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27"/>
  </p:notesMasterIdLst>
  <p:sldIdLst>
    <p:sldId id="256" r:id="rId2"/>
    <p:sldId id="303" r:id="rId3"/>
    <p:sldId id="304" r:id="rId4"/>
    <p:sldId id="305" r:id="rId5"/>
    <p:sldId id="306"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6" r:id="rId23"/>
    <p:sldId id="327" r:id="rId24"/>
    <p:sldId id="328" r:id="rId25"/>
    <p:sldId id="329" r:id="rId26"/>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50" y="1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0" y="0"/>
            <a:ext cx="2940895" cy="495776"/>
          </a:xfrm>
          <a:prstGeom prst="rect">
            <a:avLst/>
          </a:prstGeom>
          <a:noFill/>
          <a:ln>
            <a:noFill/>
          </a:ln>
          <a:effectLst/>
        </p:spPr>
        <p:txBody>
          <a:bodyPr vert="horz" wrap="square" lIns="91248" tIns="45624" rIns="91248" bIns="45624"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842496" y="0"/>
            <a:ext cx="2940895" cy="495776"/>
          </a:xfrm>
          <a:prstGeom prst="rect">
            <a:avLst/>
          </a:prstGeom>
          <a:noFill/>
          <a:ln>
            <a:noFill/>
          </a:ln>
          <a:effectLst/>
        </p:spPr>
        <p:txBody>
          <a:bodyPr vert="horz" wrap="square" lIns="91248" tIns="45624" rIns="91248" bIns="4562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28/10/2025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90488" y="742950"/>
            <a:ext cx="6604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78181" y="4705905"/>
            <a:ext cx="5428614" cy="4457225"/>
          </a:xfrm>
          <a:prstGeom prst="rect">
            <a:avLst/>
          </a:prstGeom>
          <a:noFill/>
          <a:ln>
            <a:noFill/>
          </a:ln>
          <a:effectLst/>
        </p:spPr>
        <p:txBody>
          <a:bodyPr vert="horz" wrap="square" lIns="91248" tIns="45624" rIns="91248" bIns="45624"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0" y="9408641"/>
            <a:ext cx="2940895" cy="495776"/>
          </a:xfrm>
          <a:prstGeom prst="rect">
            <a:avLst/>
          </a:prstGeom>
          <a:noFill/>
          <a:ln>
            <a:noFill/>
          </a:ln>
          <a:effectLst/>
        </p:spPr>
        <p:txBody>
          <a:bodyPr vert="horz" wrap="square" lIns="91248" tIns="45624" rIns="91248" bIns="45624"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842496" y="9408641"/>
            <a:ext cx="2940895" cy="495776"/>
          </a:xfrm>
          <a:prstGeom prst="rect">
            <a:avLst/>
          </a:prstGeom>
          <a:noFill/>
          <a:ln>
            <a:noFill/>
          </a:ln>
          <a:effectLst/>
        </p:spPr>
        <p:txBody>
          <a:bodyPr vert="horz" wrap="square" lIns="91248" tIns="45624" rIns="91248" bIns="45624"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15</a:t>
            </a:fld>
            <a:endParaRPr lang="el-GR" altLang="en-US"/>
          </a:p>
        </p:txBody>
      </p:sp>
    </p:spTree>
    <p:extLst>
      <p:ext uri="{BB962C8B-B14F-4D97-AF65-F5344CB8AC3E}">
        <p14:creationId xmlns:p14="http://schemas.microsoft.com/office/powerpoint/2010/main" val="169650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FC0647F-8958-4D1D-B236-8C38451B45E8}" type="datetime1">
              <a:rPr lang="en-GB" smtClean="0"/>
              <a:t>28/10/2025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3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17BD16-5CC3-4AE4-8C2C-AD505A2ECFDC}" type="datetime1">
              <a:rPr lang="en-GB" smtClean="0"/>
              <a:t>28/10/2025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07971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11A1BFA-11DA-4DDF-8A0C-6F9EF38C2C14}" type="datetime1">
              <a:rPr lang="en-GB" smtClean="0"/>
              <a:t>28/10/2025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39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AA2837-19F6-4E88-A212-DEB5117D5B1E}" type="datetime1">
              <a:rPr lang="en-GB" smtClean="0"/>
              <a:t>28/10/2025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52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D3F239-8207-45D7-8706-D9A95DAC6B2A}" type="datetime1">
              <a:rPr lang="en-GB" smtClean="0"/>
              <a:t>28/10/2025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1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79193B1-9B5F-45AF-9130-E49D2F67C818}" type="datetime1">
              <a:rPr lang="en-GB" smtClean="0"/>
              <a:t>28/10/2025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226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0106042-09C8-41EE-9A8C-1CDC7F8DFB34}" type="datetime1">
              <a:rPr lang="en-GB" smtClean="0"/>
              <a:t>28/10/2025</a:t>
            </a:fld>
            <a:endParaRPr lang="en-GB"/>
          </a:p>
        </p:txBody>
      </p:sp>
      <p:sp>
        <p:nvSpPr>
          <p:cNvPr id="8" name="Footer Placeholder 7"/>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879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3B1D5A-922A-412A-BF73-B7430FE53B25}" type="datetime1">
              <a:rPr lang="en-GB" smtClean="0"/>
              <a:t>28/10/2025</a:t>
            </a:fld>
            <a:endParaRPr lang="en-GB"/>
          </a:p>
        </p:txBody>
      </p:sp>
      <p:sp>
        <p:nvSpPr>
          <p:cNvPr id="4" name="Footer Placeholder 3"/>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457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DE62AF49-3446-4EB3-8BF0-B0D6DF95F5F0}" type="datetime1">
              <a:rPr lang="en-GB" smtClean="0"/>
              <a:t>28/10/2025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74089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2A143DDD-23EE-47E3-A8C3-C09457799743}" type="datetime1">
              <a:rPr lang="en-GB" smtClean="0"/>
              <a:t>28/10/2025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76967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2DBBA0-C0BA-466A-AEA3-22AAA3BFF694}" type="datetime1">
              <a:rPr lang="en-GB" smtClean="0"/>
              <a:t>28/10/2025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014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43AA355D-392C-4EE0-9F07-012F20EE6909}" type="datetime1">
              <a:rPr lang="en-GB" smtClean="0"/>
              <a:t>28/10/2025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9925B6-863B-4C2F-8765-BBFEFEBA9CE7}" type="slidenum">
              <a:rPr lang="en-GB" altLang="en-US" smtClean="0"/>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2745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p:txBody>
          <a:bodyPr/>
          <a:lstStyle/>
          <a:p>
            <a:r>
              <a:rPr lang="en-US" altLang="en-US" dirty="0"/>
              <a:t>OIKONOMIKH </a:t>
            </a:r>
            <a:r>
              <a:rPr lang="el-GR" altLang="en-US" dirty="0"/>
              <a:t>ΤΗΣ ΑΣΦΑΛΙΣΗΣ – </a:t>
            </a:r>
            <a:r>
              <a:rPr lang="el-GR" sz="6600" b="1" dirty="0">
                <a:effectLst>
                  <a:outerShdw blurRad="38100" dist="38100" dir="2700000" algn="tl">
                    <a:srgbClr val="000000">
                      <a:alpha val="43137"/>
                    </a:srgbClr>
                  </a:outerShdw>
                </a:effectLst>
              </a:rPr>
              <a:t>ΕΝΟΤΗΤΑ </a:t>
            </a:r>
            <a:r>
              <a:rPr lang="el-GR" altLang="en-US" sz="6600" b="1" dirty="0">
                <a:effectLst>
                  <a:outerShdw blurRad="38100" dist="38100" dir="2700000" algn="tl">
                    <a:srgbClr val="000000">
                      <a:alpha val="43137"/>
                    </a:srgbClr>
                  </a:outerShdw>
                </a:effectLst>
              </a:rPr>
              <a:t>2</a:t>
            </a:r>
            <a:endParaRPr lang="en-GB" altLang="en-US" b="1" dirty="0">
              <a:effectLst>
                <a:outerShdw blurRad="38100" dist="38100" dir="2700000" algn="tl">
                  <a:srgbClr val="000000">
                    <a:alpha val="43137"/>
                  </a:srgbClr>
                </a:outerShdw>
              </a:effectLst>
            </a:endParaRPr>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p:txBody>
          <a:bodyPr rtlCol="0">
            <a:normAutofit/>
          </a:bodyPr>
          <a:lstStyle/>
          <a:p>
            <a:pPr eaLnBrk="1" fontAlgn="auto" hangingPunct="1">
              <a:spcAft>
                <a:spcPts val="0"/>
              </a:spcAft>
              <a:defRPr/>
            </a:pPr>
            <a:r>
              <a:rPr lang="el-GR" sz="2400" b="1" dirty="0">
                <a:effectLst>
                  <a:outerShdw blurRad="38100" dist="38100" dir="2700000" algn="tl">
                    <a:srgbClr val="000000">
                      <a:alpha val="43137"/>
                    </a:srgbClr>
                  </a:outerShdw>
                </a:effectLst>
              </a:rPr>
              <a:t>ΟΙΚΟΝΟΜΙΚΗ ΘΕΩΡΙΑ ΚΑΙ </a:t>
            </a:r>
            <a:r>
              <a:rPr lang="el-GR" sz="2400" b="1" dirty="0" err="1">
                <a:effectLst>
                  <a:outerShdw blurRad="38100" dist="38100" dir="2700000" algn="tl">
                    <a:srgbClr val="000000">
                      <a:alpha val="43137"/>
                    </a:srgbClr>
                  </a:outerShdw>
                </a:effectLst>
              </a:rPr>
              <a:t>ΑΓΟΡΈς</a:t>
            </a:r>
            <a:endParaRPr lang="el-GR" b="1" dirty="0">
              <a:effectLst>
                <a:outerShdw blurRad="38100" dist="38100" dir="2700000" algn="tl">
                  <a:srgbClr val="000000">
                    <a:alpha val="43137"/>
                  </a:srgbClr>
                </a:outerShdw>
              </a:effectLst>
            </a:endParaRPr>
          </a:p>
          <a:p>
            <a:pPr eaLnBrk="1" fontAlgn="auto" hangingPunct="1">
              <a:spcAft>
                <a:spcPts val="0"/>
              </a:spcAft>
              <a:defRPr/>
            </a:pPr>
            <a:r>
              <a:rPr lang="el-GR" dirty="0"/>
              <a:t>	Το </a:t>
            </a:r>
            <a:r>
              <a:rPr lang="el-GR" dirty="0" err="1"/>
              <a:t>αορατο</a:t>
            </a:r>
            <a:r>
              <a:rPr lang="el-GR" dirty="0"/>
              <a:t> </a:t>
            </a:r>
            <a:r>
              <a:rPr lang="el-GR" dirty="0" err="1"/>
              <a:t>χερι</a:t>
            </a:r>
            <a:r>
              <a:rPr lang="el-GR" dirty="0"/>
              <a:t> και ο </a:t>
            </a:r>
            <a:r>
              <a:rPr lang="el-GR" b="1" i="1" dirty="0" err="1">
                <a:effectLst>
                  <a:outerShdw blurRad="38100" dist="38100" dir="2700000" algn="tl">
                    <a:srgbClr val="000000">
                      <a:alpha val="43137"/>
                    </a:srgbClr>
                  </a:outerShdw>
                </a:effectLst>
              </a:rPr>
              <a:t>συντονισμος</a:t>
            </a:r>
            <a:endParaRPr lang="el-GR" b="1" i="1" dirty="0">
              <a:effectLst>
                <a:outerShdw blurRad="38100" dist="38100" dir="2700000" algn="tl">
                  <a:srgbClr val="000000">
                    <a:alpha val="43137"/>
                  </a:srgbClr>
                </a:outerShdw>
              </a:effectLst>
            </a:endParaRP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5" name="Footer Placeholder 4">
            <a:extLst>
              <a:ext uri="{FF2B5EF4-FFF2-40B4-BE49-F238E27FC236}">
                <a16:creationId xmlns:a16="http://schemas.microsoft.com/office/drawing/2014/main" id="{89B5F63C-37DF-5AF9-A014-72E957B5A3A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C154-75ED-6365-CCAE-92A3294CBBC8}"/>
              </a:ext>
            </a:extLst>
          </p:cNvPr>
          <p:cNvSpPr>
            <a:spLocks noGrp="1"/>
          </p:cNvSpPr>
          <p:nvPr>
            <p:ph type="title"/>
          </p:nvPr>
        </p:nvSpPr>
        <p:spPr/>
        <p:txBody>
          <a:bodyPr/>
          <a:lstStyle/>
          <a:p>
            <a:r>
              <a:rPr lang="el-GR" dirty="0"/>
              <a:t>Είναι ο κόσμος </a:t>
            </a:r>
            <a:r>
              <a:rPr lang="el-GR" i="1" dirty="0"/>
              <a:t>κυρτός</a:t>
            </a:r>
            <a:r>
              <a:rPr lang="el-GR" dirty="0"/>
              <a:t>; </a:t>
            </a:r>
            <a:endParaRPr lang="en-GB" dirty="0"/>
          </a:p>
        </p:txBody>
      </p:sp>
      <p:sp>
        <p:nvSpPr>
          <p:cNvPr id="3" name="Content Placeholder 2">
            <a:extLst>
              <a:ext uri="{FF2B5EF4-FFF2-40B4-BE49-F238E27FC236}">
                <a16:creationId xmlns:a16="http://schemas.microsoft.com/office/drawing/2014/main" id="{2797DD7C-6CBF-7A0D-9BAE-03AFA1946CE4}"/>
              </a:ext>
            </a:extLst>
          </p:cNvPr>
          <p:cNvSpPr>
            <a:spLocks noGrp="1"/>
          </p:cNvSpPr>
          <p:nvPr>
            <p:ph idx="1"/>
          </p:nvPr>
        </p:nvSpPr>
        <p:spPr>
          <a:xfrm>
            <a:off x="1097280" y="1845734"/>
            <a:ext cx="10058400" cy="4175554"/>
          </a:xfrm>
        </p:spPr>
        <p:txBody>
          <a:bodyPr>
            <a:normAutofit fontScale="92500" lnSpcReduction="20000"/>
          </a:bodyPr>
          <a:lstStyle/>
          <a:p>
            <a:r>
              <a:rPr lang="el-GR" dirty="0"/>
              <a:t>Κυρτή προτίμηση είναι όταν προτιμάς ‘λίγο απ’ όλα’ από αποκλειστικά ένα αγαθό.  </a:t>
            </a:r>
          </a:p>
          <a:p>
            <a:pPr lvl="1"/>
            <a:r>
              <a:rPr lang="el-GR" dirty="0"/>
              <a:t>Για δύο προϊόντα,  Η χρησιμότητα  του να καταναλώνεις την </a:t>
            </a:r>
            <a:r>
              <a:rPr lang="el-GR" i="1" dirty="0"/>
              <a:t>μέση</a:t>
            </a:r>
            <a:r>
              <a:rPr lang="el-GR" dirty="0"/>
              <a:t> κατανάλωση είναι μεγαλύτερη από τη μέση χρησιμότητα της κατανάλωσης κάθε προϊόντος μόνου του.  </a:t>
            </a:r>
          </a:p>
          <a:p>
            <a:pPr lvl="1"/>
            <a:r>
              <a:rPr lang="el-GR" dirty="0"/>
              <a:t>Η καμπύλη χρησιμότητας είναι </a:t>
            </a:r>
            <a:r>
              <a:rPr lang="el-GR" dirty="0" err="1"/>
              <a:t>κύρτή</a:t>
            </a:r>
            <a:r>
              <a:rPr lang="el-GR" dirty="0"/>
              <a:t> (πάντα πάνω από την χορδή που ενώνει δύο προϊόντα   </a:t>
            </a:r>
            <a:endParaRPr lang="en-GB" dirty="0"/>
          </a:p>
          <a:p>
            <a:r>
              <a:rPr lang="el-GR" dirty="0"/>
              <a:t>Άρα, μια μικρή προσαρμογή σε ποσότητα τείνει να </a:t>
            </a:r>
            <a:r>
              <a:rPr lang="el-GR" i="1" dirty="0"/>
              <a:t>βελτιώσει</a:t>
            </a:r>
            <a:r>
              <a:rPr lang="el-GR" dirty="0"/>
              <a:t> την χρησιμότητα του καταναλωτή. Μπορείς να ψάχνεις ώσπου να βρεις το σημείο ισορροπίας</a:t>
            </a:r>
          </a:p>
          <a:p>
            <a:r>
              <a:rPr lang="el-GR" b="1" dirty="0"/>
              <a:t>Παραδείγματα που </a:t>
            </a:r>
            <a:r>
              <a:rPr lang="el-GR" b="1" i="1" dirty="0"/>
              <a:t>δεν</a:t>
            </a:r>
            <a:r>
              <a:rPr lang="el-GR" b="1" dirty="0"/>
              <a:t> συμβιβάζονται με την κυρτότητα: </a:t>
            </a:r>
          </a:p>
          <a:p>
            <a:pPr lvl="1">
              <a:buFont typeface="Wingdings" panose="05000000000000000000" pitchFamily="2" charset="2"/>
              <a:buChar char="q"/>
            </a:pPr>
            <a:r>
              <a:rPr lang="el-GR" dirty="0"/>
              <a:t>Ο Εθισμός </a:t>
            </a:r>
            <a:r>
              <a:rPr lang="el-GR" i="1" dirty="0"/>
              <a:t>δεν</a:t>
            </a:r>
            <a:r>
              <a:rPr lang="el-GR" dirty="0"/>
              <a:t> είναι κυρτός. </a:t>
            </a:r>
          </a:p>
          <a:p>
            <a:pPr lvl="1">
              <a:buFont typeface="Wingdings" panose="05000000000000000000" pitchFamily="2" charset="2"/>
              <a:buChar char="q"/>
            </a:pPr>
            <a:r>
              <a:rPr lang="el-GR" dirty="0"/>
              <a:t>Αδιαίρετα αγαθά επίσης.  </a:t>
            </a:r>
          </a:p>
          <a:p>
            <a:pPr lvl="1">
              <a:buFont typeface="Wingdings" panose="05000000000000000000" pitchFamily="2" charset="2"/>
              <a:buChar char="q"/>
            </a:pPr>
            <a:r>
              <a:rPr lang="el-GR" dirty="0"/>
              <a:t>Η Εξειδίκευση οδηγεί σε μη κυρτότητα.  Όμως πλεονεκτήματα από εξειδίκευση εξαντλούνται πέραν ενός σημείου – άρα υπάρχει πιθανότητα ισορροπίας πέραν κάποιου σημείου.  </a:t>
            </a:r>
          </a:p>
          <a:p>
            <a:pPr lvl="1">
              <a:buFont typeface="Wingdings" panose="05000000000000000000" pitchFamily="2" charset="2"/>
              <a:buChar char="q"/>
            </a:pPr>
            <a:r>
              <a:rPr lang="el-GR" dirty="0"/>
              <a:t>Στην παραγωγή, </a:t>
            </a:r>
            <a:r>
              <a:rPr lang="el-GR" b="1" dirty="0"/>
              <a:t>Οικονομίες κλίμακας – </a:t>
            </a:r>
            <a:r>
              <a:rPr lang="el-GR" dirty="0"/>
              <a:t>Όταν αυξάνει η παραγωγή, μειώνεται το κόστος ανά μονάδα.  Τείνει έτσι να δημιουργηθεί μονοπώλιο</a:t>
            </a:r>
          </a:p>
          <a:p>
            <a:pPr lvl="2">
              <a:buFont typeface="Wingdings" panose="05000000000000000000" pitchFamily="2" charset="2"/>
              <a:buChar char="q"/>
            </a:pPr>
            <a:r>
              <a:rPr lang="el-GR" b="1" dirty="0"/>
              <a:t>Πχ στην παραγωγή ενέργειες. </a:t>
            </a:r>
            <a:r>
              <a:rPr lang="el-GR" dirty="0"/>
              <a:t>Κόστος σφαιρικό καζάνι είναι συνάρτηση του τετραγώνου της ακτίνας. Χωρητικότητα συνάρτηση του κύβου.</a:t>
            </a:r>
          </a:p>
          <a:p>
            <a:pPr lvl="3">
              <a:buFont typeface="Wingdings" panose="05000000000000000000" pitchFamily="2" charset="2"/>
              <a:buChar char="q"/>
            </a:pPr>
            <a:r>
              <a:rPr lang="el-GR" dirty="0"/>
              <a:t>Η απόδοση του καζανιού εξαρτάται από την χωρητικότητα, και άρα υπάρχει μη κυρτότητα.</a:t>
            </a:r>
          </a:p>
          <a:p>
            <a:pPr lvl="3">
              <a:buFont typeface="Wingdings" panose="05000000000000000000" pitchFamily="2" charset="2"/>
              <a:buChar char="q"/>
            </a:pPr>
            <a:r>
              <a:rPr lang="el-GR" dirty="0"/>
              <a:t>Μέχρι </a:t>
            </a:r>
            <a:r>
              <a:rPr lang="el-GR" dirty="0" err="1"/>
              <a:t>ποιού</a:t>
            </a:r>
            <a:r>
              <a:rPr lang="el-GR" dirty="0"/>
              <a:t> σημείου όμως;</a:t>
            </a:r>
            <a:endParaRPr lang="en-GB" dirty="0"/>
          </a:p>
          <a:p>
            <a:endParaRPr lang="el-GR" dirty="0"/>
          </a:p>
          <a:p>
            <a:endParaRPr lang="en-GB" dirty="0"/>
          </a:p>
        </p:txBody>
      </p:sp>
      <p:sp>
        <p:nvSpPr>
          <p:cNvPr id="4" name="Footer Placeholder 3">
            <a:extLst>
              <a:ext uri="{FF2B5EF4-FFF2-40B4-BE49-F238E27FC236}">
                <a16:creationId xmlns:a16="http://schemas.microsoft.com/office/drawing/2014/main" id="{874DCAA0-37A5-DC83-D387-8C3F514B67C1}"/>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F9A8D7C-1716-DF5E-8A1C-15F39DDBD7B1}"/>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Tree>
    <p:extLst>
      <p:ext uri="{BB962C8B-B14F-4D97-AF65-F5344CB8AC3E}">
        <p14:creationId xmlns:p14="http://schemas.microsoft.com/office/powerpoint/2010/main" val="420187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66CD-6225-5174-9841-AD694B597DC4}"/>
              </a:ext>
            </a:extLst>
          </p:cNvPr>
          <p:cNvSpPr>
            <a:spLocks noGrp="1"/>
          </p:cNvSpPr>
          <p:nvPr>
            <p:ph type="title"/>
          </p:nvPr>
        </p:nvSpPr>
        <p:spPr/>
        <p:txBody>
          <a:bodyPr>
            <a:normAutofit fontScale="90000"/>
          </a:bodyPr>
          <a:lstStyle/>
          <a:p>
            <a:r>
              <a:rPr lang="el-GR" b="1" i="1" dirty="0"/>
              <a:t>Πρώτο</a:t>
            </a:r>
            <a:r>
              <a:rPr lang="el-GR" dirty="0"/>
              <a:t> θεώρημα ευημερίας: </a:t>
            </a:r>
            <a:br>
              <a:rPr lang="el-GR" dirty="0"/>
            </a:br>
            <a:r>
              <a:rPr lang="el-GR" sz="3600" dirty="0"/>
              <a:t>Κάθε ανταγωνιστική ισορροπία είναι κατά </a:t>
            </a:r>
            <a:r>
              <a:rPr lang="en-US" sz="3600" dirty="0"/>
              <a:t>Pareto </a:t>
            </a:r>
            <a:r>
              <a:rPr lang="el-GR" sz="3600" dirty="0"/>
              <a:t>άριστη</a:t>
            </a:r>
            <a:endParaRPr lang="en-GB" dirty="0"/>
          </a:p>
        </p:txBody>
      </p:sp>
      <p:sp>
        <p:nvSpPr>
          <p:cNvPr id="3" name="Content Placeholder 2">
            <a:extLst>
              <a:ext uri="{FF2B5EF4-FFF2-40B4-BE49-F238E27FC236}">
                <a16:creationId xmlns:a16="http://schemas.microsoft.com/office/drawing/2014/main" id="{283D8A3F-2865-D0A8-62E3-53F1FB8AF321}"/>
              </a:ext>
            </a:extLst>
          </p:cNvPr>
          <p:cNvSpPr>
            <a:spLocks noGrp="1"/>
          </p:cNvSpPr>
          <p:nvPr>
            <p:ph idx="1"/>
          </p:nvPr>
        </p:nvSpPr>
        <p:spPr/>
        <p:txBody>
          <a:bodyPr>
            <a:normAutofit fontScale="92500" lnSpcReduction="10000"/>
          </a:bodyPr>
          <a:lstStyle/>
          <a:p>
            <a:r>
              <a:rPr lang="el-GR" dirty="0"/>
              <a:t>Χρειαζόμαστε να αξιολογήσουμε αν μια κατάσταση είναι ‘καλή’ ή όχι.</a:t>
            </a:r>
          </a:p>
          <a:p>
            <a:r>
              <a:rPr lang="el-GR" b="1" dirty="0"/>
              <a:t>ΌΜΩΣ</a:t>
            </a:r>
            <a:r>
              <a:rPr lang="el-GR" dirty="0"/>
              <a:t>: η χρησιμότητα δεν είναι συγκρίσιμη μεταξύ ατόμων.  Το να γίνει αποτίμηση σε χρήματα δίνει προτεραιότητα σε πλουσίους.</a:t>
            </a:r>
          </a:p>
          <a:p>
            <a:r>
              <a:rPr lang="el-GR" dirty="0"/>
              <a:t>Το πρόβλημα παρακάμπτεται με την έννοια του </a:t>
            </a:r>
            <a:r>
              <a:rPr lang="el-GR" b="1" dirty="0"/>
              <a:t>κατά </a:t>
            </a:r>
            <a:r>
              <a:rPr lang="en-US" b="1" dirty="0"/>
              <a:t>Pareto</a:t>
            </a:r>
            <a:r>
              <a:rPr lang="el-GR" b="1" dirty="0"/>
              <a:t> βέλτιστου </a:t>
            </a:r>
            <a:r>
              <a:rPr lang="el-GR" dirty="0"/>
              <a:t>(ή άριστου) </a:t>
            </a:r>
          </a:p>
          <a:p>
            <a:r>
              <a:rPr lang="el-GR" dirty="0"/>
              <a:t>Ορισμός </a:t>
            </a:r>
            <a:r>
              <a:rPr lang="en-US" b="1" dirty="0"/>
              <a:t>Pareto</a:t>
            </a:r>
            <a:r>
              <a:rPr lang="el-GR" b="1" dirty="0"/>
              <a:t> άριστο – αν δεν μπορεί να βελτιωθεί η θέση ενός ατόμου χωρίς να χειροτερεύσει η θέση του άλλου.</a:t>
            </a:r>
            <a:r>
              <a:rPr lang="el-GR" dirty="0"/>
              <a:t>  (αποφεύγει το πρόβλημα της μη συγκρισιμότητας των συναρτήσεων </a:t>
            </a:r>
            <a:r>
              <a:rPr lang="el-GR" dirty="0" err="1"/>
              <a:t>χρησιμόιτηταςμεταξύ</a:t>
            </a:r>
            <a:r>
              <a:rPr lang="el-GR" dirty="0"/>
              <a:t> ατόμων).</a:t>
            </a:r>
            <a:endParaRPr lang="en-GB" dirty="0"/>
          </a:p>
          <a:p>
            <a:pPr lvl="2"/>
            <a:r>
              <a:rPr lang="en-US" b="1" dirty="0"/>
              <a:t>Vilfredo Pareto </a:t>
            </a:r>
            <a:r>
              <a:rPr lang="el-GR" dirty="0"/>
              <a:t>Ελβετός Οικονομολόγος και μαθηματικός (1848-1923), Θεμελιωτής της Σχολής της Λοζάνης.</a:t>
            </a:r>
            <a:endParaRPr lang="en-GB" dirty="0"/>
          </a:p>
          <a:p>
            <a:endParaRPr lang="el-GR" dirty="0"/>
          </a:p>
          <a:p>
            <a:r>
              <a:rPr lang="el-GR" sz="2400" dirty="0"/>
              <a:t>Δηλαδή: εξαντλούνται τα οφέλη της </a:t>
            </a:r>
            <a:r>
              <a:rPr lang="el-GR" sz="2400" b="1" dirty="0"/>
              <a:t>αμοιβαία επωφελούς ανταλλαγής.  </a:t>
            </a:r>
            <a:r>
              <a:rPr lang="el-GR" sz="2400" dirty="0"/>
              <a:t>Πέραν του σημείου αυτού για να βελτιώσεις την κατάσταση κάποιου, πρέπει να επιδεινώσεις την κατάσταση άλλου – που δεν θα γίνει εθελοντικά.</a:t>
            </a:r>
            <a:r>
              <a:rPr lang="el-GR" dirty="0"/>
              <a:t> :: </a:t>
            </a:r>
            <a:r>
              <a:rPr lang="el-GR" b="1" i="1" dirty="0">
                <a:solidFill>
                  <a:schemeClr val="accent2"/>
                </a:solidFill>
                <a:effectLst>
                  <a:outerShdw blurRad="38100" dist="38100" dir="2700000" algn="tl">
                    <a:srgbClr val="000000">
                      <a:alpha val="43137"/>
                    </a:srgbClr>
                  </a:outerShdw>
                </a:effectLst>
              </a:rPr>
              <a:t>ΑΠΟΚΕΝΤΡΩΣΗ ΑΠΟΦΑΣΕΩΝ</a:t>
            </a:r>
            <a:endParaRPr lang="en-GB" b="1" i="1" dirty="0">
              <a:solidFill>
                <a:schemeClr val="accent2"/>
              </a:solidFill>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D4783BE7-22DD-45DA-C60B-6F49BDA75C7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62F0814E-6D5A-0A6B-66E9-A53830D4D9B1}"/>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Tree>
    <p:extLst>
      <p:ext uri="{BB962C8B-B14F-4D97-AF65-F5344CB8AC3E}">
        <p14:creationId xmlns:p14="http://schemas.microsoft.com/office/powerpoint/2010/main" val="149346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C553-97C0-F689-E2AA-BA765BAAC32F}"/>
              </a:ext>
            </a:extLst>
          </p:cNvPr>
          <p:cNvSpPr>
            <a:spLocks noGrp="1"/>
          </p:cNvSpPr>
          <p:nvPr>
            <p:ph type="title"/>
          </p:nvPr>
        </p:nvSpPr>
        <p:spPr/>
        <p:txBody>
          <a:bodyPr>
            <a:normAutofit fontScale="90000"/>
          </a:bodyPr>
          <a:lstStyle/>
          <a:p>
            <a:r>
              <a:rPr lang="el-GR" b="1" i="1" dirty="0"/>
              <a:t>Δεύτερο</a:t>
            </a:r>
            <a:r>
              <a:rPr lang="el-GR" dirty="0"/>
              <a:t> θεώρημα ευημερίας: </a:t>
            </a:r>
            <a:br>
              <a:rPr lang="el-GR" dirty="0"/>
            </a:br>
            <a:r>
              <a:rPr lang="el-GR" sz="4000" dirty="0"/>
              <a:t>Κάθε κατά </a:t>
            </a:r>
            <a:r>
              <a:rPr lang="en-US" sz="4000" dirty="0"/>
              <a:t>Pareto </a:t>
            </a:r>
            <a:r>
              <a:rPr lang="el-GR" sz="4000" dirty="0"/>
              <a:t>άριστο μπορεί να προκύψει από ανταγωνισμό</a:t>
            </a:r>
            <a:endParaRPr lang="en-GB" dirty="0"/>
          </a:p>
        </p:txBody>
      </p:sp>
      <p:sp>
        <p:nvSpPr>
          <p:cNvPr id="3" name="Content Placeholder 2">
            <a:extLst>
              <a:ext uri="{FF2B5EF4-FFF2-40B4-BE49-F238E27FC236}">
                <a16:creationId xmlns:a16="http://schemas.microsoft.com/office/drawing/2014/main" id="{EDB0F2E9-E124-2873-FCBA-BDE103919A2C}"/>
              </a:ext>
            </a:extLst>
          </p:cNvPr>
          <p:cNvSpPr>
            <a:spLocks noGrp="1"/>
          </p:cNvSpPr>
          <p:nvPr>
            <p:ph idx="1"/>
          </p:nvPr>
        </p:nvSpPr>
        <p:spPr/>
        <p:txBody>
          <a:bodyPr>
            <a:normAutofit fontScale="92500" lnSpcReduction="20000"/>
          </a:bodyPr>
          <a:lstStyle/>
          <a:p>
            <a:r>
              <a:rPr lang="el-GR" dirty="0"/>
              <a:t>Το </a:t>
            </a:r>
            <a:r>
              <a:rPr lang="el-GR" i="1" dirty="0"/>
              <a:t>αντίστροφο</a:t>
            </a:r>
            <a:r>
              <a:rPr lang="el-GR" dirty="0"/>
              <a:t> από το πρώτο θεώρημα.</a:t>
            </a:r>
          </a:p>
          <a:p>
            <a:r>
              <a:rPr lang="el-GR" dirty="0"/>
              <a:t>Γιατί έχει σημασία;  Γιατί η ελεύθερη οικονομία μπορεί να οδηγήσει σε κατάσταση </a:t>
            </a:r>
            <a:r>
              <a:rPr lang="el-GR" b="1" dirty="0"/>
              <a:t>‘Σαουδικής Αραβίας’ </a:t>
            </a:r>
            <a:r>
              <a:rPr lang="el-GR" dirty="0"/>
              <a:t>(ελάχιστοι πλούσιοι, πλειοψηφία φτωχών), παρά ‘</a:t>
            </a:r>
            <a:r>
              <a:rPr lang="el-GR" b="1" dirty="0"/>
              <a:t>Σουηδίας</a:t>
            </a:r>
            <a:r>
              <a:rPr lang="el-GR" dirty="0"/>
              <a:t>’ (πολλοί με το μέσο εισόδημα). Το σημείο ισορροπίας εξαρτάται από την κατανομή πόρων.</a:t>
            </a:r>
          </a:p>
          <a:p>
            <a:r>
              <a:rPr lang="el-GR" dirty="0"/>
              <a:t>Το δεύτερο θεώρημα σημαίνει ότι μπορείς να χρησιμοποιήσεις τον μηχανισμό της αγοράς για να διορθώσεις τις κατανομές που προκύπτουν από την αγορά. </a:t>
            </a:r>
          </a:p>
          <a:p>
            <a:r>
              <a:rPr lang="el-GR" dirty="0"/>
              <a:t>Πώς ερμηνεύεται; </a:t>
            </a:r>
            <a:r>
              <a:rPr lang="el-GR" b="1" dirty="0"/>
              <a:t>θεώρημα της Κοινωνικής πολιτικής.  </a:t>
            </a:r>
            <a:r>
              <a:rPr lang="el-GR" dirty="0"/>
              <a:t>Προσδίδει ουσιαστικό περιεχόμενο στο ‘αόρατο  χέρι’ και συμπληρώνει το γενικό επιχείρημα για ανοικτές αγορές. </a:t>
            </a:r>
          </a:p>
          <a:p>
            <a:pPr lvl="1">
              <a:buFont typeface="Arial" panose="020B0604020202020204" pitchFamily="34" charset="0"/>
              <a:buChar char="•"/>
            </a:pPr>
            <a:r>
              <a:rPr lang="el-GR" dirty="0"/>
              <a:t>Μπορεί να αποκεντρωθεί η κοινωνική πολιτική. </a:t>
            </a:r>
            <a:r>
              <a:rPr lang="el-GR" dirty="0">
                <a:solidFill>
                  <a:schemeClr val="accent2"/>
                </a:solidFill>
                <a:effectLst>
                  <a:outerShdw blurRad="38100" dist="38100" dir="2700000" algn="tl">
                    <a:srgbClr val="000000">
                      <a:alpha val="43137"/>
                    </a:srgbClr>
                  </a:outerShdw>
                </a:effectLst>
              </a:rPr>
              <a:t>Διαχωρίζονται οικονομική αποτελεσματικότητα και κοινωνική δικαιοσύνη.   </a:t>
            </a:r>
          </a:p>
          <a:p>
            <a:pPr lvl="1">
              <a:buFont typeface="Arial" panose="020B0604020202020204" pitchFamily="34" charset="0"/>
              <a:buChar char="•"/>
            </a:pPr>
            <a:r>
              <a:rPr lang="el-GR" dirty="0"/>
              <a:t>Δηλαδή αφήνουμε την αγορά να κανονίσει τις τιμές και επεμβαίνουμε εκ των υστέρων για την διόρθωση της κατανομής για να προκύψει το κοινωνικά επιθυμητό αποτέλεσμα. </a:t>
            </a:r>
          </a:p>
          <a:p>
            <a:pPr lvl="2">
              <a:buFont typeface="Arial" panose="020B0604020202020204" pitchFamily="34" charset="0"/>
              <a:buChar char="•"/>
            </a:pPr>
            <a:r>
              <a:rPr lang="el-GR" dirty="0"/>
              <a:t>Για να ισχύσει όμως απαιτούνται φόροι που δεν αλλάζουν τις οριακές σχέσεις βάσει των οποίων λαμβάνονται οι αποφάσεις στην αγορά (μη στρεβλωτικοί φόροι -</a:t>
            </a:r>
            <a:r>
              <a:rPr lang="el-GR" dirty="0" err="1"/>
              <a:t>Lump</a:t>
            </a:r>
            <a:r>
              <a:rPr lang="el-GR" dirty="0"/>
              <a:t> sum </a:t>
            </a:r>
            <a:r>
              <a:rPr lang="el-GR" dirty="0" err="1"/>
              <a:t>taxes</a:t>
            </a:r>
            <a:r>
              <a:rPr lang="el-GR" dirty="0"/>
              <a:t>). Δηλαδή οι παρεμβάσεις να μην θίγουν τα κίνητρα – πράγμα σχεδόν αδύνατο αφού όλοι οι φόροι στην πραγματικότητα δημιουργούν στρεβλώσεις. </a:t>
            </a:r>
          </a:p>
          <a:p>
            <a:pPr lvl="2">
              <a:buFont typeface="Arial" panose="020B0604020202020204" pitchFamily="34" charset="0"/>
              <a:buChar char="•"/>
            </a:pPr>
            <a:r>
              <a:rPr lang="el-GR" dirty="0"/>
              <a:t>Αφετηρία των ‘Οικονομικών δεύτερης επιλογής’: με δεδομένο ότι στρεβλώσεις είναι αναπόφευκτες,  πώς  μπορούμε να τις παρακάμψουμε;   Π.χ. Οικονομικά της ευημερίας (</a:t>
            </a:r>
            <a:r>
              <a:rPr lang="el-GR" dirty="0" err="1"/>
              <a:t>Welfare</a:t>
            </a:r>
            <a:r>
              <a:rPr lang="el-GR" dirty="0"/>
              <a:t> </a:t>
            </a:r>
            <a:r>
              <a:rPr lang="el-GR" dirty="0" err="1"/>
              <a:t>economics</a:t>
            </a:r>
            <a:r>
              <a:rPr lang="el-GR" dirty="0"/>
              <a:t>) ή μελέτες κόστους- ωφέλειας για δημόσια έργα.</a:t>
            </a:r>
            <a:endParaRPr lang="en-GB" dirty="0"/>
          </a:p>
        </p:txBody>
      </p:sp>
      <p:sp>
        <p:nvSpPr>
          <p:cNvPr id="4" name="Footer Placeholder 3">
            <a:extLst>
              <a:ext uri="{FF2B5EF4-FFF2-40B4-BE49-F238E27FC236}">
                <a16:creationId xmlns:a16="http://schemas.microsoft.com/office/drawing/2014/main" id="{6AAFB31A-1A40-02B0-D9AE-C2450EA5460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7A26A055-123A-37F5-8ACD-FB23862A2CDD}"/>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Tree>
    <p:extLst>
      <p:ext uri="{BB962C8B-B14F-4D97-AF65-F5344CB8AC3E}">
        <p14:creationId xmlns:p14="http://schemas.microsoft.com/office/powerpoint/2010/main" val="3669863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C66F-FDD5-B1A3-0251-143AD590ED89}"/>
              </a:ext>
            </a:extLst>
          </p:cNvPr>
          <p:cNvSpPr>
            <a:spLocks noGrp="1"/>
          </p:cNvSpPr>
          <p:nvPr>
            <p:ph type="title"/>
          </p:nvPr>
        </p:nvSpPr>
        <p:spPr/>
        <p:txBody>
          <a:bodyPr/>
          <a:lstStyle/>
          <a:p>
            <a:r>
              <a:rPr lang="el-GR" dirty="0"/>
              <a:t>Σχολιασμός 1: Το κατά </a:t>
            </a:r>
            <a:r>
              <a:rPr lang="en-US" dirty="0"/>
              <a:t>Pareto </a:t>
            </a:r>
            <a:r>
              <a:rPr lang="el-GR" dirty="0" err="1"/>
              <a:t>αριστο</a:t>
            </a:r>
            <a:endParaRPr lang="en-GB" dirty="0"/>
          </a:p>
        </p:txBody>
      </p:sp>
      <p:sp>
        <p:nvSpPr>
          <p:cNvPr id="3" name="Content Placeholder 2">
            <a:extLst>
              <a:ext uri="{FF2B5EF4-FFF2-40B4-BE49-F238E27FC236}">
                <a16:creationId xmlns:a16="http://schemas.microsoft.com/office/drawing/2014/main" id="{2809541A-8B13-E76C-6273-6AA1DD7F84C7}"/>
              </a:ext>
            </a:extLst>
          </p:cNvPr>
          <p:cNvSpPr>
            <a:spLocks noGrp="1"/>
          </p:cNvSpPr>
          <p:nvPr>
            <p:ph idx="1"/>
          </p:nvPr>
        </p:nvSpPr>
        <p:spPr/>
        <p:txBody>
          <a:bodyPr>
            <a:normAutofit lnSpcReduction="10000"/>
          </a:bodyPr>
          <a:lstStyle/>
          <a:p>
            <a:pPr lvl="1"/>
            <a:r>
              <a:rPr lang="el-GR" dirty="0"/>
              <a:t>Δεν απαιτείται μέτρηση χρησιμότητας (Ωφέλειας) και συνεπώς συγκρίσεις μεταξύ ατομικών προτιμήσεων</a:t>
            </a:r>
            <a:endParaRPr lang="en-GB" dirty="0"/>
          </a:p>
          <a:p>
            <a:pPr lvl="1">
              <a:buFont typeface="Arial" panose="020B0604020202020204" pitchFamily="34" charset="0"/>
              <a:buChar char="•"/>
            </a:pPr>
            <a:r>
              <a:rPr lang="el-GR" dirty="0"/>
              <a:t>Η αγορά  συναθροίζει  τις προτιμήσεις χρησιμοποιώντας ως σταθμητές προτιμήσεων τις τιμές της αγοράς. Άρα το </a:t>
            </a:r>
            <a:r>
              <a:rPr lang="el-GR" b="1" dirty="0"/>
              <a:t>κάθε σημείο ισορροπίας είναι άριστο </a:t>
            </a:r>
            <a:r>
              <a:rPr lang="el-GR" b="1" i="1" dirty="0"/>
              <a:t>με δεδομένη την κατανομή εισοδήματος</a:t>
            </a:r>
            <a:r>
              <a:rPr lang="el-GR" b="1" dirty="0"/>
              <a:t>. </a:t>
            </a:r>
            <a:endParaRPr lang="en-GB" b="1" dirty="0"/>
          </a:p>
          <a:p>
            <a:pPr lvl="0"/>
            <a:r>
              <a:rPr lang="el-GR" dirty="0"/>
              <a:t>Το κατά </a:t>
            </a:r>
            <a:r>
              <a:rPr lang="en-US" dirty="0"/>
              <a:t>Pareto </a:t>
            </a:r>
            <a:r>
              <a:rPr lang="el-GR" dirty="0"/>
              <a:t>άριστο μπορεί να είναι και προβληματικό:</a:t>
            </a:r>
          </a:p>
          <a:p>
            <a:pPr marL="761238" lvl="2" indent="-285750"/>
            <a:r>
              <a:rPr lang="el-GR" dirty="0"/>
              <a:t>Π.χ. Σαδιστής που βασανίζει κάποιον/α δυστυχή– δεν είναι κατά </a:t>
            </a:r>
            <a:r>
              <a:rPr lang="en-US" dirty="0"/>
              <a:t>Pareto </a:t>
            </a:r>
            <a:r>
              <a:rPr lang="el-GR" dirty="0"/>
              <a:t>άριστο να τον σταματήσουμε (αφού ο σαδιστής θα είναι σε χειρότερη θέση).  </a:t>
            </a:r>
            <a:r>
              <a:rPr lang="el-GR" b="1" dirty="0"/>
              <a:t>Άρα το κατά </a:t>
            </a:r>
            <a:r>
              <a:rPr lang="en-US" b="1" dirty="0"/>
              <a:t>Pareto </a:t>
            </a:r>
            <a:r>
              <a:rPr lang="el-GR" b="1" dirty="0"/>
              <a:t>άριστο δεν καταργεί την ηθική!! </a:t>
            </a:r>
          </a:p>
          <a:p>
            <a:pPr marL="285750" indent="-285750"/>
            <a:r>
              <a:rPr lang="el-GR" b="1" dirty="0"/>
              <a:t>Τα οικονομικά της ευημερίας απαιτείται να προχωρήσουν πέραν του </a:t>
            </a:r>
            <a:r>
              <a:rPr lang="en-US" b="1" dirty="0"/>
              <a:t>Pareto.</a:t>
            </a:r>
          </a:p>
          <a:p>
            <a:pPr lvl="2">
              <a:buFont typeface="Courier New" panose="02070309020205020404" pitchFamily="49" charset="0"/>
              <a:buChar char="o"/>
            </a:pPr>
            <a:r>
              <a:rPr lang="el-GR" dirty="0"/>
              <a:t>Σταθμίσεις ατομικής χρησιμότητας.  Δεν αρκεί η μεγιστοποίηση του ΑΕΠ. </a:t>
            </a:r>
          </a:p>
          <a:p>
            <a:pPr lvl="2">
              <a:buFont typeface="Courier New" panose="02070309020205020404" pitchFamily="49" charset="0"/>
              <a:buChar char="o"/>
            </a:pPr>
            <a:r>
              <a:rPr lang="el-GR" dirty="0"/>
              <a:t>Ενασχόληση με την κατανομή εισοδήματος</a:t>
            </a:r>
            <a:endParaRPr lang="en-GB" dirty="0"/>
          </a:p>
          <a:p>
            <a:r>
              <a:rPr lang="el-GR" dirty="0"/>
              <a:t>Τα θεωρήματα δεν ισχύουν (δηλαδή η αγορά </a:t>
            </a:r>
            <a:r>
              <a:rPr lang="el-GR" i="1" dirty="0"/>
              <a:t>δεν</a:t>
            </a:r>
            <a:r>
              <a:rPr lang="el-GR" dirty="0"/>
              <a:t> οδηγεί σε κατά </a:t>
            </a:r>
            <a:r>
              <a:rPr lang="el-GR" dirty="0" err="1"/>
              <a:t>Παρέτο</a:t>
            </a:r>
            <a:r>
              <a:rPr lang="el-GR" dirty="0"/>
              <a:t> άριστο)  όταν δεν ισχύουν οι αρχικές συνθήκες – δηλαδή όταν υπάρχουν </a:t>
            </a:r>
            <a:r>
              <a:rPr lang="el-GR" b="1" dirty="0"/>
              <a:t>ΑΠΟΤΥΧΙΕΣ  (ΑΣΤΟΧΙΕΣ)  ΑΓΟΡΑΣ. </a:t>
            </a:r>
            <a:r>
              <a:rPr lang="el-GR" dirty="0"/>
              <a:t>Συνεπώς δικαιολογείται  και επιβάλλεται διορθωτική (κρατική;) παρέμβαση για να οδηγηθούμε σε κατά </a:t>
            </a:r>
            <a:r>
              <a:rPr lang="el-GR" dirty="0" err="1"/>
              <a:t>Παρέτο</a:t>
            </a:r>
            <a:r>
              <a:rPr lang="el-GR" dirty="0"/>
              <a:t> άριστο.</a:t>
            </a:r>
            <a:endParaRPr lang="en-GB" dirty="0"/>
          </a:p>
          <a:p>
            <a:endParaRPr lang="en-GB" dirty="0"/>
          </a:p>
        </p:txBody>
      </p:sp>
      <p:sp>
        <p:nvSpPr>
          <p:cNvPr id="4" name="Footer Placeholder 3">
            <a:extLst>
              <a:ext uri="{FF2B5EF4-FFF2-40B4-BE49-F238E27FC236}">
                <a16:creationId xmlns:a16="http://schemas.microsoft.com/office/drawing/2014/main" id="{50160261-118A-D29F-940D-4D8EAA847D2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4E27A5C6-C94D-B562-43DB-0239D0270A39}"/>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Tree>
    <p:extLst>
      <p:ext uri="{BB962C8B-B14F-4D97-AF65-F5344CB8AC3E}">
        <p14:creationId xmlns:p14="http://schemas.microsoft.com/office/powerpoint/2010/main" val="360249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CF3E-6AC0-57FC-7A46-EF3B0EA7F9BF}"/>
              </a:ext>
            </a:extLst>
          </p:cNvPr>
          <p:cNvSpPr>
            <a:spLocks noGrp="1"/>
          </p:cNvSpPr>
          <p:nvPr>
            <p:ph type="title"/>
          </p:nvPr>
        </p:nvSpPr>
        <p:spPr/>
        <p:txBody>
          <a:bodyPr/>
          <a:lstStyle/>
          <a:p>
            <a:r>
              <a:rPr lang="el-GR" dirty="0"/>
              <a:t>Σχολιασμός 2: </a:t>
            </a:r>
            <a:r>
              <a:rPr lang="el-GR" b="1" dirty="0">
                <a:solidFill>
                  <a:schemeClr val="accent2"/>
                </a:solidFill>
                <a:effectLst>
                  <a:outerShdw blurRad="38100" dist="38100" dir="2700000" algn="tl">
                    <a:srgbClr val="000000">
                      <a:alpha val="43137"/>
                    </a:srgbClr>
                  </a:outerShdw>
                </a:effectLst>
              </a:rPr>
              <a:t>Αστοχίες αγοράς</a:t>
            </a:r>
            <a:endParaRPr lang="en-GB" b="1" dirty="0">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ADAA55A-D089-C878-542B-5484DB089C83}"/>
              </a:ext>
            </a:extLst>
          </p:cNvPr>
          <p:cNvSpPr>
            <a:spLocks noGrp="1"/>
          </p:cNvSpPr>
          <p:nvPr>
            <p:ph idx="1"/>
          </p:nvPr>
        </p:nvSpPr>
        <p:spPr>
          <a:xfrm>
            <a:off x="839416" y="1844824"/>
            <a:ext cx="10316264" cy="4104456"/>
          </a:xfrm>
        </p:spPr>
        <p:txBody>
          <a:bodyPr>
            <a:normAutofit fontScale="92500" lnSpcReduction="20000"/>
          </a:bodyPr>
          <a:lstStyle/>
          <a:p>
            <a:r>
              <a:rPr lang="el-GR" dirty="0"/>
              <a:t>Τα θεωρήματα δίνουν την ιδεατή κατάσταση και τον γενικό κανόνα.  Όταν δεν πληρούνται οι προϋποθέσεις, επιβάλλονται (εστιασμένες) </a:t>
            </a:r>
            <a:r>
              <a:rPr lang="el-GR" b="1" dirty="0"/>
              <a:t>διορθωτικές κινήσεις. Αστοχίες αγοράς</a:t>
            </a:r>
          </a:p>
          <a:p>
            <a:pPr marL="342900" lvl="0" indent="-342900" algn="just">
              <a:spcAft>
                <a:spcPts val="400"/>
              </a:spcAft>
              <a:buFont typeface="+mj-lt"/>
              <a:buAutoNum type="arabicPeriod"/>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Εξωτερικά οφέλη </a:t>
            </a:r>
            <a:r>
              <a:rPr lang="el-GR" sz="2000" dirty="0">
                <a:effectLst/>
                <a:latin typeface="Calibri" panose="020F0502020204030204" pitchFamily="34" charset="0"/>
                <a:ea typeface="Calibri" panose="020F0502020204030204" pitchFamily="34" charset="0"/>
                <a:cs typeface="Times New Roman" panose="02020603050405020304" pitchFamily="18" charset="0"/>
              </a:rPr>
              <a:t>– όταν η κατανάλωση είναι μη ανεξ</a:t>
            </a:r>
            <a:r>
              <a:rPr lang="el-GR" sz="2000" i="1" dirty="0">
                <a:effectLst/>
                <a:latin typeface="Calibri" panose="020F0502020204030204" pitchFamily="34" charset="0"/>
                <a:ea typeface="Calibri" panose="020F0502020204030204" pitchFamily="34" charset="0"/>
                <a:cs typeface="Times New Roman" panose="02020603050405020304" pitchFamily="18" charset="0"/>
              </a:rPr>
              <a:t>άρτητη. </a:t>
            </a:r>
          </a:p>
          <a:p>
            <a:pPr marL="635508" lvl="1" indent="-342900" algn="just"/>
            <a:r>
              <a:rPr lang="el-GR" dirty="0">
                <a:effectLst/>
                <a:latin typeface="Calibri" panose="020F0502020204030204" pitchFamily="34" charset="0"/>
                <a:ea typeface="Calibri" panose="020F0502020204030204" pitchFamily="34" charset="0"/>
                <a:cs typeface="Times New Roman" panose="02020603050405020304" pitchFamily="18" charset="0"/>
              </a:rPr>
              <a:t>πχ ατμοσφαιρική ρύπανση δημιουργεί κόστη σε περίοικους και το κόστος που δημιουργείται στους οποίους δεν αντανακλάται στην τιμή του </a:t>
            </a:r>
            <a:r>
              <a:rPr lang="el-GR" dirty="0" err="1">
                <a:effectLst/>
                <a:latin typeface="Calibri" panose="020F0502020204030204" pitchFamily="34" charset="0"/>
                <a:ea typeface="Calibri" panose="020F0502020204030204" pitchFamily="34" charset="0"/>
                <a:cs typeface="Times New Roman" panose="02020603050405020304" pitchFamily="18" charset="0"/>
              </a:rPr>
              <a:t>ρυπαίνοντος</a:t>
            </a:r>
            <a:r>
              <a:rPr lang="el-GR" dirty="0">
                <a:effectLst/>
                <a:latin typeface="Calibri" panose="020F0502020204030204" pitchFamily="34" charset="0"/>
                <a:ea typeface="Calibri" panose="020F0502020204030204" pitchFamily="34" charset="0"/>
                <a:cs typeface="Times New Roman" panose="02020603050405020304" pitchFamily="18" charset="0"/>
              </a:rPr>
              <a:t> προϊόντος: Η κατανάλωση του προϊόντος που ρυπαίνει θα είναι ‘υπερβολική’ </a:t>
            </a:r>
            <a:r>
              <a:rPr lang="el-GR" dirty="0" err="1">
                <a:effectLst/>
                <a:latin typeface="Calibri" panose="020F0502020204030204" pitchFamily="34" charset="0"/>
                <a:ea typeface="Calibri" panose="020F0502020204030204" pitchFamily="34" charset="0"/>
                <a:cs typeface="Times New Roman" panose="02020603050405020304" pitchFamily="18" charset="0"/>
              </a:rPr>
              <a:t>εκτος</a:t>
            </a:r>
            <a:r>
              <a:rPr lang="el-GR" dirty="0">
                <a:effectLst/>
                <a:latin typeface="Calibri" panose="020F0502020204030204" pitchFamily="34" charset="0"/>
                <a:ea typeface="Calibri" panose="020F0502020204030204" pitchFamily="34" charset="0"/>
                <a:cs typeface="Times New Roman" panose="02020603050405020304" pitchFamily="18" charset="0"/>
              </a:rPr>
              <a:t> εάν διορθωθεί με κάποιο τρόπο (πχ φόρους, περιορισμούς)</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pPr>
            <a:r>
              <a:rPr lang="el-GR" sz="2000" i="1" dirty="0">
                <a:effectLst/>
                <a:latin typeface="Calibri" panose="020F0502020204030204" pitchFamily="34" charset="0"/>
                <a:ea typeface="Calibri" panose="020F0502020204030204" pitchFamily="34" charset="0"/>
                <a:cs typeface="Times New Roman" panose="02020603050405020304" pitchFamily="18" charset="0"/>
              </a:rPr>
              <a:t>Ανταγωνιστική συμπεριφορά</a:t>
            </a:r>
            <a:r>
              <a:rPr lang="el-GR" sz="2000" dirty="0">
                <a:effectLst/>
                <a:latin typeface="Calibri" panose="020F0502020204030204" pitchFamily="34" charset="0"/>
                <a:ea typeface="Calibri" panose="020F0502020204030204" pitchFamily="34" charset="0"/>
                <a:cs typeface="Times New Roman" panose="02020603050405020304" pitchFamily="18" charset="0"/>
              </a:rPr>
              <a:t>. Απαιτο</a:t>
            </a:r>
            <a:r>
              <a:rPr lang="el-GR" dirty="0">
                <a:latin typeface="Calibri" panose="020F0502020204030204" pitchFamily="34" charset="0"/>
                <a:ea typeface="Calibri" panose="020F0502020204030204" pitchFamily="34" charset="0"/>
                <a:cs typeface="Times New Roman" panose="02020603050405020304" pitchFamily="18" charset="0"/>
              </a:rPr>
              <a:t>ύνται </a:t>
            </a:r>
            <a:r>
              <a:rPr lang="el-GR" b="1" dirty="0">
                <a:latin typeface="Calibri" panose="020F0502020204030204" pitchFamily="34" charset="0"/>
                <a:ea typeface="Calibri" panose="020F0502020204030204" pitchFamily="34" charset="0"/>
                <a:cs typeface="Times New Roman" panose="02020603050405020304" pitchFamily="18" charset="0"/>
              </a:rPr>
              <a:t>ίσοι κανόνες ανταγωνισμού</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Μονοπώλια ή ολιγοπώλια οδηγούν σε κέρδη σε βάρος του καταναλωτή και σε παραγωγή σε μη αποτελεσματικά επίπεδα.</a:t>
            </a:r>
          </a:p>
          <a:p>
            <a:pPr algn="just">
              <a:spcAft>
                <a:spcPts val="400"/>
              </a:spcAft>
              <a:buFont typeface="Arial" panose="020B0604020202020204" pitchFamily="34" charset="0"/>
              <a:buChar char="•"/>
            </a:pPr>
            <a:r>
              <a:rPr lang="el-GR" dirty="0"/>
              <a:t> Προϋποθέτει </a:t>
            </a:r>
            <a:r>
              <a:rPr lang="el-GR" b="1" dirty="0"/>
              <a:t>απόλυτη βεβαιότητα </a:t>
            </a:r>
            <a:r>
              <a:rPr lang="el-GR" dirty="0"/>
              <a:t>και </a:t>
            </a:r>
            <a:r>
              <a:rPr lang="el-GR" b="1" dirty="0"/>
              <a:t>συμμετρία πληροφόρησης</a:t>
            </a:r>
            <a:r>
              <a:rPr lang="el-GR" dirty="0"/>
              <a:t>. </a:t>
            </a:r>
          </a:p>
          <a:p>
            <a:pPr lvl="1" algn="just">
              <a:buFont typeface="Arial" panose="020B0604020202020204" pitchFamily="34" charset="0"/>
              <a:buChar char="•"/>
            </a:pPr>
            <a:r>
              <a:rPr lang="el-GR" dirty="0"/>
              <a:t> απαιτούνται προσαρμογές για να επεκταθεί το μοντέλο. Ως έχει το μοντέλο δεν μπορεί να εξηγήσει την ασφάλιση. Το πώς (και αν) αντιμετωπίζει η οικονομική θεωρία αυτήν την έλλειψη είναι το αντικείμενο της επόμενης ενότητας. </a:t>
            </a:r>
            <a:endParaRPr lang="en-GB" dirty="0"/>
          </a:p>
          <a:p>
            <a:pPr lvl="1" algn="just">
              <a:buFont typeface="Arial" panose="020B0604020202020204" pitchFamily="34" charset="0"/>
              <a:buChar char="•"/>
            </a:pPr>
            <a:r>
              <a:rPr lang="el-GR" dirty="0"/>
              <a:t>Αν η πληροφόρηση κοστίζει τότε είναι πιθανόν να δημιουργηθούν συνθήκες που μοιάζουν με έλλειψη ανταγωνισμού – όπου η μια πλευρά της αγοράς έχει μεγαλύτερη δύναμη από την άλλη.  Ιδιαίτερα σημαντικά τα προβλήματα αν η πληροφόρηση δεν είναι συμμετρική (δηλαδή ο αγοραστής γνωρίζει περισσότερο από τον πωλητή)</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1" dirty="0"/>
          </a:p>
        </p:txBody>
      </p:sp>
      <p:sp>
        <p:nvSpPr>
          <p:cNvPr id="4" name="Footer Placeholder 3">
            <a:extLst>
              <a:ext uri="{FF2B5EF4-FFF2-40B4-BE49-F238E27FC236}">
                <a16:creationId xmlns:a16="http://schemas.microsoft.com/office/drawing/2014/main" id="{ED10719D-B56F-4362-0344-3D8F58FB8C3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E3E7D057-E631-C324-F30C-F0A034822DCE}"/>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Tree>
    <p:extLst>
      <p:ext uri="{BB962C8B-B14F-4D97-AF65-F5344CB8AC3E}">
        <p14:creationId xmlns:p14="http://schemas.microsoft.com/office/powerpoint/2010/main" val="96611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B11E-3C94-6FC1-0C1F-2293BD652E36}"/>
              </a:ext>
            </a:extLst>
          </p:cNvPr>
          <p:cNvSpPr>
            <a:spLocks noGrp="1"/>
          </p:cNvSpPr>
          <p:nvPr>
            <p:ph type="title"/>
          </p:nvPr>
        </p:nvSpPr>
        <p:spPr/>
        <p:txBody>
          <a:bodyPr/>
          <a:lstStyle/>
          <a:p>
            <a:r>
              <a:rPr lang="el-GR" dirty="0"/>
              <a:t>Προεκτάσεις για </a:t>
            </a:r>
            <a:r>
              <a:rPr lang="el-GR" b="1" dirty="0">
                <a:solidFill>
                  <a:schemeClr val="accent3"/>
                </a:solidFill>
                <a:effectLst>
                  <a:outerShdw blurRad="38100" dist="38100" dir="2700000" algn="tl">
                    <a:srgbClr val="000000">
                      <a:alpha val="43137"/>
                    </a:srgbClr>
                  </a:outerShdw>
                </a:effectLst>
              </a:rPr>
              <a:t>χρόνο</a:t>
            </a:r>
            <a:r>
              <a:rPr lang="el-GR" dirty="0"/>
              <a:t> και </a:t>
            </a:r>
            <a:r>
              <a:rPr lang="el-GR" b="1" dirty="0">
                <a:effectLst>
                  <a:outerShdw blurRad="38100" dist="38100" dir="2700000" algn="tl">
                    <a:srgbClr val="000000">
                      <a:alpha val="43137"/>
                    </a:srgbClr>
                  </a:outerShdw>
                </a:effectLst>
              </a:rPr>
              <a:t>αβεβαιότητα</a:t>
            </a:r>
            <a:r>
              <a:rPr lang="el-GR" dirty="0"/>
              <a:t> : πολλαπλασιασμός αναγκαίων αγορών</a:t>
            </a:r>
            <a:endParaRPr lang="en-GB" dirty="0"/>
          </a:p>
        </p:txBody>
      </p:sp>
      <p:sp>
        <p:nvSpPr>
          <p:cNvPr id="3" name="Content Placeholder 2">
            <a:extLst>
              <a:ext uri="{FF2B5EF4-FFF2-40B4-BE49-F238E27FC236}">
                <a16:creationId xmlns:a16="http://schemas.microsoft.com/office/drawing/2014/main" id="{730CB938-BA5E-5BEA-D0E1-DB8ED91F5D13}"/>
              </a:ext>
            </a:extLst>
          </p:cNvPr>
          <p:cNvSpPr>
            <a:spLocks noGrp="1"/>
          </p:cNvSpPr>
          <p:nvPr>
            <p:ph idx="1"/>
          </p:nvPr>
        </p:nvSpPr>
        <p:spPr>
          <a:xfrm>
            <a:off x="1097279" y="1844824"/>
            <a:ext cx="10115203" cy="4248472"/>
          </a:xfrm>
        </p:spPr>
        <p:txBody>
          <a:bodyPr>
            <a:normAutofit lnSpcReduction="10000"/>
          </a:bodyPr>
          <a:lstStyle/>
          <a:p>
            <a:pPr marL="201168" lvl="1" indent="0">
              <a:buNone/>
            </a:pPr>
            <a:r>
              <a:rPr lang="el-GR" dirty="0"/>
              <a:t>Τα θεωρήματα είναι </a:t>
            </a:r>
            <a:r>
              <a:rPr lang="el-GR" b="1" dirty="0"/>
              <a:t>γενικής εφαρμογής </a:t>
            </a:r>
            <a:r>
              <a:rPr lang="el-GR" dirty="0"/>
              <a:t>–  δεν προσδιορίζουν αριθμό αγαθών.  Σημαντικό σημείο είναι </a:t>
            </a:r>
            <a:r>
              <a:rPr lang="el-GR" b="1" dirty="0"/>
              <a:t>να υπάρχει </a:t>
            </a:r>
            <a:r>
              <a:rPr lang="el-GR" b="1" dirty="0">
                <a:solidFill>
                  <a:schemeClr val="accent2"/>
                </a:solidFill>
                <a:effectLst>
                  <a:outerShdw blurRad="38100" dist="38100" dir="2700000" algn="tl">
                    <a:srgbClr val="000000">
                      <a:alpha val="43137"/>
                    </a:srgbClr>
                  </a:outerShdw>
                </a:effectLst>
              </a:rPr>
              <a:t>μια</a:t>
            </a:r>
            <a:r>
              <a:rPr lang="el-GR" b="1" dirty="0"/>
              <a:t> αγορά (τιμή) για </a:t>
            </a:r>
            <a:r>
              <a:rPr lang="el-GR" b="1" i="1" dirty="0">
                <a:solidFill>
                  <a:schemeClr val="accent2"/>
                </a:solidFill>
                <a:effectLst>
                  <a:outerShdw blurRad="38100" dist="38100" dir="2700000" algn="tl">
                    <a:srgbClr val="000000">
                      <a:alpha val="43137"/>
                    </a:srgbClr>
                  </a:outerShdw>
                </a:effectLst>
              </a:rPr>
              <a:t>κάθε</a:t>
            </a:r>
            <a:r>
              <a:rPr lang="el-GR" b="1" dirty="0"/>
              <a:t> αγαθό</a:t>
            </a:r>
            <a:r>
              <a:rPr lang="el-GR" dirty="0"/>
              <a:t>. </a:t>
            </a:r>
          </a:p>
          <a:p>
            <a:pPr lvl="2">
              <a:buFont typeface="Arial" panose="020B0604020202020204" pitchFamily="34" charset="0"/>
              <a:buChar char="•"/>
            </a:pPr>
            <a:r>
              <a:rPr lang="el-GR" dirty="0"/>
              <a:t>Συνεπώς θα μπορούσαμε να επεκτείναμε τον αριθμό των αγαθών (</a:t>
            </a:r>
            <a:r>
              <a:rPr lang="el-GR" i="1" dirty="0"/>
              <a:t>και</a:t>
            </a:r>
            <a:r>
              <a:rPr lang="el-GR" dirty="0"/>
              <a:t> αγορών) ώστε να περικλείεται ο </a:t>
            </a:r>
            <a:r>
              <a:rPr lang="el-GR" b="1" i="1" dirty="0">
                <a:solidFill>
                  <a:schemeClr val="accent3"/>
                </a:solidFill>
              </a:rPr>
              <a:t>χρόνος</a:t>
            </a:r>
            <a:r>
              <a:rPr lang="el-GR" dirty="0"/>
              <a:t> – φτάνει να υπάρχουν και οι κατάλληλες αγορές: ‘</a:t>
            </a:r>
            <a:r>
              <a:rPr lang="el-GR" b="1" dirty="0"/>
              <a:t>ψωμί </a:t>
            </a:r>
            <a:r>
              <a:rPr lang="el-GR" b="1" i="1" dirty="0"/>
              <a:t>σήμερα</a:t>
            </a:r>
            <a:r>
              <a:rPr lang="el-GR" dirty="0"/>
              <a:t>’ </a:t>
            </a:r>
            <a:r>
              <a:rPr lang="el-GR" dirty="0">
                <a:latin typeface="Cambria" panose="02040503050406030204" pitchFamily="18" charset="0"/>
                <a:ea typeface="Cambria" panose="02040503050406030204" pitchFamily="18" charset="0"/>
              </a:rPr>
              <a:t>≠</a:t>
            </a:r>
            <a:r>
              <a:rPr lang="el-GR" dirty="0"/>
              <a:t> </a:t>
            </a:r>
            <a:r>
              <a:rPr lang="el-GR" b="1" dirty="0"/>
              <a:t>‘ψωμί αύριο’ – </a:t>
            </a:r>
            <a:r>
              <a:rPr lang="el-GR" dirty="0"/>
              <a:t>φτάνει να αγοράσεις ‘ψωμί αύριο’  (</a:t>
            </a:r>
            <a:r>
              <a:rPr lang="el-GR" dirty="0">
                <a:latin typeface="Century Gothic" panose="020B0502020202020204" pitchFamily="34" charset="0"/>
              </a:rPr>
              <a:t>≈</a:t>
            </a:r>
            <a:r>
              <a:rPr lang="el-GR" dirty="0"/>
              <a:t>δάνειο, </a:t>
            </a:r>
            <a:r>
              <a:rPr lang="en-US" dirty="0"/>
              <a:t>futures</a:t>
            </a:r>
            <a:r>
              <a:rPr lang="el-GR" dirty="0"/>
              <a:t>;)</a:t>
            </a:r>
          </a:p>
          <a:p>
            <a:pPr lvl="2">
              <a:buFont typeface="Arial" panose="020B0604020202020204" pitchFamily="34" charset="0"/>
              <a:buChar char="•"/>
            </a:pPr>
            <a:r>
              <a:rPr lang="el-GR" dirty="0"/>
              <a:t>Αντίστοιχα στην </a:t>
            </a:r>
            <a:r>
              <a:rPr lang="el-GR" b="1" i="1" dirty="0">
                <a:solidFill>
                  <a:schemeClr val="accent3"/>
                </a:solidFill>
              </a:rPr>
              <a:t>αβεβαιότητα</a:t>
            </a:r>
            <a:r>
              <a:rPr lang="el-GR" dirty="0"/>
              <a:t>:΄</a:t>
            </a:r>
            <a:r>
              <a:rPr lang="el-GR" b="1" dirty="0"/>
              <a:t>Ομπρέλα αν βρέξει </a:t>
            </a:r>
            <a:r>
              <a:rPr lang="el-GR" dirty="0">
                <a:latin typeface="Cambria" panose="02040503050406030204" pitchFamily="18" charset="0"/>
                <a:ea typeface="Cambria" panose="02040503050406030204" pitchFamily="18" charset="0"/>
              </a:rPr>
              <a:t>≠</a:t>
            </a:r>
            <a:r>
              <a:rPr lang="el-GR" b="1" dirty="0"/>
              <a:t>Ομπρέλα αν </a:t>
            </a:r>
            <a:r>
              <a:rPr lang="el-GR" b="1" i="1" dirty="0">
                <a:effectLst>
                  <a:outerShdw blurRad="38100" dist="38100" dir="2700000" algn="tl">
                    <a:srgbClr val="000000">
                      <a:alpha val="43137"/>
                    </a:srgbClr>
                  </a:outerShdw>
                </a:effectLst>
              </a:rPr>
              <a:t>δεν</a:t>
            </a:r>
            <a:r>
              <a:rPr lang="el-GR" b="1" dirty="0"/>
              <a:t> βρέξει  - ‘καταστάσεις πραγμάτων’ </a:t>
            </a:r>
            <a:r>
              <a:rPr lang="el-GR" dirty="0"/>
              <a:t>(=εξαντλητική περιγραφή του τι ισχύει στην κάθε πιθανή έκβαση κάθε τυχαίου γεγονότος) </a:t>
            </a:r>
            <a:r>
              <a:rPr lang="el-GR" dirty="0">
                <a:latin typeface="Century Gothic" panose="020B0502020202020204" pitchFamily="34" charset="0"/>
              </a:rPr>
              <a:t>≈</a:t>
            </a:r>
            <a:r>
              <a:rPr lang="el-GR" dirty="0"/>
              <a:t> συμβόλαιο μελλοντικής παράδοσης </a:t>
            </a:r>
          </a:p>
          <a:p>
            <a:pPr lvl="2">
              <a:buFont typeface="Arial" panose="020B0604020202020204" pitchFamily="34" charset="0"/>
              <a:buChar char="•"/>
            </a:pPr>
            <a:r>
              <a:rPr lang="el-GR" dirty="0"/>
              <a:t>Το γνωστό ανέκδοτο:  Ένας οικονομολόγος, αντιμέτωπος με κονσέρβα, χωρίς ανοιχτήρι, αναρωτιέται γιατί ταλαιπωρείται ένας φυσικός για να βρει τρόπο να το ανοίξει. ‘</a:t>
            </a:r>
            <a:r>
              <a:rPr lang="el-GR" i="1" dirty="0"/>
              <a:t>Απλώς </a:t>
            </a:r>
            <a:r>
              <a:rPr lang="el-GR" b="1" i="1" dirty="0"/>
              <a:t>κάνουμε την υπόθεση </a:t>
            </a:r>
            <a:r>
              <a:rPr lang="el-GR" i="1" dirty="0"/>
              <a:t>ότι έχουμε ανοιχτήρι και προχωράμε</a:t>
            </a:r>
            <a:r>
              <a:rPr lang="el-GR" dirty="0"/>
              <a:t>’!  </a:t>
            </a:r>
          </a:p>
          <a:p>
            <a:pPr lvl="3">
              <a:buFont typeface="Arial" panose="020B0604020202020204" pitchFamily="34" charset="0"/>
              <a:buChar char="•"/>
            </a:pPr>
            <a:r>
              <a:rPr lang="el-GR" dirty="0"/>
              <a:t>Δεν είναι τελείως άχρηστη ερώτηση: Εξετάζουμε τι προβλήματα γίνονται αν ‘λείπουν αγορές’</a:t>
            </a:r>
          </a:p>
          <a:p>
            <a:r>
              <a:rPr lang="el-GR" i="1" dirty="0"/>
              <a:t>Ορίζουμε</a:t>
            </a:r>
            <a:r>
              <a:rPr lang="el-GR" b="1" dirty="0"/>
              <a:t> </a:t>
            </a:r>
            <a:r>
              <a:rPr lang="el-GR" dirty="0"/>
              <a:t>κατάσταση με </a:t>
            </a:r>
            <a:r>
              <a:rPr lang="el-GR" b="1" i="1" dirty="0">
                <a:solidFill>
                  <a:schemeClr val="accent3"/>
                </a:solidFill>
                <a:effectLst>
                  <a:outerShdw blurRad="38100" dist="38100" dir="2700000" algn="tl">
                    <a:srgbClr val="000000">
                      <a:alpha val="43137"/>
                    </a:srgbClr>
                  </a:outerShdw>
                </a:effectLst>
              </a:rPr>
              <a:t>Ν</a:t>
            </a:r>
            <a:r>
              <a:rPr lang="el-GR" i="1" dirty="0">
                <a:solidFill>
                  <a:schemeClr val="accent3"/>
                </a:solidFill>
              </a:rPr>
              <a:t> προϊόντα </a:t>
            </a:r>
            <a:r>
              <a:rPr lang="el-GR" b="1" i="1" dirty="0">
                <a:solidFill>
                  <a:schemeClr val="accent3"/>
                </a:solidFill>
                <a:effectLst>
                  <a:outerShdw blurRad="38100" dist="38100" dir="2700000" algn="tl">
                    <a:srgbClr val="000000">
                      <a:alpha val="43137"/>
                    </a:srgbClr>
                  </a:outerShdw>
                </a:effectLst>
              </a:rPr>
              <a:t>Μ</a:t>
            </a:r>
            <a:r>
              <a:rPr lang="el-GR" i="1" dirty="0">
                <a:solidFill>
                  <a:schemeClr val="accent3"/>
                </a:solidFill>
              </a:rPr>
              <a:t> περιόδους και  </a:t>
            </a:r>
            <a:r>
              <a:rPr lang="el-GR" b="1" i="1" dirty="0">
                <a:solidFill>
                  <a:schemeClr val="accent3"/>
                </a:solidFill>
              </a:rPr>
              <a:t>Λ</a:t>
            </a:r>
            <a:r>
              <a:rPr lang="el-GR" i="1" dirty="0">
                <a:solidFill>
                  <a:schemeClr val="accent3"/>
                </a:solidFill>
              </a:rPr>
              <a:t> ‘καταστάσεις πραγμάτων’</a:t>
            </a:r>
            <a:r>
              <a:rPr lang="el-GR" dirty="0">
                <a:solidFill>
                  <a:schemeClr val="accent3"/>
                </a:solidFill>
              </a:rPr>
              <a:t>. </a:t>
            </a:r>
            <a:r>
              <a:rPr lang="el-GR" dirty="0"/>
              <a:t>Τότε απαιτούνται </a:t>
            </a:r>
            <a:r>
              <a:rPr lang="el-GR" b="1" dirty="0"/>
              <a:t>Ν*Μ*Λ αγορές</a:t>
            </a:r>
            <a:r>
              <a:rPr lang="el-GR" dirty="0"/>
              <a:t>  για τα ισάριθμα αγαθά. </a:t>
            </a:r>
            <a:r>
              <a:rPr lang="el-GR" sz="1800" dirty="0"/>
              <a:t>Συμφωνούνται όλες οι τιμές και γίνονται δοσοληψίες στην αρχή, όταν δεν γνωρίζουμε το τι θα γίνει (όπως στην ασφάλιση). </a:t>
            </a:r>
            <a:endParaRPr lang="en-GB" dirty="0"/>
          </a:p>
          <a:p>
            <a:pPr lvl="2">
              <a:buFont typeface="Arial" panose="020B0604020202020204" pitchFamily="34" charset="0"/>
              <a:buChar char="•"/>
            </a:pPr>
            <a:r>
              <a:rPr lang="el-GR" dirty="0"/>
              <a:t>Αν είναι έτσι, (αν υπάρχουν αγορές για όλα και αν οι προτιμήσεις έχουν τις απαιτούμενες κυρτότητες), δεν υπάρχει θέμα, αφού </a:t>
            </a:r>
            <a:r>
              <a:rPr lang="el-GR" b="1" dirty="0"/>
              <a:t>εξακολουθούν να ισχύουν όλα τα θεωρήματα </a:t>
            </a:r>
            <a:r>
              <a:rPr lang="el-GR" dirty="0"/>
              <a:t>και τα αποτελέσματα της γενικής ισορροπίας. </a:t>
            </a:r>
          </a:p>
          <a:p>
            <a:pPr lvl="3">
              <a:buFont typeface="Arial" panose="020B0604020202020204" pitchFamily="34" charset="0"/>
              <a:buChar char="•"/>
            </a:pPr>
            <a:r>
              <a:rPr lang="el-GR" dirty="0"/>
              <a:t>Το προϊόν </a:t>
            </a:r>
            <a:r>
              <a:rPr lang="en-US" b="1" i="1" dirty="0" err="1"/>
              <a:t>x</a:t>
            </a:r>
            <a:r>
              <a:rPr lang="en-US" b="1" i="1" baseline="-25000" dirty="0" err="1"/>
              <a:t>q</a:t>
            </a:r>
            <a:r>
              <a:rPr lang="en-US" i="1" baseline="-25000" dirty="0" err="1"/>
              <a:t>l</a:t>
            </a:r>
            <a:r>
              <a:rPr lang="en-US" i="1" dirty="0"/>
              <a:t> </a:t>
            </a:r>
            <a:r>
              <a:rPr lang="el-GR" dirty="0"/>
              <a:t>είναι η ποσότητα του αγαθού </a:t>
            </a:r>
            <a:r>
              <a:rPr lang="en-US" b="1" i="1" dirty="0"/>
              <a:t>q</a:t>
            </a:r>
            <a:r>
              <a:rPr lang="en-US" dirty="0"/>
              <a:t> </a:t>
            </a:r>
            <a:r>
              <a:rPr lang="el-GR" dirty="0"/>
              <a:t>που θα παραδοθεί στην κατάσταση </a:t>
            </a:r>
            <a:r>
              <a:rPr lang="en-US" b="1" i="1" dirty="0"/>
              <a:t>l</a:t>
            </a:r>
            <a:r>
              <a:rPr lang="el-GR" dirty="0"/>
              <a:t>. Έχει τιμή </a:t>
            </a:r>
            <a:r>
              <a:rPr lang="en-US" b="1" dirty="0" err="1"/>
              <a:t>p</a:t>
            </a:r>
            <a:r>
              <a:rPr lang="en-US" b="1" i="1" baseline="-25000" dirty="0" err="1"/>
              <a:t>ql</a:t>
            </a:r>
            <a:r>
              <a:rPr lang="el-GR" b="1" dirty="0"/>
              <a:t>.</a:t>
            </a:r>
            <a:r>
              <a:rPr lang="el-GR" dirty="0"/>
              <a:t>  </a:t>
            </a:r>
            <a:r>
              <a:rPr lang="en-US" dirty="0"/>
              <a:t>A</a:t>
            </a:r>
            <a:r>
              <a:rPr lang="el-GR" dirty="0"/>
              <a:t>ν ένα αγαθό πρέπει να παραδοθεί σε &gt;1 καταστάσεις, η τιμή του είναι το άθροισμα των τιμών σε κάθε μια κατάσταση</a:t>
            </a:r>
            <a:endParaRPr lang="en-US" dirty="0"/>
          </a:p>
          <a:p>
            <a:pPr lvl="3">
              <a:buFont typeface="Arial" panose="020B0604020202020204" pitchFamily="34" charset="0"/>
              <a:buChar char="•"/>
            </a:pPr>
            <a:r>
              <a:rPr lang="el-GR" dirty="0"/>
              <a:t>Αν η κατάσταση πραγμάτων δεν προκύψει, δεν επιστρέφονται χρήματα (≈ ασφάλιση). Προβλήματα, όμως δημιουργούνται αν δεν υπάρχει η δυνατότητα εκπλήρωσης συμβολαίων μελλοντικής παράδοσης (χρεοκοπία).</a:t>
            </a:r>
            <a:endParaRPr lang="en-US" dirty="0"/>
          </a:p>
          <a:p>
            <a:pPr>
              <a:buFont typeface="Arial" panose="020B0604020202020204" pitchFamily="34" charset="0"/>
              <a:buChar char="•"/>
            </a:pPr>
            <a:endParaRPr lang="el-GR" dirty="0"/>
          </a:p>
          <a:p>
            <a:pPr lvl="1">
              <a:buFont typeface="Arial" panose="020B0604020202020204" pitchFamily="34" charset="0"/>
              <a:buChar char="•"/>
            </a:pPr>
            <a:endParaRPr lang="en-GB" dirty="0"/>
          </a:p>
          <a:p>
            <a:pPr lvl="2">
              <a:buFont typeface="Arial" panose="020B0604020202020204" pitchFamily="34" charset="0"/>
              <a:buChar char="•"/>
            </a:pPr>
            <a:endParaRPr lang="en-GB" b="1" dirty="0"/>
          </a:p>
        </p:txBody>
      </p:sp>
      <p:sp>
        <p:nvSpPr>
          <p:cNvPr id="4" name="Footer Placeholder 3">
            <a:extLst>
              <a:ext uri="{FF2B5EF4-FFF2-40B4-BE49-F238E27FC236}">
                <a16:creationId xmlns:a16="http://schemas.microsoft.com/office/drawing/2014/main" id="{81A1451D-B67F-6FB9-F1EB-9D5EC586574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0A9D6B4A-51D7-FD17-6A16-295BF7E935A4}"/>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
        <p:nvSpPr>
          <p:cNvPr id="6" name="Arrow: Right 5">
            <a:extLst>
              <a:ext uri="{FF2B5EF4-FFF2-40B4-BE49-F238E27FC236}">
                <a16:creationId xmlns:a16="http://schemas.microsoft.com/office/drawing/2014/main" id="{55D363BD-C0FB-D8F6-8EA7-DDBB06AB54DB}"/>
              </a:ext>
            </a:extLst>
          </p:cNvPr>
          <p:cNvSpPr/>
          <p:nvPr/>
        </p:nvSpPr>
        <p:spPr>
          <a:xfrm>
            <a:off x="263352" y="2924944"/>
            <a:ext cx="833928"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185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C399-E93B-F0AA-9F24-489FA0328551}"/>
              </a:ext>
            </a:extLst>
          </p:cNvPr>
          <p:cNvSpPr>
            <a:spLocks noGrp="1"/>
          </p:cNvSpPr>
          <p:nvPr>
            <p:ph type="title"/>
          </p:nvPr>
        </p:nvSpPr>
        <p:spPr>
          <a:xfrm>
            <a:off x="1097280" y="286603"/>
            <a:ext cx="10058400" cy="1342197"/>
          </a:xfrm>
        </p:spPr>
        <p:txBody>
          <a:bodyPr>
            <a:normAutofit/>
          </a:bodyPr>
          <a:lstStyle/>
          <a:p>
            <a:r>
              <a:rPr lang="el-GR" sz="4400" dirty="0"/>
              <a:t>Εξοικονόμηση αγορών σώζει το αόρατο χέρι;</a:t>
            </a:r>
            <a:endParaRPr lang="en-GB" sz="4400" dirty="0"/>
          </a:p>
        </p:txBody>
      </p:sp>
      <p:sp>
        <p:nvSpPr>
          <p:cNvPr id="3" name="Content Placeholder 2">
            <a:extLst>
              <a:ext uri="{FF2B5EF4-FFF2-40B4-BE49-F238E27FC236}">
                <a16:creationId xmlns:a16="http://schemas.microsoft.com/office/drawing/2014/main" id="{2EB8E033-177B-1557-DA60-A85B99BA4F1D}"/>
              </a:ext>
            </a:extLst>
          </p:cNvPr>
          <p:cNvSpPr>
            <a:spLocks noGrp="1"/>
          </p:cNvSpPr>
          <p:nvPr>
            <p:ph idx="1"/>
          </p:nvPr>
        </p:nvSpPr>
        <p:spPr>
          <a:xfrm>
            <a:off x="1097280" y="1845734"/>
            <a:ext cx="10058400" cy="4463586"/>
          </a:xfrm>
        </p:spPr>
        <p:txBody>
          <a:bodyPr>
            <a:normAutofit fontScale="92500" lnSpcReduction="10000"/>
          </a:bodyPr>
          <a:lstStyle/>
          <a:p>
            <a:r>
              <a:rPr lang="el-GR" dirty="0"/>
              <a:t>Η θεωρία είναι αφηρημένη αλλά  απαιτητική (αριθμός τιμών + αγορών)</a:t>
            </a:r>
            <a:r>
              <a:rPr lang="en-US" dirty="0"/>
              <a:t>. O</a:t>
            </a:r>
            <a:r>
              <a:rPr lang="el-GR" dirty="0" err="1"/>
              <a:t>μως</a:t>
            </a:r>
            <a:r>
              <a:rPr lang="el-GR" dirty="0"/>
              <a:t>, υπάρχουν σήμερα πλήθος αγορών, τόσο στον </a:t>
            </a:r>
            <a:r>
              <a:rPr lang="el-GR" b="1" dirty="0"/>
              <a:t>χρόνο</a:t>
            </a:r>
            <a:r>
              <a:rPr lang="el-GR" dirty="0"/>
              <a:t> </a:t>
            </a:r>
            <a:r>
              <a:rPr lang="el-GR" sz="1600" dirty="0"/>
              <a:t>(πχ </a:t>
            </a:r>
            <a:r>
              <a:rPr lang="en-US" sz="1600" dirty="0"/>
              <a:t>futures – </a:t>
            </a:r>
            <a:r>
              <a:rPr lang="el-GR" sz="1600" dirty="0"/>
              <a:t>μελλοντική παράδοση, χρηματοπιστωτικά) </a:t>
            </a:r>
            <a:r>
              <a:rPr lang="el-GR" dirty="0"/>
              <a:t>όσο και στην </a:t>
            </a:r>
            <a:r>
              <a:rPr lang="el-GR" b="1" dirty="0"/>
              <a:t>αβεβαιότητα</a:t>
            </a:r>
            <a:r>
              <a:rPr lang="el-GR" dirty="0"/>
              <a:t> - </a:t>
            </a:r>
            <a:r>
              <a:rPr lang="el-GR" sz="1600" dirty="0"/>
              <a:t>(παράγωγα, ασφαλίσεις). Α</a:t>
            </a:r>
            <a:r>
              <a:rPr lang="el-GR" dirty="0"/>
              <a:t>παιτείται </a:t>
            </a:r>
            <a:r>
              <a:rPr lang="el-GR" b="1" dirty="0"/>
              <a:t>εξοικονόμηση του αριθμού των αγορών.</a:t>
            </a:r>
          </a:p>
          <a:p>
            <a:pPr marL="578358" lvl="1" indent="-285750">
              <a:buFont typeface="Wingdings" panose="05000000000000000000" pitchFamily="2" charset="2"/>
              <a:buChar char="§"/>
            </a:pPr>
            <a:r>
              <a:rPr lang="el-GR" dirty="0"/>
              <a:t>Πχ</a:t>
            </a:r>
            <a:r>
              <a:rPr lang="el-GR" b="1" dirty="0"/>
              <a:t> </a:t>
            </a:r>
            <a:r>
              <a:rPr lang="el-GR" dirty="0"/>
              <a:t>στην περίπτωση του χρόνου –  αντί αγοράς για το κάθε μελλοντικό αγαθό, διατίθεται </a:t>
            </a:r>
            <a:r>
              <a:rPr lang="el-GR" b="1" dirty="0"/>
              <a:t>δάνειο</a:t>
            </a:r>
            <a:r>
              <a:rPr lang="el-GR" dirty="0"/>
              <a:t> το οποίο επιτρέπει </a:t>
            </a:r>
            <a:r>
              <a:rPr lang="el-GR" i="1" dirty="0"/>
              <a:t>συνολική</a:t>
            </a:r>
            <a:r>
              <a:rPr lang="el-GR" dirty="0"/>
              <a:t> μεταφορά πόρων από </a:t>
            </a:r>
            <a:r>
              <a:rPr lang="en-US" dirty="0"/>
              <a:t>t </a:t>
            </a:r>
            <a:r>
              <a:rPr lang="el-GR" dirty="0"/>
              <a:t>στο </a:t>
            </a:r>
            <a:r>
              <a:rPr lang="en-US" dirty="0"/>
              <a:t>t+1</a:t>
            </a:r>
            <a:r>
              <a:rPr lang="el-GR" dirty="0"/>
              <a:t>. (χωρίς να απαιτείται ξεχωριστή αγορά για το καθετί)</a:t>
            </a:r>
          </a:p>
          <a:p>
            <a:pPr lvl="1"/>
            <a:r>
              <a:rPr lang="el-GR" b="1" dirty="0"/>
              <a:t>Θεώρημα </a:t>
            </a:r>
            <a:r>
              <a:rPr lang="en-US" b="1" dirty="0"/>
              <a:t>Arrow</a:t>
            </a:r>
            <a:r>
              <a:rPr lang="el-GR" dirty="0"/>
              <a:t>: Αν ισχύει το θεώρημα της προσδοκώμενης ωφέλειας (βλ. σημειώσεις 3) μπορεί να οριστεί ένα ομόλογο (≈ παράγωγο)  </a:t>
            </a:r>
            <a:r>
              <a:rPr lang="el-GR" b="1" dirty="0"/>
              <a:t>μοναδικό για κάθε κατάσταση, </a:t>
            </a:r>
            <a:r>
              <a:rPr lang="el-GR" dirty="0" err="1"/>
              <a:t>πουυποκαθιστά</a:t>
            </a:r>
            <a:r>
              <a:rPr lang="el-GR" dirty="0"/>
              <a:t> τις επιμέρους αγορές</a:t>
            </a:r>
          </a:p>
          <a:p>
            <a:pPr lvl="2"/>
            <a:r>
              <a:rPr lang="el-GR" dirty="0"/>
              <a:t>Δηλαδή σε κάθε κατάσταση μεταφέρεται ένα ποσό σε χρήμα, από το οποίο χρηματοδοτείται η κατανάλωση.  Αν είναι έτσι αρκούν Ν+Λ αγορές (αντί Ν*Λ). </a:t>
            </a:r>
          </a:p>
          <a:p>
            <a:pPr lvl="2"/>
            <a:r>
              <a:rPr lang="el-GR" dirty="0"/>
              <a:t>Μια ερμηνεία είναι ότι μπορεί να υπάρχει εξειδίκευση, ώστε κάποιοι να ασχολούνται με την παραγωγή και άλλοι να αναλαμβάνουν το ρίσκο – δηλαδή ο χρηματοοικονομικός τομέας για χρόνο , ασφάλιση</a:t>
            </a:r>
            <a:r>
              <a:rPr lang="en-GB" dirty="0"/>
              <a:t> </a:t>
            </a:r>
            <a:r>
              <a:rPr lang="el-GR" dirty="0"/>
              <a:t>για αβεβαιότητα</a:t>
            </a:r>
          </a:p>
          <a:p>
            <a:pPr lvl="1"/>
            <a:r>
              <a:rPr lang="el-GR" dirty="0"/>
              <a:t>Αν υπάρχουν πολλά άτομα και ένα ρίσκο αφορά μόνο ένα άτομο, τότε οι τιμές ισορροπίας θα είναι </a:t>
            </a:r>
            <a:r>
              <a:rPr lang="el-GR" b="1" dirty="0"/>
              <a:t>κατά προσέγγιση αυτές για σίγουρη παράδοση (βεβαιότητα)</a:t>
            </a:r>
            <a:r>
              <a:rPr lang="el-GR" dirty="0"/>
              <a:t>. </a:t>
            </a:r>
          </a:p>
          <a:p>
            <a:pPr lvl="2"/>
            <a:r>
              <a:rPr lang="el-GR" dirty="0"/>
              <a:t>Άρα αγορές για ενδεχόμενα αγαθά πρέπει να υπάρχουν μόνο  εκεί που είναι συλλογικά  (+μεγαλύτερα) τα ρίσκα.</a:t>
            </a:r>
          </a:p>
          <a:p>
            <a:r>
              <a:rPr lang="el-GR" dirty="0"/>
              <a:t>Η θεωρία έτσι επιτρέπει </a:t>
            </a:r>
            <a:r>
              <a:rPr lang="el-GR" b="1" i="1" dirty="0"/>
              <a:t>κατ’ αρχήν </a:t>
            </a:r>
            <a:r>
              <a:rPr lang="el-GR" dirty="0"/>
              <a:t>να εφαρμοστούν τα θεωρήματα γενικής ισορροπίας στην περίπτωση </a:t>
            </a:r>
            <a:r>
              <a:rPr lang="el-GR" b="1" dirty="0"/>
              <a:t>χρόνου</a:t>
            </a:r>
            <a:r>
              <a:rPr lang="el-GR" dirty="0"/>
              <a:t> (αν υπάρχει αναπτυγμένο χρηματοπιστωτικό σύστημα) και </a:t>
            </a:r>
            <a:r>
              <a:rPr lang="el-GR" b="1" dirty="0"/>
              <a:t>αβεβαιότητας</a:t>
            </a:r>
            <a:r>
              <a:rPr lang="el-GR" dirty="0"/>
              <a:t> (αν υπάρχει εκτεταμένη ασφάλιση + παράγωγα).  </a:t>
            </a:r>
          </a:p>
          <a:p>
            <a:pPr lvl="1"/>
            <a:r>
              <a:rPr lang="el-GR" dirty="0">
                <a:solidFill>
                  <a:schemeClr val="accent3"/>
                </a:solidFill>
              </a:rPr>
              <a:t>Όμως είναι αναμενόμενο να αντιμετωπίζουν εκτενέστερα προβλήματα. </a:t>
            </a:r>
            <a:endParaRPr lang="en-GB" dirty="0">
              <a:solidFill>
                <a:schemeClr val="accent3"/>
              </a:solidFill>
            </a:endParaRPr>
          </a:p>
          <a:p>
            <a:endParaRPr lang="en-GB" dirty="0"/>
          </a:p>
        </p:txBody>
      </p:sp>
      <p:sp>
        <p:nvSpPr>
          <p:cNvPr id="4" name="Footer Placeholder 3">
            <a:extLst>
              <a:ext uri="{FF2B5EF4-FFF2-40B4-BE49-F238E27FC236}">
                <a16:creationId xmlns:a16="http://schemas.microsoft.com/office/drawing/2014/main" id="{B90A406F-D4BD-669A-2F66-77914F631FF1}"/>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518AE216-1B8C-B1BC-9A6D-519777AF1173}"/>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Tree>
    <p:extLst>
      <p:ext uri="{BB962C8B-B14F-4D97-AF65-F5344CB8AC3E}">
        <p14:creationId xmlns:p14="http://schemas.microsoft.com/office/powerpoint/2010/main" val="338054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FA57-A962-E50C-BAE0-5763C32F020A}"/>
              </a:ext>
            </a:extLst>
          </p:cNvPr>
          <p:cNvSpPr>
            <a:spLocks noGrp="1"/>
          </p:cNvSpPr>
          <p:nvPr>
            <p:ph type="title"/>
          </p:nvPr>
        </p:nvSpPr>
        <p:spPr/>
        <p:txBody>
          <a:bodyPr/>
          <a:lstStyle/>
          <a:p>
            <a:r>
              <a:rPr lang="el-GR" dirty="0"/>
              <a:t>Επιστροφή στη μεγάλη εικόνα.</a:t>
            </a:r>
            <a:endParaRPr lang="en-GB" dirty="0"/>
          </a:p>
        </p:txBody>
      </p:sp>
      <p:sp>
        <p:nvSpPr>
          <p:cNvPr id="3" name="Content Placeholder 2">
            <a:extLst>
              <a:ext uri="{FF2B5EF4-FFF2-40B4-BE49-F238E27FC236}">
                <a16:creationId xmlns:a16="http://schemas.microsoft.com/office/drawing/2014/main" id="{34489328-A924-08F4-4286-65C43827A167}"/>
              </a:ext>
            </a:extLst>
          </p:cNvPr>
          <p:cNvSpPr>
            <a:spLocks noGrp="1"/>
          </p:cNvSpPr>
          <p:nvPr>
            <p:ph idx="1"/>
          </p:nvPr>
        </p:nvSpPr>
        <p:spPr>
          <a:xfrm>
            <a:off x="839416" y="1737360"/>
            <a:ext cx="10801200" cy="4571960"/>
          </a:xfrm>
        </p:spPr>
        <p:txBody>
          <a:bodyPr>
            <a:normAutofit fontScale="77500" lnSpcReduction="20000"/>
          </a:bodyPr>
          <a:lstStyle/>
          <a:p>
            <a:r>
              <a:rPr lang="el-GR" sz="1800" dirty="0"/>
              <a:t>Το ‘αόρατο χέρι΄ σημαίνει ότι, αν ισχύουν οι υποθέσεις, τότε αν αφήνουμε το κάθε άτομο ελεύθερο να προωθήσει </a:t>
            </a:r>
            <a:r>
              <a:rPr lang="el-GR" sz="1800" b="1" dirty="0"/>
              <a:t>το </a:t>
            </a:r>
            <a:r>
              <a:rPr lang="el-GR" sz="1800" b="1" i="1" dirty="0"/>
              <a:t>δικό του καλό</a:t>
            </a:r>
            <a:r>
              <a:rPr lang="el-GR" sz="1800" b="1" dirty="0"/>
              <a:t>, όπως το καταλαβαίνει ο ίδιος, καταλήγει να προωθείται το γενικό καλό</a:t>
            </a:r>
            <a:r>
              <a:rPr lang="el-GR" sz="1800" dirty="0"/>
              <a:t>.  </a:t>
            </a:r>
          </a:p>
          <a:p>
            <a:pPr lvl="1"/>
            <a:r>
              <a:rPr lang="el-GR" sz="1600" dirty="0"/>
              <a:t>Οι ελεύθερες αγορές είναι </a:t>
            </a:r>
            <a:r>
              <a:rPr lang="el-GR" sz="1600" dirty="0" err="1"/>
              <a:t>επιθυμητέες</a:t>
            </a:r>
            <a:r>
              <a:rPr lang="el-GR" sz="1600" dirty="0"/>
              <a:t>. Κρατική εμπλοκή μόνο διορθωτικά. Βρίσκεται πίσω από την γενική αρχή λειτουργίας του καπιταλισμού.  </a:t>
            </a:r>
          </a:p>
          <a:p>
            <a:pPr lvl="1"/>
            <a:r>
              <a:rPr lang="el-GR" sz="1600" dirty="0"/>
              <a:t>Σημαντική υποσημείωση του </a:t>
            </a:r>
            <a:r>
              <a:rPr lang="en-US" sz="1600" dirty="0"/>
              <a:t>Keynes. </a:t>
            </a:r>
            <a:r>
              <a:rPr lang="el-GR" sz="1600" dirty="0"/>
              <a:t>Στην μακροοικονομία υπάρχει ενδεχόμενο ‘παγίδευσης’ σε ισορροπία με ανεργία </a:t>
            </a:r>
            <a:r>
              <a:rPr lang="el-GR" sz="1600" dirty="0">
                <a:latin typeface="Cambria" panose="02040503050406030204" pitchFamily="18" charset="0"/>
                <a:ea typeface="Cambria" panose="02040503050406030204" pitchFamily="18" charset="0"/>
              </a:rPr>
              <a:t>⇒ </a:t>
            </a:r>
            <a:r>
              <a:rPr lang="el-GR" sz="1600" b="1" dirty="0">
                <a:latin typeface="Cambria" panose="02040503050406030204" pitchFamily="18" charset="0"/>
                <a:ea typeface="Cambria" panose="02040503050406030204" pitchFamily="18" charset="0"/>
              </a:rPr>
              <a:t>Μικροοικονομικό αόρατο χέρι με μακροοικονομική εποπτεία </a:t>
            </a:r>
            <a:r>
              <a:rPr lang="el-GR" sz="1600" dirty="0">
                <a:latin typeface="Cambria" panose="02040503050406030204" pitchFamily="18" charset="0"/>
                <a:ea typeface="Cambria" panose="02040503050406030204" pitchFamily="18" charset="0"/>
              </a:rPr>
              <a:t>(για το συνολικό </a:t>
            </a:r>
            <a:r>
              <a:rPr lang="el-GR" sz="1600" dirty="0" err="1">
                <a:latin typeface="Cambria" panose="02040503050406030204" pitchFamily="18" charset="0"/>
                <a:ea typeface="Cambria" panose="02040503050406030204" pitchFamily="18" charset="0"/>
              </a:rPr>
              <a:t>προϊον</a:t>
            </a:r>
            <a:r>
              <a:rPr lang="el-GR" sz="1600" dirty="0">
                <a:latin typeface="Cambria" panose="02040503050406030204" pitchFamily="18" charset="0"/>
                <a:ea typeface="Cambria" panose="02040503050406030204" pitchFamily="18" charset="0"/>
              </a:rPr>
              <a:t>, ΑΕΠ, από το Κράτος.</a:t>
            </a:r>
            <a:endParaRPr lang="el-GR" sz="1600" dirty="0"/>
          </a:p>
          <a:p>
            <a:pPr>
              <a:buFont typeface="Arial" panose="020B0604020202020204" pitchFamily="34" charset="0"/>
              <a:buChar char="•"/>
            </a:pPr>
            <a:r>
              <a:rPr lang="el-GR" dirty="0"/>
              <a:t> Η </a:t>
            </a:r>
            <a:r>
              <a:rPr lang="el-GR" b="1" dirty="0"/>
              <a:t>επέκταση για αβεβαιότητα </a:t>
            </a:r>
            <a:r>
              <a:rPr lang="el-GR" dirty="0"/>
              <a:t>φαίνεται να επεκτείνει την γενική αρχή – φτάνει να υπάρχει εκτεταμένη και καλά λειτουργούσες ασφαλιστικές αγορές. (με τις αντίστοιχες ανάγκες για εποπτεία κοκ).</a:t>
            </a:r>
          </a:p>
          <a:p>
            <a:r>
              <a:rPr lang="el-GR" b="1" i="1" dirty="0">
                <a:effectLst>
                  <a:outerShdw blurRad="38100" dist="38100" dir="2700000" algn="tl">
                    <a:srgbClr val="000000">
                      <a:alpha val="43137"/>
                    </a:srgbClr>
                  </a:outerShdw>
                </a:effectLst>
              </a:rPr>
              <a:t>ΌΜΩΣ: </a:t>
            </a:r>
            <a:r>
              <a:rPr lang="el-GR" dirty="0"/>
              <a:t>Η αβεβαιότητα της γενικής θεωρίας είναι ‘</a:t>
            </a:r>
            <a:r>
              <a:rPr lang="el-GR" b="1" i="1" dirty="0"/>
              <a:t>εξωγενής</a:t>
            </a:r>
            <a:r>
              <a:rPr lang="el-GR" b="1" dirty="0"/>
              <a:t>’: </a:t>
            </a:r>
            <a:r>
              <a:rPr lang="el-GR" dirty="0"/>
              <a:t>εκτός του ελέγχου του ατόμου + είναι γνωστή και ίδια για όλους.   Η γενίκευση του </a:t>
            </a:r>
            <a:r>
              <a:rPr lang="el-GR" i="1" dirty="0"/>
              <a:t>‘να είναι κάποιος πολύ μικρός’</a:t>
            </a:r>
          </a:p>
          <a:p>
            <a:pPr marL="578358" lvl="1" indent="-285750"/>
            <a:r>
              <a:rPr lang="el-GR" dirty="0"/>
              <a:t>Τι γίνεται όμως όταν ο αντίπαλος είναι γνωστός και οι ενέργειές του επηρεάζουν τι θα κάνεις εσύ;</a:t>
            </a:r>
          </a:p>
          <a:p>
            <a:pPr marL="761238" lvl="2" indent="-285750"/>
            <a:r>
              <a:rPr lang="el-GR" dirty="0"/>
              <a:t>Η αλληλεξάρτηση παραβιάζει την βασική υπόθεση ότι οι παράμετροι της αγοράς είναι δεδομένες - εκτός του δικού σου ελέγχου.</a:t>
            </a:r>
          </a:p>
          <a:p>
            <a:pPr marL="0" indent="0">
              <a:buNone/>
            </a:pPr>
            <a:r>
              <a:rPr lang="el-GR" b="1" i="1" dirty="0">
                <a:solidFill>
                  <a:schemeClr val="accent3"/>
                </a:solidFill>
                <a:effectLst>
                  <a:outerShdw blurRad="38100" dist="38100" dir="2700000" algn="tl">
                    <a:srgbClr val="000000">
                      <a:alpha val="43137"/>
                    </a:srgbClr>
                  </a:outerShdw>
                </a:effectLst>
              </a:rPr>
              <a:t>Ύπαρξη Στρατηγικής</a:t>
            </a:r>
            <a:r>
              <a:rPr lang="el-GR" b="1" dirty="0">
                <a:solidFill>
                  <a:schemeClr val="accent3"/>
                </a:solidFill>
                <a:effectLst>
                  <a:outerShdw blurRad="38100" dist="38100" dir="2700000" algn="tl">
                    <a:srgbClr val="000000">
                      <a:alpha val="43137"/>
                    </a:srgbClr>
                  </a:outerShdw>
                </a:effectLst>
              </a:rPr>
              <a:t> αβεβαιότητας </a:t>
            </a:r>
            <a:r>
              <a:rPr lang="el-GR" b="1" dirty="0"/>
              <a:t>– </a:t>
            </a:r>
            <a:r>
              <a:rPr lang="el-GR" dirty="0"/>
              <a:t>Αντικείμενο της </a:t>
            </a:r>
            <a:r>
              <a:rPr lang="el-GR" b="1" dirty="0"/>
              <a:t>Θεωρίας Παιγνίων  </a:t>
            </a:r>
            <a:r>
              <a:rPr lang="el-GR" sz="1600" dirty="0"/>
              <a:t>(</a:t>
            </a:r>
            <a:r>
              <a:rPr lang="en-US" sz="1600" dirty="0"/>
              <a:t>Von Neumann &amp; Morgenstern 1945)</a:t>
            </a:r>
            <a:r>
              <a:rPr lang="el-GR" sz="1600" dirty="0"/>
              <a:t>. Μπορεί να γενικευτεί το θεώρημα του αόρατου χεριού όταν υπάρχει αβεβαιότητα λόγω αλληλεξάρτησης; </a:t>
            </a:r>
          </a:p>
          <a:p>
            <a:pPr>
              <a:buFont typeface="Arial" panose="020B0604020202020204" pitchFamily="34" charset="0"/>
              <a:buChar char="•"/>
            </a:pPr>
            <a:r>
              <a:rPr lang="el-GR" sz="1600" dirty="0"/>
              <a:t> </a:t>
            </a:r>
            <a:r>
              <a:rPr lang="el-GR" sz="1800" dirty="0"/>
              <a:t>Στο πιο γνωστό παίγνιο – το </a:t>
            </a:r>
            <a:r>
              <a:rPr lang="el-GR" sz="1800" b="1" dirty="0"/>
              <a:t>Δίλημμα του Φυλακισμένου, </a:t>
            </a:r>
            <a:r>
              <a:rPr lang="el-GR" sz="1800" dirty="0"/>
              <a:t>αν αφεθούν οι παίκτες μόνοι τους χωρίς ‘άνωθεν’ παρέμβαση, τότε επιλέγουν να ενεργήσουν με τρόπο που τους φέρνει και τους δύο σε χειρότερη κατάσταση – που δεν είναι κατά </a:t>
            </a:r>
            <a:r>
              <a:rPr lang="el-GR" sz="1800" dirty="0" err="1"/>
              <a:t>Παρέτο</a:t>
            </a:r>
            <a:r>
              <a:rPr lang="el-GR" sz="1800" dirty="0"/>
              <a:t> βέλτιστο και ‘λύσεις αγοράς’ οδηγούν σε κοινωνικά απευκταίες καταλήξεις.</a:t>
            </a:r>
          </a:p>
          <a:p>
            <a:pPr lvl="1">
              <a:buFont typeface="Arial" panose="020B0604020202020204" pitchFamily="34" charset="0"/>
              <a:buChar char="•"/>
            </a:pPr>
            <a:r>
              <a:rPr lang="el-GR" sz="1600" dirty="0"/>
              <a:t>Θα ήταν όλοι σε καλύτερη κατάσταση αν τους υποχρέωνε κάποιος να επιλέξουν διαφορετικά από το συμφέρον τους όπως το βλέπουν οι ίδιοι. </a:t>
            </a:r>
          </a:p>
          <a:p>
            <a:pPr lvl="1">
              <a:buFont typeface="Arial" panose="020B0604020202020204" pitchFamily="34" charset="0"/>
              <a:buChar char="•"/>
            </a:pPr>
            <a:r>
              <a:rPr lang="el-GR" dirty="0"/>
              <a:t>Επίσης η όποια λύση είναι ασταθής γιατί ο καθένας έχει κίνητρο να την παραβεί.  </a:t>
            </a:r>
            <a:endParaRPr lang="en-GB" dirty="0"/>
          </a:p>
          <a:p>
            <a:pPr>
              <a:buFont typeface="Arial" panose="020B0604020202020204" pitchFamily="34" charset="0"/>
              <a:buChar char="•"/>
            </a:pPr>
            <a:endParaRPr lang="el-GR" sz="1800" dirty="0"/>
          </a:p>
          <a:p>
            <a:pPr lvl="1">
              <a:buFont typeface="Arial" panose="020B0604020202020204" pitchFamily="34" charset="0"/>
              <a:buChar char="•"/>
            </a:pPr>
            <a:r>
              <a:rPr lang="el-GR" sz="1500" b="1" dirty="0"/>
              <a:t>Οι γενικές αρχές του διλήμματος υπάρχουν σε πλήθος οικονομικών και κοινωνικών καταστάσεων. </a:t>
            </a:r>
            <a:r>
              <a:rPr lang="el-GR" sz="1500" b="1" dirty="0" err="1"/>
              <a:t>Αρα</a:t>
            </a:r>
            <a:r>
              <a:rPr lang="el-GR" sz="1500" b="1" dirty="0"/>
              <a:t> το δίλημμα έχει πολύ μεγάλη σημασία. </a:t>
            </a:r>
            <a:endParaRPr lang="el-GR" sz="1400" b="1" dirty="0"/>
          </a:p>
        </p:txBody>
      </p:sp>
      <p:sp>
        <p:nvSpPr>
          <p:cNvPr id="4" name="Footer Placeholder 3">
            <a:extLst>
              <a:ext uri="{FF2B5EF4-FFF2-40B4-BE49-F238E27FC236}">
                <a16:creationId xmlns:a16="http://schemas.microsoft.com/office/drawing/2014/main" id="{CCE80936-9DCC-832E-D6DC-864AE195981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1285EF3-6F9F-8732-BE07-9DD651917E9D}"/>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spTree>
    <p:extLst>
      <p:ext uri="{BB962C8B-B14F-4D97-AF65-F5344CB8AC3E}">
        <p14:creationId xmlns:p14="http://schemas.microsoft.com/office/powerpoint/2010/main" val="237571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9" name="Rectangle 1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25138-9D40-AF62-10E0-1F291C5AFADB}"/>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dirty="0"/>
              <a:t>Το </a:t>
            </a:r>
            <a:r>
              <a:rPr lang="en-US" dirty="0" err="1"/>
              <a:t>δίλημμ</a:t>
            </a:r>
            <a:r>
              <a:rPr lang="en-US" dirty="0"/>
              <a:t>α του φυλακισμένου</a:t>
            </a:r>
          </a:p>
        </p:txBody>
      </p:sp>
      <p:cxnSp>
        <p:nvCxnSpPr>
          <p:cNvPr id="25" name="Straight Connector 24">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E25769-F168-4CF5-BDBC-AC72DE926FCB}"/>
              </a:ext>
            </a:extLst>
          </p:cNvPr>
          <p:cNvSpPr>
            <a:spLocks noGrp="1"/>
          </p:cNvSpPr>
          <p:nvPr>
            <p:ph sz="half" idx="1"/>
          </p:nvPr>
        </p:nvSpPr>
        <p:spPr>
          <a:xfrm>
            <a:off x="5663952" y="2336860"/>
            <a:ext cx="5885790" cy="3886194"/>
          </a:xfrm>
          <a:solidFill>
            <a:schemeClr val="accent1">
              <a:lumMod val="40000"/>
              <a:lumOff val="60000"/>
            </a:schemeClr>
          </a:solidFill>
        </p:spPr>
        <p:txBody>
          <a:bodyPr vert="horz" lIns="0" tIns="45720" rIns="0" bIns="45720" rtlCol="0">
            <a:normAutofit lnSpcReduction="10000"/>
          </a:bodyPr>
          <a:lstStyle/>
          <a:p>
            <a:r>
              <a:rPr lang="en-US" sz="1700" b="1" dirty="0"/>
              <a:t>Το </a:t>
            </a:r>
            <a:r>
              <a:rPr lang="en-US" sz="1700" b="1" dirty="0" err="1"/>
              <a:t>δίλημμ</a:t>
            </a:r>
            <a:r>
              <a:rPr lang="en-US" sz="1700" b="1" dirty="0"/>
              <a:t>α:</a:t>
            </a:r>
            <a:r>
              <a:rPr lang="en-US" sz="1700" dirty="0"/>
              <a:t>  Δύο φυλακισμένοι ανακρίνονται </a:t>
            </a:r>
            <a:r>
              <a:rPr lang="el-GR" sz="1700" dirty="0"/>
              <a:t>από εισαγγελία </a:t>
            </a:r>
            <a:r>
              <a:rPr lang="en-US" sz="1700" dirty="0" err="1"/>
              <a:t>σε</a:t>
            </a:r>
            <a:r>
              <a:rPr lang="en-US" sz="1700" dirty="0"/>
              <a:t> ξεχωριστά δωμάτια.  </a:t>
            </a:r>
          </a:p>
          <a:p>
            <a:pPr lvl="1"/>
            <a:r>
              <a:rPr lang="en-US" sz="1700" dirty="0" err="1"/>
              <a:t>Αν</a:t>
            </a:r>
            <a:r>
              <a:rPr lang="en-US" sz="1700" dirty="0"/>
              <a:t> </a:t>
            </a:r>
            <a:r>
              <a:rPr lang="en-US" sz="1700" b="1" dirty="0"/>
              <a:t>α</a:t>
            </a:r>
            <a:r>
              <a:rPr lang="en-US" sz="1700" b="1" dirty="0" err="1"/>
              <a:t>ρνηθούν</a:t>
            </a:r>
            <a:r>
              <a:rPr lang="en-US" sz="1700" b="1" dirty="0"/>
              <a:t> και </a:t>
            </a:r>
            <a:r>
              <a:rPr lang="en-US" sz="1700" b="1" dirty="0" err="1"/>
              <a:t>οι</a:t>
            </a:r>
            <a:r>
              <a:rPr lang="en-US" sz="1700" b="1" dirty="0"/>
              <a:t> </a:t>
            </a:r>
            <a:r>
              <a:rPr lang="en-US" sz="1700" b="1" dirty="0" err="1"/>
              <a:t>δύο</a:t>
            </a:r>
            <a:r>
              <a:rPr lang="en-US" sz="1700" b="1" dirty="0"/>
              <a:t> </a:t>
            </a:r>
            <a:r>
              <a:rPr lang="en-US" sz="1700" dirty="0"/>
              <a:t>ο </a:t>
            </a:r>
            <a:r>
              <a:rPr lang="en-US" sz="1700" dirty="0" err="1"/>
              <a:t>εισ</a:t>
            </a:r>
            <a:r>
              <a:rPr lang="en-US" sz="1700" dirty="0"/>
              <a:t>αγγελέας δεν μπορεί  να στοιχειοθετήσει κακούργημα και τους καταδικάζει για πλημμέλημα  (1 χρόνο φυλακή). </a:t>
            </a:r>
          </a:p>
          <a:p>
            <a:pPr lvl="1"/>
            <a:r>
              <a:rPr lang="en-US" sz="1700" b="1" dirty="0" err="1"/>
              <a:t>Αν</a:t>
            </a:r>
            <a:r>
              <a:rPr lang="en-US" sz="1700" b="1" dirty="0"/>
              <a:t> </a:t>
            </a:r>
            <a:r>
              <a:rPr lang="en-US" sz="1700" b="1" dirty="0" err="1"/>
              <a:t>ομολογήσουν</a:t>
            </a:r>
            <a:r>
              <a:rPr lang="en-US" sz="1700" b="1" dirty="0"/>
              <a:t> και </a:t>
            </a:r>
            <a:r>
              <a:rPr lang="en-US" sz="1700" b="1" dirty="0" err="1"/>
              <a:t>οι</a:t>
            </a:r>
            <a:r>
              <a:rPr lang="en-US" sz="1700" b="1" dirty="0"/>
              <a:t> </a:t>
            </a:r>
            <a:r>
              <a:rPr lang="en-US" sz="1700" b="1" dirty="0" err="1"/>
              <a:t>δυο</a:t>
            </a:r>
            <a:r>
              <a:rPr lang="en-US" sz="1700" b="1" dirty="0"/>
              <a:t> </a:t>
            </a:r>
            <a:r>
              <a:rPr lang="en-US" sz="1700" dirty="0" err="1"/>
              <a:t>τρώνε</a:t>
            </a:r>
            <a:r>
              <a:rPr lang="en-US" sz="1700" dirty="0"/>
              <a:t> 3 </a:t>
            </a:r>
            <a:r>
              <a:rPr lang="en-US" sz="1700" dirty="0" err="1"/>
              <a:t>χρόνι</a:t>
            </a:r>
            <a:r>
              <a:rPr lang="en-US" sz="1700" dirty="0"/>
              <a:t>α για κακούργημα. </a:t>
            </a:r>
          </a:p>
          <a:p>
            <a:pPr lvl="1"/>
            <a:r>
              <a:rPr lang="en-US" sz="1700" b="1" dirty="0" err="1"/>
              <a:t>Αν</a:t>
            </a:r>
            <a:r>
              <a:rPr lang="en-US" sz="1700" b="1" dirty="0"/>
              <a:t> </a:t>
            </a:r>
            <a:r>
              <a:rPr lang="en-US" sz="1700" b="1" dirty="0" err="1"/>
              <a:t>ομολογήσει</a:t>
            </a:r>
            <a:r>
              <a:rPr lang="en-US" sz="1700" b="1" dirty="0"/>
              <a:t> ο </a:t>
            </a:r>
            <a:r>
              <a:rPr lang="en-US" sz="1700" b="1" i="1" dirty="0" err="1"/>
              <a:t>έν</a:t>
            </a:r>
            <a:r>
              <a:rPr lang="en-US" sz="1700" b="1" i="1" dirty="0"/>
              <a:t>ας</a:t>
            </a:r>
            <a:r>
              <a:rPr lang="en-US" sz="1700" b="1" dirty="0"/>
              <a:t> </a:t>
            </a:r>
            <a:r>
              <a:rPr lang="en-US" sz="1700" dirty="0"/>
              <a:t>μόνο τότε ανταμείβεται για ειλικρίνεια αυτός που ομολογεί και τα ρίχνουν όλα στον (μη μεταμελημένο) άλλο.</a:t>
            </a:r>
          </a:p>
          <a:p>
            <a:pPr lvl="2"/>
            <a:r>
              <a:rPr lang="en-US" sz="1700" dirty="0"/>
              <a:t> </a:t>
            </a:r>
            <a:r>
              <a:rPr lang="en-US" sz="1700" dirty="0" err="1"/>
              <a:t>Άρ</a:t>
            </a:r>
            <a:r>
              <a:rPr lang="en-US" sz="1700" dirty="0"/>
              <a:t>α, αυτός που  ομολογεί ‘βγαίνει λάδι’(0) και τα ρίχνουν σε αυτόν που αρνήθηκε (μέσα για 6). </a:t>
            </a:r>
          </a:p>
          <a:p>
            <a:r>
              <a:rPr lang="en-US" sz="1700" dirty="0" err="1"/>
              <a:t>Τότε</a:t>
            </a:r>
            <a:r>
              <a:rPr lang="en-US" sz="1700" dirty="0"/>
              <a:t>, </a:t>
            </a:r>
            <a:r>
              <a:rPr lang="en-US" sz="1700" b="1" dirty="0" err="1"/>
              <a:t>ό,τι</a:t>
            </a:r>
            <a:r>
              <a:rPr lang="en-US" sz="1700" b="1" dirty="0"/>
              <a:t> και να </a:t>
            </a:r>
            <a:r>
              <a:rPr lang="en-US" sz="1700" b="1" dirty="0" err="1"/>
              <a:t>κάνει</a:t>
            </a:r>
            <a:r>
              <a:rPr lang="en-US" sz="1700" b="1" dirty="0"/>
              <a:t> ο Β, ο Α (αν </a:t>
            </a:r>
            <a:r>
              <a:rPr lang="en-US" sz="1700" b="1" dirty="0" err="1"/>
              <a:t>είν</a:t>
            </a:r>
            <a:r>
              <a:rPr lang="en-US" sz="1700" b="1" dirty="0"/>
              <a:t>αι ορθολογικός τύπος) θα ομολογήσει. Και α</a:t>
            </a:r>
            <a:r>
              <a:rPr lang="en-US" sz="1700" b="1" dirty="0" err="1"/>
              <a:t>ντιστρόφως</a:t>
            </a:r>
            <a:r>
              <a:rPr lang="en-US" sz="1700" dirty="0"/>
              <a:t>.</a:t>
            </a:r>
            <a:endParaRPr lang="el-GR" sz="1700" dirty="0"/>
          </a:p>
          <a:p>
            <a:r>
              <a:rPr lang="el-GR" sz="1700" dirty="0"/>
              <a:t>Ωθούνται προς την κοινωνικά χειρότερη λύση</a:t>
            </a:r>
            <a:endParaRPr lang="en-US" sz="1700" dirty="0"/>
          </a:p>
          <a:p>
            <a:endParaRPr lang="en-US" sz="1700" dirty="0"/>
          </a:p>
        </p:txBody>
      </p:sp>
      <p:sp>
        <p:nvSpPr>
          <p:cNvPr id="27" name="Rectangle 26">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9" name="Rectangle 28">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 name="Footer Placeholder 4">
            <a:extLst>
              <a:ext uri="{FF2B5EF4-FFF2-40B4-BE49-F238E27FC236}">
                <a16:creationId xmlns:a16="http://schemas.microsoft.com/office/drawing/2014/main" id="{5B63EDC8-9E54-CD22-1594-84AA7A47A7A8}"/>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defRPr/>
            </a:pPr>
            <a:r>
              <a:rPr lang="en-US" altLang="en-US" kern="1200" cap="all" baseline="0">
                <a:solidFill>
                  <a:srgbClr val="FFFFFF"/>
                </a:solidFill>
                <a:latin typeface="+mn-lt"/>
                <a:ea typeface="+mn-ea"/>
                <a:cs typeface="+mn-cs"/>
              </a:rPr>
              <a:t>Πλάτων Τήνιος – σημειώσεις 2025</a:t>
            </a:r>
          </a:p>
        </p:txBody>
      </p:sp>
      <p:sp>
        <p:nvSpPr>
          <p:cNvPr id="6" name="Slide Number Placeholder 5">
            <a:extLst>
              <a:ext uri="{FF2B5EF4-FFF2-40B4-BE49-F238E27FC236}">
                <a16:creationId xmlns:a16="http://schemas.microsoft.com/office/drawing/2014/main" id="{4F54FC6D-7278-302E-5272-818389E39DF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129925B6-863B-4C2F-8765-BBFEFEBA9CE7}" type="slidenum">
              <a:rPr lang="en-US" altLang="en-US" smtClean="0"/>
              <a:pPr defTabSz="914400">
                <a:spcAft>
                  <a:spcPts val="600"/>
                </a:spcAft>
              </a:pPr>
              <a:t>18</a:t>
            </a:fld>
            <a:endParaRPr lang="en-US" altLang="en-US"/>
          </a:p>
        </p:txBody>
      </p:sp>
      <p:graphicFrame>
        <p:nvGraphicFramePr>
          <p:cNvPr id="12" name="Content Placeholder 11">
            <a:extLst>
              <a:ext uri="{FF2B5EF4-FFF2-40B4-BE49-F238E27FC236}">
                <a16:creationId xmlns:a16="http://schemas.microsoft.com/office/drawing/2014/main" id="{00BD69A1-08F1-EE19-5207-92908E67B3F3}"/>
              </a:ext>
            </a:extLst>
          </p:cNvPr>
          <p:cNvGraphicFramePr>
            <a:graphicFrameLocks noGrp="1"/>
          </p:cNvGraphicFramePr>
          <p:nvPr>
            <p:ph sz="half" idx="2"/>
            <p:extLst>
              <p:ext uri="{D42A27DB-BD31-4B8C-83A1-F6EECF244321}">
                <p14:modId xmlns:p14="http://schemas.microsoft.com/office/powerpoint/2010/main" val="2935973999"/>
              </p:ext>
            </p:extLst>
          </p:nvPr>
        </p:nvGraphicFramePr>
        <p:xfrm>
          <a:off x="498242" y="582519"/>
          <a:ext cx="4332512" cy="1787036"/>
        </p:xfrm>
        <a:graphic>
          <a:graphicData uri="http://schemas.openxmlformats.org/drawingml/2006/table">
            <a:tbl>
              <a:tblPr firstRow="1" firstCol="1" bandRow="1">
                <a:tableStyleId>{5C22544A-7EE6-4342-B048-85BDC9FD1C3A}</a:tableStyleId>
              </a:tblPr>
              <a:tblGrid>
                <a:gridCol w="525578">
                  <a:extLst>
                    <a:ext uri="{9D8B030D-6E8A-4147-A177-3AD203B41FA5}">
                      <a16:colId xmlns:a16="http://schemas.microsoft.com/office/drawing/2014/main" val="2386846000"/>
                    </a:ext>
                  </a:extLst>
                </a:gridCol>
                <a:gridCol w="1367009">
                  <a:extLst>
                    <a:ext uri="{9D8B030D-6E8A-4147-A177-3AD203B41FA5}">
                      <a16:colId xmlns:a16="http://schemas.microsoft.com/office/drawing/2014/main" val="3169554847"/>
                    </a:ext>
                  </a:extLst>
                </a:gridCol>
                <a:gridCol w="1307101">
                  <a:extLst>
                    <a:ext uri="{9D8B030D-6E8A-4147-A177-3AD203B41FA5}">
                      <a16:colId xmlns:a16="http://schemas.microsoft.com/office/drawing/2014/main" val="3873110400"/>
                    </a:ext>
                  </a:extLst>
                </a:gridCol>
                <a:gridCol w="1132824">
                  <a:extLst>
                    <a:ext uri="{9D8B030D-6E8A-4147-A177-3AD203B41FA5}">
                      <a16:colId xmlns:a16="http://schemas.microsoft.com/office/drawing/2014/main" val="2223330789"/>
                    </a:ext>
                  </a:extLst>
                </a:gridCol>
              </a:tblGrid>
              <a:tr h="446759">
                <a:tc rowSpan="2" gridSpan="2">
                  <a:txBody>
                    <a:bodyPr/>
                    <a:lstStyle/>
                    <a:p>
                      <a:pPr algn="just">
                        <a:spcAft>
                          <a:spcPts val="400"/>
                        </a:spcAft>
                        <a:buNone/>
                      </a:pPr>
                      <a:r>
                        <a:rPr lang="el-GR"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tc>
                <a:tc rowSpan="2" hMerge="1">
                  <a:txBody>
                    <a:bodyPr/>
                    <a:lstStyle/>
                    <a:p>
                      <a:endParaRPr lang="en-GB"/>
                    </a:p>
                  </a:txBody>
                  <a:tcPr/>
                </a:tc>
                <a:tc gridSpan="2">
                  <a:txBody>
                    <a:bodyPr/>
                    <a:lstStyle/>
                    <a:p>
                      <a:pPr algn="ctr">
                        <a:spcAft>
                          <a:spcPts val="400"/>
                        </a:spcAft>
                        <a:buNone/>
                      </a:pPr>
                      <a:r>
                        <a:rPr lang="el-GR" sz="1600" b="1" dirty="0" err="1">
                          <a:effectLst/>
                        </a:rPr>
                        <a:t>Ατομο</a:t>
                      </a:r>
                      <a:r>
                        <a:rPr lang="el-GR" sz="1600" b="1" dirty="0">
                          <a:effectLst/>
                        </a:rPr>
                        <a:t> </a:t>
                      </a:r>
                      <a:r>
                        <a:rPr lang="el-GR" sz="1800" b="1" dirty="0">
                          <a:effectLst>
                            <a:outerShdw blurRad="38100" dist="38100" dir="2700000" algn="tl">
                              <a:srgbClr val="000000">
                                <a:alpha val="43137"/>
                              </a:srgbClr>
                            </a:outerShdw>
                          </a:effectLst>
                        </a:rPr>
                        <a:t>Β</a:t>
                      </a:r>
                      <a:endParaRPr lang="en-GB"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tc hMerge="1">
                  <a:txBody>
                    <a:bodyPr/>
                    <a:lstStyle/>
                    <a:p>
                      <a:endParaRPr lang="en-GB"/>
                    </a:p>
                  </a:txBody>
                  <a:tcPr/>
                </a:tc>
                <a:extLst>
                  <a:ext uri="{0D108BD9-81ED-4DB2-BD59-A6C34878D82A}">
                    <a16:rowId xmlns:a16="http://schemas.microsoft.com/office/drawing/2014/main" val="1926688678"/>
                  </a:ext>
                </a:extLst>
              </a:tr>
              <a:tr h="446759">
                <a:tc gridSpan="2" vMerge="1">
                  <a:txBody>
                    <a:bodyPr/>
                    <a:lstStyle/>
                    <a:p>
                      <a:endParaRPr lang="en-GB"/>
                    </a:p>
                  </a:txBody>
                  <a:tcPr/>
                </a:tc>
                <a:tc hMerge="1" vMerge="1">
                  <a:txBody>
                    <a:bodyPr/>
                    <a:lstStyle/>
                    <a:p>
                      <a:endParaRPr lang="en-GB"/>
                    </a:p>
                  </a:txBody>
                  <a:tcPr/>
                </a:tc>
                <a:tc>
                  <a:txBody>
                    <a:bodyPr/>
                    <a:lstStyle/>
                    <a:p>
                      <a:pPr algn="ctr">
                        <a:spcAft>
                          <a:spcPts val="400"/>
                        </a:spcAft>
                        <a:buNone/>
                      </a:pPr>
                      <a:r>
                        <a:rPr lang="el-GR" sz="1600" b="1">
                          <a:effectLst/>
                        </a:rPr>
                        <a:t>Ομολογία</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tc>
                  <a:txBody>
                    <a:bodyPr/>
                    <a:lstStyle/>
                    <a:p>
                      <a:pPr algn="ctr">
                        <a:spcAft>
                          <a:spcPts val="400"/>
                        </a:spcAft>
                        <a:buNone/>
                      </a:pPr>
                      <a:r>
                        <a:rPr lang="el-GR" sz="1600" b="1">
                          <a:effectLst/>
                        </a:rPr>
                        <a:t>Άρνηση</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extLst>
                  <a:ext uri="{0D108BD9-81ED-4DB2-BD59-A6C34878D82A}">
                    <a16:rowId xmlns:a16="http://schemas.microsoft.com/office/drawing/2014/main" val="2274829631"/>
                  </a:ext>
                </a:extLst>
              </a:tr>
              <a:tr h="446759">
                <a:tc rowSpan="2">
                  <a:txBody>
                    <a:bodyPr/>
                    <a:lstStyle/>
                    <a:p>
                      <a:pPr algn="just">
                        <a:spcAft>
                          <a:spcPts val="400"/>
                        </a:spcAft>
                        <a:buNone/>
                      </a:pPr>
                      <a:r>
                        <a:rPr lang="el-GR" sz="1600" b="1" dirty="0" err="1">
                          <a:effectLst/>
                        </a:rPr>
                        <a:t>Ατομο</a:t>
                      </a:r>
                      <a:r>
                        <a:rPr lang="el-GR" sz="1600" b="1" dirty="0">
                          <a:effectLst/>
                        </a:rPr>
                        <a:t> </a:t>
                      </a:r>
                      <a:r>
                        <a:rPr lang="el-GR" sz="1800" b="1" dirty="0">
                          <a:effectLst/>
                        </a:rPr>
                        <a:t>Α</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tc>
                <a:tc>
                  <a:txBody>
                    <a:bodyPr/>
                    <a:lstStyle/>
                    <a:p>
                      <a:pPr algn="just">
                        <a:spcAft>
                          <a:spcPts val="400"/>
                        </a:spcAft>
                        <a:buNone/>
                      </a:pPr>
                      <a:r>
                        <a:rPr lang="el-GR" sz="1600" b="1" dirty="0">
                          <a:effectLst/>
                        </a:rPr>
                        <a:t>Ομολογία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tc>
                <a:tc>
                  <a:txBody>
                    <a:bodyPr/>
                    <a:lstStyle/>
                    <a:p>
                      <a:pPr algn="ctr">
                        <a:spcAft>
                          <a:spcPts val="400"/>
                        </a:spcAft>
                        <a:buNone/>
                      </a:pPr>
                      <a:r>
                        <a:rPr lang="el-GR" sz="2000" b="1" dirty="0">
                          <a:effectLst/>
                        </a:rPr>
                        <a:t>-3, -3</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tc>
                  <a:txBody>
                    <a:bodyPr/>
                    <a:lstStyle/>
                    <a:p>
                      <a:pPr algn="ctr">
                        <a:spcAft>
                          <a:spcPts val="400"/>
                        </a:spcAft>
                        <a:buNone/>
                      </a:pPr>
                      <a:r>
                        <a:rPr lang="el-GR" sz="2000" b="1">
                          <a:effectLst/>
                        </a:rPr>
                        <a:t>0,-6</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extLst>
                  <a:ext uri="{0D108BD9-81ED-4DB2-BD59-A6C34878D82A}">
                    <a16:rowId xmlns:a16="http://schemas.microsoft.com/office/drawing/2014/main" val="1777378057"/>
                  </a:ext>
                </a:extLst>
              </a:tr>
              <a:tr h="446759">
                <a:tc vMerge="1">
                  <a:txBody>
                    <a:bodyPr/>
                    <a:lstStyle/>
                    <a:p>
                      <a:endParaRPr lang="en-GB"/>
                    </a:p>
                  </a:txBody>
                  <a:tcPr/>
                </a:tc>
                <a:tc>
                  <a:txBody>
                    <a:bodyPr/>
                    <a:lstStyle/>
                    <a:p>
                      <a:pPr algn="just">
                        <a:spcAft>
                          <a:spcPts val="400"/>
                        </a:spcAft>
                        <a:buNone/>
                      </a:pPr>
                      <a:r>
                        <a:rPr lang="el-GR" sz="1600" b="1" dirty="0">
                          <a:effectLst/>
                        </a:rPr>
                        <a:t>Άρνηση</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tc>
                <a:tc>
                  <a:txBody>
                    <a:bodyPr/>
                    <a:lstStyle/>
                    <a:p>
                      <a:pPr algn="ctr">
                        <a:spcAft>
                          <a:spcPts val="400"/>
                        </a:spcAft>
                        <a:buNone/>
                      </a:pPr>
                      <a:r>
                        <a:rPr lang="el-GR" sz="2000" b="1" dirty="0">
                          <a:effectLst/>
                        </a:rPr>
                        <a:t>-6, 0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tc>
                  <a:txBody>
                    <a:bodyPr/>
                    <a:lstStyle/>
                    <a:p>
                      <a:pPr algn="ctr">
                        <a:spcAft>
                          <a:spcPts val="400"/>
                        </a:spcAft>
                        <a:buNone/>
                      </a:pPr>
                      <a:r>
                        <a:rPr lang="el-GR" sz="2000" b="1" dirty="0">
                          <a:effectLst/>
                        </a:rPr>
                        <a:t>-1,-1</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9098" marR="99098" marT="0" marB="0" anchor="ctr"/>
                </a:tc>
                <a:extLst>
                  <a:ext uri="{0D108BD9-81ED-4DB2-BD59-A6C34878D82A}">
                    <a16:rowId xmlns:a16="http://schemas.microsoft.com/office/drawing/2014/main" val="2254820754"/>
                  </a:ext>
                </a:extLst>
              </a:tr>
            </a:tbl>
          </a:graphicData>
        </a:graphic>
      </p:graphicFrame>
      <p:sp>
        <p:nvSpPr>
          <p:cNvPr id="14" name="TextBox 13">
            <a:extLst>
              <a:ext uri="{FF2B5EF4-FFF2-40B4-BE49-F238E27FC236}">
                <a16:creationId xmlns:a16="http://schemas.microsoft.com/office/drawing/2014/main" id="{0EB30E4F-CB7F-4ABF-1FA8-CF0C6567C985}"/>
              </a:ext>
            </a:extLst>
          </p:cNvPr>
          <p:cNvSpPr txBox="1"/>
          <p:nvPr/>
        </p:nvSpPr>
        <p:spPr>
          <a:xfrm>
            <a:off x="263352" y="2564905"/>
            <a:ext cx="5112568" cy="3631763"/>
          </a:xfrm>
          <a:prstGeom prst="rect">
            <a:avLst/>
          </a:prstGeom>
          <a:noFill/>
        </p:spPr>
        <p:txBody>
          <a:bodyPr wrap="square" rtlCol="0">
            <a:spAutoFit/>
          </a:bodyPr>
          <a:lstStyle/>
          <a:p>
            <a:r>
              <a:rPr lang="el-GR" dirty="0"/>
              <a:t>Πίνακας ενεργειών/ βραβείων </a:t>
            </a:r>
            <a:r>
              <a:rPr lang="el-GR" sz="1400" dirty="0"/>
              <a:t>βραβεία = χρόνια φυλακής. </a:t>
            </a:r>
          </a:p>
          <a:p>
            <a:r>
              <a:rPr lang="el-GR" sz="1400" dirty="0"/>
              <a:t>(</a:t>
            </a:r>
            <a:r>
              <a:rPr lang="en-US" sz="1400" dirty="0"/>
              <a:t>Payoff matrix)</a:t>
            </a:r>
            <a:endParaRPr lang="el-GR" sz="1400" dirty="0"/>
          </a:p>
          <a:p>
            <a:r>
              <a:rPr lang="el-GR" dirty="0"/>
              <a:t>Πώς σκέφτεται ο καθένας;  Εξετάζει τα δύο ενδεχόμενα των επιλογών του άλλου. </a:t>
            </a:r>
          </a:p>
          <a:p>
            <a:r>
              <a:rPr lang="el-GR" dirty="0"/>
              <a:t>Διαλέγει ανά ενδεχόμενο τη δική του κίνηση που έχει το καλύτερο αποτέλεσμα (μικρότερη ποινή)</a:t>
            </a:r>
          </a:p>
          <a:p>
            <a:endParaRPr lang="el-GR" dirty="0"/>
          </a:p>
          <a:p>
            <a:r>
              <a:rPr lang="el-GR" dirty="0"/>
              <a:t>Τελικά, επιλέγουν να ομολογήσουν και οι δύο (-3, -3) που είναι χειρότερο </a:t>
            </a:r>
            <a:r>
              <a:rPr lang="el-GR" b="1" dirty="0"/>
              <a:t>από το </a:t>
            </a:r>
            <a:r>
              <a:rPr lang="en-US" b="1" dirty="0"/>
              <a:t>Pareto </a:t>
            </a:r>
            <a:r>
              <a:rPr lang="el-GR" b="1" dirty="0" err="1"/>
              <a:t>αριστο</a:t>
            </a:r>
            <a:r>
              <a:rPr lang="el-GR" b="1" dirty="0"/>
              <a:t> (-1, -1)</a:t>
            </a:r>
          </a:p>
          <a:p>
            <a:endParaRPr lang="el-GR" dirty="0"/>
          </a:p>
          <a:p>
            <a:r>
              <a:rPr lang="el-GR" dirty="0"/>
              <a:t>Η ομολογία (-3,-3)  είναι ισορροπία κατά </a:t>
            </a:r>
            <a:r>
              <a:rPr lang="en-US" dirty="0"/>
              <a:t>Nash – </a:t>
            </a:r>
            <a:r>
              <a:rPr lang="el-GR" dirty="0"/>
              <a:t>δηλαδή το σημείο που κανείς δεν έχει λόγο να αλλάξει την απόφασή του</a:t>
            </a:r>
            <a:endParaRPr lang="en-GB" dirty="0"/>
          </a:p>
        </p:txBody>
      </p:sp>
    </p:spTree>
    <p:extLst>
      <p:ext uri="{BB962C8B-B14F-4D97-AF65-F5344CB8AC3E}">
        <p14:creationId xmlns:p14="http://schemas.microsoft.com/office/powerpoint/2010/main" val="155525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D1805-DA47-627C-CB0E-FB81717CBC0C}"/>
              </a:ext>
            </a:extLst>
          </p:cNvPr>
          <p:cNvSpPr>
            <a:spLocks noGrp="1"/>
          </p:cNvSpPr>
          <p:nvPr>
            <p:ph type="title"/>
          </p:nvPr>
        </p:nvSpPr>
        <p:spPr/>
        <p:txBody>
          <a:bodyPr/>
          <a:lstStyle/>
          <a:p>
            <a:r>
              <a:rPr lang="el-GR" dirty="0"/>
              <a:t>Παραδείγματα διλήμματος του φυλακισμένου</a:t>
            </a:r>
            <a:endParaRPr lang="en-GB" dirty="0"/>
          </a:p>
        </p:txBody>
      </p:sp>
      <p:sp>
        <p:nvSpPr>
          <p:cNvPr id="3" name="Content Placeholder 2">
            <a:extLst>
              <a:ext uri="{FF2B5EF4-FFF2-40B4-BE49-F238E27FC236}">
                <a16:creationId xmlns:a16="http://schemas.microsoft.com/office/drawing/2014/main" id="{8326CA27-27EE-8EB8-DAE8-7F350690F618}"/>
              </a:ext>
            </a:extLst>
          </p:cNvPr>
          <p:cNvSpPr>
            <a:spLocks noGrp="1"/>
          </p:cNvSpPr>
          <p:nvPr>
            <p:ph idx="1"/>
          </p:nvPr>
        </p:nvSpPr>
        <p:spPr/>
        <p:txBody>
          <a:bodyPr>
            <a:normAutofit fontScale="92500" lnSpcReduction="10000"/>
          </a:bodyPr>
          <a:lstStyle/>
          <a:p>
            <a:r>
              <a:rPr lang="el-GR" dirty="0"/>
              <a:t>το δίλημμα είναι αποτέλεσμα δομής κινήτρων </a:t>
            </a:r>
            <a:r>
              <a:rPr lang="el-GR" b="1" dirty="0"/>
              <a:t>που συναντάται συχνά </a:t>
            </a:r>
            <a:r>
              <a:rPr lang="el-GR" dirty="0"/>
              <a:t>όπου έχει εφαρμογή η στρατηγική (μη ανταγωνιστική συμπεριφορά), στα ολιγοπώλια, σε οργανισμούς, στην πολιτική, αλλά και στην καθημερινή ζωή. </a:t>
            </a:r>
          </a:p>
          <a:p>
            <a:pPr lvl="1"/>
            <a:r>
              <a:rPr lang="el-GR" dirty="0"/>
              <a:t> πχ πληρωμή εισιτηρίων για συναυλία. Κίνδυνος να βρεθείς στο 3 που είναι χειρότερο από το 2.  </a:t>
            </a:r>
          </a:p>
          <a:p>
            <a:pPr marL="726948" lvl="2" indent="-342900">
              <a:buFont typeface="+mj-lt"/>
              <a:buAutoNum type="arabicPeriod"/>
            </a:pPr>
            <a:r>
              <a:rPr lang="el-GR" sz="1100" dirty="0"/>
              <a:t>Αποφυγή πληρωμής και συμμετοχή στην συναυλία. (τζάμπα)</a:t>
            </a:r>
            <a:endParaRPr lang="en-GB" sz="1100" dirty="0"/>
          </a:p>
          <a:p>
            <a:pPr marL="726948" lvl="2" indent="-342900">
              <a:buFont typeface="+mj-lt"/>
              <a:buAutoNum type="arabicPeriod"/>
            </a:pPr>
            <a:r>
              <a:rPr lang="el-GR" sz="1100" dirty="0"/>
              <a:t>Πληρωμή και συμμετοχή στην συναυλία. Κανονικά </a:t>
            </a:r>
            <a:endParaRPr lang="en-GB" sz="1100" dirty="0"/>
          </a:p>
          <a:p>
            <a:pPr marL="726948" lvl="2" indent="-342900">
              <a:buFont typeface="+mj-lt"/>
              <a:buAutoNum type="arabicPeriod"/>
            </a:pPr>
            <a:r>
              <a:rPr lang="el-GR" sz="1100" dirty="0"/>
              <a:t>Αποφυγή πληρωμής και Μη συμμετοχή – λόγω μη διεξαγωγής</a:t>
            </a:r>
            <a:endParaRPr lang="en-GB" sz="1100" dirty="0"/>
          </a:p>
          <a:p>
            <a:pPr marL="726948" lvl="2" indent="-342900">
              <a:buFont typeface="+mj-lt"/>
              <a:buAutoNum type="arabicPeriod"/>
            </a:pPr>
            <a:r>
              <a:rPr lang="el-GR" sz="1100" dirty="0"/>
              <a:t>Πληρωμή και μη συμμετοχή – κορόιδο. </a:t>
            </a:r>
          </a:p>
          <a:p>
            <a:pPr lvl="1"/>
            <a:r>
              <a:rPr lang="el-GR" sz="1500" b="1" dirty="0"/>
              <a:t>Φοροδιαφυγή</a:t>
            </a:r>
            <a:r>
              <a:rPr lang="el-GR" sz="1500" dirty="0"/>
              <a:t>: </a:t>
            </a:r>
            <a:r>
              <a:rPr lang="el-GR" sz="1500" dirty="0">
                <a:latin typeface="Century Gothic" panose="020B0502020202020204" pitchFamily="34" charset="0"/>
              </a:rPr>
              <a:t>≈</a:t>
            </a:r>
            <a:r>
              <a:rPr lang="el-GR" sz="1500" dirty="0"/>
              <a:t>εκδήλωση. Είναι καλύτερο να φοροδιαφεύγεις μόνος σου. Αν το κάνουν όλοι, δεν υπάρχουν συναυλίες</a:t>
            </a:r>
          </a:p>
          <a:p>
            <a:pPr lvl="1">
              <a:buFont typeface="Arial" panose="020B0604020202020204" pitchFamily="34" charset="0"/>
              <a:buChar char="•"/>
            </a:pPr>
            <a:r>
              <a:rPr lang="el-GR" b="1" dirty="0"/>
              <a:t>Κούρσα των  εξοπλισμών</a:t>
            </a:r>
            <a:r>
              <a:rPr lang="el-GR" dirty="0"/>
              <a:t>. Αμερική και Ρωσία καταλήγουν να αποκτούν όλο και περισσότερα όπλα. Τουρκία και Ελλάδα στο Αιγαίο;</a:t>
            </a:r>
            <a:endParaRPr lang="en-GB" dirty="0"/>
          </a:p>
          <a:p>
            <a:pPr lvl="1">
              <a:buFont typeface="Arial" panose="020B0604020202020204" pitchFamily="34" charset="0"/>
              <a:buChar char="•"/>
            </a:pPr>
            <a:r>
              <a:rPr lang="el-GR" b="1" dirty="0"/>
              <a:t>Αστάθεια Καρτέλ.  </a:t>
            </a:r>
            <a:r>
              <a:rPr lang="el-GR" dirty="0"/>
              <a:t>Για να κρατηθεί η τιμή ψηλά πρέπει όλοι να κρατήσουν τη συμφωνία για μείωση παραγωγής. Όμως ο καθένας έχει συμφέρον να σπάσει την συμφωνία και να πουλήσει (κρυφά) στην ψηλή τιμή.</a:t>
            </a:r>
            <a:endParaRPr lang="en-GB" dirty="0"/>
          </a:p>
          <a:p>
            <a:pPr lvl="1">
              <a:buFont typeface="Arial" panose="020B0604020202020204" pitchFamily="34" charset="0"/>
              <a:buChar char="•"/>
            </a:pPr>
            <a:r>
              <a:rPr lang="el-GR" b="1" dirty="0"/>
              <a:t>Διαπραγματεύσεις μισθών.</a:t>
            </a:r>
            <a:r>
              <a:rPr lang="el-GR" dirty="0"/>
              <a:t> Συμφέρει σε όλα τα συνδικάτα να συμφωνήσουν σε ‘λογικές αυξήσεις’, αφού οι μεγάλες οδηγούν σε πληθωρισμό. Όλοι όμως καταλήγουν σε μεγάλες απαιτήσεις.</a:t>
            </a:r>
            <a:endParaRPr lang="en-GB" dirty="0"/>
          </a:p>
          <a:p>
            <a:pPr lvl="2">
              <a:buFont typeface="Arial" panose="020B0604020202020204" pitchFamily="34" charset="0"/>
              <a:buChar char="•"/>
            </a:pPr>
            <a:r>
              <a:rPr lang="el-GR" sz="1100" dirty="0"/>
              <a:t> </a:t>
            </a:r>
            <a:endParaRPr lang="en-GB" sz="1100" dirty="0"/>
          </a:p>
        </p:txBody>
      </p:sp>
      <p:sp>
        <p:nvSpPr>
          <p:cNvPr id="4" name="Footer Placeholder 3">
            <a:extLst>
              <a:ext uri="{FF2B5EF4-FFF2-40B4-BE49-F238E27FC236}">
                <a16:creationId xmlns:a16="http://schemas.microsoft.com/office/drawing/2014/main" id="{B6F5D1F7-9B92-87DC-AC2E-D98501B55AF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943D2C86-556E-3C95-2F81-4FEC00138483}"/>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spTree>
    <p:extLst>
      <p:ext uri="{BB962C8B-B14F-4D97-AF65-F5344CB8AC3E}">
        <p14:creationId xmlns:p14="http://schemas.microsoft.com/office/powerpoint/2010/main" val="122019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6974-BA44-4483-B044-CBAC4243C5C6}"/>
              </a:ext>
            </a:extLst>
          </p:cNvPr>
          <p:cNvSpPr>
            <a:spLocks noGrp="1"/>
          </p:cNvSpPr>
          <p:nvPr>
            <p:ph type="title"/>
          </p:nvPr>
        </p:nvSpPr>
        <p:spPr>
          <a:xfrm>
            <a:off x="767408" y="201335"/>
            <a:ext cx="9668032" cy="998290"/>
          </a:xfrm>
        </p:spPr>
        <p:txBody>
          <a:bodyPr>
            <a:normAutofit fontScale="90000"/>
          </a:bodyPr>
          <a:lstStyle/>
          <a:p>
            <a:r>
              <a:rPr lang="el-GR" dirty="0"/>
              <a:t>Εισαγωγή: </a:t>
            </a:r>
            <a:br>
              <a:rPr lang="el-GR" dirty="0"/>
            </a:br>
            <a:r>
              <a:rPr lang="el-GR" dirty="0"/>
              <a:t>Τα οικονομικά </a:t>
            </a:r>
            <a:r>
              <a:rPr lang="el-GR" i="1" dirty="0"/>
              <a:t>ως επιστήμη</a:t>
            </a:r>
            <a:r>
              <a:rPr lang="el-GR" dirty="0"/>
              <a:t>. </a:t>
            </a:r>
            <a:endParaRPr lang="en-GB" dirty="0"/>
          </a:p>
        </p:txBody>
      </p:sp>
      <p:sp>
        <p:nvSpPr>
          <p:cNvPr id="3" name="Content Placeholder 2">
            <a:extLst>
              <a:ext uri="{FF2B5EF4-FFF2-40B4-BE49-F238E27FC236}">
                <a16:creationId xmlns:a16="http://schemas.microsoft.com/office/drawing/2014/main" id="{7BB3F139-4A06-408E-80A0-E925964904AA}"/>
              </a:ext>
            </a:extLst>
          </p:cNvPr>
          <p:cNvSpPr>
            <a:spLocks noGrp="1"/>
          </p:cNvSpPr>
          <p:nvPr>
            <p:ph idx="1"/>
          </p:nvPr>
        </p:nvSpPr>
        <p:spPr>
          <a:xfrm>
            <a:off x="520118" y="1199625"/>
            <a:ext cx="11140580" cy="5402343"/>
          </a:xfrm>
        </p:spPr>
        <p:txBody>
          <a:bodyPr>
            <a:normAutofit fontScale="92500" lnSpcReduction="10000"/>
          </a:bodyPr>
          <a:lstStyle/>
          <a:p>
            <a:r>
              <a:rPr lang="el-GR" dirty="0"/>
              <a:t>Ο αναλογισμός υπολογίζει με ακρίβεια κάποιες έννοιες. Όμως δεν τις </a:t>
            </a:r>
            <a:r>
              <a:rPr lang="el-GR" i="1" dirty="0" err="1"/>
              <a:t>νοηματοδοτεί</a:t>
            </a:r>
            <a:r>
              <a:rPr lang="el-GR" dirty="0"/>
              <a:t> </a:t>
            </a:r>
          </a:p>
          <a:p>
            <a:pPr lvl="1"/>
            <a:r>
              <a:rPr lang="el-GR" b="1" dirty="0"/>
              <a:t>Τα οικονομικά εξηγούν και προσφέρουν </a:t>
            </a:r>
            <a:r>
              <a:rPr lang="el-GR" b="1" dirty="0">
                <a:solidFill>
                  <a:srgbClr val="002060"/>
                </a:solidFill>
                <a:effectLst>
                  <a:outerShdw blurRad="38100" dist="38100" dir="2700000" algn="tl">
                    <a:srgbClr val="000000">
                      <a:alpha val="43137"/>
                    </a:srgbClr>
                  </a:outerShdw>
                </a:effectLst>
              </a:rPr>
              <a:t>αφηγήματα</a:t>
            </a:r>
            <a:r>
              <a:rPr lang="el-GR" b="1" dirty="0"/>
              <a:t> – ιστορίες που εξηγούν και μπορούν να προβληθούν στο μέλλον.  </a:t>
            </a:r>
          </a:p>
          <a:p>
            <a:r>
              <a:rPr lang="el-GR" dirty="0"/>
              <a:t>Τα οικονομικά (</a:t>
            </a:r>
            <a:r>
              <a:rPr lang="el-GR" dirty="0" err="1"/>
              <a:t>αυτο</a:t>
            </a:r>
            <a:r>
              <a:rPr lang="el-GR" dirty="0"/>
              <a:t>)καθορίζονται </a:t>
            </a:r>
            <a:r>
              <a:rPr lang="el-GR" b="1" dirty="0"/>
              <a:t>ως επιστήμη</a:t>
            </a:r>
            <a:r>
              <a:rPr lang="el-GR" dirty="0"/>
              <a:t>. Δύο εκδοχές:</a:t>
            </a:r>
          </a:p>
          <a:p>
            <a:pPr lvl="1"/>
            <a:r>
              <a:rPr lang="el-GR" b="1" i="1" dirty="0"/>
              <a:t>Θετικά</a:t>
            </a:r>
            <a:r>
              <a:rPr lang="el-GR" i="1" dirty="0"/>
              <a:t> οικονομικά </a:t>
            </a:r>
            <a:r>
              <a:rPr lang="el-GR" dirty="0"/>
              <a:t>(</a:t>
            </a:r>
            <a:r>
              <a:rPr lang="en-US" dirty="0"/>
              <a:t>positive economics) – </a:t>
            </a:r>
            <a:r>
              <a:rPr lang="el-GR" i="1" dirty="0"/>
              <a:t>Πώς </a:t>
            </a:r>
            <a:r>
              <a:rPr lang="el-GR" b="1" i="1" dirty="0"/>
              <a:t>πραγματικά</a:t>
            </a:r>
            <a:r>
              <a:rPr lang="el-GR" i="1" dirty="0"/>
              <a:t> λειτουργεί η οικονομία</a:t>
            </a:r>
            <a:r>
              <a:rPr lang="el-GR" dirty="0"/>
              <a:t>. Αντιπαράθεση με παρατηρήσεις με βάση επιστημονική μεθοδολογία (διαψεύσεις προβλέψεων – θετικισμός).</a:t>
            </a:r>
          </a:p>
          <a:p>
            <a:pPr lvl="1"/>
            <a:r>
              <a:rPr lang="el-GR" b="1" i="1" dirty="0"/>
              <a:t>Κανονιστικά</a:t>
            </a:r>
            <a:r>
              <a:rPr lang="el-GR" i="1" dirty="0"/>
              <a:t> οικονομικά </a:t>
            </a:r>
            <a:r>
              <a:rPr lang="el-GR" dirty="0"/>
              <a:t>(</a:t>
            </a:r>
            <a:r>
              <a:rPr lang="en-US" dirty="0"/>
              <a:t>Normative economics) – </a:t>
            </a:r>
            <a:r>
              <a:rPr lang="en-US" i="1" dirty="0"/>
              <a:t>T</a:t>
            </a:r>
            <a:r>
              <a:rPr lang="el-GR" i="1" dirty="0"/>
              <a:t>ι </a:t>
            </a:r>
            <a:r>
              <a:rPr lang="el-GR" b="1" i="1" dirty="0"/>
              <a:t>πρέπει</a:t>
            </a:r>
            <a:r>
              <a:rPr lang="el-GR" i="1" dirty="0"/>
              <a:t> να γίνει; </a:t>
            </a:r>
            <a:r>
              <a:rPr lang="el-GR" dirty="0"/>
              <a:t>Εισήγηση πολιτικών – πώς επιτυγχάνονται στόχοι με βάση τις επιδιώξεις μας + αυτά που ξέρουμε για οικονομία. Πχ. Οικονομικά της ευημερίας/ Δημόσια οικονομικά</a:t>
            </a:r>
          </a:p>
          <a:p>
            <a:r>
              <a:rPr lang="el-GR" b="1" i="1" dirty="0">
                <a:effectLst>
                  <a:outerShdw blurRad="38100" dist="38100" dir="2700000" algn="tl">
                    <a:srgbClr val="000000">
                      <a:alpha val="43137"/>
                    </a:srgbClr>
                  </a:outerShdw>
                </a:effectLst>
              </a:rPr>
              <a:t>Πώς είναι δομημένα;</a:t>
            </a:r>
          </a:p>
          <a:p>
            <a:r>
              <a:rPr lang="el-GR" dirty="0"/>
              <a:t>Αρχίζουν από το </a:t>
            </a:r>
            <a:r>
              <a:rPr lang="el-GR" b="1" i="1" dirty="0"/>
              <a:t>άτομο</a:t>
            </a:r>
            <a:r>
              <a:rPr lang="el-GR" dirty="0"/>
              <a:t> (ή επιχείρηση) </a:t>
            </a:r>
            <a:r>
              <a:rPr lang="el-GR" b="1" i="1" dirty="0"/>
              <a:t>αιτιολογώντας</a:t>
            </a:r>
            <a:r>
              <a:rPr lang="el-GR" dirty="0"/>
              <a:t> πώς διαμορφώνει την συμπεριφορά του (επιδιώξεις/ περιορισμοί), ακολουθεί η </a:t>
            </a:r>
            <a:r>
              <a:rPr lang="el-GR" b="1" i="1" dirty="0"/>
              <a:t>αγορά</a:t>
            </a:r>
            <a:r>
              <a:rPr lang="el-GR" dirty="0"/>
              <a:t> και τέλος η </a:t>
            </a:r>
            <a:r>
              <a:rPr lang="el-GR" b="1" dirty="0"/>
              <a:t>συνολικ</a:t>
            </a:r>
            <a:r>
              <a:rPr lang="el-GR" dirty="0"/>
              <a:t>ή οικονομία.</a:t>
            </a:r>
          </a:p>
          <a:p>
            <a:pPr lvl="1"/>
            <a:r>
              <a:rPr lang="el-GR" dirty="0"/>
              <a:t>Κρίσιμο εργαλείο – η </a:t>
            </a:r>
            <a:r>
              <a:rPr lang="el-GR" b="1" dirty="0"/>
              <a:t>ισορροπία – </a:t>
            </a:r>
            <a:r>
              <a:rPr lang="el-GR" dirty="0"/>
              <a:t>η κατάσταση στην οποία επιβεβαιώνονται οι προσδοκίες και άρα δεν υπάρχει λόγος αλλαγής.  Ισορροπία αντίρροπων δυνάμεων / επιδιώξεων (≈  Στατική μηχανική</a:t>
            </a:r>
            <a:r>
              <a:rPr lang="el-GR" dirty="0">
                <a:latin typeface="Century Gothic" panose="020B0502020202020204" pitchFamily="34" charset="0"/>
              </a:rPr>
              <a:t>)</a:t>
            </a:r>
            <a:endParaRPr lang="el-GR" dirty="0"/>
          </a:p>
          <a:p>
            <a:pPr lvl="1"/>
            <a:r>
              <a:rPr lang="el-GR" dirty="0"/>
              <a:t>Σε κάθε επίπεδο (άτομο/αγορά/ οικονομία) λαμβάνονται διαφορετικά θέματα ως δεδομένα – άρα το πρόβλημα προς επίλυση διαφέρει.</a:t>
            </a:r>
          </a:p>
          <a:p>
            <a:pPr lvl="2"/>
            <a:r>
              <a:rPr lang="el-GR" dirty="0"/>
              <a:t>Στην οικονομία ελλοχεύει η </a:t>
            </a:r>
            <a:r>
              <a:rPr lang="el-GR" b="1" dirty="0"/>
              <a:t>πλάνη της συνάθροισης </a:t>
            </a:r>
            <a:r>
              <a:rPr lang="el-GR" dirty="0"/>
              <a:t>(δηλαδή η </a:t>
            </a:r>
            <a:r>
              <a:rPr lang="el-GR" b="1" dirty="0"/>
              <a:t>οικονομία</a:t>
            </a:r>
            <a:r>
              <a:rPr lang="el-GR" dirty="0"/>
              <a:t> αντιδρά διαφορετικά από </a:t>
            </a:r>
            <a:r>
              <a:rPr lang="el-GR" b="1" dirty="0"/>
              <a:t>μεμονωμένη επιχείρηση</a:t>
            </a:r>
            <a:r>
              <a:rPr lang="el-GR" dirty="0"/>
              <a:t>).</a:t>
            </a:r>
          </a:p>
          <a:p>
            <a:r>
              <a:rPr lang="el-GR" dirty="0"/>
              <a:t>Κρίσιμες έννοιες στα οικονομικά – </a:t>
            </a:r>
            <a:r>
              <a:rPr lang="el-GR" b="1" i="1" dirty="0">
                <a:solidFill>
                  <a:schemeClr val="accent3"/>
                </a:solidFill>
              </a:rPr>
              <a:t>εξήγηση / κατανόηση</a:t>
            </a:r>
            <a:r>
              <a:rPr lang="el-GR" dirty="0"/>
              <a:t>.  </a:t>
            </a:r>
            <a:r>
              <a:rPr lang="el-GR" b="1" dirty="0"/>
              <a:t>ΜΕΤΑΒΟΛΕΣ</a:t>
            </a:r>
            <a:r>
              <a:rPr lang="el-GR" dirty="0"/>
              <a:t> </a:t>
            </a:r>
            <a:r>
              <a:rPr lang="el-GR" b="1" dirty="0"/>
              <a:t>ΣΤΗΝ ΣΥΜΠΕΡΙΦΟΡΑ και πρόβλεψη</a:t>
            </a:r>
          </a:p>
          <a:p>
            <a:pPr lvl="1"/>
            <a:r>
              <a:rPr lang="el-GR" dirty="0"/>
              <a:t>Προσπαθούν να συμπληρώσουν (</a:t>
            </a:r>
            <a:r>
              <a:rPr lang="el-GR" b="1" dirty="0"/>
              <a:t>καταστήσουν ενδογενή</a:t>
            </a:r>
            <a:r>
              <a:rPr lang="el-GR" dirty="0"/>
              <a:t>) πολλά που αναλογιστές θεωρούν ως εξωτερικές παραμέτρους</a:t>
            </a:r>
            <a:r>
              <a:rPr lang="en-US" dirty="0"/>
              <a:t> </a:t>
            </a:r>
            <a:r>
              <a:rPr lang="el-GR" dirty="0"/>
              <a:t>π.χ. ηλικία συνταξιοδότησης / συμμετοχή στην εργασία / εισφοροδιαφυγή. </a:t>
            </a:r>
            <a:br>
              <a:rPr lang="el-GR" dirty="0"/>
            </a:br>
            <a:r>
              <a:rPr lang="el-GR" dirty="0"/>
              <a:t>	</a:t>
            </a:r>
          </a:p>
          <a:p>
            <a:pPr lvl="1"/>
            <a:endParaRPr lang="en-GB" dirty="0"/>
          </a:p>
        </p:txBody>
      </p:sp>
      <p:sp>
        <p:nvSpPr>
          <p:cNvPr id="4" name="Footer Placeholder 3">
            <a:extLst>
              <a:ext uri="{FF2B5EF4-FFF2-40B4-BE49-F238E27FC236}">
                <a16:creationId xmlns:a16="http://schemas.microsoft.com/office/drawing/2014/main" id="{D1611EB4-EF99-47C2-AC22-79EEDAC0D5CD}"/>
              </a:ext>
            </a:extLst>
          </p:cNvPr>
          <p:cNvSpPr>
            <a:spLocks noGrp="1"/>
          </p:cNvSpPr>
          <p:nvPr>
            <p:ph type="ftr" sz="quarter" idx="11"/>
          </p:nvPr>
        </p:nvSpPr>
        <p:spPr/>
        <p:txBody>
          <a:bodyPr/>
          <a:lstStyle/>
          <a:p>
            <a:r>
              <a:rPr lang="el-GR"/>
              <a:t>Πλάτων Τήνιος – σημειώσεις 2025</a:t>
            </a:r>
          </a:p>
        </p:txBody>
      </p:sp>
      <p:sp>
        <p:nvSpPr>
          <p:cNvPr id="5" name="Slide Number Placeholder 4">
            <a:extLst>
              <a:ext uri="{FF2B5EF4-FFF2-40B4-BE49-F238E27FC236}">
                <a16:creationId xmlns:a16="http://schemas.microsoft.com/office/drawing/2014/main" id="{B411D0EC-A0FF-4BE4-8BCF-F6F35E4EE5AC}"/>
              </a:ext>
            </a:extLst>
          </p:cNvPr>
          <p:cNvSpPr>
            <a:spLocks noGrp="1"/>
          </p:cNvSpPr>
          <p:nvPr>
            <p:ph type="sldNum" sz="quarter" idx="12"/>
          </p:nvPr>
        </p:nvSpPr>
        <p:spPr/>
        <p:txBody>
          <a:bodyPr/>
          <a:lstStyle/>
          <a:p>
            <a:fld id="{FC749032-2A07-4AE8-BA90-74324CAE0C87}" type="slidenum">
              <a:rPr lang="en-GB" smtClean="0"/>
              <a:t>2</a:t>
            </a:fld>
            <a:endParaRPr lang="en-GB"/>
          </a:p>
        </p:txBody>
      </p:sp>
    </p:spTree>
    <p:extLst>
      <p:ext uri="{BB962C8B-B14F-4D97-AF65-F5344CB8AC3E}">
        <p14:creationId xmlns:p14="http://schemas.microsoft.com/office/powerpoint/2010/main" val="418777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5D33-BB4E-DF0E-7C68-A8F77A82A9A2}"/>
              </a:ext>
            </a:extLst>
          </p:cNvPr>
          <p:cNvSpPr>
            <a:spLocks noGrp="1"/>
          </p:cNvSpPr>
          <p:nvPr>
            <p:ph type="title"/>
          </p:nvPr>
        </p:nvSpPr>
        <p:spPr/>
        <p:txBody>
          <a:bodyPr/>
          <a:lstStyle/>
          <a:p>
            <a:r>
              <a:rPr lang="el-GR" i="1" dirty="0"/>
              <a:t>Λύσεις</a:t>
            </a:r>
            <a:r>
              <a:rPr lang="el-GR" dirty="0"/>
              <a:t> στο δίλημμα</a:t>
            </a:r>
            <a:endParaRPr lang="en-GB" dirty="0"/>
          </a:p>
        </p:txBody>
      </p:sp>
      <p:sp>
        <p:nvSpPr>
          <p:cNvPr id="3" name="Content Placeholder 2">
            <a:extLst>
              <a:ext uri="{FF2B5EF4-FFF2-40B4-BE49-F238E27FC236}">
                <a16:creationId xmlns:a16="http://schemas.microsoft.com/office/drawing/2014/main" id="{1278DD7B-9B3E-26C9-5233-52D8DBCEC6D4}"/>
              </a:ext>
            </a:extLst>
          </p:cNvPr>
          <p:cNvSpPr>
            <a:spLocks noGrp="1"/>
          </p:cNvSpPr>
          <p:nvPr>
            <p:ph idx="1"/>
          </p:nvPr>
        </p:nvSpPr>
        <p:spPr/>
        <p:txBody>
          <a:bodyPr>
            <a:normAutofit fontScale="92500" lnSpcReduction="10000"/>
          </a:bodyPr>
          <a:lstStyle/>
          <a:p>
            <a:pPr lvl="0"/>
            <a:r>
              <a:rPr lang="el-GR" b="1" dirty="0"/>
              <a:t>Το δίλημμα εμφανίζεται πολύ συχνά στην καθημερινή ζωή.  </a:t>
            </a:r>
          </a:p>
          <a:p>
            <a:pPr lvl="0"/>
            <a:r>
              <a:rPr lang="el-GR" b="1" dirty="0"/>
              <a:t>Τι λύσεις υπάρχουν; </a:t>
            </a:r>
          </a:p>
          <a:p>
            <a:pPr marL="578358" lvl="1" indent="-285750">
              <a:buFont typeface="Wingdings" panose="05000000000000000000" pitchFamily="2" charset="2"/>
              <a:buChar char="§"/>
            </a:pPr>
            <a:r>
              <a:rPr lang="el-GR" b="1" dirty="0"/>
              <a:t>Αέναα παιχνίδια . </a:t>
            </a:r>
            <a:r>
              <a:rPr lang="el-GR" dirty="0"/>
              <a:t>Αν ξέρεις ότι το παιχνίδι θα παίζεται </a:t>
            </a:r>
            <a:r>
              <a:rPr lang="el-GR" i="1" dirty="0"/>
              <a:t>για πάντα</a:t>
            </a:r>
            <a:r>
              <a:rPr lang="el-GR" dirty="0"/>
              <a:t>, σε συμφέρει να είναι συνεργάσιμος, για να βελτιώσεις την θέση σου αργότερα.  Όμως, αν το παιχνίδι παίζεται </a:t>
            </a:r>
            <a:r>
              <a:rPr lang="el-GR" i="1" dirty="0"/>
              <a:t>λιγότερο</a:t>
            </a:r>
            <a:r>
              <a:rPr lang="el-GR" dirty="0"/>
              <a:t> από άπειρες φορές, το πρόβλημα επανεμφανίζεται. (Αν γίνεται για ν περιόδους, στην περίοδο ν-1 επανέρχεται το κλασικό δίλημμα και </a:t>
            </a:r>
            <a:r>
              <a:rPr lang="el-GR" dirty="0" err="1"/>
              <a:t>προχωρής</a:t>
            </a:r>
            <a:r>
              <a:rPr lang="el-GR" dirty="0"/>
              <a:t> με αναγωγή στην αρχή).  </a:t>
            </a:r>
            <a:endParaRPr lang="en-GB" dirty="0"/>
          </a:p>
          <a:p>
            <a:pPr marL="578358" lvl="1" indent="-285750">
              <a:buFont typeface="Wingdings" panose="05000000000000000000" pitchFamily="2" charset="2"/>
              <a:buChar char="§"/>
            </a:pPr>
            <a:r>
              <a:rPr lang="el-GR" b="1" dirty="0"/>
              <a:t>Αλλαγές συμβολαίου</a:t>
            </a:r>
            <a:r>
              <a:rPr lang="el-GR" dirty="0"/>
              <a:t>.  Με μικρές αλλαγές στην ανταμοιβές το παιχνίδι μπορεί να μετατρέπεται σε </a:t>
            </a:r>
            <a:r>
              <a:rPr lang="el-GR" b="1" dirty="0"/>
              <a:t>παιχνίδι διαβεβαίωσης </a:t>
            </a:r>
            <a:r>
              <a:rPr lang="el-GR" dirty="0"/>
              <a:t>– δηλαδή αν υπάρχει συμφωνία και είσαι σίγουρος ότι η άλλη πλευρά θα την τηρήσει, τότε δεν έχεις λόγο να μην την τηρήσεις. Βλ. πιο κάτω</a:t>
            </a:r>
            <a:endParaRPr lang="en-GB" dirty="0"/>
          </a:p>
          <a:p>
            <a:pPr marL="578358" lvl="1" indent="-285750">
              <a:buFont typeface="Wingdings" panose="05000000000000000000" pitchFamily="2" charset="2"/>
              <a:buChar char="§"/>
            </a:pPr>
            <a:r>
              <a:rPr lang="el-GR" b="1" dirty="0"/>
              <a:t>Ύπαρξη εκτελεστή/ δικτάτορα </a:t>
            </a:r>
            <a:r>
              <a:rPr lang="el-GR" dirty="0"/>
              <a:t>που επιβάλλει την κοινωνικά σωστή λύση  (π.χ. ο νόμος και καταναγκασμοί).  </a:t>
            </a:r>
          </a:p>
          <a:p>
            <a:pPr marL="0" indent="0">
              <a:buNone/>
            </a:pPr>
            <a:r>
              <a:rPr lang="el-GR" dirty="0"/>
              <a:t>Όμως, σ</a:t>
            </a:r>
            <a:r>
              <a:rPr lang="el-GR" i="1" dirty="0"/>
              <a:t>την πράξη </a:t>
            </a:r>
            <a:r>
              <a:rPr lang="el-GR" b="1" i="1" dirty="0"/>
              <a:t>η συμπεριφορά</a:t>
            </a:r>
            <a:r>
              <a:rPr lang="el-GR" b="1" dirty="0"/>
              <a:t> είναι ‘περισσότερο αλτρουιστική’ </a:t>
            </a:r>
            <a:r>
              <a:rPr lang="el-GR" dirty="0"/>
              <a:t>από ό,τι θα περίμενε κάποιος βάσει των κινήτρων  και </a:t>
            </a:r>
            <a:r>
              <a:rPr lang="el-GR" b="1" dirty="0"/>
              <a:t>βασίζεται περισσότερο στην ηθική</a:t>
            </a:r>
            <a:r>
              <a:rPr lang="el-GR" dirty="0"/>
              <a:t>.  </a:t>
            </a:r>
          </a:p>
          <a:p>
            <a:pPr lvl="1">
              <a:buFont typeface="Arial" panose="020B0604020202020204" pitchFamily="34" charset="0"/>
              <a:buChar char="•"/>
            </a:pPr>
            <a:r>
              <a:rPr lang="el-GR" dirty="0"/>
              <a:t>Το ‘περί δικαίου αίσθημα’ και θεωρίες δικαιοσύνης και ηθικής </a:t>
            </a:r>
            <a:r>
              <a:rPr lang="el-GR"/>
              <a:t>έχουν μεγαλύτερη </a:t>
            </a:r>
            <a:r>
              <a:rPr lang="el-GR" dirty="0"/>
              <a:t>εφαρμογή στην οικονομία από ότι γενικά θεωρείται.</a:t>
            </a:r>
            <a:endParaRPr lang="en-GB" dirty="0"/>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D71A6D35-ED8C-4761-3188-0E1CF484F5D9}"/>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B123CA52-4B4A-8C53-3446-FF3EF1587109}"/>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25689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14E3-288D-ECAD-62D9-B981323FF3BE}"/>
              </a:ext>
            </a:extLst>
          </p:cNvPr>
          <p:cNvSpPr>
            <a:spLocks noGrp="1"/>
          </p:cNvSpPr>
          <p:nvPr>
            <p:ph type="title"/>
          </p:nvPr>
        </p:nvSpPr>
        <p:spPr/>
        <p:txBody>
          <a:bodyPr/>
          <a:lstStyle/>
          <a:p>
            <a:r>
              <a:rPr lang="el-GR" dirty="0"/>
              <a:t>Άλλα σημαντικά παίγνια</a:t>
            </a:r>
            <a:endParaRPr lang="en-GB" dirty="0"/>
          </a:p>
        </p:txBody>
      </p:sp>
      <p:sp>
        <p:nvSpPr>
          <p:cNvPr id="3" name="Content Placeholder 2">
            <a:extLst>
              <a:ext uri="{FF2B5EF4-FFF2-40B4-BE49-F238E27FC236}">
                <a16:creationId xmlns:a16="http://schemas.microsoft.com/office/drawing/2014/main" id="{64953E3F-810B-0399-A42C-69A6B0AC5618}"/>
              </a:ext>
            </a:extLst>
          </p:cNvPr>
          <p:cNvSpPr>
            <a:spLocks noGrp="1"/>
          </p:cNvSpPr>
          <p:nvPr>
            <p:ph idx="1"/>
          </p:nvPr>
        </p:nvSpPr>
        <p:spPr>
          <a:xfrm>
            <a:off x="335360" y="1844824"/>
            <a:ext cx="11017224" cy="4536504"/>
          </a:xfrm>
        </p:spPr>
        <p:txBody>
          <a:bodyPr>
            <a:normAutofit fontScale="47500" lnSpcReduction="20000"/>
          </a:bodyPr>
          <a:lstStyle/>
          <a:p>
            <a:pPr marL="0" indent="0">
              <a:buNone/>
            </a:pPr>
            <a:r>
              <a:rPr lang="el-GR" sz="2500" b="1" dirty="0"/>
              <a:t>Το παιχνίδι συντονισμού</a:t>
            </a:r>
            <a:r>
              <a:rPr lang="el-GR" sz="2500" dirty="0"/>
              <a:t> </a:t>
            </a:r>
            <a:r>
              <a:rPr lang="el-GR" sz="2400" dirty="0"/>
              <a:t>– π.χ. σε ποια πλευρά του δρόμου οδηγούμε. Δεν έχει σημασία τι διαλέγεις, αρκεί να είναι το ίδιο.  Η δομή των κινήτρων:</a:t>
            </a:r>
            <a:endParaRPr lang="en-GB" sz="2400" dirty="0"/>
          </a:p>
          <a:p>
            <a:pPr algn="ctr">
              <a:spcBef>
                <a:spcPts val="0"/>
              </a:spcBef>
              <a:spcAft>
                <a:spcPts val="0"/>
              </a:spcAft>
            </a:pPr>
            <a:r>
              <a:rPr lang="el-GR" sz="2900" b="1" dirty="0"/>
              <a:t>1,1	0,0</a:t>
            </a:r>
            <a:endParaRPr lang="en-GB" sz="2900" dirty="0"/>
          </a:p>
          <a:p>
            <a:pPr algn="ctr">
              <a:spcBef>
                <a:spcPts val="0"/>
              </a:spcBef>
              <a:spcAft>
                <a:spcPts val="0"/>
              </a:spcAft>
            </a:pPr>
            <a:r>
              <a:rPr lang="el-GR" sz="2900" b="1" dirty="0"/>
              <a:t>0,0	1,1</a:t>
            </a:r>
            <a:endParaRPr lang="en-GB" sz="2900" dirty="0"/>
          </a:p>
          <a:p>
            <a:pPr marL="0" indent="0">
              <a:buNone/>
            </a:pPr>
            <a:r>
              <a:rPr lang="el-GR" sz="2400" b="1" dirty="0"/>
              <a:t>‘</a:t>
            </a:r>
            <a:r>
              <a:rPr lang="el-GR" sz="2500" b="1" dirty="0"/>
              <a:t>Η διαμάχη των φύλων</a:t>
            </a:r>
            <a:r>
              <a:rPr lang="el-GR" sz="2400" b="1" dirty="0"/>
              <a:t>’</a:t>
            </a:r>
            <a:r>
              <a:rPr lang="el-GR" sz="2400" dirty="0"/>
              <a:t>.  Ένα ζευγάρι προσπαθεί να αποφασίσει πού να πάει για βραδινή έξοδο:  </a:t>
            </a:r>
            <a:r>
              <a:rPr lang="el-GR" sz="2400" i="1" dirty="0"/>
              <a:t>Γήπεδο</a:t>
            </a:r>
            <a:r>
              <a:rPr lang="el-GR" sz="2400" dirty="0"/>
              <a:t> ή </a:t>
            </a:r>
            <a:r>
              <a:rPr lang="el-GR" sz="2400" i="1" dirty="0"/>
              <a:t>ρομαντικό γεύμα</a:t>
            </a:r>
            <a:r>
              <a:rPr lang="el-GR" sz="2400" dirty="0"/>
              <a:t>. Σημασία είναι να πάνε μαζί, αλλά τότε κάποιος από το κάθε ζευγάρι τους θα είναι σχετικά χαμένος.  Η δομή των κινήτρων:</a:t>
            </a:r>
            <a:endParaRPr lang="en-GB" sz="2400" dirty="0"/>
          </a:p>
          <a:p>
            <a:pPr algn="ctr">
              <a:spcBef>
                <a:spcPts val="0"/>
              </a:spcBef>
              <a:spcAft>
                <a:spcPts val="0"/>
              </a:spcAft>
            </a:pPr>
            <a:r>
              <a:rPr lang="el-GR" sz="2900" b="1" dirty="0"/>
              <a:t>2,1	0,0</a:t>
            </a:r>
            <a:endParaRPr lang="en-GB" sz="2900" b="1" dirty="0"/>
          </a:p>
          <a:p>
            <a:pPr algn="ctr">
              <a:spcBef>
                <a:spcPts val="0"/>
              </a:spcBef>
              <a:spcAft>
                <a:spcPts val="0"/>
              </a:spcAft>
            </a:pPr>
            <a:r>
              <a:rPr lang="el-GR" sz="2900" b="1" dirty="0"/>
              <a:t>0,0	1,2</a:t>
            </a:r>
            <a:endParaRPr lang="en-GB" sz="2900" b="1" dirty="0"/>
          </a:p>
          <a:p>
            <a:pPr lvl="1"/>
            <a:endParaRPr lang="en-US" sz="2200" b="1" dirty="0"/>
          </a:p>
          <a:p>
            <a:r>
              <a:rPr lang="en-US" sz="2500" b="1" dirty="0"/>
              <a:t>To </a:t>
            </a:r>
            <a:r>
              <a:rPr lang="el-GR" sz="2500" b="1" dirty="0"/>
              <a:t>Παιχνίδι του Κοτόπουλου </a:t>
            </a:r>
            <a:r>
              <a:rPr lang="el-GR" sz="2400" b="1" dirty="0"/>
              <a:t>– </a:t>
            </a:r>
            <a:r>
              <a:rPr lang="en-US" sz="2400" b="1" dirty="0"/>
              <a:t>(Chicken game)</a:t>
            </a:r>
            <a:r>
              <a:rPr lang="el-GR" sz="2400" b="1" dirty="0"/>
              <a:t>. </a:t>
            </a:r>
            <a:r>
              <a:rPr lang="el-GR" sz="2400" dirty="0"/>
              <a:t>Δύο οδηγοί πάνε να συγκρουστούν μετωπικά σε μια γέφυρα. Αν δεν στρίψει κάποιος καταστρέφονται και οι δύο</a:t>
            </a:r>
            <a:r>
              <a:rPr lang="en-US" sz="2400" dirty="0"/>
              <a:t> – </a:t>
            </a:r>
            <a:r>
              <a:rPr lang="el-GR" sz="2400" dirty="0"/>
              <a:t>ποιος θα κάνει πίσω πρώτος;  Ένα παιχνίδι </a:t>
            </a:r>
            <a:r>
              <a:rPr lang="el-GR" sz="2400" i="1" dirty="0"/>
              <a:t>μη</a:t>
            </a:r>
            <a:r>
              <a:rPr lang="el-GR" sz="2400" dirty="0"/>
              <a:t> συνεργασίας</a:t>
            </a:r>
            <a:r>
              <a:rPr lang="en-US" sz="2400" dirty="0"/>
              <a:t>. O </a:t>
            </a:r>
            <a:r>
              <a:rPr lang="el-GR" sz="2400" dirty="0"/>
              <a:t>τρελός κερδίζει. </a:t>
            </a:r>
          </a:p>
          <a:p>
            <a:pPr marL="0" indent="0" algn="ctr">
              <a:spcBef>
                <a:spcPts val="0"/>
              </a:spcBef>
              <a:spcAft>
                <a:spcPts val="0"/>
              </a:spcAft>
              <a:buNone/>
            </a:pPr>
            <a:r>
              <a:rPr lang="el-GR" sz="2900" b="1" dirty="0"/>
              <a:t>0,0	-1,+1</a:t>
            </a:r>
            <a:endParaRPr lang="en-GB" sz="2900" b="1" dirty="0"/>
          </a:p>
          <a:p>
            <a:pPr marL="0" indent="0" algn="ctr">
              <a:spcBef>
                <a:spcPts val="0"/>
              </a:spcBef>
              <a:spcAft>
                <a:spcPts val="0"/>
              </a:spcAft>
              <a:buNone/>
            </a:pPr>
            <a:r>
              <a:rPr lang="el-GR" sz="2900" b="1" dirty="0"/>
              <a:t>+1,-1 	-1Κ,-1Κ</a:t>
            </a:r>
            <a:endParaRPr lang="en-US" sz="2200" b="1" dirty="0"/>
          </a:p>
          <a:p>
            <a:r>
              <a:rPr lang="el-GR" sz="2400" b="1" dirty="0"/>
              <a:t>‘</a:t>
            </a:r>
            <a:r>
              <a:rPr lang="el-GR" sz="2500" b="1" dirty="0"/>
              <a:t>Το παιχνίδι διαβεβαίωσης’</a:t>
            </a:r>
            <a:r>
              <a:rPr lang="el-GR" sz="2500" dirty="0"/>
              <a:t>.  </a:t>
            </a:r>
            <a:r>
              <a:rPr lang="el-GR" sz="2400" dirty="0"/>
              <a:t>Μοιάζει με το δίλημμα του φυλακισμένου, αλλά αν υπάρχει διαβεβαίωση ότι η μια πλευρά θα κάνει το σωστό, τότε η άλλη έχει κίνητρο να κρατήσει τον λόγο τους.  Π.χ. </a:t>
            </a:r>
            <a:r>
              <a:rPr lang="el-GR" sz="2400" dirty="0">
                <a:solidFill>
                  <a:schemeClr val="accent3"/>
                </a:solidFill>
                <a:effectLst>
                  <a:outerShdw blurRad="38100" dist="38100" dir="2700000" algn="tl">
                    <a:srgbClr val="000000">
                      <a:alpha val="43137"/>
                    </a:srgbClr>
                  </a:outerShdw>
                </a:effectLst>
              </a:rPr>
              <a:t>δύο χωριά που πρέπει το καθένα να χτίσει μια γέφυρα για να υπάρχει δρόμος μεταξύ τους.  Αν δεν φτιάξουν και οι δύο γέφυρες, τότε δρόμος δεν υπάρχει και αν μόνο ένα χωριό φτιάξει γέφυρα, τότε έχει πετάξει τα λεφτά του.</a:t>
            </a:r>
            <a:r>
              <a:rPr lang="el-GR" sz="2400" dirty="0"/>
              <a:t>   Η δομή των κινήτρων:</a:t>
            </a:r>
            <a:endParaRPr lang="en-GB" sz="2400" dirty="0"/>
          </a:p>
          <a:p>
            <a:pPr algn="ctr">
              <a:spcBef>
                <a:spcPts val="0"/>
              </a:spcBef>
              <a:spcAft>
                <a:spcPts val="0"/>
              </a:spcAft>
            </a:pPr>
            <a:r>
              <a:rPr lang="el-GR" sz="2600" b="1" dirty="0"/>
              <a:t>3,3	0,1</a:t>
            </a:r>
            <a:endParaRPr lang="en-GB" sz="2600" b="1" dirty="0"/>
          </a:p>
          <a:p>
            <a:pPr algn="ctr">
              <a:spcBef>
                <a:spcPts val="0"/>
              </a:spcBef>
              <a:spcAft>
                <a:spcPts val="0"/>
              </a:spcAft>
            </a:pPr>
            <a:r>
              <a:rPr lang="el-GR" sz="2600" b="1" dirty="0"/>
              <a:t>1,0	1,1</a:t>
            </a:r>
            <a:endParaRPr lang="en-GB" sz="2600" b="1" dirty="0"/>
          </a:p>
          <a:p>
            <a:pPr marL="201168" lvl="1" indent="0">
              <a:buNone/>
            </a:pPr>
            <a:r>
              <a:rPr lang="el-GR" sz="2200" i="1" dirty="0"/>
              <a:t>Η κοινωνική διαχείριση/επίλυση διλημμάτων τύπου φυλακισμένου συχνά συνίσταται στο να μετατραπούν σε παιχνίδια διαβεβαίωσης. </a:t>
            </a:r>
            <a:r>
              <a:rPr lang="el-GR" sz="2200" dirty="0"/>
              <a:t>Η </a:t>
            </a:r>
            <a:r>
              <a:rPr lang="el-GR" sz="2200" b="1" dirty="0"/>
              <a:t>κρίσιμη διαφορά είναι στην ευστάθεια </a:t>
            </a:r>
            <a:r>
              <a:rPr lang="el-GR" sz="2200" dirty="0"/>
              <a:t>–αν δηλαδή υπάρχει συμφωνία δεν υπάρχει κίνητρο να ‘σπάσει’. Στα βραβεία τα κρίσιμα διαγώνια βραβεία (δηλαδή αν ομολογήσεις μόνος σου) διαφέρουν από το δίλημμα του φυλακισμένου. </a:t>
            </a:r>
          </a:p>
          <a:p>
            <a:pPr marL="201168" lvl="1" indent="0">
              <a:buNone/>
            </a:pPr>
            <a:endParaRPr lang="el-GR" sz="2200" dirty="0"/>
          </a:p>
          <a:p>
            <a:pPr marL="201168" lvl="1" indent="0">
              <a:buNone/>
            </a:pPr>
            <a:r>
              <a:rPr lang="el-GR" sz="2200" dirty="0"/>
              <a:t>Η θεωρία παιγνίων έχει αναπτυχθεί ως αυτόνομο αντικείμενο έρευνας εξετάζοντας θέματα στρατηγικής, τα χαρακτηριστικά και την ευστάθεια των σημείων ισορροπίας και συγκεκριμένες στρατηγικές .</a:t>
            </a:r>
          </a:p>
          <a:p>
            <a:pPr lvl="1">
              <a:buFont typeface="Wingdings" panose="05000000000000000000" pitchFamily="2" charset="2"/>
              <a:buChar char="Ø"/>
            </a:pPr>
            <a:r>
              <a:rPr lang="el-GR" sz="2200" dirty="0"/>
              <a:t>Πχ Μεικτές στρατηγική  - διαλέγεις μεταξύ 2 επιλογών ‘στην τύχη’ για να μπερδέψεις τον αντίπαλό σου.</a:t>
            </a:r>
          </a:p>
          <a:p>
            <a:pPr lvl="1">
              <a:buFont typeface="Wingdings" panose="05000000000000000000" pitchFamily="2" charset="2"/>
              <a:buChar char="Ø"/>
            </a:pPr>
            <a:r>
              <a:rPr lang="el-GR" sz="2200" dirty="0"/>
              <a:t>Μπλόφες – πχ </a:t>
            </a:r>
            <a:r>
              <a:rPr lang="en-US" sz="2200" dirty="0"/>
              <a:t>chicken game</a:t>
            </a:r>
            <a:r>
              <a:rPr lang="el-GR" sz="2200" dirty="0"/>
              <a:t>  (το </a:t>
            </a:r>
            <a:r>
              <a:rPr lang="el-GR" sz="2200" dirty="0" err="1"/>
              <a:t>εφήρμοσε</a:t>
            </a:r>
            <a:r>
              <a:rPr lang="el-GR" sz="2200" dirty="0"/>
              <a:t> η Ελλάδα το 2015;) </a:t>
            </a:r>
          </a:p>
          <a:p>
            <a:pPr lvl="1">
              <a:buFont typeface="Wingdings" panose="05000000000000000000" pitchFamily="2" charset="2"/>
              <a:buChar char="Ø"/>
            </a:pPr>
            <a:r>
              <a:rPr lang="el-GR" sz="2200" dirty="0"/>
              <a:t>Σύνθετα παίγνια – αναμειγνύουν &gt; 1 παίγνια.  Παιχνίδια συνεργασίας, κοκ</a:t>
            </a:r>
            <a:endParaRPr lang="en-GB" dirty="0"/>
          </a:p>
          <a:p>
            <a:endParaRPr lang="en-GB" dirty="0"/>
          </a:p>
        </p:txBody>
      </p:sp>
      <p:sp>
        <p:nvSpPr>
          <p:cNvPr id="4" name="Footer Placeholder 3">
            <a:extLst>
              <a:ext uri="{FF2B5EF4-FFF2-40B4-BE49-F238E27FC236}">
                <a16:creationId xmlns:a16="http://schemas.microsoft.com/office/drawing/2014/main" id="{5EA94F6F-5984-7FA4-4E77-231D7B3BD24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A63D8E2-DA5D-5DA2-8763-3EAE81E086D3}"/>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Tree>
    <p:extLst>
      <p:ext uri="{BB962C8B-B14F-4D97-AF65-F5344CB8AC3E}">
        <p14:creationId xmlns:p14="http://schemas.microsoft.com/office/powerpoint/2010/main" val="396733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7" name="Straight Connector 16">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43FCB3-6B9A-06EF-058D-2EC870BC1E69}"/>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dirty="0" err="1"/>
              <a:t>Θεωρί</a:t>
            </a:r>
            <a:r>
              <a:rPr lang="en-US" dirty="0"/>
              <a:t>α παιγνίων και εξωτερική πολιτική</a:t>
            </a:r>
          </a:p>
        </p:txBody>
      </p:sp>
      <p:pic>
        <p:nvPicPr>
          <p:cNvPr id="8" name="Picture 7">
            <a:extLst>
              <a:ext uri="{FF2B5EF4-FFF2-40B4-BE49-F238E27FC236}">
                <a16:creationId xmlns:a16="http://schemas.microsoft.com/office/drawing/2014/main" id="{30D88F3E-F08B-FEDC-27FB-8D844A4C2CCB}"/>
              </a:ext>
            </a:extLst>
          </p:cNvPr>
          <p:cNvPicPr>
            <a:picLocks noChangeAspect="1"/>
          </p:cNvPicPr>
          <p:nvPr/>
        </p:nvPicPr>
        <p:blipFill>
          <a:blip r:embed="rId2"/>
          <a:srcRect l="11293" r="11580" b="5"/>
          <a:stretch>
            <a:fillRect/>
          </a:stretch>
        </p:blipFill>
        <p:spPr>
          <a:xfrm>
            <a:off x="1183017" y="1916318"/>
            <a:ext cx="2376058" cy="3471012"/>
          </a:xfrm>
          <a:prstGeom prst="rect">
            <a:avLst/>
          </a:prstGeom>
        </p:spPr>
      </p:pic>
      <p:pic>
        <p:nvPicPr>
          <p:cNvPr id="7" name="Content Placeholder 6">
            <a:extLst>
              <a:ext uri="{FF2B5EF4-FFF2-40B4-BE49-F238E27FC236}">
                <a16:creationId xmlns:a16="http://schemas.microsoft.com/office/drawing/2014/main" id="{B663F3F6-3DB5-A181-2787-78A74595FE05}"/>
              </a:ext>
            </a:extLst>
          </p:cNvPr>
          <p:cNvPicPr>
            <a:picLocks noGrp="1" noChangeAspect="1"/>
          </p:cNvPicPr>
          <p:nvPr>
            <p:ph sz="half" idx="2"/>
          </p:nvPr>
        </p:nvPicPr>
        <p:blipFill>
          <a:blip r:embed="rId3"/>
          <a:srcRect t="22941" r="1" b="1"/>
          <a:stretch>
            <a:fillRect/>
          </a:stretch>
        </p:blipFill>
        <p:spPr>
          <a:xfrm>
            <a:off x="3719942" y="1916318"/>
            <a:ext cx="2376057" cy="3471012"/>
          </a:xfrm>
          <a:prstGeom prst="rect">
            <a:avLst/>
          </a:prstGeom>
        </p:spPr>
      </p:pic>
      <p:sp>
        <p:nvSpPr>
          <p:cNvPr id="3" name="Content Placeholder 2">
            <a:extLst>
              <a:ext uri="{FF2B5EF4-FFF2-40B4-BE49-F238E27FC236}">
                <a16:creationId xmlns:a16="http://schemas.microsoft.com/office/drawing/2014/main" id="{ABCCF463-90AE-401A-A712-74DB07AD5753}"/>
              </a:ext>
            </a:extLst>
          </p:cNvPr>
          <p:cNvSpPr>
            <a:spLocks noGrp="1"/>
          </p:cNvSpPr>
          <p:nvPr>
            <p:ph sz="half" idx="1"/>
          </p:nvPr>
        </p:nvSpPr>
        <p:spPr>
          <a:xfrm>
            <a:off x="6351639" y="1845733"/>
            <a:ext cx="5288977" cy="4247561"/>
          </a:xfrm>
        </p:spPr>
        <p:txBody>
          <a:bodyPr vert="horz" lIns="0" tIns="45720" rIns="0" bIns="45720" rtlCol="0">
            <a:normAutofit fontScale="92500" lnSpcReduction="20000"/>
          </a:bodyPr>
          <a:lstStyle/>
          <a:p>
            <a:r>
              <a:rPr lang="en-US" dirty="0"/>
              <a:t>Η </a:t>
            </a:r>
            <a:r>
              <a:rPr lang="en-US" dirty="0" err="1"/>
              <a:t>θεωρί</a:t>
            </a:r>
            <a:r>
              <a:rPr lang="en-US" dirty="0"/>
              <a:t>α παιγνίων εφαρμόστηκε εκτενώς την Δεκαετία του 1960 </a:t>
            </a:r>
            <a:r>
              <a:rPr lang="el-GR" dirty="0"/>
              <a:t>στον </a:t>
            </a:r>
            <a:r>
              <a:rPr lang="en-US" dirty="0" err="1"/>
              <a:t>Ψυχρ</a:t>
            </a:r>
            <a:r>
              <a:rPr lang="el-GR" dirty="0"/>
              <a:t>ό</a:t>
            </a:r>
            <a:r>
              <a:rPr lang="en-US" dirty="0"/>
              <a:t> </a:t>
            </a:r>
            <a:r>
              <a:rPr lang="el-GR" dirty="0"/>
              <a:t>Πόλεμο</a:t>
            </a:r>
            <a:r>
              <a:rPr lang="en-US" dirty="0"/>
              <a:t>.  </a:t>
            </a:r>
          </a:p>
          <a:p>
            <a:r>
              <a:rPr lang="el-GR" dirty="0"/>
              <a:t>Ο </a:t>
            </a:r>
            <a:r>
              <a:rPr lang="en-US" dirty="0"/>
              <a:t>Υπ</a:t>
            </a:r>
            <a:r>
              <a:rPr lang="en-US" dirty="0" err="1"/>
              <a:t>ουργός</a:t>
            </a:r>
            <a:r>
              <a:rPr lang="en-US" dirty="0"/>
              <a:t> </a:t>
            </a:r>
            <a:r>
              <a:rPr lang="en-US" dirty="0" err="1"/>
              <a:t>Αμυν</a:t>
            </a:r>
            <a:r>
              <a:rPr lang="en-US" dirty="0"/>
              <a:t>ας(1961-1968)  οικονομολόγος Robert McNamaraτων ΗΠΑ ήταν </a:t>
            </a:r>
            <a:r>
              <a:rPr lang="el-GR" dirty="0"/>
              <a:t>θιασώτης της </a:t>
            </a:r>
            <a:r>
              <a:rPr lang="en-US" dirty="0" err="1"/>
              <a:t>θεωρί</a:t>
            </a:r>
            <a:r>
              <a:rPr lang="en-US" dirty="0"/>
              <a:t>α</a:t>
            </a:r>
            <a:r>
              <a:rPr lang="el-GR" dirty="0"/>
              <a:t>ς</a:t>
            </a:r>
            <a:r>
              <a:rPr lang="en-US" dirty="0"/>
              <a:t> και </a:t>
            </a:r>
            <a:r>
              <a:rPr lang="en-US" dirty="0" err="1"/>
              <a:t>την</a:t>
            </a:r>
            <a:r>
              <a:rPr lang="en-US" dirty="0"/>
              <a:t> </a:t>
            </a:r>
            <a:r>
              <a:rPr lang="el-GR" dirty="0" err="1"/>
              <a:t>εφήρμοσε</a:t>
            </a:r>
            <a:r>
              <a:rPr lang="el-GR" dirty="0"/>
              <a:t> </a:t>
            </a:r>
            <a:r>
              <a:rPr lang="en-US" dirty="0"/>
              <a:t> στην </a:t>
            </a:r>
            <a:r>
              <a:rPr lang="en-US" dirty="0" err="1"/>
              <a:t>Αμερικ</a:t>
            </a:r>
            <a:r>
              <a:rPr lang="en-US" dirty="0"/>
              <a:t>ανική στρατηγική</a:t>
            </a:r>
            <a:r>
              <a:rPr lang="el-GR" dirty="0"/>
              <a:t> και στον πόλεμο του </a:t>
            </a:r>
            <a:r>
              <a:rPr lang="el-GR" dirty="0" err="1"/>
              <a:t>Βιετνάμο</a:t>
            </a:r>
            <a:endParaRPr lang="en-US" dirty="0"/>
          </a:p>
          <a:p>
            <a:r>
              <a:rPr lang="en-US" dirty="0"/>
              <a:t> </a:t>
            </a:r>
            <a:r>
              <a:rPr lang="en-US" dirty="0" err="1"/>
              <a:t>Δικής</a:t>
            </a:r>
            <a:r>
              <a:rPr lang="en-US" dirty="0"/>
              <a:t> του </a:t>
            </a:r>
            <a:r>
              <a:rPr lang="en-US" dirty="0" err="1"/>
              <a:t>έμ</a:t>
            </a:r>
            <a:r>
              <a:rPr lang="en-US" dirty="0"/>
              <a:t>πνευσης είναι το δόγμα </a:t>
            </a:r>
            <a:r>
              <a:rPr lang="en-US" b="1" dirty="0"/>
              <a:t>MAD </a:t>
            </a:r>
            <a:r>
              <a:rPr lang="en-US" sz="1600" dirty="0"/>
              <a:t>(</a:t>
            </a:r>
            <a:r>
              <a:rPr lang="el-GR" sz="1600" dirty="0"/>
              <a:t>Μ</a:t>
            </a:r>
            <a:r>
              <a:rPr lang="en-US" sz="1600" dirty="0" err="1"/>
              <a:t>utually</a:t>
            </a:r>
            <a:r>
              <a:rPr lang="en-US" sz="1600" dirty="0"/>
              <a:t> </a:t>
            </a:r>
            <a:r>
              <a:rPr lang="el-GR" sz="1600" dirty="0"/>
              <a:t>Α</a:t>
            </a:r>
            <a:r>
              <a:rPr lang="en-US" sz="1600" dirty="0" err="1"/>
              <a:t>ssured</a:t>
            </a:r>
            <a:r>
              <a:rPr lang="en-US" sz="1600" dirty="0"/>
              <a:t> </a:t>
            </a:r>
            <a:r>
              <a:rPr lang="el-GR" sz="1600" dirty="0"/>
              <a:t>Δ</a:t>
            </a:r>
            <a:r>
              <a:rPr lang="en-US" sz="1600" dirty="0" err="1"/>
              <a:t>estruction</a:t>
            </a:r>
            <a:r>
              <a:rPr lang="en-US" sz="1600" dirty="0"/>
              <a:t> Αμοιβαία εξασφαλισμένη Καταστροφή</a:t>
            </a:r>
            <a:r>
              <a:rPr lang="en-US" dirty="0"/>
              <a:t>), βάσει του οποίου τα πυρηνικά</a:t>
            </a:r>
            <a:r>
              <a:rPr lang="el-GR" dirty="0"/>
              <a:t> όπλα </a:t>
            </a:r>
            <a:r>
              <a:rPr lang="en-US" dirty="0"/>
              <a:t> εξασφαλίζουν την ειρήνη</a:t>
            </a:r>
            <a:r>
              <a:rPr lang="el-GR" dirty="0"/>
              <a:t>  - φτάνει να απειλείται η ανθρωπότητα συνολικά.</a:t>
            </a:r>
          </a:p>
          <a:p>
            <a:r>
              <a:rPr lang="el-GR" dirty="0"/>
              <a:t>Την θεωρία αυτή σατιρίζει το έργο του </a:t>
            </a:r>
            <a:r>
              <a:rPr lang="el-GR" dirty="0" err="1"/>
              <a:t>Στάνλευ</a:t>
            </a:r>
            <a:r>
              <a:rPr lang="el-GR" dirty="0"/>
              <a:t> </a:t>
            </a:r>
            <a:r>
              <a:rPr lang="el-GR" dirty="0" err="1"/>
              <a:t>Κούμπρικ</a:t>
            </a:r>
            <a:r>
              <a:rPr lang="el-GR" dirty="0"/>
              <a:t>  του 1962 </a:t>
            </a:r>
            <a:r>
              <a:rPr lang="en-US" dirty="0"/>
              <a:t>Dr. Strangelove.</a:t>
            </a:r>
            <a:endParaRPr lang="el-GR" dirty="0"/>
          </a:p>
          <a:p>
            <a:r>
              <a:rPr lang="en-US" dirty="0"/>
              <a:t> </a:t>
            </a:r>
            <a:r>
              <a:rPr lang="el-GR" dirty="0"/>
              <a:t> Ο γνωστός στην Ελλάδα </a:t>
            </a:r>
            <a:r>
              <a:rPr lang="el-GR" dirty="0" err="1"/>
              <a:t>Γιάνης</a:t>
            </a:r>
            <a:r>
              <a:rPr lang="el-GR" dirty="0"/>
              <a:t> </a:t>
            </a:r>
            <a:r>
              <a:rPr lang="el-GR" dirty="0" err="1"/>
              <a:t>Βαρουφάκης</a:t>
            </a:r>
            <a:r>
              <a:rPr lang="el-GR" dirty="0"/>
              <a:t> δίδασκε θεωρία παιγνίων στο ΕΚΠΑ και έχει γράψει γνωστό εγχειρίδιο για μεταπτυχιακούς φοιτητές</a:t>
            </a:r>
            <a:endParaRPr lang="en-US" dirty="0"/>
          </a:p>
        </p:txBody>
      </p:sp>
      <p:sp>
        <p:nvSpPr>
          <p:cNvPr id="5" name="Footer Placeholder 4">
            <a:extLst>
              <a:ext uri="{FF2B5EF4-FFF2-40B4-BE49-F238E27FC236}">
                <a16:creationId xmlns:a16="http://schemas.microsoft.com/office/drawing/2014/main" id="{36E81F86-2F7B-7733-FA98-49B0FD462267}"/>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spcAft>
                <a:spcPts val="600"/>
              </a:spcAft>
              <a:defRPr/>
            </a:pPr>
            <a:r>
              <a:rPr lang="en-US" altLang="en-US" kern="1200" cap="all" baseline="0">
                <a:solidFill>
                  <a:srgbClr val="FFFFFF"/>
                </a:solidFill>
                <a:latin typeface="+mn-lt"/>
                <a:ea typeface="+mn-ea"/>
                <a:cs typeface="+mn-cs"/>
              </a:rPr>
              <a:t>Πλάτων Τήνιος – σημειώσεις 2025</a:t>
            </a:r>
          </a:p>
        </p:txBody>
      </p:sp>
      <p:sp>
        <p:nvSpPr>
          <p:cNvPr id="6" name="Slide Number Placeholder 5">
            <a:extLst>
              <a:ext uri="{FF2B5EF4-FFF2-40B4-BE49-F238E27FC236}">
                <a16:creationId xmlns:a16="http://schemas.microsoft.com/office/drawing/2014/main" id="{9A4CF54D-6C0B-B3E2-1A0F-2231FAB067F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129925B6-863B-4C2F-8765-BBFEFEBA9CE7}" type="slidenum">
              <a:rPr lang="en-US" altLang="en-US" smtClean="0"/>
              <a:pPr>
                <a:spcAft>
                  <a:spcPts val="600"/>
                </a:spcAft>
              </a:pPr>
              <a:t>22</a:t>
            </a:fld>
            <a:endParaRPr lang="en-US" altLang="en-US"/>
          </a:p>
        </p:txBody>
      </p:sp>
      <p:sp>
        <p:nvSpPr>
          <p:cNvPr id="9" name="TextBox 8">
            <a:extLst>
              <a:ext uri="{FF2B5EF4-FFF2-40B4-BE49-F238E27FC236}">
                <a16:creationId xmlns:a16="http://schemas.microsoft.com/office/drawing/2014/main" id="{9E0819A4-795B-ACEE-CFC0-1BF2A6CAA67B}"/>
              </a:ext>
            </a:extLst>
          </p:cNvPr>
          <p:cNvSpPr txBox="1"/>
          <p:nvPr/>
        </p:nvSpPr>
        <p:spPr>
          <a:xfrm>
            <a:off x="407368" y="5420916"/>
            <a:ext cx="5577010" cy="523220"/>
          </a:xfrm>
          <a:prstGeom prst="rect">
            <a:avLst/>
          </a:prstGeom>
          <a:solidFill>
            <a:schemeClr val="accent2">
              <a:lumMod val="20000"/>
              <a:lumOff val="80000"/>
            </a:schemeClr>
          </a:solidFill>
        </p:spPr>
        <p:txBody>
          <a:bodyPr wrap="square" rtlCol="0">
            <a:spAutoFit/>
          </a:bodyPr>
          <a:lstStyle/>
          <a:p>
            <a:r>
              <a:rPr lang="en-US" sz="1400" dirty="0"/>
              <a:t>H </a:t>
            </a:r>
            <a:r>
              <a:rPr lang="el-GR" sz="1400" dirty="0"/>
              <a:t>υπόθεση είναι για το </a:t>
            </a:r>
            <a:r>
              <a:rPr lang="en-US" sz="1400" dirty="0"/>
              <a:t>MAD</a:t>
            </a:r>
            <a:r>
              <a:rPr lang="el-GR" sz="1400" dirty="0"/>
              <a:t> – όμως ένας όχι ιδιαίτερα ευφυής στρατηγός έχει καταλάβει κάτι λάθος – με τραγικά αποτελέσματα. </a:t>
            </a:r>
            <a:endParaRPr lang="en-GB" sz="1400" dirty="0"/>
          </a:p>
        </p:txBody>
      </p:sp>
    </p:spTree>
    <p:extLst>
      <p:ext uri="{BB962C8B-B14F-4D97-AF65-F5344CB8AC3E}">
        <p14:creationId xmlns:p14="http://schemas.microsoft.com/office/powerpoint/2010/main" val="308261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9EE2-62AF-088E-C8EF-EABF79841BAC}"/>
              </a:ext>
            </a:extLst>
          </p:cNvPr>
          <p:cNvSpPr>
            <a:spLocks noGrp="1"/>
          </p:cNvSpPr>
          <p:nvPr>
            <p:ph type="title"/>
          </p:nvPr>
        </p:nvSpPr>
        <p:spPr/>
        <p:txBody>
          <a:bodyPr/>
          <a:lstStyle/>
          <a:p>
            <a:r>
              <a:rPr lang="el-GR" dirty="0"/>
              <a:t>Συμπέρασμα: </a:t>
            </a:r>
            <a:r>
              <a:rPr lang="el-GR" dirty="0" err="1"/>
              <a:t>Ειδη</a:t>
            </a:r>
            <a:r>
              <a:rPr lang="el-GR" dirty="0"/>
              <a:t> αβεβαιότητας</a:t>
            </a:r>
            <a:endParaRPr lang="en-GB" dirty="0"/>
          </a:p>
        </p:txBody>
      </p:sp>
      <p:sp>
        <p:nvSpPr>
          <p:cNvPr id="3" name="Content Placeholder 2">
            <a:extLst>
              <a:ext uri="{FF2B5EF4-FFF2-40B4-BE49-F238E27FC236}">
                <a16:creationId xmlns:a16="http://schemas.microsoft.com/office/drawing/2014/main" id="{071BB9C0-096A-81C4-B1CB-EA86DA435D9C}"/>
              </a:ext>
            </a:extLst>
          </p:cNvPr>
          <p:cNvSpPr>
            <a:spLocks noGrp="1"/>
          </p:cNvSpPr>
          <p:nvPr>
            <p:ph idx="1"/>
          </p:nvPr>
        </p:nvSpPr>
        <p:spPr>
          <a:xfrm>
            <a:off x="1097280" y="1845734"/>
            <a:ext cx="10058400" cy="4247562"/>
          </a:xfrm>
        </p:spPr>
        <p:txBody>
          <a:bodyPr>
            <a:normAutofit fontScale="77500" lnSpcReduction="20000"/>
          </a:bodyPr>
          <a:lstStyle/>
          <a:p>
            <a:r>
              <a:rPr lang="el-GR" dirty="0"/>
              <a:t>Η αβεβαιότητα στα οικονομικά μπορεί να προέρχεται από τρείς διαφορετικές πηγές, η καθεμιά από τις οποίες απαιτεί διαφορετική θεωρητική προσέγγιση:</a:t>
            </a:r>
            <a:endParaRPr lang="en-GB" dirty="0"/>
          </a:p>
          <a:p>
            <a:pPr marL="514350" lvl="0" indent="-514350">
              <a:buFont typeface="+mj-lt"/>
              <a:buAutoNum type="romanUcPeriod"/>
            </a:pPr>
            <a:r>
              <a:rPr lang="el-GR" b="1" i="1" dirty="0"/>
              <a:t>Εξωγενής</a:t>
            </a:r>
            <a:r>
              <a:rPr lang="el-GR" b="1" dirty="0"/>
              <a:t> Αβεβαιότητα</a:t>
            </a:r>
            <a:r>
              <a:rPr lang="el-GR" dirty="0"/>
              <a:t>, που δεν εξαρτάται από οικονομικά αίτια.  Π.χ. φυσικές καταστροφές, ο καιρός.  Ο κλασσική αβεβαιότητα που αντιμετωπίζεται από την ασφάλιση, αφού μπορούν να οριστούν ‘αντικειμενικές πιθανότητες’ ανεξάρτητες από ενέργειες του ατόμου.  Τέτοια είναι ο τύπος αβεβαιότητας που αντιμετωπίζει η </a:t>
            </a:r>
            <a:r>
              <a:rPr lang="el-GR" b="1" dirty="0"/>
              <a:t>οικονομική θεωρία της προσδοκώμενης  χρησιμότητας </a:t>
            </a:r>
            <a:r>
              <a:rPr lang="el-GR" dirty="0"/>
              <a:t>(ωφέλειας).  Το είδος αυτό αβεβαιότητας κυριαρχεί στην θεωρία της ασφάλισης, και στον αναλογισμό.</a:t>
            </a:r>
            <a:endParaRPr lang="en-GB" dirty="0"/>
          </a:p>
          <a:p>
            <a:pPr marL="514350" lvl="0" indent="-514350">
              <a:buFont typeface="+mj-lt"/>
              <a:buAutoNum type="romanUcPeriod"/>
            </a:pPr>
            <a:r>
              <a:rPr lang="el-GR" b="1" i="1" dirty="0"/>
              <a:t>Ενδογενής</a:t>
            </a:r>
            <a:r>
              <a:rPr lang="el-GR" b="1" dirty="0"/>
              <a:t> Αβεβαιότητα, </a:t>
            </a:r>
            <a:r>
              <a:rPr lang="el-GR" dirty="0"/>
              <a:t>που πηγάζει από την ίδια την αγορά και την συμπεριφορά στην αγορά.   Είναι η αβεβαιότητα που είχε κατά νου κυρίως ο </a:t>
            </a:r>
            <a:r>
              <a:rPr lang="el-GR" dirty="0" err="1"/>
              <a:t>Κευνς</a:t>
            </a:r>
            <a:r>
              <a:rPr lang="el-GR" dirty="0"/>
              <a:t> (ο κάθε παίκτης προσπαθεί να μαντέψει την άποψη της αγοράς).  Οι πιθανότητες είναι υποκειμενικές και αντανακλούν το ‘βαθμό πεποίθησης του καθενός’.  Το κάθε άτομο είναι μικρό σε σχέση με την αγορά και δεν θεωρεί ότι οι δικές του κινήσεις θα αλλάξουν την στάση των υπολοίπων.  Η αβεβαιότητα αυτή αποτελεί την δικαιολογητική βάση για τα </a:t>
            </a:r>
            <a:r>
              <a:rPr lang="el-GR" b="1" dirty="0"/>
              <a:t>Κεϋνσιανά μακροοικονομικά</a:t>
            </a:r>
            <a:r>
              <a:rPr lang="el-GR" dirty="0"/>
              <a:t>.  (π.χ. Νομισματική θεωρία – Προτίμηση ρευστότητας, ‘Ζωώδη ένστικτα’ και κύματα αισιοδοξίας στις επενδύσεις).  Στην περίπτωση αυτή θα μπορούσαν να ενταχθούν και τα οικονομικά της πληροφορίας. </a:t>
            </a:r>
            <a:endParaRPr lang="en-GB" dirty="0"/>
          </a:p>
          <a:p>
            <a:pPr marL="514350" lvl="0" indent="-514350">
              <a:buFont typeface="+mj-lt"/>
              <a:buAutoNum type="romanUcPeriod"/>
            </a:pPr>
            <a:r>
              <a:rPr lang="el-GR" b="1" i="1" dirty="0"/>
              <a:t>Στρατηγική</a:t>
            </a:r>
            <a:r>
              <a:rPr lang="el-GR" b="1" dirty="0"/>
              <a:t> αβεβαιότητα.  </a:t>
            </a:r>
            <a:r>
              <a:rPr lang="el-GR" dirty="0"/>
              <a:t>Ενδογενής αβεβαιότητα, η οποία όμως επηρεάζεται από τις κινήσεις του ιδίου του ατόμου.  Άρα το άτομο λαμβάνει υπόψη </a:t>
            </a:r>
            <a:r>
              <a:rPr lang="el-GR" i="1" dirty="0"/>
              <a:t>και</a:t>
            </a:r>
            <a:r>
              <a:rPr lang="el-GR" dirty="0"/>
              <a:t> τις πιθανές κινήσεις του ‘αντιπάλου του’.  Σε ολιγοπώλια, υπάρχει αβεβαιότητα για τις κινήσεις του αντιπάλου και το πώς θα αντιδράσει αυτός.  Η αβεβαιότητα αυτή αποτελεί αντικείμενο της </a:t>
            </a:r>
            <a:r>
              <a:rPr lang="el-GR" b="1" dirty="0"/>
              <a:t>θεωρίας παιγνίων</a:t>
            </a:r>
            <a:r>
              <a:rPr lang="el-GR" dirty="0"/>
              <a:t>.  Η ανάλυση συνίσταται στον καθορισμό στρατηγικών του κάθε ‘αντιπάλου’ και την εξέταση της αμοιβαίας συμβατότητας των στρατηγικών (έννοια της ισορροπίας κατά </a:t>
            </a:r>
            <a:r>
              <a:rPr lang="en-US" dirty="0"/>
              <a:t>Nash</a:t>
            </a:r>
            <a:r>
              <a:rPr lang="el-GR" dirty="0"/>
              <a:t>).  Στην ανάλυση της ασφάλισης η προσέγγιση αυτή δεν έχει εφαρμοστεί εκτενώς.</a:t>
            </a:r>
            <a:endParaRPr lang="en-GB" dirty="0"/>
          </a:p>
          <a:p>
            <a:endParaRPr lang="en-GB" dirty="0"/>
          </a:p>
        </p:txBody>
      </p:sp>
      <p:sp>
        <p:nvSpPr>
          <p:cNvPr id="4" name="Footer Placeholder 3">
            <a:extLst>
              <a:ext uri="{FF2B5EF4-FFF2-40B4-BE49-F238E27FC236}">
                <a16:creationId xmlns:a16="http://schemas.microsoft.com/office/drawing/2014/main" id="{619097FC-751C-5402-A7C3-51AE289E94E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E8920E42-72F2-A964-791F-60B221272E70}"/>
              </a:ext>
            </a:extLst>
          </p:cNvPr>
          <p:cNvSpPr>
            <a:spLocks noGrp="1"/>
          </p:cNvSpPr>
          <p:nvPr>
            <p:ph type="sldNum" sz="quarter" idx="12"/>
          </p:nvPr>
        </p:nvSpPr>
        <p:spPr/>
        <p:txBody>
          <a:bodyPr/>
          <a:lstStyle/>
          <a:p>
            <a:fld id="{129925B6-863B-4C2F-8765-BBFEFEBA9CE7}" type="slidenum">
              <a:rPr lang="en-GB" altLang="en-US" smtClean="0"/>
              <a:pPr/>
              <a:t>23</a:t>
            </a:fld>
            <a:endParaRPr lang="en-GB" altLang="en-US"/>
          </a:p>
        </p:txBody>
      </p:sp>
    </p:spTree>
    <p:extLst>
      <p:ext uri="{BB962C8B-B14F-4D97-AF65-F5344CB8AC3E}">
        <p14:creationId xmlns:p14="http://schemas.microsoft.com/office/powerpoint/2010/main" val="2472923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A20F-ED92-9525-1D55-B1EBBA3DB997}"/>
              </a:ext>
            </a:extLst>
          </p:cNvPr>
          <p:cNvSpPr>
            <a:spLocks noGrp="1"/>
          </p:cNvSpPr>
          <p:nvPr>
            <p:ph type="title"/>
          </p:nvPr>
        </p:nvSpPr>
        <p:spPr/>
        <p:txBody>
          <a:bodyPr>
            <a:normAutofit/>
          </a:bodyPr>
          <a:lstStyle/>
          <a:p>
            <a:r>
              <a:rPr lang="el-GR" dirty="0"/>
              <a:t>Το </a:t>
            </a:r>
            <a:r>
              <a:rPr lang="el-GR" b="1" dirty="0"/>
              <a:t>πορτραίτο του </a:t>
            </a:r>
            <a:r>
              <a:rPr lang="en-US" b="1" dirty="0"/>
              <a:t>Dr Gachet</a:t>
            </a:r>
            <a:r>
              <a:rPr lang="el-GR" b="1" dirty="0"/>
              <a:t> </a:t>
            </a:r>
            <a:r>
              <a:rPr lang="en-US" b="1" dirty="0"/>
              <a:t> </a:t>
            </a:r>
            <a:r>
              <a:rPr lang="el-GR" b="1" dirty="0"/>
              <a:t> </a:t>
            </a:r>
            <a:r>
              <a:rPr lang="el-GR" dirty="0"/>
              <a:t>και γενικευμένη αποτυχία  – Κράτος / Αγορά </a:t>
            </a:r>
            <a:endParaRPr lang="en-GB" dirty="0"/>
          </a:p>
        </p:txBody>
      </p:sp>
      <p:sp>
        <p:nvSpPr>
          <p:cNvPr id="3" name="Content Placeholder 2">
            <a:extLst>
              <a:ext uri="{FF2B5EF4-FFF2-40B4-BE49-F238E27FC236}">
                <a16:creationId xmlns:a16="http://schemas.microsoft.com/office/drawing/2014/main" id="{8BEAB3A2-FD66-E1BF-ECA1-3EFDB9B38C27}"/>
              </a:ext>
            </a:extLst>
          </p:cNvPr>
          <p:cNvSpPr>
            <a:spLocks noGrp="1"/>
          </p:cNvSpPr>
          <p:nvPr>
            <p:ph sz="half" idx="1"/>
          </p:nvPr>
        </p:nvSpPr>
        <p:spPr>
          <a:xfrm>
            <a:off x="129211" y="1706324"/>
            <a:ext cx="6048672" cy="4139912"/>
          </a:xfrm>
        </p:spPr>
        <p:txBody>
          <a:bodyPr>
            <a:normAutofit fontScale="92500" lnSpcReduction="20000"/>
          </a:bodyPr>
          <a:lstStyle/>
          <a:p>
            <a:r>
              <a:rPr lang="el-GR" dirty="0"/>
              <a:t>Το Πορτραίτο του </a:t>
            </a:r>
            <a:r>
              <a:rPr lang="en-US" b="1" dirty="0"/>
              <a:t>Dr Gachet  </a:t>
            </a:r>
            <a:r>
              <a:rPr lang="el-GR" b="1" dirty="0"/>
              <a:t>(</a:t>
            </a:r>
            <a:r>
              <a:rPr lang="el-GR" dirty="0"/>
              <a:t>γιατρού του Βαν </a:t>
            </a:r>
            <a:r>
              <a:rPr lang="el-GR" dirty="0" err="1"/>
              <a:t>Γκογκ</a:t>
            </a:r>
            <a:r>
              <a:rPr lang="el-GR" dirty="0"/>
              <a:t>). </a:t>
            </a:r>
            <a:r>
              <a:rPr lang="el-GR" sz="1900" dirty="0"/>
              <a:t>Ο καλλιτέχνης αυτοκτόνησε </a:t>
            </a:r>
            <a:r>
              <a:rPr lang="el-GR" sz="1900" b="1" dirty="0"/>
              <a:t>πάμπτωχος</a:t>
            </a:r>
            <a:r>
              <a:rPr lang="el-GR" sz="1900" dirty="0"/>
              <a:t>. Όμως ο πίνακας </a:t>
            </a:r>
            <a:r>
              <a:rPr lang="el-GR" sz="1900" b="1" dirty="0"/>
              <a:t>πουλήθηκε</a:t>
            </a:r>
            <a:r>
              <a:rPr lang="el-GR" sz="1900" dirty="0"/>
              <a:t> από την νύφη του το 1897 για 300 φράγκα. Το αγόρασε επιχειρηματίας που το δώρισε σε </a:t>
            </a:r>
            <a:r>
              <a:rPr lang="el-GR" sz="1900" b="1" dirty="0"/>
              <a:t>κρατική πινακοθήκη </a:t>
            </a:r>
            <a:r>
              <a:rPr lang="el-GR" sz="1900" dirty="0"/>
              <a:t>στην Φρανκφούρτη. Οι Ναζί το </a:t>
            </a:r>
            <a:r>
              <a:rPr lang="el-GR" sz="1900" b="1" dirty="0"/>
              <a:t>πούλησαν</a:t>
            </a:r>
            <a:r>
              <a:rPr lang="el-GR" sz="1900" dirty="0"/>
              <a:t> ως ‘διεφθαρμένη τέχνη’ (</a:t>
            </a:r>
            <a:r>
              <a:rPr lang="en-US" sz="1900" dirty="0"/>
              <a:t>degenerate art</a:t>
            </a:r>
            <a:r>
              <a:rPr lang="el-GR" sz="1900" dirty="0"/>
              <a:t>), τ</a:t>
            </a:r>
            <a:r>
              <a:rPr lang="en-US" sz="1900" dirty="0"/>
              <a:t>o </a:t>
            </a:r>
            <a:r>
              <a:rPr lang="el-GR" sz="1900" b="1" dirty="0"/>
              <a:t>αγόρασε</a:t>
            </a:r>
            <a:r>
              <a:rPr lang="el-GR" sz="1900" dirty="0"/>
              <a:t> Εβραίος πρόσφυγας,  που το πήγε στην Νέα Υόρκη. Οι κληρονόμοι του το έβγαλαν σε δημοπρασία το 1990. Πλειοδότησε με $85,2 εκ </a:t>
            </a:r>
            <a:r>
              <a:rPr lang="el-GR" sz="1900" b="1" dirty="0"/>
              <a:t>75χρονος Ιάπωνας (</a:t>
            </a:r>
            <a:r>
              <a:rPr lang="el-GR" sz="1900" b="1" dirty="0" err="1"/>
              <a:t>Ryoei</a:t>
            </a:r>
            <a:r>
              <a:rPr lang="el-GR" sz="1900" b="1" dirty="0"/>
              <a:t> </a:t>
            </a:r>
            <a:r>
              <a:rPr lang="el-GR" sz="1900" b="1" dirty="0" err="1"/>
              <a:t>Sai</a:t>
            </a:r>
            <a:r>
              <a:rPr lang="el-GR" sz="1900" dirty="0"/>
              <a:t>. </a:t>
            </a:r>
            <a:r>
              <a:rPr lang="el-GR" sz="1900" b="1" dirty="0"/>
              <a:t>to), ο οποίος το έκλεισε σε χρηματοκιβώτιο</a:t>
            </a:r>
            <a:r>
              <a:rPr lang="el-GR" sz="1900" dirty="0"/>
              <a:t>. Μειοδότησε εφοπλιστής.  </a:t>
            </a:r>
            <a:endParaRPr lang="en-GB" sz="1900" dirty="0"/>
          </a:p>
          <a:p>
            <a:r>
              <a:rPr lang="el-GR" sz="1900" dirty="0"/>
              <a:t>Από τότε </a:t>
            </a:r>
            <a:r>
              <a:rPr lang="el-GR" sz="1900" b="1" dirty="0"/>
              <a:t>κανείς δεν έχει δει τον πίνακα</a:t>
            </a:r>
            <a:r>
              <a:rPr lang="el-GR" sz="1900" dirty="0"/>
              <a:t>. Όταν πέθανε το 1996 ο </a:t>
            </a:r>
            <a:r>
              <a:rPr lang="el-GR" sz="1900" dirty="0" err="1"/>
              <a:t>Saito</a:t>
            </a:r>
            <a:r>
              <a:rPr lang="el-GR" sz="1900" dirty="0"/>
              <a:t>, έγινε σκάνδαλο όταν η διαθήκη του είπε ότι να </a:t>
            </a:r>
            <a:r>
              <a:rPr lang="el-GR" sz="1900" b="1" dirty="0"/>
              <a:t>καεί μαζί του</a:t>
            </a:r>
            <a:r>
              <a:rPr lang="el-GR" sz="1900" dirty="0"/>
              <a:t>. Αν και μάλλον δεν κάηκε, η τύχη του πίνακα ακόμη και σήμερα αγνοείται. </a:t>
            </a:r>
          </a:p>
          <a:p>
            <a:r>
              <a:rPr lang="el-GR" dirty="0">
                <a:solidFill>
                  <a:schemeClr val="accent2"/>
                </a:solidFill>
                <a:effectLst>
                  <a:outerShdw blurRad="38100" dist="38100" dir="2700000" algn="tl">
                    <a:srgbClr val="000000">
                      <a:alpha val="43137"/>
                    </a:srgbClr>
                  </a:outerShdw>
                </a:effectLst>
              </a:rPr>
              <a:t>Πώς εκτιμούμε την πορεία του πίνακα σε σχέση με την </a:t>
            </a:r>
            <a:r>
              <a:rPr lang="el-GR" b="1" dirty="0">
                <a:solidFill>
                  <a:schemeClr val="accent2"/>
                </a:solidFill>
                <a:effectLst>
                  <a:outerShdw blurRad="38100" dist="38100" dir="2700000" algn="tl">
                    <a:srgbClr val="000000">
                      <a:alpha val="43137"/>
                    </a:srgbClr>
                  </a:outerShdw>
                </a:effectLst>
              </a:rPr>
              <a:t>κοινωνική ευημερία </a:t>
            </a:r>
            <a:r>
              <a:rPr lang="el-GR" dirty="0">
                <a:solidFill>
                  <a:schemeClr val="accent2"/>
                </a:solidFill>
                <a:effectLst>
                  <a:outerShdw blurRad="38100" dist="38100" dir="2700000" algn="tl">
                    <a:srgbClr val="000000">
                      <a:alpha val="43137"/>
                    </a:srgbClr>
                  </a:outerShdw>
                </a:effectLst>
              </a:rPr>
              <a:t>και το γενικό καλό</a:t>
            </a:r>
            <a:r>
              <a:rPr lang="el-GR" b="1" dirty="0">
                <a:solidFill>
                  <a:schemeClr val="accent2"/>
                </a:solidFill>
                <a:effectLst>
                  <a:outerShdw blurRad="38100" dist="38100" dir="2700000" algn="tl">
                    <a:srgbClr val="000000">
                      <a:alpha val="43137"/>
                    </a:srgbClr>
                  </a:outerShdw>
                </a:effectLst>
              </a:rPr>
              <a:t>;  Εξασφαλίστηκε κάποιο γενικό κέρδος ή όφελος;  </a:t>
            </a:r>
            <a:endParaRPr lang="en-GB" b="1" dirty="0">
              <a:solidFill>
                <a:schemeClr val="accent2"/>
              </a:solidFill>
              <a:effectLst>
                <a:outerShdw blurRad="38100" dist="38100" dir="2700000" algn="tl">
                  <a:srgbClr val="000000">
                    <a:alpha val="43137"/>
                  </a:srgbClr>
                </a:outerShdw>
              </a:effectLst>
            </a:endParaRPr>
          </a:p>
          <a:p>
            <a:endParaRPr lang="en-GB" dirty="0"/>
          </a:p>
        </p:txBody>
      </p:sp>
      <p:pic>
        <p:nvPicPr>
          <p:cNvPr id="7" name="Content Placeholder 6">
            <a:extLst>
              <a:ext uri="{FF2B5EF4-FFF2-40B4-BE49-F238E27FC236}">
                <a16:creationId xmlns:a16="http://schemas.microsoft.com/office/drawing/2014/main" id="{F4341D22-5D36-4EBF-8DDD-38AC9088DE2E}"/>
              </a:ext>
            </a:extLst>
          </p:cNvPr>
          <p:cNvPicPr>
            <a:picLocks noGrp="1" noChangeAspect="1"/>
          </p:cNvPicPr>
          <p:nvPr>
            <p:ph sz="half" idx="2"/>
          </p:nvPr>
        </p:nvPicPr>
        <p:blipFill>
          <a:blip r:embed="rId2"/>
          <a:stretch>
            <a:fillRect/>
          </a:stretch>
        </p:blipFill>
        <p:spPr>
          <a:xfrm>
            <a:off x="9552384" y="1719492"/>
            <a:ext cx="2197309" cy="2708703"/>
          </a:xfrm>
          <a:prstGeom prst="rect">
            <a:avLst/>
          </a:prstGeom>
        </p:spPr>
      </p:pic>
      <p:sp>
        <p:nvSpPr>
          <p:cNvPr id="5" name="Footer Placeholder 4">
            <a:extLst>
              <a:ext uri="{FF2B5EF4-FFF2-40B4-BE49-F238E27FC236}">
                <a16:creationId xmlns:a16="http://schemas.microsoft.com/office/drawing/2014/main" id="{3F86BF09-01A5-8258-90C6-7DC8B493FE2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78BC4D4D-4290-682A-3D49-936626D1D44A}"/>
              </a:ext>
            </a:extLst>
          </p:cNvPr>
          <p:cNvSpPr>
            <a:spLocks noGrp="1"/>
          </p:cNvSpPr>
          <p:nvPr>
            <p:ph type="sldNum" sz="quarter" idx="12"/>
          </p:nvPr>
        </p:nvSpPr>
        <p:spPr/>
        <p:txBody>
          <a:bodyPr/>
          <a:lstStyle/>
          <a:p>
            <a:fld id="{129925B6-863B-4C2F-8765-BBFEFEBA9CE7}" type="slidenum">
              <a:rPr lang="en-GB" altLang="en-US" smtClean="0"/>
              <a:pPr/>
              <a:t>24</a:t>
            </a:fld>
            <a:endParaRPr lang="en-GB" altLang="en-US"/>
          </a:p>
        </p:txBody>
      </p:sp>
      <p:sp>
        <p:nvSpPr>
          <p:cNvPr id="11" name="TextBox 10">
            <a:extLst>
              <a:ext uri="{FF2B5EF4-FFF2-40B4-BE49-F238E27FC236}">
                <a16:creationId xmlns:a16="http://schemas.microsoft.com/office/drawing/2014/main" id="{F0708717-E2D4-5807-7E2B-EFFABF77D55B}"/>
              </a:ext>
            </a:extLst>
          </p:cNvPr>
          <p:cNvSpPr txBox="1"/>
          <p:nvPr/>
        </p:nvSpPr>
        <p:spPr>
          <a:xfrm>
            <a:off x="6312024" y="4509936"/>
            <a:ext cx="5750765" cy="2062103"/>
          </a:xfrm>
          <a:prstGeom prst="rect">
            <a:avLst/>
          </a:prstGeom>
          <a:solidFill>
            <a:schemeClr val="accent2">
              <a:lumMod val="20000"/>
              <a:lumOff val="80000"/>
            </a:schemeClr>
          </a:solidFill>
        </p:spPr>
        <p:txBody>
          <a:bodyPr wrap="square" rtlCol="0">
            <a:spAutoFit/>
          </a:bodyPr>
          <a:lstStyle/>
          <a:p>
            <a:r>
              <a:rPr lang="el-GR" sz="1600" b="1" dirty="0"/>
              <a:t>Δίδαγμα</a:t>
            </a:r>
            <a:r>
              <a:rPr lang="el-GR" sz="1600" dirty="0"/>
              <a:t>: Απέτυχε </a:t>
            </a:r>
            <a:r>
              <a:rPr lang="el-GR" sz="1600" b="1" dirty="0"/>
              <a:t>η κρατική παρέμβαση </a:t>
            </a:r>
            <a:r>
              <a:rPr lang="el-GR" sz="1600" dirty="0"/>
              <a:t>(τύχη </a:t>
            </a:r>
            <a:r>
              <a:rPr lang="el-GR" sz="1600" dirty="0" err="1"/>
              <a:t>καλιτέχνη</a:t>
            </a:r>
            <a:r>
              <a:rPr lang="el-GR" sz="1600" dirty="0"/>
              <a:t>, </a:t>
            </a:r>
            <a:r>
              <a:rPr lang="el-GR" sz="1600" dirty="0" err="1"/>
              <a:t>παρολίγον</a:t>
            </a:r>
            <a:r>
              <a:rPr lang="el-GR" sz="1600" dirty="0"/>
              <a:t> καταστροφή από Ναζί), αλλά </a:t>
            </a:r>
            <a:r>
              <a:rPr lang="el-GR" sz="1600" b="1" i="1" dirty="0"/>
              <a:t>και</a:t>
            </a:r>
            <a:r>
              <a:rPr lang="el-GR" sz="1600" b="1" dirty="0"/>
              <a:t> η</a:t>
            </a:r>
            <a:r>
              <a:rPr lang="el-GR" sz="1600" dirty="0"/>
              <a:t> </a:t>
            </a:r>
            <a:r>
              <a:rPr lang="el-GR" sz="1600" b="1" dirty="0"/>
              <a:t>ιδιωτική</a:t>
            </a:r>
            <a:r>
              <a:rPr lang="el-GR" sz="1600" dirty="0"/>
              <a:t> (</a:t>
            </a:r>
            <a:r>
              <a:rPr lang="el-GR" sz="1600" dirty="0" err="1"/>
              <a:t>παρολίγον</a:t>
            </a:r>
            <a:r>
              <a:rPr lang="el-GR" sz="1600" dirty="0"/>
              <a:t> καταστροφή από ιδιοκτήτη, εξαφάνιση πίνακα).  </a:t>
            </a:r>
          </a:p>
          <a:p>
            <a:r>
              <a:rPr lang="el-GR" sz="1600" dirty="0"/>
              <a:t>Οι </a:t>
            </a:r>
            <a:r>
              <a:rPr lang="el-GR" sz="1600" b="1" dirty="0"/>
              <a:t>αγορές λειτούργησαν σωστά </a:t>
            </a:r>
            <a:r>
              <a:rPr lang="el-GR" sz="1600" dirty="0"/>
              <a:t>– όμως αυτός που είχε την μεγαλύτερη </a:t>
            </a:r>
            <a:r>
              <a:rPr lang="el-GR" sz="1600" i="1" dirty="0"/>
              <a:t>ιδιωτική</a:t>
            </a:r>
            <a:r>
              <a:rPr lang="el-GR" sz="1600" dirty="0"/>
              <a:t> αποτίμηση δεν αξιοποίησε τον πίνακα με </a:t>
            </a:r>
            <a:r>
              <a:rPr lang="el-GR" sz="1600" i="1" dirty="0"/>
              <a:t>κοινωνικά</a:t>
            </a:r>
            <a:r>
              <a:rPr lang="el-GR" sz="1600" dirty="0"/>
              <a:t> ορθό τρόπο (δηλαδή καθόλου). Επικράτησε ο  </a:t>
            </a:r>
            <a:r>
              <a:rPr lang="el-GR" sz="1600" dirty="0" err="1"/>
              <a:t>Saito</a:t>
            </a:r>
            <a:r>
              <a:rPr lang="el-GR" sz="1600" dirty="0"/>
              <a:t> μόνο επειδή ο πατέρας ήταν πολύ πλούσιος. (</a:t>
            </a:r>
            <a:r>
              <a:rPr lang="el-GR" sz="1600" i="1" dirty="0"/>
              <a:t>κατανομή εισοδήματος)   </a:t>
            </a:r>
            <a:endParaRPr lang="en-GB" sz="1600" i="1" dirty="0"/>
          </a:p>
        </p:txBody>
      </p:sp>
      <p:sp>
        <p:nvSpPr>
          <p:cNvPr id="12" name="TextBox 11">
            <a:extLst>
              <a:ext uri="{FF2B5EF4-FFF2-40B4-BE49-F238E27FC236}">
                <a16:creationId xmlns:a16="http://schemas.microsoft.com/office/drawing/2014/main" id="{ACBFEE83-1208-B7E7-096C-F3C5AA2C0C9A}"/>
              </a:ext>
            </a:extLst>
          </p:cNvPr>
          <p:cNvSpPr txBox="1"/>
          <p:nvPr/>
        </p:nvSpPr>
        <p:spPr>
          <a:xfrm>
            <a:off x="6312024" y="2348880"/>
            <a:ext cx="2736304" cy="646331"/>
          </a:xfrm>
          <a:prstGeom prst="rect">
            <a:avLst/>
          </a:prstGeom>
          <a:solidFill>
            <a:schemeClr val="accent1">
              <a:lumMod val="50000"/>
            </a:schemeClr>
          </a:solidFill>
        </p:spPr>
        <p:txBody>
          <a:bodyPr wrap="square" rtlCol="0">
            <a:spAutoFit/>
          </a:bodyPr>
          <a:lstStyle/>
          <a:p>
            <a:r>
              <a:rPr lang="en-US" dirty="0">
                <a:solidFill>
                  <a:schemeClr val="accent1">
                    <a:lumMod val="60000"/>
                    <a:lumOff val="40000"/>
                  </a:schemeClr>
                </a:solidFill>
              </a:rPr>
              <a:t>John Kay </a:t>
            </a:r>
            <a:r>
              <a:rPr lang="el-GR" i="1" dirty="0">
                <a:solidFill>
                  <a:schemeClr val="accent1">
                    <a:lumMod val="60000"/>
                    <a:lumOff val="40000"/>
                  </a:schemeClr>
                </a:solidFill>
              </a:rPr>
              <a:t>Η Αλήθεια για τις Αγορές, </a:t>
            </a:r>
            <a:r>
              <a:rPr lang="el-GR" dirty="0" err="1">
                <a:solidFill>
                  <a:schemeClr val="accent1">
                    <a:lumMod val="60000"/>
                    <a:lumOff val="40000"/>
                  </a:schemeClr>
                </a:solidFill>
              </a:rPr>
              <a:t>κεφ</a:t>
            </a:r>
            <a:r>
              <a:rPr lang="el-GR" dirty="0">
                <a:solidFill>
                  <a:schemeClr val="accent1">
                    <a:lumMod val="60000"/>
                    <a:lumOff val="40000"/>
                  </a:schemeClr>
                </a:solidFill>
              </a:rPr>
              <a:t> 8, </a:t>
            </a:r>
            <a:r>
              <a:rPr lang="el-GR" dirty="0" err="1">
                <a:solidFill>
                  <a:schemeClr val="accent1">
                    <a:lumMod val="60000"/>
                    <a:lumOff val="40000"/>
                  </a:schemeClr>
                </a:solidFill>
              </a:rPr>
              <a:t>σελ</a:t>
            </a:r>
            <a:r>
              <a:rPr lang="el-GR" dirty="0">
                <a:solidFill>
                  <a:schemeClr val="accent1">
                    <a:lumMod val="60000"/>
                    <a:lumOff val="40000"/>
                  </a:schemeClr>
                </a:solidFill>
              </a:rPr>
              <a:t> 134</a:t>
            </a:r>
            <a:endParaRPr lang="en-GB" dirty="0">
              <a:solidFill>
                <a:schemeClr val="accent1">
                  <a:lumMod val="60000"/>
                  <a:lumOff val="40000"/>
                </a:schemeClr>
              </a:solidFill>
            </a:endParaRPr>
          </a:p>
        </p:txBody>
      </p:sp>
    </p:spTree>
    <p:extLst>
      <p:ext uri="{BB962C8B-B14F-4D97-AF65-F5344CB8AC3E}">
        <p14:creationId xmlns:p14="http://schemas.microsoft.com/office/powerpoint/2010/main" val="204722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0248-6E67-2FCC-1C0A-78EF71C5CC7E}"/>
              </a:ext>
            </a:extLst>
          </p:cNvPr>
          <p:cNvSpPr>
            <a:spLocks noGrp="1"/>
          </p:cNvSpPr>
          <p:nvPr>
            <p:ph type="title"/>
          </p:nvPr>
        </p:nvSpPr>
        <p:spPr/>
        <p:txBody>
          <a:bodyPr/>
          <a:lstStyle/>
          <a:p>
            <a:r>
              <a:rPr lang="el-GR" dirty="0"/>
              <a:t>Ελεύθερη οικονομία και </a:t>
            </a:r>
            <a:r>
              <a:rPr lang="el-GR" b="1" i="1" dirty="0"/>
              <a:t>πλουραλισμός (</a:t>
            </a:r>
            <a:r>
              <a:rPr lang="en-US" dirty="0"/>
              <a:t>John Kay </a:t>
            </a:r>
            <a:r>
              <a:rPr lang="el-GR" dirty="0" err="1"/>
              <a:t>κεφ</a:t>
            </a:r>
            <a:r>
              <a:rPr lang="el-GR" dirty="0"/>
              <a:t> 9 και </a:t>
            </a:r>
            <a:r>
              <a:rPr lang="el-GR" dirty="0" err="1"/>
              <a:t>κεφ</a:t>
            </a:r>
            <a:r>
              <a:rPr lang="el-GR" dirty="0"/>
              <a:t> 10)</a:t>
            </a:r>
            <a:endParaRPr lang="en-GB" b="1" i="1" dirty="0"/>
          </a:p>
        </p:txBody>
      </p:sp>
      <p:sp>
        <p:nvSpPr>
          <p:cNvPr id="3" name="Content Placeholder 2">
            <a:extLst>
              <a:ext uri="{FF2B5EF4-FFF2-40B4-BE49-F238E27FC236}">
                <a16:creationId xmlns:a16="http://schemas.microsoft.com/office/drawing/2014/main" id="{0BD8611B-78BB-DBAC-9D8D-538DAC3ED642}"/>
              </a:ext>
            </a:extLst>
          </p:cNvPr>
          <p:cNvSpPr>
            <a:spLocks noGrp="1"/>
          </p:cNvSpPr>
          <p:nvPr>
            <p:ph idx="1"/>
          </p:nvPr>
        </p:nvSpPr>
        <p:spPr/>
        <p:txBody>
          <a:bodyPr>
            <a:normAutofit lnSpcReduction="10000"/>
          </a:bodyPr>
          <a:lstStyle/>
          <a:p>
            <a:r>
              <a:rPr lang="el-GR" dirty="0"/>
              <a:t>Το ‘αόρατο χέρι’ στην ουσία ενθαρρύνει τον πλουραλισμό έναντι της κεντρικής καθοδήγησης. </a:t>
            </a:r>
          </a:p>
          <a:p>
            <a:pPr marL="544068" lvl="1" indent="-342900">
              <a:buFont typeface="+mj-lt"/>
              <a:buAutoNum type="alphaUcPeriod"/>
            </a:pPr>
            <a:r>
              <a:rPr lang="el-GR" b="1" dirty="0"/>
              <a:t>Κεντρικός προγραμματισμός</a:t>
            </a:r>
            <a:r>
              <a:rPr lang="el-GR" dirty="0"/>
              <a:t>: Παταγώδης αποτυχία του </a:t>
            </a:r>
            <a:r>
              <a:rPr lang="el-GR" b="1" dirty="0"/>
              <a:t>Μεγάλου </a:t>
            </a:r>
            <a:r>
              <a:rPr lang="el-GR" b="1" dirty="0" err="1"/>
              <a:t>Αλματος</a:t>
            </a:r>
            <a:r>
              <a:rPr lang="el-GR" b="1" dirty="0"/>
              <a:t>  Μπροστά </a:t>
            </a:r>
            <a:r>
              <a:rPr lang="el-GR" dirty="0"/>
              <a:t>(</a:t>
            </a:r>
            <a:r>
              <a:rPr lang="en-US" dirty="0"/>
              <a:t>Great Leap Forward</a:t>
            </a:r>
            <a:r>
              <a:rPr lang="el-GR" dirty="0"/>
              <a:t>) το 1957 στην Κίνα. Ο </a:t>
            </a:r>
            <a:r>
              <a:rPr lang="el-GR" dirty="0" err="1"/>
              <a:t>Μάο</a:t>
            </a:r>
            <a:r>
              <a:rPr lang="el-GR" dirty="0"/>
              <a:t> αποφάσισε ότι θα έπρεπε (α) να γίνουν μεγάλες </a:t>
            </a:r>
            <a:r>
              <a:rPr lang="el-GR" dirty="0" err="1"/>
              <a:t>κολλεκτίβες</a:t>
            </a:r>
            <a:r>
              <a:rPr lang="el-GR" dirty="0"/>
              <a:t> στην αγροτική παραγωγή και (β) κάθε πόλη να έχει τη δική της υψικάμινο. Αποτέλεσμα του ‘Λάθους’ ήταν λιμός και θάνατος άνω των 18 εκ ανθρώπων.   </a:t>
            </a:r>
          </a:p>
          <a:p>
            <a:pPr marL="544068" lvl="1" indent="-342900">
              <a:buFont typeface="+mj-lt"/>
              <a:buAutoNum type="alphaUcPeriod"/>
            </a:pPr>
            <a:r>
              <a:rPr lang="el-GR" b="1" dirty="0"/>
              <a:t>Πλουραλισμός  και υπολογιστές</a:t>
            </a:r>
            <a:r>
              <a:rPr lang="el-GR" dirty="0"/>
              <a:t>. Αν και η εταιρεία </a:t>
            </a:r>
            <a:r>
              <a:rPr lang="en-US" dirty="0"/>
              <a:t>Xerox </a:t>
            </a:r>
            <a:r>
              <a:rPr lang="el-GR" dirty="0"/>
              <a:t>που έκανε φωτοτυπικά είχε ανακαλύψει ένα </a:t>
            </a:r>
            <a:r>
              <a:rPr lang="en-US" b="1" dirty="0"/>
              <a:t>PC </a:t>
            </a:r>
            <a:r>
              <a:rPr lang="el-GR" b="1" dirty="0"/>
              <a:t>το 1973</a:t>
            </a:r>
            <a:r>
              <a:rPr lang="el-GR" dirty="0"/>
              <a:t>, δεν το έκανε τίποτε. Την πρωτοβουλία απέκτησαν χρόνια μετά ασυντόνιστοι </a:t>
            </a:r>
            <a:r>
              <a:rPr lang="el-GR" dirty="0" err="1"/>
              <a:t>χομπίστες</a:t>
            </a:r>
            <a:r>
              <a:rPr lang="el-GR" dirty="0"/>
              <a:t> (όπως ο </a:t>
            </a:r>
            <a:r>
              <a:rPr lang="en-US" dirty="0"/>
              <a:t>Bill Gates</a:t>
            </a:r>
            <a:r>
              <a:rPr lang="el-GR" dirty="0"/>
              <a:t>)</a:t>
            </a:r>
            <a:r>
              <a:rPr lang="en-US" dirty="0"/>
              <a:t> </a:t>
            </a:r>
            <a:r>
              <a:rPr lang="el-GR" dirty="0"/>
              <a:t>που κατάφεραν να υπερισχύσουν από μεγαθήρια όπως η ΙΒΜ. </a:t>
            </a:r>
            <a:r>
              <a:rPr lang="el-GR" dirty="0" err="1"/>
              <a:t>Οσο</a:t>
            </a:r>
            <a:r>
              <a:rPr lang="el-GR" dirty="0"/>
              <a:t> η ΙΒΜ θεωρούσε ότι το </a:t>
            </a:r>
            <a:r>
              <a:rPr lang="en-US" dirty="0"/>
              <a:t>PC </a:t>
            </a:r>
            <a:r>
              <a:rPr lang="el-GR" dirty="0"/>
              <a:t>δεν ήταν παρά παιχνίδι, μικρές εταιρείες όπως η </a:t>
            </a:r>
            <a:r>
              <a:rPr lang="en-US" dirty="0"/>
              <a:t>Apple </a:t>
            </a:r>
            <a:r>
              <a:rPr lang="el-GR" dirty="0"/>
              <a:t>υπερίσχυσαν βάζοντας έμφαση στην σχέση με τον χρήστη παρά στην τεχνική υπεροχή</a:t>
            </a:r>
          </a:p>
          <a:p>
            <a:r>
              <a:rPr lang="el-GR" dirty="0">
                <a:solidFill>
                  <a:schemeClr val="accent2"/>
                </a:solidFill>
              </a:rPr>
              <a:t>Αν και οι περισσότερες αποφάσεις είναι λάθος και τα περισσότερα πειράματα αποτυγχάνουν, τα λίγα που επιτυγχάνουν είναι αυτά που ανοίγουν νέους δρόμους και δυνατότητες. </a:t>
            </a:r>
            <a:r>
              <a:rPr lang="el-GR" b="1" dirty="0">
                <a:solidFill>
                  <a:schemeClr val="accent2"/>
                </a:solidFill>
              </a:rPr>
              <a:t>Η πρόοδος είναι αποτέλεσμα πλουραλισμού – πολλές μικρές ασυντόνιστες αποφάσεις.</a:t>
            </a:r>
          </a:p>
          <a:p>
            <a:r>
              <a:rPr lang="el-GR" b="1" dirty="0">
                <a:solidFill>
                  <a:schemeClr val="accent2"/>
                </a:solidFill>
              </a:rPr>
              <a:t>Σημασία της Ελευθερίας πειραματισμού και των ανοικτών αγορών </a:t>
            </a:r>
            <a:r>
              <a:rPr lang="en-US" b="1" dirty="0">
                <a:solidFill>
                  <a:schemeClr val="accent2"/>
                </a:solidFill>
              </a:rPr>
              <a:t>(</a:t>
            </a:r>
            <a:r>
              <a:rPr lang="el-GR" b="1" dirty="0">
                <a:solidFill>
                  <a:schemeClr val="accent2"/>
                </a:solidFill>
              </a:rPr>
              <a:t>όχι της ιδιοκτησίας) </a:t>
            </a:r>
            <a:endParaRPr lang="en-GB" dirty="0">
              <a:solidFill>
                <a:schemeClr val="accent2"/>
              </a:solidFill>
            </a:endParaRPr>
          </a:p>
          <a:p>
            <a:endParaRPr lang="en-GB" dirty="0"/>
          </a:p>
        </p:txBody>
      </p:sp>
      <p:sp>
        <p:nvSpPr>
          <p:cNvPr id="4" name="Footer Placeholder 3">
            <a:extLst>
              <a:ext uri="{FF2B5EF4-FFF2-40B4-BE49-F238E27FC236}">
                <a16:creationId xmlns:a16="http://schemas.microsoft.com/office/drawing/2014/main" id="{AE1B7560-D68F-7A4E-3B84-2CD9557EEB6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EB320184-E37D-1527-C5E2-EE98B201ADDC}"/>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
        <p:nvSpPr>
          <p:cNvPr id="6" name="Arrow: Right 5">
            <a:extLst>
              <a:ext uri="{FF2B5EF4-FFF2-40B4-BE49-F238E27FC236}">
                <a16:creationId xmlns:a16="http://schemas.microsoft.com/office/drawing/2014/main" id="{D14A1725-4A83-F3DD-E80E-60F92982594F}"/>
              </a:ext>
            </a:extLst>
          </p:cNvPr>
          <p:cNvSpPr/>
          <p:nvPr/>
        </p:nvSpPr>
        <p:spPr>
          <a:xfrm>
            <a:off x="191344" y="4869160"/>
            <a:ext cx="720080"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409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0D72-AF7A-410F-8DD1-9F0A5374F0FE}"/>
              </a:ext>
            </a:extLst>
          </p:cNvPr>
          <p:cNvSpPr>
            <a:spLocks noGrp="1"/>
          </p:cNvSpPr>
          <p:nvPr>
            <p:ph type="title"/>
          </p:nvPr>
        </p:nvSpPr>
        <p:spPr>
          <a:xfrm>
            <a:off x="1241571" y="215690"/>
            <a:ext cx="9609309" cy="847774"/>
          </a:xfrm>
        </p:spPr>
        <p:txBody>
          <a:bodyPr>
            <a:normAutofit fontScale="90000"/>
          </a:bodyPr>
          <a:lstStyle/>
          <a:p>
            <a:r>
              <a:rPr lang="el-GR" b="1" dirty="0"/>
              <a:t>Τα οικονομικά είναι μια γενική θεωρία:</a:t>
            </a:r>
            <a:br>
              <a:rPr lang="el-GR" b="1" dirty="0"/>
            </a:br>
            <a:r>
              <a:rPr lang="el-GR" sz="4000" b="1" dirty="0"/>
              <a:t>Γιατί να έχουμε </a:t>
            </a:r>
            <a:r>
              <a:rPr lang="el-GR" sz="4000" b="1" i="1" dirty="0"/>
              <a:t>Οικονομική της </a:t>
            </a:r>
            <a:r>
              <a:rPr lang="el-GR" sz="4000" b="1" i="1" dirty="0">
                <a:solidFill>
                  <a:schemeClr val="accent2"/>
                </a:solidFill>
                <a:effectLst>
                  <a:outerShdw blurRad="38100" dist="38100" dir="2700000" algn="tl">
                    <a:srgbClr val="000000">
                      <a:alpha val="43137"/>
                    </a:srgbClr>
                  </a:outerShdw>
                </a:effectLst>
              </a:rPr>
              <a:t>Ασφάλισης</a:t>
            </a:r>
            <a:r>
              <a:rPr lang="el-GR" sz="4000" b="1" dirty="0"/>
              <a:t>;</a:t>
            </a:r>
            <a:endParaRPr lang="en-GB" dirty="0"/>
          </a:p>
        </p:txBody>
      </p:sp>
      <p:sp>
        <p:nvSpPr>
          <p:cNvPr id="3" name="Content Placeholder 2">
            <a:extLst>
              <a:ext uri="{FF2B5EF4-FFF2-40B4-BE49-F238E27FC236}">
                <a16:creationId xmlns:a16="http://schemas.microsoft.com/office/drawing/2014/main" id="{9511B453-C421-4AD5-A557-7F1F954D9819}"/>
              </a:ext>
            </a:extLst>
          </p:cNvPr>
          <p:cNvSpPr>
            <a:spLocks noGrp="1"/>
          </p:cNvSpPr>
          <p:nvPr>
            <p:ph idx="1"/>
          </p:nvPr>
        </p:nvSpPr>
        <p:spPr>
          <a:xfrm>
            <a:off x="645952" y="1275127"/>
            <a:ext cx="11174136" cy="4949504"/>
          </a:xfrm>
        </p:spPr>
        <p:txBody>
          <a:bodyPr>
            <a:normAutofit fontScale="70000" lnSpcReduction="20000"/>
          </a:bodyPr>
          <a:lstStyle/>
          <a:p>
            <a:r>
              <a:rPr lang="el-GR" dirty="0"/>
              <a:t>Τα οικονομικά αρχίζουν από </a:t>
            </a:r>
            <a:r>
              <a:rPr lang="el-GR" i="1" dirty="0"/>
              <a:t>τι έχει μέσα στο κεφάλι του ο καταναλωτής </a:t>
            </a:r>
            <a:r>
              <a:rPr lang="el-GR" dirty="0"/>
              <a:t>και προχωρούν – εφαρμόζοντας μαθηματικές τεχνικές – </a:t>
            </a:r>
            <a:r>
              <a:rPr lang="el-GR" b="1" dirty="0"/>
              <a:t>αρχίζουν από βασικές αρχές ορθολογισμού.   Εξηγούν δηλαδή </a:t>
            </a:r>
            <a:r>
              <a:rPr lang="el-GR" b="1" i="1" dirty="0"/>
              <a:t>γιατί</a:t>
            </a:r>
            <a:r>
              <a:rPr lang="el-GR" b="1" dirty="0"/>
              <a:t> χρειάζεται κάτι – τις ανάγκες του ατόμου που εξυπηρετεί</a:t>
            </a:r>
          </a:p>
          <a:p>
            <a:r>
              <a:rPr lang="el-GR" b="1" dirty="0" err="1"/>
              <a:t>Αρα</a:t>
            </a:r>
            <a:r>
              <a:rPr lang="el-GR" b="1" dirty="0"/>
              <a:t>:</a:t>
            </a:r>
          </a:p>
          <a:p>
            <a:pPr lvl="1"/>
            <a:r>
              <a:rPr lang="el-GR" b="1" dirty="0"/>
              <a:t>Αρχίζουν από </a:t>
            </a:r>
            <a:r>
              <a:rPr lang="el-GR" b="1" dirty="0">
                <a:effectLst>
                  <a:outerShdw blurRad="38100" dist="38100" dir="2700000" algn="tl">
                    <a:srgbClr val="000000">
                      <a:alpha val="43137"/>
                    </a:srgbClr>
                  </a:outerShdw>
                </a:effectLst>
              </a:rPr>
              <a:t>ΤΟ ΑΤΟΜΟ </a:t>
            </a:r>
            <a:r>
              <a:rPr lang="el-GR" b="1" dirty="0"/>
              <a:t>– τι θέλει, τι γνωρίζει, τι επιδιώκει.</a:t>
            </a:r>
          </a:p>
          <a:p>
            <a:pPr lvl="1"/>
            <a:r>
              <a:rPr lang="el-GR" sz="1900" b="1" dirty="0">
                <a:effectLst>
                  <a:outerShdw blurRad="38100" dist="38100" dir="2700000" algn="tl">
                    <a:srgbClr val="000000">
                      <a:alpha val="43137"/>
                    </a:srgbClr>
                  </a:outerShdw>
                </a:effectLst>
              </a:rPr>
              <a:t>Η ΑΓΟΡΑ</a:t>
            </a:r>
            <a:r>
              <a:rPr lang="el-GR" b="1" dirty="0"/>
              <a:t>: Οι σχέσεις και ανταλλαγές μεταξύ ατόμων – οι τιμές καθορίζουν το πώς γίνονται οι ανταλλαγές</a:t>
            </a:r>
            <a:r>
              <a:rPr lang="el-GR" b="1" dirty="0">
                <a:latin typeface="Cambria" panose="02040503050406030204" pitchFamily="18" charset="0"/>
                <a:ea typeface="Cambria" panose="02040503050406030204" pitchFamily="18" charset="0"/>
              </a:rPr>
              <a:t>→</a:t>
            </a:r>
          </a:p>
          <a:p>
            <a:pPr lvl="1"/>
            <a:r>
              <a:rPr lang="el-GR" sz="1900" b="1" dirty="0">
                <a:effectLst>
                  <a:outerShdw blurRad="38100" dist="38100" dir="2700000" algn="tl">
                    <a:srgbClr val="000000">
                      <a:alpha val="43137"/>
                    </a:srgbClr>
                  </a:outerShdw>
                </a:effectLst>
              </a:rPr>
              <a:t>Η ΟΙΚΟΝΟΜΙΑ: </a:t>
            </a:r>
            <a:r>
              <a:rPr lang="el-GR" sz="1900" dirty="0"/>
              <a:t>Η συνάθροιση ατόμων στο σύνολο</a:t>
            </a:r>
            <a:endParaRPr lang="el-GR" sz="1900" b="1" dirty="0">
              <a:effectLst>
                <a:outerShdw blurRad="38100" dist="38100" dir="2700000" algn="tl">
                  <a:srgbClr val="000000">
                    <a:alpha val="43137"/>
                  </a:srgbClr>
                </a:outerShdw>
              </a:effectLst>
            </a:endParaRPr>
          </a:p>
          <a:p>
            <a:r>
              <a:rPr lang="el-GR" dirty="0" err="1"/>
              <a:t>Νεοκλασσικά</a:t>
            </a:r>
            <a:r>
              <a:rPr lang="el-GR" dirty="0"/>
              <a:t> οικονομικά: </a:t>
            </a:r>
            <a:r>
              <a:rPr lang="el-GR" b="1" dirty="0"/>
              <a:t>Ορθολογισμός. </a:t>
            </a:r>
            <a:r>
              <a:rPr lang="el-GR" dirty="0"/>
              <a:t>Συμπεριφορά προκύπτει από </a:t>
            </a:r>
            <a:r>
              <a:rPr lang="el-GR" i="1" dirty="0"/>
              <a:t>αξιώματα</a:t>
            </a:r>
            <a:r>
              <a:rPr lang="el-GR" dirty="0"/>
              <a:t> που ανάγονται στον καταναλωτή. Συναρτήσεις Χρησιμότητας. </a:t>
            </a:r>
          </a:p>
          <a:p>
            <a:pPr lvl="1"/>
            <a:r>
              <a:rPr lang="el-GR" b="1" dirty="0"/>
              <a:t>Κρίσιμο: </a:t>
            </a:r>
            <a:r>
              <a:rPr lang="el-GR" b="1" i="1" dirty="0"/>
              <a:t>Κυρτές</a:t>
            </a:r>
            <a:r>
              <a:rPr lang="el-GR" b="1" dirty="0"/>
              <a:t> προτιμήσεις. </a:t>
            </a:r>
            <a:r>
              <a:rPr lang="el-GR" b="1" dirty="0">
                <a:solidFill>
                  <a:schemeClr val="accent2"/>
                </a:solidFill>
              </a:rPr>
              <a:t>Προτιμάς λίγο απ’ όλα</a:t>
            </a:r>
            <a:r>
              <a:rPr lang="el-GR" dirty="0"/>
              <a:t>. Καθώς αυξάνεται η κατανάλωση, η ικανοποίηση αυξάνει αλλά λιγότερο από αναλογικά.  </a:t>
            </a:r>
            <a:r>
              <a:rPr lang="el-GR" b="1" dirty="0">
                <a:latin typeface="Times New Roman" panose="02020603050405020304" pitchFamily="18" charset="0"/>
                <a:cs typeface="Times New Roman" panose="02020603050405020304" pitchFamily="18" charset="0"/>
              </a:rPr>
              <a:t>→</a:t>
            </a:r>
            <a:endParaRPr lang="el-GR" b="1" dirty="0"/>
          </a:p>
          <a:p>
            <a:r>
              <a:rPr lang="el-GR" sz="2300" b="1" dirty="0"/>
              <a:t>Το κεντρικό θεώρημα των οικονομικών: Οι ελεύθερες αγορές δεν χρειάζονται συντονισμό – </a:t>
            </a:r>
            <a:r>
              <a:rPr lang="el-GR" sz="2600" b="1" dirty="0">
                <a:solidFill>
                  <a:srgbClr val="002060"/>
                </a:solidFill>
              </a:rPr>
              <a:t>ΤΟ ΑΟΡΑΤΟ ΧΕΡΙ</a:t>
            </a:r>
          </a:p>
          <a:p>
            <a:pPr lvl="1"/>
            <a:r>
              <a:rPr lang="el-GR" sz="2100" dirty="0" err="1"/>
              <a:t>Ανταμ</a:t>
            </a:r>
            <a:r>
              <a:rPr lang="el-GR" sz="2100" dirty="0"/>
              <a:t> Σμιθ (1776): Σε ελεύθερη αγορά, το κάθε άτομο είναι σαν να καθοδηγείται από αόρατο χέρι για να επιλέξει το βέλτιστο αποτέλεσμα</a:t>
            </a:r>
          </a:p>
          <a:p>
            <a:pPr lvl="1"/>
            <a:r>
              <a:rPr lang="el-GR" sz="2100" dirty="0"/>
              <a:t>Το κάθε άτομο ξέρει τι θέλει, και πώς να το επιδιώξει. Μεγιστοποιεί κέρδη (ή χρησιμότητα) χωρίς να χρειάζεται να βλέπει άλλους παρά μόνο τις τιμές των προϊόντων που τον ενδιαφέρουν.</a:t>
            </a:r>
          </a:p>
          <a:p>
            <a:r>
              <a:rPr lang="el-GR" b="1" dirty="0">
                <a:solidFill>
                  <a:schemeClr val="accent2"/>
                </a:solidFill>
              </a:rPr>
              <a:t>Βασικά Ερωτήματα</a:t>
            </a:r>
            <a:r>
              <a:rPr lang="el-GR" dirty="0"/>
              <a:t>: </a:t>
            </a:r>
            <a:r>
              <a:rPr lang="el-GR" sz="2300" b="1" dirty="0"/>
              <a:t>Όταν η ασφάλιση είναι απλώς ένα αγαθό μεταξύ πολλών, γιατί να απαιτείται ειδική προσέγγιση;  </a:t>
            </a:r>
            <a:r>
              <a:rPr lang="el-GR" b="1" dirty="0"/>
              <a:t>Γιατί δεν αναφερόμαστε στα </a:t>
            </a:r>
            <a:r>
              <a:rPr lang="el-GR" b="1" i="1" dirty="0"/>
              <a:t>γενικά</a:t>
            </a:r>
            <a:r>
              <a:rPr lang="el-GR" b="1" dirty="0"/>
              <a:t> αποτελέσματα της οικονομικής θεωρίας χωρίς εξειδίκευση;  </a:t>
            </a:r>
          </a:p>
          <a:p>
            <a:r>
              <a:rPr lang="el-GR" b="1" dirty="0"/>
              <a:t>Αν απαιτείται ξεχωριστή προσέγγιση, τότε για ποιόν λόγο γίνεται αυτό και σε ποια σημεία;  </a:t>
            </a:r>
          </a:p>
          <a:p>
            <a:r>
              <a:rPr lang="el-GR" b="1" dirty="0"/>
              <a:t>Ποια τμήματα της </a:t>
            </a:r>
            <a:r>
              <a:rPr lang="el-GR" b="1" i="1" dirty="0"/>
              <a:t>γενικής</a:t>
            </a:r>
            <a:r>
              <a:rPr lang="el-GR" b="1" dirty="0"/>
              <a:t> οικονομικής θεωρίας μπορούμε να διατηρήσουμε χωρίς προσαρμογή;</a:t>
            </a:r>
            <a:r>
              <a:rPr lang="el-GR" dirty="0"/>
              <a:t> </a:t>
            </a:r>
          </a:p>
          <a:p>
            <a:r>
              <a:rPr lang="el-GR" dirty="0"/>
              <a:t>Άρα πρώτα πρέπει να καταλάβουμε την γενική θεωρία και μετά να εξετάσουμε κατά πόσον και πού χρειάζεται προσαρμογή. </a:t>
            </a:r>
            <a:endParaRPr lang="en-GB" dirty="0"/>
          </a:p>
          <a:p>
            <a:endParaRPr lang="el-GR" sz="2300" dirty="0"/>
          </a:p>
          <a:p>
            <a:pPr lvl="1"/>
            <a:endParaRPr lang="en-GB" b="1" dirty="0"/>
          </a:p>
        </p:txBody>
      </p:sp>
      <p:sp>
        <p:nvSpPr>
          <p:cNvPr id="4" name="Footer Placeholder 3">
            <a:extLst>
              <a:ext uri="{FF2B5EF4-FFF2-40B4-BE49-F238E27FC236}">
                <a16:creationId xmlns:a16="http://schemas.microsoft.com/office/drawing/2014/main" id="{93A5A2C5-259C-4F9C-9DDE-0B0B533FBE3A}"/>
              </a:ext>
            </a:extLst>
          </p:cNvPr>
          <p:cNvSpPr>
            <a:spLocks noGrp="1"/>
          </p:cNvSpPr>
          <p:nvPr>
            <p:ph type="ftr" sz="quarter" idx="11"/>
          </p:nvPr>
        </p:nvSpPr>
        <p:spPr/>
        <p:txBody>
          <a:bodyPr/>
          <a:lstStyle/>
          <a:p>
            <a:r>
              <a:rPr lang="el-GR"/>
              <a:t>Πλάτων Τήνιος – σημειώσεις 2025</a:t>
            </a:r>
          </a:p>
        </p:txBody>
      </p:sp>
      <p:sp>
        <p:nvSpPr>
          <p:cNvPr id="5" name="Slide Number Placeholder 4">
            <a:extLst>
              <a:ext uri="{FF2B5EF4-FFF2-40B4-BE49-F238E27FC236}">
                <a16:creationId xmlns:a16="http://schemas.microsoft.com/office/drawing/2014/main" id="{C147A997-271E-4D77-AC9E-311E08E383CD}"/>
              </a:ext>
            </a:extLst>
          </p:cNvPr>
          <p:cNvSpPr>
            <a:spLocks noGrp="1"/>
          </p:cNvSpPr>
          <p:nvPr>
            <p:ph type="sldNum" sz="quarter" idx="12"/>
          </p:nvPr>
        </p:nvSpPr>
        <p:spPr/>
        <p:txBody>
          <a:bodyPr/>
          <a:lstStyle/>
          <a:p>
            <a:fld id="{FC749032-2A07-4AE8-BA90-74324CAE0C87}" type="slidenum">
              <a:rPr lang="en-GB" smtClean="0"/>
              <a:t>3</a:t>
            </a:fld>
            <a:endParaRPr lang="en-GB"/>
          </a:p>
        </p:txBody>
      </p:sp>
      <p:sp>
        <p:nvSpPr>
          <p:cNvPr id="6" name="Arrow: Right 5">
            <a:extLst>
              <a:ext uri="{FF2B5EF4-FFF2-40B4-BE49-F238E27FC236}">
                <a16:creationId xmlns:a16="http://schemas.microsoft.com/office/drawing/2014/main" id="{CCD12009-B31F-307B-B75B-4D2489198252}"/>
              </a:ext>
            </a:extLst>
          </p:cNvPr>
          <p:cNvSpPr/>
          <p:nvPr/>
        </p:nvSpPr>
        <p:spPr>
          <a:xfrm>
            <a:off x="119336" y="4725144"/>
            <a:ext cx="432048" cy="5760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34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4889-B884-D82F-7A7D-3E49447CA88B}"/>
              </a:ext>
            </a:extLst>
          </p:cNvPr>
          <p:cNvSpPr>
            <a:spLocks noGrp="1"/>
          </p:cNvSpPr>
          <p:nvPr>
            <p:ph type="title"/>
          </p:nvPr>
        </p:nvSpPr>
        <p:spPr>
          <a:xfrm>
            <a:off x="1127448" y="286603"/>
            <a:ext cx="10028232" cy="910149"/>
          </a:xfrm>
        </p:spPr>
        <p:txBody>
          <a:bodyPr/>
          <a:lstStyle/>
          <a:p>
            <a:r>
              <a:rPr lang="el-GR" dirty="0"/>
              <a:t>Συντονισμός αγορών και </a:t>
            </a:r>
            <a:r>
              <a:rPr lang="el-GR" b="1" dirty="0">
                <a:solidFill>
                  <a:schemeClr val="accent2"/>
                </a:solidFill>
              </a:rPr>
              <a:t>το αόρατο χέρι</a:t>
            </a:r>
            <a:endParaRPr lang="en-GB" b="1" dirty="0">
              <a:solidFill>
                <a:schemeClr val="accent2"/>
              </a:solidFill>
            </a:endParaRPr>
          </a:p>
        </p:txBody>
      </p:sp>
      <p:sp>
        <p:nvSpPr>
          <p:cNvPr id="3" name="Content Placeholder 2">
            <a:extLst>
              <a:ext uri="{FF2B5EF4-FFF2-40B4-BE49-F238E27FC236}">
                <a16:creationId xmlns:a16="http://schemas.microsoft.com/office/drawing/2014/main" id="{91975FD8-B31D-AADB-E43E-31210F70E1AF}"/>
              </a:ext>
            </a:extLst>
          </p:cNvPr>
          <p:cNvSpPr>
            <a:spLocks noGrp="1"/>
          </p:cNvSpPr>
          <p:nvPr>
            <p:ph idx="1"/>
          </p:nvPr>
        </p:nvSpPr>
        <p:spPr>
          <a:xfrm>
            <a:off x="695400" y="1196752"/>
            <a:ext cx="10460280" cy="4464496"/>
          </a:xfrm>
        </p:spPr>
        <p:txBody>
          <a:bodyPr>
            <a:normAutofit fontScale="92500" lnSpcReduction="20000"/>
          </a:bodyPr>
          <a:lstStyle/>
          <a:p>
            <a:r>
              <a:rPr lang="el-GR" dirty="0"/>
              <a:t>Η βασική αρχή από τον </a:t>
            </a:r>
            <a:r>
              <a:rPr lang="en-US" dirty="0"/>
              <a:t>Adam Smith</a:t>
            </a:r>
            <a:r>
              <a:rPr lang="el-GR" dirty="0"/>
              <a:t> 1776 (</a:t>
            </a:r>
            <a:r>
              <a:rPr lang="en-US" i="1" dirty="0"/>
              <a:t>O</a:t>
            </a:r>
            <a:r>
              <a:rPr lang="el-GR" i="1" dirty="0"/>
              <a:t> Πλούτος των Εθνών</a:t>
            </a:r>
            <a:r>
              <a:rPr lang="el-GR" dirty="0"/>
              <a:t> – το πρώτο εγχειρίδιο οικονομικής θεωρίας):   </a:t>
            </a:r>
            <a:r>
              <a:rPr lang="el-GR" b="1" dirty="0">
                <a:solidFill>
                  <a:schemeClr val="accent2"/>
                </a:solidFill>
              </a:rPr>
              <a:t>Είναι σαν να καθοδηγεί όλους ένα</a:t>
            </a:r>
            <a:r>
              <a:rPr lang="el-GR" dirty="0">
                <a:solidFill>
                  <a:schemeClr val="accent2"/>
                </a:solidFill>
              </a:rPr>
              <a:t> </a:t>
            </a:r>
            <a:r>
              <a:rPr lang="el-GR" b="1" dirty="0">
                <a:solidFill>
                  <a:schemeClr val="accent2"/>
                </a:solidFill>
              </a:rPr>
              <a:t>αόρατο χέρι. Όταν ο καθένας επιδιώκει το δικό του καλό όπως αυτός το αντιλαμβάνεται μόνος του, το αποτέλεσμα είναι το επιθυμητό για όλους μαζί.  </a:t>
            </a:r>
          </a:p>
          <a:p>
            <a:pPr lvl="1">
              <a:buFont typeface="Arial" panose="020B0604020202020204" pitchFamily="34" charset="0"/>
              <a:buChar char="•"/>
            </a:pPr>
            <a:r>
              <a:rPr lang="el-GR" dirty="0"/>
              <a:t>Πώς συντονίζονται οι αγορές;  Καταναλωτές, παραγωγοί, χρονική διαθεσιμότητα προϊόντων. </a:t>
            </a:r>
            <a:r>
              <a:rPr lang="el-GR" b="1" dirty="0"/>
              <a:t>Πώς αποφασίζουμε το πώς οργανώνεται η οικονομία; </a:t>
            </a:r>
            <a:endParaRPr lang="en-GB" dirty="0"/>
          </a:p>
          <a:p>
            <a:pPr marL="457200" lvl="0" indent="-457200">
              <a:buFont typeface="+mj-lt"/>
              <a:buAutoNum type="alphaUcPeriod"/>
            </a:pPr>
            <a:r>
              <a:rPr lang="el-GR" b="1" dirty="0"/>
              <a:t>Να ανατεθεί  ο συντονισμός σε Επιτροπή; (π.χ. κεντρικός προγραμματισμός+  Κατάσταση που κυριαρχεί </a:t>
            </a:r>
            <a:r>
              <a:rPr lang="el-GR" b="1" i="1" dirty="0"/>
              <a:t>μέσα</a:t>
            </a:r>
            <a:r>
              <a:rPr lang="el-GR" b="1" dirty="0"/>
              <a:t> σε μια επιχείρηση).  </a:t>
            </a:r>
            <a:r>
              <a:rPr lang="el-GR" b="1" dirty="0">
                <a:solidFill>
                  <a:schemeClr val="accent3"/>
                </a:solidFill>
                <a:effectLst>
                  <a:outerShdw blurRad="38100" dist="38100" dir="2700000" algn="tl">
                    <a:srgbClr val="000000">
                      <a:alpha val="43137"/>
                    </a:srgbClr>
                  </a:outerShdw>
                </a:effectLst>
              </a:rPr>
              <a:t>- πχ Αναφώνηση στην Ελλάδα </a:t>
            </a:r>
            <a:r>
              <a:rPr lang="el-GR" sz="2100" b="1" dirty="0">
                <a:solidFill>
                  <a:schemeClr val="accent3"/>
                </a:solidFill>
                <a:effectLst>
                  <a:outerShdw blurRad="38100" dist="38100" dir="2700000" algn="tl">
                    <a:srgbClr val="000000">
                      <a:alpha val="43137"/>
                    </a:srgbClr>
                  </a:outerShdw>
                </a:effectLst>
              </a:rPr>
              <a:t>«Δεν υπάρχει κράτος!!»</a:t>
            </a:r>
            <a:endParaRPr lang="en-GB" dirty="0">
              <a:solidFill>
                <a:schemeClr val="accent3"/>
              </a:solidFill>
              <a:effectLst>
                <a:outerShdw blurRad="38100" dist="38100" dir="2700000" algn="tl">
                  <a:srgbClr val="000000">
                    <a:alpha val="43137"/>
                  </a:srgbClr>
                </a:outerShdw>
              </a:effectLst>
            </a:endParaRPr>
          </a:p>
          <a:p>
            <a:pPr lvl="1"/>
            <a:r>
              <a:rPr lang="el-GR" dirty="0"/>
              <a:t>Δυσκίνητη κατάσταση και κατά πάσαν πιθανότητα εσφαλμένη</a:t>
            </a:r>
            <a:endParaRPr lang="en-GB" dirty="0"/>
          </a:p>
          <a:p>
            <a:pPr lvl="1"/>
            <a:r>
              <a:rPr lang="el-GR" dirty="0"/>
              <a:t>Πρόβλημα με την συμβατότητα κινήτρων. Δηλαδή πώς πείθεις τους διευθυντές να κάνουν αυτό που πρέπει; Αποκάλυψη πραγματικού κόστους σε συστήματα προγραμματισμού. (π.χ. ΕΣΣΔ –  ‘κίνητρο’= αποστολή στην Σιβηρία αν αποτύχει;)</a:t>
            </a:r>
            <a:endParaRPr lang="en-GB" dirty="0"/>
          </a:p>
          <a:p>
            <a:pPr marL="457200" lvl="0" indent="-457200">
              <a:buFont typeface="+mj-lt"/>
              <a:buAutoNum type="alphaUcPeriod"/>
            </a:pPr>
            <a:r>
              <a:rPr lang="el-GR" b="1" dirty="0"/>
              <a:t>Να γίνει τελείως Ασυντόνιστα – </a:t>
            </a:r>
            <a:r>
              <a:rPr lang="el-GR" dirty="0">
                <a:solidFill>
                  <a:schemeClr val="accent3"/>
                </a:solidFill>
                <a:effectLst>
                  <a:outerShdw blurRad="38100" dist="38100" dir="2700000" algn="tl">
                    <a:srgbClr val="000000">
                      <a:alpha val="43137"/>
                    </a:srgbClr>
                  </a:outerShdw>
                </a:effectLst>
              </a:rPr>
              <a:t>μέσω ελεύθερων αγορών και τιμών;</a:t>
            </a:r>
            <a:endParaRPr lang="en-GB" dirty="0">
              <a:solidFill>
                <a:schemeClr val="accent3"/>
              </a:solidFill>
              <a:effectLst>
                <a:outerShdw blurRad="38100" dist="38100" dir="2700000" algn="tl">
                  <a:srgbClr val="000000">
                    <a:alpha val="43137"/>
                  </a:srgbClr>
                </a:outerShdw>
              </a:effectLst>
            </a:endParaRPr>
          </a:p>
          <a:p>
            <a:pPr lvl="1"/>
            <a:r>
              <a:rPr lang="el-GR" dirty="0"/>
              <a:t>Εξοικονόμηση πληροφόρησης σε σχέση με τον προγραμματισμό.</a:t>
            </a:r>
            <a:endParaRPr lang="en-GB" dirty="0"/>
          </a:p>
          <a:p>
            <a:pPr lvl="1"/>
            <a:r>
              <a:rPr lang="el-GR" dirty="0"/>
              <a:t>Αρχή του </a:t>
            </a:r>
            <a:r>
              <a:rPr lang="en-US" dirty="0"/>
              <a:t>Laissez faire</a:t>
            </a:r>
            <a:r>
              <a:rPr lang="el-GR" dirty="0"/>
              <a:t>  - </a:t>
            </a:r>
            <a:r>
              <a:rPr lang="el-GR" b="1" dirty="0"/>
              <a:t>‘μην παρεμβαίνετε’. – το αντίθετο που κυριαρχεί στην Ελλάδα</a:t>
            </a:r>
            <a:endParaRPr lang="en-GB" b="1" dirty="0"/>
          </a:p>
          <a:p>
            <a:pPr lvl="1"/>
            <a:r>
              <a:rPr lang="el-GR" dirty="0"/>
              <a:t>Πώς;  </a:t>
            </a:r>
            <a:r>
              <a:rPr lang="en-US" dirty="0"/>
              <a:t>Laissez faire</a:t>
            </a:r>
            <a:r>
              <a:rPr lang="el-GR" dirty="0"/>
              <a:t> και πόσο;  «Πειθαρχημένος πλουραλισμός»</a:t>
            </a:r>
            <a:endParaRPr lang="en-GB" dirty="0"/>
          </a:p>
          <a:p>
            <a:r>
              <a:rPr lang="el-GR" b="1" dirty="0"/>
              <a:t>Η ‘παράδοξη’  απάντηση που δίνουν τα οικονομικά είναι το </a:t>
            </a:r>
            <a:r>
              <a:rPr lang="el-GR" b="1" i="1" dirty="0"/>
              <a:t>δεύτερο</a:t>
            </a:r>
            <a:r>
              <a:rPr lang="el-GR" b="1" dirty="0"/>
              <a:t> – ασυντόνιστα – φθάνει να πληρούνται κάποιες προϋποθέσεις.</a:t>
            </a:r>
          </a:p>
          <a:p>
            <a:endParaRPr lang="el-GR" b="1" dirty="0"/>
          </a:p>
          <a:p>
            <a:endParaRPr lang="en-GB" dirty="0"/>
          </a:p>
          <a:p>
            <a:endParaRPr lang="en-GB" dirty="0">
              <a:solidFill>
                <a:schemeClr val="accent2"/>
              </a:solidFill>
            </a:endParaRPr>
          </a:p>
          <a:p>
            <a:endParaRPr lang="en-GB" dirty="0"/>
          </a:p>
        </p:txBody>
      </p:sp>
      <p:sp>
        <p:nvSpPr>
          <p:cNvPr id="4" name="Footer Placeholder 3">
            <a:extLst>
              <a:ext uri="{FF2B5EF4-FFF2-40B4-BE49-F238E27FC236}">
                <a16:creationId xmlns:a16="http://schemas.microsoft.com/office/drawing/2014/main" id="{060C7A20-E581-59E4-6ADE-BE754E56BF4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7E6CA697-F79F-36A1-FB7F-3CF72E5D29EE}"/>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sp>
        <p:nvSpPr>
          <p:cNvPr id="6" name="Rectangle 5">
            <a:extLst>
              <a:ext uri="{FF2B5EF4-FFF2-40B4-BE49-F238E27FC236}">
                <a16:creationId xmlns:a16="http://schemas.microsoft.com/office/drawing/2014/main" id="{43065B33-8146-4908-DD7B-8F4D0B7D9AA2}"/>
              </a:ext>
            </a:extLst>
          </p:cNvPr>
          <p:cNvSpPr/>
          <p:nvPr/>
        </p:nvSpPr>
        <p:spPr>
          <a:xfrm>
            <a:off x="623392" y="5517232"/>
            <a:ext cx="11305256" cy="13076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1600" dirty="0">
                <a:solidFill>
                  <a:srgbClr val="FFFF00"/>
                </a:solidFill>
              </a:rPr>
              <a:t>Η ιστορία όλης της οικονομικής θεωρίας από το 1776 είναι προσπάθεια να συγκεκριμενοποιηθεί και να περιχαρακωθεί εννοιολογικά η διαίσθηση του </a:t>
            </a:r>
            <a:r>
              <a:rPr lang="en-US" sz="1600" dirty="0">
                <a:solidFill>
                  <a:srgbClr val="FFFF00"/>
                </a:solidFill>
              </a:rPr>
              <a:t>Smith</a:t>
            </a:r>
            <a:r>
              <a:rPr lang="el-GR" sz="1600" dirty="0">
                <a:solidFill>
                  <a:srgbClr val="FFFF00"/>
                </a:solidFill>
              </a:rPr>
              <a:t>: </a:t>
            </a:r>
            <a:r>
              <a:rPr lang="el-GR" sz="1600" i="1" dirty="0">
                <a:solidFill>
                  <a:srgbClr val="FFFF00"/>
                </a:solidFill>
              </a:rPr>
              <a:t>Πώς λειτουργεί το αόρατο χέρι;    Πού σταματά να ισχύει;  Τι μπορούμε να βάλουμε στην θέση του όταν δεν ισχύει;</a:t>
            </a:r>
            <a:endParaRPr lang="en-GB" sz="1600" dirty="0">
              <a:solidFill>
                <a:srgbClr val="FFFF00"/>
              </a:solidFill>
            </a:endParaRPr>
          </a:p>
          <a:p>
            <a:r>
              <a:rPr lang="el-GR" sz="1600" dirty="0">
                <a:solidFill>
                  <a:srgbClr val="FFFF00"/>
                </a:solidFill>
              </a:rPr>
              <a:t>Το αόρατο χέρι – δηλαδή ο μηχανισμός της αγοράς σταματά να λειτουργεί μέσα στην επιχείρηση. Τα οικονομικά της οργάνωσης (</a:t>
            </a:r>
            <a:r>
              <a:rPr lang="en-US" sz="1600" dirty="0" err="1">
                <a:solidFill>
                  <a:srgbClr val="FFFF00"/>
                </a:solidFill>
              </a:rPr>
              <a:t>Organisational</a:t>
            </a:r>
            <a:r>
              <a:rPr lang="en-US" sz="1600" dirty="0">
                <a:solidFill>
                  <a:srgbClr val="FFFF00"/>
                </a:solidFill>
              </a:rPr>
              <a:t> economics</a:t>
            </a:r>
            <a:r>
              <a:rPr lang="el-GR" sz="1600" dirty="0">
                <a:solidFill>
                  <a:srgbClr val="FFFF00"/>
                </a:solidFill>
              </a:rPr>
              <a:t>) – εξετάζουν συνεπώς τι καθορίζει τα όρια της επιχείρησης.</a:t>
            </a:r>
            <a:endParaRPr lang="en-GB" sz="1600" dirty="0">
              <a:solidFill>
                <a:srgbClr val="FFFF00"/>
              </a:solidFill>
            </a:endParaRPr>
          </a:p>
        </p:txBody>
      </p:sp>
    </p:spTree>
    <p:extLst>
      <p:ext uri="{BB962C8B-B14F-4D97-AF65-F5344CB8AC3E}">
        <p14:creationId xmlns:p14="http://schemas.microsoft.com/office/powerpoint/2010/main" val="936844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4A09-C7D2-37BF-23DE-80C90C05F151}"/>
              </a:ext>
            </a:extLst>
          </p:cNvPr>
          <p:cNvSpPr>
            <a:spLocks noGrp="1"/>
          </p:cNvSpPr>
          <p:nvPr>
            <p:ph type="title"/>
          </p:nvPr>
        </p:nvSpPr>
        <p:spPr/>
        <p:txBody>
          <a:bodyPr/>
          <a:lstStyle/>
          <a:p>
            <a:r>
              <a:rPr lang="el-GR" dirty="0"/>
              <a:t>Μεμονωμένη αγορά: </a:t>
            </a:r>
            <a:r>
              <a:rPr lang="el-GR" i="1" dirty="0"/>
              <a:t>Μερική</a:t>
            </a:r>
            <a:r>
              <a:rPr lang="el-GR" dirty="0"/>
              <a:t> ισορροπία </a:t>
            </a:r>
            <a:endParaRPr lang="en-GB" dirty="0"/>
          </a:p>
        </p:txBody>
      </p:sp>
      <p:sp>
        <p:nvSpPr>
          <p:cNvPr id="3" name="Content Placeholder 2">
            <a:extLst>
              <a:ext uri="{FF2B5EF4-FFF2-40B4-BE49-F238E27FC236}">
                <a16:creationId xmlns:a16="http://schemas.microsoft.com/office/drawing/2014/main" id="{8D89AD2A-EC7B-425A-8303-A9BFF7881621}"/>
              </a:ext>
            </a:extLst>
          </p:cNvPr>
          <p:cNvSpPr>
            <a:spLocks noGrp="1"/>
          </p:cNvSpPr>
          <p:nvPr>
            <p:ph idx="1"/>
          </p:nvPr>
        </p:nvSpPr>
        <p:spPr>
          <a:xfrm>
            <a:off x="839416" y="1737360"/>
            <a:ext cx="10513168" cy="4211920"/>
          </a:xfrm>
        </p:spPr>
        <p:txBody>
          <a:bodyPr>
            <a:normAutofit lnSpcReduction="10000"/>
          </a:bodyPr>
          <a:lstStyle/>
          <a:p>
            <a:r>
              <a:rPr lang="el-GR" dirty="0"/>
              <a:t>Πώς αναλύεται </a:t>
            </a:r>
            <a:r>
              <a:rPr lang="el-GR" b="1" dirty="0"/>
              <a:t>μεμονωμένη αγορά</a:t>
            </a:r>
            <a:r>
              <a:rPr lang="el-GR" dirty="0"/>
              <a:t> ενός </a:t>
            </a:r>
            <a:r>
              <a:rPr lang="el-GR" b="1" dirty="0"/>
              <a:t>συγκεκριμένου προϊόντος</a:t>
            </a:r>
            <a:r>
              <a:rPr lang="el-GR" dirty="0"/>
              <a:t>; Πώς προκύπτουν οι καμπύλες προσφοράς και ζήτησης;   Θεμελιώδης προϋπόθεση  ο </a:t>
            </a:r>
            <a:r>
              <a:rPr lang="el-GR" b="1" dirty="0"/>
              <a:t>Τέλειος ανταγωνισμός</a:t>
            </a:r>
            <a:r>
              <a:rPr lang="el-GR" dirty="0"/>
              <a:t>. Τι προϋποθέτει αυτό;</a:t>
            </a:r>
            <a:endParaRPr lang="en-GB" dirty="0"/>
          </a:p>
          <a:p>
            <a:pPr marL="1172718" lvl="3" indent="-514350">
              <a:spcAft>
                <a:spcPts val="0"/>
              </a:spcAft>
              <a:buFont typeface="+mj-lt"/>
              <a:buAutoNum type="romanLcPeriod"/>
            </a:pPr>
            <a:r>
              <a:rPr lang="el-GR" dirty="0"/>
              <a:t>Οι Πωλητές και αγοραστές είναι </a:t>
            </a:r>
            <a:r>
              <a:rPr lang="el-GR" b="1" dirty="0"/>
              <a:t>αποδέκτες τιμών</a:t>
            </a:r>
            <a:r>
              <a:rPr lang="el-GR" dirty="0"/>
              <a:t>. (δεν μπορούν να τις επηρεάσουν)</a:t>
            </a:r>
            <a:endParaRPr lang="en-GB" dirty="0"/>
          </a:p>
          <a:p>
            <a:pPr marL="1172718" lvl="3" indent="-514350">
              <a:spcAft>
                <a:spcPts val="0"/>
              </a:spcAft>
              <a:buFont typeface="+mj-lt"/>
              <a:buAutoNum type="romanLcPeriod"/>
            </a:pPr>
            <a:r>
              <a:rPr lang="el-GR" dirty="0"/>
              <a:t>Πωλητές </a:t>
            </a:r>
            <a:r>
              <a:rPr lang="el-GR" b="1" dirty="0"/>
              <a:t>δεν συμπεριφέρονται στρατηγικά</a:t>
            </a:r>
            <a:r>
              <a:rPr lang="el-GR" dirty="0"/>
              <a:t>, δηλαδή δεν λαμβάνουν υπόψη την αντίδραση άλλων   (ομοιογενή αγαθά) </a:t>
            </a:r>
            <a:endParaRPr lang="en-GB" dirty="0"/>
          </a:p>
          <a:p>
            <a:pPr marL="1172718" lvl="3" indent="-514350">
              <a:spcAft>
                <a:spcPts val="0"/>
              </a:spcAft>
              <a:buFont typeface="+mj-lt"/>
              <a:buAutoNum type="romanLcPeriod"/>
            </a:pPr>
            <a:r>
              <a:rPr lang="el-GR" dirty="0"/>
              <a:t>Η </a:t>
            </a:r>
            <a:r>
              <a:rPr lang="el-GR" b="1" dirty="0"/>
              <a:t>είσοδος</a:t>
            </a:r>
            <a:r>
              <a:rPr lang="el-GR" dirty="0"/>
              <a:t> στην αγορά είναι ελεύθερη</a:t>
            </a:r>
            <a:endParaRPr lang="en-GB" dirty="0"/>
          </a:p>
          <a:p>
            <a:pPr marL="1172718" lvl="3" indent="-514350">
              <a:spcAft>
                <a:spcPts val="0"/>
              </a:spcAft>
              <a:buFont typeface="+mj-lt"/>
              <a:buAutoNum type="romanLcPeriod"/>
            </a:pPr>
            <a:r>
              <a:rPr lang="el-GR" dirty="0"/>
              <a:t>Τέλεια ενημέρωση σε όλους – όλοι έχουν την ίδια πληροφόρηση</a:t>
            </a:r>
            <a:endParaRPr lang="en-GB" dirty="0"/>
          </a:p>
          <a:p>
            <a:r>
              <a:rPr lang="el-GR" dirty="0"/>
              <a:t>Διαμορφώνονται </a:t>
            </a:r>
            <a:r>
              <a:rPr lang="el-GR" i="1" dirty="0"/>
              <a:t>ατομικές</a:t>
            </a:r>
            <a:r>
              <a:rPr lang="el-GR" dirty="0"/>
              <a:t> καμπύλες προσφοράς και ζήτησης – σημείο ισορροπίας όπου επιβεβαιώνονται οι προσδοκίες (δεν υπάρχει λόγος αναθεώρησης της συμπεριφοράς, αφού η κάθε πλευρά καταφέρνει ό,τι καλύτερο με τους ισχύοντες περιορισμούς). Το άθροισμα των καμπυλών καθορίζει τις τιμές. </a:t>
            </a:r>
          </a:p>
          <a:p>
            <a:pPr lvl="1"/>
            <a:r>
              <a:rPr lang="el-GR" dirty="0"/>
              <a:t>Ο Παραγωγός γνωρίζει μόνο την τιμή. (είναι μικρός –θεωρεί ότι μπορεί να πωλήσει χωρίς περιορισμό). </a:t>
            </a:r>
            <a:endParaRPr lang="en-GB" dirty="0"/>
          </a:p>
          <a:p>
            <a:pPr lvl="1"/>
            <a:r>
              <a:rPr lang="el-GR" dirty="0"/>
              <a:t>Το </a:t>
            </a:r>
            <a:r>
              <a:rPr lang="el-GR" i="1" dirty="0"/>
              <a:t>συνολικό</a:t>
            </a:r>
            <a:r>
              <a:rPr lang="el-GR" dirty="0"/>
              <a:t> πλεόνασμα  για την αγορά μεγιστοποιείται – το καλύτερο αποτέλεσμα για την κοινωνία.</a:t>
            </a:r>
            <a:endParaRPr lang="en-GB" dirty="0"/>
          </a:p>
          <a:p>
            <a:pPr lvl="1"/>
            <a:r>
              <a:rPr lang="el-GR" dirty="0"/>
              <a:t>Οι Τιμές στο σύστημα αυτό  μεταφέρουν πληροφορίες  + καθορίζουν την κατανομή του εισοδήματος μεταξύ παραγωγών και καταναλωτών. </a:t>
            </a:r>
          </a:p>
          <a:p>
            <a:pPr marL="201168" lvl="1" indent="0">
              <a:buNone/>
            </a:pPr>
            <a:r>
              <a:rPr lang="el-GR" b="1" dirty="0">
                <a:solidFill>
                  <a:schemeClr val="accent3"/>
                </a:solidFill>
                <a:effectLst>
                  <a:outerShdw blurRad="38100" dist="38100" dir="2700000" algn="tl">
                    <a:srgbClr val="000000">
                      <a:alpha val="43137"/>
                    </a:srgbClr>
                  </a:outerShdw>
                </a:effectLst>
              </a:rPr>
              <a:t>Το γενικό αυτό μοντέλο μπορεί να προσαρμοστεί για πολλές ειδικές περιπτώσεις χωρίς να αλλάξει η ουσία</a:t>
            </a:r>
            <a:r>
              <a:rPr lang="el-GR" dirty="0"/>
              <a:t>. </a:t>
            </a:r>
            <a:endParaRPr lang="en-GB" dirty="0"/>
          </a:p>
          <a:p>
            <a:pPr marL="0" indent="0">
              <a:buNone/>
            </a:pPr>
            <a:endParaRPr lang="en-GB" dirty="0"/>
          </a:p>
        </p:txBody>
      </p:sp>
      <p:sp>
        <p:nvSpPr>
          <p:cNvPr id="4" name="Footer Placeholder 3">
            <a:extLst>
              <a:ext uri="{FF2B5EF4-FFF2-40B4-BE49-F238E27FC236}">
                <a16:creationId xmlns:a16="http://schemas.microsoft.com/office/drawing/2014/main" id="{0B5E1C24-17D8-8736-17F7-8607B6DA1CBE}"/>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70AC7B83-63F6-F2A2-080F-2F9AFE8D9FFA}"/>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spTree>
    <p:extLst>
      <p:ext uri="{BB962C8B-B14F-4D97-AF65-F5344CB8AC3E}">
        <p14:creationId xmlns:p14="http://schemas.microsoft.com/office/powerpoint/2010/main" val="149384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E991-5381-F542-5568-AEA835A2D0DC}"/>
              </a:ext>
            </a:extLst>
          </p:cNvPr>
          <p:cNvSpPr>
            <a:spLocks noGrp="1"/>
          </p:cNvSpPr>
          <p:nvPr>
            <p:ph type="title"/>
          </p:nvPr>
        </p:nvSpPr>
        <p:spPr/>
        <p:txBody>
          <a:bodyPr/>
          <a:lstStyle/>
          <a:p>
            <a:r>
              <a:rPr lang="el-GR" dirty="0"/>
              <a:t>Προσαρμογή για διαφοροποιημένα αγαθά</a:t>
            </a:r>
            <a:endParaRPr lang="en-GB" dirty="0"/>
          </a:p>
        </p:txBody>
      </p:sp>
      <p:sp>
        <p:nvSpPr>
          <p:cNvPr id="3" name="Content Placeholder 2">
            <a:extLst>
              <a:ext uri="{FF2B5EF4-FFF2-40B4-BE49-F238E27FC236}">
                <a16:creationId xmlns:a16="http://schemas.microsoft.com/office/drawing/2014/main" id="{9D99E793-C701-80EA-B546-F867F9B93220}"/>
              </a:ext>
            </a:extLst>
          </p:cNvPr>
          <p:cNvSpPr>
            <a:spLocks noGrp="1"/>
          </p:cNvSpPr>
          <p:nvPr>
            <p:ph sz="half" idx="1"/>
          </p:nvPr>
        </p:nvSpPr>
        <p:spPr>
          <a:xfrm>
            <a:off x="1097278" y="1846368"/>
            <a:ext cx="6654905" cy="4022725"/>
          </a:xfrm>
        </p:spPr>
        <p:txBody>
          <a:bodyPr>
            <a:normAutofit fontScale="85000" lnSpcReduction="20000"/>
          </a:bodyPr>
          <a:lstStyle/>
          <a:p>
            <a:r>
              <a:rPr lang="el-GR" dirty="0"/>
              <a:t>Το μοντέλο προσαρμόζεται για αγαθά που είναι διαφοροποιημένα – πχ σπίτια, αυτοκίνητα, ενδεχομένως ασφαλιστικά προϊόντα.   </a:t>
            </a:r>
            <a:r>
              <a:rPr lang="el-GR" b="1" dirty="0"/>
              <a:t>Πώς; </a:t>
            </a:r>
          </a:p>
          <a:p>
            <a:r>
              <a:rPr lang="el-GR" dirty="0"/>
              <a:t>Τα νοικοκυριά δεν επιθυμούν τα αγαθά αυτά καθ’ αυτά αλλά </a:t>
            </a:r>
            <a:r>
              <a:rPr lang="el-GR" b="1" dirty="0"/>
              <a:t>τα </a:t>
            </a:r>
            <a:r>
              <a:rPr lang="el-GR" b="1" i="1" dirty="0"/>
              <a:t>χαρακτηριστικά</a:t>
            </a:r>
            <a:r>
              <a:rPr lang="el-GR" b="1" dirty="0"/>
              <a:t> τους</a:t>
            </a:r>
            <a:r>
              <a:rPr lang="el-GR" dirty="0"/>
              <a:t>. Π.χ. Αν είναι τροφή, ο αριθμός θερμίδων, η βιταμίνη </a:t>
            </a:r>
            <a:r>
              <a:rPr lang="en-US" dirty="0"/>
              <a:t>C</a:t>
            </a:r>
            <a:r>
              <a:rPr lang="el-GR" dirty="0"/>
              <a:t>, κλπ. Αν είναι </a:t>
            </a:r>
            <a:r>
              <a:rPr lang="el-GR" b="1" dirty="0"/>
              <a:t>σπίτι</a:t>
            </a:r>
            <a:r>
              <a:rPr lang="el-GR" dirty="0"/>
              <a:t>, αριθμός δωματίων, θέρμανση, όροφος, τοποθεσία κλπ.  Αν είναι </a:t>
            </a:r>
            <a:r>
              <a:rPr lang="el-GR" b="1" dirty="0"/>
              <a:t>συμβόλαιο</a:t>
            </a:r>
            <a:r>
              <a:rPr lang="el-GR" dirty="0"/>
              <a:t>, τα διάφορα χαρακτηριστικά του συμβολαίου</a:t>
            </a:r>
          </a:p>
          <a:p>
            <a:pPr lvl="1"/>
            <a:r>
              <a:rPr lang="el-GR" dirty="0"/>
              <a:t>Το νοικοκυριό και λειτουργεί στην ουσία ως παραγωγός χαρακτηριστικών χρησιμοποιώντας ως εργαλεία τα αγαθά. </a:t>
            </a:r>
          </a:p>
          <a:p>
            <a:pPr lvl="1"/>
            <a:r>
              <a:rPr lang="el-GR" dirty="0"/>
              <a:t>Η θεωρία των χαρακτηριστικών μπορεί να αξιοποιηθεί για ‘</a:t>
            </a:r>
            <a:r>
              <a:rPr lang="el-GR" i="1" dirty="0"/>
              <a:t>ηδονικών δεικτών τιμής’</a:t>
            </a:r>
            <a:r>
              <a:rPr lang="el-GR" dirty="0"/>
              <a:t>, που αντιμετωπίζουν το πρόβλημα των </a:t>
            </a:r>
            <a:r>
              <a:rPr lang="el-GR" b="1" dirty="0"/>
              <a:t>μεταβολών ποιότητας</a:t>
            </a:r>
            <a:r>
              <a:rPr lang="el-GR" dirty="0"/>
              <a:t>.</a:t>
            </a:r>
          </a:p>
          <a:p>
            <a:pPr lvl="1"/>
            <a:r>
              <a:rPr lang="el-GR" dirty="0"/>
              <a:t>μπορεί να επεκταθεί και για </a:t>
            </a:r>
            <a:r>
              <a:rPr lang="el-GR" dirty="0" err="1"/>
              <a:t>για</a:t>
            </a:r>
            <a:r>
              <a:rPr lang="el-GR" dirty="0"/>
              <a:t> αγαθά που υπάρχουν μόνο σε ακέραιο (διακριτό) αριθμό (π.χ. αυτοκίνητα, σπίτια).</a:t>
            </a:r>
          </a:p>
          <a:p>
            <a:pPr lvl="1"/>
            <a:r>
              <a:rPr lang="el-GR" dirty="0"/>
              <a:t>Θα μπορούσε να αξιοποιηθεί για επιλογή ασφαλιστικών συμβολαίων (όπου το κάθε συμβόλαιο έχει διαφορετικά χαρακτηριστικά και όρους).</a:t>
            </a:r>
          </a:p>
          <a:p>
            <a:pPr marL="201168" lvl="1" indent="0">
              <a:buNone/>
            </a:pPr>
            <a:r>
              <a:rPr lang="el-GR" dirty="0"/>
              <a:t>Γενικό δίδαγμα: </a:t>
            </a:r>
          </a:p>
          <a:p>
            <a:pPr marL="201168" lvl="1" indent="0">
              <a:buNone/>
            </a:pPr>
            <a:r>
              <a:rPr lang="el-GR" b="1" dirty="0"/>
              <a:t>	η θεωρία μπορεί να γενικευτεί παραμένοντας μέσα στο γενικό πλαίσιο. </a:t>
            </a:r>
            <a:endParaRPr lang="en-GB" b="1" dirty="0"/>
          </a:p>
          <a:p>
            <a:pPr lvl="1"/>
            <a:endParaRPr lang="en-GB" b="1" dirty="0"/>
          </a:p>
        </p:txBody>
      </p:sp>
      <p:sp>
        <p:nvSpPr>
          <p:cNvPr id="5" name="Footer Placeholder 4">
            <a:extLst>
              <a:ext uri="{FF2B5EF4-FFF2-40B4-BE49-F238E27FC236}">
                <a16:creationId xmlns:a16="http://schemas.microsoft.com/office/drawing/2014/main" id="{83F53EC4-B8CF-EA45-FDC5-4817A822E05B}"/>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0E548E1F-310E-9DC9-F4F2-6CD43B248961}"/>
              </a:ext>
            </a:extLst>
          </p:cNvPr>
          <p:cNvSpPr>
            <a:spLocks noGrp="1"/>
          </p:cNvSpPr>
          <p:nvPr>
            <p:ph type="sldNum" sz="quarter" idx="12"/>
          </p:nvPr>
        </p:nvSpPr>
        <p:spPr/>
        <p:txBody>
          <a:bodyPr/>
          <a:lstStyle/>
          <a:p>
            <a:fld id="{129925B6-863B-4C2F-8765-BBFEFEBA9CE7}" type="slidenum">
              <a:rPr lang="en-GB" altLang="en-US" smtClean="0"/>
              <a:pPr/>
              <a:t>6</a:t>
            </a:fld>
            <a:endParaRPr lang="en-GB" altLang="en-US"/>
          </a:p>
        </p:txBody>
      </p:sp>
      <p:pic>
        <p:nvPicPr>
          <p:cNvPr id="7" name="Εικόνα 1" descr="ScannedImage">
            <a:extLst>
              <a:ext uri="{FF2B5EF4-FFF2-40B4-BE49-F238E27FC236}">
                <a16:creationId xmlns:a16="http://schemas.microsoft.com/office/drawing/2014/main" id="{F3BF0756-785D-520A-1C01-75B032B9C440}"/>
              </a:ext>
            </a:extLst>
          </p:cNvPr>
          <p:cNvPicPr>
            <a:picLocks noGrp="1" noChangeAspect="1"/>
          </p:cNvPicPr>
          <p:nvPr>
            <p:ph sz="half" idx="2"/>
          </p:nvPr>
        </p:nvPicPr>
        <p:blipFill>
          <a:blip r:embed="rId2" cstate="print"/>
          <a:srcRect/>
          <a:stretch>
            <a:fillRect/>
          </a:stretch>
        </p:blipFill>
        <p:spPr bwMode="auto">
          <a:xfrm>
            <a:off x="8832304" y="1847411"/>
            <a:ext cx="2718047" cy="3180207"/>
          </a:xfrm>
          <a:prstGeom prst="rect">
            <a:avLst/>
          </a:prstGeom>
          <a:noFill/>
          <a:ln w="9525">
            <a:noFill/>
            <a:miter lim="800000"/>
            <a:headEnd/>
            <a:tailEnd/>
          </a:ln>
        </p:spPr>
      </p:pic>
      <p:sp>
        <p:nvSpPr>
          <p:cNvPr id="8" name="Rectangle 7">
            <a:extLst>
              <a:ext uri="{FF2B5EF4-FFF2-40B4-BE49-F238E27FC236}">
                <a16:creationId xmlns:a16="http://schemas.microsoft.com/office/drawing/2014/main" id="{949CD5CC-EA54-F111-E897-8D2586AA5E7A}"/>
              </a:ext>
            </a:extLst>
          </p:cNvPr>
          <p:cNvSpPr/>
          <p:nvPr/>
        </p:nvSpPr>
        <p:spPr>
          <a:xfrm>
            <a:off x="8184232" y="5085184"/>
            <a:ext cx="3528392" cy="12241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100" dirty="0"/>
              <a:t>2 χαρακτηριστικά </a:t>
            </a:r>
            <a:r>
              <a:rPr lang="en-US" sz="1100" dirty="0"/>
              <a:t>z</a:t>
            </a:r>
            <a:r>
              <a:rPr lang="el-GR" sz="1100" baseline="-25000" dirty="0"/>
              <a:t>1</a:t>
            </a:r>
            <a:r>
              <a:rPr lang="el-GR" sz="1100" dirty="0"/>
              <a:t> και </a:t>
            </a:r>
            <a:r>
              <a:rPr lang="en-US" sz="1100" dirty="0"/>
              <a:t>z</a:t>
            </a:r>
            <a:r>
              <a:rPr lang="el-GR" sz="1100" baseline="-25000" dirty="0"/>
              <a:t>2 </a:t>
            </a:r>
            <a:r>
              <a:rPr lang="el-GR" sz="1100" dirty="0"/>
              <a:t>. Ενσωματωμένα σε 6 διαφορετικά αγαθά 1,2,3,4,5,6, σε διαφορετικές αναλογίες το καθένα.  </a:t>
            </a:r>
          </a:p>
          <a:p>
            <a:pPr algn="ctr"/>
            <a:r>
              <a:rPr lang="el-GR" sz="1100" dirty="0"/>
              <a:t>Το κάθε αγαθό εμφανίζεται ως μια ακτίνα που περιέχει τα χαρακτηριστικά σε διαφορετική αναλογία.</a:t>
            </a:r>
            <a:endParaRPr lang="en-GB" sz="1100" dirty="0"/>
          </a:p>
        </p:txBody>
      </p:sp>
    </p:spTree>
    <p:extLst>
      <p:ext uri="{BB962C8B-B14F-4D97-AF65-F5344CB8AC3E}">
        <p14:creationId xmlns:p14="http://schemas.microsoft.com/office/powerpoint/2010/main" val="102654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C316-F068-3EA0-C8D4-E7F9C1D243EB}"/>
              </a:ext>
            </a:extLst>
          </p:cNvPr>
          <p:cNvSpPr>
            <a:spLocks noGrp="1"/>
          </p:cNvSpPr>
          <p:nvPr>
            <p:ph type="title"/>
          </p:nvPr>
        </p:nvSpPr>
        <p:spPr/>
        <p:txBody>
          <a:bodyPr/>
          <a:lstStyle/>
          <a:p>
            <a:r>
              <a:rPr lang="el-GR" dirty="0"/>
              <a:t>Το πιο δύσκολο θέμα: </a:t>
            </a:r>
            <a:r>
              <a:rPr lang="el-GR" b="1" dirty="0"/>
              <a:t>το αόρατο χέρι</a:t>
            </a:r>
            <a:endParaRPr lang="en-GB" b="1" dirty="0"/>
          </a:p>
        </p:txBody>
      </p:sp>
      <p:sp>
        <p:nvSpPr>
          <p:cNvPr id="3" name="Content Placeholder 2">
            <a:extLst>
              <a:ext uri="{FF2B5EF4-FFF2-40B4-BE49-F238E27FC236}">
                <a16:creationId xmlns:a16="http://schemas.microsoft.com/office/drawing/2014/main" id="{94F77A94-8A81-0D80-952F-8E630A5C7B9B}"/>
              </a:ext>
            </a:extLst>
          </p:cNvPr>
          <p:cNvSpPr>
            <a:spLocks noGrp="1"/>
          </p:cNvSpPr>
          <p:nvPr>
            <p:ph idx="1"/>
          </p:nvPr>
        </p:nvSpPr>
        <p:spPr>
          <a:xfrm>
            <a:off x="695400" y="1737360"/>
            <a:ext cx="10945216" cy="4355936"/>
          </a:xfrm>
        </p:spPr>
        <p:txBody>
          <a:bodyPr>
            <a:normAutofit fontScale="85000" lnSpcReduction="20000"/>
          </a:bodyPr>
          <a:lstStyle/>
          <a:p>
            <a:r>
              <a:rPr lang="el-GR" b="1" dirty="0"/>
              <a:t>Η οικονομία ως σύνολο </a:t>
            </a:r>
            <a:r>
              <a:rPr lang="el-GR" dirty="0"/>
              <a:t>– με όλους τους καταναλωτές και παραγωγούς ο καθένας εκ των οποίων λειτουργεί ασυντόνιστα. Η ύπαρξη </a:t>
            </a:r>
            <a:r>
              <a:rPr lang="el-GR" b="1" dirty="0"/>
              <a:t>γενικής ισορροπίας </a:t>
            </a:r>
            <a:r>
              <a:rPr lang="el-GR" dirty="0"/>
              <a:t>αντιστοιχεί στο ερώτημα: </a:t>
            </a:r>
            <a:r>
              <a:rPr lang="el-GR" b="1" i="1" dirty="0"/>
              <a:t>Υπάρχει</a:t>
            </a:r>
            <a:r>
              <a:rPr lang="el-GR" b="1" dirty="0"/>
              <a:t> ένα σημείο όπου </a:t>
            </a:r>
            <a:r>
              <a:rPr lang="el-GR" b="1" i="1" dirty="0">
                <a:solidFill>
                  <a:schemeClr val="accent3"/>
                </a:solidFill>
                <a:effectLst>
                  <a:outerShdw blurRad="38100" dist="38100" dir="2700000" algn="tl">
                    <a:srgbClr val="000000">
                      <a:alpha val="43137"/>
                    </a:srgbClr>
                  </a:outerShdw>
                </a:effectLst>
              </a:rPr>
              <a:t>όλοι να </a:t>
            </a:r>
            <a:r>
              <a:rPr lang="el-GR" b="1" dirty="0"/>
              <a:t>είναι ευχαριστημένοι </a:t>
            </a:r>
            <a:r>
              <a:rPr lang="el-GR" dirty="0"/>
              <a:t>– δηλαδή καταναλώνουν όσο θέλουν από όλα τα προϊόντα και παράγουν όσο χρειάζεται;   </a:t>
            </a:r>
            <a:r>
              <a:rPr lang="el-GR" i="1" dirty="0">
                <a:solidFill>
                  <a:schemeClr val="accent3"/>
                </a:solidFill>
                <a:effectLst>
                  <a:outerShdw blurRad="38100" dist="38100" dir="2700000" algn="tl">
                    <a:srgbClr val="000000">
                      <a:alpha val="43137"/>
                    </a:srgbClr>
                  </a:outerShdw>
                </a:effectLst>
              </a:rPr>
              <a:t>Άρα: </a:t>
            </a:r>
            <a:r>
              <a:rPr lang="el-GR" b="1" i="1" dirty="0">
                <a:solidFill>
                  <a:schemeClr val="accent3"/>
                </a:solidFill>
                <a:effectLst>
                  <a:outerShdw blurRad="38100" dist="38100" dir="2700000" algn="tl">
                    <a:srgbClr val="000000">
                      <a:alpha val="43137"/>
                    </a:srgbClr>
                  </a:outerShdw>
                </a:effectLst>
              </a:rPr>
              <a:t>Υπάρχει το ‘αόρατο χέρι’ του </a:t>
            </a:r>
            <a:r>
              <a:rPr lang="en-US" b="1" i="1" dirty="0">
                <a:solidFill>
                  <a:schemeClr val="accent3"/>
                </a:solidFill>
                <a:effectLst>
                  <a:outerShdw blurRad="38100" dist="38100" dir="2700000" algn="tl">
                    <a:srgbClr val="000000">
                      <a:alpha val="43137"/>
                    </a:srgbClr>
                  </a:outerShdw>
                </a:effectLst>
              </a:rPr>
              <a:t>Adam Smith</a:t>
            </a:r>
            <a:r>
              <a:rPr lang="el-GR" b="1" i="1" dirty="0">
                <a:solidFill>
                  <a:schemeClr val="accent3"/>
                </a:solidFill>
                <a:effectLst>
                  <a:outerShdw blurRad="38100" dist="38100" dir="2700000" algn="tl">
                    <a:srgbClr val="000000">
                      <a:alpha val="43137"/>
                    </a:srgbClr>
                  </a:outerShdw>
                </a:effectLst>
              </a:rPr>
              <a:t>;</a:t>
            </a:r>
            <a:endParaRPr lang="en-GB" i="1" dirty="0">
              <a:solidFill>
                <a:schemeClr val="accent3"/>
              </a:solidFill>
              <a:effectLst>
                <a:outerShdw blurRad="38100" dist="38100" dir="2700000" algn="tl">
                  <a:srgbClr val="000000">
                    <a:alpha val="43137"/>
                  </a:srgbClr>
                </a:outerShdw>
              </a:effectLst>
            </a:endParaRPr>
          </a:p>
          <a:p>
            <a:r>
              <a:rPr lang="el-GR" dirty="0"/>
              <a:t>Παράδειγμα: </a:t>
            </a:r>
            <a:r>
              <a:rPr lang="el-GR" b="1" dirty="0"/>
              <a:t>Πώς συναρμολογούμε ένα </a:t>
            </a:r>
            <a:r>
              <a:rPr lang="el-GR" b="1" dirty="0" err="1"/>
              <a:t>λυόμενο</a:t>
            </a:r>
            <a:r>
              <a:rPr lang="el-GR" b="1" dirty="0"/>
              <a:t> έπιπλο ΙΚΕΑ; </a:t>
            </a:r>
          </a:p>
          <a:p>
            <a:pPr lvl="1"/>
            <a:r>
              <a:rPr lang="el-GR" dirty="0"/>
              <a:t>Εύκολο στην αρχή – το πιο δύσκολο κομμάτι όμως είναι το τελευταίο.  </a:t>
            </a:r>
          </a:p>
          <a:p>
            <a:pPr lvl="1"/>
            <a:r>
              <a:rPr lang="el-GR" dirty="0"/>
              <a:t>Απαιτείται </a:t>
            </a:r>
            <a:r>
              <a:rPr lang="el-GR" i="1" dirty="0"/>
              <a:t>ταυτόχρονη</a:t>
            </a:r>
            <a:r>
              <a:rPr lang="el-GR" dirty="0"/>
              <a:t> επίλυση εκατομμυρίων εξισώσεων η κάθε μια για ένα καταναλωτή /παραγωγό</a:t>
            </a:r>
            <a:endParaRPr lang="en-GB" dirty="0"/>
          </a:p>
          <a:p>
            <a:r>
              <a:rPr lang="el-GR" dirty="0"/>
              <a:t> Ελλοχεύει η </a:t>
            </a:r>
            <a:r>
              <a:rPr lang="el-GR" b="1" dirty="0"/>
              <a:t>πλάνη της Συνάθροισης:</a:t>
            </a:r>
            <a:r>
              <a:rPr lang="el-GR" dirty="0"/>
              <a:t> Το σύνολο συμπεριφέρεται διαφορετικά από μεμονωμένα τμήματα· δηλαδή η διαφορά μεταξύ </a:t>
            </a:r>
            <a:r>
              <a:rPr lang="el-GR" dirty="0" err="1"/>
              <a:t>Μακρο</a:t>
            </a:r>
            <a:r>
              <a:rPr lang="el-GR" dirty="0"/>
              <a:t> και </a:t>
            </a:r>
            <a:r>
              <a:rPr lang="el-GR" dirty="0" err="1"/>
              <a:t>Μικρο</a:t>
            </a:r>
            <a:r>
              <a:rPr lang="el-GR" dirty="0"/>
              <a:t> Οικονομικά. </a:t>
            </a:r>
          </a:p>
          <a:p>
            <a:pPr lvl="1"/>
            <a:r>
              <a:rPr lang="el-GR" dirty="0"/>
              <a:t>(π.χ. Οι </a:t>
            </a:r>
            <a:r>
              <a:rPr lang="el-GR" dirty="0" err="1"/>
              <a:t>μερκαντιλιστές</a:t>
            </a:r>
            <a:r>
              <a:rPr lang="el-GR" dirty="0"/>
              <a:t> του 17</a:t>
            </a:r>
            <a:r>
              <a:rPr lang="el-GR" baseline="30000" dirty="0"/>
              <a:t>ου</a:t>
            </a:r>
            <a:r>
              <a:rPr lang="el-GR" dirty="0"/>
              <a:t> αιώνα (και ο Πρόεδρος </a:t>
            </a:r>
            <a:r>
              <a:rPr lang="el-GR" dirty="0" err="1"/>
              <a:t>Τραμπ</a:t>
            </a:r>
            <a:r>
              <a:rPr lang="el-GR" dirty="0"/>
              <a:t>) κατέγραφαν τα οφέλη των εξαγωγών, λησμονούσαν ότι έπρεπε να υπάρχει και κάποιος ο οποίος να επιθυμεί εισαγωγές).    </a:t>
            </a:r>
            <a:endParaRPr lang="en-GB" dirty="0"/>
          </a:p>
          <a:p>
            <a:r>
              <a:rPr lang="el-GR" dirty="0"/>
              <a:t>Η μαθηματική απόδειξη του αόρατου χεριού από τους Κ.Α. </a:t>
            </a:r>
            <a:r>
              <a:rPr lang="en-US" dirty="0"/>
              <a:t>Arrow </a:t>
            </a:r>
            <a:r>
              <a:rPr lang="el-GR" dirty="0"/>
              <a:t>και  </a:t>
            </a:r>
            <a:r>
              <a:rPr lang="en-US" dirty="0"/>
              <a:t>G</a:t>
            </a:r>
            <a:r>
              <a:rPr lang="el-GR" dirty="0"/>
              <a:t>. </a:t>
            </a:r>
            <a:r>
              <a:rPr lang="en-US" dirty="0"/>
              <a:t>Debreu</a:t>
            </a:r>
            <a:r>
              <a:rPr lang="el-GR" dirty="0"/>
              <a:t> αξιοποιεί ανώτερα μαθηματικά (τοπολογία). </a:t>
            </a:r>
            <a:r>
              <a:rPr lang="el-GR" b="1" dirty="0"/>
              <a:t>Κεντρική σημασία έχει  η έννοια της κυρτότητας – ‘λίγο από όλα είναι καλύτερο από όλα σε ένα καλάθι’, που προκύπτει  </a:t>
            </a:r>
            <a:endParaRPr lang="en-GB" b="1" dirty="0"/>
          </a:p>
          <a:p>
            <a:r>
              <a:rPr lang="el-GR" dirty="0"/>
              <a:t>	</a:t>
            </a:r>
            <a:r>
              <a:rPr lang="el-GR" b="1" dirty="0"/>
              <a:t>Πειράζει που είναι αφηρημένο</a:t>
            </a:r>
            <a:r>
              <a:rPr lang="el-GR" dirty="0"/>
              <a:t>; Η οικονομική θεωρία μοιάζει με ένα  χάρτη – δεν απαιτείται να είναι ακριβής αλλά χρήσιμος για το </a:t>
            </a:r>
            <a:r>
              <a:rPr lang="el-GR" i="1" dirty="0"/>
              <a:t>συγκεκριμένο</a:t>
            </a:r>
            <a:r>
              <a:rPr lang="el-GR" dirty="0"/>
              <a:t> θέμα το οποίο αντιμετωπίζεται. </a:t>
            </a:r>
            <a:endParaRPr lang="en-US" dirty="0"/>
          </a:p>
          <a:p>
            <a:pPr lvl="1"/>
            <a:r>
              <a:rPr lang="el-GR" dirty="0"/>
              <a:t>Άλλο χάρτη θέλεις αν ψάχνεις πού είναι ο Βόρειος Πόλος και άλλο για το περίπτερο της γειτονιάς. </a:t>
            </a:r>
            <a:endParaRPr lang="en-GB" dirty="0"/>
          </a:p>
          <a:p>
            <a:endParaRPr lang="en-GB" dirty="0"/>
          </a:p>
        </p:txBody>
      </p:sp>
      <p:sp>
        <p:nvSpPr>
          <p:cNvPr id="4" name="Footer Placeholder 3">
            <a:extLst>
              <a:ext uri="{FF2B5EF4-FFF2-40B4-BE49-F238E27FC236}">
                <a16:creationId xmlns:a16="http://schemas.microsoft.com/office/drawing/2014/main" id="{4E36D479-972C-6A7D-AA86-01597AD630E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8AC4A911-3178-6D67-6373-AD32F5B72963}"/>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295532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94EC-A7A6-882C-ACB1-FE498A3734F1}"/>
              </a:ext>
            </a:extLst>
          </p:cNvPr>
          <p:cNvSpPr>
            <a:spLocks noGrp="1"/>
          </p:cNvSpPr>
          <p:nvPr>
            <p:ph type="title"/>
          </p:nvPr>
        </p:nvSpPr>
        <p:spPr/>
        <p:txBody>
          <a:bodyPr/>
          <a:lstStyle/>
          <a:p>
            <a:r>
              <a:rPr lang="el-GR" b="1" dirty="0"/>
              <a:t>Γενικό</a:t>
            </a:r>
            <a:r>
              <a:rPr lang="el-GR" dirty="0"/>
              <a:t> περίγραμμα:</a:t>
            </a:r>
            <a:br>
              <a:rPr lang="en-US" dirty="0"/>
            </a:br>
            <a:r>
              <a:rPr lang="el-GR" dirty="0"/>
              <a:t>τα θεωρήματα της Γενικής ισορροπίας</a:t>
            </a:r>
            <a:endParaRPr lang="en-GB" dirty="0"/>
          </a:p>
        </p:txBody>
      </p:sp>
      <p:sp>
        <p:nvSpPr>
          <p:cNvPr id="3" name="Content Placeholder 2">
            <a:extLst>
              <a:ext uri="{FF2B5EF4-FFF2-40B4-BE49-F238E27FC236}">
                <a16:creationId xmlns:a16="http://schemas.microsoft.com/office/drawing/2014/main" id="{0C4AAED9-6007-0489-EB86-AFA24391A88A}"/>
              </a:ext>
            </a:extLst>
          </p:cNvPr>
          <p:cNvSpPr>
            <a:spLocks noGrp="1"/>
          </p:cNvSpPr>
          <p:nvPr>
            <p:ph idx="1"/>
          </p:nvPr>
        </p:nvSpPr>
        <p:spPr/>
        <p:txBody>
          <a:bodyPr>
            <a:normAutofit fontScale="92500" lnSpcReduction="10000"/>
          </a:bodyPr>
          <a:lstStyle/>
          <a:p>
            <a:pPr marL="342900" lvl="0" indent="-342900" algn="just">
              <a:spcAft>
                <a:spcPts val="400"/>
              </a:spcAft>
              <a:buFont typeface="+mj-lt"/>
              <a:buAutoNum type="arabicPeriod"/>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Ύπαρξη</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γενικής ισορροπίας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Χαρακτηρισμός σημείου ισορροπίας. Δύο επιπλέον ερωτήσεις που μπορούν να προσεγγιστούν:</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400"/>
              </a:spcAft>
              <a:buFont typeface="+mj-lt"/>
              <a:buAutoNum type="alphaLcPeriod"/>
            </a:pPr>
            <a:r>
              <a:rPr lang="el-GR" b="1" dirty="0">
                <a:effectLst/>
                <a:latin typeface="Calibri" panose="020F0502020204030204" pitchFamily="34" charset="0"/>
                <a:ea typeface="Calibri" panose="020F0502020204030204" pitchFamily="34" charset="0"/>
                <a:cs typeface="Times New Roman" panose="02020603050405020304" pitchFamily="18" charset="0"/>
              </a:rPr>
              <a:t>Μοναδικότητα</a:t>
            </a:r>
            <a:r>
              <a:rPr lang="el-GR" dirty="0">
                <a:effectLst/>
                <a:latin typeface="Calibri" panose="020F0502020204030204" pitchFamily="34" charset="0"/>
                <a:ea typeface="Calibri" panose="020F0502020204030204" pitchFamily="34" charset="0"/>
                <a:cs typeface="Times New Roman" panose="02020603050405020304" pitchFamily="18" charset="0"/>
              </a:rPr>
              <a:t>  - Μήπως υπάρχουν και άλλα σημεία ισορροπίας; (το ένα καλύτερο από το άλλο)</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400"/>
              </a:spcAft>
              <a:buFont typeface="+mj-lt"/>
              <a:buAutoNum type="alphaLcPeriod"/>
            </a:pPr>
            <a:r>
              <a:rPr lang="el-GR" b="1" dirty="0">
                <a:effectLst/>
                <a:latin typeface="Calibri" panose="020F0502020204030204" pitchFamily="34" charset="0"/>
                <a:ea typeface="Calibri" panose="020F0502020204030204" pitchFamily="34" charset="0"/>
                <a:cs typeface="Times New Roman" panose="02020603050405020304" pitchFamily="18" charset="0"/>
              </a:rPr>
              <a:t>Σταθερότητα</a:t>
            </a:r>
            <a:r>
              <a:rPr lang="el-GR" dirty="0">
                <a:effectLst/>
                <a:latin typeface="Calibri" panose="020F0502020204030204" pitchFamily="34" charset="0"/>
                <a:ea typeface="Calibri" panose="020F0502020204030204" pitchFamily="34" charset="0"/>
                <a:cs typeface="Times New Roman" panose="02020603050405020304" pitchFamily="18" charset="0"/>
              </a:rPr>
              <a:t>  - Τι γίνεται αν υπάρχει μια μικρή διαταραχή; Υπάρχει τάση επιστροφής στο σημείο ισορροπίας</a:t>
            </a:r>
          </a:p>
          <a:p>
            <a:pPr marL="457200" lvl="1" indent="0" algn="just">
              <a:spcAft>
                <a:spcPts val="400"/>
              </a:spcAft>
              <a:buNone/>
            </a:pPr>
            <a:r>
              <a:rPr lang="el-GR" dirty="0">
                <a:effectLst/>
                <a:latin typeface="Calibri" panose="020F0502020204030204" pitchFamily="34" charset="0"/>
                <a:ea typeface="Calibri" panose="020F0502020204030204" pitchFamily="34" charset="0"/>
                <a:cs typeface="Times New Roman" panose="02020603050405020304" pitchFamily="18" charset="0"/>
              </a:rPr>
              <a:t>Και τα δύο έχουν σημασία για το αν έχει πρακτική σημασία η γενική ισορροπίας</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Πρώτο</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Θεώρημα Οικονομικών της Ευημερίας  - Τα οφέλη της ανταλλαγής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641985" indent="-285750" algn="just">
              <a:spcAft>
                <a:spcPts val="400"/>
              </a:spcAft>
              <a:buFont typeface="Wingdings" panose="05000000000000000000" pitchFamily="2" charset="2"/>
              <a:buChar char="v"/>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Ισορροπία σε ένα σύνολο ανταγωνιστικών αγορών είναι αποτελεσματική κατά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Pareto</a:t>
            </a:r>
            <a:r>
              <a:rPr lang="el-GR" sz="1800" i="1" dirty="0">
                <a:effectLst/>
                <a:latin typeface="Calibri" panose="020F0502020204030204" pitchFamily="34" charset="0"/>
                <a:ea typeface="Calibri" panose="020F0502020204030204" pitchFamily="34" charset="0"/>
                <a:cs typeface="Times New Roman" panose="02020603050405020304" pitchFamily="18" charset="0"/>
              </a:rPr>
              <a:t>.</a:t>
            </a:r>
          </a:p>
          <a:p>
            <a:pPr marL="641985" indent="-285750" algn="just">
              <a:spcAft>
                <a:spcPts val="400"/>
              </a:spcAft>
              <a:buFont typeface="Wingdings" panose="05000000000000000000" pitchFamily="2" charset="2"/>
              <a:buChar char="v"/>
            </a:pPr>
            <a:r>
              <a:rPr lang="el-GR" sz="1800" i="1" dirty="0">
                <a:latin typeface="Calibri" panose="020F0502020204030204" pitchFamily="34" charset="0"/>
                <a:ea typeface="Calibri" panose="020F0502020204030204" pitchFamily="34" charset="0"/>
                <a:cs typeface="Times New Roman" panose="02020603050405020304" pitchFamily="18" charset="0"/>
              </a:rPr>
              <a:t>Δηλαδή οδηγεί σε σημείο που δεν μπορεί να βελτιωθεί.  - </a:t>
            </a:r>
            <a:r>
              <a:rPr lang="el-GR" sz="1800" b="1" i="1" dirty="0">
                <a:latin typeface="Calibri" panose="020F0502020204030204" pitchFamily="34" charset="0"/>
                <a:ea typeface="Calibri" panose="020F0502020204030204" pitchFamily="34" charset="0"/>
                <a:cs typeface="Times New Roman" panose="02020603050405020304" pitchFamily="18" charset="0"/>
              </a:rPr>
              <a:t>εξαντλούνται τα οφέλη της ανταλλαγής</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400"/>
              </a:spcAft>
              <a:buFont typeface="+mj-lt"/>
              <a:buAutoNum type="arabicPeriod" startAt="3"/>
            </a:pPr>
            <a:r>
              <a:rPr lang="el-GR" sz="1800" b="1" i="1" dirty="0">
                <a:effectLst/>
                <a:latin typeface="Calibri" panose="020F0502020204030204" pitchFamily="34" charset="0"/>
                <a:ea typeface="Calibri" panose="020F0502020204030204" pitchFamily="34" charset="0"/>
                <a:cs typeface="Times New Roman" panose="02020603050405020304" pitchFamily="18" charset="0"/>
              </a:rPr>
              <a:t>Δεύτερο</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Θεώρημα Οικονομικών της Ευημερίας – δυνατότητα επιλογής σημείου ισορροπ</a:t>
            </a:r>
            <a:r>
              <a:rPr lang="el-GR" sz="1800" b="1" dirty="0">
                <a:latin typeface="Calibri" panose="020F0502020204030204" pitchFamily="34" charset="0"/>
                <a:ea typeface="Calibri" panose="020F0502020204030204" pitchFamily="34" charset="0"/>
                <a:cs typeface="Times New Roman" panose="02020603050405020304" pitchFamily="18" charset="0"/>
              </a:rPr>
              <a:t>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v"/>
            </a:pPr>
            <a:r>
              <a:rPr lang="el-GR" sz="1600" dirty="0">
                <a:effectLst/>
                <a:latin typeface="Calibri" panose="020F0502020204030204" pitchFamily="34" charset="0"/>
                <a:ea typeface="Calibri" panose="020F0502020204030204" pitchFamily="34" charset="0"/>
                <a:cs typeface="Times New Roman" panose="02020603050405020304" pitchFamily="18" charset="0"/>
              </a:rPr>
              <a:t>	Υπάρχει πάντα ένα σύνολο τιμών ώστε </a:t>
            </a:r>
            <a:r>
              <a:rPr lang="el-GR" sz="1600" i="1" dirty="0">
                <a:effectLst/>
                <a:latin typeface="Calibri" panose="020F0502020204030204" pitchFamily="34" charset="0"/>
                <a:ea typeface="Calibri" panose="020F0502020204030204" pitchFamily="34" charset="0"/>
                <a:cs typeface="Times New Roman" panose="02020603050405020304" pitchFamily="18" charset="0"/>
              </a:rPr>
              <a:t>κάθε</a:t>
            </a:r>
            <a:r>
              <a:rPr lang="el-GR" sz="1600" dirty="0">
                <a:effectLst/>
                <a:latin typeface="Calibri" panose="020F0502020204030204" pitchFamily="34" charset="0"/>
                <a:ea typeface="Calibri" panose="020F0502020204030204" pitchFamily="34" charset="0"/>
                <a:cs typeface="Times New Roman" panose="02020603050405020304" pitchFamily="18" charset="0"/>
              </a:rPr>
              <a:t> κατά </a:t>
            </a:r>
            <a:r>
              <a:rPr lang="en-US" sz="1600" dirty="0">
                <a:effectLst/>
                <a:latin typeface="Calibri" panose="020F0502020204030204" pitchFamily="34" charset="0"/>
                <a:ea typeface="Calibri" panose="020F0502020204030204" pitchFamily="34" charset="0"/>
                <a:cs typeface="Times New Roman" panose="02020603050405020304" pitchFamily="18" charset="0"/>
              </a:rPr>
              <a:t>Pareto</a:t>
            </a:r>
            <a:r>
              <a:rPr lang="el-GR" sz="1600" dirty="0">
                <a:effectLst/>
                <a:latin typeface="Calibri" panose="020F0502020204030204" pitchFamily="34" charset="0"/>
                <a:ea typeface="Calibri" panose="020F0502020204030204" pitchFamily="34" charset="0"/>
                <a:cs typeface="Times New Roman" panose="02020603050405020304" pitchFamily="18" charset="0"/>
              </a:rPr>
              <a:t> αποτελεσματική κατανομή αποτελεί μια ισορροπία</a:t>
            </a:r>
          </a:p>
          <a:p>
            <a:pPr lvl="1">
              <a:buFont typeface="Wingdings" panose="05000000000000000000" pitchFamily="2" charset="2"/>
              <a:buChar char="v"/>
            </a:pPr>
            <a:r>
              <a:rPr lang="el-GR" sz="1600" dirty="0">
                <a:effectLst/>
                <a:latin typeface="Calibri" panose="020F0502020204030204" pitchFamily="34" charset="0"/>
                <a:ea typeface="Calibri" panose="020F0502020204030204" pitchFamily="34" charset="0"/>
                <a:cs typeface="Times New Roman" panose="02020603050405020304" pitchFamily="18" charset="0"/>
              </a:rPr>
              <a:t> Μπορείς να ‘διαλέξεις’ το σημείο που σου αρέσει πχ μέσω κοινωνικής πολιτικής</a:t>
            </a:r>
          </a:p>
        </p:txBody>
      </p:sp>
      <p:sp>
        <p:nvSpPr>
          <p:cNvPr id="4" name="Footer Placeholder 3">
            <a:extLst>
              <a:ext uri="{FF2B5EF4-FFF2-40B4-BE49-F238E27FC236}">
                <a16:creationId xmlns:a16="http://schemas.microsoft.com/office/drawing/2014/main" id="{54FEBF3B-601B-7952-1F71-4395231015AE}"/>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7491BB1-2B1D-A42B-FE99-AD6B67FFC0AF}"/>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spTree>
    <p:extLst>
      <p:ext uri="{BB962C8B-B14F-4D97-AF65-F5344CB8AC3E}">
        <p14:creationId xmlns:p14="http://schemas.microsoft.com/office/powerpoint/2010/main" val="176856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EEC7-DFEE-EED7-F6C4-AE59A34F0F36}"/>
              </a:ext>
            </a:extLst>
          </p:cNvPr>
          <p:cNvSpPr>
            <a:spLocks noGrp="1"/>
          </p:cNvSpPr>
          <p:nvPr>
            <p:ph type="title"/>
          </p:nvPr>
        </p:nvSpPr>
        <p:spPr/>
        <p:txBody>
          <a:bodyPr/>
          <a:lstStyle/>
          <a:p>
            <a:r>
              <a:rPr lang="el-GR" dirty="0"/>
              <a:t>Το μοντέλο ανταλλαγής</a:t>
            </a:r>
            <a:endParaRPr lang="en-GB" dirty="0"/>
          </a:p>
        </p:txBody>
      </p:sp>
      <p:sp>
        <p:nvSpPr>
          <p:cNvPr id="3" name="Content Placeholder 2">
            <a:extLst>
              <a:ext uri="{FF2B5EF4-FFF2-40B4-BE49-F238E27FC236}">
                <a16:creationId xmlns:a16="http://schemas.microsoft.com/office/drawing/2014/main" id="{451C143E-CDFF-ED78-D8DD-BD488931D26B}"/>
              </a:ext>
            </a:extLst>
          </p:cNvPr>
          <p:cNvSpPr>
            <a:spLocks noGrp="1"/>
          </p:cNvSpPr>
          <p:nvPr>
            <p:ph idx="1"/>
          </p:nvPr>
        </p:nvSpPr>
        <p:spPr>
          <a:xfrm>
            <a:off x="1066800" y="1844824"/>
            <a:ext cx="10058400" cy="4176464"/>
          </a:xfrm>
        </p:spPr>
        <p:txBody>
          <a:bodyPr>
            <a:normAutofit fontScale="92500" lnSpcReduction="20000"/>
          </a:bodyPr>
          <a:lstStyle/>
          <a:p>
            <a:r>
              <a:rPr lang="el-GR" dirty="0"/>
              <a:t>Αφετηρία: άτομα που έχουν αρχικό απόθεμα από </a:t>
            </a:r>
            <a:r>
              <a:rPr lang="en-US" dirty="0"/>
              <a:t>k </a:t>
            </a:r>
            <a:r>
              <a:rPr lang="el-GR" dirty="0"/>
              <a:t>αγαθά+ τις προτιμήσεις τους –</a:t>
            </a:r>
          </a:p>
          <a:p>
            <a:r>
              <a:rPr lang="el-GR" dirty="0"/>
              <a:t>Ανταλλάσσουν ώσπου δεν υπάρχει πια υπερβάλλουσα ζήτηση</a:t>
            </a:r>
          </a:p>
          <a:p>
            <a:r>
              <a:rPr lang="el-GR" b="1" dirty="0"/>
              <a:t>Νόμος </a:t>
            </a:r>
            <a:r>
              <a:rPr lang="en-US" b="1" dirty="0"/>
              <a:t>Walras</a:t>
            </a:r>
            <a:r>
              <a:rPr lang="el-GR" dirty="0"/>
              <a:t> – </a:t>
            </a:r>
            <a:r>
              <a:rPr lang="el-GR" i="1" dirty="0"/>
              <a:t>συνολική</a:t>
            </a:r>
            <a:r>
              <a:rPr lang="el-GR" dirty="0"/>
              <a:t> υπερβάλλουσα ζήτηση είναι μηδέν (αφού </a:t>
            </a:r>
            <a:r>
              <a:rPr lang="el-GR" b="1" dirty="0"/>
              <a:t>αγορές = πωλήσεις</a:t>
            </a:r>
            <a:r>
              <a:rPr lang="el-GR" dirty="0"/>
              <a:t> – λόγω του εισοδηματικού περιορισμού)  </a:t>
            </a:r>
          </a:p>
          <a:p>
            <a:pPr lvl="1"/>
            <a:r>
              <a:rPr lang="el-GR" dirty="0"/>
              <a:t>Εξηγείται από την Συνάθροιση.  </a:t>
            </a:r>
          </a:p>
          <a:p>
            <a:pPr lvl="1"/>
            <a:r>
              <a:rPr lang="el-GR" dirty="0"/>
              <a:t>Αν υπάρχουν </a:t>
            </a:r>
            <a:r>
              <a:rPr lang="en-US" dirty="0"/>
              <a:t>k </a:t>
            </a:r>
            <a:r>
              <a:rPr lang="el-GR" dirty="0"/>
              <a:t>αγαθά, χρειαζόμαστε </a:t>
            </a:r>
            <a:r>
              <a:rPr lang="el-GR" i="1" dirty="0"/>
              <a:t>μόνο</a:t>
            </a:r>
            <a:r>
              <a:rPr lang="el-GR" dirty="0"/>
              <a:t> </a:t>
            </a:r>
            <a:r>
              <a:rPr lang="en-US" dirty="0"/>
              <a:t>k</a:t>
            </a:r>
            <a:r>
              <a:rPr lang="el-GR" dirty="0"/>
              <a:t>-1 αγορές.   (η τελική εξίσωση είναι ο νόμος του </a:t>
            </a:r>
            <a:r>
              <a:rPr lang="en-US" dirty="0"/>
              <a:t>Walras.</a:t>
            </a:r>
          </a:p>
          <a:p>
            <a:pPr lvl="1"/>
            <a:r>
              <a:rPr lang="en-US" dirty="0"/>
              <a:t>M</a:t>
            </a:r>
            <a:r>
              <a:rPr lang="el-GR" dirty="0"/>
              <a:t>όνο </a:t>
            </a:r>
            <a:r>
              <a:rPr lang="el-GR" i="1" dirty="0"/>
              <a:t>σχετικές</a:t>
            </a:r>
            <a:r>
              <a:rPr lang="el-GR" dirty="0"/>
              <a:t> τιμές έχουν σημασία (δηλαδή τιμές του κάθε αγαθού ως αγαθό αναφοράς- το χρήμα;)</a:t>
            </a:r>
            <a:endParaRPr lang="en-GB" dirty="0"/>
          </a:p>
          <a:p>
            <a:r>
              <a:rPr lang="en-US" dirty="0"/>
              <a:t>H </a:t>
            </a:r>
            <a:r>
              <a:rPr lang="el-GR" dirty="0"/>
              <a:t>γενική ισορροπία παρομοιάζει με το  διπλογραφικό σύστημα, αφού στο τέλος οι στήλες πρέπει να αθροίζουν. </a:t>
            </a:r>
            <a:endParaRPr lang="en-GB" dirty="0"/>
          </a:p>
          <a:p>
            <a:r>
              <a:rPr lang="el-GR" dirty="0"/>
              <a:t> Για την </a:t>
            </a:r>
            <a:r>
              <a:rPr lang="el-GR" b="1" dirty="0"/>
              <a:t>Ύπαρξη ισορροπίας </a:t>
            </a:r>
            <a:r>
              <a:rPr lang="el-GR" dirty="0"/>
              <a:t>κρίσιμη υπόθεση είναι (α) οι  </a:t>
            </a:r>
            <a:r>
              <a:rPr lang="el-GR" b="1" dirty="0"/>
              <a:t>Κυρτές προτιμήσεις.</a:t>
            </a:r>
            <a:r>
              <a:rPr lang="en-US" b="1" dirty="0"/>
              <a:t>  </a:t>
            </a:r>
            <a:endParaRPr lang="el-GR" b="1" dirty="0"/>
          </a:p>
          <a:p>
            <a:pPr lvl="1"/>
            <a:r>
              <a:rPr lang="en-US" dirty="0"/>
              <a:t>To </a:t>
            </a:r>
            <a:r>
              <a:rPr lang="el-GR" dirty="0"/>
              <a:t>κάθε άτομο κάνει μικρά βήματα προς την κατεύθυνση που βελτιώνει την κατάστασή του </a:t>
            </a:r>
          </a:p>
          <a:p>
            <a:pPr lvl="1"/>
            <a:r>
              <a:rPr lang="el-GR" dirty="0"/>
              <a:t>Σαν να ανεβαίνει ένα ομαλό λόφο. Σταματά να ψάχνει όταν βελτίωση από ένα νέο βήμα γίνεται μηδέν. </a:t>
            </a:r>
            <a:endParaRPr lang="en-GB" dirty="0"/>
          </a:p>
          <a:p>
            <a:r>
              <a:rPr lang="el-GR" dirty="0"/>
              <a:t>+ </a:t>
            </a:r>
            <a:r>
              <a:rPr lang="el-GR" b="1" dirty="0"/>
              <a:t>(β) </a:t>
            </a:r>
            <a:r>
              <a:rPr lang="el-GR" dirty="0"/>
              <a:t>Οι συμμετέχοντες είναι/αισθάνονται όλοι </a:t>
            </a:r>
            <a:r>
              <a:rPr lang="el-GR" b="1" i="1" dirty="0"/>
              <a:t>μικροί</a:t>
            </a:r>
            <a:r>
              <a:rPr lang="el-GR" b="1" dirty="0"/>
              <a:t> σε σχέση με το σύνολο </a:t>
            </a:r>
            <a:r>
              <a:rPr lang="el-GR" dirty="0"/>
              <a:t>(να θεωρούν ότι δεν μπορούν να αλλάξουν τις παραμέτρους απόφασης – είναι αποδέκτες των τιμών)</a:t>
            </a:r>
            <a:endParaRPr lang="en-GB" dirty="0"/>
          </a:p>
        </p:txBody>
      </p:sp>
      <p:sp>
        <p:nvSpPr>
          <p:cNvPr id="4" name="Footer Placeholder 3">
            <a:extLst>
              <a:ext uri="{FF2B5EF4-FFF2-40B4-BE49-F238E27FC236}">
                <a16:creationId xmlns:a16="http://schemas.microsoft.com/office/drawing/2014/main" id="{C4EADC94-202E-1021-0877-D90842837E1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739E6298-34CF-3636-48E8-4AE960A8796E}"/>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Tree>
    <p:extLst>
      <p:ext uri="{BB962C8B-B14F-4D97-AF65-F5344CB8AC3E}">
        <p14:creationId xmlns:p14="http://schemas.microsoft.com/office/powerpoint/2010/main" val="32638010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15619</TotalTime>
  <Words>5880</Words>
  <Application>Microsoft Office PowerPoint</Application>
  <PresentationFormat>Widescreen</PresentationFormat>
  <Paragraphs>327</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vt:lpstr>
      <vt:lpstr>Century Gothic</vt:lpstr>
      <vt:lpstr>Courier New</vt:lpstr>
      <vt:lpstr>Times New Roman</vt:lpstr>
      <vt:lpstr>Wingdings</vt:lpstr>
      <vt:lpstr>Retrospect</vt:lpstr>
      <vt:lpstr>OIKONOMIKH ΤΗΣ ΑΣΦΑΛΙΣΗΣ – ΕΝΟΤΗΤΑ 2</vt:lpstr>
      <vt:lpstr>Εισαγωγή:  Τα οικονομικά ως επιστήμη. </vt:lpstr>
      <vt:lpstr>Τα οικονομικά είναι μια γενική θεωρία: Γιατί να έχουμε Οικονομική της Ασφάλισης;</vt:lpstr>
      <vt:lpstr>Συντονισμός αγορών και το αόρατο χέρι</vt:lpstr>
      <vt:lpstr>Μεμονωμένη αγορά: Μερική ισορροπία </vt:lpstr>
      <vt:lpstr>Προσαρμογή για διαφοροποιημένα αγαθά</vt:lpstr>
      <vt:lpstr>Το πιο δύσκολο θέμα: το αόρατο χέρι</vt:lpstr>
      <vt:lpstr>Γενικό περίγραμμα: τα θεωρήματα της Γενικής ισορροπίας</vt:lpstr>
      <vt:lpstr>Το μοντέλο ανταλλαγής</vt:lpstr>
      <vt:lpstr>Είναι ο κόσμος κυρτός; </vt:lpstr>
      <vt:lpstr>Πρώτο θεώρημα ευημερίας:  Κάθε ανταγωνιστική ισορροπία είναι κατά Pareto άριστη</vt:lpstr>
      <vt:lpstr>Δεύτερο θεώρημα ευημερίας:  Κάθε κατά Pareto άριστο μπορεί να προκύψει από ανταγωνισμό</vt:lpstr>
      <vt:lpstr>Σχολιασμός 1: Το κατά Pareto αριστο</vt:lpstr>
      <vt:lpstr>Σχολιασμός 2: Αστοχίες αγοράς</vt:lpstr>
      <vt:lpstr>Προεκτάσεις για χρόνο και αβεβαιότητα : πολλαπλασιασμός αναγκαίων αγορών</vt:lpstr>
      <vt:lpstr>Εξοικονόμηση αγορών σώζει το αόρατο χέρι;</vt:lpstr>
      <vt:lpstr>Επιστροφή στη μεγάλη εικόνα.</vt:lpstr>
      <vt:lpstr>Το δίλημμα του φυλακισμένου</vt:lpstr>
      <vt:lpstr>Παραδείγματα διλήμματος του φυλακισμένου</vt:lpstr>
      <vt:lpstr>Λύσεις στο δίλημμα</vt:lpstr>
      <vt:lpstr>Άλλα σημαντικά παίγνια</vt:lpstr>
      <vt:lpstr>Θεωρία παιγνίων και εξωτερική πολιτική</vt:lpstr>
      <vt:lpstr>Συμπέρασμα: Ειδη αβεβαιότητας</vt:lpstr>
      <vt:lpstr>Το πορτραίτο του Dr Gachet   και γενικευμένη αποτυχία  – Κράτος / Αγορά </vt:lpstr>
      <vt:lpstr>Ελεύθερη οικονομία και πλουραλισμός (John Kay κεφ 9 και κεφ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Platon Tinios</cp:lastModifiedBy>
  <cp:revision>42</cp:revision>
  <cp:lastPrinted>2025-10-23T09:38:07Z</cp:lastPrinted>
  <dcterms:created xsi:type="dcterms:W3CDTF">2020-10-29T08:06:03Z</dcterms:created>
  <dcterms:modified xsi:type="dcterms:W3CDTF">2025-10-29T08:41:18Z</dcterms:modified>
</cp:coreProperties>
</file>