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32"/>
  </p:notesMasterIdLst>
  <p:sldIdLst>
    <p:sldId id="256" r:id="rId2"/>
    <p:sldId id="257" r:id="rId3"/>
    <p:sldId id="258" r:id="rId4"/>
    <p:sldId id="260" r:id="rId5"/>
    <p:sldId id="261" r:id="rId6"/>
    <p:sldId id="262" r:id="rId7"/>
    <p:sldId id="263" r:id="rId8"/>
    <p:sldId id="265" r:id="rId9"/>
    <p:sldId id="266" r:id="rId10"/>
    <p:sldId id="267" r:id="rId11"/>
    <p:sldId id="269" r:id="rId12"/>
    <p:sldId id="268" r:id="rId13"/>
    <p:sldId id="270" r:id="rId14"/>
    <p:sldId id="271" r:id="rId15"/>
    <p:sldId id="272" r:id="rId16"/>
    <p:sldId id="273" r:id="rId17"/>
    <p:sldId id="275" r:id="rId18"/>
    <p:sldId id="276" r:id="rId19"/>
    <p:sldId id="278" r:id="rId20"/>
    <p:sldId id="279" r:id="rId21"/>
    <p:sldId id="280" r:id="rId22"/>
    <p:sldId id="282" r:id="rId23"/>
    <p:sldId id="283" r:id="rId24"/>
    <p:sldId id="285" r:id="rId25"/>
    <p:sldId id="284" r:id="rId26"/>
    <p:sldId id="286" r:id="rId27"/>
    <p:sldId id="287" r:id="rId28"/>
    <p:sldId id="288" r:id="rId29"/>
    <p:sldId id="289" r:id="rId30"/>
    <p:sldId id="290" r:id="rId31"/>
  </p:sldIdLst>
  <p:sldSz cx="12192000" cy="6858000"/>
  <p:notesSz cx="6784975"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798" y="114"/>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35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40226EC7-2251-45C1-8417-445CC267668D}"/>
              </a:ext>
            </a:extLst>
          </p:cNvPr>
          <p:cNvSpPr>
            <a:spLocks noGrp="1" noChangeArrowheads="1"/>
          </p:cNvSpPr>
          <p:nvPr>
            <p:ph type="hdr" sz="quarter"/>
          </p:nvPr>
        </p:nvSpPr>
        <p:spPr bwMode="auto">
          <a:xfrm>
            <a:off x="0" y="0"/>
            <a:ext cx="2940895" cy="495776"/>
          </a:xfrm>
          <a:prstGeom prst="rect">
            <a:avLst/>
          </a:prstGeom>
          <a:noFill/>
          <a:ln>
            <a:noFill/>
          </a:ln>
          <a:effectLst/>
        </p:spPr>
        <p:txBody>
          <a:bodyPr vert="horz" wrap="square" lIns="91248" tIns="45624" rIns="91248" bIns="45624"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n-US"/>
          </a:p>
        </p:txBody>
      </p:sp>
      <p:sp>
        <p:nvSpPr>
          <p:cNvPr id="24579" name="Rectangle 3">
            <a:extLst>
              <a:ext uri="{FF2B5EF4-FFF2-40B4-BE49-F238E27FC236}">
                <a16:creationId xmlns:a16="http://schemas.microsoft.com/office/drawing/2014/main" id="{266A0A87-066F-4F59-97EB-59181F707183}"/>
              </a:ext>
            </a:extLst>
          </p:cNvPr>
          <p:cNvSpPr>
            <a:spLocks noGrp="1" noChangeArrowheads="1"/>
          </p:cNvSpPr>
          <p:nvPr>
            <p:ph type="dt" idx="1"/>
          </p:nvPr>
        </p:nvSpPr>
        <p:spPr bwMode="auto">
          <a:xfrm>
            <a:off x="3842496" y="0"/>
            <a:ext cx="2940895" cy="495776"/>
          </a:xfrm>
          <a:prstGeom prst="rect">
            <a:avLst/>
          </a:prstGeom>
          <a:noFill/>
          <a:ln>
            <a:noFill/>
          </a:ln>
          <a:effectLst/>
        </p:spPr>
        <p:txBody>
          <a:bodyPr vert="horz" wrap="square" lIns="91248" tIns="45624" rIns="91248" bIns="45624"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61F16073-B7D1-4E3E-BE13-367E2B996B3F}" type="datetimeFigureOut">
              <a:rPr lang="el-GR" altLang="en-US"/>
              <a:pPr>
                <a:defRPr/>
              </a:pPr>
              <a:t>11/11/2025</a:t>
            </a:fld>
            <a:endParaRPr lang="el-GR" altLang="en-US"/>
          </a:p>
        </p:txBody>
      </p:sp>
      <p:sp>
        <p:nvSpPr>
          <p:cNvPr id="2052" name="Rectangle 4">
            <a:extLst>
              <a:ext uri="{FF2B5EF4-FFF2-40B4-BE49-F238E27FC236}">
                <a16:creationId xmlns:a16="http://schemas.microsoft.com/office/drawing/2014/main" id="{F7B68391-DEFD-4398-9269-A4D887713C81}"/>
              </a:ext>
            </a:extLst>
          </p:cNvPr>
          <p:cNvSpPr>
            <a:spLocks noGrp="1" noRot="1" noChangeAspect="1" noChangeArrowheads="1" noTextEdit="1"/>
          </p:cNvSpPr>
          <p:nvPr>
            <p:ph type="sldImg" idx="2"/>
          </p:nvPr>
        </p:nvSpPr>
        <p:spPr bwMode="auto">
          <a:xfrm>
            <a:off x="90488" y="742950"/>
            <a:ext cx="6604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4581" name="Rectangle 5">
            <a:extLst>
              <a:ext uri="{FF2B5EF4-FFF2-40B4-BE49-F238E27FC236}">
                <a16:creationId xmlns:a16="http://schemas.microsoft.com/office/drawing/2014/main" id="{6031D18C-A1C1-442A-B972-717AC5C86F6C}"/>
              </a:ext>
            </a:extLst>
          </p:cNvPr>
          <p:cNvSpPr>
            <a:spLocks noGrp="1" noChangeArrowheads="1"/>
          </p:cNvSpPr>
          <p:nvPr>
            <p:ph type="body" sz="quarter" idx="3"/>
          </p:nvPr>
        </p:nvSpPr>
        <p:spPr bwMode="auto">
          <a:xfrm>
            <a:off x="678181" y="4705905"/>
            <a:ext cx="5428614" cy="4457225"/>
          </a:xfrm>
          <a:prstGeom prst="rect">
            <a:avLst/>
          </a:prstGeom>
          <a:noFill/>
          <a:ln>
            <a:noFill/>
          </a:ln>
          <a:effectLst/>
        </p:spPr>
        <p:txBody>
          <a:bodyPr vert="horz" wrap="square" lIns="91248" tIns="45624" rIns="91248" bIns="45624" numCol="1" anchor="t" anchorCtr="0" compatLnSpc="1">
            <a:prstTxWarp prst="textNoShape">
              <a:avLst/>
            </a:prstTxWarp>
          </a:bodyPr>
          <a:lstStyle/>
          <a:p>
            <a:pPr lvl="0"/>
            <a:r>
              <a:rPr lang="el-GR" altLang="en-US" noProof="0"/>
              <a:t>Click to edit Master text styles</a:t>
            </a:r>
          </a:p>
          <a:p>
            <a:pPr lvl="1"/>
            <a:r>
              <a:rPr lang="el-GR" altLang="en-US" noProof="0"/>
              <a:t>Second level</a:t>
            </a:r>
          </a:p>
          <a:p>
            <a:pPr lvl="2"/>
            <a:r>
              <a:rPr lang="el-GR" altLang="en-US" noProof="0"/>
              <a:t>Third level</a:t>
            </a:r>
          </a:p>
          <a:p>
            <a:pPr lvl="3"/>
            <a:r>
              <a:rPr lang="el-GR" altLang="en-US" noProof="0"/>
              <a:t>Fourth level</a:t>
            </a:r>
          </a:p>
          <a:p>
            <a:pPr lvl="4"/>
            <a:r>
              <a:rPr lang="el-GR" altLang="en-US" noProof="0"/>
              <a:t>Fifth level</a:t>
            </a:r>
          </a:p>
        </p:txBody>
      </p:sp>
      <p:sp>
        <p:nvSpPr>
          <p:cNvPr id="24582" name="Rectangle 6">
            <a:extLst>
              <a:ext uri="{FF2B5EF4-FFF2-40B4-BE49-F238E27FC236}">
                <a16:creationId xmlns:a16="http://schemas.microsoft.com/office/drawing/2014/main" id="{02010230-6895-4932-8132-3C116039ECE6}"/>
              </a:ext>
            </a:extLst>
          </p:cNvPr>
          <p:cNvSpPr>
            <a:spLocks noGrp="1" noChangeArrowheads="1"/>
          </p:cNvSpPr>
          <p:nvPr>
            <p:ph type="ftr" sz="quarter" idx="4"/>
          </p:nvPr>
        </p:nvSpPr>
        <p:spPr bwMode="auto">
          <a:xfrm>
            <a:off x="0" y="9408641"/>
            <a:ext cx="2940895" cy="495776"/>
          </a:xfrm>
          <a:prstGeom prst="rect">
            <a:avLst/>
          </a:prstGeom>
          <a:noFill/>
          <a:ln>
            <a:noFill/>
          </a:ln>
          <a:effectLst/>
        </p:spPr>
        <p:txBody>
          <a:bodyPr vert="horz" wrap="square" lIns="91248" tIns="45624" rIns="91248" bIns="45624"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el-GR" altLang="en-US"/>
          </a:p>
        </p:txBody>
      </p:sp>
      <p:sp>
        <p:nvSpPr>
          <p:cNvPr id="24583" name="Rectangle 7">
            <a:extLst>
              <a:ext uri="{FF2B5EF4-FFF2-40B4-BE49-F238E27FC236}">
                <a16:creationId xmlns:a16="http://schemas.microsoft.com/office/drawing/2014/main" id="{6DCB1B8F-39F9-4233-A4CC-5A7C64D0B5C5}"/>
              </a:ext>
            </a:extLst>
          </p:cNvPr>
          <p:cNvSpPr>
            <a:spLocks noGrp="1" noChangeArrowheads="1"/>
          </p:cNvSpPr>
          <p:nvPr>
            <p:ph type="sldNum" sz="quarter" idx="5"/>
          </p:nvPr>
        </p:nvSpPr>
        <p:spPr bwMode="auto">
          <a:xfrm>
            <a:off x="3842496" y="9408641"/>
            <a:ext cx="2940895" cy="495776"/>
          </a:xfrm>
          <a:prstGeom prst="rect">
            <a:avLst/>
          </a:prstGeom>
          <a:noFill/>
          <a:ln>
            <a:noFill/>
          </a:ln>
          <a:effectLst/>
        </p:spPr>
        <p:txBody>
          <a:bodyPr vert="horz" wrap="square" lIns="91248" tIns="45624" rIns="91248" bIns="45624" numCol="1" anchor="b" anchorCtr="0" compatLnSpc="1">
            <a:prstTxWarp prst="textNoShape">
              <a:avLst/>
            </a:prstTxWarp>
          </a:bodyPr>
          <a:lstStyle>
            <a:lvl1pPr algn="r" eaLnBrk="1" hangingPunct="1">
              <a:defRPr sz="1200">
                <a:latin typeface="Calibri" panose="020F0502020204030204" pitchFamily="34" charset="0"/>
              </a:defRPr>
            </a:lvl1pPr>
          </a:lstStyle>
          <a:p>
            <a:fld id="{B135B5E3-3882-4347-997E-9A62EC67AC17}" type="slidenum">
              <a:rPr lang="el-GR" altLang="en-US"/>
              <a:pPr/>
              <a:t>‹#›</a:t>
            </a:fld>
            <a:endParaRPr lang="el-G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jstor.org/stable/27958158?seq=2"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THE REMARKABLE BERNOULLI FAMILY on JSTOR</a:t>
            </a:r>
            <a:endParaRPr lang="el-GR" dirty="0"/>
          </a:p>
        </p:txBody>
      </p:sp>
      <p:sp>
        <p:nvSpPr>
          <p:cNvPr id="4" name="Slide Number Placeholder 3"/>
          <p:cNvSpPr>
            <a:spLocks noGrp="1"/>
          </p:cNvSpPr>
          <p:nvPr>
            <p:ph type="sldNum" sz="quarter" idx="5"/>
          </p:nvPr>
        </p:nvSpPr>
        <p:spPr/>
        <p:txBody>
          <a:bodyPr/>
          <a:lstStyle/>
          <a:p>
            <a:fld id="{B135B5E3-3882-4347-997E-9A62EC67AC17}" type="slidenum">
              <a:rPr lang="el-GR" altLang="en-US" smtClean="0"/>
              <a:pPr/>
              <a:t>4</a:t>
            </a:fld>
            <a:endParaRPr lang="el-GR" altLang="en-US"/>
          </a:p>
        </p:txBody>
      </p:sp>
    </p:spTree>
    <p:extLst>
      <p:ext uri="{BB962C8B-B14F-4D97-AF65-F5344CB8AC3E}">
        <p14:creationId xmlns:p14="http://schemas.microsoft.com/office/powerpoint/2010/main" val="70933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DFC0647F-8958-4D1D-B236-8C38451B45E8}" type="datetime1">
              <a:rPr lang="en-GB" smtClean="0"/>
              <a:t>11/11/2025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0338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E517BD16-5CC3-4AE4-8C2C-AD505A2ECFDC}" type="datetime1">
              <a:rPr lang="en-GB" smtClean="0"/>
              <a:t>11/11/2025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4079713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11A1BFA-11DA-4DDF-8A0C-6F9EF38C2C14}" type="datetime1">
              <a:rPr lang="en-GB" smtClean="0"/>
              <a:t>11/11/2025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53942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B5AA2837-19F6-4E88-A212-DEB5117D5B1E}" type="datetime1">
              <a:rPr lang="en-GB" smtClean="0"/>
              <a:t>11/11/2025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01520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D2D3F239-8207-45D7-8706-D9A95DAC6B2A}" type="datetime1">
              <a:rPr lang="en-GB" smtClean="0"/>
              <a:t>11/11/2025</a:t>
            </a:fld>
            <a:endParaRPr lang="en-GB"/>
          </a:p>
        </p:txBody>
      </p:sp>
      <p:sp>
        <p:nvSpPr>
          <p:cNvPr id="5" name="Footer Placeholder 4"/>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12"/>
          </p:nvPr>
        </p:nvSpPr>
        <p:spPr/>
        <p:txBody>
          <a:bodyPr/>
          <a:lstStyle/>
          <a:p>
            <a:fld id="{129925B6-863B-4C2F-8765-BBFEFEBA9CE7}" type="slidenum">
              <a:rPr lang="en-GB" altLang="en-US" smtClean="0"/>
              <a:pPr/>
              <a:t>‹#›</a:t>
            </a:fld>
            <a:endParaRPr lang="en-GB"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4412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079193B1-9B5F-45AF-9130-E49D2F67C818}" type="datetime1">
              <a:rPr lang="en-GB" smtClean="0"/>
              <a:t>11/11/2025</a:t>
            </a:fld>
            <a:endParaRPr lang="en-GB"/>
          </a:p>
        </p:txBody>
      </p:sp>
      <p:sp>
        <p:nvSpPr>
          <p:cNvPr id="6" name="Footer Placeholder 5"/>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422610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D0106042-09C8-41EE-9A8C-1CDC7F8DFB34}" type="datetime1">
              <a:rPr lang="en-GB" smtClean="0"/>
              <a:t>11/11/2025</a:t>
            </a:fld>
            <a:endParaRPr lang="en-GB"/>
          </a:p>
        </p:txBody>
      </p:sp>
      <p:sp>
        <p:nvSpPr>
          <p:cNvPr id="8" name="Footer Placeholder 7"/>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78799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C33B1D5A-922A-412A-BF73-B7430FE53B25}" type="datetime1">
              <a:rPr lang="en-GB" smtClean="0"/>
              <a:t>11/11/2025</a:t>
            </a:fld>
            <a:endParaRPr lang="en-GB"/>
          </a:p>
        </p:txBody>
      </p:sp>
      <p:sp>
        <p:nvSpPr>
          <p:cNvPr id="4" name="Footer Placeholder 3"/>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45759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DE62AF49-3446-4EB3-8BF0-B0D6DF95F5F0}" type="datetime1">
              <a:rPr lang="en-GB" smtClean="0"/>
              <a:t>11/11/2025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l-GR" altLang="en-US"/>
              <a:t>Πλάτων Τήνιος – σημειώσεις 2025</a:t>
            </a:r>
            <a:endParaRPr lang="en-GB" altLang="en-US"/>
          </a:p>
        </p:txBody>
      </p:sp>
      <p:sp>
        <p:nvSpPr>
          <p:cNvPr id="9" name="Slide Number Placeholder 8"/>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2740890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fld id="{2A143DDD-23EE-47E3-A8C3-C09457799743}" type="datetime1">
              <a:rPr lang="en-GB" smtClean="0"/>
              <a:t>11/11/2025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r>
              <a:rPr lang="el-GR" altLang="en-US"/>
              <a:t>Πλάτων Τήνιος – σημειώσεις 2025</a:t>
            </a:r>
            <a:endParaRPr lang="en-GB"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1769676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3F2DBBA0-C0BA-466A-AEA3-22AAA3BFF694}" type="datetime1">
              <a:rPr lang="en-GB" smtClean="0"/>
              <a:t>11/11/2025</a:t>
            </a:fld>
            <a:endParaRPr lang="en-GB"/>
          </a:p>
        </p:txBody>
      </p:sp>
      <p:sp>
        <p:nvSpPr>
          <p:cNvPr id="6" name="Footer Placeholder 5"/>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7" name="Slide Number Placeholder 6"/>
          <p:cNvSpPr>
            <a:spLocks noGrp="1"/>
          </p:cNvSpPr>
          <p:nvPr>
            <p:ph type="sldNum" sz="quarter" idx="12"/>
          </p:nvPr>
        </p:nvSpPr>
        <p:spPr/>
        <p:txBody>
          <a:bodyPr/>
          <a:lstStyle/>
          <a:p>
            <a:fld id="{129925B6-863B-4C2F-8765-BBFEFEBA9CE7}" type="slidenum">
              <a:rPr lang="en-GB" altLang="en-US" smtClean="0"/>
              <a:pPr/>
              <a:t>‹#›</a:t>
            </a:fld>
            <a:endParaRPr lang="en-GB" altLang="en-US"/>
          </a:p>
        </p:txBody>
      </p:sp>
    </p:spTree>
    <p:extLst>
      <p:ext uri="{BB962C8B-B14F-4D97-AF65-F5344CB8AC3E}">
        <p14:creationId xmlns:p14="http://schemas.microsoft.com/office/powerpoint/2010/main" val="3010149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fld id="{43AA355D-392C-4EE0-9F07-012F20EE6909}" type="datetime1">
              <a:rPr lang="en-GB" smtClean="0"/>
              <a:t>11/11/2025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l-GR" altLang="en-US"/>
              <a:t>Πλάτων Τήνιος – σημειώσεις 2025</a:t>
            </a:r>
            <a:endParaRPr lang="en-GB"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29925B6-863B-4C2F-8765-BBFEFEBA9CE7}" type="slidenum">
              <a:rPr lang="en-GB" altLang="en-US" smtClean="0"/>
              <a:pPr/>
              <a:t>‹#›</a:t>
            </a:fld>
            <a:endParaRPr lang="en-GB"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32745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 Τίτλος">
            <a:extLst>
              <a:ext uri="{FF2B5EF4-FFF2-40B4-BE49-F238E27FC236}">
                <a16:creationId xmlns:a16="http://schemas.microsoft.com/office/drawing/2014/main" id="{821A9C87-3728-4876-AC5C-50D3F23349F2}"/>
              </a:ext>
            </a:extLst>
          </p:cNvPr>
          <p:cNvSpPr>
            <a:spLocks noGrp="1"/>
          </p:cNvSpPr>
          <p:nvPr>
            <p:ph type="ctrTitle"/>
          </p:nvPr>
        </p:nvSpPr>
        <p:spPr/>
        <p:txBody>
          <a:bodyPr/>
          <a:lstStyle/>
          <a:p>
            <a:r>
              <a:rPr lang="en-US" altLang="en-US" dirty="0"/>
              <a:t>OIKONOMIKH </a:t>
            </a:r>
            <a:r>
              <a:rPr lang="el-GR" altLang="en-US" dirty="0"/>
              <a:t>ΤΗΣ ΑΣΦΑΛΙΣΗΣ – </a:t>
            </a:r>
            <a:r>
              <a:rPr lang="el-GR" sz="6600" b="1" dirty="0">
                <a:effectLst>
                  <a:outerShdw blurRad="38100" dist="38100" dir="2700000" algn="tl">
                    <a:srgbClr val="000000">
                      <a:alpha val="43137"/>
                    </a:srgbClr>
                  </a:outerShdw>
                </a:effectLst>
              </a:rPr>
              <a:t>ΕΝΟΤΗΤΑ </a:t>
            </a:r>
            <a:r>
              <a:rPr lang="en-US" sz="6600" b="1" dirty="0">
                <a:effectLst>
                  <a:outerShdw blurRad="38100" dist="38100" dir="2700000" algn="tl">
                    <a:srgbClr val="000000">
                      <a:alpha val="43137"/>
                    </a:srgbClr>
                  </a:outerShdw>
                </a:effectLst>
              </a:rPr>
              <a:t>3</a:t>
            </a:r>
            <a:endParaRPr lang="en-GB" altLang="en-US" b="1" dirty="0">
              <a:effectLst>
                <a:outerShdw blurRad="38100" dist="38100" dir="2700000" algn="tl">
                  <a:srgbClr val="000000">
                    <a:alpha val="43137"/>
                  </a:srgbClr>
                </a:outerShdw>
              </a:effectLst>
            </a:endParaRPr>
          </a:p>
        </p:txBody>
      </p:sp>
      <p:sp>
        <p:nvSpPr>
          <p:cNvPr id="3" name="2 - Υπότιτλος">
            <a:extLst>
              <a:ext uri="{FF2B5EF4-FFF2-40B4-BE49-F238E27FC236}">
                <a16:creationId xmlns:a16="http://schemas.microsoft.com/office/drawing/2014/main" id="{19AF5830-6BBC-41FC-8864-D6AC47F6DAEF}"/>
              </a:ext>
            </a:extLst>
          </p:cNvPr>
          <p:cNvSpPr>
            <a:spLocks noGrp="1"/>
          </p:cNvSpPr>
          <p:nvPr>
            <p:ph type="subTitle" idx="1"/>
          </p:nvPr>
        </p:nvSpPr>
        <p:spPr>
          <a:xfrm>
            <a:off x="1100051" y="4455620"/>
            <a:ext cx="10058400" cy="1349644"/>
          </a:xfrm>
        </p:spPr>
        <p:txBody>
          <a:bodyPr rtlCol="0">
            <a:normAutofit fontScale="70000" lnSpcReduction="20000"/>
          </a:bodyPr>
          <a:lstStyle/>
          <a:p>
            <a:pPr eaLnBrk="1" fontAlgn="auto" hangingPunct="1">
              <a:spcAft>
                <a:spcPts val="0"/>
              </a:spcAft>
              <a:defRPr/>
            </a:pPr>
            <a:r>
              <a:rPr lang="el-GR" sz="2400" b="1" dirty="0">
                <a:effectLst>
                  <a:outerShdw blurRad="38100" dist="38100" dir="2700000" algn="tl">
                    <a:srgbClr val="000000">
                      <a:alpha val="43137"/>
                    </a:srgbClr>
                  </a:outerShdw>
                </a:effectLst>
              </a:rPr>
              <a:t>ΔΙΑΧΡΟΝΙΚΗ ΕΠΙΛΟΓΗ ΚΑΙ ΑΒΕΒΑΙΟΤΗΤΑ</a:t>
            </a:r>
            <a:endParaRPr lang="el-GR" b="1" dirty="0">
              <a:effectLst>
                <a:outerShdw blurRad="38100" dist="38100" dir="2700000" algn="tl">
                  <a:srgbClr val="000000">
                    <a:alpha val="43137"/>
                  </a:srgbClr>
                </a:outerShdw>
              </a:effectLst>
            </a:endParaRPr>
          </a:p>
          <a:p>
            <a:pPr eaLnBrk="1" fontAlgn="auto" hangingPunct="1">
              <a:spcAft>
                <a:spcPts val="0"/>
              </a:spcAft>
              <a:defRPr/>
            </a:pPr>
            <a:r>
              <a:rPr lang="el-GR" dirty="0"/>
              <a:t>ΑΝΑΜΕΝΟΜΕΝΗ ΧΡΗΣΙΜΟΤΗΤΑ </a:t>
            </a:r>
            <a:r>
              <a:rPr lang="el-GR" cap="none" dirty="0"/>
              <a:t>και </a:t>
            </a:r>
            <a:r>
              <a:rPr lang="en-US" cap="none" dirty="0"/>
              <a:t>von Neumann-Morgenstern</a:t>
            </a:r>
          </a:p>
          <a:p>
            <a:pPr eaLnBrk="1" fontAlgn="auto" hangingPunct="1">
              <a:spcAft>
                <a:spcPts val="0"/>
              </a:spcAft>
              <a:defRPr/>
            </a:pPr>
            <a:r>
              <a:rPr lang="el-GR" cap="none" dirty="0"/>
              <a:t>Παράδοξα και αποκλίσεις</a:t>
            </a:r>
          </a:p>
          <a:p>
            <a:pPr eaLnBrk="1" fontAlgn="auto" hangingPunct="1">
              <a:spcAft>
                <a:spcPts val="0"/>
              </a:spcAft>
              <a:defRPr/>
            </a:pPr>
            <a:r>
              <a:rPr lang="el-GR" cap="none" dirty="0"/>
              <a:t>Μια </a:t>
            </a:r>
            <a:r>
              <a:rPr lang="el-GR" cap="none" dirty="0" err="1"/>
              <a:t>συμπεριφορική</a:t>
            </a:r>
            <a:r>
              <a:rPr lang="el-GR" cap="none" dirty="0"/>
              <a:t> προσέγγιση – Θεωρία προοπτικής </a:t>
            </a:r>
            <a:r>
              <a:rPr lang="en-US" cap="none" dirty="0"/>
              <a:t> </a:t>
            </a:r>
          </a:p>
          <a:p>
            <a:pPr eaLnBrk="1" fontAlgn="auto" hangingPunct="1">
              <a:spcAft>
                <a:spcPts val="0"/>
              </a:spcAft>
              <a:defRPr/>
            </a:pPr>
            <a:endParaRPr lang="el-GR" b="1" i="1" dirty="0">
              <a:effectLst>
                <a:outerShdw blurRad="38100" dist="38100" dir="2700000" algn="tl">
                  <a:srgbClr val="000000">
                    <a:alpha val="43137"/>
                  </a:srgbClr>
                </a:outerShdw>
              </a:effectLst>
            </a:endParaRPr>
          </a:p>
        </p:txBody>
      </p:sp>
      <p:sp>
        <p:nvSpPr>
          <p:cNvPr id="3074" name="5 - Θέση αριθμού διαφάνειας">
            <a:extLst>
              <a:ext uri="{FF2B5EF4-FFF2-40B4-BE49-F238E27FC236}">
                <a16:creationId xmlns:a16="http://schemas.microsoft.com/office/drawing/2014/main" id="{D0122AD1-6319-4284-9A2B-128A645C0E4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066CBF0-6F3C-480B-B287-2D9494FC4FE8}" type="slidenum">
              <a:rPr lang="en-GB" altLang="en-US" sz="1200">
                <a:solidFill>
                  <a:srgbClr val="898989"/>
                </a:solidFill>
              </a:rPr>
              <a:pPr>
                <a:spcBef>
                  <a:spcPct val="0"/>
                </a:spcBef>
                <a:buFontTx/>
                <a:buNone/>
              </a:pPr>
              <a:t>1</a:t>
            </a:fld>
            <a:endParaRPr lang="en-GB" altLang="en-US" sz="1200">
              <a:solidFill>
                <a:srgbClr val="898989"/>
              </a:solidFill>
            </a:endParaRPr>
          </a:p>
        </p:txBody>
      </p:sp>
      <p:sp>
        <p:nvSpPr>
          <p:cNvPr id="2" name="TextBox 1">
            <a:extLst>
              <a:ext uri="{FF2B5EF4-FFF2-40B4-BE49-F238E27FC236}">
                <a16:creationId xmlns:a16="http://schemas.microsoft.com/office/drawing/2014/main" id="{51B6297D-7EF1-4604-8FC6-A7C63169A38F}"/>
              </a:ext>
            </a:extLst>
          </p:cNvPr>
          <p:cNvSpPr txBox="1"/>
          <p:nvPr/>
        </p:nvSpPr>
        <p:spPr>
          <a:xfrm>
            <a:off x="7680176" y="1115075"/>
            <a:ext cx="3248428" cy="738664"/>
          </a:xfrm>
          <a:prstGeom prst="rect">
            <a:avLst/>
          </a:prstGeom>
          <a:noFill/>
        </p:spPr>
        <p:txBody>
          <a:bodyPr wrap="square" rtlCol="0">
            <a:spAutoFit/>
          </a:bodyPr>
          <a:lstStyle/>
          <a:p>
            <a:r>
              <a:rPr lang="el-GR" sz="2400" b="1" dirty="0">
                <a:solidFill>
                  <a:schemeClr val="accent4">
                    <a:lumMod val="40000"/>
                    <a:lumOff val="60000"/>
                  </a:schemeClr>
                </a:solidFill>
              </a:rPr>
              <a:t>Πλάτων Τήνιος</a:t>
            </a:r>
          </a:p>
          <a:p>
            <a:endParaRPr lang="el-GR" dirty="0"/>
          </a:p>
        </p:txBody>
      </p:sp>
      <p:sp>
        <p:nvSpPr>
          <p:cNvPr id="5" name="Footer Placeholder 4">
            <a:extLst>
              <a:ext uri="{FF2B5EF4-FFF2-40B4-BE49-F238E27FC236}">
                <a16:creationId xmlns:a16="http://schemas.microsoft.com/office/drawing/2014/main" id="{89B5F63C-37DF-5AF9-A014-72E957B5A3AF}"/>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pic>
        <p:nvPicPr>
          <p:cNvPr id="4" name="Picture 3">
            <a:extLst>
              <a:ext uri="{FF2B5EF4-FFF2-40B4-BE49-F238E27FC236}">
                <a16:creationId xmlns:a16="http://schemas.microsoft.com/office/drawing/2014/main" id="{BE1971A5-4826-37A6-9F22-683F40A83CF3}"/>
              </a:ext>
            </a:extLst>
          </p:cNvPr>
          <p:cNvPicPr>
            <a:picLocks noChangeAspect="1"/>
          </p:cNvPicPr>
          <p:nvPr/>
        </p:nvPicPr>
        <p:blipFill>
          <a:blip r:embed="rId2"/>
          <a:stretch>
            <a:fillRect/>
          </a:stretch>
        </p:blipFill>
        <p:spPr>
          <a:xfrm>
            <a:off x="10697718" y="558892"/>
            <a:ext cx="1143000" cy="1743075"/>
          </a:xfrm>
          <a:prstGeom prst="rect">
            <a:avLst/>
          </a:prstGeom>
        </p:spPr>
      </p:pic>
      <p:pic>
        <p:nvPicPr>
          <p:cNvPr id="6" name="Picture 5">
            <a:extLst>
              <a:ext uri="{FF2B5EF4-FFF2-40B4-BE49-F238E27FC236}">
                <a16:creationId xmlns:a16="http://schemas.microsoft.com/office/drawing/2014/main" id="{F2C32529-165D-C4D7-37CC-25E4F27076BE}"/>
              </a:ext>
            </a:extLst>
          </p:cNvPr>
          <p:cNvPicPr>
            <a:picLocks noChangeAspect="1"/>
          </p:cNvPicPr>
          <p:nvPr/>
        </p:nvPicPr>
        <p:blipFill>
          <a:blip r:embed="rId3"/>
          <a:stretch>
            <a:fillRect/>
          </a:stretch>
        </p:blipFill>
        <p:spPr>
          <a:xfrm>
            <a:off x="10075678" y="4268931"/>
            <a:ext cx="1620666" cy="24023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00A13-F2B0-271A-36EA-8ABA91E15B16}"/>
              </a:ext>
            </a:extLst>
          </p:cNvPr>
          <p:cNvSpPr>
            <a:spLocks noGrp="1"/>
          </p:cNvSpPr>
          <p:nvPr>
            <p:ph type="title"/>
          </p:nvPr>
        </p:nvSpPr>
        <p:spPr/>
        <p:txBody>
          <a:bodyPr/>
          <a:lstStyle/>
          <a:p>
            <a:r>
              <a:rPr lang="el-GR" dirty="0"/>
              <a:t>Πού </a:t>
            </a:r>
            <a:r>
              <a:rPr lang="el-GR" i="1" dirty="0">
                <a:effectLst>
                  <a:outerShdw blurRad="38100" dist="38100" dir="2700000" algn="tl">
                    <a:srgbClr val="000000">
                      <a:alpha val="43137"/>
                    </a:srgbClr>
                  </a:outerShdw>
                </a:effectLst>
              </a:rPr>
              <a:t>καταλήγουν</a:t>
            </a:r>
            <a:r>
              <a:rPr lang="el-GR" dirty="0"/>
              <a:t> τα αξιώματα;</a:t>
            </a:r>
          </a:p>
        </p:txBody>
      </p:sp>
      <p:sp>
        <p:nvSpPr>
          <p:cNvPr id="3" name="Content Placeholder 2">
            <a:extLst>
              <a:ext uri="{FF2B5EF4-FFF2-40B4-BE49-F238E27FC236}">
                <a16:creationId xmlns:a16="http://schemas.microsoft.com/office/drawing/2014/main" id="{E1B875BF-818F-6791-5E61-D91DFA37482B}"/>
              </a:ext>
            </a:extLst>
          </p:cNvPr>
          <p:cNvSpPr>
            <a:spLocks noGrp="1"/>
          </p:cNvSpPr>
          <p:nvPr>
            <p:ph idx="1"/>
          </p:nvPr>
        </p:nvSpPr>
        <p:spPr/>
        <p:txBody>
          <a:bodyPr>
            <a:normAutofit fontScale="70000" lnSpcReduction="20000"/>
          </a:bodyPr>
          <a:lstStyle/>
          <a:p>
            <a:r>
              <a:rPr lang="el-GR" dirty="0"/>
              <a:t>Η θεωρία προσπαθεί να δικαιολογήσει την ύπαρξη μιας Συνάρτησης Προσδοκώμενης Χρησιμότητας (Ωφέλειας) με </a:t>
            </a:r>
            <a:r>
              <a:rPr lang="el-GR" b="1" dirty="0"/>
              <a:t>γραμμική μορφή </a:t>
            </a:r>
            <a:r>
              <a:rPr lang="el-GR" sz="1900" dirty="0"/>
              <a:t>(παράδειγμα με δύο ενδεχόμενα) </a:t>
            </a:r>
          </a:p>
          <a:p>
            <a:pPr algn="ctr"/>
            <a:r>
              <a:rPr lang="el-GR" b="1" dirty="0"/>
              <a:t>Ω=π</a:t>
            </a:r>
            <a:r>
              <a:rPr lang="el-GR" b="1" baseline="-25000" dirty="0"/>
              <a:t>1</a:t>
            </a:r>
            <a:r>
              <a:rPr lang="el-GR" b="1" dirty="0"/>
              <a:t>*u(χ</a:t>
            </a:r>
            <a:r>
              <a:rPr lang="el-GR" b="1" baseline="-25000" dirty="0"/>
              <a:t>1</a:t>
            </a:r>
            <a:r>
              <a:rPr lang="el-GR" b="1" dirty="0"/>
              <a:t>)+ π</a:t>
            </a:r>
            <a:r>
              <a:rPr lang="el-GR" b="1" baseline="-25000" dirty="0"/>
              <a:t>2</a:t>
            </a:r>
            <a:r>
              <a:rPr lang="el-GR" b="1" dirty="0"/>
              <a:t>*u(χ</a:t>
            </a:r>
            <a:r>
              <a:rPr lang="el-GR" b="1" baseline="-25000" dirty="0"/>
              <a:t>2</a:t>
            </a:r>
            <a:r>
              <a:rPr lang="el-GR" b="1" dirty="0"/>
              <a:t>), 		</a:t>
            </a:r>
            <a:r>
              <a:rPr lang="el-GR" dirty="0"/>
              <a:t>όπου</a:t>
            </a:r>
            <a:r>
              <a:rPr lang="el-GR" b="1" dirty="0"/>
              <a:t> </a:t>
            </a:r>
            <a:r>
              <a:rPr lang="el-GR" dirty="0"/>
              <a:t>(π</a:t>
            </a:r>
            <a:r>
              <a:rPr lang="el-GR" baseline="-25000" dirty="0"/>
              <a:t>1</a:t>
            </a:r>
            <a:r>
              <a:rPr lang="el-GR" dirty="0"/>
              <a:t>+ π</a:t>
            </a:r>
            <a:r>
              <a:rPr lang="el-GR" baseline="-25000" dirty="0"/>
              <a:t>2</a:t>
            </a:r>
            <a:r>
              <a:rPr lang="el-GR" dirty="0"/>
              <a:t> =1)</a:t>
            </a:r>
          </a:p>
          <a:p>
            <a:r>
              <a:rPr lang="el-GR" dirty="0"/>
              <a:t>όπου </a:t>
            </a:r>
            <a:r>
              <a:rPr lang="el-GR" b="1" dirty="0"/>
              <a:t>π</a:t>
            </a:r>
            <a:r>
              <a:rPr lang="el-GR" dirty="0"/>
              <a:t> είναι πιθανότητες και </a:t>
            </a:r>
            <a:r>
              <a:rPr lang="el-GR" b="1" dirty="0"/>
              <a:t>u(..) </a:t>
            </a:r>
            <a:r>
              <a:rPr lang="el-GR" dirty="0"/>
              <a:t>οι </a:t>
            </a:r>
            <a:r>
              <a:rPr lang="el-GR" i="1" dirty="0"/>
              <a:t>συνήθεις</a:t>
            </a:r>
            <a:r>
              <a:rPr lang="el-GR" dirty="0"/>
              <a:t> </a:t>
            </a:r>
            <a:r>
              <a:rPr lang="el-GR" b="1" dirty="0"/>
              <a:t>συναρτήσεις χρησιμότητας </a:t>
            </a:r>
            <a:r>
              <a:rPr lang="el-GR" dirty="0"/>
              <a:t>σε κατάσταση βεβαιότητας. </a:t>
            </a:r>
          </a:p>
          <a:p>
            <a:pPr lvl="1">
              <a:buFont typeface="Arial" panose="020B0604020202020204" pitchFamily="34" charset="0"/>
              <a:buChar char="•"/>
            </a:pPr>
            <a:r>
              <a:rPr lang="el-GR" dirty="0"/>
              <a:t>Δηλαδή εξετάζεις πόσο ευχαρίστηση θα έχεις σε κάθε ενδεχόμενο και το σταθμίζεις με το πόσο πιθανό είναι</a:t>
            </a:r>
          </a:p>
          <a:p>
            <a:pPr lvl="1">
              <a:buFont typeface="Arial" panose="020B0604020202020204" pitchFamily="34" charset="0"/>
              <a:buChar char="•"/>
            </a:pPr>
            <a:r>
              <a:rPr lang="el-GR" dirty="0"/>
              <a:t>Διαλέγεις </a:t>
            </a:r>
            <a:r>
              <a:rPr lang="el-GR" b="1" i="1" dirty="0"/>
              <a:t>πριν</a:t>
            </a:r>
            <a:r>
              <a:rPr lang="el-GR" b="1" dirty="0"/>
              <a:t> να γνωρίζεις τι θα γίνει. </a:t>
            </a:r>
            <a:r>
              <a:rPr lang="el-GR" dirty="0"/>
              <a:t>Επιλέγεις</a:t>
            </a:r>
            <a:r>
              <a:rPr lang="el-GR" b="1" dirty="0"/>
              <a:t> </a:t>
            </a:r>
            <a:r>
              <a:rPr lang="el-GR" dirty="0"/>
              <a:t>εκείνο το στοίχημα που σου εξασφαλίζει το </a:t>
            </a:r>
            <a:r>
              <a:rPr lang="el-GR" b="1" dirty="0"/>
              <a:t>υψηλότερο Ω.  </a:t>
            </a:r>
          </a:p>
          <a:p>
            <a:r>
              <a:rPr lang="el-GR" dirty="0"/>
              <a:t>Δηλαδή: Μεγιστοποιείται η </a:t>
            </a:r>
            <a:r>
              <a:rPr lang="el-GR" b="1" dirty="0"/>
              <a:t>αναμενόμενη μέση τιμή της χρησιμότητας </a:t>
            </a:r>
            <a:r>
              <a:rPr lang="el-GR" dirty="0"/>
              <a:t>και όχι η </a:t>
            </a:r>
            <a:r>
              <a:rPr lang="el-GR" b="1" dirty="0"/>
              <a:t>χρησιμότητα της μέσης τιμής</a:t>
            </a:r>
            <a:r>
              <a:rPr lang="el-GR" dirty="0"/>
              <a:t>. (συνολική χρησιμότητα= αναμενόμενη χρησιμότητα του καθενός ενδεχομένου).</a:t>
            </a:r>
          </a:p>
          <a:p>
            <a:r>
              <a:rPr lang="el-GR" dirty="0"/>
              <a:t>Οι </a:t>
            </a:r>
            <a:r>
              <a:rPr lang="el-GR" dirty="0" err="1"/>
              <a:t>von</a:t>
            </a:r>
            <a:r>
              <a:rPr lang="el-GR" dirty="0"/>
              <a:t> </a:t>
            </a:r>
            <a:r>
              <a:rPr lang="el-GR" dirty="0" err="1"/>
              <a:t>Neumann</a:t>
            </a:r>
            <a:r>
              <a:rPr lang="el-GR" dirty="0"/>
              <a:t> και </a:t>
            </a:r>
            <a:r>
              <a:rPr lang="el-GR" dirty="0" err="1"/>
              <a:t>Morgenstern</a:t>
            </a:r>
            <a:r>
              <a:rPr lang="el-GR" dirty="0"/>
              <a:t> θεμελίωσαν την Προσδοκώμενη Χρησιμότητα σε </a:t>
            </a:r>
            <a:r>
              <a:rPr lang="el-GR" b="1" dirty="0"/>
              <a:t>τρία  αξιώματα </a:t>
            </a:r>
            <a:r>
              <a:rPr lang="el-GR" dirty="0"/>
              <a:t>που αφορούν τον ορθολογισμό προτιμήσεων  γενικεύοντας την θεωρία της χρησιμότητας σε περιπτώσεις αβεβαιότητας.</a:t>
            </a:r>
          </a:p>
          <a:p>
            <a:pPr lvl="1"/>
            <a:r>
              <a:rPr lang="el-GR" dirty="0"/>
              <a:t>Δικαιολογείται η λύση του </a:t>
            </a:r>
            <a:r>
              <a:rPr lang="el-GR" dirty="0" err="1"/>
              <a:t>Bernoulli</a:t>
            </a:r>
            <a:r>
              <a:rPr lang="el-GR" dirty="0"/>
              <a:t> στο Παράδοξο της Αγίας Πετρούπολης ως </a:t>
            </a:r>
            <a:r>
              <a:rPr lang="el-GR" b="1" dirty="0"/>
              <a:t>αποτέλεσμα εφαρμογής αξιωμάτων</a:t>
            </a:r>
            <a:r>
              <a:rPr lang="el-GR" dirty="0"/>
              <a:t> ορθολογικής επιλογής.</a:t>
            </a:r>
          </a:p>
          <a:p>
            <a:r>
              <a:rPr lang="el-GR" dirty="0"/>
              <a:t>Το </a:t>
            </a:r>
            <a:r>
              <a:rPr lang="el-GR" b="1" dirty="0"/>
              <a:t>αξιώματα</a:t>
            </a:r>
            <a:r>
              <a:rPr lang="el-GR" dirty="0"/>
              <a:t> προκύπτουν από αρχές στις οποίες </a:t>
            </a:r>
            <a:r>
              <a:rPr lang="el-GR" b="1" i="1" dirty="0">
                <a:effectLst>
                  <a:outerShdw blurRad="38100" dist="38100" dir="2700000" algn="tl">
                    <a:srgbClr val="000000">
                      <a:alpha val="43137"/>
                    </a:srgbClr>
                  </a:outerShdw>
                </a:effectLst>
              </a:rPr>
              <a:t>δύσκολα θα διαφωνήσουμε </a:t>
            </a:r>
            <a:r>
              <a:rPr lang="el-GR" dirty="0"/>
              <a:t>ότι </a:t>
            </a:r>
            <a:r>
              <a:rPr lang="el-GR" b="1" i="1" dirty="0">
                <a:solidFill>
                  <a:schemeClr val="accent2"/>
                </a:solidFill>
                <a:effectLst>
                  <a:outerShdw blurRad="38100" dist="38100" dir="2700000" algn="tl">
                    <a:srgbClr val="000000">
                      <a:alpha val="43137"/>
                    </a:srgbClr>
                  </a:outerShdw>
                </a:effectLst>
              </a:rPr>
              <a:t>δεν</a:t>
            </a:r>
            <a:r>
              <a:rPr lang="el-GR" dirty="0"/>
              <a:t> θα διάλεγε ένας </a:t>
            </a:r>
            <a:r>
              <a:rPr lang="el-GR" b="1" dirty="0"/>
              <a:t>έξυπνος και ορθολογικός</a:t>
            </a:r>
            <a:r>
              <a:rPr lang="el-GR" dirty="0"/>
              <a:t> άνθρωπος.  </a:t>
            </a:r>
          </a:p>
          <a:p>
            <a:r>
              <a:rPr lang="el-GR" dirty="0"/>
              <a:t>Από τις αρχές προκύπτει η αναμενόμενη χρησιμότητα ως </a:t>
            </a:r>
            <a:r>
              <a:rPr lang="el-GR" b="1" dirty="0"/>
              <a:t>θεώρημα</a:t>
            </a:r>
            <a:r>
              <a:rPr lang="el-GR" dirty="0"/>
              <a:t>. </a:t>
            </a:r>
          </a:p>
          <a:p>
            <a:pPr lvl="1">
              <a:buFont typeface="Arial" panose="020B0604020202020204" pitchFamily="34" charset="0"/>
              <a:buChar char="•"/>
            </a:pPr>
            <a:r>
              <a:rPr lang="el-GR" dirty="0" err="1"/>
              <a:t>Αρα</a:t>
            </a:r>
            <a:r>
              <a:rPr lang="el-GR" dirty="0"/>
              <a:t> αν δεν μας αρέσει η κατάληξη, θα πρέπει να αμφισβητήσουμε κάποιο αξίωμα στο οποίο βασίστηκε.  </a:t>
            </a:r>
          </a:p>
          <a:p>
            <a:endParaRPr lang="el-GR" dirty="0"/>
          </a:p>
        </p:txBody>
      </p:sp>
      <p:sp>
        <p:nvSpPr>
          <p:cNvPr id="4" name="Footer Placeholder 3">
            <a:extLst>
              <a:ext uri="{FF2B5EF4-FFF2-40B4-BE49-F238E27FC236}">
                <a16:creationId xmlns:a16="http://schemas.microsoft.com/office/drawing/2014/main" id="{79D426D7-3B32-A7B2-0914-0A84072CC33E}"/>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2934AF81-2519-1EDC-6ED5-49E31AF0F289}"/>
              </a:ext>
            </a:extLst>
          </p:cNvPr>
          <p:cNvSpPr>
            <a:spLocks noGrp="1"/>
          </p:cNvSpPr>
          <p:nvPr>
            <p:ph type="sldNum" sz="quarter" idx="12"/>
          </p:nvPr>
        </p:nvSpPr>
        <p:spPr/>
        <p:txBody>
          <a:bodyPr/>
          <a:lstStyle/>
          <a:p>
            <a:fld id="{129925B6-863B-4C2F-8765-BBFEFEBA9CE7}" type="slidenum">
              <a:rPr lang="en-GB" altLang="en-US" smtClean="0"/>
              <a:pPr/>
              <a:t>10</a:t>
            </a:fld>
            <a:endParaRPr lang="en-GB" altLang="en-US"/>
          </a:p>
        </p:txBody>
      </p:sp>
    </p:spTree>
    <p:extLst>
      <p:ext uri="{BB962C8B-B14F-4D97-AF65-F5344CB8AC3E}">
        <p14:creationId xmlns:p14="http://schemas.microsoft.com/office/powerpoint/2010/main" val="4167880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C1468-4F3A-C924-527C-3C1306AD61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5A9F6F-DBB2-B181-89C0-634BF629D3AB}"/>
              </a:ext>
            </a:extLst>
          </p:cNvPr>
          <p:cNvSpPr>
            <a:spLocks noGrp="1"/>
          </p:cNvSpPr>
          <p:nvPr>
            <p:ph type="title"/>
          </p:nvPr>
        </p:nvSpPr>
        <p:spPr/>
        <p:txBody>
          <a:bodyPr/>
          <a:lstStyle/>
          <a:p>
            <a:r>
              <a:rPr lang="el-GR" dirty="0"/>
              <a:t>Αξίωμα 1: </a:t>
            </a:r>
            <a:r>
              <a:rPr lang="el-GR" b="1" dirty="0">
                <a:solidFill>
                  <a:schemeClr val="accent2"/>
                </a:solidFill>
                <a:effectLst>
                  <a:outerShdw blurRad="38100" dist="38100" dir="2700000" algn="tl">
                    <a:srgbClr val="000000">
                      <a:alpha val="43137"/>
                    </a:srgbClr>
                  </a:outerShdw>
                </a:effectLst>
              </a:rPr>
              <a:t>Πληρότητα</a:t>
            </a:r>
          </a:p>
        </p:txBody>
      </p:sp>
      <p:sp>
        <p:nvSpPr>
          <p:cNvPr id="3" name="Content Placeholder 2">
            <a:extLst>
              <a:ext uri="{FF2B5EF4-FFF2-40B4-BE49-F238E27FC236}">
                <a16:creationId xmlns:a16="http://schemas.microsoft.com/office/drawing/2014/main" id="{3F65CEE0-6817-CA28-18FE-CD6C5C2E5E7A}"/>
              </a:ext>
            </a:extLst>
          </p:cNvPr>
          <p:cNvSpPr>
            <a:spLocks noGrp="1"/>
          </p:cNvSpPr>
          <p:nvPr>
            <p:ph idx="1"/>
          </p:nvPr>
        </p:nvSpPr>
        <p:spPr/>
        <p:txBody>
          <a:bodyPr>
            <a:normAutofit fontScale="92500" lnSpcReduction="10000"/>
          </a:bodyPr>
          <a:lstStyle/>
          <a:p>
            <a:r>
              <a:rPr lang="el-GR" b="1" dirty="0"/>
              <a:t>Αξίωμα 1</a:t>
            </a:r>
            <a:r>
              <a:rPr lang="el-GR" b="1" baseline="30000" dirty="0"/>
              <a:t>ο</a:t>
            </a:r>
            <a:r>
              <a:rPr lang="el-GR" b="1" dirty="0"/>
              <a:t>   </a:t>
            </a:r>
            <a:r>
              <a:rPr lang="el-GR" i="1" dirty="0"/>
              <a:t>(Πληρότητα)</a:t>
            </a:r>
            <a:r>
              <a:rPr lang="el-GR" b="1" dirty="0"/>
              <a:t> </a:t>
            </a:r>
            <a:r>
              <a:rPr lang="el-GR" dirty="0"/>
              <a:t>Η καταγραφή των </a:t>
            </a:r>
            <a:r>
              <a:rPr lang="el-GR" b="1" dirty="0"/>
              <a:t>καταστάσεων πραγμάτων </a:t>
            </a:r>
            <a:r>
              <a:rPr lang="el-GR" dirty="0"/>
              <a:t>είναι </a:t>
            </a:r>
            <a:r>
              <a:rPr lang="el-GR" b="1" dirty="0"/>
              <a:t>πλήρης και εξαντλητική</a:t>
            </a:r>
            <a:r>
              <a:rPr lang="el-GR" dirty="0"/>
              <a:t>. </a:t>
            </a:r>
          </a:p>
          <a:p>
            <a:pPr lvl="1">
              <a:buFont typeface="Arial" panose="020B0604020202020204" pitchFamily="34" charset="0"/>
              <a:buChar char="•"/>
            </a:pPr>
            <a:r>
              <a:rPr lang="el-GR" dirty="0" err="1"/>
              <a:t>Σημ</a:t>
            </a:r>
            <a:r>
              <a:rPr lang="el-GR" dirty="0"/>
              <a:t>: Οι προτιμήσεις αφορούν τα βραβεία (κατανάλωση) </a:t>
            </a:r>
            <a:r>
              <a:rPr lang="el-GR" i="1" dirty="0"/>
              <a:t>και</a:t>
            </a:r>
            <a:r>
              <a:rPr lang="el-GR" dirty="0"/>
              <a:t> τις (τελικές) πιθανότητες. </a:t>
            </a:r>
          </a:p>
          <a:p>
            <a:pPr lvl="2">
              <a:buFont typeface="Arial" panose="020B0604020202020204" pitchFamily="34" charset="0"/>
              <a:buChar char="•"/>
            </a:pPr>
            <a:r>
              <a:rPr lang="el-GR" dirty="0"/>
              <a:t>Δηλαδή δεν έχουν κενά οι προτιμήσεις σου. </a:t>
            </a:r>
          </a:p>
          <a:p>
            <a:pPr lvl="2">
              <a:buFont typeface="Arial" panose="020B0604020202020204" pitchFamily="34" charset="0"/>
              <a:buChar char="•"/>
            </a:pPr>
            <a:r>
              <a:rPr lang="el-GR" dirty="0"/>
              <a:t>Πρέπει να συνυπολογίσεις όλα τα ενδεχόμενα (και τα πολύ απίθανα) ώστε το άθροισμα των πιθανοτήτων να είναι 1</a:t>
            </a:r>
          </a:p>
          <a:p>
            <a:pPr lvl="1">
              <a:buFont typeface="Arial" panose="020B0604020202020204" pitchFamily="34" charset="0"/>
              <a:buChar char="•"/>
            </a:pPr>
            <a:r>
              <a:rPr lang="el-GR" dirty="0"/>
              <a:t>Δεν έχεις προτίμηση για το </a:t>
            </a:r>
            <a:r>
              <a:rPr lang="el-GR" b="1" dirty="0"/>
              <a:t>πώς</a:t>
            </a:r>
            <a:r>
              <a:rPr lang="el-GR" dirty="0"/>
              <a:t> προκύπτει το βραβείο.  (από τι διαδικασία προκύπτουν οι πιθανότητες). δεν σε νοιάζει αν το κερδίζεις σε ρουλέτα ή πόκερ.  Σε νοιάζει μόνο αυτό που κέρδισες. </a:t>
            </a:r>
          </a:p>
          <a:p>
            <a:pPr>
              <a:buFont typeface="Arial" panose="020B0604020202020204" pitchFamily="34" charset="0"/>
              <a:buChar char="•"/>
            </a:pPr>
            <a:r>
              <a:rPr lang="el-GR" dirty="0"/>
              <a:t>Κρίσιμο: οι </a:t>
            </a:r>
            <a:r>
              <a:rPr lang="el-GR" b="1" i="1" dirty="0"/>
              <a:t>πεποιθήσεις</a:t>
            </a:r>
            <a:r>
              <a:rPr lang="el-GR" dirty="0"/>
              <a:t> (πιθανότητες) είναι ανεξάρτητες από τις </a:t>
            </a:r>
            <a:r>
              <a:rPr lang="el-GR" b="1" i="1" dirty="0"/>
              <a:t>επιπτώσεις</a:t>
            </a:r>
            <a:r>
              <a:rPr lang="el-GR" dirty="0"/>
              <a:t>. </a:t>
            </a:r>
          </a:p>
          <a:p>
            <a:pPr lvl="1">
              <a:buFont typeface="Arial" panose="020B0604020202020204" pitchFamily="34" charset="0"/>
              <a:buChar char="•"/>
            </a:pPr>
            <a:r>
              <a:rPr lang="el-GR" i="1" dirty="0"/>
              <a:t>Δεν</a:t>
            </a:r>
            <a:r>
              <a:rPr lang="el-GR" dirty="0"/>
              <a:t> είσαι πιο ευχαριστημένος από ένα προϊόν αν αυτό έχει υψηλή ή χαμηλή πιθανότητα να γίνει.</a:t>
            </a:r>
          </a:p>
          <a:p>
            <a:pPr marL="201168" lvl="1" indent="0">
              <a:buNone/>
            </a:pPr>
            <a:r>
              <a:rPr lang="el-GR" b="1" dirty="0"/>
              <a:t>ΠΑΡΑΤΗΡΗΣΕΙΣ:</a:t>
            </a:r>
          </a:p>
          <a:p>
            <a:pPr lvl="1">
              <a:buFont typeface="Arial" panose="020B0604020202020204" pitchFamily="34" charset="0"/>
              <a:buChar char="•"/>
            </a:pPr>
            <a:r>
              <a:rPr lang="el-GR" dirty="0"/>
              <a:t>Μεταξύ των 3: </a:t>
            </a:r>
            <a:r>
              <a:rPr lang="el-GR" dirty="0">
                <a:solidFill>
                  <a:schemeClr val="accent2"/>
                </a:solidFill>
                <a:effectLst>
                  <a:outerShdw blurRad="38100" dist="38100" dir="2700000" algn="tl">
                    <a:srgbClr val="000000">
                      <a:alpha val="43137"/>
                    </a:srgbClr>
                  </a:outerShdw>
                </a:effectLst>
              </a:rPr>
              <a:t>Καταστάσεις</a:t>
            </a:r>
            <a:r>
              <a:rPr lang="el-GR" dirty="0"/>
              <a:t>, </a:t>
            </a:r>
            <a:r>
              <a:rPr lang="el-GR" dirty="0">
                <a:solidFill>
                  <a:schemeClr val="accent2"/>
                </a:solidFill>
                <a:effectLst>
                  <a:outerShdw blurRad="38100" dist="38100" dir="2700000" algn="tl">
                    <a:srgbClr val="000000">
                      <a:alpha val="43137"/>
                    </a:srgbClr>
                  </a:outerShdw>
                </a:effectLst>
              </a:rPr>
              <a:t>ενέργειες</a:t>
            </a:r>
            <a:r>
              <a:rPr lang="el-GR" dirty="0"/>
              <a:t>, </a:t>
            </a:r>
            <a:r>
              <a:rPr lang="el-GR" dirty="0">
                <a:solidFill>
                  <a:schemeClr val="accent2"/>
                </a:solidFill>
                <a:effectLst>
                  <a:outerShdw blurRad="38100" dist="38100" dir="2700000" algn="tl">
                    <a:srgbClr val="000000">
                      <a:alpha val="43137"/>
                    </a:srgbClr>
                  </a:outerShdw>
                </a:effectLst>
              </a:rPr>
              <a:t>αποτελέσματα</a:t>
            </a:r>
            <a:r>
              <a:rPr lang="el-GR" dirty="0"/>
              <a:t>.  Οι προτιμήσεις αφορούν </a:t>
            </a:r>
            <a:r>
              <a:rPr lang="el-GR" i="1" dirty="0"/>
              <a:t>μόνο</a:t>
            </a:r>
            <a:r>
              <a:rPr lang="el-GR" dirty="0"/>
              <a:t> τα αποτελέσματα.  </a:t>
            </a:r>
          </a:p>
          <a:p>
            <a:pPr lvl="1">
              <a:buFont typeface="Arial" panose="020B0604020202020204" pitchFamily="34" charset="0"/>
              <a:buChar char="•"/>
            </a:pPr>
            <a:r>
              <a:rPr lang="el-GR" dirty="0"/>
              <a:t>Η διαδικασία επιλογής γίνεται υπό συνθήκες </a:t>
            </a:r>
            <a:r>
              <a:rPr lang="el-GR" b="1" dirty="0"/>
              <a:t>καλής πληροφόρησης </a:t>
            </a:r>
            <a:r>
              <a:rPr lang="el-GR" dirty="0"/>
              <a:t>(γνωρίζεις όλες τις πιθανές καταστάσεις, αλλά δεν γνωρίζεις ποια θα επικρατήσει τελικά). </a:t>
            </a:r>
          </a:p>
          <a:p>
            <a:pPr lvl="1">
              <a:buFont typeface="Arial" panose="020B0604020202020204" pitchFamily="34" charset="0"/>
              <a:buChar char="•"/>
            </a:pPr>
            <a:r>
              <a:rPr lang="el-GR" dirty="0"/>
              <a:t>Οι καταστάσεις </a:t>
            </a:r>
            <a:r>
              <a:rPr lang="el-GR" b="1" i="1" dirty="0">
                <a:effectLst>
                  <a:outerShdw blurRad="38100" dist="38100" dir="2700000" algn="tl">
                    <a:srgbClr val="000000">
                      <a:alpha val="43137"/>
                    </a:srgbClr>
                  </a:outerShdw>
                </a:effectLst>
              </a:rPr>
              <a:t>δεν</a:t>
            </a:r>
            <a:r>
              <a:rPr lang="el-GR" dirty="0"/>
              <a:t> </a:t>
            </a:r>
            <a:r>
              <a:rPr lang="el-GR" b="1" dirty="0"/>
              <a:t>εξαρτώνται από τις ενέργειες </a:t>
            </a:r>
            <a:r>
              <a:rPr lang="el-GR" dirty="0"/>
              <a:t>αυτού  που επιλέγει (</a:t>
            </a:r>
            <a:r>
              <a:rPr lang="el-GR" dirty="0">
                <a:solidFill>
                  <a:schemeClr val="accent2"/>
                </a:solidFill>
              </a:rPr>
              <a:t>≠ ηθικός κίνδυνος </a:t>
            </a:r>
            <a:r>
              <a:rPr lang="el-GR" dirty="0"/>
              <a:t>στην ασφάλιση).  </a:t>
            </a:r>
          </a:p>
          <a:p>
            <a:pPr lvl="1">
              <a:buFont typeface="Arial" panose="020B0604020202020204" pitchFamily="34" charset="0"/>
              <a:buChar char="•"/>
            </a:pPr>
            <a:r>
              <a:rPr lang="el-GR" dirty="0"/>
              <a:t>Όλοι γνωρίζουν  και συμφωνούν τι τελικά επικρατεί (</a:t>
            </a:r>
            <a:r>
              <a:rPr lang="el-GR" dirty="0">
                <a:solidFill>
                  <a:schemeClr val="accent2"/>
                </a:solidFill>
              </a:rPr>
              <a:t>≠ ασύμμετρη πληροφόρηση </a:t>
            </a:r>
            <a:r>
              <a:rPr lang="el-GR" dirty="0"/>
              <a:t>στην ασφάλιση).</a:t>
            </a:r>
          </a:p>
          <a:p>
            <a:pPr>
              <a:buFont typeface="Arial" panose="020B0604020202020204" pitchFamily="34" charset="0"/>
              <a:buChar char="•"/>
            </a:pPr>
            <a:endParaRPr lang="el-GR" dirty="0"/>
          </a:p>
          <a:p>
            <a:endParaRPr lang="el-GR" dirty="0"/>
          </a:p>
        </p:txBody>
      </p:sp>
      <p:sp>
        <p:nvSpPr>
          <p:cNvPr id="4" name="Footer Placeholder 3">
            <a:extLst>
              <a:ext uri="{FF2B5EF4-FFF2-40B4-BE49-F238E27FC236}">
                <a16:creationId xmlns:a16="http://schemas.microsoft.com/office/drawing/2014/main" id="{C238ECE5-4331-3538-130C-E08E444FA158}"/>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B0205CC6-A3F2-180E-378B-811C8CC2D77D}"/>
              </a:ext>
            </a:extLst>
          </p:cNvPr>
          <p:cNvSpPr>
            <a:spLocks noGrp="1"/>
          </p:cNvSpPr>
          <p:nvPr>
            <p:ph type="sldNum" sz="quarter" idx="12"/>
          </p:nvPr>
        </p:nvSpPr>
        <p:spPr/>
        <p:txBody>
          <a:bodyPr/>
          <a:lstStyle/>
          <a:p>
            <a:fld id="{129925B6-863B-4C2F-8765-BBFEFEBA9CE7}" type="slidenum">
              <a:rPr lang="en-GB" altLang="en-US" smtClean="0"/>
              <a:pPr/>
              <a:t>11</a:t>
            </a:fld>
            <a:endParaRPr lang="en-GB" altLang="en-US"/>
          </a:p>
        </p:txBody>
      </p:sp>
    </p:spTree>
    <p:extLst>
      <p:ext uri="{BB962C8B-B14F-4D97-AF65-F5344CB8AC3E}">
        <p14:creationId xmlns:p14="http://schemas.microsoft.com/office/powerpoint/2010/main" val="3498220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3725-7288-FC4F-AC3A-A26F61F85914}"/>
              </a:ext>
            </a:extLst>
          </p:cNvPr>
          <p:cNvSpPr>
            <a:spLocks noGrp="1"/>
          </p:cNvSpPr>
          <p:nvPr>
            <p:ph type="title"/>
          </p:nvPr>
        </p:nvSpPr>
        <p:spPr/>
        <p:txBody>
          <a:bodyPr/>
          <a:lstStyle/>
          <a:p>
            <a:r>
              <a:rPr lang="el-GR" dirty="0"/>
              <a:t>Αξίωμα 2: </a:t>
            </a:r>
            <a:r>
              <a:rPr lang="el-GR" b="1" dirty="0">
                <a:solidFill>
                  <a:schemeClr val="accent2"/>
                </a:solidFill>
                <a:effectLst>
                  <a:outerShdw blurRad="38100" dist="38100" dir="2700000" algn="tl">
                    <a:srgbClr val="000000">
                      <a:alpha val="43137"/>
                    </a:srgbClr>
                  </a:outerShdw>
                </a:effectLst>
              </a:rPr>
              <a:t>Ανεξαρτησία</a:t>
            </a:r>
          </a:p>
        </p:txBody>
      </p:sp>
      <p:sp>
        <p:nvSpPr>
          <p:cNvPr id="3" name="Content Placeholder 2">
            <a:extLst>
              <a:ext uri="{FF2B5EF4-FFF2-40B4-BE49-F238E27FC236}">
                <a16:creationId xmlns:a16="http://schemas.microsoft.com/office/drawing/2014/main" id="{CA62793E-960F-B22A-6155-DC8E9E2FB737}"/>
              </a:ext>
            </a:extLst>
          </p:cNvPr>
          <p:cNvSpPr>
            <a:spLocks noGrp="1"/>
          </p:cNvSpPr>
          <p:nvPr>
            <p:ph idx="1"/>
          </p:nvPr>
        </p:nvSpPr>
        <p:spPr>
          <a:xfrm>
            <a:off x="911424" y="1844824"/>
            <a:ext cx="10244256" cy="4024270"/>
          </a:xfrm>
        </p:spPr>
        <p:txBody>
          <a:bodyPr>
            <a:normAutofit fontScale="85000" lnSpcReduction="20000"/>
          </a:bodyPr>
          <a:lstStyle/>
          <a:p>
            <a:pPr>
              <a:buFont typeface="Arial" panose="020B0604020202020204" pitchFamily="34" charset="0"/>
              <a:buChar char="•"/>
            </a:pPr>
            <a:r>
              <a:rPr lang="el-GR" dirty="0"/>
              <a:t>Αν </a:t>
            </a:r>
            <a:r>
              <a:rPr lang="el-GR" b="1" dirty="0"/>
              <a:t>προτιμάς στοίχημα </a:t>
            </a:r>
            <a:r>
              <a:rPr lang="el-GR" b="1" dirty="0">
                <a:solidFill>
                  <a:schemeClr val="accent6"/>
                </a:solidFill>
              </a:rPr>
              <a:t>Α από το  Γ </a:t>
            </a:r>
            <a:r>
              <a:rPr lang="el-GR" dirty="0"/>
              <a:t>, </a:t>
            </a:r>
            <a:r>
              <a:rPr lang="el-GR" i="1" dirty="0">
                <a:solidFill>
                  <a:schemeClr val="accent2"/>
                </a:solidFill>
                <a:effectLst>
                  <a:outerShdw blurRad="38100" dist="38100" dir="2700000" algn="tl">
                    <a:srgbClr val="000000">
                      <a:alpha val="43137"/>
                    </a:srgbClr>
                  </a:outerShdw>
                </a:effectLst>
              </a:rPr>
              <a:t>τότε</a:t>
            </a:r>
            <a:r>
              <a:rPr lang="el-GR" dirty="0"/>
              <a:t>  για 0&lt;α&lt;1, προτιμάς πάντα το </a:t>
            </a:r>
            <a:r>
              <a:rPr lang="el-GR" b="1" dirty="0"/>
              <a:t>σύνθετο στοίχημα</a:t>
            </a:r>
            <a:r>
              <a:rPr lang="el-GR" b="1" dirty="0">
                <a:solidFill>
                  <a:schemeClr val="accent6"/>
                </a:solidFill>
              </a:rPr>
              <a:t> </a:t>
            </a:r>
            <a:r>
              <a:rPr lang="el-GR" b="1" dirty="0" err="1">
                <a:solidFill>
                  <a:schemeClr val="accent6"/>
                </a:solidFill>
              </a:rPr>
              <a:t>αΑ</a:t>
            </a:r>
            <a:r>
              <a:rPr lang="el-GR" b="1" dirty="0">
                <a:solidFill>
                  <a:schemeClr val="accent6"/>
                </a:solidFill>
              </a:rPr>
              <a:t>+(1-α) Β </a:t>
            </a:r>
            <a:r>
              <a:rPr lang="el-GR" b="1" dirty="0"/>
              <a:t>από το </a:t>
            </a:r>
            <a:r>
              <a:rPr lang="el-GR" b="1" dirty="0" err="1">
                <a:solidFill>
                  <a:schemeClr val="accent6"/>
                </a:solidFill>
              </a:rPr>
              <a:t>αΓ</a:t>
            </a:r>
            <a:r>
              <a:rPr lang="el-GR" b="1" dirty="0">
                <a:solidFill>
                  <a:schemeClr val="accent6"/>
                </a:solidFill>
              </a:rPr>
              <a:t>+(1-α) Β </a:t>
            </a:r>
            <a:r>
              <a:rPr lang="el-GR" b="1" dirty="0">
                <a:solidFill>
                  <a:schemeClr val="tx1"/>
                </a:solidFill>
              </a:rPr>
              <a:t>.</a:t>
            </a:r>
            <a:r>
              <a:rPr lang="el-GR" b="1" dirty="0">
                <a:solidFill>
                  <a:schemeClr val="accent6"/>
                </a:solidFill>
              </a:rPr>
              <a:t> </a:t>
            </a:r>
          </a:p>
          <a:p>
            <a:pPr lvl="1">
              <a:buFont typeface="Arial" panose="020B0604020202020204" pitchFamily="34" charset="0"/>
              <a:buChar char="•"/>
            </a:pPr>
            <a:r>
              <a:rPr lang="el-GR" b="1" dirty="0"/>
              <a:t> </a:t>
            </a:r>
            <a:r>
              <a:rPr lang="el-GR" dirty="0"/>
              <a:t>Δηλαδή:  η προτίμησή σου μεταξύ Α και Γ  </a:t>
            </a:r>
            <a:r>
              <a:rPr lang="el-GR" b="1" dirty="0">
                <a:effectLst>
                  <a:outerShdw blurRad="38100" dist="38100" dir="2700000" algn="tl">
                    <a:srgbClr val="000000">
                      <a:alpha val="43137"/>
                    </a:srgbClr>
                  </a:outerShdw>
                </a:effectLst>
              </a:rPr>
              <a:t>δεν αλλάζει </a:t>
            </a:r>
            <a:r>
              <a:rPr lang="el-GR" dirty="0"/>
              <a:t>αν υπάρχει διαθέσιμο κάποιο </a:t>
            </a:r>
            <a:r>
              <a:rPr lang="el-GR" b="1" i="1" dirty="0"/>
              <a:t>άσχετο</a:t>
            </a:r>
            <a:r>
              <a:rPr lang="el-GR" b="1" dirty="0"/>
              <a:t> γεγονός Β.  </a:t>
            </a:r>
          </a:p>
          <a:p>
            <a:pPr lvl="1">
              <a:buFont typeface="Arial" panose="020B0604020202020204" pitchFamily="34" charset="0"/>
              <a:buChar char="•"/>
            </a:pPr>
            <a:r>
              <a:rPr lang="el-GR" dirty="0"/>
              <a:t>‘</a:t>
            </a:r>
            <a:r>
              <a:rPr lang="el-GR" b="1" dirty="0"/>
              <a:t>Η</a:t>
            </a:r>
            <a:r>
              <a:rPr lang="el-GR" dirty="0"/>
              <a:t> Αν ένα αποτέλεσμα είναι κοινό μεταξύ ενδεχομένων, τότε μπορούμε να το αγνοήσουμε όταν αποφασίζουμε. </a:t>
            </a:r>
          </a:p>
          <a:p>
            <a:pPr lvl="2">
              <a:buFont typeface="Arial" panose="020B0604020202020204" pitchFamily="34" charset="0"/>
              <a:buChar char="•"/>
            </a:pPr>
            <a:r>
              <a:rPr lang="el-GR" dirty="0"/>
              <a:t>Αν δύο (σύνθετα) στοιχήματα </a:t>
            </a:r>
            <a:r>
              <a:rPr lang="el-GR" b="1" dirty="0"/>
              <a:t>διαφέρουν σε ένα βραβείο </a:t>
            </a:r>
            <a:r>
              <a:rPr lang="el-GR" dirty="0"/>
              <a:t>μόνο, τότε η προτίμηση μεταξύ τους δεν αλλάζει αν προσθέσουμε στο καθένα το ίδιο βραβείο. (</a:t>
            </a:r>
          </a:p>
          <a:p>
            <a:pPr lvl="3">
              <a:buFont typeface="Arial" panose="020B0604020202020204" pitchFamily="34" charset="0"/>
              <a:buChar char="•"/>
            </a:pPr>
            <a:r>
              <a:rPr lang="el-GR" dirty="0"/>
              <a:t> επιπτώσεις που υπάρχουν και στα δύο εναλλακτικά δεν επηρεάζουν την επιλογή).  </a:t>
            </a:r>
          </a:p>
          <a:p>
            <a:pPr>
              <a:buFont typeface="Arial" panose="020B0604020202020204" pitchFamily="34" charset="0"/>
              <a:buChar char="•"/>
            </a:pPr>
            <a:r>
              <a:rPr lang="el-GR" dirty="0" err="1"/>
              <a:t>Π.χ</a:t>
            </a:r>
            <a:r>
              <a:rPr lang="el-GR" dirty="0"/>
              <a:t> παράβαση #1. Το </a:t>
            </a:r>
            <a:r>
              <a:rPr lang="el-GR" b="1" dirty="0"/>
              <a:t>παραβαίνεις</a:t>
            </a:r>
            <a:r>
              <a:rPr lang="el-GR" dirty="0"/>
              <a:t> αν </a:t>
            </a:r>
            <a:r>
              <a:rPr lang="el-GR" dirty="0" err="1"/>
              <a:t>πείς</a:t>
            </a:r>
            <a:r>
              <a:rPr lang="el-GR" dirty="0"/>
              <a:t> </a:t>
            </a:r>
            <a:r>
              <a:rPr lang="el-GR" dirty="0">
                <a:solidFill>
                  <a:schemeClr val="accent2"/>
                </a:solidFill>
                <a:effectLst>
                  <a:outerShdw blurRad="38100" dist="38100" dir="2700000" algn="tl">
                    <a:srgbClr val="000000">
                      <a:alpha val="43137"/>
                    </a:srgbClr>
                  </a:outerShdw>
                </a:effectLst>
              </a:rPr>
              <a:t>‘προτιμώ μήλα από αχλάδια</a:t>
            </a:r>
            <a:r>
              <a:rPr lang="el-GR" dirty="0"/>
              <a:t>, αλλά επειδή σε αυτό το εστιατόριο, ό,τι και να παραγγείλεις, έχει </a:t>
            </a:r>
            <a:r>
              <a:rPr lang="el-GR" dirty="0">
                <a:solidFill>
                  <a:schemeClr val="accent2"/>
                </a:solidFill>
              </a:rPr>
              <a:t>10% πιθανότητα να σου φέρουν </a:t>
            </a:r>
            <a:r>
              <a:rPr lang="el-GR" sz="2300" b="1" i="1" u="sng" dirty="0">
                <a:solidFill>
                  <a:schemeClr val="accent6"/>
                </a:solidFill>
                <a:effectLst>
                  <a:outerShdw blurRad="38100" dist="38100" dir="2700000" algn="tl">
                    <a:srgbClr val="000000">
                      <a:alpha val="43137"/>
                    </a:srgbClr>
                  </a:outerShdw>
                </a:effectLst>
              </a:rPr>
              <a:t>πατσά</a:t>
            </a:r>
            <a:r>
              <a:rPr lang="el-GR" dirty="0"/>
              <a:t>, τότε και εγώ, </a:t>
            </a:r>
            <a:r>
              <a:rPr lang="el-GR" dirty="0">
                <a:solidFill>
                  <a:schemeClr val="accent2"/>
                </a:solidFill>
                <a:effectLst>
                  <a:outerShdw blurRad="38100" dist="38100" dir="2700000" algn="tl">
                    <a:srgbClr val="000000">
                      <a:alpha val="43137"/>
                    </a:srgbClr>
                  </a:outerShdw>
                </a:effectLst>
              </a:rPr>
              <a:t>θα παραγγείλω αχλάδια</a:t>
            </a:r>
            <a:r>
              <a:rPr lang="el-GR" dirty="0"/>
              <a:t>. </a:t>
            </a:r>
          </a:p>
          <a:p>
            <a:pPr lvl="1">
              <a:buFont typeface="Arial" panose="020B0604020202020204" pitchFamily="34" charset="0"/>
              <a:buChar char="•"/>
            </a:pPr>
            <a:r>
              <a:rPr lang="el-GR" dirty="0"/>
              <a:t> Γιατί; αν σου φέρουν αυτό που παράγγειλες δεν έχεις πρόβλημα, αν σου φέρουν πατσά, δεν έχει σημασία τι παρήγγειλες. </a:t>
            </a:r>
          </a:p>
          <a:p>
            <a:pPr lvl="1">
              <a:buFont typeface="Arial" panose="020B0604020202020204" pitchFamily="34" charset="0"/>
              <a:buChar char="•"/>
            </a:pPr>
            <a:r>
              <a:rPr lang="el-GR" dirty="0" err="1"/>
              <a:t>Αρα</a:t>
            </a:r>
            <a:r>
              <a:rPr lang="el-GR" dirty="0"/>
              <a:t> δεν πρέπει να αφήσεις τον πατσά να επηρεάσει την προτίμησή σου μεταξύ των δύο αρχικών επιλογών. </a:t>
            </a:r>
          </a:p>
          <a:p>
            <a:pPr>
              <a:buFont typeface="Arial" panose="020B0604020202020204" pitchFamily="34" charset="0"/>
              <a:buChar char="•"/>
            </a:pPr>
            <a:r>
              <a:rPr lang="el-GR" dirty="0"/>
              <a:t>Πχ παράβαση #2. Προσπαθείς να διαλέξεις τηλεόραση μεταξύ μιας 24 ιντσών με €500 και 28 ιντσών με €600. Αλλάζεις την προτίμησή σου και παίρνεις την 28 ιντσών όταν μαθαίνεις ότι διατίθεται μια άλλη τηλεόραση 26 ιντσών με €650 </a:t>
            </a:r>
          </a:p>
          <a:p>
            <a:pPr lvl="1">
              <a:buFont typeface="Arial" panose="020B0604020202020204" pitchFamily="34" charset="0"/>
              <a:buChar char="•"/>
            </a:pPr>
            <a:r>
              <a:rPr lang="el-GR" dirty="0"/>
              <a:t>– γιατί κάνει την ακριβή να μοιάζει ευκαιρία. </a:t>
            </a:r>
          </a:p>
          <a:p>
            <a:pPr>
              <a:buFont typeface="Arial" panose="020B0604020202020204" pitchFamily="34" charset="0"/>
              <a:buChar char="•"/>
            </a:pPr>
            <a:r>
              <a:rPr lang="el-GR" b="1" dirty="0"/>
              <a:t>Σημείωση</a:t>
            </a:r>
            <a:r>
              <a:rPr lang="el-GR" dirty="0"/>
              <a:t>:   Το αξίωμα της ανεξαρτησίας </a:t>
            </a:r>
            <a:r>
              <a:rPr lang="el-GR" b="1" dirty="0"/>
              <a:t>δεν</a:t>
            </a:r>
            <a:r>
              <a:rPr lang="el-GR" dirty="0"/>
              <a:t> ισχύει στην κανονική επιλογή μεταξύ αγαθών σε βεβαιότητα</a:t>
            </a:r>
          </a:p>
          <a:p>
            <a:pPr lvl="1">
              <a:buFont typeface="Arial" panose="020B0604020202020204" pitchFamily="34" charset="0"/>
              <a:buChar char="•"/>
            </a:pPr>
            <a:r>
              <a:rPr lang="el-GR" dirty="0"/>
              <a:t>Μπορείς να πεις κάλλιστα ότι «προτιμώ ψωμί από μακαρόνια </a:t>
            </a:r>
            <a:r>
              <a:rPr lang="el-GR" i="1" dirty="0"/>
              <a:t>μόνο</a:t>
            </a:r>
            <a:r>
              <a:rPr lang="el-GR" dirty="0"/>
              <a:t> αν είναι διαθέσιμο βούτυρο». </a:t>
            </a:r>
          </a:p>
          <a:p>
            <a:pPr marL="0" indent="0">
              <a:buNone/>
            </a:pPr>
            <a:endParaRPr lang="el-GR" dirty="0"/>
          </a:p>
        </p:txBody>
      </p:sp>
      <p:sp>
        <p:nvSpPr>
          <p:cNvPr id="4" name="Footer Placeholder 3">
            <a:extLst>
              <a:ext uri="{FF2B5EF4-FFF2-40B4-BE49-F238E27FC236}">
                <a16:creationId xmlns:a16="http://schemas.microsoft.com/office/drawing/2014/main" id="{08E7959B-C204-FA03-BEC2-F6B5B6E7EEB5}"/>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9F3CBE4F-C2A8-E078-0CFB-DCBD33FB9417}"/>
              </a:ext>
            </a:extLst>
          </p:cNvPr>
          <p:cNvSpPr>
            <a:spLocks noGrp="1"/>
          </p:cNvSpPr>
          <p:nvPr>
            <p:ph type="sldNum" sz="quarter" idx="12"/>
          </p:nvPr>
        </p:nvSpPr>
        <p:spPr/>
        <p:txBody>
          <a:bodyPr/>
          <a:lstStyle/>
          <a:p>
            <a:fld id="{129925B6-863B-4C2F-8765-BBFEFEBA9CE7}" type="slidenum">
              <a:rPr lang="en-GB" altLang="en-US" smtClean="0"/>
              <a:pPr/>
              <a:t>12</a:t>
            </a:fld>
            <a:endParaRPr lang="en-GB" altLang="en-US"/>
          </a:p>
        </p:txBody>
      </p:sp>
    </p:spTree>
    <p:extLst>
      <p:ext uri="{BB962C8B-B14F-4D97-AF65-F5344CB8AC3E}">
        <p14:creationId xmlns:p14="http://schemas.microsoft.com/office/powerpoint/2010/main" val="229459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E9377-53FA-5689-D39E-92CE3C1A61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C098BC-F143-9594-AF0F-801494610D50}"/>
              </a:ext>
            </a:extLst>
          </p:cNvPr>
          <p:cNvSpPr>
            <a:spLocks noGrp="1"/>
          </p:cNvSpPr>
          <p:nvPr>
            <p:ph type="title"/>
          </p:nvPr>
        </p:nvSpPr>
        <p:spPr/>
        <p:txBody>
          <a:bodyPr/>
          <a:lstStyle/>
          <a:p>
            <a:r>
              <a:rPr lang="el-GR" dirty="0"/>
              <a:t>Αξίωμα 3: </a:t>
            </a:r>
            <a:r>
              <a:rPr lang="el-GR" b="1" dirty="0">
                <a:solidFill>
                  <a:schemeClr val="accent2"/>
                </a:solidFill>
                <a:effectLst>
                  <a:outerShdw blurRad="38100" dist="38100" dir="2700000" algn="tl">
                    <a:srgbClr val="000000">
                      <a:alpha val="43137"/>
                    </a:srgbClr>
                  </a:outerShdw>
                </a:effectLst>
              </a:rPr>
              <a:t>Συνέχεια</a:t>
            </a:r>
          </a:p>
        </p:txBody>
      </p:sp>
      <p:sp>
        <p:nvSpPr>
          <p:cNvPr id="3" name="Content Placeholder 2">
            <a:extLst>
              <a:ext uri="{FF2B5EF4-FFF2-40B4-BE49-F238E27FC236}">
                <a16:creationId xmlns:a16="http://schemas.microsoft.com/office/drawing/2014/main" id="{FBB51C7A-8B0D-EF13-25D8-80EE14ACDCCE}"/>
              </a:ext>
            </a:extLst>
          </p:cNvPr>
          <p:cNvSpPr>
            <a:spLocks noGrp="1"/>
          </p:cNvSpPr>
          <p:nvPr>
            <p:ph idx="1"/>
          </p:nvPr>
        </p:nvSpPr>
        <p:spPr>
          <a:xfrm>
            <a:off x="911424" y="1844824"/>
            <a:ext cx="10244256" cy="4024270"/>
          </a:xfrm>
        </p:spPr>
        <p:txBody>
          <a:bodyPr>
            <a:normAutofit lnSpcReduction="10000"/>
          </a:bodyPr>
          <a:lstStyle/>
          <a:p>
            <a:pPr marL="0" indent="0">
              <a:buNone/>
            </a:pPr>
            <a:r>
              <a:rPr lang="el-GR" dirty="0" err="1"/>
              <a:t>Aν</a:t>
            </a:r>
            <a:r>
              <a:rPr lang="el-GR" dirty="0"/>
              <a:t> υπάρχουν τρία συστήματα κατά σειρά προτίμησης  </a:t>
            </a:r>
            <a:r>
              <a:rPr lang="el-GR" b="1" dirty="0">
                <a:solidFill>
                  <a:schemeClr val="tx1"/>
                </a:solidFill>
                <a:effectLst>
                  <a:outerShdw blurRad="38100" dist="38100" dir="2700000" algn="tl">
                    <a:srgbClr val="000000">
                      <a:alpha val="43137"/>
                    </a:srgbClr>
                  </a:outerShdw>
                </a:effectLst>
              </a:rPr>
              <a:t>Α, Β και Γ. </a:t>
            </a:r>
            <a:r>
              <a:rPr lang="el-GR" dirty="0"/>
              <a:t>Τότε υπάρχει ένας αριθμός </a:t>
            </a:r>
            <a:r>
              <a:rPr lang="el-GR" b="1" dirty="0">
                <a:solidFill>
                  <a:schemeClr val="tx1"/>
                </a:solidFill>
                <a:effectLst>
                  <a:outerShdw blurRad="38100" dist="38100" dir="2700000" algn="tl">
                    <a:srgbClr val="000000">
                      <a:alpha val="43137"/>
                    </a:srgbClr>
                  </a:outerShdw>
                </a:effectLst>
              </a:rPr>
              <a:t>α є [0,1] </a:t>
            </a:r>
            <a:r>
              <a:rPr lang="el-GR" dirty="0"/>
              <a:t>ώστε είσαι </a:t>
            </a:r>
            <a:r>
              <a:rPr lang="el-GR" b="1" dirty="0"/>
              <a:t>αδιάφορος μεταξύ Β και του σύνθετου στοιχήματος </a:t>
            </a:r>
            <a:r>
              <a:rPr lang="el-GR" b="1" dirty="0" err="1">
                <a:effectLst>
                  <a:outerShdw blurRad="38100" dist="38100" dir="2700000" algn="tl">
                    <a:srgbClr val="000000">
                      <a:alpha val="43137"/>
                    </a:srgbClr>
                  </a:outerShdw>
                </a:effectLst>
              </a:rPr>
              <a:t>αΑ</a:t>
            </a:r>
            <a:r>
              <a:rPr lang="el-GR" b="1" dirty="0">
                <a:effectLst>
                  <a:outerShdw blurRad="38100" dist="38100" dir="2700000" algn="tl">
                    <a:srgbClr val="000000">
                      <a:alpha val="43137"/>
                    </a:srgbClr>
                  </a:outerShdw>
                </a:effectLst>
              </a:rPr>
              <a:t>+(1-α)Γ </a:t>
            </a:r>
            <a:r>
              <a:rPr lang="el-GR" dirty="0"/>
              <a:t>.  </a:t>
            </a:r>
          </a:p>
          <a:p>
            <a:pPr marL="578358" lvl="1" indent="-285750">
              <a:buFont typeface="Arial" panose="020B0604020202020204" pitchFamily="34" charset="0"/>
              <a:buChar char="•"/>
            </a:pPr>
            <a:r>
              <a:rPr lang="el-GR" dirty="0"/>
              <a:t>Εξασφαλίζεται ότι δεν υπάρχουν κενά στις προτιμήσεις.</a:t>
            </a:r>
          </a:p>
          <a:p>
            <a:pPr>
              <a:buFont typeface="Arial" panose="020B0604020202020204" pitchFamily="34" charset="0"/>
              <a:buChar char="•"/>
            </a:pPr>
            <a:r>
              <a:rPr lang="el-GR" dirty="0"/>
              <a:t>Πχ: Προτιμάς </a:t>
            </a:r>
            <a:r>
              <a:rPr lang="el-GR" dirty="0">
                <a:solidFill>
                  <a:schemeClr val="accent2"/>
                </a:solidFill>
              </a:rPr>
              <a:t>Μήλα από Αχλάδια και σιχαίνεσαι τον πατσά</a:t>
            </a:r>
            <a:r>
              <a:rPr lang="el-GR" dirty="0"/>
              <a:t>. Τότε θα πρέπει να δεχτείς ότι το στοίχημα  </a:t>
            </a:r>
            <a:r>
              <a:rPr lang="el-GR" dirty="0">
                <a:solidFill>
                  <a:schemeClr val="accent2"/>
                </a:solidFill>
                <a:effectLst>
                  <a:outerShdw blurRad="38100" dist="38100" dir="2700000" algn="tl">
                    <a:srgbClr val="000000">
                      <a:alpha val="43137"/>
                    </a:srgbClr>
                  </a:outerShdw>
                </a:effectLst>
              </a:rPr>
              <a:t>(Μήλα με ελάχιστη πιθανότητα πατσά)</a:t>
            </a:r>
            <a:r>
              <a:rPr lang="el-GR" dirty="0"/>
              <a:t> είναι </a:t>
            </a:r>
            <a:r>
              <a:rPr lang="el-GR" dirty="0">
                <a:solidFill>
                  <a:schemeClr val="accent2"/>
                </a:solidFill>
              </a:rPr>
              <a:t>προτιμότερο από </a:t>
            </a:r>
            <a:r>
              <a:rPr lang="el-GR" dirty="0">
                <a:solidFill>
                  <a:schemeClr val="accent2"/>
                </a:solidFill>
                <a:effectLst>
                  <a:outerShdw blurRad="38100" dist="38100" dir="2700000" algn="tl">
                    <a:srgbClr val="000000">
                      <a:alpha val="43137"/>
                    </a:srgbClr>
                  </a:outerShdw>
                </a:effectLst>
              </a:rPr>
              <a:t>Αχλάδια</a:t>
            </a:r>
            <a:r>
              <a:rPr lang="el-GR" dirty="0"/>
              <a:t>. (για την πιθανότητα πατσά όσο μικρή χρειάζεται).  </a:t>
            </a:r>
          </a:p>
          <a:p>
            <a:pPr lvl="1">
              <a:buFont typeface="Arial" panose="020B0604020202020204" pitchFamily="34" charset="0"/>
              <a:buChar char="•"/>
            </a:pPr>
            <a:r>
              <a:rPr lang="el-GR" dirty="0"/>
              <a:t>Δηλαδή αρκεί να κάνεις το δυσάρεστο εξαιρετικά απίθανο, για να </a:t>
            </a:r>
            <a:r>
              <a:rPr lang="el-GR" dirty="0" err="1"/>
              <a:t>πείς</a:t>
            </a:r>
            <a:r>
              <a:rPr lang="el-GR" dirty="0"/>
              <a:t> ΟΚ εγώ θα μείνω με μήλα και ας υπάρχει αυτή η πιθανότητα να μου φέρουν πατσά.</a:t>
            </a:r>
          </a:p>
          <a:p>
            <a:pPr>
              <a:buFont typeface="Arial" panose="020B0604020202020204" pitchFamily="34" charset="0"/>
              <a:buChar char="•"/>
            </a:pPr>
            <a:r>
              <a:rPr lang="el-GR" dirty="0"/>
              <a:t>Τι γίνεται όμως αν, λόγου χάριν, ο πατσάς = θάνατος;  Προτιμάς (Μήλα </a:t>
            </a:r>
            <a:r>
              <a:rPr lang="el-GR" i="1" dirty="0">
                <a:effectLst>
                  <a:outerShdw blurRad="38100" dist="38100" dir="2700000" algn="tl">
                    <a:srgbClr val="000000">
                      <a:alpha val="43137"/>
                    </a:srgbClr>
                  </a:outerShdw>
                </a:effectLst>
              </a:rPr>
              <a:t>συν</a:t>
            </a:r>
            <a:r>
              <a:rPr lang="el-GR" dirty="0"/>
              <a:t>  μικρή πιθανότητα θανάτου) από (Αχλάδια </a:t>
            </a:r>
            <a:r>
              <a:rPr lang="el-GR" i="1" dirty="0">
                <a:effectLst>
                  <a:outerShdw blurRad="38100" dist="38100" dir="2700000" algn="tl">
                    <a:srgbClr val="000000">
                      <a:alpha val="43137"/>
                    </a:srgbClr>
                  </a:outerShdw>
                </a:effectLst>
              </a:rPr>
              <a:t>χωρίς</a:t>
            </a:r>
            <a:r>
              <a:rPr lang="el-GR" dirty="0"/>
              <a:t> πιθανότητα θανάτου);  </a:t>
            </a:r>
          </a:p>
          <a:p>
            <a:pPr lvl="1">
              <a:buFont typeface="Arial" panose="020B0604020202020204" pitchFamily="34" charset="0"/>
              <a:buChar char="•"/>
            </a:pPr>
            <a:r>
              <a:rPr lang="el-GR" dirty="0"/>
              <a:t>(Αν ναι, μεταξύ απειροελάχιστης πιθανότητας θανάτου και 0 (Αχλάδι), τότε υπάρχει ασυνέχεια των προτιμήσεών σου). </a:t>
            </a:r>
          </a:p>
          <a:p>
            <a:pPr>
              <a:buFont typeface="Arial" panose="020B0604020202020204" pitchFamily="34" charset="0"/>
              <a:buChar char="•"/>
            </a:pPr>
            <a:r>
              <a:rPr lang="el-GR" dirty="0"/>
              <a:t> Όμως, δεν βάζουμε σε κίνδυνο την ζωή μας κάθε φορά που περνάμε τον δρόμο; </a:t>
            </a:r>
          </a:p>
          <a:p>
            <a:pPr marL="0" indent="0">
              <a:buNone/>
            </a:pPr>
            <a:endParaRPr lang="el-GR" dirty="0"/>
          </a:p>
        </p:txBody>
      </p:sp>
      <p:sp>
        <p:nvSpPr>
          <p:cNvPr id="4" name="Footer Placeholder 3">
            <a:extLst>
              <a:ext uri="{FF2B5EF4-FFF2-40B4-BE49-F238E27FC236}">
                <a16:creationId xmlns:a16="http://schemas.microsoft.com/office/drawing/2014/main" id="{6D08874A-1F6D-3026-262B-A4D0FE73B1ED}"/>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04206288-B7F2-2E84-08D0-6F184D4007B8}"/>
              </a:ext>
            </a:extLst>
          </p:cNvPr>
          <p:cNvSpPr>
            <a:spLocks noGrp="1"/>
          </p:cNvSpPr>
          <p:nvPr>
            <p:ph type="sldNum" sz="quarter" idx="12"/>
          </p:nvPr>
        </p:nvSpPr>
        <p:spPr/>
        <p:txBody>
          <a:bodyPr/>
          <a:lstStyle/>
          <a:p>
            <a:fld id="{129925B6-863B-4C2F-8765-BBFEFEBA9CE7}" type="slidenum">
              <a:rPr lang="en-GB" altLang="en-US" smtClean="0"/>
              <a:pPr/>
              <a:t>13</a:t>
            </a:fld>
            <a:endParaRPr lang="en-GB" altLang="en-US"/>
          </a:p>
        </p:txBody>
      </p:sp>
    </p:spTree>
    <p:extLst>
      <p:ext uri="{BB962C8B-B14F-4D97-AF65-F5344CB8AC3E}">
        <p14:creationId xmlns:p14="http://schemas.microsoft.com/office/powerpoint/2010/main" val="124187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81B5-3BD8-A300-3465-064990C70761}"/>
              </a:ext>
            </a:extLst>
          </p:cNvPr>
          <p:cNvSpPr>
            <a:spLocks noGrp="1"/>
          </p:cNvSpPr>
          <p:nvPr>
            <p:ph type="title"/>
          </p:nvPr>
        </p:nvSpPr>
        <p:spPr/>
        <p:txBody>
          <a:bodyPr/>
          <a:lstStyle/>
          <a:p>
            <a:r>
              <a:rPr lang="el-GR" b="1" dirty="0"/>
              <a:t>Σχολιασμός</a:t>
            </a:r>
            <a:r>
              <a:rPr lang="el-GR" dirty="0"/>
              <a:t> -1 </a:t>
            </a:r>
          </a:p>
        </p:txBody>
      </p:sp>
      <p:sp>
        <p:nvSpPr>
          <p:cNvPr id="3" name="Content Placeholder 2">
            <a:extLst>
              <a:ext uri="{FF2B5EF4-FFF2-40B4-BE49-F238E27FC236}">
                <a16:creationId xmlns:a16="http://schemas.microsoft.com/office/drawing/2014/main" id="{20D0BB32-17FC-F835-CFC9-77307BC7E06C}"/>
              </a:ext>
            </a:extLst>
          </p:cNvPr>
          <p:cNvSpPr>
            <a:spLocks noGrp="1"/>
          </p:cNvSpPr>
          <p:nvPr>
            <p:ph idx="1"/>
          </p:nvPr>
        </p:nvSpPr>
        <p:spPr/>
        <p:txBody>
          <a:bodyPr>
            <a:normAutofit fontScale="85000" lnSpcReduction="10000"/>
          </a:bodyPr>
          <a:lstStyle/>
          <a:p>
            <a:pPr>
              <a:buFont typeface="Wingdings" panose="05000000000000000000" pitchFamily="2" charset="2"/>
              <a:buChar char="v"/>
            </a:pPr>
            <a:r>
              <a:rPr lang="el-GR" b="1" dirty="0">
                <a:solidFill>
                  <a:schemeClr val="accent3"/>
                </a:solidFill>
                <a:effectLst>
                  <a:outerShdw blurRad="38100" dist="38100" dir="2700000" algn="tl">
                    <a:srgbClr val="000000">
                      <a:alpha val="43137"/>
                    </a:srgbClr>
                  </a:outerShdw>
                </a:effectLst>
              </a:rPr>
              <a:t>Συνάρτηση χρησιμότητας</a:t>
            </a:r>
            <a:r>
              <a:rPr lang="el-GR" dirty="0"/>
              <a:t>. Τα τρία αξιώματα συνεπάγονται ότι </a:t>
            </a:r>
            <a:r>
              <a:rPr lang="el-GR" b="1" dirty="0"/>
              <a:t>μπορούμε να ορίσουμε μια </a:t>
            </a:r>
            <a:r>
              <a:rPr lang="el-GR" b="1" dirty="0">
                <a:solidFill>
                  <a:schemeClr val="accent3"/>
                </a:solidFill>
                <a:effectLst>
                  <a:outerShdw blurRad="38100" dist="38100" dir="2700000" algn="tl">
                    <a:srgbClr val="000000">
                      <a:alpha val="43137"/>
                    </a:srgbClr>
                  </a:outerShdw>
                </a:effectLst>
              </a:rPr>
              <a:t>συνάρτηση γραμμική στις πιθανότητες </a:t>
            </a:r>
            <a:r>
              <a:rPr lang="el-GR" b="1" dirty="0"/>
              <a:t>με την μορφή της </a:t>
            </a:r>
            <a:r>
              <a:rPr lang="el-GR" b="1" dirty="0">
                <a:effectLst>
                  <a:outerShdw blurRad="38100" dist="38100" dir="2700000" algn="tl">
                    <a:srgbClr val="000000">
                      <a:alpha val="43137"/>
                    </a:srgbClr>
                  </a:outerShdw>
                </a:effectLst>
              </a:rPr>
              <a:t>προσδοκώμενης χρησιμότητας</a:t>
            </a:r>
            <a:r>
              <a:rPr lang="el-GR" dirty="0"/>
              <a:t>.   </a:t>
            </a:r>
          </a:p>
          <a:p>
            <a:pPr lvl="1">
              <a:buFont typeface="Arial" panose="020B0604020202020204" pitchFamily="34" charset="0"/>
              <a:buChar char="•"/>
            </a:pPr>
            <a:r>
              <a:rPr lang="el-GR" dirty="0"/>
              <a:t>Αν προτιμάς ένα στοίχημα </a:t>
            </a:r>
            <a:r>
              <a:rPr lang="el-GR" b="1" dirty="0"/>
              <a:t>A</a:t>
            </a:r>
            <a:r>
              <a:rPr lang="el-GR" dirty="0"/>
              <a:t> από ένα άλλο </a:t>
            </a:r>
            <a:r>
              <a:rPr lang="el-GR" b="1" dirty="0"/>
              <a:t>B,</a:t>
            </a:r>
            <a:r>
              <a:rPr lang="el-GR" dirty="0"/>
              <a:t> τότε υπάρχει μια σχέση </a:t>
            </a:r>
            <a:r>
              <a:rPr lang="el-GR" b="1" dirty="0">
                <a:effectLst/>
                <a:latin typeface="Calibri" panose="020F0502020204030204" pitchFamily="34" charset="0"/>
                <a:ea typeface="Calibri" panose="020F0502020204030204" pitchFamily="34" charset="0"/>
                <a:cs typeface="Times New Roman" panose="02020603050405020304" pitchFamily="18" charset="0"/>
              </a:rPr>
              <a:t>Σ(π</a:t>
            </a:r>
            <a:r>
              <a:rPr lang="en-US" b="1" baseline="-25000" dirty="0" err="1">
                <a:effectLst/>
                <a:latin typeface="Calibri" panose="020F0502020204030204" pitchFamily="34" charset="0"/>
                <a:ea typeface="Calibri" panose="020F0502020204030204" pitchFamily="34" charset="0"/>
                <a:cs typeface="Times New Roman" panose="02020603050405020304" pitchFamily="18" charset="0"/>
              </a:rPr>
              <a:t>i</a:t>
            </a:r>
            <a:r>
              <a:rPr lang="en-US" b="1" dirty="0" err="1">
                <a:effectLst/>
                <a:latin typeface="Calibri" panose="020F0502020204030204" pitchFamily="34" charset="0"/>
                <a:ea typeface="Calibri" panose="020F0502020204030204" pitchFamily="34" charset="0"/>
                <a:cs typeface="Times New Roman" panose="02020603050405020304" pitchFamily="18" charset="0"/>
              </a:rPr>
              <a:t>U</a:t>
            </a:r>
            <a:r>
              <a:rPr lang="el-GR" b="1" dirty="0">
                <a:effectLst/>
                <a:latin typeface="Calibri" panose="020F0502020204030204" pitchFamily="34" charset="0"/>
                <a:ea typeface="Calibri" panose="020F0502020204030204" pitchFamily="34" charset="0"/>
                <a:cs typeface="Times New Roman" panose="02020603050405020304" pitchFamily="18" charset="0"/>
              </a:rPr>
              <a:t>(</a:t>
            </a:r>
            <a:r>
              <a:rPr lang="en-US" b="1" dirty="0">
                <a:effectLst/>
                <a:latin typeface="Calibri" panose="020F0502020204030204" pitchFamily="34" charset="0"/>
                <a:ea typeface="Calibri" panose="020F0502020204030204" pitchFamily="34" charset="0"/>
                <a:cs typeface="Times New Roman" panose="02020603050405020304" pitchFamily="18" charset="0"/>
              </a:rPr>
              <a:t>x</a:t>
            </a:r>
            <a:r>
              <a:rPr lang="en-US" b="1" baseline="-25000" dirty="0">
                <a:effectLst/>
                <a:latin typeface="Calibri" panose="020F0502020204030204" pitchFamily="34" charset="0"/>
                <a:ea typeface="Calibri" panose="020F0502020204030204" pitchFamily="34" charset="0"/>
                <a:cs typeface="Times New Roman" panose="02020603050405020304" pitchFamily="18" charset="0"/>
              </a:rPr>
              <a:t>i</a:t>
            </a:r>
            <a:r>
              <a:rPr lang="el-GR" b="1" dirty="0">
                <a:effectLst/>
                <a:latin typeface="Calibri" panose="020F0502020204030204" pitchFamily="34" charset="0"/>
                <a:ea typeface="Calibri" panose="020F0502020204030204" pitchFamily="34" charset="0"/>
                <a:cs typeface="Times New Roman" panose="02020603050405020304" pitchFamily="18" charset="0"/>
              </a:rPr>
              <a:t>))</a:t>
            </a:r>
            <a:r>
              <a:rPr lang="en-US" b="1" baseline="-25000" dirty="0">
                <a:effectLst/>
                <a:latin typeface="Calibri" panose="020F0502020204030204" pitchFamily="34" charset="0"/>
                <a:ea typeface="Calibri" panose="020F0502020204030204" pitchFamily="34" charset="0"/>
                <a:cs typeface="Times New Roman" panose="02020603050405020304" pitchFamily="18" charset="0"/>
              </a:rPr>
              <a:t>A</a:t>
            </a:r>
            <a:r>
              <a:rPr lang="el-GR" b="1" dirty="0">
                <a:effectLst/>
                <a:latin typeface="Calibri" panose="020F0502020204030204" pitchFamily="34" charset="0"/>
                <a:ea typeface="Calibri" panose="020F0502020204030204" pitchFamily="34" charset="0"/>
                <a:cs typeface="Times New Roman" panose="02020603050405020304" pitchFamily="18" charset="0"/>
              </a:rPr>
              <a:t>&gt; Σ(π</a:t>
            </a:r>
            <a:r>
              <a:rPr lang="en-US" b="1" baseline="-25000" dirty="0" err="1">
                <a:effectLst/>
                <a:latin typeface="Calibri" panose="020F0502020204030204" pitchFamily="34" charset="0"/>
                <a:ea typeface="Calibri" panose="020F0502020204030204" pitchFamily="34" charset="0"/>
                <a:cs typeface="Times New Roman" panose="02020603050405020304" pitchFamily="18" charset="0"/>
              </a:rPr>
              <a:t>i</a:t>
            </a:r>
            <a:r>
              <a:rPr lang="en-US" b="1" dirty="0" err="1">
                <a:effectLst/>
                <a:latin typeface="Calibri" panose="020F0502020204030204" pitchFamily="34" charset="0"/>
                <a:ea typeface="Calibri" panose="020F0502020204030204" pitchFamily="34" charset="0"/>
                <a:cs typeface="Times New Roman" panose="02020603050405020304" pitchFamily="18" charset="0"/>
              </a:rPr>
              <a:t>U</a:t>
            </a:r>
            <a:r>
              <a:rPr lang="el-GR" b="1" dirty="0">
                <a:effectLst/>
                <a:latin typeface="Calibri" panose="020F0502020204030204" pitchFamily="34" charset="0"/>
                <a:ea typeface="Calibri" panose="020F0502020204030204" pitchFamily="34" charset="0"/>
                <a:cs typeface="Times New Roman" panose="02020603050405020304" pitchFamily="18" charset="0"/>
              </a:rPr>
              <a:t>(</a:t>
            </a:r>
            <a:r>
              <a:rPr lang="en-US" b="1" dirty="0">
                <a:effectLst/>
                <a:latin typeface="Calibri" panose="020F0502020204030204" pitchFamily="34" charset="0"/>
                <a:ea typeface="Calibri" panose="020F0502020204030204" pitchFamily="34" charset="0"/>
                <a:cs typeface="Times New Roman" panose="02020603050405020304" pitchFamily="18" charset="0"/>
              </a:rPr>
              <a:t>x</a:t>
            </a:r>
            <a:r>
              <a:rPr lang="en-US" b="1" baseline="-25000" dirty="0">
                <a:effectLst/>
                <a:latin typeface="Calibri" panose="020F0502020204030204" pitchFamily="34" charset="0"/>
                <a:ea typeface="Calibri" panose="020F0502020204030204" pitchFamily="34" charset="0"/>
                <a:cs typeface="Times New Roman" panose="02020603050405020304" pitchFamily="18" charset="0"/>
              </a:rPr>
              <a:t>i</a:t>
            </a:r>
            <a:r>
              <a:rPr lang="el-GR" b="1" dirty="0">
                <a:effectLst/>
                <a:latin typeface="Calibri" panose="020F0502020204030204" pitchFamily="34" charset="0"/>
                <a:ea typeface="Calibri" panose="020F0502020204030204" pitchFamily="34" charset="0"/>
                <a:cs typeface="Times New Roman" panose="02020603050405020304" pitchFamily="18" charset="0"/>
              </a:rPr>
              <a:t>))</a:t>
            </a:r>
            <a:r>
              <a:rPr lang="en-US" baseline="-25000" dirty="0">
                <a:effectLst/>
                <a:latin typeface="Calibri" panose="020F0502020204030204" pitchFamily="34" charset="0"/>
                <a:ea typeface="Calibri" panose="020F0502020204030204" pitchFamily="34" charset="0"/>
                <a:cs typeface="Times New Roman" panose="02020603050405020304" pitchFamily="18" charset="0"/>
              </a:rPr>
              <a:t>B</a:t>
            </a:r>
            <a:r>
              <a:rPr lang="el-GR" dirty="0"/>
              <a:t>, και αντιστρόφως.  </a:t>
            </a:r>
          </a:p>
          <a:p>
            <a:pPr lvl="2">
              <a:buFont typeface="Arial" panose="020B0604020202020204" pitchFamily="34" charset="0"/>
              <a:buChar char="•"/>
            </a:pPr>
            <a:r>
              <a:rPr lang="el-GR" dirty="0"/>
              <a:t>Δηλαδή η αναμενόμενη χρησιμότητα </a:t>
            </a:r>
            <a:r>
              <a:rPr lang="el-GR" b="1" dirty="0"/>
              <a:t>μπορεί να περιγράψει πλήρως την επιλογή </a:t>
            </a:r>
            <a:r>
              <a:rPr lang="el-GR" dirty="0"/>
              <a:t>κάποιου που υπακούει στα αξιώματα</a:t>
            </a:r>
          </a:p>
          <a:p>
            <a:pPr>
              <a:buFont typeface="Wingdings" panose="05000000000000000000" pitchFamily="2" charset="2"/>
              <a:buChar char="v"/>
            </a:pPr>
            <a:r>
              <a:rPr lang="el-GR" dirty="0"/>
              <a:t> </a:t>
            </a:r>
            <a:r>
              <a:rPr lang="el-GR" sz="2100" b="1" dirty="0">
                <a:solidFill>
                  <a:schemeClr val="accent3"/>
                </a:solidFill>
                <a:effectLst>
                  <a:outerShdw blurRad="38100" dist="38100" dir="2700000" algn="tl">
                    <a:srgbClr val="000000">
                      <a:alpha val="43137"/>
                    </a:srgbClr>
                  </a:outerShdw>
                </a:effectLst>
              </a:rPr>
              <a:t>Πιθανότητες</a:t>
            </a:r>
            <a:r>
              <a:rPr lang="el-GR" dirty="0"/>
              <a:t>. Σημειώνεται ότι τα π</a:t>
            </a:r>
            <a:r>
              <a:rPr lang="en-US" baseline="-25000" dirty="0" err="1"/>
              <a:t>i</a:t>
            </a:r>
            <a:r>
              <a:rPr lang="el-GR" dirty="0"/>
              <a:t> δεν έχουν οριστεί εξ αρχής ότι είναι  πιθανότητες, αλλά έχουν όλα τα χαρακτηριστικά των πιθανοτήτων.  Συνεπώς δεν έχουν άμεση εφαρμογή οι κριτικές που αναφέρονται στην φύση των πιθανοτήτων. </a:t>
            </a:r>
          </a:p>
          <a:p>
            <a:pPr lvl="1">
              <a:buFont typeface="Wingdings" panose="05000000000000000000" pitchFamily="2" charset="2"/>
              <a:buChar char="§"/>
            </a:pPr>
            <a:r>
              <a:rPr lang="el-GR" dirty="0"/>
              <a:t>Τα π</a:t>
            </a:r>
            <a:r>
              <a:rPr lang="en-US" baseline="-25000" dirty="0" err="1"/>
              <a:t>i</a:t>
            </a:r>
            <a:r>
              <a:rPr lang="el-GR" baseline="-25000" dirty="0"/>
              <a:t> </a:t>
            </a:r>
            <a:r>
              <a:rPr lang="el-GR" dirty="0"/>
              <a:t> μπορούν να ερμηνευτούν και ως </a:t>
            </a:r>
            <a:r>
              <a:rPr lang="el-GR" b="1" dirty="0"/>
              <a:t>βαθμοί πεποίθησης </a:t>
            </a:r>
            <a:r>
              <a:rPr lang="el-GR" dirty="0"/>
              <a:t>(όπως κάνει η </a:t>
            </a:r>
            <a:r>
              <a:rPr lang="el-GR" dirty="0" err="1"/>
              <a:t>Μπεϋσιανή</a:t>
            </a:r>
            <a:r>
              <a:rPr lang="el-GR" dirty="0"/>
              <a:t> θεωρία) ,-</a:t>
            </a:r>
            <a:r>
              <a:rPr lang="el-GR" dirty="0" err="1"/>
              <a:t>βλ</a:t>
            </a:r>
            <a:r>
              <a:rPr lang="el-GR" dirty="0"/>
              <a:t> πιο κάτω</a:t>
            </a:r>
          </a:p>
          <a:p>
            <a:pPr>
              <a:buFont typeface="Wingdings" panose="05000000000000000000" pitchFamily="2" charset="2"/>
              <a:buChar char="v"/>
            </a:pPr>
            <a:r>
              <a:rPr lang="en-US" dirty="0"/>
              <a:t> </a:t>
            </a:r>
            <a:r>
              <a:rPr lang="el-GR" sz="2100" b="1" dirty="0">
                <a:solidFill>
                  <a:schemeClr val="accent3"/>
                </a:solidFill>
                <a:effectLst>
                  <a:outerShdw blurRad="38100" dist="38100" dir="2700000" algn="tl">
                    <a:srgbClr val="000000">
                      <a:alpha val="43137"/>
                    </a:srgbClr>
                  </a:outerShdw>
                </a:effectLst>
              </a:rPr>
              <a:t>Γενίκευση θεωρίας</a:t>
            </a:r>
            <a:r>
              <a:rPr lang="el-GR" dirty="0"/>
              <a:t>. Το πλεονέκτημα της προσδοκώμενης χρησιμότητας είναι ότι επιτρέπει (με τις κατάλληλες προσαρμογές) να διατηρηθεί ο πυρήνας της οικονομικής θεωρίας. 	</a:t>
            </a:r>
          </a:p>
          <a:p>
            <a:pPr>
              <a:buFont typeface="Wingdings" panose="05000000000000000000" pitchFamily="2" charset="2"/>
              <a:buChar char="v"/>
            </a:pPr>
            <a:r>
              <a:rPr lang="el-GR" b="1" dirty="0">
                <a:solidFill>
                  <a:schemeClr val="accent3"/>
                </a:solidFill>
                <a:effectLst>
                  <a:outerShdw blurRad="38100" dist="38100" dir="2700000" algn="tl">
                    <a:srgbClr val="000000">
                      <a:alpha val="43137"/>
                    </a:srgbClr>
                  </a:outerShdw>
                </a:effectLst>
              </a:rPr>
              <a:t>Εξομάλυνση</a:t>
            </a:r>
            <a:r>
              <a:rPr lang="el-GR" dirty="0"/>
              <a:t>: Το ότι η χρησιμότητα είναι ανεξάρτητη από τις πιθανότητες, σημαίνει ότι το κάθε άτομο για να μεγιστοποιεί την προσδοκώμενη χρησιμότητα πρέπει να προσπαθεί </a:t>
            </a:r>
            <a:r>
              <a:rPr lang="el-GR" b="1" dirty="0"/>
              <a:t>να εξομαλύνει την συνολική κατανάλωση </a:t>
            </a:r>
            <a:r>
              <a:rPr lang="el-GR" dirty="0"/>
              <a:t>σε κάθε ‘κατάσταση πραγμάτων’. </a:t>
            </a:r>
          </a:p>
          <a:p>
            <a:pPr lvl="1"/>
            <a:r>
              <a:rPr lang="el-GR" dirty="0"/>
              <a:t>Αντίστοιχα στην θεωρία αποταμίευσης – στην επιλογή με την μεσολάβηση χρόνου - αν δεν αλλάζουν οι προτιμήσεις χρονικά, ο καταναλωτής προσπαθεί να εξισορροπεί την κατανάλωσή του </a:t>
            </a:r>
            <a:r>
              <a:rPr lang="el-GR" i="1" dirty="0"/>
              <a:t>μεταξύ περιόδων</a:t>
            </a:r>
            <a:r>
              <a:rPr lang="el-GR" dirty="0"/>
              <a:t>. </a:t>
            </a:r>
          </a:p>
          <a:p>
            <a:endParaRPr lang="el-GR" dirty="0"/>
          </a:p>
        </p:txBody>
      </p:sp>
      <p:sp>
        <p:nvSpPr>
          <p:cNvPr id="4" name="Footer Placeholder 3">
            <a:extLst>
              <a:ext uri="{FF2B5EF4-FFF2-40B4-BE49-F238E27FC236}">
                <a16:creationId xmlns:a16="http://schemas.microsoft.com/office/drawing/2014/main" id="{FC6C74E4-3F2D-8564-F1AC-116749CE5397}"/>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07DDCE3D-E8BF-C46D-173D-A80C2787AB53}"/>
              </a:ext>
            </a:extLst>
          </p:cNvPr>
          <p:cNvSpPr>
            <a:spLocks noGrp="1"/>
          </p:cNvSpPr>
          <p:nvPr>
            <p:ph type="sldNum" sz="quarter" idx="12"/>
          </p:nvPr>
        </p:nvSpPr>
        <p:spPr/>
        <p:txBody>
          <a:bodyPr/>
          <a:lstStyle/>
          <a:p>
            <a:fld id="{129925B6-863B-4C2F-8765-BBFEFEBA9CE7}" type="slidenum">
              <a:rPr lang="en-GB" altLang="en-US" smtClean="0"/>
              <a:pPr/>
              <a:t>14</a:t>
            </a:fld>
            <a:endParaRPr lang="en-GB" altLang="en-US"/>
          </a:p>
        </p:txBody>
      </p:sp>
    </p:spTree>
    <p:extLst>
      <p:ext uri="{BB962C8B-B14F-4D97-AF65-F5344CB8AC3E}">
        <p14:creationId xmlns:p14="http://schemas.microsoft.com/office/powerpoint/2010/main" val="855311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A5366-A249-7DC7-5FB7-9FEFAA5A0E9E}"/>
              </a:ext>
            </a:extLst>
          </p:cNvPr>
          <p:cNvSpPr>
            <a:spLocks noGrp="1"/>
          </p:cNvSpPr>
          <p:nvPr>
            <p:ph type="title"/>
          </p:nvPr>
        </p:nvSpPr>
        <p:spPr/>
        <p:txBody>
          <a:bodyPr/>
          <a:lstStyle/>
          <a:p>
            <a:r>
              <a:rPr lang="el-GR" b="1" dirty="0"/>
              <a:t>Σχολιασμός</a:t>
            </a:r>
            <a:r>
              <a:rPr lang="el-GR" dirty="0"/>
              <a:t> 2</a:t>
            </a:r>
          </a:p>
        </p:txBody>
      </p:sp>
      <p:sp>
        <p:nvSpPr>
          <p:cNvPr id="3" name="Content Placeholder 2">
            <a:extLst>
              <a:ext uri="{FF2B5EF4-FFF2-40B4-BE49-F238E27FC236}">
                <a16:creationId xmlns:a16="http://schemas.microsoft.com/office/drawing/2014/main" id="{70AFCE8B-A871-2AC0-1FDE-15B6F49C7926}"/>
              </a:ext>
            </a:extLst>
          </p:cNvPr>
          <p:cNvSpPr>
            <a:spLocks noGrp="1"/>
          </p:cNvSpPr>
          <p:nvPr>
            <p:ph idx="1"/>
          </p:nvPr>
        </p:nvSpPr>
        <p:spPr>
          <a:xfrm>
            <a:off x="839417" y="1844823"/>
            <a:ext cx="10373066" cy="4726573"/>
          </a:xfrm>
        </p:spPr>
        <p:txBody>
          <a:bodyPr>
            <a:normAutofit fontScale="77500" lnSpcReduction="20000"/>
          </a:bodyPr>
          <a:lstStyle/>
          <a:p>
            <a:pPr>
              <a:buFont typeface="Arial" panose="020B0604020202020204" pitchFamily="34" charset="0"/>
              <a:buChar char="•"/>
            </a:pPr>
            <a:r>
              <a:rPr lang="el-GR" dirty="0"/>
              <a:t>Η χρησιμότητα μπορεί να </a:t>
            </a:r>
            <a:r>
              <a:rPr lang="el-GR" b="1" dirty="0"/>
              <a:t>μετασχηματιστεί με βάση </a:t>
            </a:r>
            <a:r>
              <a:rPr lang="el-GR" b="1" dirty="0">
                <a:solidFill>
                  <a:schemeClr val="accent3"/>
                </a:solidFill>
                <a:effectLst>
                  <a:outerShdw blurRad="38100" dist="38100" dir="2700000" algn="tl">
                    <a:srgbClr val="000000">
                      <a:alpha val="43137"/>
                    </a:srgbClr>
                  </a:outerShdw>
                </a:effectLst>
              </a:rPr>
              <a:t>γραμμικό μετασχηματισμό</a:t>
            </a:r>
            <a:r>
              <a:rPr lang="el-GR" dirty="0"/>
              <a:t>. </a:t>
            </a:r>
            <a:r>
              <a:rPr lang="en-US" dirty="0"/>
              <a:t>U </a:t>
            </a:r>
            <a:r>
              <a:rPr lang="el-GR" dirty="0"/>
              <a:t>και Ω=α</a:t>
            </a:r>
            <a:r>
              <a:rPr lang="en-US" dirty="0"/>
              <a:t>U</a:t>
            </a:r>
            <a:r>
              <a:rPr lang="el-GR" dirty="0"/>
              <a:t>+</a:t>
            </a:r>
            <a:r>
              <a:rPr lang="en-US" dirty="0"/>
              <a:t>b </a:t>
            </a:r>
            <a:r>
              <a:rPr lang="el-GR" dirty="0"/>
              <a:t>δίδουν την ίδια κατάταξη.  (</a:t>
            </a:r>
            <a:r>
              <a:rPr lang="el-GR" i="1" dirty="0"/>
              <a:t>όχι</a:t>
            </a:r>
            <a:r>
              <a:rPr lang="el-GR" dirty="0"/>
              <a:t> όμως </a:t>
            </a:r>
            <a:r>
              <a:rPr lang="el-GR" i="1" dirty="0"/>
              <a:t>μη</a:t>
            </a:r>
            <a:r>
              <a:rPr lang="el-GR" dirty="0"/>
              <a:t> γραμμικοί μετασχηματισμοί). </a:t>
            </a:r>
          </a:p>
          <a:p>
            <a:pPr lvl="1">
              <a:buFont typeface="Arial" panose="020B0604020202020204" pitchFamily="34" charset="0"/>
              <a:buChar char="•"/>
            </a:pPr>
            <a:r>
              <a:rPr lang="el-GR" dirty="0"/>
              <a:t>Δηλαδή είναι αντίστοιχη με την σχέση με την μέτρηση της θερμοκρασίας (σχέση βαθμών της κλίμακας Κελσίου και Φαρενάιτ). </a:t>
            </a:r>
          </a:p>
          <a:p>
            <a:pPr lvl="1">
              <a:buFont typeface="Arial" panose="020B0604020202020204" pitchFamily="34" charset="0"/>
              <a:buChar char="•"/>
            </a:pPr>
            <a:r>
              <a:rPr lang="el-GR" i="1" dirty="0"/>
              <a:t>Σε αντίθεση, με την ‘κανονική’ χρησιμότητα</a:t>
            </a:r>
            <a:r>
              <a:rPr lang="el-GR" dirty="0"/>
              <a:t>, μπορεί να απαντηθεί η ερώτηση </a:t>
            </a:r>
            <a:r>
              <a:rPr lang="el-GR" i="1" dirty="0">
                <a:effectLst>
                  <a:outerShdw blurRad="38100" dist="38100" dir="2700000" algn="tl">
                    <a:srgbClr val="000000">
                      <a:alpha val="43137"/>
                    </a:srgbClr>
                  </a:outerShdw>
                </a:effectLst>
              </a:rPr>
              <a:t>‘Πόσο περισσότερο </a:t>
            </a:r>
            <a:r>
              <a:rPr lang="el-GR" dirty="0"/>
              <a:t>προτιμάς το Α από το Β;’</a:t>
            </a:r>
          </a:p>
          <a:p>
            <a:pPr>
              <a:buFont typeface="Arial" panose="020B0604020202020204" pitchFamily="34" charset="0"/>
              <a:buChar char="•"/>
            </a:pPr>
            <a:r>
              <a:rPr lang="el-GR" dirty="0"/>
              <a:t>Κρίσιμο ρόλο στο θεώρημα </a:t>
            </a:r>
            <a:r>
              <a:rPr lang="el-GR" b="1" dirty="0"/>
              <a:t>παίζει το </a:t>
            </a:r>
            <a:r>
              <a:rPr lang="el-GR" b="1" dirty="0">
                <a:solidFill>
                  <a:schemeClr val="accent3"/>
                </a:solidFill>
                <a:effectLst>
                  <a:outerShdw blurRad="38100" dist="38100" dir="2700000" algn="tl">
                    <a:srgbClr val="000000">
                      <a:alpha val="43137"/>
                    </a:srgbClr>
                  </a:outerShdw>
                </a:effectLst>
              </a:rPr>
              <a:t>αξίωμα της ανεξαρτησίας </a:t>
            </a:r>
            <a:r>
              <a:rPr lang="el-GR" dirty="0"/>
              <a:t>– που συγκεντρώνει και τα περισσότερα πυρά. Είναι η ανεξαρτησία που συνεπάγεται ότι η συνάρτηση είναι </a:t>
            </a:r>
            <a:r>
              <a:rPr lang="el-GR" b="1" dirty="0"/>
              <a:t>γραμμική στις πιθανότητες</a:t>
            </a:r>
            <a:r>
              <a:rPr lang="el-GR" dirty="0"/>
              <a:t> (που είναι και η μεγάλη διαφορά με την ‘συνήθη’ ωφέλεια).</a:t>
            </a:r>
          </a:p>
          <a:p>
            <a:pPr>
              <a:buFont typeface="Arial" panose="020B0604020202020204" pitchFamily="34" charset="0"/>
              <a:buChar char="•"/>
            </a:pPr>
            <a:r>
              <a:rPr lang="el-GR" dirty="0"/>
              <a:t>Σημασία δεν έχει η μεταβλητότητα του καθενός περιουσιακού στοιχείου, αλλά </a:t>
            </a:r>
            <a:r>
              <a:rPr lang="el-GR" b="1" dirty="0"/>
              <a:t>της κατανάλωσης </a:t>
            </a:r>
            <a:r>
              <a:rPr lang="el-GR" b="1" i="1" dirty="0"/>
              <a:t>συνολικά</a:t>
            </a:r>
            <a:r>
              <a:rPr lang="el-GR" dirty="0"/>
              <a:t>. (</a:t>
            </a:r>
            <a:r>
              <a:rPr lang="el-GR" i="1" dirty="0"/>
              <a:t>συνολικός</a:t>
            </a:r>
            <a:r>
              <a:rPr lang="el-GR" dirty="0"/>
              <a:t> πλούτος)</a:t>
            </a:r>
          </a:p>
          <a:p>
            <a:pPr lvl="1">
              <a:buFont typeface="Arial" panose="020B0604020202020204" pitchFamily="34" charset="0"/>
              <a:buChar char="•"/>
            </a:pPr>
            <a:r>
              <a:rPr lang="el-GR" dirty="0"/>
              <a:t> Δηλαδή πρέπει να εξετάζουμε όχι μόνο πώς μεταβάλλεται ένα περιουσιακό στοιχείο μόνο του, αλλά και το πώς κινείται </a:t>
            </a:r>
            <a:r>
              <a:rPr lang="el-GR" i="1" dirty="0"/>
              <a:t>σε σχέση με τα υπόλοιπα περιουσιακά στοιχεία</a:t>
            </a:r>
            <a:r>
              <a:rPr lang="el-GR" dirty="0"/>
              <a:t>. </a:t>
            </a:r>
          </a:p>
          <a:p>
            <a:pPr lvl="1">
              <a:buFont typeface="Arial" panose="020B0604020202020204" pitchFamily="34" charset="0"/>
              <a:buChar char="•"/>
            </a:pPr>
            <a:r>
              <a:rPr lang="el-GR" dirty="0"/>
              <a:t>Συνεπάγεται το </a:t>
            </a:r>
            <a:r>
              <a:rPr lang="el-GR" b="1" dirty="0"/>
              <a:t>‘περασμένα / ξεχασμένα</a:t>
            </a:r>
            <a:r>
              <a:rPr lang="el-GR" dirty="0"/>
              <a:t>’ – </a:t>
            </a:r>
            <a:r>
              <a:rPr lang="el-GR" dirty="0" err="1"/>
              <a:t>Απαξ</a:t>
            </a:r>
            <a:r>
              <a:rPr lang="el-GR" dirty="0"/>
              <a:t> και χάσεις κάτι, το έχασες. Αρχίζεις από το υφιστάμενο σημείο και κοιτάς </a:t>
            </a:r>
            <a:r>
              <a:rPr lang="el-GR" dirty="0" err="1"/>
              <a:t>μπροσάτα</a:t>
            </a:r>
            <a:endParaRPr lang="el-GR" dirty="0"/>
          </a:p>
          <a:p>
            <a:pPr lvl="1">
              <a:buFont typeface="Arial" panose="020B0604020202020204" pitchFamily="34" charset="0"/>
              <a:buChar char="•"/>
            </a:pPr>
            <a:r>
              <a:rPr lang="el-GR" dirty="0">
                <a:latin typeface="Century Gothic" panose="020B0502020202020204" pitchFamily="34" charset="0"/>
              </a:rPr>
              <a:t>→ </a:t>
            </a:r>
            <a:r>
              <a:rPr lang="el-GR" dirty="0"/>
              <a:t>Αν κάτι συσχετίζεται απόλυτα αρνητικά με τα υπόλοιπα, τότε αγοράζοντάς το </a:t>
            </a:r>
            <a:r>
              <a:rPr lang="el-GR" b="1" i="1" dirty="0"/>
              <a:t>μειώνεται</a:t>
            </a:r>
            <a:r>
              <a:rPr lang="el-GR" dirty="0"/>
              <a:t> και δεν αυξάνεται το ρίσκο.   Σε ενδιαφέρει το συνολικό ρίσκο του πλούτου σου και όχι πώς αυτό κατανέμεται. </a:t>
            </a:r>
          </a:p>
          <a:p>
            <a:pPr lvl="2">
              <a:buFont typeface="Arial" panose="020B0604020202020204" pitchFamily="34" charset="0"/>
              <a:buChar char="•"/>
            </a:pPr>
            <a:r>
              <a:rPr lang="el-GR" dirty="0"/>
              <a:t>π.χ. κάποιος που έχει βιοτεχνία ομπρελών μπορεί να αγοράσει μετοχές εταιρείας αντηλιακών)</a:t>
            </a:r>
          </a:p>
          <a:p>
            <a:pPr>
              <a:buFont typeface="Arial" panose="020B0604020202020204" pitchFamily="34" charset="0"/>
              <a:buChar char="•"/>
            </a:pPr>
            <a:r>
              <a:rPr lang="el-GR" dirty="0"/>
              <a:t>Η θεωρία μπορεί να ερμηνευτεί ως </a:t>
            </a:r>
            <a:r>
              <a:rPr lang="el-GR" b="1" dirty="0"/>
              <a:t>σύσταση του τι </a:t>
            </a:r>
            <a:r>
              <a:rPr lang="el-GR" b="1" i="1" dirty="0"/>
              <a:t>θα έπρεπε</a:t>
            </a:r>
            <a:r>
              <a:rPr lang="el-GR" b="1" dirty="0"/>
              <a:t> να γίνει</a:t>
            </a:r>
            <a:r>
              <a:rPr lang="el-GR" dirty="0"/>
              <a:t> αν κάποιος επιθυμεί να είναι ορθολογικός.  Όμως, συχνά ερμηνεύεται και ως εξήγηση της </a:t>
            </a:r>
            <a:r>
              <a:rPr lang="el-GR" i="1" dirty="0"/>
              <a:t>πραγματικής</a:t>
            </a:r>
            <a:r>
              <a:rPr lang="el-GR" dirty="0"/>
              <a:t> συμπεριφοράς στην αγορά.  </a:t>
            </a:r>
          </a:p>
          <a:p>
            <a:pPr lvl="1">
              <a:buFont typeface="Arial" panose="020B0604020202020204" pitchFamily="34" charset="0"/>
              <a:buChar char="•"/>
            </a:pPr>
            <a:r>
              <a:rPr lang="el-GR" dirty="0"/>
              <a:t>Τα </a:t>
            </a:r>
            <a:r>
              <a:rPr lang="el-GR" b="1" dirty="0"/>
              <a:t>συμπεριφορικά οικονομικά </a:t>
            </a:r>
            <a:r>
              <a:rPr lang="el-GR" dirty="0"/>
              <a:t>(</a:t>
            </a:r>
            <a:r>
              <a:rPr lang="en-US" dirty="0" err="1"/>
              <a:t>behavioural</a:t>
            </a:r>
            <a:r>
              <a:rPr lang="en-US" dirty="0"/>
              <a:t> economics</a:t>
            </a:r>
            <a:r>
              <a:rPr lang="el-GR" dirty="0"/>
              <a:t>) αμφισβητούν το τελευταίο και  προσπαθούν να εδραιώσουν την επιλογή σε συνθήκες αβεβαιότητας σε πιο ρεαλιστική βάση (π.χ. με γενικεύσεις που βασίζονται σε πειράματα ή παρατηρήσεις) και όχι σε αξιώματα</a:t>
            </a:r>
          </a:p>
          <a:p>
            <a:pPr lvl="1">
              <a:buFont typeface="Arial" panose="020B0604020202020204" pitchFamily="34" charset="0"/>
              <a:buChar char="•"/>
            </a:pPr>
            <a:r>
              <a:rPr lang="el-GR" dirty="0"/>
              <a:t> Πειράματα προσπαθούν να εντοπίσουν κανόνες συμπεριφοράς (</a:t>
            </a:r>
            <a:r>
              <a:rPr lang="el-GR" dirty="0" err="1"/>
              <a:t>rules</a:t>
            </a:r>
            <a:r>
              <a:rPr lang="el-GR" dirty="0"/>
              <a:t> of </a:t>
            </a:r>
            <a:r>
              <a:rPr lang="el-GR" dirty="0" err="1"/>
              <a:t>thumb</a:t>
            </a:r>
            <a:r>
              <a:rPr lang="el-GR" dirty="0"/>
              <a:t>) που εντοπίζουν </a:t>
            </a:r>
            <a:r>
              <a:rPr lang="el-GR" i="1" dirty="0"/>
              <a:t>συστηματικές</a:t>
            </a:r>
            <a:r>
              <a:rPr lang="el-GR" dirty="0"/>
              <a:t> αποκλίσεις από τον ορθολογισμό </a:t>
            </a:r>
          </a:p>
          <a:p>
            <a:endParaRPr lang="el-GR" dirty="0"/>
          </a:p>
        </p:txBody>
      </p:sp>
      <p:sp>
        <p:nvSpPr>
          <p:cNvPr id="4" name="Footer Placeholder 3">
            <a:extLst>
              <a:ext uri="{FF2B5EF4-FFF2-40B4-BE49-F238E27FC236}">
                <a16:creationId xmlns:a16="http://schemas.microsoft.com/office/drawing/2014/main" id="{2943645F-A8D4-985E-7AB7-7C2A65EFA736}"/>
              </a:ext>
            </a:extLst>
          </p:cNvPr>
          <p:cNvSpPr>
            <a:spLocks noGrp="1"/>
          </p:cNvSpPr>
          <p:nvPr>
            <p:ph type="ftr" sz="quarter" idx="11"/>
          </p:nvPr>
        </p:nvSpPr>
        <p:spPr/>
        <p:txBody>
          <a:bodyPr/>
          <a:lstStyle/>
          <a:p>
            <a:pPr>
              <a:defRPr/>
            </a:pPr>
            <a:r>
              <a:rPr lang="el-GR" altLang="en-US" dirty="0"/>
              <a:t>Πλάτων Τήνιος– σημειώσεις 2025</a:t>
            </a:r>
            <a:endParaRPr lang="en-GB" altLang="en-US" dirty="0"/>
          </a:p>
        </p:txBody>
      </p:sp>
      <p:sp>
        <p:nvSpPr>
          <p:cNvPr id="5" name="Slide Number Placeholder 4">
            <a:extLst>
              <a:ext uri="{FF2B5EF4-FFF2-40B4-BE49-F238E27FC236}">
                <a16:creationId xmlns:a16="http://schemas.microsoft.com/office/drawing/2014/main" id="{70561C60-5CBF-D569-09D5-B0219D91CA4A}"/>
              </a:ext>
            </a:extLst>
          </p:cNvPr>
          <p:cNvSpPr>
            <a:spLocks noGrp="1"/>
          </p:cNvSpPr>
          <p:nvPr>
            <p:ph type="sldNum" sz="quarter" idx="12"/>
          </p:nvPr>
        </p:nvSpPr>
        <p:spPr/>
        <p:txBody>
          <a:bodyPr/>
          <a:lstStyle/>
          <a:p>
            <a:fld id="{129925B6-863B-4C2F-8765-BBFEFEBA9CE7}" type="slidenum">
              <a:rPr lang="en-GB" altLang="en-US" smtClean="0"/>
              <a:pPr/>
              <a:t>15</a:t>
            </a:fld>
            <a:endParaRPr lang="en-GB" altLang="en-US"/>
          </a:p>
        </p:txBody>
      </p:sp>
    </p:spTree>
    <p:extLst>
      <p:ext uri="{BB962C8B-B14F-4D97-AF65-F5344CB8AC3E}">
        <p14:creationId xmlns:p14="http://schemas.microsoft.com/office/powerpoint/2010/main" val="100984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3883D-44CB-6D5B-00B2-07F0CC28BD9F}"/>
              </a:ext>
            </a:extLst>
          </p:cNvPr>
          <p:cNvSpPr>
            <a:spLocks noGrp="1"/>
          </p:cNvSpPr>
          <p:nvPr>
            <p:ph type="title"/>
          </p:nvPr>
        </p:nvSpPr>
        <p:spPr/>
        <p:txBody>
          <a:bodyPr>
            <a:normAutofit/>
          </a:bodyPr>
          <a:lstStyle/>
          <a:p>
            <a:r>
              <a:rPr lang="el-GR" b="1" dirty="0">
                <a:effectLst>
                  <a:outerShdw blurRad="38100" dist="38100" dir="2700000" algn="tl">
                    <a:srgbClr val="000000">
                      <a:alpha val="43137"/>
                    </a:srgbClr>
                  </a:outerShdw>
                </a:effectLst>
              </a:rPr>
              <a:t>Βαθμοί πεποίθησης και </a:t>
            </a:r>
            <a:r>
              <a:rPr lang="el-GR" b="1" dirty="0" err="1">
                <a:effectLst>
                  <a:outerShdw blurRad="38100" dist="38100" dir="2700000" algn="tl">
                    <a:srgbClr val="000000">
                      <a:alpha val="43137"/>
                    </a:srgbClr>
                  </a:outerShdw>
                </a:effectLst>
              </a:rPr>
              <a:t>μπεϋζιανή</a:t>
            </a:r>
            <a:r>
              <a:rPr lang="el-GR" b="1" dirty="0">
                <a:effectLst>
                  <a:outerShdw blurRad="38100" dist="38100" dir="2700000" algn="tl">
                    <a:srgbClr val="000000">
                      <a:alpha val="43137"/>
                    </a:srgbClr>
                  </a:outerShdw>
                </a:effectLst>
              </a:rPr>
              <a:t> προσέγγιση:</a:t>
            </a:r>
            <a:r>
              <a:rPr lang="el-GR" dirty="0"/>
              <a:t> </a:t>
            </a:r>
            <a:r>
              <a:rPr lang="el-GR" i="1" dirty="0"/>
              <a:t>Άγνωστες</a:t>
            </a:r>
            <a:r>
              <a:rPr lang="el-GR" dirty="0"/>
              <a:t> πιθανότητες </a:t>
            </a:r>
          </a:p>
        </p:txBody>
      </p:sp>
      <p:sp>
        <p:nvSpPr>
          <p:cNvPr id="3" name="Content Placeholder 2">
            <a:extLst>
              <a:ext uri="{FF2B5EF4-FFF2-40B4-BE49-F238E27FC236}">
                <a16:creationId xmlns:a16="http://schemas.microsoft.com/office/drawing/2014/main" id="{FD33E979-EB53-24EC-C68F-8173DFB050F7}"/>
              </a:ext>
            </a:extLst>
          </p:cNvPr>
          <p:cNvSpPr>
            <a:spLocks noGrp="1"/>
          </p:cNvSpPr>
          <p:nvPr>
            <p:ph idx="1"/>
          </p:nvPr>
        </p:nvSpPr>
        <p:spPr>
          <a:xfrm>
            <a:off x="1097280" y="1845734"/>
            <a:ext cx="10058400" cy="4175554"/>
          </a:xfrm>
        </p:spPr>
        <p:txBody>
          <a:bodyPr>
            <a:normAutofit fontScale="77500" lnSpcReduction="20000"/>
          </a:bodyPr>
          <a:lstStyle/>
          <a:p>
            <a:r>
              <a:rPr lang="el-GR" dirty="0"/>
              <a:t>θεμελίωση της προσδοκώμενης χρησιμότητας </a:t>
            </a:r>
            <a:r>
              <a:rPr lang="el-GR" b="1" dirty="0"/>
              <a:t>σε υποκειμενικούς παράγοντες - </a:t>
            </a:r>
            <a:r>
              <a:rPr lang="el-GR" dirty="0"/>
              <a:t>οι πιθανότητες ως βαθμοί (ον </a:t>
            </a:r>
            <a:r>
              <a:rPr lang="el-GR" dirty="0" err="1"/>
              <a:t>Bayes</a:t>
            </a:r>
            <a:r>
              <a:rPr lang="el-GR" dirty="0"/>
              <a:t>) .  </a:t>
            </a:r>
          </a:p>
          <a:p>
            <a:pPr lvl="1">
              <a:buFont typeface="Arial" panose="020B0604020202020204" pitchFamily="34" charset="0"/>
              <a:buChar char="•"/>
            </a:pPr>
            <a:r>
              <a:rPr lang="el-GR" dirty="0"/>
              <a:t>Η επιλογή μεταξύ στοιχημάτων (με γνωστές πιθανότητες) και καταστάσεις πραγμάτων. Κατάσταση= περιγραφή όλων των θεμάτων όπου υπάρχει κάποια αβεβαιότητα.</a:t>
            </a:r>
          </a:p>
          <a:p>
            <a:pPr lvl="1">
              <a:buFont typeface="Arial" panose="020B0604020202020204" pitchFamily="34" charset="0"/>
              <a:buChar char="•"/>
            </a:pPr>
            <a:r>
              <a:rPr lang="el-GR" dirty="0"/>
              <a:t>Συνεπώς μοιάζουν με </a:t>
            </a:r>
            <a:r>
              <a:rPr lang="el-GR" b="1" dirty="0"/>
              <a:t>ιπποδρομίες</a:t>
            </a:r>
            <a:r>
              <a:rPr lang="el-GR" dirty="0"/>
              <a:t> (όπου πιθανότητες είναι άγνωστες, και ο κάθε παίκτης τις προσεγγίζει εξετάζοντας την κατάσταση του αλόγου, του ιπποδρόμου, του αναβάτη </a:t>
            </a:r>
            <a:r>
              <a:rPr lang="el-GR" dirty="0" err="1"/>
              <a:t>κλπ</a:t>
            </a:r>
            <a:r>
              <a:rPr lang="el-GR" dirty="0"/>
              <a:t>).  Οι καταστάσεις πρέπει να περιγράφονται με τέτοιο τρόπο ώστε να επικρατεί μόνο μια. (+Να είναι γνωστό σε όλους ποια επικράτησε).</a:t>
            </a:r>
          </a:p>
          <a:p>
            <a:pPr lvl="1"/>
            <a:r>
              <a:rPr lang="el-GR" dirty="0"/>
              <a:t>Στοίχημα καταστάσεων είναι π.χ. ‘€100 αν κερδίσει το άλογο Α και -€50 αν χάσει’. Οι πιθανότητα να χάσει ή να κερδίσει το Α δεν είναι γνωστή.  </a:t>
            </a:r>
          </a:p>
          <a:p>
            <a:r>
              <a:rPr lang="el-GR" dirty="0"/>
              <a:t>Πώς επιλέγουμε σε αυτήν την κατάσταση;  - Αντίστοιχο πρόβλημα όπως όταν υπάρχουν αντικειμενικές (κλασικές) πιθανότητες</a:t>
            </a:r>
          </a:p>
          <a:p>
            <a:pPr lvl="1"/>
            <a:r>
              <a:rPr lang="el-GR" dirty="0"/>
              <a:t>Επαναλαμβάνουμε την διαδικασία με </a:t>
            </a:r>
            <a:r>
              <a:rPr lang="el-GR" b="1" dirty="0"/>
              <a:t>υποκειμενικές πιθανότητες </a:t>
            </a:r>
            <a:r>
              <a:rPr lang="el-GR" dirty="0"/>
              <a:t>(ένταση πεποιθήσεων) ως </a:t>
            </a:r>
            <a:r>
              <a:rPr lang="el-GR" b="1" i="1" dirty="0"/>
              <a:t>υποκειμενική</a:t>
            </a:r>
            <a:r>
              <a:rPr lang="el-GR" b="1" dirty="0"/>
              <a:t> προσδοκώμενη χρησιμότητα</a:t>
            </a:r>
            <a:r>
              <a:rPr lang="el-GR" dirty="0"/>
              <a:t>.  Τότε ο ορθολογισμός αναφέρεται στην προσωπική επιλογή. (Δηλαδή τότε τόσο οι προτιμήσεις όσο και οι πεποιθήσεις είναι υποκειμενικές).  Περαιτέρω οι προτιμήσεις και οι πεποιθήσεις είναι ανεξάρτητες (δηλαδή δεν επιθυμείς κάτι περισσότερο αν αυτό είναι πιο πιθανόν).   </a:t>
            </a:r>
          </a:p>
          <a:p>
            <a:pPr>
              <a:buFont typeface="Arial" panose="020B0604020202020204" pitchFamily="34" charset="0"/>
              <a:buChar char="•"/>
            </a:pPr>
            <a:r>
              <a:rPr lang="el-GR" dirty="0"/>
              <a:t> Η </a:t>
            </a:r>
            <a:r>
              <a:rPr lang="el-GR" b="1" dirty="0"/>
              <a:t>προσδοκώμενη χρησιμότητα </a:t>
            </a:r>
            <a:r>
              <a:rPr lang="el-GR" dirty="0"/>
              <a:t>στην περίπτωση αυτή  προκύπτει από αντίστοιχα αξιώματα.  </a:t>
            </a:r>
          </a:p>
          <a:p>
            <a:pPr lvl="1">
              <a:buFont typeface="Arial" panose="020B0604020202020204" pitchFamily="34" charset="0"/>
              <a:buChar char="•"/>
            </a:pPr>
            <a:r>
              <a:rPr lang="el-GR" dirty="0"/>
              <a:t>(Π.χ. Αν προτιμάς κάτι από κάτι άλλο σε μια κατάσταση, τότε το προτιμάς σε όλες τις καταστάσεις – η υπόθεση αμεροληψίας </a:t>
            </a:r>
            <a:r>
              <a:rPr lang="el-GR" dirty="0" err="1"/>
              <a:t>impartiality</a:t>
            </a:r>
            <a:r>
              <a:rPr lang="el-GR" dirty="0"/>
              <a:t>).  </a:t>
            </a:r>
          </a:p>
          <a:p>
            <a:pPr>
              <a:buFont typeface="Arial" panose="020B0604020202020204" pitchFamily="34" charset="0"/>
              <a:buChar char="•"/>
            </a:pPr>
            <a:r>
              <a:rPr lang="el-GR" dirty="0"/>
              <a:t>Σημειώνεται ότι </a:t>
            </a:r>
            <a:r>
              <a:rPr lang="el-GR" b="1" dirty="0"/>
              <a:t>δεν απαιτείται να ‘υπάρχουν’ αντικειμενικές πιθανότητες</a:t>
            </a:r>
            <a:r>
              <a:rPr lang="el-GR" dirty="0"/>
              <a:t>.  Τα άτομα συμπεριφέρονται – αν είναι ορθολογικά – σαν να υπήρχαν πιθανότητες. </a:t>
            </a:r>
            <a:r>
              <a:rPr lang="el-GR" dirty="0">
                <a:effectLst>
                  <a:outerShdw blurRad="38100" dist="38100" dir="2700000" algn="tl">
                    <a:srgbClr val="000000">
                      <a:alpha val="43137"/>
                    </a:srgbClr>
                  </a:outerShdw>
                </a:effectLst>
              </a:rPr>
              <a:t>Άρα το να ενεργείς με αυτόν τον τρόπο είναι συστατικό στοιχείο   του ‘αυστηρού’ ορθολογισμού. </a:t>
            </a:r>
          </a:p>
          <a:p>
            <a:endParaRPr lang="el-GR" dirty="0"/>
          </a:p>
        </p:txBody>
      </p:sp>
      <p:sp>
        <p:nvSpPr>
          <p:cNvPr id="4" name="Footer Placeholder 3">
            <a:extLst>
              <a:ext uri="{FF2B5EF4-FFF2-40B4-BE49-F238E27FC236}">
                <a16:creationId xmlns:a16="http://schemas.microsoft.com/office/drawing/2014/main" id="{C9FC25FA-7725-B81F-7891-26B0C45370D7}"/>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AD444A71-E80F-9B53-3147-FCA706956FB0}"/>
              </a:ext>
            </a:extLst>
          </p:cNvPr>
          <p:cNvSpPr>
            <a:spLocks noGrp="1"/>
          </p:cNvSpPr>
          <p:nvPr>
            <p:ph type="sldNum" sz="quarter" idx="12"/>
          </p:nvPr>
        </p:nvSpPr>
        <p:spPr/>
        <p:txBody>
          <a:bodyPr/>
          <a:lstStyle/>
          <a:p>
            <a:fld id="{129925B6-863B-4C2F-8765-BBFEFEBA9CE7}" type="slidenum">
              <a:rPr lang="en-GB" altLang="en-US" smtClean="0"/>
              <a:pPr/>
              <a:t>16</a:t>
            </a:fld>
            <a:endParaRPr lang="en-GB" altLang="en-US"/>
          </a:p>
        </p:txBody>
      </p:sp>
      <p:sp>
        <p:nvSpPr>
          <p:cNvPr id="6" name="Arrow: Right 5">
            <a:extLst>
              <a:ext uri="{FF2B5EF4-FFF2-40B4-BE49-F238E27FC236}">
                <a16:creationId xmlns:a16="http://schemas.microsoft.com/office/drawing/2014/main" id="{21D6C2DE-CB05-E7D9-FB75-91B8D1D60A3F}"/>
              </a:ext>
            </a:extLst>
          </p:cNvPr>
          <p:cNvSpPr/>
          <p:nvPr/>
        </p:nvSpPr>
        <p:spPr>
          <a:xfrm>
            <a:off x="0" y="5373216"/>
            <a:ext cx="983432" cy="4320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08228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3CD64-2A10-4CF6-9800-E5CDC3BC18BB}"/>
              </a:ext>
            </a:extLst>
          </p:cNvPr>
          <p:cNvSpPr>
            <a:spLocks noGrp="1"/>
          </p:cNvSpPr>
          <p:nvPr>
            <p:ph type="title"/>
          </p:nvPr>
        </p:nvSpPr>
        <p:spPr/>
        <p:txBody>
          <a:bodyPr/>
          <a:lstStyle/>
          <a:p>
            <a:r>
              <a:rPr lang="el-GR" dirty="0"/>
              <a:t>Ένα πρόβλημα: </a:t>
            </a:r>
            <a:r>
              <a:rPr lang="el-GR" b="1" dirty="0"/>
              <a:t>Το παράδοξο </a:t>
            </a:r>
            <a:r>
              <a:rPr lang="el-GR" b="1" dirty="0" err="1"/>
              <a:t>Allais</a:t>
            </a:r>
            <a:endParaRPr lang="el-GR" b="1" dirty="0"/>
          </a:p>
        </p:txBody>
      </p:sp>
      <p:sp>
        <p:nvSpPr>
          <p:cNvPr id="3" name="Content Placeholder 2">
            <a:extLst>
              <a:ext uri="{FF2B5EF4-FFF2-40B4-BE49-F238E27FC236}">
                <a16:creationId xmlns:a16="http://schemas.microsoft.com/office/drawing/2014/main" id="{DC05C16F-5FAC-EE56-850A-E7CA3157C845}"/>
              </a:ext>
            </a:extLst>
          </p:cNvPr>
          <p:cNvSpPr>
            <a:spLocks noGrp="1"/>
          </p:cNvSpPr>
          <p:nvPr>
            <p:ph sz="half" idx="1"/>
          </p:nvPr>
        </p:nvSpPr>
        <p:spPr/>
        <p:txBody>
          <a:bodyPr>
            <a:normAutofit fontScale="92500" lnSpcReduction="20000"/>
          </a:bodyPr>
          <a:lstStyle/>
          <a:p>
            <a:r>
              <a:rPr lang="el-GR" dirty="0"/>
              <a:t>Το παράδειγμα έθεσε ο νεαρός οικονομολόγος </a:t>
            </a:r>
            <a:r>
              <a:rPr lang="en-US" b="1" dirty="0"/>
              <a:t>Maurice Allais </a:t>
            </a:r>
            <a:r>
              <a:rPr lang="el-GR" dirty="0"/>
              <a:t>σε συνέδριο για την προσδοκώμενη πιθανότητα το 1953.  Ρώτησε τους παρευρισκόμενους σοφούς τι θα διάλεγαν μεταξύ δύο σετ αποφάσεων.  </a:t>
            </a:r>
          </a:p>
          <a:p>
            <a:r>
              <a:rPr lang="el-GR" dirty="0"/>
              <a:t>Όταν οι σοφοί διάλεξαν το Α στην πρώτη επιλογή και μετά χαρούμενα είπαν ότι διαλέγουν το Δ στην δεύτερη,  ο Α</a:t>
            </a:r>
            <a:r>
              <a:rPr lang="en-US" dirty="0" err="1"/>
              <a:t>llais</a:t>
            </a:r>
            <a:r>
              <a:rPr lang="en-US" dirty="0"/>
              <a:t> </a:t>
            </a:r>
            <a:r>
              <a:rPr lang="el-GR" dirty="0"/>
              <a:t>τους απέδειξε ότι παραβιάζουν την ίδια την δικιά τους θεωρία.</a:t>
            </a:r>
          </a:p>
          <a:p>
            <a:r>
              <a:rPr lang="el-GR" b="1" dirty="0"/>
              <a:t>Η θεωρία λέει ότι </a:t>
            </a:r>
            <a:r>
              <a:rPr lang="el-GR" b="1" dirty="0">
                <a:solidFill>
                  <a:schemeClr val="accent2"/>
                </a:solidFill>
                <a:effectLst>
                  <a:outerShdw blurRad="38100" dist="38100" dir="2700000" algn="tl">
                    <a:srgbClr val="000000">
                      <a:alpha val="43137"/>
                    </a:srgbClr>
                  </a:outerShdw>
                </a:effectLst>
              </a:rPr>
              <a:t>αν διαλέξεις Α τότε </a:t>
            </a:r>
            <a:r>
              <a:rPr lang="el-GR" b="1" i="1" dirty="0">
                <a:solidFill>
                  <a:schemeClr val="accent2">
                    <a:lumMod val="75000"/>
                  </a:schemeClr>
                </a:solidFill>
                <a:effectLst>
                  <a:outerShdw blurRad="38100" dist="38100" dir="2700000" algn="tl">
                    <a:srgbClr val="000000">
                      <a:alpha val="43137"/>
                    </a:srgbClr>
                  </a:outerShdw>
                </a:effectLst>
              </a:rPr>
              <a:t>πρέπει</a:t>
            </a:r>
            <a:r>
              <a:rPr lang="el-GR" b="1" dirty="0">
                <a:solidFill>
                  <a:schemeClr val="accent2">
                    <a:lumMod val="75000"/>
                  </a:schemeClr>
                </a:solidFill>
                <a:effectLst>
                  <a:outerShdw blurRad="38100" dist="38100" dir="2700000" algn="tl">
                    <a:srgbClr val="000000">
                      <a:alpha val="43137"/>
                    </a:srgbClr>
                  </a:outerShdw>
                </a:effectLst>
              </a:rPr>
              <a:t> να διαλέξεις </a:t>
            </a:r>
            <a:r>
              <a:rPr lang="el-GR" b="1" dirty="0">
                <a:solidFill>
                  <a:schemeClr val="accent2"/>
                </a:solidFill>
                <a:effectLst>
                  <a:outerShdw blurRad="38100" dist="38100" dir="2700000" algn="tl">
                    <a:srgbClr val="000000">
                      <a:alpha val="43137"/>
                    </a:srgbClr>
                  </a:outerShdw>
                </a:effectLst>
              </a:rPr>
              <a:t>το Γ.  </a:t>
            </a:r>
          </a:p>
          <a:p>
            <a:r>
              <a:rPr lang="el-GR" sz="2100" dirty="0"/>
              <a:t>Όταν τους εξήγησε, είπαν ότι είχε δίκιο – αλλά μόνο μετά από πολλή σκέψη.</a:t>
            </a:r>
          </a:p>
          <a:p>
            <a:r>
              <a:rPr lang="el-GR" sz="2100" b="1" dirty="0">
                <a:solidFill>
                  <a:schemeClr val="accent6">
                    <a:lumMod val="75000"/>
                  </a:schemeClr>
                </a:solidFill>
                <a:effectLst>
                  <a:outerShdw blurRad="38100" dist="38100" dir="2700000" algn="tl">
                    <a:srgbClr val="000000">
                      <a:alpha val="43137"/>
                    </a:srgbClr>
                  </a:outerShdw>
                </a:effectLst>
              </a:rPr>
              <a:t>Τι σημαίνει το ότι τόσοι σοφοί πέσαν έξω;</a:t>
            </a:r>
            <a:r>
              <a:rPr lang="el-GR" sz="2100" dirty="0"/>
              <a:t> </a:t>
            </a:r>
          </a:p>
        </p:txBody>
      </p:sp>
      <p:sp>
        <p:nvSpPr>
          <p:cNvPr id="4" name="Content Placeholder 3">
            <a:extLst>
              <a:ext uri="{FF2B5EF4-FFF2-40B4-BE49-F238E27FC236}">
                <a16:creationId xmlns:a16="http://schemas.microsoft.com/office/drawing/2014/main" id="{25DB888E-59EC-215A-15F0-C66D865AF7DB}"/>
              </a:ext>
            </a:extLst>
          </p:cNvPr>
          <p:cNvSpPr>
            <a:spLocks noGrp="1"/>
          </p:cNvSpPr>
          <p:nvPr>
            <p:ph sz="half" idx="2"/>
          </p:nvPr>
        </p:nvSpPr>
        <p:spPr>
          <a:xfrm>
            <a:off x="6217920" y="1916831"/>
            <a:ext cx="5278680" cy="3952263"/>
          </a:xfrm>
          <a:solidFill>
            <a:schemeClr val="accent2">
              <a:lumMod val="40000"/>
              <a:lumOff val="60000"/>
            </a:schemeClr>
          </a:solidFill>
          <a:ln w="57150">
            <a:solidFill>
              <a:schemeClr val="tx1"/>
            </a:solidFill>
          </a:ln>
        </p:spPr>
        <p:txBody>
          <a:bodyPr>
            <a:normAutofit fontScale="92500" lnSpcReduction="20000"/>
          </a:bodyPr>
          <a:lstStyle/>
          <a:p>
            <a:r>
              <a:rPr lang="el-GR" sz="1600" b="1" dirty="0"/>
              <a:t>1.</a:t>
            </a:r>
            <a:r>
              <a:rPr lang="el-GR" sz="1600" dirty="0"/>
              <a:t> </a:t>
            </a:r>
            <a:r>
              <a:rPr lang="el-GR" sz="1600" b="1" dirty="0"/>
              <a:t>τι προτιμάς μεταξύ Α και Β;</a:t>
            </a:r>
            <a:endParaRPr lang="en-US" sz="1600" dirty="0"/>
          </a:p>
          <a:p>
            <a:r>
              <a:rPr lang="el-GR" sz="1200" dirty="0"/>
              <a:t>Το σίγουρο </a:t>
            </a:r>
            <a:r>
              <a:rPr lang="el-GR" sz="1400" b="1" dirty="0">
                <a:effectLst>
                  <a:outerShdw blurRad="38100" dist="38100" dir="2700000" algn="tl">
                    <a:srgbClr val="000000">
                      <a:alpha val="43137"/>
                    </a:srgbClr>
                  </a:outerShdw>
                </a:effectLst>
              </a:rPr>
              <a:t>Α</a:t>
            </a:r>
            <a:r>
              <a:rPr lang="el-GR" sz="1400" dirty="0">
                <a:effectLst>
                  <a:outerShdw blurRad="38100" dist="38100" dir="2700000" algn="tl">
                    <a:srgbClr val="000000">
                      <a:alpha val="43137"/>
                    </a:srgbClr>
                  </a:outerShdw>
                </a:effectLst>
              </a:rPr>
              <a:t> </a:t>
            </a:r>
            <a:r>
              <a:rPr lang="el-GR" sz="1200" dirty="0"/>
              <a:t>		</a:t>
            </a:r>
            <a:r>
              <a:rPr lang="el-GR" sz="1200" b="1" dirty="0">
                <a:solidFill>
                  <a:schemeClr val="accent3"/>
                </a:solidFill>
                <a:effectLst>
                  <a:outerShdw blurRad="38100" dist="38100" dir="2700000" algn="tl">
                    <a:srgbClr val="000000">
                      <a:alpha val="43137"/>
                    </a:srgbClr>
                  </a:outerShdw>
                </a:effectLst>
              </a:rPr>
              <a:t>‘€500 </a:t>
            </a:r>
            <a:r>
              <a:rPr lang="el-GR" sz="1200" b="1" i="1" dirty="0" err="1">
                <a:solidFill>
                  <a:schemeClr val="accent3"/>
                </a:solidFill>
                <a:effectLst>
                  <a:outerShdw blurRad="38100" dist="38100" dir="2700000" algn="tl">
                    <a:srgbClr val="000000">
                      <a:alpha val="43137"/>
                    </a:srgbClr>
                  </a:outerShdw>
                </a:effectLst>
              </a:rPr>
              <a:t>μπ</a:t>
            </a:r>
            <a:r>
              <a:rPr lang="el-GR" sz="1200" b="1" dirty="0">
                <a:solidFill>
                  <a:schemeClr val="accent3"/>
                </a:solidFill>
                <a:effectLst>
                  <a:outerShdw blurRad="38100" dist="38100" dir="2700000" algn="tl">
                    <a:srgbClr val="000000">
                      <a:alpha val="43137"/>
                    </a:srgbClr>
                  </a:outerShdw>
                </a:effectLst>
              </a:rPr>
              <a:t> 1’   </a:t>
            </a:r>
          </a:p>
          <a:p>
            <a:r>
              <a:rPr lang="el-GR" sz="1200" i="1" dirty="0">
                <a:effectLst>
                  <a:outerShdw blurRad="38100" dist="38100" dir="2700000" algn="tl">
                    <a:srgbClr val="000000">
                      <a:alpha val="43137"/>
                    </a:srgbClr>
                  </a:outerShdw>
                </a:effectLst>
              </a:rPr>
              <a:t>Ή</a:t>
            </a:r>
            <a:r>
              <a:rPr lang="el-GR" sz="1200" dirty="0"/>
              <a:t>  το    </a:t>
            </a:r>
            <a:r>
              <a:rPr lang="el-GR" sz="1400" b="1" dirty="0">
                <a:effectLst>
                  <a:outerShdw blurRad="38100" dist="38100" dir="2700000" algn="tl">
                    <a:srgbClr val="000000">
                      <a:alpha val="43137"/>
                    </a:srgbClr>
                  </a:outerShdw>
                </a:effectLst>
              </a:rPr>
              <a:t>Β</a:t>
            </a:r>
            <a:r>
              <a:rPr lang="el-GR" sz="1200" b="1" dirty="0"/>
              <a:t> </a:t>
            </a:r>
            <a:r>
              <a:rPr lang="el-GR" sz="1200" dirty="0"/>
              <a:t>		’</a:t>
            </a:r>
            <a:r>
              <a:rPr lang="el-GR" sz="1200" b="1" dirty="0">
                <a:solidFill>
                  <a:schemeClr val="accent3"/>
                </a:solidFill>
                <a:effectLst>
                  <a:outerShdw blurRad="38100" dist="38100" dir="2700000" algn="tl">
                    <a:srgbClr val="000000">
                      <a:alpha val="43137"/>
                    </a:srgbClr>
                  </a:outerShdw>
                </a:effectLst>
              </a:rPr>
              <a:t>€2500 </a:t>
            </a:r>
            <a:r>
              <a:rPr lang="el-GR" sz="1200" b="1" dirty="0" err="1">
                <a:solidFill>
                  <a:schemeClr val="accent3"/>
                </a:solidFill>
                <a:effectLst>
                  <a:outerShdw blurRad="38100" dist="38100" dir="2700000" algn="tl">
                    <a:srgbClr val="000000">
                      <a:alpha val="43137"/>
                    </a:srgbClr>
                  </a:outerShdw>
                </a:effectLst>
              </a:rPr>
              <a:t>μπ</a:t>
            </a:r>
            <a:r>
              <a:rPr lang="el-GR" sz="1200" b="1" dirty="0">
                <a:solidFill>
                  <a:schemeClr val="accent3"/>
                </a:solidFill>
                <a:effectLst>
                  <a:outerShdw blurRad="38100" dist="38100" dir="2700000" algn="tl">
                    <a:srgbClr val="000000">
                      <a:alpha val="43137"/>
                    </a:srgbClr>
                  </a:outerShdw>
                </a:effectLst>
              </a:rPr>
              <a:t> 0,10, €500 </a:t>
            </a:r>
            <a:r>
              <a:rPr lang="el-GR" sz="1200" b="1" dirty="0" err="1">
                <a:solidFill>
                  <a:schemeClr val="accent3"/>
                </a:solidFill>
                <a:effectLst>
                  <a:outerShdw blurRad="38100" dist="38100" dir="2700000" algn="tl">
                    <a:srgbClr val="000000">
                      <a:alpha val="43137"/>
                    </a:srgbClr>
                  </a:outerShdw>
                </a:effectLst>
              </a:rPr>
              <a:t>μπ</a:t>
            </a:r>
            <a:r>
              <a:rPr lang="el-GR" sz="1200" b="1" dirty="0">
                <a:solidFill>
                  <a:schemeClr val="accent3"/>
                </a:solidFill>
                <a:effectLst>
                  <a:outerShdw blurRad="38100" dist="38100" dir="2700000" algn="tl">
                    <a:srgbClr val="000000">
                      <a:alpha val="43137"/>
                    </a:srgbClr>
                  </a:outerShdw>
                </a:effectLst>
              </a:rPr>
              <a:t> 0,89 και €0 </a:t>
            </a:r>
            <a:r>
              <a:rPr lang="el-GR" sz="1200" b="1" dirty="0" err="1">
                <a:solidFill>
                  <a:schemeClr val="accent3"/>
                </a:solidFill>
                <a:effectLst>
                  <a:outerShdw blurRad="38100" dist="38100" dir="2700000" algn="tl">
                    <a:srgbClr val="000000">
                      <a:alpha val="43137"/>
                    </a:srgbClr>
                  </a:outerShdw>
                </a:effectLst>
              </a:rPr>
              <a:t>μπ</a:t>
            </a:r>
            <a:r>
              <a:rPr lang="el-GR" sz="1200" b="1" dirty="0">
                <a:solidFill>
                  <a:schemeClr val="accent3"/>
                </a:solidFill>
                <a:effectLst>
                  <a:outerShdw blurRad="38100" dist="38100" dir="2700000" algn="tl">
                    <a:srgbClr val="000000">
                      <a:alpha val="43137"/>
                    </a:srgbClr>
                  </a:outerShdw>
                </a:effectLst>
              </a:rPr>
              <a:t> 0,01      </a:t>
            </a:r>
            <a:r>
              <a:rPr lang="el-GR" b="1" dirty="0">
                <a:solidFill>
                  <a:schemeClr val="accent3"/>
                </a:solidFill>
                <a:effectLst>
                  <a:outerShdw blurRad="38100" dist="38100" dir="2700000" algn="tl">
                    <a:srgbClr val="000000">
                      <a:alpha val="43137"/>
                    </a:srgbClr>
                  </a:outerShdw>
                </a:effectLst>
              </a:rPr>
              <a:t>;</a:t>
            </a:r>
            <a:endParaRPr lang="el-GR" sz="1200" b="1" dirty="0">
              <a:solidFill>
                <a:schemeClr val="accent3"/>
              </a:solidFill>
              <a:effectLst>
                <a:outerShdw blurRad="38100" dist="38100" dir="2700000" algn="tl">
                  <a:srgbClr val="000000">
                    <a:alpha val="43137"/>
                  </a:srgbClr>
                </a:outerShdw>
              </a:effectLst>
            </a:endParaRPr>
          </a:p>
          <a:p>
            <a:r>
              <a:rPr lang="el-GR" sz="1200" dirty="0"/>
              <a:t> </a:t>
            </a:r>
            <a:r>
              <a:rPr lang="el-GR" sz="1200" b="1" dirty="0">
                <a:solidFill>
                  <a:schemeClr val="accent6">
                    <a:lumMod val="75000"/>
                  </a:schemeClr>
                </a:solidFill>
              </a:rPr>
              <a:t>Οι περισσότεροι αν τους τεθεί – προτιμάνε </a:t>
            </a:r>
            <a:r>
              <a:rPr lang="el-GR" sz="1600" b="1" dirty="0">
                <a:solidFill>
                  <a:schemeClr val="accent6">
                    <a:lumMod val="75000"/>
                  </a:schemeClr>
                </a:solidFill>
              </a:rPr>
              <a:t>το σίγουρο Α</a:t>
            </a:r>
          </a:p>
          <a:p>
            <a:r>
              <a:rPr lang="el-GR" sz="1600" b="1" dirty="0"/>
              <a:t>2. Τι προτιμάς μεταξύ Γ και Δ; </a:t>
            </a:r>
          </a:p>
          <a:p>
            <a:r>
              <a:rPr lang="el-GR" sz="1200" dirty="0"/>
              <a:t>Το  </a:t>
            </a:r>
            <a:r>
              <a:rPr lang="el-GR" sz="1400" b="1" dirty="0">
                <a:effectLst>
                  <a:outerShdw blurRad="38100" dist="38100" dir="2700000" algn="tl">
                    <a:srgbClr val="000000">
                      <a:alpha val="43137"/>
                    </a:srgbClr>
                  </a:outerShdw>
                </a:effectLst>
              </a:rPr>
              <a:t>Γ </a:t>
            </a:r>
            <a:r>
              <a:rPr lang="el-GR" sz="1200" dirty="0"/>
              <a:t>		’</a:t>
            </a:r>
            <a:r>
              <a:rPr lang="el-GR" sz="1200" b="1" dirty="0">
                <a:solidFill>
                  <a:schemeClr val="accent3"/>
                </a:solidFill>
                <a:effectLst>
                  <a:outerShdw blurRad="38100" dist="38100" dir="2700000" algn="tl">
                    <a:srgbClr val="000000">
                      <a:alpha val="43137"/>
                    </a:srgbClr>
                  </a:outerShdw>
                </a:effectLst>
              </a:rPr>
              <a:t>€500 </a:t>
            </a:r>
            <a:r>
              <a:rPr lang="el-GR" sz="1200" b="1" dirty="0" err="1">
                <a:solidFill>
                  <a:schemeClr val="accent3"/>
                </a:solidFill>
                <a:effectLst>
                  <a:outerShdw blurRad="38100" dist="38100" dir="2700000" algn="tl">
                    <a:srgbClr val="000000">
                      <a:alpha val="43137"/>
                    </a:srgbClr>
                  </a:outerShdw>
                </a:effectLst>
              </a:rPr>
              <a:t>μπ</a:t>
            </a:r>
            <a:r>
              <a:rPr lang="el-GR" sz="1200" b="1" dirty="0">
                <a:solidFill>
                  <a:schemeClr val="accent3"/>
                </a:solidFill>
                <a:effectLst>
                  <a:outerShdw blurRad="38100" dist="38100" dir="2700000" algn="tl">
                    <a:srgbClr val="000000">
                      <a:alpha val="43137"/>
                    </a:srgbClr>
                  </a:outerShdw>
                </a:effectLst>
              </a:rPr>
              <a:t> 0,11 και €0 </a:t>
            </a:r>
            <a:r>
              <a:rPr lang="el-GR" sz="1200" b="1" dirty="0" err="1">
                <a:solidFill>
                  <a:schemeClr val="accent3"/>
                </a:solidFill>
                <a:effectLst>
                  <a:outerShdw blurRad="38100" dist="38100" dir="2700000" algn="tl">
                    <a:srgbClr val="000000">
                      <a:alpha val="43137"/>
                    </a:srgbClr>
                  </a:outerShdw>
                </a:effectLst>
              </a:rPr>
              <a:t>μπ</a:t>
            </a:r>
            <a:r>
              <a:rPr lang="el-GR" sz="1200" b="1" dirty="0">
                <a:solidFill>
                  <a:schemeClr val="accent3"/>
                </a:solidFill>
                <a:effectLst>
                  <a:outerShdw blurRad="38100" dist="38100" dir="2700000" algn="tl">
                    <a:srgbClr val="000000">
                      <a:alpha val="43137"/>
                    </a:srgbClr>
                  </a:outerShdw>
                </a:effectLst>
              </a:rPr>
              <a:t> 0,89’ </a:t>
            </a:r>
          </a:p>
          <a:p>
            <a:r>
              <a:rPr lang="el-GR" sz="1200" i="1" dirty="0"/>
              <a:t>Ή</a:t>
            </a:r>
            <a:r>
              <a:rPr lang="el-GR" sz="1200" dirty="0"/>
              <a:t>  το    </a:t>
            </a:r>
            <a:r>
              <a:rPr lang="el-GR" sz="1400" b="1" dirty="0">
                <a:effectLst>
                  <a:outerShdw blurRad="38100" dist="38100" dir="2700000" algn="tl">
                    <a:srgbClr val="000000">
                      <a:alpha val="43137"/>
                    </a:srgbClr>
                  </a:outerShdw>
                </a:effectLst>
              </a:rPr>
              <a:t>Δ</a:t>
            </a:r>
            <a:r>
              <a:rPr lang="el-GR" sz="1200" b="1" dirty="0"/>
              <a:t> </a:t>
            </a:r>
            <a:r>
              <a:rPr lang="el-GR" sz="1200" dirty="0"/>
              <a:t> 		</a:t>
            </a:r>
            <a:r>
              <a:rPr lang="el-GR" sz="1200" b="1" dirty="0">
                <a:solidFill>
                  <a:schemeClr val="accent3"/>
                </a:solidFill>
                <a:effectLst>
                  <a:outerShdw blurRad="38100" dist="38100" dir="2700000" algn="tl">
                    <a:srgbClr val="000000">
                      <a:alpha val="43137"/>
                    </a:srgbClr>
                  </a:outerShdw>
                </a:effectLst>
              </a:rPr>
              <a:t>‘€2500 </a:t>
            </a:r>
            <a:r>
              <a:rPr lang="el-GR" sz="1200" b="1" dirty="0" err="1">
                <a:solidFill>
                  <a:schemeClr val="accent3"/>
                </a:solidFill>
                <a:effectLst>
                  <a:outerShdw blurRad="38100" dist="38100" dir="2700000" algn="tl">
                    <a:srgbClr val="000000">
                      <a:alpha val="43137"/>
                    </a:srgbClr>
                  </a:outerShdw>
                </a:effectLst>
              </a:rPr>
              <a:t>μπ</a:t>
            </a:r>
            <a:r>
              <a:rPr lang="el-GR" sz="1200" b="1" dirty="0">
                <a:solidFill>
                  <a:schemeClr val="accent3"/>
                </a:solidFill>
                <a:effectLst>
                  <a:outerShdw blurRad="38100" dist="38100" dir="2700000" algn="tl">
                    <a:srgbClr val="000000">
                      <a:alpha val="43137"/>
                    </a:srgbClr>
                  </a:outerShdw>
                </a:effectLst>
              </a:rPr>
              <a:t> 0,10 και €0 </a:t>
            </a:r>
            <a:r>
              <a:rPr lang="el-GR" sz="1200" b="1" dirty="0" err="1">
                <a:solidFill>
                  <a:schemeClr val="accent3"/>
                </a:solidFill>
                <a:effectLst>
                  <a:outerShdw blurRad="38100" dist="38100" dir="2700000" algn="tl">
                    <a:srgbClr val="000000">
                      <a:alpha val="43137"/>
                    </a:srgbClr>
                  </a:outerShdw>
                </a:effectLst>
              </a:rPr>
              <a:t>μπ</a:t>
            </a:r>
            <a:r>
              <a:rPr lang="el-GR" sz="1200" b="1" dirty="0">
                <a:solidFill>
                  <a:schemeClr val="accent3"/>
                </a:solidFill>
                <a:effectLst>
                  <a:outerShdw blurRad="38100" dist="38100" dir="2700000" algn="tl">
                    <a:srgbClr val="000000">
                      <a:alpha val="43137"/>
                    </a:srgbClr>
                  </a:outerShdw>
                </a:effectLst>
              </a:rPr>
              <a:t> 0,90’ 	</a:t>
            </a:r>
            <a:r>
              <a:rPr lang="el-GR" b="1" dirty="0">
                <a:solidFill>
                  <a:schemeClr val="accent3"/>
                </a:solidFill>
                <a:effectLst>
                  <a:outerShdw blurRad="38100" dist="38100" dir="2700000" algn="tl">
                    <a:srgbClr val="000000">
                      <a:alpha val="43137"/>
                    </a:srgbClr>
                  </a:outerShdw>
                </a:effectLst>
              </a:rPr>
              <a:t>;</a:t>
            </a:r>
          </a:p>
          <a:p>
            <a:r>
              <a:rPr lang="el-GR" dirty="0"/>
              <a:t> </a:t>
            </a:r>
            <a:r>
              <a:rPr lang="el-GR" sz="1200" b="1" dirty="0">
                <a:solidFill>
                  <a:schemeClr val="accent6">
                    <a:lumMod val="75000"/>
                  </a:schemeClr>
                </a:solidFill>
              </a:rPr>
              <a:t>Οι περισσότεροι αν τους τεθεί – </a:t>
            </a:r>
            <a:r>
              <a:rPr lang="el-GR" sz="1600" b="1" dirty="0">
                <a:solidFill>
                  <a:schemeClr val="accent6">
                    <a:lumMod val="75000"/>
                  </a:schemeClr>
                </a:solidFill>
              </a:rPr>
              <a:t>προτιμάνε το Δ</a:t>
            </a:r>
          </a:p>
          <a:p>
            <a:r>
              <a:rPr lang="el-GR" sz="1600" b="1" dirty="0">
                <a:solidFill>
                  <a:schemeClr val="accent6">
                    <a:lumMod val="75000"/>
                  </a:schemeClr>
                </a:solidFill>
              </a:rPr>
              <a:t>Α</a:t>
            </a:r>
            <a:r>
              <a:rPr lang="en-US" sz="1600" b="1" dirty="0" err="1">
                <a:solidFill>
                  <a:schemeClr val="accent6">
                    <a:lumMod val="75000"/>
                  </a:schemeClr>
                </a:solidFill>
              </a:rPr>
              <a:t>llais</a:t>
            </a:r>
            <a:r>
              <a:rPr lang="el-GR" sz="1600" b="1" dirty="0">
                <a:solidFill>
                  <a:schemeClr val="accent6">
                    <a:lumMod val="75000"/>
                  </a:schemeClr>
                </a:solidFill>
              </a:rPr>
              <a:t>:  </a:t>
            </a:r>
            <a:r>
              <a:rPr lang="el-GR" sz="1600" b="1" dirty="0">
                <a:solidFill>
                  <a:schemeClr val="accent2"/>
                </a:solidFill>
              </a:rPr>
              <a:t>Αν προτιμάς το Α </a:t>
            </a:r>
            <a:r>
              <a:rPr lang="el-GR" sz="1600" b="1" dirty="0">
                <a:solidFill>
                  <a:schemeClr val="accent4">
                    <a:lumMod val="75000"/>
                  </a:schemeClr>
                </a:solidFill>
              </a:rPr>
              <a:t>στο 1</a:t>
            </a:r>
            <a:r>
              <a:rPr lang="el-GR" sz="1600" b="1" dirty="0">
                <a:solidFill>
                  <a:schemeClr val="accent2"/>
                </a:solidFill>
              </a:rPr>
              <a:t> τότε </a:t>
            </a:r>
            <a:r>
              <a:rPr lang="el-GR" sz="1600" b="1" i="1" dirty="0">
                <a:solidFill>
                  <a:schemeClr val="accent2"/>
                </a:solidFill>
              </a:rPr>
              <a:t>θα έπρεπε </a:t>
            </a:r>
            <a:r>
              <a:rPr lang="el-GR" sz="1600" b="1" i="1" dirty="0">
                <a:solidFill>
                  <a:schemeClr val="accent4">
                    <a:lumMod val="75000"/>
                  </a:schemeClr>
                </a:solidFill>
              </a:rPr>
              <a:t>στο 2</a:t>
            </a:r>
            <a:r>
              <a:rPr lang="el-GR" sz="1600" b="1" i="1" dirty="0">
                <a:solidFill>
                  <a:schemeClr val="accent2"/>
                </a:solidFill>
              </a:rPr>
              <a:t>  </a:t>
            </a:r>
            <a:r>
              <a:rPr lang="el-GR" sz="1600" b="1" dirty="0">
                <a:solidFill>
                  <a:schemeClr val="accent2"/>
                </a:solidFill>
              </a:rPr>
              <a:t>να προτιμάς το Γ</a:t>
            </a:r>
            <a:r>
              <a:rPr lang="en-US" sz="1600" b="1" dirty="0">
                <a:solidFill>
                  <a:schemeClr val="accent2"/>
                </a:solidFill>
              </a:rPr>
              <a:t>!!!	</a:t>
            </a:r>
          </a:p>
          <a:p>
            <a:pPr lvl="2">
              <a:buFont typeface="Wingdings" panose="05000000000000000000" pitchFamily="2" charset="2"/>
              <a:buChar char="Ø"/>
            </a:pPr>
            <a:r>
              <a:rPr lang="en-US" sz="1000" b="1" dirty="0">
                <a:solidFill>
                  <a:schemeClr val="accent3"/>
                </a:solidFill>
              </a:rPr>
              <a:t>A</a:t>
            </a:r>
            <a:r>
              <a:rPr lang="el-GR" sz="1000" b="1" dirty="0" err="1">
                <a:solidFill>
                  <a:schemeClr val="accent3"/>
                </a:solidFill>
              </a:rPr>
              <a:t>λλιώς</a:t>
            </a:r>
            <a:r>
              <a:rPr lang="el-GR" sz="1000" b="1" dirty="0">
                <a:solidFill>
                  <a:schemeClr val="accent3"/>
                </a:solidFill>
              </a:rPr>
              <a:t> οι προτιμήσεις σου είναι ασύμβατες με την προσδοκώμενη χρησιμότητα.</a:t>
            </a:r>
          </a:p>
          <a:p>
            <a:endParaRPr lang="el-GR" dirty="0"/>
          </a:p>
        </p:txBody>
      </p:sp>
      <p:sp>
        <p:nvSpPr>
          <p:cNvPr id="5" name="Footer Placeholder 4">
            <a:extLst>
              <a:ext uri="{FF2B5EF4-FFF2-40B4-BE49-F238E27FC236}">
                <a16:creationId xmlns:a16="http://schemas.microsoft.com/office/drawing/2014/main" id="{8A440F7A-401B-4BEF-069F-F7C1D44E8AF6}"/>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C0C7508D-E159-50F4-D5DB-583FF393B480}"/>
              </a:ext>
            </a:extLst>
          </p:cNvPr>
          <p:cNvSpPr>
            <a:spLocks noGrp="1"/>
          </p:cNvSpPr>
          <p:nvPr>
            <p:ph type="sldNum" sz="quarter" idx="12"/>
          </p:nvPr>
        </p:nvSpPr>
        <p:spPr/>
        <p:txBody>
          <a:bodyPr/>
          <a:lstStyle/>
          <a:p>
            <a:fld id="{129925B6-863B-4C2F-8765-BBFEFEBA9CE7}" type="slidenum">
              <a:rPr lang="en-GB" altLang="en-US" smtClean="0"/>
              <a:pPr/>
              <a:t>17</a:t>
            </a:fld>
            <a:endParaRPr lang="en-GB" altLang="en-US"/>
          </a:p>
        </p:txBody>
      </p:sp>
      <p:pic>
        <p:nvPicPr>
          <p:cNvPr id="7" name="Picture 6">
            <a:extLst>
              <a:ext uri="{FF2B5EF4-FFF2-40B4-BE49-F238E27FC236}">
                <a16:creationId xmlns:a16="http://schemas.microsoft.com/office/drawing/2014/main" id="{634E7BC6-26BB-4B5B-6759-52AACE9F2CA4}"/>
              </a:ext>
            </a:extLst>
          </p:cNvPr>
          <p:cNvPicPr>
            <a:picLocks noChangeAspect="1"/>
          </p:cNvPicPr>
          <p:nvPr/>
        </p:nvPicPr>
        <p:blipFill>
          <a:blip r:embed="rId2"/>
          <a:stretch>
            <a:fillRect/>
          </a:stretch>
        </p:blipFill>
        <p:spPr>
          <a:xfrm>
            <a:off x="10586202" y="220630"/>
            <a:ext cx="1304097" cy="1935111"/>
          </a:xfrm>
          <a:prstGeom prst="rect">
            <a:avLst/>
          </a:prstGeom>
        </p:spPr>
      </p:pic>
    </p:spTree>
    <p:extLst>
      <p:ext uri="{BB962C8B-B14F-4D97-AF65-F5344CB8AC3E}">
        <p14:creationId xmlns:p14="http://schemas.microsoft.com/office/powerpoint/2010/main" val="22113105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23646-7DB4-42EA-9F4D-82D126D6EA3F}"/>
              </a:ext>
            </a:extLst>
          </p:cNvPr>
          <p:cNvSpPr>
            <a:spLocks noGrp="1"/>
          </p:cNvSpPr>
          <p:nvPr>
            <p:ph type="title"/>
          </p:nvPr>
        </p:nvSpPr>
        <p:spPr/>
        <p:txBody>
          <a:bodyPr/>
          <a:lstStyle/>
          <a:p>
            <a:r>
              <a:rPr lang="el-GR" dirty="0"/>
              <a:t>Πώς </a:t>
            </a:r>
            <a:r>
              <a:rPr lang="el-GR" b="1" dirty="0"/>
              <a:t>εξηγείται</a:t>
            </a:r>
            <a:r>
              <a:rPr lang="el-GR" dirty="0"/>
              <a:t> η παράδοξη επιλογή; </a:t>
            </a:r>
          </a:p>
        </p:txBody>
      </p:sp>
      <p:sp>
        <p:nvSpPr>
          <p:cNvPr id="3" name="Content Placeholder 2">
            <a:extLst>
              <a:ext uri="{FF2B5EF4-FFF2-40B4-BE49-F238E27FC236}">
                <a16:creationId xmlns:a16="http://schemas.microsoft.com/office/drawing/2014/main" id="{5B7108D1-2F0E-FBE8-928E-4D3CF295610B}"/>
              </a:ext>
            </a:extLst>
          </p:cNvPr>
          <p:cNvSpPr>
            <a:spLocks noGrp="1"/>
          </p:cNvSpPr>
          <p:nvPr>
            <p:ph sz="half" idx="1"/>
          </p:nvPr>
        </p:nvSpPr>
        <p:spPr/>
        <p:txBody>
          <a:bodyPr/>
          <a:lstStyle/>
          <a:p>
            <a:r>
              <a:rPr lang="el-GR" dirty="0"/>
              <a:t>Αποδίδεται υπερβολική σημασία σε μικρά ενδεχόμενα; (πιθανότητα 0,01).  Αποδίδεται προτεραιότητα στην βεβαιότητα.</a:t>
            </a:r>
          </a:p>
          <a:p>
            <a:r>
              <a:rPr lang="el-GR" b="1" dirty="0"/>
              <a:t>Παραβιάζεται το </a:t>
            </a:r>
            <a:r>
              <a:rPr lang="el-GR" b="1" dirty="0">
                <a:solidFill>
                  <a:schemeClr val="accent2"/>
                </a:solidFill>
                <a:effectLst>
                  <a:outerShdw blurRad="38100" dist="38100" dir="2700000" algn="tl">
                    <a:srgbClr val="000000">
                      <a:alpha val="43137"/>
                    </a:srgbClr>
                  </a:outerShdw>
                </a:effectLst>
              </a:rPr>
              <a:t>αξίωμα ανεξαρτησίας</a:t>
            </a:r>
            <a:r>
              <a:rPr lang="el-GR" dirty="0"/>
              <a:t>.</a:t>
            </a:r>
          </a:p>
          <a:p>
            <a:r>
              <a:rPr lang="el-GR" dirty="0"/>
              <a:t>Μήπως η προσδοκώμενη χρησιμότητα είναι </a:t>
            </a:r>
            <a:r>
              <a:rPr lang="el-GR" b="1" dirty="0"/>
              <a:t>υπερβολικά απαιτητική;  Μήπως στην πράξη οι άνθρωποι δεν την ακολουθούν;</a:t>
            </a:r>
          </a:p>
          <a:p>
            <a:pPr marL="384048" lvl="2" indent="0">
              <a:buNone/>
            </a:pPr>
            <a:r>
              <a:rPr lang="el-GR" dirty="0"/>
              <a:t>Αντίδραση του ‘σοφού’ όταν του εξηγήθηκε </a:t>
            </a:r>
            <a:r>
              <a:rPr lang="el-GR" dirty="0">
                <a:latin typeface="Century Gothic" panose="020B0502020202020204" pitchFamily="34" charset="0"/>
              </a:rPr>
              <a:t>→ </a:t>
            </a:r>
            <a:r>
              <a:rPr lang="el-GR" b="1" dirty="0"/>
              <a:t>θα έπρεπε </a:t>
            </a:r>
            <a:r>
              <a:rPr lang="el-GR" dirty="0"/>
              <a:t>να ακολουθείται</a:t>
            </a:r>
          </a:p>
          <a:p>
            <a:pPr marL="384048" lvl="2" indent="0">
              <a:buNone/>
            </a:pPr>
            <a:r>
              <a:rPr lang="el-GR" dirty="0"/>
              <a:t>Αφετηρία συμπεριφορών προσεγγίσεων  στα οικονομικά – πχ θεωρία προοπτικής των </a:t>
            </a:r>
            <a:r>
              <a:rPr lang="en-US" dirty="0" err="1"/>
              <a:t>Kahnemann</a:t>
            </a:r>
            <a:r>
              <a:rPr lang="en-US" dirty="0"/>
              <a:t> &amp; Tversky</a:t>
            </a:r>
            <a:endParaRPr lang="el-GR" dirty="0"/>
          </a:p>
          <a:p>
            <a:pPr marL="201168" lvl="1" indent="0">
              <a:buNone/>
            </a:pPr>
            <a:r>
              <a:rPr lang="el-GR" dirty="0"/>
              <a:t> </a:t>
            </a:r>
          </a:p>
        </p:txBody>
      </p:sp>
      <p:graphicFrame>
        <p:nvGraphicFramePr>
          <p:cNvPr id="7" name="Content Placeholder 6">
            <a:extLst>
              <a:ext uri="{FF2B5EF4-FFF2-40B4-BE49-F238E27FC236}">
                <a16:creationId xmlns:a16="http://schemas.microsoft.com/office/drawing/2014/main" id="{F968F267-9A29-0388-0D72-074D69C947E3}"/>
              </a:ext>
            </a:extLst>
          </p:cNvPr>
          <p:cNvGraphicFramePr>
            <a:graphicFrameLocks noGrp="1"/>
          </p:cNvGraphicFramePr>
          <p:nvPr>
            <p:ph sz="half" idx="2"/>
            <p:extLst>
              <p:ext uri="{D42A27DB-BD31-4B8C-83A1-F6EECF244321}">
                <p14:modId xmlns:p14="http://schemas.microsoft.com/office/powerpoint/2010/main" val="1854989886"/>
              </p:ext>
            </p:extLst>
          </p:nvPr>
        </p:nvGraphicFramePr>
        <p:xfrm>
          <a:off x="6435504" y="2272868"/>
          <a:ext cx="4771332" cy="1844760"/>
        </p:xfrm>
        <a:graphic>
          <a:graphicData uri="http://schemas.openxmlformats.org/drawingml/2006/table">
            <a:tbl>
              <a:tblPr firstRow="1" firstCol="1" bandRow="1">
                <a:tableStyleId>{5C22544A-7EE6-4342-B048-85BDC9FD1C3A}</a:tableStyleId>
              </a:tblPr>
              <a:tblGrid>
                <a:gridCol w="1080120">
                  <a:extLst>
                    <a:ext uri="{9D8B030D-6E8A-4147-A177-3AD203B41FA5}">
                      <a16:colId xmlns:a16="http://schemas.microsoft.com/office/drawing/2014/main" val="7875988"/>
                    </a:ext>
                  </a:extLst>
                </a:gridCol>
                <a:gridCol w="827964">
                  <a:extLst>
                    <a:ext uri="{9D8B030D-6E8A-4147-A177-3AD203B41FA5}">
                      <a16:colId xmlns:a16="http://schemas.microsoft.com/office/drawing/2014/main" val="2051790667"/>
                    </a:ext>
                  </a:extLst>
                </a:gridCol>
                <a:gridCol w="954042">
                  <a:extLst>
                    <a:ext uri="{9D8B030D-6E8A-4147-A177-3AD203B41FA5}">
                      <a16:colId xmlns:a16="http://schemas.microsoft.com/office/drawing/2014/main" val="150921169"/>
                    </a:ext>
                  </a:extLst>
                </a:gridCol>
                <a:gridCol w="954603">
                  <a:extLst>
                    <a:ext uri="{9D8B030D-6E8A-4147-A177-3AD203B41FA5}">
                      <a16:colId xmlns:a16="http://schemas.microsoft.com/office/drawing/2014/main" val="2521953148"/>
                    </a:ext>
                  </a:extLst>
                </a:gridCol>
                <a:gridCol w="954603">
                  <a:extLst>
                    <a:ext uri="{9D8B030D-6E8A-4147-A177-3AD203B41FA5}">
                      <a16:colId xmlns:a16="http://schemas.microsoft.com/office/drawing/2014/main" val="482863337"/>
                    </a:ext>
                  </a:extLst>
                </a:gridCol>
              </a:tblGrid>
              <a:tr h="287495">
                <a:tc>
                  <a:txBody>
                    <a:bodyPr/>
                    <a:lstStyle/>
                    <a:p>
                      <a:pPr algn="just">
                        <a:spcAft>
                          <a:spcPts val="400"/>
                        </a:spcAft>
                        <a:buNone/>
                      </a:pPr>
                      <a:r>
                        <a:rPr lang="el-GR" sz="1600">
                          <a:effectLst/>
                        </a:rPr>
                        <a:t> </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spcAft>
                          <a:spcPts val="400"/>
                        </a:spcAft>
                        <a:buNone/>
                      </a:pPr>
                      <a:r>
                        <a:rPr lang="el-GR" sz="1600">
                          <a:effectLst/>
                        </a:rPr>
                        <a:t> </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gridSpan="3">
                  <a:txBody>
                    <a:bodyPr/>
                    <a:lstStyle/>
                    <a:p>
                      <a:pPr algn="ctr">
                        <a:spcAft>
                          <a:spcPts val="400"/>
                        </a:spcAft>
                        <a:buNone/>
                      </a:pPr>
                      <a:r>
                        <a:rPr lang="el-GR" sz="1600">
                          <a:effectLst/>
                        </a:rPr>
                        <a:t>Πιθανότητες</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590841705"/>
                  </a:ext>
                </a:extLst>
              </a:tr>
              <a:tr h="287495">
                <a:tc>
                  <a:txBody>
                    <a:bodyPr/>
                    <a:lstStyle/>
                    <a:p>
                      <a:pPr algn="just">
                        <a:spcAft>
                          <a:spcPts val="400"/>
                        </a:spcAft>
                        <a:buNone/>
                      </a:pPr>
                      <a:r>
                        <a:rPr lang="el-GR" sz="1600">
                          <a:effectLst/>
                        </a:rPr>
                        <a:t> </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spcAft>
                          <a:spcPts val="400"/>
                        </a:spcAft>
                        <a:buNone/>
                      </a:pPr>
                      <a:r>
                        <a:rPr lang="el-GR" sz="1600">
                          <a:effectLst/>
                        </a:rPr>
                        <a:t> </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spcAft>
                          <a:spcPts val="400"/>
                        </a:spcAft>
                        <a:buNone/>
                      </a:pPr>
                      <a:r>
                        <a:rPr lang="el-GR" sz="1600">
                          <a:effectLst/>
                        </a:rPr>
                        <a:t>0,1</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spcAft>
                          <a:spcPts val="400"/>
                        </a:spcAft>
                        <a:buNone/>
                      </a:pPr>
                      <a:r>
                        <a:rPr lang="el-GR" sz="1600">
                          <a:effectLst/>
                        </a:rPr>
                        <a:t>0,01</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spcAft>
                          <a:spcPts val="400"/>
                        </a:spcAft>
                        <a:buNone/>
                      </a:pPr>
                      <a:r>
                        <a:rPr lang="el-GR" sz="1600">
                          <a:effectLst/>
                        </a:rPr>
                        <a:t>0,89</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extLst>
                  <a:ext uri="{0D108BD9-81ED-4DB2-BD59-A6C34878D82A}">
                    <a16:rowId xmlns:a16="http://schemas.microsoft.com/office/drawing/2014/main" val="511297630"/>
                  </a:ext>
                </a:extLst>
              </a:tr>
              <a:tr h="634885">
                <a:tc>
                  <a:txBody>
                    <a:bodyPr/>
                    <a:lstStyle/>
                    <a:p>
                      <a:pPr algn="just">
                        <a:spcAft>
                          <a:spcPts val="400"/>
                        </a:spcAft>
                        <a:buNone/>
                      </a:pPr>
                      <a:r>
                        <a:rPr lang="el-GR" sz="1600">
                          <a:effectLst/>
                        </a:rPr>
                        <a:t>Επιλογή 1</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spcAft>
                          <a:spcPts val="400"/>
                        </a:spcAft>
                        <a:buNone/>
                      </a:pPr>
                      <a:r>
                        <a:rPr lang="el-GR" sz="1600">
                          <a:effectLst/>
                        </a:rPr>
                        <a:t>Α</a:t>
                      </a:r>
                    </a:p>
                    <a:p>
                      <a:pPr algn="just">
                        <a:spcAft>
                          <a:spcPts val="400"/>
                        </a:spcAft>
                        <a:buNone/>
                      </a:pPr>
                      <a:r>
                        <a:rPr lang="el-GR" sz="1600">
                          <a:effectLst/>
                        </a:rPr>
                        <a:t>Β</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spcAft>
                          <a:spcPts val="400"/>
                        </a:spcAft>
                        <a:buNone/>
                      </a:pPr>
                      <a:r>
                        <a:rPr lang="el-GR" sz="1600">
                          <a:effectLst/>
                        </a:rPr>
                        <a:t>€500</a:t>
                      </a:r>
                    </a:p>
                    <a:p>
                      <a:pPr algn="just">
                        <a:spcAft>
                          <a:spcPts val="400"/>
                        </a:spcAft>
                        <a:buNone/>
                      </a:pPr>
                      <a:r>
                        <a:rPr lang="el-GR" sz="1600">
                          <a:effectLst/>
                        </a:rPr>
                        <a:t>€2500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spcAft>
                          <a:spcPts val="400"/>
                        </a:spcAft>
                        <a:buNone/>
                      </a:pPr>
                      <a:r>
                        <a:rPr lang="el-GR" sz="1600">
                          <a:effectLst/>
                        </a:rPr>
                        <a:t>€500</a:t>
                      </a:r>
                    </a:p>
                    <a:p>
                      <a:pPr algn="just">
                        <a:spcAft>
                          <a:spcPts val="400"/>
                        </a:spcAft>
                        <a:buNone/>
                      </a:pPr>
                      <a:r>
                        <a:rPr lang="el-GR" sz="1600">
                          <a:effectLst/>
                        </a:rPr>
                        <a:t>€0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spcAft>
                          <a:spcPts val="400"/>
                        </a:spcAft>
                        <a:buNone/>
                      </a:pPr>
                      <a:r>
                        <a:rPr lang="el-GR" sz="1600">
                          <a:effectLst/>
                        </a:rPr>
                        <a:t>€500</a:t>
                      </a:r>
                    </a:p>
                    <a:p>
                      <a:pPr algn="just">
                        <a:spcAft>
                          <a:spcPts val="400"/>
                        </a:spcAft>
                        <a:buNone/>
                      </a:pPr>
                      <a:r>
                        <a:rPr lang="el-GR" sz="1600">
                          <a:effectLst/>
                        </a:rPr>
                        <a:t>€500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extLst>
                  <a:ext uri="{0D108BD9-81ED-4DB2-BD59-A6C34878D82A}">
                    <a16:rowId xmlns:a16="http://schemas.microsoft.com/office/drawing/2014/main" val="2837680898"/>
                  </a:ext>
                </a:extLst>
              </a:tr>
              <a:tr h="634885">
                <a:tc>
                  <a:txBody>
                    <a:bodyPr/>
                    <a:lstStyle/>
                    <a:p>
                      <a:pPr algn="just">
                        <a:spcAft>
                          <a:spcPts val="400"/>
                        </a:spcAft>
                        <a:buNone/>
                      </a:pPr>
                      <a:r>
                        <a:rPr lang="el-GR" sz="1600">
                          <a:effectLst/>
                        </a:rPr>
                        <a:t>Επιλογή 2</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spcAft>
                          <a:spcPts val="400"/>
                        </a:spcAft>
                        <a:buNone/>
                      </a:pPr>
                      <a:r>
                        <a:rPr lang="el-GR" sz="1600">
                          <a:effectLst/>
                        </a:rPr>
                        <a:t>Γ</a:t>
                      </a:r>
                    </a:p>
                    <a:p>
                      <a:pPr algn="just">
                        <a:spcAft>
                          <a:spcPts val="400"/>
                        </a:spcAft>
                        <a:buNone/>
                      </a:pPr>
                      <a:r>
                        <a:rPr lang="el-GR" sz="1600">
                          <a:effectLst/>
                        </a:rPr>
                        <a:t>Δ</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spcAft>
                          <a:spcPts val="400"/>
                        </a:spcAft>
                        <a:buNone/>
                      </a:pPr>
                      <a:r>
                        <a:rPr lang="el-GR" sz="1600">
                          <a:effectLst/>
                        </a:rPr>
                        <a:t>€500</a:t>
                      </a:r>
                    </a:p>
                    <a:p>
                      <a:pPr algn="just">
                        <a:spcAft>
                          <a:spcPts val="400"/>
                        </a:spcAft>
                        <a:buNone/>
                      </a:pPr>
                      <a:r>
                        <a:rPr lang="el-GR" sz="1600">
                          <a:effectLst/>
                        </a:rPr>
                        <a:t>€2500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spcAft>
                          <a:spcPts val="400"/>
                        </a:spcAft>
                        <a:buNone/>
                      </a:pPr>
                      <a:r>
                        <a:rPr lang="el-GR" sz="1600">
                          <a:effectLst/>
                        </a:rPr>
                        <a:t>€500</a:t>
                      </a:r>
                    </a:p>
                    <a:p>
                      <a:pPr algn="just">
                        <a:spcAft>
                          <a:spcPts val="400"/>
                        </a:spcAft>
                        <a:buNone/>
                      </a:pPr>
                      <a:r>
                        <a:rPr lang="el-GR" sz="1600">
                          <a:effectLst/>
                        </a:rPr>
                        <a:t>€0</a:t>
                      </a:r>
                      <a:endParaRPr lang="el-GR" sz="160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tc>
                  <a:txBody>
                    <a:bodyPr/>
                    <a:lstStyle/>
                    <a:p>
                      <a:pPr algn="just">
                        <a:spcAft>
                          <a:spcPts val="400"/>
                        </a:spcAft>
                        <a:buNone/>
                      </a:pPr>
                      <a:r>
                        <a:rPr lang="el-GR" sz="1600" dirty="0">
                          <a:effectLst/>
                        </a:rPr>
                        <a:t>€0</a:t>
                      </a:r>
                    </a:p>
                    <a:p>
                      <a:pPr algn="just">
                        <a:spcAft>
                          <a:spcPts val="400"/>
                        </a:spcAft>
                        <a:buNone/>
                      </a:pPr>
                      <a:r>
                        <a:rPr lang="el-GR" sz="1600" dirty="0">
                          <a:effectLst/>
                        </a:rPr>
                        <a:t>€0</a:t>
                      </a: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2569" marR="62569" marT="0" marB="0"/>
                </a:tc>
                <a:extLst>
                  <a:ext uri="{0D108BD9-81ED-4DB2-BD59-A6C34878D82A}">
                    <a16:rowId xmlns:a16="http://schemas.microsoft.com/office/drawing/2014/main" val="3322382897"/>
                  </a:ext>
                </a:extLst>
              </a:tr>
            </a:tbl>
          </a:graphicData>
        </a:graphic>
      </p:graphicFrame>
      <p:sp>
        <p:nvSpPr>
          <p:cNvPr id="5" name="Footer Placeholder 4">
            <a:extLst>
              <a:ext uri="{FF2B5EF4-FFF2-40B4-BE49-F238E27FC236}">
                <a16:creationId xmlns:a16="http://schemas.microsoft.com/office/drawing/2014/main" id="{C3BD0928-F8B2-E6A3-15DA-EC437445E5E8}"/>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BA5B676D-E447-543B-EF96-64B5D0247757}"/>
              </a:ext>
            </a:extLst>
          </p:cNvPr>
          <p:cNvSpPr>
            <a:spLocks noGrp="1"/>
          </p:cNvSpPr>
          <p:nvPr>
            <p:ph type="sldNum" sz="quarter" idx="12"/>
          </p:nvPr>
        </p:nvSpPr>
        <p:spPr/>
        <p:txBody>
          <a:bodyPr/>
          <a:lstStyle/>
          <a:p>
            <a:fld id="{129925B6-863B-4C2F-8765-BBFEFEBA9CE7}" type="slidenum">
              <a:rPr lang="en-GB" altLang="en-US" smtClean="0"/>
              <a:pPr/>
              <a:t>18</a:t>
            </a:fld>
            <a:endParaRPr lang="en-GB" altLang="en-US"/>
          </a:p>
        </p:txBody>
      </p:sp>
      <p:sp>
        <p:nvSpPr>
          <p:cNvPr id="9" name="Oval 8">
            <a:extLst>
              <a:ext uri="{FF2B5EF4-FFF2-40B4-BE49-F238E27FC236}">
                <a16:creationId xmlns:a16="http://schemas.microsoft.com/office/drawing/2014/main" id="{27CB0ADD-52BB-BEC0-32B2-D7D318D6C486}"/>
              </a:ext>
            </a:extLst>
          </p:cNvPr>
          <p:cNvSpPr/>
          <p:nvPr/>
        </p:nvSpPr>
        <p:spPr>
          <a:xfrm>
            <a:off x="10022440" y="1992065"/>
            <a:ext cx="1224135" cy="2376264"/>
          </a:xfrm>
          <a:prstGeom prst="ellipse">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TextBox 9">
            <a:extLst>
              <a:ext uri="{FF2B5EF4-FFF2-40B4-BE49-F238E27FC236}">
                <a16:creationId xmlns:a16="http://schemas.microsoft.com/office/drawing/2014/main" id="{239D5166-30E4-99C2-8249-80C6D102B07D}"/>
              </a:ext>
            </a:extLst>
          </p:cNvPr>
          <p:cNvSpPr txBox="1"/>
          <p:nvPr/>
        </p:nvSpPr>
        <p:spPr>
          <a:xfrm>
            <a:off x="6435504" y="4151461"/>
            <a:ext cx="5493144" cy="2308324"/>
          </a:xfrm>
          <a:prstGeom prst="rect">
            <a:avLst/>
          </a:prstGeom>
          <a:noFill/>
        </p:spPr>
        <p:txBody>
          <a:bodyPr wrap="square" rtlCol="0">
            <a:spAutoFit/>
          </a:bodyPr>
          <a:lstStyle/>
          <a:p>
            <a:r>
              <a:rPr lang="el-GR" dirty="0"/>
              <a:t>Ξαναγράφουμε το στοίχημα με στήλη </a:t>
            </a:r>
            <a:r>
              <a:rPr lang="el-GR" dirty="0" err="1"/>
              <a:t>μπ</a:t>
            </a:r>
            <a:r>
              <a:rPr lang="el-GR" dirty="0"/>
              <a:t> 0,89.</a:t>
            </a:r>
          </a:p>
          <a:p>
            <a:endParaRPr lang="el-GR" dirty="0"/>
          </a:p>
          <a:p>
            <a:r>
              <a:rPr lang="el-GR" dirty="0"/>
              <a:t>Η στήλη (πιθανότητα 0,89) είναι </a:t>
            </a:r>
            <a:r>
              <a:rPr lang="el-GR" b="1" dirty="0"/>
              <a:t>κοινή</a:t>
            </a:r>
            <a:r>
              <a:rPr lang="el-GR" dirty="0"/>
              <a:t> και στα δύο. Προστίθεται στο καθένα κοινή επίπτωσης. </a:t>
            </a:r>
          </a:p>
          <a:p>
            <a:r>
              <a:rPr lang="el-GR" dirty="0"/>
              <a:t>Βάσει του αξιώματος ανεξαρτησίας δεν πρέπει να επηρεάζει την επιλογή. </a:t>
            </a:r>
          </a:p>
          <a:p>
            <a:r>
              <a:rPr lang="el-GR" b="1" dirty="0"/>
              <a:t>Αν όμως βγάλουμε την στήλη, οι δύο επιλογές </a:t>
            </a:r>
            <a:r>
              <a:rPr lang="el-GR" b="1" dirty="0">
                <a:solidFill>
                  <a:schemeClr val="accent4">
                    <a:lumMod val="75000"/>
                  </a:schemeClr>
                </a:solidFill>
              </a:rPr>
              <a:t>1 (</a:t>
            </a:r>
            <a:r>
              <a:rPr lang="el-GR" b="1" dirty="0" err="1">
                <a:solidFill>
                  <a:schemeClr val="accent4">
                    <a:lumMod val="75000"/>
                  </a:schemeClr>
                </a:solidFill>
              </a:rPr>
              <a:t>Αή</a:t>
            </a:r>
            <a:r>
              <a:rPr lang="el-GR" b="1" dirty="0">
                <a:solidFill>
                  <a:schemeClr val="accent4">
                    <a:lumMod val="75000"/>
                  </a:schemeClr>
                </a:solidFill>
              </a:rPr>
              <a:t> Β) </a:t>
            </a:r>
            <a:r>
              <a:rPr lang="el-GR" b="1" dirty="0"/>
              <a:t>και </a:t>
            </a:r>
            <a:r>
              <a:rPr lang="el-GR" b="1" dirty="0">
                <a:solidFill>
                  <a:schemeClr val="accent4">
                    <a:lumMod val="75000"/>
                  </a:schemeClr>
                </a:solidFill>
              </a:rPr>
              <a:t>2 (</a:t>
            </a:r>
            <a:r>
              <a:rPr lang="el-GR" b="1" dirty="0" err="1">
                <a:solidFill>
                  <a:schemeClr val="accent4">
                    <a:lumMod val="75000"/>
                  </a:schemeClr>
                </a:solidFill>
              </a:rPr>
              <a:t>Γή</a:t>
            </a:r>
            <a:r>
              <a:rPr lang="el-GR" b="1" dirty="0">
                <a:solidFill>
                  <a:schemeClr val="accent4">
                    <a:lumMod val="75000"/>
                  </a:schemeClr>
                </a:solidFill>
              </a:rPr>
              <a:t> Δ) </a:t>
            </a:r>
            <a:r>
              <a:rPr lang="el-GR" b="1" dirty="0"/>
              <a:t>είναι ίδιες (500,0.11; 2500, 0.1).</a:t>
            </a:r>
          </a:p>
        </p:txBody>
      </p:sp>
    </p:spTree>
    <p:extLst>
      <p:ext uri="{BB962C8B-B14F-4D97-AF65-F5344CB8AC3E}">
        <p14:creationId xmlns:p14="http://schemas.microsoft.com/office/powerpoint/2010/main" val="178965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277A-E278-93FD-1EE5-787DAF8722BD}"/>
              </a:ext>
            </a:extLst>
          </p:cNvPr>
          <p:cNvSpPr>
            <a:spLocks noGrp="1"/>
          </p:cNvSpPr>
          <p:nvPr>
            <p:ph type="title"/>
          </p:nvPr>
        </p:nvSpPr>
        <p:spPr>
          <a:xfrm>
            <a:off x="1097280" y="286603"/>
            <a:ext cx="8383096" cy="1450757"/>
          </a:xfrm>
        </p:spPr>
        <p:txBody>
          <a:bodyPr>
            <a:normAutofit fontScale="90000"/>
          </a:bodyPr>
          <a:lstStyle/>
          <a:p>
            <a:r>
              <a:rPr lang="el-GR" dirty="0"/>
              <a:t>Το παράδοξο με υποκειμενικές πιθανότητες – το</a:t>
            </a:r>
            <a:r>
              <a:rPr lang="en-US" dirty="0"/>
              <a:t> </a:t>
            </a:r>
            <a:r>
              <a:rPr lang="el-GR" dirty="0"/>
              <a:t>παράδοξο </a:t>
            </a:r>
            <a:r>
              <a:rPr lang="en-US" dirty="0"/>
              <a:t>Ellsberg</a:t>
            </a:r>
            <a:endParaRPr lang="el-GR" dirty="0"/>
          </a:p>
        </p:txBody>
      </p:sp>
      <p:sp>
        <p:nvSpPr>
          <p:cNvPr id="3" name="Content Placeholder 2">
            <a:extLst>
              <a:ext uri="{FF2B5EF4-FFF2-40B4-BE49-F238E27FC236}">
                <a16:creationId xmlns:a16="http://schemas.microsoft.com/office/drawing/2014/main" id="{9F402D05-D629-C89E-B1D4-F176E42CB9E7}"/>
              </a:ext>
            </a:extLst>
          </p:cNvPr>
          <p:cNvSpPr>
            <a:spLocks noGrp="1"/>
          </p:cNvSpPr>
          <p:nvPr>
            <p:ph sz="half" idx="1"/>
          </p:nvPr>
        </p:nvSpPr>
        <p:spPr/>
        <p:txBody>
          <a:bodyPr>
            <a:normAutofit fontScale="85000" lnSpcReduction="20000"/>
          </a:bodyPr>
          <a:lstStyle/>
          <a:p>
            <a:r>
              <a:rPr lang="en-US" dirty="0"/>
              <a:t>To </a:t>
            </a:r>
            <a:r>
              <a:rPr lang="el-GR" dirty="0"/>
              <a:t>παράδοξο </a:t>
            </a:r>
            <a:r>
              <a:rPr lang="en-US" dirty="0"/>
              <a:t>Ellsberg</a:t>
            </a:r>
            <a:r>
              <a:rPr lang="el-GR" dirty="0"/>
              <a:t> δημιουργείται αφού πολλοί άνθρωποι απεχθάνονται την </a:t>
            </a:r>
            <a:r>
              <a:rPr lang="el-GR" b="1" dirty="0"/>
              <a:t>αμφισημία</a:t>
            </a:r>
            <a:r>
              <a:rPr lang="el-GR" dirty="0"/>
              <a:t>, δηλαδή προτιμάνε μια εκδοχή ανάλογα με το πόσο σίγουροι είναι ή πόσο καλά την γνωρίζουν.  </a:t>
            </a:r>
            <a:endParaRPr lang="en-US" dirty="0"/>
          </a:p>
          <a:p>
            <a:r>
              <a:rPr lang="el-GR" dirty="0"/>
              <a:t>Αυτή η απέχθεια στην αμφισημία δεν είναι συμβατή με την προσδοκώμενη ωφέλεια. </a:t>
            </a:r>
            <a:endParaRPr lang="en-US" dirty="0"/>
          </a:p>
          <a:p>
            <a:r>
              <a:rPr lang="en-US" b="1" dirty="0"/>
              <a:t>H</a:t>
            </a:r>
            <a:r>
              <a:rPr lang="el-GR" b="1" dirty="0"/>
              <a:t> </a:t>
            </a:r>
            <a:r>
              <a:rPr lang="el-GR" b="1" dirty="0">
                <a:solidFill>
                  <a:schemeClr val="accent1"/>
                </a:solidFill>
                <a:effectLst>
                  <a:outerShdw blurRad="38100" dist="38100" dir="2700000" algn="tl">
                    <a:srgbClr val="000000">
                      <a:alpha val="43137"/>
                    </a:srgbClr>
                  </a:outerShdw>
                </a:effectLst>
              </a:rPr>
              <a:t>απέχθεια στην αμφισημία </a:t>
            </a:r>
            <a:r>
              <a:rPr lang="el-GR" b="1" dirty="0"/>
              <a:t>μπορεί να ερμηνευτεί ως αντιμετώπιση της </a:t>
            </a:r>
            <a:r>
              <a:rPr lang="el-GR" b="1" dirty="0">
                <a:solidFill>
                  <a:schemeClr val="accent2"/>
                </a:solidFill>
                <a:effectLst>
                  <a:outerShdw blurRad="38100" dist="38100" dir="2700000" algn="tl">
                    <a:srgbClr val="000000">
                      <a:alpha val="43137"/>
                    </a:srgbClr>
                  </a:outerShdw>
                </a:effectLst>
              </a:rPr>
              <a:t>αβεβαιότητας (άγνωστες </a:t>
            </a:r>
            <a:r>
              <a:rPr lang="el-GR" b="1" dirty="0">
                <a:solidFill>
                  <a:schemeClr val="accent3"/>
                </a:solidFill>
              </a:rPr>
              <a:t>πιθανότητες</a:t>
            </a:r>
            <a:r>
              <a:rPr lang="el-GR" b="1" dirty="0"/>
              <a:t>) ως κάτι διαφορετικό από το απλό </a:t>
            </a:r>
            <a:r>
              <a:rPr lang="el-GR" dirty="0">
                <a:effectLst>
                  <a:outerShdw blurRad="38100" dist="38100" dir="2700000" algn="tl">
                    <a:srgbClr val="000000">
                      <a:alpha val="43137"/>
                    </a:srgbClr>
                  </a:outerShdw>
                </a:effectLst>
              </a:rPr>
              <a:t>ρίσκο</a:t>
            </a:r>
            <a:r>
              <a:rPr lang="en-US" dirty="0">
                <a:effectLst>
                  <a:outerShdw blurRad="38100" dist="38100" dir="2700000" algn="tl">
                    <a:srgbClr val="000000">
                      <a:alpha val="43137"/>
                    </a:srgbClr>
                  </a:outerShdw>
                </a:effectLst>
              </a:rPr>
              <a:t> (</a:t>
            </a:r>
            <a:r>
              <a:rPr lang="el-GR" dirty="0">
                <a:effectLst>
                  <a:outerShdw blurRad="38100" dist="38100" dir="2700000" algn="tl">
                    <a:srgbClr val="000000">
                      <a:alpha val="43137"/>
                    </a:srgbClr>
                  </a:outerShdw>
                </a:effectLst>
              </a:rPr>
              <a:t>γνωστές πιθανότητες).   </a:t>
            </a:r>
          </a:p>
          <a:p>
            <a:endParaRPr lang="el-GR" dirty="0"/>
          </a:p>
        </p:txBody>
      </p:sp>
      <p:sp>
        <p:nvSpPr>
          <p:cNvPr id="4" name="Content Placeholder 3">
            <a:extLst>
              <a:ext uri="{FF2B5EF4-FFF2-40B4-BE49-F238E27FC236}">
                <a16:creationId xmlns:a16="http://schemas.microsoft.com/office/drawing/2014/main" id="{FD0A38A7-2B4C-2B85-BD7C-231AD7659413}"/>
              </a:ext>
            </a:extLst>
          </p:cNvPr>
          <p:cNvSpPr>
            <a:spLocks noGrp="1"/>
          </p:cNvSpPr>
          <p:nvPr>
            <p:ph sz="half" idx="2"/>
          </p:nvPr>
        </p:nvSpPr>
        <p:spPr>
          <a:xfrm>
            <a:off x="6217920" y="1845735"/>
            <a:ext cx="5494704" cy="4023360"/>
          </a:xfrm>
          <a:solidFill>
            <a:schemeClr val="accent2">
              <a:lumMod val="40000"/>
              <a:lumOff val="60000"/>
            </a:schemeClr>
          </a:solidFill>
          <a:ln w="57150">
            <a:solidFill>
              <a:schemeClr val="tx1"/>
            </a:solidFill>
          </a:ln>
        </p:spPr>
        <p:txBody>
          <a:bodyPr vert="horz" lIns="0" tIns="45720" rIns="0" bIns="45720" rtlCol="0">
            <a:normAutofit fontScale="85000" lnSpcReduction="20000"/>
          </a:bodyPr>
          <a:lstStyle/>
          <a:p>
            <a:r>
              <a:rPr lang="el-GR" sz="1600" dirty="0"/>
              <a:t>Ένα κουτί με μπάλες τριών χρωμάτων. </a:t>
            </a:r>
            <a:r>
              <a:rPr lang="el-GR" sz="1600" b="1" dirty="0"/>
              <a:t>Ξέρεις ότι το </a:t>
            </a:r>
            <a:r>
              <a:rPr lang="el-GR" sz="1600" b="1" dirty="0">
                <a:solidFill>
                  <a:schemeClr val="accent2"/>
                </a:solidFill>
              </a:rPr>
              <a:t>1/3 είναι κόκκινες</a:t>
            </a:r>
            <a:r>
              <a:rPr lang="el-GR" sz="1600" b="1" dirty="0"/>
              <a:t>, αλλά </a:t>
            </a:r>
            <a:r>
              <a:rPr lang="el-GR" sz="1600" b="1" i="1" dirty="0">
                <a:effectLst>
                  <a:outerShdw blurRad="38100" dist="38100" dir="2700000" algn="tl">
                    <a:srgbClr val="000000">
                      <a:alpha val="43137"/>
                    </a:srgbClr>
                  </a:outerShdw>
                </a:effectLst>
              </a:rPr>
              <a:t>όχι</a:t>
            </a:r>
            <a:r>
              <a:rPr lang="el-GR" sz="1600" b="1" dirty="0"/>
              <a:t> </a:t>
            </a:r>
            <a:r>
              <a:rPr lang="el-GR" sz="1600" b="1" dirty="0">
                <a:solidFill>
                  <a:schemeClr val="accent2"/>
                </a:solidFill>
              </a:rPr>
              <a:t>τι τμήμα είναι άσπρες και </a:t>
            </a:r>
            <a:r>
              <a:rPr lang="el-GR" sz="1600" b="1" dirty="0" err="1">
                <a:solidFill>
                  <a:schemeClr val="accent2"/>
                </a:solidFill>
              </a:rPr>
              <a:t>μπλέ</a:t>
            </a:r>
            <a:r>
              <a:rPr lang="el-GR" sz="1600" b="1" dirty="0"/>
              <a:t>.  </a:t>
            </a:r>
          </a:p>
          <a:p>
            <a:pPr algn="ctr"/>
            <a:r>
              <a:rPr lang="en-US" sz="1900" b="1" dirty="0">
                <a:effectLst>
                  <a:outerShdw blurRad="38100" dist="38100" dir="2700000" algn="tl">
                    <a:srgbClr val="000000">
                      <a:alpha val="43137"/>
                    </a:srgbClr>
                  </a:outerShdw>
                </a:effectLst>
              </a:rPr>
              <a:t>U</a:t>
            </a:r>
            <a:r>
              <a:rPr lang="en-US" sz="1600" dirty="0"/>
              <a:t>  </a:t>
            </a:r>
            <a:r>
              <a:rPr lang="el-GR" sz="1600" dirty="0"/>
              <a:t>€100 αν κόκκινο και €0 αλλιώς  (πιθανότητα </a:t>
            </a:r>
            <a:r>
              <a:rPr lang="en-US" sz="1600" dirty="0"/>
              <a:t>p</a:t>
            </a:r>
            <a:r>
              <a:rPr lang="el-GR" sz="1600" dirty="0"/>
              <a:t>)</a:t>
            </a:r>
          </a:p>
          <a:p>
            <a:pPr algn="ctr"/>
            <a:r>
              <a:rPr lang="en-US" sz="1900" b="1" dirty="0">
                <a:effectLst>
                  <a:outerShdw blurRad="38100" dist="38100" dir="2700000" algn="tl">
                    <a:srgbClr val="000000">
                      <a:alpha val="43137"/>
                    </a:srgbClr>
                  </a:outerShdw>
                </a:effectLst>
              </a:rPr>
              <a:t>V</a:t>
            </a:r>
            <a:r>
              <a:rPr lang="en-US" sz="1600" dirty="0"/>
              <a:t> </a:t>
            </a:r>
            <a:r>
              <a:rPr lang="el-GR" sz="1600" dirty="0"/>
              <a:t> €100 αν άσπρο και €0 αλλιώς  (πιθανότητα </a:t>
            </a:r>
            <a:r>
              <a:rPr lang="en-US" sz="1600" dirty="0"/>
              <a:t>q</a:t>
            </a:r>
            <a:r>
              <a:rPr lang="el-GR" sz="1600" dirty="0"/>
              <a:t>)</a:t>
            </a:r>
          </a:p>
          <a:p>
            <a:r>
              <a:rPr lang="el-GR" sz="1600" dirty="0"/>
              <a:t>Και</a:t>
            </a:r>
          </a:p>
          <a:p>
            <a:pPr algn="ctr"/>
            <a:r>
              <a:rPr lang="el-GR" sz="1900" b="1" dirty="0">
                <a:effectLst>
                  <a:outerShdw blurRad="38100" dist="38100" dir="2700000" algn="tl">
                    <a:srgbClr val="000000">
                      <a:alpha val="43137"/>
                    </a:srgbClr>
                  </a:outerShdw>
                </a:effectLst>
              </a:rPr>
              <a:t>Χ</a:t>
            </a:r>
            <a:r>
              <a:rPr lang="el-GR" sz="1600" dirty="0"/>
              <a:t>  €100 αν άσπρο </a:t>
            </a:r>
            <a:r>
              <a:rPr lang="el-GR" sz="1600" u="sng" dirty="0"/>
              <a:t>ή </a:t>
            </a:r>
            <a:r>
              <a:rPr lang="el-GR" sz="1600" u="sng" dirty="0" err="1"/>
              <a:t>μπλέ</a:t>
            </a:r>
            <a:r>
              <a:rPr lang="el-GR" sz="1600" u="sng" dirty="0"/>
              <a:t> </a:t>
            </a:r>
            <a:r>
              <a:rPr lang="el-GR" sz="1600" dirty="0"/>
              <a:t>και €0 αλλιώς  (πιθανότητα </a:t>
            </a:r>
            <a:r>
              <a:rPr lang="en-US" sz="1600" dirty="0"/>
              <a:t>q</a:t>
            </a:r>
            <a:r>
              <a:rPr lang="el-GR" sz="1600" dirty="0"/>
              <a:t>+</a:t>
            </a:r>
            <a:r>
              <a:rPr lang="en-US" sz="1600" dirty="0"/>
              <a:t>r</a:t>
            </a:r>
            <a:r>
              <a:rPr lang="el-GR" sz="1600" dirty="0"/>
              <a:t>)</a:t>
            </a:r>
          </a:p>
          <a:p>
            <a:pPr algn="ctr"/>
            <a:r>
              <a:rPr lang="el-GR" sz="1900" b="1" dirty="0">
                <a:effectLst>
                  <a:outerShdw blurRad="38100" dist="38100" dir="2700000" algn="tl">
                    <a:srgbClr val="000000">
                      <a:alpha val="43137"/>
                    </a:srgbClr>
                  </a:outerShdw>
                </a:effectLst>
              </a:rPr>
              <a:t>Υ</a:t>
            </a:r>
            <a:r>
              <a:rPr lang="el-GR" sz="1600" dirty="0"/>
              <a:t>  €100 αν κόκκινο </a:t>
            </a:r>
            <a:r>
              <a:rPr lang="el-GR" sz="1600" u="sng" dirty="0"/>
              <a:t>ή </a:t>
            </a:r>
            <a:r>
              <a:rPr lang="el-GR" sz="1600" u="sng" dirty="0" err="1"/>
              <a:t>μπλέ</a:t>
            </a:r>
            <a:r>
              <a:rPr lang="el-GR" sz="1600" u="sng" dirty="0"/>
              <a:t> </a:t>
            </a:r>
            <a:r>
              <a:rPr lang="el-GR" sz="1600" dirty="0"/>
              <a:t>και €0 αλλιώς. (πιθανότητα </a:t>
            </a:r>
            <a:r>
              <a:rPr lang="en-US" sz="1600" dirty="0"/>
              <a:t>p</a:t>
            </a:r>
            <a:r>
              <a:rPr lang="el-GR" sz="1600" dirty="0"/>
              <a:t>+</a:t>
            </a:r>
            <a:r>
              <a:rPr lang="en-US" sz="1600" dirty="0"/>
              <a:t>r</a:t>
            </a:r>
            <a:r>
              <a:rPr lang="el-GR" sz="1600" dirty="0"/>
              <a:t>)</a:t>
            </a:r>
          </a:p>
          <a:p>
            <a:r>
              <a:rPr lang="el-GR" sz="1600" dirty="0"/>
              <a:t>Αν προτιμώ </a:t>
            </a:r>
            <a:r>
              <a:rPr lang="en-US" sz="1600" dirty="0"/>
              <a:t>U </a:t>
            </a:r>
            <a:r>
              <a:rPr lang="el-GR" sz="1600" dirty="0"/>
              <a:t>από </a:t>
            </a:r>
            <a:r>
              <a:rPr lang="en-US" sz="1600" dirty="0"/>
              <a:t>V</a:t>
            </a:r>
            <a:r>
              <a:rPr lang="el-GR" sz="1600" dirty="0"/>
              <a:t>, τότε πρέπει να θεωρώ Υ είναι καλύτερο από Χ. (</a:t>
            </a:r>
            <a:r>
              <a:rPr lang="en-US" sz="1600" dirty="0"/>
              <a:t>p</a:t>
            </a:r>
            <a:r>
              <a:rPr lang="el-GR" sz="1600" dirty="0"/>
              <a:t>&gt;</a:t>
            </a:r>
            <a:r>
              <a:rPr lang="en-US" sz="1600" dirty="0"/>
              <a:t>q</a:t>
            </a:r>
            <a:r>
              <a:rPr lang="el-GR" sz="1600" dirty="0"/>
              <a:t>, → </a:t>
            </a:r>
            <a:r>
              <a:rPr lang="en-US" sz="1600" dirty="0"/>
              <a:t>p</a:t>
            </a:r>
            <a:r>
              <a:rPr lang="el-GR" sz="1600" dirty="0"/>
              <a:t>+</a:t>
            </a:r>
            <a:r>
              <a:rPr lang="en-US" sz="1600" dirty="0"/>
              <a:t>r</a:t>
            </a:r>
            <a:r>
              <a:rPr lang="el-GR" sz="1600" dirty="0"/>
              <a:t>&gt;</a:t>
            </a:r>
            <a:r>
              <a:rPr lang="en-US" sz="1600" dirty="0"/>
              <a:t>q</a:t>
            </a:r>
            <a:r>
              <a:rPr lang="el-GR" sz="1600" dirty="0"/>
              <a:t>+</a:t>
            </a:r>
            <a:r>
              <a:rPr lang="en-US" sz="1600" dirty="0"/>
              <a:t>r</a:t>
            </a:r>
            <a:r>
              <a:rPr lang="el-GR" sz="1600" dirty="0"/>
              <a:t> ).  </a:t>
            </a:r>
            <a:endParaRPr lang="en-US" sz="1600" dirty="0"/>
          </a:p>
          <a:p>
            <a:r>
              <a:rPr lang="el-GR" sz="1600" dirty="0"/>
              <a:t>Στην πράξη όμως </a:t>
            </a:r>
            <a:r>
              <a:rPr lang="el-GR" sz="1600" b="1" dirty="0"/>
              <a:t>πολλοί προτιμούν το κόκκινο </a:t>
            </a:r>
            <a:r>
              <a:rPr lang="en-US" sz="1600" dirty="0"/>
              <a:t>(</a:t>
            </a:r>
            <a:r>
              <a:rPr lang="el-GR" sz="1600" dirty="0"/>
              <a:t>που ξέρουν ότι αυτό τουλάχιστον είναι 1/3, αν και στην δεύτερη επιλογή, όχι</a:t>
            </a:r>
            <a:r>
              <a:rPr lang="en-US" sz="1600" dirty="0"/>
              <a:t>)</a:t>
            </a:r>
            <a:r>
              <a:rPr lang="el-GR" sz="1600" dirty="0"/>
              <a:t>: </a:t>
            </a:r>
            <a:endParaRPr lang="en-US" sz="1600" dirty="0"/>
          </a:p>
          <a:p>
            <a:pPr lvl="1"/>
            <a:r>
              <a:rPr lang="el-GR" dirty="0"/>
              <a:t>Με άλλα λόγια αφήνουν τις προτιμήσεις τους να επηρεαστούν από το πόσο </a:t>
            </a:r>
            <a:r>
              <a:rPr lang="el-GR" b="1" dirty="0"/>
              <a:t>καλά </a:t>
            </a:r>
            <a:r>
              <a:rPr lang="el-GR" b="1" i="1" dirty="0"/>
              <a:t>ήξεραν</a:t>
            </a:r>
            <a:r>
              <a:rPr lang="el-GR" b="1" dirty="0"/>
              <a:t> τις πιθανότητες</a:t>
            </a:r>
            <a:r>
              <a:rPr lang="el-GR" dirty="0"/>
              <a:t>, </a:t>
            </a:r>
            <a:r>
              <a:rPr lang="en-US" dirty="0"/>
              <a:t> </a:t>
            </a:r>
            <a:r>
              <a:rPr lang="el-GR" dirty="0"/>
              <a:t>(στο πρώτο παιχνίδι) πράγμα που δεν επιτρέπεται στον ‘αυστηρό ορθολογισμό’ της προσδοκώμενης χρησιμότητας. </a:t>
            </a:r>
          </a:p>
          <a:p>
            <a:endParaRPr lang="el-GR" sz="1600" b="1" dirty="0"/>
          </a:p>
        </p:txBody>
      </p:sp>
      <p:sp>
        <p:nvSpPr>
          <p:cNvPr id="5" name="Footer Placeholder 4">
            <a:extLst>
              <a:ext uri="{FF2B5EF4-FFF2-40B4-BE49-F238E27FC236}">
                <a16:creationId xmlns:a16="http://schemas.microsoft.com/office/drawing/2014/main" id="{818F1CC2-AB95-9A22-4770-7B18855227F5}"/>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ABA2661F-FEEE-E7D6-1009-8B961B2E5A3B}"/>
              </a:ext>
            </a:extLst>
          </p:cNvPr>
          <p:cNvSpPr>
            <a:spLocks noGrp="1"/>
          </p:cNvSpPr>
          <p:nvPr>
            <p:ph type="sldNum" sz="quarter" idx="12"/>
          </p:nvPr>
        </p:nvSpPr>
        <p:spPr/>
        <p:txBody>
          <a:bodyPr/>
          <a:lstStyle/>
          <a:p>
            <a:fld id="{129925B6-863B-4C2F-8765-BBFEFEBA9CE7}" type="slidenum">
              <a:rPr lang="en-GB" altLang="en-US" smtClean="0"/>
              <a:pPr/>
              <a:t>19</a:t>
            </a:fld>
            <a:endParaRPr lang="en-GB" altLang="en-US"/>
          </a:p>
        </p:txBody>
      </p:sp>
    </p:spTree>
    <p:extLst>
      <p:ext uri="{BB962C8B-B14F-4D97-AF65-F5344CB8AC3E}">
        <p14:creationId xmlns:p14="http://schemas.microsoft.com/office/powerpoint/2010/main" val="158416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918E-AFCC-2828-F3DE-1F22A8B48E07}"/>
              </a:ext>
            </a:extLst>
          </p:cNvPr>
          <p:cNvSpPr>
            <a:spLocks noGrp="1"/>
          </p:cNvSpPr>
          <p:nvPr>
            <p:ph type="title"/>
          </p:nvPr>
        </p:nvSpPr>
        <p:spPr/>
        <p:txBody>
          <a:bodyPr/>
          <a:lstStyle/>
          <a:p>
            <a:r>
              <a:rPr lang="el-GR" dirty="0"/>
              <a:t>Περίγραμμα ενότητας</a:t>
            </a:r>
          </a:p>
        </p:txBody>
      </p:sp>
      <p:sp>
        <p:nvSpPr>
          <p:cNvPr id="3" name="Content Placeholder 2">
            <a:extLst>
              <a:ext uri="{FF2B5EF4-FFF2-40B4-BE49-F238E27FC236}">
                <a16:creationId xmlns:a16="http://schemas.microsoft.com/office/drawing/2014/main" id="{084C9A9B-D768-4029-DECE-4BA46FC51164}"/>
              </a:ext>
            </a:extLst>
          </p:cNvPr>
          <p:cNvSpPr>
            <a:spLocks noGrp="1"/>
          </p:cNvSpPr>
          <p:nvPr>
            <p:ph idx="1"/>
          </p:nvPr>
        </p:nvSpPr>
        <p:spPr/>
        <p:txBody>
          <a:bodyPr>
            <a:normAutofit fontScale="85000" lnSpcReduction="20000"/>
          </a:bodyPr>
          <a:lstStyle/>
          <a:p>
            <a:pPr marL="457200" lvl="0" indent="-457200">
              <a:buFont typeface="+mj-lt"/>
              <a:buAutoNum type="arabicPeriod"/>
            </a:pPr>
            <a:r>
              <a:rPr lang="el-GR" b="1" dirty="0"/>
              <a:t>Προϊστορία:  </a:t>
            </a:r>
            <a:r>
              <a:rPr lang="en-US" b="1" dirty="0"/>
              <a:t>Bernoulli </a:t>
            </a:r>
            <a:r>
              <a:rPr lang="el-GR" b="1" dirty="0"/>
              <a:t>και το Παράδοξο της Αγίας Πετρούπολης</a:t>
            </a:r>
            <a:endParaRPr lang="el-GR" dirty="0"/>
          </a:p>
          <a:p>
            <a:pPr marL="457200" lvl="0" indent="-457200">
              <a:buFont typeface="+mj-lt"/>
              <a:buAutoNum type="arabicPeriod"/>
            </a:pPr>
            <a:r>
              <a:rPr lang="el-GR" b="1" dirty="0"/>
              <a:t>Ορθολογική επιλογή – το θεώρημα </a:t>
            </a:r>
            <a:r>
              <a:rPr lang="en-US" b="1" dirty="0"/>
              <a:t>von Neumann</a:t>
            </a:r>
            <a:r>
              <a:rPr lang="el-GR" b="1" dirty="0"/>
              <a:t>-</a:t>
            </a:r>
            <a:r>
              <a:rPr lang="en-US" b="1" dirty="0"/>
              <a:t>Morgenstern</a:t>
            </a:r>
            <a:endParaRPr lang="el-GR" dirty="0"/>
          </a:p>
          <a:p>
            <a:pPr lvl="1"/>
            <a:r>
              <a:rPr lang="el-GR" b="1" dirty="0"/>
              <a:t> </a:t>
            </a:r>
            <a:r>
              <a:rPr lang="el-GR" dirty="0"/>
              <a:t>Πώς προκύπτει η προσδοκώμενη χρησιμότητα από αξιώματα.</a:t>
            </a:r>
          </a:p>
          <a:p>
            <a:pPr marL="457200" lvl="0" indent="-457200">
              <a:buFont typeface="+mj-lt"/>
              <a:buAutoNum type="arabicPeriod"/>
            </a:pPr>
            <a:r>
              <a:rPr lang="el-GR" b="1" dirty="0"/>
              <a:t>Κριτική στην προσδοκώμενη χρησιμότητα</a:t>
            </a:r>
            <a:endParaRPr lang="el-GR" dirty="0"/>
          </a:p>
          <a:p>
            <a:pPr lvl="1"/>
            <a:r>
              <a:rPr lang="el-GR" dirty="0"/>
              <a:t>Το παράδοξο </a:t>
            </a:r>
            <a:r>
              <a:rPr lang="en-US" dirty="0"/>
              <a:t>Allais</a:t>
            </a:r>
            <a:endParaRPr lang="el-GR" dirty="0"/>
          </a:p>
          <a:p>
            <a:pPr lvl="1"/>
            <a:r>
              <a:rPr lang="el-GR" dirty="0"/>
              <a:t>Τι γίνεται αν είναι άγνωστες πιθανότητες και ερμηνεύονται ως ‘βαθμός πεποίθησης’;  Το παράδοξο </a:t>
            </a:r>
            <a:r>
              <a:rPr lang="en-US" dirty="0"/>
              <a:t>Ellsberg </a:t>
            </a:r>
            <a:endParaRPr lang="el-GR" dirty="0"/>
          </a:p>
          <a:p>
            <a:pPr lvl="1"/>
            <a:r>
              <a:rPr lang="el-GR" dirty="0"/>
              <a:t>Το παράδοξο </a:t>
            </a:r>
            <a:r>
              <a:rPr lang="en-US" dirty="0"/>
              <a:t>Newcomb </a:t>
            </a:r>
            <a:r>
              <a:rPr lang="el-GR" dirty="0"/>
              <a:t>και άλλοι μη ορθολογισμοί.</a:t>
            </a:r>
          </a:p>
          <a:p>
            <a:pPr marL="457200" lvl="0" indent="-457200">
              <a:buFont typeface="+mj-lt"/>
              <a:buAutoNum type="arabicPeriod"/>
            </a:pPr>
            <a:r>
              <a:rPr lang="el-GR" dirty="0"/>
              <a:t>Στάση απέναντι στον κίνδυνο</a:t>
            </a:r>
          </a:p>
          <a:p>
            <a:pPr marL="544068" lvl="1" indent="-342900">
              <a:buFont typeface="+mj-lt"/>
              <a:buAutoNum type="arabicPeriod"/>
            </a:pPr>
            <a:r>
              <a:rPr lang="el-GR" dirty="0"/>
              <a:t>Ορισμός</a:t>
            </a:r>
          </a:p>
          <a:p>
            <a:pPr marL="544068" lvl="1" indent="-342900">
              <a:buFont typeface="+mj-lt"/>
              <a:buAutoNum type="arabicPeriod"/>
            </a:pPr>
            <a:r>
              <a:rPr lang="el-GR" dirty="0"/>
              <a:t>Μέτρηση </a:t>
            </a:r>
          </a:p>
          <a:p>
            <a:pPr marL="457200" lvl="0" indent="-457200">
              <a:buFont typeface="+mj-lt"/>
              <a:buAutoNum type="arabicPeriod"/>
            </a:pPr>
            <a:r>
              <a:rPr lang="el-GR" dirty="0"/>
              <a:t>Εφαρμογές</a:t>
            </a:r>
          </a:p>
          <a:p>
            <a:pPr lvl="1"/>
            <a:r>
              <a:rPr lang="el-GR" dirty="0"/>
              <a:t>Το αίνιγμα της </a:t>
            </a:r>
            <a:r>
              <a:rPr lang="el-GR" dirty="0" err="1"/>
              <a:t>Υπεραπόδοσης</a:t>
            </a:r>
            <a:r>
              <a:rPr lang="el-GR" dirty="0"/>
              <a:t> των τιμών των μετοχών</a:t>
            </a:r>
          </a:p>
          <a:p>
            <a:pPr lvl="1"/>
            <a:r>
              <a:rPr lang="el-GR" dirty="0"/>
              <a:t>Το ρίσκο περιθωρίου </a:t>
            </a:r>
          </a:p>
          <a:p>
            <a:pPr marL="457200" lvl="0" indent="-457200">
              <a:buFont typeface="+mj-lt"/>
              <a:buAutoNum type="arabicPeriod"/>
            </a:pPr>
            <a:r>
              <a:rPr lang="el-GR" dirty="0"/>
              <a:t>Εισαγωγή στα συμπεριφορικά οικονομικά – Θεωρία προοπτικής</a:t>
            </a:r>
          </a:p>
          <a:p>
            <a:endParaRPr lang="el-GR" dirty="0"/>
          </a:p>
        </p:txBody>
      </p:sp>
      <p:sp>
        <p:nvSpPr>
          <p:cNvPr id="4" name="Footer Placeholder 3">
            <a:extLst>
              <a:ext uri="{FF2B5EF4-FFF2-40B4-BE49-F238E27FC236}">
                <a16:creationId xmlns:a16="http://schemas.microsoft.com/office/drawing/2014/main" id="{89E6802F-6E3A-65E6-3A56-E8260085B4C5}"/>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616647CA-D0EB-6C94-B37A-292DFA358B22}"/>
              </a:ext>
            </a:extLst>
          </p:cNvPr>
          <p:cNvSpPr>
            <a:spLocks noGrp="1"/>
          </p:cNvSpPr>
          <p:nvPr>
            <p:ph type="sldNum" sz="quarter" idx="12"/>
          </p:nvPr>
        </p:nvSpPr>
        <p:spPr/>
        <p:txBody>
          <a:bodyPr/>
          <a:lstStyle/>
          <a:p>
            <a:fld id="{129925B6-863B-4C2F-8765-BBFEFEBA9CE7}" type="slidenum">
              <a:rPr lang="en-GB" altLang="en-US" smtClean="0"/>
              <a:pPr/>
              <a:t>2</a:t>
            </a:fld>
            <a:endParaRPr lang="en-GB" altLang="en-US"/>
          </a:p>
        </p:txBody>
      </p:sp>
    </p:spTree>
    <p:extLst>
      <p:ext uri="{BB962C8B-B14F-4D97-AF65-F5344CB8AC3E}">
        <p14:creationId xmlns:p14="http://schemas.microsoft.com/office/powerpoint/2010/main" val="137099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3CB6E-49C4-C613-C7FD-177E456A6AA1}"/>
              </a:ext>
            </a:extLst>
          </p:cNvPr>
          <p:cNvSpPr>
            <a:spLocks noGrp="1"/>
          </p:cNvSpPr>
          <p:nvPr>
            <p:ph type="title"/>
          </p:nvPr>
        </p:nvSpPr>
        <p:spPr/>
        <p:txBody>
          <a:bodyPr/>
          <a:lstStyle/>
          <a:p>
            <a:r>
              <a:rPr lang="el-GR" dirty="0"/>
              <a:t>Το παράδοξο </a:t>
            </a:r>
            <a:r>
              <a:rPr lang="en-US" dirty="0"/>
              <a:t>Newcomb</a:t>
            </a:r>
            <a:endParaRPr lang="el-GR" dirty="0"/>
          </a:p>
        </p:txBody>
      </p:sp>
      <p:sp>
        <p:nvSpPr>
          <p:cNvPr id="3" name="Content Placeholder 2">
            <a:extLst>
              <a:ext uri="{FF2B5EF4-FFF2-40B4-BE49-F238E27FC236}">
                <a16:creationId xmlns:a16="http://schemas.microsoft.com/office/drawing/2014/main" id="{D878D2F8-01AA-64A1-D77C-C5EC6EFFD135}"/>
              </a:ext>
            </a:extLst>
          </p:cNvPr>
          <p:cNvSpPr>
            <a:spLocks noGrp="1"/>
          </p:cNvSpPr>
          <p:nvPr>
            <p:ph sz="half" idx="1"/>
          </p:nvPr>
        </p:nvSpPr>
        <p:spPr/>
        <p:txBody>
          <a:bodyPr>
            <a:normAutofit fontScale="70000" lnSpcReduction="20000"/>
          </a:bodyPr>
          <a:lstStyle/>
          <a:p>
            <a:pPr>
              <a:buFont typeface="Arial" panose="020B0604020202020204" pitchFamily="34" charset="0"/>
              <a:buChar char="•"/>
            </a:pPr>
            <a:r>
              <a:rPr lang="el-GR" b="1" i="1" dirty="0">
                <a:effectLst>
                  <a:outerShdw blurRad="38100" dist="38100" dir="2700000" algn="tl">
                    <a:srgbClr val="000000">
                      <a:alpha val="43137"/>
                    </a:srgbClr>
                  </a:outerShdw>
                </a:effectLst>
              </a:rPr>
              <a:t>Αν</a:t>
            </a:r>
            <a:r>
              <a:rPr lang="el-GR" dirty="0"/>
              <a:t> χρησιμοποιείς </a:t>
            </a:r>
            <a:r>
              <a:rPr lang="el-GR" dirty="0">
                <a:solidFill>
                  <a:schemeClr val="accent3"/>
                </a:solidFill>
                <a:effectLst>
                  <a:outerShdw blurRad="38100" dist="38100" dir="2700000" algn="tl">
                    <a:srgbClr val="000000">
                      <a:alpha val="43137"/>
                    </a:srgbClr>
                  </a:outerShdw>
                </a:effectLst>
              </a:rPr>
              <a:t>αναμενόμενη χρησιμότητα</a:t>
            </a:r>
            <a:r>
              <a:rPr lang="el-GR" dirty="0"/>
              <a:t>, (πιθανότητα υπέρτατου όντος=1), τότε διαλέγεις </a:t>
            </a:r>
            <a:r>
              <a:rPr lang="el-GR" dirty="0">
                <a:effectLst>
                  <a:outerShdw blurRad="38100" dist="38100" dir="2700000" algn="tl">
                    <a:srgbClr val="000000">
                      <a:alpha val="43137"/>
                    </a:srgbClr>
                  </a:outerShdw>
                </a:effectLst>
              </a:rPr>
              <a:t>μόνο το κλειστό. </a:t>
            </a:r>
            <a:endParaRPr lang="en-US" dirty="0">
              <a:effectLst>
                <a:outerShdw blurRad="38100" dist="38100" dir="2700000" algn="tl">
                  <a:srgbClr val="000000">
                    <a:alpha val="43137"/>
                  </a:srgbClr>
                </a:outerShdw>
              </a:effectLst>
            </a:endParaRPr>
          </a:p>
          <a:p>
            <a:pPr>
              <a:buFont typeface="Arial" panose="020B0604020202020204" pitchFamily="34" charset="0"/>
              <a:buChar char="•"/>
            </a:pPr>
            <a:r>
              <a:rPr lang="el-GR" sz="2100" dirty="0">
                <a:solidFill>
                  <a:schemeClr val="accent3"/>
                </a:solidFill>
                <a:effectLst>
                  <a:outerShdw blurRad="38100" dist="38100" dir="2700000" algn="tl">
                    <a:srgbClr val="000000">
                      <a:alpha val="43137"/>
                    </a:srgbClr>
                  </a:outerShdw>
                </a:effectLst>
              </a:rPr>
              <a:t>Στρατηγική επικράτηση</a:t>
            </a:r>
            <a:r>
              <a:rPr lang="el-GR" dirty="0"/>
              <a:t>: Ο ‘</a:t>
            </a:r>
            <a:r>
              <a:rPr lang="el-GR" b="1" dirty="0" err="1"/>
              <a:t>Εξυπνος</a:t>
            </a:r>
            <a:r>
              <a:rPr lang="el-GR" b="1" dirty="0"/>
              <a:t>’ διαλέγει </a:t>
            </a:r>
            <a:r>
              <a:rPr lang="el-GR" b="1" dirty="0">
                <a:solidFill>
                  <a:schemeClr val="accent3"/>
                </a:solidFill>
              </a:rPr>
              <a:t>και τα δύο </a:t>
            </a:r>
            <a:r>
              <a:rPr lang="el-GR" dirty="0"/>
              <a:t>(γιατί το Υπέρτατο Ον έχει </a:t>
            </a:r>
            <a:r>
              <a:rPr lang="el-GR" i="1" dirty="0"/>
              <a:t>ήδη</a:t>
            </a:r>
            <a:r>
              <a:rPr lang="el-GR" dirty="0"/>
              <a:t> βάλει το €1 εκ, άρα είναι ευκαιρία να το ξεγελάσεις και να πάρεις €1 εκ +€100).  </a:t>
            </a:r>
            <a:endParaRPr lang="en-US" dirty="0"/>
          </a:p>
          <a:p>
            <a:pPr>
              <a:buFont typeface="Arial" panose="020B0604020202020204" pitchFamily="34" charset="0"/>
              <a:buChar char="•"/>
            </a:pPr>
            <a:r>
              <a:rPr lang="el-GR" dirty="0"/>
              <a:t>πολλοί δεν θα διάλεγαν αυτό λόγω ηθικών ενδοιασμών (δεν είναι καλό πράγμα να ξεγελάς τα Υπέρτατα </a:t>
            </a:r>
            <a:r>
              <a:rPr lang="el-GR" dirty="0" err="1"/>
              <a:t>Οντα</a:t>
            </a:r>
            <a:r>
              <a:rPr lang="el-GR" dirty="0"/>
              <a:t>!)</a:t>
            </a:r>
          </a:p>
          <a:p>
            <a:pPr>
              <a:buFont typeface="Arial" panose="020B0604020202020204" pitchFamily="34" charset="0"/>
              <a:buChar char="•"/>
            </a:pPr>
            <a:r>
              <a:rPr lang="el-GR" dirty="0"/>
              <a:t> + αναμενόμενη χρησιμότητα (‘πάντα σωστός</a:t>
            </a:r>
            <a:r>
              <a:rPr lang="el-GR" dirty="0">
                <a:latin typeface="Cambria" panose="02040503050406030204" pitchFamily="18" charset="0"/>
                <a:ea typeface="Cambria" panose="02040503050406030204" pitchFamily="18" charset="0"/>
              </a:rPr>
              <a:t>⇒ πιθανότητα=1)</a:t>
            </a:r>
            <a:r>
              <a:rPr lang="el-GR" dirty="0"/>
              <a:t> </a:t>
            </a:r>
            <a:endParaRPr lang="en-US" dirty="0"/>
          </a:p>
          <a:p>
            <a:pPr lvl="1"/>
            <a:r>
              <a:rPr lang="el-GR" dirty="0"/>
              <a:t>Εξαρτάται και από τον μηχανισμό που θεωρείται ότι χρησιμοποιείται (πχ αν υπάρχει μηχανισμός αφαίρεσης, η αναμενόμενη χρησιμότητα λέει να διαλέξεις ένα κουτί μόνο). </a:t>
            </a:r>
          </a:p>
          <a:p>
            <a:pPr lvl="1"/>
            <a:r>
              <a:rPr lang="el-GR" dirty="0"/>
              <a:t>Μπορεί να αλλάξει την σχέση αιτίου-αιτιατού</a:t>
            </a:r>
          </a:p>
          <a:p>
            <a:r>
              <a:rPr lang="el-GR" dirty="0"/>
              <a:t>Το παράδοξο αυτό σηματοδοτεί ότι συχνά δεν επιλέγουμε ‘ορθολογικά’ μόνο βάσει των αντικειμενικών πιθανοτήτων σαν να διαλέγαμε στοιχήματα, αλλά και βάσει των αποτελεσμάτων που δημιουργούν οι δικές μας πράξεις.</a:t>
            </a:r>
          </a:p>
          <a:p>
            <a:r>
              <a:rPr lang="el-GR" dirty="0"/>
              <a:t>Το παράδοξο έχει αναλύσει εκτεταμένα ο φιλόσοφος </a:t>
            </a:r>
            <a:r>
              <a:rPr lang="en-US" dirty="0"/>
              <a:t>Robert Nozick</a:t>
            </a:r>
            <a:endParaRPr lang="el-GR" dirty="0"/>
          </a:p>
          <a:p>
            <a:endParaRPr lang="el-GR" dirty="0"/>
          </a:p>
        </p:txBody>
      </p:sp>
      <p:sp>
        <p:nvSpPr>
          <p:cNvPr id="4" name="Content Placeholder 3">
            <a:extLst>
              <a:ext uri="{FF2B5EF4-FFF2-40B4-BE49-F238E27FC236}">
                <a16:creationId xmlns:a16="http://schemas.microsoft.com/office/drawing/2014/main" id="{0E7904F3-35B9-B7E3-C733-51FB9AE157A5}"/>
              </a:ext>
            </a:extLst>
          </p:cNvPr>
          <p:cNvSpPr>
            <a:spLocks noGrp="1"/>
          </p:cNvSpPr>
          <p:nvPr>
            <p:ph sz="half" idx="2"/>
          </p:nvPr>
        </p:nvSpPr>
        <p:spPr>
          <a:xfrm>
            <a:off x="6672064" y="2060847"/>
            <a:ext cx="4483616" cy="3808247"/>
          </a:xfrm>
          <a:solidFill>
            <a:schemeClr val="accent1">
              <a:lumMod val="40000"/>
              <a:lumOff val="60000"/>
            </a:schemeClr>
          </a:solidFill>
          <a:ln w="38100">
            <a:solidFill>
              <a:schemeClr val="tx1"/>
            </a:solidFill>
          </a:ln>
        </p:spPr>
        <p:txBody>
          <a:bodyPr>
            <a:normAutofit fontScale="70000" lnSpcReduction="20000"/>
          </a:bodyPr>
          <a:lstStyle/>
          <a:p>
            <a:endParaRPr lang="el-GR" sz="2300" dirty="0"/>
          </a:p>
          <a:p>
            <a:r>
              <a:rPr lang="el-GR" sz="2300" dirty="0"/>
              <a:t>Είστε αντιμέτωπος με </a:t>
            </a:r>
            <a:r>
              <a:rPr lang="el-GR" sz="2600" b="1" dirty="0"/>
              <a:t>δύο κουτιά</a:t>
            </a:r>
            <a:r>
              <a:rPr lang="el-GR" sz="2300" dirty="0"/>
              <a:t>, ένα ανοικτό και ένα κλειστό. </a:t>
            </a:r>
            <a:endParaRPr lang="en-US" sz="2300" dirty="0"/>
          </a:p>
          <a:p>
            <a:r>
              <a:rPr lang="el-GR" sz="2300" dirty="0"/>
              <a:t>Μπορείτε να διαλέξετε </a:t>
            </a:r>
            <a:r>
              <a:rPr lang="el-GR" sz="2300" b="1" dirty="0"/>
              <a:t>ή και τα δύο, ή μόνο το κλειστό</a:t>
            </a:r>
            <a:r>
              <a:rPr lang="el-GR" sz="2300" dirty="0"/>
              <a:t>.  </a:t>
            </a:r>
            <a:endParaRPr lang="en-US" sz="2300" dirty="0"/>
          </a:p>
          <a:p>
            <a:pPr lvl="1"/>
            <a:r>
              <a:rPr lang="el-GR" sz="2100" dirty="0"/>
              <a:t>Βλέπετε </a:t>
            </a:r>
            <a:r>
              <a:rPr lang="el-GR" sz="2100" b="1" dirty="0"/>
              <a:t>€100 στο </a:t>
            </a:r>
            <a:r>
              <a:rPr lang="el-GR" sz="2100" dirty="0"/>
              <a:t>ανοικτό </a:t>
            </a:r>
            <a:r>
              <a:rPr lang="el-GR" sz="2100" dirty="0" err="1"/>
              <a:t>κουτι</a:t>
            </a:r>
            <a:r>
              <a:rPr lang="el-GR" sz="2100" dirty="0"/>
              <a:t> </a:t>
            </a:r>
          </a:p>
          <a:p>
            <a:pPr lvl="1"/>
            <a:r>
              <a:rPr lang="el-GR" sz="2100" dirty="0"/>
              <a:t>και σας λένε ότι ένα </a:t>
            </a:r>
            <a:r>
              <a:rPr lang="el-GR" sz="2100" b="1" dirty="0"/>
              <a:t>υπέρτατο Ον</a:t>
            </a:r>
            <a:r>
              <a:rPr lang="el-GR" sz="2100" dirty="0"/>
              <a:t> που πάντοτε προβλέπει σωστά, έχει </a:t>
            </a:r>
            <a:r>
              <a:rPr lang="el-GR" sz="2100" b="1" dirty="0"/>
              <a:t>βάλει €1 εκ. στο κλειστό κουτί, αλλά μόνο </a:t>
            </a:r>
            <a:r>
              <a:rPr lang="el-GR" sz="2100" i="1" dirty="0">
                <a:effectLst>
                  <a:outerShdw blurRad="38100" dist="38100" dir="2700000" algn="tl">
                    <a:srgbClr val="000000">
                      <a:alpha val="43137"/>
                    </a:srgbClr>
                  </a:outerShdw>
                </a:effectLst>
              </a:rPr>
              <a:t>αν έχει προβλέψει ότι θα επιλέξετε μόνο το κλειστό κουτί. Δεν έβαλε και τίποτε αλλιώς. </a:t>
            </a:r>
            <a:endParaRPr lang="en-US" sz="2100" i="1" dirty="0">
              <a:effectLst>
                <a:outerShdw blurRad="38100" dist="38100" dir="2700000" algn="tl">
                  <a:srgbClr val="000000">
                    <a:alpha val="43137"/>
                  </a:srgbClr>
                </a:outerShdw>
              </a:effectLst>
            </a:endParaRPr>
          </a:p>
          <a:p>
            <a:r>
              <a:rPr lang="el-GR" sz="2300" b="1" dirty="0"/>
              <a:t>Διαλέγετε </a:t>
            </a:r>
            <a:r>
              <a:rPr lang="el-GR" sz="2300" b="1" dirty="0">
                <a:effectLst>
                  <a:outerShdw blurRad="38100" dist="38100" dir="2700000" algn="tl">
                    <a:srgbClr val="000000">
                      <a:alpha val="43137"/>
                    </a:srgbClr>
                  </a:outerShdw>
                </a:effectLst>
              </a:rPr>
              <a:t>και τα δύο </a:t>
            </a:r>
            <a:r>
              <a:rPr lang="el-GR" sz="2300" b="1" dirty="0"/>
              <a:t>ή μόνο το </a:t>
            </a:r>
            <a:r>
              <a:rPr lang="el-GR" sz="2300" b="1" dirty="0">
                <a:effectLst>
                  <a:outerShdw blurRad="38100" dist="38100" dir="2700000" algn="tl">
                    <a:srgbClr val="000000">
                      <a:alpha val="43137"/>
                    </a:srgbClr>
                  </a:outerShdw>
                </a:effectLst>
              </a:rPr>
              <a:t>κλειστό;</a:t>
            </a:r>
            <a:r>
              <a:rPr lang="el-GR" sz="2300" b="1" dirty="0"/>
              <a:t> </a:t>
            </a:r>
          </a:p>
          <a:p>
            <a:pPr lvl="1">
              <a:buFont typeface="Arial" panose="020B0604020202020204" pitchFamily="34" charset="0"/>
              <a:buChar char="•"/>
            </a:pPr>
            <a:r>
              <a:rPr lang="el-GR" sz="2100" dirty="0"/>
              <a:t>Επιλογή μεταξύ </a:t>
            </a:r>
            <a:r>
              <a:rPr lang="el-GR" sz="2100" b="1" dirty="0"/>
              <a:t>βεβαιότητας (ανοικτό) </a:t>
            </a:r>
            <a:r>
              <a:rPr lang="el-GR" sz="2100" dirty="0"/>
              <a:t>και</a:t>
            </a:r>
            <a:r>
              <a:rPr lang="el-GR" sz="2100" b="1" dirty="0"/>
              <a:t> </a:t>
            </a:r>
          </a:p>
          <a:p>
            <a:pPr lvl="1">
              <a:buFont typeface="Arial" panose="020B0604020202020204" pitchFamily="34" charset="0"/>
              <a:buChar char="•"/>
            </a:pPr>
            <a:r>
              <a:rPr lang="el-GR" sz="2100" b="1" dirty="0"/>
              <a:t>Αβεβαιότητας </a:t>
            </a:r>
            <a:r>
              <a:rPr lang="el-GR" sz="2100" dirty="0"/>
              <a:t>(αλλά με πολύ μεγάλη πιθανότητα, αφού το υπέρτατο ον δεν αστειεύεται</a:t>
            </a:r>
            <a:r>
              <a:rPr lang="el-GR" sz="2100" b="1" dirty="0"/>
              <a:t>) </a:t>
            </a:r>
          </a:p>
          <a:p>
            <a:endParaRPr lang="el-GR" dirty="0"/>
          </a:p>
        </p:txBody>
      </p:sp>
      <p:sp>
        <p:nvSpPr>
          <p:cNvPr id="5" name="Footer Placeholder 4">
            <a:extLst>
              <a:ext uri="{FF2B5EF4-FFF2-40B4-BE49-F238E27FC236}">
                <a16:creationId xmlns:a16="http://schemas.microsoft.com/office/drawing/2014/main" id="{B4F67903-D1FD-56DF-D3E6-AF7C2E6E0B36}"/>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9577238C-334C-B90D-F9B9-90B3FFBFBBEF}"/>
              </a:ext>
            </a:extLst>
          </p:cNvPr>
          <p:cNvSpPr>
            <a:spLocks noGrp="1"/>
          </p:cNvSpPr>
          <p:nvPr>
            <p:ph type="sldNum" sz="quarter" idx="12"/>
          </p:nvPr>
        </p:nvSpPr>
        <p:spPr/>
        <p:txBody>
          <a:bodyPr/>
          <a:lstStyle/>
          <a:p>
            <a:fld id="{129925B6-863B-4C2F-8765-BBFEFEBA9CE7}" type="slidenum">
              <a:rPr lang="en-GB" altLang="en-US" smtClean="0"/>
              <a:pPr/>
              <a:t>20</a:t>
            </a:fld>
            <a:endParaRPr lang="en-GB" altLang="en-US"/>
          </a:p>
        </p:txBody>
      </p:sp>
    </p:spTree>
    <p:extLst>
      <p:ext uri="{BB962C8B-B14F-4D97-AF65-F5344CB8AC3E}">
        <p14:creationId xmlns:p14="http://schemas.microsoft.com/office/powerpoint/2010/main" val="766366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55713-5B5F-2595-B2AE-EADE8698E7BE}"/>
              </a:ext>
            </a:extLst>
          </p:cNvPr>
          <p:cNvSpPr>
            <a:spLocks noGrp="1"/>
          </p:cNvSpPr>
          <p:nvPr>
            <p:ph type="title"/>
          </p:nvPr>
        </p:nvSpPr>
        <p:spPr/>
        <p:txBody>
          <a:bodyPr/>
          <a:lstStyle/>
          <a:p>
            <a:r>
              <a:rPr lang="el-GR" dirty="0"/>
              <a:t>Τι </a:t>
            </a:r>
            <a:r>
              <a:rPr lang="el-GR" b="1" dirty="0"/>
              <a:t>σημαίνουν τα διάφορα </a:t>
            </a:r>
            <a:r>
              <a:rPr lang="el-GR" dirty="0"/>
              <a:t>παράδοξα; Η απαιτητικότητα του ορθολογισμού</a:t>
            </a:r>
          </a:p>
        </p:txBody>
      </p:sp>
      <p:sp>
        <p:nvSpPr>
          <p:cNvPr id="3" name="Content Placeholder 2">
            <a:extLst>
              <a:ext uri="{FF2B5EF4-FFF2-40B4-BE49-F238E27FC236}">
                <a16:creationId xmlns:a16="http://schemas.microsoft.com/office/drawing/2014/main" id="{79B5978E-A116-99A7-20F7-D7960D1F66ED}"/>
              </a:ext>
            </a:extLst>
          </p:cNvPr>
          <p:cNvSpPr>
            <a:spLocks noGrp="1"/>
          </p:cNvSpPr>
          <p:nvPr>
            <p:ph idx="1"/>
          </p:nvPr>
        </p:nvSpPr>
        <p:spPr/>
        <p:txBody>
          <a:bodyPr>
            <a:normAutofit lnSpcReduction="10000"/>
          </a:bodyPr>
          <a:lstStyle/>
          <a:p>
            <a:r>
              <a:rPr lang="el-GR" dirty="0"/>
              <a:t>Τα παράδοξα (</a:t>
            </a:r>
            <a:r>
              <a:rPr lang="el-GR" dirty="0" err="1"/>
              <a:t>Allais</a:t>
            </a:r>
            <a:r>
              <a:rPr lang="el-GR" dirty="0"/>
              <a:t>, </a:t>
            </a:r>
            <a:r>
              <a:rPr lang="el-GR" dirty="0" err="1"/>
              <a:t>Ellsberg</a:t>
            </a:r>
            <a:r>
              <a:rPr lang="el-GR" dirty="0"/>
              <a:t>, </a:t>
            </a:r>
            <a:r>
              <a:rPr lang="en-US" dirty="0"/>
              <a:t>Newcomb</a:t>
            </a:r>
            <a:r>
              <a:rPr lang="el-GR" dirty="0"/>
              <a:t>κοκ) δείχνουν ότι η υπόθεση του ορθολογισμού, όπως αυτός διατυπώνεται από την προσέγγιση </a:t>
            </a:r>
            <a:r>
              <a:rPr lang="el-GR" dirty="0" err="1"/>
              <a:t>Von</a:t>
            </a:r>
            <a:r>
              <a:rPr lang="el-GR" dirty="0"/>
              <a:t> </a:t>
            </a:r>
            <a:r>
              <a:rPr lang="el-GR" dirty="0" err="1"/>
              <a:t>Neumann-Morgenstern</a:t>
            </a:r>
            <a:r>
              <a:rPr lang="el-GR" dirty="0"/>
              <a:t> είναι </a:t>
            </a:r>
            <a:r>
              <a:rPr lang="el-GR" b="1" i="1" dirty="0"/>
              <a:t>υπερβολικά</a:t>
            </a:r>
            <a:r>
              <a:rPr lang="el-GR" b="1" dirty="0"/>
              <a:t> απαιτητική </a:t>
            </a:r>
            <a:r>
              <a:rPr lang="el-GR" dirty="0"/>
              <a:t>για τις ικανότητες του μέσου ανθρώπου. </a:t>
            </a:r>
            <a:endParaRPr lang="en-US" dirty="0"/>
          </a:p>
          <a:p>
            <a:pPr lvl="1">
              <a:buFont typeface="Arial" panose="020B0604020202020204" pitchFamily="34" charset="0"/>
              <a:buChar char="•"/>
            </a:pPr>
            <a:r>
              <a:rPr lang="en-US" dirty="0"/>
              <a:t>H </a:t>
            </a:r>
            <a:r>
              <a:rPr lang="el-GR" dirty="0"/>
              <a:t>ύπαρξη αβεβαιότητας και μόνη της αλλάζει ουσιωδώς το πόσο ‘λογικά’ είναι τα αξιώματα στα οποία βασίζεται η θεωρία.  Αυτές οι ενστάσεις δεν ισχύουν στην επιλογή χωρίς αβεβαιότητα.</a:t>
            </a:r>
          </a:p>
          <a:p>
            <a:pPr lvl="1">
              <a:buFont typeface="Arial" panose="020B0604020202020204" pitchFamily="34" charset="0"/>
              <a:buChar char="•"/>
            </a:pPr>
            <a:r>
              <a:rPr lang="el-GR" dirty="0"/>
              <a:t>Στις παρατηρήσεις αυτές θεμελιώνονται τα </a:t>
            </a:r>
            <a:r>
              <a:rPr lang="el-GR" b="1" i="1" dirty="0"/>
              <a:t>συμπεριφορικά</a:t>
            </a:r>
            <a:r>
              <a:rPr lang="el-GR" b="1" dirty="0"/>
              <a:t> οικονομικά. </a:t>
            </a:r>
            <a:r>
              <a:rPr lang="el-GR" dirty="0"/>
              <a:t>Εξετάζουν με πειραματικό τρόπο κατά πόσον </a:t>
            </a:r>
            <a:r>
              <a:rPr lang="el-GR" b="1" dirty="0"/>
              <a:t>πραγματικά άτομα </a:t>
            </a:r>
            <a:r>
              <a:rPr lang="el-GR" dirty="0"/>
              <a:t>ανταποκρίνονται στις απαιτήσεις της θεωρίας – και </a:t>
            </a:r>
            <a:r>
              <a:rPr lang="el-GR" b="1" dirty="0"/>
              <a:t>αν οι αποκλίσεις αυτές είναι συστηματικές</a:t>
            </a:r>
            <a:r>
              <a:rPr lang="el-GR" dirty="0"/>
              <a:t> και όχι απλώς στοχαστικές. </a:t>
            </a:r>
            <a:endParaRPr lang="el-GR" b="1" dirty="0"/>
          </a:p>
          <a:p>
            <a:r>
              <a:rPr lang="el-GR" dirty="0"/>
              <a:t>ΑΝΤΙΛΟΓΟΣ:  Αν κάτι επαναλαμβάνεται συχνά, τότε μπορεί να χρησιμοποιηθεί το </a:t>
            </a:r>
            <a:r>
              <a:rPr lang="el-GR" b="1" dirty="0"/>
              <a:t>εξελικτικό επιχείρημα </a:t>
            </a:r>
            <a:r>
              <a:rPr lang="el-GR" dirty="0"/>
              <a:t>του </a:t>
            </a:r>
            <a:r>
              <a:rPr lang="en-US" dirty="0"/>
              <a:t>Eugene </a:t>
            </a:r>
            <a:r>
              <a:rPr lang="el-GR" dirty="0" err="1"/>
              <a:t>Fama</a:t>
            </a:r>
            <a:r>
              <a:rPr lang="el-GR" dirty="0"/>
              <a:t>: οι ορθολογικοί θα βγαίνουν  συστηματικά κερδισμένοι και άρα θα τείνουν να κυριαρχήσουν . </a:t>
            </a:r>
          </a:p>
          <a:p>
            <a:pPr lvl="1"/>
            <a:r>
              <a:rPr lang="el-GR" dirty="0"/>
              <a:t>Όσο πιο σπάνιο είναι ένα ενδεχόμενο τόσο πιο δύσκολο να υπάρξει εκμάθηση</a:t>
            </a:r>
            <a:r>
              <a:rPr lang="en-US" dirty="0"/>
              <a:t> </a:t>
            </a:r>
            <a:r>
              <a:rPr lang="el-GR" dirty="0"/>
              <a:t>και λιγότερη πιθανή η αντίκρουση του </a:t>
            </a:r>
            <a:r>
              <a:rPr lang="en-US" dirty="0"/>
              <a:t>Fama.</a:t>
            </a:r>
            <a:endParaRPr lang="el-GR" dirty="0"/>
          </a:p>
          <a:p>
            <a:pPr lvl="1"/>
            <a:r>
              <a:rPr lang="el-GR" dirty="0"/>
              <a:t>Για τον λόγο αυτό η ανάλυση της ασφάλισης είναι πιθανόν να απαιτεί κάποια θεωρία διαφορετική από τον ορθολογισμό</a:t>
            </a:r>
            <a:r>
              <a:rPr lang="en-US" dirty="0"/>
              <a:t>, </a:t>
            </a:r>
            <a:r>
              <a:rPr lang="el-GR" dirty="0"/>
              <a:t>αφού οι αποκλίσεις θα είναι πιο κοινές + δεν θα εξαλείφονται τόσο εύκολα. </a:t>
            </a:r>
          </a:p>
        </p:txBody>
      </p:sp>
      <p:sp>
        <p:nvSpPr>
          <p:cNvPr id="4" name="Footer Placeholder 3">
            <a:extLst>
              <a:ext uri="{FF2B5EF4-FFF2-40B4-BE49-F238E27FC236}">
                <a16:creationId xmlns:a16="http://schemas.microsoft.com/office/drawing/2014/main" id="{B40CE879-54B5-8288-C020-688880809AC4}"/>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EB5A3B04-71C8-4241-579C-383AF7EB9612}"/>
              </a:ext>
            </a:extLst>
          </p:cNvPr>
          <p:cNvSpPr>
            <a:spLocks noGrp="1"/>
          </p:cNvSpPr>
          <p:nvPr>
            <p:ph type="sldNum" sz="quarter" idx="12"/>
          </p:nvPr>
        </p:nvSpPr>
        <p:spPr/>
        <p:txBody>
          <a:bodyPr/>
          <a:lstStyle/>
          <a:p>
            <a:fld id="{129925B6-863B-4C2F-8765-BBFEFEBA9CE7}" type="slidenum">
              <a:rPr lang="en-GB" altLang="en-US" smtClean="0"/>
              <a:pPr/>
              <a:t>21</a:t>
            </a:fld>
            <a:endParaRPr lang="en-GB" altLang="en-US"/>
          </a:p>
        </p:txBody>
      </p:sp>
    </p:spTree>
    <p:extLst>
      <p:ext uri="{BB962C8B-B14F-4D97-AF65-F5344CB8AC3E}">
        <p14:creationId xmlns:p14="http://schemas.microsoft.com/office/powerpoint/2010/main" val="1010323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5A461-E280-5806-934B-2F943863164D}"/>
              </a:ext>
            </a:extLst>
          </p:cNvPr>
          <p:cNvSpPr>
            <a:spLocks noGrp="1"/>
          </p:cNvSpPr>
          <p:nvPr>
            <p:ph type="title"/>
          </p:nvPr>
        </p:nvSpPr>
        <p:spPr/>
        <p:txBody>
          <a:bodyPr/>
          <a:lstStyle/>
          <a:p>
            <a:r>
              <a:rPr lang="el-GR" dirty="0"/>
              <a:t>Αποστροφή στον κίνδυνο &amp; εξομάλυνση</a:t>
            </a:r>
            <a:endParaRPr lang="en-GB" dirty="0"/>
          </a:p>
        </p:txBody>
      </p:sp>
      <p:sp>
        <p:nvSpPr>
          <p:cNvPr id="3" name="Content Placeholder 2">
            <a:extLst>
              <a:ext uri="{FF2B5EF4-FFF2-40B4-BE49-F238E27FC236}">
                <a16:creationId xmlns:a16="http://schemas.microsoft.com/office/drawing/2014/main" id="{10CBFAF5-C88D-B355-7808-712BDFF0FC2D}"/>
              </a:ext>
            </a:extLst>
          </p:cNvPr>
          <p:cNvSpPr>
            <a:spLocks noGrp="1"/>
          </p:cNvSpPr>
          <p:nvPr>
            <p:ph sz="half" idx="1"/>
          </p:nvPr>
        </p:nvSpPr>
        <p:spPr/>
        <p:txBody>
          <a:bodyPr/>
          <a:lstStyle/>
          <a:p>
            <a:r>
              <a:rPr lang="el-GR" b="1" dirty="0"/>
              <a:t>Αποστροφή κινδύνου </a:t>
            </a:r>
            <a:r>
              <a:rPr lang="el-GR" dirty="0"/>
              <a:t>(</a:t>
            </a:r>
            <a:r>
              <a:rPr lang="el-GR" dirty="0" err="1"/>
              <a:t>Risk</a:t>
            </a:r>
            <a:r>
              <a:rPr lang="el-GR" dirty="0"/>
              <a:t> </a:t>
            </a:r>
            <a:r>
              <a:rPr lang="el-GR" dirty="0" err="1"/>
              <a:t>aversion</a:t>
            </a:r>
            <a:r>
              <a:rPr lang="el-GR" dirty="0"/>
              <a:t>) - κάποιος που αρχίζοντας από κατάσταση βεβαιότητας δεν δέχεται αναλογιστικά δίκαιο στοίχημα. </a:t>
            </a:r>
          </a:p>
          <a:p>
            <a:r>
              <a:rPr lang="el-GR" dirty="0"/>
              <a:t> Αυτό προκύπτει από το ότι η συνάρτηση ωφέλειας είναι </a:t>
            </a:r>
            <a:r>
              <a:rPr lang="el-GR" b="1" dirty="0"/>
              <a:t>κυρτή</a:t>
            </a:r>
            <a:r>
              <a:rPr lang="el-GR" dirty="0"/>
              <a:t> – άρα το να γίνεις πλουσιότερος κατά $10,000 δεν σε χαροποιεί όσο σε λυπεί να χάσεις το ίδιο ποσό.   </a:t>
            </a:r>
          </a:p>
          <a:p>
            <a:r>
              <a:rPr lang="el-GR" dirty="0"/>
              <a:t>Το πόσο αποστρέφεσαι τον κίνδυνο σχετίζεται με το πόσο κυρτή είναι η συνάρτηση </a:t>
            </a:r>
          </a:p>
          <a:p>
            <a:pPr lvl="1">
              <a:buFont typeface="Arial" panose="020B0604020202020204" pitchFamily="34" charset="0"/>
              <a:buChar char="•"/>
            </a:pPr>
            <a:r>
              <a:rPr lang="el-GR" dirty="0"/>
              <a:t>(πόσο θα ήθελες την εξομάλυνση</a:t>
            </a:r>
          </a:p>
          <a:p>
            <a:pPr lvl="1">
              <a:buFont typeface="Arial" panose="020B0604020202020204" pitchFamily="34" charset="0"/>
              <a:buChar char="•"/>
            </a:pPr>
            <a:r>
              <a:rPr lang="el-GR" dirty="0"/>
              <a:t>Να </a:t>
            </a:r>
            <a:r>
              <a:rPr lang="el-GR" b="1" dirty="0"/>
              <a:t>μην έχεις όλα τα αυγά σε ένα καλάθι. </a:t>
            </a:r>
          </a:p>
        </p:txBody>
      </p:sp>
      <p:pic>
        <p:nvPicPr>
          <p:cNvPr id="7" name="Content Placeholder 6">
            <a:extLst>
              <a:ext uri="{FF2B5EF4-FFF2-40B4-BE49-F238E27FC236}">
                <a16:creationId xmlns:a16="http://schemas.microsoft.com/office/drawing/2014/main" id="{D5AB2BC1-45A7-30F4-475A-57C0B241EB6C}"/>
              </a:ext>
            </a:extLst>
          </p:cNvPr>
          <p:cNvPicPr>
            <a:picLocks noGrp="1" noChangeAspect="1"/>
          </p:cNvPicPr>
          <p:nvPr>
            <p:ph sz="half" idx="2"/>
          </p:nvPr>
        </p:nvPicPr>
        <p:blipFill>
          <a:blip r:embed="rId2"/>
          <a:stretch>
            <a:fillRect/>
          </a:stretch>
        </p:blipFill>
        <p:spPr>
          <a:xfrm>
            <a:off x="6292405" y="1824292"/>
            <a:ext cx="4937125" cy="3209416"/>
          </a:xfrm>
          <a:prstGeom prst="rect">
            <a:avLst/>
          </a:prstGeom>
        </p:spPr>
      </p:pic>
      <p:sp>
        <p:nvSpPr>
          <p:cNvPr id="5" name="Footer Placeholder 4">
            <a:extLst>
              <a:ext uri="{FF2B5EF4-FFF2-40B4-BE49-F238E27FC236}">
                <a16:creationId xmlns:a16="http://schemas.microsoft.com/office/drawing/2014/main" id="{C3603C0D-F507-C2D2-90E9-7DA3D3245DC4}"/>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90F5C1A8-65EE-4BC3-D951-20C49A73C32E}"/>
              </a:ext>
            </a:extLst>
          </p:cNvPr>
          <p:cNvSpPr>
            <a:spLocks noGrp="1"/>
          </p:cNvSpPr>
          <p:nvPr>
            <p:ph type="sldNum" sz="quarter" idx="12"/>
          </p:nvPr>
        </p:nvSpPr>
        <p:spPr/>
        <p:txBody>
          <a:bodyPr/>
          <a:lstStyle/>
          <a:p>
            <a:fld id="{129925B6-863B-4C2F-8765-BBFEFEBA9CE7}" type="slidenum">
              <a:rPr lang="en-GB" altLang="en-US" smtClean="0"/>
              <a:pPr/>
              <a:t>22</a:t>
            </a:fld>
            <a:endParaRPr lang="en-GB" altLang="en-US"/>
          </a:p>
        </p:txBody>
      </p:sp>
      <p:sp>
        <p:nvSpPr>
          <p:cNvPr id="8" name="TextBox 7">
            <a:extLst>
              <a:ext uri="{FF2B5EF4-FFF2-40B4-BE49-F238E27FC236}">
                <a16:creationId xmlns:a16="http://schemas.microsoft.com/office/drawing/2014/main" id="{E66BDA70-04D5-5934-6316-A5C7B1BDED7E}"/>
              </a:ext>
            </a:extLst>
          </p:cNvPr>
          <p:cNvSpPr txBox="1"/>
          <p:nvPr/>
        </p:nvSpPr>
        <p:spPr>
          <a:xfrm>
            <a:off x="6456040" y="5301208"/>
            <a:ext cx="5184576" cy="938719"/>
          </a:xfrm>
          <a:prstGeom prst="rect">
            <a:avLst/>
          </a:prstGeom>
          <a:noFill/>
        </p:spPr>
        <p:txBody>
          <a:bodyPr wrap="square" rtlCol="0">
            <a:spAutoFit/>
          </a:bodyPr>
          <a:lstStyle/>
          <a:p>
            <a:r>
              <a:rPr lang="el-GR" sz="1100" dirty="0"/>
              <a:t>Στο διάγραμμα κάποιος που έχει μεγαλύτερη αποστροφή στον κίνδυνο θα προτιμήσει το στοίχημα με </a:t>
            </a:r>
            <a:r>
              <a:rPr lang="el-GR" sz="1100" b="1" dirty="0"/>
              <a:t>απώλεια/κέρδος h από αυτό με απώλεια/κέρδος 2h</a:t>
            </a:r>
            <a:r>
              <a:rPr lang="el-GR" sz="1100" dirty="0"/>
              <a:t>.  </a:t>
            </a:r>
          </a:p>
          <a:p>
            <a:r>
              <a:rPr lang="el-GR" sz="1100" dirty="0"/>
              <a:t>Η ασφάλιση συνίσταται στο να χάνεις ένα μικρό βέβαιο ποσό (το ασφάλιστρο) για να αποφύγεις τον κίνδυνο για τον οποίο ασφαλίζεσαι.   </a:t>
            </a:r>
            <a:r>
              <a:rPr lang="el-GR" sz="1100" b="1" dirty="0"/>
              <a:t>Το πόσο θα πληρώσει εξαρτάται από το πόσο αποστρέφεται τον κίνδυνο (</a:t>
            </a:r>
            <a:r>
              <a:rPr lang="el-GR" sz="1100" dirty="0"/>
              <a:t>δηλαδή από την κυρτότητα της συνάρτησης).</a:t>
            </a:r>
            <a:endParaRPr lang="en-GB" sz="1100" dirty="0"/>
          </a:p>
        </p:txBody>
      </p:sp>
    </p:spTree>
    <p:extLst>
      <p:ext uri="{BB962C8B-B14F-4D97-AF65-F5344CB8AC3E}">
        <p14:creationId xmlns:p14="http://schemas.microsoft.com/office/powerpoint/2010/main" val="1347939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E8C67-CEF7-2AD2-5517-6BDB8C5FFCFE}"/>
              </a:ext>
            </a:extLst>
          </p:cNvPr>
          <p:cNvSpPr>
            <a:spLocks noGrp="1"/>
          </p:cNvSpPr>
          <p:nvPr>
            <p:ph type="title"/>
          </p:nvPr>
        </p:nvSpPr>
        <p:spPr/>
        <p:txBody>
          <a:bodyPr/>
          <a:lstStyle/>
          <a:p>
            <a:r>
              <a:rPr lang="el-GR" dirty="0"/>
              <a:t>Μέτρηση της αποστροφής στον κίνδυνο</a:t>
            </a:r>
            <a:endParaRPr lang="en-GB" dirty="0"/>
          </a:p>
        </p:txBody>
      </p:sp>
      <p:sp>
        <p:nvSpPr>
          <p:cNvPr id="3" name="Content Placeholder 2">
            <a:extLst>
              <a:ext uri="{FF2B5EF4-FFF2-40B4-BE49-F238E27FC236}">
                <a16:creationId xmlns:a16="http://schemas.microsoft.com/office/drawing/2014/main" id="{F6D9306C-FD22-0E38-C1A9-A4E6F2EA040B}"/>
              </a:ext>
            </a:extLst>
          </p:cNvPr>
          <p:cNvSpPr>
            <a:spLocks noGrp="1"/>
          </p:cNvSpPr>
          <p:nvPr>
            <p:ph sz="half" idx="1"/>
          </p:nvPr>
        </p:nvSpPr>
        <p:spPr>
          <a:xfrm>
            <a:off x="695400" y="1737359"/>
            <a:ext cx="6048672" cy="4427945"/>
          </a:xfrm>
        </p:spPr>
        <p:txBody>
          <a:bodyPr>
            <a:normAutofit fontScale="77500" lnSpcReduction="20000"/>
          </a:bodyPr>
          <a:lstStyle/>
          <a:p>
            <a:r>
              <a:rPr lang="el-GR" dirty="0"/>
              <a:t>Η αποστροφή στον κίνδυνο μετρά το πόσο κάποιος είναι διατεθειμένος να πληρώσει για μειώσει την έκθεσή του σε κίνδυνο: </a:t>
            </a:r>
          </a:p>
          <a:p>
            <a:r>
              <a:rPr lang="el-GR" dirty="0"/>
              <a:t>Προκύπτει από την κυρτότητα της συνάρτησης χρησιμότητας </a:t>
            </a:r>
            <a:r>
              <a:rPr lang="el-GR" b="1" dirty="0"/>
              <a:t>(U’&gt;0 U’’&lt;0). </a:t>
            </a:r>
          </a:p>
          <a:p>
            <a:pPr algn="ctr"/>
            <a:r>
              <a:rPr lang="el-GR" sz="2500" b="1" dirty="0"/>
              <a:t>U(E(</a:t>
            </a:r>
            <a:r>
              <a:rPr lang="el-GR" sz="2500" b="1" dirty="0" err="1"/>
              <a:t>x</a:t>
            </a:r>
            <a:r>
              <a:rPr lang="el-GR" sz="2500" b="1" baseline="-25000" dirty="0" err="1"/>
              <a:t>i</a:t>
            </a:r>
            <a:r>
              <a:rPr lang="el-GR" sz="2500" b="1" dirty="0"/>
              <a:t>)) &gt; E(U(</a:t>
            </a:r>
            <a:r>
              <a:rPr lang="el-GR" sz="2500" b="1" dirty="0" err="1"/>
              <a:t>x</a:t>
            </a:r>
            <a:r>
              <a:rPr lang="el-GR" sz="2500" b="1" baseline="-25000" dirty="0" err="1"/>
              <a:t>i</a:t>
            </a:r>
            <a:r>
              <a:rPr lang="el-GR" sz="2500" b="1" dirty="0"/>
              <a:t>))</a:t>
            </a:r>
          </a:p>
          <a:p>
            <a:r>
              <a:rPr lang="el-GR" sz="1600" dirty="0"/>
              <a:t>Η χρησιμότητα της κατανάλωσης της αναμενόμενης τιμής αν είναι σίγουρη, είναι μεγαλύτερη από την αναμενόμενη τιμή της χρησιμότητας των επιμέρους αβέβαιων καταστάσεων</a:t>
            </a:r>
            <a:r>
              <a:rPr lang="el-GR" dirty="0"/>
              <a:t>.</a:t>
            </a:r>
          </a:p>
          <a:p>
            <a:r>
              <a:rPr lang="el-GR" dirty="0"/>
              <a:t>Η συνάρτηση ευρίσκεται </a:t>
            </a:r>
            <a:r>
              <a:rPr lang="el-GR" b="1" dirty="0"/>
              <a:t>πάνω από την χορδή που ενώνει τις δύο αβέβαιες </a:t>
            </a:r>
            <a:r>
              <a:rPr lang="el-GR" b="1" dirty="0" err="1"/>
              <a:t>καταστάεις</a:t>
            </a:r>
            <a:r>
              <a:rPr lang="el-GR" b="1" dirty="0"/>
              <a:t> </a:t>
            </a:r>
            <a:r>
              <a:rPr lang="el-GR" dirty="0"/>
              <a:t>.</a:t>
            </a:r>
          </a:p>
          <a:p>
            <a:r>
              <a:rPr lang="el-GR" dirty="0"/>
              <a:t>Η επίπτωση του ρίσκου </a:t>
            </a:r>
            <a:r>
              <a:rPr lang="el-GR" b="1" dirty="0"/>
              <a:t>αναμένεται να  διαφέρει </a:t>
            </a:r>
            <a:r>
              <a:rPr lang="el-GR" dirty="0"/>
              <a:t>ανάλογα με:    το ίδιο το </a:t>
            </a:r>
            <a:r>
              <a:rPr lang="el-GR" b="1" dirty="0"/>
              <a:t>ρίσκο</a:t>
            </a:r>
            <a:r>
              <a:rPr lang="el-GR" dirty="0"/>
              <a:t>, το </a:t>
            </a:r>
            <a:r>
              <a:rPr lang="el-GR" b="1" dirty="0"/>
              <a:t>εισοδηματικό</a:t>
            </a:r>
            <a:r>
              <a:rPr lang="el-GR" dirty="0"/>
              <a:t> επίπεδο και την </a:t>
            </a:r>
            <a:r>
              <a:rPr lang="el-GR" b="1" dirty="0"/>
              <a:t>συνάρτηση</a:t>
            </a:r>
            <a:r>
              <a:rPr lang="el-GR" dirty="0"/>
              <a:t> ωφέλειας. </a:t>
            </a:r>
          </a:p>
          <a:p>
            <a:pPr lvl="2"/>
            <a:r>
              <a:rPr lang="el-GR" sz="1600" dirty="0"/>
              <a:t> Αν οριστεί ένα </a:t>
            </a:r>
            <a:r>
              <a:rPr lang="el-GR" sz="1600" b="1" dirty="0"/>
              <a:t>καθαρό ρίσκο σαν ένα ρίσκο με αναμενόμενη τιμή 0 </a:t>
            </a:r>
            <a:r>
              <a:rPr lang="el-GR" sz="1600" dirty="0"/>
              <a:t>(ρίσκο μηδενικού μέσου όρου), τότε κάποιος αποστρέφεται τον κίνδυνο αν απορρίπτει ένα τέτοιο ρίσκο σε όλα τα επίπεδα εισοδήματος.</a:t>
            </a:r>
          </a:p>
          <a:p>
            <a:pPr lvl="2"/>
            <a:r>
              <a:rPr lang="el-GR" sz="1600" dirty="0"/>
              <a:t>Πόσο θα πλήρωνε κάποιος για να αποφύγει ένα καθαρό ρίσκο; </a:t>
            </a:r>
          </a:p>
          <a:p>
            <a:pPr lvl="3"/>
            <a:r>
              <a:rPr lang="el-GR" sz="1600" dirty="0"/>
              <a:t> Ανταμοιβή αποστροφής κινδύνου </a:t>
            </a:r>
            <a:r>
              <a:rPr lang="el-GR" sz="1600" b="1" dirty="0"/>
              <a:t>(</a:t>
            </a:r>
            <a:r>
              <a:rPr lang="el-GR" sz="1600" b="1" dirty="0" err="1"/>
              <a:t>risk</a:t>
            </a:r>
            <a:r>
              <a:rPr lang="el-GR" sz="1600" b="1" dirty="0"/>
              <a:t> </a:t>
            </a:r>
            <a:r>
              <a:rPr lang="el-GR" sz="1600" b="1" dirty="0" err="1"/>
              <a:t>premium</a:t>
            </a:r>
            <a:r>
              <a:rPr lang="el-GR" sz="1600" b="1" dirty="0"/>
              <a:t>))</a:t>
            </a:r>
            <a:r>
              <a:rPr lang="el-GR" sz="1600" dirty="0"/>
              <a:t>. </a:t>
            </a:r>
          </a:p>
          <a:p>
            <a:pPr lvl="3"/>
            <a:r>
              <a:rPr lang="el-GR" sz="1600" dirty="0"/>
              <a:t>Μια αύξηση στην αποστροφή κινδύνου αυξάνει το </a:t>
            </a:r>
            <a:r>
              <a:rPr lang="el-GR" sz="1600" dirty="0" err="1"/>
              <a:t>risk</a:t>
            </a:r>
            <a:r>
              <a:rPr lang="el-GR" sz="1600" dirty="0"/>
              <a:t> </a:t>
            </a:r>
            <a:r>
              <a:rPr lang="el-GR" sz="1600" dirty="0" err="1"/>
              <a:t>premium</a:t>
            </a:r>
            <a:r>
              <a:rPr lang="el-GR" sz="1600" dirty="0"/>
              <a:t> και μειώνει το ισοδύναμο βεβαιότητας ενός στοιχήματος. </a:t>
            </a:r>
          </a:p>
          <a:p>
            <a:pPr lvl="2"/>
            <a:endParaRPr lang="el-GR" sz="1600" dirty="0"/>
          </a:p>
          <a:p>
            <a:pPr lvl="2"/>
            <a:endParaRPr lang="el-GR" sz="1600" dirty="0"/>
          </a:p>
          <a:p>
            <a:endParaRPr lang="el-GR" dirty="0"/>
          </a:p>
          <a:p>
            <a:endParaRPr lang="en-GB" dirty="0"/>
          </a:p>
        </p:txBody>
      </p:sp>
      <p:pic>
        <p:nvPicPr>
          <p:cNvPr id="7" name="Content Placeholder 6">
            <a:extLst>
              <a:ext uri="{FF2B5EF4-FFF2-40B4-BE49-F238E27FC236}">
                <a16:creationId xmlns:a16="http://schemas.microsoft.com/office/drawing/2014/main" id="{00C07F0B-C981-6D0F-A118-C6AEFDA06650}"/>
              </a:ext>
            </a:extLst>
          </p:cNvPr>
          <p:cNvPicPr>
            <a:picLocks noGrp="1" noChangeAspect="1"/>
          </p:cNvPicPr>
          <p:nvPr>
            <p:ph sz="half" idx="2"/>
          </p:nvPr>
        </p:nvPicPr>
        <p:blipFill>
          <a:blip r:embed="rId2"/>
          <a:stretch>
            <a:fillRect/>
          </a:stretch>
        </p:blipFill>
        <p:spPr>
          <a:xfrm>
            <a:off x="7464152" y="1838951"/>
            <a:ext cx="2376264" cy="2690270"/>
          </a:xfrm>
          <a:prstGeom prst="rect">
            <a:avLst/>
          </a:prstGeom>
        </p:spPr>
      </p:pic>
      <p:sp>
        <p:nvSpPr>
          <p:cNvPr id="5" name="Footer Placeholder 4">
            <a:extLst>
              <a:ext uri="{FF2B5EF4-FFF2-40B4-BE49-F238E27FC236}">
                <a16:creationId xmlns:a16="http://schemas.microsoft.com/office/drawing/2014/main" id="{DC12FD6E-1AE5-0D99-F659-91C0E5D3AD9C}"/>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62AEF93E-E016-B7A4-246F-2F0497956E07}"/>
              </a:ext>
            </a:extLst>
          </p:cNvPr>
          <p:cNvSpPr>
            <a:spLocks noGrp="1"/>
          </p:cNvSpPr>
          <p:nvPr>
            <p:ph type="sldNum" sz="quarter" idx="12"/>
          </p:nvPr>
        </p:nvSpPr>
        <p:spPr/>
        <p:txBody>
          <a:bodyPr/>
          <a:lstStyle/>
          <a:p>
            <a:fld id="{129925B6-863B-4C2F-8765-BBFEFEBA9CE7}" type="slidenum">
              <a:rPr lang="en-GB" altLang="en-US" smtClean="0"/>
              <a:pPr/>
              <a:t>23</a:t>
            </a:fld>
            <a:endParaRPr lang="en-GB" altLang="en-US"/>
          </a:p>
        </p:txBody>
      </p:sp>
      <p:sp>
        <p:nvSpPr>
          <p:cNvPr id="8" name="TextBox 7">
            <a:extLst>
              <a:ext uri="{FF2B5EF4-FFF2-40B4-BE49-F238E27FC236}">
                <a16:creationId xmlns:a16="http://schemas.microsoft.com/office/drawing/2014/main" id="{8D6EE3C8-6639-640D-81B5-58FFF1053580}"/>
              </a:ext>
            </a:extLst>
          </p:cNvPr>
          <p:cNvSpPr txBox="1"/>
          <p:nvPr/>
        </p:nvSpPr>
        <p:spPr>
          <a:xfrm>
            <a:off x="7036768" y="4668764"/>
            <a:ext cx="4387824" cy="1200329"/>
          </a:xfrm>
          <a:prstGeom prst="rect">
            <a:avLst/>
          </a:prstGeom>
          <a:noFill/>
        </p:spPr>
        <p:txBody>
          <a:bodyPr wrap="square" rtlCol="0">
            <a:spAutoFit/>
          </a:bodyPr>
          <a:lstStyle/>
          <a:p>
            <a:r>
              <a:rPr lang="el-GR" dirty="0"/>
              <a:t>Προτιμάς την κατανάλωση πάνω στην γραμμή 45</a:t>
            </a:r>
            <a:r>
              <a:rPr lang="el-GR" baseline="30000" dirty="0"/>
              <a:t>ο</a:t>
            </a:r>
            <a:r>
              <a:rPr lang="el-GR" dirty="0"/>
              <a:t> (όπου η κατανάλωση στις δύο περιπτώσεις είναι ίση). Είσαι διατεθειμένος να πληρώσεις για να μετακινηθείς στην  45</a:t>
            </a:r>
            <a:r>
              <a:rPr lang="el-GR" baseline="30000" dirty="0"/>
              <a:t>ο</a:t>
            </a:r>
            <a:endParaRPr lang="en-GB" dirty="0"/>
          </a:p>
        </p:txBody>
      </p:sp>
    </p:spTree>
    <p:extLst>
      <p:ext uri="{BB962C8B-B14F-4D97-AF65-F5344CB8AC3E}">
        <p14:creationId xmlns:p14="http://schemas.microsoft.com/office/powerpoint/2010/main" val="32430539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82AE7-75E2-735D-B4DE-BA2C2C3DE7C1}"/>
              </a:ext>
            </a:extLst>
          </p:cNvPr>
          <p:cNvSpPr>
            <a:spLocks noGrp="1"/>
          </p:cNvSpPr>
          <p:nvPr>
            <p:ph type="title"/>
          </p:nvPr>
        </p:nvSpPr>
        <p:spPr/>
        <p:txBody>
          <a:bodyPr/>
          <a:lstStyle/>
          <a:p>
            <a:r>
              <a:rPr lang="el-GR" dirty="0"/>
              <a:t>Τζογαδόροι και αμέριμνοι</a:t>
            </a:r>
            <a:endParaRPr lang="en-GB" dirty="0"/>
          </a:p>
        </p:txBody>
      </p:sp>
      <p:sp>
        <p:nvSpPr>
          <p:cNvPr id="3" name="Content Placeholder 2">
            <a:extLst>
              <a:ext uri="{FF2B5EF4-FFF2-40B4-BE49-F238E27FC236}">
                <a16:creationId xmlns:a16="http://schemas.microsoft.com/office/drawing/2014/main" id="{EB17010D-427B-A542-6973-C4A7E597DA2F}"/>
              </a:ext>
            </a:extLst>
          </p:cNvPr>
          <p:cNvSpPr>
            <a:spLocks noGrp="1"/>
          </p:cNvSpPr>
          <p:nvPr>
            <p:ph sz="half" idx="1"/>
          </p:nvPr>
        </p:nvSpPr>
        <p:spPr>
          <a:xfrm>
            <a:off x="767408" y="1845734"/>
            <a:ext cx="5267631" cy="4023360"/>
          </a:xfrm>
        </p:spPr>
        <p:txBody>
          <a:bodyPr>
            <a:normAutofit fontScale="85000" lnSpcReduction="10000"/>
          </a:bodyPr>
          <a:lstStyle/>
          <a:p>
            <a:pPr marL="0" indent="0">
              <a:buNone/>
            </a:pPr>
            <a:r>
              <a:rPr lang="el-GR" dirty="0"/>
              <a:t>Πώς εξηγείται η </a:t>
            </a:r>
            <a:r>
              <a:rPr lang="el-GR" b="1" dirty="0"/>
              <a:t>ύπαρξη τυχερών παιχνιδιών ταυτόχρονα με αποστροφή κινδύνου;</a:t>
            </a:r>
            <a:r>
              <a:rPr lang="el-GR" dirty="0"/>
              <a:t> (π.χ. ασφάλιση μαζί με Τζόγο ή αγορά λαχείων):</a:t>
            </a:r>
          </a:p>
          <a:p>
            <a:pPr lvl="1">
              <a:buFont typeface="Arial" panose="020B0604020202020204" pitchFamily="34" charset="0"/>
              <a:buChar char="•"/>
            </a:pPr>
            <a:r>
              <a:rPr lang="el-GR" dirty="0"/>
              <a:t>Ο παίκτης θεωρεί τις πιθανότητες ευνοϊκότερες από </a:t>
            </a:r>
            <a:r>
              <a:rPr lang="el-GR" dirty="0" err="1"/>
              <a:t>ο,τι</a:t>
            </a:r>
            <a:r>
              <a:rPr lang="el-GR" dirty="0"/>
              <a:t> στην πραγματικότητα (ενεργεί με βάση υποκειμενικές πιθανότητες)</a:t>
            </a:r>
          </a:p>
          <a:p>
            <a:pPr lvl="1">
              <a:buFont typeface="Arial" panose="020B0604020202020204" pitchFamily="34" charset="0"/>
              <a:buChar char="•"/>
            </a:pPr>
            <a:r>
              <a:rPr lang="el-GR" dirty="0"/>
              <a:t>Παίκτης λαμβάνει υπόψη ότι έσοδα χρησιμοποιούνται για κοινωφελείς σκοπούς (π.χ. πρωτοχρονιάτικο λαχείο)</a:t>
            </a:r>
          </a:p>
          <a:p>
            <a:pPr lvl="1">
              <a:buFont typeface="Arial" panose="020B0604020202020204" pitchFamily="34" charset="0"/>
              <a:buChar char="•"/>
            </a:pPr>
            <a:r>
              <a:rPr lang="el-GR" dirty="0"/>
              <a:t>Μέγεθος των δραστηριοτήτων τυχερών παιχνιδιών είναι πολύ μικρότερο από τον τζίρο των ασφαλιστικών εταιρειών. </a:t>
            </a:r>
          </a:p>
          <a:p>
            <a:pPr lvl="1">
              <a:buFont typeface="Arial" panose="020B0604020202020204" pitchFamily="34" charset="0"/>
              <a:buChar char="•"/>
            </a:pPr>
            <a:r>
              <a:rPr lang="el-GR" b="1" dirty="0"/>
              <a:t>Θεωρίες ορθολογισμού εναλλακτικές </a:t>
            </a:r>
            <a:r>
              <a:rPr lang="el-GR" dirty="0"/>
              <a:t>στην χρησιμότητα </a:t>
            </a:r>
            <a:r>
              <a:rPr lang="el-GR" dirty="0" err="1"/>
              <a:t>Von</a:t>
            </a:r>
            <a:r>
              <a:rPr lang="el-GR" dirty="0"/>
              <a:t> </a:t>
            </a:r>
            <a:r>
              <a:rPr lang="el-GR" dirty="0" err="1"/>
              <a:t>Neumann</a:t>
            </a:r>
            <a:r>
              <a:rPr lang="el-GR" dirty="0"/>
              <a:t>- </a:t>
            </a:r>
            <a:r>
              <a:rPr lang="el-GR" dirty="0" err="1"/>
              <a:t>Morgenstern</a:t>
            </a:r>
            <a:r>
              <a:rPr lang="el-GR" dirty="0"/>
              <a:t>. Π.χ. </a:t>
            </a:r>
          </a:p>
          <a:p>
            <a:pPr lvl="2">
              <a:buFont typeface="Arial" panose="020B0604020202020204" pitchFamily="34" charset="0"/>
              <a:buChar char="•"/>
            </a:pPr>
            <a:r>
              <a:rPr lang="el-GR" dirty="0"/>
              <a:t>(a) Εξήγηση </a:t>
            </a:r>
            <a:r>
              <a:rPr lang="el-GR" dirty="0" err="1"/>
              <a:t>Friedman</a:t>
            </a:r>
            <a:r>
              <a:rPr lang="el-GR" dirty="0"/>
              <a:t>- </a:t>
            </a:r>
            <a:r>
              <a:rPr lang="el-GR" dirty="0" err="1"/>
              <a:t>Savage</a:t>
            </a:r>
            <a:r>
              <a:rPr lang="el-GR" dirty="0"/>
              <a:t> – συνάρτηση Χρησιμότητας έχει σχήμα S (διαφορετική στάση στον κίνδυνο σε διαφορετικά επίπεδα εισοδήματος). Ή</a:t>
            </a:r>
          </a:p>
          <a:p>
            <a:pPr lvl="2">
              <a:buFont typeface="Arial" panose="020B0604020202020204" pitchFamily="34" charset="0"/>
              <a:buChar char="•"/>
            </a:pPr>
            <a:r>
              <a:rPr lang="el-GR" dirty="0"/>
              <a:t> (b) </a:t>
            </a:r>
            <a:r>
              <a:rPr lang="el-GR" dirty="0" err="1"/>
              <a:t>Prospect</a:t>
            </a:r>
            <a:r>
              <a:rPr lang="el-GR" dirty="0"/>
              <a:t> </a:t>
            </a:r>
            <a:r>
              <a:rPr lang="el-GR" dirty="0" err="1"/>
              <a:t>theory</a:t>
            </a:r>
            <a:r>
              <a:rPr lang="el-GR" dirty="0"/>
              <a:t> (Θεωρία Προοπτικής) </a:t>
            </a:r>
            <a:r>
              <a:rPr lang="el-GR" dirty="0" err="1"/>
              <a:t>Κahnemann</a:t>
            </a:r>
            <a:r>
              <a:rPr lang="el-GR" dirty="0"/>
              <a:t> &amp; </a:t>
            </a:r>
            <a:r>
              <a:rPr lang="el-GR" dirty="0" err="1"/>
              <a:t>Tversky</a:t>
            </a:r>
            <a:r>
              <a:rPr lang="el-GR" dirty="0"/>
              <a:t> – η απόφαση υπερεκτιμά χαμηλές πιθανότητες, + υπάρχει μια ασυνέχεια στο status quo). – </a:t>
            </a:r>
            <a:r>
              <a:rPr lang="el-GR" dirty="0" err="1"/>
              <a:t>βλ</a:t>
            </a:r>
            <a:r>
              <a:rPr lang="el-GR" dirty="0"/>
              <a:t> στο τέλος της ενότητας</a:t>
            </a:r>
          </a:p>
          <a:p>
            <a:pPr lvl="4">
              <a:buFont typeface="Arial" panose="020B0604020202020204" pitchFamily="34" charset="0"/>
              <a:buChar char="•"/>
            </a:pPr>
            <a:r>
              <a:rPr lang="el-GR" dirty="0"/>
              <a:t>Υπάρχει αποστροφή κινδύνου σε μερικά ρίσκα αλλά όχι σε άλλα </a:t>
            </a:r>
          </a:p>
          <a:p>
            <a:pPr lvl="4">
              <a:buFont typeface="Arial" panose="020B0604020202020204" pitchFamily="34" charset="0"/>
              <a:buChar char="•"/>
            </a:pPr>
            <a:r>
              <a:rPr lang="el-GR" dirty="0"/>
              <a:t> (Θα έπρεπε να υπάρχει, όμως,  μέση τάξη αδιάφορη στον κίνδυνο.)</a:t>
            </a:r>
          </a:p>
          <a:p>
            <a:endParaRPr lang="en-GB" dirty="0"/>
          </a:p>
        </p:txBody>
      </p:sp>
      <p:pic>
        <p:nvPicPr>
          <p:cNvPr id="7" name="Content Placeholder 6">
            <a:extLst>
              <a:ext uri="{FF2B5EF4-FFF2-40B4-BE49-F238E27FC236}">
                <a16:creationId xmlns:a16="http://schemas.microsoft.com/office/drawing/2014/main" id="{7D7CC882-FEBB-2E0D-7211-7A34B040E2C9}"/>
              </a:ext>
            </a:extLst>
          </p:cNvPr>
          <p:cNvPicPr>
            <a:picLocks noGrp="1" noChangeAspect="1"/>
          </p:cNvPicPr>
          <p:nvPr>
            <p:ph sz="half" idx="2"/>
          </p:nvPr>
        </p:nvPicPr>
        <p:blipFill>
          <a:blip r:embed="rId2"/>
          <a:stretch>
            <a:fillRect/>
          </a:stretch>
        </p:blipFill>
        <p:spPr>
          <a:xfrm>
            <a:off x="6220450" y="1737360"/>
            <a:ext cx="4937125" cy="3537129"/>
          </a:xfrm>
          <a:prstGeom prst="rect">
            <a:avLst/>
          </a:prstGeom>
        </p:spPr>
      </p:pic>
      <p:sp>
        <p:nvSpPr>
          <p:cNvPr id="5" name="Footer Placeholder 4">
            <a:extLst>
              <a:ext uri="{FF2B5EF4-FFF2-40B4-BE49-F238E27FC236}">
                <a16:creationId xmlns:a16="http://schemas.microsoft.com/office/drawing/2014/main" id="{58E97CD3-1D6C-E2A3-2829-150EE35A9E97}"/>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C14A05FF-E2CE-B896-9DCF-5CB8EF26006F}"/>
              </a:ext>
            </a:extLst>
          </p:cNvPr>
          <p:cNvSpPr>
            <a:spLocks noGrp="1"/>
          </p:cNvSpPr>
          <p:nvPr>
            <p:ph type="sldNum" sz="quarter" idx="12"/>
          </p:nvPr>
        </p:nvSpPr>
        <p:spPr/>
        <p:txBody>
          <a:bodyPr/>
          <a:lstStyle/>
          <a:p>
            <a:fld id="{129925B6-863B-4C2F-8765-BBFEFEBA9CE7}" type="slidenum">
              <a:rPr lang="en-GB" altLang="en-US" smtClean="0"/>
              <a:pPr/>
              <a:t>24</a:t>
            </a:fld>
            <a:endParaRPr lang="en-GB" altLang="en-US"/>
          </a:p>
        </p:txBody>
      </p:sp>
    </p:spTree>
    <p:extLst>
      <p:ext uri="{BB962C8B-B14F-4D97-AF65-F5344CB8AC3E}">
        <p14:creationId xmlns:p14="http://schemas.microsoft.com/office/powerpoint/2010/main" val="333739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AFB5-AB1B-AA2A-3E7D-E110AE1EAD49}"/>
              </a:ext>
            </a:extLst>
          </p:cNvPr>
          <p:cNvSpPr>
            <a:spLocks noGrp="1"/>
          </p:cNvSpPr>
          <p:nvPr>
            <p:ph type="title"/>
          </p:nvPr>
        </p:nvSpPr>
        <p:spPr/>
        <p:txBody>
          <a:bodyPr/>
          <a:lstStyle/>
          <a:p>
            <a:r>
              <a:rPr lang="el-GR" dirty="0"/>
              <a:t>Μέτρηση της αποστροφής σε ρίσκο</a:t>
            </a:r>
            <a:endParaRPr lang="en-GB" dirty="0"/>
          </a:p>
        </p:txBody>
      </p:sp>
      <p:sp>
        <p:nvSpPr>
          <p:cNvPr id="3" name="Content Placeholder 2">
            <a:extLst>
              <a:ext uri="{FF2B5EF4-FFF2-40B4-BE49-F238E27FC236}">
                <a16:creationId xmlns:a16="http://schemas.microsoft.com/office/drawing/2014/main" id="{A4576962-AA4A-CB49-56DF-D595D6D7AA28}"/>
              </a:ext>
            </a:extLst>
          </p:cNvPr>
          <p:cNvSpPr>
            <a:spLocks noGrp="1"/>
          </p:cNvSpPr>
          <p:nvPr>
            <p:ph sz="half" idx="1"/>
          </p:nvPr>
        </p:nvSpPr>
        <p:spPr>
          <a:xfrm>
            <a:off x="551384" y="1845734"/>
            <a:ext cx="5544616" cy="4391578"/>
          </a:xfrm>
        </p:spPr>
        <p:txBody>
          <a:bodyPr>
            <a:normAutofit fontScale="55000" lnSpcReduction="20000"/>
          </a:bodyPr>
          <a:lstStyle/>
          <a:p>
            <a:r>
              <a:rPr lang="el-GR" b="1" i="1" dirty="0"/>
              <a:t>Μέτρηση</a:t>
            </a:r>
            <a:r>
              <a:rPr lang="el-GR" b="1" dirty="0"/>
              <a:t> της αποστροφής κινδύνου.</a:t>
            </a:r>
            <a:r>
              <a:rPr lang="el-GR" dirty="0"/>
              <a:t>   (</a:t>
            </a:r>
            <a:r>
              <a:rPr lang="en-US" dirty="0"/>
              <a:t>Y</a:t>
            </a:r>
            <a:r>
              <a:rPr lang="el-GR" dirty="0"/>
              <a:t>=πόροι) – μετράται η κυρτότητα της συνάρτησης με βάση τον ρυθμό μεταβολής της οριακής αποστροφής (δεύτερο παράγωγο).</a:t>
            </a:r>
            <a:endParaRPr lang="en-GB" dirty="0"/>
          </a:p>
          <a:p>
            <a:r>
              <a:rPr lang="el-GR" b="1" dirty="0"/>
              <a:t>Απόλυτη:</a:t>
            </a:r>
            <a:r>
              <a:rPr lang="el-GR" dirty="0"/>
              <a:t>  		</a:t>
            </a:r>
            <a:r>
              <a:rPr lang="en-US" sz="2500" b="1" dirty="0"/>
              <a:t>R</a:t>
            </a:r>
            <a:r>
              <a:rPr lang="en-US" sz="2500" b="1" baseline="-25000" dirty="0"/>
              <a:t>A</a:t>
            </a:r>
            <a:r>
              <a:rPr lang="el-GR" sz="2500" b="1" dirty="0"/>
              <a:t>= -</a:t>
            </a:r>
            <a:r>
              <a:rPr lang="en-US" sz="2500" b="1" dirty="0"/>
              <a:t>U</a:t>
            </a:r>
            <a:r>
              <a:rPr lang="el-GR" sz="2500" b="1" dirty="0"/>
              <a:t>’’(</a:t>
            </a:r>
            <a:r>
              <a:rPr lang="en-US" sz="2500" b="1" dirty="0"/>
              <a:t>Y</a:t>
            </a:r>
            <a:r>
              <a:rPr lang="el-GR" sz="2500" b="1" dirty="0"/>
              <a:t>)/</a:t>
            </a:r>
            <a:r>
              <a:rPr lang="en-US" sz="2500" b="1" dirty="0"/>
              <a:t>U</a:t>
            </a:r>
            <a:r>
              <a:rPr lang="el-GR" sz="2500" b="1" dirty="0"/>
              <a:t>’(</a:t>
            </a:r>
            <a:r>
              <a:rPr lang="en-US" sz="2500" b="1" dirty="0"/>
              <a:t>Y</a:t>
            </a:r>
            <a:r>
              <a:rPr lang="el-GR" sz="2500" b="1" dirty="0"/>
              <a:t>) </a:t>
            </a:r>
            <a:endParaRPr lang="en-GB" b="1" dirty="0"/>
          </a:p>
          <a:p>
            <a:r>
              <a:rPr lang="el-GR" b="1" dirty="0"/>
              <a:t>Σχετική:</a:t>
            </a:r>
            <a:r>
              <a:rPr lang="el-GR" dirty="0"/>
              <a:t>		</a:t>
            </a:r>
            <a:r>
              <a:rPr lang="en-US" sz="2500" b="1" dirty="0"/>
              <a:t>R</a:t>
            </a:r>
            <a:r>
              <a:rPr lang="en-US" sz="2500" b="1" baseline="-25000" dirty="0"/>
              <a:t>R</a:t>
            </a:r>
            <a:r>
              <a:rPr lang="el-GR" sz="2500" b="1" dirty="0"/>
              <a:t>= -</a:t>
            </a:r>
            <a:r>
              <a:rPr lang="en-US" sz="2500" b="1" dirty="0"/>
              <a:t>Y U</a:t>
            </a:r>
            <a:r>
              <a:rPr lang="el-GR" sz="2500" b="1" dirty="0"/>
              <a:t>’’(</a:t>
            </a:r>
            <a:r>
              <a:rPr lang="en-US" sz="2500" b="1" dirty="0"/>
              <a:t>Y</a:t>
            </a:r>
            <a:r>
              <a:rPr lang="el-GR" sz="2500" b="1" dirty="0"/>
              <a:t>)/</a:t>
            </a:r>
            <a:r>
              <a:rPr lang="en-US" sz="2500" b="1" dirty="0"/>
              <a:t>U</a:t>
            </a:r>
            <a:r>
              <a:rPr lang="el-GR" sz="2500" b="1" dirty="0"/>
              <a:t>’(</a:t>
            </a:r>
            <a:r>
              <a:rPr lang="en-US" sz="2500" b="1" dirty="0"/>
              <a:t>Y</a:t>
            </a:r>
            <a:r>
              <a:rPr lang="el-GR" sz="2500" b="1" dirty="0"/>
              <a:t>)</a:t>
            </a:r>
            <a:endParaRPr lang="en-GB" sz="2500" b="1" dirty="0"/>
          </a:p>
          <a:p>
            <a:r>
              <a:rPr lang="el-GR" dirty="0"/>
              <a:t>Η σχετική αποστροφή κινδύνου είναι ανεξάρτητη της μονάδας μέτρησης των πόρων.</a:t>
            </a:r>
            <a:endParaRPr lang="en-GB" dirty="0"/>
          </a:p>
          <a:p>
            <a:r>
              <a:rPr lang="el-GR" dirty="0"/>
              <a:t> Σύμφωνα με τον </a:t>
            </a:r>
            <a:r>
              <a:rPr lang="en-US" dirty="0"/>
              <a:t>Arrow</a:t>
            </a:r>
            <a:r>
              <a:rPr lang="el-GR" dirty="0"/>
              <a:t> είναι </a:t>
            </a:r>
            <a:r>
              <a:rPr lang="el-GR" b="1" dirty="0"/>
              <a:t>λογικό να έχουμε</a:t>
            </a:r>
            <a:r>
              <a:rPr lang="el-GR" dirty="0"/>
              <a:t>:   </a:t>
            </a:r>
            <a:endParaRPr lang="en-GB" dirty="0"/>
          </a:p>
          <a:p>
            <a:pPr lvl="0"/>
            <a:r>
              <a:rPr lang="el-GR" b="1" i="1" dirty="0"/>
              <a:t>Απόλυτη</a:t>
            </a:r>
            <a:r>
              <a:rPr lang="el-GR" b="1" dirty="0"/>
              <a:t> αποστροφή κινδύνου </a:t>
            </a:r>
            <a:r>
              <a:rPr lang="el-GR" b="1" i="1" dirty="0"/>
              <a:t>μειώνεται</a:t>
            </a:r>
            <a:r>
              <a:rPr lang="el-GR" b="1" dirty="0"/>
              <a:t> με πόρους  </a:t>
            </a:r>
            <a:r>
              <a:rPr lang="el-GR" dirty="0"/>
              <a:t>-- (Το ασφάλιστρο που είναι διατεθειμένος κάποιος να πληρώνει για αποφυγή </a:t>
            </a:r>
            <a:r>
              <a:rPr lang="el-GR" i="1" dirty="0"/>
              <a:t>συγκεκριμένης</a:t>
            </a:r>
            <a:r>
              <a:rPr lang="el-GR" dirty="0"/>
              <a:t> απώλειας μειώνεται με εισόδημα) – </a:t>
            </a:r>
            <a:r>
              <a:rPr lang="el-GR" b="1" i="1" dirty="0">
                <a:effectLst>
                  <a:outerShdw blurRad="38100" dist="38100" dir="2700000" algn="tl">
                    <a:srgbClr val="000000">
                      <a:alpha val="43137"/>
                    </a:srgbClr>
                  </a:outerShdw>
                </a:effectLst>
              </a:rPr>
              <a:t>Μειούμενη</a:t>
            </a:r>
            <a:r>
              <a:rPr lang="el-GR" b="1" dirty="0"/>
              <a:t> απόλυτη αποστροφή κινδύνου </a:t>
            </a:r>
            <a:r>
              <a:rPr lang="el-GR" dirty="0"/>
              <a:t>(</a:t>
            </a:r>
            <a:r>
              <a:rPr lang="en-US" dirty="0"/>
              <a:t>DARA</a:t>
            </a:r>
            <a:r>
              <a:rPr lang="el-GR" dirty="0"/>
              <a:t> – </a:t>
            </a:r>
            <a:r>
              <a:rPr lang="en-US" dirty="0"/>
              <a:t>decreasing absolute risk aversion</a:t>
            </a:r>
            <a:r>
              <a:rPr lang="el-GR" dirty="0"/>
              <a:t>).</a:t>
            </a:r>
          </a:p>
          <a:p>
            <a:pPr lvl="1">
              <a:buFont typeface="Arial" panose="020B0604020202020204" pitchFamily="34" charset="0"/>
              <a:buChar char="•"/>
            </a:pPr>
            <a:r>
              <a:rPr lang="el-GR" dirty="0"/>
              <a:t>Πόσο σε νοιάζει να χάσεις €1000 καθώς γίνεσαι πιο πλούσιος; </a:t>
            </a:r>
            <a:r>
              <a:rPr lang="el-GR" dirty="0">
                <a:latin typeface="Cambria" panose="02040503050406030204" pitchFamily="18" charset="0"/>
                <a:ea typeface="Cambria" panose="02040503050406030204" pitchFamily="18" charset="0"/>
              </a:rPr>
              <a:t>⇒</a:t>
            </a:r>
            <a:r>
              <a:rPr lang="el-GR" b="1" dirty="0"/>
              <a:t>Λιγότερο</a:t>
            </a:r>
          </a:p>
          <a:p>
            <a:pPr lvl="1">
              <a:buFont typeface="Arial" panose="020B0604020202020204" pitchFamily="34" charset="0"/>
              <a:buChar char="•"/>
            </a:pPr>
            <a:r>
              <a:rPr lang="el-GR" b="1" dirty="0"/>
              <a:t>Στην Ελλάδα θα θέλουμε περισσότερη ασφάλιση από την  Ολλανδία!!</a:t>
            </a:r>
            <a:endParaRPr lang="en-GB" b="1" dirty="0"/>
          </a:p>
          <a:p>
            <a:pPr lvl="0"/>
            <a:r>
              <a:rPr lang="el-GR" b="1" i="1" dirty="0"/>
              <a:t>Σχετική</a:t>
            </a:r>
            <a:r>
              <a:rPr lang="el-GR" b="1" dirty="0"/>
              <a:t> αποστροφή κινδύνου θετική συνάρτηση πόρων </a:t>
            </a:r>
            <a:r>
              <a:rPr lang="el-GR" dirty="0"/>
              <a:t>. (</a:t>
            </a:r>
            <a:r>
              <a:rPr lang="el-GR" dirty="0" err="1"/>
              <a:t>Οσο</a:t>
            </a:r>
            <a:r>
              <a:rPr lang="el-GR" dirty="0"/>
              <a:t> πιο πλούσιος τόσο αποστρέφεται συγκεκριμένο </a:t>
            </a:r>
            <a:r>
              <a:rPr lang="el-GR" i="1" dirty="0"/>
              <a:t>ποσοστιαίο</a:t>
            </a:r>
            <a:r>
              <a:rPr lang="el-GR" dirty="0"/>
              <a:t> ρίσκο – να χάσεις ποσοστό του πλούτου σου) – </a:t>
            </a:r>
            <a:r>
              <a:rPr lang="el-GR" b="1" i="1" dirty="0"/>
              <a:t>αυξανόμενη</a:t>
            </a:r>
            <a:r>
              <a:rPr lang="el-GR" b="1" dirty="0"/>
              <a:t> σχετική αποστροφή κινδύνου</a:t>
            </a:r>
            <a:r>
              <a:rPr lang="el-GR" dirty="0"/>
              <a:t>.  (Λιγότερο πιθανό από την </a:t>
            </a:r>
            <a:r>
              <a:rPr lang="en-US" dirty="0"/>
              <a:t>DARA)</a:t>
            </a:r>
            <a:endParaRPr lang="el-GR" dirty="0"/>
          </a:p>
          <a:p>
            <a:pPr lvl="1"/>
            <a:r>
              <a:rPr lang="el-GR" dirty="0"/>
              <a:t>Πόσο σε νοιάζει να χάσεις 10% του πλούτου σου καθώς γίνεσαι πιο πλούσιος; </a:t>
            </a:r>
            <a:r>
              <a:rPr lang="el-GR" dirty="0">
                <a:latin typeface="Cambria" panose="02040503050406030204" pitchFamily="18" charset="0"/>
                <a:ea typeface="Cambria" panose="02040503050406030204" pitchFamily="18" charset="0"/>
              </a:rPr>
              <a:t>⇒</a:t>
            </a:r>
            <a:r>
              <a:rPr lang="el-GR" b="1" dirty="0"/>
              <a:t>Περισσότερο</a:t>
            </a:r>
            <a:r>
              <a:rPr lang="el-GR" dirty="0"/>
              <a:t> (το 10% του Ε</a:t>
            </a:r>
            <a:r>
              <a:rPr lang="en-US" dirty="0" err="1"/>
              <a:t>lon</a:t>
            </a:r>
            <a:r>
              <a:rPr lang="en-US" dirty="0"/>
              <a:t> Musk </a:t>
            </a:r>
            <a:r>
              <a:rPr lang="el-GR" dirty="0"/>
              <a:t>τον νοιάζει περισσότερο από εσάς) </a:t>
            </a:r>
          </a:p>
          <a:p>
            <a:pPr lvl="1"/>
            <a:endParaRPr lang="el-GR" dirty="0"/>
          </a:p>
          <a:p>
            <a:pPr lvl="1"/>
            <a:endParaRPr lang="en-GB" dirty="0"/>
          </a:p>
          <a:p>
            <a:pPr lvl="0"/>
            <a:endParaRPr lang="en-GB" dirty="0"/>
          </a:p>
          <a:p>
            <a:r>
              <a:rPr lang="el-GR" dirty="0"/>
              <a:t> </a:t>
            </a:r>
            <a:endParaRPr lang="en-GB" dirty="0"/>
          </a:p>
          <a:p>
            <a:endParaRPr lang="en-GB" dirty="0"/>
          </a:p>
        </p:txBody>
      </p:sp>
      <p:sp>
        <p:nvSpPr>
          <p:cNvPr id="4" name="Content Placeholder 3">
            <a:extLst>
              <a:ext uri="{FF2B5EF4-FFF2-40B4-BE49-F238E27FC236}">
                <a16:creationId xmlns:a16="http://schemas.microsoft.com/office/drawing/2014/main" id="{4F3EE8AB-1B95-C21B-96F0-F1710FD347DF}"/>
              </a:ext>
            </a:extLst>
          </p:cNvPr>
          <p:cNvSpPr>
            <a:spLocks noGrp="1"/>
          </p:cNvSpPr>
          <p:nvPr>
            <p:ph sz="half" idx="2"/>
          </p:nvPr>
        </p:nvSpPr>
        <p:spPr/>
        <p:txBody>
          <a:bodyPr>
            <a:normAutofit fontScale="55000" lnSpcReduction="20000"/>
          </a:bodyPr>
          <a:lstStyle/>
          <a:p>
            <a:r>
              <a:rPr lang="el-GR" b="1" dirty="0"/>
              <a:t>Προσεγγιστική εκτίμηση της αποστροφής κινδύνου</a:t>
            </a:r>
            <a:r>
              <a:rPr lang="el-GR" dirty="0"/>
              <a:t> </a:t>
            </a:r>
            <a:r>
              <a:rPr lang="en-US" dirty="0"/>
              <a:t>Arrow</a:t>
            </a:r>
            <a:r>
              <a:rPr lang="el-GR" dirty="0"/>
              <a:t>-</a:t>
            </a:r>
            <a:r>
              <a:rPr lang="en-US" dirty="0"/>
              <a:t>Pratt</a:t>
            </a:r>
            <a:r>
              <a:rPr lang="el-GR" dirty="0"/>
              <a:t>. Για μικρούς  κινδύνους το </a:t>
            </a:r>
            <a:r>
              <a:rPr lang="en-US" dirty="0"/>
              <a:t>risk premium</a:t>
            </a:r>
            <a:r>
              <a:rPr lang="el-GR" dirty="0"/>
              <a:t> για καθαρό ρίσκο ισούται κατά προσέγγιση</a:t>
            </a:r>
          </a:p>
          <a:p>
            <a:r>
              <a:rPr lang="el-GR" dirty="0"/>
              <a:t>  		</a:t>
            </a:r>
            <a:r>
              <a:rPr lang="el-GR" sz="2500" b="1" dirty="0"/>
              <a:t>0.5*Εχ</a:t>
            </a:r>
            <a:r>
              <a:rPr lang="el-GR" sz="2500" b="1" baseline="30000" dirty="0"/>
              <a:t>2 </a:t>
            </a:r>
            <a:r>
              <a:rPr lang="el-GR" sz="2500" b="1" dirty="0"/>
              <a:t>* Α(</a:t>
            </a:r>
            <a:r>
              <a:rPr lang="en-US" sz="2500" b="1" dirty="0"/>
              <a:t>w</a:t>
            </a:r>
            <a:r>
              <a:rPr lang="el-GR" sz="2500" b="1" baseline="-25000" dirty="0"/>
              <a:t>0</a:t>
            </a:r>
            <a:r>
              <a:rPr lang="el-GR" sz="2500" b="1" dirty="0"/>
              <a:t>) =0,5σ</a:t>
            </a:r>
            <a:r>
              <a:rPr lang="el-GR" sz="2500" b="1" baseline="30000" dirty="0"/>
              <a:t>2</a:t>
            </a:r>
            <a:r>
              <a:rPr lang="el-GR" sz="2500" b="1" dirty="0"/>
              <a:t>Α(</a:t>
            </a:r>
            <a:r>
              <a:rPr lang="en-US" sz="2500" b="1" dirty="0"/>
              <a:t>w</a:t>
            </a:r>
            <a:r>
              <a:rPr lang="el-GR" sz="2500" b="1" baseline="-25000" dirty="0"/>
              <a:t>0</a:t>
            </a:r>
            <a:r>
              <a:rPr lang="el-GR" sz="2500" b="1" dirty="0"/>
              <a:t>),  </a:t>
            </a:r>
            <a:endParaRPr lang="el-GR" b="1" dirty="0"/>
          </a:p>
          <a:p>
            <a:pPr lvl="1"/>
            <a:r>
              <a:rPr lang="el-GR" dirty="0"/>
              <a:t>(Α(</a:t>
            </a:r>
            <a:r>
              <a:rPr lang="en-US" dirty="0"/>
              <a:t>w</a:t>
            </a:r>
            <a:r>
              <a:rPr lang="el-GR" baseline="-25000" dirty="0"/>
              <a:t>0</a:t>
            </a:r>
            <a:r>
              <a:rPr lang="el-GR" dirty="0"/>
              <a:t>)=απόλυτη αποστροφή κινδύνου στο σημείο αρχικής κατάστασης πλούτου), με 0,5 επί την μεταβλητότητα (διακύμανση) επί την απόλυτη αποστροφή κινδύνου.  </a:t>
            </a:r>
            <a:endParaRPr lang="en-GB" dirty="0"/>
          </a:p>
          <a:p>
            <a:pPr lvl="1"/>
            <a:r>
              <a:rPr lang="el-GR" dirty="0"/>
              <a:t>Δηλαδή η αποστροφή κινδύνου είναι το μέγιστο ποσό που θα πλήρωνε κάποιος με αρχικό πλούτο </a:t>
            </a:r>
            <a:r>
              <a:rPr lang="en-US" dirty="0"/>
              <a:t>w</a:t>
            </a:r>
            <a:r>
              <a:rPr lang="el-GR" baseline="-25000" dirty="0"/>
              <a:t>0</a:t>
            </a:r>
            <a:r>
              <a:rPr lang="el-GR" dirty="0"/>
              <a:t> για να αποφύγει ένα μικρό κίνδυνο με μεταβλητότητα 2.</a:t>
            </a:r>
            <a:endParaRPr lang="en-GB" dirty="0"/>
          </a:p>
          <a:p>
            <a:r>
              <a:rPr lang="el-GR" dirty="0"/>
              <a:t>Υπολογίζοντας την δική σας (σχετική) αποστροφή κινδύνου:</a:t>
            </a:r>
          </a:p>
          <a:p>
            <a:pPr lvl="1"/>
            <a:r>
              <a:rPr lang="el-GR" dirty="0"/>
              <a:t>τι ποσοστό του πλούτου του θα πλήρωνε για να αποφύγει τελείως τον κίνδυνο να χάσει 10% του πλούτου του. </a:t>
            </a:r>
          </a:p>
          <a:p>
            <a:pPr lvl="1"/>
            <a:r>
              <a:rPr lang="el-GR" dirty="0"/>
              <a:t> Με κάποιες υποθέσεις για την μορφή της συνάρτησης ωφέλειας, αν κάποιος θεωρήσει ότι θα πλήρωνε ένα </a:t>
            </a:r>
            <a:r>
              <a:rPr lang="en-US" dirty="0"/>
              <a:t>risk premium</a:t>
            </a:r>
            <a:r>
              <a:rPr lang="el-GR" dirty="0"/>
              <a:t>  της τάξης του 0,5-2%, προκύπτουν συντελεστές </a:t>
            </a:r>
            <a:r>
              <a:rPr lang="el-GR" b="1" dirty="0"/>
              <a:t>σχετικής αποστροφής κινδύνου της τάξης του 1 ως 4</a:t>
            </a:r>
            <a:r>
              <a:rPr lang="el-GR" dirty="0"/>
              <a:t>.  </a:t>
            </a:r>
          </a:p>
          <a:p>
            <a:pPr lvl="1"/>
            <a:r>
              <a:rPr lang="el-GR" dirty="0"/>
              <a:t>Αντίθετα μια σχετική αποστροφή κινδύνου 40 συνεπάγεται ότι πληρώνεις 8,4% του πλούτου σου για να εξασφαλίσεις ότι δεν θα χάσεις το 10%!. </a:t>
            </a:r>
            <a:endParaRPr lang="en-GB" dirty="0"/>
          </a:p>
          <a:p>
            <a:r>
              <a:rPr lang="el-GR" dirty="0"/>
              <a:t> Υπάρχουν ενδείξεις ότι η αποστροφή κινδύνου είναι συνάρτηση του ύψους της προσδοκώμενης απώλειας. </a:t>
            </a:r>
          </a:p>
          <a:p>
            <a:r>
              <a:rPr lang="el-GR" dirty="0"/>
              <a:t>Μικρές απώλειες πιθανώς να μην δημιουργούν ιδιαίτερο πρόβλημα.  Εμπειρικές μελέτες δείχνουν ότι υπάρχει μεγάλη διασπορά αποστροφής κινδύνου στον πληθυσμό, ανάλογα με το εισόδημα, ηλικία, κοινωνική κατάσταση, επάγγελμα κλπ. </a:t>
            </a:r>
          </a:p>
          <a:p>
            <a:r>
              <a:rPr lang="el-GR" dirty="0"/>
              <a:t>Συγκεκριμένα οι γυναίκες αποστρέφονται τον κίνδυνο περισσότερο από τους άνδρες.</a:t>
            </a:r>
            <a:endParaRPr lang="en-GB" dirty="0"/>
          </a:p>
          <a:p>
            <a:endParaRPr lang="en-GB" dirty="0"/>
          </a:p>
        </p:txBody>
      </p:sp>
      <p:sp>
        <p:nvSpPr>
          <p:cNvPr id="5" name="Footer Placeholder 4">
            <a:extLst>
              <a:ext uri="{FF2B5EF4-FFF2-40B4-BE49-F238E27FC236}">
                <a16:creationId xmlns:a16="http://schemas.microsoft.com/office/drawing/2014/main" id="{5DE06EA2-061F-51F0-4ECA-37F4B6418743}"/>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77297E18-F4F3-3A28-7628-CD54BDE6752E}"/>
              </a:ext>
            </a:extLst>
          </p:cNvPr>
          <p:cNvSpPr>
            <a:spLocks noGrp="1"/>
          </p:cNvSpPr>
          <p:nvPr>
            <p:ph type="sldNum" sz="quarter" idx="12"/>
          </p:nvPr>
        </p:nvSpPr>
        <p:spPr/>
        <p:txBody>
          <a:bodyPr/>
          <a:lstStyle/>
          <a:p>
            <a:fld id="{129925B6-863B-4C2F-8765-BBFEFEBA9CE7}" type="slidenum">
              <a:rPr lang="en-GB" altLang="en-US" smtClean="0"/>
              <a:pPr/>
              <a:t>25</a:t>
            </a:fld>
            <a:endParaRPr lang="en-GB" altLang="en-US"/>
          </a:p>
        </p:txBody>
      </p:sp>
    </p:spTree>
    <p:extLst>
      <p:ext uri="{BB962C8B-B14F-4D97-AF65-F5344CB8AC3E}">
        <p14:creationId xmlns:p14="http://schemas.microsoft.com/office/powerpoint/2010/main" val="3010965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F427C-47CB-FA63-A79D-724267478833}"/>
              </a:ext>
            </a:extLst>
          </p:cNvPr>
          <p:cNvSpPr>
            <a:spLocks noGrp="1"/>
          </p:cNvSpPr>
          <p:nvPr>
            <p:ph type="title"/>
          </p:nvPr>
        </p:nvSpPr>
        <p:spPr/>
        <p:txBody>
          <a:bodyPr>
            <a:normAutofit/>
          </a:bodyPr>
          <a:lstStyle/>
          <a:p>
            <a:r>
              <a:rPr lang="el-GR" b="1" dirty="0"/>
              <a:t>Το αίνιγμα  της </a:t>
            </a:r>
            <a:r>
              <a:rPr lang="el-GR" b="1" dirty="0" err="1"/>
              <a:t>υπεραπόδοσης</a:t>
            </a:r>
            <a:r>
              <a:rPr lang="el-GR" b="1" dirty="0"/>
              <a:t> μετοχών</a:t>
            </a:r>
            <a:br>
              <a:rPr lang="el-GR" b="1" dirty="0"/>
            </a:br>
            <a:r>
              <a:rPr lang="el-GR" dirty="0"/>
              <a:t>(</a:t>
            </a:r>
            <a:r>
              <a:rPr lang="en-US" dirty="0"/>
              <a:t>Equity premium puzzle</a:t>
            </a:r>
            <a:r>
              <a:rPr lang="el-GR" dirty="0"/>
              <a:t>)</a:t>
            </a:r>
            <a:endParaRPr lang="en-GB" dirty="0"/>
          </a:p>
        </p:txBody>
      </p:sp>
      <p:sp>
        <p:nvSpPr>
          <p:cNvPr id="3" name="Content Placeholder 2">
            <a:extLst>
              <a:ext uri="{FF2B5EF4-FFF2-40B4-BE49-F238E27FC236}">
                <a16:creationId xmlns:a16="http://schemas.microsoft.com/office/drawing/2014/main" id="{E9E68071-1F7F-BCBA-FF63-22F39AF71C7E}"/>
              </a:ext>
            </a:extLst>
          </p:cNvPr>
          <p:cNvSpPr>
            <a:spLocks noGrp="1"/>
          </p:cNvSpPr>
          <p:nvPr>
            <p:ph idx="1"/>
          </p:nvPr>
        </p:nvSpPr>
        <p:spPr/>
        <p:txBody>
          <a:bodyPr>
            <a:normAutofit fontScale="62500" lnSpcReduction="20000"/>
          </a:bodyPr>
          <a:lstStyle/>
          <a:p>
            <a:r>
              <a:rPr lang="el-GR" dirty="0"/>
              <a:t>Τα κυβερνητικά </a:t>
            </a:r>
            <a:r>
              <a:rPr lang="el-GR" dirty="0" err="1"/>
              <a:t>ομόλογσ</a:t>
            </a:r>
            <a:r>
              <a:rPr lang="el-GR" dirty="0"/>
              <a:t> (</a:t>
            </a:r>
            <a:r>
              <a:rPr lang="el-GR" dirty="0" err="1"/>
              <a:t>όπωσδήποτε</a:t>
            </a:r>
            <a:r>
              <a:rPr lang="el-GR" dirty="0"/>
              <a:t> στις ΗΠΑ) έχουν </a:t>
            </a:r>
            <a:r>
              <a:rPr lang="el-GR" b="1" dirty="0"/>
              <a:t>χαμηλό κίνδυνο</a:t>
            </a:r>
            <a:r>
              <a:rPr lang="el-GR" dirty="0"/>
              <a:t>, οι δε </a:t>
            </a:r>
            <a:r>
              <a:rPr lang="el-GR" b="1" dirty="0"/>
              <a:t>μετοχές υψηλότερο</a:t>
            </a:r>
            <a:r>
              <a:rPr lang="el-GR" dirty="0"/>
              <a:t>.).  </a:t>
            </a:r>
            <a:endParaRPr lang="en-GB" dirty="0"/>
          </a:p>
          <a:p>
            <a:pPr lvl="1"/>
            <a:r>
              <a:rPr lang="el-GR" b="1" dirty="0"/>
              <a:t>Ιστορικά στοιχεία των τελευταίων 100 ετών δείχνουν μια μέση διαφορά στις αποδόσεις (</a:t>
            </a:r>
            <a:r>
              <a:rPr lang="en-US" b="1" dirty="0"/>
              <a:t>equity premium</a:t>
            </a:r>
            <a:r>
              <a:rPr lang="el-GR" b="1" dirty="0"/>
              <a:t>) </a:t>
            </a:r>
            <a:r>
              <a:rPr lang="el-GR" sz="1900" b="1" dirty="0"/>
              <a:t>της τάξης του 6%, με  ένα ελάχιστο περί το 4,5%.  </a:t>
            </a:r>
            <a:endParaRPr lang="el-GR" b="1" dirty="0"/>
          </a:p>
          <a:p>
            <a:pPr lvl="1"/>
            <a:r>
              <a:rPr lang="el-GR" dirty="0"/>
              <a:t>Όμως ρεαλιστικές τιμές αποστροφής κινδύνου </a:t>
            </a:r>
            <a:r>
              <a:rPr lang="el-GR" b="1" dirty="0"/>
              <a:t>(1-2) θα εξηγούσαν διαφορές </a:t>
            </a:r>
            <a:r>
              <a:rPr lang="el-GR" b="1" i="1" dirty="0"/>
              <a:t>κάτω του 0,25%!!</a:t>
            </a:r>
          </a:p>
          <a:p>
            <a:r>
              <a:rPr lang="el-GR" b="1" dirty="0"/>
              <a:t>Για να εξηγηθεί η διαφορά θα έπρεπε η αποστροφή κινδύνου να είναι απίστευτα μεγάλη – &gt;40!</a:t>
            </a:r>
          </a:p>
          <a:p>
            <a:pPr lvl="1"/>
            <a:r>
              <a:rPr lang="el-GR" b="1" dirty="0"/>
              <a:t> Για να αποφύγει απώλεια 30% </a:t>
            </a:r>
            <a:r>
              <a:rPr lang="el-GR" b="1" dirty="0" err="1"/>
              <a:t>δίνειε</a:t>
            </a:r>
            <a:r>
              <a:rPr lang="el-GR" b="1" dirty="0"/>
              <a:t>(με βεβαιότητα) 29%! </a:t>
            </a:r>
          </a:p>
          <a:p>
            <a:pPr marL="201168" lvl="1" indent="0">
              <a:buNone/>
            </a:pPr>
            <a:r>
              <a:rPr lang="el-GR" b="1" dirty="0"/>
              <a:t>ΕΞΗΓΗΣΕΙΣ:</a:t>
            </a:r>
            <a:endParaRPr lang="en-GB" b="1" dirty="0"/>
          </a:p>
          <a:p>
            <a:pPr lvl="1">
              <a:buFont typeface="Arial" panose="020B0604020202020204" pitchFamily="34" charset="0"/>
              <a:buChar char="•"/>
            </a:pPr>
            <a:r>
              <a:rPr lang="el-GR" dirty="0"/>
              <a:t>Απίθανος κίνδυνος που δεν έχει συμβεί ως τώρα (π.χ. υπερπληθωρισμός, φυσική καταστροφή) και δεν περιλαμβάνεται στην στατιστική ανάλυση του ΑΕΠ, τον οποίο όμως γνωρίζουν οι επενδυτές.  </a:t>
            </a:r>
          </a:p>
          <a:p>
            <a:pPr lvl="2">
              <a:buFont typeface="Arial" panose="020B0604020202020204" pitchFamily="34" charset="0"/>
              <a:buChar char="•"/>
            </a:pPr>
            <a:r>
              <a:rPr lang="el-GR" dirty="0"/>
              <a:t>(το πρόβλημα του </a:t>
            </a:r>
            <a:r>
              <a:rPr lang="en-US" dirty="0"/>
              <a:t>peso</a:t>
            </a:r>
            <a:r>
              <a:rPr lang="el-GR" dirty="0"/>
              <a:t> – οι επενδυτές γνωρίζουν κάτι ως θεωρητική πιθανότητα π.χ. να καταρρεύσει το </a:t>
            </a:r>
            <a:r>
              <a:rPr lang="en-US" dirty="0"/>
              <a:t>peso</a:t>
            </a:r>
            <a:r>
              <a:rPr lang="el-GR" dirty="0"/>
              <a:t>, που όμως δεν έχει γίνει ακόμη). </a:t>
            </a:r>
            <a:endParaRPr lang="en-GB" dirty="0"/>
          </a:p>
          <a:p>
            <a:pPr lvl="1">
              <a:buFont typeface="Arial" panose="020B0604020202020204" pitchFamily="34" charset="0"/>
              <a:buChar char="•"/>
            </a:pPr>
            <a:r>
              <a:rPr lang="el-GR" dirty="0"/>
              <a:t>Μικρό ποσοστό νοικοκυριών επενδύουν στο χρηματιστήριο. Τότε το μακροοικονομικό ρίσκο το υφίσταται τόσο μικρό τμήμα του πληθυσμού ώστε απαιτούν μεγάλο  </a:t>
            </a:r>
            <a:r>
              <a:rPr lang="en-US" dirty="0"/>
              <a:t>bonus </a:t>
            </a:r>
            <a:r>
              <a:rPr lang="el-GR" dirty="0"/>
              <a:t>για να αποζημιωθούν.  Πάντως αν το ποσοστό των μετόχων στον πληθυσμό είναι πάνω από 30% προκύπτει ελάχιστη διαφορά.  </a:t>
            </a:r>
            <a:endParaRPr lang="en-GB" dirty="0"/>
          </a:p>
          <a:p>
            <a:pPr lvl="1">
              <a:buFont typeface="Arial" panose="020B0604020202020204" pitchFamily="34" charset="0"/>
              <a:buChar char="•"/>
            </a:pPr>
            <a:r>
              <a:rPr lang="el-GR" dirty="0"/>
              <a:t>Αν υπάρχει η δυνατότητα διαφοροποίησης διεθνώς (δυνατότητα αγοράς ξένων μετοχών) κάνει το αίνιγμα χειρότερο – </a:t>
            </a:r>
            <a:r>
              <a:rPr lang="el-GR" i="1" dirty="0"/>
              <a:t>μειώνει</a:t>
            </a:r>
            <a:r>
              <a:rPr lang="el-GR" dirty="0"/>
              <a:t> το τμήμα της </a:t>
            </a:r>
            <a:r>
              <a:rPr lang="el-GR" dirty="0" err="1"/>
              <a:t>υπεραπόδοσης</a:t>
            </a:r>
            <a:r>
              <a:rPr lang="el-GR" dirty="0"/>
              <a:t> που εξηγείται.</a:t>
            </a:r>
            <a:endParaRPr lang="en-GB" dirty="0"/>
          </a:p>
          <a:p>
            <a:r>
              <a:rPr lang="el-GR" dirty="0"/>
              <a:t>Αν κάποιος είναι </a:t>
            </a:r>
            <a:r>
              <a:rPr lang="el-GR" i="1" dirty="0"/>
              <a:t>πραγματικά</a:t>
            </a:r>
            <a:r>
              <a:rPr lang="el-GR" dirty="0"/>
              <a:t> ορθολογικός με την έννοια της προσδοκώμενης χρησιμότητας, η ύπαρξη αινίγματος </a:t>
            </a:r>
            <a:r>
              <a:rPr lang="el-GR" dirty="0" err="1"/>
              <a:t>υπεραπόδοσης</a:t>
            </a:r>
            <a:r>
              <a:rPr lang="el-GR" dirty="0"/>
              <a:t> μετοχών σημαίνει ότι, για αυτόν, οι αγορές μετοχών θα προσφέρουν συστηματικά  σημαντικές  ευκαιρίες, πολλαπλάσιες της δικής του αποστροφής ρίσκου. Θα μπορεί έτσι να ‘βγάλει λεφτά’ (</a:t>
            </a:r>
            <a:r>
              <a:rPr lang="el-GR" dirty="0" err="1"/>
              <a:t>βλ</a:t>
            </a:r>
            <a:r>
              <a:rPr lang="el-GR" dirty="0"/>
              <a:t> κριτική συμπεριφορικών οικονομικών).  </a:t>
            </a:r>
          </a:p>
          <a:p>
            <a:pPr marL="201168" lvl="1" indent="0">
              <a:buNone/>
            </a:pPr>
            <a:endParaRPr lang="el-GR" b="1" dirty="0"/>
          </a:p>
          <a:p>
            <a:pPr marL="201168" lvl="1" indent="0">
              <a:buNone/>
            </a:pPr>
            <a:r>
              <a:rPr lang="el-GR" b="1" dirty="0"/>
              <a:t>Παρουσία ‘Ρίσκου του Περιθωρίου’ </a:t>
            </a:r>
            <a:r>
              <a:rPr lang="el-GR" dirty="0"/>
              <a:t>(</a:t>
            </a:r>
            <a:r>
              <a:rPr lang="el-GR" dirty="0" err="1"/>
              <a:t>Background</a:t>
            </a:r>
            <a:r>
              <a:rPr lang="el-GR" dirty="0"/>
              <a:t> </a:t>
            </a:r>
            <a:r>
              <a:rPr lang="el-GR" dirty="0" err="1"/>
              <a:t>Risk</a:t>
            </a:r>
            <a:r>
              <a:rPr lang="el-GR" dirty="0"/>
              <a:t>)</a:t>
            </a:r>
          </a:p>
          <a:p>
            <a:pPr marL="201168" lvl="1" indent="0">
              <a:buNone/>
            </a:pPr>
            <a:r>
              <a:rPr lang="el-GR" dirty="0"/>
              <a:t>Τι γίνεται στην στάση απέναντι στο </a:t>
            </a:r>
            <a:r>
              <a:rPr lang="el-GR" b="1" dirty="0"/>
              <a:t>ρίσκο όταν υπάρχει (στο περιθώριο) κάποιο ρίσκο που δεν μπορεί να ασφαλιστεί; </a:t>
            </a:r>
            <a:r>
              <a:rPr lang="el-GR" dirty="0"/>
              <a:t>(π.χ. ρίσκο στο ανθρώπινο κεφάλαιο, μακροοικονομική κατάσταση, φυσικές καταστροφές </a:t>
            </a:r>
            <a:r>
              <a:rPr lang="el-GR" dirty="0" err="1"/>
              <a:t>κλπ</a:t>
            </a:r>
            <a:r>
              <a:rPr lang="el-GR" dirty="0"/>
              <a:t>). </a:t>
            </a:r>
            <a:r>
              <a:rPr lang="el-GR" b="1" i="1" dirty="0"/>
              <a:t>Αυξάνεται ή μειώνεται η ζήτηση για περιουσιακά στοιχεία που ενέχουν κίνδυνο</a:t>
            </a:r>
            <a:r>
              <a:rPr lang="el-GR" dirty="0"/>
              <a:t>; Είναι δηλαδή οι ανεξάρτητοι κίνδυνοι υποκατάστατα ή συμπληρώματα; </a:t>
            </a:r>
          </a:p>
          <a:p>
            <a:endParaRPr lang="en-GB" dirty="0"/>
          </a:p>
        </p:txBody>
      </p:sp>
      <p:sp>
        <p:nvSpPr>
          <p:cNvPr id="4" name="Footer Placeholder 3">
            <a:extLst>
              <a:ext uri="{FF2B5EF4-FFF2-40B4-BE49-F238E27FC236}">
                <a16:creationId xmlns:a16="http://schemas.microsoft.com/office/drawing/2014/main" id="{67B0E15A-7562-F5AD-D08D-63D58F75A81A}"/>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CD1591FB-0BD3-7922-8CCE-E9AA90DC03DB}"/>
              </a:ext>
            </a:extLst>
          </p:cNvPr>
          <p:cNvSpPr>
            <a:spLocks noGrp="1"/>
          </p:cNvSpPr>
          <p:nvPr>
            <p:ph type="sldNum" sz="quarter" idx="12"/>
          </p:nvPr>
        </p:nvSpPr>
        <p:spPr/>
        <p:txBody>
          <a:bodyPr/>
          <a:lstStyle/>
          <a:p>
            <a:fld id="{129925B6-863B-4C2F-8765-BBFEFEBA9CE7}" type="slidenum">
              <a:rPr lang="en-GB" altLang="en-US" smtClean="0"/>
              <a:pPr/>
              <a:t>26</a:t>
            </a:fld>
            <a:endParaRPr lang="en-GB" altLang="en-US"/>
          </a:p>
        </p:txBody>
      </p:sp>
    </p:spTree>
    <p:extLst>
      <p:ext uri="{BB962C8B-B14F-4D97-AF65-F5344CB8AC3E}">
        <p14:creationId xmlns:p14="http://schemas.microsoft.com/office/powerpoint/2010/main" val="326156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9A18F-DA40-6E9C-2CA3-45A95754865E}"/>
              </a:ext>
            </a:extLst>
          </p:cNvPr>
          <p:cNvSpPr>
            <a:spLocks noGrp="1"/>
          </p:cNvSpPr>
          <p:nvPr>
            <p:ph type="title"/>
          </p:nvPr>
        </p:nvSpPr>
        <p:spPr/>
        <p:txBody>
          <a:bodyPr>
            <a:normAutofit/>
          </a:bodyPr>
          <a:lstStyle/>
          <a:p>
            <a:r>
              <a:rPr lang="el-GR" sz="3600" b="1" dirty="0"/>
              <a:t>Ειδική περίπτωση: </a:t>
            </a:r>
            <a:r>
              <a:rPr lang="el-GR" b="1" dirty="0"/>
              <a:t>Το υπόδειγμα μέσου όρου-μεταβλητότητας </a:t>
            </a:r>
            <a:r>
              <a:rPr lang="el-GR" sz="3200" dirty="0"/>
              <a:t>(</a:t>
            </a:r>
            <a:r>
              <a:rPr lang="en-US" sz="3200" dirty="0"/>
              <a:t>Mean variance model</a:t>
            </a:r>
            <a:r>
              <a:rPr lang="el-GR" sz="3200" dirty="0"/>
              <a:t>)</a:t>
            </a:r>
            <a:endParaRPr lang="en-GB" dirty="0"/>
          </a:p>
        </p:txBody>
      </p:sp>
      <p:sp>
        <p:nvSpPr>
          <p:cNvPr id="3" name="Content Placeholder 2">
            <a:extLst>
              <a:ext uri="{FF2B5EF4-FFF2-40B4-BE49-F238E27FC236}">
                <a16:creationId xmlns:a16="http://schemas.microsoft.com/office/drawing/2014/main" id="{D8E06F9F-026B-A81E-AFA8-556969E328EB}"/>
              </a:ext>
            </a:extLst>
          </p:cNvPr>
          <p:cNvSpPr>
            <a:spLocks noGrp="1"/>
          </p:cNvSpPr>
          <p:nvPr>
            <p:ph idx="1"/>
          </p:nvPr>
        </p:nvSpPr>
        <p:spPr>
          <a:xfrm>
            <a:off x="983432" y="1844824"/>
            <a:ext cx="10172248" cy="4024270"/>
          </a:xfrm>
        </p:spPr>
        <p:txBody>
          <a:bodyPr>
            <a:normAutofit fontScale="77500" lnSpcReduction="20000"/>
          </a:bodyPr>
          <a:lstStyle/>
          <a:p>
            <a:r>
              <a:rPr lang="el-GR" dirty="0"/>
              <a:t>Στα χρηματοοικονομικά χρησιμοποιείται το μοντέλο μέσου όρου – μεταβλητότητας: Κρίνεται ένα χαρτοφυλάκιο με βάση την </a:t>
            </a:r>
            <a:r>
              <a:rPr lang="el-GR" b="1" dirty="0"/>
              <a:t>μέση απόδοση</a:t>
            </a:r>
            <a:r>
              <a:rPr lang="el-GR" dirty="0"/>
              <a:t> (μ) και την </a:t>
            </a:r>
            <a:r>
              <a:rPr lang="el-GR" b="1" dirty="0"/>
              <a:t>μεταβλητότητα</a:t>
            </a:r>
            <a:r>
              <a:rPr lang="el-GR" dirty="0"/>
              <a:t> (σ), </a:t>
            </a:r>
            <a:r>
              <a:rPr lang="el-GR" i="1" dirty="0">
                <a:effectLst>
                  <a:outerShdw blurRad="38100" dist="38100" dir="2700000" algn="tl">
                    <a:srgbClr val="000000">
                      <a:alpha val="43137"/>
                    </a:srgbClr>
                  </a:outerShdw>
                </a:effectLst>
              </a:rPr>
              <a:t>μόνο. Με βάση αυτό προκύπτει μια ανταλλακτική σχέση μεταξύ της απόδοσης (μ) και ‘ρίσκου’ ).</a:t>
            </a:r>
          </a:p>
          <a:p>
            <a:r>
              <a:rPr lang="el-GR" i="1" dirty="0">
                <a:effectLst>
                  <a:outerShdw blurRad="38100" dist="38100" dir="2700000" algn="tl">
                    <a:srgbClr val="000000">
                      <a:alpha val="43137"/>
                    </a:srgbClr>
                  </a:outerShdw>
                </a:effectLst>
              </a:rPr>
              <a:t>Πόσο συμβατό είναι αυτό με την αναμενόμενη χρησιμότητα;  </a:t>
            </a:r>
            <a:r>
              <a:rPr lang="el-GR" i="1" dirty="0"/>
              <a:t>Δύο περιπτώσεις: </a:t>
            </a:r>
          </a:p>
          <a:p>
            <a:pPr marL="457200" indent="-457200">
              <a:buFont typeface="+mj-lt"/>
              <a:buAutoNum type="arabicPeriod"/>
            </a:pPr>
            <a:r>
              <a:rPr lang="el-GR" i="1" dirty="0">
                <a:effectLst>
                  <a:outerShdw blurRad="38100" dist="38100" dir="2700000" algn="tl">
                    <a:srgbClr val="000000">
                      <a:alpha val="43137"/>
                    </a:srgbClr>
                  </a:outerShdw>
                </a:effectLst>
              </a:rPr>
              <a:t>Τετραγωνικής συνάρτησης για την χρησιμότητα </a:t>
            </a:r>
            <a:r>
              <a:rPr lang="el-GR" i="1" dirty="0" err="1">
                <a:effectLst>
                  <a:outerShdw blurRad="38100" dist="38100" dir="2700000" algn="tl">
                    <a:srgbClr val="000000">
                      <a:alpha val="43137"/>
                    </a:srgbClr>
                  </a:outerShdw>
                </a:effectLst>
              </a:rPr>
              <a:t>von</a:t>
            </a:r>
            <a:r>
              <a:rPr lang="el-GR" i="1" dirty="0">
                <a:effectLst>
                  <a:outerShdw blurRad="38100" dist="38100" dir="2700000" algn="tl">
                    <a:srgbClr val="000000">
                      <a:alpha val="43137"/>
                    </a:srgbClr>
                  </a:outerShdw>
                </a:effectLst>
              </a:rPr>
              <a:t> </a:t>
            </a:r>
            <a:r>
              <a:rPr lang="el-GR" i="1" dirty="0" err="1">
                <a:effectLst>
                  <a:outerShdw blurRad="38100" dist="38100" dir="2700000" algn="tl">
                    <a:srgbClr val="000000">
                      <a:alpha val="43137"/>
                    </a:srgbClr>
                  </a:outerShdw>
                </a:effectLst>
              </a:rPr>
              <a:t>Neumann-Morgenstern</a:t>
            </a:r>
            <a:r>
              <a:rPr lang="el-GR" i="1" dirty="0">
                <a:effectLst>
                  <a:outerShdw blurRad="38100" dist="38100" dir="2700000" algn="tl">
                    <a:srgbClr val="000000">
                      <a:alpha val="43137"/>
                    </a:srgbClr>
                  </a:outerShdw>
                </a:effectLst>
              </a:rPr>
              <a:t>. U(W)= W-bW</a:t>
            </a:r>
            <a:r>
              <a:rPr lang="el-GR" i="1" baseline="30000" dirty="0">
                <a:effectLst>
                  <a:outerShdw blurRad="38100" dist="38100" dir="2700000" algn="tl">
                    <a:srgbClr val="000000">
                      <a:alpha val="43137"/>
                    </a:srgbClr>
                  </a:outerShdw>
                </a:effectLst>
              </a:rPr>
              <a:t>2</a:t>
            </a:r>
          </a:p>
          <a:p>
            <a:pPr marL="749808" lvl="1" indent="-457200">
              <a:buFont typeface="Arial" panose="020B0604020202020204" pitchFamily="34" charset="0"/>
              <a:buChar char="•"/>
            </a:pPr>
            <a:r>
              <a:rPr lang="el-GR" i="1" dirty="0">
                <a:effectLst>
                  <a:outerShdw blurRad="38100" dist="38100" dir="2700000" algn="tl">
                    <a:srgbClr val="000000">
                      <a:alpha val="43137"/>
                    </a:srgbClr>
                  </a:outerShdw>
                </a:effectLst>
              </a:rPr>
              <a:t>Στα χρηματοοικονομικά οικονομικών οδηγεί σε συμπεριφορά που εξαρτάται μόνο από δύο παραμέτρους: από το μέσο όρο  μ (‘απόδοση’) και την μεταβλητότητα σ</a:t>
            </a:r>
            <a:r>
              <a:rPr lang="el-GR" i="1" baseline="30000" dirty="0">
                <a:effectLst>
                  <a:outerShdw blurRad="38100" dist="38100" dir="2700000" algn="tl">
                    <a:srgbClr val="000000">
                      <a:alpha val="43137"/>
                    </a:srgbClr>
                  </a:outerShdw>
                </a:effectLst>
              </a:rPr>
              <a:t>2</a:t>
            </a:r>
            <a:r>
              <a:rPr lang="el-GR" i="1" dirty="0">
                <a:effectLst>
                  <a:outerShdw blurRad="38100" dist="38100" dir="2700000" algn="tl">
                    <a:srgbClr val="000000">
                      <a:alpha val="43137"/>
                    </a:srgbClr>
                  </a:outerShdw>
                </a:effectLst>
              </a:rPr>
              <a:t>  (‘ρίσκο’).</a:t>
            </a:r>
          </a:p>
          <a:p>
            <a:pPr marL="457200" indent="-457200">
              <a:buFont typeface="+mj-lt"/>
              <a:buAutoNum type="arabicPeriod"/>
            </a:pPr>
            <a:r>
              <a:rPr lang="el-GR" i="1" dirty="0">
                <a:effectLst>
                  <a:outerShdw blurRad="38100" dist="38100" dir="2700000" algn="tl">
                    <a:srgbClr val="000000">
                      <a:alpha val="43137"/>
                    </a:srgbClr>
                  </a:outerShdw>
                </a:effectLst>
              </a:rPr>
              <a:t>Το ίδιο αποτέλεσμα αν όλες οι αποδόσεις περιουσιακών στοιχείων προκύπτουν από την κανονική κατανομή Ν(μ, σ</a:t>
            </a:r>
            <a:r>
              <a:rPr lang="el-GR" i="1" baseline="30000" dirty="0">
                <a:effectLst>
                  <a:outerShdw blurRad="38100" dist="38100" dir="2700000" algn="tl">
                    <a:srgbClr val="000000">
                      <a:alpha val="43137"/>
                    </a:srgbClr>
                  </a:outerShdw>
                </a:effectLst>
              </a:rPr>
              <a:t>2</a:t>
            </a:r>
            <a:r>
              <a:rPr lang="el-GR" i="1" dirty="0">
                <a:effectLst>
                  <a:outerShdw blurRad="38100" dist="38100" dir="2700000" algn="tl">
                    <a:srgbClr val="000000">
                      <a:alpha val="43137"/>
                    </a:srgbClr>
                  </a:outerShdw>
                </a:effectLst>
              </a:rPr>
              <a:t> ).</a:t>
            </a:r>
          </a:p>
          <a:p>
            <a:r>
              <a:rPr lang="el-GR" dirty="0"/>
              <a:t>Η υπόθεση απλοποιεί τα μαθηματικά χειρισμό.  </a:t>
            </a:r>
          </a:p>
          <a:p>
            <a:r>
              <a:rPr lang="el-GR" b="1" dirty="0"/>
              <a:t>ΟΜΩΣ</a:t>
            </a:r>
            <a:r>
              <a:rPr lang="el-GR" dirty="0"/>
              <a:t>: προϋποθέτει ότι τα άτομα δεν ενδιαφέρονται για </a:t>
            </a:r>
            <a:r>
              <a:rPr lang="el-GR" b="1" dirty="0"/>
              <a:t>άλλες διαστάσεις</a:t>
            </a:r>
            <a:r>
              <a:rPr lang="el-GR" dirty="0"/>
              <a:t>–την </a:t>
            </a:r>
            <a:r>
              <a:rPr lang="el-GR" i="1" dirty="0"/>
              <a:t>ασυμμετρία</a:t>
            </a:r>
            <a:r>
              <a:rPr lang="el-GR" dirty="0"/>
              <a:t> (</a:t>
            </a:r>
            <a:r>
              <a:rPr lang="el-GR" dirty="0" err="1"/>
              <a:t>skewness</a:t>
            </a:r>
            <a:r>
              <a:rPr lang="el-GR" dirty="0"/>
              <a:t>) και την </a:t>
            </a:r>
            <a:r>
              <a:rPr lang="el-GR" b="1" dirty="0"/>
              <a:t>κύρτωση</a:t>
            </a:r>
            <a:r>
              <a:rPr lang="el-GR" dirty="0"/>
              <a:t> (</a:t>
            </a:r>
            <a:r>
              <a:rPr lang="el-GR" dirty="0" err="1"/>
              <a:t>kurtosis</a:t>
            </a:r>
            <a:r>
              <a:rPr lang="el-GR" dirty="0"/>
              <a:t>) – </a:t>
            </a:r>
          </a:p>
          <a:p>
            <a:pPr lvl="1"/>
            <a:r>
              <a:rPr lang="el-GR" dirty="0"/>
              <a:t>την ύπαρξη δηλαδή ‘παχιάς ουράς’ στις κατανομές και την αυξημένη πιθανότητα ακραίων τιμών.  </a:t>
            </a:r>
          </a:p>
          <a:p>
            <a:r>
              <a:rPr lang="el-GR" dirty="0"/>
              <a:t>Σημειώνεται ότι μια από τις κριτικές στη διαχείριση του ρίσκου είναι ότι η επικέντρωση (για λόγους μαθηματικής ευχέρειας) σε μοντέλα που δεν επηρεάζονται από ακραίες τιμές (ή η προσήλωση στη κανονική κατανομή) ευθυνόταν για την εμφάνιση της οικονομικής κρίσης. (βλ. Ενότητα 6).</a:t>
            </a:r>
          </a:p>
          <a:p>
            <a:endParaRPr lang="el-GR" i="1" dirty="0">
              <a:effectLst>
                <a:outerShdw blurRad="38100" dist="38100" dir="2700000" algn="tl">
                  <a:srgbClr val="000000">
                    <a:alpha val="43137"/>
                  </a:srgbClr>
                </a:outerShdw>
              </a:effectLst>
            </a:endParaRPr>
          </a:p>
          <a:p>
            <a:endParaRPr lang="en-GB" i="1" dirty="0">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31C67BE8-7071-FA94-B6EF-B1BD720F6ABF}"/>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3BC39722-EEB9-9A13-B74B-7EFFFA53D242}"/>
              </a:ext>
            </a:extLst>
          </p:cNvPr>
          <p:cNvSpPr>
            <a:spLocks noGrp="1"/>
          </p:cNvSpPr>
          <p:nvPr>
            <p:ph type="sldNum" sz="quarter" idx="12"/>
          </p:nvPr>
        </p:nvSpPr>
        <p:spPr/>
        <p:txBody>
          <a:bodyPr/>
          <a:lstStyle/>
          <a:p>
            <a:fld id="{129925B6-863B-4C2F-8765-BBFEFEBA9CE7}" type="slidenum">
              <a:rPr lang="en-GB" altLang="en-US" smtClean="0"/>
              <a:pPr/>
              <a:t>27</a:t>
            </a:fld>
            <a:endParaRPr lang="en-GB" altLang="en-US"/>
          </a:p>
        </p:txBody>
      </p:sp>
    </p:spTree>
    <p:extLst>
      <p:ext uri="{BB962C8B-B14F-4D97-AF65-F5344CB8AC3E}">
        <p14:creationId xmlns:p14="http://schemas.microsoft.com/office/powerpoint/2010/main" val="2611883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7E566-BB5A-455B-C7ED-D342937D9F3E}"/>
              </a:ext>
            </a:extLst>
          </p:cNvPr>
          <p:cNvSpPr>
            <a:spLocks noGrp="1"/>
          </p:cNvSpPr>
          <p:nvPr>
            <p:ph type="title"/>
          </p:nvPr>
        </p:nvSpPr>
        <p:spPr/>
        <p:txBody>
          <a:bodyPr>
            <a:normAutofit fontScale="90000"/>
          </a:bodyPr>
          <a:lstStyle/>
          <a:p>
            <a:r>
              <a:rPr lang="el-GR" dirty="0"/>
              <a:t>Κοινές παραβιάσεις της θεωρίας και θεωρία Προοπτικής</a:t>
            </a:r>
            <a:endParaRPr lang="en-GB" dirty="0"/>
          </a:p>
        </p:txBody>
      </p:sp>
      <p:graphicFrame>
        <p:nvGraphicFramePr>
          <p:cNvPr id="7" name="Content Placeholder 6">
            <a:extLst>
              <a:ext uri="{FF2B5EF4-FFF2-40B4-BE49-F238E27FC236}">
                <a16:creationId xmlns:a16="http://schemas.microsoft.com/office/drawing/2014/main" id="{7C5F4CAB-92D6-A087-1F92-FF2485351C1B}"/>
              </a:ext>
            </a:extLst>
          </p:cNvPr>
          <p:cNvGraphicFramePr>
            <a:graphicFrameLocks noGrp="1"/>
          </p:cNvGraphicFramePr>
          <p:nvPr>
            <p:ph idx="1"/>
            <p:extLst>
              <p:ext uri="{D42A27DB-BD31-4B8C-83A1-F6EECF244321}">
                <p14:modId xmlns:p14="http://schemas.microsoft.com/office/powerpoint/2010/main" val="3494012821"/>
              </p:ext>
            </p:extLst>
          </p:nvPr>
        </p:nvGraphicFramePr>
        <p:xfrm>
          <a:off x="5159896" y="908720"/>
          <a:ext cx="6480720" cy="5256581"/>
        </p:xfrm>
        <a:graphic>
          <a:graphicData uri="http://schemas.openxmlformats.org/drawingml/2006/table">
            <a:tbl>
              <a:tblPr firstRow="1" firstCol="1" bandRow="1">
                <a:tableStyleId>{5C22544A-7EE6-4342-B048-85BDC9FD1C3A}</a:tableStyleId>
              </a:tblPr>
              <a:tblGrid>
                <a:gridCol w="1621742">
                  <a:extLst>
                    <a:ext uri="{9D8B030D-6E8A-4147-A177-3AD203B41FA5}">
                      <a16:colId xmlns:a16="http://schemas.microsoft.com/office/drawing/2014/main" val="2340191418"/>
                    </a:ext>
                  </a:extLst>
                </a:gridCol>
                <a:gridCol w="1307706">
                  <a:extLst>
                    <a:ext uri="{9D8B030D-6E8A-4147-A177-3AD203B41FA5}">
                      <a16:colId xmlns:a16="http://schemas.microsoft.com/office/drawing/2014/main" val="2647834292"/>
                    </a:ext>
                  </a:extLst>
                </a:gridCol>
                <a:gridCol w="1938903">
                  <a:extLst>
                    <a:ext uri="{9D8B030D-6E8A-4147-A177-3AD203B41FA5}">
                      <a16:colId xmlns:a16="http://schemas.microsoft.com/office/drawing/2014/main" val="2256962275"/>
                    </a:ext>
                  </a:extLst>
                </a:gridCol>
                <a:gridCol w="1612369">
                  <a:extLst>
                    <a:ext uri="{9D8B030D-6E8A-4147-A177-3AD203B41FA5}">
                      <a16:colId xmlns:a16="http://schemas.microsoft.com/office/drawing/2014/main" val="3097001614"/>
                    </a:ext>
                  </a:extLst>
                </a:gridCol>
              </a:tblGrid>
              <a:tr h="205286">
                <a:tc>
                  <a:txBody>
                    <a:bodyPr/>
                    <a:lstStyle/>
                    <a:p>
                      <a:pPr algn="just">
                        <a:spcAft>
                          <a:spcPts val="400"/>
                        </a:spcAft>
                        <a:buNone/>
                      </a:pPr>
                      <a:r>
                        <a:rPr lang="el-GR" sz="1100">
                          <a:effectLst/>
                        </a:rPr>
                        <a:t>Παράδειγμα</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Περιοχή</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Περιγραφή</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dirty="0">
                          <a:effectLst/>
                        </a:rPr>
                        <a:t>Εξήγηση </a:t>
                      </a:r>
                      <a:r>
                        <a:rPr lang="en-US" sz="1100" dirty="0">
                          <a:effectLst/>
                        </a:rPr>
                        <a:t>Prospect theory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19622327"/>
                  </a:ext>
                </a:extLst>
              </a:tr>
              <a:tr h="615859">
                <a:tc>
                  <a:txBody>
                    <a:bodyPr/>
                    <a:lstStyle/>
                    <a:p>
                      <a:pPr algn="just">
                        <a:spcAft>
                          <a:spcPts val="400"/>
                        </a:spcAft>
                        <a:buNone/>
                      </a:pPr>
                      <a:r>
                        <a:rPr lang="el-GR" sz="1100">
                          <a:effectLst/>
                        </a:rPr>
                        <a:t>Υπεραπόδοση μετοχών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Κεφαλαιαγορά</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Αποδόσεις μετοχών πολύ μεγαλύτερες από ομόλογα</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Αποστροφή στις απώλειες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2639947"/>
                  </a:ext>
                </a:extLst>
              </a:tr>
              <a:tr h="678069">
                <a:tc>
                  <a:txBody>
                    <a:bodyPr/>
                    <a:lstStyle/>
                    <a:p>
                      <a:pPr algn="just">
                        <a:spcAft>
                          <a:spcPts val="400"/>
                        </a:spcAft>
                        <a:buNone/>
                      </a:pPr>
                      <a:r>
                        <a:rPr lang="el-GR" sz="1100">
                          <a:effectLst/>
                        </a:rPr>
                        <a:t>Παρακράτηση μετοχών</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Κεφαλαιαγορά</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Διατήρηση μετοχών για πολύ. Πώληση ‘καλών’ μετοχών πολύ νωρίς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Αποστροφή στις απώλειες</a:t>
                      </a:r>
                      <a:endParaRPr lang="en-GB" sz="1100">
                        <a:effectLst/>
                      </a:endParaRPr>
                    </a:p>
                    <a:p>
                      <a:pPr algn="just">
                        <a:spcAft>
                          <a:spcPts val="400"/>
                        </a:spcAft>
                        <a:buNone/>
                      </a:pPr>
                      <a:r>
                        <a:rPr lang="el-GR" sz="1100">
                          <a:effectLst/>
                        </a:rPr>
                        <a:t>Σημείο αναφοράς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24889437"/>
                  </a:ext>
                </a:extLst>
              </a:tr>
              <a:tr h="615859">
                <a:tc>
                  <a:txBody>
                    <a:bodyPr/>
                    <a:lstStyle/>
                    <a:p>
                      <a:pPr algn="just">
                        <a:spcAft>
                          <a:spcPts val="400"/>
                        </a:spcAft>
                        <a:buNone/>
                      </a:pPr>
                      <a:r>
                        <a:rPr lang="el-GR" sz="1100">
                          <a:effectLst/>
                        </a:rPr>
                        <a:t>Ασυμμετρικές ελαστικότητες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Κατανάλωση</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dirty="0">
                          <a:effectLst/>
                        </a:rPr>
                        <a:t>Αγορές πιο ευαίσθητες στις αυξήσεις παρά στις μειώσεις τιμών</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Αποστροφή στις απώλειες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42225422"/>
                  </a:ext>
                </a:extLst>
              </a:tr>
              <a:tr h="821148">
                <a:tc>
                  <a:txBody>
                    <a:bodyPr/>
                    <a:lstStyle/>
                    <a:p>
                      <a:pPr algn="just">
                        <a:spcAft>
                          <a:spcPts val="400"/>
                        </a:spcAft>
                        <a:buNone/>
                      </a:pPr>
                      <a:r>
                        <a:rPr lang="el-GR" sz="1100">
                          <a:effectLst/>
                        </a:rPr>
                        <a:t>Καθεστωτική αντίδραση</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ασφάλιση</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Σπάνια αλλαγή ασφάλισης υγείας. Διατηρούνται  προεπιλογές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Αποστροφή στις απώλειες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3479470"/>
                  </a:ext>
                </a:extLst>
              </a:tr>
              <a:tr h="410573">
                <a:tc>
                  <a:txBody>
                    <a:bodyPr/>
                    <a:lstStyle/>
                    <a:p>
                      <a:pPr algn="just">
                        <a:spcAft>
                          <a:spcPts val="400"/>
                        </a:spcAft>
                        <a:buNone/>
                      </a:pPr>
                      <a:r>
                        <a:rPr lang="el-GR" sz="1100">
                          <a:effectLst/>
                        </a:rPr>
                        <a:t>Ασφάλιση Κινητών τηλεφώνων</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ασφάλιση</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Καταναλωτές αγοράζουν ακριβά πακέτα</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Μεγάλη έμφαση σε μικρές πιθανότητες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00151874"/>
                  </a:ext>
                </a:extLst>
              </a:tr>
              <a:tr h="615859">
                <a:tc>
                  <a:txBody>
                    <a:bodyPr/>
                    <a:lstStyle/>
                    <a:p>
                      <a:pPr algn="just">
                        <a:spcAft>
                          <a:spcPts val="400"/>
                        </a:spcAft>
                        <a:buNone/>
                      </a:pPr>
                      <a:r>
                        <a:rPr lang="el-GR" sz="1100">
                          <a:effectLst/>
                        </a:rPr>
                        <a:t>Απέχθεια στα σίγουρα (γκανιάν) στις ιπποδρομίες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Ιπποδρομίες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Λίγα στοιχήματα στα σίγουρα, πολλά στα αουτσάιντερ</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Μεγάλη έμφαση σε μικρές πιθανότητες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0068689"/>
                  </a:ext>
                </a:extLst>
              </a:tr>
              <a:tr h="678069">
                <a:tc>
                  <a:txBody>
                    <a:bodyPr/>
                    <a:lstStyle/>
                    <a:p>
                      <a:pPr algn="just">
                        <a:spcAft>
                          <a:spcPts val="400"/>
                        </a:spcAft>
                        <a:buNone/>
                      </a:pPr>
                      <a:r>
                        <a:rPr lang="el-GR" sz="1100">
                          <a:effectLst/>
                        </a:rPr>
                        <a:t>‘Φαινόμενο του τέλους της μέρας’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Ιπποδρομίες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Μετακίνηση σε αουτσάιντερ στους 3-4 τελευταίους αγώνες</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Σημείο αναφοράς</a:t>
                      </a:r>
                      <a:endParaRPr lang="en-GB" sz="1100">
                        <a:effectLst/>
                      </a:endParaRPr>
                    </a:p>
                    <a:p>
                      <a:pPr algn="just">
                        <a:spcAft>
                          <a:spcPts val="400"/>
                        </a:spcAft>
                        <a:buNone/>
                      </a:pPr>
                      <a:r>
                        <a:rPr lang="el-GR" sz="1100">
                          <a:effectLst/>
                        </a:rPr>
                        <a:t>Φθίνουσα οριακή ευαισθησία</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1428506"/>
                  </a:ext>
                </a:extLst>
              </a:tr>
              <a:tr h="615859">
                <a:tc>
                  <a:txBody>
                    <a:bodyPr/>
                    <a:lstStyle/>
                    <a:p>
                      <a:pPr algn="just">
                        <a:spcAft>
                          <a:spcPts val="400"/>
                        </a:spcAft>
                        <a:buNone/>
                      </a:pPr>
                      <a:r>
                        <a:rPr lang="el-GR" sz="1100">
                          <a:effectLst/>
                        </a:rPr>
                        <a:t>Ζήτηση για Λόττο</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Λαχεία</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a:effectLst/>
                        </a:rPr>
                        <a:t>Καθώς ανεβαίνει το μέγιστο βραβείο μεγαλώνει η ζήτηση</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400"/>
                        </a:spcAft>
                        <a:buNone/>
                      </a:pPr>
                      <a:r>
                        <a:rPr lang="el-GR" sz="1100" dirty="0">
                          <a:effectLst/>
                        </a:rPr>
                        <a:t>Μεγάλη έμφαση σε μικρές πιθανότητες</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4556731"/>
                  </a:ext>
                </a:extLst>
              </a:tr>
            </a:tbl>
          </a:graphicData>
        </a:graphic>
      </p:graphicFrame>
      <p:sp>
        <p:nvSpPr>
          <p:cNvPr id="4" name="Text Placeholder 3">
            <a:extLst>
              <a:ext uri="{FF2B5EF4-FFF2-40B4-BE49-F238E27FC236}">
                <a16:creationId xmlns:a16="http://schemas.microsoft.com/office/drawing/2014/main" id="{89D94012-B4B8-B7B7-4B1B-8A39120A87D0}"/>
              </a:ext>
            </a:extLst>
          </p:cNvPr>
          <p:cNvSpPr>
            <a:spLocks noGrp="1"/>
          </p:cNvSpPr>
          <p:nvPr>
            <p:ph type="body" sz="half" idx="2"/>
          </p:nvPr>
        </p:nvSpPr>
        <p:spPr>
          <a:xfrm>
            <a:off x="292274" y="2880359"/>
            <a:ext cx="3365326" cy="3379124"/>
          </a:xfrm>
        </p:spPr>
        <p:txBody>
          <a:bodyPr>
            <a:normAutofit fontScale="85000" lnSpcReduction="20000"/>
          </a:bodyPr>
          <a:lstStyle/>
          <a:p>
            <a:endParaRPr lang="el-GR" dirty="0"/>
          </a:p>
          <a:p>
            <a:r>
              <a:rPr lang="en-US" b="1" dirty="0" err="1"/>
              <a:t>Kahnemann</a:t>
            </a:r>
            <a:r>
              <a:rPr lang="en-US" b="1" dirty="0"/>
              <a:t> &amp; Tversky</a:t>
            </a:r>
            <a:r>
              <a:rPr lang="el-GR" b="1" dirty="0"/>
              <a:t>:</a:t>
            </a:r>
          </a:p>
          <a:p>
            <a:r>
              <a:rPr lang="el-GR" b="1" dirty="0"/>
              <a:t>Συμπεριφορικά οικονομικά</a:t>
            </a:r>
          </a:p>
          <a:p>
            <a:r>
              <a:rPr lang="el-GR" dirty="0"/>
              <a:t>Δύο είδους τρόπου σκέψης</a:t>
            </a:r>
          </a:p>
          <a:p>
            <a:r>
              <a:rPr lang="el-GR" b="1" dirty="0">
                <a:effectLst>
                  <a:outerShdw blurRad="38100" dist="38100" dir="2700000" algn="tl">
                    <a:srgbClr val="000000">
                      <a:alpha val="43137"/>
                    </a:srgbClr>
                  </a:outerShdw>
                </a:effectLst>
              </a:rPr>
              <a:t>Τύπος Ι – ενστικτώδης και γρήγορη αντίδραση</a:t>
            </a:r>
            <a:r>
              <a:rPr lang="el-GR" dirty="0"/>
              <a:t>– αξιοποίηση ‘Τυφλοσούρτη’</a:t>
            </a:r>
          </a:p>
          <a:p>
            <a:r>
              <a:rPr lang="el-GR" b="1" dirty="0">
                <a:effectLst>
                  <a:outerShdw blurRad="38100" dist="38100" dir="2700000" algn="tl">
                    <a:srgbClr val="000000">
                      <a:alpha val="43137"/>
                    </a:srgbClr>
                  </a:outerShdw>
                </a:effectLst>
              </a:rPr>
              <a:t>Τύπου ΙΙ – αναλυτική σκέψη </a:t>
            </a:r>
            <a:r>
              <a:rPr lang="el-GR" dirty="0"/>
              <a:t>–σκέφτεσαι και αναλύεις τις επιλογές σου </a:t>
            </a:r>
          </a:p>
          <a:p>
            <a:r>
              <a:rPr lang="el-GR" dirty="0"/>
              <a:t>Λύσεις Τύπου Ι μπορούν να έχουν </a:t>
            </a:r>
            <a:r>
              <a:rPr lang="el-GR" b="1" dirty="0"/>
              <a:t>συστηματικές </a:t>
            </a:r>
            <a:r>
              <a:rPr lang="el-GR" b="1" dirty="0" err="1"/>
              <a:t>μεροληψίες</a:t>
            </a:r>
            <a:r>
              <a:rPr lang="el-GR" b="1" dirty="0"/>
              <a:t> – </a:t>
            </a:r>
            <a:r>
              <a:rPr lang="el-GR" dirty="0"/>
              <a:t>που οδηγούν σε αποκλίσεις από τον ορθολογισμό (πχ από την αναμενόμενη χρησιμότητα)</a:t>
            </a:r>
          </a:p>
          <a:p>
            <a:r>
              <a:rPr lang="el-GR" b="1" dirty="0"/>
              <a:t>Θεμελίωσαν μια εναλλακτική θεωρία – την θεωρία προοπτικής</a:t>
            </a:r>
            <a:endParaRPr lang="en-GB" b="1" dirty="0"/>
          </a:p>
        </p:txBody>
      </p:sp>
      <p:sp>
        <p:nvSpPr>
          <p:cNvPr id="5" name="Footer Placeholder 4">
            <a:extLst>
              <a:ext uri="{FF2B5EF4-FFF2-40B4-BE49-F238E27FC236}">
                <a16:creationId xmlns:a16="http://schemas.microsoft.com/office/drawing/2014/main" id="{F9D5C023-E453-54F3-E49E-1D9BBAB572AE}"/>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FA81BCE6-E587-58D7-F20D-58D23389F173}"/>
              </a:ext>
            </a:extLst>
          </p:cNvPr>
          <p:cNvSpPr>
            <a:spLocks noGrp="1"/>
          </p:cNvSpPr>
          <p:nvPr>
            <p:ph type="sldNum" sz="quarter" idx="12"/>
          </p:nvPr>
        </p:nvSpPr>
        <p:spPr/>
        <p:txBody>
          <a:bodyPr/>
          <a:lstStyle/>
          <a:p>
            <a:fld id="{129925B6-863B-4C2F-8765-BBFEFEBA9CE7}" type="slidenum">
              <a:rPr lang="en-GB" altLang="en-US" smtClean="0"/>
              <a:pPr/>
              <a:t>28</a:t>
            </a:fld>
            <a:endParaRPr lang="en-GB" altLang="en-US"/>
          </a:p>
        </p:txBody>
      </p:sp>
      <p:pic>
        <p:nvPicPr>
          <p:cNvPr id="8" name="Picture 7">
            <a:extLst>
              <a:ext uri="{FF2B5EF4-FFF2-40B4-BE49-F238E27FC236}">
                <a16:creationId xmlns:a16="http://schemas.microsoft.com/office/drawing/2014/main" id="{150378B9-A909-5561-5668-7607F3BB7EC7}"/>
              </a:ext>
            </a:extLst>
          </p:cNvPr>
          <p:cNvPicPr>
            <a:picLocks noChangeAspect="1"/>
          </p:cNvPicPr>
          <p:nvPr/>
        </p:nvPicPr>
        <p:blipFill>
          <a:blip r:embed="rId2"/>
          <a:stretch>
            <a:fillRect/>
          </a:stretch>
        </p:blipFill>
        <p:spPr>
          <a:xfrm>
            <a:off x="3431704" y="764704"/>
            <a:ext cx="1562100" cy="1714500"/>
          </a:xfrm>
          <a:prstGeom prst="rect">
            <a:avLst/>
          </a:prstGeom>
        </p:spPr>
      </p:pic>
    </p:spTree>
    <p:extLst>
      <p:ext uri="{BB962C8B-B14F-4D97-AF65-F5344CB8AC3E}">
        <p14:creationId xmlns:p14="http://schemas.microsoft.com/office/powerpoint/2010/main" val="28910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ACA93-CB61-00CC-9821-5DAF7C5134BF}"/>
              </a:ext>
            </a:extLst>
          </p:cNvPr>
          <p:cNvSpPr>
            <a:spLocks noGrp="1"/>
          </p:cNvSpPr>
          <p:nvPr>
            <p:ph type="title"/>
          </p:nvPr>
        </p:nvSpPr>
        <p:spPr/>
        <p:txBody>
          <a:bodyPr/>
          <a:lstStyle/>
          <a:p>
            <a:r>
              <a:rPr lang="el-GR" b="1" dirty="0"/>
              <a:t>Θεωρία προοπτικής </a:t>
            </a:r>
            <a:r>
              <a:rPr lang="el-GR" dirty="0"/>
              <a:t>– </a:t>
            </a:r>
            <a:r>
              <a:rPr lang="el-GR" sz="4400" dirty="0"/>
              <a:t>κεντρικά σημεία</a:t>
            </a:r>
            <a:endParaRPr lang="en-GB" dirty="0"/>
          </a:p>
        </p:txBody>
      </p:sp>
      <p:sp>
        <p:nvSpPr>
          <p:cNvPr id="3" name="Content Placeholder 2">
            <a:extLst>
              <a:ext uri="{FF2B5EF4-FFF2-40B4-BE49-F238E27FC236}">
                <a16:creationId xmlns:a16="http://schemas.microsoft.com/office/drawing/2014/main" id="{5FE6D1E7-8ACB-257C-01EE-E35546D931D6}"/>
              </a:ext>
            </a:extLst>
          </p:cNvPr>
          <p:cNvSpPr>
            <a:spLocks noGrp="1"/>
          </p:cNvSpPr>
          <p:nvPr>
            <p:ph sz="half" idx="1"/>
          </p:nvPr>
        </p:nvSpPr>
        <p:spPr>
          <a:xfrm>
            <a:off x="767408" y="1845734"/>
            <a:ext cx="5760640" cy="4247562"/>
          </a:xfrm>
        </p:spPr>
        <p:txBody>
          <a:bodyPr>
            <a:normAutofit fontScale="62500" lnSpcReduction="20000"/>
          </a:bodyPr>
          <a:lstStyle/>
          <a:p>
            <a:pPr marL="457200" lvl="0" indent="-457200">
              <a:buFont typeface="+mj-lt"/>
              <a:buAutoNum type="arabicPeriod"/>
            </a:pPr>
            <a:r>
              <a:rPr lang="el-GR" b="1" dirty="0"/>
              <a:t>Συνάρτηση χρησιμότητας </a:t>
            </a:r>
            <a:r>
              <a:rPr lang="el-GR" b="1" dirty="0">
                <a:solidFill>
                  <a:schemeClr val="tx1"/>
                </a:solidFill>
              </a:rPr>
              <a:t>που αξιολογεί </a:t>
            </a:r>
            <a:r>
              <a:rPr lang="el-GR" b="1" dirty="0">
                <a:solidFill>
                  <a:schemeClr val="accent3"/>
                </a:solidFill>
                <a:effectLst>
                  <a:outerShdw blurRad="38100" dist="38100" dir="2700000" algn="tl">
                    <a:srgbClr val="000000">
                      <a:alpha val="43137"/>
                    </a:srgbClr>
                  </a:outerShdw>
                </a:effectLst>
              </a:rPr>
              <a:t>διαφορετικά τα κέρδη από τις απώλειες </a:t>
            </a:r>
            <a:r>
              <a:rPr lang="el-GR" b="1" dirty="0"/>
              <a:t>σχετικά με ένα </a:t>
            </a:r>
            <a:r>
              <a:rPr lang="el-GR" b="1" dirty="0">
                <a:solidFill>
                  <a:schemeClr val="accent3"/>
                </a:solidFill>
                <a:effectLst>
                  <a:outerShdw blurRad="38100" dist="38100" dir="2700000" algn="tl">
                    <a:srgbClr val="000000">
                      <a:alpha val="43137"/>
                    </a:srgbClr>
                  </a:outerShdw>
                </a:effectLst>
              </a:rPr>
              <a:t>σημείο αναφοράς</a:t>
            </a:r>
            <a:r>
              <a:rPr lang="el-GR" dirty="0"/>
              <a:t>. </a:t>
            </a:r>
          </a:p>
          <a:p>
            <a:pPr lvl="1"/>
            <a:r>
              <a:rPr lang="el-GR" i="1" dirty="0"/>
              <a:t>Αποστροφή</a:t>
            </a:r>
            <a:r>
              <a:rPr lang="el-GR" dirty="0"/>
              <a:t> στο ρίσκο στα (πιθανά) κέρδη και </a:t>
            </a:r>
            <a:r>
              <a:rPr lang="el-GR" i="1" dirty="0"/>
              <a:t>επιδίωξη</a:t>
            </a:r>
            <a:r>
              <a:rPr lang="el-GR" dirty="0"/>
              <a:t> ρίσκου στις απώλειες – για να αποκατασταθεί η ζημιά: Η εξίσωση είναι </a:t>
            </a:r>
            <a:r>
              <a:rPr lang="el-GR" dirty="0">
                <a:solidFill>
                  <a:schemeClr val="accent2"/>
                </a:solidFill>
              </a:rPr>
              <a:t>κυρτή στα κέρδη </a:t>
            </a:r>
            <a:r>
              <a:rPr lang="el-GR" dirty="0"/>
              <a:t>και </a:t>
            </a:r>
            <a:r>
              <a:rPr lang="el-GR" dirty="0">
                <a:solidFill>
                  <a:schemeClr val="accent2"/>
                </a:solidFill>
              </a:rPr>
              <a:t>κοίλη στις απώλειες</a:t>
            </a:r>
            <a:r>
              <a:rPr lang="el-GR" dirty="0"/>
              <a:t>). </a:t>
            </a:r>
          </a:p>
          <a:p>
            <a:pPr lvl="1"/>
            <a:r>
              <a:rPr lang="el-GR" dirty="0"/>
              <a:t>Εξηγείται </a:t>
            </a:r>
            <a:r>
              <a:rPr lang="el-GR" b="1" dirty="0"/>
              <a:t>(α)</a:t>
            </a:r>
            <a:r>
              <a:rPr lang="el-GR" dirty="0"/>
              <a:t> </a:t>
            </a:r>
            <a:r>
              <a:rPr lang="el-GR" dirty="0" err="1"/>
              <a:t>καδράρισμα</a:t>
            </a:r>
            <a:r>
              <a:rPr lang="el-GR" dirty="0"/>
              <a:t> </a:t>
            </a:r>
            <a:r>
              <a:rPr lang="el-GR" b="1" dirty="0"/>
              <a:t>(β)</a:t>
            </a:r>
            <a:r>
              <a:rPr lang="el-GR" dirty="0"/>
              <a:t> σημείο αναφοράς </a:t>
            </a:r>
            <a:r>
              <a:rPr lang="el-GR" b="1" dirty="0"/>
              <a:t>(γ)</a:t>
            </a:r>
            <a:r>
              <a:rPr lang="el-GR" dirty="0"/>
              <a:t> αποστροφή στις απώλειες (</a:t>
            </a:r>
            <a:r>
              <a:rPr lang="en-US" dirty="0"/>
              <a:t>loss aversion</a:t>
            </a:r>
            <a:r>
              <a:rPr lang="el-GR" dirty="0"/>
              <a:t>). </a:t>
            </a:r>
          </a:p>
          <a:p>
            <a:pPr lvl="1"/>
            <a:r>
              <a:rPr lang="el-GR" dirty="0"/>
              <a:t>‘φαινόμενο αντικατοπτρισμού’ - σαν να χρησιμοποιείται καθρέπτης. </a:t>
            </a:r>
          </a:p>
          <a:p>
            <a:pPr lvl="1"/>
            <a:r>
              <a:rPr lang="el-GR" dirty="0"/>
              <a:t>Ως προς την </a:t>
            </a:r>
            <a:r>
              <a:rPr lang="el-GR" b="1" dirty="0"/>
              <a:t>ασφάλιση</a:t>
            </a:r>
            <a:r>
              <a:rPr lang="el-GR" dirty="0"/>
              <a:t> εξηγεί γιατί κάποιοι επιλέγουν συμβόλαια που συνεπάγονται μεγαλύτερες απώλειες από την επιλογή άλλων συμβολαίων – π.χ. με χαμηλότερη μέγιστη κάλυψη αλλά με μικρότερη απαλλαγή.</a:t>
            </a:r>
            <a:endParaRPr lang="en-GB" dirty="0"/>
          </a:p>
          <a:p>
            <a:pPr marL="457200" lvl="0" indent="-457200">
              <a:buFont typeface="+mj-lt"/>
              <a:buAutoNum type="arabicPeriod"/>
            </a:pPr>
            <a:r>
              <a:rPr lang="el-GR" b="1" dirty="0">
                <a:solidFill>
                  <a:schemeClr val="accent2"/>
                </a:solidFill>
                <a:effectLst>
                  <a:outerShdw blurRad="38100" dist="38100" dir="2700000" algn="tl">
                    <a:srgbClr val="000000">
                      <a:alpha val="43137"/>
                    </a:srgbClr>
                  </a:outerShdw>
                </a:effectLst>
              </a:rPr>
              <a:t>Στάθμιση αποφάσεων </a:t>
            </a:r>
            <a:r>
              <a:rPr lang="el-GR" dirty="0"/>
              <a:t>(</a:t>
            </a:r>
            <a:r>
              <a:rPr lang="en-US" dirty="0"/>
              <a:t>decision weighting</a:t>
            </a:r>
            <a:r>
              <a:rPr lang="el-GR" dirty="0"/>
              <a:t>). Ως προς (α) </a:t>
            </a:r>
            <a:r>
              <a:rPr lang="el-GR" b="1" dirty="0"/>
              <a:t>τον υπολογισμό των πιθανοτήτων-</a:t>
            </a:r>
            <a:r>
              <a:rPr lang="el-GR" dirty="0"/>
              <a:t> λάθος υπολογισμοί και ερμηνεία των πιθανοτήτων. (β)  </a:t>
            </a:r>
            <a:r>
              <a:rPr lang="el-GR" b="1" dirty="0"/>
              <a:t>στάθμιση πιθανοτήτων </a:t>
            </a:r>
            <a:r>
              <a:rPr lang="el-GR" dirty="0"/>
              <a:t>ακόμη και όταν αυτές είναι γνωστές. – </a:t>
            </a:r>
          </a:p>
          <a:p>
            <a:pPr marL="749808" lvl="1" indent="-457200"/>
            <a:r>
              <a:rPr lang="el-GR" dirty="0"/>
              <a:t>αγνοούνται μικρές πιθανότητες, ενώ το άθροισμα των σταθμισμένων πιθανοτήτων μπορεί να είναι λιγότερο από 1. </a:t>
            </a:r>
          </a:p>
          <a:p>
            <a:pPr marL="749808" lvl="1" indent="-457200"/>
            <a:r>
              <a:rPr lang="el-GR" dirty="0"/>
              <a:t>υπάρχουν περιπτώσεις με αποστροφή ρίσκου σε απώλειες μικρής πιθανότητας και </a:t>
            </a:r>
            <a:r>
              <a:rPr lang="el-GR" i="1" dirty="0"/>
              <a:t>επιδίωξη</a:t>
            </a:r>
            <a:r>
              <a:rPr lang="el-GR" dirty="0"/>
              <a:t> σε κέρδη μικρής πιθανότητας (πχ τυχερά παιχνίδια).</a:t>
            </a:r>
          </a:p>
          <a:p>
            <a:pPr marL="0" indent="0">
              <a:buNone/>
            </a:pPr>
            <a:r>
              <a:rPr lang="el-GR" dirty="0"/>
              <a:t>έχει δεχθεί κριτική:</a:t>
            </a:r>
          </a:p>
          <a:p>
            <a:pPr marL="0" indent="0">
              <a:buNone/>
            </a:pPr>
            <a:r>
              <a:rPr lang="el-GR" dirty="0"/>
              <a:t> </a:t>
            </a:r>
            <a:r>
              <a:rPr lang="el-GR" b="1" dirty="0"/>
              <a:t>(α) </a:t>
            </a:r>
            <a:r>
              <a:rPr lang="el-GR" dirty="0"/>
              <a:t>εξηγεί τα πάντα </a:t>
            </a:r>
            <a:r>
              <a:rPr lang="el-GR" i="1" dirty="0"/>
              <a:t>εκ των υστέρων </a:t>
            </a:r>
            <a:r>
              <a:rPr lang="el-GR" dirty="0"/>
              <a:t>αλλά δεν δίδει σαφείς προβλέψεις. </a:t>
            </a:r>
            <a:r>
              <a:rPr lang="el-GR" b="1" dirty="0"/>
              <a:t>(β)</a:t>
            </a:r>
            <a:r>
              <a:rPr lang="el-GR" dirty="0"/>
              <a:t> δεν υπάρχει μέθοδος καθορισμού των </a:t>
            </a:r>
            <a:r>
              <a:rPr lang="el-GR" b="1" dirty="0"/>
              <a:t>σημείων αναφοράς (γ) </a:t>
            </a:r>
            <a:r>
              <a:rPr lang="el-GR" dirty="0"/>
              <a:t>αδυνατεί να </a:t>
            </a:r>
            <a:r>
              <a:rPr lang="el-GR" dirty="0" err="1"/>
              <a:t>πεί</a:t>
            </a:r>
            <a:r>
              <a:rPr lang="el-GR" dirty="0"/>
              <a:t> τι στάση κρατά κάποιος </a:t>
            </a:r>
            <a:r>
              <a:rPr lang="el-GR" b="1" dirty="0"/>
              <a:t>σε μεικτά στοιχήματα </a:t>
            </a:r>
            <a:r>
              <a:rPr lang="el-GR" dirty="0"/>
              <a:t>που μπορεί να είναι τόσο αρνητικά όσο και θετικά, όπως οι επενδύσεις σε μετοχές</a:t>
            </a:r>
          </a:p>
          <a:p>
            <a:pPr marL="749808" lvl="1" indent="-457200"/>
            <a:endParaRPr lang="el-GR" dirty="0"/>
          </a:p>
          <a:p>
            <a:pPr marL="0" indent="0">
              <a:buNone/>
            </a:pPr>
            <a:endParaRPr lang="en-GB" dirty="0"/>
          </a:p>
          <a:p>
            <a:endParaRPr lang="en-GB" dirty="0"/>
          </a:p>
        </p:txBody>
      </p:sp>
      <p:pic>
        <p:nvPicPr>
          <p:cNvPr id="7" name="Content Placeholder 6">
            <a:extLst>
              <a:ext uri="{FF2B5EF4-FFF2-40B4-BE49-F238E27FC236}">
                <a16:creationId xmlns:a16="http://schemas.microsoft.com/office/drawing/2014/main" id="{438F1E05-4A35-D188-2487-7DBD242DE220}"/>
              </a:ext>
            </a:extLst>
          </p:cNvPr>
          <p:cNvPicPr>
            <a:picLocks noGrp="1" noChangeAspect="1"/>
          </p:cNvPicPr>
          <p:nvPr>
            <p:ph sz="half" idx="2"/>
          </p:nvPr>
        </p:nvPicPr>
        <p:blipFill>
          <a:blip r:embed="rId2"/>
          <a:stretch>
            <a:fillRect/>
          </a:stretch>
        </p:blipFill>
        <p:spPr>
          <a:xfrm>
            <a:off x="6744072" y="1965689"/>
            <a:ext cx="4796527" cy="3151528"/>
          </a:xfrm>
          <a:prstGeom prst="rect">
            <a:avLst/>
          </a:prstGeom>
        </p:spPr>
      </p:pic>
      <p:sp>
        <p:nvSpPr>
          <p:cNvPr id="5" name="Footer Placeholder 4">
            <a:extLst>
              <a:ext uri="{FF2B5EF4-FFF2-40B4-BE49-F238E27FC236}">
                <a16:creationId xmlns:a16="http://schemas.microsoft.com/office/drawing/2014/main" id="{DDD2A597-4171-DC9D-D323-8D8757235E78}"/>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A89C5BCA-FC30-FB87-89A3-A68F972EC297}"/>
              </a:ext>
            </a:extLst>
          </p:cNvPr>
          <p:cNvSpPr>
            <a:spLocks noGrp="1"/>
          </p:cNvSpPr>
          <p:nvPr>
            <p:ph type="sldNum" sz="quarter" idx="12"/>
          </p:nvPr>
        </p:nvSpPr>
        <p:spPr/>
        <p:txBody>
          <a:bodyPr/>
          <a:lstStyle/>
          <a:p>
            <a:fld id="{129925B6-863B-4C2F-8765-BBFEFEBA9CE7}" type="slidenum">
              <a:rPr lang="en-GB" altLang="en-US" smtClean="0"/>
              <a:pPr/>
              <a:t>29</a:t>
            </a:fld>
            <a:endParaRPr lang="en-GB" altLang="en-US"/>
          </a:p>
        </p:txBody>
      </p:sp>
    </p:spTree>
    <p:extLst>
      <p:ext uri="{BB962C8B-B14F-4D97-AF65-F5344CB8AC3E}">
        <p14:creationId xmlns:p14="http://schemas.microsoft.com/office/powerpoint/2010/main" val="1244583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5896A25-D088-48F0-A2E7-9C44D9F6B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DCD6B11-13E6-4A46-9C85-F8EB0F35C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sp>
        <p:nvSpPr>
          <p:cNvPr id="2" name="Title 1">
            <a:extLst>
              <a:ext uri="{FF2B5EF4-FFF2-40B4-BE49-F238E27FC236}">
                <a16:creationId xmlns:a16="http://schemas.microsoft.com/office/drawing/2014/main" id="{D3B16D80-3308-4E13-B962-A1AC6057B191}"/>
              </a:ext>
            </a:extLst>
          </p:cNvPr>
          <p:cNvSpPr>
            <a:spLocks noGrp="1"/>
          </p:cNvSpPr>
          <p:nvPr>
            <p:ph type="title"/>
          </p:nvPr>
        </p:nvSpPr>
        <p:spPr>
          <a:xfrm>
            <a:off x="1097280" y="516835"/>
            <a:ext cx="5977937" cy="1666501"/>
          </a:xfrm>
        </p:spPr>
        <p:txBody>
          <a:bodyPr>
            <a:normAutofit/>
          </a:bodyPr>
          <a:lstStyle/>
          <a:p>
            <a:r>
              <a:rPr lang="el-GR" sz="4000">
                <a:solidFill>
                  <a:srgbClr val="FFFFFF"/>
                </a:solidFill>
              </a:rPr>
              <a:t>Μια παλιά (</a:t>
            </a:r>
            <a:r>
              <a:rPr lang="en-US" sz="4000">
                <a:solidFill>
                  <a:srgbClr val="FFFFFF"/>
                </a:solidFill>
              </a:rPr>
              <a:t>1714-</a:t>
            </a:r>
            <a:r>
              <a:rPr lang="el-GR" sz="4000">
                <a:solidFill>
                  <a:srgbClr val="FFFFFF"/>
                </a:solidFill>
              </a:rPr>
              <a:t>1738) σπαζοκεφαλιά</a:t>
            </a:r>
          </a:p>
        </p:txBody>
      </p:sp>
      <p:sp>
        <p:nvSpPr>
          <p:cNvPr id="3" name="Content Placeholder 2">
            <a:extLst>
              <a:ext uri="{FF2B5EF4-FFF2-40B4-BE49-F238E27FC236}">
                <a16:creationId xmlns:a16="http://schemas.microsoft.com/office/drawing/2014/main" id="{A6E1E5CF-A9E3-36EE-D2D0-1E3628344CC3}"/>
              </a:ext>
            </a:extLst>
          </p:cNvPr>
          <p:cNvSpPr>
            <a:spLocks noGrp="1"/>
          </p:cNvSpPr>
          <p:nvPr>
            <p:ph idx="1"/>
          </p:nvPr>
        </p:nvSpPr>
        <p:spPr>
          <a:xfrm>
            <a:off x="1097279" y="2236304"/>
            <a:ext cx="5977938" cy="3652667"/>
          </a:xfrm>
        </p:spPr>
        <p:txBody>
          <a:bodyPr>
            <a:normAutofit/>
          </a:bodyPr>
          <a:lstStyle/>
          <a:p>
            <a:r>
              <a:rPr lang="el-GR" sz="1100" b="1" dirty="0">
                <a:solidFill>
                  <a:srgbClr val="FFFFFF"/>
                </a:solidFill>
              </a:rPr>
              <a:t>Η υπόθεση του έργου: </a:t>
            </a:r>
            <a:endParaRPr lang="en-US" sz="1100" b="1" dirty="0">
              <a:solidFill>
                <a:srgbClr val="FFFFFF"/>
              </a:solidFill>
            </a:endParaRPr>
          </a:p>
          <a:p>
            <a:pPr lvl="1"/>
            <a:r>
              <a:rPr lang="el-GR" sz="1100" dirty="0">
                <a:solidFill>
                  <a:srgbClr val="FFFFFF"/>
                </a:solidFill>
              </a:rPr>
              <a:t>Ο Πέτρος και ο Παύλος παίζουν ένα παιχνίδι όπου, ο Παύλος δίνει στον Πέτρο 2 δουκάτα (περί τα $40 σημερινά) </a:t>
            </a:r>
            <a:r>
              <a:rPr lang="el-GR" sz="1100" b="1" i="1" dirty="0">
                <a:solidFill>
                  <a:srgbClr val="FFFFFF"/>
                </a:solidFill>
                <a:effectLst>
                  <a:outerShdw blurRad="38100" dist="38100" dir="2700000" algn="tl">
                    <a:srgbClr val="000000">
                      <a:alpha val="43137"/>
                    </a:srgbClr>
                  </a:outerShdw>
                </a:effectLst>
              </a:rPr>
              <a:t>αν</a:t>
            </a:r>
            <a:r>
              <a:rPr lang="el-GR" sz="1100" dirty="0">
                <a:solidFill>
                  <a:srgbClr val="FFFFFF"/>
                </a:solidFill>
              </a:rPr>
              <a:t> ένα νόμισμα έλθει κορώνα την πρώτη φορά. </a:t>
            </a:r>
            <a:r>
              <a:rPr lang="el-GR" sz="1100" b="1" i="1" dirty="0">
                <a:solidFill>
                  <a:srgbClr val="FFFFFF"/>
                </a:solidFill>
                <a:effectLst>
                  <a:outerShdw blurRad="38100" dist="38100" dir="2700000" algn="tl">
                    <a:srgbClr val="000000">
                      <a:alpha val="43137"/>
                    </a:srgbClr>
                  </a:outerShdw>
                </a:effectLst>
              </a:rPr>
              <a:t>Αν</a:t>
            </a:r>
            <a:r>
              <a:rPr lang="el-GR" sz="1100" dirty="0">
                <a:solidFill>
                  <a:srgbClr val="FFFFFF"/>
                </a:solidFill>
              </a:rPr>
              <a:t> έλθει γράμματα ξαναπαίζουν, και το βραβείο γίνεται </a:t>
            </a:r>
            <a:r>
              <a:rPr lang="el-GR" sz="1100" b="1" dirty="0">
                <a:solidFill>
                  <a:srgbClr val="FFFFFF"/>
                </a:solidFill>
              </a:rPr>
              <a:t>4</a:t>
            </a:r>
            <a:r>
              <a:rPr lang="el-GR" sz="1100" dirty="0">
                <a:solidFill>
                  <a:srgbClr val="FFFFFF"/>
                </a:solidFill>
              </a:rPr>
              <a:t> δουκάτα. Στην τρίτη προσπάθεια (πιθανότητα 1/(2</a:t>
            </a:r>
            <a:r>
              <a:rPr lang="el-GR" sz="1100" baseline="30000" dirty="0">
                <a:solidFill>
                  <a:srgbClr val="FFFFFF"/>
                </a:solidFill>
              </a:rPr>
              <a:t>3</a:t>
            </a:r>
            <a:r>
              <a:rPr lang="el-GR" sz="1100" dirty="0">
                <a:solidFill>
                  <a:srgbClr val="FFFFFF"/>
                </a:solidFill>
              </a:rPr>
              <a:t>)= 1/8) το βραβείο  το βραβείο διπλασιάζεται ξανά (8).</a:t>
            </a:r>
            <a:r>
              <a:rPr lang="en-US" sz="1100" dirty="0">
                <a:solidFill>
                  <a:srgbClr val="FFFFFF"/>
                </a:solidFill>
              </a:rPr>
              <a:t> </a:t>
            </a:r>
            <a:r>
              <a:rPr lang="el-GR" sz="1100" dirty="0">
                <a:solidFill>
                  <a:srgbClr val="FFFFFF"/>
                </a:solidFill>
              </a:rPr>
              <a:t>	</a:t>
            </a:r>
            <a:r>
              <a:rPr lang="el-GR" sz="1100" dirty="0">
                <a:solidFill>
                  <a:srgbClr val="FFFFFF"/>
                </a:solidFill>
                <a:effectLst>
                  <a:outerShdw blurRad="38100" dist="38100" dir="2700000" algn="tl">
                    <a:srgbClr val="000000">
                      <a:alpha val="43137"/>
                    </a:srgbClr>
                  </a:outerShdw>
                </a:effectLst>
              </a:rPr>
              <a:t>κ</a:t>
            </a:r>
            <a:r>
              <a:rPr lang="el-GR" sz="1100" b="1" dirty="0">
                <a:solidFill>
                  <a:srgbClr val="FFFFFF"/>
                </a:solidFill>
                <a:effectLst>
                  <a:outerShdw blurRad="38100" dist="38100" dir="2700000" algn="tl">
                    <a:srgbClr val="000000">
                      <a:alpha val="43137"/>
                    </a:srgbClr>
                  </a:outerShdw>
                </a:effectLst>
              </a:rPr>
              <a:t>οκ</a:t>
            </a:r>
            <a:r>
              <a:rPr lang="en-US" sz="1100" b="1" dirty="0">
                <a:solidFill>
                  <a:srgbClr val="FFFFFF"/>
                </a:solidFill>
              </a:rPr>
              <a:t>  (</a:t>
            </a:r>
            <a:r>
              <a:rPr lang="el-GR" sz="1100" dirty="0">
                <a:solidFill>
                  <a:srgbClr val="FFFFFF"/>
                </a:solidFill>
              </a:rPr>
              <a:t>στην νιοστή φορά, η  πιθανότητα 1/(2</a:t>
            </a:r>
            <a:r>
              <a:rPr lang="el-GR" sz="1100" baseline="30000" dirty="0">
                <a:solidFill>
                  <a:srgbClr val="FFFFFF"/>
                </a:solidFill>
              </a:rPr>
              <a:t>΄ν</a:t>
            </a:r>
            <a:r>
              <a:rPr lang="el-GR" sz="1100" dirty="0">
                <a:solidFill>
                  <a:srgbClr val="FFFFFF"/>
                </a:solidFill>
              </a:rPr>
              <a:t>) και το βραβείο 2</a:t>
            </a:r>
            <a:r>
              <a:rPr lang="el-GR" sz="1100" baseline="30000" dirty="0">
                <a:solidFill>
                  <a:srgbClr val="FFFFFF"/>
                </a:solidFill>
              </a:rPr>
              <a:t>΄ν</a:t>
            </a:r>
            <a:r>
              <a:rPr lang="el-GR" sz="1100" dirty="0">
                <a:solidFill>
                  <a:srgbClr val="FFFFFF"/>
                </a:solidFill>
              </a:rPr>
              <a:t>). </a:t>
            </a:r>
          </a:p>
          <a:p>
            <a:pPr marL="201168" lvl="1" indent="0">
              <a:buNone/>
            </a:pPr>
            <a:r>
              <a:rPr lang="el-GR" sz="1100" dirty="0">
                <a:solidFill>
                  <a:srgbClr val="FFFFFF"/>
                </a:solidFill>
              </a:rPr>
              <a:t>Η αναμενόμενη αξία του παιχνιδιού είναι το άθροισμα (πιθανότητα* βραβείο για κάθε ενδεχόμενο), που είναι </a:t>
            </a:r>
            <a:r>
              <a:rPr lang="el-GR" sz="1100" b="1" dirty="0">
                <a:solidFill>
                  <a:srgbClr val="FFFFFF"/>
                </a:solidFill>
              </a:rPr>
              <a:t>άπειρο.</a:t>
            </a:r>
          </a:p>
          <a:p>
            <a:pPr marL="201168" lvl="1" indent="0">
              <a:buNone/>
            </a:pPr>
            <a:r>
              <a:rPr lang="el-GR" sz="1100" dirty="0">
                <a:solidFill>
                  <a:srgbClr val="FFFFFF"/>
                </a:solidFill>
              </a:rPr>
              <a:t> </a:t>
            </a:r>
          </a:p>
          <a:p>
            <a:pPr lvl="1"/>
            <a:endParaRPr lang="el-GR" sz="1100" b="1" dirty="0">
              <a:solidFill>
                <a:srgbClr val="FFFFFF"/>
              </a:solidFill>
            </a:endParaRPr>
          </a:p>
          <a:p>
            <a:pPr marL="201168" lvl="1" indent="0">
              <a:buNone/>
            </a:pPr>
            <a:endParaRPr lang="el-GR" sz="1100" b="1" dirty="0">
              <a:solidFill>
                <a:srgbClr val="FFFFFF"/>
              </a:solidFill>
            </a:endParaRPr>
          </a:p>
          <a:p>
            <a:pPr marL="201168" lvl="1" indent="0">
              <a:buNone/>
            </a:pPr>
            <a:r>
              <a:rPr lang="el-GR" sz="1100" b="1" i="1" dirty="0">
                <a:solidFill>
                  <a:srgbClr val="FFFFFF"/>
                </a:solidFill>
              </a:rPr>
              <a:t>Πού</a:t>
            </a:r>
            <a:r>
              <a:rPr lang="el-GR" sz="1100" b="1" dirty="0">
                <a:solidFill>
                  <a:srgbClr val="FFFFFF"/>
                </a:solidFill>
              </a:rPr>
              <a:t> έγκειται το παράδοξο;   </a:t>
            </a:r>
          </a:p>
          <a:p>
            <a:pPr lvl="2">
              <a:buFont typeface="Arial" panose="020B0604020202020204"/>
              <a:buChar char="•"/>
            </a:pPr>
            <a:r>
              <a:rPr lang="el-GR" sz="1100" dirty="0">
                <a:solidFill>
                  <a:srgbClr val="FFFFFF"/>
                </a:solidFill>
              </a:rPr>
              <a:t>Πόσο θα πλήρωνε κάποιος για να συμμετάσχει στο παιχνίδι αυτό; </a:t>
            </a:r>
          </a:p>
          <a:p>
            <a:pPr lvl="3">
              <a:buFont typeface="Arial" panose="020B0604020202020204"/>
              <a:buChar char="•"/>
            </a:pPr>
            <a:r>
              <a:rPr lang="el-GR" sz="1100" dirty="0">
                <a:solidFill>
                  <a:srgbClr val="FFFFFF"/>
                </a:solidFill>
              </a:rPr>
              <a:t>Μια πρώτη απάντηση: – τα </a:t>
            </a:r>
            <a:r>
              <a:rPr lang="el-GR" sz="1100" b="1" dirty="0">
                <a:solidFill>
                  <a:srgbClr val="FFFFFF"/>
                </a:solidFill>
              </a:rPr>
              <a:t>αναμενόμενα κέρδη</a:t>
            </a:r>
            <a:r>
              <a:rPr lang="el-GR" sz="1100" dirty="0">
                <a:solidFill>
                  <a:srgbClr val="FFFFFF"/>
                </a:solidFill>
              </a:rPr>
              <a:t>.  (δηλαδή πόσο είναι πιθανόν να κερδίσει)</a:t>
            </a:r>
          </a:p>
          <a:p>
            <a:pPr lvl="2">
              <a:buFont typeface="Arial" panose="020B0604020202020204"/>
              <a:buChar char="•"/>
            </a:pPr>
            <a:r>
              <a:rPr lang="el-GR" sz="1100" dirty="0">
                <a:solidFill>
                  <a:srgbClr val="FFFFFF"/>
                </a:solidFill>
              </a:rPr>
              <a:t>ΌΜΩΣ:  </a:t>
            </a:r>
            <a:r>
              <a:rPr lang="el-GR" sz="1100" b="1" dirty="0">
                <a:solidFill>
                  <a:srgbClr val="FFFFFF"/>
                </a:solidFill>
                <a:effectLst>
                  <a:outerShdw blurRad="38100" dist="38100" dir="2700000" algn="tl">
                    <a:srgbClr val="000000">
                      <a:alpha val="43137"/>
                    </a:srgbClr>
                  </a:outerShdw>
                </a:effectLst>
              </a:rPr>
              <a:t>Αυτό είναι </a:t>
            </a:r>
            <a:r>
              <a:rPr lang="el-GR" sz="1100" b="1" i="1" dirty="0">
                <a:solidFill>
                  <a:srgbClr val="FFFFFF"/>
                </a:solidFill>
                <a:effectLst>
                  <a:outerShdw blurRad="38100" dist="38100" dir="2700000" algn="tl">
                    <a:srgbClr val="000000">
                      <a:alpha val="43137"/>
                    </a:srgbClr>
                  </a:outerShdw>
                </a:effectLst>
              </a:rPr>
              <a:t>άπειρο</a:t>
            </a:r>
            <a:r>
              <a:rPr lang="el-GR" sz="1100" b="1" dirty="0">
                <a:solidFill>
                  <a:srgbClr val="FFFFFF"/>
                </a:solidFill>
                <a:effectLst>
                  <a:outerShdw blurRad="38100" dist="38100" dir="2700000" algn="tl">
                    <a:srgbClr val="000000">
                      <a:alpha val="43137"/>
                    </a:srgbClr>
                  </a:outerShdw>
                </a:effectLst>
              </a:rPr>
              <a:t>. Θα πληρώνατε </a:t>
            </a:r>
            <a:r>
              <a:rPr lang="el-GR" sz="1100" b="1" i="1" dirty="0">
                <a:solidFill>
                  <a:srgbClr val="FFFFFF"/>
                </a:solidFill>
                <a:effectLst>
                  <a:outerShdw blurRad="38100" dist="38100" dir="2700000" algn="tl">
                    <a:srgbClr val="000000">
                      <a:alpha val="43137"/>
                    </a:srgbClr>
                  </a:outerShdw>
                </a:effectLst>
              </a:rPr>
              <a:t>εσείς</a:t>
            </a:r>
            <a:r>
              <a:rPr lang="el-GR" sz="1100" b="1" dirty="0">
                <a:solidFill>
                  <a:srgbClr val="FFFFFF"/>
                </a:solidFill>
                <a:effectLst>
                  <a:outerShdw blurRad="38100" dist="38100" dir="2700000" algn="tl">
                    <a:srgbClr val="000000">
                      <a:alpha val="43137"/>
                    </a:srgbClr>
                  </a:outerShdw>
                </a:effectLst>
              </a:rPr>
              <a:t> τόσο πολύ για να παίξετε;</a:t>
            </a:r>
          </a:p>
          <a:p>
            <a:pPr lvl="3">
              <a:buFont typeface="Arial" panose="020B0604020202020204"/>
              <a:buChar char="•"/>
            </a:pPr>
            <a:r>
              <a:rPr lang="el-GR" sz="1100" b="1" dirty="0">
                <a:solidFill>
                  <a:srgbClr val="FFFFFF"/>
                </a:solidFill>
                <a:effectLst>
                  <a:outerShdw blurRad="38100" dist="38100" dir="2700000" algn="tl">
                    <a:srgbClr val="000000">
                      <a:alpha val="43137"/>
                    </a:srgbClr>
                  </a:outerShdw>
                </a:effectLst>
              </a:rPr>
              <a:t>Μάλλον όχι.  ΓΙΑΤΙ ΌΜΩΣ; </a:t>
            </a:r>
          </a:p>
          <a:p>
            <a:pPr lvl="1">
              <a:buFont typeface="Arial" panose="020B0604020202020204"/>
              <a:buChar char="•"/>
            </a:pPr>
            <a:r>
              <a:rPr lang="el-GR" sz="1100" b="1" dirty="0">
                <a:solidFill>
                  <a:srgbClr val="FFFFFF"/>
                </a:solidFill>
                <a:effectLst>
                  <a:outerShdw blurRad="38100" dist="38100" dir="2700000" algn="tl">
                    <a:srgbClr val="000000">
                      <a:alpha val="43137"/>
                    </a:srgbClr>
                  </a:outerShdw>
                </a:effectLst>
              </a:rPr>
              <a:t>ΤΟ ΠΑΡΑΔΟΞΟ ΤΗΣ ΑΓΙΑΣ ΠΕΤΡΟΥΠΟΛΗΣ.  </a:t>
            </a:r>
          </a:p>
        </p:txBody>
      </p:sp>
      <p:sp>
        <p:nvSpPr>
          <p:cNvPr id="18" name="Rectangle 17">
            <a:extLst>
              <a:ext uri="{FF2B5EF4-FFF2-40B4-BE49-F238E27FC236}">
                <a16:creationId xmlns:a16="http://schemas.microsoft.com/office/drawing/2014/main" id="{75EBCDCE-0F4C-477C-AB15-886C5F27B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l-GR"/>
          </a:p>
        </p:txBody>
      </p:sp>
      <p:pic>
        <p:nvPicPr>
          <p:cNvPr id="9" name="Picture 8">
            <a:extLst>
              <a:ext uri="{FF2B5EF4-FFF2-40B4-BE49-F238E27FC236}">
                <a16:creationId xmlns:a16="http://schemas.microsoft.com/office/drawing/2014/main" id="{059C36CC-6A2C-95BA-AE9C-4B734B472E7E}"/>
              </a:ext>
            </a:extLst>
          </p:cNvPr>
          <p:cNvPicPr>
            <a:picLocks noChangeAspect="1"/>
          </p:cNvPicPr>
          <p:nvPr/>
        </p:nvPicPr>
        <p:blipFill>
          <a:blip r:embed="rId2"/>
          <a:stretch>
            <a:fillRect/>
          </a:stretch>
        </p:blipFill>
        <p:spPr>
          <a:xfrm>
            <a:off x="8973822" y="484631"/>
            <a:ext cx="1830808" cy="1748422"/>
          </a:xfrm>
          <a:prstGeom prst="rect">
            <a:avLst/>
          </a:prstGeom>
        </p:spPr>
      </p:pic>
      <p:sp>
        <p:nvSpPr>
          <p:cNvPr id="20" name="Rectangle 19">
            <a:extLst>
              <a:ext uri="{FF2B5EF4-FFF2-40B4-BE49-F238E27FC236}">
                <a16:creationId xmlns:a16="http://schemas.microsoft.com/office/drawing/2014/main" id="{17820F06-C1AE-4232-AEE8-3AC8189E4B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361916"/>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8B4CDF0-74D3-6E34-D1FB-F09BC5207CFF}"/>
              </a:ext>
            </a:extLst>
          </p:cNvPr>
          <p:cNvPicPr>
            <a:picLocks noChangeAspect="1"/>
          </p:cNvPicPr>
          <p:nvPr/>
        </p:nvPicPr>
        <p:blipFill>
          <a:blip r:embed="rId3"/>
          <a:stretch>
            <a:fillRect/>
          </a:stretch>
        </p:blipFill>
        <p:spPr>
          <a:xfrm>
            <a:off x="8084579" y="2939691"/>
            <a:ext cx="3609294" cy="978613"/>
          </a:xfrm>
          <a:prstGeom prst="rect">
            <a:avLst/>
          </a:prstGeom>
        </p:spPr>
      </p:pic>
      <p:sp>
        <p:nvSpPr>
          <p:cNvPr id="22" name="Rectangle 21">
            <a:extLst>
              <a:ext uri="{FF2B5EF4-FFF2-40B4-BE49-F238E27FC236}">
                <a16:creationId xmlns:a16="http://schemas.microsoft.com/office/drawing/2014/main" id="{9A62E9AA-DA4C-405A-B6ED-5B1FE7A8D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432072"/>
            <a:ext cx="464256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9ADA670-1BEA-A167-6AD9-045DAFEEB4C7}"/>
              </a:ext>
            </a:extLst>
          </p:cNvPr>
          <p:cNvPicPr>
            <a:picLocks noChangeAspect="1"/>
          </p:cNvPicPr>
          <p:nvPr/>
        </p:nvPicPr>
        <p:blipFill>
          <a:blip r:embed="rId4"/>
          <a:stretch>
            <a:fillRect/>
          </a:stretch>
        </p:blipFill>
        <p:spPr>
          <a:xfrm>
            <a:off x="9030313" y="4624943"/>
            <a:ext cx="1717826" cy="1748424"/>
          </a:xfrm>
          <a:prstGeom prst="rect">
            <a:avLst/>
          </a:prstGeom>
        </p:spPr>
      </p:pic>
      <p:sp>
        <p:nvSpPr>
          <p:cNvPr id="4" name="Footer Placeholder 3">
            <a:extLst>
              <a:ext uri="{FF2B5EF4-FFF2-40B4-BE49-F238E27FC236}">
                <a16:creationId xmlns:a16="http://schemas.microsoft.com/office/drawing/2014/main" id="{0683C778-419B-FBB2-ACDC-B0D6C6660FB2}"/>
              </a:ext>
            </a:extLst>
          </p:cNvPr>
          <p:cNvSpPr>
            <a:spLocks noGrp="1"/>
          </p:cNvSpPr>
          <p:nvPr>
            <p:ph type="ftr" sz="quarter" idx="11"/>
          </p:nvPr>
        </p:nvSpPr>
        <p:spPr>
          <a:xfrm>
            <a:off x="1089175" y="6459785"/>
            <a:ext cx="3757243" cy="365125"/>
          </a:xfrm>
        </p:spPr>
        <p:txBody>
          <a:bodyPr>
            <a:normAutofit/>
          </a:bodyPr>
          <a:lstStyle/>
          <a:p>
            <a:pPr algn="l">
              <a:spcAft>
                <a:spcPts val="600"/>
              </a:spcAft>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225F522E-B5BF-3710-39A5-E167393B8E19}"/>
              </a:ext>
            </a:extLst>
          </p:cNvPr>
          <p:cNvSpPr>
            <a:spLocks noGrp="1"/>
          </p:cNvSpPr>
          <p:nvPr>
            <p:ph type="sldNum" sz="quarter" idx="12"/>
          </p:nvPr>
        </p:nvSpPr>
        <p:spPr>
          <a:xfrm>
            <a:off x="9900458" y="6459785"/>
            <a:ext cx="1312025" cy="365125"/>
          </a:xfrm>
        </p:spPr>
        <p:txBody>
          <a:bodyPr>
            <a:normAutofit/>
          </a:bodyPr>
          <a:lstStyle/>
          <a:p>
            <a:pPr>
              <a:spcAft>
                <a:spcPts val="600"/>
              </a:spcAft>
            </a:pPr>
            <a:fld id="{129925B6-863B-4C2F-8765-BBFEFEBA9CE7}" type="slidenum">
              <a:rPr lang="en-GB" altLang="en-US">
                <a:solidFill>
                  <a:schemeClr val="tx2"/>
                </a:solidFill>
              </a:rPr>
              <a:pPr>
                <a:spcAft>
                  <a:spcPts val="600"/>
                </a:spcAft>
              </a:pPr>
              <a:t>3</a:t>
            </a:fld>
            <a:endParaRPr lang="en-GB" altLang="en-US">
              <a:solidFill>
                <a:schemeClr val="tx2"/>
              </a:solidFill>
            </a:endParaRPr>
          </a:p>
        </p:txBody>
      </p:sp>
    </p:spTree>
    <p:extLst>
      <p:ext uri="{BB962C8B-B14F-4D97-AF65-F5344CB8AC3E}">
        <p14:creationId xmlns:p14="http://schemas.microsoft.com/office/powerpoint/2010/main" val="37926324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57B43-B87E-C13B-625F-996EE5233586}"/>
              </a:ext>
            </a:extLst>
          </p:cNvPr>
          <p:cNvSpPr>
            <a:spLocks noGrp="1"/>
          </p:cNvSpPr>
          <p:nvPr>
            <p:ph type="title"/>
          </p:nvPr>
        </p:nvSpPr>
        <p:spPr/>
        <p:txBody>
          <a:bodyPr/>
          <a:lstStyle/>
          <a:p>
            <a:r>
              <a:rPr lang="el-GR" b="1" dirty="0"/>
              <a:t>Υπολογιστικές ερωτήσεις </a:t>
            </a:r>
            <a:r>
              <a:rPr lang="el-GR" dirty="0"/>
              <a:t>σε ξεχωριστό αρχείο στο </a:t>
            </a:r>
            <a:r>
              <a:rPr lang="en-US" dirty="0"/>
              <a:t>e-class</a:t>
            </a:r>
            <a:endParaRPr lang="en-GB" dirty="0"/>
          </a:p>
        </p:txBody>
      </p:sp>
      <p:sp>
        <p:nvSpPr>
          <p:cNvPr id="3" name="Content Placeholder 2">
            <a:extLst>
              <a:ext uri="{FF2B5EF4-FFF2-40B4-BE49-F238E27FC236}">
                <a16:creationId xmlns:a16="http://schemas.microsoft.com/office/drawing/2014/main" id="{5F7D13AC-F866-9A06-565A-3788684D0B8F}"/>
              </a:ext>
            </a:extLst>
          </p:cNvPr>
          <p:cNvSpPr>
            <a:spLocks noGrp="1"/>
          </p:cNvSpPr>
          <p:nvPr>
            <p:ph sz="half" idx="1"/>
          </p:nvPr>
        </p:nvSpPr>
        <p:spPr>
          <a:xfrm>
            <a:off x="839416" y="1988840"/>
            <a:ext cx="5040560" cy="4023360"/>
          </a:xfrm>
        </p:spPr>
        <p:txBody>
          <a:bodyPr>
            <a:normAutofit fontScale="85000" lnSpcReduction="10000"/>
          </a:bodyPr>
          <a:lstStyle/>
          <a:p>
            <a:r>
              <a:rPr lang="en-US" dirty="0"/>
              <a:t>H </a:t>
            </a:r>
            <a:r>
              <a:rPr lang="el-GR" dirty="0"/>
              <a:t>θεωρία αναμενόμενης χρησιμότητας προσφέρεται για την διατύπωση ασκήσεων που προβλέπουν (α) </a:t>
            </a:r>
            <a:r>
              <a:rPr lang="el-GR" b="1" dirty="0"/>
              <a:t>κατανόηση</a:t>
            </a:r>
            <a:r>
              <a:rPr lang="el-GR" dirty="0"/>
              <a:t> της θεωρίας και (β) κάποιους </a:t>
            </a:r>
            <a:r>
              <a:rPr lang="el-GR" b="1" dirty="0"/>
              <a:t>υπολογισμούς.</a:t>
            </a:r>
            <a:r>
              <a:rPr lang="el-GR" dirty="0"/>
              <a:t>  </a:t>
            </a:r>
          </a:p>
          <a:p>
            <a:pPr marL="578358" lvl="1" indent="-285750">
              <a:buFont typeface="Arial" panose="020B0604020202020204" pitchFamily="34" charset="0"/>
              <a:buChar char="•"/>
            </a:pPr>
            <a:r>
              <a:rPr lang="el-GR" dirty="0"/>
              <a:t>Επιστρατεύουν συγκεκριμένα παραδείγματα συναρτήσεων χρησιμότητας, πιθανοτήτων κοκ</a:t>
            </a:r>
          </a:p>
          <a:p>
            <a:pPr marL="578358" lvl="1" indent="-285750">
              <a:buFont typeface="Arial" panose="020B0604020202020204" pitchFamily="34" charset="0"/>
              <a:buChar char="•"/>
            </a:pPr>
            <a:r>
              <a:rPr lang="el-GR" dirty="0"/>
              <a:t>Συχνά είναι και πολλαπλής επιλογής</a:t>
            </a:r>
          </a:p>
          <a:p>
            <a:pPr marL="578358" lvl="1" indent="-285750">
              <a:buFont typeface="Arial" panose="020B0604020202020204" pitchFamily="34" charset="0"/>
              <a:buChar char="•"/>
            </a:pPr>
            <a:r>
              <a:rPr lang="el-GR" dirty="0"/>
              <a:t>Οι ασκήσεις είναι χρήσιμες για τον έλεγχο της κατανόησης της θεωρίας</a:t>
            </a:r>
          </a:p>
          <a:p>
            <a:pPr marL="578358" lvl="1" indent="-285750">
              <a:buFont typeface="Arial" panose="020B0604020202020204" pitchFamily="34" charset="0"/>
              <a:buChar char="•"/>
            </a:pPr>
            <a:r>
              <a:rPr lang="el-GR" sz="1900" dirty="0">
                <a:solidFill>
                  <a:schemeClr val="accent2"/>
                </a:solidFill>
              </a:rPr>
              <a:t>Παραδείγματα </a:t>
            </a:r>
            <a:r>
              <a:rPr lang="el-GR" sz="1900" b="1" dirty="0">
                <a:solidFill>
                  <a:schemeClr val="accent2"/>
                </a:solidFill>
              </a:rPr>
              <a:t>όπου επισημαίνεται και επεξηγείται η λύση </a:t>
            </a:r>
            <a:r>
              <a:rPr lang="el-GR" sz="1900" dirty="0">
                <a:solidFill>
                  <a:schemeClr val="accent2"/>
                </a:solidFill>
              </a:rPr>
              <a:t>υπάρχουν σε ξεχωριστό αρχείο στο </a:t>
            </a:r>
            <a:r>
              <a:rPr lang="en-US" sz="1900" dirty="0">
                <a:solidFill>
                  <a:schemeClr val="accent2"/>
                </a:solidFill>
              </a:rPr>
              <a:t>E-class (</a:t>
            </a:r>
            <a:r>
              <a:rPr lang="el-GR" sz="1900" dirty="0">
                <a:solidFill>
                  <a:schemeClr val="accent2"/>
                </a:solidFill>
              </a:rPr>
              <a:t>ΠΡΟΒΛΗΜΑΤΑ25).</a:t>
            </a:r>
          </a:p>
          <a:p>
            <a:pPr marL="761238" lvl="2" indent="-285750">
              <a:buFont typeface="Arial" panose="020B0604020202020204" pitchFamily="34" charset="0"/>
              <a:buChar char="•"/>
            </a:pPr>
            <a:r>
              <a:rPr lang="el-GR" sz="1500" b="1" dirty="0">
                <a:solidFill>
                  <a:schemeClr val="accent2"/>
                </a:solidFill>
                <a:effectLst>
                  <a:outerShdw blurRad="38100" dist="38100" dir="2700000" algn="tl">
                    <a:srgbClr val="000000">
                      <a:alpha val="43137"/>
                    </a:srgbClr>
                  </a:outerShdw>
                </a:effectLst>
              </a:rPr>
              <a:t>ΧΡΗΣΙΜΟ ΣΤΗΝ ΠΡΟΕΤΟΙΜΑΣΙΑ ΓΙΑ ΕΞΕΤΑΣΕΙΣ</a:t>
            </a:r>
          </a:p>
          <a:p>
            <a:pPr marL="578358" lvl="1" indent="-285750">
              <a:buFont typeface="Arial" panose="020B0604020202020204" pitchFamily="34" charset="0"/>
              <a:buChar char="•"/>
            </a:pPr>
            <a:r>
              <a:rPr lang="el-GR" dirty="0"/>
              <a:t>Σημειώνεται ότι συχνά υπάρχουν ‘έξυπνες απαντήσεις’ που αξιοποιούν την γνώση της θεωρίας για να αποφύγουν άσκοπους υπολογισμούς.</a:t>
            </a:r>
            <a:endParaRPr lang="en-GB" dirty="0"/>
          </a:p>
        </p:txBody>
      </p:sp>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DFFFB1BF-F265-C6CD-07B2-2E3C29A14A0C}"/>
                  </a:ext>
                </a:extLst>
              </p:cNvPr>
              <p:cNvSpPr>
                <a:spLocks noGrp="1"/>
              </p:cNvSpPr>
              <p:nvPr>
                <p:ph sz="half" idx="2"/>
              </p:nvPr>
            </p:nvSpPr>
            <p:spPr>
              <a:xfrm>
                <a:off x="5951984" y="1737360"/>
                <a:ext cx="6048672" cy="4274840"/>
              </a:xfrm>
              <a:solidFill>
                <a:schemeClr val="accent1">
                  <a:lumMod val="60000"/>
                  <a:lumOff val="40000"/>
                </a:schemeClr>
              </a:solidFill>
              <a:ln w="38100">
                <a:solidFill>
                  <a:schemeClr val="tx1"/>
                </a:solidFill>
              </a:ln>
            </p:spPr>
            <p:txBody>
              <a:bodyPr>
                <a:normAutofit fontScale="85000" lnSpcReduction="10000"/>
              </a:bodyPr>
              <a:lstStyle/>
              <a:p>
                <a:pPr lvl="0"/>
                <a:r>
                  <a:rPr lang="el-GR" sz="1400" dirty="0"/>
                  <a:t>Ένα άτομο έχει συνάρτηση χρησιμότητας </a:t>
                </a:r>
                <a14:m>
                  <m:oMath xmlns:m="http://schemas.openxmlformats.org/officeDocument/2006/math">
                    <m:r>
                      <a:rPr lang="el-GR" sz="1400"/>
                      <m:t>𝑢</m:t>
                    </m:r>
                    <m:d>
                      <m:dPr>
                        <m:ctrlPr>
                          <a:rPr lang="en-GB" sz="1400"/>
                        </m:ctrlPr>
                      </m:dPr>
                      <m:e>
                        <m:r>
                          <a:rPr lang="el-GR" sz="1400"/>
                          <m:t>𝑥</m:t>
                        </m:r>
                      </m:e>
                    </m:d>
                    <m:r>
                      <a:rPr lang="el-GR" sz="1400"/>
                      <m:t>=</m:t>
                    </m:r>
                    <m:r>
                      <a:rPr lang="el-GR" sz="1400"/>
                      <m:t>𝑙𝑛</m:t>
                    </m:r>
                    <m:sSup>
                      <m:sSupPr>
                        <m:ctrlPr>
                          <a:rPr lang="en-GB" sz="1400"/>
                        </m:ctrlPr>
                      </m:sSupPr>
                      <m:e>
                        <m:r>
                          <a:rPr lang="el-GR" sz="1400"/>
                          <m:t>𝑒</m:t>
                        </m:r>
                      </m:e>
                      <m:sup>
                        <m:r>
                          <a:rPr lang="el-GR" sz="1400"/>
                          <m:t>𝑥</m:t>
                        </m:r>
                      </m:sup>
                    </m:sSup>
                  </m:oMath>
                </a14:m>
                <a:r>
                  <a:rPr lang="el-GR" sz="1400" dirty="0"/>
                  <a:t>. Εάν είναι πολύ τυχερός κερδίζει 100€ , εάν είναι τυχερός κερδίζει 30 ενώ άμα είναι άτυχος κερδίζει 20€. Είναι άτυχος με πιθανότητα 20% και πολύ τυχερός με πιθανότητα 30%. Η αναμενόμενη χρησιμότητα είναι: </a:t>
                </a:r>
                <a:endParaRPr lang="en-GB" sz="1400" dirty="0"/>
              </a:p>
              <a:p>
                <a:r>
                  <a:rPr lang="el-GR" sz="1400" dirty="0"/>
                  <a:t>(α) 16		</a:t>
                </a:r>
                <a:r>
                  <a:rPr lang="el-GR" sz="1400" dirty="0">
                    <a:highlight>
                      <a:srgbClr val="FFFF00"/>
                    </a:highlight>
                  </a:rPr>
                  <a:t>(b) 49</a:t>
                </a:r>
                <a:r>
                  <a:rPr lang="el-GR" sz="1400" dirty="0"/>
                  <a:t>		(c) 87.2	(d) 9.2		(e) 0   (</a:t>
                </a:r>
                <a:r>
                  <a:rPr lang="en-US" sz="1400" dirty="0"/>
                  <a:t>f</a:t>
                </a:r>
                <a:r>
                  <a:rPr lang="el-GR" sz="1400" dirty="0"/>
                  <a:t>) δεν υπάρχει λύση</a:t>
                </a:r>
                <a:endParaRPr lang="en-GB" sz="1400" dirty="0"/>
              </a:p>
              <a:p>
                <a:r>
                  <a:rPr lang="el-GR" sz="1400" dirty="0"/>
                  <a:t> </a:t>
                </a:r>
                <a:r>
                  <a:rPr lang="el-GR" sz="1400" b="1" dirty="0"/>
                  <a:t>Λύση</a:t>
                </a:r>
                <a:r>
                  <a:rPr lang="el-GR" sz="1400" dirty="0"/>
                  <a:t>:</a:t>
                </a:r>
                <a14:m>
                  <m:oMath xmlns:m="http://schemas.openxmlformats.org/officeDocument/2006/math">
                    <m:r>
                      <a:rPr lang="el-GR" sz="1300"/>
                      <m:t>𝛦</m:t>
                    </m:r>
                    <m:r>
                      <a:rPr lang="el-GR" sz="1300"/>
                      <m:t>𝑈</m:t>
                    </m:r>
                    <m:r>
                      <a:rPr lang="en-US" sz="1300"/>
                      <m:t>=0.2</m:t>
                    </m:r>
                    <m:r>
                      <a:rPr lang="en-US" sz="1300"/>
                      <m:t>𝑢</m:t>
                    </m:r>
                    <m:d>
                      <m:dPr>
                        <m:ctrlPr>
                          <a:rPr lang="en-GB" sz="1300"/>
                        </m:ctrlPr>
                      </m:dPr>
                      <m:e>
                        <m:r>
                          <a:rPr lang="en-US" sz="1300"/>
                          <m:t>20</m:t>
                        </m:r>
                      </m:e>
                    </m:d>
                    <m:r>
                      <a:rPr lang="en-US" sz="1300"/>
                      <m:t>+0.3</m:t>
                    </m:r>
                    <m:r>
                      <a:rPr lang="en-US" sz="1300"/>
                      <m:t>𝑢</m:t>
                    </m:r>
                    <m:d>
                      <m:dPr>
                        <m:ctrlPr>
                          <a:rPr lang="en-GB" sz="1300"/>
                        </m:ctrlPr>
                      </m:dPr>
                      <m:e>
                        <m:r>
                          <a:rPr lang="en-US" sz="1300"/>
                          <m:t>100</m:t>
                        </m:r>
                      </m:e>
                    </m:d>
                    <m:r>
                      <a:rPr lang="en-US" sz="1300"/>
                      <m:t>+0.5</m:t>
                    </m:r>
                    <m:r>
                      <a:rPr lang="en-US" sz="1300"/>
                      <m:t>𝑢</m:t>
                    </m:r>
                    <m:d>
                      <m:dPr>
                        <m:ctrlPr>
                          <a:rPr lang="en-GB" sz="1300"/>
                        </m:ctrlPr>
                      </m:dPr>
                      <m:e>
                        <m:r>
                          <a:rPr lang="en-US" sz="1300"/>
                          <m:t>30</m:t>
                        </m:r>
                      </m:e>
                    </m:d>
                    <m:r>
                      <a:rPr lang="en-US" sz="1300"/>
                      <m:t>=</m:t>
                    </m:r>
                    <m:r>
                      <a:rPr lang="el-GR" sz="1300"/>
                      <m:t> </m:t>
                    </m:r>
                    <m:r>
                      <a:rPr lang="en-US" sz="1300"/>
                      <m:t>0</m:t>
                    </m:r>
                    <m:r>
                      <a:rPr lang="el-GR" sz="1300"/>
                      <m:t>.2</m:t>
                    </m:r>
                    <m:d>
                      <m:dPr>
                        <m:ctrlPr>
                          <a:rPr lang="en-GB" sz="1300"/>
                        </m:ctrlPr>
                      </m:dPr>
                      <m:e>
                        <m:r>
                          <a:rPr lang="el-GR" sz="1300"/>
                          <m:t>𝑙𝑛</m:t>
                        </m:r>
                        <m:sSup>
                          <m:sSupPr>
                            <m:ctrlPr>
                              <a:rPr lang="en-GB" sz="1300"/>
                            </m:ctrlPr>
                          </m:sSupPr>
                          <m:e>
                            <m:r>
                              <a:rPr lang="el-GR" sz="1300"/>
                              <m:t>𝑒</m:t>
                            </m:r>
                          </m:e>
                          <m:sup>
                            <m:r>
                              <a:rPr lang="el-GR" sz="1300"/>
                              <m:t>20</m:t>
                            </m:r>
                          </m:sup>
                        </m:sSup>
                      </m:e>
                    </m:d>
                    <m:r>
                      <a:rPr lang="en-US" sz="1300"/>
                      <m:t>+0</m:t>
                    </m:r>
                    <m:r>
                      <a:rPr lang="el-GR" sz="1300"/>
                      <m:t>.3</m:t>
                    </m:r>
                    <m:d>
                      <m:dPr>
                        <m:ctrlPr>
                          <a:rPr lang="en-GB" sz="1300"/>
                        </m:ctrlPr>
                      </m:dPr>
                      <m:e>
                        <m:r>
                          <a:rPr lang="el-GR" sz="1300"/>
                          <m:t>𝑙𝑛</m:t>
                        </m:r>
                        <m:sSup>
                          <m:sSupPr>
                            <m:ctrlPr>
                              <a:rPr lang="en-GB" sz="1300"/>
                            </m:ctrlPr>
                          </m:sSupPr>
                          <m:e>
                            <m:r>
                              <a:rPr lang="el-GR" sz="1300"/>
                              <m:t>𝑒</m:t>
                            </m:r>
                          </m:e>
                          <m:sup>
                            <m:r>
                              <a:rPr lang="el-GR" sz="1300"/>
                              <m:t>100</m:t>
                            </m:r>
                          </m:sup>
                        </m:sSup>
                      </m:e>
                    </m:d>
                    <m:r>
                      <a:rPr lang="en-US" sz="1300"/>
                      <m:t>+0</m:t>
                    </m:r>
                    <m:r>
                      <a:rPr lang="el-GR" sz="1300"/>
                      <m:t>.5</m:t>
                    </m:r>
                    <m:d>
                      <m:dPr>
                        <m:ctrlPr>
                          <a:rPr lang="en-GB" sz="1300"/>
                        </m:ctrlPr>
                      </m:dPr>
                      <m:e>
                        <m:r>
                          <a:rPr lang="el-GR" sz="1300"/>
                          <m:t>𝑙𝑛</m:t>
                        </m:r>
                        <m:sSup>
                          <m:sSupPr>
                            <m:ctrlPr>
                              <a:rPr lang="en-GB" sz="1300"/>
                            </m:ctrlPr>
                          </m:sSupPr>
                          <m:e>
                            <m:r>
                              <a:rPr lang="el-GR" sz="1300"/>
                              <m:t>𝑒</m:t>
                            </m:r>
                          </m:e>
                          <m:sup>
                            <m:r>
                              <a:rPr lang="el-GR" sz="1300"/>
                              <m:t>30</m:t>
                            </m:r>
                          </m:sup>
                        </m:sSup>
                      </m:e>
                    </m:d>
                    <m:r>
                      <a:rPr lang="en-US" sz="1300"/>
                      <m:t>=</m:t>
                    </m:r>
                    <m:r>
                      <a:rPr lang="en-US" sz="1300"/>
                      <m:t>𝟒𝟗</m:t>
                    </m:r>
                  </m:oMath>
                </a14:m>
                <a:endParaRPr lang="el-GR" sz="1400" dirty="0"/>
              </a:p>
              <a:p>
                <a:pPr lvl="0"/>
                <a:r>
                  <a:rPr lang="el-GR" sz="1400" dirty="0"/>
                  <a:t>Ο </a:t>
                </a:r>
                <a:r>
                  <a:rPr lang="el-GR" sz="1400" dirty="0" err="1"/>
                  <a:t>Αρης</a:t>
                </a:r>
                <a:r>
                  <a:rPr lang="el-GR" sz="1400" dirty="0"/>
                  <a:t> και η Βούλα σκέφτονται να παντρευτούν. Η Βούλα δηλώνει ότι πάντοτε ακολουθεί την αναμενόμενη ωφέλεια και μεγιστοποιεί τον λογάριθμο του εισοδήματός της. Ο </a:t>
                </a:r>
                <a:r>
                  <a:rPr lang="el-GR" sz="1400" dirty="0" err="1"/>
                  <a:t>Αρης</a:t>
                </a:r>
                <a:r>
                  <a:rPr lang="el-GR" sz="1400" dirty="0"/>
                  <a:t> συμφωνεί αλλά προσθέτει ότι εκείνος μεγιστοποιεί την αναμενόμενη τιμή του τετραγώνου του εισοδήματός του. Η Βούλα λέει: ‘Με τέτοιες διαφορές στην στάση απέναντι στο ρίσκο, δυστυχώς χωρίζουμε’. Ο </a:t>
                </a:r>
                <a:r>
                  <a:rPr lang="el-GR" sz="1400" dirty="0" err="1"/>
                  <a:t>Αρης</a:t>
                </a:r>
                <a:r>
                  <a:rPr lang="el-GR" sz="1400" dirty="0"/>
                  <a:t> διαμαρτύρεται λέγοντας ότι το τετράγωνο είναι απλή μονοτονική μετατροπή του λογαρίθμου, και οι διαφορές δεν είναι ουσιαστικές. Ποιος έχει δίκιο;</a:t>
                </a:r>
                <a:endParaRPr lang="en-GB" sz="1400" dirty="0"/>
              </a:p>
              <a:p>
                <a:pPr lvl="1"/>
                <a:r>
                  <a:rPr lang="el-GR" sz="1400" dirty="0"/>
                  <a:t>Ο </a:t>
                </a:r>
                <a:r>
                  <a:rPr lang="el-GR" sz="1400" dirty="0" err="1"/>
                  <a:t>Αρης</a:t>
                </a:r>
                <a:r>
                  <a:rPr lang="el-GR" sz="1400" dirty="0"/>
                  <a:t>.</a:t>
                </a:r>
                <a:endParaRPr lang="en-GB" sz="1400" dirty="0"/>
              </a:p>
              <a:p>
                <a:pPr lvl="1"/>
                <a:r>
                  <a:rPr lang="el-GR" sz="1400" dirty="0">
                    <a:highlight>
                      <a:srgbClr val="FFFF00"/>
                    </a:highlight>
                  </a:rPr>
                  <a:t>Η Βούλα</a:t>
                </a:r>
                <a:r>
                  <a:rPr lang="el-GR" sz="1400" dirty="0"/>
                  <a:t>.</a:t>
                </a:r>
                <a:endParaRPr lang="en-GB" sz="1400" dirty="0"/>
              </a:p>
              <a:p>
                <a:pPr lvl="1"/>
                <a:r>
                  <a:rPr lang="el-GR" sz="1400" dirty="0"/>
                  <a:t>Ο </a:t>
                </a:r>
                <a:r>
                  <a:rPr lang="el-GR" sz="1400" dirty="0" err="1"/>
                  <a:t>Αρης</a:t>
                </a:r>
                <a:r>
                  <a:rPr lang="el-GR" sz="1400" dirty="0"/>
                  <a:t> έχει δίκιο για μεγάλα ρίσκα και άδικο για μικρά</a:t>
                </a:r>
                <a:endParaRPr lang="en-GB" sz="1400" dirty="0"/>
              </a:p>
              <a:p>
                <a:pPr lvl="1"/>
                <a:r>
                  <a:rPr lang="el-GR" sz="1400" dirty="0"/>
                  <a:t>Η Βούλα έχει δίκιο για μικρά ρίσκα και άδικο για μεγάλα.</a:t>
                </a:r>
                <a:endParaRPr lang="en-GB" sz="1400" dirty="0"/>
              </a:p>
              <a:p>
                <a:pPr lvl="1"/>
                <a:r>
                  <a:rPr lang="el-GR" sz="1400" dirty="0"/>
                  <a:t>Και οι δύο έχουν άδικο</a:t>
                </a:r>
              </a:p>
              <a:p>
                <a:pPr lvl="1"/>
                <a:r>
                  <a:rPr lang="el-GR" sz="1400" dirty="0"/>
                  <a:t>Ο γάμος δεν λύνεται με μαθηματικά</a:t>
                </a:r>
                <a:endParaRPr lang="en-GB" sz="1400" dirty="0"/>
              </a:p>
              <a:p>
                <a:r>
                  <a:rPr lang="el-GR" sz="1400" b="1" dirty="0"/>
                  <a:t>Λύση. Βούλα</a:t>
                </a:r>
                <a:r>
                  <a:rPr lang="el-GR" sz="1400" dirty="0"/>
                  <a:t> -&gt; </a:t>
                </a:r>
                <a14:m>
                  <m:oMath xmlns:m="http://schemas.openxmlformats.org/officeDocument/2006/math">
                    <m:r>
                      <a:rPr lang="en-US" sz="1400" i="1"/>
                      <m:t>𝑢</m:t>
                    </m:r>
                    <m:d>
                      <m:dPr>
                        <m:ctrlPr>
                          <a:rPr lang="en-GB" sz="1400" i="1"/>
                        </m:ctrlPr>
                      </m:dPr>
                      <m:e>
                        <m:r>
                          <a:rPr lang="en-US" sz="1400" i="1"/>
                          <m:t>𝑥</m:t>
                        </m:r>
                      </m:e>
                    </m:d>
                    <m:r>
                      <a:rPr lang="el-GR" sz="1400" i="1"/>
                      <m:t>=</m:t>
                    </m:r>
                    <m:func>
                      <m:funcPr>
                        <m:ctrlPr>
                          <a:rPr lang="en-GB" sz="1400" i="1"/>
                        </m:ctrlPr>
                      </m:funcPr>
                      <m:fName>
                        <m:r>
                          <m:rPr>
                            <m:sty m:val="p"/>
                          </m:rPr>
                          <a:rPr lang="en-US" sz="1400"/>
                          <m:t>ln</m:t>
                        </m:r>
                      </m:fName>
                      <m:e>
                        <m:d>
                          <m:dPr>
                            <m:ctrlPr>
                              <a:rPr lang="en-GB" sz="1400" i="1"/>
                            </m:ctrlPr>
                          </m:dPr>
                          <m:e>
                            <m:r>
                              <a:rPr lang="en-US" sz="1400" i="1"/>
                              <m:t>𝑥</m:t>
                            </m:r>
                          </m:e>
                        </m:d>
                      </m:e>
                    </m:func>
                  </m:oMath>
                </a14:m>
                <a:r>
                  <a:rPr lang="el-GR" sz="1400" dirty="0"/>
                  <a:t>-&gt; </a:t>
                </a:r>
                <a:r>
                  <a:rPr lang="el-GR" sz="1400" i="1" dirty="0"/>
                  <a:t>Αποστρέφεται</a:t>
                </a:r>
                <a:r>
                  <a:rPr lang="el-GR" sz="1400" dirty="0"/>
                  <a:t> ρίσκο. </a:t>
                </a:r>
                <a:r>
                  <a:rPr lang="el-GR" sz="1400" b="1" dirty="0"/>
                  <a:t>Άρης-</a:t>
                </a:r>
                <a:r>
                  <a:rPr lang="el-GR" sz="1400" dirty="0"/>
                  <a:t>&gt; </a:t>
                </a:r>
                <a14:m>
                  <m:oMath xmlns:m="http://schemas.openxmlformats.org/officeDocument/2006/math">
                    <m:r>
                      <a:rPr lang="en-US" sz="1400" i="1"/>
                      <m:t>𝑢</m:t>
                    </m:r>
                    <m:d>
                      <m:dPr>
                        <m:ctrlPr>
                          <a:rPr lang="en-GB" sz="1400" i="1"/>
                        </m:ctrlPr>
                      </m:dPr>
                      <m:e>
                        <m:r>
                          <a:rPr lang="en-US" sz="1400" i="1"/>
                          <m:t>𝑥</m:t>
                        </m:r>
                      </m:e>
                    </m:d>
                    <m:r>
                      <a:rPr lang="el-GR" sz="1400" i="1"/>
                      <m:t>=</m:t>
                    </m:r>
                    <m:sSup>
                      <m:sSupPr>
                        <m:ctrlPr>
                          <a:rPr lang="en-GB" sz="1400" i="1"/>
                        </m:ctrlPr>
                      </m:sSupPr>
                      <m:e>
                        <m:r>
                          <a:rPr lang="en-US" sz="1400" i="1"/>
                          <m:t>𝑥</m:t>
                        </m:r>
                      </m:e>
                      <m:sup>
                        <m:r>
                          <a:rPr lang="el-GR" sz="1400" i="1"/>
                          <m:t>2</m:t>
                        </m:r>
                      </m:sup>
                    </m:sSup>
                  </m:oMath>
                </a14:m>
                <a:r>
                  <a:rPr lang="el-GR" sz="1400" dirty="0"/>
                  <a:t>-&gt; επιδιώκει ρίσκο. </a:t>
                </a:r>
                <a:r>
                  <a:rPr lang="el-GR" sz="1400" dirty="0" err="1"/>
                  <a:t>Αρα</a:t>
                </a:r>
                <a:r>
                  <a:rPr lang="el-GR" sz="1400" dirty="0"/>
                  <a:t> έχει η </a:t>
                </a:r>
                <a:r>
                  <a:rPr lang="el-GR" sz="1400" b="1" dirty="0"/>
                  <a:t>Βούλα έχει δίκιο </a:t>
                </a:r>
                <a:r>
                  <a:rPr lang="el-GR" sz="1400" dirty="0"/>
                  <a:t>γιατί δεν θα συμφωνούν ποτέ.</a:t>
                </a:r>
                <a:endParaRPr lang="en-GB" sz="1400" dirty="0"/>
              </a:p>
              <a:p>
                <a:endParaRPr lang="en-GB" sz="1200" b="1" dirty="0"/>
              </a:p>
              <a:p>
                <a:endParaRPr lang="en-GB" dirty="0"/>
              </a:p>
            </p:txBody>
          </p:sp>
        </mc:Choice>
        <mc:Fallback>
          <p:sp>
            <p:nvSpPr>
              <p:cNvPr id="4" name="Content Placeholder 3">
                <a:extLst>
                  <a:ext uri="{FF2B5EF4-FFF2-40B4-BE49-F238E27FC236}">
                    <a16:creationId xmlns:a16="http://schemas.microsoft.com/office/drawing/2014/main" id="{DFFFB1BF-F265-C6CD-07B2-2E3C29A14A0C}"/>
                  </a:ext>
                </a:extLst>
              </p:cNvPr>
              <p:cNvSpPr>
                <a:spLocks noGrp="1" noRot="1" noChangeAspect="1" noMove="1" noResize="1" noEditPoints="1" noAdjustHandles="1" noChangeArrowheads="1" noChangeShapeType="1" noTextEdit="1"/>
              </p:cNvSpPr>
              <p:nvPr>
                <p:ph sz="half" idx="2"/>
              </p:nvPr>
            </p:nvSpPr>
            <p:spPr>
              <a:xfrm>
                <a:off x="5951984" y="1737360"/>
                <a:ext cx="6048672" cy="4274840"/>
              </a:xfrm>
              <a:blipFill>
                <a:blip r:embed="rId2"/>
                <a:stretch>
                  <a:fillRect t="-283" r="-1802"/>
                </a:stretch>
              </a:blipFill>
              <a:ln w="38100">
                <a:solidFill>
                  <a:schemeClr val="tx1"/>
                </a:solidFill>
              </a:ln>
            </p:spPr>
            <p:txBody>
              <a:bodyPr/>
              <a:lstStyle/>
              <a:p>
                <a:r>
                  <a:rPr lang="en-GB">
                    <a:noFill/>
                  </a:rPr>
                  <a:t> </a:t>
                </a:r>
              </a:p>
            </p:txBody>
          </p:sp>
        </mc:Fallback>
      </mc:AlternateContent>
      <p:sp>
        <p:nvSpPr>
          <p:cNvPr id="5" name="Footer Placeholder 4">
            <a:extLst>
              <a:ext uri="{FF2B5EF4-FFF2-40B4-BE49-F238E27FC236}">
                <a16:creationId xmlns:a16="http://schemas.microsoft.com/office/drawing/2014/main" id="{D5F1B523-B3D1-337E-CAE5-801C63340F30}"/>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B5D97E5F-191B-D0DF-D08A-9F6C518B33CC}"/>
              </a:ext>
            </a:extLst>
          </p:cNvPr>
          <p:cNvSpPr>
            <a:spLocks noGrp="1"/>
          </p:cNvSpPr>
          <p:nvPr>
            <p:ph type="sldNum" sz="quarter" idx="12"/>
          </p:nvPr>
        </p:nvSpPr>
        <p:spPr/>
        <p:txBody>
          <a:bodyPr/>
          <a:lstStyle/>
          <a:p>
            <a:fld id="{129925B6-863B-4C2F-8765-BBFEFEBA9CE7}" type="slidenum">
              <a:rPr lang="en-GB" altLang="en-US" smtClean="0"/>
              <a:pPr/>
              <a:t>30</a:t>
            </a:fld>
            <a:endParaRPr lang="en-GB" altLang="en-US"/>
          </a:p>
        </p:txBody>
      </p:sp>
      <p:sp>
        <p:nvSpPr>
          <p:cNvPr id="7" name="Arrow: Right 6">
            <a:extLst>
              <a:ext uri="{FF2B5EF4-FFF2-40B4-BE49-F238E27FC236}">
                <a16:creationId xmlns:a16="http://schemas.microsoft.com/office/drawing/2014/main" id="{FC4D2BAF-2666-860A-1B53-03A14E9D3CA4}"/>
              </a:ext>
            </a:extLst>
          </p:cNvPr>
          <p:cNvSpPr/>
          <p:nvPr/>
        </p:nvSpPr>
        <p:spPr>
          <a:xfrm>
            <a:off x="263352" y="4149080"/>
            <a:ext cx="772968" cy="4320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6763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D885E-52D7-B632-4594-1A3638E07337}"/>
              </a:ext>
            </a:extLst>
          </p:cNvPr>
          <p:cNvSpPr>
            <a:spLocks noGrp="1"/>
          </p:cNvSpPr>
          <p:nvPr>
            <p:ph type="title"/>
          </p:nvPr>
        </p:nvSpPr>
        <p:spPr/>
        <p:txBody>
          <a:bodyPr/>
          <a:lstStyle/>
          <a:p>
            <a:r>
              <a:rPr lang="el-GR" dirty="0"/>
              <a:t>Λίγη ιστορία – </a:t>
            </a:r>
            <a:r>
              <a:rPr lang="el-GR" b="1" dirty="0"/>
              <a:t>η οικογένεια </a:t>
            </a:r>
            <a:r>
              <a:rPr lang="en-US" b="1" dirty="0"/>
              <a:t>Bernoulli</a:t>
            </a:r>
            <a:endParaRPr lang="el-GR" dirty="0"/>
          </a:p>
        </p:txBody>
      </p:sp>
      <p:sp>
        <p:nvSpPr>
          <p:cNvPr id="3" name="Content Placeholder 2">
            <a:extLst>
              <a:ext uri="{FF2B5EF4-FFF2-40B4-BE49-F238E27FC236}">
                <a16:creationId xmlns:a16="http://schemas.microsoft.com/office/drawing/2014/main" id="{9FB8C8AF-0D9A-E343-BECC-74A3DDB835F2}"/>
              </a:ext>
            </a:extLst>
          </p:cNvPr>
          <p:cNvSpPr>
            <a:spLocks noGrp="1"/>
          </p:cNvSpPr>
          <p:nvPr>
            <p:ph sz="half" idx="1"/>
          </p:nvPr>
        </p:nvSpPr>
        <p:spPr>
          <a:xfrm>
            <a:off x="793880" y="1846368"/>
            <a:ext cx="7318344" cy="4174920"/>
          </a:xfrm>
        </p:spPr>
        <p:txBody>
          <a:bodyPr>
            <a:normAutofit lnSpcReduction="10000"/>
          </a:bodyPr>
          <a:lstStyle/>
          <a:p>
            <a:r>
              <a:rPr lang="el-GR" b="1" dirty="0"/>
              <a:t>Οικογένεια επιφανών μαθηματικών</a:t>
            </a:r>
            <a:r>
              <a:rPr lang="el-GR" dirty="0"/>
              <a:t>.  Από τον 16</a:t>
            </a:r>
            <a:r>
              <a:rPr lang="el-GR" baseline="30000" dirty="0"/>
              <a:t>ο</a:t>
            </a:r>
            <a:r>
              <a:rPr lang="el-GR" dirty="0"/>
              <a:t> αιώνα  ως σήμερα τουλάχιστον 8 μαθηματικές ιδιοφυίες.  Έχουμε: κατανομή </a:t>
            </a:r>
            <a:r>
              <a:rPr lang="en-GB" dirty="0"/>
              <a:t>Bernoulli</a:t>
            </a:r>
            <a:r>
              <a:rPr lang="el-GR" dirty="0"/>
              <a:t>, το </a:t>
            </a:r>
            <a:r>
              <a:rPr lang="en-US" dirty="0"/>
              <a:t>e</a:t>
            </a:r>
            <a:r>
              <a:rPr lang="en-US" baseline="30000" dirty="0"/>
              <a:t>x</a:t>
            </a:r>
            <a:r>
              <a:rPr lang="en-US" dirty="0"/>
              <a:t>, </a:t>
            </a:r>
            <a:r>
              <a:rPr lang="el-GR" dirty="0"/>
              <a:t>αρχή του </a:t>
            </a:r>
            <a:r>
              <a:rPr lang="en-GB" dirty="0"/>
              <a:t>Bernoulli</a:t>
            </a:r>
            <a:r>
              <a:rPr lang="el-GR" dirty="0"/>
              <a:t> στην αεροναυπηγική, πρόοδοι στον απειροστικό λογισμό, στις πιθανότητες, στη φυσική </a:t>
            </a:r>
            <a:r>
              <a:rPr lang="el-GR" dirty="0" err="1"/>
              <a:t>κά</a:t>
            </a:r>
            <a:r>
              <a:rPr lang="el-GR" dirty="0"/>
              <a:t>.</a:t>
            </a:r>
          </a:p>
          <a:p>
            <a:pPr>
              <a:buFont typeface="Arial" panose="020B0604020202020204"/>
              <a:buChar char="•"/>
            </a:pPr>
            <a:r>
              <a:rPr lang="el-GR" dirty="0"/>
              <a:t>Καταγωγή της οικογένειας από Αμβέρσα, μετακόμισαν στην Ελβετία.</a:t>
            </a:r>
          </a:p>
          <a:p>
            <a:pPr lvl="1">
              <a:buFont typeface="Arial" panose="020B0604020202020204"/>
              <a:buChar char="•"/>
            </a:pPr>
            <a:r>
              <a:rPr lang="el-GR" dirty="0"/>
              <a:t>Οικογένεια</a:t>
            </a:r>
            <a:r>
              <a:rPr lang="en-US" dirty="0"/>
              <a:t> </a:t>
            </a:r>
            <a:r>
              <a:rPr lang="el-GR" dirty="0"/>
              <a:t>της </a:t>
            </a:r>
            <a:r>
              <a:rPr lang="en-US" dirty="0"/>
              <a:t>Marie Curie </a:t>
            </a:r>
            <a:r>
              <a:rPr lang="el-GR" dirty="0"/>
              <a:t>(5 Νόμπελ) ήταν μακρινοί συγγενείς</a:t>
            </a:r>
          </a:p>
          <a:p>
            <a:pPr>
              <a:buFont typeface="Arial" panose="020B0604020202020204"/>
              <a:buChar char="•"/>
            </a:pPr>
            <a:r>
              <a:rPr lang="el-GR" dirty="0"/>
              <a:t>Έδωσαν στον στατιστικό </a:t>
            </a:r>
            <a:r>
              <a:rPr lang="en-US" dirty="0"/>
              <a:t>Galton (19o </a:t>
            </a:r>
            <a:r>
              <a:rPr lang="el-GR" dirty="0"/>
              <a:t>αιώνας)</a:t>
            </a:r>
            <a:r>
              <a:rPr lang="en-US" dirty="0"/>
              <a:t> </a:t>
            </a:r>
            <a:r>
              <a:rPr lang="el-GR" dirty="0"/>
              <a:t>παράδειγμα για την </a:t>
            </a:r>
            <a:r>
              <a:rPr lang="el-GR" b="1" dirty="0"/>
              <a:t>παλινδρόμηση</a:t>
            </a:r>
            <a:r>
              <a:rPr lang="el-GR" dirty="0"/>
              <a:t> προς τον μέσο όρο  (</a:t>
            </a:r>
            <a:r>
              <a:rPr lang="en-US" dirty="0"/>
              <a:t>regression)  </a:t>
            </a:r>
            <a:r>
              <a:rPr lang="el-GR" dirty="0"/>
              <a:t>για κληρονομικότητα </a:t>
            </a:r>
            <a:r>
              <a:rPr lang="el-GR" sz="1600" dirty="0"/>
              <a:t>(κάθε γενιά του </a:t>
            </a:r>
            <a:r>
              <a:rPr lang="el-GR" sz="1600" dirty="0" err="1"/>
              <a:t>Μπερνουλέικου</a:t>
            </a:r>
            <a:r>
              <a:rPr lang="el-GR" sz="1600" dirty="0"/>
              <a:t> ήταν καλή, αλλά όχι όσο η προηγούμενη). </a:t>
            </a:r>
          </a:p>
          <a:p>
            <a:pPr>
              <a:buFont typeface="Arial" panose="020B0604020202020204"/>
              <a:buChar char="•"/>
            </a:pPr>
            <a:r>
              <a:rPr lang="el-GR" sz="1600" dirty="0"/>
              <a:t>Το</a:t>
            </a:r>
            <a:r>
              <a:rPr lang="el-GR" sz="1600" b="1" dirty="0"/>
              <a:t> </a:t>
            </a:r>
            <a:r>
              <a:rPr lang="el-GR" sz="1600" b="1" i="1" dirty="0"/>
              <a:t>παράδοξο</a:t>
            </a:r>
            <a:r>
              <a:rPr lang="el-GR" sz="1600" b="1" dirty="0"/>
              <a:t> </a:t>
            </a:r>
            <a:r>
              <a:rPr lang="el-GR" sz="1600" dirty="0"/>
              <a:t>διατυπώθηκε από τον </a:t>
            </a:r>
            <a:r>
              <a:rPr lang="en-US" sz="1600" b="1" dirty="0"/>
              <a:t>Nicolaus</a:t>
            </a:r>
            <a:r>
              <a:rPr lang="el-GR" sz="1600" dirty="0"/>
              <a:t> Ι σε επιστολή το 1714.  Ο ξάδελφός του </a:t>
            </a:r>
            <a:r>
              <a:rPr lang="en-US" sz="1600" b="1" dirty="0"/>
              <a:t>Daniel</a:t>
            </a:r>
            <a:r>
              <a:rPr lang="en-US" sz="1600" dirty="0"/>
              <a:t> </a:t>
            </a:r>
            <a:r>
              <a:rPr lang="el-GR" sz="1600" dirty="0"/>
              <a:t>(1700-1782) δημοσίευσε τη δική του λύση στα Λατινικά το 1738.  Όταν το έκανε, ήταν φιλοξενούμενος του Μεγάλου Πέτρου της Ρωσίας στην Αγία Πετρούπολη (που τότε χτιζόταν).</a:t>
            </a:r>
          </a:p>
          <a:p>
            <a:pPr lvl="1">
              <a:buFont typeface="Arial" panose="020B0604020202020204"/>
              <a:buChar char="•"/>
            </a:pPr>
            <a:r>
              <a:rPr lang="el-GR" sz="1400" dirty="0"/>
              <a:t>Η λύση του </a:t>
            </a:r>
            <a:r>
              <a:rPr lang="en-US" sz="1400" dirty="0"/>
              <a:t>Daniel </a:t>
            </a:r>
            <a:r>
              <a:rPr lang="el-GR" sz="1400" dirty="0"/>
              <a:t>προοιωνίζει την θεωρία της χρησιμότητας στα Οικονομικά και συγκεκριμένα την αναμενόμενη χρησιμότητα   (</a:t>
            </a:r>
            <a:r>
              <a:rPr lang="en-US" sz="1400" dirty="0"/>
              <a:t>von Neumann- Morgenstern). </a:t>
            </a:r>
            <a:endParaRPr lang="el-GR" dirty="0"/>
          </a:p>
        </p:txBody>
      </p:sp>
      <p:pic>
        <p:nvPicPr>
          <p:cNvPr id="7" name="Content Placeholder 6">
            <a:extLst>
              <a:ext uri="{FF2B5EF4-FFF2-40B4-BE49-F238E27FC236}">
                <a16:creationId xmlns:a16="http://schemas.microsoft.com/office/drawing/2014/main" id="{0DB47243-12FA-BE3D-4AA0-3BF341D86623}"/>
              </a:ext>
            </a:extLst>
          </p:cNvPr>
          <p:cNvPicPr>
            <a:picLocks noGrp="1" noChangeAspect="1"/>
          </p:cNvPicPr>
          <p:nvPr>
            <p:ph sz="half" idx="2"/>
          </p:nvPr>
        </p:nvPicPr>
        <p:blipFill>
          <a:blip r:embed="rId3"/>
          <a:stretch>
            <a:fillRect/>
          </a:stretch>
        </p:blipFill>
        <p:spPr>
          <a:xfrm>
            <a:off x="8402796" y="1825124"/>
            <a:ext cx="2995324" cy="4022725"/>
          </a:xfrm>
          <a:prstGeom prst="rect">
            <a:avLst/>
          </a:prstGeom>
        </p:spPr>
      </p:pic>
      <p:sp>
        <p:nvSpPr>
          <p:cNvPr id="5" name="Footer Placeholder 4">
            <a:extLst>
              <a:ext uri="{FF2B5EF4-FFF2-40B4-BE49-F238E27FC236}">
                <a16:creationId xmlns:a16="http://schemas.microsoft.com/office/drawing/2014/main" id="{2FF41960-883E-3EFA-FC55-8FF243302E9A}"/>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FB309C6B-0597-0448-00E0-7575CE2B2AE1}"/>
              </a:ext>
            </a:extLst>
          </p:cNvPr>
          <p:cNvSpPr>
            <a:spLocks noGrp="1"/>
          </p:cNvSpPr>
          <p:nvPr>
            <p:ph type="sldNum" sz="quarter" idx="12"/>
          </p:nvPr>
        </p:nvSpPr>
        <p:spPr/>
        <p:txBody>
          <a:bodyPr/>
          <a:lstStyle/>
          <a:p>
            <a:fld id="{129925B6-863B-4C2F-8765-BBFEFEBA9CE7}" type="slidenum">
              <a:rPr lang="en-GB" altLang="en-US" smtClean="0"/>
              <a:pPr/>
              <a:t>4</a:t>
            </a:fld>
            <a:endParaRPr lang="en-GB" altLang="en-US"/>
          </a:p>
        </p:txBody>
      </p:sp>
    </p:spTree>
    <p:extLst>
      <p:ext uri="{BB962C8B-B14F-4D97-AF65-F5344CB8AC3E}">
        <p14:creationId xmlns:p14="http://schemas.microsoft.com/office/powerpoint/2010/main" val="184082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DF3AF-B66F-B705-2AEE-27B2F5D08E13}"/>
              </a:ext>
            </a:extLst>
          </p:cNvPr>
          <p:cNvSpPr>
            <a:spLocks noGrp="1"/>
          </p:cNvSpPr>
          <p:nvPr>
            <p:ph type="title"/>
          </p:nvPr>
        </p:nvSpPr>
        <p:spPr/>
        <p:txBody>
          <a:bodyPr/>
          <a:lstStyle/>
          <a:p>
            <a:r>
              <a:rPr lang="el-GR" i="1" dirty="0">
                <a:effectLst>
                  <a:outerShdw blurRad="38100" dist="38100" dir="2700000" algn="tl">
                    <a:srgbClr val="000000">
                      <a:alpha val="43137"/>
                    </a:srgbClr>
                  </a:outerShdw>
                </a:effectLst>
              </a:rPr>
              <a:t>Διαισθητικές</a:t>
            </a:r>
            <a:r>
              <a:rPr lang="el-GR" dirty="0"/>
              <a:t> λύσεις θέτουν θεμέλια για τα οικονομικά του 21</a:t>
            </a:r>
            <a:r>
              <a:rPr lang="el-GR" baseline="30000" dirty="0"/>
              <a:t>ου</a:t>
            </a:r>
            <a:r>
              <a:rPr lang="el-GR" dirty="0"/>
              <a:t> αιώνα</a:t>
            </a:r>
          </a:p>
        </p:txBody>
      </p:sp>
      <p:sp>
        <p:nvSpPr>
          <p:cNvPr id="3" name="Content Placeholder 2">
            <a:extLst>
              <a:ext uri="{FF2B5EF4-FFF2-40B4-BE49-F238E27FC236}">
                <a16:creationId xmlns:a16="http://schemas.microsoft.com/office/drawing/2014/main" id="{3F63AD5B-A668-F818-2814-D11BC1218F8B}"/>
              </a:ext>
            </a:extLst>
          </p:cNvPr>
          <p:cNvSpPr>
            <a:spLocks noGrp="1"/>
          </p:cNvSpPr>
          <p:nvPr>
            <p:ph idx="1"/>
          </p:nvPr>
        </p:nvSpPr>
        <p:spPr>
          <a:xfrm>
            <a:off x="767408" y="1916832"/>
            <a:ext cx="10945216" cy="3952262"/>
          </a:xfrm>
        </p:spPr>
        <p:txBody>
          <a:bodyPr>
            <a:normAutofit fontScale="92500" lnSpcReduction="10000"/>
          </a:bodyPr>
          <a:lstStyle/>
          <a:p>
            <a:r>
              <a:rPr lang="el-GR" dirty="0"/>
              <a:t>Τι λύσεις έχουν προταθεί; </a:t>
            </a:r>
          </a:p>
          <a:p>
            <a:pPr marL="544068" lvl="1" indent="-342900">
              <a:buFont typeface="+mj-lt"/>
              <a:buAutoNum type="alphaUcPeriod"/>
            </a:pPr>
            <a:r>
              <a:rPr lang="el-GR" b="1" dirty="0"/>
              <a:t>Δεν υπάρχουν αρκετά </a:t>
            </a:r>
            <a:r>
              <a:rPr lang="el-GR" dirty="0"/>
              <a:t>λεφτά στον κόσμο για άπειρο παιχνίδι (άρα το παιχνίδι δεν μπορεί να είναι άπειρο)  </a:t>
            </a:r>
          </a:p>
          <a:p>
            <a:pPr lvl="2">
              <a:buFont typeface="Wingdings" panose="05000000000000000000" pitchFamily="2" charset="2"/>
              <a:buChar char="v"/>
            </a:pPr>
            <a:r>
              <a:rPr lang="el-GR" dirty="0"/>
              <a:t>Η αξία όλου του πλούτου της γης είναι &lt;$2</a:t>
            </a:r>
            <a:r>
              <a:rPr lang="el-GR" baseline="30000" dirty="0"/>
              <a:t>43</a:t>
            </a:r>
            <a:r>
              <a:rPr lang="el-GR" dirty="0"/>
              <a:t>. Αν έτσι, τότε θα πλήρωνες περί τα $44.</a:t>
            </a:r>
          </a:p>
          <a:p>
            <a:pPr marL="544068" lvl="1" indent="-342900">
              <a:buFont typeface="+mj-lt"/>
              <a:buAutoNum type="alphaUcPeriod"/>
            </a:pPr>
            <a:r>
              <a:rPr lang="el-GR" dirty="0"/>
              <a:t>(</a:t>
            </a:r>
            <a:r>
              <a:rPr lang="en-US" dirty="0"/>
              <a:t>Nicolaus). </a:t>
            </a:r>
            <a:r>
              <a:rPr lang="el-GR" dirty="0"/>
              <a:t>Δεν λαμβάνουμε υπόψη </a:t>
            </a:r>
            <a:r>
              <a:rPr lang="el-GR" b="1" dirty="0"/>
              <a:t>τις πολύ μικρές πιθανότητες </a:t>
            </a:r>
            <a:r>
              <a:rPr lang="el-GR" dirty="0"/>
              <a:t>(≈στάθμιση πιθανοτήτων – συμπεριφορικά).</a:t>
            </a:r>
          </a:p>
          <a:p>
            <a:pPr lvl="2">
              <a:buFont typeface="Wingdings" panose="05000000000000000000" pitchFamily="2" charset="2"/>
              <a:buChar char="v"/>
            </a:pPr>
            <a:r>
              <a:rPr lang="el-GR" dirty="0"/>
              <a:t>Β</a:t>
            </a:r>
            <a:r>
              <a:rPr lang="en-US" dirty="0" err="1"/>
              <a:t>uffon</a:t>
            </a:r>
            <a:r>
              <a:rPr lang="el-GR" dirty="0"/>
              <a:t>.  Προσπερνάς την πιθανότητα να πεθάνεις το επόμενο 24ωρο, αν και θετική (= 1/10</a:t>
            </a:r>
            <a:r>
              <a:rPr lang="en-US" dirty="0"/>
              <a:t>K </a:t>
            </a:r>
            <a:r>
              <a:rPr lang="el-GR" dirty="0"/>
              <a:t>για 50ρηδες)</a:t>
            </a:r>
          </a:p>
          <a:p>
            <a:pPr marL="544068" lvl="1" indent="-342900">
              <a:buFont typeface="+mj-lt"/>
              <a:buAutoNum type="alphaUcPeriod"/>
            </a:pPr>
            <a:r>
              <a:rPr lang="el-GR" dirty="0"/>
              <a:t>(</a:t>
            </a:r>
            <a:r>
              <a:rPr lang="en-US" dirty="0"/>
              <a:t>Daniel).  </a:t>
            </a:r>
            <a:r>
              <a:rPr lang="el-GR" b="1" dirty="0"/>
              <a:t>Κυρτότητα προτιμήσεων </a:t>
            </a:r>
            <a:r>
              <a:rPr lang="el-GR" dirty="0"/>
              <a:t>– δεν επιθυμείς λεφτά, αλλά ευχαρίστηση. Αυξάνει με </a:t>
            </a:r>
            <a:r>
              <a:rPr lang="el-GR" dirty="0" err="1"/>
              <a:t>πλουτο</a:t>
            </a:r>
            <a:r>
              <a:rPr lang="el-GR" dirty="0"/>
              <a:t>, αλλά όχι γραμμικά.   -- Όχι αναμενόμενη </a:t>
            </a:r>
            <a:r>
              <a:rPr lang="el-GR" i="1" dirty="0">
                <a:effectLst>
                  <a:outerShdw blurRad="38100" dist="38100" dir="2700000" algn="tl">
                    <a:srgbClr val="000000">
                      <a:alpha val="43137"/>
                    </a:srgbClr>
                  </a:outerShdw>
                </a:effectLst>
              </a:rPr>
              <a:t>τιμή</a:t>
            </a:r>
            <a:r>
              <a:rPr lang="el-GR" dirty="0"/>
              <a:t>, αλλά αναμενόμενη </a:t>
            </a:r>
            <a:r>
              <a:rPr lang="el-GR" i="1" dirty="0">
                <a:effectLst>
                  <a:outerShdw blurRad="38100" dist="38100" dir="2700000" algn="tl">
                    <a:srgbClr val="000000">
                      <a:alpha val="43137"/>
                    </a:srgbClr>
                  </a:outerShdw>
                </a:effectLst>
              </a:rPr>
              <a:t>χρησιμότητα</a:t>
            </a:r>
            <a:r>
              <a:rPr lang="el-GR" dirty="0"/>
              <a:t>. </a:t>
            </a:r>
            <a:r>
              <a:rPr lang="el-GR" b="1" dirty="0"/>
              <a:t>Αποστροφή στο ρίσκο.</a:t>
            </a:r>
          </a:p>
          <a:p>
            <a:pPr marL="201168" lvl="1" indent="0">
              <a:buNone/>
            </a:pPr>
            <a:r>
              <a:rPr lang="el-GR" b="1" dirty="0"/>
              <a:t>Λύση. Δεν μεγιστοποιείς το βραβείο, αλλά τον </a:t>
            </a:r>
            <a:r>
              <a:rPr lang="el-GR" b="1" i="1" dirty="0"/>
              <a:t>λογάριθμο</a:t>
            </a:r>
            <a:r>
              <a:rPr lang="el-GR" b="1" dirty="0"/>
              <a:t> του βραβείου. </a:t>
            </a:r>
            <a:r>
              <a:rPr lang="en-GB" b="1" i="1" dirty="0">
                <a:solidFill>
                  <a:schemeClr val="accent2"/>
                </a:solidFill>
                <a:effectLst>
                  <a:outerShdw blurRad="38100" dist="38100" dir="2700000" algn="tl">
                    <a:srgbClr val="000000">
                      <a:alpha val="43137"/>
                    </a:srgbClr>
                  </a:outerShdw>
                </a:effectLst>
              </a:rPr>
              <a:t>U</a:t>
            </a:r>
            <a:r>
              <a:rPr lang="en-GB" b="1" dirty="0">
                <a:solidFill>
                  <a:schemeClr val="accent2"/>
                </a:solidFill>
                <a:effectLst>
                  <a:outerShdw blurRad="38100" dist="38100" dir="2700000" algn="tl">
                    <a:srgbClr val="000000">
                      <a:alpha val="43137"/>
                    </a:srgbClr>
                  </a:outerShdw>
                </a:effectLst>
              </a:rPr>
              <a:t>(</a:t>
            </a:r>
            <a:r>
              <a:rPr lang="en-GB" b="1" i="1" dirty="0">
                <a:solidFill>
                  <a:schemeClr val="accent2"/>
                </a:solidFill>
                <a:effectLst>
                  <a:outerShdw blurRad="38100" dist="38100" dir="2700000" algn="tl">
                    <a:srgbClr val="000000">
                      <a:alpha val="43137"/>
                    </a:srgbClr>
                  </a:outerShdw>
                </a:effectLst>
              </a:rPr>
              <a:t>w</a:t>
            </a:r>
            <a:r>
              <a:rPr lang="en-GB" b="1" dirty="0">
                <a:solidFill>
                  <a:schemeClr val="accent2"/>
                </a:solidFill>
                <a:effectLst>
                  <a:outerShdw blurRad="38100" dist="38100" dir="2700000" algn="tl">
                    <a:srgbClr val="000000">
                      <a:alpha val="43137"/>
                    </a:srgbClr>
                  </a:outerShdw>
                </a:effectLst>
              </a:rPr>
              <a:t>) = ln(</a:t>
            </a:r>
            <a:r>
              <a:rPr lang="en-GB" b="1" i="1" dirty="0">
                <a:solidFill>
                  <a:schemeClr val="accent2"/>
                </a:solidFill>
                <a:effectLst>
                  <a:outerShdw blurRad="38100" dist="38100" dir="2700000" algn="tl">
                    <a:srgbClr val="000000">
                      <a:alpha val="43137"/>
                    </a:srgbClr>
                  </a:outerShdw>
                </a:effectLst>
              </a:rPr>
              <a:t>w</a:t>
            </a:r>
            <a:r>
              <a:rPr lang="en-GB" b="1" dirty="0">
                <a:solidFill>
                  <a:schemeClr val="accent2"/>
                </a:solidFill>
                <a:effectLst>
                  <a:outerShdw blurRad="38100" dist="38100" dir="2700000" algn="tl">
                    <a:srgbClr val="000000">
                      <a:alpha val="43137"/>
                    </a:srgbClr>
                  </a:outerShdw>
                </a:effectLst>
              </a:rPr>
              <a:t>)</a:t>
            </a:r>
            <a:r>
              <a:rPr lang="el-GR" b="1" dirty="0">
                <a:solidFill>
                  <a:schemeClr val="accent2"/>
                </a:solidFill>
                <a:effectLst>
                  <a:outerShdw blurRad="38100" dist="38100" dir="2700000" algn="tl">
                    <a:srgbClr val="000000">
                      <a:alpha val="43137"/>
                    </a:srgbClr>
                  </a:outerShdw>
                </a:effectLst>
              </a:rPr>
              <a:t>.</a:t>
            </a:r>
            <a:r>
              <a:rPr lang="el-GR" dirty="0">
                <a:solidFill>
                  <a:schemeClr val="accent2"/>
                </a:solidFill>
              </a:rPr>
              <a:t>  Καθώς ανεβαίνει ο πλούτος, μειώνεται η οριακή ευχαρίστηση (πόσο σε ικανοποιεί ένα ποσό πχ €100).  </a:t>
            </a:r>
            <a:r>
              <a:rPr lang="el-GR" dirty="0" err="1">
                <a:solidFill>
                  <a:schemeClr val="accent2"/>
                </a:solidFill>
              </a:rPr>
              <a:t>Αρα</a:t>
            </a:r>
            <a:r>
              <a:rPr lang="el-GR" dirty="0">
                <a:solidFill>
                  <a:schemeClr val="accent2"/>
                </a:solidFill>
              </a:rPr>
              <a:t> το πόσο θα πληρώσεις εξαρτάται </a:t>
            </a:r>
            <a:r>
              <a:rPr lang="el-GR" b="1" dirty="0">
                <a:solidFill>
                  <a:schemeClr val="accent2"/>
                </a:solidFill>
                <a:effectLst>
                  <a:outerShdw blurRad="38100" dist="38100" dir="2700000" algn="tl">
                    <a:srgbClr val="000000">
                      <a:alpha val="43137"/>
                    </a:srgbClr>
                  </a:outerShdw>
                </a:effectLst>
              </a:rPr>
              <a:t>(1) </a:t>
            </a:r>
            <a:r>
              <a:rPr lang="el-GR" dirty="0">
                <a:solidFill>
                  <a:schemeClr val="accent2"/>
                </a:solidFill>
              </a:rPr>
              <a:t>από το πώς μετατρέπονται τα χρήματα σε ευχαρίστηση (η </a:t>
            </a:r>
            <a:r>
              <a:rPr lang="el-GR" b="1" dirty="0">
                <a:solidFill>
                  <a:schemeClr val="accent2"/>
                </a:solidFill>
              </a:rPr>
              <a:t>συνάρτηση</a:t>
            </a:r>
            <a:r>
              <a:rPr lang="el-GR" dirty="0">
                <a:solidFill>
                  <a:schemeClr val="accent2"/>
                </a:solidFill>
              </a:rPr>
              <a:t>) και </a:t>
            </a:r>
            <a:r>
              <a:rPr lang="el-GR" b="1" dirty="0">
                <a:solidFill>
                  <a:schemeClr val="accent2"/>
                </a:solidFill>
                <a:effectLst>
                  <a:outerShdw blurRad="38100" dist="38100" dir="2700000" algn="tl">
                    <a:srgbClr val="000000">
                      <a:alpha val="43137"/>
                    </a:srgbClr>
                  </a:outerShdw>
                </a:effectLst>
              </a:rPr>
              <a:t>(2) </a:t>
            </a:r>
            <a:r>
              <a:rPr lang="el-GR" dirty="0">
                <a:solidFill>
                  <a:schemeClr val="accent2"/>
                </a:solidFill>
              </a:rPr>
              <a:t>τον αρχικό σου </a:t>
            </a:r>
            <a:r>
              <a:rPr lang="el-GR" b="1" dirty="0">
                <a:solidFill>
                  <a:schemeClr val="accent2"/>
                </a:solidFill>
              </a:rPr>
              <a:t>πλούτο</a:t>
            </a:r>
            <a:r>
              <a:rPr lang="el-GR" dirty="0">
                <a:solidFill>
                  <a:schemeClr val="accent2"/>
                </a:solidFill>
              </a:rPr>
              <a:t>.  </a:t>
            </a:r>
            <a:r>
              <a:rPr lang="en-GB" b="1" dirty="0">
                <a:solidFill>
                  <a:schemeClr val="accent2"/>
                </a:solidFill>
                <a:effectLst>
                  <a:outerShdw blurRad="38100" dist="38100" dir="2700000" algn="tl">
                    <a:srgbClr val="000000">
                      <a:alpha val="43137"/>
                    </a:srgbClr>
                  </a:outerShdw>
                </a:effectLst>
              </a:rPr>
              <a:t> </a:t>
            </a:r>
            <a:endParaRPr lang="el-GR" b="1" dirty="0">
              <a:solidFill>
                <a:schemeClr val="accent2"/>
              </a:solidFill>
              <a:effectLst>
                <a:outerShdw blurRad="38100" dist="38100" dir="2700000" algn="tl">
                  <a:srgbClr val="000000">
                    <a:alpha val="43137"/>
                  </a:srgbClr>
                </a:outerShdw>
              </a:effectLst>
            </a:endParaRPr>
          </a:p>
          <a:p>
            <a:pPr lvl="2">
              <a:buFont typeface="Wingdings" panose="05000000000000000000" pitchFamily="2" charset="2"/>
              <a:buChar char="v"/>
            </a:pPr>
            <a:r>
              <a:rPr lang="el-GR" dirty="0">
                <a:solidFill>
                  <a:schemeClr val="accent2"/>
                </a:solidFill>
                <a:effectLst>
                  <a:outerShdw blurRad="38100" dist="38100" dir="2700000" algn="tl">
                    <a:srgbClr val="000000">
                      <a:alpha val="43137"/>
                    </a:srgbClr>
                  </a:outerShdw>
                </a:effectLst>
              </a:rPr>
              <a:t>Συνεχίζεις να παίζεις όσο </a:t>
            </a:r>
            <a:r>
              <a:rPr lang="el-GR" b="1" dirty="0">
                <a:solidFill>
                  <a:schemeClr val="accent2"/>
                </a:solidFill>
                <a:effectLst>
                  <a:outerShdw blurRad="38100" dist="38100" dir="2700000" algn="tl">
                    <a:srgbClr val="000000">
                      <a:alpha val="43137"/>
                    </a:srgbClr>
                  </a:outerShdw>
                </a:effectLst>
              </a:rPr>
              <a:t>το κέρδος σε χρησιμότητα &gt; κόστος</a:t>
            </a:r>
          </a:p>
          <a:p>
            <a:pPr lvl="1">
              <a:buFont typeface="Wingdings" panose="05000000000000000000" pitchFamily="2" charset="2"/>
              <a:buChar char="v"/>
            </a:pPr>
            <a:endParaRPr lang="el-GR" b="1" dirty="0">
              <a:solidFill>
                <a:schemeClr val="accent2"/>
              </a:solidFill>
              <a:effectLst>
                <a:outerShdw blurRad="38100" dist="38100" dir="2700000" algn="tl">
                  <a:srgbClr val="000000">
                    <a:alpha val="43137"/>
                  </a:srgbClr>
                </a:outerShdw>
              </a:effectLst>
            </a:endParaRPr>
          </a:p>
          <a:p>
            <a:pPr lvl="1">
              <a:buFont typeface="Wingdings" panose="05000000000000000000" pitchFamily="2" charset="2"/>
              <a:buChar char="v"/>
            </a:pPr>
            <a:r>
              <a:rPr lang="el-GR" dirty="0"/>
              <a:t>Παράδειγμα </a:t>
            </a:r>
            <a:r>
              <a:rPr lang="en-US" dirty="0"/>
              <a:t>Bernoulli. </a:t>
            </a:r>
            <a:r>
              <a:rPr lang="el-GR" dirty="0"/>
              <a:t>Αν είσαι εκατομμυριούχος, πληρώνει €</a:t>
            </a:r>
            <a:r>
              <a:rPr lang="en-US" dirty="0"/>
              <a:t>20.88, </a:t>
            </a:r>
            <a:r>
              <a:rPr lang="el-GR" dirty="0"/>
              <a:t>αν έχεις €</a:t>
            </a:r>
            <a:r>
              <a:rPr lang="en-US" dirty="0"/>
              <a:t>1,000 </a:t>
            </a:r>
            <a:r>
              <a:rPr lang="el-GR" dirty="0"/>
              <a:t>ως €</a:t>
            </a:r>
            <a:r>
              <a:rPr lang="en-US" dirty="0"/>
              <a:t>10.95,</a:t>
            </a:r>
            <a:r>
              <a:rPr lang="el-GR" dirty="0"/>
              <a:t> </a:t>
            </a:r>
          </a:p>
          <a:p>
            <a:pPr lvl="1">
              <a:buFont typeface="Wingdings" panose="05000000000000000000" pitchFamily="2" charset="2"/>
              <a:buChar char="v"/>
            </a:pPr>
            <a:r>
              <a:rPr lang="el-GR" dirty="0"/>
              <a:t>ΌΜΩΣ – το παράδοξο επιστρέφει αν βραβείο και αυτό αυξάνεται εκθετικά. </a:t>
            </a:r>
          </a:p>
        </p:txBody>
      </p:sp>
      <p:sp>
        <p:nvSpPr>
          <p:cNvPr id="4" name="Footer Placeholder 3">
            <a:extLst>
              <a:ext uri="{FF2B5EF4-FFF2-40B4-BE49-F238E27FC236}">
                <a16:creationId xmlns:a16="http://schemas.microsoft.com/office/drawing/2014/main" id="{53D4C47B-C4B5-1285-4B6C-D7196D7C8F56}"/>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4FCB79F2-BEC4-F6AD-F56B-B9992069FA44}"/>
              </a:ext>
            </a:extLst>
          </p:cNvPr>
          <p:cNvSpPr>
            <a:spLocks noGrp="1"/>
          </p:cNvSpPr>
          <p:nvPr>
            <p:ph type="sldNum" sz="quarter" idx="12"/>
          </p:nvPr>
        </p:nvSpPr>
        <p:spPr/>
        <p:txBody>
          <a:bodyPr/>
          <a:lstStyle/>
          <a:p>
            <a:fld id="{129925B6-863B-4C2F-8765-BBFEFEBA9CE7}" type="slidenum">
              <a:rPr lang="en-GB" altLang="en-US" smtClean="0"/>
              <a:pPr/>
              <a:t>5</a:t>
            </a:fld>
            <a:endParaRPr lang="en-GB" altLang="en-US"/>
          </a:p>
        </p:txBody>
      </p:sp>
      <p:pic>
        <p:nvPicPr>
          <p:cNvPr id="6" name="Picture 5">
            <a:extLst>
              <a:ext uri="{FF2B5EF4-FFF2-40B4-BE49-F238E27FC236}">
                <a16:creationId xmlns:a16="http://schemas.microsoft.com/office/drawing/2014/main" id="{674BF420-1218-7D59-E1E9-6A125FBFC78E}"/>
              </a:ext>
            </a:extLst>
          </p:cNvPr>
          <p:cNvPicPr>
            <a:picLocks noChangeAspect="1"/>
          </p:cNvPicPr>
          <p:nvPr/>
        </p:nvPicPr>
        <p:blipFill>
          <a:blip r:embed="rId2"/>
          <a:stretch>
            <a:fillRect/>
          </a:stretch>
        </p:blipFill>
        <p:spPr>
          <a:xfrm>
            <a:off x="6600056" y="4437112"/>
            <a:ext cx="3457575" cy="485775"/>
          </a:xfrm>
          <a:prstGeom prst="rect">
            <a:avLst/>
          </a:prstGeom>
        </p:spPr>
      </p:pic>
    </p:spTree>
    <p:extLst>
      <p:ext uri="{BB962C8B-B14F-4D97-AF65-F5344CB8AC3E}">
        <p14:creationId xmlns:p14="http://schemas.microsoft.com/office/powerpoint/2010/main" val="1657133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F868E980-39C2-F3FF-BBD2-D9593786540B}"/>
              </a:ext>
            </a:extLst>
          </p:cNvPr>
          <p:cNvSpPr>
            <a:spLocks noGrp="1"/>
          </p:cNvSpPr>
          <p:nvPr>
            <p:ph type="title"/>
          </p:nvPr>
        </p:nvSpPr>
        <p:spPr>
          <a:xfrm>
            <a:off x="492370" y="605896"/>
            <a:ext cx="3084844" cy="5646208"/>
          </a:xfrm>
        </p:spPr>
        <p:txBody>
          <a:bodyPr anchor="ctr">
            <a:normAutofit/>
          </a:bodyPr>
          <a:lstStyle/>
          <a:p>
            <a:r>
              <a:rPr lang="el-GR" sz="3600" b="1" i="1" dirty="0">
                <a:solidFill>
                  <a:srgbClr val="FFFFFF"/>
                </a:solidFill>
              </a:rPr>
              <a:t>Γιατί</a:t>
            </a:r>
            <a:r>
              <a:rPr lang="el-GR" sz="3600" dirty="0">
                <a:solidFill>
                  <a:srgbClr val="FFFFFF"/>
                </a:solidFill>
              </a:rPr>
              <a:t> η ιδέα </a:t>
            </a:r>
            <a:r>
              <a:rPr lang="en-US" sz="3600" dirty="0">
                <a:solidFill>
                  <a:srgbClr val="FFFFFF"/>
                </a:solidFill>
              </a:rPr>
              <a:t>Bernoulli </a:t>
            </a:r>
            <a:r>
              <a:rPr lang="el-GR" sz="3600" dirty="0">
                <a:solidFill>
                  <a:srgbClr val="FFFFFF"/>
                </a:solidFill>
              </a:rPr>
              <a:t>είναι πρωτοποριακή; </a:t>
            </a:r>
          </a:p>
        </p:txBody>
      </p:sp>
      <p:sp>
        <p:nvSpPr>
          <p:cNvPr id="14" name="Rectangle 13">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810B0FFB-798F-7A80-2839-7B8CEC118E4F}"/>
              </a:ext>
            </a:extLst>
          </p:cNvPr>
          <p:cNvSpPr>
            <a:spLocks noGrp="1"/>
          </p:cNvSpPr>
          <p:nvPr>
            <p:ph idx="1"/>
          </p:nvPr>
        </p:nvSpPr>
        <p:spPr>
          <a:xfrm>
            <a:off x="4742016" y="605896"/>
            <a:ext cx="6413663" cy="5646208"/>
          </a:xfrm>
        </p:spPr>
        <p:txBody>
          <a:bodyPr anchor="ctr">
            <a:normAutofit lnSpcReduction="10000"/>
          </a:bodyPr>
          <a:lstStyle/>
          <a:p>
            <a:r>
              <a:rPr lang="en-US" sz="1500" dirty="0"/>
              <a:t>D. </a:t>
            </a:r>
            <a:r>
              <a:rPr lang="el-GR" sz="1500" dirty="0" err="1"/>
              <a:t>Bernoulli</a:t>
            </a:r>
            <a:r>
              <a:rPr lang="el-GR" sz="1500" dirty="0"/>
              <a:t>: Τα άτομα δεν ενδιαφέρονται τόσο για κέρδη, όσο για την </a:t>
            </a:r>
            <a:r>
              <a:rPr lang="el-GR" sz="1500" b="1" dirty="0"/>
              <a:t>χρησιμότητα</a:t>
            </a:r>
            <a:r>
              <a:rPr lang="el-GR" sz="1500" dirty="0"/>
              <a:t> που θα τους αποδώσουν αυτά τα κέρδη. Αν αυτή είναι </a:t>
            </a:r>
            <a:r>
              <a:rPr lang="el-GR" sz="1500" b="1" dirty="0">
                <a:effectLst>
                  <a:outerShdw blurRad="38100" dist="38100" dir="2700000" algn="tl">
                    <a:srgbClr val="000000">
                      <a:alpha val="43137"/>
                    </a:srgbClr>
                  </a:outerShdw>
                </a:effectLst>
              </a:rPr>
              <a:t>φθίνοντα οριακά</a:t>
            </a:r>
            <a:r>
              <a:rPr lang="el-GR" sz="1500" dirty="0"/>
              <a:t>, τότε  η </a:t>
            </a:r>
            <a:r>
              <a:rPr lang="el-GR" sz="1500" b="1" dirty="0"/>
              <a:t>υποκειμενική αξία ενός συγκεκριμένου ποσού θα ανεβαίνει </a:t>
            </a:r>
            <a:r>
              <a:rPr lang="el-GR" sz="1500" b="1" i="1" dirty="0">
                <a:solidFill>
                  <a:schemeClr val="accent2"/>
                </a:solidFill>
                <a:effectLst>
                  <a:outerShdw blurRad="38100" dist="38100" dir="2700000" algn="tl">
                    <a:srgbClr val="000000">
                      <a:alpha val="43137"/>
                    </a:srgbClr>
                  </a:outerShdw>
                </a:effectLst>
              </a:rPr>
              <a:t>πιο αργά </a:t>
            </a:r>
            <a:r>
              <a:rPr lang="el-GR" sz="1500" b="1" dirty="0"/>
              <a:t>από το ίδιο το ποσό</a:t>
            </a:r>
            <a:r>
              <a:rPr lang="el-GR" sz="1500" dirty="0"/>
              <a:t>.  </a:t>
            </a:r>
          </a:p>
          <a:p>
            <a:r>
              <a:rPr lang="el-GR" sz="1500" dirty="0"/>
              <a:t>Το άτομο στην περίπτωση </a:t>
            </a:r>
            <a:r>
              <a:rPr lang="el-GR" sz="1500" dirty="0" err="1"/>
              <a:t>Bernoulli</a:t>
            </a:r>
            <a:r>
              <a:rPr lang="el-GR" sz="1500" dirty="0"/>
              <a:t> έχει </a:t>
            </a:r>
            <a:r>
              <a:rPr lang="el-GR" sz="1500" b="1" dirty="0"/>
              <a:t>αποστροφή στον κίνδυνο </a:t>
            </a:r>
            <a:r>
              <a:rPr lang="en-US" sz="1500" dirty="0"/>
              <a:t>(ln </a:t>
            </a:r>
            <a:r>
              <a:rPr lang="el-GR" sz="1500" dirty="0"/>
              <a:t>κυρτή συνάρτηση)</a:t>
            </a:r>
            <a:endParaRPr lang="en-US" sz="1500" dirty="0"/>
          </a:p>
          <a:p>
            <a:pPr lvl="1"/>
            <a:r>
              <a:rPr lang="el-GR" sz="1500" dirty="0"/>
              <a:t>η υποκειμενική αξία του να κερδίσει ένα ποσό €1000 είναι μικρότερη από το να χάσει το ίδιο ποσό. (η χρησιμότητα κυρτή ως προς το εισόδημα.)  </a:t>
            </a:r>
            <a:endParaRPr lang="en-US" sz="1500" dirty="0"/>
          </a:p>
          <a:p>
            <a:pPr lvl="1"/>
            <a:r>
              <a:rPr lang="en-US" sz="1500" dirty="0"/>
              <a:t>T</a:t>
            </a:r>
            <a:r>
              <a:rPr lang="el-GR" sz="1500" dirty="0"/>
              <a:t>α άτομα είναι διατεθειμένα </a:t>
            </a:r>
            <a:r>
              <a:rPr lang="el-GR" sz="1500" b="1" dirty="0"/>
              <a:t>να πληρώσουν απλά και μόνο να μειώσουν την αβεβαιότητα</a:t>
            </a:r>
            <a:r>
              <a:rPr lang="el-GR" sz="1500" dirty="0"/>
              <a:t>, πράγμα που μπορεί να στοιχειοθετήσει και γιατί υπάρχει η ζήτηση για ασφάλιση.</a:t>
            </a:r>
          </a:p>
          <a:p>
            <a:r>
              <a:rPr lang="el-GR" sz="1500" dirty="0"/>
              <a:t>Γιατί είναι </a:t>
            </a:r>
            <a:r>
              <a:rPr lang="el-GR" sz="1500" b="1" dirty="0"/>
              <a:t>πρωτοποριακή η ιδέα</a:t>
            </a:r>
            <a:r>
              <a:rPr lang="el-GR" sz="1500" dirty="0"/>
              <a:t>;</a:t>
            </a:r>
          </a:p>
          <a:p>
            <a:pPr lvl="1"/>
            <a:r>
              <a:rPr lang="el-GR" sz="1500" dirty="0"/>
              <a:t>για πρώτη φορά χρησιμοποιεί την έννοια της χρησιμότητας (150 χρόνια πριν τα Νεοκλασικά οικονομικά στα μέσα του 19</a:t>
            </a:r>
            <a:r>
              <a:rPr lang="el-GR" sz="1500" baseline="30000" dirty="0"/>
              <a:t>ου</a:t>
            </a:r>
            <a:r>
              <a:rPr lang="el-GR" sz="1500" dirty="0"/>
              <a:t> αιώνα).</a:t>
            </a:r>
          </a:p>
          <a:p>
            <a:pPr lvl="1"/>
            <a:r>
              <a:rPr lang="el-GR" sz="1500" dirty="0"/>
              <a:t>Στην επιλογή με αβεβαιότητα έχουν σημασία οι υποκειμενικοί παράγοντες: </a:t>
            </a:r>
          </a:p>
          <a:p>
            <a:pPr lvl="2"/>
            <a:r>
              <a:rPr lang="el-GR" sz="1500" dirty="0"/>
              <a:t>Όσο και αν ‘επιστημονικά’ υπάρχει μια ορθή απάντηση στον προσδοκία του παιχνιδιού, θα υπάρχουν όσες ορθές απαντήσεις όσα άτομα εμπλέκονται, αφού ο καθένας μπορεί να έχει διαφορετική στάση απέναντι στο ρίσκο.</a:t>
            </a:r>
          </a:p>
          <a:p>
            <a:pPr lvl="1"/>
            <a:r>
              <a:rPr lang="el-GR" sz="1500" dirty="0"/>
              <a:t>Προοιωνίζει προσέγγιση </a:t>
            </a:r>
            <a:r>
              <a:rPr lang="en-US" sz="1500" b="1" dirty="0"/>
              <a:t>von Neumann &amp; Morgenstern </a:t>
            </a:r>
            <a:r>
              <a:rPr lang="en-US" sz="1500" dirty="0"/>
              <a:t>(1945).  </a:t>
            </a:r>
            <a:r>
              <a:rPr lang="el-GR" sz="1500" dirty="0"/>
              <a:t>Σταθμίζουμε τα ενδεχόμενα με τις πιθανότητές τους.  Γενικεύει την έννοια του ορθολογισμού στην περίπτωση της αβεβαιότητας</a:t>
            </a:r>
          </a:p>
          <a:p>
            <a:pPr lvl="2"/>
            <a:r>
              <a:rPr lang="el-GR" sz="1500" dirty="0"/>
              <a:t>Η αναμενόμενη χρησιμότητα Προκύπτει από αξιώματα ως </a:t>
            </a:r>
            <a:r>
              <a:rPr lang="el-GR" sz="1500" b="1" dirty="0"/>
              <a:t>θεώρημα</a:t>
            </a:r>
            <a:r>
              <a:rPr lang="el-GR" sz="1500" dirty="0"/>
              <a:t>. </a:t>
            </a:r>
          </a:p>
          <a:p>
            <a:pPr marL="201168" lvl="1" indent="0">
              <a:buNone/>
            </a:pPr>
            <a:endParaRPr lang="el-GR" sz="1500" dirty="0"/>
          </a:p>
        </p:txBody>
      </p:sp>
      <p:sp>
        <p:nvSpPr>
          <p:cNvPr id="4" name="Footer Placeholder 3">
            <a:extLst>
              <a:ext uri="{FF2B5EF4-FFF2-40B4-BE49-F238E27FC236}">
                <a16:creationId xmlns:a16="http://schemas.microsoft.com/office/drawing/2014/main" id="{B4D33F5F-0B87-0EFF-573F-1B8F1129794D}"/>
              </a:ext>
            </a:extLst>
          </p:cNvPr>
          <p:cNvSpPr>
            <a:spLocks noGrp="1"/>
          </p:cNvSpPr>
          <p:nvPr>
            <p:ph type="ftr" sz="quarter" idx="11"/>
          </p:nvPr>
        </p:nvSpPr>
        <p:spPr>
          <a:xfrm>
            <a:off x="4742017" y="6459785"/>
            <a:ext cx="5105169" cy="365125"/>
          </a:xfrm>
        </p:spPr>
        <p:txBody>
          <a:bodyPr>
            <a:normAutofit/>
          </a:bodyPr>
          <a:lstStyle/>
          <a:p>
            <a:pPr algn="l">
              <a:spcAft>
                <a:spcPts val="600"/>
              </a:spcAft>
              <a:defRPr/>
            </a:pPr>
            <a:r>
              <a:rPr lang="el-GR" altLang="en-US">
                <a:solidFill>
                  <a:schemeClr val="tx2"/>
                </a:solidFill>
              </a:rPr>
              <a:t>Πλάτων Τήνιος – σημειώσεις 2025</a:t>
            </a:r>
            <a:endParaRPr lang="en-GB" altLang="en-US">
              <a:solidFill>
                <a:schemeClr val="tx2"/>
              </a:solidFill>
            </a:endParaRPr>
          </a:p>
        </p:txBody>
      </p:sp>
      <p:sp>
        <p:nvSpPr>
          <p:cNvPr id="5" name="Slide Number Placeholder 4">
            <a:extLst>
              <a:ext uri="{FF2B5EF4-FFF2-40B4-BE49-F238E27FC236}">
                <a16:creationId xmlns:a16="http://schemas.microsoft.com/office/drawing/2014/main" id="{58FC4F99-EE4E-79A4-D1C4-9D2514540DCE}"/>
              </a:ext>
            </a:extLst>
          </p:cNvPr>
          <p:cNvSpPr>
            <a:spLocks noGrp="1"/>
          </p:cNvSpPr>
          <p:nvPr>
            <p:ph type="sldNum" sz="quarter" idx="12"/>
          </p:nvPr>
        </p:nvSpPr>
        <p:spPr>
          <a:xfrm>
            <a:off x="10123055" y="6459785"/>
            <a:ext cx="1089428" cy="365125"/>
          </a:xfrm>
        </p:spPr>
        <p:txBody>
          <a:bodyPr>
            <a:normAutofit/>
          </a:bodyPr>
          <a:lstStyle/>
          <a:p>
            <a:pPr>
              <a:spcAft>
                <a:spcPts val="600"/>
              </a:spcAft>
            </a:pPr>
            <a:fld id="{129925B6-863B-4C2F-8765-BBFEFEBA9CE7}" type="slidenum">
              <a:rPr lang="en-GB" altLang="en-US">
                <a:solidFill>
                  <a:schemeClr val="tx2"/>
                </a:solidFill>
              </a:rPr>
              <a:pPr>
                <a:spcAft>
                  <a:spcPts val="600"/>
                </a:spcAft>
              </a:pPr>
              <a:t>6</a:t>
            </a:fld>
            <a:endParaRPr lang="en-GB" altLang="en-US">
              <a:solidFill>
                <a:schemeClr val="tx2"/>
              </a:solidFill>
            </a:endParaRPr>
          </a:p>
        </p:txBody>
      </p:sp>
      <p:pic>
        <p:nvPicPr>
          <p:cNvPr id="6" name="Picture 5">
            <a:extLst>
              <a:ext uri="{FF2B5EF4-FFF2-40B4-BE49-F238E27FC236}">
                <a16:creationId xmlns:a16="http://schemas.microsoft.com/office/drawing/2014/main" id="{C2B1AB29-C979-CE34-34D1-500D377BFA6E}"/>
              </a:ext>
            </a:extLst>
          </p:cNvPr>
          <p:cNvPicPr>
            <a:picLocks noChangeAspect="1"/>
          </p:cNvPicPr>
          <p:nvPr/>
        </p:nvPicPr>
        <p:blipFill>
          <a:blip r:embed="rId2"/>
          <a:stretch>
            <a:fillRect/>
          </a:stretch>
        </p:blipFill>
        <p:spPr>
          <a:xfrm>
            <a:off x="729061" y="4176755"/>
            <a:ext cx="1990725" cy="2305050"/>
          </a:xfrm>
          <a:prstGeom prst="rect">
            <a:avLst/>
          </a:prstGeom>
        </p:spPr>
      </p:pic>
    </p:spTree>
    <p:extLst>
      <p:ext uri="{BB962C8B-B14F-4D97-AF65-F5344CB8AC3E}">
        <p14:creationId xmlns:p14="http://schemas.microsoft.com/office/powerpoint/2010/main" val="4271859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40680-391D-0131-0509-2D94062BA6F2}"/>
              </a:ext>
            </a:extLst>
          </p:cNvPr>
          <p:cNvSpPr>
            <a:spLocks noGrp="1"/>
          </p:cNvSpPr>
          <p:nvPr>
            <p:ph type="title"/>
          </p:nvPr>
        </p:nvSpPr>
        <p:spPr/>
        <p:txBody>
          <a:bodyPr/>
          <a:lstStyle/>
          <a:p>
            <a:r>
              <a:rPr lang="el-GR" dirty="0"/>
              <a:t>Ορθολογική επιλογή: το θεμέλιο των οικονομικών</a:t>
            </a:r>
          </a:p>
        </p:txBody>
      </p:sp>
      <p:sp>
        <p:nvSpPr>
          <p:cNvPr id="3" name="Content Placeholder 2">
            <a:extLst>
              <a:ext uri="{FF2B5EF4-FFF2-40B4-BE49-F238E27FC236}">
                <a16:creationId xmlns:a16="http://schemas.microsoft.com/office/drawing/2014/main" id="{D776C878-3469-CA98-97B2-11BC415AB6F4}"/>
              </a:ext>
            </a:extLst>
          </p:cNvPr>
          <p:cNvSpPr>
            <a:spLocks noGrp="1"/>
          </p:cNvSpPr>
          <p:nvPr>
            <p:ph idx="1"/>
          </p:nvPr>
        </p:nvSpPr>
        <p:spPr>
          <a:xfrm>
            <a:off x="1097280" y="1845734"/>
            <a:ext cx="10058400" cy="4319570"/>
          </a:xfrm>
        </p:spPr>
        <p:txBody>
          <a:bodyPr>
            <a:normAutofit fontScale="85000" lnSpcReduction="20000"/>
          </a:bodyPr>
          <a:lstStyle/>
          <a:p>
            <a:r>
              <a:rPr lang="el-GR" dirty="0"/>
              <a:t>Η οικονομική θεωρία βασίζεται στην κεντρική υπόθεση </a:t>
            </a:r>
            <a:r>
              <a:rPr lang="el-GR" b="1" dirty="0"/>
              <a:t>ορθολογικής συμπεριφοράς.  </a:t>
            </a:r>
          </a:p>
          <a:p>
            <a:pPr lvl="1">
              <a:buFont typeface="Arial" panose="020B0604020202020204"/>
              <a:buChar char="•"/>
            </a:pPr>
            <a:r>
              <a:rPr lang="el-GR" dirty="0"/>
              <a:t>Στο πλαίσιο αυτό η θεωρία της επιλογής – οι συναρτήσεις χρησιμότητας, καμπύλες αδιαφορίας στις οποίες βασίζεται η θεωρία της αξίας – προκύπτουν </a:t>
            </a:r>
            <a:r>
              <a:rPr lang="el-GR" b="1" dirty="0"/>
              <a:t>βάσει αξιωμάτων </a:t>
            </a:r>
            <a:r>
              <a:rPr lang="el-GR" dirty="0"/>
              <a:t>ορθολογισμού. </a:t>
            </a:r>
          </a:p>
          <a:p>
            <a:pPr lvl="1">
              <a:buFont typeface="Arial" panose="020B0604020202020204"/>
              <a:buChar char="•"/>
            </a:pPr>
            <a:r>
              <a:rPr lang="el-GR" dirty="0"/>
              <a:t>Ένας ορθολογικός άνθρωπος κρίνει βάσει </a:t>
            </a:r>
            <a:r>
              <a:rPr lang="el-GR" b="1" dirty="0"/>
              <a:t>του </a:t>
            </a:r>
            <a:r>
              <a:rPr lang="el-GR" b="1" i="1" dirty="0"/>
              <a:t>αποτελέσματος</a:t>
            </a:r>
            <a:r>
              <a:rPr lang="el-GR" b="1" dirty="0"/>
              <a:t> των ενεργειών του</a:t>
            </a:r>
            <a:r>
              <a:rPr lang="el-GR" dirty="0"/>
              <a:t> (</a:t>
            </a:r>
            <a:r>
              <a:rPr lang="en-US" dirty="0"/>
              <a:t>consequentialism</a:t>
            </a:r>
            <a:r>
              <a:rPr lang="el-GR" dirty="0"/>
              <a:t>). Όχι το πώς φτάνεις εκεί.</a:t>
            </a:r>
          </a:p>
          <a:p>
            <a:pPr lvl="2">
              <a:buFont typeface="Arial" panose="020B0604020202020204"/>
              <a:buChar char="•"/>
            </a:pPr>
            <a:r>
              <a:rPr lang="el-GR" dirty="0"/>
              <a:t>Σταθμίζεις τα αποτελέσματα για το μέλλον και  κάνεις ότι καλύτερο. </a:t>
            </a:r>
          </a:p>
          <a:p>
            <a:pPr lvl="3">
              <a:buFont typeface="Arial" panose="020B0604020202020204"/>
              <a:buChar char="•"/>
            </a:pPr>
            <a:r>
              <a:rPr lang="el-GR" dirty="0"/>
              <a:t>Δεν υπάρχουν απόλυτες ηθικές προτροπές (πχ </a:t>
            </a:r>
            <a:r>
              <a:rPr lang="el-GR" dirty="0" err="1"/>
              <a:t>λές</a:t>
            </a:r>
            <a:r>
              <a:rPr lang="el-GR" dirty="0"/>
              <a:t> ψέματα αν πχ σώζεις την ζωή κάποιου)</a:t>
            </a:r>
          </a:p>
          <a:p>
            <a:pPr lvl="2">
              <a:buFont typeface="Arial" panose="020B0604020202020204"/>
              <a:buChar char="•"/>
            </a:pPr>
            <a:r>
              <a:rPr lang="el-GR" dirty="0"/>
              <a:t>Περασμένα- ξεχασμένα.  </a:t>
            </a:r>
          </a:p>
          <a:p>
            <a:pPr lvl="2">
              <a:buFont typeface="Arial" panose="020B0604020202020204"/>
              <a:buChar char="•"/>
            </a:pPr>
            <a:r>
              <a:rPr lang="el-GR" b="1" dirty="0"/>
              <a:t>Ωφελιμισμός </a:t>
            </a:r>
            <a:r>
              <a:rPr lang="el-GR" dirty="0"/>
              <a:t>(φιλοσοφικά θεμέλια οικονομικών) είναι υποπερίπτωση.  </a:t>
            </a:r>
          </a:p>
          <a:p>
            <a:pPr lvl="1">
              <a:buFont typeface="Arial" panose="020B0604020202020204"/>
              <a:buChar char="•"/>
            </a:pPr>
            <a:r>
              <a:rPr lang="el-GR" dirty="0"/>
              <a:t>Στην περίπτωση που </a:t>
            </a:r>
            <a:r>
              <a:rPr lang="el-GR" b="1" i="1" dirty="0"/>
              <a:t>δεν</a:t>
            </a:r>
            <a:r>
              <a:rPr lang="el-GR" b="1" dirty="0"/>
              <a:t> υπάρχει αβεβαιότητα</a:t>
            </a:r>
            <a:r>
              <a:rPr lang="el-GR" dirty="0"/>
              <a:t>, τα </a:t>
            </a:r>
            <a:r>
              <a:rPr lang="el-GR" b="1" dirty="0"/>
              <a:t>αξιώματα που αρκούν </a:t>
            </a:r>
            <a:r>
              <a:rPr lang="el-GR" dirty="0"/>
              <a:t>να οδηγήσουν στην κλασική θεωρία της ζήτησης (ύπαρξη συνάρτησης χρησιμότητας) είναι τρία:</a:t>
            </a:r>
          </a:p>
          <a:p>
            <a:pPr marL="514350" lvl="0" indent="-514350">
              <a:buFont typeface="+mj-lt"/>
              <a:buAutoNum type="romanUcPeriod"/>
            </a:pPr>
            <a:r>
              <a:rPr lang="el-GR" b="1" i="1" dirty="0"/>
              <a:t>Πληρότητα</a:t>
            </a:r>
            <a:r>
              <a:rPr lang="el-GR" dirty="0"/>
              <a:t> προτιμήσεων. Μεταξύ οποιαδήποτε 2 αγαθών, πρέπει το ένα να προτιμείται από το άλλο, ή το άτομο να είναι αδιάφορα μεταξύ τους.</a:t>
            </a:r>
          </a:p>
          <a:p>
            <a:pPr marL="514350" lvl="0" indent="-514350">
              <a:buFont typeface="+mj-lt"/>
              <a:buAutoNum type="romanUcPeriod"/>
            </a:pPr>
            <a:r>
              <a:rPr lang="el-GR" b="1" i="1" dirty="0"/>
              <a:t>Μεταβατικότητα</a:t>
            </a:r>
            <a:r>
              <a:rPr lang="el-GR" dirty="0"/>
              <a:t> προτιμήσεων:  Αν προτιμώ το Α από το Β και το Β από το Γ, τότε προτιμώ το Α από το Γ.</a:t>
            </a:r>
          </a:p>
          <a:p>
            <a:pPr marL="514350" indent="-514350">
              <a:buFont typeface="+mj-lt"/>
              <a:buAutoNum type="romanUcPeriod"/>
            </a:pPr>
            <a:r>
              <a:rPr lang="el-GR" b="1" i="1" dirty="0"/>
              <a:t>Συνέχεια</a:t>
            </a:r>
            <a:r>
              <a:rPr lang="el-GR" dirty="0"/>
              <a:t> προτιμήσεων. (κυρτότητα) Δεν υπάρχουν ‘κενά’ στις προτιμήσεις.</a:t>
            </a:r>
          </a:p>
          <a:p>
            <a:pPr marL="0" indent="0">
              <a:buNone/>
            </a:pPr>
            <a:r>
              <a:rPr lang="el-GR" dirty="0"/>
              <a:t>Τα τρία αξιώματα αρκούν για την θεωρία καταναλωτή στην βεβαιότητα. </a:t>
            </a:r>
          </a:p>
          <a:p>
            <a:pPr marL="578358" lvl="1" indent="-285750">
              <a:buFont typeface="Wingdings" panose="05000000000000000000" pitchFamily="2" charset="2"/>
              <a:buChar char="q"/>
            </a:pPr>
            <a:r>
              <a:rPr lang="el-GR" b="1" dirty="0">
                <a:solidFill>
                  <a:schemeClr val="accent4"/>
                </a:solidFill>
                <a:effectLst>
                  <a:outerShdw blurRad="38100" dist="38100" dir="2700000" algn="tl">
                    <a:srgbClr val="000000">
                      <a:alpha val="43137"/>
                    </a:srgbClr>
                  </a:outerShdw>
                </a:effectLst>
              </a:rPr>
              <a:t>Μεταφέρονται στην αβεβαιότητα; Πώς;</a:t>
            </a:r>
          </a:p>
        </p:txBody>
      </p:sp>
      <p:sp>
        <p:nvSpPr>
          <p:cNvPr id="4" name="Footer Placeholder 3">
            <a:extLst>
              <a:ext uri="{FF2B5EF4-FFF2-40B4-BE49-F238E27FC236}">
                <a16:creationId xmlns:a16="http://schemas.microsoft.com/office/drawing/2014/main" id="{765A3F46-AB23-2E6B-79D4-1FCD25FF0C67}"/>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3499A047-9632-6B0E-3B09-EC2B950942A0}"/>
              </a:ext>
            </a:extLst>
          </p:cNvPr>
          <p:cNvSpPr>
            <a:spLocks noGrp="1"/>
          </p:cNvSpPr>
          <p:nvPr>
            <p:ph type="sldNum" sz="quarter" idx="12"/>
          </p:nvPr>
        </p:nvSpPr>
        <p:spPr/>
        <p:txBody>
          <a:bodyPr/>
          <a:lstStyle/>
          <a:p>
            <a:fld id="{129925B6-863B-4C2F-8765-BBFEFEBA9CE7}" type="slidenum">
              <a:rPr lang="en-GB" altLang="en-US" smtClean="0"/>
              <a:pPr/>
              <a:t>7</a:t>
            </a:fld>
            <a:endParaRPr lang="en-GB" altLang="en-US"/>
          </a:p>
        </p:txBody>
      </p:sp>
    </p:spTree>
    <p:extLst>
      <p:ext uri="{BB962C8B-B14F-4D97-AF65-F5344CB8AC3E}">
        <p14:creationId xmlns:p14="http://schemas.microsoft.com/office/powerpoint/2010/main" val="3943734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3746C-124D-2577-28A7-D3A5FF26F012}"/>
              </a:ext>
            </a:extLst>
          </p:cNvPr>
          <p:cNvSpPr>
            <a:spLocks noGrp="1"/>
          </p:cNvSpPr>
          <p:nvPr>
            <p:ph type="title"/>
          </p:nvPr>
        </p:nvSpPr>
        <p:spPr>
          <a:xfrm>
            <a:off x="911424" y="548680"/>
            <a:ext cx="5688632" cy="1188680"/>
          </a:xfrm>
        </p:spPr>
        <p:txBody>
          <a:bodyPr>
            <a:noAutofit/>
          </a:bodyPr>
          <a:lstStyle/>
          <a:p>
            <a:r>
              <a:rPr lang="el-GR" sz="3600" b="1" dirty="0" err="1"/>
              <a:t>Πραξεολογία</a:t>
            </a:r>
            <a:r>
              <a:rPr lang="el-GR" sz="3600" b="1" dirty="0"/>
              <a:t>: </a:t>
            </a:r>
            <a:br>
              <a:rPr lang="el-GR" sz="3600" b="1" dirty="0"/>
            </a:br>
            <a:r>
              <a:rPr lang="el-GR" sz="3600" b="1" dirty="0">
                <a:effectLst>
                  <a:outerShdw blurRad="38100" dist="38100" dir="2700000" algn="tl">
                    <a:srgbClr val="000000">
                      <a:alpha val="43137"/>
                    </a:srgbClr>
                  </a:outerShdw>
                </a:effectLst>
              </a:rPr>
              <a:t>Μπύρα</a:t>
            </a:r>
            <a:r>
              <a:rPr lang="el-GR" sz="3600" b="1" dirty="0"/>
              <a:t> ή </a:t>
            </a:r>
            <a:r>
              <a:rPr lang="el-GR" sz="3600" b="1" i="1" dirty="0"/>
              <a:t>καφές</a:t>
            </a:r>
            <a:r>
              <a:rPr lang="el-GR" sz="3600" b="1" dirty="0"/>
              <a:t> στο μάθημα; </a:t>
            </a:r>
          </a:p>
        </p:txBody>
      </p:sp>
      <p:sp>
        <p:nvSpPr>
          <p:cNvPr id="3" name="Content Placeholder 2">
            <a:extLst>
              <a:ext uri="{FF2B5EF4-FFF2-40B4-BE49-F238E27FC236}">
                <a16:creationId xmlns:a16="http://schemas.microsoft.com/office/drawing/2014/main" id="{A24553E5-2A4E-75E5-3A9E-9D8971AB93E3}"/>
              </a:ext>
            </a:extLst>
          </p:cNvPr>
          <p:cNvSpPr>
            <a:spLocks noGrp="1"/>
          </p:cNvSpPr>
          <p:nvPr>
            <p:ph sz="half" idx="1"/>
          </p:nvPr>
        </p:nvSpPr>
        <p:spPr>
          <a:xfrm>
            <a:off x="492574" y="1844824"/>
            <a:ext cx="5688632" cy="4320480"/>
          </a:xfrm>
        </p:spPr>
        <p:txBody>
          <a:bodyPr>
            <a:normAutofit fontScale="70000" lnSpcReduction="20000"/>
          </a:bodyPr>
          <a:lstStyle/>
          <a:p>
            <a:pPr lvl="1">
              <a:buFont typeface="Arial" panose="020B0604020202020204"/>
              <a:buChar char="•"/>
            </a:pPr>
            <a:r>
              <a:rPr lang="el-GR" b="1" dirty="0"/>
              <a:t>Λύση </a:t>
            </a:r>
            <a:r>
              <a:rPr lang="en-US" b="1" dirty="0">
                <a:solidFill>
                  <a:schemeClr val="accent2"/>
                </a:solidFill>
              </a:rPr>
              <a:t>Maximin </a:t>
            </a:r>
            <a:r>
              <a:rPr lang="el-GR" dirty="0">
                <a:solidFill>
                  <a:schemeClr val="accent2"/>
                </a:solidFill>
              </a:rPr>
              <a:t>(μεγιστοποιείς την ελάχιστη τιμή – </a:t>
            </a:r>
            <a:r>
              <a:rPr lang="el-GR" dirty="0">
                <a:solidFill>
                  <a:schemeClr val="accent3"/>
                </a:solidFill>
                <a:effectLst>
                  <a:outerShdw blurRad="38100" dist="38100" dir="2700000" algn="tl">
                    <a:srgbClr val="000000">
                      <a:alpha val="43137"/>
                    </a:srgbClr>
                  </a:outerShdw>
                </a:effectLst>
              </a:rPr>
              <a:t>μειώνεις τη ζημιά</a:t>
            </a:r>
            <a:r>
              <a:rPr lang="el-GR" dirty="0"/>
              <a:t>) – διαλέγεις </a:t>
            </a:r>
            <a:r>
              <a:rPr lang="el-GR" dirty="0">
                <a:solidFill>
                  <a:schemeClr val="accent3"/>
                </a:solidFill>
              </a:rPr>
              <a:t>μπύρα</a:t>
            </a:r>
          </a:p>
          <a:p>
            <a:pPr lvl="1">
              <a:buFont typeface="Arial" panose="020B0604020202020204"/>
              <a:buChar char="•"/>
            </a:pPr>
            <a:r>
              <a:rPr lang="el-GR" b="1" dirty="0"/>
              <a:t>Λύση </a:t>
            </a:r>
            <a:r>
              <a:rPr lang="en-US" b="1" dirty="0">
                <a:solidFill>
                  <a:schemeClr val="accent1"/>
                </a:solidFill>
              </a:rPr>
              <a:t>Minimax</a:t>
            </a:r>
            <a:r>
              <a:rPr lang="en-US" dirty="0">
                <a:solidFill>
                  <a:schemeClr val="accent1"/>
                </a:solidFill>
              </a:rPr>
              <a:t> </a:t>
            </a:r>
            <a:r>
              <a:rPr lang="el-GR" dirty="0">
                <a:solidFill>
                  <a:schemeClr val="accent1"/>
                </a:solidFill>
              </a:rPr>
              <a:t>(ελαχιστοποιείς την μέγιστη τιμή) </a:t>
            </a:r>
            <a:r>
              <a:rPr lang="el-GR" dirty="0"/>
              <a:t>– </a:t>
            </a:r>
            <a:r>
              <a:rPr lang="el-GR" sz="1900" dirty="0">
                <a:solidFill>
                  <a:schemeClr val="accent3"/>
                </a:solidFill>
                <a:effectLst>
                  <a:outerShdw blurRad="38100" dist="38100" dir="2700000" algn="tl">
                    <a:srgbClr val="000000">
                      <a:alpha val="43137"/>
                    </a:srgbClr>
                  </a:outerShdw>
                </a:effectLst>
              </a:rPr>
              <a:t>περιορίζεις την απογοήτευση</a:t>
            </a:r>
            <a:r>
              <a:rPr lang="el-GR" dirty="0"/>
              <a:t> (δηλ. το πόσο χάνεις αν ποντάρεις λάθος) – διαλέγεις καφέ</a:t>
            </a:r>
          </a:p>
          <a:p>
            <a:r>
              <a:rPr lang="el-GR" dirty="0"/>
              <a:t>Οι δύο λύσεις δεν λαμβάνουν υπόψη τις </a:t>
            </a:r>
            <a:r>
              <a:rPr lang="el-GR" b="1" dirty="0"/>
              <a:t>πιθανότητες</a:t>
            </a:r>
            <a:r>
              <a:rPr lang="el-GR" dirty="0"/>
              <a:t>, δηλαδή το </a:t>
            </a:r>
            <a:r>
              <a:rPr lang="el-GR" b="1" dirty="0"/>
              <a:t>πόσο συχνά </a:t>
            </a:r>
            <a:r>
              <a:rPr lang="el-GR" dirty="0"/>
              <a:t>θα απογοητευτείς. Τότε μπορείς να λάβεις υπόψη την </a:t>
            </a:r>
            <a:r>
              <a:rPr lang="el-GR" b="1" i="1" dirty="0"/>
              <a:t>αναμενόμενη</a:t>
            </a:r>
            <a:r>
              <a:rPr lang="el-GR" b="1" dirty="0"/>
              <a:t> χρησιμότητα </a:t>
            </a:r>
            <a:r>
              <a:rPr lang="el-GR" dirty="0"/>
              <a:t>της κάθε μιας από τις αβέβαιες καταστάσεις– δηλαδή σταθμίζεις το πόσο θα ευχαριστηθείς με το </a:t>
            </a:r>
            <a:r>
              <a:rPr lang="el-GR" dirty="0">
                <a:solidFill>
                  <a:schemeClr val="accent3"/>
                </a:solidFill>
                <a:effectLst>
                  <a:outerShdw blurRad="38100" dist="38100" dir="2700000" algn="tl">
                    <a:srgbClr val="000000">
                      <a:alpha val="43137"/>
                    </a:srgbClr>
                  </a:outerShdw>
                </a:effectLst>
              </a:rPr>
              <a:t>πόσο συχνά </a:t>
            </a:r>
            <a:r>
              <a:rPr lang="el-GR" dirty="0"/>
              <a:t>αναμένεις να το κάνεις.</a:t>
            </a:r>
          </a:p>
          <a:p>
            <a:r>
              <a:rPr lang="el-GR" dirty="0" err="1"/>
              <a:t>Αρα</a:t>
            </a:r>
            <a:r>
              <a:rPr lang="el-GR" dirty="0"/>
              <a:t>: 	</a:t>
            </a:r>
          </a:p>
          <a:p>
            <a:pPr lvl="1"/>
            <a:r>
              <a:rPr lang="el-GR" dirty="0"/>
              <a:t>Αν επιλέγεις καφέ:  </a:t>
            </a:r>
            <a:r>
              <a:rPr lang="en-US" dirty="0"/>
              <a:t>E</a:t>
            </a:r>
            <a:r>
              <a:rPr lang="el-GR" dirty="0"/>
              <a:t>(</a:t>
            </a:r>
            <a:r>
              <a:rPr lang="en-US" dirty="0"/>
              <a:t>U</a:t>
            </a:r>
            <a:r>
              <a:rPr lang="el-GR" dirty="0"/>
              <a:t>|καφές)= 0,8*10+0,2*2=8,4</a:t>
            </a:r>
          </a:p>
          <a:p>
            <a:pPr lvl="1"/>
            <a:r>
              <a:rPr lang="el-GR" dirty="0"/>
              <a:t>Αν επιλέγεις μπύρα: </a:t>
            </a:r>
            <a:r>
              <a:rPr lang="en-US" dirty="0"/>
              <a:t>E</a:t>
            </a:r>
            <a:r>
              <a:rPr lang="el-GR" dirty="0"/>
              <a:t>(</a:t>
            </a:r>
            <a:r>
              <a:rPr lang="en-US" dirty="0"/>
              <a:t>U</a:t>
            </a:r>
            <a:r>
              <a:rPr lang="el-GR" dirty="0"/>
              <a:t>|μπύρα)= 0,8*6+0,2*4= 5,6</a:t>
            </a:r>
          </a:p>
          <a:p>
            <a:pPr marL="0" indent="0">
              <a:buNone/>
            </a:pPr>
            <a:r>
              <a:rPr lang="el-GR" dirty="0"/>
              <a:t>Συνεπώς </a:t>
            </a:r>
            <a:r>
              <a:rPr lang="el-GR" b="1" dirty="0"/>
              <a:t>διαλέγεις καφέ </a:t>
            </a:r>
            <a:r>
              <a:rPr lang="el-GR" dirty="0"/>
              <a:t>(8,4&gt;5,6). </a:t>
            </a:r>
          </a:p>
          <a:p>
            <a:pPr lvl="1"/>
            <a:r>
              <a:rPr lang="el-GR" dirty="0"/>
              <a:t>Αν ήταν οι </a:t>
            </a:r>
            <a:r>
              <a:rPr lang="el-GR" i="1" dirty="0"/>
              <a:t>πιθανότητες</a:t>
            </a:r>
            <a:r>
              <a:rPr lang="el-GR" dirty="0"/>
              <a:t> διαφορετικές, πιθανώς να διάλεγες μπύρες.</a:t>
            </a:r>
          </a:p>
          <a:p>
            <a:pPr lvl="1"/>
            <a:r>
              <a:rPr lang="el-GR" dirty="0"/>
              <a:t>Επίσης κάποιος που ενδιαφέρεται για το μάθημα θα είχε διαφορετικές χρησιμότητες</a:t>
            </a:r>
          </a:p>
          <a:p>
            <a:pPr lvl="1"/>
            <a:r>
              <a:rPr lang="el-GR" dirty="0"/>
              <a:t>Στην ίδια τάξη θα συνυπάρχουν και τα δύο.</a:t>
            </a:r>
          </a:p>
          <a:p>
            <a:pPr marL="201168" lvl="1" indent="0">
              <a:buNone/>
            </a:pPr>
            <a:r>
              <a:rPr lang="el-GR" sz="2300" b="1" dirty="0">
                <a:solidFill>
                  <a:schemeClr val="accent3"/>
                </a:solidFill>
              </a:rPr>
              <a:t>Αν είσαι ορθολογικός, παίρνεις υπόψη την χρησιμότητα (αποτέλεσμα) αλλά </a:t>
            </a:r>
            <a:r>
              <a:rPr lang="el-GR" sz="2300" b="1" i="1" dirty="0">
                <a:solidFill>
                  <a:schemeClr val="accent3"/>
                </a:solidFill>
              </a:rPr>
              <a:t>και</a:t>
            </a:r>
            <a:r>
              <a:rPr lang="el-GR" sz="2300" b="1" dirty="0">
                <a:solidFill>
                  <a:schemeClr val="accent3"/>
                </a:solidFill>
              </a:rPr>
              <a:t> το </a:t>
            </a:r>
            <a:r>
              <a:rPr lang="el-GR" sz="2300" b="1" i="1" dirty="0">
                <a:solidFill>
                  <a:schemeClr val="accent3"/>
                </a:solidFill>
              </a:rPr>
              <a:t>πόσο πιθανό</a:t>
            </a:r>
            <a:r>
              <a:rPr lang="el-GR" sz="2300" b="1" dirty="0">
                <a:solidFill>
                  <a:schemeClr val="accent3"/>
                </a:solidFill>
              </a:rPr>
              <a:t> είναι</a:t>
            </a:r>
            <a:r>
              <a:rPr lang="el-GR" sz="2300" dirty="0">
                <a:solidFill>
                  <a:schemeClr val="accent3"/>
                </a:solidFill>
              </a:rPr>
              <a:t> το κάθε ενδεχόμενο.     Αξιοποιείς δηλαδή </a:t>
            </a:r>
            <a:r>
              <a:rPr lang="el-GR" sz="2300" i="1" dirty="0">
                <a:solidFill>
                  <a:schemeClr val="accent3"/>
                </a:solidFill>
              </a:rPr>
              <a:t>όλες</a:t>
            </a:r>
            <a:r>
              <a:rPr lang="el-GR" sz="2300" dirty="0">
                <a:solidFill>
                  <a:schemeClr val="accent3"/>
                </a:solidFill>
              </a:rPr>
              <a:t> τις πληροφορίες. </a:t>
            </a:r>
          </a:p>
          <a:p>
            <a:pPr marL="201168" lvl="1" indent="0">
              <a:buNone/>
            </a:pPr>
            <a:endParaRPr lang="el-GR" dirty="0"/>
          </a:p>
          <a:p>
            <a:endParaRPr lang="el-GR" dirty="0"/>
          </a:p>
        </p:txBody>
      </p:sp>
      <p:graphicFrame>
        <p:nvGraphicFramePr>
          <p:cNvPr id="7" name="Content Placeholder 6">
            <a:extLst>
              <a:ext uri="{FF2B5EF4-FFF2-40B4-BE49-F238E27FC236}">
                <a16:creationId xmlns:a16="http://schemas.microsoft.com/office/drawing/2014/main" id="{BA60A496-BFD4-46D1-6388-69ED2AB8036D}"/>
              </a:ext>
            </a:extLst>
          </p:cNvPr>
          <p:cNvGraphicFramePr>
            <a:graphicFrameLocks noGrp="1"/>
          </p:cNvGraphicFramePr>
          <p:nvPr>
            <p:ph sz="half" idx="2"/>
            <p:extLst>
              <p:ext uri="{D42A27DB-BD31-4B8C-83A1-F6EECF244321}">
                <p14:modId xmlns:p14="http://schemas.microsoft.com/office/powerpoint/2010/main" val="2107685155"/>
              </p:ext>
            </p:extLst>
          </p:nvPr>
        </p:nvGraphicFramePr>
        <p:xfrm>
          <a:off x="6671088" y="253366"/>
          <a:ext cx="4937124" cy="1920240"/>
        </p:xfrm>
        <a:graphic>
          <a:graphicData uri="http://schemas.openxmlformats.org/drawingml/2006/table">
            <a:tbl>
              <a:tblPr firstRow="1" firstCol="1" bandRow="1">
                <a:tableStyleId>{5C22544A-7EE6-4342-B048-85BDC9FD1C3A}</a:tableStyleId>
              </a:tblPr>
              <a:tblGrid>
                <a:gridCol w="864096">
                  <a:extLst>
                    <a:ext uri="{9D8B030D-6E8A-4147-A177-3AD203B41FA5}">
                      <a16:colId xmlns:a16="http://schemas.microsoft.com/office/drawing/2014/main" val="4287619738"/>
                    </a:ext>
                  </a:extLst>
                </a:gridCol>
                <a:gridCol w="1599942">
                  <a:extLst>
                    <a:ext uri="{9D8B030D-6E8A-4147-A177-3AD203B41FA5}">
                      <a16:colId xmlns:a16="http://schemas.microsoft.com/office/drawing/2014/main" val="4241824510"/>
                    </a:ext>
                  </a:extLst>
                </a:gridCol>
                <a:gridCol w="1236543">
                  <a:extLst>
                    <a:ext uri="{9D8B030D-6E8A-4147-A177-3AD203B41FA5}">
                      <a16:colId xmlns:a16="http://schemas.microsoft.com/office/drawing/2014/main" val="809598681"/>
                    </a:ext>
                  </a:extLst>
                </a:gridCol>
                <a:gridCol w="1236543">
                  <a:extLst>
                    <a:ext uri="{9D8B030D-6E8A-4147-A177-3AD203B41FA5}">
                      <a16:colId xmlns:a16="http://schemas.microsoft.com/office/drawing/2014/main" val="3965978275"/>
                    </a:ext>
                  </a:extLst>
                </a:gridCol>
              </a:tblGrid>
              <a:tr h="545192">
                <a:tc>
                  <a:txBody>
                    <a:bodyPr/>
                    <a:lstStyle/>
                    <a:p>
                      <a:pPr algn="just">
                        <a:spcAft>
                          <a:spcPts val="400"/>
                        </a:spcAft>
                        <a:buNone/>
                      </a:pPr>
                      <a:r>
                        <a:rPr lang="el-GR" sz="1800" dirty="0">
                          <a:effectLst/>
                        </a:rPr>
                        <a:t> </a:t>
                      </a:r>
                      <a:endParaRPr lang="el-GR" sz="1800" dirty="0">
                        <a:effectLst/>
                        <a:latin typeface="Calibri" panose="020F0502020204030204"/>
                        <a:ea typeface="Calibri" panose="020F0502020204030204"/>
                        <a:cs typeface="Times New Roman" panose="02020603050405020304" pitchFamily="18" charset="0"/>
                      </a:endParaRPr>
                    </a:p>
                  </a:txBody>
                  <a:tcPr marL="54287" marR="54287" marT="0" marB="0"/>
                </a:tc>
                <a:tc>
                  <a:txBody>
                    <a:bodyPr/>
                    <a:lstStyle/>
                    <a:p>
                      <a:pPr algn="just">
                        <a:spcAft>
                          <a:spcPts val="400"/>
                        </a:spcAft>
                        <a:buNone/>
                      </a:pPr>
                      <a:r>
                        <a:rPr lang="el-GR" sz="1800" dirty="0">
                          <a:effectLst/>
                        </a:rPr>
                        <a:t>Αν το μάθημα είναι…</a:t>
                      </a:r>
                      <a:endParaRPr lang="el-GR" sz="1800" dirty="0">
                        <a:effectLst/>
                        <a:latin typeface="Calibri" panose="020F0502020204030204"/>
                        <a:ea typeface="Calibri" panose="020F0502020204030204"/>
                        <a:cs typeface="Times New Roman" panose="02020603050405020304" pitchFamily="18" charset="0"/>
                      </a:endParaRPr>
                    </a:p>
                  </a:txBody>
                  <a:tcPr marL="54287" marR="54287" marT="0" marB="0"/>
                </a:tc>
                <a:tc>
                  <a:txBody>
                    <a:bodyPr/>
                    <a:lstStyle/>
                    <a:p>
                      <a:pPr algn="just">
                        <a:spcAft>
                          <a:spcPts val="400"/>
                        </a:spcAft>
                        <a:buNone/>
                      </a:pPr>
                      <a:r>
                        <a:rPr lang="el-GR" sz="1800" dirty="0">
                          <a:effectLst>
                            <a:outerShdw blurRad="38100" dist="38100" dir="2700000" algn="tl">
                              <a:srgbClr val="000000">
                                <a:alpha val="43137"/>
                              </a:srgbClr>
                            </a:outerShdw>
                          </a:effectLst>
                        </a:rPr>
                        <a:t>Πιθανότητα</a:t>
                      </a:r>
                      <a:endParaRPr lang="el-GR" sz="1800" dirty="0">
                        <a:effectLst>
                          <a:outerShdw blurRad="38100" dist="38100" dir="2700000" algn="tl">
                            <a:srgbClr val="000000">
                              <a:alpha val="43137"/>
                            </a:srgbClr>
                          </a:outerShdw>
                        </a:effectLst>
                        <a:latin typeface="Calibri" panose="020F0502020204030204"/>
                        <a:ea typeface="Calibri" panose="020F0502020204030204"/>
                        <a:cs typeface="Times New Roman" panose="02020603050405020304" pitchFamily="18" charset="0"/>
                      </a:endParaRPr>
                    </a:p>
                  </a:txBody>
                  <a:tcPr marL="54287" marR="54287" marT="0" marB="0"/>
                </a:tc>
                <a:tc>
                  <a:txBody>
                    <a:bodyPr/>
                    <a:lstStyle/>
                    <a:p>
                      <a:pPr algn="just">
                        <a:spcAft>
                          <a:spcPts val="400"/>
                        </a:spcAft>
                        <a:buNone/>
                      </a:pPr>
                      <a:r>
                        <a:rPr lang="el-GR" sz="1800" dirty="0">
                          <a:effectLst>
                            <a:outerShdw blurRad="38100" dist="38100" dir="2700000" algn="tl">
                              <a:srgbClr val="000000">
                                <a:alpha val="43137"/>
                              </a:srgbClr>
                            </a:outerShdw>
                          </a:effectLst>
                        </a:rPr>
                        <a:t>Βραβείο (χρησιμότητα)</a:t>
                      </a:r>
                      <a:endParaRPr lang="el-GR" sz="1800" dirty="0">
                        <a:effectLst>
                          <a:outerShdw blurRad="38100" dist="38100" dir="2700000" algn="tl">
                            <a:srgbClr val="000000">
                              <a:alpha val="43137"/>
                            </a:srgbClr>
                          </a:outerShdw>
                        </a:effectLst>
                        <a:latin typeface="Calibri" panose="020F0502020204030204"/>
                        <a:ea typeface="Calibri" panose="020F0502020204030204"/>
                        <a:cs typeface="Times New Roman" panose="02020603050405020304" pitchFamily="18" charset="0"/>
                      </a:endParaRPr>
                    </a:p>
                  </a:txBody>
                  <a:tcPr marL="54287" marR="54287" marT="0" marB="0"/>
                </a:tc>
                <a:extLst>
                  <a:ext uri="{0D108BD9-81ED-4DB2-BD59-A6C34878D82A}">
                    <a16:rowId xmlns:a16="http://schemas.microsoft.com/office/drawing/2014/main" val="1911832413"/>
                  </a:ext>
                </a:extLst>
              </a:tr>
              <a:tr h="132702">
                <a:tc rowSpan="2">
                  <a:txBody>
                    <a:bodyPr/>
                    <a:lstStyle/>
                    <a:p>
                      <a:pPr algn="ctr">
                        <a:spcAft>
                          <a:spcPts val="400"/>
                        </a:spcAft>
                        <a:buNone/>
                      </a:pPr>
                      <a:r>
                        <a:rPr lang="el-GR" sz="1800" dirty="0">
                          <a:effectLst>
                            <a:outerShdw blurRad="38100" dist="38100" dir="2700000" algn="tl">
                              <a:srgbClr val="000000">
                                <a:alpha val="43137"/>
                              </a:srgbClr>
                            </a:outerShdw>
                          </a:effectLst>
                        </a:rPr>
                        <a:t>Καφές</a:t>
                      </a:r>
                      <a:endParaRPr lang="el-GR" sz="1800" dirty="0">
                        <a:effectLst>
                          <a:outerShdw blurRad="38100" dist="38100" dir="2700000" algn="tl">
                            <a:srgbClr val="000000">
                              <a:alpha val="43137"/>
                            </a:srgbClr>
                          </a:outerShdw>
                        </a:effectLst>
                        <a:latin typeface="Calibri" panose="020F0502020204030204"/>
                        <a:ea typeface="Calibri" panose="020F0502020204030204"/>
                        <a:cs typeface="Times New Roman" panose="02020603050405020304" pitchFamily="18" charset="0"/>
                      </a:endParaRPr>
                    </a:p>
                  </a:txBody>
                  <a:tcPr marL="54287" marR="54287" marT="0" marB="0" anchor="ctr"/>
                </a:tc>
                <a:tc>
                  <a:txBody>
                    <a:bodyPr/>
                    <a:lstStyle/>
                    <a:p>
                      <a:pPr algn="just">
                        <a:spcAft>
                          <a:spcPts val="400"/>
                        </a:spcAft>
                        <a:buNone/>
                      </a:pPr>
                      <a:r>
                        <a:rPr lang="el-GR" sz="1800" b="1" dirty="0">
                          <a:effectLst/>
                        </a:rPr>
                        <a:t>Ενδιαφέρον</a:t>
                      </a:r>
                      <a:endParaRPr lang="el-GR" sz="1800" b="1" dirty="0">
                        <a:effectLst/>
                        <a:latin typeface="Calibri" panose="020F0502020204030204"/>
                        <a:ea typeface="Calibri" panose="020F0502020204030204"/>
                        <a:cs typeface="Times New Roman" panose="02020603050405020304" pitchFamily="18" charset="0"/>
                      </a:endParaRPr>
                    </a:p>
                  </a:txBody>
                  <a:tcPr marL="54287" marR="54287" marT="0" marB="0"/>
                </a:tc>
                <a:tc>
                  <a:txBody>
                    <a:bodyPr/>
                    <a:lstStyle/>
                    <a:p>
                      <a:pPr algn="ctr">
                        <a:spcAft>
                          <a:spcPts val="400"/>
                        </a:spcAft>
                        <a:buNone/>
                      </a:pPr>
                      <a:r>
                        <a:rPr lang="el-GR" sz="1800">
                          <a:effectLst/>
                        </a:rPr>
                        <a:t>0,8</a:t>
                      </a:r>
                      <a:endParaRPr lang="el-GR" sz="1800">
                        <a:effectLst/>
                        <a:latin typeface="Calibri" panose="020F0502020204030204"/>
                        <a:ea typeface="Calibri" panose="020F0502020204030204"/>
                        <a:cs typeface="Times New Roman" panose="02020603050405020304" pitchFamily="18" charset="0"/>
                      </a:endParaRPr>
                    </a:p>
                  </a:txBody>
                  <a:tcPr marL="54287" marR="54287" marT="0" marB="0" anchor="ctr"/>
                </a:tc>
                <a:tc>
                  <a:txBody>
                    <a:bodyPr/>
                    <a:lstStyle/>
                    <a:p>
                      <a:pPr algn="ctr">
                        <a:spcAft>
                          <a:spcPts val="400"/>
                        </a:spcAft>
                        <a:buNone/>
                      </a:pPr>
                      <a:r>
                        <a:rPr lang="el-GR" sz="1800">
                          <a:effectLst/>
                        </a:rPr>
                        <a:t>10</a:t>
                      </a:r>
                      <a:endParaRPr lang="el-GR" sz="1800">
                        <a:effectLst/>
                        <a:latin typeface="Calibri" panose="020F0502020204030204"/>
                        <a:ea typeface="Calibri" panose="020F0502020204030204"/>
                        <a:cs typeface="Times New Roman" panose="02020603050405020304" pitchFamily="18" charset="0"/>
                      </a:endParaRPr>
                    </a:p>
                  </a:txBody>
                  <a:tcPr marL="54287" marR="54287" marT="0" marB="0" anchor="ctr"/>
                </a:tc>
                <a:extLst>
                  <a:ext uri="{0D108BD9-81ED-4DB2-BD59-A6C34878D82A}">
                    <a16:rowId xmlns:a16="http://schemas.microsoft.com/office/drawing/2014/main" val="3796783058"/>
                  </a:ext>
                </a:extLst>
              </a:tr>
              <a:tr h="132702">
                <a:tc vMerge="1">
                  <a:txBody>
                    <a:bodyPr/>
                    <a:lstStyle/>
                    <a:p>
                      <a:endParaRPr lang="el-GR"/>
                    </a:p>
                  </a:txBody>
                  <a:tcPr/>
                </a:tc>
                <a:tc>
                  <a:txBody>
                    <a:bodyPr/>
                    <a:lstStyle/>
                    <a:p>
                      <a:pPr algn="just">
                        <a:spcAft>
                          <a:spcPts val="400"/>
                        </a:spcAft>
                        <a:buNone/>
                      </a:pPr>
                      <a:r>
                        <a:rPr lang="el-GR" sz="1800" b="1" dirty="0">
                          <a:effectLst/>
                        </a:rPr>
                        <a:t>Βαρετό</a:t>
                      </a:r>
                      <a:endParaRPr lang="el-GR" sz="1800" b="1" dirty="0">
                        <a:effectLst/>
                        <a:latin typeface="Calibri" panose="020F0502020204030204"/>
                        <a:ea typeface="Calibri" panose="020F0502020204030204"/>
                        <a:cs typeface="Times New Roman" panose="02020603050405020304" pitchFamily="18" charset="0"/>
                      </a:endParaRPr>
                    </a:p>
                  </a:txBody>
                  <a:tcPr marL="54287" marR="54287" marT="0" marB="0"/>
                </a:tc>
                <a:tc>
                  <a:txBody>
                    <a:bodyPr/>
                    <a:lstStyle/>
                    <a:p>
                      <a:pPr algn="ctr">
                        <a:spcAft>
                          <a:spcPts val="400"/>
                        </a:spcAft>
                        <a:buNone/>
                      </a:pPr>
                      <a:r>
                        <a:rPr lang="el-GR" sz="1800">
                          <a:effectLst/>
                        </a:rPr>
                        <a:t>0,2</a:t>
                      </a:r>
                      <a:endParaRPr lang="el-GR" sz="1800">
                        <a:effectLst/>
                        <a:latin typeface="Calibri" panose="020F0502020204030204"/>
                        <a:ea typeface="Calibri" panose="020F0502020204030204"/>
                        <a:cs typeface="Times New Roman" panose="02020603050405020304" pitchFamily="18" charset="0"/>
                      </a:endParaRPr>
                    </a:p>
                  </a:txBody>
                  <a:tcPr marL="54287" marR="54287" marT="0" marB="0" anchor="ctr"/>
                </a:tc>
                <a:tc>
                  <a:txBody>
                    <a:bodyPr/>
                    <a:lstStyle/>
                    <a:p>
                      <a:pPr algn="ctr">
                        <a:spcAft>
                          <a:spcPts val="400"/>
                        </a:spcAft>
                        <a:buNone/>
                      </a:pPr>
                      <a:r>
                        <a:rPr lang="el-GR" sz="1800">
                          <a:effectLst/>
                        </a:rPr>
                        <a:t>2</a:t>
                      </a:r>
                      <a:endParaRPr lang="el-GR" sz="1800">
                        <a:effectLst/>
                        <a:latin typeface="Calibri" panose="020F0502020204030204"/>
                        <a:ea typeface="Calibri" panose="020F0502020204030204"/>
                        <a:cs typeface="Times New Roman" panose="02020603050405020304" pitchFamily="18" charset="0"/>
                      </a:endParaRPr>
                    </a:p>
                  </a:txBody>
                  <a:tcPr marL="54287" marR="54287" marT="0" marB="0" anchor="ctr"/>
                </a:tc>
                <a:extLst>
                  <a:ext uri="{0D108BD9-81ED-4DB2-BD59-A6C34878D82A}">
                    <a16:rowId xmlns:a16="http://schemas.microsoft.com/office/drawing/2014/main" val="1252701591"/>
                  </a:ext>
                </a:extLst>
              </a:tr>
              <a:tr h="132702">
                <a:tc rowSpan="2">
                  <a:txBody>
                    <a:bodyPr/>
                    <a:lstStyle/>
                    <a:p>
                      <a:pPr algn="ctr">
                        <a:spcAft>
                          <a:spcPts val="400"/>
                        </a:spcAft>
                        <a:buNone/>
                      </a:pPr>
                      <a:r>
                        <a:rPr lang="el-GR" sz="1800" dirty="0">
                          <a:effectLst>
                            <a:outerShdw blurRad="38100" dist="38100" dir="2700000" algn="tl">
                              <a:srgbClr val="000000">
                                <a:alpha val="43137"/>
                              </a:srgbClr>
                            </a:outerShdw>
                          </a:effectLst>
                        </a:rPr>
                        <a:t>Μπύρα</a:t>
                      </a:r>
                      <a:endParaRPr lang="el-GR" sz="1800" dirty="0">
                        <a:effectLst>
                          <a:outerShdw blurRad="38100" dist="38100" dir="2700000" algn="tl">
                            <a:srgbClr val="000000">
                              <a:alpha val="43137"/>
                            </a:srgbClr>
                          </a:outerShdw>
                        </a:effectLst>
                        <a:latin typeface="Calibri" panose="020F0502020204030204"/>
                        <a:ea typeface="Calibri" panose="020F0502020204030204"/>
                        <a:cs typeface="Times New Roman" panose="02020603050405020304" pitchFamily="18" charset="0"/>
                      </a:endParaRPr>
                    </a:p>
                  </a:txBody>
                  <a:tcPr marL="54287" marR="54287" marT="0" marB="0" anchor="ctr"/>
                </a:tc>
                <a:tc>
                  <a:txBody>
                    <a:bodyPr/>
                    <a:lstStyle/>
                    <a:p>
                      <a:pPr algn="just">
                        <a:spcAft>
                          <a:spcPts val="400"/>
                        </a:spcAft>
                        <a:buNone/>
                      </a:pPr>
                      <a:r>
                        <a:rPr lang="el-GR" sz="1800" b="1" dirty="0">
                          <a:effectLst/>
                        </a:rPr>
                        <a:t>Ενδιαφέρον</a:t>
                      </a:r>
                      <a:endParaRPr lang="el-GR" sz="1800" b="1" dirty="0">
                        <a:effectLst/>
                        <a:latin typeface="Calibri" panose="020F0502020204030204"/>
                        <a:ea typeface="Calibri" panose="020F0502020204030204"/>
                        <a:cs typeface="Times New Roman" panose="02020603050405020304" pitchFamily="18" charset="0"/>
                      </a:endParaRPr>
                    </a:p>
                  </a:txBody>
                  <a:tcPr marL="54287" marR="54287" marT="0" marB="0"/>
                </a:tc>
                <a:tc>
                  <a:txBody>
                    <a:bodyPr/>
                    <a:lstStyle/>
                    <a:p>
                      <a:pPr algn="ctr">
                        <a:spcAft>
                          <a:spcPts val="400"/>
                        </a:spcAft>
                        <a:buNone/>
                      </a:pPr>
                      <a:r>
                        <a:rPr lang="el-GR" sz="1800" dirty="0">
                          <a:effectLst/>
                        </a:rPr>
                        <a:t>0,8</a:t>
                      </a:r>
                      <a:endParaRPr lang="el-GR" sz="1800" dirty="0">
                        <a:effectLst/>
                        <a:latin typeface="Calibri" panose="020F0502020204030204"/>
                        <a:ea typeface="Calibri" panose="020F0502020204030204"/>
                        <a:cs typeface="Times New Roman" panose="02020603050405020304" pitchFamily="18" charset="0"/>
                      </a:endParaRPr>
                    </a:p>
                  </a:txBody>
                  <a:tcPr marL="54287" marR="54287" marT="0" marB="0" anchor="ctr"/>
                </a:tc>
                <a:tc>
                  <a:txBody>
                    <a:bodyPr/>
                    <a:lstStyle/>
                    <a:p>
                      <a:pPr algn="ctr">
                        <a:spcAft>
                          <a:spcPts val="400"/>
                        </a:spcAft>
                        <a:buNone/>
                      </a:pPr>
                      <a:r>
                        <a:rPr lang="el-GR" sz="1800" dirty="0">
                          <a:effectLst/>
                        </a:rPr>
                        <a:t>6</a:t>
                      </a:r>
                      <a:endParaRPr lang="el-GR" sz="1800" dirty="0">
                        <a:effectLst/>
                        <a:latin typeface="Calibri" panose="020F0502020204030204"/>
                        <a:ea typeface="Calibri" panose="020F0502020204030204"/>
                        <a:cs typeface="Times New Roman" panose="02020603050405020304" pitchFamily="18" charset="0"/>
                      </a:endParaRPr>
                    </a:p>
                  </a:txBody>
                  <a:tcPr marL="54287" marR="54287" marT="0" marB="0" anchor="ctr"/>
                </a:tc>
                <a:extLst>
                  <a:ext uri="{0D108BD9-81ED-4DB2-BD59-A6C34878D82A}">
                    <a16:rowId xmlns:a16="http://schemas.microsoft.com/office/drawing/2014/main" val="3321039185"/>
                  </a:ext>
                </a:extLst>
              </a:tr>
              <a:tr h="132702">
                <a:tc vMerge="1">
                  <a:txBody>
                    <a:bodyPr/>
                    <a:lstStyle/>
                    <a:p>
                      <a:endParaRPr lang="el-GR"/>
                    </a:p>
                  </a:txBody>
                  <a:tcPr/>
                </a:tc>
                <a:tc>
                  <a:txBody>
                    <a:bodyPr/>
                    <a:lstStyle/>
                    <a:p>
                      <a:pPr algn="just">
                        <a:spcAft>
                          <a:spcPts val="400"/>
                        </a:spcAft>
                        <a:buNone/>
                      </a:pPr>
                      <a:r>
                        <a:rPr lang="el-GR" sz="1800" b="1" dirty="0">
                          <a:effectLst/>
                        </a:rPr>
                        <a:t>Βαρετό</a:t>
                      </a:r>
                      <a:endParaRPr lang="el-GR" sz="1800" b="1" dirty="0">
                        <a:effectLst/>
                        <a:latin typeface="Calibri" panose="020F0502020204030204"/>
                        <a:ea typeface="Calibri" panose="020F0502020204030204"/>
                        <a:cs typeface="Times New Roman" panose="02020603050405020304" pitchFamily="18" charset="0"/>
                      </a:endParaRPr>
                    </a:p>
                  </a:txBody>
                  <a:tcPr marL="54287" marR="54287" marT="0" marB="0"/>
                </a:tc>
                <a:tc>
                  <a:txBody>
                    <a:bodyPr/>
                    <a:lstStyle/>
                    <a:p>
                      <a:pPr algn="ctr">
                        <a:spcAft>
                          <a:spcPts val="400"/>
                        </a:spcAft>
                        <a:buNone/>
                      </a:pPr>
                      <a:r>
                        <a:rPr lang="el-GR" sz="1800" dirty="0">
                          <a:effectLst/>
                        </a:rPr>
                        <a:t>0,2</a:t>
                      </a:r>
                      <a:endParaRPr lang="el-GR" sz="1800" dirty="0">
                        <a:effectLst/>
                        <a:latin typeface="Calibri" panose="020F0502020204030204"/>
                        <a:ea typeface="Calibri" panose="020F0502020204030204"/>
                        <a:cs typeface="Times New Roman" panose="02020603050405020304" pitchFamily="18" charset="0"/>
                      </a:endParaRPr>
                    </a:p>
                  </a:txBody>
                  <a:tcPr marL="54287" marR="54287" marT="0" marB="0" anchor="ctr"/>
                </a:tc>
                <a:tc>
                  <a:txBody>
                    <a:bodyPr/>
                    <a:lstStyle/>
                    <a:p>
                      <a:pPr algn="ctr">
                        <a:spcAft>
                          <a:spcPts val="400"/>
                        </a:spcAft>
                        <a:buNone/>
                      </a:pPr>
                      <a:r>
                        <a:rPr lang="el-GR" sz="1800" dirty="0">
                          <a:effectLst/>
                        </a:rPr>
                        <a:t>4</a:t>
                      </a:r>
                      <a:endParaRPr lang="el-GR" sz="1800" dirty="0">
                        <a:effectLst/>
                        <a:latin typeface="Calibri" panose="020F0502020204030204"/>
                        <a:ea typeface="Calibri" panose="020F0502020204030204"/>
                        <a:cs typeface="Times New Roman" panose="02020603050405020304" pitchFamily="18" charset="0"/>
                      </a:endParaRPr>
                    </a:p>
                  </a:txBody>
                  <a:tcPr marL="54287" marR="54287" marT="0" marB="0" anchor="ctr"/>
                </a:tc>
                <a:extLst>
                  <a:ext uri="{0D108BD9-81ED-4DB2-BD59-A6C34878D82A}">
                    <a16:rowId xmlns:a16="http://schemas.microsoft.com/office/drawing/2014/main" val="1683996791"/>
                  </a:ext>
                </a:extLst>
              </a:tr>
            </a:tbl>
          </a:graphicData>
        </a:graphic>
      </p:graphicFrame>
      <p:sp>
        <p:nvSpPr>
          <p:cNvPr id="5" name="Footer Placeholder 4">
            <a:extLst>
              <a:ext uri="{FF2B5EF4-FFF2-40B4-BE49-F238E27FC236}">
                <a16:creationId xmlns:a16="http://schemas.microsoft.com/office/drawing/2014/main" id="{692521BF-E466-93D5-CBC1-DE4D8CC13515}"/>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6" name="Slide Number Placeholder 5">
            <a:extLst>
              <a:ext uri="{FF2B5EF4-FFF2-40B4-BE49-F238E27FC236}">
                <a16:creationId xmlns:a16="http://schemas.microsoft.com/office/drawing/2014/main" id="{E9E9982D-F1F3-63BC-5DB6-0CEDBD10E7F1}"/>
              </a:ext>
            </a:extLst>
          </p:cNvPr>
          <p:cNvSpPr>
            <a:spLocks noGrp="1"/>
          </p:cNvSpPr>
          <p:nvPr>
            <p:ph type="sldNum" sz="quarter" idx="12"/>
          </p:nvPr>
        </p:nvSpPr>
        <p:spPr/>
        <p:txBody>
          <a:bodyPr/>
          <a:lstStyle/>
          <a:p>
            <a:fld id="{129925B6-863B-4C2F-8765-BBFEFEBA9CE7}" type="slidenum">
              <a:rPr lang="en-GB" altLang="en-US" smtClean="0"/>
              <a:pPr/>
              <a:t>8</a:t>
            </a:fld>
            <a:endParaRPr lang="en-GB" altLang="en-US"/>
          </a:p>
        </p:txBody>
      </p:sp>
      <p:pic>
        <p:nvPicPr>
          <p:cNvPr id="8" name="Picture 7">
            <a:extLst>
              <a:ext uri="{FF2B5EF4-FFF2-40B4-BE49-F238E27FC236}">
                <a16:creationId xmlns:a16="http://schemas.microsoft.com/office/drawing/2014/main" id="{82CA1522-75EF-9BB0-A036-B1B9EC6DECE5}"/>
              </a:ext>
            </a:extLst>
          </p:cNvPr>
          <p:cNvPicPr>
            <a:picLocks noChangeAspect="1"/>
          </p:cNvPicPr>
          <p:nvPr/>
        </p:nvPicPr>
        <p:blipFill>
          <a:blip r:embed="rId2"/>
          <a:stretch>
            <a:fillRect/>
          </a:stretch>
        </p:blipFill>
        <p:spPr>
          <a:xfrm>
            <a:off x="6600056" y="2439318"/>
            <a:ext cx="2095500" cy="2095500"/>
          </a:xfrm>
          <a:prstGeom prst="rect">
            <a:avLst/>
          </a:prstGeom>
        </p:spPr>
      </p:pic>
      <p:pic>
        <p:nvPicPr>
          <p:cNvPr id="10" name="Picture 9">
            <a:extLst>
              <a:ext uri="{FF2B5EF4-FFF2-40B4-BE49-F238E27FC236}">
                <a16:creationId xmlns:a16="http://schemas.microsoft.com/office/drawing/2014/main" id="{CDA3B7D3-206C-9D17-A26F-5E7A0821AA4A}"/>
              </a:ext>
            </a:extLst>
          </p:cNvPr>
          <p:cNvPicPr>
            <a:picLocks noChangeAspect="1"/>
          </p:cNvPicPr>
          <p:nvPr/>
        </p:nvPicPr>
        <p:blipFill>
          <a:blip r:embed="rId3"/>
          <a:stretch>
            <a:fillRect/>
          </a:stretch>
        </p:blipFill>
        <p:spPr>
          <a:xfrm>
            <a:off x="8999221" y="2733464"/>
            <a:ext cx="2095500" cy="1123950"/>
          </a:xfrm>
          <a:prstGeom prst="rect">
            <a:avLst/>
          </a:prstGeom>
        </p:spPr>
      </p:pic>
      <p:sp>
        <p:nvSpPr>
          <p:cNvPr id="11" name="TextBox 10">
            <a:extLst>
              <a:ext uri="{FF2B5EF4-FFF2-40B4-BE49-F238E27FC236}">
                <a16:creationId xmlns:a16="http://schemas.microsoft.com/office/drawing/2014/main" id="{84F12E8E-0C8B-5547-587E-9FC48942CC27}"/>
              </a:ext>
            </a:extLst>
          </p:cNvPr>
          <p:cNvSpPr txBox="1"/>
          <p:nvPr/>
        </p:nvSpPr>
        <p:spPr>
          <a:xfrm>
            <a:off x="6456039" y="4417272"/>
            <a:ext cx="5441181" cy="1631216"/>
          </a:xfrm>
          <a:prstGeom prst="rect">
            <a:avLst/>
          </a:prstGeom>
          <a:solidFill>
            <a:schemeClr val="accent1">
              <a:lumMod val="40000"/>
              <a:lumOff val="60000"/>
            </a:schemeClr>
          </a:solidFill>
        </p:spPr>
        <p:txBody>
          <a:bodyPr wrap="square" rtlCol="0">
            <a:spAutoFit/>
          </a:bodyPr>
          <a:lstStyle/>
          <a:p>
            <a:r>
              <a:rPr lang="el-GR" sz="1600" b="1" dirty="0"/>
              <a:t>Πριν</a:t>
            </a:r>
            <a:r>
              <a:rPr lang="el-GR" sz="1600" dirty="0"/>
              <a:t> από το   μάθημα αγοράζεις </a:t>
            </a:r>
            <a:r>
              <a:rPr lang="el-GR" sz="1600" b="1" dirty="0"/>
              <a:t>μπύρα</a:t>
            </a:r>
            <a:r>
              <a:rPr lang="el-GR" sz="1600" dirty="0"/>
              <a:t> </a:t>
            </a:r>
            <a:r>
              <a:rPr lang="el-GR" sz="2000" b="1" i="1" dirty="0">
                <a:solidFill>
                  <a:schemeClr val="accent3"/>
                </a:solidFill>
                <a:effectLst>
                  <a:outerShdw blurRad="38100" dist="38100" dir="2700000" algn="tl">
                    <a:srgbClr val="000000">
                      <a:alpha val="43137"/>
                    </a:srgbClr>
                  </a:outerShdw>
                </a:effectLst>
              </a:rPr>
              <a:t>ή</a:t>
            </a:r>
            <a:r>
              <a:rPr lang="el-GR" sz="1600" dirty="0"/>
              <a:t> </a:t>
            </a:r>
            <a:r>
              <a:rPr lang="el-GR" sz="1600" b="1" dirty="0"/>
              <a:t>καφέ</a:t>
            </a:r>
            <a:r>
              <a:rPr lang="el-GR" sz="1600" dirty="0"/>
              <a:t>. </a:t>
            </a:r>
          </a:p>
          <a:p>
            <a:pPr marL="285750" indent="-285750">
              <a:buFont typeface="Arial" panose="020B0604020202020204"/>
              <a:buChar char="•"/>
            </a:pPr>
            <a:r>
              <a:rPr lang="el-GR" sz="1600" dirty="0"/>
              <a:t>Αν είναι </a:t>
            </a:r>
            <a:r>
              <a:rPr lang="el-GR" sz="1600" i="1" dirty="0"/>
              <a:t>ενδιαφέρον</a:t>
            </a:r>
            <a:r>
              <a:rPr lang="el-GR" sz="1600" dirty="0"/>
              <a:t>, τότε θα προτιμήσεις καφέ (για να μην κοιμηθείς). </a:t>
            </a:r>
          </a:p>
          <a:p>
            <a:pPr marL="285750" indent="-285750">
              <a:buFont typeface="Arial" panose="020B0604020202020204"/>
              <a:buChar char="•"/>
            </a:pPr>
            <a:r>
              <a:rPr lang="el-GR" sz="1600" dirty="0"/>
              <a:t>Αν είναι </a:t>
            </a:r>
            <a:r>
              <a:rPr lang="el-GR" sz="1600" i="1" dirty="0"/>
              <a:t>βαρετό</a:t>
            </a:r>
            <a:r>
              <a:rPr lang="el-GR" sz="1600" dirty="0"/>
              <a:t>, τότε προτιμάς μπύρα (για να κοιμηθείς). </a:t>
            </a:r>
          </a:p>
          <a:p>
            <a:r>
              <a:rPr lang="el-GR" sz="1600" dirty="0"/>
              <a:t>Δεν ξέρεις από πριν τι μάθημα είναι. Πρέπει να αποφασίσεις πριν μάθεις. </a:t>
            </a:r>
          </a:p>
        </p:txBody>
      </p:sp>
    </p:spTree>
    <p:extLst>
      <p:ext uri="{BB962C8B-B14F-4D97-AF65-F5344CB8AC3E}">
        <p14:creationId xmlns:p14="http://schemas.microsoft.com/office/powerpoint/2010/main" val="49464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5C9DD-D2E0-F6D4-83BA-A177053A692E}"/>
              </a:ext>
            </a:extLst>
          </p:cNvPr>
          <p:cNvSpPr>
            <a:spLocks noGrp="1"/>
          </p:cNvSpPr>
          <p:nvPr>
            <p:ph type="title"/>
          </p:nvPr>
        </p:nvSpPr>
        <p:spPr/>
        <p:txBody>
          <a:bodyPr/>
          <a:lstStyle/>
          <a:p>
            <a:r>
              <a:rPr lang="el-GR" dirty="0"/>
              <a:t>Τι προσπαθεί να κάνει η θεωρία της αναμενόμενης χρησιμότητας; Και πώς;</a:t>
            </a:r>
          </a:p>
        </p:txBody>
      </p:sp>
      <p:sp>
        <p:nvSpPr>
          <p:cNvPr id="3" name="Content Placeholder 2">
            <a:extLst>
              <a:ext uri="{FF2B5EF4-FFF2-40B4-BE49-F238E27FC236}">
                <a16:creationId xmlns:a16="http://schemas.microsoft.com/office/drawing/2014/main" id="{0E1FBBC6-3BA8-64C7-ED8A-C04F82FBA534}"/>
              </a:ext>
            </a:extLst>
          </p:cNvPr>
          <p:cNvSpPr>
            <a:spLocks noGrp="1"/>
          </p:cNvSpPr>
          <p:nvPr>
            <p:ph idx="1"/>
          </p:nvPr>
        </p:nvSpPr>
        <p:spPr>
          <a:xfrm>
            <a:off x="1097280" y="1845734"/>
            <a:ext cx="10058400" cy="4175554"/>
          </a:xfrm>
        </p:spPr>
        <p:txBody>
          <a:bodyPr>
            <a:normAutofit fontScale="77500" lnSpcReduction="20000"/>
          </a:bodyPr>
          <a:lstStyle/>
          <a:p>
            <a:r>
              <a:rPr lang="el-GR" dirty="0"/>
              <a:t>Οι </a:t>
            </a:r>
            <a:r>
              <a:rPr lang="el-GR" dirty="0" err="1"/>
              <a:t>Von</a:t>
            </a:r>
            <a:r>
              <a:rPr lang="el-GR" dirty="0"/>
              <a:t> </a:t>
            </a:r>
            <a:r>
              <a:rPr lang="el-GR" dirty="0" err="1"/>
              <a:t>Neumann</a:t>
            </a:r>
            <a:r>
              <a:rPr lang="el-GR" dirty="0"/>
              <a:t> (μαθηματικός-φυσικός) και ο </a:t>
            </a:r>
            <a:r>
              <a:rPr lang="el-GR" dirty="0" err="1"/>
              <a:t>Morgenstern</a:t>
            </a:r>
            <a:r>
              <a:rPr lang="el-GR" dirty="0"/>
              <a:t> </a:t>
            </a:r>
            <a:r>
              <a:rPr lang="el-GR" b="1" dirty="0"/>
              <a:t>θεμελίωσαν την διαίσθηση του </a:t>
            </a:r>
            <a:r>
              <a:rPr lang="en-US" b="1" dirty="0"/>
              <a:t>Bernoulli </a:t>
            </a:r>
            <a:r>
              <a:rPr lang="el-GR" b="1" dirty="0"/>
              <a:t>σε ένα πλαίσιο αξιωμάτων</a:t>
            </a:r>
            <a:r>
              <a:rPr lang="el-GR" dirty="0"/>
              <a:t>.  </a:t>
            </a:r>
          </a:p>
          <a:p>
            <a:pPr lvl="1">
              <a:buFont typeface="Arial" panose="020B0604020202020204" pitchFamily="34" charset="0"/>
              <a:buChar char="•"/>
            </a:pPr>
            <a:r>
              <a:rPr lang="el-GR" dirty="0"/>
              <a:t>Τι σημαίνει </a:t>
            </a:r>
            <a:r>
              <a:rPr lang="el-GR" b="1" dirty="0"/>
              <a:t>ορθολογισμός όταν υπάρχει αβεβαιότητα</a:t>
            </a:r>
            <a:r>
              <a:rPr lang="el-GR" dirty="0"/>
              <a:t>;  Μπορούμε να εφαρμόσουμε την κλασσική προσέγγιση της χρησιμότητας;</a:t>
            </a:r>
          </a:p>
          <a:p>
            <a:pPr lvl="2">
              <a:buFont typeface="Arial" panose="020B0604020202020204" pitchFamily="34" charset="0"/>
              <a:buChar char="•"/>
            </a:pPr>
            <a:r>
              <a:rPr lang="el-GR" dirty="0"/>
              <a:t>Αξιωματική θεμελίωση της προσέγγισης του </a:t>
            </a:r>
            <a:r>
              <a:rPr lang="el-GR" dirty="0" err="1"/>
              <a:t>Bernouli</a:t>
            </a:r>
            <a:r>
              <a:rPr lang="el-GR" dirty="0"/>
              <a:t>. </a:t>
            </a:r>
          </a:p>
          <a:p>
            <a:pPr lvl="2">
              <a:buFont typeface="Arial" panose="020B0604020202020204" pitchFamily="34" charset="0"/>
              <a:buChar char="•"/>
            </a:pPr>
            <a:r>
              <a:rPr lang="el-GR" dirty="0"/>
              <a:t>Δηλαδή: αν ένα άτομο είναι ορθολογικό, τότε, σε συνθήκες αβεβαιότητας,  </a:t>
            </a:r>
            <a:r>
              <a:rPr lang="el-GR" i="1" dirty="0">
                <a:effectLst>
                  <a:outerShdw blurRad="38100" dist="38100" dir="2700000" algn="tl">
                    <a:srgbClr val="000000">
                      <a:alpha val="43137"/>
                    </a:srgbClr>
                  </a:outerShdw>
                </a:effectLst>
              </a:rPr>
              <a:t>οφείλει</a:t>
            </a:r>
            <a:r>
              <a:rPr lang="el-GR" dirty="0"/>
              <a:t> να συμπεριφέρεται σύμφωνα με τις αρχές της θεωρίας.   </a:t>
            </a:r>
          </a:p>
          <a:p>
            <a:pPr lvl="1">
              <a:buFont typeface="Arial" panose="020B0604020202020204" pitchFamily="34" charset="0"/>
              <a:buChar char="•"/>
            </a:pPr>
            <a:r>
              <a:rPr lang="el-GR" dirty="0"/>
              <a:t>Μεταξύ τίνος επιλέγεις όταν υπάρχει αβεβαιότητα;</a:t>
            </a:r>
          </a:p>
          <a:p>
            <a:pPr marL="761238" lvl="2" indent="-285750">
              <a:buFont typeface="Arial" panose="020B0604020202020204" pitchFamily="34" charset="0"/>
              <a:buChar char="•"/>
            </a:pPr>
            <a:r>
              <a:rPr lang="el-GR" dirty="0"/>
              <a:t>Στην κλασική θεωρία – επιλέγεις μεταξύ αγαθών, τα οποία χρειάζεσαι για να ‘παράγεις’ χρησιμότητα </a:t>
            </a:r>
            <a:r>
              <a:rPr lang="en-US" dirty="0"/>
              <a:t>(utility)</a:t>
            </a:r>
            <a:endParaRPr lang="el-GR" dirty="0"/>
          </a:p>
          <a:p>
            <a:pPr marL="761238" lvl="2" indent="-285750">
              <a:buFont typeface="Arial" panose="020B0604020202020204" pitchFamily="34" charset="0"/>
              <a:buChar char="•"/>
            </a:pPr>
            <a:r>
              <a:rPr lang="en-US" dirty="0"/>
              <a:t>Me</a:t>
            </a:r>
            <a:r>
              <a:rPr lang="el-GR" dirty="0"/>
              <a:t>ι αβεβαιότητα</a:t>
            </a:r>
            <a:r>
              <a:rPr lang="en-US" dirty="0"/>
              <a:t>,</a:t>
            </a:r>
            <a:r>
              <a:rPr lang="el-GR" dirty="0"/>
              <a:t> αντί για αγαθά, υπάρχουν πληθώρα ‘</a:t>
            </a:r>
            <a:r>
              <a:rPr lang="el-GR" b="1" dirty="0"/>
              <a:t>στοιχημάτων’.</a:t>
            </a:r>
            <a:r>
              <a:rPr lang="el-GR" dirty="0"/>
              <a:t>  Η επιλογή γίνεται μεταξύ στοιχημάτων.  </a:t>
            </a:r>
          </a:p>
          <a:p>
            <a:pPr marL="285750" indent="-285750">
              <a:buFont typeface="Arial" panose="020B0604020202020204" pitchFamily="34" charset="0"/>
              <a:buChar char="•"/>
            </a:pPr>
            <a:r>
              <a:rPr lang="el-GR" dirty="0"/>
              <a:t>Ένα </a:t>
            </a:r>
            <a:r>
              <a:rPr lang="el-GR" b="1" dirty="0"/>
              <a:t>στοίχημα</a:t>
            </a:r>
            <a:r>
              <a:rPr lang="el-GR" dirty="0"/>
              <a:t> αποτελείται από </a:t>
            </a:r>
            <a:r>
              <a:rPr lang="el-GR" dirty="0">
                <a:solidFill>
                  <a:schemeClr val="accent3"/>
                </a:solidFill>
                <a:effectLst>
                  <a:outerShdw blurRad="38100" dist="38100" dir="2700000" algn="tl">
                    <a:srgbClr val="000000">
                      <a:alpha val="43137"/>
                    </a:srgbClr>
                  </a:outerShdw>
                </a:effectLst>
              </a:rPr>
              <a:t>ένα βραβείο και πιθανότητα </a:t>
            </a:r>
            <a:r>
              <a:rPr lang="el-GR" sz="2100" dirty="0"/>
              <a:t>να το πάρεις   </a:t>
            </a:r>
            <a:r>
              <a:rPr lang="el-GR" dirty="0"/>
              <a:t>-</a:t>
            </a:r>
          </a:p>
          <a:p>
            <a:pPr marL="761238" lvl="2" indent="-285750">
              <a:buFont typeface="Arial" panose="020B0604020202020204" pitchFamily="34" charset="0"/>
              <a:buChar char="•"/>
            </a:pPr>
            <a:r>
              <a:rPr lang="el-GR" dirty="0"/>
              <a:t>	 π.χ. ‘</a:t>
            </a:r>
            <a:r>
              <a:rPr lang="el-GR" b="1" dirty="0">
                <a:solidFill>
                  <a:schemeClr val="accent2"/>
                </a:solidFill>
              </a:rPr>
              <a:t>€100 με πιθανότητα (=’</a:t>
            </a:r>
            <a:r>
              <a:rPr lang="el-GR" b="1" dirty="0" err="1">
                <a:solidFill>
                  <a:schemeClr val="accent2"/>
                </a:solidFill>
              </a:rPr>
              <a:t>μπ</a:t>
            </a:r>
            <a:r>
              <a:rPr lang="el-GR" b="1" dirty="0">
                <a:solidFill>
                  <a:schemeClr val="accent2"/>
                </a:solidFill>
              </a:rPr>
              <a:t>’) 0.4 και τίποτε </a:t>
            </a:r>
            <a:r>
              <a:rPr lang="el-GR" b="1" dirty="0" err="1">
                <a:solidFill>
                  <a:schemeClr val="accent2"/>
                </a:solidFill>
              </a:rPr>
              <a:t>μπ</a:t>
            </a:r>
            <a:r>
              <a:rPr lang="el-GR" b="1" dirty="0">
                <a:solidFill>
                  <a:schemeClr val="accent2"/>
                </a:solidFill>
              </a:rPr>
              <a:t> 0.6</a:t>
            </a:r>
            <a:r>
              <a:rPr lang="el-GR" dirty="0"/>
              <a:t>’ ή      </a:t>
            </a:r>
            <a:r>
              <a:rPr lang="el-GR" dirty="0" err="1">
                <a:solidFill>
                  <a:schemeClr val="accent2"/>
                </a:solidFill>
              </a:rPr>
              <a:t>Ή</a:t>
            </a:r>
            <a:r>
              <a:rPr lang="el-GR" dirty="0">
                <a:solidFill>
                  <a:schemeClr val="accent2"/>
                </a:solidFill>
              </a:rPr>
              <a:t> Αβοκάντο </a:t>
            </a:r>
            <a:r>
              <a:rPr lang="el-GR" dirty="0" err="1">
                <a:solidFill>
                  <a:schemeClr val="accent2"/>
                </a:solidFill>
              </a:rPr>
              <a:t>μπ</a:t>
            </a:r>
            <a:r>
              <a:rPr lang="el-GR" dirty="0">
                <a:solidFill>
                  <a:schemeClr val="accent2"/>
                </a:solidFill>
              </a:rPr>
              <a:t> 0.5, </a:t>
            </a:r>
            <a:r>
              <a:rPr lang="el-GR" dirty="0" err="1">
                <a:solidFill>
                  <a:schemeClr val="accent2"/>
                </a:solidFill>
              </a:rPr>
              <a:t>Βύσινο</a:t>
            </a:r>
            <a:r>
              <a:rPr lang="el-GR" dirty="0">
                <a:solidFill>
                  <a:schemeClr val="accent2"/>
                </a:solidFill>
              </a:rPr>
              <a:t> </a:t>
            </a:r>
            <a:r>
              <a:rPr lang="el-GR" dirty="0" err="1">
                <a:solidFill>
                  <a:schemeClr val="accent2"/>
                </a:solidFill>
              </a:rPr>
              <a:t>μπ</a:t>
            </a:r>
            <a:r>
              <a:rPr lang="el-GR" dirty="0">
                <a:solidFill>
                  <a:schemeClr val="accent2"/>
                </a:solidFill>
              </a:rPr>
              <a:t> 0,25, Γάλα αλλιώς</a:t>
            </a:r>
            <a:r>
              <a:rPr lang="el-GR" dirty="0"/>
              <a:t>’ - ή  </a:t>
            </a:r>
            <a:r>
              <a:rPr lang="el-GR" b="1" dirty="0"/>
              <a:t>(α,0.5; β,0.25;γ,0.25)</a:t>
            </a:r>
          </a:p>
          <a:p>
            <a:pPr lvl="2">
              <a:buFont typeface="Arial" panose="020B0604020202020204" pitchFamily="34" charset="0"/>
              <a:buChar char="•"/>
            </a:pPr>
            <a:r>
              <a:rPr lang="el-GR" dirty="0"/>
              <a:t>‘Αβοκάντο σίγουρα’ αντιστοιχεί και αυτό σε </a:t>
            </a:r>
            <a:r>
              <a:rPr lang="el-GR" dirty="0" err="1"/>
              <a:t>οιονεί</a:t>
            </a:r>
            <a:r>
              <a:rPr lang="el-GR" dirty="0"/>
              <a:t> στοίχημα </a:t>
            </a:r>
            <a:r>
              <a:rPr lang="el-GR" b="1" dirty="0"/>
              <a:t>(α,1)</a:t>
            </a:r>
          </a:p>
          <a:p>
            <a:pPr lvl="1">
              <a:buFont typeface="Arial" panose="020B0604020202020204" pitchFamily="34" charset="0"/>
              <a:buChar char="•"/>
            </a:pPr>
            <a:r>
              <a:rPr lang="el-GR" dirty="0"/>
              <a:t>Ένα </a:t>
            </a:r>
            <a:r>
              <a:rPr lang="el-GR" b="1" dirty="0"/>
              <a:t>Σύνθετο στοίχημα </a:t>
            </a:r>
            <a:r>
              <a:rPr lang="el-GR" dirty="0"/>
              <a:t>(μείγμα στοιχημάτων)  αναμειγνύει πρωτογενή στοιχήματα, και  μπορεί να αναλύεται στα εξ </a:t>
            </a:r>
            <a:r>
              <a:rPr lang="el-GR" dirty="0" err="1"/>
              <a:t>ών</a:t>
            </a:r>
            <a:r>
              <a:rPr lang="el-GR" dirty="0"/>
              <a:t> </a:t>
            </a:r>
            <a:r>
              <a:rPr lang="el-GR" dirty="0" err="1"/>
              <a:t>συνετέθη</a:t>
            </a:r>
            <a:r>
              <a:rPr lang="el-GR" dirty="0"/>
              <a:t> (δηλαδή στα πρωτογενή στοιχήματα) </a:t>
            </a:r>
          </a:p>
          <a:p>
            <a:pPr lvl="2">
              <a:buFont typeface="Arial" panose="020B0604020202020204" pitchFamily="34" charset="0"/>
              <a:buChar char="•"/>
            </a:pPr>
            <a:r>
              <a:rPr lang="el-GR" dirty="0"/>
              <a:t>Σε σύνθετα συστήματα χρησιμοποιείται η θεωρία των πιθανοτήτων. (π.χ. πολλαπλασιασμός).  (π.χ. ‘ένα δένδρο αποφάσεων – ενδιάμεσοι και τελικοί κόμβοι) </a:t>
            </a:r>
          </a:p>
          <a:p>
            <a:pPr lvl="1">
              <a:buFont typeface="Arial" panose="020B0604020202020204" pitchFamily="34" charset="0"/>
              <a:buChar char="•"/>
            </a:pPr>
            <a:endParaRPr lang="el-GR" dirty="0"/>
          </a:p>
          <a:p>
            <a:pPr lvl="1">
              <a:buFont typeface="Arial" panose="020B0604020202020204" pitchFamily="34" charset="0"/>
              <a:buChar char="•"/>
            </a:pPr>
            <a:r>
              <a:rPr lang="el-GR" dirty="0"/>
              <a:t>ΔΗΛΑΔΗ: Κάθε στοίχημα θα μπορούσε να εξεταστεί ως ένα αγαθό αντίστοιχο με τα αγαθά της ‘κανονικής θεωρίας’.  </a:t>
            </a:r>
          </a:p>
          <a:p>
            <a:pPr lvl="2">
              <a:buFont typeface="Arial" panose="020B0604020202020204" pitchFamily="34" charset="0"/>
              <a:buChar char="•"/>
            </a:pPr>
            <a:r>
              <a:rPr lang="el-GR" dirty="0"/>
              <a:t>Η θεωρία αξιοποιεί την ‘εσωτερική δομή’ ενός  στοιχήματος – δηλαδή ότι αναλύεται </a:t>
            </a:r>
            <a:r>
              <a:rPr lang="el-GR" dirty="0">
                <a:effectLst>
                  <a:outerShdw blurRad="38100" dist="38100" dir="2700000" algn="tl">
                    <a:srgbClr val="000000">
                      <a:alpha val="43137"/>
                    </a:srgbClr>
                  </a:outerShdw>
                </a:effectLst>
              </a:rPr>
              <a:t>ξεχωριστά σε βραβεία και σε πιθανότητες</a:t>
            </a:r>
            <a:r>
              <a:rPr lang="el-GR" dirty="0"/>
              <a:t> </a:t>
            </a:r>
          </a:p>
          <a:p>
            <a:pPr lvl="2">
              <a:buFont typeface="Arial" panose="020B0604020202020204" pitchFamily="34" charset="0"/>
              <a:buChar char="•"/>
            </a:pPr>
            <a:r>
              <a:rPr lang="el-GR" dirty="0"/>
              <a:t>Προσπαθεί να δει μήπως μπορεί να πει παραπάνω από την θεωρία της χρησιμότητας σε συνθήκες βεβαιότητας, </a:t>
            </a:r>
            <a:r>
              <a:rPr lang="el-GR" b="1" dirty="0"/>
              <a:t>ως προς τις πιθανότητες</a:t>
            </a:r>
            <a:r>
              <a:rPr lang="el-GR" dirty="0"/>
              <a:t>. </a:t>
            </a:r>
          </a:p>
          <a:p>
            <a:pPr lvl="1">
              <a:buFont typeface="Arial" panose="020B0604020202020204" pitchFamily="34" charset="0"/>
              <a:buChar char="•"/>
            </a:pPr>
            <a:r>
              <a:rPr lang="el-GR" dirty="0"/>
              <a:t>Συγκεκριμένα </a:t>
            </a:r>
            <a:r>
              <a:rPr lang="el-GR" dirty="0">
                <a:latin typeface="Century Gothic" panose="020B0502020202020204" pitchFamily="34" charset="0"/>
              </a:rPr>
              <a:t>→  </a:t>
            </a:r>
            <a:r>
              <a:rPr lang="el-GR" dirty="0"/>
              <a:t>Η  απλή δομή του </a:t>
            </a:r>
            <a:r>
              <a:rPr lang="en-US" dirty="0"/>
              <a:t>Bernoulli, </a:t>
            </a:r>
            <a:r>
              <a:rPr lang="el-GR" dirty="0"/>
              <a:t>όπου η απόφαση είναι </a:t>
            </a:r>
            <a:r>
              <a:rPr lang="el-GR" b="1" dirty="0"/>
              <a:t>γραμμική σε πιθανότητες που πολλαπλασιάζουν χρησιμότητες </a:t>
            </a:r>
            <a:r>
              <a:rPr lang="el-GR" dirty="0"/>
              <a:t>(δηλαδή η </a:t>
            </a:r>
            <a:r>
              <a:rPr lang="el-GR" b="1" i="1" dirty="0">
                <a:effectLst>
                  <a:outerShdw blurRad="38100" dist="38100" dir="2700000" algn="tl">
                    <a:srgbClr val="000000">
                      <a:alpha val="43137"/>
                    </a:srgbClr>
                  </a:outerShdw>
                </a:effectLst>
              </a:rPr>
              <a:t>αναμενόμενη</a:t>
            </a:r>
            <a:r>
              <a:rPr lang="el-GR" dirty="0"/>
              <a:t> χρησιμότητα) μπορεί να προκύψει από κανόνες του ορθολογισμού </a:t>
            </a:r>
            <a:endParaRPr lang="el-GR" b="1" dirty="0"/>
          </a:p>
        </p:txBody>
      </p:sp>
      <p:sp>
        <p:nvSpPr>
          <p:cNvPr id="4" name="Footer Placeholder 3">
            <a:extLst>
              <a:ext uri="{FF2B5EF4-FFF2-40B4-BE49-F238E27FC236}">
                <a16:creationId xmlns:a16="http://schemas.microsoft.com/office/drawing/2014/main" id="{37511C36-FECA-69D5-09FC-08CC1FFE00D7}"/>
              </a:ext>
            </a:extLst>
          </p:cNvPr>
          <p:cNvSpPr>
            <a:spLocks noGrp="1"/>
          </p:cNvSpPr>
          <p:nvPr>
            <p:ph type="ftr" sz="quarter" idx="11"/>
          </p:nvPr>
        </p:nvSpPr>
        <p:spPr/>
        <p:txBody>
          <a:bodyPr/>
          <a:lstStyle/>
          <a:p>
            <a:pPr>
              <a:defRPr/>
            </a:pPr>
            <a:r>
              <a:rPr lang="el-GR" altLang="en-US"/>
              <a:t>Πλάτων Τήνιος – σημειώσεις 2025</a:t>
            </a:r>
            <a:endParaRPr lang="en-GB" altLang="en-US"/>
          </a:p>
        </p:txBody>
      </p:sp>
      <p:sp>
        <p:nvSpPr>
          <p:cNvPr id="5" name="Slide Number Placeholder 4">
            <a:extLst>
              <a:ext uri="{FF2B5EF4-FFF2-40B4-BE49-F238E27FC236}">
                <a16:creationId xmlns:a16="http://schemas.microsoft.com/office/drawing/2014/main" id="{4D245328-8747-E5E4-D61B-5CD29CE83422}"/>
              </a:ext>
            </a:extLst>
          </p:cNvPr>
          <p:cNvSpPr>
            <a:spLocks noGrp="1"/>
          </p:cNvSpPr>
          <p:nvPr>
            <p:ph type="sldNum" sz="quarter" idx="12"/>
          </p:nvPr>
        </p:nvSpPr>
        <p:spPr/>
        <p:txBody>
          <a:bodyPr/>
          <a:lstStyle/>
          <a:p>
            <a:fld id="{129925B6-863B-4C2F-8765-BBFEFEBA9CE7}" type="slidenum">
              <a:rPr lang="en-GB" altLang="en-US" smtClean="0"/>
              <a:pPr/>
              <a:t>9</a:t>
            </a:fld>
            <a:endParaRPr lang="en-GB" altLang="en-US"/>
          </a:p>
        </p:txBody>
      </p:sp>
    </p:spTree>
    <p:extLst>
      <p:ext uri="{BB962C8B-B14F-4D97-AF65-F5344CB8AC3E}">
        <p14:creationId xmlns:p14="http://schemas.microsoft.com/office/powerpoint/2010/main" val="29601220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20102</TotalTime>
  <Words>7242</Words>
  <Application>Microsoft Office PowerPoint</Application>
  <PresentationFormat>Widescreen</PresentationFormat>
  <Paragraphs>522</Paragraphs>
  <Slides>30</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Cambria</vt:lpstr>
      <vt:lpstr>Century Gothic</vt:lpstr>
      <vt:lpstr>Wingdings</vt:lpstr>
      <vt:lpstr>Retrospect</vt:lpstr>
      <vt:lpstr>OIKONOMIKH ΤΗΣ ΑΣΦΑΛΙΣΗΣ – ΕΝΟΤΗΤΑ 3</vt:lpstr>
      <vt:lpstr>Περίγραμμα ενότητας</vt:lpstr>
      <vt:lpstr>Μια παλιά (1714-1738) σπαζοκεφαλιά</vt:lpstr>
      <vt:lpstr>Λίγη ιστορία – η οικογένεια Bernoulli</vt:lpstr>
      <vt:lpstr>Διαισθητικές λύσεις θέτουν θεμέλια για τα οικονομικά του 21ου αιώνα</vt:lpstr>
      <vt:lpstr>Γιατί η ιδέα Bernoulli είναι πρωτοποριακή; </vt:lpstr>
      <vt:lpstr>Ορθολογική επιλογή: το θεμέλιο των οικονομικών</vt:lpstr>
      <vt:lpstr>Πραξεολογία:  Μπύρα ή καφές στο μάθημα; </vt:lpstr>
      <vt:lpstr>Τι προσπαθεί να κάνει η θεωρία της αναμενόμενης χρησιμότητας; Και πώς;</vt:lpstr>
      <vt:lpstr>Πού καταλήγουν τα αξιώματα;</vt:lpstr>
      <vt:lpstr>Αξίωμα 1: Πληρότητα</vt:lpstr>
      <vt:lpstr>Αξίωμα 2: Ανεξαρτησία</vt:lpstr>
      <vt:lpstr>Αξίωμα 3: Συνέχεια</vt:lpstr>
      <vt:lpstr>Σχολιασμός -1 </vt:lpstr>
      <vt:lpstr>Σχολιασμός 2</vt:lpstr>
      <vt:lpstr>Βαθμοί πεποίθησης και μπεϋζιανή προσέγγιση: Άγνωστες πιθανότητες </vt:lpstr>
      <vt:lpstr>Ένα πρόβλημα: Το παράδοξο Allais</vt:lpstr>
      <vt:lpstr>Πώς εξηγείται η παράδοξη επιλογή; </vt:lpstr>
      <vt:lpstr>Το παράδοξο με υποκειμενικές πιθανότητες – το παράδοξο Ellsberg</vt:lpstr>
      <vt:lpstr>Το παράδοξο Newcomb</vt:lpstr>
      <vt:lpstr>Τι σημαίνουν τα διάφορα παράδοξα; Η απαιτητικότητα του ορθολογισμού</vt:lpstr>
      <vt:lpstr>Αποστροφή στον κίνδυνο &amp; εξομάλυνση</vt:lpstr>
      <vt:lpstr>Μέτρηση της αποστροφής στον κίνδυνο</vt:lpstr>
      <vt:lpstr>Τζογαδόροι και αμέριμνοι</vt:lpstr>
      <vt:lpstr>Μέτρηση της αποστροφής σε ρίσκο</vt:lpstr>
      <vt:lpstr>Το αίνιγμα  της υπεραπόδοσης μετοχών (Equity premium puzzle)</vt:lpstr>
      <vt:lpstr>Ειδική περίπτωση: Το υπόδειγμα μέσου όρου-μεταβλητότητας (Mean variance model)</vt:lpstr>
      <vt:lpstr>Κοινές παραβιάσεις της θεωρίας και θεωρία Προοπτικής</vt:lpstr>
      <vt:lpstr>Θεωρία προοπτικής – κεντρικά σημεία</vt:lpstr>
      <vt:lpstr>Υπολογιστικές ερωτήσεις σε ξεχωριστό αρχείο στο e-class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Platon Tinios</dc:creator>
  <cp:lastModifiedBy>Platon Tinios</cp:lastModifiedBy>
  <cp:revision>93</cp:revision>
  <cp:lastPrinted>2025-11-11T10:00:36Z</cp:lastPrinted>
  <dcterms:created xsi:type="dcterms:W3CDTF">2020-10-29T08:06:03Z</dcterms:created>
  <dcterms:modified xsi:type="dcterms:W3CDTF">2025-11-12T08:23:45Z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e64f240-1db5-4acf-9bde-572066689a31_Enabled">
    <vt:lpwstr>true</vt:lpwstr>
  </property>
  <property fmtid="{D5CDD505-2E9C-101B-9397-08002B2CF9AE}" pid="3" name="MSIP_Label_2e64f240-1db5-4acf-9bde-572066689a31_SetDate">
    <vt:lpwstr>2025-11-03T10:19:48Z</vt:lpwstr>
  </property>
  <property fmtid="{D5CDD505-2E9C-101B-9397-08002B2CF9AE}" pid="4" name="MSIP_Label_2e64f240-1db5-4acf-9bde-572066689a31_Method">
    <vt:lpwstr>Privileged</vt:lpwstr>
  </property>
  <property fmtid="{D5CDD505-2E9C-101B-9397-08002B2CF9AE}" pid="5" name="MSIP_Label_2e64f240-1db5-4acf-9bde-572066689a31_Name">
    <vt:lpwstr>ΧΩΡΙΣ ΧΑΡΑΚΤΗΡΙΣΜΟ ΑΣΦΑΛΕΙΑΣ</vt:lpwstr>
  </property>
  <property fmtid="{D5CDD505-2E9C-101B-9397-08002B2CF9AE}" pid="6" name="MSIP_Label_2e64f240-1db5-4acf-9bde-572066689a31_SiteId">
    <vt:lpwstr>dabae695-3d3b-4e5d-ab49-009605ba5c68</vt:lpwstr>
  </property>
  <property fmtid="{D5CDD505-2E9C-101B-9397-08002B2CF9AE}" pid="7" name="MSIP_Label_2e64f240-1db5-4acf-9bde-572066689a31_ActionId">
    <vt:lpwstr>01d45487-814c-4f34-85db-46d2f517a22f</vt:lpwstr>
  </property>
  <property fmtid="{D5CDD505-2E9C-101B-9397-08002B2CF9AE}" pid="8" name="MSIP_Label_2e64f240-1db5-4acf-9bde-572066689a31_ContentBits">
    <vt:lpwstr>0</vt:lpwstr>
  </property>
  <property fmtid="{D5CDD505-2E9C-101B-9397-08002B2CF9AE}" pid="9" name="MSIP_Label_2e64f240-1db5-4acf-9bde-572066689a31_Tag">
    <vt:lpwstr>10, 0, 1, 1</vt:lpwstr>
  </property>
</Properties>
</file>