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08" y="21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ciel.org/katrina-20-years-late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iel.org/katrina-20-years-lat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7606B-18C3-4924-88DE-F0CC710606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876625-B73D-4865-97B5-5F3BA224E9AC}">
      <dgm:prSet custT="1"/>
      <dgm:spPr/>
      <dgm:t>
        <a:bodyPr/>
        <a:lstStyle/>
        <a:p>
          <a:r>
            <a:rPr lang="el-GR" sz="1400" dirty="0"/>
            <a:t>Το 2005 ο τυφώνας </a:t>
          </a:r>
          <a:r>
            <a:rPr lang="en-US" sz="1400" dirty="0"/>
            <a:t>Katrina </a:t>
          </a:r>
          <a:r>
            <a:rPr lang="el-GR" sz="1400" dirty="0"/>
            <a:t>χτύπησε την πόλη της Νέας Ορλεάνης. Οδήγησε σε τεράστιες καταστροφές (α) από τους θυελλώδεις ανέμους και (β) από τους πλημμύρες που ακολούθησαν. </a:t>
          </a:r>
          <a:endParaRPr lang="en-US" sz="1400" dirty="0"/>
        </a:p>
      </dgm:t>
    </dgm:pt>
    <dgm:pt modelId="{06580F71-933E-47C5-BAE2-54D5B7E42882}" type="parTrans" cxnId="{35C2B419-A846-4C92-B24F-F7F86464999C}">
      <dgm:prSet/>
      <dgm:spPr/>
      <dgm:t>
        <a:bodyPr/>
        <a:lstStyle/>
        <a:p>
          <a:endParaRPr lang="en-US"/>
        </a:p>
      </dgm:t>
    </dgm:pt>
    <dgm:pt modelId="{9204F4AE-C7C4-4B09-B671-1A9B5E46DDFD}" type="sibTrans" cxnId="{35C2B419-A846-4C92-B24F-F7F86464999C}">
      <dgm:prSet/>
      <dgm:spPr/>
      <dgm:t>
        <a:bodyPr/>
        <a:lstStyle/>
        <a:p>
          <a:endParaRPr lang="en-US"/>
        </a:p>
      </dgm:t>
    </dgm:pt>
    <dgm:pt modelId="{081EAB0A-161A-4084-B67C-5FA74B7F1034}">
      <dgm:prSet custT="1"/>
      <dgm:spPr/>
      <dgm:t>
        <a:bodyPr/>
        <a:lstStyle/>
        <a:p>
          <a:r>
            <a:rPr lang="el-GR" sz="1000" dirty="0"/>
            <a:t>Πέθαναν 1800 άνθρωποι, €100 </a:t>
          </a:r>
          <a:r>
            <a:rPr lang="el-GR" sz="1000" dirty="0" err="1"/>
            <a:t>δισεκ</a:t>
          </a:r>
          <a:r>
            <a:rPr lang="el-GR" sz="1000" dirty="0"/>
            <a:t> ζημίες </a:t>
          </a:r>
          <a:endParaRPr lang="en-US" sz="1000" dirty="0"/>
        </a:p>
      </dgm:t>
    </dgm:pt>
    <dgm:pt modelId="{FBF33919-F35C-43A1-B13E-73BE7CA82E45}" type="parTrans" cxnId="{752DE30B-1084-4C5D-8DB2-40A4EE1E07F1}">
      <dgm:prSet/>
      <dgm:spPr/>
      <dgm:t>
        <a:bodyPr/>
        <a:lstStyle/>
        <a:p>
          <a:endParaRPr lang="en-US"/>
        </a:p>
      </dgm:t>
    </dgm:pt>
    <dgm:pt modelId="{83720115-4326-40DC-BF7F-AF1655FA94B5}" type="sibTrans" cxnId="{752DE30B-1084-4C5D-8DB2-40A4EE1E07F1}">
      <dgm:prSet/>
      <dgm:spPr/>
      <dgm:t>
        <a:bodyPr/>
        <a:lstStyle/>
        <a:p>
          <a:endParaRPr lang="en-US"/>
        </a:p>
      </dgm:t>
    </dgm:pt>
    <dgm:pt modelId="{523F4178-0601-40B1-9EBE-3940CD00C2C2}">
      <dgm:prSet custT="1"/>
      <dgm:spPr/>
      <dgm:t>
        <a:bodyPr/>
        <a:lstStyle/>
        <a:p>
          <a:r>
            <a:rPr lang="el-GR" sz="1000" dirty="0"/>
            <a:t>Οι ζημιές από τον </a:t>
          </a:r>
          <a:r>
            <a:rPr lang="el-GR" sz="1000" b="1" dirty="0"/>
            <a:t>άνεμο</a:t>
          </a:r>
          <a:r>
            <a:rPr lang="el-GR" sz="1000" dirty="0"/>
            <a:t> καλύπτονταν από ασφαλίσεις, αλλά οι ζημιές από </a:t>
          </a:r>
          <a:r>
            <a:rPr lang="el-GR" sz="1000" b="1" dirty="0"/>
            <a:t>πλημμύρες</a:t>
          </a:r>
          <a:r>
            <a:rPr lang="el-GR" sz="1000" dirty="0"/>
            <a:t> όχι. Οι άνεμοι επέκτειναν πολύ την ΄ζώνη καταστροφής όταν κατέστρεψαν τα αναχώματα.</a:t>
          </a:r>
          <a:endParaRPr lang="en-US" sz="1000" dirty="0"/>
        </a:p>
      </dgm:t>
    </dgm:pt>
    <dgm:pt modelId="{EF11318A-C961-4C9B-9372-4192DA24706E}" type="parTrans" cxnId="{274C512D-8624-4621-B739-86A86168756E}">
      <dgm:prSet/>
      <dgm:spPr/>
      <dgm:t>
        <a:bodyPr/>
        <a:lstStyle/>
        <a:p>
          <a:endParaRPr lang="en-US"/>
        </a:p>
      </dgm:t>
    </dgm:pt>
    <dgm:pt modelId="{63C0FA2A-9BA3-4CD8-BC70-E9CD71E7D88D}" type="sibTrans" cxnId="{274C512D-8624-4621-B739-86A86168756E}">
      <dgm:prSet/>
      <dgm:spPr/>
      <dgm:t>
        <a:bodyPr/>
        <a:lstStyle/>
        <a:p>
          <a:endParaRPr lang="en-US"/>
        </a:p>
      </dgm:t>
    </dgm:pt>
    <dgm:pt modelId="{E0F543E1-208C-4540-9640-91B41808777C}">
      <dgm:prSet custT="1"/>
      <dgm:spPr/>
      <dgm:t>
        <a:bodyPr/>
        <a:lstStyle/>
        <a:p>
          <a:r>
            <a:rPr lang="el-GR" sz="1000" dirty="0"/>
            <a:t>Υπήρχε διαμάχη αν συγκεκριμένες ζημίες οφείλονταν σε άνεμο ή σε πλημμύρα.</a:t>
          </a:r>
          <a:endParaRPr lang="en-US" sz="1000" dirty="0"/>
        </a:p>
      </dgm:t>
    </dgm:pt>
    <dgm:pt modelId="{7CA1B052-9358-4BAE-B8E9-62B3B2348A8C}" type="parTrans" cxnId="{395E5F43-60EB-45A9-9763-A38C4E342EBC}">
      <dgm:prSet/>
      <dgm:spPr/>
      <dgm:t>
        <a:bodyPr/>
        <a:lstStyle/>
        <a:p>
          <a:endParaRPr lang="en-US"/>
        </a:p>
      </dgm:t>
    </dgm:pt>
    <dgm:pt modelId="{608AF560-2C49-4AC2-A2B1-3DBFD18D73DC}" type="sibTrans" cxnId="{395E5F43-60EB-45A9-9763-A38C4E342EBC}">
      <dgm:prSet/>
      <dgm:spPr/>
      <dgm:t>
        <a:bodyPr/>
        <a:lstStyle/>
        <a:p>
          <a:endParaRPr lang="en-US"/>
        </a:p>
      </dgm:t>
    </dgm:pt>
    <dgm:pt modelId="{C93276D7-DC16-4361-8523-F859B50D307C}">
      <dgm:prSet custT="1"/>
      <dgm:spPr/>
      <dgm:t>
        <a:bodyPr/>
        <a:lstStyle/>
        <a:p>
          <a:r>
            <a:rPr lang="el-GR" sz="1000" dirty="0"/>
            <a:t>Πολλοί πίστευαν ότι ήταν ασφαλισμένοι ενώ δεν στην πραγματικότητα δεν ήταν . </a:t>
          </a:r>
          <a:endParaRPr lang="en-US" sz="1000" dirty="0"/>
        </a:p>
      </dgm:t>
    </dgm:pt>
    <dgm:pt modelId="{BF0D2DEA-902E-492B-A441-430E9E0CF0B0}" type="parTrans" cxnId="{B3776A5F-D6D0-4A11-A0D4-52E1A54E1AA8}">
      <dgm:prSet/>
      <dgm:spPr/>
      <dgm:t>
        <a:bodyPr/>
        <a:lstStyle/>
        <a:p>
          <a:endParaRPr lang="en-US"/>
        </a:p>
      </dgm:t>
    </dgm:pt>
    <dgm:pt modelId="{5CAFCA22-027D-4BE8-AFD2-FE793A7BDD11}" type="sibTrans" cxnId="{B3776A5F-D6D0-4A11-A0D4-52E1A54E1AA8}">
      <dgm:prSet/>
      <dgm:spPr/>
      <dgm:t>
        <a:bodyPr/>
        <a:lstStyle/>
        <a:p>
          <a:endParaRPr lang="en-US"/>
        </a:p>
      </dgm:t>
    </dgm:pt>
    <dgm:pt modelId="{5733CE38-4469-4CB7-971C-59C8AFD2C97E}">
      <dgm:prSet custT="1"/>
      <dgm:spPr/>
      <dgm:t>
        <a:bodyPr/>
        <a:lstStyle/>
        <a:p>
          <a:r>
            <a:rPr lang="el-GR" sz="1600" dirty="0"/>
            <a:t>Ανέδειξε τα προβλήματα στην ασφάλιση</a:t>
          </a:r>
          <a:endParaRPr lang="en-US" sz="1600" dirty="0"/>
        </a:p>
      </dgm:t>
    </dgm:pt>
    <dgm:pt modelId="{0C4E5AFE-2843-4EB7-B970-E7B547F0FB0D}" type="parTrans" cxnId="{B1DA8A7A-FF61-43D5-8044-EA0F7C7AFAEA}">
      <dgm:prSet/>
      <dgm:spPr/>
      <dgm:t>
        <a:bodyPr/>
        <a:lstStyle/>
        <a:p>
          <a:endParaRPr lang="en-US"/>
        </a:p>
      </dgm:t>
    </dgm:pt>
    <dgm:pt modelId="{B03B32FB-74DF-428D-AB17-C7FAD54A5FC7}" type="sibTrans" cxnId="{B1DA8A7A-FF61-43D5-8044-EA0F7C7AFAEA}">
      <dgm:prSet/>
      <dgm:spPr/>
      <dgm:t>
        <a:bodyPr/>
        <a:lstStyle/>
        <a:p>
          <a:endParaRPr lang="en-US"/>
        </a:p>
      </dgm:t>
    </dgm:pt>
    <dgm:pt modelId="{BA08D501-A696-4678-BF3A-035B702FB967}">
      <dgm:prSet/>
      <dgm:spPr/>
      <dgm:t>
        <a:bodyPr/>
        <a:lstStyle/>
        <a:p>
          <a:r>
            <a:rPr lang="en-US">
              <a:hlinkClick xmlns:r="http://schemas.openxmlformats.org/officeDocument/2006/relationships" r:id="rId1"/>
            </a:rPr>
            <a:t>Katrina 20 Years Later: Lessons We Must Heed This Hurricane Season  - Center for International Environmental Law</a:t>
          </a:r>
          <a:r>
            <a:rPr lang="el-GR"/>
            <a:t> </a:t>
          </a:r>
          <a:endParaRPr lang="en-US"/>
        </a:p>
      </dgm:t>
    </dgm:pt>
    <dgm:pt modelId="{E875FB1C-5DD2-409F-B614-5EA9EC0DF225}" type="parTrans" cxnId="{77DC05E3-949F-42DD-B79A-EB0F24EC5230}">
      <dgm:prSet/>
      <dgm:spPr/>
      <dgm:t>
        <a:bodyPr/>
        <a:lstStyle/>
        <a:p>
          <a:endParaRPr lang="en-US"/>
        </a:p>
      </dgm:t>
    </dgm:pt>
    <dgm:pt modelId="{D5E6A9BD-EA19-47A9-A65D-C4901357E6B8}" type="sibTrans" cxnId="{77DC05E3-949F-42DD-B79A-EB0F24EC5230}">
      <dgm:prSet/>
      <dgm:spPr/>
      <dgm:t>
        <a:bodyPr/>
        <a:lstStyle/>
        <a:p>
          <a:endParaRPr lang="en-US"/>
        </a:p>
      </dgm:t>
    </dgm:pt>
    <dgm:pt modelId="{181A674A-5209-434B-9C1C-D7F10184F4A4}">
      <dgm:prSet custT="1"/>
      <dgm:spPr/>
      <dgm:t>
        <a:bodyPr/>
        <a:lstStyle/>
        <a:p>
          <a:r>
            <a:rPr lang="el-GR" sz="1400" b="1" dirty="0"/>
            <a:t>Προάγγελος προβλημάτων ενόψει της κλιματικής αλλαγής;</a:t>
          </a:r>
        </a:p>
        <a:p>
          <a:r>
            <a:rPr lang="el-GR" sz="1400" b="1" dirty="0"/>
            <a:t>	</a:t>
          </a:r>
          <a:r>
            <a:rPr lang="en-US" sz="1400" b="1" i="1" dirty="0">
              <a:solidFill>
                <a:schemeClr val="accent3">
                  <a:lumMod val="75000"/>
                </a:schemeClr>
              </a:solidFill>
              <a:effectLst>
                <a:outerShdw blurRad="38100" dist="38100" dir="2700000" algn="tl">
                  <a:srgbClr val="000000">
                    <a:alpha val="43137"/>
                  </a:srgbClr>
                </a:outerShdw>
              </a:effectLst>
            </a:rPr>
            <a:t>Nat Cat Gap</a:t>
          </a:r>
          <a:r>
            <a:rPr lang="el-GR" sz="1400" b="1" dirty="0"/>
            <a:t>: Το χάσμα μεταξύ </a:t>
          </a:r>
          <a:r>
            <a:rPr lang="el-GR" sz="1400" b="1" dirty="0">
              <a:solidFill>
                <a:schemeClr val="accent3">
                  <a:lumMod val="75000"/>
                </a:schemeClr>
              </a:solidFill>
            </a:rPr>
            <a:t>πιθανών </a:t>
          </a:r>
          <a:r>
            <a:rPr lang="el-GR" sz="1400" b="1" i="1" dirty="0">
              <a:solidFill>
                <a:schemeClr val="accent3">
                  <a:lumMod val="75000"/>
                </a:schemeClr>
              </a:solidFill>
              <a:effectLst>
                <a:outerShdw blurRad="38100" dist="38100" dir="2700000" algn="tl">
                  <a:srgbClr val="000000">
                    <a:alpha val="43137"/>
                  </a:srgbClr>
                </a:outerShdw>
              </a:effectLst>
            </a:rPr>
            <a:t>ζημιών</a:t>
          </a:r>
          <a:r>
            <a:rPr lang="el-GR" sz="1400" b="1" dirty="0">
              <a:solidFill>
                <a:schemeClr val="accent3">
                  <a:lumMod val="75000"/>
                </a:schemeClr>
              </a:solidFill>
            </a:rPr>
            <a:t> από φυσικές καταστροφές </a:t>
          </a:r>
          <a:r>
            <a:rPr lang="el-GR" sz="1400" b="1" dirty="0"/>
            <a:t>και της </a:t>
          </a:r>
          <a:r>
            <a:rPr lang="el-GR" sz="1400" b="1" i="1" dirty="0">
              <a:solidFill>
                <a:schemeClr val="accent3">
                  <a:lumMod val="75000"/>
                </a:schemeClr>
              </a:solidFill>
              <a:effectLst>
                <a:outerShdw blurRad="38100" dist="38100" dir="2700000" algn="tl">
                  <a:srgbClr val="000000">
                    <a:alpha val="43137"/>
                  </a:srgbClr>
                </a:outerShdw>
              </a:effectLst>
            </a:rPr>
            <a:t>ασφαλιστικής κάλυψης</a:t>
          </a:r>
          <a:endParaRPr lang="en-US" sz="1400" b="1" i="1" dirty="0">
            <a:solidFill>
              <a:schemeClr val="accent3">
                <a:lumMod val="75000"/>
              </a:schemeClr>
            </a:solidFill>
            <a:effectLst>
              <a:outerShdw blurRad="38100" dist="38100" dir="2700000" algn="tl">
                <a:srgbClr val="000000">
                  <a:alpha val="43137"/>
                </a:srgbClr>
              </a:outerShdw>
            </a:effectLst>
          </a:endParaRPr>
        </a:p>
      </dgm:t>
    </dgm:pt>
    <dgm:pt modelId="{D8B69C27-C770-4CF4-AF03-5D9DF20BD57F}" type="parTrans" cxnId="{8664073B-B06D-4CA5-8382-0901DAB84528}">
      <dgm:prSet/>
      <dgm:spPr/>
      <dgm:t>
        <a:bodyPr/>
        <a:lstStyle/>
        <a:p>
          <a:endParaRPr lang="en-US"/>
        </a:p>
      </dgm:t>
    </dgm:pt>
    <dgm:pt modelId="{007ACAA5-C349-4697-86CD-E2C0B37BB9D0}" type="sibTrans" cxnId="{8664073B-B06D-4CA5-8382-0901DAB84528}">
      <dgm:prSet/>
      <dgm:spPr/>
      <dgm:t>
        <a:bodyPr/>
        <a:lstStyle/>
        <a:p>
          <a:endParaRPr lang="en-US"/>
        </a:p>
      </dgm:t>
    </dgm:pt>
    <dgm:pt modelId="{513A7C04-981B-437E-8A27-1BB0DC49FC38}" type="pres">
      <dgm:prSet presAssocID="{C147606B-18C3-4924-88DE-F0CC71060611}" presName="linear" presStyleCnt="0">
        <dgm:presLayoutVars>
          <dgm:animLvl val="lvl"/>
          <dgm:resizeHandles val="exact"/>
        </dgm:presLayoutVars>
      </dgm:prSet>
      <dgm:spPr/>
    </dgm:pt>
    <dgm:pt modelId="{86F85923-5FFF-4011-BD22-BF971D5FADF4}" type="pres">
      <dgm:prSet presAssocID="{D0876625-B73D-4865-97B5-5F3BA224E9AC}" presName="parentText" presStyleLbl="node1" presStyleIdx="0" presStyleCnt="3">
        <dgm:presLayoutVars>
          <dgm:chMax val="0"/>
          <dgm:bulletEnabled val="1"/>
        </dgm:presLayoutVars>
      </dgm:prSet>
      <dgm:spPr/>
    </dgm:pt>
    <dgm:pt modelId="{2FD1CD2C-2BB2-413F-8DE4-D20124391E2B}" type="pres">
      <dgm:prSet presAssocID="{D0876625-B73D-4865-97B5-5F3BA224E9AC}" presName="childText" presStyleLbl="revTx" presStyleIdx="0" presStyleCnt="2">
        <dgm:presLayoutVars>
          <dgm:bulletEnabled val="1"/>
        </dgm:presLayoutVars>
      </dgm:prSet>
      <dgm:spPr/>
    </dgm:pt>
    <dgm:pt modelId="{549449F5-5ED2-482E-AA64-AB2C506D9E71}" type="pres">
      <dgm:prSet presAssocID="{5733CE38-4469-4CB7-971C-59C8AFD2C97E}" presName="parentText" presStyleLbl="node1" presStyleIdx="1" presStyleCnt="3">
        <dgm:presLayoutVars>
          <dgm:chMax val="0"/>
          <dgm:bulletEnabled val="1"/>
        </dgm:presLayoutVars>
      </dgm:prSet>
      <dgm:spPr/>
    </dgm:pt>
    <dgm:pt modelId="{71415CA0-14AB-4F17-AE0E-D550755121D1}" type="pres">
      <dgm:prSet presAssocID="{5733CE38-4469-4CB7-971C-59C8AFD2C97E}" presName="childText" presStyleLbl="revTx" presStyleIdx="1" presStyleCnt="2">
        <dgm:presLayoutVars>
          <dgm:bulletEnabled val="1"/>
        </dgm:presLayoutVars>
      </dgm:prSet>
      <dgm:spPr/>
    </dgm:pt>
    <dgm:pt modelId="{3CBD0189-954C-40CC-84AD-48A8F82B04D1}" type="pres">
      <dgm:prSet presAssocID="{181A674A-5209-434B-9C1C-D7F10184F4A4}" presName="parentText" presStyleLbl="node1" presStyleIdx="2" presStyleCnt="3">
        <dgm:presLayoutVars>
          <dgm:chMax val="0"/>
          <dgm:bulletEnabled val="1"/>
        </dgm:presLayoutVars>
      </dgm:prSet>
      <dgm:spPr/>
    </dgm:pt>
  </dgm:ptLst>
  <dgm:cxnLst>
    <dgm:cxn modelId="{752DE30B-1084-4C5D-8DB2-40A4EE1E07F1}" srcId="{D0876625-B73D-4865-97B5-5F3BA224E9AC}" destId="{081EAB0A-161A-4084-B67C-5FA74B7F1034}" srcOrd="0" destOrd="0" parTransId="{FBF33919-F35C-43A1-B13E-73BE7CA82E45}" sibTransId="{83720115-4326-40DC-BF7F-AF1655FA94B5}"/>
    <dgm:cxn modelId="{35C2B419-A846-4C92-B24F-F7F86464999C}" srcId="{C147606B-18C3-4924-88DE-F0CC71060611}" destId="{D0876625-B73D-4865-97B5-5F3BA224E9AC}" srcOrd="0" destOrd="0" parTransId="{06580F71-933E-47C5-BAE2-54D5B7E42882}" sibTransId="{9204F4AE-C7C4-4B09-B671-1A9B5E46DDFD}"/>
    <dgm:cxn modelId="{B7089121-2176-4F9C-96C7-44DDE41FA03D}" type="presOf" srcId="{E0F543E1-208C-4540-9640-91B41808777C}" destId="{2FD1CD2C-2BB2-413F-8DE4-D20124391E2B}" srcOrd="0" destOrd="2" presId="urn:microsoft.com/office/officeart/2005/8/layout/vList2"/>
    <dgm:cxn modelId="{274C512D-8624-4621-B739-86A86168756E}" srcId="{D0876625-B73D-4865-97B5-5F3BA224E9AC}" destId="{523F4178-0601-40B1-9EBE-3940CD00C2C2}" srcOrd="1" destOrd="0" parTransId="{EF11318A-C961-4C9B-9372-4192DA24706E}" sibTransId="{63C0FA2A-9BA3-4CD8-BC70-E9CD71E7D88D}"/>
    <dgm:cxn modelId="{7ACD7238-E78A-416D-87F5-0AA0FC21972C}" type="presOf" srcId="{C93276D7-DC16-4361-8523-F859B50D307C}" destId="{2FD1CD2C-2BB2-413F-8DE4-D20124391E2B}" srcOrd="0" destOrd="3" presId="urn:microsoft.com/office/officeart/2005/8/layout/vList2"/>
    <dgm:cxn modelId="{8664073B-B06D-4CA5-8382-0901DAB84528}" srcId="{C147606B-18C3-4924-88DE-F0CC71060611}" destId="{181A674A-5209-434B-9C1C-D7F10184F4A4}" srcOrd="2" destOrd="0" parTransId="{D8B69C27-C770-4CF4-AF03-5D9DF20BD57F}" sibTransId="{007ACAA5-C349-4697-86CD-E2C0B37BB9D0}"/>
    <dgm:cxn modelId="{54DFCA5D-1332-4EE4-9CA7-477CC022E797}" type="presOf" srcId="{BA08D501-A696-4678-BF3A-035B702FB967}" destId="{71415CA0-14AB-4F17-AE0E-D550755121D1}" srcOrd="0" destOrd="0" presId="urn:microsoft.com/office/officeart/2005/8/layout/vList2"/>
    <dgm:cxn modelId="{B3776A5F-D6D0-4A11-A0D4-52E1A54E1AA8}" srcId="{D0876625-B73D-4865-97B5-5F3BA224E9AC}" destId="{C93276D7-DC16-4361-8523-F859B50D307C}" srcOrd="3" destOrd="0" parTransId="{BF0D2DEA-902E-492B-A441-430E9E0CF0B0}" sibTransId="{5CAFCA22-027D-4BE8-AFD2-FE793A7BDD11}"/>
    <dgm:cxn modelId="{395E5F43-60EB-45A9-9763-A38C4E342EBC}" srcId="{D0876625-B73D-4865-97B5-5F3BA224E9AC}" destId="{E0F543E1-208C-4540-9640-91B41808777C}" srcOrd="2" destOrd="0" parTransId="{7CA1B052-9358-4BAE-B8E9-62B3B2348A8C}" sibTransId="{608AF560-2C49-4AC2-A2B1-3DBFD18D73DC}"/>
    <dgm:cxn modelId="{B1DA8A7A-FF61-43D5-8044-EA0F7C7AFAEA}" srcId="{C147606B-18C3-4924-88DE-F0CC71060611}" destId="{5733CE38-4469-4CB7-971C-59C8AFD2C97E}" srcOrd="1" destOrd="0" parTransId="{0C4E5AFE-2843-4EB7-B970-E7B547F0FB0D}" sibTransId="{B03B32FB-74DF-428D-AB17-C7FAD54A5FC7}"/>
    <dgm:cxn modelId="{882B1F87-9647-454B-B4A5-5B335D0B428A}" type="presOf" srcId="{5733CE38-4469-4CB7-971C-59C8AFD2C97E}" destId="{549449F5-5ED2-482E-AA64-AB2C506D9E71}" srcOrd="0" destOrd="0" presId="urn:microsoft.com/office/officeart/2005/8/layout/vList2"/>
    <dgm:cxn modelId="{4405AB95-340A-4CDB-8471-665858B0E646}" type="presOf" srcId="{081EAB0A-161A-4084-B67C-5FA74B7F1034}" destId="{2FD1CD2C-2BB2-413F-8DE4-D20124391E2B}" srcOrd="0" destOrd="0" presId="urn:microsoft.com/office/officeart/2005/8/layout/vList2"/>
    <dgm:cxn modelId="{3AEDDFA4-BA74-433E-90F4-7CA5B0FFA088}" type="presOf" srcId="{D0876625-B73D-4865-97B5-5F3BA224E9AC}" destId="{86F85923-5FFF-4011-BD22-BF971D5FADF4}" srcOrd="0" destOrd="0" presId="urn:microsoft.com/office/officeart/2005/8/layout/vList2"/>
    <dgm:cxn modelId="{5757AABA-0DEE-4C69-B649-EC214CC50E33}" type="presOf" srcId="{523F4178-0601-40B1-9EBE-3940CD00C2C2}" destId="{2FD1CD2C-2BB2-413F-8DE4-D20124391E2B}" srcOrd="0" destOrd="1" presId="urn:microsoft.com/office/officeart/2005/8/layout/vList2"/>
    <dgm:cxn modelId="{785776C8-33CC-4ECB-9DDA-FD3DA53B4B1E}" type="presOf" srcId="{181A674A-5209-434B-9C1C-D7F10184F4A4}" destId="{3CBD0189-954C-40CC-84AD-48A8F82B04D1}" srcOrd="0" destOrd="0" presId="urn:microsoft.com/office/officeart/2005/8/layout/vList2"/>
    <dgm:cxn modelId="{77DC05E3-949F-42DD-B79A-EB0F24EC5230}" srcId="{5733CE38-4469-4CB7-971C-59C8AFD2C97E}" destId="{BA08D501-A696-4678-BF3A-035B702FB967}" srcOrd="0" destOrd="0" parTransId="{E875FB1C-5DD2-409F-B614-5EA9EC0DF225}" sibTransId="{D5E6A9BD-EA19-47A9-A65D-C4901357E6B8}"/>
    <dgm:cxn modelId="{1640A0EE-DA5F-4340-AFEC-A1A5E8200FD0}" type="presOf" srcId="{C147606B-18C3-4924-88DE-F0CC71060611}" destId="{513A7C04-981B-437E-8A27-1BB0DC49FC38}" srcOrd="0" destOrd="0" presId="urn:microsoft.com/office/officeart/2005/8/layout/vList2"/>
    <dgm:cxn modelId="{DDF277CE-850C-4438-ABF8-8CC9D5A735D8}" type="presParOf" srcId="{513A7C04-981B-437E-8A27-1BB0DC49FC38}" destId="{86F85923-5FFF-4011-BD22-BF971D5FADF4}" srcOrd="0" destOrd="0" presId="urn:microsoft.com/office/officeart/2005/8/layout/vList2"/>
    <dgm:cxn modelId="{03C5C23A-59EA-49E8-A7E5-0774453641A7}" type="presParOf" srcId="{513A7C04-981B-437E-8A27-1BB0DC49FC38}" destId="{2FD1CD2C-2BB2-413F-8DE4-D20124391E2B}" srcOrd="1" destOrd="0" presId="urn:microsoft.com/office/officeart/2005/8/layout/vList2"/>
    <dgm:cxn modelId="{34A40A00-B9A0-4491-8807-735D5AF76CFA}" type="presParOf" srcId="{513A7C04-981B-437E-8A27-1BB0DC49FC38}" destId="{549449F5-5ED2-482E-AA64-AB2C506D9E71}" srcOrd="2" destOrd="0" presId="urn:microsoft.com/office/officeart/2005/8/layout/vList2"/>
    <dgm:cxn modelId="{55AB8414-EDC8-4FD2-82D6-D2B9B4B672B2}" type="presParOf" srcId="{513A7C04-981B-437E-8A27-1BB0DC49FC38}" destId="{71415CA0-14AB-4F17-AE0E-D550755121D1}" srcOrd="3" destOrd="0" presId="urn:microsoft.com/office/officeart/2005/8/layout/vList2"/>
    <dgm:cxn modelId="{34B9A6E5-151E-4339-9360-F9967F22ECEC}" type="presParOf" srcId="{513A7C04-981B-437E-8A27-1BB0DC49FC38}" destId="{3CBD0189-954C-40CC-84AD-48A8F82B04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5923-5FFF-4011-BD22-BF971D5FADF4}">
      <dsp:nvSpPr>
        <dsp:cNvPr id="0" name=""/>
        <dsp:cNvSpPr/>
      </dsp:nvSpPr>
      <dsp:spPr>
        <a:xfrm>
          <a:off x="0" y="7776"/>
          <a:ext cx="4937760" cy="989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Το 2005 ο τυφώνας </a:t>
          </a:r>
          <a:r>
            <a:rPr lang="en-US" sz="1400" kern="1200" dirty="0"/>
            <a:t>Katrina </a:t>
          </a:r>
          <a:r>
            <a:rPr lang="el-GR" sz="1400" kern="1200" dirty="0"/>
            <a:t>χτύπησε την πόλη της Νέας Ορλεάνης. Οδήγησε σε τεράστιες καταστροφές (α) από τους θυελλώδεις ανέμους και (β) από τους πλημμύρες που ακολούθησαν. </a:t>
          </a:r>
          <a:endParaRPr lang="en-US" sz="1400" kern="1200" dirty="0"/>
        </a:p>
      </dsp:txBody>
      <dsp:txXfrm>
        <a:off x="48319" y="56095"/>
        <a:ext cx="4841122" cy="893182"/>
      </dsp:txXfrm>
    </dsp:sp>
    <dsp:sp modelId="{2FD1CD2C-2BB2-413F-8DE4-D20124391E2B}">
      <dsp:nvSpPr>
        <dsp:cNvPr id="0" name=""/>
        <dsp:cNvSpPr/>
      </dsp:nvSpPr>
      <dsp:spPr>
        <a:xfrm>
          <a:off x="0" y="997596"/>
          <a:ext cx="493776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12700" rIns="71120" bIns="12700" numCol="1" spcCol="1270" anchor="t" anchorCtr="0">
          <a:noAutofit/>
        </a:bodyPr>
        <a:lstStyle/>
        <a:p>
          <a:pPr marL="57150" lvl="1" indent="-57150" algn="l" defTabSz="444500">
            <a:lnSpc>
              <a:spcPct val="90000"/>
            </a:lnSpc>
            <a:spcBef>
              <a:spcPct val="0"/>
            </a:spcBef>
            <a:spcAft>
              <a:spcPct val="20000"/>
            </a:spcAft>
            <a:buChar char="•"/>
          </a:pPr>
          <a:r>
            <a:rPr lang="el-GR" sz="1000" kern="1200" dirty="0"/>
            <a:t>Πέθαναν 1800 άνθρωποι, €100 </a:t>
          </a:r>
          <a:r>
            <a:rPr lang="el-GR" sz="1000" kern="1200" dirty="0" err="1"/>
            <a:t>δισεκ</a:t>
          </a:r>
          <a:r>
            <a:rPr lang="el-GR" sz="1000" kern="1200" dirty="0"/>
            <a:t> ζημίες </a:t>
          </a:r>
          <a:endParaRPr lang="en-US" sz="1000" kern="1200" dirty="0"/>
        </a:p>
        <a:p>
          <a:pPr marL="57150" lvl="1" indent="-57150" algn="l" defTabSz="444500">
            <a:lnSpc>
              <a:spcPct val="90000"/>
            </a:lnSpc>
            <a:spcBef>
              <a:spcPct val="0"/>
            </a:spcBef>
            <a:spcAft>
              <a:spcPct val="20000"/>
            </a:spcAft>
            <a:buChar char="•"/>
          </a:pPr>
          <a:r>
            <a:rPr lang="el-GR" sz="1000" kern="1200" dirty="0"/>
            <a:t>Οι ζημιές από τον </a:t>
          </a:r>
          <a:r>
            <a:rPr lang="el-GR" sz="1000" b="1" kern="1200" dirty="0"/>
            <a:t>άνεμο</a:t>
          </a:r>
          <a:r>
            <a:rPr lang="el-GR" sz="1000" kern="1200" dirty="0"/>
            <a:t> καλύπτονταν από ασφαλίσεις, αλλά οι ζημιές από </a:t>
          </a:r>
          <a:r>
            <a:rPr lang="el-GR" sz="1000" b="1" kern="1200" dirty="0"/>
            <a:t>πλημμύρες</a:t>
          </a:r>
          <a:r>
            <a:rPr lang="el-GR" sz="1000" kern="1200" dirty="0"/>
            <a:t> όχι. Οι άνεμοι επέκτειναν πολύ την ΄ζώνη καταστροφής όταν κατέστρεψαν τα αναχώματα.</a:t>
          </a:r>
          <a:endParaRPr lang="en-US" sz="1000" kern="1200" dirty="0"/>
        </a:p>
        <a:p>
          <a:pPr marL="57150" lvl="1" indent="-57150" algn="l" defTabSz="444500">
            <a:lnSpc>
              <a:spcPct val="90000"/>
            </a:lnSpc>
            <a:spcBef>
              <a:spcPct val="0"/>
            </a:spcBef>
            <a:spcAft>
              <a:spcPct val="20000"/>
            </a:spcAft>
            <a:buChar char="•"/>
          </a:pPr>
          <a:r>
            <a:rPr lang="el-GR" sz="1000" kern="1200" dirty="0"/>
            <a:t>Υπήρχε διαμάχη αν συγκεκριμένες ζημίες οφείλονταν σε άνεμο ή σε πλημμύρα.</a:t>
          </a:r>
          <a:endParaRPr lang="en-US" sz="1000" kern="1200" dirty="0"/>
        </a:p>
        <a:p>
          <a:pPr marL="57150" lvl="1" indent="-57150" algn="l" defTabSz="444500">
            <a:lnSpc>
              <a:spcPct val="90000"/>
            </a:lnSpc>
            <a:spcBef>
              <a:spcPct val="0"/>
            </a:spcBef>
            <a:spcAft>
              <a:spcPct val="20000"/>
            </a:spcAft>
            <a:buChar char="•"/>
          </a:pPr>
          <a:r>
            <a:rPr lang="el-GR" sz="1000" kern="1200" dirty="0"/>
            <a:t>Πολλοί πίστευαν ότι ήταν ασφαλισμένοι ενώ δεν στην πραγματικότητα δεν ήταν . </a:t>
          </a:r>
          <a:endParaRPr lang="en-US" sz="1000" kern="1200" dirty="0"/>
        </a:p>
      </dsp:txBody>
      <dsp:txXfrm>
        <a:off x="0" y="997596"/>
        <a:ext cx="4937760" cy="968760"/>
      </dsp:txXfrm>
    </dsp:sp>
    <dsp:sp modelId="{549449F5-5ED2-482E-AA64-AB2C506D9E71}">
      <dsp:nvSpPr>
        <dsp:cNvPr id="0" name=""/>
        <dsp:cNvSpPr/>
      </dsp:nvSpPr>
      <dsp:spPr>
        <a:xfrm>
          <a:off x="0" y="1966356"/>
          <a:ext cx="4937760" cy="989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Ανέδειξε τα προβλήματα στην ασφάλιση</a:t>
          </a:r>
          <a:endParaRPr lang="en-US" sz="1600" kern="1200" dirty="0"/>
        </a:p>
      </dsp:txBody>
      <dsp:txXfrm>
        <a:off x="48319" y="2014675"/>
        <a:ext cx="4841122" cy="893182"/>
      </dsp:txXfrm>
    </dsp:sp>
    <dsp:sp modelId="{71415CA0-14AB-4F17-AE0E-D550755121D1}">
      <dsp:nvSpPr>
        <dsp:cNvPr id="0" name=""/>
        <dsp:cNvSpPr/>
      </dsp:nvSpPr>
      <dsp:spPr>
        <a:xfrm>
          <a:off x="0" y="2956176"/>
          <a:ext cx="493776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hlinkClick xmlns:r="http://schemas.openxmlformats.org/officeDocument/2006/relationships" r:id="rId1"/>
            </a:rPr>
            <a:t>Katrina 20 Years Later: Lessons We Must Heed This Hurricane Season  - Center for International Environmental Law</a:t>
          </a:r>
          <a:r>
            <a:rPr lang="el-GR" sz="1400" kern="1200"/>
            <a:t> </a:t>
          </a:r>
          <a:endParaRPr lang="en-US" sz="1400" kern="1200"/>
        </a:p>
      </dsp:txBody>
      <dsp:txXfrm>
        <a:off x="0" y="2956176"/>
        <a:ext cx="4937760" cy="437805"/>
      </dsp:txXfrm>
    </dsp:sp>
    <dsp:sp modelId="{3CBD0189-954C-40CC-84AD-48A8F82B04D1}">
      <dsp:nvSpPr>
        <dsp:cNvPr id="0" name=""/>
        <dsp:cNvSpPr/>
      </dsp:nvSpPr>
      <dsp:spPr>
        <a:xfrm>
          <a:off x="0" y="3393981"/>
          <a:ext cx="4937760" cy="9898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Προάγγελος προβλημάτων ενόψει της κλιματικής αλλαγής;</a:t>
          </a:r>
        </a:p>
        <a:p>
          <a:pPr marL="0" lvl="0" indent="0" algn="l" defTabSz="622300">
            <a:lnSpc>
              <a:spcPct val="90000"/>
            </a:lnSpc>
            <a:spcBef>
              <a:spcPct val="0"/>
            </a:spcBef>
            <a:spcAft>
              <a:spcPct val="35000"/>
            </a:spcAft>
            <a:buNone/>
          </a:pPr>
          <a:r>
            <a:rPr lang="el-GR" sz="1400" b="1" kern="1200" dirty="0"/>
            <a:t>	</a:t>
          </a:r>
          <a:r>
            <a:rPr lang="en-US" sz="1400" b="1" i="1" kern="1200" dirty="0">
              <a:solidFill>
                <a:schemeClr val="accent3">
                  <a:lumMod val="75000"/>
                </a:schemeClr>
              </a:solidFill>
              <a:effectLst>
                <a:outerShdw blurRad="38100" dist="38100" dir="2700000" algn="tl">
                  <a:srgbClr val="000000">
                    <a:alpha val="43137"/>
                  </a:srgbClr>
                </a:outerShdw>
              </a:effectLst>
            </a:rPr>
            <a:t>Nat Cat Gap</a:t>
          </a:r>
          <a:r>
            <a:rPr lang="el-GR" sz="1400" b="1" kern="1200" dirty="0"/>
            <a:t>: Το χάσμα μεταξύ </a:t>
          </a:r>
          <a:r>
            <a:rPr lang="el-GR" sz="1400" b="1" kern="1200" dirty="0">
              <a:solidFill>
                <a:schemeClr val="accent3">
                  <a:lumMod val="75000"/>
                </a:schemeClr>
              </a:solidFill>
            </a:rPr>
            <a:t>πιθανών </a:t>
          </a:r>
          <a:r>
            <a:rPr lang="el-GR" sz="1400" b="1" i="1" kern="1200" dirty="0">
              <a:solidFill>
                <a:schemeClr val="accent3">
                  <a:lumMod val="75000"/>
                </a:schemeClr>
              </a:solidFill>
              <a:effectLst>
                <a:outerShdw blurRad="38100" dist="38100" dir="2700000" algn="tl">
                  <a:srgbClr val="000000">
                    <a:alpha val="43137"/>
                  </a:srgbClr>
                </a:outerShdw>
              </a:effectLst>
            </a:rPr>
            <a:t>ζημιών</a:t>
          </a:r>
          <a:r>
            <a:rPr lang="el-GR" sz="1400" b="1" kern="1200" dirty="0">
              <a:solidFill>
                <a:schemeClr val="accent3">
                  <a:lumMod val="75000"/>
                </a:schemeClr>
              </a:solidFill>
            </a:rPr>
            <a:t> από φυσικές καταστροφές </a:t>
          </a:r>
          <a:r>
            <a:rPr lang="el-GR" sz="1400" b="1" kern="1200" dirty="0"/>
            <a:t>και της </a:t>
          </a:r>
          <a:r>
            <a:rPr lang="el-GR" sz="1400" b="1" i="1" kern="1200" dirty="0">
              <a:solidFill>
                <a:schemeClr val="accent3">
                  <a:lumMod val="75000"/>
                </a:schemeClr>
              </a:solidFill>
              <a:effectLst>
                <a:outerShdw blurRad="38100" dist="38100" dir="2700000" algn="tl">
                  <a:srgbClr val="000000">
                    <a:alpha val="43137"/>
                  </a:srgbClr>
                </a:outerShdw>
              </a:effectLst>
            </a:rPr>
            <a:t>ασφαλιστικής κάλυψης</a:t>
          </a:r>
          <a:endParaRPr lang="en-US" sz="1400" b="1" i="1" kern="1200" dirty="0">
            <a:solidFill>
              <a:schemeClr val="accent3">
                <a:lumMod val="75000"/>
              </a:schemeClr>
            </a:solidFill>
            <a:effectLst>
              <a:outerShdw blurRad="38100" dist="38100" dir="2700000" algn="tl">
                <a:srgbClr val="000000">
                  <a:alpha val="43137"/>
                </a:srgbClr>
              </a:outerShdw>
            </a:effectLst>
          </a:endParaRPr>
        </a:p>
      </dsp:txBody>
      <dsp:txXfrm>
        <a:off x="48319" y="3442300"/>
        <a:ext cx="4841122" cy="8931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0"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842496"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15/11/2025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90488" y="742950"/>
            <a:ext cx="6604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78181" y="4705905"/>
            <a:ext cx="5428614" cy="4457225"/>
          </a:xfrm>
          <a:prstGeom prst="rect">
            <a:avLst/>
          </a:prstGeom>
          <a:noFill/>
          <a:ln>
            <a:noFill/>
          </a:ln>
          <a:effectLst/>
        </p:spPr>
        <p:txBody>
          <a:bodyPr vert="horz" wrap="square" lIns="91248" tIns="45624" rIns="91248" bIns="45624"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0"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842496"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FC0647F-8958-4D1D-B236-8C38451B45E8}" type="datetime1">
              <a:rPr lang="en-GB" smtClean="0"/>
              <a:t>15/11/2025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17BD16-5CC3-4AE4-8C2C-AD505A2ECFDC}" type="datetime1">
              <a:rPr lang="en-GB" smtClean="0"/>
              <a:t>15/11/2025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07971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11A1BFA-11DA-4DDF-8A0C-6F9EF38C2C14}" type="datetime1">
              <a:rPr lang="en-GB" smtClean="0"/>
              <a:t>15/11/2025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39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AA2837-19F6-4E88-A212-DEB5117D5B1E}" type="datetime1">
              <a:rPr lang="en-GB" smtClean="0"/>
              <a:t>15/11/2025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5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D3F239-8207-45D7-8706-D9A95DAC6B2A}" type="datetime1">
              <a:rPr lang="en-GB" smtClean="0"/>
              <a:t>15/11/2025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1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79193B1-9B5F-45AF-9130-E49D2F67C818}" type="datetime1">
              <a:rPr lang="en-GB" smtClean="0"/>
              <a:t>15/11/2025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226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0106042-09C8-41EE-9A8C-1CDC7F8DFB34}" type="datetime1">
              <a:rPr lang="en-GB" smtClean="0"/>
              <a:t>15/11/2025</a:t>
            </a:fld>
            <a:endParaRPr lang="en-GB"/>
          </a:p>
        </p:txBody>
      </p:sp>
      <p:sp>
        <p:nvSpPr>
          <p:cNvPr id="8" name="Footer Placeholder 7"/>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879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3B1D5A-922A-412A-BF73-B7430FE53B25}" type="datetime1">
              <a:rPr lang="en-GB" smtClean="0"/>
              <a:t>15/11/2025</a:t>
            </a:fld>
            <a:endParaRPr lang="en-GB"/>
          </a:p>
        </p:txBody>
      </p:sp>
      <p:sp>
        <p:nvSpPr>
          <p:cNvPr id="4" name="Footer Placeholder 3"/>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457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DE62AF49-3446-4EB3-8BF0-B0D6DF95F5F0}" type="datetime1">
              <a:rPr lang="en-GB" smtClean="0"/>
              <a:t>15/11/2025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74089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A143DDD-23EE-47E3-A8C3-C09457799743}" type="datetime1">
              <a:rPr lang="en-GB" smtClean="0"/>
              <a:t>15/11/2025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76967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2DBBA0-C0BA-466A-AEA3-22AAA3BFF694}" type="datetime1">
              <a:rPr lang="en-GB" smtClean="0"/>
              <a:t>15/11/2025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014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3AA355D-392C-4EE0-9F07-012F20EE6909}" type="datetime1">
              <a:rPr lang="en-GB" smtClean="0"/>
              <a:t>15/11/2025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9925B6-863B-4C2F-8765-BBFEFEBA9CE7}" type="slidenum">
              <a:rPr lang="en-GB" altLang="en-US" smtClean="0"/>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274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ZLngU_OMv2E&amp;t=15s" TargetMode="External"/><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p:txBody>
          <a:bodyPr/>
          <a:lstStyle/>
          <a:p>
            <a:r>
              <a:rPr lang="en-US" altLang="en-US" dirty="0"/>
              <a:t>OIKONOMIKH </a:t>
            </a:r>
            <a:r>
              <a:rPr lang="el-GR" altLang="en-US" dirty="0"/>
              <a:t>ΤΗΣ ΑΣΦΑΛΙΣΗΣ – </a:t>
            </a:r>
            <a:r>
              <a:rPr lang="el-GR" sz="6600" b="1" dirty="0">
                <a:effectLst>
                  <a:outerShdw blurRad="38100" dist="38100" dir="2700000" algn="tl">
                    <a:srgbClr val="000000">
                      <a:alpha val="43137"/>
                    </a:srgbClr>
                  </a:outerShdw>
                </a:effectLst>
              </a:rPr>
              <a:t>ΕΝΟΤΗΤΑ </a:t>
            </a:r>
            <a:r>
              <a:rPr lang="en-US" sz="6600" b="1" dirty="0">
                <a:effectLst>
                  <a:outerShdw blurRad="38100" dist="38100" dir="2700000" algn="tl">
                    <a:srgbClr val="000000">
                      <a:alpha val="43137"/>
                    </a:srgbClr>
                  </a:outerShdw>
                </a:effectLst>
              </a:rPr>
              <a:t>4</a:t>
            </a:r>
            <a:endParaRPr lang="en-GB" altLang="en-US" b="1" dirty="0">
              <a:effectLst>
                <a:outerShdw blurRad="38100" dist="38100" dir="2700000" algn="tl">
                  <a:srgbClr val="000000">
                    <a:alpha val="43137"/>
                  </a:srgbClr>
                </a:outerShdw>
              </a:effectLst>
            </a:endParaRPr>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1100051" y="4455620"/>
            <a:ext cx="10058400" cy="1349644"/>
          </a:xfrm>
        </p:spPr>
        <p:txBody>
          <a:bodyPr rtlCol="0">
            <a:normAutofit fontScale="77500" lnSpcReduction="20000"/>
          </a:bodyPr>
          <a:lstStyle/>
          <a:p>
            <a:r>
              <a:rPr lang="el-GR" sz="3800" b="1" dirty="0">
                <a:effectLst>
                  <a:outerShdw blurRad="38100" dist="38100" dir="2700000" algn="tl">
                    <a:srgbClr val="000000">
                      <a:alpha val="43137"/>
                    </a:srgbClr>
                  </a:outerShdw>
                </a:effectLst>
              </a:rPr>
              <a:t>Η </a:t>
            </a:r>
            <a:r>
              <a:rPr lang="el-GR" sz="3800" b="1" i="1" dirty="0">
                <a:effectLst>
                  <a:outerShdw blurRad="38100" dist="38100" dir="2700000" algn="tl">
                    <a:srgbClr val="000000">
                      <a:alpha val="43137"/>
                    </a:srgbClr>
                  </a:outerShdw>
                </a:effectLst>
              </a:rPr>
              <a:t>ΖΗΤΗΣΗ</a:t>
            </a:r>
            <a:r>
              <a:rPr lang="el-GR" sz="3800" b="1" dirty="0">
                <a:effectLst>
                  <a:outerShdw blurRad="38100" dist="38100" dir="2700000" algn="tl">
                    <a:srgbClr val="000000">
                      <a:alpha val="43137"/>
                    </a:srgbClr>
                  </a:outerShdw>
                </a:effectLst>
              </a:rPr>
              <a:t> ΓΙΑ ΑΣΦΑΛΙΣΗ</a:t>
            </a:r>
          </a:p>
          <a:p>
            <a:pPr eaLnBrk="1" fontAlgn="auto" hangingPunct="1">
              <a:spcAft>
                <a:spcPts val="0"/>
              </a:spcAft>
              <a:defRPr/>
            </a:pPr>
            <a:r>
              <a:rPr lang="en-US" sz="1800" b="1" dirty="0"/>
              <a:t>To </a:t>
            </a:r>
            <a:r>
              <a:rPr lang="el-GR" sz="1800" b="1" dirty="0" err="1"/>
              <a:t>βασικο</a:t>
            </a:r>
            <a:r>
              <a:rPr lang="el-GR" sz="1800" b="1" dirty="0"/>
              <a:t> </a:t>
            </a:r>
            <a:r>
              <a:rPr lang="el-GR" sz="1800" b="1" dirty="0" err="1"/>
              <a:t>υποδειγμα</a:t>
            </a:r>
            <a:endParaRPr lang="el-GR" sz="1800" b="1" dirty="0"/>
          </a:p>
          <a:p>
            <a:pPr eaLnBrk="1" fontAlgn="auto" hangingPunct="1">
              <a:spcAft>
                <a:spcPts val="0"/>
              </a:spcAft>
              <a:defRPr/>
            </a:pPr>
            <a:r>
              <a:rPr lang="el-GR" sz="1800" b="1" dirty="0" err="1"/>
              <a:t>Παρατηρησεις</a:t>
            </a:r>
            <a:r>
              <a:rPr lang="el-GR" sz="1800" b="1" dirty="0"/>
              <a:t> για την προσφορά</a:t>
            </a:r>
          </a:p>
          <a:p>
            <a:pPr eaLnBrk="1" fontAlgn="auto" hangingPunct="1">
              <a:spcAft>
                <a:spcPts val="0"/>
              </a:spcAft>
              <a:defRPr/>
            </a:pPr>
            <a:r>
              <a:rPr lang="el-GR" sz="1800" b="1" dirty="0" err="1"/>
              <a:t>Προσγειωση</a:t>
            </a:r>
            <a:r>
              <a:rPr lang="el-GR" sz="1800" b="1" dirty="0"/>
              <a:t> στην </a:t>
            </a:r>
            <a:r>
              <a:rPr lang="el-GR" sz="1800" b="1" dirty="0" err="1"/>
              <a:t>πραγματικοτητα</a:t>
            </a:r>
            <a:endParaRPr lang="el-GR" sz="1800" b="1" dirty="0"/>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5" name="Footer Placeholder 4">
            <a:extLst>
              <a:ext uri="{FF2B5EF4-FFF2-40B4-BE49-F238E27FC236}">
                <a16:creationId xmlns:a16="http://schemas.microsoft.com/office/drawing/2014/main" id="{89B5F63C-37DF-5AF9-A014-72E957B5A3A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pic>
        <p:nvPicPr>
          <p:cNvPr id="4" name="Picture 3">
            <a:extLst>
              <a:ext uri="{FF2B5EF4-FFF2-40B4-BE49-F238E27FC236}">
                <a16:creationId xmlns:a16="http://schemas.microsoft.com/office/drawing/2014/main" id="{1A5B5E7E-9333-4E5F-E3FF-0F883252282E}"/>
              </a:ext>
            </a:extLst>
          </p:cNvPr>
          <p:cNvPicPr>
            <a:picLocks noChangeAspect="1"/>
          </p:cNvPicPr>
          <p:nvPr/>
        </p:nvPicPr>
        <p:blipFill>
          <a:blip r:embed="rId2"/>
          <a:stretch>
            <a:fillRect/>
          </a:stretch>
        </p:blipFill>
        <p:spPr>
          <a:xfrm>
            <a:off x="9717181" y="4681235"/>
            <a:ext cx="1374767" cy="20118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AFE6-0B13-3F8D-D0EE-84DF08B51CE1}"/>
              </a:ext>
            </a:extLst>
          </p:cNvPr>
          <p:cNvSpPr>
            <a:spLocks noGrp="1"/>
          </p:cNvSpPr>
          <p:nvPr>
            <p:ph type="title"/>
          </p:nvPr>
        </p:nvSpPr>
        <p:spPr/>
        <p:txBody>
          <a:bodyPr/>
          <a:lstStyle/>
          <a:p>
            <a:r>
              <a:rPr lang="el-GR" dirty="0"/>
              <a:t>Το απλό υπόδειγμα διαγραμματικά</a:t>
            </a:r>
          </a:p>
        </p:txBody>
      </p:sp>
      <p:sp>
        <p:nvSpPr>
          <p:cNvPr id="3" name="Content Placeholder 2">
            <a:extLst>
              <a:ext uri="{FF2B5EF4-FFF2-40B4-BE49-F238E27FC236}">
                <a16:creationId xmlns:a16="http://schemas.microsoft.com/office/drawing/2014/main" id="{6FD0781C-5B89-9CD2-3F4B-5C2068A08C92}"/>
              </a:ext>
            </a:extLst>
          </p:cNvPr>
          <p:cNvSpPr>
            <a:spLocks noGrp="1"/>
          </p:cNvSpPr>
          <p:nvPr>
            <p:ph idx="1"/>
          </p:nvPr>
        </p:nvSpPr>
        <p:spPr>
          <a:xfrm>
            <a:off x="983432" y="1845734"/>
            <a:ext cx="10172248" cy="4247562"/>
          </a:xfrm>
        </p:spPr>
        <p:txBody>
          <a:bodyPr>
            <a:normAutofit fontScale="85000" lnSpcReduction="10000"/>
          </a:bodyPr>
          <a:lstStyle/>
          <a:p>
            <a:r>
              <a:rPr lang="el-GR" dirty="0"/>
              <a:t>Η ασφάλιση δεν πουλάει συγκεκριμένο προϊόν. </a:t>
            </a:r>
            <a:r>
              <a:rPr lang="el-GR" dirty="0">
                <a:solidFill>
                  <a:schemeClr val="accent2"/>
                </a:solidFill>
              </a:rPr>
              <a:t>Επιτρέπει στον καταναλωτή </a:t>
            </a:r>
            <a:r>
              <a:rPr lang="el-GR" b="1" dirty="0">
                <a:solidFill>
                  <a:schemeClr val="accent2"/>
                </a:solidFill>
              </a:rPr>
              <a:t>να διαλέγει μεταξύ στοιχημάτων</a:t>
            </a:r>
            <a:r>
              <a:rPr lang="el-GR" dirty="0">
                <a:solidFill>
                  <a:schemeClr val="accent2"/>
                </a:solidFill>
              </a:rPr>
              <a:t> (να επιλέξει εναλλακτικές αβέβαιες εκβάσεις).</a:t>
            </a:r>
            <a:r>
              <a:rPr lang="el-GR" dirty="0"/>
              <a:t>   </a:t>
            </a:r>
          </a:p>
          <a:p>
            <a:pPr lvl="2"/>
            <a:r>
              <a:rPr lang="el-GR" dirty="0"/>
              <a:t>Το τι ο καθένας είναι διατεθειμένος να πληρώσει εξαρτάται </a:t>
            </a:r>
            <a:r>
              <a:rPr lang="el-GR" b="1" dirty="0"/>
              <a:t>από υποκειμενικούς παράγοντες </a:t>
            </a:r>
            <a:r>
              <a:rPr lang="el-GR" dirty="0"/>
              <a:t>– την αποστροφή στο ρίσκο + τον πλούτο.  </a:t>
            </a:r>
          </a:p>
          <a:p>
            <a:r>
              <a:rPr lang="el-GR" dirty="0"/>
              <a:t>Η βασική θεωρία ζήτησης απαιτεί τέσσερα στοιχεία: (</a:t>
            </a:r>
            <a:r>
              <a:rPr lang="el-GR" b="1" dirty="0"/>
              <a:t>1) γεγονότα που οδηγούν σε απώλεια, (2) απώλεια,  (3) κάλυψη και (4) ασφάλιστρο</a:t>
            </a:r>
            <a:r>
              <a:rPr lang="el-GR" dirty="0"/>
              <a:t>. Η ‘ζήτηση για ασφάλιση’ ισοδυναμεί με ζήτηση για ασφαλιστική κάλυψη.  </a:t>
            </a:r>
          </a:p>
          <a:p>
            <a:r>
              <a:rPr lang="el-GR" dirty="0"/>
              <a:t>Υπάρχουν </a:t>
            </a:r>
            <a:r>
              <a:rPr lang="el-GR" b="1" dirty="0">
                <a:solidFill>
                  <a:schemeClr val="accent2"/>
                </a:solidFill>
              </a:rPr>
              <a:t>δύο καταστάσεις πραγμάτων </a:t>
            </a:r>
            <a:r>
              <a:rPr lang="el-GR" dirty="0"/>
              <a:t>– μια με απώλεια και μια χωρίς. </a:t>
            </a:r>
          </a:p>
          <a:p>
            <a:pPr lvl="1"/>
            <a:r>
              <a:rPr lang="el-GR" dirty="0"/>
              <a:t>Εξετάζουμε μόνο </a:t>
            </a:r>
            <a:r>
              <a:rPr lang="el-GR" i="1" dirty="0"/>
              <a:t>μια</a:t>
            </a:r>
            <a:r>
              <a:rPr lang="el-GR" dirty="0"/>
              <a:t> απώλεια). </a:t>
            </a:r>
            <a:r>
              <a:rPr lang="el-GR" dirty="0">
                <a:latin typeface="Century Gothic" panose="020B0502020202020204" pitchFamily="34" charset="0"/>
              </a:rPr>
              <a:t>→→ </a:t>
            </a:r>
            <a:r>
              <a:rPr lang="el-GR" dirty="0"/>
              <a:t> ο πλούτος διαφέρει, ανάλογα αν υπάρχει απώλεια ή όχι.  </a:t>
            </a:r>
          </a:p>
          <a:p>
            <a:pPr lvl="1"/>
            <a:r>
              <a:rPr lang="el-GR" b="1" dirty="0"/>
              <a:t>Η ασφάλιση επιτρέπει να επιλέγουμε την έκταση της ζημιάς: είδος ανταλλαγής μεταξύ επιπέδων πλούτου, </a:t>
            </a:r>
          </a:p>
          <a:p>
            <a:pPr lvl="1"/>
            <a:r>
              <a:rPr lang="el-GR" b="1" dirty="0">
                <a:solidFill>
                  <a:schemeClr val="accent2"/>
                </a:solidFill>
                <a:effectLst>
                  <a:outerShdw blurRad="38100" dist="38100" dir="2700000" algn="tl">
                    <a:srgbClr val="000000">
                      <a:alpha val="43137"/>
                    </a:srgbClr>
                  </a:outerShdw>
                </a:effectLst>
              </a:rPr>
              <a:t>Μεταφέρει πλούτο </a:t>
            </a:r>
            <a:r>
              <a:rPr lang="el-GR" b="1" dirty="0"/>
              <a:t>από την κατάσταση μη απώλειας</a:t>
            </a:r>
            <a:r>
              <a:rPr lang="el-GR" dirty="0"/>
              <a:t> </a:t>
            </a:r>
            <a:r>
              <a:rPr lang="el-GR" sz="1700" dirty="0"/>
              <a:t>(</a:t>
            </a:r>
            <a:r>
              <a:rPr lang="el-GR" sz="1500" dirty="0"/>
              <a:t>πλούτος μείον το ασφάλιστρο που το πληρώνει ούτως ή άλλως</a:t>
            </a:r>
            <a:r>
              <a:rPr lang="el-GR" dirty="0"/>
              <a:t>) </a:t>
            </a:r>
            <a:r>
              <a:rPr lang="el-GR" b="1" dirty="0"/>
              <a:t>στην κατάσταση απώλειας</a:t>
            </a:r>
            <a:r>
              <a:rPr lang="el-GR" dirty="0"/>
              <a:t> </a:t>
            </a:r>
            <a:r>
              <a:rPr lang="el-GR" sz="1700" dirty="0"/>
              <a:t>(πλούτος μείον ασφάλιστρο, μείον απώλεια συν απόδοση από την ασφαλιστική εταιρεία</a:t>
            </a:r>
            <a:r>
              <a:rPr lang="el-GR" dirty="0"/>
              <a:t>).  </a:t>
            </a:r>
          </a:p>
          <a:p>
            <a:pPr lvl="1"/>
            <a:r>
              <a:rPr lang="el-GR" b="1" dirty="0"/>
              <a:t>Τα ‘αγαθά’ που πουλά η ασφάλιση είναι επίπεδα ενδεχόμενου πλούτου. Η ασφάλιση ισοδυναμεί με ζήτηση για ενδεχόμενο πλούτο</a:t>
            </a:r>
            <a:r>
              <a:rPr lang="el-GR" dirty="0"/>
              <a:t>.</a:t>
            </a:r>
          </a:p>
          <a:p>
            <a:pPr lvl="2"/>
            <a:r>
              <a:rPr lang="el-GR" dirty="0"/>
              <a:t>Η θεωρία ζήτησης για ασφάλισης μπορεί να εκφραστεί με δύο ισοδύναμους τρόπους –ως </a:t>
            </a:r>
            <a:r>
              <a:rPr lang="el-GR" b="1" dirty="0"/>
              <a:t>ζήτηση για κάλυψη </a:t>
            </a:r>
            <a:r>
              <a:rPr lang="el-GR" dirty="0"/>
              <a:t>ή ως </a:t>
            </a:r>
            <a:r>
              <a:rPr lang="el-GR" b="1" dirty="0"/>
              <a:t>ζήτηση για ενδεχόμενο πλούτο.</a:t>
            </a:r>
            <a:r>
              <a:rPr lang="el-GR" dirty="0"/>
              <a:t>  </a:t>
            </a:r>
          </a:p>
          <a:p>
            <a:pPr lvl="1"/>
            <a:r>
              <a:rPr lang="el-GR" dirty="0"/>
              <a:t>Αξιοποιείται </a:t>
            </a:r>
            <a:r>
              <a:rPr lang="el-GR" b="1" dirty="0"/>
              <a:t>η χρησιμότητα </a:t>
            </a:r>
            <a:r>
              <a:rPr lang="en-US" b="1" dirty="0"/>
              <a:t>von</a:t>
            </a:r>
            <a:r>
              <a:rPr lang="el-GR" b="1" dirty="0"/>
              <a:t>-</a:t>
            </a:r>
            <a:r>
              <a:rPr lang="en-US" b="1" dirty="0"/>
              <a:t>Neumann Morgenstern</a:t>
            </a:r>
            <a:r>
              <a:rPr lang="el-GR" dirty="0"/>
              <a:t>, μαζί με </a:t>
            </a:r>
            <a:r>
              <a:rPr lang="el-GR" b="1" dirty="0"/>
              <a:t>ένα εισοδηματικό περιορισμό</a:t>
            </a:r>
            <a:r>
              <a:rPr lang="el-GR" dirty="0"/>
              <a:t> – όπως ακριβώς στην κλασική θεωρία ζήτησης.   </a:t>
            </a:r>
          </a:p>
          <a:p>
            <a:endParaRPr lang="el-GR" dirty="0"/>
          </a:p>
        </p:txBody>
      </p:sp>
      <p:sp>
        <p:nvSpPr>
          <p:cNvPr id="4" name="Footer Placeholder 3">
            <a:extLst>
              <a:ext uri="{FF2B5EF4-FFF2-40B4-BE49-F238E27FC236}">
                <a16:creationId xmlns:a16="http://schemas.microsoft.com/office/drawing/2014/main" id="{07981754-C6DD-54C4-25B3-DE66D3D8FBBB}"/>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164A16E-E93E-AEBF-6B0F-983631F810A6}"/>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54916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9EE2-B08D-0CF0-004A-61396BB253C5}"/>
              </a:ext>
            </a:extLst>
          </p:cNvPr>
          <p:cNvSpPr>
            <a:spLocks noGrp="1"/>
          </p:cNvSpPr>
          <p:nvPr>
            <p:ph type="title"/>
          </p:nvPr>
        </p:nvSpPr>
        <p:spPr/>
        <p:txBody>
          <a:bodyPr/>
          <a:lstStyle/>
          <a:p>
            <a:r>
              <a:rPr lang="el-GR" dirty="0"/>
              <a:t>Βήμα 1 : </a:t>
            </a:r>
            <a:r>
              <a:rPr lang="el-GR" sz="4400" b="1" dirty="0">
                <a:effectLst>
                  <a:outerShdw blurRad="38100" dist="38100" dir="2700000" algn="tl">
                    <a:srgbClr val="000000">
                      <a:alpha val="43137"/>
                    </a:srgbClr>
                  </a:outerShdw>
                </a:effectLst>
              </a:rPr>
              <a:t>Δυνατότητες</a:t>
            </a:r>
            <a:br>
              <a:rPr lang="el-GR" sz="4400" b="1" dirty="0">
                <a:effectLst>
                  <a:outerShdw blurRad="38100" dist="38100" dir="2700000" algn="tl">
                    <a:srgbClr val="000000">
                      <a:alpha val="43137"/>
                    </a:srgbClr>
                  </a:outerShdw>
                </a:effectLst>
              </a:rPr>
            </a:br>
            <a:r>
              <a:rPr lang="el-GR" dirty="0"/>
              <a:t>Ο εισοδηματικός περιορισμός</a:t>
            </a:r>
            <a:endParaRPr lang="el-GR" b="1" dirty="0">
              <a:effectLst>
                <a:outerShdw blurRad="38100" dist="38100" dir="2700000" algn="tl">
                  <a:srgbClr val="000000">
                    <a:alpha val="43137"/>
                  </a:srgbClr>
                </a:outerShdw>
              </a:effectLst>
            </a:endParaRPr>
          </a:p>
        </p:txBody>
      </p:sp>
      <p:pic>
        <p:nvPicPr>
          <p:cNvPr id="14" name="Content Placeholder 13">
            <a:extLst>
              <a:ext uri="{FF2B5EF4-FFF2-40B4-BE49-F238E27FC236}">
                <a16:creationId xmlns:a16="http://schemas.microsoft.com/office/drawing/2014/main" id="{3337FE12-AB9C-7640-407B-107F86F7779A}"/>
              </a:ext>
            </a:extLst>
          </p:cNvPr>
          <p:cNvPicPr>
            <a:picLocks noGrp="1" noChangeAspect="1"/>
          </p:cNvPicPr>
          <p:nvPr>
            <p:ph sz="half" idx="2"/>
          </p:nvPr>
        </p:nvPicPr>
        <p:blipFill>
          <a:blip r:embed="rId2"/>
          <a:stretch>
            <a:fillRect/>
          </a:stretch>
        </p:blipFill>
        <p:spPr>
          <a:xfrm>
            <a:off x="6672064" y="2314339"/>
            <a:ext cx="4937125" cy="3270845"/>
          </a:xfrm>
          <a:prstGeom prst="rect">
            <a:avLst/>
          </a:prstGeom>
        </p:spPr>
      </p:pic>
      <p:sp>
        <p:nvSpPr>
          <p:cNvPr id="5" name="Footer Placeholder 4">
            <a:extLst>
              <a:ext uri="{FF2B5EF4-FFF2-40B4-BE49-F238E27FC236}">
                <a16:creationId xmlns:a16="http://schemas.microsoft.com/office/drawing/2014/main" id="{8A3B94DB-9168-68CE-BB45-A39CAA466CFD}"/>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456F3B85-8089-0265-E77A-C363C54AA6F5}"/>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
        <p:nvSpPr>
          <p:cNvPr id="15" name="Rectangle 14">
            <a:extLst>
              <a:ext uri="{FF2B5EF4-FFF2-40B4-BE49-F238E27FC236}">
                <a16:creationId xmlns:a16="http://schemas.microsoft.com/office/drawing/2014/main" id="{2119F9F9-4C76-CFF1-92D2-BBB6803312CE}"/>
              </a:ext>
            </a:extLst>
          </p:cNvPr>
          <p:cNvSpPr>
            <a:spLocks noChangeArrowheads="1"/>
          </p:cNvSpPr>
          <p:nvPr/>
        </p:nvSpPr>
        <p:spPr bwMode="auto">
          <a:xfrm>
            <a:off x="8704183" y="2518279"/>
            <a:ext cx="942975" cy="49530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lgn="just">
              <a:spcAft>
                <a:spcPts val="400"/>
              </a:spcAft>
              <a:buNone/>
            </a:pPr>
            <a:r>
              <a:rPr lang="el-GR" sz="1100">
                <a:effectLst/>
                <a:latin typeface="Calibri" panose="020F0502020204030204" pitchFamily="34" charset="0"/>
                <a:ea typeface="Calibri" panose="020F0502020204030204" pitchFamily="34" charset="0"/>
                <a:cs typeface="Times New Roman" panose="02020603050405020304" pitchFamily="18" charset="0"/>
              </a:rPr>
              <a:t>Γραμμή βεβαιότητας</a:t>
            </a:r>
          </a:p>
        </p:txBody>
      </p:sp>
      <p:sp>
        <p:nvSpPr>
          <p:cNvPr id="16" name="Rectangle 15">
            <a:extLst>
              <a:ext uri="{FF2B5EF4-FFF2-40B4-BE49-F238E27FC236}">
                <a16:creationId xmlns:a16="http://schemas.microsoft.com/office/drawing/2014/main" id="{BF0DAF74-4D03-1C17-6B21-B55C9D6225E3}"/>
              </a:ext>
            </a:extLst>
          </p:cNvPr>
          <p:cNvSpPr>
            <a:spLocks noChangeArrowheads="1"/>
          </p:cNvSpPr>
          <p:nvPr/>
        </p:nvSpPr>
        <p:spPr bwMode="auto">
          <a:xfrm>
            <a:off x="6475454" y="2737354"/>
            <a:ext cx="1209675" cy="552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spcAft>
                <a:spcPts val="400"/>
              </a:spcAf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Αναλογιστικά δίκαιη γραμμή</a:t>
            </a:r>
          </a:p>
          <a:p>
            <a:pPr algn="just">
              <a:spcAft>
                <a:spcPts val="400"/>
              </a:spcAf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7" name="Content Placeholder 16">
            <a:extLst>
              <a:ext uri="{FF2B5EF4-FFF2-40B4-BE49-F238E27FC236}">
                <a16:creationId xmlns:a16="http://schemas.microsoft.com/office/drawing/2014/main" id="{D2E9EB60-01B4-4594-F0E4-E0CDC2ACB93A}"/>
              </a:ext>
            </a:extLst>
          </p:cNvPr>
          <p:cNvPicPr>
            <a:picLocks noGrp="1" noChangeAspect="1"/>
          </p:cNvPicPr>
          <p:nvPr>
            <p:ph sz="half" idx="1"/>
          </p:nvPr>
        </p:nvPicPr>
        <p:blipFill>
          <a:blip r:embed="rId3"/>
          <a:stretch>
            <a:fillRect/>
          </a:stretch>
        </p:blipFill>
        <p:spPr>
          <a:xfrm>
            <a:off x="6420590" y="3528300"/>
            <a:ext cx="1371791" cy="657317"/>
          </a:xfrm>
          <a:prstGeom prst="rect">
            <a:avLst/>
          </a:prstGeom>
        </p:spPr>
      </p:pic>
      <p:pic>
        <p:nvPicPr>
          <p:cNvPr id="18" name="Picture 17">
            <a:extLst>
              <a:ext uri="{FF2B5EF4-FFF2-40B4-BE49-F238E27FC236}">
                <a16:creationId xmlns:a16="http://schemas.microsoft.com/office/drawing/2014/main" id="{42E06649-1607-807D-E0EE-4E58CB655F25}"/>
              </a:ext>
            </a:extLst>
          </p:cNvPr>
          <p:cNvPicPr>
            <a:picLocks noChangeAspect="1"/>
          </p:cNvPicPr>
          <p:nvPr/>
        </p:nvPicPr>
        <p:blipFill>
          <a:blip r:embed="rId4"/>
          <a:stretch>
            <a:fillRect/>
          </a:stretch>
        </p:blipFill>
        <p:spPr>
          <a:xfrm>
            <a:off x="10488488" y="3850888"/>
            <a:ext cx="1019317" cy="495369"/>
          </a:xfrm>
          <a:prstGeom prst="rect">
            <a:avLst/>
          </a:prstGeom>
        </p:spPr>
      </p:pic>
      <p:sp>
        <p:nvSpPr>
          <p:cNvPr id="20" name="Content Placeholder 2">
            <a:extLst>
              <a:ext uri="{FF2B5EF4-FFF2-40B4-BE49-F238E27FC236}">
                <a16:creationId xmlns:a16="http://schemas.microsoft.com/office/drawing/2014/main" id="{0456F0BD-631B-9BF6-FBB9-67265D9A6B3D}"/>
              </a:ext>
            </a:extLst>
          </p:cNvPr>
          <p:cNvSpPr txBox="1">
            <a:spLocks/>
          </p:cNvSpPr>
          <p:nvPr/>
        </p:nvSpPr>
        <p:spPr>
          <a:xfrm>
            <a:off x="479377" y="1844824"/>
            <a:ext cx="5941214" cy="4176464"/>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GR" dirty="0"/>
              <a:t>Στη θεωρία της ζήτησης ο </a:t>
            </a:r>
            <a:r>
              <a:rPr lang="el-GR" b="1" dirty="0"/>
              <a:t>εισοδηματικός περιορισμός </a:t>
            </a:r>
            <a:r>
              <a:rPr lang="el-GR" dirty="0"/>
              <a:t>περιγράφει τις </a:t>
            </a:r>
            <a:r>
              <a:rPr lang="el-GR" b="1" dirty="0"/>
              <a:t>δυνατότητες</a:t>
            </a:r>
            <a:r>
              <a:rPr lang="el-GR" dirty="0"/>
              <a:t> που έχει κάποιος με αρχικούς δεδομένους πόρους.</a:t>
            </a:r>
          </a:p>
          <a:p>
            <a:pPr lvl="1"/>
            <a:r>
              <a:rPr lang="el-GR" dirty="0"/>
              <a:t>Στην κανονική θεωρία είναι συνδυασμοί </a:t>
            </a:r>
            <a:r>
              <a:rPr lang="el-GR" dirty="0" err="1"/>
              <a:t>προιόντων</a:t>
            </a:r>
            <a:r>
              <a:rPr lang="el-GR" dirty="0"/>
              <a:t> η αξία των οποίων αθροίζει στο εισόδημα.</a:t>
            </a:r>
          </a:p>
          <a:p>
            <a:pPr lvl="1"/>
            <a:r>
              <a:rPr lang="el-GR" b="1" dirty="0"/>
              <a:t>Στην αβεβαιότητα </a:t>
            </a:r>
            <a:r>
              <a:rPr lang="el-GR" dirty="0"/>
              <a:t>έχουμε δύο τελικά εισοδήματα – ένα ‘αν είμαι άτυχος’ </a:t>
            </a:r>
            <a:r>
              <a:rPr lang="en-US" dirty="0"/>
              <a:t>w</a:t>
            </a:r>
            <a:r>
              <a:rPr lang="en-US" baseline="-25000" dirty="0"/>
              <a:t>2</a:t>
            </a:r>
            <a:r>
              <a:rPr lang="en-US" dirty="0"/>
              <a:t> </a:t>
            </a:r>
            <a:r>
              <a:rPr lang="el-GR" dirty="0"/>
              <a:t>και </a:t>
            </a:r>
            <a:r>
              <a:rPr lang="en-US" dirty="0"/>
              <a:t>w</a:t>
            </a:r>
            <a:r>
              <a:rPr lang="en-US" baseline="-25000" dirty="0"/>
              <a:t>1</a:t>
            </a:r>
            <a:r>
              <a:rPr lang="el-GR" dirty="0"/>
              <a:t> </a:t>
            </a:r>
            <a:r>
              <a:rPr lang="en-US" dirty="0"/>
              <a:t>‘</a:t>
            </a:r>
            <a:r>
              <a:rPr lang="el-GR" dirty="0"/>
              <a:t>αν είμαι τυχερός’. Αυτά εμφανίζονται στους δύο άξονες</a:t>
            </a:r>
          </a:p>
          <a:p>
            <a:pPr lvl="1"/>
            <a:r>
              <a:rPr lang="el-GR" dirty="0"/>
              <a:t>Συνδέονται με μια γραμμή που εξαρτάται από τις πιθανότητες – την </a:t>
            </a:r>
            <a:r>
              <a:rPr lang="el-GR" b="1" dirty="0"/>
              <a:t>αναλογιστικά δίκαιη γραμμή </a:t>
            </a:r>
          </a:p>
          <a:p>
            <a:pPr lvl="2"/>
            <a:r>
              <a:rPr lang="el-GR" b="1" dirty="0"/>
              <a:t>Αυτή περιγράφει το τι μπορεί να επιτευχθεί αγοράζοντας διάφορα στοιχήματα που επιτρέπουν να μετακινείσαι ανταλλάσσοντας </a:t>
            </a:r>
            <a:r>
              <a:rPr lang="en-US" dirty="0"/>
              <a:t>w</a:t>
            </a:r>
            <a:r>
              <a:rPr lang="en-US" baseline="-25000" dirty="0"/>
              <a:t>1</a:t>
            </a:r>
            <a:r>
              <a:rPr lang="el-GR" baseline="-25000" dirty="0"/>
              <a:t> </a:t>
            </a:r>
            <a:r>
              <a:rPr lang="el-GR" dirty="0"/>
              <a:t>σε</a:t>
            </a:r>
            <a:r>
              <a:rPr lang="el-GR" baseline="-25000" dirty="0"/>
              <a:t> </a:t>
            </a:r>
            <a:r>
              <a:rPr lang="en-US" dirty="0"/>
              <a:t>w</a:t>
            </a:r>
            <a:r>
              <a:rPr lang="en-US" baseline="-25000" dirty="0"/>
              <a:t>2</a:t>
            </a:r>
            <a:endParaRPr lang="el-GR" baseline="-25000" dirty="0"/>
          </a:p>
          <a:p>
            <a:pPr lvl="2"/>
            <a:r>
              <a:rPr lang="el-GR" dirty="0"/>
              <a:t>Κατά μήκος της γραμμής το αναμενόμενο εισόδημα είναι σταθερό.</a:t>
            </a:r>
          </a:p>
          <a:p>
            <a:pPr lvl="1"/>
            <a:r>
              <a:rPr lang="el-GR" dirty="0"/>
              <a:t>Η γραμμή διέρχεται από το σημείο </a:t>
            </a:r>
            <a:r>
              <a:rPr lang="el-GR" b="1" dirty="0"/>
              <a:t>Α</a:t>
            </a:r>
            <a:r>
              <a:rPr lang="el-GR" dirty="0"/>
              <a:t>  με πλούτο </a:t>
            </a:r>
            <a:r>
              <a:rPr lang="en-US" dirty="0"/>
              <a:t>w</a:t>
            </a:r>
            <a:r>
              <a:rPr lang="el-GR" baseline="-25000" dirty="0"/>
              <a:t>0</a:t>
            </a:r>
            <a:r>
              <a:rPr lang="el-GR" dirty="0"/>
              <a:t> – που είναι η κατάσταση χωρίς ασφάλιση. Στην άτυχη περίπτωση υφίσταται ζημία </a:t>
            </a:r>
            <a:r>
              <a:rPr lang="el-GR" b="1" dirty="0"/>
              <a:t>Λ</a:t>
            </a:r>
          </a:p>
          <a:p>
            <a:pPr lvl="2"/>
            <a:r>
              <a:rPr lang="el-GR" dirty="0"/>
              <a:t>Οι πιθανότητες παίζουν τον ρόλο που παίζουν οι τιμές στην κανονική ζήτηση.</a:t>
            </a:r>
          </a:p>
          <a:p>
            <a:pPr lvl="1"/>
            <a:r>
              <a:rPr lang="el-GR" dirty="0"/>
              <a:t>Σημαντικό ρόλο στην θεωρία παίζει </a:t>
            </a:r>
            <a:r>
              <a:rPr lang="el-GR" b="1" dirty="0"/>
              <a:t>η γραμμή βεβαιότητας (γραμμή 45</a:t>
            </a:r>
            <a:r>
              <a:rPr lang="el-GR" b="1" baseline="30000" dirty="0"/>
              <a:t>ο)</a:t>
            </a:r>
            <a:r>
              <a:rPr lang="el-GR" b="1" dirty="0"/>
              <a:t> </a:t>
            </a:r>
            <a:r>
              <a:rPr lang="el-GR" dirty="0"/>
              <a:t>– όπου ο πλούτος είναι ίδιος και στις δύο</a:t>
            </a:r>
          </a:p>
          <a:p>
            <a:pPr lvl="2"/>
            <a:r>
              <a:rPr lang="el-GR" dirty="0"/>
              <a:t>Αν κάποιος μετακινηθεί στην γραμμή βεβαιότητας, εξαφανίζεται η αβεβαιότητα.</a:t>
            </a:r>
          </a:p>
          <a:p>
            <a:pPr lvl="1"/>
            <a:r>
              <a:rPr lang="el-GR" dirty="0"/>
              <a:t>Αν πρέπει να καταβληθεί κάποιο κόστος για το στοίχημα – γραμμή εφικτού στοιχήματος  (</a:t>
            </a:r>
            <a:r>
              <a:rPr lang="en-US" dirty="0"/>
              <a:t>loading factor</a:t>
            </a:r>
            <a:r>
              <a:rPr lang="el-GR" dirty="0"/>
              <a:t> = </a:t>
            </a:r>
            <a:r>
              <a:rPr lang="el-GR" b="1" dirty="0"/>
              <a:t>σ </a:t>
            </a:r>
            <a:r>
              <a:rPr lang="el-GR" dirty="0"/>
              <a:t>&gt;0</a:t>
            </a:r>
            <a:r>
              <a:rPr lang="en-US" dirty="0"/>
              <a:t>),  </a:t>
            </a:r>
            <a:r>
              <a:rPr lang="el-GR" dirty="0"/>
              <a:t>η γραμμή τέμνει τον εισοδηματικό περιορισμό στο Α αλλά έχει μικρότερη κλίση. </a:t>
            </a:r>
          </a:p>
        </p:txBody>
      </p:sp>
      <p:sp>
        <p:nvSpPr>
          <p:cNvPr id="3" name="TextBox 2">
            <a:extLst>
              <a:ext uri="{FF2B5EF4-FFF2-40B4-BE49-F238E27FC236}">
                <a16:creationId xmlns:a16="http://schemas.microsoft.com/office/drawing/2014/main" id="{23A30D27-1C31-F114-AF9E-3734365C3AF9}"/>
              </a:ext>
            </a:extLst>
          </p:cNvPr>
          <p:cNvSpPr txBox="1"/>
          <p:nvPr/>
        </p:nvSpPr>
        <p:spPr>
          <a:xfrm>
            <a:off x="7536160" y="5080744"/>
            <a:ext cx="3971645" cy="954107"/>
          </a:xfrm>
          <a:prstGeom prst="rect">
            <a:avLst/>
          </a:prstGeom>
          <a:solidFill>
            <a:schemeClr val="accent5">
              <a:lumMod val="40000"/>
              <a:lumOff val="60000"/>
            </a:schemeClr>
          </a:solidFill>
          <a:ln w="38100">
            <a:solidFill>
              <a:schemeClr val="tx1"/>
            </a:solidFill>
          </a:ln>
        </p:spPr>
        <p:txBody>
          <a:bodyPr wrap="square" rtlCol="0">
            <a:spAutoFit/>
          </a:bodyPr>
          <a:lstStyle/>
          <a:p>
            <a:r>
              <a:rPr lang="el-GR" sz="1400" dirty="0"/>
              <a:t>Οι πιθανότητες παίζουν τον ρόλο τιμών και επιτρέπουν κατόπιν στοιχημάτων να μεταφέρονται πόροι από την τυχερή στην άτυχη κατάσταση.</a:t>
            </a:r>
          </a:p>
          <a:p>
            <a:r>
              <a:rPr lang="el-GR" sz="1400" dirty="0"/>
              <a:t>Όταν είναι γνωστή η έκβαση τότε έχει </a:t>
            </a:r>
            <a:r>
              <a:rPr lang="el-GR" sz="1400" b="1" dirty="0"/>
              <a:t>ή</a:t>
            </a:r>
            <a:r>
              <a:rPr lang="el-GR" sz="1400" dirty="0"/>
              <a:t> </a:t>
            </a:r>
            <a:r>
              <a:rPr lang="en-US" sz="1400" dirty="0"/>
              <a:t>w</a:t>
            </a:r>
            <a:r>
              <a:rPr lang="en-US" sz="1400" baseline="-25000" dirty="0"/>
              <a:t>0 </a:t>
            </a:r>
            <a:r>
              <a:rPr lang="el-GR" sz="1400" baseline="-25000" dirty="0"/>
              <a:t> </a:t>
            </a:r>
            <a:r>
              <a:rPr lang="el-GR" sz="1400" b="1" dirty="0"/>
              <a:t>ή</a:t>
            </a:r>
            <a:r>
              <a:rPr lang="el-GR" sz="1400" baseline="-25000" dirty="0"/>
              <a:t> </a:t>
            </a:r>
            <a:r>
              <a:rPr lang="en-US" sz="1400" dirty="0"/>
              <a:t>w</a:t>
            </a:r>
            <a:r>
              <a:rPr lang="en-US" sz="1400" baseline="-25000" dirty="0"/>
              <a:t>0</a:t>
            </a:r>
            <a:r>
              <a:rPr lang="en-US" sz="1400" dirty="0"/>
              <a:t>-</a:t>
            </a:r>
            <a:r>
              <a:rPr lang="el-GR" sz="1400" dirty="0"/>
              <a:t>Λ</a:t>
            </a:r>
            <a:endParaRPr lang="en-GB" sz="1400" dirty="0"/>
          </a:p>
        </p:txBody>
      </p:sp>
      <p:sp>
        <p:nvSpPr>
          <p:cNvPr id="4" name="TextBox 3">
            <a:extLst>
              <a:ext uri="{FF2B5EF4-FFF2-40B4-BE49-F238E27FC236}">
                <a16:creationId xmlns:a16="http://schemas.microsoft.com/office/drawing/2014/main" id="{666DFE5B-E46B-C6BD-BA0E-7AF50E72517E}"/>
              </a:ext>
            </a:extLst>
          </p:cNvPr>
          <p:cNvSpPr txBox="1"/>
          <p:nvPr/>
        </p:nvSpPr>
        <p:spPr>
          <a:xfrm>
            <a:off x="6888841" y="4235935"/>
            <a:ext cx="792088" cy="369332"/>
          </a:xfrm>
          <a:prstGeom prst="rect">
            <a:avLst/>
          </a:prstGeom>
          <a:solidFill>
            <a:schemeClr val="bg1"/>
          </a:solidFill>
        </p:spPr>
        <p:txBody>
          <a:bodyPr wrap="square" rtlCol="0">
            <a:spAutoFit/>
          </a:bodyPr>
          <a:lstStyle/>
          <a:p>
            <a:r>
              <a:rPr lang="en-US" dirty="0"/>
              <a:t>w</a:t>
            </a:r>
            <a:r>
              <a:rPr lang="en-US" baseline="-25000" dirty="0"/>
              <a:t>0</a:t>
            </a:r>
            <a:r>
              <a:rPr lang="en-US" dirty="0"/>
              <a:t>-</a:t>
            </a:r>
            <a:r>
              <a:rPr lang="el-GR" dirty="0"/>
              <a:t>Λ</a:t>
            </a:r>
            <a:endParaRPr lang="en-GB" dirty="0"/>
          </a:p>
        </p:txBody>
      </p:sp>
    </p:spTree>
    <p:extLst>
      <p:ext uri="{BB962C8B-B14F-4D97-AF65-F5344CB8AC3E}">
        <p14:creationId xmlns:p14="http://schemas.microsoft.com/office/powerpoint/2010/main" val="73972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F7A5-A52F-7184-12CF-C509F46EF404}"/>
              </a:ext>
            </a:extLst>
          </p:cNvPr>
          <p:cNvSpPr>
            <a:spLocks noGrp="1"/>
          </p:cNvSpPr>
          <p:nvPr>
            <p:ph type="title"/>
          </p:nvPr>
        </p:nvSpPr>
        <p:spPr/>
        <p:txBody>
          <a:bodyPr>
            <a:normAutofit fontScale="90000"/>
          </a:bodyPr>
          <a:lstStyle/>
          <a:p>
            <a:r>
              <a:rPr lang="el-GR" dirty="0"/>
              <a:t>Βήμα 2 : </a:t>
            </a:r>
            <a:r>
              <a:rPr lang="el-GR" sz="4400" b="1" dirty="0">
                <a:effectLst>
                  <a:outerShdw blurRad="38100" dist="38100" dir="2700000" algn="tl">
                    <a:srgbClr val="000000">
                      <a:alpha val="43137"/>
                    </a:srgbClr>
                  </a:outerShdw>
                </a:effectLst>
              </a:rPr>
              <a:t>Προτιμήσεις </a:t>
            </a:r>
            <a:br>
              <a:rPr lang="el-GR" sz="4400" b="1" dirty="0">
                <a:effectLst>
                  <a:outerShdw blurRad="38100" dist="38100" dir="2700000" algn="tl">
                    <a:srgbClr val="000000">
                      <a:alpha val="43137"/>
                    </a:srgbClr>
                  </a:outerShdw>
                </a:effectLst>
              </a:rPr>
            </a:br>
            <a:r>
              <a:rPr lang="el-GR" sz="4400" dirty="0"/>
              <a:t>Σ</a:t>
            </a:r>
            <a:r>
              <a:rPr lang="el-GR" dirty="0"/>
              <a:t>τάση στο ρίσκο και </a:t>
            </a:r>
            <a:r>
              <a:rPr lang="el-GR" b="1" dirty="0"/>
              <a:t>καμπύλες αδιαφορίας</a:t>
            </a:r>
            <a:endParaRPr lang="en-GB" b="1" dirty="0"/>
          </a:p>
        </p:txBody>
      </p:sp>
      <p:sp>
        <p:nvSpPr>
          <p:cNvPr id="3" name="Content Placeholder 2">
            <a:extLst>
              <a:ext uri="{FF2B5EF4-FFF2-40B4-BE49-F238E27FC236}">
                <a16:creationId xmlns:a16="http://schemas.microsoft.com/office/drawing/2014/main" id="{D088C3D4-D73D-E7C2-3A22-D585700CD81B}"/>
              </a:ext>
            </a:extLst>
          </p:cNvPr>
          <p:cNvSpPr>
            <a:spLocks noGrp="1"/>
          </p:cNvSpPr>
          <p:nvPr>
            <p:ph sz="half" idx="1"/>
          </p:nvPr>
        </p:nvSpPr>
        <p:spPr>
          <a:xfrm>
            <a:off x="1097279" y="1845734"/>
            <a:ext cx="4937760" cy="4247562"/>
          </a:xfrm>
        </p:spPr>
        <p:txBody>
          <a:bodyPr>
            <a:normAutofit fontScale="77500" lnSpcReduction="20000"/>
          </a:bodyPr>
          <a:lstStyle/>
          <a:p>
            <a:r>
              <a:rPr lang="el-GR" dirty="0"/>
              <a:t>Οι καμπύλες αδιαφορίας περιγράφουν τους συνδυασμούς που οδηγούν στην ίδια ευχαρίστηση (χρησιμότητα).</a:t>
            </a:r>
          </a:p>
          <a:p>
            <a:pPr lvl="1"/>
            <a:r>
              <a:rPr lang="el-GR" dirty="0" err="1"/>
              <a:t>Οσο</a:t>
            </a:r>
            <a:r>
              <a:rPr lang="el-GR" dirty="0"/>
              <a:t> πιο δεξιά, τόσο καλύτερα (υψηλότερο </a:t>
            </a:r>
            <a:r>
              <a:rPr lang="en-US" dirty="0"/>
              <a:t>u)</a:t>
            </a:r>
            <a:endParaRPr lang="el-GR" dirty="0"/>
          </a:p>
          <a:p>
            <a:pPr lvl="1"/>
            <a:r>
              <a:rPr lang="el-GR" dirty="0"/>
              <a:t> η κλίση της καμπύλης σε κάποιο σημείο είναι ο </a:t>
            </a:r>
            <a:r>
              <a:rPr lang="el-GR" b="1" dirty="0"/>
              <a:t>Οριακός Λόγος Μετατροπής.</a:t>
            </a:r>
          </a:p>
          <a:p>
            <a:pPr lvl="1"/>
            <a:r>
              <a:rPr lang="el-GR" dirty="0"/>
              <a:t>Το σημείο που τέμνουν τον εισοδηματικό περιορισμό είναι η μέγιστη χρησιμότητα. </a:t>
            </a:r>
          </a:p>
          <a:p>
            <a:r>
              <a:rPr lang="el-GR" dirty="0"/>
              <a:t>Στην αβεβαιότητα, κάποιος με αποστροφή στο ρίσκο προτιμά την βεβαιότητα </a:t>
            </a:r>
          </a:p>
          <a:p>
            <a:pPr lvl="1"/>
            <a:r>
              <a:rPr lang="el-GR" dirty="0"/>
              <a:t>Τέμνουν την αναλογιστικά δίκαιη γραμμή όπου συναντά αυτή τη  γραμμή βεβαιότητας (</a:t>
            </a:r>
            <a:r>
              <a:rPr lang="el-GR" b="1" dirty="0"/>
              <a:t>45</a:t>
            </a:r>
            <a:r>
              <a:rPr lang="el-GR" b="1" baseline="30000" dirty="0"/>
              <a:t>ο</a:t>
            </a:r>
            <a:r>
              <a:rPr lang="el-GR" b="1" dirty="0"/>
              <a:t>)</a:t>
            </a:r>
            <a:r>
              <a:rPr lang="el-GR" dirty="0"/>
              <a:t> </a:t>
            </a:r>
          </a:p>
          <a:p>
            <a:pPr lvl="1"/>
            <a:r>
              <a:rPr lang="el-GR" dirty="0"/>
              <a:t>Στο σημείο αυτό ο οριακός λόγος μετατροπής ισούται με το </a:t>
            </a:r>
            <a:r>
              <a:rPr lang="el-GR" b="1" dirty="0"/>
              <a:t>λόγο πιθανοτήτων</a:t>
            </a:r>
            <a:r>
              <a:rPr lang="el-GR" dirty="0"/>
              <a:t>. </a:t>
            </a:r>
          </a:p>
          <a:p>
            <a:r>
              <a:rPr lang="el-GR" dirty="0"/>
              <a:t>Δηλαδή κάποιος αν μετακινηθεί προς τη γραμμή βεβαιότητας, βελτιώνει την ευχαρίστησή του.</a:t>
            </a:r>
          </a:p>
          <a:p>
            <a:pPr lvl="1"/>
            <a:r>
              <a:rPr lang="el-GR" b="1" dirty="0"/>
              <a:t>Αν έχει πρόσβαση σε αναλογιστικά δίκαιο στοίχημα </a:t>
            </a:r>
            <a:r>
              <a:rPr lang="el-GR" dirty="0"/>
              <a:t>πάντα θα το πάρει για να βρεθεί στη γραμμή βεβαιότητας.</a:t>
            </a:r>
          </a:p>
          <a:p>
            <a:pPr lvl="1"/>
            <a:r>
              <a:rPr lang="el-GR" dirty="0"/>
              <a:t>Δηλαδή επιδιώκει </a:t>
            </a:r>
            <a:r>
              <a:rPr lang="el-GR" b="1" dirty="0">
                <a:effectLst>
                  <a:outerShdw blurRad="38100" dist="38100" dir="2700000" algn="tl">
                    <a:srgbClr val="000000">
                      <a:alpha val="43137"/>
                    </a:srgbClr>
                  </a:outerShdw>
                </a:effectLst>
              </a:rPr>
              <a:t>πλήρη ασφάλιση</a:t>
            </a:r>
            <a:r>
              <a:rPr lang="el-GR" b="1" dirty="0"/>
              <a:t>, </a:t>
            </a:r>
            <a:r>
              <a:rPr lang="el-GR" b="1" i="1" dirty="0"/>
              <a:t>ασχέτως του αρχικού πλούτου ή της πιθανότητας ζημιάς </a:t>
            </a:r>
            <a:endParaRPr lang="en-GB" b="1" i="1" dirty="0"/>
          </a:p>
        </p:txBody>
      </p:sp>
      <p:pic>
        <p:nvPicPr>
          <p:cNvPr id="7" name="Content Placeholder 6">
            <a:extLst>
              <a:ext uri="{FF2B5EF4-FFF2-40B4-BE49-F238E27FC236}">
                <a16:creationId xmlns:a16="http://schemas.microsoft.com/office/drawing/2014/main" id="{205879FB-183A-8712-C62C-F7D0A06BC101}"/>
              </a:ext>
            </a:extLst>
          </p:cNvPr>
          <p:cNvPicPr>
            <a:picLocks noGrp="1" noChangeAspect="1"/>
          </p:cNvPicPr>
          <p:nvPr>
            <p:ph sz="half" idx="2"/>
          </p:nvPr>
        </p:nvPicPr>
        <p:blipFill>
          <a:blip r:embed="rId2"/>
          <a:stretch>
            <a:fillRect/>
          </a:stretch>
        </p:blipFill>
        <p:spPr>
          <a:xfrm>
            <a:off x="6816080" y="2204864"/>
            <a:ext cx="4937125" cy="2788561"/>
          </a:xfrm>
          <a:prstGeom prst="rect">
            <a:avLst/>
          </a:prstGeom>
        </p:spPr>
      </p:pic>
      <p:sp>
        <p:nvSpPr>
          <p:cNvPr id="5" name="Footer Placeholder 4">
            <a:extLst>
              <a:ext uri="{FF2B5EF4-FFF2-40B4-BE49-F238E27FC236}">
                <a16:creationId xmlns:a16="http://schemas.microsoft.com/office/drawing/2014/main" id="{C0765916-9872-EE59-4736-692DD04C7D3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7E8AB836-9CA3-B56C-34C4-26F5401BD506}"/>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
        <p:nvSpPr>
          <p:cNvPr id="10" name="TextBox 9">
            <a:extLst>
              <a:ext uri="{FF2B5EF4-FFF2-40B4-BE49-F238E27FC236}">
                <a16:creationId xmlns:a16="http://schemas.microsoft.com/office/drawing/2014/main" id="{24D2C3C0-45FB-A764-AE31-0408AAAD9733}"/>
              </a:ext>
            </a:extLst>
          </p:cNvPr>
          <p:cNvSpPr txBox="1"/>
          <p:nvPr/>
        </p:nvSpPr>
        <p:spPr>
          <a:xfrm>
            <a:off x="6816080" y="2564904"/>
            <a:ext cx="1008112" cy="430887"/>
          </a:xfrm>
          <a:prstGeom prst="rect">
            <a:avLst/>
          </a:prstGeom>
          <a:solidFill>
            <a:schemeClr val="accent1">
              <a:lumMod val="60000"/>
              <a:lumOff val="40000"/>
            </a:schemeClr>
          </a:solidFill>
        </p:spPr>
        <p:txBody>
          <a:bodyPr wrap="square" rtlCol="0">
            <a:spAutoFit/>
          </a:bodyPr>
          <a:lstStyle/>
          <a:p>
            <a:r>
              <a:rPr lang="el-GR" sz="1050" dirty="0"/>
              <a:t>Αναλογιστικά δίκαιη γραμμή</a:t>
            </a:r>
            <a:endParaRPr lang="en-GB" sz="1050" dirty="0"/>
          </a:p>
        </p:txBody>
      </p:sp>
      <p:sp>
        <p:nvSpPr>
          <p:cNvPr id="11" name="TextBox 10">
            <a:extLst>
              <a:ext uri="{FF2B5EF4-FFF2-40B4-BE49-F238E27FC236}">
                <a16:creationId xmlns:a16="http://schemas.microsoft.com/office/drawing/2014/main" id="{288F7A3D-7E27-3F32-176C-C150C7AB6DF8}"/>
              </a:ext>
            </a:extLst>
          </p:cNvPr>
          <p:cNvSpPr txBox="1"/>
          <p:nvPr/>
        </p:nvSpPr>
        <p:spPr>
          <a:xfrm>
            <a:off x="10776520" y="2764958"/>
            <a:ext cx="1224136" cy="461665"/>
          </a:xfrm>
          <a:prstGeom prst="rect">
            <a:avLst/>
          </a:prstGeom>
          <a:solidFill>
            <a:schemeClr val="tx2">
              <a:lumMod val="40000"/>
              <a:lumOff val="60000"/>
            </a:schemeClr>
          </a:solidFill>
        </p:spPr>
        <p:txBody>
          <a:bodyPr wrap="square" rtlCol="0">
            <a:spAutoFit/>
          </a:bodyPr>
          <a:lstStyle/>
          <a:p>
            <a:r>
              <a:rPr lang="el-GR" sz="1200" dirty="0"/>
              <a:t>Καμπύλες αδιαφορίας </a:t>
            </a:r>
            <a:endParaRPr lang="en-GB" sz="1200" dirty="0"/>
          </a:p>
        </p:txBody>
      </p:sp>
      <p:sp>
        <p:nvSpPr>
          <p:cNvPr id="12" name="TextBox 11">
            <a:extLst>
              <a:ext uri="{FF2B5EF4-FFF2-40B4-BE49-F238E27FC236}">
                <a16:creationId xmlns:a16="http://schemas.microsoft.com/office/drawing/2014/main" id="{AD8F4368-4471-DB2B-186D-0BB0BB92A9B4}"/>
              </a:ext>
            </a:extLst>
          </p:cNvPr>
          <p:cNvSpPr txBox="1"/>
          <p:nvPr/>
        </p:nvSpPr>
        <p:spPr>
          <a:xfrm>
            <a:off x="6600056" y="4993425"/>
            <a:ext cx="5153149" cy="1200329"/>
          </a:xfrm>
          <a:prstGeom prst="rect">
            <a:avLst/>
          </a:prstGeom>
          <a:solidFill>
            <a:schemeClr val="accent5">
              <a:lumMod val="40000"/>
              <a:lumOff val="60000"/>
            </a:schemeClr>
          </a:solidFill>
        </p:spPr>
        <p:txBody>
          <a:bodyPr wrap="square" rtlCol="0">
            <a:spAutoFit/>
          </a:bodyPr>
          <a:lstStyle/>
          <a:p>
            <a:r>
              <a:rPr lang="el-GR" dirty="0"/>
              <a:t>Αν κάποιος αποστρέφεται το ρίσκο οι καμπύλες κοιτούν προς τα πάνω – προτιμάται η βεβαιότητα.</a:t>
            </a:r>
          </a:p>
          <a:p>
            <a:r>
              <a:rPr lang="el-GR" b="1" i="1" dirty="0"/>
              <a:t>Αν υπάρχει αναλογιστικά δίκαιη ασφάλιση </a:t>
            </a:r>
            <a:r>
              <a:rPr lang="el-GR" b="1" dirty="0"/>
              <a:t>θα ασφαλιστεί πλήρως</a:t>
            </a:r>
            <a:r>
              <a:rPr lang="el-GR" dirty="0"/>
              <a:t>. </a:t>
            </a:r>
            <a:endParaRPr lang="en-GB" dirty="0"/>
          </a:p>
        </p:txBody>
      </p:sp>
    </p:spTree>
    <p:extLst>
      <p:ext uri="{BB962C8B-B14F-4D97-AF65-F5344CB8AC3E}">
        <p14:creationId xmlns:p14="http://schemas.microsoft.com/office/powerpoint/2010/main" val="1216048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EAEC-8734-0F76-0BC9-271EAED743A3}"/>
              </a:ext>
            </a:extLst>
          </p:cNvPr>
          <p:cNvSpPr>
            <a:spLocks noGrp="1"/>
          </p:cNvSpPr>
          <p:nvPr>
            <p:ph type="title"/>
          </p:nvPr>
        </p:nvSpPr>
        <p:spPr/>
        <p:txBody>
          <a:bodyPr>
            <a:normAutofit/>
          </a:bodyPr>
          <a:lstStyle/>
          <a:p>
            <a:r>
              <a:rPr lang="el-GR" dirty="0"/>
              <a:t>Βήμα 3 : </a:t>
            </a:r>
            <a:r>
              <a:rPr lang="el-GR" sz="4400" b="1" dirty="0">
                <a:effectLst>
                  <a:outerShdw blurRad="38100" dist="38100" dir="2700000" algn="tl">
                    <a:srgbClr val="000000">
                      <a:alpha val="43137"/>
                    </a:srgbClr>
                  </a:outerShdw>
                </a:effectLst>
              </a:rPr>
              <a:t>Ζήτηση για ασφάλιση </a:t>
            </a:r>
            <a:br>
              <a:rPr lang="el-GR" sz="4400" b="1" dirty="0">
                <a:effectLst>
                  <a:outerShdw blurRad="38100" dist="38100" dir="2700000" algn="tl">
                    <a:srgbClr val="000000">
                      <a:alpha val="43137"/>
                    </a:srgbClr>
                  </a:outerShdw>
                </a:effectLst>
              </a:rPr>
            </a:br>
            <a:r>
              <a:rPr lang="el-GR" sz="4400" b="1" dirty="0">
                <a:effectLst>
                  <a:outerShdw blurRad="38100" dist="38100" dir="2700000" algn="tl">
                    <a:srgbClr val="000000">
                      <a:alpha val="43137"/>
                    </a:srgbClr>
                  </a:outerShdw>
                </a:effectLst>
              </a:rPr>
              <a:t>πόσο ασφαλίζεται στον πραγματικό κόσμο</a:t>
            </a:r>
            <a:endParaRPr lang="en-GB" dirty="0"/>
          </a:p>
        </p:txBody>
      </p:sp>
      <p:sp>
        <p:nvSpPr>
          <p:cNvPr id="3" name="Content Placeholder 2">
            <a:extLst>
              <a:ext uri="{FF2B5EF4-FFF2-40B4-BE49-F238E27FC236}">
                <a16:creationId xmlns:a16="http://schemas.microsoft.com/office/drawing/2014/main" id="{ED26DC37-3436-D364-8F75-581819E54AD0}"/>
              </a:ext>
            </a:extLst>
          </p:cNvPr>
          <p:cNvSpPr>
            <a:spLocks noGrp="1"/>
          </p:cNvSpPr>
          <p:nvPr>
            <p:ph sz="half" idx="1"/>
          </p:nvPr>
        </p:nvSpPr>
        <p:spPr>
          <a:xfrm>
            <a:off x="767408" y="1845734"/>
            <a:ext cx="5267631" cy="4247562"/>
          </a:xfrm>
        </p:spPr>
        <p:txBody>
          <a:bodyPr>
            <a:normAutofit fontScale="85000" lnSpcReduction="20000"/>
          </a:bodyPr>
          <a:lstStyle/>
          <a:p>
            <a:r>
              <a:rPr lang="el-GR" dirty="0"/>
              <a:t>Στον πραγματικό κόσμο, </a:t>
            </a:r>
            <a:r>
              <a:rPr lang="el-GR" b="1" i="1" dirty="0">
                <a:effectLst>
                  <a:outerShdw blurRad="38100" dist="38100" dir="2700000" algn="tl">
                    <a:srgbClr val="000000">
                      <a:alpha val="43137"/>
                    </a:srgbClr>
                  </a:outerShdw>
                </a:effectLst>
              </a:rPr>
              <a:t>δεν</a:t>
            </a:r>
            <a:r>
              <a:rPr lang="el-GR" b="1" dirty="0"/>
              <a:t> μπορεί να υπάρξει αναλογιστικά δίκαιη ασφάλιση.</a:t>
            </a:r>
            <a:endParaRPr lang="el-GR" dirty="0"/>
          </a:p>
          <a:p>
            <a:pPr lvl="1"/>
            <a:r>
              <a:rPr lang="el-GR" dirty="0"/>
              <a:t>Γιατί μια ασφαλιστική εταιρεία δεν θα μπορούσε να καλύψει το κόστος λειτουργίας της.</a:t>
            </a:r>
          </a:p>
          <a:p>
            <a:pPr lvl="1"/>
            <a:r>
              <a:rPr lang="el-GR" b="1" dirty="0"/>
              <a:t>Το </a:t>
            </a:r>
            <a:r>
              <a:rPr lang="en-US" b="1" dirty="0"/>
              <a:t>loading factor </a:t>
            </a:r>
            <a:r>
              <a:rPr lang="el-GR" b="1" dirty="0"/>
              <a:t>σ θα είναι πάντα θετικό. </a:t>
            </a:r>
            <a:endParaRPr lang="en-US" b="1" dirty="0"/>
          </a:p>
          <a:p>
            <a:r>
              <a:rPr lang="el-GR" dirty="0"/>
              <a:t>Αν είναι έτσι, τότε το σημείο υψηλότερης ευχαρίστησης (καμπύλη αδιαφορίας) περιορίζει την μέγιστη ζημιά, αλλά </a:t>
            </a:r>
            <a:r>
              <a:rPr lang="el-GR" b="1" dirty="0"/>
              <a:t>αφήνει ένα ποσό ακάλυπτο.</a:t>
            </a:r>
          </a:p>
          <a:p>
            <a:pPr lvl="1"/>
            <a:r>
              <a:rPr lang="el-GR" dirty="0"/>
              <a:t>Το σημείο </a:t>
            </a:r>
            <a:r>
              <a:rPr lang="en-US" b="1" dirty="0"/>
              <a:t>C</a:t>
            </a:r>
            <a:r>
              <a:rPr lang="el-GR" dirty="0"/>
              <a:t> είναι ανέφικτο.</a:t>
            </a:r>
          </a:p>
          <a:p>
            <a:pPr lvl="1"/>
            <a:r>
              <a:rPr lang="el-GR" dirty="0"/>
              <a:t>Μετακινείται από το </a:t>
            </a:r>
            <a:r>
              <a:rPr lang="el-GR" b="1" dirty="0"/>
              <a:t>Α</a:t>
            </a:r>
            <a:r>
              <a:rPr lang="el-GR" dirty="0"/>
              <a:t> στο σημείο </a:t>
            </a:r>
            <a:r>
              <a:rPr lang="el-GR" b="1" dirty="0"/>
              <a:t>Β</a:t>
            </a:r>
            <a:r>
              <a:rPr lang="el-GR" dirty="0"/>
              <a:t> όπου η ασφάλιση που αγοράζει καλύπτει τμήμα της ζημιάς Λ.</a:t>
            </a:r>
          </a:p>
          <a:p>
            <a:pPr lvl="1"/>
            <a:r>
              <a:rPr lang="el-GR" dirty="0"/>
              <a:t>Αν είχε μεγαλύτερη αποστροφή στο ρίσκο το Β θα ήταν πιο κοντά στην γραμμή βεβαιότητας (θα αγόραζε μεγαλύτερη ασφάλιση). </a:t>
            </a:r>
          </a:p>
          <a:p>
            <a:r>
              <a:rPr lang="el-GR" dirty="0"/>
              <a:t>Η θεωρία της ζήτησης ασφάλισης εξετάζει πώς διαμορφώνεται η έκταση της ασφάλισης (το σημείο Β)</a:t>
            </a:r>
          </a:p>
          <a:p>
            <a:pPr lvl="1"/>
            <a:r>
              <a:rPr lang="el-GR" dirty="0"/>
              <a:t>Πώς εξαρτάται από το ασφάλιστρο (πιθανότητες + </a:t>
            </a:r>
            <a:r>
              <a:rPr lang="en-US" dirty="0"/>
              <a:t>Loading factor0</a:t>
            </a:r>
          </a:p>
          <a:p>
            <a:pPr lvl="1"/>
            <a:r>
              <a:rPr lang="el-GR" dirty="0"/>
              <a:t>Πώς εξαρτάται από τον αρχικό πλούτο</a:t>
            </a:r>
            <a:endParaRPr lang="en-GB" dirty="0"/>
          </a:p>
        </p:txBody>
      </p:sp>
      <p:pic>
        <p:nvPicPr>
          <p:cNvPr id="7" name="Content Placeholder 6">
            <a:extLst>
              <a:ext uri="{FF2B5EF4-FFF2-40B4-BE49-F238E27FC236}">
                <a16:creationId xmlns:a16="http://schemas.microsoft.com/office/drawing/2014/main" id="{AC055770-893C-6FB8-D763-91E519FB56A3}"/>
              </a:ext>
            </a:extLst>
          </p:cNvPr>
          <p:cNvPicPr>
            <a:picLocks noGrp="1" noChangeAspect="1"/>
          </p:cNvPicPr>
          <p:nvPr>
            <p:ph sz="half" idx="2"/>
          </p:nvPr>
        </p:nvPicPr>
        <p:blipFill>
          <a:blip r:embed="rId2"/>
          <a:stretch>
            <a:fillRect/>
          </a:stretch>
        </p:blipFill>
        <p:spPr>
          <a:xfrm>
            <a:off x="6249913" y="2295136"/>
            <a:ext cx="4937125" cy="3044369"/>
          </a:xfrm>
          <a:prstGeom prst="rect">
            <a:avLst/>
          </a:prstGeom>
        </p:spPr>
      </p:pic>
      <p:sp>
        <p:nvSpPr>
          <p:cNvPr id="5" name="Footer Placeholder 4">
            <a:extLst>
              <a:ext uri="{FF2B5EF4-FFF2-40B4-BE49-F238E27FC236}">
                <a16:creationId xmlns:a16="http://schemas.microsoft.com/office/drawing/2014/main" id="{9254B956-D13B-1390-C379-27369B95863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C0557EC2-26A3-67E5-77A9-31D379F22C86}"/>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pic>
        <p:nvPicPr>
          <p:cNvPr id="8" name="Picture 7">
            <a:extLst>
              <a:ext uri="{FF2B5EF4-FFF2-40B4-BE49-F238E27FC236}">
                <a16:creationId xmlns:a16="http://schemas.microsoft.com/office/drawing/2014/main" id="{0CC7CEBE-EADF-AB23-F729-0F341F415F0C}"/>
              </a:ext>
            </a:extLst>
          </p:cNvPr>
          <p:cNvPicPr>
            <a:picLocks noChangeAspect="1"/>
          </p:cNvPicPr>
          <p:nvPr/>
        </p:nvPicPr>
        <p:blipFill>
          <a:blip r:embed="rId3"/>
          <a:stretch>
            <a:fillRect/>
          </a:stretch>
        </p:blipFill>
        <p:spPr>
          <a:xfrm>
            <a:off x="6175154" y="2857640"/>
            <a:ext cx="1005927" cy="451143"/>
          </a:xfrm>
          <a:prstGeom prst="rect">
            <a:avLst/>
          </a:prstGeom>
        </p:spPr>
      </p:pic>
      <p:sp>
        <p:nvSpPr>
          <p:cNvPr id="9" name="TextBox 8">
            <a:extLst>
              <a:ext uri="{FF2B5EF4-FFF2-40B4-BE49-F238E27FC236}">
                <a16:creationId xmlns:a16="http://schemas.microsoft.com/office/drawing/2014/main" id="{F2AD08C4-BC9F-5750-EA58-9229463D2ED1}"/>
              </a:ext>
            </a:extLst>
          </p:cNvPr>
          <p:cNvSpPr txBox="1"/>
          <p:nvPr/>
        </p:nvSpPr>
        <p:spPr>
          <a:xfrm>
            <a:off x="6249912" y="3857414"/>
            <a:ext cx="1286248" cy="415498"/>
          </a:xfrm>
          <a:prstGeom prst="rect">
            <a:avLst/>
          </a:prstGeom>
          <a:solidFill>
            <a:schemeClr val="tx2">
              <a:lumMod val="40000"/>
              <a:lumOff val="60000"/>
            </a:schemeClr>
          </a:solidFill>
        </p:spPr>
        <p:txBody>
          <a:bodyPr wrap="square" rtlCol="0">
            <a:spAutoFit/>
          </a:bodyPr>
          <a:lstStyle/>
          <a:p>
            <a:r>
              <a:rPr lang="el-GR" sz="1050" dirty="0"/>
              <a:t>Εφικτό στοίχημα σ&gt;0</a:t>
            </a:r>
            <a:endParaRPr lang="en-GB" sz="1050" dirty="0"/>
          </a:p>
        </p:txBody>
      </p:sp>
      <p:sp>
        <p:nvSpPr>
          <p:cNvPr id="10" name="TextBox 9">
            <a:extLst>
              <a:ext uri="{FF2B5EF4-FFF2-40B4-BE49-F238E27FC236}">
                <a16:creationId xmlns:a16="http://schemas.microsoft.com/office/drawing/2014/main" id="{A08921FE-BE4B-D1C2-A7EA-49E6849E0BBB}"/>
              </a:ext>
            </a:extLst>
          </p:cNvPr>
          <p:cNvSpPr txBox="1"/>
          <p:nvPr/>
        </p:nvSpPr>
        <p:spPr>
          <a:xfrm>
            <a:off x="6744072" y="4272912"/>
            <a:ext cx="792088" cy="369332"/>
          </a:xfrm>
          <a:prstGeom prst="rect">
            <a:avLst/>
          </a:prstGeom>
          <a:solidFill>
            <a:schemeClr val="bg1"/>
          </a:solidFill>
        </p:spPr>
        <p:txBody>
          <a:bodyPr wrap="square" rtlCol="0">
            <a:spAutoFit/>
          </a:bodyPr>
          <a:lstStyle/>
          <a:p>
            <a:r>
              <a:rPr lang="en-US" dirty="0"/>
              <a:t>w</a:t>
            </a:r>
            <a:r>
              <a:rPr lang="en-US" baseline="-25000" dirty="0"/>
              <a:t>0</a:t>
            </a:r>
            <a:r>
              <a:rPr lang="en-US" dirty="0"/>
              <a:t>-</a:t>
            </a:r>
            <a:r>
              <a:rPr lang="el-GR" dirty="0"/>
              <a:t>Λ</a:t>
            </a:r>
            <a:endParaRPr lang="en-GB" dirty="0"/>
          </a:p>
        </p:txBody>
      </p:sp>
      <p:sp>
        <p:nvSpPr>
          <p:cNvPr id="11" name="TextBox 10">
            <a:extLst>
              <a:ext uri="{FF2B5EF4-FFF2-40B4-BE49-F238E27FC236}">
                <a16:creationId xmlns:a16="http://schemas.microsoft.com/office/drawing/2014/main" id="{0E6E75C7-9356-D2C8-F817-5123085BD2DE}"/>
              </a:ext>
            </a:extLst>
          </p:cNvPr>
          <p:cNvSpPr txBox="1"/>
          <p:nvPr/>
        </p:nvSpPr>
        <p:spPr>
          <a:xfrm>
            <a:off x="6600056" y="4993425"/>
            <a:ext cx="5153149" cy="646331"/>
          </a:xfrm>
          <a:prstGeom prst="rect">
            <a:avLst/>
          </a:prstGeom>
          <a:solidFill>
            <a:schemeClr val="accent5">
              <a:lumMod val="40000"/>
              <a:lumOff val="60000"/>
            </a:schemeClr>
          </a:solidFill>
        </p:spPr>
        <p:txBody>
          <a:bodyPr wrap="square" rtlCol="0">
            <a:spAutoFit/>
          </a:bodyPr>
          <a:lstStyle/>
          <a:p>
            <a:r>
              <a:rPr lang="el-GR" dirty="0"/>
              <a:t>Το βέλτιστο σημείο αφήνει τμήμα της ζημιάς ακάλυπτο. </a:t>
            </a:r>
            <a:endParaRPr lang="en-GB" dirty="0"/>
          </a:p>
        </p:txBody>
      </p:sp>
    </p:spTree>
    <p:extLst>
      <p:ext uri="{BB962C8B-B14F-4D97-AF65-F5344CB8AC3E}">
        <p14:creationId xmlns:p14="http://schemas.microsoft.com/office/powerpoint/2010/main" val="213722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FA51-0B15-72A8-C064-57F017D3D230}"/>
              </a:ext>
            </a:extLst>
          </p:cNvPr>
          <p:cNvSpPr>
            <a:spLocks noGrp="1"/>
          </p:cNvSpPr>
          <p:nvPr>
            <p:ph type="title"/>
          </p:nvPr>
        </p:nvSpPr>
        <p:spPr/>
        <p:txBody>
          <a:bodyPr/>
          <a:lstStyle/>
          <a:p>
            <a:r>
              <a:rPr lang="el-GR" dirty="0"/>
              <a:t>Τέσσερεις παρατηρήσεις </a:t>
            </a:r>
            <a:endParaRPr lang="en-GB" dirty="0"/>
          </a:p>
        </p:txBody>
      </p:sp>
      <p:sp>
        <p:nvSpPr>
          <p:cNvPr id="3" name="Content Placeholder 2">
            <a:extLst>
              <a:ext uri="{FF2B5EF4-FFF2-40B4-BE49-F238E27FC236}">
                <a16:creationId xmlns:a16="http://schemas.microsoft.com/office/drawing/2014/main" id="{AC527425-AED5-725B-736A-B79D67129996}"/>
              </a:ext>
            </a:extLst>
          </p:cNvPr>
          <p:cNvSpPr>
            <a:spLocks noGrp="1"/>
          </p:cNvSpPr>
          <p:nvPr>
            <p:ph idx="1"/>
          </p:nvPr>
        </p:nvSpPr>
        <p:spPr>
          <a:xfrm>
            <a:off x="1097280" y="1845734"/>
            <a:ext cx="10058400" cy="4103546"/>
          </a:xfrm>
        </p:spPr>
        <p:txBody>
          <a:bodyPr>
            <a:normAutofit fontScale="92500" lnSpcReduction="10000"/>
          </a:bodyPr>
          <a:lstStyle/>
          <a:p>
            <a:pPr marL="544068" lvl="1" indent="-342900">
              <a:buFont typeface="+mj-lt"/>
              <a:buAutoNum type="arabicPeriod"/>
            </a:pPr>
            <a:r>
              <a:rPr lang="el-GR" dirty="0"/>
              <a:t>Σε αντίθεση με την βεβαιότητα (όπου το 1 και το 2 είναι κανονικά προϊόντα), </a:t>
            </a:r>
            <a:r>
              <a:rPr lang="el-GR" i="1" dirty="0"/>
              <a:t>δεν</a:t>
            </a:r>
            <a:r>
              <a:rPr lang="el-GR" dirty="0"/>
              <a:t> καταλήγει με κάτι και από τα δύο. Όταν ξεκαθαρίσει η κατάσταση (</a:t>
            </a:r>
            <a:r>
              <a:rPr lang="en-US" i="1" dirty="0"/>
              <a:t>ex post</a:t>
            </a:r>
            <a:r>
              <a:rPr lang="el-GR" dirty="0"/>
              <a:t>) έχει </a:t>
            </a:r>
            <a:r>
              <a:rPr lang="el-GR" b="1" i="1" dirty="0"/>
              <a:t>μόνο</a:t>
            </a:r>
            <a:r>
              <a:rPr lang="el-GR" dirty="0"/>
              <a:t> </a:t>
            </a:r>
            <a:r>
              <a:rPr lang="en-US" dirty="0"/>
              <a:t>w</a:t>
            </a:r>
            <a:r>
              <a:rPr lang="el-GR" baseline="-25000" dirty="0"/>
              <a:t>1</a:t>
            </a:r>
            <a:r>
              <a:rPr lang="el-GR" dirty="0"/>
              <a:t>  ή </a:t>
            </a:r>
            <a:r>
              <a:rPr lang="en-US" dirty="0"/>
              <a:t>w</a:t>
            </a:r>
            <a:r>
              <a:rPr lang="el-GR" baseline="-25000" dirty="0"/>
              <a:t>2</a:t>
            </a:r>
            <a:r>
              <a:rPr lang="el-GR" dirty="0"/>
              <a:t>, </a:t>
            </a:r>
            <a:r>
              <a:rPr lang="el-GR" b="1" dirty="0"/>
              <a:t>όχι</a:t>
            </a:r>
            <a:r>
              <a:rPr lang="el-GR" dirty="0"/>
              <a:t> και τα δύο.  </a:t>
            </a:r>
          </a:p>
          <a:p>
            <a:pPr lvl="2"/>
            <a:r>
              <a:rPr lang="el-GR" dirty="0"/>
              <a:t>Η επιλογή όμως γίνεται </a:t>
            </a:r>
            <a:r>
              <a:rPr lang="en-US" b="1" dirty="0"/>
              <a:t>ex ante </a:t>
            </a:r>
            <a:r>
              <a:rPr lang="el-GR" b="1" dirty="0"/>
              <a:t>(στην αρχή) </a:t>
            </a:r>
            <a:r>
              <a:rPr lang="el-GR" dirty="0" err="1"/>
              <a:t>πρίν</a:t>
            </a:r>
            <a:r>
              <a:rPr lang="el-GR" dirty="0"/>
              <a:t> είναι γνωστό τι θα γίνει (τι θα κληρώσει).  Τα σημεία στο διάγραμμα μπορούν να ερμηνευτούν ως ‘</a:t>
            </a:r>
            <a:r>
              <a:rPr lang="el-GR" i="1" dirty="0"/>
              <a:t>δικαιώματα</a:t>
            </a:r>
            <a:r>
              <a:rPr lang="el-GR" dirty="0"/>
              <a:t> για πόρους’. Το ίδιο γίνεται στην διαχρονική επιλογή (κατανάλωση σήμερα/αύριο).  </a:t>
            </a:r>
          </a:p>
          <a:p>
            <a:pPr marL="544068" lvl="1" indent="-342900">
              <a:buFont typeface="+mj-lt"/>
              <a:buAutoNum type="arabicPeriod"/>
            </a:pPr>
            <a:r>
              <a:rPr lang="el-GR" b="1" dirty="0"/>
              <a:t>Αν προσφέρεται ασφαλιστική με δίκαιο ασφάλιστρο αν αποστρέφεται κίνδυνο επιλέγει πλήρη κάλυψη</a:t>
            </a:r>
            <a:r>
              <a:rPr lang="el-GR" dirty="0"/>
              <a:t>.  </a:t>
            </a:r>
            <a:endParaRPr lang="en-GB" sz="1600" dirty="0"/>
          </a:p>
          <a:p>
            <a:pPr lvl="2"/>
            <a:r>
              <a:rPr lang="el-GR" dirty="0"/>
              <a:t>Η ωφέλεια σε κάθε κατάσταση εξαρτάται </a:t>
            </a:r>
            <a:r>
              <a:rPr lang="el-GR" i="1" dirty="0"/>
              <a:t>μόνο</a:t>
            </a:r>
            <a:r>
              <a:rPr lang="el-GR" dirty="0"/>
              <a:t> από τον πλούτο του </a:t>
            </a:r>
            <a:r>
              <a:rPr lang="el-GR" i="1" dirty="0"/>
              <a:t>σε αυτή την κατάσταση</a:t>
            </a:r>
            <a:r>
              <a:rPr lang="el-GR" dirty="0"/>
              <a:t>  και είναι ανεξάρτητη από την </a:t>
            </a:r>
            <a:r>
              <a:rPr lang="el-GR" i="1" dirty="0"/>
              <a:t>υποθετική</a:t>
            </a:r>
            <a:r>
              <a:rPr lang="el-GR" dirty="0"/>
              <a:t> κατάσταση αν είχαν επικρατήσει άλλες συνθήκες (αξίωμα ανεξαρτησίας!), </a:t>
            </a:r>
          </a:p>
          <a:p>
            <a:pPr lvl="2"/>
            <a:r>
              <a:rPr lang="el-GR" dirty="0"/>
              <a:t>τότε υπάρχει κίνητρο να </a:t>
            </a:r>
            <a:r>
              <a:rPr lang="el-GR" b="1" dirty="0"/>
              <a:t>εξισορροπηθεί η περιουσία του σε όλες τις καταστάσεις</a:t>
            </a:r>
            <a:r>
              <a:rPr lang="el-GR" dirty="0"/>
              <a:t>.  Το εύρημα αυτό είναι ανάλογο με τον κίνητρο του καταναλωτή να κρατά την κατανάλωσή του διαχρονικά σταθερή (κίνητρο εξομάλυνσης της κατανάλωσης). </a:t>
            </a:r>
            <a:endParaRPr lang="en-GB" dirty="0"/>
          </a:p>
          <a:p>
            <a:pPr marL="544068" lvl="1" indent="-342900">
              <a:buFont typeface="+mj-lt"/>
              <a:buAutoNum type="arabicPeriod"/>
            </a:pPr>
            <a:r>
              <a:rPr lang="el-GR" b="1" dirty="0"/>
              <a:t>Αν </a:t>
            </a:r>
            <a:r>
              <a:rPr lang="el-GR" b="1" i="1" dirty="0"/>
              <a:t>δεν</a:t>
            </a:r>
            <a:r>
              <a:rPr lang="el-GR" b="1" dirty="0"/>
              <a:t> είναι δίκαιη η ασφάλιση, τότε η πλήρης κάλυψη είναι ‘υπερβολικά ακριβή’ και διαλέγει να μείνει εκτεθειμένος σε κάποιο κίνδυνο</a:t>
            </a:r>
            <a:r>
              <a:rPr lang="el-GR" dirty="0"/>
              <a:t>.   </a:t>
            </a:r>
          </a:p>
          <a:p>
            <a:pPr lvl="2"/>
            <a:r>
              <a:rPr lang="el-GR" dirty="0"/>
              <a:t>Η </a:t>
            </a:r>
            <a:r>
              <a:rPr lang="el-GR" dirty="0" err="1"/>
              <a:t>ατελήςκάλυψη</a:t>
            </a:r>
            <a:r>
              <a:rPr lang="el-GR" dirty="0"/>
              <a:t> (σ&gt;0) είναι απαραίτητη για να καλύψει το κόστος της μια ασφαλιστική εταιρεία</a:t>
            </a:r>
          </a:p>
          <a:p>
            <a:pPr lvl="2"/>
            <a:r>
              <a:rPr lang="el-GR" dirty="0"/>
              <a:t>Αν η μερική κάλυψη δεν προσφέρεται, ο καταναλωτής ενδέχεται να μην ασφαλιστεί καθόλου.  </a:t>
            </a:r>
          </a:p>
          <a:p>
            <a:pPr lvl="2"/>
            <a:r>
              <a:rPr lang="el-GR" dirty="0"/>
              <a:t>Εξήγηση: Αφού κρατά κάτι η εταιρεία (πέραν του δίκαιου ασφαλίστρου), ο καταναλωτής ασφαλίζεται λιγότερα για να αντισταθμίσει τα ποσά που κατευθύνονται στην εταιρεία</a:t>
            </a:r>
          </a:p>
          <a:p>
            <a:pPr marL="544068" lvl="1" indent="-342900">
              <a:buFont typeface="+mj-lt"/>
              <a:buAutoNum type="arabicPeriod"/>
            </a:pPr>
            <a:r>
              <a:rPr lang="el-GR" dirty="0"/>
              <a:t>Η </a:t>
            </a:r>
            <a:r>
              <a:rPr lang="el-GR" b="1" i="1" dirty="0"/>
              <a:t>καμπύλη</a:t>
            </a:r>
            <a:r>
              <a:rPr lang="el-GR" b="1" dirty="0"/>
              <a:t> </a:t>
            </a:r>
            <a:r>
              <a:rPr lang="el-GR" b="1" i="1" dirty="0"/>
              <a:t>ζήτησης</a:t>
            </a:r>
            <a:r>
              <a:rPr lang="el-GR" b="1" dirty="0"/>
              <a:t> της ασφάλισης </a:t>
            </a:r>
            <a:r>
              <a:rPr lang="el-GR" dirty="0"/>
              <a:t>προκύπτει εξετάζοντας πώς μεταβάλλεται το σημείο Β όταν αλλάζουν παράμετροι όπως το ασφάλιστρο, ο πλούτος, η αποστροφή στο ρίσκο κοκ</a:t>
            </a:r>
          </a:p>
          <a:p>
            <a:pPr lvl="2"/>
            <a:r>
              <a:rPr lang="el-GR" dirty="0"/>
              <a:t>Ανάλυση συγκριτικής στατικής</a:t>
            </a:r>
            <a:endParaRPr lang="en-GB" dirty="0"/>
          </a:p>
          <a:p>
            <a:pPr lvl="1"/>
            <a:endParaRPr lang="en-GB" dirty="0"/>
          </a:p>
        </p:txBody>
      </p:sp>
      <p:sp>
        <p:nvSpPr>
          <p:cNvPr id="4" name="Footer Placeholder 3">
            <a:extLst>
              <a:ext uri="{FF2B5EF4-FFF2-40B4-BE49-F238E27FC236}">
                <a16:creationId xmlns:a16="http://schemas.microsoft.com/office/drawing/2014/main" id="{6D7DD797-E77E-73D2-4807-5EE6D633B05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CFB51FC-5195-B9B5-D4D3-325605D48421}"/>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258431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EAD3-706F-7F55-BAC6-750C5A2F5582}"/>
              </a:ext>
            </a:extLst>
          </p:cNvPr>
          <p:cNvSpPr>
            <a:spLocks noGrp="1"/>
          </p:cNvSpPr>
          <p:nvPr>
            <p:ph type="title"/>
          </p:nvPr>
        </p:nvSpPr>
        <p:spPr>
          <a:xfrm>
            <a:off x="1097280" y="286603"/>
            <a:ext cx="10183296" cy="1450757"/>
          </a:xfrm>
        </p:spPr>
        <p:txBody>
          <a:bodyPr/>
          <a:lstStyle/>
          <a:p>
            <a:r>
              <a:rPr lang="el-GR" dirty="0"/>
              <a:t>Η ζήτηση για ασφάλιση - 1</a:t>
            </a:r>
            <a:endParaRPr lang="en-GB" dirty="0"/>
          </a:p>
        </p:txBody>
      </p:sp>
      <p:sp>
        <p:nvSpPr>
          <p:cNvPr id="3" name="Content Placeholder 2">
            <a:extLst>
              <a:ext uri="{FF2B5EF4-FFF2-40B4-BE49-F238E27FC236}">
                <a16:creationId xmlns:a16="http://schemas.microsoft.com/office/drawing/2014/main" id="{06A26F41-1DA2-B95A-0351-4CFA28439537}"/>
              </a:ext>
            </a:extLst>
          </p:cNvPr>
          <p:cNvSpPr>
            <a:spLocks noGrp="1"/>
          </p:cNvSpPr>
          <p:nvPr>
            <p:ph idx="1"/>
          </p:nvPr>
        </p:nvSpPr>
        <p:spPr/>
        <p:txBody>
          <a:bodyPr>
            <a:normAutofit fontScale="92500" lnSpcReduction="10000"/>
          </a:bodyPr>
          <a:lstStyle/>
          <a:p>
            <a:r>
              <a:rPr lang="el-GR" dirty="0"/>
              <a:t>Η ζήτηση ασφάλισης μπορεί να εκφραστεί ως συνάρτηση των ανεξάρτητων μεταβλητών: αρχικού πλούτου, του ασφαλίστρου, της απώλειας και των πιθανοτήτων.</a:t>
            </a:r>
          </a:p>
          <a:p>
            <a:pPr marL="457200" indent="-457200">
              <a:buFont typeface="+mj-lt"/>
              <a:buAutoNum type="arabicPeriod"/>
            </a:pPr>
            <a:r>
              <a:rPr lang="el-GR" b="1" dirty="0"/>
              <a:t>Η επίπτωση αλλαγής εισοδήματος (αρχικού </a:t>
            </a:r>
            <a:r>
              <a:rPr lang="el-GR" b="1" dirty="0" err="1"/>
              <a:t>πλουτου</a:t>
            </a:r>
            <a:r>
              <a:rPr lang="el-GR" b="1" dirty="0"/>
              <a:t>)</a:t>
            </a:r>
            <a:r>
              <a:rPr lang="el-GR" dirty="0"/>
              <a:t>. Αν το ασφάλιστρο είναι δίκαιο, επιλέγει πλήρη κάλυψη σε όλα τα </a:t>
            </a:r>
            <a:r>
              <a:rPr lang="el-GR" dirty="0" err="1"/>
              <a:t>εισοδήατα</a:t>
            </a:r>
            <a:r>
              <a:rPr lang="el-GR" dirty="0"/>
              <a:t>.  Το ενδιαφέρον είναι αν (σ&gt;0) </a:t>
            </a:r>
            <a:r>
              <a:rPr lang="el-GR" b="1" dirty="0"/>
              <a:t>και  ο καταναλωτής επιλέγει μερική κάλυψη.</a:t>
            </a:r>
          </a:p>
          <a:p>
            <a:pPr marL="749808" lvl="1" indent="-457200"/>
            <a:r>
              <a:rPr lang="el-GR" b="1" dirty="0"/>
              <a:t> </a:t>
            </a:r>
            <a:r>
              <a:rPr lang="el-GR" dirty="0"/>
              <a:t>Τότε η ασφάλιση μπορεί να είναι είτε </a:t>
            </a:r>
            <a:r>
              <a:rPr lang="el-GR" b="1" dirty="0"/>
              <a:t>κανονικό αγαθό </a:t>
            </a:r>
            <a:r>
              <a:rPr lang="el-GR" dirty="0"/>
              <a:t>(ζήτηση ↑ με εισόδημα) είτε </a:t>
            </a:r>
            <a:r>
              <a:rPr lang="el-GR" b="1" dirty="0"/>
              <a:t>κατώτερο </a:t>
            </a:r>
            <a:r>
              <a:rPr lang="el-GR" dirty="0"/>
              <a:t>(ζήτηση ↓ με εισόδημα). </a:t>
            </a:r>
          </a:p>
          <a:p>
            <a:pPr marL="749808" lvl="1" indent="-457200"/>
            <a:r>
              <a:rPr lang="el-GR" dirty="0"/>
              <a:t>Αν η αποστροφή αυξάνει με το εισόδημα, τότε είναι κανονικό, αν μειώνεται, κατώτερο.  </a:t>
            </a:r>
            <a:endParaRPr lang="en-GB" sz="1600" dirty="0"/>
          </a:p>
          <a:p>
            <a:pPr marL="749808" lvl="1" indent="-457200"/>
            <a:r>
              <a:rPr lang="el-GR" dirty="0"/>
              <a:t>Αν η </a:t>
            </a:r>
            <a:r>
              <a:rPr lang="el-GR" i="1" dirty="0"/>
              <a:t>απόλυτη</a:t>
            </a:r>
            <a:r>
              <a:rPr lang="el-GR" dirty="0"/>
              <a:t> αποστροφή στο ρίσκο (απώλεια συγκεκριμένου </a:t>
            </a:r>
            <a:r>
              <a:rPr lang="el-GR" i="1" dirty="0"/>
              <a:t>ποσού</a:t>
            </a:r>
            <a:r>
              <a:rPr lang="el-GR" dirty="0"/>
              <a:t>) </a:t>
            </a:r>
            <a:r>
              <a:rPr lang="el-GR" i="1" dirty="0"/>
              <a:t>μειώνεται</a:t>
            </a:r>
            <a:r>
              <a:rPr lang="el-GR" dirty="0"/>
              <a:t> με το εισόδημα  τότε–καθώς κάποιος γίνεται πλουσιότερος αποκτά μεγαλύτερη ‘ανοχή’ στον κίνδυνο. </a:t>
            </a:r>
          </a:p>
          <a:p>
            <a:pPr marL="749808" lvl="1" indent="-457200"/>
            <a:r>
              <a:rPr lang="el-GR" b="1" dirty="0">
                <a:solidFill>
                  <a:schemeClr val="accent1">
                    <a:lumMod val="75000"/>
                  </a:schemeClr>
                </a:solidFill>
              </a:rPr>
              <a:t>Τότε η ασφάλιση θα είναι </a:t>
            </a:r>
            <a:r>
              <a:rPr lang="el-GR" b="1" i="1" dirty="0">
                <a:solidFill>
                  <a:schemeClr val="accent1">
                    <a:lumMod val="75000"/>
                  </a:schemeClr>
                </a:solidFill>
              </a:rPr>
              <a:t>κατώτερο</a:t>
            </a:r>
            <a:r>
              <a:rPr lang="el-GR" b="1" dirty="0">
                <a:solidFill>
                  <a:schemeClr val="accent1">
                    <a:lumMod val="75000"/>
                  </a:schemeClr>
                </a:solidFill>
              </a:rPr>
              <a:t> αγαθό!!</a:t>
            </a:r>
            <a:endParaRPr lang="en-GB" sz="1600" b="1" dirty="0">
              <a:solidFill>
                <a:schemeClr val="accent1">
                  <a:lumMod val="75000"/>
                </a:schemeClr>
              </a:solidFill>
            </a:endParaRPr>
          </a:p>
          <a:p>
            <a:pPr marL="749808" lvl="1" indent="-457200"/>
            <a:r>
              <a:rPr lang="el-GR" dirty="0" err="1"/>
              <a:t>Ομως</a:t>
            </a:r>
            <a:r>
              <a:rPr lang="el-GR" dirty="0"/>
              <a:t> πλουσιότερες χώρες τείνουν να έχουν περισσότερη ασφάλιση.  </a:t>
            </a:r>
          </a:p>
          <a:p>
            <a:pPr marL="932688" lvl="2" indent="-457200"/>
            <a:r>
              <a:rPr lang="el-GR" dirty="0"/>
              <a:t>Μια εξήγηση μπορεί να αναζητηθεί στην υπόθεση ‘</a:t>
            </a:r>
            <a:r>
              <a:rPr lang="en-US" dirty="0"/>
              <a:t>ceteris paribus</a:t>
            </a:r>
            <a:r>
              <a:rPr lang="el-GR" dirty="0"/>
              <a:t>’ (άλλα παραμένουν δεδομένα). Π.χ. η αύξηση εισοδήματος αυξάνει και την </a:t>
            </a:r>
            <a:r>
              <a:rPr lang="el-GR" i="1" dirty="0"/>
              <a:t>αξία των απωλειών </a:t>
            </a:r>
            <a:r>
              <a:rPr lang="el-GR" dirty="0"/>
              <a:t>(έχεις περισσότερα πολύτιμα πράγματα). </a:t>
            </a:r>
          </a:p>
          <a:p>
            <a:pPr marL="932688" lvl="2" indent="-457200"/>
            <a:r>
              <a:rPr lang="el-GR" sz="1200" dirty="0"/>
              <a:t>Η μπορεί να εξαρτάται από παράγοντες που επηρεάζουν την  πλευρά της προσφοράς.</a:t>
            </a:r>
            <a:endParaRPr lang="en-GB" sz="1200" dirty="0"/>
          </a:p>
          <a:p>
            <a:pPr marL="544068" lvl="1" indent="-342900">
              <a:buFont typeface="+mj-lt"/>
              <a:buAutoNum type="arabicPeriod"/>
            </a:pPr>
            <a:endParaRPr lang="el-GR" dirty="0"/>
          </a:p>
          <a:p>
            <a:endParaRPr lang="en-GB" dirty="0"/>
          </a:p>
        </p:txBody>
      </p:sp>
      <p:sp>
        <p:nvSpPr>
          <p:cNvPr id="4" name="Footer Placeholder 3">
            <a:extLst>
              <a:ext uri="{FF2B5EF4-FFF2-40B4-BE49-F238E27FC236}">
                <a16:creationId xmlns:a16="http://schemas.microsoft.com/office/drawing/2014/main" id="{C4A58457-5F90-7E1B-67E7-20EB7A8EB7F2}"/>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6FDA168-8EF3-BEA7-2304-4C78B0EFE6F7}"/>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236167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C6C1-5093-0979-6747-9A238AA211F2}"/>
              </a:ext>
            </a:extLst>
          </p:cNvPr>
          <p:cNvSpPr>
            <a:spLocks noGrp="1"/>
          </p:cNvSpPr>
          <p:nvPr>
            <p:ph type="title"/>
          </p:nvPr>
        </p:nvSpPr>
        <p:spPr/>
        <p:txBody>
          <a:bodyPr/>
          <a:lstStyle/>
          <a:p>
            <a:r>
              <a:rPr lang="el-GR" dirty="0"/>
              <a:t>Η ζήτηση για ασφάλιση - 2</a:t>
            </a:r>
            <a:endParaRPr lang="en-GB" dirty="0"/>
          </a:p>
        </p:txBody>
      </p:sp>
      <p:sp>
        <p:nvSpPr>
          <p:cNvPr id="3" name="Content Placeholder 2">
            <a:extLst>
              <a:ext uri="{FF2B5EF4-FFF2-40B4-BE49-F238E27FC236}">
                <a16:creationId xmlns:a16="http://schemas.microsoft.com/office/drawing/2014/main" id="{F6664E61-E37D-2203-A891-35CBE76279EF}"/>
              </a:ext>
            </a:extLst>
          </p:cNvPr>
          <p:cNvSpPr>
            <a:spLocks noGrp="1"/>
          </p:cNvSpPr>
          <p:nvPr>
            <p:ph idx="1"/>
          </p:nvPr>
        </p:nvSpPr>
        <p:spPr/>
        <p:txBody>
          <a:bodyPr/>
          <a:lstStyle/>
          <a:p>
            <a:pPr marL="457200" indent="-457200">
              <a:buFont typeface="+mj-lt"/>
              <a:buAutoNum type="arabicPeriod" startAt="2"/>
            </a:pPr>
            <a:r>
              <a:rPr lang="el-GR" b="1" dirty="0"/>
              <a:t>Η επίπτωση της αύξησης της </a:t>
            </a:r>
            <a:r>
              <a:rPr lang="el-GR" b="1" dirty="0">
                <a:solidFill>
                  <a:schemeClr val="accent1">
                    <a:lumMod val="75000"/>
                  </a:schemeClr>
                </a:solidFill>
              </a:rPr>
              <a:t>απώλειας</a:t>
            </a:r>
            <a:r>
              <a:rPr lang="el-GR" dirty="0"/>
              <a:t> αυξάνει πάντα την ζήτηση για ασφάλιση.</a:t>
            </a:r>
            <a:r>
              <a:rPr lang="el-GR" b="1" dirty="0"/>
              <a:t>  </a:t>
            </a:r>
            <a:endParaRPr lang="en-GB" dirty="0"/>
          </a:p>
          <a:p>
            <a:pPr marL="457200" indent="-457200">
              <a:buFont typeface="+mj-lt"/>
              <a:buAutoNum type="arabicPeriod" startAt="2"/>
            </a:pPr>
            <a:r>
              <a:rPr lang="el-GR" b="1" dirty="0"/>
              <a:t>Η επίπτωση της αύξησης του </a:t>
            </a:r>
            <a:r>
              <a:rPr lang="el-GR" b="1" dirty="0">
                <a:solidFill>
                  <a:schemeClr val="accent1">
                    <a:lumMod val="75000"/>
                  </a:schemeClr>
                </a:solidFill>
              </a:rPr>
              <a:t>ασφαλίστρου</a:t>
            </a:r>
            <a:r>
              <a:rPr lang="el-GR" b="1" dirty="0"/>
              <a:t>. </a:t>
            </a:r>
            <a:r>
              <a:rPr lang="el-GR" dirty="0"/>
              <a:t>Λειτουργεί όπως η αλλαγή τιμών – το αποτέλεσμα </a:t>
            </a:r>
            <a:r>
              <a:rPr lang="el-GR" b="1" dirty="0"/>
              <a:t>υποκατάστασης</a:t>
            </a:r>
            <a:r>
              <a:rPr lang="el-GR" dirty="0"/>
              <a:t> πάντοτε αυξάνει την ζήτηση, αλλά επειδή αλλάζει το συνολικό εισόδημα θα υπάρχει και αντίστοιχη εξίσωση εισοδήματος – που θα εξαρτάται από το πώς η αποστροφή κινδύνου μεταβάλλεται με το εισόδημα. (επίπτωση εισοδήματος)</a:t>
            </a:r>
          </a:p>
          <a:p>
            <a:pPr marL="749808" lvl="1" indent="-457200"/>
            <a:r>
              <a:rPr lang="el-GR" dirty="0"/>
              <a:t>Το αποτέλεσμα μιας αύξησης του ασφαλίστρου εξαρτάται από την ισορροπία μεταξύ της επίπτωσης εισοδήματος και επίπτωση υποκατάστασης.  Για κατώτερα αγαθά τα δύο μπορούν να λειτουργούν αντίστροφα.</a:t>
            </a:r>
            <a:endParaRPr lang="en-GB" dirty="0"/>
          </a:p>
          <a:p>
            <a:pPr marL="457200" indent="-457200">
              <a:buFont typeface="+mj-lt"/>
              <a:buAutoNum type="arabicPeriod" startAt="2"/>
            </a:pPr>
            <a:r>
              <a:rPr lang="el-GR" b="1" dirty="0"/>
              <a:t>Αύξηση της </a:t>
            </a:r>
            <a:r>
              <a:rPr lang="el-GR" b="1" dirty="0">
                <a:solidFill>
                  <a:schemeClr val="accent1">
                    <a:lumMod val="75000"/>
                  </a:schemeClr>
                </a:solidFill>
              </a:rPr>
              <a:t>πιθανότητας</a:t>
            </a:r>
            <a:r>
              <a:rPr lang="el-GR" b="1" dirty="0"/>
              <a:t> απώλειας </a:t>
            </a:r>
            <a:r>
              <a:rPr lang="el-GR" dirty="0"/>
              <a:t>αυξάνει πάντα την ζήτηση για ασφάλιση</a:t>
            </a:r>
            <a:endParaRPr lang="en-GB" dirty="0"/>
          </a:p>
          <a:p>
            <a:pPr marL="457200" indent="-457200">
              <a:buFont typeface="+mj-lt"/>
              <a:buAutoNum type="arabicPeriod" startAt="2"/>
            </a:pPr>
            <a:endParaRPr lang="en-GB" dirty="0"/>
          </a:p>
        </p:txBody>
      </p:sp>
      <p:sp>
        <p:nvSpPr>
          <p:cNvPr id="4" name="Footer Placeholder 3">
            <a:extLst>
              <a:ext uri="{FF2B5EF4-FFF2-40B4-BE49-F238E27FC236}">
                <a16:creationId xmlns:a16="http://schemas.microsoft.com/office/drawing/2014/main" id="{5F0449BC-CFF4-D64E-0990-B5F8AC55F6D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FD1D53D-A6C2-8798-DF7B-02913D2B4132}"/>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239529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8B6F-130B-8EB1-687A-B470DD6A8BC1}"/>
              </a:ext>
            </a:extLst>
          </p:cNvPr>
          <p:cNvSpPr>
            <a:spLocks noGrp="1"/>
          </p:cNvSpPr>
          <p:nvPr>
            <p:ph type="title"/>
          </p:nvPr>
        </p:nvSpPr>
        <p:spPr/>
        <p:txBody>
          <a:bodyPr/>
          <a:lstStyle/>
          <a:p>
            <a:r>
              <a:rPr lang="el-GR" b="1" dirty="0"/>
              <a:t>Ιδιαιτερότητες ασφαλίστρων</a:t>
            </a:r>
            <a:endParaRPr lang="en-GB" b="1" dirty="0"/>
          </a:p>
        </p:txBody>
      </p:sp>
      <p:pic>
        <p:nvPicPr>
          <p:cNvPr id="7" name="Content Placeholder 6">
            <a:extLst>
              <a:ext uri="{FF2B5EF4-FFF2-40B4-BE49-F238E27FC236}">
                <a16:creationId xmlns:a16="http://schemas.microsoft.com/office/drawing/2014/main" id="{B810827B-5CF4-4EF9-8840-CD4AB1434438}"/>
              </a:ext>
            </a:extLst>
          </p:cNvPr>
          <p:cNvPicPr>
            <a:picLocks noGrp="1" noChangeAspect="1"/>
          </p:cNvPicPr>
          <p:nvPr>
            <p:ph idx="1"/>
          </p:nvPr>
        </p:nvPicPr>
        <p:blipFill>
          <a:blip r:embed="rId2"/>
          <a:stretch>
            <a:fillRect/>
          </a:stretch>
        </p:blipFill>
        <p:spPr>
          <a:xfrm>
            <a:off x="5099256" y="2060849"/>
            <a:ext cx="6037303" cy="2662282"/>
          </a:xfrm>
          <a:prstGeom prst="rect">
            <a:avLst/>
          </a:prstGeom>
        </p:spPr>
      </p:pic>
      <p:sp>
        <p:nvSpPr>
          <p:cNvPr id="4" name="Text Placeholder 3">
            <a:extLst>
              <a:ext uri="{FF2B5EF4-FFF2-40B4-BE49-F238E27FC236}">
                <a16:creationId xmlns:a16="http://schemas.microsoft.com/office/drawing/2014/main" id="{9EDD6445-58A0-2051-2E95-97A10F34D3EF}"/>
              </a:ext>
            </a:extLst>
          </p:cNvPr>
          <p:cNvSpPr>
            <a:spLocks noGrp="1"/>
          </p:cNvSpPr>
          <p:nvPr>
            <p:ph type="body" sz="half" idx="2"/>
          </p:nvPr>
        </p:nvSpPr>
        <p:spPr>
          <a:xfrm>
            <a:off x="457200" y="2926080"/>
            <a:ext cx="3262536" cy="3379124"/>
          </a:xfrm>
        </p:spPr>
        <p:txBody>
          <a:bodyPr>
            <a:normAutofit fontScale="85000" lnSpcReduction="20000"/>
          </a:bodyPr>
          <a:lstStyle/>
          <a:p>
            <a:r>
              <a:rPr lang="el-GR" dirty="0"/>
              <a:t>Τα ασφαλιστικά συμβόλαια συχνά απέχουν από το να έχουν ένα ασφάλιστρο αναλογικό με την κάλυψη (όπως στο απλό μοντέλο). Οι τιμές έχουν μη γραμμική μορφή.</a:t>
            </a:r>
          </a:p>
          <a:p>
            <a:r>
              <a:rPr lang="el-GR" dirty="0"/>
              <a:t>Τα διαγράμματα δείχνουν τρείς συχνές περιπτώσεις</a:t>
            </a:r>
          </a:p>
          <a:p>
            <a:pPr marL="342900" lvl="0" indent="-342900">
              <a:buFont typeface="+mj-lt"/>
              <a:buAutoNum type="arabicPeriod"/>
            </a:pPr>
            <a:r>
              <a:rPr lang="el-GR" b="1" dirty="0"/>
              <a:t>Ακάλυπτο</a:t>
            </a:r>
            <a:r>
              <a:rPr lang="el-GR" dirty="0"/>
              <a:t> ποσό – Απαλλαγή ( τα πρώτα €χ  - πχ  ασφαλίσεις αυτοκινήτου</a:t>
            </a:r>
            <a:endParaRPr lang="en-GB" dirty="0"/>
          </a:p>
          <a:p>
            <a:pPr marL="342900" lvl="0" indent="-342900">
              <a:buFont typeface="+mj-lt"/>
              <a:buAutoNum type="arabicPeriod"/>
            </a:pPr>
            <a:r>
              <a:rPr lang="el-GR" b="1" dirty="0"/>
              <a:t>Συνασφάλιση - </a:t>
            </a:r>
            <a:r>
              <a:rPr lang="el-GR" dirty="0"/>
              <a:t>Συνυπευθυνότητα (καλύπτεις το χ% πχ  για υγεία)</a:t>
            </a:r>
            <a:endParaRPr lang="en-GB" dirty="0"/>
          </a:p>
          <a:p>
            <a:pPr marL="342900" lvl="0" indent="-342900">
              <a:buFont typeface="+mj-lt"/>
              <a:buAutoNum type="arabicPeriod"/>
            </a:pPr>
            <a:r>
              <a:rPr lang="el-GR" b="1" dirty="0"/>
              <a:t>Ανώτατο </a:t>
            </a:r>
            <a:r>
              <a:rPr lang="el-GR" dirty="0"/>
              <a:t>όριο (πχ πυρός περιουσίας)</a:t>
            </a:r>
          </a:p>
          <a:p>
            <a:pPr marL="342900" lvl="0" indent="-342900">
              <a:buFont typeface="+mj-lt"/>
              <a:buAutoNum type="arabicPeriod"/>
            </a:pPr>
            <a:endParaRPr lang="en-GB" dirty="0"/>
          </a:p>
          <a:p>
            <a:pPr marL="342900" indent="-342900">
              <a:buFont typeface="+mj-lt"/>
              <a:buAutoNum type="arabicPeriod"/>
            </a:pPr>
            <a:r>
              <a:rPr lang="el-GR" b="1" dirty="0"/>
              <a:t> Συγκεκριμένο </a:t>
            </a:r>
            <a:r>
              <a:rPr lang="el-GR" b="1" i="1" dirty="0"/>
              <a:t>ποσό</a:t>
            </a:r>
            <a:r>
              <a:rPr lang="el-GR" b="1" dirty="0"/>
              <a:t> ασφάλισης </a:t>
            </a:r>
            <a:r>
              <a:rPr lang="el-GR" dirty="0"/>
              <a:t>που δεν επιδέχεται διαπραγμάτευση (π.χ. ασφάλιση υγείας στο ΕΣΥ).</a:t>
            </a:r>
            <a:endParaRPr lang="en-GB" dirty="0"/>
          </a:p>
        </p:txBody>
      </p:sp>
      <p:sp>
        <p:nvSpPr>
          <p:cNvPr id="5" name="Footer Placeholder 4">
            <a:extLst>
              <a:ext uri="{FF2B5EF4-FFF2-40B4-BE49-F238E27FC236}">
                <a16:creationId xmlns:a16="http://schemas.microsoft.com/office/drawing/2014/main" id="{43B43D84-98EF-16BB-D4AF-A753DCEE3B8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18302DF3-9066-27CD-093D-983F3F9BB9F3}"/>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
        <p:nvSpPr>
          <p:cNvPr id="8" name="TextBox 7">
            <a:extLst>
              <a:ext uri="{FF2B5EF4-FFF2-40B4-BE49-F238E27FC236}">
                <a16:creationId xmlns:a16="http://schemas.microsoft.com/office/drawing/2014/main" id="{EEECB84C-6160-2C04-6D46-F3EA14BD613B}"/>
              </a:ext>
            </a:extLst>
          </p:cNvPr>
          <p:cNvSpPr txBox="1"/>
          <p:nvPr/>
        </p:nvSpPr>
        <p:spPr>
          <a:xfrm>
            <a:off x="5231904" y="4077072"/>
            <a:ext cx="1584176" cy="523220"/>
          </a:xfrm>
          <a:prstGeom prst="rect">
            <a:avLst/>
          </a:prstGeom>
          <a:solidFill>
            <a:schemeClr val="accent1">
              <a:lumMod val="20000"/>
              <a:lumOff val="80000"/>
            </a:schemeClr>
          </a:solidFill>
        </p:spPr>
        <p:txBody>
          <a:bodyPr wrap="square" rtlCol="0">
            <a:spAutoFit/>
          </a:bodyPr>
          <a:lstStyle/>
          <a:p>
            <a:r>
              <a:rPr lang="el-GR" sz="1400" dirty="0"/>
              <a:t>Ακάλυπτο ποσό - απαλλαγή</a:t>
            </a:r>
            <a:endParaRPr lang="en-GB" sz="1400" dirty="0"/>
          </a:p>
        </p:txBody>
      </p:sp>
      <p:sp>
        <p:nvSpPr>
          <p:cNvPr id="9" name="TextBox 8">
            <a:extLst>
              <a:ext uri="{FF2B5EF4-FFF2-40B4-BE49-F238E27FC236}">
                <a16:creationId xmlns:a16="http://schemas.microsoft.com/office/drawing/2014/main" id="{B151A004-5356-BC5E-A3D2-9D61562090B8}"/>
              </a:ext>
            </a:extLst>
          </p:cNvPr>
          <p:cNvSpPr txBox="1"/>
          <p:nvPr/>
        </p:nvSpPr>
        <p:spPr>
          <a:xfrm>
            <a:off x="7530476" y="4184793"/>
            <a:ext cx="1445843" cy="307777"/>
          </a:xfrm>
          <a:prstGeom prst="rect">
            <a:avLst/>
          </a:prstGeom>
          <a:solidFill>
            <a:schemeClr val="accent1">
              <a:lumMod val="20000"/>
              <a:lumOff val="80000"/>
            </a:schemeClr>
          </a:solidFill>
        </p:spPr>
        <p:txBody>
          <a:bodyPr wrap="square" rtlCol="0">
            <a:spAutoFit/>
          </a:bodyPr>
          <a:lstStyle/>
          <a:p>
            <a:r>
              <a:rPr lang="el-GR" sz="1400" dirty="0"/>
              <a:t>Συνασφάλιση</a:t>
            </a:r>
            <a:endParaRPr lang="en-GB" sz="1400" dirty="0"/>
          </a:p>
        </p:txBody>
      </p:sp>
      <p:sp>
        <p:nvSpPr>
          <p:cNvPr id="10" name="TextBox 9">
            <a:extLst>
              <a:ext uri="{FF2B5EF4-FFF2-40B4-BE49-F238E27FC236}">
                <a16:creationId xmlns:a16="http://schemas.microsoft.com/office/drawing/2014/main" id="{6A85521E-E696-D5F4-5A9B-DC13D25C86A4}"/>
              </a:ext>
            </a:extLst>
          </p:cNvPr>
          <p:cNvSpPr txBox="1"/>
          <p:nvPr/>
        </p:nvSpPr>
        <p:spPr>
          <a:xfrm>
            <a:off x="9458336" y="4184793"/>
            <a:ext cx="1584176" cy="523220"/>
          </a:xfrm>
          <a:prstGeom prst="rect">
            <a:avLst/>
          </a:prstGeom>
          <a:solidFill>
            <a:schemeClr val="accent1">
              <a:lumMod val="20000"/>
              <a:lumOff val="80000"/>
            </a:schemeClr>
          </a:solidFill>
        </p:spPr>
        <p:txBody>
          <a:bodyPr wrap="square" rtlCol="0">
            <a:spAutoFit/>
          </a:bodyPr>
          <a:lstStyle/>
          <a:p>
            <a:r>
              <a:rPr lang="el-GR" sz="1400" dirty="0"/>
              <a:t>Μέγιστο ποσό – ανώτατο όριο</a:t>
            </a:r>
            <a:endParaRPr lang="en-GB" sz="1400" dirty="0"/>
          </a:p>
        </p:txBody>
      </p:sp>
      <p:sp>
        <p:nvSpPr>
          <p:cNvPr id="11" name="TextBox 10">
            <a:extLst>
              <a:ext uri="{FF2B5EF4-FFF2-40B4-BE49-F238E27FC236}">
                <a16:creationId xmlns:a16="http://schemas.microsoft.com/office/drawing/2014/main" id="{456BAF16-6A11-D9B4-81D8-56917A4F54D2}"/>
              </a:ext>
            </a:extLst>
          </p:cNvPr>
          <p:cNvSpPr txBox="1"/>
          <p:nvPr/>
        </p:nvSpPr>
        <p:spPr>
          <a:xfrm>
            <a:off x="4943872" y="2132856"/>
            <a:ext cx="1152128" cy="307777"/>
          </a:xfrm>
          <a:prstGeom prst="rect">
            <a:avLst/>
          </a:prstGeom>
          <a:solidFill>
            <a:schemeClr val="bg1"/>
          </a:solidFill>
        </p:spPr>
        <p:txBody>
          <a:bodyPr wrap="square" rtlCol="0">
            <a:spAutoFit/>
          </a:bodyPr>
          <a:lstStyle/>
          <a:p>
            <a:r>
              <a:rPr lang="el-GR" sz="1400" dirty="0"/>
              <a:t>Αποζημίωση</a:t>
            </a:r>
            <a:endParaRPr lang="en-GB" sz="1400" dirty="0"/>
          </a:p>
        </p:txBody>
      </p:sp>
      <p:sp>
        <p:nvSpPr>
          <p:cNvPr id="12" name="TextBox 11">
            <a:extLst>
              <a:ext uri="{FF2B5EF4-FFF2-40B4-BE49-F238E27FC236}">
                <a16:creationId xmlns:a16="http://schemas.microsoft.com/office/drawing/2014/main" id="{DD5A0EF9-267C-2B9C-A5BE-B05E4ECB04AA}"/>
              </a:ext>
            </a:extLst>
          </p:cNvPr>
          <p:cNvSpPr txBox="1"/>
          <p:nvPr/>
        </p:nvSpPr>
        <p:spPr>
          <a:xfrm>
            <a:off x="6999323" y="2140362"/>
            <a:ext cx="1152128" cy="307777"/>
          </a:xfrm>
          <a:prstGeom prst="rect">
            <a:avLst/>
          </a:prstGeom>
          <a:solidFill>
            <a:schemeClr val="bg1"/>
          </a:solidFill>
        </p:spPr>
        <p:txBody>
          <a:bodyPr wrap="square" rtlCol="0">
            <a:spAutoFit/>
          </a:bodyPr>
          <a:lstStyle/>
          <a:p>
            <a:r>
              <a:rPr lang="el-GR" sz="1400" dirty="0"/>
              <a:t>Αποζημίωση</a:t>
            </a:r>
            <a:endParaRPr lang="en-GB" sz="1400" dirty="0"/>
          </a:p>
        </p:txBody>
      </p:sp>
      <p:sp>
        <p:nvSpPr>
          <p:cNvPr id="17" name="TextBox 16">
            <a:extLst>
              <a:ext uri="{FF2B5EF4-FFF2-40B4-BE49-F238E27FC236}">
                <a16:creationId xmlns:a16="http://schemas.microsoft.com/office/drawing/2014/main" id="{A160948B-424A-F02C-6B2B-87D1E2D91437}"/>
              </a:ext>
            </a:extLst>
          </p:cNvPr>
          <p:cNvSpPr txBox="1"/>
          <p:nvPr/>
        </p:nvSpPr>
        <p:spPr>
          <a:xfrm>
            <a:off x="9103264" y="2140362"/>
            <a:ext cx="1152128" cy="307777"/>
          </a:xfrm>
          <a:prstGeom prst="rect">
            <a:avLst/>
          </a:prstGeom>
          <a:solidFill>
            <a:schemeClr val="bg1"/>
          </a:solidFill>
        </p:spPr>
        <p:txBody>
          <a:bodyPr wrap="square" rtlCol="0">
            <a:spAutoFit/>
          </a:bodyPr>
          <a:lstStyle/>
          <a:p>
            <a:r>
              <a:rPr lang="el-GR" sz="1400" dirty="0"/>
              <a:t>Αποζημίωση</a:t>
            </a:r>
            <a:endParaRPr lang="en-GB" sz="1400" dirty="0"/>
          </a:p>
        </p:txBody>
      </p:sp>
    </p:spTree>
    <p:extLst>
      <p:ext uri="{BB962C8B-B14F-4D97-AF65-F5344CB8AC3E}">
        <p14:creationId xmlns:p14="http://schemas.microsoft.com/office/powerpoint/2010/main" val="41351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AC4C-C034-4379-28CC-5A39669C7E25}"/>
              </a:ext>
            </a:extLst>
          </p:cNvPr>
          <p:cNvSpPr>
            <a:spLocks noGrp="1"/>
          </p:cNvSpPr>
          <p:nvPr>
            <p:ph type="title"/>
          </p:nvPr>
        </p:nvSpPr>
        <p:spPr/>
        <p:txBody>
          <a:bodyPr/>
          <a:lstStyle/>
          <a:p>
            <a:r>
              <a:rPr lang="el-GR" dirty="0"/>
              <a:t>Δύο παρατηρήσεις για την ασφαλιστική ζήτηση</a:t>
            </a:r>
            <a:endParaRPr lang="en-GB" dirty="0"/>
          </a:p>
        </p:txBody>
      </p:sp>
      <p:sp>
        <p:nvSpPr>
          <p:cNvPr id="3" name="Content Placeholder 2">
            <a:extLst>
              <a:ext uri="{FF2B5EF4-FFF2-40B4-BE49-F238E27FC236}">
                <a16:creationId xmlns:a16="http://schemas.microsoft.com/office/drawing/2014/main" id="{45543AB6-1A74-5CA5-4DCD-90241FB06808}"/>
              </a:ext>
            </a:extLst>
          </p:cNvPr>
          <p:cNvSpPr>
            <a:spLocks noGrp="1"/>
          </p:cNvSpPr>
          <p:nvPr>
            <p:ph idx="1"/>
          </p:nvPr>
        </p:nvSpPr>
        <p:spPr>
          <a:xfrm>
            <a:off x="1097280" y="1845734"/>
            <a:ext cx="10058400" cy="4247562"/>
          </a:xfrm>
        </p:spPr>
        <p:txBody>
          <a:bodyPr>
            <a:normAutofit fontScale="85000" lnSpcReduction="10000"/>
          </a:bodyPr>
          <a:lstStyle/>
          <a:p>
            <a:pPr marL="457200" indent="-457200">
              <a:buFont typeface="+mj-lt"/>
              <a:buAutoNum type="alphaUcPeriod"/>
            </a:pPr>
            <a:r>
              <a:rPr lang="el-GR" b="1" dirty="0"/>
              <a:t>Ποια είναι η </a:t>
            </a:r>
            <a:r>
              <a:rPr lang="el-GR" b="1" i="1" dirty="0"/>
              <a:t>βέλτιστη</a:t>
            </a:r>
            <a:r>
              <a:rPr lang="el-GR" b="1" dirty="0"/>
              <a:t> διάρθρωση </a:t>
            </a:r>
            <a:r>
              <a:rPr lang="el-GR" dirty="0"/>
              <a:t>της συνάρτησης αποζημίωσης</a:t>
            </a:r>
            <a:r>
              <a:rPr lang="el-GR" b="1" dirty="0"/>
              <a:t>;</a:t>
            </a:r>
            <a:r>
              <a:rPr lang="el-GR" dirty="0"/>
              <a:t> </a:t>
            </a:r>
          </a:p>
          <a:p>
            <a:pPr marL="749808" lvl="1" indent="-457200"/>
            <a:r>
              <a:rPr lang="el-GR" b="1" dirty="0"/>
              <a:t>Αν το σ είναι σταθερό </a:t>
            </a:r>
            <a:r>
              <a:rPr lang="el-GR" dirty="0"/>
              <a:t>(</a:t>
            </a:r>
            <a:r>
              <a:rPr lang="en-US" dirty="0"/>
              <a:t>loading factor</a:t>
            </a:r>
            <a:r>
              <a:rPr lang="el-GR" dirty="0"/>
              <a:t>), δηλαδή δεν εξαρτάται από το μέγεθος των απωλειών, τότε ‘το καλύτερο’ είναι ένα </a:t>
            </a:r>
            <a:r>
              <a:rPr lang="el-GR" b="1" dirty="0"/>
              <a:t>σταθερό ακάλυπτο ποσό (</a:t>
            </a:r>
            <a:r>
              <a:rPr lang="en-US" b="1" dirty="0"/>
              <a:t>Arrow)</a:t>
            </a:r>
          </a:p>
          <a:p>
            <a:pPr marL="932688" lvl="2" indent="-457200"/>
            <a:r>
              <a:rPr lang="el-GR" dirty="0"/>
              <a:t> Επειδή, μετά το ακάλυπτο, ο πλούτος δεν μπορεί να μειωθεί περαιτέρω, ασχέτως της έκτασης της απώλειας. </a:t>
            </a:r>
          </a:p>
          <a:p>
            <a:pPr marL="932688" lvl="2" indent="-457200"/>
            <a:r>
              <a:rPr lang="el-GR" dirty="0"/>
              <a:t>Δηλαδή ένας καταναλωτής με αποστροφή κινδύνου θα προτιμήσει ένα συμβόλαιο με ακάλυπτο από ένα άλλο συμβόλαιο με το ίδιο ασφάλιστρο και το ίδιο κόστος στον ασφαλιστή. </a:t>
            </a:r>
          </a:p>
          <a:p>
            <a:pPr marL="932688" lvl="2" indent="-457200"/>
            <a:r>
              <a:rPr lang="el-GR" dirty="0"/>
              <a:t>ΟΜΩΣ:  Ο ηθικός κίνδυνος μπορεί να οδηγεί σε συνυπευθυνότητα ή σε ανώτατα όρια κάλυψης.</a:t>
            </a:r>
            <a:endParaRPr lang="en-GB" dirty="0"/>
          </a:p>
          <a:p>
            <a:pPr marL="457200" indent="-457200">
              <a:buFont typeface="+mj-lt"/>
              <a:buAutoNum type="alphaUcPeriod"/>
            </a:pPr>
            <a:r>
              <a:rPr lang="el-GR" dirty="0"/>
              <a:t>Μερικές προτιμάται  </a:t>
            </a:r>
            <a:r>
              <a:rPr lang="el-GR" b="1" dirty="0"/>
              <a:t>πλήρης κάλυψη </a:t>
            </a:r>
            <a:r>
              <a:rPr lang="el-GR" dirty="0"/>
              <a:t>ακόμη και αν το σ&gt;0. Αν αυτό είναι δυνατόν, είναι  πιθανό να επιθυμούν και ασφάλιση </a:t>
            </a:r>
            <a:r>
              <a:rPr lang="el-GR" b="1" dirty="0"/>
              <a:t>ανώτερη του 100% </a:t>
            </a:r>
            <a:r>
              <a:rPr lang="el-GR" dirty="0"/>
              <a:t>της ζημιάς. </a:t>
            </a:r>
          </a:p>
          <a:p>
            <a:pPr marL="749808" lvl="1" indent="-457200"/>
            <a:r>
              <a:rPr lang="el-GR" dirty="0"/>
              <a:t>Μια πιθανή αιτία για αυτό είναι η παρουσία κάποιου </a:t>
            </a:r>
            <a:r>
              <a:rPr lang="el-GR" b="1" dirty="0"/>
              <a:t>ρίσκου του περιθωρίου (</a:t>
            </a:r>
            <a:r>
              <a:rPr lang="el-GR" dirty="0"/>
              <a:t> </a:t>
            </a:r>
            <a:r>
              <a:rPr lang="en-US" dirty="0"/>
              <a:t>background risk</a:t>
            </a:r>
            <a:r>
              <a:rPr lang="el-GR" dirty="0"/>
              <a:t>), που δεν είναι ασφαλίσιμος.  </a:t>
            </a:r>
          </a:p>
          <a:p>
            <a:pPr marL="749808" lvl="1" indent="-457200"/>
            <a:r>
              <a:rPr lang="el-GR" dirty="0"/>
              <a:t>Αυτό είναι ένα παράδειγμα  αγορών που λείπουν: σε μια προσπάθεια να αναπληρωθούν αυτές, </a:t>
            </a:r>
            <a:r>
              <a:rPr lang="el-GR" dirty="0" err="1"/>
              <a:t>υπερασφαλίζεται</a:t>
            </a:r>
            <a:r>
              <a:rPr lang="el-GR" dirty="0"/>
              <a:t> ένας κίνδυνος για να καλύψει κάποιον άλλον που δεν μπορεί να ασφαλιστεί. </a:t>
            </a:r>
          </a:p>
          <a:p>
            <a:pPr marL="932688" lvl="2" indent="-457200"/>
            <a:r>
              <a:rPr lang="el-GR" dirty="0"/>
              <a:t>(Π.χ. ασφάλιση υγείας όταν μια ασθένεια δεν σου επιτρέπει να εργαστείς και η μείωση εισοδήματος δεν μπορεί να ασφαλιστεί. </a:t>
            </a:r>
          </a:p>
          <a:p>
            <a:pPr marL="932688" lvl="2" indent="-457200"/>
            <a:r>
              <a:rPr lang="el-GR" dirty="0"/>
              <a:t>Εξίσου, ασφάλεια πυρός όταν δεν μπορεί να ασφαλιστεί 100% η  διαταραχή της παραγωγής). </a:t>
            </a:r>
          </a:p>
          <a:p>
            <a:pPr marL="749808" lvl="1" indent="-457200"/>
            <a:r>
              <a:rPr lang="el-GR" dirty="0"/>
              <a:t>Αγοράζοντας ένα πληρέστερο πακέτο ασφάλισης έμμεσα καλύπτεται και ο κίνδυνος που δεν είναι ασφαλίσιμος.  </a:t>
            </a:r>
            <a:endParaRPr lang="en-GB" dirty="0"/>
          </a:p>
          <a:p>
            <a:pPr lvl="2"/>
            <a:r>
              <a:rPr lang="el-GR" dirty="0"/>
              <a:t>Στην περίπτωση αυτή εξετάζεται ο </a:t>
            </a:r>
            <a:r>
              <a:rPr lang="el-GR" b="1" dirty="0"/>
              <a:t>βαθμός συσχέτισης </a:t>
            </a:r>
            <a:r>
              <a:rPr lang="el-GR" dirty="0"/>
              <a:t>μεταξύ των ασφαλίσιμων και των μη ασφαλίσιμων κινδύνων.</a:t>
            </a:r>
          </a:p>
          <a:p>
            <a:pPr lvl="3"/>
            <a:r>
              <a:rPr lang="el-GR" dirty="0"/>
              <a:t>Αν υπάρχει συνδιακύμανση, τότε ασφαλίζοντας το ένα (όπου υπάρχει ασφάλιση), ασφαλίζεις και το άλλο (όπου δεν υπάρχει). </a:t>
            </a:r>
            <a:endParaRPr lang="en-GB" dirty="0"/>
          </a:p>
          <a:p>
            <a:endParaRPr lang="en-GB" dirty="0"/>
          </a:p>
        </p:txBody>
      </p:sp>
      <p:sp>
        <p:nvSpPr>
          <p:cNvPr id="4" name="Footer Placeholder 3">
            <a:extLst>
              <a:ext uri="{FF2B5EF4-FFF2-40B4-BE49-F238E27FC236}">
                <a16:creationId xmlns:a16="http://schemas.microsoft.com/office/drawing/2014/main" id="{D520E9D4-9B74-343E-3EF5-E739542486B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5BD9766-5C06-8A30-5070-E444D3B2C431}"/>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Tree>
    <p:extLst>
      <p:ext uri="{BB962C8B-B14F-4D97-AF65-F5344CB8AC3E}">
        <p14:creationId xmlns:p14="http://schemas.microsoft.com/office/powerpoint/2010/main" val="249078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7E51-1D84-8E85-DE42-482B66A5D3A1}"/>
              </a:ext>
            </a:extLst>
          </p:cNvPr>
          <p:cNvSpPr>
            <a:spLocks noGrp="1"/>
          </p:cNvSpPr>
          <p:nvPr>
            <p:ph type="title"/>
          </p:nvPr>
        </p:nvSpPr>
        <p:spPr/>
        <p:txBody>
          <a:bodyPr/>
          <a:lstStyle/>
          <a:p>
            <a:r>
              <a:rPr lang="el-GR" dirty="0"/>
              <a:t>Ασφαλιστικές επιχειρήσεις – η πλευρά της προσφοράς</a:t>
            </a:r>
            <a:endParaRPr lang="en-GB" dirty="0"/>
          </a:p>
        </p:txBody>
      </p:sp>
      <p:sp>
        <p:nvSpPr>
          <p:cNvPr id="3" name="Content Placeholder 2">
            <a:extLst>
              <a:ext uri="{FF2B5EF4-FFF2-40B4-BE49-F238E27FC236}">
                <a16:creationId xmlns:a16="http://schemas.microsoft.com/office/drawing/2014/main" id="{B72B30A5-2ADF-CA5F-3F92-E086132D0780}"/>
              </a:ext>
            </a:extLst>
          </p:cNvPr>
          <p:cNvSpPr>
            <a:spLocks noGrp="1"/>
          </p:cNvSpPr>
          <p:nvPr>
            <p:ph idx="1"/>
          </p:nvPr>
        </p:nvSpPr>
        <p:spPr/>
        <p:txBody>
          <a:bodyPr>
            <a:normAutofit fontScale="85000" lnSpcReduction="20000"/>
          </a:bodyPr>
          <a:lstStyle/>
          <a:p>
            <a:r>
              <a:rPr lang="el-GR" dirty="0"/>
              <a:t>Η </a:t>
            </a:r>
            <a:r>
              <a:rPr lang="el-GR" b="1" dirty="0"/>
              <a:t>προσφορά</a:t>
            </a:r>
            <a:r>
              <a:rPr lang="el-GR" dirty="0"/>
              <a:t> συνοψίζει τις </a:t>
            </a:r>
            <a:r>
              <a:rPr lang="el-GR" b="1" dirty="0"/>
              <a:t>συνθήκες παραγωγής </a:t>
            </a:r>
            <a:r>
              <a:rPr lang="el-GR" dirty="0"/>
              <a:t>(συνάρτηση παραγωγής) -</a:t>
            </a:r>
            <a:r>
              <a:rPr lang="el-GR" sz="1800" dirty="0"/>
              <a:t>πώς μεταβάλλεται το κόστος καθώς μεταβάλλεται η ποσότητα που παράγεται.  </a:t>
            </a:r>
            <a:endParaRPr lang="el-GR" dirty="0"/>
          </a:p>
          <a:p>
            <a:pPr lvl="1"/>
            <a:r>
              <a:rPr lang="el-GR" dirty="0"/>
              <a:t>συνδυάζεται με τις </a:t>
            </a:r>
            <a:r>
              <a:rPr lang="el-GR" b="1" dirty="0"/>
              <a:t>συνθήκες ανταγωνισμού </a:t>
            </a:r>
            <a:r>
              <a:rPr lang="el-GR" dirty="0"/>
              <a:t>(μονοπώλιο/ τέλειος ανταγωνισμός. </a:t>
            </a:r>
          </a:p>
          <a:p>
            <a:r>
              <a:rPr lang="el-GR" dirty="0"/>
              <a:t>Στην ασφάλιση καθορίζει το σ </a:t>
            </a:r>
            <a:r>
              <a:rPr lang="en-US" dirty="0"/>
              <a:t>(loading factor) – </a:t>
            </a:r>
            <a:r>
              <a:rPr lang="el-GR" dirty="0"/>
              <a:t>πόσο απέχει το ασφάλιστρο από το δίκαιο. </a:t>
            </a:r>
          </a:p>
          <a:p>
            <a:r>
              <a:rPr lang="el-GR" dirty="0"/>
              <a:t>Η κατάσταση παραγωγής στην ασφάλιση έχει ιδιαιτερότητες.  Μια ασφαλιστική επιχείρηση επιτελεί </a:t>
            </a:r>
            <a:r>
              <a:rPr lang="el-GR" b="1" dirty="0"/>
              <a:t>τρείς</a:t>
            </a:r>
            <a:r>
              <a:rPr lang="el-GR" dirty="0"/>
              <a:t> ρόλους που διαμορφώνουν το κόστος της:  </a:t>
            </a:r>
          </a:p>
          <a:p>
            <a:pPr marL="457200" indent="-457200">
              <a:buFont typeface="+mj-lt"/>
              <a:buAutoNum type="arabicPeriod"/>
            </a:pPr>
            <a:r>
              <a:rPr lang="el-GR" dirty="0"/>
              <a:t>Ως </a:t>
            </a:r>
            <a:r>
              <a:rPr lang="el-GR" b="1" dirty="0"/>
              <a:t>κανονική επιχείρηση </a:t>
            </a:r>
            <a:r>
              <a:rPr lang="el-GR" dirty="0"/>
              <a:t>με κόστος παραγωγής.  Προσωπικό, διοικητικό κόστος κοκ. </a:t>
            </a:r>
          </a:p>
          <a:p>
            <a:pPr marL="457200" indent="-457200">
              <a:buFont typeface="+mj-lt"/>
              <a:buAutoNum type="arabicPeriod"/>
            </a:pPr>
            <a:r>
              <a:rPr lang="el-GR" dirty="0"/>
              <a:t>Ως </a:t>
            </a:r>
            <a:r>
              <a:rPr lang="el-GR" b="1" dirty="0"/>
              <a:t>διαχειριστής και διαμορφωτής κινδύνων</a:t>
            </a:r>
            <a:r>
              <a:rPr lang="el-GR" dirty="0"/>
              <a:t>, δηλαδή η τεχνολογία της ασφάλισης </a:t>
            </a:r>
            <a:r>
              <a:rPr lang="el-GR" i="1" dirty="0"/>
              <a:t>αυτής καθαυτής </a:t>
            </a:r>
          </a:p>
          <a:p>
            <a:pPr marL="749808" lvl="1" indent="-457200">
              <a:buFont typeface="+mj-lt"/>
              <a:buAutoNum type="alphaLcPeriod"/>
            </a:pPr>
            <a:r>
              <a:rPr lang="el-GR" dirty="0"/>
              <a:t>κόστος διαμεσολάβησης ή το ασφαλιστικό κόστος (π.χ. διατύπωση συμβολαίων, διακρίβωση κινδύνων, υπολογισμός πιθανοτήτων). </a:t>
            </a:r>
          </a:p>
          <a:p>
            <a:pPr marL="749808" lvl="1" indent="-457200">
              <a:buFont typeface="+mj-lt"/>
              <a:buAutoNum type="alphaLcPeriod"/>
            </a:pPr>
            <a:r>
              <a:rPr lang="el-GR" dirty="0"/>
              <a:t>Μεταβολή του ρίσκου με την </a:t>
            </a:r>
            <a:r>
              <a:rPr lang="el-GR" i="1" dirty="0"/>
              <a:t>συγκέντρωση</a:t>
            </a:r>
            <a:r>
              <a:rPr lang="el-GR" dirty="0"/>
              <a:t> η </a:t>
            </a:r>
            <a:r>
              <a:rPr lang="el-GR" i="1" dirty="0"/>
              <a:t>διασκορπισμό</a:t>
            </a:r>
            <a:r>
              <a:rPr lang="el-GR" dirty="0"/>
              <a:t> κινδύνων. </a:t>
            </a:r>
          </a:p>
          <a:p>
            <a:pPr marL="457200" indent="-457200">
              <a:buFont typeface="+mj-lt"/>
              <a:buAutoNum type="arabicPeriod"/>
            </a:pPr>
            <a:r>
              <a:rPr lang="el-GR" b="1" dirty="0"/>
              <a:t>Ως επενδυτής</a:t>
            </a:r>
            <a:r>
              <a:rPr lang="el-GR" dirty="0"/>
              <a:t>. </a:t>
            </a:r>
          </a:p>
          <a:p>
            <a:pPr marL="749808" lvl="1" indent="-457200">
              <a:buFont typeface="+mj-lt"/>
              <a:buAutoNum type="arabicPeriod"/>
            </a:pPr>
            <a:r>
              <a:rPr lang="el-GR" dirty="0"/>
              <a:t>Η τήρηση αποθεματικών (για την περίπτωση όπου οι αποζημιώσεις υπερβαίνουν το έσοδα από ασφάλιστρα) και </a:t>
            </a:r>
          </a:p>
          <a:p>
            <a:pPr marL="749808" lvl="1" indent="-457200">
              <a:buFont typeface="+mj-lt"/>
              <a:buAutoNum type="arabicPeriod"/>
            </a:pPr>
            <a:r>
              <a:rPr lang="el-GR" dirty="0"/>
              <a:t>Η διαχείριση των αποθεματικών ώστε να δημιουργείται μια εφεδρική ροή αποδόσεων. </a:t>
            </a:r>
          </a:p>
          <a:p>
            <a:pPr marL="749808" lvl="1" indent="-457200"/>
            <a:r>
              <a:rPr lang="el-GR" dirty="0"/>
              <a:t>Στο πλαίσιο αυτό εισέρχεται και το θέμα της εποπτείας (π.χ. </a:t>
            </a:r>
            <a:r>
              <a:rPr lang="el-GR" dirty="0" err="1"/>
              <a:t>Solvency</a:t>
            </a:r>
            <a:r>
              <a:rPr lang="el-GR" dirty="0"/>
              <a:t> II).</a:t>
            </a:r>
          </a:p>
          <a:p>
            <a:pPr marL="457200" indent="-457200">
              <a:buFont typeface="+mj-lt"/>
              <a:buAutoNum type="arabicPeriod"/>
            </a:pPr>
            <a:endParaRPr lang="en-GB" dirty="0"/>
          </a:p>
        </p:txBody>
      </p:sp>
      <p:sp>
        <p:nvSpPr>
          <p:cNvPr id="4" name="Footer Placeholder 3">
            <a:extLst>
              <a:ext uri="{FF2B5EF4-FFF2-40B4-BE49-F238E27FC236}">
                <a16:creationId xmlns:a16="http://schemas.microsoft.com/office/drawing/2014/main" id="{6E5D5AEF-DC71-8ECB-5E15-F30E561DA63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5D7461F-81C3-6793-F0DE-098D62E670B4}"/>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Tree>
    <p:extLst>
      <p:ext uri="{BB962C8B-B14F-4D97-AF65-F5344CB8AC3E}">
        <p14:creationId xmlns:p14="http://schemas.microsoft.com/office/powerpoint/2010/main" val="340251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CBCC-3FEB-8837-CD93-5C479C730E31}"/>
              </a:ext>
            </a:extLst>
          </p:cNvPr>
          <p:cNvSpPr>
            <a:spLocks noGrp="1"/>
          </p:cNvSpPr>
          <p:nvPr>
            <p:ph type="title"/>
          </p:nvPr>
        </p:nvSpPr>
        <p:spPr/>
        <p:txBody>
          <a:bodyPr/>
          <a:lstStyle/>
          <a:p>
            <a:r>
              <a:rPr lang="el-GR" dirty="0"/>
              <a:t>Τα </a:t>
            </a:r>
            <a:r>
              <a:rPr lang="el-GR" b="1" dirty="0"/>
              <a:t>τρία</a:t>
            </a:r>
            <a:r>
              <a:rPr lang="el-GR" dirty="0"/>
              <a:t> είδη μεταφοράς κινδύνου</a:t>
            </a:r>
          </a:p>
        </p:txBody>
      </p:sp>
      <p:sp>
        <p:nvSpPr>
          <p:cNvPr id="3" name="Content Placeholder 2">
            <a:extLst>
              <a:ext uri="{FF2B5EF4-FFF2-40B4-BE49-F238E27FC236}">
                <a16:creationId xmlns:a16="http://schemas.microsoft.com/office/drawing/2014/main" id="{0144AD28-4411-8573-771E-FA59AE2E62CD}"/>
              </a:ext>
            </a:extLst>
          </p:cNvPr>
          <p:cNvSpPr>
            <a:spLocks noGrp="1"/>
          </p:cNvSpPr>
          <p:nvPr>
            <p:ph idx="1"/>
          </p:nvPr>
        </p:nvSpPr>
        <p:spPr>
          <a:xfrm>
            <a:off x="911424" y="1737360"/>
            <a:ext cx="10513168" cy="4131734"/>
          </a:xfrm>
        </p:spPr>
        <p:txBody>
          <a:bodyPr>
            <a:normAutofit fontScale="77500" lnSpcReduction="20000"/>
          </a:bodyPr>
          <a:lstStyle/>
          <a:p>
            <a:pPr>
              <a:buFont typeface="Arial" panose="020B0604020202020204" pitchFamily="34" charset="0"/>
              <a:buChar char="•"/>
            </a:pPr>
            <a:r>
              <a:rPr lang="el-GR" dirty="0"/>
              <a:t>Η</a:t>
            </a:r>
            <a:r>
              <a:rPr lang="en-US" dirty="0"/>
              <a:t> </a:t>
            </a:r>
            <a:r>
              <a:rPr lang="el-GR" dirty="0"/>
              <a:t>προσφυγή σε μια ασφαλιστική εταιρεία είναι </a:t>
            </a:r>
            <a:r>
              <a:rPr lang="el-GR" b="1" dirty="0"/>
              <a:t>ένας </a:t>
            </a:r>
            <a:r>
              <a:rPr lang="el-GR" b="1" i="1" dirty="0"/>
              <a:t>μόνο</a:t>
            </a:r>
            <a:r>
              <a:rPr lang="el-GR" b="1" dirty="0"/>
              <a:t> τρόπος </a:t>
            </a:r>
            <a:r>
              <a:rPr lang="el-GR" dirty="0"/>
              <a:t>μεταφοράς κινδύνου </a:t>
            </a:r>
            <a:r>
              <a:rPr lang="en-US" dirty="0"/>
              <a:t>(risk management). </a:t>
            </a:r>
            <a:r>
              <a:rPr lang="el-GR" dirty="0"/>
              <a:t> Εξέταση </a:t>
            </a:r>
            <a:r>
              <a:rPr lang="el-GR" dirty="0" err="1"/>
              <a:t>σφυγή</a:t>
            </a:r>
            <a:r>
              <a:rPr lang="el-GR" dirty="0"/>
              <a:t> συγκριτικά με τις δυνατότητες και το κόστος των λοιπών τρόπων.</a:t>
            </a:r>
          </a:p>
          <a:p>
            <a:pPr>
              <a:buFont typeface="Arial" panose="020B0604020202020204" pitchFamily="34" charset="0"/>
              <a:buChar char="•"/>
            </a:pPr>
            <a:r>
              <a:rPr lang="el-GR" dirty="0"/>
              <a:t>Αρχικά σε αυτή την ενότητα εξετάζουμε την ζήτηση για ασφάλιση σαν να μην υφίστανται οι άλλοι τρόποι.  </a:t>
            </a:r>
            <a:r>
              <a:rPr lang="el-GR" b="1" i="1" dirty="0">
                <a:effectLst>
                  <a:outerShdw blurRad="38100" dist="38100" dir="2700000" algn="tl">
                    <a:srgbClr val="000000">
                      <a:alpha val="43137"/>
                    </a:srgbClr>
                  </a:outerShdw>
                </a:effectLst>
              </a:rPr>
              <a:t>Ποιοι</a:t>
            </a:r>
            <a:r>
              <a:rPr lang="el-GR" b="1" dirty="0"/>
              <a:t> είναι αυτοί; </a:t>
            </a:r>
          </a:p>
          <a:p>
            <a:pPr marL="544068" lvl="1" indent="-342900">
              <a:buFont typeface="+mj-lt"/>
              <a:buAutoNum type="arabicPeriod"/>
            </a:pPr>
            <a:r>
              <a:rPr lang="el-GR" b="1" dirty="0"/>
              <a:t>Φραγή κινδύνου. (</a:t>
            </a:r>
            <a:r>
              <a:rPr lang="el-GR" dirty="0" err="1"/>
              <a:t>hedging</a:t>
            </a:r>
            <a:r>
              <a:rPr lang="el-GR" dirty="0"/>
              <a:t>). Ενέργειες που καταλήγουν στη αποφυγή του κινδύνου.</a:t>
            </a:r>
          </a:p>
          <a:p>
            <a:pPr lvl="2"/>
            <a:r>
              <a:rPr lang="el-GR" b="1" dirty="0"/>
              <a:t>Συνεπάγεται ότι οι ενέργειες αποφυγής απωλειών καταλήγουν και στην αποτροπή κερδών</a:t>
            </a:r>
            <a:r>
              <a:rPr lang="el-GR" dirty="0"/>
              <a:t>. </a:t>
            </a:r>
          </a:p>
          <a:p>
            <a:pPr lvl="3"/>
            <a:r>
              <a:rPr lang="el-GR" dirty="0"/>
              <a:t>Π.χ. Αγρότης που ανησυχεί ότι θα πέσουν οι τιμές την επόμενη χρονιά, </a:t>
            </a:r>
            <a:r>
              <a:rPr lang="el-GR" b="1" dirty="0"/>
              <a:t>πουλά την </a:t>
            </a:r>
            <a:r>
              <a:rPr lang="el-GR" b="1" i="1" dirty="0"/>
              <a:t>μελλοντική</a:t>
            </a:r>
            <a:r>
              <a:rPr lang="el-GR" b="1" dirty="0"/>
              <a:t> του παραγωγή </a:t>
            </a:r>
            <a:r>
              <a:rPr lang="el-GR" dirty="0"/>
              <a:t>για μελλοντική παράδοση.  Αν πέσουν οι τιμές δεν χάνει, αλλά αν ανεβούν, δεν καρπώνεται το όφελος.</a:t>
            </a:r>
          </a:p>
          <a:p>
            <a:pPr marL="544068" lvl="1" indent="-342900">
              <a:buFont typeface="+mj-lt"/>
              <a:buAutoNum type="arabicPeriod"/>
            </a:pPr>
            <a:r>
              <a:rPr lang="el-GR" b="1" dirty="0"/>
              <a:t>Ασφάλιση (</a:t>
            </a:r>
            <a:r>
              <a:rPr lang="el-GR" b="1" dirty="0" err="1"/>
              <a:t>Insuring</a:t>
            </a:r>
            <a:r>
              <a:rPr lang="el-GR" b="1" dirty="0"/>
              <a:t>).  Διαπραγμάτευση για συμβόλαιο, πληρώνοντας ασφάλιστρο, </a:t>
            </a:r>
          </a:p>
          <a:p>
            <a:pPr lvl="2"/>
            <a:r>
              <a:rPr lang="el-GR" b="1" dirty="0"/>
              <a:t>Αποφεύγονται οι απώλειες, χωρίς να </a:t>
            </a:r>
            <a:r>
              <a:rPr lang="el-GR" b="1" dirty="0" err="1"/>
              <a:t>απεμπολείται</a:t>
            </a:r>
            <a:r>
              <a:rPr lang="el-GR" b="1" dirty="0"/>
              <a:t> το κέρδος αν τα πράγματα πάνε καλά.  </a:t>
            </a:r>
          </a:p>
          <a:p>
            <a:pPr lvl="2"/>
            <a:r>
              <a:rPr lang="el-GR" b="1" dirty="0"/>
              <a:t> </a:t>
            </a:r>
            <a:r>
              <a:rPr lang="el-GR" dirty="0"/>
              <a:t>Π.χ. Ο ίδιος αγρότης ανησυχεί για την ισοτιμία €/$ που θα υπάρχει για τις εξαγωγές του.  Θα μπορούσε να ασφαλιστεί αγοράζοντας </a:t>
            </a:r>
            <a:r>
              <a:rPr lang="el-GR" dirty="0" err="1"/>
              <a:t>option</a:t>
            </a:r>
            <a:r>
              <a:rPr lang="el-GR" dirty="0"/>
              <a:t> (δικαίωμα προαίρεσης) να πουλήσει τη παραγωγή του σε συγκεκριμένη τιμή. Αν η ισοτιμία πέσει, θα μπορεί να πουλήσει στην τιμή της </a:t>
            </a:r>
            <a:r>
              <a:rPr lang="el-GR" dirty="0" err="1"/>
              <a:t>option</a:t>
            </a:r>
            <a:r>
              <a:rPr lang="el-GR" dirty="0"/>
              <a:t> αν όχι δεν κάνει τίποτε.</a:t>
            </a:r>
          </a:p>
          <a:p>
            <a:pPr marL="544068" lvl="1" indent="-342900">
              <a:buFont typeface="+mj-lt"/>
              <a:buAutoNum type="arabicPeriod"/>
            </a:pPr>
            <a:r>
              <a:rPr lang="el-GR" b="1" dirty="0"/>
              <a:t>Διαφοροποίηση (</a:t>
            </a:r>
            <a:r>
              <a:rPr lang="el-GR" b="1" dirty="0" err="1"/>
              <a:t>diversifying</a:t>
            </a:r>
            <a:r>
              <a:rPr lang="el-GR" b="1" dirty="0"/>
              <a:t>). Αγοράζεις πολλά περιουσιακά στοιχεία μειώνοντας το συνολικό ρίσκο</a:t>
            </a:r>
          </a:p>
          <a:p>
            <a:pPr lvl="2"/>
            <a:r>
              <a:rPr lang="el-GR" b="1" dirty="0"/>
              <a:t>Μείωση της συνολικής απόδοσης. αν</a:t>
            </a:r>
            <a:r>
              <a:rPr lang="el-GR" dirty="0"/>
              <a:t> μειωθεί η επίπτωση ξεχωριστά.  Μείωση της συνολικής απόδοσης.</a:t>
            </a:r>
          </a:p>
          <a:p>
            <a:r>
              <a:rPr lang="el-GR" b="1" dirty="0"/>
              <a:t>Τι </a:t>
            </a:r>
            <a:r>
              <a:rPr lang="el-GR" b="1" dirty="0">
                <a:effectLst>
                  <a:outerShdw blurRad="38100" dist="38100" dir="2700000" algn="tl">
                    <a:srgbClr val="000000">
                      <a:alpha val="43137"/>
                    </a:srgbClr>
                  </a:outerShdw>
                </a:effectLst>
              </a:rPr>
              <a:t>κοινωνικό  όφελος </a:t>
            </a:r>
            <a:r>
              <a:rPr lang="el-GR" b="1" dirty="0"/>
              <a:t>προσφέρει η ασφάλιση; </a:t>
            </a:r>
            <a:r>
              <a:rPr lang="el-GR" dirty="0"/>
              <a:t> Γιατί να μας νοιάζει αν υπάρχει ασφάλιση; Οικονομική αποτελεσματικότητα</a:t>
            </a:r>
            <a:r>
              <a:rPr lang="el-GR" dirty="0">
                <a:latin typeface="Assistant" pitchFamily="2" charset="-79"/>
                <a:cs typeface="Assistant" pitchFamily="2" charset="-79"/>
              </a:rPr>
              <a:t>↑↑</a:t>
            </a:r>
            <a:endParaRPr lang="el-GR" dirty="0"/>
          </a:p>
          <a:p>
            <a:pPr marL="544068" lvl="1" indent="-342900">
              <a:buFont typeface="+mj-lt"/>
              <a:buAutoNum type="alphaLcPeriod"/>
            </a:pPr>
            <a:r>
              <a:rPr lang="el-GR" b="1" dirty="0"/>
              <a:t>Μεταφέρουν</a:t>
            </a:r>
            <a:r>
              <a:rPr lang="el-GR" dirty="0"/>
              <a:t> το ρίσκο σε άτομα/ θεσμούς που είναι περισσότερο διατεθειμένοι να το δεχτούν. </a:t>
            </a:r>
          </a:p>
          <a:p>
            <a:pPr marL="544068" lvl="1" indent="-342900">
              <a:buFont typeface="+mj-lt"/>
              <a:buAutoNum type="alphaLcPeriod"/>
            </a:pPr>
            <a:r>
              <a:rPr lang="el-GR" dirty="0"/>
              <a:t>Προωθούν </a:t>
            </a:r>
            <a:r>
              <a:rPr lang="el-GR" b="1" dirty="0"/>
              <a:t>νέα κατανομή δραστηριοτήτων </a:t>
            </a:r>
            <a:r>
              <a:rPr lang="el-GR" dirty="0"/>
              <a:t>και παραγωγής με την ανάληψη δραστηριοτήτων που δεν θα ήταν εφικτές αλλιώς. (π.χ. μεγάλα ερευνητικά προγράμματα)</a:t>
            </a:r>
          </a:p>
          <a:p>
            <a:pPr marL="544068" lvl="1" indent="-342900">
              <a:buFont typeface="+mj-lt"/>
              <a:buAutoNum type="arabicPeriod"/>
            </a:pPr>
            <a:endParaRPr lang="el-GR" b="1" dirty="0"/>
          </a:p>
        </p:txBody>
      </p:sp>
      <p:sp>
        <p:nvSpPr>
          <p:cNvPr id="4" name="Footer Placeholder 3">
            <a:extLst>
              <a:ext uri="{FF2B5EF4-FFF2-40B4-BE49-F238E27FC236}">
                <a16:creationId xmlns:a16="http://schemas.microsoft.com/office/drawing/2014/main" id="{FB92D51C-4AB0-6643-715D-470203763232}"/>
              </a:ext>
            </a:extLst>
          </p:cNvPr>
          <p:cNvSpPr>
            <a:spLocks noGrp="1"/>
          </p:cNvSpPr>
          <p:nvPr>
            <p:ph type="ftr" sz="quarter" idx="11"/>
          </p:nvPr>
        </p:nvSpPr>
        <p:spPr/>
        <p:txBody>
          <a:bodyPr/>
          <a:lstStyle/>
          <a:p>
            <a:pPr>
              <a:defRPr/>
            </a:pPr>
            <a:r>
              <a:rPr lang="el-GR" altLang="en-US" dirty="0"/>
              <a:t>Πλάτων Τήνιος – σημειώσεις 2025</a:t>
            </a:r>
            <a:endParaRPr lang="en-GB" altLang="en-US" dirty="0"/>
          </a:p>
        </p:txBody>
      </p:sp>
      <p:sp>
        <p:nvSpPr>
          <p:cNvPr id="5" name="Slide Number Placeholder 4">
            <a:extLst>
              <a:ext uri="{FF2B5EF4-FFF2-40B4-BE49-F238E27FC236}">
                <a16:creationId xmlns:a16="http://schemas.microsoft.com/office/drawing/2014/main" id="{350C5F6E-9D19-3020-A925-5AFE2BB32F89}"/>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160257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FBCE-A96B-0778-7AFE-96B7F4125D9B}"/>
              </a:ext>
            </a:extLst>
          </p:cNvPr>
          <p:cNvSpPr>
            <a:spLocks noGrp="1"/>
          </p:cNvSpPr>
          <p:nvPr>
            <p:ph type="title"/>
          </p:nvPr>
        </p:nvSpPr>
        <p:spPr/>
        <p:txBody>
          <a:bodyPr/>
          <a:lstStyle/>
          <a:p>
            <a:r>
              <a:rPr lang="el-GR" dirty="0"/>
              <a:t>Η ασφαλιστική επιχείρηση ως διαχειριστής κινδύνων</a:t>
            </a:r>
            <a:endParaRPr lang="en-GB" dirty="0"/>
          </a:p>
        </p:txBody>
      </p:sp>
      <p:sp>
        <p:nvSpPr>
          <p:cNvPr id="3" name="Content Placeholder 2">
            <a:extLst>
              <a:ext uri="{FF2B5EF4-FFF2-40B4-BE49-F238E27FC236}">
                <a16:creationId xmlns:a16="http://schemas.microsoft.com/office/drawing/2014/main" id="{9BCBEFC2-B40C-6D82-A2F0-7BD8B1B1BD14}"/>
              </a:ext>
            </a:extLst>
          </p:cNvPr>
          <p:cNvSpPr>
            <a:spLocks noGrp="1"/>
          </p:cNvSpPr>
          <p:nvPr>
            <p:ph idx="1"/>
          </p:nvPr>
        </p:nvSpPr>
        <p:spPr>
          <a:xfrm>
            <a:off x="1097280" y="1845734"/>
            <a:ext cx="10058400" cy="4319570"/>
          </a:xfrm>
        </p:spPr>
        <p:txBody>
          <a:bodyPr>
            <a:normAutofit fontScale="70000" lnSpcReduction="20000"/>
          </a:bodyPr>
          <a:lstStyle/>
          <a:p>
            <a:pPr marL="457200" indent="-457200">
              <a:buFont typeface="+mj-lt"/>
              <a:buAutoNum type="alphaUcPeriod"/>
            </a:pPr>
            <a:r>
              <a:rPr lang="el-GR" b="1" i="1" dirty="0"/>
              <a:t>Συγκέντρωση</a:t>
            </a:r>
            <a:r>
              <a:rPr lang="el-GR" b="1" dirty="0"/>
              <a:t> κινδύνων</a:t>
            </a:r>
            <a:r>
              <a:rPr lang="el-GR" dirty="0"/>
              <a:t>. Η εξοικονόμηση έρχεται από την πιθανότητα χρεοκοπίας.</a:t>
            </a:r>
          </a:p>
          <a:p>
            <a:pPr marL="749808" lvl="1" indent="-457200"/>
            <a:r>
              <a:rPr lang="el-GR" dirty="0" err="1"/>
              <a:t>Aν</a:t>
            </a:r>
            <a:r>
              <a:rPr lang="el-GR" dirty="0"/>
              <a:t> οι κίνδυνοι είναι ανεξάρτητοι, τότε η συγκέντρωσή τους απαιτεί </a:t>
            </a:r>
            <a:r>
              <a:rPr lang="el-GR" b="1" i="1" dirty="0">
                <a:effectLst>
                  <a:outerShdw blurRad="38100" dist="38100" dir="2700000" algn="tl">
                    <a:srgbClr val="000000">
                      <a:alpha val="43137"/>
                    </a:srgbClr>
                  </a:outerShdw>
                </a:effectLst>
              </a:rPr>
              <a:t>μεγαλύτερα</a:t>
            </a:r>
            <a:r>
              <a:rPr lang="el-GR" b="1" dirty="0"/>
              <a:t> αποθεματικά</a:t>
            </a:r>
            <a:r>
              <a:rPr lang="el-GR" dirty="0"/>
              <a:t>.</a:t>
            </a:r>
          </a:p>
          <a:p>
            <a:pPr marL="932688" lvl="2" indent="-457200"/>
            <a:r>
              <a:rPr lang="el-GR" dirty="0"/>
              <a:t> Αν μαζέψουμε </a:t>
            </a:r>
            <a:r>
              <a:rPr lang="el-GR" b="1" dirty="0"/>
              <a:t>ν</a:t>
            </a:r>
            <a:r>
              <a:rPr lang="el-GR" dirty="0"/>
              <a:t> συμβόλαια με το καθένα </a:t>
            </a:r>
            <a:r>
              <a:rPr lang="el-GR" b="1" dirty="0"/>
              <a:t>Ν(μ,σ</a:t>
            </a:r>
            <a:r>
              <a:rPr lang="el-GR" b="1" baseline="30000" dirty="0"/>
              <a:t>2</a:t>
            </a:r>
            <a:r>
              <a:rPr lang="el-GR" b="1" dirty="0"/>
              <a:t>), </a:t>
            </a:r>
            <a:r>
              <a:rPr lang="el-GR" dirty="0"/>
              <a:t>στην συγκέντρωση ο μέσος είναι </a:t>
            </a:r>
            <a:r>
              <a:rPr lang="el-GR" b="1" dirty="0" err="1"/>
              <a:t>νμ</a:t>
            </a:r>
            <a:r>
              <a:rPr lang="el-GR" dirty="0"/>
              <a:t> και η διακύμανση </a:t>
            </a:r>
            <a:r>
              <a:rPr lang="el-GR" b="1" dirty="0"/>
              <a:t>ν σ</a:t>
            </a:r>
            <a:r>
              <a:rPr lang="el-GR" b="1" baseline="30000" dirty="0"/>
              <a:t>2</a:t>
            </a:r>
            <a:r>
              <a:rPr lang="el-GR" b="1" dirty="0"/>
              <a:t> . </a:t>
            </a:r>
            <a:r>
              <a:rPr lang="el-GR" dirty="0"/>
              <a:t> </a:t>
            </a:r>
            <a:r>
              <a:rPr lang="el-GR" dirty="0" err="1"/>
              <a:t>Αρα</a:t>
            </a:r>
            <a:r>
              <a:rPr lang="el-GR" dirty="0"/>
              <a:t> η διακύμανση </a:t>
            </a:r>
            <a:r>
              <a:rPr lang="el-GR" b="1" dirty="0"/>
              <a:t>αυξάνεται</a:t>
            </a:r>
            <a:r>
              <a:rPr lang="el-GR" dirty="0"/>
              <a:t> με τον αριθμό συμβολαίων. </a:t>
            </a:r>
          </a:p>
          <a:p>
            <a:pPr marL="749808" lvl="1" indent="-457200"/>
            <a:r>
              <a:rPr lang="el-GR" dirty="0"/>
              <a:t>Η </a:t>
            </a:r>
            <a:r>
              <a:rPr lang="el-GR" b="1" dirty="0"/>
              <a:t>εξοικονόμηση</a:t>
            </a:r>
            <a:r>
              <a:rPr lang="el-GR" dirty="0"/>
              <a:t> έρχεται από την </a:t>
            </a:r>
            <a:r>
              <a:rPr lang="el-GR" b="1" dirty="0"/>
              <a:t>πλευρά της πιθανότητας χρεωκοπίας</a:t>
            </a:r>
            <a:r>
              <a:rPr lang="el-GR" dirty="0"/>
              <a:t>, δηλαδή το ενδεχόμενο να μην είναι αρκετά τα αποθεματικά. </a:t>
            </a:r>
          </a:p>
          <a:p>
            <a:pPr marL="932688" lvl="2" indent="-457200"/>
            <a:r>
              <a:rPr lang="el-GR" dirty="0"/>
              <a:t>Ο νόμος των μεγάλων αριθμών </a:t>
            </a:r>
            <a:r>
              <a:rPr lang="el-GR" dirty="0">
                <a:latin typeface="Cambria" panose="02040503050406030204" pitchFamily="18" charset="0"/>
                <a:ea typeface="Cambria" panose="02040503050406030204" pitchFamily="18" charset="0"/>
              </a:rPr>
              <a:t>⇒</a:t>
            </a:r>
            <a:r>
              <a:rPr lang="el-GR" dirty="0"/>
              <a:t> η πιθανότητα η </a:t>
            </a:r>
            <a:r>
              <a:rPr lang="el-GR" b="1" dirty="0"/>
              <a:t>απώλεια </a:t>
            </a:r>
            <a:r>
              <a:rPr lang="el-GR" b="1" i="1" dirty="0"/>
              <a:t>ανά συμβόλαιο </a:t>
            </a:r>
            <a:r>
              <a:rPr lang="el-GR" dirty="0"/>
              <a:t>να βρεθεί σε επίπεδα χρεωκοπίας ↓. </a:t>
            </a:r>
          </a:p>
          <a:p>
            <a:pPr marL="932688" lvl="2" indent="-457200"/>
            <a:r>
              <a:rPr lang="el-GR" dirty="0"/>
              <a:t>Ακόμη και αν αυξάνεται, η διακύμανση των πληρωμών αυξάνεται, το αποθεματικό </a:t>
            </a:r>
            <a:r>
              <a:rPr lang="el-GR" i="1" dirty="0" err="1"/>
              <a:t>ανα</a:t>
            </a:r>
            <a:r>
              <a:rPr lang="el-GR" i="1" dirty="0"/>
              <a:t> συμβόλαιο </a:t>
            </a:r>
            <a:r>
              <a:rPr lang="el-GR" dirty="0"/>
              <a:t>↓ </a:t>
            </a:r>
            <a:r>
              <a:rPr lang="el-GR" dirty="0">
                <a:latin typeface="Century Gothic" panose="020B0502020202020204" pitchFamily="34" charset="0"/>
              </a:rPr>
              <a:t>≈</a:t>
            </a:r>
            <a:r>
              <a:rPr lang="el-GR" b="1" dirty="0"/>
              <a:t>οικονομία κλίμακος</a:t>
            </a:r>
            <a:r>
              <a:rPr lang="el-GR" dirty="0"/>
              <a:t>.</a:t>
            </a:r>
          </a:p>
          <a:p>
            <a:pPr marL="457200" indent="-457200">
              <a:buFont typeface="+mj-lt"/>
              <a:buAutoNum type="alphaUcPeriod"/>
            </a:pPr>
            <a:r>
              <a:rPr lang="el-GR" b="1" i="1" dirty="0"/>
              <a:t>Διασπορά</a:t>
            </a:r>
            <a:r>
              <a:rPr lang="el-GR" b="1" dirty="0"/>
              <a:t> κινδύνου</a:t>
            </a:r>
            <a:r>
              <a:rPr lang="el-GR" dirty="0"/>
              <a:t>. </a:t>
            </a:r>
            <a:r>
              <a:rPr lang="el-GR" i="1" dirty="0">
                <a:effectLst>
                  <a:outerShdw blurRad="38100" dist="38100" dir="2700000" algn="tl">
                    <a:srgbClr val="000000">
                      <a:alpha val="43137"/>
                    </a:srgbClr>
                  </a:outerShdw>
                </a:effectLst>
              </a:rPr>
              <a:t>Αν ο κίνδυνος είναι ανεξάρτητος μεταξύ ατόμων</a:t>
            </a:r>
            <a:r>
              <a:rPr lang="el-GR" dirty="0"/>
              <a:t>, τότε συμφέρει στον καθένα να διαφοροποιήσει τον κίνδυνο που αντιμετωπίζει. </a:t>
            </a:r>
          </a:p>
          <a:p>
            <a:pPr marL="749808" lvl="1" indent="-457200"/>
            <a:r>
              <a:rPr lang="el-GR" dirty="0"/>
              <a:t> </a:t>
            </a:r>
            <a:r>
              <a:rPr lang="el-GR" i="1" dirty="0" err="1"/>
              <a:t>Πωλεί</a:t>
            </a:r>
            <a:r>
              <a:rPr lang="el-GR" dirty="0"/>
              <a:t> μέρος του κινδύνου σε άλλους και </a:t>
            </a:r>
            <a:r>
              <a:rPr lang="el-GR" i="1" dirty="0"/>
              <a:t>αγοράζει</a:t>
            </a:r>
            <a:r>
              <a:rPr lang="el-GR" dirty="0"/>
              <a:t> μερίδιο στον κίνδυνο άλλων.  </a:t>
            </a:r>
          </a:p>
          <a:p>
            <a:pPr marL="932688" lvl="2" indent="-457200"/>
            <a:r>
              <a:rPr lang="el-GR" dirty="0"/>
              <a:t>αν 1000 καταναλωτές που αντιμετωπίζουν ο </a:t>
            </a:r>
            <a:r>
              <a:rPr lang="el-GR" i="1" dirty="0"/>
              <a:t>καθένας</a:t>
            </a:r>
            <a:r>
              <a:rPr lang="el-GR" dirty="0"/>
              <a:t> πιθανότητα 0,01 να χάσουν €10.000 σε πυρκαγιά, τότε ο καθένας θα συνεισφέρει €10 σε ένα κοινό κεφάλαιο από το  οποίο θα πληρωθούν οι ζημιές. </a:t>
            </a:r>
          </a:p>
          <a:p>
            <a:pPr marL="749808" lvl="1" indent="-457200"/>
            <a:r>
              <a:rPr lang="el-GR" dirty="0"/>
              <a:t>Σε συνεταιρισμό ατόμων (</a:t>
            </a:r>
            <a:r>
              <a:rPr lang="el-GR" dirty="0" err="1"/>
              <a:t>syndicate</a:t>
            </a:r>
            <a:r>
              <a:rPr lang="el-GR" dirty="0"/>
              <a:t>) ή σε ανώνυμη εταιρεία με μετόχους, ακόμη και αν ο καθένας έχει αποστροφή στο ρίσκο, </a:t>
            </a:r>
            <a:r>
              <a:rPr lang="el-GR" b="1" dirty="0"/>
              <a:t>καθώς αυξάνεται ο αριθμός μετόχων μειώνεται το ρίσκο </a:t>
            </a:r>
            <a:r>
              <a:rPr lang="el-GR" b="1" i="1" dirty="0"/>
              <a:t>ανά</a:t>
            </a:r>
            <a:r>
              <a:rPr lang="el-GR" b="1" dirty="0"/>
              <a:t> άτομο</a:t>
            </a:r>
            <a:r>
              <a:rPr lang="el-GR" dirty="0"/>
              <a:t>. (Θεώρημα </a:t>
            </a:r>
            <a:r>
              <a:rPr lang="el-GR" dirty="0" err="1"/>
              <a:t>Arrow-Lind</a:t>
            </a:r>
            <a:r>
              <a:rPr lang="el-GR" dirty="0"/>
              <a:t>). </a:t>
            </a:r>
          </a:p>
          <a:p>
            <a:pPr marL="932688" lvl="2" indent="-457200"/>
            <a:r>
              <a:rPr lang="el-GR" dirty="0" err="1"/>
              <a:t>Αρα</a:t>
            </a:r>
            <a:r>
              <a:rPr lang="el-GR" dirty="0"/>
              <a:t> το επιπλέον ποσό που απαιτείται για να πειστεί κάποιος να συμμετέχει σε ασφαλιστικές επιχειρήσεις τείνει προς μηδέν .  </a:t>
            </a:r>
          </a:p>
          <a:p>
            <a:pPr marL="749808" lvl="1" indent="-457200"/>
            <a:r>
              <a:rPr lang="el-GR" b="1" dirty="0" err="1"/>
              <a:t>Ετσι</a:t>
            </a:r>
            <a:r>
              <a:rPr lang="el-GR" b="1" dirty="0"/>
              <a:t> θεμελιώνεται και η υπόθεση ότι οι ασφαλιστικές εταιρείες οι ίδιες πρέπει να είναι ουδέτερες απέναντι στο ρίσκο</a:t>
            </a:r>
            <a:r>
              <a:rPr lang="el-GR" dirty="0"/>
              <a:t>.</a:t>
            </a:r>
          </a:p>
          <a:p>
            <a:pPr marL="749808" lvl="1" indent="-457200"/>
            <a:r>
              <a:rPr lang="el-GR" dirty="0"/>
              <a:t>  αντίστοιχα η  διασπορά ισχύει και  αν το συμβόλαιο επεκτείνεται και διαχρονικά (δηλαδή σταθερό ασφάλιστρο κάθε χρόνο). </a:t>
            </a:r>
          </a:p>
          <a:p>
            <a:pPr marL="457200" indent="-457200">
              <a:buFont typeface="+mj-lt"/>
              <a:buAutoNum type="alphaUcPeriod"/>
            </a:pPr>
            <a:r>
              <a:rPr lang="el-GR" b="1" dirty="0"/>
              <a:t>Μεταφοράς κινδύνων. </a:t>
            </a:r>
            <a:r>
              <a:rPr lang="el-GR" dirty="0"/>
              <a:t> Το χρηματιστήριο δίδει την δυνατότητα </a:t>
            </a:r>
            <a:r>
              <a:rPr lang="el-GR" i="1" dirty="0">
                <a:effectLst>
                  <a:outerShdw blurRad="38100" dist="38100" dir="2700000" algn="tl">
                    <a:srgbClr val="000000">
                      <a:alpha val="43137"/>
                    </a:srgbClr>
                  </a:outerShdw>
                </a:effectLst>
              </a:rPr>
              <a:t>διασποράς</a:t>
            </a:r>
            <a:r>
              <a:rPr lang="el-GR" dirty="0"/>
              <a:t> αλλά και </a:t>
            </a:r>
            <a:r>
              <a:rPr lang="el-GR" i="1" dirty="0">
                <a:effectLst>
                  <a:outerShdw blurRad="38100" dist="38100" dir="2700000" algn="tl">
                    <a:srgbClr val="000000">
                      <a:alpha val="43137"/>
                    </a:srgbClr>
                  </a:outerShdw>
                </a:effectLst>
              </a:rPr>
              <a:t>μεταφοράς</a:t>
            </a:r>
            <a:r>
              <a:rPr lang="el-GR" dirty="0"/>
              <a:t> σε άτομα με μικρότερη αποστροφή στον κίνδυνο.  (ΟΜΩΣ, προσοχή: είναι οι κίνδυνοι του χρηματιστηρίου ανεξάρτητοι;). </a:t>
            </a:r>
          </a:p>
          <a:p>
            <a:pPr marL="749808" lvl="1" indent="-457200"/>
            <a:r>
              <a:rPr lang="el-GR" dirty="0"/>
              <a:t>Σε περίπτωση που υπάρχουν </a:t>
            </a:r>
            <a:r>
              <a:rPr lang="el-GR" b="1" dirty="0"/>
              <a:t>διαφορετικές εκτιμήσεις για τις πιθανότητες των διαφόρων καταστάσεων </a:t>
            </a:r>
            <a:r>
              <a:rPr lang="el-GR" dirty="0"/>
              <a:t>θα υπάρχει και πάλι δυνατότητα ανταλλαγής ανάλογα με τις (υποκειμενικές πιθανότητες).  </a:t>
            </a:r>
          </a:p>
          <a:p>
            <a:pPr marL="749808" lvl="1" indent="-457200"/>
            <a:r>
              <a:rPr lang="el-GR" dirty="0"/>
              <a:t>Η δυνατότητα αυτή </a:t>
            </a:r>
            <a:r>
              <a:rPr lang="el-GR" b="1" dirty="0"/>
              <a:t>ενέχει κινδύνους. </a:t>
            </a:r>
            <a:r>
              <a:rPr lang="el-GR" dirty="0"/>
              <a:t>Αγοράζουν το ρίσκο οι πιο αισιόδοξοι (χαζοί;) – θα είναι σε θέση όμως να το διαχειριστούν</a:t>
            </a:r>
            <a:endParaRPr lang="en-GB" dirty="0"/>
          </a:p>
          <a:p>
            <a:pPr marL="457200" indent="-457200">
              <a:buFont typeface="+mj-lt"/>
              <a:buAutoNum type="alphaUcPeriod"/>
            </a:pPr>
            <a:endParaRPr lang="el-GR" dirty="0"/>
          </a:p>
          <a:p>
            <a:pPr marL="457200" indent="-457200">
              <a:buFont typeface="+mj-lt"/>
              <a:buAutoNum type="alphaUcPeriod"/>
            </a:pPr>
            <a:endParaRPr lang="en-GB" dirty="0"/>
          </a:p>
        </p:txBody>
      </p:sp>
      <p:sp>
        <p:nvSpPr>
          <p:cNvPr id="4" name="Footer Placeholder 3">
            <a:extLst>
              <a:ext uri="{FF2B5EF4-FFF2-40B4-BE49-F238E27FC236}">
                <a16:creationId xmlns:a16="http://schemas.microsoft.com/office/drawing/2014/main" id="{0FE21726-B6BD-0EEC-41E1-CCEBD4BAEDA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DB351AB7-A3D7-D660-28CF-501D603560E3}"/>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323264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9F65-7017-E5EF-8F5E-276A74A650C1}"/>
              </a:ext>
            </a:extLst>
          </p:cNvPr>
          <p:cNvSpPr>
            <a:spLocks noGrp="1"/>
          </p:cNvSpPr>
          <p:nvPr>
            <p:ph type="title"/>
          </p:nvPr>
        </p:nvSpPr>
        <p:spPr/>
        <p:txBody>
          <a:bodyPr/>
          <a:lstStyle/>
          <a:p>
            <a:r>
              <a:rPr lang="el-GR" dirty="0"/>
              <a:t>Μερικές –παρατηρήσεις από τον πραγματικό κόσμο</a:t>
            </a:r>
            <a:endParaRPr lang="en-GB" dirty="0"/>
          </a:p>
        </p:txBody>
      </p:sp>
      <p:sp>
        <p:nvSpPr>
          <p:cNvPr id="3" name="Content Placeholder 2">
            <a:extLst>
              <a:ext uri="{FF2B5EF4-FFF2-40B4-BE49-F238E27FC236}">
                <a16:creationId xmlns:a16="http://schemas.microsoft.com/office/drawing/2014/main" id="{C3F59E5B-8D1D-16E1-BE87-FFBF843EEEBC}"/>
              </a:ext>
            </a:extLst>
          </p:cNvPr>
          <p:cNvSpPr>
            <a:spLocks noGrp="1"/>
          </p:cNvSpPr>
          <p:nvPr>
            <p:ph idx="1"/>
          </p:nvPr>
        </p:nvSpPr>
        <p:spPr>
          <a:xfrm>
            <a:off x="1097280" y="1845734"/>
            <a:ext cx="10058400" cy="4247562"/>
          </a:xfrm>
        </p:spPr>
        <p:txBody>
          <a:bodyPr>
            <a:normAutofit fontScale="85000" lnSpcReduction="20000"/>
          </a:bodyPr>
          <a:lstStyle/>
          <a:p>
            <a:r>
              <a:rPr lang="el-GR" dirty="0"/>
              <a:t>Πέραν αυτού για να μπορεί να προσφερθεί ασφάλιση απαιτούνται να ισχύουν και μια σειρά άλλες συνθήκες:</a:t>
            </a:r>
            <a:endParaRPr lang="en-GB" dirty="0"/>
          </a:p>
          <a:p>
            <a:pPr marL="457200" lvl="0" indent="-457200">
              <a:buFont typeface="+mj-lt"/>
              <a:buAutoNum type="arabicPeriod"/>
            </a:pPr>
            <a:r>
              <a:rPr lang="el-GR" b="1" i="1" dirty="0">
                <a:effectLst>
                  <a:outerShdw blurRad="38100" dist="38100" dir="2700000" algn="tl">
                    <a:srgbClr val="000000">
                      <a:alpha val="43137"/>
                    </a:srgbClr>
                  </a:outerShdw>
                </a:effectLst>
              </a:rPr>
              <a:t>Ανεξάρτητες</a:t>
            </a:r>
            <a:r>
              <a:rPr lang="el-GR" b="1" dirty="0"/>
              <a:t> πιθανότητες</a:t>
            </a:r>
            <a:r>
              <a:rPr lang="el-GR" dirty="0"/>
              <a:t>.  Η ασφάλιση μπορεί να αντιμετωπίσει </a:t>
            </a:r>
            <a:r>
              <a:rPr lang="el-GR" b="1" dirty="0"/>
              <a:t>ατομικό</a:t>
            </a:r>
            <a:r>
              <a:rPr lang="el-GR" dirty="0"/>
              <a:t> (</a:t>
            </a:r>
            <a:r>
              <a:rPr lang="el-GR" dirty="0" err="1"/>
              <a:t>ιδιοσυγκρατικό</a:t>
            </a:r>
            <a:r>
              <a:rPr lang="el-GR" dirty="0"/>
              <a:t>) ρίσκο εύκολα, όχι όμως και </a:t>
            </a:r>
            <a:r>
              <a:rPr lang="el-GR" b="1" dirty="0"/>
              <a:t>συστημικό</a:t>
            </a:r>
            <a:r>
              <a:rPr lang="el-GR" dirty="0"/>
              <a:t>, όταν ο ίδιος κίνδυνος απειλεί πολλούς ταυτόχρονα.  Ειδικό θέμα είναι η αντιμετώπιση του πληθωρισμού ή της μακροβιότητας.</a:t>
            </a:r>
          </a:p>
          <a:p>
            <a:pPr marL="749808" lvl="1" indent="-457200"/>
            <a:r>
              <a:rPr lang="el-GR" dirty="0"/>
              <a:t>Ανακατανέμει μεταξύ τυχερών και άτυχων. Αν είναι όλοι άτυχοι, η ασφάλιση είναι δυσκολότερη ως </a:t>
            </a:r>
            <a:r>
              <a:rPr lang="el-GR" dirty="0" err="1"/>
              <a:t>αδύναμτη</a:t>
            </a:r>
            <a:endParaRPr lang="en-GB" dirty="0"/>
          </a:p>
          <a:p>
            <a:pPr marL="457200" lvl="0" indent="-457200">
              <a:buFont typeface="+mj-lt"/>
              <a:buAutoNum type="arabicPeriod"/>
            </a:pPr>
            <a:r>
              <a:rPr lang="el-GR" b="1" dirty="0"/>
              <a:t>Πιθανότητες </a:t>
            </a:r>
            <a:r>
              <a:rPr lang="el-GR" b="1" i="1" dirty="0">
                <a:effectLst>
                  <a:outerShdw blurRad="38100" dist="38100" dir="2700000" algn="tl">
                    <a:srgbClr val="000000">
                      <a:alpha val="43137"/>
                    </a:srgbClr>
                  </a:outerShdw>
                </a:effectLst>
              </a:rPr>
              <a:t>μικρότερες του 1</a:t>
            </a:r>
            <a:r>
              <a:rPr lang="el-GR" dirty="0"/>
              <a:t>.  Αν κάτι είναι σίγουρο (π.χ. μια διαγνωσμένη ασθένεια) δεν μπορεί να ασφαλιστεί</a:t>
            </a:r>
            <a:endParaRPr lang="en-GB" dirty="0"/>
          </a:p>
          <a:p>
            <a:pPr marL="457200" lvl="0" indent="-457200">
              <a:buFont typeface="+mj-lt"/>
              <a:buAutoNum type="arabicPeriod"/>
            </a:pPr>
            <a:r>
              <a:rPr lang="el-GR" b="1" i="1" dirty="0">
                <a:effectLst>
                  <a:outerShdw blurRad="38100" dist="38100" dir="2700000" algn="tl">
                    <a:srgbClr val="000000">
                      <a:alpha val="43137"/>
                    </a:srgbClr>
                  </a:outerShdw>
                </a:effectLst>
              </a:rPr>
              <a:t>Γνωστές</a:t>
            </a:r>
            <a:r>
              <a:rPr lang="el-GR" b="1" dirty="0"/>
              <a:t> πιθανότητες.</a:t>
            </a:r>
            <a:r>
              <a:rPr lang="el-GR" dirty="0"/>
              <a:t> Η ασφάλιση αντιμετωπίζει το </a:t>
            </a:r>
            <a:r>
              <a:rPr lang="el-GR" b="1" dirty="0"/>
              <a:t>ρίσκο</a:t>
            </a:r>
            <a:r>
              <a:rPr lang="el-GR" dirty="0"/>
              <a:t> και όχι την </a:t>
            </a:r>
            <a:r>
              <a:rPr lang="el-GR" b="1" dirty="0"/>
              <a:t>αβεβαιότητα</a:t>
            </a:r>
            <a:r>
              <a:rPr lang="el-GR" dirty="0"/>
              <a:t>.   Αν ο ασφαλιστής δεν γνωρίζει την πιθανότητα δεν μπορεί να υπολογίσει το ασφάλιστρο.   Το πρόβλημα </a:t>
            </a:r>
            <a:r>
              <a:rPr lang="el-GR" dirty="0" err="1"/>
              <a:t>προκύπτειμε</a:t>
            </a:r>
            <a:r>
              <a:rPr lang="el-GR" dirty="0"/>
              <a:t> 3 τρόπους¨</a:t>
            </a:r>
            <a:endParaRPr lang="en-GB" dirty="0"/>
          </a:p>
          <a:p>
            <a:pPr marL="601218" lvl="1" indent="-400050">
              <a:buFont typeface="+mj-lt"/>
              <a:buAutoNum type="romanLcPeriod"/>
            </a:pPr>
            <a:r>
              <a:rPr lang="el-GR" dirty="0"/>
              <a:t>Ο </a:t>
            </a:r>
            <a:r>
              <a:rPr lang="el-GR" dirty="0" err="1"/>
              <a:t>ασφαλιζόμενος</a:t>
            </a:r>
            <a:r>
              <a:rPr lang="el-GR" dirty="0"/>
              <a:t> κίνδυνος μπορεί να είναι πολύ σπάνιος.  (Μεγάλη μεταβλητότητα υπολογισμών).</a:t>
            </a:r>
            <a:endParaRPr lang="en-GB" dirty="0"/>
          </a:p>
          <a:p>
            <a:pPr marL="601218" lvl="1" indent="-400050">
              <a:buFont typeface="+mj-lt"/>
              <a:buAutoNum type="romanLcPeriod"/>
            </a:pPr>
            <a:r>
              <a:rPr lang="el-GR" dirty="0"/>
              <a:t>Δεν μπορεί να υπολογιστεί λόγω άγνοιας ή περιπλοκότητας. (π.χ. αβέβαιη επιστημονική γνώση)</a:t>
            </a:r>
            <a:endParaRPr lang="en-GB" dirty="0"/>
          </a:p>
          <a:p>
            <a:pPr marL="601218" lvl="1" indent="-400050">
              <a:buFont typeface="+mj-lt"/>
              <a:buAutoNum type="romanLcPeriod"/>
            </a:pPr>
            <a:r>
              <a:rPr lang="el-GR" dirty="0"/>
              <a:t>Με την πάροδο του χρόνου η συσσώρευση ρίσκων μπορεί να οδηγεί μάλλον προς καταστάσεις αβεβαιότητας. Π.χ. η περίπτωση για ασφάλιση μακροχρόνιας φροντίδας.</a:t>
            </a:r>
            <a:endParaRPr lang="en-GB" dirty="0"/>
          </a:p>
          <a:p>
            <a:pPr marL="457200" lvl="0" indent="-457200">
              <a:buFont typeface="+mj-lt"/>
              <a:buAutoNum type="arabicPeriod"/>
            </a:pPr>
            <a:r>
              <a:rPr lang="el-GR" b="1" dirty="0"/>
              <a:t>Συμμετρική πληροφόρηση</a:t>
            </a:r>
            <a:r>
              <a:rPr lang="el-GR" dirty="0"/>
              <a:t>.   Τόσο ο </a:t>
            </a:r>
            <a:r>
              <a:rPr lang="el-GR" dirty="0" err="1"/>
              <a:t>ασφαλιζόμενος</a:t>
            </a:r>
            <a:r>
              <a:rPr lang="el-GR" dirty="0"/>
              <a:t> όσο και ο ασφαλιστής έχουν το ίδιο επίπεδο γνώσης (ή άγνοιας). </a:t>
            </a:r>
          </a:p>
          <a:p>
            <a:pPr marL="749808" lvl="1" indent="-457200"/>
            <a:r>
              <a:rPr lang="el-GR" dirty="0"/>
              <a:t>Αν μια πλευρά ξέρει κάτι περισσότερο από την άλλη, τότε διαθέτει μεγαλύτερη δύναμη (το γήπεδο δεν είναι επίπεδο).</a:t>
            </a:r>
          </a:p>
          <a:p>
            <a:pPr marL="749808" lvl="1" indent="-457200"/>
            <a:r>
              <a:rPr lang="el-GR" dirty="0"/>
              <a:t>ΠΡΟΣΟΧΉ: Τα προβλήματα δεν προκύπτουν από την ύπαρξη άγνοιας, αλλά από την </a:t>
            </a:r>
            <a:r>
              <a:rPr lang="el-GR" i="1" dirty="0"/>
              <a:t>ασυμμετρία</a:t>
            </a:r>
            <a:r>
              <a:rPr lang="el-GR" dirty="0"/>
              <a:t> γνώσης.</a:t>
            </a:r>
            <a:endParaRPr lang="en-GB" dirty="0"/>
          </a:p>
          <a:p>
            <a:endParaRPr lang="en-GB" dirty="0"/>
          </a:p>
        </p:txBody>
      </p:sp>
      <p:sp>
        <p:nvSpPr>
          <p:cNvPr id="4" name="Footer Placeholder 3">
            <a:extLst>
              <a:ext uri="{FF2B5EF4-FFF2-40B4-BE49-F238E27FC236}">
                <a16:creationId xmlns:a16="http://schemas.microsoft.com/office/drawing/2014/main" id="{4B6A95FD-A2E5-BA9F-B1D5-4EE631E0DC9D}"/>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0EB296C3-934A-7B57-2F81-29313519E3FA}"/>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3533980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0266-6F99-3D0A-0AB2-58790D81E156}"/>
              </a:ext>
            </a:extLst>
          </p:cNvPr>
          <p:cNvSpPr>
            <a:spLocks noGrp="1"/>
          </p:cNvSpPr>
          <p:nvPr>
            <p:ph type="title"/>
          </p:nvPr>
        </p:nvSpPr>
        <p:spPr/>
        <p:txBody>
          <a:bodyPr/>
          <a:lstStyle/>
          <a:p>
            <a:r>
              <a:rPr lang="el-GR" dirty="0"/>
              <a:t>Εκδήλωση προβλημάτων – </a:t>
            </a:r>
            <a:endParaRPr lang="en-GB" dirty="0"/>
          </a:p>
        </p:txBody>
      </p:sp>
      <p:sp>
        <p:nvSpPr>
          <p:cNvPr id="3" name="Content Placeholder 2">
            <a:extLst>
              <a:ext uri="{FF2B5EF4-FFF2-40B4-BE49-F238E27FC236}">
                <a16:creationId xmlns:a16="http://schemas.microsoft.com/office/drawing/2014/main" id="{3CDE6224-21A7-9C59-93C8-87638671694E}"/>
              </a:ext>
            </a:extLst>
          </p:cNvPr>
          <p:cNvSpPr>
            <a:spLocks noGrp="1"/>
          </p:cNvSpPr>
          <p:nvPr>
            <p:ph idx="1"/>
          </p:nvPr>
        </p:nvSpPr>
        <p:spPr/>
        <p:txBody>
          <a:bodyPr>
            <a:normAutofit fontScale="70000" lnSpcReduction="20000"/>
          </a:bodyPr>
          <a:lstStyle/>
          <a:p>
            <a:r>
              <a:rPr lang="el-GR" b="1" dirty="0"/>
              <a:t>Περίπτωση Τυφώνα </a:t>
            </a:r>
            <a:r>
              <a:rPr lang="en-US" b="1" dirty="0"/>
              <a:t>Hugo</a:t>
            </a:r>
            <a:r>
              <a:rPr lang="el-GR" dirty="0"/>
              <a:t>: </a:t>
            </a:r>
            <a:r>
              <a:rPr lang="en-US" dirty="0"/>
              <a:t>H </a:t>
            </a:r>
            <a:r>
              <a:rPr lang="el-GR" dirty="0"/>
              <a:t>λειτουργία αντασφάλισης αντί να </a:t>
            </a:r>
            <a:r>
              <a:rPr lang="el-GR" i="1" dirty="0"/>
              <a:t>διασπείρει</a:t>
            </a:r>
            <a:r>
              <a:rPr lang="el-GR" dirty="0"/>
              <a:t> τον κίνδυνο τον </a:t>
            </a:r>
            <a:r>
              <a:rPr lang="el-GR" b="1" i="1" dirty="0"/>
              <a:t>συγκέντρωσε</a:t>
            </a:r>
            <a:r>
              <a:rPr lang="el-GR" dirty="0"/>
              <a:t> σε λίγα άτομα (πολλά εκ των οποίων δεν γνώριζαν καν ότι είχαν αναλάβει κίνδυνο).  Αποτέλεσμα, πολλές χρεοκοπίες . Η αγορά αντί να μεταφέρει από αυτούς που δεν είχαν σε αυτούς που έχουν την δυνατότητα να ασφαλίσουν τον κίνδυνο, έκανε το αντίθετο.</a:t>
            </a:r>
            <a:endParaRPr lang="en-GB" dirty="0"/>
          </a:p>
          <a:p>
            <a:r>
              <a:rPr lang="el-GR" dirty="0"/>
              <a:t>Η </a:t>
            </a:r>
            <a:r>
              <a:rPr lang="el-GR" b="1" dirty="0"/>
              <a:t>μεταφορά ρίσκου </a:t>
            </a:r>
            <a:r>
              <a:rPr lang="el-GR" dirty="0"/>
              <a:t>μπορεί να γίνει για δύο λόγους: </a:t>
            </a:r>
            <a:endParaRPr lang="en-GB" dirty="0"/>
          </a:p>
          <a:p>
            <a:pPr marL="544068" lvl="1" indent="-342900">
              <a:buFont typeface="+mj-lt"/>
              <a:buAutoNum type="alphaUcPeriod"/>
            </a:pPr>
            <a:r>
              <a:rPr lang="en-US" b="1" dirty="0">
                <a:solidFill>
                  <a:schemeClr val="accent1">
                    <a:lumMod val="75000"/>
                  </a:schemeClr>
                </a:solidFill>
              </a:rPr>
              <a:t>(</a:t>
            </a:r>
            <a:r>
              <a:rPr lang="el-GR" b="1" dirty="0">
                <a:solidFill>
                  <a:schemeClr val="accent1">
                    <a:lumMod val="75000"/>
                  </a:schemeClr>
                </a:solidFill>
              </a:rPr>
              <a:t>Θεμιτό): </a:t>
            </a:r>
            <a:r>
              <a:rPr lang="el-GR" b="1" dirty="0"/>
              <a:t>να θέλει ή να μπορεί κάποιος να αναλάβει ρίσκο </a:t>
            </a:r>
            <a:r>
              <a:rPr lang="el-GR" dirty="0"/>
              <a:t>(π.χ. επειδή είναι πιο πλούσιος) Η να μπορεί να αντισταθμιστεί ένας κίνδυνος με ένα άλλο συμπληρωματικό (</a:t>
            </a:r>
            <a:r>
              <a:rPr lang="en-US" dirty="0"/>
              <a:t>hedging</a:t>
            </a:r>
            <a:r>
              <a:rPr lang="el-GR" dirty="0"/>
              <a:t>). Οι λόγοι αυτοί ανάγονται σε ‘αντικειμενικά’ χαρακτηριστικά της στάσης απέναντι στον κίνδυνο. </a:t>
            </a:r>
            <a:endParaRPr lang="en-GB" dirty="0"/>
          </a:p>
          <a:p>
            <a:pPr marL="544068" lvl="1" indent="-342900">
              <a:buFont typeface="+mj-lt"/>
              <a:buAutoNum type="alphaUcPeriod"/>
            </a:pPr>
            <a:r>
              <a:rPr lang="el-GR" b="1" dirty="0">
                <a:solidFill>
                  <a:schemeClr val="accent1">
                    <a:lumMod val="75000"/>
                  </a:schemeClr>
                </a:solidFill>
              </a:rPr>
              <a:t>(Αθέμιτο): </a:t>
            </a:r>
            <a:r>
              <a:rPr lang="el-GR" b="1" dirty="0">
                <a:solidFill>
                  <a:schemeClr val="tx1"/>
                </a:solidFill>
              </a:rPr>
              <a:t>Δ</a:t>
            </a:r>
            <a:r>
              <a:rPr lang="el-GR" dirty="0">
                <a:solidFill>
                  <a:schemeClr val="tx1"/>
                </a:solidFill>
              </a:rPr>
              <a:t>ιαφορετική</a:t>
            </a:r>
            <a:r>
              <a:rPr lang="el-GR" dirty="0"/>
              <a:t> αντίληψη των πιθανοτήτων. Παράδειγμα, αγορές στοιχημάτων για αποτελέσματα εκλογών.   Η μεταφορά ρίσκου σε αυτήν την περίπτωση είναι παιχνίδι μηδενικού αθροίσματος (</a:t>
            </a:r>
            <a:r>
              <a:rPr lang="el-GR" b="1" dirty="0"/>
              <a:t>το κέρδος μιας πλευράς είναι η απώλεια της άλλης</a:t>
            </a:r>
            <a:r>
              <a:rPr lang="el-GR" dirty="0"/>
              <a:t>).</a:t>
            </a:r>
            <a:endParaRPr lang="en-GB" dirty="0"/>
          </a:p>
          <a:p>
            <a:r>
              <a:rPr lang="el-GR" b="1" dirty="0"/>
              <a:t>Χρήση πληροφοριών. </a:t>
            </a:r>
            <a:r>
              <a:rPr lang="el-GR" dirty="0"/>
              <a:t>Σε μια αποτελεσματική αγορά αν υπάρχει κάποια πληροφορία (του είδους – ο ΟΤΕ έχει εξαιρετική διοίκηση) αυτή η πληροφορία έχει </a:t>
            </a:r>
            <a:r>
              <a:rPr lang="el-GR" i="1" dirty="0"/>
              <a:t>ήδη</a:t>
            </a:r>
            <a:r>
              <a:rPr lang="el-GR" dirty="0"/>
              <a:t> αξιοποιηθεί από την αγορά και είναι ενσωματωμένη στις τιμές που έχουν προκύψει.  (</a:t>
            </a:r>
            <a:r>
              <a:rPr lang="en-US" dirty="0"/>
              <a:t>Efficient Market Hypothesis</a:t>
            </a:r>
            <a:r>
              <a:rPr lang="el-GR" dirty="0"/>
              <a:t>). </a:t>
            </a:r>
          </a:p>
          <a:p>
            <a:pPr lvl="1"/>
            <a:r>
              <a:rPr lang="el-GR" dirty="0"/>
              <a:t>Αν ισχύει αυτό, τότε οι μεταβολές των τιμών των μετοχών πρέπει να ακολουθούν ένα ‘</a:t>
            </a:r>
            <a:r>
              <a:rPr lang="el-GR" b="1" dirty="0"/>
              <a:t>τυχαίο βηματισμό’ (</a:t>
            </a:r>
            <a:r>
              <a:rPr lang="en-US" b="1" dirty="0"/>
              <a:t>random walk</a:t>
            </a:r>
            <a:r>
              <a:rPr lang="el-GR" b="1" dirty="0"/>
              <a:t>). </a:t>
            </a:r>
          </a:p>
          <a:p>
            <a:pPr lvl="1"/>
            <a:r>
              <a:rPr lang="el-GR" dirty="0"/>
              <a:t>Άρα δεν θα περίμενε κανείς οι επενδυτικοί σύμβουλοι και τα </a:t>
            </a:r>
            <a:r>
              <a:rPr lang="en-US" dirty="0"/>
              <a:t>golden boys </a:t>
            </a:r>
            <a:r>
              <a:rPr lang="el-GR" dirty="0"/>
              <a:t>να τα πάνε καλύτερα από την αγορά.</a:t>
            </a:r>
          </a:p>
          <a:p>
            <a:pPr lvl="1"/>
            <a:r>
              <a:rPr lang="el-GR" dirty="0"/>
              <a:t>  Όμως, τα κότερα των </a:t>
            </a:r>
            <a:r>
              <a:rPr lang="en-US" dirty="0"/>
              <a:t>golden boys </a:t>
            </a:r>
            <a:r>
              <a:rPr lang="el-GR" dirty="0"/>
              <a:t>είναι μεγαλύτερα των πελατών τους.   Αυτό οφείλεται πρωτίστως στο ότι εισπράττονται υπέρογκες προμήθειες για ανακύκλωση χρημάτων. (</a:t>
            </a:r>
            <a:r>
              <a:rPr lang="el-GR" dirty="0" err="1"/>
              <a:t>Αρα</a:t>
            </a:r>
            <a:r>
              <a:rPr lang="el-GR" dirty="0"/>
              <a:t> τα κότερα είναι τα φύκια από τις μεταξωτές κορδέλες). </a:t>
            </a:r>
            <a:endParaRPr lang="en-GB" dirty="0"/>
          </a:p>
          <a:p>
            <a:r>
              <a:rPr lang="el-GR" dirty="0"/>
              <a:t>Μια εφαρμογή της υπόθεσης αποτελεσματικών αγορών: </a:t>
            </a:r>
          </a:p>
          <a:p>
            <a:pPr lvl="1"/>
            <a:r>
              <a:rPr lang="el-GR" dirty="0"/>
              <a:t>υπήρχαν άτομα στην κυβέρνηση των ΗΠΑ που ήθελαν να ανοίξουν αγορά πρόβλεψης τρομοκρατικών χτυπημάτων.  </a:t>
            </a:r>
          </a:p>
          <a:p>
            <a:pPr lvl="1"/>
            <a:r>
              <a:rPr lang="el-GR" dirty="0"/>
              <a:t>Κάποιος τρομοκράτης της </a:t>
            </a:r>
            <a:r>
              <a:rPr lang="en-US" dirty="0"/>
              <a:t>al Qaeda</a:t>
            </a:r>
            <a:r>
              <a:rPr lang="el-GR" dirty="0"/>
              <a:t> δεν θα άντεχε τον πειρασμό να βγάλει λεφτά από εσωτερική πληροφόρηση και θα πρόδιδε επικείμενα χτυπήματα!  Απορρίφθηκε όχι επειδή δεν ήταν σωστή αλλά από τον φόβο του πολιτικού κόστους….</a:t>
            </a:r>
            <a:endParaRPr lang="en-GB" dirty="0"/>
          </a:p>
          <a:p>
            <a:endParaRPr lang="en-GB" dirty="0"/>
          </a:p>
        </p:txBody>
      </p:sp>
      <p:sp>
        <p:nvSpPr>
          <p:cNvPr id="4" name="Footer Placeholder 3">
            <a:extLst>
              <a:ext uri="{FF2B5EF4-FFF2-40B4-BE49-F238E27FC236}">
                <a16:creationId xmlns:a16="http://schemas.microsoft.com/office/drawing/2014/main" id="{4236EC0C-DC53-E311-CC88-7F5C71D4505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31F1DEA-F363-6B49-D3BC-FCBEE603EC4D}"/>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spTree>
    <p:extLst>
      <p:ext uri="{BB962C8B-B14F-4D97-AF65-F5344CB8AC3E}">
        <p14:creationId xmlns:p14="http://schemas.microsoft.com/office/powerpoint/2010/main" val="92301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BF4C-66FD-CF2C-FA22-24BA85A7EFF7}"/>
              </a:ext>
            </a:extLst>
          </p:cNvPr>
          <p:cNvSpPr>
            <a:spLocks noGrp="1"/>
          </p:cNvSpPr>
          <p:nvPr>
            <p:ph type="title"/>
          </p:nvPr>
        </p:nvSpPr>
        <p:spPr>
          <a:xfrm>
            <a:off x="767408" y="260649"/>
            <a:ext cx="10388272" cy="1476712"/>
          </a:xfrm>
        </p:spPr>
        <p:txBody>
          <a:bodyPr/>
          <a:lstStyle/>
          <a:p>
            <a:r>
              <a:rPr lang="el-GR" dirty="0"/>
              <a:t>Τυφώνας </a:t>
            </a:r>
            <a:r>
              <a:rPr lang="en-US" dirty="0"/>
              <a:t>Katrina</a:t>
            </a:r>
            <a:r>
              <a:rPr lang="el-GR" dirty="0"/>
              <a:t> 2005 στη Νέα Ορλεάνη:</a:t>
            </a:r>
            <a:r>
              <a:rPr lang="en-US" dirty="0"/>
              <a:t> </a:t>
            </a:r>
            <a:r>
              <a:rPr lang="el-GR" b="1" dirty="0"/>
              <a:t>Ασφαλιστική αποτυχία</a:t>
            </a:r>
            <a:endParaRPr lang="en-GB" b="1" dirty="0"/>
          </a:p>
        </p:txBody>
      </p:sp>
      <p:graphicFrame>
        <p:nvGraphicFramePr>
          <p:cNvPr id="13" name="Content Placeholder 2">
            <a:extLst>
              <a:ext uri="{FF2B5EF4-FFF2-40B4-BE49-F238E27FC236}">
                <a16:creationId xmlns:a16="http://schemas.microsoft.com/office/drawing/2014/main" id="{8C60AB42-1207-60A7-EB79-17CB16EE8B19}"/>
              </a:ext>
            </a:extLst>
          </p:cNvPr>
          <p:cNvGraphicFramePr>
            <a:graphicFrameLocks noGrp="1"/>
          </p:cNvGraphicFramePr>
          <p:nvPr>
            <p:ph sz="half" idx="1"/>
            <p:extLst>
              <p:ext uri="{D42A27DB-BD31-4B8C-83A1-F6EECF244321}">
                <p14:modId xmlns:p14="http://schemas.microsoft.com/office/powerpoint/2010/main" val="3749103434"/>
              </p:ext>
            </p:extLst>
          </p:nvPr>
        </p:nvGraphicFramePr>
        <p:xfrm>
          <a:off x="407368" y="1811771"/>
          <a:ext cx="4937760" cy="4391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A child holding an umbrella&#10;&#10;AI-generated content may be incorrect.">
            <a:extLst>
              <a:ext uri="{FF2B5EF4-FFF2-40B4-BE49-F238E27FC236}">
                <a16:creationId xmlns:a16="http://schemas.microsoft.com/office/drawing/2014/main" id="{C39D8E55-7715-06CA-CB69-54A91CF3CA84}"/>
              </a:ext>
            </a:extLst>
          </p:cNvPr>
          <p:cNvPicPr>
            <a:picLocks noGrp="1" noChangeAspect="1"/>
          </p:cNvPicPr>
          <p:nvPr>
            <p:ph sz="half" idx="2"/>
          </p:nvPr>
        </p:nvPicPr>
        <p:blipFill>
          <a:blip r:embed="rId7"/>
          <a:stretch>
            <a:fillRect/>
          </a:stretch>
        </p:blipFill>
        <p:spPr>
          <a:xfrm>
            <a:off x="8015894" y="1097915"/>
            <a:ext cx="2750789" cy="4022725"/>
          </a:xfrm>
          <a:prstGeom prst="rect">
            <a:avLst/>
          </a:prstGeom>
        </p:spPr>
      </p:pic>
      <p:sp>
        <p:nvSpPr>
          <p:cNvPr id="5" name="Footer Placeholder 4">
            <a:extLst>
              <a:ext uri="{FF2B5EF4-FFF2-40B4-BE49-F238E27FC236}">
                <a16:creationId xmlns:a16="http://schemas.microsoft.com/office/drawing/2014/main" id="{A03CEE8A-0F47-AFBE-83C0-C276508FC90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8E13B17C-4161-1991-8F47-C67BE66C3AC4}"/>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sp>
        <p:nvSpPr>
          <p:cNvPr id="8" name="TextBox 7">
            <a:extLst>
              <a:ext uri="{FF2B5EF4-FFF2-40B4-BE49-F238E27FC236}">
                <a16:creationId xmlns:a16="http://schemas.microsoft.com/office/drawing/2014/main" id="{D2866BC4-A60C-E57C-AF48-41B7E03B67CD}"/>
              </a:ext>
            </a:extLst>
          </p:cNvPr>
          <p:cNvSpPr txBox="1"/>
          <p:nvPr/>
        </p:nvSpPr>
        <p:spPr>
          <a:xfrm>
            <a:off x="6713502" y="5087222"/>
            <a:ext cx="4937760" cy="1323439"/>
          </a:xfrm>
          <a:prstGeom prst="rect">
            <a:avLst/>
          </a:prstGeom>
          <a:solidFill>
            <a:schemeClr val="accent1">
              <a:lumMod val="60000"/>
              <a:lumOff val="40000"/>
            </a:schemeClr>
          </a:solidFill>
        </p:spPr>
        <p:txBody>
          <a:bodyPr wrap="square" rtlCol="0">
            <a:spAutoFit/>
          </a:bodyPr>
          <a:lstStyle/>
          <a:p>
            <a:r>
              <a:rPr lang="en-US" sz="1600" dirty="0"/>
              <a:t>H </a:t>
            </a:r>
            <a:r>
              <a:rPr lang="el-GR" sz="1600" dirty="0"/>
              <a:t>μεγαλύτερη απώλεια στην ιστορία της ασφάλισης - </a:t>
            </a:r>
            <a:r>
              <a:rPr lang="en-US" sz="1600" b="1" dirty="0"/>
              <a:t>$41.1 </a:t>
            </a:r>
            <a:r>
              <a:rPr lang="el-GR" sz="1600" b="1" dirty="0" err="1"/>
              <a:t>δισεκ</a:t>
            </a:r>
            <a:r>
              <a:rPr lang="el-GR" sz="1600" b="1" dirty="0"/>
              <a:t>,</a:t>
            </a:r>
            <a:r>
              <a:rPr lang="en-US" sz="1600" b="1" dirty="0"/>
              <a:t> 1.7 </a:t>
            </a:r>
            <a:r>
              <a:rPr lang="el-GR" sz="1600" b="1" dirty="0"/>
              <a:t>εκ δικαιούχοι  </a:t>
            </a:r>
            <a:r>
              <a:rPr lang="el-GR" sz="1600" dirty="0"/>
              <a:t>+ </a:t>
            </a:r>
            <a:endParaRPr lang="en-US" sz="1600" dirty="0"/>
          </a:p>
          <a:p>
            <a:r>
              <a:rPr lang="en-US" sz="1600" b="1" dirty="0"/>
              <a:t>$16.1 </a:t>
            </a:r>
            <a:r>
              <a:rPr lang="el-GR" sz="1600" dirty="0" err="1"/>
              <a:t>δισεκ</a:t>
            </a:r>
            <a:r>
              <a:rPr lang="el-GR" sz="1600" dirty="0"/>
              <a:t> από ασφάλεια πλημμύρας που ασφάλισε το κράτος + </a:t>
            </a:r>
            <a:r>
              <a:rPr lang="el-GR" sz="1600" b="1" dirty="0"/>
              <a:t>$2 </a:t>
            </a:r>
            <a:r>
              <a:rPr lang="el-GR" sz="1600" b="1" dirty="0" err="1"/>
              <a:t>δισεκ</a:t>
            </a:r>
            <a:r>
              <a:rPr lang="el-GR" sz="1600" b="1" dirty="0"/>
              <a:t> </a:t>
            </a:r>
            <a:r>
              <a:rPr lang="el-GR" sz="1600" dirty="0"/>
              <a:t>σε θαλάσσιες ενεργειακές υποδομές</a:t>
            </a:r>
          </a:p>
          <a:p>
            <a:r>
              <a:rPr lang="el-GR" sz="1600" dirty="0"/>
              <a:t>Παρά ταύτα, τεράστιες ακάλυπτες ζημιές.</a:t>
            </a:r>
            <a:endParaRPr lang="en-GB" sz="1600" dirty="0"/>
          </a:p>
        </p:txBody>
      </p:sp>
      <p:sp>
        <p:nvSpPr>
          <p:cNvPr id="9" name="TextBox 8">
            <a:extLst>
              <a:ext uri="{FF2B5EF4-FFF2-40B4-BE49-F238E27FC236}">
                <a16:creationId xmlns:a16="http://schemas.microsoft.com/office/drawing/2014/main" id="{C6C78A86-6EA4-38B1-A80C-0D8F52554DF6}"/>
              </a:ext>
            </a:extLst>
          </p:cNvPr>
          <p:cNvSpPr txBox="1"/>
          <p:nvPr/>
        </p:nvSpPr>
        <p:spPr>
          <a:xfrm>
            <a:off x="10488488" y="2132856"/>
            <a:ext cx="1440160" cy="1754326"/>
          </a:xfrm>
          <a:prstGeom prst="rect">
            <a:avLst/>
          </a:prstGeom>
          <a:noFill/>
        </p:spPr>
        <p:txBody>
          <a:bodyPr wrap="square" rtlCol="0">
            <a:spAutoFit/>
          </a:bodyPr>
          <a:lstStyle/>
          <a:p>
            <a:r>
              <a:rPr lang="en-US" dirty="0">
                <a:hlinkClick r:id="rId8"/>
              </a:rPr>
              <a:t>Hurricane Katrina insurance crisis 20 years later - YouTube</a:t>
            </a:r>
            <a:endParaRPr lang="en-GB" dirty="0"/>
          </a:p>
        </p:txBody>
      </p:sp>
      <p:pic>
        <p:nvPicPr>
          <p:cNvPr id="12" name="Picture 11">
            <a:extLst>
              <a:ext uri="{FF2B5EF4-FFF2-40B4-BE49-F238E27FC236}">
                <a16:creationId xmlns:a16="http://schemas.microsoft.com/office/drawing/2014/main" id="{7B7E098A-2313-6849-D4AA-91C4494E9EE0}"/>
              </a:ext>
            </a:extLst>
          </p:cNvPr>
          <p:cNvPicPr>
            <a:picLocks noChangeAspect="1"/>
          </p:cNvPicPr>
          <p:nvPr/>
        </p:nvPicPr>
        <p:blipFill>
          <a:blip r:embed="rId9"/>
          <a:stretch>
            <a:fillRect/>
          </a:stretch>
        </p:blipFill>
        <p:spPr>
          <a:xfrm>
            <a:off x="5664384" y="1733409"/>
            <a:ext cx="2663863" cy="1997897"/>
          </a:xfrm>
          <a:prstGeom prst="rect">
            <a:avLst/>
          </a:prstGeom>
        </p:spPr>
      </p:pic>
    </p:spTree>
    <p:extLst>
      <p:ext uri="{BB962C8B-B14F-4D97-AF65-F5344CB8AC3E}">
        <p14:creationId xmlns:p14="http://schemas.microsoft.com/office/powerpoint/2010/main" val="247872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40FF-58FB-4A48-CA84-90938F49B1CB}"/>
              </a:ext>
            </a:extLst>
          </p:cNvPr>
          <p:cNvSpPr>
            <a:spLocks noGrp="1"/>
          </p:cNvSpPr>
          <p:nvPr>
            <p:ph type="title"/>
          </p:nvPr>
        </p:nvSpPr>
        <p:spPr/>
        <p:txBody>
          <a:bodyPr/>
          <a:lstStyle/>
          <a:p>
            <a:r>
              <a:rPr lang="el-GR" dirty="0"/>
              <a:t>Το </a:t>
            </a:r>
            <a:r>
              <a:rPr lang="el-GR" b="1" dirty="0">
                <a:effectLst>
                  <a:outerShdw blurRad="38100" dist="38100" dir="2700000" algn="tl">
                    <a:srgbClr val="000000">
                      <a:alpha val="43137"/>
                    </a:srgbClr>
                  </a:outerShdw>
                </a:effectLst>
              </a:rPr>
              <a:t>απλό</a:t>
            </a:r>
            <a:r>
              <a:rPr lang="el-GR" dirty="0"/>
              <a:t> υπόδειγμα ζήτησης </a:t>
            </a:r>
          </a:p>
        </p:txBody>
      </p:sp>
      <p:sp>
        <p:nvSpPr>
          <p:cNvPr id="3" name="Content Placeholder 2">
            <a:extLst>
              <a:ext uri="{FF2B5EF4-FFF2-40B4-BE49-F238E27FC236}">
                <a16:creationId xmlns:a16="http://schemas.microsoft.com/office/drawing/2014/main" id="{40A44A66-75A4-B59B-3670-374E16045302}"/>
              </a:ext>
            </a:extLst>
          </p:cNvPr>
          <p:cNvSpPr>
            <a:spLocks noGrp="1"/>
          </p:cNvSpPr>
          <p:nvPr>
            <p:ph idx="1"/>
          </p:nvPr>
        </p:nvSpPr>
        <p:spPr>
          <a:xfrm>
            <a:off x="1036320" y="1737360"/>
            <a:ext cx="10119360" cy="4571960"/>
          </a:xfrm>
        </p:spPr>
        <p:txBody>
          <a:bodyPr>
            <a:normAutofit fontScale="92500" lnSpcReduction="20000"/>
          </a:bodyPr>
          <a:lstStyle/>
          <a:p>
            <a:r>
              <a:rPr lang="el-GR" b="1" dirty="0"/>
              <a:t>Ζήτηση για ασφάλιση:  </a:t>
            </a:r>
            <a:r>
              <a:rPr lang="el-GR" dirty="0"/>
              <a:t>γιατί προτιμά </a:t>
            </a:r>
            <a:r>
              <a:rPr lang="el-GR" b="1" dirty="0"/>
              <a:t>να χάσουν </a:t>
            </a:r>
            <a:r>
              <a:rPr lang="el-GR" b="1" i="1" dirty="0"/>
              <a:t>με βεβαιότητα</a:t>
            </a:r>
            <a:r>
              <a:rPr lang="el-GR" b="1" dirty="0"/>
              <a:t> </a:t>
            </a:r>
            <a:r>
              <a:rPr lang="el-GR" dirty="0"/>
              <a:t>ποσό </a:t>
            </a:r>
            <a:r>
              <a:rPr lang="el-GR" dirty="0">
                <a:solidFill>
                  <a:schemeClr val="accent2"/>
                </a:solidFill>
                <a:effectLst>
                  <a:outerShdw blurRad="38100" dist="38100" dir="2700000" algn="tl">
                    <a:srgbClr val="000000">
                      <a:alpha val="43137"/>
                    </a:srgbClr>
                  </a:outerShdw>
                </a:effectLst>
              </a:rPr>
              <a:t>(το ασφάλιστρο</a:t>
            </a:r>
            <a:r>
              <a:rPr lang="el-GR" dirty="0"/>
              <a:t>) για να </a:t>
            </a:r>
            <a:r>
              <a:rPr lang="el-GR" b="1" dirty="0"/>
              <a:t>αποφύγουν ένα στοίχημα </a:t>
            </a:r>
            <a:r>
              <a:rPr lang="el-GR" dirty="0"/>
              <a:t>(</a:t>
            </a:r>
            <a:r>
              <a:rPr lang="el-GR" dirty="0">
                <a:solidFill>
                  <a:schemeClr val="accent2"/>
                </a:solidFill>
              </a:rPr>
              <a:t>ρίσκο</a:t>
            </a:r>
            <a:r>
              <a:rPr lang="el-GR" dirty="0"/>
              <a:t>) που ενέχει κάποια μεγαλύτερη απώλεια. </a:t>
            </a:r>
          </a:p>
          <a:p>
            <a:pPr lvl="1"/>
            <a:r>
              <a:rPr lang="el-GR" dirty="0"/>
              <a:t>Από τις πιο σύνθετες οικονομικές διεργασίες – δημιουργείται </a:t>
            </a:r>
            <a:r>
              <a:rPr lang="el-GR" b="1" dirty="0"/>
              <a:t>οικονομική αξία </a:t>
            </a:r>
            <a:r>
              <a:rPr lang="el-GR" b="1" dirty="0">
                <a:solidFill>
                  <a:schemeClr val="accent2"/>
                </a:solidFill>
              </a:rPr>
              <a:t>(‘σιγουριά’) </a:t>
            </a:r>
            <a:r>
              <a:rPr lang="el-GR" dirty="0"/>
              <a:t>ενώ </a:t>
            </a:r>
            <a:r>
              <a:rPr lang="el-GR" b="1" dirty="0"/>
              <a:t>τίποτε χειροπιαστό δεν παράγεται</a:t>
            </a:r>
            <a:r>
              <a:rPr lang="el-GR" dirty="0"/>
              <a:t>.</a:t>
            </a:r>
          </a:p>
          <a:p>
            <a:pPr lvl="1"/>
            <a:r>
              <a:rPr lang="el-GR" dirty="0"/>
              <a:t>Απαιτεί πολύ </a:t>
            </a:r>
            <a:r>
              <a:rPr lang="el-GR" b="1" dirty="0"/>
              <a:t>οικονομικές υποδομές </a:t>
            </a:r>
            <a:r>
              <a:rPr lang="el-GR" dirty="0"/>
              <a:t>αλλά και </a:t>
            </a:r>
            <a:r>
              <a:rPr lang="el-GR" b="1" dirty="0"/>
              <a:t>αμοιβαία εμπιστοσύνης </a:t>
            </a:r>
            <a:r>
              <a:rPr lang="el-GR" dirty="0"/>
              <a:t>(ότι ένα συμβόλαιο θα υλοποιηθεί – ακόμη και αν σημαίνει απολαβές πολλαπλάσιες του ασφαλίστρου).</a:t>
            </a:r>
          </a:p>
          <a:p>
            <a:r>
              <a:rPr lang="el-GR" sz="2400" b="1" dirty="0"/>
              <a:t>Απλός χαρακτηρισμός: </a:t>
            </a:r>
            <a:r>
              <a:rPr lang="el-GR" sz="2400" dirty="0"/>
              <a:t>καταναλωτές που </a:t>
            </a:r>
            <a:r>
              <a:rPr lang="el-GR" sz="2400" b="1" dirty="0"/>
              <a:t>μεγιστοποιούν την προσδοκώμενη χρησιμότητα </a:t>
            </a:r>
            <a:r>
              <a:rPr lang="el-GR" sz="2400" dirty="0"/>
              <a:t>επιλέγοντας την </a:t>
            </a:r>
            <a:r>
              <a:rPr lang="el-GR" sz="2400" b="1" dirty="0">
                <a:solidFill>
                  <a:schemeClr val="accent6">
                    <a:lumMod val="75000"/>
                  </a:schemeClr>
                </a:solidFill>
              </a:rPr>
              <a:t>βέλτιστη ασφαλιστική κάλυψη  </a:t>
            </a:r>
            <a:r>
              <a:rPr lang="en-US" sz="2400" b="1" i="1" dirty="0">
                <a:solidFill>
                  <a:schemeClr val="accent2"/>
                </a:solidFill>
              </a:rPr>
              <a:t>C</a:t>
            </a:r>
            <a:endParaRPr lang="el-GR" sz="2400" b="1" dirty="0">
              <a:solidFill>
                <a:schemeClr val="accent2"/>
              </a:solidFill>
            </a:endParaRPr>
          </a:p>
          <a:p>
            <a:pPr algn="ctr"/>
            <a:r>
              <a:rPr lang="en-US" sz="3300" i="1" dirty="0">
                <a:solidFill>
                  <a:schemeClr val="accent2"/>
                </a:solidFill>
              </a:rPr>
              <a:t>E(U) = (1-</a:t>
            </a:r>
            <a:r>
              <a:rPr lang="el-GR" sz="3300" i="1" dirty="0">
                <a:solidFill>
                  <a:schemeClr val="accent2"/>
                </a:solidFill>
              </a:rPr>
              <a:t>π</a:t>
            </a:r>
            <a:r>
              <a:rPr lang="en-GB" sz="3300" i="1" dirty="0">
                <a:solidFill>
                  <a:schemeClr val="accent2"/>
                </a:solidFill>
              </a:rPr>
              <a:t>) </a:t>
            </a:r>
            <a:r>
              <a:rPr lang="en-US" sz="3300" i="1" dirty="0">
                <a:solidFill>
                  <a:schemeClr val="accent2"/>
                </a:solidFill>
              </a:rPr>
              <a:t>u(W-P(C)) + </a:t>
            </a:r>
            <a:r>
              <a:rPr lang="el-GR" sz="3300" i="1" dirty="0">
                <a:solidFill>
                  <a:schemeClr val="accent2"/>
                </a:solidFill>
              </a:rPr>
              <a:t>π </a:t>
            </a:r>
            <a:r>
              <a:rPr lang="en-US" sz="3300" i="1" dirty="0">
                <a:solidFill>
                  <a:schemeClr val="accent2"/>
                </a:solidFill>
              </a:rPr>
              <a:t>u(W-P(C)</a:t>
            </a:r>
            <a:r>
              <a:rPr lang="en-GB" sz="3300" i="1" dirty="0">
                <a:solidFill>
                  <a:schemeClr val="accent2"/>
                </a:solidFill>
              </a:rPr>
              <a:t>-</a:t>
            </a:r>
            <a:r>
              <a:rPr lang="en-US" sz="3300" i="1" dirty="0">
                <a:solidFill>
                  <a:schemeClr val="accent2"/>
                </a:solidFill>
              </a:rPr>
              <a:t>L+C)</a:t>
            </a:r>
            <a:endParaRPr lang="el-GR" sz="3300" dirty="0">
              <a:solidFill>
                <a:schemeClr val="accent2"/>
              </a:solidFill>
            </a:endParaRPr>
          </a:p>
          <a:p>
            <a:r>
              <a:rPr lang="en-GB" sz="2400" dirty="0"/>
              <a:t> </a:t>
            </a:r>
            <a:r>
              <a:rPr lang="el-GR" sz="2400" dirty="0"/>
              <a:t>Η απλή </a:t>
            </a:r>
            <a:r>
              <a:rPr lang="el-GR" sz="2400" dirty="0">
                <a:solidFill>
                  <a:schemeClr val="accent6">
                    <a:lumMod val="75000"/>
                  </a:schemeClr>
                </a:solidFill>
              </a:rPr>
              <a:t>χρησιμότητα</a:t>
            </a:r>
            <a:r>
              <a:rPr lang="el-GR" sz="2400" dirty="0"/>
              <a:t> </a:t>
            </a:r>
            <a:r>
              <a:rPr lang="en-US" sz="2400" i="1" dirty="0">
                <a:solidFill>
                  <a:schemeClr val="accent2"/>
                </a:solidFill>
                <a:effectLst>
                  <a:outerShdw blurRad="38100" dist="38100" dir="2700000" algn="tl">
                    <a:srgbClr val="000000">
                      <a:alpha val="43137"/>
                    </a:srgbClr>
                  </a:outerShdw>
                </a:effectLst>
              </a:rPr>
              <a:t>u</a:t>
            </a:r>
            <a:r>
              <a:rPr lang="el-GR" sz="2400" i="1" dirty="0">
                <a:solidFill>
                  <a:schemeClr val="accent2"/>
                </a:solidFill>
                <a:effectLst>
                  <a:outerShdw blurRad="38100" dist="38100" dir="2700000" algn="tl">
                    <a:srgbClr val="000000">
                      <a:alpha val="43137"/>
                    </a:srgbClr>
                  </a:outerShdw>
                </a:effectLst>
              </a:rPr>
              <a:t>( )</a:t>
            </a:r>
            <a:r>
              <a:rPr lang="el-GR" sz="2400" dirty="0">
                <a:solidFill>
                  <a:schemeClr val="accent2"/>
                </a:solidFill>
                <a:effectLst>
                  <a:outerShdw blurRad="38100" dist="38100" dir="2700000" algn="tl">
                    <a:srgbClr val="000000">
                      <a:alpha val="43137"/>
                    </a:srgbClr>
                  </a:outerShdw>
                </a:effectLst>
              </a:rPr>
              <a:t> </a:t>
            </a:r>
            <a:r>
              <a:rPr lang="el-GR" sz="2400" dirty="0"/>
              <a:t>είναι κυρτή</a:t>
            </a:r>
            <a:r>
              <a:rPr lang="el-GR" sz="2400" dirty="0">
                <a:solidFill>
                  <a:schemeClr val="accent2"/>
                </a:solidFill>
                <a:effectLst>
                  <a:outerShdw blurRad="38100" dist="38100" dir="2700000" algn="tl">
                    <a:srgbClr val="000000">
                      <a:alpha val="43137"/>
                    </a:srgbClr>
                  </a:outerShdw>
                </a:effectLst>
              </a:rPr>
              <a:t>, </a:t>
            </a:r>
            <a:r>
              <a:rPr lang="el-GR" sz="2400" i="1" dirty="0">
                <a:solidFill>
                  <a:schemeClr val="accent2"/>
                </a:solidFill>
                <a:effectLst>
                  <a:outerShdw blurRad="38100" dist="38100" dir="2700000" algn="tl">
                    <a:srgbClr val="000000">
                      <a:alpha val="43137"/>
                    </a:srgbClr>
                  </a:outerShdw>
                </a:effectLst>
              </a:rPr>
              <a:t>π</a:t>
            </a:r>
            <a:r>
              <a:rPr lang="el-GR" sz="2400" dirty="0">
                <a:solidFill>
                  <a:schemeClr val="accent2"/>
                </a:solidFill>
              </a:rPr>
              <a:t> </a:t>
            </a:r>
            <a:r>
              <a:rPr lang="el-GR" sz="2400" dirty="0"/>
              <a:t>είναι η </a:t>
            </a:r>
            <a:r>
              <a:rPr lang="el-GR" sz="2400" dirty="0">
                <a:solidFill>
                  <a:schemeClr val="accent6">
                    <a:lumMod val="75000"/>
                  </a:schemeClr>
                </a:solidFill>
              </a:rPr>
              <a:t>πιθανότητα</a:t>
            </a:r>
            <a:r>
              <a:rPr lang="el-GR" sz="2400" dirty="0"/>
              <a:t> να συμβεί απώλεια </a:t>
            </a:r>
            <a:r>
              <a:rPr lang="en-US" sz="2400" i="1" dirty="0">
                <a:solidFill>
                  <a:schemeClr val="accent2"/>
                </a:solidFill>
                <a:effectLst>
                  <a:outerShdw blurRad="38100" dist="38100" dir="2700000" algn="tl">
                    <a:srgbClr val="000000">
                      <a:alpha val="43137"/>
                    </a:srgbClr>
                  </a:outerShdw>
                </a:effectLst>
              </a:rPr>
              <a:t>L</a:t>
            </a:r>
            <a:r>
              <a:rPr lang="el-GR" sz="2400" i="1" dirty="0"/>
              <a:t>. </a:t>
            </a:r>
            <a:r>
              <a:rPr lang="en-US" sz="2400" i="1" dirty="0">
                <a:solidFill>
                  <a:schemeClr val="accent2"/>
                </a:solidFill>
                <a:effectLst>
                  <a:outerShdw blurRad="38100" dist="38100" dir="2700000" algn="tl">
                    <a:srgbClr val="000000">
                      <a:alpha val="43137"/>
                    </a:srgbClr>
                  </a:outerShdw>
                </a:effectLst>
              </a:rPr>
              <a:t>W</a:t>
            </a:r>
            <a:r>
              <a:rPr lang="en-US" sz="2400" dirty="0"/>
              <a:t> </a:t>
            </a:r>
            <a:r>
              <a:rPr lang="el-GR" sz="2400" dirty="0"/>
              <a:t>είναι ο </a:t>
            </a:r>
            <a:r>
              <a:rPr lang="el-GR" sz="2400" dirty="0">
                <a:solidFill>
                  <a:schemeClr val="accent6">
                    <a:lumMod val="75000"/>
                  </a:schemeClr>
                </a:solidFill>
              </a:rPr>
              <a:t>αρχικός πλούτος </a:t>
            </a:r>
            <a:r>
              <a:rPr lang="el-GR" sz="2400" dirty="0"/>
              <a:t>και </a:t>
            </a:r>
            <a:r>
              <a:rPr lang="en-US" sz="2400" i="1" dirty="0">
                <a:solidFill>
                  <a:schemeClr val="accent2"/>
                </a:solidFill>
                <a:effectLst>
                  <a:outerShdw blurRad="38100" dist="38100" dir="2700000" algn="tl">
                    <a:srgbClr val="000000">
                      <a:alpha val="43137"/>
                    </a:srgbClr>
                  </a:outerShdw>
                </a:effectLst>
              </a:rPr>
              <a:t>P</a:t>
            </a:r>
            <a:r>
              <a:rPr lang="en-US" sz="2400" dirty="0"/>
              <a:t> </a:t>
            </a:r>
            <a:r>
              <a:rPr lang="el-GR" sz="2400" dirty="0"/>
              <a:t>το </a:t>
            </a:r>
            <a:r>
              <a:rPr lang="el-GR" sz="2400" dirty="0">
                <a:solidFill>
                  <a:schemeClr val="accent6">
                    <a:lumMod val="75000"/>
                  </a:schemeClr>
                </a:solidFill>
              </a:rPr>
              <a:t>ασφάλιστρο</a:t>
            </a:r>
            <a:r>
              <a:rPr lang="el-GR" sz="2400" dirty="0"/>
              <a:t>. </a:t>
            </a:r>
            <a:r>
              <a:rPr lang="en-US" sz="2400" i="1" dirty="0">
                <a:solidFill>
                  <a:schemeClr val="accent2"/>
                </a:solidFill>
                <a:effectLst>
                  <a:outerShdw blurRad="38100" dist="38100" dir="2700000" algn="tl">
                    <a:srgbClr val="000000">
                      <a:alpha val="43137"/>
                    </a:srgbClr>
                  </a:outerShdw>
                </a:effectLst>
              </a:rPr>
              <a:t>p</a:t>
            </a:r>
            <a:r>
              <a:rPr lang="en-US" sz="2400" dirty="0"/>
              <a:t> </a:t>
            </a:r>
            <a:r>
              <a:rPr lang="el-GR" sz="2400" dirty="0"/>
              <a:t>είναι το </a:t>
            </a:r>
            <a:r>
              <a:rPr lang="el-GR" sz="2400" dirty="0">
                <a:solidFill>
                  <a:schemeClr val="accent6">
                    <a:lumMod val="75000"/>
                  </a:schemeClr>
                </a:solidFill>
              </a:rPr>
              <a:t>ασφάλιστρο </a:t>
            </a:r>
            <a:r>
              <a:rPr lang="el-GR" sz="2400" i="1" dirty="0">
                <a:solidFill>
                  <a:schemeClr val="accent6">
                    <a:lumMod val="75000"/>
                  </a:schemeClr>
                </a:solidFill>
              </a:rPr>
              <a:t>ανά μονάδα κάλυψης</a:t>
            </a:r>
            <a:r>
              <a:rPr lang="el-GR" sz="2400" dirty="0"/>
              <a:t>, ούτως ώστε </a:t>
            </a:r>
            <a:r>
              <a:rPr lang="en-US" sz="2400" i="1" dirty="0">
                <a:solidFill>
                  <a:schemeClr val="accent2"/>
                </a:solidFill>
                <a:effectLst>
                  <a:outerShdw blurRad="38100" dist="38100" dir="2700000" algn="tl">
                    <a:srgbClr val="000000">
                      <a:alpha val="43137"/>
                    </a:srgbClr>
                  </a:outerShdw>
                </a:effectLst>
              </a:rPr>
              <a:t>P</a:t>
            </a:r>
            <a:r>
              <a:rPr lang="el-GR" sz="2400" i="1" dirty="0">
                <a:solidFill>
                  <a:schemeClr val="accent2"/>
                </a:solidFill>
                <a:effectLst>
                  <a:outerShdw blurRad="38100" dist="38100" dir="2700000" algn="tl">
                    <a:srgbClr val="000000">
                      <a:alpha val="43137"/>
                    </a:srgbClr>
                  </a:outerShdw>
                </a:effectLst>
              </a:rPr>
              <a:t>=</a:t>
            </a:r>
            <a:r>
              <a:rPr lang="en-US" sz="2400" i="1" dirty="0" err="1">
                <a:solidFill>
                  <a:schemeClr val="accent2"/>
                </a:solidFill>
                <a:effectLst>
                  <a:outerShdw blurRad="38100" dist="38100" dir="2700000" algn="tl">
                    <a:srgbClr val="000000">
                      <a:alpha val="43137"/>
                    </a:srgbClr>
                  </a:outerShdw>
                </a:effectLst>
              </a:rPr>
              <a:t>pC</a:t>
            </a:r>
            <a:r>
              <a:rPr lang="el-GR" sz="2400" i="1" dirty="0">
                <a:solidFill>
                  <a:schemeClr val="accent2"/>
                </a:solidFill>
                <a:effectLst>
                  <a:outerShdw blurRad="38100" dist="38100" dir="2700000" algn="tl">
                    <a:srgbClr val="000000">
                      <a:alpha val="43137"/>
                    </a:srgbClr>
                  </a:outerShdw>
                </a:effectLst>
              </a:rPr>
              <a:t>.</a:t>
            </a:r>
          </a:p>
          <a:p>
            <a:pPr lvl="1"/>
            <a:r>
              <a:rPr lang="el-GR" dirty="0"/>
              <a:t>γίνεται διάκριση μεταξύ </a:t>
            </a:r>
            <a:r>
              <a:rPr lang="el-GR" dirty="0">
                <a:solidFill>
                  <a:schemeClr val="accent6">
                    <a:lumMod val="75000"/>
                  </a:schemeClr>
                </a:solidFill>
              </a:rPr>
              <a:t>απλής χρησιμότητας </a:t>
            </a:r>
            <a:r>
              <a:rPr lang="en-US" dirty="0">
                <a:solidFill>
                  <a:schemeClr val="accent2"/>
                </a:solidFill>
              </a:rPr>
              <a:t>u</a:t>
            </a:r>
            <a:r>
              <a:rPr lang="el-GR" dirty="0"/>
              <a:t> (δηλαδή ‘αφού κληρώσει’ η κατάσταση πραγμάτων) και η </a:t>
            </a:r>
            <a:r>
              <a:rPr lang="el-GR" dirty="0">
                <a:solidFill>
                  <a:schemeClr val="accent6">
                    <a:lumMod val="75000"/>
                  </a:schemeClr>
                </a:solidFill>
              </a:rPr>
              <a:t>προσδοκώμενη χρησιμότητα </a:t>
            </a:r>
            <a:r>
              <a:rPr lang="el-GR" dirty="0">
                <a:solidFill>
                  <a:schemeClr val="accent2"/>
                </a:solidFill>
              </a:rPr>
              <a:t>(</a:t>
            </a:r>
            <a:r>
              <a:rPr lang="en-US" dirty="0">
                <a:solidFill>
                  <a:schemeClr val="accent2"/>
                </a:solidFill>
              </a:rPr>
              <a:t>U</a:t>
            </a:r>
            <a:r>
              <a:rPr lang="el-GR" dirty="0"/>
              <a:t>) που είναι η αναμενόμενη τιμή των απλών χρησιμοτήτων.  </a:t>
            </a:r>
          </a:p>
          <a:p>
            <a:pPr lvl="1"/>
            <a:r>
              <a:rPr lang="el-GR" dirty="0"/>
              <a:t>Το ασφάλιστρο </a:t>
            </a:r>
            <a:r>
              <a:rPr lang="en-US" dirty="0">
                <a:solidFill>
                  <a:schemeClr val="accent2"/>
                </a:solidFill>
              </a:rPr>
              <a:t>P</a:t>
            </a:r>
            <a:r>
              <a:rPr lang="el-GR" dirty="0">
                <a:solidFill>
                  <a:schemeClr val="accent2"/>
                </a:solidFill>
              </a:rPr>
              <a:t>(</a:t>
            </a:r>
            <a:r>
              <a:rPr lang="en-US" dirty="0">
                <a:solidFill>
                  <a:schemeClr val="accent2"/>
                </a:solidFill>
              </a:rPr>
              <a:t>C</a:t>
            </a:r>
            <a:r>
              <a:rPr lang="el-GR" dirty="0">
                <a:solidFill>
                  <a:schemeClr val="accent2"/>
                </a:solidFill>
              </a:rPr>
              <a:t>)</a:t>
            </a:r>
            <a:r>
              <a:rPr lang="el-GR" dirty="0"/>
              <a:t> το πληρώνεις χάσεις δεν χάσεις άρα αφαιρείται και από τις δύο καταστάσεις πραγμάτων. </a:t>
            </a:r>
          </a:p>
          <a:p>
            <a:endParaRPr lang="el-GR" dirty="0"/>
          </a:p>
        </p:txBody>
      </p:sp>
      <p:sp>
        <p:nvSpPr>
          <p:cNvPr id="4" name="Footer Placeholder 3">
            <a:extLst>
              <a:ext uri="{FF2B5EF4-FFF2-40B4-BE49-F238E27FC236}">
                <a16:creationId xmlns:a16="http://schemas.microsoft.com/office/drawing/2014/main" id="{BED7682A-71F9-5BBB-092A-3A697F185DD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A1D3E594-E80C-B014-66FC-15070269BFFA}"/>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spTree>
    <p:extLst>
      <p:ext uri="{BB962C8B-B14F-4D97-AF65-F5344CB8AC3E}">
        <p14:creationId xmlns:p14="http://schemas.microsoft.com/office/powerpoint/2010/main" val="151839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686E-8375-795F-7F13-BCB2B1A4DF8C}"/>
              </a:ext>
            </a:extLst>
          </p:cNvPr>
          <p:cNvSpPr>
            <a:spLocks noGrp="1"/>
          </p:cNvSpPr>
          <p:nvPr>
            <p:ph type="title"/>
          </p:nvPr>
        </p:nvSpPr>
        <p:spPr/>
        <p:txBody>
          <a:bodyPr/>
          <a:lstStyle/>
          <a:p>
            <a:r>
              <a:rPr lang="el-GR" dirty="0"/>
              <a:t>Παράδειγμα: </a:t>
            </a:r>
            <a:r>
              <a:rPr lang="el-GR" sz="4400" b="1" dirty="0"/>
              <a:t>Πώς ασφαλίζεις ένα πίνακα;</a:t>
            </a:r>
            <a:endParaRPr lang="el-GR" b="1" dirty="0"/>
          </a:p>
        </p:txBody>
      </p:sp>
      <p:sp>
        <p:nvSpPr>
          <p:cNvPr id="3" name="Content Placeholder 2">
            <a:extLst>
              <a:ext uri="{FF2B5EF4-FFF2-40B4-BE49-F238E27FC236}">
                <a16:creationId xmlns:a16="http://schemas.microsoft.com/office/drawing/2014/main" id="{3C37F9EE-BB10-9020-D3BA-757C160AFBCD}"/>
              </a:ext>
            </a:extLst>
          </p:cNvPr>
          <p:cNvSpPr>
            <a:spLocks noGrp="1"/>
          </p:cNvSpPr>
          <p:nvPr>
            <p:ph idx="1"/>
          </p:nvPr>
        </p:nvSpPr>
        <p:spPr/>
        <p:txBody>
          <a:bodyPr>
            <a:normAutofit lnSpcReduction="10000"/>
          </a:bodyPr>
          <a:lstStyle/>
          <a:p>
            <a:pPr algn="ctr"/>
            <a:r>
              <a:rPr lang="en-US" i="1" dirty="0">
                <a:solidFill>
                  <a:schemeClr val="accent2"/>
                </a:solidFill>
              </a:rPr>
              <a:t>E(U) = (1-</a:t>
            </a:r>
            <a:r>
              <a:rPr lang="el-GR" i="1" dirty="0">
                <a:solidFill>
                  <a:schemeClr val="accent2"/>
                </a:solidFill>
              </a:rPr>
              <a:t>π</a:t>
            </a:r>
            <a:r>
              <a:rPr lang="en-GB" i="1" dirty="0">
                <a:solidFill>
                  <a:schemeClr val="accent2"/>
                </a:solidFill>
              </a:rPr>
              <a:t>) </a:t>
            </a:r>
            <a:r>
              <a:rPr lang="en-US" i="1" dirty="0">
                <a:solidFill>
                  <a:schemeClr val="accent2"/>
                </a:solidFill>
              </a:rPr>
              <a:t>u(W-P(C)) + </a:t>
            </a:r>
            <a:r>
              <a:rPr lang="el-GR" i="1" dirty="0">
                <a:solidFill>
                  <a:schemeClr val="accent2"/>
                </a:solidFill>
              </a:rPr>
              <a:t>π </a:t>
            </a:r>
            <a:r>
              <a:rPr lang="en-US" i="1" dirty="0">
                <a:solidFill>
                  <a:schemeClr val="accent2"/>
                </a:solidFill>
              </a:rPr>
              <a:t>u(W-P(C)</a:t>
            </a:r>
            <a:r>
              <a:rPr lang="en-GB" i="1" dirty="0">
                <a:solidFill>
                  <a:schemeClr val="accent2"/>
                </a:solidFill>
              </a:rPr>
              <a:t>-</a:t>
            </a:r>
            <a:r>
              <a:rPr lang="en-US" i="1" dirty="0">
                <a:solidFill>
                  <a:schemeClr val="accent2"/>
                </a:solidFill>
              </a:rPr>
              <a:t>L+C)</a:t>
            </a:r>
            <a:endParaRPr lang="el-GR" dirty="0">
              <a:solidFill>
                <a:schemeClr val="accent2"/>
              </a:solidFill>
            </a:endParaRPr>
          </a:p>
          <a:p>
            <a:r>
              <a:rPr lang="el-GR" dirty="0"/>
              <a:t>Πώς εφαρμόζεται αυτή η προσέγγιση στην ανάλυση ασφάλισης;  </a:t>
            </a:r>
            <a:r>
              <a:rPr lang="el-GR" b="1" dirty="0"/>
              <a:t>Ένα παράδειγμα:</a:t>
            </a:r>
          </a:p>
          <a:p>
            <a:pPr lvl="1"/>
            <a:r>
              <a:rPr lang="el-GR" dirty="0"/>
              <a:t>Έχετε ένα </a:t>
            </a:r>
            <a:r>
              <a:rPr lang="el-GR" b="1" dirty="0"/>
              <a:t>πίνακα του Πικάσο </a:t>
            </a:r>
            <a:r>
              <a:rPr lang="el-GR" dirty="0"/>
              <a:t>που σας άφησε ο παππούς σας που αξίζει </a:t>
            </a:r>
            <a:r>
              <a:rPr lang="el-GR" b="1" dirty="0"/>
              <a:t>€10 εκ</a:t>
            </a:r>
            <a:r>
              <a:rPr lang="el-GR" dirty="0"/>
              <a:t>. </a:t>
            </a:r>
          </a:p>
          <a:p>
            <a:pPr lvl="1"/>
            <a:r>
              <a:rPr lang="el-GR" dirty="0"/>
              <a:t>Η πιθανότητα κλοπής είναι </a:t>
            </a:r>
            <a:r>
              <a:rPr lang="el-GR" b="1" i="1" dirty="0"/>
              <a:t>π</a:t>
            </a:r>
            <a:r>
              <a:rPr lang="el-GR" b="1" dirty="0"/>
              <a:t>=0,001 </a:t>
            </a:r>
            <a:r>
              <a:rPr lang="el-GR" dirty="0"/>
              <a:t>(1 στα 1000).  Τότε </a:t>
            </a:r>
            <a:r>
              <a:rPr lang="en-US" i="1" dirty="0"/>
              <a:t>L</a:t>
            </a:r>
            <a:r>
              <a:rPr lang="el-GR" dirty="0"/>
              <a:t>=€10εκ. </a:t>
            </a:r>
          </a:p>
          <a:p>
            <a:pPr lvl="1"/>
            <a:r>
              <a:rPr lang="el-GR" dirty="0"/>
              <a:t>Αγοράζετε ασφαλιστική κάλυψη </a:t>
            </a:r>
            <a:r>
              <a:rPr lang="en-US" b="1" dirty="0"/>
              <a:t>C</a:t>
            </a:r>
            <a:r>
              <a:rPr lang="el-GR" b="1" dirty="0"/>
              <a:t> </a:t>
            </a:r>
            <a:r>
              <a:rPr lang="el-GR" dirty="0"/>
              <a:t>πληρώνοντας </a:t>
            </a:r>
            <a:r>
              <a:rPr lang="el-GR" b="1" dirty="0"/>
              <a:t>ασφάλιστρο</a:t>
            </a:r>
            <a:r>
              <a:rPr lang="el-GR" dirty="0"/>
              <a:t> (</a:t>
            </a:r>
            <a:r>
              <a:rPr lang="en-US" dirty="0"/>
              <a:t>Premium</a:t>
            </a:r>
            <a:r>
              <a:rPr lang="el-GR" dirty="0"/>
              <a:t>) </a:t>
            </a:r>
            <a:r>
              <a:rPr lang="en-US" b="1" dirty="0"/>
              <a:t>P</a:t>
            </a:r>
            <a:r>
              <a:rPr lang="el-GR" b="1" dirty="0"/>
              <a:t>=</a:t>
            </a:r>
            <a:r>
              <a:rPr lang="en-US" b="1" dirty="0" err="1"/>
              <a:t>pC</a:t>
            </a:r>
            <a:r>
              <a:rPr lang="el-GR" dirty="0"/>
              <a:t>. (</a:t>
            </a:r>
            <a:r>
              <a:rPr lang="en-US" dirty="0"/>
              <a:t>p</a:t>
            </a:r>
            <a:r>
              <a:rPr lang="el-GR" dirty="0"/>
              <a:t>= ασφάλιστρο ανά μονάδα -  </a:t>
            </a:r>
            <a:r>
              <a:rPr lang="en-US" dirty="0"/>
              <a:t>premium rate</a:t>
            </a:r>
            <a:r>
              <a:rPr lang="el-GR" dirty="0"/>
              <a:t>). </a:t>
            </a:r>
          </a:p>
          <a:p>
            <a:pPr lvl="1"/>
            <a:r>
              <a:rPr lang="el-GR" dirty="0"/>
              <a:t>Αν το ασφάλιστρο ανά μονάδα είναι </a:t>
            </a:r>
            <a:r>
              <a:rPr lang="el-GR" b="1" dirty="0"/>
              <a:t>0,002</a:t>
            </a:r>
            <a:r>
              <a:rPr lang="el-GR" dirty="0"/>
              <a:t>, ή €2 ευρώ για κάθε  €1000 κάλυψης  και επιθυμείτε να </a:t>
            </a:r>
            <a:r>
              <a:rPr lang="el-GR" b="1" dirty="0"/>
              <a:t>αποζημιωθείτε </a:t>
            </a:r>
            <a:r>
              <a:rPr lang="el-GR" dirty="0"/>
              <a:t>σε περίπτωση κλοπής </a:t>
            </a:r>
            <a:r>
              <a:rPr lang="el-GR" b="1" dirty="0"/>
              <a:t>πλήρως </a:t>
            </a:r>
            <a:r>
              <a:rPr lang="el-GR" dirty="0"/>
              <a:t>(€10εκ), </a:t>
            </a:r>
          </a:p>
          <a:p>
            <a:pPr lvl="1"/>
            <a:r>
              <a:rPr lang="el-GR" dirty="0"/>
              <a:t>θα πληρώσετε </a:t>
            </a:r>
            <a:r>
              <a:rPr lang="el-GR" b="1" dirty="0"/>
              <a:t>€20.000 </a:t>
            </a:r>
            <a:r>
              <a:rPr lang="el-GR" dirty="0"/>
              <a:t>στην ασφαλιστική εταιρεία εξ αρχής.  </a:t>
            </a:r>
          </a:p>
          <a:p>
            <a:pPr lvl="1"/>
            <a:r>
              <a:rPr lang="el-GR" dirty="0"/>
              <a:t>Σημειώνουμε ότι </a:t>
            </a:r>
            <a:r>
              <a:rPr lang="el-GR" b="1" dirty="0"/>
              <a:t>αν κλαπεί ο Πικάσο</a:t>
            </a:r>
            <a:r>
              <a:rPr lang="el-GR" dirty="0"/>
              <a:t>, και εισπράξετε την αποζημίωση, θα βρεθείτε με </a:t>
            </a:r>
            <a:r>
              <a:rPr lang="el-GR" b="1" dirty="0"/>
              <a:t>περιουσία €9.980.000</a:t>
            </a:r>
            <a:r>
              <a:rPr lang="el-GR" dirty="0"/>
              <a:t>, αφού έχετε πληρώσει ήδη το ασφάλιστρο. </a:t>
            </a:r>
            <a:r>
              <a:rPr lang="el-GR" i="1" dirty="0"/>
              <a:t>(</a:t>
            </a:r>
            <a:r>
              <a:rPr lang="en-US" i="1" dirty="0"/>
              <a:t>C</a:t>
            </a:r>
            <a:r>
              <a:rPr lang="el-GR" i="1" dirty="0"/>
              <a:t>-</a:t>
            </a:r>
            <a:r>
              <a:rPr lang="en-US" i="1" dirty="0"/>
              <a:t>P</a:t>
            </a:r>
            <a:r>
              <a:rPr lang="el-GR" i="1" dirty="0"/>
              <a:t>(</a:t>
            </a:r>
            <a:r>
              <a:rPr lang="en-US" i="1" dirty="0"/>
              <a:t>c</a:t>
            </a:r>
            <a:r>
              <a:rPr lang="el-GR" i="1" dirty="0"/>
              <a:t>)).</a:t>
            </a:r>
          </a:p>
          <a:p>
            <a:pPr lvl="1"/>
            <a:r>
              <a:rPr lang="el-GR" i="1" dirty="0"/>
              <a:t>Το πρόβλημα του καταναλωτή:  Γνωρίζει το </a:t>
            </a:r>
            <a:r>
              <a:rPr lang="el-GR" b="1" i="1" dirty="0"/>
              <a:t>π</a:t>
            </a:r>
            <a:r>
              <a:rPr lang="el-GR" i="1" dirty="0"/>
              <a:t>, το </a:t>
            </a:r>
            <a:r>
              <a:rPr lang="en-US" b="1" i="1" dirty="0"/>
              <a:t>p</a:t>
            </a:r>
            <a:r>
              <a:rPr lang="el-GR" i="1" dirty="0"/>
              <a:t> και προσπαθεί να αποφασίσει τι κάλυψη θα αγοράσει – δηλαδή το </a:t>
            </a:r>
            <a:r>
              <a:rPr lang="en-US" b="1" i="1" dirty="0"/>
              <a:t>C. </a:t>
            </a:r>
            <a:r>
              <a:rPr lang="el-GR" dirty="0"/>
              <a:t>Τι ποσοστό του</a:t>
            </a:r>
            <a:r>
              <a:rPr lang="en-US" dirty="0"/>
              <a:t> </a:t>
            </a:r>
            <a:r>
              <a:rPr lang="el-GR" dirty="0"/>
              <a:t>απώλειας είναι; </a:t>
            </a:r>
          </a:p>
        </p:txBody>
      </p:sp>
      <p:sp>
        <p:nvSpPr>
          <p:cNvPr id="4" name="Footer Placeholder 3">
            <a:extLst>
              <a:ext uri="{FF2B5EF4-FFF2-40B4-BE49-F238E27FC236}">
                <a16:creationId xmlns:a16="http://schemas.microsoft.com/office/drawing/2014/main" id="{0008B811-E955-161B-45B5-1A9110BE1AE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EA709547-A9CA-92A2-56D4-A3CBF26ABF26}"/>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Tree>
    <p:extLst>
      <p:ext uri="{BB962C8B-B14F-4D97-AF65-F5344CB8AC3E}">
        <p14:creationId xmlns:p14="http://schemas.microsoft.com/office/powerpoint/2010/main" val="344756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559E-CDE0-AC2C-E5B9-8AA0BDE0DDB2}"/>
              </a:ext>
            </a:extLst>
          </p:cNvPr>
          <p:cNvSpPr>
            <a:spLocks noGrp="1"/>
          </p:cNvSpPr>
          <p:nvPr>
            <p:ph type="title"/>
          </p:nvPr>
        </p:nvSpPr>
        <p:spPr/>
        <p:txBody>
          <a:bodyPr/>
          <a:lstStyle/>
          <a:p>
            <a:r>
              <a:rPr lang="el-GR" dirty="0"/>
              <a:t>Τι υποκρύπτουν οι απλοποιήσεις του απλού μοντέλου;</a:t>
            </a:r>
          </a:p>
        </p:txBody>
      </p:sp>
      <p:sp>
        <p:nvSpPr>
          <p:cNvPr id="3" name="Content Placeholder 2">
            <a:extLst>
              <a:ext uri="{FF2B5EF4-FFF2-40B4-BE49-F238E27FC236}">
                <a16:creationId xmlns:a16="http://schemas.microsoft.com/office/drawing/2014/main" id="{B4D434E5-C5D2-DBF0-4169-87A6D8036722}"/>
              </a:ext>
            </a:extLst>
          </p:cNvPr>
          <p:cNvSpPr>
            <a:spLocks noGrp="1"/>
          </p:cNvSpPr>
          <p:nvPr>
            <p:ph idx="1"/>
          </p:nvPr>
        </p:nvSpPr>
        <p:spPr/>
        <p:txBody>
          <a:bodyPr>
            <a:normAutofit fontScale="92500" lnSpcReduction="10000"/>
          </a:bodyPr>
          <a:lstStyle/>
          <a:p>
            <a:r>
              <a:rPr lang="el-GR" dirty="0"/>
              <a:t>Στην παρουσίαση της ζήτησης για ασφάλιση γίνεται εκτενής επίκληση του απλού μοντέλου: Ένα μοντέλο μερικής ισορροπίας, με την αντιμετώπιση ενός ρίσκου και αξιοποιώντας μια σειρά από </a:t>
            </a:r>
            <a:r>
              <a:rPr lang="el-GR" b="1" dirty="0"/>
              <a:t>απλουστευτικές υποθέσεις, </a:t>
            </a:r>
            <a:r>
              <a:rPr lang="el-GR" dirty="0"/>
              <a:t>οι οποίες καθιστούν την προσέγγιση πιο </a:t>
            </a:r>
            <a:r>
              <a:rPr lang="el-GR" dirty="0" err="1"/>
              <a:t>προσβάσιμη</a:t>
            </a:r>
            <a:r>
              <a:rPr lang="el-GR" dirty="0"/>
              <a:t>.</a:t>
            </a:r>
          </a:p>
          <a:p>
            <a:r>
              <a:rPr lang="el-GR" dirty="0"/>
              <a:t>Τις περισσότερες φορές οι απλουστευτικές υποθέσεις έχουν περιορισμένη σημασία. Υπάρχουν όμως περιπτώσεις όπου παραπλανούν.  Επειδή συχνά εφαρμόζεται το μοντέλο και εκεί όπου ενέχει προβλήματα, είναι σκόπιμο να εξεταστεί τι ‘χάνουμε από την κάθε απλούστευση.  </a:t>
            </a:r>
          </a:p>
          <a:p>
            <a:pPr lvl="1"/>
            <a:r>
              <a:rPr lang="el-GR" dirty="0"/>
              <a:t>Οφείλουμε να έχουμε συναίσθηση ότι η θεωρητική προσέγγιση απλουστεύει. </a:t>
            </a:r>
          </a:p>
          <a:p>
            <a:pPr lvl="1"/>
            <a:r>
              <a:rPr lang="el-GR" dirty="0"/>
              <a:t>Η εγκατάλειψη συγκεκριμένων υποθέσεων είναι απαραίτητη για να εξηγηθούν φαινόμενα της </a:t>
            </a:r>
            <a:r>
              <a:rPr lang="el-GR" b="1" dirty="0"/>
              <a:t>ασφαλιστικής πραγματικ</a:t>
            </a:r>
            <a:r>
              <a:rPr lang="el-GR" dirty="0"/>
              <a:t>ότητας (π.χ. συνασφάλιση, διάφορα χαρακτηριστικά συμβολαίων </a:t>
            </a:r>
            <a:r>
              <a:rPr lang="el-GR" dirty="0" err="1"/>
              <a:t>κλπ</a:t>
            </a:r>
            <a:r>
              <a:rPr lang="el-GR" dirty="0"/>
              <a:t>). </a:t>
            </a:r>
          </a:p>
          <a:p>
            <a:pPr lvl="1"/>
            <a:r>
              <a:rPr lang="el-GR" dirty="0"/>
              <a:t>Ή για να προσεγγιστούν κλάδοι στους οποίους </a:t>
            </a:r>
            <a:r>
              <a:rPr lang="el-GR" b="1" dirty="0"/>
              <a:t>οι υποθέσεις παραπλανούν</a:t>
            </a:r>
            <a:r>
              <a:rPr lang="el-GR" dirty="0"/>
              <a:t>.</a:t>
            </a:r>
          </a:p>
          <a:p>
            <a:pPr lvl="1"/>
            <a:r>
              <a:rPr lang="el-GR" dirty="0"/>
              <a:t>Εξετάζοντας τις απλουστεύσεις, κερδίζεται και μια πληρέστερη εικόνα του </a:t>
            </a:r>
            <a:r>
              <a:rPr lang="el-GR" b="1" dirty="0"/>
              <a:t>πώς χρησιμοποιείται η θεωρί</a:t>
            </a:r>
            <a:r>
              <a:rPr lang="el-GR" dirty="0"/>
              <a:t>α (και πού </a:t>
            </a:r>
            <a:r>
              <a:rPr lang="el-GR" i="1" dirty="0"/>
              <a:t>δεν</a:t>
            </a:r>
            <a:r>
              <a:rPr lang="el-GR" dirty="0"/>
              <a:t> πρέπει να χρησιμοποιηθεί χωρίς εμβάθυνση).</a:t>
            </a:r>
          </a:p>
          <a:p>
            <a:r>
              <a:rPr lang="el-GR" dirty="0"/>
              <a:t>Αυτό που ακολουθεί δίδει μια εικόνα των απλουστεύσεων, συζητώντας </a:t>
            </a:r>
            <a:r>
              <a:rPr lang="el-GR" b="1" dirty="0"/>
              <a:t>8 περιπτώσεις </a:t>
            </a:r>
            <a:r>
              <a:rPr lang="el-GR" dirty="0"/>
              <a:t>του τι προκύπτει αν η καθεμιά από αυτές εγκαταλειφθεί</a:t>
            </a:r>
          </a:p>
        </p:txBody>
      </p:sp>
      <p:sp>
        <p:nvSpPr>
          <p:cNvPr id="4" name="Footer Placeholder 3">
            <a:extLst>
              <a:ext uri="{FF2B5EF4-FFF2-40B4-BE49-F238E27FC236}">
                <a16:creationId xmlns:a16="http://schemas.microsoft.com/office/drawing/2014/main" id="{E2E1A62A-6F6B-B938-BD1F-C744689E142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BDA172A1-C6B1-2837-6D74-BF4AA3F23B47}"/>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Tree>
    <p:extLst>
      <p:ext uri="{BB962C8B-B14F-4D97-AF65-F5344CB8AC3E}">
        <p14:creationId xmlns:p14="http://schemas.microsoft.com/office/powerpoint/2010/main" val="360529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F189-D4D6-1D4B-77C6-E31B1222A779}"/>
              </a:ext>
            </a:extLst>
          </p:cNvPr>
          <p:cNvSpPr>
            <a:spLocks noGrp="1"/>
          </p:cNvSpPr>
          <p:nvPr>
            <p:ph type="title"/>
          </p:nvPr>
        </p:nvSpPr>
        <p:spPr/>
        <p:txBody>
          <a:bodyPr/>
          <a:lstStyle/>
          <a:p>
            <a:r>
              <a:rPr lang="el-GR" dirty="0"/>
              <a:t>Απλουστεύσεις #1 </a:t>
            </a:r>
          </a:p>
        </p:txBody>
      </p:sp>
      <p:sp>
        <p:nvSpPr>
          <p:cNvPr id="3" name="Content Placeholder 2">
            <a:extLst>
              <a:ext uri="{FF2B5EF4-FFF2-40B4-BE49-F238E27FC236}">
                <a16:creationId xmlns:a16="http://schemas.microsoft.com/office/drawing/2014/main" id="{7AA95E5F-64D5-7EA5-E0EE-030B4E0A715F}"/>
              </a:ext>
            </a:extLst>
          </p:cNvPr>
          <p:cNvSpPr>
            <a:spLocks noGrp="1"/>
          </p:cNvSpPr>
          <p:nvPr>
            <p:ph idx="1"/>
          </p:nvPr>
        </p:nvSpPr>
        <p:spPr>
          <a:xfrm>
            <a:off x="1097280" y="1845734"/>
            <a:ext cx="10058400" cy="4463586"/>
          </a:xfrm>
        </p:spPr>
        <p:txBody>
          <a:bodyPr>
            <a:normAutofit lnSpcReduction="10000"/>
          </a:bodyPr>
          <a:lstStyle/>
          <a:p>
            <a:pPr marL="544068" lvl="1" indent="-342900">
              <a:buFont typeface="+mj-lt"/>
              <a:buAutoNum type="arabicPeriod"/>
            </a:pPr>
            <a:r>
              <a:rPr lang="el-GR" dirty="0">
                <a:solidFill>
                  <a:schemeClr val="accent2"/>
                </a:solidFill>
              </a:rPr>
              <a:t>Η </a:t>
            </a:r>
            <a:r>
              <a:rPr lang="el-GR" b="1" dirty="0">
                <a:solidFill>
                  <a:schemeClr val="accent2"/>
                </a:solidFill>
              </a:rPr>
              <a:t>συνάρτηση</a:t>
            </a:r>
            <a:r>
              <a:rPr lang="el-GR" dirty="0">
                <a:solidFill>
                  <a:schemeClr val="accent2"/>
                </a:solidFill>
              </a:rPr>
              <a:t> </a:t>
            </a:r>
            <a:r>
              <a:rPr lang="el-GR" b="1" dirty="0">
                <a:solidFill>
                  <a:schemeClr val="accent2"/>
                </a:solidFill>
              </a:rPr>
              <a:t>χρησιμότητας δεν είναι δεδομένη </a:t>
            </a:r>
            <a:r>
              <a:rPr lang="el-GR" b="1" dirty="0"/>
              <a:t>και  μπορεί να σχετίζεται με την κατάσταση πραγμάτων</a:t>
            </a:r>
            <a:r>
              <a:rPr lang="el-GR" dirty="0"/>
              <a:t> </a:t>
            </a:r>
            <a:r>
              <a:rPr lang="el-GR" b="1" dirty="0"/>
              <a:t>που θα επέλθει</a:t>
            </a:r>
            <a:r>
              <a:rPr lang="el-GR" dirty="0"/>
              <a:t>.  (αλλάζει με την εμφάνιση ρίσκο)</a:t>
            </a:r>
          </a:p>
          <a:p>
            <a:pPr lvl="2"/>
            <a:r>
              <a:rPr lang="el-GR" dirty="0"/>
              <a:t>Άρα αν κλαπεί ο πίνακας η συνάρτηση αλλάζει και γίνεται είναι </a:t>
            </a:r>
            <a:r>
              <a:rPr lang="en-US" b="1" i="1" dirty="0"/>
              <a:t>v</a:t>
            </a:r>
            <a:r>
              <a:rPr lang="el-GR" b="1" i="1" dirty="0"/>
              <a:t>(</a:t>
            </a:r>
            <a:r>
              <a:rPr lang="en-US" b="1" i="1" dirty="0"/>
              <a:t>w</a:t>
            </a:r>
            <a:r>
              <a:rPr lang="el-GR" b="1" i="1" dirty="0"/>
              <a:t>),</a:t>
            </a:r>
            <a:r>
              <a:rPr lang="el-GR" b="1" dirty="0"/>
              <a:t> </a:t>
            </a:r>
            <a:r>
              <a:rPr lang="el-GR" dirty="0"/>
              <a:t>αν όχι, είναι </a:t>
            </a:r>
            <a:r>
              <a:rPr lang="en-US" b="1" i="1" dirty="0"/>
              <a:t>u</a:t>
            </a:r>
            <a:r>
              <a:rPr lang="el-GR" b="1" i="1" dirty="0"/>
              <a:t>(</a:t>
            </a:r>
            <a:r>
              <a:rPr lang="en-US" b="1" i="1" dirty="0"/>
              <a:t>W</a:t>
            </a:r>
            <a:r>
              <a:rPr lang="el-GR" b="1" i="1" dirty="0"/>
              <a:t>)</a:t>
            </a:r>
            <a:r>
              <a:rPr lang="el-GR" i="1" dirty="0"/>
              <a:t>.</a:t>
            </a:r>
            <a:r>
              <a:rPr lang="el-GR" dirty="0"/>
              <a:t> </a:t>
            </a:r>
          </a:p>
          <a:p>
            <a:pPr lvl="2"/>
            <a:r>
              <a:rPr lang="el-GR" dirty="0"/>
              <a:t> </a:t>
            </a:r>
            <a:r>
              <a:rPr lang="el-GR" dirty="0" err="1"/>
              <a:t>Αρα</a:t>
            </a:r>
            <a:r>
              <a:rPr lang="el-GR" dirty="0"/>
              <a:t> η απώλεια επηρεάζει και τον τρόπο που εκτιμούμε και όλα τα υπόλοιπα αγαθά μας –την </a:t>
            </a:r>
            <a:r>
              <a:rPr lang="el-GR" b="1" dirty="0"/>
              <a:t>ικανότητά μας για να ‘μετατρέπουμε’ την κατανάλωση σε χρησιμότητα</a:t>
            </a:r>
            <a:r>
              <a:rPr lang="el-GR" dirty="0"/>
              <a:t>.  </a:t>
            </a:r>
          </a:p>
          <a:p>
            <a:pPr lvl="2"/>
            <a:r>
              <a:rPr lang="el-GR" dirty="0"/>
              <a:t>Θα μπορούσε να ισχύει αυτό πχ  αν ο Πικάσο ήταν αναντικατάστατος. </a:t>
            </a:r>
          </a:p>
          <a:p>
            <a:pPr lvl="2"/>
            <a:r>
              <a:rPr lang="el-GR" dirty="0"/>
              <a:t>Η υπόθεση ότι αλλάζει η συνάρτηση χρησιμότητας χρησιμοποιείται ευρύτερα στην  </a:t>
            </a:r>
            <a:r>
              <a:rPr lang="el-GR" b="1" dirty="0"/>
              <a:t>ασφάλιση υγείας </a:t>
            </a:r>
            <a:r>
              <a:rPr lang="el-GR" dirty="0"/>
              <a:t>- €1 εκ αξίζει διαφορετικά αν είσαι υγιής παρά αν είσαι σοβαρά άρρωστος </a:t>
            </a:r>
            <a:r>
              <a:rPr lang="el-GR" sz="1200" dirty="0"/>
              <a:t>(ιδιαίτερα αν η ασθένεια είναι σοβαρή πχ καρκίνος).</a:t>
            </a:r>
            <a:endParaRPr lang="el-GR" dirty="0"/>
          </a:p>
          <a:p>
            <a:pPr marL="544068" lvl="1" indent="-342900">
              <a:buFont typeface="+mj-lt"/>
              <a:buAutoNum type="arabicPeriod"/>
            </a:pPr>
            <a:r>
              <a:rPr lang="el-GR" b="1" dirty="0">
                <a:solidFill>
                  <a:schemeClr val="accent2"/>
                </a:solidFill>
              </a:rPr>
              <a:t>Υπάρχει περισσότερο από ένα ρίσκ</a:t>
            </a:r>
            <a:r>
              <a:rPr lang="el-GR" b="1" dirty="0"/>
              <a:t>ο</a:t>
            </a:r>
            <a:r>
              <a:rPr lang="el-GR" dirty="0"/>
              <a:t>. </a:t>
            </a:r>
          </a:p>
          <a:p>
            <a:pPr lvl="2"/>
            <a:r>
              <a:rPr lang="el-GR" dirty="0"/>
              <a:t>Αν τα ρίσκα είναι άσχετα μεταξύ τους και μπορούν να ασφαλιστούν, αγοράζουμε &gt;1 πακέτα ασφάλισης. (πυρός, κλοπής </a:t>
            </a:r>
            <a:r>
              <a:rPr lang="el-GR" dirty="0" err="1"/>
              <a:t>κλπ</a:t>
            </a:r>
            <a:r>
              <a:rPr lang="el-GR" dirty="0"/>
              <a:t>). </a:t>
            </a:r>
            <a:r>
              <a:rPr lang="el-GR" dirty="0" err="1"/>
              <a:t>Αρα</a:t>
            </a:r>
            <a:r>
              <a:rPr lang="el-GR" dirty="0"/>
              <a:t> η απλούστευση δεν ‘κοστίζει’</a:t>
            </a:r>
          </a:p>
          <a:p>
            <a:pPr lvl="2"/>
            <a:r>
              <a:rPr lang="el-GR" dirty="0"/>
              <a:t>  </a:t>
            </a:r>
            <a:r>
              <a:rPr lang="el-GR" b="1" dirty="0"/>
              <a:t>Όμως</a:t>
            </a:r>
            <a:r>
              <a:rPr lang="el-GR" dirty="0"/>
              <a:t>, μερικά  ρίσκα </a:t>
            </a:r>
            <a:r>
              <a:rPr lang="el-GR" i="1" dirty="0"/>
              <a:t>δεν μπορούν να ασφαλιστούν</a:t>
            </a:r>
            <a:r>
              <a:rPr lang="el-GR" dirty="0"/>
              <a:t>.  </a:t>
            </a:r>
          </a:p>
          <a:p>
            <a:pPr lvl="3"/>
            <a:r>
              <a:rPr lang="el-GR" dirty="0"/>
              <a:t>Π.χ. η πιθανότητα να χάσεις την δουλειά σου, ο πληθωρισμός, η απόδοση των ομολόγων του Ελλ. Δημοσίου.  Αλλά και η πιθανότητα να σου αφήσει ένα μεγάλο ποσό η θεία σου, η να παντρευτείς εκατομμυριούχο. </a:t>
            </a:r>
          </a:p>
          <a:p>
            <a:pPr lvl="3"/>
            <a:r>
              <a:rPr lang="el-GR" dirty="0"/>
              <a:t>Αυτά λέγονται </a:t>
            </a:r>
            <a:r>
              <a:rPr lang="el-GR" b="1" dirty="0"/>
              <a:t>ρίσκα του περιθωρίου</a:t>
            </a:r>
            <a:r>
              <a:rPr lang="el-GR" dirty="0"/>
              <a:t> (</a:t>
            </a:r>
            <a:r>
              <a:rPr lang="en-US" dirty="0"/>
              <a:t>background risks</a:t>
            </a:r>
            <a:r>
              <a:rPr lang="el-GR" dirty="0"/>
              <a:t> – </a:t>
            </a:r>
            <a:r>
              <a:rPr lang="el-GR" dirty="0" err="1"/>
              <a:t>βλ</a:t>
            </a:r>
            <a:r>
              <a:rPr lang="el-GR" dirty="0"/>
              <a:t> ενότητα 3). </a:t>
            </a:r>
          </a:p>
          <a:p>
            <a:pPr lvl="3"/>
            <a:r>
              <a:rPr lang="el-GR" dirty="0"/>
              <a:t> Τότε μπορείς να επιδιώξεις να ασφαλιστείς </a:t>
            </a:r>
            <a:r>
              <a:rPr lang="el-GR" b="1" dirty="0"/>
              <a:t>εκεί όπου μπορείς </a:t>
            </a:r>
            <a:r>
              <a:rPr lang="el-GR" dirty="0"/>
              <a:t>προκειμένου να καλύψεις και τις περιπτώσεις που δεν ασφαλίζονται.  </a:t>
            </a:r>
          </a:p>
          <a:p>
            <a:pPr lvl="3"/>
            <a:r>
              <a:rPr lang="el-GR" dirty="0"/>
              <a:t>Επίσης, θα προσπαθήσεις να </a:t>
            </a:r>
            <a:r>
              <a:rPr lang="el-GR" b="1" dirty="0"/>
              <a:t>αντισταθμίσεις τον κίνδυνο </a:t>
            </a:r>
            <a:r>
              <a:rPr lang="el-GR" dirty="0"/>
              <a:t>(</a:t>
            </a:r>
            <a:r>
              <a:rPr lang="en-US" dirty="0"/>
              <a:t>risk hedging</a:t>
            </a:r>
            <a:r>
              <a:rPr lang="el-GR" dirty="0"/>
              <a:t>) δηλαδή να εξετάσεις την </a:t>
            </a:r>
            <a:r>
              <a:rPr lang="el-GR" dirty="0" err="1"/>
              <a:t>συνδιακύμανση</a:t>
            </a:r>
            <a:r>
              <a:rPr lang="el-GR" dirty="0"/>
              <a:t> των κινδύνων. (</a:t>
            </a:r>
            <a:r>
              <a:rPr lang="en-US" dirty="0"/>
              <a:t>hedging). </a:t>
            </a:r>
            <a:endParaRPr lang="el-GR" dirty="0"/>
          </a:p>
          <a:p>
            <a:pPr lvl="1"/>
            <a:endParaRPr lang="el-GR" dirty="0"/>
          </a:p>
        </p:txBody>
      </p:sp>
      <p:sp>
        <p:nvSpPr>
          <p:cNvPr id="4" name="Footer Placeholder 3">
            <a:extLst>
              <a:ext uri="{FF2B5EF4-FFF2-40B4-BE49-F238E27FC236}">
                <a16:creationId xmlns:a16="http://schemas.microsoft.com/office/drawing/2014/main" id="{3860A3BC-F0B8-91EA-77B4-48983BF8600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4AF945F-415A-80D7-6B38-F1EDA28EAEFE}"/>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spTree>
    <p:extLst>
      <p:ext uri="{BB962C8B-B14F-4D97-AF65-F5344CB8AC3E}">
        <p14:creationId xmlns:p14="http://schemas.microsoft.com/office/powerpoint/2010/main" val="106594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EE59-659D-93CA-2A59-81AEFF6EA013}"/>
              </a:ext>
            </a:extLst>
          </p:cNvPr>
          <p:cNvSpPr>
            <a:spLocks noGrp="1"/>
          </p:cNvSpPr>
          <p:nvPr>
            <p:ph type="title"/>
          </p:nvPr>
        </p:nvSpPr>
        <p:spPr/>
        <p:txBody>
          <a:bodyPr/>
          <a:lstStyle/>
          <a:p>
            <a:r>
              <a:rPr lang="el-GR" dirty="0"/>
              <a:t>Απλουστεύσεις #2 </a:t>
            </a:r>
          </a:p>
        </p:txBody>
      </p:sp>
      <p:sp>
        <p:nvSpPr>
          <p:cNvPr id="3" name="Content Placeholder 2">
            <a:extLst>
              <a:ext uri="{FF2B5EF4-FFF2-40B4-BE49-F238E27FC236}">
                <a16:creationId xmlns:a16="http://schemas.microsoft.com/office/drawing/2014/main" id="{537B0697-9A29-AD18-EA44-E470ED4BF309}"/>
              </a:ext>
            </a:extLst>
          </p:cNvPr>
          <p:cNvSpPr>
            <a:spLocks noGrp="1"/>
          </p:cNvSpPr>
          <p:nvPr>
            <p:ph idx="1"/>
          </p:nvPr>
        </p:nvSpPr>
        <p:spPr/>
        <p:txBody>
          <a:bodyPr>
            <a:normAutofit/>
          </a:bodyPr>
          <a:lstStyle/>
          <a:p>
            <a:pPr marL="544068" lvl="1" indent="-342900">
              <a:buFont typeface="+mj-lt"/>
              <a:buAutoNum type="arabicPeriod" startAt="3"/>
            </a:pPr>
            <a:r>
              <a:rPr lang="el-GR" b="1" dirty="0">
                <a:solidFill>
                  <a:schemeClr val="accent2"/>
                </a:solidFill>
              </a:rPr>
              <a:t>Πώς προκύπτει το ασφάλιστρο </a:t>
            </a:r>
            <a:r>
              <a:rPr lang="en-US" b="1" dirty="0">
                <a:solidFill>
                  <a:schemeClr val="accent2"/>
                </a:solidFill>
              </a:rPr>
              <a:t>P</a:t>
            </a:r>
            <a:r>
              <a:rPr lang="el-GR" b="1" dirty="0">
                <a:solidFill>
                  <a:schemeClr val="accent2"/>
                </a:solidFill>
              </a:rPr>
              <a:t>(</a:t>
            </a:r>
            <a:r>
              <a:rPr lang="en-US" b="1" dirty="0">
                <a:solidFill>
                  <a:schemeClr val="accent2"/>
                </a:solidFill>
              </a:rPr>
              <a:t>C</a:t>
            </a:r>
            <a:r>
              <a:rPr lang="el-GR" b="1" dirty="0">
                <a:solidFill>
                  <a:schemeClr val="accent2"/>
                </a:solidFill>
              </a:rPr>
              <a:t>);  </a:t>
            </a:r>
            <a:r>
              <a:rPr lang="el-GR" b="1" dirty="0"/>
              <a:t>Στο απλό μοντέλο το ασφάλιστρο είναι δεδομένο και εξωγενές. </a:t>
            </a:r>
            <a:r>
              <a:rPr lang="el-GR" dirty="0"/>
              <a:t>Όμως, εξαρτάται και από τις συνθήκες </a:t>
            </a:r>
            <a:r>
              <a:rPr lang="el-GR" b="1" dirty="0"/>
              <a:t>προσφοράς</a:t>
            </a:r>
            <a:r>
              <a:rPr lang="el-GR" dirty="0"/>
              <a:t> της αγοράς ασφάλισης.  </a:t>
            </a:r>
          </a:p>
          <a:p>
            <a:pPr lvl="2"/>
            <a:r>
              <a:rPr lang="el-GR" dirty="0"/>
              <a:t>Πέραν από το κλασικό κόστος παραγωγής, στην ασφάλιση μια ασφαλιστική εταιρεία επηρεάζει το κόστος </a:t>
            </a:r>
            <a:r>
              <a:rPr lang="el-GR" b="1" dirty="0"/>
              <a:t>διασπείροντας τον κίνδυνο </a:t>
            </a:r>
            <a:r>
              <a:rPr lang="el-GR" dirty="0"/>
              <a:t>(διασπορά – </a:t>
            </a:r>
            <a:r>
              <a:rPr lang="en-US" dirty="0"/>
              <a:t>risk dispersion</a:t>
            </a:r>
            <a:r>
              <a:rPr lang="el-GR" dirty="0"/>
              <a:t>), ενώ η συγκέντρωση πολλών ατόμων μπορεί να </a:t>
            </a:r>
            <a:r>
              <a:rPr lang="el-GR" b="1" dirty="0"/>
              <a:t>αντισταθμίζει τον κίνδυνο</a:t>
            </a:r>
            <a:r>
              <a:rPr lang="el-GR" dirty="0"/>
              <a:t> (</a:t>
            </a:r>
            <a:r>
              <a:rPr lang="en-US" dirty="0"/>
              <a:t>risk pooling</a:t>
            </a:r>
            <a:r>
              <a:rPr lang="el-GR" dirty="0"/>
              <a:t>).  Μπορεί όμως να εξαρτάται και από ρυθμίσεις που επιβάλλονται στην αγορά.  Βλ.  παρακάτω – ανάλυση προσφορά ασφάλισης</a:t>
            </a:r>
          </a:p>
          <a:p>
            <a:pPr lvl="2"/>
            <a:r>
              <a:rPr lang="el-GR" dirty="0"/>
              <a:t>Τι γίνεται αν κάποιος είναι αρκετά μεγάλος ώστε να επηρεάζει το ασφάλιστρο; (ολιγοψώνιο)</a:t>
            </a:r>
          </a:p>
          <a:p>
            <a:pPr marL="544068" lvl="1" indent="-342900">
              <a:buFont typeface="+mj-lt"/>
              <a:buAutoNum type="arabicPeriod" startAt="3"/>
            </a:pPr>
            <a:r>
              <a:rPr lang="el-GR" b="1" dirty="0">
                <a:solidFill>
                  <a:schemeClr val="accent2"/>
                </a:solidFill>
              </a:rPr>
              <a:t>Υπάρχουν περισσότερα από ένα επίπεδα απώλειας</a:t>
            </a:r>
            <a:r>
              <a:rPr lang="el-GR" b="1" dirty="0"/>
              <a:t>.</a:t>
            </a:r>
            <a:r>
              <a:rPr lang="el-GR" dirty="0"/>
              <a:t> Π.χ. σε φωτιά μπορεί να έχουμε ολική καταστροφή αλλά και μερική. Δηλαδή όχι </a:t>
            </a:r>
            <a:r>
              <a:rPr lang="en-US" i="1" dirty="0"/>
              <a:t>C</a:t>
            </a:r>
            <a:r>
              <a:rPr lang="el-GR" dirty="0"/>
              <a:t> , αλλά </a:t>
            </a:r>
            <a:r>
              <a:rPr lang="en-US" i="1" dirty="0"/>
              <a:t>C</a:t>
            </a:r>
            <a:r>
              <a:rPr lang="en-US" i="1" baseline="-25000" dirty="0"/>
              <a:t>i</a:t>
            </a:r>
            <a:r>
              <a:rPr lang="en-US" i="1" dirty="0"/>
              <a:t> </a:t>
            </a:r>
            <a:r>
              <a:rPr lang="el-GR" dirty="0"/>
              <a:t>. </a:t>
            </a:r>
          </a:p>
          <a:p>
            <a:pPr lvl="2"/>
            <a:r>
              <a:rPr lang="el-GR" dirty="0"/>
              <a:t>Αεροπορική ασφάλιση μπορεί να καλύπτει την απώλεια μιας βαλίτσας (€100) ή ενός ολόκληρου αεροπλάνου (π.χ. η ανατίναξη </a:t>
            </a:r>
            <a:r>
              <a:rPr lang="el-GR" dirty="0" err="1"/>
              <a:t>ενος</a:t>
            </a:r>
            <a:r>
              <a:rPr lang="el-GR" dirty="0"/>
              <a:t> Β</a:t>
            </a:r>
            <a:r>
              <a:rPr lang="en-US" dirty="0" err="1"/>
              <a:t>oeing</a:t>
            </a:r>
            <a:r>
              <a:rPr lang="el-GR" dirty="0"/>
              <a:t> 747 στο </a:t>
            </a:r>
            <a:r>
              <a:rPr lang="en-US" dirty="0"/>
              <a:t>Lockerbie</a:t>
            </a:r>
            <a:r>
              <a:rPr lang="el-GR" dirty="0"/>
              <a:t> Σκωτίας από </a:t>
            </a:r>
            <a:r>
              <a:rPr lang="el-GR" dirty="0" err="1"/>
              <a:t>Λίβυο</a:t>
            </a:r>
            <a:r>
              <a:rPr lang="el-GR" dirty="0"/>
              <a:t> πράκτορα έχει οδηγήσει σε ασφαλιστικές πληρωμές άνω των $510 εκ).   </a:t>
            </a:r>
          </a:p>
          <a:p>
            <a:pPr lvl="2"/>
            <a:r>
              <a:rPr lang="el-GR" dirty="0"/>
              <a:t>Σε ένα μοντέλο που επιτρέπει αυτό μπορεί να εξεταστεί η </a:t>
            </a:r>
            <a:r>
              <a:rPr lang="el-GR" b="1" dirty="0"/>
              <a:t>συνασφάλιση</a:t>
            </a:r>
            <a:r>
              <a:rPr lang="el-GR" dirty="0"/>
              <a:t> (</a:t>
            </a:r>
            <a:r>
              <a:rPr lang="en-US" dirty="0"/>
              <a:t>coinsurance</a:t>
            </a:r>
            <a:r>
              <a:rPr lang="el-GR" dirty="0"/>
              <a:t> – η ασφαλιστική εταιρεία καλύπτει ποσοστό της απώλειας) αλλά και η </a:t>
            </a:r>
            <a:r>
              <a:rPr lang="el-GR" b="1" dirty="0"/>
              <a:t>χρήση ακάλυπτων ποσών</a:t>
            </a:r>
            <a:r>
              <a:rPr lang="el-GR" dirty="0"/>
              <a:t> (</a:t>
            </a:r>
            <a:r>
              <a:rPr lang="en-US" dirty="0"/>
              <a:t>deductibles</a:t>
            </a:r>
            <a:r>
              <a:rPr lang="el-GR" dirty="0"/>
              <a:t> δηλ. ‘απαλλαγές’ – τα </a:t>
            </a:r>
            <a:r>
              <a:rPr lang="el-GR" i="1" dirty="0"/>
              <a:t>πρώτα</a:t>
            </a:r>
            <a:r>
              <a:rPr lang="el-GR" dirty="0"/>
              <a:t> χ € καλύπτονται από τον ενδιαφερόμενο).</a:t>
            </a:r>
          </a:p>
          <a:p>
            <a:endParaRPr lang="el-GR" dirty="0"/>
          </a:p>
        </p:txBody>
      </p:sp>
      <p:sp>
        <p:nvSpPr>
          <p:cNvPr id="4" name="Footer Placeholder 3">
            <a:extLst>
              <a:ext uri="{FF2B5EF4-FFF2-40B4-BE49-F238E27FC236}">
                <a16:creationId xmlns:a16="http://schemas.microsoft.com/office/drawing/2014/main" id="{34125E55-D1A7-0678-D8A0-CB68EC33E1B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0C2D8A3-094B-ADF3-68B1-D8E166472715}"/>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170519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FE39-DD82-6DCA-8272-9D0119B92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D5D3D-470D-82B3-DE90-30BDE372902E}"/>
              </a:ext>
            </a:extLst>
          </p:cNvPr>
          <p:cNvSpPr>
            <a:spLocks noGrp="1"/>
          </p:cNvSpPr>
          <p:nvPr>
            <p:ph type="title"/>
          </p:nvPr>
        </p:nvSpPr>
        <p:spPr/>
        <p:txBody>
          <a:bodyPr/>
          <a:lstStyle/>
          <a:p>
            <a:r>
              <a:rPr lang="el-GR" dirty="0"/>
              <a:t>Απλουστεύσεις #3 Προβλήματα πληροφόρησης</a:t>
            </a:r>
          </a:p>
        </p:txBody>
      </p:sp>
      <p:sp>
        <p:nvSpPr>
          <p:cNvPr id="3" name="Content Placeholder 2">
            <a:extLst>
              <a:ext uri="{FF2B5EF4-FFF2-40B4-BE49-F238E27FC236}">
                <a16:creationId xmlns:a16="http://schemas.microsoft.com/office/drawing/2014/main" id="{3769B54F-5891-3B89-DB56-0E4FC3DBC911}"/>
              </a:ext>
            </a:extLst>
          </p:cNvPr>
          <p:cNvSpPr>
            <a:spLocks noGrp="1"/>
          </p:cNvSpPr>
          <p:nvPr>
            <p:ph idx="1"/>
          </p:nvPr>
        </p:nvSpPr>
        <p:spPr/>
        <p:txBody>
          <a:bodyPr>
            <a:normAutofit fontScale="92500" lnSpcReduction="20000"/>
          </a:bodyPr>
          <a:lstStyle/>
          <a:p>
            <a:pPr marL="749808" lvl="1" indent="-457200">
              <a:buFont typeface="+mj-lt"/>
              <a:buAutoNum type="arabicPeriod" startAt="5"/>
            </a:pPr>
            <a:r>
              <a:rPr lang="el-GR" b="1" dirty="0"/>
              <a:t>Άγνωστη πιθανότητα απώλειας (</a:t>
            </a:r>
            <a:r>
              <a:rPr lang="el-GR" b="1" i="1" dirty="0"/>
              <a:t>π</a:t>
            </a:r>
            <a:r>
              <a:rPr lang="el-GR" b="1" dirty="0"/>
              <a:t> άγνωστο).</a:t>
            </a:r>
            <a:r>
              <a:rPr lang="el-GR" dirty="0"/>
              <a:t> Μπορεί ο </a:t>
            </a:r>
            <a:r>
              <a:rPr lang="el-GR" dirty="0" err="1"/>
              <a:t>ασφαλιζόμενος</a:t>
            </a:r>
            <a:r>
              <a:rPr lang="el-GR" dirty="0"/>
              <a:t> να γνωρίζει το δικό του </a:t>
            </a:r>
            <a:r>
              <a:rPr lang="el-GR" i="1" dirty="0"/>
              <a:t>π</a:t>
            </a:r>
            <a:r>
              <a:rPr lang="en-US" i="1" baseline="-25000" dirty="0" err="1"/>
              <a:t>i</a:t>
            </a:r>
            <a:r>
              <a:rPr lang="en-US" i="1" dirty="0"/>
              <a:t> </a:t>
            </a:r>
            <a:r>
              <a:rPr lang="en-US" dirty="0"/>
              <a:t> </a:t>
            </a:r>
            <a:r>
              <a:rPr lang="el-GR" dirty="0"/>
              <a:t>καλύτερα από τον ασφαλιστή, ενώ ο ασφαλιστής να γνωρίζει μόνο την </a:t>
            </a:r>
            <a:r>
              <a:rPr lang="el-GR" i="1" dirty="0"/>
              <a:t>κατανομή</a:t>
            </a:r>
            <a:r>
              <a:rPr lang="el-GR" dirty="0"/>
              <a:t> των </a:t>
            </a:r>
            <a:r>
              <a:rPr lang="el-GR" i="1" dirty="0"/>
              <a:t>π</a:t>
            </a:r>
            <a:r>
              <a:rPr lang="en-US" i="1" baseline="-25000" dirty="0" err="1"/>
              <a:t>i</a:t>
            </a:r>
            <a:r>
              <a:rPr lang="en-US" baseline="-25000" dirty="0"/>
              <a:t> </a:t>
            </a:r>
            <a:r>
              <a:rPr lang="en-US" dirty="0"/>
              <a:t> </a:t>
            </a:r>
            <a:r>
              <a:rPr lang="el-GR" dirty="0"/>
              <a:t>στον ευρύτερο πληθυσμό. </a:t>
            </a:r>
            <a:r>
              <a:rPr lang="el-GR" b="1" dirty="0">
                <a:solidFill>
                  <a:schemeClr val="accent2"/>
                </a:solidFill>
              </a:rPr>
              <a:t>ΑΝΤΕΠΙΛΟΓΗ</a:t>
            </a:r>
          </a:p>
          <a:p>
            <a:pPr marL="932688" lvl="2" indent="-457200"/>
            <a:r>
              <a:rPr lang="el-GR" dirty="0"/>
              <a:t> Τότε κάποιος με ψηλή πιθανότητα έχει το κίνητρο να ‘μιμηθεί’ αυτόν με χαμηλή για να πληρώσει χαμηλότερο ασφάλιστρο. Αυτή είναι η περίπτωση της </a:t>
            </a:r>
            <a:r>
              <a:rPr lang="el-GR" b="1" dirty="0" err="1"/>
              <a:t>Αντεπιλογής</a:t>
            </a:r>
            <a:r>
              <a:rPr lang="el-GR" b="1" dirty="0"/>
              <a:t> (</a:t>
            </a:r>
            <a:r>
              <a:rPr lang="en-US" b="1" dirty="0"/>
              <a:t>adverse selection</a:t>
            </a:r>
            <a:r>
              <a:rPr lang="el-GR" b="1" dirty="0"/>
              <a:t>). </a:t>
            </a:r>
            <a:r>
              <a:rPr lang="el-GR" dirty="0"/>
              <a:t>Σε μια τέτοια περίπτωση η ασφαλιστική εταιρεία μπορεί να προσφέρει περισσότερα από ένα πακέτα για τον ίδιο κίνδυνο έτσι ώστε να ‘ξεχωρίσουν’ οι καλοί από τους κακούς ασφαλισμένους μόνοι τους.  Η προσφορά διαφορετικών πακέτων για τον ίδιο κίνδυνο ερμηνεύεται μόνο αν οι </a:t>
            </a:r>
            <a:r>
              <a:rPr lang="el-GR" dirty="0" err="1"/>
              <a:t>ασφαλιζόμενοι</a:t>
            </a:r>
            <a:r>
              <a:rPr lang="el-GR" dirty="0"/>
              <a:t> διαθέτουν κάποια κρυφά χαρακτηριστικά τα οποία δεν γνωρίζει η εταιρεία.  </a:t>
            </a:r>
          </a:p>
          <a:p>
            <a:pPr marL="932688" lvl="2" indent="-457200"/>
            <a:r>
              <a:rPr lang="el-GR" dirty="0"/>
              <a:t>Επίσης μπορεί να εξηγεί την παρουσία της στατιστικής διάκρισης ανά κατηγορίες.</a:t>
            </a:r>
            <a:r>
              <a:rPr lang="el-GR" b="1" dirty="0"/>
              <a:t> </a:t>
            </a:r>
            <a:r>
              <a:rPr lang="el-GR" dirty="0"/>
              <a:t>( </a:t>
            </a:r>
            <a:r>
              <a:rPr lang="en-US" dirty="0"/>
              <a:t>categorical discrimination</a:t>
            </a:r>
            <a:r>
              <a:rPr lang="el-GR" dirty="0"/>
              <a:t>) – </a:t>
            </a:r>
            <a:r>
              <a:rPr lang="el-GR" dirty="0" err="1"/>
              <a:t>π.χ</a:t>
            </a:r>
            <a:r>
              <a:rPr lang="el-GR" dirty="0"/>
              <a:t> ασφάλιστρα που διαφέρουν για νέους, γυναίκες </a:t>
            </a:r>
            <a:r>
              <a:rPr lang="el-GR" dirty="0" err="1"/>
              <a:t>κλπ</a:t>
            </a:r>
            <a:r>
              <a:rPr lang="el-GR" dirty="0"/>
              <a:t>).</a:t>
            </a:r>
          </a:p>
          <a:p>
            <a:pPr marL="749808" lvl="1" indent="-457200">
              <a:buFont typeface="+mj-lt"/>
              <a:buAutoNum type="arabicPeriod" startAt="5"/>
            </a:pPr>
            <a:r>
              <a:rPr lang="el-GR" b="1" dirty="0"/>
              <a:t>Είναι η πιθανότητα απώλειας </a:t>
            </a:r>
            <a:r>
              <a:rPr lang="el-GR" b="1" i="1" dirty="0"/>
              <a:t>ενδογενής</a:t>
            </a:r>
            <a:r>
              <a:rPr lang="el-GR" b="1" dirty="0"/>
              <a:t>;   Δηλαδή </a:t>
            </a:r>
            <a:r>
              <a:rPr lang="el-GR" b="1" i="1" dirty="0"/>
              <a:t>π(</a:t>
            </a:r>
            <a:r>
              <a:rPr lang="en-US" b="1" i="1" dirty="0"/>
              <a:t>e</a:t>
            </a:r>
            <a:r>
              <a:rPr lang="el-GR" b="1" i="1" dirty="0"/>
              <a:t>),</a:t>
            </a:r>
            <a:r>
              <a:rPr lang="el-GR" b="1" dirty="0"/>
              <a:t> όπου </a:t>
            </a:r>
            <a:r>
              <a:rPr lang="en-US" b="1" dirty="0"/>
              <a:t>e</a:t>
            </a:r>
            <a:r>
              <a:rPr lang="el-GR" b="1" dirty="0"/>
              <a:t> είναι η </a:t>
            </a:r>
            <a:r>
              <a:rPr lang="el-GR" b="1" i="1" dirty="0"/>
              <a:t>προσπάθεια αποτροπής </a:t>
            </a:r>
            <a:r>
              <a:rPr lang="el-GR" dirty="0"/>
              <a:t>και</a:t>
            </a:r>
            <a:r>
              <a:rPr lang="el-GR" b="1" i="1" dirty="0"/>
              <a:t> </a:t>
            </a:r>
            <a:r>
              <a:rPr lang="el-GR" b="1" dirty="0"/>
              <a:t> </a:t>
            </a:r>
            <a:r>
              <a:rPr lang="el-GR" b="1" i="1" dirty="0"/>
              <a:t>π’(</a:t>
            </a:r>
            <a:r>
              <a:rPr lang="en-US" b="1" i="1" dirty="0"/>
              <a:t>e</a:t>
            </a:r>
            <a:r>
              <a:rPr lang="el-GR" b="1" i="1" dirty="0"/>
              <a:t>) &lt;0,</a:t>
            </a:r>
            <a:r>
              <a:rPr lang="el-GR" b="1" dirty="0"/>
              <a:t> </a:t>
            </a:r>
            <a:r>
              <a:rPr lang="el-GR" dirty="0"/>
              <a:t>δηλαδή </a:t>
            </a:r>
            <a:r>
              <a:rPr lang="el-GR" b="1" dirty="0"/>
              <a:t>η καταβολή προσπάθειας μειώνει το ρίσκο</a:t>
            </a:r>
            <a:r>
              <a:rPr lang="el-GR" dirty="0"/>
              <a:t>. </a:t>
            </a:r>
            <a:r>
              <a:rPr lang="el-GR" b="1" dirty="0">
                <a:solidFill>
                  <a:schemeClr val="accent2"/>
                </a:solidFill>
              </a:rPr>
              <a:t>ΗΘΙΚΟΣ ΚΙΝΔΥΝΟΣ</a:t>
            </a:r>
          </a:p>
          <a:p>
            <a:pPr marL="932688" lvl="2" indent="-457200"/>
            <a:r>
              <a:rPr lang="el-GR" dirty="0"/>
              <a:t>Αν η προσπάθεια έχει κόστος </a:t>
            </a:r>
            <a:r>
              <a:rPr lang="en-US" i="1" dirty="0"/>
              <a:t>c</a:t>
            </a:r>
            <a:r>
              <a:rPr lang="el-GR" i="1" dirty="0"/>
              <a:t>(</a:t>
            </a:r>
            <a:r>
              <a:rPr lang="en-US" i="1" dirty="0"/>
              <a:t>e</a:t>
            </a:r>
            <a:r>
              <a:rPr lang="el-GR" i="1" dirty="0"/>
              <a:t>)</a:t>
            </a:r>
            <a:r>
              <a:rPr lang="el-GR" dirty="0"/>
              <a:t> και </a:t>
            </a:r>
            <a:r>
              <a:rPr lang="en-US" i="1" dirty="0"/>
              <a:t>c</a:t>
            </a:r>
            <a:r>
              <a:rPr lang="el-GR" i="1" dirty="0"/>
              <a:t>’(</a:t>
            </a:r>
            <a:r>
              <a:rPr lang="en-US" i="1" dirty="0"/>
              <a:t>e</a:t>
            </a:r>
            <a:r>
              <a:rPr lang="el-GR" i="1" dirty="0"/>
              <a:t>)&gt;0</a:t>
            </a:r>
            <a:r>
              <a:rPr lang="el-GR" dirty="0"/>
              <a:t>, τότε η πλήρης κάλυψη θα οδηγήσει σε μικρότερη προσπάθεια αποτροπής.  </a:t>
            </a:r>
          </a:p>
          <a:p>
            <a:pPr marL="932688" lvl="2" indent="-457200"/>
            <a:r>
              <a:rPr lang="el-GR" dirty="0"/>
              <a:t>Αυτό δημιουργεί ένα </a:t>
            </a:r>
            <a:r>
              <a:rPr lang="el-GR" b="1" dirty="0"/>
              <a:t>εκ των προτέρων ηθικό κίνδυνο</a:t>
            </a:r>
            <a:r>
              <a:rPr lang="el-GR" dirty="0"/>
              <a:t> (</a:t>
            </a:r>
            <a:r>
              <a:rPr lang="en-US" i="1" dirty="0"/>
              <a:t>ex ante</a:t>
            </a:r>
            <a:r>
              <a:rPr lang="en-US" dirty="0"/>
              <a:t> moral hazard</a:t>
            </a:r>
            <a:r>
              <a:rPr lang="el-GR" dirty="0"/>
              <a:t>), δηλαδή με ποιον τρόπο η ασφάλιση δίδει κίνητρα για να εξασφαλίσει την ‘σωστή’ προσπάθεια.  </a:t>
            </a:r>
          </a:p>
          <a:p>
            <a:pPr marL="932688" lvl="2" indent="-457200"/>
            <a:r>
              <a:rPr lang="el-GR" dirty="0"/>
              <a:t>Π.χ. μια εταιρεία που έχει ασφάλιση πυρός μπορεί να ξοδεύει λιγότερο στην πυρασφάλεια. Αυτό θα μπορούσε να εξηγήσει την μερική (όχι πλήρη) κάλυψη (</a:t>
            </a:r>
            <a:r>
              <a:rPr lang="en-US" dirty="0"/>
              <a:t>Partial insurance</a:t>
            </a:r>
            <a:r>
              <a:rPr lang="el-GR" dirty="0"/>
              <a:t>).  </a:t>
            </a:r>
          </a:p>
          <a:p>
            <a:pPr marL="932688" lvl="2" indent="-457200"/>
            <a:r>
              <a:rPr lang="el-GR" dirty="0"/>
              <a:t>Υπάρχει όμως και ο </a:t>
            </a:r>
            <a:r>
              <a:rPr lang="el-GR" b="1" dirty="0"/>
              <a:t>εκ των υστέρων ηθικός κίνδυνος, </a:t>
            </a:r>
            <a:r>
              <a:rPr lang="el-GR" dirty="0"/>
              <a:t>κοινή στις ασφαλίσεις υγείας όπου η κάλυψη οδηγεί σε </a:t>
            </a:r>
            <a:r>
              <a:rPr lang="el-GR" b="1" dirty="0"/>
              <a:t>αύξηση της ζήτησης </a:t>
            </a:r>
            <a:r>
              <a:rPr lang="el-GR" dirty="0"/>
              <a:t>για υπηρεσίες υγείας. Δηλαδή κάποιος που έχει ασφάλιση κάνει περισσότερες εξετάσεις, επισκέπτεται τον γιατρό κλπ.</a:t>
            </a:r>
          </a:p>
          <a:p>
            <a:pPr marL="932688" lvl="2" indent="-457200"/>
            <a:r>
              <a:rPr lang="el-GR" dirty="0"/>
              <a:t>Είναι ακριβώς το ίδιο πρόβλημα το οποία αντιμετωπίζει η διεύθυνση προσωπικού μιας επιχείρησης: με ποιον τρόπο θα εξαφανίσει ότι προσπαθούν οι εργαζόμενοι για το καλό της επιχείρησης. </a:t>
            </a:r>
          </a:p>
          <a:p>
            <a:endParaRPr lang="el-GR" dirty="0"/>
          </a:p>
        </p:txBody>
      </p:sp>
      <p:sp>
        <p:nvSpPr>
          <p:cNvPr id="4" name="Footer Placeholder 3">
            <a:extLst>
              <a:ext uri="{FF2B5EF4-FFF2-40B4-BE49-F238E27FC236}">
                <a16:creationId xmlns:a16="http://schemas.microsoft.com/office/drawing/2014/main" id="{D0558EA4-7285-29B0-E2EF-C0F9DBD5E89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4FFA2850-EB32-848D-EC98-EEA5ACA20E87}"/>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spTree>
    <p:extLst>
      <p:ext uri="{BB962C8B-B14F-4D97-AF65-F5344CB8AC3E}">
        <p14:creationId xmlns:p14="http://schemas.microsoft.com/office/powerpoint/2010/main" val="104939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3BF8-F928-8736-4CB1-76190E536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AE86B-684F-709B-C77F-F20FA30F3197}"/>
              </a:ext>
            </a:extLst>
          </p:cNvPr>
          <p:cNvSpPr>
            <a:spLocks noGrp="1"/>
          </p:cNvSpPr>
          <p:nvPr>
            <p:ph type="title"/>
          </p:nvPr>
        </p:nvSpPr>
        <p:spPr/>
        <p:txBody>
          <a:bodyPr/>
          <a:lstStyle/>
          <a:p>
            <a:r>
              <a:rPr lang="el-GR" dirty="0"/>
              <a:t>Απλουστεύσεις #4</a:t>
            </a:r>
          </a:p>
        </p:txBody>
      </p:sp>
      <p:sp>
        <p:nvSpPr>
          <p:cNvPr id="3" name="Content Placeholder 2">
            <a:extLst>
              <a:ext uri="{FF2B5EF4-FFF2-40B4-BE49-F238E27FC236}">
                <a16:creationId xmlns:a16="http://schemas.microsoft.com/office/drawing/2014/main" id="{1F7D6496-C63A-31AD-B035-B8724E45CB14}"/>
              </a:ext>
            </a:extLst>
          </p:cNvPr>
          <p:cNvSpPr>
            <a:spLocks noGrp="1"/>
          </p:cNvSpPr>
          <p:nvPr>
            <p:ph idx="1"/>
          </p:nvPr>
        </p:nvSpPr>
        <p:spPr/>
        <p:txBody>
          <a:bodyPr>
            <a:normAutofit/>
          </a:bodyPr>
          <a:lstStyle/>
          <a:p>
            <a:pPr marL="544068" lvl="1" indent="-342900">
              <a:buFont typeface="+mj-lt"/>
              <a:buAutoNum type="arabicPeriod" startAt="7"/>
            </a:pPr>
            <a:r>
              <a:rPr lang="el-GR" b="1" dirty="0"/>
              <a:t>Είναι γνωστή η έκταση της απώλειας;  -</a:t>
            </a:r>
          </a:p>
          <a:p>
            <a:pPr lvl="2"/>
            <a:r>
              <a:rPr lang="el-GR" dirty="0"/>
              <a:t>Η περίπτωση της </a:t>
            </a:r>
            <a:r>
              <a:rPr lang="el-GR" b="1" dirty="0"/>
              <a:t>ασφαλιστικής απάτης, </a:t>
            </a:r>
            <a:r>
              <a:rPr lang="el-GR" dirty="0"/>
              <a:t>επίσης δείγμα της ασυμμετρίας πληροφόρησης, η οποία λαμβάνει χώρα μετά την εκδήλωση του κινδύνου.  </a:t>
            </a:r>
          </a:p>
          <a:p>
            <a:pPr lvl="2"/>
            <a:r>
              <a:rPr lang="el-GR" dirty="0"/>
              <a:t>Η ανάγκη διακρίβωσης της έκτασης της ζημίας καθιστά τους </a:t>
            </a:r>
            <a:r>
              <a:rPr lang="el-GR" dirty="0" err="1"/>
              <a:t>διοιηκητικούς</a:t>
            </a:r>
            <a:r>
              <a:rPr lang="el-GR" dirty="0"/>
              <a:t> μηχανισμούς των εταιρειών δύσκολους και δημιουργεί προβλήματα στο </a:t>
            </a:r>
            <a:r>
              <a:rPr lang="el-GR" dirty="0" err="1"/>
              <a:t>μαρκετιγκ</a:t>
            </a:r>
            <a:r>
              <a:rPr lang="el-GR" dirty="0"/>
              <a:t> και στην εικόνα της ασφάλισης. Αυξάνοντας το κόστος λειτουργίας κάνει την ασφάλιση λιγότερο ελκυστικής</a:t>
            </a:r>
          </a:p>
          <a:p>
            <a:pPr lvl="2"/>
            <a:r>
              <a:rPr lang="el-GR" dirty="0"/>
              <a:t>Η απάτη έχει χαρακτηριστικά του διλήμματος του φυλακισμένου. Ποιο είναι το βέλτιστο επίπεδο διερεύνησης;</a:t>
            </a:r>
          </a:p>
          <a:p>
            <a:pPr lvl="2"/>
            <a:endParaRPr lang="el-GR" dirty="0"/>
          </a:p>
          <a:p>
            <a:pPr marL="544068" lvl="1" indent="-342900">
              <a:buFont typeface="+mj-lt"/>
              <a:buAutoNum type="arabicPeriod" startAt="7"/>
            </a:pPr>
            <a:r>
              <a:rPr lang="el-GR" b="1" dirty="0"/>
              <a:t>Περισσότερες από μια χρονική περίοδοι.</a:t>
            </a:r>
            <a:r>
              <a:rPr lang="el-GR" dirty="0"/>
              <a:t> Αν υπάρχει πλήρης πληροφόρηση δεν κάνει διαφορά αν υπάρχουν μια η πολλές περίοδοι. Στην πράξη όμως βλέπουμε ότι υπάρχουν </a:t>
            </a:r>
            <a:r>
              <a:rPr lang="el-GR" b="1" dirty="0"/>
              <a:t>δυναμικά συμβόλ</a:t>
            </a:r>
            <a:r>
              <a:rPr lang="el-GR" dirty="0"/>
              <a:t>αια (πχ. </a:t>
            </a:r>
            <a:r>
              <a:rPr lang="en-US" dirty="0"/>
              <a:t>Bonus</a:t>
            </a:r>
            <a:r>
              <a:rPr lang="el-GR" dirty="0"/>
              <a:t>-</a:t>
            </a:r>
            <a:r>
              <a:rPr lang="en-US" dirty="0"/>
              <a:t>malus</a:t>
            </a:r>
            <a:r>
              <a:rPr lang="el-GR" dirty="0"/>
              <a:t>) όπου το </a:t>
            </a:r>
            <a:r>
              <a:rPr lang="el-GR" b="1" dirty="0"/>
              <a:t>ασφάλιστρο εξαρτάται από την διαχρονική συμπεριφορά</a:t>
            </a:r>
            <a:r>
              <a:rPr lang="el-GR" dirty="0"/>
              <a:t>.  Επίσης αναδιαπραγμάτευση συμβολαίων – δηλαδή ακόμη και αν εκ των προτέρων υπάρχει συμφωνία, ίσως να συμφέρει να υπάρχει διαφοροποίηση </a:t>
            </a:r>
            <a:r>
              <a:rPr lang="el-GR" i="1" dirty="0"/>
              <a:t>εκ των υστέρων</a:t>
            </a:r>
            <a:r>
              <a:rPr lang="el-GR" dirty="0"/>
              <a:t>.  </a:t>
            </a:r>
          </a:p>
          <a:p>
            <a:pPr lvl="2"/>
            <a:r>
              <a:rPr lang="el-GR" dirty="0"/>
              <a:t>Η ανάλυση μοιάζει με αέναα παιχνίδια και το δίλημμα του φυλακισμένου – ενότητα 2 </a:t>
            </a:r>
          </a:p>
          <a:p>
            <a:endParaRPr lang="el-GR" dirty="0"/>
          </a:p>
        </p:txBody>
      </p:sp>
      <p:sp>
        <p:nvSpPr>
          <p:cNvPr id="4" name="Footer Placeholder 3">
            <a:extLst>
              <a:ext uri="{FF2B5EF4-FFF2-40B4-BE49-F238E27FC236}">
                <a16:creationId xmlns:a16="http://schemas.microsoft.com/office/drawing/2014/main" id="{90DEB8C8-29DC-3F9A-D261-04DF36888C44}"/>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FBD35C10-19D1-9C65-3FF8-B3451E268E61}"/>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36368340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21807</TotalTime>
  <Words>5238</Words>
  <Application>Microsoft Office PowerPoint</Application>
  <PresentationFormat>Widescreen</PresentationFormat>
  <Paragraphs>312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Assistant</vt:lpstr>
      <vt:lpstr>Calibri</vt:lpstr>
      <vt:lpstr>Calibri Light</vt:lpstr>
      <vt:lpstr>Cambria</vt:lpstr>
      <vt:lpstr>Century Gothic</vt:lpstr>
      <vt:lpstr>Retrospect</vt:lpstr>
      <vt:lpstr>OIKONOMIKH ΤΗΣ ΑΣΦΑΛΙΣΗΣ – ΕΝΟΤΗΤΑ 4</vt:lpstr>
      <vt:lpstr>Τα τρία είδη μεταφοράς κινδύνου</vt:lpstr>
      <vt:lpstr>Το απλό υπόδειγμα ζήτησης </vt:lpstr>
      <vt:lpstr>Παράδειγμα: Πώς ασφαλίζεις ένα πίνακα;</vt:lpstr>
      <vt:lpstr>Τι υποκρύπτουν οι απλοποιήσεις του απλού μοντέλου;</vt:lpstr>
      <vt:lpstr>Απλουστεύσεις #1 </vt:lpstr>
      <vt:lpstr>Απλουστεύσεις #2 </vt:lpstr>
      <vt:lpstr>Απλουστεύσεις #3 Προβλήματα πληροφόρησης</vt:lpstr>
      <vt:lpstr>Απλουστεύσεις #4</vt:lpstr>
      <vt:lpstr>Το απλό υπόδειγμα διαγραμματικά</vt:lpstr>
      <vt:lpstr>Βήμα 1 : Δυνατότητες Ο εισοδηματικός περιορισμός</vt:lpstr>
      <vt:lpstr>Βήμα 2 : Προτιμήσεις  Στάση στο ρίσκο και καμπύλες αδιαφορίας</vt:lpstr>
      <vt:lpstr>Βήμα 3 : Ζήτηση για ασφάλιση  πόσο ασφαλίζεται στον πραγματικό κόσμο</vt:lpstr>
      <vt:lpstr>Τέσσερεις παρατηρήσεις </vt:lpstr>
      <vt:lpstr>Η ζήτηση για ασφάλιση - 1</vt:lpstr>
      <vt:lpstr>Η ζήτηση για ασφάλιση - 2</vt:lpstr>
      <vt:lpstr>Ιδιαιτερότητες ασφαλίστρων</vt:lpstr>
      <vt:lpstr>Δύο παρατηρήσεις για την ασφαλιστική ζήτηση</vt:lpstr>
      <vt:lpstr>Ασφαλιστικές επιχειρήσεις – η πλευρά της προσφοράς</vt:lpstr>
      <vt:lpstr>Η ασφαλιστική επιχείρηση ως διαχειριστής κινδύνων</vt:lpstr>
      <vt:lpstr>Μερικές –παρατηρήσεις από τον πραγματικό κόσμο</vt:lpstr>
      <vt:lpstr>Εκδήλωση προβλημάτων – </vt:lpstr>
      <vt:lpstr>Τυφώνας Katrina 2005 στη Νέα Ορλεάνη: Ασφαλιστική αποτυχία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122</cp:revision>
  <cp:lastPrinted>2025-11-11T10:00:36Z</cp:lastPrinted>
  <dcterms:created xsi:type="dcterms:W3CDTF">2020-10-29T08:06:03Z</dcterms:created>
  <dcterms:modified xsi:type="dcterms:W3CDTF">2025-11-16T12:52:54Z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2025-11-03T10:19:48Z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01d45487-814c-4f34-85db-46d2f517a22f</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