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0226EC7-2251-45C1-8417-445CC26766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6A0A87-066F-4F59-97EB-59181F7071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6" y="0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F16073-B7D1-4E3E-BE13-367E2B996B3F}" type="datetimeFigureOut">
              <a:rPr lang="el-GR" altLang="en-US"/>
              <a:pPr>
                <a:defRPr/>
              </a:pPr>
              <a:t>10/12/2025</a:t>
            </a:fld>
            <a:endParaRPr lang="el-G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7B68391-DEFD-4398-9269-A4D887713C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031D18C-A1C1-442A-B972-717AC5C86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1" y="4705905"/>
            <a:ext cx="5428614" cy="445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010230-6895-4932-8132-3C116039EC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DCB1B8F-39F9-4233-A4CC-5A7C64D0B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6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135B5E3-3882-4347-997E-9A62EC67AC1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0647F-8958-4D1D-B236-8C38451B45E8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3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7BD16-5CC3-4AE4-8C2C-AD505A2ECFDC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71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A1BFA-11DA-4DDF-8A0C-6F9EF38C2C14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4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A2837-19F6-4E88-A212-DEB5117D5B1E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2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3F239-8207-45D7-8706-D9A95DAC6B2A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193B1-9B5F-45AF-9130-E49D2F67C818}" type="datetime1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06042-09C8-41EE-9A8C-1CDC7F8DFB34}" type="datetime1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79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1D5A-922A-412A-BF73-B7430FE53B25}" type="datetime1">
              <a:rPr lang="en-GB" smtClean="0"/>
              <a:t>10/12/2025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2AF49-3446-4EB3-8BF0-B0D6DF95F5F0}" type="datetime1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8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A143DDD-23EE-47E3-A8C3-C09457799743}" type="datetime1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67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DBBA0-C0BA-466A-AEA3-22AAA3BFF694}" type="datetime1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014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AA355D-392C-4EE0-9F07-012F20EE6909}" type="datetime1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2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microfinancetmede.gr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afimicrofinance.gr/landing/?gad_source=1&amp;gad_campaignid=21937418398&amp;gclid=CjwKCAiA0eTJBhBaEiwA-Pa-hZlu66s84GRIprzCoEJ3TSvohxBGuGc97qt5eqB0pAXjWnR0YozORBoCMiEQAvD_Bw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en.wikipedia.org/wiki/Microinsurance" TargetMode="External"/><Relationship Id="rId4" Type="http://schemas.openxmlformats.org/officeDocument/2006/relationships/hyperlink" Target="https://www.protothema.gr/economy/article/1207199/tmede-pire-adeia-gia-na-parehei-daneia-mehri-2500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insurancenetwork.org/" TargetMode="External"/><Relationship Id="rId2" Type="http://schemas.openxmlformats.org/officeDocument/2006/relationships/hyperlink" Target="https://www.ilo.org/topics-and-sectors/social-finance/impact-insur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opportunity.org/who-we-are/" TargetMode="External"/><Relationship Id="rId4" Type="http://schemas.openxmlformats.org/officeDocument/2006/relationships/hyperlink" Target="https://www.gatesfoundation.org/Ideas/Media-Center/Press-Releases/2008/02/Opportunity-Internationals-Micro-Insurance-Agency-to-Develop-and-Provide-Life-Health-and-Crop-Insurance-for-21-Million-Poor-Peop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- Τίτλος">
            <a:extLst>
              <a:ext uri="{FF2B5EF4-FFF2-40B4-BE49-F238E27FC236}">
                <a16:creationId xmlns:a16="http://schemas.microsoft.com/office/drawing/2014/main" id="{821A9C87-3728-4876-AC5C-50D3F2334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OIKONOMIKH </a:t>
            </a:r>
            <a:r>
              <a:rPr lang="el-GR" altLang="en-US" dirty="0"/>
              <a:t>ΤΗΣ ΑΣΦΑΛΙΣΗΣ – </a:t>
            </a:r>
            <a:r>
              <a:rPr lang="el-G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5</a:t>
            </a:r>
            <a:endParaRPr lang="en-GB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19AF5830-6BBC-41FC-8864-D6AC47F6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09684"/>
          </a:xfrm>
        </p:spPr>
        <p:txBody>
          <a:bodyPr rtlCol="0">
            <a:normAutofit fontScale="40000" lnSpcReduction="20000"/>
          </a:bodyPr>
          <a:lstStyle/>
          <a:p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ΑΣΥΜΜΕΤΡΙΕΣ </a:t>
            </a:r>
            <a:r>
              <a:rPr lang="el-GR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ΠΛΗΡΟΦΟΡΗΣΗς</a:t>
            </a:r>
            <a:endParaRPr lang="el-G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800" cap="none" dirty="0"/>
              <a:t>Τα οικονομικά της πληροφορίας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800" cap="none" dirty="0"/>
              <a:t>Αντεπιλογή, ηθικός κίνδυνος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800" cap="none" dirty="0"/>
              <a:t>Γενετικά τεστ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800" cap="none" dirty="0" err="1"/>
              <a:t>Μικροασφάλιση</a:t>
            </a:r>
            <a:endParaRPr lang="el-GR" sz="3800" cap="none" dirty="0"/>
          </a:p>
        </p:txBody>
      </p:sp>
      <p:sp>
        <p:nvSpPr>
          <p:cNvPr id="3074" name="5 - Θέση αριθμού διαφάνειας">
            <a:extLst>
              <a:ext uri="{FF2B5EF4-FFF2-40B4-BE49-F238E27FC236}">
                <a16:creationId xmlns:a16="http://schemas.microsoft.com/office/drawing/2014/main" id="{D0122AD1-6319-4284-9A2B-128A645C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6CBF0-6F3C-480B-B287-2D9494FC4FE8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6297D-7EF1-4604-8FC6-A7C63169A38F}"/>
              </a:ext>
            </a:extLst>
          </p:cNvPr>
          <p:cNvSpPr txBox="1"/>
          <p:nvPr/>
        </p:nvSpPr>
        <p:spPr>
          <a:xfrm>
            <a:off x="7680176" y="1115075"/>
            <a:ext cx="324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Πλάτων Τήνιος</a:t>
            </a:r>
          </a:p>
          <a:p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5F63C-37DF-5AF9-A014-72E957B5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4B560-5C3C-1F6D-56C4-FACD0045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4037989"/>
            <a:ext cx="2654787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E2FA-AA5D-90DF-00D9-D142338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απλό μοντέλο με μια ενέργεια αποτροπής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A483-C35B-A72C-3327-28D4C36B3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978" y="1845734"/>
            <a:ext cx="6231069" cy="402336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/>
              <a:t>Το ρίσκο εξαρτάται από την προσπάθεια αποτροπής που καταβάλει το άτομο</a:t>
            </a:r>
            <a:r>
              <a:rPr lang="el-GR" dirty="0"/>
              <a:t>. </a:t>
            </a:r>
          </a:p>
          <a:p>
            <a:r>
              <a:rPr lang="el-GR" b="1" dirty="0"/>
              <a:t>2 επίπεδα προσπάθειας </a:t>
            </a:r>
            <a:r>
              <a:rPr lang="el-GR" dirty="0"/>
              <a:t>: Μπορεί να επιλέξει </a:t>
            </a:r>
            <a:r>
              <a:rPr lang="el-GR" b="1" dirty="0"/>
              <a:t>e=1 ή e=0</a:t>
            </a:r>
            <a:r>
              <a:rPr lang="el-GR" dirty="0"/>
              <a:t>. </a:t>
            </a:r>
            <a:r>
              <a:rPr lang="el-GR" dirty="0" err="1"/>
              <a:t>αλλα</a:t>
            </a:r>
            <a:r>
              <a:rPr lang="el-GR" dirty="0"/>
              <a:t> με κόστος </a:t>
            </a:r>
            <a:r>
              <a:rPr lang="en-US" dirty="0"/>
              <a:t>c. </a:t>
            </a:r>
            <a:endParaRPr lang="el-GR" dirty="0"/>
          </a:p>
          <a:p>
            <a:pPr lvl="1"/>
            <a:r>
              <a:rPr lang="el-GR" dirty="0"/>
              <a:t>Όταν </a:t>
            </a:r>
            <a:r>
              <a:rPr lang="el-GR" b="1" dirty="0"/>
              <a:t>e=</a:t>
            </a:r>
            <a:r>
              <a:rPr lang="el-GR" dirty="0"/>
              <a:t>1 τότε</a:t>
            </a:r>
            <a:r>
              <a:rPr lang="en-US" dirty="0"/>
              <a:t> </a:t>
            </a:r>
            <a:r>
              <a:rPr lang="el-GR" dirty="0"/>
              <a:t>η πιθανότητα απώλειας </a:t>
            </a:r>
            <a:r>
              <a:rPr lang="el-GR" b="1" dirty="0"/>
              <a:t>q=</a:t>
            </a:r>
            <a:r>
              <a:rPr lang="el-GR" b="1" dirty="0" err="1"/>
              <a:t>q</a:t>
            </a:r>
            <a:r>
              <a:rPr lang="el-GR" b="1" baseline="-25000" dirty="0" err="1"/>
              <a:t>l</a:t>
            </a:r>
            <a:r>
              <a:rPr lang="el-GR" b="1" dirty="0"/>
              <a:t> </a:t>
            </a:r>
            <a:r>
              <a:rPr lang="el-GR" dirty="0"/>
              <a:t>(χαμηλό) και η ωφέλεια είναι </a:t>
            </a:r>
            <a:r>
              <a:rPr lang="el-GR" b="1" dirty="0"/>
              <a:t>u(</a:t>
            </a:r>
            <a:r>
              <a:rPr lang="el-GR" b="1" dirty="0" err="1"/>
              <a:t>wf</a:t>
            </a:r>
            <a:r>
              <a:rPr lang="el-GR" b="1" dirty="0"/>
              <a:t>) – c </a:t>
            </a:r>
            <a:r>
              <a:rPr lang="el-GR" dirty="0"/>
              <a:t>όπου c είναι το κόστος (σε όρους ωφέλειας) της προσπάθειας. </a:t>
            </a:r>
          </a:p>
          <a:p>
            <a:pPr lvl="1"/>
            <a:r>
              <a:rPr lang="el-GR" dirty="0"/>
              <a:t>Όταν </a:t>
            </a:r>
            <a:r>
              <a:rPr lang="el-GR" b="1" dirty="0"/>
              <a:t>e=0 τότε q=</a:t>
            </a:r>
            <a:r>
              <a:rPr lang="el-GR" b="1" dirty="0" err="1"/>
              <a:t>q</a:t>
            </a:r>
            <a:r>
              <a:rPr lang="el-GR" b="1" baseline="-25000" dirty="0" err="1"/>
              <a:t>h</a:t>
            </a:r>
            <a:r>
              <a:rPr lang="el-GR" b="1" dirty="0"/>
              <a:t> </a:t>
            </a:r>
            <a:r>
              <a:rPr lang="el-GR" dirty="0"/>
              <a:t>και η ωφέλεια είναι </a:t>
            </a:r>
            <a:r>
              <a:rPr lang="el-GR" b="1" dirty="0"/>
              <a:t>u(</a:t>
            </a:r>
            <a:r>
              <a:rPr lang="el-GR" b="1" dirty="0" err="1"/>
              <a:t>wf</a:t>
            </a:r>
            <a:r>
              <a:rPr lang="el-GR" b="1" dirty="0"/>
              <a:t>).  </a:t>
            </a:r>
          </a:p>
          <a:p>
            <a:pPr lvl="1"/>
            <a:r>
              <a:rPr lang="el-GR" dirty="0"/>
              <a:t>Το αν είσαι υψηλού ή χαμηλού ρίσκου είναι </a:t>
            </a:r>
            <a:r>
              <a:rPr lang="el-GR" b="1" dirty="0"/>
              <a:t>αποτέλεσμα επιλογής</a:t>
            </a:r>
            <a:r>
              <a:rPr lang="el-GR" dirty="0"/>
              <a:t>. Η προσπάθεια έχει κόστος.</a:t>
            </a:r>
          </a:p>
          <a:p>
            <a:r>
              <a:rPr lang="el-GR" dirty="0"/>
              <a:t>Η ασφαλιστική εταιρεία δεν βλέπει αν το άτομο προσπαθεί. Προσπαθεί </a:t>
            </a:r>
            <a:r>
              <a:rPr lang="el-GR" i="1" dirty="0"/>
              <a:t>να διατυπώσει το συμβόλαιο ώστε </a:t>
            </a:r>
            <a:r>
              <a:rPr lang="el-GR" b="1" i="1" dirty="0"/>
              <a:t>να δοθούν κίνητρα για </a:t>
            </a:r>
            <a:r>
              <a:rPr lang="el-GR" i="1" dirty="0"/>
              <a:t>προσπάθεια </a:t>
            </a:r>
            <a:r>
              <a:rPr lang="el-GR" dirty="0"/>
              <a:t>(δηλαδή να επιλέξουν e=1).</a:t>
            </a:r>
          </a:p>
          <a:p>
            <a:r>
              <a:rPr lang="el-GR" b="1" dirty="0"/>
              <a:t>Το άτομο προσπαθεί </a:t>
            </a:r>
            <a:r>
              <a:rPr lang="el-GR" b="1" i="1" dirty="0"/>
              <a:t>αν</a:t>
            </a:r>
            <a:r>
              <a:rPr lang="el-GR" b="1" dirty="0"/>
              <a:t>:  </a:t>
            </a:r>
            <a:r>
              <a:rPr lang="el-GR" dirty="0"/>
              <a:t>(περιορισμός κινήτρων)</a:t>
            </a:r>
          </a:p>
          <a:p>
            <a:pPr lvl="1"/>
            <a:r>
              <a:rPr lang="el-GR" b="1" dirty="0"/>
              <a:t> </a:t>
            </a:r>
            <a:r>
              <a:rPr lang="el-GR" dirty="0"/>
              <a:t>η ευημερία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</a:t>
            </a:r>
            <a:r>
              <a:rPr lang="el-GR" dirty="0"/>
              <a:t> προσπάθεια είναι περισσότερο από την ευημερία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</a:t>
            </a:r>
            <a:r>
              <a:rPr lang="el-GR" dirty="0"/>
              <a:t>προσπάθεια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dirty="0">
                <a:solidFill>
                  <a:schemeClr val="accent2"/>
                </a:solidFill>
              </a:rPr>
              <a:t>(1-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l-GR" b="1" dirty="0" err="1">
                <a:solidFill>
                  <a:schemeClr val="accent2"/>
                </a:solidFill>
              </a:rPr>
              <a:t>q</a:t>
            </a:r>
            <a:r>
              <a:rPr lang="el-GR" b="1" baseline="-25000" dirty="0" err="1">
                <a:solidFill>
                  <a:schemeClr val="accent2"/>
                </a:solidFill>
              </a:rPr>
              <a:t>l</a:t>
            </a:r>
            <a:r>
              <a:rPr lang="el-GR" dirty="0">
                <a:solidFill>
                  <a:schemeClr val="accent2"/>
                </a:solidFill>
              </a:rPr>
              <a:t>) u(w</a:t>
            </a:r>
            <a:r>
              <a:rPr lang="el-GR" baseline="-25000" dirty="0">
                <a:solidFill>
                  <a:schemeClr val="accent2"/>
                </a:solidFill>
              </a:rPr>
              <a:t>1</a:t>
            </a:r>
            <a:r>
              <a:rPr lang="el-GR" dirty="0">
                <a:solidFill>
                  <a:schemeClr val="accent2"/>
                </a:solidFill>
              </a:rPr>
              <a:t>) + </a:t>
            </a:r>
            <a:r>
              <a:rPr lang="el-GR" b="1" dirty="0" err="1">
                <a:solidFill>
                  <a:schemeClr val="accent2"/>
                </a:solidFill>
              </a:rPr>
              <a:t>q</a:t>
            </a:r>
            <a:r>
              <a:rPr lang="el-GR" b="1" baseline="-25000" dirty="0" err="1">
                <a:solidFill>
                  <a:schemeClr val="accent2"/>
                </a:solidFill>
              </a:rPr>
              <a:t>l</a:t>
            </a:r>
            <a:r>
              <a:rPr lang="el-GR" b="1" baseline="-25000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u(w</a:t>
            </a:r>
            <a:r>
              <a:rPr lang="el-GR" baseline="-25000" dirty="0">
                <a:solidFill>
                  <a:schemeClr val="accent2"/>
                </a:solidFill>
              </a:rPr>
              <a:t>2</a:t>
            </a:r>
            <a:r>
              <a:rPr lang="el-GR" dirty="0">
                <a:solidFill>
                  <a:schemeClr val="accent2"/>
                </a:solidFill>
              </a:rPr>
              <a:t>) –c ≥ (1-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l-GR" b="1" dirty="0" err="1">
                <a:solidFill>
                  <a:schemeClr val="accent2"/>
                </a:solidFill>
              </a:rPr>
              <a:t>q</a:t>
            </a:r>
            <a:r>
              <a:rPr lang="el-GR" b="1" baseline="-25000" dirty="0" err="1">
                <a:solidFill>
                  <a:schemeClr val="accent2"/>
                </a:solidFill>
              </a:rPr>
              <a:t>h</a:t>
            </a:r>
            <a:r>
              <a:rPr lang="el-GR" dirty="0">
                <a:solidFill>
                  <a:schemeClr val="accent2"/>
                </a:solidFill>
              </a:rPr>
              <a:t>) u(w</a:t>
            </a:r>
            <a:r>
              <a:rPr lang="el-GR" baseline="-25000" dirty="0">
                <a:solidFill>
                  <a:schemeClr val="accent2"/>
                </a:solidFill>
              </a:rPr>
              <a:t>1</a:t>
            </a:r>
            <a:r>
              <a:rPr lang="el-GR" dirty="0">
                <a:solidFill>
                  <a:schemeClr val="accent2"/>
                </a:solidFill>
              </a:rPr>
              <a:t>) + </a:t>
            </a:r>
            <a:r>
              <a:rPr lang="el-GR" b="1" dirty="0" err="1">
                <a:solidFill>
                  <a:schemeClr val="accent2"/>
                </a:solidFill>
              </a:rPr>
              <a:t>q</a:t>
            </a:r>
            <a:r>
              <a:rPr lang="el-GR" b="1" baseline="-25000" dirty="0" err="1">
                <a:solidFill>
                  <a:schemeClr val="accent2"/>
                </a:solidFill>
              </a:rPr>
              <a:t>h</a:t>
            </a:r>
            <a:r>
              <a:rPr lang="el-GR" dirty="0">
                <a:solidFill>
                  <a:schemeClr val="accent2"/>
                </a:solidFill>
              </a:rPr>
              <a:t> u(w</a:t>
            </a:r>
            <a:r>
              <a:rPr lang="el-GR" baseline="-25000" dirty="0">
                <a:solidFill>
                  <a:schemeClr val="accent2"/>
                </a:solidFill>
              </a:rPr>
              <a:t>2</a:t>
            </a:r>
            <a:r>
              <a:rPr lang="el-GR" dirty="0">
                <a:solidFill>
                  <a:schemeClr val="accent2"/>
                </a:solidFill>
              </a:rPr>
              <a:t>)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b="1" i="1" dirty="0">
                <a:solidFill>
                  <a:schemeClr val="accent3"/>
                </a:solidFill>
              </a:rPr>
              <a:t>ή</a:t>
            </a:r>
            <a:r>
              <a:rPr lang="el-GR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l-GR" dirty="0">
                <a:solidFill>
                  <a:schemeClr val="accent3"/>
                </a:solidFill>
              </a:rPr>
              <a:t> (</a:t>
            </a:r>
            <a:r>
              <a:rPr lang="el-GR" dirty="0" err="1">
                <a:solidFill>
                  <a:schemeClr val="accent3"/>
                </a:solidFill>
              </a:rPr>
              <a:t>q</a:t>
            </a:r>
            <a:r>
              <a:rPr lang="el-GR" baseline="-25000" dirty="0" err="1">
                <a:solidFill>
                  <a:schemeClr val="accent3"/>
                </a:solidFill>
              </a:rPr>
              <a:t>h</a:t>
            </a:r>
            <a:r>
              <a:rPr lang="el-GR" dirty="0">
                <a:solidFill>
                  <a:schemeClr val="accent3"/>
                </a:solidFill>
              </a:rPr>
              <a:t>- </a:t>
            </a:r>
            <a:r>
              <a:rPr lang="el-GR" dirty="0" err="1">
                <a:solidFill>
                  <a:schemeClr val="accent3"/>
                </a:solidFill>
              </a:rPr>
              <a:t>q</a:t>
            </a:r>
            <a:r>
              <a:rPr lang="el-GR" baseline="-25000" dirty="0" err="1">
                <a:solidFill>
                  <a:schemeClr val="accent3"/>
                </a:solidFill>
              </a:rPr>
              <a:t>l</a:t>
            </a:r>
            <a:r>
              <a:rPr lang="el-GR" dirty="0">
                <a:solidFill>
                  <a:schemeClr val="accent3"/>
                </a:solidFill>
              </a:rPr>
              <a:t>) [u(w</a:t>
            </a:r>
            <a:r>
              <a:rPr lang="el-GR" baseline="-25000" dirty="0">
                <a:solidFill>
                  <a:schemeClr val="accent3"/>
                </a:solidFill>
              </a:rPr>
              <a:t>1</a:t>
            </a:r>
            <a:r>
              <a:rPr lang="el-GR" dirty="0">
                <a:solidFill>
                  <a:schemeClr val="accent3"/>
                </a:solidFill>
              </a:rPr>
              <a:t>)- u(w</a:t>
            </a:r>
            <a:r>
              <a:rPr lang="el-GR" baseline="-25000" dirty="0">
                <a:solidFill>
                  <a:schemeClr val="accent3"/>
                </a:solidFill>
              </a:rPr>
              <a:t>2</a:t>
            </a:r>
            <a:r>
              <a:rPr lang="el-GR" dirty="0">
                <a:solidFill>
                  <a:schemeClr val="accent3"/>
                </a:solidFill>
              </a:rPr>
              <a:t>)] ≥  c</a:t>
            </a:r>
          </a:p>
          <a:p>
            <a:r>
              <a:rPr lang="el-GR" dirty="0"/>
              <a:t>Δηλαδή: η διαφορά στην ωφέλεια μεταξύ της περίπτωσης απώλειας και μη απώλειας πρέπει </a:t>
            </a:r>
            <a:r>
              <a:rPr lang="el-GR" b="1" dirty="0"/>
              <a:t>να είναι αρκετά μεγάλη ώστε να αξίζει τον κόπο η προσπάθεια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643F7C-0B68-C2A8-1AE9-384ABC4AB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2064" y="2200278"/>
            <a:ext cx="4937125" cy="331427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6C73-5E3E-83B3-80F5-52C5DDEE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92A1-2C0B-F866-C229-72EF6CD1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39601-8559-041A-E3A7-72BD43424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449200"/>
            <a:ext cx="1971950" cy="466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BC86F-6DE0-C28C-F437-D920BE2B1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3834821"/>
            <a:ext cx="1838582" cy="352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7323CC-729C-BAD1-1739-EA67A3070E8A}"/>
              </a:ext>
            </a:extLst>
          </p:cNvPr>
          <p:cNvSpPr txBox="1"/>
          <p:nvPr/>
        </p:nvSpPr>
        <p:spPr>
          <a:xfrm>
            <a:off x="6528047" y="5301208"/>
            <a:ext cx="56166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 περιορισμός κινήτρων </a:t>
            </a:r>
            <a:r>
              <a:rPr lang="el-GR" sz="1400" b="1" dirty="0"/>
              <a:t>ως το μέγιστο επίπεδο ωφέλειας</a:t>
            </a:r>
            <a:r>
              <a:rPr lang="el-GR" sz="1400" dirty="0"/>
              <a:t> όπου αξίζει τον κόπο να καταβάλλεται προσπάθεια. Θα είναι κάτω από το </a:t>
            </a:r>
            <a:r>
              <a:rPr lang="en-US" sz="1400" dirty="0"/>
              <a:t>w1 (</a:t>
            </a:r>
            <a:r>
              <a:rPr lang="el-GR" sz="1400" dirty="0"/>
              <a:t>αδύνατη η πλήρης κάλυψη_) </a:t>
            </a:r>
          </a:p>
          <a:p>
            <a:r>
              <a:rPr lang="el-GR" sz="1400" dirty="0"/>
              <a:t>φ(</a:t>
            </a:r>
            <a:r>
              <a:rPr lang="en-US" sz="1400" dirty="0"/>
              <a:t>w</a:t>
            </a:r>
            <a:r>
              <a:rPr lang="el-GR" sz="1400" baseline="-25000" dirty="0"/>
              <a:t>1</a:t>
            </a:r>
            <a:r>
              <a:rPr lang="el-GR" sz="1400" dirty="0"/>
              <a:t>) με φ’&gt;0 και φ(</a:t>
            </a:r>
            <a:r>
              <a:rPr lang="en-US" sz="1400" dirty="0"/>
              <a:t>w</a:t>
            </a:r>
            <a:r>
              <a:rPr lang="el-GR" sz="1400" baseline="-25000" dirty="0"/>
              <a:t>1</a:t>
            </a:r>
            <a:r>
              <a:rPr lang="el-GR" sz="1400" dirty="0"/>
              <a:t>) &lt; </a:t>
            </a:r>
            <a:r>
              <a:rPr lang="en-US" sz="1400" dirty="0"/>
              <a:t>w</a:t>
            </a:r>
            <a:r>
              <a:rPr lang="el-GR" sz="1400" baseline="-25000" dirty="0"/>
              <a:t>1  </a:t>
            </a:r>
            <a:endParaRPr lang="el-GR" sz="1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230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DF17-68DB-40CD-295B-8C7ACA0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Απλό μοντέλο </a:t>
            </a:r>
            <a:r>
              <a:rPr lang="el-GR" dirty="0" err="1"/>
              <a:t>ηθικου</a:t>
            </a:r>
            <a:r>
              <a:rPr lang="el-GR" dirty="0"/>
              <a:t> κινδύνου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2FCD-BDF8-1F13-F860-56AC0E604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845734"/>
            <a:ext cx="5483655" cy="4023360"/>
          </a:xfrm>
        </p:spPr>
        <p:txBody>
          <a:bodyPr>
            <a:normAutofit fontScale="70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Όταν η προσπάθεια επηρεάζει την </a:t>
            </a:r>
            <a:r>
              <a:rPr lang="el-GR" b="1" dirty="0"/>
              <a:t>πιθανότητα</a:t>
            </a:r>
            <a:r>
              <a:rPr lang="el-GR" dirty="0"/>
              <a:t> ατυχήματος και όχι τις αποζημιώσεις τότε βέλτιστα είναι συμβόλαια απαλλαγής (</a:t>
            </a:r>
            <a:r>
              <a:rPr lang="en-US" dirty="0"/>
              <a:t>deductible</a:t>
            </a:r>
            <a:r>
              <a:rPr lang="el-GR" dirty="0"/>
              <a:t>).  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Όταν η προσπάθεια επηρεάζει και τα δύο, τότε το βέλτιστο έχει τόσο απαλλαγή όσο και συνασφάλιση.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Π.χ. αν η πιο προσεκτική οδήγηση μειώνει την πιθανότητα τροχαίου αλλά επίσης μειώνει και την πιθανή αποζημίωση – </a:t>
            </a:r>
            <a:r>
              <a:rPr lang="el-GR" b="1" dirty="0"/>
              <a:t>απαλλαγή και συνασφάλιση είναι καλύτερη</a:t>
            </a:r>
            <a:r>
              <a:rPr lang="el-GR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b="1" dirty="0"/>
              <a:t> Μικρότερη κάλυψη </a:t>
            </a:r>
            <a:r>
              <a:rPr lang="el-GR" dirty="0"/>
              <a:t>(π.χ. &gt; απαλλαγή) δίδει &gt; κίνητρα και </a:t>
            </a:r>
            <a:r>
              <a:rPr lang="el-GR" b="1" dirty="0"/>
              <a:t>μειώνει το ρίσκο</a:t>
            </a:r>
            <a:r>
              <a:rPr lang="el-GR" dirty="0"/>
              <a:t>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≈ </a:t>
            </a:r>
            <a:r>
              <a:rPr lang="el-GR" dirty="0" err="1"/>
              <a:t>Αντεπιλογή</a:t>
            </a:r>
            <a:r>
              <a:rPr lang="el-GR" dirty="0"/>
              <a:t>: Μεγάλη κάλυψη μεγάλο ρίσκο: Θετική συσχέτιση κάλυψης / ρίσκου.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Όμως</a:t>
            </a:r>
            <a:r>
              <a:rPr lang="el-GR" dirty="0"/>
              <a:t>, η σχέση αιτίου-αιτιατού είναι διαφορετική.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err="1"/>
              <a:t>Αντεπιλογή</a:t>
            </a:r>
            <a:r>
              <a:rPr lang="el-GR" dirty="0"/>
              <a:t> όταν κάποιος βρίσκεται σε πιο επικίνδυνη κατάσταση, αγοράζει κάλυψη.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Ηθικός κίνδυνος, όταν κάποιος έχει &gt; κάλυψη αποφασίζει να μην προσέχει και &gt; ρίσκο.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Σε υπαρκτές περιπτώσεις όμως είναι δύσκολο να διακριθεί η </a:t>
            </a:r>
            <a:r>
              <a:rPr lang="el-GR" dirty="0" err="1"/>
              <a:t>αντεπιλογή</a:t>
            </a:r>
            <a:r>
              <a:rPr lang="el-GR" dirty="0"/>
              <a:t> από τον ηθικό κίνδυνο.</a:t>
            </a:r>
          </a:p>
          <a:p>
            <a:endParaRPr lang="el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5F8FC0-FBBC-448B-1C90-2D94DF81A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4768" y="1845734"/>
            <a:ext cx="4937125" cy="30342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2465-9DBC-DE72-B79A-74B4CE34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3E7C-41FD-F8C0-6490-6046270E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4E20D-3921-360C-301F-0D14CB0B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248" y="2144145"/>
            <a:ext cx="1969179" cy="463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85C84-CCAD-485E-E3D2-1FF3F267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816" y="3194570"/>
            <a:ext cx="1790950" cy="34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770072-5AA9-976F-A24D-DADDD4BE0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934" y="2899074"/>
            <a:ext cx="1790950" cy="304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257167-B8EB-C178-8FC8-6882F1F07F04}"/>
              </a:ext>
            </a:extLst>
          </p:cNvPr>
          <p:cNvSpPr txBox="1"/>
          <p:nvPr/>
        </p:nvSpPr>
        <p:spPr>
          <a:xfrm>
            <a:off x="6964768" y="5013176"/>
            <a:ext cx="467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Το </a:t>
            </a:r>
            <a:r>
              <a:rPr lang="el-GR" sz="1200" b="1" dirty="0"/>
              <a:t>βέλτιστο συμβόλαιο C </a:t>
            </a:r>
            <a:r>
              <a:rPr lang="el-GR" sz="1200" dirty="0"/>
              <a:t>μεγιστοποιεί την προσδοκώμενη ωφέλεια κατά μήκος της αναλογιστικής γραμμής χαμηλού κινδύνου με την προϋπόθεση του περιορισμού κινήτρων). </a:t>
            </a:r>
          </a:p>
          <a:p>
            <a:r>
              <a:rPr lang="el-GR" sz="1200" dirty="0"/>
              <a:t>Συνεπάγεται μερική ασφάλιση w2&lt;w1. </a:t>
            </a:r>
          </a:p>
          <a:p>
            <a:r>
              <a:rPr lang="el-GR" sz="1200" dirty="0"/>
              <a:t>Υπάρχει ανταλλακτική σχέση μεταξύ ασφάλισης και κινήτρων. </a:t>
            </a:r>
          </a:p>
        </p:txBody>
      </p:sp>
    </p:spTree>
    <p:extLst>
      <p:ext uri="{BB962C8B-B14F-4D97-AF65-F5344CB8AC3E}">
        <p14:creationId xmlns:p14="http://schemas.microsoft.com/office/powerpoint/2010/main" val="133861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C93F-3C3C-B2BC-ADA2-664A5B31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Μειώνεται η πιθανότητα ή η ζημιά;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21AF-4865-7219-1B89-B97FE8191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Αυτοπροστασία</a:t>
            </a:r>
            <a:r>
              <a:rPr lang="el-GR" dirty="0"/>
              <a:t> μειώνει την πιθανότητα απώλειας (π.χ. συστήματα συναγερμού) εκ των προτέρων  </a:t>
            </a:r>
          </a:p>
          <a:p>
            <a:pPr lvl="1"/>
            <a:r>
              <a:rPr lang="el-GR" dirty="0"/>
              <a:t>Συνήθως</a:t>
            </a:r>
            <a:r>
              <a:rPr lang="el-GR" dirty="0">
                <a:latin typeface="Century Gothic" panose="020B0502020202020204" pitchFamily="34" charset="0"/>
              </a:rPr>
              <a:t>→ </a:t>
            </a:r>
            <a:r>
              <a:rPr lang="el-GR" dirty="0"/>
              <a:t> απαλλαγή  - σε χαμηλές απώλειες ο ασφαλισμένος καλύπτει το σύνολο της απώλειας.  </a:t>
            </a:r>
          </a:p>
          <a:p>
            <a:pPr lvl="1"/>
            <a:r>
              <a:rPr lang="el-GR" dirty="0" err="1"/>
              <a:t>Επειδη</a:t>
            </a:r>
            <a:r>
              <a:rPr lang="el-GR" dirty="0"/>
              <a:t> ο ηθικός κίνδυνος επηρεάζει μόνο την πιθανότητα απώλειας και επομένως πρέπει να ‘τιμωρείται’ χωρίς σχέση με το μέγεθος της απώλειας (δίδοντας κίνητρα στην περίπτωση μη ατυχήματος).</a:t>
            </a:r>
          </a:p>
          <a:p>
            <a:r>
              <a:rPr lang="el-GR" b="1" dirty="0"/>
              <a:t>Ελαχιστοποίηση απώλειας </a:t>
            </a:r>
            <a:r>
              <a:rPr lang="el-GR" dirty="0"/>
              <a:t> με δεδομένο ότι έγινε (π.χ. πυροσβεστήρες) – εκ των υστέρων</a:t>
            </a:r>
          </a:p>
          <a:p>
            <a:pPr lvl="1"/>
            <a:r>
              <a:rPr lang="el-GR" dirty="0"/>
              <a:t>Ισχύει συνήθως το αντίθετο: πλήρης κάλυψη ως ένα σημείο και μετά ο ασφαλισμένος καλύπτει την ζημία. </a:t>
            </a:r>
          </a:p>
          <a:p>
            <a:pPr lvl="1"/>
            <a:r>
              <a:rPr lang="el-GR" dirty="0"/>
              <a:t>Επειδή σε περίπτωση ατυχήματος, μεταφέρονται πόροι από μεγάλη απώλεια σε μικρή (σε σχέση με την κατάσταση πλήρους ασφάλισης) για να υπάρχουν κίνητρα να περιοριστεί η απώλεια.   Η ύπαρξη των κινήτρων αυτών ‘πριμοδοτεί’ την κατάσταση με χαμηλά κίνητρα και οδηγεί σε πλήρη κάλυψη.</a:t>
            </a:r>
          </a:p>
          <a:p>
            <a:pPr lvl="0"/>
            <a:r>
              <a:rPr lang="el-GR" b="1" dirty="0"/>
              <a:t>Αν ισχύουν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τα δύο </a:t>
            </a:r>
            <a:r>
              <a:rPr lang="el-GR" dirty="0"/>
              <a:t>– αυτοπροστασία και ελαχιστοποίηση απώλειας – έχουμε την γενική περίπτωση του </a:t>
            </a:r>
            <a:r>
              <a:rPr lang="el-GR" b="1" dirty="0"/>
              <a:t>προβλήματος εντολέα-εντολοδόχου</a:t>
            </a:r>
            <a:r>
              <a:rPr lang="el-GR" dirty="0"/>
              <a:t>. </a:t>
            </a:r>
            <a:endParaRPr lang="el-GR" sz="1600" dirty="0"/>
          </a:p>
          <a:p>
            <a:pPr lvl="1"/>
            <a:r>
              <a:rPr lang="el-GR" dirty="0"/>
              <a:t>πώς ο εντολέας δίδει κίνητρα για να εκτελεί ο εντολοδόχος τις επιθυμίες του εντολέα).</a:t>
            </a:r>
          </a:p>
          <a:p>
            <a:pPr lvl="1"/>
            <a:r>
              <a:rPr lang="el-GR" dirty="0"/>
              <a:t>Σε τέτοιες περιπτώσεις η κατάσταση είναι περίπλοκη και ποια είναι η ενδεδειγμένη λύση διαφέρει.   Πολλές από τις λύσεις που έχουν προταθεί μοιάζουν με λύσεις στο Δίλημμα του Φυλακισμένου:  </a:t>
            </a:r>
          </a:p>
          <a:p>
            <a:pPr lvl="2"/>
            <a:r>
              <a:rPr lang="el-GR" dirty="0"/>
              <a:t>Επανειλημμένη ασφάλιση (όπως αέναα παιχνίδια – έχουν αποτέλεσμα αν πάντοτε θεωρούμε ότι υπάρχει πιθανότητα να ξαναπαίξουμε το παιχνίδι).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51E3D-7373-D980-FAA2-F44ED161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77EE7-0F47-EB28-FB8D-1CBD5912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15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7578-4906-1429-3237-6558ECA0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Οικονομικό</a:t>
            </a:r>
            <a:r>
              <a:rPr lang="el-GR" dirty="0"/>
              <a:t> και </a:t>
            </a:r>
            <a:r>
              <a:rPr lang="el-GR" b="1" i="1" dirty="0"/>
              <a:t>ψυχολογικό</a:t>
            </a:r>
            <a:r>
              <a:rPr lang="el-GR" dirty="0"/>
              <a:t> κόστος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01B1-6060-69C8-23B3-B12896E5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Στην πράξη ο ηθικός κίνδυνος εξαρτάται από το </a:t>
            </a:r>
            <a:r>
              <a:rPr lang="el-GR" b="1" dirty="0"/>
              <a:t>είδος της απώλειας </a:t>
            </a:r>
            <a:r>
              <a:rPr lang="el-GR" dirty="0"/>
              <a:t>και αν συνοδεύεται από </a:t>
            </a:r>
            <a:r>
              <a:rPr lang="el-GR" b="1" dirty="0"/>
              <a:t>μη οικονομικό κόστος</a:t>
            </a:r>
            <a:r>
              <a:rPr lang="el-GR" dirty="0"/>
              <a:t>. Διακρίνουμε 4 περιπτώσεις: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Ο κίνδυνος είναι ενδογενής </a:t>
            </a:r>
            <a:r>
              <a:rPr lang="el-GR" dirty="0"/>
              <a:t>(υπό τον έλεγχο του ασφαλισμένου) α</a:t>
            </a:r>
            <a:r>
              <a:rPr lang="el-GR" b="1" dirty="0"/>
              <a:t>λλά υπάρχει μεγάλο μη οικονομικό κόστος </a:t>
            </a:r>
            <a:r>
              <a:rPr lang="el-GR" dirty="0"/>
              <a:t>– π.χ. αυτοκτονία.  </a:t>
            </a:r>
          </a:p>
          <a:p>
            <a:pPr marL="749808" lvl="1" indent="-457200"/>
            <a:r>
              <a:rPr lang="el-GR" dirty="0"/>
              <a:t>Αφού δεν μπορούμε να ασφαλίσουμε το ψυχολογικό κόστος του θανάτου η ασφάλιση είναι ελλιπής ούτως ή άλλως.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Ενδογενής κίνδυνος χωρίς ψυχολογικό κόστος </a:t>
            </a:r>
            <a:r>
              <a:rPr lang="el-GR" dirty="0"/>
              <a:t>(αυτοπροστασία) – </a:t>
            </a:r>
          </a:p>
          <a:p>
            <a:pPr marL="749808" lvl="1" indent="-457200"/>
            <a:r>
              <a:rPr lang="el-GR" dirty="0"/>
              <a:t>η περίπτωση πιο πάνω που υπάρχουν κίνητρα να μην είναι προσεκτικοί.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Ενδογενής κίνδυνος αλλά με ψυχολογικό </a:t>
            </a:r>
            <a:r>
              <a:rPr lang="el-GR" b="1" i="1" dirty="0"/>
              <a:t>όφελος</a:t>
            </a:r>
            <a:r>
              <a:rPr lang="el-GR" b="1" dirty="0"/>
              <a:t> </a:t>
            </a:r>
            <a:r>
              <a:rPr lang="el-GR" dirty="0"/>
              <a:t>–</a:t>
            </a:r>
          </a:p>
          <a:p>
            <a:pPr marL="749808" lvl="1" indent="-457200"/>
            <a:r>
              <a:rPr lang="el-GR" dirty="0"/>
              <a:t> π.χ. προγραμματισμένη εγκυμοσύνη.  Οι περιπτώσεις αυτές ατομικά συνήθως δεν μπορούν να ασφαλιστούν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Ενδογενής απώλεια </a:t>
            </a:r>
            <a:r>
              <a:rPr lang="el-GR" dirty="0"/>
              <a:t>(όπως πιο πάνω). </a:t>
            </a:r>
          </a:p>
          <a:p>
            <a:pPr marL="749808" lvl="1" indent="-457200"/>
            <a:r>
              <a:rPr lang="el-GR" dirty="0"/>
              <a:t> Δημιουργείται πρόβλημα επειδή </a:t>
            </a:r>
            <a:r>
              <a:rPr lang="el-GR" b="1" dirty="0"/>
              <a:t>το κόστος το καλύπτει τρίτος </a:t>
            </a:r>
            <a:r>
              <a:rPr lang="el-GR" dirty="0"/>
              <a:t>και επομένως υπάρχει υπερβολική κατανάλωση.  </a:t>
            </a:r>
          </a:p>
          <a:p>
            <a:pPr marL="749808" lvl="1" indent="-457200"/>
            <a:r>
              <a:rPr lang="el-GR" dirty="0"/>
              <a:t>Π.χ. η λειτουργία του ΕΣΥ σημαίνει ότι ο ασφαλισμένος δεν πληρώνει το κόστος της έκλυτης διαβίωσης επειδή ξέρει ότι είναι καλυμμένος.    </a:t>
            </a:r>
          </a:p>
          <a:p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58281-5ADB-CFDD-B826-90D4DB19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E8E8E-D57C-5895-C62E-D5A67809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992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2550-70FF-81E4-A3F2-9D73255D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Πρώτη Εφαρμογή: </a:t>
            </a:r>
            <a:r>
              <a:rPr lang="el-GR" b="1" dirty="0"/>
              <a:t>Γενετικά τεστ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E094-B713-C40D-6517-58C9B48F7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Τι είναι; </a:t>
            </a:r>
            <a:r>
              <a:rPr lang="el-GR" dirty="0"/>
              <a:t>Τα γενετικά τεστ (</a:t>
            </a:r>
            <a:r>
              <a:rPr lang="el-GR" dirty="0" err="1"/>
              <a:t>genetic</a:t>
            </a:r>
            <a:r>
              <a:rPr lang="el-GR" dirty="0"/>
              <a:t> </a:t>
            </a:r>
            <a:r>
              <a:rPr lang="el-GR" dirty="0" err="1"/>
              <a:t>screening</a:t>
            </a:r>
            <a:r>
              <a:rPr lang="el-GR" dirty="0"/>
              <a:t>)  είναι ευρύτατα διαθέσιμα, και βελτιώνονται συνεχώς.  Θέτουν δυσεπίλυτα προβλήματα για την ασφάλιση - ηθικά και αποτελεσματικότητας.</a:t>
            </a:r>
          </a:p>
          <a:p>
            <a:pPr lvl="2"/>
            <a:r>
              <a:rPr lang="el-GR" dirty="0"/>
              <a:t>Είναι ανεξάρτητα ηλικίας (τα γονίδια δεν αλλάζουν), δείχνουν προδιάθεση, απλό δείγμα αίματος αρκεί </a:t>
            </a:r>
          </a:p>
          <a:p>
            <a:pPr marL="475488" lvl="2" indent="0">
              <a:buNone/>
            </a:pPr>
            <a:r>
              <a:rPr lang="el-GR" b="1" dirty="0"/>
              <a:t>Πχ τεστ </a:t>
            </a:r>
            <a:r>
              <a:rPr lang="en-US" b="1" dirty="0"/>
              <a:t>Alzheimer </a:t>
            </a:r>
            <a:r>
              <a:rPr lang="el-GR" b="1" dirty="0"/>
              <a:t>μπορεί να δείξει τρία πράγματα</a:t>
            </a:r>
          </a:p>
          <a:p>
            <a:pPr marL="1115568" lvl="3" indent="-457200">
              <a:buFont typeface="+mj-lt"/>
              <a:buAutoNum type="arabicPeriod"/>
            </a:pP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b="1" i="1" dirty="0"/>
              <a:t>ήδη</a:t>
            </a:r>
            <a:r>
              <a:rPr lang="el-GR" dirty="0"/>
              <a:t> </a:t>
            </a:r>
            <a:r>
              <a:rPr lang="el-GR" dirty="0" err="1"/>
              <a:t>Αλτσχάιμερ</a:t>
            </a:r>
            <a:r>
              <a:rPr lang="el-GR" dirty="0"/>
              <a:t> ή είναι </a:t>
            </a:r>
            <a:r>
              <a:rPr lang="el-GR" b="1" dirty="0"/>
              <a:t>σχεδόν σίγουρο </a:t>
            </a:r>
            <a:r>
              <a:rPr lang="el-GR" dirty="0"/>
              <a:t>ότι θα ασθενήσει – 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ασφάλιση αδύνατη</a:t>
            </a:r>
          </a:p>
          <a:p>
            <a:pPr marL="1298448" lvl="4" indent="-457200"/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Δίλημμα της Πληροφορίας</a:t>
            </a:r>
            <a:r>
              <a:rPr lang="el-GR" dirty="0">
                <a:solidFill>
                  <a:schemeClr val="accent2"/>
                </a:solidFill>
              </a:rPr>
              <a:t>: ‘καλύτερη πρόγνωση ιατρικά βοηθά τον ασθενή, αλλά του κοστίζει την ασφάλιση. </a:t>
            </a:r>
          </a:p>
          <a:p>
            <a:pPr marL="1115568" lvl="3" indent="-457200">
              <a:buFont typeface="+mj-lt"/>
              <a:buAutoNum type="arabicPeriod"/>
            </a:pPr>
            <a:r>
              <a:rPr lang="el-GR" dirty="0"/>
              <a:t>Η προδιάθεσή </a:t>
            </a:r>
            <a:r>
              <a:rPr lang="el-GR" b="1" dirty="0"/>
              <a:t>του ανεβάζει τη πιθανότητα ασθένειας σημαντικά  - 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πρόβλημα αντεπιλογή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</a:p>
          <a:p>
            <a:pPr marL="1298448" lvl="4" indent="-457200"/>
            <a:r>
              <a:rPr lang="el-GR" dirty="0"/>
              <a:t>αν αποτελέσματα κρυφά από τον ασφαλιστή.   Αν 100% σίγουρο ≈ στοίχημα με αποτέλεσμα ήδη γνωστό.  Το υψηλό ρίσκο αποκλείει το καλό (ο νόμος του </a:t>
            </a:r>
            <a:r>
              <a:rPr lang="el-GR" dirty="0" err="1"/>
              <a:t>Gresham</a:t>
            </a:r>
            <a:r>
              <a:rPr lang="el-GR" dirty="0"/>
              <a:t> – το κακό χρήμα διώχνει το καλό). </a:t>
            </a:r>
          </a:p>
          <a:p>
            <a:pPr marL="1115568" lvl="3" indent="-457200">
              <a:buFont typeface="+mj-lt"/>
              <a:buAutoNum type="arabicPeriod"/>
            </a:pPr>
            <a:r>
              <a:rPr lang="el-GR" b="1" dirty="0" err="1"/>
              <a:t>Εχει</a:t>
            </a:r>
            <a:r>
              <a:rPr lang="el-GR" b="1" dirty="0"/>
              <a:t> </a:t>
            </a:r>
            <a:r>
              <a:rPr lang="el-GR" dirty="0"/>
              <a:t>ελάχιστη προδιάθεση που δεν ανεβάζει την πιθανότητα</a:t>
            </a:r>
          </a:p>
          <a:p>
            <a:pPr marL="1298448" lvl="4" indent="-457200"/>
            <a:r>
              <a:rPr lang="el-GR" dirty="0"/>
              <a:t>κλασσική </a:t>
            </a:r>
            <a:r>
              <a:rPr lang="el-GR" dirty="0" err="1"/>
              <a:t>αντεπιλογή</a:t>
            </a:r>
            <a:r>
              <a:rPr lang="el-GR" dirty="0"/>
              <a:t>.  Αν η αύξηση είναι μεγάλη – τότε πρόβλημα στα άτομα χαμηλού κινδύνου που μπορεί να μην αγοράσουν ασφάλιση καθόλου.  Ο ασφαλιστής προσπαθεί να διαχωρίσει το υψηλό από το χαμηλό ρίσκο.</a:t>
            </a:r>
          </a:p>
          <a:p>
            <a:pPr lvl="1"/>
            <a:r>
              <a:rPr lang="el-GR" dirty="0"/>
              <a:t>Υποχρεώνεται αυτός που ζητά ασφάλιση να </a:t>
            </a:r>
            <a:r>
              <a:rPr lang="el-GR" b="1" dirty="0"/>
              <a:t>δώσει τα αποτελέσματα </a:t>
            </a:r>
            <a:r>
              <a:rPr lang="el-GR" dirty="0"/>
              <a:t>στον ασφαλιστή;</a:t>
            </a:r>
          </a:p>
          <a:p>
            <a:pPr lvl="1"/>
            <a:r>
              <a:rPr lang="el-GR" dirty="0"/>
              <a:t>Μπορεί να </a:t>
            </a:r>
            <a:r>
              <a:rPr lang="el-GR" b="1" dirty="0"/>
              <a:t>ζητήσει ο ασφαλιστής να </a:t>
            </a:r>
            <a:r>
              <a:rPr lang="el-GR" b="1" i="1" dirty="0"/>
              <a:t>γίνουν</a:t>
            </a:r>
            <a:r>
              <a:rPr lang="el-GR" b="1" dirty="0"/>
              <a:t> τ</a:t>
            </a:r>
            <a:r>
              <a:rPr lang="el-GR" dirty="0"/>
              <a:t>εστ ή απαγορεύεται αυτό ρητά </a:t>
            </a:r>
          </a:p>
          <a:p>
            <a:pPr lvl="1"/>
            <a:r>
              <a:rPr lang="el-GR" dirty="0"/>
              <a:t>Μπορεί να </a:t>
            </a:r>
            <a:r>
              <a:rPr lang="el-GR" b="1" dirty="0"/>
              <a:t>επιβάλλει</a:t>
            </a:r>
            <a:r>
              <a:rPr lang="el-GR" dirty="0"/>
              <a:t> ο ασφαλιστής τεστ;</a:t>
            </a:r>
          </a:p>
          <a:p>
            <a:pPr lvl="1"/>
            <a:r>
              <a:rPr lang="el-GR" dirty="0"/>
              <a:t>Μπορεί ο ασφαλιστής </a:t>
            </a:r>
            <a:r>
              <a:rPr lang="el-GR" b="1" dirty="0"/>
              <a:t>να χρεώσει υψηλότερα ασφάλιστρα </a:t>
            </a:r>
            <a:r>
              <a:rPr lang="el-GR" dirty="0"/>
              <a:t>ανάλογα με το τεστ;</a:t>
            </a:r>
          </a:p>
          <a:p>
            <a:pPr marL="201168" lvl="1" indent="0">
              <a:buNone/>
            </a:pPr>
            <a:r>
              <a:rPr lang="el-GR" b="1" dirty="0"/>
              <a:t>Αν</a:t>
            </a:r>
            <a:r>
              <a:rPr lang="el-GR" dirty="0"/>
              <a:t> το ρίσκο ανεξάρτητο από τις πράξεις, </a:t>
            </a:r>
            <a:r>
              <a:rPr lang="el-GR" b="1" dirty="0"/>
              <a:t>πρέπει να υπάρχει κάλυψη </a:t>
            </a:r>
            <a:r>
              <a:rPr lang="el-GR" dirty="0"/>
              <a:t>τότε </a:t>
            </a:r>
            <a:r>
              <a:rPr lang="el-GR" b="1" dirty="0"/>
              <a:t>είτε δεν επιτρέπεται να λάβει γνώση</a:t>
            </a:r>
            <a:r>
              <a:rPr lang="el-GR" dirty="0"/>
              <a:t> ο ασφαλιστής  ή </a:t>
            </a:r>
            <a:r>
              <a:rPr lang="el-GR" b="1" dirty="0"/>
              <a:t>και να γνωρίζει δεν μπορεί να αρνηθεί ασφάλιση </a:t>
            </a:r>
            <a:r>
              <a:rPr lang="el-GR" dirty="0"/>
              <a:t>ή να </a:t>
            </a:r>
            <a:r>
              <a:rPr lang="el-GR" b="1" dirty="0"/>
              <a:t>χρεώσει διαφορετικά ασφάλιστρα</a:t>
            </a:r>
            <a:r>
              <a:rPr lang="el-GR" dirty="0"/>
              <a:t>. </a:t>
            </a:r>
          </a:p>
          <a:p>
            <a:pPr marL="201168" lvl="1" indent="0">
              <a:buNone/>
            </a:pPr>
            <a:r>
              <a:rPr lang="el-GR" dirty="0"/>
              <a:t>Διαφορετικό αν το ρίσκο εξαρτάται από πράξεις – </a:t>
            </a:r>
            <a:r>
              <a:rPr lang="el-GR" b="1" dirty="0"/>
              <a:t>όπως το κάπνισμα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9551-ED92-0C64-95D4-EBC3F4B8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994B9-4855-062F-7449-E41B06A5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45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E2DB-0D2E-2963-A553-3890C18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καλύπτεται το αυξημένο κόστος;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C252-A4FE-595A-ECA3-F60DF234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b="1" i="1"/>
              <a:t>Άρνηση</a:t>
            </a:r>
            <a:r>
              <a:rPr lang="el-GR" b="1"/>
              <a:t> </a:t>
            </a:r>
            <a:r>
              <a:rPr lang="el-GR" b="1" dirty="0"/>
              <a:t>κάλυψης</a:t>
            </a:r>
            <a:r>
              <a:rPr lang="el-GR" dirty="0"/>
              <a:t>.  Θα επιτραπεί όμως;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i="1" dirty="0"/>
              <a:t>Περιορισμένη</a:t>
            </a:r>
            <a:r>
              <a:rPr lang="el-GR" b="1" dirty="0"/>
              <a:t> κάλυψη</a:t>
            </a:r>
            <a:r>
              <a:rPr lang="el-GR" dirty="0"/>
              <a:t>.   Πόσο υψηλό είναι το σημείο;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Το άτομο χρεώνεται υψηλότερο ασφάλιστρο</a:t>
            </a:r>
            <a:r>
              <a:rPr lang="el-GR" dirty="0"/>
              <a:t>. Εξαρτάται πόσο μεγάλη η αύξηση ασφαλίστρου. Αν είναι μεγάλη ισοδυναμεί με το 1 ή το 2.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Το κόστος καλύπτεται συλλογικά από τους ασφαλισμένους </a:t>
            </a:r>
            <a:r>
              <a:rPr lang="el-GR" b="1" i="1" dirty="0"/>
              <a:t>της συγκεκριμένης ασφαλιστικής εταιρείας</a:t>
            </a:r>
            <a:r>
              <a:rPr lang="el-GR" dirty="0"/>
              <a:t>.  Συμβαίνει όταν οι εταιρείες δεν επιτρέπεται να γνωρίζουν τα αποτελέσματα του τεστ.  Η εταιρεία χρεώνει υψηλότερο ασφάλιστρο και οι υγιείς πληρώνουν για τους ασθενείς.  </a:t>
            </a:r>
          </a:p>
          <a:p>
            <a:pPr marL="749808" lvl="1" indent="-457200"/>
            <a:r>
              <a:rPr lang="el-GR" dirty="0"/>
              <a:t>(α) χαμηλά ρίσκα φεύγουν (β) πρέπει όλες οι εταιρείες να έχουν το ίδιο μείγμα ρίσκων.  </a:t>
            </a:r>
          </a:p>
          <a:p>
            <a:pPr marL="749808" lvl="1" indent="-457200"/>
            <a:r>
              <a:rPr lang="el-GR" dirty="0"/>
              <a:t>Αν όχι τότε οι εταιρείες που συγκεντρώνουν υψηλό ρίσκο χρεοκοπούν + κίνητρα αποκλεισμού ατόμων με υψηλό ρίσκο με δευτερογενείς διακρίσεις).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Το κόστος καλύπτεται συλλογικά από τους </a:t>
            </a:r>
            <a:r>
              <a:rPr lang="el-GR" b="1" i="1" dirty="0"/>
              <a:t>ασφαλισμένους όλων των ασφαλιστικών εταιρειών</a:t>
            </a:r>
            <a:r>
              <a:rPr lang="el-GR" b="1" dirty="0"/>
              <a:t>. </a:t>
            </a:r>
            <a:r>
              <a:rPr lang="el-GR" dirty="0"/>
              <a:t>Επιβάλλεται προσαύξηση σε όλα τα ασφάλιστρα που χρησιμοποιείται για να καλύψει το κόστος νοσηλείας.  Προστατεύονται και τα άτομα και οι εταιρείες. (όπως με τα ανασφάλιστα οχήματα)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Το κόστος καλύπτεται από γενική φορολογία.</a:t>
            </a:r>
            <a:r>
              <a:rPr lang="el-GR" dirty="0"/>
              <a:t> Αντίστοιχο με το 5. </a:t>
            </a:r>
          </a:p>
          <a:p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FBF61-0454-64BA-79F0-19E43ADB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79F97-F155-2A32-DD94-EF1D1157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08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64C6-22F3-CA58-C400-F2C11D5A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764704"/>
            <a:ext cx="10058400" cy="145075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7199D-D502-E208-87AF-528AF932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24C26-015A-A7D1-28D6-B6F456CE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16</a:t>
            </a:fld>
            <a:endParaRPr lang="en-GB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B4C0F2-D203-8F74-23E0-E22E117FC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0981"/>
              </p:ext>
            </p:extLst>
          </p:nvPr>
        </p:nvGraphicFramePr>
        <p:xfrm>
          <a:off x="119336" y="63994"/>
          <a:ext cx="9061042" cy="629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4506336" imgH="10077280" progId="Acrobat.Document.DC">
                  <p:embed/>
                </p:oleObj>
              </mc:Choice>
              <mc:Fallback>
                <p:oleObj name="Acrobat Document" r:id="rId2" imgW="14506336" imgH="100772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6" y="63994"/>
                        <a:ext cx="9061042" cy="629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28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35-117F-CDC3-9E42-EB0B0A13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75" y="332656"/>
            <a:ext cx="6704410" cy="1404704"/>
          </a:xfrm>
        </p:spPr>
        <p:txBody>
          <a:bodyPr/>
          <a:lstStyle/>
          <a:p>
            <a:r>
              <a:rPr lang="el-GR" dirty="0"/>
              <a:t>Δεύτερη εφαρμογή: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Μικροασφάλιση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ACD7-5E41-0E25-CEC4-F7F95D83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845734"/>
            <a:ext cx="5616624" cy="417555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Background</a:t>
            </a:r>
            <a:r>
              <a:rPr lang="el-GR" b="1" dirty="0"/>
              <a:t>:  </a:t>
            </a:r>
            <a:r>
              <a:rPr lang="el-GR" dirty="0"/>
              <a:t>Σε φτωχές χώρες τα τελευταία 30 χρόνια αναπτύχθηκε δίκτυο </a:t>
            </a:r>
            <a:r>
              <a:rPr lang="el-GR" b="1" dirty="0" err="1"/>
              <a:t>Μικρο</a:t>
            </a:r>
            <a:r>
              <a:rPr lang="el-GR" b="1" dirty="0"/>
              <a:t>-πιστώσεων</a:t>
            </a:r>
            <a:r>
              <a:rPr lang="el-GR" dirty="0"/>
              <a:t>,  </a:t>
            </a:r>
            <a:r>
              <a:rPr lang="en-US" b="1" dirty="0"/>
              <a:t>Microfinance</a:t>
            </a:r>
            <a:r>
              <a:rPr lang="el-GR" b="1" dirty="0"/>
              <a:t> - </a:t>
            </a:r>
            <a:r>
              <a:rPr lang="el-GR" dirty="0"/>
              <a:t>χορήγηση </a:t>
            </a: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μικρών δανείων </a:t>
            </a:r>
            <a:r>
              <a:rPr lang="el-GR" dirty="0"/>
              <a:t>(πχ &lt; €100) σε </a:t>
            </a: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φτωχούς ανθρώπους</a:t>
            </a:r>
            <a:r>
              <a:rPr lang="el-GR" dirty="0"/>
              <a:t>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/>
              <a:t>Οι επιχειρήσεις αυτές, πχ. στο Μπαγκλαντές ή στην Ινδία, μπορεί να είναι πολύ επικερδείς.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/>
              <a:t>Σημαντική για την επιτυχία τους η συνεισφορά των οικονομικών της συμπεριφοράς (πχ </a:t>
            </a:r>
            <a:r>
              <a:rPr lang="en-US" dirty="0"/>
              <a:t>Esther Duflo</a:t>
            </a:r>
            <a:r>
              <a:rPr lang="el-GR" dirty="0"/>
              <a:t> καθηγήτρια στο </a:t>
            </a:r>
            <a:r>
              <a:rPr lang="en-US" dirty="0"/>
              <a:t>MIT</a:t>
            </a:r>
            <a:r>
              <a:rPr lang="el-GR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 err="1"/>
              <a:t>Αρχισαν</a:t>
            </a:r>
            <a:r>
              <a:rPr lang="el-GR" dirty="0"/>
              <a:t> στο </a:t>
            </a:r>
            <a:r>
              <a:rPr lang="en-US" dirty="0"/>
              <a:t>Bangladesh</a:t>
            </a:r>
            <a:r>
              <a:rPr lang="el-GR" dirty="0"/>
              <a:t> από τον </a:t>
            </a:r>
            <a:r>
              <a:rPr lang="en-US" dirty="0"/>
              <a:t>Mohammed </a:t>
            </a:r>
            <a:r>
              <a:rPr lang="en-US" dirty="0" err="1"/>
              <a:t>Younous</a:t>
            </a:r>
            <a:r>
              <a:rPr lang="el-GR" dirty="0"/>
              <a:t> στον οποίο αποδόθηκε Βραβείο Νόμπελ Ειρήνης. Αξιοποιήθηκαν και στην Ελλάδα στην διάρκεια της κρίσης</a:t>
            </a:r>
            <a:r>
              <a:rPr lang="en-US" dirty="0"/>
              <a:t> - </a:t>
            </a:r>
            <a:r>
              <a:rPr lang="el-GR" dirty="0"/>
              <a:t>πχ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Landing - AFI Microfinance</a:t>
            </a:r>
            <a:endParaRPr lang="en-GB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l-GR" dirty="0"/>
              <a:t>Η AFI προσφέρει χρηματοδότηση με την μορφή </a:t>
            </a:r>
            <a:r>
              <a:rPr lang="el-GR" dirty="0" err="1"/>
              <a:t>μικροπιστώσεων</a:t>
            </a:r>
            <a:r>
              <a:rPr lang="el-GR" dirty="0"/>
              <a:t> σε ομάδες στόχους που είναι αποκλεισμένοι από άλλες πηγές χρηματοδότησης και το τραπεζικό σύστημα. Παράλληλα εκπαιδεύει και ενδυναμώνει άτομα προκειμένου να σπάσουν τον φαύλο κύκλο του κοινωνικού και οικονομικού αποκλεισμού.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>
                <a:hlinkClick r:id="rId3"/>
              </a:rPr>
              <a:t>Αρχική - ΤΜΕ</a:t>
            </a:r>
            <a:r>
              <a:rPr lang="en-GB" dirty="0">
                <a:hlinkClick r:id="rId3"/>
              </a:rPr>
              <a:t>DE Microfinance</a:t>
            </a:r>
            <a:endParaRPr lang="en-GB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https://www.protothema.gr/economy/article/1207199/tmede-pire-adeia-gia-na-parehei-daneia-mehri-25000/</a:t>
            </a:r>
            <a:r>
              <a:rPr lang="en-GB" dirty="0"/>
              <a:t> </a:t>
            </a:r>
          </a:p>
          <a:p>
            <a:r>
              <a:rPr lang="el-GR" sz="2300" b="1" dirty="0"/>
              <a:t>Όμως</a:t>
            </a:r>
            <a:r>
              <a:rPr lang="el-GR" sz="2300" dirty="0"/>
              <a:t>, </a:t>
            </a:r>
            <a:r>
              <a:rPr lang="el-GR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sz="2300" dirty="0"/>
              <a:t> υπάρχει </a:t>
            </a:r>
            <a:r>
              <a:rPr lang="el-GR" sz="23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</a:t>
            </a:r>
            <a:r>
              <a:rPr lang="el-GR" sz="23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-ασφάλιση</a:t>
            </a:r>
            <a:r>
              <a:rPr lang="el-GR" sz="2300" dirty="0"/>
              <a:t> (</a:t>
            </a:r>
            <a:r>
              <a:rPr lang="en-US" sz="2300" dirty="0"/>
              <a:t>micro insurance</a:t>
            </a:r>
            <a:r>
              <a:rPr lang="el-GR" sz="2300" dirty="0"/>
              <a:t>), παρά το ότι  η αβεβαιότητα για τους φτωχούς είναι </a:t>
            </a:r>
            <a:r>
              <a:rPr lang="el-GR" sz="2300" b="1" dirty="0"/>
              <a:t>ιδιαίτερα </a:t>
            </a:r>
            <a:r>
              <a:rPr lang="el-GR" sz="2300" b="1" i="1" dirty="0"/>
              <a:t>διαδεδομένη</a:t>
            </a:r>
            <a:r>
              <a:rPr lang="el-GR" sz="2300" b="1" dirty="0"/>
              <a:t> και </a:t>
            </a:r>
            <a:r>
              <a:rPr lang="el-GR" sz="2300" b="1" i="1" dirty="0"/>
              <a:t>καταστροφική</a:t>
            </a:r>
            <a:r>
              <a:rPr lang="en-US" sz="2300" b="1" i="1" dirty="0"/>
              <a:t> – </a:t>
            </a:r>
            <a:r>
              <a:rPr lang="el-GR" sz="2300" dirty="0"/>
              <a:t>αφού </a:t>
            </a:r>
            <a:r>
              <a:rPr lang="el-GR" sz="2300" dirty="0" err="1"/>
              <a:t>ρισκάρεται</a:t>
            </a:r>
            <a:r>
              <a:rPr lang="el-GR" sz="2300" dirty="0"/>
              <a:t> ακόμη και η βιολογική επιβίωση της οικογένειας. </a:t>
            </a:r>
            <a:endParaRPr lang="en-GB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9DD7A-AB07-BCAF-A141-BF48C5409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064" y="1845734"/>
            <a:ext cx="4483616" cy="4023361"/>
          </a:xfrm>
        </p:spPr>
        <p:txBody>
          <a:bodyPr>
            <a:normAutofit fontScale="70000" lnSpcReduction="20000"/>
          </a:bodyPr>
          <a:lstStyle/>
          <a:p>
            <a:r>
              <a:rPr lang="el-GR" b="1" i="1" dirty="0"/>
              <a:t>Τι</a:t>
            </a:r>
            <a:r>
              <a:rPr lang="el-GR" b="1" dirty="0"/>
              <a:t> είναι </a:t>
            </a:r>
            <a:r>
              <a:rPr lang="el-GR" b="1" u="sng" dirty="0" err="1">
                <a:solidFill>
                  <a:schemeClr val="accent2"/>
                </a:solidFill>
              </a:rPr>
              <a:t>Μικρο</a:t>
            </a:r>
            <a:r>
              <a:rPr lang="el-GR" b="1" u="sng" dirty="0">
                <a:solidFill>
                  <a:schemeClr val="accent2"/>
                </a:solidFill>
              </a:rPr>
              <a:t>-ασφάλιση</a:t>
            </a:r>
            <a:r>
              <a:rPr lang="el-GR" b="1" dirty="0"/>
              <a:t> στον Τρίτο Κόσμο;</a:t>
            </a:r>
            <a:endParaRPr lang="en-GB" dirty="0"/>
          </a:p>
          <a:p>
            <a:pPr lvl="0"/>
            <a:r>
              <a:rPr lang="el-GR" dirty="0"/>
              <a:t>Συναλλαγές </a:t>
            </a:r>
            <a:r>
              <a:rPr lang="el-GR" b="1" dirty="0"/>
              <a:t>χαμηλού κόστους </a:t>
            </a:r>
            <a:r>
              <a:rPr lang="el-GR" dirty="0"/>
              <a:t>για </a:t>
            </a:r>
            <a:r>
              <a:rPr lang="el-GR" b="1" dirty="0"/>
              <a:t>φτωχούς</a:t>
            </a:r>
            <a:r>
              <a:rPr lang="el-GR" dirty="0"/>
              <a:t> ανθρώπους που συνήθως δεν έχουν άλλη επαφή με ασφάλιση</a:t>
            </a:r>
            <a:endParaRPr lang="en-GB" dirty="0"/>
          </a:p>
          <a:p>
            <a:pPr lvl="0"/>
            <a:r>
              <a:rPr lang="el-GR" dirty="0"/>
              <a:t>Οι πελάτες έχουν μικρή οικονομική επιφάνεια. Τυπικά έχουν εισόδημα μεταξύ $1 και $4 δολάρια την ημέρα</a:t>
            </a:r>
            <a:endParaRPr lang="en-GB" dirty="0"/>
          </a:p>
          <a:p>
            <a:pPr lvl="0"/>
            <a:r>
              <a:rPr lang="el-GR" dirty="0"/>
              <a:t>Τοπικές κοινότητες έχουν ουσιαστική ανάμειξη (π.χ. στην χορήγηση παροχών</a:t>
            </a:r>
            <a:r>
              <a:rPr lang="en-US" dirty="0"/>
              <a:t> </a:t>
            </a:r>
            <a:r>
              <a:rPr lang="el-GR" dirty="0"/>
              <a:t>και στον πρόληψη απάτης)</a:t>
            </a:r>
            <a:endParaRPr lang="en-GB" dirty="0"/>
          </a:p>
          <a:p>
            <a:pPr lvl="0"/>
            <a:r>
              <a:rPr lang="el-GR" dirty="0"/>
              <a:t>Το δίκτυο </a:t>
            </a:r>
            <a:r>
              <a:rPr lang="el-GR" b="1" dirty="0" err="1"/>
              <a:t>μικρο</a:t>
            </a:r>
            <a:r>
              <a:rPr lang="el-GR" b="1" dirty="0"/>
              <a:t>-ασφάλισης επιτρέπει διαχείριση του ρίσκου για το σύνολο των μελών του </a:t>
            </a:r>
            <a:r>
              <a:rPr lang="el-GR" dirty="0"/>
              <a:t>μεγαλύτερη από ό,τι θα γινόταν αν δεν υπήρχε συντονισμός. (Συγκέντρωση ρίσκων).</a:t>
            </a:r>
            <a:endParaRPr lang="en-US" dirty="0"/>
          </a:p>
          <a:p>
            <a:pPr lvl="0"/>
            <a:r>
              <a:rPr lang="en-GB" dirty="0">
                <a:solidFill>
                  <a:schemeClr val="accent2"/>
                </a:solidFill>
              </a:rPr>
              <a:t>≡  </a:t>
            </a:r>
            <a:r>
              <a:rPr lang="el-GR" dirty="0">
                <a:solidFill>
                  <a:schemeClr val="accent2"/>
                </a:solidFill>
              </a:rPr>
              <a:t>Κάλυψη μεγάλων ρίσκων για φτωχούς ανθρώπους</a:t>
            </a:r>
          </a:p>
          <a:p>
            <a:pPr lvl="0"/>
            <a:r>
              <a:rPr lang="en-GB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≠</a:t>
            </a:r>
            <a:r>
              <a:rPr lang="el-GR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Μικρών ρίσκων για κανονικούς ανθρώπους</a:t>
            </a:r>
          </a:p>
          <a:p>
            <a:pPr lvl="0"/>
            <a:r>
              <a:rPr lang="en-GB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≠</a:t>
            </a:r>
            <a:r>
              <a:rPr lang="el-GR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Κάλυψη φτηνών αντικειμένων (πχ κινητά) 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l-GR" u="sng" dirty="0">
                <a:hlinkClick r:id="rId5"/>
              </a:rPr>
              <a:t>https://en.wikipedia.org/wiki/Microinsurance</a:t>
            </a:r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3D48-BACD-7432-640E-4A5858A2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C0A1-FE09-756C-939F-193A04D5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0A7F3-A983-7695-F125-6C67B27A7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536" y="33090"/>
            <a:ext cx="1143000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24EE6-AA70-0B5A-9F2F-CBD852725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205126"/>
            <a:ext cx="2592288" cy="1456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9D6E4-85F1-10CD-FE4D-CE7C10DCD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1048" y="5013929"/>
            <a:ext cx="1783072" cy="16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6702-DC12-CBC1-41F9-C1C34818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Φτώχεια στον Τρίτο κόσμο:</a:t>
            </a:r>
            <a:br>
              <a:rPr lang="el-GR" dirty="0"/>
            </a:br>
            <a:r>
              <a:rPr lang="el-GR" dirty="0"/>
              <a:t> </a:t>
            </a:r>
            <a:r>
              <a:rPr lang="el-GR" b="1" dirty="0"/>
              <a:t>Ένα πρόβλημα </a:t>
            </a:r>
            <a:r>
              <a:rPr lang="el-G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ασφάλισης</a:t>
            </a:r>
            <a:r>
              <a:rPr lang="el-GR" b="1" dirty="0"/>
              <a:t>;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27DC-DE13-DBF1-F6AA-0D0555A69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845735"/>
            <a:ext cx="5616624" cy="402336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Στον Τρίτο Κόσμο </a:t>
            </a:r>
            <a:r>
              <a:rPr lang="el-GR" b="1" dirty="0"/>
              <a:t>οι </a:t>
            </a:r>
            <a:r>
              <a:rPr lang="el-GR" b="1" i="1" dirty="0"/>
              <a:t>μισθωτοί</a:t>
            </a:r>
            <a:r>
              <a:rPr lang="el-GR" b="1" dirty="0"/>
              <a:t> με σταθερό μισθό είναι οι τυχεροί</a:t>
            </a:r>
            <a:r>
              <a:rPr lang="el-GR" dirty="0"/>
              <a:t>. </a:t>
            </a:r>
          </a:p>
          <a:p>
            <a:r>
              <a:rPr lang="el-GR" dirty="0"/>
              <a:t>Οι φτωχοί έχουν δική τους επιχείρηση –αγροτική, βιοτεχνία, μαγαζί.  </a:t>
            </a:r>
          </a:p>
          <a:p>
            <a:pPr lvl="1"/>
            <a:r>
              <a:rPr lang="el-GR" dirty="0"/>
              <a:t>Οι </a:t>
            </a:r>
            <a:r>
              <a:rPr lang="el-GR" b="1" dirty="0"/>
              <a:t>αγρότες</a:t>
            </a:r>
            <a:r>
              <a:rPr lang="el-GR" dirty="0"/>
              <a:t> συνήθως δεν έχουν πρόσβαση σε άρδευση που τους αφήνει εκτεθειμένους στη βροχόπτωση και γενικότερα στον καιρό.</a:t>
            </a:r>
          </a:p>
          <a:p>
            <a:pPr lvl="1"/>
            <a:r>
              <a:rPr lang="el-GR" dirty="0"/>
              <a:t> Πολλοί δουλεύουν </a:t>
            </a:r>
            <a:r>
              <a:rPr lang="el-GR" b="1" dirty="0"/>
              <a:t>περιστασιακά στη άτυπη αγορά εργασίας. </a:t>
            </a:r>
            <a:r>
              <a:rPr lang="el-GR" dirty="0"/>
              <a:t>Οι μισθοί εκεί έχουν μεγάλη αστάθεια – (στο </a:t>
            </a:r>
            <a:r>
              <a:rPr lang="en-US" dirty="0"/>
              <a:t>Bangladesh </a:t>
            </a:r>
            <a:r>
              <a:rPr lang="el-GR" dirty="0"/>
              <a:t>21 φορές πιο ασταθείς από ΗΠΑ). </a:t>
            </a:r>
          </a:p>
          <a:p>
            <a:pPr lvl="1"/>
            <a:r>
              <a:rPr lang="el-GR" dirty="0"/>
              <a:t>Εκτίθενται όμως και </a:t>
            </a:r>
            <a:r>
              <a:rPr lang="el-GR" b="1" dirty="0"/>
              <a:t>σε αστάθεια τιμών τροφίμων</a:t>
            </a:r>
            <a:r>
              <a:rPr lang="el-GR" dirty="0"/>
              <a:t>, που απορροφούν πολύ μεγάλο τμήμα του εισοδήματός τους. </a:t>
            </a:r>
          </a:p>
          <a:p>
            <a:pPr lvl="1"/>
            <a:r>
              <a:rPr lang="el-GR" dirty="0"/>
              <a:t>Οι δαπάνες </a:t>
            </a:r>
            <a:r>
              <a:rPr lang="el-GR" b="1" dirty="0"/>
              <a:t>υγείας και περίθαλψης </a:t>
            </a:r>
            <a:r>
              <a:rPr lang="el-GR" dirty="0"/>
              <a:t>τόσο σε άμεσα έξοδο όσο και από απώλεια εισοδήματος είναι πολύ μεγαλύτερες + καταστροφικές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Μια αναποδιά (φωτιά στο μαγαζί, κλοπή) είναι χειρότερη μπορεί να σε σπρώχνει στην ζώνη φτώχειας.  </a:t>
            </a:r>
          </a:p>
          <a:p>
            <a:pPr marL="806958" lvl="1" indent="-514350">
              <a:buFont typeface="+mj-lt"/>
              <a:buAutoNum type="romanLcPeriod"/>
            </a:pPr>
            <a:r>
              <a:rPr lang="el-GR" dirty="0"/>
              <a:t>η ύπαρξη ελάχιστου βιώσιμου μεγέθους της επιχείρησης </a:t>
            </a:r>
          </a:p>
          <a:p>
            <a:pPr marL="806958" lvl="1" indent="-514350">
              <a:buFont typeface="+mj-lt"/>
              <a:buAutoNum type="romanLcPeriod"/>
            </a:pPr>
            <a:r>
              <a:rPr lang="el-GR" dirty="0"/>
              <a:t>κατάσταση υγείας του εργαζόμενου  </a:t>
            </a:r>
          </a:p>
          <a:p>
            <a:pPr marL="806958" lvl="1" indent="-514350">
              <a:buFont typeface="+mj-lt"/>
              <a:buAutoNum type="romanLcPeriod"/>
            </a:pPr>
            <a:r>
              <a:rPr lang="el-GR" dirty="0"/>
              <a:t>ψυχολογικοί παράγοντες που οδηγούν σε εγκατάλειψη της προσπάθειας (η κατάθλιψη πιο διαδεδομένη στους φτωχούς).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υφίστανται τεράστια οφέλη στην διαχείριση του ρίσκου.</a:t>
            </a: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66B68-FC56-A2C4-49D6-E2206CBA9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064" y="1845735"/>
            <a:ext cx="4483616" cy="402336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/>
              <a:t>Παγίδα φτώχειας. </a:t>
            </a:r>
          </a:p>
          <a:p>
            <a:r>
              <a:rPr lang="el-GR" dirty="0"/>
              <a:t>Στο διάγραμμα με </a:t>
            </a:r>
            <a:r>
              <a:rPr lang="el-GR" b="1" dirty="0"/>
              <a:t>‘εισόδημα σήμερα’ </a:t>
            </a:r>
            <a:r>
              <a:rPr lang="el-GR" dirty="0"/>
              <a:t>και  ‘</a:t>
            </a:r>
            <a:r>
              <a:rPr lang="el-GR" b="1" dirty="0"/>
              <a:t>εισόδημα αύριο’,  </a:t>
            </a:r>
            <a:r>
              <a:rPr lang="el-GR" i="1" dirty="0"/>
              <a:t>αν</a:t>
            </a:r>
            <a:r>
              <a:rPr lang="el-GR" dirty="0"/>
              <a:t> η καμπύλη έχει </a:t>
            </a:r>
            <a:r>
              <a:rPr lang="el-GR" b="1" dirty="0"/>
              <a:t>σχήμα ‘S’</a:t>
            </a:r>
            <a:r>
              <a:rPr lang="el-GR" dirty="0"/>
              <a:t>, και </a:t>
            </a:r>
            <a:r>
              <a:rPr lang="el-GR" b="1" dirty="0"/>
              <a:t>αν κάποιος βρίσκεται στο κοίλο τμήμα αριστερά</a:t>
            </a:r>
            <a:r>
              <a:rPr lang="el-GR" dirty="0"/>
              <a:t>, τότε η κατάσταση θα γίνεται χειρότερη: φαύλος κύκλος.</a:t>
            </a:r>
          </a:p>
          <a:p>
            <a:r>
              <a:rPr lang="el-GR" dirty="0"/>
              <a:t> Αντίθετα, στο δεξιό (κυρτό)  τμήμα δεν υφίσταται αυτό. </a:t>
            </a:r>
          </a:p>
          <a:p>
            <a:r>
              <a:rPr lang="el-GR" dirty="0"/>
              <a:t>Ιδιαίτερο πρόβλημα αν κάποια εξέλιξη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σπρώχνει</a:t>
            </a:r>
            <a:r>
              <a:rPr lang="el-GR" b="1" dirty="0"/>
              <a:t> κάποιον στην ‘ζώνη φτώχειας</a:t>
            </a:r>
            <a:r>
              <a:rPr lang="el-GR" dirty="0"/>
              <a:t>’, θα πέσει στον φαύλο κύκλο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‘Θα τον πάρει η κατρακύλα’</a:t>
            </a:r>
          </a:p>
          <a:p>
            <a:r>
              <a:rPr lang="el-GR" dirty="0"/>
              <a:t>Αν βρεθεί κάποιος σε φτώχεια, τότε δημιουργείται ένα </a:t>
            </a:r>
            <a:r>
              <a:rPr lang="el-GR" b="1" dirty="0"/>
              <a:t>φαύλο κύκλο επιδείνωσης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Τότε η φτώχεια είναι ‘εξωτερικού κόστος’ </a:t>
            </a:r>
          </a:p>
          <a:p>
            <a:pPr lvl="1"/>
            <a:r>
              <a:rPr lang="el-GR" dirty="0"/>
              <a:t>Επιβάλλεται παρέμβαση για να βρεθεί δεξιά του κρίσιμου σημείου που η καμπύλη περνά την γραμμή 45</a:t>
            </a:r>
            <a:r>
              <a:rPr lang="el-GR" baseline="30000" dirty="0"/>
              <a:t>ο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4A5C-3BB7-4ECA-42BF-38E7EB7D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9F41-C32D-3F8B-2C40-587C47EF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1B9AB-29E1-E591-29E4-CDDA4C5C9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049" y="265833"/>
            <a:ext cx="1442842" cy="14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BDC2-D9C0-FC4E-9666-BA1335A4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δαπανηρές</a:t>
            </a:r>
            <a:r>
              <a:rPr lang="el-GR" dirty="0"/>
              <a:t> </a:t>
            </a:r>
            <a:r>
              <a:rPr lang="el-G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ασφαλιστικές </a:t>
            </a:r>
            <a:r>
              <a:rPr lang="el-GR" dirty="0"/>
              <a:t>αντιδράσεις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61B0-8031-6C9C-8982-B98AAC043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845734"/>
            <a:ext cx="5555663" cy="4391578"/>
          </a:xfrm>
        </p:spPr>
        <p:txBody>
          <a:bodyPr>
            <a:normAutofit fontScale="55000" lnSpcReduction="20000"/>
          </a:bodyPr>
          <a:lstStyle/>
          <a:p>
            <a:r>
              <a:rPr lang="el-GR" sz="2500" b="1" dirty="0"/>
              <a:t>Φραγή κινδύνου (</a:t>
            </a:r>
            <a:r>
              <a:rPr lang="en-US" sz="2500" b="1" dirty="0"/>
              <a:t>Hedging</a:t>
            </a:r>
            <a:r>
              <a:rPr lang="el-GR" sz="2500" b="1" dirty="0"/>
              <a:t>). </a:t>
            </a:r>
            <a:r>
              <a:rPr lang="el-GR" dirty="0"/>
              <a:t>Τι κάνει κάποιος για να μειώσει τον κίνδυνο;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Περισσότερη εργασία</a:t>
            </a:r>
            <a:r>
              <a:rPr lang="el-GR" dirty="0"/>
              <a:t>. Όμως αν το κάνουν όλοι μαζί, τότε θα μειωθούν οι μισθοί.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‘</a:t>
            </a:r>
            <a:r>
              <a:rPr lang="el-GR" b="1" dirty="0"/>
              <a:t>Εξισορρόπηση χαρτοφυλακίου</a:t>
            </a:r>
            <a:r>
              <a:rPr lang="el-GR" dirty="0"/>
              <a:t>’ – δηλαδή αποφυγή μεγάλης έκθεσης στον κίνδυνο. Αλλάζεις συμπεριφορά, αλλά με μεγάλο κόστος: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Εξάσκηση πολλών επαγγελμάτων </a:t>
            </a:r>
            <a:r>
              <a:rPr lang="el-GR" b="1" dirty="0" err="1"/>
              <a:t>πολυαπασχόληση</a:t>
            </a:r>
            <a:r>
              <a:rPr lang="el-GR" dirty="0"/>
              <a:t>– στην Βεγγάλη οι αγρότες ξοδεύουν μόνο το 40% του χρόνου τους σε αγροτικές εργασίες–. Στην Ινδία η διάμεση οικογένεια είχε 3 εργαζόμενους και 7 επαγγέλματα (χαρακτηριστικό και της αγροτικής Ελλάδας).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Καλλιέργεια </a:t>
            </a:r>
            <a:r>
              <a:rPr lang="el-GR" b="1" dirty="0"/>
              <a:t>διαφορετικών χωραφιών με διαφορετικά χαρακτηριστικά κινδύνου </a:t>
            </a:r>
            <a:r>
              <a:rPr lang="el-GR" dirty="0"/>
              <a:t>(π.χ. πιο κοντά σε πηγάδι), διαφορετικό </a:t>
            </a:r>
            <a:r>
              <a:rPr lang="el-GR" dirty="0" err="1"/>
              <a:t>μικρο-κλιμα</a:t>
            </a:r>
            <a:r>
              <a:rPr lang="el-GR" dirty="0"/>
              <a:t>.  Προσθέτει κόστος μετάβασης.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Παροδική μετανάστευση για δουλειά</a:t>
            </a:r>
            <a:r>
              <a:rPr lang="el-GR" dirty="0"/>
              <a:t>. (αγόρια στο Μεξικό, κορίτσια στην Κίνα, Φιλιππίνες). Είναι πολύ σπάνιο να μεταναστεύσει ολόκληρη η οικογένεια.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Συντηρητισμός</a:t>
            </a:r>
            <a:r>
              <a:rPr lang="el-GR" dirty="0"/>
              <a:t>. Διατήρηση παραδοσιακού τρόπου καλλιέργειας ακόμη και όταν νέες μέθοδοι (ή νέες ποικιλίες) είναι πιο αποδοτικές. Οι παραδοσιακές καλλιέργειες περιορίζουν την ανάγκη για μετρητά. 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 err="1"/>
              <a:t>Αλλοι</a:t>
            </a:r>
            <a:r>
              <a:rPr lang="el-GR" b="1" dirty="0"/>
              <a:t> μέθοδοι </a:t>
            </a:r>
            <a:r>
              <a:rPr lang="el-GR" dirty="0"/>
              <a:t>– π.χ. γάμοι ως ‘συμμαχίες’ μεταξύ οικογενειών. Στην Ινδία παντρεύονται σε άλλο χωριό με διαφορετικές κλιματικές συνθήκες. Πολυμελείς οικογένειας πολλαπλασιάζουν την δυνατότητα εργασίας, ιδίως αν τα παιδιά μπορούν να εργαστούν από μικρά. </a:t>
            </a:r>
            <a:endParaRPr lang="en-GB" dirty="0"/>
          </a:p>
          <a:p>
            <a:r>
              <a:rPr lang="el-GR" dirty="0"/>
              <a:t>Αυτές οι μέθοδοι μείωσης του ρίσκου είναι ‘δαπανηρές’ για τους ενδιαφερόμενους, - περιορίζουν την μέση απόδοση προκειμένου να μειώσουν το ρίσκο. Εργασία σε αγρόκτημα άλλου – συνήθως μοιράζοντας την απόδοση μεταξύ τους.(π.χ. τα μισά κέρδη).</a:t>
            </a:r>
            <a:r>
              <a:rPr lang="el-GR" b="1" dirty="0"/>
              <a:t>Αυτό περιορίζει τα κίνητρα και μειώνει την απόδοση</a:t>
            </a:r>
            <a:r>
              <a:rPr lang="el-GR" dirty="0"/>
              <a:t>. Πολλαπλά επαγγέλματα πολλαπλασιάζουν το κόστος μετάβασης και χάνουν τα πλεονεκτήματα της εξειδίκευσης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9FD6-B655-2BA5-91D0-C592CEF28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5" y="1865180"/>
            <a:ext cx="5771686" cy="4372132"/>
          </a:xfrm>
        </p:spPr>
        <p:txBody>
          <a:bodyPr>
            <a:normAutofit fontScale="55000" lnSpcReduction="20000"/>
          </a:bodyPr>
          <a:lstStyle/>
          <a:p>
            <a:r>
              <a:rPr lang="el-GR" b="1" dirty="0"/>
              <a:t>Αμοιβαιότητα και άτυπη ασφάλιση:   Β</a:t>
            </a:r>
            <a:r>
              <a:rPr lang="el-GR" dirty="0"/>
              <a:t>οηθά ο ένας τον άλλον – επενδύοντας σε κοινωνικά δίκτυα.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Στην </a:t>
            </a:r>
            <a:r>
              <a:rPr lang="el-GR" b="1" dirty="0"/>
              <a:t>Ελβετία</a:t>
            </a:r>
            <a:r>
              <a:rPr lang="el-GR" dirty="0"/>
              <a:t> αν πέθαινε η αγελάδα κάποιου του αγόραζαν νέα οι συχωριανοί του.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Σε χωριό στην </a:t>
            </a:r>
            <a:r>
              <a:rPr lang="el-GR" b="1" dirty="0"/>
              <a:t>Νιγηρία</a:t>
            </a:r>
            <a:r>
              <a:rPr lang="el-GR" dirty="0"/>
              <a:t> η μέση οικογένεια είχε δοσοληψίες (χρωστούσε ή της χρωστούσαν χρήματα) </a:t>
            </a:r>
            <a:r>
              <a:rPr lang="el-GR" b="1" dirty="0"/>
              <a:t>με 2,5 άλλες οικογένειες κατά μέσο όρο</a:t>
            </a:r>
            <a:r>
              <a:rPr lang="el-GR" dirty="0"/>
              <a:t>. Αν συνέβαινε κάτι, οι πιστωτές απαιτούσαν λιγότερα χρήματα, ενώ σε καλούς καιρούς ξεπλήρωνε περισσότερο από την συμφωνία.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 Όμως ένα τυχαίο γεγονός  </a:t>
            </a:r>
            <a:r>
              <a:rPr lang="el-GR" b="1" i="1" dirty="0"/>
              <a:t>μείωνε</a:t>
            </a:r>
            <a:r>
              <a:rPr lang="el-GR" b="1" dirty="0"/>
              <a:t> το επίπεδο ζωής </a:t>
            </a:r>
            <a:r>
              <a:rPr lang="el-GR" dirty="0"/>
              <a:t>(αν και το αρνητικό μετριαζόταν) – αφού διατηρείτο σημαντικό τμήμα του ρίσκου.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αμοιβαιότητα λειτουργεί ως </a:t>
            </a:r>
            <a:r>
              <a:rPr lang="el-GR" b="1" dirty="0"/>
              <a:t>άτυπη ασφάλιση. </a:t>
            </a:r>
            <a:r>
              <a:rPr lang="el-GR" b="1" dirty="0" err="1"/>
              <a:t>Ο</a:t>
            </a:r>
            <a:r>
              <a:rPr lang="el-GR" dirty="0" err="1"/>
              <a:t>μως</a:t>
            </a:r>
            <a:r>
              <a:rPr lang="el-GR" dirty="0"/>
              <a:t> συγκρινόμενη με ασφάλιση είναι </a:t>
            </a:r>
            <a:r>
              <a:rPr lang="el-GR" b="1" dirty="0"/>
              <a:t>ιδιαίτερα ανεπαρκής</a:t>
            </a:r>
            <a:r>
              <a:rPr lang="el-GR" dirty="0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Σημαντικές πτώσεις κατανάλωσης μετά την επέλευση του κινδύνου.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Ιδιαίτερα έντονο σε θέματα υγείας. Η αλληλοβοήθεια στην περίθαλψη είναι πολύ πιο περιορισμένη παρά για αγροτικούς κινδύνους, ακόμη και μεταξύ μελών της οικογένειας. </a:t>
            </a:r>
          </a:p>
          <a:p>
            <a:pPr marL="0">
              <a:buNone/>
            </a:pPr>
            <a:r>
              <a:rPr lang="el-GR" b="1" dirty="0"/>
              <a:t>Περίεργο παράδειγμα στην Ινδονησία</a:t>
            </a:r>
            <a:r>
              <a:rPr lang="el-GR" dirty="0"/>
              <a:t>: πατέρας δανειζόταν από τοκογλύφο για να καλύψει </a:t>
            </a:r>
            <a:r>
              <a:rPr lang="el-GR" dirty="0" err="1"/>
              <a:t>οφθαλμολογικήθεραπεία</a:t>
            </a:r>
            <a:r>
              <a:rPr lang="el-GR" dirty="0"/>
              <a:t> · η κόρη του που ζούσε στην πόλη </a:t>
            </a:r>
            <a:r>
              <a:rPr lang="el-GR" i="1" dirty="0"/>
              <a:t>δεν</a:t>
            </a:r>
            <a:r>
              <a:rPr lang="el-GR" dirty="0"/>
              <a:t> του έδωσε λεφτά για τα μάτια του, αλλά </a:t>
            </a:r>
            <a:r>
              <a:rPr lang="el-GR" i="1" dirty="0"/>
              <a:t>χάρισε στους γονείς της μια έγχρωμη τηλεόραση</a:t>
            </a:r>
            <a:r>
              <a:rPr lang="el-GR" dirty="0"/>
              <a:t>. Οι γονείς θεώρησαν αυτό φυσιολογικό. Γιατί;</a:t>
            </a:r>
          </a:p>
          <a:p>
            <a:pPr lvl="1"/>
            <a:r>
              <a:rPr lang="el-GR" dirty="0"/>
              <a:t>Φόβος για ηθικό κίνδυνο;  Μια εγγύηση μπορεί να οδηγήσει σε απροσεξία. Μπορεί να μην υπάρχει προσμονή για ανταπόδοση αν συμβεί το αντίστροφο. Η βοήθεια από αίσθηση καθήκοντος, δεν μπορεί να είναι απεριόριστη – π.χ. θα εξαιρεί δαπανηρές ιατρικές παρεμβάσεις. (Το δώρο ΤV στους γονείς δείχνει ότι η κόρη τους σκέφτεται, αλλά δεν μπορεί να αναλάβει τα ιατρικά έξοδα). </a:t>
            </a:r>
          </a:p>
          <a:p>
            <a:r>
              <a:rPr lang="el-GR" dirty="0" err="1"/>
              <a:t>Ισως</a:t>
            </a:r>
            <a:r>
              <a:rPr lang="el-GR" dirty="0"/>
              <a:t> εξηγεί τον λόγο που </a:t>
            </a:r>
            <a:r>
              <a:rPr lang="el-GR" b="1" i="1" dirty="0"/>
              <a:t>δεν</a:t>
            </a:r>
            <a:r>
              <a:rPr lang="el-GR" b="1" dirty="0"/>
              <a:t> δημιουργούνται Ταμεία αλληλοβοήθειας </a:t>
            </a:r>
            <a:r>
              <a:rPr lang="el-GR" dirty="0"/>
              <a:t>(που συγκεντρώνουν τις συνεισφορές υπό ενιαία διοίκηση) και </a:t>
            </a:r>
            <a:r>
              <a:rPr lang="el-GR" b="1" dirty="0"/>
              <a:t>προτιμάται η λιγότερη αποτελεσματική λύση </a:t>
            </a:r>
            <a:r>
              <a:rPr lang="el-GR" dirty="0"/>
              <a:t>της άτυπης βοήθειας από οικογένεια σε οικογένεια.</a:t>
            </a:r>
          </a:p>
          <a:p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7AD6-2B9D-F590-9E7C-B725EC87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8C50D-8446-6773-26A4-E9156782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92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D309-D738-7279-6176-89ECF621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Πού προκύπτουν ασυμμετρίες πληροφόρησης;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DE9F-8B2B-E44F-0267-F04B568E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4824"/>
            <a:ext cx="10115203" cy="4248472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/>
              <a:t>Οταν</a:t>
            </a:r>
            <a:r>
              <a:rPr lang="el-GR" dirty="0"/>
              <a:t> μια πλευρά έχει </a:t>
            </a:r>
            <a:r>
              <a:rPr lang="el-GR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διαφορετική</a:t>
            </a:r>
            <a:r>
              <a:rPr lang="el-GR" b="1" dirty="0"/>
              <a:t> πληροφόρηση ή ποιότητα πληροφόρησης</a:t>
            </a:r>
            <a:r>
              <a:rPr lang="el-GR" dirty="0"/>
              <a:t> από την άλλη. </a:t>
            </a:r>
          </a:p>
          <a:p>
            <a:pPr lvl="1"/>
            <a:r>
              <a:rPr lang="el-GR" dirty="0"/>
              <a:t>Αν έχουν την </a:t>
            </a:r>
            <a:r>
              <a:rPr lang="el-GR" i="1" dirty="0"/>
              <a:t>ίδια</a:t>
            </a:r>
            <a:r>
              <a:rPr lang="el-GR" dirty="0"/>
              <a:t> (αλλά ελλιπή ή λανθασμένη πληροφόρηση), τότε, απλώς, στο ‘αντικειμενικό’ ρίσκο προστίθεται και ένα άλλο ρίσκο πληροφόρησης – η ανάλυση δεν αλλάζει. </a:t>
            </a:r>
          </a:p>
          <a:p>
            <a:pPr lvl="1"/>
            <a:r>
              <a:rPr lang="el-GR" dirty="0"/>
              <a:t>επηρεάζουν τόσο το είδος και την μορφή των συμβολαίων που υπάρχουν, τα χαρακτηριστικά της αγοράς και του σημείου ισορροπίας. </a:t>
            </a:r>
          </a:p>
          <a:p>
            <a:pPr lvl="1"/>
            <a:r>
              <a:rPr lang="el-GR" dirty="0"/>
              <a:t> Συχνά προκύπτουν ‘παθολογικά’ αποτελέσματα: το σημείο ισορροπίας δεν υπάρχει ή υπάρχει καλύτερη κατάσταση η οποία όμως δεν μπορεί να προκύψει από την ανταγωνιστική λειτουργία της αγοράς. (≈ Δίλημμα του φυλακισμένου)</a:t>
            </a:r>
          </a:p>
          <a:p>
            <a:r>
              <a:rPr lang="el-GR" dirty="0"/>
              <a:t>Τρία είδη οδηγούν σε ασφαλιστικά προβλήματα.  </a:t>
            </a:r>
            <a:endParaRPr lang="en-GB" dirty="0"/>
          </a:p>
          <a:p>
            <a:pPr marL="514350" lvl="0" indent="-514350">
              <a:buFont typeface="+mj-lt"/>
              <a:buAutoNum type="romanUcPeriod"/>
            </a:pPr>
            <a:r>
              <a:rPr lang="el-GR" dirty="0"/>
              <a:t>Λανθάνουσα (κρυμμένη) </a:t>
            </a:r>
            <a:r>
              <a:rPr lang="el-GR" b="1" i="1" dirty="0"/>
              <a:t>πληροφόρηση</a:t>
            </a:r>
            <a:r>
              <a:rPr lang="el-GR" dirty="0"/>
              <a:t> για το ρίσκο και τις πιθανότητες  --- </a:t>
            </a:r>
            <a:r>
              <a:rPr lang="el-GR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Αντεπιλογή</a:t>
            </a:r>
            <a:r>
              <a:rPr lang="el-GR" b="1" dirty="0"/>
              <a:t>. </a:t>
            </a:r>
          </a:p>
          <a:p>
            <a:pPr marL="806958" lvl="1" indent="-514350"/>
            <a:r>
              <a:rPr lang="el-GR" b="1" i="1" dirty="0"/>
              <a:t>Πριν</a:t>
            </a:r>
            <a:r>
              <a:rPr lang="el-GR" b="1" dirty="0"/>
              <a:t>  από τον κίνδυνο, πριν από το συμβόλαιο. </a:t>
            </a:r>
            <a:r>
              <a:rPr lang="el-GR" dirty="0"/>
              <a:t>Καθορίζει ποιος ασφαλίζεται </a:t>
            </a:r>
            <a:endParaRPr lang="en-GB" dirty="0"/>
          </a:p>
          <a:p>
            <a:pPr marL="514350" lvl="0" indent="-514350">
              <a:buFont typeface="+mj-lt"/>
              <a:buAutoNum type="romanUcPeriod"/>
            </a:pPr>
            <a:r>
              <a:rPr lang="el-GR" dirty="0"/>
              <a:t>Λανθάνουσες(κρυμμένη)  </a:t>
            </a:r>
            <a:r>
              <a:rPr lang="el-GR" b="1" i="1" dirty="0"/>
              <a:t>ενέργεια</a:t>
            </a:r>
            <a:r>
              <a:rPr lang="el-GR" b="1" dirty="0"/>
              <a:t> αποτροπής </a:t>
            </a:r>
            <a:r>
              <a:rPr lang="el-GR" dirty="0"/>
              <a:t>--- </a:t>
            </a:r>
            <a:r>
              <a:rPr lang="el-GR" sz="21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Ηθικός κίνδυνος  - </a:t>
            </a:r>
          </a:p>
          <a:p>
            <a:pPr marL="806958" lvl="1" indent="-514350"/>
            <a:r>
              <a:rPr lang="el-GR" sz="2000" b="1" i="1" dirty="0"/>
              <a:t>Πριν</a:t>
            </a:r>
            <a:r>
              <a:rPr lang="el-GR" sz="2000" b="1" dirty="0"/>
              <a:t>  από τον κίνδυνο, μετά από το συμβόλαιο. </a:t>
            </a:r>
            <a:r>
              <a:rPr lang="el-GR" sz="2000" dirty="0"/>
              <a:t>Ενέργειες μεταβάλλουν την πιθανότητα απώλειας</a:t>
            </a:r>
            <a:endParaRPr lang="en-GB" sz="2000" dirty="0"/>
          </a:p>
          <a:p>
            <a:pPr marL="514350" lvl="0" indent="-514350">
              <a:buFont typeface="+mj-lt"/>
              <a:buAutoNum type="romanUcPeriod"/>
            </a:pPr>
            <a:r>
              <a:rPr lang="el-GR" dirty="0"/>
              <a:t>Λανθάνουσα (κρυμμένη)  </a:t>
            </a:r>
            <a:r>
              <a:rPr lang="el-GR" b="1" dirty="0"/>
              <a:t>πληροφόρηση για απώλειες </a:t>
            </a:r>
            <a:r>
              <a:rPr lang="el-GR" dirty="0"/>
              <a:t>--- </a:t>
            </a:r>
            <a:r>
              <a:rPr lang="el-GR" sz="21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Ασφαλιστική Απάτη </a:t>
            </a:r>
          </a:p>
          <a:p>
            <a:pPr marL="806958" lvl="1" indent="-514350"/>
            <a:r>
              <a:rPr lang="el-GR" sz="2000" b="1" i="1" dirty="0"/>
              <a:t>Μετά</a:t>
            </a:r>
            <a:r>
              <a:rPr lang="el-GR" sz="2000" b="1" dirty="0"/>
              <a:t>  από τον κίνδυνο, πριν από το συμβόλαιο. </a:t>
            </a:r>
            <a:r>
              <a:rPr lang="el-GR" sz="2000" dirty="0"/>
              <a:t>Καθορίζει το πόσο κοστίζει</a:t>
            </a:r>
          </a:p>
          <a:p>
            <a:pPr marL="0" indent="0">
              <a:buNone/>
            </a:pPr>
            <a:r>
              <a:rPr lang="el-GR" dirty="0"/>
              <a:t>Συχνά οδηγούν στην εξέλιξη </a:t>
            </a:r>
            <a:r>
              <a:rPr lang="el-GR" b="1" dirty="0"/>
              <a:t>κοινωνικών θεσμών</a:t>
            </a:r>
            <a:r>
              <a:rPr lang="el-GR" dirty="0"/>
              <a:t> παράλληλων για να αντιμετωπίσουν το πρόβλημα.  </a:t>
            </a:r>
          </a:p>
          <a:p>
            <a:pPr lvl="1"/>
            <a:r>
              <a:rPr lang="el-GR" dirty="0"/>
              <a:t>Πχ θεσμοί που προστατεύουν από το ρίσκο και είναι υπό την ευρεία έννοια ασφαλιστικοί .π.χ. κοινωνική ασφάλιση, νομοθετική παρέμβαση, υποχρεωτικότητα</a:t>
            </a:r>
          </a:p>
          <a:p>
            <a:pPr lvl="1"/>
            <a:r>
              <a:rPr lang="el-GR" dirty="0"/>
              <a:t>Επίσης η ύπαρξη  χαρακτηριστικά συμβολαίων της ασφάλισης  ή και νομικοί θεσμοί εξηγούνται </a:t>
            </a:r>
            <a:endParaRPr lang="en-GB" dirty="0"/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n-GB" sz="2200" dirty="0"/>
          </a:p>
          <a:p>
            <a:pPr marL="806958" lvl="1" indent="-514350">
              <a:buFont typeface="+mj-lt"/>
              <a:buAutoNum type="romanUcPeriod"/>
            </a:pPr>
            <a:endParaRPr lang="en-GB" sz="19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E1F29-F02E-B1A5-66F4-0A03850C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A0451-D23A-B636-72F6-FFB8AE8A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08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21AA-AB8D-C3DA-E1EC-3646C785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165"/>
          </a:xfrm>
        </p:spPr>
        <p:txBody>
          <a:bodyPr>
            <a:normAutofit/>
          </a:bodyPr>
          <a:lstStyle/>
          <a:p>
            <a:r>
              <a:rPr lang="el-GR" sz="4000" i="1" dirty="0"/>
              <a:t>Γιατί</a:t>
            </a:r>
            <a:r>
              <a:rPr lang="el-GR" sz="4000" dirty="0"/>
              <a:t> είναι </a:t>
            </a:r>
            <a:r>
              <a:rPr lang="el-G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τόσο σπάνια </a:t>
            </a:r>
            <a:r>
              <a:rPr lang="el-GR" sz="4000" dirty="0"/>
              <a:t>η ασφαλιστική κάλυψη;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5818-BCCB-5B1C-531B-C5A8BBE7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31368" cy="4391578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Μεγάλος ανασφάλιστος κίνδυνος + μεγάλα οφέλη  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‘αόρατο χέρι’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έπρεπε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δημιουργήσει ‘αυτόματα’ ασφαλιστική αγορά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Με πολλούς </a:t>
            </a:r>
            <a:r>
              <a:rPr lang="el-GR" dirty="0" err="1"/>
              <a:t>ασφαλιζόμενους</a:t>
            </a:r>
            <a:r>
              <a:rPr lang="el-GR" dirty="0"/>
              <a:t> χρειάζεται </a:t>
            </a:r>
            <a:r>
              <a:rPr lang="el-GR" i="1" dirty="0"/>
              <a:t>μόνο</a:t>
            </a:r>
            <a:r>
              <a:rPr lang="el-GR" dirty="0"/>
              <a:t> ελάχιστο κέρδος κατά κεφαλή για να οδηγήσει σε </a:t>
            </a:r>
            <a:r>
              <a:rPr lang="el-GR" b="1" dirty="0"/>
              <a:t>μεγάλα επιχειρηματικά κέρδη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Παγκόσμια Τράπεζα ή το </a:t>
            </a:r>
            <a:r>
              <a:rPr lang="el-GR" dirty="0" err="1"/>
              <a:t>Ιδρυμα</a:t>
            </a:r>
            <a:r>
              <a:rPr lang="el-GR" dirty="0"/>
              <a:t> </a:t>
            </a:r>
            <a:r>
              <a:rPr lang="en-US" dirty="0"/>
              <a:t>Bill Gates </a:t>
            </a:r>
            <a:r>
              <a:rPr lang="el-GR" dirty="0"/>
              <a:t>προσπαθούν να διευκολύνουν την δημιουργία αγοράς </a:t>
            </a:r>
            <a:r>
              <a:rPr lang="el-GR" b="1" dirty="0"/>
              <a:t>– αλλά  με περιορισμένη επιτυχία</a:t>
            </a:r>
            <a:r>
              <a:rPr lang="el-GR" dirty="0"/>
              <a:t>.  </a:t>
            </a:r>
          </a:p>
          <a:p>
            <a:r>
              <a:rPr lang="el-GR" b="1" dirty="0"/>
              <a:t>Γιατί δεν προχωρά, ακόμη και όπου έχουν εδραιωθεί οι </a:t>
            </a:r>
            <a:r>
              <a:rPr lang="el-GR" b="1" dirty="0" err="1"/>
              <a:t>μικροπιστώσεις</a:t>
            </a:r>
            <a:r>
              <a:rPr lang="el-GR" b="1" dirty="0"/>
              <a:t>;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Ασυμμετρίες πληροφόρησης!!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b="1" dirty="0"/>
              <a:t>Ηθικός κίνδυνος</a:t>
            </a:r>
            <a:r>
              <a:rPr lang="el-GR" dirty="0"/>
              <a:t>. Αλλάζεις την συμπεριφορά σου μετά που ασφαλίζεσαι. Στην ασφάλιση υγείας, οι γιατροί δίνουν περισσότερα φάρμακα, άχρηστες εξετάσεις, φακελάκια – δηλαδή συμπαιγνία με γιατρούς και φαρμακοποιούς, αξιοποίηση γιατρών χωρίς προσόντα.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b="1" dirty="0"/>
              <a:t>Αντεπιλογή</a:t>
            </a:r>
            <a:r>
              <a:rPr lang="el-GR" dirty="0"/>
              <a:t>. Αν η ασφάλιση </a:t>
            </a:r>
            <a:r>
              <a:rPr lang="el-GR" i="1" dirty="0"/>
              <a:t>δεν</a:t>
            </a:r>
            <a:r>
              <a:rPr lang="el-GR" dirty="0"/>
              <a:t> είναι υποχρεωτική, τότε η ασφάλιση προσελκύσει τα χειρότερα ρίσκα. Αν είναι έτσι, τα ασφάλιστρα θα ανεβούν για όλους και θα διώχνει τους πιο υγιείς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b="1" dirty="0"/>
              <a:t>Απάτη</a:t>
            </a:r>
            <a:r>
              <a:rPr lang="el-GR" dirty="0"/>
              <a:t>. Π.χ. η πρώτη απόπειρα να ασφαλιστούν τα βοοειδή στην Ινδία κατέληξε σε όλους να ισχυρίζονται ότι πέθανε το ζώο τους. Όταν ζητήθηκε ως απόδειξη το αυτί σχηματίστηκε αγορά για αυτιά αγελάδων’.</a:t>
            </a:r>
            <a:endParaRPr lang="en-GB" dirty="0"/>
          </a:p>
          <a:p>
            <a:r>
              <a:rPr lang="el-GR" i="1" dirty="0"/>
              <a:t>Ορισμένες</a:t>
            </a:r>
            <a:r>
              <a:rPr lang="el-GR" dirty="0"/>
              <a:t> ασφαλίσεις θα έπρεπε να έχουν  μικρότερα προβλήματα – π</a:t>
            </a:r>
            <a:r>
              <a:rPr lang="el-GR" b="1" dirty="0"/>
              <a:t>.χ. η ασφάλιση καιρού</a:t>
            </a:r>
            <a:r>
              <a:rPr lang="el-GR" dirty="0"/>
              <a:t> (αν υπάρχουν αξιόπιστες  μετεωρολογικές παρατηρήσεις). </a:t>
            </a:r>
          </a:p>
          <a:p>
            <a:pPr lvl="1"/>
            <a:r>
              <a:rPr lang="el-GR" dirty="0"/>
              <a:t>όπου δοκιμάστηκε απέτυχε </a:t>
            </a:r>
            <a:r>
              <a:rPr lang="el-GR" b="1" dirty="0"/>
              <a:t>εξαιτίας μικρής προσέλκυσης ενδιαφέροντος </a:t>
            </a:r>
            <a:r>
              <a:rPr lang="el-GR" dirty="0"/>
              <a:t>(&lt;20% των ατόμων, καλύψεις &lt;2-3% των ζημιών).</a:t>
            </a:r>
          </a:p>
          <a:p>
            <a:pPr lvl="1"/>
            <a:r>
              <a:rPr lang="el-GR" dirty="0"/>
              <a:t>Στην Ελλάδα ο κρατικός οργανισμός ΕΛΓΑ προσφέρει ασφαλίσεις για την αγροτική παραγωγή. Η κάλυψη είναι υποχρεωτική, αν και συμμετέχει το Κράτος με μεγάλες επιχορηγήσεις.</a:t>
            </a:r>
          </a:p>
          <a:p>
            <a:r>
              <a:rPr lang="el-GR" b="1" dirty="0"/>
              <a:t>Ασφάλιση υγείας </a:t>
            </a:r>
            <a:r>
              <a:rPr lang="el-GR" dirty="0"/>
              <a:t>για καταστροφικές περιπτώσεις (π.χ. εγχειρήσεις, καρκίνος).    Η αντεπιλογή αποφεύγεται στις </a:t>
            </a:r>
            <a:r>
              <a:rPr lang="el-GR" b="1" dirty="0"/>
              <a:t>ομαδικές ασφαλίσεις</a:t>
            </a:r>
            <a:r>
              <a:rPr lang="el-GR" dirty="0"/>
              <a:t>.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Εταιρείες </a:t>
            </a:r>
            <a:r>
              <a:rPr lang="en-US" dirty="0"/>
              <a:t>Microfinance</a:t>
            </a:r>
            <a:r>
              <a:rPr lang="el-GR" dirty="0"/>
              <a:t> προσέφεραν </a:t>
            </a:r>
            <a:r>
              <a:rPr lang="el-GR" b="1" dirty="0"/>
              <a:t>ασφάλιση υγείας </a:t>
            </a:r>
            <a:r>
              <a:rPr lang="el-GR" b="1" i="1" dirty="0"/>
              <a:t>ειδικά</a:t>
            </a:r>
            <a:r>
              <a:rPr lang="el-GR" b="1" dirty="0"/>
              <a:t> στους δανειολήπτες τους </a:t>
            </a:r>
            <a:r>
              <a:rPr lang="el-GR" dirty="0"/>
              <a:t>(για να αποφύγουν την αντεπιλογή). Έχουν ήδη πολλούς πελάτες στους οποίους μπορούν να προσφέρουν ομαδική ασφάλιση. Με δεδομένο ότι ήδη δανείζονται ποσά η ασφάλιση υγείας θα διευκόλυνε και την αποπληρωμή του αρχικού δανείου, ενώ η συλλογή ασφαλίστρων δεν θα είναι πρόβλημα.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Εμπειρία στην Ινδία: η μεγαλύτερη εταιρεία </a:t>
            </a:r>
            <a:r>
              <a:rPr lang="el-GR" dirty="0" err="1"/>
              <a:t>Microfinance</a:t>
            </a:r>
            <a:r>
              <a:rPr lang="el-GR" dirty="0"/>
              <a:t>  προσέφερε υποχρεωτική ασφάλιση υγείας στους δανειολήπτες.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/>
              <a:t>Οι πελάτες επαναστάτησαν και έτσι έγινε υποχρεωτική </a:t>
            </a:r>
            <a:r>
              <a:rPr lang="el-GR" i="1" dirty="0"/>
              <a:t>μόνο</a:t>
            </a:r>
            <a:r>
              <a:rPr lang="el-GR" dirty="0"/>
              <a:t> μετά την 1η ανανέωση ενός </a:t>
            </a:r>
            <a:r>
              <a:rPr lang="el-GR" dirty="0" err="1"/>
              <a:t>μικρο</a:t>
            </a:r>
            <a:r>
              <a:rPr lang="el-GR" dirty="0"/>
              <a:t>-δανείου. Αυτό οδήγησε σε κατακόρυφη πτώση των ανανεώσεων.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dirty="0"/>
              <a:t>Ταυτόχρονα αυξήθηκε πολύ ο κύκλος εργασιών ανταγωνιστών που δεν προσέφεραν ασφάλιση.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Όταν η συμμετοχή έγινε προαιρετική, επανήλθε το πρόβλημα της </a:t>
            </a:r>
            <a:r>
              <a:rPr lang="el-GR" dirty="0" err="1"/>
              <a:t>αντεπιλογής</a:t>
            </a:r>
            <a:r>
              <a:rPr lang="el-GR" dirty="0"/>
              <a:t>  και τα ασφάλιστρα εκτοξεύτηκαν.  Αποτέλεσμα το πείραμα απέτυχε και η ασφάλιση αποσύρθηκε.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Για τον ίδιο λόγο στις ΗΠΑ είναι δύσκολο να </a:t>
            </a:r>
            <a:r>
              <a:rPr lang="el-GR" dirty="0" err="1"/>
              <a:t>βρείς</a:t>
            </a:r>
            <a:r>
              <a:rPr lang="el-GR" dirty="0"/>
              <a:t> ατομική ασφάλιση υγείας, αν δεν είσαι ασφαλισμένος μέσω της εργασίας σου.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9637F-06A6-D071-ECBB-248168B3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26F3B-FC3D-FBE8-7E0B-2E50E945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24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B60D-AE7E-9280-97B1-45EFDFE9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δεν υπάρχει ζήτηση;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9749-754E-698E-3E70-EE3C0432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45734"/>
            <a:ext cx="11161240" cy="4319570"/>
          </a:xfrm>
        </p:spPr>
        <p:txBody>
          <a:bodyPr>
            <a:normAutofit fontScale="55000" lnSpcReduction="20000"/>
          </a:bodyPr>
          <a:lstStyle/>
          <a:p>
            <a:r>
              <a:rPr lang="el-GR" b="1" i="1" dirty="0"/>
              <a:t>Γιατί</a:t>
            </a:r>
            <a:r>
              <a:rPr lang="el-GR" b="1" dirty="0"/>
              <a:t> δεν υπάρχει ζήτηση; Γιατί δεν </a:t>
            </a:r>
            <a:r>
              <a:rPr lang="el-GR" b="1" i="1" dirty="0"/>
              <a:t>επιθυμούν</a:t>
            </a:r>
            <a:r>
              <a:rPr lang="el-GR" b="1" dirty="0"/>
              <a:t> οι φτωχοί να ασφαλιστούν;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Μήπως περιμένουν ότι θα τους βοηθήσει η κυβέρνηση (ηθικός κίνδυνος); Όμως στην Ινδία παρεμβαίνει μόνο σε μεγάλες καταστροφές (ανομβρία), ενώ καλύπτουν μικρό τμήμα του κόστους.</a:t>
            </a:r>
            <a:endParaRPr lang="en-GB" dirty="0"/>
          </a:p>
          <a:p>
            <a:pPr lvl="1"/>
            <a:r>
              <a:rPr lang="el-GR" dirty="0"/>
              <a:t>Πολλοί </a:t>
            </a:r>
            <a:r>
              <a:rPr lang="el-GR" b="1" dirty="0"/>
              <a:t>δεν αντιλαμβάνονται πώς λειτουργεί η ασφάλιση</a:t>
            </a:r>
            <a:r>
              <a:rPr lang="el-GR" dirty="0"/>
              <a:t>. (π.χ. ζητάνε πίσω τα ασφάλιστρα όταν δεν αρρωστήσουν).  </a:t>
            </a:r>
            <a:r>
              <a:rPr lang="el-GR" b="1" dirty="0"/>
              <a:t>Όμως</a:t>
            </a:r>
            <a:r>
              <a:rPr lang="el-GR" dirty="0"/>
              <a:t> μελέτες δείχνουν ότι </a:t>
            </a:r>
            <a:r>
              <a:rPr lang="el-GR" i="1" dirty="0"/>
              <a:t>καταλαβαίνουν μεν</a:t>
            </a:r>
            <a:r>
              <a:rPr lang="el-GR" dirty="0"/>
              <a:t>, αλλά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απλώς δεν ενδιαφέρονται</a:t>
            </a:r>
            <a:r>
              <a:rPr lang="el-GR" dirty="0"/>
              <a:t>. </a:t>
            </a:r>
          </a:p>
          <a:p>
            <a:pPr lvl="2"/>
            <a:r>
              <a:rPr lang="el-GR" dirty="0"/>
              <a:t>Προσωπικές επισκέψεις () συχνά τους πείθουν, αλλά αυτό αυξάνει το κόστος:  Άρα καταλάβαιναν τι είναι ασφάλιση, αλλά απλώς δεν ενδιαφέρονταν. </a:t>
            </a:r>
            <a:endParaRPr lang="en-GB" dirty="0"/>
          </a:p>
          <a:p>
            <a:pPr marL="0" indent="0">
              <a:buNone/>
            </a:pPr>
            <a:r>
              <a:rPr lang="el-GR" b="1" dirty="0"/>
              <a:t>Γιατί; 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Η ασφάλιση καλύπτει μόνο καταστροφικές δαπάνες.  </a:t>
            </a:r>
            <a:r>
              <a:rPr lang="el-GR" dirty="0"/>
              <a:t>Δεν πιστεύουν ότι θα πληρωθούν (ψιλά γράμματα). Οι εταιρείες χάνουν στην αξιοπιστία.</a:t>
            </a:r>
          </a:p>
          <a:p>
            <a:pPr marL="749808" lvl="1" indent="-457200"/>
            <a:r>
              <a:rPr lang="el-GR" dirty="0"/>
              <a:t>Η διάκριση μεταξύ κινδύνων που καλύπτονται και όχι δεν ήταν κατανοητή.</a:t>
            </a:r>
          </a:p>
          <a:p>
            <a:pPr marL="749808" lvl="1" indent="-457200"/>
            <a:r>
              <a:rPr lang="el-GR" dirty="0"/>
              <a:t>Θέματα στάθμισης του χρόνου – η άμεση πληρωμή βαρύνει περισσότερο από το μελλοντικό και αβέβαιο όφελος (υπερβολική αναγωγή).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Κρατική παρέμβαση;</a:t>
            </a:r>
            <a:r>
              <a:rPr lang="el-GR" dirty="0"/>
              <a:t> Δυνατότητα κρατικής παρέμβασης  για να διευκολυνθεί η ανάπτυξη αγοράς. –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l-GR" dirty="0"/>
              <a:t>π.χ. στην Γκάνα μια μικρή κρατική ενίσχυση οδήγησε πολλούς να αγοράσουν ασφάλιση καιρού. Όσοι αγόρασαν ασφάλιση είχαν μεγαλύτερη πιθανότητα να χρησιμοποιήσουν λιπάσματα, πράγμα που σημαίνει ότι η επένδυση απέδωσε.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l-GR" dirty="0"/>
              <a:t>Στις ΗΠΑ και Καναδά τα ασφάλιστρα επιδοτούνται κατά &gt;50% από το Κράτος για να εξασφαλιστεί επαρκής κάλυψη. Στην Ελλάδα οι αγροτικές ασφαλίσεις χορηγούνται από κρατικό οργανισμό (ΕΛΓΑ).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l-GR" dirty="0"/>
              <a:t>Συχνές απάτες – ΟΠΕΚΕΠΕ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l-GR" dirty="0"/>
              <a:t>Υποχρεωτικές ασφαλίσεις για φυσικές καταστροφές – πχ Τουρκία. Γρήγορες αποζημιώσεις + ανάμειξη αντασφάλισης για πολύ μεγάλα ποσά (πχ αποκατάσταση υποδομών)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b="1" dirty="0"/>
              <a:t>διοικητικό κόστος</a:t>
            </a:r>
            <a:r>
              <a:rPr lang="el-GR" dirty="0"/>
              <a:t> είναι μεγάλο σχετικά με το οφέλη. </a:t>
            </a:r>
          </a:p>
          <a:p>
            <a:pPr marL="749808" lvl="1" indent="-457200"/>
            <a:r>
              <a:rPr lang="el-GR" dirty="0"/>
              <a:t>Μια λύση είναι ‘</a:t>
            </a:r>
            <a:r>
              <a:rPr lang="el-GR" b="1" dirty="0"/>
              <a:t>παραμετρικά προγράμματα’ </a:t>
            </a:r>
            <a:r>
              <a:rPr lang="el-GR" dirty="0"/>
              <a:t>που πληρώνουν σε όλους αν συμβεί ένα γεγονός (π.χ. υψηλή βροχόπτωση- που διαπιστώνεται από κεντρικές βάσεις δεδομένων) </a:t>
            </a:r>
            <a:r>
              <a:rPr lang="el-GR" i="1" dirty="0"/>
              <a:t>χωρίς εξειδικευμένη εκτίμηση της ζημιάς.</a:t>
            </a:r>
            <a:r>
              <a:rPr lang="el-GR" dirty="0"/>
              <a:t> </a:t>
            </a:r>
          </a:p>
          <a:p>
            <a:pPr marL="749808" lvl="1" indent="-457200"/>
            <a:r>
              <a:rPr lang="el-GR" dirty="0"/>
              <a:t>Ακόμη και έτσι σε τέτοιο πρόγραμμα στην Ινδία μόνο το 5% ενδιαφέρθηκε να προμηθευτεί ασφάλεια καιρού. </a:t>
            </a:r>
          </a:p>
          <a:p>
            <a:pPr marL="749808" lvl="1" indent="-457200"/>
            <a:r>
              <a:rPr lang="el-GR" dirty="0"/>
              <a:t>Αλλού οι  παραμετρικές </a:t>
            </a:r>
            <a:r>
              <a:rPr lang="el-GR" dirty="0" err="1"/>
              <a:t>ασφάλίσεις</a:t>
            </a:r>
            <a:r>
              <a:rPr lang="el-GR" dirty="0"/>
              <a:t> φυσικών καταστροφών έχουν μεγαλύτερη επιτυχία</a:t>
            </a:r>
          </a:p>
          <a:p>
            <a:pPr marL="749808" lvl="1" indent="-457200"/>
            <a:r>
              <a:rPr lang="el-GR" dirty="0"/>
              <a:t>Μια πιθανή λύση είναι να ανατεθεί η διοίκηση σε τοπικές εθελοντικές οργανώσεις (όπως σε συνεταιρισμούς) που έχουν τοπική γνώση για το ποιος επηρεάστηκε περισσότερο, ενώ μπορούν να πείσουν και τα μέλη τους να συμμετέχουν. </a:t>
            </a:r>
          </a:p>
          <a:p>
            <a:pPr marL="749808" lvl="1" indent="-457200"/>
            <a:endParaRPr lang="el-GR" dirty="0"/>
          </a:p>
          <a:p>
            <a:pPr marL="749808" lvl="1" indent="-457200"/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FFF15-5AFB-71C8-26D7-1A5E195A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BC964-FCC0-FCE9-8FD2-9942F586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74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6CAC-26DA-6E0E-F8F0-FC59091C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74614"/>
            <a:ext cx="5472608" cy="1415535"/>
          </a:xfrm>
        </p:spPr>
        <p:txBody>
          <a:bodyPr>
            <a:normAutofit/>
          </a:bodyPr>
          <a:lstStyle/>
          <a:p>
            <a:r>
              <a:rPr lang="el-GR" dirty="0"/>
              <a:t>Εμβάθυνση στην </a:t>
            </a:r>
            <a:r>
              <a:rPr lang="el-GR" b="1" dirty="0" err="1"/>
              <a:t>Μικροασφάλιση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5142-E145-CE1C-A5FF-07143C3B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27312" cy="4391578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Η </a:t>
            </a:r>
            <a:r>
              <a:rPr lang="el-GR" dirty="0" err="1"/>
              <a:t>μικροασφάλιση</a:t>
            </a:r>
            <a:r>
              <a:rPr lang="el-GR" dirty="0"/>
              <a:t> για αγροτικά θέματα αποκτά σημασία λόγω υπερθέρμανσης του πλανήτη και φυσικών καταστροφών</a:t>
            </a:r>
          </a:p>
          <a:p>
            <a:r>
              <a:rPr lang="el-GR" b="1" dirty="0"/>
              <a:t>Προβλήματα στην διαχείριση </a:t>
            </a:r>
            <a:r>
              <a:rPr lang="el-GR" b="1" dirty="0" err="1"/>
              <a:t>μικρο</a:t>
            </a:r>
            <a:r>
              <a:rPr lang="el-GR" b="1" dirty="0"/>
              <a:t>-</a:t>
            </a:r>
            <a:r>
              <a:rPr lang="el-GR" dirty="0"/>
              <a:t>ασφάλισης: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Οι ‘πελάτες’ μπορεί να είναι σε απομακρυσμένες περιοχές όπου, π.χ. ακόμη και να μην υπάρχουν πιστοποιητικά θανάτου ή είναι δύσκολο να πιστοποιηθούν ακόμη και σοβαρές ασθένειες ή ζημιές. Όταν γίνονται πληρωμές διαπιστώνονται προβλήματα όπως –π.χ. τα ονόματα των δικαιούχων δεν είχαν δηλωθεί από πριν, οι ασθένειες ήταν προϋπάρχουσες κλπ.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Οι ασφαλιστικές εταιρείες λειτουργούν βάσει του μοντέλου ‘’</a:t>
            </a:r>
            <a:r>
              <a:rPr lang="el-GR" dirty="0" err="1"/>
              <a:t>ενοχος</a:t>
            </a:r>
            <a:r>
              <a:rPr lang="el-GR" dirty="0"/>
              <a:t> μέχρι αποδείξεως του εναντίου’ – πράγμα που προσθέτει στρες στην είσπραξη δικαιωμάτων, ιδίως αν δεν υπάρχει η διοικητική υποδομή.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Οι πληρωμές γίνονται με μετρητά (κίνδυνος διαρροών / κλοπής).</a:t>
            </a:r>
          </a:p>
          <a:p>
            <a:r>
              <a:rPr lang="el-GR" dirty="0"/>
              <a:t>Στο πλαίσιο του </a:t>
            </a:r>
            <a:r>
              <a:rPr lang="el-GR" b="1" dirty="0"/>
              <a:t>Διεθνούς Οργανισμού Εργασίας (ILO) </a:t>
            </a:r>
            <a:r>
              <a:rPr lang="el-GR" dirty="0"/>
              <a:t>λειτουργεί από το 2008 με χορηγία του Bill </a:t>
            </a:r>
            <a:r>
              <a:rPr lang="el-GR" dirty="0" err="1"/>
              <a:t>Gates</a:t>
            </a:r>
            <a:r>
              <a:rPr lang="el-GR" dirty="0"/>
              <a:t>  η Υπηρεσία Διευκόλυνσης Καινοτομιών στην </a:t>
            </a:r>
            <a:r>
              <a:rPr lang="el-GR" dirty="0" err="1"/>
              <a:t>Μικροασφάλισης</a:t>
            </a:r>
            <a:r>
              <a:rPr lang="el-GR" dirty="0"/>
              <a:t> (</a:t>
            </a:r>
            <a:r>
              <a:rPr lang="el-GR" dirty="0" err="1"/>
              <a:t>MIcroinsurance</a:t>
            </a:r>
            <a:r>
              <a:rPr lang="el-GR" dirty="0"/>
              <a:t> </a:t>
            </a:r>
            <a:r>
              <a:rPr lang="el-GR" dirty="0" err="1"/>
              <a:t>Innovation</a:t>
            </a:r>
            <a:r>
              <a:rPr lang="el-GR" dirty="0"/>
              <a:t> </a:t>
            </a:r>
            <a:r>
              <a:rPr lang="el-GR" dirty="0" err="1"/>
              <a:t>Facility</a:t>
            </a:r>
            <a:r>
              <a:rPr lang="el-GR" dirty="0"/>
              <a:t> </a:t>
            </a:r>
            <a:r>
              <a:rPr lang="en-GB" dirty="0">
                <a:hlinkClick r:id="rId2"/>
              </a:rPr>
              <a:t>Impact insurance | International Labour Organization</a:t>
            </a:r>
            <a:r>
              <a:rPr lang="en-GB" dirty="0"/>
              <a:t> </a:t>
            </a:r>
            <a:r>
              <a:rPr lang="el-GR" dirty="0"/>
              <a:t>που αναζητεί νέους τρόπους πρόσβασης των φτωχών στην Ασφάλιση. </a:t>
            </a:r>
            <a:endParaRPr lang="en-US" dirty="0"/>
          </a:p>
          <a:p>
            <a:pPr lvl="1"/>
            <a:r>
              <a:rPr lang="el-GR" dirty="0"/>
              <a:t>Τέτοιες καινοτομίες μπορεί να είναι στο </a:t>
            </a:r>
            <a:r>
              <a:rPr lang="el-GR" dirty="0" err="1"/>
              <a:t>μαρκετιγκ</a:t>
            </a:r>
            <a:r>
              <a:rPr lang="el-GR" dirty="0"/>
              <a:t>, στην εκπαίδευση των πελατών αλλά και των παρόχων και στο σχεδιασμό πρωτοποριακών προϊόντων.  Π.χ. πολλά νέα προϊόντα αξιοποιούν κινητά τηλέφωνα για πολλές εφαρμογές. Άλλο θέμα έρευνας: η βέλτιστη ισορροπία μεταξύ </a:t>
            </a:r>
            <a:r>
              <a:rPr lang="el-GR" dirty="0" err="1"/>
              <a:t>υποχρεωτικότητας</a:t>
            </a:r>
            <a:r>
              <a:rPr lang="el-GR" dirty="0"/>
              <a:t> και προσωπικής επιλογής για την ανάπτυξη ασφαλιστικής συνείδησης. </a:t>
            </a:r>
          </a:p>
          <a:p>
            <a:r>
              <a:rPr lang="el-GR" dirty="0"/>
              <a:t>Περισσότερες πληροφορίες για </a:t>
            </a:r>
            <a:r>
              <a:rPr lang="el-GR" dirty="0" err="1"/>
              <a:t>Μικρο</a:t>
            </a:r>
            <a:r>
              <a:rPr lang="el-GR" dirty="0"/>
              <a:t>-ασφάλιση. </a:t>
            </a:r>
          </a:p>
          <a:p>
            <a:r>
              <a:rPr lang="en-GB" dirty="0">
                <a:hlinkClick r:id="rId3"/>
              </a:rPr>
              <a:t>Home | Microinsurance Network</a:t>
            </a:r>
            <a:endParaRPr lang="en-GB" dirty="0"/>
          </a:p>
          <a:p>
            <a:r>
              <a:rPr lang="el-GR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Ιδρυμα</a:t>
            </a:r>
            <a:r>
              <a:rPr lang="el-G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and Melinda Gates</a:t>
            </a:r>
            <a:r>
              <a:rPr lang="el-G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2998E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Opportunity International's Micro Insurance Agency to Develop and Provide Life, Health and Crop Insurance for 21 Million Poor People</a:t>
            </a:r>
            <a:endParaRPr lang="el-GR" dirty="0">
              <a:solidFill>
                <a:srgbClr val="2998E3"/>
              </a:solidFill>
            </a:endParaRPr>
          </a:p>
          <a:p>
            <a:pPr lvl="1"/>
            <a:r>
              <a:rPr lang="en-US" dirty="0">
                <a:hlinkClick r:id="rId5"/>
              </a:rPr>
              <a:t>Ending extreme poverty through creating opportunities | Opportunity International</a:t>
            </a:r>
            <a:r>
              <a:rPr lang="el-GR" dirty="0"/>
              <a:t>   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05249-AD7F-AD84-7211-6B1A44A9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FC031-0448-1CC6-10DB-54A01CEA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22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50D2-7EF5-94C3-9AE6-5F752D1F7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259139"/>
            <a:ext cx="3818093" cy="14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89B292-5364-AB4C-5A4D-4B29148C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045" y="101288"/>
            <a:ext cx="2110850" cy="1378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C64D4-D747-4882-B628-C00823E3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Κρυμμένη γνώση – </a:t>
            </a:r>
            <a:br>
              <a:rPr lang="el-GR" dirty="0"/>
            </a:br>
            <a:r>
              <a:rPr lang="el-GR" dirty="0"/>
              <a:t>Μοντέλο για Σακαράκες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42E7-FE26-634C-EACD-EE3D617C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75146"/>
            <a:ext cx="10657184" cy="453417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George Akerlof</a:t>
            </a:r>
            <a:r>
              <a:rPr lang="el-GR" dirty="0"/>
              <a:t> (1970)   </a:t>
            </a:r>
            <a:r>
              <a:rPr lang="en-US" b="1" dirty="0"/>
              <a:t>The Market for Lemons</a:t>
            </a:r>
            <a:r>
              <a:rPr lang="el-GR" b="1" dirty="0"/>
              <a:t> (</a:t>
            </a:r>
            <a:r>
              <a:rPr lang="el-GR" dirty="0"/>
              <a:t>Σακαράκες / μεταχειρισμένα αυτοκίνητα),</a:t>
            </a:r>
          </a:p>
          <a:p>
            <a:pPr marL="285750" indent="-285750"/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l-GR" dirty="0"/>
              <a:t>: Προσπαθείς να πουλήσεις το μεταχειρισμένο αυτοκίνητό σου.</a:t>
            </a:r>
          </a:p>
          <a:p>
            <a:pPr marL="761238" lvl="2" indent="-285750"/>
            <a:r>
              <a:rPr lang="el-GR" dirty="0"/>
              <a:t>Όλα τα μεταχειρισμένα </a:t>
            </a:r>
            <a:r>
              <a:rPr lang="el-GR" b="1" dirty="0"/>
              <a:t>εξωτερικά είναι ίδια</a:t>
            </a:r>
            <a:r>
              <a:rPr lang="el-GR" dirty="0"/>
              <a:t>. </a:t>
            </a:r>
            <a:r>
              <a:rPr lang="el-GR" b="1" i="1" dirty="0"/>
              <a:t>Κάποια</a:t>
            </a:r>
            <a:r>
              <a:rPr lang="el-GR" dirty="0"/>
              <a:t> είναι καλά, </a:t>
            </a:r>
            <a:r>
              <a:rPr lang="el-GR" b="1" i="1" dirty="0"/>
              <a:t>άλλα</a:t>
            </a:r>
            <a:r>
              <a:rPr lang="el-GR" b="1" dirty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σακαράκες</a:t>
            </a:r>
            <a:r>
              <a:rPr lang="el-GR" dirty="0"/>
              <a:t>. </a:t>
            </a:r>
          </a:p>
          <a:p>
            <a:pPr marL="761238" lvl="2" indent="-285750"/>
            <a:r>
              <a:rPr lang="el-GR" dirty="0"/>
              <a:t>Γνωρίζεις αν ένα συγκεκριμένο αυτοκίνητο είναι καλό ή όχι,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αν </a:t>
            </a:r>
            <a:r>
              <a:rPr lang="el-GR" dirty="0"/>
              <a:t>το παρακολουθείς από καιρό, δηλαδή ξέρεις μόνο για το δικό σου</a:t>
            </a:r>
          </a:p>
          <a:p>
            <a:pPr marL="578358" lvl="1" indent="-285750"/>
            <a:r>
              <a:rPr lang="el-GR" dirty="0"/>
              <a:t>Οι πωλητές κατέχουν πληροφορία που δεν την έχουν οι αγοραστές.</a:t>
            </a:r>
          </a:p>
          <a:p>
            <a:pPr marL="578358" lvl="1" indent="-285750"/>
            <a:r>
              <a:rPr lang="el-GR" dirty="0"/>
              <a:t>Επειδή όλα τα αυτοκίνητα έχουν ίδια όψη, μπορεί να υπάρχει μόνο μια τιμή για μεταχειρισμένα.</a:t>
            </a:r>
          </a:p>
          <a:p>
            <a:pPr marL="761238" lvl="2" indent="-285750"/>
            <a:r>
              <a:rPr lang="el-GR" dirty="0"/>
              <a:t>Αυτή θα είναι </a:t>
            </a:r>
            <a:r>
              <a:rPr lang="el-GR" b="1" dirty="0"/>
              <a:t>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</a:t>
            </a:r>
            <a:r>
              <a:rPr lang="el-GR" b="1" dirty="0"/>
              <a:t> τιμή αυτών των αυτοκινήτων </a:t>
            </a:r>
            <a:r>
              <a:rPr lang="el-GR" b="1" i="1" dirty="0"/>
              <a:t>που </a:t>
            </a:r>
            <a:r>
              <a:rPr lang="el-GR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προσφέρονται</a:t>
            </a:r>
            <a:r>
              <a:rPr lang="el-GR" b="1" i="1" dirty="0">
                <a:solidFill>
                  <a:schemeClr val="accent3"/>
                </a:solidFill>
              </a:rPr>
              <a:t> για πώληση </a:t>
            </a:r>
            <a:r>
              <a:rPr lang="el-GR" dirty="0">
                <a:solidFill>
                  <a:schemeClr val="tx1"/>
                </a:solidFill>
              </a:rPr>
              <a:t>(αντανακλά την μέση ποιότητα που προσφέρεται)</a:t>
            </a:r>
            <a:r>
              <a:rPr lang="el-GR" b="1" i="1" dirty="0">
                <a:solidFill>
                  <a:schemeClr val="accent3"/>
                </a:solidFill>
              </a:rPr>
              <a:t>.</a:t>
            </a:r>
          </a:p>
          <a:p>
            <a:pPr marL="944118" lvl="3" indent="-285750"/>
            <a:r>
              <a:rPr lang="el-GR" dirty="0">
                <a:solidFill>
                  <a:schemeClr val="tx1"/>
                </a:solidFill>
              </a:rPr>
              <a:t>Η τιμή αυτή θα σε συμφέρει, 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</a:t>
            </a:r>
            <a:r>
              <a:rPr lang="el-GR" b="1" dirty="0">
                <a:solidFill>
                  <a:schemeClr val="tx1"/>
                </a:solidFill>
              </a:rPr>
              <a:t> αν </a:t>
            </a:r>
            <a:r>
              <a:rPr lang="el-GR" dirty="0">
                <a:solidFill>
                  <a:schemeClr val="tx1"/>
                </a:solidFill>
              </a:rPr>
              <a:t>το αυτοκίνητό σου είναι σακαράκα.  (που το ξέρεις εσύ). </a:t>
            </a:r>
            <a:r>
              <a:rPr lang="el-G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dirty="0">
                <a:solidFill>
                  <a:schemeClr val="tx1"/>
                </a:solidFill>
              </a:rPr>
              <a:t> ξέρεις ότι είναι καλό, το κρατάς. </a:t>
            </a:r>
          </a:p>
          <a:p>
            <a:pPr marL="761238" lvl="2" indent="-285750"/>
            <a:r>
              <a:rPr lang="el-GR" dirty="0">
                <a:solidFill>
                  <a:schemeClr val="tx1"/>
                </a:solidFill>
              </a:rPr>
              <a:t>Δηλαδή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προσφέρονται για πώληση πολύ περισσότερες σακαράκες </a:t>
            </a:r>
            <a:r>
              <a:rPr lang="el-GR" i="1" dirty="0">
                <a:solidFill>
                  <a:schemeClr val="tx1"/>
                </a:solidFill>
              </a:rPr>
              <a:t>παρά</a:t>
            </a:r>
            <a:r>
              <a:rPr lang="el-GR" dirty="0">
                <a:solidFill>
                  <a:schemeClr val="tx1"/>
                </a:solidFill>
              </a:rPr>
              <a:t> καλά αυτοκίνητα.</a:t>
            </a:r>
          </a:p>
          <a:p>
            <a:pPr marL="944118" lvl="3" indent="-285750"/>
            <a:r>
              <a:rPr lang="el-GR" dirty="0">
                <a:solidFill>
                  <a:schemeClr val="tx1"/>
                </a:solidFill>
              </a:rPr>
              <a:t>Στο όριο – αν δηλαδή δεν υπάρχει πιεστικός λόγος να πουλήσεις το αμάξι – θα προσφέρονται </a:t>
            </a:r>
            <a:r>
              <a:rPr lang="el-GR" b="1" i="1" dirty="0">
                <a:solidFill>
                  <a:schemeClr val="tx1"/>
                </a:solidFill>
              </a:rPr>
              <a:t>μόνο</a:t>
            </a:r>
            <a:r>
              <a:rPr lang="el-GR" dirty="0">
                <a:solidFill>
                  <a:schemeClr val="tx1"/>
                </a:solidFill>
              </a:rPr>
              <a:t> σακαράκες. </a:t>
            </a:r>
          </a:p>
          <a:p>
            <a:pPr marL="944118" lvl="3" indent="-285750"/>
            <a:r>
              <a:rPr lang="el-GR" dirty="0">
                <a:solidFill>
                  <a:schemeClr val="tx1"/>
                </a:solidFill>
              </a:rPr>
              <a:t>Τελικά υπάρχει μεγάλος κίνδυνος </a:t>
            </a:r>
            <a:r>
              <a:rPr lang="el-GR" b="1" dirty="0">
                <a:solidFill>
                  <a:schemeClr val="tx1"/>
                </a:solidFill>
              </a:rPr>
              <a:t>να μην υπάρχει αγορά μεταχειρισμένων </a:t>
            </a:r>
            <a:r>
              <a:rPr lang="el-GR" b="1" i="1" dirty="0">
                <a:solidFill>
                  <a:schemeClr val="tx1"/>
                </a:solidFill>
              </a:rPr>
              <a:t>καθόλου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  <a:p>
            <a:pPr marL="285750" indent="-285750"/>
            <a:r>
              <a:rPr lang="el-GR" b="1" dirty="0">
                <a:solidFill>
                  <a:schemeClr val="tx1"/>
                </a:solidFill>
              </a:rPr>
              <a:t>Ερμηνεία. </a:t>
            </a:r>
            <a:r>
              <a:rPr lang="el-GR" dirty="0">
                <a:solidFill>
                  <a:schemeClr val="tx1"/>
                </a:solidFill>
              </a:rPr>
              <a:t>Τα αυτοκίνητα έχουν διαφορετικές ποιότητες, οι οποίες όμως δεν είναι ορατές.</a:t>
            </a:r>
          </a:p>
          <a:p>
            <a:pPr marL="578358" lvl="1" indent="-285750"/>
            <a:r>
              <a:rPr lang="el-GR" dirty="0">
                <a:solidFill>
                  <a:schemeClr val="tx1"/>
                </a:solidFill>
              </a:rPr>
              <a:t>Ελλείψει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άλλης ένδειξης, χρησιμοποιείς την μόνη που διαθέτεις </a:t>
            </a:r>
            <a:r>
              <a:rPr lang="el-GR" b="1" dirty="0">
                <a:solidFill>
                  <a:schemeClr val="tx1"/>
                </a:solidFill>
              </a:rPr>
              <a:t>(την τιμή) σαν 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ένδειξη ποιότητας</a:t>
            </a:r>
          </a:p>
          <a:p>
            <a:pPr marL="761238" lvl="2" indent="-285750"/>
            <a:r>
              <a:rPr lang="el-G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Οσο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ψηλότερη η τιμή, τόσο μεγαλύτερη η πιθανότητα το αυτοκίνητο να </a:t>
            </a:r>
            <a:r>
              <a:rPr lang="el-G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βγεί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καλό. </a:t>
            </a:r>
          </a:p>
          <a:p>
            <a:pPr marL="578358" lvl="1" indent="-285750"/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τιμή, </a:t>
            </a:r>
            <a:r>
              <a:rPr lang="el-GR" b="1" dirty="0">
                <a:solidFill>
                  <a:schemeClr val="accent3"/>
                </a:solidFill>
              </a:rPr>
              <a:t>εκτός του ρόλου της να εξισώνει προσφορά και ζήτηση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είναι δείκτης ποιότητας.</a:t>
            </a:r>
          </a:p>
          <a:p>
            <a:pPr marL="944118" lvl="3" indent="-285750"/>
            <a:r>
              <a:rPr lang="el-GR" dirty="0">
                <a:solidFill>
                  <a:schemeClr val="accent1"/>
                </a:solidFill>
              </a:rPr>
              <a:t>Αγοράζεις κάτι </a:t>
            </a:r>
            <a:r>
              <a:rPr lang="el-GR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επειδή είναι ακριβό</a:t>
            </a:r>
            <a:r>
              <a:rPr lang="el-GR" dirty="0">
                <a:solidFill>
                  <a:schemeClr val="accent1"/>
                </a:solidFill>
              </a:rPr>
              <a:t>!!</a:t>
            </a:r>
          </a:p>
          <a:p>
            <a:pPr marL="761238" lvl="2" indent="-285750"/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Επειδή η τιμή επωμίζεται δύο ρόλους, είναι πιθανό να μην μπορεί να επιτελέσει τον κατεξοχήν ρόλο της στην αγορά.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πιθανόν</a:t>
            </a:r>
          </a:p>
          <a:p>
            <a:pPr marL="1001268" lvl="3" indent="-342900">
              <a:buFont typeface="+mj-lt"/>
              <a:buAutoNum type="alphaLcPeriod"/>
            </a:pPr>
            <a:r>
              <a:rPr lang="el-GR" dirty="0">
                <a:solidFill>
                  <a:schemeClr val="tx1"/>
                </a:solidFill>
              </a:rPr>
              <a:t>Να αντιμετωπίζονται προβλήματα – που μπορεί να φτάσουν ως την ανυπαρξία της αγοράς.</a:t>
            </a:r>
          </a:p>
          <a:p>
            <a:pPr marL="1001268" lvl="3" indent="-342900">
              <a:buFont typeface="+mj-lt"/>
              <a:buAutoNum type="alphaLcPeriod"/>
            </a:pPr>
            <a:r>
              <a:rPr lang="el-GR" dirty="0">
                <a:solidFill>
                  <a:schemeClr val="tx1"/>
                </a:solidFill>
              </a:rPr>
              <a:t>Να εμφανιστούν </a:t>
            </a:r>
            <a:r>
              <a:rPr lang="el-GR" b="1" dirty="0">
                <a:solidFill>
                  <a:schemeClr val="tx1"/>
                </a:solidFill>
              </a:rPr>
              <a:t>μέθοδοι παράκαμψης </a:t>
            </a:r>
            <a:r>
              <a:rPr lang="el-GR" dirty="0">
                <a:solidFill>
                  <a:schemeClr val="tx1"/>
                </a:solidFill>
              </a:rPr>
              <a:t>του προβλήματος ή διαπίστωσης της πραγματικής ποιότητας</a:t>
            </a:r>
          </a:p>
          <a:p>
            <a:pPr marL="1184148" lvl="4" indent="-342900"/>
            <a:r>
              <a:rPr lang="el-GR" dirty="0">
                <a:solidFill>
                  <a:schemeClr val="tx1"/>
                </a:solidFill>
              </a:rPr>
              <a:t>Πχ υπηρεσίες πιστοποίησης / εμπειρογνώμονα, πληροφορίες για τον πρώτο ιδιοκτήτη, κοκ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9C034-22DA-C2D4-7C4B-407DA784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3EF7-3830-1E8D-2CA0-73D592FF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ED46-D133-F222-6906-66D5851F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Ασφαλιστική εφαρμογή: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Αντεπιλογή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A3C8-9D4C-E659-A10C-9D680FB8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845734"/>
            <a:ext cx="10244256" cy="4463586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Ασφαλίσεις αυτοκινήτων: </a:t>
            </a:r>
          </a:p>
          <a:p>
            <a:pPr lvl="1"/>
            <a:r>
              <a:rPr lang="el-GR" dirty="0"/>
              <a:t>Αν οι ασφαλιστές δεν μπορούν να εκτιμήσουν την πιθανότητα κάποιος να εμπλακεί σε ατύχημα. </a:t>
            </a:r>
          </a:p>
          <a:p>
            <a:pPr lvl="2"/>
            <a:r>
              <a:rPr lang="el-GR" dirty="0"/>
              <a:t>Δεν γνωρίζουν πόσο καλός οδηγός είσαι.</a:t>
            </a:r>
          </a:p>
          <a:p>
            <a:pPr lvl="1"/>
            <a:r>
              <a:rPr lang="el-GR" dirty="0"/>
              <a:t>Το ασφάλιστρο θα αντανακλά </a:t>
            </a:r>
            <a:r>
              <a:rPr lang="el-GR" b="1" dirty="0"/>
              <a:t>την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</a:t>
            </a:r>
            <a:r>
              <a:rPr lang="el-GR" b="1" dirty="0"/>
              <a:t> πιθανότητα ατυχήματος</a:t>
            </a:r>
            <a:r>
              <a:rPr lang="el-GR" dirty="0"/>
              <a:t>.   </a:t>
            </a:r>
          </a:p>
          <a:p>
            <a:pPr lvl="1"/>
            <a:r>
              <a:rPr lang="el-GR" dirty="0"/>
              <a:t>Κάποιος που έχει χαμηλή πιθανότητα ατυχήματος επομένως θεωρεί το ασφάλιστρο είναι υπερβολικά υψηλό.  </a:t>
            </a:r>
          </a:p>
          <a:p>
            <a:pPr lvl="1"/>
            <a:r>
              <a:rPr lang="el-GR" dirty="0"/>
              <a:t>Τείνουν να ασφαλίζονται κακοί οδηγοί. - υψηλή πιθανότητας ατυχήματος.</a:t>
            </a:r>
          </a:p>
          <a:p>
            <a:pPr lvl="1"/>
            <a:r>
              <a:rPr lang="el-GR" dirty="0"/>
              <a:t> Τα ασφάλιστρα θα βασίζονται σε δείγμα περισσότερους από την επικίνδυνη ομάδα) </a:t>
            </a:r>
            <a:r>
              <a:rPr lang="el-GR" b="1" dirty="0"/>
              <a:t>ανεβαίνουν ακόμη περισσότερο</a:t>
            </a:r>
            <a:r>
              <a:rPr lang="el-GR" dirty="0"/>
              <a:t>!</a:t>
            </a:r>
            <a:endParaRPr lang="en-GB" dirty="0"/>
          </a:p>
          <a:p>
            <a:pPr lvl="1"/>
            <a:r>
              <a:rPr lang="el-GR" dirty="0"/>
              <a:t>Το σημείο ισορροπίας </a:t>
            </a:r>
            <a:r>
              <a:rPr lang="el-GR" b="1" i="1" dirty="0"/>
              <a:t>δεν</a:t>
            </a:r>
            <a:r>
              <a:rPr lang="el-GR" b="1" dirty="0"/>
              <a:t> θα είναι αποτελεσματικό </a:t>
            </a:r>
            <a:r>
              <a:rPr lang="el-GR" dirty="0"/>
              <a:t>–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ίσως να μην υπάρχει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</a:t>
            </a:r>
            <a:r>
              <a:rPr lang="el-GR" dirty="0"/>
              <a:t>.</a:t>
            </a:r>
            <a:endParaRPr lang="en-GB" dirty="0"/>
          </a:p>
          <a:p>
            <a:r>
              <a:rPr lang="el-GR" b="1" dirty="0"/>
              <a:t>Ασφάλιση υγείας. </a:t>
            </a:r>
            <a:r>
              <a:rPr lang="el-GR" dirty="0"/>
              <a:t>Οι ασθενείς γνωρίζουν για την πιθανότητα ασθένειας </a:t>
            </a:r>
            <a:r>
              <a:rPr lang="el-GR" b="1" dirty="0"/>
              <a:t>περισσότερα</a:t>
            </a:r>
            <a:r>
              <a:rPr lang="el-GR" dirty="0"/>
              <a:t> από την ασφαλιστική.</a:t>
            </a:r>
          </a:p>
          <a:p>
            <a:pPr lvl="1"/>
            <a:r>
              <a:rPr lang="el-GR" b="1" dirty="0"/>
              <a:t>Το ασφάλιστρο είναι ‘υπερβολικά υψηλό’ για κάποιον με χαμηλή πιθανότητα.</a:t>
            </a:r>
          </a:p>
          <a:p>
            <a:pPr lvl="1"/>
            <a:r>
              <a:rPr lang="el-GR" dirty="0"/>
              <a:t>Οι υγιείς απέχουν.  Κάποιος (υγιής) 80χρονος δεν θα μπορεί να αγοράσει ασφάλιση υγείας. </a:t>
            </a:r>
          </a:p>
          <a:p>
            <a:r>
              <a:rPr lang="el-GR" dirty="0"/>
              <a:t>Υπάρχει ασυμμετρία πληροφορίας μεταξύ ασφαλιστικής εταιρείας και ασφαλιζόμενου. </a:t>
            </a:r>
          </a:p>
          <a:p>
            <a:pPr lvl="1"/>
            <a:r>
              <a:rPr lang="el-GR" dirty="0"/>
              <a:t>Ο ασφαλισμένος </a:t>
            </a:r>
            <a:r>
              <a:rPr lang="el-GR" b="1" dirty="0"/>
              <a:t>κατέχει γνώση την οποία δεν έχει η ασφαλιστική.</a:t>
            </a:r>
          </a:p>
          <a:p>
            <a:pPr lvl="1"/>
            <a:r>
              <a:rPr lang="el-GR" b="1" dirty="0"/>
              <a:t>Ιδανικά θα έπρεπε 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βρεθεί τρόπος να διαχωριστεί η αγορά </a:t>
            </a:r>
            <a:r>
              <a:rPr lang="el-GR" b="1" dirty="0"/>
              <a:t>– </a:t>
            </a:r>
          </a:p>
          <a:p>
            <a:pPr lvl="2"/>
            <a:r>
              <a:rPr lang="el-GR" b="1" dirty="0"/>
              <a:t>ώστε όσοι έχουν χαμηλή πιθανότητα να μπορούν να εξυπηρετηθούν</a:t>
            </a:r>
          </a:p>
          <a:p>
            <a:pPr lvl="2"/>
            <a:r>
              <a:rPr lang="el-GR" b="1" dirty="0"/>
              <a:t>Έχουν κίνητρο να σηματοδοτήσουν ότι είναι χαμηλού ρίσκου. </a:t>
            </a:r>
          </a:p>
          <a:p>
            <a:pPr lvl="2"/>
            <a:r>
              <a:rPr lang="el-GR" b="1" dirty="0"/>
              <a:t>Το πρόβλημα είναι ότι το ίδιο </a:t>
            </a:r>
            <a:r>
              <a:rPr lang="el-GR" b="1" dirty="0" err="1"/>
              <a:t>κίνητραο</a:t>
            </a:r>
            <a:r>
              <a:rPr lang="el-GR" b="1" dirty="0"/>
              <a:t> έχουν όλοι</a:t>
            </a:r>
            <a:r>
              <a:rPr lang="en-US" b="1" dirty="0"/>
              <a:t> – </a:t>
            </a:r>
            <a:r>
              <a:rPr lang="el-GR" b="1" dirty="0"/>
              <a:t>Ποιος είναι πραγματικά χαμηλό ρίσκο και ποιος προσποιείται; </a:t>
            </a:r>
          </a:p>
          <a:p>
            <a:pPr lvl="2"/>
            <a:r>
              <a:rPr lang="el-GR" b="1" i="1" dirty="0" err="1">
                <a:solidFill>
                  <a:schemeClr val="accent2"/>
                </a:solidFill>
              </a:rPr>
              <a:t>Αρα</a:t>
            </a:r>
            <a:r>
              <a:rPr lang="el-GR" b="1" i="1" dirty="0">
                <a:solidFill>
                  <a:schemeClr val="accent2"/>
                </a:solidFill>
              </a:rPr>
              <a:t>:  πρόβλημα αξιοπιστίας</a:t>
            </a:r>
          </a:p>
          <a:p>
            <a:pPr lvl="1"/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EE32F-D571-F572-BA73-3D94DFB8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E704A-5D26-B16B-C74E-9F36BB7D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023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0AE9-D26B-2122-1864-BB4BB7AA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C0EB-4321-45EB-97BC-674D8504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Κρυφή</a:t>
            </a:r>
            <a:r>
              <a:rPr lang="el-GR" b="1" dirty="0"/>
              <a:t> πληροφορία</a:t>
            </a:r>
            <a:r>
              <a:rPr lang="el-GR" dirty="0"/>
              <a:t>: </a:t>
            </a:r>
            <a:br>
              <a:rPr lang="el-GR" dirty="0"/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Διαχωρισμός</a:t>
            </a:r>
            <a:r>
              <a:rPr lang="el-GR" dirty="0"/>
              <a:t>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σηματοδότηση</a:t>
            </a:r>
            <a:r>
              <a:rPr lang="el-GR" dirty="0"/>
              <a:t> και </a:t>
            </a:r>
            <a:r>
              <a:rPr lang="el-GR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εκπαίδευση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0333-6DD2-56DF-8898-2DD64201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44824"/>
            <a:ext cx="10945216" cy="4176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Michael Spence (1973) Job Market Signaling.  </a:t>
            </a:r>
            <a:r>
              <a:rPr lang="el-GR" b="1" dirty="0"/>
              <a:t>Τα οικονομικά της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πιστοποίησης</a:t>
            </a:r>
            <a:r>
              <a:rPr lang="el-GR" dirty="0"/>
              <a:t>. </a:t>
            </a:r>
            <a:r>
              <a:rPr lang="el-GR" sz="1600" dirty="0"/>
              <a:t>(της κορνίζας;) </a:t>
            </a:r>
            <a:endParaRPr lang="en-US" dirty="0"/>
          </a:p>
          <a:p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/>
              <a:t>Υπάρχουν</a:t>
            </a: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/>
              <a:t>άνθρωποι </a:t>
            </a:r>
            <a:r>
              <a:rPr lang="el-GR" sz="1800" b="1" dirty="0"/>
              <a:t>υψηλής</a:t>
            </a:r>
            <a:r>
              <a:rPr lang="el-GR" sz="1800" dirty="0"/>
              <a:t> και </a:t>
            </a:r>
            <a:r>
              <a:rPr lang="el-GR" sz="1800" b="1" dirty="0"/>
              <a:t>χαμηλής</a:t>
            </a:r>
            <a:r>
              <a:rPr lang="el-GR" sz="1800" dirty="0"/>
              <a:t> παραγωγικότητας. Οι εργοδότες </a:t>
            </a:r>
            <a:r>
              <a:rPr lang="el-GR" sz="1800" i="1" dirty="0"/>
              <a:t>δεν</a:t>
            </a:r>
            <a:r>
              <a:rPr lang="el-GR" sz="1800" dirty="0"/>
              <a:t> γνωρίζουν </a:t>
            </a:r>
            <a:r>
              <a:rPr lang="el-G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</a:t>
            </a:r>
            <a:r>
              <a:rPr lang="el-GR" sz="1800" i="1" dirty="0"/>
              <a:t> είναι </a:t>
            </a:r>
            <a:r>
              <a:rPr lang="el-G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</a:t>
            </a:r>
            <a:r>
              <a:rPr lang="el-GR" sz="1800" dirty="0"/>
              <a:t>.</a:t>
            </a:r>
            <a:endParaRPr lang="el-GR" dirty="0"/>
          </a:p>
          <a:p>
            <a:pPr lvl="1"/>
            <a:r>
              <a:rPr lang="el-GR" dirty="0"/>
              <a:t>Υπόθεση: Η εκπαίδευση δεν προσφέρει </a:t>
            </a:r>
            <a:r>
              <a:rPr lang="el-GR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τίποτε</a:t>
            </a:r>
            <a:r>
              <a:rPr lang="el-GR" dirty="0"/>
              <a:t> στην παραγωγικότητα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≠</a:t>
            </a:r>
            <a:r>
              <a:rPr lang="el-GR" dirty="0"/>
              <a:t> ανθρώπινο κεφάλαιο).</a:t>
            </a:r>
          </a:p>
          <a:p>
            <a:pPr lvl="1"/>
            <a:r>
              <a:rPr lang="el-GR" dirty="0"/>
              <a:t>Αλλά </a:t>
            </a:r>
            <a:r>
              <a:rPr lang="el-GR" i="1" dirty="0"/>
              <a:t>ιδίως</a:t>
            </a:r>
            <a:r>
              <a:rPr lang="el-GR" dirty="0"/>
              <a:t> οι εξετάσεις και λοιπές δοκιμασίες (χάσιμο χρόνου) είναι δυσάρεστες. </a:t>
            </a:r>
          </a:p>
          <a:p>
            <a:pPr lvl="2"/>
            <a:r>
              <a:rPr lang="el-GR" dirty="0"/>
              <a:t>Αν κάποιος είναι παραγωγικός, του είναι λιγότερο δυσάρεστο (δαπανηρό) να γράψει καλά και να διαβάσει. </a:t>
            </a:r>
          </a:p>
          <a:p>
            <a:pPr lvl="2"/>
            <a:r>
              <a:rPr lang="el-GR" dirty="0"/>
              <a:t>Άρα,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πιο παραγωγικοί θα γράφουν καλύτερα </a:t>
            </a:r>
            <a:r>
              <a:rPr lang="el-GR" dirty="0"/>
              <a:t>(με την ίδια προσπάθεια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dirty="0"/>
              <a:t>. </a:t>
            </a:r>
          </a:p>
          <a:p>
            <a:pPr lvl="1"/>
            <a:r>
              <a:rPr lang="el-GR" b="1" dirty="0"/>
              <a:t>Δηλαδή</a:t>
            </a:r>
            <a:r>
              <a:rPr lang="el-GR" dirty="0"/>
              <a:t>: Οι επιδόσεις στις εξετάσεις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προσφέρουν πιστοποίηση </a:t>
            </a:r>
            <a:r>
              <a:rPr lang="el-GR" dirty="0"/>
              <a:t>υψηλής παραγωγικότητας.  </a:t>
            </a:r>
          </a:p>
          <a:p>
            <a:pPr lvl="2"/>
            <a:r>
              <a:rPr lang="el-GR" dirty="0"/>
              <a:t>Αν και η εκπαίδευση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dirty="0"/>
              <a:t> προσθέτει στην παραγωγικότητα, βοηθά στον </a:t>
            </a:r>
            <a:r>
              <a:rPr lang="el-GR" b="1" dirty="0"/>
              <a:t>εντοπισμό ατόμων </a:t>
            </a:r>
            <a:r>
              <a:rPr lang="el-GR" dirty="0"/>
              <a:t>υψηλής παραγωγικότητας</a:t>
            </a:r>
          </a:p>
          <a:p>
            <a:pPr lvl="3"/>
            <a:r>
              <a:rPr lang="el-GR" dirty="0"/>
              <a:t>Τους επιτρέπει </a:t>
            </a:r>
            <a:r>
              <a:rPr lang="el-GR" b="1" i="1" dirty="0"/>
              <a:t>να σηματοδοτήσουν </a:t>
            </a:r>
            <a:r>
              <a:rPr lang="el-GR" dirty="0"/>
              <a:t>ότι είναι μέλη της ομάδας υψηλής παραγωγικότητας.</a:t>
            </a:r>
          </a:p>
          <a:p>
            <a:pPr lvl="4"/>
            <a:r>
              <a:rPr lang="el-GR" dirty="0"/>
              <a:t>Όμως, η εκπαίδευση είναι ένα είδος σπατάλης – που καθίσταται αναγκαία λόγω των προβλημάτων στην πληροφορία.</a:t>
            </a:r>
          </a:p>
          <a:p>
            <a:pPr lvl="2"/>
            <a:r>
              <a:rPr lang="el-GR" dirty="0"/>
              <a:t>Το πρόβλημα είναι ότι αυτοί χαμηλής παραγωγικότητας προσπαθούν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μιμούνται</a:t>
            </a:r>
            <a:r>
              <a:rPr lang="el-GR" dirty="0"/>
              <a:t> τους υψηλής.  (νοθεύοντας έτσι την πληροφόρηση). </a:t>
            </a:r>
          </a:p>
          <a:p>
            <a:pPr lvl="3"/>
            <a:r>
              <a:rPr lang="el-GR" dirty="0"/>
              <a:t>Θα πηγαίνουν σε ακριβά σχολεία, θα κάνουν ιδιαίτερα, θα αντιγράφουν κοκ</a:t>
            </a:r>
          </a:p>
          <a:p>
            <a:pPr lvl="2"/>
            <a:r>
              <a:rPr lang="el-GR" dirty="0"/>
              <a:t>Έτσι υποχρεώνουν αυτούς της υψηλής παραγωγικότητας να πάρουν </a:t>
            </a:r>
            <a:r>
              <a:rPr lang="el-GR" b="1" i="1" dirty="0"/>
              <a:t>επιπλέον</a:t>
            </a:r>
            <a:r>
              <a:rPr lang="el-GR" b="1" dirty="0"/>
              <a:t> πτυχία </a:t>
            </a:r>
            <a:r>
              <a:rPr lang="el-GR" dirty="0"/>
              <a:t>(πχ μεταπτυχιακό) για να ξεχωρίσουν.</a:t>
            </a:r>
          </a:p>
          <a:p>
            <a:r>
              <a:rPr lang="el-GR" dirty="0"/>
              <a:t>Η σηματοδότηση </a:t>
            </a:r>
            <a:r>
              <a:rPr lang="en-US" dirty="0"/>
              <a:t>(Signaling) </a:t>
            </a:r>
            <a:r>
              <a:rPr lang="el-GR" dirty="0"/>
              <a:t>είναι μια μέθοδος παράκαμψης της ασυμμετρίας πληροφορίας.</a:t>
            </a:r>
          </a:p>
          <a:p>
            <a:pPr lvl="1"/>
            <a:r>
              <a:rPr lang="el-GR" dirty="0"/>
              <a:t>Επιτρέπει τον </a:t>
            </a:r>
            <a:r>
              <a:rPr lang="el-GR" b="1" dirty="0"/>
              <a:t>διαχωρισμό της αγοράς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 ποιότητα</a:t>
            </a:r>
            <a:r>
              <a:rPr lang="el-GR" dirty="0"/>
              <a:t>, κάνοντας δυνατή διαφορετική αντιμετώπιση (τιμές). </a:t>
            </a:r>
          </a:p>
          <a:p>
            <a:pPr lvl="1"/>
            <a:r>
              <a:rPr lang="el-GR" dirty="0"/>
              <a:t>Δίνει κίνητρα για να </a:t>
            </a:r>
            <a:r>
              <a:rPr lang="el-GR" dirty="0" err="1"/>
              <a:t>αυτοδιαχωριστούν</a:t>
            </a:r>
            <a:r>
              <a:rPr lang="el-GR" dirty="0"/>
              <a:t> οι δύο ομάδες, </a:t>
            </a:r>
            <a:r>
              <a:rPr lang="el-GR" b="1" dirty="0"/>
              <a:t>οδηγώντας </a:t>
            </a:r>
            <a:r>
              <a:rPr lang="el-GR" b="1" dirty="0">
                <a:solidFill>
                  <a:schemeClr val="accent2"/>
                </a:solidFill>
              </a:rPr>
              <a:t>στην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αποκάλυψη</a:t>
            </a:r>
            <a:r>
              <a:rPr lang="el-GR" b="1" dirty="0">
                <a:solidFill>
                  <a:schemeClr val="accent2"/>
                </a:solidFill>
              </a:rPr>
              <a:t> της κρυφής πληροφορίας</a:t>
            </a:r>
            <a:r>
              <a:rPr lang="el-GR" b="1" dirty="0"/>
              <a:t>. 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2DFF2-9F7A-30EA-0D8B-F4503333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117C-D9D9-E6EE-243C-AB2A62F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71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854E-EBBA-1938-72C2-36BC5CC0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Μια ασφαλιστική εφαρμογή του διαχωρισμού: </a:t>
            </a:r>
            <a:r>
              <a:rPr lang="el-GR" b="1" dirty="0"/>
              <a:t>Μοντέλο </a:t>
            </a:r>
            <a:r>
              <a:rPr lang="en-US" b="1" dirty="0"/>
              <a:t>Rothschild-Stiglitz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51DA-3622-3FA4-912F-C026DF22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737360"/>
            <a:ext cx="10301059" cy="413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</a:t>
            </a:r>
            <a:r>
              <a:rPr lang="el-GR" b="1" dirty="0"/>
              <a:t>πρόβλημα της αντεπιλογής </a:t>
            </a:r>
            <a:r>
              <a:rPr lang="el-GR" dirty="0"/>
              <a:t>είναι ιδιαίτερα διαδεδομένο στις ασφαλίσεις.</a:t>
            </a:r>
          </a:p>
          <a:p>
            <a:pPr lvl="2"/>
            <a:r>
              <a:rPr lang="el-GR" dirty="0"/>
              <a:t>Πλήθος περιπτώσεων όπου ο ασφαλισμένος γνωρίζει για τον εαυτό του περισσότερο από την ασφαλιστική.</a:t>
            </a:r>
          </a:p>
          <a:p>
            <a:pPr lvl="3"/>
            <a:r>
              <a:rPr lang="el-GR" dirty="0"/>
              <a:t>προσελκύονται κατά προτεραιότητα υψηλά ρίσκα, αποθαρρύνονται τα χαμηλά, αυξάνουν τα ασφάλιστρα, περιορίζεται η ζήτηση</a:t>
            </a:r>
          </a:p>
          <a:p>
            <a:pPr lvl="3"/>
            <a:r>
              <a:rPr lang="el-GR" dirty="0"/>
              <a:t>Μπορεί να φτάσει στο σημείο να μην συμφέρει η ασφάλιση καθόλου – και να μη προσφέρεται – </a:t>
            </a:r>
            <a:r>
              <a:rPr lang="el-GR" b="1" dirty="0"/>
              <a:t>ανυπαρξία αγοράς</a:t>
            </a:r>
          </a:p>
          <a:p>
            <a:pPr lvl="2"/>
            <a:r>
              <a:rPr lang="el-GR" b="1" dirty="0"/>
              <a:t>Παιχνίδι γάτα – ποντίκι </a:t>
            </a:r>
            <a:r>
              <a:rPr lang="el-GR" dirty="0"/>
              <a:t>που η ασφαλιστική προσπαθεί να πείσει τους ασφαλισμένους </a:t>
            </a:r>
            <a:r>
              <a:rPr lang="el-GR" b="1" dirty="0"/>
              <a:t>να αποκαλύψουν την κρυφή πληροφορία</a:t>
            </a:r>
          </a:p>
          <a:p>
            <a:pPr lvl="3"/>
            <a:r>
              <a:rPr lang="el-GR" dirty="0"/>
              <a:t>Όπως στο μοντέλο της σηματοδότησης στην εκπαίδευση, προσφέρονται κίνητρα για να </a:t>
            </a:r>
            <a:r>
              <a:rPr lang="el-GR" dirty="0" err="1"/>
              <a:t>αυτοτοποθετηθούν</a:t>
            </a:r>
            <a:r>
              <a:rPr lang="el-GR" dirty="0"/>
              <a:t> οι πελάτες αναλόγως του ρίσκου τους.  - </a:t>
            </a:r>
            <a:r>
              <a:rPr lang="el-GR" b="1" dirty="0" err="1"/>
              <a:t>αυτοαποκαλύπτονται</a:t>
            </a:r>
            <a:r>
              <a:rPr lang="el-GR" b="1" dirty="0"/>
              <a:t>. </a:t>
            </a:r>
          </a:p>
          <a:p>
            <a:pPr lvl="3"/>
            <a:r>
              <a:rPr lang="el-GR" dirty="0" err="1"/>
              <a:t>Οσοι</a:t>
            </a:r>
            <a:r>
              <a:rPr lang="el-GR" dirty="0"/>
              <a:t> γνωρίζουν ότι είναι ψηλό ρίσκο, θα </a:t>
            </a:r>
            <a:r>
              <a:rPr lang="el-GR" b="1" dirty="0"/>
              <a:t>διαφέρουν στην πράξη </a:t>
            </a:r>
            <a:r>
              <a:rPr lang="el-GR" dirty="0"/>
              <a:t>από την συμπεριφορά όσων είναι χαμηλό.</a:t>
            </a:r>
          </a:p>
          <a:p>
            <a:pPr lvl="3"/>
            <a:r>
              <a:rPr lang="el-GR" dirty="0"/>
              <a:t>Τότε η εταιρεία θα προσφέρει διαφορετικό συμβόλαιο για χαμηλό ρίσκο με χαμηλό ασφάλιστρο, </a:t>
            </a:r>
          </a:p>
          <a:p>
            <a:pPr lvl="3"/>
            <a:r>
              <a:rPr lang="el-GR" dirty="0"/>
              <a:t>Χωρίς, όμως, τον κίνδυνο επιμόλυνσης από άτομα  υψηλού ρίσκου που προσποιούνται ότι είναι χαμηλού για να πληρώσουν λιγότερο.</a:t>
            </a:r>
          </a:p>
          <a:p>
            <a:pPr lvl="1"/>
            <a:r>
              <a:rPr lang="el-GR" i="1" dirty="0"/>
              <a:t>Πώς</a:t>
            </a:r>
            <a:r>
              <a:rPr lang="el-GR" dirty="0"/>
              <a:t> γίνεται αυτό; Αξιοποιείται η ιδιαιτερότητα της τιμολόγησης ασφάλισης (απαλλαγή - </a:t>
            </a:r>
            <a:r>
              <a:rPr lang="en-US" dirty="0"/>
              <a:t>Deductible</a:t>
            </a:r>
            <a:r>
              <a:rPr lang="el-GR" dirty="0"/>
              <a:t>) </a:t>
            </a:r>
            <a:endParaRPr lang="en-US" dirty="0"/>
          </a:p>
          <a:p>
            <a:pPr lvl="2"/>
            <a:r>
              <a:rPr lang="el-GR" dirty="0"/>
              <a:t>Προσφέρεται η ίδια ασφάλιση με </a:t>
            </a:r>
            <a:r>
              <a:rPr lang="el-GR" b="1" dirty="0"/>
              <a:t>δύο</a:t>
            </a:r>
            <a:r>
              <a:rPr lang="el-GR" dirty="0"/>
              <a:t> διαφορετικές τιμές – </a:t>
            </a:r>
            <a:r>
              <a:rPr lang="el-GR" b="1" dirty="0"/>
              <a:t>ψηλή και χαμηλή</a:t>
            </a:r>
          </a:p>
          <a:p>
            <a:pPr lvl="2"/>
            <a:r>
              <a:rPr lang="el-GR" dirty="0"/>
              <a:t>Η χαμηλή τιμή έχει και ψηλή απαλλαγή. Η ψηλή έχει χαμηλότερη απαλλαγή.</a:t>
            </a:r>
          </a:p>
          <a:p>
            <a:pPr lvl="2"/>
            <a:r>
              <a:rPr lang="el-GR" dirty="0" err="1"/>
              <a:t>Οσοι</a:t>
            </a:r>
            <a:r>
              <a:rPr lang="el-GR" dirty="0"/>
              <a:t> ξέρουν ότι είναι χαμηλού ρίσκου ξέρουν ότι έχουν μικρή πιθανότητα να βρεθούν κάτω από την απαλλαγή.  </a:t>
            </a:r>
          </a:p>
          <a:p>
            <a:pPr lvl="2"/>
            <a:r>
              <a:rPr lang="el-GR" dirty="0"/>
              <a:t>Οι του ψηλού προτιμάνε το πακέτο με τη χαμηλή απαλλαγή. </a:t>
            </a:r>
          </a:p>
          <a:p>
            <a:pPr lvl="1"/>
            <a:r>
              <a:rPr lang="el-GR" dirty="0"/>
              <a:t>Η συνύπαρξη διαφορετικών τιμών καταφέρνει να </a:t>
            </a:r>
            <a:r>
              <a:rPr lang="el-GR" dirty="0" err="1"/>
              <a:t>διαχωρήσει</a:t>
            </a:r>
            <a:r>
              <a:rPr lang="el-GR" dirty="0"/>
              <a:t> την αγορά.</a:t>
            </a:r>
          </a:p>
          <a:p>
            <a:pPr lvl="1"/>
            <a:r>
              <a:rPr lang="el-GR" dirty="0"/>
              <a:t>Θα ήταν αδιανόητο χωρίς αβεβαιότητα </a:t>
            </a:r>
          </a:p>
          <a:p>
            <a:pPr lvl="2"/>
            <a:r>
              <a:rPr lang="el-GR" dirty="0" err="1"/>
              <a:t>Αρμπιτραζ</a:t>
            </a:r>
            <a:r>
              <a:rPr lang="el-GR" dirty="0"/>
              <a:t>: αγοράζεις από φτηνό – πουλάς σε ακριβό και έτσι εξισώνονται οι τιμές.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95920-C69B-07B7-FCD5-330BB405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FBF0A-EACE-B23E-01B6-B5AA9FED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3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01C3-FED8-0AE5-E164-CE671A10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λειτουργεί το μοντέλο;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F486-E665-0F7D-CF08-F3D8CB279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545" y="1737360"/>
            <a:ext cx="5381494" cy="4499952"/>
          </a:xfrm>
        </p:spPr>
        <p:txBody>
          <a:bodyPr>
            <a:normAutofit/>
          </a:bodyPr>
          <a:lstStyle/>
          <a:p>
            <a:pPr lvl="0"/>
            <a:r>
              <a:rPr lang="el-GR" sz="1400" dirty="0"/>
              <a:t>Δύο είδη ατόμων ανάλογα την πιθανότητα ατυχήματος:</a:t>
            </a:r>
            <a:endParaRPr lang="el-GR" sz="1200" dirty="0"/>
          </a:p>
          <a:p>
            <a:pPr lvl="1"/>
            <a:r>
              <a:rPr lang="el-GR" sz="1200" dirty="0"/>
              <a:t>Υψηλό ρίσκο με πιθανότητα  </a:t>
            </a:r>
            <a:r>
              <a:rPr lang="en-US" sz="1200" dirty="0" err="1"/>
              <a:t>q</a:t>
            </a:r>
            <a:r>
              <a:rPr lang="en-US" sz="1200" baseline="-25000" dirty="0" err="1"/>
              <a:t>h</a:t>
            </a:r>
            <a:r>
              <a:rPr lang="en-US" sz="1200" baseline="-25000" dirty="0"/>
              <a:t> </a:t>
            </a:r>
            <a:r>
              <a:rPr lang="en-US" sz="1200" dirty="0"/>
              <a:t> </a:t>
            </a:r>
            <a:r>
              <a:rPr lang="el-GR" sz="1200" dirty="0"/>
              <a:t>για υψηλό ρίσκο και  </a:t>
            </a:r>
            <a:r>
              <a:rPr lang="en-US" sz="1200" dirty="0"/>
              <a:t>q</a:t>
            </a:r>
            <a:r>
              <a:rPr lang="en-US" sz="1200" baseline="-25000" dirty="0"/>
              <a:t>l</a:t>
            </a:r>
            <a:r>
              <a:rPr lang="en-US" sz="1200" dirty="0"/>
              <a:t> </a:t>
            </a:r>
            <a:r>
              <a:rPr lang="el-GR" sz="1200" dirty="0"/>
              <a:t>για χαμηλό ρίσκο.</a:t>
            </a:r>
            <a:endParaRPr lang="el-GR" sz="1100" dirty="0"/>
          </a:p>
          <a:p>
            <a:pPr lvl="0"/>
            <a:r>
              <a:rPr lang="el-GR" sz="1200" dirty="0"/>
              <a:t>λ є [0,1] ποσοστό ατόμων υψηλού ρίσκου</a:t>
            </a:r>
            <a:endParaRPr lang="el-GR" sz="1100" dirty="0"/>
          </a:p>
          <a:p>
            <a:pPr lvl="0"/>
            <a:r>
              <a:rPr lang="en-US" sz="1200" dirty="0"/>
              <a:t>q</a:t>
            </a:r>
            <a:r>
              <a:rPr lang="el-GR" sz="1200" baseline="30000" dirty="0"/>
              <a:t>*</a:t>
            </a:r>
            <a:r>
              <a:rPr lang="el-GR" sz="1200" dirty="0"/>
              <a:t>= λ </a:t>
            </a:r>
            <a:r>
              <a:rPr lang="en-US" sz="1200" dirty="0" err="1"/>
              <a:t>q</a:t>
            </a:r>
            <a:r>
              <a:rPr lang="en-US" sz="1200" baseline="-25000" dirty="0" err="1"/>
              <a:t>h</a:t>
            </a:r>
            <a:r>
              <a:rPr lang="el-GR" sz="1200" dirty="0"/>
              <a:t> +(1-λ) </a:t>
            </a:r>
            <a:r>
              <a:rPr lang="en-US" sz="1200" dirty="0"/>
              <a:t>q</a:t>
            </a:r>
            <a:r>
              <a:rPr lang="en-US" sz="1200" baseline="-25000" dirty="0"/>
              <a:t>l</a:t>
            </a:r>
            <a:r>
              <a:rPr lang="el-GR" sz="1200" dirty="0"/>
              <a:t>  </a:t>
            </a:r>
            <a:r>
              <a:rPr lang="el-GR" sz="1200" i="1" dirty="0"/>
              <a:t>μέση</a:t>
            </a:r>
            <a:r>
              <a:rPr lang="el-GR" sz="1200" dirty="0"/>
              <a:t> πιθανότητα ατυχήματος</a:t>
            </a:r>
            <a:endParaRPr lang="el-GR" sz="1100" dirty="0"/>
          </a:p>
          <a:p>
            <a:pPr lvl="0"/>
            <a:r>
              <a:rPr lang="el-GR" sz="1200" dirty="0"/>
              <a:t>Ο ασφαλιστής δεν γνωρίζει το είδος ατόμου που αντιμετωπίζει αλλά γνωρίζει το ποσοστό των υψηλών στον πληθυσμό. </a:t>
            </a:r>
            <a:r>
              <a:rPr lang="el-GR" sz="1200" b="1" dirty="0"/>
              <a:t>Υπάρχει ασυμμετρία πληροφόρησης. </a:t>
            </a:r>
            <a:r>
              <a:rPr lang="el-GR" sz="1200" dirty="0"/>
              <a:t>Απαγορεύεται η ασφάλιση σε περισσότερους από έναν ασφαλιστές για τον ίδιο κίνδυνο. </a:t>
            </a:r>
            <a:endParaRPr lang="el-GR" sz="1100" dirty="0"/>
          </a:p>
          <a:p>
            <a:r>
              <a:rPr lang="el-GR" sz="1700" dirty="0"/>
              <a:t>Μπορούν να υπάρχουν </a:t>
            </a:r>
            <a:r>
              <a:rPr lang="el-GR" sz="1700" b="1" dirty="0"/>
              <a:t>δύο είδη σημείων ισορρ</a:t>
            </a:r>
            <a:r>
              <a:rPr lang="el-GR" sz="1700" dirty="0"/>
              <a:t>οπίας:</a:t>
            </a:r>
          </a:p>
          <a:p>
            <a:pPr marL="544068" lvl="1" indent="-342900">
              <a:buFont typeface="+mj-lt"/>
              <a:buAutoNum type="alphaUcPeriod"/>
            </a:pPr>
            <a:r>
              <a:rPr lang="el-GR" sz="1500" dirty="0"/>
              <a:t>Και οι δύο τύποι ατόμων διαλέγουν το </a:t>
            </a:r>
            <a:r>
              <a:rPr lang="el-GR" sz="1500" b="1" dirty="0">
                <a:solidFill>
                  <a:schemeClr val="accent2"/>
                </a:solidFill>
              </a:rPr>
              <a:t>ίδιο συμβόλαιο</a:t>
            </a:r>
            <a:r>
              <a:rPr lang="el-GR" sz="1500" dirty="0"/>
              <a:t> (</a:t>
            </a:r>
            <a:r>
              <a:rPr lang="en-US" sz="1500" dirty="0"/>
              <a:t>n</a:t>
            </a:r>
            <a:r>
              <a:rPr lang="el-GR" sz="1500" dirty="0"/>
              <a:t>=1):σημείο ισορροπίας </a:t>
            </a:r>
            <a:r>
              <a:rPr lang="el-GR" sz="1500" b="1" dirty="0"/>
              <a:t>συναθροισμένο </a:t>
            </a:r>
            <a:r>
              <a:rPr lang="el-GR" sz="1500" dirty="0"/>
              <a:t>(</a:t>
            </a:r>
            <a:r>
              <a:rPr lang="en-US" sz="1500" dirty="0"/>
              <a:t>pooling equilibrium</a:t>
            </a:r>
            <a:r>
              <a:rPr lang="el-GR" sz="1500" dirty="0"/>
              <a:t>). Κ</a:t>
            </a:r>
            <a:r>
              <a:rPr lang="el-GR" sz="1500" i="1" dirty="0"/>
              <a:t>οινό</a:t>
            </a:r>
            <a:r>
              <a:rPr lang="el-GR" sz="1500" dirty="0"/>
              <a:t> συμβόλαιο για την μέση πιθανότητα.</a:t>
            </a:r>
          </a:p>
          <a:p>
            <a:pPr lvl="2"/>
            <a:r>
              <a:rPr lang="el-GR" sz="1100" dirty="0"/>
              <a:t>Ασταθές – αφού μπορεί να προταθεί ξεχωριστό συμβόλαιο για χαμηλό (πχ ασφάλιση για νέους) – το ενιαίο συμβόλαιο δεν θα κρατήσει πολύ</a:t>
            </a:r>
          </a:p>
          <a:p>
            <a:pPr marL="544068" lvl="1" indent="-342900">
              <a:buFont typeface="+mj-lt"/>
              <a:buAutoNum type="alphaUcPeriod"/>
            </a:pPr>
            <a:r>
              <a:rPr lang="el-GR" sz="1500" dirty="0"/>
              <a:t>Οι δύο τύποι διαλέγουν ο καθένας </a:t>
            </a:r>
            <a:r>
              <a:rPr lang="el-GR" sz="1500" b="1" dirty="0">
                <a:solidFill>
                  <a:schemeClr val="accent2"/>
                </a:solidFill>
              </a:rPr>
              <a:t>ξεχωριστό συμβόλαιο</a:t>
            </a:r>
            <a:r>
              <a:rPr lang="el-GR" sz="1500" dirty="0"/>
              <a:t>, σημείο ισορροπίας </a:t>
            </a:r>
            <a:r>
              <a:rPr lang="el-GR" sz="1500" b="1" dirty="0"/>
              <a:t>διαχωρισμένο </a:t>
            </a:r>
            <a:r>
              <a:rPr lang="el-GR" sz="1500" dirty="0"/>
              <a:t>(</a:t>
            </a:r>
            <a:r>
              <a:rPr lang="en-US" sz="1500" dirty="0"/>
              <a:t>separating equilibrium</a:t>
            </a:r>
            <a:r>
              <a:rPr lang="el-GR" sz="1500" dirty="0"/>
              <a:t>). (</a:t>
            </a:r>
            <a:r>
              <a:rPr lang="en-US" sz="1500" dirty="0"/>
              <a:t>n</a:t>
            </a:r>
            <a:r>
              <a:rPr lang="el-GR" sz="1500" dirty="0"/>
              <a:t>=2).</a:t>
            </a:r>
          </a:p>
          <a:p>
            <a:pPr lvl="2"/>
            <a:r>
              <a:rPr lang="el-GR" sz="1100" i="1" dirty="0" err="1"/>
              <a:t>Υπο</a:t>
            </a:r>
            <a:r>
              <a:rPr lang="el-GR" sz="1100" i="1" dirty="0"/>
              <a:t> προϋποθέσεις </a:t>
            </a:r>
            <a:r>
              <a:rPr lang="el-GR" sz="1100" dirty="0"/>
              <a:t>θα μπορούσε να είναι κατάσταση ισορροπίας</a:t>
            </a:r>
          </a:p>
          <a:p>
            <a:endParaRPr lang="el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70A864-CB66-5751-D847-4FD81D0AFA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048" y="2068039"/>
            <a:ext cx="4937125" cy="30671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74DA-7636-483F-6766-DDDB740E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7BA8-A6D2-C174-7C13-FD497A07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CB955-BB4A-9125-68AC-B1E6989EF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3" y="2907854"/>
            <a:ext cx="1552792" cy="56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26412-084A-0978-3119-316997A279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74" y="2982415"/>
            <a:ext cx="1657581" cy="619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10DDC-CF6C-A5FB-97DE-19538A241E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74" y="4060598"/>
            <a:ext cx="1114581" cy="4286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8EE43F-3645-E737-2200-9878A7A9F6F0}"/>
              </a:ext>
            </a:extLst>
          </p:cNvPr>
          <p:cNvSpPr/>
          <p:nvPr/>
        </p:nvSpPr>
        <p:spPr>
          <a:xfrm>
            <a:off x="7392144" y="4926199"/>
            <a:ext cx="4146311" cy="137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ΑH = Αναλογιστικά δίκαιη γραμμή (συμβόλαιο) υψηλού ρίσκου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AL = Αναλογιστικά δίκαιη γραμμή (συμβόλαιο) χαμηλού ρίσκου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ΑΜ= Συμβόλαιο μέσου όρου (με την μέση πιθανότητα q*)</a:t>
            </a:r>
          </a:p>
          <a:p>
            <a:pPr algn="ctr"/>
            <a:r>
              <a:rPr lang="el-GR" sz="1100" dirty="0">
                <a:solidFill>
                  <a:schemeClr val="tx1"/>
                </a:solidFill>
              </a:rPr>
              <a:t>Αν υπάρχει πλήρης πληροφόρηση στον καθένα προσφέρεται το ‘δικό του’ αναλογιστικά δίκαιο συμβόλαιο και επιλέγουν 100% κάλυψη. </a:t>
            </a:r>
          </a:p>
        </p:txBody>
      </p:sp>
    </p:spTree>
    <p:extLst>
      <p:ext uri="{BB962C8B-B14F-4D97-AF65-F5344CB8AC3E}">
        <p14:creationId xmlns:p14="http://schemas.microsoft.com/office/powerpoint/2010/main" val="304131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337D-E0B5-26E4-DBAF-5EB0A156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ιδιαιτερότητα της ασφάλισης:</a:t>
            </a:r>
            <a:br>
              <a:rPr lang="el-GR" dirty="0"/>
            </a:br>
            <a:r>
              <a:rPr lang="el-GR" dirty="0"/>
              <a:t>Διαχωρισμός της αγοράς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1101-AAA6-2E8C-BBAB-97665B3D5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1845734"/>
            <a:ext cx="6048672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Τα υψηλού ρίσκου </a:t>
            </a:r>
            <a:r>
              <a:rPr lang="el-GR" b="1" dirty="0"/>
              <a:t>πάντα ασφαλίζονται</a:t>
            </a:r>
            <a:r>
              <a:rPr lang="el-GR" dirty="0"/>
              <a:t>. Ακόμη και αν φύγουν όλοι οι υπόλοιποι, ο μέσος όρος θα είναι ο δικός τους </a:t>
            </a:r>
            <a:endParaRPr lang="en-US" dirty="0"/>
          </a:p>
          <a:p>
            <a:pPr marL="201168" lvl="1" indent="0">
              <a:buNone/>
            </a:pPr>
            <a:r>
              <a:rPr lang="en-US" dirty="0"/>
              <a:t>O</a:t>
            </a:r>
            <a:r>
              <a:rPr lang="el-GR" dirty="0"/>
              <a:t>ι χαμηλού πληρώνουν τιμή ψηλότερη από την δική τους και ασφαλίζονται &lt;100%.  </a:t>
            </a:r>
          </a:p>
          <a:p>
            <a:pPr marL="0" indent="0">
              <a:buNone/>
            </a:pPr>
            <a:r>
              <a:rPr lang="el-GR" dirty="0"/>
              <a:t>Αφού η εταιρεία πρέπει να μην έχει αρνητικό κέρδος, τα κέρδη από τα άτομα χαμηλού ρίσκου </a:t>
            </a:r>
            <a:r>
              <a:rPr lang="el-GR" b="1" dirty="0"/>
              <a:t>αντισταθμίζουν τις απώλειες </a:t>
            </a:r>
            <a:r>
              <a:rPr lang="el-GR" dirty="0"/>
              <a:t>από τα άτομα υψηλού ρίσκου.</a:t>
            </a:r>
          </a:p>
          <a:p>
            <a:pPr marL="201168" lvl="1" indent="0">
              <a:buNone/>
            </a:pPr>
            <a:r>
              <a:rPr lang="el-GR" dirty="0"/>
              <a:t>Επιδοτούνται οι υψηλού ρίσκου. </a:t>
            </a:r>
          </a:p>
          <a:p>
            <a:pPr marL="0" indent="0">
              <a:buNone/>
            </a:pPr>
            <a:r>
              <a:rPr lang="el-GR" dirty="0"/>
              <a:t>Είναι εύκολο να μην υπάρχει </a:t>
            </a:r>
            <a:r>
              <a:rPr lang="el-GR" b="1" i="1" dirty="0"/>
              <a:t>καθόλου </a:t>
            </a:r>
            <a:r>
              <a:rPr lang="el-GR" b="1" dirty="0"/>
              <a:t>ισ</a:t>
            </a:r>
            <a:r>
              <a:rPr lang="el-GR" dirty="0"/>
              <a:t>ορροπία. Αν οι υψηλού είναι πολλοί,  τότε η γραμμή ΑΜ μετακινείται προς την Α</a:t>
            </a:r>
            <a:r>
              <a:rPr lang="en-US" dirty="0"/>
              <a:t>L</a:t>
            </a:r>
            <a:r>
              <a:rPr lang="el-GR" dirty="0"/>
              <a:t> και αυξάνεται η πιθανότητα να μην συμφέρει η ασφάλιση των χαμηλού (οι εταιρείες να βγάζουν αρνητικά κέρδη).  </a:t>
            </a:r>
          </a:p>
          <a:p>
            <a:pPr marL="0" indent="0">
              <a:buNone/>
            </a:pPr>
            <a:r>
              <a:rPr lang="el-GR" dirty="0"/>
              <a:t>Η συχνότητα των περιπτώσεων της μη ύπαρξης ισορροπίας ίσως δικαιολογεί την κρατική παρέμβαση. Όμως μπορεί να σημαίνει και </a:t>
            </a:r>
            <a:r>
              <a:rPr lang="el-GR" b="1" dirty="0"/>
              <a:t>εγγενή αστάθεια</a:t>
            </a:r>
            <a:r>
              <a:rPr lang="el-GR" dirty="0"/>
              <a:t> των ασφαλιστικών αγορών.</a:t>
            </a:r>
          </a:p>
          <a:p>
            <a:pPr lvl="0"/>
            <a:r>
              <a:rPr lang="el-GR" dirty="0"/>
              <a:t> Όταν δεν γνωρίζεις αν είσαι υψηλού ή χαμηλού </a:t>
            </a:r>
            <a:r>
              <a:rPr lang="el-GR" dirty="0" err="1"/>
              <a:t>ρίσκο,υ</a:t>
            </a:r>
            <a:r>
              <a:rPr lang="el-GR" dirty="0"/>
              <a:t> εξαφανίζεται το πρόβλημα – και οι δύο αγοράζουν πλήρη ασφάλεια στην μέση τιμή.</a:t>
            </a:r>
          </a:p>
          <a:p>
            <a:r>
              <a:rPr lang="el-GR" dirty="0"/>
              <a:t>Μία κοινή λύση είναι να </a:t>
            </a:r>
            <a:r>
              <a:rPr lang="el-GR" b="1" dirty="0"/>
              <a:t>καταστεί η ασφαλιστική κάλυψη υποχρεωτική </a:t>
            </a:r>
            <a:r>
              <a:rPr lang="el-GR" dirty="0"/>
              <a:t>– όπως για τα αυτοκίνητα ή μέσω της υποχρεωτικής κοινωνικής ασφάλισης. </a:t>
            </a:r>
          </a:p>
          <a:p>
            <a:pPr lvl="1"/>
            <a:r>
              <a:rPr lang="el-GR" dirty="0"/>
              <a:t>`Τότε </a:t>
            </a:r>
            <a:r>
              <a:rPr lang="el-GR" dirty="0" err="1"/>
              <a:t>όλοι,π.χ</a:t>
            </a:r>
            <a:r>
              <a:rPr lang="el-GR" dirty="0"/>
              <a:t>., υποχρεούνται να πάρουν πλήρη ασφάλιση στο μέσο ασφάλιστρο.	</a:t>
            </a:r>
          </a:p>
          <a:p>
            <a:endParaRPr lang="el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2419BC-1FF0-8E77-D5DE-90F8A84E2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8088" y="2363134"/>
            <a:ext cx="4937125" cy="29885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4CE3-F09D-07D4-5185-A1F74037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4E97-2F45-AB29-65D7-8C607EA2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D66D3-B27B-7281-C577-B1C8E77D9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996952"/>
            <a:ext cx="1554615" cy="56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54461-39A4-8AD6-7BA9-1DC0B1C52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581" y="2534528"/>
            <a:ext cx="1658256" cy="621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086304-1BD6-88F4-0C68-CC6AC6E51B93}"/>
              </a:ext>
            </a:extLst>
          </p:cNvPr>
          <p:cNvSpPr txBox="1"/>
          <p:nvPr/>
        </p:nvSpPr>
        <p:spPr>
          <a:xfrm>
            <a:off x="7248127" y="5397908"/>
            <a:ext cx="4822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Υψηλό ρίσκο </a:t>
            </a:r>
            <a:r>
              <a:rPr lang="el-GR" sz="1200" dirty="0"/>
              <a:t>διαλέγει </a:t>
            </a:r>
            <a:r>
              <a:rPr lang="el-GR" sz="1200" b="1" dirty="0"/>
              <a:t>Β </a:t>
            </a:r>
            <a:r>
              <a:rPr lang="el-GR" sz="1200" dirty="0"/>
              <a:t>(100% ασφάλιση). </a:t>
            </a:r>
            <a:r>
              <a:rPr lang="el-GR" sz="1200" b="1" dirty="0"/>
              <a:t>Χαμηλό</a:t>
            </a:r>
            <a:r>
              <a:rPr lang="el-GR" sz="1200" dirty="0"/>
              <a:t> το </a:t>
            </a:r>
            <a:r>
              <a:rPr lang="en-US" sz="1200" b="1" dirty="0"/>
              <a:t>D</a:t>
            </a:r>
            <a:r>
              <a:rPr lang="el-GR" sz="1200" dirty="0"/>
              <a:t> (μερική ασφάλιση, επειδή το ασφάλιστρο είναι αναλογιστικά άδικο. </a:t>
            </a:r>
          </a:p>
          <a:p>
            <a:r>
              <a:rPr lang="el-GR" sz="1200" dirty="0"/>
              <a:t>Στο </a:t>
            </a:r>
            <a:r>
              <a:rPr lang="en-US" sz="1200" b="1" dirty="0"/>
              <a:t>D</a:t>
            </a:r>
            <a:r>
              <a:rPr lang="el-GR" sz="1200" dirty="0"/>
              <a:t> η ασφάλιση είναι φθηνότερη, αλλά η κάλυψη περιορισμένη.  Αν επιλέγεις </a:t>
            </a:r>
            <a:r>
              <a:rPr lang="en-US" sz="1200" b="1" dirty="0"/>
              <a:t>D</a:t>
            </a:r>
            <a:r>
              <a:rPr lang="el-GR" sz="1200" dirty="0"/>
              <a:t> στέλνεις μήνυμα ότι είσαι χαμηλού ρίσκου, αλλά δεν μπορείς να ασφαλιστείς όσο θέλεις.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D2A45-1812-C9F4-DC35-419F07D90E2C}"/>
              </a:ext>
            </a:extLst>
          </p:cNvPr>
          <p:cNvSpPr txBox="1"/>
          <p:nvPr/>
        </p:nvSpPr>
        <p:spPr>
          <a:xfrm>
            <a:off x="7392144" y="1845734"/>
            <a:ext cx="432048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Οι υψηλού ρίσκου επιβάλλουν εξωτερικό κόστος στους χαμηλού.  Η ασυμμετρία οδηγεί σε απώλεια ευημερίας.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24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57F4-825F-93CB-2B56-59671227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86604"/>
            <a:ext cx="9812208" cy="615667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Ηθικός κίνδυνος </a:t>
            </a:r>
            <a:r>
              <a:rPr lang="el-GR" dirty="0"/>
              <a:t>(</a:t>
            </a:r>
            <a:r>
              <a:rPr lang="en-US" dirty="0"/>
              <a:t>Moral hazard)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343A-6211-5947-5636-212B7D30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033151"/>
            <a:ext cx="10733106" cy="453824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Y</a:t>
            </a:r>
            <a:r>
              <a:rPr lang="el-GR" sz="2200" dirty="0" err="1"/>
              <a:t>πάρχει</a:t>
            </a:r>
            <a:r>
              <a:rPr lang="el-GR" sz="2200" dirty="0"/>
              <a:t> </a:t>
            </a:r>
            <a:r>
              <a:rPr lang="el-GR" sz="2200" b="1" i="1" dirty="0"/>
              <a:t>εκ των προτέρων</a:t>
            </a:r>
            <a:r>
              <a:rPr lang="el-GR" sz="2200" dirty="0"/>
              <a:t> (</a:t>
            </a:r>
            <a:r>
              <a:rPr lang="en-US" sz="2200" dirty="0"/>
              <a:t>ex ante</a:t>
            </a:r>
            <a:r>
              <a:rPr lang="el-GR" sz="2200" dirty="0"/>
              <a:t>) ή </a:t>
            </a:r>
            <a:r>
              <a:rPr lang="el-GR" sz="2200" b="1" dirty="0"/>
              <a:t>εκ των υστέρων </a:t>
            </a:r>
            <a:r>
              <a:rPr lang="el-GR" sz="2200" i="1" dirty="0"/>
              <a:t>(</a:t>
            </a:r>
            <a:r>
              <a:rPr lang="en-US" sz="2200" i="1" dirty="0"/>
              <a:t>ex post</a:t>
            </a:r>
            <a:r>
              <a:rPr lang="el-GR" sz="2200" i="1" dirty="0"/>
              <a:t>)</a:t>
            </a:r>
            <a:r>
              <a:rPr lang="el-GR" sz="2200" dirty="0"/>
              <a:t>, όταν δηλαδή η ενέργεια πρέπει να ληφθεί μετά τον </a:t>
            </a:r>
            <a:r>
              <a:rPr lang="el-GR" sz="2200" i="1" dirty="0"/>
              <a:t>κίνδυνο</a:t>
            </a:r>
            <a:r>
              <a:rPr lang="el-GR" sz="2200" dirty="0"/>
              <a:t>.  </a:t>
            </a:r>
            <a:endParaRPr lang="en-US" sz="2200" dirty="0"/>
          </a:p>
          <a:p>
            <a:pPr lvl="1"/>
            <a:r>
              <a:rPr lang="el-GR" sz="1900" dirty="0"/>
              <a:t>Στην ουσία δημιουργείται όταν ένα συμβόλαιο είναι ελλιπές αφού δεν αναφέρει όλες τις ενέργειες στις οποίες πρέπει να προβεί αυτός που αναλαμβάνει υποχρέωση.  </a:t>
            </a:r>
            <a:r>
              <a:rPr lang="el-GR" sz="1900" i="1" dirty="0"/>
              <a:t>Υπάρχει ασύμμετρη πληροφόρηση μετά την σύναψη του συμβολαίου</a:t>
            </a:r>
            <a:r>
              <a:rPr lang="el-GR" sz="1900" dirty="0"/>
              <a:t> (άλλως έχουμε περίπτωση αντεπιλογής).</a:t>
            </a:r>
          </a:p>
          <a:p>
            <a:r>
              <a:rPr lang="el-GR" sz="2200" b="1" dirty="0"/>
              <a:t>Παράδειγμα</a:t>
            </a:r>
            <a:r>
              <a:rPr lang="el-GR" sz="2200" dirty="0"/>
              <a:t>: Στις ΗΠΑ η υποχρεωτική χρήση ζωνών ασφαλείας από οδηγούς οδήγησε σε </a:t>
            </a:r>
            <a:r>
              <a:rPr lang="el-GR" sz="2200" i="1" dirty="0"/>
              <a:t>αύξηση</a:t>
            </a:r>
            <a:r>
              <a:rPr lang="el-GR" sz="2200" dirty="0"/>
              <a:t> των ατυχημάτων λόγω υπερβολικής ταχύτητας ή απροσεξίας (π.χ. τραυματισμοί πεζών). </a:t>
            </a:r>
          </a:p>
          <a:p>
            <a:pPr lvl="1"/>
            <a:r>
              <a:rPr lang="el-GR" sz="1900" dirty="0"/>
              <a:t>Αισθανόντουσαν πιο ασφαλείς και έτσι οδηγούν με λιγότερη προσοχή. </a:t>
            </a:r>
          </a:p>
          <a:p>
            <a:pPr lvl="1"/>
            <a:r>
              <a:rPr lang="el-GR" sz="1900" dirty="0"/>
              <a:t>Φοιτητές που έχουν πάρει καλό βαθμό σε πρόοδο θεωρούν ότι δεν χρειάζεται να δουλέψουν για καλό βαθμό στις εξετάσεις. </a:t>
            </a:r>
          </a:p>
          <a:p>
            <a:r>
              <a:rPr lang="el-GR" sz="2200" dirty="0"/>
              <a:t> Είναι ένα δείγμα γενικότερου προβλήματος: </a:t>
            </a:r>
            <a:r>
              <a:rPr lang="el-GR" sz="2200" b="1" dirty="0"/>
              <a:t>Σχέση εντολέα-εντολοδόχου</a:t>
            </a:r>
            <a:r>
              <a:rPr lang="el-GR" sz="2200" dirty="0"/>
              <a:t> (</a:t>
            </a:r>
            <a:r>
              <a:rPr lang="en-US" sz="2200" dirty="0"/>
              <a:t>principal</a:t>
            </a:r>
            <a:r>
              <a:rPr lang="el-GR" sz="2200" dirty="0"/>
              <a:t>-</a:t>
            </a:r>
            <a:r>
              <a:rPr lang="en-US" sz="2200" dirty="0"/>
              <a:t>agent problem</a:t>
            </a:r>
            <a:r>
              <a:rPr lang="el-GR" sz="2200" dirty="0"/>
              <a:t>), δηλαδή των κινήτρων. </a:t>
            </a:r>
          </a:p>
          <a:p>
            <a:pPr lvl="1"/>
            <a:r>
              <a:rPr lang="el-GR" sz="1900" dirty="0"/>
              <a:t>Με ποιόν τρόπο οι μέτοχοι σε μια επιχείρηση επιβεβαιώνουν ότι οι μάνατζερ δεν τους κλέβουν; </a:t>
            </a:r>
          </a:p>
          <a:p>
            <a:pPr lvl="1"/>
            <a:r>
              <a:rPr lang="el-GR" sz="1900" dirty="0"/>
              <a:t>Πώς επιβεβαιώνουν οι ψηφοφόροι ότι η Κυβέρνηση θα πράξει αυτά για τα οποία δεσμεύτηκε; </a:t>
            </a:r>
          </a:p>
          <a:p>
            <a:pPr lvl="1"/>
            <a:r>
              <a:rPr lang="el-GR" sz="1900" dirty="0"/>
              <a:t>Πώς ο επιστάτης του κτήματος θα φροντίζει τα συμφέροντα του κτηματία;  Κλπ.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Η ανάλυση μπορεί να είναι </a:t>
            </a:r>
            <a:r>
              <a:rPr lang="el-GR" sz="2200" b="1" dirty="0"/>
              <a:t>πολύ περίπλοκη αφού μπορεί να διακριθούν πολλές περιπτώσει</a:t>
            </a:r>
            <a:r>
              <a:rPr lang="el-GR" sz="2200" dirty="0"/>
              <a:t>ς. Συνήθως:</a:t>
            </a:r>
          </a:p>
          <a:p>
            <a:pPr lvl="1"/>
            <a:r>
              <a:rPr lang="el-GR" sz="1900" dirty="0"/>
              <a:t>Τμήμα του ρίσκου παραμένει στον ασφαλισμένο, έτσι ώστε να διατηρηθούν τα κίνητρα.</a:t>
            </a:r>
          </a:p>
          <a:p>
            <a:pPr lvl="1"/>
            <a:r>
              <a:rPr lang="el-GR" sz="1900" dirty="0"/>
              <a:t>Είναι πιθανόν η ασφάλιση να μην είναι εφικτή (απουσία σημείου ισορροπίας)</a:t>
            </a:r>
          </a:p>
          <a:p>
            <a:pPr lvl="1"/>
            <a:r>
              <a:rPr lang="el-GR" sz="1900" dirty="0"/>
              <a:t>Το σημείο ισορροπίας ίσως να μην είναι το καλύτερο δυνατόν- δικαιολογώντας κάποιας κρατική ή άλλη παρέμβαση.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B910C-D7CB-A877-EE9E-E3EDFF97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/>
              <a:t>Πλάτων Τήνιος – σημειώσεις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FD41B-70F8-5F43-23F2-DE091EE7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534CB-9DD3-02E7-0640-FAA894449F70}"/>
              </a:ext>
            </a:extLst>
          </p:cNvPr>
          <p:cNvSpPr txBox="1"/>
          <p:nvPr/>
        </p:nvSpPr>
        <p:spPr>
          <a:xfrm>
            <a:off x="191344" y="836712"/>
            <a:ext cx="1116124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</a:t>
            </a:r>
            <a:r>
              <a:rPr lang="el-GR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ρυφή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πράξη, 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όπου (α) το συμβόλαιο είναι τμηματικά υπό τον έλεγχο του ασφαλισμένου και (β) ο ασφαλιστής δεν μπορεί να αντιληφθεί χωρίς κόστος σε ποιο βαθμό ευθύνεται ο ασφαλισμένος για τις απώλειες.  </a:t>
            </a:r>
          </a:p>
        </p:txBody>
      </p:sp>
    </p:spTree>
    <p:extLst>
      <p:ext uri="{BB962C8B-B14F-4D97-AF65-F5344CB8AC3E}">
        <p14:creationId xmlns:p14="http://schemas.microsoft.com/office/powerpoint/2010/main" val="1638338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22861</TotalTime>
  <Words>5822</Words>
  <Application>Microsoft Office PowerPoint</Application>
  <PresentationFormat>Widescreen</PresentationFormat>
  <Paragraphs>370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Century Gothic</vt:lpstr>
      <vt:lpstr>Courier New</vt:lpstr>
      <vt:lpstr>Times New Roman</vt:lpstr>
      <vt:lpstr>Wingdings</vt:lpstr>
      <vt:lpstr>Retrospect</vt:lpstr>
      <vt:lpstr>Adobe Acrobat Document</vt:lpstr>
      <vt:lpstr>OIKONOMIKH ΤΗΣ ΑΣΦΑΛΙΣΗΣ – ΕΝΟΤΗΤΑ 5</vt:lpstr>
      <vt:lpstr>Πού προκύπτουν ασυμμετρίες πληροφόρησης;</vt:lpstr>
      <vt:lpstr>Κρυμμένη γνώση –  Μοντέλο για Σακαράκες </vt:lpstr>
      <vt:lpstr>Ασφαλιστική εφαρμογή: Αντεπιλογή</vt:lpstr>
      <vt:lpstr>Κρυφή πληροφορία:  Διαχωρισμός, σηματοδότηση και εκπαίδευση </vt:lpstr>
      <vt:lpstr>Μια ασφαλιστική εφαρμογή του διαχωρισμού: Μοντέλο Rothschild-Stiglitz</vt:lpstr>
      <vt:lpstr>Πώς λειτουργεί το μοντέλο;</vt:lpstr>
      <vt:lpstr>Μια ιδιαιτερότητα της ασφάλισης: Διαχωρισμός της αγοράς</vt:lpstr>
      <vt:lpstr>Ηθικός κίνδυνος (Moral hazard)</vt:lpstr>
      <vt:lpstr>Ένα απλό μοντέλο με μια ενέργεια αποτροπής</vt:lpstr>
      <vt:lpstr>Απλό μοντέλο ηθικου κινδύνου</vt:lpstr>
      <vt:lpstr>Μειώνεται η πιθανότητα ή η ζημιά; </vt:lpstr>
      <vt:lpstr>Οικονομικό και ψυχολογικό κόστος</vt:lpstr>
      <vt:lpstr>Πρώτη Εφαρμογή: Γενετικά τεστ</vt:lpstr>
      <vt:lpstr>Πώς καλύπτεται το αυξημένο κόστος; </vt:lpstr>
      <vt:lpstr>PowerPoint Presentation</vt:lpstr>
      <vt:lpstr>Δεύτερη εφαρμογή: Μικροασφάλιση</vt:lpstr>
      <vt:lpstr>Φτώχεια στον Τρίτο κόσμο:  Ένα πρόβλημα ασφάλισης; </vt:lpstr>
      <vt:lpstr>Δύο δαπανηρές μη ασφαλιστικές αντιδράσεις</vt:lpstr>
      <vt:lpstr>Γιατί είναι τόσο σπάνια η ασφαλιστική κάλυψη; </vt:lpstr>
      <vt:lpstr>Γιατί δεν υπάρχει ζήτηση;  </vt:lpstr>
      <vt:lpstr>Εμβάθυνση στην Μικροασφάλιση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Platon Tinios</dc:creator>
  <cp:lastModifiedBy>Platon Tinios</cp:lastModifiedBy>
  <cp:revision>169</cp:revision>
  <cp:lastPrinted>2025-11-11T10:00:36Z</cp:lastPrinted>
  <dcterms:created xsi:type="dcterms:W3CDTF">2020-10-29T08:06:03Z</dcterms:created>
  <dcterms:modified xsi:type="dcterms:W3CDTF">2025-12-10T17:27:51Z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64f240-1db5-4acf-9bde-572066689a31_Enabled">
    <vt:lpwstr>true</vt:lpwstr>
  </property>
  <property fmtid="{D5CDD505-2E9C-101B-9397-08002B2CF9AE}" pid="3" name="MSIP_Label_2e64f240-1db5-4acf-9bde-572066689a31_SetDate">
    <vt:lpwstr>2025-11-03T10:19:48Z</vt:lpwstr>
  </property>
  <property fmtid="{D5CDD505-2E9C-101B-9397-08002B2CF9AE}" pid="4" name="MSIP_Label_2e64f240-1db5-4acf-9bde-572066689a31_Method">
    <vt:lpwstr>Privileged</vt:lpwstr>
  </property>
  <property fmtid="{D5CDD505-2E9C-101B-9397-08002B2CF9AE}" pid="5" name="MSIP_Label_2e64f240-1db5-4acf-9bde-572066689a31_Name">
    <vt:lpwstr>ΧΩΡΙΣ ΧΑΡΑΚΤΗΡΙΣΜΟ ΑΣΦΑΛΕΙΑΣ</vt:lpwstr>
  </property>
  <property fmtid="{D5CDD505-2E9C-101B-9397-08002B2CF9AE}" pid="6" name="MSIP_Label_2e64f240-1db5-4acf-9bde-572066689a31_SiteId">
    <vt:lpwstr>dabae695-3d3b-4e5d-ab49-009605ba5c68</vt:lpwstr>
  </property>
  <property fmtid="{D5CDD505-2E9C-101B-9397-08002B2CF9AE}" pid="7" name="MSIP_Label_2e64f240-1db5-4acf-9bde-572066689a31_ActionId">
    <vt:lpwstr>01d45487-814c-4f34-85db-46d2f517a22f</vt:lpwstr>
  </property>
  <property fmtid="{D5CDD505-2E9C-101B-9397-08002B2CF9AE}" pid="8" name="MSIP_Label_2e64f240-1db5-4acf-9bde-572066689a31_ContentBits">
    <vt:lpwstr>0</vt:lpwstr>
  </property>
  <property fmtid="{D5CDD505-2E9C-101B-9397-08002B2CF9AE}" pid="9" name="MSIP_Label_2e64f240-1db5-4acf-9bde-572066689a31_Tag">
    <vt:lpwstr>10, 0, 1, 1</vt:lpwstr>
  </property>
</Properties>
</file>