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7" r:id="rId1"/>
  </p:sldMasterIdLst>
  <p:notesMasterIdLst>
    <p:notesMasterId r:id="rId31"/>
  </p:notesMasterIdLst>
  <p:sldIdLst>
    <p:sldId id="256" r:id="rId2"/>
    <p:sldId id="257" r:id="rId3"/>
    <p:sldId id="258" r:id="rId4"/>
    <p:sldId id="259" r:id="rId5"/>
    <p:sldId id="260" r:id="rId6"/>
    <p:sldId id="262" r:id="rId7"/>
    <p:sldId id="264" r:id="rId8"/>
    <p:sldId id="266" r:id="rId9"/>
    <p:sldId id="265" r:id="rId10"/>
    <p:sldId id="263" r:id="rId11"/>
    <p:sldId id="267" r:id="rId12"/>
    <p:sldId id="268" r:id="rId13"/>
    <p:sldId id="270" r:id="rId14"/>
    <p:sldId id="269" r:id="rId15"/>
    <p:sldId id="275" r:id="rId16"/>
    <p:sldId id="276" r:id="rId17"/>
    <p:sldId id="277" r:id="rId18"/>
    <p:sldId id="278" r:id="rId19"/>
    <p:sldId id="279" r:id="rId20"/>
    <p:sldId id="280" r:id="rId21"/>
    <p:sldId id="281" r:id="rId22"/>
    <p:sldId id="282" r:id="rId23"/>
    <p:sldId id="283" r:id="rId24"/>
    <p:sldId id="289" r:id="rId25"/>
    <p:sldId id="288" r:id="rId26"/>
    <p:sldId id="287" r:id="rId27"/>
    <p:sldId id="284" r:id="rId28"/>
    <p:sldId id="285" r:id="rId29"/>
    <p:sldId id="28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106" d="100"/>
          <a:sy n="106" d="100"/>
        </p:scale>
        <p:origin x="792"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1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0" y="0"/>
            <a:ext cx="3038604" cy="465267"/>
          </a:xfrm>
          <a:prstGeom prst="rect">
            <a:avLst/>
          </a:prstGeom>
          <a:noFill/>
          <a:ln>
            <a:noFill/>
          </a:ln>
          <a:effectLst/>
        </p:spPr>
        <p:txBody>
          <a:bodyPr vert="horz" wrap="square" lIns="91248" tIns="45624" rIns="91248" bIns="4562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970160" y="0"/>
            <a:ext cx="3038604" cy="465267"/>
          </a:xfrm>
          <a:prstGeom prst="rect">
            <a:avLst/>
          </a:prstGeom>
          <a:noFill/>
          <a:ln>
            <a:noFill/>
          </a:ln>
          <a:effectLst/>
        </p:spPr>
        <p:txBody>
          <a:bodyPr vert="horz" wrap="square" lIns="91248" tIns="45624" rIns="91248" bIns="4562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30/12/2025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700713" y="4416311"/>
            <a:ext cx="5608975" cy="4182934"/>
          </a:xfrm>
          <a:prstGeom prst="rect">
            <a:avLst/>
          </a:prstGeom>
          <a:noFill/>
          <a:ln>
            <a:noFill/>
          </a:ln>
          <a:effectLst/>
        </p:spPr>
        <p:txBody>
          <a:bodyPr vert="horz" wrap="square" lIns="91248" tIns="45624" rIns="91248" bIns="45624"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0" y="8829648"/>
            <a:ext cx="3038604" cy="465267"/>
          </a:xfrm>
          <a:prstGeom prst="rect">
            <a:avLst/>
          </a:prstGeom>
          <a:noFill/>
          <a:ln>
            <a:noFill/>
          </a:ln>
          <a:effectLst/>
        </p:spPr>
        <p:txBody>
          <a:bodyPr vert="horz" wrap="square" lIns="91248" tIns="45624" rIns="91248" bIns="4562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970160" y="8829648"/>
            <a:ext cx="3038604" cy="465267"/>
          </a:xfrm>
          <a:prstGeom prst="rect">
            <a:avLst/>
          </a:prstGeom>
          <a:noFill/>
          <a:ln>
            <a:noFill/>
          </a:ln>
          <a:effectLst/>
        </p:spPr>
        <p:txBody>
          <a:bodyPr vert="horz" wrap="square" lIns="91248" tIns="45624" rIns="91248" bIns="45624"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British mathematician Ian Stewart, author of the 2012 book entitled In Pursuit of the Unknown: 17 Equations That Changed the World,[48][49] said that Black–Scholes had "underpinned massive economic growth" and the "international financial system was trading derivatives valued at one quadrillion dollars per year" by 2007. He said that the Black–Scholes equation was the "mathematical justification for the trading"—and therefore—"one ingredient in a rich stew of financial irresponsibility, political ineptitude, perverse incentives and lax regulation" that contributed to the 2008 financial crisis.[50] He clarified that "the equation itself wasn't the real problem", but its abuse in the financial industry.[50]</a:t>
            </a:r>
            <a:endParaRPr lang="el-GR"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12</a:t>
            </a:fld>
            <a:endParaRPr lang="el-GR" altLang="en-US"/>
          </a:p>
        </p:txBody>
      </p:sp>
    </p:spTree>
    <p:extLst>
      <p:ext uri="{BB962C8B-B14F-4D97-AF65-F5344CB8AC3E}">
        <p14:creationId xmlns:p14="http://schemas.microsoft.com/office/powerpoint/2010/main" val="272266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21</a:t>
            </a:fld>
            <a:endParaRPr lang="el-GR" altLang="en-US"/>
          </a:p>
        </p:txBody>
      </p:sp>
    </p:spTree>
    <p:extLst>
      <p:ext uri="{BB962C8B-B14F-4D97-AF65-F5344CB8AC3E}">
        <p14:creationId xmlns:p14="http://schemas.microsoft.com/office/powerpoint/2010/main" val="62276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FC0647F-8958-4D1D-B236-8C38451B45E8}" type="datetime1">
              <a:rPr lang="en-GB" smtClean="0"/>
              <a:t>30/12/2025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17BD16-5CC3-4AE4-8C2C-AD505A2ECFDC}" type="datetime1">
              <a:rPr lang="en-GB" smtClean="0"/>
              <a:t>30/12/2025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07971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11A1BFA-11DA-4DDF-8A0C-6F9EF38C2C14}" type="datetime1">
              <a:rPr lang="en-GB" smtClean="0"/>
              <a:t>30/12/2025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39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AA2837-19F6-4E88-A212-DEB5117D5B1E}" type="datetime1">
              <a:rPr lang="en-GB" smtClean="0"/>
              <a:t>30/12/2025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5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D3F239-8207-45D7-8706-D9A95DAC6B2A}" type="datetime1">
              <a:rPr lang="en-GB" smtClean="0"/>
              <a:t>30/12/2025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1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79193B1-9B5F-45AF-9130-E49D2F67C818}" type="datetime1">
              <a:rPr lang="en-GB" smtClean="0"/>
              <a:t>30/12/2025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226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0106042-09C8-41EE-9A8C-1CDC7F8DFB34}" type="datetime1">
              <a:rPr lang="en-GB" smtClean="0"/>
              <a:t>30/12/2025</a:t>
            </a:fld>
            <a:endParaRPr lang="en-GB"/>
          </a:p>
        </p:txBody>
      </p:sp>
      <p:sp>
        <p:nvSpPr>
          <p:cNvPr id="8" name="Footer Placeholder 7"/>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879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3B1D5A-922A-412A-BF73-B7430FE53B25}" type="datetime1">
              <a:rPr lang="en-GB" smtClean="0"/>
              <a:t>30/12/2025</a:t>
            </a:fld>
            <a:endParaRPr lang="en-GB"/>
          </a:p>
        </p:txBody>
      </p:sp>
      <p:sp>
        <p:nvSpPr>
          <p:cNvPr id="4" name="Footer Placeholder 3"/>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457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7" name="Date Placeholder 6"/>
          <p:cNvSpPr>
            <a:spLocks noGrp="1"/>
          </p:cNvSpPr>
          <p:nvPr>
            <p:ph type="dt" sz="half" idx="10"/>
          </p:nvPr>
        </p:nvSpPr>
        <p:spPr/>
        <p:txBody>
          <a:bodyPr/>
          <a:lstStyle/>
          <a:p>
            <a:pPr>
              <a:defRPr/>
            </a:pPr>
            <a:fld id="{DE62AF49-3446-4EB3-8BF0-B0D6DF95F5F0}" type="datetime1">
              <a:rPr lang="en-GB" smtClean="0"/>
              <a:t>30/12/2025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74089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A143DDD-23EE-47E3-A8C3-C09457799743}" type="datetime1">
              <a:rPr lang="en-GB" smtClean="0"/>
              <a:t>30/12/2025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76967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2DBBA0-C0BA-466A-AEA3-22AAA3BFF694}" type="datetime1">
              <a:rPr lang="en-GB" smtClean="0"/>
              <a:t>30/12/2025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014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3AA355D-392C-4EE0-9F07-012F20EE6909}" type="datetime1">
              <a:rPr lang="en-GB" smtClean="0"/>
              <a:t>30/12/2025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9925B6-863B-4C2F-8765-BBFEFEBA9CE7}" type="slidenum">
              <a:rPr lang="en-GB" altLang="en-US" smtClean="0"/>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274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CE%A3%CE%BA%CE%AC%CE%BD%CE%B4%CE%B1%CE%BB%CE%BF_Enron" TargetMode="External"/><Relationship Id="rId2" Type="http://schemas.openxmlformats.org/officeDocument/2006/relationships/hyperlink" Target="https://el.wikipedia.org/wiki/%CE%A5%CF%80%CF%8C%CE%B8%CE%B5%CF%83%CE%B7_%CE%B4%CE%BF%CE%BC%CE%B7%CE%BC%CE%AD%CE%BD%CF%89%CE%BD_%CE%BF%CE%BC%CE%BF%CE%BB%CF%8C%CE%B3%CF%89%CE%BD_%CF%83%CF%84%CE%B7%CE%BD_%CE%95%CE%BB%CE%BB%CE%AC%CE%B4%CE%B1"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en.wikipedia.org/wiki/Rogue_Trader_(film)"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p:txBody>
          <a:bodyPr/>
          <a:lstStyle/>
          <a:p>
            <a:r>
              <a:rPr lang="en-US" altLang="en-US" dirty="0"/>
              <a:t>OIKONOMIKH </a:t>
            </a:r>
            <a:r>
              <a:rPr lang="el-GR" altLang="en-US" dirty="0"/>
              <a:t>ΤΗΣ ΑΣΦΑΛΙΣΗΣ – </a:t>
            </a:r>
            <a:r>
              <a:rPr lang="el-GR" sz="6600" b="1" dirty="0">
                <a:effectLst>
                  <a:outerShdw blurRad="38100" dist="38100" dir="2700000" algn="tl">
                    <a:srgbClr val="000000">
                      <a:alpha val="43137"/>
                    </a:srgbClr>
                  </a:outerShdw>
                </a:effectLst>
              </a:rPr>
              <a:t>ΕΝΟΤΗΤΑ 6</a:t>
            </a:r>
            <a:endParaRPr lang="en-GB" altLang="en-US" b="1" dirty="0">
              <a:effectLst>
                <a:outerShdw blurRad="38100" dist="38100" dir="2700000" algn="tl">
                  <a:srgbClr val="000000">
                    <a:alpha val="43137"/>
                  </a:srgbClr>
                </a:outerShdw>
              </a:effectLst>
            </a:endParaRPr>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1100051" y="4455620"/>
            <a:ext cx="10058400" cy="1709684"/>
          </a:xfrm>
        </p:spPr>
        <p:txBody>
          <a:bodyPr rtlCol="0">
            <a:normAutofit fontScale="40000" lnSpcReduction="20000"/>
          </a:bodyPr>
          <a:lstStyle/>
          <a:p>
            <a:r>
              <a:rPr lang="el-GR" sz="3800" b="1" dirty="0">
                <a:effectLst>
                  <a:outerShdw blurRad="38100" dist="38100" dir="2700000" algn="tl">
                    <a:srgbClr val="000000">
                      <a:alpha val="43137"/>
                    </a:srgbClr>
                  </a:outerShdw>
                </a:effectLst>
              </a:rPr>
              <a:t>ΜΑΚΡΟΟΙΚΟΝΟΜΙΑ: ΑΒΕΒΑΙΟΤΗΤΑ ΚΑΙ ΚΡΙΣΕΙΣ</a:t>
            </a:r>
          </a:p>
          <a:p>
            <a:pPr marL="571500" indent="-571500">
              <a:buFont typeface="Arial" panose="020B0604020202020204" pitchFamily="34" charset="0"/>
              <a:buChar char="•"/>
            </a:pPr>
            <a:r>
              <a:rPr lang="el-GR" sz="3800" cap="none" dirty="0"/>
              <a:t>Γενικά περί αβεβαιότητας: σχέση </a:t>
            </a:r>
            <a:r>
              <a:rPr lang="el-GR" sz="3800" cap="none" dirty="0" err="1"/>
              <a:t>μικρο</a:t>
            </a:r>
            <a:r>
              <a:rPr lang="el-GR" sz="3800" cap="none" dirty="0"/>
              <a:t> και </a:t>
            </a:r>
            <a:r>
              <a:rPr lang="el-GR" sz="3800" cap="none" dirty="0" err="1"/>
              <a:t>μακρο</a:t>
            </a:r>
            <a:endParaRPr lang="el-GR" sz="3800" cap="none" dirty="0"/>
          </a:p>
          <a:p>
            <a:pPr marL="571500" indent="-571500">
              <a:buFont typeface="Arial" panose="020B0604020202020204" pitchFamily="34" charset="0"/>
              <a:buChar char="•"/>
            </a:pPr>
            <a:r>
              <a:rPr lang="el-GR" sz="3800" cap="none" dirty="0"/>
              <a:t>Η Διεθνής Οικονομική κρίση 2007-2009</a:t>
            </a:r>
          </a:p>
          <a:p>
            <a:pPr marL="571500" indent="-571500">
              <a:buFont typeface="Arial" panose="020B0604020202020204" pitchFamily="34" charset="0"/>
              <a:buChar char="•"/>
            </a:pPr>
            <a:r>
              <a:rPr lang="el-GR" sz="3800" cap="none" dirty="0"/>
              <a:t>Κρίση, Ελλάδα, ασφάλιση</a:t>
            </a:r>
          </a:p>
          <a:p>
            <a:pPr marL="571500" indent="-571500">
              <a:buFont typeface="Arial" panose="020B0604020202020204" pitchFamily="34" charset="0"/>
              <a:buChar char="•"/>
            </a:pPr>
            <a:r>
              <a:rPr lang="el-GR" sz="3800" cap="none" dirty="0"/>
              <a:t>Παραδείγματα και διδάγματα από την επικαιρότητα και την Ιστορία</a:t>
            </a: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1107996"/>
          </a:xfrm>
          <a:prstGeom prst="rect">
            <a:avLst/>
          </a:prstGeom>
          <a:noFill/>
        </p:spPr>
        <p:txBody>
          <a:bodyPr wrap="square" rtlCol="0">
            <a:spAutoFit/>
          </a:bodyPr>
          <a:lstStyle/>
          <a:p>
            <a:r>
              <a:rPr lang="el-GR" sz="2400" b="1" dirty="0">
                <a:solidFill>
                  <a:schemeClr val="accent6"/>
                </a:solidFill>
              </a:rPr>
              <a:t>Πλάτων Τήνιος</a:t>
            </a:r>
          </a:p>
          <a:p>
            <a:r>
              <a:rPr lang="el-GR" sz="2400" b="1" dirty="0">
                <a:solidFill>
                  <a:schemeClr val="accent5"/>
                </a:solidFill>
              </a:rPr>
              <a:t>2025</a:t>
            </a:r>
          </a:p>
          <a:p>
            <a:endParaRPr lang="el-GR" dirty="0"/>
          </a:p>
        </p:txBody>
      </p:sp>
      <p:sp>
        <p:nvSpPr>
          <p:cNvPr id="5" name="Footer Placeholder 4">
            <a:extLst>
              <a:ext uri="{FF2B5EF4-FFF2-40B4-BE49-F238E27FC236}">
                <a16:creationId xmlns:a16="http://schemas.microsoft.com/office/drawing/2014/main" id="{89B5F63C-37DF-5AF9-A014-72E957B5A3A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pic>
        <p:nvPicPr>
          <p:cNvPr id="7" name="Picture 6">
            <a:extLst>
              <a:ext uri="{FF2B5EF4-FFF2-40B4-BE49-F238E27FC236}">
                <a16:creationId xmlns:a16="http://schemas.microsoft.com/office/drawing/2014/main" id="{6C229CC0-33DE-7038-3FFA-778AA0DDAEEC}"/>
              </a:ext>
            </a:extLst>
          </p:cNvPr>
          <p:cNvPicPr>
            <a:picLocks noChangeAspect="1"/>
          </p:cNvPicPr>
          <p:nvPr/>
        </p:nvPicPr>
        <p:blipFill>
          <a:blip r:embed="rId2"/>
          <a:stretch>
            <a:fillRect/>
          </a:stretch>
        </p:blipFill>
        <p:spPr>
          <a:xfrm>
            <a:off x="145539" y="118797"/>
            <a:ext cx="3540646" cy="1992555"/>
          </a:xfrm>
          <a:prstGeom prst="rect">
            <a:avLst/>
          </a:prstGeom>
        </p:spPr>
      </p:pic>
      <p:pic>
        <p:nvPicPr>
          <p:cNvPr id="8" name="Picture 7">
            <a:extLst>
              <a:ext uri="{FF2B5EF4-FFF2-40B4-BE49-F238E27FC236}">
                <a16:creationId xmlns:a16="http://schemas.microsoft.com/office/drawing/2014/main" id="{40F6D491-1903-3D71-6500-EF8393D29086}"/>
              </a:ext>
            </a:extLst>
          </p:cNvPr>
          <p:cNvPicPr>
            <a:picLocks noChangeAspect="1"/>
          </p:cNvPicPr>
          <p:nvPr/>
        </p:nvPicPr>
        <p:blipFill>
          <a:blip r:embed="rId3"/>
          <a:stretch>
            <a:fillRect/>
          </a:stretch>
        </p:blipFill>
        <p:spPr>
          <a:xfrm>
            <a:off x="8876701" y="4581128"/>
            <a:ext cx="3224960" cy="2148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05AD-F178-7292-F69A-DD63C6B24B55}"/>
              </a:ext>
            </a:extLst>
          </p:cNvPr>
          <p:cNvSpPr>
            <a:spLocks noGrp="1"/>
          </p:cNvSpPr>
          <p:nvPr>
            <p:ph type="title"/>
          </p:nvPr>
        </p:nvSpPr>
        <p:spPr>
          <a:xfrm>
            <a:off x="1097280" y="188641"/>
            <a:ext cx="3630568" cy="1440160"/>
          </a:xfrm>
        </p:spPr>
        <p:txBody>
          <a:bodyPr/>
          <a:lstStyle/>
          <a:p>
            <a:r>
              <a:rPr lang="en-US" b="1" dirty="0"/>
              <a:t>CDO</a:t>
            </a:r>
            <a:r>
              <a:rPr lang="el-GR" b="1" dirty="0"/>
              <a:t> και </a:t>
            </a:r>
            <a:r>
              <a:rPr lang="en-US" b="1" i="1" dirty="0"/>
              <a:t>CDO</a:t>
            </a:r>
            <a:r>
              <a:rPr lang="en-US" b="1" i="1" baseline="30000" dirty="0"/>
              <a:t>2</a:t>
            </a:r>
            <a:endParaRPr lang="en-GB" b="1" i="1" dirty="0"/>
          </a:p>
        </p:txBody>
      </p:sp>
      <p:sp>
        <p:nvSpPr>
          <p:cNvPr id="3" name="Content Placeholder 2">
            <a:extLst>
              <a:ext uri="{FF2B5EF4-FFF2-40B4-BE49-F238E27FC236}">
                <a16:creationId xmlns:a16="http://schemas.microsoft.com/office/drawing/2014/main" id="{AB646B5C-EFE3-03DE-D41B-7B0981D52CDA}"/>
              </a:ext>
            </a:extLst>
          </p:cNvPr>
          <p:cNvSpPr>
            <a:spLocks noGrp="1"/>
          </p:cNvSpPr>
          <p:nvPr>
            <p:ph sz="half" idx="1"/>
          </p:nvPr>
        </p:nvSpPr>
        <p:spPr>
          <a:xfrm>
            <a:off x="551384" y="1844824"/>
            <a:ext cx="4320481" cy="4304124"/>
          </a:xfrm>
        </p:spPr>
        <p:txBody>
          <a:bodyPr>
            <a:normAutofit fontScale="92500" lnSpcReduction="20000"/>
          </a:bodyPr>
          <a:lstStyle/>
          <a:p>
            <a:r>
              <a:rPr lang="el-GR" dirty="0"/>
              <a:t>Τα </a:t>
            </a:r>
            <a:r>
              <a:rPr lang="en-US" dirty="0"/>
              <a:t>CDO </a:t>
            </a:r>
            <a:r>
              <a:rPr lang="el-GR" dirty="0" err="1"/>
              <a:t>ξαναπακετάρουν</a:t>
            </a:r>
            <a:r>
              <a:rPr lang="el-GR" dirty="0"/>
              <a:t> τα αρχικά δάνεια, ποντάροντας στην </a:t>
            </a:r>
            <a:r>
              <a:rPr lang="el-GR" dirty="0">
                <a:solidFill>
                  <a:schemeClr val="accent3"/>
                </a:solidFill>
                <a:effectLst>
                  <a:outerShdw blurRad="38100" dist="38100" dir="2700000" algn="tl">
                    <a:srgbClr val="000000">
                      <a:alpha val="43137"/>
                    </a:srgbClr>
                  </a:outerShdw>
                </a:effectLst>
              </a:rPr>
              <a:t>συγκέντρωση</a:t>
            </a:r>
            <a:r>
              <a:rPr lang="el-GR" dirty="0"/>
              <a:t> πολλών δανείων με παρόμοια χαρακτηριστικά και στην στατιστική </a:t>
            </a:r>
            <a:r>
              <a:rPr lang="el-GR" dirty="0">
                <a:solidFill>
                  <a:schemeClr val="accent3"/>
                </a:solidFill>
                <a:effectLst>
                  <a:outerShdw blurRad="38100" dist="38100" dir="2700000" algn="tl">
                    <a:srgbClr val="000000">
                      <a:alpha val="43137"/>
                    </a:srgbClr>
                  </a:outerShdw>
                </a:effectLst>
              </a:rPr>
              <a:t>ανεξαρτησία</a:t>
            </a:r>
            <a:r>
              <a:rPr lang="el-GR" dirty="0"/>
              <a:t>. </a:t>
            </a:r>
          </a:p>
          <a:p>
            <a:r>
              <a:rPr lang="el-GR" dirty="0"/>
              <a:t>Εξάγουν έτσι περισσότερη αξία και επιτρέπουν να πουληθούν προϊόντα διαφορετικού ρίσκου ξεχωριστά.</a:t>
            </a:r>
          </a:p>
          <a:p>
            <a:r>
              <a:rPr lang="el-GR" dirty="0"/>
              <a:t>Αναπτύχθηκαν και </a:t>
            </a:r>
            <a:r>
              <a:rPr lang="en-US" dirty="0"/>
              <a:t>CDO</a:t>
            </a:r>
            <a:r>
              <a:rPr lang="en-US" baseline="30000" dirty="0"/>
              <a:t>2</a:t>
            </a:r>
            <a:r>
              <a:rPr lang="en-US" dirty="0"/>
              <a:t>, </a:t>
            </a:r>
            <a:r>
              <a:rPr lang="el-GR" dirty="0"/>
              <a:t>δηλαδή </a:t>
            </a:r>
            <a:r>
              <a:rPr lang="en-US" dirty="0"/>
              <a:t>CDO </a:t>
            </a:r>
            <a:r>
              <a:rPr lang="el-GR" dirty="0"/>
              <a:t>που βασίζονται σε άλλα </a:t>
            </a:r>
            <a:r>
              <a:rPr lang="en-US" dirty="0"/>
              <a:t>CDO.</a:t>
            </a:r>
          </a:p>
          <a:p>
            <a:r>
              <a:rPr lang="en-US" dirty="0"/>
              <a:t>To </a:t>
            </a:r>
            <a:r>
              <a:rPr lang="el-GR" dirty="0"/>
              <a:t>κάθε </a:t>
            </a:r>
            <a:r>
              <a:rPr lang="en-US" dirty="0"/>
              <a:t>CDO </a:t>
            </a:r>
            <a:r>
              <a:rPr lang="el-GR" dirty="0"/>
              <a:t>είναι ένα νομικό κείμενο με &gt;100 σελίδες. Ιδιαίτερα περίπλοκο να υπολογιστεί η αξία του</a:t>
            </a:r>
          </a:p>
          <a:p>
            <a:pPr lvl="1"/>
            <a:r>
              <a:rPr lang="el-GR" dirty="0"/>
              <a:t>Γίνεται μόνο με </a:t>
            </a:r>
            <a:r>
              <a:rPr lang="el-GR" dirty="0" err="1"/>
              <a:t>απλοποιητικές</a:t>
            </a:r>
            <a:r>
              <a:rPr lang="el-GR" dirty="0"/>
              <a:t> υποθέσεις.</a:t>
            </a:r>
          </a:p>
          <a:p>
            <a:pPr lvl="1"/>
            <a:r>
              <a:rPr lang="el-GR" dirty="0"/>
              <a:t>Όταν αυτές διαψεύστηκαν (2007/8) το σύστημα βρέθηκε στον ‘αέρα’  </a:t>
            </a:r>
            <a:endParaRPr lang="en-GB" dirty="0"/>
          </a:p>
        </p:txBody>
      </p:sp>
      <p:pic>
        <p:nvPicPr>
          <p:cNvPr id="7" name="Content Placeholder 6">
            <a:extLst>
              <a:ext uri="{FF2B5EF4-FFF2-40B4-BE49-F238E27FC236}">
                <a16:creationId xmlns:a16="http://schemas.microsoft.com/office/drawing/2014/main" id="{5F3EF2C0-5292-5550-FAA9-16A6B35C68BE}"/>
              </a:ext>
            </a:extLst>
          </p:cNvPr>
          <p:cNvPicPr>
            <a:picLocks noGrp="1" noChangeAspect="1"/>
          </p:cNvPicPr>
          <p:nvPr>
            <p:ph sz="half" idx="2"/>
          </p:nvPr>
        </p:nvPicPr>
        <p:blipFill>
          <a:blip r:embed="rId2"/>
          <a:stretch>
            <a:fillRect/>
          </a:stretch>
        </p:blipFill>
        <p:spPr>
          <a:xfrm>
            <a:off x="4915864" y="404664"/>
            <a:ext cx="7146461" cy="4880188"/>
          </a:xfrm>
          <a:prstGeom prst="rect">
            <a:avLst/>
          </a:prstGeom>
        </p:spPr>
      </p:pic>
      <p:sp>
        <p:nvSpPr>
          <p:cNvPr id="5" name="Footer Placeholder 4">
            <a:extLst>
              <a:ext uri="{FF2B5EF4-FFF2-40B4-BE49-F238E27FC236}">
                <a16:creationId xmlns:a16="http://schemas.microsoft.com/office/drawing/2014/main" id="{982021FB-54CA-A778-DA02-6B38AE113EB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0515FF57-73B0-1C45-C548-7A7F647A9441}"/>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
        <p:nvSpPr>
          <p:cNvPr id="4" name="TextBox 3">
            <a:extLst>
              <a:ext uri="{FF2B5EF4-FFF2-40B4-BE49-F238E27FC236}">
                <a16:creationId xmlns:a16="http://schemas.microsoft.com/office/drawing/2014/main" id="{AAC245C7-95E8-23B7-CDF8-A20001F4262D}"/>
              </a:ext>
            </a:extLst>
          </p:cNvPr>
          <p:cNvSpPr txBox="1"/>
          <p:nvPr/>
        </p:nvSpPr>
        <p:spPr>
          <a:xfrm>
            <a:off x="6240016" y="5517232"/>
            <a:ext cx="4608512" cy="369332"/>
          </a:xfrm>
          <a:prstGeom prst="rect">
            <a:avLst/>
          </a:prstGeom>
          <a:noFill/>
        </p:spPr>
        <p:txBody>
          <a:bodyPr wrap="square" rtlCol="0">
            <a:spAutoFit/>
          </a:bodyPr>
          <a:lstStyle/>
          <a:p>
            <a:r>
              <a:rPr lang="el-GR" dirty="0"/>
              <a:t>Η λογική του ‘καταρράκτη’. </a:t>
            </a:r>
          </a:p>
        </p:txBody>
      </p:sp>
    </p:spTree>
    <p:extLst>
      <p:ext uri="{BB962C8B-B14F-4D97-AF65-F5344CB8AC3E}">
        <p14:creationId xmlns:p14="http://schemas.microsoft.com/office/powerpoint/2010/main" val="307757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E26E-4221-8BD8-3347-A29A4E2A44B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CDS</a:t>
            </a:r>
            <a:r>
              <a:rPr lang="en-US" dirty="0"/>
              <a:t>: </a:t>
            </a:r>
            <a:r>
              <a:rPr lang="el-GR" dirty="0"/>
              <a:t>η </a:t>
            </a:r>
            <a:r>
              <a:rPr lang="el-GR" i="1" dirty="0"/>
              <a:t>επιπλέον</a:t>
            </a:r>
            <a:r>
              <a:rPr lang="el-GR" dirty="0"/>
              <a:t> εξασφάλιση που αποδείχθηκε τοξική. </a:t>
            </a:r>
            <a:endParaRPr lang="en-GB" dirty="0"/>
          </a:p>
        </p:txBody>
      </p:sp>
      <p:sp>
        <p:nvSpPr>
          <p:cNvPr id="3" name="Content Placeholder 2">
            <a:extLst>
              <a:ext uri="{FF2B5EF4-FFF2-40B4-BE49-F238E27FC236}">
                <a16:creationId xmlns:a16="http://schemas.microsoft.com/office/drawing/2014/main" id="{62F67045-37B8-36B5-2D9A-F29029C75812}"/>
              </a:ext>
            </a:extLst>
          </p:cNvPr>
          <p:cNvSpPr>
            <a:spLocks noGrp="1"/>
          </p:cNvSpPr>
          <p:nvPr>
            <p:ph idx="1"/>
          </p:nvPr>
        </p:nvSpPr>
        <p:spPr>
          <a:xfrm>
            <a:off x="839416" y="1845734"/>
            <a:ext cx="10585176" cy="4247562"/>
          </a:xfrm>
        </p:spPr>
        <p:txBody>
          <a:bodyPr>
            <a:normAutofit fontScale="92500" lnSpcReduction="20000"/>
          </a:bodyPr>
          <a:lstStyle/>
          <a:p>
            <a:r>
              <a:rPr lang="el-GR" b="1" dirty="0"/>
              <a:t>Ασφαλίσεις χρεοκοπίας </a:t>
            </a:r>
            <a:r>
              <a:rPr lang="el-GR" dirty="0"/>
              <a:t>– </a:t>
            </a:r>
            <a:r>
              <a:rPr lang="en-US" dirty="0"/>
              <a:t>Credit Default Swaps  </a:t>
            </a:r>
            <a:r>
              <a:rPr lang="en-US" sz="1800" dirty="0"/>
              <a:t>(</a:t>
            </a:r>
            <a:r>
              <a:rPr lang="el-GR" sz="1800" dirty="0"/>
              <a:t>Συμβάσεις ανταλλαγής κινδύνου αθέτησης</a:t>
            </a:r>
            <a:r>
              <a:rPr lang="en-US" sz="1800" dirty="0"/>
              <a:t>)</a:t>
            </a:r>
          </a:p>
          <a:p>
            <a:pPr lvl="1">
              <a:buFont typeface="Arial" panose="020B0604020202020204" pitchFamily="34" charset="0"/>
              <a:buChar char="•"/>
            </a:pPr>
            <a:r>
              <a:rPr lang="en-US" dirty="0"/>
              <a:t>CDS – </a:t>
            </a:r>
            <a:r>
              <a:rPr lang="el-GR" dirty="0"/>
              <a:t>Παράγωγο που μεταφέρει τον κίνδυνο να μην πληρωθεί ένας τίτλος. </a:t>
            </a:r>
            <a:r>
              <a:rPr lang="el-GR" dirty="0">
                <a:latin typeface="Century Gothic" panose="020B0502020202020204" pitchFamily="34" charset="0"/>
              </a:rPr>
              <a:t>≈ </a:t>
            </a:r>
            <a:r>
              <a:rPr lang="el-GR" dirty="0"/>
              <a:t>ασφαλίσεις χρεοκοπίας.</a:t>
            </a:r>
          </a:p>
          <a:p>
            <a:pPr lvl="1">
              <a:buFont typeface="Arial" panose="020B0604020202020204" pitchFamily="34" charset="0"/>
              <a:buChar char="•"/>
            </a:pPr>
            <a:r>
              <a:rPr lang="el-GR" dirty="0"/>
              <a:t>Σε </a:t>
            </a:r>
            <a:r>
              <a:rPr lang="en-US" dirty="0"/>
              <a:t>CDS, </a:t>
            </a:r>
            <a:r>
              <a:rPr lang="el-GR" dirty="0"/>
              <a:t>πληρώνεις τριμηνιαία ασφάλιστρα. Σε αντάλλαγμα ο εκδότης αναλαμβάνει την υποχρέωση να σου καταβάλλει την αξία του ομολόγου, </a:t>
            </a:r>
            <a:r>
              <a:rPr lang="el-GR" i="1" dirty="0"/>
              <a:t>αν αυτό δεν πληρωθεί</a:t>
            </a:r>
            <a:r>
              <a:rPr lang="el-GR" dirty="0"/>
              <a:t>.  </a:t>
            </a:r>
          </a:p>
          <a:p>
            <a:pPr lvl="1">
              <a:buFont typeface="Arial" panose="020B0604020202020204" pitchFamily="34" charset="0"/>
              <a:buChar char="•"/>
            </a:pPr>
            <a:r>
              <a:rPr lang="el-GR" b="1" dirty="0"/>
              <a:t>Δεν είναι απαραίτητο</a:t>
            </a:r>
            <a:r>
              <a:rPr lang="el-GR" dirty="0"/>
              <a:t> να έχεις στην κατοχή σου το ομόλογο για το οποίο ασφαλίζεσαι. </a:t>
            </a:r>
          </a:p>
          <a:p>
            <a:pPr lvl="2">
              <a:buFont typeface="Arial" panose="020B0604020202020204" pitchFamily="34" charset="0"/>
              <a:buChar char="•"/>
            </a:pPr>
            <a:r>
              <a:rPr lang="el-GR" sz="1600" dirty="0"/>
              <a:t>≈ να ασφαλίζεις το σπίτι του γείτονα. </a:t>
            </a:r>
          </a:p>
          <a:p>
            <a:pPr lvl="2">
              <a:buFont typeface="Arial" panose="020B0604020202020204" pitchFamily="34" charset="0"/>
              <a:buChar char="•"/>
            </a:pPr>
            <a:r>
              <a:rPr lang="el-GR" sz="1600" dirty="0"/>
              <a:t>Μπορείς να το αξιοποιήσεις </a:t>
            </a:r>
            <a:r>
              <a:rPr lang="el-GR" sz="1600" b="1" dirty="0"/>
              <a:t>(α)</a:t>
            </a:r>
            <a:r>
              <a:rPr lang="el-GR" sz="1600" dirty="0"/>
              <a:t>  για να ασφαλίσεις κάτι που δεν προσφέρεται ασφάλιση (ρίσκο του περιθωρίου), </a:t>
            </a:r>
            <a:r>
              <a:rPr lang="el-GR" sz="1600" b="1" dirty="0"/>
              <a:t>(β) </a:t>
            </a:r>
            <a:r>
              <a:rPr lang="el-GR" sz="1600" dirty="0"/>
              <a:t>για αντιστάθμιση του ρίσκου (</a:t>
            </a:r>
            <a:r>
              <a:rPr lang="en-US" sz="1600" dirty="0"/>
              <a:t>Hedging)</a:t>
            </a:r>
            <a:r>
              <a:rPr lang="el-GR" sz="1600" dirty="0"/>
              <a:t> ή </a:t>
            </a:r>
            <a:r>
              <a:rPr lang="el-GR" sz="1600" b="1" dirty="0"/>
              <a:t>(γ)</a:t>
            </a:r>
            <a:r>
              <a:rPr lang="el-GR" sz="1600" dirty="0"/>
              <a:t> για καθαρή κερδοσκοπία (να παίζεις στοιχήματα). </a:t>
            </a:r>
          </a:p>
          <a:p>
            <a:pPr marL="715518" lvl="1" indent="-514350">
              <a:buFont typeface="+mj-lt"/>
              <a:buAutoNum type="romanUcPeriod"/>
            </a:pPr>
            <a:r>
              <a:rPr lang="el-GR" sz="2000" b="1" dirty="0"/>
              <a:t>ΗΠΑ:</a:t>
            </a:r>
            <a:r>
              <a:rPr lang="el-GR" sz="2000" dirty="0"/>
              <a:t> </a:t>
            </a:r>
            <a:r>
              <a:rPr lang="el-GR" sz="2000" dirty="0" err="1"/>
              <a:t>Ηταν</a:t>
            </a:r>
            <a:r>
              <a:rPr lang="el-GR" sz="2000" dirty="0"/>
              <a:t> δημοφιλή για </a:t>
            </a:r>
            <a:r>
              <a:rPr lang="el-GR" sz="2000" b="1" dirty="0"/>
              <a:t>στεγαστικά </a:t>
            </a:r>
            <a:r>
              <a:rPr lang="el-GR" sz="2000" b="1" dirty="0" err="1"/>
              <a:t>δανεια</a:t>
            </a:r>
            <a:r>
              <a:rPr lang="el-GR" sz="2000" b="1" dirty="0"/>
              <a:t> </a:t>
            </a:r>
            <a:r>
              <a:rPr lang="el-GR" sz="2000" dirty="0"/>
              <a:t>(γιατί άγνωστο αν θα πληρωθεί σε 30 χρόνια).</a:t>
            </a:r>
          </a:p>
          <a:p>
            <a:pPr lvl="2">
              <a:buFont typeface="Arial" panose="020B0604020202020204" pitchFamily="34" charset="0"/>
              <a:buChar char="•"/>
            </a:pPr>
            <a:r>
              <a:rPr lang="el-GR" sz="1600" dirty="0"/>
              <a:t>Επειδή τα εξέδιδε όλα μια εταιρεία, θυγατρική της </a:t>
            </a:r>
            <a:r>
              <a:rPr lang="en-US" sz="1600" dirty="0"/>
              <a:t>AIG, </a:t>
            </a:r>
            <a:r>
              <a:rPr lang="el-GR" sz="1600" dirty="0"/>
              <a:t>κατέληξαν να </a:t>
            </a:r>
            <a:r>
              <a:rPr lang="el-GR" sz="1600" i="1" dirty="0"/>
              <a:t>συγκεντρώσουν</a:t>
            </a:r>
            <a:r>
              <a:rPr lang="el-GR" sz="1600" dirty="0"/>
              <a:t> </a:t>
            </a:r>
            <a:r>
              <a:rPr lang="el-GR" sz="1600" dirty="0" err="1"/>
              <a:t>αντι</a:t>
            </a:r>
            <a:r>
              <a:rPr lang="el-GR" sz="1600" dirty="0"/>
              <a:t> να </a:t>
            </a:r>
            <a:r>
              <a:rPr lang="el-GR" sz="1600" i="1" dirty="0"/>
              <a:t>διασπείρουν</a:t>
            </a:r>
            <a:r>
              <a:rPr lang="el-GR" sz="1600" dirty="0"/>
              <a:t> ρίσκο. </a:t>
            </a:r>
          </a:p>
          <a:p>
            <a:pPr lvl="2">
              <a:buFont typeface="Arial" panose="020B0604020202020204" pitchFamily="34" charset="0"/>
              <a:buChar char="•"/>
            </a:pPr>
            <a:r>
              <a:rPr lang="el-GR" sz="1600" dirty="0"/>
              <a:t>Το Κράτος </a:t>
            </a:r>
            <a:r>
              <a:rPr lang="el-GR" sz="1600" dirty="0" err="1"/>
              <a:t>παρενέβει</a:t>
            </a:r>
            <a:r>
              <a:rPr lang="el-GR" sz="1600" dirty="0"/>
              <a:t> για να διασώσει την </a:t>
            </a:r>
            <a:r>
              <a:rPr lang="en-US" sz="1600" dirty="0"/>
              <a:t>AIG.</a:t>
            </a:r>
            <a:endParaRPr lang="el-GR" sz="1600" dirty="0"/>
          </a:p>
          <a:p>
            <a:pPr marL="715518" lvl="1" indent="-514350">
              <a:buFont typeface="+mj-lt"/>
              <a:buAutoNum type="romanUcPeriod"/>
            </a:pPr>
            <a:r>
              <a:rPr lang="el-GR" sz="2000" dirty="0"/>
              <a:t>Είχαν αγοραστεί με αντικείμενο την </a:t>
            </a:r>
            <a:r>
              <a:rPr lang="el-GR" sz="2000" b="1" dirty="0"/>
              <a:t>Ελλάδα</a:t>
            </a:r>
            <a:r>
              <a:rPr lang="el-GR" sz="2000" dirty="0"/>
              <a:t> ως μέθοδος ασφάλισης για μακροοικονομική ύφεση και/ ή κερδοσκοπία. </a:t>
            </a:r>
          </a:p>
          <a:p>
            <a:pPr lvl="3"/>
            <a:r>
              <a:rPr lang="el-GR" sz="1600" dirty="0"/>
              <a:t>Το μακροοικονομικό ρίσκο ως συστημικό είναι </a:t>
            </a:r>
            <a:r>
              <a:rPr lang="el-GR" sz="1600" i="1" dirty="0">
                <a:solidFill>
                  <a:schemeClr val="accent3"/>
                </a:solidFill>
              </a:rPr>
              <a:t>μη ασφαλίσιμο. </a:t>
            </a:r>
            <a:r>
              <a:rPr lang="en-US" sz="1600" i="1" dirty="0">
                <a:solidFill>
                  <a:schemeClr val="tx1"/>
                </a:solidFill>
              </a:rPr>
              <a:t>CDS</a:t>
            </a:r>
            <a:r>
              <a:rPr lang="el-GR" sz="1600" i="1" dirty="0">
                <a:solidFill>
                  <a:schemeClr val="tx1"/>
                </a:solidFill>
              </a:rPr>
              <a:t> επί της Ελλάδας υποκατάστατο</a:t>
            </a:r>
            <a:r>
              <a:rPr lang="el-GR" sz="1600" i="1" dirty="0">
                <a:solidFill>
                  <a:schemeClr val="accent3"/>
                </a:solidFill>
              </a:rPr>
              <a:t> </a:t>
            </a:r>
          </a:p>
          <a:p>
            <a:pPr lvl="3"/>
            <a:r>
              <a:rPr lang="el-GR" sz="1600" dirty="0"/>
              <a:t>Η Ελλάδα ως μέλος της Ευρωζώνης δανειζόταν πολύ φθηνότερα από ότι θα μπορούσε η ίδια</a:t>
            </a:r>
            <a:r>
              <a:rPr lang="el-GR" sz="1600" i="1" dirty="0">
                <a:solidFill>
                  <a:schemeClr val="tx1"/>
                </a:solidFill>
              </a:rPr>
              <a:t>. </a:t>
            </a:r>
            <a:r>
              <a:rPr lang="el-GR" sz="1600" i="1" dirty="0">
                <a:solidFill>
                  <a:schemeClr val="accent3"/>
                </a:solidFill>
                <a:effectLst>
                  <a:outerShdw blurRad="38100" dist="38100" dir="2700000" algn="tl">
                    <a:srgbClr val="000000">
                      <a:alpha val="43137"/>
                    </a:srgbClr>
                  </a:outerShdw>
                </a:effectLst>
              </a:rPr>
              <a:t>Θα την διέσωζαν ή όχι; </a:t>
            </a:r>
            <a:endParaRPr lang="en-US" sz="1600" i="1" dirty="0">
              <a:solidFill>
                <a:schemeClr val="accent3"/>
              </a:solidFill>
              <a:effectLst>
                <a:outerShdw blurRad="38100" dist="38100" dir="2700000" algn="tl">
                  <a:srgbClr val="000000">
                    <a:alpha val="43137"/>
                  </a:srgbClr>
                </a:outerShdw>
              </a:effectLst>
            </a:endParaRPr>
          </a:p>
          <a:p>
            <a:pPr lvl="2">
              <a:buFont typeface="Arial" panose="020B0604020202020204" pitchFamily="34" charset="0"/>
              <a:buChar char="•"/>
            </a:pPr>
            <a:r>
              <a:rPr lang="en-US" sz="1600" dirty="0"/>
              <a:t>H </a:t>
            </a:r>
            <a:r>
              <a:rPr lang="el-GR" sz="1600" dirty="0"/>
              <a:t>αξία των </a:t>
            </a:r>
            <a:r>
              <a:rPr lang="en-US" sz="1600" dirty="0"/>
              <a:t>CDS </a:t>
            </a:r>
            <a:r>
              <a:rPr lang="el-GR" sz="1600" dirty="0"/>
              <a:t>που θα πληρωνόντουσαν αν χρεοκοπούσε η Ελλάδα  ήταν  πολύ μεγαλύτερη από την Ελληνική Οικονομία</a:t>
            </a:r>
          </a:p>
          <a:p>
            <a:pPr lvl="3">
              <a:buFont typeface="Arial" panose="020B0604020202020204" pitchFamily="34" charset="0"/>
              <a:buChar char="•"/>
            </a:pPr>
            <a:r>
              <a:rPr lang="el-GR" sz="1600" dirty="0" err="1"/>
              <a:t>Ετσι</a:t>
            </a:r>
            <a:r>
              <a:rPr lang="el-GR" sz="1600" dirty="0"/>
              <a:t>, η πιθανή χρεοκοπία μιας μικρής οικονομίας κατέληξε να είναι συστημικός κίνδυνος παγκόσμια. </a:t>
            </a:r>
            <a:endParaRPr lang="en-GB" sz="1600" dirty="0"/>
          </a:p>
        </p:txBody>
      </p:sp>
      <p:sp>
        <p:nvSpPr>
          <p:cNvPr id="4" name="Footer Placeholder 3">
            <a:extLst>
              <a:ext uri="{FF2B5EF4-FFF2-40B4-BE49-F238E27FC236}">
                <a16:creationId xmlns:a16="http://schemas.microsoft.com/office/drawing/2014/main" id="{43808FBC-5449-F1EC-36C1-8B37C7F46C2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41F88FE-F8AD-20EF-72BA-027726A09E74}"/>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246132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3612-7952-A3D4-E2D5-313982710F72}"/>
              </a:ext>
            </a:extLst>
          </p:cNvPr>
          <p:cNvSpPr>
            <a:spLocks noGrp="1"/>
          </p:cNvSpPr>
          <p:nvPr>
            <p:ph type="title"/>
          </p:nvPr>
        </p:nvSpPr>
        <p:spPr>
          <a:xfrm>
            <a:off x="1097280" y="332656"/>
            <a:ext cx="6366872" cy="1404704"/>
          </a:xfrm>
        </p:spPr>
        <p:txBody>
          <a:bodyPr>
            <a:normAutofit/>
          </a:bodyPr>
          <a:lstStyle/>
          <a:p>
            <a:r>
              <a:rPr lang="el-GR" dirty="0"/>
              <a:t>Διαπλοκή επιστήμης;-κέρδους: </a:t>
            </a:r>
            <a:r>
              <a:rPr lang="en-US" dirty="0"/>
              <a:t>Black-Scholes</a:t>
            </a:r>
            <a:endParaRPr lang="el-GR" dirty="0"/>
          </a:p>
        </p:txBody>
      </p:sp>
      <p:sp>
        <p:nvSpPr>
          <p:cNvPr id="3" name="Content Placeholder 2">
            <a:extLst>
              <a:ext uri="{FF2B5EF4-FFF2-40B4-BE49-F238E27FC236}">
                <a16:creationId xmlns:a16="http://schemas.microsoft.com/office/drawing/2014/main" id="{7059BC92-2957-0B18-4F4A-D7D175FAC142}"/>
              </a:ext>
            </a:extLst>
          </p:cNvPr>
          <p:cNvSpPr>
            <a:spLocks noGrp="1"/>
          </p:cNvSpPr>
          <p:nvPr>
            <p:ph idx="1"/>
          </p:nvPr>
        </p:nvSpPr>
        <p:spPr>
          <a:xfrm>
            <a:off x="335360" y="1800752"/>
            <a:ext cx="11665296" cy="4292544"/>
          </a:xfrm>
        </p:spPr>
        <p:txBody>
          <a:bodyPr>
            <a:normAutofit fontScale="85000" lnSpcReduction="20000"/>
          </a:bodyPr>
          <a:lstStyle/>
          <a:p>
            <a:r>
              <a:rPr lang="en-US" b="1" dirty="0"/>
              <a:t>Ti </a:t>
            </a:r>
            <a:r>
              <a:rPr lang="el-GR" b="1" i="1" dirty="0"/>
              <a:t>είναι</a:t>
            </a:r>
            <a:r>
              <a:rPr lang="el-GR" b="1" dirty="0"/>
              <a:t>; </a:t>
            </a:r>
            <a:r>
              <a:rPr lang="el-GR" dirty="0"/>
              <a:t>Εξίσωση που επιτρέπει αρμπιτράζ μεταξύ ομολόγων και των παραγώγων ή </a:t>
            </a:r>
            <a:r>
              <a:rPr lang="el-GR" dirty="0" err="1"/>
              <a:t>οψιόν</a:t>
            </a:r>
            <a:r>
              <a:rPr lang="el-GR" dirty="0"/>
              <a:t> που βασίζονται πάνω τους:</a:t>
            </a:r>
          </a:p>
          <a:p>
            <a:pPr lvl="1">
              <a:buFont typeface="Wingdings" panose="05000000000000000000" pitchFamily="2" charset="2"/>
              <a:buChar char="§"/>
            </a:pPr>
            <a:r>
              <a:rPr lang="el-GR" dirty="0"/>
              <a:t>Ένα παράγωγο ‘</a:t>
            </a:r>
            <a:r>
              <a:rPr lang="el-GR" dirty="0" err="1"/>
              <a:t>ξαναπακετάρει</a:t>
            </a:r>
            <a:r>
              <a:rPr lang="el-GR" dirty="0"/>
              <a:t>’ πλήθος ομολόγων ως ξεχωριστό προϊόν που μπορεί να πωληθεί.</a:t>
            </a:r>
          </a:p>
          <a:p>
            <a:pPr lvl="1">
              <a:buFont typeface="Wingdings" panose="05000000000000000000" pitchFamily="2" charset="2"/>
              <a:buChar char="§"/>
            </a:pPr>
            <a:r>
              <a:rPr lang="el-GR" dirty="0"/>
              <a:t>Συνεπώς η τιμή του πρέπει να συνδέεται με τις τιμές των ομολόγων στα οποία βασίζεται.</a:t>
            </a:r>
          </a:p>
          <a:p>
            <a:pPr lvl="2">
              <a:buFont typeface="Wingdings" panose="05000000000000000000" pitchFamily="2" charset="2"/>
              <a:buChar char="§"/>
            </a:pPr>
            <a:r>
              <a:rPr lang="el-GR" dirty="0"/>
              <a:t>Με τον ίδιο τρόπο που η τιμή της φρουτοσαλάτας σχετίζεται με τις τιμές των φρούτων που περιέχει.</a:t>
            </a:r>
          </a:p>
          <a:p>
            <a:pPr lvl="3">
              <a:buFont typeface="Wingdings" panose="05000000000000000000" pitchFamily="2" charset="2"/>
              <a:buChar char="§"/>
            </a:pPr>
            <a:r>
              <a:rPr lang="el-GR" dirty="0"/>
              <a:t>Η τιμή φρουτοσαλάτας δεν μπορεί να αποκλίνει πολύ από την συνάρτηση της τιμής των φρούτων. Αν ναι</a:t>
            </a:r>
            <a:r>
              <a:rPr lang="el-GR" dirty="0">
                <a:latin typeface="Century Gothic" panose="020B0502020202020204" pitchFamily="34" charset="0"/>
              </a:rPr>
              <a:t>→</a:t>
            </a:r>
            <a:r>
              <a:rPr lang="el-GR" dirty="0"/>
              <a:t> κέρδη από </a:t>
            </a:r>
            <a:r>
              <a:rPr lang="el-GR" dirty="0" err="1"/>
              <a:t>αρμπιτραζ</a:t>
            </a:r>
            <a:endParaRPr lang="el-GR" dirty="0"/>
          </a:p>
          <a:p>
            <a:pPr lvl="1">
              <a:buFont typeface="Wingdings" panose="05000000000000000000" pitchFamily="2" charset="2"/>
              <a:buChar char="§"/>
            </a:pPr>
            <a:r>
              <a:rPr lang="el-GR" dirty="0"/>
              <a:t>Η εξίσωση </a:t>
            </a:r>
            <a:r>
              <a:rPr lang="en-GB" b="1" dirty="0"/>
              <a:t>Black-Schole</a:t>
            </a:r>
            <a:r>
              <a:rPr lang="en-GB" dirty="0"/>
              <a:t>s</a:t>
            </a:r>
            <a:r>
              <a:rPr lang="el-GR" dirty="0"/>
              <a:t> δίνει την αλγεβρική σχέση μεταξύ (φρούτων και φρουτοσαλάτας) στα παράγωγα.   </a:t>
            </a:r>
          </a:p>
          <a:p>
            <a:pPr lvl="2">
              <a:buFont typeface="Wingdings" panose="05000000000000000000" pitchFamily="2" charset="2"/>
              <a:buChar char="§"/>
            </a:pPr>
            <a:r>
              <a:rPr lang="el-GR" dirty="0"/>
              <a:t>Είναι σχετικά εύκολα υπολογίσιμη αν οι τιμές </a:t>
            </a:r>
            <a:r>
              <a:rPr lang="el-GR" b="1" dirty="0"/>
              <a:t>(α) </a:t>
            </a:r>
            <a:r>
              <a:rPr lang="el-GR" dirty="0"/>
              <a:t>στατιστικά ανεξάρτητες </a:t>
            </a:r>
            <a:r>
              <a:rPr lang="en-US" dirty="0"/>
              <a:t>(</a:t>
            </a:r>
            <a:r>
              <a:rPr lang="en-US" dirty="0" err="1"/>
              <a:t>cov</a:t>
            </a:r>
            <a:r>
              <a:rPr lang="en-US" dirty="0"/>
              <a:t>=0) </a:t>
            </a:r>
            <a:r>
              <a:rPr lang="el-GR" dirty="0"/>
              <a:t>και </a:t>
            </a:r>
            <a:r>
              <a:rPr lang="el-GR" b="1" dirty="0"/>
              <a:t>(β)</a:t>
            </a:r>
            <a:r>
              <a:rPr lang="el-GR" dirty="0"/>
              <a:t> οι κατανομές τους έχουν συγκεκριμένη μορφή.</a:t>
            </a:r>
            <a:endParaRPr lang="en-US" dirty="0"/>
          </a:p>
          <a:p>
            <a:r>
              <a:rPr lang="el-GR" b="1" dirty="0"/>
              <a:t>Τι </a:t>
            </a:r>
            <a:r>
              <a:rPr lang="el-GR" b="1" i="1" dirty="0"/>
              <a:t>έγινε</a:t>
            </a:r>
            <a:r>
              <a:rPr lang="el-GR" dirty="0"/>
              <a:t>: Οι </a:t>
            </a:r>
            <a:r>
              <a:rPr lang="el-GR" dirty="0" err="1"/>
              <a:t>Scholes</a:t>
            </a:r>
            <a:r>
              <a:rPr lang="en-US" dirty="0"/>
              <a:t>,</a:t>
            </a:r>
            <a:r>
              <a:rPr lang="el-GR" dirty="0"/>
              <a:t> και </a:t>
            </a:r>
            <a:r>
              <a:rPr lang="el-GR" dirty="0" err="1"/>
              <a:t>Merton</a:t>
            </a:r>
            <a:r>
              <a:rPr lang="el-GR" dirty="0"/>
              <a:t>, </a:t>
            </a:r>
            <a:r>
              <a:rPr lang="en-US" dirty="0"/>
              <a:t>(o Black </a:t>
            </a:r>
            <a:r>
              <a:rPr lang="el-GR" dirty="0"/>
              <a:t>είχε πεθάνει) κέρδισαν το Νόμπελ το 1997. </a:t>
            </a:r>
          </a:p>
          <a:p>
            <a:pPr lvl="1">
              <a:buFont typeface="Arial" panose="020B0604020202020204" pitchFamily="34" charset="0"/>
              <a:buChar char="•"/>
            </a:pPr>
            <a:r>
              <a:rPr lang="el-GR" dirty="0"/>
              <a:t>ίδρυσαν εταιρεία, </a:t>
            </a:r>
            <a:r>
              <a:rPr lang="el-GR" b="1" dirty="0" err="1"/>
              <a:t>Long</a:t>
            </a:r>
            <a:r>
              <a:rPr lang="el-GR" b="1" dirty="0"/>
              <a:t> </a:t>
            </a:r>
            <a:r>
              <a:rPr lang="el-GR" b="1" dirty="0" err="1"/>
              <a:t>Term</a:t>
            </a:r>
            <a:r>
              <a:rPr lang="el-GR" b="1" dirty="0"/>
              <a:t> Capital </a:t>
            </a:r>
            <a:r>
              <a:rPr lang="el-GR" b="1" dirty="0" err="1"/>
              <a:t>Manag</a:t>
            </a:r>
            <a:r>
              <a:rPr lang="el-GR" dirty="0" err="1"/>
              <a:t>ement</a:t>
            </a:r>
            <a:r>
              <a:rPr lang="el-GR" dirty="0"/>
              <a:t>, διαχειριζόμενοι ομόλογα και αξιοποιώντας την εξίσωση</a:t>
            </a:r>
          </a:p>
          <a:p>
            <a:pPr lvl="1">
              <a:buFont typeface="Arial" panose="020B0604020202020204" pitchFamily="34" charset="0"/>
              <a:buChar char="•"/>
            </a:pPr>
            <a:r>
              <a:rPr lang="el-GR" dirty="0"/>
              <a:t>Οι αρχικές αποδόσεις ήταν εντυπωσιακές.  (ετήσιες αποδόσεις 20-40%!!)</a:t>
            </a:r>
          </a:p>
          <a:p>
            <a:pPr lvl="1">
              <a:buFont typeface="Arial" panose="020B0604020202020204" pitchFamily="34" charset="0"/>
              <a:buChar char="•"/>
            </a:pPr>
            <a:r>
              <a:rPr lang="el-GR" dirty="0"/>
              <a:t>Η κατάρρευση: Στατιστική ανεξαρτησία </a:t>
            </a:r>
            <a:r>
              <a:rPr lang="el-GR" dirty="0">
                <a:latin typeface="Century Gothic" panose="020B0502020202020204" pitchFamily="34" charset="0"/>
              </a:rPr>
              <a:t>→</a:t>
            </a:r>
            <a:r>
              <a:rPr lang="el-GR" dirty="0"/>
              <a:t>όταν δημιουργηθεί απόσταση μεταξύ τιμών, αυτή θα μειώνεται. </a:t>
            </a:r>
          </a:p>
          <a:p>
            <a:pPr lvl="1">
              <a:buFont typeface="Arial" panose="020B0604020202020204" pitchFamily="34" charset="0"/>
              <a:buChar char="•"/>
            </a:pPr>
            <a:r>
              <a:rPr lang="el-GR" dirty="0"/>
              <a:t>Η Ασιατική κρίση του 1997 + υποτίμηση του ρουβλιού 98  έκαναν τιμές να κινούνται μαζί. Η </a:t>
            </a:r>
            <a:r>
              <a:rPr lang="en-US" dirty="0"/>
              <a:t>LTCM </a:t>
            </a:r>
            <a:r>
              <a:rPr lang="el-GR" dirty="0"/>
              <a:t>δανειζόταν ελπίζοντας ότι οι τιμές θα επιστρέψουν ‘εκεί που έπρεπε’ σύμφωνα με την εξίσωση.  </a:t>
            </a:r>
          </a:p>
          <a:p>
            <a:pPr lvl="2">
              <a:buFont typeface="Arial" panose="020B0604020202020204" pitchFamily="34" charset="0"/>
              <a:buChar char="•"/>
            </a:pPr>
            <a:r>
              <a:rPr lang="el-GR" dirty="0"/>
              <a:t>Αποτέλεσμα χρεοκοπία. Εμβέλεια μεγαλύτερη λόγω </a:t>
            </a:r>
            <a:r>
              <a:rPr lang="el-GR" dirty="0" err="1"/>
              <a:t>μόχλευσης</a:t>
            </a:r>
            <a:r>
              <a:rPr lang="el-GR" dirty="0"/>
              <a:t> (δανεισμός 25 φορές την αξία της επιχείρησης)</a:t>
            </a:r>
          </a:p>
          <a:p>
            <a:pPr lvl="1">
              <a:buFont typeface="Arial" panose="020B0604020202020204" pitchFamily="34" charset="0"/>
              <a:buChar char="•"/>
            </a:pPr>
            <a:r>
              <a:rPr lang="el-GR" dirty="0"/>
              <a:t>Κίνδυνος να παρασυρθεί η παγκόσμια οικονομία  Η </a:t>
            </a:r>
            <a:r>
              <a:rPr lang="el-GR" dirty="0" err="1"/>
              <a:t>Fed</a:t>
            </a:r>
            <a:r>
              <a:rPr lang="el-GR" dirty="0"/>
              <a:t> </a:t>
            </a:r>
            <a:r>
              <a:rPr lang="el-GR" dirty="0" err="1"/>
              <a:t>παρενέβη</a:t>
            </a:r>
            <a:r>
              <a:rPr lang="el-GR" dirty="0"/>
              <a:t> για να αποτρέψει κατάρρευση. Απώλειες $4,6 δις.</a:t>
            </a:r>
          </a:p>
          <a:p>
            <a:pPr lvl="3">
              <a:buFont typeface="Arial" panose="020B0604020202020204" pitchFamily="34" charset="0"/>
              <a:buChar char="•"/>
            </a:pPr>
            <a:r>
              <a:rPr lang="el-GR" dirty="0"/>
              <a:t>Θλιβερός επίλογος: </a:t>
            </a:r>
            <a:r>
              <a:rPr lang="en-US" dirty="0"/>
              <a:t>H LTCM </a:t>
            </a:r>
            <a:r>
              <a:rPr lang="el-GR" dirty="0"/>
              <a:t>καταδικάστηκε για φοροδιαφυγή.</a:t>
            </a:r>
          </a:p>
          <a:p>
            <a:pPr>
              <a:buFont typeface="Arial" panose="020B0604020202020204" pitchFamily="34" charset="0"/>
              <a:buChar char="•"/>
            </a:pPr>
            <a:r>
              <a:rPr lang="el-GR" dirty="0"/>
              <a:t>Η υπόθεση της </a:t>
            </a:r>
            <a:r>
              <a:rPr lang="en-US" dirty="0"/>
              <a:t>LTCM</a:t>
            </a:r>
            <a:r>
              <a:rPr lang="el-GR" dirty="0"/>
              <a:t> είναι ένα είδος προάγγελος της κρίσης του 2008 και περιέχει πολλά από τα κρίσιμα στοιχεία</a:t>
            </a:r>
          </a:p>
          <a:p>
            <a:pPr lvl="1">
              <a:buFont typeface="Arial" panose="020B0604020202020204" pitchFamily="34" charset="0"/>
              <a:buChar char="•"/>
            </a:pPr>
            <a:r>
              <a:rPr lang="el-GR" dirty="0"/>
              <a:t>Διαχείριση ρίσκου. Αισιόδοξες υποθέσεις για στατιστική ανεξαρτησία. Άγνοιά ακραίων κινδύνων.  Αρχικά υψηλά κέρδη και μετά κατάρρευση. </a:t>
            </a:r>
          </a:p>
        </p:txBody>
      </p:sp>
      <p:sp>
        <p:nvSpPr>
          <p:cNvPr id="4" name="Footer Placeholder 3">
            <a:extLst>
              <a:ext uri="{FF2B5EF4-FFF2-40B4-BE49-F238E27FC236}">
                <a16:creationId xmlns:a16="http://schemas.microsoft.com/office/drawing/2014/main" id="{8EE6FD73-8832-DA62-999B-94EB01A749B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9967F85-1645-0118-F1B6-EF5CB7633A49}"/>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pic>
        <p:nvPicPr>
          <p:cNvPr id="6" name="Picture 5">
            <a:extLst>
              <a:ext uri="{FF2B5EF4-FFF2-40B4-BE49-F238E27FC236}">
                <a16:creationId xmlns:a16="http://schemas.microsoft.com/office/drawing/2014/main" id="{3C4E5C98-F699-0053-717F-D2A485897712}"/>
              </a:ext>
            </a:extLst>
          </p:cNvPr>
          <p:cNvPicPr>
            <a:picLocks noChangeAspect="1"/>
          </p:cNvPicPr>
          <p:nvPr/>
        </p:nvPicPr>
        <p:blipFill>
          <a:blip r:embed="rId3"/>
          <a:stretch>
            <a:fillRect/>
          </a:stretch>
        </p:blipFill>
        <p:spPr>
          <a:xfrm>
            <a:off x="7968208" y="236605"/>
            <a:ext cx="2304256" cy="1564147"/>
          </a:xfrm>
          <a:prstGeom prst="rect">
            <a:avLst/>
          </a:prstGeom>
        </p:spPr>
      </p:pic>
      <p:sp>
        <p:nvSpPr>
          <p:cNvPr id="7" name="TextBox 6">
            <a:extLst>
              <a:ext uri="{FF2B5EF4-FFF2-40B4-BE49-F238E27FC236}">
                <a16:creationId xmlns:a16="http://schemas.microsoft.com/office/drawing/2014/main" id="{3B4ECA0E-B170-4E92-5007-E8B263D749B2}"/>
              </a:ext>
            </a:extLst>
          </p:cNvPr>
          <p:cNvSpPr txBox="1"/>
          <p:nvPr/>
        </p:nvSpPr>
        <p:spPr>
          <a:xfrm>
            <a:off x="10272464" y="404664"/>
            <a:ext cx="1440160" cy="1200329"/>
          </a:xfrm>
          <a:prstGeom prst="rect">
            <a:avLst/>
          </a:prstGeom>
          <a:noFill/>
        </p:spPr>
        <p:txBody>
          <a:bodyPr wrap="square" rtlCol="0">
            <a:spAutoFit/>
          </a:bodyPr>
          <a:lstStyle/>
          <a:p>
            <a:r>
              <a:rPr lang="el-GR" dirty="0"/>
              <a:t>Η αξία επένδυσης  $1000 στην </a:t>
            </a:r>
            <a:r>
              <a:rPr lang="en-US" dirty="0"/>
              <a:t>LTCM</a:t>
            </a:r>
            <a:endParaRPr lang="el-GR" dirty="0"/>
          </a:p>
        </p:txBody>
      </p:sp>
    </p:spTree>
    <p:extLst>
      <p:ext uri="{BB962C8B-B14F-4D97-AF65-F5344CB8AC3E}">
        <p14:creationId xmlns:p14="http://schemas.microsoft.com/office/powerpoint/2010/main" val="107144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6E50-1644-A00A-B4CE-10B17BB833C6}"/>
              </a:ext>
            </a:extLst>
          </p:cNvPr>
          <p:cNvSpPr>
            <a:spLocks noGrp="1"/>
          </p:cNvSpPr>
          <p:nvPr>
            <p:ph type="title"/>
          </p:nvPr>
        </p:nvSpPr>
        <p:spPr>
          <a:xfrm>
            <a:off x="1097280" y="332656"/>
            <a:ext cx="8642114" cy="1404704"/>
          </a:xfrm>
        </p:spPr>
        <p:txBody>
          <a:bodyPr/>
          <a:lstStyle/>
          <a:p>
            <a:r>
              <a:rPr lang="el-GR" dirty="0"/>
              <a:t>Η κανονική κατανομή και οι ακραίες τιμές</a:t>
            </a:r>
          </a:p>
        </p:txBody>
      </p:sp>
      <p:sp>
        <p:nvSpPr>
          <p:cNvPr id="3" name="Content Placeholder 2">
            <a:extLst>
              <a:ext uri="{FF2B5EF4-FFF2-40B4-BE49-F238E27FC236}">
                <a16:creationId xmlns:a16="http://schemas.microsoft.com/office/drawing/2014/main" id="{83D41945-0C96-4981-53A2-356854861BE0}"/>
              </a:ext>
            </a:extLst>
          </p:cNvPr>
          <p:cNvSpPr>
            <a:spLocks noGrp="1"/>
          </p:cNvSpPr>
          <p:nvPr>
            <p:ph idx="1"/>
          </p:nvPr>
        </p:nvSpPr>
        <p:spPr>
          <a:xfrm>
            <a:off x="1097280" y="2210859"/>
            <a:ext cx="10130265" cy="4023360"/>
          </a:xfrm>
        </p:spPr>
        <p:txBody>
          <a:bodyPr>
            <a:normAutofit fontScale="77500" lnSpcReduction="20000"/>
          </a:bodyPr>
          <a:lstStyle/>
          <a:p>
            <a:r>
              <a:rPr lang="el-GR" dirty="0"/>
              <a:t>Τεχνικές διαχείρισης κινδύνων - ‘</a:t>
            </a:r>
            <a:r>
              <a:rPr lang="el-GR" b="1" dirty="0"/>
              <a:t>Αξία-σε Κίνδυνο’ (</a:t>
            </a:r>
            <a:r>
              <a:rPr lang="el-GR" b="1" dirty="0" err="1"/>
              <a:t>Value</a:t>
            </a:r>
            <a:r>
              <a:rPr lang="el-GR" b="1" dirty="0"/>
              <a:t> </a:t>
            </a:r>
            <a:r>
              <a:rPr lang="el-GR" b="1" dirty="0" err="1"/>
              <a:t>at</a:t>
            </a:r>
            <a:r>
              <a:rPr lang="el-GR" b="1" dirty="0"/>
              <a:t> </a:t>
            </a:r>
            <a:r>
              <a:rPr lang="el-GR" b="1" dirty="0" err="1"/>
              <a:t>Risk</a:t>
            </a:r>
            <a:r>
              <a:rPr lang="el-GR" b="1" dirty="0"/>
              <a:t> – VAR) </a:t>
            </a:r>
          </a:p>
          <a:p>
            <a:pPr lvl="1"/>
            <a:r>
              <a:rPr lang="el-GR" dirty="0"/>
              <a:t>εκτιμά το πόσο μεγάλος είναι ο χειρότερος κίνδυνος που αντιμετωπίζεται.  </a:t>
            </a:r>
            <a:r>
              <a:rPr lang="el-GR" dirty="0" err="1"/>
              <a:t>Tα</a:t>
            </a:r>
            <a:r>
              <a:rPr lang="el-GR" dirty="0"/>
              <a:t> μοντέλα υποθέτουν ότι οι τιμές κινούνται με </a:t>
            </a:r>
            <a:r>
              <a:rPr lang="el-GR" b="1" dirty="0"/>
              <a:t>βάση την κανονική κατανομή</a:t>
            </a:r>
            <a:r>
              <a:rPr lang="el-GR" dirty="0"/>
              <a:t>. </a:t>
            </a:r>
          </a:p>
          <a:p>
            <a:pPr lvl="1"/>
            <a:r>
              <a:rPr lang="el-GR" b="1" dirty="0"/>
              <a:t>ΌΜΩΣ  ακραίες τιμές πολύ πιο κοινές </a:t>
            </a:r>
            <a:r>
              <a:rPr lang="en-US" b="1" dirty="0"/>
              <a:t>(</a:t>
            </a:r>
            <a:r>
              <a:rPr lang="el-GR" b="1" dirty="0" err="1"/>
              <a:t>πρβλ</a:t>
            </a:r>
            <a:r>
              <a:rPr lang="el-GR" b="1" dirty="0"/>
              <a:t> </a:t>
            </a:r>
            <a:r>
              <a:rPr lang="en-US" b="1" dirty="0"/>
              <a:t>Taleb </a:t>
            </a:r>
            <a:r>
              <a:rPr lang="el-GR" b="1" dirty="0"/>
              <a:t>και Μαύροι Κύκνοι) - </a:t>
            </a:r>
            <a:r>
              <a:rPr lang="el-GR" dirty="0"/>
              <a:t>του </a:t>
            </a:r>
            <a:r>
              <a:rPr lang="el-GR" dirty="0" err="1"/>
              <a:t>tail</a:t>
            </a:r>
            <a:r>
              <a:rPr lang="el-GR" dirty="0"/>
              <a:t> </a:t>
            </a:r>
            <a:r>
              <a:rPr lang="el-GR" dirty="0" err="1"/>
              <a:t>risk</a:t>
            </a:r>
            <a:r>
              <a:rPr lang="el-GR" dirty="0"/>
              <a:t>. στην πραγματικότητα είναι πολύ πιο κοινές</a:t>
            </a:r>
          </a:p>
          <a:p>
            <a:pPr lvl="1"/>
            <a:r>
              <a:rPr lang="el-GR" dirty="0"/>
              <a:t>Αν ήταν κανονική η κατανομή, τότε οι τιμές θα έπρεπε:</a:t>
            </a:r>
          </a:p>
          <a:p>
            <a:pPr lvl="2"/>
            <a:r>
              <a:rPr lang="el-GR" dirty="0"/>
              <a:t>να είχαν ανεβεί &gt;3,4% σε 56 μόνο ημέρες μεταξύ 1916 και 2003. Στην πράξη το έκαναν 1000 φορές</a:t>
            </a:r>
          </a:p>
          <a:p>
            <a:pPr lvl="2"/>
            <a:r>
              <a:rPr lang="el-GR" dirty="0"/>
              <a:t>&gt;7% 1 φορά σε 300 χιλιάδες χρόνια. Μέσα στον 20ό αιώνα αυτό έγινε 48 φορές.</a:t>
            </a:r>
          </a:p>
          <a:p>
            <a:pPr lvl="1"/>
            <a:r>
              <a:rPr lang="el-GR" dirty="0"/>
              <a:t>η κανονική κατανομή συμπίπτει με την πραγματική </a:t>
            </a:r>
            <a:r>
              <a:rPr lang="el-GR" b="1" dirty="0"/>
              <a:t>99%</a:t>
            </a:r>
            <a:r>
              <a:rPr lang="el-GR" dirty="0"/>
              <a:t> και </a:t>
            </a:r>
            <a:r>
              <a:rPr lang="el-GR" i="1" dirty="0"/>
              <a:t>δεν</a:t>
            </a:r>
            <a:r>
              <a:rPr lang="el-GR" dirty="0"/>
              <a:t> συμπίπτει </a:t>
            </a:r>
            <a:r>
              <a:rPr lang="el-GR" b="1" dirty="0"/>
              <a:t>στο 1%</a:t>
            </a:r>
            <a:r>
              <a:rPr lang="el-GR" dirty="0"/>
              <a:t>. Όμως είναι το 1% που ενδιαφέρει!! καταστροφικό σενάρια</a:t>
            </a:r>
          </a:p>
          <a:p>
            <a:r>
              <a:rPr lang="el-GR" dirty="0"/>
              <a:t>Αν ασφαλίζεις τα καθημερινά ενδεχόμενα ότι ενδέχεται να γίνουν </a:t>
            </a:r>
            <a:r>
              <a:rPr lang="el-GR" b="1" dirty="0">
                <a:effectLst>
                  <a:outerShdw blurRad="38100" dist="38100" dir="2700000" algn="tl">
                    <a:srgbClr val="000000">
                      <a:alpha val="43137"/>
                    </a:srgbClr>
                  </a:outerShdw>
                </a:effectLst>
              </a:rPr>
              <a:t>ακραία</a:t>
            </a:r>
            <a:r>
              <a:rPr lang="el-GR" dirty="0"/>
              <a:t> ενδεχόμενα </a:t>
            </a:r>
            <a:r>
              <a:rPr lang="el-GR" i="1" dirty="0"/>
              <a:t>πιο πιθανά</a:t>
            </a:r>
            <a:r>
              <a:rPr lang="el-GR" dirty="0"/>
              <a:t>.  </a:t>
            </a:r>
          </a:p>
          <a:p>
            <a:pPr lvl="1"/>
            <a:r>
              <a:rPr lang="el-GR" dirty="0"/>
              <a:t>Π.χ. ασφαλίζοντας πολλά μικρά πιο πιθανό ο αντασφαλιστής (πχ  AIG στα </a:t>
            </a:r>
            <a:r>
              <a:rPr lang="en-US" dirty="0"/>
              <a:t>CDS</a:t>
            </a:r>
            <a:r>
              <a:rPr lang="el-GR" dirty="0"/>
              <a:t>) να μην μπορεί να ανταπεξέλθει.   </a:t>
            </a:r>
            <a:endParaRPr lang="en-US" dirty="0"/>
          </a:p>
          <a:p>
            <a:pPr lvl="1"/>
            <a:r>
              <a:rPr lang="el-GR" dirty="0"/>
              <a:t>Ενώ το συνολικό ρίσκο μπορεί ακόμη και να ανέβηκε</a:t>
            </a:r>
            <a:r>
              <a:rPr lang="en-US" dirty="0"/>
              <a:t>,</a:t>
            </a:r>
            <a:r>
              <a:rPr lang="el-GR" dirty="0"/>
              <a:t> ο </a:t>
            </a:r>
            <a:r>
              <a:rPr lang="el-GR" dirty="0" err="1"/>
              <a:t>risk</a:t>
            </a:r>
            <a:r>
              <a:rPr lang="el-GR" dirty="0"/>
              <a:t> </a:t>
            </a:r>
            <a:r>
              <a:rPr lang="el-GR" dirty="0" err="1"/>
              <a:t>manager</a:t>
            </a:r>
            <a:r>
              <a:rPr lang="el-GR" dirty="0"/>
              <a:t> μπορεί </a:t>
            </a:r>
            <a:r>
              <a:rPr lang="el-GR" i="1" dirty="0"/>
              <a:t>να νομίζει </a:t>
            </a:r>
            <a:r>
              <a:rPr lang="el-GR" dirty="0"/>
              <a:t>ότι περιόρισε το ρίσκο, ενώ απλώς το </a:t>
            </a:r>
            <a:r>
              <a:rPr lang="el-GR" b="1" dirty="0"/>
              <a:t>μετατόπισε προς τα άκρα της κατανομής</a:t>
            </a:r>
            <a:r>
              <a:rPr lang="el-GR" dirty="0"/>
              <a:t>. </a:t>
            </a:r>
            <a:endParaRPr lang="en-US" dirty="0"/>
          </a:p>
          <a:p>
            <a:r>
              <a:rPr lang="el-GR" b="1" dirty="0"/>
              <a:t>ΈΝΑ ΓΕΝΙΚΟ ΠΡΟΒΛΗΜΑ</a:t>
            </a:r>
            <a:r>
              <a:rPr lang="el-GR" dirty="0"/>
              <a:t>: Ο οικονομολόγος </a:t>
            </a:r>
            <a:r>
              <a:rPr lang="el-GR" dirty="0" err="1"/>
              <a:t>Edmund</a:t>
            </a:r>
            <a:r>
              <a:rPr lang="el-GR" dirty="0"/>
              <a:t> </a:t>
            </a:r>
            <a:r>
              <a:rPr lang="el-GR" dirty="0" err="1"/>
              <a:t>Phelps</a:t>
            </a:r>
            <a:r>
              <a:rPr lang="el-GR" dirty="0"/>
              <a:t> θεωρεί ότι τα μοντέλα δημιούργησαν την ψευδαίσθηση ότι ένα ιδιαίτερα σύνθετο πεδίο ήταν κατανοητό.  </a:t>
            </a:r>
          </a:p>
          <a:p>
            <a:pPr lvl="1"/>
            <a:r>
              <a:rPr lang="el-GR" dirty="0"/>
              <a:t>`Οι απαιτήσεις πληροφόρησης ξεπέρασαν την ικανότητα να την συλλέξουμε και να την κατανοήσουμε</a:t>
            </a:r>
          </a:p>
          <a:p>
            <a:pPr lvl="1"/>
            <a:r>
              <a:rPr lang="el-GR" dirty="0"/>
              <a:t>Τελικά εκδικήθηκε το 2008..</a:t>
            </a:r>
          </a:p>
          <a:p>
            <a:endParaRPr lang="el-GR" dirty="0"/>
          </a:p>
          <a:p>
            <a:endParaRPr lang="el-GR" dirty="0"/>
          </a:p>
          <a:p>
            <a:endParaRPr lang="el-GR" dirty="0"/>
          </a:p>
          <a:p>
            <a:pPr lvl="2"/>
            <a:endParaRPr lang="el-GR" dirty="0"/>
          </a:p>
          <a:p>
            <a:endParaRPr lang="el-GR" dirty="0"/>
          </a:p>
          <a:p>
            <a:endParaRPr lang="el-GR" dirty="0"/>
          </a:p>
          <a:p>
            <a:endParaRPr lang="el-GR" dirty="0"/>
          </a:p>
        </p:txBody>
      </p:sp>
      <p:sp>
        <p:nvSpPr>
          <p:cNvPr id="4" name="Footer Placeholder 3">
            <a:extLst>
              <a:ext uri="{FF2B5EF4-FFF2-40B4-BE49-F238E27FC236}">
                <a16:creationId xmlns:a16="http://schemas.microsoft.com/office/drawing/2014/main" id="{449B5FB4-6203-014F-617A-28A83C8FB68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C06357AC-750F-2AF1-D918-76F834654BF1}"/>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
        <p:nvSpPr>
          <p:cNvPr id="20" name="Arrow: Right 19">
            <a:extLst>
              <a:ext uri="{FF2B5EF4-FFF2-40B4-BE49-F238E27FC236}">
                <a16:creationId xmlns:a16="http://schemas.microsoft.com/office/drawing/2014/main" id="{D9C5F557-37E7-EFD8-0E9B-CD577113DC5D}"/>
              </a:ext>
            </a:extLst>
          </p:cNvPr>
          <p:cNvSpPr/>
          <p:nvPr/>
        </p:nvSpPr>
        <p:spPr>
          <a:xfrm>
            <a:off x="390525" y="8980805"/>
            <a:ext cx="6572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23" name="Arrow: Right 22">
            <a:extLst>
              <a:ext uri="{FF2B5EF4-FFF2-40B4-BE49-F238E27FC236}">
                <a16:creationId xmlns:a16="http://schemas.microsoft.com/office/drawing/2014/main" id="{8433CA9F-3E5B-4ED0-F96A-310E71F98884}"/>
              </a:ext>
            </a:extLst>
          </p:cNvPr>
          <p:cNvSpPr/>
          <p:nvPr/>
        </p:nvSpPr>
        <p:spPr>
          <a:xfrm>
            <a:off x="263352" y="5157192"/>
            <a:ext cx="657225" cy="7920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4" name="Picture 23">
            <a:extLst>
              <a:ext uri="{FF2B5EF4-FFF2-40B4-BE49-F238E27FC236}">
                <a16:creationId xmlns:a16="http://schemas.microsoft.com/office/drawing/2014/main" id="{191E6556-4D9C-4BF2-9F90-2E56C1EE51E5}"/>
              </a:ext>
            </a:extLst>
          </p:cNvPr>
          <p:cNvPicPr>
            <a:picLocks noChangeAspect="1"/>
          </p:cNvPicPr>
          <p:nvPr/>
        </p:nvPicPr>
        <p:blipFill>
          <a:blip r:embed="rId2"/>
          <a:stretch>
            <a:fillRect/>
          </a:stretch>
        </p:blipFill>
        <p:spPr>
          <a:xfrm>
            <a:off x="9048328" y="332656"/>
            <a:ext cx="2857500" cy="1600200"/>
          </a:xfrm>
          <a:prstGeom prst="rect">
            <a:avLst/>
          </a:prstGeom>
        </p:spPr>
      </p:pic>
    </p:spTree>
    <p:extLst>
      <p:ext uri="{BB962C8B-B14F-4D97-AF65-F5344CB8AC3E}">
        <p14:creationId xmlns:p14="http://schemas.microsoft.com/office/powerpoint/2010/main" val="199394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EE61-8C8A-E31F-EF9F-F4F2FB6D3F3B}"/>
              </a:ext>
            </a:extLst>
          </p:cNvPr>
          <p:cNvSpPr>
            <a:spLocks noGrp="1"/>
          </p:cNvSpPr>
          <p:nvPr>
            <p:ph type="title"/>
          </p:nvPr>
        </p:nvSpPr>
        <p:spPr/>
        <p:txBody>
          <a:bodyPr/>
          <a:lstStyle/>
          <a:p>
            <a:r>
              <a:rPr lang="el-GR" dirty="0"/>
              <a:t>Ο μηχανισμός των κρίσεων : </a:t>
            </a:r>
            <a:br>
              <a:rPr lang="el-GR" dirty="0"/>
            </a:br>
            <a:r>
              <a:rPr lang="el-GR" b="1" dirty="0"/>
              <a:t>Ζωώδη ένστικτα και ενδημική αστάθεια</a:t>
            </a:r>
          </a:p>
        </p:txBody>
      </p:sp>
      <p:sp>
        <p:nvSpPr>
          <p:cNvPr id="3" name="Content Placeholder 2">
            <a:extLst>
              <a:ext uri="{FF2B5EF4-FFF2-40B4-BE49-F238E27FC236}">
                <a16:creationId xmlns:a16="http://schemas.microsoft.com/office/drawing/2014/main" id="{CB4DADD4-1F81-4B1C-118D-9735FDDED52D}"/>
              </a:ext>
            </a:extLst>
          </p:cNvPr>
          <p:cNvSpPr>
            <a:spLocks noGrp="1"/>
          </p:cNvSpPr>
          <p:nvPr>
            <p:ph idx="1"/>
          </p:nvPr>
        </p:nvSpPr>
        <p:spPr>
          <a:xfrm>
            <a:off x="1097280" y="1845734"/>
            <a:ext cx="10255304" cy="4023360"/>
          </a:xfrm>
        </p:spPr>
        <p:txBody>
          <a:bodyPr>
            <a:normAutofit/>
          </a:bodyPr>
          <a:lstStyle/>
          <a:p>
            <a:r>
              <a:rPr lang="el-GR" dirty="0"/>
              <a:t>Στον  </a:t>
            </a:r>
            <a:r>
              <a:rPr lang="el-GR" b="1" dirty="0"/>
              <a:t>χρηματοπιστωτικό τομέα </a:t>
            </a:r>
            <a:r>
              <a:rPr lang="el-GR" dirty="0"/>
              <a:t>: Η </a:t>
            </a:r>
            <a:r>
              <a:rPr lang="el-GR" dirty="0">
                <a:solidFill>
                  <a:schemeClr val="accent2"/>
                </a:solidFill>
                <a:effectLst>
                  <a:outerShdw blurRad="38100" dist="38100" dir="2700000" algn="tl">
                    <a:srgbClr val="000000">
                      <a:alpha val="43137"/>
                    </a:srgbClr>
                  </a:outerShdw>
                </a:effectLst>
              </a:rPr>
              <a:t>δραστηριότητα ≈ τοποθέτηση στοιχημάτων </a:t>
            </a:r>
            <a:r>
              <a:rPr lang="el-GR" dirty="0"/>
              <a:t>(π.χ. </a:t>
            </a:r>
            <a:r>
              <a:rPr lang="en-US" dirty="0"/>
              <a:t>CDOs</a:t>
            </a:r>
            <a:r>
              <a:rPr lang="el-GR" dirty="0"/>
              <a:t>). </a:t>
            </a:r>
          </a:p>
          <a:p>
            <a:pPr lvl="1"/>
            <a:r>
              <a:rPr lang="el-GR" dirty="0"/>
              <a:t>Οι </a:t>
            </a:r>
            <a:r>
              <a:rPr lang="el-GR" b="1" dirty="0"/>
              <a:t>κερδισμένοι</a:t>
            </a:r>
            <a:r>
              <a:rPr lang="el-GR" dirty="0"/>
              <a:t> και οι </a:t>
            </a:r>
            <a:r>
              <a:rPr lang="el-GR" b="1" dirty="0"/>
              <a:t>χαμένοι</a:t>
            </a:r>
            <a:r>
              <a:rPr lang="el-GR" dirty="0"/>
              <a:t> συμπεριφέρονται </a:t>
            </a:r>
            <a:r>
              <a:rPr lang="el-GR" i="1" dirty="0">
                <a:effectLst>
                  <a:outerShdw blurRad="38100" dist="38100" dir="2700000" algn="tl">
                    <a:srgbClr val="000000">
                      <a:alpha val="43137"/>
                    </a:srgbClr>
                  </a:outerShdw>
                </a:effectLst>
              </a:rPr>
              <a:t>μη συμμετρικά</a:t>
            </a:r>
            <a:r>
              <a:rPr lang="el-GR" dirty="0"/>
              <a:t>: </a:t>
            </a:r>
          </a:p>
          <a:p>
            <a:pPr lvl="2"/>
            <a:r>
              <a:rPr lang="el-GR" dirty="0"/>
              <a:t>Χαμένοι μπορεί να μη μπορούν να πληρώσουν (χρεοκοπία)</a:t>
            </a:r>
            <a:r>
              <a:rPr lang="el-GR" dirty="0">
                <a:latin typeface="Century Gothic" panose="020B0502020202020204" pitchFamily="34" charset="0"/>
              </a:rPr>
              <a:t>→</a:t>
            </a:r>
            <a:r>
              <a:rPr lang="el-GR" dirty="0"/>
              <a:t> ο ‘</a:t>
            </a:r>
            <a:r>
              <a:rPr lang="el-GR" b="1" dirty="0"/>
              <a:t>κίνδυνος αντισυμβαλλομένων</a:t>
            </a:r>
            <a:r>
              <a:rPr lang="el-GR" dirty="0"/>
              <a:t>’ (‘3</a:t>
            </a:r>
            <a:r>
              <a:rPr lang="en-US" baseline="30000" dirty="0" err="1"/>
              <a:t>rd</a:t>
            </a:r>
            <a:r>
              <a:rPr lang="en-US" dirty="0"/>
              <a:t> party risk</a:t>
            </a:r>
            <a:r>
              <a:rPr lang="el-GR" dirty="0"/>
              <a:t>’) </a:t>
            </a:r>
            <a:r>
              <a:rPr lang="el-GR" dirty="0">
                <a:latin typeface="Assistant" pitchFamily="2" charset="-79"/>
                <a:cs typeface="Assistant" pitchFamily="2" charset="-79"/>
              </a:rPr>
              <a:t>↑</a:t>
            </a:r>
            <a:r>
              <a:rPr lang="el-GR" dirty="0"/>
              <a:t>με συνολικό όγκο στοιχημάτων και ήταν η πηγή των προβλημάτων της ασφαλιστικής εταιρείας </a:t>
            </a:r>
            <a:r>
              <a:rPr lang="en-US" dirty="0"/>
              <a:t>AIG</a:t>
            </a:r>
            <a:r>
              <a:rPr lang="el-GR" dirty="0"/>
              <a:t>: είχε στοιχηματίσει ότι δεν θα πλήρωνε τόσα </a:t>
            </a:r>
            <a:r>
              <a:rPr lang="en-US" dirty="0"/>
              <a:t>CDS. </a:t>
            </a:r>
            <a:endParaRPr lang="el-GR" dirty="0"/>
          </a:p>
          <a:p>
            <a:pPr lvl="1"/>
            <a:r>
              <a:rPr lang="el-GR" dirty="0"/>
              <a:t>Οι φούσκες καθοδηγούνται από ‘</a:t>
            </a:r>
            <a:r>
              <a:rPr lang="el-GR" b="1" dirty="0"/>
              <a:t>αγελαία συμπεριφορά’</a:t>
            </a:r>
            <a:r>
              <a:rPr lang="el-GR" dirty="0"/>
              <a:t> . </a:t>
            </a:r>
          </a:p>
          <a:p>
            <a:pPr lvl="2"/>
            <a:r>
              <a:rPr lang="el-GR" dirty="0"/>
              <a:t>Ο Κ</a:t>
            </a:r>
            <a:r>
              <a:rPr lang="en-US" dirty="0" err="1"/>
              <a:t>eynes</a:t>
            </a:r>
            <a:r>
              <a:rPr lang="el-GR" dirty="0"/>
              <a:t>  είπε ότι, ενόψει </a:t>
            </a:r>
            <a:r>
              <a:rPr lang="el-GR" b="1" dirty="0">
                <a:effectLst>
                  <a:outerShdw blurRad="38100" dist="38100" dir="2700000" algn="tl">
                    <a:srgbClr val="000000">
                      <a:alpha val="43137"/>
                    </a:srgbClr>
                  </a:outerShdw>
                </a:effectLst>
              </a:rPr>
              <a:t>αβεβαιότητας</a:t>
            </a:r>
            <a:r>
              <a:rPr lang="el-GR" dirty="0"/>
              <a:t>, οι παίκτες υιοθετούν κοινές συμβάσεις </a:t>
            </a:r>
            <a:r>
              <a:rPr lang="el-GR" b="1" i="1" dirty="0"/>
              <a:t>απλώς επειδή βλέπουν άλλους να το κάνουν</a:t>
            </a:r>
            <a:r>
              <a:rPr lang="el-GR" dirty="0"/>
              <a:t>.</a:t>
            </a:r>
          </a:p>
          <a:p>
            <a:pPr lvl="3"/>
            <a:r>
              <a:rPr lang="el-GR" dirty="0"/>
              <a:t> Π.χ. αυξήσεις σε τιμές οδηγούν στην προσδοκία νέων αυξήσεων και οδηγούν σε </a:t>
            </a:r>
            <a:r>
              <a:rPr lang="el-GR" i="1" dirty="0"/>
              <a:t>αυξήσεις</a:t>
            </a:r>
            <a:r>
              <a:rPr lang="el-GR" dirty="0"/>
              <a:t> της ζήτησης (αντί μειώσεις).  </a:t>
            </a:r>
          </a:p>
          <a:p>
            <a:pPr lvl="3"/>
            <a:r>
              <a:rPr lang="el-GR" dirty="0"/>
              <a:t> Αυξήσεις στις τιμές κατοικιών  </a:t>
            </a:r>
            <a:r>
              <a:rPr lang="el-GR" dirty="0">
                <a:latin typeface="Century Gothic" panose="020B0502020202020204" pitchFamily="34" charset="0"/>
              </a:rPr>
              <a:t>→</a:t>
            </a:r>
            <a:r>
              <a:rPr lang="el-GR" dirty="0"/>
              <a:t>ευφορία ιδιοκτήτες τους, που αισθάνονται πλουσιότεροι, ξοδεύουν και μεταδίδουν την ευφορία.</a:t>
            </a:r>
          </a:p>
          <a:p>
            <a:pPr lvl="1"/>
            <a:r>
              <a:rPr lang="el-GR" dirty="0"/>
              <a:t> Η αντιστροφή του κλίματος ευφορίας μπορεί να είναι απότομη και να αρχίσει από ένα τυχαίο γεγονός. </a:t>
            </a:r>
          </a:p>
          <a:p>
            <a:pPr marL="761238" lvl="2" indent="-285750">
              <a:buFont typeface="Arial" panose="020B0604020202020204" pitchFamily="34" charset="0"/>
              <a:buChar char="•"/>
            </a:pPr>
            <a:r>
              <a:rPr lang="el-GR" dirty="0"/>
              <a:t>Η ευφορία </a:t>
            </a:r>
            <a:r>
              <a:rPr lang="el-GR" b="1" dirty="0"/>
              <a:t>μεταδοτική</a:t>
            </a:r>
            <a:r>
              <a:rPr lang="el-GR" dirty="0"/>
              <a:t>.  Όταν η φούσκα μεγαλώνει, κανείς δεν θέλει να την ανακόψει. </a:t>
            </a:r>
            <a:r>
              <a:rPr lang="el-GR" b="1" dirty="0"/>
              <a:t>Αν προειδοποιήσει δεν ακούγεται</a:t>
            </a:r>
            <a:r>
              <a:rPr lang="el-GR" dirty="0"/>
              <a:t>. </a:t>
            </a:r>
          </a:p>
          <a:p>
            <a:pPr lvl="2"/>
            <a:r>
              <a:rPr lang="el-GR" dirty="0"/>
              <a:t>Ο επικεφαλής της </a:t>
            </a:r>
            <a:r>
              <a:rPr lang="el-GR" dirty="0" err="1"/>
              <a:t>Citigroup</a:t>
            </a:r>
            <a:r>
              <a:rPr lang="el-GR" dirty="0"/>
              <a:t> </a:t>
            </a:r>
            <a:r>
              <a:rPr lang="el-GR" dirty="0" err="1"/>
              <a:t>Chuck</a:t>
            </a:r>
            <a:r>
              <a:rPr lang="el-GR" dirty="0"/>
              <a:t> </a:t>
            </a:r>
            <a:r>
              <a:rPr lang="el-GR" dirty="0" err="1"/>
              <a:t>Prince</a:t>
            </a:r>
            <a:r>
              <a:rPr lang="el-GR" dirty="0"/>
              <a:t>, τον Αύγουστο 2008: ‘</a:t>
            </a:r>
            <a:r>
              <a:rPr lang="el-GR" b="1" dirty="0" err="1">
                <a:solidFill>
                  <a:schemeClr val="accent3"/>
                </a:solidFill>
              </a:rPr>
              <a:t>Οσο</a:t>
            </a:r>
            <a:r>
              <a:rPr lang="el-GR" b="1" dirty="0">
                <a:solidFill>
                  <a:schemeClr val="accent3"/>
                </a:solidFill>
              </a:rPr>
              <a:t> παίζει η μουσική, πρέπει να χορεύεις. Εμείς ακόμη χορεύουμε</a:t>
            </a:r>
            <a:r>
              <a:rPr lang="el-GR" dirty="0"/>
              <a:t>’ . </a:t>
            </a:r>
          </a:p>
          <a:p>
            <a:pPr lvl="2"/>
            <a:r>
              <a:rPr lang="el-GR" dirty="0"/>
              <a:t>3 εβδομάδες μετά έχασε την δουλειά του (αλλά με τεράστια αποζημίωση). Η Τράπεζά του βρέθηκε στο χείλος της χρεοκοπίας. </a:t>
            </a:r>
          </a:p>
          <a:p>
            <a:pPr lvl="3"/>
            <a:endParaRPr lang="el-GR" dirty="0"/>
          </a:p>
          <a:p>
            <a:endParaRPr lang="el-GR" dirty="0"/>
          </a:p>
        </p:txBody>
      </p:sp>
      <p:sp>
        <p:nvSpPr>
          <p:cNvPr id="4" name="Footer Placeholder 3">
            <a:extLst>
              <a:ext uri="{FF2B5EF4-FFF2-40B4-BE49-F238E27FC236}">
                <a16:creationId xmlns:a16="http://schemas.microsoft.com/office/drawing/2014/main" id="{7CE16E56-0409-FE32-5840-39E1267E14CB}"/>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C5AF015-9A35-9EEF-9717-4AACC1C7E7FC}"/>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384625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CA2-AF9F-4A45-0C35-F45ADC5944CA}"/>
              </a:ext>
            </a:extLst>
          </p:cNvPr>
          <p:cNvSpPr>
            <a:spLocks noGrp="1"/>
          </p:cNvSpPr>
          <p:nvPr>
            <p:ph type="title"/>
          </p:nvPr>
        </p:nvSpPr>
        <p:spPr/>
        <p:txBody>
          <a:bodyPr/>
          <a:lstStyle/>
          <a:p>
            <a:r>
              <a:rPr lang="el-GR" dirty="0"/>
              <a:t>Ο ρόλος της εποπτείας</a:t>
            </a:r>
            <a:endParaRPr lang="en-GB" dirty="0"/>
          </a:p>
        </p:txBody>
      </p:sp>
      <p:sp>
        <p:nvSpPr>
          <p:cNvPr id="3" name="Content Placeholder 2">
            <a:extLst>
              <a:ext uri="{FF2B5EF4-FFF2-40B4-BE49-F238E27FC236}">
                <a16:creationId xmlns:a16="http://schemas.microsoft.com/office/drawing/2014/main" id="{DD4F94BD-11F6-3F0B-1F4F-2AD0B1CCE827}"/>
              </a:ext>
            </a:extLst>
          </p:cNvPr>
          <p:cNvSpPr>
            <a:spLocks noGrp="1"/>
          </p:cNvSpPr>
          <p:nvPr>
            <p:ph idx="1"/>
          </p:nvPr>
        </p:nvSpPr>
        <p:spPr>
          <a:xfrm>
            <a:off x="911424" y="1845734"/>
            <a:ext cx="10657184" cy="4023360"/>
          </a:xfrm>
        </p:spPr>
        <p:txBody>
          <a:bodyPr>
            <a:normAutofit fontScale="85000" lnSpcReduction="20000"/>
          </a:bodyPr>
          <a:lstStyle/>
          <a:p>
            <a:r>
              <a:rPr lang="el-GR" b="1" dirty="0"/>
              <a:t>Τάσεις διεύρυνσης. </a:t>
            </a:r>
            <a:r>
              <a:rPr lang="el-GR" dirty="0"/>
              <a:t>1970: η </a:t>
            </a:r>
            <a:r>
              <a:rPr lang="el-GR" dirty="0" err="1"/>
              <a:t>Goldmann</a:t>
            </a:r>
            <a:r>
              <a:rPr lang="el-GR" dirty="0"/>
              <a:t> </a:t>
            </a:r>
            <a:r>
              <a:rPr lang="el-GR" dirty="0" err="1"/>
              <a:t>Sachs</a:t>
            </a:r>
            <a:r>
              <a:rPr lang="el-GR" dirty="0"/>
              <a:t> είχε </a:t>
            </a:r>
            <a:r>
              <a:rPr lang="el-GR" b="1" dirty="0"/>
              <a:t>1300</a:t>
            </a:r>
            <a:r>
              <a:rPr lang="el-GR" dirty="0"/>
              <a:t> υπαλλήλους. Το 2008 </a:t>
            </a:r>
            <a:r>
              <a:rPr lang="el-GR" b="1" dirty="0"/>
              <a:t>30 χιλιάδες</a:t>
            </a:r>
            <a:r>
              <a:rPr lang="el-GR" dirty="0"/>
              <a:t>.  </a:t>
            </a:r>
          </a:p>
          <a:p>
            <a:pPr lvl="1"/>
            <a:r>
              <a:rPr lang="el-GR" dirty="0"/>
              <a:t>Η διαχείριση (α) ήταν </a:t>
            </a:r>
            <a:r>
              <a:rPr lang="el-GR" b="1" dirty="0"/>
              <a:t>πιο ριψοκίνδυνη </a:t>
            </a:r>
            <a:r>
              <a:rPr lang="el-GR" dirty="0"/>
              <a:t>(δεν έπαιζαν τα δικά τους λεφτά) και (β) Μεγάλωνε. Τα μπόνους ενθάρρυναν  το ρίσκο.   </a:t>
            </a:r>
          </a:p>
          <a:p>
            <a:pPr lvl="1"/>
            <a:r>
              <a:rPr lang="el-GR" dirty="0"/>
              <a:t>Καθώς η κάθε εταιρεία μιμείτο τα προϊόντα των άλλων, υπήρχε </a:t>
            </a:r>
            <a:r>
              <a:rPr lang="el-GR" b="1" dirty="0"/>
              <a:t>κίνητρο υπερπαραγωγής νέων προϊόντων+ </a:t>
            </a:r>
            <a:r>
              <a:rPr lang="el-GR" dirty="0"/>
              <a:t>κατασκευής </a:t>
            </a:r>
            <a:r>
              <a:rPr lang="el-GR" i="1" dirty="0">
                <a:effectLst>
                  <a:outerShdw blurRad="38100" dist="38100" dir="2700000" algn="tl">
                    <a:srgbClr val="000000">
                      <a:alpha val="43137"/>
                    </a:srgbClr>
                  </a:outerShdw>
                </a:effectLst>
              </a:rPr>
              <a:t>ακόμη πιο σύνθετων </a:t>
            </a:r>
            <a:r>
              <a:rPr lang="el-GR" dirty="0">
                <a:effectLst>
                  <a:outerShdw blurRad="38100" dist="38100" dir="2700000" algn="tl">
                    <a:srgbClr val="000000">
                      <a:alpha val="43137"/>
                    </a:srgbClr>
                  </a:outerShdw>
                </a:effectLst>
              </a:rPr>
              <a:t>νέων </a:t>
            </a:r>
            <a:r>
              <a:rPr lang="el-GR" dirty="0"/>
              <a:t>που να μην είναι </a:t>
            </a:r>
            <a:r>
              <a:rPr lang="el-GR" b="1" dirty="0"/>
              <a:t>εύκολα να αντιγραφούν</a:t>
            </a:r>
            <a:r>
              <a:rPr lang="el-GR" dirty="0"/>
              <a:t>. </a:t>
            </a:r>
          </a:p>
          <a:p>
            <a:r>
              <a:rPr lang="el-GR" dirty="0"/>
              <a:t>Ο </a:t>
            </a:r>
            <a:r>
              <a:rPr lang="el-GR" b="1" dirty="0"/>
              <a:t>χρηματοπιστωτικός τομέας μεγαλώνει </a:t>
            </a:r>
            <a:r>
              <a:rPr lang="el-GR" dirty="0"/>
              <a:t>και τα </a:t>
            </a:r>
            <a:r>
              <a:rPr lang="el-GR" b="1" dirty="0"/>
              <a:t>συμφέροντά του δύσκολα αγνοούνται.</a:t>
            </a:r>
          </a:p>
          <a:p>
            <a:pPr lvl="1"/>
            <a:r>
              <a:rPr lang="el-GR" dirty="0"/>
              <a:t>ΗΠΑ το μερίδιο χρεών των νοικοκυριών από </a:t>
            </a:r>
            <a:r>
              <a:rPr lang="el-GR" b="1" dirty="0"/>
              <a:t>100% του ΑΕΠ το 1980 σε 173% 2009</a:t>
            </a:r>
            <a:r>
              <a:rPr lang="el-GR" dirty="0"/>
              <a:t>. Τα κέρδη του χρηματοπιστωτικού τομέα στο σύνολο κερδών από </a:t>
            </a:r>
            <a:r>
              <a:rPr lang="el-GR" b="1" dirty="0"/>
              <a:t>10% έφθασε το 40% το 2007. Τ</a:t>
            </a:r>
            <a:r>
              <a:rPr lang="el-GR" dirty="0"/>
              <a:t>ο μερίδιο στην κεφαλαιοποίηση του χρηματιστηρίου </a:t>
            </a:r>
            <a:r>
              <a:rPr lang="el-GR" b="1" dirty="0"/>
              <a:t>από 6% σε 23%. </a:t>
            </a:r>
            <a:r>
              <a:rPr lang="el-GR" dirty="0"/>
              <a:t>Στο υψηλότερο σημείο ο τομέας ως ποσοστό του ΑΕΠ ήταν 14% (5% της συνολικής ιδιωτικής απασχόλησης). </a:t>
            </a:r>
          </a:p>
          <a:p>
            <a:pPr lvl="1"/>
            <a:r>
              <a:rPr lang="el-GR" dirty="0"/>
              <a:t>Δύσκολα τα έβαζε κάποιος με τα συμφέροντα του τομέα. </a:t>
            </a:r>
          </a:p>
          <a:p>
            <a:r>
              <a:rPr lang="el-GR" b="1" dirty="0"/>
              <a:t>Γιατί </a:t>
            </a:r>
            <a:r>
              <a:rPr lang="el-GR" b="1" dirty="0">
                <a:effectLst>
                  <a:outerShdw blurRad="38100" dist="38100" dir="2700000" algn="tl">
                    <a:srgbClr val="000000">
                      <a:alpha val="43137"/>
                    </a:srgbClr>
                  </a:outerShdw>
                </a:effectLst>
              </a:rPr>
              <a:t>δεν φρέναρε </a:t>
            </a:r>
            <a:r>
              <a:rPr lang="el-GR" b="1" dirty="0"/>
              <a:t>την αύξηση η εποπτεία; </a:t>
            </a:r>
          </a:p>
          <a:p>
            <a:pPr lvl="1"/>
            <a:r>
              <a:rPr lang="el-GR" b="1" dirty="0"/>
              <a:t>Σκάνδαλο </a:t>
            </a:r>
            <a:r>
              <a:rPr lang="el-GR" b="1" dirty="0" err="1"/>
              <a:t>Madoff</a:t>
            </a:r>
            <a:r>
              <a:rPr lang="el-GR" b="1" dirty="0"/>
              <a:t>. </a:t>
            </a:r>
            <a:r>
              <a:rPr lang="el-GR" dirty="0"/>
              <a:t>Οι </a:t>
            </a:r>
            <a:r>
              <a:rPr lang="el-GR" dirty="0" err="1"/>
              <a:t>εξαπατηθέντες</a:t>
            </a:r>
            <a:r>
              <a:rPr lang="el-GR" dirty="0"/>
              <a:t> ήταν θεσμικοί, τράπεζες και επαγγελματίες. Ουδείς τον σταμάτησε. </a:t>
            </a:r>
          </a:p>
          <a:p>
            <a:pPr lvl="1"/>
            <a:r>
              <a:rPr lang="el-GR" b="1" dirty="0"/>
              <a:t>Επέκταση δραστηριοτήτων στον </a:t>
            </a:r>
            <a:r>
              <a:rPr lang="el-GR" b="1" dirty="0">
                <a:solidFill>
                  <a:schemeClr val="accent2"/>
                </a:solidFill>
                <a:effectLst>
                  <a:outerShdw blurRad="38100" dist="38100" dir="2700000" algn="tl">
                    <a:srgbClr val="000000">
                      <a:alpha val="43137"/>
                    </a:srgbClr>
                  </a:outerShdw>
                </a:effectLst>
              </a:rPr>
              <a:t>‘σκιώδη τραπεζικό τομέα’ </a:t>
            </a:r>
            <a:r>
              <a:rPr lang="el-GR" sz="1500" dirty="0">
                <a:solidFill>
                  <a:schemeClr val="accent2"/>
                </a:solidFill>
                <a:effectLst>
                  <a:outerShdw blurRad="38100" dist="38100" dir="2700000" algn="tl">
                    <a:srgbClr val="000000">
                      <a:alpha val="43137"/>
                    </a:srgbClr>
                  </a:outerShdw>
                </a:effectLst>
              </a:rPr>
              <a:t>(</a:t>
            </a:r>
            <a:r>
              <a:rPr lang="el-GR" sz="1500" dirty="0" err="1"/>
              <a:t>Shadow</a:t>
            </a:r>
            <a:r>
              <a:rPr lang="el-GR" sz="1500" dirty="0"/>
              <a:t> </a:t>
            </a:r>
            <a:r>
              <a:rPr lang="el-GR" sz="1500" dirty="0" err="1"/>
              <a:t>banking</a:t>
            </a:r>
            <a:r>
              <a:rPr lang="el-GR" sz="1500" dirty="0"/>
              <a:t> </a:t>
            </a:r>
            <a:r>
              <a:rPr lang="el-GR" sz="1500" dirty="0" err="1"/>
              <a:t>system</a:t>
            </a:r>
            <a:r>
              <a:rPr lang="el-GR" sz="1500" dirty="0"/>
              <a:t>), </a:t>
            </a:r>
            <a:r>
              <a:rPr lang="el-GR" dirty="0"/>
              <a:t>εκτός εποπτείας. </a:t>
            </a:r>
          </a:p>
          <a:p>
            <a:pPr lvl="2"/>
            <a:r>
              <a:rPr lang="el-GR" dirty="0"/>
              <a:t>Π.χ. Τράπεζες έβαζαν την ασφαλιστική ΑΙG να εγγυάται, γιατί αν το έκαναν οι ίδιες θα έπρεπε να δεσμεύσουν κεφάλαια. Η εγγύηση της ΑΙG μετέτρεπε ομόλογα με ρίσκο σε ομόλογα με την καλύτερη δυνατή διαβάθμιση (ΑΑΑ+), μόνο που μετέφερε όλο το ρίσκο στην ίδια.   </a:t>
            </a:r>
          </a:p>
          <a:p>
            <a:pPr lvl="2"/>
            <a:r>
              <a:rPr lang="el-GR" dirty="0"/>
              <a:t>Τράπεζες </a:t>
            </a:r>
            <a:r>
              <a:rPr lang="el-GR" dirty="0" err="1"/>
              <a:t>Citibank</a:t>
            </a:r>
            <a:r>
              <a:rPr lang="el-GR" dirty="0"/>
              <a:t> πωλούσαν προϊόντα εγγυημένα από την </a:t>
            </a:r>
            <a:r>
              <a:rPr lang="el-GR" dirty="0" err="1"/>
              <a:t>Lehmann</a:t>
            </a:r>
            <a:r>
              <a:rPr lang="el-GR" dirty="0"/>
              <a:t> </a:t>
            </a:r>
            <a:r>
              <a:rPr lang="el-GR" dirty="0" err="1"/>
              <a:t>Brothers</a:t>
            </a:r>
            <a:r>
              <a:rPr lang="el-GR" dirty="0"/>
              <a:t>. Όταν η έκλεισε, η εμπιστοσύνη στο σύστημα εξαφανίστηκε. </a:t>
            </a:r>
          </a:p>
          <a:p>
            <a:pPr lvl="1"/>
            <a:r>
              <a:rPr lang="el-GR" dirty="0"/>
              <a:t>Οι αρχές διέσωσαν κάποιους </a:t>
            </a:r>
            <a:r>
              <a:rPr lang="el-GR" sz="1400" dirty="0"/>
              <a:t>(</a:t>
            </a:r>
            <a:r>
              <a:rPr lang="el-GR" sz="1400" dirty="0" err="1"/>
              <a:t>Bear</a:t>
            </a:r>
            <a:r>
              <a:rPr lang="el-GR" sz="1400" dirty="0"/>
              <a:t> </a:t>
            </a:r>
            <a:r>
              <a:rPr lang="el-GR" sz="1400" dirty="0" err="1"/>
              <a:t>Stearns</a:t>
            </a:r>
            <a:r>
              <a:rPr lang="el-GR" sz="1400" dirty="0"/>
              <a:t>, </a:t>
            </a:r>
            <a:r>
              <a:rPr lang="el-GR" sz="1400" dirty="0" err="1"/>
              <a:t>Fannie</a:t>
            </a:r>
            <a:r>
              <a:rPr lang="el-GR" sz="1400" dirty="0"/>
              <a:t> </a:t>
            </a:r>
            <a:r>
              <a:rPr lang="el-GR" sz="1400" dirty="0" err="1"/>
              <a:t>Mae</a:t>
            </a:r>
            <a:r>
              <a:rPr lang="el-GR" sz="1400" dirty="0"/>
              <a:t>, </a:t>
            </a:r>
            <a:r>
              <a:rPr lang="el-GR" sz="1400" dirty="0" err="1"/>
              <a:t>Freddie</a:t>
            </a:r>
            <a:r>
              <a:rPr lang="el-GR" sz="1400" dirty="0"/>
              <a:t> </a:t>
            </a:r>
            <a:r>
              <a:rPr lang="el-GR" sz="1400" dirty="0" err="1"/>
              <a:t>Mac</a:t>
            </a:r>
            <a:r>
              <a:rPr lang="el-GR" sz="1400" dirty="0"/>
              <a:t>, AIG, </a:t>
            </a:r>
            <a:r>
              <a:rPr lang="el-GR" sz="1400" dirty="0" err="1"/>
              <a:t>Washington</a:t>
            </a:r>
            <a:r>
              <a:rPr lang="el-GR" sz="1400" dirty="0"/>
              <a:t> </a:t>
            </a:r>
            <a:r>
              <a:rPr lang="el-GR" sz="1400" dirty="0" err="1"/>
              <a:t>Mutual</a:t>
            </a:r>
            <a:r>
              <a:rPr lang="el-GR" sz="1400" dirty="0"/>
              <a:t>). </a:t>
            </a:r>
            <a:r>
              <a:rPr lang="el-GR" dirty="0"/>
              <a:t>Η </a:t>
            </a:r>
            <a:r>
              <a:rPr lang="el-GR" dirty="0" err="1"/>
              <a:t>Lehmann</a:t>
            </a:r>
            <a:r>
              <a:rPr lang="el-GR" dirty="0"/>
              <a:t> </a:t>
            </a:r>
            <a:r>
              <a:rPr lang="el-GR" dirty="0" err="1"/>
              <a:t>Brothers</a:t>
            </a:r>
            <a:r>
              <a:rPr lang="el-GR" dirty="0"/>
              <a:t> έκλεισε. Ανασφάλεια για το τι θα έκαναν (Η κάθε διάσωση ήταν διαφορετική).  </a:t>
            </a:r>
          </a:p>
          <a:p>
            <a:pPr lvl="1"/>
            <a:endParaRPr lang="el-GR" dirty="0"/>
          </a:p>
          <a:p>
            <a:pPr lvl="1"/>
            <a:endParaRPr lang="en-GB" b="1" dirty="0"/>
          </a:p>
        </p:txBody>
      </p:sp>
      <p:sp>
        <p:nvSpPr>
          <p:cNvPr id="4" name="Footer Placeholder 3">
            <a:extLst>
              <a:ext uri="{FF2B5EF4-FFF2-40B4-BE49-F238E27FC236}">
                <a16:creationId xmlns:a16="http://schemas.microsoft.com/office/drawing/2014/main" id="{ECC3670A-3065-A273-8F81-B7BF8DC801B1}"/>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1FA5C7FA-C80D-0214-332C-DCA3384F3BA6}"/>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121778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38809-E317-C3BD-9D50-0F04BC790B8F}"/>
              </a:ext>
            </a:extLst>
          </p:cNvPr>
          <p:cNvSpPr>
            <a:spLocks noGrp="1"/>
          </p:cNvSpPr>
          <p:nvPr>
            <p:ph type="title"/>
          </p:nvPr>
        </p:nvSpPr>
        <p:spPr>
          <a:xfrm>
            <a:off x="6728459" y="634946"/>
            <a:ext cx="4821283" cy="1450757"/>
          </a:xfrm>
        </p:spPr>
        <p:txBody>
          <a:bodyPr vert="horz" lIns="91440" tIns="45720" rIns="91440" bIns="45720" rtlCol="0" anchor="b">
            <a:normAutofit/>
          </a:bodyPr>
          <a:lstStyle/>
          <a:p>
            <a:r>
              <a:rPr lang="en-US" sz="3700"/>
              <a:t>H Κρίση σαν </a:t>
            </a:r>
            <a:r>
              <a:rPr lang="en-US" sz="3700" b="1"/>
              <a:t>μυθιστόρημα</a:t>
            </a:r>
            <a:r>
              <a:rPr lang="en-US" sz="3700"/>
              <a:t> και </a:t>
            </a:r>
            <a:r>
              <a:rPr lang="en-US" sz="3700" b="1"/>
              <a:t>ταινία</a:t>
            </a:r>
            <a:r>
              <a:rPr lang="en-US" sz="3700"/>
              <a:t> </a:t>
            </a:r>
          </a:p>
        </p:txBody>
      </p:sp>
      <p:sp>
        <p:nvSpPr>
          <p:cNvPr id="21" name="Rectangle 20">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ABF9B2E-E668-4352-0AFA-172D13787D29}"/>
              </a:ext>
            </a:extLst>
          </p:cNvPr>
          <p:cNvPicPr>
            <a:picLocks noGrp="1" noChangeAspect="1"/>
          </p:cNvPicPr>
          <p:nvPr>
            <p:ph sz="half" idx="2"/>
          </p:nvPr>
        </p:nvPicPr>
        <p:blipFill>
          <a:blip r:embed="rId2"/>
          <a:stretch>
            <a:fillRect/>
          </a:stretch>
        </p:blipFill>
        <p:spPr>
          <a:xfrm>
            <a:off x="458336" y="633502"/>
            <a:ext cx="2784700" cy="2784700"/>
          </a:xfrm>
          <a:prstGeom prst="rect">
            <a:avLst/>
          </a:prstGeom>
        </p:spPr>
      </p:pic>
      <p:sp>
        <p:nvSpPr>
          <p:cNvPr id="23" name="Rectangle 22">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567079-9266-7199-F264-CB9108DD7638}"/>
              </a:ext>
            </a:extLst>
          </p:cNvPr>
          <p:cNvPicPr>
            <a:picLocks noChangeAspect="1"/>
          </p:cNvPicPr>
          <p:nvPr/>
        </p:nvPicPr>
        <p:blipFill>
          <a:blip r:embed="rId3"/>
          <a:stretch>
            <a:fillRect/>
          </a:stretch>
        </p:blipFill>
        <p:spPr>
          <a:xfrm>
            <a:off x="3664752" y="2604304"/>
            <a:ext cx="2295082" cy="3226184"/>
          </a:xfrm>
          <a:prstGeom prst="rect">
            <a:avLst/>
          </a:prstGeom>
        </p:spPr>
      </p:pic>
      <p:sp>
        <p:nvSpPr>
          <p:cNvPr id="3" name="Content Placeholder 2">
            <a:extLst>
              <a:ext uri="{FF2B5EF4-FFF2-40B4-BE49-F238E27FC236}">
                <a16:creationId xmlns:a16="http://schemas.microsoft.com/office/drawing/2014/main" id="{6CCA53B9-86E0-658E-F526-29FA49331528}"/>
              </a:ext>
            </a:extLst>
          </p:cNvPr>
          <p:cNvSpPr>
            <a:spLocks noGrp="1"/>
          </p:cNvSpPr>
          <p:nvPr>
            <p:ph sz="half" idx="1"/>
          </p:nvPr>
        </p:nvSpPr>
        <p:spPr>
          <a:xfrm>
            <a:off x="6728459" y="2198914"/>
            <a:ext cx="4821283" cy="3670180"/>
          </a:xfrm>
        </p:spPr>
        <p:txBody>
          <a:bodyPr vert="horz" lIns="0" tIns="45720" rIns="0" bIns="45720" rtlCol="0">
            <a:normAutofit/>
          </a:bodyPr>
          <a:lstStyle/>
          <a:p>
            <a:r>
              <a:rPr lang="en-US" sz="1050" b="1" dirty="0"/>
              <a:t>Το</a:t>
            </a:r>
            <a:r>
              <a:rPr lang="el-GR" sz="1050" b="1" dirty="0"/>
              <a:t> βιβλίο</a:t>
            </a:r>
            <a:r>
              <a:rPr lang="en-US" sz="1050" b="1" dirty="0"/>
              <a:t> Big Short</a:t>
            </a:r>
            <a:r>
              <a:rPr lang="el-GR" sz="1050" b="1" dirty="0"/>
              <a:t> (2010)</a:t>
            </a:r>
            <a:r>
              <a:rPr lang="en-US" sz="1050" b="1" dirty="0"/>
              <a:t> </a:t>
            </a:r>
            <a:r>
              <a:rPr lang="el-GR" sz="1050" dirty="0"/>
              <a:t>του</a:t>
            </a:r>
            <a:r>
              <a:rPr lang="en-US" sz="1050" dirty="0"/>
              <a:t> </a:t>
            </a:r>
            <a:r>
              <a:rPr lang="el-GR" sz="1050" dirty="0"/>
              <a:t>δημοσιογράφου </a:t>
            </a:r>
            <a:r>
              <a:rPr lang="en-US" sz="1050" dirty="0"/>
              <a:t>Michael Lewis π</a:t>
            </a:r>
            <a:r>
              <a:rPr lang="en-US" sz="1050" dirty="0" err="1"/>
              <a:t>εριγράφει</a:t>
            </a:r>
            <a:r>
              <a:rPr lang="en-US" sz="1050" dirty="0"/>
              <a:t> </a:t>
            </a:r>
            <a:r>
              <a:rPr lang="el-GR" sz="1050" dirty="0"/>
              <a:t>κάποιους</a:t>
            </a:r>
            <a:r>
              <a:rPr lang="en-US" sz="1050" dirty="0"/>
              <a:t> από </a:t>
            </a:r>
            <a:r>
              <a:rPr lang="en-US" sz="1050" dirty="0" err="1"/>
              <a:t>τους</a:t>
            </a:r>
            <a:r>
              <a:rPr lang="en-US" sz="1050" dirty="0"/>
              <a:t> </a:t>
            </a:r>
            <a:r>
              <a:rPr lang="en-US" sz="1050" dirty="0" err="1"/>
              <a:t>κύριους</a:t>
            </a:r>
            <a:r>
              <a:rPr lang="en-US" sz="1050" dirty="0"/>
              <a:t> πα</a:t>
            </a:r>
            <a:r>
              <a:rPr lang="en-US" sz="1050" dirty="0" err="1"/>
              <a:t>ίκτες</a:t>
            </a:r>
            <a:r>
              <a:rPr lang="en-US" sz="1050" dirty="0"/>
              <a:t> </a:t>
            </a:r>
            <a:r>
              <a:rPr lang="en-US" sz="1050" dirty="0" err="1"/>
              <a:t>στη</a:t>
            </a:r>
            <a:r>
              <a:rPr lang="el-GR" sz="1050" dirty="0"/>
              <a:t> ν κρίση,</a:t>
            </a:r>
          </a:p>
          <a:p>
            <a:pPr lvl="1"/>
            <a:r>
              <a:rPr lang="el-GR" sz="1050" dirty="0"/>
              <a:t>Συνειδητοποίησαν ότι θα </a:t>
            </a:r>
            <a:r>
              <a:rPr lang="el-GR" sz="1050" dirty="0" err="1"/>
              <a:t>κατατέρρεε</a:t>
            </a:r>
            <a:r>
              <a:rPr lang="el-GR" sz="1050" dirty="0"/>
              <a:t> και προσπαθούσαν να </a:t>
            </a:r>
            <a:r>
              <a:rPr lang="el-GR" sz="1050" dirty="0" err="1"/>
              <a:t>βρούν</a:t>
            </a:r>
            <a:r>
              <a:rPr lang="el-GR" sz="1050" dirty="0"/>
              <a:t> τρόπο να επωφεληθούν προσωπικά από την πτώση βάζοντας στοίχημα ότι η φούσκα θα έσπαγε. </a:t>
            </a:r>
            <a:r>
              <a:rPr lang="en-US" sz="1050" dirty="0"/>
              <a:t>Υπ</a:t>
            </a:r>
            <a:r>
              <a:rPr lang="en-US" sz="1050" dirty="0" err="1"/>
              <a:t>ογρ</a:t>
            </a:r>
            <a:r>
              <a:rPr lang="en-US" sz="1050" dirty="0"/>
              <a:t>αμμίζει επίσης την εκκεντρική φύση των ανθρώπων που στοιχηματίζουν ενάντια στην αγορά ή αλλιώς «πάνε κόντρα στο ρεύμα».</a:t>
            </a:r>
          </a:p>
          <a:p>
            <a:pPr lvl="1"/>
            <a:r>
              <a:rPr lang="en-US" sz="1050" dirty="0"/>
              <a:t>Το βιβ</a:t>
            </a:r>
            <a:r>
              <a:rPr lang="en-US" sz="1050" dirty="0" err="1"/>
              <a:t>λίο</a:t>
            </a:r>
            <a:r>
              <a:rPr lang="en-US" sz="1050" dirty="0"/>
              <a:t> α</a:t>
            </a:r>
            <a:r>
              <a:rPr lang="en-US" sz="1050" dirty="0" err="1"/>
              <a:t>κολουθεί</a:t>
            </a:r>
            <a:r>
              <a:rPr lang="en-US" sz="1050" dirty="0"/>
              <a:t> α</a:t>
            </a:r>
            <a:r>
              <a:rPr lang="en-US" sz="1050" dirty="0" err="1"/>
              <a:t>νθρώ</a:t>
            </a:r>
            <a:r>
              <a:rPr lang="en-US" sz="1050" dirty="0"/>
              <a:t>πους που πίστευαν ότι η φούσκα των ακινήτων επρόκειτο να σκάσει </a:t>
            </a:r>
            <a:r>
              <a:rPr lang="el-GR" sz="1050" dirty="0"/>
              <a:t>όπως</a:t>
            </a:r>
            <a:r>
              <a:rPr lang="en-US" sz="1050" dirty="0"/>
              <a:t> Steve Eisman, </a:t>
            </a:r>
            <a:r>
              <a:rPr lang="en-US" sz="1050" dirty="0" err="1"/>
              <a:t>δι</a:t>
            </a:r>
            <a:r>
              <a:rPr lang="en-US" sz="1050" dirty="0"/>
              <a:t>αχειριστς hedge fund</a:t>
            </a:r>
            <a:r>
              <a:rPr lang="el-GR" sz="1050" dirty="0"/>
              <a:t>,</a:t>
            </a:r>
            <a:r>
              <a:rPr lang="en-US" sz="1050" dirty="0"/>
              <a:t> Greg Lippmann, </a:t>
            </a:r>
            <a:r>
              <a:rPr lang="en-US" sz="1050" dirty="0" err="1"/>
              <a:t>της</a:t>
            </a:r>
            <a:r>
              <a:rPr lang="en-US" sz="1050" dirty="0"/>
              <a:t> Deutsche Bank</a:t>
            </a:r>
            <a:r>
              <a:rPr lang="el-GR" sz="1050" dirty="0"/>
              <a:t>, </a:t>
            </a:r>
            <a:r>
              <a:rPr lang="en-US" sz="1050" dirty="0"/>
              <a:t>Eugene Xu, ανα</a:t>
            </a:r>
            <a:r>
              <a:rPr lang="en-US" sz="1050" dirty="0" err="1"/>
              <a:t>λυτής</a:t>
            </a:r>
            <a:r>
              <a:rPr lang="en-US" sz="1050" dirty="0"/>
              <a:t> που δημιούργησε την πρώτη α</a:t>
            </a:r>
            <a:r>
              <a:rPr lang="en-US" sz="1050" dirty="0" err="1"/>
              <a:t>γορά</a:t>
            </a:r>
            <a:r>
              <a:rPr lang="en-US" sz="1050" dirty="0"/>
              <a:t> CDO</a:t>
            </a:r>
            <a:r>
              <a:rPr lang="el-GR" sz="1050" dirty="0"/>
              <a:t>.</a:t>
            </a:r>
            <a:r>
              <a:rPr lang="en-US" sz="1050" dirty="0"/>
              <a:t> </a:t>
            </a:r>
            <a:r>
              <a:rPr lang="en-US" sz="1050" dirty="0" err="1"/>
              <a:t>οι</a:t>
            </a:r>
            <a:r>
              <a:rPr lang="en-US" sz="1050" dirty="0"/>
              <a:t> ιδρυτές της Cornwall Capital, </a:t>
            </a:r>
            <a:r>
              <a:rPr lang="el-GR" sz="1050" dirty="0"/>
              <a:t>που ξεκίνησαν </a:t>
            </a:r>
            <a:r>
              <a:rPr lang="en-US" sz="1050" dirty="0" err="1"/>
              <a:t>στο</a:t>
            </a:r>
            <a:r>
              <a:rPr lang="en-US" sz="1050" dirty="0"/>
              <a:t> γκαράζ τους με 110.000 δολάρια και </a:t>
            </a:r>
            <a:r>
              <a:rPr lang="el-GR" sz="1050" dirty="0"/>
              <a:t>φτάσανε στα </a:t>
            </a:r>
            <a:r>
              <a:rPr lang="en-US" sz="1050" dirty="0"/>
              <a:t>120 </a:t>
            </a:r>
            <a:r>
              <a:rPr lang="en-US" sz="1050" dirty="0" err="1"/>
              <a:t>εκ</a:t>
            </a:r>
            <a:r>
              <a:rPr lang="en-US" sz="1050" dirty="0"/>
              <a:t>ατομμύρια όταν η αγορά κατέρρευσε</a:t>
            </a:r>
          </a:p>
          <a:p>
            <a:pPr lvl="1"/>
            <a:r>
              <a:rPr lang="el-GR" sz="1050" dirty="0"/>
              <a:t>Αναφέρει </a:t>
            </a:r>
            <a:r>
              <a:rPr lang="en-US" sz="1050" dirty="0"/>
              <a:t> </a:t>
            </a:r>
            <a:r>
              <a:rPr lang="el-GR" sz="1050" dirty="0"/>
              <a:t>κάποιους μεγάλους χαμένους </a:t>
            </a:r>
            <a:r>
              <a:rPr lang="en-US" sz="1050" dirty="0"/>
              <a:t>: τον Wing Chau, 300 </a:t>
            </a:r>
            <a:r>
              <a:rPr lang="en-US" sz="1050" dirty="0" err="1"/>
              <a:t>εκ</a:t>
            </a:r>
            <a:r>
              <a:rPr lang="en-US" sz="1050" dirty="0"/>
              <a:t>ατομμυρίων. Ο Howie Hubler, </a:t>
            </a:r>
            <a:r>
              <a:rPr lang="en-US" sz="1050" dirty="0" err="1"/>
              <a:t>έχ</a:t>
            </a:r>
            <a:r>
              <a:rPr lang="en-US" sz="1050" dirty="0"/>
              <a:t>ασε 9 δισεκατομμύρια δολάρια σε μία συναλλαγή,</a:t>
            </a:r>
            <a:r>
              <a:rPr lang="el-GR" sz="1050" dirty="0"/>
              <a:t>την</a:t>
            </a:r>
            <a:r>
              <a:rPr lang="en-US" sz="1050" dirty="0"/>
              <a:t> AIG Financial Products του Joseph Cassano, η οποία υπέστη ζημίες άνω των 99 δισεκατομμυρίων δολαρίων]</a:t>
            </a:r>
            <a:endParaRPr lang="el-GR" sz="1050" dirty="0"/>
          </a:p>
          <a:p>
            <a:r>
              <a:rPr lang="el-GR" sz="1250" dirty="0"/>
              <a:t>Η ταινία </a:t>
            </a:r>
            <a:r>
              <a:rPr lang="en-US" sz="1000" b="1" dirty="0"/>
              <a:t>Big Short</a:t>
            </a:r>
            <a:r>
              <a:rPr lang="el-GR" sz="1000" b="1" dirty="0"/>
              <a:t> (2015) </a:t>
            </a:r>
            <a:r>
              <a:rPr lang="el-GR" sz="1000" dirty="0"/>
              <a:t>εστιάζει σε τρείς  παράλληλες ιστορίες της κρίσης που βασίζονται σε πραγματικές ιστορίες (αλλά με αλλοιωμένα ονόματα) </a:t>
            </a:r>
          </a:p>
          <a:p>
            <a:pPr marL="429768" lvl="1" indent="-228600">
              <a:buFont typeface="+mj-lt"/>
              <a:buAutoNum type="arabicPeriod"/>
            </a:pPr>
            <a:r>
              <a:rPr lang="en-US" sz="800" dirty="0"/>
              <a:t>Scion capital </a:t>
            </a:r>
            <a:r>
              <a:rPr lang="el-GR" sz="800" dirty="0"/>
              <a:t>του </a:t>
            </a:r>
            <a:r>
              <a:rPr lang="en-US" sz="800" dirty="0"/>
              <a:t>Michael Burry discovers </a:t>
            </a:r>
            <a:r>
              <a:rPr lang="el-GR" sz="800" dirty="0"/>
              <a:t>αναζητεί τρόπο να στοιχηματίσει ότι θα γίνει κατάρρευση</a:t>
            </a:r>
          </a:p>
          <a:p>
            <a:pPr marL="429768" lvl="1" indent="-228600">
              <a:buFont typeface="+mj-lt"/>
              <a:buAutoNum type="arabicPeriod"/>
            </a:pPr>
            <a:r>
              <a:rPr lang="en-US" sz="800" dirty="0" err="1"/>
              <a:t>FrontPoint</a:t>
            </a:r>
            <a:r>
              <a:rPr lang="en-US" sz="800" dirty="0"/>
              <a:t> Partners</a:t>
            </a:r>
            <a:r>
              <a:rPr lang="el-GR" sz="800" dirty="0"/>
              <a:t> .  ο </a:t>
            </a:r>
            <a:r>
              <a:rPr lang="en-US" sz="800" dirty="0"/>
              <a:t>Jared Vennett </a:t>
            </a:r>
            <a:r>
              <a:rPr lang="el-GR" sz="800" dirty="0"/>
              <a:t> προσπαθεί να συμμετάσχει στο στοίχημα</a:t>
            </a:r>
          </a:p>
          <a:p>
            <a:pPr marL="429768" lvl="1" indent="-228600">
              <a:buFont typeface="+mj-lt"/>
              <a:buAutoNum type="arabicPeriod"/>
            </a:pPr>
            <a:r>
              <a:rPr lang="en-US" sz="800" dirty="0"/>
              <a:t>Brownfield Fund</a:t>
            </a:r>
            <a:r>
              <a:rPr lang="el-GR" sz="800" dirty="0"/>
              <a:t> – μια μικρή εταιρεία προσπαθεί να </a:t>
            </a:r>
            <a:r>
              <a:rPr lang="el-GR" sz="800" dirty="0" err="1"/>
              <a:t>μπεί</a:t>
            </a:r>
            <a:r>
              <a:rPr lang="el-GR" sz="800" dirty="0"/>
              <a:t> στο στοίχημα. </a:t>
            </a:r>
            <a:endParaRPr lang="en-US" sz="800" dirty="0"/>
          </a:p>
        </p:txBody>
      </p:sp>
      <p:sp>
        <p:nvSpPr>
          <p:cNvPr id="31" name="Rectangle 30">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3" name="Rectangle 32">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Footer Placeholder 4">
            <a:extLst>
              <a:ext uri="{FF2B5EF4-FFF2-40B4-BE49-F238E27FC236}">
                <a16:creationId xmlns:a16="http://schemas.microsoft.com/office/drawing/2014/main" id="{7F776202-B6D9-A283-64C6-E15D039DE6B1}"/>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defRPr/>
            </a:pPr>
            <a:r>
              <a:rPr lang="en-US" altLang="en-US" kern="1200" cap="all" baseline="0">
                <a:solidFill>
                  <a:srgbClr val="FFFFFF"/>
                </a:solidFill>
                <a:latin typeface="+mn-lt"/>
                <a:ea typeface="+mn-ea"/>
                <a:cs typeface="+mn-cs"/>
              </a:rPr>
              <a:t>Πλάτων Τήνιος – σημειώσεις 2025</a:t>
            </a:r>
          </a:p>
        </p:txBody>
      </p:sp>
      <p:sp>
        <p:nvSpPr>
          <p:cNvPr id="6" name="Slide Number Placeholder 5">
            <a:extLst>
              <a:ext uri="{FF2B5EF4-FFF2-40B4-BE49-F238E27FC236}">
                <a16:creationId xmlns:a16="http://schemas.microsoft.com/office/drawing/2014/main" id="{BE97DF44-4513-88C6-B49A-6DA1DC72D71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129925B6-863B-4C2F-8765-BBFEFEBA9CE7}" type="slidenum">
              <a:rPr lang="en-US" altLang="en-US" smtClean="0"/>
              <a:pPr>
                <a:spcAft>
                  <a:spcPts val="600"/>
                </a:spcAft>
              </a:pPr>
              <a:t>16</a:t>
            </a:fld>
            <a:endParaRPr lang="en-US" altLang="en-US"/>
          </a:p>
        </p:txBody>
      </p:sp>
      <p:sp>
        <p:nvSpPr>
          <p:cNvPr id="9" name="TextBox 8">
            <a:extLst>
              <a:ext uri="{FF2B5EF4-FFF2-40B4-BE49-F238E27FC236}">
                <a16:creationId xmlns:a16="http://schemas.microsoft.com/office/drawing/2014/main" id="{C0C596F7-78C2-C7DE-725E-D9A7CB162AA1}"/>
              </a:ext>
            </a:extLst>
          </p:cNvPr>
          <p:cNvSpPr txBox="1"/>
          <p:nvPr/>
        </p:nvSpPr>
        <p:spPr>
          <a:xfrm>
            <a:off x="767407" y="4217396"/>
            <a:ext cx="2317883" cy="1415772"/>
          </a:xfrm>
          <a:prstGeom prst="rect">
            <a:avLst/>
          </a:prstGeom>
          <a:noFill/>
        </p:spPr>
        <p:txBody>
          <a:bodyPr wrap="square" rtlCol="0">
            <a:spAutoFit/>
          </a:bodyPr>
          <a:lstStyle/>
          <a:p>
            <a:r>
              <a:rPr lang="el-GR" b="1" dirty="0">
                <a:solidFill>
                  <a:schemeClr val="bg1"/>
                </a:solidFill>
              </a:rPr>
              <a:t>Σορτάρισμα</a:t>
            </a:r>
            <a:r>
              <a:rPr lang="el-GR" dirty="0">
                <a:solidFill>
                  <a:schemeClr val="bg1"/>
                </a:solidFill>
              </a:rPr>
              <a:t>: Να πουλάς κάτι που δεν έχεις </a:t>
            </a:r>
            <a:r>
              <a:rPr lang="el-GR" sz="1600" dirty="0">
                <a:solidFill>
                  <a:schemeClr val="bg1"/>
                </a:solidFill>
              </a:rPr>
              <a:t>(με την ελπίδα ότι θα πέσει η τιμή του και θα βγάλεις </a:t>
            </a:r>
            <a:r>
              <a:rPr lang="el-GR" sz="1600" dirty="0" err="1">
                <a:solidFill>
                  <a:schemeClr val="bg1"/>
                </a:solidFill>
              </a:rPr>
              <a:t>λερτά</a:t>
            </a:r>
            <a:r>
              <a:rPr lang="el-GR" sz="1600" dirty="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259191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5A39-BCAD-561E-3FD7-DEBDFB3F77D2}"/>
              </a:ext>
            </a:extLst>
          </p:cNvPr>
          <p:cNvSpPr>
            <a:spLocks noGrp="1"/>
          </p:cNvSpPr>
          <p:nvPr>
            <p:ph type="title"/>
          </p:nvPr>
        </p:nvSpPr>
        <p:spPr>
          <a:xfrm>
            <a:off x="1097280" y="286603"/>
            <a:ext cx="10058400" cy="1198181"/>
          </a:xfrm>
        </p:spPr>
        <p:txBody>
          <a:bodyPr/>
          <a:lstStyle/>
          <a:p>
            <a:r>
              <a:rPr lang="el-GR" dirty="0"/>
              <a:t>Ο ασφαλιστικός κλάδος και η κρίση</a:t>
            </a:r>
            <a:endParaRPr lang="en-GB" dirty="0"/>
          </a:p>
        </p:txBody>
      </p:sp>
      <p:sp>
        <p:nvSpPr>
          <p:cNvPr id="3" name="Content Placeholder 2">
            <a:extLst>
              <a:ext uri="{FF2B5EF4-FFF2-40B4-BE49-F238E27FC236}">
                <a16:creationId xmlns:a16="http://schemas.microsoft.com/office/drawing/2014/main" id="{26C03498-E4CD-E001-A349-09AF752298C8}"/>
              </a:ext>
            </a:extLst>
          </p:cNvPr>
          <p:cNvSpPr>
            <a:spLocks noGrp="1"/>
          </p:cNvSpPr>
          <p:nvPr>
            <p:ph idx="1"/>
          </p:nvPr>
        </p:nvSpPr>
        <p:spPr/>
        <p:txBody>
          <a:bodyPr>
            <a:normAutofit fontScale="70000" lnSpcReduction="20000"/>
          </a:bodyPr>
          <a:lstStyle/>
          <a:p>
            <a:r>
              <a:rPr lang="el-GR" dirty="0"/>
              <a:t>Η κρίση είχε επιπτώσεις σε τρία επίπεδα στον ασφαλιστικό κλάδο:</a:t>
            </a:r>
          </a:p>
          <a:p>
            <a:pPr marL="457200" indent="-457200">
              <a:buFont typeface="+mj-lt"/>
              <a:buAutoNum type="arabicPeriod"/>
            </a:pPr>
            <a:r>
              <a:rPr lang="el-GR" b="1" i="1" dirty="0">
                <a:solidFill>
                  <a:schemeClr val="accent3"/>
                </a:solidFill>
                <a:effectLst>
                  <a:outerShdw blurRad="38100" dist="38100" dir="2700000" algn="tl">
                    <a:srgbClr val="000000">
                      <a:alpha val="43137"/>
                    </a:srgbClr>
                  </a:outerShdw>
                </a:effectLst>
              </a:rPr>
              <a:t>Άμεση</a:t>
            </a:r>
            <a:r>
              <a:rPr lang="el-GR" b="1" dirty="0">
                <a:solidFill>
                  <a:schemeClr val="accent3"/>
                </a:solidFill>
              </a:rPr>
              <a:t> εμπλοκή σε στεγαστικά δάνεια </a:t>
            </a:r>
            <a:r>
              <a:rPr lang="el-GR" dirty="0"/>
              <a:t>χαμηλής εξασφάλισης. Ακόμη και στις ΗΠΑ ήταν περιορισμένη.  (Απώλειες κεφαλαίων &lt;$80 δις, όταν &gt;$600 δις.). Απαιτήσεις από εταιρείες που έχουν ασφαλιστεί για διοικητικές ελλείψεις περί τα $10 δις.</a:t>
            </a:r>
          </a:p>
          <a:p>
            <a:pPr marL="457200" indent="-457200">
              <a:buFont typeface="+mj-lt"/>
              <a:buAutoNum type="arabicPeriod"/>
            </a:pPr>
            <a:r>
              <a:rPr lang="el-GR" b="1" dirty="0">
                <a:solidFill>
                  <a:schemeClr val="accent3"/>
                </a:solidFill>
                <a:effectLst>
                  <a:outerShdw blurRad="38100" dist="38100" dir="2700000" algn="tl">
                    <a:srgbClr val="000000">
                      <a:alpha val="43137"/>
                    </a:srgbClr>
                  </a:outerShdw>
                </a:effectLst>
              </a:rPr>
              <a:t>Έμμεση εμπλοκή μέσω εγγυήσεων</a:t>
            </a:r>
            <a:r>
              <a:rPr lang="el-GR" dirty="0"/>
              <a:t>.  Η </a:t>
            </a:r>
            <a:r>
              <a:rPr lang="el-GR" b="1" dirty="0"/>
              <a:t>ΑΙG στις ΗΠΑ </a:t>
            </a:r>
            <a:r>
              <a:rPr lang="el-GR" dirty="0"/>
              <a:t>και η </a:t>
            </a:r>
            <a:r>
              <a:rPr lang="el-GR" b="1" dirty="0" err="1"/>
              <a:t>Fortis</a:t>
            </a:r>
            <a:r>
              <a:rPr lang="el-GR" b="1" dirty="0"/>
              <a:t> στην Ευρώπη </a:t>
            </a:r>
            <a:r>
              <a:rPr lang="el-GR" dirty="0"/>
              <a:t>είχαν εγγυηθεί </a:t>
            </a:r>
            <a:r>
              <a:rPr lang="el-GR" dirty="0" err="1"/>
              <a:t>τιτλοποιήσεις</a:t>
            </a:r>
            <a:r>
              <a:rPr lang="el-GR" dirty="0"/>
              <a:t> (</a:t>
            </a:r>
            <a:r>
              <a:rPr lang="el-GR" dirty="0" err="1"/>
              <a:t>CDOs</a:t>
            </a:r>
            <a:r>
              <a:rPr lang="el-GR" dirty="0"/>
              <a:t>).  Στις ΗΠΑ η AIG ήταν η κύρια πηγή ασφάλισης, μέσω της χορήγησης </a:t>
            </a:r>
            <a:r>
              <a:rPr lang="el-GR" dirty="0" err="1"/>
              <a:t>CDSs</a:t>
            </a:r>
            <a:r>
              <a:rPr lang="el-GR" dirty="0"/>
              <a:t>.  Ως αποτέλεσμα, αντί να διασπείρει τον κίνδυνο, τον είχε συγκεντρώσει.  Ταυτοχρόνως, ο κάθε επενδυτής σε CDO, αφού είχε αγοράσει ασφάλιση χρεωκοπίας, αισθανόταν καλυμμένος και συνεπώς επέκτεινε ακόμη περισσότερο την ‘ριψοκίνδυνη’ συμπεριφορά του, αγοράζοντας ακόμη περισσότερα CDO.  (≅ ηθικός κίνδυνος).  Έτσι το ρίσκο στην περίπτωση της ΑIG ήταν πλέον ‘συστημικό’.  </a:t>
            </a:r>
            <a:r>
              <a:rPr lang="el-GR" b="1" dirty="0"/>
              <a:t>Όταν η αγορά κατέρρευσε, το Αμερικανικό Δημόσιο αναγκάστηκε να διοχετεύσει περί τα $850 </a:t>
            </a:r>
            <a:r>
              <a:rPr lang="el-GR" b="1" dirty="0" err="1"/>
              <a:t>δισεκ</a:t>
            </a:r>
            <a:r>
              <a:rPr lang="el-GR" b="1" dirty="0"/>
              <a:t> δολάρια </a:t>
            </a:r>
            <a:r>
              <a:rPr lang="el-GR" dirty="0"/>
              <a:t>(σχεδόν 8 Ελληνικά Μνημόνια) ώστε να μην πτωχεύσει η AIG. </a:t>
            </a:r>
          </a:p>
          <a:p>
            <a:pPr marL="749808" lvl="1" indent="-457200"/>
            <a:r>
              <a:rPr lang="el-GR" dirty="0"/>
              <a:t>Οι παραδοσιακές ασφαλιστικές κρίσεις θίχθηκαν πολύ λίγο. </a:t>
            </a:r>
          </a:p>
          <a:p>
            <a:pPr marL="457200" indent="-457200">
              <a:buFont typeface="+mj-lt"/>
              <a:buAutoNum type="arabicPeriod"/>
            </a:pPr>
            <a:r>
              <a:rPr lang="el-GR" sz="2100" b="1" dirty="0">
                <a:solidFill>
                  <a:schemeClr val="accent3"/>
                </a:solidFill>
                <a:effectLst>
                  <a:outerShdw blurRad="38100" dist="38100" dir="2700000" algn="tl">
                    <a:srgbClr val="000000">
                      <a:alpha val="43137"/>
                    </a:srgbClr>
                  </a:outerShdw>
                </a:effectLst>
              </a:rPr>
              <a:t>Γενικό αποτέλεσμα από την ύφεση δευτερογενώς</a:t>
            </a:r>
            <a:r>
              <a:rPr lang="el-GR" dirty="0"/>
              <a:t>. Οι μετοχές </a:t>
            </a:r>
            <a:r>
              <a:rPr lang="el-GR" dirty="0">
                <a:latin typeface="Calibri" panose="020F0502020204030204" pitchFamily="34" charset="0"/>
                <a:ea typeface="Calibri" panose="020F0502020204030204" pitchFamily="34" charset="0"/>
                <a:cs typeface="Calibri" panose="020F0502020204030204" pitchFamily="34" charset="0"/>
              </a:rPr>
              <a:t>↓</a:t>
            </a:r>
            <a:r>
              <a:rPr lang="el-GR" dirty="0"/>
              <a:t> </a:t>
            </a:r>
            <a:r>
              <a:rPr lang="el-GR" dirty="0">
                <a:latin typeface="Cambria" panose="02040503050406030204" pitchFamily="18" charset="0"/>
                <a:ea typeface="Cambria" panose="02040503050406030204" pitchFamily="18" charset="0"/>
              </a:rPr>
              <a:t>⇒</a:t>
            </a:r>
            <a:r>
              <a:rPr lang="el-GR" dirty="0"/>
              <a:t> </a:t>
            </a:r>
            <a:r>
              <a:rPr lang="el-GR" b="1" dirty="0"/>
              <a:t>χαρτοφυλάκια</a:t>
            </a:r>
            <a:r>
              <a:rPr lang="el-GR" dirty="0"/>
              <a:t> ασφαλιστικών. Επίπτωση και στην </a:t>
            </a:r>
            <a:r>
              <a:rPr lang="el-GR" b="1" dirty="0"/>
              <a:t>ζήτηση</a:t>
            </a:r>
            <a:r>
              <a:rPr lang="el-GR" dirty="0"/>
              <a:t> </a:t>
            </a:r>
            <a:r>
              <a:rPr lang="el-GR" b="1" dirty="0"/>
              <a:t>ασφάλισης</a:t>
            </a:r>
            <a:r>
              <a:rPr lang="el-GR" dirty="0"/>
              <a:t>.   </a:t>
            </a:r>
          </a:p>
          <a:p>
            <a:pPr marL="749808" lvl="1" indent="-457200"/>
            <a:r>
              <a:rPr lang="el-GR" dirty="0"/>
              <a:t>Κύριο πρόβλημα στις ασφαλίσεις εμπορικών πιστώσεων (που ασφαλίζουν χρεοκοπία προμηθευτών ή πελατών). </a:t>
            </a:r>
          </a:p>
          <a:p>
            <a:pPr marL="749808" lvl="1" indent="-457200"/>
            <a:r>
              <a:rPr lang="el-GR" dirty="0"/>
              <a:t>Οι Ελληνικές εταιρείες είχαν (και έχουν) </a:t>
            </a:r>
            <a:r>
              <a:rPr lang="el-GR" b="1" dirty="0"/>
              <a:t>μεγάλη έκθεση σε κρατικά Ελληνικά ομόλογα</a:t>
            </a:r>
            <a:r>
              <a:rPr lang="el-GR" dirty="0"/>
              <a:t>, και επομένως επηρεάστηκαν από το (΄κούρεμα’) του Ελληνικού χρέους. Αντίστοιχα προβλήματα στην Πορτογαλία και Ισπανία.</a:t>
            </a:r>
          </a:p>
          <a:p>
            <a:r>
              <a:rPr lang="el-GR" dirty="0"/>
              <a:t>Με την εξαίρεση της </a:t>
            </a:r>
            <a:r>
              <a:rPr lang="en-US" dirty="0"/>
              <a:t>AIG </a:t>
            </a:r>
            <a:r>
              <a:rPr lang="el-GR" dirty="0"/>
              <a:t>και </a:t>
            </a:r>
            <a:r>
              <a:rPr lang="en-US" dirty="0"/>
              <a:t>Fortis</a:t>
            </a:r>
            <a:r>
              <a:rPr lang="el-GR" dirty="0"/>
              <a:t> </a:t>
            </a:r>
            <a:r>
              <a:rPr lang="el-GR" b="1" dirty="0"/>
              <a:t>οι ασφαλιστικές πολύ λιγότερο από τις Τράπεζες</a:t>
            </a:r>
            <a:r>
              <a:rPr lang="el-GR" dirty="0"/>
              <a:t>, Στο μέτρο που ασχολήθηκαν με τις ‘παραδοσιακές’ δραστηριότητες της ασφάλισης : </a:t>
            </a:r>
          </a:p>
          <a:p>
            <a:pPr lvl="1"/>
            <a:r>
              <a:rPr lang="el-GR" dirty="0"/>
              <a:t>τις προστάτεψε η </a:t>
            </a:r>
            <a:r>
              <a:rPr lang="el-GR" b="1" dirty="0"/>
              <a:t>σταθερή ροή ασφαλίστρων</a:t>
            </a:r>
            <a:r>
              <a:rPr lang="el-GR" dirty="0"/>
              <a:t>, όπως και η </a:t>
            </a:r>
            <a:r>
              <a:rPr lang="el-GR" b="1" dirty="0"/>
              <a:t>στενότερη διασύνδεση μεταξύ απαιτήσεων και κεφαλαίων</a:t>
            </a:r>
            <a:r>
              <a:rPr lang="el-GR" dirty="0"/>
              <a:t>.  </a:t>
            </a:r>
          </a:p>
          <a:p>
            <a:pPr lvl="1"/>
            <a:r>
              <a:rPr lang="el-GR" dirty="0"/>
              <a:t>Παρά ταύτα, η κρίση είναι πιθανόν να οδηγήσει σε αυστηρότερη διάκριση μεταξύ τραπεζικών και ασφαλιστικών εργασιών. </a:t>
            </a:r>
            <a:endParaRPr lang="en-GB" dirty="0"/>
          </a:p>
          <a:p>
            <a:endParaRPr lang="en-GB" dirty="0"/>
          </a:p>
        </p:txBody>
      </p:sp>
      <p:sp>
        <p:nvSpPr>
          <p:cNvPr id="4" name="Footer Placeholder 3">
            <a:extLst>
              <a:ext uri="{FF2B5EF4-FFF2-40B4-BE49-F238E27FC236}">
                <a16:creationId xmlns:a16="http://schemas.microsoft.com/office/drawing/2014/main" id="{6A35048B-331A-6BCC-852F-1BD5320B9FA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68891B2-C358-89CB-0DC8-4C1E19211CEA}"/>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30531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37ED-B5E1-3A72-2ED9-34D031E870D8}"/>
              </a:ext>
            </a:extLst>
          </p:cNvPr>
          <p:cNvSpPr>
            <a:spLocks noGrp="1"/>
          </p:cNvSpPr>
          <p:nvPr>
            <p:ph type="title"/>
          </p:nvPr>
        </p:nvSpPr>
        <p:spPr/>
        <p:txBody>
          <a:bodyPr/>
          <a:lstStyle/>
          <a:p>
            <a:r>
              <a:rPr lang="el-GR" dirty="0"/>
              <a:t>Τραπεζικές και </a:t>
            </a:r>
            <a:r>
              <a:rPr lang="el-GR" b="1" i="1" dirty="0"/>
              <a:t>ασφαλιστικές</a:t>
            </a:r>
            <a:r>
              <a:rPr lang="el-GR" dirty="0"/>
              <a:t> </a:t>
            </a:r>
            <a:r>
              <a:rPr lang="el-GR" b="1" dirty="0"/>
              <a:t>κρίσεις</a:t>
            </a:r>
            <a:endParaRPr lang="en-GB" b="1" dirty="0"/>
          </a:p>
        </p:txBody>
      </p:sp>
      <p:sp>
        <p:nvSpPr>
          <p:cNvPr id="3" name="Content Placeholder 2">
            <a:extLst>
              <a:ext uri="{FF2B5EF4-FFF2-40B4-BE49-F238E27FC236}">
                <a16:creationId xmlns:a16="http://schemas.microsoft.com/office/drawing/2014/main" id="{D77375C7-5708-8D9C-F24A-059583E314D5}"/>
              </a:ext>
            </a:extLst>
          </p:cNvPr>
          <p:cNvSpPr>
            <a:spLocks noGrp="1"/>
          </p:cNvSpPr>
          <p:nvPr>
            <p:ph idx="1"/>
          </p:nvPr>
        </p:nvSpPr>
        <p:spPr>
          <a:xfrm>
            <a:off x="767408" y="1844824"/>
            <a:ext cx="11161240" cy="4024270"/>
          </a:xfrm>
        </p:spPr>
        <p:txBody>
          <a:bodyPr>
            <a:normAutofit fontScale="85000" lnSpcReduction="20000"/>
          </a:bodyPr>
          <a:lstStyle/>
          <a:p>
            <a:r>
              <a:rPr lang="el-GR" b="1" dirty="0"/>
              <a:t>Η ασφάλιση υπόκειται &lt; προβλήματα ρευστότητας από τράπεζες</a:t>
            </a:r>
          </a:p>
          <a:p>
            <a:pPr lvl="1"/>
            <a:r>
              <a:rPr lang="el-GR" b="1" dirty="0"/>
              <a:t>Δεν</a:t>
            </a:r>
            <a:r>
              <a:rPr lang="el-GR" dirty="0"/>
              <a:t> χρηματοδοτείται βραχυχρόνια. </a:t>
            </a:r>
            <a:r>
              <a:rPr lang="el-GR" b="1" dirty="0"/>
              <a:t>Προ-χρηματοδοτείται από </a:t>
            </a:r>
            <a:r>
              <a:rPr lang="el-GR" b="1" dirty="0" err="1"/>
              <a:t>συμβολαιοποιημένες</a:t>
            </a:r>
            <a:r>
              <a:rPr lang="el-GR" b="1" dirty="0"/>
              <a:t> εισροές </a:t>
            </a:r>
            <a:r>
              <a:rPr lang="el-GR" dirty="0"/>
              <a:t>ασφαλίστρων.  </a:t>
            </a:r>
          </a:p>
          <a:p>
            <a:pPr lvl="1"/>
            <a:r>
              <a:rPr lang="el-GR" b="1" i="1" dirty="0"/>
              <a:t>‘Ασφαλιστικός πανικός’</a:t>
            </a:r>
            <a:r>
              <a:rPr lang="el-GR" dirty="0"/>
              <a:t> </a:t>
            </a:r>
            <a:r>
              <a:rPr lang="el-GR" b="1" dirty="0"/>
              <a:t>απίθανος</a:t>
            </a:r>
            <a:r>
              <a:rPr lang="el-GR" dirty="0"/>
              <a:t>. Προείσπραξη συμβολαίων μόνο με περιοριστικούς όρους. </a:t>
            </a:r>
          </a:p>
          <a:p>
            <a:pPr lvl="2"/>
            <a:r>
              <a:rPr lang="el-GR" dirty="0"/>
              <a:t>Οι υποχρεώσεις καλύπτονται από κεφάλαια στο ενεργητικό, ενώ οι ασφαλιστικές εταιρείες έχουν μικρές διασυνδέσεις μεταξύ τους. </a:t>
            </a:r>
          </a:p>
          <a:p>
            <a:pPr lvl="3"/>
            <a:r>
              <a:rPr lang="el-GR" dirty="0"/>
              <a:t>Τα ασφαλιστικά προϊόντα είναι δομημένα έτσι (συνυπευθυνότητα επενδυτή) ώστε να μην δημιουργείται συστημικό ρίσκο όπως στις τράπεζες.</a:t>
            </a:r>
          </a:p>
          <a:p>
            <a:pPr lvl="3"/>
            <a:r>
              <a:rPr lang="el-GR" dirty="0"/>
              <a:t>Ακόμη και σε εκτεταμένη κρίση, πρώτα θα θιγούν οι μέτοχοι και τελευταίοι οι κάτοχοι ασφαλιστικών προγραμμάτων (τεχνικά αποθεματικά). </a:t>
            </a:r>
            <a:endParaRPr lang="en-GB" dirty="0"/>
          </a:p>
          <a:p>
            <a:pPr lvl="2"/>
            <a:r>
              <a:rPr lang="el-GR" dirty="0"/>
              <a:t>Η μεγαλύτερη χρεοκοπία ασφαλιστικής ήταν της </a:t>
            </a:r>
            <a:r>
              <a:rPr lang="el-GR" b="1" dirty="0"/>
              <a:t>ΗΙΗ στην Αυστραλία το 2001</a:t>
            </a:r>
            <a:r>
              <a:rPr lang="el-GR" dirty="0"/>
              <a:t>. Η ΗΙΑ ήταν η δεύτερη μεγαλύτερη του κλάδου, με απώλειες 0,5% του ΑΕΠ</a:t>
            </a:r>
          </a:p>
          <a:p>
            <a:pPr lvl="2"/>
            <a:r>
              <a:rPr lang="el-GR" dirty="0"/>
              <a:t>Στην Ελλάδα η </a:t>
            </a:r>
            <a:r>
              <a:rPr lang="el-GR" b="1" dirty="0"/>
              <a:t>ΑΣΠΙΣ Πρόνοια χρεοκόπησε το 2009 </a:t>
            </a:r>
            <a:r>
              <a:rPr lang="el-GR" dirty="0"/>
              <a:t>εν μέσω σκανδάλων. Το 2025 το Εφετείο επικύρωσε σειρά φυλακίσεων</a:t>
            </a:r>
          </a:p>
          <a:p>
            <a:pPr marL="0">
              <a:buNone/>
            </a:pPr>
            <a:r>
              <a:rPr lang="el-GR" dirty="0"/>
              <a:t>Η ασφαλιστική αγορά παραμένει εκτεθειμένη σε γεγονότα που </a:t>
            </a:r>
            <a:r>
              <a:rPr lang="el-GR" b="1" dirty="0"/>
              <a:t>δημιουργούν κύμα απαιτήσεων </a:t>
            </a:r>
            <a:r>
              <a:rPr lang="el-GR" dirty="0"/>
              <a:t>(πχ </a:t>
            </a:r>
            <a:r>
              <a:rPr lang="el-GR" dirty="0" err="1"/>
              <a:t>Katrina</a:t>
            </a:r>
            <a:r>
              <a:rPr lang="el-GR" dirty="0"/>
              <a:t> το 2001 ή ο σεισμός Ιαπωνίας 2011).  </a:t>
            </a:r>
          </a:p>
          <a:p>
            <a:pPr marL="578358" lvl="2" indent="-285750">
              <a:buFont typeface="Arial" panose="020B0604020202020204" pitchFamily="34" charset="0"/>
              <a:buChar char="•"/>
            </a:pPr>
            <a:r>
              <a:rPr lang="el-GR" dirty="0"/>
              <a:t>Όμως τα γεγονότα είναι στατιστικά ανεξάρτητα από μακροοικονομικά εξελίξεις.  </a:t>
            </a:r>
          </a:p>
          <a:p>
            <a:pPr marL="578358" lvl="2" indent="-285750">
              <a:buFont typeface="Arial" panose="020B0604020202020204" pitchFamily="34" charset="0"/>
              <a:buChar char="•"/>
            </a:pPr>
            <a:r>
              <a:rPr lang="el-GR" dirty="0"/>
              <a:t>Αυτό που φοβίζει την ασφαλιστική αγορά είναι κυβερνητικές παρεμβάσεις που αλλάζουν την έκθεση π.χ. σε αποζημιώσεις που μπορεί να οδηγήσουν συγκεκριμένα ενδεχόμενα να γίνουν ‘μη ασφαλίσιμα’.  (Με την έννοια το απαιτούμενο ασφάλιστρο να είναι τόσο μεγάλο ώστε να μην υπάρχει ενδιαφέρον και να εξαφανιστεί η αγορά). </a:t>
            </a:r>
          </a:p>
          <a:p>
            <a:pPr lvl="1"/>
            <a:r>
              <a:rPr lang="el-GR" dirty="0"/>
              <a:t>Φαινόμενα </a:t>
            </a:r>
            <a:r>
              <a:rPr lang="el-GR" b="1" dirty="0"/>
              <a:t>‘μη </a:t>
            </a:r>
            <a:r>
              <a:rPr lang="el-GR" b="1" dirty="0" err="1"/>
              <a:t>ασφαλισιμότητας</a:t>
            </a:r>
            <a:r>
              <a:rPr lang="el-GR" b="1" dirty="0"/>
              <a:t>’ δημιούργησε η 11η Σεπτεμβρίου</a:t>
            </a:r>
            <a:r>
              <a:rPr lang="el-GR" dirty="0"/>
              <a:t>. Για κάποιο διάστημα μετά  την επίθεση δεν μπορούσε να αποκτηθεί ασφάλιση για τρομοκρατικά γεγονότα καθόλου. Αν κάποιος βασιζόταν σε αυτήν την ασφάλιση θα επιλέξει είτε να κρατήσει το ρίσκο εξολοκλήρου ο ίδιος ή να διακόψει την </a:t>
            </a:r>
            <a:r>
              <a:rPr lang="el-GR" dirty="0" err="1"/>
              <a:t>ασφαλιζόμενη</a:t>
            </a:r>
            <a:r>
              <a:rPr lang="el-GR" dirty="0"/>
              <a:t> δραστηριότητα.   </a:t>
            </a:r>
          </a:p>
          <a:p>
            <a:pPr lvl="1"/>
            <a:r>
              <a:rPr lang="el-GR" dirty="0"/>
              <a:t>Ομοίως οι μεγάλες δασικές πυρκαγιές στις ΗΠΑ το 2024/5 δημιουργούν φόβους ότι μπορεί να γενικευτεί μια ασφαλιστική κρίση, καθώς οι εταιρείες αυξάνουν τα ασφάλιστρα σε σημείο που δεν είναι δυνατή η ασφάλιση.  </a:t>
            </a:r>
          </a:p>
          <a:p>
            <a:pPr lvl="1"/>
            <a:endParaRPr lang="en-GB" dirty="0"/>
          </a:p>
          <a:p>
            <a:endParaRPr lang="en-GB" dirty="0"/>
          </a:p>
        </p:txBody>
      </p:sp>
      <p:sp>
        <p:nvSpPr>
          <p:cNvPr id="4" name="Footer Placeholder 3">
            <a:extLst>
              <a:ext uri="{FF2B5EF4-FFF2-40B4-BE49-F238E27FC236}">
                <a16:creationId xmlns:a16="http://schemas.microsoft.com/office/drawing/2014/main" id="{955A0FBC-9002-AAD9-75D6-27F18E25FE3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9B03DFF6-0805-BFD5-8D61-42502A02EE2E}"/>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Tree>
    <p:extLst>
      <p:ext uri="{BB962C8B-B14F-4D97-AF65-F5344CB8AC3E}">
        <p14:creationId xmlns:p14="http://schemas.microsoft.com/office/powerpoint/2010/main" val="141755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8995-EBCA-FE6B-6870-4AE934CB0CB0}"/>
              </a:ext>
            </a:extLst>
          </p:cNvPr>
          <p:cNvSpPr>
            <a:spLocks noGrp="1"/>
          </p:cNvSpPr>
          <p:nvPr>
            <p:ph type="title"/>
          </p:nvPr>
        </p:nvSpPr>
        <p:spPr/>
        <p:txBody>
          <a:bodyPr>
            <a:noAutofit/>
          </a:bodyPr>
          <a:lstStyle/>
          <a:p>
            <a:r>
              <a:rPr lang="el-GR" sz="2800" dirty="0" err="1"/>
              <a:t>Παραβατική</a:t>
            </a:r>
            <a:r>
              <a:rPr lang="el-GR" sz="2800" dirty="0"/>
              <a:t> δραστηριότητα : Ρόλος στην ανάλυση του ρίσκου </a:t>
            </a:r>
            <a:br>
              <a:rPr lang="en-US" sz="2800" dirty="0"/>
            </a:br>
            <a:r>
              <a:rPr lang="el-GR" sz="2800" dirty="0"/>
              <a:t>‘</a:t>
            </a:r>
            <a:r>
              <a:rPr lang="el-GR" sz="2400" b="1" dirty="0">
                <a:solidFill>
                  <a:schemeClr val="accent2"/>
                </a:solidFill>
                <a:effectLst>
                  <a:outerShdw blurRad="38100" dist="38100" dir="2700000" algn="tl">
                    <a:srgbClr val="000000">
                      <a:alpha val="43137"/>
                    </a:srgbClr>
                  </a:outerShdw>
                </a:effectLst>
              </a:rPr>
              <a:t>Ο ψύχραιμος λογιστής παίζει τον ρόλο του σερίφη στην </a:t>
            </a:r>
            <a:r>
              <a:rPr lang="el-GR" sz="2400" b="1" dirty="0" err="1">
                <a:solidFill>
                  <a:schemeClr val="accent2"/>
                </a:solidFill>
                <a:effectLst>
                  <a:outerShdw blurRad="38100" dist="38100" dir="2700000" algn="tl">
                    <a:srgbClr val="000000">
                      <a:alpha val="43137"/>
                    </a:srgbClr>
                  </a:outerShdw>
                </a:effectLst>
              </a:rPr>
              <a:t>Αγρια</a:t>
            </a:r>
            <a:r>
              <a:rPr lang="el-GR" sz="2400" b="1" dirty="0">
                <a:solidFill>
                  <a:schemeClr val="accent2"/>
                </a:solidFill>
                <a:effectLst>
                  <a:outerShdw blurRad="38100" dist="38100" dir="2700000" algn="tl">
                    <a:srgbClr val="000000">
                      <a:alpha val="43137"/>
                    </a:srgbClr>
                  </a:outerShdw>
                </a:effectLst>
              </a:rPr>
              <a:t> Δύση’.</a:t>
            </a:r>
            <a:endParaRPr lang="en-GB" sz="2800" b="1"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00EA4B-28E5-ACC2-EC6A-CBBABC0BB13B}"/>
              </a:ext>
            </a:extLst>
          </p:cNvPr>
          <p:cNvSpPr>
            <a:spLocks noGrp="1"/>
          </p:cNvSpPr>
          <p:nvPr>
            <p:ph idx="1"/>
          </p:nvPr>
        </p:nvSpPr>
        <p:spPr>
          <a:xfrm>
            <a:off x="911424" y="1845734"/>
            <a:ext cx="10801200" cy="4247562"/>
          </a:xfrm>
        </p:spPr>
        <p:txBody>
          <a:bodyPr>
            <a:normAutofit fontScale="47500" lnSpcReduction="20000"/>
          </a:bodyPr>
          <a:lstStyle/>
          <a:p>
            <a:r>
              <a:rPr lang="el-GR" sz="2500" b="1" dirty="0"/>
              <a:t>Θεωρία</a:t>
            </a:r>
            <a:r>
              <a:rPr lang="el-GR" sz="2500" dirty="0"/>
              <a:t>: </a:t>
            </a:r>
            <a:r>
              <a:rPr lang="en-US" sz="2500" dirty="0"/>
              <a:t>George Akerlof </a:t>
            </a:r>
            <a:r>
              <a:rPr lang="el-GR" sz="2500" dirty="0"/>
              <a:t>&amp; </a:t>
            </a:r>
            <a:r>
              <a:rPr lang="en-US" sz="2500" dirty="0"/>
              <a:t>Robert Shiller </a:t>
            </a:r>
            <a:r>
              <a:rPr lang="el-GR" sz="2500" dirty="0"/>
              <a:t>2009: </a:t>
            </a:r>
            <a:r>
              <a:rPr lang="en-US" sz="2500" b="1" i="1" dirty="0"/>
              <a:t>Animal Spirits</a:t>
            </a:r>
            <a:r>
              <a:rPr lang="el-GR" sz="2500" b="1" i="1" dirty="0"/>
              <a:t> </a:t>
            </a:r>
            <a:r>
              <a:rPr lang="el-GR" sz="2500" dirty="0"/>
              <a:t>(‘</a:t>
            </a:r>
            <a:r>
              <a:rPr lang="en-US" sz="2500" dirty="0"/>
              <a:t>Z</a:t>
            </a:r>
            <a:r>
              <a:rPr lang="el-GR" sz="2500" dirty="0"/>
              <a:t>ωώδη ένστικτα’) ως κριτική για την αντιμετώπιση του ρίσκου στα Οικονομικά. </a:t>
            </a:r>
            <a:r>
              <a:rPr lang="el-GR" sz="2500" b="1" dirty="0"/>
              <a:t>Κύριο τμήμα του επιχειρήματός τους έχει να κάνει με την εξαπάτηση και την κακή πίστη στις οικονομικές δραστηριότητες</a:t>
            </a:r>
            <a:r>
              <a:rPr lang="el-GR" sz="2500" dirty="0"/>
              <a:t>.  (</a:t>
            </a:r>
            <a:r>
              <a:rPr lang="el-GR" sz="2500" dirty="0" err="1"/>
              <a:t>κεφ</a:t>
            </a:r>
            <a:r>
              <a:rPr lang="el-GR" sz="2500" dirty="0"/>
              <a:t> 3, </a:t>
            </a:r>
            <a:r>
              <a:rPr lang="el-GR" sz="2500" dirty="0" err="1"/>
              <a:t>σελ</a:t>
            </a:r>
            <a:r>
              <a:rPr lang="el-GR" sz="2500" dirty="0"/>
              <a:t> 26-50).</a:t>
            </a:r>
            <a:endParaRPr lang="en-GB" sz="2500" dirty="0"/>
          </a:p>
          <a:p>
            <a:pPr lvl="1"/>
            <a:r>
              <a:rPr lang="el-GR" sz="2500" dirty="0"/>
              <a:t>Η αγορά προσφέρει </a:t>
            </a:r>
            <a:r>
              <a:rPr lang="el-GR" sz="2500" dirty="0">
                <a:effectLst>
                  <a:outerShdw blurRad="38100" dist="38100" dir="2700000" algn="tl">
                    <a:srgbClr val="000000">
                      <a:alpha val="43137"/>
                    </a:srgbClr>
                  </a:outerShdw>
                </a:effectLst>
              </a:rPr>
              <a:t>αυτό που </a:t>
            </a:r>
            <a:r>
              <a:rPr lang="el-GR" sz="2500" i="1" dirty="0">
                <a:solidFill>
                  <a:schemeClr val="accent2"/>
                </a:solidFill>
                <a:effectLst>
                  <a:outerShdw blurRad="38100" dist="38100" dir="2700000" algn="tl">
                    <a:srgbClr val="000000">
                      <a:alpha val="43137"/>
                    </a:srgbClr>
                  </a:outerShdw>
                </a:effectLst>
              </a:rPr>
              <a:t>νομίζει ότι θέλει </a:t>
            </a:r>
            <a:r>
              <a:rPr lang="el-GR" sz="2500" dirty="0">
                <a:effectLst>
                  <a:outerShdw blurRad="38100" dist="38100" dir="2700000" algn="tl">
                    <a:srgbClr val="000000">
                      <a:alpha val="43137"/>
                    </a:srgbClr>
                  </a:outerShdw>
                </a:effectLst>
              </a:rPr>
              <a:t>ο καταναλωτής</a:t>
            </a:r>
            <a:r>
              <a:rPr lang="el-GR" sz="2500" dirty="0"/>
              <a:t>. Άρα ο δρόμος είναι ανοικτός να τον πείσουν ότι θέλει </a:t>
            </a:r>
            <a:r>
              <a:rPr lang="el-GR" sz="2500" i="1" dirty="0"/>
              <a:t>άχρηστα ή επιβλαβή πράγματα</a:t>
            </a:r>
            <a:r>
              <a:rPr lang="el-GR" sz="2500" dirty="0"/>
              <a:t>.  </a:t>
            </a:r>
          </a:p>
          <a:p>
            <a:pPr lvl="3"/>
            <a:r>
              <a:rPr lang="el-GR" sz="2500" dirty="0"/>
              <a:t>Στις περισσότερες αγορές η απουσία προστασίας του καταναλωτή δεν έχει σημασία (υπάρχει γνώση, ανταγωνισμός </a:t>
            </a:r>
            <a:r>
              <a:rPr lang="el-GR" sz="2500" dirty="0" err="1"/>
              <a:t>κλπ</a:t>
            </a:r>
            <a:r>
              <a:rPr lang="el-GR" sz="2500" dirty="0"/>
              <a:t>).</a:t>
            </a:r>
          </a:p>
          <a:p>
            <a:pPr lvl="3"/>
            <a:r>
              <a:rPr lang="el-GR" sz="2500" dirty="0"/>
              <a:t> Όμως, σε </a:t>
            </a:r>
            <a:r>
              <a:rPr lang="el-GR" sz="2500" b="1" dirty="0"/>
              <a:t>μετοχές και ομόλογα </a:t>
            </a:r>
            <a:r>
              <a:rPr lang="el-GR" sz="2500" dirty="0"/>
              <a:t>εξετάζουμε </a:t>
            </a:r>
            <a:r>
              <a:rPr lang="el-GR" sz="2500" b="1" dirty="0">
                <a:solidFill>
                  <a:schemeClr val="accent2"/>
                </a:solidFill>
              </a:rPr>
              <a:t>το μέλλον</a:t>
            </a:r>
            <a:r>
              <a:rPr lang="el-GR" sz="2500" dirty="0"/>
              <a:t>: να </a:t>
            </a:r>
            <a:r>
              <a:rPr lang="el-GR" sz="2500" dirty="0" err="1"/>
              <a:t>συμπέσουν</a:t>
            </a:r>
            <a:r>
              <a:rPr lang="el-GR" sz="2500" dirty="0"/>
              <a:t> τα σχέδια των </a:t>
            </a:r>
            <a:r>
              <a:rPr lang="el-GR" sz="2500" dirty="0">
                <a:solidFill>
                  <a:schemeClr val="accent2"/>
                </a:solidFill>
              </a:rPr>
              <a:t>αποταμιευτών</a:t>
            </a:r>
            <a:r>
              <a:rPr lang="el-GR" sz="2500" dirty="0"/>
              <a:t> με αυτά των </a:t>
            </a:r>
            <a:r>
              <a:rPr lang="el-GR" sz="2500" dirty="0">
                <a:solidFill>
                  <a:schemeClr val="accent2"/>
                </a:solidFill>
              </a:rPr>
              <a:t>επενδυτών</a:t>
            </a:r>
            <a:r>
              <a:rPr lang="el-GR" sz="2500" dirty="0"/>
              <a:t>.</a:t>
            </a:r>
          </a:p>
          <a:p>
            <a:pPr lvl="4"/>
            <a:r>
              <a:rPr lang="el-GR" sz="2500" dirty="0"/>
              <a:t> Αγοραστής π.χ. μετοχής επαφίεται σε </a:t>
            </a:r>
            <a:r>
              <a:rPr lang="el-GR" sz="2500" b="1" dirty="0">
                <a:solidFill>
                  <a:schemeClr val="accent2"/>
                </a:solidFill>
                <a:effectLst>
                  <a:outerShdw blurRad="38100" dist="38100" dir="2700000" algn="tl">
                    <a:srgbClr val="000000">
                      <a:alpha val="43137"/>
                    </a:srgbClr>
                  </a:outerShdw>
                </a:effectLst>
              </a:rPr>
              <a:t>λογιστικές</a:t>
            </a:r>
            <a:r>
              <a:rPr lang="el-GR" sz="2500" dirty="0">
                <a:solidFill>
                  <a:schemeClr val="accent2"/>
                </a:solidFill>
                <a:effectLst>
                  <a:outerShdw blurRad="38100" dist="38100" dir="2700000" algn="tl">
                    <a:srgbClr val="000000">
                      <a:alpha val="43137"/>
                    </a:srgbClr>
                  </a:outerShdw>
                </a:effectLst>
              </a:rPr>
              <a:t> καταστάσεις </a:t>
            </a:r>
            <a:r>
              <a:rPr lang="el-GR" sz="2500" dirty="0"/>
              <a:t>ή σε </a:t>
            </a:r>
            <a:r>
              <a:rPr lang="el-GR" sz="2500" b="1" dirty="0">
                <a:solidFill>
                  <a:schemeClr val="accent2"/>
                </a:solidFill>
                <a:effectLst>
                  <a:outerShdw blurRad="38100" dist="38100" dir="2700000" algn="tl">
                    <a:srgbClr val="000000">
                      <a:alpha val="43137"/>
                    </a:srgbClr>
                  </a:outerShdw>
                </a:effectLst>
              </a:rPr>
              <a:t>αναλογιστικούς</a:t>
            </a:r>
            <a:r>
              <a:rPr lang="el-GR" sz="2500" dirty="0">
                <a:solidFill>
                  <a:schemeClr val="accent2"/>
                </a:solidFill>
              </a:rPr>
              <a:t> υπολογισμούς</a:t>
            </a:r>
            <a:r>
              <a:rPr lang="el-GR" sz="2500" dirty="0"/>
              <a:t>. </a:t>
            </a:r>
          </a:p>
          <a:p>
            <a:pPr lvl="3"/>
            <a:r>
              <a:rPr lang="el-GR" sz="2500" dirty="0"/>
              <a:t>‘</a:t>
            </a:r>
            <a:r>
              <a:rPr lang="el-GR" sz="2500" b="1" i="1" dirty="0"/>
              <a:t>Ο </a:t>
            </a:r>
            <a:r>
              <a:rPr lang="el-GR" sz="2500" b="1" i="1" u="sng" dirty="0"/>
              <a:t>ψύχραιμος</a:t>
            </a:r>
            <a:r>
              <a:rPr lang="el-GR" sz="2500" b="1" i="1" dirty="0"/>
              <a:t> λογιστής παίζει τον ρόλο του σερίφη στην </a:t>
            </a:r>
            <a:r>
              <a:rPr lang="el-GR" sz="2500" b="1" i="1" dirty="0" err="1"/>
              <a:t>Αγρια</a:t>
            </a:r>
            <a:r>
              <a:rPr lang="el-GR" sz="2500" b="1" i="1" dirty="0"/>
              <a:t> Δύση’</a:t>
            </a:r>
            <a:r>
              <a:rPr lang="en-GB" sz="2500" dirty="0"/>
              <a:t> </a:t>
            </a:r>
          </a:p>
          <a:p>
            <a:r>
              <a:rPr lang="el-GR" sz="2500" dirty="0"/>
              <a:t>Οι τελευταίες υφέσεις στις ΗΠΑ χαρακτηρίστηκαν  από </a:t>
            </a:r>
            <a:r>
              <a:rPr lang="el-GR" sz="2500" b="1" dirty="0"/>
              <a:t>παράβαση αρχών της λογιστικής</a:t>
            </a:r>
            <a:r>
              <a:rPr lang="el-GR" sz="2500" dirty="0"/>
              <a:t>: </a:t>
            </a:r>
          </a:p>
          <a:p>
            <a:pPr lvl="1"/>
            <a:r>
              <a:rPr lang="en-US" sz="2500" b="1" dirty="0"/>
              <a:t>Enron</a:t>
            </a:r>
            <a:r>
              <a:rPr lang="el-GR" sz="2500" b="1" dirty="0"/>
              <a:t> και η ύφεση του 2001</a:t>
            </a:r>
            <a:r>
              <a:rPr lang="el-GR" sz="2500" dirty="0"/>
              <a:t>. </a:t>
            </a:r>
            <a:r>
              <a:rPr lang="el-GR" sz="2500" dirty="0" err="1"/>
              <a:t>Εφτιαχνε</a:t>
            </a:r>
            <a:r>
              <a:rPr lang="el-GR" sz="2500" dirty="0"/>
              <a:t> θυγατρικές που αγόραζαν από την μητρική πολύ ακριβότερα από την αγορά.</a:t>
            </a:r>
            <a:r>
              <a:rPr lang="en-US" sz="2500" dirty="0"/>
              <a:t> </a:t>
            </a:r>
            <a:endParaRPr lang="en-GB" sz="2500" dirty="0"/>
          </a:p>
          <a:p>
            <a:pPr lvl="1"/>
            <a:r>
              <a:rPr lang="el-GR" sz="2500" b="1" dirty="0"/>
              <a:t>Τα </a:t>
            </a:r>
            <a:r>
              <a:rPr lang="en-US" sz="2500" b="1" dirty="0" err="1"/>
              <a:t>subprimes</a:t>
            </a:r>
            <a:r>
              <a:rPr lang="el-GR" sz="2500" b="1" dirty="0"/>
              <a:t> και η ύφεση του 2007</a:t>
            </a:r>
            <a:r>
              <a:rPr lang="el-GR" sz="2500" dirty="0"/>
              <a:t>. Οι </a:t>
            </a:r>
            <a:r>
              <a:rPr lang="el-GR" sz="2500" dirty="0" err="1"/>
              <a:t>τιτλοποιήσεις</a:t>
            </a:r>
            <a:r>
              <a:rPr lang="el-GR" sz="2500" dirty="0"/>
              <a:t> των δανείων τα οδηγούν σε τελικούς  αποδέκτες που δεν ξέρουν τίποτε για το τι αγοράζουν.  Οι οίκοι αξιολόγησης υπολόγισαν το ρίσκο αυτών των προϊόντων πολύ χαμηλά, επειδή βασιζόντουσαν σε εποχές που οι τιμές κατοικίες ήταν αυξητικές. </a:t>
            </a:r>
          </a:p>
          <a:p>
            <a:pPr lvl="1"/>
            <a:r>
              <a:rPr lang="el-GR" sz="2500" b="1" dirty="0"/>
              <a:t>Οι αγοραστές νόμιζαν ότι έπαιρναν προϊόντα χωρίς ρίσκο</a:t>
            </a:r>
            <a:r>
              <a:rPr lang="el-GR" sz="2500" dirty="0"/>
              <a:t>. Το πρόβλημα επαυξάνεται από την εμφάνιση </a:t>
            </a:r>
            <a:r>
              <a:rPr lang="el-GR" sz="2500" b="1" dirty="0"/>
              <a:t>νέων προϊόντων  </a:t>
            </a:r>
            <a:r>
              <a:rPr lang="el-GR" sz="2500" dirty="0"/>
              <a:t>(π.χ. </a:t>
            </a:r>
            <a:r>
              <a:rPr lang="el-GR" sz="2500" dirty="0" err="1"/>
              <a:t>τιτλοποιήσεις</a:t>
            </a:r>
            <a:r>
              <a:rPr lang="el-GR" sz="2500" dirty="0"/>
              <a:t>, </a:t>
            </a:r>
            <a:r>
              <a:rPr lang="en-US" sz="2500" dirty="0"/>
              <a:t>CDOs</a:t>
            </a:r>
            <a:r>
              <a:rPr lang="el-GR" sz="2500" dirty="0"/>
              <a:t>) των οποίων οι ιδιότητες δεν ς κατανοητές  και συνεπώς αυξάνουν την πιθανότητα  εξαπάτησης. </a:t>
            </a:r>
            <a:endParaRPr lang="en-GB" sz="2500" dirty="0"/>
          </a:p>
          <a:p>
            <a:r>
              <a:rPr lang="el-GR" sz="2500" b="1" dirty="0"/>
              <a:t>Γιατί δεν μαθαίνουμε από τα λάθη μας;  </a:t>
            </a:r>
          </a:p>
          <a:p>
            <a:pPr lvl="1"/>
            <a:r>
              <a:rPr lang="el-GR" sz="2500" b="1" dirty="0"/>
              <a:t>Εθελοτυφλία</a:t>
            </a:r>
            <a:r>
              <a:rPr lang="el-GR" sz="2500" dirty="0"/>
              <a:t> –η προσδοκία κέρδους συμπαρασύρει όλους και καθιστά τις φωνές που προειδοποιούν μη δημοφιλείς. Αυτός είναι και ο κλασσικός μηχανισμός της φούσκας.  </a:t>
            </a:r>
          </a:p>
          <a:p>
            <a:pPr lvl="1"/>
            <a:r>
              <a:rPr lang="el-GR" sz="2500" dirty="0"/>
              <a:t>Οι </a:t>
            </a:r>
            <a:r>
              <a:rPr lang="el-GR" sz="2500" b="1" dirty="0"/>
              <a:t>πραγματικά μεγάλες κρίσεις </a:t>
            </a:r>
            <a:r>
              <a:rPr lang="el-GR" sz="2500" dirty="0"/>
              <a:t>έρχονται αρκετά σπάνια ώστε να είναι εκτός της </a:t>
            </a:r>
            <a:r>
              <a:rPr lang="el-GR" sz="2500" i="1" dirty="0"/>
              <a:t>προσωπικής</a:t>
            </a:r>
            <a:r>
              <a:rPr lang="el-GR" sz="2500" dirty="0"/>
              <a:t> μνήμης των παραγόντων της αγοράς (τραπεζιτών, </a:t>
            </a:r>
            <a:r>
              <a:rPr lang="en-US" sz="2500" dirty="0"/>
              <a:t>golden boys </a:t>
            </a:r>
            <a:r>
              <a:rPr lang="el-GR" sz="2500" dirty="0" err="1"/>
              <a:t>κλπ</a:t>
            </a:r>
            <a:r>
              <a:rPr lang="el-GR" sz="2500" dirty="0"/>
              <a:t>): </a:t>
            </a:r>
          </a:p>
          <a:p>
            <a:pPr lvl="2"/>
            <a:r>
              <a:rPr lang="el-GR" sz="2500" dirty="0"/>
              <a:t>η μέση καριέρα στην </a:t>
            </a:r>
            <a:r>
              <a:rPr lang="en-US" sz="2500" dirty="0"/>
              <a:t>Wall Street </a:t>
            </a:r>
            <a:r>
              <a:rPr lang="el-GR" sz="2500" dirty="0"/>
              <a:t>διαρκεί περί τα 25 χρόνια – πράγμα που αποκλείει ορισμένες πολύ μεγάλες αναταράξεις. </a:t>
            </a:r>
          </a:p>
          <a:p>
            <a:pPr lvl="2"/>
            <a:r>
              <a:rPr lang="el-GR" sz="2500" dirty="0"/>
              <a:t>Οι βραβευόμενοι με Νόμπελ στα οικονομικά γνωρίζουν πολλά Μαθηματικά αλλά όχι αρκετή Ιστορία. </a:t>
            </a:r>
            <a:endParaRPr lang="en-GB" sz="2500" dirty="0"/>
          </a:p>
          <a:p>
            <a:endParaRPr lang="en-GB" dirty="0"/>
          </a:p>
        </p:txBody>
      </p:sp>
      <p:sp>
        <p:nvSpPr>
          <p:cNvPr id="4" name="Footer Placeholder 3">
            <a:extLst>
              <a:ext uri="{FF2B5EF4-FFF2-40B4-BE49-F238E27FC236}">
                <a16:creationId xmlns:a16="http://schemas.microsoft.com/office/drawing/2014/main" id="{46129F64-CE1E-EE56-03C9-57D4B4A836A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11696489-3A30-3670-A4F8-274E42395D58}"/>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pic>
        <p:nvPicPr>
          <p:cNvPr id="6" name="Picture 5">
            <a:extLst>
              <a:ext uri="{FF2B5EF4-FFF2-40B4-BE49-F238E27FC236}">
                <a16:creationId xmlns:a16="http://schemas.microsoft.com/office/drawing/2014/main" id="{480BE4CD-7219-7697-F6FB-0FB906B909F9}"/>
              </a:ext>
            </a:extLst>
          </p:cNvPr>
          <p:cNvPicPr>
            <a:picLocks noChangeAspect="1"/>
          </p:cNvPicPr>
          <p:nvPr/>
        </p:nvPicPr>
        <p:blipFill>
          <a:blip r:embed="rId2"/>
          <a:stretch>
            <a:fillRect/>
          </a:stretch>
        </p:blipFill>
        <p:spPr>
          <a:xfrm>
            <a:off x="10848528" y="178229"/>
            <a:ext cx="996702" cy="1508342"/>
          </a:xfrm>
          <a:prstGeom prst="rect">
            <a:avLst/>
          </a:prstGeom>
        </p:spPr>
      </p:pic>
    </p:spTree>
    <p:extLst>
      <p:ext uri="{BB962C8B-B14F-4D97-AF65-F5344CB8AC3E}">
        <p14:creationId xmlns:p14="http://schemas.microsoft.com/office/powerpoint/2010/main" val="174244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89BB-3ED2-C09C-8E22-317C79E54095}"/>
              </a:ext>
            </a:extLst>
          </p:cNvPr>
          <p:cNvSpPr>
            <a:spLocks noGrp="1"/>
          </p:cNvSpPr>
          <p:nvPr>
            <p:ph type="title"/>
          </p:nvPr>
        </p:nvSpPr>
        <p:spPr>
          <a:xfrm>
            <a:off x="1210214" y="589247"/>
            <a:ext cx="10058400" cy="982157"/>
          </a:xfrm>
        </p:spPr>
        <p:txBody>
          <a:bodyPr/>
          <a:lstStyle/>
          <a:p>
            <a:r>
              <a:rPr lang="el-GR" dirty="0" err="1"/>
              <a:t>Μακρο</a:t>
            </a:r>
            <a:r>
              <a:rPr lang="el-GR" dirty="0"/>
              <a:t>/</a:t>
            </a:r>
            <a:r>
              <a:rPr lang="el-GR" dirty="0" err="1"/>
              <a:t>μικρο</a:t>
            </a:r>
            <a:r>
              <a:rPr lang="el-GR" dirty="0"/>
              <a:t>: </a:t>
            </a:r>
            <a:r>
              <a:rPr lang="el-GR" b="1" dirty="0"/>
              <a:t>Πλάνη της </a:t>
            </a:r>
            <a:r>
              <a:rPr lang="el-GR" b="1" dirty="0">
                <a:effectLst>
                  <a:outerShdw blurRad="38100" dist="38100" dir="2700000" algn="tl">
                    <a:srgbClr val="000000">
                      <a:alpha val="43137"/>
                    </a:srgbClr>
                  </a:outerShdw>
                </a:effectLst>
              </a:rPr>
              <a:t>συνάθροισης</a:t>
            </a:r>
          </a:p>
        </p:txBody>
      </p:sp>
      <p:sp>
        <p:nvSpPr>
          <p:cNvPr id="3" name="Content Placeholder 2">
            <a:extLst>
              <a:ext uri="{FF2B5EF4-FFF2-40B4-BE49-F238E27FC236}">
                <a16:creationId xmlns:a16="http://schemas.microsoft.com/office/drawing/2014/main" id="{58B4B79C-874B-6FDD-3AD7-33957232CB8D}"/>
              </a:ext>
            </a:extLst>
          </p:cNvPr>
          <p:cNvSpPr>
            <a:spLocks noGrp="1"/>
          </p:cNvSpPr>
          <p:nvPr>
            <p:ph idx="1"/>
          </p:nvPr>
        </p:nvSpPr>
        <p:spPr>
          <a:xfrm>
            <a:off x="1097280" y="1844824"/>
            <a:ext cx="10615344" cy="4320480"/>
          </a:xfrm>
        </p:spPr>
        <p:txBody>
          <a:bodyPr>
            <a:normAutofit fontScale="92500" lnSpcReduction="20000"/>
          </a:bodyPr>
          <a:lstStyle/>
          <a:p>
            <a:pPr>
              <a:buFont typeface="Arial" panose="020B0604020202020204" pitchFamily="34" charset="0"/>
              <a:buChar char="•"/>
            </a:pPr>
            <a:r>
              <a:rPr lang="el-GR" dirty="0"/>
              <a:t> Ως τώρα εξετάσαμε την αβεβαιότητα ως </a:t>
            </a:r>
            <a:r>
              <a:rPr lang="el-GR" b="1" dirty="0"/>
              <a:t>μικροοικονομικό φαινόμενο</a:t>
            </a:r>
            <a:r>
              <a:rPr lang="el-GR" dirty="0"/>
              <a:t>. Αναφορά </a:t>
            </a:r>
            <a:r>
              <a:rPr lang="el-GR" b="1" dirty="0"/>
              <a:t>στο </a:t>
            </a:r>
            <a:r>
              <a:rPr lang="el-GR" b="1" i="1" dirty="0"/>
              <a:t>άτομο</a:t>
            </a:r>
            <a:endParaRPr lang="el-GR" i="1" dirty="0"/>
          </a:p>
          <a:p>
            <a:pPr lvl="1">
              <a:buFont typeface="Arial" panose="020B0604020202020204" pitchFamily="34" charset="0"/>
              <a:buChar char="•"/>
            </a:pPr>
            <a:r>
              <a:rPr lang="el-GR" dirty="0"/>
              <a:t>Πώς και γιατί θέλει να την ελέγξει; Πώς δομείται η ζήτηση για διαχείριση ρίσκου;  Πώς διαφέρει η ασφάλιση ως προϊόν; Τι ειδικά προβλήματα αντιμετωπίζει η αγορά ασφάλισης; </a:t>
            </a:r>
          </a:p>
          <a:p>
            <a:pPr lvl="1">
              <a:buFont typeface="Arial" panose="020B0604020202020204" pitchFamily="34" charset="0"/>
              <a:buChar char="•"/>
            </a:pPr>
            <a:r>
              <a:rPr lang="el-GR" dirty="0"/>
              <a:t>Τμηματική ανάλυση: Εξετάζει το θέμα μεμονωμένα, </a:t>
            </a:r>
            <a:r>
              <a:rPr lang="en-US" i="1" dirty="0"/>
              <a:t>ceteris paribus</a:t>
            </a:r>
            <a:r>
              <a:rPr lang="el-GR" dirty="0"/>
              <a:t>, Χωρίς αναφορά στο σύνολο</a:t>
            </a:r>
          </a:p>
          <a:p>
            <a:pPr>
              <a:buFont typeface="Arial" panose="020B0604020202020204" pitchFamily="34" charset="0"/>
              <a:buChar char="•"/>
            </a:pPr>
            <a:r>
              <a:rPr lang="el-GR" dirty="0" err="1"/>
              <a:t>Μακρο</a:t>
            </a:r>
            <a:r>
              <a:rPr lang="el-GR" dirty="0"/>
              <a:t>: ανάλυση σε επίπεδο </a:t>
            </a:r>
            <a:r>
              <a:rPr lang="el-GR" b="1" dirty="0"/>
              <a:t>συνολικής οικονομίας</a:t>
            </a:r>
            <a:r>
              <a:rPr lang="el-GR" dirty="0"/>
              <a:t>. Όλες οι αγορές μαζί.</a:t>
            </a:r>
          </a:p>
          <a:p>
            <a:pPr>
              <a:buFont typeface="Arial" panose="020B0604020202020204" pitchFamily="34" charset="0"/>
              <a:buChar char="•"/>
            </a:pPr>
            <a:r>
              <a:rPr lang="el-GR" dirty="0"/>
              <a:t>Γιατί διαφέρουν;  </a:t>
            </a:r>
            <a:r>
              <a:rPr lang="el-GR" b="1" dirty="0"/>
              <a:t>Πλάνη της συνάθροισης. </a:t>
            </a:r>
            <a:r>
              <a:rPr lang="el-GR" dirty="0"/>
              <a:t>Αν προσθέσεις </a:t>
            </a:r>
            <a:r>
              <a:rPr lang="el-GR" b="1" dirty="0">
                <a:solidFill>
                  <a:schemeClr val="accent3"/>
                </a:solidFill>
              </a:rPr>
              <a:t>ν</a:t>
            </a:r>
            <a:r>
              <a:rPr lang="el-GR" dirty="0"/>
              <a:t> άτομα </a:t>
            </a:r>
            <a:r>
              <a:rPr lang="el-GR" b="1" dirty="0">
                <a:solidFill>
                  <a:schemeClr val="accent3"/>
                </a:solidFill>
              </a:rPr>
              <a:t>χ</a:t>
            </a:r>
            <a:r>
              <a:rPr lang="el-GR" dirty="0"/>
              <a:t> μαζί, το άθροισμά τους ≠ </a:t>
            </a:r>
            <a:r>
              <a:rPr lang="el-GR" b="1" dirty="0">
                <a:solidFill>
                  <a:schemeClr val="accent3"/>
                </a:solidFill>
              </a:rPr>
              <a:t>ν*χ</a:t>
            </a:r>
            <a:endParaRPr lang="en-US" b="1" dirty="0">
              <a:solidFill>
                <a:schemeClr val="accent3"/>
              </a:solidFill>
            </a:endParaRPr>
          </a:p>
          <a:p>
            <a:pPr lvl="1">
              <a:buFont typeface="Arial" panose="020B0604020202020204" pitchFamily="34" charset="0"/>
              <a:buChar char="•"/>
            </a:pPr>
            <a:r>
              <a:rPr lang="en-US" b="1" dirty="0">
                <a:solidFill>
                  <a:schemeClr val="accent3"/>
                </a:solidFill>
              </a:rPr>
              <a:t>Keynes</a:t>
            </a:r>
            <a:r>
              <a:rPr lang="el-GR" b="1" dirty="0">
                <a:solidFill>
                  <a:schemeClr val="accent3"/>
                </a:solidFill>
              </a:rPr>
              <a:t>: </a:t>
            </a:r>
            <a:r>
              <a:rPr lang="el-GR" dirty="0">
                <a:solidFill>
                  <a:schemeClr val="tx1"/>
                </a:solidFill>
              </a:rPr>
              <a:t>Σε μια </a:t>
            </a:r>
            <a:r>
              <a:rPr lang="el-GR" i="1" dirty="0">
                <a:solidFill>
                  <a:schemeClr val="tx1"/>
                </a:solidFill>
                <a:effectLst>
                  <a:outerShdw blurRad="38100" dist="38100" dir="2700000" algn="tl">
                    <a:srgbClr val="000000">
                      <a:alpha val="43137"/>
                    </a:srgbClr>
                  </a:outerShdw>
                </a:effectLst>
              </a:rPr>
              <a:t>χρηματική</a:t>
            </a:r>
            <a:r>
              <a:rPr lang="el-GR" dirty="0">
                <a:solidFill>
                  <a:schemeClr val="tx1"/>
                </a:solidFill>
              </a:rPr>
              <a:t> οικονομία δεν λειτουργεί το αόρατο χέρι όπως στο </a:t>
            </a:r>
            <a:r>
              <a:rPr lang="el-GR" dirty="0" err="1">
                <a:solidFill>
                  <a:schemeClr val="tx1"/>
                </a:solidFill>
              </a:rPr>
              <a:t>μικρο</a:t>
            </a:r>
            <a:r>
              <a:rPr lang="el-GR" dirty="0">
                <a:solidFill>
                  <a:schemeClr val="tx1"/>
                </a:solidFill>
              </a:rPr>
              <a:t>-επίπεδο.</a:t>
            </a:r>
          </a:p>
          <a:p>
            <a:pPr lvl="2">
              <a:buFont typeface="Arial" panose="020B0604020202020204" pitchFamily="34" charset="0"/>
              <a:buChar char="•"/>
            </a:pPr>
            <a:r>
              <a:rPr lang="el-GR" dirty="0">
                <a:solidFill>
                  <a:schemeClr val="tx1"/>
                </a:solidFill>
              </a:rPr>
              <a:t>Επειδή</a:t>
            </a:r>
            <a:r>
              <a:rPr lang="el-GR" b="1" dirty="0">
                <a:solidFill>
                  <a:schemeClr val="tx1"/>
                </a:solidFill>
              </a:rPr>
              <a:t> αποταμιεύεις </a:t>
            </a:r>
            <a:r>
              <a:rPr lang="el-GR" b="1" i="1" dirty="0">
                <a:solidFill>
                  <a:schemeClr val="tx1"/>
                </a:solidFill>
              </a:rPr>
              <a:t>γενική</a:t>
            </a:r>
            <a:r>
              <a:rPr lang="el-GR" b="1" dirty="0">
                <a:solidFill>
                  <a:schemeClr val="tx1"/>
                </a:solidFill>
              </a:rPr>
              <a:t> αγοραστική δύναμη (σε νόμισμα), δεν είναι γνωστό σε τι θα συνίσταται η </a:t>
            </a:r>
            <a:r>
              <a:rPr lang="el-GR" b="1" i="1" dirty="0">
                <a:solidFill>
                  <a:schemeClr val="tx1"/>
                </a:solidFill>
              </a:rPr>
              <a:t>μελλοντική</a:t>
            </a:r>
            <a:r>
              <a:rPr lang="el-GR" b="1" dirty="0">
                <a:solidFill>
                  <a:schemeClr val="tx1"/>
                </a:solidFill>
              </a:rPr>
              <a:t> ζήτηση</a:t>
            </a:r>
          </a:p>
          <a:p>
            <a:pPr lvl="3">
              <a:buFont typeface="Arial" panose="020B0604020202020204" pitchFamily="34" charset="0"/>
              <a:buChar char="•"/>
            </a:pPr>
            <a:r>
              <a:rPr lang="el-GR" dirty="0">
                <a:solidFill>
                  <a:schemeClr val="tx1"/>
                </a:solidFill>
              </a:rPr>
              <a:t>Πχ εσύ </a:t>
            </a:r>
            <a:r>
              <a:rPr lang="el-GR" i="1" dirty="0">
                <a:solidFill>
                  <a:schemeClr val="tx1"/>
                </a:solidFill>
              </a:rPr>
              <a:t>ξέρεις</a:t>
            </a:r>
            <a:r>
              <a:rPr lang="el-GR" dirty="0">
                <a:solidFill>
                  <a:schemeClr val="tx1"/>
                </a:solidFill>
              </a:rPr>
              <a:t> ότι αποταμιεύεις για να πας στην Μύκονο. Αυτό όμως </a:t>
            </a:r>
            <a:r>
              <a:rPr lang="el-GR" i="1" dirty="0">
                <a:solidFill>
                  <a:schemeClr val="tx1"/>
                </a:solidFill>
              </a:rPr>
              <a:t>δεν</a:t>
            </a:r>
            <a:r>
              <a:rPr lang="el-GR" dirty="0">
                <a:solidFill>
                  <a:schemeClr val="tx1"/>
                </a:solidFill>
              </a:rPr>
              <a:t> το ξέρει ο ξενοδόχος της Μυκόνου για να κάνει τις ανάλογες προσαρμογές (πχ να επενδύσει σε νέα ξενοδοχεία): Πρόθεση για αποταμίευση &gt; πρόθεση για επένδυση.  </a:t>
            </a:r>
            <a:r>
              <a:rPr lang="el-GR" dirty="0">
                <a:solidFill>
                  <a:schemeClr val="tx1"/>
                </a:solidFill>
                <a:effectLst>
                  <a:outerShdw blurRad="38100" dist="38100" dir="2700000" algn="tl">
                    <a:srgbClr val="000000">
                      <a:alpha val="43137"/>
                    </a:srgbClr>
                  </a:outerShdw>
                </a:effectLst>
              </a:rPr>
              <a:t>Εξισορροπούν μέσω ΑΕΠ</a:t>
            </a:r>
            <a:r>
              <a:rPr lang="el-GR" dirty="0">
                <a:solidFill>
                  <a:schemeClr val="tx1"/>
                </a:solidFill>
              </a:rPr>
              <a:t>. </a:t>
            </a:r>
          </a:p>
          <a:p>
            <a:pPr lvl="2">
              <a:buFont typeface="Arial" panose="020B0604020202020204" pitchFamily="34" charset="0"/>
              <a:buChar char="•"/>
            </a:pPr>
            <a:r>
              <a:rPr lang="el-GR" dirty="0" err="1">
                <a:solidFill>
                  <a:schemeClr val="tx1"/>
                </a:solidFill>
              </a:rPr>
              <a:t>Αρα</a:t>
            </a:r>
            <a:r>
              <a:rPr lang="el-GR" dirty="0">
                <a:solidFill>
                  <a:schemeClr val="tx1"/>
                </a:solidFill>
              </a:rPr>
              <a:t> σε </a:t>
            </a:r>
            <a:r>
              <a:rPr lang="el-GR" b="1" dirty="0" err="1">
                <a:solidFill>
                  <a:schemeClr val="tx1"/>
                </a:solidFill>
              </a:rPr>
              <a:t>μακρο</a:t>
            </a:r>
            <a:r>
              <a:rPr lang="el-GR" b="1" dirty="0">
                <a:solidFill>
                  <a:schemeClr val="tx1"/>
                </a:solidFill>
              </a:rPr>
              <a:t> επίπεδο </a:t>
            </a:r>
            <a:r>
              <a:rPr lang="el-GR" dirty="0">
                <a:solidFill>
                  <a:schemeClr val="tx1"/>
                </a:solidFill>
              </a:rPr>
              <a:t>δυνατόν να </a:t>
            </a:r>
            <a:r>
              <a:rPr lang="el-GR" i="1" dirty="0">
                <a:solidFill>
                  <a:schemeClr val="tx1"/>
                </a:solidFill>
                <a:effectLst>
                  <a:outerShdw blurRad="38100" dist="38100" dir="2700000" algn="tl">
                    <a:srgbClr val="000000">
                      <a:alpha val="43137"/>
                    </a:srgbClr>
                  </a:outerShdw>
                </a:effectLst>
              </a:rPr>
              <a:t>μην</a:t>
            </a:r>
            <a:r>
              <a:rPr lang="el-GR" dirty="0">
                <a:solidFill>
                  <a:schemeClr val="tx1"/>
                </a:solidFill>
                <a:effectLst>
                  <a:outerShdw blurRad="38100" dist="38100" dir="2700000" algn="tl">
                    <a:srgbClr val="000000">
                      <a:alpha val="43137"/>
                    </a:srgbClr>
                  </a:outerShdw>
                </a:effectLst>
              </a:rPr>
              <a:t> υπάρχει </a:t>
            </a:r>
            <a:r>
              <a:rPr lang="el-GR" dirty="0">
                <a:solidFill>
                  <a:schemeClr val="tx1"/>
                </a:solidFill>
              </a:rPr>
              <a:t>σημείο ισορροπίας, να είναι </a:t>
            </a:r>
            <a:r>
              <a:rPr lang="el-GR" dirty="0">
                <a:solidFill>
                  <a:schemeClr val="tx1"/>
                </a:solidFill>
                <a:effectLst>
                  <a:outerShdw blurRad="38100" dist="38100" dir="2700000" algn="tl">
                    <a:srgbClr val="000000">
                      <a:alpha val="43137"/>
                    </a:srgbClr>
                  </a:outerShdw>
                </a:effectLst>
              </a:rPr>
              <a:t>ασταθές</a:t>
            </a:r>
            <a:r>
              <a:rPr lang="el-GR" dirty="0">
                <a:solidFill>
                  <a:schemeClr val="tx1"/>
                </a:solidFill>
              </a:rPr>
              <a:t> ή να </a:t>
            </a:r>
            <a:r>
              <a:rPr lang="el-GR" dirty="0">
                <a:solidFill>
                  <a:schemeClr val="tx1"/>
                </a:solidFill>
                <a:effectLst>
                  <a:outerShdw blurRad="38100" dist="38100" dir="2700000" algn="tl">
                    <a:srgbClr val="000000">
                      <a:alpha val="43137"/>
                    </a:srgbClr>
                  </a:outerShdw>
                </a:effectLst>
              </a:rPr>
              <a:t>καθυστερεί</a:t>
            </a:r>
            <a:r>
              <a:rPr lang="el-GR" dirty="0">
                <a:solidFill>
                  <a:schemeClr val="tx1"/>
                </a:solidFill>
              </a:rPr>
              <a:t> πολύ. </a:t>
            </a:r>
          </a:p>
          <a:p>
            <a:pPr lvl="3">
              <a:buFont typeface="Arial" panose="020B0604020202020204" pitchFamily="34" charset="0"/>
              <a:buChar char="•"/>
            </a:pPr>
            <a:r>
              <a:rPr lang="el-GR" dirty="0">
                <a:solidFill>
                  <a:schemeClr val="tx1"/>
                </a:solidFill>
              </a:rPr>
              <a:t>Δηλαδή μπορεί να υπάρχει ισορροπία αλλά μόνο </a:t>
            </a:r>
            <a:r>
              <a:rPr lang="el-GR" dirty="0">
                <a:solidFill>
                  <a:schemeClr val="tx1"/>
                </a:solidFill>
                <a:effectLst>
                  <a:outerShdw blurRad="38100" dist="38100" dir="2700000" algn="tl">
                    <a:srgbClr val="000000">
                      <a:alpha val="43137"/>
                    </a:srgbClr>
                  </a:outerShdw>
                </a:effectLst>
              </a:rPr>
              <a:t>μακροπρόθεσμα. Αλλά: ‘</a:t>
            </a:r>
            <a:r>
              <a:rPr lang="el-GR" i="1" dirty="0">
                <a:solidFill>
                  <a:schemeClr val="tx1"/>
                </a:solidFill>
                <a:effectLst>
                  <a:outerShdw blurRad="38100" dist="38100" dir="2700000" algn="tl">
                    <a:srgbClr val="000000">
                      <a:alpha val="43137"/>
                    </a:srgbClr>
                  </a:outerShdw>
                </a:effectLst>
              </a:rPr>
              <a:t>Μακροπρόθεσμα είμαστε όλοι νεκροί’ </a:t>
            </a:r>
          </a:p>
          <a:p>
            <a:pPr>
              <a:buFont typeface="Arial" panose="020B0604020202020204" pitchFamily="34" charset="0"/>
              <a:buChar char="•"/>
            </a:pPr>
            <a:r>
              <a:rPr lang="el-GR" i="1" dirty="0">
                <a:solidFill>
                  <a:schemeClr val="tx1"/>
                </a:solidFill>
                <a:effectLst>
                  <a:outerShdw blurRad="38100" dist="38100" dir="2700000" algn="tl">
                    <a:srgbClr val="000000">
                      <a:alpha val="43137"/>
                    </a:srgbClr>
                  </a:outerShdw>
                </a:effectLst>
              </a:rPr>
              <a:t>Το επιχείρημα γενικεύεται: </a:t>
            </a:r>
            <a:r>
              <a:rPr lang="el-GR" dirty="0">
                <a:solidFill>
                  <a:schemeClr val="tx1"/>
                </a:solidFill>
              </a:rPr>
              <a:t>Υπάρχουν εργαλεία που για </a:t>
            </a:r>
            <a:r>
              <a:rPr lang="el-GR" b="1" dirty="0">
                <a:solidFill>
                  <a:schemeClr val="tx1"/>
                </a:solidFill>
              </a:rPr>
              <a:t>το άτομο </a:t>
            </a:r>
            <a:r>
              <a:rPr lang="el-GR" dirty="0">
                <a:solidFill>
                  <a:schemeClr val="tx1"/>
                </a:solidFill>
              </a:rPr>
              <a:t>είναι χρήσιμα, αλλά όταν τα χρησιμοποιούν </a:t>
            </a:r>
            <a:r>
              <a:rPr lang="el-GR" b="1" dirty="0">
                <a:solidFill>
                  <a:schemeClr val="tx1"/>
                </a:solidFill>
              </a:rPr>
              <a:t>πολλοί μαζί </a:t>
            </a:r>
            <a:r>
              <a:rPr lang="el-GR" dirty="0">
                <a:solidFill>
                  <a:schemeClr val="tx1"/>
                </a:solidFill>
              </a:rPr>
              <a:t>το συνολικό αποτέλεσμα μπορεί να είναι προβληματικό. </a:t>
            </a:r>
          </a:p>
          <a:p>
            <a:pPr lvl="1">
              <a:buFont typeface="Arial" panose="020B0604020202020204" pitchFamily="34" charset="0"/>
              <a:buChar char="•"/>
            </a:pPr>
            <a:r>
              <a:rPr lang="el-GR" dirty="0">
                <a:solidFill>
                  <a:schemeClr val="tx1"/>
                </a:solidFill>
              </a:rPr>
              <a:t>Στο πλαίσιο της αβεβαιότητας και διαχείρισης κινδύνου υπάρχουν πλήθος τέτοια παραδείγματα</a:t>
            </a:r>
          </a:p>
          <a:p>
            <a:pPr lvl="2">
              <a:buFont typeface="Arial" panose="020B0604020202020204" pitchFamily="34" charset="0"/>
              <a:buChar char="•"/>
            </a:pPr>
            <a:r>
              <a:rPr lang="el-GR" dirty="0">
                <a:solidFill>
                  <a:schemeClr val="tx1"/>
                </a:solidFill>
              </a:rPr>
              <a:t>Νέα εργαλεία διαχείρισης ρίσκου δίνουν την ψευδαίσθηση κάλυψης και ευνοούν την ριψοκίνδυνη συμπεριφορά (≈ ηθικός κίνδυνος)</a:t>
            </a:r>
          </a:p>
          <a:p>
            <a:pPr lvl="2">
              <a:buFont typeface="Arial" panose="020B0604020202020204" pitchFamily="34" charset="0"/>
              <a:buChar char="•"/>
            </a:pPr>
            <a:r>
              <a:rPr lang="el-GR" dirty="0">
                <a:solidFill>
                  <a:schemeClr val="tx1"/>
                </a:solidFill>
              </a:rPr>
              <a:t>Η αλληλεξάρτηση στην </a:t>
            </a:r>
            <a:r>
              <a:rPr lang="el-GR" dirty="0" err="1">
                <a:solidFill>
                  <a:schemeClr val="tx1"/>
                </a:solidFill>
              </a:rPr>
              <a:t>μακροοικονομία</a:t>
            </a:r>
            <a:r>
              <a:rPr lang="el-GR" dirty="0">
                <a:solidFill>
                  <a:schemeClr val="tx1"/>
                </a:solidFill>
              </a:rPr>
              <a:t> εισάγει </a:t>
            </a:r>
            <a:r>
              <a:rPr lang="el-GR" b="1" dirty="0" err="1">
                <a:solidFill>
                  <a:schemeClr val="tx1"/>
                </a:solidFill>
              </a:rPr>
              <a:t>συνδιακύμανση</a:t>
            </a:r>
            <a:r>
              <a:rPr lang="el-GR" b="1" dirty="0">
                <a:solidFill>
                  <a:schemeClr val="tx1"/>
                </a:solidFill>
              </a:rPr>
              <a:t>.  </a:t>
            </a:r>
            <a:r>
              <a:rPr lang="el-GR" dirty="0">
                <a:solidFill>
                  <a:schemeClr val="tx1"/>
                </a:solidFill>
              </a:rPr>
              <a:t>Καθιστά τη χρήση των εργαλείων πολύ σύνθετη και δυσχεραίνει υπολογισμούς</a:t>
            </a:r>
            <a:r>
              <a:rPr lang="el-GR" b="1" dirty="0">
                <a:solidFill>
                  <a:schemeClr val="tx1"/>
                </a:solidFill>
              </a:rPr>
              <a:t>. </a:t>
            </a:r>
          </a:p>
          <a:p>
            <a:pPr lvl="1">
              <a:buFont typeface="Arial" panose="020B0604020202020204" pitchFamily="34" charset="0"/>
              <a:buChar char="•"/>
            </a:pPr>
            <a:endParaRPr lang="el-GR" dirty="0">
              <a:solidFill>
                <a:schemeClr val="tx1"/>
              </a:solidFill>
            </a:endParaRPr>
          </a:p>
          <a:p>
            <a:pPr>
              <a:buFont typeface="Arial" panose="020B0604020202020204" pitchFamily="34" charset="0"/>
              <a:buChar char="•"/>
            </a:pPr>
            <a:endParaRPr lang="el-GR"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3BF2FA91-108C-613F-2DF5-305F1181F3EB}"/>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9716CD0-4D8E-9B59-C18F-BC061870C03F}"/>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123250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407F-E80F-76E0-0C06-3748FDCCF1A7}"/>
              </a:ext>
            </a:extLst>
          </p:cNvPr>
          <p:cNvSpPr>
            <a:spLocks noGrp="1"/>
          </p:cNvSpPr>
          <p:nvPr>
            <p:ph type="title"/>
          </p:nvPr>
        </p:nvSpPr>
        <p:spPr/>
        <p:txBody>
          <a:bodyPr/>
          <a:lstStyle/>
          <a:p>
            <a:r>
              <a:rPr lang="el-GR" dirty="0"/>
              <a:t>Παλιά </a:t>
            </a:r>
            <a:r>
              <a:rPr lang="el-GR" dirty="0" err="1"/>
              <a:t>σκανδαλα</a:t>
            </a:r>
            <a:r>
              <a:rPr lang="el-GR" dirty="0"/>
              <a:t>: Τι μαθαίνουμε; </a:t>
            </a:r>
            <a:endParaRPr lang="en-GB" dirty="0"/>
          </a:p>
        </p:txBody>
      </p:sp>
      <p:sp>
        <p:nvSpPr>
          <p:cNvPr id="3" name="Content Placeholder 2">
            <a:extLst>
              <a:ext uri="{FF2B5EF4-FFF2-40B4-BE49-F238E27FC236}">
                <a16:creationId xmlns:a16="http://schemas.microsoft.com/office/drawing/2014/main" id="{DB89B533-435F-CA86-6BBF-1CF385BF08E8}"/>
              </a:ext>
            </a:extLst>
          </p:cNvPr>
          <p:cNvSpPr>
            <a:spLocks noGrp="1"/>
          </p:cNvSpPr>
          <p:nvPr>
            <p:ph sz="half" idx="1"/>
          </p:nvPr>
        </p:nvSpPr>
        <p:spPr>
          <a:xfrm>
            <a:off x="900375" y="1845734"/>
            <a:ext cx="5134664" cy="4175554"/>
          </a:xfrm>
        </p:spPr>
        <p:txBody>
          <a:bodyPr>
            <a:noAutofit/>
          </a:bodyPr>
          <a:lstStyle/>
          <a:p>
            <a:pPr lvl="0"/>
            <a:r>
              <a:rPr lang="el-GR" sz="1200" b="1" dirty="0">
                <a:solidFill>
                  <a:schemeClr val="accent3"/>
                </a:solidFill>
              </a:rPr>
              <a:t>Δομημένα ομόλογα Ελλάδα - </a:t>
            </a:r>
            <a:r>
              <a:rPr lang="el-GR" sz="1200" b="1" dirty="0">
                <a:solidFill>
                  <a:schemeClr val="accent1"/>
                </a:solidFill>
              </a:rPr>
              <a:t>2006</a:t>
            </a:r>
            <a:endParaRPr lang="en-GB" sz="1200" dirty="0">
              <a:solidFill>
                <a:schemeClr val="accent1"/>
              </a:solidFill>
            </a:endParaRPr>
          </a:p>
          <a:p>
            <a:r>
              <a:rPr lang="el-GR" sz="1200" b="1" dirty="0"/>
              <a:t>Τι ήταν;</a:t>
            </a:r>
            <a:r>
              <a:rPr lang="el-GR" sz="1200" dirty="0"/>
              <a:t> Αποκαλύφθηκε το 2006 ότι ασφαλιστικά Ταμεία (με την εξαίρεση του ΙΚΑ) είχαν επενδύσει μαζικά σε δομημένα ομόλογα (παράγωγα). </a:t>
            </a:r>
          </a:p>
          <a:p>
            <a:pPr lvl="1"/>
            <a:r>
              <a:rPr lang="el-GR" sz="1200" dirty="0"/>
              <a:t>Τα ομόλογα εμφάνιζαν την κατάσταση (είσπραξη τόκων) </a:t>
            </a:r>
            <a:r>
              <a:rPr lang="el-GR" sz="1200" b="1" dirty="0"/>
              <a:t>πολύ καλύτερα βραχυπρόθεσμα </a:t>
            </a:r>
            <a:r>
              <a:rPr lang="el-GR" sz="1200" dirty="0"/>
              <a:t>σε βάρος της μακροχρόνιας απόδοσης.  </a:t>
            </a:r>
          </a:p>
          <a:p>
            <a:pPr lvl="2"/>
            <a:r>
              <a:rPr lang="el-GR" sz="1200" dirty="0"/>
              <a:t>Δηλαδή αντίθετο από αυτό που θα απαιτούσε το δημογραφικό (μεγαλύτερες ανάγκες στο μέλλον).</a:t>
            </a:r>
          </a:p>
          <a:p>
            <a:pPr lvl="1"/>
            <a:r>
              <a:rPr lang="el-GR" sz="1200" dirty="0"/>
              <a:t>Σχολιάστηκαν </a:t>
            </a:r>
            <a:r>
              <a:rPr lang="el-GR" sz="1200" b="1" dirty="0"/>
              <a:t>οι υψηλές προμήθειες </a:t>
            </a:r>
            <a:r>
              <a:rPr lang="el-GR" sz="1200" dirty="0"/>
              <a:t>(7%) –που αποδόθηκαν (Υπουργός  Οικονομίας) </a:t>
            </a:r>
            <a:r>
              <a:rPr lang="el-GR" sz="1200" b="1" dirty="0"/>
              <a:t>σε ‘ανίδεες διοικήσεις’.  </a:t>
            </a:r>
          </a:p>
          <a:p>
            <a:pPr lvl="1"/>
            <a:r>
              <a:rPr lang="el-GR" sz="1200" dirty="0"/>
              <a:t>Ο σχετικός θόρυβος έδωσε δημοσιότητα στα προβλήματα των ‘τοξικών προϊόντων’, και λειτούργησε ως ‘εμβολιασμός της αγοράς’</a:t>
            </a:r>
            <a:endParaRPr lang="en-GB" sz="1200" dirty="0"/>
          </a:p>
          <a:p>
            <a:r>
              <a:rPr lang="el-GR" sz="1200" b="1" dirty="0"/>
              <a:t>Ηθικό δίδαγμα:</a:t>
            </a:r>
            <a:r>
              <a:rPr lang="el-GR" sz="1200" dirty="0"/>
              <a:t>  Ανίδεες διοικήσεις, Δυσνόητο νέων προϊόντων, ευκολία εξαπάτησης, αδυναμία αποτίμησης πραγματικής αξίας.    </a:t>
            </a:r>
            <a:endParaRPr lang="en-GB" sz="1200" dirty="0"/>
          </a:p>
          <a:p>
            <a:r>
              <a:rPr lang="el-GR" sz="1200" dirty="0">
                <a:hlinkClick r:id="rId2"/>
              </a:rPr>
              <a:t>Υπόθεση δομημένων ομολόγων στην Ελλάδα - </a:t>
            </a:r>
            <a:r>
              <a:rPr lang="el-GR" sz="1200" dirty="0" err="1">
                <a:hlinkClick r:id="rId2"/>
              </a:rPr>
              <a:t>Βικιπαίδεια</a:t>
            </a:r>
            <a:endParaRPr lang="en-GB" sz="1200" dirty="0"/>
          </a:p>
        </p:txBody>
      </p:sp>
      <p:sp>
        <p:nvSpPr>
          <p:cNvPr id="4" name="Content Placeholder 3">
            <a:extLst>
              <a:ext uri="{FF2B5EF4-FFF2-40B4-BE49-F238E27FC236}">
                <a16:creationId xmlns:a16="http://schemas.microsoft.com/office/drawing/2014/main" id="{8C1FD5A4-1ABB-1E09-EEAF-CFDADE9744E2}"/>
              </a:ext>
            </a:extLst>
          </p:cNvPr>
          <p:cNvSpPr>
            <a:spLocks noGrp="1"/>
          </p:cNvSpPr>
          <p:nvPr>
            <p:ph sz="half" idx="2"/>
          </p:nvPr>
        </p:nvSpPr>
        <p:spPr>
          <a:xfrm>
            <a:off x="6217920" y="1845734"/>
            <a:ext cx="5134664" cy="4247562"/>
          </a:xfrm>
        </p:spPr>
        <p:txBody>
          <a:bodyPr>
            <a:normAutofit fontScale="70000" lnSpcReduction="20000"/>
          </a:bodyPr>
          <a:lstStyle/>
          <a:p>
            <a:pPr lvl="0"/>
            <a:r>
              <a:rPr lang="el-GR" b="1" dirty="0">
                <a:solidFill>
                  <a:schemeClr val="accent3"/>
                </a:solidFill>
              </a:rPr>
              <a:t>Σκάνδαλο </a:t>
            </a:r>
            <a:r>
              <a:rPr lang="en-US" b="1" dirty="0">
                <a:solidFill>
                  <a:schemeClr val="accent3"/>
                </a:solidFill>
              </a:rPr>
              <a:t>Enron </a:t>
            </a:r>
            <a:r>
              <a:rPr lang="el-GR" b="1" dirty="0">
                <a:solidFill>
                  <a:schemeClr val="accent1"/>
                </a:solidFill>
              </a:rPr>
              <a:t>2001</a:t>
            </a:r>
            <a:endParaRPr lang="en-GB" dirty="0">
              <a:solidFill>
                <a:schemeClr val="accent1"/>
              </a:solidFill>
            </a:endParaRPr>
          </a:p>
          <a:p>
            <a:r>
              <a:rPr lang="el-GR" b="1" dirty="0"/>
              <a:t>Τι είναι;</a:t>
            </a:r>
            <a:r>
              <a:rPr lang="el-GR" dirty="0"/>
              <a:t>  Η ενεργειακή εταιρεία υπήρξε  πρωτοπόρος στα παράγωγα και στην διαχείριση του ρίσκου (‘η πιο καινοτόμος εταιρεία των ΗΠΑ’ 6 φορές 1994-2000). </a:t>
            </a:r>
            <a:r>
              <a:rPr lang="el-GR" dirty="0" err="1"/>
              <a:t>Απεκαλύφθη</a:t>
            </a:r>
            <a:r>
              <a:rPr lang="el-GR" dirty="0"/>
              <a:t> ότι, μέσω λογιστικών αλχημειών (ίδρυση θυγατρικών στο εξωτερικό για την εμφάνιση πλαστών κερδών) φούσκωνε συστηματικά την τιμή της μετοχής της. </a:t>
            </a:r>
            <a:r>
              <a:rPr lang="el-GR" dirty="0">
                <a:hlinkClick r:id="rId3"/>
              </a:rPr>
              <a:t>Σκάνδαλο </a:t>
            </a:r>
            <a:r>
              <a:rPr lang="en-GB" dirty="0">
                <a:hlinkClick r:id="rId3"/>
              </a:rPr>
              <a:t>Enron - </a:t>
            </a:r>
            <a:r>
              <a:rPr lang="el-GR" dirty="0" err="1">
                <a:hlinkClick r:id="rId3"/>
              </a:rPr>
              <a:t>Βικιπαίδεια</a:t>
            </a:r>
            <a:endParaRPr lang="en-GB" dirty="0"/>
          </a:p>
          <a:p>
            <a:r>
              <a:rPr lang="el-GR" b="1" dirty="0"/>
              <a:t>Ηθικό Δίδαγμα</a:t>
            </a:r>
            <a:r>
              <a:rPr lang="el-GR" dirty="0"/>
              <a:t>. Κρίσιμος ρόλος λογιστικής αποτύπωσης.</a:t>
            </a:r>
            <a:endParaRPr lang="en-GB" dirty="0"/>
          </a:p>
          <a:p>
            <a:pPr lvl="0"/>
            <a:endParaRPr lang="el-GR" b="1" dirty="0">
              <a:solidFill>
                <a:schemeClr val="accent3"/>
              </a:solidFill>
            </a:endParaRPr>
          </a:p>
          <a:p>
            <a:pPr lvl="0"/>
            <a:r>
              <a:rPr lang="en-US" b="1" dirty="0">
                <a:solidFill>
                  <a:schemeClr val="accent3"/>
                </a:solidFill>
              </a:rPr>
              <a:t>Sub</a:t>
            </a:r>
            <a:r>
              <a:rPr lang="el-GR" b="1" dirty="0">
                <a:solidFill>
                  <a:schemeClr val="accent3"/>
                </a:solidFill>
              </a:rPr>
              <a:t>- </a:t>
            </a:r>
            <a:r>
              <a:rPr lang="en-US" b="1" dirty="0">
                <a:solidFill>
                  <a:schemeClr val="accent3"/>
                </a:solidFill>
              </a:rPr>
              <a:t>primes</a:t>
            </a:r>
            <a:r>
              <a:rPr lang="el-GR" b="1" dirty="0">
                <a:solidFill>
                  <a:schemeClr val="accent3"/>
                </a:solidFill>
              </a:rPr>
              <a:t> και η παγκόσμια ύφεσης </a:t>
            </a:r>
            <a:r>
              <a:rPr lang="el-GR" b="1" dirty="0"/>
              <a:t>το </a:t>
            </a:r>
            <a:r>
              <a:rPr lang="el-GR" b="1" dirty="0">
                <a:solidFill>
                  <a:schemeClr val="accent1"/>
                </a:solidFill>
              </a:rPr>
              <a:t>2008</a:t>
            </a:r>
            <a:endParaRPr lang="en-GB" dirty="0">
              <a:solidFill>
                <a:schemeClr val="accent1"/>
              </a:solidFill>
            </a:endParaRPr>
          </a:p>
          <a:p>
            <a:r>
              <a:rPr lang="el-GR" b="1" dirty="0"/>
              <a:t>Τι είναι</a:t>
            </a:r>
            <a:r>
              <a:rPr lang="el-GR" dirty="0"/>
              <a:t>:  Συλλογική εθελοτυφλία και αναστολή αμυντικών μηχανισμών, καθώς η αγορά παρασύρθηκε στους ρυθμούς ενός πάρτι. Θετική πλευρά είναι ότι πολλά φτωχά άτομα απέκτησαν σπίτι  που δεν είχαν καμιά πιθανότητα να το κάνουν. </a:t>
            </a:r>
            <a:endParaRPr lang="en-GB" dirty="0"/>
          </a:p>
          <a:p>
            <a:r>
              <a:rPr lang="el-GR" b="1" dirty="0"/>
              <a:t>Ηθικό δίδαγμα</a:t>
            </a:r>
            <a:r>
              <a:rPr lang="el-GR" dirty="0"/>
              <a:t> Καλές προθέσεις γίνονται αντικείμενο εκμετάλλευσης. Πώς δόθηκαν στεγαστικά δάνεια σε φτωχούς, πώς έγινε η διασπορά του ρίσκου μέσω </a:t>
            </a:r>
            <a:r>
              <a:rPr lang="el-GR" dirty="0" err="1"/>
              <a:t>τιτλοποιήσεων</a:t>
            </a:r>
            <a:r>
              <a:rPr lang="el-GR" dirty="0"/>
              <a:t>, τι πήγε στραβά. Πώς αυτό οδηγεί σε ύφεση και πόσο διαφέρει από προηγούμενα επεισόδια;</a:t>
            </a:r>
            <a:endParaRPr lang="en-GB" dirty="0"/>
          </a:p>
          <a:p>
            <a:endParaRPr lang="en-GB" dirty="0"/>
          </a:p>
        </p:txBody>
      </p:sp>
      <p:sp>
        <p:nvSpPr>
          <p:cNvPr id="5" name="Footer Placeholder 4">
            <a:extLst>
              <a:ext uri="{FF2B5EF4-FFF2-40B4-BE49-F238E27FC236}">
                <a16:creationId xmlns:a16="http://schemas.microsoft.com/office/drawing/2014/main" id="{8A5507F5-BDE0-0A38-E54C-1DA15D61EC3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262216B2-8194-579E-E4D0-6B2B44F203C5}"/>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332921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2244-2D99-9C08-AA22-224F712174C0}"/>
              </a:ext>
            </a:extLst>
          </p:cNvPr>
          <p:cNvSpPr>
            <a:spLocks noGrp="1"/>
          </p:cNvSpPr>
          <p:nvPr>
            <p:ph type="title"/>
          </p:nvPr>
        </p:nvSpPr>
        <p:spPr/>
        <p:txBody>
          <a:bodyPr>
            <a:normAutofit/>
          </a:bodyPr>
          <a:lstStyle/>
          <a:p>
            <a:r>
              <a:rPr lang="en-US" dirty="0"/>
              <a:t>Rogue traders</a:t>
            </a:r>
            <a:r>
              <a:rPr lang="el-GR" dirty="0"/>
              <a:t>:</a:t>
            </a:r>
            <a:r>
              <a:rPr lang="el-GR" sz="4400" dirty="0"/>
              <a:t>Μοναχικοί </a:t>
            </a:r>
            <a:r>
              <a:rPr lang="en-US" sz="4400" dirty="0"/>
              <a:t> </a:t>
            </a:r>
            <a:r>
              <a:rPr lang="el-GR" sz="4400" dirty="0"/>
              <a:t>παίκτες χρεοκοπούν μεγάλες τράπεζες μόνοι τους</a:t>
            </a:r>
            <a:endParaRPr lang="en-GB" dirty="0"/>
          </a:p>
        </p:txBody>
      </p:sp>
      <p:sp>
        <p:nvSpPr>
          <p:cNvPr id="3" name="Content Placeholder 2">
            <a:extLst>
              <a:ext uri="{FF2B5EF4-FFF2-40B4-BE49-F238E27FC236}">
                <a16:creationId xmlns:a16="http://schemas.microsoft.com/office/drawing/2014/main" id="{DF6802BC-E630-BD65-E60C-94A193DDE42D}"/>
              </a:ext>
            </a:extLst>
          </p:cNvPr>
          <p:cNvSpPr>
            <a:spLocks noGrp="1"/>
          </p:cNvSpPr>
          <p:nvPr>
            <p:ph sz="half" idx="1"/>
          </p:nvPr>
        </p:nvSpPr>
        <p:spPr>
          <a:xfrm>
            <a:off x="1097278" y="1845734"/>
            <a:ext cx="6078842" cy="4103546"/>
          </a:xfrm>
        </p:spPr>
        <p:txBody>
          <a:bodyPr>
            <a:normAutofit fontScale="62500" lnSpcReduction="20000"/>
          </a:bodyPr>
          <a:lstStyle/>
          <a:p>
            <a:pPr lvl="0"/>
            <a:r>
              <a:rPr lang="en-US" b="1" dirty="0">
                <a:solidFill>
                  <a:schemeClr val="accent3"/>
                </a:solidFill>
              </a:rPr>
              <a:t>Rogue Traders. (</a:t>
            </a:r>
            <a:r>
              <a:rPr lang="el-GR" b="1" dirty="0">
                <a:solidFill>
                  <a:schemeClr val="accent3"/>
                </a:solidFill>
              </a:rPr>
              <a:t>Μοναχικοί Παίκτες</a:t>
            </a:r>
            <a:r>
              <a:rPr lang="en-US" b="1" dirty="0">
                <a:solidFill>
                  <a:schemeClr val="accent3"/>
                </a:solidFill>
              </a:rPr>
              <a:t>): Nick Leeson &amp; Barings Bank </a:t>
            </a:r>
            <a:r>
              <a:rPr lang="en-US" b="1" dirty="0">
                <a:solidFill>
                  <a:schemeClr val="accent1"/>
                </a:solidFill>
              </a:rPr>
              <a:t>(1995)</a:t>
            </a:r>
            <a:r>
              <a:rPr lang="en-US" dirty="0">
                <a:solidFill>
                  <a:schemeClr val="accent1"/>
                </a:solidFill>
              </a:rPr>
              <a:t> </a:t>
            </a:r>
            <a:r>
              <a:rPr lang="en-US" dirty="0">
                <a:solidFill>
                  <a:schemeClr val="accent3"/>
                </a:solidFill>
              </a:rPr>
              <a:t>. </a:t>
            </a:r>
            <a:r>
              <a:rPr lang="en-US" b="1" dirty="0">
                <a:solidFill>
                  <a:schemeClr val="accent3"/>
                </a:solidFill>
              </a:rPr>
              <a:t>Jerome  </a:t>
            </a:r>
            <a:r>
              <a:rPr lang="en-US" b="1" dirty="0" err="1">
                <a:solidFill>
                  <a:schemeClr val="accent3"/>
                </a:solidFill>
              </a:rPr>
              <a:t>Kerviel</a:t>
            </a:r>
            <a:r>
              <a:rPr lang="en-US" b="1" dirty="0">
                <a:solidFill>
                  <a:schemeClr val="accent3"/>
                </a:solidFill>
              </a:rPr>
              <a:t> &amp; Societe Generale </a:t>
            </a:r>
            <a:r>
              <a:rPr lang="en-US" b="1" dirty="0">
                <a:solidFill>
                  <a:schemeClr val="accent1"/>
                </a:solidFill>
              </a:rPr>
              <a:t>(2008)</a:t>
            </a:r>
            <a:endParaRPr lang="en-GB" dirty="0">
              <a:solidFill>
                <a:schemeClr val="accent1"/>
              </a:solidFill>
            </a:endParaRPr>
          </a:p>
          <a:p>
            <a:r>
              <a:rPr lang="el-GR" b="1" dirty="0"/>
              <a:t>Τι ήταν;</a:t>
            </a:r>
            <a:r>
              <a:rPr lang="el-GR" dirty="0"/>
              <a:t>  </a:t>
            </a:r>
            <a:endParaRPr lang="en-GB" dirty="0"/>
          </a:p>
          <a:p>
            <a:r>
              <a:rPr lang="en-US" dirty="0"/>
              <a:t>O </a:t>
            </a:r>
            <a:r>
              <a:rPr lang="el-GR" b="1" dirty="0"/>
              <a:t>Ν</a:t>
            </a:r>
            <a:r>
              <a:rPr lang="el-GR" dirty="0"/>
              <a:t>.</a:t>
            </a:r>
            <a:r>
              <a:rPr lang="en-US" b="1" dirty="0"/>
              <a:t>Leeson</a:t>
            </a:r>
            <a:r>
              <a:rPr lang="en-US" dirty="0"/>
              <a:t> </a:t>
            </a:r>
            <a:r>
              <a:rPr lang="el-GR" dirty="0"/>
              <a:t>ήταν χαμηλόβαθμος υπάλληλος 28 ετών στην </a:t>
            </a:r>
            <a:r>
              <a:rPr lang="en-US" dirty="0"/>
              <a:t>Barings Bank</a:t>
            </a:r>
            <a:r>
              <a:rPr lang="el-GR" dirty="0"/>
              <a:t> – την παλαιότερη  επενδυτική τράπεζα στον κόσμο. Κατάφερε να την χρεοκοπήσει χάνοντας $1,4 </a:t>
            </a:r>
            <a:r>
              <a:rPr lang="el-GR" dirty="0" err="1"/>
              <a:t>δισεκ</a:t>
            </a:r>
            <a:r>
              <a:rPr lang="el-GR" dirty="0"/>
              <a:t> </a:t>
            </a:r>
            <a:r>
              <a:rPr lang="el-GR" dirty="0" err="1"/>
              <a:t>δολλάρια</a:t>
            </a:r>
            <a:r>
              <a:rPr lang="el-GR" dirty="0"/>
              <a:t> σε παιχνίδια στο Ιαπωνικό χρηματιστήριο.   Η Τράπεζα εθελοτυφλούσε γιατί οι δραστηριότητές του ως τότε ήταν επικερδείς.   Πήγε φυλακή στην Σιγκαπούρη και έγινε ταινία. </a:t>
            </a:r>
            <a:endParaRPr lang="en-GB" dirty="0"/>
          </a:p>
          <a:p>
            <a:r>
              <a:rPr lang="en-US" b="1" dirty="0"/>
              <a:t>E</a:t>
            </a:r>
            <a:r>
              <a:rPr lang="el-GR" b="1" dirty="0"/>
              <a:t>ρωτήσεις</a:t>
            </a:r>
            <a:r>
              <a:rPr lang="el-GR" dirty="0"/>
              <a:t>.   </a:t>
            </a:r>
            <a:r>
              <a:rPr lang="en-US" dirty="0"/>
              <a:t>X</a:t>
            </a:r>
            <a:r>
              <a:rPr lang="el-GR" dirty="0" err="1"/>
              <a:t>ρεωκοπούν</a:t>
            </a:r>
            <a:r>
              <a:rPr lang="el-GR" dirty="0"/>
              <a:t> (ή σχεδόν) αιωνόβιες επιχειρήσεις. Πώς; Γιατί; Γιατί δεν τους σταμάτησαν εγκαίρως;</a:t>
            </a:r>
            <a:endParaRPr lang="en-GB" dirty="0"/>
          </a:p>
          <a:p>
            <a:r>
              <a:rPr lang="el-GR" dirty="0"/>
              <a:t>Ο </a:t>
            </a:r>
            <a:r>
              <a:rPr lang="en-US" b="1" dirty="0"/>
              <a:t>J</a:t>
            </a:r>
            <a:r>
              <a:rPr lang="el-GR" b="1" dirty="0"/>
              <a:t>. </a:t>
            </a:r>
            <a:r>
              <a:rPr lang="en-US" b="1" dirty="0" err="1"/>
              <a:t>Kerviel</a:t>
            </a:r>
            <a:r>
              <a:rPr lang="el-GR" b="1" dirty="0"/>
              <a:t> </a:t>
            </a:r>
            <a:r>
              <a:rPr lang="el-GR" dirty="0"/>
              <a:t>(31 ετών) έχασε €4,9 </a:t>
            </a:r>
            <a:r>
              <a:rPr lang="el-GR" dirty="0" err="1"/>
              <a:t>δισεκ</a:t>
            </a:r>
            <a:r>
              <a:rPr lang="el-GR" dirty="0"/>
              <a:t>. για την Γαλλική τράπεζα</a:t>
            </a:r>
            <a:r>
              <a:rPr lang="el-GR" b="1" dirty="0"/>
              <a:t> </a:t>
            </a:r>
            <a:r>
              <a:rPr lang="en-US" dirty="0"/>
              <a:t>Societe Generale</a:t>
            </a:r>
            <a:r>
              <a:rPr lang="el-GR" dirty="0"/>
              <a:t>, σε κερδοσκοπία σχετικά με παράγωγα. Η Τράπεζα ισχυρίζεται ότι δούλευε μόνος του. Δεν υπάρχει υπόνοια ότι έγινε για προσωπικό όφελος.  Η μετοχή της Τράπεζας έπεσε, αλλά η Τράπεζα λειτουργεί.</a:t>
            </a:r>
            <a:endParaRPr lang="en-GB" dirty="0"/>
          </a:p>
          <a:p>
            <a:r>
              <a:rPr lang="el-GR" b="1" dirty="0"/>
              <a:t>Ηθικό Δίδαγμα</a:t>
            </a:r>
            <a:r>
              <a:rPr lang="el-GR" dirty="0"/>
              <a:t>.   Επάρκεια εσωτερικών ελέγχων. Εθελοτυφλία για όσο διάστημα οι δραστηριότητες πάνε καλά αναστέλλει τους ελέγχους. </a:t>
            </a:r>
          </a:p>
          <a:p>
            <a:r>
              <a:rPr lang="el-GR" b="1" dirty="0"/>
              <a:t>Αλλαγή πολιτισμικού μοντέλου</a:t>
            </a:r>
            <a:r>
              <a:rPr lang="el-GR" dirty="0"/>
              <a:t>: Ο χρηματοπιστωτικός τομέας αναπτύχθηκε πολύ γρήγορα αξιοποιώντας αλγοριθμικές συναλλαγές και μαθηματικά μοντέλα, όταν η ηγεσία του ήταν άτομα μιας διαφορετικές εποχής όταν οι συναλλαγές λειτουργούσαν διαφορετικά.  Στις ηγεσίες άρεσαν τα κέρδη των νέων δραστηριοτήτων αλλά δεν καταλάβαιναν αρκετά για να τις ελέγξουν. </a:t>
            </a:r>
            <a:endParaRPr lang="en-GB" dirty="0"/>
          </a:p>
          <a:p>
            <a:endParaRPr lang="en-GB" dirty="0"/>
          </a:p>
        </p:txBody>
      </p:sp>
      <p:pic>
        <p:nvPicPr>
          <p:cNvPr id="7" name="Content Placeholder 6">
            <a:extLst>
              <a:ext uri="{FF2B5EF4-FFF2-40B4-BE49-F238E27FC236}">
                <a16:creationId xmlns:a16="http://schemas.microsoft.com/office/drawing/2014/main" id="{3EC70B9A-45D9-391D-A94D-9A19BD1CD918}"/>
              </a:ext>
            </a:extLst>
          </p:cNvPr>
          <p:cNvPicPr>
            <a:picLocks noGrp="1" noChangeAspect="1"/>
          </p:cNvPicPr>
          <p:nvPr>
            <p:ph sz="half" idx="2"/>
          </p:nvPr>
        </p:nvPicPr>
        <p:blipFill>
          <a:blip r:embed="rId3"/>
          <a:stretch>
            <a:fillRect/>
          </a:stretch>
        </p:blipFill>
        <p:spPr>
          <a:xfrm>
            <a:off x="7583765" y="1794308"/>
            <a:ext cx="1872208" cy="2264065"/>
          </a:xfrm>
          <a:prstGeom prst="rect">
            <a:avLst/>
          </a:prstGeom>
        </p:spPr>
      </p:pic>
      <p:sp>
        <p:nvSpPr>
          <p:cNvPr id="5" name="Footer Placeholder 4">
            <a:extLst>
              <a:ext uri="{FF2B5EF4-FFF2-40B4-BE49-F238E27FC236}">
                <a16:creationId xmlns:a16="http://schemas.microsoft.com/office/drawing/2014/main" id="{99DA6540-6510-8A4C-1C08-DEBCE691358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C61E5BED-E450-D59A-BAE9-A8A3BEEFCF22}"/>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pic>
        <p:nvPicPr>
          <p:cNvPr id="8" name="Picture 7">
            <a:extLst>
              <a:ext uri="{FF2B5EF4-FFF2-40B4-BE49-F238E27FC236}">
                <a16:creationId xmlns:a16="http://schemas.microsoft.com/office/drawing/2014/main" id="{1C64FAA7-8568-4F37-4484-9E3CED8041F4}"/>
              </a:ext>
            </a:extLst>
          </p:cNvPr>
          <p:cNvPicPr>
            <a:picLocks noChangeAspect="1"/>
          </p:cNvPicPr>
          <p:nvPr/>
        </p:nvPicPr>
        <p:blipFill>
          <a:blip r:embed="rId4"/>
          <a:stretch>
            <a:fillRect/>
          </a:stretch>
        </p:blipFill>
        <p:spPr>
          <a:xfrm>
            <a:off x="9424789" y="4196716"/>
            <a:ext cx="2466975" cy="1847850"/>
          </a:xfrm>
          <a:prstGeom prst="rect">
            <a:avLst/>
          </a:prstGeom>
        </p:spPr>
      </p:pic>
      <p:sp>
        <p:nvSpPr>
          <p:cNvPr id="11" name="TextBox 10">
            <a:extLst>
              <a:ext uri="{FF2B5EF4-FFF2-40B4-BE49-F238E27FC236}">
                <a16:creationId xmlns:a16="http://schemas.microsoft.com/office/drawing/2014/main" id="{34E67332-8F1B-CDAC-CA9C-0F1205053DA6}"/>
              </a:ext>
            </a:extLst>
          </p:cNvPr>
          <p:cNvSpPr txBox="1"/>
          <p:nvPr/>
        </p:nvSpPr>
        <p:spPr>
          <a:xfrm>
            <a:off x="9840416" y="1916832"/>
            <a:ext cx="2051348" cy="1169551"/>
          </a:xfrm>
          <a:prstGeom prst="rect">
            <a:avLst/>
          </a:prstGeom>
          <a:noFill/>
        </p:spPr>
        <p:txBody>
          <a:bodyPr wrap="square" rtlCol="0">
            <a:spAutoFit/>
          </a:bodyPr>
          <a:lstStyle/>
          <a:p>
            <a:r>
              <a:rPr lang="el-GR" sz="1400" dirty="0"/>
              <a:t>Η υπόθεση </a:t>
            </a:r>
            <a:r>
              <a:rPr lang="en-US" sz="1400" dirty="0"/>
              <a:t>Leeson </a:t>
            </a:r>
            <a:r>
              <a:rPr lang="el-GR" sz="1400" dirty="0"/>
              <a:t> έγινε ταινία το 1999με τον </a:t>
            </a:r>
            <a:r>
              <a:rPr lang="en-US" sz="1400" dirty="0"/>
              <a:t>Ewan McGregor</a:t>
            </a:r>
            <a:r>
              <a:rPr lang="el-GR" sz="1400" dirty="0"/>
              <a:t> </a:t>
            </a:r>
            <a:r>
              <a:rPr lang="en-GB" sz="1400" dirty="0">
                <a:hlinkClick r:id="rId5"/>
              </a:rPr>
              <a:t>https://en.wikipedia.org/wiki/Rogue_Trader_(film)</a:t>
            </a:r>
            <a:r>
              <a:rPr lang="el-GR" sz="1400" dirty="0"/>
              <a:t> </a:t>
            </a:r>
            <a:endParaRPr lang="en-GB" sz="1400" dirty="0"/>
          </a:p>
        </p:txBody>
      </p:sp>
    </p:spTree>
    <p:extLst>
      <p:ext uri="{BB962C8B-B14F-4D97-AF65-F5344CB8AC3E}">
        <p14:creationId xmlns:p14="http://schemas.microsoft.com/office/powerpoint/2010/main" val="187813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759C-1EDE-0ACB-20D9-0CF8A96FE4E0}"/>
              </a:ext>
            </a:extLst>
          </p:cNvPr>
          <p:cNvSpPr>
            <a:spLocks noGrp="1"/>
          </p:cNvSpPr>
          <p:nvPr>
            <p:ph type="title"/>
          </p:nvPr>
        </p:nvSpPr>
        <p:spPr>
          <a:xfrm>
            <a:off x="1703512" y="548680"/>
            <a:ext cx="7488832" cy="1188680"/>
          </a:xfrm>
        </p:spPr>
        <p:txBody>
          <a:bodyPr/>
          <a:lstStyle/>
          <a:p>
            <a:r>
              <a:rPr lang="el-GR" b="1" i="1" dirty="0"/>
              <a:t>Συντάξεις</a:t>
            </a:r>
            <a:r>
              <a:rPr lang="el-GR" dirty="0"/>
              <a:t> και </a:t>
            </a:r>
            <a:r>
              <a:rPr lang="el-GR" sz="4400" dirty="0">
                <a:effectLst>
                  <a:outerShdw blurRad="38100" dist="38100" dir="2700000" algn="tl">
                    <a:srgbClr val="000000">
                      <a:alpha val="43137"/>
                    </a:srgbClr>
                  </a:outerShdw>
                </a:effectLst>
              </a:rPr>
              <a:t>πυραμίδες</a:t>
            </a:r>
            <a:endParaRPr lang="en-GB"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AF99670-02FC-8484-F1FA-CED3B2BA30A2}"/>
              </a:ext>
            </a:extLst>
          </p:cNvPr>
          <p:cNvSpPr>
            <a:spLocks noGrp="1"/>
          </p:cNvSpPr>
          <p:nvPr>
            <p:ph sz="half" idx="1"/>
          </p:nvPr>
        </p:nvSpPr>
        <p:spPr>
          <a:xfrm>
            <a:off x="263352" y="1845734"/>
            <a:ext cx="5616623" cy="4247562"/>
          </a:xfrm>
        </p:spPr>
        <p:txBody>
          <a:bodyPr>
            <a:noAutofit/>
          </a:bodyPr>
          <a:lstStyle/>
          <a:p>
            <a:pPr lvl="0"/>
            <a:r>
              <a:rPr lang="en-US" sz="1200" b="1" dirty="0">
                <a:solidFill>
                  <a:schemeClr val="accent3"/>
                </a:solidFill>
              </a:rPr>
              <a:t>Robert Maxwell</a:t>
            </a:r>
            <a:r>
              <a:rPr lang="el-GR" sz="1200" b="1" dirty="0">
                <a:solidFill>
                  <a:schemeClr val="accent3"/>
                </a:solidFill>
              </a:rPr>
              <a:t>  «</a:t>
            </a:r>
            <a:r>
              <a:rPr lang="en-US" sz="1200" b="1" dirty="0">
                <a:solidFill>
                  <a:schemeClr val="accent3"/>
                </a:solidFill>
              </a:rPr>
              <a:t>E</a:t>
            </a:r>
            <a:r>
              <a:rPr lang="el-GR" sz="1200" b="1" dirty="0" err="1">
                <a:solidFill>
                  <a:schemeClr val="accent3"/>
                </a:solidFill>
              </a:rPr>
              <a:t>πένδυση</a:t>
            </a:r>
            <a:r>
              <a:rPr lang="el-GR" sz="1200" b="1" dirty="0">
                <a:solidFill>
                  <a:schemeClr val="accent3"/>
                </a:solidFill>
              </a:rPr>
              <a:t>» αποθεματικών ταμείου σύνταξης στην εταιρεία του εργοδότη- </a:t>
            </a:r>
            <a:r>
              <a:rPr lang="el-GR" sz="1200" b="1" dirty="0">
                <a:solidFill>
                  <a:schemeClr val="tx2"/>
                </a:solidFill>
              </a:rPr>
              <a:t>1991</a:t>
            </a:r>
            <a:r>
              <a:rPr lang="el-GR" sz="1200" dirty="0">
                <a:solidFill>
                  <a:schemeClr val="tx2"/>
                </a:solidFill>
              </a:rPr>
              <a:t>  </a:t>
            </a:r>
            <a:r>
              <a:rPr lang="el-GR" sz="1200" b="1" dirty="0">
                <a:solidFill>
                  <a:schemeClr val="tx2"/>
                </a:solidFill>
              </a:rPr>
              <a:t>-</a:t>
            </a:r>
            <a:r>
              <a:rPr lang="el-GR" sz="1200" b="1" dirty="0">
                <a:solidFill>
                  <a:schemeClr val="accent3"/>
                </a:solidFill>
              </a:rPr>
              <a:t>“</a:t>
            </a:r>
            <a:endParaRPr lang="en-GB" sz="1200" dirty="0">
              <a:solidFill>
                <a:schemeClr val="accent3"/>
              </a:solidFill>
            </a:endParaRPr>
          </a:p>
          <a:p>
            <a:r>
              <a:rPr lang="el-GR" sz="1200" b="1" dirty="0"/>
              <a:t>Τι είναι;  </a:t>
            </a:r>
            <a:r>
              <a:rPr lang="el-GR" sz="1200" dirty="0"/>
              <a:t>Ο </a:t>
            </a:r>
            <a:r>
              <a:rPr lang="en-US" sz="1200" dirty="0"/>
              <a:t>Robert Maxwell</a:t>
            </a:r>
            <a:r>
              <a:rPr lang="el-GR" sz="1200" dirty="0"/>
              <a:t> ήταν εκδότης εφημερίδων και βουλευτής στην Βρετανία.  </a:t>
            </a:r>
            <a:r>
              <a:rPr lang="el-GR" sz="1200" dirty="0" err="1"/>
              <a:t>Απεκαλύφθη</a:t>
            </a:r>
            <a:r>
              <a:rPr lang="el-GR" sz="1200" dirty="0"/>
              <a:t> (μετά την πιθανολογούμενη αυτοκτονία του) ότι ‘δανειζόταν’ κεφάλαια των ταμείων σύνταξης των επιχειρήσεών του ύψους εκατοντάδων εκατομμυρίων λιρών για να επενδύει στις ίδιες τις επιχειρήσεις, οι οποίες χρεοκόπησαν το 1992.  Οι συνταξιούχοι τελικά αποζημιώθηκαν κατά 50% το 1995, οπότε και πέρασε νέος νόμος για συντάξεις στο ΗΒ.</a:t>
            </a:r>
          </a:p>
          <a:p>
            <a:pPr lvl="1"/>
            <a:r>
              <a:rPr lang="el-GR" sz="1200" dirty="0"/>
              <a:t>Η κόρη του ήταν η βασική </a:t>
            </a:r>
            <a:r>
              <a:rPr lang="el-GR" sz="1200" dirty="0" err="1"/>
              <a:t>συνεργάτις</a:t>
            </a:r>
            <a:r>
              <a:rPr lang="el-GR" sz="1200" dirty="0"/>
              <a:t> του </a:t>
            </a:r>
            <a:r>
              <a:rPr lang="en-US" sz="1200" dirty="0"/>
              <a:t>Jeffrey Epstein </a:t>
            </a:r>
            <a:r>
              <a:rPr lang="el-GR" sz="1200" dirty="0"/>
              <a:t>και είναι φυλακή για παιδεραστία</a:t>
            </a:r>
          </a:p>
          <a:p>
            <a:r>
              <a:rPr lang="el-GR" sz="1200" b="1" dirty="0"/>
              <a:t>Ηθικό Δίδαγμα</a:t>
            </a:r>
            <a:r>
              <a:rPr lang="el-GR" sz="1200" dirty="0"/>
              <a:t> Από τότε η εποπτεία του δεύτερου πυλώνα ασφάλισης αποφεύγει την ιδιοποίηση των αποθεμάτων από την επιχείρηση.  Η επένδυσή τους πρέπει να είναι σε τοποθετήσεις ανεξάρτητες από την πορεία της επιχείρησης (διασπορά κινδύνου). </a:t>
            </a:r>
          </a:p>
          <a:p>
            <a:pPr lvl="1"/>
            <a:r>
              <a:rPr lang="el-GR" sz="1200" dirty="0"/>
              <a:t>Όταν δυσκολεύεται να δανειστεί η επιχείρηση και κινδυνεύει να κλείσει, είναι μεγάλος ο πειρασμός τα αποθεματικά να αξιοποιηθούν ως φτηνός δανεισμός – με την συναίνεση και των εργαζομένων (που θα χάσουν ως συνταξιούχοι) </a:t>
            </a:r>
            <a:endParaRPr lang="en-US" sz="1200" dirty="0"/>
          </a:p>
          <a:p>
            <a:pPr lvl="1"/>
            <a:r>
              <a:rPr lang="el-GR" sz="1200" dirty="0"/>
              <a:t>Τα ‘θύματα’ είναι ενθουσιώδεις οπαδοί της απάτης… </a:t>
            </a:r>
            <a:endParaRPr lang="en-GB" sz="1200" dirty="0"/>
          </a:p>
          <a:p>
            <a:pPr lvl="2"/>
            <a:r>
              <a:rPr lang="el-GR" sz="1200" i="1" dirty="0"/>
              <a:t>Στην Ελλάδα</a:t>
            </a:r>
            <a:r>
              <a:rPr lang="el-GR" sz="1200" dirty="0"/>
              <a:t> μοντέλα όπως το παλαιό της ΔΕΗ (πληρωμή συντάξεων από την επιχείρηση) θεωρείτο πλεονέκτημα. Οι εργαζόμενοι θεωρούσαν ότι τα αποθεματικά ‘πήγαιναν χαμένα’ αν δεν επενδύονταν στην </a:t>
            </a:r>
          </a:p>
        </p:txBody>
      </p:sp>
      <p:sp>
        <p:nvSpPr>
          <p:cNvPr id="4" name="Content Placeholder 3">
            <a:extLst>
              <a:ext uri="{FF2B5EF4-FFF2-40B4-BE49-F238E27FC236}">
                <a16:creationId xmlns:a16="http://schemas.microsoft.com/office/drawing/2014/main" id="{1A67C2CA-706C-0189-7F5F-C9FB3480B10D}"/>
              </a:ext>
            </a:extLst>
          </p:cNvPr>
          <p:cNvSpPr>
            <a:spLocks noGrp="1"/>
          </p:cNvSpPr>
          <p:nvPr>
            <p:ph sz="half" idx="2"/>
          </p:nvPr>
        </p:nvSpPr>
        <p:spPr>
          <a:xfrm>
            <a:off x="6217920" y="1845735"/>
            <a:ext cx="5206672" cy="4023360"/>
          </a:xfrm>
        </p:spPr>
        <p:txBody>
          <a:bodyPr>
            <a:normAutofit fontScale="62500" lnSpcReduction="20000"/>
          </a:bodyPr>
          <a:lstStyle/>
          <a:p>
            <a:pPr lvl="0"/>
            <a:r>
              <a:rPr lang="el-GR" b="1" dirty="0">
                <a:solidFill>
                  <a:schemeClr val="accent3"/>
                </a:solidFill>
              </a:rPr>
              <a:t>Σκάνδαλο </a:t>
            </a:r>
            <a:r>
              <a:rPr lang="en-US" b="1" dirty="0">
                <a:solidFill>
                  <a:schemeClr val="accent3"/>
                </a:solidFill>
              </a:rPr>
              <a:t>Madoff</a:t>
            </a:r>
            <a:r>
              <a:rPr lang="el-GR" dirty="0">
                <a:solidFill>
                  <a:schemeClr val="accent3"/>
                </a:solidFill>
              </a:rPr>
              <a:t>– Πυραμίδες στην καρδιά του καπιταλισμού </a:t>
            </a:r>
            <a:r>
              <a:rPr lang="el-GR" b="1" dirty="0">
                <a:solidFill>
                  <a:schemeClr val="accent3"/>
                </a:solidFill>
              </a:rPr>
              <a:t>2008</a:t>
            </a:r>
            <a:r>
              <a:rPr lang="el-GR" dirty="0">
                <a:solidFill>
                  <a:schemeClr val="accent1"/>
                </a:solidFill>
              </a:rPr>
              <a:t>.</a:t>
            </a:r>
            <a:r>
              <a:rPr lang="el-GR" dirty="0">
                <a:solidFill>
                  <a:schemeClr val="accent3"/>
                </a:solidFill>
              </a:rPr>
              <a:t> </a:t>
            </a:r>
            <a:endParaRPr lang="en-GB" dirty="0">
              <a:solidFill>
                <a:schemeClr val="accent3"/>
              </a:solidFill>
            </a:endParaRPr>
          </a:p>
          <a:p>
            <a:r>
              <a:rPr lang="el-GR" b="1" dirty="0"/>
              <a:t>Τι είναι</a:t>
            </a:r>
            <a:r>
              <a:rPr lang="el-GR" dirty="0"/>
              <a:t>.  Ο </a:t>
            </a:r>
            <a:r>
              <a:rPr lang="en-US" dirty="0"/>
              <a:t>Bernard Madoff </a:t>
            </a:r>
            <a:r>
              <a:rPr lang="el-GR" dirty="0"/>
              <a:t> εμφανιζόταν ως εξαιρετικά οξυδερκής επενδυτής εξασφαλίζοντας  αστρονομικές αποδόσεις για τα κεφάλαια που διαχειριζόταν επί σειρά ετών.  Το 2008 ομολόγησε ότι οι αποδόσεις αυτές οφείλονταν στην χρήση των χρημάτων νέων καταθετών για την πληρωμή υψηλών ‘αποδόσεων’ σε παλαιούς επενδυτές.  Δηλαδή το σχήμα ήταν Πυραμίδα, (αεροπλανάκι) ένα ‘</a:t>
            </a:r>
            <a:r>
              <a:rPr lang="el-GR" b="1" i="1" dirty="0"/>
              <a:t>Παιχνίδια </a:t>
            </a:r>
            <a:r>
              <a:rPr lang="en-US" b="1" i="1" dirty="0"/>
              <a:t>Ponzi</a:t>
            </a:r>
            <a:r>
              <a:rPr lang="el-GR" b="1" i="1" dirty="0"/>
              <a:t>’</a:t>
            </a:r>
            <a:r>
              <a:rPr lang="el-GR" b="1" dirty="0"/>
              <a:t>.  </a:t>
            </a:r>
          </a:p>
          <a:p>
            <a:pPr lvl="1"/>
            <a:r>
              <a:rPr lang="el-GR" dirty="0"/>
              <a:t>Οι πελάτες του ήταν διεθνείς τράπεζες  (π.χ. </a:t>
            </a:r>
            <a:r>
              <a:rPr lang="en-US" dirty="0"/>
              <a:t>UBS</a:t>
            </a:r>
            <a:r>
              <a:rPr lang="el-GR" dirty="0"/>
              <a:t>, </a:t>
            </a:r>
            <a:r>
              <a:rPr lang="en-US" dirty="0"/>
              <a:t>Banco Santander</a:t>
            </a:r>
            <a:r>
              <a:rPr lang="el-GR" dirty="0"/>
              <a:t>), </a:t>
            </a:r>
            <a:r>
              <a:rPr lang="el-GR" dirty="0" err="1"/>
              <a:t>εκατομυριούχοι</a:t>
            </a:r>
            <a:r>
              <a:rPr lang="el-GR" dirty="0"/>
              <a:t>, ηθοποιοί του </a:t>
            </a:r>
            <a:r>
              <a:rPr lang="en-US" dirty="0"/>
              <a:t>Hollywood</a:t>
            </a:r>
            <a:r>
              <a:rPr lang="el-GR" dirty="0"/>
              <a:t>.</a:t>
            </a:r>
          </a:p>
          <a:p>
            <a:pPr lvl="1"/>
            <a:r>
              <a:rPr lang="el-GR" dirty="0"/>
              <a:t> Οι συνολικές απώλειες  ήταν </a:t>
            </a:r>
            <a:r>
              <a:rPr lang="el-GR" b="1" dirty="0"/>
              <a:t>$6</a:t>
            </a:r>
            <a:r>
              <a:rPr lang="en-US" b="1" dirty="0"/>
              <a:t>5</a:t>
            </a:r>
            <a:r>
              <a:rPr lang="el-GR" b="1" dirty="0"/>
              <a:t> </a:t>
            </a:r>
            <a:r>
              <a:rPr lang="el-GR" b="1" dirty="0" err="1"/>
              <a:t>δισεκ</a:t>
            </a:r>
            <a:r>
              <a:rPr lang="el-GR" dirty="0"/>
              <a:t>, </a:t>
            </a:r>
            <a:r>
              <a:rPr lang="el-GR" b="1" dirty="0"/>
              <a:t>η μεγαλύτερη απάτη στην ιστορία</a:t>
            </a:r>
            <a:r>
              <a:rPr lang="el-GR" dirty="0"/>
              <a:t>.</a:t>
            </a:r>
          </a:p>
          <a:p>
            <a:pPr lvl="1"/>
            <a:r>
              <a:rPr lang="el-GR" dirty="0"/>
              <a:t>  Εκτιμάται ότι οι μισοί περίπου πελάτες του (σε ύψος 18 </a:t>
            </a:r>
            <a:r>
              <a:rPr lang="el-GR" dirty="0" err="1"/>
              <a:t>δισεκ</a:t>
            </a:r>
            <a:r>
              <a:rPr lang="el-GR" dirty="0"/>
              <a:t> </a:t>
            </a:r>
            <a:r>
              <a:rPr lang="el-GR" dirty="0" err="1"/>
              <a:t>δολλάρια</a:t>
            </a:r>
            <a:r>
              <a:rPr lang="el-GR" dirty="0"/>
              <a:t>) πρόφτασαν να ‘</a:t>
            </a:r>
            <a:r>
              <a:rPr lang="el-GR" dirty="0" err="1"/>
              <a:t>βγούν</a:t>
            </a:r>
            <a:r>
              <a:rPr lang="el-GR" dirty="0"/>
              <a:t>’ εγκαίρως και να κερδίσουν.  (αν και τώρα αντιμετωπίζουν δικαστικές απαιτήσεις για επιστροφές χρημάτων). </a:t>
            </a:r>
          </a:p>
          <a:p>
            <a:pPr lvl="1"/>
            <a:r>
              <a:rPr lang="el-GR" dirty="0"/>
              <a:t>Ο </a:t>
            </a:r>
            <a:r>
              <a:rPr lang="en-US" dirty="0"/>
              <a:t>Madoff k</a:t>
            </a:r>
            <a:r>
              <a:rPr lang="el-GR" dirty="0" err="1"/>
              <a:t>αταδικάστηκε</a:t>
            </a:r>
            <a:r>
              <a:rPr lang="el-GR" dirty="0"/>
              <a:t> σε 150 χρόνια φυλακή το 2009 και πέθανε στην φυλακή</a:t>
            </a:r>
            <a:r>
              <a:rPr lang="en-US" dirty="0"/>
              <a:t> to 2021</a:t>
            </a:r>
            <a:endParaRPr lang="en-GB" dirty="0"/>
          </a:p>
          <a:p>
            <a:r>
              <a:rPr lang="el-GR" b="1" dirty="0"/>
              <a:t>Ηθικό Δίδαγμα</a:t>
            </a:r>
            <a:r>
              <a:rPr lang="el-GR" dirty="0"/>
              <a:t>.   Οι </a:t>
            </a:r>
            <a:r>
              <a:rPr lang="el-GR" dirty="0" err="1"/>
              <a:t>εξαπατηθέντες</a:t>
            </a:r>
            <a:r>
              <a:rPr lang="el-GR" dirty="0"/>
              <a:t> ήταν εποπτικές αρχές  (</a:t>
            </a:r>
            <a:r>
              <a:rPr lang="en-US" dirty="0"/>
              <a:t>SEC</a:t>
            </a:r>
            <a:r>
              <a:rPr lang="el-GR" dirty="0"/>
              <a:t>) και ακριβοπληρωμένοι σύμβουλοι επενδύσεων, ‘κάτω από την μύτη’ των οποίων έγινε η απλοϊκή απάτη.  Μήπως όσο μεγαλύτερη είναι η απάτη τόσο πιο πιστευτή γίνεται;</a:t>
            </a:r>
            <a:endParaRPr lang="en-GB" dirty="0"/>
          </a:p>
          <a:p>
            <a:r>
              <a:rPr lang="el-GR" dirty="0"/>
              <a:t>Τα </a:t>
            </a:r>
            <a:r>
              <a:rPr lang="el-GR" i="1" dirty="0"/>
              <a:t>Παιχνίδια </a:t>
            </a:r>
            <a:r>
              <a:rPr lang="en-US" i="1" dirty="0"/>
              <a:t>Ponzi</a:t>
            </a:r>
            <a:r>
              <a:rPr lang="el-GR" i="1" dirty="0"/>
              <a:t>’ </a:t>
            </a:r>
            <a:r>
              <a:rPr lang="el-GR" dirty="0"/>
              <a:t>Εξασφαλίζουν υψηλές αποδόσεις στα παλιά τους μέλη πληρώνοντας από τις συνδρομές των νέων.  Δεν μπορούν να συντηρηθούν για πολύ, γιατί απαιτούν μια συνεχή ροή νέων ‘κορόιδων’ για να μπορούν να συνεχίσουν πληρώνουν.</a:t>
            </a:r>
            <a:endParaRPr lang="en-GB" dirty="0"/>
          </a:p>
          <a:p>
            <a:endParaRPr lang="en-GB" dirty="0"/>
          </a:p>
          <a:p>
            <a:endParaRPr lang="en-GB" dirty="0"/>
          </a:p>
        </p:txBody>
      </p:sp>
      <p:sp>
        <p:nvSpPr>
          <p:cNvPr id="5" name="Footer Placeholder 4">
            <a:extLst>
              <a:ext uri="{FF2B5EF4-FFF2-40B4-BE49-F238E27FC236}">
                <a16:creationId xmlns:a16="http://schemas.microsoft.com/office/drawing/2014/main" id="{48EF6C5F-1B0A-3ACF-203B-DFCA16EB920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8C33D15D-02D6-39DB-6F2B-50BDBA537CA1}"/>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pic>
        <p:nvPicPr>
          <p:cNvPr id="7" name="Picture 6">
            <a:extLst>
              <a:ext uri="{FF2B5EF4-FFF2-40B4-BE49-F238E27FC236}">
                <a16:creationId xmlns:a16="http://schemas.microsoft.com/office/drawing/2014/main" id="{3CBA6251-805C-A7BF-675C-22B4ADD363BF}"/>
              </a:ext>
            </a:extLst>
          </p:cNvPr>
          <p:cNvPicPr>
            <a:picLocks noChangeAspect="1"/>
          </p:cNvPicPr>
          <p:nvPr/>
        </p:nvPicPr>
        <p:blipFill>
          <a:blip r:embed="rId2"/>
          <a:stretch>
            <a:fillRect/>
          </a:stretch>
        </p:blipFill>
        <p:spPr>
          <a:xfrm>
            <a:off x="10461702" y="188641"/>
            <a:ext cx="1166025" cy="1548720"/>
          </a:xfrm>
          <a:prstGeom prst="rect">
            <a:avLst/>
          </a:prstGeom>
        </p:spPr>
      </p:pic>
      <p:pic>
        <p:nvPicPr>
          <p:cNvPr id="8" name="Picture 7">
            <a:extLst>
              <a:ext uri="{FF2B5EF4-FFF2-40B4-BE49-F238E27FC236}">
                <a16:creationId xmlns:a16="http://schemas.microsoft.com/office/drawing/2014/main" id="{75DC7FF7-B67F-6175-7577-1AE6D9F4BE61}"/>
              </a:ext>
            </a:extLst>
          </p:cNvPr>
          <p:cNvPicPr>
            <a:picLocks noChangeAspect="1"/>
          </p:cNvPicPr>
          <p:nvPr/>
        </p:nvPicPr>
        <p:blipFill>
          <a:blip r:embed="rId3"/>
          <a:stretch>
            <a:fillRect/>
          </a:stretch>
        </p:blipFill>
        <p:spPr>
          <a:xfrm>
            <a:off x="147782" y="404664"/>
            <a:ext cx="888538" cy="1188680"/>
          </a:xfrm>
          <a:prstGeom prst="rect">
            <a:avLst/>
          </a:prstGeom>
        </p:spPr>
      </p:pic>
    </p:spTree>
    <p:extLst>
      <p:ext uri="{BB962C8B-B14F-4D97-AF65-F5344CB8AC3E}">
        <p14:creationId xmlns:p14="http://schemas.microsoft.com/office/powerpoint/2010/main" val="157190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304B-A9C2-E7D7-15E2-C2135F5572EA}"/>
              </a:ext>
            </a:extLst>
          </p:cNvPr>
          <p:cNvSpPr>
            <a:spLocks noGrp="1"/>
          </p:cNvSpPr>
          <p:nvPr>
            <p:ph type="title"/>
          </p:nvPr>
        </p:nvSpPr>
        <p:spPr>
          <a:xfrm>
            <a:off x="695400" y="404664"/>
            <a:ext cx="9205058" cy="1332696"/>
          </a:xfrm>
        </p:spPr>
        <p:txBody>
          <a:bodyPr>
            <a:normAutofit fontScale="90000"/>
          </a:bodyPr>
          <a:lstStyle/>
          <a:p>
            <a:r>
              <a:rPr lang="el-GR" dirty="0"/>
              <a:t>Η μεγαλύτερη φούσκα όλων των εποχών: </a:t>
            </a:r>
            <a:br>
              <a:rPr lang="el-GR" dirty="0"/>
            </a:br>
            <a:r>
              <a:rPr lang="el-GR" sz="4400" b="1" dirty="0"/>
              <a:t>Η φούσκα του Μισισιπή 1715-1720</a:t>
            </a:r>
            <a:endParaRPr lang="en-GB" b="1" dirty="0"/>
          </a:p>
        </p:txBody>
      </p:sp>
      <p:sp>
        <p:nvSpPr>
          <p:cNvPr id="3" name="Content Placeholder 2">
            <a:extLst>
              <a:ext uri="{FF2B5EF4-FFF2-40B4-BE49-F238E27FC236}">
                <a16:creationId xmlns:a16="http://schemas.microsoft.com/office/drawing/2014/main" id="{E19ABA14-8F1D-804F-09D5-9CAE16E5B42B}"/>
              </a:ext>
            </a:extLst>
          </p:cNvPr>
          <p:cNvSpPr>
            <a:spLocks noGrp="1"/>
          </p:cNvSpPr>
          <p:nvPr>
            <p:ph sz="half" idx="1"/>
          </p:nvPr>
        </p:nvSpPr>
        <p:spPr>
          <a:xfrm>
            <a:off x="263352" y="1845734"/>
            <a:ext cx="5832648" cy="4391578"/>
          </a:xfrm>
        </p:spPr>
        <p:txBody>
          <a:bodyPr>
            <a:normAutofit fontScale="70000" lnSpcReduction="20000"/>
          </a:bodyPr>
          <a:lstStyle/>
          <a:p>
            <a:r>
              <a:rPr lang="el-GR" b="1" dirty="0"/>
              <a:t>Τι είναι</a:t>
            </a:r>
            <a:r>
              <a:rPr lang="el-GR" dirty="0"/>
              <a:t>:  </a:t>
            </a:r>
            <a:endParaRPr lang="en-US" dirty="0"/>
          </a:p>
          <a:p>
            <a:r>
              <a:rPr lang="el-GR" dirty="0"/>
              <a:t>Ο Σκωτσέζος (μεταξύ άλλων καταζητούμενος για φόνο</a:t>
            </a:r>
            <a:r>
              <a:rPr lang="el-GR" b="1" dirty="0"/>
              <a:t>) </a:t>
            </a:r>
            <a:r>
              <a:rPr lang="en-US" b="1" dirty="0"/>
              <a:t>John Law </a:t>
            </a:r>
            <a:r>
              <a:rPr lang="el-GR" dirty="0"/>
              <a:t>έπεισε το  ν Βασιλιά της Γαλλίας να </a:t>
            </a:r>
            <a:r>
              <a:rPr lang="el-GR" b="1" dirty="0"/>
              <a:t>συνδυάσει ένα κρατικό μονοπώλιο για το εμπόριο </a:t>
            </a:r>
            <a:r>
              <a:rPr lang="el-GR" dirty="0">
                <a:effectLst>
                  <a:outerShdw blurRad="38100" dist="38100" dir="2700000" algn="tl">
                    <a:srgbClr val="000000">
                      <a:alpha val="43137"/>
                    </a:srgbClr>
                  </a:outerShdw>
                </a:effectLst>
              </a:rPr>
              <a:t>(Εταιρεία του </a:t>
            </a:r>
            <a:r>
              <a:rPr lang="el-GR" dirty="0" err="1">
                <a:effectLst>
                  <a:outerShdw blurRad="38100" dist="38100" dir="2700000" algn="tl">
                    <a:srgbClr val="000000">
                      <a:alpha val="43137"/>
                    </a:srgbClr>
                  </a:outerShdw>
                </a:effectLst>
              </a:rPr>
              <a:t>Μισσισιπή</a:t>
            </a:r>
            <a:r>
              <a:rPr lang="el-GR" dirty="0">
                <a:effectLst>
                  <a:outerShdw blurRad="38100" dist="38100" dir="2700000" algn="tl">
                    <a:srgbClr val="000000">
                      <a:alpha val="43137"/>
                    </a:srgbClr>
                  </a:outerShdw>
                </a:effectLst>
              </a:rPr>
              <a:t>) </a:t>
            </a:r>
            <a:r>
              <a:rPr lang="el-GR" dirty="0"/>
              <a:t>στην Γαλλική αποικία Λουϊζιάνα της Β. Αμερικής με </a:t>
            </a:r>
            <a:r>
              <a:rPr lang="el-GR" b="1" dirty="0"/>
              <a:t>την δυνατότητα έκδοσης χαρτονομισμάτων, της φορολογίας (ΑΑΔΕ) </a:t>
            </a:r>
            <a:r>
              <a:rPr lang="el-GR" dirty="0"/>
              <a:t>και της </a:t>
            </a:r>
            <a:r>
              <a:rPr lang="el-GR" b="1" dirty="0"/>
              <a:t>διαχείρισης του κρατικού χρέους</a:t>
            </a:r>
            <a:r>
              <a:rPr lang="el-GR" dirty="0"/>
              <a:t> .  </a:t>
            </a:r>
          </a:p>
          <a:p>
            <a:pPr lvl="1"/>
            <a:r>
              <a:rPr lang="en-US" dirty="0"/>
              <a:t>H </a:t>
            </a:r>
            <a:r>
              <a:rPr lang="el-GR" dirty="0"/>
              <a:t>οικονομική δύναμη που δόθηκε στον </a:t>
            </a:r>
            <a:r>
              <a:rPr lang="en-US" dirty="0"/>
              <a:t>Law </a:t>
            </a:r>
            <a:r>
              <a:rPr lang="el-GR" dirty="0"/>
              <a:t>ήταν </a:t>
            </a:r>
            <a:r>
              <a:rPr lang="el-GR" dirty="0" err="1"/>
              <a:t>αντίστοιχ</a:t>
            </a:r>
            <a:r>
              <a:rPr lang="en-US" dirty="0"/>
              <a:t>o</a:t>
            </a:r>
            <a:r>
              <a:rPr lang="el-GR" dirty="0"/>
              <a:t> του να δοθεί σήμερα σε ένα άτομο η διοίκηση των 500 μεγαλύτερων εταιρειών στις ΗΠΑ, μαζί με την Κεντρική Τράπεζα και όλες τις εφορίες. </a:t>
            </a:r>
          </a:p>
          <a:p>
            <a:r>
              <a:rPr lang="el-GR" dirty="0"/>
              <a:t>Αρχικά η μετοχή της εταιρείας </a:t>
            </a:r>
            <a:r>
              <a:rPr lang="el-GR" b="1" dirty="0"/>
              <a:t>άρχισε στις 500 </a:t>
            </a:r>
            <a:r>
              <a:rPr lang="en-US" b="1" dirty="0"/>
              <a:t>livres</a:t>
            </a:r>
            <a:r>
              <a:rPr lang="el-GR" b="1" dirty="0"/>
              <a:t> τον Μάιο 1719</a:t>
            </a:r>
            <a:r>
              <a:rPr lang="el-GR" dirty="0"/>
              <a:t>. Τα πρώτα χρόνια η εταιρεία απέδιδε </a:t>
            </a:r>
            <a:r>
              <a:rPr lang="el-GR" b="1" dirty="0"/>
              <a:t>κέρδη 40% </a:t>
            </a:r>
            <a:r>
              <a:rPr lang="el-GR" dirty="0"/>
              <a:t>(μέσω της έκδοσης χάρτινου χρήματος) και καλλιεργούσε </a:t>
            </a:r>
            <a:r>
              <a:rPr lang="el-GR" b="1" dirty="0"/>
              <a:t>έντεχνα προσδοκίες για επίγειο παράδεισο στην </a:t>
            </a:r>
            <a:r>
              <a:rPr lang="el-GR" b="1" dirty="0" err="1"/>
              <a:t>Λουιζιάνα</a:t>
            </a:r>
            <a:r>
              <a:rPr lang="el-GR" dirty="0"/>
              <a:t>.  </a:t>
            </a:r>
          </a:p>
          <a:p>
            <a:pPr lvl="1"/>
            <a:r>
              <a:rPr lang="el-GR" dirty="0"/>
              <a:t>Μανία αγορών κατέλαβε όλη την Γαλλική κοινωνία και την Ευρώπη. Οι μετοχές ξεπέρασαν στην τιμή των </a:t>
            </a:r>
            <a:r>
              <a:rPr lang="el-GR" b="1" dirty="0"/>
              <a:t>9500 </a:t>
            </a:r>
            <a:r>
              <a:rPr lang="en-US" b="1" dirty="0"/>
              <a:t>livres</a:t>
            </a:r>
            <a:r>
              <a:rPr lang="el-GR" b="1" dirty="0"/>
              <a:t> </a:t>
            </a:r>
            <a:r>
              <a:rPr lang="el-GR" dirty="0"/>
              <a:t>τον Δεκέμβριο 1719. </a:t>
            </a:r>
          </a:p>
          <a:p>
            <a:pPr lvl="1"/>
            <a:r>
              <a:rPr lang="el-GR" dirty="0"/>
              <a:t>Το 1720 συνειδητοποίησαν ότι η εταιρεία δεν είχε καμιά οικονομική αξία</a:t>
            </a:r>
          </a:p>
          <a:p>
            <a:pPr lvl="1"/>
            <a:r>
              <a:rPr lang="el-GR" dirty="0"/>
              <a:t>Το 1721 είχε πέσει ξανά σε 500 </a:t>
            </a:r>
            <a:r>
              <a:rPr lang="en-US" dirty="0"/>
              <a:t>Livres</a:t>
            </a:r>
            <a:r>
              <a:rPr lang="el-GR" dirty="0"/>
              <a:t>, ενώ είχε εγκαθιδρυθεί πληθωρισμός.   </a:t>
            </a:r>
          </a:p>
          <a:p>
            <a:r>
              <a:rPr lang="el-GR" dirty="0"/>
              <a:t>Αποτέλεσμα η μόνιμη οικονομική υστέρηση της Γαλλίας και η έντονη δυσπιστία σε οικονομικές καινοτομίες, πράγμα που μάλλον της κόστισε την οικονομική πρωτοπορία και την καθυστέρηση στην Βιομηχανική Επανάσταση. </a:t>
            </a:r>
          </a:p>
          <a:p>
            <a:pPr lvl="1"/>
            <a:r>
              <a:rPr lang="el-GR" dirty="0"/>
              <a:t>Αμέσως μετά </a:t>
            </a:r>
            <a:r>
              <a:rPr lang="en-US" dirty="0"/>
              <a:t> to 1720 </a:t>
            </a:r>
            <a:r>
              <a:rPr lang="el-GR" dirty="0"/>
              <a:t>ακολούθησε στην Αγγλία </a:t>
            </a:r>
            <a:r>
              <a:rPr lang="el-GR" b="1" dirty="0"/>
              <a:t>η Φούσκα των Νοτίων Θαλασσών </a:t>
            </a:r>
            <a:r>
              <a:rPr lang="en-US" dirty="0"/>
              <a:t>(South Sea Bubble) </a:t>
            </a:r>
            <a:endParaRPr lang="en-GB" dirty="0"/>
          </a:p>
        </p:txBody>
      </p:sp>
      <p:pic>
        <p:nvPicPr>
          <p:cNvPr id="7" name="Content Placeholder 6">
            <a:extLst>
              <a:ext uri="{FF2B5EF4-FFF2-40B4-BE49-F238E27FC236}">
                <a16:creationId xmlns:a16="http://schemas.microsoft.com/office/drawing/2014/main" id="{DFAF4AFF-F29D-03DF-0DDF-C8E82EBD2EF2}"/>
              </a:ext>
            </a:extLst>
          </p:cNvPr>
          <p:cNvPicPr>
            <a:picLocks noGrp="1" noChangeAspect="1"/>
          </p:cNvPicPr>
          <p:nvPr>
            <p:ph sz="half" idx="2"/>
          </p:nvPr>
        </p:nvPicPr>
        <p:blipFill>
          <a:blip r:embed="rId2"/>
          <a:stretch>
            <a:fillRect/>
          </a:stretch>
        </p:blipFill>
        <p:spPr>
          <a:xfrm>
            <a:off x="6805383" y="2712701"/>
            <a:ext cx="4798682" cy="4022725"/>
          </a:xfrm>
          <a:prstGeom prst="rect">
            <a:avLst/>
          </a:prstGeom>
        </p:spPr>
      </p:pic>
      <p:sp>
        <p:nvSpPr>
          <p:cNvPr id="5" name="Footer Placeholder 4">
            <a:extLst>
              <a:ext uri="{FF2B5EF4-FFF2-40B4-BE49-F238E27FC236}">
                <a16:creationId xmlns:a16="http://schemas.microsoft.com/office/drawing/2014/main" id="{9E2AAB03-7312-233B-7DD5-CC3F929E441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5BEE50D9-DC72-F27A-0661-EF1EC00B9DE9}"/>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pic>
        <p:nvPicPr>
          <p:cNvPr id="8" name="Picture 7">
            <a:extLst>
              <a:ext uri="{FF2B5EF4-FFF2-40B4-BE49-F238E27FC236}">
                <a16:creationId xmlns:a16="http://schemas.microsoft.com/office/drawing/2014/main" id="{AAAE45C9-1BCF-CD27-F0CF-DCD8AABCCA20}"/>
              </a:ext>
            </a:extLst>
          </p:cNvPr>
          <p:cNvPicPr>
            <a:picLocks noChangeAspect="1"/>
          </p:cNvPicPr>
          <p:nvPr/>
        </p:nvPicPr>
        <p:blipFill>
          <a:blip r:embed="rId3"/>
          <a:stretch>
            <a:fillRect/>
          </a:stretch>
        </p:blipFill>
        <p:spPr>
          <a:xfrm>
            <a:off x="10151745" y="522922"/>
            <a:ext cx="1885950" cy="2428875"/>
          </a:xfrm>
          <a:prstGeom prst="rect">
            <a:avLst/>
          </a:prstGeom>
        </p:spPr>
      </p:pic>
      <p:sp>
        <p:nvSpPr>
          <p:cNvPr id="17" name="TextBox 16">
            <a:extLst>
              <a:ext uri="{FF2B5EF4-FFF2-40B4-BE49-F238E27FC236}">
                <a16:creationId xmlns:a16="http://schemas.microsoft.com/office/drawing/2014/main" id="{A792CB8A-BF55-392D-FEBC-D530FE128D0A}"/>
              </a:ext>
            </a:extLst>
          </p:cNvPr>
          <p:cNvSpPr txBox="1"/>
          <p:nvPr/>
        </p:nvSpPr>
        <p:spPr>
          <a:xfrm>
            <a:off x="6240017" y="1751097"/>
            <a:ext cx="3816424" cy="1223412"/>
          </a:xfrm>
          <a:prstGeom prst="rect">
            <a:avLst/>
          </a:prstGeom>
          <a:solidFill>
            <a:schemeClr val="tx2">
              <a:lumMod val="40000"/>
              <a:lumOff val="60000"/>
            </a:schemeClr>
          </a:solidFill>
        </p:spPr>
        <p:txBody>
          <a:bodyPr wrap="square" rtlCol="0">
            <a:spAutoFit/>
          </a:bodyPr>
          <a:lstStyle/>
          <a:p>
            <a:r>
              <a:rPr lang="el-GR" sz="1050" b="1" dirty="0"/>
              <a:t>Γκραβούρα 1721</a:t>
            </a:r>
            <a:r>
              <a:rPr lang="el-GR" sz="1050" dirty="0"/>
              <a:t>, για την Φούσκα</a:t>
            </a:r>
          </a:p>
          <a:p>
            <a:r>
              <a:rPr lang="el-GR" sz="1050" b="1" dirty="0"/>
              <a:t>Αριστερά</a:t>
            </a:r>
            <a:r>
              <a:rPr lang="el-GR" sz="1050" dirty="0"/>
              <a:t>: φτωχοί Ολλανδοί επενδυτές κλαίνε την μοίρα τους πηγαίνοντας στο φρενοκομείο. </a:t>
            </a:r>
            <a:r>
              <a:rPr lang="el-GR" sz="1050" b="1" dirty="0"/>
              <a:t>Δεξιά</a:t>
            </a:r>
            <a:r>
              <a:rPr lang="el-GR" sz="1050" dirty="0"/>
              <a:t>, πλήθη βγαίνουν από το χρηματιστήριο καθώς η Θεά Τύχη τους ραίνει με μετοχές</a:t>
            </a:r>
            <a:r>
              <a:rPr lang="el-GR" sz="1050" b="1" dirty="0"/>
              <a:t>. Το κάρο </a:t>
            </a:r>
            <a:r>
              <a:rPr lang="el-GR" sz="1050" dirty="0"/>
              <a:t>τραβάνε Ινδιάνοι καθώς αυτό πολτοποιεί τον λογιστή που προσπάθησε να προειδοποιήσει. </a:t>
            </a:r>
            <a:r>
              <a:rPr lang="el-GR" sz="1050" b="1" dirty="0"/>
              <a:t>Στο προσκήνιο </a:t>
            </a:r>
            <a:r>
              <a:rPr lang="el-GR" sz="1050" dirty="0"/>
              <a:t>δύο άτομα τσακώνονται για μετοχή. </a:t>
            </a:r>
          </a:p>
        </p:txBody>
      </p:sp>
      <p:sp>
        <p:nvSpPr>
          <p:cNvPr id="18" name="TextBox 17">
            <a:extLst>
              <a:ext uri="{FF2B5EF4-FFF2-40B4-BE49-F238E27FC236}">
                <a16:creationId xmlns:a16="http://schemas.microsoft.com/office/drawing/2014/main" id="{683A3FED-90F1-068B-D2B0-2F9E7A9F0702}"/>
              </a:ext>
            </a:extLst>
          </p:cNvPr>
          <p:cNvSpPr txBox="1"/>
          <p:nvPr/>
        </p:nvSpPr>
        <p:spPr>
          <a:xfrm>
            <a:off x="407368" y="6309320"/>
            <a:ext cx="4104456" cy="461665"/>
          </a:xfrm>
          <a:prstGeom prst="rect">
            <a:avLst/>
          </a:prstGeom>
          <a:noFill/>
        </p:spPr>
        <p:txBody>
          <a:bodyPr wrap="square" rtlCol="0">
            <a:spAutoFit/>
          </a:bodyPr>
          <a:lstStyle/>
          <a:p>
            <a:r>
              <a:rPr lang="el-GR" sz="1200" dirty="0">
                <a:solidFill>
                  <a:schemeClr val="accent1">
                    <a:lumMod val="20000"/>
                    <a:lumOff val="80000"/>
                  </a:schemeClr>
                </a:solidFill>
              </a:rPr>
              <a:t>Με καρτούν από το </a:t>
            </a:r>
            <a:r>
              <a:rPr lang="el-GR" sz="1200" dirty="0" err="1">
                <a:solidFill>
                  <a:schemeClr val="accent1">
                    <a:lumMod val="20000"/>
                    <a:lumOff val="80000"/>
                  </a:schemeClr>
                </a:solidFill>
              </a:rPr>
              <a:t>Youtube</a:t>
            </a:r>
            <a:r>
              <a:rPr lang="el-GR" sz="1200" dirty="0">
                <a:solidFill>
                  <a:schemeClr val="accent1">
                    <a:lumMod val="20000"/>
                    <a:lumOff val="80000"/>
                  </a:schemeClr>
                </a:solidFill>
              </a:rPr>
              <a:t> https://www.youtube.com/watch?v=diEVmQZ1QfM (9’) . </a:t>
            </a:r>
            <a:endParaRPr lang="en-GB" sz="1200" dirty="0">
              <a:solidFill>
                <a:schemeClr val="accent1">
                  <a:lumMod val="20000"/>
                  <a:lumOff val="80000"/>
                </a:schemeClr>
              </a:solidFill>
            </a:endParaRPr>
          </a:p>
        </p:txBody>
      </p:sp>
    </p:spTree>
    <p:extLst>
      <p:ext uri="{BB962C8B-B14F-4D97-AF65-F5344CB8AC3E}">
        <p14:creationId xmlns:p14="http://schemas.microsoft.com/office/powerpoint/2010/main" val="212443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26B8-9ECA-62D5-5733-658BFE0B3754}"/>
              </a:ext>
            </a:extLst>
          </p:cNvPr>
          <p:cNvSpPr>
            <a:spLocks noGrp="1"/>
          </p:cNvSpPr>
          <p:nvPr>
            <p:ph type="title"/>
          </p:nvPr>
        </p:nvSpPr>
        <p:spPr/>
        <p:txBody>
          <a:bodyPr>
            <a:normAutofit/>
          </a:bodyPr>
          <a:lstStyle/>
          <a:p>
            <a:r>
              <a:rPr lang="el-GR" b="1" dirty="0"/>
              <a:t>Φούσκες τεχνολογίας: </a:t>
            </a:r>
            <a:br>
              <a:rPr lang="el-GR" b="1" dirty="0"/>
            </a:br>
            <a:r>
              <a:rPr lang="en-US" b="1" dirty="0">
                <a:solidFill>
                  <a:schemeClr val="accent2"/>
                </a:solidFill>
                <a:effectLst>
                  <a:outerShdw blurRad="38100" dist="38100" dir="2700000" algn="tl">
                    <a:srgbClr val="000000">
                      <a:alpha val="43137"/>
                    </a:srgbClr>
                  </a:outerShdw>
                </a:effectLst>
              </a:rPr>
              <a:t>Dot</a:t>
            </a:r>
            <a:r>
              <a:rPr lang="el-GR" b="1" dirty="0">
                <a:solidFill>
                  <a:schemeClr val="accent2"/>
                </a:solidFill>
                <a:effectLst>
                  <a:outerShdw blurRad="38100" dist="38100" dir="2700000" algn="tl">
                    <a:srgbClr val="000000">
                      <a:alpha val="43137"/>
                    </a:srgbClr>
                  </a:outerShdw>
                </a:effectLst>
              </a:rPr>
              <a:t>.</a:t>
            </a:r>
            <a:r>
              <a:rPr lang="en-US" b="1" dirty="0">
                <a:solidFill>
                  <a:schemeClr val="accent2"/>
                </a:solidFill>
                <a:effectLst>
                  <a:outerShdw blurRad="38100" dist="38100" dir="2700000" algn="tl">
                    <a:srgbClr val="000000">
                      <a:alpha val="43137"/>
                    </a:srgbClr>
                  </a:outerShdw>
                </a:effectLst>
              </a:rPr>
              <a:t>com </a:t>
            </a:r>
            <a:r>
              <a:rPr lang="en-US" b="1" dirty="0"/>
              <a:t>(2000)</a:t>
            </a:r>
            <a:r>
              <a:rPr lang="el-GR" b="1" dirty="0"/>
              <a:t>. </a:t>
            </a:r>
            <a:r>
              <a:rPr lang="el-GR" b="1" dirty="0">
                <a:solidFill>
                  <a:schemeClr val="accent2"/>
                </a:solidFill>
                <a:effectLst>
                  <a:outerShdw blurRad="38100" dist="38100" dir="2700000" algn="tl">
                    <a:srgbClr val="000000">
                      <a:alpha val="43137"/>
                    </a:srgbClr>
                  </a:outerShdw>
                </a:effectLst>
              </a:rPr>
              <a:t>ΑΙ 2026;</a:t>
            </a:r>
          </a:p>
        </p:txBody>
      </p:sp>
      <p:sp>
        <p:nvSpPr>
          <p:cNvPr id="3" name="Content Placeholder 2">
            <a:extLst>
              <a:ext uri="{FF2B5EF4-FFF2-40B4-BE49-F238E27FC236}">
                <a16:creationId xmlns:a16="http://schemas.microsoft.com/office/drawing/2014/main" id="{31381DBC-F2BD-572F-17B8-DD1637BF6182}"/>
              </a:ext>
            </a:extLst>
          </p:cNvPr>
          <p:cNvSpPr>
            <a:spLocks noGrp="1"/>
          </p:cNvSpPr>
          <p:nvPr>
            <p:ph sz="half" idx="1"/>
          </p:nvPr>
        </p:nvSpPr>
        <p:spPr>
          <a:xfrm>
            <a:off x="695400" y="1845734"/>
            <a:ext cx="5400600" cy="3671498"/>
          </a:xfrm>
        </p:spPr>
        <p:txBody>
          <a:bodyPr>
            <a:normAutofit fontScale="70000" lnSpcReduction="20000"/>
          </a:bodyPr>
          <a:lstStyle/>
          <a:p>
            <a:r>
              <a:rPr lang="el-GR" b="1" dirty="0"/>
              <a:t>Η φούσκα </a:t>
            </a:r>
            <a:r>
              <a:rPr lang="en-US" b="1" dirty="0"/>
              <a:t>Dot com 1995-2000</a:t>
            </a:r>
          </a:p>
          <a:p>
            <a:r>
              <a:rPr lang="el-GR" dirty="0"/>
              <a:t> Τη δεκαετία του 1990 το </a:t>
            </a:r>
            <a:r>
              <a:rPr lang="el-GR" dirty="0" err="1"/>
              <a:t>ιντερνετ</a:t>
            </a:r>
            <a:r>
              <a:rPr lang="el-GR" dirty="0"/>
              <a:t> ήταν κάτι καινούργιο.  Υπήρχε τεράστια προσδοκία, μικρή κατανόηση. Καταβλήθηκαν τεράστια ποσά σε μάρκετινγκ και σε επενδύσεις χωρίς αντίκρισμα.</a:t>
            </a:r>
          </a:p>
          <a:p>
            <a:r>
              <a:rPr lang="el-GR" dirty="0"/>
              <a:t>Νέες Εταιρείες που  ασχολούνταν σημείωσαν αλματώδη αύξηση στη τιμή μετοχών. Τα χρηματιστήρια κατέρρευσαν το 2000 όταν διαπιστώθηκε ότι οι αυξήσεις ήταν ‘αέρας’</a:t>
            </a:r>
          </a:p>
          <a:p>
            <a:pPr lvl="1"/>
            <a:r>
              <a:rPr lang="el-GR" dirty="0"/>
              <a:t>Π.χ. εταιρείες όπως </a:t>
            </a:r>
            <a:r>
              <a:rPr lang="en-US" b="1" dirty="0" err="1"/>
              <a:t>Pets.Com</a:t>
            </a:r>
            <a:r>
              <a:rPr lang="el-GR" b="1" dirty="0"/>
              <a:t> </a:t>
            </a:r>
            <a:r>
              <a:rPr lang="el-GR" sz="1600" dirty="0"/>
              <a:t>(κατοικίδια</a:t>
            </a:r>
            <a:r>
              <a:rPr lang="el-GR" b="1" dirty="0"/>
              <a:t>)</a:t>
            </a:r>
            <a:r>
              <a:rPr lang="en-US" dirty="0"/>
              <a:t>, </a:t>
            </a:r>
            <a:r>
              <a:rPr lang="en-US" b="1" dirty="0"/>
              <a:t>Boo.com</a:t>
            </a:r>
            <a:r>
              <a:rPr lang="el-GR" b="1" dirty="0"/>
              <a:t> </a:t>
            </a:r>
            <a:r>
              <a:rPr lang="el-GR" sz="1400" dirty="0"/>
              <a:t>(Μόδα)</a:t>
            </a:r>
            <a:r>
              <a:rPr lang="en-US" sz="1400" dirty="0"/>
              <a:t> </a:t>
            </a:r>
            <a:r>
              <a:rPr lang="el-GR" dirty="0"/>
              <a:t>χρεοκόπησαν έχοντας προσελκύσει εκατοντάδες εκατομμύρια</a:t>
            </a:r>
          </a:p>
          <a:p>
            <a:pPr lvl="2"/>
            <a:r>
              <a:rPr lang="el-GR" dirty="0"/>
              <a:t>Συγχώνευση </a:t>
            </a:r>
            <a:r>
              <a:rPr lang="en-US" dirty="0"/>
              <a:t>AOL – Time Warner (</a:t>
            </a:r>
            <a:r>
              <a:rPr lang="el-GR" dirty="0"/>
              <a:t>η μεγαλύτερη στην ιστορία) αποδεικνύεται τεράστια αποτυχία. </a:t>
            </a:r>
          </a:p>
          <a:p>
            <a:pPr lvl="1"/>
            <a:r>
              <a:rPr lang="el-GR" dirty="0"/>
              <a:t>Η κατάρρευση του Ελληνικού χρηματιστηρίου το 2000 ήταν τμήμα της διεθνούς εξέλιξης. </a:t>
            </a:r>
          </a:p>
          <a:p>
            <a:r>
              <a:rPr lang="el-GR" dirty="0"/>
              <a:t>Αντίστοιχα φαινόμενα συναντώνται συχνά όταν εισάγεται νέα τεχνολογία (πχ ραδιόφωνο 1920, σιδηρόδρομοι)</a:t>
            </a:r>
          </a:p>
        </p:txBody>
      </p:sp>
      <p:sp>
        <p:nvSpPr>
          <p:cNvPr id="4" name="Content Placeholder 3">
            <a:extLst>
              <a:ext uri="{FF2B5EF4-FFF2-40B4-BE49-F238E27FC236}">
                <a16:creationId xmlns:a16="http://schemas.microsoft.com/office/drawing/2014/main" id="{98929B06-4B92-6FC3-D8E6-D68944F6E105}"/>
              </a:ext>
            </a:extLst>
          </p:cNvPr>
          <p:cNvSpPr>
            <a:spLocks noGrp="1"/>
          </p:cNvSpPr>
          <p:nvPr>
            <p:ph sz="half" idx="2"/>
          </p:nvPr>
        </p:nvSpPr>
        <p:spPr>
          <a:xfrm>
            <a:off x="6217920" y="1845734"/>
            <a:ext cx="4937760" cy="4247561"/>
          </a:xfrm>
        </p:spPr>
        <p:txBody>
          <a:bodyPr>
            <a:normAutofit fontScale="70000" lnSpcReduction="20000"/>
          </a:bodyPr>
          <a:lstStyle/>
          <a:p>
            <a:r>
              <a:rPr lang="el-GR" b="1" dirty="0"/>
              <a:t>Τεχνητή Νοημοσύνη 2025-2026;</a:t>
            </a:r>
          </a:p>
          <a:p>
            <a:r>
              <a:rPr lang="el-GR" dirty="0"/>
              <a:t>Το 2025 υπήρξαν $400 </a:t>
            </a:r>
            <a:r>
              <a:rPr lang="el-GR" dirty="0" err="1"/>
              <a:t>δισεκ</a:t>
            </a:r>
            <a:r>
              <a:rPr lang="el-GR" dirty="0"/>
              <a:t> επενδύσεις, αλλά ετήσιες εισπράξεις ≈ $50 </a:t>
            </a:r>
            <a:r>
              <a:rPr lang="el-GR" dirty="0" err="1"/>
              <a:t>δισεκ</a:t>
            </a:r>
            <a:r>
              <a:rPr lang="el-GR" dirty="0"/>
              <a:t>.</a:t>
            </a:r>
          </a:p>
          <a:p>
            <a:pPr lvl="1"/>
            <a:r>
              <a:rPr lang="el-GR" dirty="0"/>
              <a:t>Αν και υιοθετείται </a:t>
            </a:r>
            <a:r>
              <a:rPr lang="el-GR" i="1" dirty="0"/>
              <a:t>από άτομα</a:t>
            </a:r>
            <a:r>
              <a:rPr lang="el-GR" dirty="0"/>
              <a:t>, δεν έχει (ακόμη) ενσωματωθεί στην παραγωγή από επιχειρήσεις</a:t>
            </a:r>
          </a:p>
          <a:p>
            <a:pPr lvl="2"/>
            <a:r>
              <a:rPr lang="el-GR" dirty="0"/>
              <a:t>Οι προσδοκίες καλλιεργούνται και από την αύξηση στις δαπάνες άμυνας</a:t>
            </a:r>
          </a:p>
          <a:p>
            <a:pPr lvl="1"/>
            <a:r>
              <a:rPr lang="el-GR" dirty="0"/>
              <a:t>Οι πρώτες εφαρμογές </a:t>
            </a:r>
            <a:r>
              <a:rPr lang="el-GR" i="1" dirty="0"/>
              <a:t>αντικαθιστούν</a:t>
            </a:r>
            <a:r>
              <a:rPr lang="el-GR" dirty="0"/>
              <a:t> εργατικό δυναμικό (πτυχιούχους) ενώ δεν έχουν εμφανιστεί ακόμη νέα προϊόντα και διαδικασίες</a:t>
            </a:r>
          </a:p>
          <a:p>
            <a:pPr lvl="2"/>
            <a:r>
              <a:rPr lang="el-GR" dirty="0"/>
              <a:t>Αποτέλεσμα φόβοι για επιπτώσεις στην αγορά εργασίας</a:t>
            </a:r>
          </a:p>
          <a:p>
            <a:pPr lvl="1"/>
            <a:r>
              <a:rPr lang="el-GR" dirty="0"/>
              <a:t>Παράλληλες εξελίξεις και στα </a:t>
            </a:r>
            <a:r>
              <a:rPr lang="el-GR" b="1" dirty="0" err="1"/>
              <a:t>κρυπτονομίσματα</a:t>
            </a:r>
            <a:endParaRPr lang="el-GR" b="1" dirty="0"/>
          </a:p>
          <a:p>
            <a:pPr lvl="2"/>
            <a:r>
              <a:rPr lang="el-GR" dirty="0"/>
              <a:t>Συνειδητό ‘</a:t>
            </a:r>
            <a:r>
              <a:rPr lang="el-GR" dirty="0" err="1"/>
              <a:t>φαύσκωμα</a:t>
            </a:r>
            <a:r>
              <a:rPr lang="el-GR" dirty="0"/>
              <a:t>’ πχ από κυβέρνηση ΗΠΑ</a:t>
            </a:r>
          </a:p>
          <a:p>
            <a:pPr marL="201168" lvl="1" indent="0">
              <a:buNone/>
            </a:pPr>
            <a:r>
              <a:rPr lang="el-GR" dirty="0"/>
              <a:t>Γενικά </a:t>
            </a:r>
            <a:r>
              <a:rPr lang="el-GR" i="1" dirty="0"/>
              <a:t>ως τώρα</a:t>
            </a:r>
            <a:r>
              <a:rPr lang="el-GR" dirty="0"/>
              <a:t>: Μεγάλες προσδοκίες - φτωχά αποτελέσματα</a:t>
            </a:r>
          </a:p>
          <a:p>
            <a:r>
              <a:rPr lang="el-GR" dirty="0">
                <a:solidFill>
                  <a:schemeClr val="accent3"/>
                </a:solidFill>
                <a:effectLst>
                  <a:outerShdw blurRad="38100" dist="38100" dir="2700000" algn="tl">
                    <a:srgbClr val="000000">
                      <a:alpha val="43137"/>
                    </a:srgbClr>
                  </a:outerShdw>
                </a:effectLst>
              </a:rPr>
              <a:t>ΑΡΑ: Υπάρχουν </a:t>
            </a:r>
            <a:r>
              <a:rPr lang="el-GR" i="1" dirty="0">
                <a:solidFill>
                  <a:schemeClr val="accent3"/>
                </a:solidFill>
                <a:effectLst>
                  <a:outerShdw blurRad="38100" dist="38100" dir="2700000" algn="tl">
                    <a:srgbClr val="000000">
                      <a:alpha val="43137"/>
                    </a:srgbClr>
                  </a:outerShdw>
                </a:effectLst>
              </a:rPr>
              <a:t>οι προϋποθέσεις </a:t>
            </a:r>
            <a:r>
              <a:rPr lang="el-GR" dirty="0">
                <a:solidFill>
                  <a:schemeClr val="accent3"/>
                </a:solidFill>
                <a:effectLst>
                  <a:outerShdw blurRad="38100" dist="38100" dir="2700000" algn="tl">
                    <a:srgbClr val="000000">
                      <a:alpha val="43137"/>
                    </a:srgbClr>
                  </a:outerShdw>
                </a:effectLst>
              </a:rPr>
              <a:t>για γρήγορο ξεφούσκωμα κατά το 2026 ή 2027 αν διαψευστούν οι μη ρεαλιστικές προσδοκίες.</a:t>
            </a:r>
          </a:p>
          <a:p>
            <a:pPr lvl="1"/>
            <a:r>
              <a:rPr lang="el-GR" dirty="0"/>
              <a:t>Για την ώρα η ευφορία για ΤΝ κρατά τα χρηματιστήρια ψηλά και απορροφά ‘χτυπήματα’ όπως η επιβολή δασμών.</a:t>
            </a:r>
          </a:p>
          <a:p>
            <a:pPr lvl="1"/>
            <a:r>
              <a:rPr lang="el-GR" dirty="0"/>
              <a:t>Κανείς δεν ξέρει τι θα γίνει. </a:t>
            </a:r>
            <a:r>
              <a:rPr lang="el-GR" i="1" dirty="0">
                <a:solidFill>
                  <a:schemeClr val="accent3"/>
                </a:solidFill>
                <a:effectLst>
                  <a:outerShdw blurRad="38100" dist="38100" dir="2700000" algn="tl">
                    <a:srgbClr val="000000">
                      <a:alpha val="43137"/>
                    </a:srgbClr>
                  </a:outerShdw>
                </a:effectLst>
              </a:rPr>
              <a:t>Επανάληψη </a:t>
            </a:r>
            <a:r>
              <a:rPr lang="en-US" i="1" dirty="0">
                <a:solidFill>
                  <a:schemeClr val="accent3"/>
                </a:solidFill>
                <a:effectLst>
                  <a:outerShdw blurRad="38100" dist="38100" dir="2700000" algn="tl">
                    <a:srgbClr val="000000">
                      <a:alpha val="43137"/>
                    </a:srgbClr>
                  </a:outerShdw>
                </a:effectLst>
              </a:rPr>
              <a:t>dot.com</a:t>
            </a:r>
            <a:r>
              <a:rPr lang="el-GR" i="1" dirty="0">
                <a:solidFill>
                  <a:schemeClr val="accent3"/>
                </a:solidFill>
                <a:effectLst>
                  <a:outerShdw blurRad="38100" dist="38100" dir="2700000" algn="tl">
                    <a:srgbClr val="000000">
                      <a:alpha val="43137"/>
                    </a:srgbClr>
                  </a:outerShdw>
                </a:effectLst>
              </a:rPr>
              <a:t>; </a:t>
            </a:r>
          </a:p>
          <a:p>
            <a:pPr lvl="1"/>
            <a:r>
              <a:rPr lang="el-GR" dirty="0"/>
              <a:t>Εμπειρία δείχνει ότι τα πράγματα πάνε καλά ώσπου δεν πάνε. </a:t>
            </a:r>
          </a:p>
          <a:p>
            <a:pPr lvl="2"/>
            <a:endParaRPr lang="el-GR" dirty="0"/>
          </a:p>
        </p:txBody>
      </p:sp>
      <p:sp>
        <p:nvSpPr>
          <p:cNvPr id="5" name="Footer Placeholder 4">
            <a:extLst>
              <a:ext uri="{FF2B5EF4-FFF2-40B4-BE49-F238E27FC236}">
                <a16:creationId xmlns:a16="http://schemas.microsoft.com/office/drawing/2014/main" id="{CDA26AC5-6C84-26C3-3B8D-8C6E2A606EE1}"/>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238895BB-8752-96A9-5933-B67CC766107F}"/>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pic>
        <p:nvPicPr>
          <p:cNvPr id="7" name="Picture 6">
            <a:extLst>
              <a:ext uri="{FF2B5EF4-FFF2-40B4-BE49-F238E27FC236}">
                <a16:creationId xmlns:a16="http://schemas.microsoft.com/office/drawing/2014/main" id="{F3CB11C4-0CCF-22D8-38A2-A489D8810E73}"/>
              </a:ext>
            </a:extLst>
          </p:cNvPr>
          <p:cNvPicPr>
            <a:picLocks noChangeAspect="1"/>
          </p:cNvPicPr>
          <p:nvPr/>
        </p:nvPicPr>
        <p:blipFill>
          <a:blip r:embed="rId2"/>
          <a:stretch>
            <a:fillRect/>
          </a:stretch>
        </p:blipFill>
        <p:spPr>
          <a:xfrm>
            <a:off x="479376" y="5344872"/>
            <a:ext cx="1933575" cy="400050"/>
          </a:xfrm>
          <a:prstGeom prst="rect">
            <a:avLst/>
          </a:prstGeom>
        </p:spPr>
      </p:pic>
      <p:pic>
        <p:nvPicPr>
          <p:cNvPr id="8" name="Picture 7">
            <a:extLst>
              <a:ext uri="{FF2B5EF4-FFF2-40B4-BE49-F238E27FC236}">
                <a16:creationId xmlns:a16="http://schemas.microsoft.com/office/drawing/2014/main" id="{8B27344B-511D-EB3B-DCA6-A1DB0F061140}"/>
              </a:ext>
            </a:extLst>
          </p:cNvPr>
          <p:cNvPicPr>
            <a:picLocks noChangeAspect="1"/>
          </p:cNvPicPr>
          <p:nvPr/>
        </p:nvPicPr>
        <p:blipFill>
          <a:blip r:embed="rId3"/>
          <a:stretch>
            <a:fillRect/>
          </a:stretch>
        </p:blipFill>
        <p:spPr>
          <a:xfrm>
            <a:off x="3431704" y="5345611"/>
            <a:ext cx="2304256" cy="768085"/>
          </a:xfrm>
          <a:prstGeom prst="rect">
            <a:avLst/>
          </a:prstGeom>
        </p:spPr>
      </p:pic>
    </p:spTree>
    <p:extLst>
      <p:ext uri="{BB962C8B-B14F-4D97-AF65-F5344CB8AC3E}">
        <p14:creationId xmlns:p14="http://schemas.microsoft.com/office/powerpoint/2010/main" val="359884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88B3-0388-B609-146E-E3B6BD3A97BE}"/>
              </a:ext>
            </a:extLst>
          </p:cNvPr>
          <p:cNvSpPr>
            <a:spLocks noGrp="1"/>
          </p:cNvSpPr>
          <p:nvPr>
            <p:ph type="title"/>
          </p:nvPr>
        </p:nvSpPr>
        <p:spPr/>
        <p:txBody>
          <a:bodyPr/>
          <a:lstStyle/>
          <a:p>
            <a:r>
              <a:rPr lang="el-GR" dirty="0"/>
              <a:t>Η διεθνής κατάσταση της ασφάλισης: Συγκλίσεις και τοπικές διαφοροποιήσεις</a:t>
            </a:r>
            <a:endParaRPr lang="en-GB" dirty="0"/>
          </a:p>
        </p:txBody>
      </p:sp>
      <p:sp>
        <p:nvSpPr>
          <p:cNvPr id="3" name="Content Placeholder 2">
            <a:extLst>
              <a:ext uri="{FF2B5EF4-FFF2-40B4-BE49-F238E27FC236}">
                <a16:creationId xmlns:a16="http://schemas.microsoft.com/office/drawing/2014/main" id="{A8B68627-7B21-F73A-67E6-EA194D1D9497}"/>
              </a:ext>
            </a:extLst>
          </p:cNvPr>
          <p:cNvSpPr>
            <a:spLocks noGrp="1"/>
          </p:cNvSpPr>
          <p:nvPr>
            <p:ph sz="half" idx="1"/>
          </p:nvPr>
        </p:nvSpPr>
        <p:spPr>
          <a:xfrm>
            <a:off x="767408" y="1845734"/>
            <a:ext cx="5267631" cy="4319570"/>
          </a:xfrm>
          <a:solidFill>
            <a:schemeClr val="accent5">
              <a:lumMod val="20000"/>
              <a:lumOff val="80000"/>
            </a:schemeClr>
          </a:solidFill>
          <a:ln>
            <a:solidFill>
              <a:schemeClr val="accent5">
                <a:lumMod val="40000"/>
                <a:lumOff val="60000"/>
              </a:schemeClr>
            </a:solidFill>
          </a:ln>
        </p:spPr>
        <p:txBody>
          <a:bodyPr>
            <a:noAutofit/>
          </a:bodyPr>
          <a:lstStyle/>
          <a:p>
            <a:pPr>
              <a:spcBef>
                <a:spcPts val="600"/>
              </a:spcBef>
            </a:pPr>
            <a:r>
              <a:rPr lang="el-GR" sz="1400" b="1" dirty="0"/>
              <a:t>Διεθνείς τάσεις </a:t>
            </a:r>
            <a:r>
              <a:rPr lang="el-GR" sz="1400" b="1" i="1" dirty="0"/>
              <a:t>σύγκλισης </a:t>
            </a:r>
            <a:r>
              <a:rPr lang="el-GR" sz="1200" b="1" i="1" dirty="0"/>
              <a:t>– </a:t>
            </a:r>
            <a:r>
              <a:rPr lang="el-GR" sz="1200" dirty="0"/>
              <a:t>Βασική  κινητήριος η </a:t>
            </a:r>
            <a:r>
              <a:rPr lang="el-GR" sz="1200" b="1" dirty="0"/>
              <a:t>παγκοσμιοποίηση</a:t>
            </a:r>
            <a:r>
              <a:rPr lang="el-GR" sz="1200" dirty="0"/>
              <a:t> –τάση συνένωσης και διασύνδεσης αγορών.  </a:t>
            </a:r>
            <a:endParaRPr lang="el-GR" sz="1100" dirty="0"/>
          </a:p>
          <a:p>
            <a:pPr marL="457200" indent="-457200">
              <a:spcBef>
                <a:spcPts val="600"/>
              </a:spcBef>
              <a:buFont typeface="+mj-lt"/>
              <a:buAutoNum type="arabicPeriod"/>
            </a:pPr>
            <a:r>
              <a:rPr lang="el-GR" sz="1100" b="1" dirty="0"/>
              <a:t>Τάσεις Απορρύθμισης (</a:t>
            </a:r>
            <a:r>
              <a:rPr lang="en-US" sz="1100" b="1" dirty="0"/>
              <a:t>deregulation</a:t>
            </a:r>
            <a:r>
              <a:rPr lang="el-GR" sz="1100" dirty="0"/>
              <a:t>). Διευκολύνεται συνένωση τμημάτων της αγοράς οι οποίες ήταν απομονωμένες (ασφάλιση, χρηματιστήρια, αντασφάλιση). Στην </a:t>
            </a:r>
            <a:r>
              <a:rPr lang="el-GR" sz="1100" b="1" dirty="0"/>
              <a:t>ΕΕ </a:t>
            </a:r>
            <a:r>
              <a:rPr lang="el-GR" sz="1100" dirty="0"/>
              <a:t>οι οδηγίες για τράπεζες και ασφάλιση οδηγούν προς ενιαία αγορά </a:t>
            </a:r>
          </a:p>
          <a:p>
            <a:pPr marL="457200" indent="-457200">
              <a:spcBef>
                <a:spcPts val="600"/>
              </a:spcBef>
              <a:buFont typeface="+mj-lt"/>
              <a:buAutoNum type="arabicPeriod"/>
            </a:pPr>
            <a:r>
              <a:rPr lang="el-GR" sz="1100" b="1" dirty="0"/>
              <a:t>Ο ρόλος Διεθνών οργανισμών</a:t>
            </a:r>
            <a:r>
              <a:rPr lang="el-GR" sz="1100" dirty="0"/>
              <a:t>, όπως η Παγκόσμια Τράπεζα, ο Παγκόσμιος οργανισμός Εμπορίου Η είσοδος Κίνας στον ΠΟΕ 2001 </a:t>
            </a:r>
            <a:r>
              <a:rPr lang="el-GR" sz="1100" dirty="0">
                <a:latin typeface="Times New Roman" panose="02020603050405020304" pitchFamily="18" charset="0"/>
                <a:cs typeface="Times New Roman" panose="02020603050405020304" pitchFamily="18" charset="0"/>
              </a:rPr>
              <a:t>→</a:t>
            </a:r>
            <a:r>
              <a:rPr lang="el-GR" sz="1100" dirty="0"/>
              <a:t> αύξηση ασφάλισης. </a:t>
            </a:r>
          </a:p>
          <a:p>
            <a:pPr marL="457200" indent="-457200">
              <a:spcBef>
                <a:spcPts val="600"/>
              </a:spcBef>
              <a:buFont typeface="+mj-lt"/>
              <a:buAutoNum type="arabicPeriod"/>
            </a:pPr>
            <a:r>
              <a:rPr lang="el-GR" sz="1100" b="1" dirty="0"/>
              <a:t>Τάσεις ιδιωτικοποίησης της αγοράς, </a:t>
            </a:r>
            <a:r>
              <a:rPr lang="el-GR" sz="1100" dirty="0"/>
              <a:t>και περιορισμού κρατικών εταιρειών.. </a:t>
            </a:r>
            <a:endParaRPr lang="en-GB" sz="1100" dirty="0"/>
          </a:p>
          <a:p>
            <a:pPr marL="457200" lvl="0" indent="-457200">
              <a:spcBef>
                <a:spcPts val="600"/>
              </a:spcBef>
              <a:buFont typeface="+mj-lt"/>
              <a:buAutoNum type="arabicPeriod"/>
            </a:pPr>
            <a:r>
              <a:rPr lang="el-GR" sz="1100" b="1" dirty="0"/>
              <a:t>Πρόοδοι στην τεχνολογία της ασφάλισης, </a:t>
            </a:r>
            <a:r>
              <a:rPr lang="el-GR" sz="1100" dirty="0"/>
              <a:t>με νέα προϊόντα (π.χ. προϊόντα εγγυημένου εισοδήματος ή απόδοσης, παράγωγα, </a:t>
            </a:r>
            <a:r>
              <a:rPr lang="el-GR" sz="1100" dirty="0" err="1"/>
              <a:t>κλπ</a:t>
            </a:r>
            <a:r>
              <a:rPr lang="el-GR" sz="1100" dirty="0"/>
              <a:t>). Διευκολύνονται από εξελίξεις στους υπολογιστές και τις επικοινωνίες.</a:t>
            </a:r>
            <a:endParaRPr lang="en-GB" sz="1100" dirty="0"/>
          </a:p>
          <a:p>
            <a:pPr marL="457200" lvl="0" indent="-457200">
              <a:spcBef>
                <a:spcPts val="600"/>
              </a:spcBef>
              <a:buFont typeface="+mj-lt"/>
              <a:buAutoNum type="arabicPeriod"/>
            </a:pPr>
            <a:r>
              <a:rPr lang="el-GR" sz="1100" b="1" dirty="0"/>
              <a:t>Πολυεθνικές εταιρείες</a:t>
            </a:r>
            <a:r>
              <a:rPr lang="el-GR" sz="1100" dirty="0"/>
              <a:t>. Εμφάνιση παγκόσμιων εταιρειών όπως η </a:t>
            </a:r>
            <a:r>
              <a:rPr lang="en-US" sz="1100" dirty="0"/>
              <a:t>ING</a:t>
            </a:r>
            <a:r>
              <a:rPr lang="el-GR" sz="1100" dirty="0"/>
              <a:t>, </a:t>
            </a:r>
            <a:r>
              <a:rPr lang="en-US" sz="1100" dirty="0"/>
              <a:t>AXA</a:t>
            </a:r>
            <a:r>
              <a:rPr lang="el-GR" sz="1100" dirty="0"/>
              <a:t>, </a:t>
            </a:r>
            <a:r>
              <a:rPr lang="en-US" sz="1100" dirty="0"/>
              <a:t>Allianz</a:t>
            </a:r>
            <a:r>
              <a:rPr lang="el-GR" sz="1100" dirty="0"/>
              <a:t>.</a:t>
            </a:r>
            <a:endParaRPr lang="en-GB" sz="1100" dirty="0"/>
          </a:p>
          <a:p>
            <a:pPr marL="457200" lvl="0" indent="-457200">
              <a:spcBef>
                <a:spcPts val="600"/>
              </a:spcBef>
              <a:buFont typeface="+mj-lt"/>
              <a:buAutoNum type="arabicPeriod"/>
            </a:pPr>
            <a:r>
              <a:rPr lang="el-GR" sz="1100" b="1" dirty="0"/>
              <a:t>Ο ρόλος της αντασφάλισης. Δ</a:t>
            </a:r>
            <a:r>
              <a:rPr lang="el-GR" sz="1100" dirty="0"/>
              <a:t>ιεθνοποίηση της διάχυσης κινδύνου. Πχ αντίδραση στην 11</a:t>
            </a:r>
            <a:r>
              <a:rPr lang="el-GR" sz="1100" baseline="30000" dirty="0"/>
              <a:t>η</a:t>
            </a:r>
            <a:r>
              <a:rPr lang="el-GR" sz="1100" dirty="0"/>
              <a:t> Σεπτεμβρίου, ο τυφώνας Κατρίνα κ.ά. </a:t>
            </a:r>
            <a:endParaRPr lang="en-GB" sz="1100" dirty="0"/>
          </a:p>
          <a:p>
            <a:pPr marL="457200" lvl="0" indent="-457200">
              <a:spcBef>
                <a:spcPts val="600"/>
              </a:spcBef>
              <a:buFont typeface="+mj-lt"/>
              <a:buAutoNum type="arabicPeriod"/>
            </a:pPr>
            <a:r>
              <a:rPr lang="el-GR" sz="1100" b="1" dirty="0"/>
              <a:t>Μεταρρυθμίσεις κρατικών συστημάτων κοινωνικής ασφάλισης</a:t>
            </a:r>
            <a:r>
              <a:rPr lang="el-GR" sz="1100" dirty="0"/>
              <a:t> για συντάξεις όσο και για υγεία</a:t>
            </a:r>
            <a:r>
              <a:rPr lang="el-GR" sz="1100" b="1" dirty="0"/>
              <a:t>.  </a:t>
            </a:r>
            <a:r>
              <a:rPr lang="el-GR" sz="1100" dirty="0"/>
              <a:t>Οι ιδιωτικές ασφαλίσεις αναζητούν συμπληρωματικό ρόλο στήριξης. </a:t>
            </a:r>
          </a:p>
          <a:p>
            <a:pPr marL="457200" lvl="0" indent="-457200">
              <a:spcBef>
                <a:spcPts val="600"/>
              </a:spcBef>
              <a:buFont typeface="+mj-lt"/>
              <a:buAutoNum type="arabicPeriod"/>
            </a:pPr>
            <a:r>
              <a:rPr lang="el-GR" sz="1100" b="1" dirty="0"/>
              <a:t>Εξελίξεις στις μεθόδους </a:t>
            </a:r>
            <a:r>
              <a:rPr lang="el-GR" sz="1100" b="1" i="1" dirty="0"/>
              <a:t>διανομής</a:t>
            </a:r>
            <a:r>
              <a:rPr lang="el-GR" sz="1100" b="1" dirty="0"/>
              <a:t> ασφαλιστικών προϊόντων </a:t>
            </a:r>
            <a:r>
              <a:rPr lang="el-GR" sz="1100" dirty="0"/>
              <a:t>ιδίως προς τους καταναλωτές – απευθείας πωλήσεις, </a:t>
            </a:r>
            <a:r>
              <a:rPr lang="en-US" sz="1100" dirty="0"/>
              <a:t>bancassurance </a:t>
            </a:r>
            <a:r>
              <a:rPr lang="el-GR" sz="1100" dirty="0"/>
              <a:t>μειώνουν το κόστος σε σχέση με τους παραδοσιακούς τρόπους (πράκτορες) για αποταμιευτικά προϊόντα</a:t>
            </a:r>
            <a:endParaRPr lang="en-GB" sz="1100" dirty="0"/>
          </a:p>
        </p:txBody>
      </p:sp>
      <p:sp>
        <p:nvSpPr>
          <p:cNvPr id="4" name="Content Placeholder 3">
            <a:extLst>
              <a:ext uri="{FF2B5EF4-FFF2-40B4-BE49-F238E27FC236}">
                <a16:creationId xmlns:a16="http://schemas.microsoft.com/office/drawing/2014/main" id="{C1142CED-58E7-310E-5E57-4EF0117676EC}"/>
              </a:ext>
            </a:extLst>
          </p:cNvPr>
          <p:cNvSpPr>
            <a:spLocks noGrp="1"/>
          </p:cNvSpPr>
          <p:nvPr>
            <p:ph sz="half" idx="2"/>
          </p:nvPr>
        </p:nvSpPr>
        <p:spPr>
          <a:xfrm>
            <a:off x="6217920" y="1845734"/>
            <a:ext cx="5206672" cy="4175553"/>
          </a:xfrm>
          <a:solidFill>
            <a:schemeClr val="accent1">
              <a:lumMod val="20000"/>
              <a:lumOff val="80000"/>
            </a:schemeClr>
          </a:solidFill>
        </p:spPr>
        <p:txBody>
          <a:bodyPr>
            <a:normAutofit fontScale="55000" lnSpcReduction="20000"/>
          </a:bodyPr>
          <a:lstStyle/>
          <a:p>
            <a:r>
              <a:rPr lang="el-GR" sz="2500" b="1" i="1" dirty="0"/>
              <a:t>Τοπικές</a:t>
            </a:r>
            <a:r>
              <a:rPr lang="el-GR" sz="2500" b="1" dirty="0"/>
              <a:t> διαφοροποιήσεις. </a:t>
            </a:r>
            <a:r>
              <a:rPr lang="el-GR" sz="2200" b="1" dirty="0"/>
              <a:t>Π</a:t>
            </a:r>
            <a:r>
              <a:rPr lang="el-GR" sz="2200" dirty="0"/>
              <a:t>ολύ απέχουμε ακόμη από το ‘Παγκόσμιο Χωριό’.</a:t>
            </a:r>
            <a:endParaRPr lang="en-GB" sz="2200" dirty="0"/>
          </a:p>
          <a:p>
            <a:pPr marL="457200" lvl="0" indent="-457200">
              <a:buFont typeface="+mj-lt"/>
              <a:buAutoNum type="arabicPeriod"/>
            </a:pPr>
            <a:r>
              <a:rPr lang="el-GR" b="1" dirty="0"/>
              <a:t>Το λεξιλόγιο της ασφάλισης </a:t>
            </a:r>
            <a:r>
              <a:rPr lang="el-GR" dirty="0"/>
              <a:t>παραμένει εθνοκεντρικό (ακόμη και όταν χώρες μοιράζονται την ίδιο γλώσσα). Π.χ. Γενικές ασφάλειες (=μη ζωής, </a:t>
            </a:r>
            <a:r>
              <a:rPr lang="en-US" dirty="0"/>
              <a:t>non</a:t>
            </a:r>
            <a:r>
              <a:rPr lang="el-GR" dirty="0"/>
              <a:t>-</a:t>
            </a:r>
            <a:r>
              <a:rPr lang="en-US" dirty="0"/>
              <a:t>life</a:t>
            </a:r>
            <a:r>
              <a:rPr lang="el-GR" dirty="0"/>
              <a:t>), μακροπρόθεσμες ασφάλειας  (=ζωής).   Συχνά απαιτείται λεξικό.</a:t>
            </a:r>
            <a:endParaRPr lang="en-GB" dirty="0"/>
          </a:p>
          <a:p>
            <a:pPr marL="457200" lvl="0" indent="-457200">
              <a:buFont typeface="+mj-lt"/>
              <a:buAutoNum type="arabicPeriod"/>
            </a:pPr>
            <a:r>
              <a:rPr lang="el-GR" b="1" dirty="0"/>
              <a:t>Το εθνικό πλαίσιο ρύθμισης. </a:t>
            </a:r>
            <a:r>
              <a:rPr lang="el-GR" dirty="0"/>
              <a:t>Παραμένουν διαφορές ακόμη και στην ΕΕ, όπου η φερεγγυότητα (</a:t>
            </a:r>
            <a:r>
              <a:rPr lang="en-US" dirty="0"/>
              <a:t>Solvency II</a:t>
            </a:r>
            <a:r>
              <a:rPr lang="el-GR" dirty="0"/>
              <a:t>)  υλοποιείται αργά. Τα διεθνή λογιστικά πρότυπα ακόμη δεν εφαρμόζονται παντού. Σε μερικές χώρες (π.χ. Βραζιλία, Ταϊλάνδη) υπάρχουν πολλά ανασφάλιστα αυτοκίνητα.</a:t>
            </a:r>
            <a:endParaRPr lang="en-GB" dirty="0"/>
          </a:p>
          <a:p>
            <a:pPr marL="457200" lvl="0" indent="-457200">
              <a:buFont typeface="+mj-lt"/>
              <a:buAutoNum type="arabicPeriod"/>
            </a:pPr>
            <a:r>
              <a:rPr lang="el-GR" b="1" dirty="0"/>
              <a:t>Ο ρόλος του ηλεκτρονικού εμπορίου διαφέρει, </a:t>
            </a:r>
            <a:r>
              <a:rPr lang="el-GR" dirty="0"/>
              <a:t>ανάλογα με τον βαθμό διείσδυσης του </a:t>
            </a:r>
            <a:r>
              <a:rPr lang="en-US" dirty="0"/>
              <a:t>internet </a:t>
            </a:r>
            <a:r>
              <a:rPr lang="el-GR" dirty="0"/>
              <a:t>ή και της τηλεφωνίας. </a:t>
            </a:r>
            <a:endParaRPr lang="en-GB" dirty="0"/>
          </a:p>
          <a:p>
            <a:pPr marL="457200" lvl="0" indent="-457200">
              <a:buFont typeface="+mj-lt"/>
              <a:buAutoNum type="arabicPeriod"/>
            </a:pPr>
            <a:r>
              <a:rPr lang="el-GR" b="1" dirty="0"/>
              <a:t>Τα δίκτυα διανομής διαφέρουν. </a:t>
            </a:r>
            <a:r>
              <a:rPr lang="el-GR" dirty="0"/>
              <a:t> Π.χ. Πράκτορες στο ΗΒ, Τράπεζες στην Γαλλία και Ισπανία.</a:t>
            </a:r>
            <a:endParaRPr lang="en-GB" dirty="0"/>
          </a:p>
          <a:p>
            <a:pPr marL="457200" lvl="0" indent="-457200">
              <a:buFont typeface="+mj-lt"/>
              <a:buAutoNum type="arabicPeriod"/>
            </a:pPr>
            <a:r>
              <a:rPr lang="el-GR" b="1" dirty="0"/>
              <a:t>Πολιτικά συστήματα και ιδιαίτερες συνθήκες.</a:t>
            </a:r>
            <a:r>
              <a:rPr lang="el-GR" dirty="0"/>
              <a:t> </a:t>
            </a:r>
            <a:endParaRPr lang="en-GB" dirty="0"/>
          </a:p>
          <a:p>
            <a:pPr marL="457200" lvl="0" indent="-457200">
              <a:buFont typeface="+mj-lt"/>
              <a:buAutoNum type="arabicPeriod"/>
            </a:pPr>
            <a:r>
              <a:rPr lang="el-GR" b="1" dirty="0"/>
              <a:t>Δημογραφικές συνθήκες.</a:t>
            </a:r>
            <a:r>
              <a:rPr lang="el-GR" dirty="0"/>
              <a:t> Η γήρανση του πληθυσμού είναι κοινός τόπος στις αναπτυγμένες χώρες (αλλά: Ιρλανδία), αλλά όχι στην Ινδία.  Μετανάστευση.</a:t>
            </a:r>
            <a:endParaRPr lang="en-GB" dirty="0"/>
          </a:p>
          <a:p>
            <a:pPr marL="457200" lvl="0" indent="-457200">
              <a:buFont typeface="+mj-lt"/>
              <a:buAutoNum type="arabicPeriod"/>
            </a:pPr>
            <a:r>
              <a:rPr lang="el-GR" b="1" dirty="0"/>
              <a:t>Διάρθρωση της ασφάλισης.</a:t>
            </a:r>
            <a:r>
              <a:rPr lang="el-GR" dirty="0"/>
              <a:t> Αλλού υπάρχει μεγάλη αγορά ζωής, αλλού αποκλειστικά αυτοκινήτων. Η φορολογική αντιμετώπιση είναι κρίσιμης σημασίας.  Διαφορετικές μέθοδοι αντιμετώπισης ρίσκου καταστροφών: Στην Γαλλία και Ισπανία υπάρχει υποχρεωτική ασφάλιση καλυμμένη με κυβερνητική αντασφάλιση.</a:t>
            </a:r>
            <a:endParaRPr lang="en-GB" dirty="0"/>
          </a:p>
          <a:p>
            <a:endParaRPr lang="en-GB" dirty="0"/>
          </a:p>
        </p:txBody>
      </p:sp>
      <p:sp>
        <p:nvSpPr>
          <p:cNvPr id="5" name="Footer Placeholder 4">
            <a:extLst>
              <a:ext uri="{FF2B5EF4-FFF2-40B4-BE49-F238E27FC236}">
                <a16:creationId xmlns:a16="http://schemas.microsoft.com/office/drawing/2014/main" id="{3AE990F3-1D84-A249-B4F6-DA689E48D44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A092D58A-8F01-321B-E36E-8E710AF96A4B}"/>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Tree>
    <p:extLst>
      <p:ext uri="{BB962C8B-B14F-4D97-AF65-F5344CB8AC3E}">
        <p14:creationId xmlns:p14="http://schemas.microsoft.com/office/powerpoint/2010/main" val="1542000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BD96-0B25-B78C-8EEC-3C7FF1647AFC}"/>
              </a:ext>
            </a:extLst>
          </p:cNvPr>
          <p:cNvSpPr>
            <a:spLocks noGrp="1"/>
          </p:cNvSpPr>
          <p:nvPr>
            <p:ph type="ctrTitle"/>
          </p:nvPr>
        </p:nvSpPr>
        <p:spPr/>
        <p:txBody>
          <a:bodyPr/>
          <a:lstStyle/>
          <a:p>
            <a:r>
              <a:rPr lang="el-GR" dirty="0"/>
              <a:t>Παράρτημα</a:t>
            </a:r>
            <a:endParaRPr lang="en-GB" dirty="0"/>
          </a:p>
        </p:txBody>
      </p:sp>
      <p:sp>
        <p:nvSpPr>
          <p:cNvPr id="3" name="Subtitle 2">
            <a:extLst>
              <a:ext uri="{FF2B5EF4-FFF2-40B4-BE49-F238E27FC236}">
                <a16:creationId xmlns:a16="http://schemas.microsoft.com/office/drawing/2014/main" id="{41578F64-4D39-DCE9-EA24-A11A6ECBC9D7}"/>
              </a:ext>
            </a:extLst>
          </p:cNvPr>
          <p:cNvSpPr>
            <a:spLocks noGrp="1"/>
          </p:cNvSpPr>
          <p:nvPr>
            <p:ph type="subTitle" idx="1"/>
          </p:nvPr>
        </p:nvSpPr>
        <p:spPr/>
        <p:txBody>
          <a:bodyPr/>
          <a:lstStyle/>
          <a:p>
            <a:r>
              <a:rPr lang="el-GR" dirty="0" err="1"/>
              <a:t>Χρονολογιο</a:t>
            </a:r>
            <a:r>
              <a:rPr lang="el-GR" dirty="0"/>
              <a:t> της </a:t>
            </a:r>
            <a:r>
              <a:rPr lang="el-GR" dirty="0" err="1"/>
              <a:t>κρισης</a:t>
            </a:r>
            <a:endParaRPr lang="en-GB" dirty="0"/>
          </a:p>
        </p:txBody>
      </p:sp>
      <p:sp>
        <p:nvSpPr>
          <p:cNvPr id="4" name="Footer Placeholder 3">
            <a:extLst>
              <a:ext uri="{FF2B5EF4-FFF2-40B4-BE49-F238E27FC236}">
                <a16:creationId xmlns:a16="http://schemas.microsoft.com/office/drawing/2014/main" id="{8BD81951-6AB1-C7DD-7E25-5A698FD886D2}"/>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1ABD470-6375-7850-FD49-988D4C7BC6E6}"/>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Tree>
    <p:extLst>
      <p:ext uri="{BB962C8B-B14F-4D97-AF65-F5344CB8AC3E}">
        <p14:creationId xmlns:p14="http://schemas.microsoft.com/office/powerpoint/2010/main" val="1372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D836-3987-8610-B4A2-6BB158E0288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8DCE2D-4308-F0FC-2D31-E30E49970A8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3" name="Slide Number Placeholder 2">
            <a:extLst>
              <a:ext uri="{FF2B5EF4-FFF2-40B4-BE49-F238E27FC236}">
                <a16:creationId xmlns:a16="http://schemas.microsoft.com/office/drawing/2014/main" id="{EF37BEF1-4AE6-5BF7-818E-79C05FAC19D8}"/>
              </a:ext>
            </a:extLst>
          </p:cNvPr>
          <p:cNvSpPr>
            <a:spLocks noGrp="1"/>
          </p:cNvSpPr>
          <p:nvPr>
            <p:ph type="sldNum" sz="quarter" idx="12"/>
          </p:nvPr>
        </p:nvSpPr>
        <p:spPr/>
        <p:txBody>
          <a:bodyPr/>
          <a:lstStyle/>
          <a:p>
            <a:fld id="{129925B6-863B-4C2F-8765-BBFEFEBA9CE7}" type="slidenum">
              <a:rPr lang="en-GB" altLang="en-US" smtClean="0"/>
              <a:pPr/>
              <a:t>27</a:t>
            </a:fld>
            <a:endParaRPr lang="en-GB" altLang="en-US"/>
          </a:p>
        </p:txBody>
      </p:sp>
      <p:graphicFrame>
        <p:nvGraphicFramePr>
          <p:cNvPr id="4" name="Content Placeholder 6">
            <a:extLst>
              <a:ext uri="{FF2B5EF4-FFF2-40B4-BE49-F238E27FC236}">
                <a16:creationId xmlns:a16="http://schemas.microsoft.com/office/drawing/2014/main" id="{4877922B-CD7A-3DA2-88DA-2B855C85CF77}"/>
              </a:ext>
            </a:extLst>
          </p:cNvPr>
          <p:cNvGraphicFramePr>
            <a:graphicFrameLocks/>
          </p:cNvGraphicFramePr>
          <p:nvPr/>
        </p:nvGraphicFramePr>
        <p:xfrm>
          <a:off x="767408" y="913805"/>
          <a:ext cx="10801200" cy="4896988"/>
        </p:xfrm>
        <a:graphic>
          <a:graphicData uri="http://schemas.openxmlformats.org/drawingml/2006/table">
            <a:tbl>
              <a:tblPr firstRow="1" bandRow="1">
                <a:tableStyleId>{5C22544A-7EE6-4342-B048-85BDC9FD1C3A}</a:tableStyleId>
              </a:tblPr>
              <a:tblGrid>
                <a:gridCol w="921579">
                  <a:extLst>
                    <a:ext uri="{9D8B030D-6E8A-4147-A177-3AD203B41FA5}">
                      <a16:colId xmlns:a16="http://schemas.microsoft.com/office/drawing/2014/main" val="2170261548"/>
                    </a:ext>
                  </a:extLst>
                </a:gridCol>
                <a:gridCol w="9879621">
                  <a:extLst>
                    <a:ext uri="{9D8B030D-6E8A-4147-A177-3AD203B41FA5}">
                      <a16:colId xmlns:a16="http://schemas.microsoft.com/office/drawing/2014/main" val="1236483583"/>
                    </a:ext>
                  </a:extLst>
                </a:gridCol>
              </a:tblGrid>
              <a:tr h="283195">
                <a:tc gridSpan="2">
                  <a:txBody>
                    <a:bodyPr/>
                    <a:lstStyle/>
                    <a:p>
                      <a:pPr algn="ctr">
                        <a:spcAft>
                          <a:spcPts val="400"/>
                        </a:spcAft>
                        <a:buNone/>
                      </a:pPr>
                      <a:r>
                        <a:rPr lang="el-G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ΧΡΟΝΟΛΟΓΙΟ ΤΗΣ ΔΗΜΙΟΥΡΓΙΑΣ ΚΑΙ ΕΞΕΛΙΞΗΣ ΤΗΣ ΚΡΙΣΗΣ</a:t>
                      </a:r>
                    </a:p>
                  </a:txBody>
                  <a:tcPr marL="68580" marR="68580" marT="0" marB="0"/>
                </a:tc>
                <a:tc hMerge="1">
                  <a:txBody>
                    <a:bodyPr/>
                    <a:lstStyle/>
                    <a:p>
                      <a:endParaRPr lang="el-GR"/>
                    </a:p>
                  </a:txBody>
                  <a:tcPr/>
                </a:tc>
                <a:extLst>
                  <a:ext uri="{0D108BD9-81ED-4DB2-BD59-A6C34878D82A}">
                    <a16:rowId xmlns:a16="http://schemas.microsoft.com/office/drawing/2014/main" val="728206211"/>
                  </a:ext>
                </a:extLst>
              </a:tr>
              <a:tr h="179809">
                <a:tc gridSpan="2">
                  <a: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el-G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Προϊστορία: Δάνεια χαμηλής εξασφάλισης στις ΗΠΑ – </a:t>
                      </a:r>
                      <a:r>
                        <a:rPr lang="el-GR" sz="1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οι καλές εποχές 1995-2006</a:t>
                      </a:r>
                      <a:endParaRPr lang="el-GR" sz="14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spcAft>
                          <a:spcPts val="400"/>
                        </a:spcAft>
                        <a:buNone/>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096435"/>
                  </a:ext>
                </a:extLst>
              </a:tr>
              <a:tr h="164825">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1995-2000</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Αύξηση τιμών μετοχών (Φούσκα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dot.com</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l-GR" sz="1200" dirty="0">
                          <a:effectLst/>
                          <a:latin typeface="Calibri" panose="020F0502020204030204" pitchFamily="34" charset="0"/>
                          <a:ea typeface="Calibri" panose="020F0502020204030204" pitchFamily="34" charset="0"/>
                          <a:cs typeface="Times New Roman" panose="02020603050405020304" pitchFamily="18" charset="0"/>
                        </a:rPr>
                        <a:t>. Ξεφουσκώνει από 1997. Μειώνεται το ενδιαφέρον σε μετοχές και μειώνονται οι αποδόσεις τους. </a:t>
                      </a:r>
                    </a:p>
                  </a:txBody>
                  <a:tcPr marL="68580" marR="68580" marT="0" marB="0"/>
                </a:tc>
                <a:extLst>
                  <a:ext uri="{0D108BD9-81ED-4DB2-BD59-A6C34878D82A}">
                    <a16:rowId xmlns:a16="http://schemas.microsoft.com/office/drawing/2014/main" val="1660173156"/>
                  </a:ext>
                </a:extLst>
              </a:tr>
              <a:tr h="240477">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2000-2004</a:t>
                      </a:r>
                    </a:p>
                  </a:txBody>
                  <a:tcPr marL="68580" marR="68580" marT="0" marB="0"/>
                </a:tc>
                <a:tc>
                  <a:txBody>
                    <a:bodyPr/>
                    <a:lstStyle/>
                    <a:p>
                      <a:pPr algn="just">
                        <a:spcAft>
                          <a:spcPts val="400"/>
                        </a:spcAft>
                        <a:buNone/>
                      </a:pPr>
                      <a:r>
                        <a:rPr lang="el-GR" sz="1200" dirty="0" err="1">
                          <a:effectLst/>
                          <a:latin typeface="Calibri" panose="020F0502020204030204" pitchFamily="34" charset="0"/>
                          <a:ea typeface="Calibri" panose="020F0502020204030204" pitchFamily="34" charset="0"/>
                          <a:cs typeface="Times New Roman" panose="02020603050405020304" pitchFamily="18" charset="0"/>
                        </a:rPr>
                        <a:t>Αναζητώνται</a:t>
                      </a:r>
                      <a:r>
                        <a:rPr lang="el-GR" sz="1200" dirty="0">
                          <a:effectLst/>
                          <a:latin typeface="Calibri" panose="020F0502020204030204" pitchFamily="34" charset="0"/>
                          <a:ea typeface="Calibri" panose="020F0502020204030204" pitchFamily="34" charset="0"/>
                          <a:cs typeface="Times New Roman" panose="02020603050405020304" pitchFamily="18" charset="0"/>
                        </a:rPr>
                        <a:t> υψηλότερες αποδόσεις σε ομόλογα και διαμόρφωση παραγώγων  επί των ομολόγων. Νέοι τίτλοι  (</a:t>
                      </a:r>
                      <a:r>
                        <a:rPr lang="en-US" sz="1200" dirty="0">
                          <a:effectLst/>
                          <a:latin typeface="Calibri" panose="020F0502020204030204" pitchFamily="34" charset="0"/>
                          <a:ea typeface="Calibri" panose="020F0502020204030204" pitchFamily="34" charset="0"/>
                          <a:cs typeface="Times New Roman" panose="02020603050405020304" pitchFamily="18" charset="0"/>
                        </a:rPr>
                        <a:t>CDO </a:t>
                      </a:r>
                      <a:r>
                        <a:rPr lang="el-GR" sz="1200" dirty="0">
                          <a:effectLst/>
                          <a:latin typeface="Calibri" panose="020F0502020204030204" pitchFamily="34" charset="0"/>
                          <a:ea typeface="Calibri" panose="020F0502020204030204" pitchFamily="34" charset="0"/>
                          <a:cs typeface="Times New Roman" panose="02020603050405020304" pitchFamily="18" charset="0"/>
                        </a:rPr>
                        <a:t>κοκ)</a:t>
                      </a:r>
                    </a:p>
                  </a:txBody>
                  <a:tcPr marL="68580" marR="68580" marT="0" marB="0"/>
                </a:tc>
                <a:extLst>
                  <a:ext uri="{0D108BD9-81ED-4DB2-BD59-A6C34878D82A}">
                    <a16:rowId xmlns:a16="http://schemas.microsoft.com/office/drawing/2014/main" val="41978195"/>
                  </a:ext>
                </a:extLst>
              </a:tr>
              <a:tr h="164825">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 2004-2006</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Επιτόκια σε στεγαστικά στις ΗΠΑ αυξάνονται από 1% σε 5,3%. Οδηγούν σε κύμα απλήρωτων στεγαστικών δανείων. Η </a:t>
                      </a:r>
                      <a:r>
                        <a:rPr lang="en-US" sz="1200" dirty="0">
                          <a:effectLst/>
                          <a:latin typeface="Calibri" panose="020F0502020204030204" pitchFamily="34" charset="0"/>
                          <a:ea typeface="Calibri" panose="020F0502020204030204" pitchFamily="34" charset="0"/>
                          <a:cs typeface="Times New Roman" panose="02020603050405020304" pitchFamily="18" charset="0"/>
                        </a:rPr>
                        <a:t>Bear Stearns </a:t>
                      </a:r>
                      <a:r>
                        <a:rPr lang="el-GR" sz="1200" dirty="0">
                          <a:effectLst/>
                          <a:latin typeface="Calibri" panose="020F0502020204030204" pitchFamily="34" charset="0"/>
                          <a:ea typeface="Calibri" panose="020F0502020204030204" pitchFamily="34" charset="0"/>
                          <a:cs typeface="Times New Roman" panose="02020603050405020304" pitchFamily="18" charset="0"/>
                        </a:rPr>
                        <a:t>έχει ιδιαίτερο πρόβλημα</a:t>
                      </a:r>
                    </a:p>
                  </a:txBody>
                  <a:tcPr marL="68580" marR="68580" marT="0" marB="0"/>
                </a:tc>
                <a:extLst>
                  <a:ext uri="{0D108BD9-81ED-4DB2-BD59-A6C34878D82A}">
                    <a16:rowId xmlns:a16="http://schemas.microsoft.com/office/drawing/2014/main" val="4194302951"/>
                  </a:ext>
                </a:extLst>
              </a:tr>
              <a:tr h="183057">
                <a:tc gridSpan="2">
                  <a:txBody>
                    <a:bodyPr/>
                    <a:lstStyle/>
                    <a:p>
                      <a:pPr algn="just">
                        <a:spcAft>
                          <a:spcPts val="400"/>
                        </a:spcAft>
                        <a:buNone/>
                      </a:pPr>
                      <a:r>
                        <a:rPr lang="el-G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Αρχίζει να φαίνεται η έκταση του προβλήματος – </a:t>
                      </a:r>
                      <a:r>
                        <a:rPr lang="el-GR" sz="1400" b="1" kern="12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2007</a:t>
                      </a:r>
                      <a:r>
                        <a:rPr lang="en-US" sz="1400" b="1" kern="12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1400" b="1" kern="12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ως Αρχές 2008</a:t>
                      </a:r>
                    </a:p>
                  </a:txBody>
                  <a:tcPr marL="68580" marR="68580" marT="0" marB="0"/>
                </a:tc>
                <a:tc hMerge="1">
                  <a:txBody>
                    <a:bodyPr/>
                    <a:lstStyle/>
                    <a:p>
                      <a:endParaRPr lang="el-GR"/>
                    </a:p>
                  </a:txBody>
                  <a:tcPr/>
                </a:tc>
                <a:extLst>
                  <a:ext uri="{0D108BD9-81ED-4DB2-BD59-A6C34878D82A}">
                    <a16:rowId xmlns:a16="http://schemas.microsoft.com/office/drawing/2014/main" val="644129237"/>
                  </a:ext>
                </a:extLst>
              </a:tr>
              <a:tr h="212396">
                <a:tc>
                  <a:txBody>
                    <a:bodyPr/>
                    <a:lstStyle/>
                    <a:p>
                      <a:pPr algn="just">
                        <a:spcAft>
                          <a:spcPts val="400"/>
                        </a:spcAft>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9 /8/ 2007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Η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BNP Paribas</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ανέφερε ότι δεν μπορεί να πληρώσει σε δύο ταμεία , αφού δεν υπάρχει ρευστότητα, ενώ δεν γνωρίζει πώς να τιμολογήσει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CDO</a:t>
                      </a:r>
                      <a:r>
                        <a:rPr lang="el-GR"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480158"/>
                  </a:ext>
                </a:extLst>
              </a:tr>
              <a:tr h="164825">
                <a:tc>
                  <a:txBody>
                    <a:bodyPr/>
                    <a:lstStyle/>
                    <a:p>
                      <a:pPr algn="just">
                        <a:spcAft>
                          <a:spcPts val="400"/>
                        </a:spcAft>
                        <a:buNone/>
                      </a:pPr>
                      <a:r>
                        <a:rPr lang="en-US" sz="1200">
                          <a:effectLst/>
                          <a:latin typeface="Calibri" panose="020F0502020204030204" pitchFamily="34" charset="0"/>
                          <a:ea typeface="Calibri" panose="020F0502020204030204" pitchFamily="34" charset="0"/>
                          <a:cs typeface="Times New Roman" panose="02020603050405020304" pitchFamily="18" charset="0"/>
                        </a:rPr>
                        <a:t>13/9/2007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Πανικός</a:t>
                      </a:r>
                      <a:r>
                        <a:rPr lang="el-GR" sz="1200" dirty="0">
                          <a:effectLst/>
                          <a:latin typeface="Calibri" panose="020F0502020204030204" pitchFamily="34" charset="0"/>
                          <a:ea typeface="Calibri" panose="020F0502020204030204" pitchFamily="34" charset="0"/>
                          <a:cs typeface="Times New Roman" panose="02020603050405020304" pitchFamily="18" charset="0"/>
                        </a:rPr>
                        <a:t> στην Αγγλική τράπεζα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Northern Rock</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 </a:t>
                      </a:r>
                      <a:r>
                        <a:rPr lang="el-GR" sz="1200" dirty="0">
                          <a:effectLst/>
                          <a:latin typeface="Calibri" panose="020F0502020204030204" pitchFamily="34" charset="0"/>
                          <a:ea typeface="Calibri" panose="020F0502020204030204" pitchFamily="34" charset="0"/>
                          <a:cs typeface="Times New Roman" panose="02020603050405020304" pitchFamily="18" charset="0"/>
                        </a:rPr>
                        <a:t>Πρώτος σε Αγγλική Τράπεζα από το 1860.  </a:t>
                      </a:r>
                    </a:p>
                  </a:txBody>
                  <a:tcPr marL="68580" marR="68580" marT="0" marB="0"/>
                </a:tc>
                <a:extLst>
                  <a:ext uri="{0D108BD9-81ED-4DB2-BD59-A6C34878D82A}">
                    <a16:rowId xmlns:a16="http://schemas.microsoft.com/office/drawing/2014/main" val="1070630640"/>
                  </a:ext>
                </a:extLst>
              </a:tr>
              <a:tr h="189169">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Δεκ 2007</a:t>
                      </a:r>
                    </a:p>
                  </a:txBody>
                  <a:tcPr marL="68580" marR="68580" marT="0" marB="0"/>
                </a:tc>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Βοήθεια στις ΗΠΑ στους δανειολήπτες στεγαστικών δανείων.  Ενέργειες 5 κεντρικών τραπεζών να ενισχύσουν την ρευστότητα των τραπεζών.</a:t>
                      </a:r>
                    </a:p>
                  </a:txBody>
                  <a:tcPr marL="68580" marR="68580" marT="0" marB="0"/>
                </a:tc>
                <a:extLst>
                  <a:ext uri="{0D108BD9-81ED-4DB2-BD59-A6C34878D82A}">
                    <a16:rowId xmlns:a16="http://schemas.microsoft.com/office/drawing/2014/main" val="2000492664"/>
                  </a:ext>
                </a:extLst>
              </a:tr>
              <a:tr h="185381">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1/08-3/08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Προβλήματα σε οργανισμούς που έχουν εκδώσει ομόλογα που περιέχουν εγγυήσεις  - </a:t>
                      </a:r>
                      <a:r>
                        <a:rPr lang="en-US" sz="1200" dirty="0">
                          <a:effectLst/>
                          <a:latin typeface="Calibri" panose="020F0502020204030204" pitchFamily="34" charset="0"/>
                          <a:ea typeface="Calibri" panose="020F0502020204030204" pitchFamily="34" charset="0"/>
                          <a:cs typeface="Times New Roman" panose="02020603050405020304" pitchFamily="18" charset="0"/>
                        </a:rPr>
                        <a:t>CDOs</a:t>
                      </a:r>
                      <a:r>
                        <a:rPr lang="el-GR" sz="1200" dirty="0">
                          <a:effectLst/>
                          <a:latin typeface="Calibri" panose="020F0502020204030204" pitchFamily="34" charset="0"/>
                          <a:ea typeface="Calibri" panose="020F0502020204030204" pitchFamily="34" charset="0"/>
                          <a:cs typeface="Times New Roman" panose="02020603050405020304" pitchFamily="18" charset="0"/>
                        </a:rPr>
                        <a:t>, C</a:t>
                      </a:r>
                      <a:r>
                        <a:rPr lang="en-US" sz="1200" dirty="0">
                          <a:effectLst/>
                          <a:latin typeface="Calibri" panose="020F0502020204030204" pitchFamily="34" charset="0"/>
                          <a:ea typeface="Calibri" panose="020F0502020204030204" pitchFamily="34" charset="0"/>
                          <a:cs typeface="Times New Roman" panose="02020603050405020304" pitchFamily="18" charset="0"/>
                        </a:rPr>
                        <a:t>DSs</a:t>
                      </a:r>
                      <a:r>
                        <a:rPr lang="el-G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672695596"/>
                  </a:ext>
                </a:extLst>
              </a:tr>
              <a:tr h="238303">
                <a:tc gridSpan="2">
                  <a:txBody>
                    <a:bodyPr/>
                    <a:lstStyle/>
                    <a:p>
                      <a:pPr algn="just">
                        <a:spcAft>
                          <a:spcPts val="400"/>
                        </a:spcAft>
                        <a:buNone/>
                      </a:pPr>
                      <a:r>
                        <a:rPr lang="el-G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Η κρίση σε εξέλιξη – </a:t>
                      </a:r>
                      <a:r>
                        <a:rPr lang="el-GR" sz="1400" b="1" kern="1200" dirty="0" err="1">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Ανοιξη</a:t>
                      </a:r>
                      <a:r>
                        <a:rPr lang="el-GR" sz="1400" b="1" kern="12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2008 -καλοκαίρι 2008</a:t>
                      </a:r>
                    </a:p>
                  </a:txBody>
                  <a:tcPr marL="68580" marR="68580" marT="0" marB="0"/>
                </a:tc>
                <a:tc hMerge="1">
                  <a:txBody>
                    <a:bodyPr/>
                    <a:lstStyle/>
                    <a:p>
                      <a:endParaRPr lang="el-GR"/>
                    </a:p>
                  </a:txBody>
                  <a:tcPr/>
                </a:tc>
                <a:extLst>
                  <a:ext uri="{0D108BD9-81ED-4DB2-BD59-A6C34878D82A}">
                    <a16:rowId xmlns:a16="http://schemas.microsoft.com/office/drawing/2014/main" val="508908231"/>
                  </a:ext>
                </a:extLst>
              </a:tr>
              <a:tr h="200897">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2/ 08</a:t>
                      </a:r>
                    </a:p>
                  </a:txBody>
                  <a:tcPr marL="68580" marR="68580" marT="0" marB="0"/>
                </a:tc>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Η  Αγγλική κυβέρνηση εθνικοποιεί την Ν</a:t>
                      </a:r>
                      <a:r>
                        <a:rPr lang="en-US" sz="1200">
                          <a:effectLst/>
                          <a:latin typeface="Calibri" panose="020F0502020204030204" pitchFamily="34" charset="0"/>
                          <a:ea typeface="Calibri" panose="020F0502020204030204" pitchFamily="34" charset="0"/>
                          <a:cs typeface="Times New Roman" panose="02020603050405020304" pitchFamily="18" charset="0"/>
                        </a:rPr>
                        <a:t>orthern Rock</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4515007"/>
                  </a:ext>
                </a:extLst>
              </a:tr>
              <a:tr h="212396">
                <a:tc>
                  <a:txBody>
                    <a:bodyPr/>
                    <a:lstStyle/>
                    <a:p>
                      <a:pPr algn="just">
                        <a:spcAft>
                          <a:spcPts val="400"/>
                        </a:spcAft>
                        <a:buNone/>
                      </a:pPr>
                      <a:r>
                        <a:rPr lang="en-US" sz="1200">
                          <a:effectLst/>
                          <a:latin typeface="Calibri" panose="020F0502020204030204" pitchFamily="34" charset="0"/>
                          <a:ea typeface="Calibri" panose="020F0502020204030204" pitchFamily="34" charset="0"/>
                          <a:cs typeface="Times New Roman" panose="02020603050405020304" pitchFamily="18" charset="0"/>
                        </a:rPr>
                        <a:t>3/08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Bear Stearns</a:t>
                      </a:r>
                      <a:r>
                        <a:rPr lang="el-GR" sz="1200" dirty="0">
                          <a:effectLst/>
                          <a:latin typeface="Calibri" panose="020F0502020204030204" pitchFamily="34" charset="0"/>
                          <a:ea typeface="Calibri" panose="020F0502020204030204" pitchFamily="34" charset="0"/>
                          <a:cs typeface="Times New Roman" panose="02020603050405020304" pitchFamily="18" charset="0"/>
                        </a:rPr>
                        <a:t> (5</a:t>
                      </a:r>
                      <a:r>
                        <a:rPr lang="el-GR" sz="12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200" dirty="0">
                          <a:effectLst/>
                          <a:latin typeface="Calibri" panose="020F0502020204030204" pitchFamily="34" charset="0"/>
                          <a:ea typeface="Calibri" panose="020F0502020204030204" pitchFamily="34" charset="0"/>
                          <a:cs typeface="Times New Roman" panose="02020603050405020304" pitchFamily="18" charset="0"/>
                        </a:rPr>
                        <a:t> μεγαλύτερη τράπεζα στην </a:t>
                      </a:r>
                      <a:r>
                        <a:rPr lang="en-US" sz="1200" dirty="0">
                          <a:effectLst/>
                          <a:latin typeface="Calibri" panose="020F0502020204030204" pitchFamily="34" charset="0"/>
                          <a:ea typeface="Calibri" panose="020F0502020204030204" pitchFamily="34" charset="0"/>
                          <a:cs typeface="Times New Roman" panose="02020603050405020304" pitchFamily="18" charset="0"/>
                        </a:rPr>
                        <a:t>Wall street</a:t>
                      </a:r>
                      <a:r>
                        <a:rPr lang="el-GR" sz="1200" dirty="0">
                          <a:effectLst/>
                          <a:latin typeface="Calibri" panose="020F0502020204030204" pitchFamily="34" charset="0"/>
                          <a:ea typeface="Calibri" panose="020F0502020204030204" pitchFamily="34" charset="0"/>
                          <a:cs typeface="Times New Roman" panose="02020603050405020304" pitchFamily="18" charset="0"/>
                        </a:rPr>
                        <a:t>) αγοράζεται από την </a:t>
                      </a:r>
                      <a:r>
                        <a:rPr lang="en-US" sz="1200" dirty="0">
                          <a:effectLst/>
                          <a:latin typeface="Calibri" panose="020F0502020204030204" pitchFamily="34" charset="0"/>
                          <a:ea typeface="Calibri" panose="020F0502020204030204" pitchFamily="34" charset="0"/>
                          <a:cs typeface="Times New Roman" panose="02020603050405020304" pitchFamily="18" charset="0"/>
                        </a:rPr>
                        <a:t>JP Morgan </a:t>
                      </a:r>
                      <a:r>
                        <a:rPr lang="el-GR" sz="1200" dirty="0">
                          <a:effectLst/>
                          <a:latin typeface="Calibri" panose="020F0502020204030204" pitchFamily="34" charset="0"/>
                          <a:ea typeface="Calibri" panose="020F0502020204030204" pitchFamily="34" charset="0"/>
                          <a:cs typeface="Times New Roman" panose="02020603050405020304" pitchFamily="18" charset="0"/>
                        </a:rPr>
                        <a:t>κατόπιν κρατικής χρηματοδότησης.  Σε 1 χρόνο έχασε 98% της αξίας της</a:t>
                      </a:r>
                    </a:p>
                  </a:txBody>
                  <a:tcPr marL="68580" marR="68580" marT="0" marB="0"/>
                </a:tc>
                <a:extLst>
                  <a:ext uri="{0D108BD9-81ED-4DB2-BD59-A6C34878D82A}">
                    <a16:rowId xmlns:a16="http://schemas.microsoft.com/office/drawing/2014/main" val="3395799186"/>
                  </a:ext>
                </a:extLst>
              </a:tr>
              <a:tr h="212396">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4/08</a:t>
                      </a:r>
                    </a:p>
                  </a:txBody>
                  <a:tcPr marL="68580" marR="68580" marT="0" marB="0"/>
                </a:tc>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Το ΔΝΤ λέει ότι το κόστος της κρίσης μπορεί να υπερβεί 1 τρις. $.   Αναφέρει ότι η κρίση επεκτείνεται και πέραν των στεγαστικών</a:t>
                      </a:r>
                    </a:p>
                  </a:txBody>
                  <a:tcPr marL="68580" marR="68580" marT="0" marB="0"/>
                </a:tc>
                <a:extLst>
                  <a:ext uri="{0D108BD9-81ED-4DB2-BD59-A6C34878D82A}">
                    <a16:rowId xmlns:a16="http://schemas.microsoft.com/office/drawing/2014/main" val="1431300836"/>
                  </a:ext>
                </a:extLst>
              </a:tr>
              <a:tr h="212396">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7/08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Οι αρχές στις ΗΠΑ, μετά από φόβους για χρεοκοπία,  παρεμβαίνουν για να σώσουν την </a:t>
                      </a:r>
                      <a:r>
                        <a:rPr lang="en-US" sz="1200" dirty="0">
                          <a:effectLst/>
                          <a:latin typeface="Calibri" panose="020F0502020204030204" pitchFamily="34" charset="0"/>
                          <a:ea typeface="Calibri" panose="020F0502020204030204" pitchFamily="34" charset="0"/>
                          <a:cs typeface="Times New Roman" panose="02020603050405020304" pitchFamily="18" charset="0"/>
                        </a:rPr>
                        <a:t>Fannie Mae </a:t>
                      </a:r>
                      <a:r>
                        <a:rPr lang="el-GR" sz="1200" dirty="0">
                          <a:effectLst/>
                          <a:latin typeface="Calibri" panose="020F0502020204030204" pitchFamily="34" charset="0"/>
                          <a:ea typeface="Calibri" panose="020F0502020204030204" pitchFamily="34" charset="0"/>
                          <a:cs typeface="Times New Roman" panose="02020603050405020304" pitchFamily="18" charset="0"/>
                        </a:rPr>
                        <a:t>και </a:t>
                      </a:r>
                      <a:r>
                        <a:rPr lang="en-US" sz="1200" dirty="0">
                          <a:effectLst/>
                          <a:latin typeface="Calibri" panose="020F0502020204030204" pitchFamily="34" charset="0"/>
                          <a:ea typeface="Calibri" panose="020F0502020204030204" pitchFamily="34" charset="0"/>
                          <a:cs typeface="Times New Roman" panose="02020603050405020304" pitchFamily="18" charset="0"/>
                        </a:rPr>
                        <a:t>Freddy Mac</a:t>
                      </a:r>
                      <a:r>
                        <a:rPr lang="el-GR" sz="1200" dirty="0">
                          <a:effectLst/>
                          <a:latin typeface="Calibri" panose="020F0502020204030204" pitchFamily="34" charset="0"/>
                          <a:ea typeface="Calibri" panose="020F0502020204030204" pitchFamily="34" charset="0"/>
                          <a:cs typeface="Times New Roman" panose="02020603050405020304" pitchFamily="18" charset="0"/>
                        </a:rPr>
                        <a:t> (οργανισμούς που δίνουν στεγαστικά)</a:t>
                      </a:r>
                    </a:p>
                  </a:txBody>
                  <a:tcPr marL="68580" marR="68580" marT="0" marB="0"/>
                </a:tc>
                <a:extLst>
                  <a:ext uri="{0D108BD9-81ED-4DB2-BD59-A6C34878D82A}">
                    <a16:rowId xmlns:a16="http://schemas.microsoft.com/office/drawing/2014/main" val="2071713991"/>
                  </a:ext>
                </a:extLst>
              </a:tr>
              <a:tr h="226747">
                <a:tc gridSpan="2">
                  <a:txBody>
                    <a:bodyPr/>
                    <a:lstStyle/>
                    <a:p>
                      <a:pPr algn="just">
                        <a:spcAft>
                          <a:spcPts val="400"/>
                        </a:spcAft>
                        <a:buNone/>
                      </a:pPr>
                      <a:r>
                        <a:rPr lang="el-GR" sz="1600" b="1" dirty="0">
                          <a:effectLst/>
                          <a:latin typeface="Calibri" panose="020F0502020204030204" pitchFamily="34" charset="0"/>
                          <a:ea typeface="Calibri" panose="020F0502020204030204" pitchFamily="34" charset="0"/>
                          <a:cs typeface="Times New Roman" panose="02020603050405020304" pitchFamily="18" charset="0"/>
                        </a:rPr>
                        <a:t>Στο μάτι του κυκλώνα –  </a:t>
                      </a:r>
                      <a:r>
                        <a:rPr lang="el-GR" sz="16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Σεπτέμβριος 2008</a:t>
                      </a:r>
                      <a:endParaRPr lang="el-GR" sz="16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1742448643"/>
                  </a:ext>
                </a:extLst>
              </a:tr>
              <a:tr h="228534">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7/9/2008</a:t>
                      </a:r>
                    </a:p>
                  </a:txBody>
                  <a:tcPr marL="68580" marR="68580" marT="0" marB="0"/>
                </a:tc>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Η </a:t>
                      </a:r>
                      <a:r>
                        <a:rPr lang="en-US" sz="1200">
                          <a:effectLst/>
                          <a:latin typeface="Calibri" panose="020F0502020204030204" pitchFamily="34" charset="0"/>
                          <a:ea typeface="Calibri" panose="020F0502020204030204" pitchFamily="34" charset="0"/>
                          <a:cs typeface="Times New Roman" panose="02020603050405020304" pitchFamily="18" charset="0"/>
                        </a:rPr>
                        <a:t>Fannie Mae </a:t>
                      </a:r>
                      <a:r>
                        <a:rPr lang="el-GR" sz="1200">
                          <a:effectLst/>
                          <a:latin typeface="Calibri" panose="020F0502020204030204" pitchFamily="34" charset="0"/>
                          <a:ea typeface="Calibri" panose="020F0502020204030204" pitchFamily="34" charset="0"/>
                          <a:cs typeface="Times New Roman" panose="02020603050405020304" pitchFamily="18" charset="0"/>
                        </a:rPr>
                        <a:t>και </a:t>
                      </a:r>
                      <a:r>
                        <a:rPr lang="en-US" sz="1200">
                          <a:effectLst/>
                          <a:latin typeface="Calibri" panose="020F0502020204030204" pitchFamily="34" charset="0"/>
                          <a:ea typeface="Calibri" panose="020F0502020204030204" pitchFamily="34" charset="0"/>
                          <a:cs typeface="Times New Roman" panose="02020603050405020304" pitchFamily="18" charset="0"/>
                        </a:rPr>
                        <a:t>Freddy Mac</a:t>
                      </a:r>
                      <a:r>
                        <a:rPr lang="el-GR" sz="1200">
                          <a:effectLst/>
                          <a:latin typeface="Calibri" panose="020F0502020204030204" pitchFamily="34" charset="0"/>
                          <a:ea typeface="Calibri" panose="020F0502020204030204" pitchFamily="34" charset="0"/>
                          <a:cs typeface="Times New Roman" panose="02020603050405020304" pitchFamily="18" charset="0"/>
                        </a:rPr>
                        <a:t> εθνικοποιούνται. Οι δύο εταιρείες έχουν εγγυηθεί περί τα 5 τρις $ στεγαστικά δάνεια.</a:t>
                      </a:r>
                    </a:p>
                  </a:txBody>
                  <a:tcPr marL="68580" marR="68580" marT="0" marB="0"/>
                </a:tc>
                <a:extLst>
                  <a:ext uri="{0D108BD9-81ED-4DB2-BD59-A6C34878D82A}">
                    <a16:rowId xmlns:a16="http://schemas.microsoft.com/office/drawing/2014/main" val="2173112325"/>
                  </a:ext>
                </a:extLst>
              </a:tr>
              <a:tr h="252707">
                <a:tc>
                  <a:txBody>
                    <a:bodyPr/>
                    <a:lstStyle/>
                    <a:p>
                      <a:pPr algn="just">
                        <a:spcAft>
                          <a:spcPts val="400"/>
                        </a:spcAft>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15/9/2008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Χρεωκοπία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Lehman Brothers</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Χρηματιστήρια πέφτουν.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 Merrill Lynch</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αγοράζεται από τη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Bank of America</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για να μην κλείσει.</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373673"/>
                  </a:ext>
                </a:extLst>
              </a:tr>
              <a:tr h="210090">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16/9/2008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Ανακοινώνεται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πακέτο βοήθειας $85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για την διάσωση της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ασφαλιστικής εταιρείας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AIG</a:t>
                      </a:r>
                      <a:r>
                        <a:rPr lang="el-GR" sz="1200" dirty="0">
                          <a:effectLst/>
                          <a:latin typeface="Calibri" panose="020F0502020204030204" pitchFamily="34" charset="0"/>
                          <a:ea typeface="Calibri" panose="020F0502020204030204" pitchFamily="34" charset="0"/>
                          <a:cs typeface="Times New Roman" panose="02020603050405020304" pitchFamily="18" charset="0"/>
                        </a:rPr>
                        <a:t>, που είχε εγγυηθεί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τιτλοποιήσεις</a:t>
                      </a:r>
                      <a:r>
                        <a:rPr lang="el-GR" sz="1200" dirty="0">
                          <a:effectLst/>
                          <a:latin typeface="Calibri" panose="020F0502020204030204" pitchFamily="34" charset="0"/>
                          <a:ea typeface="Calibri" panose="020F0502020204030204" pitchFamily="34" charset="0"/>
                          <a:cs typeface="Times New Roman" panose="02020603050405020304" pitchFamily="18" charset="0"/>
                        </a:rPr>
                        <a:t> μέσω </a:t>
                      </a:r>
                      <a:r>
                        <a:rPr lang="en-US" sz="1200" dirty="0">
                          <a:effectLst/>
                          <a:latin typeface="Calibri" panose="020F0502020204030204" pitchFamily="34" charset="0"/>
                          <a:ea typeface="Calibri" panose="020F0502020204030204" pitchFamily="34" charset="0"/>
                          <a:cs typeface="Times New Roman" panose="02020603050405020304" pitchFamily="18" charset="0"/>
                        </a:rPr>
                        <a:t>CDS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830694"/>
                  </a:ext>
                </a:extLst>
              </a:tr>
              <a:tr h="185381">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just">
                        <a:spcAft>
                          <a:spcPts val="4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 Washington Mutual </a:t>
                      </a:r>
                      <a:r>
                        <a:rPr lang="el-GR" sz="1200" dirty="0">
                          <a:effectLst/>
                          <a:latin typeface="Calibri" panose="020F0502020204030204" pitchFamily="34" charset="0"/>
                          <a:ea typeface="Calibri" panose="020F0502020204030204" pitchFamily="34" charset="0"/>
                          <a:cs typeface="Times New Roman" panose="02020603050405020304" pitchFamily="18" charset="0"/>
                        </a:rPr>
                        <a:t>Πωλείται στην </a:t>
                      </a:r>
                      <a:r>
                        <a:rPr lang="en-US" sz="1200" dirty="0">
                          <a:effectLst/>
                          <a:latin typeface="Calibri" panose="020F0502020204030204" pitchFamily="34" charset="0"/>
                          <a:ea typeface="Calibri" panose="020F0502020204030204" pitchFamily="34" charset="0"/>
                          <a:cs typeface="Times New Roman" panose="02020603050405020304" pitchFamily="18" charset="0"/>
                        </a:rPr>
                        <a:t>JP Morgan</a:t>
                      </a:r>
                      <a:r>
                        <a:rPr lang="el-GR" sz="1200" dirty="0">
                          <a:effectLst/>
                          <a:latin typeface="Calibri" panose="020F0502020204030204" pitchFamily="34" charset="0"/>
                          <a:ea typeface="Calibri" panose="020F0502020204030204" pitchFamily="34" charset="0"/>
                          <a:cs typeface="Times New Roman" panose="02020603050405020304" pitchFamily="18" charset="0"/>
                        </a:rPr>
                        <a:t> για να μην κλείσει.</a:t>
                      </a:r>
                    </a:p>
                  </a:txBody>
                  <a:tcPr marL="68580" marR="68580" marT="0" marB="0"/>
                </a:tc>
                <a:extLst>
                  <a:ext uri="{0D108BD9-81ED-4DB2-BD59-A6C34878D82A}">
                    <a16:rowId xmlns:a16="http://schemas.microsoft.com/office/drawing/2014/main" val="2865011967"/>
                  </a:ext>
                </a:extLst>
              </a:tr>
              <a:tr h="460706">
                <a:tc>
                  <a:txBody>
                    <a:bodyPr/>
                    <a:lstStyle/>
                    <a:p>
                      <a:pPr algn="just">
                        <a:spcAft>
                          <a:spcPts val="400"/>
                        </a:spcAft>
                        <a:buNone/>
                      </a:pPr>
                      <a:r>
                        <a:rPr lang="en-US" sz="1200">
                          <a:effectLst/>
                          <a:latin typeface="Calibri" panose="020F0502020204030204" pitchFamily="34" charset="0"/>
                          <a:ea typeface="Calibri" panose="020F0502020204030204" pitchFamily="34" charset="0"/>
                          <a:cs typeface="Times New Roman" panose="02020603050405020304" pitchFamily="18" charset="0"/>
                        </a:rPr>
                        <a:t>28/9/08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Προβλήματα στην Ευρώπη. Η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τράπεζα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Fortis </a:t>
                      </a:r>
                      <a:r>
                        <a:rPr lang="el-GR" sz="1200" dirty="0">
                          <a:effectLst/>
                          <a:latin typeface="Calibri" panose="020F0502020204030204" pitchFamily="34" charset="0"/>
                          <a:ea typeface="Calibri" panose="020F0502020204030204" pitchFamily="34" charset="0"/>
                          <a:cs typeface="Times New Roman" panose="02020603050405020304" pitchFamily="18" charset="0"/>
                        </a:rPr>
                        <a:t>εθνικοποιείται μερικά αφού πρώτα διασπαστεί σε Ολλανδικό και Βελγικό τμήμα. Στις ΗΠΑ ανακοινώνεται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πρόγραμμα $700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για τη διάσωση των τραπεζών</a:t>
                      </a:r>
                      <a:r>
                        <a:rPr lang="el-GR" sz="1200" dirty="0">
                          <a:effectLst/>
                          <a:latin typeface="Calibri" panose="020F0502020204030204" pitchFamily="34" charset="0"/>
                          <a:ea typeface="Calibri" panose="020F0502020204030204" pitchFamily="34" charset="0"/>
                          <a:cs typeface="Times New Roman" panose="02020603050405020304" pitchFamily="18" charset="0"/>
                        </a:rPr>
                        <a:t>.  (Πρόγραμμα </a:t>
                      </a:r>
                      <a:r>
                        <a:rPr lang="en-US" sz="1200" dirty="0">
                          <a:effectLst/>
                          <a:latin typeface="Calibri" panose="020F0502020204030204" pitchFamily="34" charset="0"/>
                          <a:ea typeface="Calibri" panose="020F0502020204030204" pitchFamily="34" charset="0"/>
                          <a:cs typeface="Times New Roman" panose="02020603050405020304" pitchFamily="18" charset="0"/>
                        </a:rPr>
                        <a:t>Poulson). </a:t>
                      </a:r>
                      <a:r>
                        <a:rPr lang="el-GR" sz="1200" dirty="0">
                          <a:effectLst/>
                          <a:latin typeface="Calibri" panose="020F0502020204030204" pitchFamily="34" charset="0"/>
                          <a:ea typeface="Calibri" panose="020F0502020204030204" pitchFamily="34" charset="0"/>
                          <a:cs typeface="Times New Roman" panose="02020603050405020304" pitchFamily="18" charset="0"/>
                        </a:rPr>
                        <a:t>Κατάρρευση στην Ισλανδία</a:t>
                      </a:r>
                    </a:p>
                  </a:txBody>
                  <a:tcPr marL="68580" marR="68580" marT="0" marB="0"/>
                </a:tc>
                <a:extLst>
                  <a:ext uri="{0D108BD9-81ED-4DB2-BD59-A6C34878D82A}">
                    <a16:rowId xmlns:a16="http://schemas.microsoft.com/office/drawing/2014/main" val="717169154"/>
                  </a:ext>
                </a:extLst>
              </a:tr>
            </a:tbl>
          </a:graphicData>
        </a:graphic>
      </p:graphicFrame>
    </p:spTree>
    <p:extLst>
      <p:ext uri="{BB962C8B-B14F-4D97-AF65-F5344CB8AC3E}">
        <p14:creationId xmlns:p14="http://schemas.microsoft.com/office/powerpoint/2010/main" val="260147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78843-3553-0943-C254-544DC8733EB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51CBEA-5418-2E6A-81BB-9C9EC8A0063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3" name="Slide Number Placeholder 2">
            <a:extLst>
              <a:ext uri="{FF2B5EF4-FFF2-40B4-BE49-F238E27FC236}">
                <a16:creationId xmlns:a16="http://schemas.microsoft.com/office/drawing/2014/main" id="{4C34035F-46E2-60F2-EB72-5DC9A8739EFE}"/>
              </a:ext>
            </a:extLst>
          </p:cNvPr>
          <p:cNvSpPr>
            <a:spLocks noGrp="1"/>
          </p:cNvSpPr>
          <p:nvPr>
            <p:ph type="sldNum" sz="quarter" idx="12"/>
          </p:nvPr>
        </p:nvSpPr>
        <p:spPr/>
        <p:txBody>
          <a:bodyPr/>
          <a:lstStyle/>
          <a:p>
            <a:fld id="{129925B6-863B-4C2F-8765-BBFEFEBA9CE7}" type="slidenum">
              <a:rPr lang="en-GB" altLang="en-US" smtClean="0"/>
              <a:pPr/>
              <a:t>28</a:t>
            </a:fld>
            <a:endParaRPr lang="en-GB" altLang="en-US"/>
          </a:p>
        </p:txBody>
      </p:sp>
      <p:graphicFrame>
        <p:nvGraphicFramePr>
          <p:cNvPr id="4" name="Table 3">
            <a:extLst>
              <a:ext uri="{FF2B5EF4-FFF2-40B4-BE49-F238E27FC236}">
                <a16:creationId xmlns:a16="http://schemas.microsoft.com/office/drawing/2014/main" id="{5FB928F5-A9AC-8381-5232-1D455B1C5D61}"/>
              </a:ext>
            </a:extLst>
          </p:cNvPr>
          <p:cNvGraphicFramePr>
            <a:graphicFrameLocks noGrp="1"/>
          </p:cNvGraphicFramePr>
          <p:nvPr/>
        </p:nvGraphicFramePr>
        <p:xfrm>
          <a:off x="767408" y="692696"/>
          <a:ext cx="10945216" cy="5479573"/>
        </p:xfrm>
        <a:graphic>
          <a:graphicData uri="http://schemas.openxmlformats.org/drawingml/2006/table">
            <a:tbl>
              <a:tblPr firstRow="1" bandRow="1">
                <a:tableStyleId>{5C22544A-7EE6-4342-B048-85BDC9FD1C3A}</a:tableStyleId>
              </a:tblPr>
              <a:tblGrid>
                <a:gridCol w="1001022">
                  <a:extLst>
                    <a:ext uri="{9D8B030D-6E8A-4147-A177-3AD203B41FA5}">
                      <a16:colId xmlns:a16="http://schemas.microsoft.com/office/drawing/2014/main" val="2784520229"/>
                    </a:ext>
                  </a:extLst>
                </a:gridCol>
                <a:gridCol w="9944194">
                  <a:extLst>
                    <a:ext uri="{9D8B030D-6E8A-4147-A177-3AD203B41FA5}">
                      <a16:colId xmlns:a16="http://schemas.microsoft.com/office/drawing/2014/main" val="363837208"/>
                    </a:ext>
                  </a:extLst>
                </a:gridCol>
              </a:tblGrid>
              <a:tr h="266701">
                <a:tc gridSpan="2">
                  <a:txBody>
                    <a:bodyPr/>
                    <a:lstStyle/>
                    <a:p>
                      <a:pPr algn="just">
                        <a:spcAft>
                          <a:spcPts val="400"/>
                        </a:spcAft>
                        <a:buNone/>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Η αρχή της αντίδρασης – Φθινόπωρο 2008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4176835354"/>
                  </a:ext>
                </a:extLst>
              </a:tr>
              <a:tr h="288032">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3/10/08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Ψήφιση πακέτου διάσωσης στην Αμερική</a:t>
                      </a:r>
                    </a:p>
                  </a:txBody>
                  <a:tcPr marL="68580" marR="68580" marT="0" marB="0"/>
                </a:tc>
                <a:extLst>
                  <a:ext uri="{0D108BD9-81ED-4DB2-BD59-A6C34878D82A}">
                    <a16:rowId xmlns:a16="http://schemas.microsoft.com/office/drawing/2014/main" val="3858319438"/>
                  </a:ext>
                </a:extLst>
              </a:tr>
              <a:tr h="216024">
                <a:tc>
                  <a:txBody>
                    <a:bodyPr/>
                    <a:lstStyle/>
                    <a:p>
                      <a:pPr algn="just">
                        <a:spcAft>
                          <a:spcPts val="4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6-14 /10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Ανακοίνωση προγραμμάτων διάσωσης τραπεζών στην Γερμανία, Αγγλία, Ισλανδία, στις αγοράζει παράγωγα από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τράπεζες.Εθνικοποιήσεις</a:t>
                      </a:r>
                      <a:r>
                        <a:rPr lang="el-GR" sz="1200" dirty="0">
                          <a:effectLst/>
                          <a:latin typeface="Calibri" panose="020F0502020204030204" pitchFamily="34" charset="0"/>
                          <a:ea typeface="Calibri" panose="020F0502020204030204" pitchFamily="34" charset="0"/>
                          <a:cs typeface="Times New Roman" panose="02020603050405020304" pitchFamily="18" charset="0"/>
                        </a:rPr>
                        <a:t> τραπεζών στην Αγγλία. </a:t>
                      </a:r>
                    </a:p>
                  </a:txBody>
                  <a:tcPr marL="68580" marR="68580" marT="0" marB="0"/>
                </a:tc>
                <a:extLst>
                  <a:ext uri="{0D108BD9-81ED-4DB2-BD59-A6C34878D82A}">
                    <a16:rowId xmlns:a16="http://schemas.microsoft.com/office/drawing/2014/main" val="371474515"/>
                  </a:ext>
                </a:extLst>
              </a:tr>
              <a:tr h="216024">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Η Ιρλανδική κυβέρνηση δηλώνει ότι εγγυάται όλες τις τραπεζικές καταθέσεις.  Η Ελληνική κυβέρνηση ως €100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χιλ</a:t>
                      </a:r>
                      <a:r>
                        <a:rPr lang="el-GR" sz="1200" dirty="0">
                          <a:effectLst/>
                          <a:latin typeface="Calibri" panose="020F0502020204030204" pitchFamily="34" charset="0"/>
                          <a:ea typeface="Calibri" panose="020F0502020204030204" pitchFamily="34" charset="0"/>
                          <a:cs typeface="Times New Roman" panose="02020603050405020304" pitchFamily="18" charset="0"/>
                        </a:rPr>
                        <a:t> ανά κατάθεση.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a:t>
                      </a:r>
                      <a:r>
                        <a:rPr lang="el-GR" sz="1200" b="1" i="1" dirty="0">
                          <a:effectLst/>
                          <a:latin typeface="Calibri" panose="020F0502020204030204" pitchFamily="34" charset="0"/>
                          <a:ea typeface="Calibri" panose="020F0502020204030204" pitchFamily="34" charset="0"/>
                          <a:cs typeface="Times New Roman" panose="02020603050405020304" pitchFamily="18" charset="0"/>
                        </a:rPr>
                        <a:t>η Ελλάδα είναι θωρακισμένη’</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98043952"/>
                  </a:ext>
                </a:extLst>
              </a:tr>
              <a:tr h="174591">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15/10/08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Ο </a:t>
                      </a:r>
                      <a:r>
                        <a:rPr lang="en-US" sz="1200" dirty="0">
                          <a:effectLst/>
                          <a:latin typeface="Calibri" panose="020F0502020204030204" pitchFamily="34" charset="0"/>
                          <a:ea typeface="Calibri" panose="020F0502020204030204" pitchFamily="34" charset="0"/>
                          <a:cs typeface="Times New Roman" panose="02020603050405020304" pitchFamily="18" charset="0"/>
                        </a:rPr>
                        <a:t>Dow Jones </a:t>
                      </a:r>
                      <a:r>
                        <a:rPr lang="el-GR" sz="1200" dirty="0">
                          <a:effectLst/>
                          <a:latin typeface="Calibri" panose="020F0502020204030204" pitchFamily="34" charset="0"/>
                          <a:ea typeface="Calibri" panose="020F0502020204030204" pitchFamily="34" charset="0"/>
                          <a:cs typeface="Times New Roman" panose="02020603050405020304" pitchFamily="18" charset="0"/>
                        </a:rPr>
                        <a:t>μειώνεται 7.8% - η μεγαλύτερη πτώση από το 1987.</a:t>
                      </a:r>
                    </a:p>
                  </a:txBody>
                  <a:tcPr marL="68580" marR="68580" marT="0" marB="0"/>
                </a:tc>
                <a:extLst>
                  <a:ext uri="{0D108BD9-81ED-4DB2-BD59-A6C34878D82A}">
                    <a16:rowId xmlns:a16="http://schemas.microsoft.com/office/drawing/2014/main" val="3711772627"/>
                  </a:ext>
                </a:extLst>
              </a:tr>
              <a:tr h="144016">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Ελλάδα: 28 δισ. Ευρώ για τις τράπεζες, εκ των οποίων τα 8 δισ. σε μορφή κρατικών ομολόγων. Συζήτηση για αμοιβές τραπεζικών στελεχών.</a:t>
                      </a:r>
                    </a:p>
                  </a:txBody>
                  <a:tcPr marL="68580" marR="68580" marT="0" marB="0"/>
                </a:tc>
                <a:extLst>
                  <a:ext uri="{0D108BD9-81ED-4DB2-BD59-A6C34878D82A}">
                    <a16:rowId xmlns:a16="http://schemas.microsoft.com/office/drawing/2014/main" val="551355226"/>
                  </a:ext>
                </a:extLst>
              </a:tr>
              <a:tr h="257303">
                <a:tc gridSpan="2">
                  <a:txBody>
                    <a:bodyPr/>
                    <a:lstStyle/>
                    <a:p>
                      <a:pPr algn="just">
                        <a:spcAft>
                          <a:spcPts val="400"/>
                        </a:spcAft>
                        <a:buNone/>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Η κρίση επεκτείνεται – </a:t>
                      </a:r>
                      <a:r>
                        <a:rPr lang="el-GR" sz="1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Χειμώνας 2008/9</a:t>
                      </a:r>
                      <a:endParaRPr lang="el-GR" sz="14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4281716370"/>
                  </a:ext>
                </a:extLst>
              </a:tr>
              <a:tr h="0">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11/08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Προβλήματα στην Ουκρανία. Η ΕΚΤ μειώνει τα επιτόκια. Η ευρωζώνη και επίσημα σε ύφεση. Μέτρα για την Ισλανδία από ΔΝΤ.</a:t>
                      </a:r>
                    </a:p>
                  </a:txBody>
                  <a:tcPr marL="68580" marR="68580" marT="0" marB="0"/>
                </a:tc>
                <a:extLst>
                  <a:ext uri="{0D108BD9-81ED-4DB2-BD59-A6C34878D82A}">
                    <a16:rowId xmlns:a16="http://schemas.microsoft.com/office/drawing/2014/main" val="639615444"/>
                  </a:ext>
                </a:extLst>
              </a:tr>
              <a:tr h="190261">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11/08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$20 δις για την </a:t>
                      </a:r>
                      <a:r>
                        <a:rPr lang="en-US" sz="1200" dirty="0">
                          <a:effectLst/>
                          <a:latin typeface="Calibri" panose="020F0502020204030204" pitchFamily="34" charset="0"/>
                          <a:ea typeface="Calibri" panose="020F0502020204030204" pitchFamily="34" charset="0"/>
                          <a:cs typeface="Times New Roman" panose="02020603050405020304" pitchFamily="18" charset="0"/>
                        </a:rPr>
                        <a:t>Citigroup </a:t>
                      </a:r>
                      <a:r>
                        <a:rPr lang="el-GR" sz="1200" dirty="0">
                          <a:effectLst/>
                          <a:latin typeface="Calibri" panose="020F0502020204030204" pitchFamily="34" charset="0"/>
                          <a:ea typeface="Calibri" panose="020F0502020204030204" pitchFamily="34" charset="0"/>
                          <a:cs typeface="Times New Roman" panose="02020603050405020304" pitchFamily="18" charset="0"/>
                        </a:rPr>
                        <a:t>μετά πτώση των μετοχών της κατά 60%.</a:t>
                      </a:r>
                    </a:p>
                  </a:txBody>
                  <a:tcPr marL="68580" marR="68580" marT="0" marB="0"/>
                </a:tc>
                <a:extLst>
                  <a:ext uri="{0D108BD9-81ED-4DB2-BD59-A6C34878D82A}">
                    <a16:rowId xmlns:a16="http://schemas.microsoft.com/office/drawing/2014/main" val="3311521909"/>
                  </a:ext>
                </a:extLst>
              </a:tr>
              <a:tr h="228634">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Η </a:t>
                      </a:r>
                      <a:r>
                        <a:rPr lang="en-US" sz="1200" dirty="0">
                          <a:effectLst/>
                          <a:latin typeface="Calibri" panose="020F0502020204030204" pitchFamily="34" charset="0"/>
                          <a:ea typeface="Calibri" panose="020F0502020204030204" pitchFamily="34" charset="0"/>
                          <a:cs typeface="Times New Roman" panose="02020603050405020304" pitchFamily="18" charset="0"/>
                        </a:rPr>
                        <a:t>Fed </a:t>
                      </a:r>
                      <a:r>
                        <a:rPr lang="el-GR" sz="1200" dirty="0">
                          <a:effectLst/>
                          <a:latin typeface="Calibri" panose="020F0502020204030204" pitchFamily="34" charset="0"/>
                          <a:ea typeface="Calibri" panose="020F0502020204030204" pitchFamily="34" charset="0"/>
                          <a:cs typeface="Times New Roman" panose="02020603050405020304" pitchFamily="18" charset="0"/>
                        </a:rPr>
                        <a:t>ανακοινώνει νέο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πακέτο $800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για βοήθεια στον τομέα. Η Κομισιόν ανακοινώνει σχέδιο για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200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στην Ευρώπη.</a:t>
                      </a:r>
                    </a:p>
                  </a:txBody>
                  <a:tcPr marL="68580" marR="68580" marT="0" marB="0"/>
                </a:tc>
                <a:extLst>
                  <a:ext uri="{0D108BD9-81ED-4DB2-BD59-A6C34878D82A}">
                    <a16:rowId xmlns:a16="http://schemas.microsoft.com/office/drawing/2014/main" val="1251520127"/>
                  </a:ext>
                </a:extLst>
              </a:tr>
              <a:tr h="131406">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14/11/08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Συνάντηση των </a:t>
                      </a:r>
                      <a:r>
                        <a:rPr lang="en-US" sz="1200" dirty="0">
                          <a:effectLst/>
                          <a:latin typeface="Calibri" panose="020F0502020204030204" pitchFamily="34" charset="0"/>
                          <a:ea typeface="Calibri" panose="020F0502020204030204" pitchFamily="34" charset="0"/>
                          <a:cs typeface="Times New Roman" panose="02020603050405020304" pitchFamily="18" charset="0"/>
                        </a:rPr>
                        <a:t>G</a:t>
                      </a:r>
                      <a:r>
                        <a:rPr lang="el-GR" sz="1200" dirty="0">
                          <a:effectLst/>
                          <a:latin typeface="Calibri" panose="020F0502020204030204" pitchFamily="34" charset="0"/>
                          <a:ea typeface="Calibri" panose="020F0502020204030204" pitchFamily="34" charset="0"/>
                          <a:cs typeface="Times New Roman" panose="02020603050405020304" pitchFamily="18" charset="0"/>
                        </a:rPr>
                        <a:t>20.  Συμφωνούν στην ανάγκη συντονισμού </a:t>
                      </a:r>
                    </a:p>
                  </a:txBody>
                  <a:tcPr marL="68580" marR="68580" marT="0" marB="0"/>
                </a:tc>
                <a:extLst>
                  <a:ext uri="{0D108BD9-81ED-4DB2-BD59-A6C34878D82A}">
                    <a16:rowId xmlns:a16="http://schemas.microsoft.com/office/drawing/2014/main" val="1375263931"/>
                  </a:ext>
                </a:extLst>
              </a:tr>
              <a:tr h="216024">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12/08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Αποκαλύπτεται το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σκάνδαλο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Madoff</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 B</a:t>
                      </a:r>
                      <a:r>
                        <a:rPr lang="el-GR"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Madoff </a:t>
                      </a:r>
                      <a:r>
                        <a:rPr lang="el-GR" sz="1200" dirty="0">
                          <a:effectLst/>
                          <a:latin typeface="Calibri" panose="020F0502020204030204" pitchFamily="34" charset="0"/>
                          <a:ea typeface="Calibri" panose="020F0502020204030204" pitchFamily="34" charset="0"/>
                          <a:cs typeface="Times New Roman" panose="02020603050405020304" pitchFamily="18" charset="0"/>
                        </a:rPr>
                        <a:t>είχε καταχραστεί με </a:t>
                      </a:r>
                      <a:r>
                        <a:rPr lang="en-US" sz="1200" dirty="0">
                          <a:effectLst/>
                          <a:latin typeface="Calibri" panose="020F0502020204030204" pitchFamily="34" charset="0"/>
                          <a:ea typeface="Calibri" panose="020F0502020204030204" pitchFamily="34" charset="0"/>
                          <a:cs typeface="Times New Roman" panose="02020603050405020304" pitchFamily="18" charset="0"/>
                        </a:rPr>
                        <a:t>Ponzi scheme</a:t>
                      </a:r>
                      <a:r>
                        <a:rPr lang="el-GR" sz="1200" dirty="0">
                          <a:effectLst/>
                          <a:latin typeface="Calibri" panose="020F0502020204030204" pitchFamily="34" charset="0"/>
                          <a:ea typeface="Calibri" panose="020F0502020204030204" pitchFamily="34" charset="0"/>
                          <a:cs typeface="Times New Roman" panose="02020603050405020304" pitchFamily="18" charset="0"/>
                        </a:rPr>
                        <a:t>, $65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Τα θύματά του είναι τράπεζες και αστέρες του </a:t>
                      </a:r>
                      <a:r>
                        <a:rPr lang="en-US" sz="1200" dirty="0">
                          <a:effectLst/>
                          <a:latin typeface="Calibri" panose="020F0502020204030204" pitchFamily="34" charset="0"/>
                          <a:ea typeface="Calibri" panose="020F0502020204030204" pitchFamily="34" charset="0"/>
                          <a:cs typeface="Times New Roman" panose="02020603050405020304" pitchFamily="18" charset="0"/>
                        </a:rPr>
                        <a:t>Hollywood</a:t>
                      </a:r>
                      <a:r>
                        <a:rPr lang="el-G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569482821"/>
                  </a:ext>
                </a:extLst>
              </a:tr>
              <a:tr h="215234">
                <a:tc gridSpan="2">
                  <a:txBody>
                    <a:bodyPr/>
                    <a:lstStyle/>
                    <a:p>
                      <a:pPr algn="just">
                        <a:spcAft>
                          <a:spcPts val="400"/>
                        </a:spcAft>
                        <a:buNone/>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Και επίσημα στη ύφεση – </a:t>
                      </a:r>
                      <a:r>
                        <a:rPr lang="el-GR" sz="1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Αρχές 2009</a:t>
                      </a:r>
                      <a:endParaRPr lang="el-GR" sz="14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3193170078"/>
                  </a:ext>
                </a:extLst>
              </a:tr>
              <a:tr h="216814">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15/12/08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Επιτόκια στις ΗΠΑ μειώνονται στο επίπεδο 0-0,25% - τα χαμηλότερα στην ιστορία</a:t>
                      </a:r>
                    </a:p>
                  </a:txBody>
                  <a:tcPr marL="68580" marR="68580" marT="0" marB="0"/>
                </a:tc>
                <a:extLst>
                  <a:ext uri="{0D108BD9-81ED-4DB2-BD59-A6C34878D82A}">
                    <a16:rowId xmlns:a16="http://schemas.microsoft.com/office/drawing/2014/main" val="2593350354"/>
                  </a:ext>
                </a:extLst>
              </a:tr>
              <a:tr h="179790">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12/08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Σχέδιο €26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στην Γαλλία για δημόσιες επενδύσεις . Πρόγραμμα για διάσωση αυτοκινητοβιομηχανιών στις ΗΠΑ</a:t>
                      </a:r>
                    </a:p>
                  </a:txBody>
                  <a:tcPr marL="68580" marR="68580" marT="0" marB="0"/>
                </a:tc>
                <a:extLst>
                  <a:ext uri="{0D108BD9-81ED-4DB2-BD59-A6C34878D82A}">
                    <a16:rowId xmlns:a16="http://schemas.microsoft.com/office/drawing/2014/main" val="2742347925"/>
                  </a:ext>
                </a:extLst>
              </a:tr>
              <a:tr h="227588">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12/08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Τα χρηματιστήρια στη διάρκεια του 2008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έχουν χάσει  </a:t>
                      </a:r>
                      <a:r>
                        <a:rPr lang="el-GR" sz="1200" dirty="0">
                          <a:effectLst/>
                          <a:latin typeface="Calibri" panose="020F0502020204030204" pitchFamily="34" charset="0"/>
                          <a:ea typeface="Calibri" panose="020F0502020204030204" pitchFamily="34" charset="0"/>
                          <a:cs typeface="Times New Roman" panose="02020603050405020304" pitchFamily="18" charset="0"/>
                        </a:rPr>
                        <a:t>31% στην Αγγλία, 40% στην Γερμανία και 43% στην Γαλλία. Στην Ελλάδα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65,5%.</a:t>
                      </a:r>
                    </a:p>
                  </a:txBody>
                  <a:tcPr marL="68580" marR="68580" marT="0" marB="0"/>
                </a:tc>
                <a:extLst>
                  <a:ext uri="{0D108BD9-81ED-4DB2-BD59-A6C34878D82A}">
                    <a16:rowId xmlns:a16="http://schemas.microsoft.com/office/drawing/2014/main" val="963073015"/>
                  </a:ext>
                </a:extLst>
              </a:tr>
              <a:tr h="204460">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12/08</a:t>
                      </a:r>
                    </a:p>
                  </a:txBody>
                  <a:tcPr marL="68580" marR="68580" marT="0" marB="0"/>
                </a:tc>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Ελλάδα</a:t>
                      </a:r>
                      <a:r>
                        <a:rPr lang="el-GR" sz="1200" dirty="0">
                          <a:effectLst/>
                          <a:latin typeface="Calibri" panose="020F0502020204030204" pitchFamily="34" charset="0"/>
                          <a:ea typeface="Calibri" panose="020F0502020204030204" pitchFamily="34" charset="0"/>
                          <a:cs typeface="Times New Roman" panose="02020603050405020304" pitchFamily="18" charset="0"/>
                        </a:rPr>
                        <a:t>: Επεισόδια στις πόλεις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Γρηγορόπουλος</a:t>
                      </a:r>
                      <a:r>
                        <a:rPr lang="el-GR" sz="1200" dirty="0">
                          <a:effectLst/>
                          <a:latin typeface="Calibri" panose="020F0502020204030204" pitchFamily="34" charset="0"/>
                          <a:ea typeface="Calibri" panose="020F0502020204030204" pitchFamily="34" charset="0"/>
                          <a:cs typeface="Times New Roman" panose="02020603050405020304" pitchFamily="18" charset="0"/>
                        </a:rPr>
                        <a:t>) – αρχίζει δημοσιονομική χαλάρωση</a:t>
                      </a:r>
                    </a:p>
                  </a:txBody>
                  <a:tcPr marL="68580" marR="68580" marT="0" marB="0"/>
                </a:tc>
                <a:extLst>
                  <a:ext uri="{0D108BD9-81ED-4DB2-BD59-A6C34878D82A}">
                    <a16:rowId xmlns:a16="http://schemas.microsoft.com/office/drawing/2014/main" val="1937389056"/>
                  </a:ext>
                </a:extLst>
              </a:tr>
              <a:tr h="288032">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1/09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Επιτόκια στην Αγγλία 1,5% (το χαμηλότερο 300 χρόνια). Ανεργία 7,2% στις ΗΠΑ. Πτώση στις εξαγωγές της Κίνας. Πρόγραμμα για την Γερμανική οικονομία.</a:t>
                      </a:r>
                    </a:p>
                  </a:txBody>
                  <a:tcPr marL="68580" marR="68580" marT="0" marB="0"/>
                </a:tc>
                <a:extLst>
                  <a:ext uri="{0D108BD9-81ED-4DB2-BD59-A6C34878D82A}">
                    <a16:rowId xmlns:a16="http://schemas.microsoft.com/office/drawing/2014/main" val="203981385"/>
                  </a:ext>
                </a:extLst>
              </a:tr>
              <a:tr h="216024">
                <a:tc gridSpan="2">
                  <a:txBody>
                    <a:bodyPr/>
                    <a:lstStyle/>
                    <a:p>
                      <a:pPr algn="just">
                        <a:spcAft>
                          <a:spcPts val="400"/>
                        </a:spcAft>
                        <a:buNone/>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Κρατικές δαπάνες στο προσκήνιο -  Στήριξη της ενεργού ζήτησης </a:t>
                      </a:r>
                      <a:r>
                        <a:rPr lang="el-GR" sz="1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2009</a:t>
                      </a:r>
                      <a:endParaRPr lang="el-GR" sz="14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1827072057"/>
                  </a:ext>
                </a:extLst>
              </a:tr>
              <a:tr h="262094">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2/09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Ψηφίζεται το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αμερικανικό σχέδιο στήριξης των $787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Στόχος η δημιουργία 3,5 εκ θέσεων εργασίας</a:t>
                      </a:r>
                    </a:p>
                  </a:txBody>
                  <a:tcPr marL="68580" marR="68580" marT="0" marB="0"/>
                </a:tc>
                <a:extLst>
                  <a:ext uri="{0D108BD9-81ED-4DB2-BD59-A6C34878D82A}">
                    <a16:rowId xmlns:a16="http://schemas.microsoft.com/office/drawing/2014/main" val="1860291259"/>
                  </a:ext>
                </a:extLst>
              </a:tr>
              <a:tr h="241962">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3/09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Η ασφαλιστική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AIG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αναφέρει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την μεγαλύτερη εταιρική ζημιά τριμήνου στην ιστορία - $62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Η κυβέρνηση της δίδει $30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επιπλέον των $150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που πήρε.</a:t>
                      </a:r>
                    </a:p>
                  </a:txBody>
                  <a:tcPr marL="68580" marR="68580" marT="0" marB="0"/>
                </a:tc>
                <a:extLst>
                  <a:ext uri="{0D108BD9-81ED-4DB2-BD59-A6C34878D82A}">
                    <a16:rowId xmlns:a16="http://schemas.microsoft.com/office/drawing/2014/main" val="1625308314"/>
                  </a:ext>
                </a:extLst>
              </a:tr>
              <a:tr h="390692">
                <a:tc>
                  <a:txBody>
                    <a:bodyPr/>
                    <a:lstStyle/>
                    <a:p>
                      <a:pPr algn="just">
                        <a:spcAft>
                          <a:spcPts val="400"/>
                        </a:spcAft>
                        <a:buNone/>
                      </a:pPr>
                      <a:r>
                        <a:rPr lang="el-GR" sz="1200">
                          <a:effectLst/>
                          <a:latin typeface="Calibri" panose="020F0502020204030204" pitchFamily="34" charset="0"/>
                          <a:ea typeface="Calibri" panose="020F0502020204030204" pitchFamily="34" charset="0"/>
                          <a:cs typeface="Times New Roman" panose="02020603050405020304" pitchFamily="18" charset="0"/>
                        </a:rPr>
                        <a:t>4/09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Συνάντηση </a:t>
                      </a:r>
                      <a:r>
                        <a:rPr lang="en-US" sz="1200" dirty="0">
                          <a:effectLst/>
                          <a:latin typeface="Calibri" panose="020F0502020204030204" pitchFamily="34" charset="0"/>
                          <a:ea typeface="Calibri" panose="020F0502020204030204" pitchFamily="34" charset="0"/>
                          <a:cs typeface="Times New Roman" panose="02020603050405020304" pitchFamily="18" charset="0"/>
                        </a:rPr>
                        <a:t>G</a:t>
                      </a:r>
                      <a:r>
                        <a:rPr lang="el-GR" sz="1200" dirty="0">
                          <a:effectLst/>
                          <a:latin typeface="Calibri" panose="020F0502020204030204" pitchFamily="34" charset="0"/>
                          <a:ea typeface="Calibri" panose="020F0502020204030204" pitchFamily="34" charset="0"/>
                          <a:cs typeface="Times New Roman" panose="02020603050405020304" pitchFamily="18" charset="0"/>
                        </a:rPr>
                        <a:t>20 για συντονισμό. Συμφωνία αποτροπής προστατευτισμού.  Διάθεση $1,1,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τρισεκ</a:t>
                      </a:r>
                      <a:r>
                        <a:rPr lang="el-GR" sz="1200" dirty="0">
                          <a:effectLst/>
                          <a:latin typeface="Calibri" panose="020F0502020204030204" pitchFamily="34" charset="0"/>
                          <a:ea typeface="Calibri" panose="020F0502020204030204" pitchFamily="34" charset="0"/>
                          <a:cs typeface="Times New Roman" panose="02020603050405020304" pitchFamily="18" charset="0"/>
                        </a:rPr>
                        <a:t> για την καταπολέμηση της ύφεσης.  Το ΔΝΤ αναλαμβάνει περισσότερες αρμοδιότητες και χρήματα για να αντιμετωπίσει την κρίση παγκοσμίως.</a:t>
                      </a:r>
                    </a:p>
                  </a:txBody>
                  <a:tcPr marL="68580" marR="68580" marT="0" marB="0"/>
                </a:tc>
                <a:extLst>
                  <a:ext uri="{0D108BD9-81ED-4DB2-BD59-A6C34878D82A}">
                    <a16:rowId xmlns:a16="http://schemas.microsoft.com/office/drawing/2014/main" val="511800143"/>
                  </a:ext>
                </a:extLst>
              </a:tr>
            </a:tbl>
          </a:graphicData>
        </a:graphic>
      </p:graphicFrame>
    </p:spTree>
    <p:extLst>
      <p:ext uri="{BB962C8B-B14F-4D97-AF65-F5344CB8AC3E}">
        <p14:creationId xmlns:p14="http://schemas.microsoft.com/office/powerpoint/2010/main" val="3087187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475EB-82D6-B4A9-BB08-EA769457C55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3A4AF-D888-BFB5-2956-6B748F2438D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3" name="Slide Number Placeholder 2">
            <a:extLst>
              <a:ext uri="{FF2B5EF4-FFF2-40B4-BE49-F238E27FC236}">
                <a16:creationId xmlns:a16="http://schemas.microsoft.com/office/drawing/2014/main" id="{C71A4219-E6A0-C3C1-BC49-638917B8BED8}"/>
              </a:ext>
            </a:extLst>
          </p:cNvPr>
          <p:cNvSpPr>
            <a:spLocks noGrp="1"/>
          </p:cNvSpPr>
          <p:nvPr>
            <p:ph type="sldNum" sz="quarter" idx="12"/>
          </p:nvPr>
        </p:nvSpPr>
        <p:spPr/>
        <p:txBody>
          <a:bodyPr/>
          <a:lstStyle/>
          <a:p>
            <a:fld id="{129925B6-863B-4C2F-8765-BBFEFEBA9CE7}" type="slidenum">
              <a:rPr lang="en-GB" altLang="en-US" smtClean="0"/>
              <a:pPr/>
              <a:t>29</a:t>
            </a:fld>
            <a:endParaRPr lang="en-GB" altLang="en-US"/>
          </a:p>
        </p:txBody>
      </p:sp>
      <p:graphicFrame>
        <p:nvGraphicFramePr>
          <p:cNvPr id="4" name="Table 3">
            <a:extLst>
              <a:ext uri="{FF2B5EF4-FFF2-40B4-BE49-F238E27FC236}">
                <a16:creationId xmlns:a16="http://schemas.microsoft.com/office/drawing/2014/main" id="{C53D1A82-C148-214B-3FC6-571E1E0DB685}"/>
              </a:ext>
            </a:extLst>
          </p:cNvPr>
          <p:cNvGraphicFramePr>
            <a:graphicFrameLocks noGrp="1"/>
          </p:cNvGraphicFramePr>
          <p:nvPr/>
        </p:nvGraphicFramePr>
        <p:xfrm>
          <a:off x="767408" y="548680"/>
          <a:ext cx="11346779" cy="5621109"/>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763909112"/>
                    </a:ext>
                  </a:extLst>
                </a:gridCol>
                <a:gridCol w="10266659">
                  <a:extLst>
                    <a:ext uri="{9D8B030D-6E8A-4147-A177-3AD203B41FA5}">
                      <a16:colId xmlns:a16="http://schemas.microsoft.com/office/drawing/2014/main" val="1598321654"/>
                    </a:ext>
                  </a:extLst>
                </a:gridCol>
              </a:tblGrid>
              <a:tr h="253608">
                <a:tc gridSpan="2">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l-GR" sz="18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ΕΛΛΆΔΑ ΚΑΙ ΜΝΗΜΟΝΙΑ – Περιληπτικό </a:t>
                      </a:r>
                      <a:r>
                        <a:rPr lang="el-GR" sz="1800" b="1" dirty="0" err="1">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χρονολόγιο</a:t>
                      </a:r>
                      <a:endParaRPr lang="el-GR" sz="1800"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05001174"/>
                  </a:ext>
                </a:extLst>
              </a:tr>
              <a:tr h="250448">
                <a:tc gridSpan="2">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κρίση περνά στην Ευρωζώνη ως δημοσιονομική κρίση και στην Ελλάδα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741168073"/>
                  </a:ext>
                </a:extLst>
              </a:tr>
              <a:tr h="21602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10/08</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Δηλώνεται ότι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η Ελλάδα είναι θωρακισμένη</a:t>
                      </a:r>
                      <a:r>
                        <a:rPr lang="el-GR" sz="1200" dirty="0">
                          <a:effectLst/>
                          <a:latin typeface="Calibri" panose="020F0502020204030204" pitchFamily="34" charset="0"/>
                          <a:ea typeface="Calibri" panose="020F0502020204030204" pitchFamily="34" charset="0"/>
                          <a:cs typeface="Times New Roman" panose="02020603050405020304" pitchFamily="18" charset="0"/>
                        </a:rPr>
                        <a:t>’ επειδή δεν έχει τοξικά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προιόντα</a:t>
                      </a:r>
                      <a:r>
                        <a:rPr lang="el-GR" sz="1200" dirty="0">
                          <a:effectLst/>
                          <a:latin typeface="Calibri" panose="020F0502020204030204" pitchFamily="34" charset="0"/>
                          <a:ea typeface="Calibri" panose="020F0502020204030204" pitchFamily="34" charset="0"/>
                          <a:cs typeface="Times New Roman" panose="02020603050405020304" pitchFamily="18" charset="0"/>
                        </a:rPr>
                        <a:t>. Μετά τις ταραχές του Δεκεμβρίου αναλαμβάνει νέος υπουργός Οικονομικών </a:t>
                      </a:r>
                    </a:p>
                  </a:txBody>
                  <a:tcPr marL="68580" marR="68580" marT="0" marB="0"/>
                </a:tc>
                <a:extLst>
                  <a:ext uri="{0D108BD9-81ED-4DB2-BD59-A6C34878D82A}">
                    <a16:rowId xmlns:a16="http://schemas.microsoft.com/office/drawing/2014/main" val="215910474"/>
                  </a:ext>
                </a:extLst>
              </a:tr>
              <a:tr h="21602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6/09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Ευρωεκλογές. Μεγάλες απώλειες κυβέρνησης ΝΔ (που είχε εκλεγεί το φθινόπωρο του 2007)</a:t>
                      </a:r>
                    </a:p>
                  </a:txBody>
                  <a:tcPr marL="68580" marR="68580" marT="0" marB="0"/>
                </a:tc>
                <a:extLst>
                  <a:ext uri="{0D108BD9-81ED-4DB2-BD59-A6C34878D82A}">
                    <a16:rowId xmlns:a16="http://schemas.microsoft.com/office/drawing/2014/main" val="3115011002"/>
                  </a:ext>
                </a:extLst>
              </a:tr>
              <a:tr h="21602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9/ 09</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Εκλογές. Αναλαμβάνει το ΠΑΣΟΚ </a:t>
                      </a:r>
                    </a:p>
                  </a:txBody>
                  <a:tcPr marL="68580" marR="68580" marT="0" marB="0"/>
                </a:tc>
                <a:extLst>
                  <a:ext uri="{0D108BD9-81ED-4DB2-BD59-A6C34878D82A}">
                    <a16:rowId xmlns:a16="http://schemas.microsoft.com/office/drawing/2014/main" val="2860678116"/>
                  </a:ext>
                </a:extLst>
              </a:tr>
              <a:tr h="21602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10/09</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Υπόθεση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Greek Statistics</a:t>
                      </a: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έλλειμμα </a:t>
                      </a:r>
                      <a:r>
                        <a:rPr lang="el-G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δεν</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είναι </a:t>
                      </a: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 αλλά 15%...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Δυσκολίες δανεισμού για την κάλυψη ελλείμματος.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288617"/>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4/10</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Τα ελληνικά κρατικά ομόλογα τιμολογούνται ως ‘σκουπίδια’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Junk</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596375"/>
                  </a:ext>
                </a:extLst>
              </a:tr>
              <a:tr h="23831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Τέλη 09- 3/10 </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Αδυναμία δανεισμού.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Σταδιακή συνειδητοποίηση ότι βρισκόμαστε σε κρίση </a:t>
                      </a:r>
                      <a:r>
                        <a:rPr lang="el-GR" sz="1200" dirty="0">
                          <a:effectLst/>
                          <a:latin typeface="Calibri" panose="020F0502020204030204" pitchFamily="34" charset="0"/>
                          <a:ea typeface="Calibri" panose="020F0502020204030204" pitchFamily="34" charset="0"/>
                          <a:cs typeface="Times New Roman" panose="02020603050405020304" pitchFamily="18" charset="0"/>
                        </a:rPr>
                        <a:t>η οποία μπορεί να παρασύρει την Ευρώπη και τον κόσμο</a:t>
                      </a:r>
                    </a:p>
                  </a:txBody>
                  <a:tcPr marL="68580" marR="68580" marT="0" marB="0"/>
                </a:tc>
                <a:extLst>
                  <a:ext uri="{0D108BD9-81ED-4DB2-BD59-A6C34878D82A}">
                    <a16:rowId xmlns:a16="http://schemas.microsoft.com/office/drawing/2014/main" val="2063837741"/>
                  </a:ext>
                </a:extLst>
              </a:tr>
              <a:tr h="238314">
                <a:tc>
                  <a:txBody>
                    <a:bodyPr/>
                    <a:lstStyle/>
                    <a:p>
                      <a:pPr algn="just">
                        <a:spcAft>
                          <a:spcPts val="400"/>
                        </a:spcAft>
                        <a:buNone/>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5/10</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Πρώτο πακέτο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διάσωσης €110 </a:t>
                      </a:r>
                      <a:r>
                        <a:rPr lang="el-GR"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δισεκ</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από ΕΕ και ΔΝΤ. Μνημόνιο</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5995195"/>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11/10</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Διάσωση και Μνημόνιο Ιρλανδίας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502080"/>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5/11</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Διάσωση και Μνημόνιο Πορτογαλίας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873114"/>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7/11</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Μεσοπρόθεσμο πρόγραμμα</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και νέα μέτρα για την Ελλάδα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502365"/>
                  </a:ext>
                </a:extLst>
              </a:tr>
              <a:tr h="23831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11/11</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Πτώση κυβέρνησης ΠΑΣΟΚ.  Διακομματική κυβέρνηση με πρωθυπουργό τον Αντιπρόεδρο της ΕΚΤ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Λ.Παπαδήμο</a:t>
                      </a:r>
                      <a:r>
                        <a:rPr lang="el-G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477536591"/>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2/12</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Δεύτερο Μνημόνιο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και Πρώτο κούρεμα Ελλάδας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493081"/>
                  </a:ext>
                </a:extLst>
              </a:tr>
              <a:tr h="204010">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6/12</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Ισπανία ζητά βοήθεια για τον τραπεζικό της τομέα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037514"/>
                  </a:ext>
                </a:extLst>
              </a:tr>
              <a:tr h="204010">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5-7/12</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Δύο εκλογές. Κυβέρνηση συνεργασίας ΝΝ-ΠΑΣΟΚ-ΔΗΜΑΡ. </a:t>
                      </a:r>
                    </a:p>
                  </a:txBody>
                  <a:tcPr marL="68580" marR="68580" marT="0" marB="0"/>
                </a:tc>
                <a:extLst>
                  <a:ext uri="{0D108BD9-81ED-4DB2-BD59-A6C34878D82A}">
                    <a16:rowId xmlns:a16="http://schemas.microsoft.com/office/drawing/2014/main" val="3240048961"/>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3/13</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Διάσωση και Μνημόνιο Κύπρου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052344"/>
                  </a:ext>
                </a:extLst>
              </a:tr>
              <a:tr h="238314">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12/13</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Ιρλανδία επιστρέφει στις αγορές (τέλος Μνημονίου)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459713"/>
                  </a:ext>
                </a:extLst>
              </a:tr>
              <a:tr h="212464">
                <a:tc>
                  <a:txBody>
                    <a:bodyPr/>
                    <a:lstStyle/>
                    <a:p>
                      <a:pPr algn="just">
                        <a:spcAft>
                          <a:spcPts val="400"/>
                        </a:spcAf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01/15</a:t>
                      </a:r>
                    </a:p>
                  </a:txBody>
                  <a:tcPr marL="68580" marR="68580" marT="0" marB="0"/>
                </a:tc>
                <a:tc>
                  <a:txBody>
                    <a:bodyPr/>
                    <a:lstStyle/>
                    <a:p>
                      <a:pPr algn="just">
                        <a:spcAft>
                          <a:spcPts val="400"/>
                        </a:spcAft>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Εκλογές.  Ο ΣΥΡΙΖΑ επιθυμεί την καταγγελία των μνημονίων</a:t>
                      </a:r>
                    </a:p>
                  </a:txBody>
                  <a:tcPr marL="68580" marR="68580" marT="0" marB="0"/>
                </a:tc>
                <a:extLst>
                  <a:ext uri="{0D108BD9-81ED-4DB2-BD59-A6C34878D82A}">
                    <a16:rowId xmlns:a16="http://schemas.microsoft.com/office/drawing/2014/main" val="3764510967"/>
                  </a:ext>
                </a:extLst>
              </a:tr>
              <a:tr h="317753">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2/15</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Το Μνημόνιο που ήταν να λήξει 12/14 παίρνει παράταση ως 06/15</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742446"/>
                  </a:ext>
                </a:extLst>
              </a:tr>
              <a:tr h="213731">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6-7/15</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Ελλάδα εκτός Μνημονίου. Κίνδυνος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GREXIT</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Δημοψήφισμα</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6160698"/>
                  </a:ext>
                </a:extLst>
              </a:tr>
              <a:tr h="288032">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8/15</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Τρίτο</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Μνημόνιο</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1288364"/>
                  </a:ext>
                </a:extLst>
              </a:tr>
              <a:tr h="409105">
                <a:tc>
                  <a:txBody>
                    <a:bodyPr/>
                    <a:lstStyle/>
                    <a:p>
                      <a:pPr algn="just">
                        <a:spcAft>
                          <a:spcPts val="400"/>
                        </a:spcAft>
                        <a:buNone/>
                      </a:pP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8/18</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Ελλάδα τελευταία χώρα που φεύγει από επιτήρηση με το </a:t>
                      </a:r>
                      <a:r>
                        <a:rPr lang="el-G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τέλος του Μνημονίου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μετά από 10 χρόνια κρίση – την μακρότερη στην Παγκόσμια Ιστορία από το 1900. Η Ευρωζώνη έχει επιστρέψει </a:t>
                      </a:r>
                      <a:r>
                        <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στα προ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κρίσης επίπεδα. Η Ελλάδα  ακόμη και το 2025 δεν έχει επιστρέψει.</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1534443"/>
                  </a:ext>
                </a:extLst>
              </a:tr>
            </a:tbl>
          </a:graphicData>
        </a:graphic>
      </p:graphicFrame>
    </p:spTree>
    <p:extLst>
      <p:ext uri="{BB962C8B-B14F-4D97-AF65-F5344CB8AC3E}">
        <p14:creationId xmlns:p14="http://schemas.microsoft.com/office/powerpoint/2010/main" val="243081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BEA5-4125-92C8-6CD8-57AF293D4ECF}"/>
              </a:ext>
            </a:extLst>
          </p:cNvPr>
          <p:cNvSpPr>
            <a:spLocks noGrp="1"/>
          </p:cNvSpPr>
          <p:nvPr>
            <p:ph type="title"/>
          </p:nvPr>
        </p:nvSpPr>
        <p:spPr>
          <a:xfrm>
            <a:off x="1097280" y="286603"/>
            <a:ext cx="10115202" cy="1054165"/>
          </a:xfrm>
        </p:spPr>
        <p:txBody>
          <a:bodyPr>
            <a:noAutofit/>
          </a:bodyPr>
          <a:lstStyle/>
          <a:p>
            <a:r>
              <a:rPr lang="el-GR" sz="3600" dirty="0"/>
              <a:t>Η Διεθνής οικονομική κρίση:</a:t>
            </a:r>
            <a:br>
              <a:rPr lang="el-GR" sz="3600" dirty="0"/>
            </a:br>
            <a:r>
              <a:rPr lang="el-GR" sz="2800" b="1" dirty="0"/>
              <a:t>Από δάνεια </a:t>
            </a:r>
            <a:r>
              <a:rPr lang="en-US" sz="2800" b="1" dirty="0"/>
              <a:t>NINJA 2000 </a:t>
            </a:r>
            <a:r>
              <a:rPr lang="el-GR" sz="2800" b="1" dirty="0"/>
              <a:t>στην κατάρρευση </a:t>
            </a:r>
            <a:r>
              <a:rPr lang="en-US" sz="2800" b="1" dirty="0"/>
              <a:t>Lehmann Brothers 2008</a:t>
            </a:r>
            <a:endParaRPr lang="el-GR" sz="3600" b="1" dirty="0"/>
          </a:p>
        </p:txBody>
      </p:sp>
      <p:sp>
        <p:nvSpPr>
          <p:cNvPr id="3" name="Content Placeholder 2">
            <a:extLst>
              <a:ext uri="{FF2B5EF4-FFF2-40B4-BE49-F238E27FC236}">
                <a16:creationId xmlns:a16="http://schemas.microsoft.com/office/drawing/2014/main" id="{C4F2989A-39E3-B1AD-54F3-B6B44F5B11EB}"/>
              </a:ext>
            </a:extLst>
          </p:cNvPr>
          <p:cNvSpPr>
            <a:spLocks noGrp="1"/>
          </p:cNvSpPr>
          <p:nvPr>
            <p:ph idx="1"/>
          </p:nvPr>
        </p:nvSpPr>
        <p:spPr>
          <a:xfrm>
            <a:off x="1097280" y="1845734"/>
            <a:ext cx="10255304" cy="4023360"/>
          </a:xfrm>
        </p:spPr>
        <p:txBody>
          <a:bodyPr>
            <a:normAutofit fontScale="77500" lnSpcReduction="20000"/>
          </a:bodyPr>
          <a:lstStyle/>
          <a:p>
            <a:r>
              <a:rPr lang="el-GR" b="1" dirty="0"/>
              <a:t>Δεκαετία 2000</a:t>
            </a:r>
            <a:r>
              <a:rPr lang="el-GR" dirty="0"/>
              <a:t>: Ευημερία και άνοδος χρηματαγορών. Διακόπτεται 2008 με την κατάρρευση της επενδυτικής τράπεζας </a:t>
            </a:r>
            <a:r>
              <a:rPr lang="en-GB" dirty="0"/>
              <a:t>Lehmann Brothers</a:t>
            </a:r>
            <a:r>
              <a:rPr lang="el-GR" dirty="0"/>
              <a:t>.  Ακολουθεί η κρίση της Ελλάδας 2010. </a:t>
            </a:r>
          </a:p>
          <a:p>
            <a:r>
              <a:rPr lang="el-GR" b="1" dirty="0"/>
              <a:t>Πώς; Γιατί; Με ποιον τρόπο συνδέονται με την </a:t>
            </a:r>
            <a:r>
              <a:rPr lang="el-GR" b="1" dirty="0">
                <a:solidFill>
                  <a:schemeClr val="accent3"/>
                </a:solidFill>
                <a:effectLst>
                  <a:outerShdw blurRad="38100" dist="38100" dir="2700000" algn="tl">
                    <a:srgbClr val="000000">
                      <a:alpha val="43137"/>
                    </a:srgbClr>
                  </a:outerShdw>
                </a:effectLst>
              </a:rPr>
              <a:t>διαχείριση του ρίσκου και της αβεβαιότητας</a:t>
            </a:r>
            <a:r>
              <a:rPr lang="el-GR" b="1" dirty="0"/>
              <a:t>;	</a:t>
            </a:r>
          </a:p>
          <a:p>
            <a:r>
              <a:rPr lang="el-GR" b="1" dirty="0"/>
              <a:t>Τα </a:t>
            </a:r>
            <a:r>
              <a:rPr lang="el-GR" b="1" i="1" dirty="0"/>
              <a:t>βήματα</a:t>
            </a:r>
            <a:r>
              <a:rPr lang="el-GR" b="1" dirty="0"/>
              <a:t> της κρίσης:</a:t>
            </a:r>
          </a:p>
          <a:p>
            <a:pPr marL="457200" indent="-457200">
              <a:buFont typeface="+mj-lt"/>
              <a:buAutoNum type="arabicPeriod"/>
            </a:pPr>
            <a:r>
              <a:rPr lang="el-GR" b="1" dirty="0"/>
              <a:t>1997/8 </a:t>
            </a:r>
            <a:r>
              <a:rPr lang="en-US" b="1" dirty="0"/>
              <a:t>Dot.com Bubble (</a:t>
            </a:r>
            <a:r>
              <a:rPr lang="el-GR" b="1" dirty="0"/>
              <a:t>Φούσκα χρηματιστηρίων) </a:t>
            </a:r>
            <a:r>
              <a:rPr lang="el-GR" dirty="0"/>
              <a:t>Πτώση μετοχών κυρίως </a:t>
            </a:r>
            <a:r>
              <a:rPr lang="el-GR" dirty="0" err="1"/>
              <a:t>ιντερνετ</a:t>
            </a:r>
            <a:r>
              <a:rPr lang="el-GR" dirty="0"/>
              <a:t>.</a:t>
            </a:r>
            <a:endParaRPr lang="en-US" dirty="0"/>
          </a:p>
          <a:p>
            <a:pPr marL="749808" lvl="1" indent="-457200"/>
            <a:r>
              <a:rPr lang="el-GR" dirty="0"/>
              <a:t> Μετατόπιση επενδυτικού ενδιαφέροντος από μετοχές σε ομόλογα και </a:t>
            </a:r>
            <a:r>
              <a:rPr lang="el-GR" dirty="0" err="1"/>
              <a:t>τιτλοποιήσεις</a:t>
            </a:r>
            <a:endParaRPr lang="el-GR" dirty="0"/>
          </a:p>
          <a:p>
            <a:pPr marL="457200" indent="-457200">
              <a:buFont typeface="+mj-lt"/>
              <a:buAutoNum type="arabicPeriod"/>
            </a:pPr>
            <a:r>
              <a:rPr lang="el-GR" b="1" dirty="0"/>
              <a:t>2000- </a:t>
            </a:r>
            <a:r>
              <a:rPr lang="en-US" b="1" dirty="0"/>
              <a:t>NINJA Loans. </a:t>
            </a:r>
            <a:r>
              <a:rPr lang="el-GR" b="1" dirty="0"/>
              <a:t>Φθηνά στεγαστικά δάνεια χαμηλής εξασφάλισης </a:t>
            </a:r>
            <a:r>
              <a:rPr lang="en-US" b="1" dirty="0"/>
              <a:t>(</a:t>
            </a:r>
            <a:r>
              <a:rPr lang="en-US" b="1" dirty="0" err="1"/>
              <a:t>subprimes</a:t>
            </a:r>
            <a:r>
              <a:rPr lang="en-US" b="1" dirty="0"/>
              <a:t>)</a:t>
            </a:r>
          </a:p>
          <a:p>
            <a:pPr marL="749808" lvl="1" indent="-457200"/>
            <a:r>
              <a:rPr lang="el-GR" dirty="0"/>
              <a:t>Διευκολύνονται από την διαμόρφωση χρηματοοικονομικών εργαλείων </a:t>
            </a:r>
            <a:r>
              <a:rPr lang="en-US" dirty="0"/>
              <a:t>(CDO, CDS </a:t>
            </a:r>
            <a:r>
              <a:rPr lang="el-GR" dirty="0" err="1"/>
              <a:t>κά</a:t>
            </a:r>
            <a:r>
              <a:rPr lang="el-GR" dirty="0"/>
              <a:t>) και σταθερή αύξηση τιμών ακινήτων. Εκτόξευση </a:t>
            </a:r>
            <a:r>
              <a:rPr lang="el-GR" i="1" dirty="0"/>
              <a:t>ιδιωτικού</a:t>
            </a:r>
            <a:r>
              <a:rPr lang="el-GR" dirty="0"/>
              <a:t> χρέους</a:t>
            </a:r>
          </a:p>
          <a:p>
            <a:pPr marL="457200" indent="-457200">
              <a:buFont typeface="+mj-lt"/>
              <a:buAutoNum type="arabicPeriod"/>
            </a:pPr>
            <a:r>
              <a:rPr lang="el-GR" b="1" dirty="0"/>
              <a:t>2005 – Αύξηση επιτοκίων </a:t>
            </a:r>
            <a:r>
              <a:rPr lang="el-GR" dirty="0"/>
              <a:t>οδηγεί σε αντιστροφή των τιμών στα ακίνητα. Κίνδυνος χρεοκοπίας.</a:t>
            </a:r>
          </a:p>
          <a:p>
            <a:pPr marL="457200" indent="-457200">
              <a:buFont typeface="+mj-lt"/>
              <a:buAutoNum type="arabicPeriod"/>
            </a:pPr>
            <a:r>
              <a:rPr lang="el-GR" b="1" dirty="0"/>
              <a:t>2008 – Κατάρρευση  </a:t>
            </a:r>
            <a:r>
              <a:rPr lang="en-GB" b="1" dirty="0"/>
              <a:t>Lehmann Brothers</a:t>
            </a:r>
            <a:r>
              <a:rPr lang="el-GR" b="1" dirty="0"/>
              <a:t> </a:t>
            </a:r>
            <a:r>
              <a:rPr lang="el-GR" dirty="0"/>
              <a:t>λόγω ‘τοξικών προϊόντων’. Διάσωση </a:t>
            </a:r>
            <a:r>
              <a:rPr lang="en-US" dirty="0"/>
              <a:t>AIG </a:t>
            </a:r>
            <a:r>
              <a:rPr lang="el-GR" dirty="0"/>
              <a:t>στις ΗΠΑ. </a:t>
            </a:r>
          </a:p>
          <a:p>
            <a:pPr marL="749808" lvl="1" indent="-457200"/>
            <a:r>
              <a:rPr lang="el-GR" dirty="0"/>
              <a:t>Απότομη πτώση δραστηριότητας. </a:t>
            </a:r>
            <a:r>
              <a:rPr lang="el-GR" i="1" dirty="0"/>
              <a:t>Αποφυγή</a:t>
            </a:r>
            <a:r>
              <a:rPr lang="el-GR" dirty="0"/>
              <a:t> επανάληψης παγκόσμιας κρίσης στην πραγματική οικονομία όπως το 1932.</a:t>
            </a:r>
          </a:p>
          <a:p>
            <a:pPr marL="457200" indent="-457200">
              <a:buFont typeface="+mj-lt"/>
              <a:buAutoNum type="arabicPeriod"/>
            </a:pPr>
            <a:r>
              <a:rPr lang="el-GR" b="1" dirty="0"/>
              <a:t>2010- Αδυναμία της Ελλάδας </a:t>
            </a:r>
            <a:r>
              <a:rPr lang="el-GR" dirty="0"/>
              <a:t>να εξυπηρετήσει το </a:t>
            </a:r>
            <a:r>
              <a:rPr lang="el-GR" i="1" dirty="0"/>
              <a:t>δημόσιο</a:t>
            </a:r>
            <a:r>
              <a:rPr lang="el-GR" dirty="0"/>
              <a:t> χρέος. Κρίση ευρωζώνης. Μνημόνια.</a:t>
            </a:r>
          </a:p>
          <a:p>
            <a:pPr marL="749808" lvl="1" indent="-457200"/>
            <a:r>
              <a:rPr lang="el-GR" dirty="0"/>
              <a:t>Αδύναμος κρίκος: </a:t>
            </a:r>
            <a:r>
              <a:rPr lang="en-US" dirty="0"/>
              <a:t>PIGS Portugal, Italy, Greece and Spain.  </a:t>
            </a:r>
            <a:r>
              <a:rPr lang="el-GR" dirty="0"/>
              <a:t>Μνημόνια και τρόικα σε Ελλάδα, Ιρλανδία, Κύπρο.  </a:t>
            </a:r>
          </a:p>
        </p:txBody>
      </p:sp>
      <p:sp>
        <p:nvSpPr>
          <p:cNvPr id="4" name="Footer Placeholder 3">
            <a:extLst>
              <a:ext uri="{FF2B5EF4-FFF2-40B4-BE49-F238E27FC236}">
                <a16:creationId xmlns:a16="http://schemas.microsoft.com/office/drawing/2014/main" id="{9620C372-ED19-8888-EA8D-90547DB64A3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DC886B9E-3E2B-39F8-4E8B-5AB9366C8FFC}"/>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spTree>
    <p:extLst>
      <p:ext uri="{BB962C8B-B14F-4D97-AF65-F5344CB8AC3E}">
        <p14:creationId xmlns:p14="http://schemas.microsoft.com/office/powerpoint/2010/main" val="400717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DAF7-D5FC-365F-0BAD-3AEA7A4887BF}"/>
              </a:ext>
            </a:extLst>
          </p:cNvPr>
          <p:cNvSpPr>
            <a:spLocks noGrp="1"/>
          </p:cNvSpPr>
          <p:nvPr>
            <p:ph type="title"/>
          </p:nvPr>
        </p:nvSpPr>
        <p:spPr>
          <a:xfrm>
            <a:off x="911424" y="260649"/>
            <a:ext cx="9361040" cy="1368152"/>
          </a:xfrm>
        </p:spPr>
        <p:txBody>
          <a:bodyPr/>
          <a:lstStyle/>
          <a:p>
            <a:r>
              <a:rPr lang="el-GR" dirty="0"/>
              <a:t>Η </a:t>
            </a:r>
            <a:r>
              <a:rPr lang="el-GR" i="1" dirty="0"/>
              <a:t>πηγή</a:t>
            </a:r>
            <a:r>
              <a:rPr lang="el-GR" dirty="0"/>
              <a:t> του προβλήματος: </a:t>
            </a:r>
            <a:r>
              <a:rPr lang="en-US" b="1" dirty="0"/>
              <a:t>NINJA</a:t>
            </a:r>
            <a:r>
              <a:rPr lang="en-US" dirty="0"/>
              <a:t> </a:t>
            </a:r>
            <a:r>
              <a:rPr lang="el-GR" dirty="0"/>
              <a:t>Δάνεια για </a:t>
            </a:r>
            <a:r>
              <a:rPr lang="el-GR" dirty="0" err="1"/>
              <a:t>απόκητησ</a:t>
            </a:r>
            <a:r>
              <a:rPr lang="el-GR" dirty="0"/>
              <a:t> σπιτιού</a:t>
            </a:r>
          </a:p>
        </p:txBody>
      </p:sp>
      <p:sp>
        <p:nvSpPr>
          <p:cNvPr id="3" name="Content Placeholder 2">
            <a:extLst>
              <a:ext uri="{FF2B5EF4-FFF2-40B4-BE49-F238E27FC236}">
                <a16:creationId xmlns:a16="http://schemas.microsoft.com/office/drawing/2014/main" id="{130BAB2C-2715-5D5A-F3AE-C1FC4C639469}"/>
              </a:ext>
            </a:extLst>
          </p:cNvPr>
          <p:cNvSpPr>
            <a:spLocks noGrp="1"/>
          </p:cNvSpPr>
          <p:nvPr>
            <p:ph idx="1"/>
          </p:nvPr>
        </p:nvSpPr>
        <p:spPr>
          <a:xfrm>
            <a:off x="1097280" y="1845734"/>
            <a:ext cx="10543336" cy="4247562"/>
          </a:xfrm>
        </p:spPr>
        <p:txBody>
          <a:bodyPr>
            <a:normAutofit fontScale="70000" lnSpcReduction="20000"/>
          </a:bodyPr>
          <a:lstStyle/>
          <a:p>
            <a:r>
              <a:rPr lang="el-GR" dirty="0"/>
              <a:t>Τι είναι;  Στεγαστικά Δάνεια προς άτομα ΝΙΝ</a:t>
            </a:r>
            <a:r>
              <a:rPr lang="en-US" dirty="0"/>
              <a:t>JA (</a:t>
            </a:r>
            <a:r>
              <a:rPr lang="en-US" b="1" dirty="0"/>
              <a:t>N</a:t>
            </a:r>
            <a:r>
              <a:rPr lang="en-US" dirty="0"/>
              <a:t>o </a:t>
            </a:r>
            <a:r>
              <a:rPr lang="el-GR" b="1" dirty="0"/>
              <a:t>Ι</a:t>
            </a:r>
            <a:r>
              <a:rPr lang="en-US" dirty="0" err="1"/>
              <a:t>ncome</a:t>
            </a:r>
            <a:r>
              <a:rPr lang="en-US" dirty="0"/>
              <a:t>, </a:t>
            </a:r>
            <a:r>
              <a:rPr lang="en-US" b="1" dirty="0"/>
              <a:t>N</a:t>
            </a:r>
            <a:r>
              <a:rPr lang="en-US" dirty="0"/>
              <a:t>o </a:t>
            </a:r>
            <a:r>
              <a:rPr lang="en-US" b="1" dirty="0"/>
              <a:t>J</a:t>
            </a:r>
            <a:r>
              <a:rPr lang="en-US" dirty="0"/>
              <a:t>ob</a:t>
            </a:r>
            <a:r>
              <a:rPr lang="el-GR" dirty="0"/>
              <a:t>,</a:t>
            </a:r>
            <a:r>
              <a:rPr lang="en-US" dirty="0"/>
              <a:t> </a:t>
            </a:r>
            <a:r>
              <a:rPr lang="el-GR" dirty="0" err="1"/>
              <a:t>Νο</a:t>
            </a:r>
            <a:r>
              <a:rPr lang="en-US" dirty="0"/>
              <a:t> </a:t>
            </a:r>
            <a:r>
              <a:rPr lang="en-US" b="1" dirty="0"/>
              <a:t>A</a:t>
            </a:r>
            <a:r>
              <a:rPr lang="en-US" dirty="0"/>
              <a:t>ssets)</a:t>
            </a:r>
            <a:endParaRPr lang="el-GR" dirty="0"/>
          </a:p>
          <a:p>
            <a:pPr lvl="1"/>
            <a:r>
              <a:rPr lang="el-GR" b="1" dirty="0" err="1"/>
              <a:t>Ατομα</a:t>
            </a:r>
            <a:r>
              <a:rPr lang="el-GR" b="1" dirty="0"/>
              <a:t> χωρίς εισόδημα, εργασία ή κεφάλαια </a:t>
            </a:r>
            <a:r>
              <a:rPr lang="en-US" dirty="0"/>
              <a:t>(≈ </a:t>
            </a:r>
            <a:r>
              <a:rPr lang="el-GR" dirty="0"/>
              <a:t>φοιτητές </a:t>
            </a:r>
            <a:r>
              <a:rPr lang="el-GR" dirty="0" err="1"/>
              <a:t>ΠαΠει</a:t>
            </a:r>
            <a:r>
              <a:rPr lang="el-GR" dirty="0"/>
              <a:t>;) λάμβαναν δάνεια να αγοράσουν σπίτι.</a:t>
            </a:r>
          </a:p>
          <a:p>
            <a:pPr lvl="2"/>
            <a:r>
              <a:rPr lang="el-GR" dirty="0"/>
              <a:t>‘Δάνεια χαμηλής εξασφάλισης’ – </a:t>
            </a:r>
            <a:r>
              <a:rPr lang="en-US" dirty="0" err="1"/>
              <a:t>subprimes</a:t>
            </a:r>
            <a:r>
              <a:rPr lang="en-US" dirty="0"/>
              <a:t>. </a:t>
            </a:r>
            <a:r>
              <a:rPr lang="el-GR" dirty="0"/>
              <a:t>Δεν υπήρχαν εγγυήσεις, ούτε διακρίβωση εισοδήματος. </a:t>
            </a:r>
          </a:p>
          <a:p>
            <a:pPr lvl="1"/>
            <a:r>
              <a:rPr lang="el-GR" dirty="0"/>
              <a:t>Τα δάνεια χορηγούσαν εξειδικευμένοι πράκτορες, Χωρίς προκαταβολή, που τα μεταπωλούσαν αμέσως.</a:t>
            </a:r>
          </a:p>
          <a:p>
            <a:pPr lvl="1"/>
            <a:r>
              <a:rPr lang="el-GR" dirty="0"/>
              <a:t>Οι πράκτορες έπαιρναν προμήθειες. Πολλαπλασιάζοντας δάνεια, πολλαπλασιάζεις τις προμήθειες.</a:t>
            </a:r>
          </a:p>
          <a:p>
            <a:pPr lvl="1"/>
            <a:r>
              <a:rPr lang="el-GR" dirty="0"/>
              <a:t>Για όσο καιρό αυξανόντουσαν οι τιμές ακινήτων, έπαιρνες </a:t>
            </a:r>
            <a:r>
              <a:rPr lang="el-GR" i="1" dirty="0"/>
              <a:t>δεύτερο</a:t>
            </a:r>
            <a:r>
              <a:rPr lang="el-GR" dirty="0"/>
              <a:t> δάνειο για να ξεπληρώσεις το </a:t>
            </a:r>
            <a:r>
              <a:rPr lang="el-GR" i="1" dirty="0"/>
              <a:t>πρώτο</a:t>
            </a:r>
          </a:p>
          <a:p>
            <a:pPr lvl="2"/>
            <a:r>
              <a:rPr lang="el-GR" dirty="0"/>
              <a:t>Το σπίτι λειτουργούσε ως </a:t>
            </a:r>
            <a:r>
              <a:rPr lang="en-US" dirty="0"/>
              <a:t>ATM </a:t>
            </a:r>
            <a:r>
              <a:rPr lang="el-GR" dirty="0"/>
              <a:t>για να εισπράττεις χρήματα για κατανάλωση (πχ ταξίδια).</a:t>
            </a:r>
          </a:p>
          <a:p>
            <a:r>
              <a:rPr lang="el-GR" dirty="0"/>
              <a:t>Το σύστημα διευκολύνθηκε από </a:t>
            </a:r>
            <a:r>
              <a:rPr lang="el-GR" b="1" dirty="0"/>
              <a:t>εξελίξεις στην χρηματαγορά </a:t>
            </a:r>
            <a:r>
              <a:rPr lang="el-GR" dirty="0"/>
              <a:t>και από </a:t>
            </a:r>
            <a:r>
              <a:rPr lang="el-GR" b="1" dirty="0"/>
              <a:t>νέα χρηματοοικονομικά </a:t>
            </a:r>
            <a:r>
              <a:rPr lang="el-GR" dirty="0"/>
              <a:t>εργαλεία που </a:t>
            </a:r>
            <a:r>
              <a:rPr lang="el-GR" dirty="0" err="1"/>
              <a:t>απέκρυβαν</a:t>
            </a:r>
            <a:r>
              <a:rPr lang="el-GR" dirty="0"/>
              <a:t> το προφανές </a:t>
            </a:r>
            <a:r>
              <a:rPr lang="el-GR" dirty="0">
                <a:highlight>
                  <a:srgbClr val="FFFF00"/>
                </a:highlight>
              </a:rPr>
              <a:t>πρόβλημα</a:t>
            </a:r>
            <a:r>
              <a:rPr lang="el-GR" dirty="0"/>
              <a:t> ότι αυτά τα δάνεια δεν θα ξεπληρώνονταν ποτέ. </a:t>
            </a:r>
          </a:p>
          <a:p>
            <a:pPr lvl="1"/>
            <a:r>
              <a:rPr lang="el-GR" dirty="0"/>
              <a:t>Καλλιεργείτο </a:t>
            </a:r>
            <a:r>
              <a:rPr lang="el-GR" b="1" dirty="0"/>
              <a:t>Ψευδαίσθηση</a:t>
            </a:r>
            <a:r>
              <a:rPr lang="el-GR" dirty="0"/>
              <a:t> ότι είχε </a:t>
            </a:r>
            <a:r>
              <a:rPr lang="el-GR" i="1" dirty="0"/>
              <a:t>καταργηθεί</a:t>
            </a:r>
            <a:r>
              <a:rPr lang="el-GR" dirty="0"/>
              <a:t> ή </a:t>
            </a:r>
            <a:r>
              <a:rPr lang="el-GR" i="1" dirty="0"/>
              <a:t>ριζικά περιοριστεί </a:t>
            </a:r>
            <a:r>
              <a:rPr lang="el-GR" dirty="0"/>
              <a:t>το ρίσκο.</a:t>
            </a:r>
          </a:p>
          <a:p>
            <a:pPr lvl="2"/>
            <a:r>
              <a:rPr lang="el-GR" dirty="0"/>
              <a:t>Εργαλεία επί εργαλείων έκρυβαν την κατάσταση ή διαβεβαίωναν ότι το ρίσκο είχε καλυφθεί.</a:t>
            </a:r>
          </a:p>
          <a:p>
            <a:pPr lvl="2"/>
            <a:r>
              <a:rPr lang="el-GR" dirty="0"/>
              <a:t>Πολύ συντηρητικοί επενδυτές ‘έμπλεξαν’: Δήμοι στη Νορβηγία, τράπεζες στην Γερμανία και Ιρλανδία, επενδυτές στην Λάρισα (!)</a:t>
            </a:r>
          </a:p>
          <a:p>
            <a:r>
              <a:rPr lang="el-GR" dirty="0"/>
              <a:t>Στην πράξη απεδείχθη </a:t>
            </a:r>
            <a:r>
              <a:rPr lang="el-GR" b="1" dirty="0"/>
              <a:t>χάρτινος πύργος</a:t>
            </a:r>
            <a:r>
              <a:rPr lang="el-GR" dirty="0"/>
              <a:t>.  Όταν άρχισαν να μειώνονται οι τιμές ακινήτων, διαπιστώθηκε ότι το σύστημα συνολικά ήταν εκτεθειμένο. </a:t>
            </a:r>
          </a:p>
          <a:p>
            <a:pPr lvl="1"/>
            <a:r>
              <a:rPr lang="el-GR" dirty="0"/>
              <a:t>Είχε δανειστεί πολύ περισσότερο από όσο μπορούσε να ξεπληρώσει. Η φούσκα ξεφούσκωνε γρήγορα. </a:t>
            </a:r>
          </a:p>
          <a:p>
            <a:pPr lvl="1"/>
            <a:r>
              <a:rPr lang="el-GR" dirty="0"/>
              <a:t>Θα κατέρρεε αν δεν παρέμβαινε η κυβέρνηση των ΗΠΑ με γιγαντιαία επιχορήγηση στην </a:t>
            </a:r>
            <a:r>
              <a:rPr lang="en-US" dirty="0"/>
              <a:t>AIG </a:t>
            </a:r>
            <a:r>
              <a:rPr lang="el-GR" dirty="0"/>
              <a:t>(</a:t>
            </a:r>
            <a:r>
              <a:rPr lang="el-GR" dirty="0">
                <a:highlight>
                  <a:srgbClr val="FFFF00"/>
                </a:highlight>
              </a:rPr>
              <a:t>750 </a:t>
            </a:r>
            <a:r>
              <a:rPr lang="el-GR" dirty="0" err="1">
                <a:highlight>
                  <a:srgbClr val="FFFF00"/>
                </a:highlight>
              </a:rPr>
              <a:t>δισ</a:t>
            </a:r>
            <a:r>
              <a:rPr lang="el-GR" dirty="0">
                <a:highlight>
                  <a:srgbClr val="FFFF00"/>
                </a:highlight>
              </a:rPr>
              <a:t> $)</a:t>
            </a:r>
            <a:endParaRPr lang="en-US" dirty="0">
              <a:highlight>
                <a:srgbClr val="FFFF00"/>
              </a:highlight>
            </a:endParaRPr>
          </a:p>
          <a:p>
            <a:pPr marL="0">
              <a:buNone/>
            </a:pPr>
            <a:r>
              <a:rPr lang="el-GR" sz="2300" b="1" dirty="0">
                <a:solidFill>
                  <a:schemeClr val="accent2"/>
                </a:solidFill>
              </a:rPr>
              <a:t>Στην δημιουργία της κρίσης κρίσιμο ρόλο έπαιξαν εξελίξεις στην ακαδημαϊκή ανάλυση του ρίσκου, αλλά και η διαμόρφωση νέων εργαλείων διαχείρισης ρίσκου που κατέληξαν </a:t>
            </a:r>
            <a:r>
              <a:rPr lang="el-GR" sz="2300" b="1" i="1" dirty="0">
                <a:solidFill>
                  <a:schemeClr val="accent6"/>
                </a:solidFill>
                <a:effectLst>
                  <a:outerShdw blurRad="38100" dist="38100" dir="2700000" algn="tl">
                    <a:srgbClr val="000000">
                      <a:alpha val="43137"/>
                    </a:srgbClr>
                  </a:outerShdw>
                </a:effectLst>
              </a:rPr>
              <a:t>‘χρηματοοικονομικά όπλα μαζικής καταστροφής’</a:t>
            </a:r>
            <a:r>
              <a:rPr lang="el-GR" sz="2300" b="1" dirty="0">
                <a:solidFill>
                  <a:schemeClr val="accent2"/>
                </a:solidFill>
              </a:rPr>
              <a:t> </a:t>
            </a:r>
            <a:r>
              <a:rPr lang="en-US" sz="2300" b="1" dirty="0">
                <a:solidFill>
                  <a:schemeClr val="accent2"/>
                </a:solidFill>
              </a:rPr>
              <a:t>  (Warren Buffet)</a:t>
            </a:r>
            <a:endParaRPr lang="el-GR" sz="2300" b="1" dirty="0">
              <a:solidFill>
                <a:schemeClr val="accent2"/>
              </a:solidFill>
            </a:endParaRPr>
          </a:p>
          <a:p>
            <a:pPr lvl="2"/>
            <a:endParaRPr lang="el-GR" dirty="0"/>
          </a:p>
        </p:txBody>
      </p:sp>
      <p:sp>
        <p:nvSpPr>
          <p:cNvPr id="4" name="Footer Placeholder 3">
            <a:extLst>
              <a:ext uri="{FF2B5EF4-FFF2-40B4-BE49-F238E27FC236}">
                <a16:creationId xmlns:a16="http://schemas.microsoft.com/office/drawing/2014/main" id="{05BCEF97-F4B8-DBC8-6D1B-1429A07ECBD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22035D2-5483-65E1-267A-A965D590D885}"/>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pic>
        <p:nvPicPr>
          <p:cNvPr id="6" name="Picture 5">
            <a:extLst>
              <a:ext uri="{FF2B5EF4-FFF2-40B4-BE49-F238E27FC236}">
                <a16:creationId xmlns:a16="http://schemas.microsoft.com/office/drawing/2014/main" id="{1499CF74-5478-EE50-0040-2F8D85075708}"/>
              </a:ext>
            </a:extLst>
          </p:cNvPr>
          <p:cNvPicPr>
            <a:picLocks noChangeAspect="1"/>
          </p:cNvPicPr>
          <p:nvPr/>
        </p:nvPicPr>
        <p:blipFill>
          <a:blip r:embed="rId2"/>
          <a:stretch>
            <a:fillRect/>
          </a:stretch>
        </p:blipFill>
        <p:spPr>
          <a:xfrm>
            <a:off x="10272464" y="130918"/>
            <a:ext cx="1468303" cy="1243979"/>
          </a:xfrm>
          <a:prstGeom prst="rect">
            <a:avLst/>
          </a:prstGeom>
        </p:spPr>
      </p:pic>
    </p:spTree>
    <p:extLst>
      <p:ext uri="{BB962C8B-B14F-4D97-AF65-F5344CB8AC3E}">
        <p14:creationId xmlns:p14="http://schemas.microsoft.com/office/powerpoint/2010/main" val="78668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493D-1D62-DFC7-EF16-6F1E514ABD97}"/>
              </a:ext>
            </a:extLst>
          </p:cNvPr>
          <p:cNvSpPr>
            <a:spLocks noGrp="1"/>
          </p:cNvSpPr>
          <p:nvPr>
            <p:ph type="title"/>
          </p:nvPr>
        </p:nvSpPr>
        <p:spPr/>
        <p:txBody>
          <a:bodyPr>
            <a:normAutofit fontScale="90000"/>
          </a:bodyPr>
          <a:lstStyle/>
          <a:p>
            <a:r>
              <a:rPr lang="el-GR" b="1" dirty="0"/>
              <a:t>Κινητήριος Δύναμη</a:t>
            </a:r>
            <a:r>
              <a:rPr lang="el-GR" dirty="0"/>
              <a:t>: </a:t>
            </a:r>
            <a:r>
              <a:rPr lang="en-US" dirty="0"/>
              <a:t>T</a:t>
            </a:r>
            <a:r>
              <a:rPr lang="el-GR" dirty="0"/>
              <a:t>α Χρηματοοικονομικά ως διακριτή επιστήμη από οικονομικά</a:t>
            </a:r>
            <a:endParaRPr lang="en-GB" dirty="0"/>
          </a:p>
        </p:txBody>
      </p:sp>
      <p:sp>
        <p:nvSpPr>
          <p:cNvPr id="3" name="Content Placeholder 2">
            <a:extLst>
              <a:ext uri="{FF2B5EF4-FFF2-40B4-BE49-F238E27FC236}">
                <a16:creationId xmlns:a16="http://schemas.microsoft.com/office/drawing/2014/main" id="{8EC4AF73-C2D6-288D-0CE1-2E7BD2A8B441}"/>
              </a:ext>
            </a:extLst>
          </p:cNvPr>
          <p:cNvSpPr>
            <a:spLocks noGrp="1"/>
          </p:cNvSpPr>
          <p:nvPr>
            <p:ph idx="1"/>
          </p:nvPr>
        </p:nvSpPr>
        <p:spPr>
          <a:xfrm>
            <a:off x="407368" y="1691640"/>
            <a:ext cx="7848872" cy="4689688"/>
          </a:xfrm>
        </p:spPr>
        <p:txBody>
          <a:bodyPr>
            <a:normAutofit fontScale="92500" lnSpcReduction="20000"/>
          </a:bodyPr>
          <a:lstStyle/>
          <a:p>
            <a:r>
              <a:rPr lang="el-GR" b="1" dirty="0"/>
              <a:t>Δεκαετία του 1980</a:t>
            </a:r>
            <a:r>
              <a:rPr lang="el-GR" dirty="0"/>
              <a:t>: Ο κλάδος των </a:t>
            </a:r>
            <a:r>
              <a:rPr lang="el-GR" i="1" dirty="0">
                <a:solidFill>
                  <a:schemeClr val="accent3"/>
                </a:solidFill>
              </a:rPr>
              <a:t>Χρηματο</a:t>
            </a:r>
            <a:r>
              <a:rPr lang="el-GR" dirty="0"/>
              <a:t>οικονομικών </a:t>
            </a:r>
            <a:r>
              <a:rPr lang="en-US" dirty="0"/>
              <a:t>(Finance) </a:t>
            </a:r>
            <a:r>
              <a:rPr lang="el-GR" dirty="0">
                <a:solidFill>
                  <a:schemeClr val="accent3"/>
                </a:solidFill>
              </a:rPr>
              <a:t>αποκόπτεται</a:t>
            </a:r>
          </a:p>
          <a:p>
            <a:pPr lvl="1"/>
            <a:r>
              <a:rPr lang="el-GR" dirty="0"/>
              <a:t>Σχέσεις μεταξύ </a:t>
            </a:r>
            <a:r>
              <a:rPr lang="el-GR" b="1" dirty="0" err="1"/>
              <a:t>χρηματοροών</a:t>
            </a:r>
            <a:r>
              <a:rPr lang="el-GR" dirty="0"/>
              <a:t>:</a:t>
            </a:r>
            <a:r>
              <a:rPr lang="el-GR" b="1" dirty="0"/>
              <a:t> Ταχεία επίτευξη ισορροπίας </a:t>
            </a:r>
            <a:r>
              <a:rPr lang="el-GR" dirty="0"/>
              <a:t>(μαθηματικές ισοδυναμίες) μεταξύ αγορών και χωρών.  Οι δυνατότητες </a:t>
            </a:r>
            <a:r>
              <a:rPr lang="el-GR" b="1" dirty="0"/>
              <a:t>διασύνδεσης</a:t>
            </a:r>
            <a:r>
              <a:rPr lang="el-GR" dirty="0"/>
              <a:t> των αγορών (εξελίξεις στις τηλεπικοινωνίες + πληροφορικής) ‘σε πραγματικό χρόνο’ επιτρέπουν οι Θεωρητικές </a:t>
            </a:r>
            <a:r>
              <a:rPr lang="el-GR" b="1" dirty="0"/>
              <a:t>μαθηματικές ισορροπίες </a:t>
            </a:r>
            <a:r>
              <a:rPr lang="el-GR" dirty="0"/>
              <a:t>να μεταφραστούν σε συνθήκες που χαρακτηρίζουν υπαρκτές </a:t>
            </a:r>
            <a:r>
              <a:rPr lang="el-GR" i="1" dirty="0"/>
              <a:t>χρηματαγορές </a:t>
            </a:r>
            <a:r>
              <a:rPr lang="el-GR" dirty="0"/>
              <a:t>και γίνονται αντικείμενο συναλλαγών. </a:t>
            </a:r>
          </a:p>
          <a:p>
            <a:pPr lvl="1"/>
            <a:r>
              <a:rPr lang="el-GR" dirty="0"/>
              <a:t>Η δυνατότητα αυτή επιτρέπει την μετάφραση ακαδημαϊκών θεωρημάτων σε συνθήκες που χαρακτηρίζουν αγορές.</a:t>
            </a:r>
          </a:p>
          <a:p>
            <a:pPr lvl="2"/>
            <a:r>
              <a:rPr lang="el-GR" dirty="0"/>
              <a:t>Με τον ίδιο τρόπο επιτρέπουν παρεμβάσεις – μετατρέποντας μαθηματικά αποτελέσματα σε κέρδη</a:t>
            </a:r>
          </a:p>
          <a:p>
            <a:pPr lvl="2"/>
            <a:r>
              <a:rPr lang="el-GR" dirty="0"/>
              <a:t>Δεκαετία 1980 τα χρηματοοικονομικά αξιοποιούν μεγάλα μαθηματικά και στατιστικά μοντέλα αξιοποιώντας αποφοίτους μαθηματικών σχολών </a:t>
            </a:r>
            <a:r>
              <a:rPr lang="en-US" dirty="0">
                <a:solidFill>
                  <a:schemeClr val="tx1"/>
                </a:solidFill>
              </a:rPr>
              <a:t>(</a:t>
            </a:r>
            <a:r>
              <a:rPr lang="el-GR" dirty="0">
                <a:solidFill>
                  <a:schemeClr val="tx1"/>
                </a:solidFill>
              </a:rPr>
              <a:t> οι διαβόητοι </a:t>
            </a:r>
            <a:r>
              <a:rPr lang="en-US" dirty="0">
                <a:solidFill>
                  <a:schemeClr val="accent2"/>
                </a:solidFill>
                <a:effectLst>
                  <a:outerShdw blurRad="38100" dist="38100" dir="2700000" algn="tl">
                    <a:srgbClr val="000000">
                      <a:alpha val="43137"/>
                    </a:srgbClr>
                  </a:outerShdw>
                </a:effectLst>
              </a:rPr>
              <a:t>quants) </a:t>
            </a:r>
            <a:endParaRPr lang="el-GR" dirty="0">
              <a:solidFill>
                <a:schemeClr val="accent2"/>
              </a:solidFill>
              <a:effectLst>
                <a:outerShdw blurRad="38100" dist="38100" dir="2700000" algn="tl">
                  <a:srgbClr val="000000">
                    <a:alpha val="43137"/>
                  </a:srgbClr>
                </a:outerShdw>
              </a:effectLst>
            </a:endParaRPr>
          </a:p>
          <a:p>
            <a:r>
              <a:rPr lang="el-GR" dirty="0"/>
              <a:t>Η ακαδημαϊκή ενασχόληση από </a:t>
            </a:r>
            <a:r>
              <a:rPr lang="el-GR" b="1" dirty="0"/>
              <a:t>κοινωνική </a:t>
            </a:r>
            <a:r>
              <a:rPr lang="el-GR" b="1" i="1" dirty="0"/>
              <a:t>ανάλυση</a:t>
            </a:r>
            <a:r>
              <a:rPr lang="el-GR" b="1" dirty="0"/>
              <a:t> </a:t>
            </a:r>
            <a:r>
              <a:rPr lang="el-GR" dirty="0"/>
              <a:t>μεταλλάσσεται (δυνητικά) σε </a:t>
            </a:r>
            <a:r>
              <a:rPr lang="el-GR" b="1" dirty="0"/>
              <a:t>εργαλείο πλουτισμού</a:t>
            </a:r>
            <a:r>
              <a:rPr lang="el-GR" dirty="0"/>
              <a:t>. </a:t>
            </a:r>
          </a:p>
          <a:p>
            <a:pPr lvl="1"/>
            <a:r>
              <a:rPr lang="el-GR" dirty="0"/>
              <a:t>Η ακαδημαϊκή έρευνα εξαργυρώνεται σε </a:t>
            </a:r>
            <a:r>
              <a:rPr lang="el-GR" b="1" dirty="0">
                <a:effectLst>
                  <a:outerShdw blurRad="38100" dist="38100" dir="2700000" algn="tl">
                    <a:srgbClr val="000000">
                      <a:alpha val="43137"/>
                    </a:srgbClr>
                  </a:outerShdw>
                </a:effectLst>
              </a:rPr>
              <a:t>χρήμα</a:t>
            </a:r>
            <a:r>
              <a:rPr lang="el-GR" dirty="0"/>
              <a:t>. </a:t>
            </a:r>
            <a:r>
              <a:rPr lang="en-US" dirty="0"/>
              <a:t>(monetization)</a:t>
            </a:r>
            <a:endParaRPr lang="el-GR" dirty="0"/>
          </a:p>
          <a:p>
            <a:pPr lvl="2"/>
            <a:r>
              <a:rPr lang="el-GR" dirty="0"/>
              <a:t>Διαμόρφωση </a:t>
            </a:r>
            <a:r>
              <a:rPr lang="el-GR" b="1" dirty="0"/>
              <a:t>νέων</a:t>
            </a:r>
            <a:r>
              <a:rPr lang="en-US" b="1" dirty="0"/>
              <a:t> </a:t>
            </a:r>
            <a:r>
              <a:rPr lang="el-GR" b="1" dirty="0"/>
              <a:t>οικονομικών εργαλείων </a:t>
            </a:r>
            <a:r>
              <a:rPr lang="el-GR" dirty="0"/>
              <a:t>που αξιοποιούν μοντέλα: Παράγωγα, ‘</a:t>
            </a:r>
            <a:r>
              <a:rPr lang="el-GR" dirty="0" err="1"/>
              <a:t>Τιτλοποιήσεις</a:t>
            </a:r>
            <a:r>
              <a:rPr lang="el-GR" dirty="0"/>
              <a:t>’   και διαχείριση του ρίσκου. </a:t>
            </a:r>
          </a:p>
          <a:p>
            <a:pPr lvl="3"/>
            <a:r>
              <a:rPr lang="el-GR" dirty="0"/>
              <a:t>πχ: η Εξίσωση </a:t>
            </a:r>
            <a:r>
              <a:rPr lang="en-US" dirty="0"/>
              <a:t>Black-Scholes </a:t>
            </a:r>
            <a:r>
              <a:rPr lang="el-GR" dirty="0"/>
              <a:t>κερδίζει Νόμπελ, και αξιοποιείται από το </a:t>
            </a:r>
            <a:r>
              <a:rPr lang="en-US" dirty="0"/>
              <a:t>Long Term Capital Management</a:t>
            </a:r>
            <a:endParaRPr lang="el-GR" dirty="0"/>
          </a:p>
          <a:p>
            <a:pPr lvl="2"/>
            <a:r>
              <a:rPr lang="el-GR" b="1" dirty="0"/>
              <a:t>Αλγοριθμικά</a:t>
            </a:r>
            <a:r>
              <a:rPr lang="el-GR" dirty="0"/>
              <a:t> μοντέλα συναλλαγών αναλαμβάνουν δοσοληψίες – επωφελούνται από διαφορές απειροελάχιστες μονάδες χρόνου</a:t>
            </a:r>
          </a:p>
          <a:p>
            <a:pPr lvl="3"/>
            <a:r>
              <a:rPr lang="el-GR" dirty="0"/>
              <a:t>Πχ επενδύσεις σε οπτικές ίνες για να μειώσουν τον χρόνο μετάδοσης πληροφορίας κατά </a:t>
            </a:r>
            <a:r>
              <a:rPr lang="el-GR" dirty="0" err="1"/>
              <a:t>εκατομυριαστά</a:t>
            </a:r>
            <a:r>
              <a:rPr lang="el-GR" dirty="0"/>
              <a:t> του δευτερολέπτου. </a:t>
            </a:r>
          </a:p>
          <a:p>
            <a:pPr lvl="2"/>
            <a:endParaRPr lang="el-GR" dirty="0"/>
          </a:p>
          <a:p>
            <a:pPr lvl="2"/>
            <a:endParaRPr lang="en-GB" dirty="0"/>
          </a:p>
        </p:txBody>
      </p:sp>
      <p:sp>
        <p:nvSpPr>
          <p:cNvPr id="4" name="Footer Placeholder 3">
            <a:extLst>
              <a:ext uri="{FF2B5EF4-FFF2-40B4-BE49-F238E27FC236}">
                <a16:creationId xmlns:a16="http://schemas.microsoft.com/office/drawing/2014/main" id="{23057194-DF81-9E1A-1F1C-D9F1875AD08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27C93A4-5823-6BCF-BC0D-69105F60FEFF}"/>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
        <p:nvSpPr>
          <p:cNvPr id="6" name="TextBox 5">
            <a:extLst>
              <a:ext uri="{FF2B5EF4-FFF2-40B4-BE49-F238E27FC236}">
                <a16:creationId xmlns:a16="http://schemas.microsoft.com/office/drawing/2014/main" id="{7658457E-9777-F390-B286-8D5184E818FD}"/>
              </a:ext>
            </a:extLst>
          </p:cNvPr>
          <p:cNvSpPr txBox="1"/>
          <p:nvPr/>
        </p:nvSpPr>
        <p:spPr>
          <a:xfrm>
            <a:off x="8616280" y="1765952"/>
            <a:ext cx="3384376" cy="3539430"/>
          </a:xfrm>
          <a:prstGeom prst="rect">
            <a:avLst/>
          </a:prstGeom>
          <a:solidFill>
            <a:schemeClr val="accent1">
              <a:lumMod val="20000"/>
              <a:lumOff val="80000"/>
            </a:schemeClr>
          </a:solidFill>
        </p:spPr>
        <p:txBody>
          <a:bodyPr wrap="square" rtlCol="0">
            <a:spAutoFit/>
          </a:bodyPr>
          <a:lstStyle/>
          <a:p>
            <a:r>
              <a:rPr lang="el-GR" sz="1400" b="1" dirty="0"/>
              <a:t>Είναι </a:t>
            </a:r>
            <a:r>
              <a:rPr lang="el-GR" sz="1400" b="1" i="1" dirty="0">
                <a:solidFill>
                  <a:schemeClr val="accent3"/>
                </a:solidFill>
              </a:rPr>
              <a:t>παρασιτικά</a:t>
            </a:r>
            <a:r>
              <a:rPr lang="el-GR" sz="1400" b="1" dirty="0"/>
              <a:t> τα χρηματοοικονομικά; </a:t>
            </a:r>
            <a:endParaRPr lang="en-GB" sz="1400" dirty="0"/>
          </a:p>
          <a:p>
            <a:r>
              <a:rPr lang="el-GR" sz="1400" dirty="0"/>
              <a:t>Νομπελίστας </a:t>
            </a:r>
            <a:r>
              <a:rPr lang="en-US" sz="1400" b="1" dirty="0"/>
              <a:t>James </a:t>
            </a:r>
            <a:r>
              <a:rPr lang="el-GR" sz="1400" b="1" dirty="0"/>
              <a:t>Τ</a:t>
            </a:r>
            <a:r>
              <a:rPr lang="en-US" sz="1400" b="1" dirty="0" err="1"/>
              <a:t>obin</a:t>
            </a:r>
            <a:r>
              <a:rPr lang="en-US" sz="1400" b="1" dirty="0"/>
              <a:t> </a:t>
            </a:r>
            <a:r>
              <a:rPr lang="el-GR" sz="1400" dirty="0"/>
              <a:t>είχε εκφράσει το  1984 δυσφορία</a:t>
            </a:r>
            <a:r>
              <a:rPr lang="el-GR" sz="1400" i="1" dirty="0"/>
              <a:t>«.. ρίχνουμε όλο και περισσότερους από τους πόρους μας, συμπεριλαμβανομένης και της </a:t>
            </a:r>
            <a:r>
              <a:rPr lang="el-GR" sz="1400" b="1" i="1" dirty="0"/>
              <a:t>αφρόκρεμας της νεολαίας</a:t>
            </a:r>
            <a:r>
              <a:rPr lang="el-GR" sz="1400" i="1" dirty="0"/>
              <a:t>, σε </a:t>
            </a:r>
            <a:r>
              <a:rPr lang="el-GR" sz="1400" b="1" i="1" dirty="0"/>
              <a:t>χρηματοοικονομικές δραστηριότητες που είναι απομακρυσμένες από την παραγωγή </a:t>
            </a:r>
            <a:r>
              <a:rPr lang="el-GR" sz="1400" i="1" dirty="0"/>
              <a:t>…, σε δραστηριότητες που δημιουργούν </a:t>
            </a:r>
            <a:r>
              <a:rPr lang="el-GR" sz="1400" b="1" i="1" dirty="0"/>
              <a:t>υψηλές ιδιωτικές ανταμοιβές </a:t>
            </a:r>
            <a:r>
              <a:rPr lang="el-GR" sz="1400" i="1" dirty="0"/>
              <a:t>-</a:t>
            </a:r>
            <a:r>
              <a:rPr lang="el-GR" sz="1400" i="1" dirty="0">
                <a:solidFill>
                  <a:schemeClr val="accent3"/>
                </a:solidFill>
              </a:rPr>
              <a:t>δυσανάλογες προς την κοινωνική τους παραγωγικότητα</a:t>
            </a:r>
            <a:r>
              <a:rPr lang="el-GR" sz="1400" i="1" dirty="0"/>
              <a:t>. Υποψιάζομαι ότι αυτή η ‘χάρτινη οικονομία’ εκμεταλλεύεται την απίστευτη δύναμη του ηλεκτρονικού υπολογιστή, … για να φουσκώσει την ποσότητα και την ποικιλία των χρηματοοικονομικών συναλλαγών....». </a:t>
            </a:r>
            <a:endParaRPr lang="en-GB" sz="1400" dirty="0"/>
          </a:p>
        </p:txBody>
      </p:sp>
      <p:pic>
        <p:nvPicPr>
          <p:cNvPr id="7" name="Picture 6">
            <a:extLst>
              <a:ext uri="{FF2B5EF4-FFF2-40B4-BE49-F238E27FC236}">
                <a16:creationId xmlns:a16="http://schemas.microsoft.com/office/drawing/2014/main" id="{A6F6E6FC-3D6E-C2E0-7BBD-029A670FA061}"/>
              </a:ext>
            </a:extLst>
          </p:cNvPr>
          <p:cNvPicPr>
            <a:picLocks noChangeAspect="1"/>
          </p:cNvPicPr>
          <p:nvPr/>
        </p:nvPicPr>
        <p:blipFill>
          <a:blip r:embed="rId2"/>
          <a:stretch>
            <a:fillRect/>
          </a:stretch>
        </p:blipFill>
        <p:spPr>
          <a:xfrm>
            <a:off x="10842788" y="342210"/>
            <a:ext cx="1002804" cy="1314901"/>
          </a:xfrm>
          <a:prstGeom prst="rect">
            <a:avLst/>
          </a:prstGeom>
        </p:spPr>
      </p:pic>
    </p:spTree>
    <p:extLst>
      <p:ext uri="{BB962C8B-B14F-4D97-AF65-F5344CB8AC3E}">
        <p14:creationId xmlns:p14="http://schemas.microsoft.com/office/powerpoint/2010/main" val="19297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45A6-CB0F-3994-07F8-D6D297381904}"/>
              </a:ext>
            </a:extLst>
          </p:cNvPr>
          <p:cNvSpPr>
            <a:spLocks noGrp="1"/>
          </p:cNvSpPr>
          <p:nvPr>
            <p:ph type="title"/>
          </p:nvPr>
        </p:nvSpPr>
        <p:spPr/>
        <p:txBody>
          <a:bodyPr>
            <a:normAutofit fontScale="90000"/>
          </a:bodyPr>
          <a:lstStyle/>
          <a:p>
            <a:r>
              <a:rPr lang="el-GR" b="1" dirty="0" err="1">
                <a:effectLst>
                  <a:outerShdw blurRad="38100" dist="38100" dir="2700000" algn="tl">
                    <a:srgbClr val="000000">
                      <a:alpha val="43137"/>
                    </a:srgbClr>
                  </a:outerShdw>
                </a:effectLst>
              </a:rPr>
              <a:t>Μόχλευση</a:t>
            </a:r>
            <a:r>
              <a:rPr lang="el-GR" dirty="0"/>
              <a:t>:  </a:t>
            </a:r>
            <a:r>
              <a:rPr lang="el-GR" b="1" dirty="0">
                <a:solidFill>
                  <a:schemeClr val="accent6"/>
                </a:solidFill>
              </a:rPr>
              <a:t>Πώς </a:t>
            </a:r>
            <a:r>
              <a:rPr lang="el-GR" b="1" dirty="0">
                <a:solidFill>
                  <a:schemeClr val="accent6"/>
                </a:solidFill>
                <a:effectLst>
                  <a:outerShdw blurRad="38100" dist="38100" dir="2700000" algn="tl">
                    <a:srgbClr val="000000">
                      <a:alpha val="43137"/>
                    </a:srgbClr>
                  </a:outerShdw>
                </a:effectLst>
              </a:rPr>
              <a:t>μεγιστοποιείς</a:t>
            </a:r>
            <a:r>
              <a:rPr lang="el-GR" b="1" dirty="0">
                <a:solidFill>
                  <a:schemeClr val="accent6"/>
                </a:solidFill>
              </a:rPr>
              <a:t> τις </a:t>
            </a:r>
            <a:r>
              <a:rPr lang="el-GR" b="1" i="1" dirty="0">
                <a:solidFill>
                  <a:schemeClr val="accent3"/>
                </a:solidFill>
              </a:rPr>
              <a:t>χαμηλές</a:t>
            </a:r>
            <a:r>
              <a:rPr lang="el-GR" b="1" dirty="0">
                <a:solidFill>
                  <a:schemeClr val="accent6"/>
                </a:solidFill>
              </a:rPr>
              <a:t> </a:t>
            </a:r>
            <a:r>
              <a:rPr lang="el-GR" b="1" i="1" dirty="0">
                <a:solidFill>
                  <a:schemeClr val="accent3"/>
                </a:solidFill>
              </a:rPr>
              <a:t>αποδόσεις</a:t>
            </a:r>
            <a:r>
              <a:rPr lang="el-GR" dirty="0"/>
              <a:t>; Τι </a:t>
            </a:r>
            <a:r>
              <a:rPr lang="el-GR" b="1" i="1" dirty="0">
                <a:solidFill>
                  <a:schemeClr val="accent3"/>
                </a:solidFill>
              </a:rPr>
              <a:t>κίνδυνοι</a:t>
            </a:r>
            <a:r>
              <a:rPr lang="el-GR" dirty="0"/>
              <a:t> προκύπτουν; </a:t>
            </a:r>
            <a:endParaRPr lang="en-GB" dirty="0"/>
          </a:p>
        </p:txBody>
      </p:sp>
      <p:sp>
        <p:nvSpPr>
          <p:cNvPr id="3" name="Content Placeholder 2">
            <a:extLst>
              <a:ext uri="{FF2B5EF4-FFF2-40B4-BE49-F238E27FC236}">
                <a16:creationId xmlns:a16="http://schemas.microsoft.com/office/drawing/2014/main" id="{108B85FF-8E3D-9AEA-F0EA-60EC711FA59C}"/>
              </a:ext>
            </a:extLst>
          </p:cNvPr>
          <p:cNvSpPr>
            <a:spLocks noGrp="1"/>
          </p:cNvSpPr>
          <p:nvPr>
            <p:ph sz="half" idx="1"/>
          </p:nvPr>
        </p:nvSpPr>
        <p:spPr>
          <a:xfrm>
            <a:off x="407368" y="1845734"/>
            <a:ext cx="5976663" cy="4175554"/>
          </a:xfrm>
        </p:spPr>
        <p:txBody>
          <a:bodyPr>
            <a:normAutofit fontScale="55000" lnSpcReduction="20000"/>
          </a:bodyPr>
          <a:lstStyle/>
          <a:p>
            <a:pPr marL="0">
              <a:buNone/>
            </a:pPr>
            <a:r>
              <a:rPr lang="el-GR" b="1" dirty="0"/>
              <a:t>Με </a:t>
            </a:r>
            <a:r>
              <a:rPr lang="el-GR" b="1" i="1" dirty="0">
                <a:solidFill>
                  <a:schemeClr val="accent3"/>
                </a:solidFill>
                <a:effectLst>
                  <a:outerShdw blurRad="38100" dist="38100" dir="2700000" algn="tl">
                    <a:srgbClr val="000000">
                      <a:alpha val="43137"/>
                    </a:srgbClr>
                  </a:outerShdw>
                </a:effectLst>
              </a:rPr>
              <a:t>δανεισμό</a:t>
            </a:r>
            <a:r>
              <a:rPr lang="el-GR" b="1" dirty="0"/>
              <a:t> – Σαν </a:t>
            </a:r>
            <a:r>
              <a:rPr lang="el-GR" b="1" dirty="0">
                <a:solidFill>
                  <a:schemeClr val="accent3"/>
                </a:solidFill>
              </a:rPr>
              <a:t>μοχλός</a:t>
            </a:r>
            <a:r>
              <a:rPr lang="el-GR" b="1" dirty="0"/>
              <a:t> που πολλαπλασιάζει την δύναμη: </a:t>
            </a:r>
            <a:r>
              <a:rPr lang="el-GR" b="1" i="1" dirty="0">
                <a:solidFill>
                  <a:schemeClr val="accent3"/>
                </a:solidFill>
                <a:effectLst>
                  <a:outerShdw blurRad="38100" dist="38100" dir="2700000" algn="tl">
                    <a:srgbClr val="000000">
                      <a:alpha val="43137"/>
                    </a:srgbClr>
                  </a:outerShdw>
                </a:effectLst>
              </a:rPr>
              <a:t>ΜΟΧΛΕΥΣΗ</a:t>
            </a:r>
            <a:endParaRPr lang="en-GB" i="1" dirty="0">
              <a:solidFill>
                <a:schemeClr val="accent3"/>
              </a:solidFill>
              <a:effectLst>
                <a:outerShdw blurRad="38100" dist="38100" dir="2700000" algn="tl">
                  <a:srgbClr val="000000">
                    <a:alpha val="43137"/>
                  </a:srgbClr>
                </a:outerShdw>
              </a:effectLst>
            </a:endParaRPr>
          </a:p>
          <a:p>
            <a:r>
              <a:rPr lang="el-GR" dirty="0"/>
              <a:t>Ο </a:t>
            </a:r>
            <a:r>
              <a:rPr lang="el-GR" dirty="0" err="1"/>
              <a:t>χρηματοοοικονομικός</a:t>
            </a:r>
            <a:r>
              <a:rPr lang="el-GR" dirty="0"/>
              <a:t> τομέας </a:t>
            </a:r>
            <a:r>
              <a:rPr lang="el-GR" b="1" dirty="0"/>
              <a:t>από το 1980 </a:t>
            </a:r>
            <a:r>
              <a:rPr lang="el-GR" dirty="0"/>
              <a:t>αυξήθηκε πολύ  με </a:t>
            </a:r>
            <a:r>
              <a:rPr lang="el-GR" dirty="0" err="1"/>
              <a:t>μόχλευση</a:t>
            </a:r>
            <a:r>
              <a:rPr lang="el-GR" dirty="0"/>
              <a:t>. Ιδιαίτερη άνθηση παρουσίασε μετά την </a:t>
            </a:r>
            <a:r>
              <a:rPr lang="el-GR" b="1" dirty="0"/>
              <a:t>κατάρρευση μετοχών το 2000</a:t>
            </a:r>
            <a:r>
              <a:rPr lang="el-GR" dirty="0"/>
              <a:t>. </a:t>
            </a:r>
          </a:p>
          <a:p>
            <a:pPr lvl="1"/>
            <a:r>
              <a:rPr lang="el-GR" dirty="0"/>
              <a:t>Τότε διατηρήθηκαν τα εισοδήματα των χρηματιστών όταν οι πραγματικές αποδόσεις έπεφταν και τα επιτόκια ήταν πολύ χαμηλά. </a:t>
            </a:r>
          </a:p>
          <a:p>
            <a:pPr lvl="1"/>
            <a:r>
              <a:rPr lang="el-GR" dirty="0"/>
              <a:t>Διατηρήθηκαν πολλαπλασιάζοντας χαμηλά επιτόκια με μεγάλα δανεισμένα ποσά </a:t>
            </a:r>
          </a:p>
          <a:p>
            <a:pPr lvl="1"/>
            <a:r>
              <a:rPr lang="el-GR" dirty="0"/>
              <a:t>Ως ενέχυρο χρησιμοποιήθηκαν εκτενώς τα ακίνητα. </a:t>
            </a:r>
          </a:p>
          <a:p>
            <a:r>
              <a:rPr lang="el-GR" dirty="0"/>
              <a:t>Όσο τα ακίνητα ανέβαιναν σε αξία το ‘σύστημα’ απέδιδε. Η αγορά πλημμύρισε από πληθώρα παραγώγων (με </a:t>
            </a:r>
            <a:r>
              <a:rPr lang="el-GR" dirty="0" err="1"/>
              <a:t>παχηλές</a:t>
            </a:r>
            <a:r>
              <a:rPr lang="el-GR" dirty="0"/>
              <a:t> </a:t>
            </a:r>
            <a:r>
              <a:rPr lang="el-GR" dirty="0" err="1"/>
              <a:t>προμηθειες</a:t>
            </a:r>
            <a:r>
              <a:rPr lang="el-GR" dirty="0"/>
              <a:t>) </a:t>
            </a:r>
          </a:p>
          <a:p>
            <a:pPr lvl="1"/>
            <a:r>
              <a:rPr lang="el-GR" dirty="0"/>
              <a:t>Τα παράγωγα (όλο και πιο σύνθετα) κυκλοφόρησαν παγκοσμίως</a:t>
            </a:r>
          </a:p>
          <a:p>
            <a:r>
              <a:rPr lang="el-GR" dirty="0"/>
              <a:t>Όταν οι τιμές ακινήτων άρχισαν να μειώνονται </a:t>
            </a:r>
            <a:r>
              <a:rPr lang="el-GR" b="1" dirty="0"/>
              <a:t>από το 2005 </a:t>
            </a:r>
            <a:r>
              <a:rPr lang="el-GR" dirty="0"/>
              <a:t>η κατάρρευση ήταν ταχύτερη </a:t>
            </a:r>
            <a:r>
              <a:rPr lang="el-GR" b="1" dirty="0"/>
              <a:t>γιατί υπήρχε </a:t>
            </a:r>
            <a:r>
              <a:rPr lang="el-GR" b="1" i="1" dirty="0" err="1">
                <a:effectLst>
                  <a:outerShdw blurRad="38100" dist="38100" dir="2700000" algn="tl">
                    <a:srgbClr val="000000">
                      <a:alpha val="43137"/>
                    </a:srgbClr>
                  </a:outerShdw>
                </a:effectLst>
              </a:rPr>
              <a:t>μόχλευση</a:t>
            </a:r>
            <a:r>
              <a:rPr lang="el-GR" b="1" dirty="0"/>
              <a:t> </a:t>
            </a:r>
            <a:r>
              <a:rPr lang="el-GR" dirty="0"/>
              <a:t>(άρα μεγαλύτερη έκθεση σε κίνδυνο).</a:t>
            </a:r>
          </a:p>
          <a:p>
            <a:pPr lvl="1"/>
            <a:r>
              <a:rPr lang="el-GR" dirty="0"/>
              <a:t> Η κατάσταση  επιδεινώθηκε όταν τα παράγωγα </a:t>
            </a:r>
            <a:r>
              <a:rPr lang="el-GR" dirty="0" err="1"/>
              <a:t>απεδείχθηκαν</a:t>
            </a:r>
            <a:r>
              <a:rPr lang="el-GR" dirty="0"/>
              <a:t> ότι δεν μπορούσαν να εκτιμηθούν (ή ότι η αποτίμηση που είχε γίνει ως το 2007 ήταν παραπλανητική),</a:t>
            </a:r>
          </a:p>
          <a:p>
            <a:pPr lvl="1"/>
            <a:r>
              <a:rPr lang="el-GR" dirty="0"/>
              <a:t> + ότι η πραγματική αξία ήταν </a:t>
            </a:r>
            <a:r>
              <a:rPr lang="el-GR" b="1" dirty="0"/>
              <a:t>(α)</a:t>
            </a:r>
            <a:r>
              <a:rPr lang="el-GR" dirty="0"/>
              <a:t> άγνωστη και </a:t>
            </a:r>
            <a:r>
              <a:rPr lang="el-GR" b="1" dirty="0"/>
              <a:t>(β)</a:t>
            </a:r>
            <a:r>
              <a:rPr lang="el-GR" dirty="0"/>
              <a:t> μικρότερη από ότι νόμιζαν.</a:t>
            </a:r>
          </a:p>
          <a:p>
            <a:r>
              <a:rPr lang="el-GR" dirty="0"/>
              <a:t>Η ύφεση από το 2008 ήταν βαθύτερη γιατί συνοδευόταν από </a:t>
            </a:r>
            <a:r>
              <a:rPr lang="el-GR" b="1" i="1" dirty="0" err="1"/>
              <a:t>απο</a:t>
            </a:r>
            <a:r>
              <a:rPr lang="el-GR" b="1" dirty="0" err="1"/>
              <a:t>μόχλευση</a:t>
            </a:r>
            <a:r>
              <a:rPr lang="el-GR" dirty="0"/>
              <a:t> –μείωση του λόγου (δάνεια/εισόδημα)</a:t>
            </a:r>
          </a:p>
          <a:p>
            <a:pPr lvl="1"/>
            <a:r>
              <a:rPr lang="el-GR" dirty="0"/>
              <a:t>  δηλ. αφαίρεση πόρων από την παραγωγή για την αποπληρωμή δανείων. </a:t>
            </a:r>
          </a:p>
          <a:p>
            <a:r>
              <a:rPr lang="el-GR" dirty="0"/>
              <a:t>Η κρίση </a:t>
            </a:r>
            <a:r>
              <a:rPr lang="el-GR" b="1" dirty="0"/>
              <a:t>μεταφέρθηκε</a:t>
            </a:r>
            <a:r>
              <a:rPr lang="el-GR" dirty="0"/>
              <a:t> και σε όσους δεν είχαν άμεση ανάμειξη παγκοσμίως επειδή:</a:t>
            </a:r>
          </a:p>
          <a:p>
            <a:pPr lvl="1"/>
            <a:r>
              <a:rPr lang="el-GR" dirty="0"/>
              <a:t>(α) Αυξήθηκαν τα επιτόκια και (β) μειώθηκε ο ρυθμός μεγέθυνσης του ΑΕΠ</a:t>
            </a:r>
          </a:p>
          <a:p>
            <a:r>
              <a:rPr lang="el-GR" dirty="0" err="1"/>
              <a:t>Οσοι</a:t>
            </a:r>
            <a:r>
              <a:rPr lang="el-GR" dirty="0"/>
              <a:t> είχαν </a:t>
            </a:r>
            <a:r>
              <a:rPr lang="el-GR" b="1" dirty="0"/>
              <a:t>υψηλό χρέος </a:t>
            </a:r>
            <a:r>
              <a:rPr lang="el-GR" dirty="0"/>
              <a:t>το </a:t>
            </a:r>
            <a:r>
              <a:rPr lang="el-GR" dirty="0" err="1"/>
              <a:t>αναχρηματοδοτούσαν</a:t>
            </a:r>
            <a:r>
              <a:rPr lang="el-GR" dirty="0"/>
              <a:t> </a:t>
            </a:r>
            <a:r>
              <a:rPr lang="el-GR" b="1" dirty="0"/>
              <a:t>πιο ακριβά </a:t>
            </a:r>
            <a:r>
              <a:rPr lang="el-GR" dirty="0"/>
              <a:t>(τόκοι</a:t>
            </a:r>
            <a:r>
              <a:rPr lang="el-GR" dirty="0">
                <a:latin typeface="Calibri" panose="020F0502020204030204" pitchFamily="34" charset="0"/>
                <a:ea typeface="Calibri" panose="020F0502020204030204" pitchFamily="34" charset="0"/>
                <a:cs typeface="Calibri" panose="020F0502020204030204" pitchFamily="34" charset="0"/>
              </a:rPr>
              <a:t>↑) και </a:t>
            </a:r>
            <a:r>
              <a:rPr lang="el-GR" b="1" dirty="0">
                <a:latin typeface="Calibri" panose="020F0502020204030204" pitchFamily="34" charset="0"/>
                <a:ea typeface="Calibri" panose="020F0502020204030204" pitchFamily="34" charset="0"/>
                <a:cs typeface="Calibri" panose="020F0502020204030204" pitchFamily="34" charset="0"/>
              </a:rPr>
              <a:t>δύσκολα</a:t>
            </a:r>
            <a:r>
              <a:rPr lang="el-GR" dirty="0">
                <a:latin typeface="Calibri" panose="020F0502020204030204" pitchFamily="34" charset="0"/>
                <a:ea typeface="Calibri" panose="020F0502020204030204" pitchFamily="34" charset="0"/>
                <a:cs typeface="Calibri" panose="020F0502020204030204" pitchFamily="34" charset="0"/>
              </a:rPr>
              <a:t> (φόροι ↓) </a:t>
            </a:r>
            <a:endParaRPr lang="el-GR" dirty="0"/>
          </a:p>
          <a:p>
            <a:endParaRPr lang="el-GR" dirty="0"/>
          </a:p>
          <a:p>
            <a:endParaRPr lang="en-GB" dirty="0"/>
          </a:p>
        </p:txBody>
      </p:sp>
      <p:sp>
        <p:nvSpPr>
          <p:cNvPr id="4" name="Content Placeholder 3">
            <a:extLst>
              <a:ext uri="{FF2B5EF4-FFF2-40B4-BE49-F238E27FC236}">
                <a16:creationId xmlns:a16="http://schemas.microsoft.com/office/drawing/2014/main" id="{83A145DA-7ED4-76E7-EFCC-BBAAE83C7F0A}"/>
              </a:ext>
            </a:extLst>
          </p:cNvPr>
          <p:cNvSpPr>
            <a:spLocks noGrp="1"/>
          </p:cNvSpPr>
          <p:nvPr>
            <p:ph sz="half" idx="2"/>
          </p:nvPr>
        </p:nvSpPr>
        <p:spPr>
          <a:xfrm>
            <a:off x="6960096" y="1845734"/>
            <a:ext cx="4896544" cy="4247562"/>
          </a:xfrm>
          <a:solidFill>
            <a:schemeClr val="accent1">
              <a:lumMod val="40000"/>
              <a:lumOff val="60000"/>
            </a:schemeClr>
          </a:solidFill>
        </p:spPr>
        <p:txBody>
          <a:bodyPr>
            <a:normAutofit fontScale="55000" lnSpcReduction="20000"/>
          </a:bodyPr>
          <a:lstStyle/>
          <a:p>
            <a:pPr algn="ctr"/>
            <a:r>
              <a:rPr lang="el-GR" sz="2500" b="1" dirty="0"/>
              <a:t>ΠΑΡΑΔΕΙΓΜΑ</a:t>
            </a:r>
            <a:endParaRPr lang="en-US" sz="2500" b="1" dirty="0"/>
          </a:p>
          <a:p>
            <a:r>
              <a:rPr lang="el-GR" sz="2500" b="1" dirty="0"/>
              <a:t>Ερώτημα:</a:t>
            </a:r>
            <a:r>
              <a:rPr lang="el-GR" sz="2500" dirty="0"/>
              <a:t> Είμαι απολύτως σίγουρος ότι η τιμή  κάποιας μετοχής θα αυξηθεί </a:t>
            </a:r>
            <a:r>
              <a:rPr lang="el-GR" sz="2500" b="1" dirty="0"/>
              <a:t>10%</a:t>
            </a:r>
            <a:r>
              <a:rPr lang="el-GR" sz="2500" dirty="0"/>
              <a:t> </a:t>
            </a:r>
            <a:r>
              <a:rPr lang="el-GR" sz="2500" b="1" dirty="0"/>
              <a:t>την επόμενη εβδομάδα</a:t>
            </a:r>
            <a:r>
              <a:rPr lang="el-GR" sz="2500" dirty="0"/>
              <a:t>. Έχω </a:t>
            </a:r>
            <a:r>
              <a:rPr lang="el-GR" sz="2500" b="1" dirty="0"/>
              <a:t>€1000</a:t>
            </a:r>
            <a:r>
              <a:rPr lang="el-GR" sz="2500" dirty="0"/>
              <a:t>. </a:t>
            </a:r>
            <a:r>
              <a:rPr lang="el-GR" sz="2500" b="1" dirty="0">
                <a:solidFill>
                  <a:schemeClr val="accent3"/>
                </a:solidFill>
                <a:effectLst>
                  <a:outerShdw blurRad="38100" dist="38100" dir="2700000" algn="tl">
                    <a:srgbClr val="000000">
                      <a:alpha val="43137"/>
                    </a:srgbClr>
                  </a:outerShdw>
                </a:effectLst>
              </a:rPr>
              <a:t>Πόσο</a:t>
            </a:r>
            <a:r>
              <a:rPr lang="el-GR" sz="2500" dirty="0"/>
              <a:t> είναι το </a:t>
            </a:r>
            <a:r>
              <a:rPr lang="el-GR" sz="2900" b="1" i="1" dirty="0">
                <a:solidFill>
                  <a:schemeClr val="accent3"/>
                </a:solidFill>
                <a:effectLst>
                  <a:outerShdw blurRad="38100" dist="38100" dir="2700000" algn="tl">
                    <a:srgbClr val="000000">
                      <a:alpha val="43137"/>
                    </a:srgbClr>
                  </a:outerShdw>
                </a:effectLst>
              </a:rPr>
              <a:t>μέγιστο </a:t>
            </a:r>
            <a:r>
              <a:rPr lang="el-GR" sz="2500" dirty="0"/>
              <a:t>που μπορώ να κερδίσω;</a:t>
            </a:r>
            <a:endParaRPr lang="en-GB" sz="2500" dirty="0"/>
          </a:p>
          <a:p>
            <a:r>
              <a:rPr lang="el-GR" sz="2500" b="1" i="1" dirty="0">
                <a:solidFill>
                  <a:schemeClr val="accent3"/>
                </a:solidFill>
                <a:effectLst>
                  <a:outerShdw blurRad="38100" dist="38100" dir="2700000" algn="tl">
                    <a:srgbClr val="000000">
                      <a:alpha val="43137"/>
                    </a:srgbClr>
                  </a:outerShdw>
                </a:effectLst>
              </a:rPr>
              <a:t>Νωθρή</a:t>
            </a:r>
            <a:r>
              <a:rPr lang="el-GR" sz="2500" b="1" dirty="0"/>
              <a:t> Απάντηση:</a:t>
            </a:r>
            <a:r>
              <a:rPr lang="el-GR" sz="2500" dirty="0"/>
              <a:t> €100 (€1000*0,1). </a:t>
            </a:r>
            <a:endParaRPr lang="en-GB" sz="2500" dirty="0"/>
          </a:p>
          <a:p>
            <a:r>
              <a:rPr lang="el-GR" sz="2900" b="1" i="1" dirty="0">
                <a:solidFill>
                  <a:schemeClr val="accent3"/>
                </a:solidFill>
                <a:effectLst>
                  <a:outerShdw blurRad="38100" dist="38100" dir="2700000" algn="tl">
                    <a:srgbClr val="000000">
                      <a:alpha val="43137"/>
                    </a:srgbClr>
                  </a:outerShdw>
                </a:effectLst>
              </a:rPr>
              <a:t>Ορθή</a:t>
            </a:r>
            <a:r>
              <a:rPr lang="el-GR" sz="2500" b="1" dirty="0"/>
              <a:t> Απάντηση</a:t>
            </a:r>
            <a:r>
              <a:rPr lang="el-GR" sz="2500" dirty="0"/>
              <a:t>: Εξαρτάται από </a:t>
            </a:r>
            <a:r>
              <a:rPr lang="el-GR" sz="2500" b="1" dirty="0"/>
              <a:t>πόσα μπορώ να δανειστώ</a:t>
            </a:r>
            <a:r>
              <a:rPr lang="el-GR" sz="2500" dirty="0"/>
              <a:t> με ενέχυρο τα €1000. </a:t>
            </a:r>
          </a:p>
          <a:p>
            <a:pPr lvl="1"/>
            <a:r>
              <a:rPr lang="el-GR" sz="2200" dirty="0"/>
              <a:t>Π.χ. η θεία Ευκαρπία δανείζει €10,000 με τόκο 0,5%. Τότε κερδίζω  κάτι λιγότερο από €1000 (€10,000*0,10- τόκοι στην Θεία Ευκαρπία – αμοιβή στον χρηματοοικονομικό σύμβουλο). </a:t>
            </a:r>
          </a:p>
          <a:p>
            <a:pPr lvl="1"/>
            <a:r>
              <a:rPr lang="el-GR" sz="2200" dirty="0"/>
              <a:t>δηλαδή σχεδόν 10 φορές περισσότερο από ότι η νωθρή λύση + δημιουργία κύκλου εργασιών για το </a:t>
            </a:r>
            <a:r>
              <a:rPr lang="en-US" sz="2200" dirty="0"/>
              <a:t>golden boy</a:t>
            </a:r>
            <a:r>
              <a:rPr lang="el-GR" sz="2200" dirty="0"/>
              <a:t>/</a:t>
            </a:r>
            <a:r>
              <a:rPr lang="en-US" sz="2200" dirty="0"/>
              <a:t>girl</a:t>
            </a:r>
            <a:r>
              <a:rPr lang="el-GR" sz="2200" dirty="0"/>
              <a:t>. </a:t>
            </a:r>
          </a:p>
          <a:p>
            <a:r>
              <a:rPr lang="el-GR" sz="2900" b="1" i="1" dirty="0">
                <a:solidFill>
                  <a:schemeClr val="accent3"/>
                </a:solidFill>
                <a:effectLst>
                  <a:outerShdw blurRad="38100" dist="38100" dir="2700000" algn="tl">
                    <a:srgbClr val="000000">
                      <a:alpha val="43137"/>
                    </a:srgbClr>
                  </a:outerShdw>
                </a:effectLst>
              </a:rPr>
              <a:t>Ο κίνδυνος.  </a:t>
            </a:r>
            <a:r>
              <a:rPr lang="el-GR" sz="2500" dirty="0"/>
              <a:t>Αν </a:t>
            </a:r>
            <a:r>
              <a:rPr lang="el-GR" sz="2500" i="1" dirty="0"/>
              <a:t>δεν</a:t>
            </a:r>
            <a:r>
              <a:rPr lang="el-GR" sz="2500" dirty="0"/>
              <a:t> ανεβεί η τιμή της μετοχής πρέπει να επιστρέψεις τα χρήματα στην Θεία Ευκαρπία με τόκο, +αμοιβή στον σύμβουλο). </a:t>
            </a:r>
            <a:r>
              <a:rPr lang="el-GR" sz="2500" dirty="0">
                <a:latin typeface="Cambria" panose="02040503050406030204" pitchFamily="18" charset="0"/>
                <a:ea typeface="Cambria" panose="02040503050406030204" pitchFamily="18" charset="0"/>
              </a:rPr>
              <a:t>⇒</a:t>
            </a:r>
            <a:r>
              <a:rPr lang="el-GR" sz="2500" dirty="0"/>
              <a:t> </a:t>
            </a:r>
            <a:r>
              <a:rPr lang="el-GR" sz="2500" b="1" dirty="0"/>
              <a:t>αύξηση του ρίσκου</a:t>
            </a:r>
            <a:r>
              <a:rPr lang="el-GR" sz="2500" dirty="0"/>
              <a:t>. </a:t>
            </a:r>
          </a:p>
          <a:p>
            <a:pPr lvl="1"/>
            <a:r>
              <a:rPr lang="el-GR" sz="2200" dirty="0"/>
              <a:t>Αν την Ξαδέρφη Ιοκάστη να φτιάξει ένα </a:t>
            </a:r>
            <a:r>
              <a:rPr lang="el-GR" sz="2200" b="1" dirty="0" err="1"/>
              <a:t>designer</a:t>
            </a:r>
            <a:r>
              <a:rPr lang="el-GR" sz="2200" b="1" dirty="0"/>
              <a:t> παράγωγο </a:t>
            </a:r>
            <a:r>
              <a:rPr lang="el-GR" sz="2200" dirty="0"/>
              <a:t>το οποίο πουλά σε Νορβηγό, τότε υπεισέρχεται </a:t>
            </a:r>
            <a:r>
              <a:rPr lang="el-GR" sz="2200" dirty="0" err="1"/>
              <a:t>ααι</a:t>
            </a:r>
            <a:r>
              <a:rPr lang="el-GR" sz="2200" dirty="0"/>
              <a:t> το ‘</a:t>
            </a:r>
            <a:r>
              <a:rPr lang="el-GR" sz="2200" i="1" dirty="0"/>
              <a:t>πώς αποτιμάται το παράγωγο</a:t>
            </a:r>
            <a:r>
              <a:rPr lang="el-GR" sz="2200" dirty="0"/>
              <a:t>’. Εισάγεται και ο παράγοντας </a:t>
            </a:r>
            <a:r>
              <a:rPr lang="el-GR" sz="2200" b="1" dirty="0"/>
              <a:t>αβεβαιότητα</a:t>
            </a:r>
            <a:r>
              <a:rPr lang="el-GR" sz="2200" dirty="0"/>
              <a:t> που καθιστά την όλη συναλλαγή περισσότερο τοξική</a:t>
            </a:r>
          </a:p>
          <a:p>
            <a:endParaRPr lang="en-GB" sz="2500" dirty="0"/>
          </a:p>
          <a:p>
            <a:endParaRPr lang="en-GB" dirty="0"/>
          </a:p>
        </p:txBody>
      </p:sp>
      <p:sp>
        <p:nvSpPr>
          <p:cNvPr id="5" name="Footer Placeholder 4">
            <a:extLst>
              <a:ext uri="{FF2B5EF4-FFF2-40B4-BE49-F238E27FC236}">
                <a16:creationId xmlns:a16="http://schemas.microsoft.com/office/drawing/2014/main" id="{6CDB8F25-5DA1-6848-7D03-C4ED1FCFD60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63E6C6D4-C10B-3AB9-68C7-08B4EF16960A}"/>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spTree>
    <p:extLst>
      <p:ext uri="{BB962C8B-B14F-4D97-AF65-F5344CB8AC3E}">
        <p14:creationId xmlns:p14="http://schemas.microsoft.com/office/powerpoint/2010/main" val="250489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576D-C083-3FC1-EFB7-92F7D4D553F4}"/>
              </a:ext>
            </a:extLst>
          </p:cNvPr>
          <p:cNvSpPr>
            <a:spLocks noGrp="1"/>
          </p:cNvSpPr>
          <p:nvPr>
            <p:ph type="title"/>
          </p:nvPr>
        </p:nvSpPr>
        <p:spPr/>
        <p:txBody>
          <a:bodyPr/>
          <a:lstStyle/>
          <a:p>
            <a:r>
              <a:rPr lang="el-GR" dirty="0"/>
              <a:t>Πώς από </a:t>
            </a:r>
            <a:r>
              <a:rPr lang="en-US" dirty="0"/>
              <a:t>NINJA</a:t>
            </a:r>
            <a:r>
              <a:rPr lang="el-GR" dirty="0"/>
              <a:t> φτάσαμε στην κατάρρευση τον Σεπτέμβριο 2008; </a:t>
            </a:r>
            <a:endParaRPr lang="en-GB" dirty="0"/>
          </a:p>
        </p:txBody>
      </p:sp>
      <p:sp>
        <p:nvSpPr>
          <p:cNvPr id="3" name="Content Placeholder 2">
            <a:extLst>
              <a:ext uri="{FF2B5EF4-FFF2-40B4-BE49-F238E27FC236}">
                <a16:creationId xmlns:a16="http://schemas.microsoft.com/office/drawing/2014/main" id="{DD117525-5665-5B3A-24BF-49709B4C5579}"/>
              </a:ext>
            </a:extLst>
          </p:cNvPr>
          <p:cNvSpPr>
            <a:spLocks noGrp="1"/>
          </p:cNvSpPr>
          <p:nvPr>
            <p:ph idx="1"/>
          </p:nvPr>
        </p:nvSpPr>
        <p:spPr>
          <a:xfrm>
            <a:off x="1097280" y="1845734"/>
            <a:ext cx="10687352" cy="4023360"/>
          </a:xfrm>
        </p:spPr>
        <p:txBody>
          <a:bodyPr>
            <a:normAutofit fontScale="77500" lnSpcReduction="20000"/>
          </a:bodyPr>
          <a:lstStyle/>
          <a:p>
            <a:r>
              <a:rPr lang="el-GR" dirty="0"/>
              <a:t>Μια σειρά από </a:t>
            </a:r>
            <a:r>
              <a:rPr lang="el-GR" b="1" dirty="0"/>
              <a:t>νέα χρηματοοικονομικά εργαλεία </a:t>
            </a:r>
            <a:r>
              <a:rPr lang="el-GR" dirty="0"/>
              <a:t>είχαν αναμειχθεί:</a:t>
            </a:r>
          </a:p>
          <a:p>
            <a:pPr lvl="1"/>
            <a:r>
              <a:rPr lang="el-GR" dirty="0"/>
              <a:t>Τα νέα εργαλεία ‘</a:t>
            </a:r>
            <a:r>
              <a:rPr lang="el-GR" dirty="0" err="1"/>
              <a:t>ξαναπακετάρανε</a:t>
            </a:r>
            <a:r>
              <a:rPr lang="el-GR" dirty="0"/>
              <a:t>’ τα αρχικά (</a:t>
            </a:r>
            <a:r>
              <a:rPr lang="el-GR" dirty="0" err="1"/>
              <a:t>Θαλασσο</a:t>
            </a:r>
            <a:r>
              <a:rPr lang="el-GR" dirty="0"/>
              <a:t>)δάνεια δίνοντας την υπόσχεση </a:t>
            </a:r>
            <a:r>
              <a:rPr lang="el-GR" b="1" dirty="0"/>
              <a:t>ότι μειώνονταν το ρίσκο </a:t>
            </a:r>
            <a:r>
              <a:rPr lang="el-GR" dirty="0"/>
              <a:t>και/ή </a:t>
            </a:r>
            <a:r>
              <a:rPr lang="el-GR" b="1" dirty="0"/>
              <a:t>μεταφερόταν</a:t>
            </a:r>
            <a:r>
              <a:rPr lang="el-GR" dirty="0"/>
              <a:t> σε φορείς και επιχειρήσεις που ήταν πιο διατεθειμένοι να το υποστούν. </a:t>
            </a:r>
          </a:p>
          <a:p>
            <a:pPr lvl="1"/>
            <a:r>
              <a:rPr lang="el-GR" dirty="0"/>
              <a:t>Τα εργαλεία αυτά είχαν μια </a:t>
            </a:r>
            <a:r>
              <a:rPr lang="el-GR" b="1" dirty="0"/>
              <a:t>εξαιρετικά ταχεία εξάπλωση </a:t>
            </a:r>
            <a:r>
              <a:rPr lang="el-GR" dirty="0"/>
              <a:t>μετά το 2000. </a:t>
            </a:r>
          </a:p>
          <a:p>
            <a:pPr lvl="2"/>
            <a:r>
              <a:rPr lang="el-GR" dirty="0"/>
              <a:t>Εξάπλωση ευνοήθηκε από τη δομή κινήτρων – Οι δημιουργοί τους εισέπρατταν προμήθειες και πωλούσαν τα προϊόντα. </a:t>
            </a:r>
          </a:p>
          <a:p>
            <a:pPr lvl="3"/>
            <a:r>
              <a:rPr lang="el-GR" dirty="0" err="1">
                <a:solidFill>
                  <a:schemeClr val="accent3"/>
                </a:solidFill>
                <a:effectLst>
                  <a:outerShdw blurRad="38100" dist="38100" dir="2700000" algn="tl">
                    <a:srgbClr val="000000">
                      <a:alpha val="43137"/>
                    </a:srgbClr>
                  </a:outerShdw>
                </a:effectLst>
              </a:rPr>
              <a:t>Τιτλοποίηση</a:t>
            </a:r>
            <a:r>
              <a:rPr lang="el-GR" dirty="0">
                <a:solidFill>
                  <a:schemeClr val="accent3"/>
                </a:solidFill>
                <a:effectLst>
                  <a:outerShdw blurRad="38100" dist="38100" dir="2700000" algn="tl">
                    <a:srgbClr val="000000">
                      <a:alpha val="43137"/>
                    </a:srgbClr>
                  </a:outerShdw>
                </a:effectLst>
              </a:rPr>
              <a:t> ≠ παλιό Μοντέλο Τραπεζών</a:t>
            </a:r>
            <a:r>
              <a:rPr lang="el-GR" dirty="0"/>
              <a:t>, γιατί αυτός που δίνει το δάνειο δεν το παρακολουθεί και δεν το εισπράττει ο ίδιος </a:t>
            </a:r>
          </a:p>
          <a:p>
            <a:pPr lvl="2"/>
            <a:r>
              <a:rPr lang="el-GR" dirty="0"/>
              <a:t>Αυξήθηκε εκθετικά η </a:t>
            </a:r>
            <a:r>
              <a:rPr lang="el-GR" b="1" dirty="0"/>
              <a:t>προσφορά τίτλων </a:t>
            </a:r>
            <a:r>
              <a:rPr lang="el-GR" dirty="0"/>
              <a:t>(ομολόγων και παραγώγων) με πολύ καλή αξιολόγηση ως προς το ρίσκο (ΑΑΑ)</a:t>
            </a:r>
          </a:p>
          <a:p>
            <a:pPr lvl="1"/>
            <a:r>
              <a:rPr lang="el-GR" dirty="0" err="1"/>
              <a:t>Εδιναν</a:t>
            </a:r>
            <a:r>
              <a:rPr lang="el-GR" dirty="0"/>
              <a:t> την εντύπωση (+ισχυριζόντουσαν) ότι η καλύτερη κατανομή και διευθέτηση του ρίσκου ισοδυναμούσε με </a:t>
            </a:r>
            <a:r>
              <a:rPr lang="el-GR" b="1" dirty="0"/>
              <a:t>ριζική του μείωση</a:t>
            </a:r>
            <a:r>
              <a:rPr lang="el-GR" dirty="0"/>
              <a:t>. </a:t>
            </a:r>
          </a:p>
          <a:p>
            <a:pPr lvl="2"/>
            <a:r>
              <a:rPr lang="el-GR" dirty="0"/>
              <a:t>Έτσι επέτρεψαν να αναμειχθούν φορείς με χαμηλή αντοχή στο ρίσκο στην δημιουργία </a:t>
            </a:r>
            <a:r>
              <a:rPr lang="el-GR" dirty="0" err="1"/>
              <a:t>θαλασσσοδανείων</a:t>
            </a:r>
            <a:endParaRPr lang="el-GR" dirty="0"/>
          </a:p>
          <a:p>
            <a:r>
              <a:rPr lang="el-GR" dirty="0"/>
              <a:t>Αξιοποίηση μαθηματικών μοντέλων και ευρηματικότητας για ‘κατάργηση του ρίσκου’</a:t>
            </a:r>
          </a:p>
          <a:p>
            <a:pPr lvl="2"/>
            <a:r>
              <a:rPr lang="el-GR" dirty="0"/>
              <a:t>Κρίσιμο ρόλο στην πτώση έπαιξαν οι </a:t>
            </a:r>
            <a:r>
              <a:rPr lang="el-GR" b="1" dirty="0"/>
              <a:t>απλουστευτικές υποθέσεις </a:t>
            </a:r>
            <a:r>
              <a:rPr lang="el-GR" dirty="0"/>
              <a:t>που αξιοποιήθηκαν για την αποτίμηση των νέων </a:t>
            </a:r>
            <a:r>
              <a:rPr lang="el-GR" dirty="0" err="1"/>
              <a:t>προιόντων</a:t>
            </a:r>
            <a:endParaRPr lang="el-GR" dirty="0"/>
          </a:p>
          <a:p>
            <a:pPr marL="909828" lvl="3" indent="-342900">
              <a:buFont typeface="+mj-lt"/>
              <a:buAutoNum type="arabicPeriod"/>
            </a:pPr>
            <a:r>
              <a:rPr lang="el-GR" dirty="0"/>
              <a:t>Κανονική κατανομή – </a:t>
            </a:r>
            <a:r>
              <a:rPr lang="el-GR" b="1" dirty="0"/>
              <a:t>ΌΜΩΣ</a:t>
            </a:r>
            <a:r>
              <a:rPr lang="el-GR" dirty="0"/>
              <a:t> η κατανομή έχει </a:t>
            </a:r>
            <a:r>
              <a:rPr lang="el-GR" b="1" dirty="0"/>
              <a:t>‘παχιές ουρές’ </a:t>
            </a:r>
            <a:r>
              <a:rPr lang="el-GR" b="1" dirty="0">
                <a:latin typeface="Times New Roman" panose="02020603050405020304" pitchFamily="18" charset="0"/>
                <a:cs typeface="Times New Roman" panose="02020603050405020304" pitchFamily="18" charset="0"/>
              </a:rPr>
              <a:t>→ </a:t>
            </a:r>
            <a:r>
              <a:rPr lang="el-GR" dirty="0"/>
              <a:t>‘</a:t>
            </a:r>
            <a:r>
              <a:rPr lang="el-GR" i="1" dirty="0"/>
              <a:t>Κακά</a:t>
            </a:r>
            <a:r>
              <a:rPr lang="el-GR" dirty="0"/>
              <a:t> ενδεχόμενα’ πολύ πιο πιθανά από ότι στην κανονική.</a:t>
            </a:r>
          </a:p>
          <a:p>
            <a:pPr marL="909828" lvl="3" indent="-342900">
              <a:buFont typeface="+mj-lt"/>
              <a:buAutoNum type="arabicPeriod"/>
            </a:pPr>
            <a:r>
              <a:rPr lang="el-GR" dirty="0"/>
              <a:t>Στατιστική ανεξαρτησία της πιθανότητας χρεωκοπίας – πχ μεταξύ κατοικιών στην Δυτική και Ανατολική Ακτή. ΌΜΩΣ: Οι κεφαλαιαγορές εισάγουν </a:t>
            </a:r>
            <a:r>
              <a:rPr lang="el-GR" b="1" dirty="0">
                <a:effectLst>
                  <a:outerShdw blurRad="38100" dist="38100" dir="2700000" algn="tl">
                    <a:srgbClr val="000000">
                      <a:alpha val="43137"/>
                    </a:srgbClr>
                  </a:outerShdw>
                </a:effectLst>
              </a:rPr>
              <a:t>συνδιακύμανση</a:t>
            </a:r>
            <a:r>
              <a:rPr lang="el-GR" dirty="0"/>
              <a:t> – γιατί οι αξίες κατοικίας παντού εξαρτώνται από το </a:t>
            </a:r>
            <a:r>
              <a:rPr lang="el-GR" dirty="0">
                <a:solidFill>
                  <a:schemeClr val="accent3"/>
                </a:solidFill>
              </a:rPr>
              <a:t>επιτόκιο</a:t>
            </a:r>
            <a:r>
              <a:rPr lang="el-GR" dirty="0"/>
              <a:t> που είναι κοινό.</a:t>
            </a:r>
          </a:p>
          <a:p>
            <a:pPr lvl="2"/>
            <a:r>
              <a:rPr lang="el-GR" dirty="0"/>
              <a:t>Τα μοντέλα υπολογισμού των τιμών κατέρρευσαν πριν τις αγορές – ο κάτοχος παραγώγου δεν είχε </a:t>
            </a:r>
            <a:r>
              <a:rPr lang="el-GR" i="1" dirty="0"/>
              <a:t>ιδέα</a:t>
            </a:r>
            <a:r>
              <a:rPr lang="el-GR" dirty="0"/>
              <a:t> </a:t>
            </a:r>
            <a:r>
              <a:rPr lang="el-GR" b="1" dirty="0"/>
              <a:t>πόσο άξιζε. </a:t>
            </a:r>
          </a:p>
          <a:p>
            <a:r>
              <a:rPr lang="el-GR" dirty="0"/>
              <a:t>Κοινωνιολογική πίεση της </a:t>
            </a:r>
            <a:r>
              <a:rPr lang="el-GR" b="1" dirty="0">
                <a:effectLst>
                  <a:outerShdw blurRad="38100" dist="38100" dir="2700000" algn="tl">
                    <a:srgbClr val="000000">
                      <a:alpha val="43137"/>
                    </a:srgbClr>
                  </a:outerShdw>
                </a:effectLst>
              </a:rPr>
              <a:t>‘αγελαίας συμπεριφοράς</a:t>
            </a:r>
            <a:r>
              <a:rPr lang="el-GR" dirty="0"/>
              <a:t>’ – </a:t>
            </a:r>
            <a:r>
              <a:rPr lang="el-GR" b="1" dirty="0">
                <a:solidFill>
                  <a:schemeClr val="accent3"/>
                </a:solidFill>
              </a:rPr>
              <a:t>Το κλίμα ευφορίας είναι μεταδοτικό</a:t>
            </a:r>
            <a:r>
              <a:rPr lang="el-GR" dirty="0"/>
              <a:t>: ακολουθείς τι κάνουν οι άλλοι.</a:t>
            </a:r>
          </a:p>
          <a:p>
            <a:pPr lvl="1"/>
            <a:r>
              <a:rPr lang="el-GR" dirty="0" err="1"/>
              <a:t>Οσο</a:t>
            </a:r>
            <a:r>
              <a:rPr lang="el-GR" dirty="0"/>
              <a:t> διαρκεί το πάρτι, εξακολουθείς να κερδίζεις.</a:t>
            </a:r>
            <a:br>
              <a:rPr lang="el-GR" dirty="0"/>
            </a:br>
            <a:r>
              <a:rPr lang="el-GR" dirty="0"/>
              <a:t>	</a:t>
            </a:r>
            <a:endParaRPr lang="en-GB" dirty="0"/>
          </a:p>
        </p:txBody>
      </p:sp>
      <p:sp>
        <p:nvSpPr>
          <p:cNvPr id="4" name="Footer Placeholder 3">
            <a:extLst>
              <a:ext uri="{FF2B5EF4-FFF2-40B4-BE49-F238E27FC236}">
                <a16:creationId xmlns:a16="http://schemas.microsoft.com/office/drawing/2014/main" id="{A990A90A-B6BD-0099-CFFC-0EF6E25812B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28D7F854-A612-AB24-EC18-8C748C693ECD}"/>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230668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93F3-7C0B-205B-9EF4-19D6680AEB09}"/>
              </a:ext>
            </a:extLst>
          </p:cNvPr>
          <p:cNvSpPr>
            <a:spLocks noGrp="1"/>
          </p:cNvSpPr>
          <p:nvPr>
            <p:ph type="title"/>
          </p:nvPr>
        </p:nvSpPr>
        <p:spPr/>
        <p:txBody>
          <a:bodyPr/>
          <a:lstStyle/>
          <a:p>
            <a:r>
              <a:rPr lang="en-US"/>
              <a:t>CDOs – </a:t>
            </a:r>
            <a:r>
              <a:rPr lang="el-GR"/>
              <a:t>Ποια η λογική τους;</a:t>
            </a:r>
            <a:endParaRPr lang="en-GB" dirty="0"/>
          </a:p>
        </p:txBody>
      </p:sp>
      <p:sp>
        <p:nvSpPr>
          <p:cNvPr id="3" name="Content Placeholder 2">
            <a:extLst>
              <a:ext uri="{FF2B5EF4-FFF2-40B4-BE49-F238E27FC236}">
                <a16:creationId xmlns:a16="http://schemas.microsoft.com/office/drawing/2014/main" id="{A80D7D59-69CC-2516-DBE9-CB6FC931F23E}"/>
              </a:ext>
            </a:extLst>
          </p:cNvPr>
          <p:cNvSpPr>
            <a:spLocks noGrp="1"/>
          </p:cNvSpPr>
          <p:nvPr>
            <p:ph idx="1"/>
          </p:nvPr>
        </p:nvSpPr>
        <p:spPr>
          <a:xfrm>
            <a:off x="623392" y="1845734"/>
            <a:ext cx="10532288" cy="4247562"/>
          </a:xfrm>
        </p:spPr>
        <p:txBody>
          <a:bodyPr>
            <a:normAutofit fontScale="77500" lnSpcReduction="20000"/>
          </a:bodyPr>
          <a:lstStyle/>
          <a:p>
            <a:pPr marL="285750" indent="-285750">
              <a:buFont typeface="Wingdings" panose="05000000000000000000" pitchFamily="2" charset="2"/>
              <a:buChar char="Ø"/>
            </a:pPr>
            <a:r>
              <a:rPr lang="el-GR" dirty="0"/>
              <a:t>Η βασική  ιδέα:</a:t>
            </a:r>
          </a:p>
          <a:p>
            <a:pPr marL="578358" lvl="1" indent="-285750">
              <a:buFont typeface="Wingdings" panose="05000000000000000000" pitchFamily="2" charset="2"/>
              <a:buChar char="Ø"/>
            </a:pPr>
            <a:r>
              <a:rPr lang="el-GR" dirty="0"/>
              <a:t>Η πρώτη δόση ενός θαλασσοδανείου έχει </a:t>
            </a:r>
            <a:r>
              <a:rPr lang="el-GR" b="1" dirty="0"/>
              <a:t>καλύτερη προοπτική πληρωμής </a:t>
            </a:r>
            <a:r>
              <a:rPr lang="el-GR" dirty="0"/>
              <a:t>από την τελευταία. </a:t>
            </a:r>
          </a:p>
          <a:p>
            <a:pPr marL="578358" lvl="1" indent="-285750">
              <a:buFont typeface="Wingdings" panose="05000000000000000000" pitchFamily="2" charset="2"/>
              <a:buChar char="Ø"/>
            </a:pPr>
            <a:r>
              <a:rPr lang="el-GR" dirty="0"/>
              <a:t>Αν μαζέψεις </a:t>
            </a:r>
            <a:r>
              <a:rPr lang="el-GR" b="1" dirty="0"/>
              <a:t>πολλές πρώτες δόσεις μαζί</a:t>
            </a:r>
            <a:r>
              <a:rPr lang="el-GR" dirty="0"/>
              <a:t>, θα έχουν </a:t>
            </a:r>
            <a:r>
              <a:rPr lang="el-GR" i="1" dirty="0"/>
              <a:t>καλή</a:t>
            </a:r>
            <a:r>
              <a:rPr lang="el-GR" dirty="0"/>
              <a:t> αξιολόγηση ρίσκου </a:t>
            </a:r>
          </a:p>
          <a:p>
            <a:pPr marL="578358" lvl="1" indent="-285750">
              <a:buFont typeface="Wingdings" panose="05000000000000000000" pitchFamily="2" charset="2"/>
              <a:buChar char="Ø"/>
            </a:pPr>
            <a:r>
              <a:rPr lang="el-GR" dirty="0"/>
              <a:t>Αυτό θα ισχύει ιδιαίτερα αν η αποπληρωμή του κάθε δανείου είναι </a:t>
            </a:r>
            <a:r>
              <a:rPr lang="el-GR" b="1" dirty="0"/>
              <a:t>στατιστικά ανεξάρτητη </a:t>
            </a:r>
            <a:r>
              <a:rPr lang="el-GR" dirty="0"/>
              <a:t>από τις άλλες.</a:t>
            </a:r>
          </a:p>
          <a:p>
            <a:pPr marL="761238" lvl="2" indent="-285750">
              <a:buFont typeface="Wingdings" panose="05000000000000000000" pitchFamily="2" charset="2"/>
              <a:buChar char="Ø"/>
            </a:pPr>
            <a:r>
              <a:rPr lang="el-GR" dirty="0"/>
              <a:t>Τότε μαζεύοντας πολλές ανεξάρτητες πρώτες δόσεις θα φτιάξεις ένα καινούργιο προϊόν, με εξαιρετική αξιολόγηση (ΑΑΑ+)</a:t>
            </a:r>
          </a:p>
          <a:p>
            <a:pPr marL="761238" lvl="2" indent="-285750">
              <a:buFont typeface="Wingdings" panose="05000000000000000000" pitchFamily="2" charset="2"/>
              <a:buChar char="Ø"/>
            </a:pPr>
            <a:r>
              <a:rPr lang="el-GR" dirty="0"/>
              <a:t>Ακόμη και αν καμιά τελευταία δόση δεν αποπληρωθεί ποτέ.</a:t>
            </a:r>
          </a:p>
          <a:p>
            <a:pPr marL="578358" lvl="1" indent="-285750">
              <a:buFont typeface="Wingdings" panose="05000000000000000000" pitchFamily="2" charset="2"/>
              <a:buChar char="Ø"/>
            </a:pPr>
            <a:r>
              <a:rPr lang="el-GR" dirty="0"/>
              <a:t>Η κατάσταση είναι ακόμη καλύτερη αν η τιμή του αρχικού </a:t>
            </a:r>
            <a:r>
              <a:rPr lang="el-GR" dirty="0" err="1"/>
              <a:t>προιόντος</a:t>
            </a:r>
            <a:r>
              <a:rPr lang="el-GR" dirty="0"/>
              <a:t> (του ακινήτου) ανεβαίνει συνεχώς</a:t>
            </a:r>
          </a:p>
          <a:p>
            <a:pPr marL="761238" lvl="2" indent="-285750">
              <a:buFont typeface="Wingdings" panose="05000000000000000000" pitchFamily="2" charset="2"/>
              <a:buChar char="Ø"/>
            </a:pPr>
            <a:r>
              <a:rPr lang="el-GR" dirty="0"/>
              <a:t>Γιατί, αν αυξάνεται, μπορείς να πάρεις </a:t>
            </a:r>
            <a:r>
              <a:rPr lang="el-GR" b="1" dirty="0"/>
              <a:t>ένα καινούργιο δάνειο </a:t>
            </a:r>
            <a:r>
              <a:rPr lang="el-GR" dirty="0"/>
              <a:t>για να ξεπληρώσεις το παλιό (Το σπίτι σαν ΑΤΜ). </a:t>
            </a:r>
          </a:p>
          <a:p>
            <a:pPr marL="285750" indent="-285750">
              <a:buFont typeface="Wingdings" panose="05000000000000000000" pitchFamily="2" charset="2"/>
              <a:buChar char="Ø"/>
            </a:pPr>
            <a:r>
              <a:rPr lang="el-GR" b="1" dirty="0"/>
              <a:t>Πώς προχωράς </a:t>
            </a:r>
            <a:r>
              <a:rPr lang="el-GR" dirty="0"/>
              <a:t>για να φτιάξεις το νέο </a:t>
            </a:r>
            <a:r>
              <a:rPr lang="el-GR" dirty="0" err="1"/>
              <a:t>προϊον</a:t>
            </a:r>
            <a:r>
              <a:rPr lang="el-GR" dirty="0"/>
              <a:t>; </a:t>
            </a:r>
          </a:p>
          <a:p>
            <a:pPr marL="578358" lvl="1" indent="-285750">
              <a:buFont typeface="Wingdings" panose="05000000000000000000" pitchFamily="2" charset="2"/>
              <a:buChar char="Ø"/>
            </a:pPr>
            <a:r>
              <a:rPr lang="el-GR" dirty="0"/>
              <a:t>Αν σκεφτείς πολλά δάνεια σαν στάχυα, τα βάζεις όλα μαζί </a:t>
            </a:r>
            <a:r>
              <a:rPr lang="el-GR" b="1" dirty="0"/>
              <a:t>και τα κόβεις φέτες</a:t>
            </a:r>
            <a:r>
              <a:rPr lang="el-GR" dirty="0"/>
              <a:t>. </a:t>
            </a:r>
          </a:p>
          <a:p>
            <a:pPr marL="761238" lvl="2" indent="-285750">
              <a:buFont typeface="Wingdings" panose="05000000000000000000" pitchFamily="2" charset="2"/>
              <a:buChar char="Ø"/>
            </a:pPr>
            <a:r>
              <a:rPr lang="el-GR" dirty="0" err="1"/>
              <a:t>Ολες</a:t>
            </a:r>
            <a:r>
              <a:rPr lang="el-GR" dirty="0"/>
              <a:t> οι πρώτες δόσεις μαζί – όλες οι δεύτερες κοκ.  </a:t>
            </a:r>
          </a:p>
          <a:p>
            <a:pPr marL="578358" lvl="1" indent="-285750">
              <a:buFont typeface="Wingdings" panose="05000000000000000000" pitchFamily="2" charset="2"/>
              <a:buChar char="Ø"/>
            </a:pPr>
            <a:r>
              <a:rPr lang="el-GR" dirty="0"/>
              <a:t>Τότε φτιάχνεις μια ‘</a:t>
            </a:r>
            <a:r>
              <a:rPr lang="el-GR" b="1" dirty="0"/>
              <a:t>πολυκατοικία </a:t>
            </a:r>
            <a:r>
              <a:rPr lang="el-GR" b="1" dirty="0" err="1"/>
              <a:t>τιτλοποιημένου</a:t>
            </a:r>
            <a:r>
              <a:rPr lang="el-GR" b="1" dirty="0"/>
              <a:t> χρέους</a:t>
            </a:r>
            <a:r>
              <a:rPr lang="el-GR" dirty="0"/>
              <a:t>’ – Το ρετιρέ πολυτελείας, </a:t>
            </a:r>
            <a:r>
              <a:rPr lang="el-GR" dirty="0" err="1"/>
              <a:t>ημιόροφος</a:t>
            </a:r>
            <a:r>
              <a:rPr lang="el-GR" dirty="0"/>
              <a:t>, υπόγειο</a:t>
            </a:r>
          </a:p>
          <a:p>
            <a:pPr marL="761238" lvl="2" indent="-285750">
              <a:buFont typeface="Wingdings" panose="05000000000000000000" pitchFamily="2" charset="2"/>
              <a:buChar char="Ø"/>
            </a:pPr>
            <a:r>
              <a:rPr lang="el-GR" dirty="0"/>
              <a:t>Πουλάς το ρετιρέ πιο ακριβά από τον Ημιώροφο και το υπόγειο.  Η συνολική είσπραξη πολύ καλύτερη από ενιαία πώληση</a:t>
            </a:r>
          </a:p>
          <a:p>
            <a:pPr marL="578358" lvl="1" indent="-285750">
              <a:buFont typeface="Wingdings" panose="05000000000000000000" pitchFamily="2" charset="2"/>
              <a:buChar char="Ø"/>
            </a:pPr>
            <a:r>
              <a:rPr lang="el-GR" dirty="0"/>
              <a:t>Εναλλακτικά – σκέφτεσαι κάτι σαν </a:t>
            </a:r>
            <a:r>
              <a:rPr lang="el-GR" b="1" dirty="0"/>
              <a:t>καταρράκτη πληρωμών</a:t>
            </a:r>
          </a:p>
          <a:p>
            <a:pPr marL="761238" lvl="2" indent="-285750">
              <a:buFont typeface="Wingdings" panose="05000000000000000000" pitchFamily="2" charset="2"/>
              <a:buChar char="Ø"/>
            </a:pPr>
            <a:r>
              <a:rPr lang="el-GR" dirty="0"/>
              <a:t>Οι πληρωμές από τα υποκείμενα χρέη ρέουν </a:t>
            </a:r>
            <a:r>
              <a:rPr lang="el-GR" b="1" dirty="0"/>
              <a:t>διαδοχικά</a:t>
            </a:r>
            <a:r>
              <a:rPr lang="el-GR" dirty="0"/>
              <a:t>: Οι δόσεις υψηλής εξοφλητικής προτεραιότητας πληρώνονται πρώτα , μετά ο </a:t>
            </a:r>
            <a:r>
              <a:rPr lang="el-GR" dirty="0" err="1"/>
              <a:t>Ημιόροφος</a:t>
            </a:r>
            <a:r>
              <a:rPr lang="el-GR" dirty="0"/>
              <a:t> </a:t>
            </a:r>
            <a:r>
              <a:rPr lang="el-GR" dirty="0" err="1"/>
              <a:t>Mezzanine</a:t>
            </a:r>
            <a:r>
              <a:rPr lang="el-GR" dirty="0"/>
              <a:t> και μετά τμήματα </a:t>
            </a:r>
            <a:r>
              <a:rPr lang="el-GR" dirty="0" err="1"/>
              <a:t>Equity</a:t>
            </a:r>
            <a:r>
              <a:rPr lang="el-GR" dirty="0"/>
              <a:t>/</a:t>
            </a:r>
            <a:r>
              <a:rPr lang="el-GR" dirty="0" err="1"/>
              <a:t>Junior</a:t>
            </a:r>
            <a:endParaRPr lang="el-GR" dirty="0"/>
          </a:p>
          <a:p>
            <a:pPr marL="285750" indent="-285750">
              <a:buFont typeface="Wingdings" panose="05000000000000000000" pitchFamily="2" charset="2"/>
              <a:buChar char="Ø"/>
            </a:pPr>
            <a:r>
              <a:rPr lang="el-GR" b="1" dirty="0"/>
              <a:t>Μεταφορά κινδύνου: Με την </a:t>
            </a:r>
            <a:r>
              <a:rPr lang="el-GR" b="1" dirty="0" err="1"/>
              <a:t>τιτλοποίηση</a:t>
            </a:r>
            <a:r>
              <a:rPr lang="el-GR" b="1" dirty="0"/>
              <a:t> ο</a:t>
            </a:r>
            <a:r>
              <a:rPr lang="el-GR" dirty="0"/>
              <a:t>ι τράπεζες αποσείουν τον κίνδυνο προς τους επενδυτές.</a:t>
            </a:r>
          </a:p>
          <a:p>
            <a:pPr marL="578358" lvl="1" indent="-285750">
              <a:buFont typeface="Wingdings" panose="05000000000000000000" pitchFamily="2" charset="2"/>
              <a:buChar char="Ø"/>
            </a:pPr>
            <a:r>
              <a:rPr lang="el-GR" dirty="0" err="1"/>
              <a:t>Ετσι</a:t>
            </a:r>
            <a:r>
              <a:rPr lang="el-GR" dirty="0"/>
              <a:t> απελευθερώνουν κεφάλαια. Οι επενδυτές αποκτούν έκθεση σε διαφοροποιημένες ροές χρέους με διαφορετικές αποδόσεις. </a:t>
            </a:r>
            <a:endParaRPr lang="en-GB" dirty="0"/>
          </a:p>
        </p:txBody>
      </p:sp>
      <p:sp>
        <p:nvSpPr>
          <p:cNvPr id="4" name="Footer Placeholder 3">
            <a:extLst>
              <a:ext uri="{FF2B5EF4-FFF2-40B4-BE49-F238E27FC236}">
                <a16:creationId xmlns:a16="http://schemas.microsoft.com/office/drawing/2014/main" id="{7234133C-26F4-64AB-A5FD-021B9766EDE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679D7BC-FAF8-BEBE-D01D-5309DD72FD0B}"/>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pic>
        <p:nvPicPr>
          <p:cNvPr id="6" name="Picture 5">
            <a:extLst>
              <a:ext uri="{FF2B5EF4-FFF2-40B4-BE49-F238E27FC236}">
                <a16:creationId xmlns:a16="http://schemas.microsoft.com/office/drawing/2014/main" id="{556BC2F7-9FE9-25F8-4DF8-C984C5539A43}"/>
              </a:ext>
            </a:extLst>
          </p:cNvPr>
          <p:cNvPicPr>
            <a:picLocks noChangeAspect="1"/>
          </p:cNvPicPr>
          <p:nvPr/>
        </p:nvPicPr>
        <p:blipFill>
          <a:blip r:embed="rId2"/>
          <a:stretch>
            <a:fillRect/>
          </a:stretch>
        </p:blipFill>
        <p:spPr>
          <a:xfrm>
            <a:off x="9408368" y="317972"/>
            <a:ext cx="2473448" cy="1828853"/>
          </a:xfrm>
          <a:prstGeom prst="rect">
            <a:avLst/>
          </a:prstGeom>
        </p:spPr>
      </p:pic>
    </p:spTree>
    <p:extLst>
      <p:ext uri="{BB962C8B-B14F-4D97-AF65-F5344CB8AC3E}">
        <p14:creationId xmlns:p14="http://schemas.microsoft.com/office/powerpoint/2010/main" val="359759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C2A35D-2F5F-BB99-F2ED-9066FF1D754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3" name="Slide Number Placeholder 2">
            <a:extLst>
              <a:ext uri="{FF2B5EF4-FFF2-40B4-BE49-F238E27FC236}">
                <a16:creationId xmlns:a16="http://schemas.microsoft.com/office/drawing/2014/main" id="{478928EF-FED4-C00F-E5B2-277837103B9D}"/>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
        <p:nvSpPr>
          <p:cNvPr id="5" name="Rectangle 4">
            <a:extLst>
              <a:ext uri="{FF2B5EF4-FFF2-40B4-BE49-F238E27FC236}">
                <a16:creationId xmlns:a16="http://schemas.microsoft.com/office/drawing/2014/main" id="{CE26EDDF-6EBD-6E91-53B1-9221EC729339}"/>
              </a:ext>
            </a:extLst>
          </p:cNvPr>
          <p:cNvSpPr/>
          <p:nvPr/>
        </p:nvSpPr>
        <p:spPr>
          <a:xfrm>
            <a:off x="1306006" y="1484784"/>
            <a:ext cx="1728192" cy="331236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b="1" dirty="0">
                <a:effectLst>
                  <a:outerShdw blurRad="38100" dist="38100" dir="2700000" algn="tl">
                    <a:srgbClr val="000000">
                      <a:alpha val="43137"/>
                    </a:srgbClr>
                  </a:outerShdw>
                </a:effectLst>
              </a:rPr>
              <a:t>Συγκεντρωμένα (</a:t>
            </a:r>
            <a:r>
              <a:rPr lang="el-GR" b="1" dirty="0" err="1">
                <a:effectLst>
                  <a:outerShdw blurRad="38100" dist="38100" dir="2700000" algn="tl">
                    <a:srgbClr val="000000">
                      <a:alpha val="43137"/>
                    </a:srgbClr>
                  </a:outerShdw>
                </a:effectLst>
              </a:rPr>
              <a:t>θαλασσο</a:t>
            </a:r>
            <a:r>
              <a:rPr lang="el-GR" b="1" dirty="0">
                <a:effectLst>
                  <a:outerShdw blurRad="38100" dist="38100" dir="2700000" algn="tl">
                    <a:srgbClr val="000000">
                      <a:alpha val="43137"/>
                    </a:srgbClr>
                  </a:outerShdw>
                </a:effectLst>
              </a:rPr>
              <a:t>)</a:t>
            </a:r>
          </a:p>
          <a:p>
            <a:pPr algn="ctr"/>
            <a:r>
              <a:rPr lang="el-GR" b="1" dirty="0">
                <a:effectLst>
                  <a:outerShdw blurRad="38100" dist="38100" dir="2700000" algn="tl">
                    <a:srgbClr val="000000">
                      <a:alpha val="43137"/>
                    </a:srgbClr>
                  </a:outerShdw>
                </a:effectLst>
              </a:rPr>
              <a:t>Δάνεια</a:t>
            </a:r>
          </a:p>
          <a:p>
            <a:pPr algn="ctr"/>
            <a:endParaRPr lang="el-GR" dirty="0"/>
          </a:p>
          <a:p>
            <a:pPr algn="ctr"/>
            <a:r>
              <a:rPr lang="el-GR" sz="1600" dirty="0"/>
              <a:t>Στεγαστικά </a:t>
            </a:r>
            <a:r>
              <a:rPr lang="en-US" sz="1600" dirty="0"/>
              <a:t>NINJA</a:t>
            </a:r>
          </a:p>
          <a:p>
            <a:pPr algn="ctr"/>
            <a:r>
              <a:rPr lang="el-GR" sz="1600" dirty="0"/>
              <a:t>Αυτοκινήτων</a:t>
            </a:r>
          </a:p>
          <a:p>
            <a:pPr algn="ctr"/>
            <a:r>
              <a:rPr lang="el-GR" sz="1600" dirty="0"/>
              <a:t>κοκ</a:t>
            </a:r>
            <a:endParaRPr lang="en-GB" sz="1600" dirty="0"/>
          </a:p>
        </p:txBody>
      </p:sp>
      <p:sp>
        <p:nvSpPr>
          <p:cNvPr id="6" name="Rectangle 5">
            <a:extLst>
              <a:ext uri="{FF2B5EF4-FFF2-40B4-BE49-F238E27FC236}">
                <a16:creationId xmlns:a16="http://schemas.microsoft.com/office/drawing/2014/main" id="{99F1AD5E-135A-25C5-B54B-7412A4FB3468}"/>
              </a:ext>
            </a:extLst>
          </p:cNvPr>
          <p:cNvSpPr/>
          <p:nvPr/>
        </p:nvSpPr>
        <p:spPr>
          <a:xfrm>
            <a:off x="3575720" y="1268760"/>
            <a:ext cx="2304256" cy="19442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t>Τράπεζες</a:t>
            </a:r>
          </a:p>
          <a:p>
            <a:pPr algn="ctr"/>
            <a:r>
              <a:rPr lang="el-GR" b="1" dirty="0"/>
              <a:t>Ή </a:t>
            </a:r>
          </a:p>
          <a:p>
            <a:pPr algn="ctr"/>
            <a:r>
              <a:rPr lang="el-GR" sz="2000" b="1" dirty="0"/>
              <a:t>Εξειδικευμένοι οργανισμοί</a:t>
            </a:r>
            <a:endParaRPr lang="en-GB" sz="2000" b="1" dirty="0"/>
          </a:p>
        </p:txBody>
      </p:sp>
      <p:sp>
        <p:nvSpPr>
          <p:cNvPr id="7" name="Rectangle 6">
            <a:extLst>
              <a:ext uri="{FF2B5EF4-FFF2-40B4-BE49-F238E27FC236}">
                <a16:creationId xmlns:a16="http://schemas.microsoft.com/office/drawing/2014/main" id="{BDAA5B88-28EA-CE4B-C258-1CB1BEF910B1}"/>
              </a:ext>
            </a:extLst>
          </p:cNvPr>
          <p:cNvSpPr/>
          <p:nvPr/>
        </p:nvSpPr>
        <p:spPr>
          <a:xfrm>
            <a:off x="3686185" y="3717032"/>
            <a:ext cx="2193791" cy="1296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effectLst>
                  <a:outerShdw blurRad="38100" dist="38100" dir="2700000" algn="tl">
                    <a:srgbClr val="000000">
                      <a:alpha val="43137"/>
                    </a:srgbClr>
                  </a:outerShdw>
                </a:effectLst>
              </a:rPr>
              <a:t>Επενδυτικοί οργανισμοί </a:t>
            </a:r>
            <a:endParaRPr lang="en-GB"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D3E4496-1F4F-33AF-1CA2-D9198CE59BCA}"/>
              </a:ext>
            </a:extLst>
          </p:cNvPr>
          <p:cNvSpPr/>
          <p:nvPr/>
        </p:nvSpPr>
        <p:spPr>
          <a:xfrm>
            <a:off x="7120485" y="1124745"/>
            <a:ext cx="1584176" cy="129613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sz="2000" b="1" dirty="0">
                <a:solidFill>
                  <a:schemeClr val="accent2"/>
                </a:solidFill>
                <a:effectLst>
                  <a:outerShdw blurRad="38100" dist="38100" dir="2700000" algn="tl">
                    <a:srgbClr val="000000">
                      <a:alpha val="43137"/>
                    </a:srgbClr>
                  </a:outerShdw>
                </a:effectLst>
              </a:rPr>
              <a:t>Ρετιρέ</a:t>
            </a:r>
            <a:r>
              <a:rPr lang="el-GR" sz="2000" b="1" dirty="0"/>
              <a:t> </a:t>
            </a:r>
          </a:p>
          <a:p>
            <a:pPr algn="ctr"/>
            <a:r>
              <a:rPr lang="el-GR" b="1" dirty="0"/>
              <a:t>Υψηλής ποιότητας</a:t>
            </a:r>
          </a:p>
          <a:p>
            <a:pPr algn="ctr"/>
            <a:r>
              <a:rPr lang="el-GR" i="1" dirty="0"/>
              <a:t>(</a:t>
            </a:r>
            <a:r>
              <a:rPr lang="en-US" i="1" dirty="0"/>
              <a:t>Senior)</a:t>
            </a:r>
            <a:endParaRPr lang="en-GB" i="1" dirty="0"/>
          </a:p>
        </p:txBody>
      </p:sp>
      <p:cxnSp>
        <p:nvCxnSpPr>
          <p:cNvPr id="11" name="Straight Arrow Connector 10">
            <a:extLst>
              <a:ext uri="{FF2B5EF4-FFF2-40B4-BE49-F238E27FC236}">
                <a16:creationId xmlns:a16="http://schemas.microsoft.com/office/drawing/2014/main" id="{C9B7FD3F-5FAD-2DE2-6551-6C3C8D408F24}"/>
              </a:ext>
            </a:extLst>
          </p:cNvPr>
          <p:cNvCxnSpPr/>
          <p:nvPr/>
        </p:nvCxnSpPr>
        <p:spPr>
          <a:xfrm flipV="1">
            <a:off x="2999656" y="2420888"/>
            <a:ext cx="504056" cy="28803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A06F4E7F-05AC-FE91-9F5E-FF7D585D533B}"/>
              </a:ext>
            </a:extLst>
          </p:cNvPr>
          <p:cNvCxnSpPr/>
          <p:nvPr/>
        </p:nvCxnSpPr>
        <p:spPr>
          <a:xfrm>
            <a:off x="4583832" y="3267840"/>
            <a:ext cx="0" cy="36004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688839D-C3CC-0AB3-E385-C256B9ADD9C9}"/>
              </a:ext>
            </a:extLst>
          </p:cNvPr>
          <p:cNvCxnSpPr/>
          <p:nvPr/>
        </p:nvCxnSpPr>
        <p:spPr>
          <a:xfrm flipV="1">
            <a:off x="5879976" y="3356992"/>
            <a:ext cx="1152128" cy="93610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D8E785DE-3A4C-46C3-C4BF-FA5D0214218E}"/>
              </a:ext>
            </a:extLst>
          </p:cNvPr>
          <p:cNvCxnSpPr/>
          <p:nvPr/>
        </p:nvCxnSpPr>
        <p:spPr>
          <a:xfrm>
            <a:off x="8688288" y="2708920"/>
            <a:ext cx="93610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940728D7-60A0-6A80-4C27-3085D3EB43AC}"/>
              </a:ext>
            </a:extLst>
          </p:cNvPr>
          <p:cNvCxnSpPr/>
          <p:nvPr/>
        </p:nvCxnSpPr>
        <p:spPr>
          <a:xfrm flipH="1">
            <a:off x="8688288" y="3789040"/>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3C099BB9-1388-6AB5-932C-B771175CDC91}"/>
              </a:ext>
            </a:extLst>
          </p:cNvPr>
          <p:cNvSpPr/>
          <p:nvPr/>
        </p:nvSpPr>
        <p:spPr>
          <a:xfrm>
            <a:off x="7104112" y="4005037"/>
            <a:ext cx="1584175" cy="122416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dirty="0" err="1"/>
              <a:t>Μετοχοποιημένα</a:t>
            </a:r>
            <a:r>
              <a:rPr lang="el-GR" sz="1600" dirty="0"/>
              <a:t> </a:t>
            </a:r>
          </a:p>
          <a:p>
            <a:pPr algn="ctr"/>
            <a:r>
              <a:rPr lang="el-GR" sz="2000" b="1" dirty="0">
                <a:solidFill>
                  <a:schemeClr val="accent2"/>
                </a:solidFill>
                <a:effectLst>
                  <a:outerShdw blurRad="38100" dist="38100" dir="2700000" algn="tl">
                    <a:srgbClr val="000000">
                      <a:alpha val="43137"/>
                    </a:srgbClr>
                  </a:outerShdw>
                </a:effectLst>
              </a:rPr>
              <a:t>Υπόγειο </a:t>
            </a:r>
          </a:p>
          <a:p>
            <a:pPr algn="ctr"/>
            <a:r>
              <a:rPr lang="el-GR" dirty="0"/>
              <a:t>Ε</a:t>
            </a:r>
            <a:r>
              <a:rPr lang="en-US" dirty="0" err="1"/>
              <a:t>quity</a:t>
            </a:r>
            <a:endParaRPr lang="en-GB" dirty="0"/>
          </a:p>
        </p:txBody>
      </p:sp>
      <p:sp>
        <p:nvSpPr>
          <p:cNvPr id="24" name="Rectangle 23">
            <a:extLst>
              <a:ext uri="{FF2B5EF4-FFF2-40B4-BE49-F238E27FC236}">
                <a16:creationId xmlns:a16="http://schemas.microsoft.com/office/drawing/2014/main" id="{826CF9A5-1C27-BFD0-FC7A-C7D22BB8A3B4}"/>
              </a:ext>
            </a:extLst>
          </p:cNvPr>
          <p:cNvSpPr/>
          <p:nvPr/>
        </p:nvSpPr>
        <p:spPr>
          <a:xfrm>
            <a:off x="7104112" y="2420881"/>
            <a:ext cx="1584171" cy="158411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err="1">
                <a:solidFill>
                  <a:schemeClr val="accent2"/>
                </a:solidFill>
                <a:effectLst>
                  <a:outerShdw blurRad="38100" dist="38100" dir="2700000" algn="tl">
                    <a:srgbClr val="000000">
                      <a:alpha val="43137"/>
                    </a:srgbClr>
                  </a:outerShdw>
                </a:effectLst>
              </a:rPr>
              <a:t>Ημιόροφος</a:t>
            </a:r>
            <a:endParaRPr lang="el-GR" sz="2000" b="1" dirty="0">
              <a:solidFill>
                <a:schemeClr val="accent2"/>
              </a:solidFill>
              <a:effectLst>
                <a:outerShdw blurRad="38100" dist="38100" dir="2700000" algn="tl">
                  <a:srgbClr val="000000">
                    <a:alpha val="43137"/>
                  </a:srgbClr>
                </a:outerShdw>
              </a:effectLst>
            </a:endParaRPr>
          </a:p>
          <a:p>
            <a:r>
              <a:rPr lang="el-GR" b="1" dirty="0">
                <a:solidFill>
                  <a:schemeClr val="accent2"/>
                </a:solidFill>
              </a:rPr>
              <a:t>-Ενδιάμεσα </a:t>
            </a:r>
            <a:r>
              <a:rPr lang="el-GR" dirty="0">
                <a:solidFill>
                  <a:schemeClr val="accent2"/>
                </a:solidFill>
              </a:rPr>
              <a:t>(Μ</a:t>
            </a:r>
            <a:r>
              <a:rPr lang="en-US" dirty="0" err="1">
                <a:solidFill>
                  <a:schemeClr val="accent2"/>
                </a:solidFill>
              </a:rPr>
              <a:t>ezzanine</a:t>
            </a:r>
            <a:r>
              <a:rPr lang="el-GR" dirty="0">
                <a:solidFill>
                  <a:schemeClr val="accent2"/>
                </a:solidFill>
              </a:rPr>
              <a:t>)</a:t>
            </a:r>
            <a:endParaRPr lang="en-US" dirty="0">
              <a:solidFill>
                <a:schemeClr val="accent2"/>
              </a:solidFill>
            </a:endParaRPr>
          </a:p>
          <a:p>
            <a:endParaRPr lang="en-GB" dirty="0">
              <a:solidFill>
                <a:schemeClr val="accent2"/>
              </a:solidFill>
            </a:endParaRPr>
          </a:p>
        </p:txBody>
      </p:sp>
      <p:sp>
        <p:nvSpPr>
          <p:cNvPr id="25" name="Rectangle 24">
            <a:extLst>
              <a:ext uri="{FF2B5EF4-FFF2-40B4-BE49-F238E27FC236}">
                <a16:creationId xmlns:a16="http://schemas.microsoft.com/office/drawing/2014/main" id="{5BEE7E1A-F509-DB30-2144-C109C2DBE754}"/>
              </a:ext>
            </a:extLst>
          </p:cNvPr>
          <p:cNvSpPr/>
          <p:nvPr/>
        </p:nvSpPr>
        <p:spPr>
          <a:xfrm>
            <a:off x="9624392" y="1268760"/>
            <a:ext cx="1512163" cy="424847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l-GR" dirty="0"/>
              <a:t>Επενδυτές, </a:t>
            </a:r>
          </a:p>
          <a:p>
            <a:pPr algn="ctr"/>
            <a:r>
              <a:rPr lang="el-GR" dirty="0"/>
              <a:t>Ασφάλειες,</a:t>
            </a:r>
          </a:p>
          <a:p>
            <a:pPr algn="ctr"/>
            <a:r>
              <a:rPr lang="el-GR" dirty="0"/>
              <a:t>Δήμοι στην Νορβηγία </a:t>
            </a:r>
          </a:p>
          <a:p>
            <a:pPr algn="ctr"/>
            <a:r>
              <a:rPr lang="el-GR" dirty="0" err="1"/>
              <a:t>κά</a:t>
            </a:r>
            <a:endParaRPr lang="en-GB" dirty="0"/>
          </a:p>
        </p:txBody>
      </p:sp>
      <p:sp>
        <p:nvSpPr>
          <p:cNvPr id="26" name="TextBox 25">
            <a:extLst>
              <a:ext uri="{FF2B5EF4-FFF2-40B4-BE49-F238E27FC236}">
                <a16:creationId xmlns:a16="http://schemas.microsoft.com/office/drawing/2014/main" id="{9B9043E9-89A8-3016-95B4-23809716D652}"/>
              </a:ext>
            </a:extLst>
          </p:cNvPr>
          <p:cNvSpPr txBox="1"/>
          <p:nvPr/>
        </p:nvSpPr>
        <p:spPr>
          <a:xfrm>
            <a:off x="1055440" y="5445224"/>
            <a:ext cx="2088232" cy="923330"/>
          </a:xfrm>
          <a:prstGeom prst="rect">
            <a:avLst/>
          </a:prstGeom>
          <a:noFill/>
          <a:ln w="12700">
            <a:solidFill>
              <a:schemeClr val="tx1"/>
            </a:solidFill>
          </a:ln>
        </p:spPr>
        <p:txBody>
          <a:bodyPr wrap="square" rtlCol="0">
            <a:spAutoFit/>
          </a:bodyPr>
          <a:lstStyle/>
          <a:p>
            <a:r>
              <a:rPr lang="el-GR" dirty="0"/>
              <a:t>Αρχική κατάσταση: χιλιάδες  δάνεια Ν</a:t>
            </a:r>
            <a:r>
              <a:rPr lang="en-US" dirty="0"/>
              <a:t>INJA</a:t>
            </a:r>
            <a:endParaRPr lang="en-GB" dirty="0"/>
          </a:p>
        </p:txBody>
      </p:sp>
      <p:sp>
        <p:nvSpPr>
          <p:cNvPr id="27" name="TextBox 26">
            <a:extLst>
              <a:ext uri="{FF2B5EF4-FFF2-40B4-BE49-F238E27FC236}">
                <a16:creationId xmlns:a16="http://schemas.microsoft.com/office/drawing/2014/main" id="{3CF5243E-8669-6A65-6151-3C935200CA70}"/>
              </a:ext>
            </a:extLst>
          </p:cNvPr>
          <p:cNvSpPr txBox="1"/>
          <p:nvPr/>
        </p:nvSpPr>
        <p:spPr>
          <a:xfrm>
            <a:off x="3633320" y="5373216"/>
            <a:ext cx="2088232" cy="646331"/>
          </a:xfrm>
          <a:prstGeom prst="rect">
            <a:avLst/>
          </a:prstGeom>
          <a:noFill/>
          <a:ln w="12700">
            <a:solidFill>
              <a:schemeClr val="tx1"/>
            </a:solidFill>
          </a:ln>
        </p:spPr>
        <p:txBody>
          <a:bodyPr wrap="square" rtlCol="0">
            <a:spAutoFit/>
          </a:bodyPr>
          <a:lstStyle/>
          <a:p>
            <a:r>
              <a:rPr lang="el-GR" dirty="0"/>
              <a:t>Οι </a:t>
            </a:r>
            <a:r>
              <a:rPr lang="el-GR" b="1" dirty="0"/>
              <a:t>μετατροπείς</a:t>
            </a:r>
            <a:r>
              <a:rPr lang="el-GR" dirty="0"/>
              <a:t> που φτιάχνουν τίτλους </a:t>
            </a:r>
            <a:endParaRPr lang="en-GB" dirty="0"/>
          </a:p>
        </p:txBody>
      </p:sp>
      <p:sp>
        <p:nvSpPr>
          <p:cNvPr id="28" name="TextBox 27">
            <a:extLst>
              <a:ext uri="{FF2B5EF4-FFF2-40B4-BE49-F238E27FC236}">
                <a16:creationId xmlns:a16="http://schemas.microsoft.com/office/drawing/2014/main" id="{42E5AED6-20EE-3B7E-700F-CBB4FA8BE39B}"/>
              </a:ext>
            </a:extLst>
          </p:cNvPr>
          <p:cNvSpPr txBox="1"/>
          <p:nvPr/>
        </p:nvSpPr>
        <p:spPr>
          <a:xfrm>
            <a:off x="6657656" y="5229198"/>
            <a:ext cx="2606695" cy="1200329"/>
          </a:xfrm>
          <a:prstGeom prst="rect">
            <a:avLst/>
          </a:prstGeom>
          <a:noFill/>
        </p:spPr>
        <p:txBody>
          <a:bodyPr wrap="square" rtlCol="0">
            <a:spAutoFit/>
          </a:bodyPr>
          <a:lstStyle/>
          <a:p>
            <a:r>
              <a:rPr lang="el-GR" dirty="0"/>
              <a:t>Το χρέος μετατρέπεται  σε </a:t>
            </a:r>
            <a:r>
              <a:rPr lang="el-GR" b="1" dirty="0" err="1"/>
              <a:t>τιτλοποιημένους</a:t>
            </a:r>
            <a:r>
              <a:rPr lang="el-GR" b="1" dirty="0"/>
              <a:t> </a:t>
            </a:r>
            <a:r>
              <a:rPr lang="en-US" b="1" dirty="0"/>
              <a:t>‘</a:t>
            </a:r>
            <a:r>
              <a:rPr lang="el-GR" b="1" dirty="0"/>
              <a:t>ορόφους</a:t>
            </a:r>
            <a:r>
              <a:rPr lang="en-US" dirty="0"/>
              <a:t>’ </a:t>
            </a:r>
            <a:r>
              <a:rPr lang="el-GR" dirty="0"/>
              <a:t>Με διαφορετικό </a:t>
            </a:r>
            <a:r>
              <a:rPr lang="el-GR" dirty="0" err="1"/>
              <a:t>προφιλ</a:t>
            </a:r>
            <a:r>
              <a:rPr lang="el-GR" dirty="0"/>
              <a:t> </a:t>
            </a:r>
            <a:endParaRPr lang="en-GB" dirty="0"/>
          </a:p>
        </p:txBody>
      </p:sp>
      <p:sp>
        <p:nvSpPr>
          <p:cNvPr id="29" name="TextBox 28">
            <a:extLst>
              <a:ext uri="{FF2B5EF4-FFF2-40B4-BE49-F238E27FC236}">
                <a16:creationId xmlns:a16="http://schemas.microsoft.com/office/drawing/2014/main" id="{3A84F76E-36A0-41F1-EAF5-AC6CAA03CDF6}"/>
              </a:ext>
            </a:extLst>
          </p:cNvPr>
          <p:cNvSpPr txBox="1"/>
          <p:nvPr/>
        </p:nvSpPr>
        <p:spPr>
          <a:xfrm>
            <a:off x="9607584" y="5662990"/>
            <a:ext cx="2232248" cy="646331"/>
          </a:xfrm>
          <a:prstGeom prst="rect">
            <a:avLst/>
          </a:prstGeom>
          <a:noFill/>
        </p:spPr>
        <p:txBody>
          <a:bodyPr wrap="square" rtlCol="0">
            <a:spAutoFit/>
          </a:bodyPr>
          <a:lstStyle/>
          <a:p>
            <a:r>
              <a:rPr lang="el-GR" dirty="0"/>
              <a:t>Οι </a:t>
            </a:r>
            <a:r>
              <a:rPr lang="el-GR" b="1" dirty="0"/>
              <a:t>τελικοί αποδέκτες </a:t>
            </a:r>
            <a:r>
              <a:rPr lang="el-GR" dirty="0"/>
              <a:t>των τίτλων</a:t>
            </a:r>
            <a:endParaRPr lang="en-GB" dirty="0"/>
          </a:p>
        </p:txBody>
      </p:sp>
      <p:sp>
        <p:nvSpPr>
          <p:cNvPr id="30" name="TextBox 29">
            <a:extLst>
              <a:ext uri="{FF2B5EF4-FFF2-40B4-BE49-F238E27FC236}">
                <a16:creationId xmlns:a16="http://schemas.microsoft.com/office/drawing/2014/main" id="{B015E928-2482-536C-F015-9DF896E8F737}"/>
              </a:ext>
            </a:extLst>
          </p:cNvPr>
          <p:cNvSpPr txBox="1"/>
          <p:nvPr/>
        </p:nvSpPr>
        <p:spPr>
          <a:xfrm>
            <a:off x="1415480" y="254192"/>
            <a:ext cx="8064896" cy="806675"/>
          </a:xfrm>
          <a:prstGeom prst="rect">
            <a:avLst/>
          </a:prstGeom>
          <a:noFill/>
        </p:spPr>
        <p:txBody>
          <a:bodyPr wrap="square" rtlCol="0">
            <a:spAutoFit/>
          </a:bodyPr>
          <a:lstStyle/>
          <a:p>
            <a:r>
              <a:rPr lang="el-GR" sz="2800" b="1" dirty="0"/>
              <a:t>Η ροή των </a:t>
            </a:r>
            <a:r>
              <a:rPr lang="en-US" sz="2800" b="1" dirty="0"/>
              <a:t>CDOs (</a:t>
            </a:r>
            <a:r>
              <a:rPr lang="en-US" sz="2800" b="1" dirty="0" err="1"/>
              <a:t>Collateralised</a:t>
            </a:r>
            <a:r>
              <a:rPr lang="en-US" sz="2800" b="1" dirty="0"/>
              <a:t> Debt Obligations)</a:t>
            </a:r>
            <a:r>
              <a:rPr lang="en-US" sz="2000" b="1" dirty="0"/>
              <a:t> </a:t>
            </a:r>
          </a:p>
          <a:p>
            <a:r>
              <a:rPr lang="en-US" dirty="0"/>
              <a:t>– (‘</a:t>
            </a:r>
            <a:r>
              <a:rPr lang="el-GR" dirty="0"/>
              <a:t>εξασφαλισμένη υποχρέωση χρέους</a:t>
            </a:r>
            <a:r>
              <a:rPr lang="en-US" dirty="0"/>
              <a:t>’)</a:t>
            </a:r>
            <a:r>
              <a:rPr lang="el-GR" dirty="0"/>
              <a:t> </a:t>
            </a:r>
            <a:endParaRPr lang="en-GB" dirty="0"/>
          </a:p>
        </p:txBody>
      </p:sp>
      <p:pic>
        <p:nvPicPr>
          <p:cNvPr id="31" name="Picture 30">
            <a:extLst>
              <a:ext uri="{FF2B5EF4-FFF2-40B4-BE49-F238E27FC236}">
                <a16:creationId xmlns:a16="http://schemas.microsoft.com/office/drawing/2014/main" id="{3A1D9A17-BC47-91B6-B567-CF2630FCFA64}"/>
              </a:ext>
            </a:extLst>
          </p:cNvPr>
          <p:cNvPicPr>
            <a:picLocks noChangeAspect="1"/>
          </p:cNvPicPr>
          <p:nvPr/>
        </p:nvPicPr>
        <p:blipFill>
          <a:blip r:embed="rId2"/>
          <a:stretch>
            <a:fillRect/>
          </a:stretch>
        </p:blipFill>
        <p:spPr>
          <a:xfrm>
            <a:off x="9840411" y="122302"/>
            <a:ext cx="2232248" cy="1650511"/>
          </a:xfrm>
          <a:prstGeom prst="rect">
            <a:avLst/>
          </a:prstGeom>
        </p:spPr>
      </p:pic>
    </p:spTree>
    <p:extLst>
      <p:ext uri="{BB962C8B-B14F-4D97-AF65-F5344CB8AC3E}">
        <p14:creationId xmlns:p14="http://schemas.microsoft.com/office/powerpoint/2010/main" val="419144323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31500</TotalTime>
  <Words>8448</Words>
  <Application>Microsoft Office PowerPoint</Application>
  <PresentationFormat>Widescreen</PresentationFormat>
  <Paragraphs>566</Paragraphs>
  <Slides>29</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Assistant</vt:lpstr>
      <vt:lpstr>Calibri</vt:lpstr>
      <vt:lpstr>Calibri Light</vt:lpstr>
      <vt:lpstr>Cambria</vt:lpstr>
      <vt:lpstr>Century Gothic</vt:lpstr>
      <vt:lpstr>Times New Roman</vt:lpstr>
      <vt:lpstr>Wingdings</vt:lpstr>
      <vt:lpstr>Retrospect</vt:lpstr>
      <vt:lpstr>OIKONOMIKH ΤΗΣ ΑΣΦΑΛΙΣΗΣ – ΕΝΟΤΗΤΑ 6</vt:lpstr>
      <vt:lpstr>Μακρο/μικρο: Πλάνη της συνάθροισης</vt:lpstr>
      <vt:lpstr>Η Διεθνής οικονομική κρίση: Από δάνεια NINJA 2000 στην κατάρρευση Lehmann Brothers 2008</vt:lpstr>
      <vt:lpstr>Η πηγή του προβλήματος: NINJA Δάνεια για απόκητησ σπιτιού</vt:lpstr>
      <vt:lpstr>Κινητήριος Δύναμη: Tα Χρηματοοικονομικά ως διακριτή επιστήμη από οικονομικά</vt:lpstr>
      <vt:lpstr>Μόχλευση:  Πώς μεγιστοποιείς τις χαμηλές αποδόσεις; Τι κίνδυνοι προκύπτουν; </vt:lpstr>
      <vt:lpstr>Πώς από NINJA φτάσαμε στην κατάρρευση τον Σεπτέμβριο 2008; </vt:lpstr>
      <vt:lpstr>CDOs – Ποια η λογική τους;</vt:lpstr>
      <vt:lpstr>PowerPoint Presentation</vt:lpstr>
      <vt:lpstr>CDO και CDO2</vt:lpstr>
      <vt:lpstr>CDS: η επιπλέον εξασφάλιση που αποδείχθηκε τοξική. </vt:lpstr>
      <vt:lpstr>Διαπλοκή επιστήμης;-κέρδους: Black-Scholes</vt:lpstr>
      <vt:lpstr>Η κανονική κατανομή και οι ακραίες τιμές</vt:lpstr>
      <vt:lpstr>Ο μηχανισμός των κρίσεων :  Ζωώδη ένστικτα και ενδημική αστάθεια</vt:lpstr>
      <vt:lpstr>Ο ρόλος της εποπτείας</vt:lpstr>
      <vt:lpstr>H Κρίση σαν μυθιστόρημα και ταινία </vt:lpstr>
      <vt:lpstr>Ο ασφαλιστικός κλάδος και η κρίση</vt:lpstr>
      <vt:lpstr>Τραπεζικές και ασφαλιστικές κρίσεις</vt:lpstr>
      <vt:lpstr>Παραβατική δραστηριότητα : Ρόλος στην ανάλυση του ρίσκου  ‘Ο ψύχραιμος λογιστής παίζει τον ρόλο του σερίφη στην Αγρια Δύση’.</vt:lpstr>
      <vt:lpstr>Παλιά σκανδαλα: Τι μαθαίνουμε; </vt:lpstr>
      <vt:lpstr>Rogue traders:Μοναχικοί  παίκτες χρεοκοπούν μεγάλες τράπεζες μόνοι τους</vt:lpstr>
      <vt:lpstr>Συντάξεις και πυραμίδες</vt:lpstr>
      <vt:lpstr>Η μεγαλύτερη φούσκα όλων των εποχών:  Η φούσκα του Μισισιπή 1715-1720</vt:lpstr>
      <vt:lpstr>Φούσκες τεχνολογίας:  Dot.com (2000). ΑΙ 2026;</vt:lpstr>
      <vt:lpstr>Η διεθνής κατάσταση της ασφάλισης: Συγκλίσεις και τοπικές διαφοροποιήσεις</vt:lpstr>
      <vt:lpstr>Παράρτημα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TINIOS, Platon</cp:lastModifiedBy>
  <cp:revision>219</cp:revision>
  <cp:lastPrinted>2025-12-24T14:44:08Z</cp:lastPrinted>
  <dcterms:created xsi:type="dcterms:W3CDTF">2020-10-29T08:06:03Z</dcterms:created>
  <dcterms:modified xsi:type="dcterms:W3CDTF">2025-12-30T11:10:09Z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2025-11-03T10:19:48Z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01d45487-814c-4f34-85db-46d2f517a22f</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