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366" r:id="rId2"/>
    <p:sldId id="374" r:id="rId3"/>
    <p:sldId id="376" r:id="rId4"/>
    <p:sldId id="386" r:id="rId5"/>
    <p:sldId id="375" r:id="rId6"/>
    <p:sldId id="377" r:id="rId7"/>
    <p:sldId id="378" r:id="rId8"/>
    <p:sldId id="379" r:id="rId9"/>
    <p:sldId id="380" r:id="rId10"/>
    <p:sldId id="309" r:id="rId11"/>
    <p:sldId id="381" r:id="rId12"/>
    <p:sldId id="382" r:id="rId13"/>
    <p:sldId id="383" r:id="rId14"/>
    <p:sldId id="384" r:id="rId15"/>
    <p:sldId id="385" r:id="rId16"/>
    <p:sldId id="387" r:id="rId17"/>
    <p:sldId id="388" r:id="rId18"/>
    <p:sldId id="410" r:id="rId19"/>
    <p:sldId id="389" r:id="rId20"/>
    <p:sldId id="390" r:id="rId21"/>
    <p:sldId id="392" r:id="rId22"/>
    <p:sldId id="344" r:id="rId23"/>
    <p:sldId id="291" r:id="rId24"/>
    <p:sldId id="304" r:id="rId25"/>
    <p:sldId id="394" r:id="rId26"/>
    <p:sldId id="396" r:id="rId27"/>
    <p:sldId id="393" r:id="rId28"/>
    <p:sldId id="397" r:id="rId29"/>
    <p:sldId id="398" r:id="rId30"/>
    <p:sldId id="399" r:id="rId31"/>
    <p:sldId id="400" r:id="rId32"/>
    <p:sldId id="401" r:id="rId33"/>
    <p:sldId id="402" r:id="rId34"/>
    <p:sldId id="403" r:id="rId35"/>
    <p:sldId id="408" r:id="rId36"/>
    <p:sldId id="409" r:id="rId37"/>
    <p:sldId id="404" r:id="rId38"/>
    <p:sldId id="405" r:id="rId39"/>
    <p:sldId id="406" r:id="rId40"/>
    <p:sldId id="407" r:id="rId41"/>
    <p:sldId id="411" r:id="rId42"/>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1A6E9-6D2C-49B0-873A-357191B94F5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28BD516-3590-476D-93EB-68FAC89569F6}">
      <dgm:prSet/>
      <dgm:spPr/>
      <dgm:t>
        <a:bodyPr/>
        <a:lstStyle/>
        <a:p>
          <a:r>
            <a:rPr lang="en-US" dirty="0"/>
            <a:t>H </a:t>
          </a:r>
          <a:r>
            <a:rPr lang="el-GR" b="1" dirty="0"/>
            <a:t>Αλλαγή συστήματος συντάξεων </a:t>
          </a:r>
          <a:r>
            <a:rPr lang="el-GR" b="1" i="1" dirty="0"/>
            <a:t>δεν είναι πανάκεια</a:t>
          </a:r>
          <a:r>
            <a:rPr lang="el-GR" dirty="0"/>
            <a:t>. Σε κάθε σύστημα συντάξεων ο ρόλος του Κράτους είναι εξαιρετικά σημαντικός:</a:t>
          </a:r>
          <a:endParaRPr lang="en-US" dirty="0"/>
        </a:p>
      </dgm:t>
    </dgm:pt>
    <dgm:pt modelId="{71A47941-8D6F-48D4-BD79-42C4101C9B4F}" type="parTrans" cxnId="{42907FD9-1D29-416A-9704-F954375C6E73}">
      <dgm:prSet/>
      <dgm:spPr/>
      <dgm:t>
        <a:bodyPr/>
        <a:lstStyle/>
        <a:p>
          <a:endParaRPr lang="en-US"/>
        </a:p>
      </dgm:t>
    </dgm:pt>
    <dgm:pt modelId="{C866C7A1-D39F-42C5-BBF4-EF1EEFFB6E54}" type="sibTrans" cxnId="{42907FD9-1D29-416A-9704-F954375C6E73}">
      <dgm:prSet/>
      <dgm:spPr/>
      <dgm:t>
        <a:bodyPr/>
        <a:lstStyle/>
        <a:p>
          <a:endParaRPr lang="en-US"/>
        </a:p>
      </dgm:t>
    </dgm:pt>
    <dgm:pt modelId="{B53DE549-AE33-41F6-917C-100F8D9FDFF4}">
      <dgm:prSet/>
      <dgm:spPr/>
      <dgm:t>
        <a:bodyPr/>
        <a:lstStyle/>
        <a:p>
          <a:r>
            <a:rPr lang="el-GR"/>
            <a:t>Για την </a:t>
          </a:r>
          <a:r>
            <a:rPr lang="el-GR" b="1"/>
            <a:t>εξασφάλιση μακροοικονομικής σταθερότητας </a:t>
          </a:r>
          <a:r>
            <a:rPr lang="el-GR"/>
            <a:t>που απαιτείται τόσο από τα διανεμητικά συστήματα όσο και από τα κεφαλαιοποιητικά, που είναι ιδιαίτερα ευάλωτα στον πληθωρισμό.</a:t>
          </a:r>
          <a:endParaRPr lang="en-US"/>
        </a:p>
      </dgm:t>
    </dgm:pt>
    <dgm:pt modelId="{E026D0C8-0A6E-4CF6-AED9-0775F2683734}" type="parTrans" cxnId="{0362F82B-A7F8-40CD-9DFB-8B1370B345F2}">
      <dgm:prSet/>
      <dgm:spPr/>
      <dgm:t>
        <a:bodyPr/>
        <a:lstStyle/>
        <a:p>
          <a:endParaRPr lang="en-US"/>
        </a:p>
      </dgm:t>
    </dgm:pt>
    <dgm:pt modelId="{D479C723-C773-421D-A6BE-C0EF85F4D2FF}" type="sibTrans" cxnId="{0362F82B-A7F8-40CD-9DFB-8B1370B345F2}">
      <dgm:prSet/>
      <dgm:spPr/>
      <dgm:t>
        <a:bodyPr/>
        <a:lstStyle/>
        <a:p>
          <a:endParaRPr lang="en-US"/>
        </a:p>
      </dgm:t>
    </dgm:pt>
    <dgm:pt modelId="{D15974A7-60C6-438E-8350-DE28CA986064}">
      <dgm:prSet/>
      <dgm:spPr/>
      <dgm:t>
        <a:bodyPr/>
        <a:lstStyle/>
        <a:p>
          <a:r>
            <a:rPr lang="el-GR"/>
            <a:t>Για την </a:t>
          </a:r>
          <a:r>
            <a:rPr lang="el-GR" b="1"/>
            <a:t>εξασφάλιση εποπτικής λειτουργίας </a:t>
          </a:r>
          <a:r>
            <a:rPr lang="el-GR"/>
            <a:t>για την προστασία των επενδυτών και ασφαλισμένων. </a:t>
          </a:r>
          <a:endParaRPr lang="en-US"/>
        </a:p>
      </dgm:t>
    </dgm:pt>
    <dgm:pt modelId="{F0D802EE-BC46-4CCD-B674-236D03BDDD4E}" type="parTrans" cxnId="{C5761CC0-5ED4-4559-BF53-F8133C6F2D1A}">
      <dgm:prSet/>
      <dgm:spPr/>
      <dgm:t>
        <a:bodyPr/>
        <a:lstStyle/>
        <a:p>
          <a:endParaRPr lang="en-US"/>
        </a:p>
      </dgm:t>
    </dgm:pt>
    <dgm:pt modelId="{2F3A2AF8-C3FF-4BF5-93FA-069ABE7A94D2}" type="sibTrans" cxnId="{C5761CC0-5ED4-4559-BF53-F8133C6F2D1A}">
      <dgm:prSet/>
      <dgm:spPr/>
      <dgm:t>
        <a:bodyPr/>
        <a:lstStyle/>
        <a:p>
          <a:endParaRPr lang="en-US"/>
        </a:p>
      </dgm:t>
    </dgm:pt>
    <dgm:pt modelId="{988F8DEB-584C-4853-9B3E-98C2C389AC75}">
      <dgm:prSet/>
      <dgm:spPr/>
      <dgm:t>
        <a:bodyPr/>
        <a:lstStyle/>
        <a:p>
          <a:r>
            <a:rPr lang="el-GR"/>
            <a:t>Για την αντιμετώπιση της γήρανσης έχει σημασία να υπάρχουν </a:t>
          </a:r>
          <a:r>
            <a:rPr lang="el-GR" b="1"/>
            <a:t>κατάλληλα και αποτελεσματικά κίνητρα</a:t>
          </a:r>
          <a:r>
            <a:rPr lang="el-GR"/>
            <a:t> για αποταμίευση και περισσότερη εργασία.  Τέτοια κίνητρα είναι πιο εύκολα ορατά σε κεφαλαιοποιητικά ή ανταποδοτικά συστήματα, αλλά όχι αποκλειστικά.</a:t>
          </a:r>
          <a:endParaRPr lang="en-US"/>
        </a:p>
      </dgm:t>
    </dgm:pt>
    <dgm:pt modelId="{C8FF4B01-E7D9-468C-8307-1AE6A6224693}" type="parTrans" cxnId="{C185D4AF-474B-43CA-A252-E8107DC8E837}">
      <dgm:prSet/>
      <dgm:spPr/>
      <dgm:t>
        <a:bodyPr/>
        <a:lstStyle/>
        <a:p>
          <a:endParaRPr lang="en-US"/>
        </a:p>
      </dgm:t>
    </dgm:pt>
    <dgm:pt modelId="{9A72121F-49E6-497D-95C1-333EA90EF515}" type="sibTrans" cxnId="{C185D4AF-474B-43CA-A252-E8107DC8E837}">
      <dgm:prSet/>
      <dgm:spPr/>
      <dgm:t>
        <a:bodyPr/>
        <a:lstStyle/>
        <a:p>
          <a:endParaRPr lang="en-US"/>
        </a:p>
      </dgm:t>
    </dgm:pt>
    <dgm:pt modelId="{8D384316-04D6-4098-96C2-B8CDFA9CB2DD}">
      <dgm:prSet/>
      <dgm:spPr/>
      <dgm:t>
        <a:bodyPr/>
        <a:lstStyle/>
        <a:p>
          <a:r>
            <a:rPr lang="el-GR"/>
            <a:t>Είναι πιο σημαντικό το οποιοδήποτε σύστημα (δημόσιο ή ιδιωτικό, κεφαλαιοποιητικό ή διανεμητικό) </a:t>
          </a:r>
          <a:r>
            <a:rPr lang="el-GR" b="1"/>
            <a:t>να λειτουργεί σωστά παρά να έχει συγκεκριμένη </a:t>
          </a:r>
          <a:r>
            <a:rPr lang="el-GR"/>
            <a:t>νομική μορφή. </a:t>
          </a:r>
          <a:endParaRPr lang="en-US"/>
        </a:p>
      </dgm:t>
    </dgm:pt>
    <dgm:pt modelId="{43703476-C3D9-495D-81AD-77240218A104}" type="parTrans" cxnId="{D453CC07-0312-49F2-8793-9403B9550768}">
      <dgm:prSet/>
      <dgm:spPr/>
      <dgm:t>
        <a:bodyPr/>
        <a:lstStyle/>
        <a:p>
          <a:endParaRPr lang="en-US"/>
        </a:p>
      </dgm:t>
    </dgm:pt>
    <dgm:pt modelId="{F6ACFA29-DBF7-41B6-B345-C88BD7CF5530}" type="sibTrans" cxnId="{D453CC07-0312-49F2-8793-9403B9550768}">
      <dgm:prSet/>
      <dgm:spPr/>
      <dgm:t>
        <a:bodyPr/>
        <a:lstStyle/>
        <a:p>
          <a:endParaRPr lang="en-US"/>
        </a:p>
      </dgm:t>
    </dgm:pt>
    <dgm:pt modelId="{878295AA-5B9E-4833-88C1-5D5607852A0A}" type="pres">
      <dgm:prSet presAssocID="{6AC1A6E9-6D2C-49B0-873A-357191B94F54}" presName="linear" presStyleCnt="0">
        <dgm:presLayoutVars>
          <dgm:animLvl val="lvl"/>
          <dgm:resizeHandles val="exact"/>
        </dgm:presLayoutVars>
      </dgm:prSet>
      <dgm:spPr/>
    </dgm:pt>
    <dgm:pt modelId="{06ABF7AE-36C4-4D80-B21C-3CFD5F99B83F}" type="pres">
      <dgm:prSet presAssocID="{F28BD516-3590-476D-93EB-68FAC89569F6}" presName="parentText" presStyleLbl="node1" presStyleIdx="0" presStyleCnt="1">
        <dgm:presLayoutVars>
          <dgm:chMax val="0"/>
          <dgm:bulletEnabled val="1"/>
        </dgm:presLayoutVars>
      </dgm:prSet>
      <dgm:spPr/>
    </dgm:pt>
    <dgm:pt modelId="{4EC05BDB-79FC-426D-BD49-4C0C34276D03}" type="pres">
      <dgm:prSet presAssocID="{F28BD516-3590-476D-93EB-68FAC89569F6}" presName="childText" presStyleLbl="revTx" presStyleIdx="0" presStyleCnt="1">
        <dgm:presLayoutVars>
          <dgm:bulletEnabled val="1"/>
        </dgm:presLayoutVars>
      </dgm:prSet>
      <dgm:spPr/>
    </dgm:pt>
  </dgm:ptLst>
  <dgm:cxnLst>
    <dgm:cxn modelId="{D453CC07-0312-49F2-8793-9403B9550768}" srcId="{F28BD516-3590-476D-93EB-68FAC89569F6}" destId="{8D384316-04D6-4098-96C2-B8CDFA9CB2DD}" srcOrd="3" destOrd="0" parTransId="{43703476-C3D9-495D-81AD-77240218A104}" sibTransId="{F6ACFA29-DBF7-41B6-B345-C88BD7CF5530}"/>
    <dgm:cxn modelId="{0362F82B-A7F8-40CD-9DFB-8B1370B345F2}" srcId="{F28BD516-3590-476D-93EB-68FAC89569F6}" destId="{B53DE549-AE33-41F6-917C-100F8D9FDFF4}" srcOrd="0" destOrd="0" parTransId="{E026D0C8-0A6E-4CF6-AED9-0775F2683734}" sibTransId="{D479C723-C773-421D-A6BE-C0EF85F4D2FF}"/>
    <dgm:cxn modelId="{88F0BB34-A849-4AA0-83EA-1BA7B2191235}" type="presOf" srcId="{F28BD516-3590-476D-93EB-68FAC89569F6}" destId="{06ABF7AE-36C4-4D80-B21C-3CFD5F99B83F}" srcOrd="0" destOrd="0" presId="urn:microsoft.com/office/officeart/2005/8/layout/vList2"/>
    <dgm:cxn modelId="{79E11666-E884-4575-BD4A-03E84B47F44F}" type="presOf" srcId="{8D384316-04D6-4098-96C2-B8CDFA9CB2DD}" destId="{4EC05BDB-79FC-426D-BD49-4C0C34276D03}" srcOrd="0" destOrd="3" presId="urn:microsoft.com/office/officeart/2005/8/layout/vList2"/>
    <dgm:cxn modelId="{5EC35467-07DE-4F8E-8D71-2DEF5C8F1ECE}" type="presOf" srcId="{6AC1A6E9-6D2C-49B0-873A-357191B94F54}" destId="{878295AA-5B9E-4833-88C1-5D5607852A0A}" srcOrd="0" destOrd="0" presId="urn:microsoft.com/office/officeart/2005/8/layout/vList2"/>
    <dgm:cxn modelId="{7C52E98E-F51A-472C-89CD-008370D4D1A1}" type="presOf" srcId="{988F8DEB-584C-4853-9B3E-98C2C389AC75}" destId="{4EC05BDB-79FC-426D-BD49-4C0C34276D03}" srcOrd="0" destOrd="2" presId="urn:microsoft.com/office/officeart/2005/8/layout/vList2"/>
    <dgm:cxn modelId="{C185D4AF-474B-43CA-A252-E8107DC8E837}" srcId="{F28BD516-3590-476D-93EB-68FAC89569F6}" destId="{988F8DEB-584C-4853-9B3E-98C2C389AC75}" srcOrd="2" destOrd="0" parTransId="{C8FF4B01-E7D9-468C-8307-1AE6A6224693}" sibTransId="{9A72121F-49E6-497D-95C1-333EA90EF515}"/>
    <dgm:cxn modelId="{C5761CC0-5ED4-4559-BF53-F8133C6F2D1A}" srcId="{F28BD516-3590-476D-93EB-68FAC89569F6}" destId="{D15974A7-60C6-438E-8350-DE28CA986064}" srcOrd="1" destOrd="0" parTransId="{F0D802EE-BC46-4CCD-B674-236D03BDDD4E}" sibTransId="{2F3A2AF8-C3FF-4BF5-93FA-069ABE7A94D2}"/>
    <dgm:cxn modelId="{4D5D55D0-D5CF-4F58-8746-077651EBFA0A}" type="presOf" srcId="{D15974A7-60C6-438E-8350-DE28CA986064}" destId="{4EC05BDB-79FC-426D-BD49-4C0C34276D03}" srcOrd="0" destOrd="1" presId="urn:microsoft.com/office/officeart/2005/8/layout/vList2"/>
    <dgm:cxn modelId="{42907FD9-1D29-416A-9704-F954375C6E73}" srcId="{6AC1A6E9-6D2C-49B0-873A-357191B94F54}" destId="{F28BD516-3590-476D-93EB-68FAC89569F6}" srcOrd="0" destOrd="0" parTransId="{71A47941-8D6F-48D4-BD79-42C4101C9B4F}" sibTransId="{C866C7A1-D39F-42C5-BBF4-EF1EEFFB6E54}"/>
    <dgm:cxn modelId="{11926FF8-D733-4A75-A71D-965BF73BF103}" type="presOf" srcId="{B53DE549-AE33-41F6-917C-100F8D9FDFF4}" destId="{4EC05BDB-79FC-426D-BD49-4C0C34276D03}" srcOrd="0" destOrd="0" presId="urn:microsoft.com/office/officeart/2005/8/layout/vList2"/>
    <dgm:cxn modelId="{80EC633B-6638-4981-ABFA-FFA3481416A7}" type="presParOf" srcId="{878295AA-5B9E-4833-88C1-5D5607852A0A}" destId="{06ABF7AE-36C4-4D80-B21C-3CFD5F99B83F}" srcOrd="0" destOrd="0" presId="urn:microsoft.com/office/officeart/2005/8/layout/vList2"/>
    <dgm:cxn modelId="{F6F643E6-59A5-4264-8E35-0E2AF48E545C}" type="presParOf" srcId="{878295AA-5B9E-4833-88C1-5D5607852A0A}" destId="{4EC05BDB-79FC-426D-BD49-4C0C34276D0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BF7AE-36C4-4D80-B21C-3CFD5F99B83F}">
      <dsp:nvSpPr>
        <dsp:cNvPr id="0" name=""/>
        <dsp:cNvSpPr/>
      </dsp:nvSpPr>
      <dsp:spPr>
        <a:xfrm>
          <a:off x="0" y="62213"/>
          <a:ext cx="6391275" cy="15701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 </a:t>
          </a:r>
          <a:r>
            <a:rPr lang="el-GR" sz="2200" b="1" kern="1200" dirty="0"/>
            <a:t>Αλλαγή συστήματος συντάξεων </a:t>
          </a:r>
          <a:r>
            <a:rPr lang="el-GR" sz="2200" b="1" i="1" kern="1200" dirty="0"/>
            <a:t>δεν είναι πανάκεια</a:t>
          </a:r>
          <a:r>
            <a:rPr lang="el-GR" sz="2200" kern="1200" dirty="0"/>
            <a:t>. Σε κάθε σύστημα συντάξεων ο ρόλος του Κράτους είναι εξαιρετικά σημαντικός:</a:t>
          </a:r>
          <a:endParaRPr lang="en-US" sz="2200" kern="1200" dirty="0"/>
        </a:p>
      </dsp:txBody>
      <dsp:txXfrm>
        <a:off x="76648" y="138861"/>
        <a:ext cx="6237979" cy="1416844"/>
      </dsp:txXfrm>
    </dsp:sp>
    <dsp:sp modelId="{4EC05BDB-79FC-426D-BD49-4C0C34276D03}">
      <dsp:nvSpPr>
        <dsp:cNvPr id="0" name=""/>
        <dsp:cNvSpPr/>
      </dsp:nvSpPr>
      <dsp:spPr>
        <a:xfrm>
          <a:off x="0" y="1632353"/>
          <a:ext cx="6391275"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a:t>Για την </a:t>
          </a:r>
          <a:r>
            <a:rPr lang="el-GR" sz="1700" b="1" kern="1200"/>
            <a:t>εξασφάλιση μακροοικονομικής σταθερότητας </a:t>
          </a:r>
          <a:r>
            <a:rPr lang="el-GR" sz="1700" kern="1200"/>
            <a:t>που απαιτείται τόσο από τα διανεμητικά συστήματα όσο και από τα κεφαλαιοποιητικά, που είναι ιδιαίτερα ευάλωτα στον πληθωρισμό.</a:t>
          </a:r>
          <a:endParaRPr lang="en-US" sz="1700" kern="1200"/>
        </a:p>
        <a:p>
          <a:pPr marL="171450" lvl="1" indent="-171450" algn="l" defTabSz="755650">
            <a:lnSpc>
              <a:spcPct val="90000"/>
            </a:lnSpc>
            <a:spcBef>
              <a:spcPct val="0"/>
            </a:spcBef>
            <a:spcAft>
              <a:spcPct val="20000"/>
            </a:spcAft>
            <a:buChar char="•"/>
          </a:pPr>
          <a:r>
            <a:rPr lang="el-GR" sz="1700" kern="1200"/>
            <a:t>Για την </a:t>
          </a:r>
          <a:r>
            <a:rPr lang="el-GR" sz="1700" b="1" kern="1200"/>
            <a:t>εξασφάλιση εποπτικής λειτουργίας </a:t>
          </a:r>
          <a:r>
            <a:rPr lang="el-GR" sz="1700" kern="1200"/>
            <a:t>για την προστασία των επενδυτών και ασφαλισμένων. </a:t>
          </a:r>
          <a:endParaRPr lang="en-US" sz="1700" kern="1200"/>
        </a:p>
        <a:p>
          <a:pPr marL="171450" lvl="1" indent="-171450" algn="l" defTabSz="755650">
            <a:lnSpc>
              <a:spcPct val="90000"/>
            </a:lnSpc>
            <a:spcBef>
              <a:spcPct val="0"/>
            </a:spcBef>
            <a:spcAft>
              <a:spcPct val="20000"/>
            </a:spcAft>
            <a:buChar char="•"/>
          </a:pPr>
          <a:r>
            <a:rPr lang="el-GR" sz="1700" kern="1200"/>
            <a:t>Για την αντιμετώπιση της γήρανσης έχει σημασία να υπάρχουν </a:t>
          </a:r>
          <a:r>
            <a:rPr lang="el-GR" sz="1700" b="1" kern="1200"/>
            <a:t>κατάλληλα και αποτελεσματικά κίνητρα</a:t>
          </a:r>
          <a:r>
            <a:rPr lang="el-GR" sz="1700" kern="1200"/>
            <a:t> για αποταμίευση και περισσότερη εργασία.  Τέτοια κίνητρα είναι πιο εύκολα ορατά σε κεφαλαιοποιητικά ή ανταποδοτικά συστήματα, αλλά όχι αποκλειστικά.</a:t>
          </a:r>
          <a:endParaRPr lang="en-US" sz="1700" kern="1200"/>
        </a:p>
        <a:p>
          <a:pPr marL="171450" lvl="1" indent="-171450" algn="l" defTabSz="755650">
            <a:lnSpc>
              <a:spcPct val="90000"/>
            </a:lnSpc>
            <a:spcBef>
              <a:spcPct val="0"/>
            </a:spcBef>
            <a:spcAft>
              <a:spcPct val="20000"/>
            </a:spcAft>
            <a:buChar char="•"/>
          </a:pPr>
          <a:r>
            <a:rPr lang="el-GR" sz="1700" kern="1200"/>
            <a:t>Είναι πιο σημαντικό το οποιοδήποτε σύστημα (δημόσιο ή ιδιωτικό, κεφαλαιοποιητικό ή διανεμητικό) </a:t>
          </a:r>
          <a:r>
            <a:rPr lang="el-GR" sz="1700" b="1" kern="1200"/>
            <a:t>να λειτουργεί σωστά παρά να έχει συγκεκριμένη </a:t>
          </a:r>
          <a:r>
            <a:rPr lang="el-GR" sz="1700" kern="1200"/>
            <a:t>νομική μορφή. </a:t>
          </a:r>
          <a:endParaRPr lang="en-US" sz="1700" kern="1200"/>
        </a:p>
      </dsp:txBody>
      <dsp:txXfrm>
        <a:off x="0" y="1632353"/>
        <a:ext cx="6391275" cy="3552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1" y="1"/>
            <a:ext cx="2940895" cy="495776"/>
          </a:xfrm>
          <a:prstGeom prst="rect">
            <a:avLst/>
          </a:prstGeom>
          <a:noFill/>
          <a:ln>
            <a:noFill/>
          </a:ln>
          <a:effectLst/>
        </p:spPr>
        <p:txBody>
          <a:bodyPr vert="horz" wrap="square" lIns="90727" tIns="45363" rIns="90727" bIns="45363"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842496" y="1"/>
            <a:ext cx="2940895" cy="495776"/>
          </a:xfrm>
          <a:prstGeom prst="rect">
            <a:avLst/>
          </a:prstGeom>
          <a:noFill/>
          <a:ln>
            <a:noFill/>
          </a:ln>
          <a:effectLst/>
        </p:spPr>
        <p:txBody>
          <a:bodyPr vert="horz" wrap="square" lIns="90727" tIns="45363" rIns="90727" bIns="45363"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14/5/2025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90488" y="742950"/>
            <a:ext cx="6604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678182" y="4705906"/>
            <a:ext cx="5428613" cy="4457225"/>
          </a:xfrm>
          <a:prstGeom prst="rect">
            <a:avLst/>
          </a:prstGeom>
          <a:noFill/>
          <a:ln>
            <a:noFill/>
          </a:ln>
          <a:effectLst/>
        </p:spPr>
        <p:txBody>
          <a:bodyPr vert="horz" wrap="square" lIns="90727" tIns="45363" rIns="90727" bIns="45363"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1" y="9408641"/>
            <a:ext cx="2940895" cy="495776"/>
          </a:xfrm>
          <a:prstGeom prst="rect">
            <a:avLst/>
          </a:prstGeom>
          <a:noFill/>
          <a:ln>
            <a:noFill/>
          </a:ln>
          <a:effectLst/>
        </p:spPr>
        <p:txBody>
          <a:bodyPr vert="horz" wrap="square" lIns="90727" tIns="45363" rIns="90727" bIns="45363"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842496" y="9408641"/>
            <a:ext cx="2940895" cy="495776"/>
          </a:xfrm>
          <a:prstGeom prst="rect">
            <a:avLst/>
          </a:prstGeom>
          <a:noFill/>
          <a:ln>
            <a:noFill/>
          </a:ln>
          <a:effectLst/>
        </p:spPr>
        <p:txBody>
          <a:bodyPr vert="horz" wrap="square" lIns="90727" tIns="45363" rIns="90727" bIns="45363"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περίπτωση θανάτου του δανειολήπτη οι κληρονόμοι του μπορούν (α) να αποπληρώσουν το δάνειο και να πάρουν το σπίτι (β) να πουλήσουν οι ίδιοι το σπίτι ή (γ) να επιτρέψουν στην τράπεζα να πουλήσει το σπίτι. Αν η αξία του σπιτιού υπερβεί την αξία του δανείου, την διαφορά εισπράττουν οι κληρονόμοι. Αν το σπίτι δεν πουληθεί, η τράπεζα δεν μπορεί να απαιτήσει το δάνειο από τους κληρονόμους</a:t>
            </a:r>
          </a:p>
          <a:p>
            <a:endParaRPr lang="en-GB"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39</a:t>
            </a:fld>
            <a:endParaRPr lang="el-GR" altLang="en-US"/>
          </a:p>
        </p:txBody>
      </p:sp>
    </p:spTree>
    <p:extLst>
      <p:ext uri="{BB962C8B-B14F-4D97-AF65-F5344CB8AC3E}">
        <p14:creationId xmlns:p14="http://schemas.microsoft.com/office/powerpoint/2010/main" val="2500992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fld id="{F20B6EBA-BE73-464B-8C2D-42EC65E656DA}" type="datetime1">
              <a:rPr lang="en-GB" smtClean="0"/>
              <a:t>14/05/2025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GB"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17820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23918E5-B8CF-40B1-BBB6-A207A55669C6}"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9328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C74F9B9-EA8E-4C90-9D27-B5518883912D}"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03891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549AEF8-9150-4099-B235-0E2B3E02F8A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3325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1A0968B-7E18-4AB5-A8E6-4088FB55693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88809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9FEF9967-1434-45D7-86F2-681E1932A29C}" type="datetime1">
              <a:rPr lang="en-GB" smtClean="0"/>
              <a:t>14/05/2025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5472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984E43D-1EB1-4B1D-A7EB-20CF92ABC522}" type="datetime1">
              <a:rPr lang="en-GB" smtClean="0"/>
              <a:t>14/05/2025</a:t>
            </a:fld>
            <a:endParaRPr lang="en-GB"/>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5788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fld id="{4B7C77E9-A702-4F35-A088-AC81539ABB6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0210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fld id="{A9AE34F0-AEC3-466C-B33F-2BE11A1215D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81909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766233" y="304801"/>
            <a:ext cx="10668000" cy="12160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755651" y="1752600"/>
            <a:ext cx="5232400" cy="4267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191251" y="1752600"/>
            <a:ext cx="5232400" cy="4267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812800" y="6245225"/>
            <a:ext cx="2641600" cy="476250"/>
          </a:xfrm>
        </p:spPr>
        <p:txBody>
          <a:bodyPr/>
          <a:lstStyle>
            <a:lvl1pPr>
              <a:defRPr/>
            </a:lvl1pPr>
          </a:lstStyle>
          <a:p>
            <a:fld id="{310DF63C-30CE-4057-81CB-73A132A2D9E6}" type="datetime1">
              <a:rPr lang="en-US" smtClean="0"/>
              <a:t>5/14/2025</a:t>
            </a:fld>
            <a:endParaRPr lang="el-GR"/>
          </a:p>
        </p:txBody>
      </p:sp>
      <p:sp>
        <p:nvSpPr>
          <p:cNvPr id="6" name="5 - Θέση υποσέλιδου"/>
          <p:cNvSpPr>
            <a:spLocks noGrp="1"/>
          </p:cNvSpPr>
          <p:nvPr>
            <p:ph type="ftr" sz="quarter" idx="11"/>
          </p:nvPr>
        </p:nvSpPr>
        <p:spPr>
          <a:xfrm>
            <a:off x="4165600" y="6245225"/>
            <a:ext cx="3860800" cy="476250"/>
          </a:xfrm>
        </p:spPr>
        <p:txBody>
          <a:bodyPr/>
          <a:lstStyle>
            <a:lvl1pPr>
              <a:defRPr/>
            </a:lvl1pPr>
          </a:lstStyle>
          <a:p>
            <a:r>
              <a:rPr lang="el-GR"/>
              <a:t>Πλάτων Τήνιος - ΜΑΕ 2024</a:t>
            </a:r>
          </a:p>
        </p:txBody>
      </p:sp>
      <p:sp>
        <p:nvSpPr>
          <p:cNvPr id="7" name="6 - Θέση αριθμού διαφάνειας"/>
          <p:cNvSpPr>
            <a:spLocks noGrp="1"/>
          </p:cNvSpPr>
          <p:nvPr>
            <p:ph type="sldNum" sz="quarter" idx="12"/>
          </p:nvPr>
        </p:nvSpPr>
        <p:spPr>
          <a:xfrm>
            <a:off x="8737600" y="6245225"/>
            <a:ext cx="2641600" cy="476250"/>
          </a:xfrm>
        </p:spPr>
        <p:txBody>
          <a:bodyPr/>
          <a:lstStyle>
            <a:lvl1pPr>
              <a:defRPr/>
            </a:lvl1pPr>
          </a:lstStyle>
          <a:p>
            <a:fld id="{C373BC84-07A7-499D-97DE-C08EDC3C4F7C}" type="slidenum">
              <a:rPr lang="el-GR"/>
              <a:pPr/>
              <a:t>‹#›</a:t>
            </a:fld>
            <a:endParaRPr lang="el-GR"/>
          </a:p>
        </p:txBody>
      </p:sp>
    </p:spTree>
    <p:extLst>
      <p:ext uri="{BB962C8B-B14F-4D97-AF65-F5344CB8AC3E}">
        <p14:creationId xmlns:p14="http://schemas.microsoft.com/office/powerpoint/2010/main" val="370118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88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11838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909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CCFF98-C502-4353-B8E6-5692710ACA3F}" type="datetime1">
              <a:rPr lang="en-GB" smtClean="0"/>
              <a:t>14/05/2025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39778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54C474D-E3A8-4767-AC90-882235F486EA}" type="datetime1">
              <a:rPr lang="en-GB" smtClean="0"/>
              <a:t>14/05/2025</a:t>
            </a:fld>
            <a:endParaRPr lang="en-GB"/>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19952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994F61-2168-41E4-989E-61161006E639}" type="datetime1">
              <a:rPr lang="en-GB" smtClean="0"/>
              <a:t>14/05/2025</a:t>
            </a:fld>
            <a:endParaRPr lang="en-GB"/>
          </a:p>
        </p:txBody>
      </p:sp>
      <p:sp>
        <p:nvSpPr>
          <p:cNvPr id="3" name="Footer Placeholder 2"/>
          <p:cNvSpPr>
            <a:spLocks noGrp="1"/>
          </p:cNvSpPr>
          <p:nvPr>
            <p:ph type="ftr" sz="quarter" idx="11"/>
          </p:nvPr>
        </p:nvSpPr>
        <p:spPr/>
        <p:txBody>
          <a:bodyPr/>
          <a:lstStyle/>
          <a:p>
            <a:pPr>
              <a:defRPr/>
            </a:pPr>
            <a:endParaRPr lang="en-GB"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82389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1BA71E0-4A2D-48C2-9BAE-EFE4F29E9200}"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97191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92E04DF-7ECB-473E-A4CB-D291F458F466}"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017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D6C473B6-4D56-4FEB-B142-6F1CF9A3F9DF}" type="datetime1">
              <a:rPr lang="en-GB" smtClean="0"/>
              <a:t>14/05/2025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GB"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2401204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a:xfrm>
            <a:off x="1055440" y="1500253"/>
            <a:ext cx="8825658" cy="2677648"/>
          </a:xfrm>
        </p:spPr>
        <p:txBody>
          <a:bodyPr/>
          <a:lstStyle/>
          <a:p>
            <a:pPr eaLnBrk="1" hangingPunct="1"/>
            <a:r>
              <a:rPr lang="el-GR" altLang="en-US" dirty="0"/>
              <a:t>ΓΗΡΑΝΣΗ ΤΟΥ ΠΛΗΘΥΣΜΟΥ</a:t>
            </a:r>
            <a:br>
              <a:rPr lang="el-GR" altLang="en-US" dirty="0"/>
            </a:br>
            <a:r>
              <a:rPr lang="el-GR" altLang="en-US" dirty="0"/>
              <a:t> </a:t>
            </a:r>
            <a:r>
              <a:rPr lang="el-GR" altLang="en-US" sz="4000" dirty="0"/>
              <a:t>ΚΑΙ ΑΣΦΑΛΙΣΤΙΚΗ ΟΙΚΟΝΟΜΙΑ</a:t>
            </a:r>
            <a:endParaRPr lang="en-GB" altLang="en-US" dirty="0"/>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a:xfrm>
            <a:off x="911424" y="4418078"/>
            <a:ext cx="8825658" cy="1211118"/>
          </a:xfrm>
        </p:spPr>
        <p:txBody>
          <a:bodyPr rtlCol="0">
            <a:normAutofit/>
          </a:bodyPr>
          <a:lstStyle/>
          <a:p>
            <a:pPr eaLnBrk="1" fontAlgn="auto" hangingPunct="1">
              <a:spcAft>
                <a:spcPts val="0"/>
              </a:spcAft>
              <a:defRPr/>
            </a:pPr>
            <a:r>
              <a:rPr lang="el-GR" sz="3500" b="1" baseline="30000" dirty="0">
                <a:solidFill>
                  <a:schemeClr val="accent4"/>
                </a:solidFill>
                <a:effectLst>
                  <a:outerShdw blurRad="38100" dist="38100" dir="2700000" algn="tl">
                    <a:srgbClr val="000000">
                      <a:alpha val="43137"/>
                    </a:srgbClr>
                  </a:outerShdw>
                </a:effectLst>
              </a:rPr>
              <a:t>4η</a:t>
            </a:r>
            <a:r>
              <a:rPr lang="el-GR" sz="3500" b="1" dirty="0">
                <a:solidFill>
                  <a:schemeClr val="accent4"/>
                </a:solidFill>
                <a:effectLst>
                  <a:outerShdw blurRad="38100" dist="38100" dir="2700000" algn="tl">
                    <a:srgbClr val="000000">
                      <a:alpha val="43137"/>
                    </a:srgbClr>
                  </a:outerShdw>
                </a:effectLst>
              </a:rPr>
              <a:t> </a:t>
            </a:r>
            <a:r>
              <a:rPr lang="el-GR" sz="3500" b="1" dirty="0" err="1">
                <a:solidFill>
                  <a:schemeClr val="accent4"/>
                </a:solidFill>
                <a:effectLst>
                  <a:outerShdw blurRad="38100" dist="38100" dir="2700000" algn="tl">
                    <a:srgbClr val="000000">
                      <a:alpha val="43137"/>
                    </a:srgbClr>
                  </a:outerShdw>
                </a:effectLst>
              </a:rPr>
              <a:t>ενοτητα</a:t>
            </a:r>
            <a:r>
              <a:rPr lang="el-GR" sz="3500" b="1" dirty="0">
                <a:solidFill>
                  <a:schemeClr val="accent4"/>
                </a:solidFill>
                <a:effectLst>
                  <a:outerShdw blurRad="38100" dist="38100" dir="2700000" algn="tl">
                    <a:srgbClr val="000000">
                      <a:alpha val="43137"/>
                    </a:srgbClr>
                  </a:outerShdw>
                </a:effectLst>
              </a:rPr>
              <a:t>: </a:t>
            </a:r>
          </a:p>
          <a:p>
            <a:pPr eaLnBrk="1" fontAlgn="auto" hangingPunct="1">
              <a:spcAft>
                <a:spcPts val="0"/>
              </a:spcAft>
              <a:defRPr/>
            </a:pPr>
            <a:r>
              <a:rPr lang="el-GR" sz="2400" b="1" dirty="0">
                <a:solidFill>
                  <a:schemeClr val="accent4"/>
                </a:solidFill>
              </a:rPr>
              <a:t>ΑΠΟΤΑΜΙΕΥΣΗ ΚΑΙ ΣΥΝΤΑΞΕΙΣ</a:t>
            </a:r>
            <a:endParaRPr lang="en-GB" sz="2400" b="1" dirty="0">
              <a:solidFill>
                <a:schemeClr val="accent4"/>
              </a:solidFill>
            </a:endParaRPr>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738664"/>
          </a:xfrm>
          <a:prstGeom prst="rect">
            <a:avLst/>
          </a:prstGeom>
          <a:noFill/>
        </p:spPr>
        <p:txBody>
          <a:bodyPr wrap="square" rtlCol="0">
            <a:spAutoFit/>
          </a:bodyPr>
          <a:lstStyle/>
          <a:p>
            <a:r>
              <a:rPr lang="el-GR" sz="2400" b="1" dirty="0">
                <a:solidFill>
                  <a:schemeClr val="accent4">
                    <a:lumMod val="40000"/>
                    <a:lumOff val="60000"/>
                  </a:schemeClr>
                </a:solidFill>
              </a:rPr>
              <a:t>Πλάτων Τήνιος</a:t>
            </a:r>
          </a:p>
          <a:p>
            <a:endParaRPr lang="el-GR" dirty="0"/>
          </a:p>
        </p:txBody>
      </p:sp>
      <p:sp>
        <p:nvSpPr>
          <p:cNvPr id="4" name="Date Placeholder 3">
            <a:extLst>
              <a:ext uri="{FF2B5EF4-FFF2-40B4-BE49-F238E27FC236}">
                <a16:creationId xmlns:a16="http://schemas.microsoft.com/office/drawing/2014/main" id="{7FCD4EFB-AF51-41BF-B593-29158F3ADAB1}"/>
              </a:ext>
            </a:extLst>
          </p:cNvPr>
          <p:cNvSpPr>
            <a:spLocks noGrp="1"/>
          </p:cNvSpPr>
          <p:nvPr>
            <p:ph type="dt" sz="half" idx="10"/>
          </p:nvPr>
        </p:nvSpPr>
        <p:spPr/>
        <p:txBody>
          <a:bodyPr/>
          <a:lstStyle/>
          <a:p>
            <a:pPr>
              <a:defRPr/>
            </a:pPr>
            <a:fld id="{046983BA-1C1F-4421-B2A7-9E396D183495}" type="datetime1">
              <a:rPr lang="en-GB" smtClean="0"/>
              <a:t>14/05/2025</a:t>
            </a:fld>
            <a:endParaRPr lang="en-GB"/>
          </a:p>
        </p:txBody>
      </p:sp>
      <p:pic>
        <p:nvPicPr>
          <p:cNvPr id="6" name="Picture 5">
            <a:extLst>
              <a:ext uri="{FF2B5EF4-FFF2-40B4-BE49-F238E27FC236}">
                <a16:creationId xmlns:a16="http://schemas.microsoft.com/office/drawing/2014/main" id="{E29412A7-DC64-6197-BBC4-EDB89615715B}"/>
              </a:ext>
            </a:extLst>
          </p:cNvPr>
          <p:cNvPicPr>
            <a:picLocks noChangeAspect="1"/>
          </p:cNvPicPr>
          <p:nvPr/>
        </p:nvPicPr>
        <p:blipFill>
          <a:blip r:embed="rId2"/>
          <a:stretch>
            <a:fillRect/>
          </a:stretch>
        </p:blipFill>
        <p:spPr>
          <a:xfrm>
            <a:off x="6032149" y="4418078"/>
            <a:ext cx="5273497" cy="1804572"/>
          </a:xfrm>
          <a:prstGeom prst="rect">
            <a:avLst/>
          </a:prstGeom>
        </p:spPr>
      </p:pic>
      <p:sp>
        <p:nvSpPr>
          <p:cNvPr id="10" name="Rectangle 9">
            <a:extLst>
              <a:ext uri="{FF2B5EF4-FFF2-40B4-BE49-F238E27FC236}">
                <a16:creationId xmlns:a16="http://schemas.microsoft.com/office/drawing/2014/main" id="{87BC782C-B1FA-B7D7-FCAD-6EAFB0D9AC54}"/>
              </a:ext>
            </a:extLst>
          </p:cNvPr>
          <p:cNvSpPr/>
          <p:nvPr/>
        </p:nvSpPr>
        <p:spPr>
          <a:xfrm>
            <a:off x="8428722" y="1853739"/>
            <a:ext cx="173637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2025</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53C6A0F1-2D4B-9D56-CD46-B4E5B29D6F75}"/>
              </a:ext>
            </a:extLst>
          </p:cNvPr>
          <p:cNvSpPr txBox="1"/>
          <p:nvPr/>
        </p:nvSpPr>
        <p:spPr>
          <a:xfrm>
            <a:off x="8832304" y="3162247"/>
            <a:ext cx="2096300" cy="523220"/>
          </a:xfrm>
          <a:prstGeom prst="rect">
            <a:avLst/>
          </a:prstGeom>
          <a:noFill/>
        </p:spPr>
        <p:txBody>
          <a:bodyPr wrap="square" rtlCol="0">
            <a:spAutoFit/>
          </a:bodyPr>
          <a:lstStyle/>
          <a:p>
            <a:r>
              <a:rPr lang="el-GR" sz="2800" b="1" dirty="0">
                <a:solidFill>
                  <a:schemeClr val="accent3"/>
                </a:solidFill>
                <a:effectLst>
                  <a:outerShdw blurRad="38100" dist="38100" dir="2700000" algn="tl">
                    <a:srgbClr val="000000">
                      <a:alpha val="43137"/>
                    </a:srgbClr>
                  </a:outerShdw>
                </a:effectLst>
              </a:rPr>
              <a:t>Β’ </a:t>
            </a:r>
            <a:r>
              <a:rPr lang="el-GR" sz="2800" b="1" dirty="0" err="1">
                <a:solidFill>
                  <a:schemeClr val="accent3"/>
                </a:solidFill>
                <a:effectLst>
                  <a:outerShdw blurRad="38100" dist="38100" dir="2700000" algn="tl">
                    <a:srgbClr val="000000">
                      <a:alpha val="43137"/>
                    </a:srgbClr>
                  </a:outerShdw>
                </a:effectLst>
              </a:rPr>
              <a:t>Εκδοση</a:t>
            </a:r>
            <a:endParaRPr lang="en-GB" sz="2800" b="1" dirty="0">
              <a:solidFill>
                <a:schemeClr val="accent3"/>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B3B8-2CB6-46F2-AA9A-9F8EAEAAC7BE}"/>
              </a:ext>
            </a:extLst>
          </p:cNvPr>
          <p:cNvSpPr>
            <a:spLocks noGrp="1"/>
          </p:cNvSpPr>
          <p:nvPr>
            <p:ph type="title"/>
          </p:nvPr>
        </p:nvSpPr>
        <p:spPr>
          <a:xfrm>
            <a:off x="843362" y="548680"/>
            <a:ext cx="8039205" cy="1284312"/>
          </a:xfrm>
        </p:spPr>
        <p:txBody>
          <a:bodyPr>
            <a:normAutofit/>
          </a:bodyPr>
          <a:lstStyle/>
          <a:p>
            <a:r>
              <a:rPr lang="el-GR" dirty="0"/>
              <a:t>Απόφαση προγραμματισμού 1: </a:t>
            </a:r>
            <a:br>
              <a:rPr lang="el-GR" dirty="0"/>
            </a:br>
            <a:r>
              <a:rPr lang="el-GR" b="1" dirty="0">
                <a:effectLst>
                  <a:outerShdw blurRad="38100" dist="38100" dir="2700000" algn="tl">
                    <a:srgbClr val="000000">
                      <a:alpha val="43137"/>
                    </a:srgbClr>
                  </a:outerShdw>
                </a:effectLst>
              </a:rPr>
              <a:t>Αποταμίευση και κύκλος ζωής</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49BFD07-EA80-4CD1-AB6D-89BF54D90E5D}"/>
              </a:ext>
            </a:extLst>
          </p:cNvPr>
          <p:cNvSpPr>
            <a:spLocks noGrp="1"/>
          </p:cNvSpPr>
          <p:nvPr>
            <p:ph idx="1"/>
          </p:nvPr>
        </p:nvSpPr>
        <p:spPr>
          <a:xfrm>
            <a:off x="540044" y="2413617"/>
            <a:ext cx="11111911" cy="4350098"/>
          </a:xfrm>
        </p:spPr>
        <p:txBody>
          <a:bodyPr>
            <a:normAutofit/>
          </a:bodyPr>
          <a:lstStyle/>
          <a:p>
            <a:r>
              <a:rPr lang="el-GR" b="1" i="1" dirty="0">
                <a:solidFill>
                  <a:schemeClr val="accent2">
                    <a:lumMod val="50000"/>
                  </a:schemeClr>
                </a:solidFill>
                <a:effectLst>
                  <a:outerShdw blurRad="38100" dist="38100" dir="2700000" algn="tl">
                    <a:srgbClr val="000000">
                      <a:alpha val="43137"/>
                    </a:srgbClr>
                  </a:outerShdw>
                </a:effectLst>
              </a:rPr>
              <a:t>Πώς αποφασίζεται η αποταμίευση; </a:t>
            </a:r>
            <a:r>
              <a:rPr lang="el-GR" dirty="0"/>
              <a:t>Μεταφορά πόρων από μια περίοδο ζωής σε άλλη</a:t>
            </a:r>
          </a:p>
          <a:p>
            <a:r>
              <a:rPr lang="el-GR" dirty="0"/>
              <a:t>Το εισόδημα διακυμαίνεται (π.χ. λόγω αμοιβών,  διακοπής της εργασίας.) Ανακατανέμεται η κατανάλωση για να διασφαλίσει την </a:t>
            </a:r>
            <a:r>
              <a:rPr lang="el-GR" b="1" dirty="0"/>
              <a:t>μεγαλύτερη </a:t>
            </a:r>
            <a:r>
              <a:rPr lang="el-GR" b="1" i="1" dirty="0"/>
              <a:t>συνολική</a:t>
            </a:r>
            <a:r>
              <a:rPr lang="el-GR" b="1" dirty="0"/>
              <a:t> ευημερία</a:t>
            </a:r>
            <a:r>
              <a:rPr lang="el-GR" dirty="0"/>
              <a:t>. </a:t>
            </a:r>
          </a:p>
          <a:p>
            <a:r>
              <a:rPr lang="el-GR" b="1" i="1" dirty="0"/>
              <a:t>Αν</a:t>
            </a:r>
            <a:r>
              <a:rPr lang="el-GR" b="1" dirty="0"/>
              <a:t> επιθυμεί </a:t>
            </a:r>
            <a:r>
              <a:rPr lang="el-GR" b="1" dirty="0">
                <a:solidFill>
                  <a:schemeClr val="accent1"/>
                </a:solidFill>
                <a:effectLst>
                  <a:outerShdw blurRad="38100" dist="38100" dir="2700000" algn="tl">
                    <a:srgbClr val="000000">
                      <a:alpha val="43137"/>
                    </a:srgbClr>
                  </a:outerShdw>
                </a:effectLst>
              </a:rPr>
              <a:t>εξισορρόπηση της κατανάλωσης </a:t>
            </a:r>
            <a:r>
              <a:rPr lang="el-GR" dirty="0"/>
              <a:t>(κυρτές προτιμήσεις) </a:t>
            </a:r>
            <a:r>
              <a:rPr lang="el-GR" dirty="0">
                <a:latin typeface="Cambria" panose="02040503050406030204" pitchFamily="18" charset="0"/>
                <a:ea typeface="Cambria" panose="02040503050406030204" pitchFamily="18" charset="0"/>
              </a:rPr>
              <a:t>⇒ </a:t>
            </a:r>
            <a:r>
              <a:rPr lang="el-GR" dirty="0"/>
              <a:t>χαρακτηριστικό σχήμα της αποταμίευσης κύκλου ζωής: Μέγιστος πλούτος πριν την συνταξιοδότηση (Σχήμα Λ διαχρονικά)</a:t>
            </a:r>
          </a:p>
          <a:p>
            <a:pPr lvl="1"/>
            <a:r>
              <a:rPr lang="el-GR" dirty="0"/>
              <a:t>Το υπόδειγμα μπορεί να εμπλουτιστεί: εκπαίδευση, μεταβολές στην αγορά εργασίας,  άγνοια για το έτος θανάτου, κληρονομιές, περιορισμοί ρευστότητας, ρίσκο κοκ</a:t>
            </a:r>
          </a:p>
          <a:p>
            <a:r>
              <a:rPr lang="el-GR" dirty="0"/>
              <a:t>Βασική πρόβλεψη : </a:t>
            </a:r>
            <a:r>
              <a:rPr lang="el-GR" b="1" dirty="0">
                <a:solidFill>
                  <a:schemeClr val="accent1"/>
                </a:solidFill>
                <a:effectLst>
                  <a:outerShdw blurRad="38100" dist="38100" dir="2700000" algn="tl">
                    <a:srgbClr val="000000">
                      <a:alpha val="43137"/>
                    </a:srgbClr>
                  </a:outerShdw>
                </a:effectLst>
              </a:rPr>
              <a:t>Η ζωή των τριών φάσεων </a:t>
            </a:r>
            <a:r>
              <a:rPr lang="el-GR" dirty="0"/>
              <a:t>– </a:t>
            </a:r>
            <a:r>
              <a:rPr lang="el-GR" b="1" dirty="0"/>
              <a:t>εκπαίδευση, εργασία, συνταξιοδότηση</a:t>
            </a:r>
          </a:p>
          <a:p>
            <a:pPr lvl="1"/>
            <a:r>
              <a:rPr lang="el-GR" b="1" dirty="0"/>
              <a:t>1</a:t>
            </a:r>
            <a:r>
              <a:rPr lang="el-GR" b="1" baseline="30000" dirty="0"/>
              <a:t>η</a:t>
            </a:r>
            <a:r>
              <a:rPr lang="el-GR" b="1" dirty="0"/>
              <a:t> φάση (νεότητα): </a:t>
            </a:r>
            <a:r>
              <a:rPr lang="el-GR" dirty="0"/>
              <a:t>επιθυμείς &gt; κατανάλωση  </a:t>
            </a:r>
            <a:r>
              <a:rPr lang="el-GR" dirty="0">
                <a:latin typeface="Times New Roman" panose="02020603050405020304" pitchFamily="18" charset="0"/>
                <a:cs typeface="Times New Roman" panose="02020603050405020304" pitchFamily="18" charset="0"/>
              </a:rPr>
              <a:t>→ </a:t>
            </a:r>
            <a:r>
              <a:rPr lang="el-GR" dirty="0"/>
              <a:t>Δανεισμός (αν μπορείς), βοήθεια από γονείς</a:t>
            </a:r>
          </a:p>
          <a:p>
            <a:pPr lvl="1"/>
            <a:r>
              <a:rPr lang="el-GR" b="1" dirty="0"/>
              <a:t>2</a:t>
            </a:r>
            <a:r>
              <a:rPr lang="el-GR" b="1" baseline="30000" dirty="0"/>
              <a:t>η</a:t>
            </a:r>
            <a:r>
              <a:rPr lang="el-GR" b="1" dirty="0"/>
              <a:t> φάση (εργασία) </a:t>
            </a:r>
            <a:r>
              <a:rPr lang="el-GR" dirty="0"/>
              <a:t>– ύπαρξη εισοδήματος</a:t>
            </a:r>
            <a:r>
              <a:rPr lang="el-GR" dirty="0">
                <a:latin typeface="Times New Roman" panose="02020603050405020304" pitchFamily="18" charset="0"/>
                <a:cs typeface="Times New Roman" panose="02020603050405020304" pitchFamily="18" charset="0"/>
              </a:rPr>
              <a:t>→ </a:t>
            </a:r>
            <a:r>
              <a:rPr lang="el-GR" dirty="0"/>
              <a:t>Αποταμίευση</a:t>
            </a:r>
          </a:p>
          <a:p>
            <a:pPr lvl="1"/>
            <a:r>
              <a:rPr lang="el-GR" b="1" dirty="0"/>
              <a:t>3</a:t>
            </a:r>
            <a:r>
              <a:rPr lang="el-GR" b="1" baseline="30000" dirty="0"/>
              <a:t>η</a:t>
            </a:r>
            <a:r>
              <a:rPr lang="el-GR" b="1" dirty="0"/>
              <a:t> φάση (αφυπηρέτηση).  </a:t>
            </a:r>
            <a:r>
              <a:rPr lang="el-GR" dirty="0"/>
              <a:t>επιθυμείς &gt; κατανάλωση. Ανάλωση κεφαλαίου, σύνταξη</a:t>
            </a:r>
          </a:p>
          <a:p>
            <a:endParaRPr lang="en-GB" dirty="0"/>
          </a:p>
        </p:txBody>
      </p:sp>
      <p:sp>
        <p:nvSpPr>
          <p:cNvPr id="5" name="Slide Number Placeholder 4">
            <a:extLst>
              <a:ext uri="{FF2B5EF4-FFF2-40B4-BE49-F238E27FC236}">
                <a16:creationId xmlns:a16="http://schemas.microsoft.com/office/drawing/2014/main" id="{81D73EB5-2093-4934-9E55-C2E6BE275085}"/>
              </a:ext>
            </a:extLst>
          </p:cNvPr>
          <p:cNvSpPr>
            <a:spLocks noGrp="1"/>
          </p:cNvSpPr>
          <p:nvPr>
            <p:ph type="sldNum" sz="quarter" idx="12"/>
          </p:nvPr>
        </p:nvSpPr>
        <p:spPr/>
        <p:txBody>
          <a:bodyPr/>
          <a:lstStyle/>
          <a:p>
            <a:fld id="{FC749032-2A07-4AE8-BA90-74324CAE0C87}" type="slidenum">
              <a:rPr lang="en-GB" smtClean="0"/>
              <a:t>10</a:t>
            </a:fld>
            <a:endParaRPr lang="en-GB"/>
          </a:p>
        </p:txBody>
      </p:sp>
      <p:pic>
        <p:nvPicPr>
          <p:cNvPr id="6" name="Picture 5">
            <a:extLst>
              <a:ext uri="{FF2B5EF4-FFF2-40B4-BE49-F238E27FC236}">
                <a16:creationId xmlns:a16="http://schemas.microsoft.com/office/drawing/2014/main" id="{971FFB3D-C766-419E-9846-9208FEC798A9}"/>
              </a:ext>
            </a:extLst>
          </p:cNvPr>
          <p:cNvPicPr>
            <a:picLocks noChangeAspect="1"/>
          </p:cNvPicPr>
          <p:nvPr/>
        </p:nvPicPr>
        <p:blipFill>
          <a:blip r:embed="rId2"/>
          <a:stretch>
            <a:fillRect/>
          </a:stretch>
        </p:blipFill>
        <p:spPr>
          <a:xfrm>
            <a:off x="8223704" y="128604"/>
            <a:ext cx="3511600" cy="2347163"/>
          </a:xfrm>
          <a:prstGeom prst="rect">
            <a:avLst/>
          </a:prstGeom>
        </p:spPr>
      </p:pic>
    </p:spTree>
    <p:extLst>
      <p:ext uri="{BB962C8B-B14F-4D97-AF65-F5344CB8AC3E}">
        <p14:creationId xmlns:p14="http://schemas.microsoft.com/office/powerpoint/2010/main" val="167322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3192-6D57-20E2-E0F8-F1FAFEE88163}"/>
              </a:ext>
            </a:extLst>
          </p:cNvPr>
          <p:cNvSpPr>
            <a:spLocks noGrp="1"/>
          </p:cNvSpPr>
          <p:nvPr>
            <p:ph type="title"/>
          </p:nvPr>
        </p:nvSpPr>
        <p:spPr/>
        <p:txBody>
          <a:bodyPr/>
          <a:lstStyle/>
          <a:p>
            <a:r>
              <a:rPr lang="el-GR" dirty="0"/>
              <a:t>Η ζωή 3 φάσεων και η γήρανση </a:t>
            </a:r>
            <a:endParaRPr lang="en-GB" dirty="0"/>
          </a:p>
        </p:txBody>
      </p:sp>
      <p:sp>
        <p:nvSpPr>
          <p:cNvPr id="3" name="Content Placeholder 2">
            <a:extLst>
              <a:ext uri="{FF2B5EF4-FFF2-40B4-BE49-F238E27FC236}">
                <a16:creationId xmlns:a16="http://schemas.microsoft.com/office/drawing/2014/main" id="{B5BC0458-DF99-3C69-3490-3D3792E642E2}"/>
              </a:ext>
            </a:extLst>
          </p:cNvPr>
          <p:cNvSpPr>
            <a:spLocks noGrp="1"/>
          </p:cNvSpPr>
          <p:nvPr>
            <p:ph idx="1"/>
          </p:nvPr>
        </p:nvSpPr>
        <p:spPr>
          <a:xfrm>
            <a:off x="695400" y="2348880"/>
            <a:ext cx="10801200" cy="3670920"/>
          </a:xfrm>
        </p:spPr>
        <p:txBody>
          <a:bodyPr>
            <a:normAutofit/>
          </a:bodyPr>
          <a:lstStyle/>
          <a:p>
            <a:r>
              <a:rPr lang="en-US" dirty="0"/>
              <a:t>Gratton &amp; Scott: </a:t>
            </a:r>
            <a:r>
              <a:rPr lang="el-GR" b="1" dirty="0"/>
              <a:t>Μπορεί</a:t>
            </a:r>
            <a:r>
              <a:rPr lang="el-GR" dirty="0"/>
              <a:t> η ζωή τριών φάσεων να χρηματοδοτήσει μια  ζωή 100 χρόνων; </a:t>
            </a:r>
          </a:p>
          <a:p>
            <a:pPr lvl="1"/>
            <a:r>
              <a:rPr lang="el-GR" b="1" dirty="0">
                <a:solidFill>
                  <a:schemeClr val="accent1"/>
                </a:solidFill>
              </a:rPr>
              <a:t>Ενώ </a:t>
            </a:r>
            <a:r>
              <a:rPr lang="el-GR" b="1" dirty="0">
                <a:solidFill>
                  <a:schemeClr val="tx2"/>
                </a:solidFill>
                <a:effectLst>
                  <a:outerShdw blurRad="38100" dist="38100" dir="2700000" algn="tl">
                    <a:srgbClr val="000000">
                      <a:alpha val="43137"/>
                    </a:srgbClr>
                  </a:outerShdw>
                </a:effectLst>
              </a:rPr>
              <a:t>κάποτε</a:t>
            </a:r>
            <a:r>
              <a:rPr lang="el-GR" b="1" dirty="0">
                <a:solidFill>
                  <a:schemeClr val="accent1"/>
                </a:solidFill>
              </a:rPr>
              <a:t> ήταν λογική, </a:t>
            </a:r>
            <a:r>
              <a:rPr lang="el-GR" b="1" dirty="0">
                <a:solidFill>
                  <a:schemeClr val="accent1"/>
                </a:solidFill>
                <a:effectLst>
                  <a:outerShdw blurRad="38100" dist="38100" dir="2700000" algn="tl">
                    <a:srgbClr val="000000">
                      <a:alpha val="43137"/>
                    </a:srgbClr>
                  </a:outerShdw>
                </a:effectLst>
              </a:rPr>
              <a:t>τώρα</a:t>
            </a:r>
            <a:r>
              <a:rPr lang="el-GR" b="1" dirty="0">
                <a:solidFill>
                  <a:schemeClr val="accent1"/>
                </a:solidFill>
              </a:rPr>
              <a:t> δίνει εξωπραγματικά αποτελέσματα</a:t>
            </a:r>
            <a:r>
              <a:rPr lang="el-GR" dirty="0"/>
              <a:t>. </a:t>
            </a:r>
          </a:p>
          <a:p>
            <a:r>
              <a:rPr lang="el-GR" dirty="0"/>
              <a:t>ΠΑΡΑΔΕΙΓΜΑ: Τρεις γενιές (α) </a:t>
            </a:r>
            <a:r>
              <a:rPr lang="el-GR" b="1" dirty="0"/>
              <a:t>Παππούς</a:t>
            </a:r>
            <a:r>
              <a:rPr lang="el-GR" dirty="0"/>
              <a:t> γεν. </a:t>
            </a:r>
            <a:r>
              <a:rPr lang="el-GR" b="1" dirty="0"/>
              <a:t>1945</a:t>
            </a:r>
            <a:r>
              <a:rPr lang="el-GR" dirty="0"/>
              <a:t>, </a:t>
            </a:r>
            <a:r>
              <a:rPr lang="el-GR" b="1" dirty="0">
                <a:solidFill>
                  <a:schemeClr val="accent1"/>
                </a:solidFill>
              </a:rPr>
              <a:t>προσδόκιμο 70</a:t>
            </a:r>
            <a:r>
              <a:rPr lang="el-GR" dirty="0"/>
              <a:t>, (β) </a:t>
            </a:r>
            <a:r>
              <a:rPr lang="el-GR" b="1" dirty="0"/>
              <a:t>Μπαμπάς</a:t>
            </a:r>
            <a:r>
              <a:rPr lang="el-GR" dirty="0"/>
              <a:t> γεν </a:t>
            </a:r>
            <a:r>
              <a:rPr lang="el-GR" b="1" dirty="0"/>
              <a:t>1971</a:t>
            </a:r>
            <a:r>
              <a:rPr lang="el-GR" dirty="0"/>
              <a:t>, </a:t>
            </a:r>
            <a:r>
              <a:rPr lang="el-GR" b="1" dirty="0" err="1">
                <a:solidFill>
                  <a:schemeClr val="accent1"/>
                </a:solidFill>
              </a:rPr>
              <a:t>προσδ</a:t>
            </a:r>
            <a:r>
              <a:rPr lang="el-GR" b="1" dirty="0">
                <a:solidFill>
                  <a:schemeClr val="accent1"/>
                </a:solidFill>
              </a:rPr>
              <a:t> 85 </a:t>
            </a:r>
            <a:r>
              <a:rPr lang="el-GR" dirty="0"/>
              <a:t>(γ) </a:t>
            </a:r>
            <a:r>
              <a:rPr lang="el-GR" b="1" dirty="0"/>
              <a:t>Κόρη</a:t>
            </a:r>
            <a:r>
              <a:rPr lang="el-GR" dirty="0"/>
              <a:t>  γεν. </a:t>
            </a:r>
            <a:r>
              <a:rPr lang="el-GR" b="1" dirty="0"/>
              <a:t>1998</a:t>
            </a:r>
            <a:r>
              <a:rPr lang="el-GR" dirty="0"/>
              <a:t> </a:t>
            </a:r>
            <a:r>
              <a:rPr lang="el-GR" b="1" dirty="0">
                <a:solidFill>
                  <a:schemeClr val="accent1"/>
                </a:solidFill>
              </a:rPr>
              <a:t>προσδ.100</a:t>
            </a:r>
            <a:r>
              <a:rPr lang="el-GR" dirty="0"/>
              <a:t>. </a:t>
            </a:r>
          </a:p>
          <a:p>
            <a:r>
              <a:rPr lang="el-GR" dirty="0"/>
              <a:t>Προγραμματίζουν, με βάση κοινές υποθέσεις (ρεαλιστικές για την Αγγλία): </a:t>
            </a:r>
          </a:p>
          <a:p>
            <a:pPr lvl="1"/>
            <a:r>
              <a:rPr lang="el-GR" dirty="0"/>
              <a:t>Αρχίζουν εργασία στα </a:t>
            </a:r>
            <a:r>
              <a:rPr lang="el-GR" b="1" dirty="0"/>
              <a:t>25</a:t>
            </a:r>
            <a:r>
              <a:rPr lang="el-GR" dirty="0"/>
              <a:t>, συνταξιοδοτούνται στα </a:t>
            </a:r>
            <a:r>
              <a:rPr lang="el-GR" b="1" dirty="0"/>
              <a:t>65</a:t>
            </a:r>
            <a:r>
              <a:rPr lang="el-GR" dirty="0"/>
              <a:t>. </a:t>
            </a:r>
            <a:r>
              <a:rPr lang="el-GR" b="1" dirty="0"/>
              <a:t>Στόχος:</a:t>
            </a:r>
            <a:r>
              <a:rPr lang="el-GR" dirty="0"/>
              <a:t> το εισόδημα απόσυρσης =</a:t>
            </a:r>
            <a:r>
              <a:rPr lang="el-GR" b="1" dirty="0"/>
              <a:t>το 50% του εισοδήματος εργασίας</a:t>
            </a:r>
            <a:r>
              <a:rPr lang="el-GR" dirty="0"/>
              <a:t> , </a:t>
            </a:r>
          </a:p>
          <a:p>
            <a:pPr lvl="1"/>
            <a:r>
              <a:rPr lang="el-GR" dirty="0"/>
              <a:t>Εισοδήματα στην διάρκεια της ζωής αυξάνονται </a:t>
            </a:r>
            <a:r>
              <a:rPr lang="el-GR" b="1" dirty="0"/>
              <a:t>4% κάθε χρόνο</a:t>
            </a:r>
            <a:r>
              <a:rPr lang="el-GR" dirty="0"/>
              <a:t>. Λαμβάνεται υπόψη η (χαμηλή) </a:t>
            </a:r>
            <a:r>
              <a:rPr lang="el-GR" b="1" dirty="0"/>
              <a:t>κρατική σύνταξη</a:t>
            </a:r>
            <a:r>
              <a:rPr lang="el-GR" dirty="0"/>
              <a:t> που αποδίδει περί το 10%. Τα γηρατειά χρηματοδοτούνται από αποταμίευση. </a:t>
            </a:r>
          </a:p>
          <a:p>
            <a:pPr lvl="1"/>
            <a:r>
              <a:rPr lang="el-GR" dirty="0"/>
              <a:t>Η </a:t>
            </a:r>
            <a:r>
              <a:rPr lang="el-GR" b="1" dirty="0"/>
              <a:t>απόδοση</a:t>
            </a:r>
            <a:r>
              <a:rPr lang="el-GR" dirty="0"/>
              <a:t> αποταμίευσης θεωρείται </a:t>
            </a:r>
            <a:r>
              <a:rPr lang="el-GR" b="1" dirty="0"/>
              <a:t>κοινή στο 3%</a:t>
            </a:r>
            <a:r>
              <a:rPr lang="el-GR" dirty="0"/>
              <a:t>  (ιστορική απόδοση 50% ομόλογα, 50% μετοχές)</a:t>
            </a:r>
          </a:p>
        </p:txBody>
      </p:sp>
      <p:sp>
        <p:nvSpPr>
          <p:cNvPr id="4" name="Date Placeholder 3">
            <a:extLst>
              <a:ext uri="{FF2B5EF4-FFF2-40B4-BE49-F238E27FC236}">
                <a16:creationId xmlns:a16="http://schemas.microsoft.com/office/drawing/2014/main" id="{C9979EDF-9B4F-5089-4D0F-F9E7613AB62D}"/>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7BAE975F-AFD3-B5F6-20DA-DA9B9C3A0874}"/>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Tree>
    <p:extLst>
      <p:ext uri="{BB962C8B-B14F-4D97-AF65-F5344CB8AC3E}">
        <p14:creationId xmlns:p14="http://schemas.microsoft.com/office/powerpoint/2010/main" val="74421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75D8-2F31-6077-6DE1-FD6B16D11FD6}"/>
              </a:ext>
            </a:extLst>
          </p:cNvPr>
          <p:cNvSpPr>
            <a:spLocks noGrp="1"/>
          </p:cNvSpPr>
          <p:nvPr>
            <p:ph type="title"/>
          </p:nvPr>
        </p:nvSpPr>
        <p:spPr/>
        <p:txBody>
          <a:bodyPr/>
          <a:lstStyle/>
          <a:p>
            <a:r>
              <a:rPr lang="el-GR" b="1" i="1" dirty="0"/>
              <a:t>Αντέχει</a:t>
            </a:r>
            <a:r>
              <a:rPr lang="el-GR" dirty="0"/>
              <a:t> η ζωή τριών φάσεων; </a:t>
            </a:r>
            <a:r>
              <a:rPr lang="el-GR" sz="2800" dirty="0"/>
              <a:t>(</a:t>
            </a:r>
            <a:r>
              <a:rPr lang="el-GR" sz="2800" dirty="0" err="1"/>
              <a:t>Κεφ</a:t>
            </a:r>
            <a:r>
              <a:rPr lang="el-GR" sz="2800" dirty="0"/>
              <a:t> 2, 3)</a:t>
            </a:r>
            <a:endParaRPr lang="en-GB" dirty="0"/>
          </a:p>
        </p:txBody>
      </p:sp>
      <p:sp>
        <p:nvSpPr>
          <p:cNvPr id="3" name="Content Placeholder 2">
            <a:extLst>
              <a:ext uri="{FF2B5EF4-FFF2-40B4-BE49-F238E27FC236}">
                <a16:creationId xmlns:a16="http://schemas.microsoft.com/office/drawing/2014/main" id="{73A8C96E-FB19-0D25-B784-9F7790F36A4C}"/>
              </a:ext>
            </a:extLst>
          </p:cNvPr>
          <p:cNvSpPr>
            <a:spLocks noGrp="1"/>
          </p:cNvSpPr>
          <p:nvPr>
            <p:ph idx="1"/>
          </p:nvPr>
        </p:nvSpPr>
        <p:spPr>
          <a:xfrm>
            <a:off x="695400" y="4437112"/>
            <a:ext cx="10657184" cy="1954726"/>
          </a:xfrm>
        </p:spPr>
        <p:txBody>
          <a:bodyPr>
            <a:normAutofit fontScale="92500" lnSpcReduction="10000"/>
          </a:bodyPr>
          <a:lstStyle/>
          <a:p>
            <a:pPr algn="just">
              <a:spcAft>
                <a:spcPts val="400"/>
              </a:spcAft>
            </a:pPr>
            <a:r>
              <a:rPr lang="el-GR" dirty="0">
                <a:effectLst/>
                <a:latin typeface="Calibri" panose="020F0502020204030204" pitchFamily="34" charset="0"/>
                <a:ea typeface="Calibri" panose="020F0502020204030204" pitchFamily="34" charset="0"/>
                <a:cs typeface="Times New Roman" panose="02020603050405020304" pitchFamily="18" charset="0"/>
              </a:rPr>
              <a:t>Η κατάσταση είναι ήδη δύσκολη για τον πατέρα, </a:t>
            </a:r>
            <a:r>
              <a:rPr lang="el-GR" b="1" dirty="0">
                <a:effectLst/>
                <a:latin typeface="Calibri" panose="020F0502020204030204" pitchFamily="34" charset="0"/>
                <a:ea typeface="Calibri" panose="020F0502020204030204" pitchFamily="34" charset="0"/>
                <a:cs typeface="Times New Roman" panose="02020603050405020304" pitchFamily="18" charset="0"/>
              </a:rPr>
              <a:t>εξωπραγματική για την κόρη</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900" b="1" dirty="0">
                <a:latin typeface="Calibri" panose="020F0502020204030204" pitchFamily="34" charset="0"/>
                <a:ea typeface="Calibri" panose="020F0502020204030204" pitchFamily="34" charset="0"/>
                <a:cs typeface="Times New Roman" panose="02020603050405020304" pitchFamily="18" charset="0"/>
              </a:rPr>
              <a:t>Ισχύει και </a:t>
            </a:r>
            <a:r>
              <a:rPr lang="el-GR" sz="19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στην Ελλάδα</a:t>
            </a:r>
            <a:r>
              <a:rPr lang="el-GR" sz="1900" b="1"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Επίμετρο του Γρίφου (</a:t>
            </a:r>
            <a:r>
              <a:rPr lang="el-GR" dirty="0" err="1">
                <a:latin typeface="Calibri" panose="020F0502020204030204" pitchFamily="34" charset="0"/>
                <a:ea typeface="Calibri" panose="020F0502020204030204" pitchFamily="34" charset="0"/>
                <a:cs typeface="Times New Roman" panose="02020603050405020304" pitchFamily="18" charset="0"/>
              </a:rPr>
              <a:t>σελ</a:t>
            </a:r>
            <a:r>
              <a:rPr lang="el-GR" dirty="0">
                <a:latin typeface="Calibri" panose="020F0502020204030204" pitchFamily="34" charset="0"/>
                <a:ea typeface="Calibri" panose="020F0502020204030204" pitchFamily="34" charset="0"/>
                <a:cs typeface="Times New Roman" panose="02020603050405020304" pitchFamily="18" charset="0"/>
              </a:rPr>
              <a:t> 359-390): </a:t>
            </a:r>
          </a:p>
          <a:p>
            <a:pPr lvl="1" algn="just">
              <a:spcAft>
                <a:spcPts val="400"/>
              </a:spcAft>
            </a:pPr>
            <a:r>
              <a:rPr lang="el-GR" dirty="0">
                <a:latin typeface="Calibri" panose="020F0502020204030204" pitchFamily="34" charset="0"/>
                <a:ea typeface="Calibri" panose="020F0502020204030204" pitchFamily="34" charset="0"/>
                <a:cs typeface="Times New Roman" panose="02020603050405020304" pitchFamily="18" charset="0"/>
              </a:rPr>
              <a:t>Κρίσιμες αποφάσεις λαμβάνει </a:t>
            </a:r>
            <a:r>
              <a:rPr lang="el-GR" b="1" dirty="0">
                <a:latin typeface="Calibri" panose="020F0502020204030204" pitchFamily="34" charset="0"/>
                <a:ea typeface="Calibri" panose="020F0502020204030204" pitchFamily="34" charset="0"/>
                <a:cs typeface="Times New Roman" panose="02020603050405020304" pitchFamily="18" charset="0"/>
              </a:rPr>
              <a:t>το κράτος για λογαριασμό των ασφαλισμένων.  </a:t>
            </a:r>
            <a:r>
              <a:rPr lang="el-GR" dirty="0">
                <a:latin typeface="Calibri" panose="020F0502020204030204" pitchFamily="34" charset="0"/>
                <a:ea typeface="Calibri" panose="020F0502020204030204" pitchFamily="34" charset="0"/>
                <a:cs typeface="Times New Roman" panose="02020603050405020304" pitchFamily="18" charset="0"/>
              </a:rPr>
              <a:t>Αν όχι εισφορές, απαιτείται φορολογία</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lvl="1" algn="just">
              <a:spcAft>
                <a:spcPts val="400"/>
              </a:spcAft>
            </a:pPr>
            <a:r>
              <a:rPr lang="el-GR" dirty="0">
                <a:effectLst/>
                <a:latin typeface="Calibri" panose="020F0502020204030204" pitchFamily="34" charset="0"/>
                <a:ea typeface="Calibri" panose="020F0502020204030204" pitchFamily="34" charset="0"/>
                <a:cs typeface="Times New Roman" panose="02020603050405020304" pitchFamily="18" charset="0"/>
              </a:rPr>
              <a:t>Καταλήγει ότι η ανάγκη προγραμματισμού </a:t>
            </a:r>
            <a:r>
              <a:rPr lang="el-GR" b="1" dirty="0">
                <a:effectLst/>
                <a:latin typeface="Calibri" panose="020F0502020204030204" pitchFamily="34" charset="0"/>
                <a:ea typeface="Calibri" panose="020F0502020204030204" pitchFamily="34" charset="0"/>
                <a:cs typeface="Times New Roman" panose="02020603050405020304" pitchFamily="18" charset="0"/>
              </a:rPr>
              <a:t>είναι μεγαλύτερη </a:t>
            </a:r>
            <a:r>
              <a:rPr lang="el-GR" dirty="0">
                <a:effectLst/>
                <a:latin typeface="Calibri" panose="020F0502020204030204" pitchFamily="34" charset="0"/>
                <a:ea typeface="Calibri" panose="020F0502020204030204" pitchFamily="34" charset="0"/>
                <a:cs typeface="Times New Roman" panose="02020603050405020304" pitchFamily="18" charset="0"/>
              </a:rPr>
              <a:t>στην Ελλάδα. </a:t>
            </a:r>
          </a:p>
          <a:p>
            <a:pPr lvl="1" algn="just">
              <a:spcAft>
                <a:spcPts val="400"/>
              </a:spcAft>
            </a:pPr>
            <a:r>
              <a:rPr lang="el-GR" dirty="0">
                <a:latin typeface="Calibri" panose="020F0502020204030204" pitchFamily="34" charset="0"/>
                <a:ea typeface="Calibri" panose="020F0502020204030204" pitchFamily="34" charset="0"/>
                <a:cs typeface="Times New Roman" panose="02020603050405020304" pitchFamily="18" charset="0"/>
              </a:rPr>
              <a:t>Οι αποφάσεις δεν είναι ευκολότερες, αλλά παρεμβάλλεται και ένα επιπλέον στάδιο.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1" algn="just">
              <a:spcAft>
                <a:spcPts val="4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4DFC9AA-7B90-7E6F-7B5A-1F962944D02A}"/>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932B847D-1A57-0FAD-339E-C45BB5CCE7CF}"/>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sp>
        <p:nvSpPr>
          <p:cNvPr id="6" name="TextBox 5">
            <a:extLst>
              <a:ext uri="{FF2B5EF4-FFF2-40B4-BE49-F238E27FC236}">
                <a16:creationId xmlns:a16="http://schemas.microsoft.com/office/drawing/2014/main" id="{93FEC1C7-8199-428E-AD93-40D1358638A9}"/>
              </a:ext>
            </a:extLst>
          </p:cNvPr>
          <p:cNvSpPr txBox="1"/>
          <p:nvPr/>
        </p:nvSpPr>
        <p:spPr>
          <a:xfrm>
            <a:off x="1631504" y="2276872"/>
            <a:ext cx="9361040" cy="1918474"/>
          </a:xfrm>
          <a:prstGeom prst="rect">
            <a:avLst/>
          </a:prstGeom>
          <a:solidFill>
            <a:schemeClr val="accent1"/>
          </a:solidFill>
        </p:spPr>
        <p:txBody>
          <a:bodyPr wrap="square" rtlCol="0">
            <a:spAutoFit/>
          </a:bodyPr>
          <a:lstStyle/>
          <a:p>
            <a:pPr algn="just">
              <a:spcAft>
                <a:spcPts val="400"/>
              </a:spcAft>
            </a:pP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Παππούς</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γεννηθείς το </a:t>
            </a: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1943</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θα ζήσει ως τα 70 --- πρέπει να αποταμιεύσει</a:t>
            </a: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b="1" dirty="0">
                <a:solidFill>
                  <a:schemeClr val="accent4">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4,3%</a:t>
            </a:r>
            <a:r>
              <a:rPr lang="el-GR" sz="20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κάθε χρόνο</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lgn="just">
              <a:spcAft>
                <a:spcPts val="400"/>
              </a:spcAft>
            </a:pPr>
            <a:r>
              <a:rPr lang="el-GR" sz="14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Δουλεύει 42 χρόνια, χρηματοδοτεί 8</a:t>
            </a:r>
            <a:endParaRPr lang="en-GB" sz="14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Πατέρας</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γεννηθείς το </a:t>
            </a: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1971</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θα ζήσει ως τα  85--- πρέπει να αποταμιεύσει </a:t>
            </a:r>
            <a:r>
              <a:rPr lang="el-GR" sz="2000" b="1" dirty="0">
                <a:solidFill>
                  <a:schemeClr val="accent4">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17%</a:t>
            </a: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κάθε χρόνο</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lgn="just">
              <a:spcAft>
                <a:spcPts val="400"/>
              </a:spcAft>
            </a:pPr>
            <a:r>
              <a:rPr lang="el-GR" sz="14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Δουλεύει 42 χρόνια, χρηματοδοτεί 20</a:t>
            </a:r>
            <a:endParaRPr lang="en-GB" sz="14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Κόρη</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γεννηθείσα το </a:t>
            </a: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1998</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θα ζήσει ως τα  100--- πρέπει να αποταμιεύσει</a:t>
            </a:r>
            <a:r>
              <a:rPr lang="el-GR" sz="2000" b="1" dirty="0">
                <a:solidFill>
                  <a:schemeClr val="accent4">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25% </a:t>
            </a:r>
            <a:r>
              <a:rPr lang="el-GR" sz="1800" b="1"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κάθε χρόνο</a:t>
            </a:r>
            <a:r>
              <a:rPr lang="el-GR"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lgn="just">
              <a:spcAft>
                <a:spcPts val="400"/>
              </a:spcAft>
            </a:pPr>
            <a:r>
              <a:rPr lang="el-GR" sz="14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Δουλεύει 44 χρόνια, χρηματοδοτεί 35</a:t>
            </a:r>
          </a:p>
        </p:txBody>
      </p:sp>
    </p:spTree>
    <p:extLst>
      <p:ext uri="{BB962C8B-B14F-4D97-AF65-F5344CB8AC3E}">
        <p14:creationId xmlns:p14="http://schemas.microsoft.com/office/powerpoint/2010/main" val="161334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A7F0-1905-93F3-B668-F17DB925B68F}"/>
              </a:ext>
            </a:extLst>
          </p:cNvPr>
          <p:cNvSpPr>
            <a:spLocks noGrp="1"/>
          </p:cNvSpPr>
          <p:nvPr>
            <p:ph type="title"/>
          </p:nvPr>
        </p:nvSpPr>
        <p:spPr>
          <a:xfrm>
            <a:off x="1154954" y="912945"/>
            <a:ext cx="8973494" cy="767687"/>
          </a:xfrm>
        </p:spPr>
        <p:txBody>
          <a:bodyPr/>
          <a:lstStyle/>
          <a:p>
            <a:r>
              <a:rPr lang="el-GR" b="1" dirty="0"/>
              <a:t>Μια </a:t>
            </a:r>
            <a:r>
              <a:rPr lang="el-GR" b="1" i="1" dirty="0"/>
              <a:t>ευρύτερη</a:t>
            </a:r>
            <a:r>
              <a:rPr lang="el-GR" b="1" dirty="0"/>
              <a:t> έννοια προγραμματισμού</a:t>
            </a:r>
            <a:endParaRPr lang="en-GB" b="1" dirty="0"/>
          </a:p>
        </p:txBody>
      </p:sp>
      <p:sp>
        <p:nvSpPr>
          <p:cNvPr id="3" name="Content Placeholder 2">
            <a:extLst>
              <a:ext uri="{FF2B5EF4-FFF2-40B4-BE49-F238E27FC236}">
                <a16:creationId xmlns:a16="http://schemas.microsoft.com/office/drawing/2014/main" id="{529D0005-E98B-E7E0-FF8C-1D61E9D9F091}"/>
              </a:ext>
            </a:extLst>
          </p:cNvPr>
          <p:cNvSpPr>
            <a:spLocks noGrp="1"/>
          </p:cNvSpPr>
          <p:nvPr>
            <p:ph idx="1"/>
          </p:nvPr>
        </p:nvSpPr>
        <p:spPr>
          <a:xfrm>
            <a:off x="767408" y="2348881"/>
            <a:ext cx="10585176" cy="4213390"/>
          </a:xfrm>
        </p:spPr>
        <p:txBody>
          <a:bodyPr>
            <a:normAutofit lnSpcReduction="10000"/>
          </a:bodyPr>
          <a:lstStyle/>
          <a:p>
            <a:r>
              <a:rPr lang="el-GR" dirty="0"/>
              <a:t>Υπάρχουν </a:t>
            </a:r>
            <a:r>
              <a:rPr lang="el-GR" b="1" dirty="0"/>
              <a:t>και </a:t>
            </a:r>
            <a:r>
              <a:rPr lang="el-GR" b="1" i="1" dirty="0"/>
              <a:t>άλλα</a:t>
            </a:r>
            <a:r>
              <a:rPr lang="el-GR" b="1" dirty="0"/>
              <a:t> είδη ‘κεφαλαίου</a:t>
            </a:r>
            <a:r>
              <a:rPr lang="el-GR" dirty="0"/>
              <a:t>’ (εκτός από χρήμα) που απαιτούνται για την ζωή. Το καθένα απαραίτητο για την ευημερία. </a:t>
            </a:r>
          </a:p>
          <a:p>
            <a:r>
              <a:rPr lang="el-GR" dirty="0"/>
              <a:t>Το κάθε είδος για να συσσωρευτεί χρειάζεται </a:t>
            </a:r>
            <a:r>
              <a:rPr lang="el-GR" b="1" dirty="0"/>
              <a:t>ροή προσπάθειας </a:t>
            </a:r>
            <a:r>
              <a:rPr lang="el-GR" dirty="0"/>
              <a:t>(≈αποταμίευση), απαιτεί </a:t>
            </a:r>
            <a:r>
              <a:rPr lang="el-GR" b="1" dirty="0"/>
              <a:t>κόπο συντήρησης </a:t>
            </a:r>
            <a:r>
              <a:rPr lang="el-GR" dirty="0"/>
              <a:t>(≈ φθορά, απόσβεση) και </a:t>
            </a:r>
            <a:r>
              <a:rPr lang="el-GR" b="1" dirty="0"/>
              <a:t>ανανέωσης</a:t>
            </a:r>
            <a:r>
              <a:rPr lang="el-GR" dirty="0"/>
              <a:t> (≈ φθορά, απόσβεση) όταν χρειάζεται. Τα διάφορα είδη κεφαλαίου </a:t>
            </a:r>
            <a:r>
              <a:rPr lang="el-GR" i="1" dirty="0"/>
              <a:t>δεν</a:t>
            </a:r>
            <a:r>
              <a:rPr lang="el-GR" dirty="0"/>
              <a:t> ανταλλάσσονται εύκολα μεταξύ τους, αλλά </a:t>
            </a:r>
            <a:r>
              <a:rPr lang="el-GR" b="1" dirty="0"/>
              <a:t>είναι απαραίτητα</a:t>
            </a:r>
            <a:r>
              <a:rPr lang="el-GR" dirty="0"/>
              <a:t> για την συντήρηση του ατόμου σε καλή κατάσταση</a:t>
            </a:r>
          </a:p>
          <a:p>
            <a:pPr marL="342900" lvl="0" indent="-342900" algn="just">
              <a:buFont typeface="+mj-lt"/>
              <a:buAutoNum type="arabicPeriod"/>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Χρηματικό</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κεφάλαιο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 απόθεμα αποταμιεύσεων, κατοικία. Το ότι η κατοικία δεν μπορεί να ρευστοποιηθεί άμεσα σημαίνει ότι δεν είναι απόλυτο υποκατάστατο του πλούτου.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Παραγωγικό</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κεφάλαιο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 το οποίο αποδίδει με μεγαλύτερο εισόδημα. Εκπαίδευση. Αλλά και άλλα όπως δικτύωση, ‘όνομα’ και φήμη,.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Κεφάλαιο </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Ζωτικότητας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 Υγεία φυσική και ψυχική, οικογένεια, άλλες σχέσεις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Κεφάλαιο Προσαρμοστικότητας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 Δυνατότητα προσαρμογών και αλλαγών ζωής που σχετίζεται λχ. Με την αυτοεκτίμηση και την ψυχική ισορροπία.</a:t>
            </a:r>
          </a:p>
          <a:p>
            <a:pPr marL="0" lvl="0" indent="0" algn="just">
              <a:spcAft>
                <a:spcPts val="4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endParaRPr lang="en-GB" dirty="0"/>
          </a:p>
        </p:txBody>
      </p:sp>
      <p:sp>
        <p:nvSpPr>
          <p:cNvPr id="4" name="Date Placeholder 3">
            <a:extLst>
              <a:ext uri="{FF2B5EF4-FFF2-40B4-BE49-F238E27FC236}">
                <a16:creationId xmlns:a16="http://schemas.microsoft.com/office/drawing/2014/main" id="{E7E30BD8-04AD-DC24-E7CD-028558176605}"/>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D2167816-BB58-2AC4-1C5B-6EE029C964EC}"/>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spTree>
    <p:extLst>
      <p:ext uri="{BB962C8B-B14F-4D97-AF65-F5344CB8AC3E}">
        <p14:creationId xmlns:p14="http://schemas.microsoft.com/office/powerpoint/2010/main" val="155199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2D2-EBE9-35A9-9F23-CFE9E749AFB8}"/>
              </a:ext>
            </a:extLst>
          </p:cNvPr>
          <p:cNvSpPr>
            <a:spLocks noGrp="1"/>
          </p:cNvSpPr>
          <p:nvPr>
            <p:ph type="title"/>
          </p:nvPr>
        </p:nvSpPr>
        <p:spPr/>
        <p:txBody>
          <a:bodyPr/>
          <a:lstStyle/>
          <a:p>
            <a:r>
              <a:rPr lang="el-GR" dirty="0"/>
              <a:t>Περισσότερα στάδια εξασφαλίζουν αποτελεσματικότερη διαχείριση</a:t>
            </a:r>
            <a:endParaRPr lang="en-GB" dirty="0"/>
          </a:p>
        </p:txBody>
      </p:sp>
      <p:sp>
        <p:nvSpPr>
          <p:cNvPr id="3" name="Content Placeholder 2">
            <a:extLst>
              <a:ext uri="{FF2B5EF4-FFF2-40B4-BE49-F238E27FC236}">
                <a16:creationId xmlns:a16="http://schemas.microsoft.com/office/drawing/2014/main" id="{BE80CAD4-08AC-D0A8-A573-4C59581870F4}"/>
              </a:ext>
            </a:extLst>
          </p:cNvPr>
          <p:cNvSpPr>
            <a:spLocks noGrp="1"/>
          </p:cNvSpPr>
          <p:nvPr>
            <p:ph sz="half" idx="1"/>
          </p:nvPr>
        </p:nvSpPr>
        <p:spPr>
          <a:xfrm>
            <a:off x="407368" y="2348880"/>
            <a:ext cx="6048672" cy="4176464"/>
          </a:xfrm>
        </p:spPr>
        <p:txBody>
          <a:bodyPr>
            <a:normAutofit fontScale="92500" lnSpcReduction="10000"/>
          </a:bodyPr>
          <a:lstStyle/>
          <a:p>
            <a:r>
              <a:rPr lang="el-GR" dirty="0"/>
              <a:t>Η διαχείριση ζωής ως </a:t>
            </a:r>
            <a:r>
              <a:rPr lang="el-GR" b="1" dirty="0"/>
              <a:t>γενικευμένο πρόβλημα διαχείρισης περιουσίας. Προστίθεται </a:t>
            </a:r>
            <a:r>
              <a:rPr lang="el-GR" dirty="0"/>
              <a:t> ευελιξία: </a:t>
            </a:r>
          </a:p>
          <a:p>
            <a:pPr lvl="1"/>
            <a:r>
              <a:rPr lang="el-GR" dirty="0"/>
              <a:t>Αν δουλεύεις 14 ώρες/</a:t>
            </a:r>
            <a:r>
              <a:rPr lang="el-GR" dirty="0" err="1"/>
              <a:t>ημ</a:t>
            </a:r>
            <a:r>
              <a:rPr lang="el-GR" dirty="0"/>
              <a:t> αναπτύσσεις το χρηματικό κεφάλαιο, αλλά παραμελείς τα υπόλοιπα. Χάνει επαφή και με τις γνώσεις, φίλους.   </a:t>
            </a:r>
            <a:r>
              <a:rPr lang="en-US" dirty="0"/>
              <a:t>Gap years a</a:t>
            </a:r>
            <a:r>
              <a:rPr lang="el-GR" dirty="0" err="1"/>
              <a:t>ναζωογονούν</a:t>
            </a:r>
            <a:endParaRPr lang="el-GR" dirty="0"/>
          </a:p>
          <a:p>
            <a:r>
              <a:rPr lang="el-GR" dirty="0"/>
              <a:t>Επεκτείνεται και </a:t>
            </a:r>
            <a:r>
              <a:rPr lang="el-GR" b="1" dirty="0"/>
              <a:t>μεταξύ συντρόφων </a:t>
            </a:r>
            <a:r>
              <a:rPr lang="el-GR" dirty="0"/>
              <a:t>στην οικογένεια, Επανεκπαίδευση συζύγου στηρίζεται από τον σύζυγο ή αντιστρόφως. Παιδιά κοκ</a:t>
            </a:r>
          </a:p>
          <a:p>
            <a:r>
              <a:rPr lang="el-GR" dirty="0"/>
              <a:t>Στην πράξη πρέπει να ληφθεί υπόψη </a:t>
            </a:r>
            <a:r>
              <a:rPr lang="el-GR" b="1" dirty="0"/>
              <a:t>ότι θα αλλάξει και η τεχνολογία, οι συνθήκες εργασίας </a:t>
            </a:r>
            <a:r>
              <a:rPr lang="el-GR" dirty="0"/>
              <a:t>κοκ. Ο κόσμος θα διαφέρει</a:t>
            </a:r>
          </a:p>
          <a:p>
            <a:r>
              <a:rPr lang="el-GR" dirty="0"/>
              <a:t>Στο παρελθόν ανέκυψαν νέες φάσεις ζωής (πχ εφηβεία </a:t>
            </a:r>
            <a:r>
              <a:rPr lang="el-GR" dirty="0" err="1"/>
              <a:t>δεκ</a:t>
            </a:r>
            <a:r>
              <a:rPr lang="el-GR" dirty="0"/>
              <a:t> 1950 ως ενδιάμεση φάση </a:t>
            </a:r>
            <a:r>
              <a:rPr lang="el-GR" dirty="0" err="1"/>
              <a:t>παιδι</a:t>
            </a:r>
            <a:r>
              <a:rPr lang="el-GR" dirty="0"/>
              <a:t>/ ενήλικος</a:t>
            </a:r>
          </a:p>
          <a:p>
            <a:pPr lvl="1"/>
            <a:r>
              <a:rPr lang="el-GR" dirty="0"/>
              <a:t>Τώρα οι εικοσάρηδες μια νέα φάση (πειραματισμού; ) </a:t>
            </a:r>
          </a:p>
          <a:p>
            <a:endParaRPr lang="en-GB" dirty="0"/>
          </a:p>
        </p:txBody>
      </p:sp>
      <p:pic>
        <p:nvPicPr>
          <p:cNvPr id="7" name="Content Placeholder 6">
            <a:extLst>
              <a:ext uri="{FF2B5EF4-FFF2-40B4-BE49-F238E27FC236}">
                <a16:creationId xmlns:a16="http://schemas.microsoft.com/office/drawing/2014/main" id="{105629D3-52D8-F5FF-622C-7FB5F886D6A7}"/>
              </a:ext>
            </a:extLst>
          </p:cNvPr>
          <p:cNvPicPr>
            <a:picLocks noGrp="1" noChangeAspect="1"/>
          </p:cNvPicPr>
          <p:nvPr>
            <p:ph sz="half" idx="2"/>
          </p:nvPr>
        </p:nvPicPr>
        <p:blipFill>
          <a:blip r:embed="rId2"/>
          <a:stretch>
            <a:fillRect/>
          </a:stretch>
        </p:blipFill>
        <p:spPr>
          <a:xfrm>
            <a:off x="6456040" y="1973115"/>
            <a:ext cx="4825158" cy="3911217"/>
          </a:xfrm>
          <a:prstGeom prst="rect">
            <a:avLst/>
          </a:prstGeom>
        </p:spPr>
      </p:pic>
      <p:sp>
        <p:nvSpPr>
          <p:cNvPr id="5" name="Date Placeholder 4">
            <a:extLst>
              <a:ext uri="{FF2B5EF4-FFF2-40B4-BE49-F238E27FC236}">
                <a16:creationId xmlns:a16="http://schemas.microsoft.com/office/drawing/2014/main" id="{9D7B8A12-0E8A-E821-2FB5-66778DCD0BFB}"/>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55D5364E-8EE4-F10E-4E8F-A51772F27EBE}"/>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sp>
        <p:nvSpPr>
          <p:cNvPr id="8" name="TextBox 7">
            <a:extLst>
              <a:ext uri="{FF2B5EF4-FFF2-40B4-BE49-F238E27FC236}">
                <a16:creationId xmlns:a16="http://schemas.microsoft.com/office/drawing/2014/main" id="{C87C6764-4B37-5D66-D92F-A0EEE2D39433}"/>
              </a:ext>
            </a:extLst>
          </p:cNvPr>
          <p:cNvSpPr txBox="1"/>
          <p:nvPr/>
        </p:nvSpPr>
        <p:spPr>
          <a:xfrm>
            <a:off x="6888088" y="6019801"/>
            <a:ext cx="4104456" cy="372037"/>
          </a:xfrm>
          <a:prstGeom prst="rect">
            <a:avLst/>
          </a:prstGeom>
          <a:noFill/>
        </p:spPr>
        <p:txBody>
          <a:bodyPr wrap="square" rtlCol="0">
            <a:spAutoFit/>
          </a:bodyPr>
          <a:lstStyle/>
          <a:p>
            <a:r>
              <a:rPr lang="el-GR" dirty="0"/>
              <a:t>Παράδειγμα 5 φάσεων (</a:t>
            </a:r>
            <a:r>
              <a:rPr lang="el-GR" dirty="0" err="1"/>
              <a:t>σελ</a:t>
            </a:r>
            <a:r>
              <a:rPr lang="el-GR" dirty="0"/>
              <a:t> 187) </a:t>
            </a:r>
            <a:endParaRPr lang="en-GB" dirty="0"/>
          </a:p>
        </p:txBody>
      </p:sp>
    </p:spTree>
    <p:extLst>
      <p:ext uri="{BB962C8B-B14F-4D97-AF65-F5344CB8AC3E}">
        <p14:creationId xmlns:p14="http://schemas.microsoft.com/office/powerpoint/2010/main" val="384454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210-141A-7D4A-DA81-6B0D70B5CF43}"/>
              </a:ext>
            </a:extLst>
          </p:cNvPr>
          <p:cNvSpPr>
            <a:spLocks noGrp="1"/>
          </p:cNvSpPr>
          <p:nvPr>
            <p:ph type="title"/>
          </p:nvPr>
        </p:nvSpPr>
        <p:spPr/>
        <p:txBody>
          <a:bodyPr/>
          <a:lstStyle/>
          <a:p>
            <a:r>
              <a:rPr lang="el-GR" b="1" dirty="0"/>
              <a:t>Συνταξιοδοτικές αποταμιεύσεις</a:t>
            </a:r>
            <a:endParaRPr lang="en-GB" b="1" dirty="0"/>
          </a:p>
        </p:txBody>
      </p:sp>
      <p:sp>
        <p:nvSpPr>
          <p:cNvPr id="3" name="Text Placeholder 2">
            <a:extLst>
              <a:ext uri="{FF2B5EF4-FFF2-40B4-BE49-F238E27FC236}">
                <a16:creationId xmlns:a16="http://schemas.microsoft.com/office/drawing/2014/main" id="{CD4DE30D-7D39-E0C7-0D2B-8C1CE94B50E9}"/>
              </a:ext>
            </a:extLst>
          </p:cNvPr>
          <p:cNvSpPr>
            <a:spLocks noGrp="1"/>
          </p:cNvSpPr>
          <p:nvPr>
            <p:ph type="body" idx="1"/>
          </p:nvPr>
        </p:nvSpPr>
        <p:spPr>
          <a:xfrm>
            <a:off x="6600056" y="1895137"/>
            <a:ext cx="4351025" cy="3044636"/>
          </a:xfrm>
        </p:spPr>
        <p:txBody>
          <a:bodyPr>
            <a:normAutofit/>
          </a:bodyPr>
          <a:lstStyle/>
          <a:p>
            <a:pPr marL="457200" indent="-457200">
              <a:buFont typeface="+mj-lt"/>
              <a:buAutoNum type="arabicPeriod"/>
            </a:pPr>
            <a:r>
              <a:rPr lang="el-GR" b="1" dirty="0"/>
              <a:t>Πυλώνες </a:t>
            </a:r>
            <a:r>
              <a:rPr lang="el-GR" b="1" dirty="0" err="1"/>
              <a:t>ασφαλισης</a:t>
            </a:r>
            <a:endParaRPr lang="el-GR" b="1" dirty="0"/>
          </a:p>
          <a:p>
            <a:pPr marL="457200" indent="-457200">
              <a:buFont typeface="+mj-lt"/>
              <a:buAutoNum type="arabicPeriod"/>
            </a:pPr>
            <a:r>
              <a:rPr lang="el-GR" b="1" dirty="0" err="1"/>
              <a:t>Πλεονεκτηματα</a:t>
            </a:r>
            <a:r>
              <a:rPr lang="el-GR" b="1" dirty="0"/>
              <a:t> </a:t>
            </a:r>
            <a:r>
              <a:rPr lang="el-GR" b="1" dirty="0" err="1"/>
              <a:t>πυλωνων</a:t>
            </a:r>
            <a:endParaRPr lang="el-GR" b="1" dirty="0"/>
          </a:p>
          <a:p>
            <a:r>
              <a:rPr lang="en-US" sz="1600" b="1" cap="none" dirty="0"/>
              <a:t>MICRO:</a:t>
            </a:r>
            <a:r>
              <a:rPr lang="en-US" sz="1600" cap="none" dirty="0"/>
              <a:t> </a:t>
            </a:r>
            <a:r>
              <a:rPr lang="el-GR" sz="1600" i="1" cap="none" dirty="0"/>
              <a:t>Αφού</a:t>
            </a:r>
            <a:r>
              <a:rPr lang="el-GR" sz="1600" cap="none" dirty="0"/>
              <a:t> αποφασίσει το άτομο τον στόχο του χρησιμοποιεί τα διαθέσιμα εργαλεία για να τον προσεγγίσει. Αυτά είναι τα </a:t>
            </a:r>
            <a:r>
              <a:rPr lang="el-GR" sz="1600" b="1" cap="none" dirty="0"/>
              <a:t>συστήματα συντάξεων – δημόσια και ιδιωτικά</a:t>
            </a:r>
            <a:endParaRPr lang="en-US" sz="1600" b="1" cap="none" dirty="0"/>
          </a:p>
          <a:p>
            <a:r>
              <a:rPr lang="en-US" sz="1600" b="1" cap="none" dirty="0"/>
              <a:t>MACRO:  </a:t>
            </a:r>
            <a:r>
              <a:rPr lang="el-GR" sz="1600" cap="none" dirty="0"/>
              <a:t>Υπάρχει υπεροχή κάποιου συστήματος στην αντιμετώπιση της γήρανσης; </a:t>
            </a:r>
            <a:endParaRPr lang="el-GR" sz="1600" b="1" cap="none" dirty="0"/>
          </a:p>
          <a:p>
            <a:endParaRPr lang="en-GB" dirty="0"/>
          </a:p>
        </p:txBody>
      </p:sp>
      <p:sp>
        <p:nvSpPr>
          <p:cNvPr id="4" name="Date Placeholder 3">
            <a:extLst>
              <a:ext uri="{FF2B5EF4-FFF2-40B4-BE49-F238E27FC236}">
                <a16:creationId xmlns:a16="http://schemas.microsoft.com/office/drawing/2014/main" id="{CBE3E063-B3DD-717E-2A60-FFAC294C2B41}"/>
              </a:ext>
            </a:extLst>
          </p:cNvPr>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Slide Number Placeholder 4">
            <a:extLst>
              <a:ext uri="{FF2B5EF4-FFF2-40B4-BE49-F238E27FC236}">
                <a16:creationId xmlns:a16="http://schemas.microsoft.com/office/drawing/2014/main" id="{62F363FE-569D-E442-30CF-EEECB7BF3DDC}"/>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Tree>
    <p:extLst>
      <p:ext uri="{BB962C8B-B14F-4D97-AF65-F5344CB8AC3E}">
        <p14:creationId xmlns:p14="http://schemas.microsoft.com/office/powerpoint/2010/main" val="167559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9FD8-03FC-FE73-941A-FEEF1C08CF63}"/>
              </a:ext>
            </a:extLst>
          </p:cNvPr>
          <p:cNvSpPr>
            <a:spLocks noGrp="1"/>
          </p:cNvSpPr>
          <p:nvPr>
            <p:ph type="title"/>
          </p:nvPr>
        </p:nvSpPr>
        <p:spPr/>
        <p:txBody>
          <a:bodyPr/>
          <a:lstStyle/>
          <a:p>
            <a:r>
              <a:rPr lang="el-GR" dirty="0"/>
              <a:t>Μεταφορές πόρων και γήρανση</a:t>
            </a:r>
            <a:endParaRPr lang="en-GB" dirty="0"/>
          </a:p>
        </p:txBody>
      </p:sp>
      <p:sp>
        <p:nvSpPr>
          <p:cNvPr id="3" name="Content Placeholder 2">
            <a:extLst>
              <a:ext uri="{FF2B5EF4-FFF2-40B4-BE49-F238E27FC236}">
                <a16:creationId xmlns:a16="http://schemas.microsoft.com/office/drawing/2014/main" id="{69E434FA-0FF8-1ED1-E63D-D89E6E413235}"/>
              </a:ext>
            </a:extLst>
          </p:cNvPr>
          <p:cNvSpPr>
            <a:spLocks noGrp="1"/>
          </p:cNvSpPr>
          <p:nvPr>
            <p:ph idx="1"/>
          </p:nvPr>
        </p:nvSpPr>
        <p:spPr>
          <a:xfrm>
            <a:off x="695399" y="2420888"/>
            <a:ext cx="10873209" cy="3598912"/>
          </a:xfrm>
        </p:spPr>
        <p:txBody>
          <a:bodyPr>
            <a:normAutofit fontScale="92500"/>
          </a:bodyPr>
          <a:lstStyle/>
          <a:p>
            <a:r>
              <a:rPr lang="el-GR" dirty="0"/>
              <a:t>Τα γηρατειά (ανάγκες - χωρίς εργασία) απαιτούν </a:t>
            </a:r>
            <a:r>
              <a:rPr lang="el-GR" b="1" dirty="0"/>
              <a:t>μεταφορές πόρων </a:t>
            </a:r>
            <a:r>
              <a:rPr lang="el-GR" dirty="0"/>
              <a:t>μεταξύ χρονικών περιόδων. </a:t>
            </a:r>
          </a:p>
          <a:p>
            <a:r>
              <a:rPr lang="el-GR" dirty="0"/>
              <a:t>Η μεταφορά πόρων βασίζεται σε </a:t>
            </a:r>
            <a:r>
              <a:rPr lang="el-GR" b="1" dirty="0"/>
              <a:t>συναλλαγές </a:t>
            </a:r>
            <a:r>
              <a:rPr lang="el-GR" dirty="0"/>
              <a:t>μεταξύ ανθρώπων</a:t>
            </a:r>
          </a:p>
          <a:p>
            <a:pPr lvl="1"/>
            <a:r>
              <a:rPr lang="el-GR" dirty="0"/>
              <a:t>Ο </a:t>
            </a:r>
            <a:r>
              <a:rPr lang="el-GR" dirty="0" err="1"/>
              <a:t>Ροβινσώνας</a:t>
            </a:r>
            <a:r>
              <a:rPr lang="el-GR" dirty="0"/>
              <a:t> </a:t>
            </a:r>
            <a:r>
              <a:rPr lang="el-GR" dirty="0" err="1"/>
              <a:t>Κρούσος</a:t>
            </a:r>
            <a:r>
              <a:rPr lang="el-GR" dirty="0"/>
              <a:t> θα έβρισκε τις αποταμιεύσεις δύσκολες (κονσέρβες;  Ελαιόλαδο;)</a:t>
            </a:r>
          </a:p>
          <a:p>
            <a:r>
              <a:rPr lang="el-GR" dirty="0"/>
              <a:t>Το ατομικό πρόβλημα λύνεται από το ότι </a:t>
            </a:r>
            <a:r>
              <a:rPr lang="el-GR" b="1" i="1" dirty="0"/>
              <a:t>συνυπάρχουν ταυτόχρονα </a:t>
            </a:r>
            <a:r>
              <a:rPr lang="el-GR" b="1" dirty="0"/>
              <a:t> άτομα </a:t>
            </a:r>
            <a:r>
              <a:rPr lang="el-GR" dirty="0"/>
              <a:t>που αποταμιεύουν και άλλοι που καταναλώνουν. Άρα ανταλλαγή μεταξύ τους επιλύει το πρόβλημα</a:t>
            </a:r>
          </a:p>
          <a:p>
            <a:pPr lvl="1"/>
            <a:r>
              <a:rPr lang="el-GR" b="1" dirty="0"/>
              <a:t>Ασφάλιση</a:t>
            </a:r>
            <a:r>
              <a:rPr lang="el-GR" dirty="0"/>
              <a:t>: </a:t>
            </a:r>
            <a:r>
              <a:rPr lang="el-GR" i="1" dirty="0"/>
              <a:t>πληρώνουν</a:t>
            </a:r>
            <a:r>
              <a:rPr lang="el-GR" dirty="0"/>
              <a:t> οι τυχεροί, </a:t>
            </a:r>
            <a:r>
              <a:rPr lang="el-GR" i="1" dirty="0"/>
              <a:t>εισπράττουν</a:t>
            </a:r>
            <a:r>
              <a:rPr lang="el-GR" dirty="0"/>
              <a:t> οι άτυχοι.</a:t>
            </a:r>
          </a:p>
          <a:p>
            <a:r>
              <a:rPr lang="el-GR" dirty="0"/>
              <a:t>Όταν κάτι επηρεάζει </a:t>
            </a:r>
            <a:r>
              <a:rPr lang="el-GR" b="1" dirty="0"/>
              <a:t>πολλούς ταυτόχρονα, </a:t>
            </a:r>
            <a:r>
              <a:rPr lang="el-GR" dirty="0"/>
              <a:t>τότε</a:t>
            </a:r>
            <a:r>
              <a:rPr lang="el-GR" b="1" dirty="0"/>
              <a:t> </a:t>
            </a:r>
            <a:r>
              <a:rPr lang="el-GR" dirty="0"/>
              <a:t>υπάρχει δυσκολία αντιμετώπισης</a:t>
            </a:r>
          </a:p>
          <a:p>
            <a:pPr lvl="1"/>
            <a:r>
              <a:rPr lang="el-GR" dirty="0"/>
              <a:t>. Πχ </a:t>
            </a:r>
            <a:r>
              <a:rPr lang="el-GR" b="1" dirty="0"/>
              <a:t>Μακροβιότητα </a:t>
            </a:r>
            <a:r>
              <a:rPr lang="el-GR" dirty="0"/>
              <a:t>–αν ζούνε </a:t>
            </a:r>
            <a:r>
              <a:rPr lang="el-GR" i="1" dirty="0"/>
              <a:t>όλοι</a:t>
            </a:r>
            <a:r>
              <a:rPr lang="el-GR" dirty="0"/>
              <a:t> παραπάνω. Επιπτώσεις στο σύστημα, προεκτάσεις στο άτομο. </a:t>
            </a:r>
          </a:p>
          <a:p>
            <a:r>
              <a:rPr lang="el-GR" dirty="0"/>
              <a:t>Τότε απαιτείται συχνά η </a:t>
            </a:r>
            <a:r>
              <a:rPr lang="el-GR" b="1" dirty="0"/>
              <a:t>ανάμειξη του Κράτους </a:t>
            </a:r>
            <a:r>
              <a:rPr lang="el-GR" dirty="0"/>
              <a:t>– </a:t>
            </a:r>
            <a:r>
              <a:rPr lang="el-GR" b="1" dirty="0"/>
              <a:t>Εγγυητής ύστατης ευκαιρίας </a:t>
            </a:r>
            <a:r>
              <a:rPr lang="el-GR" dirty="0"/>
              <a:t>ο οποίος μπορεί να δρομολογεί και </a:t>
            </a:r>
            <a:r>
              <a:rPr lang="el-GR" b="1" dirty="0"/>
              <a:t>ανταλλαγές μεταξύ γενεών</a:t>
            </a:r>
            <a:r>
              <a:rPr lang="el-GR" dirty="0"/>
              <a:t>. </a:t>
            </a:r>
            <a:endParaRPr lang="en-GB" dirty="0"/>
          </a:p>
        </p:txBody>
      </p:sp>
      <p:sp>
        <p:nvSpPr>
          <p:cNvPr id="4" name="Date Placeholder 3">
            <a:extLst>
              <a:ext uri="{FF2B5EF4-FFF2-40B4-BE49-F238E27FC236}">
                <a16:creationId xmlns:a16="http://schemas.microsoft.com/office/drawing/2014/main" id="{B90BF448-B570-526E-33F5-D3ED28CF8517}"/>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E5E732AC-8C72-C32D-87D8-E20723EB51FD}"/>
              </a:ext>
            </a:extLst>
          </p:cNvPr>
          <p:cNvSpPr>
            <a:spLocks noGrp="1"/>
          </p:cNvSpPr>
          <p:nvPr>
            <p:ph type="sldNum" sz="quarter" idx="12"/>
          </p:nvPr>
        </p:nvSpPr>
        <p:spPr/>
        <p:txBody>
          <a:bodyPr/>
          <a:lstStyle/>
          <a:p>
            <a:fld id="{129925B6-863B-4C2F-8765-BBFEFEBA9CE7}" type="slidenum">
              <a:rPr lang="en-GB" altLang="en-US" smtClean="0"/>
              <a:pPr/>
              <a:t>16</a:t>
            </a:fld>
            <a:endParaRPr lang="en-GB" altLang="en-US"/>
          </a:p>
        </p:txBody>
      </p:sp>
    </p:spTree>
    <p:extLst>
      <p:ext uri="{BB962C8B-B14F-4D97-AF65-F5344CB8AC3E}">
        <p14:creationId xmlns:p14="http://schemas.microsoft.com/office/powerpoint/2010/main" val="405022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0BE5-795B-46DB-EC90-35B12E6BB5B8}"/>
              </a:ext>
            </a:extLst>
          </p:cNvPr>
          <p:cNvSpPr>
            <a:spLocks noGrp="1"/>
          </p:cNvSpPr>
          <p:nvPr>
            <p:ph type="title"/>
          </p:nvPr>
        </p:nvSpPr>
        <p:spPr>
          <a:xfrm>
            <a:off x="1154954" y="912945"/>
            <a:ext cx="9197586" cy="767687"/>
          </a:xfrm>
        </p:spPr>
        <p:txBody>
          <a:bodyPr/>
          <a:lstStyle/>
          <a:p>
            <a:r>
              <a:rPr lang="el-GR" b="1" i="1" dirty="0"/>
              <a:t>Ποικιλομορφία</a:t>
            </a:r>
            <a:r>
              <a:rPr lang="el-GR" b="1" dirty="0"/>
              <a:t> συντάξεων:</a:t>
            </a:r>
            <a:br>
              <a:rPr lang="el-GR" b="1" dirty="0"/>
            </a:br>
            <a:r>
              <a:rPr lang="el-GR" sz="2000" dirty="0"/>
              <a:t>Οι συντάξεις διαφέρουν σε σειρά από διαστάσεις</a:t>
            </a:r>
            <a:r>
              <a:rPr lang="el-GR" sz="2000" b="1" dirty="0"/>
              <a:t> </a:t>
            </a:r>
            <a:endParaRPr lang="en-GB" b="1" dirty="0"/>
          </a:p>
        </p:txBody>
      </p:sp>
      <p:sp>
        <p:nvSpPr>
          <p:cNvPr id="3" name="Content Placeholder 2">
            <a:extLst>
              <a:ext uri="{FF2B5EF4-FFF2-40B4-BE49-F238E27FC236}">
                <a16:creationId xmlns:a16="http://schemas.microsoft.com/office/drawing/2014/main" id="{E12A5253-6142-C22B-2A55-15DF835517A2}"/>
              </a:ext>
            </a:extLst>
          </p:cNvPr>
          <p:cNvSpPr>
            <a:spLocks noGrp="1"/>
          </p:cNvSpPr>
          <p:nvPr>
            <p:ph idx="1"/>
          </p:nvPr>
        </p:nvSpPr>
        <p:spPr>
          <a:xfrm>
            <a:off x="695400" y="2204864"/>
            <a:ext cx="11089232" cy="4186974"/>
          </a:xfrm>
        </p:spPr>
        <p:txBody>
          <a:bodyPr>
            <a:normAutofit fontScale="85000" lnSpcReduction="20000"/>
          </a:bodyPr>
          <a:lstStyle/>
          <a:p>
            <a:pPr marL="342900" lvl="0" indent="-342900" algn="jus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Ως προς το </a:t>
            </a:r>
            <a:r>
              <a:rPr lang="el-GR" sz="1800" b="1" i="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πώς υπολογίζεται η σύνταξη</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lvl="1" indent="-342900" algn="just"/>
            <a:r>
              <a:rPr lang="el-GR" b="1" dirty="0">
                <a:effectLst/>
                <a:latin typeface="Calibri" panose="020F0502020204030204" pitchFamily="34" charset="0"/>
                <a:ea typeface="Calibri" panose="020F0502020204030204" pitchFamily="34" charset="0"/>
                <a:cs typeface="Times New Roman" panose="02020603050405020304" pitchFamily="18" charset="0"/>
              </a:rPr>
              <a:t>Καθορισμένες εισφορών - Κουμπαράς</a:t>
            </a:r>
            <a:r>
              <a:rPr lang="el-GR" dirty="0">
                <a:effectLst/>
                <a:latin typeface="Calibri" panose="020F0502020204030204" pitchFamily="34" charset="0"/>
                <a:ea typeface="Calibri" panose="020F0502020204030204" pitchFamily="34" charset="0"/>
                <a:cs typeface="Times New Roman" panose="02020603050405020304" pitchFamily="18" charset="0"/>
              </a:rPr>
              <a:t>, Εισφορές σε ατομικό λογαριασμό, που τοκίζεται. Στην συνταξιοδότηση επιμερίζεται το απόθεμα στα αναμενόμενα έτη ζωής. </a:t>
            </a:r>
            <a:r>
              <a:rPr lang="el-GR" b="1" dirty="0">
                <a:effectLst/>
                <a:latin typeface="Calibri" panose="020F0502020204030204" pitchFamily="34" charset="0"/>
                <a:ea typeface="Calibri" panose="020F0502020204030204" pitchFamily="34" charset="0"/>
                <a:cs typeface="Times New Roman" panose="02020603050405020304" pitchFamily="18" charset="0"/>
              </a:rPr>
              <a:t>Μετατρέπεται σε ροή με την μορφή ράντα</a:t>
            </a:r>
            <a:r>
              <a:rPr lang="el-GR" dirty="0">
                <a:effectLst/>
                <a:latin typeface="Calibri" panose="020F0502020204030204" pitchFamily="34" charset="0"/>
                <a:ea typeface="Calibri" panose="020F0502020204030204" pitchFamily="34" charset="0"/>
                <a:cs typeface="Times New Roman" panose="02020603050405020304" pitchFamily="18" charset="0"/>
              </a:rPr>
              <a:t>ς. </a:t>
            </a:r>
            <a:r>
              <a:rPr lang="el-GR"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Αν αλλάξουν αυξηθεί το προσδόκιμο, το ρίσκο το επωμίζονται οι ασφαλισμένοι (και όχι οι εργοδότες) με μείωση της σύνταξης.  </a:t>
            </a:r>
            <a:endParaRPr lang="el-GR"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r>
              <a:rPr lang="el-GR" b="1" dirty="0">
                <a:effectLst/>
                <a:latin typeface="Calibri" panose="020F0502020204030204" pitchFamily="34" charset="0"/>
                <a:ea typeface="Calibri" panose="020F0502020204030204" pitchFamily="34" charset="0"/>
                <a:cs typeface="Times New Roman" panose="02020603050405020304" pitchFamily="18" charset="0"/>
              </a:rPr>
              <a:t>Καθορισμένες παροχές. </a:t>
            </a:r>
            <a:r>
              <a:rPr lang="el-GR" dirty="0">
                <a:effectLst/>
                <a:latin typeface="Calibri" panose="020F0502020204030204" pitchFamily="34" charset="0"/>
                <a:ea typeface="Calibri" panose="020F0502020204030204" pitchFamily="34" charset="0"/>
                <a:cs typeface="Times New Roman" panose="02020603050405020304" pitchFamily="18" charset="0"/>
              </a:rPr>
              <a:t> Σύνταξη βάσει συνάρτησης αποδοχών, συνήθως των τελευταίων ετών. Το ποσοστό αναπλήρωσης αντανακλά τα έτη εισφορών.</a:t>
            </a:r>
            <a:r>
              <a:rPr lang="el-GR" b="1" dirty="0">
                <a:effectLst/>
                <a:latin typeface="Calibri" panose="020F0502020204030204" pitchFamily="34" charset="0"/>
                <a:ea typeface="Calibri" panose="020F0502020204030204" pitchFamily="34" charset="0"/>
                <a:cs typeface="Times New Roman" panose="02020603050405020304" pitchFamily="18" charset="0"/>
              </a:rPr>
              <a:t> </a:t>
            </a:r>
            <a:r>
              <a:rPr lang="el-GR"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Αν αυξηθεί το προσδόκιμο, το ρίσκο το επωμίζονται οι ασφαλισμένοι και εργοδότες και όχι οι συνταξιούχοι</a:t>
            </a:r>
            <a:r>
              <a:rPr lang="el-GR"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Ως προς την </a:t>
            </a:r>
            <a:r>
              <a:rPr lang="el-GR" b="1" i="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χρηματοδότηση</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 </a:t>
            </a:r>
          </a:p>
          <a:p>
            <a:pPr lvl="1" indent="-342900" algn="just"/>
            <a:r>
              <a:rPr lang="el-GR" b="1" dirty="0">
                <a:effectLst/>
                <a:latin typeface="Calibri" panose="020F0502020204030204" pitchFamily="34" charset="0"/>
                <a:ea typeface="Calibri" panose="020F0502020204030204" pitchFamily="34" charset="0"/>
                <a:cs typeface="Times New Roman" panose="02020603050405020304" pitchFamily="18" charset="0"/>
              </a:rPr>
              <a:t>Διανεμητικό.</a:t>
            </a:r>
            <a:r>
              <a:rPr lang="el-GR" dirty="0">
                <a:effectLst/>
                <a:latin typeface="Calibri" panose="020F0502020204030204" pitchFamily="34" charset="0"/>
                <a:ea typeface="Calibri" panose="020F0502020204030204" pitchFamily="34" charset="0"/>
                <a:cs typeface="Times New Roman" panose="02020603050405020304" pitchFamily="18" charset="0"/>
              </a:rPr>
              <a:t> Χρηματοδοτεί η γενιά που εργάζεται χωρίς αποθεματικά</a:t>
            </a:r>
            <a:r>
              <a:rPr lang="el-GR" b="1" dirty="0">
                <a:effectLst/>
                <a:latin typeface="Calibri" panose="020F0502020204030204" pitchFamily="34" charset="0"/>
                <a:ea typeface="Calibri" panose="020F0502020204030204" pitchFamily="34" charset="0"/>
                <a:cs typeface="Times New Roman" panose="02020603050405020304" pitchFamily="18" charset="0"/>
              </a:rPr>
              <a:t>, </a:t>
            </a:r>
          </a:p>
          <a:p>
            <a:pPr lvl="1" indent="-342900" algn="just"/>
            <a:r>
              <a:rPr lang="el-GR" b="1" dirty="0">
                <a:effectLst/>
                <a:latin typeface="Calibri" panose="020F0502020204030204" pitchFamily="34" charset="0"/>
                <a:ea typeface="Calibri" panose="020F0502020204030204" pitchFamily="34" charset="0"/>
                <a:cs typeface="Times New Roman" panose="02020603050405020304" pitchFamily="18" charset="0"/>
              </a:rPr>
              <a:t>Κεφαλαιοποιητικό</a:t>
            </a:r>
            <a:r>
              <a:rPr lang="el-GR" dirty="0">
                <a:effectLst/>
                <a:latin typeface="Calibri" panose="020F0502020204030204" pitchFamily="34" charset="0"/>
                <a:ea typeface="Calibri" panose="020F0502020204030204" pitchFamily="34" charset="0"/>
                <a:cs typeface="Times New Roman" panose="02020603050405020304" pitchFamily="18" charset="0"/>
              </a:rPr>
              <a:t> Συσσωρεύει απόθεμα το οποίο αξιοποιείται για την πληρωμή συντάξεων.</a:t>
            </a:r>
            <a:r>
              <a:rPr lang="el-GR" b="1" dirty="0">
                <a:effectLst/>
                <a:latin typeface="Calibri" panose="020F0502020204030204" pitchFamily="34" charset="0"/>
                <a:ea typeface="Calibri" panose="020F0502020204030204" pitchFamily="34" charset="0"/>
                <a:cs typeface="Times New Roman" panose="02020603050405020304" pitchFamily="18" charset="0"/>
              </a:rPr>
              <a:t> </a:t>
            </a:r>
          </a:p>
          <a:p>
            <a:pPr lvl="2" indent="-342900" algn="just"/>
            <a:r>
              <a:rPr lang="el-GR" dirty="0">
                <a:effectLst/>
                <a:latin typeface="Calibri" panose="020F0502020204030204" pitchFamily="34" charset="0"/>
                <a:ea typeface="Calibri" panose="020F0502020204030204" pitchFamily="34" charset="0"/>
                <a:cs typeface="Times New Roman" panose="02020603050405020304" pitchFamily="18" charset="0"/>
              </a:rPr>
              <a:t>Αφού η γήρανση = λιγότεροι εργαζόμενοι, Αναμένονται </a:t>
            </a:r>
            <a:r>
              <a:rPr lang="el-GR" b="1" i="1" dirty="0">
                <a:effectLst/>
                <a:latin typeface="Calibri" panose="020F0502020204030204" pitchFamily="34" charset="0"/>
                <a:ea typeface="Calibri" panose="020F0502020204030204" pitchFamily="34" charset="0"/>
                <a:cs typeface="Times New Roman" panose="02020603050405020304" pitchFamily="18" charset="0"/>
              </a:rPr>
              <a:t>αυτόματες</a:t>
            </a:r>
            <a:r>
              <a:rPr lang="el-GR" dirty="0">
                <a:effectLst/>
                <a:latin typeface="Calibri" panose="020F0502020204030204" pitchFamily="34" charset="0"/>
                <a:ea typeface="Calibri" panose="020F0502020204030204" pitchFamily="34" charset="0"/>
                <a:cs typeface="Times New Roman" panose="02020603050405020304" pitchFamily="18" charset="0"/>
              </a:rPr>
              <a:t> επιπτώσεις στο διανεμητικό ,  </a:t>
            </a:r>
            <a:r>
              <a:rPr lang="el-GR" b="1" i="1" dirty="0">
                <a:effectLst/>
                <a:latin typeface="Calibri" panose="020F0502020204030204" pitchFamily="34" charset="0"/>
                <a:ea typeface="Calibri" panose="020F0502020204030204" pitchFamily="34" charset="0"/>
                <a:cs typeface="Times New Roman" panose="02020603050405020304" pitchFamily="18" charset="0"/>
              </a:rPr>
              <a:t>έμμεσες</a:t>
            </a:r>
            <a:r>
              <a:rPr lang="el-GR" dirty="0">
                <a:effectLst/>
                <a:latin typeface="Calibri" panose="020F0502020204030204" pitchFamily="34" charset="0"/>
                <a:ea typeface="Calibri" panose="020F0502020204030204" pitchFamily="34" charset="0"/>
                <a:cs typeface="Times New Roman" panose="02020603050405020304" pitchFamily="18" charset="0"/>
              </a:rPr>
              <a:t> στο κεφαλαιοποιητικό.</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Ως προς το </a:t>
            </a:r>
            <a:r>
              <a:rPr lang="el-GR" b="1" i="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πώς λαμβάνονται υπόψη κοινωνικές ανάγκες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Κάποιες συντάξεις εξαρτώνται μόνο από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ανάγκες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(πχ εθνική σύνταξη).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Αλλες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ανταποδοτικές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(εξαρτώνται μόνο από τις εισφορές). Κάποια συστήματα ενσωματώνουν τον κοινωνικό παράγοντα στον υπολογισμό της σύνταξης, άλλα τον κρατούν ξεχωριστό</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Στην </a:t>
            </a:r>
            <a:r>
              <a:rPr lang="el-GR" b="1" i="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έκταση και στο είδος κρατικής ανάμειξης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 κράτος μπορεί απλώς να επιβλέπει ή να εγγυάται ή μπορεί το ίδιο να χορηγεί συντάξεις είτε μόνο του είτε μέσω εξειδικευμένων οργανισμών (ταμείων). </a:t>
            </a:r>
          </a:p>
          <a:p>
            <a:pPr marL="0" lvl="0" indent="0" algn="just">
              <a:spcAft>
                <a:spcPts val="400"/>
              </a:spcAft>
              <a:buNone/>
            </a:pPr>
            <a:r>
              <a:rPr lang="el-GR" dirty="0">
                <a:latin typeface="Calibri" panose="020F0502020204030204" pitchFamily="34" charset="0"/>
                <a:ea typeface="Calibri" panose="020F0502020204030204" pitchFamily="34" charset="0"/>
                <a:cs typeface="Times New Roman" panose="02020603050405020304" pitchFamily="18" charset="0"/>
              </a:rPr>
              <a:t>Σε μια χώρα μπορεί να συνυπάρχουν πολλά διαφορετικά είδη συντάξεων. Ως </a:t>
            </a:r>
            <a:r>
              <a:rPr lang="el-GR" b="1" dirty="0">
                <a:latin typeface="Calibri" panose="020F0502020204030204" pitchFamily="34" charset="0"/>
                <a:ea typeface="Calibri" panose="020F0502020204030204" pitchFamily="34" charset="0"/>
                <a:cs typeface="Times New Roman" panose="02020603050405020304" pitchFamily="18" charset="0"/>
              </a:rPr>
              <a:t>ατομικό</a:t>
            </a:r>
            <a:r>
              <a:rPr lang="el-GR" dirty="0">
                <a:latin typeface="Calibri" panose="020F0502020204030204" pitchFamily="34" charset="0"/>
                <a:ea typeface="Calibri" panose="020F0502020204030204" pitchFamily="34" charset="0"/>
                <a:cs typeface="Times New Roman" panose="02020603050405020304" pitchFamily="18" charset="0"/>
              </a:rPr>
              <a:t> θέμα (πχ χηρεία) ή ως </a:t>
            </a:r>
            <a:r>
              <a:rPr lang="el-GR" b="1" dirty="0">
                <a:latin typeface="Calibri" panose="020F0502020204030204" pitchFamily="34" charset="0"/>
                <a:ea typeface="Calibri" panose="020F0502020204030204" pitchFamily="34" charset="0"/>
                <a:cs typeface="Times New Roman" panose="02020603050405020304" pitchFamily="18" charset="0"/>
              </a:rPr>
              <a:t>δομικό</a:t>
            </a:r>
            <a:r>
              <a:rPr lang="el-GR" dirty="0">
                <a:latin typeface="Calibri" panose="020F0502020204030204" pitchFamily="34" charset="0"/>
                <a:ea typeface="Calibri" panose="020F0502020204030204" pitchFamily="34" charset="0"/>
                <a:cs typeface="Times New Roman" panose="02020603050405020304" pitchFamily="18" charset="0"/>
              </a:rPr>
              <a:t> (πυλώνες).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Date Placeholder 3">
            <a:extLst>
              <a:ext uri="{FF2B5EF4-FFF2-40B4-BE49-F238E27FC236}">
                <a16:creationId xmlns:a16="http://schemas.microsoft.com/office/drawing/2014/main" id="{D0410CCF-7671-D828-7A46-1B2D90C80695}"/>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54891B26-C77A-4280-D4DB-122153386D96}"/>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spTree>
    <p:extLst>
      <p:ext uri="{BB962C8B-B14F-4D97-AF65-F5344CB8AC3E}">
        <p14:creationId xmlns:p14="http://schemas.microsoft.com/office/powerpoint/2010/main" val="87165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4CFC-2318-56BD-31E9-E0D019C9CCF5}"/>
              </a:ext>
            </a:extLst>
          </p:cNvPr>
          <p:cNvSpPr>
            <a:spLocks noGrp="1"/>
          </p:cNvSpPr>
          <p:nvPr>
            <p:ph type="title"/>
          </p:nvPr>
        </p:nvSpPr>
        <p:spPr>
          <a:xfrm>
            <a:off x="551384" y="912945"/>
            <a:ext cx="10729192" cy="767687"/>
          </a:xfrm>
        </p:spPr>
        <p:txBody>
          <a:bodyPr/>
          <a:lstStyle/>
          <a:p>
            <a:r>
              <a:rPr lang="el-GR" sz="3200" dirty="0"/>
              <a:t>Η λογική του διαχωρισμού λειτουργιών: </a:t>
            </a:r>
            <a:br>
              <a:rPr lang="el-GR" sz="3200" dirty="0"/>
            </a:br>
            <a:r>
              <a:rPr lang="el-GR" b="1" dirty="0">
                <a:solidFill>
                  <a:schemeClr val="accent2"/>
                </a:solidFill>
                <a:effectLst>
                  <a:outerShdw blurRad="38100" dist="38100" dir="2700000" algn="tl">
                    <a:srgbClr val="000000">
                      <a:alpha val="43137"/>
                    </a:srgbClr>
                  </a:outerShdw>
                </a:effectLst>
              </a:rPr>
              <a:t>Πολλαπλοί πυλώνες</a:t>
            </a:r>
            <a:endParaRPr lang="el-GR" sz="3200" b="1" dirty="0">
              <a:solidFill>
                <a:schemeClr val="accent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5695343-B760-261F-87C6-A2EE6289A827}"/>
              </a:ext>
            </a:extLst>
          </p:cNvPr>
          <p:cNvSpPr>
            <a:spLocks noGrp="1"/>
          </p:cNvSpPr>
          <p:nvPr>
            <p:ph idx="1"/>
          </p:nvPr>
        </p:nvSpPr>
        <p:spPr>
          <a:xfrm>
            <a:off x="839416" y="2420888"/>
            <a:ext cx="10513168" cy="3598912"/>
          </a:xfrm>
        </p:spPr>
        <p:txBody>
          <a:bodyPr>
            <a:normAutofit fontScale="92500" lnSpcReduction="20000"/>
          </a:bodyPr>
          <a:lstStyle/>
          <a:p>
            <a:r>
              <a:rPr lang="el-GR" dirty="0"/>
              <a:t>Ένα σύστημα συντάξεων καλείται να επιτελέσει </a:t>
            </a:r>
            <a:r>
              <a:rPr lang="el-GR" b="1" dirty="0"/>
              <a:t>τρείς ξεχωριστές λειτουργίες</a:t>
            </a:r>
            <a:r>
              <a:rPr lang="el-GR" dirty="0"/>
              <a:t>: </a:t>
            </a:r>
            <a:endParaRPr lang="en-US" dirty="0"/>
          </a:p>
          <a:p>
            <a:pPr marL="800100" lvl="1" indent="-342900">
              <a:buFont typeface="+mj-lt"/>
              <a:buAutoNum type="arabicPeriod"/>
            </a:pPr>
            <a:r>
              <a:rPr lang="el-GR" b="1" dirty="0"/>
              <a:t>Αποταμίευση</a:t>
            </a:r>
            <a:r>
              <a:rPr lang="el-GR" dirty="0"/>
              <a:t> στο πλαίσιο του κύκλου ζωής.  Μεταφορά μεταξύ φάσεων ζωής</a:t>
            </a:r>
          </a:p>
          <a:p>
            <a:pPr marL="800100" lvl="1" indent="-342900">
              <a:buFont typeface="+mj-lt"/>
              <a:buAutoNum type="arabicPeriod"/>
            </a:pPr>
            <a:r>
              <a:rPr lang="el-GR" b="1" dirty="0"/>
              <a:t>Ανακατανομή</a:t>
            </a:r>
            <a:r>
              <a:rPr lang="el-GR" dirty="0"/>
              <a:t> μεταξύ πλουσίων και φτωχών – Μεταφορά μεταξύ ατόμων</a:t>
            </a:r>
          </a:p>
          <a:p>
            <a:pPr marL="800100" lvl="1" indent="-342900">
              <a:buFont typeface="+mj-lt"/>
              <a:buAutoNum type="arabicPeriod"/>
            </a:pPr>
            <a:r>
              <a:rPr lang="el-GR" b="1" dirty="0"/>
              <a:t>Ασφάλιση</a:t>
            </a:r>
            <a:r>
              <a:rPr lang="el-GR" dirty="0"/>
              <a:t> (Τυχεροί επιδοτούν τους άτυχους) – Κάλυψη ρίσκων</a:t>
            </a:r>
          </a:p>
          <a:p>
            <a:pPr marL="400050"/>
            <a:r>
              <a:rPr lang="el-GR" b="1" dirty="0">
                <a:solidFill>
                  <a:schemeClr val="accent2"/>
                </a:solidFill>
              </a:rPr>
              <a:t>Γενικός κανόνας κυβερνητικής </a:t>
            </a:r>
            <a:r>
              <a:rPr lang="el-GR" dirty="0"/>
              <a:t>: Όταν έχεις πολλούς στόχους και πολλά διαθέσιμα εργαλεία, συμφέρει να </a:t>
            </a:r>
            <a:r>
              <a:rPr lang="el-GR" b="1" dirty="0"/>
              <a:t>αντιστοιχείς </a:t>
            </a:r>
            <a:r>
              <a:rPr lang="el-GR" b="1" i="1" dirty="0"/>
              <a:t>ένα εργαλείο στον κάθε στόχο</a:t>
            </a:r>
            <a:r>
              <a:rPr lang="el-GR" dirty="0"/>
              <a:t>. </a:t>
            </a:r>
          </a:p>
          <a:p>
            <a:pPr marL="800100" lvl="1"/>
            <a:r>
              <a:rPr lang="el-GR" dirty="0"/>
              <a:t>Πλεονεκτήματα στη διαφάνεια, αποτελεσματικότητα, κοινωνική δικαιοσύνη</a:t>
            </a:r>
          </a:p>
          <a:p>
            <a:pPr marL="800100" lvl="1"/>
            <a:r>
              <a:rPr lang="el-GR" dirty="0"/>
              <a:t>Το </a:t>
            </a:r>
            <a:r>
              <a:rPr lang="el-GR" b="1" dirty="0"/>
              <a:t>κατάλληλο μείγμα διαφέρει </a:t>
            </a:r>
            <a:r>
              <a:rPr lang="el-GR" dirty="0"/>
              <a:t>ανάλογα των επιδιώξεων του κράτους και των συγκυριών</a:t>
            </a:r>
          </a:p>
          <a:p>
            <a:pPr marL="1200150" lvl="2"/>
            <a:r>
              <a:rPr lang="el-GR" dirty="0"/>
              <a:t>Δεν υπάρχει ένα σύστημα που πάντοτε υπερέχει</a:t>
            </a:r>
          </a:p>
          <a:p>
            <a:pPr marL="400050"/>
            <a:r>
              <a:rPr lang="el-GR" dirty="0"/>
              <a:t>→  Διαφορετικά είδη συντάξεων και χρηματοδότησης αναλαμβάνουν </a:t>
            </a:r>
            <a:r>
              <a:rPr lang="el-GR" b="1" dirty="0"/>
              <a:t>διακριτούς ρόλους</a:t>
            </a:r>
            <a:r>
              <a:rPr lang="el-GR" dirty="0"/>
              <a:t>. </a:t>
            </a:r>
          </a:p>
          <a:p>
            <a:pPr marL="400050"/>
            <a:r>
              <a:rPr lang="el-GR" dirty="0"/>
              <a:t>Το σύστημα </a:t>
            </a:r>
            <a:r>
              <a:rPr lang="el-GR" b="1" dirty="0"/>
              <a:t>πολλαπλών πυλώνων </a:t>
            </a:r>
            <a:r>
              <a:rPr lang="el-GR" dirty="0"/>
              <a:t>προτάθηκε το 1994 από την Παγκόσμια Τράπεζα (βιβλίο </a:t>
            </a:r>
            <a:r>
              <a:rPr lang="el-GR" i="1" dirty="0"/>
              <a:t>Αποτρέποντας την κρίση γήρατος)  - αρχικά σύστημα </a:t>
            </a:r>
            <a:r>
              <a:rPr lang="el-GR" b="1" i="1" dirty="0"/>
              <a:t>3 πυλώνων</a:t>
            </a:r>
            <a:r>
              <a:rPr lang="el-GR" i="1" dirty="0"/>
              <a:t>, εμπλουτίστηκε το 2005 σε </a:t>
            </a:r>
            <a:r>
              <a:rPr lang="el-GR" b="1" i="1" dirty="0"/>
              <a:t>5</a:t>
            </a:r>
          </a:p>
        </p:txBody>
      </p:sp>
      <p:sp>
        <p:nvSpPr>
          <p:cNvPr id="4" name="Date Placeholder 3">
            <a:extLst>
              <a:ext uri="{FF2B5EF4-FFF2-40B4-BE49-F238E27FC236}">
                <a16:creationId xmlns:a16="http://schemas.microsoft.com/office/drawing/2014/main" id="{CCEBAA49-8093-6D8C-13D2-F5478E2AD845}"/>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5CE5AA14-159E-EB37-6158-2CCA327F32C5}"/>
              </a:ext>
            </a:extLst>
          </p:cNvPr>
          <p:cNvSpPr>
            <a:spLocks noGrp="1"/>
          </p:cNvSpPr>
          <p:nvPr>
            <p:ph type="sldNum" sz="quarter" idx="12"/>
          </p:nvPr>
        </p:nvSpPr>
        <p:spPr/>
        <p:txBody>
          <a:bodyPr/>
          <a:lstStyle/>
          <a:p>
            <a:fld id="{129925B6-863B-4C2F-8765-BBFEFEBA9CE7}" type="slidenum">
              <a:rPr lang="en-GB" altLang="en-US" smtClean="0"/>
              <a:pPr/>
              <a:t>18</a:t>
            </a:fld>
            <a:endParaRPr lang="en-GB" altLang="en-US"/>
          </a:p>
        </p:txBody>
      </p:sp>
    </p:spTree>
    <p:extLst>
      <p:ext uri="{BB962C8B-B14F-4D97-AF65-F5344CB8AC3E}">
        <p14:creationId xmlns:p14="http://schemas.microsoft.com/office/powerpoint/2010/main" val="3294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B3FC-2811-B6F6-26A9-07D54E421895}"/>
              </a:ext>
            </a:extLst>
          </p:cNvPr>
          <p:cNvSpPr>
            <a:spLocks noGrp="1"/>
          </p:cNvSpPr>
          <p:nvPr>
            <p:ph type="title"/>
          </p:nvPr>
        </p:nvSpPr>
        <p:spPr>
          <a:xfrm>
            <a:off x="1154954" y="973668"/>
            <a:ext cx="9837590" cy="871156"/>
          </a:xfrm>
        </p:spPr>
        <p:txBody>
          <a:bodyPr/>
          <a:lstStyle/>
          <a:p>
            <a:r>
              <a:rPr lang="el-GR" b="1" dirty="0"/>
              <a:t>Συστήματα πολλαπλών </a:t>
            </a:r>
            <a:r>
              <a:rPr lang="el-GR" b="1" i="1" dirty="0">
                <a:solidFill>
                  <a:schemeClr val="accent4"/>
                </a:solidFill>
                <a:effectLst>
                  <a:outerShdw blurRad="38100" dist="38100" dir="2700000" algn="tl">
                    <a:srgbClr val="000000">
                      <a:alpha val="43137"/>
                    </a:srgbClr>
                  </a:outerShdw>
                </a:effectLst>
              </a:rPr>
              <a:t>συντάξεων</a:t>
            </a:r>
            <a:r>
              <a:rPr lang="el-GR" b="1" dirty="0"/>
              <a:t>:</a:t>
            </a:r>
            <a:br>
              <a:rPr lang="el-GR" b="1" dirty="0"/>
            </a:br>
            <a:r>
              <a:rPr lang="el-GR" sz="2000" dirty="0"/>
              <a:t>Το άτομο εισπράττει </a:t>
            </a:r>
            <a:r>
              <a:rPr lang="el-GR" sz="2000" b="1" dirty="0">
                <a:solidFill>
                  <a:schemeClr val="accent4"/>
                </a:solidFill>
                <a:effectLst>
                  <a:outerShdw blurRad="38100" dist="38100" dir="2700000" algn="tl">
                    <a:srgbClr val="000000">
                      <a:alpha val="43137"/>
                    </a:srgbClr>
                  </a:outerShdw>
                </a:effectLst>
              </a:rPr>
              <a:t>&gt;1 συντάξεις </a:t>
            </a:r>
            <a:r>
              <a:rPr lang="el-GR" sz="2000" dirty="0"/>
              <a:t>με διαφορετικά χαρακτηριστικά</a:t>
            </a:r>
            <a:endParaRPr lang="en-GB" dirty="0"/>
          </a:p>
        </p:txBody>
      </p:sp>
      <p:sp>
        <p:nvSpPr>
          <p:cNvPr id="3" name="Content Placeholder 2">
            <a:extLst>
              <a:ext uri="{FF2B5EF4-FFF2-40B4-BE49-F238E27FC236}">
                <a16:creationId xmlns:a16="http://schemas.microsoft.com/office/drawing/2014/main" id="{FBA9F1AD-C446-BF3C-B828-645B81909539}"/>
              </a:ext>
            </a:extLst>
          </p:cNvPr>
          <p:cNvSpPr>
            <a:spLocks noGrp="1"/>
          </p:cNvSpPr>
          <p:nvPr>
            <p:ph idx="1"/>
          </p:nvPr>
        </p:nvSpPr>
        <p:spPr>
          <a:xfrm>
            <a:off x="911424" y="2522763"/>
            <a:ext cx="10801200" cy="4039508"/>
          </a:xfrm>
        </p:spPr>
        <p:txBody>
          <a:bodyPr>
            <a:normAutofit fontScale="85000" lnSpcReduction="20000"/>
          </a:bodyPr>
          <a:lstStyle/>
          <a:p>
            <a:pPr marL="0" indent="0">
              <a:buNone/>
            </a:pPr>
            <a:r>
              <a:rPr lang="el-GR" b="1" i="1" dirty="0"/>
              <a:t>Πυλώνες</a:t>
            </a:r>
            <a:r>
              <a:rPr lang="el-GR" b="1" dirty="0"/>
              <a:t> (</a:t>
            </a:r>
            <a:r>
              <a:rPr lang="el-GR" b="1" dirty="0" err="1"/>
              <a:t>pillars</a:t>
            </a:r>
            <a:r>
              <a:rPr lang="el-GR" b="1" dirty="0"/>
              <a:t>).</a:t>
            </a:r>
            <a:r>
              <a:rPr lang="el-GR" dirty="0"/>
              <a:t> Στην πράξη ‘</a:t>
            </a:r>
            <a:r>
              <a:rPr lang="el-GR" b="1" i="1" dirty="0"/>
              <a:t>Στρώσεις</a:t>
            </a:r>
            <a:r>
              <a:rPr lang="el-GR" b="1" dirty="0"/>
              <a:t>’, (</a:t>
            </a:r>
            <a:r>
              <a:rPr lang="el-GR" b="1" dirty="0" err="1"/>
              <a:t>tiers</a:t>
            </a:r>
            <a:r>
              <a:rPr lang="el-GR" b="1" dirty="0"/>
              <a:t>). </a:t>
            </a:r>
            <a:r>
              <a:rPr lang="el-GR" sz="1600" dirty="0"/>
              <a:t>Συνταξιούχος &gt;1 συντάξεις που ‘επικάθονται΄ η μια πάνω στην άλλη. </a:t>
            </a:r>
          </a:p>
          <a:p>
            <a:pPr marL="400050" indent="-400050">
              <a:buFont typeface="+mj-lt"/>
              <a:buAutoNum type="romanUcPeriod"/>
            </a:pPr>
            <a:r>
              <a:rPr lang="el-GR" b="1" dirty="0">
                <a:solidFill>
                  <a:schemeClr val="accent1"/>
                </a:solidFill>
                <a:effectLst>
                  <a:outerShdw blurRad="38100" dist="38100" dir="2700000" algn="tl">
                    <a:srgbClr val="000000">
                      <a:alpha val="43137"/>
                    </a:srgbClr>
                  </a:outerShdw>
                </a:effectLst>
              </a:rPr>
              <a:t>1ος πυλώνας:  Δημόσιες συντάξεις</a:t>
            </a:r>
            <a:r>
              <a:rPr lang="el-GR" dirty="0"/>
              <a:t>. Μπορούν να έχουν ως κύριο προορισμό την αποτροπή της φτώχειας (ή την αναπλήρωση εισοδήματος (ως ανταπόδοση εισφορών) . Είναι κρατικές, υποχρεωτικές και συνήθως βασίζονται στο </a:t>
            </a:r>
            <a:r>
              <a:rPr lang="el-GR" b="1" dirty="0"/>
              <a:t>διανεμητικό σύστημα</a:t>
            </a:r>
            <a:r>
              <a:rPr lang="el-GR" dirty="0"/>
              <a:t>.  Η αλληλεγγύη καλύπτει το σύνολο των ασφαλισμένων (δηλαδή την κοινωνία) και άρα </a:t>
            </a:r>
            <a:r>
              <a:rPr lang="el-GR" b="1" dirty="0"/>
              <a:t>αποτελούν τμήμα της κοινωνικής πολιτικής</a:t>
            </a:r>
            <a:r>
              <a:rPr lang="el-GR" dirty="0"/>
              <a:t>. </a:t>
            </a:r>
          </a:p>
          <a:p>
            <a:pPr marL="400050" indent="-400050">
              <a:buFont typeface="+mj-lt"/>
              <a:buAutoNum type="romanUcPeriod"/>
            </a:pPr>
            <a:r>
              <a:rPr lang="el-GR" b="1" dirty="0">
                <a:solidFill>
                  <a:schemeClr val="accent1"/>
                </a:solidFill>
                <a:effectLst>
                  <a:outerShdw blurRad="38100" dist="38100" dir="2700000" algn="tl">
                    <a:srgbClr val="000000">
                      <a:alpha val="43137"/>
                    </a:srgbClr>
                  </a:outerShdw>
                </a:effectLst>
              </a:rPr>
              <a:t>2ος πυλώνας:  Συλλογικές (επαγγελματικές) συντάξεις</a:t>
            </a:r>
            <a:r>
              <a:rPr lang="el-GR" dirty="0"/>
              <a:t>. Από τον </a:t>
            </a:r>
            <a:r>
              <a:rPr lang="el-GR" b="1" dirty="0"/>
              <a:t>εργοδότη</a:t>
            </a:r>
            <a:r>
              <a:rPr lang="el-GR" dirty="0"/>
              <a:t> ως τμήμα της εργασιακής σχέσης, συχνά συμμετέχουν και συνδικάτα.  Χρηματοδοτούνται με το </a:t>
            </a:r>
            <a:r>
              <a:rPr lang="el-GR" b="1" dirty="0"/>
              <a:t>κεφαλαιοποιητικό σύστημα</a:t>
            </a:r>
            <a:r>
              <a:rPr lang="el-GR" dirty="0"/>
              <a:t>. Η αλληλεγγύη υπάρχει μεταξύ μελών της επαγγελματικής ομάδας. </a:t>
            </a:r>
            <a:r>
              <a:rPr lang="el-GR" dirty="0">
                <a:latin typeface="Century Gothic" panose="020B0502020202020204" pitchFamily="34" charset="0"/>
              </a:rPr>
              <a:t>≈ </a:t>
            </a:r>
            <a:r>
              <a:rPr lang="el-GR" dirty="0"/>
              <a:t>είδος αναβληθείσας αμοιβής προς εργαζόμενους (που συχνά έχει και ευνοϊκή φορολογική αντιμετώπιση,). </a:t>
            </a:r>
          </a:p>
          <a:p>
            <a:pPr marL="400050" indent="-400050">
              <a:buFont typeface="+mj-lt"/>
              <a:buAutoNum type="romanUcPeriod"/>
            </a:pPr>
            <a:r>
              <a:rPr lang="el-GR" b="1" dirty="0">
                <a:solidFill>
                  <a:schemeClr val="accent1"/>
                </a:solidFill>
                <a:effectLst>
                  <a:outerShdw blurRad="38100" dist="38100" dir="2700000" algn="tl">
                    <a:srgbClr val="000000">
                      <a:alpha val="43137"/>
                    </a:srgbClr>
                  </a:outerShdw>
                </a:effectLst>
              </a:rPr>
              <a:t>3ος πυλώνας: Ατομικές συντάξεις</a:t>
            </a:r>
            <a:r>
              <a:rPr lang="el-GR" dirty="0"/>
              <a:t>.  Με ατομικούς λογαριασμούς και </a:t>
            </a:r>
            <a:r>
              <a:rPr lang="el-GR" i="1" dirty="0"/>
              <a:t>εξατομικευμένα</a:t>
            </a:r>
            <a:r>
              <a:rPr lang="el-GR" dirty="0"/>
              <a:t> συμβόλαια.  Αποτελούν αποταμίευση, (αλληλεγγύης μεταξύ φάσεων ζωής του ιδίου ατόμου).  Χρηματοδοτούνται με το κεφαλαιοποιητικό σύστημα.</a:t>
            </a:r>
          </a:p>
          <a:p>
            <a:pPr marL="0" indent="0">
              <a:buNone/>
            </a:pPr>
            <a:endParaRPr lang="el-GR" dirty="0"/>
          </a:p>
          <a:p>
            <a:pPr marL="0" indent="0">
              <a:buNone/>
            </a:pPr>
            <a:r>
              <a:rPr lang="el-GR" dirty="0"/>
              <a:t>Το 2005 προστίθενται από την Παγκόσμια Τράπεζα και </a:t>
            </a:r>
            <a:r>
              <a:rPr lang="el-GR" b="1" dirty="0">
                <a:solidFill>
                  <a:schemeClr val="accent1"/>
                </a:solidFill>
                <a:effectLst>
                  <a:outerShdw blurRad="38100" dist="38100" dir="2700000" algn="tl">
                    <a:srgbClr val="000000">
                      <a:alpha val="43137"/>
                    </a:srgbClr>
                  </a:outerShdw>
                </a:effectLst>
              </a:rPr>
              <a:t>2 </a:t>
            </a:r>
            <a:r>
              <a:rPr lang="el-GR" b="1" i="1" dirty="0">
                <a:solidFill>
                  <a:schemeClr val="accent3"/>
                </a:solidFill>
                <a:effectLst>
                  <a:outerShdw blurRad="38100" dist="38100" dir="2700000" algn="tl">
                    <a:srgbClr val="000000">
                      <a:alpha val="43137"/>
                    </a:srgbClr>
                  </a:outerShdw>
                </a:effectLst>
              </a:rPr>
              <a:t>μη-συνταξιοδοτικοί</a:t>
            </a:r>
            <a:r>
              <a:rPr lang="el-GR" b="1" dirty="0">
                <a:solidFill>
                  <a:schemeClr val="accent1"/>
                </a:solidFill>
                <a:effectLst>
                  <a:outerShdw blurRad="38100" dist="38100" dir="2700000" algn="tl">
                    <a:srgbClr val="000000">
                      <a:alpha val="43137"/>
                    </a:srgbClr>
                  </a:outerShdw>
                </a:effectLst>
              </a:rPr>
              <a:t> πυλώνες</a:t>
            </a:r>
            <a:r>
              <a:rPr lang="el-GR" dirty="0"/>
              <a:t>: </a:t>
            </a:r>
          </a:p>
          <a:p>
            <a:pPr marL="0" indent="0">
              <a:buNone/>
            </a:pPr>
            <a:r>
              <a:rPr lang="el-GR" dirty="0"/>
              <a:t>(α) </a:t>
            </a:r>
            <a:r>
              <a:rPr lang="el-GR" b="1" dirty="0">
                <a:solidFill>
                  <a:schemeClr val="accent1"/>
                </a:solidFill>
                <a:effectLst>
                  <a:outerShdw blurRad="38100" dist="38100" dir="2700000" algn="tl">
                    <a:srgbClr val="000000">
                      <a:alpha val="43137"/>
                    </a:srgbClr>
                  </a:outerShdw>
                </a:effectLst>
              </a:rPr>
              <a:t>Πυλώνας ‘0’: </a:t>
            </a:r>
            <a:r>
              <a:rPr lang="el-GR" b="1" dirty="0" err="1">
                <a:solidFill>
                  <a:schemeClr val="accent1"/>
                </a:solidFill>
                <a:effectLst>
                  <a:outerShdw blurRad="38100" dist="38100" dir="2700000" algn="tl">
                    <a:srgbClr val="000000">
                      <a:alpha val="43137"/>
                    </a:srgbClr>
                  </a:outerShdw>
                </a:effectLst>
              </a:rPr>
              <a:t>Προνοιακή</a:t>
            </a:r>
            <a:r>
              <a:rPr lang="el-GR" b="1" dirty="0">
                <a:solidFill>
                  <a:schemeClr val="accent1"/>
                </a:solidFill>
                <a:effectLst>
                  <a:outerShdw blurRad="38100" dist="38100" dir="2700000" algn="tl">
                    <a:srgbClr val="000000">
                      <a:alpha val="43137"/>
                    </a:srgbClr>
                  </a:outerShdw>
                </a:effectLst>
              </a:rPr>
              <a:t> σύνταξη </a:t>
            </a:r>
            <a:r>
              <a:rPr lang="el-GR" dirty="0"/>
              <a:t>(χωρίς εισφορές) για καταπολέμηση φτώχειας και </a:t>
            </a:r>
          </a:p>
          <a:p>
            <a:pPr marL="0" indent="0">
              <a:buNone/>
            </a:pPr>
            <a:r>
              <a:rPr lang="el-GR"/>
              <a:t>(</a:t>
            </a:r>
            <a:r>
              <a:rPr lang="el-GR" dirty="0"/>
              <a:t>β) </a:t>
            </a:r>
            <a:r>
              <a:rPr lang="el-GR" b="1">
                <a:solidFill>
                  <a:schemeClr val="accent1"/>
                </a:solidFill>
                <a:effectLst>
                  <a:outerShdw blurRad="38100" dist="38100" dir="2700000" algn="tl">
                    <a:srgbClr val="000000">
                      <a:alpha val="43137"/>
                    </a:srgbClr>
                  </a:outerShdw>
                </a:effectLst>
              </a:rPr>
              <a:t>Πυλώνας ‘4’ </a:t>
            </a:r>
            <a:r>
              <a:rPr lang="el-GR" b="1" dirty="0">
                <a:solidFill>
                  <a:schemeClr val="accent1"/>
                </a:solidFill>
                <a:effectLst>
                  <a:outerShdw blurRad="38100" dist="38100" dir="2700000" algn="tl">
                    <a:srgbClr val="000000">
                      <a:alpha val="43137"/>
                    </a:srgbClr>
                  </a:outerShdw>
                </a:effectLst>
              </a:rPr>
              <a:t>: Κοινωνικές υπηρεσίες </a:t>
            </a:r>
            <a:r>
              <a:rPr lang="el-GR" dirty="0"/>
              <a:t>– πχ πρόσβαση σε περίθαλψη, κατοικία, φροντίδα</a:t>
            </a:r>
          </a:p>
        </p:txBody>
      </p:sp>
      <p:sp>
        <p:nvSpPr>
          <p:cNvPr id="4" name="Date Placeholder 3">
            <a:extLst>
              <a:ext uri="{FF2B5EF4-FFF2-40B4-BE49-F238E27FC236}">
                <a16:creationId xmlns:a16="http://schemas.microsoft.com/office/drawing/2014/main" id="{6F6FE8FD-8C62-4334-B3E9-987553055D08}"/>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71BBAA7E-D8DC-D916-488D-28DAEBC987B6}"/>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spTree>
    <p:extLst>
      <p:ext uri="{BB962C8B-B14F-4D97-AF65-F5344CB8AC3E}">
        <p14:creationId xmlns:p14="http://schemas.microsoft.com/office/powerpoint/2010/main" val="364583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C4D1-AA01-4082-FD27-EEE90DA36DCB}"/>
              </a:ext>
            </a:extLst>
          </p:cNvPr>
          <p:cNvSpPr>
            <a:spLocks noGrp="1"/>
          </p:cNvSpPr>
          <p:nvPr>
            <p:ph type="title"/>
          </p:nvPr>
        </p:nvSpPr>
        <p:spPr/>
        <p:txBody>
          <a:bodyPr/>
          <a:lstStyle/>
          <a:p>
            <a:r>
              <a:rPr lang="el-GR" dirty="0"/>
              <a:t>ΠΕΡΙΓΡΑΜΜΑ</a:t>
            </a:r>
          </a:p>
        </p:txBody>
      </p:sp>
      <p:sp>
        <p:nvSpPr>
          <p:cNvPr id="3" name="Text Placeholder 2">
            <a:extLst>
              <a:ext uri="{FF2B5EF4-FFF2-40B4-BE49-F238E27FC236}">
                <a16:creationId xmlns:a16="http://schemas.microsoft.com/office/drawing/2014/main" id="{77CD47B2-6811-D1C4-5F46-44DB47A83892}"/>
              </a:ext>
            </a:extLst>
          </p:cNvPr>
          <p:cNvSpPr>
            <a:spLocks noGrp="1"/>
          </p:cNvSpPr>
          <p:nvPr>
            <p:ph type="body" idx="1"/>
          </p:nvPr>
        </p:nvSpPr>
        <p:spPr>
          <a:xfrm>
            <a:off x="6528048" y="2060848"/>
            <a:ext cx="5400600" cy="2900620"/>
          </a:xfrm>
        </p:spPr>
        <p:txBody>
          <a:bodyPr>
            <a:normAutofit fontScale="92500" lnSpcReduction="10000"/>
          </a:bodyPr>
          <a:lstStyle/>
          <a:p>
            <a:pPr marL="457200" indent="-457200">
              <a:buFont typeface="+mj-lt"/>
              <a:buAutoNum type="arabicPeriod"/>
            </a:pPr>
            <a:r>
              <a:rPr lang="el-GR" b="1" dirty="0"/>
              <a:t>ΕΡΓΑΛΕΙΑ  ΑΝΑΛΥΣΗΣ ΓΙΑ ΠΡΟΓΡΑΜΜΑΤΙΣΜΌ </a:t>
            </a:r>
            <a:r>
              <a:rPr lang="el-GR" b="1" dirty="0" err="1"/>
              <a:t>ΖΩΉς</a:t>
            </a:r>
            <a:r>
              <a:rPr lang="el-GR" b="1" dirty="0"/>
              <a:t> </a:t>
            </a:r>
          </a:p>
          <a:p>
            <a:pPr marL="457200" indent="-457200">
              <a:buFont typeface="+mj-lt"/>
              <a:buAutoNum type="arabicPeriod"/>
            </a:pPr>
            <a:r>
              <a:rPr lang="el-GR" b="1" dirty="0" err="1"/>
              <a:t>πΥΛΩΝΕς</a:t>
            </a:r>
            <a:r>
              <a:rPr lang="el-GR" b="1" dirty="0"/>
              <a:t> </a:t>
            </a:r>
            <a:r>
              <a:rPr lang="el-GR" b="1" dirty="0" err="1"/>
              <a:t>ΑΣΦΑΛΙΣΗς</a:t>
            </a:r>
            <a:endParaRPr lang="el-GR" b="1" dirty="0"/>
          </a:p>
          <a:p>
            <a:pPr marL="457200" indent="-457200">
              <a:buFont typeface="+mj-lt"/>
              <a:buAutoNum type="arabicPeriod"/>
            </a:pPr>
            <a:r>
              <a:rPr lang="el-GR" b="1" dirty="0"/>
              <a:t>ΓΗΡΑΝΣΗ ΚΑΙ ΙΔΙΩΤΙΚΉ ΑΣΦΑΛΙΣΗ</a:t>
            </a:r>
          </a:p>
          <a:p>
            <a:pPr marL="457200" indent="-457200">
              <a:buFont typeface="+mj-lt"/>
              <a:buAutoNum type="arabicPeriod"/>
            </a:pPr>
            <a:r>
              <a:rPr lang="el-GR" b="1" dirty="0"/>
              <a:t>Η ΑΓΟΡΑ </a:t>
            </a:r>
            <a:r>
              <a:rPr lang="el-GR" b="1" dirty="0" err="1"/>
              <a:t>ΚΑΤΟΙΚΙΑς</a:t>
            </a:r>
            <a:r>
              <a:rPr lang="el-GR" b="1" dirty="0"/>
              <a:t> - ΣΤΕΓΑΣΤΙΚΆ</a:t>
            </a:r>
          </a:p>
          <a:p>
            <a:r>
              <a:rPr lang="el-GR" cap="none" dirty="0"/>
              <a:t>Εξετάζουμε την </a:t>
            </a:r>
            <a:r>
              <a:rPr lang="el-GR" b="1" cap="none" dirty="0"/>
              <a:t>διαχείριση πόρων </a:t>
            </a:r>
            <a:r>
              <a:rPr lang="el-GR" cap="none" dirty="0"/>
              <a:t>(αποταμίευση, συντάξεις) και στο επόμενο κεφάλαιο την </a:t>
            </a:r>
            <a:r>
              <a:rPr lang="el-GR" b="1" cap="none" dirty="0"/>
              <a:t>προσφορά εργασίας</a:t>
            </a:r>
            <a:r>
              <a:rPr lang="el-GR" cap="none" dirty="0"/>
              <a:t>) </a:t>
            </a:r>
          </a:p>
        </p:txBody>
      </p:sp>
      <p:sp>
        <p:nvSpPr>
          <p:cNvPr id="4" name="Date Placeholder 3">
            <a:extLst>
              <a:ext uri="{FF2B5EF4-FFF2-40B4-BE49-F238E27FC236}">
                <a16:creationId xmlns:a16="http://schemas.microsoft.com/office/drawing/2014/main" id="{7F505074-AC1B-5F2E-87F3-0AA5135505C0}"/>
              </a:ext>
            </a:extLst>
          </p:cNvPr>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Slide Number Placeholder 4">
            <a:extLst>
              <a:ext uri="{FF2B5EF4-FFF2-40B4-BE49-F238E27FC236}">
                <a16:creationId xmlns:a16="http://schemas.microsoft.com/office/drawing/2014/main" id="{3BC386A0-02A7-EA7A-19C4-D29AD11AAC18}"/>
              </a:ext>
            </a:extLst>
          </p:cNvPr>
          <p:cNvSpPr>
            <a:spLocks noGrp="1"/>
          </p:cNvSpPr>
          <p:nvPr>
            <p:ph type="sldNum" sz="quarter" idx="12"/>
          </p:nvPr>
        </p:nvSpPr>
        <p:spPr/>
        <p:txBody>
          <a:bodyPr/>
          <a:lstStyle/>
          <a:p>
            <a:fld id="{129925B6-863B-4C2F-8765-BBFEFEBA9CE7}" type="slidenum">
              <a:rPr lang="en-GB" altLang="en-US" smtClean="0"/>
              <a:pPr/>
              <a:t>2</a:t>
            </a:fld>
            <a:endParaRPr lang="en-GB" altLang="en-US"/>
          </a:p>
        </p:txBody>
      </p:sp>
    </p:spTree>
    <p:extLst>
      <p:ext uri="{BB962C8B-B14F-4D97-AF65-F5344CB8AC3E}">
        <p14:creationId xmlns:p14="http://schemas.microsoft.com/office/powerpoint/2010/main" val="308075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7B2A-E4DD-C56A-4728-758BBE1D0A5E}"/>
              </a:ext>
            </a:extLst>
          </p:cNvPr>
          <p:cNvSpPr>
            <a:spLocks noGrp="1"/>
          </p:cNvSpPr>
          <p:nvPr>
            <p:ph type="title"/>
          </p:nvPr>
        </p:nvSpPr>
        <p:spPr>
          <a:xfrm>
            <a:off x="1199456" y="982950"/>
            <a:ext cx="8928992" cy="767687"/>
          </a:xfrm>
        </p:spPr>
        <p:txBody>
          <a:bodyPr/>
          <a:lstStyle/>
          <a:p>
            <a:pPr marL="0" indent="0">
              <a:buNone/>
            </a:pPr>
            <a:r>
              <a:rPr lang="el-GR" sz="3200" b="1" dirty="0"/>
              <a:t>Η Κατηγοριοποίηση</a:t>
            </a:r>
            <a:r>
              <a:rPr lang="el-GR" sz="3200" dirty="0"/>
              <a:t> σε πυλώνες </a:t>
            </a:r>
            <a:br>
              <a:rPr lang="el-GR" sz="3200" dirty="0"/>
            </a:br>
            <a:r>
              <a:rPr lang="el-GR" sz="3200" dirty="0"/>
              <a:t>δεν είναι μονοσήμαντη!</a:t>
            </a:r>
            <a:r>
              <a:rPr lang="el-GR" dirty="0"/>
              <a:t> </a:t>
            </a:r>
          </a:p>
        </p:txBody>
      </p:sp>
      <p:sp>
        <p:nvSpPr>
          <p:cNvPr id="3" name="Content Placeholder 2">
            <a:extLst>
              <a:ext uri="{FF2B5EF4-FFF2-40B4-BE49-F238E27FC236}">
                <a16:creationId xmlns:a16="http://schemas.microsoft.com/office/drawing/2014/main" id="{68E33D3C-CD87-125E-6DB2-42EE11A68C68}"/>
              </a:ext>
            </a:extLst>
          </p:cNvPr>
          <p:cNvSpPr>
            <a:spLocks noGrp="1"/>
          </p:cNvSpPr>
          <p:nvPr>
            <p:ph sz="half" idx="1"/>
          </p:nvPr>
        </p:nvSpPr>
        <p:spPr>
          <a:xfrm>
            <a:off x="765916" y="2492896"/>
            <a:ext cx="5330084" cy="3960440"/>
          </a:xfrm>
        </p:spPr>
        <p:txBody>
          <a:bodyPr>
            <a:normAutofit fontScale="85000" lnSpcReduction="10000"/>
          </a:bodyPr>
          <a:lstStyle/>
          <a:p>
            <a:r>
              <a:rPr lang="el-GR" dirty="0"/>
              <a:t>Ελληνικά κλαδικά ταμεία, τα οποία έχουν στοιχεία τόσο του πρώτου όσο και του δεύτερου πυλώνα.</a:t>
            </a:r>
          </a:p>
          <a:p>
            <a:r>
              <a:rPr lang="el-GR" dirty="0"/>
              <a:t>Καθαρά ιδιωτικά συστήματα επιδοτούνται από το Κράτος μέσω </a:t>
            </a:r>
            <a:r>
              <a:rPr lang="el-GR" b="1" dirty="0"/>
              <a:t>φορολογικών</a:t>
            </a:r>
            <a:r>
              <a:rPr lang="el-GR" dirty="0"/>
              <a:t> και άλλων κινήτρων. </a:t>
            </a:r>
          </a:p>
          <a:p>
            <a:r>
              <a:rPr lang="el-GR" dirty="0"/>
              <a:t>Το κράτος μπορεί να παρεμβαίνει ως </a:t>
            </a:r>
            <a:r>
              <a:rPr lang="el-GR" b="1" dirty="0"/>
              <a:t>ελεγκτής</a:t>
            </a:r>
            <a:r>
              <a:rPr lang="el-GR" dirty="0"/>
              <a:t> ή </a:t>
            </a:r>
            <a:r>
              <a:rPr lang="el-GR" b="1" dirty="0"/>
              <a:t>χορηγώντας εγγυήσεις</a:t>
            </a:r>
            <a:r>
              <a:rPr lang="el-GR" dirty="0"/>
              <a:t>. </a:t>
            </a:r>
          </a:p>
          <a:p>
            <a:r>
              <a:rPr lang="el-GR" dirty="0"/>
              <a:t>Τέτοιες εγγυήσεις μπορεί να υπάρχουν </a:t>
            </a:r>
            <a:r>
              <a:rPr lang="el-GR" b="1" dirty="0"/>
              <a:t>και άτυπα μέσα στην οικογένεια. (Συγκατοίκηση ως ένα είδος διανεμητικού συστήματος) </a:t>
            </a:r>
          </a:p>
          <a:p>
            <a:r>
              <a:rPr lang="el-GR" dirty="0"/>
              <a:t>Ο </a:t>
            </a:r>
            <a:r>
              <a:rPr lang="el-GR" b="1" dirty="0"/>
              <a:t>τρίτος πυλώνας </a:t>
            </a:r>
            <a:r>
              <a:rPr lang="el-GR" dirty="0"/>
              <a:t>μεταξύ ασφαλιστικών εταιρειών (ασφαλίσεις ζωής) και αποταμιεύσεων.</a:t>
            </a:r>
          </a:p>
          <a:p>
            <a:pPr marL="0" indent="0">
              <a:buNone/>
            </a:pPr>
            <a:r>
              <a:rPr lang="el-GR" dirty="0"/>
              <a:t>Δεν είναι περίεργο ότι υπάρχουν διαφωνίες για το πού κατατάσσεται κάθε συγκεκριμένο σύστημα – μια συζήτηση που συχνά είναι άνευ αντικειμένου (πχ αν ένα συγκεκριμένο Ταμείο είναι ιδιωτικό ή όχι). </a:t>
            </a:r>
            <a:endParaRPr lang="en-GB" dirty="0"/>
          </a:p>
        </p:txBody>
      </p:sp>
      <p:pic>
        <p:nvPicPr>
          <p:cNvPr id="7" name="Content Placeholder 6">
            <a:extLst>
              <a:ext uri="{FF2B5EF4-FFF2-40B4-BE49-F238E27FC236}">
                <a16:creationId xmlns:a16="http://schemas.microsoft.com/office/drawing/2014/main" id="{A2FB3510-0F71-0D46-9DFD-7161FE763F3D}"/>
              </a:ext>
            </a:extLst>
          </p:cNvPr>
          <p:cNvPicPr>
            <a:picLocks noGrp="1" noChangeAspect="1"/>
          </p:cNvPicPr>
          <p:nvPr>
            <p:ph sz="half" idx="2"/>
          </p:nvPr>
        </p:nvPicPr>
        <p:blipFill>
          <a:blip r:embed="rId2"/>
          <a:stretch>
            <a:fillRect/>
          </a:stretch>
        </p:blipFill>
        <p:spPr>
          <a:xfrm>
            <a:off x="6816080" y="2139631"/>
            <a:ext cx="4610004" cy="4422640"/>
          </a:xfrm>
          <a:prstGeom prst="rect">
            <a:avLst/>
          </a:prstGeom>
        </p:spPr>
      </p:pic>
      <p:sp>
        <p:nvSpPr>
          <p:cNvPr id="5" name="Date Placeholder 4">
            <a:extLst>
              <a:ext uri="{FF2B5EF4-FFF2-40B4-BE49-F238E27FC236}">
                <a16:creationId xmlns:a16="http://schemas.microsoft.com/office/drawing/2014/main" id="{EA99C586-832A-CB99-5E30-3B3B9102D302}"/>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A0839940-BE69-7361-647F-3195AEA2B727}"/>
              </a:ext>
            </a:extLst>
          </p:cNvPr>
          <p:cNvSpPr>
            <a:spLocks noGrp="1"/>
          </p:cNvSpPr>
          <p:nvPr>
            <p:ph type="sldNum" sz="quarter" idx="12"/>
          </p:nvPr>
        </p:nvSpPr>
        <p:spPr/>
        <p:txBody>
          <a:bodyPr/>
          <a:lstStyle/>
          <a:p>
            <a:fld id="{129925B6-863B-4C2F-8765-BBFEFEBA9CE7}" type="slidenum">
              <a:rPr lang="en-GB" altLang="en-US" smtClean="0"/>
              <a:pPr/>
              <a:t>20</a:t>
            </a:fld>
            <a:endParaRPr lang="en-GB" altLang="en-US"/>
          </a:p>
        </p:txBody>
      </p:sp>
    </p:spTree>
    <p:extLst>
      <p:ext uri="{BB962C8B-B14F-4D97-AF65-F5344CB8AC3E}">
        <p14:creationId xmlns:p14="http://schemas.microsoft.com/office/powerpoint/2010/main" val="65160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25F7-F4DE-8104-32F5-2AEF36E9E1C6}"/>
              </a:ext>
            </a:extLst>
          </p:cNvPr>
          <p:cNvSpPr>
            <a:spLocks noGrp="1"/>
          </p:cNvSpPr>
          <p:nvPr>
            <p:ph type="title"/>
          </p:nvPr>
        </p:nvSpPr>
        <p:spPr/>
        <p:txBody>
          <a:bodyPr/>
          <a:lstStyle/>
          <a:p>
            <a:r>
              <a:rPr lang="el-GR" dirty="0"/>
              <a:t>Δύο συστήματα χρηματοδότησης</a:t>
            </a:r>
            <a:endParaRPr lang="en-GB" dirty="0"/>
          </a:p>
        </p:txBody>
      </p:sp>
      <p:sp>
        <p:nvSpPr>
          <p:cNvPr id="3" name="Content Placeholder 2">
            <a:extLst>
              <a:ext uri="{FF2B5EF4-FFF2-40B4-BE49-F238E27FC236}">
                <a16:creationId xmlns:a16="http://schemas.microsoft.com/office/drawing/2014/main" id="{C6DD0973-4277-FE47-6593-F156207FBE51}"/>
              </a:ext>
            </a:extLst>
          </p:cNvPr>
          <p:cNvSpPr>
            <a:spLocks noGrp="1"/>
          </p:cNvSpPr>
          <p:nvPr>
            <p:ph sz="half" idx="1"/>
          </p:nvPr>
        </p:nvSpPr>
        <p:spPr>
          <a:xfrm>
            <a:off x="407368" y="2348880"/>
            <a:ext cx="5572744" cy="3888432"/>
          </a:xfrm>
        </p:spPr>
        <p:txBody>
          <a:bodyPr>
            <a:normAutofit fontScale="47500" lnSpcReduction="20000"/>
          </a:bodyPr>
          <a:lstStyle/>
          <a:p>
            <a:pPr marL="0" indent="0">
              <a:buNone/>
            </a:pPr>
            <a:r>
              <a:rPr lang="el-GR" b="1" dirty="0"/>
              <a:t>Ι. </a:t>
            </a:r>
            <a:r>
              <a:rPr lang="el-GR" sz="2500" b="1" dirty="0"/>
              <a:t>Κεφαλαιοποιητικό (</a:t>
            </a:r>
            <a:r>
              <a:rPr lang="el-GR" sz="2500" b="1" dirty="0" err="1"/>
              <a:t>Funded</a:t>
            </a:r>
            <a:r>
              <a:rPr lang="el-GR" sz="2500" b="1" dirty="0"/>
              <a:t>, </a:t>
            </a:r>
            <a:r>
              <a:rPr lang="el-GR" sz="2500" b="1" dirty="0" err="1"/>
              <a:t>pre-funded</a:t>
            </a:r>
            <a:r>
              <a:rPr lang="el-GR" sz="2500" b="1" dirty="0"/>
              <a:t>)</a:t>
            </a:r>
          </a:p>
          <a:p>
            <a:r>
              <a:rPr lang="el-GR" sz="2500" dirty="0"/>
              <a:t>Ακολουθεί την λογική </a:t>
            </a:r>
            <a:r>
              <a:rPr lang="el-GR" sz="2500" b="1" dirty="0"/>
              <a:t>των ιδιωτικών ασφαλίσεων </a:t>
            </a:r>
            <a:r>
              <a:rPr lang="el-GR" sz="2500" dirty="0"/>
              <a:t>(επιχείρησης;) </a:t>
            </a:r>
          </a:p>
          <a:p>
            <a:pPr lvl="1"/>
            <a:r>
              <a:rPr lang="el-GR" sz="2200" dirty="0"/>
              <a:t>Εισφορές πιστώνονται σε ατομικό λογαριασμό </a:t>
            </a:r>
          </a:p>
          <a:p>
            <a:pPr lvl="1"/>
            <a:r>
              <a:rPr lang="el-GR" sz="2200" dirty="0"/>
              <a:t>Το κεφάλαιο επενδύεται από επαγγελματίες</a:t>
            </a:r>
          </a:p>
          <a:p>
            <a:r>
              <a:rPr lang="el-GR" sz="2500" dirty="0"/>
              <a:t>Δύναμη </a:t>
            </a:r>
            <a:r>
              <a:rPr lang="el-GR" sz="2500" dirty="0" err="1"/>
              <a:t>ανατοκισμού</a:t>
            </a:r>
            <a:r>
              <a:rPr lang="el-GR" sz="2500" dirty="0"/>
              <a:t> για απόδοση εισφορών. </a:t>
            </a:r>
          </a:p>
          <a:p>
            <a:r>
              <a:rPr lang="el-GR" sz="2500" dirty="0"/>
              <a:t>Συνταξιοδότηση: μετατρέπεται σε (ισόβια) ράντα (ροή σύνταξης) </a:t>
            </a:r>
          </a:p>
          <a:p>
            <a:r>
              <a:rPr lang="el-GR" sz="2500" dirty="0"/>
              <a:t>Αποδίδει όσο το κεφάλαιο.</a:t>
            </a:r>
          </a:p>
          <a:p>
            <a:r>
              <a:rPr lang="el-GR" sz="2500" dirty="0"/>
              <a:t>Συμβατό με συντάξεις καθορισμένης εισφοράς (DC) και καθορισμένης παροχής (DB – τότε όμως απαιτείται αναλογιστικός υπολογισμός)</a:t>
            </a:r>
          </a:p>
          <a:p>
            <a:r>
              <a:rPr lang="el-GR" sz="2500" b="1" dirty="0"/>
              <a:t>Ερμηνεύει το ‘δικά μας λεφτά</a:t>
            </a:r>
            <a:r>
              <a:rPr lang="el-GR" sz="2500" dirty="0"/>
              <a:t>’ – συμβατική αποταμίευση;</a:t>
            </a:r>
          </a:p>
          <a:p>
            <a:r>
              <a:rPr lang="el-GR" sz="2500" dirty="0"/>
              <a:t>Εντοπίζονται τυχόν αναδιανομές με ευκολία – διαφάνεια</a:t>
            </a:r>
          </a:p>
          <a:p>
            <a:r>
              <a:rPr lang="el-GR" sz="2500" b="1" dirty="0"/>
              <a:t>Συνήθης αποτίμηση ως απόθεμα </a:t>
            </a:r>
            <a:r>
              <a:rPr lang="el-GR" sz="2500" dirty="0"/>
              <a:t>–  στον λογαριασμό κεφαλαίου </a:t>
            </a:r>
            <a:r>
              <a:rPr lang="el-GR" sz="2500" dirty="0" err="1"/>
              <a:t>Balance</a:t>
            </a:r>
            <a:r>
              <a:rPr lang="el-GR" sz="2500" dirty="0"/>
              <a:t> </a:t>
            </a:r>
            <a:r>
              <a:rPr lang="el-GR" sz="2500" dirty="0" err="1"/>
              <a:t>Sheet</a:t>
            </a:r>
            <a:endParaRPr lang="el-GR" sz="2500" dirty="0"/>
          </a:p>
          <a:p>
            <a:endParaRPr lang="en-GB" dirty="0"/>
          </a:p>
        </p:txBody>
      </p:sp>
      <p:sp>
        <p:nvSpPr>
          <p:cNvPr id="4" name="Content Placeholder 3">
            <a:extLst>
              <a:ext uri="{FF2B5EF4-FFF2-40B4-BE49-F238E27FC236}">
                <a16:creationId xmlns:a16="http://schemas.microsoft.com/office/drawing/2014/main" id="{779E75E2-3B17-27EF-BBBE-ED6A19520C82}"/>
              </a:ext>
            </a:extLst>
          </p:cNvPr>
          <p:cNvSpPr>
            <a:spLocks noGrp="1"/>
          </p:cNvSpPr>
          <p:nvPr>
            <p:ph sz="half" idx="2"/>
          </p:nvPr>
        </p:nvSpPr>
        <p:spPr>
          <a:xfrm>
            <a:off x="6384032" y="2348880"/>
            <a:ext cx="5040560" cy="4042958"/>
          </a:xfrm>
        </p:spPr>
        <p:txBody>
          <a:bodyPr>
            <a:normAutofit fontScale="47500" lnSpcReduction="20000"/>
          </a:bodyPr>
          <a:lstStyle/>
          <a:p>
            <a:pPr marL="0" indent="0">
              <a:buNone/>
            </a:pPr>
            <a:r>
              <a:rPr lang="el-GR" sz="2300" b="1" dirty="0"/>
              <a:t>ΙΙ. Διανεμητικό  (</a:t>
            </a:r>
            <a:r>
              <a:rPr lang="el-GR" sz="2300" b="1" dirty="0" err="1"/>
              <a:t>Pay-as-you-go</a:t>
            </a:r>
            <a:r>
              <a:rPr lang="el-GR" sz="2300" b="1" dirty="0"/>
              <a:t> PAYG, </a:t>
            </a:r>
            <a:r>
              <a:rPr lang="el-GR" sz="2300" b="1" dirty="0" err="1"/>
              <a:t>systéme</a:t>
            </a:r>
            <a:r>
              <a:rPr lang="el-GR" sz="2300" b="1" dirty="0"/>
              <a:t> de </a:t>
            </a:r>
            <a:r>
              <a:rPr lang="el-GR" sz="2300" b="1" dirty="0" err="1"/>
              <a:t>répartition</a:t>
            </a:r>
            <a:r>
              <a:rPr lang="el-GR" sz="2300" b="1" dirty="0"/>
              <a:t>)</a:t>
            </a:r>
          </a:p>
          <a:p>
            <a:r>
              <a:rPr lang="el-GR" sz="2300" dirty="0"/>
              <a:t>Εκκινεί από την λογική της </a:t>
            </a:r>
            <a:r>
              <a:rPr lang="el-GR" sz="2300" b="1" dirty="0"/>
              <a:t>κάλυψης αναγκών </a:t>
            </a:r>
            <a:r>
              <a:rPr lang="el-GR" sz="2300" dirty="0"/>
              <a:t>(οικογένειας;)</a:t>
            </a:r>
          </a:p>
          <a:p>
            <a:pPr lvl="1"/>
            <a:r>
              <a:rPr lang="el-GR" sz="2100" dirty="0"/>
              <a:t>Σημερινές συντάξεις καλύπτονται από σημερινές εισφορές.  («Αλληλεγγύη των γενεών») .  Θεωρητικά αν παρουσιαστεί πρόβλημα, τότε αυξάνονται οι εισφορές.</a:t>
            </a:r>
          </a:p>
          <a:p>
            <a:pPr lvl="1"/>
            <a:r>
              <a:rPr lang="el-GR" sz="2100" dirty="0"/>
              <a:t>Δεν τηρούνται αποθεματικά Μόνο για να αποφευχθούν αυξομειώσεις στις εισφορές. Αποθεματικά που χρηματοδοτούν συντάξεις ίσες με τον οικονομικό κύκλο – 5-6 έτη εισφορών</a:t>
            </a:r>
          </a:p>
          <a:p>
            <a:r>
              <a:rPr lang="el-GR" sz="2300" dirty="0"/>
              <a:t>Το σύστημα είναι ‘μυωπικό’ – δεν χρειάζεται να προγραμματίζει.</a:t>
            </a:r>
          </a:p>
          <a:p>
            <a:r>
              <a:rPr lang="el-GR" sz="2300" dirty="0"/>
              <a:t>Οι συντάξεις συνήθως είναι καθορισμένων παροχών.  Αν και το  νέο Σουηδικό σύστημα  είναι καθορισμένης εισφοράς</a:t>
            </a:r>
          </a:p>
          <a:p>
            <a:r>
              <a:rPr lang="el-GR" sz="2300" dirty="0"/>
              <a:t>Οι συντάξεις συμμετέχουν και χρηματοδοτούνται από την ευημερία της οικονομίας</a:t>
            </a:r>
          </a:p>
          <a:p>
            <a:r>
              <a:rPr lang="el-GR" sz="2300" dirty="0"/>
              <a:t>Αν ο πληθυσμός σταθερός, μπορούν να αυξάνονται όσο οι εισφορές, δ </a:t>
            </a:r>
            <a:r>
              <a:rPr lang="el-GR" sz="2300" dirty="0" err="1"/>
              <a:t>ηλαδή</a:t>
            </a:r>
            <a:r>
              <a:rPr lang="el-GR" sz="2300" dirty="0"/>
              <a:t> όσο η φοροδοτική ικανότητα της οικονομίας (αύξηση ΑΕΠ). </a:t>
            </a:r>
          </a:p>
          <a:p>
            <a:r>
              <a:rPr lang="el-GR" sz="2300" dirty="0"/>
              <a:t>Αν βελτιωθεί απότομα η ευημερία, είναι τρόπος διασποράς ευημερίας στους </a:t>
            </a:r>
            <a:r>
              <a:rPr lang="el-GR" sz="2300" dirty="0" err="1"/>
              <a:t>γηραιότερους</a:t>
            </a:r>
            <a:endParaRPr lang="el-GR" sz="2300" dirty="0"/>
          </a:p>
          <a:p>
            <a:r>
              <a:rPr lang="el-GR" sz="2300" b="1" dirty="0"/>
              <a:t>Συνήθης αποτίμηση ως ροή </a:t>
            </a:r>
            <a:r>
              <a:rPr lang="el-GR" sz="2300" dirty="0"/>
              <a:t>– στον λογαριασμό εισοδήματος – </a:t>
            </a:r>
            <a:r>
              <a:rPr lang="el-GR" sz="2300" dirty="0" err="1"/>
              <a:t>Flow</a:t>
            </a:r>
            <a:r>
              <a:rPr lang="el-GR" sz="2300" dirty="0"/>
              <a:t> </a:t>
            </a:r>
            <a:r>
              <a:rPr lang="el-GR" sz="2300" dirty="0" err="1"/>
              <a:t>Through</a:t>
            </a:r>
            <a:endParaRPr lang="el-GR" sz="2300" dirty="0"/>
          </a:p>
          <a:p>
            <a:endParaRPr lang="en-GB" dirty="0"/>
          </a:p>
        </p:txBody>
      </p:sp>
      <p:sp>
        <p:nvSpPr>
          <p:cNvPr id="5" name="Date Placeholder 4">
            <a:extLst>
              <a:ext uri="{FF2B5EF4-FFF2-40B4-BE49-F238E27FC236}">
                <a16:creationId xmlns:a16="http://schemas.microsoft.com/office/drawing/2014/main" id="{293C1096-C040-BE15-B169-E1B319144187}"/>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3E464263-5676-7CAB-CF30-6F47076FC2C5}"/>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spTree>
    <p:extLst>
      <p:ext uri="{BB962C8B-B14F-4D97-AF65-F5344CB8AC3E}">
        <p14:creationId xmlns:p14="http://schemas.microsoft.com/office/powerpoint/2010/main" val="267776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AA00-824F-0C85-D489-3AAA3D26A95C}"/>
              </a:ext>
            </a:extLst>
          </p:cNvPr>
          <p:cNvSpPr>
            <a:spLocks noGrp="1"/>
          </p:cNvSpPr>
          <p:nvPr>
            <p:ph type="title"/>
          </p:nvPr>
        </p:nvSpPr>
        <p:spPr/>
        <p:txBody>
          <a:bodyPr>
            <a:normAutofit fontScale="90000"/>
          </a:bodyPr>
          <a:lstStyle/>
          <a:p>
            <a:r>
              <a:rPr lang="el-GR" b="1" dirty="0">
                <a:effectLst>
                  <a:outerShdw blurRad="38100" dist="38100" dir="2700000" algn="tl">
                    <a:srgbClr val="000000">
                      <a:alpha val="43137"/>
                    </a:srgbClr>
                  </a:outerShdw>
                </a:effectLst>
              </a:rPr>
              <a:t>Απαντά</a:t>
            </a:r>
            <a:r>
              <a:rPr lang="el-GR" dirty="0"/>
              <a:t> η κεφαλαιοποίηση στο πρόβλημα της γήρανσης του πληθυσμού; </a:t>
            </a:r>
            <a:endParaRPr lang="en-GB" dirty="0"/>
          </a:p>
        </p:txBody>
      </p:sp>
      <p:sp>
        <p:nvSpPr>
          <p:cNvPr id="3" name="Content Placeholder 2">
            <a:extLst>
              <a:ext uri="{FF2B5EF4-FFF2-40B4-BE49-F238E27FC236}">
                <a16:creationId xmlns:a16="http://schemas.microsoft.com/office/drawing/2014/main" id="{F8CACE21-24B7-B4F7-9DC7-BF2D30FC204C}"/>
              </a:ext>
            </a:extLst>
          </p:cNvPr>
          <p:cNvSpPr>
            <a:spLocks noGrp="1"/>
          </p:cNvSpPr>
          <p:nvPr>
            <p:ph idx="1"/>
          </p:nvPr>
        </p:nvSpPr>
        <p:spPr>
          <a:xfrm>
            <a:off x="1199456" y="2161247"/>
            <a:ext cx="10420116" cy="3749976"/>
          </a:xfrm>
        </p:spPr>
        <p:txBody>
          <a:bodyPr>
            <a:normAutofit fontScale="92500" lnSpcReduction="10000"/>
          </a:bodyPr>
          <a:lstStyle/>
          <a:p>
            <a:r>
              <a:rPr lang="el-GR" dirty="0"/>
              <a:t>Τι είναι η κεφαλαιοποίηση;</a:t>
            </a:r>
          </a:p>
          <a:p>
            <a:pPr lvl="1"/>
            <a:r>
              <a:rPr lang="el-GR" dirty="0"/>
              <a:t>Είναι να προνοείς για να έχεις χρήματα όταν συνταξιοδοτηθείς (</a:t>
            </a:r>
            <a:r>
              <a:rPr lang="en-US" dirty="0"/>
              <a:t>Prefunding).</a:t>
            </a:r>
          </a:p>
          <a:p>
            <a:r>
              <a:rPr lang="en-US" dirty="0"/>
              <a:t>O </a:t>
            </a:r>
            <a:r>
              <a:rPr lang="el-GR" dirty="0"/>
              <a:t>Μέρμηγκας είχε φροντίσει για τον χειμώνα – άρα σε καλύτερη θέση από τον Τζίτζικα.</a:t>
            </a:r>
          </a:p>
          <a:p>
            <a:r>
              <a:rPr lang="el-GR" dirty="0"/>
              <a:t>Με τον ίδιο τρόπο – αν ξαφνικά προκύψει μεγαλύτερη ανάγκη, ένας συνταξιούχος στο κεφαλαιοποιητικό σύστημα έχει φροντίσει </a:t>
            </a:r>
            <a:r>
              <a:rPr lang="el-GR" i="1" dirty="0"/>
              <a:t>από πριν για την κατανάλωσή του</a:t>
            </a:r>
            <a:r>
              <a:rPr lang="el-GR" dirty="0"/>
              <a:t>.</a:t>
            </a:r>
          </a:p>
          <a:p>
            <a:r>
              <a:rPr lang="el-GR" sz="2200" b="1" dirty="0" err="1"/>
              <a:t>Αρα</a:t>
            </a:r>
            <a:r>
              <a:rPr lang="el-GR" sz="2200" dirty="0"/>
              <a:t>, </a:t>
            </a:r>
          </a:p>
          <a:p>
            <a:pPr marL="800100" lvl="1" indent="-342900">
              <a:buFont typeface="+mj-lt"/>
              <a:buAutoNum type="alphaUcPeriod"/>
            </a:pPr>
            <a:r>
              <a:rPr lang="el-GR" sz="1900" dirty="0"/>
              <a:t>Σημαίνει ότι </a:t>
            </a:r>
            <a:r>
              <a:rPr lang="el-GR" sz="1900" i="1" dirty="0"/>
              <a:t>δεν</a:t>
            </a:r>
            <a:r>
              <a:rPr lang="el-GR" sz="1900" dirty="0"/>
              <a:t> υπάρχει πρόβλημα με την γήρανση του πληθυσμού;</a:t>
            </a:r>
          </a:p>
          <a:p>
            <a:pPr marL="800100" lvl="1" indent="-342900">
              <a:buFont typeface="+mj-lt"/>
              <a:buAutoNum type="alphaUcPeriod"/>
            </a:pPr>
            <a:r>
              <a:rPr lang="el-GR" sz="1900" dirty="0"/>
              <a:t>Αν ναι, σημαίνει ότι πρέπει να αλλάξουμε από διανεμητικό σε κεφαλαιοποιητικό σύστημα;</a:t>
            </a:r>
          </a:p>
          <a:p>
            <a:pPr marL="400050"/>
            <a:r>
              <a:rPr lang="el-GR" dirty="0"/>
              <a:t>Η απάντηση και στα δύο </a:t>
            </a:r>
            <a:r>
              <a:rPr lang="el-GR" b="1" dirty="0"/>
              <a:t>είναι ΌΧΙ.  </a:t>
            </a:r>
          </a:p>
          <a:p>
            <a:pPr marL="800100" lvl="1"/>
            <a:r>
              <a:rPr lang="el-GR" b="1" dirty="0">
                <a:solidFill>
                  <a:schemeClr val="accent3"/>
                </a:solidFill>
              </a:rPr>
              <a:t>Πλάνη της συνάθροισης </a:t>
            </a:r>
            <a:r>
              <a:rPr lang="el-GR" b="1" dirty="0"/>
              <a:t>– αυτό που ισχύει για το άτομο δεν ισχύει συνολικά για το σύστημα</a:t>
            </a:r>
            <a:endParaRPr lang="en-GB" b="1" dirty="0"/>
          </a:p>
        </p:txBody>
      </p:sp>
      <p:sp>
        <p:nvSpPr>
          <p:cNvPr id="5" name="Slide Number Placeholder 4">
            <a:extLst>
              <a:ext uri="{FF2B5EF4-FFF2-40B4-BE49-F238E27FC236}">
                <a16:creationId xmlns:a16="http://schemas.microsoft.com/office/drawing/2014/main" id="{B7E4A8C5-A12E-58EF-1C37-C59A127C1413}"/>
              </a:ext>
            </a:extLst>
          </p:cNvPr>
          <p:cNvSpPr>
            <a:spLocks noGrp="1"/>
          </p:cNvSpPr>
          <p:nvPr>
            <p:ph type="sldNum" sz="quarter" idx="12"/>
          </p:nvPr>
        </p:nvSpPr>
        <p:spPr/>
        <p:txBody>
          <a:bodyPr/>
          <a:lstStyle/>
          <a:p>
            <a:fld id="{FC749032-2A07-4AE8-BA90-74324CAE0C87}" type="slidenum">
              <a:rPr lang="en-GB" smtClean="0"/>
              <a:t>22</a:t>
            </a:fld>
            <a:endParaRPr lang="en-GB"/>
          </a:p>
        </p:txBody>
      </p:sp>
      <p:sp>
        <p:nvSpPr>
          <p:cNvPr id="6" name="Arrow: Right 5">
            <a:extLst>
              <a:ext uri="{FF2B5EF4-FFF2-40B4-BE49-F238E27FC236}">
                <a16:creationId xmlns:a16="http://schemas.microsoft.com/office/drawing/2014/main" id="{90A51923-2FA3-CDF7-00A1-352DB6ADAEF9}"/>
              </a:ext>
            </a:extLst>
          </p:cNvPr>
          <p:cNvSpPr/>
          <p:nvPr/>
        </p:nvSpPr>
        <p:spPr>
          <a:xfrm>
            <a:off x="335360" y="4293096"/>
            <a:ext cx="1080120" cy="864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881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93368" y="548680"/>
            <a:ext cx="10668000" cy="1216025"/>
          </a:xfrm>
        </p:spPr>
        <p:txBody>
          <a:bodyPr>
            <a:normAutofit/>
          </a:bodyPr>
          <a:lstStyle/>
          <a:p>
            <a:r>
              <a:rPr lang="el-GR" sz="2800" b="1" dirty="0"/>
              <a:t>Απλό μοντέλο: </a:t>
            </a:r>
            <a:r>
              <a:rPr lang="el-GR" sz="2800" b="1" dirty="0">
                <a:solidFill>
                  <a:schemeClr val="accent2"/>
                </a:solidFill>
              </a:rPr>
              <a:t>Αρκεί να αλλάξουμε σύστημα για να απαντήσουμε  στην δημογραφία</a:t>
            </a:r>
            <a:r>
              <a:rPr lang="el-GR" sz="2800" b="1" dirty="0"/>
              <a:t>; </a:t>
            </a:r>
            <a:r>
              <a:rPr lang="el-GR" sz="3200" b="1" dirty="0">
                <a:solidFill>
                  <a:schemeClr val="accent4"/>
                </a:solidFill>
              </a:rPr>
              <a:t>ΌΧΙ!!! </a:t>
            </a:r>
            <a:endParaRPr lang="el-GR" sz="2800" b="1" dirty="0">
              <a:solidFill>
                <a:schemeClr val="accent4"/>
              </a:solidFill>
            </a:endParaRPr>
          </a:p>
        </p:txBody>
      </p:sp>
      <p:sp>
        <p:nvSpPr>
          <p:cNvPr id="37893" name="Rectangle 5"/>
          <p:cNvSpPr>
            <a:spLocks noGrp="1" noChangeArrowheads="1"/>
          </p:cNvSpPr>
          <p:nvPr>
            <p:ph type="body" sz="half" idx="2"/>
          </p:nvPr>
        </p:nvSpPr>
        <p:spPr>
          <a:xfrm>
            <a:off x="6045199" y="2294809"/>
            <a:ext cx="5355209" cy="3892656"/>
          </a:xfrm>
          <a:solidFill>
            <a:schemeClr val="accent2">
              <a:alpha val="30000"/>
            </a:schemeClr>
          </a:solidFill>
        </p:spPr>
        <p:txBody>
          <a:bodyPr>
            <a:normAutofit fontScale="92500" lnSpcReduction="20000"/>
          </a:bodyPr>
          <a:lstStyle/>
          <a:p>
            <a:pPr>
              <a:lnSpc>
                <a:spcPct val="90000"/>
              </a:lnSpc>
            </a:pPr>
            <a:r>
              <a:rPr lang="el-GR" sz="1600" dirty="0"/>
              <a:t>Στο</a:t>
            </a:r>
            <a:r>
              <a:rPr lang="el-GR" sz="1600" b="1" dirty="0"/>
              <a:t> Κεφαλαιοποιητικό, </a:t>
            </a:r>
            <a:r>
              <a:rPr lang="el-GR" sz="1600" dirty="0"/>
              <a:t>όμως υπάρχουν αποθεματικά από </a:t>
            </a:r>
            <a:r>
              <a:rPr lang="el-GR" sz="1600" dirty="0" err="1"/>
              <a:t>πρίν</a:t>
            </a:r>
            <a:r>
              <a:rPr lang="el-GR" sz="1600" dirty="0"/>
              <a:t> (</a:t>
            </a:r>
            <a:r>
              <a:rPr lang="en-US" sz="1600" dirty="0" err="1"/>
              <a:t>sWL</a:t>
            </a:r>
            <a:r>
              <a:rPr lang="en-US" sz="1600" dirty="0"/>
              <a:t> </a:t>
            </a:r>
            <a:r>
              <a:rPr lang="el-GR" sz="1600" dirty="0"/>
              <a:t>προηγούμενης περιόδου ισούται με τα δικαιώματα σύνταξης που συσσωρεύτηκαν την περίοδο 1)</a:t>
            </a:r>
          </a:p>
          <a:p>
            <a:pPr lvl="1"/>
            <a:r>
              <a:rPr lang="el-GR" sz="1400" dirty="0"/>
              <a:t>ΑΡΑ – το πρόβλημα έχει λυθεί;  </a:t>
            </a:r>
          </a:p>
          <a:p>
            <a:r>
              <a:rPr lang="el-GR" sz="1600" b="1" dirty="0"/>
              <a:t>Την περίοδο 2 το  </a:t>
            </a:r>
            <a:r>
              <a:rPr lang="el-GR" sz="1600" dirty="0"/>
              <a:t>ΑΕΠ μειώνεται (</a:t>
            </a:r>
            <a:r>
              <a:rPr lang="en-US" sz="1600" dirty="0"/>
              <a:t>WL</a:t>
            </a:r>
            <a:r>
              <a:rPr lang="el-GR" sz="1600" dirty="0"/>
              <a:t>/2</a:t>
            </a:r>
            <a:r>
              <a:rPr lang="en-US" sz="1600" dirty="0"/>
              <a:t>).  </a:t>
            </a:r>
            <a:r>
              <a:rPr lang="el-GR" sz="1600" dirty="0" err="1"/>
              <a:t>Ετσι</a:t>
            </a:r>
            <a:r>
              <a:rPr lang="el-GR" sz="1600" dirty="0"/>
              <a:t> Επιθυμητή κατανάλωση συνταξιούχων </a:t>
            </a:r>
            <a:r>
              <a:rPr lang="en-US" sz="1600" dirty="0"/>
              <a:t>(</a:t>
            </a:r>
            <a:r>
              <a:rPr lang="el-GR" sz="1600" dirty="0"/>
              <a:t>ΡΝ</a:t>
            </a:r>
            <a:r>
              <a:rPr lang="en-US" sz="1600" dirty="0"/>
              <a:t>)</a:t>
            </a:r>
            <a:r>
              <a:rPr lang="el-GR" sz="1600" dirty="0"/>
              <a:t> &gt; παραγωγή (</a:t>
            </a:r>
            <a:r>
              <a:rPr lang="en-US" sz="1600" b="1" dirty="0" err="1"/>
              <a:t>sWL</a:t>
            </a:r>
            <a:r>
              <a:rPr lang="el-GR" sz="1600" b="1" dirty="0"/>
              <a:t>)</a:t>
            </a:r>
            <a:endParaRPr lang="en-US" sz="1600" dirty="0"/>
          </a:p>
          <a:p>
            <a:pPr lvl="1">
              <a:lnSpc>
                <a:spcPct val="90000"/>
              </a:lnSpc>
            </a:pPr>
            <a:r>
              <a:rPr lang="el-GR" sz="1500" dirty="0"/>
              <a:t>Αν τα αποθέματα  είναι σε  </a:t>
            </a:r>
            <a:r>
              <a:rPr lang="el-GR" sz="1500" b="1" dirty="0"/>
              <a:t>ομόλογα</a:t>
            </a:r>
            <a:r>
              <a:rPr lang="el-GR" sz="1500" dirty="0"/>
              <a:t> --- εξαργυρώνονται στην αρχή, προσπαθούν να καταναλώσουν και διαπιστώνουν ότι υπάρχουν τα μισά προϊόντα – τιμές </a:t>
            </a:r>
            <a:r>
              <a:rPr lang="el-GR" sz="1500" dirty="0">
                <a:latin typeface="Antique Olive" pitchFamily="34" charset="0"/>
              </a:rPr>
              <a:t>↑</a:t>
            </a:r>
            <a:r>
              <a:rPr lang="el-GR" sz="1500" dirty="0"/>
              <a:t>επί 2  -- αδύνατη η εκπλήρωση – μείωση της κατανάλωσης.</a:t>
            </a:r>
          </a:p>
          <a:p>
            <a:pPr lvl="1">
              <a:lnSpc>
                <a:spcPct val="90000"/>
              </a:lnSpc>
            </a:pPr>
            <a:r>
              <a:rPr lang="el-GR" sz="1500" dirty="0"/>
              <a:t>Αν είναι σε  </a:t>
            </a:r>
            <a:r>
              <a:rPr lang="el-GR" sz="1500" b="1" dirty="0"/>
              <a:t>μετοχές</a:t>
            </a:r>
            <a:r>
              <a:rPr lang="el-GR" sz="1500" dirty="0"/>
              <a:t> – πουλάνε για να εξαργυρώσουν και να χρηματοδοτήσουν την </a:t>
            </a:r>
            <a:r>
              <a:rPr lang="el-GR" sz="1500" dirty="0" err="1"/>
              <a:t>κατανάωση</a:t>
            </a:r>
            <a:r>
              <a:rPr lang="el-GR" sz="1500" dirty="0"/>
              <a:t>. </a:t>
            </a:r>
            <a:r>
              <a:rPr lang="el-GR" sz="1500" b="1" dirty="0" err="1"/>
              <a:t>Ομως</a:t>
            </a:r>
            <a:r>
              <a:rPr lang="el-GR" sz="1500" dirty="0"/>
              <a:t> αγοραστές λιγότεροι (αποταμίευση νέας γενιάς επί του μικρότερου ΑΕΠ)  -- τιμές μετοχών </a:t>
            </a:r>
            <a:r>
              <a:rPr lang="el-GR" sz="1500" dirty="0">
                <a:latin typeface="Antique Olive" pitchFamily="34" charset="0"/>
              </a:rPr>
              <a:t>↓ δια 2. Κατανάλωση αδύνατη. Μείωση της κατανάλωσης. </a:t>
            </a:r>
          </a:p>
          <a:p>
            <a:pPr lvl="1">
              <a:lnSpc>
                <a:spcPct val="90000"/>
              </a:lnSpc>
            </a:pPr>
            <a:endParaRPr lang="el-GR" sz="1500" dirty="0"/>
          </a:p>
          <a:p>
            <a:pPr>
              <a:lnSpc>
                <a:spcPct val="90000"/>
              </a:lnSpc>
            </a:pPr>
            <a:endParaRPr lang="el-GR" sz="1600" b="1" dirty="0"/>
          </a:p>
        </p:txBody>
      </p:sp>
      <p:sp>
        <p:nvSpPr>
          <p:cNvPr id="9" name="6 - Θέση αριθμού διαφάνειας"/>
          <p:cNvSpPr>
            <a:spLocks noGrp="1"/>
          </p:cNvSpPr>
          <p:nvPr>
            <p:ph type="sldNum" sz="quarter" idx="12"/>
          </p:nvPr>
        </p:nvSpPr>
        <p:spPr/>
        <p:txBody>
          <a:bodyPr/>
          <a:lstStyle/>
          <a:p>
            <a:fld id="{22C48473-86B5-41C8-BE77-3E014BA181B0}" type="slidenum">
              <a:rPr lang="el-GR"/>
              <a:pPr/>
              <a:t>23</a:t>
            </a:fld>
            <a:endParaRPr lang="el-GR"/>
          </a:p>
        </p:txBody>
      </p:sp>
      <p:sp>
        <p:nvSpPr>
          <p:cNvPr id="37896" name="Text Box 8"/>
          <p:cNvSpPr txBox="1">
            <a:spLocks noChangeArrowheads="1"/>
          </p:cNvSpPr>
          <p:nvPr/>
        </p:nvSpPr>
        <p:spPr bwMode="auto">
          <a:xfrm>
            <a:off x="335360" y="2276872"/>
            <a:ext cx="5378730" cy="3749103"/>
          </a:xfrm>
          <a:prstGeom prst="rect">
            <a:avLst/>
          </a:prstGeom>
          <a:solidFill>
            <a:schemeClr val="bg2"/>
          </a:solidFill>
          <a:ln w="9525">
            <a:solidFill>
              <a:schemeClr val="tx1"/>
            </a:solidFill>
            <a:miter lim="800000"/>
            <a:headEnd/>
            <a:tailEnd/>
          </a:ln>
          <a:effectLst/>
        </p:spPr>
        <p:txBody>
          <a:bodyPr wrap="square">
            <a:spAutoFit/>
          </a:bodyPr>
          <a:lstStyle/>
          <a:p>
            <a:r>
              <a:rPr lang="el-GR" i="1" dirty="0"/>
              <a:t>Παράδειγμα</a:t>
            </a:r>
            <a:r>
              <a:rPr lang="el-GR" dirty="0"/>
              <a:t>:   </a:t>
            </a:r>
            <a:r>
              <a:rPr lang="el-GR" sz="1400" dirty="0"/>
              <a:t>Ένα ισορροπημένο διανεμητικό σύστημα (σε κλειστή οικονομία) με δύο περιόδους και δύο γενιές, όπου</a:t>
            </a:r>
            <a:endParaRPr lang="en-US" sz="1400" dirty="0"/>
          </a:p>
          <a:p>
            <a:r>
              <a:rPr lang="el-GR" dirty="0"/>
              <a:t>	</a:t>
            </a:r>
            <a:r>
              <a:rPr lang="en-US" b="1" dirty="0" err="1"/>
              <a:t>sWL</a:t>
            </a:r>
            <a:r>
              <a:rPr lang="el-GR" b="1" dirty="0"/>
              <a:t>=</a:t>
            </a:r>
            <a:r>
              <a:rPr lang="en-US" b="1" dirty="0"/>
              <a:t>PN</a:t>
            </a:r>
            <a:endParaRPr lang="el-GR" b="1" dirty="0"/>
          </a:p>
          <a:p>
            <a:endParaRPr lang="el-GR" b="1" dirty="0"/>
          </a:p>
          <a:p>
            <a:r>
              <a:rPr lang="el-GR" sz="1600" dirty="0"/>
              <a:t>(</a:t>
            </a:r>
            <a:r>
              <a:rPr lang="en-US" sz="1600" dirty="0"/>
              <a:t>s</a:t>
            </a:r>
            <a:r>
              <a:rPr lang="el-GR" sz="1600" dirty="0"/>
              <a:t>=ποσοστιαία εισφορά, </a:t>
            </a:r>
            <a:r>
              <a:rPr lang="en-US" sz="1600" dirty="0"/>
              <a:t>W</a:t>
            </a:r>
            <a:r>
              <a:rPr lang="el-GR" sz="1600" dirty="0"/>
              <a:t>=μέσος μισθός, </a:t>
            </a:r>
            <a:r>
              <a:rPr lang="en-US" sz="1600" dirty="0"/>
              <a:t>L</a:t>
            </a:r>
            <a:r>
              <a:rPr lang="el-GR" sz="1600" dirty="0"/>
              <a:t>= ασφαλισμένοι, </a:t>
            </a:r>
            <a:r>
              <a:rPr lang="en-US" sz="1600" dirty="0"/>
              <a:t>P</a:t>
            </a:r>
            <a:r>
              <a:rPr lang="el-GR" sz="1600" dirty="0"/>
              <a:t>= μέση σύνταξη, </a:t>
            </a:r>
            <a:r>
              <a:rPr lang="el-GR" sz="1600" dirty="0" err="1"/>
              <a:t>Ν=συνταξιούχοι</a:t>
            </a:r>
            <a:r>
              <a:rPr lang="el-GR" sz="1600" dirty="0"/>
              <a:t>).</a:t>
            </a:r>
          </a:p>
          <a:p>
            <a:endParaRPr lang="el-GR" dirty="0"/>
          </a:p>
          <a:p>
            <a:r>
              <a:rPr lang="el-GR" sz="1600" dirty="0"/>
              <a:t>Ας πούμε ότι στην περίοδο 2 οι ασφαλισμένοι (το </a:t>
            </a:r>
            <a:r>
              <a:rPr lang="en-US" sz="1600" dirty="0"/>
              <a:t>L</a:t>
            </a:r>
            <a:r>
              <a:rPr lang="el-GR" sz="1600" dirty="0"/>
              <a:t>) περιορίζεται στο 50% (λόγω δημογραφίας). Αποτέλεσμα οι μισοί εργαζόμενοι πρέπει την περίοδο 2 να συντηρήσουν τον ίδιο αριθμό συνταξιούχων.</a:t>
            </a:r>
          </a:p>
          <a:p>
            <a:endParaRPr lang="el-GR" sz="1600" dirty="0"/>
          </a:p>
          <a:p>
            <a:pPr>
              <a:lnSpc>
                <a:spcPct val="90000"/>
              </a:lnSpc>
            </a:pPr>
            <a:r>
              <a:rPr lang="el-GR" sz="1600" dirty="0"/>
              <a:t>Στο </a:t>
            </a:r>
            <a:r>
              <a:rPr lang="el-GR" sz="1600" b="1" dirty="0"/>
              <a:t>διανεμητικό</a:t>
            </a:r>
            <a:r>
              <a:rPr lang="el-GR" sz="1600" dirty="0"/>
              <a:t> ο λόγος εξάρτησης δείχνει άμεσο πρόβλημα– </a:t>
            </a:r>
            <a:r>
              <a:rPr lang="en-US" sz="1600" dirty="0"/>
              <a:t>P/2, sX2</a:t>
            </a:r>
            <a:endParaRPr lang="el-GR" sz="1600" dirty="0"/>
          </a:p>
          <a:p>
            <a:pPr lvl="1">
              <a:lnSpc>
                <a:spcPct val="90000"/>
              </a:lnSpc>
            </a:pPr>
            <a:r>
              <a:rPr lang="el-GR" sz="1200" dirty="0"/>
              <a:t>Μισές εισφορές σημαίνουν μισές συντάξεις. </a:t>
            </a:r>
            <a:endParaRPr lang="en-US" sz="1200" dirty="0"/>
          </a:p>
        </p:txBody>
      </p:sp>
      <p:sp>
        <p:nvSpPr>
          <p:cNvPr id="37897" name="Text Box 9"/>
          <p:cNvSpPr txBox="1">
            <a:spLocks noChangeArrowheads="1"/>
          </p:cNvSpPr>
          <p:nvPr/>
        </p:nvSpPr>
        <p:spPr bwMode="auto">
          <a:xfrm>
            <a:off x="932951" y="6379862"/>
            <a:ext cx="10224497" cy="369332"/>
          </a:xfrm>
          <a:prstGeom prst="rect">
            <a:avLst/>
          </a:prstGeom>
          <a:noFill/>
          <a:ln w="9525">
            <a:noFill/>
            <a:miter lim="800000"/>
            <a:headEnd/>
            <a:tailEnd/>
          </a:ln>
          <a:effectLst/>
        </p:spPr>
        <p:txBody>
          <a:bodyPr wrap="square">
            <a:spAutoFit/>
          </a:bodyPr>
          <a:lstStyle/>
          <a:p>
            <a:pPr>
              <a:spcBef>
                <a:spcPct val="50000"/>
              </a:spcBef>
            </a:pPr>
            <a:r>
              <a:rPr lang="el-GR" b="1" dirty="0"/>
              <a:t>ΈΝΑ ΠΡΑΓΜΑΤΙΚΟ ΠΡΟΒΛΗΜΑ ΔΕΝ ΛΥΝΕΤΑΙ ΜΕ ΛΟΓΙΣΤΙΚΕΣ ΠΡΟΣΑΡΜΟΓΕΣ</a:t>
            </a:r>
          </a:p>
        </p:txBody>
      </p:sp>
    </p:spTree>
    <p:extLst>
      <p:ext uri="{BB962C8B-B14F-4D97-AF65-F5344CB8AC3E}">
        <p14:creationId xmlns:p14="http://schemas.microsoft.com/office/powerpoint/2010/main" val="266227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8494-90F9-4059-843D-D515756BC4B3}"/>
              </a:ext>
            </a:extLst>
          </p:cNvPr>
          <p:cNvSpPr>
            <a:spLocks noGrp="1"/>
          </p:cNvSpPr>
          <p:nvPr>
            <p:ph type="title"/>
          </p:nvPr>
        </p:nvSpPr>
        <p:spPr>
          <a:xfrm>
            <a:off x="1341120" y="908720"/>
            <a:ext cx="10183386" cy="869620"/>
          </a:xfrm>
        </p:spPr>
        <p:txBody>
          <a:bodyPr>
            <a:noAutofit/>
          </a:bodyPr>
          <a:lstStyle/>
          <a:p>
            <a:r>
              <a:rPr lang="el-GR" sz="3200" b="1" dirty="0"/>
              <a:t>Γιατί </a:t>
            </a:r>
            <a:r>
              <a:rPr lang="el-GR" sz="3200" b="1" i="1" dirty="0"/>
              <a:t>δεν αρκεί </a:t>
            </a:r>
            <a:r>
              <a:rPr lang="el-GR" sz="3200" b="1" dirty="0"/>
              <a:t>η κεφαλαιοποίηση;</a:t>
            </a:r>
            <a:br>
              <a:rPr lang="el-GR" sz="3200" b="1" dirty="0"/>
            </a:br>
            <a:r>
              <a:rPr lang="el-GR" sz="3200" b="1" dirty="0"/>
              <a:t>Πλάνη της συνάθροισης</a:t>
            </a:r>
            <a:endParaRPr lang="en-GB" sz="3200" b="1" dirty="0"/>
          </a:p>
        </p:txBody>
      </p:sp>
      <p:sp>
        <p:nvSpPr>
          <p:cNvPr id="3" name="Content Placeholder 2">
            <a:extLst>
              <a:ext uri="{FF2B5EF4-FFF2-40B4-BE49-F238E27FC236}">
                <a16:creationId xmlns:a16="http://schemas.microsoft.com/office/drawing/2014/main" id="{7AA4BCFB-0AE8-4FFC-903E-8749D5202AC2}"/>
              </a:ext>
            </a:extLst>
          </p:cNvPr>
          <p:cNvSpPr>
            <a:spLocks noGrp="1"/>
          </p:cNvSpPr>
          <p:nvPr>
            <p:ph idx="1"/>
          </p:nvPr>
        </p:nvSpPr>
        <p:spPr>
          <a:xfrm>
            <a:off x="479376" y="2204864"/>
            <a:ext cx="11377264" cy="4320480"/>
          </a:xfrm>
        </p:spPr>
        <p:txBody>
          <a:bodyPr>
            <a:normAutofit fontScale="92500"/>
          </a:bodyPr>
          <a:lstStyle/>
          <a:p>
            <a:pPr>
              <a:spcBef>
                <a:spcPct val="50000"/>
              </a:spcBef>
            </a:pPr>
            <a:r>
              <a:rPr lang="el-GR" b="1" i="1" dirty="0">
                <a:solidFill>
                  <a:schemeClr val="accent1"/>
                </a:solidFill>
              </a:rPr>
              <a:t>Αφού η κατανάλωση προκύπτει από την παραγωγή</a:t>
            </a:r>
            <a:r>
              <a:rPr lang="el-GR" b="1" dirty="0"/>
              <a:t>, Ένα </a:t>
            </a:r>
            <a:r>
              <a:rPr lang="el-GR" b="1" i="1" dirty="0"/>
              <a:t>πραγματικό</a:t>
            </a:r>
            <a:r>
              <a:rPr lang="el-GR" b="1" dirty="0"/>
              <a:t> πρόβλημα (μείωση παραγωγικής ικανότητας) έχει </a:t>
            </a:r>
            <a:r>
              <a:rPr lang="el-GR" b="1" i="1" dirty="0"/>
              <a:t>πραγματικές</a:t>
            </a:r>
            <a:r>
              <a:rPr lang="el-GR" b="1" dirty="0"/>
              <a:t> επιπτώσεις. </a:t>
            </a:r>
            <a:r>
              <a:rPr lang="el-GR" b="1" i="1" dirty="0"/>
              <a:t>Λογιστική</a:t>
            </a:r>
            <a:r>
              <a:rPr lang="el-GR" b="1" dirty="0"/>
              <a:t> αλλαγή δεν αρκεί. </a:t>
            </a:r>
          </a:p>
          <a:p>
            <a:pPr>
              <a:spcBef>
                <a:spcPct val="50000"/>
              </a:spcBef>
            </a:pPr>
            <a:r>
              <a:rPr lang="el-GR" i="1" dirty="0"/>
              <a:t>Σε </a:t>
            </a:r>
            <a:r>
              <a:rPr lang="el-GR" b="1" dirty="0"/>
              <a:t>ανοικτή οικονομία</a:t>
            </a:r>
            <a:r>
              <a:rPr lang="el-GR" dirty="0"/>
              <a:t> αν κάποιες χώρες που δεν επηρεάζονται από την γήρανση του πληθυσμού,  </a:t>
            </a:r>
          </a:p>
          <a:p>
            <a:pPr lvl="1">
              <a:spcBef>
                <a:spcPct val="50000"/>
              </a:spcBef>
            </a:pPr>
            <a:r>
              <a:rPr lang="el-GR" dirty="0"/>
              <a:t>Επενδύεις σε χώρες χωρίς γήρανση. Αν όλοι γηράσκουν, σημασία έχουν οι διαφορετικοί ρυθμοί γήρανσης. </a:t>
            </a:r>
          </a:p>
          <a:p>
            <a:pPr>
              <a:spcBef>
                <a:spcPct val="50000"/>
              </a:spcBef>
            </a:pPr>
            <a:r>
              <a:rPr lang="el-GR" dirty="0"/>
              <a:t>Αν μια χώρα γηράσκει με αργότερο ρυθμό πώς αυτό μπορεί να βοηθάει άλλες;  </a:t>
            </a:r>
          </a:p>
          <a:p>
            <a:pPr lvl="1">
              <a:spcBef>
                <a:spcPct val="50000"/>
              </a:spcBef>
            </a:pPr>
            <a:r>
              <a:rPr lang="el-GR" dirty="0"/>
              <a:t>Στο διανεμητικό </a:t>
            </a:r>
            <a:r>
              <a:rPr lang="el-GR" b="1" i="1" dirty="0"/>
              <a:t>εισάγουμε ασφαλισμένους </a:t>
            </a:r>
            <a:r>
              <a:rPr lang="el-GR" dirty="0"/>
              <a:t>(μετανάστευση – φέρνουμε εργαζόμενους στα μέσα παραγωγής)</a:t>
            </a:r>
          </a:p>
          <a:p>
            <a:pPr lvl="1">
              <a:spcBef>
                <a:spcPct val="50000"/>
              </a:spcBef>
            </a:pPr>
            <a:r>
              <a:rPr lang="el-GR" dirty="0"/>
              <a:t>Στο κεφαλαιοποιητικό </a:t>
            </a:r>
            <a:r>
              <a:rPr lang="el-GR" b="1" i="1" dirty="0"/>
              <a:t>εξάγουμε κεφάλαια </a:t>
            </a:r>
            <a:r>
              <a:rPr lang="el-GR" dirty="0"/>
              <a:t>και </a:t>
            </a:r>
            <a:r>
              <a:rPr lang="el-GR" dirty="0" err="1"/>
              <a:t>επαναπατρίζουμε</a:t>
            </a:r>
            <a:r>
              <a:rPr lang="el-GR" dirty="0"/>
              <a:t> κέρδη  (πάμε κεφάλαια στους εργαζόμενους) </a:t>
            </a:r>
          </a:p>
          <a:p>
            <a:pPr>
              <a:spcBef>
                <a:spcPct val="50000"/>
              </a:spcBef>
            </a:pPr>
            <a:r>
              <a:rPr lang="el-GR" b="1" dirty="0"/>
              <a:t>Κεντρικό ζήτημα είναι </a:t>
            </a:r>
            <a:r>
              <a:rPr lang="el-GR" b="1" i="1" dirty="0">
                <a:effectLst>
                  <a:outerShdw blurRad="38100" dist="38100" dir="2700000" algn="tl">
                    <a:srgbClr val="000000">
                      <a:alpha val="43137"/>
                    </a:srgbClr>
                  </a:outerShdw>
                </a:effectLst>
              </a:rPr>
              <a:t>πώς να αυξηθεί η παραγωγή</a:t>
            </a:r>
            <a:r>
              <a:rPr lang="el-GR" b="1" dirty="0"/>
              <a:t>. Η επιλογή συστήματος με βάση την επίπτωσή τους στους καθοριστικούς παράγοντες της παραγωγής.  </a:t>
            </a:r>
            <a:r>
              <a:rPr lang="el-GR" b="1" dirty="0">
                <a:solidFill>
                  <a:schemeClr val="accent5"/>
                </a:solidFill>
                <a:effectLst>
                  <a:outerShdw blurRad="38100" dist="38100" dir="2700000" algn="tl">
                    <a:srgbClr val="000000">
                      <a:alpha val="43137"/>
                    </a:srgbClr>
                  </a:outerShdw>
                </a:effectLst>
              </a:rPr>
              <a:t>ΤΟ ΖΗΤΟΥΜΕΝΟ ΕΊΝΑΙ ΑΛΛΑΓΕΣ ΣΥΜΠΕΡΙΦΟΡΑΣ!!! </a:t>
            </a:r>
          </a:p>
          <a:p>
            <a:pPr lvl="1">
              <a:spcBef>
                <a:spcPct val="50000"/>
              </a:spcBef>
            </a:pPr>
            <a:r>
              <a:rPr lang="el-GR" b="1" dirty="0">
                <a:solidFill>
                  <a:schemeClr val="accent5"/>
                </a:solidFill>
                <a:effectLst>
                  <a:outerShdw blurRad="38100" dist="38100" dir="2700000" algn="tl">
                    <a:srgbClr val="000000">
                      <a:alpha val="43137"/>
                    </a:srgbClr>
                  </a:outerShdw>
                </a:effectLst>
              </a:rPr>
              <a:t>Σε ποιο σύστημα παράγονται είτε </a:t>
            </a:r>
            <a:r>
              <a:rPr lang="el-GR" b="1" i="1" dirty="0">
                <a:solidFill>
                  <a:schemeClr val="accent1"/>
                </a:solidFill>
                <a:effectLst>
                  <a:outerShdw blurRad="38100" dist="38100" dir="2700000" algn="tl">
                    <a:srgbClr val="000000">
                      <a:alpha val="43137"/>
                    </a:srgbClr>
                  </a:outerShdw>
                </a:effectLst>
              </a:rPr>
              <a:t>περισσότερη (συνολική) αποταμίευση </a:t>
            </a:r>
            <a:r>
              <a:rPr lang="el-GR" b="1" dirty="0">
                <a:solidFill>
                  <a:schemeClr val="accent5"/>
                </a:solidFill>
                <a:effectLst>
                  <a:outerShdw blurRad="38100" dist="38100" dir="2700000" algn="tl">
                    <a:srgbClr val="000000">
                      <a:alpha val="43137"/>
                    </a:srgbClr>
                  </a:outerShdw>
                </a:effectLst>
              </a:rPr>
              <a:t>είτε</a:t>
            </a:r>
            <a:r>
              <a:rPr lang="el-GR" b="1" i="1" dirty="0">
                <a:solidFill>
                  <a:schemeClr val="accent1"/>
                </a:solidFill>
                <a:effectLst>
                  <a:outerShdw blurRad="38100" dist="38100" dir="2700000" algn="tl">
                    <a:srgbClr val="000000">
                      <a:alpha val="43137"/>
                    </a:srgbClr>
                  </a:outerShdw>
                </a:effectLst>
              </a:rPr>
              <a:t> περισσότερη (συνολική) εργασία</a:t>
            </a:r>
          </a:p>
          <a:p>
            <a:pPr lvl="1">
              <a:spcBef>
                <a:spcPct val="50000"/>
              </a:spcBef>
            </a:pPr>
            <a:r>
              <a:rPr lang="el-GR" dirty="0">
                <a:solidFill>
                  <a:schemeClr val="tx1"/>
                </a:solidFill>
                <a:effectLst>
                  <a:outerShdw blurRad="38100" dist="38100" dir="2700000" algn="tl">
                    <a:srgbClr val="000000">
                      <a:alpha val="43137"/>
                    </a:srgbClr>
                  </a:outerShdw>
                </a:effectLst>
              </a:rPr>
              <a:t>Τι </a:t>
            </a:r>
            <a:r>
              <a:rPr lang="el-GR" b="1" i="1" dirty="0">
                <a:solidFill>
                  <a:schemeClr val="tx1"/>
                </a:solidFill>
                <a:effectLst>
                  <a:outerShdw blurRad="38100" dist="38100" dir="2700000" algn="tl">
                    <a:srgbClr val="000000">
                      <a:alpha val="43137"/>
                    </a:srgbClr>
                  </a:outerShdw>
                </a:effectLst>
              </a:rPr>
              <a:t>κίνητρα</a:t>
            </a:r>
            <a:r>
              <a:rPr lang="el-GR" dirty="0">
                <a:solidFill>
                  <a:schemeClr val="tx1"/>
                </a:solidFill>
                <a:effectLst>
                  <a:outerShdw blurRad="38100" dist="38100" dir="2700000" algn="tl">
                    <a:srgbClr val="000000">
                      <a:alpha val="43137"/>
                    </a:srgbClr>
                  </a:outerShdw>
                </a:effectLst>
              </a:rPr>
              <a:t> υπάρχουν για ατομικές επιλογές και πώς διαμορφώνονται οι συλλογικές συμπεριφορές; </a:t>
            </a:r>
          </a:p>
          <a:p>
            <a:pPr lvl="2">
              <a:spcBef>
                <a:spcPct val="50000"/>
              </a:spcBef>
            </a:pPr>
            <a:r>
              <a:rPr lang="el-GR" dirty="0">
                <a:solidFill>
                  <a:schemeClr val="tx1"/>
                </a:solidFill>
                <a:effectLst>
                  <a:outerShdw blurRad="38100" dist="38100" dir="2700000" algn="tl">
                    <a:srgbClr val="000000">
                      <a:alpha val="43137"/>
                    </a:srgbClr>
                  </a:outerShdw>
                </a:effectLst>
              </a:rPr>
              <a:t>Στην μακροοικονομία έχει σημασία </a:t>
            </a:r>
            <a:r>
              <a:rPr lang="el-GR" b="1" dirty="0">
                <a:solidFill>
                  <a:schemeClr val="tx1"/>
                </a:solidFill>
                <a:effectLst>
                  <a:outerShdw blurRad="38100" dist="38100" dir="2700000" algn="tl">
                    <a:srgbClr val="000000">
                      <a:alpha val="43137"/>
                    </a:srgbClr>
                  </a:outerShdw>
                </a:effectLst>
              </a:rPr>
              <a:t>το τελικό αποτέλεσμα</a:t>
            </a:r>
            <a:r>
              <a:rPr lang="el-GR" sz="1500" b="1" dirty="0">
                <a:solidFill>
                  <a:schemeClr val="accent1"/>
                </a:solidFill>
                <a:effectLst>
                  <a:outerShdw blurRad="38100" dist="38100" dir="2700000" algn="tl">
                    <a:srgbClr val="000000">
                      <a:alpha val="43137"/>
                    </a:srgbClr>
                  </a:outerShdw>
                </a:effectLst>
              </a:rPr>
              <a:t>: </a:t>
            </a:r>
            <a:r>
              <a:rPr lang="el-GR" sz="1500" b="1" dirty="0">
                <a:solidFill>
                  <a:schemeClr val="accent1"/>
                </a:solidFill>
                <a:effectLst>
                  <a:outerShdw blurRad="38100" dist="38100" dir="2700000" algn="tl">
                    <a:srgbClr val="000000">
                      <a:alpha val="43137"/>
                    </a:srgbClr>
                  </a:outerShdw>
                </a:effectLst>
                <a:latin typeface="Century Gothic" panose="020B0502020202020204" pitchFamily="34" charset="0"/>
              </a:rPr>
              <a:t>∑ (ιδιωτικών + κρατικών αποταμιεύσεων), </a:t>
            </a:r>
            <a:r>
              <a:rPr lang="el-GR" dirty="0">
                <a:solidFill>
                  <a:schemeClr val="tx1"/>
                </a:solidFill>
                <a:effectLst>
                  <a:outerShdw blurRad="38100" dist="38100" dir="2700000" algn="tl">
                    <a:srgbClr val="000000">
                      <a:alpha val="43137"/>
                    </a:srgbClr>
                  </a:outerShdw>
                </a:effectLst>
                <a:latin typeface="Century Gothic" panose="020B0502020202020204" pitchFamily="34" charset="0"/>
              </a:rPr>
              <a:t>όχι μόνο από συντάξεις</a:t>
            </a:r>
            <a:endParaRPr lang="el-GR" dirty="0">
              <a:solidFill>
                <a:schemeClr val="tx1"/>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F77B718C-F9F7-448B-83C5-7355385E36AB}"/>
              </a:ext>
            </a:extLst>
          </p:cNvPr>
          <p:cNvSpPr>
            <a:spLocks noGrp="1"/>
          </p:cNvSpPr>
          <p:nvPr>
            <p:ph type="sldNum" sz="quarter" idx="12"/>
          </p:nvPr>
        </p:nvSpPr>
        <p:spPr/>
        <p:txBody>
          <a:bodyPr/>
          <a:lstStyle/>
          <a:p>
            <a:fld id="{FC749032-2A07-4AE8-BA90-74324CAE0C87}" type="slidenum">
              <a:rPr lang="en-GB" smtClean="0"/>
              <a:t>24</a:t>
            </a:fld>
            <a:endParaRPr lang="en-GB"/>
          </a:p>
        </p:txBody>
      </p:sp>
    </p:spTree>
    <p:extLst>
      <p:ext uri="{BB962C8B-B14F-4D97-AF65-F5344CB8AC3E}">
        <p14:creationId xmlns:p14="http://schemas.microsoft.com/office/powerpoint/2010/main" val="325982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063A-CBE4-F6EF-C031-FE766A469E28}"/>
              </a:ext>
            </a:extLst>
          </p:cNvPr>
          <p:cNvSpPr>
            <a:spLocks noGrp="1"/>
          </p:cNvSpPr>
          <p:nvPr>
            <p:ph type="title"/>
          </p:nvPr>
        </p:nvSpPr>
        <p:spPr>
          <a:xfrm>
            <a:off x="623392" y="838201"/>
            <a:ext cx="9937104" cy="934616"/>
          </a:xfrm>
        </p:spPr>
        <p:txBody>
          <a:bodyPr/>
          <a:lstStyle/>
          <a:p>
            <a:r>
              <a:rPr lang="el-GR" b="1" dirty="0"/>
              <a:t>Βοηθά</a:t>
            </a:r>
            <a:r>
              <a:rPr lang="el-GR" dirty="0"/>
              <a:t> η κεφαλαιοποίηση την ανάπτυξη;</a:t>
            </a:r>
            <a:br>
              <a:rPr lang="el-GR" dirty="0"/>
            </a:br>
            <a:r>
              <a:rPr lang="el-GR" sz="1800" b="1" i="1" dirty="0">
                <a:latin typeface="Calibri" panose="020F0502020204030204" pitchFamily="34" charset="0"/>
                <a:ea typeface="Calibri" panose="020F0502020204030204" pitchFamily="34" charset="0"/>
                <a:cs typeface="Times New Roman" panose="02020603050405020304" pitchFamily="18" charset="0"/>
              </a:rPr>
              <a:t>Ισχύει</a:t>
            </a:r>
            <a:r>
              <a:rPr lang="el-GR" sz="1800" b="1" dirty="0">
                <a:latin typeface="Calibri" panose="020F0502020204030204" pitchFamily="34" charset="0"/>
                <a:ea typeface="Calibri" panose="020F0502020204030204" pitchFamily="34" charset="0"/>
                <a:cs typeface="Times New Roman" panose="02020603050405020304" pitchFamily="18" charset="0"/>
              </a:rPr>
              <a:t> το  </a:t>
            </a:r>
            <a:r>
              <a:rPr lang="el-GR" sz="18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(Υιοθέτηση </a:t>
            </a:r>
            <a:r>
              <a:rPr lang="el-GR" sz="1800" b="1" dirty="0" err="1">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κεφαλαιοποίησης→Αποταμιεύσεις</a:t>
            </a:r>
            <a:r>
              <a:rPr lang="el-GR" sz="18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→Επενδύσεις →Ανάπτυξη)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dirty="0"/>
              <a:t> </a:t>
            </a:r>
            <a:endParaRPr lang="en-GB" dirty="0"/>
          </a:p>
        </p:txBody>
      </p:sp>
      <p:sp>
        <p:nvSpPr>
          <p:cNvPr id="3" name="Content Placeholder 2">
            <a:extLst>
              <a:ext uri="{FF2B5EF4-FFF2-40B4-BE49-F238E27FC236}">
                <a16:creationId xmlns:a16="http://schemas.microsoft.com/office/drawing/2014/main" id="{FE1B8C6D-6413-8B00-91E9-DE475B2C44C5}"/>
              </a:ext>
            </a:extLst>
          </p:cNvPr>
          <p:cNvSpPr>
            <a:spLocks noGrp="1"/>
          </p:cNvSpPr>
          <p:nvPr>
            <p:ph idx="1"/>
          </p:nvPr>
        </p:nvSpPr>
        <p:spPr>
          <a:xfrm>
            <a:off x="911424" y="2420888"/>
            <a:ext cx="10801200" cy="3888432"/>
          </a:xfrm>
        </p:spPr>
        <p:txBody>
          <a:bodyPr>
            <a:normAutofit fontScale="85000" lnSpcReduction="10000"/>
          </a:bodyPr>
          <a:lstStyle/>
          <a:p>
            <a:pPr>
              <a:buFont typeface="+mj-lt"/>
              <a:buAutoNum type="arabicPeriod"/>
            </a:pPr>
            <a:r>
              <a:rPr lang="el-GR" b="1" dirty="0"/>
              <a:t>Περισσότερη  αποταμίευση στην ανώριμη φάση συσσώρευσης </a:t>
            </a:r>
            <a:r>
              <a:rPr lang="el-GR" dirty="0"/>
              <a:t>του συστήματος. (Δηλαδή, στην αρχή, όταν δημιουργείται εκ του μηδενός ένα καινούργιο σύστημα). Σε ώριμο διανεμητικό (πχ Ελλάδα) ό,τι αποταμιεύουν οι εργαζόμενοι, καταναλώνουν οι συνταξιούχοι και έτσι δεν προκύπτει συνολική αύξηση. </a:t>
            </a:r>
          </a:p>
          <a:p>
            <a:pPr>
              <a:buFont typeface="+mj-lt"/>
              <a:buAutoNum type="arabicPeriod"/>
            </a:pPr>
            <a:r>
              <a:rPr lang="el-GR" dirty="0"/>
              <a:t>Αν </a:t>
            </a:r>
            <a:r>
              <a:rPr lang="el-GR" b="1" dirty="0"/>
              <a:t>μετακίνηση από διανεμητικό σε κεφαλαιοποιητικό σύστημα</a:t>
            </a:r>
            <a:r>
              <a:rPr lang="el-GR" dirty="0"/>
              <a:t>, εξαρτάται από το τι θα γίνει με τις συντάξεις των συνταξιούχων του παλαιού συστήματος.  Αν χρηματοδοτηθούν από δανεισμό, τότε η μεγαλύτερη αποταμίευση ασφαλισμένων αντισταθμίζεται από δαπάνες του κράτους.  Αν, από φορολογία, τα εισοδήματα </a:t>
            </a:r>
            <a:r>
              <a:rPr lang="el-GR" i="1" dirty="0"/>
              <a:t>φορολογουμένων</a:t>
            </a:r>
            <a:r>
              <a:rPr lang="el-GR" dirty="0"/>
              <a:t> πέφτουν και μειώνεται η αποταμίευση (όχι ισόποσα).  </a:t>
            </a:r>
          </a:p>
          <a:p>
            <a:pPr lvl="1"/>
            <a:r>
              <a:rPr lang="el-GR" dirty="0"/>
              <a:t>Υπάρχουν διχογνωμίες. Επισκόπηση του ΔΝΤ καταλήγει ότι το αποτέλεσμα εκτός ΗΠΑ δεν είναι ιδιαίτερα υψηλό.</a:t>
            </a:r>
          </a:p>
          <a:p>
            <a:pPr>
              <a:buFont typeface="+mj-lt"/>
              <a:buAutoNum type="arabicPeriod"/>
            </a:pPr>
            <a:r>
              <a:rPr lang="el-GR" dirty="0"/>
              <a:t>Η αποταμίευση πρέπει να οδηγεί σε </a:t>
            </a:r>
            <a:r>
              <a:rPr lang="el-GR" b="1" dirty="0"/>
              <a:t>περισσότερες και καλύτερες επενδύσεις </a:t>
            </a:r>
            <a:r>
              <a:rPr lang="el-GR" dirty="0"/>
              <a:t>για να υπάρχει αύξηση του ΑΕΠ με την αύξηση παραγωγής </a:t>
            </a:r>
          </a:p>
          <a:p>
            <a:pPr>
              <a:buFont typeface="+mj-lt"/>
              <a:buAutoNum type="arabicPeriod"/>
            </a:pPr>
            <a:r>
              <a:rPr lang="el-GR" b="1" dirty="0"/>
              <a:t>Τόνωση της κεφαλαιαγοράς</a:t>
            </a:r>
            <a:r>
              <a:rPr lang="el-GR" dirty="0"/>
              <a:t>. Αύξηση του όγκου των συναλλαγών (‘του βάθους της αγοράς κεφαλαίου’) αν υπάρχει μετατόπιση προς την κεφαλαιοποίηση. Η κεφαλαιοποίηση μεταφέρει πόρους στο Χρηματιστήριο, βελτιώνει την λειτουργία του και διευκολύνει την ανάπτυξη (αλλά και άλλες αποταμιεύσεις). </a:t>
            </a:r>
          </a:p>
          <a:p>
            <a:pPr>
              <a:buFont typeface="+mj-lt"/>
              <a:buAutoNum type="arabicPeriod"/>
            </a:pPr>
            <a:r>
              <a:rPr lang="el-GR" dirty="0"/>
              <a:t>Στη μεταβατική περίοδο το πρόβλημα της </a:t>
            </a:r>
            <a:r>
              <a:rPr lang="el-GR" b="1" dirty="0"/>
              <a:t>διπλής επιβάρυνσης της μεταβατικής γενιάς. </a:t>
            </a:r>
            <a:r>
              <a:rPr lang="el-GR" dirty="0"/>
              <a:t>(εισφορές για τις δικές τους + συντάξεις των γονέων τους).</a:t>
            </a:r>
          </a:p>
          <a:p>
            <a:endParaRPr lang="en-GB" dirty="0"/>
          </a:p>
        </p:txBody>
      </p:sp>
      <p:sp>
        <p:nvSpPr>
          <p:cNvPr id="4" name="Date Placeholder 3">
            <a:extLst>
              <a:ext uri="{FF2B5EF4-FFF2-40B4-BE49-F238E27FC236}">
                <a16:creationId xmlns:a16="http://schemas.microsoft.com/office/drawing/2014/main" id="{0EDCC53C-73E1-F0AB-0748-2126B4C81C88}"/>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0698C49F-5061-2B75-CC69-DD4F308385D2}"/>
              </a:ext>
            </a:extLst>
          </p:cNvPr>
          <p:cNvSpPr>
            <a:spLocks noGrp="1"/>
          </p:cNvSpPr>
          <p:nvPr>
            <p:ph type="sldNum" sz="quarter" idx="12"/>
          </p:nvPr>
        </p:nvSpPr>
        <p:spPr/>
        <p:txBody>
          <a:bodyPr/>
          <a:lstStyle/>
          <a:p>
            <a:fld id="{129925B6-863B-4C2F-8765-BBFEFEBA9CE7}" type="slidenum">
              <a:rPr lang="en-GB" altLang="en-US" smtClean="0"/>
              <a:pPr/>
              <a:t>25</a:t>
            </a:fld>
            <a:endParaRPr lang="en-GB" altLang="en-US"/>
          </a:p>
        </p:txBody>
      </p:sp>
    </p:spTree>
    <p:extLst>
      <p:ext uri="{BB962C8B-B14F-4D97-AF65-F5344CB8AC3E}">
        <p14:creationId xmlns:p14="http://schemas.microsoft.com/office/powerpoint/2010/main" val="262210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5E3-C77D-87E4-F82A-DBCD71D99E91}"/>
              </a:ext>
            </a:extLst>
          </p:cNvPr>
          <p:cNvSpPr>
            <a:spLocks noGrp="1"/>
          </p:cNvSpPr>
          <p:nvPr>
            <p:ph type="title"/>
          </p:nvPr>
        </p:nvSpPr>
        <p:spPr/>
        <p:txBody>
          <a:bodyPr/>
          <a:lstStyle/>
          <a:p>
            <a:r>
              <a:rPr lang="el-GR" dirty="0"/>
              <a:t>Διαφορετικά ρίσκα ανά σύστημα</a:t>
            </a:r>
            <a:endParaRPr lang="en-GB" dirty="0"/>
          </a:p>
        </p:txBody>
      </p:sp>
      <p:sp>
        <p:nvSpPr>
          <p:cNvPr id="3" name="Content Placeholder 2">
            <a:extLst>
              <a:ext uri="{FF2B5EF4-FFF2-40B4-BE49-F238E27FC236}">
                <a16:creationId xmlns:a16="http://schemas.microsoft.com/office/drawing/2014/main" id="{1BD253E2-F994-6E6B-8307-04AF14293D7A}"/>
              </a:ext>
            </a:extLst>
          </p:cNvPr>
          <p:cNvSpPr>
            <a:spLocks noGrp="1"/>
          </p:cNvSpPr>
          <p:nvPr>
            <p:ph sz="half" idx="1"/>
          </p:nvPr>
        </p:nvSpPr>
        <p:spPr>
          <a:xfrm>
            <a:off x="551384" y="2603500"/>
            <a:ext cx="5428728" cy="3849836"/>
          </a:xfrm>
        </p:spPr>
        <p:txBody>
          <a:bodyPr>
            <a:noAutofit/>
          </a:bodyPr>
          <a:lstStyle/>
          <a:p>
            <a:pPr marL="342900" lvl="0" indent="-342900" algn="just">
              <a:spcAft>
                <a:spcPts val="400"/>
              </a:spcAft>
              <a:buFont typeface="+mj-lt"/>
              <a:buAutoNum type="arabicPeriod"/>
            </a:pPr>
            <a:r>
              <a:rPr lang="el-GR" sz="1300" b="1" i="1" dirty="0">
                <a:effectLst/>
                <a:latin typeface="Calibri" panose="020F0502020204030204" pitchFamily="34" charset="0"/>
                <a:ea typeface="Calibri" panose="020F0502020204030204" pitchFamily="34" charset="0"/>
                <a:cs typeface="Times New Roman" panose="02020603050405020304" pitchFamily="18" charset="0"/>
              </a:rPr>
              <a:t>Μακροοικονομικά σοκ</a:t>
            </a:r>
            <a:r>
              <a:rPr lang="el-GR" sz="1300" b="1" dirty="0">
                <a:effectLst/>
                <a:latin typeface="Calibri" panose="020F0502020204030204" pitchFamily="34" charset="0"/>
                <a:ea typeface="Calibri" panose="020F0502020204030204" pitchFamily="34" charset="0"/>
                <a:cs typeface="Times New Roman" panose="02020603050405020304" pitchFamily="18" charset="0"/>
              </a:rPr>
              <a:t>. </a:t>
            </a:r>
            <a:r>
              <a:rPr lang="el-GR" sz="1300" dirty="0">
                <a:effectLst/>
                <a:latin typeface="Calibri" panose="020F0502020204030204" pitchFamily="34" charset="0"/>
                <a:ea typeface="Calibri" panose="020F0502020204030204" pitchFamily="34" charset="0"/>
                <a:cs typeface="Times New Roman" panose="02020603050405020304" pitchFamily="18" charset="0"/>
              </a:rPr>
              <a:t>Πχ μείωση) στην παραγωγή επηρεάζει και τα δύο συστήματα.   Τα </a:t>
            </a:r>
            <a:r>
              <a:rPr lang="el-GR" sz="1300" b="1" dirty="0">
                <a:effectLst/>
                <a:latin typeface="Calibri" panose="020F0502020204030204" pitchFamily="34" charset="0"/>
                <a:ea typeface="Calibri" panose="020F0502020204030204" pitchFamily="34" charset="0"/>
                <a:cs typeface="Times New Roman" panose="02020603050405020304" pitchFamily="18" charset="0"/>
              </a:rPr>
              <a:t>πληθωριστικά σοκ</a:t>
            </a:r>
            <a:r>
              <a:rPr lang="el-GR" sz="1300" dirty="0">
                <a:effectLst/>
                <a:latin typeface="Calibri" panose="020F0502020204030204" pitchFamily="34" charset="0"/>
                <a:ea typeface="Calibri" panose="020F0502020204030204" pitchFamily="34" charset="0"/>
                <a:cs typeface="Times New Roman" panose="02020603050405020304" pitchFamily="18" charset="0"/>
              </a:rPr>
              <a:t> αντιμετωπίζονται ευκολότερα με το διανεμητικό σύστημα. (οι εισφορές ανεβαίνουν μαζί με τις συντάξεις).   </a:t>
            </a:r>
            <a:r>
              <a:rPr lang="el-GR" sz="1300" b="1" dirty="0">
                <a:effectLst/>
                <a:latin typeface="Calibri" panose="020F0502020204030204" pitchFamily="34" charset="0"/>
                <a:ea typeface="Calibri" panose="020F0502020204030204" pitchFamily="34" charset="0"/>
                <a:cs typeface="Times New Roman" panose="02020603050405020304" pitchFamily="18" charset="0"/>
              </a:rPr>
              <a:t>Ο πληθωρισμός είναι ένα κοινό σοκ (επηρεάζει όλες τις συντάξεις ταυτόχρονα) και συνεπώς δεν ασφαλίζεται.</a:t>
            </a:r>
            <a:r>
              <a:rPr lang="el-GR" sz="1300" dirty="0">
                <a:effectLst/>
                <a:latin typeface="Calibri" panose="020F0502020204030204" pitchFamily="34" charset="0"/>
                <a:ea typeface="Calibri" panose="020F0502020204030204" pitchFamily="34" charset="0"/>
                <a:cs typeface="Times New Roman" panose="02020603050405020304" pitchFamily="18" charset="0"/>
              </a:rPr>
              <a:t> Αν ο μελλοντικός πληθωρισμός είναι άγνωστος, τότε έχουμε περίπτωση αβεβαιότητας (και όχι ρίσκου). Σε τέτοια περίπτωση, μπορεί είτε (α) να ασφαλιστούν οι συντάξεις με επενδύσεις σε ξένα χρεόγραφα (αν ο εγχώριος πληθωρισμός είναι ανεξάρτητος από τον) ή (β) να μην ασφαλίζεται ο πληθωρισμός πέραν ενός (χαμηλού) ορίου.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pPr>
            <a:r>
              <a:rPr lang="el-GR" sz="1300" b="1" i="1" dirty="0">
                <a:effectLst/>
                <a:latin typeface="Calibri" panose="020F0502020204030204" pitchFamily="34" charset="0"/>
                <a:ea typeface="Calibri" panose="020F0502020204030204" pitchFamily="34" charset="0"/>
                <a:cs typeface="Times New Roman" panose="02020603050405020304" pitchFamily="18" charset="0"/>
              </a:rPr>
              <a:t>Δημογραφικό σοκ</a:t>
            </a:r>
            <a:r>
              <a:rPr lang="el-GR" sz="1300" dirty="0">
                <a:effectLst/>
                <a:latin typeface="Calibri" panose="020F0502020204030204" pitchFamily="34" charset="0"/>
                <a:ea typeface="Calibri" panose="020F0502020204030204" pitchFamily="34" charset="0"/>
                <a:cs typeface="Times New Roman" panose="02020603050405020304" pitchFamily="18" charset="0"/>
              </a:rPr>
              <a:t>. Αντίστοιχα αποτελέσματα αλλά  </a:t>
            </a:r>
            <a:r>
              <a:rPr lang="el-GR" sz="1300" dirty="0" err="1">
                <a:effectLst/>
                <a:latin typeface="Calibri" panose="020F0502020204030204" pitchFamily="34" charset="0"/>
                <a:ea typeface="Calibri" panose="020F0502020204030204" pitchFamily="34" charset="0"/>
                <a:cs typeface="Times New Roman" panose="02020603050405020304" pitchFamily="18" charset="0"/>
              </a:rPr>
              <a:t>μέ</a:t>
            </a:r>
            <a:r>
              <a:rPr lang="el-GR" sz="1300" dirty="0">
                <a:effectLst/>
                <a:latin typeface="Calibri" panose="020F0502020204030204" pitchFamily="34" charset="0"/>
                <a:ea typeface="Calibri" panose="020F0502020204030204" pitchFamily="34" charset="0"/>
                <a:cs typeface="Times New Roman" panose="02020603050405020304" pitchFamily="18" charset="0"/>
              </a:rPr>
              <a:t> </a:t>
            </a:r>
            <a:r>
              <a:rPr lang="el-GR" sz="1300" dirty="0" err="1">
                <a:effectLst/>
                <a:latin typeface="Calibri" panose="020F0502020204030204" pitchFamily="34" charset="0"/>
                <a:ea typeface="Calibri" panose="020F0502020204030204" pitchFamily="34" charset="0"/>
                <a:cs typeface="Times New Roman" panose="02020603050405020304" pitchFamily="18" charset="0"/>
              </a:rPr>
              <a:t>διαφορετικο</a:t>
            </a:r>
            <a:r>
              <a:rPr lang="el-GR" sz="1300" dirty="0">
                <a:effectLst/>
                <a:latin typeface="Calibri" panose="020F0502020204030204" pitchFamily="34" charset="0"/>
                <a:ea typeface="Calibri" panose="020F0502020204030204" pitchFamily="34" charset="0"/>
                <a:cs typeface="Times New Roman" panose="02020603050405020304" pitchFamily="18" charset="0"/>
              </a:rPr>
              <a:t> μηχανισμό.</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pPr>
            <a:r>
              <a:rPr lang="el-GR" sz="1300" b="1" dirty="0">
                <a:effectLst/>
                <a:latin typeface="Calibri" panose="020F0502020204030204" pitchFamily="34" charset="0"/>
                <a:ea typeface="Calibri" panose="020F0502020204030204" pitchFamily="34" charset="0"/>
                <a:cs typeface="Times New Roman" panose="02020603050405020304" pitchFamily="18" charset="0"/>
              </a:rPr>
              <a:t>Πολιτικό Ρίσκο. </a:t>
            </a:r>
            <a:r>
              <a:rPr lang="el-GR" sz="1300" dirty="0">
                <a:effectLst/>
                <a:latin typeface="Calibri" panose="020F0502020204030204" pitchFamily="34" charset="0"/>
                <a:ea typeface="Calibri" panose="020F0502020204030204" pitchFamily="34" charset="0"/>
                <a:cs typeface="Times New Roman" panose="02020603050405020304" pitchFamily="18" charset="0"/>
              </a:rPr>
              <a:t>Υπάρχει για όλα τα συστήματα. Μεγαλύτερο για τις διανεμητικές συντάξεις, οι ιδιωτικές συντάξεις είναι και αυτές ευάλωτες (π.χ. Αργεντινή). Η αποτελεσματική διακυβέρνηση είναι απαραίτητη για όλα τα συστήματα.</a:t>
            </a:r>
            <a:endParaRPr lang="en-GB" sz="1300" b="1" dirty="0"/>
          </a:p>
        </p:txBody>
      </p:sp>
      <p:sp>
        <p:nvSpPr>
          <p:cNvPr id="4" name="Content Placeholder 3">
            <a:extLst>
              <a:ext uri="{FF2B5EF4-FFF2-40B4-BE49-F238E27FC236}">
                <a16:creationId xmlns:a16="http://schemas.microsoft.com/office/drawing/2014/main" id="{5ACA54A2-33DF-58FA-FDE7-016AF9093BA5}"/>
              </a:ext>
            </a:extLst>
          </p:cNvPr>
          <p:cNvSpPr>
            <a:spLocks noGrp="1"/>
          </p:cNvSpPr>
          <p:nvPr>
            <p:ph sz="half" idx="2"/>
          </p:nvPr>
        </p:nvSpPr>
        <p:spPr>
          <a:xfrm>
            <a:off x="6312024" y="2718212"/>
            <a:ext cx="5040560" cy="3301588"/>
          </a:xfrm>
        </p:spPr>
        <p:txBody>
          <a:bodyPr>
            <a:normAutofit fontScale="40000" lnSpcReduction="20000"/>
          </a:bodyPr>
          <a:lstStyle/>
          <a:p>
            <a:pPr>
              <a:buFont typeface="+mj-lt"/>
              <a:buAutoNum type="arabicPeriod" startAt="4"/>
            </a:pPr>
            <a:r>
              <a:rPr lang="el-GR" sz="2700" b="1" dirty="0"/>
              <a:t>Ρίσκο διαχείρισης</a:t>
            </a:r>
            <a:r>
              <a:rPr lang="el-GR" sz="2700" dirty="0"/>
              <a:t>. Π.χ. ανίδεες διοικήσεις, κακή πληροφόρηση, καταχρήσεις. Απαιτείται ρύθμιση και προστασία του καταναλωτή.</a:t>
            </a:r>
          </a:p>
          <a:p>
            <a:pPr>
              <a:buFont typeface="+mj-lt"/>
              <a:buAutoNum type="arabicPeriod" startAt="4"/>
            </a:pPr>
            <a:r>
              <a:rPr lang="el-GR" sz="2700" b="1" dirty="0"/>
              <a:t>Ρίσκο επένδυσης</a:t>
            </a:r>
            <a:r>
              <a:rPr lang="el-GR" sz="2700" dirty="0"/>
              <a:t>.  Διαφορετικά χαρτοφυλάκια έχουν διαφορετικές αποδόσεις. ΟΙ ίδιες εισφορές μπορούν να οδηγήσουν σε πολύ διαφορετικές συντάξεις αναλόγως της διαχείρισης</a:t>
            </a:r>
          </a:p>
          <a:p>
            <a:pPr lvl="1" indent="-342900"/>
            <a:r>
              <a:rPr lang="el-GR" sz="2700" b="1" dirty="0"/>
              <a:t>τιμολόγηση της ράντας</a:t>
            </a:r>
            <a:r>
              <a:rPr lang="el-GR" sz="2700" dirty="0"/>
              <a:t>: π.χ. δύο άτομα Α και Β με ίδιες εισφορές. Ο Α συνταξιοδοτείται όταν ο Δείκτης του Χρηματιστηρίου είναι στο 5000 ο Β 6 μήνες αργότερα όταν ο η μείωση των τιμών των μετοχών οδηγεί τον Δείκτη στο 4000. Ο Β θα έχει σύνταξη κατά 20% μικρότερη. Το φαινόμενο αυτό μπορεί να επηρεάσει ολόκληρη ηλικιακή κλάση. </a:t>
            </a:r>
          </a:p>
          <a:p>
            <a:pPr>
              <a:buFont typeface="+mj-lt"/>
              <a:buAutoNum type="arabicPeriod" startAt="4"/>
            </a:pPr>
            <a:r>
              <a:rPr lang="el-GR" sz="2700" b="1" dirty="0"/>
              <a:t>Ρίσκο Ράντας</a:t>
            </a:r>
            <a:r>
              <a:rPr lang="el-GR" sz="2700" dirty="0"/>
              <a:t>. Η ράντα εξαρτάται από το προσδόκιμο επιβίωσης και την απόδοση του χαρτοφυλακίου κατά την συνταξιοδότηση. Μια αύξηση του προσδόκιμου (π.χ. λόγω ιατρικής ανακάλυψης) θα μπορούσε να οδηγήσει σε χρεωκοπίες ασφαλιστών.  Η απόδοση του χαρτοφυλακίου μπορεί να οδηγήσει σε μείωση της ράντας αν μειωθούν τα μακροπρόθεσμα επιτόκια</a:t>
            </a:r>
          </a:p>
          <a:p>
            <a:pPr marL="0" indent="0">
              <a:buNone/>
            </a:pPr>
            <a:endParaRPr lang="en-GB" dirty="0"/>
          </a:p>
        </p:txBody>
      </p:sp>
      <p:sp>
        <p:nvSpPr>
          <p:cNvPr id="5" name="Date Placeholder 4">
            <a:extLst>
              <a:ext uri="{FF2B5EF4-FFF2-40B4-BE49-F238E27FC236}">
                <a16:creationId xmlns:a16="http://schemas.microsoft.com/office/drawing/2014/main" id="{2B960EAB-FB2E-9605-BAE3-4BCB8A55E342}"/>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EB19A9FF-75D4-F991-FAB3-4039D2988DD8}"/>
              </a:ext>
            </a:extLst>
          </p:cNvPr>
          <p:cNvSpPr>
            <a:spLocks noGrp="1"/>
          </p:cNvSpPr>
          <p:nvPr>
            <p:ph type="sldNum" sz="quarter" idx="12"/>
          </p:nvPr>
        </p:nvSpPr>
        <p:spPr/>
        <p:txBody>
          <a:bodyPr/>
          <a:lstStyle/>
          <a:p>
            <a:fld id="{129925B6-863B-4C2F-8765-BBFEFEBA9CE7}" type="slidenum">
              <a:rPr lang="en-GB" altLang="en-US" smtClean="0"/>
              <a:pPr/>
              <a:t>26</a:t>
            </a:fld>
            <a:endParaRPr lang="en-GB" altLang="en-US"/>
          </a:p>
        </p:txBody>
      </p:sp>
      <p:sp>
        <p:nvSpPr>
          <p:cNvPr id="8" name="TextBox 7">
            <a:extLst>
              <a:ext uri="{FF2B5EF4-FFF2-40B4-BE49-F238E27FC236}">
                <a16:creationId xmlns:a16="http://schemas.microsoft.com/office/drawing/2014/main" id="{9C01B698-AC74-2422-F80F-AB3E1816E6EA}"/>
              </a:ext>
            </a:extLst>
          </p:cNvPr>
          <p:cNvSpPr txBox="1"/>
          <p:nvPr/>
        </p:nvSpPr>
        <p:spPr>
          <a:xfrm>
            <a:off x="551384" y="2175975"/>
            <a:ext cx="6096000" cy="369332"/>
          </a:xfrm>
          <a:prstGeom prst="rect">
            <a:avLst/>
          </a:prstGeom>
          <a:noFill/>
        </p:spPr>
        <p:txBody>
          <a:bodyPr wrap="square">
            <a:spAutoFit/>
          </a:bodyPr>
          <a:lstStyle/>
          <a:p>
            <a:pPr marL="0" indent="0">
              <a:buNone/>
            </a:pPr>
            <a:r>
              <a:rPr lang="el-GR" b="1" dirty="0"/>
              <a:t>Κοινά για όλα </a:t>
            </a:r>
            <a:endParaRPr lang="en-GB" b="1" dirty="0"/>
          </a:p>
        </p:txBody>
      </p:sp>
      <p:sp>
        <p:nvSpPr>
          <p:cNvPr id="10" name="TextBox 9">
            <a:extLst>
              <a:ext uri="{FF2B5EF4-FFF2-40B4-BE49-F238E27FC236}">
                <a16:creationId xmlns:a16="http://schemas.microsoft.com/office/drawing/2014/main" id="{4796B17A-AD20-BB74-1DF8-933A8E8ED07E}"/>
              </a:ext>
            </a:extLst>
          </p:cNvPr>
          <p:cNvSpPr txBox="1"/>
          <p:nvPr/>
        </p:nvSpPr>
        <p:spPr>
          <a:xfrm>
            <a:off x="6312024" y="2348880"/>
            <a:ext cx="2831976" cy="369332"/>
          </a:xfrm>
          <a:prstGeom prst="rect">
            <a:avLst/>
          </a:prstGeom>
          <a:noFill/>
        </p:spPr>
        <p:txBody>
          <a:bodyPr wrap="square">
            <a:spAutoFit/>
          </a:bodyPr>
          <a:lstStyle/>
          <a:p>
            <a:pPr marL="0" indent="0">
              <a:buNone/>
            </a:pPr>
            <a:r>
              <a:rPr lang="el-GR" b="1" dirty="0"/>
              <a:t>Μόνο στα ιδιωτικά</a:t>
            </a:r>
            <a:endParaRPr lang="en-GB" b="1" dirty="0"/>
          </a:p>
        </p:txBody>
      </p:sp>
      <p:sp>
        <p:nvSpPr>
          <p:cNvPr id="11" name="Rectangle 10">
            <a:extLst>
              <a:ext uri="{FF2B5EF4-FFF2-40B4-BE49-F238E27FC236}">
                <a16:creationId xmlns:a16="http://schemas.microsoft.com/office/drawing/2014/main" id="{6D8A7DBB-BDC5-6A96-FA80-1A03936ED279}"/>
              </a:ext>
            </a:extLst>
          </p:cNvPr>
          <p:cNvSpPr/>
          <p:nvPr/>
        </p:nvSpPr>
        <p:spPr>
          <a:xfrm>
            <a:off x="6211888" y="5733257"/>
            <a:ext cx="5428728" cy="9633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b="1" dirty="0"/>
              <a:t>Μείωση του συνολικού ρίσκου </a:t>
            </a:r>
            <a:r>
              <a:rPr lang="el-GR" sz="1600" dirty="0"/>
              <a:t>με μεικτό σύστημα -  αν τα ρίσκα είναι αρνητικά συσχετισμένα ή ανεξάρτητα. </a:t>
            </a:r>
            <a:endParaRPr lang="en-GB" sz="1600" dirty="0"/>
          </a:p>
        </p:txBody>
      </p:sp>
    </p:spTree>
    <p:extLst>
      <p:ext uri="{BB962C8B-B14F-4D97-AF65-F5344CB8AC3E}">
        <p14:creationId xmlns:p14="http://schemas.microsoft.com/office/powerpoint/2010/main" val="85931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3175-9A0A-AD9B-B990-0B01E19E37BE}"/>
              </a:ext>
            </a:extLst>
          </p:cNvPr>
          <p:cNvSpPr>
            <a:spLocks noGrp="1"/>
          </p:cNvSpPr>
          <p:nvPr>
            <p:ph type="title"/>
          </p:nvPr>
        </p:nvSpPr>
        <p:spPr>
          <a:xfrm>
            <a:off x="1001262" y="912945"/>
            <a:ext cx="9271202" cy="767687"/>
          </a:xfrm>
        </p:spPr>
        <p:txBody>
          <a:bodyPr/>
          <a:lstStyle/>
          <a:p>
            <a:r>
              <a:rPr lang="el-GR" dirty="0"/>
              <a:t>Λοιπά θέματα κεφαλαιοποίησης</a:t>
            </a:r>
            <a:endParaRPr lang="en-GB" dirty="0"/>
          </a:p>
        </p:txBody>
      </p:sp>
      <p:sp>
        <p:nvSpPr>
          <p:cNvPr id="3" name="Content Placeholder 2">
            <a:extLst>
              <a:ext uri="{FF2B5EF4-FFF2-40B4-BE49-F238E27FC236}">
                <a16:creationId xmlns:a16="http://schemas.microsoft.com/office/drawing/2014/main" id="{B5D4B9C4-8592-29F4-7FDB-F27C53B66D1A}"/>
              </a:ext>
            </a:extLst>
          </p:cNvPr>
          <p:cNvSpPr>
            <a:spLocks noGrp="1"/>
          </p:cNvSpPr>
          <p:nvPr>
            <p:ph idx="1"/>
          </p:nvPr>
        </p:nvSpPr>
        <p:spPr>
          <a:xfrm>
            <a:off x="839416" y="2348880"/>
            <a:ext cx="10585176" cy="3888432"/>
          </a:xfrm>
        </p:spPr>
        <p:txBody>
          <a:bodyPr>
            <a:normAutofit fontScale="77500" lnSpcReduction="20000"/>
          </a:bodyPr>
          <a:lstStyle/>
          <a:p>
            <a:r>
              <a:rPr lang="el-GR" b="1" dirty="0"/>
              <a:t>Δημιουργία </a:t>
            </a:r>
            <a:r>
              <a:rPr lang="el-GR" b="1" i="1" dirty="0"/>
              <a:t>Εθνικού</a:t>
            </a:r>
            <a:r>
              <a:rPr lang="el-GR" b="1" dirty="0"/>
              <a:t> αποθεματικού</a:t>
            </a:r>
            <a:r>
              <a:rPr lang="el-GR" dirty="0"/>
              <a:t>. Πχ Νορβηγία (επένδυση πετρελαίων), Σιγκαπούρη (Ταμείο Αλληλοβοήθειας), Ν. Κορέα (αποταμίευση πλεονασμάτων ανώριμου συστήματος)</a:t>
            </a:r>
          </a:p>
          <a:p>
            <a:pPr lvl="1"/>
            <a:r>
              <a:rPr lang="el-GR" b="1" dirty="0"/>
              <a:t>Αν</a:t>
            </a:r>
            <a:r>
              <a:rPr lang="el-GR" dirty="0"/>
              <a:t>, όμως, το κεφάλαιο επενδύεται σε ομόλογα του Δημοσίου (ΗΠΑ), </a:t>
            </a:r>
            <a:r>
              <a:rPr lang="el-GR" b="1" dirty="0"/>
              <a:t>καθαρή αύξηση=0.  </a:t>
            </a:r>
            <a:r>
              <a:rPr lang="el-GR" dirty="0"/>
              <a:t>Πράξη εντυπωσιασμού χωρίς </a:t>
            </a:r>
            <a:r>
              <a:rPr lang="el-GR" dirty="0" err="1"/>
              <a:t>αντίκρυσμα</a:t>
            </a:r>
            <a:r>
              <a:rPr lang="el-GR" dirty="0"/>
              <a:t>;</a:t>
            </a:r>
          </a:p>
          <a:p>
            <a:pPr algn="just">
              <a:spcAft>
                <a:spcPts val="400"/>
              </a:spcAft>
            </a:pPr>
            <a:r>
              <a:rPr lang="el-GR" dirty="0">
                <a:latin typeface="Calibri" panose="020F0502020204030204" pitchFamily="34" charset="0"/>
                <a:ea typeface="Calibri" panose="020F0502020204030204" pitchFamily="34" charset="0"/>
                <a:cs typeface="Times New Roman" panose="02020603050405020304" pitchFamily="18" charset="0"/>
              </a:rPr>
              <a:t>Αλλά, η   ύπαρξη αποθεματικών αυξάνει τον </a:t>
            </a:r>
            <a:r>
              <a:rPr lang="el-GR" b="1" dirty="0">
                <a:latin typeface="Calibri" panose="020F0502020204030204" pitchFamily="34" charset="0"/>
                <a:ea typeface="Calibri" panose="020F0502020204030204" pitchFamily="34" charset="0"/>
                <a:cs typeface="Times New Roman" panose="02020603050405020304" pitchFamily="18" charset="0"/>
              </a:rPr>
              <a:t>κίνδυνο κρατικοποιήσεων  </a:t>
            </a:r>
            <a:r>
              <a:rPr lang="el-GR" dirty="0">
                <a:latin typeface="Calibri" panose="020F0502020204030204" pitchFamily="34" charset="0"/>
                <a:ea typeface="Calibri" panose="020F0502020204030204" pitchFamily="34" charset="0"/>
                <a:cs typeface="Times New Roman" panose="02020603050405020304" pitchFamily="18" charset="0"/>
              </a:rPr>
              <a:t>(πχ Ουγγαρία, Αργεντινή) </a:t>
            </a:r>
          </a:p>
          <a:p>
            <a:pPr lvl="1" algn="just">
              <a:spcAft>
                <a:spcPts val="400"/>
              </a:spcAft>
            </a:pPr>
            <a:r>
              <a:rPr lang="el-GR" dirty="0">
                <a:latin typeface="Calibri" panose="020F0502020204030204" pitchFamily="34" charset="0"/>
                <a:ea typeface="Calibri" panose="020F0502020204030204" pitchFamily="34" charset="0"/>
                <a:cs typeface="Times New Roman" panose="02020603050405020304" pitchFamily="18" charset="0"/>
              </a:rPr>
              <a:t>Το κράτος αρπάζει  τα αποθεματικά και λέει ότι θα χορηγεί διανεμητικές συντάξεις </a:t>
            </a:r>
          </a:p>
          <a:p>
            <a:r>
              <a:rPr lang="el-GR" b="1" dirty="0"/>
              <a:t>Κίνητρα εργασίας</a:t>
            </a:r>
            <a:r>
              <a:rPr lang="el-GR" dirty="0"/>
              <a:t>: Μήπως η κεφαλαιοποίησης δίνει περισσότερα;</a:t>
            </a:r>
          </a:p>
          <a:p>
            <a:pPr lvl="1" algn="just">
              <a:spcAft>
                <a:spcPts val="400"/>
              </a:spcAft>
            </a:pPr>
            <a:r>
              <a:rPr lang="el-GR" b="1" dirty="0">
                <a:effectLst/>
                <a:latin typeface="Calibri" panose="020F0502020204030204" pitchFamily="34" charset="0"/>
                <a:ea typeface="Calibri" panose="020F0502020204030204" pitchFamily="34" charset="0"/>
                <a:cs typeface="Times New Roman" panose="02020603050405020304" pitchFamily="18" charset="0"/>
              </a:rPr>
              <a:t>Το κρίσιμο είναι η </a:t>
            </a:r>
            <a:r>
              <a:rPr lang="el-GR" b="1" i="1" dirty="0">
                <a:effectLst/>
                <a:latin typeface="Calibri" panose="020F0502020204030204" pitchFamily="34" charset="0"/>
                <a:ea typeface="Calibri" panose="020F0502020204030204" pitchFamily="34" charset="0"/>
                <a:cs typeface="Times New Roman" panose="02020603050405020304" pitchFamily="18" charset="0"/>
              </a:rPr>
              <a:t>ανταποδοτικότητα</a:t>
            </a:r>
            <a:r>
              <a:rPr lang="el-GR" b="1" dirty="0">
                <a:effectLst/>
                <a:latin typeface="Calibri" panose="020F0502020204030204" pitchFamily="34" charset="0"/>
                <a:ea typeface="Calibri" panose="020F0502020204030204" pitchFamily="34" charset="0"/>
                <a:cs typeface="Times New Roman" panose="02020603050405020304" pitchFamily="18" charset="0"/>
              </a:rPr>
              <a:t>.</a:t>
            </a:r>
            <a:r>
              <a:rPr lang="el-GR" dirty="0">
                <a:effectLst/>
                <a:latin typeface="Calibri" panose="020F0502020204030204" pitchFamily="34" charset="0"/>
                <a:ea typeface="Calibri" panose="020F0502020204030204" pitchFamily="34" charset="0"/>
                <a:cs typeface="Times New Roman" panose="02020603050405020304" pitchFamily="18" charset="0"/>
              </a:rPr>
              <a:t> Π.χ. Το (διανεμητικό) Σουηδικό σύστημα διανεμητικό </a:t>
            </a:r>
            <a:r>
              <a:rPr lang="el-GR" dirty="0" err="1">
                <a:effectLst/>
                <a:latin typeface="Calibri" panose="020F0502020204030204" pitchFamily="34" charset="0"/>
                <a:ea typeface="Calibri" panose="020F0502020204030204" pitchFamily="34" charset="0"/>
                <a:cs typeface="Times New Roman" panose="02020603050405020304" pitchFamily="18" charset="0"/>
              </a:rPr>
              <a:t>οιονεί</a:t>
            </a:r>
            <a:r>
              <a:rPr lang="el-GR" dirty="0">
                <a:effectLst/>
                <a:latin typeface="Calibri" panose="020F0502020204030204" pitchFamily="34" charset="0"/>
                <a:ea typeface="Calibri" panose="020F0502020204030204" pitchFamily="34" charset="0"/>
                <a:cs typeface="Times New Roman" panose="02020603050405020304" pitchFamily="18" charset="0"/>
              </a:rPr>
              <a:t> προκαθορισμένης εισφοράς διατηρεί όλα τα κίνητρα. Αντίθετα, πολλά κεφαλαιοποιητικά συστήματα (καθορισμένων παροχών συνήθως) </a:t>
            </a:r>
            <a:r>
              <a:rPr lang="el-GR" b="1" dirty="0">
                <a:effectLst/>
                <a:latin typeface="Calibri" panose="020F0502020204030204" pitchFamily="34" charset="0"/>
                <a:ea typeface="Calibri" panose="020F0502020204030204" pitchFamily="34" charset="0"/>
                <a:cs typeface="Times New Roman" panose="02020603050405020304" pitchFamily="18" charset="0"/>
              </a:rPr>
              <a:t> </a:t>
            </a:r>
            <a:r>
              <a:rPr lang="el-GR" dirty="0">
                <a:effectLst/>
                <a:latin typeface="Calibri" panose="020F0502020204030204" pitchFamily="34" charset="0"/>
                <a:ea typeface="Calibri" panose="020F0502020204030204" pitchFamily="34" charset="0"/>
                <a:cs typeface="Times New Roman" panose="02020603050405020304" pitchFamily="18" charset="0"/>
              </a:rPr>
              <a:t>προωθούν την </a:t>
            </a:r>
            <a:r>
              <a:rPr lang="el-GR" dirty="0" err="1">
                <a:effectLst/>
                <a:latin typeface="Calibri" panose="020F0502020204030204" pitchFamily="34" charset="0"/>
                <a:ea typeface="Calibri" panose="020F0502020204030204" pitchFamily="34" charset="0"/>
                <a:cs typeface="Times New Roman" panose="02020603050405020304" pitchFamily="18" charset="0"/>
              </a:rPr>
              <a:t>πρόωρηα</a:t>
            </a:r>
            <a:r>
              <a:rPr lang="el-GR" dirty="0">
                <a:effectLst/>
                <a:latin typeface="Calibri" panose="020F0502020204030204" pitchFamily="34" charset="0"/>
                <a:ea typeface="Calibri" panose="020F0502020204030204" pitchFamily="34" charset="0"/>
                <a:cs typeface="Times New Roman" panose="02020603050405020304" pitchFamily="18" charset="0"/>
              </a:rPr>
              <a:t> συνταξιοδότηση.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1" algn="just">
              <a:spcAft>
                <a:spcPts val="400"/>
              </a:spcAft>
            </a:pPr>
            <a:r>
              <a:rPr lang="el-GR" dirty="0">
                <a:effectLst/>
                <a:latin typeface="Calibri" panose="020F0502020204030204" pitchFamily="34" charset="0"/>
                <a:ea typeface="Calibri" panose="020F0502020204030204" pitchFamily="34" charset="0"/>
                <a:cs typeface="Times New Roman" panose="02020603050405020304" pitchFamily="18" charset="0"/>
              </a:rPr>
              <a:t>Έχει σημασία </a:t>
            </a:r>
            <a:r>
              <a:rPr lang="el-GR" b="1" dirty="0">
                <a:effectLst/>
                <a:latin typeface="Calibri" panose="020F0502020204030204" pitchFamily="34" charset="0"/>
                <a:ea typeface="Calibri" panose="020F0502020204030204" pitchFamily="34" charset="0"/>
                <a:cs typeface="Times New Roman" panose="02020603050405020304" pitchFamily="18" charset="0"/>
              </a:rPr>
              <a:t>τι πιστεύουν οι ασφαλισμένοι</a:t>
            </a:r>
            <a:r>
              <a:rPr lang="el-GR" dirty="0">
                <a:effectLst/>
                <a:latin typeface="Calibri" panose="020F0502020204030204" pitchFamily="34" charset="0"/>
                <a:ea typeface="Calibri" panose="020F0502020204030204" pitchFamily="34" charset="0"/>
                <a:cs typeface="Times New Roman" panose="02020603050405020304" pitchFamily="18" charset="0"/>
              </a:rPr>
              <a:t>. Αν το σύστημα αντιμετωπίζεται ως </a:t>
            </a:r>
            <a:r>
              <a:rPr lang="el-GR" i="1" dirty="0">
                <a:effectLst/>
                <a:latin typeface="Calibri" panose="020F0502020204030204" pitchFamily="34" charset="0"/>
                <a:ea typeface="Calibri" panose="020F0502020204030204" pitchFamily="34" charset="0"/>
                <a:cs typeface="Times New Roman" panose="02020603050405020304" pitchFamily="18" charset="0"/>
              </a:rPr>
              <a:t>‘δικά μας λεφτά’, τότε ευνοείται η αποταμίευση.  </a:t>
            </a:r>
            <a:r>
              <a:rPr lang="el-GR" dirty="0">
                <a:effectLst/>
                <a:latin typeface="Calibri" panose="020F0502020204030204" pitchFamily="34" charset="0"/>
                <a:ea typeface="Calibri" panose="020F0502020204030204" pitchFamily="34" charset="0"/>
                <a:cs typeface="Times New Roman" panose="02020603050405020304" pitchFamily="18" charset="0"/>
              </a:rPr>
              <a:t>Αν αντιμετωπίζεται ως φορολογία, τότε θα αποθαρρύνεται.</a:t>
            </a:r>
          </a:p>
          <a:p>
            <a:pPr lvl="1" algn="just">
              <a:spcAft>
                <a:spcPts val="400"/>
              </a:spcAft>
            </a:pPr>
            <a:r>
              <a:rPr lang="el-GR" dirty="0">
                <a:effectLst/>
                <a:latin typeface="Calibri" panose="020F0502020204030204" pitchFamily="34" charset="0"/>
                <a:ea typeface="Calibri" panose="020F0502020204030204" pitchFamily="34" charset="0"/>
                <a:cs typeface="Times New Roman" panose="02020603050405020304" pitchFamily="18" charset="0"/>
              </a:rPr>
              <a:t>Στην Ευρώπη πολλά επαγγελματικά συστήματα αξιοποιούνται για </a:t>
            </a:r>
            <a:r>
              <a:rPr lang="el-GR" dirty="0">
                <a:latin typeface="Calibri" panose="020F0502020204030204" pitchFamily="34" charset="0"/>
                <a:ea typeface="Calibri" panose="020F0502020204030204" pitchFamily="34" charset="0"/>
                <a:cs typeface="Times New Roman" panose="02020603050405020304" pitchFamily="18" charset="0"/>
              </a:rPr>
              <a:t>ενθάρρυνση πρόωρων συνταξιοδοτήσεων. </a:t>
            </a:r>
          </a:p>
          <a:p>
            <a:pPr algn="just">
              <a:spcAft>
                <a:spcPts val="400"/>
              </a:spcAft>
            </a:pPr>
            <a:r>
              <a:rPr lang="el-GR" sz="2100" b="1" dirty="0">
                <a:effectLst/>
                <a:latin typeface="Calibri" panose="020F0502020204030204" pitchFamily="34" charset="0"/>
                <a:ea typeface="Calibri" panose="020F0502020204030204" pitchFamily="34" charset="0"/>
                <a:cs typeface="Times New Roman" panose="02020603050405020304" pitchFamily="18" charset="0"/>
              </a:rPr>
              <a:t>Το διοικητικό κόστος</a:t>
            </a:r>
            <a:r>
              <a:rPr lang="el-GR" b="1" dirty="0">
                <a:effectLst/>
                <a:latin typeface="Calibri" panose="020F0502020204030204" pitchFamily="34" charset="0"/>
                <a:ea typeface="Calibri" panose="020F0502020204030204" pitchFamily="34" charset="0"/>
                <a:cs typeface="Times New Roman" panose="02020603050405020304" pitchFamily="18" charset="0"/>
              </a:rPr>
              <a:t>: Αφαιρείται από αποδόσεις. </a:t>
            </a:r>
          </a:p>
          <a:p>
            <a:pPr lvl="1" algn="just">
              <a:spcAft>
                <a:spcPts val="400"/>
              </a:spcAft>
            </a:pPr>
            <a:r>
              <a:rPr lang="el-GR" dirty="0">
                <a:effectLst/>
                <a:latin typeface="Calibri" panose="020F0502020204030204" pitchFamily="34" charset="0"/>
                <a:ea typeface="Calibri" panose="020F0502020204030204" pitchFamily="34" charset="0"/>
                <a:cs typeface="Times New Roman" panose="02020603050405020304" pitchFamily="18" charset="0"/>
              </a:rPr>
              <a:t>Δηλαδή υψηλά κόστη διαφήμισης θίγουν συνταξιούχους</a:t>
            </a:r>
          </a:p>
          <a:p>
            <a:endParaRPr lang="en-GB" dirty="0"/>
          </a:p>
        </p:txBody>
      </p:sp>
      <p:sp>
        <p:nvSpPr>
          <p:cNvPr id="4" name="Date Placeholder 3">
            <a:extLst>
              <a:ext uri="{FF2B5EF4-FFF2-40B4-BE49-F238E27FC236}">
                <a16:creationId xmlns:a16="http://schemas.microsoft.com/office/drawing/2014/main" id="{B1F171DF-05BF-8910-C9E1-3A8BE60F7DA9}"/>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710A5288-C50F-36A0-FEC7-C3201B602E25}"/>
              </a:ext>
            </a:extLst>
          </p:cNvPr>
          <p:cNvSpPr>
            <a:spLocks noGrp="1"/>
          </p:cNvSpPr>
          <p:nvPr>
            <p:ph type="sldNum" sz="quarter" idx="12"/>
          </p:nvPr>
        </p:nvSpPr>
        <p:spPr/>
        <p:txBody>
          <a:bodyPr/>
          <a:lstStyle/>
          <a:p>
            <a:fld id="{129925B6-863B-4C2F-8765-BBFEFEBA9CE7}" type="slidenum">
              <a:rPr lang="en-GB" altLang="en-US" smtClean="0"/>
              <a:pPr/>
              <a:t>27</a:t>
            </a:fld>
            <a:endParaRPr lang="en-GB" altLang="en-US"/>
          </a:p>
        </p:txBody>
      </p:sp>
    </p:spTree>
    <p:extLst>
      <p:ext uri="{BB962C8B-B14F-4D97-AF65-F5344CB8AC3E}">
        <p14:creationId xmlns:p14="http://schemas.microsoft.com/office/powerpoint/2010/main" val="341256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677DD1B9-E6D6-C18C-E06F-ECD2EB444373}"/>
              </a:ext>
            </a:extLst>
          </p:cNvPr>
          <p:cNvSpPr>
            <a:spLocks noGrp="1"/>
          </p:cNvSpPr>
          <p:nvPr>
            <p:ph type="title"/>
          </p:nvPr>
        </p:nvSpPr>
        <p:spPr>
          <a:xfrm>
            <a:off x="1154955" y="973667"/>
            <a:ext cx="2942210" cy="4833745"/>
          </a:xfrm>
        </p:spPr>
        <p:txBody>
          <a:bodyPr>
            <a:normAutofit/>
          </a:bodyPr>
          <a:lstStyle/>
          <a:p>
            <a:r>
              <a:rPr lang="el-GR" sz="2500" b="1" i="1">
                <a:solidFill>
                  <a:srgbClr val="EBEBEB"/>
                </a:solidFill>
                <a:effectLst>
                  <a:outerShdw blurRad="38100" dist="38100" dir="2700000" algn="tl">
                    <a:srgbClr val="000000">
                      <a:alpha val="43137"/>
                    </a:srgbClr>
                  </a:outerShdw>
                </a:effectLst>
              </a:rPr>
              <a:t>ΓΕΝΙΚΑ</a:t>
            </a:r>
            <a:r>
              <a:rPr lang="el-GR" sz="2500" b="1">
                <a:solidFill>
                  <a:srgbClr val="EBEBEB"/>
                </a:solidFill>
                <a:effectLst>
                  <a:outerShdw blurRad="38100" dist="38100" dir="2700000" algn="tl">
                    <a:srgbClr val="000000">
                      <a:alpha val="43137"/>
                    </a:srgbClr>
                  </a:outerShdw>
                </a:effectLst>
              </a:rPr>
              <a:t> ΣΥΜΠΕΡΑΣΜΑΤΑ </a:t>
            </a:r>
            <a:br>
              <a:rPr lang="el-GR" sz="2500" b="1">
                <a:solidFill>
                  <a:srgbClr val="EBEBEB"/>
                </a:solidFill>
                <a:effectLst>
                  <a:outerShdw blurRad="38100" dist="38100" dir="2700000" algn="tl">
                    <a:srgbClr val="000000">
                      <a:alpha val="43137"/>
                    </a:srgbClr>
                  </a:outerShdw>
                </a:effectLst>
              </a:rPr>
            </a:br>
            <a:r>
              <a:rPr lang="el-GR" sz="2500" b="1">
                <a:solidFill>
                  <a:srgbClr val="EBEBEB"/>
                </a:solidFill>
                <a:effectLst>
                  <a:outerShdw blurRad="38100" dist="38100" dir="2700000" algn="tl">
                    <a:srgbClr val="000000">
                      <a:alpha val="43137"/>
                    </a:srgbClr>
                  </a:outerShdw>
                </a:effectLst>
              </a:rPr>
              <a:t>ΓΙΑ ΣΥΣΤΗΜΑΤΑΤΑ ΣΥΝΤΑΞΕΩΝ</a:t>
            </a:r>
            <a:endParaRPr lang="en-GB" sz="2500" b="1">
              <a:solidFill>
                <a:srgbClr val="EBEBEB"/>
              </a:solidFill>
              <a:effectLst>
                <a:outerShdw blurRad="38100" dist="38100" dir="2700000" algn="tl">
                  <a:srgbClr val="000000">
                    <a:alpha val="43137"/>
                  </a:srgbClr>
                </a:outerShdw>
              </a:effectLst>
            </a:endParaRPr>
          </a:p>
        </p:txBody>
      </p:sp>
      <p:sp>
        <p:nvSpPr>
          <p:cNvPr id="20" name="Rectangle 1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Slide Number Placeholder 4">
            <a:extLst>
              <a:ext uri="{FF2B5EF4-FFF2-40B4-BE49-F238E27FC236}">
                <a16:creationId xmlns:a16="http://schemas.microsoft.com/office/drawing/2014/main" id="{4D89AF06-411B-1B26-92AA-970A8C601097}"/>
              </a:ext>
            </a:extLst>
          </p:cNvPr>
          <p:cNvSpPr>
            <a:spLocks noGrp="1"/>
          </p:cNvSpPr>
          <p:nvPr>
            <p:ph type="sldNum" sz="quarter" idx="12"/>
          </p:nvPr>
        </p:nvSpPr>
        <p:spPr>
          <a:xfrm>
            <a:off x="10352540" y="295729"/>
            <a:ext cx="838199" cy="767687"/>
          </a:xfrm>
        </p:spPr>
        <p:txBody>
          <a:bodyPr>
            <a:normAutofit/>
          </a:bodyPr>
          <a:lstStyle/>
          <a:p>
            <a:pPr>
              <a:spcAft>
                <a:spcPts val="600"/>
              </a:spcAft>
            </a:pPr>
            <a:fld id="{129925B6-863B-4C2F-8765-BBFEFEBA9CE7}" type="slidenum">
              <a:rPr lang="en-GB" altLang="en-US">
                <a:solidFill>
                  <a:srgbClr val="FFFFFF"/>
                </a:solidFill>
              </a:rPr>
              <a:pPr>
                <a:spcAft>
                  <a:spcPts val="600"/>
                </a:spcAft>
              </a:pPr>
              <a:t>28</a:t>
            </a:fld>
            <a:endParaRPr lang="en-GB" altLang="en-US">
              <a:solidFill>
                <a:srgbClr val="FFFFFF"/>
              </a:solidFill>
            </a:endParaRPr>
          </a:p>
        </p:txBody>
      </p:sp>
      <p:sp>
        <p:nvSpPr>
          <p:cNvPr id="4" name="Date Placeholder 3">
            <a:extLst>
              <a:ext uri="{FF2B5EF4-FFF2-40B4-BE49-F238E27FC236}">
                <a16:creationId xmlns:a16="http://schemas.microsoft.com/office/drawing/2014/main" id="{25753543-CAC4-3786-1CD8-70D99A05FB5C}"/>
              </a:ext>
            </a:extLst>
          </p:cNvPr>
          <p:cNvSpPr>
            <a:spLocks noGrp="1"/>
          </p:cNvSpPr>
          <p:nvPr>
            <p:ph type="dt" sz="half" idx="10"/>
          </p:nvPr>
        </p:nvSpPr>
        <p:spPr>
          <a:xfrm>
            <a:off x="10653104" y="6391838"/>
            <a:ext cx="990599" cy="304799"/>
          </a:xfrm>
        </p:spPr>
        <p:txBody>
          <a:bodyPr>
            <a:normAutofit/>
          </a:bodyPr>
          <a:lstStyle/>
          <a:p>
            <a:pPr>
              <a:spcAft>
                <a:spcPts val="600"/>
              </a:spcAft>
              <a:defRPr/>
            </a:pPr>
            <a:fld id="{B07767B7-7E21-468C-A26A-AE1B7BB8460A}" type="datetime1">
              <a:rPr lang="en-GB" smtClean="0"/>
              <a:pPr>
                <a:spcAft>
                  <a:spcPts val="600"/>
                </a:spcAft>
                <a:defRPr/>
              </a:pPr>
              <a:t>14/05/2025</a:t>
            </a:fld>
            <a:endParaRPr lang="en-GB"/>
          </a:p>
        </p:txBody>
      </p:sp>
      <p:graphicFrame>
        <p:nvGraphicFramePr>
          <p:cNvPr id="7" name="Content Placeholder 2">
            <a:extLst>
              <a:ext uri="{FF2B5EF4-FFF2-40B4-BE49-F238E27FC236}">
                <a16:creationId xmlns:a16="http://schemas.microsoft.com/office/drawing/2014/main" id="{6C8EBA4B-1414-6E5F-1971-09A613C63C83}"/>
              </a:ext>
            </a:extLst>
          </p:cNvPr>
          <p:cNvGraphicFramePr>
            <a:graphicFrameLocks noGrp="1"/>
          </p:cNvGraphicFramePr>
          <p:nvPr>
            <p:ph idx="1"/>
            <p:extLst>
              <p:ext uri="{D42A27DB-BD31-4B8C-83A1-F6EECF244321}">
                <p14:modId xmlns:p14="http://schemas.microsoft.com/office/powerpoint/2010/main" val="148184510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378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22EC-CBC1-3AD1-AD53-16DC9D28DFB9}"/>
              </a:ext>
            </a:extLst>
          </p:cNvPr>
          <p:cNvSpPr>
            <a:spLocks noGrp="1"/>
          </p:cNvSpPr>
          <p:nvPr>
            <p:ph type="title"/>
          </p:nvPr>
        </p:nvSpPr>
        <p:spPr/>
        <p:txBody>
          <a:bodyPr/>
          <a:lstStyle/>
          <a:p>
            <a:r>
              <a:rPr lang="el-GR" dirty="0"/>
              <a:t>Ιδιωτικές συντάξεις και γήρανση</a:t>
            </a:r>
            <a:endParaRPr lang="en-GB" dirty="0"/>
          </a:p>
        </p:txBody>
      </p:sp>
      <p:sp>
        <p:nvSpPr>
          <p:cNvPr id="3" name="Text Placeholder 2">
            <a:extLst>
              <a:ext uri="{FF2B5EF4-FFF2-40B4-BE49-F238E27FC236}">
                <a16:creationId xmlns:a16="http://schemas.microsoft.com/office/drawing/2014/main" id="{3045D412-9F82-3121-5C82-AA6FE0996867}"/>
              </a:ext>
            </a:extLst>
          </p:cNvPr>
          <p:cNvSpPr>
            <a:spLocks noGrp="1"/>
          </p:cNvSpPr>
          <p:nvPr>
            <p:ph type="body" idx="1"/>
          </p:nvPr>
        </p:nvSpPr>
        <p:spPr/>
        <p:txBody>
          <a:bodyPr/>
          <a:lstStyle/>
          <a:p>
            <a:r>
              <a:rPr lang="el-GR" dirty="0" err="1"/>
              <a:t>Μακροβιοτητα</a:t>
            </a:r>
            <a:r>
              <a:rPr lang="el-GR" dirty="0"/>
              <a:t> και </a:t>
            </a:r>
            <a:r>
              <a:rPr lang="el-GR" dirty="0" err="1"/>
              <a:t>ασφαλιση</a:t>
            </a:r>
            <a:endParaRPr lang="el-GR" dirty="0"/>
          </a:p>
          <a:p>
            <a:r>
              <a:rPr lang="el-GR" dirty="0" err="1"/>
              <a:t>Στεγαστικα</a:t>
            </a:r>
            <a:r>
              <a:rPr lang="el-GR" dirty="0"/>
              <a:t> </a:t>
            </a:r>
            <a:r>
              <a:rPr lang="el-GR" dirty="0" err="1"/>
              <a:t>δανεια</a:t>
            </a:r>
            <a:endParaRPr lang="en-GB" dirty="0"/>
          </a:p>
        </p:txBody>
      </p:sp>
      <p:sp>
        <p:nvSpPr>
          <p:cNvPr id="4" name="Date Placeholder 3">
            <a:extLst>
              <a:ext uri="{FF2B5EF4-FFF2-40B4-BE49-F238E27FC236}">
                <a16:creationId xmlns:a16="http://schemas.microsoft.com/office/drawing/2014/main" id="{7416FF2A-34FE-6077-D6FE-2A56E3277269}"/>
              </a:ext>
            </a:extLst>
          </p:cNvPr>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Slide Number Placeholder 4">
            <a:extLst>
              <a:ext uri="{FF2B5EF4-FFF2-40B4-BE49-F238E27FC236}">
                <a16:creationId xmlns:a16="http://schemas.microsoft.com/office/drawing/2014/main" id="{D927693D-8644-96A3-221C-D9843842ABC8}"/>
              </a:ext>
            </a:extLst>
          </p:cNvPr>
          <p:cNvSpPr>
            <a:spLocks noGrp="1"/>
          </p:cNvSpPr>
          <p:nvPr>
            <p:ph type="sldNum" sz="quarter" idx="12"/>
          </p:nvPr>
        </p:nvSpPr>
        <p:spPr/>
        <p:txBody>
          <a:bodyPr/>
          <a:lstStyle/>
          <a:p>
            <a:fld id="{129925B6-863B-4C2F-8765-BBFEFEBA9CE7}" type="slidenum">
              <a:rPr lang="en-GB" altLang="en-US" smtClean="0"/>
              <a:pPr/>
              <a:t>29</a:t>
            </a:fld>
            <a:endParaRPr lang="en-GB" altLang="en-US"/>
          </a:p>
        </p:txBody>
      </p:sp>
    </p:spTree>
    <p:extLst>
      <p:ext uri="{BB962C8B-B14F-4D97-AF65-F5344CB8AC3E}">
        <p14:creationId xmlns:p14="http://schemas.microsoft.com/office/powerpoint/2010/main" val="329708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D5CF-56FD-B7CF-49B7-D3F01EE4196B}"/>
              </a:ext>
            </a:extLst>
          </p:cNvPr>
          <p:cNvSpPr>
            <a:spLocks noGrp="1"/>
          </p:cNvSpPr>
          <p:nvPr>
            <p:ph type="title"/>
          </p:nvPr>
        </p:nvSpPr>
        <p:spPr/>
        <p:txBody>
          <a:bodyPr/>
          <a:lstStyle/>
          <a:p>
            <a:r>
              <a:rPr lang="el-GR" sz="2800" i="1" dirty="0"/>
              <a:t>Πώς</a:t>
            </a:r>
            <a:r>
              <a:rPr lang="el-GR" sz="2800" dirty="0"/>
              <a:t> αναλύεται το πρόβλημα; </a:t>
            </a:r>
            <a:r>
              <a:rPr lang="el-GR" sz="2800" dirty="0" err="1"/>
              <a:t>Μικρο</a:t>
            </a:r>
            <a:r>
              <a:rPr lang="el-GR" sz="2800" dirty="0"/>
              <a:t> και  </a:t>
            </a:r>
            <a:r>
              <a:rPr lang="el-GR" sz="2800" dirty="0" err="1"/>
              <a:t>μακρο</a:t>
            </a:r>
            <a:endParaRPr lang="en-GB" sz="2800" dirty="0"/>
          </a:p>
        </p:txBody>
      </p:sp>
      <p:sp>
        <p:nvSpPr>
          <p:cNvPr id="3" name="Content Placeholder 2">
            <a:extLst>
              <a:ext uri="{FF2B5EF4-FFF2-40B4-BE49-F238E27FC236}">
                <a16:creationId xmlns:a16="http://schemas.microsoft.com/office/drawing/2014/main" id="{A11129DC-D3FE-D2A4-2541-7BE746467EA7}"/>
              </a:ext>
            </a:extLst>
          </p:cNvPr>
          <p:cNvSpPr>
            <a:spLocks noGrp="1"/>
          </p:cNvSpPr>
          <p:nvPr>
            <p:ph idx="1"/>
          </p:nvPr>
        </p:nvSpPr>
        <p:spPr>
          <a:xfrm>
            <a:off x="398343" y="2137670"/>
            <a:ext cx="11233248" cy="4248472"/>
          </a:xfrm>
        </p:spPr>
        <p:txBody>
          <a:bodyPr>
            <a:normAutofit fontScale="85000" lnSpcReduction="10000"/>
          </a:bodyPr>
          <a:lstStyle/>
          <a:p>
            <a:pPr marL="0" indent="0">
              <a:buNone/>
            </a:pPr>
            <a:r>
              <a:rPr lang="en-US" b="1" dirty="0">
                <a:solidFill>
                  <a:schemeClr val="accent1"/>
                </a:solidFill>
              </a:rPr>
              <a:t>MICRO: </a:t>
            </a:r>
            <a:r>
              <a:rPr lang="el-GR" dirty="0"/>
              <a:t>Το </a:t>
            </a:r>
            <a:r>
              <a:rPr lang="el-GR" b="1" dirty="0"/>
              <a:t>μεμονωμένο άτομο </a:t>
            </a:r>
            <a:r>
              <a:rPr lang="el-GR" dirty="0"/>
              <a:t>αντιλαμβάνεται ότι θα ζήσει παραπάνω:  </a:t>
            </a:r>
            <a:r>
              <a:rPr lang="el-GR" b="1" dirty="0"/>
              <a:t>ΜΟΝΤΕΛΟ ΚΥΚΛΟΥ ΖΩΗΣ</a:t>
            </a:r>
          </a:p>
          <a:p>
            <a:r>
              <a:rPr lang="el-GR" sz="1400" dirty="0"/>
              <a:t>Η </a:t>
            </a:r>
            <a:r>
              <a:rPr lang="el-GR" sz="1400" b="1" dirty="0"/>
              <a:t>ιδανική περίπτωση </a:t>
            </a:r>
            <a:r>
              <a:rPr lang="el-GR" sz="1400" dirty="0"/>
              <a:t>– άτομο χωρίς περιορισμούς και με απεριόριστη δυνατότητα να αποταμιεύει και να δανείζεται. </a:t>
            </a:r>
          </a:p>
          <a:p>
            <a:pPr lvl="1"/>
            <a:r>
              <a:rPr lang="el-GR" sz="1200" b="1" dirty="0"/>
              <a:t>Πώς</a:t>
            </a:r>
            <a:r>
              <a:rPr lang="el-GR" sz="1200" dirty="0"/>
              <a:t> θα καθορίσει </a:t>
            </a:r>
            <a:r>
              <a:rPr lang="el-GR" sz="1200" b="1" dirty="0"/>
              <a:t>(εξομαλύνει) την κατανάλωσή του</a:t>
            </a:r>
            <a:r>
              <a:rPr lang="el-GR" sz="1200" dirty="0"/>
              <a:t>; Πώς ‘τεντώνει’ τους διαθέσιμους πόρους; Αποταμίευση.</a:t>
            </a:r>
          </a:p>
          <a:p>
            <a:r>
              <a:rPr lang="el-GR" sz="1400" dirty="0"/>
              <a:t>Τον </a:t>
            </a:r>
            <a:r>
              <a:rPr lang="el-GR" sz="1400" b="1" i="1" dirty="0">
                <a:solidFill>
                  <a:schemeClr val="tx2"/>
                </a:solidFill>
                <a:effectLst>
                  <a:outerShdw blurRad="38100" dist="38100" dir="2700000" algn="tl">
                    <a:srgbClr val="000000">
                      <a:alpha val="43137"/>
                    </a:srgbClr>
                  </a:outerShdw>
                </a:effectLst>
              </a:rPr>
              <a:t>βοηθούν</a:t>
            </a:r>
            <a:r>
              <a:rPr lang="el-GR" sz="1400" dirty="0"/>
              <a:t> </a:t>
            </a:r>
            <a:r>
              <a:rPr lang="el-GR" sz="1400" b="1" dirty="0"/>
              <a:t>θεσμοί</a:t>
            </a:r>
            <a:r>
              <a:rPr lang="el-GR" sz="1400" dirty="0"/>
              <a:t> που διευκολύνουν </a:t>
            </a:r>
            <a:r>
              <a:rPr lang="el-GR" sz="1400" b="1" dirty="0"/>
              <a:t>μεταφορές στον χρόνο </a:t>
            </a:r>
            <a:r>
              <a:rPr lang="el-GR" sz="1400" dirty="0"/>
              <a:t>– </a:t>
            </a:r>
            <a:r>
              <a:rPr lang="el-GR" sz="1400" i="1" dirty="0">
                <a:effectLst>
                  <a:outerShdw blurRad="38100" dist="38100" dir="2700000" algn="tl">
                    <a:srgbClr val="000000">
                      <a:alpha val="43137"/>
                    </a:srgbClr>
                  </a:outerShdw>
                </a:effectLst>
              </a:rPr>
              <a:t>Συντάξεις, ασφαλίσεις ζωής. </a:t>
            </a:r>
            <a:r>
              <a:rPr lang="el-GR" sz="1400" dirty="0"/>
              <a:t>–Τον </a:t>
            </a:r>
            <a:r>
              <a:rPr lang="el-GR" sz="1400" b="1" i="1" dirty="0">
                <a:solidFill>
                  <a:schemeClr val="tx2"/>
                </a:solidFill>
                <a:effectLst>
                  <a:outerShdw blurRad="38100" dist="38100" dir="2700000" algn="tl">
                    <a:srgbClr val="000000">
                      <a:alpha val="43137"/>
                    </a:srgbClr>
                  </a:outerShdw>
                </a:effectLst>
              </a:rPr>
              <a:t>εμποδίζουν</a:t>
            </a:r>
            <a:r>
              <a:rPr lang="el-GR" sz="1400" dirty="0"/>
              <a:t> θέματα όπως πρόσβαση σε τράπεζες , προβλήματα ρευστοποίησης</a:t>
            </a:r>
          </a:p>
          <a:p>
            <a:r>
              <a:rPr lang="el-GR" sz="1400" dirty="0"/>
              <a:t>΄Στην πράξη </a:t>
            </a:r>
            <a:r>
              <a:rPr lang="el-GR" sz="1400" b="1" dirty="0"/>
              <a:t>περιπλέκεται</a:t>
            </a:r>
            <a:r>
              <a:rPr lang="el-GR" sz="1400" dirty="0"/>
              <a:t> από εξελίξεις στην </a:t>
            </a:r>
            <a:r>
              <a:rPr lang="el-GR" sz="1400" b="1" dirty="0"/>
              <a:t>τεχνολογία</a:t>
            </a:r>
            <a:r>
              <a:rPr lang="el-GR" sz="1400" dirty="0"/>
              <a:t>, </a:t>
            </a:r>
            <a:r>
              <a:rPr lang="el-GR" sz="1400" b="1" dirty="0"/>
              <a:t>εργασία</a:t>
            </a:r>
            <a:r>
              <a:rPr lang="el-GR" sz="1400" dirty="0"/>
              <a:t> και </a:t>
            </a:r>
            <a:r>
              <a:rPr lang="el-GR" sz="1400" b="1" dirty="0"/>
              <a:t>παγκοσμιοποίηση: </a:t>
            </a:r>
            <a:r>
              <a:rPr lang="el-GR" sz="1200" dirty="0"/>
              <a:t>Η περίοδο; εργασίας πιο σύνθετη: κενά, αυξομειώσεις, ευκαιρίες, </a:t>
            </a:r>
          </a:p>
          <a:p>
            <a:r>
              <a:rPr lang="el-GR" sz="1400" i="1" dirty="0"/>
              <a:t>Αυτές</a:t>
            </a:r>
            <a:r>
              <a:rPr lang="el-GR" sz="1400" dirty="0"/>
              <a:t> περιπλέκουν το απλό μοντέλο κύκλου ζωής προς </a:t>
            </a:r>
            <a:r>
              <a:rPr lang="el-GR" sz="1400" b="1" dirty="0">
                <a:effectLst>
                  <a:outerShdw blurRad="38100" dist="38100" dir="2700000" algn="tl">
                    <a:srgbClr val="000000">
                      <a:alpha val="43137"/>
                    </a:srgbClr>
                  </a:outerShdw>
                </a:effectLst>
              </a:rPr>
              <a:t>την ζωή πολλών φάσεων</a:t>
            </a:r>
          </a:p>
          <a:p>
            <a:pPr marL="0" indent="0">
              <a:buNone/>
            </a:pPr>
            <a:r>
              <a:rPr lang="en-US" b="1" dirty="0">
                <a:solidFill>
                  <a:schemeClr val="accent1"/>
                </a:solidFill>
              </a:rPr>
              <a:t>MACRO: </a:t>
            </a:r>
            <a:r>
              <a:rPr lang="el-GR" dirty="0"/>
              <a:t>Το </a:t>
            </a:r>
            <a:r>
              <a:rPr lang="el-GR" b="1" dirty="0"/>
              <a:t>σύστημα προσαρμόζεται </a:t>
            </a:r>
            <a:r>
              <a:rPr lang="el-GR" dirty="0"/>
              <a:t>όταν μεταβάλλονται </a:t>
            </a:r>
            <a:r>
              <a:rPr lang="el-GR" b="1" dirty="0"/>
              <a:t>τα ποσοστά εξάρτησης : </a:t>
            </a:r>
            <a:r>
              <a:rPr lang="el-GR" b="1" i="1" dirty="0"/>
              <a:t>Αποταμίευση</a:t>
            </a:r>
          </a:p>
          <a:p>
            <a:r>
              <a:rPr lang="el-GR" dirty="0"/>
              <a:t>Όταν πολλοί αντιμετωπίζουν το πρόβλημα ταυτόχρονα, το πρόβλημα είναι πιο σύνθετο: </a:t>
            </a:r>
            <a:r>
              <a:rPr lang="el-GR" b="1" dirty="0">
                <a:solidFill>
                  <a:schemeClr val="accent6"/>
                </a:solidFill>
              </a:rPr>
              <a:t>πλάνη της συνάθροισης</a:t>
            </a:r>
            <a:r>
              <a:rPr lang="el-GR" dirty="0"/>
              <a:t>. </a:t>
            </a:r>
          </a:p>
          <a:p>
            <a:r>
              <a:rPr lang="el-GR" dirty="0"/>
              <a:t>Η γήρανση δημιουργεί προβλήματα στους θεσμούς – </a:t>
            </a:r>
            <a:r>
              <a:rPr lang="el-GR" b="1" dirty="0"/>
              <a:t>Συντάξεις, ασφαλίσεις, διαχείριση περιουσίας</a:t>
            </a:r>
            <a:r>
              <a:rPr lang="el-GR" dirty="0"/>
              <a:t>. Αυτοί δημιουργήθηκαν για την γήρανση. Πρέπει να προσαρμοστούν σε συνθήκες όπου </a:t>
            </a:r>
            <a:r>
              <a:rPr lang="el-GR" b="1" dirty="0"/>
              <a:t>όλοι </a:t>
            </a:r>
            <a:r>
              <a:rPr lang="el-GR" b="1" dirty="0" err="1"/>
              <a:t>ζούν</a:t>
            </a:r>
            <a:r>
              <a:rPr lang="el-GR" b="1" dirty="0"/>
              <a:t> περισσότερο</a:t>
            </a:r>
            <a:r>
              <a:rPr lang="el-GR" dirty="0"/>
              <a:t>.</a:t>
            </a:r>
          </a:p>
          <a:p>
            <a:r>
              <a:rPr lang="el-GR" b="1" dirty="0"/>
              <a:t>Πρόβλημα</a:t>
            </a:r>
            <a:r>
              <a:rPr lang="el-GR" dirty="0"/>
              <a:t> της γήρανσης:  </a:t>
            </a:r>
            <a:r>
              <a:rPr lang="el-GR" i="1" dirty="0">
                <a:effectLst>
                  <a:outerShdw blurRad="38100" dist="38100" dir="2700000" algn="tl">
                    <a:srgbClr val="000000">
                      <a:alpha val="43137"/>
                    </a:srgbClr>
                  </a:outerShdw>
                </a:effectLst>
              </a:rPr>
              <a:t>πώς</a:t>
            </a:r>
            <a:r>
              <a:rPr lang="el-GR" dirty="0"/>
              <a:t> οι θεσμοί μπορεί να προσαρμοστούν στα νέα δεδομένα.</a:t>
            </a:r>
          </a:p>
          <a:p>
            <a:pPr lvl="1"/>
            <a:r>
              <a:rPr lang="el-GR" dirty="0"/>
              <a:t>Τέτοια θέματα είναι η προσαρμογή συντάξεων, δημόσιων και ιδιωτικών, αλλά και θεσμοί διαχείρισης περιουσίας.</a:t>
            </a:r>
          </a:p>
          <a:p>
            <a:endParaRPr lang="el-GR" b="1" dirty="0"/>
          </a:p>
          <a:p>
            <a:endParaRPr lang="en-GB" b="1" dirty="0"/>
          </a:p>
          <a:p>
            <a:pPr marL="0" indent="0">
              <a:buNone/>
            </a:pPr>
            <a:endParaRPr lang="en-GB" dirty="0"/>
          </a:p>
        </p:txBody>
      </p:sp>
      <p:sp>
        <p:nvSpPr>
          <p:cNvPr id="4" name="Date Placeholder 3">
            <a:extLst>
              <a:ext uri="{FF2B5EF4-FFF2-40B4-BE49-F238E27FC236}">
                <a16:creationId xmlns:a16="http://schemas.microsoft.com/office/drawing/2014/main" id="{7121B9AC-F0F4-03C3-B29D-036E7C5F439D}"/>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99900152-7761-A304-9880-5F19D6B52BFE}"/>
              </a:ext>
            </a:extLst>
          </p:cNvPr>
          <p:cNvSpPr>
            <a:spLocks noGrp="1"/>
          </p:cNvSpPr>
          <p:nvPr>
            <p:ph type="sldNum" sz="quarter" idx="12"/>
          </p:nvPr>
        </p:nvSpPr>
        <p:spPr/>
        <p:txBody>
          <a:bodyPr/>
          <a:lstStyle/>
          <a:p>
            <a:fld id="{129925B6-863B-4C2F-8765-BBFEFEBA9CE7}" type="slidenum">
              <a:rPr lang="en-GB" altLang="en-US" smtClean="0"/>
              <a:pPr/>
              <a:t>3</a:t>
            </a:fld>
            <a:endParaRPr lang="en-GB" altLang="en-US"/>
          </a:p>
        </p:txBody>
      </p:sp>
    </p:spTree>
    <p:extLst>
      <p:ext uri="{BB962C8B-B14F-4D97-AF65-F5344CB8AC3E}">
        <p14:creationId xmlns:p14="http://schemas.microsoft.com/office/powerpoint/2010/main" val="921880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167A-AC6E-F081-FC15-062A41DD1C09}"/>
              </a:ext>
            </a:extLst>
          </p:cNvPr>
          <p:cNvSpPr>
            <a:spLocks noGrp="1"/>
          </p:cNvSpPr>
          <p:nvPr>
            <p:ph type="title"/>
          </p:nvPr>
        </p:nvSpPr>
        <p:spPr>
          <a:xfrm>
            <a:off x="1001262" y="764704"/>
            <a:ext cx="9055178" cy="915928"/>
          </a:xfrm>
        </p:spPr>
        <p:txBody>
          <a:bodyPr/>
          <a:lstStyle/>
          <a:p>
            <a:r>
              <a:rPr lang="el-GR" dirty="0"/>
              <a:t>Γήρανση, συστηματικό ρίσκο  και ιδιωτική ασφάλιση</a:t>
            </a:r>
            <a:endParaRPr lang="en-GB" dirty="0"/>
          </a:p>
        </p:txBody>
      </p:sp>
      <p:sp>
        <p:nvSpPr>
          <p:cNvPr id="3" name="Content Placeholder 2">
            <a:extLst>
              <a:ext uri="{FF2B5EF4-FFF2-40B4-BE49-F238E27FC236}">
                <a16:creationId xmlns:a16="http://schemas.microsoft.com/office/drawing/2014/main" id="{8C38A078-A2A4-FF5F-CB96-BDCFCACF5750}"/>
              </a:ext>
            </a:extLst>
          </p:cNvPr>
          <p:cNvSpPr>
            <a:spLocks noGrp="1"/>
          </p:cNvSpPr>
          <p:nvPr>
            <p:ph idx="1"/>
          </p:nvPr>
        </p:nvSpPr>
        <p:spPr>
          <a:xfrm>
            <a:off x="623392" y="2204864"/>
            <a:ext cx="10567347" cy="4186974"/>
          </a:xfrm>
        </p:spPr>
        <p:txBody>
          <a:bodyPr>
            <a:normAutofit fontScale="85000" lnSpcReduction="20000"/>
          </a:bodyPr>
          <a:lstStyle/>
          <a:p>
            <a:pPr marL="0" indent="0">
              <a:buNone/>
            </a:pPr>
            <a:r>
              <a:rPr lang="el-GR" dirty="0"/>
              <a:t>H Ιδιωτική ασφάλιση επηρεάζεται από την γήρανση του πληθυσμού. Σε </a:t>
            </a:r>
            <a:r>
              <a:rPr lang="el-GR" b="1" dirty="0"/>
              <a:t>ατομικό</a:t>
            </a:r>
            <a:r>
              <a:rPr lang="el-GR" dirty="0"/>
              <a:t> επίπεδο διαμορφώνονται προϊόντα που βοηθούν ενόψει </a:t>
            </a:r>
            <a:r>
              <a:rPr lang="el-GR" b="1" dirty="0"/>
              <a:t>μακροβιότητας</a:t>
            </a:r>
            <a:r>
              <a:rPr lang="el-GR" dirty="0"/>
              <a:t> αλλά και </a:t>
            </a:r>
            <a:r>
              <a:rPr lang="el-GR" b="1" dirty="0"/>
              <a:t>πληθωρισμού</a:t>
            </a:r>
            <a:r>
              <a:rPr lang="el-GR" dirty="0"/>
              <a:t>.</a:t>
            </a:r>
          </a:p>
          <a:p>
            <a:pPr>
              <a:buFont typeface="+mj-lt"/>
              <a:buAutoNum type="alphaUcPeriod"/>
            </a:pPr>
            <a:r>
              <a:rPr lang="el-GR" b="1" dirty="0"/>
              <a:t>Μια ιδιωτική εταιρεία πρέπει να παραμείνει βιώσιμη</a:t>
            </a:r>
            <a:r>
              <a:rPr lang="el-GR" dirty="0"/>
              <a:t>. Προσθήκη χαρακτηριστικών (πχ τιμαριθμοποίηση για τον πληθωρισμό, ράντες για ζευγάρια) αυξάνει το αναλογιστικό κόστος και επομένως πρέπει (κάπως) να χρεωθεί – </a:t>
            </a:r>
            <a:r>
              <a:rPr lang="el-GR" b="1" dirty="0"/>
              <a:t>άρα ‘κοστίζει’ </a:t>
            </a:r>
          </a:p>
          <a:p>
            <a:pPr>
              <a:buFont typeface="+mj-lt"/>
              <a:buAutoNum type="alphaUcPeriod"/>
            </a:pPr>
            <a:r>
              <a:rPr lang="el-GR" b="1" dirty="0"/>
              <a:t>Πλάνη της συνάθροισης:</a:t>
            </a:r>
            <a:r>
              <a:rPr lang="el-GR" dirty="0"/>
              <a:t> θέματα ΟΚ σε μεμονωμένες περιπτώσεις, είναι δυσχερή σε συλλογικό. Οι συστημικοί κίνδυνοι συχνά είναι μη ασφαλίσιμοι. Τέτοιοι μπορεί να είναι (α) </a:t>
            </a:r>
            <a:r>
              <a:rPr lang="el-GR" b="1" dirty="0"/>
              <a:t>ο πληθωρισμός </a:t>
            </a:r>
            <a:r>
              <a:rPr lang="el-GR" dirty="0"/>
              <a:t>και </a:t>
            </a:r>
            <a:r>
              <a:rPr lang="el-GR" b="1" dirty="0"/>
              <a:t>(β) η μακροβιότητα.</a:t>
            </a:r>
          </a:p>
          <a:p>
            <a:pPr marL="0" indent="0">
              <a:buNone/>
            </a:pPr>
            <a:r>
              <a:rPr lang="el-GR" dirty="0"/>
              <a:t>Γιατί; Η ασφάλιση ανακατανέμει πόρους, από </a:t>
            </a:r>
            <a:r>
              <a:rPr lang="el-GR" b="1" dirty="0"/>
              <a:t>‘τυχερούς’ προς ‘άτυχους</a:t>
            </a:r>
            <a:r>
              <a:rPr lang="el-GR" dirty="0"/>
              <a:t>’. Όταν κίνδυνος επηρεάζει όλους ταυτόχρονα, δεν υπάρχουν ‘τυχεροί’ να πληρώσουν.. </a:t>
            </a:r>
          </a:p>
          <a:p>
            <a:pPr marL="0" indent="0">
              <a:buNone/>
            </a:pPr>
            <a:r>
              <a:rPr lang="el-GR" dirty="0"/>
              <a:t>(α) Το ρίσκο </a:t>
            </a:r>
            <a:r>
              <a:rPr lang="el-GR" b="1" i="1" dirty="0"/>
              <a:t>ειδικής</a:t>
            </a:r>
            <a:r>
              <a:rPr lang="el-GR" b="1" dirty="0"/>
              <a:t> μακροβιότητας </a:t>
            </a:r>
            <a:r>
              <a:rPr lang="el-GR" dirty="0"/>
              <a:t>– πχ συγκεκριμένη ομάδα συνταξιούχων ζει περισσότερο –είναι ασφαλίσιμο.  Όμως, το (β) ρίσκο </a:t>
            </a:r>
            <a:r>
              <a:rPr lang="el-GR" b="1" dirty="0"/>
              <a:t>γενικής μακροβιότητας </a:t>
            </a:r>
            <a:r>
              <a:rPr lang="el-GR" dirty="0"/>
              <a:t>για το σύνολο (μιας </a:t>
            </a:r>
            <a:r>
              <a:rPr lang="el-GR" dirty="0" err="1"/>
              <a:t>κοόρτης</a:t>
            </a:r>
            <a:r>
              <a:rPr lang="el-GR" dirty="0"/>
              <a:t>) του πληθυσμού ασφαλίζεται δύσκολα.</a:t>
            </a:r>
          </a:p>
          <a:p>
            <a:pPr marL="0" indent="0">
              <a:buNone/>
            </a:pPr>
            <a:r>
              <a:rPr lang="el-GR" dirty="0"/>
              <a:t>Το </a:t>
            </a:r>
            <a:r>
              <a:rPr lang="el-GR" b="1" dirty="0"/>
              <a:t>συστηματικό ρίσκο </a:t>
            </a:r>
            <a:r>
              <a:rPr lang="el-GR" i="1" dirty="0"/>
              <a:t>δεν</a:t>
            </a:r>
            <a:r>
              <a:rPr lang="el-GR" dirty="0"/>
              <a:t> μπορεί να  </a:t>
            </a:r>
            <a:r>
              <a:rPr lang="el-GR" b="1" dirty="0"/>
              <a:t>διαφοροποιηθεί </a:t>
            </a:r>
            <a:r>
              <a:rPr lang="el-GR" dirty="0"/>
              <a:t>(</a:t>
            </a:r>
            <a:r>
              <a:rPr lang="en-US" dirty="0"/>
              <a:t>diversify)</a:t>
            </a:r>
            <a:r>
              <a:rPr lang="el-GR" dirty="0"/>
              <a:t>, αφού </a:t>
            </a:r>
            <a:r>
              <a:rPr lang="el-GR" dirty="0" err="1"/>
              <a:t>επηρεά</a:t>
            </a:r>
            <a:r>
              <a:rPr lang="en-US" dirty="0"/>
              <a:t>z</a:t>
            </a:r>
            <a:r>
              <a:rPr lang="el-GR" dirty="0"/>
              <a:t>ει όλους . </a:t>
            </a:r>
            <a:r>
              <a:rPr lang="el-GR" b="1" dirty="0"/>
              <a:t>Όμως</a:t>
            </a:r>
            <a:r>
              <a:rPr lang="el-GR" dirty="0"/>
              <a:t> Μπορεί να </a:t>
            </a:r>
            <a:r>
              <a:rPr lang="el-GR" b="1" dirty="0"/>
              <a:t>αντισταθμιστεί</a:t>
            </a:r>
            <a:r>
              <a:rPr lang="el-GR" dirty="0"/>
              <a:t> (</a:t>
            </a:r>
            <a:r>
              <a:rPr lang="el-GR" dirty="0" err="1"/>
              <a:t>Hedged</a:t>
            </a:r>
            <a:r>
              <a:rPr lang="en-US" dirty="0"/>
              <a:t>) </a:t>
            </a:r>
            <a:r>
              <a:rPr lang="el-GR" dirty="0"/>
              <a:t>ή </a:t>
            </a:r>
            <a:r>
              <a:rPr lang="el-GR" b="1" dirty="0"/>
              <a:t>να μεταφερθεί</a:t>
            </a:r>
            <a:r>
              <a:rPr lang="el-GR" dirty="0"/>
              <a:t> </a:t>
            </a:r>
            <a:r>
              <a:rPr lang="en-US" dirty="0"/>
              <a:t>(</a:t>
            </a:r>
            <a:r>
              <a:rPr lang="el-GR" dirty="0" err="1"/>
              <a:t>transferred</a:t>
            </a:r>
            <a:r>
              <a:rPr lang="el-GR" dirty="0"/>
              <a:t>). Άρα, θεωρητικά, μπορεί να υπάρξει αντίδραση του ιδιωτικού τομέα.</a:t>
            </a:r>
          </a:p>
          <a:p>
            <a:pPr marL="400050" lvl="1" indent="0">
              <a:buNone/>
            </a:pPr>
            <a:r>
              <a:rPr lang="el-GR" b="1" dirty="0"/>
              <a:t>Πόσο πέφτουν έξω οι εκτιμήσεις για μακροβιότητα; </a:t>
            </a:r>
            <a:r>
              <a:rPr lang="el-GR" dirty="0"/>
              <a:t>Στην Αγγλία το  1975 το προσδόκιμο επιβίωσης του 2005 αναμενόταν να είναι  </a:t>
            </a:r>
            <a:r>
              <a:rPr lang="el-GR" b="1" dirty="0"/>
              <a:t>71.</a:t>
            </a:r>
            <a:r>
              <a:rPr lang="el-GR" dirty="0"/>
              <a:t>  Στην πράξη απεδείχθη </a:t>
            </a:r>
            <a:r>
              <a:rPr lang="el-GR" b="1" dirty="0"/>
              <a:t>77</a:t>
            </a:r>
            <a:r>
              <a:rPr lang="el-GR" dirty="0"/>
              <a:t> (6 χρόνια περισσότερο). Τα </a:t>
            </a:r>
            <a:r>
              <a:rPr lang="el-GR" b="1" dirty="0"/>
              <a:t>επιπλέον 6 χρόνια </a:t>
            </a:r>
            <a:r>
              <a:rPr lang="el-GR" dirty="0"/>
              <a:t>αυτά πρέπει κάπως να πληρωθούν. Το Δημόσιο μπορεί να φορολογήσει· για τον ιδιωτικό τομέα είναι δυσκολότερο. </a:t>
            </a:r>
          </a:p>
          <a:p>
            <a:pPr marL="0" indent="0">
              <a:buNone/>
            </a:pPr>
            <a:endParaRPr lang="el-GR" dirty="0"/>
          </a:p>
          <a:p>
            <a:endParaRPr lang="en-GB" dirty="0"/>
          </a:p>
        </p:txBody>
      </p:sp>
      <p:sp>
        <p:nvSpPr>
          <p:cNvPr id="4" name="Date Placeholder 3">
            <a:extLst>
              <a:ext uri="{FF2B5EF4-FFF2-40B4-BE49-F238E27FC236}">
                <a16:creationId xmlns:a16="http://schemas.microsoft.com/office/drawing/2014/main" id="{5B90D14A-307E-BFF9-D4A2-6A03597C6BF3}"/>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2BC425B4-52C2-2880-630C-023F42AFF40B}"/>
              </a:ext>
            </a:extLst>
          </p:cNvPr>
          <p:cNvSpPr>
            <a:spLocks noGrp="1"/>
          </p:cNvSpPr>
          <p:nvPr>
            <p:ph type="sldNum" sz="quarter" idx="12"/>
          </p:nvPr>
        </p:nvSpPr>
        <p:spPr/>
        <p:txBody>
          <a:bodyPr/>
          <a:lstStyle/>
          <a:p>
            <a:fld id="{129925B6-863B-4C2F-8765-BBFEFEBA9CE7}" type="slidenum">
              <a:rPr lang="en-GB" altLang="en-US" smtClean="0"/>
              <a:pPr/>
              <a:t>30</a:t>
            </a:fld>
            <a:endParaRPr lang="en-GB" altLang="en-US"/>
          </a:p>
        </p:txBody>
      </p:sp>
    </p:spTree>
    <p:extLst>
      <p:ext uri="{BB962C8B-B14F-4D97-AF65-F5344CB8AC3E}">
        <p14:creationId xmlns:p14="http://schemas.microsoft.com/office/powerpoint/2010/main" val="428947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1037-4E69-74DC-322D-B471EC70082E}"/>
              </a:ext>
            </a:extLst>
          </p:cNvPr>
          <p:cNvSpPr>
            <a:spLocks noGrp="1"/>
          </p:cNvSpPr>
          <p:nvPr>
            <p:ph type="title"/>
          </p:nvPr>
        </p:nvSpPr>
        <p:spPr>
          <a:xfrm>
            <a:off x="1090708" y="838200"/>
            <a:ext cx="8825659" cy="842432"/>
          </a:xfrm>
        </p:spPr>
        <p:txBody>
          <a:bodyPr/>
          <a:lstStyle/>
          <a:p>
            <a:r>
              <a:rPr lang="el-GR" dirty="0"/>
              <a:t>Η </a:t>
            </a:r>
            <a:r>
              <a:rPr lang="el-GR" dirty="0" err="1"/>
              <a:t>μακρο</a:t>
            </a:r>
            <a:r>
              <a:rPr lang="el-GR" dirty="0"/>
              <a:t> οπτική:</a:t>
            </a:r>
            <a:br>
              <a:rPr lang="el-GR" dirty="0"/>
            </a:br>
            <a:r>
              <a:rPr lang="el-GR" dirty="0"/>
              <a:t> </a:t>
            </a:r>
            <a:r>
              <a:rPr lang="el-GR" sz="2800" b="1" dirty="0"/>
              <a:t>Συστημική τρωτότητα και  Το χάσμα συντάξεων</a:t>
            </a:r>
            <a:endParaRPr lang="en-GB" b="1" dirty="0"/>
          </a:p>
        </p:txBody>
      </p:sp>
      <p:sp>
        <p:nvSpPr>
          <p:cNvPr id="3" name="Content Placeholder 2">
            <a:extLst>
              <a:ext uri="{FF2B5EF4-FFF2-40B4-BE49-F238E27FC236}">
                <a16:creationId xmlns:a16="http://schemas.microsoft.com/office/drawing/2014/main" id="{C4A5312D-3F78-95E8-E919-B29A04B214CF}"/>
              </a:ext>
            </a:extLst>
          </p:cNvPr>
          <p:cNvSpPr>
            <a:spLocks noGrp="1"/>
          </p:cNvSpPr>
          <p:nvPr>
            <p:ph idx="1"/>
          </p:nvPr>
        </p:nvSpPr>
        <p:spPr>
          <a:xfrm>
            <a:off x="839416" y="2420888"/>
            <a:ext cx="10513168" cy="4032448"/>
          </a:xfrm>
        </p:spPr>
        <p:txBody>
          <a:bodyPr>
            <a:normAutofit fontScale="92500" lnSpcReduction="20000"/>
          </a:bodyPr>
          <a:lstStyle/>
          <a:p>
            <a:pPr marL="0" indent="0">
              <a:buNone/>
            </a:pPr>
            <a:r>
              <a:rPr lang="el-GR" b="1" dirty="0"/>
              <a:t>Βιωσιμότητα</a:t>
            </a:r>
            <a:r>
              <a:rPr lang="el-GR" dirty="0"/>
              <a:t> (</a:t>
            </a:r>
            <a:r>
              <a:rPr lang="el-GR" i="1" dirty="0"/>
              <a:t>υπάρχουν</a:t>
            </a:r>
            <a:r>
              <a:rPr lang="el-GR" dirty="0"/>
              <a:t> λεφτά για συντάξεις; ) </a:t>
            </a:r>
            <a:r>
              <a:rPr lang="en-US" dirty="0"/>
              <a:t>versus </a:t>
            </a:r>
            <a:r>
              <a:rPr lang="el-GR" dirty="0"/>
              <a:t> </a:t>
            </a:r>
            <a:r>
              <a:rPr lang="el-GR" b="1" dirty="0"/>
              <a:t>Επάρκεια</a:t>
            </a:r>
            <a:r>
              <a:rPr lang="el-GR" dirty="0"/>
              <a:t> (προστασία από την φτώχεια)</a:t>
            </a:r>
            <a:r>
              <a:rPr lang="en-US" dirty="0"/>
              <a:t>: </a:t>
            </a:r>
            <a:r>
              <a:rPr lang="el-GR" dirty="0"/>
              <a:t> </a:t>
            </a:r>
            <a:r>
              <a:rPr lang="el-GR" b="1" dirty="0"/>
              <a:t>Πόσο εκτεθειμένο </a:t>
            </a:r>
            <a:r>
              <a:rPr lang="el-GR" dirty="0"/>
              <a:t>είναι το εισόδημα των ηλικιωμένων από ελλείψεις πόρων του Δημοσίου; </a:t>
            </a:r>
          </a:p>
          <a:p>
            <a:pPr>
              <a:buFont typeface="+mj-lt"/>
              <a:buAutoNum type="arabicPeriod"/>
            </a:pPr>
            <a:r>
              <a:rPr lang="el-GR" b="1" dirty="0"/>
              <a:t>Η βιωσιμότητα</a:t>
            </a:r>
            <a:r>
              <a:rPr lang="el-GR" dirty="0"/>
              <a:t>: Σε ποιο βαθμό εξαρτάται το εισόδημα των ηλικιωμένων από το δημόσιο (% εισοδήματος ατόμων άνω των 60 που προέρχεται από το δημόσιο).</a:t>
            </a:r>
          </a:p>
          <a:p>
            <a:pPr>
              <a:buFont typeface="+mj-lt"/>
              <a:buAutoNum type="arabicPeriod"/>
            </a:pPr>
            <a:r>
              <a:rPr lang="el-GR" b="1" dirty="0"/>
              <a:t>Η επάρκεια.</a:t>
            </a:r>
            <a:r>
              <a:rPr lang="el-GR" dirty="0"/>
              <a:t> </a:t>
            </a:r>
            <a:r>
              <a:rPr lang="el-GR" i="1" dirty="0"/>
              <a:t>Υπάρχει</a:t>
            </a:r>
            <a:r>
              <a:rPr lang="el-GR" dirty="0"/>
              <a:t> </a:t>
            </a:r>
            <a:r>
              <a:rPr lang="el-GR" i="1" dirty="0"/>
              <a:t>εξασφαλισμένο</a:t>
            </a:r>
            <a:r>
              <a:rPr lang="el-GR" dirty="0"/>
              <a:t> εισόδημα (σύνταξη) από </a:t>
            </a:r>
            <a:r>
              <a:rPr lang="el-GR" i="1" dirty="0"/>
              <a:t>άλλη</a:t>
            </a:r>
            <a:r>
              <a:rPr lang="el-GR" dirty="0"/>
              <a:t> πηγή, (επαγγελματική ασφάλιση ή ασφαλιστικές) ή ακόμη και στήριξη από οικογένεια(συγκατοίκηση).</a:t>
            </a:r>
          </a:p>
          <a:p>
            <a:pPr marL="0" indent="0">
              <a:buNone/>
            </a:pPr>
            <a:r>
              <a:rPr lang="el-GR" dirty="0"/>
              <a:t>Πρόβλημα όταν το </a:t>
            </a:r>
            <a:r>
              <a:rPr lang="el-GR" b="1" dirty="0"/>
              <a:t>Δημόσιο περιορίζει </a:t>
            </a:r>
            <a:r>
              <a:rPr lang="el-GR" dirty="0"/>
              <a:t>τις δικές του συντάξεις - πχ για δημοσιονομικούς λόγους: </a:t>
            </a:r>
            <a:r>
              <a:rPr lang="el-GR" b="1" dirty="0"/>
              <a:t>Τι αναπληρώνει το κενό</a:t>
            </a:r>
            <a:r>
              <a:rPr lang="el-GR" dirty="0"/>
              <a:t>; Μήπως ενέργειες του Δημοσίου οδηγούν σε </a:t>
            </a:r>
            <a:r>
              <a:rPr lang="el-GR" b="1" dirty="0"/>
              <a:t>έλλειψη επάρκειας </a:t>
            </a:r>
            <a:r>
              <a:rPr lang="el-GR" dirty="0"/>
              <a:t>(πρόβλημα φτώχειας ηλικιωμένων).   </a:t>
            </a:r>
          </a:p>
          <a:p>
            <a:pPr marL="0" indent="0">
              <a:buNone/>
            </a:pPr>
            <a:r>
              <a:rPr lang="el-GR" b="1" dirty="0"/>
              <a:t>‘Συνταξιοδοτικό Χάσμα’ </a:t>
            </a:r>
            <a:r>
              <a:rPr lang="el-GR" dirty="0"/>
              <a:t>(</a:t>
            </a:r>
            <a:r>
              <a:rPr lang="en-US" dirty="0"/>
              <a:t>Pension Gap) </a:t>
            </a:r>
            <a:r>
              <a:rPr lang="el-GR" dirty="0"/>
              <a:t>σε σχέση με αυτό που </a:t>
            </a:r>
            <a:r>
              <a:rPr lang="el-GR" b="1" dirty="0"/>
              <a:t>απαιτείται για να προσεγγιστεί κάποιος κοινωνικός στόχος</a:t>
            </a:r>
            <a:endParaRPr lang="en-US" b="1" dirty="0"/>
          </a:p>
          <a:p>
            <a:pPr lvl="1"/>
            <a:r>
              <a:rPr lang="el-GR" dirty="0"/>
              <a:t>Πχ (α) ελάχιστο ποσοστό αναπλήρωσης;  (β) Ποσοστό φτώχειας συνταξιούχων; (γ) μεταβολή με την συνταξιοδότηση</a:t>
            </a:r>
          </a:p>
          <a:p>
            <a:r>
              <a:rPr lang="el-GR" b="1" dirty="0"/>
              <a:t>Δηλαδή: Λαμβάνοντας υπόψη </a:t>
            </a:r>
            <a:r>
              <a:rPr lang="el-GR" b="1" dirty="0">
                <a:solidFill>
                  <a:schemeClr val="accent1"/>
                </a:solidFill>
              </a:rPr>
              <a:t>τις δημόσιες συντάξεις </a:t>
            </a:r>
            <a:r>
              <a:rPr lang="el-GR" b="1" dirty="0"/>
              <a:t>και τη </a:t>
            </a:r>
            <a:r>
              <a:rPr lang="el-GR" b="1" dirty="0">
                <a:solidFill>
                  <a:schemeClr val="accent1"/>
                </a:solidFill>
              </a:rPr>
              <a:t>σημερινή ασφαλιστική κάλυψη</a:t>
            </a:r>
            <a:r>
              <a:rPr lang="el-GR" b="1" dirty="0"/>
              <a:t>, </a:t>
            </a:r>
            <a:r>
              <a:rPr lang="el-GR" b="1" dirty="0">
                <a:solidFill>
                  <a:schemeClr val="accent1"/>
                </a:solidFill>
              </a:rPr>
              <a:t>πόσο υπολείπεται </a:t>
            </a:r>
            <a:r>
              <a:rPr lang="el-GR" b="1" dirty="0"/>
              <a:t>από ιδιωτικές ασφαλίσεις για να πιάσουμε τον στόχο; </a:t>
            </a:r>
            <a:endParaRPr lang="en-GB" b="1" dirty="0"/>
          </a:p>
        </p:txBody>
      </p:sp>
      <p:sp>
        <p:nvSpPr>
          <p:cNvPr id="4" name="Date Placeholder 3">
            <a:extLst>
              <a:ext uri="{FF2B5EF4-FFF2-40B4-BE49-F238E27FC236}">
                <a16:creationId xmlns:a16="http://schemas.microsoft.com/office/drawing/2014/main" id="{C5FA208A-0E7A-B14A-B527-21E632E32856}"/>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4669E71E-FC9B-E2D0-B112-E7A0EEBD6EC3}"/>
              </a:ext>
            </a:extLst>
          </p:cNvPr>
          <p:cNvSpPr>
            <a:spLocks noGrp="1"/>
          </p:cNvSpPr>
          <p:nvPr>
            <p:ph type="sldNum" sz="quarter" idx="12"/>
          </p:nvPr>
        </p:nvSpPr>
        <p:spPr/>
        <p:txBody>
          <a:bodyPr/>
          <a:lstStyle/>
          <a:p>
            <a:fld id="{129925B6-863B-4C2F-8765-BBFEFEBA9CE7}" type="slidenum">
              <a:rPr lang="en-GB" altLang="en-US" smtClean="0"/>
              <a:pPr/>
              <a:t>31</a:t>
            </a:fld>
            <a:endParaRPr lang="en-GB" altLang="en-US"/>
          </a:p>
        </p:txBody>
      </p:sp>
    </p:spTree>
    <p:extLst>
      <p:ext uri="{BB962C8B-B14F-4D97-AF65-F5344CB8AC3E}">
        <p14:creationId xmlns:p14="http://schemas.microsoft.com/office/powerpoint/2010/main" val="312103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E425-58AF-A5F0-05E4-77019DC83C69}"/>
              </a:ext>
            </a:extLst>
          </p:cNvPr>
          <p:cNvSpPr>
            <a:spLocks noGrp="1"/>
          </p:cNvSpPr>
          <p:nvPr>
            <p:ph type="title"/>
          </p:nvPr>
        </p:nvSpPr>
        <p:spPr/>
        <p:txBody>
          <a:bodyPr/>
          <a:lstStyle/>
          <a:p>
            <a:r>
              <a:rPr lang="el-GR" dirty="0"/>
              <a:t>Ασφαλιστικά προϊόντα για (ατομική) προστασία από μακροβιότητα</a:t>
            </a:r>
            <a:endParaRPr lang="en-GB" dirty="0"/>
          </a:p>
        </p:txBody>
      </p:sp>
      <p:sp>
        <p:nvSpPr>
          <p:cNvPr id="3" name="Content Placeholder 2">
            <a:extLst>
              <a:ext uri="{FF2B5EF4-FFF2-40B4-BE49-F238E27FC236}">
                <a16:creationId xmlns:a16="http://schemas.microsoft.com/office/drawing/2014/main" id="{5A5CC07B-A8C9-7E1D-D5AA-490618C235EA}"/>
              </a:ext>
            </a:extLst>
          </p:cNvPr>
          <p:cNvSpPr>
            <a:spLocks noGrp="1"/>
          </p:cNvSpPr>
          <p:nvPr>
            <p:ph idx="1"/>
          </p:nvPr>
        </p:nvSpPr>
        <p:spPr>
          <a:xfrm>
            <a:off x="263352" y="2420888"/>
            <a:ext cx="11449272" cy="3970950"/>
          </a:xfrm>
        </p:spPr>
        <p:txBody>
          <a:bodyPr>
            <a:normAutofit fontScale="77500" lnSpcReduction="20000"/>
          </a:bodyPr>
          <a:lstStyle/>
          <a:p>
            <a:pPr marL="0" indent="0">
              <a:buNone/>
            </a:pPr>
            <a:r>
              <a:rPr lang="el-GR" sz="1400" b="1" dirty="0">
                <a:solidFill>
                  <a:schemeClr val="accent1"/>
                </a:solidFill>
              </a:rPr>
              <a:t>Η λογική της ράντας: 65 </a:t>
            </a:r>
            <a:r>
              <a:rPr lang="el-GR" sz="1400" b="1" dirty="0" err="1">
                <a:solidFill>
                  <a:schemeClr val="accent1"/>
                </a:solidFill>
              </a:rPr>
              <a:t>χρονος</a:t>
            </a:r>
            <a:r>
              <a:rPr lang="el-GR" sz="1400" b="1" dirty="0">
                <a:solidFill>
                  <a:schemeClr val="accent1"/>
                </a:solidFill>
              </a:rPr>
              <a:t> </a:t>
            </a:r>
            <a:r>
              <a:rPr lang="el-GR" sz="1400" dirty="0">
                <a:solidFill>
                  <a:schemeClr val="accent1"/>
                </a:solidFill>
              </a:rPr>
              <a:t>έχει προσδόκιμο </a:t>
            </a:r>
            <a:r>
              <a:rPr lang="el-GR" sz="1400" b="1" dirty="0">
                <a:solidFill>
                  <a:schemeClr val="accent1"/>
                </a:solidFill>
              </a:rPr>
              <a:t>18,6 έτη</a:t>
            </a:r>
            <a:r>
              <a:rPr lang="el-GR" sz="1400" dirty="0">
                <a:solidFill>
                  <a:schemeClr val="accent1"/>
                </a:solidFill>
              </a:rPr>
              <a:t>, και έχει συγκεντρώσει ένα κεφάλαιο (πχ από ασφάλεια ζωής)τρία πράγματα είναι ισοδύναμα:</a:t>
            </a:r>
          </a:p>
          <a:p>
            <a:pPr marL="400050" indent="-400050">
              <a:buFont typeface="+mj-lt"/>
              <a:buAutoNum type="romanLcPeriod"/>
            </a:pPr>
            <a:r>
              <a:rPr lang="el-GR" sz="1400" b="1" dirty="0">
                <a:solidFill>
                  <a:schemeClr val="accent1"/>
                </a:solidFill>
              </a:rPr>
              <a:t>Αγοράζει  ομόλογ</a:t>
            </a:r>
            <a:r>
              <a:rPr lang="el-GR" sz="1400" dirty="0">
                <a:solidFill>
                  <a:schemeClr val="accent1"/>
                </a:solidFill>
              </a:rPr>
              <a:t>ο με κουπόνι 3%. Παίρνει 3% τον χρόνο. Αφήνει κληρονομιά το κεφάλαιο.</a:t>
            </a:r>
          </a:p>
          <a:p>
            <a:pPr marL="400050" indent="-400050">
              <a:buFont typeface="+mj-lt"/>
              <a:buAutoNum type="romanLcPeriod"/>
            </a:pPr>
            <a:r>
              <a:rPr lang="el-GR" sz="1400" b="1" dirty="0">
                <a:solidFill>
                  <a:schemeClr val="accent1"/>
                </a:solidFill>
              </a:rPr>
              <a:t>Αποταμιεύει σε Ταμιευτήριο </a:t>
            </a:r>
            <a:r>
              <a:rPr lang="el-GR" sz="1400" dirty="0">
                <a:solidFill>
                  <a:schemeClr val="accent1"/>
                </a:solidFill>
              </a:rPr>
              <a:t>με τόκο 3% και κάνει ανάληψη 7% τον χρόνο. Για τους μισούς δεν θα είναι επαρκές. Οι υπόλοιποι αφήνουν κληρονομιά.</a:t>
            </a:r>
          </a:p>
          <a:p>
            <a:pPr marL="400050" indent="-400050">
              <a:buFont typeface="+mj-lt"/>
              <a:buAutoNum type="romanLcPeriod"/>
            </a:pPr>
            <a:r>
              <a:rPr lang="el-GR" sz="1400" b="1" dirty="0">
                <a:solidFill>
                  <a:schemeClr val="accent1"/>
                </a:solidFill>
              </a:rPr>
              <a:t>Αγοράζει ισόβια ράντα. </a:t>
            </a:r>
            <a:r>
              <a:rPr lang="el-GR" sz="1400" dirty="0">
                <a:solidFill>
                  <a:schemeClr val="accent1"/>
                </a:solidFill>
              </a:rPr>
              <a:t>Αποδίδει 7% τον χρόνο μείον τα έξοδα της ασφαλιστικής εταιρείας.</a:t>
            </a:r>
          </a:p>
          <a:p>
            <a:pPr marL="0" indent="0">
              <a:buNone/>
            </a:pPr>
            <a:r>
              <a:rPr lang="el-GR" sz="1400" dirty="0" err="1">
                <a:solidFill>
                  <a:schemeClr val="accent1"/>
                </a:solidFill>
              </a:rPr>
              <a:t>Αρα</a:t>
            </a:r>
            <a:r>
              <a:rPr lang="el-GR" sz="1400" dirty="0">
                <a:solidFill>
                  <a:schemeClr val="accent1"/>
                </a:solidFill>
              </a:rPr>
              <a:t> η ράντα έχει σαφή πλεονεκτήματα που οφείλονται στην διαφοροποίηση. </a:t>
            </a:r>
          </a:p>
          <a:p>
            <a:pPr marL="0" indent="0">
              <a:buNone/>
            </a:pPr>
            <a:r>
              <a:rPr lang="el-GR" dirty="0"/>
              <a:t>H ιδιωτική ασφάλιση διαθέτει </a:t>
            </a:r>
            <a:r>
              <a:rPr lang="el-GR" b="1" dirty="0"/>
              <a:t>εξειδικευμένα προϊόντα  </a:t>
            </a:r>
            <a:r>
              <a:rPr lang="el-GR" dirty="0"/>
              <a:t>για μακροβιότητα σε ατομικό επίπεδο. </a:t>
            </a:r>
            <a:r>
              <a:rPr lang="el-GR" b="1" dirty="0"/>
              <a:t>Κάθε βελτίωση συνεπάγεται και κόστος</a:t>
            </a:r>
            <a:r>
              <a:rPr lang="el-GR" dirty="0"/>
              <a:t>. πχ, για να εξασφαλίσει την γυναίκα του μετά το θάνατό του, αγοράζει μια </a:t>
            </a:r>
            <a:r>
              <a:rPr lang="el-GR" b="1" dirty="0"/>
              <a:t>κοινή ράντα</a:t>
            </a:r>
            <a:r>
              <a:rPr lang="el-GR" dirty="0"/>
              <a:t>. Η θα πληρώσει &gt; εισφορές. ή το εισόδημα στην αρχή θα είναι &lt;.  Κρίσιμο θέμα συχνά είναι η φορολογία</a:t>
            </a:r>
          </a:p>
          <a:p>
            <a:pPr marL="0" indent="0">
              <a:buNone/>
            </a:pPr>
            <a:r>
              <a:rPr lang="el-GR" b="1" dirty="0"/>
              <a:t>Ράντες. (</a:t>
            </a:r>
            <a:r>
              <a:rPr lang="el-GR" b="1" dirty="0" err="1"/>
              <a:t>annuities</a:t>
            </a:r>
            <a:r>
              <a:rPr lang="el-GR" b="1" dirty="0"/>
              <a:t>). Τ</a:t>
            </a:r>
            <a:r>
              <a:rPr lang="el-GR" dirty="0"/>
              <a:t>ακτική πληρωμή - </a:t>
            </a:r>
            <a:r>
              <a:rPr lang="el-GR" dirty="0">
                <a:latin typeface="Century Gothic" panose="020B0502020202020204" pitchFamily="34" charset="0"/>
              </a:rPr>
              <a:t>≈</a:t>
            </a:r>
            <a:r>
              <a:rPr lang="el-GR" dirty="0"/>
              <a:t> σύνταξη. Ο ‘κίνδυνος’ = ο πρόωρος θάνατος (οδηγεί σε μικρότερες συνολικές εισπράξεις) .</a:t>
            </a:r>
          </a:p>
          <a:p>
            <a:pPr>
              <a:buFont typeface="+mj-lt"/>
              <a:buAutoNum type="arabicPeriod"/>
            </a:pPr>
            <a:r>
              <a:rPr lang="el-GR" b="1" dirty="0"/>
              <a:t>Ισόβιες ράντες </a:t>
            </a:r>
            <a:r>
              <a:rPr lang="el-GR" dirty="0"/>
              <a:t>(</a:t>
            </a:r>
            <a:r>
              <a:rPr lang="el-GR" dirty="0" err="1"/>
              <a:t>Life</a:t>
            </a:r>
            <a:r>
              <a:rPr lang="el-GR" dirty="0"/>
              <a:t> </a:t>
            </a:r>
            <a:r>
              <a:rPr lang="el-GR" dirty="0" err="1"/>
              <a:t>annuities</a:t>
            </a:r>
            <a:r>
              <a:rPr lang="el-GR" dirty="0"/>
              <a:t>) είναι η παραδοσιακή απάντηση. Ατομικές (χωρίς χηρεία).   </a:t>
            </a:r>
          </a:p>
          <a:p>
            <a:pPr>
              <a:buFont typeface="+mj-lt"/>
              <a:buAutoNum type="arabicPeriod"/>
            </a:pPr>
            <a:r>
              <a:rPr lang="el-GR" b="1" dirty="0"/>
              <a:t>Βελτιωμένες </a:t>
            </a:r>
            <a:r>
              <a:rPr lang="el-GR" dirty="0"/>
              <a:t>ράντες</a:t>
            </a:r>
            <a:r>
              <a:rPr lang="el-GR" b="1" dirty="0"/>
              <a:t> γ</a:t>
            </a:r>
            <a:r>
              <a:rPr lang="el-GR" dirty="0"/>
              <a:t>ια όσους αντιμετωπίζουν μικρότερη επιβίωση υπάρχουν. Καλύτερες αποδόσεις για αυτούς με περιορισμένο προσδόκιμο (π.χ. ασθενείς). </a:t>
            </a:r>
            <a:r>
              <a:rPr lang="el-GR" dirty="0" err="1"/>
              <a:t>Enhanced</a:t>
            </a:r>
            <a:r>
              <a:rPr lang="el-GR" dirty="0"/>
              <a:t> – προσαρμογή στο είδος ζωής (καπνιστές, διαβητικοί </a:t>
            </a:r>
            <a:r>
              <a:rPr lang="el-GR" dirty="0" err="1"/>
              <a:t>κλπ</a:t>
            </a:r>
            <a:r>
              <a:rPr lang="el-GR" dirty="0"/>
              <a:t>) – </a:t>
            </a:r>
            <a:r>
              <a:rPr lang="el-GR" dirty="0" err="1"/>
              <a:t>Impaired</a:t>
            </a:r>
            <a:r>
              <a:rPr lang="el-GR" dirty="0"/>
              <a:t> – π.χ. για καρκινοπαθείς.</a:t>
            </a:r>
          </a:p>
          <a:p>
            <a:pPr>
              <a:buFont typeface="+mj-lt"/>
              <a:buAutoNum type="arabicPeriod"/>
            </a:pPr>
            <a:r>
              <a:rPr lang="el-GR" b="1" dirty="0"/>
              <a:t>Μεταβλητές ράντες με ε</a:t>
            </a:r>
            <a:r>
              <a:rPr lang="el-GR" dirty="0"/>
              <a:t>γγυήσεις. Π.χ. εγγυώνται ελάχιστη πληρωμή που αποδίδεται αν επέλθει ο θάνατος πρόωρα. Ιαπωνία</a:t>
            </a:r>
          </a:p>
          <a:p>
            <a:pPr>
              <a:buFont typeface="+mj-lt"/>
              <a:buAutoNum type="arabicPeriod"/>
            </a:pPr>
            <a:r>
              <a:rPr lang="el-GR" b="1" dirty="0"/>
              <a:t>Ασφάλιση μακροχρόνιας φροντίδας</a:t>
            </a:r>
            <a:r>
              <a:rPr lang="el-GR" dirty="0"/>
              <a:t>.  Αναμειγνύει και εγγυήσεις για υπηρεσίες φροντίδας. </a:t>
            </a:r>
            <a:endParaRPr lang="en-GB" dirty="0"/>
          </a:p>
        </p:txBody>
      </p:sp>
      <p:sp>
        <p:nvSpPr>
          <p:cNvPr id="4" name="Date Placeholder 3">
            <a:extLst>
              <a:ext uri="{FF2B5EF4-FFF2-40B4-BE49-F238E27FC236}">
                <a16:creationId xmlns:a16="http://schemas.microsoft.com/office/drawing/2014/main" id="{933A349E-1554-2B8E-ED14-9983DB05A3E2}"/>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E75AF890-ADD3-E964-B098-A13AA42757F8}"/>
              </a:ext>
            </a:extLst>
          </p:cNvPr>
          <p:cNvSpPr>
            <a:spLocks noGrp="1"/>
          </p:cNvSpPr>
          <p:nvPr>
            <p:ph type="sldNum" sz="quarter" idx="12"/>
          </p:nvPr>
        </p:nvSpPr>
        <p:spPr/>
        <p:txBody>
          <a:bodyPr/>
          <a:lstStyle/>
          <a:p>
            <a:fld id="{129925B6-863B-4C2F-8765-BBFEFEBA9CE7}" type="slidenum">
              <a:rPr lang="en-GB" altLang="en-US" smtClean="0"/>
              <a:pPr/>
              <a:t>32</a:t>
            </a:fld>
            <a:endParaRPr lang="en-GB" altLang="en-US"/>
          </a:p>
        </p:txBody>
      </p:sp>
    </p:spTree>
    <p:extLst>
      <p:ext uri="{BB962C8B-B14F-4D97-AF65-F5344CB8AC3E}">
        <p14:creationId xmlns:p14="http://schemas.microsoft.com/office/powerpoint/2010/main" val="2390095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3497-F003-48C3-BAF8-283E5730AE72}"/>
              </a:ext>
            </a:extLst>
          </p:cNvPr>
          <p:cNvSpPr>
            <a:spLocks noGrp="1"/>
          </p:cNvSpPr>
          <p:nvPr>
            <p:ph type="title"/>
          </p:nvPr>
        </p:nvSpPr>
        <p:spPr/>
        <p:txBody>
          <a:bodyPr/>
          <a:lstStyle/>
          <a:p>
            <a:r>
              <a:rPr lang="el-GR"/>
              <a:t>Διαφορετικές λύσεις για διαφορετικές ανάγκες</a:t>
            </a:r>
            <a:endParaRPr lang="en-GB" dirty="0"/>
          </a:p>
        </p:txBody>
      </p:sp>
      <p:graphicFrame>
        <p:nvGraphicFramePr>
          <p:cNvPr id="7" name="Content Placeholder 6">
            <a:extLst>
              <a:ext uri="{FF2B5EF4-FFF2-40B4-BE49-F238E27FC236}">
                <a16:creationId xmlns:a16="http://schemas.microsoft.com/office/drawing/2014/main" id="{C03E91AE-0D13-650D-8FA9-93E017B4CAC8}"/>
              </a:ext>
            </a:extLst>
          </p:cNvPr>
          <p:cNvGraphicFramePr>
            <a:graphicFrameLocks noGrp="1"/>
          </p:cNvGraphicFramePr>
          <p:nvPr>
            <p:ph idx="1"/>
            <p:extLst>
              <p:ext uri="{D42A27DB-BD31-4B8C-83A1-F6EECF244321}">
                <p14:modId xmlns:p14="http://schemas.microsoft.com/office/powerpoint/2010/main" val="3361083375"/>
              </p:ext>
            </p:extLst>
          </p:nvPr>
        </p:nvGraphicFramePr>
        <p:xfrm>
          <a:off x="5375920" y="476671"/>
          <a:ext cx="6133030" cy="5369067"/>
        </p:xfrm>
        <a:graphic>
          <a:graphicData uri="http://schemas.openxmlformats.org/drawingml/2006/table">
            <a:tbl>
              <a:tblPr firstRow="1" firstCol="1" bandRow="1">
                <a:tableStyleId>{5C22544A-7EE6-4342-B048-85BDC9FD1C3A}</a:tableStyleId>
              </a:tblPr>
              <a:tblGrid>
                <a:gridCol w="1532898">
                  <a:extLst>
                    <a:ext uri="{9D8B030D-6E8A-4147-A177-3AD203B41FA5}">
                      <a16:colId xmlns:a16="http://schemas.microsoft.com/office/drawing/2014/main" val="329171266"/>
                    </a:ext>
                  </a:extLst>
                </a:gridCol>
                <a:gridCol w="1532898">
                  <a:extLst>
                    <a:ext uri="{9D8B030D-6E8A-4147-A177-3AD203B41FA5}">
                      <a16:colId xmlns:a16="http://schemas.microsoft.com/office/drawing/2014/main" val="1497929159"/>
                    </a:ext>
                  </a:extLst>
                </a:gridCol>
                <a:gridCol w="1533617">
                  <a:extLst>
                    <a:ext uri="{9D8B030D-6E8A-4147-A177-3AD203B41FA5}">
                      <a16:colId xmlns:a16="http://schemas.microsoft.com/office/drawing/2014/main" val="3485613547"/>
                    </a:ext>
                  </a:extLst>
                </a:gridCol>
                <a:gridCol w="1533617">
                  <a:extLst>
                    <a:ext uri="{9D8B030D-6E8A-4147-A177-3AD203B41FA5}">
                      <a16:colId xmlns:a16="http://schemas.microsoft.com/office/drawing/2014/main" val="3738077924"/>
                    </a:ext>
                  </a:extLst>
                </a:gridCol>
              </a:tblGrid>
              <a:tr h="603884">
                <a:tc>
                  <a:txBody>
                    <a:bodyPr/>
                    <a:lstStyle/>
                    <a:p>
                      <a:pPr algn="just">
                        <a:spcAft>
                          <a:spcPts val="400"/>
                        </a:spcAft>
                      </a:pPr>
                      <a:r>
                        <a:rPr lang="el-GR" sz="1400" dirty="0">
                          <a:effectLst/>
                        </a:rPr>
                        <a:t>Είδος κινδύνου για  το εισόδημα συνταξιούχων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dirty="0">
                          <a:effectLst/>
                        </a:rPr>
                        <a:t>Πρόταση επίλυσης από ασφαλιστική αγορά</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Πλεονεκτήματα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dirty="0">
                          <a:effectLst/>
                        </a:rPr>
                        <a:t>Μειονεκτήματα</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extLst>
                  <a:ext uri="{0D108BD9-81ED-4DB2-BD59-A6C34878D82A}">
                    <a16:rowId xmlns:a16="http://schemas.microsoft.com/office/drawing/2014/main" val="287993868"/>
                  </a:ext>
                </a:extLst>
              </a:tr>
              <a:tr h="759911">
                <a:tc>
                  <a:txBody>
                    <a:bodyPr/>
                    <a:lstStyle/>
                    <a:p>
                      <a:pPr algn="just">
                        <a:spcAft>
                          <a:spcPts val="400"/>
                        </a:spcAft>
                      </a:pPr>
                      <a:r>
                        <a:rPr lang="el-GR" sz="1400" dirty="0">
                          <a:effectLst/>
                        </a:rPr>
                        <a:t>Μακροβιότητα – δεν επαρκούν αποταμιεύσεις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dirty="0" err="1">
                          <a:effectLst/>
                        </a:rPr>
                        <a:t>Αμεση</a:t>
                      </a:r>
                      <a:r>
                        <a:rPr lang="el-GR" sz="1100" dirty="0">
                          <a:effectLst/>
                        </a:rPr>
                        <a:t> δια βίου ράντα</a:t>
                      </a:r>
                      <a:endParaRPr lang="en-GB" sz="1400" dirty="0">
                        <a:effectLst/>
                      </a:endParaRPr>
                    </a:p>
                    <a:p>
                      <a:pPr algn="just">
                        <a:spcAft>
                          <a:spcPts val="400"/>
                        </a:spcAft>
                      </a:pPr>
                      <a:r>
                        <a:rPr lang="en-US" sz="1100" dirty="0">
                          <a:effectLst/>
                        </a:rPr>
                        <a:t>Immediate life annuity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Εγγυημένο ισόβιο εισόδημα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Δεν υπάρχει σύνταξη χηρείας ή προστασία έναντι του πληθωρισμού</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extLst>
                  <a:ext uri="{0D108BD9-81ED-4DB2-BD59-A6C34878D82A}">
                    <a16:rowId xmlns:a16="http://schemas.microsoft.com/office/drawing/2014/main" val="3582565064"/>
                  </a:ext>
                </a:extLst>
              </a:tr>
              <a:tr h="759911">
                <a:tc>
                  <a:txBody>
                    <a:bodyPr/>
                    <a:lstStyle/>
                    <a:p>
                      <a:pPr algn="just">
                        <a:spcAft>
                          <a:spcPts val="400"/>
                        </a:spcAft>
                      </a:pPr>
                      <a:r>
                        <a:rPr lang="el-GR" sz="1400">
                          <a:effectLst/>
                        </a:rPr>
                        <a:t>Απώλειες λόγω πρόωρου θανάτου</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Εξασφαλισμένη ράντα</a:t>
                      </a:r>
                      <a:endParaRPr lang="en-GB" sz="1400">
                        <a:effectLst/>
                      </a:endParaRPr>
                    </a:p>
                    <a:p>
                      <a:pPr algn="just">
                        <a:spcAft>
                          <a:spcPts val="400"/>
                        </a:spcAft>
                      </a:pPr>
                      <a:r>
                        <a:rPr lang="en-US" sz="1100">
                          <a:effectLst/>
                        </a:rPr>
                        <a:t>Certain and J&amp;S annuities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Κληρονόμοι λαμβάνουν τμήμα πληρωμής</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Μειωμένο ετήσιο εισόδημα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extLst>
                  <a:ext uri="{0D108BD9-81ED-4DB2-BD59-A6C34878D82A}">
                    <a16:rowId xmlns:a16="http://schemas.microsoft.com/office/drawing/2014/main" val="3697551410"/>
                  </a:ext>
                </a:extLst>
              </a:tr>
              <a:tr h="1207767">
                <a:tc>
                  <a:txBody>
                    <a:bodyPr/>
                    <a:lstStyle/>
                    <a:p>
                      <a:pPr algn="just">
                        <a:spcAft>
                          <a:spcPts val="400"/>
                        </a:spcAft>
                      </a:pPr>
                      <a:r>
                        <a:rPr lang="el-GR" sz="1400">
                          <a:effectLst/>
                        </a:rPr>
                        <a:t>Οικονομική αβεβαιότητα – δυνατότητα να ανταπεξέλθεις σε μεγάλη ανάγκη</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Ράντα μακροβιότητας</a:t>
                      </a:r>
                      <a:endParaRPr lang="en-GB" sz="1400">
                        <a:effectLst/>
                      </a:endParaRPr>
                    </a:p>
                    <a:p>
                      <a:pPr algn="just">
                        <a:spcAft>
                          <a:spcPts val="400"/>
                        </a:spcAft>
                      </a:pPr>
                      <a:r>
                        <a:rPr lang="en-US" sz="1100">
                          <a:effectLst/>
                        </a:rPr>
                        <a:t>Longevity annuity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Μπορείς να πωλήσεις αποθεματικό αν χρειάζεται (π.χ. πληρωμή ιατρικών εξόδων</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Δεν υπάρχει ακόμη εκδοχή με προστασία κατά πληθωρισμού</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extLst>
                  <a:ext uri="{0D108BD9-81ED-4DB2-BD59-A6C34878D82A}">
                    <a16:rowId xmlns:a16="http://schemas.microsoft.com/office/drawing/2014/main" val="1500652520"/>
                  </a:ext>
                </a:extLst>
              </a:tr>
              <a:tr h="876821">
                <a:tc>
                  <a:txBody>
                    <a:bodyPr/>
                    <a:lstStyle/>
                    <a:p>
                      <a:pPr algn="just">
                        <a:spcAft>
                          <a:spcPts val="400"/>
                        </a:spcAft>
                      </a:pPr>
                      <a:r>
                        <a:rPr lang="el-GR" sz="1400">
                          <a:effectLst/>
                        </a:rPr>
                        <a:t>Πληθωρισμός</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Ράντες συνδεόμενες με δείκτες </a:t>
                      </a:r>
                      <a:r>
                        <a:rPr lang="en-US" sz="1100">
                          <a:effectLst/>
                        </a:rPr>
                        <a:t>Unit and inflation linked annuities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Τιμαριθμική προστασία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Μικρή διαθεσιμότητα προϊόντων</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extLst>
                  <a:ext uri="{0D108BD9-81ED-4DB2-BD59-A6C34878D82A}">
                    <a16:rowId xmlns:a16="http://schemas.microsoft.com/office/drawing/2014/main" val="705537063"/>
                  </a:ext>
                </a:extLst>
              </a:tr>
              <a:tr h="1052184">
                <a:tc>
                  <a:txBody>
                    <a:bodyPr/>
                    <a:lstStyle/>
                    <a:p>
                      <a:pPr algn="just">
                        <a:spcAft>
                          <a:spcPts val="400"/>
                        </a:spcAft>
                      </a:pPr>
                      <a:r>
                        <a:rPr lang="el-GR" sz="1400" dirty="0">
                          <a:effectLst/>
                        </a:rPr>
                        <a:t>Αυξομειώσεις αποδόσεων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Μεταβλητές ράντες με ρήτρες</a:t>
                      </a:r>
                      <a:endParaRPr lang="en-GB" sz="1400">
                        <a:effectLst/>
                      </a:endParaRPr>
                    </a:p>
                    <a:p>
                      <a:pPr algn="just">
                        <a:spcAft>
                          <a:spcPts val="400"/>
                        </a:spcAft>
                      </a:pPr>
                      <a:r>
                        <a:rPr lang="en-US" sz="1100">
                          <a:effectLst/>
                        </a:rPr>
                        <a:t>Variable annuities with riders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a:effectLst/>
                        </a:rPr>
                        <a:t>Επιτρέπει συστηματικές αναλήψεις ακόμη και αν τα αποθέματα χάσουν αξία</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tc>
                  <a:txBody>
                    <a:bodyPr/>
                    <a:lstStyle/>
                    <a:p>
                      <a:pPr algn="just">
                        <a:spcAft>
                          <a:spcPts val="400"/>
                        </a:spcAft>
                      </a:pPr>
                      <a:r>
                        <a:rPr lang="el-GR" sz="1100" dirty="0">
                          <a:effectLst/>
                        </a:rPr>
                        <a:t>Οι ρήτρες μπορεί να είναι δαπανηρές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67" marR="65767" marT="0" marB="0"/>
                </a:tc>
                <a:extLst>
                  <a:ext uri="{0D108BD9-81ED-4DB2-BD59-A6C34878D82A}">
                    <a16:rowId xmlns:a16="http://schemas.microsoft.com/office/drawing/2014/main" val="3968092813"/>
                  </a:ext>
                </a:extLst>
              </a:tr>
            </a:tbl>
          </a:graphicData>
        </a:graphic>
      </p:graphicFrame>
      <p:sp>
        <p:nvSpPr>
          <p:cNvPr id="4" name="Text Placeholder 3">
            <a:extLst>
              <a:ext uri="{FF2B5EF4-FFF2-40B4-BE49-F238E27FC236}">
                <a16:creationId xmlns:a16="http://schemas.microsoft.com/office/drawing/2014/main" id="{4359CAE6-CF7A-5B63-533B-497F7BCA4E04}"/>
              </a:ext>
            </a:extLst>
          </p:cNvPr>
          <p:cNvSpPr>
            <a:spLocks noGrp="1"/>
          </p:cNvSpPr>
          <p:nvPr>
            <p:ph type="body" sz="half" idx="2"/>
          </p:nvPr>
        </p:nvSpPr>
        <p:spPr>
          <a:xfrm>
            <a:off x="1055440" y="3140968"/>
            <a:ext cx="3096344" cy="2883911"/>
          </a:xfrm>
        </p:spPr>
        <p:txBody>
          <a:bodyPr>
            <a:normAutofit fontScale="92500" lnSpcReduction="20000"/>
          </a:bodyPr>
          <a:lstStyle/>
          <a:p>
            <a:r>
              <a:rPr lang="el-GR" dirty="0"/>
              <a:t>Η </a:t>
            </a:r>
            <a:r>
              <a:rPr lang="el-GR" b="1" dirty="0">
                <a:solidFill>
                  <a:schemeClr val="accent4"/>
                </a:solidFill>
              </a:rPr>
              <a:t>κάθε ανάγκη </a:t>
            </a:r>
            <a:r>
              <a:rPr lang="el-GR" dirty="0"/>
              <a:t>αντιμετωπίζεται με </a:t>
            </a:r>
            <a:r>
              <a:rPr lang="el-GR" b="1" dirty="0">
                <a:solidFill>
                  <a:schemeClr val="accent4"/>
                </a:solidFill>
              </a:rPr>
              <a:t>εξειδικευμένο προϊόν</a:t>
            </a:r>
            <a:r>
              <a:rPr lang="el-GR" dirty="0"/>
              <a:t>,</a:t>
            </a:r>
          </a:p>
          <a:p>
            <a:r>
              <a:rPr lang="el-GR" dirty="0"/>
              <a:t>Σε κάθε περίπτωση δημιουργούν κόστος σε σχέση με κλασική ράντα:</a:t>
            </a:r>
          </a:p>
          <a:p>
            <a:r>
              <a:rPr lang="el-GR" dirty="0"/>
              <a:t>Πχ Σε </a:t>
            </a:r>
            <a:r>
              <a:rPr lang="el-GR" dirty="0" err="1"/>
              <a:t>τιμαριθμοποιημένη</a:t>
            </a:r>
            <a:r>
              <a:rPr lang="el-GR" dirty="0"/>
              <a:t> ράντα η πρώτη πληρωμή είναι σημαντικά μικρότερη από μια συμβατική. </a:t>
            </a:r>
          </a:p>
          <a:p>
            <a:r>
              <a:rPr lang="el-GR" sz="1500" b="1" i="1" dirty="0">
                <a:solidFill>
                  <a:schemeClr val="accent4">
                    <a:lumMod val="60000"/>
                    <a:lumOff val="40000"/>
                  </a:schemeClr>
                </a:solidFill>
                <a:effectLst>
                  <a:outerShdw blurRad="38100" dist="38100" dir="2700000" algn="tl">
                    <a:srgbClr val="000000">
                      <a:alpha val="43137"/>
                    </a:srgbClr>
                  </a:outerShdw>
                </a:effectLst>
              </a:rPr>
              <a:t>ΑΛΛΑ:</a:t>
            </a:r>
          </a:p>
          <a:p>
            <a:r>
              <a:rPr lang="el-GR" sz="1500" dirty="0"/>
              <a:t>Όταν το πρόβλημα διάδοσης είναι </a:t>
            </a:r>
            <a:r>
              <a:rPr lang="el-GR" sz="1500" dirty="0">
                <a:solidFill>
                  <a:schemeClr val="accent4"/>
                </a:solidFill>
              </a:rPr>
              <a:t>η  δυσκολία κατανόησης </a:t>
            </a:r>
            <a:r>
              <a:rPr lang="el-GR" sz="1500" dirty="0"/>
              <a:t>εκ μέρους των καταναλωτών η </a:t>
            </a:r>
            <a:r>
              <a:rPr lang="el-GR" sz="1500" dirty="0">
                <a:solidFill>
                  <a:schemeClr val="accent4"/>
                </a:solidFill>
              </a:rPr>
              <a:t>πολυπλοκότητα την κάνει χειρότερη. </a:t>
            </a:r>
            <a:endParaRPr lang="en-GB" sz="1500" dirty="0">
              <a:solidFill>
                <a:schemeClr val="accent4"/>
              </a:solidFill>
            </a:endParaRPr>
          </a:p>
        </p:txBody>
      </p:sp>
      <p:sp>
        <p:nvSpPr>
          <p:cNvPr id="5" name="Date Placeholder 4">
            <a:extLst>
              <a:ext uri="{FF2B5EF4-FFF2-40B4-BE49-F238E27FC236}">
                <a16:creationId xmlns:a16="http://schemas.microsoft.com/office/drawing/2014/main" id="{1EF50713-098D-9573-DE86-BBBC142D3E75}"/>
              </a:ext>
            </a:extLst>
          </p:cNvPr>
          <p:cNvSpPr>
            <a:spLocks noGrp="1"/>
          </p:cNvSpPr>
          <p:nvPr>
            <p:ph type="dt" sz="half" idx="10"/>
          </p:nvPr>
        </p:nvSpPr>
        <p:spPr/>
        <p:txBody>
          <a:bodyPr/>
          <a:lstStyle/>
          <a:p>
            <a:pPr>
              <a:defRPr/>
            </a:pPr>
            <a:fld id="{11BA71E0-4A2D-48C2-9BAE-EFE4F29E9200}" type="datetime1">
              <a:rPr lang="en-GB" smtClean="0"/>
              <a:t>14/05/2025</a:t>
            </a:fld>
            <a:endParaRPr lang="en-GB"/>
          </a:p>
        </p:txBody>
      </p:sp>
      <p:sp>
        <p:nvSpPr>
          <p:cNvPr id="6" name="Slide Number Placeholder 5">
            <a:extLst>
              <a:ext uri="{FF2B5EF4-FFF2-40B4-BE49-F238E27FC236}">
                <a16:creationId xmlns:a16="http://schemas.microsoft.com/office/drawing/2014/main" id="{329D9548-BB7E-7099-9A5C-6922A5269867}"/>
              </a:ext>
            </a:extLst>
          </p:cNvPr>
          <p:cNvSpPr>
            <a:spLocks noGrp="1"/>
          </p:cNvSpPr>
          <p:nvPr>
            <p:ph type="sldNum" sz="quarter" idx="12"/>
          </p:nvPr>
        </p:nvSpPr>
        <p:spPr/>
        <p:txBody>
          <a:bodyPr/>
          <a:lstStyle/>
          <a:p>
            <a:fld id="{129925B6-863B-4C2F-8765-BBFEFEBA9CE7}" type="slidenum">
              <a:rPr lang="en-GB" altLang="en-US" smtClean="0"/>
              <a:pPr/>
              <a:t>33</a:t>
            </a:fld>
            <a:endParaRPr lang="en-GB" altLang="en-US"/>
          </a:p>
        </p:txBody>
      </p:sp>
    </p:spTree>
    <p:extLst>
      <p:ext uri="{BB962C8B-B14F-4D97-AF65-F5344CB8AC3E}">
        <p14:creationId xmlns:p14="http://schemas.microsoft.com/office/powerpoint/2010/main" val="2438606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9D5B-595E-9982-15A5-47B6630FA84E}"/>
              </a:ext>
            </a:extLst>
          </p:cNvPr>
          <p:cNvSpPr>
            <a:spLocks noGrp="1"/>
          </p:cNvSpPr>
          <p:nvPr>
            <p:ph type="title"/>
          </p:nvPr>
        </p:nvSpPr>
        <p:spPr/>
        <p:txBody>
          <a:bodyPr/>
          <a:lstStyle/>
          <a:p>
            <a:r>
              <a:rPr lang="el-GR" dirty="0"/>
              <a:t>Γήρανση, ράντες και </a:t>
            </a:r>
            <a:r>
              <a:rPr lang="el-GR" i="1" dirty="0" err="1"/>
              <a:t>τοντίνες</a:t>
            </a:r>
            <a:endParaRPr lang="en-GB" i="1" dirty="0"/>
          </a:p>
        </p:txBody>
      </p:sp>
      <p:sp>
        <p:nvSpPr>
          <p:cNvPr id="3" name="Content Placeholder 2">
            <a:extLst>
              <a:ext uri="{FF2B5EF4-FFF2-40B4-BE49-F238E27FC236}">
                <a16:creationId xmlns:a16="http://schemas.microsoft.com/office/drawing/2014/main" id="{6D5BBA5F-2B81-2F9C-AD4C-503DB899831D}"/>
              </a:ext>
            </a:extLst>
          </p:cNvPr>
          <p:cNvSpPr>
            <a:spLocks noGrp="1"/>
          </p:cNvSpPr>
          <p:nvPr>
            <p:ph idx="1"/>
          </p:nvPr>
        </p:nvSpPr>
        <p:spPr>
          <a:xfrm>
            <a:off x="767408" y="2348880"/>
            <a:ext cx="10876294" cy="3888432"/>
          </a:xfrm>
        </p:spPr>
        <p:txBody>
          <a:bodyPr>
            <a:normAutofit fontScale="92500" lnSpcReduction="20000"/>
          </a:bodyPr>
          <a:lstStyle/>
          <a:p>
            <a:r>
              <a:rPr lang="el-GR" dirty="0"/>
              <a:t>Οι </a:t>
            </a:r>
            <a:r>
              <a:rPr lang="el-GR" b="1" dirty="0"/>
              <a:t>ράντες</a:t>
            </a:r>
            <a:r>
              <a:rPr lang="el-GR" dirty="0"/>
              <a:t> ανακατανέμουν από </a:t>
            </a:r>
            <a:r>
              <a:rPr lang="el-GR" b="1" dirty="0"/>
              <a:t>όσους πεθαίνουν </a:t>
            </a:r>
            <a:r>
              <a:rPr lang="el-GR" dirty="0"/>
              <a:t>νωρίς προς </a:t>
            </a:r>
            <a:r>
              <a:rPr lang="el-GR" b="1" dirty="0"/>
              <a:t>μακρόβιους</a:t>
            </a:r>
            <a:r>
              <a:rPr lang="el-GR" dirty="0"/>
              <a:t>. </a:t>
            </a:r>
          </a:p>
          <a:p>
            <a:pPr lvl="1"/>
            <a:r>
              <a:rPr lang="el-GR" dirty="0"/>
              <a:t>Προστατεύουν από </a:t>
            </a:r>
            <a:r>
              <a:rPr lang="el-GR" i="1" dirty="0"/>
              <a:t>ειδική</a:t>
            </a:r>
            <a:r>
              <a:rPr lang="el-GR" dirty="0"/>
              <a:t> μακροβιότητα (δηλαδή να μη αρκέσουν οι αποταμιεύσεις).</a:t>
            </a:r>
          </a:p>
          <a:p>
            <a:pPr lvl="1"/>
            <a:r>
              <a:rPr lang="el-GR" dirty="0"/>
              <a:t>Αν ζήσουν </a:t>
            </a:r>
            <a:r>
              <a:rPr lang="el-GR" b="1" dirty="0"/>
              <a:t>όλοι</a:t>
            </a:r>
            <a:r>
              <a:rPr lang="el-GR" dirty="0"/>
              <a:t> πολύ πέραν του προσδόκιμου (</a:t>
            </a:r>
            <a:r>
              <a:rPr lang="el-GR" i="1" dirty="0"/>
              <a:t>γενική</a:t>
            </a:r>
            <a:r>
              <a:rPr lang="el-GR" dirty="0"/>
              <a:t> μακροβιότητα) – ρίσκο χρεοκοπίας </a:t>
            </a:r>
            <a:r>
              <a:rPr lang="el-GR" i="1" dirty="0"/>
              <a:t>για την εταιρεία</a:t>
            </a:r>
          </a:p>
          <a:p>
            <a:pPr lvl="1"/>
            <a:r>
              <a:rPr lang="el-GR" dirty="0"/>
              <a:t>Ανάγκη τήρησης αποθεματικού που  κοστίζει και </a:t>
            </a:r>
            <a:r>
              <a:rPr lang="el-GR" i="1" dirty="0"/>
              <a:t>χρεώνεται</a:t>
            </a:r>
            <a:r>
              <a:rPr lang="el-GR" dirty="0"/>
              <a:t> </a:t>
            </a:r>
            <a:r>
              <a:rPr lang="el-GR" dirty="0">
                <a:latin typeface="Cambria" panose="02040503050406030204" pitchFamily="18" charset="0"/>
                <a:ea typeface="Cambria" panose="02040503050406030204" pitchFamily="18" charset="0"/>
              </a:rPr>
              <a:t>⇒ Εντύπωση ότι ράντες είναι ακριβές και δεν συμφέρουν</a:t>
            </a:r>
          </a:p>
          <a:p>
            <a:pPr lvl="1"/>
            <a:r>
              <a:rPr lang="el-GR" b="1" dirty="0">
                <a:latin typeface="Cambria" panose="02040503050406030204" pitchFamily="18" charset="0"/>
                <a:ea typeface="Cambria" panose="02040503050406030204" pitchFamily="18" charset="0"/>
              </a:rPr>
              <a:t>Καθώς προχωρά μακροβιότητα, θα δημιουργεί όλο και περισσότερα προβλήματα στις ράντες</a:t>
            </a:r>
          </a:p>
          <a:p>
            <a:r>
              <a:rPr lang="el-GR" dirty="0">
                <a:latin typeface="Cambria" panose="02040503050406030204" pitchFamily="18" charset="0"/>
                <a:ea typeface="Cambria" panose="02040503050406030204" pitchFamily="18" charset="0"/>
              </a:rPr>
              <a:t>Μια </a:t>
            </a:r>
            <a:r>
              <a:rPr lang="el-GR" i="1" dirty="0">
                <a:latin typeface="Cambria" panose="02040503050406030204" pitchFamily="18" charset="0"/>
                <a:ea typeface="Cambria" panose="02040503050406030204" pitchFamily="18" charset="0"/>
              </a:rPr>
              <a:t>άλλη</a:t>
            </a:r>
            <a:r>
              <a:rPr lang="el-GR" dirty="0">
                <a:latin typeface="Cambria" panose="02040503050406030204" pitchFamily="18" charset="0"/>
                <a:ea typeface="Cambria" panose="02040503050406030204" pitchFamily="18" charset="0"/>
              </a:rPr>
              <a:t> λύση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διαμοιρασμού ρίσκου μακροβιότητας:</a:t>
            </a:r>
            <a:r>
              <a:rPr lang="el-GR" b="1" dirty="0">
                <a:latin typeface="Cambria" panose="02040503050406030204" pitchFamily="18" charset="0"/>
                <a:ea typeface="Cambria" panose="02040503050406030204" pitchFamily="18" charset="0"/>
              </a:rPr>
              <a:t> </a:t>
            </a:r>
            <a:r>
              <a:rPr lang="el-GR" b="1" i="1" dirty="0" err="1">
                <a:latin typeface="Cambria" panose="02040503050406030204" pitchFamily="18" charset="0"/>
                <a:ea typeface="Cambria" panose="02040503050406030204" pitchFamily="18" charset="0"/>
              </a:rPr>
              <a:t>Τοντίνες</a:t>
            </a:r>
            <a:r>
              <a:rPr lang="el-GR" b="1"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Tontines)</a:t>
            </a:r>
            <a:endParaRPr lang="el-GR" b="1" dirty="0">
              <a:latin typeface="Cambria" panose="02040503050406030204" pitchFamily="18" charset="0"/>
              <a:ea typeface="Cambria" panose="02040503050406030204" pitchFamily="18" charset="0"/>
            </a:endParaRPr>
          </a:p>
          <a:p>
            <a:pPr lvl="1"/>
            <a:r>
              <a:rPr lang="el-GR" dirty="0">
                <a:latin typeface="Cambria" panose="02040503050406030204" pitchFamily="18" charset="0"/>
                <a:ea typeface="Cambria" panose="02040503050406030204" pitchFamily="18" charset="0"/>
              </a:rPr>
              <a:t>Συλλογικό σχήμα αποταμίευσης που πληρώνει αποδόσεις στα μέλη του, </a:t>
            </a:r>
            <a:r>
              <a:rPr lang="el-GR" b="1" dirty="0">
                <a:latin typeface="Cambria" panose="02040503050406030204" pitchFamily="18" charset="0"/>
                <a:ea typeface="Cambria" panose="02040503050406030204" pitchFamily="18" charset="0"/>
              </a:rPr>
              <a:t>αλλά</a:t>
            </a:r>
            <a:r>
              <a:rPr lang="el-GR" dirty="0">
                <a:latin typeface="Cambria" panose="02040503050406030204" pitchFamily="18" charset="0"/>
                <a:ea typeface="Cambria" panose="02040503050406030204" pitchFamily="18" charset="0"/>
              </a:rPr>
              <a:t> ανακατανέμει το κεφάλαιο </a:t>
            </a:r>
            <a:r>
              <a:rPr lang="el-GR" b="1" dirty="0">
                <a:latin typeface="Cambria" panose="02040503050406030204" pitchFamily="18" charset="0"/>
                <a:ea typeface="Cambria" panose="02040503050406030204" pitchFamily="18" charset="0"/>
              </a:rPr>
              <a:t>όσων πεθαίνουν στους υπόλοιπους</a:t>
            </a:r>
            <a:r>
              <a:rPr lang="el-GR" dirty="0">
                <a:latin typeface="Cambria" panose="02040503050406030204" pitchFamily="18" charset="0"/>
                <a:ea typeface="Cambria" panose="02040503050406030204" pitchFamily="18" charset="0"/>
              </a:rPr>
              <a:t>. Διαλύονται όταν τα μέλη μειωθούν πέραν ενός (μικρού) αριθμού</a:t>
            </a:r>
          </a:p>
          <a:p>
            <a:pPr lvl="1"/>
            <a:r>
              <a:rPr lang="el-GR" dirty="0">
                <a:latin typeface="Cambria" panose="02040503050406030204" pitchFamily="18" charset="0"/>
                <a:ea typeface="Cambria" panose="02040503050406030204" pitchFamily="18" charset="0"/>
              </a:rPr>
              <a:t>Εξασφαλίζει πόρους σε όσους επιζούν (και μάλιστα αυξανόμενο καθώς πεθαίνουν μέλη)</a:t>
            </a:r>
          </a:p>
          <a:p>
            <a:pPr lvl="1"/>
            <a:r>
              <a:rPr lang="el-GR" dirty="0" err="1">
                <a:latin typeface="Cambria" panose="02040503050406030204" pitchFamily="18" charset="0"/>
                <a:ea typeface="Cambria" panose="02040503050406030204" pitchFamily="18" charset="0"/>
              </a:rPr>
              <a:t>Οσοι</a:t>
            </a:r>
            <a:r>
              <a:rPr lang="el-GR" dirty="0">
                <a:latin typeface="Cambria" panose="02040503050406030204" pitchFamily="18" charset="0"/>
                <a:ea typeface="Cambria" panose="02040503050406030204" pitchFamily="18" charset="0"/>
              </a:rPr>
              <a:t> έχουν </a:t>
            </a:r>
            <a:r>
              <a:rPr lang="el-GR" dirty="0" err="1">
                <a:latin typeface="Cambria" panose="02040503050406030204" pitchFamily="18" charset="0"/>
                <a:ea typeface="Cambria" panose="02040503050406030204" pitchFamily="18" charset="0"/>
              </a:rPr>
              <a:t>τοντίνες</a:t>
            </a:r>
            <a:r>
              <a:rPr lang="el-GR" dirty="0">
                <a:latin typeface="Cambria" panose="02040503050406030204" pitchFamily="18" charset="0"/>
                <a:ea typeface="Cambria" panose="02040503050406030204" pitchFamily="18" charset="0"/>
              </a:rPr>
              <a:t> είναι προστατευμένοι στην περίπτωση γενικευμένης μακροβιότητας (ακόμη και αθανασίας! )</a:t>
            </a:r>
          </a:p>
          <a:p>
            <a:r>
              <a:rPr lang="el-GR" dirty="0">
                <a:latin typeface="Cambria" panose="02040503050406030204" pitchFamily="18" charset="0"/>
                <a:ea typeface="Cambria" panose="02040503050406030204" pitchFamily="18" charset="0"/>
              </a:rPr>
              <a:t>Σχετικά κοινές στη Γαλλία και το Βέλγιο. Στις ΗΠΑ κηρύχθηκαν παράνομες το 1906, επανέρχεται ενδιαφέρον. Επιτρέπεται να προσφερθούν στην ΕΕ βάσει νομοθεσίας του 2019.</a:t>
            </a:r>
            <a:endParaRPr lang="en-GB" dirty="0"/>
          </a:p>
        </p:txBody>
      </p:sp>
      <p:sp>
        <p:nvSpPr>
          <p:cNvPr id="4" name="Date Placeholder 3">
            <a:extLst>
              <a:ext uri="{FF2B5EF4-FFF2-40B4-BE49-F238E27FC236}">
                <a16:creationId xmlns:a16="http://schemas.microsoft.com/office/drawing/2014/main" id="{30079763-8CFA-E23B-8054-F85260901908}"/>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FFE240BC-B6D3-3967-6935-F8566EA47C47}"/>
              </a:ext>
            </a:extLst>
          </p:cNvPr>
          <p:cNvSpPr>
            <a:spLocks noGrp="1"/>
          </p:cNvSpPr>
          <p:nvPr>
            <p:ph type="sldNum" sz="quarter" idx="12"/>
          </p:nvPr>
        </p:nvSpPr>
        <p:spPr/>
        <p:txBody>
          <a:bodyPr/>
          <a:lstStyle/>
          <a:p>
            <a:fld id="{129925B6-863B-4C2F-8765-BBFEFEBA9CE7}" type="slidenum">
              <a:rPr lang="en-GB" altLang="en-US" smtClean="0"/>
              <a:pPr/>
              <a:t>34</a:t>
            </a:fld>
            <a:endParaRPr lang="en-GB" altLang="en-US"/>
          </a:p>
        </p:txBody>
      </p:sp>
    </p:spTree>
    <p:extLst>
      <p:ext uri="{BB962C8B-B14F-4D97-AF65-F5344CB8AC3E}">
        <p14:creationId xmlns:p14="http://schemas.microsoft.com/office/powerpoint/2010/main" val="970345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5668-3AE8-54C7-DF82-839C5C5F97F5}"/>
              </a:ext>
            </a:extLst>
          </p:cNvPr>
          <p:cNvSpPr>
            <a:spLocks noGrp="1"/>
          </p:cNvSpPr>
          <p:nvPr>
            <p:ph type="title"/>
          </p:nvPr>
        </p:nvSpPr>
        <p:spPr>
          <a:xfrm>
            <a:off x="407368" y="1063416"/>
            <a:ext cx="10245736" cy="767686"/>
          </a:xfrm>
        </p:spPr>
        <p:txBody>
          <a:bodyPr/>
          <a:lstStyle/>
          <a:p>
            <a:r>
              <a:rPr lang="el-GR" b="1" dirty="0"/>
              <a:t>Πώς τα συστήματα συντάξεων </a:t>
            </a:r>
            <a:r>
              <a:rPr lang="el-GR" dirty="0"/>
              <a:t>της Ευρώπης ανταποκρίθηκαν και </a:t>
            </a:r>
            <a:r>
              <a:rPr lang="el-GR" i="1" dirty="0"/>
              <a:t>θα</a:t>
            </a:r>
            <a:r>
              <a:rPr lang="el-GR" dirty="0"/>
              <a:t> ανταποκριθούν </a:t>
            </a:r>
            <a:endParaRPr lang="en-GB" dirty="0"/>
          </a:p>
        </p:txBody>
      </p:sp>
      <p:sp>
        <p:nvSpPr>
          <p:cNvPr id="3" name="Text Placeholder 2">
            <a:extLst>
              <a:ext uri="{FF2B5EF4-FFF2-40B4-BE49-F238E27FC236}">
                <a16:creationId xmlns:a16="http://schemas.microsoft.com/office/drawing/2014/main" id="{BB83CBB5-D5E1-EF53-17B3-22C9438D48CF}"/>
              </a:ext>
            </a:extLst>
          </p:cNvPr>
          <p:cNvSpPr>
            <a:spLocks noGrp="1"/>
          </p:cNvSpPr>
          <p:nvPr>
            <p:ph type="body" idx="1"/>
          </p:nvPr>
        </p:nvSpPr>
        <p:spPr/>
        <p:txBody>
          <a:bodyPr/>
          <a:lstStyle/>
          <a:p>
            <a:r>
              <a:rPr lang="el-GR" sz="1400" b="1" dirty="0">
                <a:solidFill>
                  <a:schemeClr val="tx2"/>
                </a:solidFill>
              </a:rPr>
              <a:t>Επιδείνωση ποσοστών εξάρτησης </a:t>
            </a:r>
            <a:r>
              <a:rPr lang="el-GR" sz="1400" dirty="0">
                <a:solidFill>
                  <a:schemeClr val="tx2"/>
                </a:solidFill>
              </a:rPr>
              <a:t>στην Ευρώπη 2024-2050</a:t>
            </a:r>
            <a:endParaRPr lang="en-GB" sz="1400" dirty="0">
              <a:solidFill>
                <a:schemeClr val="tx2"/>
              </a:solidFill>
            </a:endParaRPr>
          </a:p>
        </p:txBody>
      </p:sp>
      <p:pic>
        <p:nvPicPr>
          <p:cNvPr id="12" name="Content Placeholder 11">
            <a:extLst>
              <a:ext uri="{FF2B5EF4-FFF2-40B4-BE49-F238E27FC236}">
                <a16:creationId xmlns:a16="http://schemas.microsoft.com/office/drawing/2014/main" id="{C28D14EF-CF5F-D5ED-2BD6-56FAEB384948}"/>
              </a:ext>
            </a:extLst>
          </p:cNvPr>
          <p:cNvPicPr>
            <a:picLocks noGrp="1" noChangeAspect="1"/>
          </p:cNvPicPr>
          <p:nvPr>
            <p:ph sz="half" idx="2"/>
          </p:nvPr>
        </p:nvPicPr>
        <p:blipFill>
          <a:blip r:embed="rId2"/>
          <a:stretch>
            <a:fillRect/>
          </a:stretch>
        </p:blipFill>
        <p:spPr>
          <a:xfrm>
            <a:off x="911424" y="3284984"/>
            <a:ext cx="4148368" cy="2840037"/>
          </a:xfrm>
        </p:spPr>
      </p:pic>
      <p:sp>
        <p:nvSpPr>
          <p:cNvPr id="5" name="Text Placeholder 4">
            <a:extLst>
              <a:ext uri="{FF2B5EF4-FFF2-40B4-BE49-F238E27FC236}">
                <a16:creationId xmlns:a16="http://schemas.microsoft.com/office/drawing/2014/main" id="{7025FA67-0DF7-E100-D5EC-1BBAF5D38100}"/>
              </a:ext>
            </a:extLst>
          </p:cNvPr>
          <p:cNvSpPr>
            <a:spLocks noGrp="1"/>
          </p:cNvSpPr>
          <p:nvPr>
            <p:ph type="body" sz="quarter" idx="3"/>
          </p:nvPr>
        </p:nvSpPr>
        <p:spPr>
          <a:xfrm>
            <a:off x="6312024" y="2361996"/>
            <a:ext cx="4721847" cy="706964"/>
          </a:xfrm>
        </p:spPr>
        <p:txBody>
          <a:bodyPr/>
          <a:lstStyle/>
          <a:p>
            <a:r>
              <a:rPr lang="el-GR" sz="1400" dirty="0">
                <a:solidFill>
                  <a:schemeClr val="tx2"/>
                </a:solidFill>
              </a:rPr>
              <a:t>Σχέση </a:t>
            </a:r>
            <a:r>
              <a:rPr lang="el-GR" sz="1400" b="1" dirty="0">
                <a:solidFill>
                  <a:schemeClr val="tx2"/>
                </a:solidFill>
              </a:rPr>
              <a:t>σημερινού % ΑΕΠ </a:t>
            </a:r>
            <a:r>
              <a:rPr lang="el-GR" sz="1400" dirty="0">
                <a:solidFill>
                  <a:schemeClr val="tx2"/>
                </a:solidFill>
              </a:rPr>
              <a:t>για δημόσιες συντάξεις και </a:t>
            </a:r>
            <a:r>
              <a:rPr lang="el-GR" sz="1400" b="1" dirty="0">
                <a:solidFill>
                  <a:schemeClr val="tx2"/>
                </a:solidFill>
              </a:rPr>
              <a:t>αναμενόμενου ποσοστού το 2065 </a:t>
            </a:r>
            <a:r>
              <a:rPr lang="el-GR" sz="1400" dirty="0">
                <a:solidFill>
                  <a:schemeClr val="tx2"/>
                </a:solidFill>
              </a:rPr>
              <a:t>(μετά μεταρρυθμίσεις + δημογραφική </a:t>
            </a:r>
            <a:r>
              <a:rPr lang="el-GR" sz="1400" dirty="0" err="1">
                <a:solidFill>
                  <a:schemeClr val="tx2"/>
                </a:solidFill>
              </a:rPr>
              <a:t>επιδείνων</a:t>
            </a:r>
            <a:r>
              <a:rPr lang="el-GR" sz="1400" dirty="0">
                <a:solidFill>
                  <a:schemeClr val="tx2"/>
                </a:solidFill>
              </a:rPr>
              <a:t>)</a:t>
            </a:r>
            <a:endParaRPr lang="en-GB" sz="1400" dirty="0">
              <a:solidFill>
                <a:schemeClr val="tx2"/>
              </a:solidFill>
            </a:endParaRPr>
          </a:p>
        </p:txBody>
      </p:sp>
      <p:pic>
        <p:nvPicPr>
          <p:cNvPr id="10" name="Content Placeholder 9">
            <a:extLst>
              <a:ext uri="{FF2B5EF4-FFF2-40B4-BE49-F238E27FC236}">
                <a16:creationId xmlns:a16="http://schemas.microsoft.com/office/drawing/2014/main" id="{865FD19B-981C-F456-FE82-AF532ECABCCC}"/>
              </a:ext>
            </a:extLst>
          </p:cNvPr>
          <p:cNvPicPr>
            <a:picLocks noGrp="1" noChangeAspect="1"/>
          </p:cNvPicPr>
          <p:nvPr>
            <p:ph sz="quarter" idx="4"/>
          </p:nvPr>
        </p:nvPicPr>
        <p:blipFill>
          <a:blip r:embed="rId3"/>
          <a:stretch>
            <a:fillRect/>
          </a:stretch>
        </p:blipFill>
        <p:spPr>
          <a:xfrm>
            <a:off x="6563341" y="3179763"/>
            <a:ext cx="4115155" cy="2840037"/>
          </a:xfrm>
        </p:spPr>
      </p:pic>
      <p:sp>
        <p:nvSpPr>
          <p:cNvPr id="7" name="Date Placeholder 6">
            <a:extLst>
              <a:ext uri="{FF2B5EF4-FFF2-40B4-BE49-F238E27FC236}">
                <a16:creationId xmlns:a16="http://schemas.microsoft.com/office/drawing/2014/main" id="{7726D661-FE25-6ED6-0FC1-37B96574885D}"/>
              </a:ext>
            </a:extLst>
          </p:cNvPr>
          <p:cNvSpPr>
            <a:spLocks noGrp="1"/>
          </p:cNvSpPr>
          <p:nvPr>
            <p:ph type="dt" sz="half" idx="10"/>
          </p:nvPr>
        </p:nvSpPr>
        <p:spPr/>
        <p:txBody>
          <a:bodyPr/>
          <a:lstStyle/>
          <a:p>
            <a:pPr>
              <a:defRPr/>
            </a:pPr>
            <a:fld id="{B6CCFF98-C502-4353-B8E6-5692710ACA3F}" type="datetime1">
              <a:rPr lang="en-GB" smtClean="0"/>
              <a:t>14/05/2025</a:t>
            </a:fld>
            <a:endParaRPr lang="en-GB"/>
          </a:p>
        </p:txBody>
      </p:sp>
      <p:sp>
        <p:nvSpPr>
          <p:cNvPr id="8" name="Slide Number Placeholder 7">
            <a:extLst>
              <a:ext uri="{FF2B5EF4-FFF2-40B4-BE49-F238E27FC236}">
                <a16:creationId xmlns:a16="http://schemas.microsoft.com/office/drawing/2014/main" id="{81451411-E7F0-2B3C-DAB9-70C1559836FA}"/>
              </a:ext>
            </a:extLst>
          </p:cNvPr>
          <p:cNvSpPr>
            <a:spLocks noGrp="1"/>
          </p:cNvSpPr>
          <p:nvPr>
            <p:ph type="sldNum" sz="quarter" idx="12"/>
          </p:nvPr>
        </p:nvSpPr>
        <p:spPr/>
        <p:txBody>
          <a:bodyPr/>
          <a:lstStyle/>
          <a:p>
            <a:fld id="{129925B6-863B-4C2F-8765-BBFEFEBA9CE7}" type="slidenum">
              <a:rPr lang="en-GB" altLang="en-US" smtClean="0"/>
              <a:pPr/>
              <a:t>35</a:t>
            </a:fld>
            <a:endParaRPr lang="en-GB" altLang="en-US"/>
          </a:p>
        </p:txBody>
      </p:sp>
      <p:sp>
        <p:nvSpPr>
          <p:cNvPr id="13" name="TextBox 12">
            <a:extLst>
              <a:ext uri="{FF2B5EF4-FFF2-40B4-BE49-F238E27FC236}">
                <a16:creationId xmlns:a16="http://schemas.microsoft.com/office/drawing/2014/main" id="{1F158A60-0747-B743-0B18-DFAEB0E1B96B}"/>
              </a:ext>
            </a:extLst>
          </p:cNvPr>
          <p:cNvSpPr txBox="1"/>
          <p:nvPr/>
        </p:nvSpPr>
        <p:spPr>
          <a:xfrm>
            <a:off x="2711624" y="6064389"/>
            <a:ext cx="7704856" cy="646331"/>
          </a:xfrm>
          <a:prstGeom prst="rect">
            <a:avLst/>
          </a:prstGeom>
          <a:solidFill>
            <a:schemeClr val="accent5">
              <a:lumMod val="75000"/>
            </a:schemeClr>
          </a:solidFill>
        </p:spPr>
        <p:txBody>
          <a:bodyPr wrap="square" rtlCol="0">
            <a:spAutoFit/>
          </a:bodyPr>
          <a:lstStyle/>
          <a:p>
            <a:r>
              <a:rPr lang="el-GR" dirty="0">
                <a:solidFill>
                  <a:schemeClr val="accent4">
                    <a:lumMod val="60000"/>
                    <a:lumOff val="40000"/>
                  </a:schemeClr>
                </a:solidFill>
              </a:rPr>
              <a:t>Η Ελλάδα αντιμετωπίζει από τις πιο </a:t>
            </a:r>
            <a:r>
              <a:rPr lang="el-GR" b="1" dirty="0">
                <a:solidFill>
                  <a:schemeClr val="accent4">
                    <a:lumMod val="60000"/>
                    <a:lumOff val="40000"/>
                  </a:schemeClr>
                </a:solidFill>
              </a:rPr>
              <a:t>δύσκολες δημογραφικές </a:t>
            </a:r>
            <a:r>
              <a:rPr lang="el-GR" dirty="0">
                <a:solidFill>
                  <a:schemeClr val="accent4">
                    <a:lumMod val="60000"/>
                    <a:lumOff val="40000"/>
                  </a:schemeClr>
                </a:solidFill>
              </a:rPr>
              <a:t>προκλήσεις </a:t>
            </a:r>
            <a:r>
              <a:rPr lang="el-GR" b="1" dirty="0">
                <a:solidFill>
                  <a:schemeClr val="accent4">
                    <a:lumMod val="60000"/>
                    <a:lumOff val="40000"/>
                  </a:schemeClr>
                </a:solidFill>
              </a:rPr>
              <a:t>ΑΛΛΑ</a:t>
            </a:r>
            <a:r>
              <a:rPr lang="el-GR" dirty="0">
                <a:solidFill>
                  <a:schemeClr val="accent4">
                    <a:lumMod val="60000"/>
                    <a:lumOff val="40000"/>
                  </a:schemeClr>
                </a:solidFill>
              </a:rPr>
              <a:t> </a:t>
            </a:r>
            <a:r>
              <a:rPr lang="el-GR" b="1" dirty="0">
                <a:solidFill>
                  <a:schemeClr val="accent4">
                    <a:lumMod val="60000"/>
                    <a:lumOff val="40000"/>
                  </a:schemeClr>
                </a:solidFill>
              </a:rPr>
              <a:t>Μειώνει την αναμενόμενη δαπάνη συντάξεων </a:t>
            </a:r>
            <a:endParaRPr lang="en-GB" b="1" dirty="0">
              <a:solidFill>
                <a:schemeClr val="accent4">
                  <a:lumMod val="60000"/>
                  <a:lumOff val="40000"/>
                </a:schemeClr>
              </a:solidFill>
            </a:endParaRPr>
          </a:p>
        </p:txBody>
      </p:sp>
      <p:sp>
        <p:nvSpPr>
          <p:cNvPr id="14" name="Rectangle 13">
            <a:extLst>
              <a:ext uri="{FF2B5EF4-FFF2-40B4-BE49-F238E27FC236}">
                <a16:creationId xmlns:a16="http://schemas.microsoft.com/office/drawing/2014/main" id="{3ECA4453-2EAC-7A1F-EEF2-2D39DD1E45A1}"/>
              </a:ext>
            </a:extLst>
          </p:cNvPr>
          <p:cNvSpPr/>
          <p:nvPr/>
        </p:nvSpPr>
        <p:spPr>
          <a:xfrm>
            <a:off x="4620547" y="3781844"/>
            <a:ext cx="1691477" cy="523220"/>
          </a:xfrm>
          <a:prstGeom prst="rect">
            <a:avLst/>
          </a:prstGeom>
          <a:solidFill>
            <a:schemeClr val="tx2"/>
          </a:solidFill>
        </p:spPr>
        <p:txBody>
          <a:bodyPr wrap="square" lIns="91440" tIns="45720" rIns="91440" bIns="45720">
            <a:spAutoFit/>
          </a:bodyPr>
          <a:lstStyle/>
          <a:p>
            <a:pPr algn="ctr"/>
            <a:r>
              <a:rPr lang="el-GR"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Θαύμα; </a:t>
            </a:r>
            <a:endPar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41419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FE92-4991-43F0-67D1-9B74D8E9DA3B}"/>
              </a:ext>
            </a:extLst>
          </p:cNvPr>
          <p:cNvSpPr>
            <a:spLocks noGrp="1"/>
          </p:cNvSpPr>
          <p:nvPr>
            <p:ph type="title"/>
          </p:nvPr>
        </p:nvSpPr>
        <p:spPr/>
        <p:txBody>
          <a:bodyPr/>
          <a:lstStyle/>
          <a:p>
            <a:r>
              <a:rPr lang="el-GR" dirty="0"/>
              <a:t>Συντάξεις και γήρανση: </a:t>
            </a:r>
            <a:r>
              <a:rPr lang="el-GR" b="1" dirty="0"/>
              <a:t>προγράμματα μεταρρύθμισης</a:t>
            </a:r>
            <a:endParaRPr lang="en-GB" b="1" dirty="0"/>
          </a:p>
        </p:txBody>
      </p:sp>
      <p:sp>
        <p:nvSpPr>
          <p:cNvPr id="3" name="Content Placeholder 2">
            <a:extLst>
              <a:ext uri="{FF2B5EF4-FFF2-40B4-BE49-F238E27FC236}">
                <a16:creationId xmlns:a16="http://schemas.microsoft.com/office/drawing/2014/main" id="{DFFE1CD0-0CBC-074E-1A1B-BB3E441D19EC}"/>
              </a:ext>
            </a:extLst>
          </p:cNvPr>
          <p:cNvSpPr>
            <a:spLocks noGrp="1"/>
          </p:cNvSpPr>
          <p:nvPr>
            <p:ph idx="1"/>
          </p:nvPr>
        </p:nvSpPr>
        <p:spPr>
          <a:xfrm>
            <a:off x="695401" y="2636912"/>
            <a:ext cx="11377264" cy="3600400"/>
          </a:xfrm>
        </p:spPr>
        <p:txBody>
          <a:bodyPr>
            <a:normAutofit fontScale="85000" lnSpcReduction="20000"/>
          </a:bodyPr>
          <a:lstStyle/>
          <a:p>
            <a:r>
              <a:rPr lang="el-GR" b="1" dirty="0" err="1"/>
              <a:t>Ολες</a:t>
            </a:r>
            <a:r>
              <a:rPr lang="el-GR" b="1" dirty="0"/>
              <a:t> οι χώρες </a:t>
            </a:r>
            <a:r>
              <a:rPr lang="el-GR" dirty="0"/>
              <a:t>έχουν δημογραφικό πρόβλημα. Ιδιαίτερα έντονο </a:t>
            </a:r>
            <a:r>
              <a:rPr lang="el-GR" b="1" dirty="0"/>
              <a:t>στις δημόσιες συντάξεις  </a:t>
            </a:r>
          </a:p>
          <a:p>
            <a:pPr lvl="1"/>
            <a:r>
              <a:rPr lang="el-GR" dirty="0"/>
              <a:t>Διανεμητικό σύστημα + καθορισμένες εισφορές</a:t>
            </a:r>
            <a:r>
              <a:rPr lang="el-GR" b="1" dirty="0"/>
              <a:t>:  </a:t>
            </a:r>
            <a:r>
              <a:rPr lang="el-GR" b="1" dirty="0">
                <a:latin typeface="Times New Roman" panose="02020603050405020304" pitchFamily="18" charset="0"/>
                <a:ea typeface="Cambria" panose="02040503050406030204" pitchFamily="18" charset="0"/>
                <a:cs typeface="Times New Roman" panose="02020603050405020304" pitchFamily="18" charset="0"/>
              </a:rPr>
              <a:t>→  </a:t>
            </a:r>
            <a:r>
              <a:rPr lang="en-US" sz="1800" b="1" dirty="0"/>
              <a:t>E</a:t>
            </a:r>
            <a:r>
              <a:rPr lang="el-GR" sz="1800" b="1" dirty="0"/>
              <a:t>ΛΛΕΙΜΜΑΤΑ, ΠΡΟΩΡΗ ΣΥΝΤΑΞΙΟΔΌΤΗΣΗ</a:t>
            </a:r>
          </a:p>
          <a:p>
            <a:r>
              <a:rPr lang="el-GR" sz="2000" dirty="0"/>
              <a:t>Πίεση για αλλαγές εξαιτίας δημοσιονομικών πιέσεων (ανάγκη χρημάτων στο μέλλον)</a:t>
            </a:r>
          </a:p>
          <a:p>
            <a:pPr lvl="1"/>
            <a:r>
              <a:rPr lang="el-GR" sz="1800" dirty="0"/>
              <a:t>Για να επιλυθεί χρειάζεται (α) καθυστέρηση συνταξιοδότησης (β) μικρότερες συντάξεις</a:t>
            </a:r>
          </a:p>
          <a:p>
            <a:r>
              <a:rPr lang="el-GR" sz="2000" dirty="0"/>
              <a:t>Για αλλαγές  </a:t>
            </a:r>
            <a:r>
              <a:rPr lang="el-GR" sz="2000" b="1" dirty="0"/>
              <a:t>είτε</a:t>
            </a:r>
            <a:r>
              <a:rPr lang="el-GR" sz="2000" dirty="0"/>
              <a:t> </a:t>
            </a:r>
            <a:r>
              <a:rPr lang="el-GR" sz="2000" b="1" dirty="0"/>
              <a:t>(α)</a:t>
            </a:r>
            <a:r>
              <a:rPr lang="el-GR" sz="2000" dirty="0"/>
              <a:t> παραμετρικές αλλαγές + ίδιο </a:t>
            </a:r>
            <a:r>
              <a:rPr lang="el-GR" sz="2000" b="1" dirty="0"/>
              <a:t>ή</a:t>
            </a:r>
            <a:r>
              <a:rPr lang="el-GR" sz="2000" dirty="0"/>
              <a:t> (β) αλλαγή συστήματος</a:t>
            </a:r>
          </a:p>
          <a:p>
            <a:pPr marL="0" indent="0">
              <a:buNone/>
            </a:pPr>
            <a:r>
              <a:rPr lang="el-GR" sz="2000" dirty="0"/>
              <a:t>Τρείς ομάδες ως προς τις μεταρρυθμίσεις συντάξεων</a:t>
            </a:r>
          </a:p>
          <a:p>
            <a:pPr marL="457200" indent="-457200">
              <a:buFont typeface="+mj-lt"/>
              <a:buAutoNum type="arabicPeriod"/>
            </a:pPr>
            <a:r>
              <a:rPr lang="el-GR" sz="2000" b="1" dirty="0"/>
              <a:t>Κάποιες</a:t>
            </a:r>
            <a:r>
              <a:rPr lang="el-GR" sz="2000" dirty="0"/>
              <a:t> χώρες (Ιταλία, Σουηδία, Γερμανία) πέρασαν σε </a:t>
            </a:r>
            <a:r>
              <a:rPr lang="el-GR" sz="2000" b="1" dirty="0"/>
              <a:t>3 πυλώνες </a:t>
            </a:r>
            <a:r>
              <a:rPr lang="el-GR" sz="2000" dirty="0"/>
              <a:t>1995-2005</a:t>
            </a:r>
          </a:p>
          <a:p>
            <a:pPr marL="457200" indent="-457200">
              <a:buFont typeface="+mj-lt"/>
              <a:buAutoNum type="arabicPeriod"/>
            </a:pPr>
            <a:r>
              <a:rPr lang="el-GR" sz="2000" b="1" dirty="0"/>
              <a:t>Ελλάδα </a:t>
            </a:r>
            <a:r>
              <a:rPr lang="el-GR" sz="2000" b="1" i="1" dirty="0"/>
              <a:t>2010-9</a:t>
            </a:r>
            <a:r>
              <a:rPr lang="el-GR" sz="2000" i="1" dirty="0"/>
              <a:t>:</a:t>
            </a:r>
            <a:r>
              <a:rPr lang="el-GR" sz="2000" dirty="0"/>
              <a:t> Παραμετρικές αλλαγές (νέες συντάξεις) και περικοπές συντάξεων (παλιές)</a:t>
            </a:r>
          </a:p>
          <a:p>
            <a:pPr lvl="1"/>
            <a:r>
              <a:rPr lang="el-GR" sz="1800" dirty="0"/>
              <a:t>Πολύ απότομες αλλαγές +  μόνη χώρα που </a:t>
            </a:r>
            <a:r>
              <a:rPr lang="el-GR" sz="1800" dirty="0" err="1"/>
              <a:t>εφήρμοσε</a:t>
            </a:r>
            <a:r>
              <a:rPr lang="el-GR" sz="1800" dirty="0"/>
              <a:t> </a:t>
            </a:r>
            <a:r>
              <a:rPr lang="el-GR" sz="1800" b="1" dirty="0"/>
              <a:t>αναδρομικές περικοπές </a:t>
            </a:r>
          </a:p>
          <a:p>
            <a:pPr marL="457200" indent="-457200">
              <a:buFont typeface="+mj-lt"/>
              <a:buAutoNum type="arabicPeriod"/>
            </a:pPr>
            <a:r>
              <a:rPr lang="el-GR" sz="2000" b="1" dirty="0"/>
              <a:t>Άλλες χώρες </a:t>
            </a:r>
            <a:r>
              <a:rPr lang="el-GR" sz="2000" dirty="0"/>
              <a:t>προσπαθούν να αλλάξουν τώρα (Γαλλία, Ισπανία)</a:t>
            </a:r>
          </a:p>
          <a:p>
            <a:pPr marL="0" indent="0">
              <a:buNone/>
            </a:pPr>
            <a:r>
              <a:rPr lang="el-GR" sz="2000" b="1" dirty="0"/>
              <a:t>Από την δεκαετία του 2020 προστίθενται και άλλες πιέσεις στα δημοσιονομικά (περιβάλλον, άμυνα) </a:t>
            </a:r>
            <a:endParaRPr lang="en-GB" sz="2000" b="1" dirty="0"/>
          </a:p>
        </p:txBody>
      </p:sp>
      <p:sp>
        <p:nvSpPr>
          <p:cNvPr id="4" name="Date Placeholder 3">
            <a:extLst>
              <a:ext uri="{FF2B5EF4-FFF2-40B4-BE49-F238E27FC236}">
                <a16:creationId xmlns:a16="http://schemas.microsoft.com/office/drawing/2014/main" id="{877EC4B7-BA68-6E44-090A-C30136F36EE7}"/>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3852289E-0F4E-AEB2-13F2-BB30ADA1D120}"/>
              </a:ext>
            </a:extLst>
          </p:cNvPr>
          <p:cNvSpPr>
            <a:spLocks noGrp="1"/>
          </p:cNvSpPr>
          <p:nvPr>
            <p:ph type="sldNum" sz="quarter" idx="12"/>
          </p:nvPr>
        </p:nvSpPr>
        <p:spPr/>
        <p:txBody>
          <a:bodyPr/>
          <a:lstStyle/>
          <a:p>
            <a:fld id="{129925B6-863B-4C2F-8765-BBFEFEBA9CE7}" type="slidenum">
              <a:rPr lang="en-GB" altLang="en-US" smtClean="0"/>
              <a:pPr/>
              <a:t>36</a:t>
            </a:fld>
            <a:endParaRPr lang="en-GB" altLang="en-US"/>
          </a:p>
        </p:txBody>
      </p:sp>
    </p:spTree>
    <p:extLst>
      <p:ext uri="{BB962C8B-B14F-4D97-AF65-F5344CB8AC3E}">
        <p14:creationId xmlns:p14="http://schemas.microsoft.com/office/powerpoint/2010/main" val="2767273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647C-1DEB-D930-796B-6FF17501FDE6}"/>
              </a:ext>
            </a:extLst>
          </p:cNvPr>
          <p:cNvSpPr>
            <a:spLocks noGrp="1"/>
          </p:cNvSpPr>
          <p:nvPr>
            <p:ph type="title"/>
          </p:nvPr>
        </p:nvSpPr>
        <p:spPr/>
        <p:txBody>
          <a:bodyPr/>
          <a:lstStyle/>
          <a:p>
            <a:r>
              <a:rPr lang="el-GR" sz="2400" b="1" dirty="0"/>
              <a:t>Μεταρρυθμίσεις συντάξεων, επάρκεια και το χάσμα συντάξεων: </a:t>
            </a:r>
            <a:r>
              <a:rPr lang="el-GR" sz="2400" b="1" i="1" dirty="0">
                <a:solidFill>
                  <a:schemeClr val="accent2"/>
                </a:solidFill>
                <a:effectLst>
                  <a:outerShdw blurRad="38100" dist="38100" dir="2700000" algn="tl">
                    <a:srgbClr val="000000">
                      <a:alpha val="43137"/>
                    </a:srgbClr>
                  </a:outerShdw>
                </a:effectLst>
              </a:rPr>
              <a:t>το ‘Νέο Ασφαλιστικό’ ;</a:t>
            </a:r>
            <a:endParaRPr lang="en-GB" sz="2400" b="1" i="1" dirty="0">
              <a:solidFill>
                <a:schemeClr val="accent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D8C37C4-C853-897B-FB2D-C4B7BBBF73DB}"/>
              </a:ext>
            </a:extLst>
          </p:cNvPr>
          <p:cNvSpPr>
            <a:spLocks noGrp="1"/>
          </p:cNvSpPr>
          <p:nvPr>
            <p:ph idx="1"/>
          </p:nvPr>
        </p:nvSpPr>
        <p:spPr>
          <a:xfrm>
            <a:off x="551384" y="2204864"/>
            <a:ext cx="11092319" cy="4104456"/>
          </a:xfrm>
        </p:spPr>
        <p:txBody>
          <a:bodyPr>
            <a:normAutofit fontScale="92500" lnSpcReduction="20000"/>
          </a:bodyPr>
          <a:lstStyle/>
          <a:p>
            <a:r>
              <a:rPr lang="el-GR" dirty="0"/>
              <a:t>Ελλείμματα </a:t>
            </a:r>
            <a:r>
              <a:rPr lang="el-GR" dirty="0">
                <a:latin typeface="Cambria" panose="02040503050406030204" pitchFamily="18" charset="0"/>
                <a:ea typeface="Cambria" panose="02040503050406030204" pitchFamily="18" charset="0"/>
              </a:rPr>
              <a:t>⇒</a:t>
            </a:r>
            <a:r>
              <a:rPr lang="el-GR" dirty="0"/>
              <a:t> μέτρα για </a:t>
            </a:r>
            <a:r>
              <a:rPr lang="el-GR" b="1" dirty="0"/>
              <a:t>βιωσιμότητα του συστήματος: </a:t>
            </a:r>
            <a:r>
              <a:rPr lang="el-GR" b="1" dirty="0">
                <a:solidFill>
                  <a:schemeClr val="accent1"/>
                </a:solidFill>
              </a:rPr>
              <a:t>Στην Ελλάδα μεταξύ 2010-19</a:t>
            </a:r>
          </a:p>
          <a:p>
            <a:pPr lvl="1"/>
            <a:r>
              <a:rPr lang="el-GR" dirty="0">
                <a:solidFill>
                  <a:schemeClr val="tx2"/>
                </a:solidFill>
              </a:rPr>
              <a:t>1</a:t>
            </a:r>
            <a:r>
              <a:rPr lang="el-GR" baseline="30000" dirty="0">
                <a:solidFill>
                  <a:schemeClr val="tx2"/>
                </a:solidFill>
              </a:rPr>
              <a:t>ος</a:t>
            </a:r>
            <a:r>
              <a:rPr lang="el-GR" dirty="0">
                <a:solidFill>
                  <a:schemeClr val="tx2"/>
                </a:solidFill>
              </a:rPr>
              <a:t> πυλώνας: Περικοπές συντάξεων, μικρότερη αναπλήρωση, περιορισμός συντάξεων αναπηρίας, αύξηση ορίων συνταξιοδότησης,  κοκ</a:t>
            </a:r>
          </a:p>
          <a:p>
            <a:pPr lvl="1"/>
            <a:r>
              <a:rPr lang="el-GR" dirty="0">
                <a:solidFill>
                  <a:schemeClr val="tx2"/>
                </a:solidFill>
              </a:rPr>
              <a:t>2</a:t>
            </a:r>
            <a:r>
              <a:rPr lang="el-GR" baseline="30000" dirty="0">
                <a:solidFill>
                  <a:schemeClr val="tx2"/>
                </a:solidFill>
              </a:rPr>
              <a:t>ος </a:t>
            </a:r>
            <a:r>
              <a:rPr lang="el-GR" dirty="0">
                <a:solidFill>
                  <a:schemeClr val="tx2"/>
                </a:solidFill>
              </a:rPr>
              <a:t>πυλώνας: Κίνητρα για ανάπτυξη και εθελοντική πληρωμή συντάξεων</a:t>
            </a:r>
          </a:p>
          <a:p>
            <a:pPr lvl="1"/>
            <a:r>
              <a:rPr lang="el-GR" b="1" i="1" dirty="0">
                <a:solidFill>
                  <a:schemeClr val="tx2"/>
                </a:solidFill>
              </a:rPr>
              <a:t>Στο μέτρο που δεν εργάζονται περισσότερο, ή που δεν αντισταθμίζεται η περικοπή του 1</a:t>
            </a:r>
            <a:r>
              <a:rPr lang="el-GR" b="1" i="1" baseline="30000" dirty="0">
                <a:solidFill>
                  <a:schemeClr val="tx2"/>
                </a:solidFill>
              </a:rPr>
              <a:t>ου</a:t>
            </a:r>
            <a:r>
              <a:rPr lang="el-GR" b="1" i="1" dirty="0">
                <a:solidFill>
                  <a:schemeClr val="tx2"/>
                </a:solidFill>
              </a:rPr>
              <a:t>  με διεύρυνση του 2</a:t>
            </a:r>
            <a:r>
              <a:rPr lang="el-GR" b="1" i="1" baseline="30000" dirty="0">
                <a:solidFill>
                  <a:schemeClr val="tx2"/>
                </a:solidFill>
              </a:rPr>
              <a:t>ου</a:t>
            </a:r>
            <a:r>
              <a:rPr lang="el-GR" b="1" i="1" dirty="0">
                <a:solidFill>
                  <a:schemeClr val="tx2"/>
                </a:solidFill>
              </a:rPr>
              <a:t> πυλώνα,  </a:t>
            </a:r>
            <a:r>
              <a:rPr lang="el-GR" dirty="0">
                <a:solidFill>
                  <a:schemeClr val="tx2"/>
                </a:solidFill>
              </a:rPr>
              <a:t>το συνολικό αποτέλεσμα οδηγεί σε μειώσεις συντάξεων και εισοδημάτων των ηλικιωμένων</a:t>
            </a:r>
          </a:p>
          <a:p>
            <a:r>
              <a:rPr lang="el-GR" i="1" dirty="0">
                <a:solidFill>
                  <a:schemeClr val="tx2"/>
                </a:solidFill>
              </a:rPr>
              <a:t>ΑΡΑ: Η </a:t>
            </a:r>
            <a:r>
              <a:rPr lang="el-GR" b="1" i="1" dirty="0">
                <a:solidFill>
                  <a:schemeClr val="tx2"/>
                </a:solidFill>
              </a:rPr>
              <a:t>επίλυση</a:t>
            </a:r>
            <a:r>
              <a:rPr lang="el-GR" i="1" dirty="0">
                <a:solidFill>
                  <a:schemeClr val="tx2"/>
                </a:solidFill>
              </a:rPr>
              <a:t> προβλήματος </a:t>
            </a:r>
            <a:r>
              <a:rPr lang="el-GR" b="1" i="1" dirty="0">
                <a:solidFill>
                  <a:schemeClr val="accent1"/>
                </a:solidFill>
                <a:effectLst>
                  <a:outerShdw blurRad="38100" dist="38100" dir="2700000" algn="tl">
                    <a:srgbClr val="000000">
                      <a:alpha val="43137"/>
                    </a:srgbClr>
                  </a:outerShdw>
                </a:effectLst>
              </a:rPr>
              <a:t>βιωσιμότητας</a:t>
            </a:r>
            <a:r>
              <a:rPr lang="el-GR" i="1" dirty="0">
                <a:solidFill>
                  <a:schemeClr val="tx2"/>
                </a:solidFill>
              </a:rPr>
              <a:t> οδηγεί σε πρόβλημα </a:t>
            </a:r>
            <a:r>
              <a:rPr lang="el-GR" b="1" i="1" dirty="0">
                <a:solidFill>
                  <a:schemeClr val="accent1"/>
                </a:solidFill>
                <a:effectLst>
                  <a:outerShdw blurRad="38100" dist="38100" dir="2700000" algn="tl">
                    <a:srgbClr val="000000">
                      <a:alpha val="43137"/>
                    </a:srgbClr>
                  </a:outerShdw>
                </a:effectLst>
              </a:rPr>
              <a:t>επάρκειας</a:t>
            </a:r>
            <a:r>
              <a:rPr lang="el-GR" dirty="0">
                <a:latin typeface="Cambria" panose="02040503050406030204" pitchFamily="18" charset="0"/>
                <a:ea typeface="Cambria" panose="02040503050406030204" pitchFamily="18" charset="0"/>
              </a:rPr>
              <a:t>⇒ </a:t>
            </a:r>
            <a:r>
              <a:rPr lang="el-GR" b="1" dirty="0">
                <a:solidFill>
                  <a:schemeClr val="accent6"/>
                </a:solidFill>
                <a:latin typeface="Cambria" panose="02040503050406030204" pitchFamily="18" charset="0"/>
                <a:ea typeface="Cambria" panose="02040503050406030204" pitchFamily="18" charset="0"/>
              </a:rPr>
              <a:t>Χάσμα Συντάξεων</a:t>
            </a:r>
          </a:p>
          <a:p>
            <a:r>
              <a:rPr lang="el-GR" dirty="0">
                <a:solidFill>
                  <a:schemeClr val="tx1"/>
                </a:solidFill>
              </a:rPr>
              <a:t>Ελλάδα: δεύτερη χειρότερη δημογραφικά </a:t>
            </a:r>
            <a:r>
              <a:rPr lang="el-GR" b="1" dirty="0">
                <a:solidFill>
                  <a:schemeClr val="tx1"/>
                </a:solidFill>
              </a:rPr>
              <a:t>+</a:t>
            </a:r>
            <a:r>
              <a:rPr lang="el-GR" dirty="0">
                <a:solidFill>
                  <a:schemeClr val="tx1"/>
                </a:solidFill>
              </a:rPr>
              <a:t> Μείωση δαπάνης συντάξεων  </a:t>
            </a:r>
            <a:r>
              <a:rPr lang="el-GR" dirty="0">
                <a:solidFill>
                  <a:schemeClr val="tx1"/>
                </a:solidFill>
                <a:latin typeface="Times New Roman" panose="02020603050405020304" pitchFamily="18" charset="0"/>
                <a:cs typeface="Times New Roman" panose="02020603050405020304" pitchFamily="18" charset="0"/>
              </a:rPr>
              <a:t>→ Φτώχεια ↑↑</a:t>
            </a:r>
            <a:endParaRPr lang="el-GR" dirty="0">
              <a:solidFill>
                <a:schemeClr val="tx1"/>
              </a:solidFill>
            </a:endParaRPr>
          </a:p>
          <a:p>
            <a:pPr lvl="1"/>
            <a:r>
              <a:rPr lang="el-GR" dirty="0">
                <a:solidFill>
                  <a:schemeClr val="tx1"/>
                </a:solidFill>
              </a:rPr>
              <a:t>Κίνδυνος το πρόβλημα </a:t>
            </a:r>
            <a:r>
              <a:rPr lang="el-GR" b="1" dirty="0">
                <a:solidFill>
                  <a:schemeClr val="tx1"/>
                </a:solidFill>
              </a:rPr>
              <a:t>φτώχειας ηλικιωμένων </a:t>
            </a:r>
            <a:r>
              <a:rPr lang="el-GR" dirty="0">
                <a:solidFill>
                  <a:schemeClr val="tx1"/>
                </a:solidFill>
              </a:rPr>
              <a:t>να μεταφερθεί </a:t>
            </a:r>
            <a:r>
              <a:rPr lang="el-GR" b="1" dirty="0">
                <a:solidFill>
                  <a:schemeClr val="tx1"/>
                </a:solidFill>
              </a:rPr>
              <a:t>είτε στην πρόνοια</a:t>
            </a:r>
            <a:r>
              <a:rPr lang="el-GR" dirty="0">
                <a:solidFill>
                  <a:schemeClr val="tx1"/>
                </a:solidFill>
              </a:rPr>
              <a:t>, </a:t>
            </a:r>
            <a:r>
              <a:rPr lang="el-GR" b="1" dirty="0">
                <a:solidFill>
                  <a:schemeClr val="tx1"/>
                </a:solidFill>
              </a:rPr>
              <a:t>είτε στην οικογένεια</a:t>
            </a:r>
            <a:r>
              <a:rPr lang="el-GR" dirty="0">
                <a:solidFill>
                  <a:schemeClr val="tx1"/>
                </a:solidFill>
              </a:rPr>
              <a:t>.</a:t>
            </a:r>
          </a:p>
          <a:p>
            <a:r>
              <a:rPr lang="el-GR" b="1" i="1" dirty="0">
                <a:solidFill>
                  <a:schemeClr val="tx2"/>
                </a:solidFill>
                <a:effectLst>
                  <a:outerShdw blurRad="38100" dist="38100" dir="2700000" algn="tl">
                    <a:srgbClr val="000000">
                      <a:alpha val="43137"/>
                    </a:srgbClr>
                  </a:outerShdw>
                </a:effectLst>
              </a:rPr>
              <a:t>Πώς</a:t>
            </a:r>
            <a:r>
              <a:rPr lang="el-GR" b="1" dirty="0">
                <a:solidFill>
                  <a:schemeClr val="tx2"/>
                </a:solidFill>
                <a:effectLst>
                  <a:outerShdw blurRad="38100" dist="38100" dir="2700000" algn="tl">
                    <a:srgbClr val="000000">
                      <a:alpha val="43137"/>
                    </a:srgbClr>
                  </a:outerShdw>
                </a:effectLst>
              </a:rPr>
              <a:t>  περιορίζεται το χάσμα; Πώς ενθαρρύνεται η διεύρυνση της ιδιωτικής ή επαγγελματικής ασφάλισης; </a:t>
            </a:r>
            <a:r>
              <a:rPr lang="el-GR" dirty="0">
                <a:solidFill>
                  <a:schemeClr val="tx2"/>
                </a:solidFill>
              </a:rPr>
              <a:t>Απαιτούνται τρείς ενέργειες: </a:t>
            </a:r>
          </a:p>
          <a:p>
            <a:pPr marL="1257300" lvl="2" indent="-342900">
              <a:buFont typeface="+mj-lt"/>
              <a:buAutoNum type="arabicPeriod"/>
            </a:pPr>
            <a:r>
              <a:rPr lang="el-GR" dirty="0">
                <a:solidFill>
                  <a:schemeClr val="tx2"/>
                </a:solidFill>
                <a:effectLst>
                  <a:outerShdw blurRad="38100" dist="38100" dir="2700000" algn="tl">
                    <a:srgbClr val="000000">
                      <a:alpha val="43137"/>
                    </a:srgbClr>
                  </a:outerShdw>
                </a:effectLst>
              </a:rPr>
              <a:t>Εντοπισμός της έκτασης του προβλήματος</a:t>
            </a:r>
          </a:p>
          <a:p>
            <a:pPr marL="1257300" lvl="2" indent="-342900">
              <a:buFont typeface="+mj-lt"/>
              <a:buAutoNum type="arabicPeriod"/>
            </a:pPr>
            <a:r>
              <a:rPr lang="el-GR" dirty="0">
                <a:solidFill>
                  <a:schemeClr val="tx2"/>
                </a:solidFill>
                <a:effectLst>
                  <a:outerShdw blurRad="38100" dist="38100" dir="2700000" algn="tl">
                    <a:srgbClr val="000000">
                      <a:alpha val="43137"/>
                    </a:srgbClr>
                  </a:outerShdw>
                </a:effectLst>
              </a:rPr>
              <a:t>Χορήγηση κινήτρων αυτό-προστασίας (εργασίας ή συμπληρωματικής ασφάλισης)</a:t>
            </a:r>
          </a:p>
          <a:p>
            <a:pPr marL="1257300" lvl="2" indent="-342900">
              <a:buFont typeface="+mj-lt"/>
              <a:buAutoNum type="arabicPeriod"/>
            </a:pPr>
            <a:r>
              <a:rPr lang="el-GR" dirty="0">
                <a:solidFill>
                  <a:schemeClr val="tx2"/>
                </a:solidFill>
                <a:effectLst>
                  <a:outerShdw blurRad="38100" dist="38100" dir="2700000" algn="tl">
                    <a:srgbClr val="000000">
                      <a:alpha val="43137"/>
                    </a:srgbClr>
                  </a:outerShdw>
                </a:effectLst>
              </a:rPr>
              <a:t>Ανταπόκριση στα κίνητρα </a:t>
            </a:r>
            <a:endParaRPr lang="en-GB" dirty="0">
              <a:solidFill>
                <a:schemeClr val="tx2"/>
              </a:solidFill>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359C76F2-6F0D-ECE0-F3D9-9A97DBBC1630}"/>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19E85ADF-EBE2-4C06-4878-789E0AD6F82A}"/>
              </a:ext>
            </a:extLst>
          </p:cNvPr>
          <p:cNvSpPr>
            <a:spLocks noGrp="1"/>
          </p:cNvSpPr>
          <p:nvPr>
            <p:ph type="sldNum" sz="quarter" idx="12"/>
          </p:nvPr>
        </p:nvSpPr>
        <p:spPr/>
        <p:txBody>
          <a:bodyPr/>
          <a:lstStyle/>
          <a:p>
            <a:fld id="{129925B6-863B-4C2F-8765-BBFEFEBA9CE7}" type="slidenum">
              <a:rPr lang="en-GB" altLang="en-US" smtClean="0"/>
              <a:pPr/>
              <a:t>37</a:t>
            </a:fld>
            <a:endParaRPr lang="en-GB" altLang="en-US"/>
          </a:p>
        </p:txBody>
      </p:sp>
    </p:spTree>
    <p:extLst>
      <p:ext uri="{BB962C8B-B14F-4D97-AF65-F5344CB8AC3E}">
        <p14:creationId xmlns:p14="http://schemas.microsoft.com/office/powerpoint/2010/main" val="2536793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8861-DA5A-9691-D42E-B91AE736C388}"/>
              </a:ext>
            </a:extLst>
          </p:cNvPr>
          <p:cNvSpPr>
            <a:spLocks noGrp="1"/>
          </p:cNvSpPr>
          <p:nvPr>
            <p:ph type="title"/>
          </p:nvPr>
        </p:nvSpPr>
        <p:spPr/>
        <p:txBody>
          <a:bodyPr/>
          <a:lstStyle/>
          <a:p>
            <a:r>
              <a:rPr lang="el-GR" sz="3200" b="1" dirty="0"/>
              <a:t>Μια βοήθεια από αναπάντεχη κατεύθυνση:</a:t>
            </a:r>
            <a:br>
              <a:rPr lang="el-GR" sz="3200" dirty="0"/>
            </a:br>
            <a:r>
              <a:rPr lang="el-GR" sz="2800" b="1" dirty="0">
                <a:solidFill>
                  <a:schemeClr val="accent4">
                    <a:lumMod val="60000"/>
                    <a:lumOff val="40000"/>
                  </a:schemeClr>
                </a:solidFill>
                <a:effectLst>
                  <a:outerShdw blurRad="38100" dist="38100" dir="2700000" algn="tl">
                    <a:srgbClr val="000000">
                      <a:alpha val="43137"/>
                    </a:srgbClr>
                  </a:outerShdw>
                </a:effectLst>
              </a:rPr>
              <a:t>Αγορά κατοικίας </a:t>
            </a:r>
            <a:r>
              <a:rPr lang="el-GR" sz="2800" dirty="0">
                <a:solidFill>
                  <a:schemeClr val="accent4">
                    <a:lumMod val="60000"/>
                    <a:lumOff val="40000"/>
                  </a:schemeClr>
                </a:solidFill>
              </a:rPr>
              <a:t>και εισόδημα ηλικιωμένων</a:t>
            </a:r>
            <a:endParaRPr lang="en-GB" sz="3200" dirty="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4C1ED2FF-3672-66FC-655D-BBB2DEE11CF8}"/>
              </a:ext>
            </a:extLst>
          </p:cNvPr>
          <p:cNvSpPr>
            <a:spLocks noGrp="1"/>
          </p:cNvSpPr>
          <p:nvPr>
            <p:ph idx="1"/>
          </p:nvPr>
        </p:nvSpPr>
        <p:spPr>
          <a:xfrm>
            <a:off x="911424" y="2420888"/>
            <a:ext cx="11017224" cy="3744416"/>
          </a:xfrm>
        </p:spPr>
        <p:txBody>
          <a:bodyPr>
            <a:normAutofit fontScale="85000" lnSpcReduction="10000"/>
          </a:bodyPr>
          <a:lstStyle/>
          <a:p>
            <a:r>
              <a:rPr lang="el-GR" dirty="0"/>
              <a:t>Η περιουσία του μέσου πολίτη στις αναπτυγμένες χώρες αποτελείται από δύο περιουσιακά στοιχεία:</a:t>
            </a:r>
          </a:p>
          <a:p>
            <a:pPr>
              <a:buFont typeface="+mj-lt"/>
              <a:buAutoNum type="arabicPeriod"/>
            </a:pPr>
            <a:r>
              <a:rPr lang="el-GR" b="1" dirty="0"/>
              <a:t>Το δικαίωμα για σύνταξη</a:t>
            </a:r>
            <a:r>
              <a:rPr lang="el-GR" dirty="0"/>
              <a:t>. Το δικαίωμα αυτό είναι θεωρητικό, με την έννοια ότι η (</a:t>
            </a:r>
            <a:r>
              <a:rPr lang="el-GR" dirty="0" err="1"/>
              <a:t>τεκμαιρόμενη</a:t>
            </a:r>
            <a:r>
              <a:rPr lang="el-GR" dirty="0"/>
              <a:t> αξία του) δεν καταγράφεται. Παρά ταύτα υπερτερεί σε ύψος από άλλα περιουσιακά στοιχεία όπως καταθέσεις, μετοχές κοκ.</a:t>
            </a:r>
          </a:p>
          <a:p>
            <a:pPr>
              <a:buFont typeface="+mj-lt"/>
              <a:buAutoNum type="arabicPeriod"/>
            </a:pPr>
            <a:r>
              <a:rPr lang="el-GR" b="1" dirty="0"/>
              <a:t>Η αξία της ιδιόκτητης κατοικίας. </a:t>
            </a:r>
            <a:r>
              <a:rPr lang="el-GR" dirty="0"/>
              <a:t>Περιουσιακό στοιχείο με περιορισμένη ρευστότητα. Στην συνταξιοδότηση συνήθως ανήκει 100%. Όταν έχουν μεγαλώσει τα παιδιά η κατοικία είναι μεγαλύτερη από τις ανάγκες, ενώ μπορεί να δυσκολεύει ηλικιωμένου(σκάλες κοκ).</a:t>
            </a:r>
          </a:p>
          <a:p>
            <a:r>
              <a:rPr lang="el-GR" dirty="0"/>
              <a:t>Στην Ελλάδα, η Ιταλία αλλά και η Βρετανία, ο κανόνας είναι ιδιοκατοίκηση. Στην Γερμανία ή Ανατολική Ευρώπη μεγαλύτερο ποσοστό είναι ενοικιαστές.  Στη Σκανδιναβία κοινός τρόπος διαβίωσης είναι η κοινωνική κατοικία (το σπίτι ανήκει στην τοπική αυτοδιοίκηση). </a:t>
            </a:r>
          </a:p>
          <a:p>
            <a:r>
              <a:rPr lang="el-GR" dirty="0"/>
              <a:t>Αντιπροσωπεύει </a:t>
            </a:r>
            <a:r>
              <a:rPr lang="el-GR" b="1" dirty="0"/>
              <a:t>μεγάλο κεφάλαιο</a:t>
            </a:r>
            <a:r>
              <a:rPr lang="el-GR" dirty="0"/>
              <a:t>, μη ρευστοποιήσιμο. Παίζει ρόλο στην </a:t>
            </a:r>
            <a:r>
              <a:rPr lang="el-GR" b="1" dirty="0"/>
              <a:t>οικογενειακή αλληλεγγύη</a:t>
            </a:r>
            <a:r>
              <a:rPr lang="el-GR" dirty="0"/>
              <a:t>· (άτυπο συμβόλαιο </a:t>
            </a:r>
            <a:r>
              <a:rPr lang="el-GR" dirty="0" err="1"/>
              <a:t>διαγενεακής</a:t>
            </a:r>
            <a:r>
              <a:rPr lang="el-GR" dirty="0"/>
              <a:t> αλληλεγγύης – φροντίζονται οι γονείς και σε αντάλλαγμα κληρονομείται το σπίτι). </a:t>
            </a:r>
          </a:p>
          <a:p>
            <a:pPr marL="0" indent="0">
              <a:buNone/>
            </a:pPr>
            <a:r>
              <a:rPr lang="el-GR" dirty="0"/>
              <a:t>Στην Ελλάδα και Ιταλία Χαμηλή σύνταξη παράλληλα με ακίνητη περιουσία: </a:t>
            </a:r>
            <a:r>
              <a:rPr lang="el-GR" b="1" dirty="0">
                <a:solidFill>
                  <a:schemeClr val="tx2"/>
                </a:solidFill>
                <a:effectLst>
                  <a:outerShdw blurRad="38100" dist="38100" dir="2700000" algn="tl">
                    <a:srgbClr val="000000">
                      <a:alpha val="43137"/>
                    </a:srgbClr>
                  </a:outerShdw>
                </a:effectLst>
              </a:rPr>
              <a:t>φτωχοί στο εισόδημα, πλούσιοι σε ακίνητα</a:t>
            </a:r>
            <a:r>
              <a:rPr lang="el-GR" dirty="0"/>
              <a:t>.  Αυτό επιδεινώθηκε μετά την οικονομική κρίση και την περικοπή των υψηλότερων συντάξεων. </a:t>
            </a:r>
          </a:p>
          <a:p>
            <a:r>
              <a:rPr lang="el-GR" b="1" dirty="0">
                <a:solidFill>
                  <a:schemeClr val="tx2"/>
                </a:solidFill>
                <a:effectLst>
                  <a:outerShdw blurRad="38100" dist="38100" dir="2700000" algn="tl">
                    <a:srgbClr val="000000">
                      <a:alpha val="43137"/>
                    </a:srgbClr>
                  </a:outerShdw>
                </a:effectLst>
              </a:rPr>
              <a:t>Αποδέσμευση οικιστικού κεφαλαίου  </a:t>
            </a:r>
            <a:r>
              <a:rPr lang="el-GR" dirty="0"/>
              <a:t>(</a:t>
            </a:r>
            <a:r>
              <a:rPr lang="el-GR" dirty="0" err="1"/>
              <a:t>Εquity</a:t>
            </a:r>
            <a:r>
              <a:rPr lang="el-GR" dirty="0"/>
              <a:t> </a:t>
            </a:r>
            <a:r>
              <a:rPr lang="el-GR" dirty="0" err="1"/>
              <a:t>release</a:t>
            </a:r>
            <a:r>
              <a:rPr lang="el-GR" dirty="0"/>
              <a:t>), επιτρέπει ο οικιστικό κεφάλαιο να συμπληρώνει το εισόδημα</a:t>
            </a:r>
          </a:p>
          <a:p>
            <a:endParaRPr lang="en-GB" dirty="0"/>
          </a:p>
        </p:txBody>
      </p:sp>
      <p:sp>
        <p:nvSpPr>
          <p:cNvPr id="4" name="Date Placeholder 3">
            <a:extLst>
              <a:ext uri="{FF2B5EF4-FFF2-40B4-BE49-F238E27FC236}">
                <a16:creationId xmlns:a16="http://schemas.microsoft.com/office/drawing/2014/main" id="{80F1082E-E0FD-6517-59E9-C70978AA9A23}"/>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206E383C-9F71-B564-A903-33BB77A2CB3E}"/>
              </a:ext>
            </a:extLst>
          </p:cNvPr>
          <p:cNvSpPr>
            <a:spLocks noGrp="1"/>
          </p:cNvSpPr>
          <p:nvPr>
            <p:ph type="sldNum" sz="quarter" idx="12"/>
          </p:nvPr>
        </p:nvSpPr>
        <p:spPr/>
        <p:txBody>
          <a:bodyPr/>
          <a:lstStyle/>
          <a:p>
            <a:fld id="{129925B6-863B-4C2F-8765-BBFEFEBA9CE7}" type="slidenum">
              <a:rPr lang="en-GB" altLang="en-US" smtClean="0"/>
              <a:pPr/>
              <a:t>38</a:t>
            </a:fld>
            <a:endParaRPr lang="en-GB" altLang="en-US"/>
          </a:p>
        </p:txBody>
      </p:sp>
    </p:spTree>
    <p:extLst>
      <p:ext uri="{BB962C8B-B14F-4D97-AF65-F5344CB8AC3E}">
        <p14:creationId xmlns:p14="http://schemas.microsoft.com/office/powerpoint/2010/main" val="2985471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D869-F4D0-B21B-600A-401DF5CE8F9E}"/>
              </a:ext>
            </a:extLst>
          </p:cNvPr>
          <p:cNvSpPr>
            <a:spLocks noGrp="1"/>
          </p:cNvSpPr>
          <p:nvPr>
            <p:ph type="title"/>
          </p:nvPr>
        </p:nvSpPr>
        <p:spPr>
          <a:xfrm>
            <a:off x="1154954" y="912945"/>
            <a:ext cx="9405542" cy="767687"/>
          </a:xfrm>
        </p:spPr>
        <p:txBody>
          <a:bodyPr/>
          <a:lstStyle/>
          <a:p>
            <a:r>
              <a:rPr lang="el-GR" dirty="0"/>
              <a:t>Πώς αποδεσμεύεται το οικιστικό κεφάλαιο; </a:t>
            </a:r>
            <a:endParaRPr lang="en-GB" dirty="0"/>
          </a:p>
        </p:txBody>
      </p:sp>
      <p:sp>
        <p:nvSpPr>
          <p:cNvPr id="3" name="Content Placeholder 2">
            <a:extLst>
              <a:ext uri="{FF2B5EF4-FFF2-40B4-BE49-F238E27FC236}">
                <a16:creationId xmlns:a16="http://schemas.microsoft.com/office/drawing/2014/main" id="{CD84B42A-1A6C-5DD7-ECF5-69AEED85F93D}"/>
              </a:ext>
            </a:extLst>
          </p:cNvPr>
          <p:cNvSpPr>
            <a:spLocks noGrp="1"/>
          </p:cNvSpPr>
          <p:nvPr>
            <p:ph idx="1"/>
          </p:nvPr>
        </p:nvSpPr>
        <p:spPr>
          <a:xfrm>
            <a:off x="767408" y="2297847"/>
            <a:ext cx="10657184" cy="4264423"/>
          </a:xfrm>
        </p:spPr>
        <p:txBody>
          <a:bodyPr>
            <a:normAutofit fontScale="77500" lnSpcReduction="20000"/>
          </a:bodyPr>
          <a:lstStyle/>
          <a:p>
            <a:pPr marL="0" indent="0" algn="just">
              <a:spcAft>
                <a:spcPts val="4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 το ‘πρόβλημα’ είναι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υπερβολική κατανάλωση κατοικίας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περιορίζεται κατοικίας προκειμένου να συμπληρώσει το εισόδημα</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spcAft>
                <a:spcPts val="4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 Μετακομίζοντας:  (α)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Πώληση και μετακόμιση σε μικρότερο ιδιόκτητο σπίτι.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(β) </a:t>
            </a:r>
            <a:r>
              <a:rPr lang="el-GR" sz="1800" dirty="0">
                <a:effectLst/>
                <a:latin typeface="Calibri" panose="020F0502020204030204" pitchFamily="34" charset="0"/>
                <a:ea typeface="Calibri" panose="020F0502020204030204" pitchFamily="34" charset="0"/>
                <a:cs typeface="Times New Roman" panose="02020603050405020304" pitchFamily="18" charset="0"/>
              </a:rPr>
              <a:t>Πώληση και μετακόμιση σε μικρότερο ενοικιαζόμενο σπίτι.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Β. Παραμένοντας στο σπίτι: (1) Πώληση ακινήτου + ενοικίαση του ιδίου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σπιτιού (</a:t>
            </a:r>
            <a:r>
              <a:rPr lang="en-US" sz="1800" dirty="0">
                <a:effectLst/>
                <a:latin typeface="Calibri" panose="020F0502020204030204" pitchFamily="34" charset="0"/>
                <a:ea typeface="Calibri" panose="020F0502020204030204" pitchFamily="34" charset="0"/>
                <a:cs typeface="Times New Roman" panose="02020603050405020304" pitchFamily="18" charset="0"/>
              </a:rPr>
              <a:t>Sale and lease back</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πχ εισπράττεται περί το 80% της αξίας του σπιτιού. Το ενοίκιο καθορίζεται με τους κανόνες της αγοράς. Το σπίτι περιέρχεται στην ιδιοκτησία τρίτου.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(2)</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Υπενοικίαση </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τμήματος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του σπιτιού – πχ ενοικίαση τμήματος σε φοιτητή. Κατάτμηση σε διαμερίσματα.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400"/>
              </a:spcAft>
              <a:buNone/>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(3) Χρηματοοικονομική αποδέσμευση</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(Ε</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Release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Αντίστροφο Στεγαστικό Δάνεια </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Reverse mortgage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εμπλοκή χρηματοοικονομικού φορέα επιτρέπει εξαγωγή κεφαλαίου με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παράλληλη παραμονή</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Σημαίνει ότι μειώνεται τυχόν κληρονομιά. Μπορεί να λάβει δύο μορφές: </a:t>
            </a:r>
          </a:p>
          <a:p>
            <a:pPr lvl="0" algn="just">
              <a:spcAft>
                <a:spcPts val="400"/>
              </a:spcAf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Αντίστροφο στεγαστικό δάνειο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 Το μοντέλο δανεισμού: Χορηγείται νέο ενυπόθηκο δάνειο, του οποίου οι τόκοι προστίθενται στο κεφάλαιο που καταβάλλεται στο τέλος του δανείου (συνήθως με τον θάνατο του ιδιοκτήτη όταν πωλείται το ακίνητο). Τέτοια δάνεια είναι κοινά στην Βρετανία, αλλά υπάρχουν και στην Ολλανδία και Ιταλία.</a:t>
            </a:r>
          </a:p>
          <a:p>
            <a:pPr lvl="0" algn="just">
              <a:spcAft>
                <a:spcPts val="400"/>
              </a:spcAf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Απόδοση κατοικίας-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 μοντέλο πώλησης.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reversion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Πωλείται το ακίνητο σε κάποιον που αποδίδει ένα ποσό εφάπαξ, αλλά παράλληλα εγγυάται την συνέχεια κατοίκησης (ισόβια οίκηση). Με τον θάνατο το ακίνητο περιέρχεται στον αγοραστή.</a:t>
            </a:r>
          </a:p>
          <a:p>
            <a:pPr marL="0" lvl="0" indent="0" algn="just">
              <a:spcAft>
                <a:spcPts val="4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Κρίσιμο είναι πόσο αναμένεται να ζήσει ο ιδιοκτήτης: </a:t>
            </a:r>
            <a:r>
              <a:rPr lang="el-GR" dirty="0" err="1">
                <a:latin typeface="Calibri" panose="020F0502020204030204" pitchFamily="34" charset="0"/>
                <a:ea typeface="Calibri" panose="020F0502020204030204" pitchFamily="34" charset="0"/>
                <a:cs typeface="Times New Roman" panose="02020603050405020304" pitchFamily="18" charset="0"/>
              </a:rPr>
              <a:t>Αρα</a:t>
            </a:r>
            <a:r>
              <a:rPr lang="el-GR" dirty="0">
                <a:latin typeface="Calibri" panose="020F0502020204030204" pitchFamily="34" charset="0"/>
                <a:ea typeface="Calibri" panose="020F0502020204030204" pitchFamily="34" charset="0"/>
                <a:cs typeface="Times New Roman" panose="02020603050405020304" pitchFamily="18" charset="0"/>
              </a:rPr>
              <a:t> απαιτείται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συμβολή αναλογιστών. Εξυπακούεται ότι όσο μεγαλύτερος σε ηλικία ο δανειολήπτης, τόσο μεγαλύτερο το (ετήσιο) δάνειο που θα λάβει . Με το δάνεια μπορεί να αγοράσει ράντα για να συμπληρώσει τη σύνταξη του.</a:t>
            </a:r>
          </a:p>
          <a:p>
            <a:pPr marL="0" lvl="0" indent="0" algn="just">
              <a:spcAft>
                <a:spcPts val="4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6BD3E6CA-C305-5F34-7DD0-C212B8E5AAA6}"/>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BBDF5822-9BEC-F91A-DB6B-F9A396C440B2}"/>
              </a:ext>
            </a:extLst>
          </p:cNvPr>
          <p:cNvSpPr>
            <a:spLocks noGrp="1"/>
          </p:cNvSpPr>
          <p:nvPr>
            <p:ph type="sldNum" sz="quarter" idx="12"/>
          </p:nvPr>
        </p:nvSpPr>
        <p:spPr/>
        <p:txBody>
          <a:bodyPr/>
          <a:lstStyle/>
          <a:p>
            <a:fld id="{129925B6-863B-4C2F-8765-BBFEFEBA9CE7}" type="slidenum">
              <a:rPr lang="en-GB" altLang="en-US" smtClean="0"/>
              <a:pPr/>
              <a:t>39</a:t>
            </a:fld>
            <a:endParaRPr lang="en-GB" altLang="en-US"/>
          </a:p>
        </p:txBody>
      </p:sp>
    </p:spTree>
    <p:extLst>
      <p:ext uri="{BB962C8B-B14F-4D97-AF65-F5344CB8AC3E}">
        <p14:creationId xmlns:p14="http://schemas.microsoft.com/office/powerpoint/2010/main" val="125829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ECC1-99EE-4757-1546-8DC1A5E0E3C1}"/>
              </a:ext>
            </a:extLst>
          </p:cNvPr>
          <p:cNvSpPr>
            <a:spLocks noGrp="1"/>
          </p:cNvSpPr>
          <p:nvPr>
            <p:ph type="title"/>
          </p:nvPr>
        </p:nvSpPr>
        <p:spPr/>
        <p:txBody>
          <a:bodyPr/>
          <a:lstStyle/>
          <a:p>
            <a:r>
              <a:rPr lang="el-GR" sz="2800" dirty="0"/>
              <a:t>Η μεγάλη εικόνα:</a:t>
            </a:r>
            <a:br>
              <a:rPr lang="el-GR" sz="2800" dirty="0"/>
            </a:br>
            <a:r>
              <a:rPr lang="el-GR" sz="2800" i="1" dirty="0">
                <a:solidFill>
                  <a:schemeClr val="accent4"/>
                </a:solidFill>
              </a:rPr>
              <a:t>Τι γίνεται στα </a:t>
            </a:r>
            <a:r>
              <a:rPr lang="el-GR" sz="2800" b="1" i="1" dirty="0">
                <a:solidFill>
                  <a:schemeClr val="accent4"/>
                </a:solidFill>
              </a:rPr>
              <a:t>εισοδήματα</a:t>
            </a:r>
            <a:r>
              <a:rPr lang="el-GR" sz="2800" i="1" dirty="0">
                <a:solidFill>
                  <a:schemeClr val="accent4"/>
                </a:solidFill>
              </a:rPr>
              <a:t> όταν υπάρχει </a:t>
            </a:r>
            <a:r>
              <a:rPr lang="el-GR" sz="2800" b="1" i="1" dirty="0">
                <a:solidFill>
                  <a:schemeClr val="accent4"/>
                </a:solidFill>
              </a:rPr>
              <a:t>γήρανση</a:t>
            </a:r>
            <a:r>
              <a:rPr lang="el-GR" sz="2800" i="1" dirty="0">
                <a:solidFill>
                  <a:schemeClr val="accent4"/>
                </a:solidFill>
              </a:rPr>
              <a:t>; </a:t>
            </a:r>
            <a:endParaRPr lang="en-GB" sz="2800" i="1" dirty="0">
              <a:solidFill>
                <a:schemeClr val="accent4"/>
              </a:solidFill>
            </a:endParaRPr>
          </a:p>
        </p:txBody>
      </p:sp>
      <p:sp>
        <p:nvSpPr>
          <p:cNvPr id="3" name="Content Placeholder 2">
            <a:extLst>
              <a:ext uri="{FF2B5EF4-FFF2-40B4-BE49-F238E27FC236}">
                <a16:creationId xmlns:a16="http://schemas.microsoft.com/office/drawing/2014/main" id="{768B13AC-481E-1149-98DA-ED2496D8E9ED}"/>
              </a:ext>
            </a:extLst>
          </p:cNvPr>
          <p:cNvSpPr>
            <a:spLocks noGrp="1"/>
          </p:cNvSpPr>
          <p:nvPr>
            <p:ph idx="1"/>
          </p:nvPr>
        </p:nvSpPr>
        <p:spPr>
          <a:xfrm>
            <a:off x="767408" y="2420887"/>
            <a:ext cx="10729192" cy="4141383"/>
          </a:xfrm>
        </p:spPr>
        <p:txBody>
          <a:bodyPr>
            <a:normAutofit fontScale="92500" lnSpcReduction="10000"/>
          </a:bodyPr>
          <a:lstStyle/>
          <a:p>
            <a:pPr marL="0" indent="0">
              <a:buNone/>
            </a:pPr>
            <a:r>
              <a:rPr lang="el-GR" b="1" dirty="0"/>
              <a:t>Ο κόσμος </a:t>
            </a:r>
            <a:r>
              <a:rPr lang="el-GR" b="1" i="1" dirty="0"/>
              <a:t>συνολικά</a:t>
            </a:r>
            <a:r>
              <a:rPr lang="el-GR" b="1" dirty="0"/>
              <a:t> προσαρμόζεται σε μια κατάσταση όπου όλοι ζουν περισσότερο. Πώς;</a:t>
            </a:r>
          </a:p>
          <a:p>
            <a:pPr marL="0" indent="0">
              <a:buNone/>
            </a:pPr>
            <a:r>
              <a:rPr lang="el-GR" b="1" dirty="0">
                <a:solidFill>
                  <a:schemeClr val="accent1"/>
                </a:solidFill>
                <a:effectLst>
                  <a:outerShdw blurRad="38100" dist="38100" dir="2700000" algn="tl">
                    <a:srgbClr val="000000">
                      <a:alpha val="43137"/>
                    </a:srgbClr>
                  </a:outerShdw>
                </a:effectLst>
              </a:rPr>
              <a:t>Α. Το </a:t>
            </a:r>
            <a:r>
              <a:rPr lang="el-GR" b="1" i="1" dirty="0">
                <a:solidFill>
                  <a:schemeClr val="accent1"/>
                </a:solidFill>
                <a:effectLst>
                  <a:outerShdw blurRad="38100" dist="38100" dir="2700000" algn="tl">
                    <a:srgbClr val="000000">
                      <a:alpha val="43137"/>
                    </a:srgbClr>
                  </a:outerShdw>
                </a:effectLst>
              </a:rPr>
              <a:t>άτομο</a:t>
            </a:r>
            <a:r>
              <a:rPr lang="el-GR" b="1" dirty="0">
                <a:solidFill>
                  <a:schemeClr val="accent1"/>
                </a:solidFill>
                <a:effectLst>
                  <a:outerShdw blurRad="38100" dist="38100" dir="2700000" algn="tl">
                    <a:srgbClr val="000000">
                      <a:alpha val="43137"/>
                    </a:srgbClr>
                  </a:outerShdw>
                </a:effectLst>
              </a:rPr>
              <a:t>: </a:t>
            </a:r>
            <a:r>
              <a:rPr lang="el-GR" dirty="0">
                <a:solidFill>
                  <a:schemeClr val="tx1"/>
                </a:solidFill>
              </a:rPr>
              <a:t>Αναθεωρεί </a:t>
            </a:r>
            <a:r>
              <a:rPr lang="el-GR" b="1" dirty="0">
                <a:solidFill>
                  <a:schemeClr val="tx1"/>
                </a:solidFill>
              </a:rPr>
              <a:t>τους στόχους του, </a:t>
            </a:r>
            <a:r>
              <a:rPr lang="el-GR" dirty="0">
                <a:solidFill>
                  <a:schemeClr val="tx1"/>
                </a:solidFill>
              </a:rPr>
              <a:t>δηλαδή το πώς </a:t>
            </a:r>
            <a:r>
              <a:rPr lang="el-GR" dirty="0" err="1">
                <a:solidFill>
                  <a:schemeClr val="tx1"/>
                </a:solidFill>
              </a:rPr>
              <a:t>ζεί</a:t>
            </a:r>
            <a:r>
              <a:rPr lang="el-GR" dirty="0">
                <a:solidFill>
                  <a:schemeClr val="tx1"/>
                </a:solidFill>
              </a:rPr>
              <a:t>, </a:t>
            </a:r>
            <a:r>
              <a:rPr lang="el-GR" b="1" dirty="0">
                <a:solidFill>
                  <a:schemeClr val="tx1"/>
                </a:solidFill>
              </a:rPr>
              <a:t>Τι μέτρα παίρνει </a:t>
            </a:r>
            <a:r>
              <a:rPr lang="el-GR" b="1" i="1" dirty="0">
                <a:solidFill>
                  <a:schemeClr val="tx1"/>
                </a:solidFill>
              </a:rPr>
              <a:t>τώρα</a:t>
            </a:r>
            <a:r>
              <a:rPr lang="el-GR" b="1" dirty="0">
                <a:solidFill>
                  <a:schemeClr val="tx1"/>
                </a:solidFill>
              </a:rPr>
              <a:t> </a:t>
            </a:r>
            <a:r>
              <a:rPr lang="el-GR" dirty="0">
                <a:solidFill>
                  <a:schemeClr val="tx1"/>
                </a:solidFill>
              </a:rPr>
              <a:t>για να </a:t>
            </a:r>
            <a:r>
              <a:rPr lang="el-GR" b="1" dirty="0">
                <a:solidFill>
                  <a:schemeClr val="tx1"/>
                </a:solidFill>
              </a:rPr>
              <a:t>διαφυλάξει επίπεδο ζωής </a:t>
            </a:r>
            <a:r>
              <a:rPr lang="el-GR" dirty="0">
                <a:solidFill>
                  <a:schemeClr val="tx1"/>
                </a:solidFill>
              </a:rPr>
              <a:t>στα επιπλέον χρόνια που θα ζήσει.</a:t>
            </a:r>
          </a:p>
          <a:p>
            <a:r>
              <a:rPr lang="el-GR" b="1" dirty="0">
                <a:solidFill>
                  <a:schemeClr val="tx1"/>
                </a:solidFill>
                <a:effectLst>
                  <a:outerShdw blurRad="38100" dist="38100" dir="2700000" algn="tl">
                    <a:srgbClr val="000000">
                      <a:alpha val="43137"/>
                    </a:srgbClr>
                  </a:outerShdw>
                </a:effectLst>
              </a:rPr>
              <a:t>Στόχοι</a:t>
            </a:r>
            <a:r>
              <a:rPr lang="el-GR" dirty="0">
                <a:solidFill>
                  <a:schemeClr val="tx1"/>
                </a:solidFill>
              </a:rPr>
              <a:t>= αναπλήρωση εισοδήματος όταν διακόψει την εργασία.  Συνδυασμοί εργασίας/ αποταμίευσης</a:t>
            </a:r>
          </a:p>
          <a:p>
            <a:r>
              <a:rPr lang="el-GR" b="1" dirty="0">
                <a:solidFill>
                  <a:schemeClr val="tx1"/>
                </a:solidFill>
              </a:rPr>
              <a:t>Μέσα/εργαλεία</a:t>
            </a:r>
            <a:r>
              <a:rPr lang="el-GR" dirty="0">
                <a:solidFill>
                  <a:schemeClr val="tx1"/>
                </a:solidFill>
              </a:rPr>
              <a:t>:  </a:t>
            </a:r>
            <a:r>
              <a:rPr lang="el-GR" b="1" dirty="0">
                <a:solidFill>
                  <a:schemeClr val="tx1"/>
                </a:solidFill>
              </a:rPr>
              <a:t>Πώς</a:t>
            </a:r>
            <a:r>
              <a:rPr lang="el-GR" dirty="0">
                <a:solidFill>
                  <a:schemeClr val="tx1"/>
                </a:solidFill>
              </a:rPr>
              <a:t> το κάνει;  (α) Αποταμίευση (β) Κρατική σύνταξη (γ) Άλλες συντάξεις</a:t>
            </a:r>
          </a:p>
          <a:p>
            <a:pPr marL="0" indent="0">
              <a:buNone/>
            </a:pPr>
            <a:r>
              <a:rPr lang="el-GR" b="1" dirty="0">
                <a:solidFill>
                  <a:schemeClr val="accent1"/>
                </a:solidFill>
                <a:effectLst>
                  <a:outerShdw blurRad="38100" dist="38100" dir="2700000" algn="tl">
                    <a:srgbClr val="000000">
                      <a:alpha val="43137"/>
                    </a:srgbClr>
                  </a:outerShdw>
                </a:effectLst>
              </a:rPr>
              <a:t>Β. Το </a:t>
            </a:r>
            <a:r>
              <a:rPr lang="el-GR" b="1" i="1" dirty="0">
                <a:solidFill>
                  <a:schemeClr val="accent1"/>
                </a:solidFill>
                <a:effectLst>
                  <a:outerShdw blurRad="38100" dist="38100" dir="2700000" algn="tl">
                    <a:srgbClr val="000000">
                      <a:alpha val="43137"/>
                    </a:srgbClr>
                  </a:outerShdw>
                </a:effectLst>
              </a:rPr>
              <a:t>σύστημα</a:t>
            </a:r>
            <a:r>
              <a:rPr lang="el-GR" b="1" dirty="0">
                <a:solidFill>
                  <a:schemeClr val="accent1"/>
                </a:solidFill>
                <a:effectLst>
                  <a:outerShdw blurRad="38100" dist="38100" dir="2700000" algn="tl">
                    <a:srgbClr val="000000">
                      <a:alpha val="43137"/>
                    </a:srgbClr>
                  </a:outerShdw>
                </a:effectLst>
              </a:rPr>
              <a:t>:  </a:t>
            </a:r>
            <a:r>
              <a:rPr lang="el-GR" dirty="0">
                <a:solidFill>
                  <a:schemeClr val="tx1"/>
                </a:solidFill>
              </a:rPr>
              <a:t>Τι γίνεται όταν πολλοί </a:t>
            </a:r>
            <a:r>
              <a:rPr lang="el-GR" b="1" dirty="0">
                <a:solidFill>
                  <a:schemeClr val="tx1"/>
                </a:solidFill>
              </a:rPr>
              <a:t>αναθεωρούν</a:t>
            </a:r>
            <a:r>
              <a:rPr lang="el-GR" dirty="0">
                <a:solidFill>
                  <a:schemeClr val="tx1"/>
                </a:solidFill>
              </a:rPr>
              <a:t> τους στόχους τους </a:t>
            </a:r>
            <a:r>
              <a:rPr lang="el-GR" b="1" dirty="0">
                <a:solidFill>
                  <a:schemeClr val="tx1"/>
                </a:solidFill>
              </a:rPr>
              <a:t>ταυτόχρονα</a:t>
            </a:r>
            <a:r>
              <a:rPr lang="el-GR" dirty="0">
                <a:solidFill>
                  <a:schemeClr val="tx1"/>
                </a:solidFill>
              </a:rPr>
              <a:t>; Τι ευρύτερα προβλήματα δημιουργούνται πχ στα </a:t>
            </a:r>
            <a:r>
              <a:rPr lang="el-GR" b="1" dirty="0">
                <a:solidFill>
                  <a:schemeClr val="tx1"/>
                </a:solidFill>
              </a:rPr>
              <a:t>δημοσιονομικά του Κράτους; </a:t>
            </a:r>
          </a:p>
          <a:p>
            <a:r>
              <a:rPr lang="el-GR" dirty="0">
                <a:solidFill>
                  <a:schemeClr val="tx1"/>
                </a:solidFill>
              </a:rPr>
              <a:t>Σε κάθε περίπτωση, απαιτείται μεγάλη μεταφορά πόρων από όσους εργάζονται σε αυτούς που παίρνουν σύνταξη. Πώς γίνεται αυτό με το μικρότερο δυνατό κόστος; </a:t>
            </a:r>
          </a:p>
          <a:p>
            <a:r>
              <a:rPr lang="el-GR" dirty="0">
                <a:solidFill>
                  <a:schemeClr val="tx1"/>
                </a:solidFill>
              </a:rPr>
              <a:t>Υπάρχει </a:t>
            </a:r>
            <a:r>
              <a:rPr lang="el-GR" b="1" dirty="0">
                <a:solidFill>
                  <a:schemeClr val="tx1"/>
                </a:solidFill>
              </a:rPr>
              <a:t>υπεροχή</a:t>
            </a:r>
            <a:r>
              <a:rPr lang="el-GR" dirty="0">
                <a:solidFill>
                  <a:schemeClr val="tx1"/>
                </a:solidFill>
              </a:rPr>
              <a:t> ενός συστήματος παροχής ή χρηματοδότησης σύνταξη από άλλο; </a:t>
            </a:r>
          </a:p>
          <a:p>
            <a:r>
              <a:rPr lang="el-GR" dirty="0">
                <a:solidFill>
                  <a:schemeClr val="tx1"/>
                </a:solidFill>
              </a:rPr>
              <a:t>Υπάρχει </a:t>
            </a:r>
            <a:r>
              <a:rPr lang="el-GR" b="1" dirty="0">
                <a:solidFill>
                  <a:schemeClr val="tx1"/>
                </a:solidFill>
              </a:rPr>
              <a:t>ιδανικός συνδυασμός</a:t>
            </a:r>
            <a:r>
              <a:rPr lang="el-GR" dirty="0">
                <a:solidFill>
                  <a:schemeClr val="tx1"/>
                </a:solidFill>
              </a:rPr>
              <a:t>;  Πώς </a:t>
            </a:r>
            <a:r>
              <a:rPr lang="el-GR" b="1" dirty="0">
                <a:solidFill>
                  <a:schemeClr val="tx1"/>
                </a:solidFill>
              </a:rPr>
              <a:t>σταθμίζονται διαφορετικές επιδιώξεις</a:t>
            </a:r>
            <a:r>
              <a:rPr lang="el-GR" dirty="0">
                <a:solidFill>
                  <a:schemeClr val="tx1"/>
                </a:solidFill>
              </a:rPr>
              <a:t>; </a:t>
            </a:r>
          </a:p>
          <a:p>
            <a:pPr marL="0" indent="0">
              <a:buNone/>
            </a:pPr>
            <a:r>
              <a:rPr lang="el-GR" b="1" dirty="0">
                <a:solidFill>
                  <a:schemeClr val="accent1"/>
                </a:solidFill>
                <a:effectLst>
                  <a:outerShdw blurRad="38100" dist="38100" dir="2700000" algn="tl">
                    <a:srgbClr val="000000">
                      <a:alpha val="43137"/>
                    </a:srgbClr>
                  </a:outerShdw>
                </a:effectLst>
              </a:rPr>
              <a:t>Γ. Μεταρρυθμίσεις</a:t>
            </a:r>
            <a:r>
              <a:rPr lang="el-GR" dirty="0">
                <a:solidFill>
                  <a:schemeClr val="tx1"/>
                </a:solidFill>
              </a:rPr>
              <a:t>: Τίθενται </a:t>
            </a:r>
            <a:r>
              <a:rPr lang="el-GR" b="1" dirty="0">
                <a:solidFill>
                  <a:schemeClr val="tx1"/>
                </a:solidFill>
              </a:rPr>
              <a:t>νέες προκλήσεις </a:t>
            </a:r>
            <a:r>
              <a:rPr lang="el-GR" dirty="0">
                <a:solidFill>
                  <a:schemeClr val="tx1"/>
                </a:solidFill>
              </a:rPr>
              <a:t>και ποιες; </a:t>
            </a:r>
            <a:endParaRPr lang="el-GR" b="1" dirty="0">
              <a:solidFill>
                <a:schemeClr val="accent1"/>
              </a:solidFill>
              <a:effectLst>
                <a:outerShdw blurRad="38100" dist="38100" dir="2700000" algn="tl">
                  <a:srgbClr val="000000">
                    <a:alpha val="43137"/>
                  </a:srgbClr>
                </a:outerShdw>
              </a:effectLst>
            </a:endParaRPr>
          </a:p>
          <a:p>
            <a:pPr marL="0" indent="0">
              <a:buNone/>
            </a:pPr>
            <a:endParaRPr lang="en-GB" b="1" dirty="0"/>
          </a:p>
        </p:txBody>
      </p:sp>
      <p:sp>
        <p:nvSpPr>
          <p:cNvPr id="4" name="Date Placeholder 3">
            <a:extLst>
              <a:ext uri="{FF2B5EF4-FFF2-40B4-BE49-F238E27FC236}">
                <a16:creationId xmlns:a16="http://schemas.microsoft.com/office/drawing/2014/main" id="{D423B135-6980-F68B-1068-3907D63D24FF}"/>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6419C8A9-E1E2-C0B8-7023-845E1EC7AAAB}"/>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spTree>
    <p:extLst>
      <p:ext uri="{BB962C8B-B14F-4D97-AF65-F5344CB8AC3E}">
        <p14:creationId xmlns:p14="http://schemas.microsoft.com/office/powerpoint/2010/main" val="3135332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26E8-BB54-E416-AA15-0CD142B1CF1E}"/>
              </a:ext>
            </a:extLst>
          </p:cNvPr>
          <p:cNvSpPr>
            <a:spLocks noGrp="1"/>
          </p:cNvSpPr>
          <p:nvPr>
            <p:ph type="title"/>
          </p:nvPr>
        </p:nvSpPr>
        <p:spPr>
          <a:xfrm>
            <a:off x="839416" y="912945"/>
            <a:ext cx="9513124" cy="767687"/>
          </a:xfrm>
        </p:spPr>
        <p:txBody>
          <a:bodyPr/>
          <a:lstStyle/>
          <a:p>
            <a:r>
              <a:rPr lang="el-GR" dirty="0"/>
              <a:t>Γιατί είναι </a:t>
            </a:r>
            <a:r>
              <a:rPr lang="el-GR" b="1" i="1" dirty="0"/>
              <a:t>τόσο περιορισμένη </a:t>
            </a:r>
            <a:r>
              <a:rPr lang="el-GR" dirty="0"/>
              <a:t>η χρήση αντίστροφων στεγαστικών δανείων; </a:t>
            </a:r>
            <a:endParaRPr lang="en-GB" dirty="0"/>
          </a:p>
        </p:txBody>
      </p:sp>
      <p:sp>
        <p:nvSpPr>
          <p:cNvPr id="3" name="Content Placeholder 2">
            <a:extLst>
              <a:ext uri="{FF2B5EF4-FFF2-40B4-BE49-F238E27FC236}">
                <a16:creationId xmlns:a16="http://schemas.microsoft.com/office/drawing/2014/main" id="{E3903E1A-78CC-8528-5ABC-BA0440829D33}"/>
              </a:ext>
            </a:extLst>
          </p:cNvPr>
          <p:cNvSpPr>
            <a:spLocks noGrp="1"/>
          </p:cNvSpPr>
          <p:nvPr>
            <p:ph idx="1"/>
          </p:nvPr>
        </p:nvSpPr>
        <p:spPr>
          <a:xfrm>
            <a:off x="767408" y="2420888"/>
            <a:ext cx="11017224" cy="3816424"/>
          </a:xfrm>
        </p:spPr>
        <p:txBody>
          <a:bodyPr>
            <a:normAutofit fontScale="92500" lnSpcReduction="10000"/>
          </a:bodyPr>
          <a:lstStyle/>
          <a:p>
            <a:r>
              <a:rPr lang="el-GR" b="1" dirty="0"/>
              <a:t>ΗΠΑ</a:t>
            </a:r>
            <a:r>
              <a:rPr lang="el-GR" dirty="0"/>
              <a:t> η κυβέρνηση εγγυάται δάνεια σε άτομα &gt;62 ετών με νόμο του 1987. Στην </a:t>
            </a:r>
            <a:r>
              <a:rPr lang="el-GR" b="1" dirty="0"/>
              <a:t>Αυστραλία</a:t>
            </a:r>
            <a:r>
              <a:rPr lang="el-GR" dirty="0"/>
              <a:t> νόμος του 2012 ορίζει ότι το δάνειο μπορεί να είναι ως 50% της αξίας του ακινήτου, ενώ τα δάνεια μπορεί να αξιοποιηθούν για βελτιώσεις στο σπίτι ή για μακροχρόνια φροντίδα. Στον </a:t>
            </a:r>
            <a:r>
              <a:rPr lang="el-GR" b="1" dirty="0"/>
              <a:t>Καναδά</a:t>
            </a:r>
            <a:r>
              <a:rPr lang="el-GR" dirty="0"/>
              <a:t> τα ποσά λαμβάνονται αφορολόγητα (ως δάνεια).  Στην </a:t>
            </a:r>
            <a:r>
              <a:rPr lang="el-GR" b="1" dirty="0"/>
              <a:t>Ιταλία</a:t>
            </a:r>
            <a:r>
              <a:rPr lang="el-GR" dirty="0"/>
              <a:t> νόμος του 2015 τα ενθαρρύνει. </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Ελλάδα τέτοια δάνεια είναι στην ουσία </a:t>
            </a:r>
            <a:r>
              <a:rPr lang="el-GR" sz="18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άγνωστα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Γιατί είναι τόσο περιορισμένη η χρήση τους;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l-GR" dirty="0">
                <a:effectLst/>
                <a:latin typeface="Calibri" panose="020F0502020204030204" pitchFamily="34" charset="0"/>
                <a:ea typeface="Calibri" panose="020F0502020204030204" pitchFamily="34" charset="0"/>
                <a:cs typeface="Times New Roman" panose="02020603050405020304" pitchFamily="18" charset="0"/>
              </a:rPr>
              <a:t>Υψηλά κόστη διαμεσολάβησης στην αρχή (αναλογιστική μελέτη </a:t>
            </a:r>
            <a:r>
              <a:rPr lang="el-GR" dirty="0" err="1">
                <a:effectLst/>
                <a:latin typeface="Calibri" panose="020F0502020204030204" pitchFamily="34" charset="0"/>
                <a:ea typeface="Calibri" panose="020F0502020204030204" pitchFamily="34" charset="0"/>
                <a:cs typeface="Times New Roman" panose="02020603050405020304" pitchFamily="18" charset="0"/>
              </a:rPr>
              <a:t>κλπ</a:t>
            </a:r>
            <a:r>
              <a:rPr lang="el-GR"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el-GR" dirty="0" err="1">
                <a:latin typeface="Calibri" panose="020F0502020204030204" pitchFamily="34" charset="0"/>
                <a:ea typeface="Calibri" panose="020F0502020204030204" pitchFamily="34" charset="0"/>
                <a:cs typeface="Times New Roman" panose="02020603050405020304" pitchFamily="18" charset="0"/>
              </a:rPr>
              <a:t>Ολιγοπωλιακή</a:t>
            </a:r>
            <a:r>
              <a:rPr lang="el-GR" dirty="0">
                <a:latin typeface="Calibri" panose="020F0502020204030204" pitchFamily="34" charset="0"/>
                <a:ea typeface="Calibri" panose="020F0502020204030204" pitchFamily="34" charset="0"/>
                <a:cs typeface="Times New Roman" panose="02020603050405020304" pitchFamily="18" charset="0"/>
              </a:rPr>
              <a:t> δομή του τραπεζικού συστήματος και προβλήματα από την πλευρά της προσφοράς. </a:t>
            </a:r>
          </a:p>
          <a:p>
            <a:pPr lvl="1"/>
            <a:r>
              <a:rPr lang="el-GR" dirty="0">
                <a:effectLst/>
                <a:latin typeface="Calibri" panose="020F0502020204030204" pitchFamily="34" charset="0"/>
                <a:ea typeface="Calibri" panose="020F0502020204030204" pitchFamily="34" charset="0"/>
                <a:cs typeface="Times New Roman" panose="02020603050405020304" pitchFamily="18" charset="0"/>
              </a:rPr>
              <a:t>Το επιτόκιο τείνει να είναι υψηλότερο από συμβατικό ενυπόθηκο δάνειο.</a:t>
            </a:r>
          </a:p>
          <a:p>
            <a:pPr lvl="1"/>
            <a:r>
              <a:rPr lang="el-GR" dirty="0">
                <a:effectLst/>
                <a:latin typeface="Calibri" panose="020F0502020204030204" pitchFamily="34" charset="0"/>
                <a:ea typeface="Calibri" panose="020F0502020204030204" pitchFamily="34" charset="0"/>
                <a:cs typeface="Times New Roman" panose="02020603050405020304" pitchFamily="18" charset="0"/>
              </a:rPr>
              <a:t>Καθώς ο δανειολήπτης ούτε καταβάλλει τόκους, ούτε αποπληρώνει το κεφάλαιο, το </a:t>
            </a:r>
            <a:r>
              <a:rPr lang="el-GR" i="1" dirty="0">
                <a:effectLst/>
                <a:latin typeface="Calibri" panose="020F0502020204030204" pitchFamily="34" charset="0"/>
                <a:ea typeface="Calibri" panose="020F0502020204030204" pitchFamily="34" charset="0"/>
                <a:cs typeface="Times New Roman" panose="02020603050405020304" pitchFamily="18" charset="0"/>
              </a:rPr>
              <a:t>ανεξόφλητο υπόλοιπο του δανείου αυξάνεται σωρευτικά με κίνδυνο το δάνειο να υπερβεί την αξία του σπιτιού </a:t>
            </a:r>
            <a:r>
              <a:rPr lang="el-GR" dirty="0">
                <a:effectLst/>
                <a:latin typeface="Calibri" panose="020F0502020204030204" pitchFamily="34" charset="0"/>
                <a:ea typeface="Calibri" panose="020F0502020204030204" pitchFamily="34" charset="0"/>
                <a:cs typeface="Times New Roman" panose="02020603050405020304" pitchFamily="18" charset="0"/>
              </a:rPr>
              <a:t>(αρνητική αξία).</a:t>
            </a:r>
          </a:p>
          <a:p>
            <a:pPr lvl="1"/>
            <a:r>
              <a:rPr lang="el-GR" dirty="0">
                <a:effectLst/>
                <a:latin typeface="Calibri" panose="020F0502020204030204" pitchFamily="34" charset="0"/>
                <a:ea typeface="Calibri" panose="020F0502020204030204" pitchFamily="34" charset="0"/>
                <a:cs typeface="Times New Roman" panose="02020603050405020304" pitchFamily="18" charset="0"/>
              </a:rPr>
              <a:t>Υπονομεύονται οι σχέσεις του δανειολήπτη με τους κληρονόμους; </a:t>
            </a:r>
          </a:p>
          <a:p>
            <a:pPr lvl="1"/>
            <a:r>
              <a:rPr lang="el-GR" dirty="0">
                <a:effectLst/>
                <a:latin typeface="Calibri" panose="020F0502020204030204" pitchFamily="34" charset="0"/>
                <a:ea typeface="Calibri" panose="020F0502020204030204" pitchFamily="34" charset="0"/>
                <a:cs typeface="Times New Roman" panose="02020603050405020304" pitchFamily="18" charset="0"/>
              </a:rPr>
              <a:t>Οι ενδιαφερόμενοι </a:t>
            </a:r>
            <a:r>
              <a:rPr lang="el-GR" b="1" dirty="0">
                <a:effectLst/>
                <a:latin typeface="Calibri" panose="020F0502020204030204" pitchFamily="34" charset="0"/>
                <a:ea typeface="Calibri" panose="020F0502020204030204" pitchFamily="34" charset="0"/>
                <a:cs typeface="Times New Roman" panose="02020603050405020304" pitchFamily="18" charset="0"/>
              </a:rPr>
              <a:t>δυσκολεύονται</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b="1" dirty="0">
                <a:effectLst/>
                <a:latin typeface="Calibri" panose="020F0502020204030204" pitchFamily="34" charset="0"/>
                <a:ea typeface="Calibri" panose="020F0502020204030204" pitchFamily="34" charset="0"/>
                <a:cs typeface="Times New Roman" panose="02020603050405020304" pitchFamily="18" charset="0"/>
              </a:rPr>
              <a:t>να κατανοήσουν τον μηχανισμό </a:t>
            </a:r>
            <a:r>
              <a:rPr lang="el-GR" dirty="0">
                <a:effectLst/>
                <a:latin typeface="Calibri" panose="020F0502020204030204" pitchFamily="34" charset="0"/>
                <a:ea typeface="Calibri" panose="020F0502020204030204" pitchFamily="34" charset="0"/>
                <a:cs typeface="Times New Roman" panose="02020603050405020304" pitchFamily="18" charset="0"/>
              </a:rPr>
              <a:t>και φοβούνται μήπως γίνουν θύματα εκμετάλλευσης. </a:t>
            </a:r>
            <a:r>
              <a:rPr lang="el-GR" b="1" dirty="0">
                <a:effectLst/>
                <a:latin typeface="Calibri" panose="020F0502020204030204" pitchFamily="34" charset="0"/>
                <a:ea typeface="Calibri" panose="020F0502020204030204" pitchFamily="34" charset="0"/>
                <a:cs typeface="Times New Roman" panose="02020603050405020304" pitchFamily="18" charset="0"/>
              </a:rPr>
              <a:t>Ο </a:t>
            </a:r>
            <a:r>
              <a:rPr lang="el-GR"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οικονομικός αναλφαβητισμός </a:t>
            </a:r>
            <a:r>
              <a:rPr lang="el-GR" b="1" dirty="0">
                <a:effectLst/>
                <a:latin typeface="Calibri" panose="020F0502020204030204" pitchFamily="34" charset="0"/>
                <a:ea typeface="Calibri" panose="020F0502020204030204" pitchFamily="34" charset="0"/>
                <a:cs typeface="Times New Roman" panose="02020603050405020304" pitchFamily="18" charset="0"/>
              </a:rPr>
              <a:t>παίζει κρίσιμο ανασταλτικό ρόλο</a:t>
            </a:r>
          </a:p>
          <a:p>
            <a:pPr lvl="1"/>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Date Placeholder 3">
            <a:extLst>
              <a:ext uri="{FF2B5EF4-FFF2-40B4-BE49-F238E27FC236}">
                <a16:creationId xmlns:a16="http://schemas.microsoft.com/office/drawing/2014/main" id="{193A5E79-4C10-E771-E7AF-7D2B7CD1EFE7}"/>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1DE23D7A-4C58-318D-604F-2C5BDF53A8F9}"/>
              </a:ext>
            </a:extLst>
          </p:cNvPr>
          <p:cNvSpPr>
            <a:spLocks noGrp="1"/>
          </p:cNvSpPr>
          <p:nvPr>
            <p:ph type="sldNum" sz="quarter" idx="12"/>
          </p:nvPr>
        </p:nvSpPr>
        <p:spPr/>
        <p:txBody>
          <a:bodyPr/>
          <a:lstStyle/>
          <a:p>
            <a:fld id="{129925B6-863B-4C2F-8765-BBFEFEBA9CE7}" type="slidenum">
              <a:rPr lang="en-GB" altLang="en-US" smtClean="0"/>
              <a:pPr/>
              <a:t>40</a:t>
            </a:fld>
            <a:endParaRPr lang="en-GB" altLang="en-US"/>
          </a:p>
        </p:txBody>
      </p:sp>
    </p:spTree>
    <p:extLst>
      <p:ext uri="{BB962C8B-B14F-4D97-AF65-F5344CB8AC3E}">
        <p14:creationId xmlns:p14="http://schemas.microsoft.com/office/powerpoint/2010/main" val="175220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F256-D9BC-18E3-1386-AD8FC3BED5A3}"/>
              </a:ext>
            </a:extLst>
          </p:cNvPr>
          <p:cNvSpPr>
            <a:spLocks noGrp="1"/>
          </p:cNvSpPr>
          <p:nvPr>
            <p:ph type="title"/>
          </p:nvPr>
        </p:nvSpPr>
        <p:spPr>
          <a:xfrm>
            <a:off x="1154954" y="912945"/>
            <a:ext cx="10269638" cy="767687"/>
          </a:xfrm>
        </p:spPr>
        <p:txBody>
          <a:bodyPr/>
          <a:lstStyle/>
          <a:p>
            <a:r>
              <a:rPr lang="el-GR" i="1" dirty="0">
                <a:solidFill>
                  <a:schemeClr val="accent4"/>
                </a:solidFill>
                <a:effectLst>
                  <a:outerShdw blurRad="38100" dist="38100" dir="2700000" algn="tl">
                    <a:srgbClr val="000000">
                      <a:alpha val="43137"/>
                    </a:srgbClr>
                  </a:outerShdw>
                </a:effectLst>
              </a:rPr>
              <a:t>Οικονομικός αναλφαβητισμός </a:t>
            </a:r>
            <a:r>
              <a:rPr lang="el-GR" dirty="0"/>
              <a:t>και ηλικιωμένοι</a:t>
            </a:r>
            <a:endParaRPr lang="en-GB" dirty="0"/>
          </a:p>
        </p:txBody>
      </p:sp>
      <p:sp>
        <p:nvSpPr>
          <p:cNvPr id="3" name="Content Placeholder 2">
            <a:extLst>
              <a:ext uri="{FF2B5EF4-FFF2-40B4-BE49-F238E27FC236}">
                <a16:creationId xmlns:a16="http://schemas.microsoft.com/office/drawing/2014/main" id="{EDC16289-E72B-55DD-C7E7-6D29A0C5FC82}"/>
              </a:ext>
            </a:extLst>
          </p:cNvPr>
          <p:cNvSpPr>
            <a:spLocks noGrp="1"/>
          </p:cNvSpPr>
          <p:nvPr>
            <p:ph sz="half" idx="1"/>
          </p:nvPr>
        </p:nvSpPr>
        <p:spPr>
          <a:xfrm>
            <a:off x="479376" y="2530006"/>
            <a:ext cx="5616624" cy="3995338"/>
          </a:xfrm>
        </p:spPr>
        <p:txBody>
          <a:bodyPr>
            <a:normAutofit fontScale="77500" lnSpcReduction="20000"/>
          </a:bodyPr>
          <a:lstStyle/>
          <a:p>
            <a:r>
              <a:rPr lang="el-GR" dirty="0"/>
              <a:t>Στις ΗΠΑ οι &gt;50 ετών έχουν πολύ </a:t>
            </a:r>
            <a:r>
              <a:rPr lang="el-GR" b="1" dirty="0"/>
              <a:t>περιορισμένη αντίληψη</a:t>
            </a:r>
            <a:r>
              <a:rPr lang="el-GR" dirty="0"/>
              <a:t> για οικονομικά θέματα.</a:t>
            </a:r>
          </a:p>
          <a:p>
            <a:r>
              <a:rPr lang="el-GR" dirty="0"/>
              <a:t>Στα ‘</a:t>
            </a:r>
            <a:r>
              <a:rPr lang="en-US" dirty="0"/>
              <a:t>Big Three’ </a:t>
            </a:r>
            <a:r>
              <a:rPr lang="el-GR" dirty="0"/>
              <a:t>΄&gt;50% λάθος απαντήσεις. Οι γυναίκες και πιο φτωχοί </a:t>
            </a:r>
            <a:r>
              <a:rPr lang="el-GR" i="1" dirty="0"/>
              <a:t>χειρότερα</a:t>
            </a:r>
          </a:p>
          <a:p>
            <a:pPr lvl="1"/>
            <a:r>
              <a:rPr lang="el-GR" dirty="0"/>
              <a:t>Πιο ηλικιωμένοι χειρότερα. </a:t>
            </a:r>
            <a:r>
              <a:rPr lang="el-GR" dirty="0" err="1"/>
              <a:t>Ισως</a:t>
            </a:r>
            <a:r>
              <a:rPr lang="el-GR" dirty="0"/>
              <a:t> και λόγω γενεάς; </a:t>
            </a:r>
          </a:p>
          <a:p>
            <a:r>
              <a:rPr lang="el-GR" dirty="0"/>
              <a:t>Πιο σύνθετα τεστ (πχ με </a:t>
            </a:r>
            <a:r>
              <a:rPr lang="el-GR" dirty="0" err="1"/>
              <a:t>ανατοκισμό</a:t>
            </a:r>
            <a:r>
              <a:rPr lang="el-GR" dirty="0"/>
              <a:t>) χειρότερα</a:t>
            </a:r>
          </a:p>
          <a:p>
            <a:r>
              <a:rPr lang="el-GR" dirty="0"/>
              <a:t>Λανθασμένες </a:t>
            </a:r>
            <a:r>
              <a:rPr lang="el-GR" b="1" i="1" dirty="0">
                <a:solidFill>
                  <a:schemeClr val="accent1"/>
                </a:solidFill>
                <a:effectLst>
                  <a:outerShdw blurRad="38100" dist="38100" dir="2700000" algn="tl">
                    <a:srgbClr val="000000">
                      <a:alpha val="43137"/>
                    </a:srgbClr>
                  </a:outerShdw>
                </a:effectLst>
              </a:rPr>
              <a:t>αποφάσεις</a:t>
            </a:r>
            <a:r>
              <a:rPr lang="el-GR" dirty="0"/>
              <a:t> τροφοδοτούν χαμηλότερες </a:t>
            </a:r>
            <a:r>
              <a:rPr lang="el-GR" b="1" i="1" dirty="0">
                <a:solidFill>
                  <a:schemeClr val="accent1"/>
                </a:solidFill>
                <a:effectLst>
                  <a:outerShdw blurRad="38100" dist="38100" dir="2700000" algn="tl">
                    <a:srgbClr val="000000">
                      <a:alpha val="43137"/>
                    </a:srgbClr>
                  </a:outerShdw>
                </a:effectLst>
              </a:rPr>
              <a:t>αποδόσεις</a:t>
            </a:r>
            <a:r>
              <a:rPr lang="el-GR" dirty="0"/>
              <a:t> και έτσι πιο χαμηλά </a:t>
            </a:r>
            <a:r>
              <a:rPr lang="el-GR" b="1" i="1" dirty="0">
                <a:solidFill>
                  <a:schemeClr val="accent1"/>
                </a:solidFill>
                <a:effectLst>
                  <a:outerShdw blurRad="38100" dist="38100" dir="2700000" algn="tl">
                    <a:srgbClr val="000000">
                      <a:alpha val="43137"/>
                    </a:srgbClr>
                  </a:outerShdw>
                </a:effectLst>
              </a:rPr>
              <a:t>εισοδήματα</a:t>
            </a:r>
            <a:r>
              <a:rPr lang="el-GR" dirty="0"/>
              <a:t>. </a:t>
            </a:r>
          </a:p>
          <a:p>
            <a:pPr lvl="1"/>
            <a:r>
              <a:rPr lang="el-GR" dirty="0"/>
              <a:t>Θίγονται ευαίσθητες κατηγορίες</a:t>
            </a:r>
          </a:p>
          <a:p>
            <a:r>
              <a:rPr lang="el-GR" dirty="0"/>
              <a:t>Ανησυχητικές προεκτάσεις για πχ αποταμιεύσεις και ανάληψη ρίσκου, αλλά και κατανομή εισοδήματος. </a:t>
            </a:r>
            <a:r>
              <a:rPr lang="el-GR" b="1" dirty="0"/>
              <a:t>Προβληματικά για ασφαλιστική μεταρρύθμιση</a:t>
            </a:r>
          </a:p>
          <a:p>
            <a:r>
              <a:rPr lang="el-GR" b="1" dirty="0"/>
              <a:t>Πρέπει να ληφθεί υπόψη στην </a:t>
            </a:r>
            <a:r>
              <a:rPr lang="el-GR" b="1" dirty="0">
                <a:solidFill>
                  <a:schemeClr val="accent1"/>
                </a:solidFill>
              </a:rPr>
              <a:t>Παιδεία</a:t>
            </a:r>
            <a:r>
              <a:rPr lang="el-GR" b="1" dirty="0"/>
              <a:t> και κατάρτιση αλλά και στον </a:t>
            </a:r>
            <a:r>
              <a:rPr lang="el-GR" b="1" dirty="0">
                <a:solidFill>
                  <a:schemeClr val="accent1"/>
                </a:solidFill>
              </a:rPr>
              <a:t>σχεδιασμό ασφαλιστικών προϊόντων</a:t>
            </a:r>
          </a:p>
          <a:p>
            <a:r>
              <a:rPr lang="el-GR" dirty="0">
                <a:solidFill>
                  <a:schemeClr val="tx1"/>
                </a:solidFill>
              </a:rPr>
              <a:t>Αξιοποιούνται </a:t>
            </a:r>
            <a:r>
              <a:rPr lang="el-GR" b="1" dirty="0" err="1">
                <a:solidFill>
                  <a:schemeClr val="tx1"/>
                </a:solidFill>
              </a:rPr>
              <a:t>συμπεριφορικά</a:t>
            </a:r>
            <a:r>
              <a:rPr lang="el-GR" b="1" dirty="0">
                <a:solidFill>
                  <a:schemeClr val="tx1"/>
                </a:solidFill>
              </a:rPr>
              <a:t> οικονομικά </a:t>
            </a:r>
            <a:r>
              <a:rPr lang="el-GR" dirty="0">
                <a:solidFill>
                  <a:schemeClr val="tx1"/>
                </a:solidFill>
              </a:rPr>
              <a:t>για να ενθαρρύνουν αποταμιεύσεις και την διαχείριση ιδιωτικών συντάξεων</a:t>
            </a:r>
            <a:endParaRPr lang="en-GB" dirty="0">
              <a:solidFill>
                <a:schemeClr val="tx1"/>
              </a:solidFill>
            </a:endParaRPr>
          </a:p>
        </p:txBody>
      </p:sp>
      <p:sp>
        <p:nvSpPr>
          <p:cNvPr id="4" name="Content Placeholder 3">
            <a:extLst>
              <a:ext uri="{FF2B5EF4-FFF2-40B4-BE49-F238E27FC236}">
                <a16:creationId xmlns:a16="http://schemas.microsoft.com/office/drawing/2014/main" id="{1562B76A-859B-D374-3278-C2DFEE253229}"/>
              </a:ext>
            </a:extLst>
          </p:cNvPr>
          <p:cNvSpPr>
            <a:spLocks noGrp="1"/>
          </p:cNvSpPr>
          <p:nvPr>
            <p:ph sz="half" idx="2"/>
          </p:nvPr>
        </p:nvSpPr>
        <p:spPr>
          <a:xfrm>
            <a:off x="6600056" y="2297848"/>
            <a:ext cx="5287888" cy="3489796"/>
          </a:xfrm>
          <a:solidFill>
            <a:schemeClr val="accent3">
              <a:lumMod val="60000"/>
              <a:lumOff val="40000"/>
            </a:schemeClr>
          </a:solidFill>
        </p:spPr>
        <p:txBody>
          <a:bodyPr>
            <a:normAutofit fontScale="77500" lnSpcReduction="20000"/>
          </a:bodyPr>
          <a:lstStyle/>
          <a:p>
            <a:pPr marL="0" indent="0">
              <a:buNone/>
            </a:pPr>
            <a:r>
              <a:rPr lang="en-US" b="1" i="1" dirty="0">
                <a:solidFill>
                  <a:schemeClr val="accent1"/>
                </a:solidFill>
                <a:effectLst>
                  <a:outerShdw blurRad="38100" dist="38100" dir="2700000" algn="tl">
                    <a:srgbClr val="000000">
                      <a:alpha val="43137"/>
                    </a:srgbClr>
                  </a:outerShdw>
                </a:effectLst>
              </a:rPr>
              <a:t>‘The Big Three’</a:t>
            </a:r>
            <a:r>
              <a:rPr lang="el-GR" dirty="0"/>
              <a:t>: 3 απλές ερωτήσεις για εντοπισμό οικονομικού αναλφαβητισμού – </a:t>
            </a:r>
            <a:r>
              <a:rPr lang="el-GR" b="1" dirty="0"/>
              <a:t>μετρούν στοιχειώδη κατανόηση</a:t>
            </a:r>
          </a:p>
          <a:p>
            <a:pPr>
              <a:buFont typeface="+mj-lt"/>
              <a:buAutoNum type="arabicPeriod"/>
            </a:pPr>
            <a:r>
              <a:rPr lang="el-GR" dirty="0"/>
              <a:t>Αν είχατε $100 σε ταμιευτήριο με 2% ετήσιο επιτόκιο, πόσο θα είχατε σε 5 χρόνια αν δεν τα αγγίζατε</a:t>
            </a:r>
            <a:r>
              <a:rPr lang="el-GR" dirty="0">
                <a:solidFill>
                  <a:schemeClr val="accent1"/>
                </a:solidFill>
              </a:rPr>
              <a:t>;        </a:t>
            </a:r>
            <a:r>
              <a:rPr lang="el-GR" b="1" dirty="0">
                <a:solidFill>
                  <a:schemeClr val="accent1"/>
                </a:solidFill>
              </a:rPr>
              <a:t>&gt;102</a:t>
            </a:r>
            <a:r>
              <a:rPr lang="el-GR" b="1" dirty="0"/>
              <a:t>/</a:t>
            </a:r>
            <a:r>
              <a:rPr lang="el-GR" dirty="0"/>
              <a:t>  ακριβώς 102 /  &lt;102 / ΔΞ/  ΔΑ</a:t>
            </a:r>
          </a:p>
          <a:p>
            <a:pPr marL="400050">
              <a:buFont typeface="+mj-lt"/>
              <a:buAutoNum type="arabicPeriod"/>
            </a:pPr>
            <a:r>
              <a:rPr lang="el-GR" dirty="0"/>
              <a:t>Το επιτόκια είναι 1% και ο πληθωρισμός 2% ετησίως. Μετά από 1 χρόνο θα μπορείς να αγοράζεις 	&gt; από, </a:t>
            </a:r>
            <a:r>
              <a:rPr lang="el-GR" b="1" dirty="0">
                <a:solidFill>
                  <a:schemeClr val="accent1"/>
                </a:solidFill>
              </a:rPr>
              <a:t>&lt;από</a:t>
            </a:r>
            <a:r>
              <a:rPr lang="el-GR" dirty="0"/>
              <a:t>, ΔΞ/ΔΑ από σήμερα; </a:t>
            </a:r>
          </a:p>
          <a:p>
            <a:pPr marL="400050">
              <a:buFont typeface="+mj-lt"/>
              <a:buAutoNum type="arabicPeriod"/>
            </a:pPr>
            <a:r>
              <a:rPr lang="el-GR" dirty="0"/>
              <a:t>«Η αγορά μιας μετοχής αποδίδει πιο σίγουρα από ένα αμοιβαίο κεφάλαιο»     Σ/ </a:t>
            </a:r>
            <a:r>
              <a:rPr lang="el-GR" b="1" dirty="0">
                <a:solidFill>
                  <a:schemeClr val="accent1"/>
                </a:solidFill>
              </a:rPr>
              <a:t>Λ</a:t>
            </a:r>
            <a:r>
              <a:rPr lang="el-GR" dirty="0">
                <a:solidFill>
                  <a:schemeClr val="accent1"/>
                </a:solidFill>
              </a:rPr>
              <a:t> </a:t>
            </a:r>
            <a:r>
              <a:rPr lang="el-GR" dirty="0"/>
              <a:t>/ ΔΞ /ΔΑ</a:t>
            </a:r>
          </a:p>
          <a:p>
            <a:pPr marL="57150" indent="0">
              <a:buNone/>
            </a:pPr>
            <a:r>
              <a:rPr lang="el-GR" dirty="0"/>
              <a:t>Υπάρχουν  και επιπλέον ερωτήσεις για </a:t>
            </a:r>
            <a:r>
              <a:rPr lang="el-GR" b="1" dirty="0"/>
              <a:t>ομόλογα</a:t>
            </a:r>
            <a:r>
              <a:rPr lang="el-GR" dirty="0"/>
              <a:t> και </a:t>
            </a:r>
            <a:r>
              <a:rPr lang="el-GR" b="1" dirty="0"/>
              <a:t>στεγαστικά</a:t>
            </a:r>
            <a:r>
              <a:rPr lang="el-GR" dirty="0"/>
              <a:t> δάνεια </a:t>
            </a:r>
            <a:r>
              <a:rPr lang="en-US" dirty="0"/>
              <a:t>(</a:t>
            </a:r>
            <a:r>
              <a:rPr lang="en-US" b="1" dirty="0"/>
              <a:t>Big 5</a:t>
            </a:r>
            <a:r>
              <a:rPr lang="en-US" dirty="0"/>
              <a:t>)</a:t>
            </a:r>
            <a:r>
              <a:rPr lang="el-GR" dirty="0"/>
              <a:t> + για </a:t>
            </a:r>
            <a:r>
              <a:rPr lang="el-GR" b="1" dirty="0" err="1"/>
              <a:t>ανατοκισμό</a:t>
            </a:r>
            <a:r>
              <a:rPr lang="el-GR" b="1" dirty="0"/>
              <a:t>. </a:t>
            </a:r>
            <a:r>
              <a:rPr lang="el-GR" dirty="0"/>
              <a:t>Περιλαμβάνονται σε δειγματοληψίες για ηλικιωμένους</a:t>
            </a:r>
          </a:p>
          <a:p>
            <a:pPr marL="400050">
              <a:buFont typeface="+mj-lt"/>
              <a:buAutoNum type="arabicPeriod"/>
            </a:pPr>
            <a:endParaRPr lang="el-GR" dirty="0"/>
          </a:p>
          <a:p>
            <a:pPr marL="400050">
              <a:buFont typeface="+mj-lt"/>
              <a:buAutoNum type="arabicPeriod"/>
            </a:pPr>
            <a:endParaRPr lang="en-GB" dirty="0"/>
          </a:p>
        </p:txBody>
      </p:sp>
      <p:sp>
        <p:nvSpPr>
          <p:cNvPr id="5" name="Date Placeholder 4">
            <a:extLst>
              <a:ext uri="{FF2B5EF4-FFF2-40B4-BE49-F238E27FC236}">
                <a16:creationId xmlns:a16="http://schemas.microsoft.com/office/drawing/2014/main" id="{C19A9EC5-C258-F880-D604-E37B1AF7112C}"/>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057364D5-0933-87ED-E387-5A0A01A50205}"/>
              </a:ext>
            </a:extLst>
          </p:cNvPr>
          <p:cNvSpPr>
            <a:spLocks noGrp="1"/>
          </p:cNvSpPr>
          <p:nvPr>
            <p:ph type="sldNum" sz="quarter" idx="12"/>
          </p:nvPr>
        </p:nvSpPr>
        <p:spPr/>
        <p:txBody>
          <a:bodyPr/>
          <a:lstStyle/>
          <a:p>
            <a:fld id="{129925B6-863B-4C2F-8765-BBFEFEBA9CE7}" type="slidenum">
              <a:rPr lang="en-GB" altLang="en-US" smtClean="0"/>
              <a:pPr/>
              <a:t>41</a:t>
            </a:fld>
            <a:endParaRPr lang="en-GB" altLang="en-US"/>
          </a:p>
        </p:txBody>
      </p:sp>
      <p:sp>
        <p:nvSpPr>
          <p:cNvPr id="7" name="TextBox 6">
            <a:extLst>
              <a:ext uri="{FF2B5EF4-FFF2-40B4-BE49-F238E27FC236}">
                <a16:creationId xmlns:a16="http://schemas.microsoft.com/office/drawing/2014/main" id="{EBBC0ACE-760E-3F63-7CB8-A7E2EAC2436A}"/>
              </a:ext>
            </a:extLst>
          </p:cNvPr>
          <p:cNvSpPr txBox="1"/>
          <p:nvPr/>
        </p:nvSpPr>
        <p:spPr>
          <a:xfrm>
            <a:off x="6111240" y="5787644"/>
            <a:ext cx="5547703" cy="954107"/>
          </a:xfrm>
          <a:prstGeom prst="rect">
            <a:avLst/>
          </a:prstGeom>
          <a:solidFill>
            <a:schemeClr val="accent1">
              <a:lumMod val="75000"/>
            </a:schemeClr>
          </a:solidFill>
        </p:spPr>
        <p:txBody>
          <a:bodyPr wrap="square" rtlCol="0">
            <a:spAutoFit/>
          </a:bodyPr>
          <a:lstStyle/>
          <a:p>
            <a:r>
              <a:rPr lang="el-GR">
                <a:solidFill>
                  <a:schemeClr val="accent4"/>
                </a:solidFill>
              </a:rPr>
              <a:t>Το πρόβλημα </a:t>
            </a:r>
            <a:r>
              <a:rPr lang="el-GR" i="1" dirty="0">
                <a:solidFill>
                  <a:schemeClr val="accent4"/>
                </a:solidFill>
                <a:effectLst>
                  <a:outerShdw blurRad="38100" dist="38100" dir="2700000" algn="tl">
                    <a:srgbClr val="000000">
                      <a:alpha val="43137"/>
                    </a:srgbClr>
                  </a:outerShdw>
                </a:effectLst>
              </a:rPr>
              <a:t>γίνεται</a:t>
            </a:r>
            <a:r>
              <a:rPr lang="el-GR" dirty="0">
                <a:solidFill>
                  <a:schemeClr val="accent4"/>
                </a:solidFill>
              </a:rPr>
              <a:t> σημαντικό όπου μεταρρυθμίσεις συντάξεων </a:t>
            </a:r>
            <a:r>
              <a:rPr lang="el-GR" b="1" dirty="0">
                <a:solidFill>
                  <a:schemeClr val="accent4"/>
                </a:solidFill>
                <a:effectLst>
                  <a:outerShdw blurRad="38100" dist="38100" dir="2700000" algn="tl">
                    <a:srgbClr val="000000">
                      <a:alpha val="43137"/>
                    </a:srgbClr>
                  </a:outerShdw>
                </a:effectLst>
              </a:rPr>
              <a:t>αποκεντρώνουν αποφάσεις σε άτομα: </a:t>
            </a:r>
            <a:r>
              <a:rPr lang="el-GR" sz="2000" b="1" dirty="0">
                <a:solidFill>
                  <a:schemeClr val="accent2"/>
                </a:solidFill>
                <a:effectLst>
                  <a:outerShdw blurRad="38100" dist="38100" dir="2700000" algn="tl">
                    <a:srgbClr val="000000">
                      <a:alpha val="43137"/>
                    </a:srgbClr>
                  </a:outerShdw>
                </a:effectLst>
              </a:rPr>
              <a:t>Θα μπορούν; </a:t>
            </a:r>
            <a:endParaRPr lang="en-GB"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38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81B3-8807-1D8C-CFA6-DF1EA4339284}"/>
              </a:ext>
            </a:extLst>
          </p:cNvPr>
          <p:cNvSpPr>
            <a:spLocks noGrp="1"/>
          </p:cNvSpPr>
          <p:nvPr>
            <p:ph type="title"/>
          </p:nvPr>
        </p:nvSpPr>
        <p:spPr>
          <a:xfrm>
            <a:off x="623392" y="2677644"/>
            <a:ext cx="5400600" cy="2283825"/>
          </a:xfrm>
        </p:spPr>
        <p:txBody>
          <a:bodyPr/>
          <a:lstStyle/>
          <a:p>
            <a:pPr algn="ctr"/>
            <a:r>
              <a:rPr lang="el-GR" b="1" dirty="0"/>
              <a:t>ΠΡΟΓΡΑΜΜΑΤΙΣΜΟΣ</a:t>
            </a:r>
            <a:br>
              <a:rPr lang="el-GR" b="1" dirty="0"/>
            </a:br>
            <a:r>
              <a:rPr lang="el-GR" b="1" dirty="0"/>
              <a:t>ΖΩΗΣ </a:t>
            </a:r>
            <a:br>
              <a:rPr lang="el-GR" b="1" dirty="0"/>
            </a:br>
            <a:r>
              <a:rPr lang="el-GR" b="1" dirty="0"/>
              <a:t>και φάσεις ζωής</a:t>
            </a:r>
            <a:endParaRPr lang="en-GB" b="1" dirty="0"/>
          </a:p>
        </p:txBody>
      </p:sp>
      <p:sp>
        <p:nvSpPr>
          <p:cNvPr id="3" name="Text Placeholder 2">
            <a:extLst>
              <a:ext uri="{FF2B5EF4-FFF2-40B4-BE49-F238E27FC236}">
                <a16:creationId xmlns:a16="http://schemas.microsoft.com/office/drawing/2014/main" id="{759FA350-85FF-92E2-2569-93DE7A1FA6CC}"/>
              </a:ext>
            </a:extLst>
          </p:cNvPr>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l-GR" sz="2400" b="1" dirty="0"/>
              <a:t>Η </a:t>
            </a:r>
            <a:r>
              <a:rPr lang="el-GR" sz="2400" b="1" dirty="0" err="1"/>
              <a:t>γενικη</a:t>
            </a:r>
            <a:r>
              <a:rPr lang="el-GR" sz="2400" b="1" dirty="0"/>
              <a:t> </a:t>
            </a:r>
            <a:r>
              <a:rPr lang="el-GR" sz="2400" b="1" dirty="0" err="1"/>
              <a:t>προσεγγιση</a:t>
            </a:r>
            <a:endParaRPr lang="el-GR" sz="2400" b="1" dirty="0"/>
          </a:p>
          <a:p>
            <a:pPr marL="342900" indent="-342900">
              <a:buFont typeface="Arial" panose="020B0604020202020204" pitchFamily="34" charset="0"/>
              <a:buChar char="•"/>
            </a:pPr>
            <a:r>
              <a:rPr lang="el-GR" sz="2400" b="1" dirty="0" err="1"/>
              <a:t>Εργαλεια</a:t>
            </a:r>
            <a:r>
              <a:rPr lang="el-GR" sz="2400" b="1" dirty="0"/>
              <a:t> </a:t>
            </a:r>
            <a:r>
              <a:rPr lang="el-GR" sz="2400" b="1" dirty="0" err="1"/>
              <a:t>αναλυσησ</a:t>
            </a:r>
            <a:endParaRPr lang="el-GR" sz="2400" b="1" dirty="0"/>
          </a:p>
          <a:p>
            <a:r>
              <a:rPr lang="el-GR" cap="none" dirty="0"/>
              <a:t>Πώς</a:t>
            </a:r>
            <a:r>
              <a:rPr lang="el-GR" b="1" cap="none" dirty="0"/>
              <a:t> αντιδρά </a:t>
            </a:r>
            <a:r>
              <a:rPr lang="el-GR" b="1" i="1" cap="none" dirty="0">
                <a:solidFill>
                  <a:schemeClr val="accent1"/>
                </a:solidFill>
              </a:rPr>
              <a:t>το άτομο </a:t>
            </a:r>
            <a:r>
              <a:rPr lang="el-GR" b="1" cap="none" dirty="0"/>
              <a:t>και </a:t>
            </a:r>
            <a:r>
              <a:rPr lang="el-GR" b="1" i="1" cap="none" dirty="0">
                <a:solidFill>
                  <a:schemeClr val="accent1"/>
                </a:solidFill>
              </a:rPr>
              <a:t>το σύστημα </a:t>
            </a:r>
            <a:r>
              <a:rPr lang="el-GR" b="1" cap="none" dirty="0"/>
              <a:t>όταν έχουν να προγραμματίσουν για μεγαλύτερη ζωή;</a:t>
            </a:r>
            <a:endParaRPr lang="en-GB" b="1" cap="none" dirty="0"/>
          </a:p>
        </p:txBody>
      </p:sp>
      <p:sp>
        <p:nvSpPr>
          <p:cNvPr id="4" name="Date Placeholder 3">
            <a:extLst>
              <a:ext uri="{FF2B5EF4-FFF2-40B4-BE49-F238E27FC236}">
                <a16:creationId xmlns:a16="http://schemas.microsoft.com/office/drawing/2014/main" id="{AB39F7F7-9026-B906-40F1-217829E29E91}"/>
              </a:ext>
            </a:extLst>
          </p:cNvPr>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Slide Number Placeholder 4">
            <a:extLst>
              <a:ext uri="{FF2B5EF4-FFF2-40B4-BE49-F238E27FC236}">
                <a16:creationId xmlns:a16="http://schemas.microsoft.com/office/drawing/2014/main" id="{32F062D7-7E18-1EA6-D464-552A40449B1F}"/>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spTree>
    <p:extLst>
      <p:ext uri="{BB962C8B-B14F-4D97-AF65-F5344CB8AC3E}">
        <p14:creationId xmlns:p14="http://schemas.microsoft.com/office/powerpoint/2010/main" val="8227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D964-E70C-A74C-7B51-91485162E462}"/>
              </a:ext>
            </a:extLst>
          </p:cNvPr>
          <p:cNvSpPr>
            <a:spLocks noGrp="1"/>
          </p:cNvSpPr>
          <p:nvPr>
            <p:ph type="title"/>
          </p:nvPr>
        </p:nvSpPr>
        <p:spPr>
          <a:xfrm>
            <a:off x="767408" y="912945"/>
            <a:ext cx="10369152" cy="767687"/>
          </a:xfrm>
        </p:spPr>
        <p:txBody>
          <a:bodyPr/>
          <a:lstStyle/>
          <a:p>
            <a:r>
              <a:rPr lang="el-GR" sz="3200" dirty="0"/>
              <a:t>Προγραμματισμός ζωής: </a:t>
            </a:r>
            <a:r>
              <a:rPr lang="el-GR" b="1" dirty="0"/>
              <a:t>Εργαλεία ανάλυσης </a:t>
            </a:r>
            <a:endParaRPr lang="en-GB" sz="3200" b="1" dirty="0"/>
          </a:p>
        </p:txBody>
      </p:sp>
      <p:sp>
        <p:nvSpPr>
          <p:cNvPr id="3" name="Content Placeholder 2">
            <a:extLst>
              <a:ext uri="{FF2B5EF4-FFF2-40B4-BE49-F238E27FC236}">
                <a16:creationId xmlns:a16="http://schemas.microsoft.com/office/drawing/2014/main" id="{7068F845-18ED-BCDD-DF48-83E2B9F89A17}"/>
              </a:ext>
            </a:extLst>
          </p:cNvPr>
          <p:cNvSpPr>
            <a:spLocks noGrp="1"/>
          </p:cNvSpPr>
          <p:nvPr>
            <p:ph idx="1"/>
          </p:nvPr>
        </p:nvSpPr>
        <p:spPr>
          <a:xfrm>
            <a:off x="767408" y="2297848"/>
            <a:ext cx="10801200" cy="4093990"/>
          </a:xfrm>
        </p:spPr>
        <p:txBody>
          <a:bodyPr>
            <a:normAutofit/>
          </a:bodyPr>
          <a:lstStyle/>
          <a:p>
            <a:r>
              <a:rPr lang="el-GR" b="1" dirty="0"/>
              <a:t>Εξομάλυνση</a:t>
            </a:r>
            <a:r>
              <a:rPr lang="el-GR" dirty="0"/>
              <a:t>. Όταν τα εισοδήματα συγκεντρώνονται σε μια περίοδο (εργασία), το άτομο προσπαθεί να μην μειώσει την κατανάλωσή του: </a:t>
            </a:r>
            <a:r>
              <a:rPr lang="el-GR" b="1" dirty="0"/>
              <a:t>Εξομάλυνση</a:t>
            </a:r>
          </a:p>
          <a:p>
            <a:pPr lvl="1"/>
            <a:r>
              <a:rPr lang="el-GR" dirty="0"/>
              <a:t>Στις καλές εποχές χτίζει </a:t>
            </a:r>
            <a:r>
              <a:rPr lang="el-GR" b="1" dirty="0"/>
              <a:t>απόθεμα</a:t>
            </a:r>
            <a:r>
              <a:rPr lang="el-GR" dirty="0"/>
              <a:t>, το οποίο λειτουργεί ως </a:t>
            </a:r>
            <a:r>
              <a:rPr lang="el-GR" b="1" dirty="0"/>
              <a:t>απορροφητήρας κραδασμών </a:t>
            </a:r>
            <a:r>
              <a:rPr lang="el-GR" dirty="0"/>
              <a:t>στις κακές. </a:t>
            </a:r>
          </a:p>
          <a:p>
            <a:r>
              <a:rPr lang="el-GR" dirty="0"/>
              <a:t>Η ζωή ως </a:t>
            </a:r>
            <a:r>
              <a:rPr lang="el-GR" b="1" dirty="0"/>
              <a:t>απόθεμα</a:t>
            </a:r>
            <a:r>
              <a:rPr lang="el-GR" dirty="0"/>
              <a:t> – το άτομο προγραμματίζει </a:t>
            </a:r>
            <a:r>
              <a:rPr lang="el-GR" b="1" dirty="0"/>
              <a:t>για το σύνολό της</a:t>
            </a:r>
            <a:r>
              <a:rPr lang="el-GR" dirty="0"/>
              <a:t>. Προσαρμόζει </a:t>
            </a:r>
            <a:r>
              <a:rPr lang="el-GR" b="1" dirty="0"/>
              <a:t>ροές</a:t>
            </a:r>
            <a:r>
              <a:rPr lang="el-GR" dirty="0"/>
              <a:t> (εισόδημα, αποταμίευση) για να επηρεάσει την περιουσία. </a:t>
            </a:r>
          </a:p>
          <a:p>
            <a:pPr lvl="1"/>
            <a:r>
              <a:rPr lang="el-GR" dirty="0"/>
              <a:t>Ενώ το άτομο εξετάζει αποθέματα, ο μακροοικονομικός σχολιασμός αντιμετωπίζει τα θέματα αποκλειστικά ως ροές – π.χ. </a:t>
            </a:r>
            <a:r>
              <a:rPr lang="el-GR" b="1" dirty="0"/>
              <a:t>πληρωμή συντάξεων </a:t>
            </a:r>
            <a:r>
              <a:rPr lang="el-GR" dirty="0"/>
              <a:t>το έτος χ, εισπράξεις εισφορών. </a:t>
            </a:r>
          </a:p>
          <a:p>
            <a:r>
              <a:rPr lang="el-GR" dirty="0"/>
              <a:t>Ο προγραμματισμός ζωής </a:t>
            </a:r>
            <a:r>
              <a:rPr lang="el-GR" b="1" i="1" dirty="0"/>
              <a:t>δεν</a:t>
            </a:r>
            <a:r>
              <a:rPr lang="el-GR" dirty="0"/>
              <a:t> διαφέρει από άλλες οικονομικές αποφάσεις. Περιπλέκεται από τρείς παράγοντες:</a:t>
            </a:r>
          </a:p>
          <a:p>
            <a:pPr marL="800100" lvl="1" indent="-342900">
              <a:buFont typeface="+mj-lt"/>
              <a:buAutoNum type="arabicPeriod"/>
            </a:pPr>
            <a:r>
              <a:rPr lang="el-GR" b="1" dirty="0"/>
              <a:t>Χρόνος </a:t>
            </a:r>
            <a:r>
              <a:rPr lang="el-GR" dirty="0"/>
              <a:t>– μεσολάβηση πολλών ετών</a:t>
            </a:r>
          </a:p>
          <a:p>
            <a:pPr marL="800100" lvl="1" indent="-342900">
              <a:buFont typeface="+mj-lt"/>
              <a:buAutoNum type="arabicPeriod"/>
            </a:pPr>
            <a:r>
              <a:rPr lang="el-GR" b="1" dirty="0"/>
              <a:t>Αβεβαιότητα</a:t>
            </a:r>
            <a:r>
              <a:rPr lang="el-GR" dirty="0"/>
              <a:t> – κρίσιμα θέματα άγνωστα</a:t>
            </a:r>
          </a:p>
          <a:p>
            <a:pPr marL="800100" lvl="1" indent="-342900">
              <a:buFont typeface="+mj-lt"/>
              <a:buAutoNum type="arabicPeriod"/>
            </a:pPr>
            <a:r>
              <a:rPr lang="el-GR" b="1" dirty="0"/>
              <a:t>Αποκλίσεις από τον ορθολογισμό </a:t>
            </a:r>
            <a:r>
              <a:rPr lang="el-GR" dirty="0"/>
              <a:t>– πιο πιθανές εξαιτίας χρόνου και αβεβαιότητες</a:t>
            </a:r>
            <a:endParaRPr lang="en-GB" dirty="0"/>
          </a:p>
        </p:txBody>
      </p:sp>
      <p:sp>
        <p:nvSpPr>
          <p:cNvPr id="4" name="Date Placeholder 3">
            <a:extLst>
              <a:ext uri="{FF2B5EF4-FFF2-40B4-BE49-F238E27FC236}">
                <a16:creationId xmlns:a16="http://schemas.microsoft.com/office/drawing/2014/main" id="{9DC9C3FB-1A64-B9E5-244E-DB6EB51D552B}"/>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717819A9-C905-3C24-D97B-84294116B65E}"/>
              </a:ext>
            </a:extLst>
          </p:cNvPr>
          <p:cNvSpPr>
            <a:spLocks noGrp="1"/>
          </p:cNvSpPr>
          <p:nvPr>
            <p:ph type="sldNum" sz="quarter" idx="12"/>
          </p:nvPr>
        </p:nvSpPr>
        <p:spPr/>
        <p:txBody>
          <a:bodyPr/>
          <a:lstStyle/>
          <a:p>
            <a:fld id="{129925B6-863B-4C2F-8765-BBFEFEBA9CE7}" type="slidenum">
              <a:rPr lang="en-GB" altLang="en-US" smtClean="0"/>
              <a:pPr/>
              <a:t>6</a:t>
            </a:fld>
            <a:endParaRPr lang="en-GB" altLang="en-US"/>
          </a:p>
        </p:txBody>
      </p:sp>
    </p:spTree>
    <p:extLst>
      <p:ext uri="{BB962C8B-B14F-4D97-AF65-F5344CB8AC3E}">
        <p14:creationId xmlns:p14="http://schemas.microsoft.com/office/powerpoint/2010/main" val="10759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4601-2BD6-B1CD-C299-CF0E0A98810A}"/>
              </a:ext>
            </a:extLst>
          </p:cNvPr>
          <p:cNvSpPr>
            <a:spLocks noGrp="1"/>
          </p:cNvSpPr>
          <p:nvPr>
            <p:ph type="title"/>
          </p:nvPr>
        </p:nvSpPr>
        <p:spPr>
          <a:xfrm>
            <a:off x="1001261" y="912945"/>
            <a:ext cx="10279315" cy="859871"/>
          </a:xfrm>
        </p:spPr>
        <p:txBody>
          <a:bodyPr/>
          <a:lstStyle/>
          <a:p>
            <a:r>
              <a:rPr lang="el-GR" b="1" dirty="0"/>
              <a:t>Κρίσιμοι</a:t>
            </a:r>
            <a:r>
              <a:rPr lang="el-GR" dirty="0"/>
              <a:t> </a:t>
            </a:r>
            <a:r>
              <a:rPr lang="el-GR" b="1" dirty="0"/>
              <a:t>παράγοντες</a:t>
            </a:r>
            <a:r>
              <a:rPr lang="el-GR" dirty="0"/>
              <a:t>  στον προγραμματισμό</a:t>
            </a:r>
            <a:endParaRPr lang="en-GB" dirty="0"/>
          </a:p>
        </p:txBody>
      </p:sp>
      <p:sp>
        <p:nvSpPr>
          <p:cNvPr id="3" name="Content Placeholder 2">
            <a:extLst>
              <a:ext uri="{FF2B5EF4-FFF2-40B4-BE49-F238E27FC236}">
                <a16:creationId xmlns:a16="http://schemas.microsoft.com/office/drawing/2014/main" id="{3865FD33-BD18-1296-FF48-56C774FE6C50}"/>
              </a:ext>
            </a:extLst>
          </p:cNvPr>
          <p:cNvSpPr>
            <a:spLocks noGrp="1"/>
          </p:cNvSpPr>
          <p:nvPr>
            <p:ph idx="1"/>
          </p:nvPr>
        </p:nvSpPr>
        <p:spPr>
          <a:xfrm>
            <a:off x="551383" y="2276872"/>
            <a:ext cx="11092319" cy="3742928"/>
          </a:xfrm>
        </p:spPr>
        <p:txBody>
          <a:bodyPr>
            <a:normAutofit fontScale="92500" lnSpcReduction="20000"/>
          </a:bodyPr>
          <a:lstStyle/>
          <a:p>
            <a:pPr algn="just">
              <a:spcAft>
                <a:spcPts val="400"/>
              </a:spcAft>
              <a:buFont typeface="+mj-lt"/>
              <a:buAutoNum type="alphaU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Χρόνος.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Κρίσιμη  έννοια ο </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ανατοκισμός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σημασία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έγκαιρης πρόγνωσης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ανάγκη (αλλά και της συναφούς έννοιας της παρούσας αξίας). Η μελλοντική αξία (ΜΑ) σχετίζεται με την αρχική (ΑΑ) βάσει του γνωστού τύπου: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400"/>
              </a:spcAft>
              <a:buNone/>
            </a:pPr>
            <a:r>
              <a:rPr lang="el-GR" sz="1900" b="1" dirty="0">
                <a:effectLst/>
                <a:latin typeface="Calibri" panose="020F0502020204030204" pitchFamily="34" charset="0"/>
                <a:ea typeface="Calibri" panose="020F0502020204030204" pitchFamily="34" charset="0"/>
                <a:cs typeface="Times New Roman" panose="02020603050405020304" pitchFamily="18" charset="0"/>
              </a:rPr>
              <a:t>ΜΑ=ΑΑ (1+</a:t>
            </a:r>
            <a:r>
              <a:rPr lang="en-US" sz="1900" b="1" dirty="0" err="1">
                <a:effectLst/>
                <a:latin typeface="Calibri" panose="020F0502020204030204" pitchFamily="34" charset="0"/>
                <a:ea typeface="Calibri" panose="020F0502020204030204" pitchFamily="34" charset="0"/>
                <a:cs typeface="Times New Roman" panose="02020603050405020304" pitchFamily="18" charset="0"/>
              </a:rPr>
              <a:t>i</a:t>
            </a:r>
            <a:r>
              <a:rPr lang="el-GR" sz="1900" b="1" dirty="0">
                <a:effectLst/>
                <a:latin typeface="Calibri" panose="020F0502020204030204" pitchFamily="34" charset="0"/>
                <a:ea typeface="Calibri" panose="020F0502020204030204" pitchFamily="34" charset="0"/>
                <a:cs typeface="Times New Roman" panose="02020603050405020304" pitchFamily="18" charset="0"/>
              </a:rPr>
              <a:t>)</a:t>
            </a:r>
            <a:r>
              <a:rPr lang="en-US" sz="1900" b="1" baseline="30000" dirty="0">
                <a:effectLst/>
                <a:latin typeface="Calibri" panose="020F0502020204030204" pitchFamily="34" charset="0"/>
                <a:ea typeface="Calibri" panose="020F0502020204030204" pitchFamily="34" charset="0"/>
                <a:cs typeface="Times New Roman" panose="02020603050405020304" pitchFamily="18" charset="0"/>
              </a:rPr>
              <a:t>n</a:t>
            </a:r>
            <a:r>
              <a:rPr lang="en-US" sz="1900" b="1" dirty="0">
                <a:effectLst/>
                <a:latin typeface="Calibri" panose="020F0502020204030204" pitchFamily="34" charset="0"/>
                <a:ea typeface="Calibri" panose="020F0502020204030204" pitchFamily="34" charset="0"/>
                <a:cs typeface="Times New Roman" panose="02020603050405020304" pitchFamily="18" charset="0"/>
              </a:rPr>
              <a:t> </a:t>
            </a:r>
            <a:r>
              <a:rPr lang="el-GR" sz="1900" b="1"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a:effectLst/>
                <a:latin typeface="Calibri" panose="020F0502020204030204" pitchFamily="34" charset="0"/>
                <a:ea typeface="Calibri" panose="020F0502020204030204" pitchFamily="34" charset="0"/>
                <a:cs typeface="Times New Roman" panose="02020603050405020304" pitchFamily="18" charset="0"/>
              </a:rPr>
              <a:t>(όπου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600" dirty="0">
                <a:effectLst/>
                <a:latin typeface="Calibri" panose="020F0502020204030204" pitchFamily="34" charset="0"/>
                <a:ea typeface="Calibri" panose="020F0502020204030204" pitchFamily="34" charset="0"/>
                <a:cs typeface="Times New Roman" panose="02020603050405020304" pitchFamily="18" charset="0"/>
              </a:rPr>
              <a:t>= επιτόκιο και </a:t>
            </a:r>
            <a:r>
              <a:rPr lang="en-US" sz="1600" dirty="0">
                <a:effectLst/>
                <a:latin typeface="Calibri" panose="020F0502020204030204" pitchFamily="34" charset="0"/>
                <a:ea typeface="Calibri" panose="020F0502020204030204" pitchFamily="34" charset="0"/>
                <a:cs typeface="Times New Roman" panose="02020603050405020304" pitchFamily="18" charset="0"/>
              </a:rPr>
              <a:t>n</a:t>
            </a:r>
            <a:r>
              <a:rPr lang="el-GR" sz="1600" dirty="0">
                <a:effectLst/>
                <a:latin typeface="Calibri" panose="020F0502020204030204" pitchFamily="34" charset="0"/>
                <a:ea typeface="Calibri" panose="020F0502020204030204" pitchFamily="34" charset="0"/>
                <a:cs typeface="Times New Roman" panose="02020603050405020304" pitchFamily="18" charset="0"/>
              </a:rPr>
              <a:t>= αριθμός ετών)</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indent="0" algn="just">
              <a:spcAft>
                <a:spcPts val="400"/>
              </a:spcAft>
              <a:buNone/>
            </a:pPr>
            <a:r>
              <a:rPr lang="el-GR" dirty="0">
                <a:latin typeface="Calibri" panose="020F0502020204030204" pitchFamily="34" charset="0"/>
                <a:ea typeface="Calibri" panose="020F0502020204030204" pitchFamily="34" charset="0"/>
                <a:cs typeface="Times New Roman" panose="02020603050405020304" pitchFamily="18" charset="0"/>
              </a:rPr>
              <a:t>Μικρές διαφορές στο επιτόκιο έχουν τεράστια επίπτωση στο τελικό ποσό. </a:t>
            </a:r>
            <a:r>
              <a:rPr lang="el-GR" b="1" dirty="0">
                <a:latin typeface="Calibri" panose="020F0502020204030204" pitchFamily="34" charset="0"/>
                <a:ea typeface="Calibri" panose="020F0502020204030204" pitchFamily="34" charset="0"/>
                <a:cs typeface="Times New Roman" panose="02020603050405020304" pitchFamily="18" charset="0"/>
              </a:rPr>
              <a:t>Ο</a:t>
            </a:r>
            <a:r>
              <a:rPr lang="el-GR" b="1" dirty="0">
                <a:effectLst/>
                <a:latin typeface="Calibri" panose="020F0502020204030204" pitchFamily="34" charset="0"/>
                <a:ea typeface="Calibri" panose="020F0502020204030204" pitchFamily="34" charset="0"/>
                <a:cs typeface="Times New Roman" panose="02020603050405020304" pitchFamily="18" charset="0"/>
              </a:rPr>
              <a:t> </a:t>
            </a:r>
            <a:r>
              <a:rPr lang="el-GR" b="1" i="1" dirty="0">
                <a:effectLst/>
                <a:latin typeface="Calibri" panose="020F0502020204030204" pitchFamily="34" charset="0"/>
                <a:ea typeface="Calibri" panose="020F0502020204030204" pitchFamily="34" charset="0"/>
                <a:cs typeface="Times New Roman" panose="02020603050405020304" pitchFamily="18" charset="0"/>
              </a:rPr>
              <a:t>εκθετικός</a:t>
            </a:r>
            <a:r>
              <a:rPr lang="el-GR" b="1" dirty="0">
                <a:effectLst/>
                <a:latin typeface="Calibri" panose="020F0502020204030204" pitchFamily="34" charset="0"/>
                <a:ea typeface="Calibri" panose="020F0502020204030204" pitchFamily="34" charset="0"/>
                <a:cs typeface="Times New Roman" panose="02020603050405020304" pitchFamily="18" charset="0"/>
              </a:rPr>
              <a:t> τύπος </a:t>
            </a:r>
            <a:r>
              <a:rPr lang="el-GR" dirty="0">
                <a:effectLst/>
                <a:latin typeface="Calibri" panose="020F0502020204030204" pitchFamily="34" charset="0"/>
                <a:ea typeface="Calibri" panose="020F0502020204030204" pitchFamily="34" charset="0"/>
                <a:cs typeface="Times New Roman" panose="02020603050405020304" pitchFamily="18" charset="0"/>
              </a:rPr>
              <a:t>διασφαλίζει σταθερότητα στις επιλογές: αν δεν αλλάξει τίποτε, τότε καθώς εκτυλίσσεται το αρχικό του πλάνο δεν υπάρχει λόγος αναθεώρησης.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buFont typeface="+mj-lt"/>
              <a:buAutoNum type="alphaUcPeriod" startAt="2"/>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Αβεβαιότητα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μεγάλη διάρκεια εισάγει και το θέμα της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αβεβαιότητας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αλλά και της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στάσης απέναντι στο ρίσκο</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spcAft>
                <a:spcPts val="400"/>
              </a:spcAft>
            </a:pPr>
            <a:r>
              <a:rPr lang="el-GR" b="1" i="1" dirty="0">
                <a:effectLst/>
                <a:latin typeface="Calibri" panose="020F0502020204030204" pitchFamily="34" charset="0"/>
                <a:ea typeface="Calibri" panose="020F0502020204030204" pitchFamily="34" charset="0"/>
                <a:cs typeface="Times New Roman" panose="02020603050405020304" pitchFamily="18" charset="0"/>
              </a:rPr>
              <a:t>Υψηλότερη</a:t>
            </a:r>
            <a:r>
              <a:rPr lang="el-GR" b="1" dirty="0">
                <a:effectLst/>
                <a:latin typeface="Calibri" panose="020F0502020204030204" pitchFamily="34" charset="0"/>
                <a:ea typeface="Calibri" panose="020F0502020204030204" pitchFamily="34" charset="0"/>
                <a:cs typeface="Times New Roman" panose="02020603050405020304" pitchFamily="18" charset="0"/>
              </a:rPr>
              <a:t> απόδοση εξασφαλίζεται σε βάρος της </a:t>
            </a:r>
            <a:r>
              <a:rPr lang="el-GR" b="1" i="1" dirty="0">
                <a:effectLst/>
                <a:latin typeface="Calibri" panose="020F0502020204030204" pitchFamily="34" charset="0"/>
                <a:ea typeface="Calibri" panose="020F0502020204030204" pitchFamily="34" charset="0"/>
                <a:cs typeface="Times New Roman" panose="02020603050405020304" pitchFamily="18" charset="0"/>
              </a:rPr>
              <a:t>σταθερότητας</a:t>
            </a:r>
            <a:r>
              <a:rPr lang="el-GR" dirty="0">
                <a:effectLst/>
                <a:latin typeface="Calibri" panose="020F0502020204030204" pitchFamily="34" charset="0"/>
                <a:ea typeface="Calibri" panose="020F0502020204030204" pitchFamily="34" charset="0"/>
                <a:cs typeface="Times New Roman" panose="02020603050405020304" pitchFamily="18" charset="0"/>
              </a:rPr>
              <a:t>, ριψοκίνδυνα άτομα κατά μέσον όρο θα εξασφαλίζουν υψηλότερες αποδόσεις από πιο συντηρητικούς και έτσι θα είναι πιο πλούσιοι. </a:t>
            </a:r>
          </a:p>
          <a:p>
            <a:pPr lvl="1" algn="just">
              <a:spcAft>
                <a:spcPts val="400"/>
              </a:spcAft>
            </a:pPr>
            <a:r>
              <a:rPr lang="el-GR" dirty="0">
                <a:effectLst/>
                <a:latin typeface="Calibri" panose="020F0502020204030204" pitchFamily="34" charset="0"/>
                <a:ea typeface="Calibri" panose="020F0502020204030204" pitchFamily="34" charset="0"/>
                <a:cs typeface="Times New Roman" panose="02020603050405020304" pitchFamily="18" charset="0"/>
              </a:rPr>
              <a:t>Στην αποταμίευση, (ανάγκη ρευστοποίησης μικρότερη), το ανεκτό ρίσκο είναι υψηλότερο. Συνήθως καθώς τα άτομα γηράσκουν, αλλάζουν την προτίμησή τους προς το </a:t>
            </a:r>
            <a:r>
              <a:rPr lang="el-GR" i="1" dirty="0">
                <a:effectLst/>
                <a:latin typeface="Calibri" panose="020F0502020204030204" pitchFamily="34" charset="0"/>
                <a:ea typeface="Calibri" panose="020F0502020204030204" pitchFamily="34" charset="0"/>
                <a:cs typeface="Times New Roman" panose="02020603050405020304" pitchFamily="18" charset="0"/>
              </a:rPr>
              <a:t>μικρότερο</a:t>
            </a:r>
            <a:r>
              <a:rPr lang="el-GR" dirty="0">
                <a:effectLst/>
                <a:latin typeface="Calibri" panose="020F0502020204030204" pitchFamily="34" charset="0"/>
                <a:ea typeface="Calibri" panose="020F0502020204030204" pitchFamily="34" charset="0"/>
                <a:cs typeface="Times New Roman" panose="02020603050405020304" pitchFamily="18" charset="0"/>
              </a:rPr>
              <a:t> ρίσκο, προτιμώντας π.χ. πιο σίγουρα κρατικά ομόλογα αντί μετοχών. </a:t>
            </a:r>
          </a:p>
          <a:p>
            <a:pPr algn="just">
              <a:spcAft>
                <a:spcPts val="400"/>
              </a:spcAft>
              <a:buFont typeface="+mj-lt"/>
              <a:buAutoNum type="alphaUcPeriod" startAt="3"/>
            </a:pPr>
            <a:r>
              <a:rPr lang="el-GR" b="1" dirty="0">
                <a:effectLst/>
                <a:latin typeface="Calibri" panose="020F0502020204030204" pitchFamily="34" charset="0"/>
                <a:ea typeface="Calibri" panose="020F0502020204030204" pitchFamily="34" charset="0"/>
                <a:cs typeface="Times New Roman" panose="02020603050405020304" pitchFamily="18" charset="0"/>
              </a:rPr>
              <a:t>Ορθολογισμός</a:t>
            </a:r>
            <a:r>
              <a:rPr lang="el-GR" dirty="0">
                <a:effectLst/>
                <a:latin typeface="Calibri" panose="020F0502020204030204" pitchFamily="34" charset="0"/>
                <a:ea typeface="Calibri" panose="020F0502020204030204" pitchFamily="34" charset="0"/>
                <a:cs typeface="Times New Roman" panose="02020603050405020304" pitchFamily="18" charset="0"/>
              </a:rPr>
              <a:t> Η ανάλυση προϋποθέτει </a:t>
            </a:r>
            <a:r>
              <a:rPr lang="el-GR" i="1" dirty="0" err="1">
                <a:effectLst/>
                <a:latin typeface="Calibri" panose="020F0502020204030204" pitchFamily="34" charset="0"/>
                <a:ea typeface="Calibri" panose="020F0502020204030204" pitchFamily="34" charset="0"/>
                <a:cs typeface="Times New Roman" panose="02020603050405020304" pitchFamily="18" charset="0"/>
              </a:rPr>
              <a:t>homo</a:t>
            </a:r>
            <a:r>
              <a:rPr lang="el-GR" i="1" dirty="0">
                <a:effectLst/>
                <a:latin typeface="Calibri" panose="020F0502020204030204" pitchFamily="34" charset="0"/>
                <a:ea typeface="Calibri" panose="020F0502020204030204" pitchFamily="34" charset="0"/>
                <a:cs typeface="Times New Roman" panose="02020603050405020304" pitchFamily="18" charset="0"/>
              </a:rPr>
              <a:t> </a:t>
            </a:r>
            <a:r>
              <a:rPr lang="el-GR" i="1" dirty="0" err="1">
                <a:effectLst/>
                <a:latin typeface="Calibri" panose="020F0502020204030204" pitchFamily="34" charset="0"/>
                <a:ea typeface="Calibri" panose="020F0502020204030204" pitchFamily="34" charset="0"/>
                <a:cs typeface="Times New Roman" panose="02020603050405020304" pitchFamily="18" charset="0"/>
              </a:rPr>
              <a:t>economicus</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i="1" dirty="0">
                <a:effectLst/>
                <a:latin typeface="Calibri" panose="020F0502020204030204" pitchFamily="34" charset="0"/>
                <a:ea typeface="Calibri" panose="020F0502020204030204" pitchFamily="34" charset="0"/>
                <a:cs typeface="Times New Roman" panose="02020603050405020304" pitchFamily="18" charset="0"/>
              </a:rPr>
              <a:t>Γνωρίζει τι θέλει και πώς να το επιδιώξει</a:t>
            </a:r>
            <a:r>
              <a:rPr lang="el-GR" dirty="0">
                <a:effectLst/>
                <a:latin typeface="Calibri" panose="020F0502020204030204" pitchFamily="34" charset="0"/>
                <a:ea typeface="Calibri" panose="020F0502020204030204" pitchFamily="34" charset="0"/>
                <a:cs typeface="Times New Roman" panose="02020603050405020304" pitchFamily="18" charset="0"/>
              </a:rPr>
              <a:t>. Ενδέχεται να υπάρχουν αποκλ</a:t>
            </a:r>
            <a:r>
              <a:rPr lang="el-GR" dirty="0">
                <a:latin typeface="Calibri" panose="020F0502020204030204" pitchFamily="34" charset="0"/>
                <a:ea typeface="Calibri" panose="020F0502020204030204" pitchFamily="34" charset="0"/>
                <a:cs typeface="Times New Roman" panose="02020603050405020304" pitchFamily="18" charset="0"/>
              </a:rPr>
              <a:t>ίσεις από αυτό – ειδικά στον προγραμματισμό συντάξεων</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94B89082-012B-E8E8-6BB3-5E5A817799AF}"/>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F1EB14C1-1AE5-DF1B-7145-F32491F6A1D3}"/>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spTree>
    <p:extLst>
      <p:ext uri="{BB962C8B-B14F-4D97-AF65-F5344CB8AC3E}">
        <p14:creationId xmlns:p14="http://schemas.microsoft.com/office/powerpoint/2010/main" val="194252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74F1-4497-2942-46E1-8F48E1B39474}"/>
              </a:ext>
            </a:extLst>
          </p:cNvPr>
          <p:cNvSpPr>
            <a:spLocks noGrp="1"/>
          </p:cNvSpPr>
          <p:nvPr>
            <p:ph type="title"/>
          </p:nvPr>
        </p:nvSpPr>
        <p:spPr/>
        <p:txBody>
          <a:bodyPr/>
          <a:lstStyle/>
          <a:p>
            <a:r>
              <a:rPr lang="el-GR" sz="3200" b="1" dirty="0"/>
              <a:t>Προβλήματα ορθολογισμού στις συντάξεις</a:t>
            </a:r>
            <a:endParaRPr lang="en-GB" sz="3200" b="1" dirty="0"/>
          </a:p>
        </p:txBody>
      </p:sp>
      <p:sp>
        <p:nvSpPr>
          <p:cNvPr id="3" name="Content Placeholder 2">
            <a:extLst>
              <a:ext uri="{FF2B5EF4-FFF2-40B4-BE49-F238E27FC236}">
                <a16:creationId xmlns:a16="http://schemas.microsoft.com/office/drawing/2014/main" id="{988BC2E5-036F-ADED-AEC3-38315BCE6392}"/>
              </a:ext>
            </a:extLst>
          </p:cNvPr>
          <p:cNvSpPr>
            <a:spLocks noGrp="1"/>
          </p:cNvSpPr>
          <p:nvPr>
            <p:ph idx="1"/>
          </p:nvPr>
        </p:nvSpPr>
        <p:spPr>
          <a:xfrm>
            <a:off x="479376" y="2241791"/>
            <a:ext cx="11164327" cy="4320480"/>
          </a:xfrm>
        </p:spPr>
        <p:txBody>
          <a:bodyPr>
            <a:normAutofit fontScale="70000" lnSpcReduction="20000"/>
          </a:bodyPr>
          <a:lstStyle/>
          <a:p>
            <a:pPr>
              <a:buFont typeface="+mj-lt"/>
              <a:buAutoNum type="arabicPeriod"/>
            </a:pPr>
            <a:r>
              <a:rPr lang="el-GR" b="1" dirty="0"/>
              <a:t>Η συνέχεια του ατόμου</a:t>
            </a:r>
            <a:r>
              <a:rPr lang="el-GR" dirty="0"/>
              <a:t>. Θα είσαι το ίδιο άτομο με αυτό που θα είσαι όταν γίνεις 80 ετών (60 χρόνια από σήμερα). Μπορείς σήμερα να προγραμματίσεις για λογαριασμό του; Σε νοιάζει </a:t>
            </a:r>
            <a:r>
              <a:rPr lang="el-GR" dirty="0" err="1"/>
              <a:t>κάν</a:t>
            </a:r>
            <a:r>
              <a:rPr lang="el-GR" dirty="0"/>
              <a:t> πώς θα είναι; Αν όχι, ποιος θα τον/την φροντίζει;  </a:t>
            </a:r>
          </a:p>
          <a:p>
            <a:pPr lvl="1"/>
            <a:r>
              <a:rPr lang="el-GR" dirty="0"/>
              <a:t>Αξιοποίηση προγραμμάτων </a:t>
            </a:r>
            <a:r>
              <a:rPr lang="en-US" dirty="0"/>
              <a:t>AI </a:t>
            </a:r>
            <a:r>
              <a:rPr lang="el-GR" dirty="0"/>
              <a:t>με μετατροπή ψηφιακών φωτογραφιών για να </a:t>
            </a:r>
            <a:r>
              <a:rPr lang="el-GR" dirty="0" err="1"/>
              <a:t>οπτικοποιήσουν</a:t>
            </a:r>
            <a:r>
              <a:rPr lang="el-GR" dirty="0"/>
              <a:t> το πώς θα είναι κάποιος πχ 80 ετών</a:t>
            </a:r>
          </a:p>
          <a:p>
            <a:pPr>
              <a:buFont typeface="+mj-lt"/>
              <a:buAutoNum type="arabicPeriod"/>
            </a:pPr>
            <a:r>
              <a:rPr lang="el-GR" b="1" dirty="0"/>
              <a:t>Διαχρονικές συγκρίσεις και αναγωγή . Κ</a:t>
            </a:r>
            <a:r>
              <a:rPr lang="el-GR" dirty="0"/>
              <a:t>ρίσιμη σημασία έχει </a:t>
            </a:r>
            <a:r>
              <a:rPr lang="el-GR" b="1" dirty="0"/>
              <a:t>η αναγωγή σε παρούσες αξίες</a:t>
            </a:r>
            <a:r>
              <a:rPr lang="el-GR" dirty="0"/>
              <a:t>. (για να συγκρίνονται όμοια πράγματα). Αν αυτή γίνεται με εκθετικό τρόπο, </a:t>
            </a:r>
            <a:r>
              <a:rPr lang="el-GR" i="1" dirty="0"/>
              <a:t>τότε</a:t>
            </a:r>
            <a:r>
              <a:rPr lang="el-GR" dirty="0"/>
              <a:t> διαφυλάσσεται ο ορθολογικός χαρακτήρας της επιλογής – εξασφαλίζοντας εσωτερική συνοχή. Αντιθέτως η ‘</a:t>
            </a:r>
            <a:r>
              <a:rPr lang="el-GR" b="1" dirty="0"/>
              <a:t>υπερβολική αναγωγή</a:t>
            </a:r>
            <a:r>
              <a:rPr lang="el-GR" dirty="0"/>
              <a:t>’ (</a:t>
            </a:r>
            <a:r>
              <a:rPr lang="el-GR" dirty="0" err="1"/>
              <a:t>Hyperbolic</a:t>
            </a:r>
            <a:r>
              <a:rPr lang="el-GR" dirty="0"/>
              <a:t> </a:t>
            </a:r>
            <a:r>
              <a:rPr lang="el-GR" dirty="0" err="1"/>
              <a:t>discounting</a:t>
            </a:r>
            <a:r>
              <a:rPr lang="el-GR" dirty="0"/>
              <a:t>) εξετάζει διαφορετικά τα κοντινά από τα μακρινά γεγονότα </a:t>
            </a:r>
          </a:p>
          <a:p>
            <a:pPr lvl="1"/>
            <a:r>
              <a:rPr lang="el-GR" dirty="0"/>
              <a:t>‘σήμερα, αύριο, ‘το μέλλον’ μη διακρίνοντας διαφορές μεταξύ ημερών 3 και 4. </a:t>
            </a:r>
          </a:p>
          <a:p>
            <a:pPr lvl="1"/>
            <a:r>
              <a:rPr lang="el-GR" dirty="0"/>
              <a:t>Υπάρχουν ενδείξεις ότι η υπερβολική αναγωγή είναι κοινή –αναμένονται σημαντικά ‘λάθη’ στον προγραμματισμό Ζωής. Αυτά που αποφασίζεις ότι θα κάνεις σήμερα, θα τα δεις όταν γίνεις 40 και θα φρίξεις. Αλλά ίσως τότε να είναι αργά. </a:t>
            </a:r>
          </a:p>
          <a:p>
            <a:pPr>
              <a:buFont typeface="+mj-lt"/>
              <a:buAutoNum type="arabicPeriod"/>
            </a:pPr>
            <a:r>
              <a:rPr lang="el-GR" dirty="0"/>
              <a:t>Η </a:t>
            </a:r>
            <a:r>
              <a:rPr lang="el-GR" b="1" dirty="0"/>
              <a:t>μυωπία στις αποφάσεις </a:t>
            </a:r>
            <a:r>
              <a:rPr lang="el-GR" dirty="0"/>
              <a:t>δεν είναι λάθος.  Χρησιμοποιεί </a:t>
            </a:r>
            <a:r>
              <a:rPr lang="el-GR" b="1" i="1" dirty="0"/>
              <a:t>συστηματικά υψηλό επιτόκιο αναγωγής </a:t>
            </a:r>
            <a:r>
              <a:rPr lang="el-GR" dirty="0"/>
              <a:t>- μακρινά ενδεχόμενο (όπως η συνταξιοδότηση) να λαμβάνουν μικρό βάρος– πράγμα που οδηγεί σε ανεπαρκή πρόνοια για το μέλλον. </a:t>
            </a:r>
          </a:p>
          <a:p>
            <a:pPr lvl="1"/>
            <a:r>
              <a:rPr lang="el-GR" dirty="0"/>
              <a:t>Όταν κάποιος διαπιστώσει ότι η ζωή του είναι μεγαλύτερη από ότι νόμιζε – Μετανιώνει</a:t>
            </a:r>
          </a:p>
          <a:p>
            <a:pPr>
              <a:buFont typeface="+mj-lt"/>
              <a:buAutoNum type="arabicPeriod"/>
            </a:pPr>
            <a:r>
              <a:rPr lang="el-GR" b="1" dirty="0" err="1"/>
              <a:t>Συμπεριφορικά</a:t>
            </a:r>
            <a:r>
              <a:rPr lang="el-GR" b="1" dirty="0"/>
              <a:t> σφάλματα</a:t>
            </a:r>
            <a:r>
              <a:rPr lang="el-GR" dirty="0"/>
              <a:t>:  </a:t>
            </a:r>
            <a:r>
              <a:rPr lang="el-GR" b="1" dirty="0"/>
              <a:t>Αναβλητικότητα, Αγκύρωση και λάθη προγραμματισμού</a:t>
            </a:r>
            <a:r>
              <a:rPr lang="el-GR" dirty="0"/>
              <a:t>. </a:t>
            </a:r>
          </a:p>
          <a:p>
            <a:pPr>
              <a:buFont typeface="+mj-lt"/>
              <a:buAutoNum type="arabicPeriod"/>
            </a:pPr>
            <a:r>
              <a:rPr lang="el-GR" b="1" dirty="0"/>
              <a:t>Οικονομικός αναλφαβητισμός </a:t>
            </a:r>
            <a:r>
              <a:rPr lang="el-GR" dirty="0"/>
              <a:t>–Το άτομο δεν καταλαβαίνει είναι το συμφέρον του; Πχ ξέρει πώς λειτουργούν τα επιτόκια;</a:t>
            </a:r>
          </a:p>
          <a:p>
            <a:pPr marL="0" indent="0">
              <a:buNone/>
            </a:pPr>
            <a:r>
              <a:rPr lang="el-GR" b="1" dirty="0"/>
              <a:t>Πώς αντιδρούμε στην ύπαρξη στρεβλώσεων;   </a:t>
            </a:r>
            <a:r>
              <a:rPr lang="el-GR" dirty="0"/>
              <a:t>Αλλάζει ο σχεδιασμός και η επικοινωνία προκειμένου να βοηθηθούν οι καταναλωτές. </a:t>
            </a:r>
          </a:p>
          <a:p>
            <a:pPr marL="0" indent="0">
              <a:buNone/>
            </a:pPr>
            <a:r>
              <a:rPr lang="el-GR" b="1" dirty="0"/>
              <a:t>Παράκαμψη ‘Στρεβλώσεων</a:t>
            </a:r>
            <a:r>
              <a:rPr lang="el-GR" dirty="0"/>
              <a:t>’. Προϊόντα ή δομές που προλαμβάνουν τα λάθη για  να σπρώξουν τις αποφάσεις στην σωστή κατεύθυνση. </a:t>
            </a:r>
          </a:p>
          <a:p>
            <a:pPr marL="400050" lvl="1" indent="0">
              <a:buNone/>
            </a:pPr>
            <a:r>
              <a:rPr lang="el-GR" dirty="0"/>
              <a:t>Π.χ. αντί να κάνεις </a:t>
            </a:r>
            <a:r>
              <a:rPr lang="el-GR" b="1" dirty="0"/>
              <a:t>αίτηση να συμπεριληφθείς</a:t>
            </a:r>
            <a:r>
              <a:rPr lang="el-GR" dirty="0"/>
              <a:t> σε ένα σύστημα σύνταξης, να κάνεις </a:t>
            </a:r>
            <a:r>
              <a:rPr lang="el-GR" b="1" dirty="0"/>
              <a:t>αίτηση να διαγραφείς</a:t>
            </a:r>
            <a:r>
              <a:rPr lang="el-GR" dirty="0"/>
              <a:t>.  (επωφελείσαι από αναβλητικότητα)</a:t>
            </a:r>
          </a:p>
        </p:txBody>
      </p:sp>
      <p:sp>
        <p:nvSpPr>
          <p:cNvPr id="4" name="Date Placeholder 3">
            <a:extLst>
              <a:ext uri="{FF2B5EF4-FFF2-40B4-BE49-F238E27FC236}">
                <a16:creationId xmlns:a16="http://schemas.microsoft.com/office/drawing/2014/main" id="{60FCAB4F-D7A2-3618-7428-3CFBD0E8F316}"/>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E8013D70-C507-470A-4673-3D934C8AA577}"/>
              </a:ext>
            </a:extLst>
          </p:cNvPr>
          <p:cNvSpPr>
            <a:spLocks noGrp="1"/>
          </p:cNvSpPr>
          <p:nvPr>
            <p:ph type="sldNum" sz="quarter" idx="12"/>
          </p:nvPr>
        </p:nvSpPr>
        <p:spPr/>
        <p:txBody>
          <a:bodyPr/>
          <a:lstStyle/>
          <a:p>
            <a:fld id="{129925B6-863B-4C2F-8765-BBFEFEBA9CE7}" type="slidenum">
              <a:rPr lang="en-GB" altLang="en-US" smtClean="0"/>
              <a:pPr/>
              <a:t>8</a:t>
            </a:fld>
            <a:endParaRPr lang="en-GB" altLang="en-US"/>
          </a:p>
        </p:txBody>
      </p:sp>
    </p:spTree>
    <p:extLst>
      <p:ext uri="{BB962C8B-B14F-4D97-AF65-F5344CB8AC3E}">
        <p14:creationId xmlns:p14="http://schemas.microsoft.com/office/powerpoint/2010/main" val="164186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E541-F0E6-D4F6-5E77-404ACAA1D31A}"/>
              </a:ext>
            </a:extLst>
          </p:cNvPr>
          <p:cNvSpPr>
            <a:spLocks noGrp="1"/>
          </p:cNvSpPr>
          <p:nvPr>
            <p:ph type="title"/>
          </p:nvPr>
        </p:nvSpPr>
        <p:spPr>
          <a:xfrm>
            <a:off x="767408" y="838200"/>
            <a:ext cx="8761413" cy="706964"/>
          </a:xfrm>
        </p:spPr>
        <p:txBody>
          <a:bodyPr/>
          <a:lstStyle/>
          <a:p>
            <a:r>
              <a:rPr lang="el-GR" sz="3200" dirty="0"/>
              <a:t>Πώς αποφασίζει ο ορθολογικός άνθρωπος;</a:t>
            </a:r>
            <a:endParaRPr lang="en-GB" sz="3200" dirty="0"/>
          </a:p>
        </p:txBody>
      </p:sp>
      <p:sp>
        <p:nvSpPr>
          <p:cNvPr id="3" name="Content Placeholder 2">
            <a:extLst>
              <a:ext uri="{FF2B5EF4-FFF2-40B4-BE49-F238E27FC236}">
                <a16:creationId xmlns:a16="http://schemas.microsoft.com/office/drawing/2014/main" id="{65BD0829-A759-5B5A-0F0A-E05C803A8E3A}"/>
              </a:ext>
            </a:extLst>
          </p:cNvPr>
          <p:cNvSpPr>
            <a:spLocks noGrp="1"/>
          </p:cNvSpPr>
          <p:nvPr>
            <p:ph idx="1"/>
          </p:nvPr>
        </p:nvSpPr>
        <p:spPr>
          <a:xfrm>
            <a:off x="479377" y="2204864"/>
            <a:ext cx="11521280" cy="3814936"/>
          </a:xfrm>
        </p:spPr>
        <p:txBody>
          <a:bodyPr>
            <a:normAutofit fontScale="85000" lnSpcReduction="20000"/>
          </a:bodyPr>
          <a:lstStyle/>
          <a:p>
            <a:r>
              <a:rPr lang="el-GR" b="1" dirty="0"/>
              <a:t>Συγκρίνει</a:t>
            </a:r>
            <a:r>
              <a:rPr lang="el-GR" dirty="0"/>
              <a:t> </a:t>
            </a:r>
            <a:r>
              <a:rPr lang="el-GR" b="1" dirty="0"/>
              <a:t>εναλλακτικά σχέδια</a:t>
            </a:r>
            <a:r>
              <a:rPr lang="el-GR" dirty="0"/>
              <a:t>, ‘</a:t>
            </a:r>
            <a:r>
              <a:rPr lang="el-GR" sz="1400" i="1" dirty="0"/>
              <a:t>Στα οικονομικά δεν υπάρχει τζάμπα γεύμα</a:t>
            </a:r>
            <a:r>
              <a:rPr lang="el-GR" sz="1400" dirty="0"/>
              <a:t>’. – επιλέγοντας κάτι, πάντα στερείσαι κάτι άλλο</a:t>
            </a:r>
            <a:r>
              <a:rPr lang="el-GR" dirty="0"/>
              <a:t>.</a:t>
            </a:r>
          </a:p>
          <a:p>
            <a:r>
              <a:rPr lang="el-GR" dirty="0"/>
              <a:t>Το </a:t>
            </a:r>
            <a:r>
              <a:rPr lang="el-GR" b="1" i="1" dirty="0">
                <a:solidFill>
                  <a:schemeClr val="accent1"/>
                </a:solidFill>
                <a:effectLst>
                  <a:outerShdw blurRad="38100" dist="38100" dir="2700000" algn="tl">
                    <a:srgbClr val="000000">
                      <a:alpha val="43137"/>
                    </a:srgbClr>
                  </a:outerShdw>
                </a:effectLst>
              </a:rPr>
              <a:t>κόστος ευκαιρίας</a:t>
            </a:r>
            <a:r>
              <a:rPr lang="el-GR" dirty="0"/>
              <a:t>= τι </a:t>
            </a:r>
            <a:r>
              <a:rPr lang="el-GR" i="1" dirty="0"/>
              <a:t>χάνεις</a:t>
            </a:r>
            <a:r>
              <a:rPr lang="el-GR" dirty="0"/>
              <a:t> επιλέγοντας κάτι (ευρύτερο του λογιστικού ή χρηματικού κόστους) </a:t>
            </a:r>
          </a:p>
          <a:p>
            <a:pPr lvl="1"/>
            <a:r>
              <a:rPr lang="el-GR" dirty="0"/>
              <a:t>Το να </a:t>
            </a:r>
            <a:r>
              <a:rPr lang="el-GR" b="1" dirty="0"/>
              <a:t>εργαστεί</a:t>
            </a:r>
            <a:r>
              <a:rPr lang="el-GR" dirty="0"/>
              <a:t> κάποιος, </a:t>
            </a:r>
            <a:r>
              <a:rPr lang="el-GR" b="1" dirty="0"/>
              <a:t>‘θυσιάζει’ ελεύθερο χρόνο</a:t>
            </a:r>
            <a:r>
              <a:rPr lang="el-GR" dirty="0"/>
              <a:t>. </a:t>
            </a:r>
          </a:p>
          <a:p>
            <a:pPr lvl="1"/>
            <a:r>
              <a:rPr lang="el-GR" dirty="0"/>
              <a:t>Το να </a:t>
            </a:r>
            <a:r>
              <a:rPr lang="el-GR" b="1" dirty="0"/>
              <a:t>αποταμιεύσει</a:t>
            </a:r>
            <a:r>
              <a:rPr lang="el-GR" dirty="0"/>
              <a:t>= να </a:t>
            </a:r>
            <a:r>
              <a:rPr lang="el-GR" i="1" dirty="0"/>
              <a:t>μην</a:t>
            </a:r>
            <a:r>
              <a:rPr lang="el-GR" dirty="0"/>
              <a:t> καταναλώσει. (ή να καταναλώσει </a:t>
            </a:r>
            <a:r>
              <a:rPr lang="el-GR" b="1" dirty="0"/>
              <a:t>στο μέλλον </a:t>
            </a:r>
            <a:r>
              <a:rPr lang="el-GR" dirty="0"/>
              <a:t>αντί </a:t>
            </a:r>
            <a:r>
              <a:rPr lang="el-GR" b="1" dirty="0"/>
              <a:t>στο παρόν</a:t>
            </a:r>
            <a:r>
              <a:rPr lang="el-GR" dirty="0"/>
              <a:t>). </a:t>
            </a:r>
          </a:p>
          <a:p>
            <a:r>
              <a:rPr lang="el-GR" b="1" dirty="0"/>
              <a:t>Το απλό υπόδειγμα κατανάλωσης</a:t>
            </a:r>
          </a:p>
          <a:p>
            <a:r>
              <a:rPr lang="el-GR" b="1" dirty="0">
                <a:effectLst>
                  <a:outerShdw blurRad="38100" dist="38100" dir="2700000" algn="tl">
                    <a:srgbClr val="000000">
                      <a:alpha val="43137"/>
                    </a:srgbClr>
                  </a:outerShdw>
                </a:effectLst>
              </a:rPr>
              <a:t>Αποταμίευση</a:t>
            </a:r>
            <a:r>
              <a:rPr lang="el-GR" dirty="0"/>
              <a:t>: •	Απόφαση κατανάλωσης </a:t>
            </a:r>
            <a:r>
              <a:rPr lang="el-GR" b="1" dirty="0"/>
              <a:t>‘</a:t>
            </a:r>
            <a:r>
              <a:rPr lang="el-GR" b="1" i="1" dirty="0"/>
              <a:t>σήμερα</a:t>
            </a:r>
            <a:r>
              <a:rPr lang="el-GR" b="1" dirty="0"/>
              <a:t>’ </a:t>
            </a:r>
            <a:r>
              <a:rPr lang="el-GR" b="1" i="1" dirty="0"/>
              <a:t>ή</a:t>
            </a:r>
            <a:r>
              <a:rPr lang="el-GR" b="1" dirty="0"/>
              <a:t> ‘</a:t>
            </a:r>
            <a:r>
              <a:rPr lang="el-GR" b="1" i="1" dirty="0"/>
              <a:t>αύριο</a:t>
            </a:r>
            <a:r>
              <a:rPr lang="el-GR" dirty="0"/>
              <a:t>’.</a:t>
            </a:r>
          </a:p>
          <a:p>
            <a:pPr lvl="1"/>
            <a:r>
              <a:rPr lang="el-GR" dirty="0"/>
              <a:t>Η </a:t>
            </a:r>
            <a:r>
              <a:rPr lang="el-GR" b="1" dirty="0"/>
              <a:t>τιμή του ‘αύριο’ (δηλαδή της αναμονής) είναι το επιτόκιο</a:t>
            </a:r>
            <a:r>
              <a:rPr lang="el-GR" dirty="0"/>
              <a:t>.  Ο καταναλωτής αρχίζει με ένα απόθεμα ‘πόρων σήμερα’ και ‘πόρων αύριο’ και προσπαθεί να αλλάξει την κατανομή τους. </a:t>
            </a:r>
          </a:p>
          <a:p>
            <a:pPr lvl="2"/>
            <a:r>
              <a:rPr lang="el-GR" dirty="0"/>
              <a:t>Το κάνει είτε </a:t>
            </a:r>
            <a:r>
              <a:rPr lang="el-GR" b="1" dirty="0"/>
              <a:t>αποταμιεύοντας</a:t>
            </a:r>
            <a:r>
              <a:rPr lang="el-GR" dirty="0"/>
              <a:t> (δηλαδή μεταφέροντας πόρους προς αύριο) για να αυξήσει την κατανάλωση στην περίοδο 2 </a:t>
            </a:r>
          </a:p>
          <a:p>
            <a:pPr lvl="2"/>
            <a:r>
              <a:rPr lang="el-GR" dirty="0"/>
              <a:t>είτε </a:t>
            </a:r>
            <a:r>
              <a:rPr lang="el-GR" b="1" dirty="0"/>
              <a:t>δανειζόμενος</a:t>
            </a:r>
            <a:r>
              <a:rPr lang="el-GR" dirty="0"/>
              <a:t> (μεταφέροντας κατανάλωση από αύριο στο σήμερα - αν μπορεί). </a:t>
            </a:r>
          </a:p>
          <a:p>
            <a:pPr lvl="1"/>
            <a:r>
              <a:rPr lang="el-GR" b="1" dirty="0"/>
              <a:t>Αύξηση του </a:t>
            </a:r>
            <a:r>
              <a:rPr lang="el-GR" dirty="0"/>
              <a:t>επιτοκίου αναλύεται σε </a:t>
            </a:r>
            <a:r>
              <a:rPr lang="el-GR" b="1" dirty="0"/>
              <a:t>αποτέλεσμα υποκατάστασης </a:t>
            </a:r>
            <a:r>
              <a:rPr lang="el-GR" dirty="0"/>
              <a:t>που πάντα αυξάνει την κατανάλωση στην περίοδο 2 και σε </a:t>
            </a:r>
            <a:r>
              <a:rPr lang="el-GR" b="1" dirty="0"/>
              <a:t>αποτέλεσμα εισοδήματος </a:t>
            </a:r>
            <a:r>
              <a:rPr lang="el-GR" dirty="0"/>
              <a:t>που μπορεί να είναι ή αυξητικό ή μειωτικό.   </a:t>
            </a:r>
          </a:p>
          <a:p>
            <a:r>
              <a:rPr lang="el-GR" b="1" dirty="0"/>
              <a:t>Η απόφαση για </a:t>
            </a:r>
            <a:r>
              <a:rPr lang="el-GR" b="1" dirty="0">
                <a:effectLst>
                  <a:outerShdw blurRad="38100" dist="38100" dir="2700000" algn="tl">
                    <a:srgbClr val="000000">
                      <a:alpha val="43137"/>
                    </a:srgbClr>
                  </a:outerShdw>
                </a:effectLst>
              </a:rPr>
              <a:t>εργασία</a:t>
            </a:r>
            <a:r>
              <a:rPr lang="el-GR" b="1" dirty="0"/>
              <a:t> =</a:t>
            </a:r>
            <a:r>
              <a:rPr lang="el-GR" dirty="0"/>
              <a:t> με ‘</a:t>
            </a:r>
            <a:r>
              <a:rPr lang="el-GR" b="1" dirty="0"/>
              <a:t>αγορά ελεύθερου χρόνου</a:t>
            </a:r>
            <a:r>
              <a:rPr lang="el-GR" dirty="0"/>
              <a:t>’, του οποίου η τιμή είναι ο μισθός κατά μονάδα </a:t>
            </a:r>
            <a:r>
              <a:rPr lang="el-GR" dirty="0" err="1"/>
              <a:t>χρόνουΣτην</a:t>
            </a:r>
            <a:r>
              <a:rPr lang="el-GR" dirty="0"/>
              <a:t> απόφαση συνταξιοδότησης εξετάζονται τα έτη συνταξιοδότησης (το πότε θα υποβληθεί η σύνταξη). </a:t>
            </a:r>
          </a:p>
          <a:p>
            <a:pPr lvl="1"/>
            <a:endParaRPr lang="en-GB" dirty="0"/>
          </a:p>
        </p:txBody>
      </p:sp>
      <p:sp>
        <p:nvSpPr>
          <p:cNvPr id="4" name="Date Placeholder 3">
            <a:extLst>
              <a:ext uri="{FF2B5EF4-FFF2-40B4-BE49-F238E27FC236}">
                <a16:creationId xmlns:a16="http://schemas.microsoft.com/office/drawing/2014/main" id="{A0035326-381E-4C23-928D-A8076C39A71B}"/>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804B357F-C83E-8F32-C9B0-9BB5ACCF4FD5}"/>
              </a:ext>
            </a:extLst>
          </p:cNvPr>
          <p:cNvSpPr>
            <a:spLocks noGrp="1"/>
          </p:cNvSpPr>
          <p:nvPr>
            <p:ph type="sldNum" sz="quarter" idx="12"/>
          </p:nvPr>
        </p:nvSpPr>
        <p:spPr/>
        <p:txBody>
          <a:bodyPr/>
          <a:lstStyle/>
          <a:p>
            <a:fld id="{129925B6-863B-4C2F-8765-BBFEFEBA9CE7}" type="slidenum">
              <a:rPr lang="en-GB" altLang="en-US" smtClean="0"/>
              <a:pPr/>
              <a:t>9</a:t>
            </a:fld>
            <a:endParaRPr lang="en-GB" altLang="en-US"/>
          </a:p>
        </p:txBody>
      </p:sp>
    </p:spTree>
    <p:extLst>
      <p:ext uri="{BB962C8B-B14F-4D97-AF65-F5344CB8AC3E}">
        <p14:creationId xmlns:p14="http://schemas.microsoft.com/office/powerpoint/2010/main" val="1099892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21242</TotalTime>
  <Words>7326</Words>
  <Application>Microsoft Office PowerPoint</Application>
  <PresentationFormat>Widescreen</PresentationFormat>
  <Paragraphs>497</Paragraphs>
  <Slides>41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Antique Olive</vt:lpstr>
      <vt:lpstr>Arial</vt:lpstr>
      <vt:lpstr>Calibri</vt:lpstr>
      <vt:lpstr>Cambria</vt:lpstr>
      <vt:lpstr>Century Gothic</vt:lpstr>
      <vt:lpstr>Times New Roman</vt:lpstr>
      <vt:lpstr>Wingdings 3</vt:lpstr>
      <vt:lpstr>Ion Boardroom</vt:lpstr>
      <vt:lpstr>ΓΗΡΑΝΣΗ ΤΟΥ ΠΛΗΘΥΣΜΟΥ  ΚΑΙ ΑΣΦΑΛΙΣΤΙΚΗ ΟΙΚΟΝΟΜΙΑ</vt:lpstr>
      <vt:lpstr>ΠΕΡΙΓΡΑΜΜΑ</vt:lpstr>
      <vt:lpstr>Πώς αναλύεται το πρόβλημα; Μικρο και  μακρο</vt:lpstr>
      <vt:lpstr>Η μεγάλη εικόνα: Τι γίνεται στα εισοδήματα όταν υπάρχει γήρανση; </vt:lpstr>
      <vt:lpstr>ΠΡΟΓΡΑΜΜΑΤΙΣΜΟΣ ΖΩΗΣ  και φάσεις ζωής</vt:lpstr>
      <vt:lpstr>Προγραμματισμός ζωής: Εργαλεία ανάλυσης </vt:lpstr>
      <vt:lpstr>Κρίσιμοι παράγοντες  στον προγραμματισμό</vt:lpstr>
      <vt:lpstr>Προβλήματα ορθολογισμού στις συντάξεις</vt:lpstr>
      <vt:lpstr>Πώς αποφασίζει ο ορθολογικός άνθρωπος;</vt:lpstr>
      <vt:lpstr>Απόφαση προγραμματισμού 1:  Αποταμίευση και κύκλος ζωής</vt:lpstr>
      <vt:lpstr>Η ζωή 3 φάσεων και η γήρανση </vt:lpstr>
      <vt:lpstr>Αντέχει η ζωή τριών φάσεων; (Κεφ 2, 3)</vt:lpstr>
      <vt:lpstr>Μια ευρύτερη έννοια προγραμματισμού</vt:lpstr>
      <vt:lpstr>Περισσότερα στάδια εξασφαλίζουν αποτελεσματικότερη διαχείριση</vt:lpstr>
      <vt:lpstr>Συνταξιοδοτικές αποταμιεύσεις</vt:lpstr>
      <vt:lpstr>Μεταφορές πόρων και γήρανση</vt:lpstr>
      <vt:lpstr>Ποικιλομορφία συντάξεων: Οι συντάξεις διαφέρουν σε σειρά από διαστάσεις </vt:lpstr>
      <vt:lpstr>Η λογική του διαχωρισμού λειτουργιών:  Πολλαπλοί πυλώνες</vt:lpstr>
      <vt:lpstr>Συστήματα πολλαπλών συντάξεων: Το άτομο εισπράττει &gt;1 συντάξεις με διαφορετικά χαρακτηριστικά</vt:lpstr>
      <vt:lpstr>Η Κατηγοριοποίηση σε πυλώνες  δεν είναι μονοσήμαντη! </vt:lpstr>
      <vt:lpstr>Δύο συστήματα χρηματοδότησης</vt:lpstr>
      <vt:lpstr>Απαντά η κεφαλαιοποίηση στο πρόβλημα της γήρανσης του πληθυσμού; </vt:lpstr>
      <vt:lpstr>Απλό μοντέλο: Αρκεί να αλλάξουμε σύστημα για να απαντήσουμε  στην δημογραφία; ΌΧΙ!!! </vt:lpstr>
      <vt:lpstr>Γιατί δεν αρκεί η κεφαλαιοποίηση; Πλάνη της συνάθροισης</vt:lpstr>
      <vt:lpstr>Βοηθά η κεφαλαιοποίηση την ανάπτυξη; Ισχύει το  (Υιοθέτηση κεφαλαιοποίησης→Αποταμιεύσεις →Επενδύσεις →Ανάπτυξη) ;  </vt:lpstr>
      <vt:lpstr>Διαφορετικά ρίσκα ανά σύστημα</vt:lpstr>
      <vt:lpstr>Λοιπά θέματα κεφαλαιοποίησης</vt:lpstr>
      <vt:lpstr>ΓΕΝΙΚΑ ΣΥΜΠΕΡΑΣΜΑΤΑ  ΓΙΑ ΣΥΣΤΗΜΑΤΑΤΑ ΣΥΝΤΑΞΕΩΝ</vt:lpstr>
      <vt:lpstr>Ιδιωτικές συντάξεις και γήρανση</vt:lpstr>
      <vt:lpstr>Γήρανση, συστηματικό ρίσκο  και ιδιωτική ασφάλιση</vt:lpstr>
      <vt:lpstr>Η μακρο οπτική:  Συστημική τρωτότητα και  Το χάσμα συντάξεων</vt:lpstr>
      <vt:lpstr>Ασφαλιστικά προϊόντα για (ατομική) προστασία από μακροβιότητα</vt:lpstr>
      <vt:lpstr>Διαφορετικές λύσεις για διαφορετικές ανάγκες</vt:lpstr>
      <vt:lpstr>Γήρανση, ράντες και τοντίνες</vt:lpstr>
      <vt:lpstr>Πώς τα συστήματα συντάξεων της Ευρώπης ανταποκρίθηκαν και θα ανταποκριθούν </vt:lpstr>
      <vt:lpstr>Συντάξεις και γήρανση: προγράμματα μεταρρύθμισης</vt:lpstr>
      <vt:lpstr>Μεταρρυθμίσεις συντάξεων, επάρκεια και το χάσμα συντάξεων: το ‘Νέο Ασφαλιστικό’ ;</vt:lpstr>
      <vt:lpstr>Μια βοήθεια από αναπάντεχη κατεύθυνση: Αγορά κατοικίας και εισόδημα ηλικιωμένων</vt:lpstr>
      <vt:lpstr>Πώς αποδεσμεύεται το οικιστικό κεφάλαιο; </vt:lpstr>
      <vt:lpstr>Γιατί είναι τόσο περιορισμένη η χρήση αντίστροφων στεγαστικών δανείων; </vt:lpstr>
      <vt:lpstr>Οικονομικός αναλφαβητισμός και ηλικιωμένοι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Platon Tinios</cp:lastModifiedBy>
  <cp:revision>139</cp:revision>
  <cp:lastPrinted>2025-03-24T14:56:41Z</cp:lastPrinted>
  <dcterms:created xsi:type="dcterms:W3CDTF">2020-10-29T08:06:03Z</dcterms:created>
  <dcterms:modified xsi:type="dcterms:W3CDTF">2025-05-14T12:04:03Z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64f240-1db5-4acf-9bde-572066689a31_Enabled">
    <vt:lpwstr>true</vt:lpwstr>
  </property>
  <property fmtid="{D5CDD505-2E9C-101B-9397-08002B2CF9AE}" pid="3" name="MSIP_Label_2e64f240-1db5-4acf-9bde-572066689a31_SetDate">
    <vt:lpwstr>2025-02-25T12:21:44Z</vt:lpwstr>
  </property>
  <property fmtid="{D5CDD505-2E9C-101B-9397-08002B2CF9AE}" pid="4" name="MSIP_Label_2e64f240-1db5-4acf-9bde-572066689a31_Method">
    <vt:lpwstr>Privileged</vt:lpwstr>
  </property>
  <property fmtid="{D5CDD505-2E9C-101B-9397-08002B2CF9AE}" pid="5" name="MSIP_Label_2e64f240-1db5-4acf-9bde-572066689a31_Name">
    <vt:lpwstr>ΧΩΡΙΣ ΧΑΡΑΚΤΗΡΙΣΜΟ ΑΣΦΑΛΕΙΑΣ</vt:lpwstr>
  </property>
  <property fmtid="{D5CDD505-2E9C-101B-9397-08002B2CF9AE}" pid="6" name="MSIP_Label_2e64f240-1db5-4acf-9bde-572066689a31_SiteId">
    <vt:lpwstr>dabae695-3d3b-4e5d-ab49-009605ba5c68</vt:lpwstr>
  </property>
  <property fmtid="{D5CDD505-2E9C-101B-9397-08002B2CF9AE}" pid="7" name="MSIP_Label_2e64f240-1db5-4acf-9bde-572066689a31_ActionId">
    <vt:lpwstr>6e20cee2-739d-4819-b741-909c84d1c42b</vt:lpwstr>
  </property>
  <property fmtid="{D5CDD505-2E9C-101B-9397-08002B2CF9AE}" pid="8" name="MSIP_Label_2e64f240-1db5-4acf-9bde-572066689a31_ContentBits">
    <vt:lpwstr>0</vt:lpwstr>
  </property>
  <property fmtid="{D5CDD505-2E9C-101B-9397-08002B2CF9AE}" pid="9" name="MSIP_Label_2e64f240-1db5-4acf-9bde-572066689a31_Tag">
    <vt:lpwstr>10, 0, 1, 1</vt:lpwstr>
  </property>
</Properties>
</file>