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366" r:id="rId2"/>
    <p:sldId id="374" r:id="rId3"/>
    <p:sldId id="375" r:id="rId4"/>
    <p:sldId id="376" r:id="rId5"/>
    <p:sldId id="378" r:id="rId6"/>
    <p:sldId id="310" r:id="rId7"/>
    <p:sldId id="379" r:id="rId8"/>
    <p:sldId id="412" r:id="rId9"/>
    <p:sldId id="380" r:id="rId10"/>
    <p:sldId id="381" r:id="rId11"/>
    <p:sldId id="382" r:id="rId12"/>
    <p:sldId id="384" r:id="rId13"/>
    <p:sldId id="385" r:id="rId14"/>
    <p:sldId id="391" r:id="rId15"/>
    <p:sldId id="386" r:id="rId16"/>
    <p:sldId id="392" r:id="rId17"/>
    <p:sldId id="387" r:id="rId18"/>
    <p:sldId id="388" r:id="rId19"/>
    <p:sldId id="393" r:id="rId20"/>
    <p:sldId id="389" r:id="rId21"/>
    <p:sldId id="394" r:id="rId22"/>
    <p:sldId id="395" r:id="rId23"/>
    <p:sldId id="390" r:id="rId24"/>
    <p:sldId id="370" r:id="rId25"/>
    <p:sldId id="371" r:id="rId26"/>
    <p:sldId id="396" r:id="rId27"/>
    <p:sldId id="397" r:id="rId28"/>
    <p:sldId id="411" r:id="rId29"/>
    <p:sldId id="398" r:id="rId30"/>
    <p:sldId id="405" r:id="rId31"/>
    <p:sldId id="399" r:id="rId32"/>
    <p:sldId id="404" r:id="rId33"/>
    <p:sldId id="407" r:id="rId34"/>
    <p:sldId id="413" r:id="rId35"/>
    <p:sldId id="377" r:id="rId36"/>
    <p:sldId id="401" r:id="rId37"/>
    <p:sldId id="406" r:id="rId38"/>
    <p:sldId id="402" r:id="rId39"/>
    <p:sldId id="403" r:id="rId40"/>
    <p:sldId id="408" r:id="rId41"/>
    <p:sldId id="410" r:id="rId42"/>
    <p:sldId id="409" r:id="rId43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0226EC7-2251-45C1-8417-445CC26766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66A0A87-066F-4F59-97EB-59181F7071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2496" y="1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F16073-B7D1-4E3E-BE13-367E2B996B3F}" type="datetimeFigureOut">
              <a:rPr lang="el-GR" altLang="en-US"/>
              <a:pPr>
                <a:defRPr/>
              </a:pPr>
              <a:t>15/5/2025</a:t>
            </a:fld>
            <a:endParaRPr lang="el-G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7B68391-DEFD-4398-9269-A4D887713C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6031D18C-A1C1-442A-B972-717AC5C86F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82" y="4705906"/>
            <a:ext cx="5428613" cy="445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noProof="0"/>
              <a:t>Click to edit Master text styles</a:t>
            </a:r>
          </a:p>
          <a:p>
            <a:pPr lvl="1"/>
            <a:r>
              <a:rPr lang="el-GR" altLang="en-US" noProof="0"/>
              <a:t>Second level</a:t>
            </a:r>
          </a:p>
          <a:p>
            <a:pPr lvl="2"/>
            <a:r>
              <a:rPr lang="el-GR" altLang="en-US" noProof="0"/>
              <a:t>Third level</a:t>
            </a:r>
          </a:p>
          <a:p>
            <a:pPr lvl="3"/>
            <a:r>
              <a:rPr lang="el-GR" altLang="en-US" noProof="0"/>
              <a:t>Fourth level</a:t>
            </a:r>
          </a:p>
          <a:p>
            <a:pPr lvl="4"/>
            <a:r>
              <a:rPr lang="el-GR" alt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02010230-6895-4932-8132-3C116039EC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641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6DCB1B8F-39F9-4233-A4CC-5A7C64D0B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496" y="9408641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135B5E3-3882-4347-997E-9A62EC67AC17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products-eurostat-news/w/ddn-20241209-1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 van Ours p 384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B5E3-3882-4347-997E-9A62EC67AC17}" type="slidenum">
              <a:rPr lang="el-GR" altLang="en-US" smtClean="0"/>
              <a:pPr/>
              <a:t>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1392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13% continued working after receiving old-age pension - News articles – Eurostat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B5E3-3882-4347-997E-9A62EC67AC17}" type="slidenum">
              <a:rPr lang="el-GR" altLang="en-US" smtClean="0"/>
              <a:pPr/>
              <a:t>41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8489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20B6EBA-BE73-464B-8C2D-42EC65E656D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820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918E5-B8CF-40B1-BBB6-A207A55669C6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287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4F9B9-EA8E-4C90-9D27-B5518883912D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891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9AEF8-9150-4099-B235-0E2B3E02F8A3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25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0968B-7E18-4AB5-A8E6-4088FB556933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09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F9967-1434-45D7-86F2-681E1932A29C}" type="datetime1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72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4E43D-1EB1-4B1D-A7EB-20CF92ABC522}" type="datetime1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7888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>
              <a:defRPr/>
            </a:pPr>
            <a:fld id="{4B7C77E9-A702-4F35-A088-AC81539ABB63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10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>
              <a:defRPr/>
            </a:pPr>
            <a:fld id="{A9AE34F0-AEC3-466C-B33F-2BE11A1215D3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9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880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B938C-B847-4B4B-984F-F7A3ADF79566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83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09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CFF98-C502-4353-B8E6-5692710ACA3F}" type="datetime1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778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C474D-E3A8-4767-AC90-882235F486EA}" type="datetime1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952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94F61-2168-41E4-989E-61161006E639}" type="datetime1">
              <a:rPr lang="en-GB" smtClean="0"/>
              <a:t>15/05/2025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89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A71E0-4A2D-48C2-9BAE-EFE4F29E9200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91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E04DF-7ECB-473E-A4CB-D291F458F466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17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6C473B6-4D56-4FEB-B142-6F1CF9A3F9DF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1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l/lump-of-labour-fallacy.as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stlouisfed.org/publications/page1-econ/2020/11/02/examining-the-lump-of-labor-fallacy-using-a-simple-economic-model#:~:text=The%20lump%20of%20labor%20fallacy,people%20into%20the%20labor%20force.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- Τίτλος">
            <a:extLst>
              <a:ext uri="{FF2B5EF4-FFF2-40B4-BE49-F238E27FC236}">
                <a16:creationId xmlns:a16="http://schemas.microsoft.com/office/drawing/2014/main" id="{821A9C87-3728-4876-AC5C-50D3F2334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1500253"/>
            <a:ext cx="8825658" cy="2677648"/>
          </a:xfrm>
        </p:spPr>
        <p:txBody>
          <a:bodyPr/>
          <a:lstStyle/>
          <a:p>
            <a:pPr eaLnBrk="1" hangingPunct="1"/>
            <a:r>
              <a:rPr lang="el-GR" altLang="en-US" dirty="0"/>
              <a:t>ΓΗΡΑΝΣΗ ΤΟΥ ΠΛΗΘΥΣΜΟΥ</a:t>
            </a:r>
            <a:br>
              <a:rPr lang="el-GR" altLang="en-US" dirty="0"/>
            </a:br>
            <a:r>
              <a:rPr lang="el-GR" altLang="en-US" dirty="0"/>
              <a:t> </a:t>
            </a:r>
            <a:r>
              <a:rPr lang="el-GR" altLang="en-US" sz="4000" dirty="0"/>
              <a:t>ΚΑΙ ΑΣΦΑΛΙΣΤΙΚΗ ΟΙΚΟΝΟΜΙΑ</a:t>
            </a:r>
            <a:endParaRPr lang="en-GB" altLang="en-US" dirty="0"/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19AF5830-6BBC-41FC-8864-D6AC47F6D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408" y="4418078"/>
            <a:ext cx="8825658" cy="12111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500" b="1" baseline="3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5η</a:t>
            </a:r>
            <a:r>
              <a:rPr lang="el-GR" sz="35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5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ενοτητα</a:t>
            </a:r>
            <a:r>
              <a:rPr lang="el-GR" sz="35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 err="1">
                <a:solidFill>
                  <a:schemeClr val="accent4"/>
                </a:solidFill>
              </a:rPr>
              <a:t>Αγορα</a:t>
            </a:r>
            <a:r>
              <a:rPr lang="el-GR" sz="2400" b="1" dirty="0">
                <a:solidFill>
                  <a:schemeClr val="accent4"/>
                </a:solidFill>
              </a:rPr>
              <a:t> </a:t>
            </a:r>
            <a:r>
              <a:rPr lang="el-GR" sz="2400" b="1" dirty="0" err="1">
                <a:solidFill>
                  <a:schemeClr val="accent4"/>
                </a:solidFill>
              </a:rPr>
              <a:t>εργασιασ</a:t>
            </a:r>
            <a:r>
              <a:rPr lang="el-GR" sz="2400" b="1" dirty="0">
                <a:solidFill>
                  <a:schemeClr val="accent4"/>
                </a:solidFill>
              </a:rPr>
              <a:t> και </a:t>
            </a:r>
            <a:r>
              <a:rPr lang="el-GR" sz="2400" b="1" dirty="0" err="1">
                <a:solidFill>
                  <a:schemeClr val="accent4"/>
                </a:solidFill>
              </a:rPr>
              <a:t>ηλικιωμενοι</a:t>
            </a:r>
            <a:endParaRPr lang="en-GB" sz="2400" b="1" dirty="0">
              <a:solidFill>
                <a:schemeClr val="accent4"/>
              </a:solidFill>
            </a:endParaRPr>
          </a:p>
        </p:txBody>
      </p:sp>
      <p:sp>
        <p:nvSpPr>
          <p:cNvPr id="3074" name="5 - Θέση αριθμού διαφάνειας">
            <a:extLst>
              <a:ext uri="{FF2B5EF4-FFF2-40B4-BE49-F238E27FC236}">
                <a16:creationId xmlns:a16="http://schemas.microsoft.com/office/drawing/2014/main" id="{D0122AD1-6319-4284-9A2B-128A645C0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6CBF0-6F3C-480B-B287-2D9494FC4FE8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6297D-7EF1-4604-8FC6-A7C63169A38F}"/>
              </a:ext>
            </a:extLst>
          </p:cNvPr>
          <p:cNvSpPr txBox="1"/>
          <p:nvPr/>
        </p:nvSpPr>
        <p:spPr>
          <a:xfrm>
            <a:off x="7680176" y="1115075"/>
            <a:ext cx="3248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Πλάτων Τήνιος</a:t>
            </a:r>
          </a:p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D4EFB-AF51-41BF-B593-29158F3A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983BA-1C1F-4421-B2A7-9E396D183495}" type="datetime1">
              <a:rPr lang="en-GB" smtClean="0"/>
              <a:t>15/05/2025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412A7-DC64-6197-BBC4-EDB896157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49" y="4418078"/>
            <a:ext cx="5273497" cy="18045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BC782C-B1FA-B7D7-FCAD-6EAFB0D9AC54}"/>
              </a:ext>
            </a:extLst>
          </p:cNvPr>
          <p:cNvSpPr/>
          <p:nvPr/>
        </p:nvSpPr>
        <p:spPr>
          <a:xfrm>
            <a:off x="8428722" y="1853739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2025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205FD-E91E-97D9-4CD6-3394128F0630}"/>
              </a:ext>
            </a:extLst>
          </p:cNvPr>
          <p:cNvSpPr txBox="1"/>
          <p:nvPr/>
        </p:nvSpPr>
        <p:spPr>
          <a:xfrm>
            <a:off x="9264352" y="2996952"/>
            <a:ext cx="166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>
                <a:solidFill>
                  <a:schemeClr val="accent4"/>
                </a:solidFill>
              </a:rPr>
              <a:t>Β’ </a:t>
            </a:r>
            <a:r>
              <a:rPr lang="el-GR" b="1" dirty="0" err="1">
                <a:solidFill>
                  <a:schemeClr val="accent4"/>
                </a:solidFill>
              </a:rPr>
              <a:t>Εκδοση</a:t>
            </a:r>
            <a:r>
              <a:rPr lang="el-GR" b="1" dirty="0">
                <a:solidFill>
                  <a:schemeClr val="accent4"/>
                </a:solidFill>
              </a:rPr>
              <a:t> </a:t>
            </a:r>
            <a:endParaRPr lang="en-GB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82A9-3ACD-588E-0F34-E6EA0BE7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Ανδρες</a:t>
            </a:r>
            <a:r>
              <a:rPr lang="el-GR" dirty="0"/>
              <a:t> ΗΠΑ: Προσφορά εργασίας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8BF51-83F2-FD5B-FBD1-B20617B9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492896"/>
            <a:ext cx="10207307" cy="3672408"/>
          </a:xfrm>
        </p:spPr>
        <p:txBody>
          <a:bodyPr>
            <a:normAutofit fontScale="85000" lnSpcReduction="20000"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απόσυρση από την εργασία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ως δικαίωμα είναι πρόσφατο φαινόμενο. Ως το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τέλος του 19</a:t>
            </a:r>
            <a:r>
              <a:rPr lang="el-GR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ου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αιώνα στις ΗΠΑ, υπήρχε ‘διακοπή’ εργασίας 2 χρόνια πριν τον θάνατο (υγεία). </a:t>
            </a:r>
          </a:p>
          <a:p>
            <a:pPr lvl="1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αγδαία αλλαγ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ή: Α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πασχόληση 65+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76% το 1880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43% το 1940 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18% το 1990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μετά το 2000 ανακοπή της τάσης περισσότερης εργασίας </a:t>
            </a:r>
          </a:p>
          <a:p>
            <a:pPr algn="just">
              <a:spcAft>
                <a:spcPts val="4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Απόσυρση για 3 λόγους: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Aft>
                <a:spcPts val="400"/>
              </a:spcAft>
              <a:buFont typeface="+mj-lt"/>
              <a:buAutoNum type="arabicPeriod"/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κακή υγεία 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καθιστά υποχρεωτική- όμως η υγεία βελτιώθηκε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Aft>
                <a:spcPts val="400"/>
              </a:spcAft>
              <a:buFont typeface="+mj-lt"/>
              <a:buAutoNum type="arabicPeriod"/>
            </a:pP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Ζήτηση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Μειώνεται η παραγωγικότητα (πραγματική ή φαινομενικά).Οι εργοδότες εκτιμούν ότι η απασχόληση μεγαλύτερων δεν συμφέρει.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Aft>
                <a:spcPts val="400"/>
              </a:spcAft>
              <a:buFont typeface="+mj-lt"/>
              <a:buAutoNum type="arabicPeriod"/>
            </a:pP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Προσφορά: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Οι ίδιοι έχουν την οικονομική δυνατότητα να στερηθούν τα εισοδήματα της εργασίας.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περίοδο αυτή η παραγωγή μετατοπίστηκε από γεωργία στην βιομηχανία. </a:t>
            </a:r>
          </a:p>
          <a:p>
            <a:pPr lvl="1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Μετά το 1930 θεσπίστηκε η κοινωνική ασφάλιση (συντάξεις στα 65) –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ενωρίτερη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συνταξιοδότηση (λιγότερη εργασία)</a:t>
            </a:r>
          </a:p>
          <a:p>
            <a:pPr lvl="1"/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Μετά το 1980  - σταματά η μείωση, αρχίζει η συμμετοχή των 65+ να ανεβαίνει δειλά  (περισσότερη εργασία)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89712-C70F-BBE1-9F66-BF482A5B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83FDF-9374-15CA-5875-678DF133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791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C30F-C64A-99DE-DE00-C283C483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73668"/>
            <a:ext cx="8761413" cy="784106"/>
          </a:xfrm>
        </p:spPr>
        <p:txBody>
          <a:bodyPr/>
          <a:lstStyle/>
          <a:p>
            <a:r>
              <a:rPr lang="el-GR" dirty="0" err="1"/>
              <a:t>Ανδρες</a:t>
            </a:r>
            <a:r>
              <a:rPr lang="el-GR" dirty="0"/>
              <a:t>: </a:t>
            </a:r>
            <a:br>
              <a:rPr lang="el-GR" dirty="0"/>
            </a:br>
            <a:r>
              <a:rPr lang="el-GR" sz="3200" b="1" i="1" dirty="0"/>
              <a:t>Γιατί</a:t>
            </a:r>
            <a:r>
              <a:rPr lang="el-GR" sz="3200" dirty="0"/>
              <a:t> δουλεύουν περισσότερο </a:t>
            </a:r>
            <a:r>
              <a:rPr lang="el-GR" sz="3200" b="1" i="1" dirty="0"/>
              <a:t>μετά το 1985</a:t>
            </a:r>
            <a:r>
              <a:rPr lang="el-GR" sz="3200" dirty="0"/>
              <a:t>;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4087F-F39E-ECE9-25EC-2BFD5610F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632" y="2271985"/>
            <a:ext cx="5826400" cy="4424652"/>
          </a:xfrm>
        </p:spPr>
        <p:txBody>
          <a:bodyPr>
            <a:normAutofit fontScale="40000" lnSpcReduction="20000"/>
          </a:bodyPr>
          <a:lstStyle/>
          <a:p>
            <a:pPr>
              <a:buFont typeface="+mj-lt"/>
              <a:buAutoNum type="arabicPeriod"/>
            </a:pPr>
            <a:r>
              <a:rPr lang="el-GR" sz="2800" b="1" dirty="0"/>
              <a:t>Αλλαγές στην Κοινωνική ασφάλιση</a:t>
            </a:r>
            <a:r>
              <a:rPr lang="el-GR" sz="2800" dirty="0"/>
              <a:t>. </a:t>
            </a:r>
            <a:r>
              <a:rPr lang="el-GR" sz="2800" dirty="0" err="1"/>
              <a:t>Ορια</a:t>
            </a:r>
            <a:r>
              <a:rPr lang="el-GR" sz="2800" dirty="0"/>
              <a:t>, εργασία συνταξιούχων</a:t>
            </a:r>
          </a:p>
          <a:p>
            <a:pPr>
              <a:buFont typeface="+mj-lt"/>
              <a:buAutoNum type="arabicPeriod"/>
            </a:pPr>
            <a:r>
              <a:rPr lang="el-GR" sz="2800" dirty="0"/>
              <a:t>Η </a:t>
            </a:r>
            <a:r>
              <a:rPr lang="el-GR" sz="2800" b="1" dirty="0"/>
              <a:t>υποχρεωτική συνταξιοδότηση </a:t>
            </a:r>
            <a:r>
              <a:rPr lang="el-GR" sz="2800" b="1" i="1" dirty="0"/>
              <a:t>καταργείται</a:t>
            </a:r>
            <a:r>
              <a:rPr lang="el-GR" sz="2800" b="1" dirty="0"/>
              <a:t> </a:t>
            </a:r>
            <a:r>
              <a:rPr lang="el-GR" sz="2800" dirty="0"/>
              <a:t>με ελάχιστες εξαιρέσεις 1986. </a:t>
            </a:r>
          </a:p>
          <a:p>
            <a:pPr>
              <a:buFont typeface="+mj-lt"/>
              <a:buAutoNum type="arabicPeriod"/>
            </a:pPr>
            <a:r>
              <a:rPr lang="el-GR" sz="2800" b="1" dirty="0"/>
              <a:t>Αλλαγές σε επαγγελματικές  συντάξεις. </a:t>
            </a:r>
            <a:r>
              <a:rPr lang="el-GR" sz="2800" dirty="0" err="1"/>
              <a:t>Ανιτκαθίστανται</a:t>
            </a:r>
            <a:r>
              <a:rPr lang="el-GR" sz="2800" dirty="0"/>
              <a:t> συντάξεις </a:t>
            </a:r>
            <a:r>
              <a:rPr lang="el-GR" sz="2800" b="1" dirty="0"/>
              <a:t>καθορισμένων </a:t>
            </a:r>
            <a:r>
              <a:rPr lang="el-GR" sz="2800" b="1" i="1" dirty="0" err="1"/>
              <a:t>παροχώνμε</a:t>
            </a:r>
            <a:r>
              <a:rPr lang="el-GR" sz="2800" b="1" i="1" dirty="0"/>
              <a:t> </a:t>
            </a:r>
            <a:r>
              <a:rPr lang="el-GR" sz="2800" dirty="0"/>
              <a:t>  </a:t>
            </a:r>
            <a:r>
              <a:rPr lang="el-GR" sz="2800" b="1" dirty="0"/>
              <a:t>καθορισμένης </a:t>
            </a:r>
            <a:r>
              <a:rPr lang="el-GR" sz="2800" b="1" i="1" dirty="0"/>
              <a:t>εισφοράς</a:t>
            </a:r>
            <a:r>
              <a:rPr lang="el-GR" sz="2800" dirty="0"/>
              <a:t>. Κίνητρα παραμονής</a:t>
            </a:r>
          </a:p>
          <a:p>
            <a:pPr>
              <a:buFont typeface="+mj-lt"/>
              <a:buAutoNum type="arabicPeriod"/>
            </a:pPr>
            <a:r>
              <a:rPr lang="el-GR" sz="2800" b="1" dirty="0"/>
              <a:t>Υψηλότερο εκπαιδευτικό επίπεδο </a:t>
            </a:r>
            <a:r>
              <a:rPr lang="en-US" sz="2800" b="1" dirty="0"/>
              <a:t>boomer. </a:t>
            </a:r>
            <a:r>
              <a:rPr lang="el-GR" sz="2800" dirty="0"/>
              <a:t>Οι μορφωμένοι φεύγουν αργότερα. Η μετακίνηση προς μορφωμένες κατηγορίες αυξάνει τη μέση </a:t>
            </a:r>
            <a:r>
              <a:rPr lang="el-GR" sz="2800" dirty="0" err="1"/>
              <a:t>παραμομήξ</a:t>
            </a:r>
            <a:endParaRPr lang="el-GR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A</a:t>
            </a:r>
            <a:r>
              <a:rPr lang="el-GR" sz="2800" b="1" dirty="0" err="1"/>
              <a:t>λλαγές</a:t>
            </a:r>
            <a:r>
              <a:rPr lang="el-GR" sz="2800" b="1" dirty="0"/>
              <a:t> στο </a:t>
            </a:r>
            <a:r>
              <a:rPr lang="el-GR" sz="2800" b="1" i="1" dirty="0"/>
              <a:t>είδος</a:t>
            </a:r>
            <a:r>
              <a:rPr lang="el-GR" sz="2800" b="1" dirty="0"/>
              <a:t> εργασίας</a:t>
            </a:r>
            <a:r>
              <a:rPr lang="el-GR" sz="2800" dirty="0"/>
              <a:t>. Λιγότερο απαιτητικές σωματικά + ψυχική ικανοποίηση.  Μειώθηκαν βιομηχανικές και αυξήθηκαν οι υπηρεσίες. 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l-GR" sz="2800" b="1" dirty="0"/>
              <a:t>Κοινές αποφάσεις μεταξύ ζευγαριών</a:t>
            </a:r>
            <a:r>
              <a:rPr lang="el-GR" sz="2800" dirty="0"/>
              <a:t>. Καθώς εργάζονται περισσότερες παντρεμένες γυναίκες, οι σύζυγοί επιθυμούν να συνταξιοδοτηθούν μαζί. </a:t>
            </a:r>
          </a:p>
          <a:p>
            <a:pPr>
              <a:buFont typeface="+mj-lt"/>
              <a:buAutoNum type="arabicPeriod"/>
            </a:pPr>
            <a:r>
              <a:rPr lang="el-GR" sz="2800" b="1" dirty="0"/>
              <a:t>Ασφάλιση υγείας για συνταξιούχους</a:t>
            </a:r>
            <a:r>
              <a:rPr lang="el-GR" sz="2800" dirty="0"/>
              <a:t>.</a:t>
            </a:r>
            <a:r>
              <a:rPr lang="en-US" sz="2800" dirty="0"/>
              <a:t> </a:t>
            </a:r>
            <a:r>
              <a:rPr lang="el-GR" sz="2800" dirty="0"/>
              <a:t>Στις ΗΠΑ κρατική ασφάλιση μετά τα 65. , Δεν επιθυμούν να μείνουν ακάλυπτοι ασφαλιστικά αποχωρώντας πρόωρα.</a:t>
            </a:r>
          </a:p>
          <a:p>
            <a:pPr marL="0" indent="0">
              <a:buNone/>
            </a:pPr>
            <a:r>
              <a:rPr lang="el-GR" sz="4000" b="1" dirty="0"/>
              <a:t>Θα συνεχίσει, όμως,  η τάση &gt; εργασίας στο μέλλον;</a:t>
            </a:r>
          </a:p>
          <a:p>
            <a:r>
              <a:rPr lang="el-GR" sz="4000" dirty="0" err="1"/>
              <a:t>Κατατμημένη</a:t>
            </a:r>
            <a:r>
              <a:rPr lang="el-GR" sz="4000" dirty="0"/>
              <a:t> επαγγελματική πορεία</a:t>
            </a:r>
          </a:p>
          <a:p>
            <a:r>
              <a:rPr lang="el-GR" sz="4000" dirty="0"/>
              <a:t>Μισθοί μεγαλύτερων υποχωρούν (επειδή θα υπάρχουν περισσότεροι)</a:t>
            </a:r>
          </a:p>
          <a:p>
            <a:r>
              <a:rPr lang="el-GR" sz="4000" dirty="0"/>
              <a:t>Λιγότερες ευκαιρίες για μερική απασχόληση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323905-5A4B-B780-6320-4163949F6A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0041" y="2265280"/>
            <a:ext cx="5434990" cy="361234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01DB3-B738-B01D-0B4D-084CD407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DFA8-84DC-5A55-2D2F-7C131BAC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EFEA8F-B882-6461-73CA-8224A220B9E4}"/>
              </a:ext>
            </a:extLst>
          </p:cNvPr>
          <p:cNvSpPr/>
          <p:nvPr/>
        </p:nvSpPr>
        <p:spPr>
          <a:xfrm>
            <a:off x="6600056" y="5884332"/>
            <a:ext cx="4680520" cy="8123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Συμμετοχή ↑ μετά 1985 </a:t>
            </a:r>
            <a:r>
              <a:rPr lang="el-GR" i="1" dirty="0"/>
              <a:t>μετά τα </a:t>
            </a:r>
            <a:r>
              <a:rPr lang="el-GR" sz="1400" i="1" dirty="0"/>
              <a:t>65</a:t>
            </a:r>
          </a:p>
          <a:p>
            <a:pPr algn="ctr"/>
            <a:r>
              <a:rPr lang="el-GR" sz="1400" i="1" dirty="0"/>
              <a:t>Συνεχίζουν την εργασία οι μορφωμένοι, εύποροι, υγιέστεροι,</a:t>
            </a:r>
          </a:p>
        </p:txBody>
      </p:sp>
    </p:spTree>
    <p:extLst>
      <p:ext uri="{BB962C8B-B14F-4D97-AF65-F5344CB8AC3E}">
        <p14:creationId xmlns:p14="http://schemas.microsoft.com/office/powerpoint/2010/main" val="366433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F6F9-B434-5038-E306-CE48403B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Γυναίκες: Τάσεις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εξομοίωσης</a:t>
            </a:r>
            <a:r>
              <a:rPr lang="el-GR" dirty="0"/>
              <a:t> με άνδρες </a:t>
            </a:r>
            <a:r>
              <a:rPr lang="el-GR" i="1" dirty="0"/>
              <a:t>στις παραγωγικές ηλικίες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DC41-D0BD-49E2-C203-9294DBF5C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2" y="2348880"/>
            <a:ext cx="5688632" cy="4257763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l-GR" b="1" dirty="0"/>
              <a:t>Τέλη 19ου αιώνα- δεκαετία</a:t>
            </a:r>
            <a:r>
              <a:rPr lang="el-GR" dirty="0"/>
              <a:t> </a:t>
            </a:r>
            <a:r>
              <a:rPr lang="el-GR" b="1" dirty="0"/>
              <a:t>1920</a:t>
            </a:r>
            <a:r>
              <a:rPr lang="el-GR" dirty="0"/>
              <a:t>. Θέσεις δυσάρεστες + κοινωνικό στίγμα για εργασία εκτός σπιτιού. Το αποτέλεσμα εισοδήματος ήταν μεγάλο και αρνητικό (μικρές αυξήσεις στο εισόδημα του συζύγου οδηγούσαν σε έξοδο της γυναίκας)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Δεκαετία 1930-1950</a:t>
            </a:r>
            <a:r>
              <a:rPr lang="el-GR" dirty="0"/>
              <a:t>. Υπερδιπλασιάστηκε σε 25%, κυρίως επειδή έγινε </a:t>
            </a:r>
            <a:r>
              <a:rPr lang="el-GR" b="1" dirty="0"/>
              <a:t>κοινωνικά αποδεκτή</a:t>
            </a:r>
            <a:r>
              <a:rPr lang="el-GR" dirty="0"/>
              <a:t>. Εργασία γραφείου. Μερική απασχόληση διευκόλυνε μητέρες. Οικιακές συσκευές (π.χ. ψυγεία, κουζίνες) κατέστησαν την εργασία πιο εύκολη (η απουσία της γυναίκας αναπληρωνόταν ευκολότερα).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Δεκαετία 1950- δεκαετία 1970. </a:t>
            </a:r>
            <a:r>
              <a:rPr lang="el-GR" dirty="0"/>
              <a:t>Αύξηση από 25% σε 50%. </a:t>
            </a:r>
            <a:r>
              <a:rPr lang="el-GR" b="1" dirty="0"/>
              <a:t>Οικιακές συσκευές </a:t>
            </a:r>
            <a:r>
              <a:rPr lang="el-GR" dirty="0"/>
              <a:t>απελευθερώνουν, το στίγμα υποχώρησε η ζήτηση εργασίας μεγάλη. Εργάζονται ως γραμματείς, δασκάλες, νοσοκόμες. Η εργασία </a:t>
            </a:r>
            <a:r>
              <a:rPr lang="el-GR" i="1" dirty="0"/>
              <a:t>όχι</a:t>
            </a:r>
            <a:r>
              <a:rPr lang="el-GR" dirty="0"/>
              <a:t>  ως καριέρα (τμήμα της ταυτότητάς). Αντιδρούν θετικά σε αυξήσεις μισθών. 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Δεκαετία 1970 ως σήμερα</a:t>
            </a:r>
            <a:r>
              <a:rPr lang="el-GR" dirty="0"/>
              <a:t>. Β</a:t>
            </a:r>
            <a:r>
              <a:rPr lang="en-US" dirty="0" err="1"/>
              <a:t>oomers</a:t>
            </a:r>
            <a:r>
              <a:rPr lang="en-US" dirty="0"/>
              <a:t> </a:t>
            </a:r>
            <a:r>
              <a:rPr lang="el-GR" dirty="0"/>
              <a:t>έβλεπαν ότι θα δούλευαν όλη τους τη ζωή και επένδυσαν στην </a:t>
            </a:r>
            <a:r>
              <a:rPr lang="el-GR" dirty="0" err="1"/>
              <a:t>εκπαίδευσ</a:t>
            </a:r>
            <a:r>
              <a:rPr lang="en-US" dirty="0"/>
              <a:t>h</a:t>
            </a:r>
            <a:r>
              <a:rPr lang="el-GR" dirty="0"/>
              <a:t>. </a:t>
            </a:r>
            <a:r>
              <a:rPr lang="el-GR" b="1" dirty="0"/>
              <a:t>Η αντισύλληψη  </a:t>
            </a:r>
            <a:r>
              <a:rPr lang="el-GR" dirty="0"/>
              <a:t>επέτρεψε την αναβολή του γάμου, ενώ η </a:t>
            </a:r>
            <a:r>
              <a:rPr lang="el-GR" b="1" dirty="0"/>
              <a:t>σημασία της καριέρας </a:t>
            </a:r>
            <a:r>
              <a:rPr lang="el-GR" dirty="0"/>
              <a:t>ανέβηκε. Η απόφασή τους εξαρτάται λιγότερα από τα εισοδήματα του συζύγου. </a:t>
            </a:r>
            <a:r>
              <a:rPr lang="el-GR" b="1" dirty="0"/>
              <a:t>Η προσφορά εργασίας των γυναικών μοιάζει όλο και περισσότερο με των ανδρών</a:t>
            </a:r>
            <a:r>
              <a:rPr lang="el-GR" dirty="0"/>
              <a:t>. 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44905B-9B5E-2A0B-DBE2-5F1E670AF5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040" y="1916832"/>
            <a:ext cx="4842914" cy="352690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87AC5-5900-AA11-CBDA-00FF1C91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192FA-D1A7-1D6E-0DA6-CD37D478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96BDE-4F16-AF0E-4D2F-F63E804B95B3}"/>
              </a:ext>
            </a:extLst>
          </p:cNvPr>
          <p:cNvSpPr txBox="1"/>
          <p:nvPr/>
        </p:nvSpPr>
        <p:spPr>
          <a:xfrm>
            <a:off x="7022688" y="2226271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Συμμετοχή γυναικών 1900-2000</a:t>
            </a:r>
            <a:endParaRPr lang="en-GB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6FDDF-4965-AF72-D90B-C08764A8FB14}"/>
              </a:ext>
            </a:extLst>
          </p:cNvPr>
          <p:cNvSpPr txBox="1"/>
          <p:nvPr/>
        </p:nvSpPr>
        <p:spPr>
          <a:xfrm>
            <a:off x="6672064" y="5443738"/>
            <a:ext cx="518457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Στις γυναίκες </a:t>
            </a:r>
            <a:r>
              <a:rPr lang="el-GR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κυρίαρχη</a:t>
            </a: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είναι η γενιά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Ανύπανδρες πάντοτε εργάζονταν. </a:t>
            </a:r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Αύξηση στην εργασία εξαιτίας παντρεμένων γυναικών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3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305F-80EC-4773-B8D7-A86A88F2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838199"/>
            <a:ext cx="9793088" cy="862609"/>
          </a:xfrm>
        </p:spPr>
        <p:txBody>
          <a:bodyPr/>
          <a:lstStyle/>
          <a:p>
            <a:r>
              <a:rPr lang="el-GR" sz="3200" b="1" dirty="0"/>
              <a:t>Εργασία μεγαλύτερων </a:t>
            </a:r>
            <a:r>
              <a:rPr lang="el-GR" sz="3200" b="1" i="1" dirty="0"/>
              <a:t>ανδρών</a:t>
            </a:r>
            <a:r>
              <a:rPr lang="el-GR" sz="3200" b="1" dirty="0"/>
              <a:t> και </a:t>
            </a:r>
            <a:r>
              <a:rPr lang="el-GR" sz="3200" b="1" i="1" dirty="0"/>
              <a:t>γυναικών</a:t>
            </a:r>
            <a:r>
              <a:rPr lang="el-GR" sz="3200" b="1" dirty="0"/>
              <a:t> 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6C2A-C8CC-EDBC-1E9A-5775608A6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671" y="2243278"/>
            <a:ext cx="5821897" cy="377652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err="1"/>
              <a:t>Ανδρες</a:t>
            </a:r>
            <a:r>
              <a:rPr lang="el-GR" b="1" dirty="0"/>
              <a:t> 55-64: </a:t>
            </a:r>
            <a:r>
              <a:rPr lang="el-GR" dirty="0"/>
              <a:t>Πτώση ως το 2000. </a:t>
            </a:r>
          </a:p>
          <a:p>
            <a:r>
              <a:rPr lang="el-GR" b="1" dirty="0"/>
              <a:t>Γυναίκες 55-64: </a:t>
            </a:r>
            <a:r>
              <a:rPr lang="el-GR" dirty="0" err="1"/>
              <a:t>Ανοδος</a:t>
            </a:r>
            <a:r>
              <a:rPr lang="el-GR" dirty="0"/>
              <a:t> (γενιές που εργάστηκαν)</a:t>
            </a:r>
          </a:p>
          <a:p>
            <a:pPr lvl="1"/>
            <a:r>
              <a:rPr lang="el-GR" dirty="0"/>
              <a:t>Διπλασιασμός ως 1970. Μετά στασιμότητα</a:t>
            </a:r>
          </a:p>
          <a:p>
            <a:pPr lvl="1"/>
            <a:r>
              <a:rPr lang="el-GR" dirty="0"/>
              <a:t>Διαζύγια αυξάνουν την συμμετοχή</a:t>
            </a:r>
          </a:p>
          <a:p>
            <a:r>
              <a:rPr lang="el-GR" b="1" dirty="0" err="1"/>
              <a:t>Ανδρες</a:t>
            </a:r>
            <a:r>
              <a:rPr lang="el-GR" b="1" dirty="0"/>
              <a:t> 65+  </a:t>
            </a:r>
            <a:r>
              <a:rPr lang="el-GR" dirty="0"/>
              <a:t>Πτώση + Μικρή άνοδος μετά 2000</a:t>
            </a:r>
          </a:p>
          <a:p>
            <a:pPr lvl="1"/>
            <a:r>
              <a:rPr lang="el-GR" dirty="0"/>
              <a:t>Κυριαρχεί το ότι είναι πλουσιότεροι; </a:t>
            </a:r>
          </a:p>
          <a:p>
            <a:r>
              <a:rPr lang="el-GR" b="1" dirty="0"/>
              <a:t>Γυναίκες 65+. </a:t>
            </a:r>
            <a:r>
              <a:rPr lang="el-GR" dirty="0"/>
              <a:t>Διατήρηση του ιδίου ποσοστού </a:t>
            </a:r>
          </a:p>
          <a:p>
            <a:pPr lvl="1"/>
            <a:r>
              <a:rPr lang="el-GR" dirty="0"/>
              <a:t>Κοινές αποφάσεις: Πτώση ανδρών συμπαρασύρει συζύγους</a:t>
            </a:r>
          </a:p>
          <a:p>
            <a:pPr marL="57150" indent="0">
              <a:buNone/>
            </a:pPr>
            <a:r>
              <a:rPr lang="el-GR" b="1" dirty="0"/>
              <a:t>Συμπέρασμα: Η μεγάλη προσαρμογή μεταξύ γενεών έχει ολοκληρωθεί και κυριαρχούν και στα δύο φύλα τάσεις διατήρησης αν όχι μικρής μείωσης της συμμετοχής.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A2D80B-A456-0F89-3384-05ABF04AE6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4568" y="2638104"/>
            <a:ext cx="4984761" cy="324622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4417F-7344-CA18-500E-CDEF1031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21533-C2F1-F903-CF83-B346BC9D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517F5-DD1E-7CDD-AF91-D4B06573FD2A}"/>
              </a:ext>
            </a:extLst>
          </p:cNvPr>
          <p:cNvSpPr txBox="1"/>
          <p:nvPr/>
        </p:nvSpPr>
        <p:spPr>
          <a:xfrm>
            <a:off x="6888088" y="2243278"/>
            <a:ext cx="376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Εργασία 55+ </a:t>
            </a:r>
            <a:r>
              <a:rPr lang="el-GR" b="1" dirty="0" err="1"/>
              <a:t>ανα</a:t>
            </a:r>
            <a:r>
              <a:rPr lang="el-GR" b="1" dirty="0"/>
              <a:t> φύλο</a:t>
            </a:r>
          </a:p>
          <a:p>
            <a:r>
              <a:rPr lang="el-GR" sz="1400" dirty="0"/>
              <a:t>Αντίστροφες τάσεις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4209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3A27-B847-1564-C1C2-00DAC363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Ζήτηση για εργασία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E03E4-7890-365D-51B6-8ACDFDEB9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6080" y="2677644"/>
            <a:ext cx="4032447" cy="2283824"/>
          </a:xfrm>
        </p:spPr>
        <p:txBody>
          <a:bodyPr/>
          <a:lstStyle/>
          <a:p>
            <a:r>
              <a:rPr lang="el-GR" b="1" dirty="0" err="1"/>
              <a:t>Γιατι</a:t>
            </a:r>
            <a:r>
              <a:rPr lang="el-GR" b="1" dirty="0"/>
              <a:t> οι </a:t>
            </a:r>
            <a:r>
              <a:rPr lang="el-GR" b="1" dirty="0" err="1"/>
              <a:t>εργοδοτες</a:t>
            </a:r>
            <a:r>
              <a:rPr lang="el-GR" b="1" dirty="0"/>
              <a:t> </a:t>
            </a:r>
            <a:r>
              <a:rPr lang="el-GR" b="1" i="1" dirty="0">
                <a:solidFill>
                  <a:schemeClr val="accent1"/>
                </a:solidFill>
              </a:rPr>
              <a:t>δεν </a:t>
            </a:r>
            <a:r>
              <a:rPr lang="el-GR" b="1" i="1" dirty="0" err="1">
                <a:solidFill>
                  <a:schemeClr val="accent1"/>
                </a:solidFill>
              </a:rPr>
              <a:t>επιθυμουν</a:t>
            </a:r>
            <a:r>
              <a:rPr lang="el-GR" b="1" dirty="0"/>
              <a:t> </a:t>
            </a:r>
            <a:r>
              <a:rPr lang="el-GR" b="1" dirty="0" err="1"/>
              <a:t>μεγαλυτερους</a:t>
            </a:r>
            <a:r>
              <a:rPr lang="el-GR" b="1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/>
              <a:t>Φυσικη</a:t>
            </a:r>
            <a:r>
              <a:rPr lang="el-GR" dirty="0"/>
              <a:t> </a:t>
            </a:r>
            <a:r>
              <a:rPr lang="el-GR" dirty="0" err="1"/>
              <a:t>παραγωγικοτητα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/>
              <a:t>Κοστος</a:t>
            </a:r>
            <a:r>
              <a:rPr lang="el-GR" dirty="0"/>
              <a:t> </a:t>
            </a:r>
            <a:r>
              <a:rPr lang="el-GR" dirty="0" err="1"/>
              <a:t>ανα</a:t>
            </a:r>
            <a:r>
              <a:rPr lang="el-GR" dirty="0"/>
              <a:t> </a:t>
            </a:r>
            <a:r>
              <a:rPr lang="el-GR" dirty="0" err="1"/>
              <a:t>ηλικια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/>
              <a:t>Οργανωση</a:t>
            </a:r>
            <a:r>
              <a:rPr lang="el-GR" dirty="0"/>
              <a:t> </a:t>
            </a:r>
            <a:r>
              <a:rPr lang="el-GR" dirty="0" err="1"/>
              <a:t>αγορας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BED83-2BEA-2623-F68E-F45AB643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B938C-B847-4B4B-984F-F7A3ADF79566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33081-438B-3043-0C71-13250EA5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5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3F82-E7AA-4541-A8EE-3BE1E154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Ζήτηση για μεγαλύτερους:</a:t>
            </a:r>
            <a:br>
              <a:rPr lang="el-GR" dirty="0"/>
            </a:br>
            <a:r>
              <a:rPr lang="el-GR" b="1" dirty="0"/>
              <a:t>Από τι εξαρτάται;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89A0-6867-829C-81AD-A42E80B80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276872"/>
            <a:ext cx="10873208" cy="374292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Πρέπει και οι εργοδότες να επιθυμούν τις υπηρεσίες τους  μεγαλύτερων </a:t>
            </a:r>
          </a:p>
          <a:p>
            <a:pPr lvl="1"/>
            <a:r>
              <a:rPr lang="el-GR" b="1" dirty="0"/>
              <a:t>Δεν αρκεί η Προσφορά – απαιτείται και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Ζήτηση για εργασία</a:t>
            </a:r>
            <a:r>
              <a:rPr lang="el-GR" b="1" dirty="0"/>
              <a:t>. </a:t>
            </a:r>
            <a:r>
              <a:rPr lang="el-GR" b="1" i="1" dirty="0"/>
              <a:t>Να κρίνει ο εργοδότης ότι τον συμφέρει </a:t>
            </a:r>
            <a:endParaRPr lang="el-GR" i="1" dirty="0"/>
          </a:p>
          <a:p>
            <a:r>
              <a:rPr lang="el-GR" dirty="0"/>
              <a:t>ΗΠΑ 20ός αιώνας: </a:t>
            </a:r>
            <a:r>
              <a:rPr lang="el-GR" b="1" dirty="0"/>
              <a:t>Απόψεις εργοδοτών </a:t>
            </a:r>
            <a:r>
              <a:rPr lang="el-GR" dirty="0"/>
              <a:t>ευθύνονταν για τη </a:t>
            </a:r>
            <a:r>
              <a:rPr lang="el-GR" b="1" dirty="0"/>
              <a:t>μείωση</a:t>
            </a:r>
            <a:r>
              <a:rPr lang="el-GR" dirty="0"/>
              <a:t> της ηλικίας αποχώρησης.</a:t>
            </a:r>
          </a:p>
          <a:p>
            <a:pPr lvl="1"/>
            <a:r>
              <a:rPr lang="el-GR" dirty="0"/>
              <a:t> </a:t>
            </a:r>
            <a:r>
              <a:rPr lang="el-GR" b="1" dirty="0"/>
              <a:t>Θα τις διατηρήσουν ή θα τις αλλάξουν</a:t>
            </a:r>
            <a:r>
              <a:rPr lang="el-GR" dirty="0"/>
              <a:t>; Πώς θα αντιδράσουν στην </a:t>
            </a:r>
            <a:r>
              <a:rPr lang="el-GR" b="1" dirty="0"/>
              <a:t>διαφαινόμενη δυσχέρεια </a:t>
            </a:r>
            <a:r>
              <a:rPr lang="el-GR" dirty="0"/>
              <a:t>εξεύρεσης εργαζομένων λόγω γήρανσης; </a:t>
            </a:r>
          </a:p>
          <a:p>
            <a:pPr lvl="1"/>
            <a:r>
              <a:rPr lang="el-GR" dirty="0"/>
              <a:t>Συχνές οι απαγορεύσεις εργασίας μετά από μια ηλικία</a:t>
            </a:r>
          </a:p>
          <a:p>
            <a:pPr marL="57150" indent="0">
              <a:buNone/>
            </a:pPr>
            <a:r>
              <a:rPr lang="el-GR" dirty="0"/>
              <a:t>Θέματα προς εξέταση:</a:t>
            </a:r>
          </a:p>
          <a:p>
            <a:pPr marL="400050">
              <a:buFont typeface="+mj-lt"/>
              <a:buAutoNum type="arabicPeriod"/>
            </a:pPr>
            <a:r>
              <a:rPr lang="el-GR" b="1" dirty="0"/>
              <a:t>Μειώνεται η φυσική παραγωγικότητα </a:t>
            </a:r>
            <a:r>
              <a:rPr lang="el-GR" dirty="0"/>
              <a:t>με την ηλικία; </a:t>
            </a:r>
          </a:p>
          <a:p>
            <a:pPr lvl="1"/>
            <a:r>
              <a:rPr lang="el-GR" dirty="0"/>
              <a:t>Υπάρχουν ενδείξεις σύνδεσης για ηλικίες κάτω των 75, που αφορά η επιμήκυνση.</a:t>
            </a:r>
          </a:p>
          <a:p>
            <a:pPr marL="400050">
              <a:buFont typeface="+mj-lt"/>
              <a:buAutoNum type="arabicPeriod"/>
            </a:pPr>
            <a:r>
              <a:rPr lang="el-GR" dirty="0"/>
              <a:t>Είναι οι </a:t>
            </a:r>
            <a:r>
              <a:rPr lang="el-GR" b="1" dirty="0"/>
              <a:t>μεγαλύτεροι </a:t>
            </a:r>
            <a:r>
              <a:rPr lang="el-GR" b="1" i="1" dirty="0"/>
              <a:t>ακριβότεροι</a:t>
            </a:r>
            <a:r>
              <a:rPr lang="el-GR" dirty="0"/>
              <a:t>;  (αύξηση κόστους ανά ηλικία) Ρόλος προκαταλήψεων και διακρίσεων</a:t>
            </a:r>
          </a:p>
          <a:p>
            <a:pPr marL="400050">
              <a:buFont typeface="+mj-lt"/>
              <a:buAutoNum type="arabicPeriod"/>
            </a:pPr>
            <a:r>
              <a:rPr lang="el-GR" dirty="0"/>
              <a:t>Πώς λειτουργεί </a:t>
            </a:r>
            <a:r>
              <a:rPr lang="el-GR" b="1" dirty="0"/>
              <a:t>η αγορά για </a:t>
            </a:r>
            <a:r>
              <a:rPr lang="el-GR" dirty="0"/>
              <a:t>μεγαλύτερους; (πώς η προσφορά επενεργεί με τη ζήτηση)</a:t>
            </a:r>
          </a:p>
          <a:p>
            <a:pPr>
              <a:buFont typeface="+mj-lt"/>
              <a:buAutoNum type="arabicPeriod"/>
            </a:pPr>
            <a:r>
              <a:rPr lang="el-GR" dirty="0"/>
              <a:t> Τι μπορεί να γίνει;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4A3F-E12E-4480-746A-71158217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BF3E8-9940-905A-206C-8D15CBED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62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7F27-C9A0-8211-D04B-AF2B2089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Ηλικία και παραγωγικότητα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D6A7-BC4C-B0D6-D033-5E8176B03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420888"/>
            <a:ext cx="10945216" cy="359891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Ζήτηση μπορεί να μειώνεται με την ηλικία λόγω </a:t>
            </a:r>
            <a:r>
              <a:rPr lang="el-GR" b="1" dirty="0"/>
              <a:t>προκαταλήψεων</a:t>
            </a:r>
            <a:r>
              <a:rPr lang="el-GR" dirty="0"/>
              <a:t>, αλλά μπορεί να οφείλεται και σε </a:t>
            </a:r>
            <a:r>
              <a:rPr lang="el-GR" b="1" dirty="0"/>
              <a:t>αντικειμενικά μικρότερη παραγωγικότητα </a:t>
            </a:r>
            <a:r>
              <a:rPr lang="el-GR" dirty="0"/>
              <a:t>των </a:t>
            </a:r>
            <a:r>
              <a:rPr lang="el-GR" dirty="0" err="1"/>
              <a:t>γηραιότερων</a:t>
            </a:r>
            <a:r>
              <a:rPr lang="el-GR" dirty="0"/>
              <a:t> εργαζόμενων.</a:t>
            </a:r>
          </a:p>
          <a:p>
            <a:r>
              <a:rPr lang="el-GR" dirty="0"/>
              <a:t>Εργοδότες </a:t>
            </a:r>
            <a:r>
              <a:rPr lang="el-GR" i="1" dirty="0"/>
              <a:t>ενθαρρύνουν</a:t>
            </a:r>
            <a:r>
              <a:rPr lang="el-GR" dirty="0"/>
              <a:t> πρόωρη </a:t>
            </a:r>
            <a:r>
              <a:rPr lang="el-GR" dirty="0" err="1"/>
              <a:t>εξοδο</a:t>
            </a:r>
            <a:r>
              <a:rPr lang="el-GR" dirty="0"/>
              <a:t>.  </a:t>
            </a:r>
            <a:r>
              <a:rPr lang="el-GR" dirty="0" err="1"/>
              <a:t>Ισως</a:t>
            </a:r>
            <a:r>
              <a:rPr lang="el-GR" dirty="0"/>
              <a:t> οφείλεται σε </a:t>
            </a:r>
            <a:r>
              <a:rPr lang="el-GR" b="1" dirty="0" err="1"/>
              <a:t>αυτοεπιβεβαιούμενη</a:t>
            </a:r>
            <a:r>
              <a:rPr lang="el-GR" b="1" dirty="0"/>
              <a:t> προφητεία</a:t>
            </a:r>
            <a:r>
              <a:rPr lang="el-GR" dirty="0"/>
              <a:t>.  </a:t>
            </a:r>
          </a:p>
          <a:p>
            <a:pPr lvl="1"/>
            <a:r>
              <a:rPr lang="el-GR" dirty="0"/>
              <a:t>Αν πιστεύεις ότι </a:t>
            </a:r>
            <a:r>
              <a:rPr lang="el-GR" dirty="0" err="1"/>
              <a:t>έιναι</a:t>
            </a:r>
            <a:r>
              <a:rPr lang="el-GR" dirty="0"/>
              <a:t> λιγότερο παραγωγικός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→→</a:t>
            </a:r>
            <a:r>
              <a:rPr lang="el-GR" dirty="0"/>
              <a:t> δεν καταρτίζεται, ανατίθενται ασήμαντες εργασίες. </a:t>
            </a:r>
            <a:r>
              <a:rPr lang="el-GR" dirty="0" err="1"/>
              <a:t>Ετσι</a:t>
            </a:r>
            <a:r>
              <a:rPr lang="el-GR" dirty="0"/>
              <a:t> </a:t>
            </a:r>
            <a:r>
              <a:rPr lang="el-GR" i="1" dirty="0"/>
              <a:t>καταλήγει</a:t>
            </a:r>
            <a:r>
              <a:rPr lang="el-GR" dirty="0"/>
              <a:t> με μικρότερη παραγωγικότητα, ακόμη και αν δεν είναι στην πραγματικότητα </a:t>
            </a:r>
          </a:p>
          <a:p>
            <a:r>
              <a:rPr lang="el-GR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Υπάρχει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σημείο </a:t>
            </a:r>
            <a:r>
              <a:rPr lang="el-GR" dirty="0"/>
              <a:t>πέραν του οποίου μειώνεται η παραγωγικότητα, αλλά </a:t>
            </a:r>
            <a:r>
              <a:rPr lang="el-GR" b="1" dirty="0"/>
              <a:t>αυτό είναι άγνωστο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Αδιαμφισβήτητο ότι </a:t>
            </a:r>
            <a:r>
              <a:rPr lang="el-GR" i="1" dirty="0"/>
              <a:t>τελικά</a:t>
            </a:r>
            <a:r>
              <a:rPr lang="el-GR" dirty="0"/>
              <a:t> μειώνεται.  Όμως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l-GR" dirty="0"/>
              <a:t>Δεν γνωρίζουμε από ποια ηλικία η μείωση θα είναι σημαντική (διαφέρει </a:t>
            </a:r>
            <a:r>
              <a:rPr lang="el-GR" dirty="0" err="1"/>
              <a:t>ανα</a:t>
            </a:r>
            <a:r>
              <a:rPr lang="el-GR" dirty="0"/>
              <a:t> είδος εργασίας). και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l-GR" dirty="0"/>
              <a:t>Αντισταθμίζεται από την ‘</a:t>
            </a:r>
            <a:r>
              <a:rPr lang="el-GR" b="1" dirty="0"/>
              <a:t>πείρα</a:t>
            </a:r>
            <a:r>
              <a:rPr lang="el-GR" dirty="0"/>
              <a:t>’ που μεγαλώνει με την ηλικία</a:t>
            </a:r>
          </a:p>
          <a:p>
            <a:pPr marL="1257300" lvl="2" indent="-342900">
              <a:buFont typeface="+mj-lt"/>
              <a:buAutoNum type="arabicPeriod"/>
            </a:pPr>
            <a:r>
              <a:rPr lang="el-GR" dirty="0"/>
              <a:t>Αλλά και την ικανότητα διοίκησης και συνεργασίας σε ομάδες. </a:t>
            </a:r>
          </a:p>
          <a:p>
            <a:pPr marL="457200"/>
            <a:r>
              <a:rPr lang="el-GR" dirty="0"/>
              <a:t>‘Πιάνει’ τις ηλικίες τις οποίες αφορά η επιμήκυνση της εργασίας; </a:t>
            </a:r>
            <a:r>
              <a:rPr lang="el-GR" b="1" dirty="0"/>
              <a:t>(55-70;)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A4697-9B2B-9108-3E25-7790FAC1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18B06-C9F9-609B-D53D-026E0406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284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F4C3-31B1-C073-B231-C55D1D79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838201"/>
            <a:ext cx="9271203" cy="842432"/>
          </a:xfrm>
        </p:spPr>
        <p:txBody>
          <a:bodyPr/>
          <a:lstStyle/>
          <a:p>
            <a:r>
              <a:rPr lang="el-GR" b="1" i="1" dirty="0"/>
              <a:t>Μειώνεται</a:t>
            </a:r>
            <a:r>
              <a:rPr lang="el-GR" dirty="0"/>
              <a:t> η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φυσική παραγωγικότητα </a:t>
            </a:r>
            <a:r>
              <a:rPr lang="el-GR" dirty="0"/>
              <a:t>με την ηλικία;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23B3-01B4-4C54-714D-D1163172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2492895"/>
            <a:ext cx="11020311" cy="4069375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lphaUcPeriod"/>
            </a:pPr>
            <a:r>
              <a:rPr lang="el-GR" b="1" i="1" dirty="0"/>
              <a:t>Φυσικές</a:t>
            </a:r>
            <a:r>
              <a:rPr lang="el-GR" b="1" dirty="0"/>
              <a:t> ικανότητες.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Σίγουρα σε φυσικά </a:t>
            </a:r>
            <a:r>
              <a:rPr lang="el-GR" b="1" dirty="0"/>
              <a:t>καταπονητικές</a:t>
            </a:r>
            <a:r>
              <a:rPr lang="el-GR" dirty="0"/>
              <a:t> εργασίες. </a:t>
            </a:r>
            <a:r>
              <a:rPr lang="el-GR" dirty="0" err="1"/>
              <a:t>Ισως</a:t>
            </a:r>
            <a:r>
              <a:rPr lang="el-GR" dirty="0"/>
              <a:t> και σε υπολογιστικές ικανότητες;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b="1" dirty="0"/>
              <a:t>Συναισθηματικές δεξιότητες </a:t>
            </a:r>
            <a:r>
              <a:rPr lang="el-GR" dirty="0"/>
              <a:t>(συλλογική εργασία, αφοσίωση, διαχείριση κρίσεων)  </a:t>
            </a:r>
            <a:r>
              <a:rPr lang="el-GR" i="1" dirty="0"/>
              <a:t>βελτιώνονται</a:t>
            </a:r>
            <a:r>
              <a:rPr lang="el-GR" dirty="0"/>
              <a:t> με ηλικία 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b="1" dirty="0"/>
              <a:t>Γνωσιακές δεξιότητες.  </a:t>
            </a:r>
            <a:r>
              <a:rPr lang="el-GR" b="1" dirty="0">
                <a:solidFill>
                  <a:schemeClr val="accent1"/>
                </a:solidFill>
              </a:rPr>
              <a:t>Ρευστή ευφυΐα </a:t>
            </a:r>
            <a:r>
              <a:rPr lang="el-GR" b="1" dirty="0"/>
              <a:t>(</a:t>
            </a:r>
            <a:r>
              <a:rPr lang="el-GR" dirty="0"/>
              <a:t>ταχύτητα αντίληψης, λογική ανάλυση, δυνατότητα μάθησης)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r>
              <a:rPr lang="el-GR" dirty="0"/>
              <a:t>. </a:t>
            </a:r>
            <a:r>
              <a:rPr lang="el-GR" b="1" dirty="0">
                <a:solidFill>
                  <a:schemeClr val="accent1"/>
                </a:solidFill>
              </a:rPr>
              <a:t>Αποκρυσταλλωμένη ευφυΐα  </a:t>
            </a:r>
            <a:r>
              <a:rPr lang="el-GR" dirty="0"/>
              <a:t>(γλώσσα, παιδεία, πείρα) ↑με ηλικία. Μεγάλη διασπορά 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Μειώσεις οφείλονται και σε </a:t>
            </a:r>
            <a:r>
              <a:rPr lang="el-GR" b="1" dirty="0"/>
              <a:t>εργονομία </a:t>
            </a:r>
            <a:r>
              <a:rPr lang="el-GR" dirty="0"/>
              <a:t>– θέματα που διορθώνονται στον χώρο εργασίας ή με βοηθήματα (πχ πρεσβυωπία)</a:t>
            </a:r>
            <a:endParaRPr lang="el-GR" b="1" dirty="0"/>
          </a:p>
          <a:p>
            <a:pPr lvl="1"/>
            <a:r>
              <a:rPr lang="el-GR" dirty="0"/>
              <a:t>Σημ.: επιχειρήσεις </a:t>
            </a:r>
            <a:r>
              <a:rPr lang="el-GR" b="1" dirty="0"/>
              <a:t>έντασης γνώσης οι </a:t>
            </a:r>
            <a:r>
              <a:rPr lang="el-GR" i="1" dirty="0"/>
              <a:t>απότομες</a:t>
            </a:r>
            <a:r>
              <a:rPr lang="el-GR" dirty="0"/>
              <a:t> τεχνικές  αλλαγές απαξιώνουν. Μάθησης στους χώρους εργασίας.</a:t>
            </a:r>
          </a:p>
          <a:p>
            <a:pPr>
              <a:buFont typeface="+mj-lt"/>
              <a:buAutoNum type="alphaUcPeriod"/>
            </a:pPr>
            <a:r>
              <a:rPr lang="el-GR" b="1" dirty="0"/>
              <a:t>Επίκτητες δεξιότητες. Σ</a:t>
            </a:r>
            <a:r>
              <a:rPr lang="el-GR" dirty="0"/>
              <a:t>υσσώρευση γνώσης, η οποία αποσβένεται σταδιακά και η αξία φθίνει. (Εκπαίδευση). </a:t>
            </a:r>
          </a:p>
          <a:p>
            <a:pPr lvl="1"/>
            <a:r>
              <a:rPr lang="el-GR" b="1" dirty="0"/>
              <a:t>Επέκταση</a:t>
            </a:r>
            <a:r>
              <a:rPr lang="el-GR" dirty="0"/>
              <a:t> εκπαίδευσης στο παρελθόν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l-GR" dirty="0"/>
              <a:t> </a:t>
            </a:r>
            <a:r>
              <a:rPr lang="el-GR" i="1" dirty="0"/>
              <a:t>σημερινοί</a:t>
            </a:r>
            <a:r>
              <a:rPr lang="el-GR" dirty="0"/>
              <a:t> ηλικιωμένοι λιγότερο μορφωμένοι. Αυτό θα βελτιωθεί, αν και θα παραμείνει ότι η παιδεία θα είναι πεπαλαιωμένη (30-40 χρόνια μετά </a:t>
            </a:r>
            <a:r>
              <a:rPr lang="el-GR" dirty="0" err="1"/>
              <a:t>πυχίο</a:t>
            </a:r>
            <a:r>
              <a:rPr lang="el-GR" dirty="0"/>
              <a:t>) </a:t>
            </a:r>
            <a:r>
              <a:rPr lang="el-GR" b="1" dirty="0"/>
              <a:t>.    Η πείρα </a:t>
            </a:r>
            <a:r>
              <a:rPr lang="el-GR" dirty="0"/>
              <a:t>είναι πλεονέκτημα, αλλά μελέτες δείχνουν ότι η βελτίωση εξαντλείται μετά από 4-10 χρόνια. </a:t>
            </a:r>
            <a:r>
              <a:rPr lang="el-GR" b="1" dirty="0"/>
              <a:t>Μικρότερη κινητικότητα μεταξύ εργασιών</a:t>
            </a:r>
            <a:r>
              <a:rPr lang="el-GR" dirty="0"/>
              <a:t>,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l-GR" dirty="0"/>
              <a:t>συγκέντρωση σε κλάδους χαμηλής παραγωγικότητας ή φθίνουσες δραστηριότητες. </a:t>
            </a:r>
          </a:p>
          <a:p>
            <a:pPr lvl="1"/>
            <a:r>
              <a:rPr lang="el-GR" dirty="0"/>
              <a:t>Αν δεν ανανεώνεται μέσω </a:t>
            </a:r>
            <a:r>
              <a:rPr lang="el-GR" b="1" dirty="0"/>
              <a:t>δια βίου εκπαίδευσης</a:t>
            </a:r>
            <a:r>
              <a:rPr lang="el-GR" dirty="0"/>
              <a:t>, τότε η συμβολή της πείρας στην παραγωγή θα μειώνεται</a:t>
            </a:r>
          </a:p>
          <a:p>
            <a:r>
              <a:rPr lang="el-GR" b="1" dirty="0"/>
              <a:t>Το τι ισχύει </a:t>
            </a:r>
            <a:r>
              <a:rPr lang="el-GR" b="1" i="1" dirty="0"/>
              <a:t>διαφέρει ανά περίπτωση και ανά κλάδο. Σ</a:t>
            </a:r>
            <a:r>
              <a:rPr lang="el-GR" b="1" dirty="0"/>
              <a:t>ημαντική επίπτωση γενιάς. 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343E8-3D45-597B-A0C1-9983412B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F178E-8956-3EEE-5E49-D24FA97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300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E0C89-3D59-AA21-539C-E388674F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63416"/>
            <a:ext cx="9333534" cy="617216"/>
          </a:xfrm>
        </p:spPr>
        <p:txBody>
          <a:bodyPr/>
          <a:lstStyle/>
          <a:p>
            <a:r>
              <a:rPr lang="el-GR" b="1" dirty="0"/>
              <a:t>Εμπειρικές</a:t>
            </a:r>
            <a:r>
              <a:rPr lang="el-GR" dirty="0"/>
              <a:t> μετρήσεις παραγωγικότητας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95BC-493B-28E1-A917-2B55E6BC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318439"/>
            <a:ext cx="10369152" cy="31409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i="1" dirty="0"/>
              <a:t>άμεση</a:t>
            </a:r>
            <a:r>
              <a:rPr lang="el-GR" b="1" dirty="0"/>
              <a:t> μέτρηση παραγωγικότητας είναι δύσκολη</a:t>
            </a:r>
            <a:r>
              <a:rPr lang="el-GR" dirty="0"/>
              <a:t>. Η απλή καταγραφή μισθών παραπλανητική. Χρησιμοποιούνται </a:t>
            </a:r>
            <a:r>
              <a:rPr lang="el-GR" i="1" dirty="0">
                <a:solidFill>
                  <a:schemeClr val="accent1"/>
                </a:solidFill>
              </a:rPr>
              <a:t>έμμεσες ενδείξεις</a:t>
            </a:r>
            <a:r>
              <a:rPr lang="el-GR" dirty="0"/>
              <a:t>. Τέσσερα είδη μελετών στις ΗΠΑ  με αντιφατικά συμπεράσματα: 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Μελέτες σε κλάδους με πληρωμή ‘με το κομμάτι’. </a:t>
            </a:r>
            <a:r>
              <a:rPr lang="el-GR" dirty="0"/>
              <a:t>Παλιές μελέτες:  </a:t>
            </a:r>
            <a:r>
              <a:rPr lang="en-US" dirty="0"/>
              <a:t>Top</a:t>
            </a:r>
            <a:r>
              <a:rPr lang="el-GR" dirty="0"/>
              <a:t> παραγωγικότητα 30 με 40 ετών. Ο ρυθμός μείωσης, όμως, περιορίστηκε δραστικά. </a:t>
            </a:r>
            <a:r>
              <a:rPr lang="el-GR" b="1" dirty="0"/>
              <a:t>Μικρή σχέση + φθίνουσα σημασία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Μελέτες απόψεων των προϊσταμένων </a:t>
            </a:r>
            <a:r>
              <a:rPr lang="el-GR" dirty="0"/>
              <a:t>(που καθορίζουν τις αμοιβές) </a:t>
            </a:r>
            <a:r>
              <a:rPr lang="el-GR" b="1" dirty="0"/>
              <a:t>Ανυπαρξία συσχέτισης 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Μελέτες που συγκρίνουν όμοιες επιχειρήσεις </a:t>
            </a:r>
            <a:r>
              <a:rPr lang="el-GR" dirty="0"/>
              <a:t>με διαφορετική μέση ηλικία εργαζομένων. (Προβλήματα: κατεύθυνση αιτιότητας, </a:t>
            </a:r>
            <a:r>
              <a:rPr lang="el-GR" dirty="0" err="1"/>
              <a:t>ατυπικές</a:t>
            </a:r>
            <a:r>
              <a:rPr lang="el-GR" dirty="0"/>
              <a:t> επιχειρήσεις/κλάδοι</a:t>
            </a:r>
            <a:r>
              <a:rPr lang="el-GR" b="1" dirty="0"/>
              <a:t>):  Οι </a:t>
            </a:r>
            <a:r>
              <a:rPr lang="el-GR" b="1" dirty="0" err="1"/>
              <a:t>γηραιότεροι</a:t>
            </a:r>
            <a:r>
              <a:rPr lang="el-GR" b="1" dirty="0"/>
              <a:t> είναι </a:t>
            </a:r>
            <a:r>
              <a:rPr lang="el-GR" b="1" i="1" dirty="0"/>
              <a:t>λιγότερο</a:t>
            </a:r>
            <a:r>
              <a:rPr lang="el-GR" b="1" dirty="0"/>
              <a:t> παραγωγικοί</a:t>
            </a:r>
            <a:r>
              <a:rPr lang="el-GR" dirty="0"/>
              <a:t>.</a:t>
            </a:r>
          </a:p>
          <a:p>
            <a:pPr>
              <a:buFont typeface="+mj-lt"/>
              <a:buAutoNum type="arabicPeriod"/>
            </a:pPr>
            <a:r>
              <a:rPr lang="el-GR" dirty="0"/>
              <a:t>Μια μελέτη εξέτασε διαχρονικά τα στοιχεία της διεύθυνσης προσωπικού μεγάλης επιχείρησης και εξέτασε την </a:t>
            </a:r>
            <a:r>
              <a:rPr lang="el-GR" b="1" dirty="0"/>
              <a:t>παρούσα αξία της συνολικής αποζημίωσης </a:t>
            </a:r>
            <a:r>
              <a:rPr lang="el-GR" dirty="0"/>
              <a:t>που καταβλήθηκε </a:t>
            </a:r>
            <a:r>
              <a:rPr lang="el-GR" b="1" dirty="0"/>
              <a:t>σε άτομα που προσλήφθηκαν σε διαφορετικές ηλικίες</a:t>
            </a:r>
            <a:r>
              <a:rPr lang="el-GR" dirty="0"/>
              <a:t>. Οι διαφορές στις παρούσες αξίας μετρούν τις διαφορές παραγωγικότητας ανά ηλικία:  </a:t>
            </a:r>
            <a:r>
              <a:rPr lang="el-GR" b="1" dirty="0"/>
              <a:t>Μέγιστη παραγωγικότητα στα 40 και ταχεία επιδείνωση μετά</a:t>
            </a:r>
            <a:r>
              <a:rPr lang="el-GR" dirty="0"/>
              <a:t>. Όμως: βασίζονται σε μια μόνο εταιρεία και μια εποχή (1969-83) κατά την οποία η σχέση ίσως μεταβλήθηκε.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02D35-39AB-3CCC-C258-8AD17F50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D8001-AF4A-93A6-6F2D-FA3FF793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D58D6-C3AA-8FA9-1239-0F7DD19A8F06}"/>
              </a:ext>
            </a:extLst>
          </p:cNvPr>
          <p:cNvSpPr txBox="1"/>
          <p:nvPr/>
        </p:nvSpPr>
        <p:spPr>
          <a:xfrm>
            <a:off x="548297" y="5459361"/>
            <a:ext cx="1109540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Συμπέρασμα:</a:t>
            </a:r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l-GR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Μάλλον</a:t>
            </a:r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υφίσταται </a:t>
            </a:r>
            <a:r>
              <a:rPr lang="el-GR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κάποια</a:t>
            </a:r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διαφορά παραγωγικότητας. Η διαφορά </a:t>
            </a:r>
            <a:r>
              <a:rPr lang="el-GR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επιδεινώνεται αποφασιστικά </a:t>
            </a:r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από την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απουσία επενδύσεων στην επιμόρφωση</a:t>
            </a:r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  </a:t>
            </a:r>
          </a:p>
          <a:p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Οφείλεται σε </a:t>
            </a:r>
            <a:r>
              <a:rPr lang="el-GR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διακρίσεις;</a:t>
            </a:r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Οφείλεται στο ότι επένδυση σε άτομο μεγάλης ηλικίας δεν συμφέρει (μικρή απόσβεση). </a:t>
            </a:r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9157-0AF7-3C0A-DA3F-EACD5644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Γερμανική μελέτη με φυσική μέτρηση παραγωγικότητας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6BE2-C26A-E958-3D3F-759C5B71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348880"/>
            <a:ext cx="11089232" cy="3670920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/>
              <a:t>Εργοστάσιο παραγωγής φορτηγών. </a:t>
            </a:r>
            <a:r>
              <a:rPr lang="el-GR" dirty="0"/>
              <a:t>Κάθε φορτηγό το παρήγαγε μια ομάδα αποτελούμενη από άτομα με γνωστά χαρακτηριστικά. Διακρίνεται ξεχωριστά ηλικία, πείρα, φύλο </a:t>
            </a:r>
            <a:r>
              <a:rPr lang="el-GR" dirty="0" err="1"/>
              <a:t>κο</a:t>
            </a:r>
            <a:endParaRPr lang="el-GR" dirty="0"/>
          </a:p>
          <a:p>
            <a:r>
              <a:rPr lang="el-GR" b="1" dirty="0"/>
              <a:t>‘παραγωγικότητα’ </a:t>
            </a:r>
            <a:r>
              <a:rPr lang="el-GR" dirty="0"/>
              <a:t>≡ τα πόσα σφάλματα έκανε η κάθε ομάδα. 50 χιλιάδες παρατηρήσεις</a:t>
            </a:r>
          </a:p>
          <a:p>
            <a:pPr lvl="1"/>
            <a:r>
              <a:rPr lang="el-GR" dirty="0"/>
              <a:t>Στοιχεία για τα μέλη ομάδας ηλικία, εκπαίδευση, φύλο, χρόνος στην εταιρεία κλπ.  </a:t>
            </a:r>
          </a:p>
          <a:p>
            <a:pPr marL="0" indent="0">
              <a:buNone/>
            </a:pPr>
            <a:r>
              <a:rPr lang="el-GR" b="1" dirty="0"/>
              <a:t>Συμπεράσματα:</a:t>
            </a:r>
            <a:r>
              <a:rPr lang="el-GR" dirty="0"/>
              <a:t>(αφού ελέγχεται η συμμετοχή των λοιπών παραγόντων) </a:t>
            </a:r>
            <a:endParaRPr lang="el-GR" b="1" dirty="0"/>
          </a:p>
          <a:p>
            <a:r>
              <a:rPr lang="el-GR" dirty="0"/>
              <a:t>Η </a:t>
            </a:r>
            <a:r>
              <a:rPr lang="el-GR" b="1" dirty="0"/>
              <a:t>μέση ηλικία </a:t>
            </a:r>
            <a:r>
              <a:rPr lang="el-GR" dirty="0"/>
              <a:t>της ομάδας επενεργεί  </a:t>
            </a:r>
            <a:r>
              <a:rPr lang="el-GR" b="1" i="1" dirty="0">
                <a:solidFill>
                  <a:schemeClr val="accent1"/>
                </a:solidFill>
              </a:rPr>
              <a:t>αρνητικά</a:t>
            </a:r>
            <a:r>
              <a:rPr lang="el-GR" dirty="0"/>
              <a:t> από ηλικία </a:t>
            </a:r>
            <a:r>
              <a:rPr lang="el-GR" b="1" dirty="0">
                <a:solidFill>
                  <a:schemeClr val="accent1"/>
                </a:solidFill>
              </a:rPr>
              <a:t>45 και άνω</a:t>
            </a:r>
            <a:r>
              <a:rPr lang="el-GR" dirty="0"/>
              <a:t>. </a:t>
            </a:r>
          </a:p>
          <a:p>
            <a:r>
              <a:rPr lang="el-GR" b="1" dirty="0">
                <a:solidFill>
                  <a:schemeClr val="accent1"/>
                </a:solidFill>
              </a:rPr>
              <a:t>Η πείρα </a:t>
            </a:r>
            <a:r>
              <a:rPr lang="el-GR" dirty="0"/>
              <a:t>επενεργεί </a:t>
            </a:r>
            <a:r>
              <a:rPr lang="el-GR" b="1" dirty="0">
                <a:solidFill>
                  <a:schemeClr val="accent1"/>
                </a:solidFill>
              </a:rPr>
              <a:t>θετικά</a:t>
            </a:r>
            <a:r>
              <a:rPr lang="el-GR" dirty="0"/>
              <a:t>.  25 χρόνια πείρας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⇒ </a:t>
            </a:r>
            <a:r>
              <a:rPr lang="el-GR" dirty="0"/>
              <a:t>μισά λάθη από καινούργιο εργοστάσιο.</a:t>
            </a:r>
          </a:p>
          <a:p>
            <a:pPr lvl="1"/>
            <a:r>
              <a:rPr lang="el-GR" dirty="0"/>
              <a:t>Από 15 χρόνια και μετά η οριακή θετική επίπτωση ήταν  μικρή.</a:t>
            </a:r>
          </a:p>
          <a:p>
            <a:r>
              <a:rPr lang="el-GR" dirty="0"/>
              <a:t> Αφού μεγαλύτερη πείρα συμβαδίζει με μεγαλύτερη ηλικία, αλληλοαναιρούνται: </a:t>
            </a:r>
            <a:r>
              <a:rPr lang="el-GR" dirty="0" err="1"/>
              <a:t>Αχέση</a:t>
            </a:r>
            <a:r>
              <a:rPr lang="el-GR" dirty="0"/>
              <a:t> ηλικίας / παραγωγικότητας σχεδόν ανύπαρκτη (20-55 ετών)</a:t>
            </a:r>
          </a:p>
          <a:p>
            <a:r>
              <a:rPr lang="el-GR" dirty="0"/>
              <a:t>Ηλικιακά </a:t>
            </a:r>
            <a:r>
              <a:rPr lang="el-GR" b="1" dirty="0"/>
              <a:t>ομοιογενείς</a:t>
            </a:r>
            <a:r>
              <a:rPr lang="el-GR" dirty="0"/>
              <a:t> ομάδες καλύτερες.</a:t>
            </a:r>
            <a:r>
              <a:rPr lang="en-US" dirty="0"/>
              <a:t> </a:t>
            </a:r>
            <a:r>
              <a:rPr lang="el-GR" dirty="0"/>
              <a:t>Παρουσία μεγάλων γυναικών αυξάνει παραγωγικότητα</a:t>
            </a:r>
          </a:p>
          <a:p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 έρευνα καταρρίπτει το στερεότυπο ισχυρής σχέσης παραγωγικότητας/ηλικίας + ότι μεικτές ομάδες είναι καλύτερες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5F303-3EF9-8C98-B893-53510D02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5BE64-A070-70AA-D887-681E5797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00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C4D1-AA01-4082-FD27-EEE90DA3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ΠΕΡΙΓΡΑΜΜΑ:</a:t>
            </a:r>
            <a:r>
              <a:rPr lang="el-GR" dirty="0"/>
              <a:t> </a:t>
            </a:r>
            <a:br>
              <a:rPr lang="el-GR" dirty="0"/>
            </a:br>
            <a:r>
              <a:rPr lang="el-GR" sz="3600" b="1" i="1" dirty="0"/>
              <a:t>Εργασία, η πιο σημαντική προσαρμογή</a:t>
            </a:r>
            <a:r>
              <a:rPr lang="el-GR" sz="3600" dirty="0"/>
              <a:t>;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D47B2-6811-D1C4-5F46-44DB47A8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8048" y="2060848"/>
            <a:ext cx="5400600" cy="338437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dirty="0"/>
              <a:t>ΕΡΓΑΛΕΙΑ  ΑΝΑΛΥΣΗΣ: </a:t>
            </a:r>
            <a:r>
              <a:rPr lang="el-GR" b="1" dirty="0" err="1"/>
              <a:t>οικονομικα</a:t>
            </a:r>
            <a:r>
              <a:rPr lang="el-GR" b="1" dirty="0"/>
              <a:t> της </a:t>
            </a:r>
            <a:r>
              <a:rPr lang="el-GR" b="1" dirty="0" err="1"/>
              <a:t>εργασιασ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Προσφορα</a:t>
            </a:r>
            <a:r>
              <a:rPr lang="el-GR" b="1" dirty="0"/>
              <a:t> και </a:t>
            </a:r>
            <a:r>
              <a:rPr lang="el-GR" b="1" dirty="0" err="1"/>
              <a:t>ζητηση</a:t>
            </a:r>
            <a:r>
              <a:rPr lang="el-GR" b="1" dirty="0"/>
              <a:t> </a:t>
            </a:r>
            <a:r>
              <a:rPr lang="el-GR" b="1" dirty="0" err="1"/>
              <a:t>εργασιας</a:t>
            </a:r>
            <a:r>
              <a:rPr lang="el-GR" b="1" dirty="0"/>
              <a:t> – μια </a:t>
            </a:r>
            <a:r>
              <a:rPr lang="el-GR" b="1" dirty="0" err="1"/>
              <a:t>ιστορικη</a:t>
            </a:r>
            <a:r>
              <a:rPr lang="el-GR" b="1" dirty="0"/>
              <a:t> </a:t>
            </a:r>
            <a:r>
              <a:rPr lang="el-GR" b="1" dirty="0" err="1"/>
              <a:t>αναδρομη</a:t>
            </a:r>
            <a:r>
              <a:rPr lang="el-GR" b="1" dirty="0"/>
              <a:t> από </a:t>
            </a:r>
            <a:r>
              <a:rPr lang="el-GR" b="1" dirty="0" err="1"/>
              <a:t>τισ</a:t>
            </a:r>
            <a:r>
              <a:rPr lang="el-GR" b="1" dirty="0"/>
              <a:t> </a:t>
            </a:r>
            <a:r>
              <a:rPr lang="el-GR" b="1" dirty="0" err="1"/>
              <a:t>ηπα</a:t>
            </a:r>
            <a:r>
              <a:rPr lang="el-GR" b="1" dirty="0"/>
              <a:t> </a:t>
            </a:r>
            <a:r>
              <a:rPr lang="el-GR" b="1" dirty="0" err="1"/>
              <a:t>προδιαγραφει</a:t>
            </a:r>
            <a:r>
              <a:rPr lang="el-GR" b="1" dirty="0"/>
              <a:t> </a:t>
            </a:r>
            <a:r>
              <a:rPr lang="el-GR" b="1" dirty="0" err="1"/>
              <a:t>αλλαγες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Ηλικια</a:t>
            </a:r>
            <a:r>
              <a:rPr lang="el-GR" b="1" dirty="0"/>
              <a:t> και </a:t>
            </a:r>
            <a:r>
              <a:rPr lang="el-GR" b="1" dirty="0" err="1"/>
              <a:t>παραγωγικοτητα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Ηλικια</a:t>
            </a:r>
            <a:r>
              <a:rPr lang="el-GR" b="1" dirty="0"/>
              <a:t> και </a:t>
            </a:r>
            <a:r>
              <a:rPr lang="el-GR" b="1" dirty="0" err="1"/>
              <a:t>προκαταληψη</a:t>
            </a:r>
            <a:endParaRPr lang="el-GR" b="1" dirty="0"/>
          </a:p>
          <a:p>
            <a:r>
              <a:rPr lang="el-GR" b="1" cap="none" dirty="0"/>
              <a:t>Όταν οι άνθρωποι </a:t>
            </a:r>
            <a:r>
              <a:rPr lang="el-GR" b="1" i="1" cap="none" dirty="0"/>
              <a:t>ζουν περισσότερο</a:t>
            </a:r>
            <a:r>
              <a:rPr lang="el-GR" b="1" cap="none" dirty="0"/>
              <a:t>, από τι εξαρτάται </a:t>
            </a:r>
            <a:r>
              <a:rPr lang="el-GR" b="1" i="1" cap="none" dirty="0"/>
              <a:t>αν θα εργαστούν περισσότερο</a:t>
            </a:r>
            <a:r>
              <a:rPr lang="el-GR" b="1" cap="none" dirty="0"/>
              <a:t>.  Ποιοι είναι αυτοί που θα πρέπει να εργαστούν περισσότερο; Θα θέλουν να εργαστούν;  Αν ναι, θα </a:t>
            </a:r>
            <a:r>
              <a:rPr lang="el-GR" b="1" cap="none" dirty="0" err="1"/>
              <a:t>βρούν</a:t>
            </a:r>
            <a:r>
              <a:rPr lang="el-GR" b="1" cap="none" dirty="0"/>
              <a:t> θέσεις εργασίας;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05074-AC1B-5F2E-87F3-0AA51355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B938C-B847-4B4B-984F-F7A3ADF79566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386A0-02A7-EA7A-19C4-D29AD11A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0758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3AB5-E1BE-CB80-30B5-B689FB3C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οι μεγαλύτεροι </a:t>
            </a:r>
            <a:r>
              <a:rPr lang="el-GR" i="1" dirty="0"/>
              <a:t>ακριβότεροι</a:t>
            </a:r>
            <a:r>
              <a:rPr lang="el-GR" dirty="0"/>
              <a:t>;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BC6-3582-6D84-5A9D-FAF555D4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2348880"/>
            <a:ext cx="11017224" cy="3670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Αν οι μισθοί αυξάνονται με την ηλικία</a:t>
            </a:r>
            <a:r>
              <a:rPr lang="el-GR" dirty="0"/>
              <a:t>, </a:t>
            </a:r>
            <a:r>
              <a:rPr lang="el-GR" i="1" dirty="0"/>
              <a:t>ασχέτως</a:t>
            </a:r>
            <a:r>
              <a:rPr lang="el-GR" dirty="0"/>
              <a:t> παραγωγικότητας δεν θα συμφέρει η απασχόληση</a:t>
            </a:r>
          </a:p>
          <a:p>
            <a:pPr marL="0" indent="0">
              <a:buNone/>
            </a:pPr>
            <a:r>
              <a:rPr lang="el-GR" b="1" dirty="0"/>
              <a:t>Σχέση μισθών με την ηλικία. </a:t>
            </a:r>
            <a:r>
              <a:rPr lang="el-GR" dirty="0"/>
              <a:t>Οι μισθοί </a:t>
            </a:r>
            <a:r>
              <a:rPr lang="el-GR" i="1" dirty="0"/>
              <a:t>αυξάνονται</a:t>
            </a:r>
            <a:r>
              <a:rPr lang="el-GR" dirty="0"/>
              <a:t> με την ηλικία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(οι εργοδότες δεν μειώνουν τους μισθούς για να διατηρούν καλές σχέσεις με τους εργαζόμενους και τα συνδικάτα και πληρώνοντας χρονοεπιδόματα – επίσημα ή ανεπίσημα).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Παλαιότερα υποχρεωτική συνταξιοδότηση ‘έδιωχνε τους εργαζόμενους’ μετά τα 65. Από 1985 παράνομο στις ΗΠΑ ως είδος διακρίσεων -</a:t>
            </a:r>
            <a:r>
              <a:rPr lang="el-GR" b="1" dirty="0" err="1"/>
              <a:t>ageism</a:t>
            </a:r>
            <a:r>
              <a:rPr lang="el-GR" b="1" dirty="0"/>
              <a:t>, </a:t>
            </a:r>
            <a:r>
              <a:rPr lang="el-GR" dirty="0"/>
              <a:t>‘</a:t>
            </a:r>
            <a:r>
              <a:rPr lang="el-GR" dirty="0" err="1"/>
              <a:t>ηλικιοφοβία</a:t>
            </a:r>
            <a:r>
              <a:rPr lang="el-GR" dirty="0"/>
              <a:t>’. </a:t>
            </a:r>
          </a:p>
          <a:p>
            <a:pPr marL="0" indent="0">
              <a:buNone/>
            </a:pPr>
            <a:r>
              <a:rPr lang="el-GR" dirty="0"/>
              <a:t>Συνταξιοδότηση </a:t>
            </a:r>
            <a:r>
              <a:rPr lang="el-GR" b="1" dirty="0"/>
              <a:t>Καθορισμένων παροχών </a:t>
            </a:r>
            <a:r>
              <a:rPr lang="el-GR" dirty="0"/>
              <a:t>επιβάρυναν τους εργοδότες. Το κόστος αυξάνει ταχύτητα με την ηλικία του προσωπικού. </a:t>
            </a:r>
          </a:p>
          <a:p>
            <a:pPr marL="400050" lvl="1" indent="0">
              <a:buNone/>
            </a:pPr>
            <a:r>
              <a:rPr lang="el-GR" dirty="0"/>
              <a:t>Εργοδότες αντιμετώπιζαν την πρόσληψη </a:t>
            </a:r>
            <a:r>
              <a:rPr lang="el-GR" b="1" dirty="0"/>
              <a:t>με ορίζοντα καριέρας </a:t>
            </a:r>
            <a:r>
              <a:rPr lang="el-GR" dirty="0"/>
              <a:t>:   &gt; παραγωγικότητά όταν νέοι, λιγότερο στην μέση και περισσότερο στο τέλος. Ευνοείται  η ταχεία αποχώρηση. Η στροφή που σημειώνεται προς συστήματα συντάξεων ΚΕ καθιστά το σύστημα συνταξιοδότησης ουδέτερο ως προς την ηλικία..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D0520-B0B0-3D70-B6C1-F879E9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A5672-BA32-F348-604C-A5CD4D22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1991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71F5-00AF-2EAA-1D18-9B369824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Γήρανση και ελκυστικότητα εργασία:</a:t>
            </a:r>
            <a:br>
              <a:rPr lang="el-GR" dirty="0"/>
            </a:br>
            <a:r>
              <a:rPr lang="el-GR" dirty="0"/>
              <a:t>Η αγορά εργασίας ηλικιωμένων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772F-4A28-4DC5-FFAF-F59756EC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564904"/>
            <a:ext cx="11377264" cy="3672408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Παραγωγικότητα ↓</a:t>
            </a:r>
            <a:r>
              <a:rPr lang="el-GR" dirty="0"/>
              <a:t>+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αποδοχές ↑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⇒⇒ Μεγαλύτεροι </a:t>
            </a:r>
            <a:r>
              <a:rPr lang="el-GR" dirty="0"/>
              <a:t>δεν είναι ελκυστικοί στους εργοδότες ΠΑ.</a:t>
            </a:r>
          </a:p>
          <a:p>
            <a:pPr lvl="1"/>
            <a:r>
              <a:rPr lang="el-GR" dirty="0"/>
              <a:t>Για λιγότερο μορφωμένους και φτωχότερους. Φεύγουν κατά την ύφεση και από φθίνοντες κλάδους0</a:t>
            </a:r>
          </a:p>
          <a:p>
            <a:pPr lvl="1"/>
            <a:r>
              <a:rPr lang="el-GR" dirty="0"/>
              <a:t>Όμως εκφράζονται θετικά για τους </a:t>
            </a:r>
            <a:r>
              <a:rPr lang="el-GR" i="1" dirty="0"/>
              <a:t>δικούς τους </a:t>
            </a:r>
            <a:r>
              <a:rPr lang="el-GR" dirty="0"/>
              <a:t>μεγαλύτερους.  Απολύσεις κυρίως σε νεότερους εργαζόμενους (LIFO – </a:t>
            </a:r>
            <a:r>
              <a:rPr lang="el-GR" dirty="0" err="1"/>
              <a:t>Last</a:t>
            </a:r>
            <a:r>
              <a:rPr lang="el-GR" dirty="0"/>
              <a:t> in First </a:t>
            </a:r>
            <a:r>
              <a:rPr lang="el-GR" dirty="0" err="1"/>
              <a:t>Out</a:t>
            </a:r>
            <a:r>
              <a:rPr lang="el-GR" dirty="0"/>
              <a:t>).  </a:t>
            </a:r>
          </a:p>
          <a:p>
            <a:pPr lvl="1"/>
            <a:r>
              <a:rPr lang="el-GR" i="1" dirty="0"/>
              <a:t>Παρά</a:t>
            </a:r>
            <a:r>
              <a:rPr lang="el-GR" dirty="0"/>
              <a:t> την αποφυγή </a:t>
            </a:r>
            <a:r>
              <a:rPr lang="el-GR" i="1" dirty="0"/>
              <a:t>απολύσεων</a:t>
            </a:r>
            <a:r>
              <a:rPr lang="el-GR" dirty="0"/>
              <a:t>, </a:t>
            </a:r>
            <a:r>
              <a:rPr lang="el-GR" b="1" dirty="0"/>
              <a:t>δεν</a:t>
            </a:r>
            <a:r>
              <a:rPr lang="el-GR" dirty="0"/>
              <a:t> προσλαμβάνουν </a:t>
            </a:r>
            <a:r>
              <a:rPr lang="el-GR" i="1" dirty="0"/>
              <a:t>καινούργιους</a:t>
            </a:r>
            <a:r>
              <a:rPr lang="el-GR" dirty="0"/>
              <a:t> εργαζόμενους. Δεν τους διατηρούν μετά την ‘κανονική ηλικία συνταξιοδότησης’. </a:t>
            </a:r>
          </a:p>
          <a:p>
            <a:r>
              <a:rPr lang="el-GR" dirty="0"/>
              <a:t>Δηλαδή: Αν κάποιος έχει δουλειά την διατηρεί (οπωσδήποτε πριν όριο ηλικίας). Αν την χάσει, δύσκολο να </a:t>
            </a:r>
            <a:r>
              <a:rPr lang="el-GR" dirty="0" err="1"/>
              <a:t>βρεί</a:t>
            </a:r>
            <a:r>
              <a:rPr lang="el-GR" dirty="0"/>
              <a:t> άλλη:  </a:t>
            </a:r>
            <a:r>
              <a:rPr lang="el-GR" b="1" dirty="0"/>
              <a:t>Δεν λειτουργεί η αγορά εργασίας για μεγαλύτερους εργαζόμενους</a:t>
            </a:r>
            <a:r>
              <a:rPr lang="el-GR" dirty="0"/>
              <a:t>. </a:t>
            </a:r>
          </a:p>
          <a:p>
            <a:pPr lvl="1"/>
            <a:r>
              <a:rPr lang="el-GR" dirty="0"/>
              <a:t>Στις ΗΠΑ οι εργασίες που βρίσκουν όσοι απολύονται είναι </a:t>
            </a:r>
            <a:r>
              <a:rPr lang="el-GR" i="1" dirty="0"/>
              <a:t>χειρότερες</a:t>
            </a:r>
            <a:r>
              <a:rPr lang="el-GR" dirty="0"/>
              <a:t>. Αν προσόντα </a:t>
            </a:r>
            <a:r>
              <a:rPr lang="el-GR" dirty="0" err="1"/>
              <a:t>εξαατομικευμένα</a:t>
            </a:r>
            <a:r>
              <a:rPr lang="el-GR" dirty="0"/>
              <a:t>, δύσκολο να αξιοποιηθούν.</a:t>
            </a:r>
          </a:p>
          <a:p>
            <a:pPr lvl="1"/>
            <a:r>
              <a:rPr lang="el-GR" dirty="0"/>
              <a:t>Προκατάληψη κατά μεγαλύτερων (όσο και αν </a:t>
            </a:r>
            <a:r>
              <a:rPr lang="en-US" dirty="0"/>
              <a:t>ageism </a:t>
            </a:r>
            <a:r>
              <a:rPr lang="el-GR" dirty="0"/>
              <a:t>είναι, θεωρητικά, παράνομο).</a:t>
            </a:r>
          </a:p>
          <a:p>
            <a:pPr lvl="2"/>
            <a:r>
              <a:rPr lang="el-GR" dirty="0"/>
              <a:t>Πειράματα όπου όμοια βιογραφικά απορρίπτονται αν η ηλικία μεγαλύτερη. (Κίνα όριο τα 35!!)</a:t>
            </a:r>
          </a:p>
          <a:p>
            <a:pPr lvl="1"/>
            <a:r>
              <a:rPr lang="el-GR" dirty="0"/>
              <a:t>Καθώς η τάση είναι για μικρότερη παραμονή σε ένα εργοδότη, αυτό λειτουργεί αρνητικά.</a:t>
            </a:r>
          </a:p>
          <a:p>
            <a:pPr lvl="1"/>
            <a:endParaRPr lang="el-GR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A42B5-4475-F6F3-7F05-0A17CFC3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CD59A-C524-73DB-AF76-74307D3E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89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B294-D075-41AF-DA68-0B58E405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63416"/>
            <a:ext cx="9909598" cy="617216"/>
          </a:xfrm>
        </p:spPr>
        <p:txBody>
          <a:bodyPr/>
          <a:lstStyle/>
          <a:p>
            <a:r>
              <a:rPr lang="el-GR" sz="3200" b="1" dirty="0"/>
              <a:t>Είναι πιθανόν να αλλάξει η κατάσταση </a:t>
            </a:r>
            <a:r>
              <a:rPr lang="el-GR" sz="3200" b="1" i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αυτομάτως</a:t>
            </a:r>
            <a:r>
              <a:rPr lang="el-GR" sz="3200" b="1" dirty="0"/>
              <a:t>  καθώς </a:t>
            </a:r>
            <a:r>
              <a:rPr lang="el-GR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αντιμετωπίζονται ελλείψεις; </a:t>
            </a:r>
            <a:endParaRPr lang="en-GB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BFF4-F6B6-6D03-4F25-228C694E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2564904"/>
            <a:ext cx="10153128" cy="338437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Γήρανση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l-GR" dirty="0"/>
              <a:t> στενότητα εργαζομένων + περισσότερα άτομα μεγαλύτερης ηλικίας. </a:t>
            </a:r>
          </a:p>
          <a:p>
            <a:pPr lvl="1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έπρεπε </a:t>
            </a:r>
            <a:r>
              <a:rPr lang="el-GR" dirty="0"/>
              <a:t>να προσλαμβάνονται περισσότεροι.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γίνει αυτό</a:t>
            </a:r>
            <a:r>
              <a:rPr lang="el-GR" dirty="0"/>
              <a:t>, όμως; 3 προβλήματα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Μακροοικονομία</a:t>
            </a:r>
            <a:r>
              <a:rPr lang="el-GR" dirty="0"/>
              <a:t>. Απλώς θα μειωθεί ο ρυθμός αύξησης του ΑΕΠ.  Δεν υπάρχει μηχανισμός αύξησης της ζήτησης εργασίας.  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Παγκοσμιοποίηση</a:t>
            </a:r>
            <a:r>
              <a:rPr lang="el-GR" dirty="0"/>
              <a:t>. Το δημογραφικό μέρισμα σε χώρες (Ινδία) 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⇒ όχι παγκόσμια έλλειψη</a:t>
            </a: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Μεγαλύτεροι εργάζονται </a:t>
            </a:r>
            <a:r>
              <a:rPr lang="el-GR" b="1" dirty="0"/>
              <a:t>σε φθίνοντες κλάδους</a:t>
            </a:r>
            <a:r>
              <a:rPr lang="el-GR" dirty="0"/>
              <a:t>, εντονότερη τάση μείωσης </a:t>
            </a:r>
          </a:p>
          <a:p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</a:t>
            </a: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απίθανο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εργοδότες να βλέπουν </a:t>
            </a: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ποσοτικό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έλλειμμα προκειμένου  να αναζητήσουν προσλήψεις  μεγαλύτερων εργαζομένων.</a:t>
            </a:r>
          </a:p>
          <a:p>
            <a:r>
              <a:rPr lang="el-GR" b="1" dirty="0"/>
              <a:t>Στενότητα στην ‘θεσμική ικανότητα/συνέχεια’;  </a:t>
            </a:r>
            <a:r>
              <a:rPr lang="el-GR" dirty="0"/>
              <a:t>Οι μεγαλύτεροι είναι πηγή θεσμικής μνήμης και συνέχειας στις επιχειρήσεις τους. Ιδιαίτερα όπου θα αποχωρήσουν πολλά </a:t>
            </a:r>
            <a:r>
              <a:rPr lang="el-GR" i="1" dirty="0"/>
              <a:t>στελέχη</a:t>
            </a:r>
            <a:r>
              <a:rPr lang="el-GR" dirty="0"/>
              <a:t>.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C2FE0-7B13-A54B-51CF-42DA249F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ABBF2-6302-FDCC-E086-4B7A349A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56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C91D-334B-2855-723D-95554379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</a:t>
            </a:r>
            <a:r>
              <a:rPr lang="el-GR" i="1" dirty="0"/>
              <a:t>μπορεί</a:t>
            </a:r>
            <a:r>
              <a:rPr lang="el-GR" dirty="0"/>
              <a:t> να γίνει;</a:t>
            </a:r>
            <a:br>
              <a:rPr lang="el-GR" dirty="0"/>
            </a:br>
            <a:r>
              <a:rPr lang="el-GR" dirty="0"/>
              <a:t>Μέτρα πολιτικής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AEB0E-4BC0-CB7D-F1A0-964E20BCA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880961" cy="276758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dirty="0"/>
              <a:t>Η </a:t>
            </a:r>
            <a:r>
              <a:rPr lang="el-GR" b="1" dirty="0" err="1"/>
              <a:t>πλανη</a:t>
            </a:r>
            <a:r>
              <a:rPr lang="el-GR" b="1" dirty="0"/>
              <a:t> του </a:t>
            </a:r>
            <a:r>
              <a:rPr lang="el-GR" b="1" dirty="0" err="1"/>
              <a:t>σταθερου</a:t>
            </a:r>
            <a:r>
              <a:rPr lang="el-GR" b="1" dirty="0"/>
              <a:t> </a:t>
            </a:r>
            <a:r>
              <a:rPr lang="el-GR" b="1" dirty="0" err="1"/>
              <a:t>αποθεματος</a:t>
            </a:r>
            <a:r>
              <a:rPr lang="el-GR" b="1" dirty="0"/>
              <a:t> </a:t>
            </a:r>
            <a:r>
              <a:rPr lang="el-GR" b="1" dirty="0" err="1"/>
              <a:t>εργασίασ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Μετρα</a:t>
            </a:r>
            <a:r>
              <a:rPr lang="el-GR" b="1" dirty="0"/>
              <a:t> για </a:t>
            </a:r>
            <a:r>
              <a:rPr lang="el-GR" b="1" dirty="0" err="1"/>
              <a:t>αυξηση</a:t>
            </a:r>
            <a:r>
              <a:rPr lang="el-GR" b="1" dirty="0"/>
              <a:t> </a:t>
            </a:r>
            <a:r>
              <a:rPr lang="el-GR" b="1" dirty="0" err="1"/>
              <a:t>απασχολησης</a:t>
            </a:r>
            <a:r>
              <a:rPr lang="el-GR" b="1" dirty="0"/>
              <a:t> ΜΕΓΑΛΥΤΕΡΩΝ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err="1"/>
              <a:t>μετρΑ</a:t>
            </a:r>
            <a:r>
              <a:rPr lang="el-GR" b="1" dirty="0"/>
              <a:t> ΓΙΑ ΑΥΞΗΣΗ </a:t>
            </a:r>
            <a:r>
              <a:rPr lang="el-GR" b="1" dirty="0" err="1"/>
              <a:t>ΑΠΑΣΧΟΛΗΣΗς</a:t>
            </a:r>
            <a:r>
              <a:rPr lang="el-GR" b="1" dirty="0"/>
              <a:t> ΓΥΝΑΙΚΩ΄Ν</a:t>
            </a:r>
          </a:p>
          <a:p>
            <a:r>
              <a:rPr lang="el-GR" cap="none" dirty="0"/>
              <a:t>Υπάρχει στις ΗΠΑ η δυνατότητα να γυρίσει η απασχόληση ηλικιωμένων εκεί που ήταν το 1960;  Τι γίνεται στην Ελλάδα και την Ευρώπη;</a:t>
            </a:r>
            <a:endParaRPr lang="en-GB" cap="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6AEF-E964-17EE-B7FD-21990369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B938C-B847-4B4B-984F-F7A3ADF79566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B44F4-1268-9A15-9033-0A5EE4EC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086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620-05E3-46EA-AD08-62A76D3A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866147"/>
            <a:ext cx="9813688" cy="814485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Η </a:t>
            </a:r>
            <a:r>
              <a:rPr lang="el-GR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πλάνη</a:t>
            </a:r>
            <a:r>
              <a:rPr lang="el-GR" b="1" dirty="0">
                <a:solidFill>
                  <a:schemeClr val="accent2"/>
                </a:solidFill>
              </a:rPr>
              <a:t> του </a:t>
            </a:r>
            <a:r>
              <a:rPr lang="el-GR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σταθερού αποθέματος εργασίας</a:t>
            </a:r>
            <a:endParaRPr lang="en-GB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831AE-6E6F-4A46-BD40-D4765767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251050"/>
            <a:ext cx="11305256" cy="3842246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Αν δουλεύουν περισσότεροι </a:t>
            </a:r>
            <a:r>
              <a:rPr lang="el-GR" b="1" dirty="0">
                <a:solidFill>
                  <a:schemeClr val="accent2"/>
                </a:solidFill>
              </a:rPr>
              <a:t>ηλικιωμένοι</a:t>
            </a:r>
            <a:r>
              <a:rPr lang="el-GR" dirty="0"/>
              <a:t>, παίρνουν δουλειές από </a:t>
            </a:r>
            <a:r>
              <a:rPr lang="el-GR" b="1" dirty="0">
                <a:solidFill>
                  <a:schemeClr val="accent2"/>
                </a:solidFill>
              </a:rPr>
              <a:t>νέους</a:t>
            </a:r>
            <a:r>
              <a:rPr lang="el-GR" dirty="0"/>
              <a:t>;</a:t>
            </a:r>
          </a:p>
          <a:p>
            <a:pPr lvl="1"/>
            <a:r>
              <a:rPr lang="el-GR" dirty="0"/>
              <a:t>Βάζετε ‘</a:t>
            </a:r>
            <a:r>
              <a:rPr lang="el-GR" b="1" dirty="0">
                <a:solidFill>
                  <a:schemeClr val="accent2"/>
                </a:solidFill>
              </a:rPr>
              <a:t>ξένοι</a:t>
            </a:r>
            <a:r>
              <a:rPr lang="el-GR" dirty="0"/>
              <a:t>’, </a:t>
            </a:r>
            <a:r>
              <a:rPr lang="el-GR" b="1" dirty="0">
                <a:solidFill>
                  <a:schemeClr val="accent2"/>
                </a:solidFill>
              </a:rPr>
              <a:t>γυναίκες</a:t>
            </a:r>
            <a:r>
              <a:rPr lang="el-GR" dirty="0"/>
              <a:t>, </a:t>
            </a:r>
            <a:r>
              <a:rPr lang="el-GR" b="1" dirty="0">
                <a:solidFill>
                  <a:schemeClr val="accent2"/>
                </a:solidFill>
              </a:rPr>
              <a:t>ξανθοί/</a:t>
            </a:r>
            <a:r>
              <a:rPr lang="el-GR" b="1" dirty="0" err="1">
                <a:solidFill>
                  <a:schemeClr val="accent2"/>
                </a:solidFill>
              </a:rPr>
              <a:t>ές</a:t>
            </a:r>
            <a:r>
              <a:rPr lang="el-GR" b="1" dirty="0">
                <a:solidFill>
                  <a:schemeClr val="accent2"/>
                </a:solidFill>
              </a:rPr>
              <a:t> </a:t>
            </a:r>
            <a:r>
              <a:rPr lang="el-GR" dirty="0"/>
              <a:t>– αναλόγως της προκατάληψής σας . </a:t>
            </a:r>
            <a:r>
              <a:rPr lang="el-GR" b="1" dirty="0">
                <a:solidFill>
                  <a:schemeClr val="accent1"/>
                </a:solidFill>
              </a:rPr>
              <a:t>Μηχανές</a:t>
            </a:r>
            <a:r>
              <a:rPr lang="el-GR" dirty="0">
                <a:solidFill>
                  <a:schemeClr val="accent2"/>
                </a:solidFill>
              </a:rPr>
              <a:t>  </a:t>
            </a:r>
            <a:r>
              <a:rPr lang="en-US" dirty="0"/>
              <a:t>(</a:t>
            </a:r>
            <a:r>
              <a:rPr lang="el-GR" dirty="0" err="1"/>
              <a:t>Λουδίτες</a:t>
            </a:r>
            <a:r>
              <a:rPr lang="el-GR" dirty="0"/>
              <a:t>), </a:t>
            </a:r>
            <a:r>
              <a:rPr lang="el-GR" b="1" dirty="0">
                <a:solidFill>
                  <a:schemeClr val="accent1"/>
                </a:solidFill>
              </a:rPr>
              <a:t>Τεχνητή Νοημοσύνη</a:t>
            </a:r>
          </a:p>
          <a:p>
            <a:r>
              <a:rPr lang="el-GR" dirty="0"/>
              <a:t>Αν πείτε ΝΑΙ, πέφτετε στην </a:t>
            </a:r>
            <a:r>
              <a:rPr lang="el-GR" b="1" dirty="0">
                <a:solidFill>
                  <a:schemeClr val="accent2"/>
                </a:solidFill>
              </a:rPr>
              <a:t>Πλάνη του σταθερού αποθέματος εργασίας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Lump of </a:t>
            </a:r>
            <a:r>
              <a:rPr lang="en-US" dirty="0" err="1">
                <a:solidFill>
                  <a:schemeClr val="accent2"/>
                </a:solidFill>
              </a:rPr>
              <a:t>Labour</a:t>
            </a:r>
            <a:r>
              <a:rPr lang="en-US" dirty="0">
                <a:solidFill>
                  <a:schemeClr val="accent2"/>
                </a:solidFill>
              </a:rPr>
              <a:t> Fallacy </a:t>
            </a:r>
            <a:r>
              <a:rPr lang="el-GR" dirty="0">
                <a:solidFill>
                  <a:schemeClr val="accent2"/>
                </a:solidFill>
              </a:rPr>
              <a:t>– </a:t>
            </a:r>
            <a:r>
              <a:rPr lang="el-GR" dirty="0"/>
              <a:t>απαντήθηκε από το 1860, αλλά κυκλοφορεί ευρύτατα.</a:t>
            </a:r>
          </a:p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αγορά εργασίας </a:t>
            </a:r>
            <a:r>
              <a:rPr lang="el-GR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παιχνίδι με μουσικές καρέκλες.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/>
              <a:t>Γιατί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Όχι</a:t>
            </a:r>
            <a:r>
              <a:rPr lang="el-GR" dirty="0"/>
              <a:t>;</a:t>
            </a:r>
          </a:p>
          <a:p>
            <a:pPr lvl="1"/>
            <a:r>
              <a:rPr lang="el-GR" dirty="0"/>
              <a:t>Γιατί εργοδότες αποζητούν τους εργαζόμενους για την παραγωγή που επιτρέπουν (και όχι για τους ίδιους)</a:t>
            </a:r>
          </a:p>
          <a:p>
            <a:pPr lvl="1"/>
            <a:r>
              <a:rPr lang="el-GR" dirty="0"/>
              <a:t>Η παραγωγή είναι </a:t>
            </a:r>
            <a:r>
              <a:rPr lang="el-GR" b="1" dirty="0"/>
              <a:t>‘παιχνίδι θετικού αθροίσματος</a:t>
            </a:r>
            <a:r>
              <a:rPr lang="el-GR" dirty="0"/>
              <a:t>’ – βγαίνουν όλοι κερδισμένοι</a:t>
            </a:r>
          </a:p>
          <a:p>
            <a:pPr lvl="1"/>
            <a:r>
              <a:rPr lang="el-GR" dirty="0"/>
              <a:t>Προσθήκη </a:t>
            </a:r>
            <a:r>
              <a:rPr lang="el-GR" b="1" i="1" dirty="0"/>
              <a:t>ενός ακόμα εργαζόμενου </a:t>
            </a:r>
            <a:r>
              <a:rPr lang="el-GR" dirty="0"/>
              <a:t>– αυξάνει τα κέρδη συνολικά και επιτρέπει (</a:t>
            </a:r>
            <a:r>
              <a:rPr lang="el-GR" i="1" dirty="0">
                <a:solidFill>
                  <a:schemeClr val="accent2"/>
                </a:solidFill>
              </a:rPr>
              <a:t>μετά</a:t>
            </a:r>
            <a:r>
              <a:rPr lang="el-GR" dirty="0">
                <a:solidFill>
                  <a:schemeClr val="accent2"/>
                </a:solidFill>
              </a:rPr>
              <a:t> από προσαρμογές</a:t>
            </a:r>
            <a:r>
              <a:rPr lang="el-GR" dirty="0"/>
              <a:t>) την άνοδο της παραγωγής.</a:t>
            </a:r>
          </a:p>
          <a:p>
            <a:pPr lvl="1"/>
            <a:r>
              <a:rPr lang="el-GR" dirty="0"/>
              <a:t>Από την άνοδο, μπορούν να </a:t>
            </a:r>
            <a:r>
              <a:rPr lang="el-GR" dirty="0" err="1"/>
              <a:t>βγούν</a:t>
            </a:r>
            <a:r>
              <a:rPr lang="el-GR" dirty="0"/>
              <a:t> όλοι κερδισμένοι.</a:t>
            </a:r>
          </a:p>
          <a:p>
            <a:r>
              <a:rPr lang="el-GR" dirty="0"/>
              <a:t>Το κρίσιμο σημείο είναι η </a:t>
            </a:r>
            <a:r>
              <a:rPr lang="el-GR" dirty="0">
                <a:solidFill>
                  <a:schemeClr val="accent2"/>
                </a:solidFill>
              </a:rPr>
              <a:t>δυνατότητα </a:t>
            </a:r>
            <a:r>
              <a:rPr lang="el-GR" i="1" dirty="0" err="1">
                <a:solidFill>
                  <a:schemeClr val="accent2"/>
                </a:solidFill>
              </a:rPr>
              <a:t>προσαρμογής:</a:t>
            </a:r>
            <a:r>
              <a:rPr lang="el-GR" i="1" dirty="0" err="1"/>
              <a:t>Τόσο</a:t>
            </a:r>
            <a:r>
              <a:rPr lang="el-GR" i="1" dirty="0"/>
              <a:t> στην παραγωγή όσο και στην κατανάλωση</a:t>
            </a:r>
          </a:p>
          <a:p>
            <a:pPr lvl="2"/>
            <a:r>
              <a:rPr lang="el-GR" i="1" dirty="0"/>
              <a:t>Πχ. Ρομποτική – χάνονται δουλειές </a:t>
            </a:r>
            <a:r>
              <a:rPr lang="en-US" i="1" dirty="0"/>
              <a:t>baristas</a:t>
            </a:r>
            <a:r>
              <a:rPr lang="el-GR" i="1" dirty="0"/>
              <a:t>, όμως περισσότερα ακριβά κρασιά, μασάζ ή γυμναστήρια</a:t>
            </a:r>
          </a:p>
          <a:p>
            <a:pPr lvl="1"/>
            <a:endParaRPr lang="el-GR" i="1" dirty="0"/>
          </a:p>
          <a:p>
            <a:endParaRPr lang="el-GR" dirty="0"/>
          </a:p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BF01-8ACA-4D16-8487-B6A62B5F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F890-E39E-474F-9DB1-D124AB3D8F50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16B88-0E82-472F-97A0-D70655B3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B9484-8587-416D-ABC8-71892219A33D}"/>
              </a:ext>
            </a:extLst>
          </p:cNvPr>
          <p:cNvSpPr/>
          <p:nvPr/>
        </p:nvSpPr>
        <p:spPr>
          <a:xfrm>
            <a:off x="4907559" y="6237311"/>
            <a:ext cx="5008807" cy="4841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8F8F8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Lump of </a:t>
            </a:r>
            <a:r>
              <a:rPr lang="en-GB" dirty="0" err="1">
                <a:solidFill>
                  <a:srgbClr val="8F8F8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Fallacy (investopedia.com)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92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C5AA-6B16-4524-A91A-43F6F0E7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2" y="418632"/>
            <a:ext cx="11534078" cy="1167201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4"/>
                </a:solidFill>
              </a:rPr>
              <a:t>Η προσαρμοστικότητα (ευελιξία) και η οικονομία</a:t>
            </a:r>
            <a:endParaRPr lang="en-GB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F6C1-41C5-4E73-BF12-62B286A71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76872"/>
            <a:ext cx="11453378" cy="381642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οικονομική δραστηριότητα συνίσταται σε </a:t>
            </a:r>
            <a:r>
              <a:rPr lang="el-GR" b="1" dirty="0"/>
              <a:t>προσαρμογή των αναλογιών παραγωγής</a:t>
            </a:r>
          </a:p>
          <a:p>
            <a:pPr lvl="1"/>
            <a:r>
              <a:rPr lang="el-GR" dirty="0"/>
              <a:t>Αυτό </a:t>
            </a:r>
            <a:r>
              <a:rPr lang="el-GR" i="1" dirty="0"/>
              <a:t>δεν</a:t>
            </a:r>
            <a:r>
              <a:rPr lang="el-GR" dirty="0"/>
              <a:t> είναι δυνατόν αν είναι δεδομένες οι θέσεις εργασίας για κάθε επίπεδο παραγωγής  </a:t>
            </a:r>
            <a:r>
              <a:rPr lang="el-GR" sz="1800" dirty="0"/>
              <a:t>(Συνάρτηση παραγωγής γραμμική) </a:t>
            </a:r>
            <a:endParaRPr lang="el-GR" dirty="0"/>
          </a:p>
          <a:p>
            <a:pPr lvl="2"/>
            <a:r>
              <a:rPr lang="el-GR" dirty="0"/>
              <a:t>Π.χ. μια θέση οδηγού τρακτέρ </a:t>
            </a:r>
            <a:r>
              <a:rPr lang="el-GR" i="1" dirty="0"/>
              <a:t>μόνο – μια καρέκλα μόνο; </a:t>
            </a:r>
            <a:r>
              <a:rPr lang="el-GR" dirty="0"/>
              <a:t>Ακόμη και έτσι, τα τρακτέρ μπορούν να δουλεύουν πιο εντατικά (βάρδιες), να φτιάξουμε πιο παραγωγικά τρακτέρ, να φυτέψουμε με τρόπο που να δουλεύουν τα τρακτέρ πιο αποτελεσματικά. Να μετατοπιστεί η παραγωγή σε τσιπς, υπηρεσίες κοκ</a:t>
            </a:r>
          </a:p>
          <a:p>
            <a:r>
              <a:rPr lang="el-GR" dirty="0"/>
              <a:t>Οι </a:t>
            </a:r>
            <a:r>
              <a:rPr lang="el-GR" b="1" dirty="0"/>
              <a:t>μη οικονομολόγοι συνήθως υποεκτιμούν </a:t>
            </a:r>
            <a:r>
              <a:rPr lang="el-GR" dirty="0"/>
              <a:t>την δυνατότητα προσαρμογής</a:t>
            </a:r>
          </a:p>
          <a:p>
            <a:pPr lvl="1"/>
            <a:r>
              <a:rPr lang="el-GR" dirty="0"/>
              <a:t>Π.χ. φόβος εξάντλησης κοιτασμάτων πετρελαίου. Η αύξηση τιμής οδήγησε σε εξοικονόμηση (πιο οικονομικά αυτοκίνητα), προσαρμογή παραγωγής, ανακάλυψη νέων κοιτασμάτων, ανανεώσιμες πηγές, κοκ</a:t>
            </a:r>
          </a:p>
          <a:p>
            <a:pPr lvl="1"/>
            <a:r>
              <a:rPr lang="el-GR" dirty="0" err="1"/>
              <a:t>Αρα</a:t>
            </a:r>
            <a:r>
              <a:rPr lang="el-GR" dirty="0"/>
              <a:t> όχι μόνο δεν εξαντλήθηκε αλλά η τιμή το 2019 είχε επιστρέψει σε ιστορικά χαμηλά σημεία (υπερεπάρκεια).</a:t>
            </a:r>
          </a:p>
          <a:p>
            <a:r>
              <a:rPr lang="el-GR" dirty="0"/>
              <a:t>Η προσαρμογή σημαίνει ότι ένα σοκ στην οικονομία αρχίζει αρνητικά, αλλά με τον χρόνο μετριάζονται τα αρνητικά και ακολουθούν θετικά αποτελέσματα. </a:t>
            </a:r>
          </a:p>
          <a:p>
            <a:pPr lvl="1"/>
            <a:r>
              <a:rPr lang="el-GR" dirty="0">
                <a:solidFill>
                  <a:schemeClr val="accent2"/>
                </a:solidFill>
              </a:rPr>
              <a:t>Βεβαίως υπάρχουν και κάποιοι που </a:t>
            </a:r>
            <a:r>
              <a:rPr lang="el-GR" dirty="0">
                <a:solidFill>
                  <a:schemeClr val="tx2"/>
                </a:solidFill>
              </a:rPr>
              <a:t>χάνουν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l-GR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σχετικά</a:t>
            </a:r>
            <a:r>
              <a:rPr lang="el-GR" i="1" dirty="0">
                <a:solidFill>
                  <a:schemeClr val="accent2"/>
                </a:solidFill>
              </a:rPr>
              <a:t> – αυτοί συχνά αντιδρούν. </a:t>
            </a:r>
            <a:endParaRPr lang="el-GR" dirty="0"/>
          </a:p>
          <a:p>
            <a:pPr lvl="1"/>
            <a:r>
              <a:rPr lang="el-GR" dirty="0"/>
              <a:t>Τελικά όλοι (</a:t>
            </a:r>
            <a:r>
              <a:rPr lang="el-GR" i="1" dirty="0"/>
              <a:t>μπορούν να</a:t>
            </a:r>
            <a:r>
              <a:rPr lang="el-GR" dirty="0"/>
              <a:t>) βγαίνουν κερδισμένοι. </a:t>
            </a:r>
            <a:r>
              <a:rPr lang="el-GR" b="1" dirty="0"/>
              <a:t>Είναι θέμα χειρισμών 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πόσοι</a:t>
            </a:r>
            <a:r>
              <a:rPr lang="el-GR" b="1" dirty="0"/>
              <a:t> και </a:t>
            </a:r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πόσο γρήγορα</a:t>
            </a:r>
            <a:r>
              <a:rPr lang="el-GR" dirty="0">
                <a:solidFill>
                  <a:schemeClr val="accent2"/>
                </a:solidFill>
              </a:rPr>
              <a:t>.</a:t>
            </a:r>
          </a:p>
          <a:p>
            <a:pPr lvl="2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45739-3170-4CD0-BAA6-C41DB181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F890-E39E-474F-9DB1-D124AB3D8F50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5F33-1629-4736-B2A4-2447AC3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B763B-B01E-4922-9D51-C215221D9B66}"/>
              </a:ext>
            </a:extLst>
          </p:cNvPr>
          <p:cNvSpPr txBox="1"/>
          <p:nvPr/>
        </p:nvSpPr>
        <p:spPr>
          <a:xfrm>
            <a:off x="191344" y="6093297"/>
            <a:ext cx="118854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Examining the “Lump of </a:t>
            </a:r>
            <a:r>
              <a:rPr lang="en-GB" dirty="0" err="1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</a:t>
            </a:r>
            <a:r>
              <a:rPr lang="en-GB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 Fallacy Using a Simple Economic Model | St. Louis Fed (stlouisfed.org)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55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3871-A248-28CC-23E2-E1D0E596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1. Προσαρμογές από </a:t>
            </a:r>
            <a:r>
              <a:rPr lang="el-GR" b="1" i="1" dirty="0"/>
              <a:t>εργαζόμενους</a:t>
            </a:r>
            <a:r>
              <a:rPr lang="el-GR" dirty="0"/>
              <a:t>.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BADD-6E79-F656-1727-0ECF7A3BD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2564904"/>
            <a:ext cx="11020311" cy="3744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ΕΡΓΑΖΟΜΕΝΟΙ:</a:t>
            </a:r>
            <a:r>
              <a:rPr lang="el-GR" b="1" i="1" dirty="0"/>
              <a:t> Λένε</a:t>
            </a:r>
            <a:r>
              <a:rPr lang="el-GR" b="1" dirty="0"/>
              <a:t> ότι θέλουν συνταξιοδότηση 65. </a:t>
            </a:r>
            <a:r>
              <a:rPr lang="el-GR" b="1" i="1" dirty="0"/>
              <a:t>Στην πράξη </a:t>
            </a:r>
            <a:r>
              <a:rPr lang="el-GR" b="1" dirty="0"/>
              <a:t>νωρίτερα. </a:t>
            </a:r>
            <a:r>
              <a:rPr lang="el-GR" dirty="0"/>
              <a:t>(Α 63, Γ 62)</a:t>
            </a:r>
          </a:p>
          <a:p>
            <a:r>
              <a:rPr lang="el-GR" b="1" dirty="0"/>
              <a:t>Προγραμματισμός ζωής. Εισόδημά</a:t>
            </a:r>
            <a:r>
              <a:rPr lang="el-GR" dirty="0"/>
              <a:t> τους όταν μεγαλώσουν; Δια βίου </a:t>
            </a:r>
            <a:r>
              <a:rPr lang="el-GR" b="1" dirty="0"/>
              <a:t>κατάρτιση</a:t>
            </a:r>
            <a:r>
              <a:rPr lang="el-GR" dirty="0"/>
              <a:t>. </a:t>
            </a:r>
            <a:r>
              <a:rPr lang="el-GR" b="1" dirty="0"/>
              <a:t>Υγεία</a:t>
            </a:r>
            <a:r>
              <a:rPr lang="el-GR" dirty="0"/>
              <a:t>. </a:t>
            </a:r>
          </a:p>
          <a:p>
            <a:r>
              <a:rPr lang="el-GR" b="1" dirty="0"/>
              <a:t>Κοινοποίηση</a:t>
            </a:r>
            <a:r>
              <a:rPr lang="el-GR" dirty="0"/>
              <a:t> στον εργοδότη των προθέσεών τους για το πότε θα διακόψουν την εργασία</a:t>
            </a:r>
          </a:p>
          <a:p>
            <a:r>
              <a:rPr lang="el-GR" b="1" dirty="0"/>
              <a:t>Ελαστικό ωράριο </a:t>
            </a:r>
            <a:r>
              <a:rPr lang="el-GR" dirty="0"/>
              <a:t>τους ταιριάζει. Όμως ενέχει ρίσκα να μην ξαναβρούν δουλειά.</a:t>
            </a:r>
          </a:p>
          <a:p>
            <a:pPr marL="0" indent="0">
              <a:buNone/>
            </a:pPr>
            <a:r>
              <a:rPr lang="el-GR" b="1" dirty="0"/>
              <a:t>ΕΡΓΟΔΟΤΕΣ: </a:t>
            </a:r>
            <a:r>
              <a:rPr lang="el-GR" b="1" i="1" dirty="0"/>
              <a:t>Θα ήθελαν </a:t>
            </a:r>
            <a:r>
              <a:rPr lang="el-GR" dirty="0"/>
              <a:t>να φύγουν εργαζόμενοι </a:t>
            </a:r>
            <a:r>
              <a:rPr lang="el-GR" dirty="0" err="1"/>
              <a:t>ενωρίτερα</a:t>
            </a:r>
            <a:r>
              <a:rPr lang="el-GR" dirty="0"/>
              <a:t>, </a:t>
            </a:r>
            <a:r>
              <a:rPr lang="el-GR" u="sng" dirty="0"/>
              <a:t>δηλαδή να μείνουν τα πράγματα ως </a:t>
            </a:r>
            <a:r>
              <a:rPr lang="el-GR" dirty="0"/>
              <a:t>έχουν. Για να αλλάξουν απαιτούνται </a:t>
            </a:r>
            <a:r>
              <a:rPr lang="el-GR" b="1" dirty="0"/>
              <a:t>ριζικές</a:t>
            </a:r>
            <a:r>
              <a:rPr lang="el-GR" dirty="0"/>
              <a:t> και </a:t>
            </a:r>
            <a:r>
              <a:rPr lang="el-GR" b="1" dirty="0"/>
              <a:t>δομικές</a:t>
            </a:r>
            <a:r>
              <a:rPr lang="el-GR" dirty="0"/>
              <a:t> αλλαγές στην δομή και λειτουργία της αγοράς εργασίας.</a:t>
            </a:r>
          </a:p>
          <a:p>
            <a:r>
              <a:rPr lang="el-GR" dirty="0"/>
              <a:t>Κάτι αντίστοιχο έγινε όταν προσφέρονταν </a:t>
            </a:r>
            <a:r>
              <a:rPr lang="el-GR" b="1" dirty="0"/>
              <a:t>περισσότερες γυναίκες </a:t>
            </a:r>
            <a:r>
              <a:rPr lang="el-GR" dirty="0"/>
              <a:t>να εργαστούν (1960, 1970ς)</a:t>
            </a:r>
          </a:p>
          <a:p>
            <a:pPr lvl="1"/>
            <a:r>
              <a:rPr lang="el-GR" i="1" dirty="0"/>
              <a:t>Δεν</a:t>
            </a:r>
            <a:r>
              <a:rPr lang="el-GR" dirty="0"/>
              <a:t> </a:t>
            </a:r>
            <a:r>
              <a:rPr lang="el-GR" dirty="0" err="1"/>
              <a:t>απορροφήθηκαν</a:t>
            </a:r>
            <a:r>
              <a:rPr lang="el-GR" dirty="0"/>
              <a:t> από υφιστάμενους κλάδους και εργασίες</a:t>
            </a:r>
          </a:p>
          <a:p>
            <a:pPr lvl="2"/>
            <a:r>
              <a:rPr lang="el-GR" dirty="0"/>
              <a:t>Αυξήθηκαν κλάδου που απασχολούσαν γυναίκες, προσαρμόστηκε το ωράριο (μερική απασχόληση)</a:t>
            </a:r>
          </a:p>
          <a:p>
            <a:pPr lvl="1"/>
            <a:r>
              <a:rPr lang="el-GR" dirty="0"/>
              <a:t>Το ίδιο και με την αύξηση της προσφοράς </a:t>
            </a:r>
            <a:r>
              <a:rPr lang="el-GR" b="1" dirty="0"/>
              <a:t>περισσότερο μορφωμένων </a:t>
            </a:r>
            <a:r>
              <a:rPr lang="el-GR" dirty="0"/>
              <a:t>(διεύρυνση </a:t>
            </a:r>
            <a:r>
              <a:rPr lang="el-GR" dirty="0" err="1"/>
              <a:t>τπυχιούχων</a:t>
            </a:r>
            <a:r>
              <a:rPr lang="el-GR" dirty="0"/>
              <a:t>). Νέοι κλάδοι, νέοι τρόποι εργασίας,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DB931-7767-D77B-BACC-CECF3C9B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E73A2-AF88-1750-1D93-B6ACDBDD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832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378C-C62A-DB3E-694A-13198638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005129"/>
            <a:ext cx="11017224" cy="767687"/>
          </a:xfrm>
        </p:spPr>
        <p:txBody>
          <a:bodyPr/>
          <a:lstStyle/>
          <a:p>
            <a:r>
              <a:rPr lang="el-GR" b="1" dirty="0"/>
              <a:t>2. Απαιτούμενες καινοτομίες  στην </a:t>
            </a:r>
            <a:br>
              <a:rPr lang="el-GR" b="1" dirty="0"/>
            </a:br>
            <a:r>
              <a:rPr lang="el-GR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αγορά εργασίας</a:t>
            </a:r>
            <a:endParaRPr lang="en-GB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DD40-4A45-ED41-1EDD-37769F1A6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79" y="2276872"/>
            <a:ext cx="11017224" cy="4114966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Στην παραγωγή. </a:t>
            </a:r>
            <a:r>
              <a:rPr lang="el-GR" dirty="0"/>
              <a:t>Αλλαγή στο </a:t>
            </a:r>
            <a:r>
              <a:rPr lang="el-GR" b="1" dirty="0"/>
              <a:t>μείγμα προϊόντων </a:t>
            </a:r>
            <a:r>
              <a:rPr lang="el-GR" dirty="0"/>
              <a:t>και στις </a:t>
            </a:r>
            <a:r>
              <a:rPr lang="el-GR" b="1" dirty="0"/>
              <a:t>μεθόδους παραγωγής</a:t>
            </a:r>
            <a:r>
              <a:rPr lang="el-GR" dirty="0"/>
              <a:t>. Αξιοποίηση πείρας. Λιγότερο εντατική εργασία. </a:t>
            </a:r>
            <a:r>
              <a:rPr lang="el-GR" b="1" dirty="0"/>
              <a:t>Εργονομία</a:t>
            </a:r>
            <a:r>
              <a:rPr lang="el-GR" dirty="0"/>
              <a:t> για να διευκολύνουν τους μεγαλύτερους (π.χ. υπολογιστές, φωτισμό, υποβοηθητικά μηχανήματα). </a:t>
            </a:r>
          </a:p>
          <a:p>
            <a:r>
              <a:rPr lang="el-GR" b="1" dirty="0"/>
              <a:t>Στην διαχείριση δυναμικού (Η</a:t>
            </a:r>
            <a:r>
              <a:rPr lang="en-US" b="1" dirty="0"/>
              <a:t>R)</a:t>
            </a:r>
            <a:r>
              <a:rPr lang="el-GR" dirty="0"/>
              <a:t>. </a:t>
            </a:r>
          </a:p>
          <a:p>
            <a:pPr lvl="1"/>
            <a:r>
              <a:rPr lang="el-GR" dirty="0"/>
              <a:t>Προσαρμογή στην ετερογένεια (ατομικά χαρακτηριστικά και προσόντα). </a:t>
            </a:r>
          </a:p>
          <a:p>
            <a:pPr lvl="1"/>
            <a:r>
              <a:rPr lang="el-GR" b="1" dirty="0"/>
              <a:t>Νέες μορφές απασχόλησης</a:t>
            </a:r>
            <a:r>
              <a:rPr lang="el-GR" dirty="0"/>
              <a:t> πχ  η σταδιακή συνταξιοδότηση (μείωση ωρών) ή λιγότερο εντατική εργασία(μεγαλύτερη επίβλεψη). </a:t>
            </a:r>
          </a:p>
          <a:p>
            <a:pPr lvl="1"/>
            <a:r>
              <a:rPr lang="el-GR" b="1" dirty="0"/>
              <a:t>Αρωγή εξεύρεσης εργασίας (</a:t>
            </a:r>
            <a:r>
              <a:rPr lang="el-GR" dirty="0" err="1"/>
              <a:t>outplacement</a:t>
            </a:r>
            <a:r>
              <a:rPr lang="el-GR" dirty="0"/>
              <a:t> </a:t>
            </a:r>
            <a:r>
              <a:rPr lang="el-GR" dirty="0" err="1"/>
              <a:t>assistance</a:t>
            </a:r>
            <a:r>
              <a:rPr lang="el-GR" dirty="0"/>
              <a:t>) –Πχ στην  Ιαπωνία, επιχειρήσεις μετά την συνταξιοδότηση, εξασφαλίζουν εργασία σε προμηθευτές.  Η ΙΒΜ τοποθέτησε τ. εργαζομένους της σε σχολεία ως καθηγητές μαθηματικών ή φυσικής. </a:t>
            </a:r>
          </a:p>
          <a:p>
            <a:r>
              <a:rPr lang="el-GR" b="1" dirty="0"/>
              <a:t>Στις αμοιβές</a:t>
            </a:r>
            <a:r>
              <a:rPr lang="el-GR" dirty="0"/>
              <a:t>. </a:t>
            </a:r>
            <a:r>
              <a:rPr lang="el-GR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</a:t>
            </a:r>
            <a:r>
              <a:rPr lang="el-GR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αυξάνεται  αυτόματα η αμοιβή με την ηλικία</a:t>
            </a:r>
            <a:r>
              <a:rPr lang="el-GR" dirty="0"/>
              <a:t>.   Να μην αυξάνεται μη μισθολογικό κόστος.  Τι γίνεται με τα επιδόματα με την μερική απασχόληση;  (Το ίδιο κόστος επιμερίζεται σε λιγότερες ώρες εργασίας). </a:t>
            </a:r>
          </a:p>
          <a:p>
            <a:r>
              <a:rPr lang="el-GR" b="1" dirty="0"/>
              <a:t>Στην συνταξιοδότηση</a:t>
            </a:r>
            <a:r>
              <a:rPr lang="el-GR" dirty="0"/>
              <a:t>. Ψυχολογικά προβλήματα μετριάζονται αν όλοι συνταξιοδοτούνται στην ίδια ηλικία.  Λύση: Εργασία συνταξιούχων αξιοποιεί νέες μορφές απασχόλησης ( π.χ. το Ιαπωνικό μοντέλο επιδότησης εξωτερικής εργασίας).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AB926-0748-0148-DACE-10C88EA9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BBC55-CDC8-4DA1-DE8F-8617FDD6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9053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7618-E0B5-F022-0515-ED5AA573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838201"/>
            <a:ext cx="11308342" cy="903154"/>
          </a:xfrm>
        </p:spPr>
        <p:txBody>
          <a:bodyPr/>
          <a:lstStyle/>
          <a:p>
            <a:r>
              <a:rPr lang="el-GR" b="1" dirty="0"/>
              <a:t>Τεχνητή νοημοσύνη (ΤΝ)  </a:t>
            </a:r>
            <a:r>
              <a:rPr lang="el-GR" dirty="0"/>
              <a:t>και ώριμοι εργαζόμενοι</a:t>
            </a:r>
            <a:br>
              <a:rPr lang="el-GR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friendly jobs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B7F2F-817A-E96D-1DB0-126F63AD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564904"/>
            <a:ext cx="11017224" cy="38269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Η Τεχνητή νοημοσύνη (ΤΝ) </a:t>
            </a:r>
            <a:r>
              <a:rPr lang="el-GR" b="1" i="1" dirty="0"/>
              <a:t>αλλάζει</a:t>
            </a:r>
            <a:r>
              <a:rPr lang="el-GR" b="1" dirty="0"/>
              <a:t> τη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ζήτηση εργασίας  </a:t>
            </a:r>
            <a:r>
              <a:rPr lang="el-GR" b="1" dirty="0"/>
              <a:t>για το μέλλον</a:t>
            </a:r>
          </a:p>
          <a:p>
            <a:r>
              <a:rPr lang="en-US" dirty="0"/>
              <a:t>A</a:t>
            </a:r>
            <a:r>
              <a:rPr lang="el-GR" dirty="0" err="1"/>
              <a:t>λλάζει</a:t>
            </a:r>
            <a:r>
              <a:rPr lang="el-GR" dirty="0"/>
              <a:t> χαρακτηριστικά που απαιτεί κάθε θέση :  </a:t>
            </a:r>
            <a:r>
              <a:rPr lang="el-GR" b="1" dirty="0"/>
              <a:t>Δουλειές </a:t>
            </a:r>
            <a:r>
              <a:rPr lang="el-GR" b="1" i="1" dirty="0"/>
              <a:t>φιλικές</a:t>
            </a:r>
            <a:r>
              <a:rPr lang="el-GR" b="1" dirty="0"/>
              <a:t> και </a:t>
            </a:r>
            <a:r>
              <a:rPr lang="el-GR" b="1" i="1" dirty="0"/>
              <a:t>εχθρικές</a:t>
            </a:r>
            <a:r>
              <a:rPr lang="el-GR" b="1" dirty="0"/>
              <a:t> στην Ηλικία</a:t>
            </a:r>
            <a:endParaRPr lang="en-US" b="1" dirty="0"/>
          </a:p>
          <a:p>
            <a:r>
              <a:rPr lang="en-US" b="1" dirty="0"/>
              <a:t>3 </a:t>
            </a:r>
            <a:r>
              <a:rPr lang="el-GR" b="1" dirty="0"/>
              <a:t>ειδών εργασίες: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b="1" dirty="0"/>
              <a:t>Η ΤΝ </a:t>
            </a:r>
            <a:r>
              <a:rPr lang="el-GR" b="1" i="1" dirty="0">
                <a:solidFill>
                  <a:schemeClr val="accent1"/>
                </a:solidFill>
              </a:rPr>
              <a:t>υποκαθιστά</a:t>
            </a:r>
            <a:r>
              <a:rPr lang="el-GR" b="1" dirty="0"/>
              <a:t> την εργασία </a:t>
            </a:r>
            <a:r>
              <a:rPr lang="el-GR" dirty="0"/>
              <a:t>(είναι ανταγωνιστική στην ανθρώπινη εργασία)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b="1" dirty="0"/>
              <a:t>Η ΤΝ </a:t>
            </a:r>
            <a:r>
              <a:rPr lang="el-GR" b="1" i="1" dirty="0">
                <a:solidFill>
                  <a:schemeClr val="accent1"/>
                </a:solidFill>
              </a:rPr>
              <a:t>συμπληρώνει</a:t>
            </a:r>
            <a:r>
              <a:rPr lang="el-GR" b="1" dirty="0"/>
              <a:t> την εργασία </a:t>
            </a:r>
            <a:r>
              <a:rPr lang="el-GR" dirty="0"/>
              <a:t>σαν ένα είδος εργαλείο: ↑παραγωγικότητα ↑Μισθοί .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dirty="0"/>
              <a:t>Εργασίες όπου δεν υπεισέρχεται ΤΝ (πχ προσωπικές υπηρεσίες) – περί το 20%.</a:t>
            </a:r>
          </a:p>
          <a:p>
            <a:pPr marL="400050"/>
            <a:r>
              <a:rPr lang="el-GR" dirty="0"/>
              <a:t>Μια θέση εργασίας είναι </a:t>
            </a:r>
            <a:r>
              <a:rPr lang="el-GR" b="1" dirty="0"/>
              <a:t>φιλική για ηλικία </a:t>
            </a:r>
            <a:r>
              <a:rPr lang="el-GR" dirty="0"/>
              <a:t>αν (α) δεν καταπονεί (β) λιγότερα ατυχήματα (γ) μικρότερη ένταση (δ) πιο ευέλικτο ωράριο.</a:t>
            </a:r>
          </a:p>
          <a:p>
            <a:pPr marL="400050"/>
            <a:r>
              <a:rPr lang="el-GR" dirty="0"/>
              <a:t>Μελέτες (ΗΠΑ, Βραζιλία) δείχνουν (α)  ευάλωτοι οι πτυχιούχοι (β) υπερτερούν ποσοτικά οι </a:t>
            </a:r>
            <a:r>
              <a:rPr lang="el-GR" i="1" u="sng" dirty="0"/>
              <a:t>συμπληρωματικές</a:t>
            </a:r>
            <a:r>
              <a:rPr lang="el-GR" dirty="0"/>
              <a:t> δουλειές. (γ) αυξάνονται οι φιλικές δουλειές. </a:t>
            </a:r>
            <a:r>
              <a:rPr lang="el-GR" dirty="0" err="1"/>
              <a:t>Αρα</a:t>
            </a:r>
            <a:r>
              <a:rPr lang="el-GR" dirty="0"/>
              <a:t> </a:t>
            </a:r>
            <a:r>
              <a:rPr lang="el-GR" b="1" dirty="0"/>
              <a:t>οι ηλικιωμένοι έχουν να κερδίσουν. </a:t>
            </a:r>
            <a:r>
              <a:rPr lang="el-GR" b="1" i="1" dirty="0"/>
              <a:t>Η τεχνολογία τους ευνοεί</a:t>
            </a:r>
            <a:r>
              <a:rPr lang="el-GR" b="1" dirty="0"/>
              <a:t>.</a:t>
            </a:r>
          </a:p>
          <a:p>
            <a:pPr marL="400050"/>
            <a:r>
              <a:rPr lang="el-GR" b="1" dirty="0"/>
              <a:t>ΌΜΩΣ: 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b="1" dirty="0"/>
              <a:t>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επωφελούνται</a:t>
            </a:r>
            <a:r>
              <a:rPr lang="el-GR" b="1" dirty="0"/>
              <a:t> </a:t>
            </a:r>
            <a:r>
              <a:rPr lang="el-GR" dirty="0"/>
              <a:t>(κερδισμένοι νέοι και γυναίκες). Χάνουν, μένοντας εγκλωβισμένοι σε ‘παλιές δουλειές’.</a:t>
            </a:r>
          </a:p>
          <a:p>
            <a:pPr marL="400050"/>
            <a:r>
              <a:rPr lang="el-GR" dirty="0"/>
              <a:t>Για την αποτυχία ευθύνονται τα </a:t>
            </a:r>
            <a:r>
              <a:rPr lang="el-GR" b="1" dirty="0"/>
              <a:t>αρνητικά στερεότυπα </a:t>
            </a:r>
            <a:r>
              <a:rPr lang="el-GR" dirty="0"/>
              <a:t>(αποκλεισμός από κατάρτιση) και </a:t>
            </a:r>
            <a:r>
              <a:rPr lang="el-GR" b="1" dirty="0"/>
              <a:t>μικρή κινητικότητα  </a:t>
            </a:r>
          </a:p>
          <a:p>
            <a:pPr marL="400050"/>
            <a:r>
              <a:rPr lang="el-GR" b="1" dirty="0">
                <a:solidFill>
                  <a:schemeClr val="accent1"/>
                </a:solidFill>
              </a:rPr>
              <a:t>Για να μπορέσουν να παίξουν μελλοντικό ρόλο απαιτούνται μέτρα στην λειτουργία της αγοράς εργασ</a:t>
            </a:r>
            <a:r>
              <a:rPr lang="el-GR" b="1" dirty="0"/>
              <a:t>ίας, 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5BAB-BA54-D8B8-B9C9-089B4219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E0322-19EB-3B9F-AC1A-2682458C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165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99B4-940C-1165-E05C-97C62A64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67686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l-GR" dirty="0"/>
              <a:t>Ενέργειες του κράτους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4952-405A-B540-9C3D-CA9D16154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2348880"/>
            <a:ext cx="10873208" cy="4042958"/>
          </a:xfrm>
        </p:spPr>
        <p:txBody>
          <a:bodyPr>
            <a:normAutofit/>
          </a:bodyPr>
          <a:lstStyle/>
          <a:p>
            <a:pPr algn="just">
              <a:spcAft>
                <a:spcPts val="400"/>
              </a:spcAft>
            </a:pP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Θετικά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κίνητρα (Καρότα):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Ε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ργασία συνταξιούχων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Εξαίρεση από πληρωμές εισφορών μετά από κάποια ηλικία:  Για αυτούς που έχουν κατοχυρώσει υψηλό εισόδημα αναπλήρωσης η περαιτέρω πληρωμή εισφορών δεν αυξάνει την σύνταξή τους (είναι το ίδιο με φόρο), Αλλά: απώλεια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ισφορών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Αρνητικά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κίνητρα (Μαστίγια) </a:t>
            </a: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στις συντάξεις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τιμωρείται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η πρόωρη συνταξιοδότηση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μέτρα και ρυθμίσεις στα ασφαλιστικά ταμεία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Ενθάρρυνση των εργοδοτών να διατηρούν μεγαλύτερους εργαζόμενους.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Στις ΗΠΑ αλλαγή στην ασφάλιση υγείας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Λειτουργία της αγοράς εργασίας.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Κέντρα εύρεσης εργασίας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 Career Center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κατάρτιση, παροχή τεχνογνωσίας σε εργοδότες από εμπειρίες άλλων κρατών(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Καταπολέμηση των διακρίσεων κατά των μεγαλύτερων εργαζομένων. Το τελευταίο μπορεί να είναι δίκοπο μαχαίρι, αφού η ύπαρξη ελέγχων μπορεί να αποθαρρύνει τους εργοδότες από την εμπλοκή με μεγαλύτερους εργαζόμενους.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087A9-AF40-28E4-8B4D-C89D5FDC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0C0DB-D421-FF0B-FCC5-B853C1E7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22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FD69-1888-B78C-C447-567C1E48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μεγάλη εικόνα: </a:t>
            </a:r>
            <a:r>
              <a:rPr lang="el-GR" b="1" dirty="0"/>
              <a:t>Αποθέματα Εργασίας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9D740-1ABB-A910-967D-733EF486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492896"/>
            <a:ext cx="10513168" cy="389894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Με βάση τα δημογραφικά, γνωρίζουμε ότι υπάρχουν ομάδες του πληθυσμού που, </a:t>
            </a:r>
            <a:r>
              <a:rPr lang="el-G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και θα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μπορούσαν να εργάζονται</a:t>
            </a:r>
            <a:r>
              <a:rPr lang="el-G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κάνουν</a:t>
            </a:r>
            <a:r>
              <a:rPr lang="el-G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dirty="0"/>
              <a:t> </a:t>
            </a:r>
            <a:r>
              <a:rPr lang="el-GR" b="1" dirty="0"/>
              <a:t>Η ενεργοποίηση των ‘αποθεμάτων εργασίας’ </a:t>
            </a:r>
            <a:r>
              <a:rPr lang="el-GR" dirty="0"/>
              <a:t>αποτελεί μια κεντρική δυνατότητα αντίδρασης στην γήρανση</a:t>
            </a:r>
            <a:r>
              <a:rPr lang="el-GR" b="1" dirty="0"/>
              <a:t>. </a:t>
            </a:r>
          </a:p>
          <a:p>
            <a:r>
              <a:rPr lang="el-GR" dirty="0" err="1"/>
              <a:t>Αρα</a:t>
            </a:r>
            <a:r>
              <a:rPr lang="el-GR" dirty="0"/>
              <a:t> έχει σημασία </a:t>
            </a:r>
            <a:r>
              <a:rPr lang="el-GR" b="1" dirty="0"/>
              <a:t>(α)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εντοπιστούν </a:t>
            </a:r>
            <a:r>
              <a:rPr lang="el-GR" b="1" dirty="0"/>
              <a:t>για σήμερα (β) να εκτιμήσουμε την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μελλοντική πορεία </a:t>
            </a:r>
            <a:r>
              <a:rPr lang="el-GR" b="1" dirty="0"/>
              <a:t>τους και (γ) να εκτιμήσουμε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μπορεί να γίνει </a:t>
            </a:r>
            <a:r>
              <a:rPr lang="el-GR" b="1" dirty="0"/>
              <a:t>για να διευρυνθεί η συμμετοχή τους. </a:t>
            </a:r>
          </a:p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ΣΗΜΕΡΑ</a:t>
            </a:r>
            <a:r>
              <a:rPr lang="el-GR" b="1" dirty="0"/>
              <a:t>:  </a:t>
            </a:r>
            <a:r>
              <a:rPr lang="el-GR" b="1" i="1" dirty="0"/>
              <a:t>Τρείς</a:t>
            </a:r>
            <a:r>
              <a:rPr lang="el-GR" b="1" dirty="0"/>
              <a:t> ομάδες  (1) Παντρεμένες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γυναίκες</a:t>
            </a:r>
            <a:r>
              <a:rPr lang="el-GR" b="1" dirty="0"/>
              <a:t> (2)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Μεγαλύτεροι</a:t>
            </a:r>
            <a:r>
              <a:rPr lang="el-GR" b="1" dirty="0"/>
              <a:t> Εργαζόμενοι (3)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Νέοι</a:t>
            </a:r>
            <a:r>
              <a:rPr lang="el-GR" b="1" dirty="0"/>
              <a:t> που προσπαθούν να </a:t>
            </a:r>
            <a:r>
              <a:rPr lang="el-GR" b="1" dirty="0" err="1"/>
              <a:t>μπούν</a:t>
            </a:r>
            <a:r>
              <a:rPr lang="el-GR" b="1" dirty="0"/>
              <a:t> στην αγορά εργασίας</a:t>
            </a:r>
          </a:p>
          <a:p>
            <a:pPr lvl="1"/>
            <a:r>
              <a:rPr lang="el-GR" dirty="0"/>
              <a:t>Η Ελλάδα υστερεί συστηματικά σε σχέση με την ΕΕ (αν και καλύτερα από ότι παλαιότερα).</a:t>
            </a:r>
          </a:p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ΜΕΛΛΟΝ:</a:t>
            </a:r>
            <a:r>
              <a:rPr lang="el-GR" dirty="0">
                <a:solidFill>
                  <a:schemeClr val="accent1"/>
                </a:solidFill>
              </a:rPr>
              <a:t>  </a:t>
            </a:r>
            <a:r>
              <a:rPr lang="el-GR" dirty="0">
                <a:solidFill>
                  <a:schemeClr val="tx1"/>
                </a:solidFill>
              </a:rPr>
              <a:t>Σε ποιο βαθμό οφείλεται η σημερινή κατάσταση </a:t>
            </a:r>
            <a:r>
              <a:rPr lang="el-GR" b="1" dirty="0">
                <a:solidFill>
                  <a:schemeClr val="tx1"/>
                </a:solidFill>
              </a:rPr>
              <a:t>σε συμπεριφορές παλαιότερων γενεών</a:t>
            </a:r>
            <a:r>
              <a:rPr lang="el-GR" dirty="0">
                <a:solidFill>
                  <a:schemeClr val="tx1"/>
                </a:solidFill>
              </a:rPr>
              <a:t> που δεν θα ισχύουν για μελλοντικές γενιές;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Αφορά κυρίως γυναίκες</a:t>
            </a:r>
            <a:r>
              <a:rPr lang="el-GR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Συγκρίσεις με ΗΠΑ – μακρά σειρά στοιχείων. Προηγούνται από Ευρώπη περί τα 20 χρόνια</a:t>
            </a:r>
            <a:r>
              <a:rPr lang="el-GR" dirty="0">
                <a:solidFill>
                  <a:schemeClr val="accent1"/>
                </a:solidFill>
              </a:rPr>
              <a:t> </a:t>
            </a:r>
          </a:p>
          <a:p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ΕΡΓΑΛΕΙΑ</a:t>
            </a:r>
            <a:r>
              <a:rPr lang="el-GR" b="1" dirty="0">
                <a:solidFill>
                  <a:schemeClr val="accent1"/>
                </a:solidFill>
              </a:rPr>
              <a:t>:  </a:t>
            </a:r>
            <a:r>
              <a:rPr lang="el-GR" b="1" dirty="0">
                <a:solidFill>
                  <a:schemeClr val="tx1"/>
                </a:solidFill>
              </a:rPr>
              <a:t>Είναι εφικτή η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επιμήκυνση της εργασιακής ζωής</a:t>
            </a:r>
            <a:r>
              <a:rPr lang="el-GR" b="1" dirty="0">
                <a:solidFill>
                  <a:schemeClr val="tx1"/>
                </a:solidFill>
              </a:rPr>
              <a:t>;  </a:t>
            </a:r>
            <a:r>
              <a:rPr lang="el-GR" b="1" dirty="0">
                <a:solidFill>
                  <a:schemeClr val="accent1"/>
                </a:solidFill>
              </a:rPr>
              <a:t> Εργασία μεγαλύτερων εργαζόμενων.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Θα </a:t>
            </a:r>
            <a:r>
              <a:rPr lang="el-GR" i="1" dirty="0">
                <a:solidFill>
                  <a:schemeClr val="tx1"/>
                </a:solidFill>
              </a:rPr>
              <a:t>θέλουν</a:t>
            </a:r>
            <a:r>
              <a:rPr lang="el-GR" dirty="0">
                <a:solidFill>
                  <a:schemeClr val="tx1"/>
                </a:solidFill>
              </a:rPr>
              <a:t> να εργαστούν περισσότερο; Θα </a:t>
            </a:r>
            <a:r>
              <a:rPr lang="el-GR" i="1" dirty="0">
                <a:solidFill>
                  <a:schemeClr val="tx1"/>
                </a:solidFill>
              </a:rPr>
              <a:t>υπάρχουν</a:t>
            </a:r>
            <a:r>
              <a:rPr lang="el-GR" dirty="0">
                <a:solidFill>
                  <a:schemeClr val="tx1"/>
                </a:solidFill>
              </a:rPr>
              <a:t> θέσεις εργασίας για αυτούς;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Υπάρχει </a:t>
            </a:r>
            <a:r>
              <a:rPr lang="el-GR" b="1" i="1" dirty="0">
                <a:solidFill>
                  <a:schemeClr val="tx1"/>
                </a:solidFill>
              </a:rPr>
              <a:t>αρνητική</a:t>
            </a:r>
            <a:r>
              <a:rPr lang="el-GR" b="1" dirty="0">
                <a:solidFill>
                  <a:schemeClr val="tx1"/>
                </a:solidFill>
              </a:rPr>
              <a:t> συσχέτιση ηλικία – παραγωγικότητα</a:t>
            </a:r>
            <a:r>
              <a:rPr lang="el-GR" dirty="0">
                <a:solidFill>
                  <a:schemeClr val="tx1"/>
                </a:solidFill>
              </a:rPr>
              <a:t>;  Ποιος ο ρόλος </a:t>
            </a:r>
            <a:r>
              <a:rPr lang="el-GR" b="1" dirty="0">
                <a:solidFill>
                  <a:schemeClr val="tx1"/>
                </a:solidFill>
              </a:rPr>
              <a:t>των στερεοτύπων</a:t>
            </a:r>
            <a:r>
              <a:rPr lang="el-GR" dirty="0">
                <a:solidFill>
                  <a:schemeClr val="tx1"/>
                </a:solidFill>
              </a:rPr>
              <a:t>;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09FF-A5AD-CFD9-F5B1-A83539C0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76495-E8B2-BBA4-3025-2F535E95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434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91A2-484A-880D-1864-7BC7FFB4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Όρια ηλικίας: γιατί τόση επικέντρωση;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7F67-0CB9-4183-2E76-1284AA51D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9" y="2420888"/>
            <a:ext cx="10495339" cy="39709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Συζήτηση </a:t>
            </a:r>
            <a:r>
              <a:rPr lang="el-GR" b="1" dirty="0"/>
              <a:t>σαν να εξαρτάται </a:t>
            </a:r>
            <a:r>
              <a:rPr lang="el-GR" dirty="0"/>
              <a:t>αποκλειστικά από τα όρια ηλικίας+ Μεγάλη συγκέντρωση στα όρια ηλικίας. </a:t>
            </a:r>
            <a:r>
              <a:rPr lang="el-GR" b="1" dirty="0"/>
              <a:t>Γιατί;</a:t>
            </a:r>
          </a:p>
          <a:p>
            <a:r>
              <a:rPr lang="el-GR" dirty="0"/>
              <a:t>Η προτίμηση θα ήταν για </a:t>
            </a:r>
            <a:r>
              <a:rPr lang="el-GR" b="1" dirty="0"/>
              <a:t>ακόμη χαμηλότερη ηλικία</a:t>
            </a:r>
            <a:r>
              <a:rPr lang="el-GR" dirty="0"/>
              <a:t>. Επειδή υπάρχουν </a:t>
            </a:r>
            <a:r>
              <a:rPr lang="el-GR" b="1" dirty="0"/>
              <a:t>κίνητρα</a:t>
            </a:r>
            <a:r>
              <a:rPr lang="el-GR" dirty="0"/>
              <a:t> </a:t>
            </a:r>
            <a:r>
              <a:rPr lang="el-GR" dirty="0" err="1"/>
              <a:t>ενωρίτερης</a:t>
            </a:r>
            <a:r>
              <a:rPr lang="el-GR" dirty="0"/>
              <a:t> συνταξιοδότησης. </a:t>
            </a:r>
          </a:p>
          <a:p>
            <a:r>
              <a:rPr lang="el-GR" b="1" dirty="0"/>
              <a:t>Οι εργοδότες </a:t>
            </a:r>
            <a:r>
              <a:rPr lang="el-GR" dirty="0"/>
              <a:t>εκμεταλλεύονται την </a:t>
            </a:r>
            <a:r>
              <a:rPr lang="el-GR" b="1" dirty="0"/>
              <a:t>πτώση του ‘μισθού επιφύλαξης</a:t>
            </a:r>
            <a:r>
              <a:rPr lang="el-GR" dirty="0"/>
              <a:t>’  (όταν κάποιος μπορεί να πάρει σύνταξη) για να ‘διώξουν’ τους μεγαλύτερους εργαζόμενους. Επειδή εκτιμούν ότι δεν τους συμφέρουν. Εξηγεί και τα δαπανηρά προγράμματα εθελούσιας αποχώρησης σε τράπεζες και άλλες επιχειρήσεις.</a:t>
            </a:r>
          </a:p>
          <a:p>
            <a:r>
              <a:rPr lang="el-GR" dirty="0"/>
              <a:t>Το όριο ‘σηματοδοτεί’ το πότε είναι η </a:t>
            </a:r>
            <a:r>
              <a:rPr lang="el-GR" b="1" dirty="0"/>
              <a:t>‘σωστή’ ηλικία </a:t>
            </a:r>
            <a:r>
              <a:rPr lang="el-GR" dirty="0"/>
              <a:t>παρακάμπτοντας οικονομικούς υπολογισμούς. Η λανθασμένη θεώρηση μπορεί να οφείλεται σε </a:t>
            </a:r>
            <a:r>
              <a:rPr lang="el-GR" dirty="0" err="1"/>
              <a:t>συμπεριφορικά</a:t>
            </a:r>
            <a:r>
              <a:rPr lang="el-GR" dirty="0"/>
              <a:t> σφάλματα: πχ υψηλό επιτόκιο αναγωγής, υπερβολική αναγωγή αλλά και σε αποφυγή περίπλοκων αποφάσεων. 	Ο ‘ανορθολογισμός’ αυτός συνεπάγεται ότι έχει γίνει ανεπαρκής προετοιμασία που αργότερα μεταφράζεται </a:t>
            </a:r>
            <a:r>
              <a:rPr lang="el-GR" b="1" dirty="0"/>
              <a:t>σε ανεπάρκεια συντάξεων </a:t>
            </a:r>
            <a:r>
              <a:rPr lang="el-GR" dirty="0"/>
              <a:t>(φτώχεια, εξάντληση αποταμιεύσεων). </a:t>
            </a:r>
          </a:p>
          <a:p>
            <a:pPr marL="0" indent="0">
              <a:buNone/>
            </a:pPr>
            <a:r>
              <a:rPr lang="el-GR" dirty="0"/>
              <a:t>Τα όρια ηλικίας λειτουργούν στο μυαλό των ανθρώπων </a:t>
            </a:r>
            <a:r>
              <a:rPr lang="el-GR" b="1" dirty="0"/>
              <a:t>σαν η επίσημη </a:t>
            </a:r>
            <a:r>
              <a:rPr lang="el-GR" dirty="0"/>
              <a:t>αρχή της τελευταίας φάσης–πύλη της τρίτης ηλικίας. Είναι </a:t>
            </a:r>
            <a:r>
              <a:rPr lang="el-GR" b="1" dirty="0"/>
              <a:t>το έμβλημα της ζωής των τριών φάσεων </a:t>
            </a:r>
            <a:r>
              <a:rPr lang="el-GR" dirty="0"/>
              <a:t>– όπου οι φάσεις διακρίνονται απόλυτα μεταξύ τους. Στο μοντέλο αυτό 100% εργασία ακολουθείται από 100% σύνταξη χωρίς ενδιάμεση φάση και χωρίς εναλλακτικές επιλογές. </a:t>
            </a:r>
          </a:p>
          <a:p>
            <a:pPr marL="0" indent="0">
              <a:buNone/>
            </a:pPr>
            <a:r>
              <a:rPr lang="el-GR" dirty="0"/>
              <a:t>Η επικέντρωση στα όρια ερμηνεύεται </a:t>
            </a:r>
            <a:r>
              <a:rPr lang="el-GR" b="1" dirty="0"/>
              <a:t>ως προσήλωση στις τρείς φάσεις </a:t>
            </a:r>
            <a:r>
              <a:rPr lang="el-GR" dirty="0"/>
              <a:t>και αντίστασης σε πιο ευέλικτα σχήματα. </a:t>
            </a:r>
            <a:r>
              <a:rPr lang="el-GR" b="1" dirty="0"/>
              <a:t>Δηλαδή οφείλεται στην απροθυμία (ή  τον φόβο) να εξεταστεί κάτι καινούργιο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BC882-69D0-6373-6CAC-75C461D6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5C9F2-C785-0529-7FE3-6664179E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78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23AA-8010-6F0E-87C2-E3B7E0B6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Ηλικία και προκατάληψη</a:t>
            </a:r>
            <a:r>
              <a:rPr lang="el-GR" dirty="0"/>
              <a:t>: </a:t>
            </a:r>
            <a:br>
              <a:rPr lang="el-GR" dirty="0"/>
            </a:br>
            <a:r>
              <a:rPr lang="el-GR" dirty="0"/>
              <a:t>Τα οικονομικά των Διακρίσεων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47C0-8793-5FCB-C519-CB77D745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276872"/>
            <a:ext cx="11380351" cy="396044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ΕΕ: Διακρίσεις σε πρόσληψη, αμοιβές – </a:t>
            </a:r>
            <a:r>
              <a:rPr lang="el-GR" b="1" dirty="0"/>
              <a:t>απαγορεύονται ρητά: Αν </a:t>
            </a:r>
            <a:r>
              <a:rPr lang="el-GR" dirty="0"/>
              <a:t>οφείλονται σε </a:t>
            </a:r>
            <a:r>
              <a:rPr lang="el-GR" b="1" dirty="0"/>
              <a:t>φύλο</a:t>
            </a:r>
            <a:r>
              <a:rPr lang="el-GR" dirty="0"/>
              <a:t>, </a:t>
            </a:r>
            <a:r>
              <a:rPr lang="el-GR" b="1" dirty="0"/>
              <a:t>εθνότητα, σεξουαλικό προσανατολισμό</a:t>
            </a:r>
            <a:r>
              <a:rPr lang="el-GR" dirty="0"/>
              <a:t> αλλά και την </a:t>
            </a:r>
            <a:r>
              <a:rPr lang="el-GR" b="1" i="1" dirty="0"/>
              <a:t>ηλικία</a:t>
            </a:r>
            <a:r>
              <a:rPr lang="el-GR" dirty="0"/>
              <a:t>. </a:t>
            </a:r>
          </a:p>
          <a:p>
            <a:pPr lvl="1"/>
            <a:r>
              <a:rPr lang="en-US" dirty="0"/>
              <a:t>‘</a:t>
            </a:r>
            <a:r>
              <a:rPr lang="en-US" b="1" i="1" dirty="0"/>
              <a:t>Ageism</a:t>
            </a:r>
            <a:r>
              <a:rPr lang="en-US" b="1" dirty="0"/>
              <a:t>’</a:t>
            </a:r>
            <a:r>
              <a:rPr lang="en-US" dirty="0"/>
              <a:t> ≡ </a:t>
            </a:r>
            <a:r>
              <a:rPr lang="el-GR" dirty="0"/>
              <a:t>‘διάκριση ηλικίας’, αλλά, εναντίον </a:t>
            </a:r>
            <a:r>
              <a:rPr lang="el-GR" i="1" dirty="0"/>
              <a:t>τίνος</a:t>
            </a:r>
            <a:r>
              <a:rPr lang="el-GR" dirty="0"/>
              <a:t>; </a:t>
            </a:r>
            <a:r>
              <a:rPr lang="en-US" dirty="0"/>
              <a:t>‘</a:t>
            </a:r>
            <a:r>
              <a:rPr lang="el-GR" b="1" dirty="0" err="1"/>
              <a:t>Ηλικιοφοβία</a:t>
            </a:r>
            <a:r>
              <a:rPr lang="el-GR" b="1" dirty="0"/>
              <a:t>’ –</a:t>
            </a:r>
            <a:r>
              <a:rPr lang="el-GR" dirty="0"/>
              <a:t>νεολογισμός εστιάζει στις φάσεις ζωής</a:t>
            </a:r>
          </a:p>
          <a:p>
            <a:pPr marL="0" indent="0">
              <a:buNone/>
            </a:pPr>
            <a:r>
              <a:rPr lang="el-GR" b="1" dirty="0"/>
              <a:t>Πώς μετράται;</a:t>
            </a:r>
          </a:p>
          <a:p>
            <a:r>
              <a:rPr lang="el-GR" b="1" i="1" dirty="0"/>
              <a:t>Ανεπεξέργαστες διακρίσεις</a:t>
            </a:r>
            <a:r>
              <a:rPr lang="el-GR" i="1" dirty="0"/>
              <a:t> </a:t>
            </a:r>
            <a:r>
              <a:rPr lang="el-GR" dirty="0"/>
              <a:t>–στοιχεία χωρίς προσαρμογές. Συνήθως  εκφράζονται ως </a:t>
            </a:r>
            <a:r>
              <a:rPr lang="el-GR" b="1" dirty="0"/>
              <a:t>‘χάσμα’. </a:t>
            </a:r>
          </a:p>
          <a:p>
            <a:pPr lvl="1"/>
            <a:r>
              <a:rPr lang="el-GR" dirty="0"/>
              <a:t>Λ.χ. το χάσμα φύλου στις αμοιβές είναι η απόσταση που χωρίζει την μέση αμοιβή των γυναικών από αυτή των ανδρών (δηλαδή </a:t>
            </a:r>
            <a:r>
              <a:rPr lang="el-GR" b="1" dirty="0"/>
              <a:t>(ΜΟ γυναικών- ΜΟ Ανδρών)/ ΜΟ ανδρώ</a:t>
            </a:r>
            <a:r>
              <a:rPr lang="el-GR" dirty="0"/>
              <a:t>ν)). </a:t>
            </a:r>
          </a:p>
          <a:p>
            <a:pPr lvl="1"/>
            <a:r>
              <a:rPr lang="el-GR" dirty="0"/>
              <a:t>Όμως μπορεί να εξηγείται σε άλλο παράγοντα (πχ αν η ‘ομάδα χ’ έχει χαμηλότερο επίπεδο εκπαίδευσης.  </a:t>
            </a:r>
          </a:p>
          <a:p>
            <a:pPr lvl="2"/>
            <a:r>
              <a:rPr lang="el-GR" dirty="0"/>
              <a:t>Η ύπαρξη διαφοράς τότε </a:t>
            </a:r>
            <a:r>
              <a:rPr lang="el-GR" i="1" dirty="0"/>
              <a:t>δεν</a:t>
            </a:r>
            <a:r>
              <a:rPr lang="el-GR" dirty="0"/>
              <a:t> ισοδυναμεί με  διάκριση. </a:t>
            </a:r>
          </a:p>
          <a:p>
            <a:r>
              <a:rPr lang="el-GR" b="1" i="1" dirty="0"/>
              <a:t>Τεχνική αποσύνθεσης  </a:t>
            </a:r>
            <a:r>
              <a:rPr lang="en-US" b="1" i="1" dirty="0"/>
              <a:t>(Oaxaca-Blinder method)</a:t>
            </a:r>
            <a:endParaRPr lang="el-GR" b="1" i="1" dirty="0"/>
          </a:p>
          <a:p>
            <a:r>
              <a:rPr lang="el-GR" dirty="0"/>
              <a:t>Αρχίζει από </a:t>
            </a:r>
            <a:r>
              <a:rPr lang="el-GR" b="1" dirty="0"/>
              <a:t>μοντέλο αμοιβών </a:t>
            </a:r>
            <a:r>
              <a:rPr lang="el-GR" dirty="0"/>
              <a:t>το οποίο ‘εξηγεί’ τα στοιχεία (πχ παλινδρόμηση). Μπορεί να τεθεί η υποθετική ερώτηση: </a:t>
            </a:r>
            <a:r>
              <a:rPr lang="el-GR" b="1" dirty="0"/>
              <a:t>πόσο ψηλοί θα ήταν οι μισθοί των γυναικών </a:t>
            </a:r>
            <a:r>
              <a:rPr lang="el-GR" b="1" i="1" dirty="0"/>
              <a:t>αν είχαν τα χαρακτηριστικά των ανδρών</a:t>
            </a:r>
            <a:r>
              <a:rPr lang="el-GR" b="1" dirty="0"/>
              <a:t>. </a:t>
            </a:r>
          </a:p>
          <a:p>
            <a:pPr lvl="1"/>
            <a:r>
              <a:rPr lang="el-GR" dirty="0"/>
              <a:t>Βλέπουμε αν ένα υποθετικό άτομο </a:t>
            </a:r>
            <a:r>
              <a:rPr lang="el-GR" i="1" dirty="0"/>
              <a:t>αν είχε όλα τα χαρακτηριστικά ίδια </a:t>
            </a:r>
            <a:r>
              <a:rPr lang="el-GR" dirty="0"/>
              <a:t>και </a:t>
            </a:r>
            <a:r>
              <a:rPr lang="el-GR" b="1" dirty="0"/>
              <a:t>διέφερε μόνο στο επίδικο </a:t>
            </a:r>
            <a:r>
              <a:rPr lang="el-GR" dirty="0"/>
              <a:t>(φύλο, ηλικία)</a:t>
            </a:r>
          </a:p>
          <a:p>
            <a:pPr lvl="2"/>
            <a:r>
              <a:rPr lang="el-GR" dirty="0" err="1"/>
              <a:t>Αρα</a:t>
            </a:r>
            <a:r>
              <a:rPr lang="el-GR" dirty="0"/>
              <a:t> σπάμε την διαφορά σε </a:t>
            </a:r>
            <a:r>
              <a:rPr lang="el-GR" b="1" dirty="0"/>
              <a:t>ένα τμήμα που εξηγείται </a:t>
            </a:r>
            <a:r>
              <a:rPr lang="el-GR" dirty="0"/>
              <a:t>(από τους καθοριστικούς παράγοντες) και ένα που </a:t>
            </a:r>
            <a:r>
              <a:rPr lang="el-GR" b="1" dirty="0"/>
              <a:t>δεν εξηγείται</a:t>
            </a:r>
          </a:p>
          <a:p>
            <a:pPr lvl="2"/>
            <a:r>
              <a:rPr lang="en-US" b="1" dirty="0"/>
              <a:t>To </a:t>
            </a:r>
            <a:r>
              <a:rPr lang="el-GR" b="1" dirty="0"/>
              <a:t>τμήμα που δεν εξηγείται θα μπορούσε να είναι ‘αποτέλεσμα διάκρισης’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AEE2E-95CF-AE57-A0E6-64799CC9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BC3CF-EBC7-2E93-A8BC-74C8A04A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8448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40C3-3C9C-4E3B-D482-1A8439E2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127" y="1028008"/>
            <a:ext cx="8761413" cy="706964"/>
          </a:xfrm>
        </p:spPr>
        <p:txBody>
          <a:bodyPr/>
          <a:lstStyle/>
          <a:p>
            <a:r>
              <a:rPr lang="el-GR" dirty="0"/>
              <a:t>Τεχνικοί υπολογισμοί προκατάληψης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3898D-5EAB-5836-DCC2-B920BC79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12" y="2285255"/>
            <a:ext cx="10585176" cy="42589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/>
              <a:t>Τεχνική αποσύνθεσης: Εμπειρική διαδικασία στην περίπτωση του φύλου: Υποθετική ερώτηση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ατομικά στοιχεία αποδοχών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υπολογίζεται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παλινδρόμηση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(μια για άνδρες και μια για γυναίκες) με εξαρτημένη μεταβλητή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μισθό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ανεξάρτητες τους προσδιοριστικούς παράγοντες – όπως εκπαίδευση, ηλικία, θέση στην εργασία, φύλο κοκ.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Αξιοποιούνται οι συντελεστές της  παλινδρόμησης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των ανδρών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τα χαρακτηριστικά των γυναικών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κάθε γυνα</a:t>
            </a: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ίκα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Τα υποθετικά αποτελέσματα συγκρίνονται με τα πραγματικά και εξάγονται μέσοι όροι και διαφορές.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Ετσι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‘αποσυντίθεται’ η διαφορά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(α)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τμήμα που εξηγείται ‘αντικειμενικά’ – πχ εκπαίδευση, και (β) σε ‘ανεξήγητο’ τμήμα.</a:t>
            </a:r>
          </a:p>
          <a:p>
            <a:pPr marL="0" lvl="0" indent="0" algn="just">
              <a:spcAft>
                <a:spcPts val="400"/>
              </a:spcAft>
              <a:buNone/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το μέσο ανεξήγητο τμήμα  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όντως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μέτρηση της προκατάληψης πχ φύλου; </a:t>
            </a:r>
          </a:p>
          <a:p>
            <a:pPr algn="just">
              <a:spcAft>
                <a:spcPts val="4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 έχει εξαιρεθεί καμμιά σημαντική επιρροή· Αλλιώς αυτό που λείπει πρέπει να στατιστικά ανεξάρτητο από το φύλο. </a:t>
            </a:r>
          </a:p>
          <a:p>
            <a:pPr algn="just">
              <a:spcAft>
                <a:spcPts val="4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 υπάρχει έμμεση επίπτωση:  πχ προκατάληψη περιορίζει την πρόσβαση στη εκπαίδευση.  </a:t>
            </a:r>
          </a:p>
          <a:p>
            <a:pPr algn="just">
              <a:spcAft>
                <a:spcPts val="400"/>
              </a:spcAft>
            </a:pP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Αυτοεπιβεβαιωνόμενη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προφητεία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⇒ οι ‘ανεξάρτητες’ μεταβλητές στερούνται ανεξαρτησίας.  Αυτό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ξεπερνάται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 υφίστανται δείκτες ικανότητας ανεξάρτητες από την εργασία (π.χ. βαθμοί σε Πανελλήνιες</a:t>
            </a:r>
          </a:p>
          <a:p>
            <a:pPr algn="just">
              <a:spcAft>
                <a:spcPts val="4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μοντέλο πρέπει να είναι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γραμμικό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αλλιώς δεν μπορεί να επιμεριστεί η επίπτωση του κάθε χαρακτηριστικού. Αν δεν είναι, τότε η μέτρηση θα είναι λάθος.</a:t>
            </a:r>
          </a:p>
          <a:p>
            <a:pPr marL="0" indent="0" algn="just">
              <a:spcAft>
                <a:spcPts val="400"/>
              </a:spcAft>
              <a:buNone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Εναλλακτική τεχνική: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Πειραματική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Αποστέλλονται σε εργοδότες αιτήσεις εργασίας πανομοιότυπες σε όλα τα προσόντα και χαρακτηριστικά, εκτός του φύλου. Καταγράφονται οι απαντήσεις.  Εκ κατασκευής οι διαφορές οφείλονται στον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συγκκεκριμένο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παράγοντα. Έτσι συγκεντρώνονται στοιχεία που μπορούν με άμεσο τρόπο να απαντήσουν αν υπάρχει διάκριση.</a:t>
            </a:r>
          </a:p>
          <a:p>
            <a:pPr marL="0" lvl="0" indent="0" algn="just">
              <a:spcAft>
                <a:spcPts val="400"/>
              </a:spcAft>
              <a:buNone/>
            </a:pP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1C4B5-9B83-4FFE-9893-5C6B9506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0CA33-0F24-6D49-EF93-4A33BF25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734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C758-6F11-2895-9129-969A03BA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ειδικές περιπτώσεις στην Ελλάδα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BFFB1-4770-160F-66F9-7118BC73E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l-GR" b="1" dirty="0" err="1"/>
              <a:t>Γυναικεσ</a:t>
            </a:r>
            <a:r>
              <a:rPr lang="el-GR" b="1" dirty="0"/>
              <a:t> </a:t>
            </a:r>
            <a:r>
              <a:rPr lang="el-GR" b="1" dirty="0" err="1"/>
              <a:t>ολων</a:t>
            </a:r>
            <a:r>
              <a:rPr lang="el-GR" b="1" dirty="0"/>
              <a:t> </a:t>
            </a:r>
            <a:r>
              <a:rPr lang="el-GR" dirty="0"/>
              <a:t>των </a:t>
            </a:r>
            <a:r>
              <a:rPr lang="el-GR" dirty="0" err="1"/>
              <a:t>ηλικιων</a:t>
            </a:r>
            <a:endParaRPr lang="el-GR" dirty="0"/>
          </a:p>
          <a:p>
            <a:pPr marL="457200" indent="-457200">
              <a:buAutoNum type="arabicPeriod"/>
            </a:pPr>
            <a:r>
              <a:rPr lang="el-GR" b="1" dirty="0" err="1"/>
              <a:t>Προσφατοι</a:t>
            </a:r>
            <a:r>
              <a:rPr lang="el-GR" b="1" dirty="0"/>
              <a:t> </a:t>
            </a:r>
            <a:r>
              <a:rPr lang="el-GR" b="1" dirty="0" err="1"/>
              <a:t>συνταξιουχοι</a:t>
            </a:r>
            <a:endParaRPr lang="el-GR" b="1" dirty="0"/>
          </a:p>
          <a:p>
            <a:r>
              <a:rPr lang="el-GR" cap="none" dirty="0"/>
              <a:t>Δύο σημαντικές πηγές δυνητικής αύξησης απασχόλησης.</a:t>
            </a:r>
            <a:endParaRPr lang="en-GB" cap="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659E7-0380-DB9F-5A2C-758942B6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B938C-B847-4B4B-984F-F7A3ADF79566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74EA0-0CB1-85E5-AEA2-018C067D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3365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5C4B-CACD-173F-11FF-B5580A0B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 </a:t>
            </a:r>
            <a:r>
              <a:rPr lang="el-GR" b="1" dirty="0"/>
              <a:t>Ελλάδα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συγκριτικά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1E4265-D8EC-5D34-4C5A-CFDA85506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160905"/>
              </p:ext>
            </p:extLst>
          </p:nvPr>
        </p:nvGraphicFramePr>
        <p:xfrm>
          <a:off x="5781674" y="2492896"/>
          <a:ext cx="5604434" cy="2520136"/>
        </p:xfrm>
        <a:graphic>
          <a:graphicData uri="http://schemas.openxmlformats.org/drawingml/2006/table">
            <a:tbl>
              <a:tblPr firstCol="1">
                <a:tableStyleId>{69C7853C-536D-4A76-A0AE-DD22124D55A5}</a:tableStyleId>
              </a:tblPr>
              <a:tblGrid>
                <a:gridCol w="525806">
                  <a:extLst>
                    <a:ext uri="{9D8B030D-6E8A-4147-A177-3AD203B41FA5}">
                      <a16:colId xmlns:a16="http://schemas.microsoft.com/office/drawing/2014/main" val="1384488122"/>
                    </a:ext>
                  </a:extLst>
                </a:gridCol>
                <a:gridCol w="564292">
                  <a:extLst>
                    <a:ext uri="{9D8B030D-6E8A-4147-A177-3AD203B41FA5}">
                      <a16:colId xmlns:a16="http://schemas.microsoft.com/office/drawing/2014/main" val="3485131264"/>
                    </a:ext>
                  </a:extLst>
                </a:gridCol>
                <a:gridCol w="564292">
                  <a:extLst>
                    <a:ext uri="{9D8B030D-6E8A-4147-A177-3AD203B41FA5}">
                      <a16:colId xmlns:a16="http://schemas.microsoft.com/office/drawing/2014/main" val="345479705"/>
                    </a:ext>
                  </a:extLst>
                </a:gridCol>
                <a:gridCol w="564292">
                  <a:extLst>
                    <a:ext uri="{9D8B030D-6E8A-4147-A177-3AD203B41FA5}">
                      <a16:colId xmlns:a16="http://schemas.microsoft.com/office/drawing/2014/main" val="197233473"/>
                    </a:ext>
                  </a:extLst>
                </a:gridCol>
                <a:gridCol w="564292">
                  <a:extLst>
                    <a:ext uri="{9D8B030D-6E8A-4147-A177-3AD203B41FA5}">
                      <a16:colId xmlns:a16="http://schemas.microsoft.com/office/drawing/2014/main" val="2821417219"/>
                    </a:ext>
                  </a:extLst>
                </a:gridCol>
                <a:gridCol w="564292">
                  <a:extLst>
                    <a:ext uri="{9D8B030D-6E8A-4147-A177-3AD203B41FA5}">
                      <a16:colId xmlns:a16="http://schemas.microsoft.com/office/drawing/2014/main" val="2989329221"/>
                    </a:ext>
                  </a:extLst>
                </a:gridCol>
                <a:gridCol w="564292">
                  <a:extLst>
                    <a:ext uri="{9D8B030D-6E8A-4147-A177-3AD203B41FA5}">
                      <a16:colId xmlns:a16="http://schemas.microsoft.com/office/drawing/2014/main" val="343767455"/>
                    </a:ext>
                  </a:extLst>
                </a:gridCol>
                <a:gridCol w="564292">
                  <a:extLst>
                    <a:ext uri="{9D8B030D-6E8A-4147-A177-3AD203B41FA5}">
                      <a16:colId xmlns:a16="http://schemas.microsoft.com/office/drawing/2014/main" val="88120884"/>
                    </a:ext>
                  </a:extLst>
                </a:gridCol>
                <a:gridCol w="564292">
                  <a:extLst>
                    <a:ext uri="{9D8B030D-6E8A-4147-A177-3AD203B41FA5}">
                      <a16:colId xmlns:a16="http://schemas.microsoft.com/office/drawing/2014/main" val="2999755479"/>
                    </a:ext>
                  </a:extLst>
                </a:gridCol>
                <a:gridCol w="564292">
                  <a:extLst>
                    <a:ext uri="{9D8B030D-6E8A-4147-A177-3AD203B41FA5}">
                      <a16:colId xmlns:a16="http://schemas.microsoft.com/office/drawing/2014/main" val="970211703"/>
                    </a:ext>
                  </a:extLst>
                </a:gridCol>
              </a:tblGrid>
              <a:tr h="307064"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Γυναίκες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>
                          <a:effectLst/>
                        </a:rPr>
                        <a:t>Ανδρες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>
                          <a:effectLst/>
                        </a:rPr>
                        <a:t>Εκπαιδευτικό χάσμα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>
                          <a:effectLst/>
                        </a:rPr>
                        <a:t>% Απασχόλησης 2018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57177"/>
                  </a:ext>
                </a:extLst>
              </a:tr>
              <a:tr h="319137"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προσδ.65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 σε καλή υγεία 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προσδ.65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 σε καλή υγεία 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 err="1">
                          <a:effectLst/>
                        </a:rPr>
                        <a:t>Ανδρες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Γυναίκες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55-59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60-64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effectLst/>
                        </a:rPr>
                        <a:t>65-69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3079099691"/>
                  </a:ext>
                </a:extLst>
              </a:tr>
              <a:tr h="176319">
                <a:tc>
                  <a:txBody>
                    <a:bodyPr/>
                    <a:lstStyle/>
                    <a:p>
                      <a:pPr algn="l" fontAlgn="b"/>
                      <a:r>
                        <a:rPr lang="el-GR" sz="1050" u="none" strike="noStrike" dirty="0">
                          <a:effectLst/>
                        </a:rPr>
                        <a:t>Ελλάδα</a:t>
                      </a:r>
                      <a:endParaRPr lang="el-GR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50" u="none" strike="noStrike" dirty="0">
                          <a:effectLst/>
                        </a:rPr>
                        <a:t>21,9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50" u="none" strike="noStrike" dirty="0">
                          <a:effectLst/>
                        </a:rPr>
                        <a:t>7,2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50" u="none" strike="noStrike" dirty="0">
                          <a:effectLst/>
                        </a:rPr>
                        <a:t>19,1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50" u="none" strike="noStrike" dirty="0">
                          <a:effectLst/>
                        </a:rPr>
                        <a:t>7,4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50" u="none" strike="noStrike" dirty="0">
                          <a:effectLst/>
                        </a:rPr>
                        <a:t>2,4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50" u="none" strike="noStrike" dirty="0">
                          <a:effectLst/>
                        </a:rPr>
                        <a:t>5,7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50" u="none" strike="noStrike" dirty="0">
                          <a:effectLst/>
                        </a:rPr>
                        <a:t>52,3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50" u="none" strike="noStrike" dirty="0">
                          <a:effectLst/>
                        </a:rPr>
                        <a:t>30,1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50" u="none" strike="noStrike" dirty="0">
                          <a:effectLst/>
                        </a:rPr>
                        <a:t>10,6</a:t>
                      </a:r>
                      <a:endParaRPr lang="el-GR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46446"/>
                  </a:ext>
                </a:extLst>
              </a:tr>
              <a:tr h="176319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Ιταλία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22,8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9,2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19,6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9,8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2,7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4,4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64,7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 dirty="0">
                          <a:effectLst/>
                        </a:rPr>
                        <a:t>41,1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12,3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68436560"/>
                  </a:ext>
                </a:extLst>
              </a:tr>
              <a:tr h="176319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Γερμανία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21,1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12,2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18,0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11,5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80,8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60,4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17,0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3058655953"/>
                  </a:ext>
                </a:extLst>
              </a:tr>
              <a:tr h="176319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Σουηδια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21,6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15,8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19,2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15,6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2,6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4,0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85,5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70,2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24,0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526559949"/>
                  </a:ext>
                </a:extLst>
              </a:tr>
              <a:tr h="176319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ΗΒ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21,1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10,7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18,9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10,2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4,0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4,4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74,4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54,2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21,3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353826723"/>
                  </a:ext>
                </a:extLst>
              </a:tr>
              <a:tr h="176319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ΗΠΑ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20,7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18,1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3,8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6,9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70,2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55,5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31,9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2038274821"/>
                  </a:ext>
                </a:extLst>
              </a:tr>
              <a:tr h="176319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Ιαπωνία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24,2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19,6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81,7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68,8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46,6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3305677399"/>
                  </a:ext>
                </a:extLst>
              </a:tr>
              <a:tr h="176319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effectLst/>
                        </a:rPr>
                        <a:t>ΟΟΣΑ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21,4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9,6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18,1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8,5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4,2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7,1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72,5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>
                          <a:effectLst/>
                        </a:rPr>
                        <a:t>49,6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u="none" strike="noStrike" dirty="0">
                          <a:effectLst/>
                        </a:rPr>
                        <a:t>22,3</a:t>
                      </a:r>
                      <a:endParaRPr lang="el-GR" sz="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2362245585"/>
                  </a:ext>
                </a:extLst>
              </a:tr>
              <a:tr h="307064">
                <a:tc gridSpan="9"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Χάσμα εκπαίδευση= διαφορά μεταξύ προσδόκιμο πτυχιούχων - βασικής εκπαίδευση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2008602531"/>
                  </a:ext>
                </a:extLst>
              </a:tr>
              <a:tr h="1763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>
                          <a:effectLst/>
                        </a:rPr>
                        <a:t>Πηγή: </a:t>
                      </a:r>
                      <a:r>
                        <a:rPr lang="en-GB" sz="900" u="none" strike="noStrike">
                          <a:effectLst/>
                        </a:rPr>
                        <a:t>van Ours 2024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09" marR="8109" marT="8109" marB="0" anchor="b"/>
                </a:tc>
                <a:extLst>
                  <a:ext uri="{0D108BD9-81ED-4DB2-BD59-A6C34878D82A}">
                    <a16:rowId xmlns:a16="http://schemas.microsoft.com/office/drawing/2014/main" val="185564443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1A0EF-77B5-2C85-6766-F540ECB81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996952"/>
            <a:ext cx="3284862" cy="3027927"/>
          </a:xfrm>
        </p:spPr>
        <p:txBody>
          <a:bodyPr>
            <a:normAutofit fontScale="92500" lnSpcReduction="10000"/>
          </a:bodyPr>
          <a:lstStyle/>
          <a:p>
            <a:r>
              <a:rPr lang="el-GR" sz="1600" dirty="0">
                <a:solidFill>
                  <a:schemeClr val="bg2"/>
                </a:solidFill>
              </a:rPr>
              <a:t>Η Ελλάδα </a:t>
            </a:r>
            <a:r>
              <a:rPr lang="el-GR" sz="1600" b="1" i="1" dirty="0">
                <a:solidFill>
                  <a:schemeClr val="bg2"/>
                </a:solidFill>
              </a:rPr>
              <a:t>υστερεί</a:t>
            </a:r>
            <a:r>
              <a:rPr lang="el-GR" sz="1600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2"/>
                </a:solidFill>
              </a:rPr>
              <a:t>Στα </a:t>
            </a:r>
            <a:r>
              <a:rPr lang="el-GR" sz="1600" b="1" dirty="0">
                <a:solidFill>
                  <a:schemeClr val="bg2"/>
                </a:solidFill>
              </a:rPr>
              <a:t>υγιή χρόνια </a:t>
            </a:r>
            <a:r>
              <a:rPr lang="el-GR" sz="1600" dirty="0">
                <a:solidFill>
                  <a:schemeClr val="bg2"/>
                </a:solidFill>
              </a:rPr>
              <a:t>μετά τα 65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2"/>
                </a:solidFill>
              </a:rPr>
              <a:t>Χαμηλότερα από </a:t>
            </a:r>
            <a:r>
              <a:rPr lang="el-GR" sz="1400" dirty="0" err="1">
                <a:solidFill>
                  <a:schemeClr val="bg2"/>
                </a:solidFill>
              </a:rPr>
              <a:t>μ.ο</a:t>
            </a:r>
            <a:r>
              <a:rPr lang="el-GR" sz="1400" dirty="0">
                <a:solidFill>
                  <a:schemeClr val="bg2"/>
                </a:solidFill>
              </a:rPr>
              <a:t>. ΟΟΣΑ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2"/>
                </a:solidFill>
              </a:rPr>
              <a:t>Στα ποσοστά απασχόλησης σε ηλικία ΄μετά τα 65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2"/>
                </a:solidFill>
              </a:rPr>
              <a:t>Ακόμη και σχετικά με Ιταλία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2"/>
                </a:solidFill>
              </a:rPr>
              <a:t>Μεγάλη σχετικά </a:t>
            </a:r>
            <a:r>
              <a:rPr lang="el-GR" sz="1600" dirty="0" err="1">
                <a:solidFill>
                  <a:schemeClr val="bg2"/>
                </a:solidFill>
              </a:rPr>
              <a:t>διαφοράστο</a:t>
            </a:r>
            <a:r>
              <a:rPr lang="el-GR" sz="1600" dirty="0">
                <a:solidFill>
                  <a:schemeClr val="bg2"/>
                </a:solidFill>
              </a:rPr>
              <a:t> προσδόκιμο μεταξύ επιπέδων εκπαίδευσης </a:t>
            </a:r>
            <a:r>
              <a:rPr lang="el-GR" sz="1600" b="1" dirty="0">
                <a:solidFill>
                  <a:schemeClr val="bg2"/>
                </a:solidFill>
              </a:rPr>
              <a:t>στους άνδρες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2"/>
                </a:solidFill>
              </a:rPr>
              <a:t>Θέματα ανισοτήτων</a:t>
            </a:r>
            <a:br>
              <a:rPr lang="el-GR" sz="1400" dirty="0">
                <a:solidFill>
                  <a:schemeClr val="bg2"/>
                </a:solidFill>
              </a:rPr>
            </a:br>
            <a:endParaRPr lang="el-GR" sz="1400" dirty="0">
              <a:solidFill>
                <a:schemeClr val="bg2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76AFE-56DC-6911-472F-36E45D9D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A71E0-4A2D-48C2-9BAE-EFE4F29E9200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AC571-1F20-8501-4F8A-016B25DF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34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AA0C8-C2DA-8058-66EF-09FF80BBEEE9}"/>
              </a:ext>
            </a:extLst>
          </p:cNvPr>
          <p:cNvSpPr txBox="1"/>
          <p:nvPr/>
        </p:nvSpPr>
        <p:spPr>
          <a:xfrm>
            <a:off x="5591944" y="530120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ΑΠΟΘΕΜΑΤΑ ΕΡΓΑΣΙΑΣ</a:t>
            </a:r>
            <a:r>
              <a:rPr lang="el-G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στις γυναίκες όλων των ηλικιών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Σε όλους άνω των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Μετά από βελτιώσεις στο επίπεδο υγείας</a:t>
            </a:r>
          </a:p>
        </p:txBody>
      </p:sp>
    </p:spTree>
    <p:extLst>
      <p:ext uri="{BB962C8B-B14F-4D97-AF65-F5344CB8AC3E}">
        <p14:creationId xmlns:p14="http://schemas.microsoft.com/office/powerpoint/2010/main" val="4110959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82C5-5950-24C3-18DC-1CC7EB0C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Γυναίκες</a:t>
            </a:r>
            <a:r>
              <a:rPr lang="el-GR" dirty="0"/>
              <a:t> </a:t>
            </a:r>
            <a:r>
              <a:rPr lang="el-GR" b="1" dirty="0"/>
              <a:t>στην Ελλάδα</a:t>
            </a:r>
            <a:r>
              <a:rPr lang="el-GR" dirty="0"/>
              <a:t>: </a:t>
            </a:r>
            <a:r>
              <a:rPr lang="el-GR" i="1" dirty="0"/>
              <a:t>διστακτική</a:t>
            </a:r>
            <a:r>
              <a:rPr lang="el-GR" dirty="0"/>
              <a:t> πρόοδος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D3EBE-FC85-F3C4-C9E0-1E3934B9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619" y="2571103"/>
            <a:ext cx="4825157" cy="576262"/>
          </a:xfrm>
        </p:spPr>
        <p:txBody>
          <a:bodyPr/>
          <a:lstStyle/>
          <a:p>
            <a:r>
              <a:rPr lang="el-GR" sz="1800" dirty="0">
                <a:solidFill>
                  <a:schemeClr val="tx1"/>
                </a:solidFill>
              </a:rPr>
              <a:t>Γυναίκες από ηλικία 25 και μετά εργάζονται </a:t>
            </a:r>
            <a:r>
              <a:rPr lang="el-GR" sz="1800" b="1" i="1" dirty="0">
                <a:solidFill>
                  <a:schemeClr val="tx1"/>
                </a:solidFill>
              </a:rPr>
              <a:t>περισσότερο</a:t>
            </a:r>
            <a:r>
              <a:rPr lang="el-GR" sz="1800" b="1" dirty="0">
                <a:solidFill>
                  <a:schemeClr val="tx1"/>
                </a:solidFill>
              </a:rPr>
              <a:t> από παλαιότερα</a:t>
            </a:r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859FEF-CB97-558A-ABB5-30D992188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376" y="3190773"/>
            <a:ext cx="5309824" cy="297453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7F762-93EE-0356-478D-BE801F351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4" y="2562547"/>
            <a:ext cx="4825157" cy="617215"/>
          </a:xfrm>
        </p:spPr>
        <p:txBody>
          <a:bodyPr/>
          <a:lstStyle/>
          <a:p>
            <a:r>
              <a:rPr lang="el-GR" sz="1600" dirty="0">
                <a:solidFill>
                  <a:schemeClr val="tx1"/>
                </a:solidFill>
              </a:rPr>
              <a:t>Πολύ </a:t>
            </a:r>
            <a:r>
              <a:rPr lang="el-GR" sz="1600" b="1" dirty="0">
                <a:solidFill>
                  <a:schemeClr val="tx1"/>
                </a:solidFill>
              </a:rPr>
              <a:t>χειρότερα όμως από παρόμοιες χώρες </a:t>
            </a:r>
            <a:r>
              <a:rPr lang="el-GR" sz="1600" dirty="0">
                <a:solidFill>
                  <a:schemeClr val="tx1"/>
                </a:solidFill>
              </a:rPr>
              <a:t>– </a:t>
            </a:r>
            <a:r>
              <a:rPr lang="en-US" sz="1600" dirty="0">
                <a:solidFill>
                  <a:schemeClr val="tx1"/>
                </a:solidFill>
              </a:rPr>
              <a:t>GR </a:t>
            </a:r>
            <a:r>
              <a:rPr lang="el-GR" sz="1600" dirty="0">
                <a:solidFill>
                  <a:schemeClr val="tx1"/>
                </a:solidFill>
              </a:rPr>
              <a:t>καλύτερη 1985, χειρότερη 2020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CDA0CD2-7E35-53F4-E832-48FEC64753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4468" y="3179763"/>
            <a:ext cx="4632902" cy="284003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04ABA-E0C6-809C-E9F8-C0C50575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CFF98-C502-4353-B8E6-5692710ACA3F}" type="datetime1">
              <a:rPr lang="en-GB" smtClean="0"/>
              <a:t>15/05/2025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359FB4-84E7-4AF9-7334-D6356834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883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84C0-C87F-7BEF-51D4-BE14D92B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Γυναίκες και εργασία στην Ελλάδα:</a:t>
            </a:r>
            <a:br>
              <a:rPr lang="el-GR" dirty="0"/>
            </a:br>
            <a:r>
              <a:rPr lang="el-GR" dirty="0"/>
              <a:t>Το απόθεμα εργασίας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E59E-236D-EC22-6598-904536A6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492896"/>
            <a:ext cx="9937104" cy="3526904"/>
          </a:xfrm>
        </p:spPr>
        <p:txBody>
          <a:bodyPr/>
          <a:lstStyle/>
          <a:p>
            <a:r>
              <a:rPr lang="el-GR" dirty="0"/>
              <a:t>Αν εργαζόντουσαν όσες στη Δανία, θα ήταν σαν να προσθέταμε </a:t>
            </a:r>
            <a:r>
              <a:rPr lang="el-GR" b="1" dirty="0"/>
              <a:t>άλλο 1 ΙΚΑ.  </a:t>
            </a:r>
            <a:r>
              <a:rPr lang="el-GR" b="1" dirty="0" err="1"/>
              <a:t>Αρα</a:t>
            </a:r>
            <a:r>
              <a:rPr lang="el-GR" b="1" dirty="0"/>
              <a:t> η Ελλάδα έχει περιθώρια αντίδρασης που δεν έχουν άλλες χώρες.  </a:t>
            </a:r>
          </a:p>
          <a:p>
            <a:pPr lvl="1"/>
            <a:r>
              <a:rPr lang="el-GR" b="1" dirty="0"/>
              <a:t>Θα τα αξιοποιήσουν όμως;</a:t>
            </a:r>
          </a:p>
          <a:p>
            <a:r>
              <a:rPr lang="el-GR" b="1" dirty="0"/>
              <a:t>Δύο ερωτήματα:</a:t>
            </a:r>
          </a:p>
          <a:p>
            <a:pPr lvl="1"/>
            <a:r>
              <a:rPr lang="el-GR" b="1" dirty="0"/>
              <a:t>Μήπως διορθώνονται τα πράγματα </a:t>
            </a:r>
            <a:r>
              <a:rPr lang="el-GR" b="1" dirty="0">
                <a:solidFill>
                  <a:schemeClr val="accent1"/>
                </a:solidFill>
              </a:rPr>
              <a:t>μόνα τους </a:t>
            </a:r>
            <a:r>
              <a:rPr lang="el-GR" b="1" dirty="0"/>
              <a:t>χωρίς παρέμβαση</a:t>
            </a:r>
          </a:p>
          <a:p>
            <a:pPr lvl="2"/>
            <a:r>
              <a:rPr lang="el-GR" dirty="0"/>
              <a:t>Δηλαδή μήπως το πρόβλημα αφορά μόνο τις μεγαλύτερες γυναίκες - γενιές;</a:t>
            </a:r>
          </a:p>
          <a:p>
            <a:pPr lvl="2"/>
            <a:r>
              <a:rPr lang="el-GR" dirty="0"/>
              <a:t>Σε ποιο βαθμό αρκεί απλώς να περιμένουμε; </a:t>
            </a:r>
          </a:p>
          <a:p>
            <a:pPr lvl="1"/>
            <a:r>
              <a:rPr lang="el-GR" b="1" dirty="0"/>
              <a:t>Τι </a:t>
            </a:r>
            <a:r>
              <a:rPr lang="el-GR" b="1" i="1" dirty="0">
                <a:solidFill>
                  <a:schemeClr val="accent1"/>
                </a:solidFill>
              </a:rPr>
              <a:t>άλλα</a:t>
            </a:r>
            <a:r>
              <a:rPr lang="el-GR" b="1" dirty="0"/>
              <a:t> μέτρα χρειάζονται για να αξιοποιηθεί το απόθεμα;</a:t>
            </a:r>
          </a:p>
          <a:p>
            <a:pPr lvl="2"/>
            <a:r>
              <a:rPr lang="el-GR" dirty="0"/>
              <a:t>Για να επιταχύνουμε, ή να βελτιώσουμε ποιοτικά την απασχόληση;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B2E99-F6ED-6D10-B3EB-8F643466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2756F-C60F-10E6-A0F1-962DBB29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1617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00A0-5622-7A9E-CAC1-8AA652DC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2" y="980728"/>
            <a:ext cx="8915106" cy="699904"/>
          </a:xfrm>
        </p:spPr>
        <p:txBody>
          <a:bodyPr/>
          <a:lstStyle/>
          <a:p>
            <a:r>
              <a:rPr lang="el-GR" sz="2800" dirty="0"/>
              <a:t>Ανάγκη </a:t>
            </a:r>
            <a:r>
              <a:rPr lang="el-GR" sz="2800" b="1" dirty="0"/>
              <a:t>ισορροπημένης</a:t>
            </a:r>
            <a:r>
              <a:rPr lang="el-GR" sz="2800" dirty="0"/>
              <a:t> παρέμβασης </a:t>
            </a:r>
            <a:r>
              <a:rPr lang="el-GR" sz="2800" b="1" dirty="0"/>
              <a:t>για γυναίκες</a:t>
            </a:r>
            <a:br>
              <a:rPr lang="el-GR" sz="2800" dirty="0"/>
            </a:br>
            <a:r>
              <a:rPr lang="el-GR" sz="2800" dirty="0"/>
              <a:t>– τόσο στην προσφορά όσο και στην ζήτησης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2C36-804F-8F52-12F6-D60743E7A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420887"/>
            <a:ext cx="11089232" cy="414138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εμμονή στα όρια εξηγεί γιατί δίνεται τόση έμφαση σε </a:t>
            </a:r>
            <a:r>
              <a:rPr lang="el-GR" b="1" dirty="0"/>
              <a:t>ασφαλιστικές αλλαγές. </a:t>
            </a:r>
            <a:r>
              <a:rPr lang="el-GR" dirty="0"/>
              <a:t>Αυτές επενεργούν στην </a:t>
            </a:r>
            <a:r>
              <a:rPr lang="el-GR" b="1" dirty="0"/>
              <a:t>προσφορά εργασίας. Μαστίγιο: </a:t>
            </a:r>
            <a:r>
              <a:rPr lang="el-GR" dirty="0"/>
              <a:t>Τα όρια </a:t>
            </a:r>
            <a:r>
              <a:rPr lang="el-GR" b="1" dirty="0"/>
              <a:t>Καρότο: </a:t>
            </a:r>
            <a:r>
              <a:rPr lang="el-GR" dirty="0"/>
              <a:t>τα ποσοστά αναπλήρωσης</a:t>
            </a:r>
          </a:p>
          <a:p>
            <a:r>
              <a:rPr lang="el-GR" dirty="0"/>
              <a:t>Όμως, για να υπάρχει εργασία δεν αρκεί προσφορά, χρειάζεται και ζήτηση</a:t>
            </a:r>
          </a:p>
          <a:p>
            <a:pPr lvl="1"/>
            <a:r>
              <a:rPr lang="el-GR" b="1" dirty="0"/>
              <a:t>Δεν</a:t>
            </a:r>
            <a:r>
              <a:rPr lang="el-GR" dirty="0"/>
              <a:t> αρκεί να θέλει κάποιος να δουλέψει, </a:t>
            </a:r>
            <a:r>
              <a:rPr lang="el-GR" b="1" i="1" dirty="0"/>
              <a:t>πρέπει να βρίσκει και δουλειά</a:t>
            </a:r>
            <a:r>
              <a:rPr lang="el-GR" dirty="0"/>
              <a:t>. </a:t>
            </a:r>
          </a:p>
          <a:p>
            <a:r>
              <a:rPr lang="el-GR" dirty="0"/>
              <a:t>Βίαια (</a:t>
            </a:r>
            <a:r>
              <a:rPr lang="el-GR" dirty="0" err="1"/>
              <a:t>δηλάδή</a:t>
            </a:r>
            <a:r>
              <a:rPr lang="el-GR" dirty="0"/>
              <a:t> με μικρή προειδοποίηση) μέτρα προσφοράς 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l-GR" dirty="0"/>
              <a:t> κίνδυνος </a:t>
            </a:r>
            <a:r>
              <a:rPr lang="el-GR" b="1" dirty="0"/>
              <a:t>ανεργίας ηλικιωμένων</a:t>
            </a:r>
          </a:p>
          <a:p>
            <a:r>
              <a:rPr lang="el-GR" b="1" dirty="0"/>
              <a:t>Στην Ελλάδα </a:t>
            </a:r>
            <a:r>
              <a:rPr lang="el-GR" dirty="0"/>
              <a:t>ο κίνδυνος εστιάζεται σε </a:t>
            </a:r>
            <a:r>
              <a:rPr lang="el-GR" b="1" dirty="0"/>
              <a:t>γυναίκες ηλικίας 50-65</a:t>
            </a:r>
            <a:r>
              <a:rPr lang="el-GR" dirty="0"/>
              <a:t>. Γιατί;</a:t>
            </a:r>
          </a:p>
          <a:p>
            <a:pPr lvl="1"/>
            <a:r>
              <a:rPr lang="el-GR" dirty="0"/>
              <a:t>Υπέστησαν τις μεγαλύτερες και πιο </a:t>
            </a:r>
            <a:r>
              <a:rPr lang="el-GR" b="1" dirty="0"/>
              <a:t>απότομες αυξήσεις </a:t>
            </a:r>
            <a:r>
              <a:rPr lang="el-GR" dirty="0"/>
              <a:t>σε όρια. Ακραία περίπτωση από 50-67</a:t>
            </a:r>
          </a:p>
          <a:p>
            <a:pPr lvl="1"/>
            <a:r>
              <a:rPr lang="el-GR" dirty="0"/>
              <a:t>Εξ αιτίας διακεκομμένου ασφαλιστικού βίου πολλές  γυναίκες </a:t>
            </a:r>
            <a:r>
              <a:rPr lang="el-GR" b="1" dirty="0"/>
              <a:t>με λίγα χρόνια ασφάλισης</a:t>
            </a:r>
          </a:p>
          <a:p>
            <a:pPr lvl="1"/>
            <a:r>
              <a:rPr lang="el-GR" dirty="0"/>
              <a:t>Θέματα συμφιλίωσης με </a:t>
            </a:r>
            <a:r>
              <a:rPr lang="el-GR" b="1" dirty="0"/>
              <a:t>άλλες υποχρεώσεις </a:t>
            </a:r>
            <a:r>
              <a:rPr lang="el-GR" dirty="0"/>
              <a:t>(φροντίδα γονέων) – θα επιθυμούσαν μερική απασχόληση</a:t>
            </a:r>
          </a:p>
          <a:p>
            <a:pPr lvl="1"/>
            <a:r>
              <a:rPr lang="el-GR" dirty="0"/>
              <a:t>Παλαιότερες γενιές: μικρή εκπαίδευση, περιορισμένες δεξιότητες.</a:t>
            </a:r>
          </a:p>
          <a:p>
            <a:pPr lvl="1"/>
            <a:r>
              <a:rPr lang="el-GR" dirty="0"/>
              <a:t>Ζήτηση για εργαζόμενες – </a:t>
            </a:r>
            <a:r>
              <a:rPr lang="el-GR" i="1" dirty="0"/>
              <a:t>διπλή</a:t>
            </a:r>
            <a:r>
              <a:rPr lang="el-GR" dirty="0"/>
              <a:t> προκατάληψη </a:t>
            </a:r>
            <a:r>
              <a:rPr lang="el-GR" dirty="0" err="1"/>
              <a:t>Φύλο+ηλικία</a:t>
            </a:r>
            <a:endParaRPr lang="el-GR" dirty="0"/>
          </a:p>
          <a:p>
            <a:r>
              <a:rPr lang="el-GR" dirty="0"/>
              <a:t>Απαιτείται </a:t>
            </a:r>
            <a:r>
              <a:rPr lang="el-GR" b="1" dirty="0"/>
              <a:t>εστιασμένο πρόγραμμα </a:t>
            </a:r>
            <a:r>
              <a:rPr lang="el-GR" dirty="0"/>
              <a:t>τόνωσης απασχόλησης μεγαλύτερων γυναικών </a:t>
            </a:r>
          </a:p>
          <a:p>
            <a:pPr lvl="1"/>
            <a:r>
              <a:rPr lang="el-GR" dirty="0"/>
              <a:t>Για όσες είχαν προγραμματίσει τη ζωή τους νομίζοντας ότι θα έπαιρναν σύνταξη μεταξύ 50-60</a:t>
            </a:r>
          </a:p>
          <a:p>
            <a:pPr lvl="1"/>
            <a:r>
              <a:rPr lang="el-GR" dirty="0"/>
              <a:t>Κατάρτιση, προκατάληψη, κίνητρα., νοοτροπίες.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0E7EC-D324-5103-909D-F59E4318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7E0B8-16B9-660F-FD54-322288A3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8429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BBED-D2A9-42EC-3563-6DA615ED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νεότερες γενιές γυναικών: </a:t>
            </a:r>
            <a:br>
              <a:rPr lang="el-GR" dirty="0"/>
            </a:br>
            <a:r>
              <a:rPr lang="el-GR" sz="3200" b="1" i="1" dirty="0">
                <a:solidFill>
                  <a:schemeClr val="accent2"/>
                </a:solidFill>
              </a:rPr>
              <a:t>Αυτόματη</a:t>
            </a:r>
            <a:r>
              <a:rPr lang="el-GR" sz="3200" b="1" dirty="0"/>
              <a:t> βελτίωση;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3FC0-2745-6426-C0B8-687FAE89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420888"/>
            <a:ext cx="10876295" cy="3970950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/>
              <a:t>Καλύτερα</a:t>
            </a:r>
            <a:r>
              <a:rPr lang="el-GR" dirty="0"/>
              <a:t> από τις μητέρες τους, </a:t>
            </a:r>
            <a:r>
              <a:rPr lang="el-GR" b="1" dirty="0"/>
              <a:t>πολύ πιο αργά </a:t>
            </a:r>
            <a:r>
              <a:rPr lang="el-GR" dirty="0"/>
              <a:t>από πχ Ισπανία. </a:t>
            </a:r>
          </a:p>
          <a:p>
            <a:pPr lvl="1"/>
            <a:r>
              <a:rPr lang="el-GR" dirty="0"/>
              <a:t>Στην παιδεία υπεροχή γυναικών, στην εργασία </a:t>
            </a:r>
            <a:r>
              <a:rPr lang="el-GR" dirty="0">
                <a:highlight>
                  <a:srgbClr val="FFFF00"/>
                </a:highlight>
              </a:rPr>
              <a:t>σε ηλικίες &lt;30 όπως άνδρες</a:t>
            </a:r>
            <a:r>
              <a:rPr lang="el-GR" dirty="0"/>
              <a:t>,</a:t>
            </a:r>
          </a:p>
          <a:p>
            <a:pPr lvl="2"/>
            <a:r>
              <a:rPr lang="el-GR" b="1" dirty="0"/>
              <a:t>Διαφορές</a:t>
            </a:r>
            <a:r>
              <a:rPr lang="el-GR" dirty="0"/>
              <a:t> αρχίζουν να εμφανίζονται </a:t>
            </a:r>
            <a:r>
              <a:rPr lang="el-GR" b="1" dirty="0"/>
              <a:t>μετά τα 30 </a:t>
            </a:r>
            <a:r>
              <a:rPr lang="el-GR" dirty="0"/>
              <a:t>και κυρίως στις </a:t>
            </a:r>
            <a:r>
              <a:rPr lang="el-GR" b="1" dirty="0"/>
              <a:t>μητέρες</a:t>
            </a:r>
          </a:p>
          <a:p>
            <a:pPr lvl="1"/>
            <a:r>
              <a:rPr lang="el-GR" dirty="0"/>
              <a:t>Η ισότητα στην απασχόληση χαρακτηριστικό του Δημοσίου. </a:t>
            </a:r>
          </a:p>
          <a:p>
            <a:pPr lvl="2"/>
            <a:r>
              <a:rPr lang="el-GR" dirty="0"/>
              <a:t>Αν περιορίζεται το μέγεθος του Δημοσίου αυτό θα σημάνει μικρότερες ευκαιρίες για γυναίκες; </a:t>
            </a:r>
          </a:p>
          <a:p>
            <a:pPr lvl="1"/>
            <a:r>
              <a:rPr lang="el-GR" dirty="0"/>
              <a:t>Αύξηση απασχόλησης σε </a:t>
            </a:r>
            <a:r>
              <a:rPr lang="el-GR" b="1" dirty="0"/>
              <a:t>υπηρεσίες</a:t>
            </a:r>
            <a:r>
              <a:rPr lang="el-GR" dirty="0"/>
              <a:t> που ευνοούν γυναικεία απασχόληση</a:t>
            </a:r>
            <a:endParaRPr lang="en-US" dirty="0"/>
          </a:p>
          <a:p>
            <a:pPr lvl="2"/>
            <a:r>
              <a:rPr lang="en-US" dirty="0"/>
              <a:t>A</a:t>
            </a:r>
            <a:r>
              <a:rPr lang="el-GR" dirty="0"/>
              <a:t>κόμη και έτσι παραμένουν εμπόδια (απαιτήσεις εργασίας και χρόνος) </a:t>
            </a:r>
          </a:p>
          <a:p>
            <a:pPr lvl="1"/>
            <a:r>
              <a:rPr lang="el-GR" dirty="0"/>
              <a:t>Πολλά από </a:t>
            </a:r>
            <a:r>
              <a:rPr lang="el-GR" b="1" dirty="0"/>
              <a:t>τα αντικίνητρα εργασίας </a:t>
            </a:r>
            <a:r>
              <a:rPr lang="el-GR" dirty="0"/>
              <a:t>(πρόωρη συνταξιοδότηση) έχουν διακοπεί. </a:t>
            </a:r>
          </a:p>
          <a:p>
            <a:r>
              <a:rPr lang="el-GR" b="1" dirty="0"/>
              <a:t>ΕΡΩΤΗΜΑ</a:t>
            </a:r>
            <a:r>
              <a:rPr lang="el-GR" dirty="0"/>
              <a:t>: υπάρχει κάτι που μπορεί να </a:t>
            </a:r>
            <a:r>
              <a:rPr lang="el-GR" b="1" i="1" dirty="0"/>
              <a:t>ανακόψει</a:t>
            </a:r>
            <a:r>
              <a:rPr lang="el-GR" dirty="0"/>
              <a:t> την τάση εξίσωσης; </a:t>
            </a:r>
          </a:p>
          <a:p>
            <a:pPr lvl="1"/>
            <a:r>
              <a:rPr lang="el-GR" dirty="0"/>
              <a:t>Διεθνής Εμπειρία: 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‘οροπέδιο’</a:t>
            </a:r>
            <a:r>
              <a:rPr lang="el-GR" dirty="0"/>
              <a:t> στην  γυναικεία απασχόληση  (</a:t>
            </a:r>
            <a:r>
              <a:rPr lang="en-US" dirty="0"/>
              <a:t>gap 10%) </a:t>
            </a:r>
            <a:r>
              <a:rPr lang="el-GR" dirty="0"/>
              <a:t>και στις αμοιβές</a:t>
            </a:r>
          </a:p>
          <a:p>
            <a:pPr lvl="2"/>
            <a:r>
              <a:rPr lang="el-GR" dirty="0"/>
              <a:t>Εξαρτάται από ισορροπία οικιακής και μη εργασίας – Εξισορρόπηση οικιακής εργασίας μεταξύ φύλων</a:t>
            </a:r>
          </a:p>
          <a:p>
            <a:pPr lvl="1"/>
            <a:r>
              <a:rPr lang="el-GR" dirty="0"/>
              <a:t>Τάση </a:t>
            </a:r>
            <a:r>
              <a:rPr lang="el-GR" b="1" dirty="0"/>
              <a:t>επιστροφής στις ‘παραδοσιακές αξίες</a:t>
            </a:r>
            <a:r>
              <a:rPr lang="el-GR" dirty="0"/>
              <a:t>’ και ρόλους μπορεί να ανακόψει.</a:t>
            </a:r>
          </a:p>
          <a:p>
            <a:pPr lvl="1"/>
            <a:r>
              <a:rPr lang="el-GR" dirty="0"/>
              <a:t>Η ύπαρξη </a:t>
            </a:r>
            <a:r>
              <a:rPr lang="el-GR" b="1" dirty="0"/>
              <a:t>μισθολογικού χάσματος </a:t>
            </a:r>
            <a:r>
              <a:rPr lang="el-GR" dirty="0"/>
              <a:t>δίνει μικρότερα κίνητρα απασχόλησης στις γυναίκες</a:t>
            </a:r>
          </a:p>
          <a:p>
            <a:pPr lvl="1"/>
            <a:r>
              <a:rPr lang="el-GR" dirty="0"/>
              <a:t>Αυξανόμενες υποχρεώσεις παροχής φροντίδας </a:t>
            </a:r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EF781-717C-3678-7B8A-9C46F7A3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E1115-9FFE-0A11-6070-282C11EF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0204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3048-2223-FE50-CB18-00C0EDCA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Τι μπορεί να γίνει </a:t>
            </a:r>
            <a:r>
              <a:rPr lang="el-GR" dirty="0"/>
              <a:t>για να αυξηθεί η εργασία γυναικών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8121-A7B7-9305-8EB8-99485DFF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348880"/>
            <a:ext cx="10513168" cy="367092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ΚΟΙΝΩΝΙΚΕΣ ΥΠΟΔΟΜΕΣ για συμφιλίωση εργασιακής και οικογενειακής ζωής</a:t>
            </a:r>
          </a:p>
          <a:p>
            <a:pPr lvl="1"/>
            <a:r>
              <a:rPr lang="el-GR" b="1" dirty="0"/>
              <a:t>Βρεφονηπιακές υπηρεσίες  για νεότερες</a:t>
            </a:r>
          </a:p>
          <a:p>
            <a:pPr lvl="1"/>
            <a:r>
              <a:rPr lang="el-GR" b="1" dirty="0"/>
              <a:t>Μακροχρόνια φροντίδα για μεγαλύτερες</a:t>
            </a:r>
          </a:p>
          <a:p>
            <a:r>
              <a:rPr lang="el-GR" dirty="0"/>
              <a:t>Πιο </a:t>
            </a:r>
            <a:r>
              <a:rPr lang="el-GR" b="1" dirty="0"/>
              <a:t>γενναιόδωρες άδειες </a:t>
            </a:r>
            <a:r>
              <a:rPr lang="el-GR" dirty="0"/>
              <a:t>αν κατευθύνονται μόνο σε γυναίκες </a:t>
            </a:r>
            <a:r>
              <a:rPr lang="el-GR" b="1" dirty="0"/>
              <a:t>τελικά αποθαρρύνουν</a:t>
            </a:r>
          </a:p>
          <a:p>
            <a:pPr lvl="1"/>
            <a:r>
              <a:rPr lang="el-GR" dirty="0"/>
              <a:t>Πχ δυσκολότερη επανένταξη στην αγορά εργασίας, απώλεια κατάρτισης κοκ</a:t>
            </a:r>
          </a:p>
          <a:p>
            <a:pPr lvl="1"/>
            <a:r>
              <a:rPr lang="el-GR" dirty="0"/>
              <a:t>Άρα: οι άδειες πρέπει να απευθύνονται εξίσου σε άνδρες και γυναίκες </a:t>
            </a:r>
          </a:p>
          <a:p>
            <a:r>
              <a:rPr lang="el-GR" b="1" dirty="0"/>
              <a:t>Ευέλικτες μορφές απασχόλησης</a:t>
            </a:r>
            <a:r>
              <a:rPr lang="el-GR" dirty="0"/>
              <a:t>. </a:t>
            </a:r>
          </a:p>
          <a:p>
            <a:r>
              <a:rPr lang="el-GR" b="1" dirty="0"/>
              <a:t>Ποιότητα εργασίας </a:t>
            </a:r>
            <a:r>
              <a:rPr lang="el-GR" b="1" i="1" dirty="0"/>
              <a:t>Μέσα</a:t>
            </a:r>
            <a:r>
              <a:rPr lang="el-GR" b="1" dirty="0"/>
              <a:t> στις επιχειρήσεις</a:t>
            </a:r>
            <a:r>
              <a:rPr lang="el-GR" dirty="0"/>
              <a:t>: προαγωγή ισότιμου ρόλου γυναικών,  </a:t>
            </a:r>
            <a:r>
              <a:rPr lang="en-US" dirty="0"/>
              <a:t>Role models</a:t>
            </a:r>
            <a:r>
              <a:rPr lang="el-GR" dirty="0"/>
              <a:t>, Μισθολογικά: Διαφάνεια στις πληρωμές και προαγωγές. </a:t>
            </a:r>
            <a:r>
              <a:rPr lang="en-US" dirty="0"/>
              <a:t>Leadership – </a:t>
            </a:r>
            <a:endParaRPr lang="el-GR" dirty="0"/>
          </a:p>
          <a:p>
            <a:r>
              <a:rPr lang="el-GR" dirty="0"/>
              <a:t>Ειδικό </a:t>
            </a:r>
            <a:r>
              <a:rPr lang="el-GR" b="1" dirty="0"/>
              <a:t>πρόγραμμα για μεγαλύτερες </a:t>
            </a:r>
            <a:r>
              <a:rPr lang="el-GR" dirty="0"/>
              <a:t>γυναίκες που έχουν εγκλωβιστεί από τα όρια ηλικίας</a:t>
            </a:r>
            <a:endParaRPr lang="en-US" dirty="0"/>
          </a:p>
          <a:p>
            <a:pPr lvl="1"/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A2530-F659-BADB-6042-A407C80E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F927E-AAE9-9A08-1F43-B8419AF3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40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48CA-721C-605D-6E83-9130E43C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Έννοιες</a:t>
            </a:r>
            <a:r>
              <a:rPr lang="el-GR" dirty="0"/>
              <a:t> και </a:t>
            </a:r>
            <a:r>
              <a:rPr lang="el-GR" b="1" i="1" dirty="0"/>
              <a:t>συγχύσεις</a:t>
            </a:r>
            <a:endParaRPr lang="en-GB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AF8FE-0E9C-5C59-F7F5-8CD2281E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2276872"/>
            <a:ext cx="10804287" cy="3742928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/>
              <a:t>Αφυπηρέτηση 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≠  </a:t>
            </a:r>
            <a:r>
              <a:rPr lang="el-GR" b="1" dirty="0"/>
              <a:t>Συνταξιοδότηση. Στο κεφάλαιο αυτό ενδιαφερόμαστε για εργασία και όχι σύνταξη</a:t>
            </a:r>
            <a:endParaRPr lang="el-GR" dirty="0"/>
          </a:p>
          <a:p>
            <a:pPr lvl="2"/>
            <a:r>
              <a:rPr lang="el-GR" dirty="0"/>
              <a:t>Η απόσυρση από την αγορά εργασίας (Αγγλικά  </a:t>
            </a:r>
            <a:r>
              <a:rPr lang="el-GR" dirty="0" err="1"/>
              <a:t>retirement</a:t>
            </a:r>
            <a:r>
              <a:rPr lang="el-GR" dirty="0"/>
              <a:t>) δεν σημαίνει απαραίτητα και είσπραξη σύνταξης. Κάποιος ο οποίος λαμβάνει σύνταξη μπορεί να δουλεύει. Συντάξεις ΟΓΑ οι οποίες δεν απαιτούν την διακοπή της εργασίας.  Εργαζόμενοι εγκαταλείπουν την αγορά εργασίας χωρίς να πάρουν σύνταξη.  </a:t>
            </a:r>
          </a:p>
          <a:p>
            <a:r>
              <a:rPr lang="el-GR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Προσφορά</a:t>
            </a:r>
            <a:r>
              <a:rPr lang="el-GR" b="1" i="1" dirty="0">
                <a:solidFill>
                  <a:schemeClr val="accent1"/>
                </a:solidFill>
              </a:rPr>
              <a:t> εργασίας</a:t>
            </a:r>
            <a:r>
              <a:rPr lang="el-GR" b="1" i="1" dirty="0"/>
              <a:t>. </a:t>
            </a:r>
            <a:r>
              <a:rPr lang="el-GR" i="1" dirty="0"/>
              <a:t>Προσφέρουν τον εαυτό τους για εργασία </a:t>
            </a:r>
            <a:r>
              <a:rPr lang="el-GR" b="1" i="1" dirty="0"/>
              <a:t>οι εργαζόμενοι. </a:t>
            </a:r>
            <a:r>
              <a:rPr lang="el-GR" i="1" dirty="0"/>
              <a:t>«Θέλουν να εργαστούν οι εργαζόμενοι»; </a:t>
            </a:r>
          </a:p>
          <a:p>
            <a:pPr lvl="1"/>
            <a:r>
              <a:rPr lang="el-GR" i="1" dirty="0"/>
              <a:t>Γιατί προσφέρουν εργασία;  Ανταλλάσσουν ελεύθερο χρόνο με τον μισθό. </a:t>
            </a:r>
            <a:r>
              <a:rPr lang="el-GR" b="1" i="1" dirty="0"/>
              <a:t>Το άτομο ‘αγοράζει ελεύθερο χρόνο.</a:t>
            </a:r>
          </a:p>
          <a:p>
            <a:pPr lvl="1"/>
            <a:r>
              <a:rPr lang="el-GR" b="1" i="1" dirty="0"/>
              <a:t>Ο ελεύθερος χρόνος μπορεί να είναι επιπλέον ώρες την εβδομάδα, Μήνες τον χρόνο. </a:t>
            </a:r>
          </a:p>
          <a:p>
            <a:pPr lvl="1"/>
            <a:r>
              <a:rPr lang="el-GR" b="1" i="1" dirty="0"/>
              <a:t>Για μεγαλύτερους εργαζόμενους – έτη εργασίας (επιλογή του πότε θα συνταξιοδοτηθούν).  </a:t>
            </a:r>
          </a:p>
          <a:p>
            <a:pPr lvl="2"/>
            <a:r>
              <a:rPr lang="el-GR" b="1" i="1" dirty="0"/>
              <a:t>Στην απόφαση αυτή παίζουν ρόλο (αλλά όχι καθοριστικό) οι ρυθμίσεις συνταξιοδότησης (πχ όρια ηλικίας) </a:t>
            </a:r>
          </a:p>
          <a:p>
            <a:r>
              <a:rPr lang="el-GR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 προσφοράς</a:t>
            </a:r>
            <a:r>
              <a:rPr lang="el-GR" b="1" i="1" dirty="0"/>
              <a:t>: (α) Εισοδηματικός περιορισμός (τι είναι εφικτό)  και (β) προτιμήσεις μεταξύ ελεύθερου χρόνου και </a:t>
            </a:r>
            <a:r>
              <a:rPr lang="el-GR" b="1" i="1" dirty="0" err="1"/>
              <a:t>εργασιας</a:t>
            </a:r>
            <a:endParaRPr lang="el-GR" b="1" i="1" dirty="0"/>
          </a:p>
          <a:p>
            <a:r>
              <a:rPr lang="el-GR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Ζήτηση εργασίας</a:t>
            </a:r>
            <a:r>
              <a:rPr lang="el-GR" b="1" dirty="0"/>
              <a:t>. </a:t>
            </a:r>
            <a:r>
              <a:rPr lang="el-GR" dirty="0"/>
              <a:t>Ζητούν εργαζόμενους οι </a:t>
            </a:r>
            <a:r>
              <a:rPr lang="el-GR" b="1" dirty="0"/>
              <a:t>εργοδότες. </a:t>
            </a:r>
            <a:r>
              <a:rPr lang="el-GR" dirty="0"/>
              <a:t>Το κάνουν επειδή επιθυμούν </a:t>
            </a:r>
            <a:r>
              <a:rPr lang="el-GR" b="1" dirty="0"/>
              <a:t>το προϊόν </a:t>
            </a:r>
            <a:r>
              <a:rPr lang="el-GR" dirty="0"/>
              <a:t>(αποτέλεσμα)</a:t>
            </a:r>
            <a:r>
              <a:rPr lang="el-GR" b="1" dirty="0"/>
              <a:t> </a:t>
            </a:r>
            <a:r>
              <a:rPr lang="el-GR" dirty="0"/>
              <a:t>της εργασίας. Η </a:t>
            </a:r>
            <a:r>
              <a:rPr lang="el-GR" b="1" dirty="0"/>
              <a:t>παραγωγικότητα </a:t>
            </a:r>
            <a:r>
              <a:rPr lang="el-GR" dirty="0"/>
              <a:t>καθορίζει την ελκυστικότητα των εργαζομένων</a:t>
            </a:r>
            <a:r>
              <a:rPr lang="el-GR" b="1" dirty="0"/>
              <a:t>. Το ότι ένας άνθρωπος ‘ψάχνει εργασία’ είναι παραπλανητικό. </a:t>
            </a:r>
          </a:p>
          <a:p>
            <a:pPr lvl="1"/>
            <a:r>
              <a:rPr lang="el-GR" b="1" dirty="0"/>
              <a:t>Εξαρτάται από την τεχνολογία παραγωγής και επηρεάζεται και από ρυθμίσεις της εργατικής νομοθεσίας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DCDD3-35A4-C346-A582-7F0E2C70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3708A-566A-EAE5-F170-EE6B8176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485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12F7-AA8B-CA3A-BF99-FCA1D320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πρέπει να ασχοληθούμε με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πρόσφατους συνταξιούχους</a:t>
            </a:r>
            <a:r>
              <a:rPr lang="el-GR" dirty="0"/>
              <a:t>;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AE9E-A52E-BA27-3F09-417C58296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564904"/>
            <a:ext cx="10488749" cy="3454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Γενική κατάσταση το 2025 – γιατί οι πρόσφατοι συνταξιούχοι είναι </a:t>
            </a:r>
            <a:r>
              <a:rPr lang="el-GR" b="1" dirty="0"/>
              <a:t>αναπτυξιακό απόθεμα</a:t>
            </a:r>
            <a:r>
              <a:rPr lang="el-GR" dirty="0"/>
              <a:t>:</a:t>
            </a:r>
          </a:p>
          <a:p>
            <a:pPr marL="685800" lvl="1"/>
            <a:r>
              <a:rPr lang="el-GR" dirty="0"/>
              <a:t>Τα </a:t>
            </a:r>
            <a:r>
              <a:rPr lang="el-GR" b="1" dirty="0"/>
              <a:t>άτομα 65-80 </a:t>
            </a:r>
            <a:r>
              <a:rPr lang="el-GR" dirty="0"/>
              <a:t>είναι η ομάδα που αυξάνεται ταχύτερα τη δεκαετία του 2020. </a:t>
            </a:r>
          </a:p>
          <a:p>
            <a:pPr marL="1085850" lvl="2"/>
            <a:r>
              <a:rPr lang="el-GR" dirty="0"/>
              <a:t>Η κατάσταση το 2030 θα είναι χειρότερη – απαιτείται να διαμορφωθούν νέες μορφές εργασίας ως τότε. </a:t>
            </a:r>
          </a:p>
          <a:p>
            <a:pPr marL="685800" lvl="1"/>
            <a:r>
              <a:rPr lang="el-GR" dirty="0"/>
              <a:t>Απότομη αύξηση ορίων ηλικίας κατά το μνημόνια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⇒ </a:t>
            </a:r>
            <a:r>
              <a:rPr lang="el-GR" dirty="0"/>
              <a:t>πολλοί ‘πρόλαβαν’ να συνταξιοδοτηθούν </a:t>
            </a:r>
          </a:p>
          <a:p>
            <a:pPr marL="1085850" lvl="2"/>
            <a:r>
              <a:rPr lang="el-GR" dirty="0"/>
              <a:t>Μεγάλος αριθμός συνταξιούχων </a:t>
            </a:r>
            <a:r>
              <a:rPr lang="el-GR" b="1" dirty="0"/>
              <a:t>50-62 ετών</a:t>
            </a:r>
            <a:r>
              <a:rPr lang="el-GR" dirty="0"/>
              <a:t>, με χαμηλές συντάξεις (κίνδυνος φτώχειας) και καλή υγεία</a:t>
            </a:r>
          </a:p>
          <a:p>
            <a:pPr marL="1085850" lvl="2"/>
            <a:r>
              <a:rPr lang="el-GR" dirty="0"/>
              <a:t>Υστέρηση σε ευέλικτες μορφές απασχόλησης – μερική απασχόληση, νέες μορφές  </a:t>
            </a:r>
          </a:p>
          <a:p>
            <a:pPr marL="685800" lvl="1"/>
            <a:r>
              <a:rPr lang="el-GR" dirty="0"/>
              <a:t>Σημειώνονται ήδη ελλείψεις στην αγορά εργασίας – γενικά και σε συγκεκριμένους κλάδους</a:t>
            </a:r>
          </a:p>
          <a:p>
            <a:pPr marL="1085850" lvl="2"/>
            <a:r>
              <a:rPr lang="el-GR" dirty="0"/>
              <a:t>Ελλείψεις στην κοινωνική οικονομία (πχ φροντίδα ηλικιωμένων) και σε εθελοντική εργασία (άγνωστη στην Ελλάδα). </a:t>
            </a:r>
          </a:p>
          <a:p>
            <a:pPr marL="285750"/>
            <a:r>
              <a:rPr lang="el-GR" dirty="0"/>
              <a:t>Αύξηση της απασχόλησης σε εθελοντική βάση θα ήταν καλό </a:t>
            </a:r>
            <a:r>
              <a:rPr lang="el-GR" b="1" dirty="0"/>
              <a:t>για την οικονομία </a:t>
            </a:r>
            <a:r>
              <a:rPr lang="el-GR" dirty="0"/>
              <a:t>και </a:t>
            </a:r>
            <a:r>
              <a:rPr lang="el-GR" b="1" dirty="0"/>
              <a:t>τους ίδιους.</a:t>
            </a:r>
          </a:p>
          <a:p>
            <a:pPr marL="685800" lvl="1"/>
            <a:r>
              <a:rPr lang="el-GR" dirty="0"/>
              <a:t>Ένα ζήτημα κοινό σε όλες τις χώρες που αντιμετωπίζουν γήρανση + αυξάνουν όρια ηλικίας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1E35C-89AE-F6FA-8C78-CEE49791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A3308-7C90-A079-462C-65BCDF7A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504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CC83-C4B3-0E2E-27E2-0E658EF4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κατάσταση στην Ευρώπη το 2023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B6A4-F053-4910-77C6-8EE95B6DD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416" y="2420888"/>
            <a:ext cx="5140696" cy="3744416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Πολύ διαδεδομένη κατάσταση </a:t>
            </a:r>
            <a:r>
              <a:rPr lang="el-GR"/>
              <a:t>στην ΕΕ</a:t>
            </a:r>
            <a:endParaRPr lang="el-GR" dirty="0"/>
          </a:p>
          <a:p>
            <a:pPr lvl="1"/>
            <a:r>
              <a:rPr lang="el-GR" dirty="0"/>
              <a:t>13% συνολικά στην ΕΕ</a:t>
            </a:r>
          </a:p>
          <a:p>
            <a:pPr lvl="1"/>
            <a:r>
              <a:rPr lang="el-GR" dirty="0"/>
              <a:t>Ελλάδα (4,2%) από  τους χαμηλότερους</a:t>
            </a:r>
          </a:p>
          <a:p>
            <a:pPr lvl="1"/>
            <a:r>
              <a:rPr lang="el-GR" dirty="0"/>
              <a:t>Ρουμανία και Ισπανία κάτω από Ελλάδα</a:t>
            </a:r>
          </a:p>
          <a:p>
            <a:r>
              <a:rPr lang="el-GR" dirty="0"/>
              <a:t>Οι </a:t>
            </a:r>
            <a:r>
              <a:rPr lang="el-GR" i="1" dirty="0"/>
              <a:t>μισοί</a:t>
            </a:r>
            <a:r>
              <a:rPr lang="el-GR" dirty="0"/>
              <a:t> εργάζονται όπως πριν. Υπόλοιποι ή αλλάζουν εργασία ή εργάζονται λιγότερο</a:t>
            </a:r>
          </a:p>
          <a:p>
            <a:r>
              <a:rPr lang="el-GR" b="1" dirty="0"/>
              <a:t>Λόγοι</a:t>
            </a:r>
            <a:r>
              <a:rPr lang="el-GR" dirty="0"/>
              <a:t>  συνέχισης εργασίας:</a:t>
            </a:r>
          </a:p>
          <a:p>
            <a:pPr lvl="1"/>
            <a:r>
              <a:rPr lang="el-GR" dirty="0"/>
              <a:t>Επειδή τους άρεσε </a:t>
            </a:r>
            <a:r>
              <a:rPr lang="en-US" dirty="0"/>
              <a:t>36.3%</a:t>
            </a:r>
            <a:endParaRPr lang="el-GR" dirty="0"/>
          </a:p>
          <a:p>
            <a:pPr lvl="1"/>
            <a:r>
              <a:rPr lang="el-GR" dirty="0"/>
              <a:t>Οικονομική ανάγκη </a:t>
            </a:r>
            <a:r>
              <a:rPr lang="en-US" dirty="0"/>
              <a:t>28.6%. </a:t>
            </a:r>
            <a:endParaRPr lang="el-GR" dirty="0"/>
          </a:p>
          <a:p>
            <a:pPr lvl="1"/>
            <a:r>
              <a:rPr lang="el-GR" dirty="0"/>
              <a:t>Διατήρηση κοινωνικών σχέσεων 11,2%</a:t>
            </a:r>
          </a:p>
          <a:p>
            <a:pPr lvl="1"/>
            <a:r>
              <a:rPr lang="el-GR" dirty="0"/>
              <a:t>Οικονομικά ελκυστικό 9,1%</a:t>
            </a:r>
          </a:p>
          <a:p>
            <a:pPr lvl="1"/>
            <a:r>
              <a:rPr lang="el-GR" dirty="0"/>
              <a:t>Επειδή συνέχισε να δουλεύει ο σύντροφος 3,5%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C55C41-E063-CC32-2FAA-3AF4C71392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1979" y="2132856"/>
            <a:ext cx="4850605" cy="461836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34DF6-16D4-7D9B-7F97-326C04C2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E6739-CDB1-D8C6-2118-53E25E59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5654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EFD5-1F92-C16C-454D-9953862C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12945"/>
            <a:ext cx="10945216" cy="767687"/>
          </a:xfrm>
        </p:spPr>
        <p:txBody>
          <a:bodyPr/>
          <a:lstStyle/>
          <a:p>
            <a:r>
              <a:rPr lang="el-GR" dirty="0"/>
              <a:t>Ωρίμανση απόψεων  για την εργασία συνταξιούχων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9EF9-4861-8C13-05B9-4D1A1C1F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2420888"/>
            <a:ext cx="10945216" cy="397095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Αρχικά </a:t>
            </a:r>
            <a:r>
              <a:rPr lang="el-GR" b="1" dirty="0"/>
              <a:t>Αντικίνητρα</a:t>
            </a:r>
            <a:r>
              <a:rPr lang="el-GR" dirty="0"/>
              <a:t>: Θεωρία ‘Σταθερού αποθέματος Εργασίας’ – ‘</a:t>
            </a:r>
            <a:r>
              <a:rPr lang="el-GR" b="1" i="1" dirty="0">
                <a:solidFill>
                  <a:schemeClr val="accent1"/>
                </a:solidFill>
              </a:rPr>
              <a:t>αφαιρούν εργασία από νέους’.</a:t>
            </a:r>
          </a:p>
          <a:p>
            <a:pPr lvl="1"/>
            <a:r>
              <a:rPr lang="el-GR" b="1" dirty="0"/>
              <a:t>ΙΚΑ (</a:t>
            </a:r>
            <a:r>
              <a:rPr lang="el-GR" b="1" dirty="0" err="1"/>
              <a:t>Ιδιωτ</a:t>
            </a:r>
            <a:r>
              <a:rPr lang="el-GR" b="1" dirty="0"/>
              <a:t>.): </a:t>
            </a:r>
            <a:r>
              <a:rPr lang="el-GR" dirty="0" err="1"/>
              <a:t>Περιορισμοι</a:t>
            </a:r>
            <a:r>
              <a:rPr lang="el-GR" dirty="0"/>
              <a:t> σε εργασία για </a:t>
            </a:r>
            <a:r>
              <a:rPr lang="el-GR" b="1" dirty="0"/>
              <a:t>χαμηλά αμειβόμενες </a:t>
            </a:r>
            <a:r>
              <a:rPr lang="el-GR" dirty="0"/>
              <a:t>εργασίες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⇒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Γκρίζα οικονομία</a:t>
            </a:r>
          </a:p>
          <a:p>
            <a:pPr lvl="1"/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ΌΜΩΣ: Δημόσιο / Τράπεζες: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 Απαγόρευση μόνο αν είναι στο ίδιο Ταμείο (στην ουσία ελεύθεροι)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Σε </a:t>
            </a:r>
            <a:r>
              <a:rPr lang="el-GR" b="1" i="1" dirty="0">
                <a:latin typeface="Cambria" panose="02040503050406030204" pitchFamily="18" charset="0"/>
                <a:ea typeface="Cambria" panose="02040503050406030204" pitchFamily="18" charset="0"/>
              </a:rPr>
              <a:t>συνδυασμό με χαμηλά όρια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l-GR" dirty="0" err="1">
                <a:latin typeface="Cambria" panose="02040503050406030204" pitchFamily="18" charset="0"/>
                <a:ea typeface="Cambria" panose="02040503050406030204" pitchFamily="18" charset="0"/>
              </a:rPr>
              <a:t>επιδοτηση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πρόωρης αποχώρησης. Πληγή στα Ταμεία.</a:t>
            </a:r>
          </a:p>
          <a:p>
            <a:pPr lvl="1"/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Ιδέα ότι όσο πιο μεγάλη ηλικία συνταξιούχου, τόσο λιγότερα αντικίνητρα (≠ Σταθερό απόθεμα).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Η άνοδος ορίων + κατάργηση ειδικών κατηγοριών επιτρέπει διατύπωση νέας πολιτικής μετά 2019 –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Μείωση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αντικινήτρων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  - σκέψεις για ενθάρρυνση (πίεση και από εργοδότες)</a:t>
            </a:r>
          </a:p>
          <a:p>
            <a:pPr lvl="1"/>
            <a:r>
              <a:rPr lang="el-GR" i="1" dirty="0">
                <a:latin typeface="Cambria" panose="02040503050406030204" pitchFamily="18" charset="0"/>
                <a:ea typeface="Cambria" panose="02040503050406030204" pitchFamily="18" charset="0"/>
              </a:rPr>
              <a:t>Αρχικά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60%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↓ σύνταξη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(2016), μειώθηκε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30%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2019.  Αντικίνητρα σε στελέχη (με ψηλή σύνταξη) </a:t>
            </a:r>
          </a:p>
          <a:p>
            <a:pPr lvl="1"/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Από 2023: Ειδική </a:t>
            </a:r>
            <a:r>
              <a:rPr lang="el-GR" i="1" dirty="0">
                <a:latin typeface="Cambria" panose="02040503050406030204" pitchFamily="18" charset="0"/>
                <a:ea typeface="Cambria" panose="02040503050406030204" pitchFamily="18" charset="0"/>
              </a:rPr>
              <a:t>μη ανταποδοτική εισφορά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10% στο μισθό (με μέγιστο όριο)</a:t>
            </a:r>
          </a:p>
          <a:p>
            <a:pPr lvl="2"/>
            <a:r>
              <a:rPr lang="el-GR" dirty="0" err="1">
                <a:latin typeface="Cambria" panose="02040503050406030204" pitchFamily="18" charset="0"/>
                <a:ea typeface="Cambria" panose="02040503050406030204" pitchFamily="18" charset="0"/>
              </a:rPr>
              <a:t>Επανυπολογισμός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σύνταξης μετά το τέλος της απασχόλησης (αλλά με χαμηλό συντελεστή – 0,77% τον χρόνο, αντί 2%+ για 30 χρόνια +)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/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Ελεύθεροι επαγγελματίες (μπλοκάκια) – χωρίς περιορισμό.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Η </a:t>
            </a:r>
            <a:r>
              <a:rPr lang="el-GR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σημαντική ανταπόκριση  </a:t>
            </a:r>
            <a:r>
              <a:rPr lang="el-G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(200 χιλιάδες περίπου το 2025)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σηματοδοτεί την ανάγκη και χρησιμότητα</a:t>
            </a:r>
          </a:p>
          <a:p>
            <a:pPr lvl="1"/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Αναζήτηση νέων ευέλικτων σχέσεων εργασίας </a:t>
            </a:r>
            <a:r>
              <a:rPr lang="el-GR" i="1" dirty="0">
                <a:latin typeface="Cambria" panose="02040503050406030204" pitchFamily="18" charset="0"/>
                <a:ea typeface="Cambria" panose="02040503050406030204" pitchFamily="18" charset="0"/>
              </a:rPr>
              <a:t>παραμένει ζητούμενο. </a:t>
            </a:r>
          </a:p>
          <a:p>
            <a:pPr lvl="1"/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Δηλαδή </a:t>
            </a:r>
            <a:r>
              <a:rPr lang="el-GR" b="1" i="1" dirty="0">
                <a:latin typeface="Cambria" panose="02040503050406030204" pitchFamily="18" charset="0"/>
                <a:ea typeface="Cambria" panose="02040503050406030204" pitchFamily="18" charset="0"/>
              </a:rPr>
              <a:t>πώς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η εργασία συνταξιούχων να ενταχθεί στον προγραμματισμό ζωής ως μόνιμη πιθανότητα </a:t>
            </a:r>
            <a:endParaRPr lang="el-GR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65D7-1A70-23DB-A5ED-E83974ED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9E76F-E131-C01C-0C6B-B4DB0877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889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40F1-C2CD-58C1-C241-4543825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Crash course </a:t>
            </a:r>
            <a:r>
              <a:rPr lang="el-GR" sz="3200" b="1" dirty="0"/>
              <a:t>στα </a:t>
            </a:r>
            <a:r>
              <a:rPr lang="el-GR" sz="3200" b="1" i="1" dirty="0"/>
              <a:t>Οικονομικά της εργασίας</a:t>
            </a:r>
            <a:endParaRPr lang="en-GB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1506E-896D-03F9-2482-F34D9F26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97" y="2204864"/>
            <a:ext cx="11095407" cy="4491773"/>
          </a:xfrm>
        </p:spPr>
        <p:txBody>
          <a:bodyPr>
            <a:normAutofit/>
          </a:bodyPr>
          <a:lstStyle/>
          <a:p>
            <a:r>
              <a:rPr lang="el-GR" sz="1400" b="1" dirty="0"/>
              <a:t>Εισοδηματικός περιορισμός</a:t>
            </a:r>
            <a:r>
              <a:rPr lang="el-GR" sz="1400" dirty="0"/>
              <a:t>; ‘Αγοράζει’ ελεύθερο χρόνο, η τιμή του οποίου είναι το ημερομίσθιο. Το ημερομίσθιο καθορίζει και την συνολική αξία του ελεύθερου χρόνου του, δηλαδή και τον ‘πλούτο’ του εργαζόμενου. </a:t>
            </a:r>
          </a:p>
          <a:p>
            <a:pPr lvl="1"/>
            <a:r>
              <a:rPr lang="el-GR" sz="1050" dirty="0"/>
              <a:t>Αύξηση του ημερομισθίου </a:t>
            </a:r>
            <a:r>
              <a:rPr lang="el-GR" sz="1050" dirty="0">
                <a:latin typeface="Cambria" panose="02040503050406030204" pitchFamily="18" charset="0"/>
                <a:ea typeface="Cambria" panose="02040503050406030204" pitchFamily="18" charset="0"/>
              </a:rPr>
              <a:t>⇒ </a:t>
            </a:r>
            <a:r>
              <a:rPr lang="el-GR" sz="1050" dirty="0"/>
              <a:t>ελεύθερος χρόνος πιο ‘ακριβό’, +  αυξάνει και την αξία του </a:t>
            </a:r>
            <a:r>
              <a:rPr lang="el-GR" sz="1050" b="1" dirty="0"/>
              <a:t>συνολικού </a:t>
            </a:r>
            <a:r>
              <a:rPr lang="el-GR" sz="1050" dirty="0"/>
              <a:t>διαθέσιμου </a:t>
            </a:r>
            <a:r>
              <a:rPr lang="el-GR" sz="1050" b="1" dirty="0"/>
              <a:t>χρόνου </a:t>
            </a:r>
            <a:r>
              <a:rPr lang="el-GR" sz="1050" dirty="0"/>
              <a:t>που είναι.  Κάνει την εργασία πιο ελκυστική και τον ίδιο συνολικά πλουσιότερο.  Πιο πλούσιοι μπορεί να αποφασίσουν ότι προτιμούν τον ελεύθερο χρόνο </a:t>
            </a:r>
            <a:r>
              <a:rPr lang="el-GR" sz="1050" b="1" dirty="0"/>
              <a:t>και έτσι να εργάζονται λιγότερο</a:t>
            </a:r>
            <a:r>
              <a:rPr lang="el-GR" sz="1050" dirty="0"/>
              <a:t>. Αν νεότερες γενιές είναι πλουσιότερες, ίσως να θέλουν να συνταξιοδοτούνται νωρίτερα (να επιθυμούν περισσότερο ελεύθερο χρόνο). </a:t>
            </a:r>
          </a:p>
          <a:p>
            <a:r>
              <a:rPr lang="el-GR" sz="1400" b="1" i="1" dirty="0"/>
              <a:t>Συμμετοχή στην αγορά </a:t>
            </a:r>
            <a:r>
              <a:rPr lang="en-US" sz="1400" b="1" dirty="0"/>
              <a:t>vs </a:t>
            </a:r>
            <a:r>
              <a:rPr lang="el-GR" sz="1400" b="1" i="1" dirty="0"/>
              <a:t>ώρες απασχόλησης</a:t>
            </a:r>
            <a:r>
              <a:rPr lang="el-GR" sz="1400" dirty="0"/>
              <a:t>;  (το ‘</a:t>
            </a:r>
            <a:r>
              <a:rPr lang="el-GR" sz="1400" b="1" i="1" dirty="0"/>
              <a:t>αν</a:t>
            </a:r>
            <a:r>
              <a:rPr lang="el-GR" sz="1400" dirty="0"/>
              <a:t> θα εργαστεί’ αντί του ‘</a:t>
            </a:r>
            <a:r>
              <a:rPr lang="el-GR" sz="1400" b="1" i="1" dirty="0"/>
              <a:t>πόσο</a:t>
            </a:r>
            <a:r>
              <a:rPr lang="el-GR" sz="1400" dirty="0"/>
              <a:t> θα εργαστεί’).  </a:t>
            </a:r>
            <a:r>
              <a:rPr lang="el-GR" sz="1050" dirty="0"/>
              <a:t>Η εργασία συνεπάγεται </a:t>
            </a:r>
            <a:r>
              <a:rPr lang="el-GR" sz="1050" b="1" dirty="0"/>
              <a:t>σταθερά κόστη</a:t>
            </a:r>
            <a:r>
              <a:rPr lang="el-GR" sz="1050" dirty="0"/>
              <a:t>: πχ μετάβαση στον χώρο εργασίας, βρεφονηπιακός σταθμός. </a:t>
            </a:r>
            <a:r>
              <a:rPr lang="el-GR" sz="1050" b="1" dirty="0"/>
              <a:t>Αυτά δημιουργούν ένα ελάχιστο επίπεδο</a:t>
            </a:r>
            <a:r>
              <a:rPr lang="el-GR" sz="1050" dirty="0"/>
              <a:t>, </a:t>
            </a:r>
            <a:r>
              <a:rPr lang="en-US" sz="1050" dirty="0"/>
              <a:t> </a:t>
            </a:r>
            <a:r>
              <a:rPr lang="el-GR" sz="1050" dirty="0"/>
              <a:t>που αν δεν το υπερβεί ο μισθός του δεν αξίζει να δουλέψει. (≡‘μισθός επιφύλαξης’, </a:t>
            </a:r>
            <a:endParaRPr lang="el-GR" sz="1400" dirty="0"/>
          </a:p>
          <a:p>
            <a:r>
              <a:rPr lang="el-GR" sz="1400" b="1" dirty="0"/>
              <a:t>Εργασία γυναικών</a:t>
            </a:r>
            <a:r>
              <a:rPr lang="el-GR" sz="1400" dirty="0"/>
              <a:t>. </a:t>
            </a:r>
            <a:r>
              <a:rPr lang="el-GR" sz="1050" b="1" dirty="0"/>
              <a:t>Συμμετοχή</a:t>
            </a:r>
            <a:r>
              <a:rPr lang="el-GR" sz="1050" dirty="0"/>
              <a:t> κρίσιμη με οικογενειακές υποχρεώσεις. Η εργασία γυναικών είναι πιο ελαστική (αντιδρά σε κίνητρα) περισσότερο)</a:t>
            </a:r>
          </a:p>
          <a:p>
            <a:r>
              <a:rPr lang="el-GR" sz="1400" b="1" dirty="0"/>
              <a:t>Το προφίλ ηλικίας-εισοδήματος: </a:t>
            </a:r>
            <a:r>
              <a:rPr lang="el-GR" sz="1400" dirty="0"/>
              <a:t>πώς ο μισθός εξαρτάται από την ηλικία. Σε χειρωνακτικά επαγγέλματα ο μισθός αυξάνεται ως τα 40-45 και μετά μειώνεται. Στο δημόσιο, ή όπου συνδικαλιστική παρουσία, </a:t>
            </a:r>
            <a:r>
              <a:rPr lang="el-GR" sz="1400" b="1" dirty="0"/>
              <a:t>ο μισθός αυξάνεται συνεχώς με την ηλικία. </a:t>
            </a:r>
            <a:r>
              <a:rPr lang="el-GR" sz="1400" dirty="0"/>
              <a:t>Τότε, αν η σύνταξη είναι συνάρτηση των τελευταίων μισθών προκύπτει μεγαλύτερη σύνταξη. Αλλιώς ‘προτιμά’ υπολογισμούς της σύνταξης με μικρότερη έμφαση στο τέλος.</a:t>
            </a:r>
          </a:p>
          <a:p>
            <a:r>
              <a:rPr lang="el-GR" sz="1400" b="1" dirty="0"/>
              <a:t>Συνταξιοδότηση</a:t>
            </a:r>
            <a:r>
              <a:rPr lang="el-GR" sz="1400" dirty="0"/>
              <a:t>. Αν κάποιος φτάσει την ηλικία που μπορεί να πάρει σύνταξη πρέπει κάθε χρόνο να σταθμίζει αν τον συμφέρει να δουλέψει ένα χρόνο περισσότερο ή να πάρει σύνταξη Δηλαδή θα σταθμίσει:</a:t>
            </a:r>
          </a:p>
          <a:p>
            <a:pPr lvl="1"/>
            <a:r>
              <a:rPr lang="el-GR" sz="1050" b="1" dirty="0"/>
              <a:t>Συνέχεια εργασίας</a:t>
            </a:r>
            <a:r>
              <a:rPr lang="el-GR" sz="1050" dirty="0"/>
              <a:t>: Θα έχει δουλειά; Με τι μισθό; Τι προοπτικές; Αυτά εξαρτώνται από την ζήτηση εργασίας από εργοδότες, + πώς ρυθμίσεις  αγορά εργασίας</a:t>
            </a:r>
          </a:p>
          <a:p>
            <a:pPr lvl="1"/>
            <a:r>
              <a:rPr lang="el-GR" sz="1050" b="1" dirty="0"/>
              <a:t>Αίτηση συνταξιοδότησης</a:t>
            </a:r>
            <a:r>
              <a:rPr lang="el-GR" sz="1050" dirty="0"/>
              <a:t>. Πόση σύνταξη θα πάρει </a:t>
            </a:r>
            <a:r>
              <a:rPr lang="el-GR" sz="1050" i="1" dirty="0"/>
              <a:t>σήμερα</a:t>
            </a:r>
            <a:r>
              <a:rPr lang="el-GR" sz="1050" dirty="0"/>
              <a:t>; Πόση σύνταξη θα πάρει </a:t>
            </a:r>
            <a:r>
              <a:rPr lang="el-GR" sz="1050" i="1" dirty="0"/>
              <a:t>αν περιμένει </a:t>
            </a:r>
            <a:r>
              <a:rPr lang="el-GR" sz="1050" dirty="0"/>
              <a:t>ένα χρόνο; Τι άλλες υποχρεώσεις έχει (πχ φροντίδα ηλικιωμένου συγγενούς, εγγονιών). </a:t>
            </a:r>
            <a:endParaRPr lang="en-GB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9557C-2724-D241-0D80-D203D19E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ACBFA-8265-C625-AB5E-3815923A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342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B3B8-2CB6-46F2-AA9A-9F8EAEAA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295729"/>
            <a:ext cx="9529579" cy="1106476"/>
          </a:xfrm>
        </p:spPr>
        <p:txBody>
          <a:bodyPr/>
          <a:lstStyle/>
          <a:p>
            <a:r>
              <a:rPr lang="el-GR" sz="3200" b="1" dirty="0"/>
              <a:t>Απόφαση προγραμματισμού:</a:t>
            </a:r>
            <a:br>
              <a:rPr lang="el-GR" sz="3200" b="1" dirty="0"/>
            </a:br>
            <a:r>
              <a:rPr lang="el-GR" sz="3200" b="1" dirty="0"/>
              <a:t> εργασία  και συνταξιοδότηση</a:t>
            </a:r>
            <a:endParaRPr lang="en-GB" sz="3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73EB5-2093-4934-9E55-C2E6BE27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GB" smtClean="0"/>
              <a:t>6</a:t>
            </a:fld>
            <a:endParaRPr lang="en-GB"/>
          </a:p>
        </p:txBody>
      </p:sp>
      <p:pic>
        <p:nvPicPr>
          <p:cNvPr id="7" name="Εικόνα 3">
            <a:extLst>
              <a:ext uri="{FF2B5EF4-FFF2-40B4-BE49-F238E27FC236}">
                <a16:creationId xmlns:a16="http://schemas.microsoft.com/office/drawing/2014/main" id="{502D3594-3429-435C-9DA8-121295D7120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219" y="1529153"/>
            <a:ext cx="53244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FD07-EA80-4CD1-AB6D-89BF54D9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516674"/>
            <a:ext cx="6696744" cy="3792646"/>
          </a:xfrm>
        </p:spPr>
        <p:txBody>
          <a:bodyPr>
            <a:normAutofit fontScale="85000" lnSpcReduction="10000"/>
          </a:bodyPr>
          <a:lstStyle/>
          <a:p>
            <a:r>
              <a:rPr lang="el-GR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αποφασίζεται το πόσο θα δουλέψει;  </a:t>
            </a:r>
            <a:r>
              <a:rPr lang="el-GR" dirty="0"/>
              <a:t>(πχ. πότε συνταξιοδοτείται)</a:t>
            </a:r>
          </a:p>
          <a:p>
            <a:r>
              <a:rPr lang="el-GR" dirty="0"/>
              <a:t>Απόφαση εργασίας / χρόνου. Ο </a:t>
            </a:r>
            <a:r>
              <a:rPr lang="el-GR" b="1" dirty="0"/>
              <a:t>μισθός είναι η τιμή του ελεύθερου χρόνου</a:t>
            </a:r>
            <a:r>
              <a:rPr lang="el-GR" dirty="0"/>
              <a:t>.</a:t>
            </a:r>
          </a:p>
          <a:p>
            <a:r>
              <a:rPr lang="el-GR" sz="2300" b="1" dirty="0">
                <a:solidFill>
                  <a:srgbClr val="0070C0"/>
                </a:solidFill>
              </a:rPr>
              <a:t>Ανταλλαγή εργασίας με ελεύθερο χρόνο</a:t>
            </a:r>
            <a:r>
              <a:rPr lang="el-GR" dirty="0"/>
              <a:t>. Αν καθώς γίνεται κάποιος πλουσιότερος θέλει περισσότερο ελεύθερο χρόνο, είναι πιθανόν να έχουμε ‘παράξενα’ αποτελέσματα όπου αύξηση πλούτου </a:t>
            </a:r>
            <a:r>
              <a:rPr lang="el-GR" b="1" dirty="0"/>
              <a:t>οδηγεί σε </a:t>
            </a:r>
            <a:r>
              <a:rPr lang="el-GR" b="1" i="1" dirty="0"/>
              <a:t>μείωση</a:t>
            </a:r>
            <a:r>
              <a:rPr lang="el-GR" b="1" dirty="0"/>
              <a:t> της προσφοράς εργασίας</a:t>
            </a:r>
            <a:r>
              <a:rPr lang="el-GR" dirty="0"/>
              <a:t>. </a:t>
            </a:r>
          </a:p>
          <a:p>
            <a:r>
              <a:rPr lang="el-GR" b="1" dirty="0" err="1"/>
              <a:t>Αξονας</a:t>
            </a:r>
            <a:r>
              <a:rPr lang="el-GR" b="1" dirty="0"/>
              <a:t> χ</a:t>
            </a:r>
            <a:r>
              <a:rPr lang="el-GR" dirty="0"/>
              <a:t>- χρόνος: Σημείο 0 – Θάνατος. Κάποιος στα 60 (σημείο Ε) αποφασίζει πόσο θα δουλέψει (πηγαίνοντας αριστερά προς το Ο).  </a:t>
            </a:r>
            <a:r>
              <a:rPr lang="el-GR" b="1" dirty="0" err="1"/>
              <a:t>Αξονας</a:t>
            </a:r>
            <a:r>
              <a:rPr lang="el-GR" b="1" dirty="0"/>
              <a:t> </a:t>
            </a:r>
            <a:r>
              <a:rPr lang="en-US" b="1" dirty="0"/>
              <a:t>y</a:t>
            </a:r>
            <a:r>
              <a:rPr lang="en-US" dirty="0"/>
              <a:t> </a:t>
            </a:r>
            <a:r>
              <a:rPr lang="el-GR" dirty="0"/>
              <a:t>:  συνολικός πλούτος (αυξάνει καθώς εξαργυρώνει χρόνο με εργασία). Κλίση </a:t>
            </a:r>
            <a:r>
              <a:rPr lang="en-US" dirty="0"/>
              <a:t>FE=</a:t>
            </a:r>
            <a:r>
              <a:rPr lang="el-GR" dirty="0"/>
              <a:t>ημερομίσθιο.</a:t>
            </a:r>
          </a:p>
          <a:p>
            <a:r>
              <a:rPr lang="el-GR" b="1" dirty="0"/>
              <a:t>Καμπύλες αδιαφορίας </a:t>
            </a:r>
            <a:r>
              <a:rPr lang="en-US" dirty="0"/>
              <a:t>(u1 u2) – </a:t>
            </a:r>
            <a:r>
              <a:rPr lang="el-GR" dirty="0"/>
              <a:t>προτιμήσεις μεταξύ πλούτου (κατανάλωσης αγαθών) και χρόνου.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88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0B60-92AF-5A9A-91FB-7512C48D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63416"/>
            <a:ext cx="9405542" cy="617216"/>
          </a:xfrm>
        </p:spPr>
        <p:txBody>
          <a:bodyPr/>
          <a:lstStyle/>
          <a:p>
            <a:r>
              <a:rPr lang="el-GR" sz="2400" dirty="0"/>
              <a:t>Επιλογή συνταξιοδότησης: </a:t>
            </a:r>
            <a:br>
              <a:rPr lang="el-GR" sz="2400" dirty="0"/>
            </a:br>
            <a:r>
              <a:rPr lang="el-GR" b="1" dirty="0"/>
              <a:t>αυξήσεις </a:t>
            </a:r>
            <a:r>
              <a:rPr lang="el-GR" b="1" i="1" dirty="0"/>
              <a:t>συντάξεων</a:t>
            </a:r>
            <a:r>
              <a:rPr lang="el-GR" b="1" dirty="0"/>
              <a:t> </a:t>
            </a:r>
            <a:r>
              <a:rPr lang="en-US" b="1" dirty="0"/>
              <a:t>vs </a:t>
            </a:r>
            <a:r>
              <a:rPr lang="el-GR" b="1" dirty="0"/>
              <a:t>αύξηση </a:t>
            </a:r>
            <a:r>
              <a:rPr lang="el-GR" b="1" i="1" dirty="0"/>
              <a:t>μισθού</a:t>
            </a:r>
            <a:endParaRPr lang="en-GB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945D-74E1-1796-713A-11FAA6F42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564904"/>
            <a:ext cx="5616624" cy="3454897"/>
          </a:xfrm>
        </p:spPr>
        <p:txBody>
          <a:bodyPr>
            <a:normAutofit fontScale="85000" lnSpcReduction="20000"/>
          </a:bodyPr>
          <a:lstStyle/>
          <a:p>
            <a:r>
              <a:rPr lang="el-GR" i="1" dirty="0"/>
              <a:t>Μόνιμη</a:t>
            </a:r>
            <a:r>
              <a:rPr lang="el-GR" dirty="0"/>
              <a:t> αύξηση στις </a:t>
            </a:r>
            <a:r>
              <a:rPr lang="el-GR" b="1" dirty="0"/>
              <a:t>αποδοχές</a:t>
            </a:r>
            <a:r>
              <a:rPr lang="el-GR" dirty="0"/>
              <a:t> (π.χ. νέο πτυχίο) μπορεί να έχει μεικτό αποτέλεσμα: Η </a:t>
            </a:r>
            <a:r>
              <a:rPr lang="el-GR" b="1" dirty="0"/>
              <a:t>επίπτωση υποκατάστασης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l-GR" b="1" i="1" dirty="0"/>
              <a:t>&gt;</a:t>
            </a:r>
            <a:r>
              <a:rPr lang="el-GR" b="1" dirty="0"/>
              <a:t> εργασία </a:t>
            </a:r>
            <a:r>
              <a:rPr lang="el-GR" dirty="0"/>
              <a:t>(ο ελεύθερος χρόνος είναι πιο ‘ακριβός’ και άρα προμηθευόμαστε λιγότερο), </a:t>
            </a:r>
            <a:r>
              <a:rPr lang="el-GR" b="1" dirty="0"/>
              <a:t>όμως μας καθιστά συνολικότερα πιο πλούσιους και έτσι μπορεί να αποφασίσουμε ότι </a:t>
            </a:r>
          </a:p>
          <a:p>
            <a:r>
              <a:rPr lang="el-GR" b="1" dirty="0"/>
              <a:t>‘αντέχουμε’ περισσότερο ελεύθερο χρόνο</a:t>
            </a:r>
            <a:r>
              <a:rPr lang="el-GR" dirty="0"/>
              <a:t>. </a:t>
            </a:r>
          </a:p>
          <a:p>
            <a:pPr lvl="1"/>
            <a:r>
              <a:rPr lang="el-GR" dirty="0"/>
              <a:t>Καθώς βελτιώνονται οι αποδοχές, είναι πιθανόν να εργάζονται οι άνθρωποι λιγότερο – </a:t>
            </a:r>
            <a:r>
              <a:rPr lang="el-GR" b="1" dirty="0"/>
              <a:t>δηλαδή να συνταξιοδοτούνται αργότερα</a:t>
            </a:r>
            <a:r>
              <a:rPr lang="el-GR" dirty="0"/>
              <a:t>. </a:t>
            </a:r>
            <a:endParaRPr lang="en-GB" dirty="0"/>
          </a:p>
          <a:p>
            <a:r>
              <a:rPr lang="el-GR" dirty="0"/>
              <a:t>Μια </a:t>
            </a:r>
            <a:r>
              <a:rPr lang="el-GR" b="1" dirty="0"/>
              <a:t>αύξηση στις συντάξεις (</a:t>
            </a:r>
            <a:r>
              <a:rPr lang="el-GR" dirty="0"/>
              <a:t>π.χ.</a:t>
            </a:r>
            <a:r>
              <a:rPr lang="el-GR" b="1" dirty="0"/>
              <a:t> </a:t>
            </a:r>
            <a:r>
              <a:rPr lang="el-GR" dirty="0"/>
              <a:t>αν γίνει πιο γενναιόδωρο το σύστημα) σημαίνει ότι και ο ελεύθερος χρόνος είναι </a:t>
            </a:r>
            <a:r>
              <a:rPr lang="el-GR" i="1" dirty="0"/>
              <a:t>φτηνότερος</a:t>
            </a:r>
            <a:r>
              <a:rPr lang="el-GR" dirty="0"/>
              <a:t> και είμαστε πιο πλούσιοι (και άρα ξοδεύουμε περισσότερο σε ελεύθερο χρόνο). ΑΡΑ: η τάση είναι </a:t>
            </a:r>
            <a:r>
              <a:rPr lang="el-GR" i="1" dirty="0"/>
              <a:t>αμιγώς</a:t>
            </a:r>
            <a:r>
              <a:rPr lang="el-GR" dirty="0"/>
              <a:t> για </a:t>
            </a:r>
            <a:r>
              <a:rPr lang="el-GR" dirty="0" err="1"/>
              <a:t>ενωρίτερη</a:t>
            </a:r>
            <a:r>
              <a:rPr lang="el-GR" dirty="0"/>
              <a:t> συνταξιοδότηση. (αγορά ελεύθερου χρόνου).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CF5DE9-2D5F-9BB3-0AEE-98F93EF25D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5544" y="2348880"/>
            <a:ext cx="4631501" cy="410340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8858D-E607-D2DC-DA60-695BFDC1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FC1F9-58C9-2A3E-1A88-1EBEB69E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82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711F-8AEC-9123-7798-CACBDEB19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Συνταξιοδότηση και μακροβιότητα στον αναπτυγμένο κόσμο </a:t>
            </a:r>
            <a:r>
              <a:rPr lang="el-GR" sz="2800" dirty="0"/>
              <a:t>(μελέτη 11 χωρών 1970-2020)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CA7D6-D208-3DFD-C559-10B7231E2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2420888"/>
            <a:ext cx="5616624" cy="359891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Μελέτη τάσεων σε 11 χώρες του ΟΟΣΑ</a:t>
            </a:r>
            <a:r>
              <a:rPr lang="en-US" dirty="0"/>
              <a:t>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l-GR" dirty="0"/>
              <a:t>Συνεχής αύξηση </a:t>
            </a:r>
            <a:r>
              <a:rPr lang="el-GR" b="1" dirty="0"/>
              <a:t>προσδόκιμου στα 65</a:t>
            </a:r>
            <a:r>
              <a:rPr lang="el-GR" dirty="0"/>
              <a:t>. Φτάνει τα 22 χρόνια. Σταθερή διαφορά ανδρών γυναικών.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l-GR" dirty="0"/>
              <a:t>Πραγματική </a:t>
            </a:r>
            <a:r>
              <a:rPr lang="el-GR" b="1" dirty="0"/>
              <a:t>ηλικία συνταξιοδότησης </a:t>
            </a:r>
            <a:r>
              <a:rPr lang="el-GR" dirty="0"/>
              <a:t>μειώνεται ως το 2003, Αυξάνεται μετά – εξίσου για άνδρες και γυναίκες. 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l-GR" dirty="0"/>
              <a:t>Τα </a:t>
            </a:r>
            <a:r>
              <a:rPr lang="el-GR" b="1" dirty="0"/>
              <a:t>αναμενόμενα έτη στη σύνταξη </a:t>
            </a:r>
            <a:r>
              <a:rPr lang="el-GR" dirty="0"/>
              <a:t>αυξάνονται ως το 2003 και μετά σταθεροποιούνται.</a:t>
            </a:r>
          </a:p>
          <a:p>
            <a:pPr marL="400050"/>
            <a:r>
              <a:rPr lang="el-GR" dirty="0"/>
              <a:t>Δηλαδή: Τα επιπλέον έτη ζωής ως το 2003 </a:t>
            </a:r>
            <a:r>
              <a:rPr lang="el-GR" dirty="0" err="1"/>
              <a:t>διανύονταν</a:t>
            </a:r>
            <a:r>
              <a:rPr lang="el-GR" dirty="0"/>
              <a:t> στην σύνταξη. </a:t>
            </a:r>
            <a:r>
              <a:rPr lang="el-GR" b="1" i="1" dirty="0"/>
              <a:t>Μετά</a:t>
            </a:r>
            <a:r>
              <a:rPr lang="el-GR" dirty="0"/>
              <a:t> κρατιούνται σταθερά. Δηλαδή:</a:t>
            </a:r>
          </a:p>
          <a:p>
            <a:pPr marL="800100" lvl="1"/>
            <a:r>
              <a:rPr lang="el-GR" dirty="0"/>
              <a:t> περαιτέρω </a:t>
            </a:r>
            <a:r>
              <a:rPr lang="el-GR" i="1" dirty="0"/>
              <a:t>κέρδη</a:t>
            </a:r>
            <a:r>
              <a:rPr lang="el-GR" dirty="0"/>
              <a:t> ζωής τροφοδοτούν την εργασία.</a:t>
            </a:r>
          </a:p>
          <a:p>
            <a:pPr marL="800100" lvl="1"/>
            <a:r>
              <a:rPr lang="el-GR" dirty="0"/>
              <a:t>Ο μέσος συνταξιούχος </a:t>
            </a:r>
            <a:r>
              <a:rPr lang="el-GR" dirty="0" err="1"/>
              <a:t>ζεί</a:t>
            </a:r>
            <a:r>
              <a:rPr lang="el-GR" dirty="0"/>
              <a:t> </a:t>
            </a:r>
            <a:r>
              <a:rPr lang="el-GR" b="1" dirty="0"/>
              <a:t>15 χρόνια </a:t>
            </a:r>
            <a:r>
              <a:rPr lang="el-GR" b="1" i="1" dirty="0"/>
              <a:t>περισσότερα</a:t>
            </a:r>
            <a:r>
              <a:rPr lang="el-GR" b="1" dirty="0"/>
              <a:t> στην σύνταξη από ότι το 1970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A4F3BE-7610-171C-0E0F-8A9E9DEDD0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7595" y="2569220"/>
            <a:ext cx="4824412" cy="3245249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405D7-CBD0-50CA-6627-564A537C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3E63C-C8F0-33B8-1B25-D5C47EFB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DA2D3-3EE8-35DF-936A-FDCDBD338F1E}"/>
              </a:ext>
            </a:extLst>
          </p:cNvPr>
          <p:cNvSpPr txBox="1"/>
          <p:nvPr/>
        </p:nvSpPr>
        <p:spPr>
          <a:xfrm>
            <a:off x="6384032" y="5949281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Α: </a:t>
            </a:r>
            <a:r>
              <a:rPr lang="el-GR" sz="1600" dirty="0"/>
              <a:t>Προσδόκιμο στα 65  </a:t>
            </a:r>
            <a:r>
              <a:rPr lang="el-GR" sz="1600" b="1" dirty="0"/>
              <a:t>Β:</a:t>
            </a:r>
            <a:r>
              <a:rPr lang="el-GR" sz="1600" dirty="0"/>
              <a:t> πραγματική ηλικία συνταξιοδότησης </a:t>
            </a:r>
            <a:r>
              <a:rPr lang="el-GR" sz="1600" b="1" dirty="0"/>
              <a:t>Γ: </a:t>
            </a:r>
            <a:r>
              <a:rPr lang="el-GR" sz="1600" dirty="0"/>
              <a:t>αναμενόμενα </a:t>
            </a:r>
            <a:r>
              <a:rPr lang="el-GR" sz="1600" dirty="0" err="1"/>
              <a:t>ετη</a:t>
            </a:r>
            <a:r>
              <a:rPr lang="el-GR" sz="1600" dirty="0"/>
              <a:t> στην σύνταξη (προσδόκιμο στην ηλικία συνταξιοδότησης</a:t>
            </a:r>
          </a:p>
        </p:txBody>
      </p:sp>
    </p:spTree>
    <p:extLst>
      <p:ext uri="{BB962C8B-B14F-4D97-AF65-F5344CB8AC3E}">
        <p14:creationId xmlns:p14="http://schemas.microsoft.com/office/powerpoint/2010/main" val="351737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112C-0167-6238-B44A-7C7A6023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912945"/>
            <a:ext cx="9441116" cy="767687"/>
          </a:xfrm>
        </p:spPr>
        <p:txBody>
          <a:bodyPr/>
          <a:lstStyle/>
          <a:p>
            <a:r>
              <a:rPr lang="el-GR" dirty="0"/>
              <a:t>Επισκόπηση ΗΠΑ: γιατί μας ενδιαφέρει;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8DFA-578A-E1AC-CBD8-32FB07084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432335"/>
            <a:ext cx="10567347" cy="171674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4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Alicia Munnell and Steven Sass (2008),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Longer: The Solution to the Retirement Income Challenge,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D.C. Brookings Institution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4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ΗΠΑ διαθέτουν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κοινωνικο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-οικονομικά στοιχεία από τα τέλη του 19</a:t>
            </a:r>
            <a:r>
              <a:rPr lang="el-GR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ου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αιώνα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Ευρώπη διαφορά φάσης περί τη μια γενιά. Δίνει μια εικόνα  τι θα γίνει στην Ευρώπη και στην Ελλάδα καθώς θα μπαίνουν στην αγορά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νεότερες γενιές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4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Μακροχρόνιες τάσεις που οφείλονται σε τεχνολογία, συνήθειες, κοινωνικές αντιδράσεις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Αυτό που θα περιμέναμε από την θεωρία, </a:t>
            </a: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γίνεται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αλλά με αργόσυρτο τρόπο, ξεπερνώντας αντιστάσεις, συνήθειες κοκ.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2C8F5-8932-4A22-5AB2-5EA42D72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5FCEA-A3BD-F3A2-7595-C5EA5DBB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DDE6E-CC2E-36A0-BD3F-4A953C1F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48" y="213779"/>
            <a:ext cx="1479581" cy="2218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5C4359-29AB-B1D4-706A-0F68299E3D17}"/>
              </a:ext>
            </a:extLst>
          </p:cNvPr>
          <p:cNvSpPr txBox="1"/>
          <p:nvPr/>
        </p:nvSpPr>
        <p:spPr>
          <a:xfrm>
            <a:off x="623392" y="4045649"/>
            <a:ext cx="11020311" cy="22621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η γήρανση αφορά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πραγματική οικονομία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τότε πρέπει να υπάρχουν προσαρμογές σε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πραγματικά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(όχι χρηματοοικονομικά, ή λογιστικά) μεγέθη. Δηλαδή, πρέπει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είτε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να δουλέψουν περισσότερο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να καταναλώνουν λιγότερο. Αν η περικοπή κατανάλωσης  θεωρηθεί απευκταία,  τότε 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καλύτερη δυνατή λύση θα ήταν περισσότερες εισροές εργασίας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Το αν θα γίνει αυτό αναλύεται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 τρία </a:t>
            </a:r>
            <a:r>
              <a:rPr kumimoji="0" lang="el-G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υποερωτήματα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rgbClr val="B31166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</a:t>
            </a: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μπορούν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(από άποψη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υγείας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φυσικής ικανότητας) να εργάζονται οι ηλικιωμένοι και πόσο; Επόμενη ενότητα για την υγεία.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rgbClr val="B31166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</a:t>
            </a:r>
            <a:r>
              <a:rPr kumimoji="0" lang="el-GR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θέλουν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να εργάζονται;   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Δηλαδή, η 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Προσφορά εργασίας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Ξ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εχωριστά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τους άνδρες και τις γυναίκες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rgbClr val="B31166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υπάρχει </a:t>
            </a:r>
            <a:r>
              <a:rPr kumimoji="0" lang="el-GR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ζήτηση από εργοδότες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να προσληφθούν άτομα μεγαλύτερης ηλικίας; Το θέμα παραγωγικότητας, οργάνωσης εργασίας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02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27920</TotalTime>
  <Words>6657</Words>
  <Application>Microsoft Office PowerPoint</Application>
  <PresentationFormat>Widescreen</PresentationFormat>
  <Paragraphs>577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Aptos Narrow</vt:lpstr>
      <vt:lpstr>Arial</vt:lpstr>
      <vt:lpstr>Calibri</vt:lpstr>
      <vt:lpstr>Cambria</vt:lpstr>
      <vt:lpstr>Century Gothic</vt:lpstr>
      <vt:lpstr>Symbol</vt:lpstr>
      <vt:lpstr>Times New Roman</vt:lpstr>
      <vt:lpstr>Wingdings</vt:lpstr>
      <vt:lpstr>Wingdings 3</vt:lpstr>
      <vt:lpstr>Ion Boardroom</vt:lpstr>
      <vt:lpstr>ΓΗΡΑΝΣΗ ΤΟΥ ΠΛΗΘΥΣΜΟΥ  ΚΑΙ ΑΣΦΑΛΙΣΤΙΚΗ ΟΙΚΟΝΟΜΙΑ</vt:lpstr>
      <vt:lpstr>ΠΕΡΙΓΡΑΜΜΑ:  Εργασία, η πιο σημαντική προσαρμογή;</vt:lpstr>
      <vt:lpstr>Η μεγάλη εικόνα: Αποθέματα Εργασίας</vt:lpstr>
      <vt:lpstr>Έννοιες και συγχύσεις</vt:lpstr>
      <vt:lpstr>Crash course στα Οικονομικά της εργασίας</vt:lpstr>
      <vt:lpstr>Απόφαση προγραμματισμού:  εργασία  και συνταξιοδότηση</vt:lpstr>
      <vt:lpstr>Επιλογή συνταξιοδότησης:  αυξήσεις συντάξεων vs αύξηση μισθού</vt:lpstr>
      <vt:lpstr>Συνταξιοδότηση και μακροβιότητα στον αναπτυγμένο κόσμο (μελέτη 11 χωρών 1970-2020)</vt:lpstr>
      <vt:lpstr>Επισκόπηση ΗΠΑ: γιατί μας ενδιαφέρει;</vt:lpstr>
      <vt:lpstr>Ανδρες ΗΠΑ: Προσφορά εργασίας</vt:lpstr>
      <vt:lpstr>Ανδρες:  Γιατί δουλεύουν περισσότερο μετά το 1985; </vt:lpstr>
      <vt:lpstr>Γυναίκες: Τάσεις εξομοίωσης με άνδρες στις παραγωγικές ηλικίες</vt:lpstr>
      <vt:lpstr>Εργασία μεγαλύτερων ανδρών και γυναικών </vt:lpstr>
      <vt:lpstr>Ζήτηση για εργασία</vt:lpstr>
      <vt:lpstr>Ζήτηση για μεγαλύτερους: Από τι εξαρτάται; </vt:lpstr>
      <vt:lpstr>Ηλικία και παραγωγικότητα</vt:lpstr>
      <vt:lpstr>Μειώνεται η φυσική παραγωγικότητα με την ηλικία; </vt:lpstr>
      <vt:lpstr>Εμπειρικές μετρήσεις παραγωγικότητας</vt:lpstr>
      <vt:lpstr>Μια Γερμανική μελέτη με φυσική μέτρηση παραγωγικότητας</vt:lpstr>
      <vt:lpstr>Είναι οι μεγαλύτεροι ακριβότεροι; </vt:lpstr>
      <vt:lpstr>Γήρανση και ελκυστικότητα εργασία: Η αγορά εργασίας ηλικιωμένων</vt:lpstr>
      <vt:lpstr>Είναι πιθανόν να αλλάξει η κατάσταση αυτομάτως  καθώς αντιμετωπίζονται ελλείψεις; </vt:lpstr>
      <vt:lpstr>Τι μπορεί να γίνει; Μέτρα πολιτικής</vt:lpstr>
      <vt:lpstr>Η πλάνη του σταθερού αποθέματος εργασίας</vt:lpstr>
      <vt:lpstr>Η προσαρμοστικότητα (ευελιξία) και η οικονομία</vt:lpstr>
      <vt:lpstr>1. Προσαρμογές από εργαζόμενους. </vt:lpstr>
      <vt:lpstr>2. Απαιτούμενες καινοτομίες  στην  αγορά εργασίας</vt:lpstr>
      <vt:lpstr>Τεχνητή νοημοσύνη (ΤΝ)  και ώριμοι εργαζόμενοι Age friendly jobs </vt:lpstr>
      <vt:lpstr>3. Ενέργειες του κράτους </vt:lpstr>
      <vt:lpstr>Όρια ηλικίας: γιατί τόση επικέντρωση; </vt:lpstr>
      <vt:lpstr>Ηλικία και προκατάληψη:  Τα οικονομικά των Διακρίσεων</vt:lpstr>
      <vt:lpstr>Τεχνικοί υπολογισμοί προκατάληψης</vt:lpstr>
      <vt:lpstr>Δύο ειδικές περιπτώσεις στην Ελλάδα</vt:lpstr>
      <vt:lpstr>H Ελλάδα συγκριτικά</vt:lpstr>
      <vt:lpstr>Γυναίκες στην Ελλάδα: διστακτική πρόοδος</vt:lpstr>
      <vt:lpstr>Γυναίκες και εργασία στην Ελλάδα: Το απόθεμα εργασίας</vt:lpstr>
      <vt:lpstr>Ανάγκη ισορροπημένης παρέμβασης για γυναίκες – τόσο στην προσφορά όσο και στην ζήτησης</vt:lpstr>
      <vt:lpstr>Οι νεότερες γενιές γυναικών:  Αυτόματη βελτίωση; </vt:lpstr>
      <vt:lpstr>Τι μπορεί να γίνει για να αυξηθεί η εργασία γυναικών</vt:lpstr>
      <vt:lpstr>Γιατί πρέπει να ασχοληθούμε με πρόσφατους συνταξιούχους; </vt:lpstr>
      <vt:lpstr>Η κατάσταση στην Ευρώπη το 2023</vt:lpstr>
      <vt:lpstr>Ωρίμανση απόψεων  για την εργασία συνταξιούχων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Platon Tinios</dc:creator>
  <cp:lastModifiedBy>Platon Tinios</cp:lastModifiedBy>
  <cp:revision>176</cp:revision>
  <cp:lastPrinted>2025-03-30T13:48:54Z</cp:lastPrinted>
  <dcterms:created xsi:type="dcterms:W3CDTF">2020-10-29T08:06:03Z</dcterms:created>
  <dcterms:modified xsi:type="dcterms:W3CDTF">2025-05-15T11:38:15Z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64f240-1db5-4acf-9bde-572066689a31_Enabled">
    <vt:lpwstr>true</vt:lpwstr>
  </property>
  <property fmtid="{D5CDD505-2E9C-101B-9397-08002B2CF9AE}" pid="3" name="MSIP_Label_2e64f240-1db5-4acf-9bde-572066689a31_SetDate">
    <vt:lpwstr>2025-02-25T12:21:44Z</vt:lpwstr>
  </property>
  <property fmtid="{D5CDD505-2E9C-101B-9397-08002B2CF9AE}" pid="4" name="MSIP_Label_2e64f240-1db5-4acf-9bde-572066689a31_Method">
    <vt:lpwstr>Privileged</vt:lpwstr>
  </property>
  <property fmtid="{D5CDD505-2E9C-101B-9397-08002B2CF9AE}" pid="5" name="MSIP_Label_2e64f240-1db5-4acf-9bde-572066689a31_Name">
    <vt:lpwstr>ΧΩΡΙΣ ΧΑΡΑΚΤΗΡΙΣΜΟ ΑΣΦΑΛΕΙΑΣ</vt:lpwstr>
  </property>
  <property fmtid="{D5CDD505-2E9C-101B-9397-08002B2CF9AE}" pid="6" name="MSIP_Label_2e64f240-1db5-4acf-9bde-572066689a31_SiteId">
    <vt:lpwstr>dabae695-3d3b-4e5d-ab49-009605ba5c68</vt:lpwstr>
  </property>
  <property fmtid="{D5CDD505-2E9C-101B-9397-08002B2CF9AE}" pid="7" name="MSIP_Label_2e64f240-1db5-4acf-9bde-572066689a31_ActionId">
    <vt:lpwstr>6e20cee2-739d-4819-b741-909c84d1c42b</vt:lpwstr>
  </property>
  <property fmtid="{D5CDD505-2E9C-101B-9397-08002B2CF9AE}" pid="8" name="MSIP_Label_2e64f240-1db5-4acf-9bde-572066689a31_ContentBits">
    <vt:lpwstr>0</vt:lpwstr>
  </property>
  <property fmtid="{D5CDD505-2E9C-101B-9397-08002B2CF9AE}" pid="9" name="MSIP_Label_2e64f240-1db5-4acf-9bde-572066689a31_Tag">
    <vt:lpwstr>10, 0, 1, 1</vt:lpwstr>
  </property>
</Properties>
</file>