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366" r:id="rId2"/>
    <p:sldId id="374" r:id="rId3"/>
    <p:sldId id="375" r:id="rId4"/>
    <p:sldId id="376" r:id="rId5"/>
    <p:sldId id="377" r:id="rId6"/>
    <p:sldId id="378" r:id="rId7"/>
    <p:sldId id="379" r:id="rId8"/>
    <p:sldId id="380" r:id="rId9"/>
    <p:sldId id="381" r:id="rId10"/>
    <p:sldId id="382" r:id="rId11"/>
    <p:sldId id="389" r:id="rId12"/>
    <p:sldId id="390" r:id="rId13"/>
    <p:sldId id="391" r:id="rId14"/>
    <p:sldId id="392" r:id="rId15"/>
    <p:sldId id="393" r:id="rId16"/>
    <p:sldId id="394" r:id="rId17"/>
    <p:sldId id="383" r:id="rId18"/>
    <p:sldId id="384" r:id="rId19"/>
    <p:sldId id="386" r:id="rId20"/>
    <p:sldId id="385" r:id="rId21"/>
    <p:sldId id="387" r:id="rId22"/>
    <p:sldId id="388" r:id="rId23"/>
    <p:sldId id="395" r:id="rId24"/>
    <p:sldId id="396" r:id="rId25"/>
    <p:sldId id="397" r:id="rId26"/>
    <p:sldId id="398" r:id="rId27"/>
    <p:sldId id="399" r:id="rId28"/>
    <p:sldId id="400" r:id="rId29"/>
    <p:sldId id="401" r:id="rId30"/>
    <p:sldId id="403" r:id="rId31"/>
    <p:sldId id="404" r:id="rId32"/>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49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226EC7-2251-45C1-8417-445CC267668D}"/>
              </a:ext>
            </a:extLst>
          </p:cNvPr>
          <p:cNvSpPr>
            <a:spLocks noGrp="1" noChangeArrowheads="1"/>
          </p:cNvSpPr>
          <p:nvPr>
            <p:ph type="hdr" sz="quarter"/>
          </p:nvPr>
        </p:nvSpPr>
        <p:spPr bwMode="auto">
          <a:xfrm>
            <a:off x="1" y="1"/>
            <a:ext cx="2890665" cy="496809"/>
          </a:xfrm>
          <a:prstGeom prst="rect">
            <a:avLst/>
          </a:prstGeom>
          <a:noFill/>
          <a:ln>
            <a:noFill/>
          </a:ln>
          <a:effectLst/>
        </p:spPr>
        <p:txBody>
          <a:bodyPr vert="horz" wrap="square" lIns="90727" tIns="45363" rIns="90727" bIns="45363"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79" name="Rectangle 3">
            <a:extLst>
              <a:ext uri="{FF2B5EF4-FFF2-40B4-BE49-F238E27FC236}">
                <a16:creationId xmlns:a16="http://schemas.microsoft.com/office/drawing/2014/main" id="{266A0A87-066F-4F59-97EB-59181F707183}"/>
              </a:ext>
            </a:extLst>
          </p:cNvPr>
          <p:cNvSpPr>
            <a:spLocks noGrp="1" noChangeArrowheads="1"/>
          </p:cNvSpPr>
          <p:nvPr>
            <p:ph type="dt" idx="1"/>
          </p:nvPr>
        </p:nvSpPr>
        <p:spPr bwMode="auto">
          <a:xfrm>
            <a:off x="3776867" y="1"/>
            <a:ext cx="2890665" cy="496809"/>
          </a:xfrm>
          <a:prstGeom prst="rect">
            <a:avLst/>
          </a:prstGeom>
          <a:noFill/>
          <a:ln>
            <a:noFill/>
          </a:ln>
          <a:effectLst/>
        </p:spPr>
        <p:txBody>
          <a:bodyPr vert="horz" wrap="square" lIns="90727" tIns="45363" rIns="90727" bIns="45363"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1F16073-B7D1-4E3E-BE13-367E2B996B3F}" type="datetimeFigureOut">
              <a:rPr lang="el-GR" altLang="en-US"/>
              <a:pPr>
                <a:defRPr/>
              </a:pPr>
              <a:t>15/5/2025</a:t>
            </a:fld>
            <a:endParaRPr lang="el-GR" altLang="en-US"/>
          </a:p>
        </p:txBody>
      </p:sp>
      <p:sp>
        <p:nvSpPr>
          <p:cNvPr id="2052" name="Rectangle 4">
            <a:extLst>
              <a:ext uri="{FF2B5EF4-FFF2-40B4-BE49-F238E27FC236}">
                <a16:creationId xmlns:a16="http://schemas.microsoft.com/office/drawing/2014/main" id="{F7B68391-DEFD-4398-9269-A4D887713C81}"/>
              </a:ext>
            </a:extLst>
          </p:cNvPr>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6031D18C-A1C1-442A-B972-717AC5C86F6C}"/>
              </a:ext>
            </a:extLst>
          </p:cNvPr>
          <p:cNvSpPr>
            <a:spLocks noGrp="1" noChangeArrowheads="1"/>
          </p:cNvSpPr>
          <p:nvPr>
            <p:ph type="body" sz="quarter" idx="3"/>
          </p:nvPr>
        </p:nvSpPr>
        <p:spPr bwMode="auto">
          <a:xfrm>
            <a:off x="666599" y="4715711"/>
            <a:ext cx="5335893" cy="4466511"/>
          </a:xfrm>
          <a:prstGeom prst="rect">
            <a:avLst/>
          </a:prstGeom>
          <a:noFill/>
          <a:ln>
            <a:noFill/>
          </a:ln>
          <a:effectLst/>
        </p:spPr>
        <p:txBody>
          <a:bodyPr vert="horz" wrap="square" lIns="90727" tIns="45363" rIns="90727" bIns="45363" numCol="1" anchor="t" anchorCtr="0" compatLnSpc="1">
            <a:prstTxWarp prst="textNoShape">
              <a:avLst/>
            </a:prstTxWarp>
          </a:bodyPr>
          <a:lstStyle/>
          <a:p>
            <a:pPr lvl="0"/>
            <a:r>
              <a:rPr lang="el-GR" altLang="en-US" noProof="0"/>
              <a:t>Click to edit Master text styles</a:t>
            </a:r>
          </a:p>
          <a:p>
            <a:pPr lvl="1"/>
            <a:r>
              <a:rPr lang="el-GR" altLang="en-US" noProof="0"/>
              <a:t>Second level</a:t>
            </a:r>
          </a:p>
          <a:p>
            <a:pPr lvl="2"/>
            <a:r>
              <a:rPr lang="el-GR" altLang="en-US" noProof="0"/>
              <a:t>Third level</a:t>
            </a:r>
          </a:p>
          <a:p>
            <a:pPr lvl="3"/>
            <a:r>
              <a:rPr lang="el-GR" altLang="en-US" noProof="0"/>
              <a:t>Fourth level</a:t>
            </a:r>
          </a:p>
          <a:p>
            <a:pPr lvl="4"/>
            <a:r>
              <a:rPr lang="el-GR" altLang="en-US" noProof="0"/>
              <a:t>Fifth level</a:t>
            </a:r>
          </a:p>
        </p:txBody>
      </p:sp>
      <p:sp>
        <p:nvSpPr>
          <p:cNvPr id="24582" name="Rectangle 6">
            <a:extLst>
              <a:ext uri="{FF2B5EF4-FFF2-40B4-BE49-F238E27FC236}">
                <a16:creationId xmlns:a16="http://schemas.microsoft.com/office/drawing/2014/main" id="{02010230-6895-4932-8132-3C116039ECE6}"/>
              </a:ext>
            </a:extLst>
          </p:cNvPr>
          <p:cNvSpPr>
            <a:spLocks noGrp="1" noChangeArrowheads="1"/>
          </p:cNvSpPr>
          <p:nvPr>
            <p:ph type="ftr" sz="quarter" idx="4"/>
          </p:nvPr>
        </p:nvSpPr>
        <p:spPr bwMode="auto">
          <a:xfrm>
            <a:off x="1" y="9428243"/>
            <a:ext cx="2890665" cy="496809"/>
          </a:xfrm>
          <a:prstGeom prst="rect">
            <a:avLst/>
          </a:prstGeom>
          <a:noFill/>
          <a:ln>
            <a:noFill/>
          </a:ln>
          <a:effectLst/>
        </p:spPr>
        <p:txBody>
          <a:bodyPr vert="horz" wrap="square" lIns="90727" tIns="45363" rIns="90727" bIns="45363"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83" name="Rectangle 7">
            <a:extLst>
              <a:ext uri="{FF2B5EF4-FFF2-40B4-BE49-F238E27FC236}">
                <a16:creationId xmlns:a16="http://schemas.microsoft.com/office/drawing/2014/main" id="{6DCB1B8F-39F9-4233-A4CC-5A7C64D0B5C5}"/>
              </a:ext>
            </a:extLst>
          </p:cNvPr>
          <p:cNvSpPr>
            <a:spLocks noGrp="1" noChangeArrowheads="1"/>
          </p:cNvSpPr>
          <p:nvPr>
            <p:ph type="sldNum" sz="quarter" idx="5"/>
          </p:nvPr>
        </p:nvSpPr>
        <p:spPr bwMode="auto">
          <a:xfrm>
            <a:off x="3776867" y="9428243"/>
            <a:ext cx="2890665" cy="496809"/>
          </a:xfrm>
          <a:prstGeom prst="rect">
            <a:avLst/>
          </a:prstGeom>
          <a:noFill/>
          <a:ln>
            <a:noFill/>
          </a:ln>
          <a:effectLst/>
        </p:spPr>
        <p:txBody>
          <a:bodyPr vert="horz" wrap="square" lIns="90727" tIns="45363" rIns="90727" bIns="45363" numCol="1" anchor="b" anchorCtr="0" compatLnSpc="1">
            <a:prstTxWarp prst="textNoShape">
              <a:avLst/>
            </a:prstTxWarp>
          </a:bodyPr>
          <a:lstStyle>
            <a:lvl1pPr algn="r" eaLnBrk="1" hangingPunct="1">
              <a:defRPr sz="1200">
                <a:latin typeface="Calibri" panose="020F0502020204030204" pitchFamily="34" charset="0"/>
              </a:defRPr>
            </a:lvl1pPr>
          </a:lstStyle>
          <a:p>
            <a:fld id="{B135B5E3-3882-4347-997E-9A62EC67AC17}"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effectLst/>
                <a:latin typeface="Calibri" panose="020F0502020204030204" pitchFamily="34" charset="0"/>
                <a:ea typeface="Calibri" panose="020F0502020204030204" pitchFamily="34" charset="0"/>
                <a:cs typeface="Times New Roman" panose="02020603050405020304" pitchFamily="18" charset="0"/>
              </a:rPr>
              <a:t>Στις Η.Π.Α για παράδειγμα οι περισσότεροι κάτοχοι ιδιωτικού ασφαλιστηρίου συμβολαίου είναι εκείνοι που δεν καλύπτονται από το δημόσιο σύστημα ασφάλισης, καθώς αυτό απευθύνεται μόνο στους φτωχούς.</a:t>
            </a:r>
          </a:p>
          <a:p>
            <a:r>
              <a:rPr lang="el-GR" dirty="0"/>
              <a:t>. Σε ό,τι αφορά το ύψος των ασφαλίστρων, στις Η.Π.Α αυξήθηκε απότομα αρχές της δεκαετίας του 2010</a:t>
            </a:r>
            <a:endParaRPr lang="en-GB" dirty="0"/>
          </a:p>
        </p:txBody>
      </p:sp>
      <p:sp>
        <p:nvSpPr>
          <p:cNvPr id="4" name="Slide Number Placeholder 3"/>
          <p:cNvSpPr>
            <a:spLocks noGrp="1"/>
          </p:cNvSpPr>
          <p:nvPr>
            <p:ph type="sldNum" sz="quarter" idx="5"/>
          </p:nvPr>
        </p:nvSpPr>
        <p:spPr/>
        <p:txBody>
          <a:bodyPr/>
          <a:lstStyle/>
          <a:p>
            <a:fld id="{B135B5E3-3882-4347-997E-9A62EC67AC17}" type="slidenum">
              <a:rPr lang="el-GR" altLang="en-US" smtClean="0"/>
              <a:pPr/>
              <a:t>10</a:t>
            </a:fld>
            <a:endParaRPr lang="el-GR" altLang="en-US"/>
          </a:p>
        </p:txBody>
      </p:sp>
    </p:spTree>
    <p:extLst>
      <p:ext uri="{BB962C8B-B14F-4D97-AF65-F5344CB8AC3E}">
        <p14:creationId xmlns:p14="http://schemas.microsoft.com/office/powerpoint/2010/main" val="26250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defRPr/>
            </a:pPr>
            <a:fld id="{F20B6EBA-BE73-464B-8C2D-42EC65E656DA}" type="datetime1">
              <a:rPr lang="en-GB" smtClean="0"/>
              <a:t>15/05/2025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a:defRPr/>
            </a:pPr>
            <a:endParaRPr lang="en-GB" alt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17820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23918E5-B8CF-40B1-BBB6-A207A55669C6}" type="datetime1">
              <a:rPr lang="en-GB" smtClean="0"/>
              <a:t>15/05/2025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9328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C74F9B9-EA8E-4C90-9D27-B5518883912D}" type="datetime1">
              <a:rPr lang="en-GB" smtClean="0"/>
              <a:t>15/05/2025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038916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549AEF8-9150-4099-B235-0E2B3E02F8A3}" type="datetime1">
              <a:rPr lang="en-GB" smtClean="0"/>
              <a:t>15/05/2025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73325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1A0968B-7E18-4AB5-A8E6-4088FB556933}" type="datetime1">
              <a:rPr lang="en-GB" smtClean="0"/>
              <a:t>15/05/2025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888094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9FEF9967-1434-45D7-86F2-681E1932A29C}" type="datetime1">
              <a:rPr lang="en-GB" smtClean="0"/>
              <a:t>15/05/2025</a:t>
            </a:fld>
            <a:endParaRPr lang="en-GB"/>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54720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984E43D-1EB1-4B1D-A7EB-20CF92ABC522}" type="datetime1">
              <a:rPr lang="en-GB" smtClean="0"/>
              <a:t>15/05/2025</a:t>
            </a:fld>
            <a:endParaRPr lang="en-GB"/>
          </a:p>
        </p:txBody>
      </p:sp>
      <p:sp>
        <p:nvSpPr>
          <p:cNvPr id="8" name="Footer Placeholder 7"/>
          <p:cNvSpPr>
            <a:spLocks noGrp="1"/>
          </p:cNvSpPr>
          <p:nvPr>
            <p:ph type="ftr" sz="quarter" idx="11"/>
          </p:nvPr>
        </p:nvSpPr>
        <p:spPr>
          <a:xfrm>
            <a:off x="561111" y="6391838"/>
            <a:ext cx="3644282" cy="304801"/>
          </a:xfrm>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857888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a:defRPr/>
            </a:pPr>
            <a:fld id="{4B7C77E9-A702-4F35-A088-AC81539ABB63}" type="datetime1">
              <a:rPr lang="en-GB" smtClean="0"/>
              <a:t>15/05/2025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802109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a:defRPr/>
            </a:pPr>
            <a:fld id="{A9AE34F0-AEC3-466C-B33F-2BE11A1215D3}" type="datetime1">
              <a:rPr lang="en-GB" smtClean="0"/>
              <a:t>15/05/2025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58190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12945"/>
            <a:ext cx="9549558" cy="767687"/>
          </a:xfrm>
        </p:spPr>
        <p:txBody>
          <a:bodyPr/>
          <a:lstStyle/>
          <a:p>
            <a:r>
              <a:rPr lang="en-US"/>
              <a:t>Click to edit Master title style</a:t>
            </a:r>
            <a:endParaRPr lang="en-US" dirty="0"/>
          </a:p>
        </p:txBody>
      </p:sp>
      <p:sp>
        <p:nvSpPr>
          <p:cNvPr id="3" name="Content Placeholder 2"/>
          <p:cNvSpPr>
            <a:spLocks noGrp="1"/>
          </p:cNvSpPr>
          <p:nvPr>
            <p:ph idx="1"/>
          </p:nvPr>
        </p:nvSpPr>
        <p:spPr>
          <a:xfrm>
            <a:off x="561110" y="2708920"/>
            <a:ext cx="10935490" cy="3310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Footer Placeholder 4"/>
          <p:cNvSpPr>
            <a:spLocks noGrp="1"/>
          </p:cNvSpPr>
          <p:nvPr>
            <p:ph type="ftr" sz="quarter" idx="11"/>
          </p:nvPr>
        </p:nvSpPr>
        <p:spPr/>
        <p:txBody>
          <a:bodyPr/>
          <a:lstStyle/>
          <a:p>
            <a:pPr>
              <a:defRPr/>
            </a:pPr>
            <a:r>
              <a:rPr lang="el-GR" altLang="en-US" dirty="0"/>
              <a:t>Μακροχρόνια Φροντίδα</a:t>
            </a:r>
            <a:endParaRPr lang="en-GB" altLang="en-US" dirty="0"/>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880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DB938C-B847-4B4B-984F-F7A3ADF79566}" type="datetime1">
              <a:rPr lang="en-GB" smtClean="0"/>
              <a:t>15/05/2025</a:t>
            </a:fld>
            <a:endParaRPr lang="en-GB"/>
          </a:p>
        </p:txBody>
      </p:sp>
      <p:sp>
        <p:nvSpPr>
          <p:cNvPr id="5" name="Footer Placeholder 4"/>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11838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4F36A37-D5E3-4C3B-B28D-88BB6D3F7475}" type="datetime1">
              <a:rPr lang="en-GB" smtClean="0"/>
              <a:t>15/05/2025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90909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6CCFF98-C502-4353-B8E6-5692710ACA3F}" type="datetime1">
              <a:rPr lang="en-GB" smtClean="0"/>
              <a:t>15/05/2025</a:t>
            </a:fld>
            <a:endParaRPr lang="en-GB"/>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39778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54C474D-E3A8-4767-AC90-882235F486EA}" type="datetime1">
              <a:rPr lang="en-GB" smtClean="0"/>
              <a:t>15/05/2025</a:t>
            </a:fld>
            <a:endParaRPr lang="en-GB"/>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19952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994F61-2168-41E4-989E-61161006E639}" type="datetime1">
              <a:rPr lang="en-GB" smtClean="0"/>
              <a:t>15/05/2025</a:t>
            </a:fld>
            <a:endParaRPr lang="en-GB"/>
          </a:p>
        </p:txBody>
      </p:sp>
      <p:sp>
        <p:nvSpPr>
          <p:cNvPr id="3" name="Footer Placeholder 2"/>
          <p:cNvSpPr>
            <a:spLocks noGrp="1"/>
          </p:cNvSpPr>
          <p:nvPr>
            <p:ph type="ftr" sz="quarter" idx="11"/>
          </p:nvPr>
        </p:nvSpPr>
        <p:spPr/>
        <p:txBody>
          <a:bodyPr/>
          <a:lstStyle/>
          <a:p>
            <a:pPr>
              <a:defRPr/>
            </a:pPr>
            <a:endParaRPr lang="en-GB" alt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82389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1BA71E0-4A2D-48C2-9BAE-EFE4F29E9200}" type="datetime1">
              <a:rPr lang="en-GB" smtClean="0"/>
              <a:t>15/05/2025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97191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92E04DF-7ECB-473E-A4CB-D291F458F466}" type="datetime1">
              <a:rPr lang="en-GB" smtClean="0"/>
              <a:t>15/05/2025</a:t>
            </a:fld>
            <a:endParaRPr lang="en-GB"/>
          </a:p>
        </p:txBody>
      </p:sp>
      <p:sp>
        <p:nvSpPr>
          <p:cNvPr id="6" name="Footer Placeholder 5"/>
          <p:cNvSpPr>
            <a:spLocks noGrp="1"/>
          </p:cNvSpPr>
          <p:nvPr>
            <p:ph type="ftr" sz="quarter" idx="11"/>
          </p:nvPr>
        </p:nvSpPr>
        <p:spPr/>
        <p:txBody>
          <a:bodyPr/>
          <a:lstStyle/>
          <a:p>
            <a:pPr>
              <a:defRPr/>
            </a:pPr>
            <a:endParaRPr lang="en-GB" alt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90017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defRPr/>
            </a:pPr>
            <a:fld id="{D6C473B6-4D56-4FEB-B142-6F1CF9A3F9DF}" type="datetime1">
              <a:rPr lang="en-GB" smtClean="0"/>
              <a:t>15/05/2025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defRPr/>
            </a:pPr>
            <a:endParaRPr lang="en-GB" alt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2401204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Τίτλος">
            <a:extLst>
              <a:ext uri="{FF2B5EF4-FFF2-40B4-BE49-F238E27FC236}">
                <a16:creationId xmlns:a16="http://schemas.microsoft.com/office/drawing/2014/main" id="{821A9C87-3728-4876-AC5C-50D3F23349F2}"/>
              </a:ext>
            </a:extLst>
          </p:cNvPr>
          <p:cNvSpPr>
            <a:spLocks noGrp="1"/>
          </p:cNvSpPr>
          <p:nvPr>
            <p:ph type="ctrTitle"/>
          </p:nvPr>
        </p:nvSpPr>
        <p:spPr>
          <a:xfrm>
            <a:off x="1055440" y="1500253"/>
            <a:ext cx="8825658" cy="2677648"/>
          </a:xfrm>
        </p:spPr>
        <p:txBody>
          <a:bodyPr/>
          <a:lstStyle/>
          <a:p>
            <a:pPr eaLnBrk="1" hangingPunct="1"/>
            <a:r>
              <a:rPr lang="el-GR" altLang="en-US" dirty="0"/>
              <a:t>ΓΗΡΑΝΣΗ ΤΟΥ ΠΛΗΘΥΣΜΟΥ</a:t>
            </a:r>
            <a:br>
              <a:rPr lang="el-GR" altLang="en-US" dirty="0"/>
            </a:br>
            <a:r>
              <a:rPr lang="el-GR" altLang="en-US" dirty="0"/>
              <a:t> </a:t>
            </a:r>
            <a:r>
              <a:rPr lang="el-GR" altLang="en-US" sz="4000" dirty="0"/>
              <a:t>ΚΑΙ ΑΣΦΑΛΙΣΤΙΚΗ ΟΙΚΟΝΟΜΙΑ</a:t>
            </a:r>
            <a:endParaRPr lang="en-GB" altLang="en-US" dirty="0"/>
          </a:p>
        </p:txBody>
      </p:sp>
      <p:sp>
        <p:nvSpPr>
          <p:cNvPr id="3" name="2 - Υπότιτλος">
            <a:extLst>
              <a:ext uri="{FF2B5EF4-FFF2-40B4-BE49-F238E27FC236}">
                <a16:creationId xmlns:a16="http://schemas.microsoft.com/office/drawing/2014/main" id="{19AF5830-6BBC-41FC-8864-D6AC47F6DAEF}"/>
              </a:ext>
            </a:extLst>
          </p:cNvPr>
          <p:cNvSpPr>
            <a:spLocks noGrp="1"/>
          </p:cNvSpPr>
          <p:nvPr>
            <p:ph type="subTitle" idx="1"/>
          </p:nvPr>
        </p:nvSpPr>
        <p:spPr>
          <a:xfrm>
            <a:off x="767408" y="4418078"/>
            <a:ext cx="8825658" cy="1211118"/>
          </a:xfrm>
        </p:spPr>
        <p:txBody>
          <a:bodyPr rtlCol="0">
            <a:normAutofit/>
          </a:bodyPr>
          <a:lstStyle/>
          <a:p>
            <a:pPr eaLnBrk="1" fontAlgn="auto" hangingPunct="1">
              <a:spcAft>
                <a:spcPts val="0"/>
              </a:spcAft>
              <a:defRPr/>
            </a:pPr>
            <a:r>
              <a:rPr lang="en-US" sz="3500" b="1" dirty="0">
                <a:solidFill>
                  <a:schemeClr val="accent4"/>
                </a:solidFill>
                <a:effectLst>
                  <a:outerShdw blurRad="38100" dist="38100" dir="2700000" algn="tl">
                    <a:srgbClr val="000000">
                      <a:alpha val="43137"/>
                    </a:srgbClr>
                  </a:outerShdw>
                </a:effectLst>
              </a:rPr>
              <a:t>7</a:t>
            </a:r>
            <a:r>
              <a:rPr lang="el-GR" sz="3500" b="1" baseline="30000" dirty="0">
                <a:solidFill>
                  <a:schemeClr val="accent4"/>
                </a:solidFill>
                <a:effectLst>
                  <a:outerShdw blurRad="38100" dist="38100" dir="2700000" algn="tl">
                    <a:srgbClr val="000000">
                      <a:alpha val="43137"/>
                    </a:srgbClr>
                  </a:outerShdw>
                </a:effectLst>
              </a:rPr>
              <a:t>η</a:t>
            </a:r>
            <a:r>
              <a:rPr lang="el-GR" sz="3500" b="1" dirty="0">
                <a:solidFill>
                  <a:schemeClr val="accent4"/>
                </a:solidFill>
                <a:effectLst>
                  <a:outerShdw blurRad="38100" dist="38100" dir="2700000" algn="tl">
                    <a:srgbClr val="000000">
                      <a:alpha val="43137"/>
                    </a:srgbClr>
                  </a:outerShdw>
                </a:effectLst>
              </a:rPr>
              <a:t> </a:t>
            </a:r>
            <a:r>
              <a:rPr lang="el-GR" sz="3500" b="1" dirty="0" err="1">
                <a:solidFill>
                  <a:schemeClr val="accent4"/>
                </a:solidFill>
                <a:effectLst>
                  <a:outerShdw blurRad="38100" dist="38100" dir="2700000" algn="tl">
                    <a:srgbClr val="000000">
                      <a:alpha val="43137"/>
                    </a:srgbClr>
                  </a:outerShdw>
                </a:effectLst>
              </a:rPr>
              <a:t>ενοτητα</a:t>
            </a:r>
            <a:r>
              <a:rPr lang="el-GR" sz="3500" b="1" dirty="0">
                <a:solidFill>
                  <a:schemeClr val="accent4"/>
                </a:solidFill>
                <a:effectLst>
                  <a:outerShdw blurRad="38100" dist="38100" dir="2700000" algn="tl">
                    <a:srgbClr val="000000">
                      <a:alpha val="43137"/>
                    </a:srgbClr>
                  </a:outerShdw>
                </a:effectLst>
              </a:rPr>
              <a:t>: </a:t>
            </a:r>
          </a:p>
          <a:p>
            <a:pPr eaLnBrk="1" fontAlgn="auto" hangingPunct="1">
              <a:spcAft>
                <a:spcPts val="0"/>
              </a:spcAft>
              <a:defRPr/>
            </a:pPr>
            <a:r>
              <a:rPr lang="el-GR" sz="2400" b="1" dirty="0">
                <a:solidFill>
                  <a:schemeClr val="accent4"/>
                </a:solidFill>
              </a:rPr>
              <a:t>ΜΑΚΡΟΧΡΟΝΙΑ ΦΡΟΝΤΙΔΑ</a:t>
            </a:r>
            <a:endParaRPr lang="en-GB" sz="2400" b="1" dirty="0">
              <a:solidFill>
                <a:schemeClr val="accent4"/>
              </a:solidFill>
            </a:endParaRPr>
          </a:p>
        </p:txBody>
      </p:sp>
      <p:sp>
        <p:nvSpPr>
          <p:cNvPr id="3074" name="5 - Θέση αριθμού διαφάνειας">
            <a:extLst>
              <a:ext uri="{FF2B5EF4-FFF2-40B4-BE49-F238E27FC236}">
                <a16:creationId xmlns:a16="http://schemas.microsoft.com/office/drawing/2014/main" id="{D0122AD1-6319-4284-9A2B-128A645C0E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66CBF0-6F3C-480B-B287-2D9494FC4FE8}" type="slidenum">
              <a:rPr lang="en-GB" altLang="en-US" sz="1200">
                <a:solidFill>
                  <a:srgbClr val="898989"/>
                </a:solidFill>
              </a:rPr>
              <a:pPr>
                <a:spcBef>
                  <a:spcPct val="0"/>
                </a:spcBef>
                <a:buFontTx/>
                <a:buNone/>
              </a:pPr>
              <a:t>1</a:t>
            </a:fld>
            <a:endParaRPr lang="en-GB" altLang="en-US" sz="1200">
              <a:solidFill>
                <a:srgbClr val="898989"/>
              </a:solidFill>
            </a:endParaRPr>
          </a:p>
        </p:txBody>
      </p:sp>
      <p:sp>
        <p:nvSpPr>
          <p:cNvPr id="2" name="TextBox 1">
            <a:extLst>
              <a:ext uri="{FF2B5EF4-FFF2-40B4-BE49-F238E27FC236}">
                <a16:creationId xmlns:a16="http://schemas.microsoft.com/office/drawing/2014/main" id="{51B6297D-7EF1-4604-8FC6-A7C63169A38F}"/>
              </a:ext>
            </a:extLst>
          </p:cNvPr>
          <p:cNvSpPr txBox="1"/>
          <p:nvPr/>
        </p:nvSpPr>
        <p:spPr>
          <a:xfrm>
            <a:off x="7680176" y="1115075"/>
            <a:ext cx="3248428" cy="738664"/>
          </a:xfrm>
          <a:prstGeom prst="rect">
            <a:avLst/>
          </a:prstGeom>
          <a:noFill/>
        </p:spPr>
        <p:txBody>
          <a:bodyPr wrap="square" rtlCol="0">
            <a:spAutoFit/>
          </a:bodyPr>
          <a:lstStyle/>
          <a:p>
            <a:r>
              <a:rPr lang="el-GR" sz="2400" b="1" dirty="0">
                <a:solidFill>
                  <a:schemeClr val="accent4">
                    <a:lumMod val="40000"/>
                    <a:lumOff val="60000"/>
                  </a:schemeClr>
                </a:solidFill>
              </a:rPr>
              <a:t>Πλάτων Τήνιος</a:t>
            </a:r>
          </a:p>
          <a:p>
            <a:endParaRPr lang="el-GR" dirty="0"/>
          </a:p>
        </p:txBody>
      </p:sp>
      <p:sp>
        <p:nvSpPr>
          <p:cNvPr id="4" name="Date Placeholder 3">
            <a:extLst>
              <a:ext uri="{FF2B5EF4-FFF2-40B4-BE49-F238E27FC236}">
                <a16:creationId xmlns:a16="http://schemas.microsoft.com/office/drawing/2014/main" id="{7FCD4EFB-AF51-41BF-B593-29158F3ADAB1}"/>
              </a:ext>
            </a:extLst>
          </p:cNvPr>
          <p:cNvSpPr>
            <a:spLocks noGrp="1"/>
          </p:cNvSpPr>
          <p:nvPr>
            <p:ph type="dt" sz="half" idx="10"/>
          </p:nvPr>
        </p:nvSpPr>
        <p:spPr/>
        <p:txBody>
          <a:bodyPr/>
          <a:lstStyle/>
          <a:p>
            <a:pPr>
              <a:defRPr/>
            </a:pPr>
            <a:fld id="{046983BA-1C1F-4421-B2A7-9E396D183495}" type="datetime1">
              <a:rPr lang="en-GB" smtClean="0"/>
              <a:t>15/05/2025</a:t>
            </a:fld>
            <a:endParaRPr lang="en-GB"/>
          </a:p>
        </p:txBody>
      </p:sp>
      <p:pic>
        <p:nvPicPr>
          <p:cNvPr id="6" name="Picture 5">
            <a:extLst>
              <a:ext uri="{FF2B5EF4-FFF2-40B4-BE49-F238E27FC236}">
                <a16:creationId xmlns:a16="http://schemas.microsoft.com/office/drawing/2014/main" id="{E29412A7-DC64-6197-BBC4-EDB89615715B}"/>
              </a:ext>
            </a:extLst>
          </p:cNvPr>
          <p:cNvPicPr>
            <a:picLocks noChangeAspect="1"/>
          </p:cNvPicPr>
          <p:nvPr/>
        </p:nvPicPr>
        <p:blipFill>
          <a:blip r:embed="rId2"/>
          <a:stretch>
            <a:fillRect/>
          </a:stretch>
        </p:blipFill>
        <p:spPr>
          <a:xfrm>
            <a:off x="6032149" y="4418078"/>
            <a:ext cx="5273497" cy="1804572"/>
          </a:xfrm>
          <a:prstGeom prst="rect">
            <a:avLst/>
          </a:prstGeom>
        </p:spPr>
      </p:pic>
      <p:sp>
        <p:nvSpPr>
          <p:cNvPr id="10" name="Rectangle 9">
            <a:extLst>
              <a:ext uri="{FF2B5EF4-FFF2-40B4-BE49-F238E27FC236}">
                <a16:creationId xmlns:a16="http://schemas.microsoft.com/office/drawing/2014/main" id="{87BC782C-B1FA-B7D7-FCAD-6EAFB0D9AC54}"/>
              </a:ext>
            </a:extLst>
          </p:cNvPr>
          <p:cNvSpPr/>
          <p:nvPr/>
        </p:nvSpPr>
        <p:spPr>
          <a:xfrm>
            <a:off x="8428722" y="1853739"/>
            <a:ext cx="1736374" cy="923330"/>
          </a:xfrm>
          <a:prstGeom prst="rect">
            <a:avLst/>
          </a:prstGeom>
          <a:noFill/>
        </p:spPr>
        <p:txBody>
          <a:bodyPr wrap="none" lIns="91440" tIns="45720" rIns="91440" bIns="45720">
            <a:spAutoFit/>
          </a:bodyPr>
          <a:lstStyle/>
          <a:p>
            <a:pPr algn="ctr"/>
            <a:r>
              <a:rPr lang="el-G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2025</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TextBox 7">
            <a:extLst>
              <a:ext uri="{FF2B5EF4-FFF2-40B4-BE49-F238E27FC236}">
                <a16:creationId xmlns:a16="http://schemas.microsoft.com/office/drawing/2014/main" id="{547E7DD8-C4A6-0BA6-5CEA-C2750FBC7307}"/>
              </a:ext>
            </a:extLst>
          </p:cNvPr>
          <p:cNvSpPr txBox="1"/>
          <p:nvPr/>
        </p:nvSpPr>
        <p:spPr>
          <a:xfrm>
            <a:off x="9359364" y="3017246"/>
            <a:ext cx="2065227" cy="461665"/>
          </a:xfrm>
          <a:prstGeom prst="rect">
            <a:avLst/>
          </a:prstGeom>
          <a:noFill/>
        </p:spPr>
        <p:txBody>
          <a:bodyPr wrap="square" rtlCol="0">
            <a:spAutoFit/>
          </a:bodyPr>
          <a:lstStyle/>
          <a:p>
            <a:r>
              <a:rPr lang="el-GR" sz="2400" b="1" dirty="0">
                <a:solidFill>
                  <a:schemeClr val="accent4"/>
                </a:solidFill>
              </a:rPr>
              <a:t>Β’ Έκδοση</a:t>
            </a:r>
            <a:r>
              <a:rPr lang="el-GR" b="1" dirty="0">
                <a:solidFill>
                  <a:schemeClr val="accent4"/>
                </a:solidFill>
              </a:rPr>
              <a:t> </a:t>
            </a:r>
            <a:endParaRPr lang="en-GB" b="1" dirty="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83BA-831A-B227-8A10-8C28250F8AFC}"/>
              </a:ext>
            </a:extLst>
          </p:cNvPr>
          <p:cNvSpPr>
            <a:spLocks noGrp="1"/>
          </p:cNvSpPr>
          <p:nvPr>
            <p:ph type="title"/>
          </p:nvPr>
        </p:nvSpPr>
        <p:spPr/>
        <p:txBody>
          <a:bodyPr/>
          <a:lstStyle/>
          <a:p>
            <a:r>
              <a:rPr lang="el-GR" dirty="0"/>
              <a:t>Διαστάσεις διαφοροποίησης ΜΦ</a:t>
            </a:r>
          </a:p>
        </p:txBody>
      </p:sp>
      <p:sp>
        <p:nvSpPr>
          <p:cNvPr id="3" name="Content Placeholder 2">
            <a:extLst>
              <a:ext uri="{FF2B5EF4-FFF2-40B4-BE49-F238E27FC236}">
                <a16:creationId xmlns:a16="http://schemas.microsoft.com/office/drawing/2014/main" id="{E3D77130-F8EF-8B2A-3CC8-9B6DE97F2195}"/>
              </a:ext>
            </a:extLst>
          </p:cNvPr>
          <p:cNvSpPr>
            <a:spLocks noGrp="1"/>
          </p:cNvSpPr>
          <p:nvPr>
            <p:ph idx="1"/>
          </p:nvPr>
        </p:nvSpPr>
        <p:spPr>
          <a:xfrm>
            <a:off x="767408" y="2204864"/>
            <a:ext cx="11377264" cy="4248472"/>
          </a:xfrm>
        </p:spPr>
        <p:txBody>
          <a:bodyPr>
            <a:normAutofit fontScale="70000" lnSpcReduction="20000"/>
          </a:bodyPr>
          <a:lstStyle/>
          <a:p>
            <a:pPr>
              <a:buFont typeface="+mj-lt"/>
              <a:buAutoNum type="alphaUcPeriod"/>
            </a:pPr>
            <a:r>
              <a:rPr lang="el-GR" b="1" dirty="0">
                <a:latin typeface="Calibri" panose="020F0502020204030204" pitchFamily="34" charset="0"/>
                <a:cs typeface="Calibri" panose="020F0502020204030204" pitchFamily="34" charset="0"/>
              </a:rPr>
              <a:t>Κράτος/Αγορά/Οικογένεια.  </a:t>
            </a:r>
            <a:r>
              <a:rPr lang="el-GR" dirty="0">
                <a:latin typeface="Calibri" panose="020F0502020204030204" pitchFamily="34" charset="0"/>
                <a:cs typeface="Calibri" panose="020F0502020204030204" pitchFamily="34" charset="0"/>
              </a:rPr>
              <a:t>Από  </a:t>
            </a:r>
            <a:r>
              <a:rPr lang="el-GR" b="1" dirty="0">
                <a:latin typeface="Calibri" panose="020F0502020204030204" pitchFamily="34" charset="0"/>
                <a:cs typeface="Calibri" panose="020F0502020204030204" pitchFamily="34" charset="0"/>
              </a:rPr>
              <a:t>κρατικά</a:t>
            </a:r>
            <a:r>
              <a:rPr lang="el-GR" dirty="0">
                <a:latin typeface="Calibri" panose="020F0502020204030204" pitchFamily="34" charset="0"/>
                <a:cs typeface="Calibri" panose="020F0502020204030204" pitchFamily="34" charset="0"/>
              </a:rPr>
              <a:t> ως </a:t>
            </a:r>
            <a:r>
              <a:rPr lang="el-GR" b="1" dirty="0">
                <a:latin typeface="Calibri" panose="020F0502020204030204" pitchFamily="34" charset="0"/>
                <a:cs typeface="Calibri" panose="020F0502020204030204" pitchFamily="34" charset="0"/>
              </a:rPr>
              <a:t>οικογενειακά</a:t>
            </a:r>
            <a:r>
              <a:rPr lang="el-GR" dirty="0">
                <a:latin typeface="Calibri" panose="020F0502020204030204" pitchFamily="34" charset="0"/>
                <a:cs typeface="Calibri" panose="020F0502020204030204" pitchFamily="34" charset="0"/>
              </a:rPr>
              <a:t>. Καμιά χώρα δεν έχει ‘καθαρό’ σύστημα. Μ</a:t>
            </a:r>
            <a:r>
              <a:rPr lang="el-GR" i="1" dirty="0">
                <a:latin typeface="Calibri" panose="020F0502020204030204" pitchFamily="34" charset="0"/>
                <a:cs typeface="Calibri" panose="020F0502020204030204" pitchFamily="34" charset="0"/>
              </a:rPr>
              <a:t>οντέλο συνεργασίας </a:t>
            </a:r>
            <a:r>
              <a:rPr lang="el-GR" dirty="0">
                <a:latin typeface="Calibri" panose="020F0502020204030204" pitchFamily="34" charset="0"/>
                <a:cs typeface="Calibri" panose="020F0502020204030204" pitchFamily="34" charset="0"/>
              </a:rPr>
              <a:t>που να συμβιβάζει απαιτήσεις που διαφέρουν </a:t>
            </a:r>
            <a:r>
              <a:rPr lang="el-GR" b="1" dirty="0">
                <a:latin typeface="Calibri" panose="020F0502020204030204" pitchFamily="34" charset="0"/>
                <a:cs typeface="Calibri" panose="020F0502020204030204" pitchFamily="34" charset="0"/>
              </a:rPr>
              <a:t>για να αντιμετωπισθεί μελλοντική πρόκληση</a:t>
            </a: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a:t>
            </a:r>
            <a:r>
              <a:rPr lang="el-GR" b="1" dirty="0">
                <a:latin typeface="Calibri" panose="020F0502020204030204" pitchFamily="34" charset="0"/>
                <a:cs typeface="Calibri" panose="020F0502020204030204" pitchFamily="34" charset="0"/>
              </a:rPr>
              <a:t>Οικογένεια</a:t>
            </a:r>
            <a:r>
              <a:rPr lang="el-GR" dirty="0">
                <a:latin typeface="Calibri" panose="020F0502020204030204" pitchFamily="34" charset="0"/>
                <a:cs typeface="Calibri" panose="020F0502020204030204" pitchFamily="34" charset="0"/>
              </a:rPr>
              <a:t>  εξασφαλίζει υπηρεσίες </a:t>
            </a:r>
            <a:r>
              <a:rPr lang="el-GR" b="1" dirty="0">
                <a:latin typeface="Calibri" panose="020F0502020204030204" pitchFamily="34" charset="0"/>
                <a:cs typeface="Calibri" panose="020F0502020204030204" pitchFamily="34" charset="0"/>
              </a:rPr>
              <a:t>είτε</a:t>
            </a:r>
            <a:r>
              <a:rPr lang="el-GR" dirty="0">
                <a:latin typeface="Calibri" panose="020F0502020204030204" pitchFamily="34" charset="0"/>
                <a:cs typeface="Calibri" panose="020F0502020204030204" pitchFamily="34" charset="0"/>
              </a:rPr>
              <a:t> από την </a:t>
            </a:r>
            <a:r>
              <a:rPr lang="el-GR" b="1" dirty="0">
                <a:solidFill>
                  <a:schemeClr val="accent1"/>
                </a:solidFill>
                <a:latin typeface="Calibri" panose="020F0502020204030204" pitchFamily="34" charset="0"/>
                <a:cs typeface="Calibri" panose="020F0502020204030204" pitchFamily="34" charset="0"/>
              </a:rPr>
              <a:t>αγορά</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από </a:t>
            </a:r>
            <a:r>
              <a:rPr lang="el-GR" dirty="0">
                <a:latin typeface="Calibri" panose="020F0502020204030204" pitchFamily="34" charset="0"/>
                <a:cs typeface="Calibri" panose="020F0502020204030204" pitchFamily="34" charset="0"/>
              </a:rPr>
              <a:t>επαγγελματίες (πιστοποιημένους ή μη)  </a:t>
            </a:r>
            <a:r>
              <a:rPr lang="el-GR" b="1" dirty="0">
                <a:latin typeface="Calibri" panose="020F0502020204030204" pitchFamily="34" charset="0"/>
                <a:cs typeface="Calibri" panose="020F0502020204030204" pitchFamily="34" charset="0"/>
              </a:rPr>
              <a:t>είτε </a:t>
            </a:r>
            <a:r>
              <a:rPr lang="el-GR" b="1" dirty="0">
                <a:solidFill>
                  <a:schemeClr val="accent1"/>
                </a:solidFill>
                <a:latin typeface="Calibri" panose="020F0502020204030204" pitchFamily="34" charset="0"/>
                <a:cs typeface="Calibri" panose="020F0502020204030204" pitchFamily="34" charset="0"/>
              </a:rPr>
              <a:t>άτυπα</a:t>
            </a:r>
            <a:r>
              <a:rPr lang="el-GR" dirty="0">
                <a:latin typeface="Calibri" panose="020F0502020204030204" pitchFamily="34" charset="0"/>
                <a:cs typeface="Calibri" panose="020F0502020204030204" pitchFamily="34" charset="0"/>
              </a:rPr>
              <a:t> από τα ίδια τα μέλη της. </a:t>
            </a:r>
          </a:p>
          <a:p>
            <a:pPr>
              <a:buFont typeface="+mj-lt"/>
              <a:buAutoNum type="alphaUcPeriod"/>
            </a:pPr>
            <a:r>
              <a:rPr lang="el-GR" b="1" dirty="0">
                <a:latin typeface="Calibri" panose="020F0502020204030204" pitchFamily="34" charset="0"/>
                <a:cs typeface="Calibri" panose="020F0502020204030204" pitchFamily="34" charset="0"/>
              </a:rPr>
              <a:t>Τυπική / άτυπη φροντίδα</a:t>
            </a:r>
            <a:r>
              <a:rPr lang="el-GR" dirty="0">
                <a:latin typeface="Calibri" panose="020F0502020204030204" pitchFamily="34" charset="0"/>
                <a:cs typeface="Calibri" panose="020F0502020204030204" pitchFamily="34" charset="0"/>
              </a:rPr>
              <a:t>. ‘ (</a:t>
            </a:r>
            <a:r>
              <a:rPr lang="el-GR" sz="1600" dirty="0" err="1">
                <a:latin typeface="Calibri" panose="020F0502020204030204" pitchFamily="34" charset="0"/>
                <a:cs typeface="Calibri" panose="020F0502020204030204" pitchFamily="34" charset="0"/>
              </a:rPr>
              <a:t>formal</a:t>
            </a:r>
            <a:r>
              <a:rPr lang="el-GR" sz="1600" dirty="0">
                <a:latin typeface="Calibri" panose="020F0502020204030204" pitchFamily="34" charset="0"/>
                <a:cs typeface="Calibri" panose="020F0502020204030204" pitchFamily="34" charset="0"/>
              </a:rPr>
              <a:t>/</a:t>
            </a:r>
            <a:r>
              <a:rPr lang="el-GR" sz="1600" dirty="0" err="1">
                <a:latin typeface="Calibri" panose="020F0502020204030204" pitchFamily="34" charset="0"/>
                <a:cs typeface="Calibri" panose="020F0502020204030204" pitchFamily="34" charset="0"/>
              </a:rPr>
              <a:t>informal</a:t>
            </a:r>
            <a:r>
              <a:rPr lang="el-GR" sz="1600" dirty="0">
                <a:latin typeface="Calibri" panose="020F0502020204030204" pitchFamily="34" charset="0"/>
                <a:cs typeface="Calibri" panose="020F0502020204030204" pitchFamily="34" charset="0"/>
              </a:rPr>
              <a:t>). </a:t>
            </a:r>
          </a:p>
          <a:p>
            <a:pPr marL="857250" lvl="1" indent="-400050">
              <a:buFont typeface="+mj-lt"/>
              <a:buAutoNum type="romanUcPeriod"/>
            </a:pPr>
            <a:r>
              <a:rPr lang="el-GR" b="1" dirty="0">
                <a:latin typeface="Calibri" panose="020F0502020204030204" pitchFamily="34" charset="0"/>
                <a:cs typeface="Calibri" panose="020F0502020204030204" pitchFamily="34" charset="0"/>
              </a:rPr>
              <a:t>'τυπική</a:t>
            </a:r>
            <a:r>
              <a:rPr lang="el-GR" dirty="0">
                <a:latin typeface="Calibri" panose="020F0502020204030204" pitchFamily="34" charset="0"/>
                <a:cs typeface="Calibri" panose="020F0502020204030204" pitchFamily="34" charset="0"/>
              </a:rPr>
              <a:t>' παρέχεται από την αγορά ή το Δημόσιο, έναντι αντιτίμου, που μπορεί να καλύπτει το κόστος και το οποίο αντίτιμο μπορεί να είναι συμβολικό. Η τυπική φροντίδα υπόκειται σε έλεγχο για την τήρηση κανόνων ή/και πιστοποίηση ή </a:t>
            </a:r>
            <a:r>
              <a:rPr lang="el-GR" dirty="0" err="1">
                <a:latin typeface="Calibri" panose="020F0502020204030204" pitchFamily="34" charset="0"/>
                <a:cs typeface="Calibri" panose="020F0502020204030204" pitchFamily="34" charset="0"/>
              </a:rPr>
              <a:t>αδειοδότηση</a:t>
            </a:r>
            <a:r>
              <a:rPr lang="el-GR" dirty="0">
                <a:latin typeface="Calibri" panose="020F0502020204030204" pitchFamily="34" charset="0"/>
                <a:cs typeface="Calibri" panose="020F0502020204030204" pitchFamily="34" charset="0"/>
              </a:rPr>
              <a:t>.   </a:t>
            </a:r>
          </a:p>
          <a:p>
            <a:pPr marL="857250" lvl="1" indent="-400050">
              <a:buFont typeface="+mj-lt"/>
              <a:buAutoNum type="romanUcPeriod"/>
            </a:pPr>
            <a:r>
              <a:rPr lang="el-GR" b="1" dirty="0" err="1">
                <a:latin typeface="Calibri" panose="020F0502020204030204" pitchFamily="34" charset="0"/>
                <a:cs typeface="Calibri" panose="020F0502020204030204" pitchFamily="34" charset="0"/>
              </a:rPr>
              <a:t>Ατυπη</a:t>
            </a:r>
            <a:r>
              <a:rPr lang="el-GR" dirty="0">
                <a:latin typeface="Calibri" panose="020F0502020204030204" pitchFamily="34" charset="0"/>
                <a:cs typeface="Calibri" panose="020F0502020204030204" pitchFamily="34" charset="0"/>
              </a:rPr>
              <a:t>' παρέχεται έξω από επίσημη συμφωνία με ιδιωτικούς ή δημόσιους </a:t>
            </a:r>
            <a:r>
              <a:rPr lang="el-GR" dirty="0" err="1">
                <a:latin typeface="Calibri" panose="020F0502020204030204" pitchFamily="34" charset="0"/>
                <a:cs typeface="Calibri" panose="020F0502020204030204" pitchFamily="34" charset="0"/>
              </a:rPr>
              <a:t>παρόχους</a:t>
            </a:r>
            <a:r>
              <a:rPr lang="el-GR" dirty="0">
                <a:latin typeface="Calibri" panose="020F0502020204030204" pitchFamily="34" charset="0"/>
                <a:cs typeface="Calibri" panose="020F0502020204030204" pitchFamily="34" charset="0"/>
              </a:rPr>
              <a:t>, συνήθως από την οικογένεια, συγγενείς, φίλους, γείτονες κλπ. Μπορεί να αναγνωρίζεται από το κράτος μέσω κατάρτισης, πιστοποίησης αλλά και χορήγηση </a:t>
            </a:r>
            <a:r>
              <a:rPr lang="el-GR" dirty="0" err="1">
                <a:latin typeface="Calibri" panose="020F0502020204030204" pitchFamily="34" charset="0"/>
                <a:cs typeface="Calibri" panose="020F0502020204030204" pitchFamily="34" charset="0"/>
              </a:rPr>
              <a:t>φορολογικώνελαφρύνσεων</a:t>
            </a:r>
            <a:r>
              <a:rPr lang="el-GR" dirty="0">
                <a:latin typeface="Calibri" panose="020F0502020204030204" pitchFamily="34" charset="0"/>
                <a:cs typeface="Calibri" panose="020F0502020204030204" pitchFamily="34" charset="0"/>
              </a:rPr>
              <a:t> ή και παροχών όπως ‘</a:t>
            </a:r>
            <a:r>
              <a:rPr lang="el-GR" dirty="0" err="1">
                <a:latin typeface="Calibri" panose="020F0502020204030204" pitchFamily="34" charset="0"/>
                <a:cs typeface="Calibri" panose="020F0502020204030204" pitchFamily="34" charset="0"/>
              </a:rPr>
              <a:t>αδειες</a:t>
            </a:r>
            <a:r>
              <a:rPr lang="el-GR" dirty="0">
                <a:latin typeface="Calibri" panose="020F0502020204030204" pitchFamily="34" charset="0"/>
                <a:cs typeface="Calibri" panose="020F0502020204030204" pitchFamily="34" charset="0"/>
              </a:rPr>
              <a:t> ανακούφισης’ σε φροντιστές . </a:t>
            </a:r>
          </a:p>
          <a:p>
            <a:pPr marL="400050">
              <a:buFont typeface="+mj-lt"/>
              <a:buAutoNum type="alphaU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Κατά 'χώρο παροχής’.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a:r>
              <a:rPr lang="el-GR" dirty="0">
                <a:effectLst/>
                <a:latin typeface="Calibri" panose="020F0502020204030204" pitchFamily="34" charset="0"/>
                <a:ea typeface="Calibri" panose="020F0502020204030204" pitchFamily="34" charset="0"/>
                <a:cs typeface="Times New Roman" panose="02020603050405020304" pitchFamily="18" charset="0"/>
              </a:rPr>
              <a:t>i) </a:t>
            </a:r>
            <a:r>
              <a:rPr lang="el-GR" b="1" dirty="0">
                <a:effectLst/>
                <a:latin typeface="Calibri" panose="020F0502020204030204" pitchFamily="34" charset="0"/>
                <a:ea typeface="Calibri" panose="020F0502020204030204" pitchFamily="34" charset="0"/>
                <a:cs typeface="Times New Roman" panose="02020603050405020304" pitchFamily="18" charset="0"/>
              </a:rPr>
              <a:t>'Ιδρυματική φροντίδα'</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dirty="0" err="1">
                <a:effectLst/>
                <a:latin typeface="Calibri" panose="020F0502020204030204" pitchFamily="34" charset="0"/>
                <a:ea typeface="Calibri" panose="020F0502020204030204" pitchFamily="34" charset="0"/>
                <a:cs typeface="Times New Roman" panose="02020603050405020304" pitchFamily="18" charset="0"/>
              </a:rPr>
              <a:t>residential</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dirty="0" err="1">
                <a:effectLst/>
                <a:latin typeface="Calibri" panose="020F0502020204030204" pitchFamily="34" charset="0"/>
                <a:ea typeface="Calibri" panose="020F0502020204030204" pitchFamily="34" charset="0"/>
                <a:cs typeface="Times New Roman" panose="02020603050405020304" pitchFamily="18" charset="0"/>
              </a:rPr>
              <a:t>care</a:t>
            </a:r>
            <a:r>
              <a:rPr lang="el-GR" dirty="0">
                <a:effectLst/>
                <a:latin typeface="Calibri" panose="020F0502020204030204" pitchFamily="34" charset="0"/>
                <a:ea typeface="Calibri" panose="020F0502020204030204" pitchFamily="34" charset="0"/>
                <a:cs typeface="Times New Roman" panose="02020603050405020304" pitchFamily="18" charset="0"/>
              </a:rPr>
              <a:t>), ΜΦ σε ιδρύματα με 24ωρη παροχή, διαμονή, σίτιση, διαβίωση, </a:t>
            </a:r>
            <a:r>
              <a:rPr lang="el-GR" dirty="0" err="1">
                <a:effectLst/>
                <a:latin typeface="Calibri" panose="020F0502020204030204" pitchFamily="34" charset="0"/>
                <a:ea typeface="Calibri" panose="020F0502020204030204" pitchFamily="34" charset="0"/>
                <a:cs typeface="Times New Roman" panose="02020603050405020304" pitchFamily="18" charset="0"/>
              </a:rPr>
              <a:t>ii</a:t>
            </a:r>
            <a:r>
              <a:rPr lang="el-GR" dirty="0">
                <a:effectLst/>
                <a:latin typeface="Calibri" panose="020F0502020204030204" pitchFamily="34" charset="0"/>
                <a:ea typeface="Calibri" panose="020F0502020204030204" pitchFamily="34" charset="0"/>
                <a:cs typeface="Times New Roman" panose="02020603050405020304" pitchFamily="18" charset="0"/>
              </a:rPr>
              <a:t>) την </a:t>
            </a:r>
            <a:r>
              <a:rPr lang="el-GR" b="1" dirty="0">
                <a:effectLst/>
                <a:latin typeface="Calibri" panose="020F0502020204030204" pitchFamily="34" charset="0"/>
                <a:ea typeface="Calibri" panose="020F0502020204030204" pitchFamily="34" charset="0"/>
                <a:cs typeface="Times New Roman" panose="02020603050405020304" pitchFamily="18" charset="0"/>
              </a:rPr>
              <a:t>'Φροντίδα στο σπίτι'</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dirty="0" err="1">
                <a:effectLst/>
                <a:latin typeface="Calibri" panose="020F0502020204030204" pitchFamily="34" charset="0"/>
                <a:ea typeface="Calibri" panose="020F0502020204030204" pitchFamily="34" charset="0"/>
                <a:cs typeface="Times New Roman" panose="02020603050405020304" pitchFamily="18" charset="0"/>
              </a:rPr>
              <a:t>home</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dirty="0" err="1">
                <a:effectLst/>
                <a:latin typeface="Calibri" panose="020F0502020204030204" pitchFamily="34" charset="0"/>
                <a:ea typeface="Calibri" panose="020F0502020204030204" pitchFamily="34" charset="0"/>
                <a:cs typeface="Times New Roman" panose="02020603050405020304" pitchFamily="18" charset="0"/>
              </a:rPr>
              <a:t>care</a:t>
            </a:r>
            <a:r>
              <a:rPr lang="el-GR" dirty="0">
                <a:effectLst/>
                <a:latin typeface="Calibri" panose="020F0502020204030204" pitchFamily="34" charset="0"/>
                <a:ea typeface="Calibri" panose="020F0502020204030204" pitchFamily="34" charset="0"/>
                <a:cs typeface="Times New Roman" panose="02020603050405020304" pitchFamily="18" charset="0"/>
              </a:rPr>
              <a:t>), όπου η φροντίδα παρέχεται </a:t>
            </a:r>
            <a:r>
              <a:rPr lang="el-GR" b="1" dirty="0">
                <a:effectLst/>
                <a:latin typeface="Calibri" panose="020F0502020204030204" pitchFamily="34" charset="0"/>
                <a:ea typeface="Calibri" panose="020F0502020204030204" pitchFamily="34" charset="0"/>
                <a:cs typeface="Times New Roman" panose="02020603050405020304" pitchFamily="18" charset="0"/>
              </a:rPr>
              <a:t>στο σπίτι </a:t>
            </a:r>
            <a:r>
              <a:rPr lang="el-GR" dirty="0">
                <a:effectLst/>
                <a:latin typeface="Calibri" panose="020F0502020204030204" pitchFamily="34" charset="0"/>
                <a:ea typeface="Calibri" panose="020F0502020204030204" pitchFamily="34" charset="0"/>
                <a:cs typeface="Times New Roman" panose="02020603050405020304" pitchFamily="18" charset="0"/>
              </a:rPr>
              <a:t>του ηλικιωμένου και </a:t>
            </a:r>
            <a:r>
              <a:rPr lang="el-GR" dirty="0" err="1">
                <a:effectLst/>
                <a:latin typeface="Calibri" panose="020F0502020204030204" pitchFamily="34" charset="0"/>
                <a:ea typeface="Calibri" panose="020F0502020204030204" pitchFamily="34" charset="0"/>
                <a:cs typeface="Times New Roman" panose="02020603050405020304" pitchFamily="18" charset="0"/>
              </a:rPr>
              <a:t>iii</a:t>
            </a:r>
            <a:r>
              <a:rPr lang="el-GR" dirty="0">
                <a:effectLst/>
                <a:latin typeface="Calibri" panose="020F0502020204030204" pitchFamily="34" charset="0"/>
                <a:ea typeface="Calibri" panose="020F0502020204030204" pitchFamily="34" charset="0"/>
                <a:cs typeface="Times New Roman" panose="02020603050405020304" pitchFamily="18" charset="0"/>
              </a:rPr>
              <a:t>) την </a:t>
            </a:r>
            <a:r>
              <a:rPr lang="el-GR" b="1" dirty="0">
                <a:effectLst/>
                <a:latin typeface="Calibri" panose="020F0502020204030204" pitchFamily="34" charset="0"/>
                <a:ea typeface="Calibri" panose="020F0502020204030204" pitchFamily="34" charset="0"/>
                <a:cs typeface="Times New Roman" panose="02020603050405020304" pitchFamily="18" charset="0"/>
              </a:rPr>
              <a:t>'</a:t>
            </a:r>
            <a:r>
              <a:rPr lang="el-GR" b="1" dirty="0" err="1">
                <a:effectLst/>
                <a:latin typeface="Calibri" panose="020F0502020204030204" pitchFamily="34" charset="0"/>
                <a:ea typeface="Calibri" panose="020F0502020204030204" pitchFamily="34" charset="0"/>
                <a:cs typeface="Times New Roman" panose="02020603050405020304" pitchFamily="18" charset="0"/>
              </a:rPr>
              <a:t>Ημί</a:t>
            </a:r>
            <a:r>
              <a:rPr lang="el-GR" b="1" dirty="0">
                <a:effectLst/>
                <a:latin typeface="Calibri" panose="020F0502020204030204" pitchFamily="34" charset="0"/>
                <a:ea typeface="Calibri" panose="020F0502020204030204" pitchFamily="34" charset="0"/>
                <a:cs typeface="Times New Roman" panose="02020603050405020304" pitchFamily="18" charset="0"/>
              </a:rPr>
              <a:t>-ιδρυματική φροντίδα'</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dirty="0" err="1">
                <a:effectLst/>
                <a:latin typeface="Calibri" panose="020F0502020204030204" pitchFamily="34" charset="0"/>
                <a:ea typeface="Calibri" panose="020F0502020204030204" pitchFamily="34" charset="0"/>
                <a:cs typeface="Times New Roman" panose="02020603050405020304" pitchFamily="18" charset="0"/>
              </a:rPr>
              <a:t>semi-residential</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dirty="0" err="1">
                <a:effectLst/>
                <a:latin typeface="Calibri" panose="020F0502020204030204" pitchFamily="34" charset="0"/>
                <a:ea typeface="Calibri" panose="020F0502020204030204" pitchFamily="34" charset="0"/>
                <a:cs typeface="Times New Roman" panose="02020603050405020304" pitchFamily="18" charset="0"/>
              </a:rPr>
              <a:t>care</a:t>
            </a:r>
            <a:r>
              <a:rPr lang="el-GR" dirty="0">
                <a:effectLst/>
                <a:latin typeface="Calibri" panose="020F0502020204030204" pitchFamily="34" charset="0"/>
                <a:ea typeface="Calibri" panose="020F0502020204030204" pitchFamily="34" charset="0"/>
                <a:cs typeface="Times New Roman" panose="02020603050405020304" pitchFamily="18" charset="0"/>
              </a:rPr>
              <a:t>), με φροντίδα εκτός σπιτιού για </a:t>
            </a:r>
            <a:r>
              <a:rPr lang="el-GR" i="1" dirty="0">
                <a:effectLst/>
                <a:latin typeface="Calibri" panose="020F0502020204030204" pitchFamily="34" charset="0"/>
                <a:ea typeface="Calibri" panose="020F0502020204030204" pitchFamily="34" charset="0"/>
                <a:cs typeface="Times New Roman" panose="02020603050405020304" pitchFamily="18" charset="0"/>
              </a:rPr>
              <a:t>κάποιες ώρ</a:t>
            </a:r>
            <a:r>
              <a:rPr lang="el-GR" dirty="0">
                <a:effectLst/>
                <a:latin typeface="Calibri" panose="020F0502020204030204" pitchFamily="34" charset="0"/>
                <a:ea typeface="Calibri" panose="020F0502020204030204" pitchFamily="34" charset="0"/>
                <a:cs typeface="Times New Roman" panose="02020603050405020304" pitchFamily="18" charset="0"/>
              </a:rPr>
              <a:t>ες χωρίς διανυκτέρευση, όπως πχ σε Κέντρα Ημερήσιας Φροντίδας. Η 'τυπική' φροντίδα όπως ορίστηκε ανωτέρω παρέχεται και στις τρεις ανωτέρω κατηγορίες 'χώρου παροχής', ενώ η 'άτυπη φροντίδα' παρέχεται μόνο στο σπίτι ('Φροντίδα στο σπίτι’). </a:t>
            </a:r>
          </a:p>
          <a:p>
            <a:pPr marL="57150" indent="0">
              <a:buNone/>
            </a:pPr>
            <a:r>
              <a:rPr lang="en-US" b="1" dirty="0">
                <a:latin typeface="Calibri" panose="020F0502020204030204" pitchFamily="34" charset="0"/>
                <a:ea typeface="Calibri" panose="020F0502020204030204" pitchFamily="34" charset="0"/>
                <a:cs typeface="Times New Roman" panose="02020603050405020304" pitchFamily="18" charset="0"/>
              </a:rPr>
              <a:t>d.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Ενεργοποίηση της ιδιωτικής ασφάλισης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l-GR" b="1" dirty="0">
                <a:effectLst/>
                <a:latin typeface="Calibri" panose="020F0502020204030204" pitchFamily="34" charset="0"/>
                <a:ea typeface="Calibri" panose="020F0502020204030204" pitchFamily="34" charset="0"/>
                <a:cs typeface="Times New Roman" panose="02020603050405020304" pitchFamily="18" charset="0"/>
              </a:rPr>
              <a:t>Ευρώπη</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Σ</a:t>
            </a:r>
            <a:r>
              <a:rPr lang="el-GR" dirty="0">
                <a:effectLst/>
                <a:latin typeface="Calibri" panose="020F0502020204030204" pitchFamily="34" charset="0"/>
                <a:ea typeface="Calibri" panose="020F0502020204030204" pitchFamily="34" charset="0"/>
                <a:cs typeface="Times New Roman" panose="02020603050405020304" pitchFamily="18" charset="0"/>
              </a:rPr>
              <a:t>ημαντικά εμπόδια κυρίως στους νεότερους Παρόλα αυτά, γίνονται προσπάθειες να ενισχυθεί η ιδιωτική αγορά ως συμπληρωματική της δημόσιας. </a:t>
            </a:r>
            <a:r>
              <a:rPr lang="el-GR" b="1" dirty="0">
                <a:effectLst/>
                <a:latin typeface="Calibri" panose="020F0502020204030204" pitchFamily="34" charset="0"/>
                <a:ea typeface="Calibri" panose="020F0502020204030204" pitchFamily="34" charset="0"/>
                <a:cs typeface="Times New Roman" panose="02020603050405020304" pitchFamily="18" charset="0"/>
              </a:rPr>
              <a:t>Γερμανία</a:t>
            </a:r>
            <a:r>
              <a:rPr lang="el-GR" dirty="0">
                <a:effectLst/>
                <a:latin typeface="Calibri" panose="020F0502020204030204" pitchFamily="34" charset="0"/>
                <a:ea typeface="Calibri" panose="020F0502020204030204" pitchFamily="34" charset="0"/>
                <a:cs typeface="Times New Roman" panose="02020603050405020304" pitchFamily="18" charset="0"/>
              </a:rPr>
              <a:t>: ασφάλιση όσοι επιθυμούν να </a:t>
            </a:r>
            <a:r>
              <a:rPr lang="el-GR" dirty="0" err="1">
                <a:effectLst/>
                <a:latin typeface="Calibri" panose="020F0502020204030204" pitchFamily="34" charset="0"/>
                <a:ea typeface="Calibri" panose="020F0502020204030204" pitchFamily="34" charset="0"/>
                <a:cs typeface="Times New Roman" panose="02020603050405020304" pitchFamily="18" charset="0"/>
              </a:rPr>
              <a:t>απεμπλακούν</a:t>
            </a:r>
            <a:r>
              <a:rPr lang="el-GR" dirty="0">
                <a:effectLst/>
                <a:latin typeface="Calibri" panose="020F0502020204030204" pitchFamily="34" charset="0"/>
                <a:ea typeface="Calibri" panose="020F0502020204030204" pitchFamily="34" charset="0"/>
                <a:cs typeface="Times New Roman" panose="02020603050405020304" pitchFamily="18" charset="0"/>
              </a:rPr>
              <a:t> από την υποχρεωτική δημόσια. </a:t>
            </a:r>
            <a:r>
              <a:rPr lang="el-GR" b="1" dirty="0">
                <a:effectLst/>
                <a:latin typeface="Calibri" panose="020F0502020204030204" pitchFamily="34" charset="0"/>
                <a:ea typeface="Calibri" panose="020F0502020204030204" pitchFamily="34" charset="0"/>
                <a:cs typeface="Times New Roman" panose="02020603050405020304" pitchFamily="18" charset="0"/>
              </a:rPr>
              <a:t>Γαλλία, Βέλγιο, </a:t>
            </a:r>
            <a:r>
              <a:rPr lang="el-GR" dirty="0">
                <a:effectLst/>
                <a:latin typeface="Calibri" panose="020F0502020204030204" pitchFamily="34" charset="0"/>
                <a:ea typeface="Calibri" panose="020F0502020204030204" pitchFamily="34" charset="0"/>
                <a:cs typeface="Times New Roman" panose="02020603050405020304" pitchFamily="18" charset="0"/>
              </a:rPr>
              <a:t>ασφάλιση ως </a:t>
            </a:r>
            <a:r>
              <a:rPr lang="el-GR" i="1" dirty="0">
                <a:effectLst/>
                <a:latin typeface="Calibri" panose="020F0502020204030204" pitchFamily="34" charset="0"/>
                <a:ea typeface="Calibri" panose="020F0502020204030204" pitchFamily="34" charset="0"/>
                <a:cs typeface="Times New Roman" panose="02020603050405020304" pitchFamily="18" charset="0"/>
              </a:rPr>
              <a:t>επιπλέον</a:t>
            </a:r>
            <a:r>
              <a:rPr lang="el-GR" dirty="0">
                <a:effectLst/>
                <a:latin typeface="Calibri" panose="020F0502020204030204" pitchFamily="34" charset="0"/>
                <a:ea typeface="Calibri" panose="020F0502020204030204" pitchFamily="34" charset="0"/>
                <a:cs typeface="Times New Roman" panose="02020603050405020304" pitchFamily="18" charset="0"/>
              </a:rPr>
              <a:t> κάλυψη από το δημόσιο σύστημα.</a:t>
            </a:r>
          </a:p>
          <a:p>
            <a:pPr lvl="1"/>
            <a:r>
              <a:rPr lang="el-GR" b="1" dirty="0">
                <a:effectLst/>
                <a:latin typeface="Calibri" panose="020F0502020204030204" pitchFamily="34" charset="0"/>
                <a:ea typeface="Calibri" panose="020F0502020204030204" pitchFamily="34" charset="0"/>
                <a:cs typeface="Times New Roman" panose="02020603050405020304" pitchFamily="18" charset="0"/>
              </a:rPr>
              <a:t>ΗΠΑ και Ιαπωνία</a:t>
            </a:r>
            <a:r>
              <a:rPr lang="el-GR" dirty="0">
                <a:effectLst/>
                <a:latin typeface="Calibri" panose="020F0502020204030204" pitchFamily="34" charset="0"/>
                <a:ea typeface="Calibri" panose="020F0502020204030204" pitchFamily="34" charset="0"/>
                <a:cs typeface="Times New Roman" panose="02020603050405020304" pitchFamily="18" charset="0"/>
              </a:rPr>
              <a:t>. χρηματοδοτεί περί το 7% και 5% αντίστοιχα των δαπανών</a:t>
            </a:r>
            <a:r>
              <a:rPr lang="el-GR" dirty="0">
                <a:latin typeface="Calibri" panose="020F0502020204030204" pitchFamily="34" charset="0"/>
                <a:ea typeface="Calibri" panose="020F0502020204030204" pitchFamily="34" charset="0"/>
                <a:cs typeface="Times New Roman" panose="02020603050405020304" pitchFamily="18" charset="0"/>
              </a:rPr>
              <a:t>,</a:t>
            </a:r>
            <a:r>
              <a:rPr lang="el-GR" dirty="0">
                <a:effectLst/>
                <a:latin typeface="Calibri" panose="020F0502020204030204" pitchFamily="34" charset="0"/>
                <a:ea typeface="Calibri" panose="020F0502020204030204" pitchFamily="34" charset="0"/>
                <a:cs typeface="Times New Roman" panose="02020603050405020304" pitchFamily="18" charset="0"/>
              </a:rPr>
              <a:t> </a:t>
            </a:r>
            <a:r>
              <a:rPr lang="el-GR" i="1" dirty="0">
                <a:effectLst/>
                <a:latin typeface="Calibri" panose="020F0502020204030204" pitchFamily="34" charset="0"/>
                <a:ea typeface="Calibri" panose="020F0502020204030204" pitchFamily="34" charset="0"/>
                <a:cs typeface="Times New Roman" panose="02020603050405020304" pitchFamily="18" charset="0"/>
              </a:rPr>
              <a:t>συμπληρωματικά</a:t>
            </a:r>
            <a:r>
              <a:rPr lang="el-GR" dirty="0">
                <a:effectLst/>
                <a:latin typeface="Calibri" panose="020F0502020204030204" pitchFamily="34" charset="0"/>
                <a:ea typeface="Calibri" panose="020F0502020204030204" pitchFamily="34" charset="0"/>
                <a:cs typeface="Times New Roman" panose="02020603050405020304" pitchFamily="18" charset="0"/>
              </a:rPr>
              <a:t> με δημόσιο (κάλυψη σε όσους δεν καλύπτονται). Περιορισμένες επιλογές</a:t>
            </a:r>
            <a:r>
              <a:rPr lang="el-GR" dirty="0">
                <a:latin typeface="Calibri" panose="020F0502020204030204" pitchFamily="34" charset="0"/>
                <a:ea typeface="Calibri" panose="020F0502020204030204" pitchFamily="34" charset="0"/>
                <a:cs typeface="Times New Roman" panose="02020603050405020304" pitchFamily="18" charset="0"/>
              </a:rPr>
              <a:t>, υψηλά ασφάλιστρα που </a:t>
            </a:r>
            <a:r>
              <a:rPr lang="el-GR" dirty="0">
                <a:effectLst/>
                <a:latin typeface="Calibri" panose="020F0502020204030204" pitchFamily="34" charset="0"/>
                <a:ea typeface="Calibri" panose="020F0502020204030204" pitchFamily="34" charset="0"/>
                <a:cs typeface="Times New Roman" panose="02020603050405020304" pitchFamily="18" charset="0"/>
              </a:rPr>
              <a:t>ανεβαίνουν. </a:t>
            </a:r>
          </a:p>
          <a:p>
            <a:pPr lvl="1"/>
            <a:r>
              <a:rPr lang="el-GR" dirty="0">
                <a:effectLst/>
                <a:latin typeface="Calibri" panose="020F0502020204030204" pitchFamily="34" charset="0"/>
                <a:ea typeface="Calibri" panose="020F0502020204030204" pitchFamily="34" charset="0"/>
                <a:cs typeface="Times New Roman" panose="02020603050405020304" pitchFamily="18" charset="0"/>
              </a:rPr>
              <a:t>Κύρια ερωτήματα: (α) πόσο θα μπορούσε η ιδιωτική ασφάλιση ΜΦ να γίνει προσιτή </a:t>
            </a:r>
            <a:r>
              <a:rPr lang="el-GR" dirty="0">
                <a:latin typeface="Calibri" panose="020F0502020204030204" pitchFamily="34" charset="0"/>
                <a:ea typeface="Calibri" panose="020F0502020204030204" pitchFamily="34" charset="0"/>
                <a:cs typeface="Times New Roman" panose="02020603050405020304" pitchFamily="18" charset="0"/>
              </a:rPr>
              <a:t>σε άτομα μεσαίου εισοδήματος και </a:t>
            </a:r>
            <a:r>
              <a:rPr lang="el-GR" dirty="0">
                <a:effectLst/>
                <a:latin typeface="Calibri" panose="020F0502020204030204" pitchFamily="34" charset="0"/>
                <a:ea typeface="Calibri" panose="020F0502020204030204" pitchFamily="34" charset="0"/>
                <a:cs typeface="Times New Roman" panose="02020603050405020304" pitchFamily="18" charset="0"/>
              </a:rPr>
              <a:t>(β) πόση </a:t>
            </a:r>
            <a:r>
              <a:rPr lang="el-GR" i="1" dirty="0">
                <a:effectLst/>
                <a:latin typeface="Calibri" panose="020F0502020204030204" pitchFamily="34" charset="0"/>
                <a:ea typeface="Calibri" panose="020F0502020204030204" pitchFamily="34" charset="0"/>
                <a:cs typeface="Times New Roman" panose="02020603050405020304" pitchFamily="18" charset="0"/>
              </a:rPr>
              <a:t>πραγματική</a:t>
            </a:r>
            <a:r>
              <a:rPr lang="el-GR" dirty="0">
                <a:effectLst/>
                <a:latin typeface="Calibri" panose="020F0502020204030204" pitchFamily="34" charset="0"/>
                <a:ea typeface="Calibri" panose="020F0502020204030204" pitchFamily="34" charset="0"/>
                <a:cs typeface="Times New Roman" panose="02020603050405020304" pitchFamily="18" charset="0"/>
              </a:rPr>
              <a:t> προστασία παρέχουν τα ασφαλιστικά συμβόλαια. </a:t>
            </a:r>
          </a:p>
          <a:p>
            <a:pPr marL="57150" indent="0">
              <a:buNone/>
            </a:pPr>
            <a:endParaRPr lang="el-GR"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A7778222-B088-2EE1-D129-61220E2B72A2}"/>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C5C9B16B-BC0A-BDEA-CFAE-15CCF0465DE4}"/>
              </a:ext>
            </a:extLst>
          </p:cNvPr>
          <p:cNvSpPr>
            <a:spLocks noGrp="1"/>
          </p:cNvSpPr>
          <p:nvPr>
            <p:ph type="sldNum" sz="quarter" idx="12"/>
          </p:nvPr>
        </p:nvSpPr>
        <p:spPr/>
        <p:txBody>
          <a:bodyPr/>
          <a:lstStyle/>
          <a:p>
            <a:fld id="{129925B6-863B-4C2F-8765-BBFEFEBA9CE7}" type="slidenum">
              <a:rPr lang="en-GB" altLang="en-US" smtClean="0"/>
              <a:pPr/>
              <a:t>10</a:t>
            </a:fld>
            <a:endParaRPr lang="en-GB" altLang="en-US"/>
          </a:p>
        </p:txBody>
      </p:sp>
    </p:spTree>
    <p:extLst>
      <p:ext uri="{BB962C8B-B14F-4D97-AF65-F5344CB8AC3E}">
        <p14:creationId xmlns:p14="http://schemas.microsoft.com/office/powerpoint/2010/main" val="53101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6B4E-033B-9496-DC81-CE588EB90581}"/>
              </a:ext>
            </a:extLst>
          </p:cNvPr>
          <p:cNvSpPr>
            <a:spLocks noGrp="1"/>
          </p:cNvSpPr>
          <p:nvPr>
            <p:ph type="title"/>
          </p:nvPr>
        </p:nvSpPr>
        <p:spPr/>
        <p:txBody>
          <a:bodyPr/>
          <a:lstStyle/>
          <a:p>
            <a:r>
              <a:rPr lang="el-GR" dirty="0"/>
              <a:t>Φροντίδα και Ασφάλιση</a:t>
            </a:r>
            <a:endParaRPr lang="en-GB" dirty="0"/>
          </a:p>
        </p:txBody>
      </p:sp>
      <p:sp>
        <p:nvSpPr>
          <p:cNvPr id="3" name="Text Placeholder 2">
            <a:extLst>
              <a:ext uri="{FF2B5EF4-FFF2-40B4-BE49-F238E27FC236}">
                <a16:creationId xmlns:a16="http://schemas.microsoft.com/office/drawing/2014/main" id="{D7D31F50-968E-E9B9-A6B0-EA5C1ED653B0}"/>
              </a:ext>
            </a:extLst>
          </p:cNvPr>
          <p:cNvSpPr>
            <a:spLocks noGrp="1"/>
          </p:cNvSpPr>
          <p:nvPr>
            <p:ph type="body" idx="1"/>
          </p:nvPr>
        </p:nvSpPr>
        <p:spPr>
          <a:xfrm>
            <a:off x="6895559" y="2677644"/>
            <a:ext cx="4141487" cy="2283824"/>
          </a:xfrm>
        </p:spPr>
        <p:txBody>
          <a:bodyPr/>
          <a:lstStyle/>
          <a:p>
            <a:r>
              <a:rPr lang="el-GR" b="1" dirty="0"/>
              <a:t> </a:t>
            </a:r>
            <a:r>
              <a:rPr lang="el-GR" b="1" dirty="0">
                <a:solidFill>
                  <a:schemeClr val="accent1"/>
                </a:solidFill>
              </a:rPr>
              <a:t>‘</a:t>
            </a:r>
            <a:r>
              <a:rPr lang="el-GR" b="1" i="1" dirty="0" err="1">
                <a:solidFill>
                  <a:schemeClr val="accent1"/>
                </a:solidFill>
              </a:rPr>
              <a:t>αινιγμα</a:t>
            </a:r>
            <a:r>
              <a:rPr lang="el-GR" b="1" dirty="0">
                <a:solidFill>
                  <a:schemeClr val="accent1"/>
                </a:solidFill>
              </a:rPr>
              <a:t> της </a:t>
            </a:r>
            <a:r>
              <a:rPr lang="el-GR" b="1" dirty="0" err="1">
                <a:solidFill>
                  <a:schemeClr val="accent1"/>
                </a:solidFill>
              </a:rPr>
              <a:t>ασφαλισης</a:t>
            </a:r>
            <a:r>
              <a:rPr lang="el-GR" b="1" dirty="0">
                <a:solidFill>
                  <a:schemeClr val="accent1"/>
                </a:solidFill>
              </a:rPr>
              <a:t> </a:t>
            </a:r>
            <a:r>
              <a:rPr lang="el-GR" b="1" dirty="0" err="1">
                <a:solidFill>
                  <a:schemeClr val="accent1"/>
                </a:solidFill>
              </a:rPr>
              <a:t>μφ</a:t>
            </a:r>
            <a:r>
              <a:rPr lang="el-GR" b="1" dirty="0">
                <a:solidFill>
                  <a:schemeClr val="accent1"/>
                </a:solidFill>
              </a:rPr>
              <a:t>’</a:t>
            </a:r>
          </a:p>
          <a:p>
            <a:r>
              <a:rPr lang="el-GR" b="1" dirty="0" err="1"/>
              <a:t>Αναγκη</a:t>
            </a:r>
            <a:r>
              <a:rPr lang="el-GR" dirty="0"/>
              <a:t> και </a:t>
            </a:r>
            <a:r>
              <a:rPr lang="el-GR" b="1" dirty="0" err="1"/>
              <a:t>προβληματα</a:t>
            </a:r>
            <a:endParaRPr lang="en-GB" b="1" dirty="0"/>
          </a:p>
        </p:txBody>
      </p:sp>
      <p:sp>
        <p:nvSpPr>
          <p:cNvPr id="4" name="Date Placeholder 3">
            <a:extLst>
              <a:ext uri="{FF2B5EF4-FFF2-40B4-BE49-F238E27FC236}">
                <a16:creationId xmlns:a16="http://schemas.microsoft.com/office/drawing/2014/main" id="{FAA8E479-811B-2D58-683D-B11B8D4FD9FD}"/>
              </a:ext>
            </a:extLst>
          </p:cNvPr>
          <p:cNvSpPr>
            <a:spLocks noGrp="1"/>
          </p:cNvSpPr>
          <p:nvPr>
            <p:ph type="dt" sz="half" idx="10"/>
          </p:nvPr>
        </p:nvSpPr>
        <p:spPr/>
        <p:txBody>
          <a:bodyPr/>
          <a:lstStyle/>
          <a:p>
            <a:pPr>
              <a:defRPr/>
            </a:pPr>
            <a:fld id="{41DB938C-B847-4B4B-984F-F7A3ADF79566}" type="datetime1">
              <a:rPr lang="en-GB" smtClean="0"/>
              <a:t>15/05/2025</a:t>
            </a:fld>
            <a:endParaRPr lang="en-GB"/>
          </a:p>
        </p:txBody>
      </p:sp>
      <p:sp>
        <p:nvSpPr>
          <p:cNvPr id="5" name="Slide Number Placeholder 4">
            <a:extLst>
              <a:ext uri="{FF2B5EF4-FFF2-40B4-BE49-F238E27FC236}">
                <a16:creationId xmlns:a16="http://schemas.microsoft.com/office/drawing/2014/main" id="{DC5192FB-69C5-ECA6-C6A6-DA8AB3797720}"/>
              </a:ext>
            </a:extLst>
          </p:cNvPr>
          <p:cNvSpPr>
            <a:spLocks noGrp="1"/>
          </p:cNvSpPr>
          <p:nvPr>
            <p:ph type="sldNum" sz="quarter" idx="12"/>
          </p:nvPr>
        </p:nvSpPr>
        <p:spPr/>
        <p:txBody>
          <a:bodyPr/>
          <a:lstStyle/>
          <a:p>
            <a:fld id="{129925B6-863B-4C2F-8765-BBFEFEBA9CE7}" type="slidenum">
              <a:rPr lang="en-GB" altLang="en-US" smtClean="0"/>
              <a:pPr/>
              <a:t>11</a:t>
            </a:fld>
            <a:endParaRPr lang="en-GB" altLang="en-US"/>
          </a:p>
        </p:txBody>
      </p:sp>
    </p:spTree>
    <p:extLst>
      <p:ext uri="{BB962C8B-B14F-4D97-AF65-F5344CB8AC3E}">
        <p14:creationId xmlns:p14="http://schemas.microsoft.com/office/powerpoint/2010/main" val="178110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B8B9-BCC3-EE9D-8AC5-E5BE26514028}"/>
              </a:ext>
            </a:extLst>
          </p:cNvPr>
          <p:cNvSpPr>
            <a:spLocks noGrp="1"/>
          </p:cNvSpPr>
          <p:nvPr>
            <p:ph type="title"/>
          </p:nvPr>
        </p:nvSpPr>
        <p:spPr>
          <a:xfrm>
            <a:off x="1154954" y="973667"/>
            <a:ext cx="10035785" cy="767687"/>
          </a:xfrm>
        </p:spPr>
        <p:txBody>
          <a:bodyPr/>
          <a:lstStyle/>
          <a:p>
            <a:r>
              <a:rPr lang="el-GR" dirty="0"/>
              <a:t>Γιατί χρειάζεται;</a:t>
            </a:r>
            <a:endParaRPr lang="en-GB" dirty="0"/>
          </a:p>
        </p:txBody>
      </p:sp>
      <p:sp>
        <p:nvSpPr>
          <p:cNvPr id="3" name="Content Placeholder 2">
            <a:extLst>
              <a:ext uri="{FF2B5EF4-FFF2-40B4-BE49-F238E27FC236}">
                <a16:creationId xmlns:a16="http://schemas.microsoft.com/office/drawing/2014/main" id="{F2FE5429-F6DA-BF59-3EDB-FFBC07936618}"/>
              </a:ext>
            </a:extLst>
          </p:cNvPr>
          <p:cNvSpPr>
            <a:spLocks noGrp="1"/>
          </p:cNvSpPr>
          <p:nvPr>
            <p:ph idx="1"/>
          </p:nvPr>
        </p:nvSpPr>
        <p:spPr>
          <a:xfrm>
            <a:off x="623392" y="2564904"/>
            <a:ext cx="11377264" cy="3826934"/>
          </a:xfrm>
        </p:spPr>
        <p:txBody>
          <a:bodyPr>
            <a:normAutofit fontScale="85000" lnSpcReduction="20000"/>
          </a:bodyPr>
          <a:lstStyle/>
          <a:p>
            <a:r>
              <a:rPr lang="el-GR" dirty="0"/>
              <a:t>ΜΦ ‘παραδοσιακά’ </a:t>
            </a:r>
            <a:r>
              <a:rPr lang="el-GR" b="1" dirty="0"/>
              <a:t>οικογενειακή υπόθεση (</a:t>
            </a:r>
            <a:r>
              <a:rPr lang="el-GR" b="1" dirty="0">
                <a:latin typeface="Century Gothic" panose="020B0502020202020204" pitchFamily="34" charset="0"/>
              </a:rPr>
              <a:t>≈</a:t>
            </a:r>
            <a:r>
              <a:rPr lang="el-GR" dirty="0"/>
              <a:t>συντάξεις) – με διανεμητικό σύστημα. </a:t>
            </a:r>
            <a:r>
              <a:rPr lang="el-GR" b="1" dirty="0"/>
              <a:t>ΌΜΩΣ</a:t>
            </a:r>
            <a:r>
              <a:rPr lang="el-GR" dirty="0"/>
              <a:t>: </a:t>
            </a:r>
          </a:p>
          <a:p>
            <a:pPr lvl="1"/>
            <a:r>
              <a:rPr lang="el-GR" dirty="0"/>
              <a:t>Λιγότερα παιδιά, λιγότερη συγκατοίκηση, παιδιά (κόρες) έχουν άλλες υποχρεώσεις.</a:t>
            </a:r>
          </a:p>
          <a:p>
            <a:r>
              <a:rPr lang="el-GR" b="1" i="1" dirty="0">
                <a:effectLst>
                  <a:outerShdw blurRad="38100" dist="38100" dir="2700000" algn="tl">
                    <a:srgbClr val="000000">
                      <a:alpha val="43137"/>
                    </a:srgbClr>
                  </a:outerShdw>
                </a:effectLst>
              </a:rPr>
              <a:t>Μπορεί</a:t>
            </a:r>
            <a:r>
              <a:rPr lang="el-GR" dirty="0"/>
              <a:t> να αποτελέσει </a:t>
            </a:r>
            <a:r>
              <a:rPr lang="el-GR" i="1" dirty="0">
                <a:effectLst>
                  <a:outerShdw blurRad="38100" dist="38100" dir="2700000" algn="tl">
                    <a:srgbClr val="000000">
                      <a:alpha val="43137"/>
                    </a:srgbClr>
                  </a:outerShdw>
                </a:effectLst>
              </a:rPr>
              <a:t>ατομική</a:t>
            </a:r>
            <a:r>
              <a:rPr lang="el-GR" dirty="0"/>
              <a:t> υποχρέωση </a:t>
            </a:r>
            <a:r>
              <a:rPr lang="el-GR" b="1" dirty="0">
                <a:effectLst>
                  <a:outerShdw blurRad="38100" dist="38100" dir="2700000" algn="tl">
                    <a:srgbClr val="000000">
                      <a:alpha val="43137"/>
                    </a:srgbClr>
                  </a:outerShdw>
                </a:effectLst>
              </a:rPr>
              <a:t>μέσω αποταμίευσης</a:t>
            </a:r>
            <a:r>
              <a:rPr lang="el-GR" dirty="0"/>
              <a:t>; </a:t>
            </a:r>
            <a:r>
              <a:rPr lang="el-GR" b="1" dirty="0">
                <a:solidFill>
                  <a:schemeClr val="accent1"/>
                </a:solidFill>
                <a:effectLst>
                  <a:outerShdw blurRad="38100" dist="38100" dir="2700000" algn="tl">
                    <a:srgbClr val="000000">
                      <a:alpha val="43137"/>
                    </a:srgbClr>
                  </a:outerShdw>
                </a:effectLst>
              </a:rPr>
              <a:t>(Αυτασφάλιση)   </a:t>
            </a:r>
            <a:r>
              <a:rPr lang="el-GR" dirty="0"/>
              <a:t>2 προβλήματα</a:t>
            </a:r>
          </a:p>
          <a:p>
            <a:pPr lvl="1"/>
            <a:r>
              <a:rPr lang="el-GR" dirty="0" err="1"/>
              <a:t>Αγνωστο</a:t>
            </a:r>
            <a:r>
              <a:rPr lang="el-GR" dirty="0"/>
              <a:t> </a:t>
            </a:r>
            <a:r>
              <a:rPr lang="el-GR" b="1" i="1" dirty="0">
                <a:effectLst>
                  <a:outerShdw blurRad="38100" dist="38100" dir="2700000" algn="tl">
                    <a:srgbClr val="000000">
                      <a:alpha val="43137"/>
                    </a:srgbClr>
                  </a:outerShdw>
                </a:effectLst>
              </a:rPr>
              <a:t>ποιος</a:t>
            </a:r>
            <a:r>
              <a:rPr lang="el-GR" dirty="0"/>
              <a:t> θα χρειαστεί (1 στους 6; Περισσότερο;) + </a:t>
            </a:r>
            <a:r>
              <a:rPr lang="el-GR" b="1" i="1" dirty="0">
                <a:effectLst>
                  <a:outerShdw blurRad="38100" dist="38100" dir="2700000" algn="tl">
                    <a:srgbClr val="000000">
                      <a:alpha val="43137"/>
                    </a:srgbClr>
                  </a:outerShdw>
                </a:effectLst>
              </a:rPr>
              <a:t>Πόσο</a:t>
            </a:r>
            <a:r>
              <a:rPr lang="el-GR" dirty="0"/>
              <a:t> θα κοστίσει. (από ελαφρά ως πανάκριβα) + για </a:t>
            </a:r>
            <a:r>
              <a:rPr lang="el-GR" b="1" dirty="0"/>
              <a:t>πόσο χρόνο </a:t>
            </a:r>
            <a:r>
              <a:rPr lang="el-GR" dirty="0"/>
              <a:t>(θα ζήσεις 80 ή 100 ετών;) </a:t>
            </a:r>
          </a:p>
          <a:p>
            <a:pPr lvl="1"/>
            <a:r>
              <a:rPr lang="el-GR" dirty="0"/>
              <a:t>Αν προσπαθείς να αποταμιεύσεις μόνος σου,  (αυτασφάλιση) πρέπει να φροντίσεις για τη </a:t>
            </a:r>
            <a:r>
              <a:rPr lang="el-GR" b="1" i="1" dirty="0"/>
              <a:t>μέγιστη</a:t>
            </a:r>
            <a:r>
              <a:rPr lang="el-GR" dirty="0"/>
              <a:t> επιβάρυνση (άρα θα υποθέσεις ότι θα χρειαστείς – θα είσαι ο 1 στους 6).</a:t>
            </a:r>
          </a:p>
          <a:p>
            <a:pPr lvl="1"/>
            <a:r>
              <a:rPr lang="el-GR" dirty="0"/>
              <a:t>Ασφαλιστική κάλυψη – </a:t>
            </a:r>
            <a:r>
              <a:rPr lang="el-GR" b="1" dirty="0">
                <a:effectLst>
                  <a:outerShdw blurRad="38100" dist="38100" dir="2700000" algn="tl">
                    <a:srgbClr val="000000">
                      <a:alpha val="43137"/>
                    </a:srgbClr>
                  </a:outerShdw>
                </a:effectLst>
              </a:rPr>
              <a:t>μέσω </a:t>
            </a:r>
            <a:r>
              <a:rPr lang="el-GR" b="1" dirty="0" err="1">
                <a:effectLst>
                  <a:outerShdw blurRad="38100" dist="38100" dir="2700000" algn="tl">
                    <a:srgbClr val="000000">
                      <a:alpha val="43137"/>
                    </a:srgbClr>
                  </a:outerShdw>
                </a:effectLst>
              </a:rPr>
              <a:t>αμοιβαιοποίησης</a:t>
            </a:r>
            <a:r>
              <a:rPr lang="el-GR" b="1" dirty="0">
                <a:effectLst>
                  <a:outerShdw blurRad="38100" dist="38100" dir="2700000" algn="tl">
                    <a:srgbClr val="000000">
                      <a:alpha val="43137"/>
                    </a:srgbClr>
                  </a:outerShdw>
                </a:effectLst>
              </a:rPr>
              <a:t> </a:t>
            </a:r>
            <a:r>
              <a:rPr lang="el-GR" dirty="0"/>
              <a:t>– αρκεί να φροντίσεις ο καθένας για την </a:t>
            </a:r>
            <a:r>
              <a:rPr lang="el-GR" b="1" dirty="0"/>
              <a:t>μέση</a:t>
            </a:r>
            <a:r>
              <a:rPr lang="el-GR" dirty="0"/>
              <a:t> επιβάρυνση.</a:t>
            </a:r>
          </a:p>
          <a:p>
            <a:pPr lvl="2"/>
            <a:r>
              <a:rPr lang="el-GR" dirty="0"/>
              <a:t>Απαιτείται μικρότερη επιβάρυνση</a:t>
            </a:r>
          </a:p>
          <a:p>
            <a:r>
              <a:rPr lang="el-GR" b="1" dirty="0"/>
              <a:t>Κλασική περίπτωση όπου η ασφάλιση ωφελεί όλους </a:t>
            </a:r>
            <a:r>
              <a:rPr lang="el-GR" dirty="0"/>
              <a:t>(άτομο, κράτος, αγορά)</a:t>
            </a:r>
          </a:p>
          <a:p>
            <a:pPr lvl="1"/>
            <a:r>
              <a:rPr lang="el-GR" dirty="0"/>
              <a:t>Θα μπορούσε να είναι </a:t>
            </a:r>
            <a:r>
              <a:rPr lang="el-GR" b="1" i="1" dirty="0"/>
              <a:t>ή</a:t>
            </a:r>
            <a:r>
              <a:rPr lang="el-GR" dirty="0"/>
              <a:t> κρατική </a:t>
            </a:r>
            <a:r>
              <a:rPr lang="el-GR" b="1" i="1" dirty="0"/>
              <a:t>ή</a:t>
            </a:r>
            <a:r>
              <a:rPr lang="el-GR" dirty="0"/>
              <a:t> ιδιωτική </a:t>
            </a:r>
            <a:r>
              <a:rPr lang="el-GR" b="1" i="1" dirty="0"/>
              <a:t>ή</a:t>
            </a:r>
            <a:r>
              <a:rPr lang="el-GR" dirty="0"/>
              <a:t> και τα δύο. </a:t>
            </a:r>
          </a:p>
          <a:p>
            <a:pPr lvl="1"/>
            <a:r>
              <a:rPr lang="el-GR" dirty="0"/>
              <a:t>ΌΜΩΣ, είναι </a:t>
            </a:r>
            <a:r>
              <a:rPr lang="el-GR" b="1" dirty="0"/>
              <a:t>λιγότερο διαδεδομένη από ότι θα περίμενε κανείς: προβλήματα στην ζήτηση και στην προσφορά.</a:t>
            </a:r>
            <a:endParaRPr lang="en-US" b="1" dirty="0"/>
          </a:p>
          <a:p>
            <a:r>
              <a:rPr lang="en-US" b="1" dirty="0"/>
              <a:t>To ‘</a:t>
            </a:r>
            <a:r>
              <a:rPr lang="el-GR" b="1" i="1" dirty="0">
                <a:solidFill>
                  <a:schemeClr val="accent1"/>
                </a:solidFill>
              </a:rPr>
              <a:t>Αίνιγμα</a:t>
            </a:r>
            <a:r>
              <a:rPr lang="el-GR" b="1" dirty="0">
                <a:solidFill>
                  <a:schemeClr val="accent1"/>
                </a:solidFill>
              </a:rPr>
              <a:t> της Ασφάλισης ΜΦ</a:t>
            </a:r>
            <a:r>
              <a:rPr lang="el-GR" b="1" dirty="0"/>
              <a:t>’ ≡  </a:t>
            </a:r>
            <a:r>
              <a:rPr lang="el-GR" dirty="0"/>
              <a:t>Για ποιον λόγο είναι </a:t>
            </a:r>
            <a:r>
              <a:rPr lang="el-GR" b="1" i="1" dirty="0">
                <a:effectLst>
                  <a:outerShdw blurRad="38100" dist="38100" dir="2700000" algn="tl">
                    <a:srgbClr val="000000">
                      <a:alpha val="43137"/>
                    </a:srgbClr>
                  </a:outerShdw>
                </a:effectLst>
              </a:rPr>
              <a:t>τόσο περιορισμένη </a:t>
            </a:r>
            <a:r>
              <a:rPr lang="el-GR" dirty="0"/>
              <a:t>η ασφάλιση; </a:t>
            </a:r>
          </a:p>
          <a:p>
            <a:pPr lvl="1"/>
            <a:endParaRPr lang="el-GR" b="1" dirty="0"/>
          </a:p>
          <a:p>
            <a:pPr lvl="1"/>
            <a:endParaRPr lang="el-GR" dirty="0"/>
          </a:p>
          <a:p>
            <a:pPr lvl="1"/>
            <a:endParaRPr lang="en-GB" dirty="0"/>
          </a:p>
        </p:txBody>
      </p:sp>
      <p:sp>
        <p:nvSpPr>
          <p:cNvPr id="4" name="Date Placeholder 3">
            <a:extLst>
              <a:ext uri="{FF2B5EF4-FFF2-40B4-BE49-F238E27FC236}">
                <a16:creationId xmlns:a16="http://schemas.microsoft.com/office/drawing/2014/main" id="{EA33715D-5739-8B9A-2AEE-DA6DC69C5504}"/>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504F388D-3CDE-43F2-D76A-97C34D6D3537}"/>
              </a:ext>
            </a:extLst>
          </p:cNvPr>
          <p:cNvSpPr>
            <a:spLocks noGrp="1"/>
          </p:cNvSpPr>
          <p:nvPr>
            <p:ph type="sldNum" sz="quarter" idx="12"/>
          </p:nvPr>
        </p:nvSpPr>
        <p:spPr/>
        <p:txBody>
          <a:bodyPr/>
          <a:lstStyle/>
          <a:p>
            <a:fld id="{129925B6-863B-4C2F-8765-BBFEFEBA9CE7}" type="slidenum">
              <a:rPr lang="en-GB" altLang="en-US" smtClean="0"/>
              <a:pPr/>
              <a:t>12</a:t>
            </a:fld>
            <a:endParaRPr lang="en-GB" altLang="en-US"/>
          </a:p>
        </p:txBody>
      </p:sp>
    </p:spTree>
    <p:extLst>
      <p:ext uri="{BB962C8B-B14F-4D97-AF65-F5344CB8AC3E}">
        <p14:creationId xmlns:p14="http://schemas.microsoft.com/office/powerpoint/2010/main" val="268272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4D80-D84E-558A-C109-E4049A9AA3FC}"/>
              </a:ext>
            </a:extLst>
          </p:cNvPr>
          <p:cNvSpPr>
            <a:spLocks noGrp="1"/>
          </p:cNvSpPr>
          <p:nvPr>
            <p:ph type="title"/>
          </p:nvPr>
        </p:nvSpPr>
        <p:spPr>
          <a:xfrm>
            <a:off x="1001261" y="980728"/>
            <a:ext cx="9351279" cy="699904"/>
          </a:xfrm>
        </p:spPr>
        <p:txBody>
          <a:bodyPr/>
          <a:lstStyle/>
          <a:p>
            <a:r>
              <a:rPr lang="el-GR" b="1" dirty="0"/>
              <a:t>Γιατί </a:t>
            </a:r>
            <a:r>
              <a:rPr lang="el-GR" b="1" i="1" dirty="0">
                <a:solidFill>
                  <a:schemeClr val="accent4"/>
                </a:solidFill>
              </a:rPr>
              <a:t>τόση λίγη </a:t>
            </a:r>
            <a:r>
              <a:rPr lang="el-GR" b="1" dirty="0"/>
              <a:t>ασφάλιση;  </a:t>
            </a:r>
            <a:br>
              <a:rPr lang="el-GR" b="1" dirty="0"/>
            </a:br>
            <a:r>
              <a:rPr lang="el-GR" b="1" dirty="0">
                <a:solidFill>
                  <a:schemeClr val="accent3"/>
                </a:solidFill>
              </a:rPr>
              <a:t>Προβλήματα </a:t>
            </a:r>
            <a:r>
              <a:rPr lang="el-GR" b="1" i="1" dirty="0">
                <a:solidFill>
                  <a:schemeClr val="accent3"/>
                </a:solidFill>
              </a:rPr>
              <a:t>ζήτησης</a:t>
            </a:r>
            <a:endParaRPr lang="en-GB" b="1" i="1" dirty="0">
              <a:solidFill>
                <a:schemeClr val="accent3"/>
              </a:solidFill>
            </a:endParaRPr>
          </a:p>
        </p:txBody>
      </p:sp>
      <p:sp>
        <p:nvSpPr>
          <p:cNvPr id="3" name="Content Placeholder 2">
            <a:extLst>
              <a:ext uri="{FF2B5EF4-FFF2-40B4-BE49-F238E27FC236}">
                <a16:creationId xmlns:a16="http://schemas.microsoft.com/office/drawing/2014/main" id="{3607A6BA-27EB-7D1E-893B-23F416815889}"/>
              </a:ext>
            </a:extLst>
          </p:cNvPr>
          <p:cNvSpPr>
            <a:spLocks noGrp="1"/>
          </p:cNvSpPr>
          <p:nvPr>
            <p:ph idx="1"/>
          </p:nvPr>
        </p:nvSpPr>
        <p:spPr>
          <a:xfrm>
            <a:off x="695400" y="2420888"/>
            <a:ext cx="10495339" cy="3744416"/>
          </a:xfrm>
        </p:spPr>
        <p:txBody>
          <a:bodyPr>
            <a:normAutofit fontScale="85000" lnSpcReduction="20000"/>
          </a:bodyPr>
          <a:lstStyle/>
          <a:p>
            <a:pPr>
              <a:buFont typeface="+mj-lt"/>
              <a:buAutoNum type="arabicPeriod"/>
            </a:pPr>
            <a:r>
              <a:rPr lang="el-GR" b="1" dirty="0"/>
              <a:t>Αβεβαιότητες:</a:t>
            </a:r>
          </a:p>
          <a:p>
            <a:pPr lvl="1"/>
            <a:r>
              <a:rPr lang="el-GR" b="1" dirty="0"/>
              <a:t>Για πιθανότητες </a:t>
            </a:r>
            <a:r>
              <a:rPr lang="el-GR" dirty="0"/>
              <a:t>– </a:t>
            </a:r>
            <a:r>
              <a:rPr lang="el-GR" b="1" i="1" dirty="0"/>
              <a:t>Ποιος</a:t>
            </a:r>
            <a:r>
              <a:rPr lang="el-GR" dirty="0"/>
              <a:t>; Ακόμη και αν είναι γνωστές οι </a:t>
            </a:r>
            <a:r>
              <a:rPr lang="el-GR" i="1" dirty="0"/>
              <a:t>σημερινές</a:t>
            </a:r>
            <a:r>
              <a:rPr lang="el-GR" dirty="0"/>
              <a:t> πιθανότητες, όχι οι </a:t>
            </a:r>
            <a:r>
              <a:rPr lang="el-GR" b="1" dirty="0"/>
              <a:t>μελλοντικές</a:t>
            </a:r>
            <a:r>
              <a:rPr lang="el-GR" dirty="0"/>
              <a:t>. (μακροβιότητα, νοσηρότητα).  </a:t>
            </a:r>
            <a:r>
              <a:rPr lang="el-GR" b="1" dirty="0"/>
              <a:t>Πότε</a:t>
            </a:r>
            <a:r>
              <a:rPr lang="el-GR" dirty="0"/>
              <a:t> να αρχίσει η </a:t>
            </a:r>
            <a:r>
              <a:rPr lang="el-GR" dirty="0" err="1"/>
              <a:t>ασφαλιση</a:t>
            </a:r>
            <a:r>
              <a:rPr lang="el-GR" dirty="0"/>
              <a:t>; Σε μικρότερη ηλικία είναι ευκολότερη η ασφάλιση, αλλά μεγαλύτερη η αβεβαιότητα. </a:t>
            </a:r>
          </a:p>
          <a:p>
            <a:pPr lvl="1"/>
            <a:r>
              <a:rPr lang="el-GR" b="1" dirty="0"/>
              <a:t>Για κόστος. Πόσο; </a:t>
            </a:r>
            <a:r>
              <a:rPr lang="el-GR" dirty="0"/>
              <a:t>Μεγάλη</a:t>
            </a:r>
            <a:r>
              <a:rPr lang="el-GR" b="1" dirty="0"/>
              <a:t> </a:t>
            </a:r>
            <a:r>
              <a:rPr lang="el-GR" dirty="0"/>
              <a:t>Αύξηση (υπηρεσίες </a:t>
            </a:r>
            <a:r>
              <a:rPr lang="el-GR" i="1" dirty="0"/>
              <a:t>έντασης</a:t>
            </a:r>
            <a:r>
              <a:rPr lang="el-GR" dirty="0"/>
              <a:t> εργασίας↑). Μεγάλο εύρος: Στην Αγγλία οι εκτιμήσεις  διαφέρουν κατά 300% το 2050.  </a:t>
            </a:r>
          </a:p>
          <a:p>
            <a:pPr>
              <a:buFont typeface="+mj-lt"/>
              <a:buAutoNum type="arabicPeriod"/>
            </a:pPr>
            <a:r>
              <a:rPr lang="el-GR" b="1" dirty="0"/>
              <a:t>Ανεξαρτησία πιθανοτήτων</a:t>
            </a:r>
            <a:r>
              <a:rPr lang="el-GR" dirty="0"/>
              <a:t>. Αν η μακροβιότητα επηρεάζει όλους εξίσου, τότε είναι μη ασφαλίσιμος κίνδυνος.</a:t>
            </a:r>
          </a:p>
          <a:p>
            <a:pPr>
              <a:buFont typeface="+mj-lt"/>
              <a:buAutoNum type="arabicPeriod"/>
            </a:pPr>
            <a:r>
              <a:rPr lang="el-GR" b="1" dirty="0" err="1"/>
              <a:t>Αντεπιλογή</a:t>
            </a:r>
            <a:r>
              <a:rPr lang="el-GR" dirty="0"/>
              <a:t>. Αν </a:t>
            </a:r>
            <a:r>
              <a:rPr lang="el-GR" dirty="0" err="1"/>
              <a:t>ασφαλιζόμενος</a:t>
            </a:r>
            <a:r>
              <a:rPr lang="el-GR" dirty="0"/>
              <a:t> γνωρίζει περισσότερο (κληρονομικές ασθένειες, γενετικών τεστ). Υπάρχει θέμα ακόμη και όταν </a:t>
            </a:r>
            <a:r>
              <a:rPr lang="el-GR" dirty="0" err="1"/>
              <a:t>όταν</a:t>
            </a:r>
            <a:r>
              <a:rPr lang="el-GR" dirty="0"/>
              <a:t> ασφαλιστές </a:t>
            </a:r>
            <a:r>
              <a:rPr lang="el-GR" i="1" dirty="0"/>
              <a:t>νομίζουν</a:t>
            </a:r>
            <a:r>
              <a:rPr lang="el-GR" dirty="0"/>
              <a:t> ότι ο ασφαλισμένος κρύβει κάτι (ακόμη και αν σφάλλουν).</a:t>
            </a:r>
          </a:p>
          <a:p>
            <a:pPr>
              <a:buFont typeface="+mj-lt"/>
              <a:buAutoNum type="arabicPeriod"/>
            </a:pPr>
            <a:r>
              <a:rPr lang="el-GR" b="1" dirty="0"/>
              <a:t>Ηθικός κίνδυνος.  </a:t>
            </a:r>
            <a:r>
              <a:rPr lang="el-GR" dirty="0"/>
              <a:t>Προκύπτει από δύο πλευρές:</a:t>
            </a:r>
          </a:p>
          <a:p>
            <a:pPr marL="800100" lvl="1" indent="-342900">
              <a:buFont typeface="+mj-lt"/>
              <a:buAutoNum type="alphaLcPeriod"/>
            </a:pPr>
            <a:r>
              <a:rPr lang="el-GR" b="1" dirty="0"/>
              <a:t>Το πρόβλημα της Επιβάρυνσης τρίτου</a:t>
            </a:r>
            <a:r>
              <a:rPr lang="el-GR" dirty="0"/>
              <a:t>. Με </a:t>
            </a:r>
            <a:r>
              <a:rPr lang="el-GR" i="1" dirty="0"/>
              <a:t>πλήρη</a:t>
            </a:r>
            <a:r>
              <a:rPr lang="el-GR" dirty="0"/>
              <a:t> ασφάλιση, θα ‘φορτώσει’ τις απαιτήσεις με πράγματα που δεν είναι ΜΦ. </a:t>
            </a:r>
            <a:r>
              <a:rPr lang="el-GR" dirty="0" err="1"/>
              <a:t>Αρα</a:t>
            </a:r>
            <a:r>
              <a:rPr lang="el-GR" dirty="0"/>
              <a:t> απαιτούνται έλεγχοι και περιορισμοί στην χρήση.</a:t>
            </a:r>
          </a:p>
          <a:p>
            <a:pPr marL="800100" lvl="1" indent="-342900">
              <a:buFont typeface="+mj-lt"/>
              <a:buAutoNum type="alphaLcPeriod"/>
            </a:pPr>
            <a:r>
              <a:rPr lang="el-GR" b="1" dirty="0"/>
              <a:t>Θα χρησιμοποιεί </a:t>
            </a:r>
            <a:r>
              <a:rPr lang="el-GR" b="1" i="1" dirty="0"/>
              <a:t>λιγότερη</a:t>
            </a:r>
            <a:r>
              <a:rPr lang="el-GR" b="1" dirty="0"/>
              <a:t> άτυπη φροντίδα</a:t>
            </a:r>
            <a:r>
              <a:rPr lang="el-GR" dirty="0"/>
              <a:t>.  Η ασφάλιση αλλάζει το σχετικό κόστος μεταξύ άτυπης και ‘επίσημης’ φροντίδας. Αντίστροφα, αν κάποιος ήθελε να βεβαιωθεί ότι η οικογένειά του δεν θα τον ‘πετάξει στο γηροκομείο’, τότε θα ήταν λογικό να μην αγοράσει καθόλου επίσημη ασφάλιση (για να εκβιάσει τα παιδιά του).</a:t>
            </a:r>
          </a:p>
          <a:p>
            <a:pPr marL="57150" indent="0">
              <a:buNone/>
            </a:pPr>
            <a:endParaRPr lang="el-GR" dirty="0"/>
          </a:p>
          <a:p>
            <a:endParaRPr lang="el-GR" dirty="0"/>
          </a:p>
          <a:p>
            <a:pPr marL="457200" lvl="1" indent="0">
              <a:buNone/>
            </a:pPr>
            <a:endParaRPr lang="en-GB" dirty="0"/>
          </a:p>
        </p:txBody>
      </p:sp>
      <p:sp>
        <p:nvSpPr>
          <p:cNvPr id="4" name="Date Placeholder 3">
            <a:extLst>
              <a:ext uri="{FF2B5EF4-FFF2-40B4-BE49-F238E27FC236}">
                <a16:creationId xmlns:a16="http://schemas.microsoft.com/office/drawing/2014/main" id="{350BF44A-BB98-2972-68A7-F87680C6FDF0}"/>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621D3CC3-5827-562D-7962-B28A8CDFDF06}"/>
              </a:ext>
            </a:extLst>
          </p:cNvPr>
          <p:cNvSpPr>
            <a:spLocks noGrp="1"/>
          </p:cNvSpPr>
          <p:nvPr>
            <p:ph type="sldNum" sz="quarter" idx="12"/>
          </p:nvPr>
        </p:nvSpPr>
        <p:spPr/>
        <p:txBody>
          <a:bodyPr/>
          <a:lstStyle/>
          <a:p>
            <a:fld id="{129925B6-863B-4C2F-8765-BBFEFEBA9CE7}" type="slidenum">
              <a:rPr lang="en-GB" altLang="en-US" smtClean="0"/>
              <a:pPr/>
              <a:t>13</a:t>
            </a:fld>
            <a:endParaRPr lang="en-GB" altLang="en-US"/>
          </a:p>
        </p:txBody>
      </p:sp>
    </p:spTree>
    <p:extLst>
      <p:ext uri="{BB962C8B-B14F-4D97-AF65-F5344CB8AC3E}">
        <p14:creationId xmlns:p14="http://schemas.microsoft.com/office/powerpoint/2010/main" val="87425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2489-0B5E-883E-12AA-728814349279}"/>
              </a:ext>
            </a:extLst>
          </p:cNvPr>
          <p:cNvSpPr>
            <a:spLocks noGrp="1"/>
          </p:cNvSpPr>
          <p:nvPr>
            <p:ph type="title"/>
          </p:nvPr>
        </p:nvSpPr>
        <p:spPr/>
        <p:txBody>
          <a:bodyPr/>
          <a:lstStyle/>
          <a:p>
            <a:r>
              <a:rPr lang="el-GR" dirty="0"/>
              <a:t>Πώς αντιδρά </a:t>
            </a:r>
            <a:r>
              <a:rPr lang="el-GR" b="1" dirty="0"/>
              <a:t>η προσφορά</a:t>
            </a:r>
            <a:r>
              <a:rPr lang="el-GR" dirty="0"/>
              <a:t>;</a:t>
            </a:r>
            <a:endParaRPr lang="en-GB" dirty="0"/>
          </a:p>
        </p:txBody>
      </p:sp>
      <p:sp>
        <p:nvSpPr>
          <p:cNvPr id="3" name="Content Placeholder 2">
            <a:extLst>
              <a:ext uri="{FF2B5EF4-FFF2-40B4-BE49-F238E27FC236}">
                <a16:creationId xmlns:a16="http://schemas.microsoft.com/office/drawing/2014/main" id="{89FDB37A-6C62-B35F-B05C-7DB15DA3BFE3}"/>
              </a:ext>
            </a:extLst>
          </p:cNvPr>
          <p:cNvSpPr>
            <a:spLocks noGrp="1"/>
          </p:cNvSpPr>
          <p:nvPr>
            <p:ph idx="1"/>
          </p:nvPr>
        </p:nvSpPr>
        <p:spPr>
          <a:xfrm>
            <a:off x="1055440" y="2492896"/>
            <a:ext cx="10513168" cy="4203741"/>
          </a:xfrm>
        </p:spPr>
        <p:txBody>
          <a:bodyPr>
            <a:normAutofit fontScale="85000" lnSpcReduction="20000"/>
          </a:bodyPr>
          <a:lstStyle/>
          <a:p>
            <a:pPr marL="0" indent="0">
              <a:buNone/>
            </a:pPr>
            <a:r>
              <a:rPr lang="el-GR" dirty="0"/>
              <a:t>Αποτέλεσμα των προβλημάτων πληροφόρησης είναι ότι </a:t>
            </a:r>
            <a:r>
              <a:rPr lang="el-GR" b="1" dirty="0"/>
              <a:t>οι ασφαλιστές προσπαθούν </a:t>
            </a:r>
            <a:r>
              <a:rPr lang="el-GR" b="1" i="1" dirty="0"/>
              <a:t>να μειώσουν την έκθεσή τους στο ρίσκο</a:t>
            </a:r>
            <a:r>
              <a:rPr lang="el-GR" i="1" dirty="0"/>
              <a:t>: </a:t>
            </a:r>
          </a:p>
          <a:p>
            <a:r>
              <a:rPr lang="el-GR" dirty="0"/>
              <a:t>Είναι </a:t>
            </a:r>
            <a:r>
              <a:rPr lang="el-GR" b="1" dirty="0"/>
              <a:t>υψηλότερα</a:t>
            </a:r>
            <a:r>
              <a:rPr lang="el-GR" dirty="0"/>
              <a:t> τα ασφάλιστρα, </a:t>
            </a:r>
          </a:p>
          <a:p>
            <a:r>
              <a:rPr lang="el-GR" b="1" dirty="0"/>
              <a:t>Μέγιστο</a:t>
            </a:r>
            <a:r>
              <a:rPr lang="el-GR" dirty="0"/>
              <a:t> ποσό στην ετήσια αποζημίωση, </a:t>
            </a:r>
          </a:p>
          <a:p>
            <a:r>
              <a:rPr lang="el-GR" b="1" dirty="0"/>
              <a:t>Απαλλαγές</a:t>
            </a:r>
            <a:r>
              <a:rPr lang="el-GR" dirty="0"/>
              <a:t> και </a:t>
            </a:r>
            <a:r>
              <a:rPr lang="el-GR" b="1" dirty="0"/>
              <a:t>συνασφαλίσεις</a:t>
            </a:r>
            <a:r>
              <a:rPr lang="el-GR" dirty="0"/>
              <a:t> προσπαθούν να εμπλέξουν ασφαλισμένο</a:t>
            </a:r>
            <a:endParaRPr lang="el-GR" b="1" dirty="0"/>
          </a:p>
          <a:p>
            <a:r>
              <a:rPr lang="el-GR" dirty="0"/>
              <a:t>Απαιτούν πλήρη πληροφόρηση για το ιατρικό ιστορικό: π.χ. απόκρυψη ‘</a:t>
            </a:r>
            <a:r>
              <a:rPr lang="el-GR" i="1" dirty="0"/>
              <a:t>σχετικής</a:t>
            </a:r>
            <a:r>
              <a:rPr lang="el-GR" dirty="0"/>
              <a:t> </a:t>
            </a:r>
            <a:r>
              <a:rPr lang="el-GR" i="1" dirty="0"/>
              <a:t>πληροφορίας</a:t>
            </a:r>
            <a:r>
              <a:rPr lang="el-GR" dirty="0"/>
              <a:t>’, ακόμη και αν δεν έχει ζητηθεί, ακυρώνει την κάλυψη. </a:t>
            </a:r>
          </a:p>
          <a:p>
            <a:r>
              <a:rPr lang="el-GR" b="1" dirty="0" err="1"/>
              <a:t>Ιατρικοποίηση</a:t>
            </a:r>
            <a:r>
              <a:rPr lang="el-GR" b="1" dirty="0"/>
              <a:t> της φροντίδας.  </a:t>
            </a:r>
            <a:r>
              <a:rPr lang="el-GR" dirty="0"/>
              <a:t>Για να αποτρέψουν τον ηθικό κίνδυνο πολλά συμβόλαια προσπαθούν να ορίσουν την ανάγκη για φροντίδα </a:t>
            </a:r>
            <a:r>
              <a:rPr lang="el-GR" b="1" dirty="0"/>
              <a:t>με βάση ιατρικές καταστάσεις </a:t>
            </a:r>
            <a:r>
              <a:rPr lang="el-GR" dirty="0"/>
              <a:t>ή ασθένειες και </a:t>
            </a:r>
            <a:r>
              <a:rPr lang="el-GR" b="1" dirty="0"/>
              <a:t>δεν αρκούνται στη διαπίστωση ανάγκης</a:t>
            </a:r>
            <a:r>
              <a:rPr lang="el-GR" dirty="0"/>
              <a:t> (όπως κάνουν τα κρατικά συστήματα). </a:t>
            </a:r>
          </a:p>
          <a:p>
            <a:pPr marL="0" indent="0">
              <a:buNone/>
            </a:pPr>
            <a:r>
              <a:rPr lang="el-GR" dirty="0"/>
              <a:t>Συμπέρασμα: η ασφάλιση που καλύπτει ΜΦ είναι </a:t>
            </a:r>
            <a:r>
              <a:rPr lang="el-GR" b="1" i="1" dirty="0"/>
              <a:t>περιοριστική</a:t>
            </a:r>
            <a:r>
              <a:rPr lang="el-GR" dirty="0"/>
              <a:t>, </a:t>
            </a:r>
            <a:r>
              <a:rPr lang="el-GR" b="1" i="1" dirty="0"/>
              <a:t>ακριβή</a:t>
            </a:r>
            <a:r>
              <a:rPr lang="el-GR" dirty="0"/>
              <a:t> και </a:t>
            </a:r>
            <a:r>
              <a:rPr lang="el-GR" b="1" i="1" dirty="0"/>
              <a:t>ελλιπής</a:t>
            </a:r>
            <a:r>
              <a:rPr lang="el-GR" b="1" dirty="0"/>
              <a:t>.</a:t>
            </a:r>
            <a:r>
              <a:rPr lang="el-GR" dirty="0"/>
              <a:t> Οι ασφαλιστικές εταιρείες προτιμούν να μην εμπλακούν. Το Κράτος φοβάται την εμπλοκή του Πολύ συχνό να μην υπάρχει καθόλου κάλυψη.</a:t>
            </a:r>
          </a:p>
          <a:p>
            <a:pPr marL="0" indent="0">
              <a:buNone/>
            </a:pPr>
            <a:endParaRPr lang="el-GR" dirty="0"/>
          </a:p>
          <a:p>
            <a:pPr marL="0" indent="0">
              <a:buNone/>
            </a:pPr>
            <a:r>
              <a:rPr lang="el-GR" b="1" dirty="0">
                <a:solidFill>
                  <a:schemeClr val="accent1"/>
                </a:solidFill>
              </a:rPr>
              <a:t>Πολλά από τα </a:t>
            </a:r>
            <a:r>
              <a:rPr lang="el-GR" b="1" i="1" dirty="0">
                <a:solidFill>
                  <a:schemeClr val="accent1"/>
                </a:solidFill>
                <a:effectLst>
                  <a:outerShdw blurRad="38100" dist="38100" dir="2700000" algn="tl">
                    <a:srgbClr val="000000">
                      <a:alpha val="43137"/>
                    </a:srgbClr>
                  </a:outerShdw>
                </a:effectLst>
              </a:rPr>
              <a:t>προβλήματα ελέγχου και πληροφόρησης </a:t>
            </a:r>
            <a:r>
              <a:rPr lang="el-GR" b="1" dirty="0">
                <a:solidFill>
                  <a:schemeClr val="accent1"/>
                </a:solidFill>
              </a:rPr>
              <a:t>ξεπερνιούνται μέσα στην </a:t>
            </a:r>
            <a:r>
              <a:rPr lang="el-GR" b="1" i="1" dirty="0">
                <a:solidFill>
                  <a:schemeClr val="accent1"/>
                </a:solidFill>
                <a:effectLst>
                  <a:outerShdw blurRad="38100" dist="38100" dir="2700000" algn="tl">
                    <a:srgbClr val="000000">
                      <a:alpha val="43137"/>
                    </a:srgbClr>
                  </a:outerShdw>
                </a:effectLst>
              </a:rPr>
              <a:t>οικογένεια:</a:t>
            </a:r>
          </a:p>
          <a:p>
            <a:r>
              <a:rPr lang="el-GR" b="1" dirty="0">
                <a:solidFill>
                  <a:schemeClr val="accent1"/>
                </a:solidFill>
              </a:rPr>
              <a:t> Εξηγεί γιατί τη </a:t>
            </a:r>
            <a:r>
              <a:rPr lang="el-GR" b="1" i="1" u="sng" dirty="0">
                <a:solidFill>
                  <a:schemeClr val="accent1"/>
                </a:solidFill>
                <a:effectLst>
                  <a:outerShdw blurRad="38100" dist="38100" dir="2700000" algn="tl">
                    <a:srgbClr val="000000">
                      <a:alpha val="43137"/>
                    </a:srgbClr>
                  </a:outerShdw>
                </a:effectLst>
              </a:rPr>
              <a:t>μεγάλη εμπλοκή </a:t>
            </a:r>
            <a:r>
              <a:rPr lang="el-GR" b="1" dirty="0">
                <a:solidFill>
                  <a:schemeClr val="accent1"/>
                </a:solidFill>
              </a:rPr>
              <a:t>της οικογένειας στην χρηματοδότηση αλλά και στην παροχή. Εξηγεί την </a:t>
            </a:r>
            <a:r>
              <a:rPr lang="el-GR" b="1" u="sng" dirty="0">
                <a:solidFill>
                  <a:schemeClr val="accent1"/>
                </a:solidFill>
              </a:rPr>
              <a:t>κυριαρχία άτυπης φροντίδας </a:t>
            </a:r>
            <a:r>
              <a:rPr lang="el-GR" b="1" dirty="0">
                <a:solidFill>
                  <a:schemeClr val="accent1"/>
                </a:solidFill>
              </a:rPr>
              <a:t>πχ στην Ελλάδα και στην Ανατολική Ευρώπη. </a:t>
            </a:r>
            <a:endParaRPr lang="en-GB" b="1" dirty="0">
              <a:solidFill>
                <a:schemeClr val="accent1"/>
              </a:solidFill>
            </a:endParaRPr>
          </a:p>
        </p:txBody>
      </p:sp>
      <p:sp>
        <p:nvSpPr>
          <p:cNvPr id="4" name="Date Placeholder 3">
            <a:extLst>
              <a:ext uri="{FF2B5EF4-FFF2-40B4-BE49-F238E27FC236}">
                <a16:creationId xmlns:a16="http://schemas.microsoft.com/office/drawing/2014/main" id="{E17639C4-7C2A-927E-D786-4547BFEB03A5}"/>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7F87FA8F-4F45-65FF-84F4-B7294A8EE098}"/>
              </a:ext>
            </a:extLst>
          </p:cNvPr>
          <p:cNvSpPr>
            <a:spLocks noGrp="1"/>
          </p:cNvSpPr>
          <p:nvPr>
            <p:ph type="sldNum" sz="quarter" idx="12"/>
          </p:nvPr>
        </p:nvSpPr>
        <p:spPr/>
        <p:txBody>
          <a:bodyPr/>
          <a:lstStyle/>
          <a:p>
            <a:fld id="{129925B6-863B-4C2F-8765-BBFEFEBA9CE7}" type="slidenum">
              <a:rPr lang="en-GB" altLang="en-US" smtClean="0"/>
              <a:pPr/>
              <a:t>14</a:t>
            </a:fld>
            <a:endParaRPr lang="en-GB" altLang="en-US"/>
          </a:p>
        </p:txBody>
      </p:sp>
    </p:spTree>
    <p:extLst>
      <p:ext uri="{BB962C8B-B14F-4D97-AF65-F5344CB8AC3E}">
        <p14:creationId xmlns:p14="http://schemas.microsoft.com/office/powerpoint/2010/main" val="830930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E1E9-3B5A-53EB-D680-7D99956E846F}"/>
              </a:ext>
            </a:extLst>
          </p:cNvPr>
          <p:cNvSpPr>
            <a:spLocks noGrp="1"/>
          </p:cNvSpPr>
          <p:nvPr>
            <p:ph type="title"/>
          </p:nvPr>
        </p:nvSpPr>
        <p:spPr>
          <a:xfrm>
            <a:off x="911424" y="1063416"/>
            <a:ext cx="10369152" cy="617216"/>
          </a:xfrm>
        </p:spPr>
        <p:txBody>
          <a:bodyPr/>
          <a:lstStyle/>
          <a:p>
            <a:r>
              <a:rPr lang="el-GR" dirty="0"/>
              <a:t>Μπορεί να βοηθήσει η </a:t>
            </a:r>
            <a:r>
              <a:rPr lang="el-GR" b="1" dirty="0">
                <a:solidFill>
                  <a:schemeClr val="accent3"/>
                </a:solidFill>
                <a:effectLst>
                  <a:outerShdw blurRad="38100" dist="38100" dir="2700000" algn="tl">
                    <a:srgbClr val="000000">
                      <a:alpha val="43137"/>
                    </a:srgbClr>
                  </a:outerShdw>
                </a:effectLst>
              </a:rPr>
              <a:t>κοινωνική ασφάλιση; </a:t>
            </a:r>
            <a:endParaRPr lang="en-GB" b="1" dirty="0">
              <a:solidFill>
                <a:schemeClr val="accent3"/>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704F4F4-49C8-F813-BB19-9C46D0579CAC}"/>
              </a:ext>
            </a:extLst>
          </p:cNvPr>
          <p:cNvSpPr>
            <a:spLocks noGrp="1"/>
          </p:cNvSpPr>
          <p:nvPr>
            <p:ph idx="1"/>
          </p:nvPr>
        </p:nvSpPr>
        <p:spPr>
          <a:xfrm>
            <a:off x="767408" y="2348881"/>
            <a:ext cx="10513168" cy="4042958"/>
          </a:xfrm>
        </p:spPr>
        <p:txBody>
          <a:bodyPr>
            <a:normAutofit fontScale="70000" lnSpcReduction="20000"/>
          </a:bodyPr>
          <a:lstStyle/>
          <a:p>
            <a:r>
              <a:rPr lang="el-GR" dirty="0"/>
              <a:t>Τα προβλήματα της ιδιωτικής κάλυψης θεμελιώνουν επιχειρήματα για </a:t>
            </a:r>
            <a:r>
              <a:rPr lang="el-GR" b="1" dirty="0"/>
              <a:t>κοινωνική ασφάλιση μακροχρόνιας φροντίδας</a:t>
            </a:r>
            <a:r>
              <a:rPr lang="el-GR" dirty="0"/>
              <a:t>.  Γιατί;</a:t>
            </a:r>
          </a:p>
          <a:p>
            <a:pPr lvl="1">
              <a:buFont typeface="+mj-lt"/>
              <a:buAutoNum type="arabicPeriod"/>
            </a:pPr>
            <a:r>
              <a:rPr lang="el-GR" dirty="0"/>
              <a:t>Με κοινωνική ασφάλιση το ‘συμβόλαιο’ δεν υπεισέρχεται σε λεπτομέρειες και συνεπώς προσαρμόζεται καλύτερα σε συνθήκες αβεβαιότητας αντί  ρίσκου. Αποφεύγονται τα ‘ψιλά γράμματα’ των συμβολαίων.  (Ο λόγος είναι ότι το κράτος λειτουργεί ως εγγυητής)</a:t>
            </a:r>
          </a:p>
          <a:p>
            <a:pPr lvl="1">
              <a:buFont typeface="+mj-lt"/>
              <a:buAutoNum type="arabicPeriod"/>
            </a:pPr>
            <a:r>
              <a:rPr lang="el-GR" dirty="0"/>
              <a:t>Το συνολικό κόστος της φροντίδας είναι μικρότερο από  τις συντάξεις - αφού απαιτείται για μικρότερο διάστημα.</a:t>
            </a:r>
          </a:p>
          <a:p>
            <a:pPr lvl="1">
              <a:buFont typeface="+mj-lt"/>
              <a:buAutoNum type="arabicPeriod"/>
            </a:pPr>
            <a:r>
              <a:rPr lang="el-GR" dirty="0"/>
              <a:t>Τα  μακροοικονομικά επιχειρήματα για κεφαλαιοποίηση είναι παρεμφερή με τις συντάξεις. Δεν έχει τόσο σημασία το κεφάλαιο που συγκεντρώνεται όσο οι επιπτώσεις στην  παραγωγή. Συνεπώς το ότι η αρχή αποταμίευσης έχει αργήσει δεν είναι καθοριστικό αντεπιχείρημα. </a:t>
            </a:r>
          </a:p>
          <a:p>
            <a:pPr marL="0" indent="0">
              <a:buNone/>
            </a:pPr>
            <a:r>
              <a:rPr lang="el-GR" dirty="0"/>
              <a:t>Αλλά υπάρχουν </a:t>
            </a:r>
            <a:r>
              <a:rPr lang="el-GR" b="1" dirty="0"/>
              <a:t>πρακτικά προβλήματα</a:t>
            </a:r>
            <a:r>
              <a:rPr lang="el-GR" dirty="0"/>
              <a:t>: </a:t>
            </a:r>
          </a:p>
          <a:p>
            <a:pPr>
              <a:buFont typeface="+mj-lt"/>
              <a:buAutoNum type="alphaUcPeriod"/>
            </a:pPr>
            <a:r>
              <a:rPr lang="el-GR" b="1" dirty="0"/>
              <a:t>Πώς πιστοποιείται η </a:t>
            </a:r>
            <a:r>
              <a:rPr lang="el-GR" b="1" i="1" dirty="0"/>
              <a:t>ανάγκη</a:t>
            </a:r>
            <a:r>
              <a:rPr lang="el-GR" b="1" dirty="0"/>
              <a:t> φροντίδας </a:t>
            </a:r>
            <a:r>
              <a:rPr lang="el-GR" dirty="0"/>
              <a:t>και πώς </a:t>
            </a:r>
            <a:r>
              <a:rPr lang="el-GR" b="1" dirty="0"/>
              <a:t>αξιολογούντα</a:t>
            </a:r>
            <a:r>
              <a:rPr lang="el-GR" dirty="0"/>
              <a:t>ι διαφορετικές ανάγκες; Η κοινωνική ασφάλιση, σε αντίθεση με την ιδιωτική  μπορεί να θέτει περιορισμούς και κανόνες χρήσης (π.χ. κανόνες πρόσβασης, εισοδηματικά κριτήρια) βασιζόμενη σε </a:t>
            </a:r>
            <a:r>
              <a:rPr lang="el-GR" i="1" dirty="0"/>
              <a:t>πολιτική</a:t>
            </a:r>
            <a:r>
              <a:rPr lang="el-GR" dirty="0"/>
              <a:t> νομιμοποίηση (και όχι μόνο της αγοράς).  </a:t>
            </a:r>
          </a:p>
          <a:p>
            <a:pPr>
              <a:buFont typeface="+mj-lt"/>
              <a:buAutoNum type="alphaUcPeriod"/>
            </a:pPr>
            <a:r>
              <a:rPr lang="el-GR" b="1" dirty="0"/>
              <a:t>Πώς αποφασίζεται το </a:t>
            </a:r>
            <a:r>
              <a:rPr lang="el-GR" b="1" i="1" dirty="0"/>
              <a:t>επίπεδο</a:t>
            </a:r>
            <a:r>
              <a:rPr lang="el-GR" b="1" dirty="0"/>
              <a:t> φροντίδας</a:t>
            </a:r>
            <a:r>
              <a:rPr lang="el-GR" dirty="0"/>
              <a:t>;  Το ποσό προς ασφάλιση πρέπει να περιορίζεται στο </a:t>
            </a:r>
            <a:r>
              <a:rPr lang="el-GR" b="1" i="1" dirty="0"/>
              <a:t>επιπλέον</a:t>
            </a:r>
            <a:r>
              <a:rPr lang="el-GR" b="1" dirty="0"/>
              <a:t> κόστος </a:t>
            </a:r>
            <a:r>
              <a:rPr lang="el-GR" dirty="0"/>
              <a:t>που προκαλείται από μακροχρόνια προβλήματα:  Η ασφάλιση  ΜΦ </a:t>
            </a:r>
            <a:r>
              <a:rPr lang="el-GR" b="1" i="1" dirty="0"/>
              <a:t>δεν</a:t>
            </a:r>
            <a:r>
              <a:rPr lang="el-GR" dirty="0"/>
              <a:t> μπορεί να καλύπτει ‘</a:t>
            </a:r>
            <a:r>
              <a:rPr lang="el-GR" b="1" dirty="0"/>
              <a:t>κανονικά έξοδα’ διαβίωσης . Αυτά </a:t>
            </a:r>
            <a:r>
              <a:rPr lang="el-GR" dirty="0"/>
              <a:t>  χρηματοδοτούνται από το εισόδημα (ή σύνταξη). Άρα, θα έπρεπε να καλύπτει </a:t>
            </a:r>
            <a:r>
              <a:rPr lang="el-GR" b="1" dirty="0"/>
              <a:t>δύο κόστη</a:t>
            </a:r>
            <a:r>
              <a:rPr lang="el-GR" dirty="0"/>
              <a:t>:  </a:t>
            </a:r>
          </a:p>
          <a:p>
            <a:pPr marL="857250" lvl="1" indent="-400050">
              <a:buFont typeface="+mj-lt"/>
              <a:buAutoNum type="romanLcPeriod"/>
            </a:pPr>
            <a:r>
              <a:rPr lang="el-GR" dirty="0"/>
              <a:t>Το πλήρες κόστος των </a:t>
            </a:r>
            <a:r>
              <a:rPr lang="el-GR" b="1" dirty="0"/>
              <a:t>ιατρικών</a:t>
            </a:r>
            <a:r>
              <a:rPr lang="el-GR" dirty="0"/>
              <a:t> αναγκών, στο μέτρο που κάποιος που αυτοεξυπηρετείται δεν τις  έχει. Θεωρητικά οι ανάγκες αυτές (που μπορεί να είναι από ασήμαντες ως τεράστιες)  είναι </a:t>
            </a:r>
            <a:r>
              <a:rPr lang="el-GR" dirty="0" err="1"/>
              <a:t>προσδιορίσιμες</a:t>
            </a:r>
            <a:r>
              <a:rPr lang="el-GR" dirty="0"/>
              <a:t>.</a:t>
            </a:r>
          </a:p>
          <a:p>
            <a:pPr marL="857250" lvl="1" indent="-400050">
              <a:buFont typeface="+mj-lt"/>
              <a:buAutoNum type="romanLcPeriod"/>
            </a:pPr>
            <a:r>
              <a:rPr lang="el-GR" dirty="0"/>
              <a:t>Το ‘ξενοδοχειακό’ τμήμα. Π.χ. θα έπρεπε να καλύπτει το </a:t>
            </a:r>
            <a:r>
              <a:rPr lang="el-GR" i="1" dirty="0"/>
              <a:t>επιπλέον</a:t>
            </a:r>
            <a:r>
              <a:rPr lang="el-GR" dirty="0"/>
              <a:t> κόστος τροφίμων (π.χ. επειδή κάποιος άλλος θα μαγειρεύει), αλλά </a:t>
            </a:r>
            <a:r>
              <a:rPr lang="el-GR" i="1" dirty="0"/>
              <a:t>όχι</a:t>
            </a:r>
            <a:r>
              <a:rPr lang="el-GR" dirty="0"/>
              <a:t> το </a:t>
            </a:r>
            <a:r>
              <a:rPr lang="el-GR" i="1" dirty="0"/>
              <a:t>σύνηθες</a:t>
            </a:r>
            <a:r>
              <a:rPr lang="el-GR" dirty="0"/>
              <a:t> κόστος τροφίμων. Είναι λογικό να υπάρχει ένα </a:t>
            </a:r>
            <a:r>
              <a:rPr lang="el-GR" b="1" dirty="0"/>
              <a:t>μέγιστο ποσό </a:t>
            </a:r>
            <a:r>
              <a:rPr lang="el-GR" dirty="0"/>
              <a:t>(για να αποτρέπεται η πολυτελής διαβίωση). Πέραν αυτού το κόστος πρέπει να βαρύνει τον ίδιο/α. </a:t>
            </a:r>
          </a:p>
          <a:p>
            <a:pPr marL="57150" indent="0">
              <a:buNone/>
            </a:pPr>
            <a:r>
              <a:rPr lang="el-GR" dirty="0" err="1"/>
              <a:t>Αρα</a:t>
            </a:r>
            <a:r>
              <a:rPr lang="el-GR" dirty="0"/>
              <a:t> απαραίτητο στοιχείο θα πρέπει να είναι κάποιας μορφής συνυπευθυνότητα και εφαρμογή μέγιστων ποσών </a:t>
            </a:r>
          </a:p>
          <a:p>
            <a:endParaRPr lang="en-GB" dirty="0"/>
          </a:p>
        </p:txBody>
      </p:sp>
      <p:sp>
        <p:nvSpPr>
          <p:cNvPr id="4" name="Date Placeholder 3">
            <a:extLst>
              <a:ext uri="{FF2B5EF4-FFF2-40B4-BE49-F238E27FC236}">
                <a16:creationId xmlns:a16="http://schemas.microsoft.com/office/drawing/2014/main" id="{3AF369BF-5659-FCDA-F701-285784E6E8E4}"/>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3E0A0AA1-F2F9-8AE2-E4CF-51C909B21511}"/>
              </a:ext>
            </a:extLst>
          </p:cNvPr>
          <p:cNvSpPr>
            <a:spLocks noGrp="1"/>
          </p:cNvSpPr>
          <p:nvPr>
            <p:ph type="sldNum" sz="quarter" idx="12"/>
          </p:nvPr>
        </p:nvSpPr>
        <p:spPr/>
        <p:txBody>
          <a:bodyPr/>
          <a:lstStyle/>
          <a:p>
            <a:fld id="{129925B6-863B-4C2F-8765-BBFEFEBA9CE7}" type="slidenum">
              <a:rPr lang="en-GB" altLang="en-US" smtClean="0"/>
              <a:pPr/>
              <a:t>15</a:t>
            </a:fld>
            <a:endParaRPr lang="en-GB" altLang="en-US"/>
          </a:p>
        </p:txBody>
      </p:sp>
    </p:spTree>
    <p:extLst>
      <p:ext uri="{BB962C8B-B14F-4D97-AF65-F5344CB8AC3E}">
        <p14:creationId xmlns:p14="http://schemas.microsoft.com/office/powerpoint/2010/main" val="6067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0841-450F-98F2-F34B-138F3E1C8A1E}"/>
              </a:ext>
            </a:extLst>
          </p:cNvPr>
          <p:cNvSpPr>
            <a:spLocks noGrp="1"/>
          </p:cNvSpPr>
          <p:nvPr>
            <p:ph type="title"/>
          </p:nvPr>
        </p:nvSpPr>
        <p:spPr/>
        <p:txBody>
          <a:bodyPr/>
          <a:lstStyle/>
          <a:p>
            <a:r>
              <a:rPr lang="el-GR" dirty="0"/>
              <a:t>Ποικιλομορφία συστημάτων</a:t>
            </a:r>
            <a:endParaRPr lang="en-GB" dirty="0"/>
          </a:p>
        </p:txBody>
      </p:sp>
      <p:sp>
        <p:nvSpPr>
          <p:cNvPr id="3" name="Text Placeholder 2">
            <a:extLst>
              <a:ext uri="{FF2B5EF4-FFF2-40B4-BE49-F238E27FC236}">
                <a16:creationId xmlns:a16="http://schemas.microsoft.com/office/drawing/2014/main" id="{2E1040F2-BCE5-E29F-FC76-3138B0AAC907}"/>
              </a:ext>
            </a:extLst>
          </p:cNvPr>
          <p:cNvSpPr>
            <a:spLocks noGrp="1"/>
          </p:cNvSpPr>
          <p:nvPr>
            <p:ph type="body" idx="1"/>
          </p:nvPr>
        </p:nvSpPr>
        <p:spPr>
          <a:xfrm>
            <a:off x="6816080" y="2677644"/>
            <a:ext cx="4536503" cy="2283824"/>
          </a:xfrm>
        </p:spPr>
        <p:txBody>
          <a:bodyPr>
            <a:normAutofit fontScale="77500" lnSpcReduction="20000"/>
          </a:bodyPr>
          <a:lstStyle/>
          <a:p>
            <a:r>
              <a:rPr lang="el-GR" b="1" dirty="0"/>
              <a:t>Πώς </a:t>
            </a:r>
            <a:r>
              <a:rPr lang="el-GR" b="1" dirty="0" err="1"/>
              <a:t>διαφερει</a:t>
            </a:r>
            <a:r>
              <a:rPr lang="el-GR" b="1" dirty="0"/>
              <a:t> η </a:t>
            </a:r>
            <a:r>
              <a:rPr lang="el-GR" b="1" dirty="0" err="1"/>
              <a:t>αντιμετωπιση</a:t>
            </a:r>
            <a:r>
              <a:rPr lang="el-GR" b="1" dirty="0"/>
              <a:t> </a:t>
            </a:r>
            <a:r>
              <a:rPr lang="el-GR" b="1" dirty="0" err="1"/>
              <a:t>μφ</a:t>
            </a:r>
            <a:r>
              <a:rPr lang="el-GR" b="1" dirty="0"/>
              <a:t> στην </a:t>
            </a:r>
            <a:r>
              <a:rPr lang="el-GR" b="1" dirty="0" err="1"/>
              <a:t>ευρωπη</a:t>
            </a:r>
            <a:r>
              <a:rPr lang="el-GR" b="1" dirty="0"/>
              <a:t>; </a:t>
            </a:r>
          </a:p>
          <a:p>
            <a:endParaRPr lang="el-GR" b="1" cap="none" dirty="0"/>
          </a:p>
          <a:p>
            <a:r>
              <a:rPr lang="el-GR" cap="none" dirty="0"/>
              <a:t>Η πανδημία με τις καταστροφικές επιπτώσεις (τεράστια θνησιμότητα </a:t>
            </a:r>
            <a:r>
              <a:rPr lang="en-US" cap="none" dirty="0"/>
              <a:t>COVID) </a:t>
            </a:r>
            <a:r>
              <a:rPr lang="el-GR" cap="none" dirty="0"/>
              <a:t>σε οίκους ευγηρίας έθεσε εκ νέου το θέμα της οργάνωσης της ιδρυματικής και άλλης παροχής</a:t>
            </a:r>
            <a:r>
              <a:rPr lang="en-US" cap="none" dirty="0"/>
              <a:t>.</a:t>
            </a:r>
          </a:p>
          <a:p>
            <a:r>
              <a:rPr lang="el-GR" cap="none" dirty="0"/>
              <a:t>Επιπλέον ώθηση στην αναζήτηση λύσεων  </a:t>
            </a:r>
            <a:endParaRPr lang="en-GB" cap="none" dirty="0"/>
          </a:p>
        </p:txBody>
      </p:sp>
      <p:sp>
        <p:nvSpPr>
          <p:cNvPr id="4" name="Date Placeholder 3">
            <a:extLst>
              <a:ext uri="{FF2B5EF4-FFF2-40B4-BE49-F238E27FC236}">
                <a16:creationId xmlns:a16="http://schemas.microsoft.com/office/drawing/2014/main" id="{D7D95F29-5D7D-89D6-5B0B-E6513D1A52C0}"/>
              </a:ext>
            </a:extLst>
          </p:cNvPr>
          <p:cNvSpPr>
            <a:spLocks noGrp="1"/>
          </p:cNvSpPr>
          <p:nvPr>
            <p:ph type="dt" sz="half" idx="10"/>
          </p:nvPr>
        </p:nvSpPr>
        <p:spPr/>
        <p:txBody>
          <a:bodyPr/>
          <a:lstStyle/>
          <a:p>
            <a:pPr>
              <a:defRPr/>
            </a:pPr>
            <a:fld id="{41DB938C-B847-4B4B-984F-F7A3ADF79566}" type="datetime1">
              <a:rPr lang="en-GB" smtClean="0"/>
              <a:t>15/05/2025</a:t>
            </a:fld>
            <a:endParaRPr lang="en-GB"/>
          </a:p>
        </p:txBody>
      </p:sp>
      <p:sp>
        <p:nvSpPr>
          <p:cNvPr id="5" name="Slide Number Placeholder 4">
            <a:extLst>
              <a:ext uri="{FF2B5EF4-FFF2-40B4-BE49-F238E27FC236}">
                <a16:creationId xmlns:a16="http://schemas.microsoft.com/office/drawing/2014/main" id="{DDBC6E5A-C26B-ACDC-B3DF-880D03F77E06}"/>
              </a:ext>
            </a:extLst>
          </p:cNvPr>
          <p:cNvSpPr>
            <a:spLocks noGrp="1"/>
          </p:cNvSpPr>
          <p:nvPr>
            <p:ph type="sldNum" sz="quarter" idx="12"/>
          </p:nvPr>
        </p:nvSpPr>
        <p:spPr/>
        <p:txBody>
          <a:bodyPr/>
          <a:lstStyle/>
          <a:p>
            <a:fld id="{129925B6-863B-4C2F-8765-BBFEFEBA9CE7}" type="slidenum">
              <a:rPr lang="en-GB" altLang="en-US" smtClean="0"/>
              <a:pPr/>
              <a:t>16</a:t>
            </a:fld>
            <a:endParaRPr lang="en-GB" altLang="en-US"/>
          </a:p>
        </p:txBody>
      </p:sp>
    </p:spTree>
    <p:extLst>
      <p:ext uri="{BB962C8B-B14F-4D97-AF65-F5344CB8AC3E}">
        <p14:creationId xmlns:p14="http://schemas.microsoft.com/office/powerpoint/2010/main" val="1384532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B1B9-BBF3-283E-C9C8-7FA5BA839998}"/>
              </a:ext>
            </a:extLst>
          </p:cNvPr>
          <p:cNvSpPr>
            <a:spLocks noGrp="1"/>
          </p:cNvSpPr>
          <p:nvPr>
            <p:ph type="title"/>
          </p:nvPr>
        </p:nvSpPr>
        <p:spPr>
          <a:xfrm>
            <a:off x="1154954" y="973668"/>
            <a:ext cx="9405542" cy="727140"/>
          </a:xfrm>
        </p:spPr>
        <p:txBody>
          <a:bodyPr/>
          <a:lstStyle/>
          <a:p>
            <a:r>
              <a:rPr lang="el-GR" dirty="0"/>
              <a:t>Μοντέλα Φροντίδας στο σπίτι: 4 Μοντέλα</a:t>
            </a:r>
          </a:p>
        </p:txBody>
      </p:sp>
      <p:sp>
        <p:nvSpPr>
          <p:cNvPr id="3" name="Content Placeholder 2">
            <a:extLst>
              <a:ext uri="{FF2B5EF4-FFF2-40B4-BE49-F238E27FC236}">
                <a16:creationId xmlns:a16="http://schemas.microsoft.com/office/drawing/2014/main" id="{50AA5D01-F580-9CA5-75B8-9DD7F9D64929}"/>
              </a:ext>
            </a:extLst>
          </p:cNvPr>
          <p:cNvSpPr>
            <a:spLocks noGrp="1"/>
          </p:cNvSpPr>
          <p:nvPr>
            <p:ph idx="1"/>
          </p:nvPr>
        </p:nvSpPr>
        <p:spPr>
          <a:xfrm>
            <a:off x="479376" y="2276871"/>
            <a:ext cx="11089232" cy="4285399"/>
          </a:xfrm>
        </p:spPr>
        <p:txBody>
          <a:bodyPr>
            <a:normAutofit fontScale="85000" lnSpcReduction="10000"/>
          </a:bodyPr>
          <a:lstStyle/>
          <a:p>
            <a:pPr>
              <a:buFont typeface="+mj-lt"/>
              <a:buAutoNum type="arabicPeriod"/>
            </a:pPr>
            <a:r>
              <a:rPr lang="el-GR" b="1" dirty="0">
                <a:latin typeface="Calibri" panose="020F0502020204030204" pitchFamily="34" charset="0"/>
                <a:cs typeface="Calibri" panose="020F0502020204030204" pitchFamily="34" charset="0"/>
              </a:rPr>
              <a:t>Επιδοτούμενα από το δημόσιο πακέτα υπηρεσιών </a:t>
            </a:r>
            <a:r>
              <a:rPr lang="el-GR" dirty="0">
                <a:latin typeface="Calibri" panose="020F0502020204030204" pitchFamily="34" charset="0"/>
                <a:cs typeface="Calibri" panose="020F0502020204030204" pitchFamily="34" charset="0"/>
              </a:rPr>
              <a:t>(Σκανδιναβικές χώρες, Ολλανδία, Γερμανία). Σε όσους έχουν ανάγκη, σε προσιτό κόστος και με διασφαλισμένη οικονομική βιωσιμότητα μέσω σαφούς καθορισμού των ωρών παροχής φροντίδας". Χρηματοδοτείται από (α) φόρους (ή εισφορές -Γερμανία), (β) επικουρικά με τέλη χρήσης  (Σουηδία, Ολλανδία, Φινλανδία). Το σύστημα συνεπάγεται περιορισμένη προσωπική παρουσία των φροντιστών (</a:t>
            </a:r>
            <a:r>
              <a:rPr lang="el-GR" dirty="0" err="1">
                <a:latin typeface="Calibri" panose="020F0502020204030204" pitchFamily="34" charset="0"/>
                <a:cs typeface="Calibri" panose="020F0502020204030204" pitchFamily="34" charset="0"/>
              </a:rPr>
              <a:t>face</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time</a:t>
            </a:r>
            <a:r>
              <a:rPr lang="el-GR" dirty="0">
                <a:latin typeface="Calibri" panose="020F0502020204030204" pitchFamily="34" charset="0"/>
                <a:cs typeface="Calibri" panose="020F0502020204030204" pitchFamily="34" charset="0"/>
              </a:rPr>
              <a:t> πχ, 3 ώρες την εβδομάδα στη Σουηδία, 8 Ολλανδία).  </a:t>
            </a:r>
          </a:p>
          <a:p>
            <a:pPr>
              <a:buFont typeface="+mj-lt"/>
              <a:buAutoNum type="arabicPeriod"/>
            </a:pPr>
            <a:r>
              <a:rPr lang="el-GR" dirty="0">
                <a:latin typeface="Calibri" panose="020F0502020204030204" pitchFamily="34" charset="0"/>
                <a:cs typeface="Calibri" panose="020F0502020204030204" pitchFamily="34" charset="0"/>
              </a:rPr>
              <a:t>"</a:t>
            </a:r>
            <a:r>
              <a:rPr lang="el-GR" b="1" dirty="0">
                <a:latin typeface="Calibri" panose="020F0502020204030204" pitchFamily="34" charset="0"/>
                <a:cs typeface="Calibri" panose="020F0502020204030204" pitchFamily="34" charset="0"/>
              </a:rPr>
              <a:t>Εσωτερική εργασία (διαμονή) </a:t>
            </a:r>
            <a:r>
              <a:rPr lang="el-GR" dirty="0">
                <a:latin typeface="Calibri" panose="020F0502020204030204" pitchFamily="34" charset="0"/>
                <a:cs typeface="Calibri" panose="020F0502020204030204" pitchFamily="34" charset="0"/>
              </a:rPr>
              <a:t>από μη εκπαιδευμένο προσωπικό, κυρίως μετανάστριες ('</a:t>
            </a:r>
            <a:r>
              <a:rPr lang="el-GR" dirty="0" err="1">
                <a:latin typeface="Calibri" panose="020F0502020204030204" pitchFamily="34" charset="0"/>
                <a:cs typeface="Calibri" panose="020F0502020204030204" pitchFamily="34" charset="0"/>
              </a:rPr>
              <a:t>migrant</a:t>
            </a:r>
            <a:r>
              <a:rPr lang="el-GR" dirty="0">
                <a:latin typeface="Calibri" panose="020F0502020204030204" pitchFamily="34" charset="0"/>
                <a:cs typeface="Calibri" panose="020F0502020204030204" pitchFamily="34" charset="0"/>
              </a:rPr>
              <a:t>-in-the-</a:t>
            </a:r>
            <a:r>
              <a:rPr lang="el-GR" dirty="0" err="1">
                <a:latin typeface="Calibri" panose="020F0502020204030204" pitchFamily="34" charset="0"/>
                <a:cs typeface="Calibri" panose="020F0502020204030204" pitchFamily="34" charset="0"/>
              </a:rPr>
              <a:t>family</a:t>
            </a:r>
            <a:r>
              <a:rPr lang="el-GR" dirty="0">
                <a:latin typeface="Calibri" panose="020F0502020204030204" pitchFamily="34" charset="0"/>
                <a:cs typeface="Calibri" panose="020F0502020204030204" pitchFamily="34" charset="0"/>
              </a:rPr>
              <a:t>’  Ιταλία, Ισπανία, Ελλάδα, Αυστρία, Πορτογαλία, Κύπρος). H αμοιβή καθορίζεται από την προσφορά και τη ζήτηση. Η εργασία συχνά αδήλωτη . </a:t>
            </a:r>
          </a:p>
          <a:p>
            <a:pPr>
              <a:buFont typeface="+mj-lt"/>
              <a:buAutoNum type="arabicPeriod"/>
            </a:pPr>
            <a:r>
              <a:rPr lang="el-GR" b="1" dirty="0">
                <a:latin typeface="Calibri" panose="020F0502020204030204" pitchFamily="34" charset="0"/>
                <a:cs typeface="Calibri" panose="020F0502020204030204" pitchFamily="34" charset="0"/>
              </a:rPr>
              <a:t>Επιδοτούμενα κουπόνια  (</a:t>
            </a:r>
            <a:r>
              <a:rPr lang="el-GR" b="1" dirty="0" err="1">
                <a:latin typeface="Calibri" panose="020F0502020204030204" pitchFamily="34" charset="0"/>
                <a:cs typeface="Calibri" panose="020F0502020204030204" pitchFamily="34" charset="0"/>
              </a:rPr>
              <a:t>vouchers</a:t>
            </a:r>
            <a:r>
              <a:rPr lang="el-GR" b="1" dirty="0">
                <a:latin typeface="Calibri" panose="020F0502020204030204" pitchFamily="34" charset="0"/>
                <a:cs typeface="Calibri" panose="020F0502020204030204" pitchFamily="34" charset="0"/>
              </a:rPr>
              <a:t> ) για αγορά υπηρεσιών </a:t>
            </a:r>
            <a:r>
              <a:rPr lang="el-GR" dirty="0">
                <a:latin typeface="Calibri" panose="020F0502020204030204" pitchFamily="34" charset="0"/>
                <a:cs typeface="Calibri" panose="020F0502020204030204" pitchFamily="34" charset="0"/>
              </a:rPr>
              <a:t>από ιδιώτες (Γαλλία, Βέλγιο). Κουπόνια εξαργυρώνονται σε υπηρεσίες του ιδιωτικού τομέα. Αν ο δικαιούχος έχει  υψηλό εισόδημα μπορεί να καταβάλει τέλος χρήσης. Καταπολεμείται η αδήλωτη εργασία.</a:t>
            </a:r>
          </a:p>
          <a:p>
            <a:pPr>
              <a:buFont typeface="+mj-lt"/>
              <a:buAutoNum type="arabicPeriod"/>
            </a:pPr>
            <a:r>
              <a:rPr lang="el-GR" b="1" dirty="0">
                <a:latin typeface="Calibri" panose="020F0502020204030204" pitchFamily="34" charset="0"/>
                <a:cs typeface="Calibri" panose="020F0502020204030204" pitchFamily="34" charset="0"/>
              </a:rPr>
              <a:t>Εξάρτηση από την οικογένεια </a:t>
            </a:r>
            <a:r>
              <a:rPr lang="el-GR" dirty="0">
                <a:latin typeface="Calibri" panose="020F0502020204030204" pitchFamily="34" charset="0"/>
                <a:cs typeface="Calibri" panose="020F0502020204030204" pitchFamily="34" charset="0"/>
              </a:rPr>
              <a:t>(Πολωνία και λοιπών χωρών της Ανατολικής Ευρώπης).</a:t>
            </a:r>
          </a:p>
          <a:p>
            <a:pPr marL="0" indent="0">
              <a:buNone/>
            </a:pPr>
            <a:r>
              <a:rPr lang="el-GR" dirty="0">
                <a:latin typeface="Calibri" panose="020F0502020204030204" pitchFamily="34" charset="0"/>
                <a:cs typeface="Calibri" panose="020F0502020204030204" pitchFamily="34" charset="0"/>
              </a:rPr>
              <a:t>Στην πλειοψηφία των χωρών υπάρχει </a:t>
            </a:r>
            <a:r>
              <a:rPr lang="el-GR" b="1" dirty="0">
                <a:latin typeface="Calibri" panose="020F0502020204030204" pitchFamily="34" charset="0"/>
                <a:cs typeface="Calibri" panose="020F0502020204030204" pitchFamily="34" charset="0"/>
              </a:rPr>
              <a:t>συνδυασμός των μοντέλων </a:t>
            </a:r>
            <a:r>
              <a:rPr lang="el-GR" dirty="0">
                <a:latin typeface="Calibri" panose="020F0502020204030204" pitchFamily="34" charset="0"/>
                <a:cs typeface="Calibri" panose="020F0502020204030204" pitchFamily="34" charset="0"/>
              </a:rPr>
              <a:t>αλλά με διαφορετική βαρύτητα ανά χώρα. </a:t>
            </a:r>
            <a:r>
              <a:rPr lang="el-GR" b="1" dirty="0">
                <a:latin typeface="Calibri" panose="020F0502020204030204" pitchFamily="34" charset="0"/>
                <a:cs typeface="Calibri" panose="020F0502020204030204" pitchFamily="34" charset="0"/>
              </a:rPr>
              <a:t>Στην Ελλάδα </a:t>
            </a:r>
            <a:r>
              <a:rPr lang="el-GR" dirty="0">
                <a:latin typeface="Calibri" panose="020F0502020204030204" pitchFamily="34" charset="0"/>
                <a:cs typeface="Calibri" panose="020F0502020204030204" pitchFamily="34" charset="0"/>
              </a:rPr>
              <a:t>για παράδειγμα υπάρχει το πρόγραμμα «Βοήθεια στο Σπίτι», που είναι ευθύνη των δήμων, το οποίο καλύπτει μικρό τμήμα της συνολικής ανάγκης</a:t>
            </a:r>
          </a:p>
          <a:p>
            <a:pPr marL="0" indent="0">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Οι πολιτικές ΜΦ ακολουθούν τις εξής τάσεις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Περιορισμός ιδρυματικής +  στροφή προς το σπίτι. Απομάκρυνση από το δημόσιο +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στροφή προς ιδιωτικές ή μικτές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υπηρεσίες, που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επιδοτούνται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μερικώς ή πλήρως από το δημόσιο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cash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transfers</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Στροφή  υπέρ υπηρεσιών που λειτουργούν</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i="1" dirty="0">
                <a:effectLst/>
                <a:latin typeface="Calibri" panose="020F0502020204030204" pitchFamily="34" charset="0"/>
                <a:ea typeface="Calibri" panose="020F0502020204030204" pitchFamily="34" charset="0"/>
                <a:cs typeface="Times New Roman" panose="02020603050405020304" pitchFamily="18" charset="0"/>
              </a:rPr>
              <a:t>συμπληρωματικά</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όχι ως υποκατάστατο της άτυπης/οικογενειακής φροντίδας.</a:t>
            </a:r>
          </a:p>
          <a:p>
            <a:pPr marL="0" indent="0">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6B103A6B-C63B-9374-CE79-D515B4EB26C2}"/>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875B9DD9-DEE2-01B6-E959-07375B3446C0}"/>
              </a:ext>
            </a:extLst>
          </p:cNvPr>
          <p:cNvSpPr>
            <a:spLocks noGrp="1"/>
          </p:cNvSpPr>
          <p:nvPr>
            <p:ph type="sldNum" sz="quarter" idx="12"/>
          </p:nvPr>
        </p:nvSpPr>
        <p:spPr/>
        <p:txBody>
          <a:bodyPr/>
          <a:lstStyle/>
          <a:p>
            <a:fld id="{129925B6-863B-4C2F-8765-BBFEFEBA9CE7}" type="slidenum">
              <a:rPr lang="en-GB" altLang="en-US" smtClean="0"/>
              <a:pPr/>
              <a:t>17</a:t>
            </a:fld>
            <a:endParaRPr lang="en-GB" altLang="en-US"/>
          </a:p>
        </p:txBody>
      </p:sp>
    </p:spTree>
    <p:extLst>
      <p:ext uri="{BB962C8B-B14F-4D97-AF65-F5344CB8AC3E}">
        <p14:creationId xmlns:p14="http://schemas.microsoft.com/office/powerpoint/2010/main" val="111855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00A9-BAEF-5C77-9354-0DB95159404D}"/>
              </a:ext>
            </a:extLst>
          </p:cNvPr>
          <p:cNvSpPr>
            <a:spLocks noGrp="1"/>
          </p:cNvSpPr>
          <p:nvPr>
            <p:ph type="title"/>
          </p:nvPr>
        </p:nvSpPr>
        <p:spPr>
          <a:xfrm>
            <a:off x="1154954" y="1063416"/>
            <a:ext cx="9765582" cy="617216"/>
          </a:xfrm>
        </p:spPr>
        <p:txBody>
          <a:bodyPr/>
          <a:lstStyle/>
          <a:p>
            <a:r>
              <a:rPr lang="el-GR" dirty="0"/>
              <a:t>Πολιτικές ΜΦ ανά χώρα: </a:t>
            </a:r>
            <a:br>
              <a:rPr lang="el-GR" dirty="0"/>
            </a:br>
            <a:r>
              <a:rPr lang="el-GR" dirty="0">
                <a:solidFill>
                  <a:schemeClr val="accent3"/>
                </a:solidFill>
              </a:rPr>
              <a:t>Μέσω </a:t>
            </a:r>
            <a:r>
              <a:rPr lang="el-GR" b="1" dirty="0">
                <a:solidFill>
                  <a:schemeClr val="accent3"/>
                </a:solidFill>
              </a:rPr>
              <a:t>Ασφάλισης: </a:t>
            </a:r>
            <a:r>
              <a:rPr lang="en-US" b="1" dirty="0">
                <a:solidFill>
                  <a:schemeClr val="accent4"/>
                </a:solidFill>
              </a:rPr>
              <a:t>DE , FR, NL</a:t>
            </a:r>
            <a:endParaRPr lang="en-GB" b="1" dirty="0">
              <a:solidFill>
                <a:schemeClr val="accent4"/>
              </a:solidFill>
            </a:endParaRPr>
          </a:p>
        </p:txBody>
      </p:sp>
      <p:sp>
        <p:nvSpPr>
          <p:cNvPr id="3" name="Content Placeholder 2">
            <a:extLst>
              <a:ext uri="{FF2B5EF4-FFF2-40B4-BE49-F238E27FC236}">
                <a16:creationId xmlns:a16="http://schemas.microsoft.com/office/drawing/2014/main" id="{55666352-1FF0-46BA-2153-38AAAFE84FD9}"/>
              </a:ext>
            </a:extLst>
          </p:cNvPr>
          <p:cNvSpPr>
            <a:spLocks noGrp="1"/>
          </p:cNvSpPr>
          <p:nvPr>
            <p:ph idx="1"/>
          </p:nvPr>
        </p:nvSpPr>
        <p:spPr>
          <a:xfrm>
            <a:off x="623392" y="2448319"/>
            <a:ext cx="10873208" cy="3861001"/>
          </a:xfrm>
        </p:spPr>
        <p:txBody>
          <a:bodyPr>
            <a:normAutofit fontScale="85000" lnSpcReduction="20000"/>
          </a:bodyPr>
          <a:lstStyle/>
          <a:p>
            <a:pPr marL="0" indent="0">
              <a:buNone/>
            </a:pPr>
            <a:r>
              <a:rPr lang="el-GR" b="1" dirty="0">
                <a:latin typeface="Calibri" panose="020F0502020204030204" pitchFamily="34" charset="0"/>
                <a:ea typeface="Calibri" panose="020F0502020204030204" pitchFamily="34" charset="0"/>
                <a:cs typeface="Calibri" panose="020F0502020204030204" pitchFamily="34" charset="0"/>
              </a:rPr>
              <a:t>Γερμανία – </a:t>
            </a:r>
            <a:r>
              <a:rPr lang="el-GR" b="1" i="1" dirty="0">
                <a:latin typeface="Calibri" panose="020F0502020204030204" pitchFamily="34" charset="0"/>
                <a:ea typeface="Calibri" panose="020F0502020204030204" pitchFamily="34" charset="0"/>
                <a:cs typeface="Calibri" panose="020F0502020204030204" pitchFamily="34" charset="0"/>
              </a:rPr>
              <a:t>Κοινωνική ασφάλιση με εισφορές</a:t>
            </a:r>
            <a:r>
              <a:rPr lang="el-GR" b="1"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Από το 1994, το πιο αναπτυγμένο σύστημα:  ΜΦ ως κλάδος κοινωνικής ασφάλισης. Το ύψος και το είδος βοήθειας εξαρτάται από </a:t>
            </a:r>
            <a:r>
              <a:rPr lang="en-US" dirty="0">
                <a:latin typeface="Calibri" panose="020F0502020204030204" pitchFamily="34" charset="0"/>
                <a:ea typeface="Calibri" panose="020F0502020204030204" pitchFamily="34" charset="0"/>
                <a:cs typeface="Calibri" panose="020F0502020204030204" pitchFamily="34" charset="0"/>
              </a:rPr>
              <a:t>ADL (</a:t>
            </a:r>
            <a:r>
              <a:rPr lang="el-GR" dirty="0">
                <a:latin typeface="Calibri" panose="020F0502020204030204" pitchFamily="34" charset="0"/>
                <a:ea typeface="Calibri" panose="020F0502020204030204" pitchFamily="34" charset="0"/>
                <a:cs typeface="Calibri" panose="020F0502020204030204" pitchFamily="34" charset="0"/>
              </a:rPr>
              <a:t>ανεξάρτητο από εισόδημα ή περιουσία</a:t>
            </a:r>
            <a:r>
              <a:rPr lang="en-US" dirty="0">
                <a:latin typeface="Calibri" panose="020F0502020204030204" pitchFamily="34" charset="0"/>
                <a:ea typeface="Calibri" panose="020F0502020204030204" pitchFamily="34" charset="0"/>
                <a:cs typeface="Calibri" panose="020F0502020204030204" pitchFamily="34" charset="0"/>
              </a:rPr>
              <a:t>)</a:t>
            </a:r>
            <a:r>
              <a:rPr lang="el-GR" dirty="0">
                <a:latin typeface="Calibri" panose="020F0502020204030204" pitchFamily="34" charset="0"/>
                <a:ea typeface="Calibri" panose="020F0502020204030204" pitchFamily="34" charset="0"/>
                <a:cs typeface="Calibri" panose="020F0502020204030204" pitchFamily="34" charset="0"/>
              </a:rPr>
              <a:t>ως μέγιστο ποσό, (πέραν αυτού καλύπτει το άτομο. Αν αδυνατεί, πληρώνουν οι κοινωνικές υπηρεσίες. </a:t>
            </a:r>
          </a:p>
          <a:p>
            <a:pPr lvl="1"/>
            <a:r>
              <a:rPr lang="el-GR" dirty="0">
                <a:latin typeface="Calibri" panose="020F0502020204030204" pitchFamily="34" charset="0"/>
                <a:ea typeface="Calibri" panose="020F0502020204030204" pitchFamily="34" charset="0"/>
                <a:cs typeface="Calibri" panose="020F0502020204030204" pitchFamily="34" charset="0"/>
              </a:rPr>
              <a:t>Ελεύθερη επιλογή: υπηρεσίες σε είδος/ χρήμα/ συνδυασμός. 4 επίπεδα κάλυψης αναλόγως αναγκών </a:t>
            </a:r>
          </a:p>
          <a:p>
            <a:pPr lvl="1"/>
            <a:r>
              <a:rPr lang="el-GR" dirty="0">
                <a:latin typeface="Calibri" panose="020F0502020204030204" pitchFamily="34" charset="0"/>
                <a:ea typeface="Calibri" panose="020F0502020204030204" pitchFamily="34" charset="0"/>
                <a:cs typeface="Calibri" panose="020F0502020204030204" pitchFamily="34" charset="0"/>
              </a:rPr>
              <a:t>Εισφορές 2.05% (εργαζόμενος/ εργοδότη). προσαύξηση για άτεκνους. Εισφορές υπόκεινται και σε συνταξιούχους</a:t>
            </a:r>
          </a:p>
          <a:p>
            <a:pPr lvl="1"/>
            <a:r>
              <a:rPr lang="el-GR" dirty="0">
                <a:latin typeface="Calibri" panose="020F0502020204030204" pitchFamily="34" charset="0"/>
                <a:ea typeface="Calibri" panose="020F0502020204030204" pitchFamily="34" charset="0"/>
                <a:cs typeface="Calibri" panose="020F0502020204030204" pitchFamily="34" charset="0"/>
              </a:rPr>
              <a:t>Υποχρεωτική ιδιωτική ασφάλιση για όσους έχουν ιδιωτική ασφάλισης υγείας (10%  Γερμανών),</a:t>
            </a:r>
          </a:p>
          <a:p>
            <a:pPr marL="0" indent="0">
              <a:buNone/>
            </a:pPr>
            <a:r>
              <a:rPr lang="el-GR" b="1" dirty="0">
                <a:latin typeface="Calibri" panose="020F0502020204030204" pitchFamily="34" charset="0"/>
                <a:ea typeface="Calibri" panose="020F0502020204030204" pitchFamily="34" charset="0"/>
                <a:cs typeface="Calibri" panose="020F0502020204030204" pitchFamily="34" charset="0"/>
              </a:rPr>
              <a:t>Γαλλία– κοινωνική ασφάλιση χωρίς ειδικές εισφορές. </a:t>
            </a:r>
            <a:r>
              <a:rPr lang="el-GR" dirty="0">
                <a:latin typeface="Calibri" panose="020F0502020204030204" pitchFamily="34" charset="0"/>
                <a:ea typeface="Calibri" panose="020F0502020204030204" pitchFamily="34" charset="0"/>
                <a:cs typeface="Calibri" panose="020F0502020204030204" pitchFamily="34" charset="0"/>
              </a:rPr>
              <a:t>Για άτομα 60 ετών +. 6 κατηγορίες αναλόγως σοβαρότητας. </a:t>
            </a:r>
          </a:p>
          <a:p>
            <a:pPr lvl="1"/>
            <a:r>
              <a:rPr lang="el-GR" dirty="0">
                <a:latin typeface="Calibri" panose="020F0502020204030204" pitchFamily="34" charset="0"/>
                <a:ea typeface="Calibri" panose="020F0502020204030204" pitchFamily="34" charset="0"/>
                <a:cs typeface="Calibri" panose="020F0502020204030204" pitchFamily="34" charset="0"/>
              </a:rPr>
              <a:t>Είτε </a:t>
            </a:r>
            <a:r>
              <a:rPr lang="el-GR" b="1" dirty="0">
                <a:latin typeface="Calibri" panose="020F0502020204030204" pitchFamily="34" charset="0"/>
                <a:ea typeface="Calibri" panose="020F0502020204030204" pitchFamily="34" charset="0"/>
                <a:cs typeface="Calibri" panose="020F0502020204030204" pitchFamily="34" charset="0"/>
              </a:rPr>
              <a:t>επίδομα</a:t>
            </a:r>
            <a:r>
              <a:rPr lang="el-GR" dirty="0">
                <a:latin typeface="Calibri" panose="020F0502020204030204" pitchFamily="34" charset="0"/>
                <a:ea typeface="Calibri" panose="020F0502020204030204" pitchFamily="34" charset="0"/>
                <a:cs typeface="Calibri" panose="020F0502020204030204" pitchFamily="34" charset="0"/>
              </a:rPr>
              <a:t>, είτε  </a:t>
            </a:r>
            <a:r>
              <a:rPr lang="el-GR" b="1" dirty="0">
                <a:latin typeface="Calibri" panose="020F0502020204030204" pitchFamily="34" charset="0"/>
                <a:ea typeface="Calibri" panose="020F0502020204030204" pitchFamily="34" charset="0"/>
                <a:cs typeface="Calibri" panose="020F0502020204030204" pitchFamily="34" charset="0"/>
              </a:rPr>
              <a:t>οίκος ευγηρίας</a:t>
            </a:r>
            <a:r>
              <a:rPr lang="el-GR" dirty="0">
                <a:latin typeface="Calibri" panose="020F0502020204030204" pitchFamily="34" charset="0"/>
                <a:ea typeface="Calibri" panose="020F0502020204030204" pitchFamily="34" charset="0"/>
                <a:cs typeface="Calibri" panose="020F0502020204030204" pitchFamily="34" charset="0"/>
              </a:rPr>
              <a:t>, είτε </a:t>
            </a:r>
            <a:r>
              <a:rPr lang="el-GR" b="1" dirty="0">
                <a:latin typeface="Calibri" panose="020F0502020204030204" pitchFamily="34" charset="0"/>
                <a:ea typeface="Calibri" panose="020F0502020204030204" pitchFamily="34" charset="0"/>
                <a:cs typeface="Calibri" panose="020F0502020204030204" pitchFamily="34" charset="0"/>
              </a:rPr>
              <a:t>κουπόνι</a:t>
            </a:r>
            <a:r>
              <a:rPr lang="el-GR" dirty="0">
                <a:latin typeface="Calibri" panose="020F0502020204030204" pitchFamily="34" charset="0"/>
                <a:ea typeface="Calibri" panose="020F0502020204030204" pitchFamily="34" charset="0"/>
                <a:cs typeface="Calibri" panose="020F0502020204030204" pitchFamily="34" charset="0"/>
              </a:rPr>
              <a:t> εξαργυρώσιμο σε ΜΦ. Πληρωμή φροντιστών εκπίπτει φορολογικά.</a:t>
            </a:r>
          </a:p>
          <a:p>
            <a:pPr lvl="1"/>
            <a:r>
              <a:rPr lang="el-GR" dirty="0">
                <a:latin typeface="Calibri" panose="020F0502020204030204" pitchFamily="34" charset="0"/>
                <a:ea typeface="Calibri" panose="020F0502020204030204" pitchFamily="34" charset="0"/>
                <a:cs typeface="Calibri" panose="020F0502020204030204" pitchFamily="34" charset="0"/>
              </a:rPr>
              <a:t>Χρηματοδότηση μέσω </a:t>
            </a:r>
            <a:r>
              <a:rPr lang="el-GR" b="1" dirty="0">
                <a:latin typeface="Calibri" panose="020F0502020204030204" pitchFamily="34" charset="0"/>
                <a:ea typeface="Calibri" panose="020F0502020204030204" pitchFamily="34" charset="0"/>
                <a:cs typeface="Calibri" panose="020F0502020204030204" pitchFamily="34" charset="0"/>
              </a:rPr>
              <a:t>γενικής φορολογίας</a:t>
            </a:r>
            <a:r>
              <a:rPr lang="el-GR" dirty="0">
                <a:latin typeface="Calibri" panose="020F0502020204030204" pitchFamily="34" charset="0"/>
                <a:ea typeface="Calibri" panose="020F0502020204030204" pitchFamily="34" charset="0"/>
                <a:cs typeface="Calibri" panose="020F0502020204030204" pitchFamily="34" charset="0"/>
              </a:rPr>
              <a:t>, </a:t>
            </a:r>
            <a:r>
              <a:rPr lang="el-GR" b="1" dirty="0">
                <a:latin typeface="Calibri" panose="020F0502020204030204" pitchFamily="34" charset="0"/>
                <a:ea typeface="Calibri" panose="020F0502020204030204" pitchFamily="34" charset="0"/>
                <a:cs typeface="Calibri" panose="020F0502020204030204" pitchFamily="34" charset="0"/>
              </a:rPr>
              <a:t>εισφορών</a:t>
            </a:r>
            <a:r>
              <a:rPr lang="el-GR" dirty="0">
                <a:latin typeface="Calibri" panose="020F0502020204030204" pitchFamily="34" charset="0"/>
                <a:ea typeface="Calibri" panose="020F0502020204030204" pitchFamily="34" charset="0"/>
                <a:cs typeface="Calibri" panose="020F0502020204030204" pitchFamily="34" charset="0"/>
              </a:rPr>
              <a:t> κλάδου υγείας και </a:t>
            </a:r>
            <a:r>
              <a:rPr lang="el-GR" b="1" dirty="0">
                <a:latin typeface="Calibri" panose="020F0502020204030204" pitchFamily="34" charset="0"/>
                <a:ea typeface="Calibri" panose="020F0502020204030204" pitchFamily="34" charset="0"/>
                <a:cs typeface="Calibri" panose="020F0502020204030204" pitchFamily="34" charset="0"/>
              </a:rPr>
              <a:t>ίδια συμμετοχή</a:t>
            </a:r>
            <a:r>
              <a:rPr lang="el-GR" dirty="0">
                <a:latin typeface="Calibri" panose="020F0502020204030204" pitchFamily="34" charset="0"/>
                <a:ea typeface="Calibri" panose="020F0502020204030204" pitchFamily="34" charset="0"/>
                <a:cs typeface="Calibri" panose="020F0502020204030204" pitchFamily="34" charset="0"/>
              </a:rPr>
              <a:t>. (δεν υπάρχει κλάδος)</a:t>
            </a:r>
          </a:p>
          <a:p>
            <a:pPr lvl="1"/>
            <a:r>
              <a:rPr lang="el-GR" dirty="0">
                <a:latin typeface="Calibri" panose="020F0502020204030204" pitchFamily="34" charset="0"/>
                <a:ea typeface="Calibri" panose="020F0502020204030204" pitchFamily="34" charset="0"/>
                <a:cs typeface="Calibri" panose="020F0502020204030204" pitchFamily="34" charset="0"/>
              </a:rPr>
              <a:t>Υπάρχει διαδεδομένη ιδιωτική ασφάλιση  για επικουρική κάλυψη</a:t>
            </a:r>
          </a:p>
          <a:p>
            <a:pPr marL="0" indent="0">
              <a:buNone/>
            </a:pPr>
            <a:r>
              <a:rPr lang="el-GR" sz="1800" b="1" dirty="0">
                <a:effectLst/>
                <a:latin typeface="Calibri" panose="020F0502020204030204" pitchFamily="34" charset="0"/>
                <a:ea typeface="Calibri" panose="020F0502020204030204" pitchFamily="34" charset="0"/>
                <a:cs typeface="Calibri" panose="020F0502020204030204" pitchFamily="34" charset="0"/>
              </a:rPr>
              <a:t>Ολλανδία – Δημόσια ασφάλιση</a:t>
            </a:r>
            <a:r>
              <a:rPr lang="el-GR" sz="1800" b="1" u="sng" dirty="0">
                <a:effectLst/>
                <a:latin typeface="Calibri" panose="020F0502020204030204" pitchFamily="34" charset="0"/>
                <a:ea typeface="Calibri" panose="020F0502020204030204" pitchFamily="34" charset="0"/>
                <a:cs typeface="Calibri" panose="020F0502020204030204" pitchFamily="34" charset="0"/>
              </a:rPr>
              <a:t>. </a:t>
            </a:r>
            <a:r>
              <a:rPr lang="el-GR" sz="1800" dirty="0">
                <a:effectLst/>
                <a:latin typeface="Calibri" panose="020F0502020204030204" pitchFamily="34" charset="0"/>
                <a:ea typeface="Calibri" panose="020F0502020204030204" pitchFamily="34" charset="0"/>
                <a:cs typeface="Calibri" panose="020F0502020204030204" pitchFamily="34" charset="0"/>
              </a:rPr>
              <a:t>από 1968. Το κράτος είναι υπεύθυνο για ΜΦ. </a:t>
            </a:r>
          </a:p>
          <a:p>
            <a:pPr lvl="1"/>
            <a:r>
              <a:rPr lang="el-GR" dirty="0">
                <a:effectLst/>
                <a:latin typeface="Calibri" panose="020F0502020204030204" pitchFamily="34" charset="0"/>
                <a:ea typeface="Calibri" panose="020F0502020204030204" pitchFamily="34" charset="0"/>
                <a:cs typeface="Calibri" panose="020F0502020204030204" pitchFamily="34" charset="0"/>
              </a:rPr>
              <a:t>Επιλογή είτε σε χρήμα είτε σε είδος, συμμετοχή ανάλογα με το εισόδημα. </a:t>
            </a:r>
          </a:p>
          <a:p>
            <a:pPr lvl="1"/>
            <a:r>
              <a:rPr lang="el-GR" dirty="0" err="1">
                <a:effectLst/>
                <a:latin typeface="Calibri" panose="020F0502020204030204" pitchFamily="34" charset="0"/>
                <a:ea typeface="Calibri" panose="020F0502020204030204" pitchFamily="34" charset="0"/>
                <a:cs typeface="Calibri" panose="020F0502020204030204" pitchFamily="34" charset="0"/>
              </a:rPr>
              <a:t>Χρηματοδοτηση</a:t>
            </a:r>
            <a:r>
              <a:rPr lang="el-GR" dirty="0">
                <a:effectLst/>
                <a:latin typeface="Calibri" panose="020F0502020204030204" pitchFamily="34" charset="0"/>
                <a:ea typeface="Calibri" panose="020F0502020204030204" pitchFamily="34" charset="0"/>
                <a:cs typeface="Calibri" panose="020F0502020204030204" pitchFamily="34" charset="0"/>
              </a:rPr>
              <a:t> από </a:t>
            </a:r>
            <a:r>
              <a:rPr lang="el-GR" b="1" dirty="0">
                <a:effectLst/>
                <a:latin typeface="Calibri" panose="020F0502020204030204" pitchFamily="34" charset="0"/>
                <a:ea typeface="Calibri" panose="020F0502020204030204" pitchFamily="34" charset="0"/>
                <a:cs typeface="Calibri" panose="020F0502020204030204" pitchFamily="34" charset="0"/>
              </a:rPr>
              <a:t>εισφορές</a:t>
            </a: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b="1" dirty="0">
                <a:effectLst/>
                <a:latin typeface="Calibri" panose="020F0502020204030204" pitchFamily="34" charset="0"/>
                <a:ea typeface="Calibri" panose="020F0502020204030204" pitchFamily="34" charset="0"/>
                <a:cs typeface="Calibri" panose="020F0502020204030204" pitchFamily="34" charset="0"/>
              </a:rPr>
              <a:t>φόρους</a:t>
            </a:r>
            <a:r>
              <a:rPr lang="el-GR" dirty="0">
                <a:effectLst/>
                <a:latin typeface="Calibri" panose="020F0502020204030204" pitchFamily="34" charset="0"/>
                <a:ea typeface="Calibri" panose="020F0502020204030204" pitchFamily="34" charset="0"/>
                <a:cs typeface="Calibri" panose="020F0502020204030204" pitchFamily="34" charset="0"/>
              </a:rPr>
              <a:t> και </a:t>
            </a:r>
            <a:r>
              <a:rPr lang="el-GR" b="1" dirty="0">
                <a:effectLst/>
                <a:latin typeface="Calibri" panose="020F0502020204030204" pitchFamily="34" charset="0"/>
                <a:ea typeface="Calibri" panose="020F0502020204030204" pitchFamily="34" charset="0"/>
                <a:cs typeface="Calibri" panose="020F0502020204030204" pitchFamily="34" charset="0"/>
              </a:rPr>
              <a:t>ίδια συμμετοχή</a:t>
            </a:r>
            <a:r>
              <a:rPr lang="el-GR" dirty="0">
                <a:effectLst/>
                <a:latin typeface="Calibri" panose="020F0502020204030204" pitchFamily="34" charset="0"/>
                <a:ea typeface="Calibri" panose="020F0502020204030204" pitchFamily="34" charset="0"/>
                <a:cs typeface="Calibri" panose="020F0502020204030204" pitchFamily="34" charset="0"/>
              </a:rPr>
              <a:t>.   </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dirty="0"/>
          </a:p>
          <a:p>
            <a:pPr marL="0" indent="0">
              <a:buNone/>
            </a:pPr>
            <a:endParaRPr lang="en-GB" dirty="0"/>
          </a:p>
        </p:txBody>
      </p:sp>
      <p:sp>
        <p:nvSpPr>
          <p:cNvPr id="4" name="Date Placeholder 3">
            <a:extLst>
              <a:ext uri="{FF2B5EF4-FFF2-40B4-BE49-F238E27FC236}">
                <a16:creationId xmlns:a16="http://schemas.microsoft.com/office/drawing/2014/main" id="{3774AA37-62E2-C05B-CE08-965EAAC703EB}"/>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23D3D476-6952-FD51-32B8-18DB90BFBA56}"/>
              </a:ext>
            </a:extLst>
          </p:cNvPr>
          <p:cNvSpPr>
            <a:spLocks noGrp="1"/>
          </p:cNvSpPr>
          <p:nvPr>
            <p:ph type="sldNum" sz="quarter" idx="12"/>
          </p:nvPr>
        </p:nvSpPr>
        <p:spPr/>
        <p:txBody>
          <a:bodyPr/>
          <a:lstStyle/>
          <a:p>
            <a:fld id="{129925B6-863B-4C2F-8765-BBFEFEBA9CE7}" type="slidenum">
              <a:rPr lang="en-GB" altLang="en-US" smtClean="0"/>
              <a:pPr/>
              <a:t>18</a:t>
            </a:fld>
            <a:endParaRPr lang="en-GB" altLang="en-US"/>
          </a:p>
        </p:txBody>
      </p:sp>
    </p:spTree>
    <p:extLst>
      <p:ext uri="{BB962C8B-B14F-4D97-AF65-F5344CB8AC3E}">
        <p14:creationId xmlns:p14="http://schemas.microsoft.com/office/powerpoint/2010/main" val="1065627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EDB6F-E9CA-C9DC-D64A-492F57B42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773AA-B047-ACFA-AC20-938E0FBFBEA0}"/>
              </a:ext>
            </a:extLst>
          </p:cNvPr>
          <p:cNvSpPr>
            <a:spLocks noGrp="1"/>
          </p:cNvSpPr>
          <p:nvPr>
            <p:ph type="title"/>
          </p:nvPr>
        </p:nvSpPr>
        <p:spPr>
          <a:xfrm>
            <a:off x="1154954" y="1063416"/>
            <a:ext cx="9765582" cy="617216"/>
          </a:xfrm>
        </p:spPr>
        <p:txBody>
          <a:bodyPr/>
          <a:lstStyle/>
          <a:p>
            <a:r>
              <a:rPr lang="el-GR" dirty="0"/>
              <a:t>Πολιτικές ΜΦ ανά χώρα:  </a:t>
            </a:r>
            <a:br>
              <a:rPr lang="el-GR" dirty="0"/>
            </a:br>
            <a:r>
              <a:rPr lang="el-GR" b="1" dirty="0">
                <a:solidFill>
                  <a:schemeClr val="accent3"/>
                </a:solidFill>
              </a:rPr>
              <a:t>Κρατικά συστήματα: </a:t>
            </a:r>
            <a:r>
              <a:rPr lang="en-US" b="1" dirty="0">
                <a:solidFill>
                  <a:schemeClr val="accent4"/>
                </a:solidFill>
              </a:rPr>
              <a:t>SE, DK</a:t>
            </a:r>
            <a:r>
              <a:rPr lang="el-GR" b="1" dirty="0">
                <a:solidFill>
                  <a:schemeClr val="accent4"/>
                </a:solidFill>
              </a:rPr>
              <a:t>, </a:t>
            </a:r>
            <a:r>
              <a:rPr lang="en-US" b="1" dirty="0">
                <a:solidFill>
                  <a:schemeClr val="accent4"/>
                </a:solidFill>
              </a:rPr>
              <a:t>UK</a:t>
            </a:r>
            <a:endParaRPr lang="en-GB" b="1" dirty="0">
              <a:solidFill>
                <a:schemeClr val="accent4"/>
              </a:solidFill>
            </a:endParaRPr>
          </a:p>
        </p:txBody>
      </p:sp>
      <p:sp>
        <p:nvSpPr>
          <p:cNvPr id="3" name="Content Placeholder 2">
            <a:extLst>
              <a:ext uri="{FF2B5EF4-FFF2-40B4-BE49-F238E27FC236}">
                <a16:creationId xmlns:a16="http://schemas.microsoft.com/office/drawing/2014/main" id="{20A18CFE-90C4-30FB-4462-AFEACF653E1B}"/>
              </a:ext>
            </a:extLst>
          </p:cNvPr>
          <p:cNvSpPr>
            <a:spLocks noGrp="1"/>
          </p:cNvSpPr>
          <p:nvPr>
            <p:ph idx="1"/>
          </p:nvPr>
        </p:nvSpPr>
        <p:spPr>
          <a:xfrm>
            <a:off x="623392" y="2448319"/>
            <a:ext cx="10945216" cy="3861001"/>
          </a:xfrm>
        </p:spPr>
        <p:txBody>
          <a:bodyPr>
            <a:normAutofit/>
          </a:bodyPr>
          <a:lstStyle/>
          <a:p>
            <a:pPr marL="0" indent="0">
              <a:buNone/>
            </a:pPr>
            <a:r>
              <a:rPr lang="el-GR" b="1" dirty="0"/>
              <a:t>Σουηδία – γενικό κρατικό σύστημα</a:t>
            </a:r>
            <a:r>
              <a:rPr lang="en-US" b="1" dirty="0"/>
              <a:t>. </a:t>
            </a:r>
            <a:r>
              <a:rPr lang="el-GR" dirty="0"/>
              <a:t>Οι υπηρεσίες </a:t>
            </a:r>
            <a:r>
              <a:rPr lang="el-GR" b="1" dirty="0"/>
              <a:t>παρέχονται</a:t>
            </a:r>
            <a:r>
              <a:rPr lang="el-GR" dirty="0"/>
              <a:t> </a:t>
            </a:r>
            <a:r>
              <a:rPr lang="el-GR" i="1" dirty="0"/>
              <a:t>είτε</a:t>
            </a:r>
            <a:r>
              <a:rPr lang="el-GR" dirty="0"/>
              <a:t> από τον δήμο </a:t>
            </a:r>
            <a:r>
              <a:rPr lang="el-GR" i="1" dirty="0"/>
              <a:t>είτε</a:t>
            </a:r>
            <a:r>
              <a:rPr lang="el-GR" dirty="0"/>
              <a:t> από ιδιώτες</a:t>
            </a:r>
            <a:r>
              <a:rPr lang="en-US" dirty="0"/>
              <a:t>. E</a:t>
            </a:r>
            <a:r>
              <a:rPr lang="el-GR" dirty="0" err="1"/>
              <a:t>υθύνη</a:t>
            </a:r>
            <a:r>
              <a:rPr lang="el-GR" dirty="0"/>
              <a:t> για ποιότητα υπηρεσιών κρατική. Το ποιος χρειάζεται φροντίδα και πόση το καθορίζει </a:t>
            </a:r>
            <a:r>
              <a:rPr lang="el-GR" dirty="0" err="1"/>
              <a:t>αξιολογητής</a:t>
            </a:r>
            <a:r>
              <a:rPr lang="el-GR" dirty="0"/>
              <a:t>, με μεγάλο πεδίο επιλογής. Ενθαρρύνεται η ‘άτυπη’ φροντίδα. Από το 2009, οι δήμοι υποχρεούνται να στηρίζουν ‘άτυπους’ φροντιστές. </a:t>
            </a:r>
          </a:p>
          <a:p>
            <a:pPr lvl="1"/>
            <a:r>
              <a:rPr lang="el-GR" b="1" dirty="0"/>
              <a:t>Χρηματοδότηση: </a:t>
            </a:r>
            <a:r>
              <a:rPr lang="el-GR" dirty="0"/>
              <a:t>φορολογία + ίδια δαπάνη. Ανώτατο όριο επιβάρυνσης + ανώτατες τιμές. </a:t>
            </a:r>
          </a:p>
          <a:p>
            <a:pPr marL="0" indent="0">
              <a:buNone/>
            </a:pPr>
            <a:r>
              <a:rPr lang="el-GR" b="1" dirty="0"/>
              <a:t>Δανία – καθολικό δημόσιο σύστημα. Δ</a:t>
            </a:r>
            <a:r>
              <a:rPr lang="el-GR" dirty="0"/>
              <a:t>ημόσια ΜΦ σε όλους. Παροχή ΜΦ αρμοδιότητα δήμων. Υπό δημοσιονομική πίεση, περιορισμός δικαιούχων και ωρών (-15%). </a:t>
            </a:r>
            <a:r>
              <a:rPr lang="el-GR" i="1" dirty="0"/>
              <a:t>Το σύστημα τείνει να γίνει λιγότερο καθολικό και η παροχή υπηρεσιών από ιδιώτες έχει αυξηθεί.</a:t>
            </a:r>
          </a:p>
          <a:p>
            <a:pPr lvl="1"/>
            <a:r>
              <a:rPr lang="el-GR" dirty="0"/>
              <a:t> </a:t>
            </a:r>
            <a:r>
              <a:rPr lang="el-GR" b="1" dirty="0"/>
              <a:t>Χρηματοδότηση: </a:t>
            </a:r>
            <a:r>
              <a:rPr lang="el-GR" dirty="0"/>
              <a:t>δημοτικοί φόροι + επιχορηγήσεις. </a:t>
            </a:r>
            <a:endParaRPr lang="en-US" dirty="0"/>
          </a:p>
          <a:p>
            <a:pPr marL="0" indent="0">
              <a:buNone/>
            </a:pPr>
            <a:r>
              <a:rPr lang="el-GR" b="1" dirty="0"/>
              <a:t>Βρετανία: Υγεία Εθνική – ΜΦ Τοπική. </a:t>
            </a:r>
            <a:r>
              <a:rPr lang="el-GR" dirty="0"/>
              <a:t>Ενώ η υγεία είναι μέσω ΕΣΥ (καθολική, δωρεάν), η ΜΦ είναι </a:t>
            </a:r>
            <a:r>
              <a:rPr lang="el-GR" b="1" dirty="0"/>
              <a:t>περιφερειακή</a:t>
            </a:r>
            <a:r>
              <a:rPr lang="el-GR" dirty="0"/>
              <a:t> – με έλεγχο πόρων.  Συζήτηση το κατά πόσον μεγάλες δαπάνες θα έπρεπε να χρηματοδοτούνται με ίδια συμμετοχή (πχ με πωλήσεις περιουσίας).</a:t>
            </a:r>
          </a:p>
        </p:txBody>
      </p:sp>
      <p:sp>
        <p:nvSpPr>
          <p:cNvPr id="4" name="Date Placeholder 3">
            <a:extLst>
              <a:ext uri="{FF2B5EF4-FFF2-40B4-BE49-F238E27FC236}">
                <a16:creationId xmlns:a16="http://schemas.microsoft.com/office/drawing/2014/main" id="{FB3454F0-D7F6-6F4B-A688-29959C7AA63B}"/>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5490206C-F88F-105B-0C36-668AABE20F80}"/>
              </a:ext>
            </a:extLst>
          </p:cNvPr>
          <p:cNvSpPr>
            <a:spLocks noGrp="1"/>
          </p:cNvSpPr>
          <p:nvPr>
            <p:ph type="sldNum" sz="quarter" idx="12"/>
          </p:nvPr>
        </p:nvSpPr>
        <p:spPr/>
        <p:txBody>
          <a:bodyPr/>
          <a:lstStyle/>
          <a:p>
            <a:fld id="{129925B6-863B-4C2F-8765-BBFEFEBA9CE7}" type="slidenum">
              <a:rPr lang="en-GB" altLang="en-US" smtClean="0"/>
              <a:pPr/>
              <a:t>19</a:t>
            </a:fld>
            <a:endParaRPr lang="en-GB" altLang="en-US"/>
          </a:p>
        </p:txBody>
      </p:sp>
    </p:spTree>
    <p:extLst>
      <p:ext uri="{BB962C8B-B14F-4D97-AF65-F5344CB8AC3E}">
        <p14:creationId xmlns:p14="http://schemas.microsoft.com/office/powerpoint/2010/main" val="340634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C4D1-AA01-4082-FD27-EEE90DA36DCB}"/>
              </a:ext>
            </a:extLst>
          </p:cNvPr>
          <p:cNvSpPr>
            <a:spLocks noGrp="1"/>
          </p:cNvSpPr>
          <p:nvPr>
            <p:ph type="title"/>
          </p:nvPr>
        </p:nvSpPr>
        <p:spPr/>
        <p:txBody>
          <a:bodyPr/>
          <a:lstStyle/>
          <a:p>
            <a:r>
              <a:rPr lang="el-GR" sz="3200" dirty="0"/>
              <a:t>ΠΕΡΙΓΡΑΜΜΑ: </a:t>
            </a:r>
            <a:br>
              <a:rPr lang="el-GR" sz="3200" dirty="0"/>
            </a:br>
            <a:r>
              <a:rPr lang="el-GR" sz="3600" b="1" i="1" dirty="0"/>
              <a:t>ΜΑΚΡΟΧΡΟΝΙΑ ΦΡΟΝΤΙΔΑ</a:t>
            </a:r>
            <a:endParaRPr lang="el-GR" dirty="0"/>
          </a:p>
        </p:txBody>
      </p:sp>
      <p:sp>
        <p:nvSpPr>
          <p:cNvPr id="3" name="Text Placeholder 2">
            <a:extLst>
              <a:ext uri="{FF2B5EF4-FFF2-40B4-BE49-F238E27FC236}">
                <a16:creationId xmlns:a16="http://schemas.microsoft.com/office/drawing/2014/main" id="{77CD47B2-6811-D1C4-5F46-44DB47A83892}"/>
              </a:ext>
            </a:extLst>
          </p:cNvPr>
          <p:cNvSpPr>
            <a:spLocks noGrp="1"/>
          </p:cNvSpPr>
          <p:nvPr>
            <p:ph type="body" idx="1"/>
          </p:nvPr>
        </p:nvSpPr>
        <p:spPr>
          <a:xfrm>
            <a:off x="6600056" y="1772816"/>
            <a:ext cx="5328592" cy="4104456"/>
          </a:xfrm>
        </p:spPr>
        <p:txBody>
          <a:bodyPr>
            <a:normAutofit fontScale="85000" lnSpcReduction="10000"/>
          </a:bodyPr>
          <a:lstStyle/>
          <a:p>
            <a:pPr marL="457200" indent="-457200">
              <a:buFont typeface="+mj-lt"/>
              <a:buAutoNum type="arabicPeriod"/>
            </a:pPr>
            <a:r>
              <a:rPr lang="el-GR" sz="1900" b="1" cap="none" dirty="0"/>
              <a:t>ΜΑΚΡΟΧΡΟΝΙΑ ΦΡΟΝΤΙΔΑ – ΤΙ ΕΊΝΑΙ;</a:t>
            </a:r>
          </a:p>
          <a:p>
            <a:pPr marL="914400" lvl="1" indent="-457200">
              <a:buFont typeface="Arial" panose="020B0604020202020204" pitchFamily="34" charset="0"/>
              <a:buChar char="•"/>
            </a:pPr>
            <a:r>
              <a:rPr lang="el-GR" sz="1700" cap="none" dirty="0"/>
              <a:t>Πώς διαφέρει από την περίθαλψη και την υγεία;</a:t>
            </a:r>
          </a:p>
          <a:p>
            <a:pPr marL="457200" indent="-457200">
              <a:buFont typeface="+mj-lt"/>
              <a:buAutoNum type="arabicPeriod"/>
            </a:pPr>
            <a:r>
              <a:rPr lang="el-GR" sz="1900" b="1" cap="none" dirty="0"/>
              <a:t>ΠΟΙΚΙΛΟΜΟΡΦΙΑ ΜΦ ΣΤΗΝ ΕΥΡΩΠΗ ΚΑΙ ΤΟΝ ΚΟΣΜΟ</a:t>
            </a:r>
          </a:p>
          <a:p>
            <a:pPr marL="914400" lvl="1" indent="-457200">
              <a:buFont typeface="Arial" panose="020B0604020202020204" pitchFamily="34" charset="0"/>
              <a:buChar char="•"/>
            </a:pPr>
            <a:r>
              <a:rPr lang="el-GR" sz="1700" cap="none" dirty="0"/>
              <a:t>Διαφορές στην παροχή και χρηματοδότηση</a:t>
            </a:r>
          </a:p>
          <a:p>
            <a:pPr marL="457200" indent="-457200">
              <a:buFont typeface="+mj-lt"/>
              <a:buAutoNum type="arabicPeriod"/>
            </a:pPr>
            <a:r>
              <a:rPr lang="el-GR" sz="1900" b="1" cap="none" dirty="0"/>
              <a:t>ΑΣΦΑΛΙΣΗ ΓΙΑ ΜΑΚΡΟΧΡΟΝΙΑ ΦΡΟΝΤΙΔΑ;</a:t>
            </a:r>
          </a:p>
          <a:p>
            <a:pPr marL="914400" lvl="1" indent="-457200">
              <a:buFont typeface="Arial" panose="020B0604020202020204" pitchFamily="34" charset="0"/>
              <a:buChar char="•"/>
            </a:pPr>
            <a:r>
              <a:rPr lang="el-GR" sz="1700" dirty="0"/>
              <a:t>Μπορεί να υπάρξει νέος κλάδος ασφάλισης;</a:t>
            </a:r>
            <a:endParaRPr lang="el-GR" sz="1700" cap="none" dirty="0"/>
          </a:p>
          <a:p>
            <a:pPr marL="457200" indent="-457200">
              <a:buFont typeface="+mj-lt"/>
              <a:buAutoNum type="arabicPeriod"/>
            </a:pPr>
            <a:r>
              <a:rPr lang="el-GR" sz="1900" b="1" cap="none" dirty="0"/>
              <a:t>Η ΠΡΟΚΛΗΣΗ ΤΟΥ ΚΕΝΟΥ ΦΡΟΝΤΙΔΑΣ ΤΗΣ ΔΕΚΑΕΤΙΑΣ ΤΟΥ 2030</a:t>
            </a:r>
          </a:p>
          <a:p>
            <a:pPr marL="914400" lvl="1" indent="-457200">
              <a:buFont typeface="Arial" panose="020B0604020202020204" pitchFamily="34" charset="0"/>
              <a:buChar char="•"/>
            </a:pPr>
            <a:r>
              <a:rPr lang="el-GR" sz="1700" dirty="0"/>
              <a:t>Ποιος θα φροντίζει όταν εκτοξευτούν οι ανάγκες;</a:t>
            </a:r>
          </a:p>
          <a:p>
            <a:r>
              <a:rPr lang="el-GR" sz="1900" b="1" cap="none" dirty="0"/>
              <a:t>Μόνο μειοψηφία των ηλικιωμένων θα απαιτήσουν φροντίδα. Όμως ο τριπλασιασμός των αριθμών 80+ αναπόφευκτα αυξάνει ΜΦ και </a:t>
            </a:r>
            <a:r>
              <a:rPr lang="el-GR" sz="1900" b="1" cap="none" dirty="0" err="1"/>
              <a:t>τηνκαθιστά</a:t>
            </a:r>
            <a:r>
              <a:rPr lang="el-GR" sz="1900" b="1" cap="none" dirty="0"/>
              <a:t> την πιο </a:t>
            </a:r>
            <a:r>
              <a:rPr lang="el-GR" sz="1900" b="1" cap="none" dirty="0" err="1"/>
              <a:t>σημαντικη</a:t>
            </a:r>
            <a:r>
              <a:rPr lang="el-GR" sz="1900" b="1" cap="none" dirty="0"/>
              <a:t> πρόκληση της γήρανσης</a:t>
            </a:r>
          </a:p>
          <a:p>
            <a:endParaRPr lang="el-GR" sz="1900" dirty="0"/>
          </a:p>
        </p:txBody>
      </p:sp>
      <p:sp>
        <p:nvSpPr>
          <p:cNvPr id="4" name="Date Placeholder 3">
            <a:extLst>
              <a:ext uri="{FF2B5EF4-FFF2-40B4-BE49-F238E27FC236}">
                <a16:creationId xmlns:a16="http://schemas.microsoft.com/office/drawing/2014/main" id="{7F505074-AC1B-5F2E-87F3-0AA5135505C0}"/>
              </a:ext>
            </a:extLst>
          </p:cNvPr>
          <p:cNvSpPr>
            <a:spLocks noGrp="1"/>
          </p:cNvSpPr>
          <p:nvPr>
            <p:ph type="dt" sz="half" idx="10"/>
          </p:nvPr>
        </p:nvSpPr>
        <p:spPr/>
        <p:txBody>
          <a:bodyPr/>
          <a:lstStyle/>
          <a:p>
            <a:pPr>
              <a:defRPr/>
            </a:pPr>
            <a:fld id="{41DB938C-B847-4B4B-984F-F7A3ADF79566}" type="datetime1">
              <a:rPr lang="en-GB" smtClean="0"/>
              <a:t>15/05/2025</a:t>
            </a:fld>
            <a:endParaRPr lang="en-GB"/>
          </a:p>
        </p:txBody>
      </p:sp>
      <p:sp>
        <p:nvSpPr>
          <p:cNvPr id="5" name="Slide Number Placeholder 4">
            <a:extLst>
              <a:ext uri="{FF2B5EF4-FFF2-40B4-BE49-F238E27FC236}">
                <a16:creationId xmlns:a16="http://schemas.microsoft.com/office/drawing/2014/main" id="{3BC386A0-02A7-EA7A-19C4-D29AD11AAC18}"/>
              </a:ext>
            </a:extLst>
          </p:cNvPr>
          <p:cNvSpPr>
            <a:spLocks noGrp="1"/>
          </p:cNvSpPr>
          <p:nvPr>
            <p:ph type="sldNum" sz="quarter" idx="12"/>
          </p:nvPr>
        </p:nvSpPr>
        <p:spPr/>
        <p:txBody>
          <a:bodyPr/>
          <a:lstStyle/>
          <a:p>
            <a:fld id="{129925B6-863B-4C2F-8765-BBFEFEBA9CE7}" type="slidenum">
              <a:rPr lang="en-GB" altLang="en-US" smtClean="0"/>
              <a:pPr/>
              <a:t>2</a:t>
            </a:fld>
            <a:endParaRPr lang="en-GB" altLang="en-US"/>
          </a:p>
        </p:txBody>
      </p:sp>
    </p:spTree>
    <p:extLst>
      <p:ext uri="{BB962C8B-B14F-4D97-AF65-F5344CB8AC3E}">
        <p14:creationId xmlns:p14="http://schemas.microsoft.com/office/powerpoint/2010/main" val="3080758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95D75-76DD-0255-51DC-B92D4DA2C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63A3F-127F-3D75-0E3F-5D99F162B3B1}"/>
              </a:ext>
            </a:extLst>
          </p:cNvPr>
          <p:cNvSpPr>
            <a:spLocks noGrp="1"/>
          </p:cNvSpPr>
          <p:nvPr>
            <p:ph type="title"/>
          </p:nvPr>
        </p:nvSpPr>
        <p:spPr>
          <a:xfrm>
            <a:off x="1154954" y="1063416"/>
            <a:ext cx="10269638" cy="617216"/>
          </a:xfrm>
        </p:spPr>
        <p:txBody>
          <a:bodyPr/>
          <a:lstStyle/>
          <a:p>
            <a:r>
              <a:rPr lang="el-GR" dirty="0"/>
              <a:t>Πολιτικές ΜΦ ανά χώρα: </a:t>
            </a:r>
            <a:br>
              <a:rPr lang="el-GR" dirty="0"/>
            </a:br>
            <a:r>
              <a:rPr lang="el-GR" b="1" dirty="0">
                <a:solidFill>
                  <a:schemeClr val="accent3"/>
                </a:solidFill>
              </a:rPr>
              <a:t>Κατακερματισμός και οικογένεια: </a:t>
            </a:r>
            <a:r>
              <a:rPr lang="en-US" b="1" dirty="0">
                <a:solidFill>
                  <a:schemeClr val="accent4"/>
                </a:solidFill>
              </a:rPr>
              <a:t>ES , IT</a:t>
            </a:r>
            <a:r>
              <a:rPr lang="el-GR" b="1" dirty="0">
                <a:solidFill>
                  <a:schemeClr val="accent4"/>
                </a:solidFill>
              </a:rPr>
              <a:t>, </a:t>
            </a:r>
            <a:r>
              <a:rPr lang="en-US" b="1" dirty="0">
                <a:solidFill>
                  <a:schemeClr val="accent4"/>
                </a:solidFill>
              </a:rPr>
              <a:t>GR</a:t>
            </a:r>
            <a:endParaRPr lang="en-GB" b="1" dirty="0">
              <a:solidFill>
                <a:schemeClr val="accent4"/>
              </a:solidFill>
            </a:endParaRPr>
          </a:p>
        </p:txBody>
      </p:sp>
      <p:sp>
        <p:nvSpPr>
          <p:cNvPr id="3" name="Content Placeholder 2">
            <a:extLst>
              <a:ext uri="{FF2B5EF4-FFF2-40B4-BE49-F238E27FC236}">
                <a16:creationId xmlns:a16="http://schemas.microsoft.com/office/drawing/2014/main" id="{27A7A75F-C94E-DCE7-22AF-186E5AF69EC5}"/>
              </a:ext>
            </a:extLst>
          </p:cNvPr>
          <p:cNvSpPr>
            <a:spLocks noGrp="1"/>
          </p:cNvSpPr>
          <p:nvPr>
            <p:ph idx="1"/>
          </p:nvPr>
        </p:nvSpPr>
        <p:spPr>
          <a:xfrm>
            <a:off x="623392" y="2448319"/>
            <a:ext cx="10801200" cy="3861001"/>
          </a:xfrm>
        </p:spPr>
        <p:txBody>
          <a:bodyPr>
            <a:normAutofit/>
          </a:bodyPr>
          <a:lstStyle/>
          <a:p>
            <a:pPr marL="0" indent="0">
              <a:buNone/>
            </a:pPr>
            <a:r>
              <a:rPr lang="el-GR" b="1" dirty="0"/>
              <a:t>Ισπανία – κρατικό σύστημα</a:t>
            </a:r>
            <a:r>
              <a:rPr lang="en-US" b="1" dirty="0"/>
              <a:t>. </a:t>
            </a:r>
            <a:r>
              <a:rPr lang="el-GR" dirty="0"/>
              <a:t>2006 Εθνικό πρόγραμμα ΜΦ, ,με έλεγχο πόρων (</a:t>
            </a:r>
            <a:r>
              <a:rPr lang="en-US" dirty="0"/>
              <a:t>max</a:t>
            </a:r>
            <a:r>
              <a:rPr lang="el-GR" dirty="0"/>
              <a:t> 90%)</a:t>
            </a:r>
            <a:r>
              <a:rPr lang="en-US" dirty="0"/>
              <a:t> </a:t>
            </a:r>
            <a:r>
              <a:rPr lang="el-GR" dirty="0"/>
              <a:t>που καλύπτει τμήμα της ανάγκης. </a:t>
            </a:r>
            <a:r>
              <a:rPr lang="en-US" dirty="0"/>
              <a:t>T</a:t>
            </a:r>
            <a:r>
              <a:rPr lang="el-GR" dirty="0" err="1"/>
              <a:t>ρία</a:t>
            </a:r>
            <a:r>
              <a:rPr lang="el-GR" dirty="0"/>
              <a:t> επίπεδα. </a:t>
            </a:r>
            <a:r>
              <a:rPr lang="en-US" dirty="0"/>
              <a:t>B</a:t>
            </a:r>
            <a:r>
              <a:rPr lang="el-GR" dirty="0" err="1"/>
              <a:t>οήθεια</a:t>
            </a:r>
            <a:r>
              <a:rPr lang="el-GR" dirty="0"/>
              <a:t> σε είδος</a:t>
            </a:r>
            <a:r>
              <a:rPr lang="en-US" dirty="0"/>
              <a:t>+</a:t>
            </a:r>
            <a:r>
              <a:rPr lang="el-GR" dirty="0"/>
              <a:t> Χρήματα μόνο αν αδύνατες υπηρεσίες. Χρηματοδότηση: κεντρική κυβέρνηση, ΟΤΑ+ ίδια συμμετοχή. </a:t>
            </a:r>
          </a:p>
          <a:p>
            <a:pPr marL="0" indent="0">
              <a:buNone/>
            </a:pPr>
            <a:r>
              <a:rPr lang="el-GR" b="1" dirty="0"/>
              <a:t>Ιταλία – Ανυπαρξία κεντρικού συστήματος. Υ</a:t>
            </a:r>
            <a:r>
              <a:rPr lang="el-GR" dirty="0"/>
              <a:t>πηρεσίες σε είδος μέσω ΕΣΥ ή ΟΤΑ (ιδρύματα) με διαφορετικά κριτήρια + επίδομα αναπηρίας σε όσους αδυνατούν να αυτοεξυπηρετηθούν. Γκρίζα οικονομία:	 Υπηρεσίες στο σπίτι από ανεκπαίδευτα άτομα, συνήθως μετανάστριες.</a:t>
            </a:r>
          </a:p>
          <a:p>
            <a:pPr marL="0" indent="0">
              <a:buNone/>
            </a:pPr>
            <a:r>
              <a:rPr lang="el-GR" b="1" dirty="0"/>
              <a:t>Ελλάδα – Κατακερματισμός και άγνοια. </a:t>
            </a:r>
            <a:r>
              <a:rPr lang="el-GR" dirty="0"/>
              <a:t>Ιδρυματική φροντίδα από ΜΚΟ, Εκκλησία και ιδιώτες, χωρίς έλεγχο και εποπτεία. Σποραδικά προγράμματα Βοήθειας στο Σπίτι από ΟΤΑ καλύπτουν (άγνωστο) τμήμα της ανάγκης.  Επαγγελματική φροντίδα από ανεκπαίδευτους (κυρίως μετανάστριες). Μεγάλη συμμετοχή οικογένειας (φροντίδα από μεσήλικες κόρες). </a:t>
            </a:r>
            <a:endParaRPr lang="el-GR" b="1" dirty="0"/>
          </a:p>
          <a:p>
            <a:pPr marL="0" indent="0">
              <a:buNone/>
            </a:pPr>
            <a:endParaRPr lang="el-GR" dirty="0"/>
          </a:p>
          <a:p>
            <a:pPr marL="0" indent="0">
              <a:buNone/>
            </a:pPr>
            <a:endParaRPr lang="en-GB" dirty="0"/>
          </a:p>
        </p:txBody>
      </p:sp>
      <p:sp>
        <p:nvSpPr>
          <p:cNvPr id="4" name="Date Placeholder 3">
            <a:extLst>
              <a:ext uri="{FF2B5EF4-FFF2-40B4-BE49-F238E27FC236}">
                <a16:creationId xmlns:a16="http://schemas.microsoft.com/office/drawing/2014/main" id="{A5FCF3C0-DD75-4639-8C27-39D4FE9A1A6F}"/>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47390BCD-66DB-2E14-B868-44870BE5ECBD}"/>
              </a:ext>
            </a:extLst>
          </p:cNvPr>
          <p:cNvSpPr>
            <a:spLocks noGrp="1"/>
          </p:cNvSpPr>
          <p:nvPr>
            <p:ph type="sldNum" sz="quarter" idx="12"/>
          </p:nvPr>
        </p:nvSpPr>
        <p:spPr/>
        <p:txBody>
          <a:bodyPr/>
          <a:lstStyle/>
          <a:p>
            <a:fld id="{129925B6-863B-4C2F-8765-BBFEFEBA9CE7}" type="slidenum">
              <a:rPr lang="en-GB" altLang="en-US" smtClean="0"/>
              <a:pPr/>
              <a:t>20</a:t>
            </a:fld>
            <a:endParaRPr lang="en-GB" altLang="en-US"/>
          </a:p>
        </p:txBody>
      </p:sp>
    </p:spTree>
    <p:extLst>
      <p:ext uri="{BB962C8B-B14F-4D97-AF65-F5344CB8AC3E}">
        <p14:creationId xmlns:p14="http://schemas.microsoft.com/office/powerpoint/2010/main" val="3955811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DFB6-B5F1-88A4-4427-707814E29D7B}"/>
              </a:ext>
            </a:extLst>
          </p:cNvPr>
          <p:cNvSpPr>
            <a:spLocks noGrp="1"/>
          </p:cNvSpPr>
          <p:nvPr>
            <p:ph type="title"/>
          </p:nvPr>
        </p:nvSpPr>
        <p:spPr>
          <a:xfrm>
            <a:off x="1154954" y="912945"/>
            <a:ext cx="9117510" cy="767687"/>
          </a:xfrm>
        </p:spPr>
        <p:txBody>
          <a:bodyPr/>
          <a:lstStyle/>
          <a:p>
            <a:r>
              <a:rPr lang="el-GR" sz="2800" dirty="0"/>
              <a:t>Συγκριτική κατάσταση (</a:t>
            </a:r>
            <a:r>
              <a:rPr lang="en-US" sz="2800" dirty="0"/>
              <a:t>SHARE</a:t>
            </a:r>
            <a:r>
              <a:rPr lang="el-GR" sz="2800" dirty="0"/>
              <a:t> 2015)</a:t>
            </a:r>
            <a:r>
              <a:rPr lang="en-US" sz="2800" dirty="0"/>
              <a:t>: </a:t>
            </a:r>
            <a:r>
              <a:rPr lang="en-US" sz="2800" b="1" dirty="0">
                <a:solidFill>
                  <a:schemeClr val="accent4"/>
                </a:solidFill>
              </a:rPr>
              <a:t>A</a:t>
            </a:r>
            <a:r>
              <a:rPr lang="el-GR" sz="2800" b="1" dirty="0" err="1">
                <a:solidFill>
                  <a:schemeClr val="accent4"/>
                </a:solidFill>
              </a:rPr>
              <a:t>νάγκες</a:t>
            </a:r>
            <a:endParaRPr lang="en-GB" sz="2800" b="1" dirty="0">
              <a:solidFill>
                <a:schemeClr val="accent4"/>
              </a:solidFill>
            </a:endParaRPr>
          </a:p>
        </p:txBody>
      </p:sp>
      <p:sp>
        <p:nvSpPr>
          <p:cNvPr id="3" name="Text Placeholder 2">
            <a:extLst>
              <a:ext uri="{FF2B5EF4-FFF2-40B4-BE49-F238E27FC236}">
                <a16:creationId xmlns:a16="http://schemas.microsoft.com/office/drawing/2014/main" id="{B9ECE3AB-5CBC-1D06-654C-8675A28EC1DF}"/>
              </a:ext>
            </a:extLst>
          </p:cNvPr>
          <p:cNvSpPr>
            <a:spLocks noGrp="1"/>
          </p:cNvSpPr>
          <p:nvPr>
            <p:ph type="body" idx="1"/>
          </p:nvPr>
        </p:nvSpPr>
        <p:spPr>
          <a:xfrm>
            <a:off x="767408" y="2492895"/>
            <a:ext cx="5328592" cy="767687"/>
          </a:xfrm>
        </p:spPr>
        <p:txBody>
          <a:bodyPr/>
          <a:lstStyle/>
          <a:p>
            <a:r>
              <a:rPr lang="el-GR" sz="1400" b="1" dirty="0">
                <a:solidFill>
                  <a:schemeClr val="tx2"/>
                </a:solidFill>
              </a:rPr>
              <a:t>Μεγάλη διακύμανση </a:t>
            </a:r>
            <a:r>
              <a:rPr lang="el-GR" sz="1400" dirty="0">
                <a:solidFill>
                  <a:schemeClr val="tx2"/>
                </a:solidFill>
              </a:rPr>
              <a:t>στο </a:t>
            </a:r>
            <a:r>
              <a:rPr lang="el-GR" sz="1400" b="1" dirty="0">
                <a:solidFill>
                  <a:schemeClr val="tx2"/>
                </a:solidFill>
              </a:rPr>
              <a:t>% που χρειάζονται ΜΦ  </a:t>
            </a:r>
            <a:r>
              <a:rPr lang="el-GR" sz="1400" dirty="0">
                <a:solidFill>
                  <a:schemeClr val="tx2"/>
                </a:solidFill>
              </a:rPr>
              <a:t>λόγω αδυναμίας να εξυπηρετήσουν καθημερινές ανάγκες (2+ </a:t>
            </a:r>
            <a:r>
              <a:rPr lang="en-US" sz="1400" dirty="0">
                <a:solidFill>
                  <a:schemeClr val="tx2"/>
                </a:solidFill>
              </a:rPr>
              <a:t>ADLs</a:t>
            </a:r>
            <a:r>
              <a:rPr lang="el-GR" sz="1400" dirty="0">
                <a:solidFill>
                  <a:schemeClr val="tx2"/>
                </a:solidFill>
              </a:rPr>
              <a:t> – από 13% (</a:t>
            </a:r>
            <a:r>
              <a:rPr lang="en-US" sz="1400" dirty="0">
                <a:solidFill>
                  <a:schemeClr val="tx2"/>
                </a:solidFill>
              </a:rPr>
              <a:t>PT) </a:t>
            </a:r>
            <a:r>
              <a:rPr lang="el-GR" sz="1400" dirty="0">
                <a:solidFill>
                  <a:schemeClr val="tx2"/>
                </a:solidFill>
              </a:rPr>
              <a:t>ως 3%</a:t>
            </a:r>
            <a:r>
              <a:rPr lang="en-US" sz="1400" dirty="0">
                <a:solidFill>
                  <a:schemeClr val="tx2"/>
                </a:solidFill>
              </a:rPr>
              <a:t> (SE, CH), EL=4%</a:t>
            </a:r>
            <a:endParaRPr lang="en-GB" sz="1400" dirty="0">
              <a:solidFill>
                <a:schemeClr val="tx2"/>
              </a:solidFill>
            </a:endParaRPr>
          </a:p>
        </p:txBody>
      </p:sp>
      <p:pic>
        <p:nvPicPr>
          <p:cNvPr id="9" name="Content Placeholder 8">
            <a:extLst>
              <a:ext uri="{FF2B5EF4-FFF2-40B4-BE49-F238E27FC236}">
                <a16:creationId xmlns:a16="http://schemas.microsoft.com/office/drawing/2014/main" id="{F73118FD-413B-D04C-080E-56BA22F91DE5}"/>
              </a:ext>
            </a:extLst>
          </p:cNvPr>
          <p:cNvPicPr>
            <a:picLocks noGrp="1" noChangeAspect="1"/>
          </p:cNvPicPr>
          <p:nvPr>
            <p:ph sz="half" idx="2"/>
          </p:nvPr>
        </p:nvPicPr>
        <p:blipFill>
          <a:blip r:embed="rId2"/>
          <a:stretch>
            <a:fillRect/>
          </a:stretch>
        </p:blipFill>
        <p:spPr>
          <a:xfrm>
            <a:off x="889296" y="3422959"/>
            <a:ext cx="4824413" cy="2353644"/>
          </a:xfrm>
          <a:prstGeom prst="rect">
            <a:avLst/>
          </a:prstGeom>
        </p:spPr>
      </p:pic>
      <p:sp>
        <p:nvSpPr>
          <p:cNvPr id="5" name="Text Placeholder 4">
            <a:extLst>
              <a:ext uri="{FF2B5EF4-FFF2-40B4-BE49-F238E27FC236}">
                <a16:creationId xmlns:a16="http://schemas.microsoft.com/office/drawing/2014/main" id="{B94D6E73-9C13-AC09-2303-38372477E748}"/>
              </a:ext>
            </a:extLst>
          </p:cNvPr>
          <p:cNvSpPr>
            <a:spLocks noGrp="1"/>
          </p:cNvSpPr>
          <p:nvPr>
            <p:ph type="body" sz="quarter" idx="3"/>
          </p:nvPr>
        </p:nvSpPr>
        <p:spPr/>
        <p:txBody>
          <a:bodyPr/>
          <a:lstStyle/>
          <a:p>
            <a:r>
              <a:rPr lang="el-GR" sz="1400" b="1" dirty="0">
                <a:solidFill>
                  <a:schemeClr val="tx2"/>
                </a:solidFill>
              </a:rPr>
              <a:t>Σχέση ανάγκης – ηλικίας</a:t>
            </a:r>
            <a:r>
              <a:rPr lang="el-GR" sz="1400" dirty="0">
                <a:solidFill>
                  <a:schemeClr val="tx2"/>
                </a:solidFill>
              </a:rPr>
              <a:t>. Εκτόξευση μετά τα 80, μεγάλη διακύμανση </a:t>
            </a:r>
            <a:r>
              <a:rPr lang="el-GR" sz="1400" dirty="0" err="1">
                <a:solidFill>
                  <a:schemeClr val="tx2"/>
                </a:solidFill>
              </a:rPr>
              <a:t>ανα</a:t>
            </a:r>
            <a:r>
              <a:rPr lang="el-GR" sz="1400" dirty="0">
                <a:solidFill>
                  <a:schemeClr val="tx2"/>
                </a:solidFill>
              </a:rPr>
              <a:t> κατηγορία χώρας</a:t>
            </a:r>
            <a:endParaRPr lang="en-GB" sz="1400" dirty="0">
              <a:solidFill>
                <a:schemeClr val="tx2"/>
              </a:solidFill>
            </a:endParaRPr>
          </a:p>
        </p:txBody>
      </p:sp>
      <p:pic>
        <p:nvPicPr>
          <p:cNvPr id="10" name="Content Placeholder 9">
            <a:extLst>
              <a:ext uri="{FF2B5EF4-FFF2-40B4-BE49-F238E27FC236}">
                <a16:creationId xmlns:a16="http://schemas.microsoft.com/office/drawing/2014/main" id="{E9B42630-0E28-028B-81B7-5BB4623AE81B}"/>
              </a:ext>
            </a:extLst>
          </p:cNvPr>
          <p:cNvPicPr>
            <a:picLocks noGrp="1" noChangeAspect="1"/>
          </p:cNvPicPr>
          <p:nvPr>
            <p:ph sz="quarter" idx="4"/>
          </p:nvPr>
        </p:nvPicPr>
        <p:blipFill>
          <a:blip r:embed="rId3"/>
          <a:stretch>
            <a:fillRect/>
          </a:stretch>
        </p:blipFill>
        <p:spPr>
          <a:xfrm>
            <a:off x="6208713" y="3448058"/>
            <a:ext cx="4824412" cy="2303447"/>
          </a:xfrm>
          <a:prstGeom prst="rect">
            <a:avLst/>
          </a:prstGeom>
        </p:spPr>
      </p:pic>
      <p:sp>
        <p:nvSpPr>
          <p:cNvPr id="7" name="Date Placeholder 6">
            <a:extLst>
              <a:ext uri="{FF2B5EF4-FFF2-40B4-BE49-F238E27FC236}">
                <a16:creationId xmlns:a16="http://schemas.microsoft.com/office/drawing/2014/main" id="{A5D12E74-D2C4-5C15-389E-DCB821AF883B}"/>
              </a:ext>
            </a:extLst>
          </p:cNvPr>
          <p:cNvSpPr>
            <a:spLocks noGrp="1"/>
          </p:cNvSpPr>
          <p:nvPr>
            <p:ph type="dt" sz="half" idx="10"/>
          </p:nvPr>
        </p:nvSpPr>
        <p:spPr/>
        <p:txBody>
          <a:bodyPr/>
          <a:lstStyle/>
          <a:p>
            <a:pPr>
              <a:defRPr/>
            </a:pPr>
            <a:fld id="{B6CCFF98-C502-4353-B8E6-5692710ACA3F}" type="datetime1">
              <a:rPr lang="en-GB" smtClean="0"/>
              <a:t>15/05/2025</a:t>
            </a:fld>
            <a:endParaRPr lang="en-GB"/>
          </a:p>
        </p:txBody>
      </p:sp>
      <p:sp>
        <p:nvSpPr>
          <p:cNvPr id="8" name="Slide Number Placeholder 7">
            <a:extLst>
              <a:ext uri="{FF2B5EF4-FFF2-40B4-BE49-F238E27FC236}">
                <a16:creationId xmlns:a16="http://schemas.microsoft.com/office/drawing/2014/main" id="{6635E191-E26A-F3A4-EB42-1DC95D0208C5}"/>
              </a:ext>
            </a:extLst>
          </p:cNvPr>
          <p:cNvSpPr>
            <a:spLocks noGrp="1"/>
          </p:cNvSpPr>
          <p:nvPr>
            <p:ph type="sldNum" sz="quarter" idx="12"/>
          </p:nvPr>
        </p:nvSpPr>
        <p:spPr/>
        <p:txBody>
          <a:bodyPr/>
          <a:lstStyle/>
          <a:p>
            <a:fld id="{129925B6-863B-4C2F-8765-BBFEFEBA9CE7}" type="slidenum">
              <a:rPr lang="en-GB" altLang="en-US" smtClean="0"/>
              <a:pPr/>
              <a:t>21</a:t>
            </a:fld>
            <a:endParaRPr lang="en-GB" altLang="en-US"/>
          </a:p>
        </p:txBody>
      </p:sp>
      <p:sp>
        <p:nvSpPr>
          <p:cNvPr id="11" name="TextBox 10">
            <a:extLst>
              <a:ext uri="{FF2B5EF4-FFF2-40B4-BE49-F238E27FC236}">
                <a16:creationId xmlns:a16="http://schemas.microsoft.com/office/drawing/2014/main" id="{CB21EC32-462E-3524-3664-F72DF6BCCB2A}"/>
              </a:ext>
            </a:extLst>
          </p:cNvPr>
          <p:cNvSpPr txBox="1"/>
          <p:nvPr/>
        </p:nvSpPr>
        <p:spPr>
          <a:xfrm>
            <a:off x="695400" y="5776604"/>
            <a:ext cx="9657140" cy="923330"/>
          </a:xfrm>
          <a:prstGeom prst="rect">
            <a:avLst/>
          </a:prstGeom>
          <a:noFill/>
        </p:spPr>
        <p:txBody>
          <a:bodyPr wrap="square" rtlCol="0">
            <a:spAutoFit/>
          </a:bodyPr>
          <a:lstStyle/>
          <a:p>
            <a:r>
              <a:rPr lang="el-GR" i="1" dirty="0"/>
              <a:t>Αν και θα περιμέναμε </a:t>
            </a:r>
            <a:r>
              <a:rPr lang="el-GR" dirty="0"/>
              <a:t>η ανάγκη να εξαρτάται από φυσιολογικά και ιατρικά δεδομένα, υπάρχουν </a:t>
            </a:r>
            <a:r>
              <a:rPr lang="el-GR" b="1" dirty="0"/>
              <a:t>μεγάλες και δυσεξήγητες διαφορές </a:t>
            </a:r>
            <a:r>
              <a:rPr lang="el-GR" dirty="0"/>
              <a:t>μεταξύ χωρών για τις ίδιες ηλικιακές ομάδες.  Η Ελλάδα (περιέργως) ανάμεσα στις καλύτερες χώρες</a:t>
            </a:r>
            <a:endParaRPr lang="en-GB" dirty="0"/>
          </a:p>
        </p:txBody>
      </p:sp>
    </p:spTree>
    <p:extLst>
      <p:ext uri="{BB962C8B-B14F-4D97-AF65-F5344CB8AC3E}">
        <p14:creationId xmlns:p14="http://schemas.microsoft.com/office/powerpoint/2010/main" val="329216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A3DA-0C9C-15FE-E65D-5DD79E097B2E}"/>
              </a:ext>
            </a:extLst>
          </p:cNvPr>
          <p:cNvSpPr>
            <a:spLocks noGrp="1"/>
          </p:cNvSpPr>
          <p:nvPr>
            <p:ph type="title"/>
          </p:nvPr>
        </p:nvSpPr>
        <p:spPr>
          <a:xfrm>
            <a:off x="551384" y="1094596"/>
            <a:ext cx="9361040" cy="738664"/>
          </a:xfrm>
        </p:spPr>
        <p:txBody>
          <a:bodyPr/>
          <a:lstStyle/>
          <a:p>
            <a:r>
              <a:rPr lang="el-GR" b="1" dirty="0"/>
              <a:t>Η προσφορά</a:t>
            </a:r>
            <a:r>
              <a:rPr lang="el-GR" dirty="0"/>
              <a:t>: </a:t>
            </a:r>
            <a:r>
              <a:rPr lang="el-GR" b="1" dirty="0">
                <a:solidFill>
                  <a:schemeClr val="accent4"/>
                </a:solidFill>
              </a:rPr>
              <a:t>Κενά</a:t>
            </a:r>
            <a:r>
              <a:rPr lang="el-GR" dirty="0">
                <a:solidFill>
                  <a:schemeClr val="accent4"/>
                </a:solidFill>
              </a:rPr>
              <a:t> Φροντίδας </a:t>
            </a:r>
            <a:r>
              <a:rPr lang="el-GR" dirty="0"/>
              <a:t>και </a:t>
            </a:r>
            <a:r>
              <a:rPr lang="el-GR" b="1" dirty="0">
                <a:solidFill>
                  <a:schemeClr val="accent4"/>
                </a:solidFill>
              </a:rPr>
              <a:t>Μείγμα</a:t>
            </a:r>
            <a:r>
              <a:rPr lang="el-GR" dirty="0">
                <a:solidFill>
                  <a:schemeClr val="accent4"/>
                </a:solidFill>
              </a:rPr>
              <a:t> παροχής</a:t>
            </a:r>
            <a:endParaRPr lang="en-GB" dirty="0">
              <a:solidFill>
                <a:schemeClr val="accent4"/>
              </a:solidFill>
            </a:endParaRPr>
          </a:p>
        </p:txBody>
      </p:sp>
      <p:sp>
        <p:nvSpPr>
          <p:cNvPr id="3" name="Text Placeholder 2">
            <a:extLst>
              <a:ext uri="{FF2B5EF4-FFF2-40B4-BE49-F238E27FC236}">
                <a16:creationId xmlns:a16="http://schemas.microsoft.com/office/drawing/2014/main" id="{BEA2B5F0-4736-C3E5-477A-D54A09D83528}"/>
              </a:ext>
            </a:extLst>
          </p:cNvPr>
          <p:cNvSpPr>
            <a:spLocks noGrp="1"/>
          </p:cNvSpPr>
          <p:nvPr>
            <p:ph type="body" idx="1"/>
          </p:nvPr>
        </p:nvSpPr>
        <p:spPr>
          <a:xfrm>
            <a:off x="911424" y="2472798"/>
            <a:ext cx="5068687" cy="706964"/>
          </a:xfrm>
        </p:spPr>
        <p:txBody>
          <a:bodyPr/>
          <a:lstStyle/>
          <a:p>
            <a:r>
              <a:rPr lang="el-GR" sz="1400" b="1" i="1" dirty="0">
                <a:solidFill>
                  <a:schemeClr val="tx2"/>
                </a:solidFill>
              </a:rPr>
              <a:t>Κενό φροντίδας</a:t>
            </a:r>
            <a:r>
              <a:rPr lang="el-GR" sz="1400" dirty="0">
                <a:solidFill>
                  <a:schemeClr val="tx2"/>
                </a:solidFill>
              </a:rPr>
              <a:t>: % από όσους δηλώνουν ότι έχουν ανάγκη που </a:t>
            </a:r>
            <a:r>
              <a:rPr lang="el-GR" sz="1400" b="1" dirty="0">
                <a:solidFill>
                  <a:schemeClr val="tx2"/>
                </a:solidFill>
              </a:rPr>
              <a:t>φαίνεται να μην έχουν οποιαδήποτε φροντίδα (τυπική ή άτυπη)  </a:t>
            </a:r>
            <a:endParaRPr lang="en-GB" sz="1400" b="1" dirty="0">
              <a:solidFill>
                <a:schemeClr val="tx2"/>
              </a:solidFill>
            </a:endParaRPr>
          </a:p>
        </p:txBody>
      </p:sp>
      <p:pic>
        <p:nvPicPr>
          <p:cNvPr id="9" name="Content Placeholder 8">
            <a:extLst>
              <a:ext uri="{FF2B5EF4-FFF2-40B4-BE49-F238E27FC236}">
                <a16:creationId xmlns:a16="http://schemas.microsoft.com/office/drawing/2014/main" id="{1C894644-D59A-4DAF-8D29-6A45DE26F744}"/>
              </a:ext>
            </a:extLst>
          </p:cNvPr>
          <p:cNvPicPr>
            <a:picLocks noGrp="1" noChangeAspect="1"/>
          </p:cNvPicPr>
          <p:nvPr>
            <p:ph sz="half" idx="2"/>
          </p:nvPr>
        </p:nvPicPr>
        <p:blipFill>
          <a:blip r:embed="rId2"/>
          <a:stretch>
            <a:fillRect/>
          </a:stretch>
        </p:blipFill>
        <p:spPr>
          <a:xfrm>
            <a:off x="933268" y="3384050"/>
            <a:ext cx="4824413" cy="2303447"/>
          </a:xfrm>
          <a:prstGeom prst="rect">
            <a:avLst/>
          </a:prstGeom>
        </p:spPr>
      </p:pic>
      <p:sp>
        <p:nvSpPr>
          <p:cNvPr id="5" name="Text Placeholder 4">
            <a:extLst>
              <a:ext uri="{FF2B5EF4-FFF2-40B4-BE49-F238E27FC236}">
                <a16:creationId xmlns:a16="http://schemas.microsoft.com/office/drawing/2014/main" id="{2828DE45-C276-DCA5-6940-64F13F80F670}"/>
              </a:ext>
            </a:extLst>
          </p:cNvPr>
          <p:cNvSpPr>
            <a:spLocks noGrp="1"/>
          </p:cNvSpPr>
          <p:nvPr>
            <p:ph type="body" sz="quarter" idx="3"/>
          </p:nvPr>
        </p:nvSpPr>
        <p:spPr/>
        <p:txBody>
          <a:bodyPr/>
          <a:lstStyle/>
          <a:p>
            <a:r>
              <a:rPr lang="el-GR" sz="1400" b="1" i="1" dirty="0">
                <a:solidFill>
                  <a:schemeClr val="tx2"/>
                </a:solidFill>
              </a:rPr>
              <a:t>Το Μείγμα φροντίδας: </a:t>
            </a:r>
            <a:r>
              <a:rPr lang="el-GR" sz="1400" dirty="0">
                <a:solidFill>
                  <a:schemeClr val="tx2"/>
                </a:solidFill>
              </a:rPr>
              <a:t>Μόνο άτυπη/ μόνο τυπική/ και τα δύο</a:t>
            </a:r>
            <a:endParaRPr lang="en-GB" sz="1400" dirty="0">
              <a:solidFill>
                <a:schemeClr val="tx2"/>
              </a:solidFill>
            </a:endParaRPr>
          </a:p>
        </p:txBody>
      </p:sp>
      <p:pic>
        <p:nvPicPr>
          <p:cNvPr id="11" name="Content Placeholder 10">
            <a:extLst>
              <a:ext uri="{FF2B5EF4-FFF2-40B4-BE49-F238E27FC236}">
                <a16:creationId xmlns:a16="http://schemas.microsoft.com/office/drawing/2014/main" id="{2330197B-F5C2-B4BF-A277-97BBA345C2B9}"/>
              </a:ext>
            </a:extLst>
          </p:cNvPr>
          <p:cNvPicPr>
            <a:picLocks noGrp="1" noChangeAspect="1"/>
          </p:cNvPicPr>
          <p:nvPr>
            <p:ph sz="quarter" idx="4"/>
          </p:nvPr>
        </p:nvPicPr>
        <p:blipFill>
          <a:blip r:embed="rId3"/>
          <a:stretch>
            <a:fillRect/>
          </a:stretch>
        </p:blipFill>
        <p:spPr>
          <a:xfrm>
            <a:off x="6208713" y="3202654"/>
            <a:ext cx="4824412" cy="2794255"/>
          </a:xfrm>
          <a:prstGeom prst="rect">
            <a:avLst/>
          </a:prstGeom>
        </p:spPr>
      </p:pic>
      <p:sp>
        <p:nvSpPr>
          <p:cNvPr id="7" name="Date Placeholder 6">
            <a:extLst>
              <a:ext uri="{FF2B5EF4-FFF2-40B4-BE49-F238E27FC236}">
                <a16:creationId xmlns:a16="http://schemas.microsoft.com/office/drawing/2014/main" id="{7DD6FCBC-F7C4-B2FF-1279-F4B87CA81D2F}"/>
              </a:ext>
            </a:extLst>
          </p:cNvPr>
          <p:cNvSpPr>
            <a:spLocks noGrp="1"/>
          </p:cNvSpPr>
          <p:nvPr>
            <p:ph type="dt" sz="half" idx="10"/>
          </p:nvPr>
        </p:nvSpPr>
        <p:spPr/>
        <p:txBody>
          <a:bodyPr/>
          <a:lstStyle/>
          <a:p>
            <a:pPr>
              <a:defRPr/>
            </a:pPr>
            <a:fld id="{B6CCFF98-C502-4353-B8E6-5692710ACA3F}" type="datetime1">
              <a:rPr lang="en-GB" smtClean="0"/>
              <a:t>15/05/2025</a:t>
            </a:fld>
            <a:endParaRPr lang="en-GB"/>
          </a:p>
        </p:txBody>
      </p:sp>
      <p:sp>
        <p:nvSpPr>
          <p:cNvPr id="8" name="Slide Number Placeholder 7">
            <a:extLst>
              <a:ext uri="{FF2B5EF4-FFF2-40B4-BE49-F238E27FC236}">
                <a16:creationId xmlns:a16="http://schemas.microsoft.com/office/drawing/2014/main" id="{7EF6ABBD-56CC-E89C-5792-423C1EBB5E4D}"/>
              </a:ext>
            </a:extLst>
          </p:cNvPr>
          <p:cNvSpPr>
            <a:spLocks noGrp="1"/>
          </p:cNvSpPr>
          <p:nvPr>
            <p:ph type="sldNum" sz="quarter" idx="12"/>
          </p:nvPr>
        </p:nvSpPr>
        <p:spPr/>
        <p:txBody>
          <a:bodyPr/>
          <a:lstStyle/>
          <a:p>
            <a:fld id="{129925B6-863B-4C2F-8765-BBFEFEBA9CE7}" type="slidenum">
              <a:rPr lang="en-GB" altLang="en-US" smtClean="0"/>
              <a:pPr/>
              <a:t>22</a:t>
            </a:fld>
            <a:endParaRPr lang="en-GB" altLang="en-US"/>
          </a:p>
        </p:txBody>
      </p:sp>
      <p:sp>
        <p:nvSpPr>
          <p:cNvPr id="10" name="TextBox 9">
            <a:extLst>
              <a:ext uri="{FF2B5EF4-FFF2-40B4-BE49-F238E27FC236}">
                <a16:creationId xmlns:a16="http://schemas.microsoft.com/office/drawing/2014/main" id="{1C1F7950-950C-A295-CFD7-CD155ED011C0}"/>
              </a:ext>
            </a:extLst>
          </p:cNvPr>
          <p:cNvSpPr txBox="1"/>
          <p:nvPr/>
        </p:nvSpPr>
        <p:spPr>
          <a:xfrm>
            <a:off x="335360" y="5884332"/>
            <a:ext cx="4608512" cy="584775"/>
          </a:xfrm>
          <a:prstGeom prst="rect">
            <a:avLst/>
          </a:prstGeom>
          <a:noFill/>
        </p:spPr>
        <p:txBody>
          <a:bodyPr wrap="square" rtlCol="0">
            <a:spAutoFit/>
          </a:bodyPr>
          <a:lstStyle/>
          <a:p>
            <a:r>
              <a:rPr lang="el-GR" sz="1600" dirty="0"/>
              <a:t>Με περισσότερα </a:t>
            </a:r>
            <a:r>
              <a:rPr lang="en-US" sz="1600" dirty="0"/>
              <a:t>ADLs, </a:t>
            </a:r>
            <a:r>
              <a:rPr lang="el-GR" sz="1600" dirty="0"/>
              <a:t>μικρότερο κενό, αλλά πάλι το κενό είναι μεγάλο. </a:t>
            </a:r>
            <a:endParaRPr lang="en-GB" sz="1600" dirty="0"/>
          </a:p>
        </p:txBody>
      </p:sp>
      <p:sp>
        <p:nvSpPr>
          <p:cNvPr id="12" name="TextBox 11">
            <a:extLst>
              <a:ext uri="{FF2B5EF4-FFF2-40B4-BE49-F238E27FC236}">
                <a16:creationId xmlns:a16="http://schemas.microsoft.com/office/drawing/2014/main" id="{9B237F76-E4B4-3E68-E208-A6326A64FC2C}"/>
              </a:ext>
            </a:extLst>
          </p:cNvPr>
          <p:cNvSpPr txBox="1"/>
          <p:nvPr/>
        </p:nvSpPr>
        <p:spPr>
          <a:xfrm>
            <a:off x="5663952" y="5897783"/>
            <a:ext cx="5760640" cy="738664"/>
          </a:xfrm>
          <a:prstGeom prst="rect">
            <a:avLst/>
          </a:prstGeom>
          <a:noFill/>
        </p:spPr>
        <p:txBody>
          <a:bodyPr wrap="square" rtlCol="0">
            <a:spAutoFit/>
          </a:bodyPr>
          <a:lstStyle/>
          <a:p>
            <a:r>
              <a:rPr lang="el-GR" sz="1400" dirty="0"/>
              <a:t>Η Ευρώπη χωρίζεται γεωγραφικά: </a:t>
            </a:r>
            <a:r>
              <a:rPr lang="el-GR" sz="1400" b="1" dirty="0"/>
              <a:t>Βορράς</a:t>
            </a:r>
            <a:r>
              <a:rPr lang="el-GR" sz="1400" dirty="0"/>
              <a:t> (τυπική), </a:t>
            </a:r>
            <a:r>
              <a:rPr lang="el-GR" sz="1400" b="1" dirty="0"/>
              <a:t>Ανατολή</a:t>
            </a:r>
            <a:r>
              <a:rPr lang="el-GR" sz="1400" dirty="0"/>
              <a:t>, </a:t>
            </a:r>
            <a:r>
              <a:rPr lang="el-GR" sz="1400" b="1" dirty="0"/>
              <a:t>Νότος</a:t>
            </a:r>
            <a:r>
              <a:rPr lang="el-GR" sz="1400" dirty="0"/>
              <a:t> (άτυπη), </a:t>
            </a:r>
            <a:r>
              <a:rPr lang="el-GR" sz="1400" b="1" dirty="0"/>
              <a:t>Κεντρικές</a:t>
            </a:r>
            <a:r>
              <a:rPr lang="el-GR" sz="1400" dirty="0"/>
              <a:t> (μείγμα). </a:t>
            </a:r>
            <a:r>
              <a:rPr lang="el-GR" sz="1400" b="1" dirty="0"/>
              <a:t>Πάντως σημαντικός ρόλος της άτυπης παντού, </a:t>
            </a:r>
            <a:r>
              <a:rPr lang="el-GR" sz="1400" dirty="0"/>
              <a:t>είτε μόνης της είτε μαζί με τυπική. </a:t>
            </a:r>
            <a:endParaRPr lang="en-GB" sz="1400" b="1" dirty="0"/>
          </a:p>
        </p:txBody>
      </p:sp>
    </p:spTree>
    <p:extLst>
      <p:ext uri="{BB962C8B-B14F-4D97-AF65-F5344CB8AC3E}">
        <p14:creationId xmlns:p14="http://schemas.microsoft.com/office/powerpoint/2010/main" val="301710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B4DF-014F-969A-04E9-81CD50609FE4}"/>
              </a:ext>
            </a:extLst>
          </p:cNvPr>
          <p:cNvSpPr>
            <a:spLocks noGrp="1"/>
          </p:cNvSpPr>
          <p:nvPr>
            <p:ph type="title"/>
          </p:nvPr>
        </p:nvSpPr>
        <p:spPr/>
        <p:txBody>
          <a:bodyPr/>
          <a:lstStyle/>
          <a:p>
            <a:r>
              <a:rPr lang="el-GR" dirty="0"/>
              <a:t>ΜΦ και γήρανση</a:t>
            </a:r>
            <a:endParaRPr lang="en-GB" dirty="0"/>
          </a:p>
        </p:txBody>
      </p:sp>
      <p:sp>
        <p:nvSpPr>
          <p:cNvPr id="3" name="Text Placeholder 2">
            <a:extLst>
              <a:ext uri="{FF2B5EF4-FFF2-40B4-BE49-F238E27FC236}">
                <a16:creationId xmlns:a16="http://schemas.microsoft.com/office/drawing/2014/main" id="{ED3348A0-2C46-3DFB-9992-3B8AAFFDB083}"/>
              </a:ext>
            </a:extLst>
          </p:cNvPr>
          <p:cNvSpPr>
            <a:spLocks noGrp="1"/>
          </p:cNvSpPr>
          <p:nvPr>
            <p:ph type="body" idx="1"/>
          </p:nvPr>
        </p:nvSpPr>
        <p:spPr/>
        <p:txBody>
          <a:bodyPr>
            <a:normAutofit fontScale="92500" lnSpcReduction="20000"/>
          </a:bodyPr>
          <a:lstStyle/>
          <a:p>
            <a:r>
              <a:rPr lang="el-GR" cap="none" dirty="0"/>
              <a:t>Πόσο μεγάλη </a:t>
            </a:r>
            <a:r>
              <a:rPr lang="el-GR" b="1" cap="none" dirty="0"/>
              <a:t>δημοσιονομική απειλή </a:t>
            </a:r>
            <a:r>
              <a:rPr lang="el-GR" cap="none" dirty="0"/>
              <a:t>είναι η ΜΦ ενόψει της γήρανσης του πληθυσμού; </a:t>
            </a:r>
          </a:p>
          <a:p>
            <a:pPr marL="342900" indent="-342900">
              <a:buFont typeface="Arial" panose="020B0604020202020204" pitchFamily="34" charset="0"/>
              <a:buChar char="•"/>
            </a:pPr>
            <a:r>
              <a:rPr lang="el-GR" b="1" cap="none" dirty="0"/>
              <a:t>Γενικά στην ΕΕ </a:t>
            </a:r>
            <a:r>
              <a:rPr lang="el-GR" cap="none" dirty="0"/>
              <a:t>– πώς οικοδομείται η προβολή του </a:t>
            </a:r>
            <a:r>
              <a:rPr lang="en-US" cap="none" dirty="0"/>
              <a:t>Ageing Working Group</a:t>
            </a:r>
            <a:r>
              <a:rPr lang="el-GR" cap="none" dirty="0"/>
              <a:t>; </a:t>
            </a:r>
            <a:r>
              <a:rPr lang="en-US" cap="none" dirty="0"/>
              <a:t>(AWG)</a:t>
            </a:r>
            <a:endParaRPr lang="el-GR" cap="none" dirty="0"/>
          </a:p>
          <a:p>
            <a:pPr marL="342900" indent="-342900">
              <a:buFont typeface="Arial" panose="020B0604020202020204" pitchFamily="34" charset="0"/>
              <a:buChar char="•"/>
            </a:pPr>
            <a:r>
              <a:rPr lang="el-GR" cap="none" dirty="0"/>
              <a:t>Στην Ελλάδα</a:t>
            </a:r>
            <a:endParaRPr lang="en-GB" cap="none" dirty="0"/>
          </a:p>
        </p:txBody>
      </p:sp>
      <p:sp>
        <p:nvSpPr>
          <p:cNvPr id="4" name="Date Placeholder 3">
            <a:extLst>
              <a:ext uri="{FF2B5EF4-FFF2-40B4-BE49-F238E27FC236}">
                <a16:creationId xmlns:a16="http://schemas.microsoft.com/office/drawing/2014/main" id="{19DDA068-7C9B-C862-A2A8-221F0174620D}"/>
              </a:ext>
            </a:extLst>
          </p:cNvPr>
          <p:cNvSpPr>
            <a:spLocks noGrp="1"/>
          </p:cNvSpPr>
          <p:nvPr>
            <p:ph type="dt" sz="half" idx="10"/>
          </p:nvPr>
        </p:nvSpPr>
        <p:spPr/>
        <p:txBody>
          <a:bodyPr/>
          <a:lstStyle/>
          <a:p>
            <a:pPr>
              <a:defRPr/>
            </a:pPr>
            <a:fld id="{41DB938C-B847-4B4B-984F-F7A3ADF79566}" type="datetime1">
              <a:rPr lang="en-GB" smtClean="0"/>
              <a:t>15/05/2025</a:t>
            </a:fld>
            <a:endParaRPr lang="en-GB"/>
          </a:p>
        </p:txBody>
      </p:sp>
      <p:sp>
        <p:nvSpPr>
          <p:cNvPr id="5" name="Slide Number Placeholder 4">
            <a:extLst>
              <a:ext uri="{FF2B5EF4-FFF2-40B4-BE49-F238E27FC236}">
                <a16:creationId xmlns:a16="http://schemas.microsoft.com/office/drawing/2014/main" id="{ABF47602-92B5-7CD6-6B46-3B61904F44E4}"/>
              </a:ext>
            </a:extLst>
          </p:cNvPr>
          <p:cNvSpPr>
            <a:spLocks noGrp="1"/>
          </p:cNvSpPr>
          <p:nvPr>
            <p:ph type="sldNum" sz="quarter" idx="12"/>
          </p:nvPr>
        </p:nvSpPr>
        <p:spPr/>
        <p:txBody>
          <a:bodyPr/>
          <a:lstStyle/>
          <a:p>
            <a:fld id="{129925B6-863B-4C2F-8765-BBFEFEBA9CE7}" type="slidenum">
              <a:rPr lang="en-GB" altLang="en-US" smtClean="0"/>
              <a:pPr/>
              <a:t>23</a:t>
            </a:fld>
            <a:endParaRPr lang="en-GB" altLang="en-US"/>
          </a:p>
        </p:txBody>
      </p:sp>
    </p:spTree>
    <p:extLst>
      <p:ext uri="{BB962C8B-B14F-4D97-AF65-F5344CB8AC3E}">
        <p14:creationId xmlns:p14="http://schemas.microsoft.com/office/powerpoint/2010/main" val="3592161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9EA4-4272-487B-F9FE-3D7244414C53}"/>
              </a:ext>
            </a:extLst>
          </p:cNvPr>
          <p:cNvSpPr>
            <a:spLocks noGrp="1"/>
          </p:cNvSpPr>
          <p:nvPr>
            <p:ph type="title"/>
          </p:nvPr>
        </p:nvSpPr>
        <p:spPr/>
        <p:txBody>
          <a:bodyPr/>
          <a:lstStyle/>
          <a:p>
            <a:r>
              <a:rPr lang="el-GR" i="1" dirty="0"/>
              <a:t>Ενόψει της γήρανσης</a:t>
            </a:r>
            <a:r>
              <a:rPr lang="el-GR" dirty="0"/>
              <a:t>, είναι η ΜΦ </a:t>
            </a:r>
            <a:r>
              <a:rPr lang="el-GR" b="1" dirty="0">
                <a:solidFill>
                  <a:schemeClr val="accent4"/>
                </a:solidFill>
              </a:rPr>
              <a:t>δημοσιονομική απειλή </a:t>
            </a:r>
            <a:r>
              <a:rPr lang="el-GR" b="1" dirty="0"/>
              <a:t>όπως οι συντάξεις</a:t>
            </a:r>
            <a:r>
              <a:rPr lang="el-GR" dirty="0"/>
              <a:t>; </a:t>
            </a:r>
            <a:endParaRPr lang="en-GB" dirty="0"/>
          </a:p>
        </p:txBody>
      </p:sp>
      <p:sp>
        <p:nvSpPr>
          <p:cNvPr id="3" name="Content Placeholder 2">
            <a:extLst>
              <a:ext uri="{FF2B5EF4-FFF2-40B4-BE49-F238E27FC236}">
                <a16:creationId xmlns:a16="http://schemas.microsoft.com/office/drawing/2014/main" id="{581E6AEB-38FC-76E9-FB6E-5D7B46D78DFD}"/>
              </a:ext>
            </a:extLst>
          </p:cNvPr>
          <p:cNvSpPr>
            <a:spLocks noGrp="1"/>
          </p:cNvSpPr>
          <p:nvPr>
            <p:ph idx="1"/>
          </p:nvPr>
        </p:nvSpPr>
        <p:spPr>
          <a:xfrm>
            <a:off x="767408" y="2492896"/>
            <a:ext cx="10945216" cy="3898942"/>
          </a:xfrm>
        </p:spPr>
        <p:txBody>
          <a:bodyPr>
            <a:normAutofit fontScale="85000" lnSpcReduction="20000"/>
          </a:bodyPr>
          <a:lstStyle/>
          <a:p>
            <a:r>
              <a:rPr lang="el-GR" b="1" dirty="0"/>
              <a:t>Συντάξεις</a:t>
            </a:r>
            <a:r>
              <a:rPr lang="el-GR" dirty="0"/>
              <a:t> η απλή συλλογιστική ‘τύπου Μεθόδου των τριών’- στοιχειοθετεί την απειλή:</a:t>
            </a:r>
          </a:p>
          <a:p>
            <a:pPr lvl="1"/>
            <a:r>
              <a:rPr lang="el-GR" b="1" dirty="0"/>
              <a:t># ατόμων </a:t>
            </a:r>
            <a:r>
              <a:rPr lang="el-GR" dirty="0"/>
              <a:t>που παίρνουν </a:t>
            </a:r>
            <a:r>
              <a:rPr lang="el-GR" b="1" dirty="0"/>
              <a:t>σύνταξη ↑↑</a:t>
            </a:r>
            <a:r>
              <a:rPr lang="el-GR" dirty="0"/>
              <a:t>, </a:t>
            </a:r>
            <a:r>
              <a:rPr lang="el-GR" b="1" dirty="0"/>
              <a:t>δαπάνες</a:t>
            </a:r>
            <a:r>
              <a:rPr lang="el-GR" dirty="0"/>
              <a:t> ↑↑, </a:t>
            </a:r>
            <a:r>
              <a:rPr lang="el-GR" b="1" dirty="0"/>
              <a:t>αναλογικά- </a:t>
            </a:r>
            <a:r>
              <a:rPr lang="el-GR" dirty="0"/>
              <a:t>εκτός αν </a:t>
            </a:r>
            <a:r>
              <a:rPr lang="el-GR" i="1" dirty="0"/>
              <a:t>αλλάξουν συμπεριφορά </a:t>
            </a:r>
          </a:p>
          <a:p>
            <a:pPr lvl="1"/>
            <a:r>
              <a:rPr lang="el-GR" dirty="0"/>
              <a:t>Κινητήριος μοχλός είναι δημογραφικός: άτομα &gt; ορίου σύνταξης (65+;)</a:t>
            </a:r>
          </a:p>
          <a:p>
            <a:r>
              <a:rPr lang="el-GR" dirty="0"/>
              <a:t>Στη ΜΦ η αντίστοιχη ηλικιακή ομάδα – </a:t>
            </a:r>
            <a:r>
              <a:rPr lang="el-GR" b="1" dirty="0"/>
              <a:t>οι 80+ -  </a:t>
            </a:r>
            <a:r>
              <a:rPr lang="el-GR" dirty="0"/>
              <a:t>αυξάνει </a:t>
            </a:r>
            <a:r>
              <a:rPr lang="el-GR" b="1" i="1" dirty="0"/>
              <a:t>ταχύτερα (τριπλασιασμός ατόμων;)</a:t>
            </a:r>
            <a:endParaRPr lang="el-GR" dirty="0"/>
          </a:p>
          <a:p>
            <a:r>
              <a:rPr lang="el-GR" b="1" i="1" dirty="0"/>
              <a:t>Μήπως, επομένως, πρέπει να προετοιμαστούμε για άλλη μια πρόκληση; </a:t>
            </a:r>
          </a:p>
          <a:p>
            <a:r>
              <a:rPr lang="el-GR" dirty="0"/>
              <a:t>Στην περίπτωση της ΜΦ η εκπόνηση προβολών </a:t>
            </a:r>
            <a:r>
              <a:rPr lang="el-GR" b="1" dirty="0"/>
              <a:t>διαφέρει από αυτή των συντάξεων</a:t>
            </a:r>
            <a:r>
              <a:rPr lang="el-GR" dirty="0"/>
              <a:t>. </a:t>
            </a:r>
            <a:r>
              <a:rPr lang="el-GR" b="1" dirty="0">
                <a:solidFill>
                  <a:schemeClr val="accent1"/>
                </a:solidFill>
              </a:rPr>
              <a:t>Τρία στάδια στις προβολές</a:t>
            </a:r>
            <a:r>
              <a:rPr lang="el-GR" dirty="0"/>
              <a:t>:</a:t>
            </a:r>
          </a:p>
          <a:p>
            <a:pPr marL="800100" lvl="1" indent="-342900">
              <a:buFont typeface="+mj-lt"/>
              <a:buAutoNum type="arabicPeriod"/>
            </a:pPr>
            <a:r>
              <a:rPr lang="el-GR" b="1" dirty="0"/>
              <a:t>Ανάγκες: </a:t>
            </a:r>
            <a:r>
              <a:rPr lang="el-GR" dirty="0"/>
              <a:t>Σε ποιον βαθμό οι ανάγκες για ΜΦ κινούνται </a:t>
            </a:r>
            <a:r>
              <a:rPr lang="el-GR" b="1" dirty="0"/>
              <a:t>αναλογικά</a:t>
            </a:r>
            <a:r>
              <a:rPr lang="el-GR" dirty="0"/>
              <a:t> με ηλικιωμένο πληθυσμό; </a:t>
            </a:r>
          </a:p>
          <a:p>
            <a:pPr marL="1200150" lvl="2" indent="-342900"/>
            <a:r>
              <a:rPr lang="el-GR" dirty="0"/>
              <a:t>Συμπίεση/ επέκταση νοσηρότητας.  Μήπως είναι συνάρτηση της εγγύτητας στον θάνατο;</a:t>
            </a:r>
          </a:p>
          <a:p>
            <a:pPr marL="800100" lvl="1" indent="-342900">
              <a:buFont typeface="+mj-lt"/>
              <a:buAutoNum type="arabicPeriod"/>
            </a:pPr>
            <a:r>
              <a:rPr lang="el-GR" b="1" dirty="0"/>
              <a:t>Μετακινήσεις ανά είδος φροντίδας. </a:t>
            </a:r>
            <a:r>
              <a:rPr lang="el-GR" dirty="0"/>
              <a:t>Πώς αναμένεται να αλλάξει το μείγμα τυπική/άτυπη; </a:t>
            </a:r>
          </a:p>
          <a:p>
            <a:pPr marL="1200150" lvl="2" indent="-342900"/>
            <a:r>
              <a:rPr lang="el-GR" dirty="0"/>
              <a:t>Μήπως μετακινηθεί η ΜΦ από οικογενειακή προς επίσημη και κρατική;  Από ιδρυματική σε κατ’ </a:t>
            </a:r>
            <a:r>
              <a:rPr lang="el-GR" dirty="0" err="1"/>
              <a:t>οίκον</a:t>
            </a:r>
            <a:r>
              <a:rPr lang="el-GR" dirty="0"/>
              <a:t>; </a:t>
            </a:r>
          </a:p>
          <a:p>
            <a:pPr marL="800100" lvl="1" indent="-342900">
              <a:buFont typeface="+mj-lt"/>
              <a:buAutoNum type="arabicPeriod"/>
            </a:pPr>
            <a:r>
              <a:rPr lang="el-GR" b="1" dirty="0"/>
              <a:t>Κόστος: Πώς θα κινηθεί το κόστος ανά δικαιούχο; </a:t>
            </a:r>
          </a:p>
          <a:p>
            <a:pPr lvl="2"/>
            <a:r>
              <a:rPr lang="el-GR" dirty="0"/>
              <a:t>Διαθεσιμότητα και αμοιβές προσωπικού. Επιπτώσεις τεχνολογίας</a:t>
            </a:r>
            <a:r>
              <a:rPr lang="el-GR" b="1" dirty="0"/>
              <a:t>.</a:t>
            </a:r>
          </a:p>
          <a:p>
            <a:r>
              <a:rPr lang="el-GR" b="1" dirty="0" err="1"/>
              <a:t>Αγνωστο</a:t>
            </a:r>
            <a:r>
              <a:rPr lang="el-GR" b="1" dirty="0"/>
              <a:t> πώς θα εξελιχθεί: η προβολή του Α</a:t>
            </a:r>
            <a:r>
              <a:rPr lang="en-US" b="1" dirty="0"/>
              <a:t>WG </a:t>
            </a:r>
            <a:r>
              <a:rPr lang="el-GR" b="1" dirty="0"/>
              <a:t>υπολογίζει </a:t>
            </a:r>
            <a:r>
              <a:rPr lang="el-GR" b="1" i="1" dirty="0">
                <a:solidFill>
                  <a:schemeClr val="accent1"/>
                </a:solidFill>
              </a:rPr>
              <a:t>σενάρια</a:t>
            </a:r>
            <a:r>
              <a:rPr lang="el-GR" b="1" dirty="0"/>
              <a:t> για το κάθε ενδεχόμενο.</a:t>
            </a:r>
          </a:p>
          <a:p>
            <a:pPr lvl="2"/>
            <a:endParaRPr lang="el-GR" b="1" dirty="0"/>
          </a:p>
        </p:txBody>
      </p:sp>
      <p:sp>
        <p:nvSpPr>
          <p:cNvPr id="4" name="Date Placeholder 3">
            <a:extLst>
              <a:ext uri="{FF2B5EF4-FFF2-40B4-BE49-F238E27FC236}">
                <a16:creationId xmlns:a16="http://schemas.microsoft.com/office/drawing/2014/main" id="{ED3EF020-D8FD-4905-232E-4F51B7DE66A7}"/>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199682A3-EF10-6969-0A5F-5B0EECB421D2}"/>
              </a:ext>
            </a:extLst>
          </p:cNvPr>
          <p:cNvSpPr>
            <a:spLocks noGrp="1"/>
          </p:cNvSpPr>
          <p:nvPr>
            <p:ph type="sldNum" sz="quarter" idx="12"/>
          </p:nvPr>
        </p:nvSpPr>
        <p:spPr/>
        <p:txBody>
          <a:bodyPr/>
          <a:lstStyle/>
          <a:p>
            <a:fld id="{129925B6-863B-4C2F-8765-BBFEFEBA9CE7}" type="slidenum">
              <a:rPr lang="en-GB" altLang="en-US" smtClean="0"/>
              <a:pPr/>
              <a:t>24</a:t>
            </a:fld>
            <a:endParaRPr lang="en-GB" altLang="en-US"/>
          </a:p>
        </p:txBody>
      </p:sp>
    </p:spTree>
    <p:extLst>
      <p:ext uri="{BB962C8B-B14F-4D97-AF65-F5344CB8AC3E}">
        <p14:creationId xmlns:p14="http://schemas.microsoft.com/office/powerpoint/2010/main" val="190953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9A29-3F88-9D15-0F61-364234244D40}"/>
              </a:ext>
            </a:extLst>
          </p:cNvPr>
          <p:cNvSpPr>
            <a:spLocks noGrp="1"/>
          </p:cNvSpPr>
          <p:nvPr>
            <p:ph type="title"/>
          </p:nvPr>
        </p:nvSpPr>
        <p:spPr/>
        <p:txBody>
          <a:bodyPr/>
          <a:lstStyle/>
          <a:p>
            <a:r>
              <a:rPr lang="el-GR" dirty="0"/>
              <a:t>Α. Προβολή </a:t>
            </a:r>
            <a:r>
              <a:rPr lang="el-GR" b="1" dirty="0">
                <a:solidFill>
                  <a:schemeClr val="accent3"/>
                </a:solidFill>
              </a:rPr>
              <a:t>αναγκών – υγεία</a:t>
            </a:r>
            <a:r>
              <a:rPr lang="el-GR" b="1" dirty="0"/>
              <a:t>, </a:t>
            </a:r>
            <a:endParaRPr lang="en-GB" b="1" dirty="0"/>
          </a:p>
        </p:txBody>
      </p:sp>
      <p:sp>
        <p:nvSpPr>
          <p:cNvPr id="3" name="Content Placeholder 2">
            <a:extLst>
              <a:ext uri="{FF2B5EF4-FFF2-40B4-BE49-F238E27FC236}">
                <a16:creationId xmlns:a16="http://schemas.microsoft.com/office/drawing/2014/main" id="{92CBE123-1A4D-C090-AE36-463880CF15E8}"/>
              </a:ext>
            </a:extLst>
          </p:cNvPr>
          <p:cNvSpPr>
            <a:spLocks noGrp="1"/>
          </p:cNvSpPr>
          <p:nvPr>
            <p:ph idx="1"/>
          </p:nvPr>
        </p:nvSpPr>
        <p:spPr>
          <a:xfrm>
            <a:off x="561109" y="2636912"/>
            <a:ext cx="11082593" cy="3382888"/>
          </a:xfrm>
        </p:spPr>
        <p:txBody>
          <a:bodyPr>
            <a:normAutofit fontScale="77500" lnSpcReduction="20000"/>
          </a:bodyPr>
          <a:lstStyle/>
          <a:p>
            <a:r>
              <a:rPr lang="el-GR" dirty="0"/>
              <a:t>Σε ποιον βαθμό θα διατηρηθεί </a:t>
            </a:r>
            <a:r>
              <a:rPr lang="el-GR" b="1" i="1" dirty="0"/>
              <a:t>η ίδια πιθανότητα </a:t>
            </a:r>
            <a:r>
              <a:rPr lang="el-GR" dirty="0"/>
              <a:t>να υπάρχει ανάγκη ανά ηλικιακή ομάδα; </a:t>
            </a:r>
          </a:p>
          <a:p>
            <a:pPr lvl="1"/>
            <a:r>
              <a:rPr lang="el-GR" dirty="0"/>
              <a:t>Θέματα αντίστοιχα με τις προβολές υγείας: πώς επηρεάζεται η νοσηρότητα από την μείωση θνητότητας;</a:t>
            </a:r>
          </a:p>
          <a:p>
            <a:pPr lvl="1"/>
            <a:r>
              <a:rPr lang="el-GR" b="1" dirty="0"/>
              <a:t>Σύντμηση</a:t>
            </a:r>
            <a:r>
              <a:rPr lang="el-GR" dirty="0"/>
              <a:t>, </a:t>
            </a:r>
            <a:r>
              <a:rPr lang="el-GR" b="1" dirty="0"/>
              <a:t>επέκταση</a:t>
            </a:r>
            <a:r>
              <a:rPr lang="el-GR" dirty="0"/>
              <a:t>, </a:t>
            </a:r>
            <a:r>
              <a:rPr lang="el-GR" b="1" dirty="0"/>
              <a:t>δυναμική</a:t>
            </a:r>
            <a:r>
              <a:rPr lang="el-GR" dirty="0"/>
              <a:t>: Αντίστοιχα με την υγεία.</a:t>
            </a:r>
          </a:p>
          <a:p>
            <a:pPr lvl="2"/>
            <a:r>
              <a:rPr lang="el-GR" dirty="0"/>
              <a:t>Μεγάλη αβεβαιότητα για άνοια και Α</a:t>
            </a:r>
            <a:r>
              <a:rPr lang="en-US" dirty="0" err="1"/>
              <a:t>lzheimers</a:t>
            </a:r>
            <a:r>
              <a:rPr lang="en-US" dirty="0"/>
              <a:t> – </a:t>
            </a:r>
            <a:r>
              <a:rPr lang="el-GR" dirty="0"/>
              <a:t>δημιουργία μεγάλου και απρόβλεπτου κόστους</a:t>
            </a:r>
          </a:p>
          <a:p>
            <a:pPr lvl="1"/>
            <a:r>
              <a:rPr lang="el-GR" dirty="0"/>
              <a:t>Πόσο </a:t>
            </a:r>
            <a:r>
              <a:rPr lang="el-GR" b="1" dirty="0"/>
              <a:t>σχετίζεται με την εγγύτητα  στον θάνατο </a:t>
            </a:r>
            <a:r>
              <a:rPr lang="el-GR" dirty="0"/>
              <a:t>(</a:t>
            </a:r>
            <a:r>
              <a:rPr lang="en-US" dirty="0"/>
              <a:t>red herring hypothesis)</a:t>
            </a:r>
            <a:r>
              <a:rPr lang="el-GR" dirty="0"/>
              <a:t>;</a:t>
            </a:r>
          </a:p>
          <a:p>
            <a:pPr lvl="2"/>
            <a:r>
              <a:rPr lang="el-GR" dirty="0"/>
              <a:t>Αν ισχύει αυτό, στις ΗΠΑ η αύξηση θα είναι μικρότερη από 9-15%</a:t>
            </a:r>
          </a:p>
          <a:p>
            <a:pPr lvl="2"/>
            <a:r>
              <a:rPr lang="el-GR" dirty="0"/>
              <a:t>Ενδείξεις ότι στην περίπτωση της </a:t>
            </a:r>
            <a:r>
              <a:rPr lang="el-GR" b="1" dirty="0"/>
              <a:t>ΜΦ ισχύει περισσότερο από την υγεία </a:t>
            </a:r>
            <a:r>
              <a:rPr lang="el-GR" dirty="0"/>
              <a:t>– αλλά πιθανόν διαφέρει ανά σύστημα και ανά αιτία</a:t>
            </a:r>
          </a:p>
          <a:p>
            <a:pPr lvl="1"/>
            <a:r>
              <a:rPr lang="el-GR" dirty="0"/>
              <a:t>Αγορά περισσότερων υπηρεσιών ΜΦ καθώς βελτιώνεται το εισόδημα (ελαστικότητα ζήτησης)</a:t>
            </a:r>
          </a:p>
          <a:p>
            <a:r>
              <a:rPr lang="el-GR" dirty="0" err="1"/>
              <a:t>Στ</a:t>
            </a:r>
            <a:r>
              <a:rPr lang="en-US" dirty="0"/>
              <a:t>o </a:t>
            </a:r>
            <a:r>
              <a:rPr lang="el-GR" b="1" dirty="0"/>
              <a:t>κεντρικό σενάριο </a:t>
            </a:r>
            <a:r>
              <a:rPr lang="en-US" b="1" dirty="0"/>
              <a:t>AWG</a:t>
            </a:r>
            <a:r>
              <a:rPr lang="en-US" dirty="0"/>
              <a:t>:  </a:t>
            </a:r>
            <a:r>
              <a:rPr lang="el-GR" dirty="0"/>
              <a:t>από τα κερδισμένα χρόνια </a:t>
            </a:r>
            <a:r>
              <a:rPr lang="el-GR" b="1" dirty="0"/>
              <a:t>τα 50% χωρίς </a:t>
            </a:r>
            <a:r>
              <a:rPr lang="el-GR" dirty="0"/>
              <a:t>ανάγκη ΜΦ</a:t>
            </a:r>
            <a:r>
              <a:rPr lang="en-US" dirty="0"/>
              <a:t> </a:t>
            </a:r>
            <a:endParaRPr lang="el-GR" dirty="0"/>
          </a:p>
          <a:p>
            <a:pPr lvl="1"/>
            <a:r>
              <a:rPr lang="el-GR" dirty="0"/>
              <a:t>Σενάριο ‘</a:t>
            </a:r>
            <a:r>
              <a:rPr lang="en-US" b="1" dirty="0"/>
              <a:t>No Healthy Ageing</a:t>
            </a:r>
            <a:r>
              <a:rPr lang="en-US" dirty="0"/>
              <a:t>’ – </a:t>
            </a:r>
            <a:r>
              <a:rPr lang="el-GR" dirty="0"/>
              <a:t>Διατήρηση της πιθανότητας ανάγκης σταθερά στα μέσα επίπεδο 2019-22</a:t>
            </a:r>
          </a:p>
          <a:p>
            <a:pPr lvl="2"/>
            <a:r>
              <a:rPr lang="el-GR" dirty="0"/>
              <a:t>Ελαστικότητα=1 για τις πιο πλούσιες χώρες της ΕΕ (σταθερό %), για τις υπόλοιπες χώρες, ελαστικότητα 1,1 που σταδιακά τείνει προς 1</a:t>
            </a:r>
          </a:p>
          <a:p>
            <a:pPr lvl="1"/>
            <a:r>
              <a:rPr lang="el-GR" dirty="0"/>
              <a:t> </a:t>
            </a:r>
            <a:r>
              <a:rPr lang="en-US" dirty="0"/>
              <a:t> </a:t>
            </a:r>
            <a:r>
              <a:rPr lang="el-GR" dirty="0"/>
              <a:t>Σενάριο ‘</a:t>
            </a:r>
            <a:r>
              <a:rPr lang="en-US" b="1" dirty="0"/>
              <a:t>Healthy Ageing</a:t>
            </a:r>
            <a:r>
              <a:rPr lang="el-GR" b="1" dirty="0"/>
              <a:t> – </a:t>
            </a:r>
            <a:r>
              <a:rPr lang="el-GR" dirty="0"/>
              <a:t>Όλα τα επιπλέον χρόνια χωρίς επιπλέον ανάγκη ΜΦ</a:t>
            </a:r>
          </a:p>
          <a:p>
            <a:pPr lvl="2"/>
            <a:endParaRPr lang="en-GB" dirty="0"/>
          </a:p>
        </p:txBody>
      </p:sp>
      <p:sp>
        <p:nvSpPr>
          <p:cNvPr id="4" name="Date Placeholder 3">
            <a:extLst>
              <a:ext uri="{FF2B5EF4-FFF2-40B4-BE49-F238E27FC236}">
                <a16:creationId xmlns:a16="http://schemas.microsoft.com/office/drawing/2014/main" id="{DC0DD4EA-F485-EE52-71F9-1F7301F30D18}"/>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00153918-7FCC-2E2F-AD3F-B812E6E40E1A}"/>
              </a:ext>
            </a:extLst>
          </p:cNvPr>
          <p:cNvSpPr>
            <a:spLocks noGrp="1"/>
          </p:cNvSpPr>
          <p:nvPr>
            <p:ph type="sldNum" sz="quarter" idx="12"/>
          </p:nvPr>
        </p:nvSpPr>
        <p:spPr/>
        <p:txBody>
          <a:bodyPr/>
          <a:lstStyle/>
          <a:p>
            <a:fld id="{129925B6-863B-4C2F-8765-BBFEFEBA9CE7}" type="slidenum">
              <a:rPr lang="en-GB" altLang="en-US" smtClean="0"/>
              <a:pPr/>
              <a:t>25</a:t>
            </a:fld>
            <a:endParaRPr lang="en-GB" altLang="en-US"/>
          </a:p>
        </p:txBody>
      </p:sp>
    </p:spTree>
    <p:extLst>
      <p:ext uri="{BB962C8B-B14F-4D97-AF65-F5344CB8AC3E}">
        <p14:creationId xmlns:p14="http://schemas.microsoft.com/office/powerpoint/2010/main" val="3122225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73D0-02DC-3E0B-E883-5B976F4F953D}"/>
              </a:ext>
            </a:extLst>
          </p:cNvPr>
          <p:cNvSpPr>
            <a:spLocks noGrp="1"/>
          </p:cNvSpPr>
          <p:nvPr>
            <p:ph type="title"/>
          </p:nvPr>
        </p:nvSpPr>
        <p:spPr/>
        <p:txBody>
          <a:bodyPr/>
          <a:lstStyle/>
          <a:p>
            <a:r>
              <a:rPr lang="el-GR" dirty="0"/>
              <a:t>Β. Προβολή </a:t>
            </a:r>
            <a:r>
              <a:rPr lang="el-GR" i="1" dirty="0">
                <a:solidFill>
                  <a:schemeClr val="accent3"/>
                </a:solidFill>
              </a:rPr>
              <a:t>είδους</a:t>
            </a:r>
            <a:r>
              <a:rPr lang="el-GR" dirty="0">
                <a:solidFill>
                  <a:schemeClr val="accent3"/>
                </a:solidFill>
              </a:rPr>
              <a:t> φροντίδας </a:t>
            </a:r>
            <a:endParaRPr lang="en-GB" dirty="0">
              <a:solidFill>
                <a:schemeClr val="accent3"/>
              </a:solidFill>
            </a:endParaRPr>
          </a:p>
        </p:txBody>
      </p:sp>
      <p:sp>
        <p:nvSpPr>
          <p:cNvPr id="3" name="Content Placeholder 2">
            <a:extLst>
              <a:ext uri="{FF2B5EF4-FFF2-40B4-BE49-F238E27FC236}">
                <a16:creationId xmlns:a16="http://schemas.microsoft.com/office/drawing/2014/main" id="{02D6295D-FE39-F7B3-2A4B-C4EA4978AECD}"/>
              </a:ext>
            </a:extLst>
          </p:cNvPr>
          <p:cNvSpPr>
            <a:spLocks noGrp="1"/>
          </p:cNvSpPr>
          <p:nvPr>
            <p:ph idx="1"/>
          </p:nvPr>
        </p:nvSpPr>
        <p:spPr>
          <a:xfrm>
            <a:off x="561110" y="2420888"/>
            <a:ext cx="10935490" cy="3970950"/>
          </a:xfrm>
        </p:spPr>
        <p:txBody>
          <a:bodyPr>
            <a:normAutofit fontScale="77500" lnSpcReduction="20000"/>
          </a:bodyPr>
          <a:lstStyle/>
          <a:p>
            <a:r>
              <a:rPr lang="el-GR" dirty="0"/>
              <a:t>Οι </a:t>
            </a:r>
            <a:r>
              <a:rPr lang="el-GR" b="1" dirty="0"/>
              <a:t>συνολικές ανάγκες </a:t>
            </a:r>
            <a:r>
              <a:rPr lang="el-GR" dirty="0"/>
              <a:t>αναλόγως του πληθυσμού </a:t>
            </a:r>
            <a:r>
              <a:rPr lang="el-GR" dirty="0">
                <a:latin typeface="Times New Roman" panose="02020603050405020304" pitchFamily="18" charset="0"/>
                <a:cs typeface="Times New Roman" panose="02020603050405020304" pitchFamily="18" charset="0"/>
              </a:rPr>
              <a:t>→</a:t>
            </a:r>
            <a:r>
              <a:rPr lang="el-GR" dirty="0"/>
              <a:t> αν υπάρχει </a:t>
            </a:r>
            <a:r>
              <a:rPr lang="el-GR" b="1" dirty="0"/>
              <a:t>μετατόπιση προς τυπική </a:t>
            </a:r>
            <a:r>
              <a:rPr lang="el-GR" dirty="0"/>
              <a:t>φροντίδα, το κόστος </a:t>
            </a:r>
            <a:r>
              <a:rPr lang="el-GR" b="1" dirty="0"/>
              <a:t>ανεβαίνει</a:t>
            </a:r>
            <a:r>
              <a:rPr lang="el-GR" dirty="0"/>
              <a:t>.  (Στον ορισμό της τυπικής περιλαμβάνεται η ιδρυματική φροντίδα)</a:t>
            </a:r>
          </a:p>
          <a:p>
            <a:r>
              <a:rPr lang="el-GR" dirty="0"/>
              <a:t>Γιατί να </a:t>
            </a:r>
            <a:r>
              <a:rPr lang="el-GR" b="1" dirty="0"/>
              <a:t>περιορίζεται</a:t>
            </a:r>
            <a:r>
              <a:rPr lang="el-GR" dirty="0"/>
              <a:t> η άτυπη φροντίδα;</a:t>
            </a:r>
          </a:p>
          <a:p>
            <a:pPr lvl="1"/>
            <a:r>
              <a:rPr lang="el-GR" dirty="0"/>
              <a:t>Πλευρά της ζήτησης (ανάγκης)</a:t>
            </a:r>
          </a:p>
          <a:p>
            <a:pPr lvl="2"/>
            <a:r>
              <a:rPr lang="el-GR" dirty="0"/>
              <a:t>Οι μελλοντικοί 80ρηδες έχουν κάνει λιγότερα παιδιά </a:t>
            </a:r>
            <a:r>
              <a:rPr lang="el-GR" dirty="0">
                <a:latin typeface="Times New Roman" panose="02020603050405020304" pitchFamily="18" charset="0"/>
                <a:cs typeface="Times New Roman" panose="02020603050405020304" pitchFamily="18" charset="0"/>
              </a:rPr>
              <a:t>→ </a:t>
            </a:r>
            <a:r>
              <a:rPr lang="el-GR" dirty="0"/>
              <a:t>λιγότεροι άτυποι φροντιστές</a:t>
            </a:r>
          </a:p>
          <a:p>
            <a:pPr lvl="2"/>
            <a:r>
              <a:rPr lang="el-GR" dirty="0"/>
              <a:t>Γυναίκες ηλικίας 50-65 (οι κόρες που γίνονται φροντιστές) θα εργάζονται περισσότερο (όρια ηλικίας).</a:t>
            </a:r>
          </a:p>
          <a:p>
            <a:pPr lvl="2"/>
            <a:r>
              <a:rPr lang="el-GR" dirty="0"/>
              <a:t>Γεωγραφικές μετατοπίσεις + αγορά κατοικίας</a:t>
            </a:r>
            <a:r>
              <a:rPr lang="el-GR" dirty="0">
                <a:latin typeface="Times New Roman" panose="02020603050405020304" pitchFamily="18" charset="0"/>
                <a:cs typeface="Times New Roman" panose="02020603050405020304" pitchFamily="18" charset="0"/>
              </a:rPr>
              <a:t>→ </a:t>
            </a:r>
            <a:r>
              <a:rPr lang="el-GR" dirty="0"/>
              <a:t>τα παιδιά μένουν πιο </a:t>
            </a:r>
            <a:r>
              <a:rPr lang="el-GR" dirty="0" err="1"/>
              <a:t>μακρυά</a:t>
            </a:r>
            <a:r>
              <a:rPr lang="el-GR" dirty="0"/>
              <a:t>.</a:t>
            </a:r>
          </a:p>
          <a:p>
            <a:pPr lvl="2"/>
            <a:r>
              <a:rPr lang="el-GR" dirty="0"/>
              <a:t>Αλλαγές σε νοοτροπίες (ανεξαρτησία), οικογενειακές σχέσεις, ψυχολογικό κόστος για φροντιστές.</a:t>
            </a:r>
          </a:p>
          <a:p>
            <a:pPr lvl="1"/>
            <a:r>
              <a:rPr lang="el-GR" dirty="0"/>
              <a:t>Πλευρά της προσφοράς:</a:t>
            </a:r>
          </a:p>
          <a:p>
            <a:pPr lvl="2"/>
            <a:r>
              <a:rPr lang="el-GR" dirty="0"/>
              <a:t>Αναπτύσσεται η υποδομή για τυπική φροντίδα (πχ δυνατότητες για παραμονή στο σπίτι, τεχνολογικές βελτιώσεις), δραστηριοποίηση ιδιωτικού τομέα (προσφορά πακέτων αυτοεξυπηρέτησης), Ποιοτικές βελτιώσεις, υποχώρηση στίγματος</a:t>
            </a:r>
          </a:p>
          <a:p>
            <a:pPr lvl="2"/>
            <a:r>
              <a:rPr lang="el-GR" dirty="0"/>
              <a:t>Δυνατότητες σύμπραξης άτυπης με τυπική</a:t>
            </a:r>
          </a:p>
          <a:p>
            <a:r>
              <a:rPr lang="el-GR" dirty="0"/>
              <a:t>Το πόσο και πόσο γρήγορα θα εξελιχθεί άγνωστο.  </a:t>
            </a:r>
          </a:p>
          <a:p>
            <a:pPr lvl="1"/>
            <a:r>
              <a:rPr lang="el-GR" b="1" dirty="0"/>
              <a:t>Κεντρικό σενάριο </a:t>
            </a:r>
            <a:r>
              <a:rPr lang="el-GR" dirty="0"/>
              <a:t>διατηρεί αναλογίες σταθερές τυπική/ άτυπη σταθερές ανά χώρα</a:t>
            </a:r>
          </a:p>
          <a:p>
            <a:pPr lvl="1"/>
            <a:r>
              <a:rPr lang="el-GR" b="1" dirty="0"/>
              <a:t>Σενάριο σύγκλισης </a:t>
            </a:r>
            <a:r>
              <a:rPr lang="el-GR" dirty="0"/>
              <a:t>προς μέσο όρο ΕΕ για όσους υπολείπονται (Νότος αυξάνει τυπική). </a:t>
            </a:r>
          </a:p>
          <a:p>
            <a:pPr lvl="1"/>
            <a:endParaRPr lang="el-GR" dirty="0"/>
          </a:p>
          <a:p>
            <a:endParaRPr lang="en-GB" dirty="0"/>
          </a:p>
        </p:txBody>
      </p:sp>
      <p:sp>
        <p:nvSpPr>
          <p:cNvPr id="4" name="Date Placeholder 3">
            <a:extLst>
              <a:ext uri="{FF2B5EF4-FFF2-40B4-BE49-F238E27FC236}">
                <a16:creationId xmlns:a16="http://schemas.microsoft.com/office/drawing/2014/main" id="{1BE643BF-F03B-C9A1-DDA8-2B2DDECEB288}"/>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EC2D0707-5BC7-86CA-A6FE-AEED79C29360}"/>
              </a:ext>
            </a:extLst>
          </p:cNvPr>
          <p:cNvSpPr>
            <a:spLocks noGrp="1"/>
          </p:cNvSpPr>
          <p:nvPr>
            <p:ph type="sldNum" sz="quarter" idx="12"/>
          </p:nvPr>
        </p:nvSpPr>
        <p:spPr/>
        <p:txBody>
          <a:bodyPr/>
          <a:lstStyle/>
          <a:p>
            <a:fld id="{129925B6-863B-4C2F-8765-BBFEFEBA9CE7}" type="slidenum">
              <a:rPr lang="en-GB" altLang="en-US" smtClean="0"/>
              <a:pPr/>
              <a:t>26</a:t>
            </a:fld>
            <a:endParaRPr lang="en-GB" altLang="en-US"/>
          </a:p>
        </p:txBody>
      </p:sp>
    </p:spTree>
    <p:extLst>
      <p:ext uri="{BB962C8B-B14F-4D97-AF65-F5344CB8AC3E}">
        <p14:creationId xmlns:p14="http://schemas.microsoft.com/office/powerpoint/2010/main" val="411315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3873-60CC-5E29-2236-3D81A3F5592D}"/>
              </a:ext>
            </a:extLst>
          </p:cNvPr>
          <p:cNvSpPr>
            <a:spLocks noGrp="1"/>
          </p:cNvSpPr>
          <p:nvPr>
            <p:ph type="title"/>
          </p:nvPr>
        </p:nvSpPr>
        <p:spPr/>
        <p:txBody>
          <a:bodyPr/>
          <a:lstStyle/>
          <a:p>
            <a:r>
              <a:rPr lang="el-GR" dirty="0"/>
              <a:t>Γ. Προβολή </a:t>
            </a:r>
            <a:r>
              <a:rPr lang="el-GR" dirty="0">
                <a:solidFill>
                  <a:schemeClr val="accent3"/>
                </a:solidFill>
              </a:rPr>
              <a:t>κόστους φροντίδας</a:t>
            </a:r>
            <a:endParaRPr lang="en-GB" dirty="0">
              <a:solidFill>
                <a:schemeClr val="accent3"/>
              </a:solidFill>
            </a:endParaRPr>
          </a:p>
        </p:txBody>
      </p:sp>
      <p:sp>
        <p:nvSpPr>
          <p:cNvPr id="3" name="Content Placeholder 2">
            <a:extLst>
              <a:ext uri="{FF2B5EF4-FFF2-40B4-BE49-F238E27FC236}">
                <a16:creationId xmlns:a16="http://schemas.microsoft.com/office/drawing/2014/main" id="{9C161462-8887-3468-5AB7-811AABE4E599}"/>
              </a:ext>
            </a:extLst>
          </p:cNvPr>
          <p:cNvSpPr>
            <a:spLocks noGrp="1"/>
          </p:cNvSpPr>
          <p:nvPr>
            <p:ph idx="1"/>
          </p:nvPr>
        </p:nvSpPr>
        <p:spPr>
          <a:xfrm>
            <a:off x="479377" y="2708920"/>
            <a:ext cx="11164326" cy="3744416"/>
          </a:xfrm>
        </p:spPr>
        <p:txBody>
          <a:bodyPr>
            <a:normAutofit fontScale="77500" lnSpcReduction="20000"/>
          </a:bodyPr>
          <a:lstStyle/>
          <a:p>
            <a:pPr marL="0" indent="0">
              <a:buNone/>
            </a:pPr>
            <a:r>
              <a:rPr lang="el-GR" dirty="0"/>
              <a:t>Το </a:t>
            </a:r>
            <a:r>
              <a:rPr lang="el-GR" b="1" dirty="0"/>
              <a:t>κόστος</a:t>
            </a:r>
            <a:r>
              <a:rPr lang="el-GR" dirty="0"/>
              <a:t> ανά είδος φροντίδας και </a:t>
            </a:r>
            <a:r>
              <a:rPr lang="el-GR" i="1" dirty="0"/>
              <a:t>ανά άτομο </a:t>
            </a:r>
            <a:r>
              <a:rPr lang="el-GR" b="1" dirty="0"/>
              <a:t>μπορεί να αλλάξει ριζικά</a:t>
            </a:r>
            <a:r>
              <a:rPr lang="el-GR" dirty="0"/>
              <a:t>: Γιατί;</a:t>
            </a:r>
          </a:p>
          <a:p>
            <a:pPr lvl="1"/>
            <a:r>
              <a:rPr lang="el-GR" dirty="0"/>
              <a:t>Πιθανά </a:t>
            </a:r>
            <a:r>
              <a:rPr lang="el-GR" b="1" dirty="0"/>
              <a:t>κενά στην αγορά εργασίας</a:t>
            </a:r>
            <a:r>
              <a:rPr lang="el-GR" dirty="0"/>
              <a:t>: αδυναμία εξεύρεσης εργαζομένων</a:t>
            </a:r>
          </a:p>
          <a:p>
            <a:pPr lvl="2"/>
            <a:r>
              <a:rPr lang="el-GR" dirty="0"/>
              <a:t>Ανάγκες ΜΦ αυξάνονται ταχύτερα από άλλους κλάδους: ανάγκη διεύρυνσης απασχόλησης κατά 60% ως το 2060  ακόμη και αν διατηρηθεί ο ίδιος λόγος εργαζόμενοι / εξυπηρετούμενοι.  </a:t>
            </a:r>
            <a:endParaRPr lang="en-GB" dirty="0"/>
          </a:p>
          <a:p>
            <a:pPr lvl="2"/>
            <a:r>
              <a:rPr lang="el-GR" dirty="0"/>
              <a:t>Μεγάλο τμήμα των εργαζόμενων είναι </a:t>
            </a:r>
            <a:r>
              <a:rPr lang="el-GR" b="1" dirty="0"/>
              <a:t>μετανάστριες</a:t>
            </a:r>
            <a:r>
              <a:rPr lang="el-GR" dirty="0"/>
              <a:t>. Πιθανόν ο αριθμός τους στο μέλλον να περιοριστεί (γήρανση σε χώρες προέλευσης, περιορισμοί μετανάστευσης)</a:t>
            </a:r>
          </a:p>
          <a:p>
            <a:pPr lvl="1"/>
            <a:r>
              <a:rPr lang="en-US" dirty="0"/>
              <a:t>Y</a:t>
            </a:r>
            <a:r>
              <a:rPr lang="el-GR" dirty="0" err="1"/>
              <a:t>πηρεσίες</a:t>
            </a:r>
            <a:r>
              <a:rPr lang="el-GR" dirty="0"/>
              <a:t> ΜΦ είναι </a:t>
            </a:r>
            <a:r>
              <a:rPr lang="el-GR" b="1" dirty="0"/>
              <a:t>έντασης εργασίας</a:t>
            </a:r>
            <a:r>
              <a:rPr lang="el-GR" dirty="0"/>
              <a:t>. Καθώς προχωρά η τεχνολογία, ακριβαίνουν (</a:t>
            </a:r>
            <a:r>
              <a:rPr lang="en-US" dirty="0"/>
              <a:t>Baumol effect)</a:t>
            </a:r>
          </a:p>
          <a:p>
            <a:pPr lvl="1"/>
            <a:r>
              <a:rPr lang="el-GR" dirty="0"/>
              <a:t>Πιέσεις για αύξηση μισθών στο </a:t>
            </a:r>
            <a:r>
              <a:rPr lang="el-GR" b="1" dirty="0"/>
              <a:t>χαμηλότερο τμήμα της αγοράς </a:t>
            </a:r>
            <a:r>
              <a:rPr lang="el-GR" dirty="0"/>
              <a:t>(Εξίσωση, πολιτικές για κατώτατο μισθό)</a:t>
            </a:r>
          </a:p>
          <a:p>
            <a:pPr lvl="2"/>
            <a:r>
              <a:rPr lang="en-US" dirty="0"/>
              <a:t>To </a:t>
            </a:r>
            <a:r>
              <a:rPr lang="el-GR" dirty="0"/>
              <a:t>σημερινό εργατικό δυναμικό: Χαμηλή εκπαίδευση (70%), κυρίως γυναίκες (90%), ηλικία 50+, 20% ξένοι, ταχεία εναλλαγή εργοδοτών, χαμηλή ικανοποίηση, μικρή κατάρτιση.  (Εργαζόμενοι σε ΝΦ αμείβονται 35% λιγότερο από νοσηλευτές)</a:t>
            </a:r>
          </a:p>
          <a:p>
            <a:pPr lvl="1"/>
            <a:r>
              <a:rPr lang="el-GR" dirty="0"/>
              <a:t>Πιέσεις για αναβάθμιση ποιότητας υπηρεσιών (πιστοποιήσεις, έλεγχοι, κοκ) </a:t>
            </a:r>
            <a:r>
              <a:rPr lang="el-GR" dirty="0">
                <a:latin typeface="Times New Roman" panose="02020603050405020304" pitchFamily="18" charset="0"/>
                <a:cs typeface="Times New Roman" panose="02020603050405020304" pitchFamily="18" charset="0"/>
              </a:rPr>
              <a:t>→ </a:t>
            </a:r>
            <a:r>
              <a:rPr lang="el-GR" dirty="0" err="1"/>
              <a:t>Αυξηση</a:t>
            </a:r>
            <a:r>
              <a:rPr lang="el-GR" dirty="0"/>
              <a:t> κόστους</a:t>
            </a:r>
          </a:p>
          <a:p>
            <a:r>
              <a:rPr lang="el-GR" b="1" dirty="0"/>
              <a:t>Κεντρικό σενάριο</a:t>
            </a:r>
            <a:r>
              <a:rPr lang="el-GR" dirty="0"/>
              <a:t>: κόστος αυξάνεται όσο </a:t>
            </a:r>
            <a:r>
              <a:rPr lang="el-GR" b="1" dirty="0"/>
              <a:t>το ΑΕΠ </a:t>
            </a:r>
            <a:r>
              <a:rPr lang="el-GR" b="1" i="1" dirty="0"/>
              <a:t>ανά ώρα εργασίας  </a:t>
            </a:r>
            <a:r>
              <a:rPr lang="el-GR" dirty="0"/>
              <a:t>(κάποια αναμονή αυξήσεων)</a:t>
            </a:r>
          </a:p>
          <a:p>
            <a:pPr lvl="1"/>
            <a:r>
              <a:rPr lang="el-GR" b="1" i="1" dirty="0"/>
              <a:t>Σενάριο υψηλού κόστους:  Τάση ανόδου στο μέσο όρο της ΕΕ (φτωχότερες χώρες ταχύτερα)</a:t>
            </a:r>
          </a:p>
          <a:p>
            <a:r>
              <a:rPr lang="el-GR" b="1" i="1" dirty="0">
                <a:solidFill>
                  <a:schemeClr val="accent1"/>
                </a:solidFill>
              </a:rPr>
              <a:t>Ακραίο Σενάριο </a:t>
            </a:r>
            <a:r>
              <a:rPr lang="el-GR" b="1" i="1" dirty="0"/>
              <a:t>(Σενάριο </a:t>
            </a:r>
            <a:r>
              <a:rPr lang="el-GR" b="1" i="1" dirty="0">
                <a:solidFill>
                  <a:schemeClr val="accent1"/>
                </a:solidFill>
              </a:rPr>
              <a:t>ρίσκου): Σύγκλιση των κρατών που υπολείπονται προς (α) το </a:t>
            </a:r>
            <a:r>
              <a:rPr lang="el-GR" b="1" i="1" dirty="0">
                <a:solidFill>
                  <a:schemeClr val="accent1"/>
                </a:solidFill>
                <a:effectLst>
                  <a:outerShdw blurRad="38100" dist="38100" dir="2700000" algn="tl">
                    <a:srgbClr val="000000">
                      <a:alpha val="43137"/>
                    </a:srgbClr>
                  </a:outerShdw>
                </a:effectLst>
              </a:rPr>
              <a:t>μέσο επίπεδο τυπικής φροντίδας </a:t>
            </a:r>
            <a:r>
              <a:rPr lang="el-GR" b="1" i="1" dirty="0">
                <a:solidFill>
                  <a:schemeClr val="accent1"/>
                </a:solidFill>
              </a:rPr>
              <a:t>και (β) </a:t>
            </a:r>
            <a:r>
              <a:rPr lang="el-GR" b="1" i="1" dirty="0">
                <a:effectLst>
                  <a:outerShdw blurRad="38100" dist="38100" dir="2700000" algn="tl">
                    <a:srgbClr val="000000">
                      <a:alpha val="43137"/>
                    </a:srgbClr>
                  </a:outerShdw>
                </a:effectLst>
              </a:rPr>
              <a:t>στο μέσο κόστος της ΕΕ</a:t>
            </a:r>
          </a:p>
        </p:txBody>
      </p:sp>
      <p:sp>
        <p:nvSpPr>
          <p:cNvPr id="4" name="Date Placeholder 3">
            <a:extLst>
              <a:ext uri="{FF2B5EF4-FFF2-40B4-BE49-F238E27FC236}">
                <a16:creationId xmlns:a16="http://schemas.microsoft.com/office/drawing/2014/main" id="{B9D62EED-9238-BE84-D342-5C641BC0CDEB}"/>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E73B6EA0-0D4F-A89E-9906-D38A94CA85DB}"/>
              </a:ext>
            </a:extLst>
          </p:cNvPr>
          <p:cNvSpPr>
            <a:spLocks noGrp="1"/>
          </p:cNvSpPr>
          <p:nvPr>
            <p:ph type="sldNum" sz="quarter" idx="12"/>
          </p:nvPr>
        </p:nvSpPr>
        <p:spPr/>
        <p:txBody>
          <a:bodyPr/>
          <a:lstStyle/>
          <a:p>
            <a:fld id="{129925B6-863B-4C2F-8765-BBFEFEBA9CE7}" type="slidenum">
              <a:rPr lang="en-GB" altLang="en-US" smtClean="0"/>
              <a:pPr/>
              <a:t>27</a:t>
            </a:fld>
            <a:endParaRPr lang="en-GB" altLang="en-US"/>
          </a:p>
        </p:txBody>
      </p:sp>
    </p:spTree>
    <p:extLst>
      <p:ext uri="{BB962C8B-B14F-4D97-AF65-F5344CB8AC3E}">
        <p14:creationId xmlns:p14="http://schemas.microsoft.com/office/powerpoint/2010/main" val="1838417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9215-B805-0099-DE18-C2B2D5C893BF}"/>
              </a:ext>
            </a:extLst>
          </p:cNvPr>
          <p:cNvSpPr>
            <a:spLocks noGrp="1"/>
          </p:cNvSpPr>
          <p:nvPr>
            <p:ph type="title"/>
          </p:nvPr>
        </p:nvSpPr>
        <p:spPr>
          <a:xfrm>
            <a:off x="1154954" y="973668"/>
            <a:ext cx="9045502" cy="767686"/>
          </a:xfrm>
        </p:spPr>
        <p:txBody>
          <a:bodyPr/>
          <a:lstStyle/>
          <a:p>
            <a:r>
              <a:rPr lang="el-GR" b="1" dirty="0">
                <a:effectLst>
                  <a:outerShdw blurRad="38100" dist="38100" dir="2700000" algn="tl">
                    <a:srgbClr val="000000">
                      <a:alpha val="43137"/>
                    </a:srgbClr>
                  </a:outerShdw>
                </a:effectLst>
              </a:rPr>
              <a:t>Κεντρική προβολή για δημόσια ΜΦ</a:t>
            </a:r>
            <a:r>
              <a:rPr lang="el-GR" dirty="0"/>
              <a:t>: </a:t>
            </a:r>
            <a:br>
              <a:rPr lang="el-GR" dirty="0"/>
            </a:br>
            <a:r>
              <a:rPr lang="el-GR" sz="2800" dirty="0"/>
              <a:t>Το σημείο εκκίνησης πιο αβέβαιο από το τέλος… </a:t>
            </a:r>
            <a:endParaRPr lang="en-GB" dirty="0"/>
          </a:p>
        </p:txBody>
      </p:sp>
      <p:sp>
        <p:nvSpPr>
          <p:cNvPr id="3" name="Content Placeholder 2">
            <a:extLst>
              <a:ext uri="{FF2B5EF4-FFF2-40B4-BE49-F238E27FC236}">
                <a16:creationId xmlns:a16="http://schemas.microsoft.com/office/drawing/2014/main" id="{A6576911-E8AD-E889-4991-627E756D64D0}"/>
              </a:ext>
            </a:extLst>
          </p:cNvPr>
          <p:cNvSpPr>
            <a:spLocks noGrp="1"/>
          </p:cNvSpPr>
          <p:nvPr>
            <p:ph sz="half" idx="1"/>
          </p:nvPr>
        </p:nvSpPr>
        <p:spPr>
          <a:xfrm>
            <a:off x="335360" y="2348879"/>
            <a:ext cx="6120680" cy="4347757"/>
          </a:xfrm>
        </p:spPr>
        <p:txBody>
          <a:bodyPr>
            <a:normAutofit fontScale="77500" lnSpcReduction="20000"/>
          </a:bodyPr>
          <a:lstStyle/>
          <a:p>
            <a:r>
              <a:rPr lang="el-GR" dirty="0"/>
              <a:t>Μεγάλη διασπορά αποτελεσμάτων </a:t>
            </a:r>
            <a:r>
              <a:rPr lang="el-GR" b="1" dirty="0"/>
              <a:t>για το 2070</a:t>
            </a:r>
            <a:r>
              <a:rPr lang="el-GR" dirty="0"/>
              <a:t>:</a:t>
            </a:r>
          </a:p>
          <a:p>
            <a:pPr lvl="1"/>
            <a:r>
              <a:rPr lang="el-GR" dirty="0"/>
              <a:t>Νορβηγία από </a:t>
            </a:r>
            <a:r>
              <a:rPr lang="el-GR" b="1" dirty="0"/>
              <a:t>4% σε 7,3%</a:t>
            </a:r>
            <a:r>
              <a:rPr lang="el-GR" dirty="0"/>
              <a:t>. Δανία από </a:t>
            </a:r>
            <a:r>
              <a:rPr lang="el-GR" b="1" dirty="0"/>
              <a:t>4% σε 6%.</a:t>
            </a:r>
          </a:p>
          <a:p>
            <a:pPr lvl="1"/>
            <a:r>
              <a:rPr lang="el-GR" dirty="0"/>
              <a:t>Ελλάδα από </a:t>
            </a:r>
            <a:r>
              <a:rPr lang="el-GR" b="1" dirty="0"/>
              <a:t>0,1% σε 0,1%  </a:t>
            </a:r>
            <a:r>
              <a:rPr lang="el-GR" dirty="0"/>
              <a:t>(όλο οικογένεια, καθόλου κράτος). </a:t>
            </a:r>
          </a:p>
          <a:p>
            <a:pPr lvl="1"/>
            <a:r>
              <a:rPr lang="el-GR" dirty="0"/>
              <a:t>ΕΕ από </a:t>
            </a:r>
            <a:r>
              <a:rPr lang="el-GR" b="1" dirty="0"/>
              <a:t>1,7% σε 2,6% </a:t>
            </a:r>
            <a:r>
              <a:rPr lang="el-GR" dirty="0"/>
              <a:t>του ΑΕΠ  (σχετικά συγκρατημένη) </a:t>
            </a:r>
          </a:p>
          <a:p>
            <a:r>
              <a:rPr lang="el-GR" dirty="0"/>
              <a:t>Γενικά η κατάσταση </a:t>
            </a:r>
            <a:r>
              <a:rPr lang="el-GR" b="1" dirty="0"/>
              <a:t>ως το 2030 παρουσιάζεται ως </a:t>
            </a:r>
            <a:r>
              <a:rPr lang="el-GR" b="1" i="1" dirty="0"/>
              <a:t>ελεγχόμενη</a:t>
            </a:r>
            <a:r>
              <a:rPr lang="el-GR" b="1" dirty="0"/>
              <a:t>  (ΕΕ +0,2%, </a:t>
            </a:r>
            <a:r>
              <a:rPr lang="en-US" b="1" dirty="0"/>
              <a:t>D</a:t>
            </a:r>
            <a:r>
              <a:rPr lang="el-GR" b="1" dirty="0"/>
              <a:t>Κ +0,3%)</a:t>
            </a:r>
          </a:p>
          <a:p>
            <a:r>
              <a:rPr lang="el-GR" b="1" dirty="0"/>
              <a:t>ΌΜΩΣ: Τεράστια αβεβαιότητα </a:t>
            </a:r>
            <a:r>
              <a:rPr lang="el-GR" dirty="0"/>
              <a:t>για το </a:t>
            </a:r>
            <a:r>
              <a:rPr lang="el-GR" b="1" dirty="0">
                <a:solidFill>
                  <a:schemeClr val="accent1"/>
                </a:solidFill>
                <a:effectLst>
                  <a:outerShdw blurRad="38100" dist="38100" dir="2700000" algn="tl">
                    <a:srgbClr val="000000">
                      <a:alpha val="43137"/>
                    </a:srgbClr>
                  </a:outerShdw>
                </a:effectLst>
              </a:rPr>
              <a:t>σημείο εκκίνησης:</a:t>
            </a:r>
          </a:p>
          <a:p>
            <a:pPr lvl="1"/>
            <a:r>
              <a:rPr lang="el-GR" dirty="0"/>
              <a:t>Ανισότητες στην ποιότητα καταγραφής. Σε κάποιες χώρες </a:t>
            </a:r>
            <a:r>
              <a:rPr lang="el-GR" i="1" dirty="0"/>
              <a:t>πλήρης</a:t>
            </a:r>
            <a:r>
              <a:rPr lang="el-GR" dirty="0"/>
              <a:t>, σε άλλες </a:t>
            </a:r>
            <a:r>
              <a:rPr lang="el-GR" i="1" dirty="0"/>
              <a:t>λιγότερο καλή, </a:t>
            </a:r>
            <a:r>
              <a:rPr lang="el-GR" b="1" i="1" dirty="0"/>
              <a:t>στην Ελλάδα ανύπαρκτες</a:t>
            </a:r>
            <a:r>
              <a:rPr lang="el-GR" i="1" dirty="0">
                <a:latin typeface="Times New Roman" panose="02020603050405020304" pitchFamily="18" charset="0"/>
                <a:cs typeface="Times New Roman" panose="02020603050405020304" pitchFamily="18" charset="0"/>
              </a:rPr>
              <a:t>→ </a:t>
            </a:r>
            <a:r>
              <a:rPr lang="el-GR" sz="1300" i="1" dirty="0"/>
              <a:t>Ο μέσος όρος  της ΕΕ δεν έχει νόημα. </a:t>
            </a:r>
          </a:p>
          <a:p>
            <a:pPr lvl="1"/>
            <a:r>
              <a:rPr lang="el-GR" b="1" dirty="0"/>
              <a:t>Υπόνοιες</a:t>
            </a:r>
            <a:r>
              <a:rPr lang="el-GR" dirty="0"/>
              <a:t> ότι μεγάλα τμήματα της σημερινής δαπάνης δεν έχουν καταγραφεί (πχ επειδή περιλαμβάνονται στη δαπάνη υγείας, ή επειδή δεν καταγράφονται πλήρως οι δαπάνες ΟΤΑ, ή ;;; )</a:t>
            </a:r>
          </a:p>
          <a:p>
            <a:pPr lvl="1"/>
            <a:r>
              <a:rPr lang="el-GR" dirty="0"/>
              <a:t>Τα προβλήματα είναι πολύ μεγαλύτερα στις </a:t>
            </a:r>
            <a:r>
              <a:rPr lang="el-GR" b="1" dirty="0"/>
              <a:t>δαπάνες σε είδος </a:t>
            </a:r>
            <a:r>
              <a:rPr lang="el-GR" dirty="0"/>
              <a:t>(όπου υπάρχει και η μεγαλύτερη αβεβαιότητα), παρά στα επιδόματα</a:t>
            </a:r>
          </a:p>
          <a:p>
            <a:pPr lvl="1"/>
            <a:r>
              <a:rPr lang="el-GR" dirty="0"/>
              <a:t>Μηδέν </a:t>
            </a:r>
            <a:r>
              <a:rPr lang="el-GR" i="1" dirty="0"/>
              <a:t>επί</a:t>
            </a:r>
            <a:r>
              <a:rPr lang="el-GR" dirty="0"/>
              <a:t> οποιοδήποτε αριθμό παραμένει μηδέν  (πχ Ελλάδα)</a:t>
            </a:r>
          </a:p>
          <a:p>
            <a:r>
              <a:rPr lang="el-GR" dirty="0"/>
              <a:t>Οι προβολές πρέπει να εκληφθούν </a:t>
            </a:r>
            <a:r>
              <a:rPr lang="el-GR" b="1" dirty="0"/>
              <a:t>ως ενδεικτικές. </a:t>
            </a:r>
            <a:r>
              <a:rPr lang="el-GR" dirty="0"/>
              <a:t>Πρέπει να εξεταστούν </a:t>
            </a:r>
            <a:r>
              <a:rPr lang="el-GR" b="1" dirty="0"/>
              <a:t>λεπτομερώς ανά χώρα (</a:t>
            </a:r>
            <a:r>
              <a:rPr lang="el-GR" dirty="0"/>
              <a:t>+ σύγκριση των σεναρίων)</a:t>
            </a:r>
            <a:br>
              <a:rPr lang="el-GR" dirty="0"/>
            </a:br>
            <a:r>
              <a:rPr lang="el-GR" dirty="0"/>
              <a:t>	</a:t>
            </a:r>
            <a:endParaRPr lang="en-GB" dirty="0"/>
          </a:p>
        </p:txBody>
      </p:sp>
      <p:pic>
        <p:nvPicPr>
          <p:cNvPr id="9" name="Content Placeholder 8">
            <a:extLst>
              <a:ext uri="{FF2B5EF4-FFF2-40B4-BE49-F238E27FC236}">
                <a16:creationId xmlns:a16="http://schemas.microsoft.com/office/drawing/2014/main" id="{CD11120E-E340-FF04-EB13-D0D35E8EEE9F}"/>
              </a:ext>
            </a:extLst>
          </p:cNvPr>
          <p:cNvPicPr>
            <a:picLocks noGrp="1" noChangeAspect="1"/>
          </p:cNvPicPr>
          <p:nvPr>
            <p:ph sz="half" idx="2"/>
          </p:nvPr>
        </p:nvPicPr>
        <p:blipFill>
          <a:blip r:embed="rId2"/>
          <a:stretch>
            <a:fillRect/>
          </a:stretch>
        </p:blipFill>
        <p:spPr>
          <a:xfrm>
            <a:off x="6456040" y="2060848"/>
            <a:ext cx="5579202" cy="2952328"/>
          </a:xfrm>
        </p:spPr>
      </p:pic>
      <p:sp>
        <p:nvSpPr>
          <p:cNvPr id="5" name="Date Placeholder 4">
            <a:extLst>
              <a:ext uri="{FF2B5EF4-FFF2-40B4-BE49-F238E27FC236}">
                <a16:creationId xmlns:a16="http://schemas.microsoft.com/office/drawing/2014/main" id="{41B5660F-B668-1358-28B2-CCA9676385F8}"/>
              </a:ext>
            </a:extLst>
          </p:cNvPr>
          <p:cNvSpPr>
            <a:spLocks noGrp="1"/>
          </p:cNvSpPr>
          <p:nvPr>
            <p:ph type="dt" sz="half" idx="10"/>
          </p:nvPr>
        </p:nvSpPr>
        <p:spPr/>
        <p:txBody>
          <a:bodyPr/>
          <a:lstStyle/>
          <a:p>
            <a:pPr>
              <a:defRPr/>
            </a:pPr>
            <a:fld id="{14F36A37-D5E3-4C3B-B28D-88BB6D3F7475}" type="datetime1">
              <a:rPr lang="en-GB" smtClean="0"/>
              <a:t>15/05/2025</a:t>
            </a:fld>
            <a:endParaRPr lang="en-GB"/>
          </a:p>
        </p:txBody>
      </p:sp>
      <p:sp>
        <p:nvSpPr>
          <p:cNvPr id="6" name="Slide Number Placeholder 5">
            <a:extLst>
              <a:ext uri="{FF2B5EF4-FFF2-40B4-BE49-F238E27FC236}">
                <a16:creationId xmlns:a16="http://schemas.microsoft.com/office/drawing/2014/main" id="{F31606AA-5A82-8F29-4928-8AFACC606209}"/>
              </a:ext>
            </a:extLst>
          </p:cNvPr>
          <p:cNvSpPr>
            <a:spLocks noGrp="1"/>
          </p:cNvSpPr>
          <p:nvPr>
            <p:ph type="sldNum" sz="quarter" idx="12"/>
          </p:nvPr>
        </p:nvSpPr>
        <p:spPr/>
        <p:txBody>
          <a:bodyPr/>
          <a:lstStyle/>
          <a:p>
            <a:fld id="{129925B6-863B-4C2F-8765-BBFEFEBA9CE7}" type="slidenum">
              <a:rPr lang="en-GB" altLang="en-US" smtClean="0"/>
              <a:pPr/>
              <a:t>28</a:t>
            </a:fld>
            <a:endParaRPr lang="en-GB" altLang="en-US"/>
          </a:p>
        </p:txBody>
      </p:sp>
      <p:sp>
        <p:nvSpPr>
          <p:cNvPr id="10" name="TextBox 9">
            <a:extLst>
              <a:ext uri="{FF2B5EF4-FFF2-40B4-BE49-F238E27FC236}">
                <a16:creationId xmlns:a16="http://schemas.microsoft.com/office/drawing/2014/main" id="{AD308057-C5DC-C930-AC90-DB156F35D82E}"/>
              </a:ext>
            </a:extLst>
          </p:cNvPr>
          <p:cNvSpPr txBox="1"/>
          <p:nvPr/>
        </p:nvSpPr>
        <p:spPr>
          <a:xfrm>
            <a:off x="6960096" y="5013176"/>
            <a:ext cx="5075146" cy="1734582"/>
          </a:xfrm>
          <a:prstGeom prst="rect">
            <a:avLst/>
          </a:prstGeom>
          <a:noFill/>
        </p:spPr>
        <p:txBody>
          <a:bodyPr wrap="square" rtlCol="0">
            <a:spAutoFit/>
          </a:bodyPr>
          <a:lstStyle/>
          <a:p>
            <a:r>
              <a:rPr lang="el-GR" b="1" i="1" dirty="0">
                <a:solidFill>
                  <a:schemeClr val="accent1"/>
                </a:solidFill>
                <a:effectLst>
                  <a:outerShdw blurRad="38100" dist="38100" dir="2700000" algn="tl">
                    <a:srgbClr val="000000">
                      <a:alpha val="43137"/>
                    </a:srgbClr>
                  </a:outerShdw>
                </a:effectLst>
              </a:rPr>
              <a:t>Συνεπώς</a:t>
            </a:r>
            <a:r>
              <a:rPr lang="el-GR" b="1" dirty="0">
                <a:effectLst>
                  <a:outerShdw blurRad="38100" dist="38100" dir="2700000" algn="tl">
                    <a:srgbClr val="000000">
                      <a:alpha val="43137"/>
                    </a:srgbClr>
                  </a:outerShdw>
                </a:effectLst>
              </a:rPr>
              <a:t>: </a:t>
            </a:r>
          </a:p>
          <a:p>
            <a:r>
              <a:rPr lang="el-GR" b="1" dirty="0">
                <a:effectLst>
                  <a:outerShdw blurRad="38100" dist="38100" dir="2700000" algn="tl">
                    <a:srgbClr val="000000">
                      <a:alpha val="43137"/>
                    </a:srgbClr>
                  </a:outerShdw>
                </a:effectLst>
              </a:rPr>
              <a:t>Καταλήγουμε ότι </a:t>
            </a:r>
            <a:r>
              <a:rPr lang="el-GR" b="1" i="1" dirty="0">
                <a:effectLst>
                  <a:outerShdw blurRad="38100" dist="38100" dir="2700000" algn="tl">
                    <a:srgbClr val="000000">
                      <a:alpha val="43137"/>
                    </a:srgbClr>
                  </a:outerShdw>
                </a:effectLst>
              </a:rPr>
              <a:t>δεν</a:t>
            </a:r>
            <a:r>
              <a:rPr lang="el-GR" b="1" dirty="0">
                <a:effectLst>
                  <a:outerShdw blurRad="38100" dist="38100" dir="2700000" algn="tl">
                    <a:srgbClr val="000000">
                      <a:alpha val="43137"/>
                    </a:srgbClr>
                  </a:outerShdw>
                </a:effectLst>
              </a:rPr>
              <a:t> υφίσταται πρόβλημα; </a:t>
            </a:r>
          </a:p>
          <a:p>
            <a:r>
              <a:rPr lang="el-GR" sz="2000" b="1" i="1" dirty="0">
                <a:effectLst>
                  <a:outerShdw blurRad="38100" dist="38100" dir="2700000" algn="tl">
                    <a:srgbClr val="000000">
                      <a:alpha val="43137"/>
                    </a:srgbClr>
                  </a:outerShdw>
                </a:effectLst>
              </a:rPr>
              <a:t>ΌΧΙ, επειδή: </a:t>
            </a:r>
            <a:r>
              <a:rPr lang="el-GR" dirty="0"/>
              <a:t> </a:t>
            </a:r>
            <a:r>
              <a:rPr lang="el-GR" sz="1600" b="1" dirty="0"/>
              <a:t>(α)</a:t>
            </a:r>
            <a:r>
              <a:rPr lang="el-GR" sz="1600" dirty="0"/>
              <a:t>αβεβαιότητες + </a:t>
            </a:r>
            <a:r>
              <a:rPr lang="el-GR" sz="1600" b="1" dirty="0"/>
              <a:t>(β)</a:t>
            </a:r>
            <a:r>
              <a:rPr lang="el-GR" sz="1600" dirty="0"/>
              <a:t> προβλήματα στην προβολή </a:t>
            </a:r>
          </a:p>
          <a:p>
            <a:r>
              <a:rPr lang="el-GR" sz="1600" dirty="0"/>
              <a:t>+ </a:t>
            </a:r>
            <a:r>
              <a:rPr lang="el-GR" sz="1600" b="1" dirty="0"/>
              <a:t>(γ) </a:t>
            </a:r>
            <a:r>
              <a:rPr lang="el-GR" sz="1600" dirty="0"/>
              <a:t>σενάρια ανησυχητικά </a:t>
            </a:r>
          </a:p>
          <a:p>
            <a:r>
              <a:rPr lang="el-GR" sz="1600" dirty="0"/>
              <a:t>Σε πολλές χώρες θεσμικά προβλήματα</a:t>
            </a:r>
            <a:endParaRPr lang="en-GB" sz="1600" dirty="0"/>
          </a:p>
        </p:txBody>
      </p:sp>
    </p:spTree>
    <p:extLst>
      <p:ext uri="{BB962C8B-B14F-4D97-AF65-F5344CB8AC3E}">
        <p14:creationId xmlns:p14="http://schemas.microsoft.com/office/powerpoint/2010/main" val="323862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6ED2-46EF-CACA-748C-033AF5F97DBE}"/>
              </a:ext>
            </a:extLst>
          </p:cNvPr>
          <p:cNvSpPr>
            <a:spLocks noGrp="1"/>
          </p:cNvSpPr>
          <p:nvPr>
            <p:ph type="title"/>
          </p:nvPr>
        </p:nvSpPr>
        <p:spPr>
          <a:xfrm>
            <a:off x="695401" y="912945"/>
            <a:ext cx="9361040" cy="767687"/>
          </a:xfrm>
        </p:spPr>
        <p:txBody>
          <a:bodyPr/>
          <a:lstStyle/>
          <a:p>
            <a:r>
              <a:rPr lang="el-GR" dirty="0"/>
              <a:t>Εξερευνώντας τα σενάρια για Δημόσια ΜΦ σε διάφορες χώρες στην ΕΕ</a:t>
            </a:r>
            <a:endParaRPr lang="en-GB" dirty="0"/>
          </a:p>
        </p:txBody>
      </p:sp>
      <p:sp>
        <p:nvSpPr>
          <p:cNvPr id="3" name="Text Placeholder 2">
            <a:extLst>
              <a:ext uri="{FF2B5EF4-FFF2-40B4-BE49-F238E27FC236}">
                <a16:creationId xmlns:a16="http://schemas.microsoft.com/office/drawing/2014/main" id="{A0BA189E-A909-D525-A1C2-C6E76DFBABFB}"/>
              </a:ext>
            </a:extLst>
          </p:cNvPr>
          <p:cNvSpPr>
            <a:spLocks noGrp="1"/>
          </p:cNvSpPr>
          <p:nvPr>
            <p:ph type="body" idx="1"/>
          </p:nvPr>
        </p:nvSpPr>
        <p:spPr>
          <a:xfrm>
            <a:off x="407368" y="2132857"/>
            <a:ext cx="5500735" cy="2020630"/>
          </a:xfrm>
        </p:spPr>
        <p:txBody>
          <a:bodyPr/>
          <a:lstStyle/>
          <a:p>
            <a:endParaRPr lang="el-GR" sz="1200" b="1" dirty="0"/>
          </a:p>
          <a:p>
            <a:pPr marL="171450" indent="-171450">
              <a:buFont typeface="Arial" panose="020B0604020202020204" pitchFamily="34" charset="0"/>
              <a:buChar char="•"/>
            </a:pPr>
            <a:r>
              <a:rPr lang="el-GR" sz="1200" b="1" dirty="0"/>
              <a:t>Πολύ μικρές αλλαγές ως 2030.  </a:t>
            </a:r>
          </a:p>
          <a:p>
            <a:pPr marL="171450" indent="-171450">
              <a:buFont typeface="Arial" panose="020B0604020202020204" pitchFamily="34" charset="0"/>
              <a:buChar char="•"/>
            </a:pPr>
            <a:r>
              <a:rPr lang="el-GR" sz="1200" b="1" dirty="0"/>
              <a:t>Το κεντρικό σενάριο: Συγκρατημένο και (υπερβολικά;) αισιόδοξο</a:t>
            </a:r>
          </a:p>
          <a:p>
            <a:pPr marL="171450" indent="-171450">
              <a:buFont typeface="Arial" panose="020B0604020202020204" pitchFamily="34" charset="0"/>
              <a:buChar char="•"/>
            </a:pPr>
            <a:r>
              <a:rPr lang="el-GR" sz="1200" b="1" dirty="0"/>
              <a:t>Μικρή αναμενόμενη επίπτωση στην επίπτωση υγείας</a:t>
            </a:r>
          </a:p>
          <a:p>
            <a:pPr marL="171450" indent="-171450">
              <a:buFont typeface="Arial" panose="020B0604020202020204" pitchFamily="34" charset="0"/>
              <a:buChar char="•"/>
            </a:pPr>
            <a:r>
              <a:rPr lang="el-GR" sz="1200" b="1" dirty="0"/>
              <a:t>Το πιο επικίνδυνο σενάριο</a:t>
            </a:r>
            <a:r>
              <a:rPr lang="el-GR" sz="1200" dirty="0"/>
              <a:t>: σύγκλιση σε κάλυψη ταυτόχρονα με σύγκλιση σε κόστος.  - συνολική αύξηση 150%, με τεράστιες διαφορές ανά χώρα.</a:t>
            </a:r>
          </a:p>
          <a:p>
            <a:pPr marL="171450" indent="-171450">
              <a:buFont typeface="Arial" panose="020B0604020202020204" pitchFamily="34" charset="0"/>
              <a:buChar char="•"/>
            </a:pPr>
            <a:r>
              <a:rPr lang="el-GR" sz="1200" dirty="0"/>
              <a:t>Σε χώρες με μεγάλη αναμενόμενη αύξηση: Υπάρχουν οι θεσμοί για να υποστηρίξουν τόσο μεγάλη αύξηση; </a:t>
            </a:r>
            <a:endParaRPr lang="en-GB" sz="1200" dirty="0"/>
          </a:p>
        </p:txBody>
      </p:sp>
      <p:graphicFrame>
        <p:nvGraphicFramePr>
          <p:cNvPr id="9" name="Content Placeholder 8">
            <a:extLst>
              <a:ext uri="{FF2B5EF4-FFF2-40B4-BE49-F238E27FC236}">
                <a16:creationId xmlns:a16="http://schemas.microsoft.com/office/drawing/2014/main" id="{0C9537F4-6CED-D4A2-600C-41ADE834B480}"/>
              </a:ext>
            </a:extLst>
          </p:cNvPr>
          <p:cNvGraphicFramePr>
            <a:graphicFrameLocks noGrp="1"/>
          </p:cNvGraphicFramePr>
          <p:nvPr>
            <p:ph sz="half" idx="2"/>
            <p:extLst>
              <p:ext uri="{D42A27DB-BD31-4B8C-83A1-F6EECF244321}">
                <p14:modId xmlns:p14="http://schemas.microsoft.com/office/powerpoint/2010/main" val="3035430678"/>
              </p:ext>
            </p:extLst>
          </p:nvPr>
        </p:nvGraphicFramePr>
        <p:xfrm>
          <a:off x="911424" y="4334014"/>
          <a:ext cx="4320481" cy="2320718"/>
        </p:xfrm>
        <a:graphic>
          <a:graphicData uri="http://schemas.openxmlformats.org/drawingml/2006/table">
            <a:tbl>
              <a:tblPr firstRow="1" firstCol="1" bandRow="1">
                <a:tableStyleId>{5C22544A-7EE6-4342-B048-85BDC9FD1C3A}</a:tableStyleId>
              </a:tblPr>
              <a:tblGrid>
                <a:gridCol w="1602788">
                  <a:extLst>
                    <a:ext uri="{9D8B030D-6E8A-4147-A177-3AD203B41FA5}">
                      <a16:colId xmlns:a16="http://schemas.microsoft.com/office/drawing/2014/main" val="2897155650"/>
                    </a:ext>
                  </a:extLst>
                </a:gridCol>
                <a:gridCol w="415510">
                  <a:extLst>
                    <a:ext uri="{9D8B030D-6E8A-4147-A177-3AD203B41FA5}">
                      <a16:colId xmlns:a16="http://schemas.microsoft.com/office/drawing/2014/main" val="2176635950"/>
                    </a:ext>
                  </a:extLst>
                </a:gridCol>
                <a:gridCol w="643547">
                  <a:extLst>
                    <a:ext uri="{9D8B030D-6E8A-4147-A177-3AD203B41FA5}">
                      <a16:colId xmlns:a16="http://schemas.microsoft.com/office/drawing/2014/main" val="3293288385"/>
                    </a:ext>
                  </a:extLst>
                </a:gridCol>
                <a:gridCol w="590110">
                  <a:extLst>
                    <a:ext uri="{9D8B030D-6E8A-4147-A177-3AD203B41FA5}">
                      <a16:colId xmlns:a16="http://schemas.microsoft.com/office/drawing/2014/main" val="3293500143"/>
                    </a:ext>
                  </a:extLst>
                </a:gridCol>
                <a:gridCol w="564208">
                  <a:extLst>
                    <a:ext uri="{9D8B030D-6E8A-4147-A177-3AD203B41FA5}">
                      <a16:colId xmlns:a16="http://schemas.microsoft.com/office/drawing/2014/main" val="2556774910"/>
                    </a:ext>
                  </a:extLst>
                </a:gridCol>
                <a:gridCol w="504318">
                  <a:extLst>
                    <a:ext uri="{9D8B030D-6E8A-4147-A177-3AD203B41FA5}">
                      <a16:colId xmlns:a16="http://schemas.microsoft.com/office/drawing/2014/main" val="3706171638"/>
                    </a:ext>
                  </a:extLst>
                </a:gridCol>
              </a:tblGrid>
              <a:tr h="234807">
                <a:tc gridSpan="6">
                  <a:txBody>
                    <a:bodyPr/>
                    <a:lstStyle/>
                    <a:p>
                      <a:pPr algn="l">
                        <a:spcAft>
                          <a:spcPts val="400"/>
                        </a:spcAft>
                        <a:buNone/>
                      </a:pPr>
                      <a:r>
                        <a:rPr lang="el-GR" sz="1000" i="1" dirty="0">
                          <a:effectLst/>
                          <a:latin typeface="Calibri" panose="020F0502020204030204" pitchFamily="34" charset="0"/>
                          <a:ea typeface="Times New Roman" panose="02020603050405020304" pitchFamily="18" charset="0"/>
                          <a:cs typeface="Times New Roman" panose="02020603050405020304" pitchFamily="18" charset="0"/>
                        </a:rPr>
                        <a:t>Συνολική</a:t>
                      </a:r>
                      <a:r>
                        <a:rPr lang="el-GR" sz="1000" dirty="0">
                          <a:effectLst/>
                          <a:latin typeface="Calibri" panose="020F0502020204030204" pitchFamily="34" charset="0"/>
                          <a:ea typeface="Times New Roman" panose="02020603050405020304" pitchFamily="18" charset="0"/>
                          <a:cs typeface="Times New Roman" panose="02020603050405020304" pitchFamily="18" charset="0"/>
                        </a:rPr>
                        <a:t> προβολή  ΜΦ για ΕΕ27 με διαφορετικά σενάρια</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hMerge="1">
                  <a:txBody>
                    <a:bodyPr/>
                    <a:lstStyle/>
                    <a:p>
                      <a:pPr algn="l">
                        <a:spcAft>
                          <a:spcPts val="400"/>
                        </a:spcAft>
                        <a:buNone/>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hMerge="1">
                  <a:txBody>
                    <a:bodyPr/>
                    <a:lstStyle/>
                    <a:p>
                      <a:endParaRPr lang="en-GB"/>
                    </a:p>
                  </a:txBody>
                  <a:tcPr/>
                </a:tc>
                <a:tc hMerge="1">
                  <a:txBody>
                    <a:bodyPr/>
                    <a:lstStyle/>
                    <a:p>
                      <a:endParaRPr lang="en-GB"/>
                    </a:p>
                  </a:txBody>
                  <a:tcPr/>
                </a:tc>
                <a:tc hMerge="1">
                  <a:txBody>
                    <a:bodyPr/>
                    <a:lstStyle/>
                    <a:p>
                      <a:pPr algn="l">
                        <a:spcAft>
                          <a:spcPts val="400"/>
                        </a:spcAft>
                        <a:buNone/>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hMerge="1">
                  <a:txBody>
                    <a:bodyPr/>
                    <a:lstStyle/>
                    <a:p>
                      <a:endParaRPr lang="en-GB"/>
                    </a:p>
                  </a:txBody>
                  <a:tcPr/>
                </a:tc>
                <a:extLst>
                  <a:ext uri="{0D108BD9-81ED-4DB2-BD59-A6C34878D82A}">
                    <a16:rowId xmlns:a16="http://schemas.microsoft.com/office/drawing/2014/main" val="2767866171"/>
                  </a:ext>
                </a:extLst>
              </a:tr>
              <a:tr h="234807">
                <a:tc>
                  <a:txBody>
                    <a:bodyPr/>
                    <a:lstStyle/>
                    <a:p>
                      <a:pPr algn="l">
                        <a:spcAft>
                          <a:spcPts val="400"/>
                        </a:spcAft>
                        <a:buNone/>
                      </a:pPr>
                      <a:r>
                        <a:rPr lang="el-GR" sz="1000" dirty="0">
                          <a:effectLst/>
                        </a:rPr>
                        <a:t>ΕΕ - 27</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gridSpan="3">
                  <a:txBody>
                    <a:bodyPr/>
                    <a:lstStyle/>
                    <a:p>
                      <a:pPr algn="l">
                        <a:spcAft>
                          <a:spcPts val="400"/>
                        </a:spcAft>
                        <a:buNone/>
                      </a:pPr>
                      <a:r>
                        <a:rPr lang="el-GR" sz="1000" dirty="0">
                          <a:effectLst/>
                        </a:rPr>
                        <a:t>Ποσοστά ΑΕΤ</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hMerge="1">
                  <a:txBody>
                    <a:bodyPr/>
                    <a:lstStyle/>
                    <a:p>
                      <a:endParaRPr lang="en-GB"/>
                    </a:p>
                  </a:txBody>
                  <a:tcPr/>
                </a:tc>
                <a:tc hMerge="1">
                  <a:txBody>
                    <a:bodyPr/>
                    <a:lstStyle/>
                    <a:p>
                      <a:endParaRPr lang="en-GB"/>
                    </a:p>
                  </a:txBody>
                  <a:tcPr/>
                </a:tc>
                <a:tc gridSpan="2">
                  <a:txBody>
                    <a:bodyPr/>
                    <a:lstStyle/>
                    <a:p>
                      <a:pPr algn="l">
                        <a:spcAft>
                          <a:spcPts val="400"/>
                        </a:spcAft>
                        <a:buNone/>
                      </a:pPr>
                      <a:r>
                        <a:rPr lang="el-GR" sz="1000" dirty="0">
                          <a:effectLst/>
                        </a:rPr>
                        <a:t>Μεταβολή 2022-2070</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hMerge="1">
                  <a:txBody>
                    <a:bodyPr/>
                    <a:lstStyle/>
                    <a:p>
                      <a:endParaRPr lang="en-GB"/>
                    </a:p>
                  </a:txBody>
                  <a:tcPr/>
                </a:tc>
                <a:extLst>
                  <a:ext uri="{0D108BD9-81ED-4DB2-BD59-A6C34878D82A}">
                    <a16:rowId xmlns:a16="http://schemas.microsoft.com/office/drawing/2014/main" val="3494545585"/>
                  </a:ext>
                </a:extLst>
              </a:tr>
              <a:tr h="301243">
                <a:tc>
                  <a:txBody>
                    <a:bodyPr/>
                    <a:lstStyle/>
                    <a:p>
                      <a:pPr algn="l">
                        <a:spcAft>
                          <a:spcPts val="400"/>
                        </a:spcAft>
                        <a:buNone/>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ctr">
                        <a:spcAft>
                          <a:spcPts val="400"/>
                        </a:spcAft>
                        <a:buNone/>
                      </a:pPr>
                      <a:r>
                        <a:rPr lang="en-GB" sz="1000" b="1" dirty="0">
                          <a:effectLst/>
                        </a:rPr>
                        <a:t>2022</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ctr">
                        <a:spcAft>
                          <a:spcPts val="400"/>
                        </a:spcAft>
                        <a:buNone/>
                      </a:pPr>
                      <a:r>
                        <a:rPr lang="en-GB" sz="1000" b="1" dirty="0">
                          <a:effectLst/>
                        </a:rPr>
                        <a:t>2030</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ctr">
                        <a:spcAft>
                          <a:spcPts val="400"/>
                        </a:spcAft>
                        <a:buNone/>
                      </a:pPr>
                      <a:r>
                        <a:rPr lang="en-GB" sz="1000" b="1" dirty="0">
                          <a:effectLst/>
                        </a:rPr>
                        <a:t>2070</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ctr">
                        <a:spcAft>
                          <a:spcPts val="400"/>
                        </a:spcAft>
                        <a:buNone/>
                      </a:pPr>
                      <a:r>
                        <a:rPr lang="en-GB" sz="1000" b="1">
                          <a:effectLst/>
                        </a:rPr>
                        <a:t>ποσ.μον.</a:t>
                      </a:r>
                      <a:endParaRPr lang="en-GB"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ctr">
                        <a:spcAft>
                          <a:spcPts val="400"/>
                        </a:spcAft>
                        <a:buNone/>
                      </a:pPr>
                      <a:r>
                        <a:rPr lang="en-GB" sz="1000" b="1" dirty="0">
                          <a:effectLst/>
                        </a:rPr>
                        <a:t>%</a:t>
                      </a: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extLst>
                  <a:ext uri="{0D108BD9-81ED-4DB2-BD59-A6C34878D82A}">
                    <a16:rowId xmlns:a16="http://schemas.microsoft.com/office/drawing/2014/main" val="4106018065"/>
                  </a:ext>
                </a:extLst>
              </a:tr>
              <a:tr h="171556">
                <a:tc>
                  <a:txBody>
                    <a:bodyPr/>
                    <a:lstStyle/>
                    <a:p>
                      <a:pPr algn="l">
                        <a:spcAft>
                          <a:spcPts val="400"/>
                        </a:spcAft>
                        <a:buNone/>
                      </a:pPr>
                      <a:r>
                        <a:rPr lang="en-GB" sz="1000">
                          <a:effectLst/>
                        </a:rPr>
                        <a:t>Κεντρικό Σενάριο</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1,7</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1,9</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2,6</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dirty="0">
                          <a:effectLst/>
                        </a:rPr>
                        <a:t>0,9</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dirty="0">
                          <a:effectLst/>
                        </a:rPr>
                        <a:t>48%</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extLst>
                  <a:ext uri="{0D108BD9-81ED-4DB2-BD59-A6C34878D82A}">
                    <a16:rowId xmlns:a16="http://schemas.microsoft.com/office/drawing/2014/main" val="1934643005"/>
                  </a:ext>
                </a:extLst>
              </a:tr>
              <a:tr h="301939">
                <a:tc>
                  <a:txBody>
                    <a:bodyPr/>
                    <a:lstStyle/>
                    <a:p>
                      <a:pPr algn="l">
                        <a:spcAft>
                          <a:spcPts val="400"/>
                        </a:spcAft>
                        <a:buNone/>
                      </a:pPr>
                      <a:r>
                        <a:rPr lang="en-GB" sz="1000" dirty="0">
                          <a:effectLst/>
                        </a:rPr>
                        <a:t>No Healthy ageing - </a:t>
                      </a:r>
                      <a:r>
                        <a:rPr lang="en-GB" sz="1000" dirty="0" err="1">
                          <a:effectLst/>
                        </a:rPr>
                        <a:t>δι</a:t>
                      </a:r>
                      <a:r>
                        <a:rPr lang="en-GB" sz="1000" dirty="0">
                          <a:effectLst/>
                        </a:rPr>
                        <a:t>αφορές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1,7</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1,9</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2,7</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58%</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extLst>
                  <a:ext uri="{0D108BD9-81ED-4DB2-BD59-A6C34878D82A}">
                    <a16:rowId xmlns:a16="http://schemas.microsoft.com/office/drawing/2014/main" val="1256266107"/>
                  </a:ext>
                </a:extLst>
              </a:tr>
              <a:tr h="171556">
                <a:tc>
                  <a:txBody>
                    <a:bodyPr/>
                    <a:lstStyle/>
                    <a:p>
                      <a:pPr algn="l">
                        <a:spcAft>
                          <a:spcPts val="400"/>
                        </a:spcAft>
                        <a:buNone/>
                      </a:pPr>
                      <a:r>
                        <a:rPr lang="en-GB" sz="1000">
                          <a:effectLst/>
                        </a:rPr>
                        <a:t>healthy ageing</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1,7</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1,9</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2,4</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0,7</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39%</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extLst>
                  <a:ext uri="{0D108BD9-81ED-4DB2-BD59-A6C34878D82A}">
                    <a16:rowId xmlns:a16="http://schemas.microsoft.com/office/drawing/2014/main" val="3063691705"/>
                  </a:ext>
                </a:extLst>
              </a:tr>
              <a:tr h="301243">
                <a:tc>
                  <a:txBody>
                    <a:bodyPr/>
                    <a:lstStyle/>
                    <a:p>
                      <a:pPr algn="l">
                        <a:spcAft>
                          <a:spcPts val="400"/>
                        </a:spcAft>
                        <a:buNone/>
                      </a:pPr>
                      <a:r>
                        <a:rPr lang="el-GR" sz="1000" dirty="0">
                          <a:effectLst/>
                        </a:rPr>
                        <a:t>Σύγκλιση κάλυψης</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1,7</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1,9</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3,3</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1,6</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dirty="0">
                          <a:effectLst/>
                        </a:rPr>
                        <a:t>89%</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extLst>
                  <a:ext uri="{0D108BD9-81ED-4DB2-BD59-A6C34878D82A}">
                    <a16:rowId xmlns:a16="http://schemas.microsoft.com/office/drawing/2014/main" val="3286943433"/>
                  </a:ext>
                </a:extLst>
              </a:tr>
              <a:tr h="171556">
                <a:tc>
                  <a:txBody>
                    <a:bodyPr/>
                    <a:lstStyle/>
                    <a:p>
                      <a:pPr algn="l">
                        <a:spcAft>
                          <a:spcPts val="400"/>
                        </a:spcAft>
                        <a:buNone/>
                      </a:pPr>
                      <a:r>
                        <a:rPr lang="el-GR" sz="1000" dirty="0">
                          <a:effectLst/>
                        </a:rPr>
                        <a:t>Σύγκλιση κόστους</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1,7</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2,0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3,6</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1,9</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105%</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extLst>
                  <a:ext uri="{0D108BD9-81ED-4DB2-BD59-A6C34878D82A}">
                    <a16:rowId xmlns:a16="http://schemas.microsoft.com/office/drawing/2014/main" val="687048432"/>
                  </a:ext>
                </a:extLst>
              </a:tr>
              <a:tr h="171556">
                <a:tc>
                  <a:txBody>
                    <a:bodyPr/>
                    <a:lstStyle/>
                    <a:p>
                      <a:pPr algn="l">
                        <a:spcAft>
                          <a:spcPts val="400"/>
                        </a:spcAft>
                        <a:buNone/>
                      </a:pPr>
                      <a:r>
                        <a:rPr lang="el-GR" sz="1000" dirty="0">
                          <a:effectLst/>
                          <a:latin typeface="Calibri" panose="020F0502020204030204" pitchFamily="34" charset="0"/>
                          <a:ea typeface="Times New Roman" panose="02020603050405020304" pitchFamily="18" charset="0"/>
                          <a:cs typeface="Times New Roman" panose="02020603050405020304" pitchFamily="18" charset="0"/>
                        </a:rPr>
                        <a:t>Σενάριο Ρίσκου </a:t>
                      </a:r>
                    </a:p>
                    <a:p>
                      <a:pPr algn="l">
                        <a:spcAft>
                          <a:spcPts val="400"/>
                        </a:spcAft>
                        <a:buNone/>
                      </a:pPr>
                      <a:r>
                        <a:rPr lang="el-GR" sz="1000" dirty="0">
                          <a:effectLst/>
                          <a:latin typeface="Calibri" panose="020F0502020204030204" pitchFamily="34" charset="0"/>
                          <a:ea typeface="Times New Roman" panose="02020603050405020304" pitchFamily="18" charset="0"/>
                          <a:cs typeface="Times New Roman" panose="02020603050405020304" pitchFamily="18" charset="0"/>
                        </a:rPr>
                        <a:t>(σύγκλιση </a:t>
                      </a:r>
                      <a:r>
                        <a:rPr lang="el-GR" sz="1000" dirty="0" err="1">
                          <a:effectLst/>
                          <a:latin typeface="Calibri" panose="020F0502020204030204" pitchFamily="34" charset="0"/>
                          <a:ea typeface="Times New Roman" panose="02020603050405020304" pitchFamily="18" charset="0"/>
                          <a:cs typeface="Times New Roman" panose="02020603050405020304" pitchFamily="18" charset="0"/>
                        </a:rPr>
                        <a:t>κάλυψη+κόστος</a:t>
                      </a:r>
                      <a:r>
                        <a:rPr lang="el-GR"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1,7</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2,0</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4,5</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a:effectLst/>
                        </a:rPr>
                        <a:t>2,8</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tc>
                  <a:txBody>
                    <a:bodyPr/>
                    <a:lstStyle/>
                    <a:p>
                      <a:pPr algn="r">
                        <a:spcAft>
                          <a:spcPts val="400"/>
                        </a:spcAft>
                        <a:buNone/>
                      </a:pPr>
                      <a:r>
                        <a:rPr lang="en-GB" sz="1000" dirty="0">
                          <a:effectLst/>
                        </a:rPr>
                        <a:t>156%</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489" marR="62489" marT="0" marB="0" anchor="b"/>
                </a:tc>
                <a:extLst>
                  <a:ext uri="{0D108BD9-81ED-4DB2-BD59-A6C34878D82A}">
                    <a16:rowId xmlns:a16="http://schemas.microsoft.com/office/drawing/2014/main" val="675630160"/>
                  </a:ext>
                </a:extLst>
              </a:tr>
            </a:tbl>
          </a:graphicData>
        </a:graphic>
      </p:graphicFrame>
      <p:sp>
        <p:nvSpPr>
          <p:cNvPr id="5" name="Text Placeholder 4">
            <a:extLst>
              <a:ext uri="{FF2B5EF4-FFF2-40B4-BE49-F238E27FC236}">
                <a16:creationId xmlns:a16="http://schemas.microsoft.com/office/drawing/2014/main" id="{9BDABA77-F86C-3C2A-8181-FBFACB01C1FF}"/>
              </a:ext>
            </a:extLst>
          </p:cNvPr>
          <p:cNvSpPr>
            <a:spLocks noGrp="1"/>
          </p:cNvSpPr>
          <p:nvPr>
            <p:ph type="body" sz="quarter" idx="3"/>
          </p:nvPr>
        </p:nvSpPr>
        <p:spPr>
          <a:xfrm>
            <a:off x="6244211" y="2348879"/>
            <a:ext cx="5688632" cy="1295433"/>
          </a:xfrm>
        </p:spPr>
        <p:txBody>
          <a:bodyPr/>
          <a:lstStyle/>
          <a:p>
            <a:r>
              <a:rPr lang="el-GR" sz="1200" dirty="0"/>
              <a:t>Μεγάλη διασπορά ανά χώρα και </a:t>
            </a:r>
            <a:r>
              <a:rPr lang="el-GR" sz="1200" dirty="0" err="1"/>
              <a:t>ανα</a:t>
            </a:r>
            <a:r>
              <a:rPr lang="el-GR" sz="1200" dirty="0"/>
              <a:t> σενάριο</a:t>
            </a:r>
          </a:p>
          <a:p>
            <a:r>
              <a:rPr lang="el-GR" sz="1200" dirty="0"/>
              <a:t>Χώρες με ώριμα συστήματα πιο ευάλωτες σε εξελίξεις για υγεία</a:t>
            </a:r>
          </a:p>
          <a:p>
            <a:r>
              <a:rPr lang="el-GR" sz="1200" dirty="0"/>
              <a:t>Ανώριμα συστήματα </a:t>
            </a:r>
            <a:r>
              <a:rPr lang="el-GR" sz="1200" b="1" dirty="0"/>
              <a:t>εξαιρετικά εκτεθειμένα σε σενάρια σύγκλισης</a:t>
            </a:r>
          </a:p>
          <a:p>
            <a:r>
              <a:rPr lang="el-GR" sz="1200" b="1" dirty="0"/>
              <a:t>Η Ελλάδα </a:t>
            </a:r>
            <a:r>
              <a:rPr lang="el-GR" sz="1200" b="1" dirty="0">
                <a:effectLst>
                  <a:outerShdw blurRad="38100" dist="38100" dir="2700000" algn="tl">
                    <a:srgbClr val="000000">
                      <a:alpha val="43137"/>
                    </a:srgbClr>
                  </a:outerShdw>
                </a:effectLst>
              </a:rPr>
              <a:t>στην ουσία αγνοεί το πρόβλημα </a:t>
            </a:r>
            <a:r>
              <a:rPr lang="el-GR" sz="1200" b="1" dirty="0"/>
              <a:t>– φαίνεται η δαπάνη μόνο στο ακραίο σενάριο σύγκλισης. </a:t>
            </a:r>
            <a:r>
              <a:rPr lang="el-GR" sz="1200" b="1" i="1" dirty="0">
                <a:solidFill>
                  <a:schemeClr val="accent3"/>
                </a:solidFill>
              </a:rPr>
              <a:t>Προϋποθέτει ότι ‘καθαρίζει η οικογένεια’</a:t>
            </a:r>
            <a:endParaRPr lang="en-GB" sz="1200" b="1" i="1" dirty="0">
              <a:solidFill>
                <a:schemeClr val="accent3"/>
              </a:solidFill>
            </a:endParaRPr>
          </a:p>
        </p:txBody>
      </p:sp>
      <p:sp>
        <p:nvSpPr>
          <p:cNvPr id="7" name="Date Placeholder 6">
            <a:extLst>
              <a:ext uri="{FF2B5EF4-FFF2-40B4-BE49-F238E27FC236}">
                <a16:creationId xmlns:a16="http://schemas.microsoft.com/office/drawing/2014/main" id="{F4DDD005-1BC0-0D7A-6FAA-98F7E39FC88B}"/>
              </a:ext>
            </a:extLst>
          </p:cNvPr>
          <p:cNvSpPr>
            <a:spLocks noGrp="1"/>
          </p:cNvSpPr>
          <p:nvPr>
            <p:ph type="dt" sz="half" idx="10"/>
          </p:nvPr>
        </p:nvSpPr>
        <p:spPr/>
        <p:txBody>
          <a:bodyPr/>
          <a:lstStyle/>
          <a:p>
            <a:pPr>
              <a:defRPr/>
            </a:pPr>
            <a:fld id="{B6CCFF98-C502-4353-B8E6-5692710ACA3F}" type="datetime1">
              <a:rPr lang="en-GB" smtClean="0"/>
              <a:t>15/05/2025</a:t>
            </a:fld>
            <a:endParaRPr lang="en-GB"/>
          </a:p>
        </p:txBody>
      </p:sp>
      <p:sp>
        <p:nvSpPr>
          <p:cNvPr id="8" name="Slide Number Placeholder 7">
            <a:extLst>
              <a:ext uri="{FF2B5EF4-FFF2-40B4-BE49-F238E27FC236}">
                <a16:creationId xmlns:a16="http://schemas.microsoft.com/office/drawing/2014/main" id="{2E5D4223-33A0-CE37-CA04-95538C246202}"/>
              </a:ext>
            </a:extLst>
          </p:cNvPr>
          <p:cNvSpPr>
            <a:spLocks noGrp="1"/>
          </p:cNvSpPr>
          <p:nvPr>
            <p:ph type="sldNum" sz="quarter" idx="12"/>
          </p:nvPr>
        </p:nvSpPr>
        <p:spPr/>
        <p:txBody>
          <a:bodyPr/>
          <a:lstStyle/>
          <a:p>
            <a:fld id="{129925B6-863B-4C2F-8765-BBFEFEBA9CE7}" type="slidenum">
              <a:rPr lang="en-GB" altLang="en-US" smtClean="0"/>
              <a:pPr/>
              <a:t>29</a:t>
            </a:fld>
            <a:endParaRPr lang="en-GB" altLang="en-US"/>
          </a:p>
        </p:txBody>
      </p:sp>
      <p:graphicFrame>
        <p:nvGraphicFramePr>
          <p:cNvPr id="10" name="Content Placeholder 9">
            <a:extLst>
              <a:ext uri="{FF2B5EF4-FFF2-40B4-BE49-F238E27FC236}">
                <a16:creationId xmlns:a16="http://schemas.microsoft.com/office/drawing/2014/main" id="{4BD97EB5-FB7C-8110-ECD2-ACE2D9601FAB}"/>
              </a:ext>
            </a:extLst>
          </p:cNvPr>
          <p:cNvGraphicFramePr>
            <a:graphicFrameLocks noGrp="1"/>
          </p:cNvGraphicFramePr>
          <p:nvPr>
            <p:ph sz="quarter" idx="4"/>
            <p:extLst>
              <p:ext uri="{D42A27DB-BD31-4B8C-83A1-F6EECF244321}">
                <p14:modId xmlns:p14="http://schemas.microsoft.com/office/powerpoint/2010/main" val="1077678336"/>
              </p:ext>
            </p:extLst>
          </p:nvPr>
        </p:nvGraphicFramePr>
        <p:xfrm>
          <a:off x="6244211" y="3745535"/>
          <a:ext cx="5688632" cy="2849880"/>
        </p:xfrm>
        <a:graphic>
          <a:graphicData uri="http://schemas.openxmlformats.org/drawingml/2006/table">
            <a:tbl>
              <a:tblPr firstRow="1" firstCol="1" bandRow="1">
                <a:tableStyleId>{5C22544A-7EE6-4342-B048-85BDC9FD1C3A}</a:tableStyleId>
              </a:tblPr>
              <a:tblGrid>
                <a:gridCol w="1162557">
                  <a:extLst>
                    <a:ext uri="{9D8B030D-6E8A-4147-A177-3AD203B41FA5}">
                      <a16:colId xmlns:a16="http://schemas.microsoft.com/office/drawing/2014/main" val="4029270404"/>
                    </a:ext>
                  </a:extLst>
                </a:gridCol>
                <a:gridCol w="568506">
                  <a:extLst>
                    <a:ext uri="{9D8B030D-6E8A-4147-A177-3AD203B41FA5}">
                      <a16:colId xmlns:a16="http://schemas.microsoft.com/office/drawing/2014/main" val="4013247830"/>
                    </a:ext>
                  </a:extLst>
                </a:gridCol>
                <a:gridCol w="500192">
                  <a:extLst>
                    <a:ext uri="{9D8B030D-6E8A-4147-A177-3AD203B41FA5}">
                      <a16:colId xmlns:a16="http://schemas.microsoft.com/office/drawing/2014/main" val="1128750854"/>
                    </a:ext>
                  </a:extLst>
                </a:gridCol>
                <a:gridCol w="507914">
                  <a:extLst>
                    <a:ext uri="{9D8B030D-6E8A-4147-A177-3AD203B41FA5}">
                      <a16:colId xmlns:a16="http://schemas.microsoft.com/office/drawing/2014/main" val="2119997273"/>
                    </a:ext>
                  </a:extLst>
                </a:gridCol>
                <a:gridCol w="706328">
                  <a:extLst>
                    <a:ext uri="{9D8B030D-6E8A-4147-A177-3AD203B41FA5}">
                      <a16:colId xmlns:a16="http://schemas.microsoft.com/office/drawing/2014/main" val="2984897918"/>
                    </a:ext>
                  </a:extLst>
                </a:gridCol>
                <a:gridCol w="851869">
                  <a:extLst>
                    <a:ext uri="{9D8B030D-6E8A-4147-A177-3AD203B41FA5}">
                      <a16:colId xmlns:a16="http://schemas.microsoft.com/office/drawing/2014/main" val="1503892922"/>
                    </a:ext>
                  </a:extLst>
                </a:gridCol>
                <a:gridCol w="364747">
                  <a:extLst>
                    <a:ext uri="{9D8B030D-6E8A-4147-A177-3AD203B41FA5}">
                      <a16:colId xmlns:a16="http://schemas.microsoft.com/office/drawing/2014/main" val="2584461401"/>
                    </a:ext>
                  </a:extLst>
                </a:gridCol>
                <a:gridCol w="348707">
                  <a:extLst>
                    <a:ext uri="{9D8B030D-6E8A-4147-A177-3AD203B41FA5}">
                      <a16:colId xmlns:a16="http://schemas.microsoft.com/office/drawing/2014/main" val="2756212817"/>
                    </a:ext>
                  </a:extLst>
                </a:gridCol>
                <a:gridCol w="677812">
                  <a:extLst>
                    <a:ext uri="{9D8B030D-6E8A-4147-A177-3AD203B41FA5}">
                      <a16:colId xmlns:a16="http://schemas.microsoft.com/office/drawing/2014/main" val="3643833390"/>
                    </a:ext>
                  </a:extLst>
                </a:gridCol>
              </a:tblGrid>
              <a:tr h="560101">
                <a:tc>
                  <a:txBody>
                    <a:bodyPr/>
                    <a:lstStyle/>
                    <a:p>
                      <a:pPr algn="l">
                        <a:spcAft>
                          <a:spcPts val="400"/>
                        </a:spcAft>
                        <a:buNone/>
                      </a:pPr>
                      <a:r>
                        <a:rPr lang="el-GR" sz="1100" dirty="0">
                          <a:effectLst/>
                        </a:rPr>
                        <a:t>Ενδεικτικά χώρες (</a:t>
                      </a:r>
                      <a:r>
                        <a:rPr lang="el-GR" sz="1100" dirty="0" err="1">
                          <a:effectLst/>
                        </a:rPr>
                        <a:t>ανα</a:t>
                      </a:r>
                      <a:r>
                        <a:rPr lang="el-GR" sz="1100" dirty="0">
                          <a:effectLst/>
                        </a:rPr>
                        <a:t> είδος συστήματος)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gridSpan="2">
                  <a:txBody>
                    <a:bodyPr/>
                    <a:lstStyle/>
                    <a:p>
                      <a:pPr algn="l">
                        <a:spcAft>
                          <a:spcPts val="400"/>
                        </a:spcAft>
                        <a:buNone/>
                      </a:pPr>
                      <a:r>
                        <a:rPr lang="el-GR" sz="1100">
                          <a:effectLst/>
                        </a:rPr>
                        <a:t>Επίπεδα  ΜΦ </a:t>
                      </a:r>
                      <a:endParaRPr lang="en-GB" sz="1100">
                        <a:effectLst/>
                      </a:endParaRPr>
                    </a:p>
                    <a:p>
                      <a:pPr algn="l">
                        <a:spcAft>
                          <a:spcPts val="400"/>
                        </a:spcAft>
                        <a:buNone/>
                      </a:pPr>
                      <a:r>
                        <a:rPr lang="el-GR" sz="1100">
                          <a:effectLst/>
                        </a:rPr>
                        <a:t>(% ΑΕΠ)</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hMerge="1">
                  <a:txBody>
                    <a:bodyPr/>
                    <a:lstStyle/>
                    <a:p>
                      <a:endParaRPr lang="en-GB"/>
                    </a:p>
                  </a:txBody>
                  <a:tcPr/>
                </a:tc>
                <a:tc gridSpan="2">
                  <a:txBody>
                    <a:bodyPr/>
                    <a:lstStyle/>
                    <a:p>
                      <a:pPr algn="l">
                        <a:spcAft>
                          <a:spcPts val="400"/>
                        </a:spcAft>
                        <a:buNone/>
                      </a:pPr>
                      <a:r>
                        <a:rPr lang="el-GR" sz="1100">
                          <a:effectLst/>
                        </a:rPr>
                        <a:t>Επιπλέον ποσοστά στο κεντρικό σενάριο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hMerge="1">
                  <a:txBody>
                    <a:bodyPr/>
                    <a:lstStyle/>
                    <a:p>
                      <a:endParaRPr lang="en-GB"/>
                    </a:p>
                  </a:txBody>
                  <a:tcPr/>
                </a:tc>
                <a:tc gridSpan="3">
                  <a:txBody>
                    <a:bodyPr/>
                    <a:lstStyle/>
                    <a:p>
                      <a:pPr algn="l">
                        <a:spcAft>
                          <a:spcPts val="400"/>
                        </a:spcAft>
                        <a:buNone/>
                      </a:pPr>
                      <a:r>
                        <a:rPr lang="en-GB" sz="1100">
                          <a:effectLst/>
                        </a:rPr>
                        <a:t>Επιπλέον Ποσοστά </a:t>
                      </a:r>
                      <a:r>
                        <a:rPr lang="el-GR" sz="1100">
                          <a:effectLst/>
                        </a:rPr>
                        <a:t>σε συγκεκριμένα</a:t>
                      </a:r>
                      <a:r>
                        <a:rPr lang="en-GB" sz="1100">
                          <a:effectLst/>
                        </a:rPr>
                        <a:t> σενάρια:</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hMerge="1">
                  <a:txBody>
                    <a:bodyPr/>
                    <a:lstStyle/>
                    <a:p>
                      <a:endParaRPr lang="en-GB"/>
                    </a:p>
                  </a:txBody>
                  <a:tcPr/>
                </a:tc>
                <a:tc hMerge="1">
                  <a:txBody>
                    <a:bodyPr/>
                    <a:lstStyle/>
                    <a:p>
                      <a:endParaRPr lang="en-GB"/>
                    </a:p>
                  </a:txBody>
                  <a:tcPr/>
                </a:tc>
                <a:tc>
                  <a:txBody>
                    <a:bodyPr/>
                    <a:lstStyle/>
                    <a:p>
                      <a:endParaRPr lang="en-GB" sz="1100">
                        <a:effectLst/>
                        <a:latin typeface="Aptos" panose="020B0004020202020204" pitchFamily="34" charset="0"/>
                      </a:endParaRPr>
                    </a:p>
                  </a:txBody>
                  <a:tcPr marL="54411" marR="54411" marT="0" marB="0" anchor="b"/>
                </a:tc>
                <a:extLst>
                  <a:ext uri="{0D108BD9-81ED-4DB2-BD59-A6C34878D82A}">
                    <a16:rowId xmlns:a16="http://schemas.microsoft.com/office/drawing/2014/main" val="1696886433"/>
                  </a:ext>
                </a:extLst>
              </a:tr>
              <a:tr h="560101">
                <a:tc>
                  <a:txBody>
                    <a:bodyPr/>
                    <a:lstStyle/>
                    <a:p>
                      <a:pPr marL="0" algn="l" defTabSz="457200" rtl="0" eaLnBrk="1" latinLnBrk="0" hangingPunct="1">
                        <a:spcAft>
                          <a:spcPts val="400"/>
                        </a:spcAft>
                        <a:buNone/>
                      </a:pPr>
                      <a:r>
                        <a:rPr lang="el-GR" sz="1100" b="1" kern="1200" dirty="0">
                          <a:solidFill>
                            <a:schemeClr val="lt1"/>
                          </a:solidFill>
                          <a:effectLst/>
                          <a:latin typeface="+mn-lt"/>
                          <a:ea typeface="+mn-ea"/>
                          <a:cs typeface="+mn-cs"/>
                        </a:rPr>
                        <a:t>Ω</a:t>
                      </a:r>
                      <a:r>
                        <a:rPr lang="en-GB" sz="1100" b="1" kern="1200" dirty="0" err="1">
                          <a:solidFill>
                            <a:schemeClr val="lt1"/>
                          </a:solidFill>
                          <a:effectLst/>
                          <a:latin typeface="+mn-lt"/>
                          <a:ea typeface="+mn-ea"/>
                          <a:cs typeface="+mn-cs"/>
                        </a:rPr>
                        <a:t>ριμ</a:t>
                      </a:r>
                      <a:r>
                        <a:rPr lang="en-GB" sz="1100" b="1" kern="1200" dirty="0">
                          <a:solidFill>
                            <a:schemeClr val="lt1"/>
                          </a:solidFill>
                          <a:effectLst/>
                          <a:latin typeface="+mn-lt"/>
                          <a:ea typeface="+mn-ea"/>
                          <a:cs typeface="+mn-cs"/>
                        </a:rPr>
                        <a:t>α </a:t>
                      </a:r>
                    </a:p>
                  </a:txBody>
                  <a:tcPr marL="54411" marR="54411" marT="0" marB="0" anchor="b"/>
                </a:tc>
                <a:tc>
                  <a:txBody>
                    <a:bodyPr/>
                    <a:lstStyle/>
                    <a:p>
                      <a:pPr marL="0" algn="l" defTabSz="457200" rtl="0" eaLnBrk="1" latinLnBrk="0" hangingPunct="1">
                        <a:spcAft>
                          <a:spcPts val="400"/>
                        </a:spcAft>
                        <a:buNone/>
                      </a:pPr>
                      <a:r>
                        <a:rPr lang="en-GB" sz="1100" b="1" kern="1200" dirty="0">
                          <a:solidFill>
                            <a:schemeClr val="lt1"/>
                          </a:solidFill>
                          <a:effectLst/>
                          <a:latin typeface="+mn-lt"/>
                          <a:ea typeface="+mn-ea"/>
                          <a:cs typeface="+mn-cs"/>
                        </a:rPr>
                        <a:t>2022</a:t>
                      </a:r>
                    </a:p>
                  </a:txBody>
                  <a:tcPr marL="54411" marR="54411" marT="0" marB="0" anchor="b">
                    <a:solidFill>
                      <a:schemeClr val="accent1"/>
                    </a:solidFill>
                  </a:tcPr>
                </a:tc>
                <a:tc>
                  <a:txBody>
                    <a:bodyPr/>
                    <a:lstStyle/>
                    <a:p>
                      <a:pPr marL="0" algn="l" defTabSz="457200" rtl="0" eaLnBrk="1" latinLnBrk="0" hangingPunct="1">
                        <a:spcAft>
                          <a:spcPts val="400"/>
                        </a:spcAft>
                        <a:buNone/>
                      </a:pPr>
                      <a:r>
                        <a:rPr lang="en-GB" sz="1100" b="1" kern="1200" dirty="0">
                          <a:solidFill>
                            <a:schemeClr val="lt1"/>
                          </a:solidFill>
                          <a:effectLst/>
                          <a:latin typeface="+mn-lt"/>
                          <a:ea typeface="+mn-ea"/>
                          <a:cs typeface="+mn-cs"/>
                        </a:rPr>
                        <a:t>2070</a:t>
                      </a:r>
                    </a:p>
                  </a:txBody>
                  <a:tcPr marL="54411" marR="54411" marT="0" marB="0" anchor="b">
                    <a:solidFill>
                      <a:schemeClr val="accent1"/>
                    </a:solidFill>
                  </a:tcPr>
                </a:tc>
                <a:tc>
                  <a:txBody>
                    <a:bodyPr/>
                    <a:lstStyle/>
                    <a:p>
                      <a:pPr marL="0" algn="l" defTabSz="457200" rtl="0" eaLnBrk="1" latinLnBrk="0" hangingPunct="1">
                        <a:spcAft>
                          <a:spcPts val="400"/>
                        </a:spcAft>
                        <a:buNone/>
                      </a:pPr>
                      <a:r>
                        <a:rPr lang="el-GR" sz="1100" b="1" kern="1200" dirty="0">
                          <a:solidFill>
                            <a:schemeClr val="lt1"/>
                          </a:solidFill>
                          <a:effectLst/>
                          <a:latin typeface="+mn-lt"/>
                          <a:ea typeface="+mn-ea"/>
                          <a:cs typeface="+mn-cs"/>
                        </a:rPr>
                        <a:t>% ΑΕΠ</a:t>
                      </a:r>
                      <a:endParaRPr lang="en-GB" sz="1100" b="1" kern="1200" dirty="0">
                        <a:solidFill>
                          <a:schemeClr val="lt1"/>
                        </a:solidFill>
                        <a:effectLst/>
                        <a:latin typeface="+mn-lt"/>
                        <a:ea typeface="+mn-ea"/>
                        <a:cs typeface="+mn-cs"/>
                      </a:endParaRPr>
                    </a:p>
                  </a:txBody>
                  <a:tcPr marL="54411" marR="54411" marT="0" marB="0" anchor="b">
                    <a:solidFill>
                      <a:schemeClr val="accent1"/>
                    </a:solidFill>
                  </a:tcPr>
                </a:tc>
                <a:tc>
                  <a:txBody>
                    <a:bodyPr/>
                    <a:lstStyle/>
                    <a:p>
                      <a:pPr marL="0" algn="l" defTabSz="457200" rtl="0" eaLnBrk="1" latinLnBrk="0" hangingPunct="1">
                        <a:spcAft>
                          <a:spcPts val="400"/>
                        </a:spcAft>
                        <a:buNone/>
                      </a:pPr>
                      <a:r>
                        <a:rPr lang="el-GR" sz="1100" b="1" kern="1200" dirty="0">
                          <a:solidFill>
                            <a:schemeClr val="lt1"/>
                          </a:solidFill>
                          <a:effectLst/>
                          <a:latin typeface="+mn-lt"/>
                          <a:ea typeface="+mn-ea"/>
                          <a:cs typeface="+mn-cs"/>
                        </a:rPr>
                        <a:t>Μεταβολή (%)</a:t>
                      </a:r>
                      <a:endParaRPr lang="en-GB" sz="1100" b="1" kern="1200" dirty="0">
                        <a:solidFill>
                          <a:schemeClr val="lt1"/>
                        </a:solidFill>
                        <a:effectLst/>
                        <a:latin typeface="+mn-lt"/>
                        <a:ea typeface="+mn-ea"/>
                        <a:cs typeface="+mn-cs"/>
                      </a:endParaRPr>
                    </a:p>
                  </a:txBody>
                  <a:tcPr marL="54411" marR="54411" marT="0" marB="0" anchor="b">
                    <a:solidFill>
                      <a:schemeClr val="accent1"/>
                    </a:solidFill>
                  </a:tcPr>
                </a:tc>
                <a:tc>
                  <a:txBody>
                    <a:bodyPr/>
                    <a:lstStyle/>
                    <a:p>
                      <a:pPr marL="0" algn="l" defTabSz="457200" rtl="0" eaLnBrk="1" latinLnBrk="0" hangingPunct="1">
                        <a:spcAft>
                          <a:spcPts val="400"/>
                        </a:spcAft>
                        <a:buNone/>
                      </a:pPr>
                      <a:r>
                        <a:rPr lang="en-GB" sz="1100" b="1" kern="1200" dirty="0">
                          <a:solidFill>
                            <a:schemeClr val="lt1"/>
                          </a:solidFill>
                          <a:effectLst/>
                          <a:latin typeface="+mn-lt"/>
                          <a:ea typeface="+mn-ea"/>
                          <a:cs typeface="+mn-cs"/>
                        </a:rPr>
                        <a:t>Κα</a:t>
                      </a:r>
                      <a:r>
                        <a:rPr lang="el-GR" sz="1100" b="1" kern="1200" dirty="0">
                          <a:solidFill>
                            <a:schemeClr val="lt1"/>
                          </a:solidFill>
                          <a:effectLst/>
                          <a:latin typeface="+mn-lt"/>
                          <a:ea typeface="+mn-ea"/>
                          <a:cs typeface="+mn-cs"/>
                        </a:rPr>
                        <a:t>κ</a:t>
                      </a:r>
                      <a:r>
                        <a:rPr lang="en-GB" sz="1100" b="1" kern="1200" dirty="0">
                          <a:solidFill>
                            <a:schemeClr val="lt1"/>
                          </a:solidFill>
                          <a:effectLst/>
                          <a:latin typeface="+mn-lt"/>
                          <a:ea typeface="+mn-ea"/>
                          <a:cs typeface="+mn-cs"/>
                        </a:rPr>
                        <a:t>ή </a:t>
                      </a:r>
                      <a:r>
                        <a:rPr lang="en-GB" sz="1100" b="1" kern="1200" dirty="0" err="1">
                          <a:solidFill>
                            <a:schemeClr val="lt1"/>
                          </a:solidFill>
                          <a:effectLst/>
                          <a:latin typeface="+mn-lt"/>
                          <a:ea typeface="+mn-ea"/>
                          <a:cs typeface="+mn-cs"/>
                        </a:rPr>
                        <a:t>υγεί</a:t>
                      </a:r>
                      <a:r>
                        <a:rPr lang="en-GB" sz="1100" b="1" kern="1200" dirty="0">
                          <a:solidFill>
                            <a:schemeClr val="lt1"/>
                          </a:solidFill>
                          <a:effectLst/>
                          <a:latin typeface="+mn-lt"/>
                          <a:ea typeface="+mn-ea"/>
                          <a:cs typeface="+mn-cs"/>
                        </a:rPr>
                        <a:t>α</a:t>
                      </a:r>
                    </a:p>
                  </a:txBody>
                  <a:tcPr marL="54411" marR="54411" marT="0" marB="0" anchor="b">
                    <a:solidFill>
                      <a:schemeClr val="accent1"/>
                    </a:solidFill>
                  </a:tcPr>
                </a:tc>
                <a:tc gridSpan="2">
                  <a:txBody>
                    <a:bodyPr/>
                    <a:lstStyle/>
                    <a:p>
                      <a:pPr marL="0" algn="l" defTabSz="457200" rtl="0" eaLnBrk="1" latinLnBrk="0" hangingPunct="1">
                        <a:spcAft>
                          <a:spcPts val="400"/>
                        </a:spcAft>
                        <a:buNone/>
                      </a:pPr>
                      <a:r>
                        <a:rPr lang="en-GB" sz="1100" b="1" kern="1200" dirty="0">
                          <a:solidFill>
                            <a:schemeClr val="lt1"/>
                          </a:solidFill>
                          <a:effectLst/>
                          <a:latin typeface="+mn-lt"/>
                          <a:ea typeface="+mn-ea"/>
                          <a:cs typeface="+mn-cs"/>
                        </a:rPr>
                        <a:t>Κα</a:t>
                      </a:r>
                      <a:r>
                        <a:rPr lang="el-GR" sz="1100" b="1" kern="1200" dirty="0">
                          <a:solidFill>
                            <a:schemeClr val="lt1"/>
                          </a:solidFill>
                          <a:effectLst/>
                          <a:latin typeface="+mn-lt"/>
                          <a:ea typeface="+mn-ea"/>
                          <a:cs typeface="+mn-cs"/>
                        </a:rPr>
                        <a:t>λ</a:t>
                      </a:r>
                      <a:r>
                        <a:rPr lang="en-GB" sz="1100" b="1" kern="1200" dirty="0">
                          <a:solidFill>
                            <a:schemeClr val="lt1"/>
                          </a:solidFill>
                          <a:effectLst/>
                          <a:latin typeface="+mn-lt"/>
                          <a:ea typeface="+mn-ea"/>
                          <a:cs typeface="+mn-cs"/>
                        </a:rPr>
                        <a:t>ή </a:t>
                      </a:r>
                      <a:r>
                        <a:rPr lang="en-GB" sz="1100" b="1" kern="1200" dirty="0" err="1">
                          <a:solidFill>
                            <a:schemeClr val="lt1"/>
                          </a:solidFill>
                          <a:effectLst/>
                          <a:latin typeface="+mn-lt"/>
                          <a:ea typeface="+mn-ea"/>
                          <a:cs typeface="+mn-cs"/>
                        </a:rPr>
                        <a:t>υγεί</a:t>
                      </a:r>
                      <a:r>
                        <a:rPr lang="en-GB" sz="1100" b="1" kern="1200" dirty="0">
                          <a:solidFill>
                            <a:schemeClr val="lt1"/>
                          </a:solidFill>
                          <a:effectLst/>
                          <a:latin typeface="+mn-lt"/>
                          <a:ea typeface="+mn-ea"/>
                          <a:cs typeface="+mn-cs"/>
                        </a:rPr>
                        <a:t>α</a:t>
                      </a:r>
                    </a:p>
                  </a:txBody>
                  <a:tcPr marL="54411" marR="54411" marT="0" marB="0" anchor="b">
                    <a:solidFill>
                      <a:schemeClr val="accent1"/>
                    </a:solidFill>
                  </a:tcPr>
                </a:tc>
                <a:tc hMerge="1">
                  <a:txBody>
                    <a:bodyPr/>
                    <a:lstStyle/>
                    <a:p>
                      <a:endParaRPr lang="en-GB"/>
                    </a:p>
                  </a:txBody>
                  <a:tcPr/>
                </a:tc>
                <a:tc>
                  <a:txBody>
                    <a:bodyPr/>
                    <a:lstStyle/>
                    <a:p>
                      <a:pPr marL="0" algn="l" defTabSz="457200" rtl="0" eaLnBrk="1" latinLnBrk="0" hangingPunct="1">
                        <a:spcAft>
                          <a:spcPts val="400"/>
                        </a:spcAft>
                        <a:buNone/>
                      </a:pPr>
                      <a:r>
                        <a:rPr lang="en-GB" sz="1100" b="1" kern="1200" dirty="0" err="1">
                          <a:solidFill>
                            <a:schemeClr val="lt1"/>
                          </a:solidFill>
                          <a:effectLst/>
                          <a:latin typeface="+mn-lt"/>
                          <a:ea typeface="+mn-ea"/>
                          <a:cs typeface="+mn-cs"/>
                        </a:rPr>
                        <a:t>δι</a:t>
                      </a:r>
                      <a:r>
                        <a:rPr lang="en-GB" sz="1100" b="1" kern="1200" dirty="0">
                          <a:solidFill>
                            <a:schemeClr val="lt1"/>
                          </a:solidFill>
                          <a:effectLst/>
                          <a:latin typeface="+mn-lt"/>
                          <a:ea typeface="+mn-ea"/>
                          <a:cs typeface="+mn-cs"/>
                        </a:rPr>
                        <a:t>αφορά 2022</a:t>
                      </a:r>
                      <a:r>
                        <a:rPr lang="el-GR" sz="1100" b="1" kern="1200" dirty="0">
                          <a:solidFill>
                            <a:schemeClr val="lt1"/>
                          </a:solidFill>
                          <a:effectLst/>
                          <a:latin typeface="+mn-lt"/>
                          <a:ea typeface="+mn-ea"/>
                          <a:cs typeface="+mn-cs"/>
                        </a:rPr>
                        <a:t> - χειρότερο</a:t>
                      </a:r>
                      <a:endParaRPr lang="en-GB" sz="1100" b="1" kern="1200" dirty="0">
                        <a:solidFill>
                          <a:schemeClr val="lt1"/>
                        </a:solidFill>
                        <a:effectLst/>
                        <a:latin typeface="+mn-lt"/>
                        <a:ea typeface="+mn-ea"/>
                        <a:cs typeface="+mn-cs"/>
                      </a:endParaRPr>
                    </a:p>
                  </a:txBody>
                  <a:tcPr marL="54411" marR="54411" marT="0" marB="0" anchor="b">
                    <a:solidFill>
                      <a:schemeClr val="accent1"/>
                    </a:solidFill>
                  </a:tcPr>
                </a:tc>
                <a:extLst>
                  <a:ext uri="{0D108BD9-81ED-4DB2-BD59-A6C34878D82A}">
                    <a16:rowId xmlns:a16="http://schemas.microsoft.com/office/drawing/2014/main" val="3014947786"/>
                  </a:ext>
                </a:extLst>
              </a:tr>
              <a:tr h="152366">
                <a:tc>
                  <a:txBody>
                    <a:bodyPr/>
                    <a:lstStyle/>
                    <a:p>
                      <a:pPr algn="l">
                        <a:spcAft>
                          <a:spcPts val="400"/>
                        </a:spcAft>
                        <a:buNone/>
                      </a:pPr>
                      <a:r>
                        <a:rPr lang="en-GB" sz="1100">
                          <a:effectLst/>
                        </a:rPr>
                        <a:t>DK</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3,0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6,2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3,2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109</a:t>
                      </a:r>
                      <a:r>
                        <a:rPr lang="el-GR" sz="1100">
                          <a:effectLst/>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3,6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2,9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endParaRPr lang="en-GB" sz="1100">
                        <a:effectLst/>
                        <a:latin typeface="Aptos" panose="020B0004020202020204" pitchFamily="34" charset="0"/>
                      </a:endParaRPr>
                    </a:p>
                  </a:txBody>
                  <a:tcPr marL="54411" marR="54411" marT="0" marB="0" anchor="b"/>
                </a:tc>
                <a:tc>
                  <a:txBody>
                    <a:bodyPr/>
                    <a:lstStyle/>
                    <a:p>
                      <a:pPr algn="l">
                        <a:spcAft>
                          <a:spcPts val="400"/>
                        </a:spcAft>
                        <a:buNone/>
                      </a:pPr>
                      <a:r>
                        <a:rPr lang="en-GB" sz="1100">
                          <a:effectLst/>
                        </a:rPr>
                        <a:t>122%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extLst>
                  <a:ext uri="{0D108BD9-81ED-4DB2-BD59-A6C34878D82A}">
                    <a16:rowId xmlns:a16="http://schemas.microsoft.com/office/drawing/2014/main" val="1627376960"/>
                  </a:ext>
                </a:extLst>
              </a:tr>
              <a:tr h="152366">
                <a:tc>
                  <a:txBody>
                    <a:bodyPr/>
                    <a:lstStyle/>
                    <a:p>
                      <a:pPr algn="l">
                        <a:spcAft>
                          <a:spcPts val="400"/>
                        </a:spcAft>
                        <a:buNone/>
                      </a:pPr>
                      <a:r>
                        <a:rPr lang="en-GB" sz="1100">
                          <a:effectLst/>
                        </a:rPr>
                        <a:t>DE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1,9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2,3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0,4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25</a:t>
                      </a:r>
                      <a:r>
                        <a:rPr lang="el-GR" sz="1100">
                          <a:effectLst/>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0,6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0,3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endParaRPr lang="en-GB" sz="1100">
                        <a:effectLst/>
                        <a:latin typeface="Aptos" panose="020B0004020202020204" pitchFamily="34" charset="0"/>
                      </a:endParaRPr>
                    </a:p>
                  </a:txBody>
                  <a:tcPr marL="54411" marR="54411" marT="0" marB="0" anchor="b"/>
                </a:tc>
                <a:tc>
                  <a:txBody>
                    <a:bodyPr/>
                    <a:lstStyle/>
                    <a:p>
                      <a:pPr algn="l">
                        <a:spcAft>
                          <a:spcPts val="400"/>
                        </a:spcAft>
                        <a:buNone/>
                      </a:pPr>
                      <a:r>
                        <a:rPr lang="en-GB" sz="1100">
                          <a:effectLst/>
                        </a:rPr>
                        <a:t>35%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extLst>
                  <a:ext uri="{0D108BD9-81ED-4DB2-BD59-A6C34878D82A}">
                    <a16:rowId xmlns:a16="http://schemas.microsoft.com/office/drawing/2014/main" val="3980220233"/>
                  </a:ext>
                </a:extLst>
              </a:tr>
              <a:tr h="414816">
                <a:tc gridSpan="5">
                  <a:txBody>
                    <a:bodyPr/>
                    <a:lstStyle/>
                    <a:p>
                      <a:endParaRPr lang="en-GB" sz="1100">
                        <a:effectLst/>
                        <a:latin typeface="Aptos" panose="020B0004020202020204" pitchFamily="34" charset="0"/>
                      </a:endParaRPr>
                    </a:p>
                  </a:txBody>
                  <a:tcPr marL="54411" marR="54411"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l">
                        <a:spcAft>
                          <a:spcPts val="400"/>
                        </a:spcAft>
                        <a:buNone/>
                      </a:pPr>
                      <a:r>
                        <a:rPr lang="en-GB" sz="1100" b="1" dirty="0">
                          <a:solidFill>
                            <a:schemeClr val="bg2"/>
                          </a:solidFill>
                          <a:effectLst/>
                        </a:rPr>
                        <a:t>Επιπ</a:t>
                      </a:r>
                      <a:r>
                        <a:rPr lang="en-GB" sz="1100" b="1" dirty="0" err="1">
                          <a:solidFill>
                            <a:schemeClr val="bg2"/>
                          </a:solidFill>
                          <a:effectLst/>
                        </a:rPr>
                        <a:t>λέον</a:t>
                      </a:r>
                      <a:r>
                        <a:rPr lang="en-GB" sz="1100" b="1" dirty="0">
                          <a:solidFill>
                            <a:schemeClr val="bg2"/>
                          </a:solidFill>
                          <a:effectLst/>
                        </a:rPr>
                        <a:t> </a:t>
                      </a:r>
                      <a:r>
                        <a:rPr lang="en-GB" sz="1100" b="1" dirty="0" err="1">
                          <a:solidFill>
                            <a:schemeClr val="bg2"/>
                          </a:solidFill>
                          <a:effectLst/>
                        </a:rPr>
                        <a:t>Ποσοστά</a:t>
                      </a:r>
                      <a:r>
                        <a:rPr lang="en-GB" sz="1100" b="1" dirty="0">
                          <a:solidFill>
                            <a:schemeClr val="bg2"/>
                          </a:solidFill>
                          <a:effectLst/>
                        </a:rPr>
                        <a:t> </a:t>
                      </a:r>
                      <a:r>
                        <a:rPr lang="el-GR" sz="1100" b="1" dirty="0">
                          <a:solidFill>
                            <a:schemeClr val="bg2"/>
                          </a:solidFill>
                          <a:effectLst/>
                        </a:rPr>
                        <a:t>σε συγκεκριμένα</a:t>
                      </a:r>
                      <a:r>
                        <a:rPr lang="en-GB" sz="1100" b="1" dirty="0">
                          <a:solidFill>
                            <a:schemeClr val="bg2"/>
                          </a:solidFill>
                          <a:effectLst/>
                        </a:rPr>
                        <a:t> </a:t>
                      </a:r>
                      <a:r>
                        <a:rPr lang="en-GB" sz="1100" b="1" dirty="0" err="1">
                          <a:solidFill>
                            <a:schemeClr val="bg2"/>
                          </a:solidFill>
                          <a:effectLst/>
                        </a:rPr>
                        <a:t>σενάρι</a:t>
                      </a:r>
                      <a:r>
                        <a:rPr lang="en-GB" sz="1100" b="1" dirty="0">
                          <a:solidFill>
                            <a:schemeClr val="bg2"/>
                          </a:solidFill>
                          <a:effectLst/>
                        </a:rPr>
                        <a:t>α:</a:t>
                      </a:r>
                      <a:endParaRPr lang="en-GB" sz="11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solidFill>
                      <a:schemeClr val="accent1"/>
                    </a:solidFill>
                  </a:tcPr>
                </a:tc>
                <a:tc hMerge="1">
                  <a:txBody>
                    <a:bodyPr/>
                    <a:lstStyle/>
                    <a:p>
                      <a:endParaRPr lang="en-GB"/>
                    </a:p>
                  </a:txBody>
                  <a:tcPr/>
                </a:tc>
                <a:tc hMerge="1">
                  <a:txBody>
                    <a:bodyPr/>
                    <a:lstStyle/>
                    <a:p>
                      <a:endParaRPr lang="en-GB"/>
                    </a:p>
                  </a:txBody>
                  <a:tcPr/>
                </a:tc>
                <a:tc rowSpan="2">
                  <a:txBody>
                    <a:bodyPr/>
                    <a:lstStyle/>
                    <a:p>
                      <a:pPr algn="l">
                        <a:spcAft>
                          <a:spcPts val="400"/>
                        </a:spcAft>
                        <a:buNone/>
                      </a:pPr>
                      <a:r>
                        <a:rPr lang="en-GB" sz="1100" b="1">
                          <a:solidFill>
                            <a:schemeClr val="bg2"/>
                          </a:solidFill>
                          <a:effectLst/>
                        </a:rPr>
                        <a:t>διαφορά 2022</a:t>
                      </a:r>
                      <a:r>
                        <a:rPr lang="el-GR" sz="1100" b="1">
                          <a:solidFill>
                            <a:schemeClr val="bg2"/>
                          </a:solidFill>
                          <a:effectLst/>
                        </a:rPr>
                        <a:t> - χειρότερο</a:t>
                      </a:r>
                      <a:endParaRPr lang="en-GB" sz="1100" b="1">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solidFill>
                      <a:schemeClr val="accent1"/>
                    </a:solidFill>
                  </a:tcPr>
                </a:tc>
                <a:extLst>
                  <a:ext uri="{0D108BD9-81ED-4DB2-BD59-A6C34878D82A}">
                    <a16:rowId xmlns:a16="http://schemas.microsoft.com/office/drawing/2014/main" val="2472860503"/>
                  </a:ext>
                </a:extLst>
              </a:tr>
              <a:tr h="280050">
                <a:tc gridSpan="5">
                  <a:txBody>
                    <a:bodyPr/>
                    <a:lstStyle/>
                    <a:p>
                      <a:pPr algn="l">
                        <a:spcAft>
                          <a:spcPts val="400"/>
                        </a:spcAft>
                        <a:buNone/>
                      </a:pPr>
                      <a:r>
                        <a:rPr lang="el-GR" sz="1100">
                          <a:effectLst/>
                        </a:rPr>
                        <a:t>Α</a:t>
                      </a:r>
                      <a:r>
                        <a:rPr lang="en-GB" sz="1100">
                          <a:effectLst/>
                        </a:rPr>
                        <a:t>νώριμα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spcAft>
                          <a:spcPts val="400"/>
                        </a:spcAft>
                        <a:buNone/>
                      </a:pPr>
                      <a:r>
                        <a:rPr lang="en-GB" sz="1100" b="1" dirty="0">
                          <a:solidFill>
                            <a:schemeClr val="bg2"/>
                          </a:solidFill>
                          <a:effectLst/>
                        </a:rPr>
                        <a:t>Coverage</a:t>
                      </a:r>
                      <a:endParaRPr lang="en-GB" sz="11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solidFill>
                      <a:schemeClr val="accent1"/>
                    </a:solidFill>
                  </a:tcPr>
                </a:tc>
                <a:tc>
                  <a:txBody>
                    <a:bodyPr/>
                    <a:lstStyle/>
                    <a:p>
                      <a:pPr algn="l">
                        <a:spcAft>
                          <a:spcPts val="400"/>
                        </a:spcAft>
                        <a:buNone/>
                      </a:pPr>
                      <a:r>
                        <a:rPr lang="en-GB" sz="1100" b="1" dirty="0">
                          <a:solidFill>
                            <a:schemeClr val="bg2"/>
                          </a:solidFill>
                          <a:effectLst/>
                        </a:rPr>
                        <a:t>Cost</a:t>
                      </a:r>
                      <a:endParaRPr lang="en-GB" sz="11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solidFill>
                      <a:schemeClr val="accent1"/>
                    </a:solidFill>
                  </a:tcPr>
                </a:tc>
                <a:tc>
                  <a:txBody>
                    <a:bodyPr/>
                    <a:lstStyle/>
                    <a:p>
                      <a:pPr algn="l">
                        <a:spcAft>
                          <a:spcPts val="400"/>
                        </a:spcAft>
                        <a:buNone/>
                      </a:pPr>
                      <a:r>
                        <a:rPr lang="en-GB" sz="1100" b="1" dirty="0">
                          <a:solidFill>
                            <a:schemeClr val="bg2"/>
                          </a:solidFill>
                          <a:effectLst/>
                        </a:rPr>
                        <a:t>Risk</a:t>
                      </a:r>
                      <a:endParaRPr lang="en-GB" sz="11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solidFill>
                      <a:schemeClr val="accent1"/>
                    </a:solidFill>
                  </a:tcPr>
                </a:tc>
                <a:tc vMerge="1">
                  <a:txBody>
                    <a:bodyPr/>
                    <a:lstStyle/>
                    <a:p>
                      <a:endParaRPr lang="en-GB"/>
                    </a:p>
                  </a:txBody>
                  <a:tcPr/>
                </a:tc>
                <a:extLst>
                  <a:ext uri="{0D108BD9-81ED-4DB2-BD59-A6C34878D82A}">
                    <a16:rowId xmlns:a16="http://schemas.microsoft.com/office/drawing/2014/main" val="546406029"/>
                  </a:ext>
                </a:extLst>
              </a:tr>
              <a:tr h="152366">
                <a:tc>
                  <a:txBody>
                    <a:bodyPr/>
                    <a:lstStyle/>
                    <a:p>
                      <a:pPr algn="l">
                        <a:spcAft>
                          <a:spcPts val="400"/>
                        </a:spcAft>
                        <a:buNone/>
                      </a:pPr>
                      <a:r>
                        <a:rPr lang="en-GB" sz="1100">
                          <a:effectLst/>
                        </a:rPr>
                        <a:t>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0,8</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1,7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0,9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108</a:t>
                      </a:r>
                      <a:r>
                        <a:rPr lang="el-GR" sz="1100">
                          <a:effectLst/>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2,5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dirty="0">
                          <a:effectLst/>
                        </a:rPr>
                        <a:t>1,6</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dirty="0">
                          <a:effectLst/>
                        </a:rPr>
                        <a:t>3,7</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dirty="0">
                          <a:effectLst/>
                        </a:rPr>
                        <a:t>448%</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extLst>
                  <a:ext uri="{0D108BD9-81ED-4DB2-BD59-A6C34878D82A}">
                    <a16:rowId xmlns:a16="http://schemas.microsoft.com/office/drawing/2014/main" val="727947826"/>
                  </a:ext>
                </a:extLst>
              </a:tr>
              <a:tr h="152366">
                <a:tc>
                  <a:txBody>
                    <a:bodyPr/>
                    <a:lstStyle/>
                    <a:p>
                      <a:pPr algn="l">
                        <a:spcAft>
                          <a:spcPts val="400"/>
                        </a:spcAft>
                        <a:buNone/>
                      </a:pPr>
                      <a:r>
                        <a:rPr lang="en-GB" sz="1100">
                          <a:effectLst/>
                        </a:rPr>
                        <a:t>EL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0,0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4</a:t>
                      </a:r>
                      <a:r>
                        <a:rPr lang="el-GR" sz="1100">
                          <a:effectLst/>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0,2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1,4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a:effectLst/>
                        </a:rPr>
                        <a:t>3,1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tc>
                  <a:txBody>
                    <a:bodyPr/>
                    <a:lstStyle/>
                    <a:p>
                      <a:pPr algn="l">
                        <a:spcAft>
                          <a:spcPts val="400"/>
                        </a:spcAft>
                        <a:buNone/>
                      </a:pPr>
                      <a:r>
                        <a:rPr lang="en-GB" sz="1100" dirty="0">
                          <a:effectLst/>
                        </a:rPr>
                        <a:t>2252%</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411" marR="54411" marT="0" marB="0" anchor="b"/>
                </a:tc>
                <a:extLst>
                  <a:ext uri="{0D108BD9-81ED-4DB2-BD59-A6C34878D82A}">
                    <a16:rowId xmlns:a16="http://schemas.microsoft.com/office/drawing/2014/main" val="3510746798"/>
                  </a:ext>
                </a:extLst>
              </a:tr>
            </a:tbl>
          </a:graphicData>
        </a:graphic>
      </p:graphicFrame>
    </p:spTree>
    <p:extLst>
      <p:ext uri="{BB962C8B-B14F-4D97-AF65-F5344CB8AC3E}">
        <p14:creationId xmlns:p14="http://schemas.microsoft.com/office/powerpoint/2010/main" val="214048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8010-F34A-FA9C-6A46-17DE84503FB1}"/>
              </a:ext>
            </a:extLst>
          </p:cNvPr>
          <p:cNvSpPr>
            <a:spLocks noGrp="1"/>
          </p:cNvSpPr>
          <p:nvPr>
            <p:ph type="title"/>
          </p:nvPr>
        </p:nvSpPr>
        <p:spPr/>
        <p:txBody>
          <a:bodyPr/>
          <a:lstStyle/>
          <a:p>
            <a:r>
              <a:rPr lang="el-GR" dirty="0"/>
              <a:t>1. Γενικά θέματα</a:t>
            </a:r>
          </a:p>
        </p:txBody>
      </p:sp>
      <p:sp>
        <p:nvSpPr>
          <p:cNvPr id="3" name="Text Placeholder 2">
            <a:extLst>
              <a:ext uri="{FF2B5EF4-FFF2-40B4-BE49-F238E27FC236}">
                <a16:creationId xmlns:a16="http://schemas.microsoft.com/office/drawing/2014/main" id="{9988CB6D-1BFD-3456-B984-BEB292421379}"/>
              </a:ext>
            </a:extLst>
          </p:cNvPr>
          <p:cNvSpPr>
            <a:spLocks noGrp="1"/>
          </p:cNvSpPr>
          <p:nvPr>
            <p:ph type="body" idx="1"/>
          </p:nvPr>
        </p:nvSpPr>
        <p:spPr/>
        <p:txBody>
          <a:bodyPr/>
          <a:lstStyle/>
          <a:p>
            <a:r>
              <a:rPr lang="el-GR" dirty="0"/>
              <a:t>ΤΙ ΕΊΝΑΙ;</a:t>
            </a:r>
          </a:p>
          <a:p>
            <a:r>
              <a:rPr lang="el-GR" dirty="0"/>
              <a:t>Πώς ΔΙΑΦΕΡΕΙ ΑΠΌ ΥΓΕΙΑ;</a:t>
            </a:r>
          </a:p>
          <a:p>
            <a:r>
              <a:rPr lang="el-GR" dirty="0"/>
              <a:t>Πως ΔΙΑΠΙΣΤΩΝΕΤΑΙ;</a:t>
            </a:r>
          </a:p>
        </p:txBody>
      </p:sp>
      <p:sp>
        <p:nvSpPr>
          <p:cNvPr id="4" name="Date Placeholder 3">
            <a:extLst>
              <a:ext uri="{FF2B5EF4-FFF2-40B4-BE49-F238E27FC236}">
                <a16:creationId xmlns:a16="http://schemas.microsoft.com/office/drawing/2014/main" id="{A89A5229-74A6-AF74-F90C-18CD80D55311}"/>
              </a:ext>
            </a:extLst>
          </p:cNvPr>
          <p:cNvSpPr>
            <a:spLocks noGrp="1"/>
          </p:cNvSpPr>
          <p:nvPr>
            <p:ph type="dt" sz="half" idx="10"/>
          </p:nvPr>
        </p:nvSpPr>
        <p:spPr/>
        <p:txBody>
          <a:bodyPr/>
          <a:lstStyle/>
          <a:p>
            <a:pPr>
              <a:defRPr/>
            </a:pPr>
            <a:fld id="{41DB938C-B847-4B4B-984F-F7A3ADF79566}" type="datetime1">
              <a:rPr lang="en-GB" smtClean="0"/>
              <a:t>15/05/2025</a:t>
            </a:fld>
            <a:endParaRPr lang="en-GB"/>
          </a:p>
        </p:txBody>
      </p:sp>
      <p:sp>
        <p:nvSpPr>
          <p:cNvPr id="5" name="Slide Number Placeholder 4">
            <a:extLst>
              <a:ext uri="{FF2B5EF4-FFF2-40B4-BE49-F238E27FC236}">
                <a16:creationId xmlns:a16="http://schemas.microsoft.com/office/drawing/2014/main" id="{FFB87533-5DE2-DA5C-8994-3843FB0925F9}"/>
              </a:ext>
            </a:extLst>
          </p:cNvPr>
          <p:cNvSpPr>
            <a:spLocks noGrp="1"/>
          </p:cNvSpPr>
          <p:nvPr>
            <p:ph type="sldNum" sz="quarter" idx="12"/>
          </p:nvPr>
        </p:nvSpPr>
        <p:spPr/>
        <p:txBody>
          <a:bodyPr/>
          <a:lstStyle/>
          <a:p>
            <a:fld id="{129925B6-863B-4C2F-8765-BBFEFEBA9CE7}" type="slidenum">
              <a:rPr lang="en-GB" altLang="en-US" smtClean="0"/>
              <a:pPr/>
              <a:t>3</a:t>
            </a:fld>
            <a:endParaRPr lang="en-GB" altLang="en-US"/>
          </a:p>
        </p:txBody>
      </p:sp>
    </p:spTree>
    <p:extLst>
      <p:ext uri="{BB962C8B-B14F-4D97-AF65-F5344CB8AC3E}">
        <p14:creationId xmlns:p14="http://schemas.microsoft.com/office/powerpoint/2010/main" val="2319613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DF01-5221-F338-21A4-FA3A1643A2F1}"/>
              </a:ext>
            </a:extLst>
          </p:cNvPr>
          <p:cNvSpPr>
            <a:spLocks noGrp="1"/>
          </p:cNvSpPr>
          <p:nvPr>
            <p:ph type="title"/>
          </p:nvPr>
        </p:nvSpPr>
        <p:spPr>
          <a:xfrm>
            <a:off x="1154954" y="912945"/>
            <a:ext cx="9045502" cy="767687"/>
          </a:xfrm>
        </p:spPr>
        <p:txBody>
          <a:bodyPr/>
          <a:lstStyle/>
          <a:p>
            <a:r>
              <a:rPr lang="el-GR" sz="2800" dirty="0"/>
              <a:t>Το Ελληνικό πρόβλημα: </a:t>
            </a:r>
            <a:br>
              <a:rPr lang="el-GR" sz="2800" dirty="0"/>
            </a:br>
            <a:r>
              <a:rPr lang="el-GR" sz="2800" b="1" dirty="0"/>
              <a:t>Ανάγκη οικοδόμησης συστήματος </a:t>
            </a:r>
            <a:r>
              <a:rPr lang="el-GR" sz="2800" b="1" i="1" dirty="0">
                <a:solidFill>
                  <a:schemeClr val="accent3"/>
                </a:solidFill>
                <a:effectLst>
                  <a:outerShdw blurRad="38100" dist="38100" dir="2700000" algn="tl">
                    <a:srgbClr val="000000">
                      <a:alpha val="43137"/>
                    </a:srgbClr>
                  </a:outerShdw>
                </a:effectLst>
              </a:rPr>
              <a:t>από το μηδέν</a:t>
            </a:r>
            <a:endParaRPr lang="en-GB" sz="2800" b="1" i="1" dirty="0">
              <a:solidFill>
                <a:schemeClr val="accent3"/>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A32F65F-5435-2B2C-0E70-882A9AC44F73}"/>
              </a:ext>
            </a:extLst>
          </p:cNvPr>
          <p:cNvSpPr>
            <a:spLocks noGrp="1"/>
          </p:cNvSpPr>
          <p:nvPr>
            <p:ph sz="half" idx="1"/>
          </p:nvPr>
        </p:nvSpPr>
        <p:spPr>
          <a:xfrm>
            <a:off x="551384" y="2420888"/>
            <a:ext cx="5544616" cy="4104456"/>
          </a:xfrm>
        </p:spPr>
        <p:txBody>
          <a:bodyPr>
            <a:normAutofit fontScale="55000" lnSpcReduction="20000"/>
          </a:bodyPr>
          <a:lstStyle/>
          <a:p>
            <a:pPr marL="0" indent="0">
              <a:buNone/>
            </a:pPr>
            <a:r>
              <a:rPr lang="el-GR" sz="2600" b="1" dirty="0"/>
              <a:t>ΚΑΤΑΣΤΑΣΗ </a:t>
            </a:r>
            <a:r>
              <a:rPr lang="el-GR" sz="2600" b="1" dirty="0">
                <a:solidFill>
                  <a:schemeClr val="accent1"/>
                </a:solidFill>
              </a:rPr>
              <a:t>ΤΟ 2022</a:t>
            </a:r>
          </a:p>
          <a:p>
            <a:r>
              <a:rPr lang="el-GR" sz="2600" dirty="0"/>
              <a:t>Διεθνείς εκθέσεις (ΠΟΥ, ΕΕ, Παγκόσμια Τράπεζα)→ </a:t>
            </a:r>
            <a:r>
              <a:rPr lang="el-GR" sz="2600" b="1" dirty="0"/>
              <a:t>ΖΟΦΕΡΗ ΕΙΚΟΝΑ</a:t>
            </a:r>
          </a:p>
          <a:p>
            <a:r>
              <a:rPr lang="el-GR" sz="2600" dirty="0"/>
              <a:t>Κανείς δεν γνωρίζει την συνολική εικόνα</a:t>
            </a:r>
          </a:p>
          <a:p>
            <a:r>
              <a:rPr lang="el-GR" sz="2600" dirty="0"/>
              <a:t>Ανυπαρξία ποιοτικών ελέγχων και τυποποίησης</a:t>
            </a:r>
          </a:p>
          <a:p>
            <a:r>
              <a:rPr lang="el-GR" sz="2600" dirty="0"/>
              <a:t>Αποσπασματικές πρωτοβουλίες καλύπτουν </a:t>
            </a:r>
            <a:r>
              <a:rPr lang="el-GR" sz="2600" b="1" dirty="0"/>
              <a:t>μικρό και άγνωστο τμήμα της ανάγκης</a:t>
            </a:r>
          </a:p>
          <a:p>
            <a:pPr lvl="1"/>
            <a:r>
              <a:rPr lang="el-GR" sz="2200" dirty="0"/>
              <a:t>Αδύνατον να καλύψουν σύνολο αναγκών</a:t>
            </a:r>
          </a:p>
          <a:p>
            <a:r>
              <a:rPr lang="el-GR" sz="2600" b="1" dirty="0"/>
              <a:t>Η οικογένεια </a:t>
            </a:r>
            <a:r>
              <a:rPr lang="el-GR" sz="2600" dirty="0"/>
              <a:t>καλύπτει </a:t>
            </a:r>
            <a:r>
              <a:rPr lang="el-GR" sz="2600" b="1" i="1" dirty="0"/>
              <a:t>είτε</a:t>
            </a:r>
            <a:r>
              <a:rPr lang="el-GR" sz="2600" dirty="0"/>
              <a:t> μόνη της (θυγατέρες ηλικίας 50+) </a:t>
            </a:r>
            <a:r>
              <a:rPr lang="el-GR" sz="2600" b="1" i="1" dirty="0"/>
              <a:t>ή</a:t>
            </a:r>
            <a:r>
              <a:rPr lang="el-GR" sz="2600" dirty="0"/>
              <a:t> με μετανάστριες στην γκρίζα οικονομία. Κρατικός τομέας ανεπαρκής. </a:t>
            </a:r>
          </a:p>
          <a:p>
            <a:pPr marL="0" indent="0">
              <a:buNone/>
            </a:pPr>
            <a:r>
              <a:rPr lang="el-GR" sz="2600" b="1" dirty="0">
                <a:solidFill>
                  <a:schemeClr val="accent1"/>
                </a:solidFill>
              </a:rPr>
              <a:t>Βολική υπόθεση ότι η οικογένεια θα συνεχίσει έτσι και στο μέλλον. </a:t>
            </a:r>
            <a:r>
              <a:rPr lang="el-GR" sz="2600" b="1" i="1" dirty="0" err="1">
                <a:solidFill>
                  <a:schemeClr val="accent1"/>
                </a:solidFill>
              </a:rPr>
              <a:t>Αρα</a:t>
            </a:r>
            <a:r>
              <a:rPr lang="el-GR" sz="2600" b="1" i="1" dirty="0">
                <a:solidFill>
                  <a:schemeClr val="accent1"/>
                </a:solidFill>
              </a:rPr>
              <a:t>: δεν χρειάζεται να ανησυχεί το Κράτος</a:t>
            </a:r>
          </a:p>
          <a:p>
            <a:pPr lvl="1"/>
            <a:r>
              <a:rPr lang="el-GR" sz="2200" dirty="0" err="1">
                <a:solidFill>
                  <a:schemeClr val="accent1"/>
                </a:solidFill>
              </a:rPr>
              <a:t>πρβλ</a:t>
            </a:r>
            <a:r>
              <a:rPr lang="el-GR" sz="2200" dirty="0">
                <a:solidFill>
                  <a:schemeClr val="accent1"/>
                </a:solidFill>
              </a:rPr>
              <a:t> επίσημη προβολή </a:t>
            </a:r>
            <a:r>
              <a:rPr lang="en-US" sz="2200" dirty="0">
                <a:solidFill>
                  <a:schemeClr val="accent1"/>
                </a:solidFill>
              </a:rPr>
              <a:t>AWG. </a:t>
            </a:r>
            <a:r>
              <a:rPr lang="el-GR" sz="2200" dirty="0">
                <a:solidFill>
                  <a:schemeClr val="accent1"/>
                </a:solidFill>
              </a:rPr>
              <a:t>Σήμερα μόλις 0,1% ΑΕΠ (υποεκτίμηση) . Τόσο μικροσκοπικό ώστε παραμένει έτσι</a:t>
            </a:r>
          </a:p>
          <a:p>
            <a:endParaRPr lang="en-GB" dirty="0"/>
          </a:p>
        </p:txBody>
      </p:sp>
      <p:sp>
        <p:nvSpPr>
          <p:cNvPr id="4" name="Content Placeholder 3">
            <a:extLst>
              <a:ext uri="{FF2B5EF4-FFF2-40B4-BE49-F238E27FC236}">
                <a16:creationId xmlns:a16="http://schemas.microsoft.com/office/drawing/2014/main" id="{A827CB14-E2AB-082B-E490-B3E1F6D7F30E}"/>
              </a:ext>
            </a:extLst>
          </p:cNvPr>
          <p:cNvSpPr>
            <a:spLocks noGrp="1"/>
          </p:cNvSpPr>
          <p:nvPr>
            <p:ph sz="half" idx="2"/>
          </p:nvPr>
        </p:nvSpPr>
        <p:spPr>
          <a:xfrm>
            <a:off x="6312024" y="2420888"/>
            <a:ext cx="5400600" cy="3970950"/>
          </a:xfrm>
        </p:spPr>
        <p:txBody>
          <a:bodyPr>
            <a:normAutofit fontScale="55000" lnSpcReduction="20000"/>
          </a:bodyPr>
          <a:lstStyle/>
          <a:p>
            <a:pPr marL="0" indent="0">
              <a:buNone/>
            </a:pPr>
            <a:r>
              <a:rPr lang="el-GR" sz="2300" b="1" dirty="0"/>
              <a:t>ΚΑΤΑΣΤΑΣΗ </a:t>
            </a:r>
            <a:r>
              <a:rPr lang="el-GR" sz="2300" b="1" dirty="0">
                <a:solidFill>
                  <a:schemeClr val="accent1"/>
                </a:solidFill>
              </a:rPr>
              <a:t>ΤΟ  2032</a:t>
            </a:r>
          </a:p>
          <a:p>
            <a:r>
              <a:rPr lang="el-GR" sz="2300" b="1" dirty="0"/>
              <a:t>Ανάγκη</a:t>
            </a:r>
            <a:r>
              <a:rPr lang="el-GR" sz="2300" dirty="0"/>
              <a:t> ↑: Τριπλασιασμός ατόμων 80 ετών +, με μικρότερες οικογένειες και κοινωνικά δίκτυα, αλλά πιθανώς σε καλύτερη οικονομική κατάσταση. </a:t>
            </a:r>
          </a:p>
          <a:p>
            <a:r>
              <a:rPr lang="el-GR" sz="2300" b="1" dirty="0"/>
              <a:t>Δυνατότητες ↓</a:t>
            </a:r>
            <a:r>
              <a:rPr lang="el-GR" sz="2300" dirty="0"/>
              <a:t>. Δημόσια οικονομικά σε δοκιμασία (λόγω δημόσιου χρέους), Διαθεσιμότητα άτυπων φροντιστών </a:t>
            </a:r>
            <a:r>
              <a:rPr lang="el-GR" sz="2300" b="1" dirty="0"/>
              <a:t>↓ </a:t>
            </a:r>
            <a:r>
              <a:rPr lang="el-GR" sz="2300" dirty="0"/>
              <a:t>(</a:t>
            </a:r>
            <a:r>
              <a:rPr lang="el-GR" sz="2300" dirty="0" err="1"/>
              <a:t>ορια</a:t>
            </a:r>
            <a:r>
              <a:rPr lang="el-GR" sz="2300" dirty="0"/>
              <a:t> ηλικίας γυναικών), περιορισμοί στη μετανάστευση περιορίζουν φροντιστές.</a:t>
            </a:r>
          </a:p>
          <a:p>
            <a:r>
              <a:rPr lang="el-GR" sz="2300" b="1" dirty="0"/>
              <a:t>Θεσμοί: Δημόσιοι</a:t>
            </a:r>
            <a:r>
              <a:rPr lang="el-GR" sz="2300" dirty="0"/>
              <a:t> θεσμοί δεν μπορούν να στηρίξουν πολλαπλασιασμό της ζήτησης. Δεν υπάρχουν θεσμοί για να βοηθήσουν την οικογένεια σε συνεργατικά </a:t>
            </a:r>
            <a:r>
              <a:rPr lang="el-GR" sz="2300" dirty="0" err="1"/>
              <a:t>σχηματα</a:t>
            </a:r>
            <a:r>
              <a:rPr lang="el-GR" sz="2300" dirty="0"/>
              <a:t>. Ο </a:t>
            </a:r>
            <a:r>
              <a:rPr lang="el-GR" sz="2300" b="1" dirty="0"/>
              <a:t>ιδιωτικός</a:t>
            </a:r>
            <a:r>
              <a:rPr lang="el-GR" sz="2300" dirty="0"/>
              <a:t> τομέας δυσκολεύεται λόγω έλλειψης τυποποίησης. </a:t>
            </a:r>
            <a:endParaRPr lang="el-GR" sz="2300" b="1" dirty="0"/>
          </a:p>
          <a:p>
            <a:pPr marL="0" indent="0">
              <a:buNone/>
            </a:pPr>
            <a:r>
              <a:rPr lang="el-GR" sz="2300" dirty="0"/>
              <a:t>ΑΡΑ:</a:t>
            </a:r>
          </a:p>
          <a:p>
            <a:pPr>
              <a:buFont typeface="+mj-lt"/>
              <a:buAutoNum type="arabicPeriod"/>
            </a:pPr>
            <a:r>
              <a:rPr lang="el-GR" sz="2300" dirty="0"/>
              <a:t>Η οικογένεια δεν μπορεί να ανταποκριθεί μόνη της</a:t>
            </a:r>
          </a:p>
          <a:p>
            <a:pPr>
              <a:buFont typeface="+mj-lt"/>
              <a:buAutoNum type="arabicPeriod"/>
            </a:pPr>
            <a:r>
              <a:rPr lang="el-GR" sz="2300" dirty="0"/>
              <a:t>Υφιστάμενοι θεσμοί (δημόσιοι ή ιδιωτικοί) μπορούν να καλύψουν τμήμα μόνο της ζήτησης.</a:t>
            </a:r>
          </a:p>
          <a:p>
            <a:pPr marL="0" indent="0">
              <a:buNone/>
            </a:pPr>
            <a:r>
              <a:rPr lang="el-GR" sz="2300" b="1" i="1" dirty="0">
                <a:solidFill>
                  <a:schemeClr val="accent1"/>
                </a:solidFill>
                <a:effectLst>
                  <a:outerShdw blurRad="38100" dist="38100" dir="2700000" algn="tl">
                    <a:srgbClr val="000000">
                      <a:alpha val="43137"/>
                    </a:srgbClr>
                  </a:outerShdw>
                </a:effectLst>
              </a:rPr>
              <a:t>Απαιτείται να οικοδομηθεί νέο σύστημα από το τίποτε. </a:t>
            </a:r>
          </a:p>
          <a:p>
            <a:pPr marL="0" indent="0">
              <a:buNone/>
            </a:pPr>
            <a:r>
              <a:rPr lang="el-GR" sz="2300" b="1" i="1" dirty="0">
                <a:solidFill>
                  <a:schemeClr val="accent1"/>
                </a:solidFill>
                <a:effectLst>
                  <a:outerShdw blurRad="38100" dist="38100" dir="2700000" algn="tl">
                    <a:srgbClr val="000000">
                      <a:alpha val="43137"/>
                    </a:srgbClr>
                  </a:outerShdw>
                </a:effectLst>
              </a:rPr>
              <a:t>Υπάρχει ‘παράθυρο ευκαιρίας’  περί τα 7-8 χρόνια</a:t>
            </a:r>
          </a:p>
          <a:p>
            <a:endParaRPr lang="el-GR" dirty="0"/>
          </a:p>
        </p:txBody>
      </p:sp>
      <p:sp>
        <p:nvSpPr>
          <p:cNvPr id="5" name="Date Placeholder 4">
            <a:extLst>
              <a:ext uri="{FF2B5EF4-FFF2-40B4-BE49-F238E27FC236}">
                <a16:creationId xmlns:a16="http://schemas.microsoft.com/office/drawing/2014/main" id="{9C8F0D26-275E-7DFA-4865-5D6723F70066}"/>
              </a:ext>
            </a:extLst>
          </p:cNvPr>
          <p:cNvSpPr>
            <a:spLocks noGrp="1"/>
          </p:cNvSpPr>
          <p:nvPr>
            <p:ph type="dt" sz="half" idx="10"/>
          </p:nvPr>
        </p:nvSpPr>
        <p:spPr/>
        <p:txBody>
          <a:bodyPr/>
          <a:lstStyle/>
          <a:p>
            <a:pPr>
              <a:defRPr/>
            </a:pPr>
            <a:fld id="{14F36A37-D5E3-4C3B-B28D-88BB6D3F7475}" type="datetime1">
              <a:rPr lang="en-GB" smtClean="0"/>
              <a:t>15/05/2025</a:t>
            </a:fld>
            <a:endParaRPr lang="en-GB"/>
          </a:p>
        </p:txBody>
      </p:sp>
      <p:sp>
        <p:nvSpPr>
          <p:cNvPr id="6" name="Slide Number Placeholder 5">
            <a:extLst>
              <a:ext uri="{FF2B5EF4-FFF2-40B4-BE49-F238E27FC236}">
                <a16:creationId xmlns:a16="http://schemas.microsoft.com/office/drawing/2014/main" id="{71804F46-1262-CDF0-568F-73FC6AFBB48F}"/>
              </a:ext>
            </a:extLst>
          </p:cNvPr>
          <p:cNvSpPr>
            <a:spLocks noGrp="1"/>
          </p:cNvSpPr>
          <p:nvPr>
            <p:ph type="sldNum" sz="quarter" idx="12"/>
          </p:nvPr>
        </p:nvSpPr>
        <p:spPr/>
        <p:txBody>
          <a:bodyPr/>
          <a:lstStyle/>
          <a:p>
            <a:fld id="{129925B6-863B-4C2F-8765-BBFEFEBA9CE7}" type="slidenum">
              <a:rPr lang="en-GB" altLang="en-US" smtClean="0"/>
              <a:pPr/>
              <a:t>30</a:t>
            </a:fld>
            <a:endParaRPr lang="en-GB" altLang="en-US"/>
          </a:p>
        </p:txBody>
      </p:sp>
    </p:spTree>
    <p:extLst>
      <p:ext uri="{BB962C8B-B14F-4D97-AF65-F5344CB8AC3E}">
        <p14:creationId xmlns:p14="http://schemas.microsoft.com/office/powerpoint/2010/main" val="1217229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4208-C34C-E64B-0BA8-132F8E527AC3}"/>
              </a:ext>
            </a:extLst>
          </p:cNvPr>
          <p:cNvSpPr>
            <a:spLocks noGrp="1"/>
          </p:cNvSpPr>
          <p:nvPr>
            <p:ph type="title"/>
          </p:nvPr>
        </p:nvSpPr>
        <p:spPr>
          <a:xfrm>
            <a:off x="839416" y="912945"/>
            <a:ext cx="9865096" cy="767687"/>
          </a:xfrm>
        </p:spPr>
        <p:txBody>
          <a:bodyPr/>
          <a:lstStyle/>
          <a:p>
            <a:r>
              <a:rPr lang="el-GR" dirty="0"/>
              <a:t>Πώς χτίζεται ένα νέο σύστημα στην Ελλάδα;</a:t>
            </a:r>
            <a:endParaRPr lang="en-GB" dirty="0"/>
          </a:p>
        </p:txBody>
      </p:sp>
      <p:sp>
        <p:nvSpPr>
          <p:cNvPr id="3" name="Content Placeholder 2">
            <a:extLst>
              <a:ext uri="{FF2B5EF4-FFF2-40B4-BE49-F238E27FC236}">
                <a16:creationId xmlns:a16="http://schemas.microsoft.com/office/drawing/2014/main" id="{021B810F-84E9-F9BC-DF5C-751C653055A4}"/>
              </a:ext>
            </a:extLst>
          </p:cNvPr>
          <p:cNvSpPr>
            <a:spLocks noGrp="1"/>
          </p:cNvSpPr>
          <p:nvPr>
            <p:ph idx="1"/>
          </p:nvPr>
        </p:nvSpPr>
        <p:spPr>
          <a:xfrm>
            <a:off x="561110" y="2564904"/>
            <a:ext cx="11511554" cy="3888432"/>
          </a:xfrm>
        </p:spPr>
        <p:txBody>
          <a:bodyPr>
            <a:normAutofit fontScale="85000" lnSpcReduction="20000"/>
          </a:bodyPr>
          <a:lstStyle/>
          <a:p>
            <a:r>
              <a:rPr lang="el-GR" b="1" dirty="0">
                <a:solidFill>
                  <a:schemeClr val="accent1"/>
                </a:solidFill>
              </a:rPr>
              <a:t>Τρείς</a:t>
            </a:r>
            <a:r>
              <a:rPr lang="el-GR" dirty="0"/>
              <a:t> διεθνείς οργανισμοί έχουν προσκληθεί από </a:t>
            </a:r>
            <a:r>
              <a:rPr lang="el-GR" b="1" dirty="0">
                <a:solidFill>
                  <a:schemeClr val="accent1"/>
                </a:solidFill>
              </a:rPr>
              <a:t>τρία</a:t>
            </a:r>
            <a:r>
              <a:rPr lang="el-GR" dirty="0"/>
              <a:t> υπουργεία για να εξετάσουν το </a:t>
            </a:r>
            <a:r>
              <a:rPr lang="el-GR" b="1" dirty="0">
                <a:solidFill>
                  <a:schemeClr val="accent1"/>
                </a:solidFill>
              </a:rPr>
              <a:t>ίδιο θέμα </a:t>
            </a:r>
            <a:r>
              <a:rPr lang="el-GR" dirty="0"/>
              <a:t>μεταξύ 2022-2024: ‘</a:t>
            </a:r>
            <a:r>
              <a:rPr lang="el-GR" b="1" dirty="0">
                <a:solidFill>
                  <a:schemeClr val="accent1"/>
                </a:solidFill>
                <a:effectLst>
                  <a:outerShdw blurRad="38100" dist="38100" dir="2700000" algn="tl">
                    <a:srgbClr val="000000">
                      <a:alpha val="43137"/>
                    </a:srgbClr>
                  </a:outerShdw>
                </a:effectLst>
              </a:rPr>
              <a:t>Πώς μπορεί η Ελλάδα να ανταπεξέλθει στις προκλήσεις της ΜΦ’; </a:t>
            </a:r>
            <a:r>
              <a:rPr lang="el-GR" b="1" dirty="0"/>
              <a:t> </a:t>
            </a:r>
            <a:r>
              <a:rPr lang="el-GR" dirty="0"/>
              <a:t>(</a:t>
            </a:r>
            <a:r>
              <a:rPr lang="en-US" dirty="0"/>
              <a:t>World Bank, World Health </a:t>
            </a:r>
            <a:r>
              <a:rPr lang="en-US" dirty="0" err="1"/>
              <a:t>Organisation</a:t>
            </a:r>
            <a:r>
              <a:rPr lang="en-US" dirty="0"/>
              <a:t>, EU DG Reform</a:t>
            </a:r>
            <a:r>
              <a:rPr lang="el-GR" dirty="0"/>
              <a:t>)</a:t>
            </a:r>
            <a:endParaRPr lang="en-US" dirty="0"/>
          </a:p>
          <a:p>
            <a:r>
              <a:rPr lang="el-GR" b="1" dirty="0"/>
              <a:t>Παρόμοιες διαπιστώσεις: </a:t>
            </a:r>
            <a:r>
              <a:rPr lang="el-GR" dirty="0"/>
              <a:t>Κατακερματισμός που αδυνατεί να ανταπεξέλθει σε μελλοντικές πιέσεις</a:t>
            </a:r>
          </a:p>
          <a:p>
            <a:pPr lvl="1"/>
            <a:r>
              <a:rPr lang="el-GR" dirty="0"/>
              <a:t>Πώς να εξυπηρετηθεί η ‘αόρατη ανάγκη’ (το κάτω τμήμα του παγόβουνου);</a:t>
            </a:r>
          </a:p>
          <a:p>
            <a:pPr lvl="2"/>
            <a:r>
              <a:rPr lang="el-GR" dirty="0"/>
              <a:t>Ομοφωνία: Χρειάζεται κάτι νέο. </a:t>
            </a:r>
            <a:r>
              <a:rPr lang="el-GR" b="1" i="1" dirty="0">
                <a:solidFill>
                  <a:schemeClr val="accent1"/>
                </a:solidFill>
                <a:effectLst>
                  <a:outerShdw blurRad="38100" dist="38100" dir="2700000" algn="tl">
                    <a:srgbClr val="000000">
                      <a:alpha val="43137"/>
                    </a:srgbClr>
                  </a:outerShdw>
                </a:effectLst>
              </a:rPr>
              <a:t>Το βασικό Πρόβλημα: το ‘</a:t>
            </a:r>
            <a:r>
              <a:rPr lang="en-US" b="1" i="1" dirty="0">
                <a:solidFill>
                  <a:schemeClr val="accent1"/>
                </a:solidFill>
                <a:effectLst>
                  <a:outerShdw blurRad="38100" dist="38100" dir="2700000" algn="tl">
                    <a:srgbClr val="000000">
                      <a:alpha val="43137"/>
                    </a:srgbClr>
                  </a:outerShdw>
                </a:effectLst>
              </a:rPr>
              <a:t>Scaling up’. </a:t>
            </a:r>
            <a:endParaRPr lang="el-GR" b="1" i="1" dirty="0">
              <a:solidFill>
                <a:schemeClr val="accent1"/>
              </a:solidFill>
              <a:effectLst>
                <a:outerShdw blurRad="38100" dist="38100" dir="2700000" algn="tl">
                  <a:srgbClr val="000000">
                    <a:alpha val="43137"/>
                  </a:srgbClr>
                </a:outerShdw>
              </a:effectLst>
            </a:endParaRPr>
          </a:p>
          <a:p>
            <a:pPr lvl="2"/>
            <a:r>
              <a:rPr lang="el-GR" dirty="0"/>
              <a:t>Δηλαδή, ακόμη και όταν υπάρχουν αξιέπαινες αποσπασματικές πρωτοβουλίες, (πχ Βοήθεια στο Σπίτι) κανείς δεν μπορεί να σκεφτεί πώς να αναπτυχθούν για να καλύψουν το σύνολο των  αναγκών.</a:t>
            </a:r>
          </a:p>
          <a:p>
            <a:r>
              <a:rPr lang="el-GR" dirty="0"/>
              <a:t>Κάποιες κοινές διαπιστώσεις:</a:t>
            </a:r>
          </a:p>
          <a:p>
            <a:pPr lvl="1"/>
            <a:r>
              <a:rPr lang="el-GR" b="1" dirty="0"/>
              <a:t>Ευθύνη</a:t>
            </a:r>
            <a:r>
              <a:rPr lang="el-GR" dirty="0"/>
              <a:t> για </a:t>
            </a:r>
            <a:r>
              <a:rPr lang="el-GR" b="1" dirty="0"/>
              <a:t>σχεδιασμό</a:t>
            </a:r>
            <a:r>
              <a:rPr lang="el-GR" dirty="0"/>
              <a:t>. Ανάγκη </a:t>
            </a:r>
            <a:r>
              <a:rPr lang="el-GR" b="1" dirty="0"/>
              <a:t>παρακολούθησης</a:t>
            </a:r>
            <a:r>
              <a:rPr lang="el-GR" dirty="0"/>
              <a:t>. </a:t>
            </a:r>
            <a:r>
              <a:rPr lang="el-GR" b="1" dirty="0"/>
              <a:t>Στατιστικά</a:t>
            </a:r>
            <a:r>
              <a:rPr lang="el-GR" dirty="0"/>
              <a:t> στοιχεία. Ποιοτικά </a:t>
            </a:r>
            <a:r>
              <a:rPr lang="el-GR" b="1" dirty="0" err="1"/>
              <a:t>στανταρντ</a:t>
            </a:r>
            <a:r>
              <a:rPr lang="el-GR" dirty="0"/>
              <a:t> + </a:t>
            </a:r>
            <a:r>
              <a:rPr lang="el-GR" b="1" dirty="0"/>
              <a:t>Τυποποίηση</a:t>
            </a:r>
          </a:p>
          <a:p>
            <a:r>
              <a:rPr lang="en-US" b="1" dirty="0"/>
              <a:t>WHO: </a:t>
            </a:r>
            <a:r>
              <a:rPr lang="el-GR" b="1" dirty="0">
                <a:solidFill>
                  <a:schemeClr val="accent1"/>
                </a:solidFill>
              </a:rPr>
              <a:t>Ενιαίο νομικό πλαίσιο</a:t>
            </a:r>
            <a:r>
              <a:rPr lang="el-GR" dirty="0"/>
              <a:t>, ορισμοί, καθορισμός ποιοτικών προτύπων.</a:t>
            </a:r>
          </a:p>
          <a:p>
            <a:r>
              <a:rPr lang="en-US" b="1" dirty="0"/>
              <a:t>World Bank</a:t>
            </a:r>
            <a:r>
              <a:rPr lang="el-GR" b="1" dirty="0"/>
              <a:t>: </a:t>
            </a:r>
            <a:r>
              <a:rPr lang="el-GR" b="1" dirty="0">
                <a:solidFill>
                  <a:schemeClr val="accent1"/>
                </a:solidFill>
              </a:rPr>
              <a:t>Κουπόνια</a:t>
            </a:r>
            <a:r>
              <a:rPr lang="el-GR" dirty="0"/>
              <a:t> χρηματοδοτούμενα από το κράτος που εξαργυρώνονται σε υπηρεσίες (που παρέχονται και από ιδιώτες αλλά με ποιοτικούς ελέγχους) είναι η μόνη πιθανότητα να μεγαλώσει το σύστημα γρήγορα. </a:t>
            </a:r>
          </a:p>
          <a:p>
            <a:r>
              <a:rPr lang="el-GR" b="1" dirty="0">
                <a:solidFill>
                  <a:schemeClr val="accent1"/>
                </a:solidFill>
                <a:effectLst>
                  <a:outerShdw blurRad="38100" dist="38100" dir="2700000" algn="tl">
                    <a:srgbClr val="000000">
                      <a:alpha val="43137"/>
                    </a:srgbClr>
                  </a:outerShdw>
                </a:effectLst>
              </a:rPr>
              <a:t>ΌΜΩΣ ΤΑ ΠΟΡΙΣΜΑΤΑ ΑΦΟΎ ΠΑΡΑΔΟΘΗΚΑΝ ΔΕΝ ΈΧΟΥΝ ΣΥΖΗΤΗΘΕΊ</a:t>
            </a:r>
            <a:r>
              <a:rPr lang="el-GR" dirty="0"/>
              <a:t>. </a:t>
            </a:r>
          </a:p>
          <a:p>
            <a:pPr lvl="1"/>
            <a:r>
              <a:rPr lang="el-GR" dirty="0"/>
              <a:t>Το κράτος συνεχίζει στον στρουθοκαμηλισμό του </a:t>
            </a:r>
            <a:r>
              <a:rPr lang="en-US" dirty="0"/>
              <a:t>AWG – </a:t>
            </a:r>
            <a:r>
              <a:rPr lang="el-GR" dirty="0"/>
              <a:t>‘επιλύει’ το πρόβλημα μέσω στατιστικής εξαφάνισης. </a:t>
            </a:r>
          </a:p>
        </p:txBody>
      </p:sp>
      <p:sp>
        <p:nvSpPr>
          <p:cNvPr id="4" name="Date Placeholder 3">
            <a:extLst>
              <a:ext uri="{FF2B5EF4-FFF2-40B4-BE49-F238E27FC236}">
                <a16:creationId xmlns:a16="http://schemas.microsoft.com/office/drawing/2014/main" id="{9E6EE554-1EF8-8899-D61A-959CAF0330F9}"/>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EFD5860D-2253-13F3-A805-87DD4BD53463}"/>
              </a:ext>
            </a:extLst>
          </p:cNvPr>
          <p:cNvSpPr>
            <a:spLocks noGrp="1"/>
          </p:cNvSpPr>
          <p:nvPr>
            <p:ph type="sldNum" sz="quarter" idx="12"/>
          </p:nvPr>
        </p:nvSpPr>
        <p:spPr/>
        <p:txBody>
          <a:bodyPr/>
          <a:lstStyle/>
          <a:p>
            <a:fld id="{129925B6-863B-4C2F-8765-BBFEFEBA9CE7}" type="slidenum">
              <a:rPr lang="en-GB" altLang="en-US" smtClean="0"/>
              <a:pPr/>
              <a:t>31</a:t>
            </a:fld>
            <a:endParaRPr lang="en-GB" altLang="en-US"/>
          </a:p>
        </p:txBody>
      </p:sp>
    </p:spTree>
    <p:extLst>
      <p:ext uri="{BB962C8B-B14F-4D97-AF65-F5344CB8AC3E}">
        <p14:creationId xmlns:p14="http://schemas.microsoft.com/office/powerpoint/2010/main" val="374218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A54D-3463-4113-9A95-C5C5DA8DA60F}"/>
              </a:ext>
            </a:extLst>
          </p:cNvPr>
          <p:cNvSpPr>
            <a:spLocks noGrp="1"/>
          </p:cNvSpPr>
          <p:nvPr>
            <p:ph type="title"/>
          </p:nvPr>
        </p:nvSpPr>
        <p:spPr>
          <a:xfrm>
            <a:off x="1154954" y="980728"/>
            <a:ext cx="8829478" cy="699904"/>
          </a:xfrm>
        </p:spPr>
        <p:txBody>
          <a:bodyPr/>
          <a:lstStyle/>
          <a:p>
            <a:r>
              <a:rPr lang="el-GR" dirty="0"/>
              <a:t>Τι είναι η </a:t>
            </a:r>
            <a:r>
              <a:rPr lang="el-GR" b="1" dirty="0"/>
              <a:t>Μακροχρόνια Φροντίδα</a:t>
            </a:r>
            <a:r>
              <a:rPr lang="el-GR" dirty="0"/>
              <a:t>(ΜΦ);</a:t>
            </a:r>
          </a:p>
        </p:txBody>
      </p:sp>
      <p:sp>
        <p:nvSpPr>
          <p:cNvPr id="3" name="Content Placeholder 2">
            <a:extLst>
              <a:ext uri="{FF2B5EF4-FFF2-40B4-BE49-F238E27FC236}">
                <a16:creationId xmlns:a16="http://schemas.microsoft.com/office/drawing/2014/main" id="{3B4BF93D-7C84-E8A1-E74C-827392670CA3}"/>
              </a:ext>
            </a:extLst>
          </p:cNvPr>
          <p:cNvSpPr>
            <a:spLocks noGrp="1"/>
          </p:cNvSpPr>
          <p:nvPr>
            <p:ph idx="1"/>
          </p:nvPr>
        </p:nvSpPr>
        <p:spPr>
          <a:xfrm>
            <a:off x="1055440" y="2492895"/>
            <a:ext cx="10729192" cy="4203741"/>
          </a:xfrm>
        </p:spPr>
        <p:txBody>
          <a:bodyPr>
            <a:normAutofit fontScale="77500" lnSpcReduction="20000"/>
          </a:bodyPr>
          <a:lstStyle/>
          <a:p>
            <a:r>
              <a:rPr lang="el-GR" b="1" dirty="0"/>
              <a:t>ΜΦ=«Σύνολο </a:t>
            </a:r>
            <a:r>
              <a:rPr lang="el-GR" b="1" i="1" dirty="0">
                <a:effectLst>
                  <a:outerShdw blurRad="38100" dist="38100" dir="2700000" algn="tl">
                    <a:srgbClr val="000000">
                      <a:alpha val="43137"/>
                    </a:srgbClr>
                  </a:outerShdw>
                </a:effectLst>
              </a:rPr>
              <a:t>υπηρεσιών</a:t>
            </a:r>
            <a:r>
              <a:rPr lang="el-GR" b="1" dirty="0"/>
              <a:t> που χρειάζεται να λάβει κάποιος για </a:t>
            </a:r>
            <a:r>
              <a:rPr lang="el-GR" b="1" dirty="0">
                <a:effectLst>
                  <a:outerShdw blurRad="38100" dist="38100" dir="2700000" algn="tl">
                    <a:srgbClr val="000000">
                      <a:alpha val="43137"/>
                    </a:srgbClr>
                  </a:outerShdw>
                </a:effectLst>
              </a:rPr>
              <a:t>μεγάλο χρονικό διάστημα </a:t>
            </a:r>
            <a:r>
              <a:rPr lang="el-GR" b="1" dirty="0"/>
              <a:t>ως αποτέλεσμα περιορισμένης δυνατότητας </a:t>
            </a:r>
            <a:r>
              <a:rPr lang="el-GR" b="1" dirty="0">
                <a:effectLst>
                  <a:outerShdw blurRad="38100" dist="38100" dir="2700000" algn="tl">
                    <a:srgbClr val="000000">
                      <a:alpha val="43137"/>
                    </a:srgbClr>
                  </a:outerShdw>
                </a:effectLst>
              </a:rPr>
              <a:t>αυτοεξυπηρέτησης</a:t>
            </a:r>
            <a:r>
              <a:rPr lang="el-GR" b="1" dirty="0"/>
              <a:t>, ανεξαρτήτως της αιτίας που την προκαλεί και ασχέτως της ύπαρξης ή μη κάποιας ασθένειας». </a:t>
            </a:r>
          </a:p>
          <a:p>
            <a:r>
              <a:rPr lang="el-GR" dirty="0"/>
              <a:t>Σχετίζεται με την </a:t>
            </a:r>
            <a:r>
              <a:rPr lang="el-GR" b="1" dirty="0">
                <a:effectLst>
                  <a:outerShdw blurRad="38100" dist="38100" dir="2700000" algn="tl">
                    <a:srgbClr val="000000">
                      <a:alpha val="43137"/>
                    </a:srgbClr>
                  </a:outerShdw>
                </a:effectLst>
              </a:rPr>
              <a:t>Ανεξαρτησία</a:t>
            </a:r>
            <a:r>
              <a:rPr lang="el-GR" dirty="0"/>
              <a:t> και </a:t>
            </a:r>
            <a:r>
              <a:rPr lang="el-GR" b="1" dirty="0">
                <a:effectLst>
                  <a:outerShdw blurRad="38100" dist="38100" dir="2700000" algn="tl">
                    <a:srgbClr val="000000">
                      <a:alpha val="43137"/>
                    </a:srgbClr>
                  </a:outerShdw>
                </a:effectLst>
              </a:rPr>
              <a:t>διασφάλιση επιλογών </a:t>
            </a:r>
            <a:r>
              <a:rPr lang="el-GR" dirty="0"/>
              <a:t>του ατόμου. </a:t>
            </a:r>
          </a:p>
          <a:p>
            <a:pPr lvl="1"/>
            <a:r>
              <a:rPr lang="el-GR" dirty="0"/>
              <a:t>βοήθεια για να κάνει πράγματα που άλλοι θεωρούν ως αυτονόητα.  </a:t>
            </a:r>
          </a:p>
          <a:p>
            <a:pPr lvl="1"/>
            <a:r>
              <a:rPr lang="el-GR" dirty="0"/>
              <a:t>≈ </a:t>
            </a:r>
            <a:r>
              <a:rPr lang="el-GR" b="1" dirty="0"/>
              <a:t>Αναπηρία: </a:t>
            </a:r>
            <a:r>
              <a:rPr lang="el-GR" dirty="0"/>
              <a:t>στόχος η </a:t>
            </a:r>
            <a:r>
              <a:rPr lang="el-GR" dirty="0">
                <a:effectLst>
                  <a:outerShdw blurRad="38100" dist="38100" dir="2700000" algn="tl">
                    <a:srgbClr val="000000">
                      <a:alpha val="43137"/>
                    </a:srgbClr>
                  </a:outerShdw>
                </a:effectLst>
              </a:rPr>
              <a:t>παράκαμψη των επιπτώσεων </a:t>
            </a:r>
            <a:r>
              <a:rPr lang="el-GR" dirty="0"/>
              <a:t>μιας κατάστασης για πλήρη συμμετοχή</a:t>
            </a:r>
          </a:p>
          <a:p>
            <a:r>
              <a:rPr lang="el-GR" dirty="0"/>
              <a:t>Συστατικό της </a:t>
            </a:r>
            <a:r>
              <a:rPr lang="el-GR" b="1" dirty="0">
                <a:effectLst>
                  <a:outerShdw blurRad="38100" dist="38100" dir="2700000" algn="tl">
                    <a:srgbClr val="000000">
                      <a:alpha val="43137"/>
                    </a:srgbClr>
                  </a:outerShdw>
                </a:effectLst>
              </a:rPr>
              <a:t>ποιότητας ζωής</a:t>
            </a:r>
            <a:r>
              <a:rPr lang="el-GR" dirty="0"/>
              <a:t>. Για </a:t>
            </a:r>
            <a:r>
              <a:rPr lang="el-GR" b="1" dirty="0"/>
              <a:t>όσους </a:t>
            </a:r>
            <a:r>
              <a:rPr lang="el-GR" b="1" i="1" u="sng" dirty="0"/>
              <a:t>δέχονται</a:t>
            </a:r>
            <a:r>
              <a:rPr lang="el-GR" b="1" dirty="0"/>
              <a:t> φροντίδα</a:t>
            </a:r>
            <a:r>
              <a:rPr lang="el-GR" dirty="0"/>
              <a:t>, αλλά και σε όσους την </a:t>
            </a:r>
            <a:r>
              <a:rPr lang="el-GR" b="1" u="sng" dirty="0">
                <a:effectLst>
                  <a:outerShdw blurRad="38100" dist="38100" dir="2700000" algn="tl">
                    <a:srgbClr val="000000">
                      <a:alpha val="43137"/>
                    </a:srgbClr>
                  </a:outerShdw>
                </a:effectLst>
              </a:rPr>
              <a:t>παρέχουν</a:t>
            </a:r>
            <a:r>
              <a:rPr lang="el-GR" dirty="0"/>
              <a:t> (- ‘φροντιστές’ επαγγελματίες αλλά και μέλη της οικογένειας). </a:t>
            </a:r>
          </a:p>
          <a:p>
            <a:pPr lvl="1"/>
            <a:r>
              <a:rPr lang="el-GR" dirty="0"/>
              <a:t>Στόχος </a:t>
            </a:r>
            <a:r>
              <a:rPr lang="el-GR" i="1" dirty="0"/>
              <a:t>δεν</a:t>
            </a:r>
            <a:r>
              <a:rPr lang="el-GR" dirty="0"/>
              <a:t> είναι η θεραπεία αλλά η άμβλυνση των επιπτώσεων προκειμένου να μην εμποδίζει.</a:t>
            </a:r>
          </a:p>
          <a:p>
            <a:r>
              <a:rPr lang="el-GR" b="1" dirty="0"/>
              <a:t>≠ Υγεία: </a:t>
            </a:r>
            <a:r>
              <a:rPr lang="el-GR" dirty="0"/>
              <a:t>Δεν </a:t>
            </a:r>
            <a:r>
              <a:rPr lang="el-GR" b="1" dirty="0"/>
              <a:t>εστιάζει στις αιτίες</a:t>
            </a:r>
            <a:r>
              <a:rPr lang="el-GR" dirty="0"/>
              <a:t>, </a:t>
            </a:r>
            <a:r>
              <a:rPr lang="el-GR" b="1" dirty="0"/>
              <a:t>αλλά στο αποτέλεσμα</a:t>
            </a:r>
            <a:r>
              <a:rPr lang="el-GR" dirty="0"/>
              <a:t>,  (αν κάποιος χρειάζεται βοήθεια)</a:t>
            </a:r>
          </a:p>
          <a:p>
            <a:pPr lvl="1"/>
            <a:r>
              <a:rPr lang="el-GR" dirty="0"/>
              <a:t>Η ίδια ιατρική διάγνωση μπορεί να οδηγεί σε διαφορετικές ανάγκες φροντίδας, η οποία συνεπώς δεν μπορεί να οριστεί εκ των προτέρων με ‘αντικειμενικά’ κριτήρια.</a:t>
            </a:r>
          </a:p>
          <a:p>
            <a:pPr lvl="1"/>
            <a:r>
              <a:rPr lang="el-GR" dirty="0"/>
              <a:t>Σε αντίθεση με την υγεία </a:t>
            </a:r>
            <a:r>
              <a:rPr lang="el-GR" b="1" i="1" dirty="0"/>
              <a:t>δεν</a:t>
            </a:r>
            <a:r>
              <a:rPr lang="el-GR" dirty="0"/>
              <a:t> έχει επείγοντα χαρακτήρα, </a:t>
            </a:r>
            <a:r>
              <a:rPr lang="el-GR" b="1" dirty="0"/>
              <a:t>δεν</a:t>
            </a:r>
            <a:r>
              <a:rPr lang="el-GR" dirty="0"/>
              <a:t> απαιτεί υψηλή τεχνογνωσία και έχει άλλες προτεραιότητες και αποδέκτες.</a:t>
            </a:r>
          </a:p>
          <a:p>
            <a:pPr lvl="2"/>
            <a:r>
              <a:rPr lang="el-GR" dirty="0"/>
              <a:t>Σημαντικό στοιχείο της – </a:t>
            </a:r>
            <a:r>
              <a:rPr lang="el-GR" b="1" dirty="0"/>
              <a:t>η συναισθηματική ευφυία και η </a:t>
            </a:r>
            <a:r>
              <a:rPr lang="el-GR" b="1" dirty="0" err="1"/>
              <a:t>ενσυναίσθηση</a:t>
            </a:r>
            <a:r>
              <a:rPr lang="el-GR" b="1" dirty="0"/>
              <a:t>  και όχι η τεχνική επάρκεια</a:t>
            </a:r>
          </a:p>
          <a:p>
            <a:pPr lvl="1"/>
            <a:r>
              <a:rPr lang="el-GR" dirty="0"/>
              <a:t>Για τον λόγο αυτό συχνά παρέχεται  και χρηματοδοτείται από άλλ</a:t>
            </a:r>
            <a:r>
              <a:rPr lang="el-GR" b="1" dirty="0"/>
              <a:t>ου</a:t>
            </a:r>
            <a:r>
              <a:rPr lang="el-GR" dirty="0"/>
              <a:t>ς φορείς (Τοπική Αυτοδιοίκηση) με ρόλο για την οικογένεια</a:t>
            </a:r>
          </a:p>
          <a:p>
            <a:r>
              <a:rPr lang="el-GR" dirty="0"/>
              <a:t>Συχνά όμως συγχέεται – και υπηρεσίες ΜΦ παρέχονται από νοσοκομεία (μεγαλύτερο κόστος + χειρότερο αποτέλεσμα) </a:t>
            </a:r>
          </a:p>
        </p:txBody>
      </p:sp>
      <p:sp>
        <p:nvSpPr>
          <p:cNvPr id="4" name="Date Placeholder 3">
            <a:extLst>
              <a:ext uri="{FF2B5EF4-FFF2-40B4-BE49-F238E27FC236}">
                <a16:creationId xmlns:a16="http://schemas.microsoft.com/office/drawing/2014/main" id="{7EC54A94-12DA-0669-2144-0282EE6C2BC1}"/>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AA1B26B2-E704-BD88-7BD2-44A3BAD5E2B6}"/>
              </a:ext>
            </a:extLst>
          </p:cNvPr>
          <p:cNvSpPr>
            <a:spLocks noGrp="1"/>
          </p:cNvSpPr>
          <p:nvPr>
            <p:ph type="sldNum" sz="quarter" idx="12"/>
          </p:nvPr>
        </p:nvSpPr>
        <p:spPr/>
        <p:txBody>
          <a:bodyPr/>
          <a:lstStyle/>
          <a:p>
            <a:fld id="{129925B6-863B-4C2F-8765-BBFEFEBA9CE7}" type="slidenum">
              <a:rPr lang="en-GB" altLang="en-US" smtClean="0"/>
              <a:pPr/>
              <a:t>4</a:t>
            </a:fld>
            <a:endParaRPr lang="en-GB" altLang="en-US"/>
          </a:p>
        </p:txBody>
      </p:sp>
    </p:spTree>
    <p:extLst>
      <p:ext uri="{BB962C8B-B14F-4D97-AF65-F5344CB8AC3E}">
        <p14:creationId xmlns:p14="http://schemas.microsoft.com/office/powerpoint/2010/main" val="137384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EB9B-840B-6E67-897B-CF8474E940B3}"/>
              </a:ext>
            </a:extLst>
          </p:cNvPr>
          <p:cNvSpPr>
            <a:spLocks noGrp="1"/>
          </p:cNvSpPr>
          <p:nvPr>
            <p:ph type="title"/>
          </p:nvPr>
        </p:nvSpPr>
        <p:spPr>
          <a:xfrm>
            <a:off x="695400" y="1063416"/>
            <a:ext cx="10225136" cy="767686"/>
          </a:xfrm>
        </p:spPr>
        <p:txBody>
          <a:bodyPr/>
          <a:lstStyle/>
          <a:p>
            <a:r>
              <a:rPr lang="el-GR" dirty="0"/>
              <a:t>Δραστηριότητες καθημερινότητας που απαιτούν συμπλήρωση</a:t>
            </a:r>
          </a:p>
        </p:txBody>
      </p:sp>
      <p:sp>
        <p:nvSpPr>
          <p:cNvPr id="3" name="Content Placeholder 2">
            <a:extLst>
              <a:ext uri="{FF2B5EF4-FFF2-40B4-BE49-F238E27FC236}">
                <a16:creationId xmlns:a16="http://schemas.microsoft.com/office/drawing/2014/main" id="{BC4C72C6-FBE4-1D9B-E51D-B8E2E1EA78B4}"/>
              </a:ext>
            </a:extLst>
          </p:cNvPr>
          <p:cNvSpPr>
            <a:spLocks noGrp="1"/>
          </p:cNvSpPr>
          <p:nvPr>
            <p:ph idx="1"/>
          </p:nvPr>
        </p:nvSpPr>
        <p:spPr>
          <a:xfrm>
            <a:off x="695400" y="2492896"/>
            <a:ext cx="10801200" cy="3600400"/>
          </a:xfrm>
        </p:spPr>
        <p:txBody>
          <a:bodyPr>
            <a:normAutofit fontScale="85000" lnSpcReduction="20000"/>
          </a:bodyPr>
          <a:lstStyle/>
          <a:p>
            <a:pPr marL="0" indent="0">
              <a:buNone/>
            </a:pPr>
            <a:r>
              <a:rPr lang="el-GR" dirty="0">
                <a:latin typeface="Calibri" panose="020F0502020204030204" pitchFamily="34" charset="0"/>
                <a:cs typeface="Calibri" panose="020F0502020204030204" pitchFamily="34" charset="0"/>
              </a:rPr>
              <a:t>Ορισμός </a:t>
            </a:r>
            <a:r>
              <a:rPr lang="el-GR" b="1" dirty="0">
                <a:latin typeface="Calibri" panose="020F0502020204030204" pitchFamily="34" charset="0"/>
                <a:cs typeface="Calibri" panose="020F0502020204030204" pitchFamily="34" charset="0"/>
              </a:rPr>
              <a:t>λειτουργικός</a:t>
            </a:r>
            <a:r>
              <a:rPr lang="el-GR" dirty="0">
                <a:latin typeface="Calibri" panose="020F0502020204030204" pitchFamily="34" charset="0"/>
                <a:cs typeface="Calibri" panose="020F0502020204030204" pitchFamily="34" charset="0"/>
              </a:rPr>
              <a:t> – αναλόγως του τι </a:t>
            </a:r>
            <a:r>
              <a:rPr lang="el-GR" b="1" dirty="0">
                <a:latin typeface="Calibri" panose="020F0502020204030204" pitchFamily="34" charset="0"/>
                <a:cs typeface="Calibri" panose="020F0502020204030204" pitchFamily="34" charset="0"/>
              </a:rPr>
              <a:t>δραστηριότητες καθημερινής ζωής </a:t>
            </a:r>
            <a:r>
              <a:rPr lang="el-GR" dirty="0">
                <a:latin typeface="Calibri" panose="020F0502020204030204" pitchFamily="34" charset="0"/>
                <a:cs typeface="Calibri" panose="020F0502020204030204" pitchFamily="34" charset="0"/>
              </a:rPr>
              <a:t>εμποδίζονται</a:t>
            </a:r>
          </a:p>
          <a:p>
            <a:r>
              <a:rPr lang="el-GR" b="1" dirty="0">
                <a:latin typeface="Calibri" panose="020F0502020204030204" pitchFamily="34" charset="0"/>
                <a:cs typeface="Calibri" panose="020F0502020204030204" pitchFamily="34" charset="0"/>
              </a:rPr>
              <a:t>Δραστηριότητες Καθημερινής Ζω</a:t>
            </a:r>
            <a:r>
              <a:rPr lang="el-GR" dirty="0">
                <a:latin typeface="Calibri" panose="020F0502020204030204" pitchFamily="34" charset="0"/>
                <a:cs typeface="Calibri" panose="020F0502020204030204" pitchFamily="34" charset="0"/>
              </a:rPr>
              <a:t>ής (ADL; </a:t>
            </a:r>
            <a:r>
              <a:rPr lang="el-GR" dirty="0" err="1">
                <a:latin typeface="Calibri" panose="020F0502020204030204" pitchFamily="34" charset="0"/>
                <a:cs typeface="Calibri" panose="020F0502020204030204" pitchFamily="34" charset="0"/>
              </a:rPr>
              <a:t>Activities</a:t>
            </a:r>
            <a:r>
              <a:rPr lang="el-GR" dirty="0">
                <a:latin typeface="Calibri" panose="020F0502020204030204" pitchFamily="34" charset="0"/>
                <a:cs typeface="Calibri" panose="020F0502020204030204" pitchFamily="34" charset="0"/>
              </a:rPr>
              <a:t> of </a:t>
            </a:r>
            <a:r>
              <a:rPr lang="el-GR" dirty="0" err="1">
                <a:latin typeface="Calibri" panose="020F0502020204030204" pitchFamily="34" charset="0"/>
                <a:cs typeface="Calibri" panose="020F0502020204030204" pitchFamily="34" charset="0"/>
              </a:rPr>
              <a:t>Daily</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Living</a:t>
            </a:r>
            <a:r>
              <a:rPr lang="el-GR" dirty="0">
                <a:latin typeface="Calibri" panose="020F0502020204030204" pitchFamily="34" charset="0"/>
                <a:cs typeface="Calibri" panose="020F0502020204030204" pitchFamily="34" charset="0"/>
              </a:rPr>
              <a:t>) = δυνατότητα </a:t>
            </a:r>
            <a:r>
              <a:rPr lang="el-GR" i="1" dirty="0">
                <a:latin typeface="Calibri" panose="020F0502020204030204" pitchFamily="34" charset="0"/>
                <a:cs typeface="Calibri" panose="020F0502020204030204" pitchFamily="34" charset="0"/>
              </a:rPr>
              <a:t>αυτο</a:t>
            </a:r>
            <a:r>
              <a:rPr lang="el-GR" dirty="0">
                <a:latin typeface="Calibri" panose="020F0502020204030204" pitchFamily="34" charset="0"/>
                <a:cs typeface="Calibri" panose="020F0502020204030204" pitchFamily="34" charset="0"/>
              </a:rPr>
              <a:t>εξυπηρέτησης σε 6 θέματα</a:t>
            </a:r>
          </a:p>
          <a:p>
            <a:pPr lvl="1"/>
            <a:r>
              <a:rPr lang="el-GR" dirty="0">
                <a:latin typeface="Calibri" panose="020F0502020204030204" pitchFamily="34" charset="0"/>
                <a:cs typeface="Calibri" panose="020F0502020204030204" pitchFamily="34" charset="0"/>
              </a:rPr>
              <a:t>(i) Να φάει, </a:t>
            </a:r>
            <a:r>
              <a:rPr lang="el-GR" dirty="0" err="1">
                <a:latin typeface="Calibri" panose="020F0502020204030204" pitchFamily="34" charset="0"/>
                <a:cs typeface="Calibri" panose="020F0502020204030204" pitchFamily="34" charset="0"/>
              </a:rPr>
              <a:t>ii</a:t>
            </a:r>
            <a:r>
              <a:rPr lang="el-GR" dirty="0">
                <a:latin typeface="Calibri" panose="020F0502020204030204" pitchFamily="34" charset="0"/>
                <a:cs typeface="Calibri" panose="020F0502020204030204" pitchFamily="34" charset="0"/>
              </a:rPr>
              <a:t>) Να κάνει μπάνιο, </a:t>
            </a:r>
            <a:r>
              <a:rPr lang="el-GR" dirty="0" err="1">
                <a:latin typeface="Calibri" panose="020F0502020204030204" pitchFamily="34" charset="0"/>
                <a:cs typeface="Calibri" panose="020F0502020204030204" pitchFamily="34" charset="0"/>
              </a:rPr>
              <a:t>iii</a:t>
            </a:r>
            <a:r>
              <a:rPr lang="el-GR" dirty="0">
                <a:latin typeface="Calibri" panose="020F0502020204030204" pitchFamily="34" charset="0"/>
                <a:cs typeface="Calibri" panose="020F0502020204030204" pitchFamily="34" charset="0"/>
              </a:rPr>
              <a:t>) Να ντυθεί, </a:t>
            </a:r>
            <a:r>
              <a:rPr lang="el-GR" dirty="0" err="1">
                <a:latin typeface="Calibri" panose="020F0502020204030204" pitchFamily="34" charset="0"/>
                <a:cs typeface="Calibri" panose="020F0502020204030204" pitchFamily="34" charset="0"/>
              </a:rPr>
              <a:t>iv</a:t>
            </a:r>
            <a:r>
              <a:rPr lang="el-GR" dirty="0">
                <a:latin typeface="Calibri" panose="020F0502020204030204" pitchFamily="34" charset="0"/>
                <a:cs typeface="Calibri" panose="020F0502020204030204" pitchFamily="34" charset="0"/>
              </a:rPr>
              <a:t>) Να σηκωθεί και να ξαπλώσει, v) Να χρησιμοποιήσει  </a:t>
            </a:r>
            <a:r>
              <a:rPr lang="en-US" dirty="0">
                <a:latin typeface="Calibri" panose="020F0502020204030204" pitchFamily="34" charset="0"/>
                <a:cs typeface="Calibri" panose="020F0502020204030204" pitchFamily="34" charset="0"/>
              </a:rPr>
              <a:t>WC</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vi</a:t>
            </a:r>
            <a:r>
              <a:rPr lang="el-GR" dirty="0">
                <a:latin typeface="Calibri" panose="020F0502020204030204" pitchFamily="34" charset="0"/>
                <a:cs typeface="Calibri" panose="020F0502020204030204" pitchFamily="34" charset="0"/>
              </a:rPr>
              <a:t>) Να περπατήσει. </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σχετικό τυποποιημένο ερωτηματολόγιο εισήχθη το 1963 στις Η.Π.Α και </a:t>
            </a:r>
            <a:r>
              <a:rPr lang="el-GR" dirty="0" err="1">
                <a:latin typeface="Calibri" panose="020F0502020204030204" pitchFamily="34" charset="0"/>
                <a:cs typeface="Calibri" panose="020F0502020204030204" pitchFamily="34" charset="0"/>
              </a:rPr>
              <a:t>χρησιμοποείται</a:t>
            </a:r>
            <a:r>
              <a:rPr lang="el-GR" dirty="0">
                <a:latin typeface="Calibri" panose="020F0502020204030204" pitchFamily="34" charset="0"/>
                <a:cs typeface="Calibri" panose="020F0502020204030204" pitchFamily="34" charset="0"/>
              </a:rPr>
              <a:t> ευρέως και στην Ευρώπη.</a:t>
            </a:r>
          </a:p>
          <a:p>
            <a:r>
              <a:rPr lang="el-GR" b="1" i="1" dirty="0">
                <a:latin typeface="Calibri" panose="020F0502020204030204" pitchFamily="34" charset="0"/>
                <a:cs typeface="Calibri" panose="020F0502020204030204" pitchFamily="34" charset="0"/>
              </a:rPr>
              <a:t>Λειτουργικές</a:t>
            </a:r>
            <a:r>
              <a:rPr lang="el-GR" b="1" dirty="0">
                <a:latin typeface="Calibri" panose="020F0502020204030204" pitchFamily="34" charset="0"/>
                <a:cs typeface="Calibri" panose="020F0502020204030204" pitchFamily="34" charset="0"/>
              </a:rPr>
              <a:t> Δραστηριότητες Καθημερινής Ζωής </a:t>
            </a:r>
            <a:r>
              <a:rPr lang="el-GR" dirty="0">
                <a:latin typeface="Calibri" panose="020F0502020204030204" pitchFamily="34" charset="0"/>
                <a:cs typeface="Calibri" panose="020F0502020204030204" pitchFamily="34" charset="0"/>
              </a:rPr>
              <a:t>(IADL; </a:t>
            </a:r>
            <a:r>
              <a:rPr lang="el-GR" dirty="0" err="1">
                <a:latin typeface="Calibri" panose="020F0502020204030204" pitchFamily="34" charset="0"/>
                <a:cs typeface="Calibri" panose="020F0502020204030204" pitchFamily="34" charset="0"/>
              </a:rPr>
              <a:t>Instrumental</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Activities</a:t>
            </a:r>
            <a:r>
              <a:rPr lang="el-GR" dirty="0">
                <a:latin typeface="Calibri" panose="020F0502020204030204" pitchFamily="34" charset="0"/>
                <a:cs typeface="Calibri" panose="020F0502020204030204" pitchFamily="34" charset="0"/>
              </a:rPr>
              <a:t> of </a:t>
            </a:r>
            <a:r>
              <a:rPr lang="el-GR" dirty="0" err="1">
                <a:latin typeface="Calibri" panose="020F0502020204030204" pitchFamily="34" charset="0"/>
                <a:cs typeface="Calibri" panose="020F0502020204030204" pitchFamily="34" charset="0"/>
              </a:rPr>
              <a:t>Daily</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Living</a:t>
            </a:r>
            <a:r>
              <a:rPr lang="el-GR" dirty="0">
                <a:latin typeface="Calibri" panose="020F0502020204030204" pitchFamily="34" charset="0"/>
                <a:cs typeface="Calibri" panose="020F0502020204030204" pitchFamily="34" charset="0"/>
              </a:rPr>
              <a:t>) προβλήματα σε κοινωνικά ζητήματα</a:t>
            </a:r>
          </a:p>
          <a:p>
            <a:pPr lvl="1"/>
            <a:r>
              <a:rPr lang="el-GR" dirty="0">
                <a:latin typeface="Calibri" panose="020F0502020204030204" pitchFamily="34" charset="0"/>
                <a:cs typeface="Calibri" panose="020F0502020204030204" pitchFamily="34" charset="0"/>
              </a:rPr>
              <a:t>ψώνια, ετοιμασία φαγητού, χρήση τηλεφώνου, βασικές δουλειές σπιτιού, λήψη φαρμάκων, πλύσιμο ρούχων, δυνατότητα χρήσης μέσων μαζικής μεταφοράς, διαχείριση χρημάτων, χρήση χάρτη για προσανατολισμό.  </a:t>
            </a:r>
          </a:p>
          <a:p>
            <a:pPr lvl="1"/>
            <a:r>
              <a:rPr lang="el-GR" dirty="0">
                <a:latin typeface="Calibri" panose="020F0502020204030204" pitchFamily="34" charset="0"/>
                <a:cs typeface="Calibri" panose="020F0502020204030204" pitchFamily="34" charset="0"/>
              </a:rPr>
              <a:t>Λειτουργικά προβλήματα συχνά δημιουργούνται από γνωσιακά και διανοητικά θέματα (πχ άνοια, απώλεια μνήμης). </a:t>
            </a:r>
          </a:p>
          <a:p>
            <a:r>
              <a:rPr lang="el-GR" dirty="0">
                <a:latin typeface="Calibri" panose="020F0502020204030204" pitchFamily="34" charset="0"/>
                <a:cs typeface="Calibri" panose="020F0502020204030204" pitchFamily="34" charset="0"/>
              </a:rPr>
              <a:t>Ο ορισμός δύσκολα την διακρίνει σε μεγάλες ηλικίες (α) από την </a:t>
            </a:r>
            <a:r>
              <a:rPr lang="el-GR" i="1" dirty="0">
                <a:latin typeface="Calibri" panose="020F0502020204030204" pitchFamily="34" charset="0"/>
                <a:cs typeface="Calibri" panose="020F0502020204030204" pitchFamily="34" charset="0"/>
              </a:rPr>
              <a:t>περίθαλψη</a:t>
            </a:r>
            <a:r>
              <a:rPr lang="el-GR" dirty="0">
                <a:latin typeface="Calibri" panose="020F0502020204030204" pitchFamily="34" charset="0"/>
                <a:cs typeface="Calibri" panose="020F0502020204030204" pitchFamily="34" charset="0"/>
              </a:rPr>
              <a:t> αλλά και (β) την ‘</a:t>
            </a:r>
            <a:r>
              <a:rPr lang="el-GR" i="1" dirty="0">
                <a:latin typeface="Calibri" panose="020F0502020204030204" pitchFamily="34" charset="0"/>
                <a:cs typeface="Calibri" panose="020F0502020204030204" pitchFamily="34" charset="0"/>
              </a:rPr>
              <a:t>κανονική διαβίωση</a:t>
            </a:r>
            <a:r>
              <a:rPr lang="el-GR" dirty="0">
                <a:latin typeface="Calibri" panose="020F0502020204030204" pitchFamily="34" charset="0"/>
                <a:cs typeface="Calibri" panose="020F0502020204030204" pitchFamily="34" charset="0"/>
              </a:rPr>
              <a:t>’. </a:t>
            </a:r>
          </a:p>
          <a:p>
            <a:pPr lvl="1"/>
            <a:r>
              <a:rPr lang="el-GR" dirty="0">
                <a:latin typeface="Calibri" panose="020F0502020204030204" pitchFamily="34" charset="0"/>
                <a:cs typeface="Calibri" panose="020F0502020204030204" pitchFamily="34" charset="0"/>
              </a:rPr>
              <a:t>Κάποιες υπηρεσίες είναι ιατρικής φύσεως (π.χ. αποκατάσταση, μέριμνα για λήψη φαρμάκων, ΄πίεση). Άλλες αφορούν σε προσωπική εξυπηρέτηση (ντύσιμο, μπάνιο, τροφή), ή σε δουλειές (ψώνια, γραφειοκρατικές υποχρεώσεις).  </a:t>
            </a:r>
          </a:p>
          <a:p>
            <a:r>
              <a:rPr lang="el-GR" dirty="0">
                <a:latin typeface="Calibri" panose="020F0502020204030204" pitchFamily="34" charset="0"/>
                <a:cs typeface="Calibri" panose="020F0502020204030204" pitchFamily="34" charset="0"/>
              </a:rPr>
              <a:t>Τα περισσότερα είδη φροντίδας είναι </a:t>
            </a:r>
            <a:r>
              <a:rPr lang="el-GR" b="1" dirty="0">
                <a:latin typeface="Calibri" panose="020F0502020204030204" pitchFamily="34" charset="0"/>
                <a:cs typeface="Calibri" panose="020F0502020204030204" pitchFamily="34" charset="0"/>
              </a:rPr>
              <a:t>έντασης εργασίας</a:t>
            </a:r>
            <a:r>
              <a:rPr lang="el-GR" dirty="0">
                <a:latin typeface="Calibri" panose="020F0502020204030204" pitchFamily="34" charset="0"/>
                <a:cs typeface="Calibri" panose="020F0502020204030204" pitchFamily="34" charset="0"/>
              </a:rPr>
              <a:t> (υπηρεσίες) αλλά μπορούν να χρησιμοποιούν και </a:t>
            </a:r>
            <a:r>
              <a:rPr lang="el-GR" b="1" dirty="0">
                <a:latin typeface="Calibri" panose="020F0502020204030204" pitchFamily="34" charset="0"/>
                <a:cs typeface="Calibri" panose="020F0502020204030204" pitchFamily="34" charset="0"/>
              </a:rPr>
              <a:t>εργαλεία</a:t>
            </a:r>
            <a:r>
              <a:rPr lang="el-GR" dirty="0">
                <a:latin typeface="Calibri" panose="020F0502020204030204" pitchFamily="34" charset="0"/>
                <a:cs typeface="Calibri" panose="020F0502020204030204" pitchFamily="34" charset="0"/>
              </a:rPr>
              <a:t> (π.χ. καροτσάκια, προσθετικά), </a:t>
            </a:r>
            <a:r>
              <a:rPr lang="el-GR" b="1" dirty="0">
                <a:latin typeface="Calibri" panose="020F0502020204030204" pitchFamily="34" charset="0"/>
                <a:cs typeface="Calibri" panose="020F0502020204030204" pitchFamily="34" charset="0"/>
              </a:rPr>
              <a:t>μετατροπές</a:t>
            </a:r>
            <a:r>
              <a:rPr lang="el-GR" dirty="0">
                <a:latin typeface="Calibri" panose="020F0502020204030204" pitchFamily="34" charset="0"/>
                <a:cs typeface="Calibri" panose="020F0502020204030204" pitchFamily="34" charset="0"/>
              </a:rPr>
              <a:t> στο σπίτι </a:t>
            </a:r>
            <a:r>
              <a:rPr lang="el-GR" b="1" dirty="0">
                <a:latin typeface="Calibri" panose="020F0502020204030204" pitchFamily="34" charset="0"/>
                <a:cs typeface="Calibri" panose="020F0502020204030204" pitchFamily="34" charset="0"/>
              </a:rPr>
              <a:t>ή</a:t>
            </a:r>
            <a:r>
              <a:rPr lang="el-GR" dirty="0">
                <a:latin typeface="Calibri" panose="020F0502020204030204" pitchFamily="34" charset="0"/>
                <a:cs typeface="Calibri" panose="020F0502020204030204" pitchFamily="34" charset="0"/>
              </a:rPr>
              <a:t> ακόμη και </a:t>
            </a:r>
            <a:r>
              <a:rPr lang="el-GR" b="1" dirty="0">
                <a:latin typeface="Calibri" panose="020F0502020204030204" pitchFamily="34" charset="0"/>
                <a:cs typeface="Calibri" panose="020F0502020204030204" pitchFamily="34" charset="0"/>
              </a:rPr>
              <a:t>τεχνολογία</a:t>
            </a:r>
            <a:r>
              <a:rPr lang="el-GR" dirty="0">
                <a:latin typeface="Calibri" panose="020F0502020204030204" pitchFamily="34" charset="0"/>
                <a:cs typeface="Calibri" panose="020F0502020204030204" pitchFamily="34" charset="0"/>
              </a:rPr>
              <a:t> (πχ επικοινωνίες, </a:t>
            </a:r>
            <a:r>
              <a:rPr lang="en-US" dirty="0">
                <a:latin typeface="Calibri" panose="020F0502020204030204" pitchFamily="34" charset="0"/>
                <a:cs typeface="Calibri" panose="020F0502020204030204" pitchFamily="34" charset="0"/>
              </a:rPr>
              <a:t>sensors,</a:t>
            </a:r>
            <a:r>
              <a:rPr lang="el-GR" dirty="0">
                <a:latin typeface="Calibri" panose="020F0502020204030204" pitchFamily="34" charset="0"/>
                <a:cs typeface="Calibri" panose="020F0502020204030204" pitchFamily="34" charset="0"/>
              </a:rPr>
              <a:t> ρομπότ). </a:t>
            </a:r>
            <a:r>
              <a:rPr lang="en-US" dirty="0">
                <a:latin typeface="Calibri" panose="020F0502020204030204" pitchFamily="34" charset="0"/>
                <a:cs typeface="Calibri" panose="020F0502020204030204" pitchFamily="34" charset="0"/>
              </a:rPr>
              <a:t> </a:t>
            </a:r>
            <a:endParaRPr lang="el-GR"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2C29B797-1A9B-1224-6858-D77132DFDEBB}"/>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8A46070F-C695-964E-F3D2-1A1BB03786D6}"/>
              </a:ext>
            </a:extLst>
          </p:cNvPr>
          <p:cNvSpPr>
            <a:spLocks noGrp="1"/>
          </p:cNvSpPr>
          <p:nvPr>
            <p:ph type="sldNum" sz="quarter" idx="12"/>
          </p:nvPr>
        </p:nvSpPr>
        <p:spPr/>
        <p:txBody>
          <a:bodyPr/>
          <a:lstStyle/>
          <a:p>
            <a:fld id="{129925B6-863B-4C2F-8765-BBFEFEBA9CE7}" type="slidenum">
              <a:rPr lang="en-GB" altLang="en-US" smtClean="0"/>
              <a:pPr/>
              <a:t>5</a:t>
            </a:fld>
            <a:endParaRPr lang="en-GB" altLang="en-US"/>
          </a:p>
        </p:txBody>
      </p:sp>
    </p:spTree>
    <p:extLst>
      <p:ext uri="{BB962C8B-B14F-4D97-AF65-F5344CB8AC3E}">
        <p14:creationId xmlns:p14="http://schemas.microsoft.com/office/powerpoint/2010/main" val="342390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1269-1ED6-BE45-F601-BA55808D5C4E}"/>
              </a:ext>
            </a:extLst>
          </p:cNvPr>
          <p:cNvSpPr>
            <a:spLocks noGrp="1"/>
          </p:cNvSpPr>
          <p:nvPr>
            <p:ph type="title"/>
          </p:nvPr>
        </p:nvSpPr>
        <p:spPr>
          <a:xfrm>
            <a:off x="1154954" y="973668"/>
            <a:ext cx="9549558" cy="727140"/>
          </a:xfrm>
        </p:spPr>
        <p:txBody>
          <a:bodyPr/>
          <a:lstStyle/>
          <a:p>
            <a:r>
              <a:rPr lang="el-GR" dirty="0"/>
              <a:t>Διαφορές με υγεία/ περίθαλψη</a:t>
            </a:r>
          </a:p>
        </p:txBody>
      </p:sp>
      <p:sp>
        <p:nvSpPr>
          <p:cNvPr id="3" name="Content Placeholder 2">
            <a:extLst>
              <a:ext uri="{FF2B5EF4-FFF2-40B4-BE49-F238E27FC236}">
                <a16:creationId xmlns:a16="http://schemas.microsoft.com/office/drawing/2014/main" id="{B9FF3F89-44D7-D086-A712-106EA408143A}"/>
              </a:ext>
            </a:extLst>
          </p:cNvPr>
          <p:cNvSpPr>
            <a:spLocks noGrp="1"/>
          </p:cNvSpPr>
          <p:nvPr>
            <p:ph idx="1"/>
          </p:nvPr>
        </p:nvSpPr>
        <p:spPr>
          <a:xfrm>
            <a:off x="623392" y="2492896"/>
            <a:ext cx="10917710" cy="3898942"/>
          </a:xfrm>
        </p:spPr>
        <p:txBody>
          <a:bodyPr>
            <a:normAutofit fontScale="77500" lnSpcReduction="20000"/>
          </a:bodyPr>
          <a:lstStyle/>
          <a:p>
            <a:r>
              <a:rPr lang="el-GR" b="1" dirty="0">
                <a:latin typeface="Calibri" panose="020F0502020204030204" pitchFamily="34" charset="0"/>
                <a:cs typeface="Calibri" panose="020F0502020204030204" pitchFamily="34" charset="0"/>
              </a:rPr>
              <a:t>Μακροχρόνιος (μη επείγων) χαρακτήρας</a:t>
            </a:r>
            <a:r>
              <a:rPr lang="el-GR" dirty="0">
                <a:latin typeface="Calibri" panose="020F0502020204030204" pitchFamily="34" charset="0"/>
                <a:cs typeface="Calibri" panose="020F0502020204030204" pitchFamily="34" charset="0"/>
              </a:rPr>
              <a:t>, την διακρίνει από (ιατρικές) υπηρεσίες περίθαλψης.</a:t>
            </a:r>
          </a:p>
          <a:p>
            <a:pPr lvl="1"/>
            <a:r>
              <a:rPr lang="el-GR" dirty="0">
                <a:latin typeface="Calibri" panose="020F0502020204030204" pitchFamily="34" charset="0"/>
                <a:cs typeface="Calibri" panose="020F0502020204030204" pitchFamily="34" charset="0"/>
              </a:rPr>
              <a:t>Επείγων χαρακτήρας της ιατρικής → ιατρικές επιλογές διαμορφώνονται για να </a:t>
            </a:r>
            <a:r>
              <a:rPr lang="el-GR" b="1" dirty="0">
                <a:latin typeface="Calibri" panose="020F0502020204030204" pitchFamily="34" charset="0"/>
                <a:cs typeface="Calibri" panose="020F0502020204030204" pitchFamily="34" charset="0"/>
              </a:rPr>
              <a:t>διευκολύνουν την </a:t>
            </a:r>
            <a:r>
              <a:rPr lang="el-GR" b="1" i="1" dirty="0">
                <a:solidFill>
                  <a:schemeClr val="accent1"/>
                </a:solidFill>
                <a:latin typeface="Calibri" panose="020F0502020204030204" pitchFamily="34" charset="0"/>
                <a:cs typeface="Calibri" panose="020F0502020204030204" pitchFamily="34" charset="0"/>
              </a:rPr>
              <a:t>παροχή</a:t>
            </a:r>
            <a:r>
              <a:rPr lang="el-GR" b="1" dirty="0">
                <a:solidFill>
                  <a:schemeClr val="accent1"/>
                </a:solidFill>
                <a:latin typeface="Calibri" panose="020F0502020204030204" pitchFamily="34" charset="0"/>
                <a:cs typeface="Calibri" panose="020F0502020204030204" pitchFamily="34" charset="0"/>
              </a:rPr>
              <a:t> υπηρεσιών</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(την πλευρά της </a:t>
            </a:r>
            <a:r>
              <a:rPr lang="el-GR"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προσφοράς</a:t>
            </a:r>
            <a:r>
              <a:rPr lang="el-GR" dirty="0">
                <a:latin typeface="Calibri" panose="020F0502020204030204" pitchFamily="34" charset="0"/>
                <a:cs typeface="Calibri" panose="020F0502020204030204" pitchFamily="34" charset="0"/>
              </a:rPr>
              <a:t>). </a:t>
            </a:r>
          </a:p>
          <a:p>
            <a:pPr lvl="1"/>
            <a:r>
              <a:rPr lang="el-GR" dirty="0">
                <a:latin typeface="Calibri" panose="020F0502020204030204" pitchFamily="34" charset="0"/>
                <a:cs typeface="Calibri" panose="020F0502020204030204" pitchFamily="34" charset="0"/>
              </a:rPr>
              <a:t>Σε ΜΦ κυρίαρχο ρόλο πρέπει να παίζουν </a:t>
            </a:r>
            <a:r>
              <a:rPr lang="el-GR" b="1" dirty="0">
                <a:latin typeface="Calibri" panose="020F0502020204030204" pitchFamily="34" charset="0"/>
                <a:cs typeface="Calibri" panose="020F0502020204030204" pitchFamily="34" charset="0"/>
              </a:rPr>
              <a:t>οι προτιμήσεις αυτού που </a:t>
            </a:r>
            <a:r>
              <a:rPr lang="el-GR" b="1" i="1" dirty="0">
                <a:latin typeface="Calibri" panose="020F0502020204030204" pitchFamily="34" charset="0"/>
                <a:cs typeface="Calibri" panose="020F0502020204030204" pitchFamily="34" charset="0"/>
              </a:rPr>
              <a:t>δέχεται</a:t>
            </a:r>
            <a:r>
              <a:rPr lang="el-GR" b="1" dirty="0">
                <a:latin typeface="Calibri" panose="020F0502020204030204" pitchFamily="34" charset="0"/>
                <a:cs typeface="Calibri" panose="020F0502020204030204" pitchFamily="34" charset="0"/>
              </a:rPr>
              <a:t> τη φροντίδα </a:t>
            </a:r>
            <a:r>
              <a:rPr lang="el-GR" dirty="0">
                <a:latin typeface="Calibri" panose="020F0502020204030204" pitchFamily="34" charset="0"/>
                <a:cs typeface="Calibri" panose="020F0502020204030204" pitchFamily="34" charset="0"/>
              </a:rPr>
              <a:t>– δηλαδή η </a:t>
            </a:r>
            <a:r>
              <a:rPr lang="el-GR" b="1" dirty="0">
                <a:latin typeface="Calibri" panose="020F0502020204030204" pitchFamily="34" charset="0"/>
                <a:cs typeface="Calibri" panose="020F0502020204030204" pitchFamily="34" charset="0"/>
              </a:rPr>
              <a:t>ποιότητα ζωής </a:t>
            </a:r>
            <a:r>
              <a:rPr lang="el-GR" dirty="0">
                <a:latin typeface="Calibri" panose="020F0502020204030204" pitchFamily="34" charset="0"/>
                <a:cs typeface="Calibri" panose="020F0502020204030204" pitchFamily="34" charset="0"/>
              </a:rPr>
              <a:t>του (η πλευρά της </a:t>
            </a:r>
            <a:r>
              <a:rPr lang="el-GR"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ζήτησης </a:t>
            </a:r>
            <a:r>
              <a:rPr lang="el-GR" dirty="0">
                <a:latin typeface="Calibri" panose="020F0502020204030204" pitchFamily="34" charset="0"/>
                <a:cs typeface="Calibri" panose="020F0502020204030204" pitchFamily="34" charset="0"/>
              </a:rPr>
              <a:t>ή</a:t>
            </a:r>
            <a:r>
              <a:rPr lang="el-GR"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ανάγκης</a:t>
            </a:r>
            <a:r>
              <a:rPr lang="el-GR" dirty="0">
                <a:latin typeface="Calibri" panose="020F0502020204030204" pitchFamily="34" charset="0"/>
                <a:cs typeface="Calibri" panose="020F0502020204030204" pitchFamily="34" charset="0"/>
              </a:rPr>
              <a:t>).  </a:t>
            </a:r>
          </a:p>
          <a:p>
            <a:r>
              <a:rPr lang="el-GR" b="1" dirty="0" err="1">
                <a:latin typeface="Calibri" panose="020F0502020204030204" pitchFamily="34" charset="0"/>
                <a:cs typeface="Calibri" panose="020F0502020204030204" pitchFamily="34" charset="0"/>
              </a:rPr>
              <a:t>Ιατροκεντρική</a:t>
            </a:r>
            <a:r>
              <a:rPr lang="el-GR" b="1" dirty="0">
                <a:latin typeface="Calibri" panose="020F0502020204030204" pitchFamily="34" charset="0"/>
                <a:cs typeface="Calibri" panose="020F0502020204030204" pitchFamily="34" charset="0"/>
              </a:rPr>
              <a:t> προσέγγιση </a:t>
            </a:r>
            <a:r>
              <a:rPr lang="el-GR" dirty="0">
                <a:latin typeface="Calibri" panose="020F0502020204030204" pitchFamily="34" charset="0"/>
                <a:cs typeface="Calibri" panose="020F0502020204030204" pitchFamily="34" charset="0"/>
              </a:rPr>
              <a:t>→ οδηγεί προς </a:t>
            </a:r>
            <a:r>
              <a:rPr lang="el-GR" b="1" dirty="0">
                <a:latin typeface="Calibri" panose="020F0502020204030204" pitchFamily="34" charset="0"/>
                <a:cs typeface="Calibri" panose="020F0502020204030204" pitchFamily="34" charset="0"/>
              </a:rPr>
              <a:t>χειρότερη ποιότητα ζωής</a:t>
            </a:r>
            <a:r>
              <a:rPr lang="el-GR" dirty="0">
                <a:latin typeface="Calibri" panose="020F0502020204030204" pitchFamily="34" charset="0"/>
                <a:cs typeface="Calibri" panose="020F0502020204030204" pitchFamily="34" charset="0"/>
              </a:rPr>
              <a:t> (και υψηλότερο κόστος).  </a:t>
            </a:r>
          </a:p>
          <a:p>
            <a:pPr lvl="1"/>
            <a:r>
              <a:rPr lang="el-GR" b="1" dirty="0">
                <a:latin typeface="Calibri" panose="020F0502020204030204" pitchFamily="34" charset="0"/>
                <a:cs typeface="Calibri" panose="020F0502020204030204" pitchFamily="34" charset="0"/>
              </a:rPr>
              <a:t>ΑΛΛΑ:</a:t>
            </a:r>
            <a:r>
              <a:rPr lang="el-GR" dirty="0">
                <a:latin typeface="Calibri" panose="020F0502020204030204" pitchFamily="34" charset="0"/>
                <a:cs typeface="Calibri" panose="020F0502020204030204" pitchFamily="34" charset="0"/>
              </a:rPr>
              <a:t> ελλείψεις και κενά σημαίνουν ότι θέσεις σε νοσοκομεία καταλαμβάνονται από άτομα που χρειάζονται </a:t>
            </a:r>
            <a:r>
              <a:rPr lang="el-GR" dirty="0" err="1">
                <a:latin typeface="Calibri" panose="020F0502020204030204" pitchFamily="34" charset="0"/>
                <a:cs typeface="Calibri" panose="020F0502020204030204" pitchFamily="34" charset="0"/>
              </a:rPr>
              <a:t>μφ</a:t>
            </a:r>
            <a:r>
              <a:rPr lang="el-GR" dirty="0">
                <a:latin typeface="Calibri" panose="020F0502020204030204" pitchFamily="34" charset="0"/>
                <a:cs typeface="Calibri" panose="020F0502020204030204" pitchFamily="34" charset="0"/>
              </a:rPr>
              <a:t> (αλλά π.χ. δεν έχουν ποιον να τους φροντίσει). </a:t>
            </a:r>
          </a:p>
          <a:p>
            <a:r>
              <a:rPr lang="el-GR" b="1" i="1" dirty="0">
                <a:solidFill>
                  <a:schemeClr val="accent1"/>
                </a:solidFill>
                <a:latin typeface="Calibri" panose="020F0502020204030204" pitchFamily="34" charset="0"/>
                <a:cs typeface="Calibri" panose="020F0502020204030204" pitchFamily="34" charset="0"/>
              </a:rPr>
              <a:t>Ποιος</a:t>
            </a:r>
            <a:r>
              <a:rPr lang="el-GR" b="1" dirty="0">
                <a:latin typeface="Calibri" panose="020F0502020204030204" pitchFamily="34" charset="0"/>
                <a:cs typeface="Calibri" panose="020F0502020204030204" pitchFamily="34" charset="0"/>
              </a:rPr>
              <a:t> λαμβάνει ΜΦ σε κρατικά συστήματα;</a:t>
            </a:r>
            <a:r>
              <a:rPr lang="el-GR" dirty="0">
                <a:latin typeface="Calibri" panose="020F0502020204030204" pitchFamily="34" charset="0"/>
                <a:cs typeface="Calibri" panose="020F0502020204030204" pitchFamily="34" charset="0"/>
              </a:rPr>
              <a:t> Ποιος δικαιούται τέτοιες υπηρεσίες;</a:t>
            </a:r>
          </a:p>
          <a:p>
            <a:pPr lvl="1"/>
            <a:r>
              <a:rPr lang="el-GR" dirty="0">
                <a:latin typeface="Calibri" panose="020F0502020204030204" pitchFamily="34" charset="0"/>
                <a:cs typeface="Calibri" panose="020F0502020204030204" pitchFamily="34" charset="0"/>
              </a:rPr>
              <a:t>Δεν υπάρχει συμφωνία για το ποιος πρέπει να κάνει χρήση ΜΦ.  Μπορεί να ορίζεται με βάση </a:t>
            </a:r>
            <a:r>
              <a:rPr lang="el-GR" b="1" dirty="0">
                <a:latin typeface="Calibri" panose="020F0502020204030204" pitchFamily="34" charset="0"/>
                <a:cs typeface="Calibri" panose="020F0502020204030204" pitchFamily="34" charset="0"/>
              </a:rPr>
              <a:t>συγκεκριμένες ιατρικές καταστάσεις </a:t>
            </a:r>
            <a:r>
              <a:rPr lang="el-GR" dirty="0">
                <a:latin typeface="Calibri" panose="020F0502020204030204" pitchFamily="34" charset="0"/>
                <a:cs typeface="Calibri" panose="020F0502020204030204" pitchFamily="34" charset="0"/>
              </a:rPr>
              <a:t>(π.χ. </a:t>
            </a:r>
            <a:r>
              <a:rPr lang="el-GR" dirty="0" err="1">
                <a:latin typeface="Calibri" panose="020F0502020204030204" pitchFamily="34" charset="0"/>
                <a:cs typeface="Calibri" panose="020F0502020204030204" pitchFamily="34" charset="0"/>
              </a:rPr>
              <a:t>Alzheimer</a:t>
            </a:r>
            <a:r>
              <a:rPr lang="el-GR" dirty="0">
                <a:latin typeface="Calibri" panose="020F0502020204030204" pitchFamily="34" charset="0"/>
                <a:cs typeface="Calibri" panose="020F0502020204030204" pitchFamily="34" charset="0"/>
              </a:rPr>
              <a:t>, άνοια, ορθοπεδικά, </a:t>
            </a:r>
            <a:r>
              <a:rPr lang="el-GR" dirty="0" err="1">
                <a:latin typeface="Calibri" panose="020F0502020204030204" pitchFamily="34" charset="0"/>
                <a:cs typeface="Calibri" panose="020F0502020204030204" pitchFamily="34" charset="0"/>
              </a:rPr>
              <a:t>καρδιο</a:t>
            </a:r>
            <a:r>
              <a:rPr lang="el-GR" dirty="0">
                <a:latin typeface="Calibri" panose="020F0502020204030204" pitchFamily="34" charset="0"/>
                <a:cs typeface="Calibri" panose="020F0502020204030204" pitchFamily="34" charset="0"/>
              </a:rPr>
              <a:t>-πνευμονικά) ή ως </a:t>
            </a:r>
            <a:r>
              <a:rPr lang="el-GR" b="1" dirty="0">
                <a:latin typeface="Calibri" panose="020F0502020204030204" pitchFamily="34" charset="0"/>
                <a:cs typeface="Calibri" panose="020F0502020204030204" pitchFamily="34" charset="0"/>
              </a:rPr>
              <a:t>σωρευτικό αποτέλεσμα της γήρανσης </a:t>
            </a:r>
            <a:r>
              <a:rPr lang="el-GR" dirty="0">
                <a:latin typeface="Calibri" panose="020F0502020204030204" pitchFamily="34" charset="0"/>
                <a:cs typeface="Calibri" panose="020F0502020204030204" pitchFamily="34" charset="0"/>
              </a:rPr>
              <a:t>χωρίς συγκεκριμένη αιτία (πχ θέτοντας κατώτατο όρια ηλικίας).  </a:t>
            </a:r>
          </a:p>
          <a:p>
            <a:pPr lvl="1"/>
            <a:r>
              <a:rPr lang="el-GR" dirty="0">
                <a:latin typeface="Calibri" panose="020F0502020204030204" pitchFamily="34" charset="0"/>
                <a:cs typeface="Calibri" panose="020F0502020204030204" pitchFamily="34" charset="0"/>
              </a:rPr>
              <a:t>Όλο και πιο συχνά ορίζεται με βάση εκτίμηση </a:t>
            </a:r>
            <a:r>
              <a:rPr lang="el-GR" b="1" i="1" dirty="0">
                <a:solidFill>
                  <a:schemeClr val="accent1"/>
                </a:solidFill>
                <a:latin typeface="Calibri" panose="020F0502020204030204" pitchFamily="34" charset="0"/>
                <a:cs typeface="Calibri" panose="020F0502020204030204" pitchFamily="34" charset="0"/>
              </a:rPr>
              <a:t>πόσα Α</a:t>
            </a:r>
            <a:r>
              <a:rPr lang="en-US" b="1" i="1" dirty="0">
                <a:solidFill>
                  <a:schemeClr val="accent1"/>
                </a:solidFill>
                <a:latin typeface="Calibri" panose="020F0502020204030204" pitchFamily="34" charset="0"/>
                <a:cs typeface="Calibri" panose="020F0502020204030204" pitchFamily="34" charset="0"/>
              </a:rPr>
              <a:t>DL </a:t>
            </a:r>
            <a:r>
              <a:rPr lang="el-GR" b="1" dirty="0">
                <a:latin typeface="Calibri" panose="020F0502020204030204" pitchFamily="34" charset="0"/>
                <a:cs typeface="Calibri" panose="020F0502020204030204" pitchFamily="34" charset="0"/>
              </a:rPr>
              <a:t>δεν μπορούν να εκτελεστούν</a:t>
            </a:r>
            <a:r>
              <a:rPr lang="el-GR" dirty="0">
                <a:latin typeface="Calibri" panose="020F0502020204030204" pitchFamily="34" charset="0"/>
                <a:cs typeface="Calibri" panose="020F0502020204030204" pitchFamily="34" charset="0"/>
              </a:rPr>
              <a:t>.  (πχ από δύο και πάνω). Δηλαδή </a:t>
            </a:r>
            <a:r>
              <a:rPr lang="el-GR" dirty="0" err="1">
                <a:latin typeface="Calibri" panose="020F0502020204030204" pitchFamily="34" charset="0"/>
                <a:cs typeface="Calibri" panose="020F0502020204030204" pitchFamily="34" charset="0"/>
              </a:rPr>
              <a:t>αυτοεξυπηρέτ</a:t>
            </a:r>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Συχνά δημόσια συστήματα χορηγούν </a:t>
            </a:r>
            <a:r>
              <a:rPr lang="el-GR" b="1" dirty="0">
                <a:latin typeface="Calibri" panose="020F0502020204030204" pitchFamily="34" charset="0"/>
                <a:cs typeface="Calibri" panose="020F0502020204030204" pitchFamily="34" charset="0"/>
              </a:rPr>
              <a:t>με έλεγχο πόρων </a:t>
            </a:r>
            <a:r>
              <a:rPr lang="el-GR" dirty="0">
                <a:latin typeface="Calibri" panose="020F0502020204030204" pitchFamily="34" charset="0"/>
                <a:cs typeface="Calibri" panose="020F0502020204030204" pitchFamily="34" charset="0"/>
              </a:rPr>
              <a:t>– δηλαδή περιορίζουν την παροχή σε άτομα που έχουν εισόδημα ή περιουσία κάτω από ένα σημείο – σε αντίθεση με την παροχή περίθαλψης που είναι καθολική.</a:t>
            </a:r>
          </a:p>
          <a:p>
            <a:pPr lvl="1"/>
            <a:r>
              <a:rPr lang="el-GR" dirty="0">
                <a:latin typeface="Calibri" panose="020F0502020204030204" pitchFamily="34" charset="0"/>
                <a:cs typeface="Calibri" panose="020F0502020204030204" pitchFamily="34" charset="0"/>
              </a:rPr>
              <a:t>Παράδειγμα η Βρετανία όπου η υγεία είναι δωρεάν σε όλους αλλά η ΜΦ υπόκειται σε έλεγχο πόρων. Αυτό σημαίνει ότι το άτομο πληρώνει πολύ λιγότερο φτάνει να ‘</a:t>
            </a:r>
            <a:r>
              <a:rPr lang="el-GR" dirty="0" err="1">
                <a:latin typeface="Calibri" panose="020F0502020204030204" pitchFamily="34" charset="0"/>
                <a:cs typeface="Calibri" panose="020F0502020204030204" pitchFamily="34" charset="0"/>
              </a:rPr>
              <a:t>κατηγοροποιηθεί</a:t>
            </a:r>
            <a:r>
              <a:rPr lang="el-GR" dirty="0">
                <a:latin typeface="Calibri" panose="020F0502020204030204" pitchFamily="34" charset="0"/>
                <a:cs typeface="Calibri" panose="020F0502020204030204" pitchFamily="34" charset="0"/>
              </a:rPr>
              <a:t>’ ένα άτομο ως έχον πρόβλημα υγείας και όχι φροντίδας.  </a:t>
            </a:r>
          </a:p>
          <a:p>
            <a:pPr lvl="1"/>
            <a:r>
              <a:rPr lang="el-GR" dirty="0" err="1">
                <a:latin typeface="Calibri" panose="020F0502020204030204" pitchFamily="34" charset="0"/>
                <a:cs typeface="Calibri" panose="020F0502020204030204" pitchFamily="34" charset="0"/>
              </a:rPr>
              <a:t>Ατομα</a:t>
            </a:r>
            <a:r>
              <a:rPr lang="el-GR" dirty="0">
                <a:latin typeface="Calibri" panose="020F0502020204030204" pitchFamily="34" charset="0"/>
                <a:cs typeface="Calibri" panose="020F0502020204030204" pitchFamily="34" charset="0"/>
              </a:rPr>
              <a:t> μπορεί να κατατάσσονται ως ιατρικά περιστατικά για να μην επιβαρυνθούν οικονομικά (ιδίως όταν το κόστος είναι πολύ μεγάλο). </a:t>
            </a:r>
          </a:p>
          <a:p>
            <a:endParaRPr lang="el-GR"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60A70EF7-49AB-4B96-E8E5-D24A413E85AA}"/>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1167D26B-BC70-46AD-B268-8AE4E284C6A7}"/>
              </a:ext>
            </a:extLst>
          </p:cNvPr>
          <p:cNvSpPr>
            <a:spLocks noGrp="1"/>
          </p:cNvSpPr>
          <p:nvPr>
            <p:ph type="sldNum" sz="quarter" idx="12"/>
          </p:nvPr>
        </p:nvSpPr>
        <p:spPr/>
        <p:txBody>
          <a:bodyPr/>
          <a:lstStyle/>
          <a:p>
            <a:fld id="{129925B6-863B-4C2F-8765-BBFEFEBA9CE7}" type="slidenum">
              <a:rPr lang="en-GB" altLang="en-US" smtClean="0"/>
              <a:pPr/>
              <a:t>6</a:t>
            </a:fld>
            <a:endParaRPr lang="en-GB" altLang="en-US"/>
          </a:p>
        </p:txBody>
      </p:sp>
    </p:spTree>
    <p:extLst>
      <p:ext uri="{BB962C8B-B14F-4D97-AF65-F5344CB8AC3E}">
        <p14:creationId xmlns:p14="http://schemas.microsoft.com/office/powerpoint/2010/main" val="344985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8FB1-BDC5-12C9-2047-DF512B07135E}"/>
              </a:ext>
            </a:extLst>
          </p:cNvPr>
          <p:cNvSpPr>
            <a:spLocks noGrp="1"/>
          </p:cNvSpPr>
          <p:nvPr>
            <p:ph type="title"/>
          </p:nvPr>
        </p:nvSpPr>
        <p:spPr>
          <a:xfrm>
            <a:off x="1154954" y="1196752"/>
            <a:ext cx="9837590" cy="483880"/>
          </a:xfrm>
        </p:spPr>
        <p:txBody>
          <a:bodyPr/>
          <a:lstStyle/>
          <a:p>
            <a:r>
              <a:rPr lang="el-GR" dirty="0"/>
              <a:t>Ποικιλομορφία στην παροχή: </a:t>
            </a:r>
            <a:r>
              <a:rPr lang="el-GR" b="1" i="1" dirty="0">
                <a:solidFill>
                  <a:schemeClr val="accent4"/>
                </a:solidFill>
                <a:effectLst>
                  <a:outerShdw blurRad="38100" dist="38100" dir="2700000" algn="tl">
                    <a:srgbClr val="000000">
                      <a:alpha val="43137"/>
                    </a:srgbClr>
                  </a:outerShdw>
                </a:effectLst>
              </a:rPr>
              <a:t>Πού; </a:t>
            </a:r>
          </a:p>
        </p:txBody>
      </p:sp>
      <p:sp>
        <p:nvSpPr>
          <p:cNvPr id="3" name="Content Placeholder 2">
            <a:extLst>
              <a:ext uri="{FF2B5EF4-FFF2-40B4-BE49-F238E27FC236}">
                <a16:creationId xmlns:a16="http://schemas.microsoft.com/office/drawing/2014/main" id="{468EB753-BFBE-D3DF-8BDF-B1AE07A0F96D}"/>
              </a:ext>
            </a:extLst>
          </p:cNvPr>
          <p:cNvSpPr>
            <a:spLocks noGrp="1"/>
          </p:cNvSpPr>
          <p:nvPr>
            <p:ph idx="1"/>
          </p:nvPr>
        </p:nvSpPr>
        <p:spPr>
          <a:xfrm>
            <a:off x="1130535" y="2492896"/>
            <a:ext cx="10513168" cy="3816424"/>
          </a:xfrm>
        </p:spPr>
        <p:txBody>
          <a:bodyPr>
            <a:normAutofit fontScale="85000" lnSpcReduction="20000"/>
          </a:bodyPr>
          <a:lstStyle/>
          <a:p>
            <a:pPr marL="0" indent="0">
              <a:buNone/>
            </a:pPr>
            <a:r>
              <a:rPr lang="el-GR" b="1" dirty="0">
                <a:latin typeface="Calibri" panose="020F0502020204030204" pitchFamily="34" charset="0"/>
                <a:cs typeface="Calibri" panose="020F0502020204030204" pitchFamily="34" charset="0"/>
              </a:rPr>
              <a:t>Πού παρέχεται; </a:t>
            </a:r>
          </a:p>
          <a:p>
            <a:r>
              <a:rPr lang="el-GR" dirty="0">
                <a:latin typeface="Calibri" panose="020F0502020204030204" pitchFamily="34" charset="0"/>
                <a:cs typeface="Calibri" panose="020F0502020204030204" pitchFamily="34" charset="0"/>
              </a:rPr>
              <a:t>Δεν υπάρχει συμφωνία για το πού και πώς πρέπει να παρέχεται. Σε </a:t>
            </a:r>
            <a:r>
              <a:rPr lang="el-GR" b="1" dirty="0">
                <a:solidFill>
                  <a:schemeClr val="accent1"/>
                </a:solidFill>
                <a:latin typeface="Calibri" panose="020F0502020204030204" pitchFamily="34" charset="0"/>
                <a:cs typeface="Calibri" panose="020F0502020204030204" pitchFamily="34" charset="0"/>
              </a:rPr>
              <a:t>εξειδικευμένα ιδρύματα φροντίδας </a:t>
            </a:r>
            <a:r>
              <a:rPr lang="el-GR" dirty="0">
                <a:latin typeface="Calibri" panose="020F0502020204030204" pitchFamily="34" charset="0"/>
                <a:cs typeface="Calibri" panose="020F0502020204030204" pitchFamily="34" charset="0"/>
              </a:rPr>
              <a:t>(γηροκομεία), σε </a:t>
            </a:r>
            <a:r>
              <a:rPr lang="el-GR" b="1" dirty="0">
                <a:solidFill>
                  <a:schemeClr val="accent1"/>
                </a:solidFill>
                <a:latin typeface="Calibri" panose="020F0502020204030204" pitchFamily="34" charset="0"/>
                <a:cs typeface="Calibri" panose="020F0502020204030204" pitchFamily="34" charset="0"/>
              </a:rPr>
              <a:t>μονάδες υποβοηθούμενης διαβίωσης</a:t>
            </a:r>
            <a:r>
              <a:rPr lang="el-GR" dirty="0">
                <a:latin typeface="Calibri" panose="020F0502020204030204" pitchFamily="34" charset="0"/>
                <a:cs typeface="Calibri" panose="020F0502020204030204" pitchFamily="34" charset="0"/>
              </a:rPr>
              <a:t>, σε </a:t>
            </a:r>
            <a:r>
              <a:rPr lang="el-GR" b="1" dirty="0">
                <a:solidFill>
                  <a:schemeClr val="accent1"/>
                </a:solidFill>
                <a:latin typeface="Calibri" panose="020F0502020204030204" pitchFamily="34" charset="0"/>
                <a:cs typeface="Calibri" panose="020F0502020204030204" pitchFamily="34" charset="0"/>
              </a:rPr>
              <a:t>κέντρα ημερήσιας φροντίδας</a:t>
            </a:r>
            <a:r>
              <a:rPr lang="el-GR" dirty="0">
                <a:latin typeface="Calibri" panose="020F0502020204030204" pitchFamily="34" charset="0"/>
                <a:cs typeface="Calibri" panose="020F0502020204030204" pitchFamily="34" charset="0"/>
              </a:rPr>
              <a:t>, σε </a:t>
            </a:r>
            <a:r>
              <a:rPr lang="el-GR" b="1" dirty="0">
                <a:solidFill>
                  <a:schemeClr val="accent1"/>
                </a:solidFill>
                <a:latin typeface="Calibri" panose="020F0502020204030204" pitchFamily="34" charset="0"/>
                <a:cs typeface="Calibri" panose="020F0502020204030204" pitchFamily="34" charset="0"/>
              </a:rPr>
              <a:t>ΚΑΠΗ</a:t>
            </a:r>
            <a:r>
              <a:rPr lang="el-GR" dirty="0">
                <a:latin typeface="Calibri" panose="020F0502020204030204" pitchFamily="34" charset="0"/>
                <a:cs typeface="Calibri" panose="020F0502020204030204" pitchFamily="34" charset="0"/>
              </a:rPr>
              <a:t>, στο </a:t>
            </a:r>
            <a:r>
              <a:rPr lang="el-GR" b="1" dirty="0">
                <a:solidFill>
                  <a:schemeClr val="accent1"/>
                </a:solidFill>
                <a:latin typeface="Calibri" panose="020F0502020204030204" pitchFamily="34" charset="0"/>
                <a:cs typeface="Calibri" panose="020F0502020204030204" pitchFamily="34" charset="0"/>
              </a:rPr>
              <a:t>σπίτι με επαγγελματική φροντίδα</a:t>
            </a:r>
            <a:r>
              <a:rPr lang="el-GR" dirty="0">
                <a:solidFill>
                  <a:schemeClr val="accent1"/>
                </a:solidFill>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(‘Βοήθεια στο Σπίτι’) ή </a:t>
            </a:r>
            <a:r>
              <a:rPr lang="el-GR" dirty="0">
                <a:solidFill>
                  <a:schemeClr val="accent1"/>
                </a:solidFill>
                <a:latin typeface="Calibri" panose="020F0502020204030204" pitchFamily="34" charset="0"/>
                <a:cs typeface="Calibri" panose="020F0502020204030204" pitchFamily="34" charset="0"/>
              </a:rPr>
              <a:t>με</a:t>
            </a:r>
            <a:r>
              <a:rPr lang="el-GR" dirty="0">
                <a:latin typeface="Calibri" panose="020F0502020204030204" pitchFamily="34" charset="0"/>
                <a:cs typeface="Calibri" panose="020F0502020204030204" pitchFamily="34" charset="0"/>
              </a:rPr>
              <a:t> </a:t>
            </a:r>
            <a:r>
              <a:rPr lang="el-GR" b="1" dirty="0">
                <a:solidFill>
                  <a:schemeClr val="accent1"/>
                </a:solidFill>
                <a:latin typeface="Calibri" panose="020F0502020204030204" pitchFamily="34" charset="0"/>
                <a:cs typeface="Calibri" panose="020F0502020204030204" pitchFamily="34" charset="0"/>
              </a:rPr>
              <a:t>υπηρεσίες</a:t>
            </a:r>
            <a:r>
              <a:rPr lang="el-GR" dirty="0">
                <a:latin typeface="Calibri" panose="020F0502020204030204" pitchFamily="34" charset="0"/>
                <a:cs typeface="Calibri" panose="020F0502020204030204" pitchFamily="34" charset="0"/>
              </a:rPr>
              <a:t> (όπως τα  γεύματα στο σπίτι – “</a:t>
            </a:r>
            <a:r>
              <a:rPr lang="el-GR" dirty="0" err="1">
                <a:latin typeface="Calibri" panose="020F0502020204030204" pitchFamily="34" charset="0"/>
                <a:cs typeface="Calibri" panose="020F0502020204030204" pitchFamily="34" charset="0"/>
              </a:rPr>
              <a:t>Meals</a:t>
            </a:r>
            <a:r>
              <a:rPr lang="el-GR" dirty="0">
                <a:latin typeface="Calibri" panose="020F0502020204030204" pitchFamily="34" charset="0"/>
                <a:cs typeface="Calibri" panose="020F0502020204030204" pitchFamily="34" charset="0"/>
              </a:rPr>
              <a:t> on </a:t>
            </a:r>
            <a:r>
              <a:rPr lang="el-GR" dirty="0" err="1">
                <a:latin typeface="Calibri" panose="020F0502020204030204" pitchFamily="34" charset="0"/>
                <a:cs typeface="Calibri" panose="020F0502020204030204" pitchFamily="34" charset="0"/>
              </a:rPr>
              <a:t>Wheels</a:t>
            </a:r>
            <a:r>
              <a:rPr lang="el-GR" dirty="0">
                <a:latin typeface="Calibri" panose="020F0502020204030204" pitchFamily="34" charset="0"/>
                <a:cs typeface="Calibri" panose="020F0502020204030204" pitchFamily="34" charset="0"/>
              </a:rPr>
              <a:t>”), ή </a:t>
            </a:r>
            <a:r>
              <a:rPr lang="el-GR" b="1" dirty="0">
                <a:solidFill>
                  <a:schemeClr val="accent1"/>
                </a:solidFill>
                <a:latin typeface="Calibri" panose="020F0502020204030204" pitchFamily="34" charset="0"/>
                <a:cs typeface="Calibri" panose="020F0502020204030204" pitchFamily="34" charset="0"/>
              </a:rPr>
              <a:t>άτυπα</a:t>
            </a:r>
            <a:r>
              <a:rPr lang="el-GR" dirty="0">
                <a:latin typeface="Calibri" panose="020F0502020204030204" pitchFamily="34" charset="0"/>
                <a:cs typeface="Calibri" panose="020F0502020204030204" pitchFamily="34" charset="0"/>
              </a:rPr>
              <a:t> από συγγενείς, φίλους ή γείτονες.  </a:t>
            </a:r>
          </a:p>
          <a:p>
            <a:r>
              <a:rPr lang="el-GR" dirty="0">
                <a:latin typeface="Calibri" panose="020F0502020204030204" pitchFamily="34" charset="0"/>
                <a:cs typeface="Calibri" panose="020F0502020204030204" pitchFamily="34" charset="0"/>
              </a:rPr>
              <a:t>Συχνά ΜΦ προσφέρεται από Υπηρεσίες Πρόνοιας (ή ΟΤΑ) και κατατάσσεται ως ‘Κοινωνικές Υπηρεσίες’ και συχνά </a:t>
            </a:r>
            <a:r>
              <a:rPr lang="el-GR" i="1" dirty="0">
                <a:latin typeface="Calibri" panose="020F0502020204030204" pitchFamily="34" charset="0"/>
                <a:cs typeface="Calibri" panose="020F0502020204030204" pitchFamily="34" charset="0"/>
              </a:rPr>
              <a:t>δεν</a:t>
            </a:r>
            <a:r>
              <a:rPr lang="el-GR" dirty="0">
                <a:latin typeface="Calibri" panose="020F0502020204030204" pitchFamily="34" charset="0"/>
                <a:cs typeface="Calibri" panose="020F0502020204030204" pitchFamily="34" charset="0"/>
              </a:rPr>
              <a:t> καταγράφεται ως μακροχρόνια φροντίδα </a:t>
            </a:r>
            <a:r>
              <a:rPr lang="el-GR" dirty="0">
                <a:solidFill>
                  <a:schemeClr val="accent1"/>
                </a:solidFill>
                <a:latin typeface="Calibri" panose="020F0502020204030204" pitchFamily="34" charset="0"/>
                <a:cs typeface="Calibri" panose="020F0502020204030204" pitchFamily="34" charset="0"/>
              </a:rPr>
              <a:t>(</a:t>
            </a:r>
            <a:r>
              <a:rPr lang="el-GR" dirty="0">
                <a:solidFill>
                  <a:schemeClr val="accent1"/>
                </a:solidFill>
                <a:latin typeface="Cambria" panose="02040503050406030204" pitchFamily="18" charset="0"/>
                <a:ea typeface="Cambria" panose="02040503050406030204" pitchFamily="18" charset="0"/>
                <a:cs typeface="Calibri" panose="020F0502020204030204" pitchFamily="34" charset="0"/>
              </a:rPr>
              <a:t>⇒</a:t>
            </a:r>
            <a:r>
              <a:rPr lang="el-GR" dirty="0">
                <a:solidFill>
                  <a:schemeClr val="accent1"/>
                </a:solidFill>
                <a:latin typeface="Calibri" panose="020F0502020204030204" pitchFamily="34" charset="0"/>
                <a:cs typeface="Calibri" panose="020F0502020204030204" pitchFamily="34" charset="0"/>
              </a:rPr>
              <a:t>υποεκτίμηση</a:t>
            </a:r>
            <a:r>
              <a:rPr lang="el-GR" dirty="0">
                <a:latin typeface="Calibri" panose="020F0502020204030204" pitchFamily="34" charset="0"/>
                <a:cs typeface="Calibri" panose="020F0502020204030204" pitchFamily="34" charset="0"/>
              </a:rPr>
              <a:t>). Παντού (ακόμη και όπου κρατικός τομέας) ανάμειξη οικογένειας.</a:t>
            </a:r>
          </a:p>
          <a:p>
            <a:pPr lvl="1"/>
            <a:r>
              <a:rPr lang="el-GR" dirty="0">
                <a:latin typeface="Calibri" panose="020F0502020204030204" pitchFamily="34" charset="0"/>
                <a:cs typeface="Calibri" panose="020F0502020204030204" pitchFamily="34" charset="0"/>
              </a:rPr>
              <a:t>Υπηρεσίες ΜΦ μπορεί να παρέχονται και στα σπίτια από επαγγελματίες (επίσημα δηλωμένους ή άτυπους) ή από μέλη της οικογένειας (με ή χωρίς στήριξη και βοήθεια από το κράτος). </a:t>
            </a:r>
          </a:p>
          <a:p>
            <a:r>
              <a:rPr lang="el-GR" b="1" i="1" dirty="0">
                <a:latin typeface="Calibri" panose="020F0502020204030204" pitchFamily="34" charset="0"/>
                <a:cs typeface="Calibri" panose="020F0502020204030204" pitchFamily="34" charset="0"/>
              </a:rPr>
              <a:t>Νέες</a:t>
            </a:r>
            <a:r>
              <a:rPr lang="el-GR" b="1" dirty="0">
                <a:latin typeface="Calibri" panose="020F0502020204030204" pitchFamily="34" charset="0"/>
                <a:cs typeface="Calibri" panose="020F0502020204030204" pitchFamily="34" charset="0"/>
              </a:rPr>
              <a:t> μορφές παροχής ΜΦ</a:t>
            </a:r>
            <a:r>
              <a:rPr lang="el-GR" dirty="0">
                <a:latin typeface="Calibri" panose="020F0502020204030204" pitchFamily="34" charset="0"/>
                <a:cs typeface="Calibri" panose="020F0502020204030204" pitchFamily="34" charset="0"/>
              </a:rPr>
              <a:t>. </a:t>
            </a:r>
          </a:p>
          <a:p>
            <a:pPr lvl="1"/>
            <a:r>
              <a:rPr lang="el-GR" dirty="0">
                <a:latin typeface="Calibri" panose="020F0502020204030204" pitchFamily="34" charset="0"/>
                <a:cs typeface="Calibri" panose="020F0502020204030204" pitchFamily="34" charset="0"/>
              </a:rPr>
              <a:t>Η </a:t>
            </a:r>
            <a:r>
              <a:rPr lang="el-GR" b="1" dirty="0">
                <a:latin typeface="Calibri" panose="020F0502020204030204" pitchFamily="34" charset="0"/>
                <a:cs typeface="Calibri" panose="020F0502020204030204" pitchFamily="34" charset="0"/>
              </a:rPr>
              <a:t>υποβοηθούμενη δι</a:t>
            </a:r>
            <a:r>
              <a:rPr lang="el-GR" dirty="0">
                <a:latin typeface="Calibri" panose="020F0502020204030204" pitchFamily="34" charset="0"/>
                <a:cs typeface="Calibri" panose="020F0502020204030204" pitchFamily="34" charset="0"/>
              </a:rPr>
              <a:t>αβίωση (</a:t>
            </a:r>
            <a:r>
              <a:rPr lang="el-GR" dirty="0" err="1">
                <a:latin typeface="Calibri" panose="020F0502020204030204" pitchFamily="34" charset="0"/>
                <a:cs typeface="Calibri" panose="020F0502020204030204" pitchFamily="34" charset="0"/>
              </a:rPr>
              <a:t>Assisted</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living</a:t>
            </a:r>
            <a:r>
              <a:rPr lang="el-GR" dirty="0">
                <a:latin typeface="Calibri" panose="020F0502020204030204" pitchFamily="34" charset="0"/>
                <a:cs typeface="Calibri" panose="020F0502020204030204" pitchFamily="34" charset="0"/>
              </a:rPr>
              <a:t>) διατηρεί τους ενδιαφερόμενους σε δικό τους χώρο και τους προσφέρει ποικιλία υπηρεσιών (μαγείρεμα, καθάρισμα </a:t>
            </a:r>
            <a:r>
              <a:rPr lang="el-GR" dirty="0" err="1">
                <a:latin typeface="Calibri" panose="020F0502020204030204" pitchFamily="34" charset="0"/>
                <a:cs typeface="Calibri" panose="020F0502020204030204" pitchFamily="34" charset="0"/>
              </a:rPr>
              <a:t>κλπ</a:t>
            </a:r>
            <a:r>
              <a:rPr lang="el-GR" dirty="0">
                <a:latin typeface="Calibri" panose="020F0502020204030204" pitchFamily="34" charset="0"/>
                <a:cs typeface="Calibri" panose="020F0502020204030204" pitchFamily="34" charset="0"/>
              </a:rPr>
              <a:t>). Αντίθετα οι </a:t>
            </a:r>
          </a:p>
          <a:p>
            <a:pPr lvl="1"/>
            <a:r>
              <a:rPr lang="el-GR" b="1" dirty="0">
                <a:latin typeface="Calibri" panose="020F0502020204030204" pitchFamily="34" charset="0"/>
                <a:cs typeface="Calibri" panose="020F0502020204030204" pitchFamily="34" charset="0"/>
              </a:rPr>
              <a:t>Κοινότητες Συνεχιζόμενης Φροντίδας Ηλικιωμένων</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Continuing</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Care</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Retirement</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Communities</a:t>
            </a:r>
            <a:r>
              <a:rPr lang="el-GR" dirty="0">
                <a:latin typeface="Calibri" panose="020F0502020204030204" pitchFamily="34" charset="0"/>
                <a:cs typeface="Calibri" panose="020F0502020204030204" pitchFamily="34" charset="0"/>
              </a:rPr>
              <a:t> )  προσφέρουν φάσμα διαβίωσης από ανεξάρτητα διαμερίσματα και εξελισσόμενο προς συνεχή εξυπηρέτησης για όσους που δεν μπορούν:   Η προσφορά προσαρμόζεται μεγιστοποιώντας την περίοδο αυτονομίας.  </a:t>
            </a:r>
          </a:p>
        </p:txBody>
      </p:sp>
      <p:sp>
        <p:nvSpPr>
          <p:cNvPr id="4" name="Date Placeholder 3">
            <a:extLst>
              <a:ext uri="{FF2B5EF4-FFF2-40B4-BE49-F238E27FC236}">
                <a16:creationId xmlns:a16="http://schemas.microsoft.com/office/drawing/2014/main" id="{93345016-791E-A7BE-082F-E54F3E8C5610}"/>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86323544-ECA9-7030-AAA0-81EBD76546E9}"/>
              </a:ext>
            </a:extLst>
          </p:cNvPr>
          <p:cNvSpPr>
            <a:spLocks noGrp="1"/>
          </p:cNvSpPr>
          <p:nvPr>
            <p:ph type="sldNum" sz="quarter" idx="12"/>
          </p:nvPr>
        </p:nvSpPr>
        <p:spPr/>
        <p:txBody>
          <a:bodyPr/>
          <a:lstStyle/>
          <a:p>
            <a:fld id="{129925B6-863B-4C2F-8765-BBFEFEBA9CE7}" type="slidenum">
              <a:rPr lang="en-GB" altLang="en-US" smtClean="0"/>
              <a:pPr/>
              <a:t>7</a:t>
            </a:fld>
            <a:endParaRPr lang="en-GB" altLang="en-US"/>
          </a:p>
        </p:txBody>
      </p:sp>
    </p:spTree>
    <p:extLst>
      <p:ext uri="{BB962C8B-B14F-4D97-AF65-F5344CB8AC3E}">
        <p14:creationId xmlns:p14="http://schemas.microsoft.com/office/powerpoint/2010/main" val="163518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AC76-2DF6-E987-D810-4CD586F5BF8E}"/>
              </a:ext>
            </a:extLst>
          </p:cNvPr>
          <p:cNvSpPr>
            <a:spLocks noGrp="1"/>
          </p:cNvSpPr>
          <p:nvPr>
            <p:ph type="title"/>
          </p:nvPr>
        </p:nvSpPr>
        <p:spPr/>
        <p:txBody>
          <a:bodyPr/>
          <a:lstStyle/>
          <a:p>
            <a:r>
              <a:rPr lang="el-GR" dirty="0"/>
              <a:t>Ποικιλομορφία στην παροχή: </a:t>
            </a:r>
            <a:r>
              <a:rPr lang="el-GR" b="1" i="1" dirty="0">
                <a:solidFill>
                  <a:schemeClr val="accent3"/>
                </a:solidFill>
                <a:effectLst>
                  <a:outerShdw blurRad="38100" dist="38100" dir="2700000" algn="tl">
                    <a:srgbClr val="000000">
                      <a:alpha val="43137"/>
                    </a:srgbClr>
                  </a:outerShdw>
                </a:effectLst>
              </a:rPr>
              <a:t>Ποιος; </a:t>
            </a:r>
          </a:p>
        </p:txBody>
      </p:sp>
      <p:sp>
        <p:nvSpPr>
          <p:cNvPr id="3" name="Content Placeholder 2">
            <a:extLst>
              <a:ext uri="{FF2B5EF4-FFF2-40B4-BE49-F238E27FC236}">
                <a16:creationId xmlns:a16="http://schemas.microsoft.com/office/drawing/2014/main" id="{D4692402-831C-34D1-86F3-60FF715E30E9}"/>
              </a:ext>
            </a:extLst>
          </p:cNvPr>
          <p:cNvSpPr>
            <a:spLocks noGrp="1"/>
          </p:cNvSpPr>
          <p:nvPr>
            <p:ph idx="1"/>
          </p:nvPr>
        </p:nvSpPr>
        <p:spPr>
          <a:xfrm>
            <a:off x="983432" y="2420887"/>
            <a:ext cx="10513168" cy="4141383"/>
          </a:xfrm>
        </p:spPr>
        <p:txBody>
          <a:bodyPr>
            <a:normAutofit fontScale="77500" lnSpcReduction="20000"/>
          </a:bodyPr>
          <a:lstStyle/>
          <a:p>
            <a:pPr marL="0" indent="0">
              <a:buNone/>
            </a:pPr>
            <a:r>
              <a:rPr lang="el-GR" b="1" dirty="0">
                <a:latin typeface="Calibri" panose="020F0502020204030204" pitchFamily="34" charset="0"/>
                <a:cs typeface="Calibri" panose="020F0502020204030204" pitchFamily="34" charset="0"/>
              </a:rPr>
              <a:t>Ποιος παρέχει;   </a:t>
            </a:r>
            <a:r>
              <a:rPr lang="el-GR" dirty="0">
                <a:latin typeface="Calibri" panose="020F0502020204030204" pitchFamily="34" charset="0"/>
                <a:cs typeface="Calibri" panose="020F0502020204030204" pitchFamily="34" charset="0"/>
              </a:rPr>
              <a:t>Η παροχή και χρηματοδότηση υπηρεσιών μπορεί να γίνεται </a:t>
            </a:r>
          </a:p>
          <a:p>
            <a:r>
              <a:rPr lang="el-GR" dirty="0">
                <a:latin typeface="Calibri" panose="020F0502020204030204" pitchFamily="34" charset="0"/>
                <a:cs typeface="Calibri" panose="020F0502020204030204" pitchFamily="34" charset="0"/>
              </a:rPr>
              <a:t>(α) επίσημα από το </a:t>
            </a:r>
            <a:r>
              <a:rPr lang="el-GR" b="1" dirty="0">
                <a:solidFill>
                  <a:schemeClr val="accent1"/>
                </a:solidFill>
                <a:latin typeface="Calibri" panose="020F0502020204030204" pitchFamily="34" charset="0"/>
                <a:cs typeface="Calibri" panose="020F0502020204030204" pitchFamily="34" charset="0"/>
              </a:rPr>
              <a:t>Κράτος ή ΟΤΑ</a:t>
            </a:r>
            <a:r>
              <a:rPr lang="el-GR" dirty="0">
                <a:latin typeface="Calibri" panose="020F0502020204030204" pitchFamily="34" charset="0"/>
                <a:cs typeface="Calibri" panose="020F0502020204030204" pitchFamily="34" charset="0"/>
              </a:rPr>
              <a:t>(β) από οργανώσεις της </a:t>
            </a:r>
            <a:r>
              <a:rPr lang="el-GR" b="1" dirty="0">
                <a:solidFill>
                  <a:schemeClr val="accent1"/>
                </a:solidFill>
                <a:latin typeface="Calibri" panose="020F0502020204030204" pitchFamily="34" charset="0"/>
                <a:cs typeface="Calibri" panose="020F0502020204030204" pitchFamily="34" charset="0"/>
              </a:rPr>
              <a:t>κοινωνίας πολιτών </a:t>
            </a:r>
            <a:r>
              <a:rPr lang="el-GR" dirty="0">
                <a:latin typeface="Calibri" panose="020F0502020204030204" pitchFamily="34" charset="0"/>
                <a:cs typeface="Calibri" panose="020F0502020204030204" pitchFamily="34" charset="0"/>
              </a:rPr>
              <a:t>ή εθελοντές (γ) από την </a:t>
            </a:r>
            <a:r>
              <a:rPr lang="el-GR" b="1" dirty="0">
                <a:solidFill>
                  <a:schemeClr val="accent1"/>
                </a:solidFill>
                <a:latin typeface="Calibri" panose="020F0502020204030204" pitchFamily="34" charset="0"/>
                <a:cs typeface="Calibri" panose="020F0502020204030204" pitchFamily="34" charset="0"/>
              </a:rPr>
              <a:t>αγορά επίσημα </a:t>
            </a:r>
            <a:r>
              <a:rPr lang="el-GR" dirty="0">
                <a:latin typeface="Calibri" panose="020F0502020204030204" pitchFamily="34" charset="0"/>
                <a:cs typeface="Calibri" panose="020F0502020204030204" pitchFamily="34" charset="0"/>
              </a:rPr>
              <a:t>με οργανωμένες επιχειρήσεις (δ) την </a:t>
            </a:r>
            <a:r>
              <a:rPr lang="el-GR" b="1" dirty="0">
                <a:solidFill>
                  <a:schemeClr val="accent1"/>
                </a:solidFill>
                <a:latin typeface="Calibri" panose="020F0502020204030204" pitchFamily="34" charset="0"/>
                <a:cs typeface="Calibri" panose="020F0502020204030204" pitchFamily="34" charset="0"/>
              </a:rPr>
              <a:t>αγορά ανεπίσημα </a:t>
            </a:r>
            <a:r>
              <a:rPr lang="el-GR" dirty="0">
                <a:latin typeface="Calibri" panose="020F0502020204030204" pitchFamily="34" charset="0"/>
                <a:cs typeface="Calibri" panose="020F0502020204030204" pitchFamily="34" charset="0"/>
              </a:rPr>
              <a:t>μέσω ιδιωτικών επαφών και (δ) από την </a:t>
            </a:r>
            <a:r>
              <a:rPr lang="el-GR" b="1" dirty="0">
                <a:solidFill>
                  <a:schemeClr val="accent1"/>
                </a:solidFill>
                <a:latin typeface="Calibri" panose="020F0502020204030204" pitchFamily="34" charset="0"/>
                <a:cs typeface="Calibri" panose="020F0502020204030204" pitchFamily="34" charset="0"/>
              </a:rPr>
              <a:t>οικογένεια</a:t>
            </a:r>
            <a:r>
              <a:rPr lang="el-GR" dirty="0">
                <a:latin typeface="Calibri" panose="020F0502020204030204" pitchFamily="34" charset="0"/>
                <a:cs typeface="Calibri" panose="020F0502020204030204" pitchFamily="34" charset="0"/>
              </a:rPr>
              <a:t>. </a:t>
            </a:r>
          </a:p>
          <a:p>
            <a:pPr lvl="1"/>
            <a:r>
              <a:rPr lang="el-GR" dirty="0">
                <a:latin typeface="Calibri" panose="020F0502020204030204" pitchFamily="34" charset="0"/>
                <a:cs typeface="Calibri" panose="020F0502020204030204" pitchFamily="34" charset="0"/>
              </a:rPr>
              <a:t>Καλύπτει δηλαδή όλο το φάσμα των ειδών παροχής.  Το Κράτος  </a:t>
            </a:r>
            <a:r>
              <a:rPr lang="el-GR" b="1" dirty="0">
                <a:latin typeface="Calibri" panose="020F0502020204030204" pitchFamily="34" charset="0"/>
                <a:cs typeface="Calibri" panose="020F0502020204030204" pitchFamily="34" charset="0"/>
              </a:rPr>
              <a:t>παρέχει</a:t>
            </a:r>
            <a:r>
              <a:rPr lang="el-GR" dirty="0">
                <a:latin typeface="Calibri" panose="020F0502020204030204" pitchFamily="34" charset="0"/>
                <a:cs typeface="Calibri" panose="020F0502020204030204" pitchFamily="34" charset="0"/>
              </a:rPr>
              <a:t> το ίδιο ή </a:t>
            </a:r>
            <a:r>
              <a:rPr lang="el-GR" b="1" dirty="0">
                <a:latin typeface="Calibri" panose="020F0502020204030204" pitchFamily="34" charset="0"/>
                <a:cs typeface="Calibri" panose="020F0502020204030204" pitchFamily="34" charset="0"/>
              </a:rPr>
              <a:t>πιστοποιεί </a:t>
            </a:r>
            <a:r>
              <a:rPr lang="el-GR" dirty="0">
                <a:latin typeface="Calibri" panose="020F0502020204030204" pitchFamily="34" charset="0"/>
                <a:cs typeface="Calibri" panose="020F0502020204030204" pitchFamily="34" charset="0"/>
              </a:rPr>
              <a:t>άλλους δημοτικές ή ιδιωτικές επιχειρήσεις. </a:t>
            </a:r>
          </a:p>
          <a:p>
            <a:r>
              <a:rPr lang="el-GR" dirty="0">
                <a:latin typeface="Calibri" panose="020F0502020204030204" pitchFamily="34" charset="0"/>
                <a:cs typeface="Calibri" panose="020F0502020204030204" pitchFamily="34" charset="0"/>
              </a:rPr>
              <a:t>Υπηρεσίες ΜΦ σε κρατικούς φορείς ή επιχειρήσεις μπορούν να παρέχουν </a:t>
            </a:r>
            <a:r>
              <a:rPr lang="el-GR" b="1" dirty="0">
                <a:latin typeface="Calibri" panose="020F0502020204030204" pitchFamily="34" charset="0"/>
                <a:cs typeface="Calibri" panose="020F0502020204030204" pitchFamily="34" charset="0"/>
              </a:rPr>
              <a:t>επαγγελματίες φροντιστές </a:t>
            </a:r>
            <a:r>
              <a:rPr lang="el-GR" dirty="0">
                <a:latin typeface="Calibri" panose="020F0502020204030204" pitchFamily="34" charset="0"/>
                <a:cs typeface="Calibri" panose="020F0502020204030204" pitchFamily="34" charset="0"/>
              </a:rPr>
              <a:t>(εκπαιδευμένοι ή μη).  </a:t>
            </a:r>
            <a:r>
              <a:rPr lang="el-GR" b="1" dirty="0">
                <a:solidFill>
                  <a:schemeClr val="accent1"/>
                </a:solidFill>
                <a:latin typeface="Calibri" panose="020F0502020204030204" pitchFamily="34" charset="0"/>
                <a:cs typeface="Calibri" panose="020F0502020204030204" pitchFamily="34" charset="0"/>
              </a:rPr>
              <a:t>Στην πράξη εργαζόμενοι σε μακροχρόνια φροντίδα ακόμη και σε κρατικά συστήματα είναι </a:t>
            </a:r>
            <a:r>
              <a:rPr lang="el-GR" b="1" u="sng" dirty="0">
                <a:solidFill>
                  <a:schemeClr val="accent1"/>
                </a:solidFill>
                <a:latin typeface="Calibri" panose="020F0502020204030204" pitchFamily="34" charset="0"/>
                <a:cs typeface="Calibri" panose="020F0502020204030204" pitchFamily="34" charset="0"/>
              </a:rPr>
              <a:t>μετανάστριες</a:t>
            </a:r>
            <a:r>
              <a:rPr lang="el-GR" dirty="0">
                <a:latin typeface="Calibri" panose="020F0502020204030204" pitchFamily="34" charset="0"/>
                <a:cs typeface="Calibri" panose="020F0502020204030204" pitchFamily="34" charset="0"/>
              </a:rPr>
              <a:t>. </a:t>
            </a:r>
          </a:p>
          <a:p>
            <a:r>
              <a:rPr lang="el-GR" b="1" dirty="0">
                <a:latin typeface="Calibri" panose="020F0502020204030204" pitchFamily="34" charset="0"/>
                <a:cs typeface="Calibri" panose="020F0502020204030204" pitchFamily="34" charset="0"/>
              </a:rPr>
              <a:t>Η άτυπη φροντίδα από συγγενείς, φίλους </a:t>
            </a:r>
            <a:r>
              <a:rPr lang="el-GR" dirty="0">
                <a:latin typeface="Calibri" panose="020F0502020204030204" pitchFamily="34" charset="0"/>
                <a:cs typeface="Calibri" panose="020F0502020204030204" pitchFamily="34" charset="0"/>
              </a:rPr>
              <a:t>είναι</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κρίσιμη   Αν και οι ιατρικές πράξεις απαιτούν εξειδικευμένους, οι περισσότερες υπηρεσίες είναι προτιμότερο να γίνονται από </a:t>
            </a:r>
            <a:r>
              <a:rPr lang="el-GR" b="1" dirty="0">
                <a:latin typeface="Calibri" panose="020F0502020204030204" pitchFamily="34" charset="0"/>
                <a:cs typeface="Calibri" panose="020F0502020204030204" pitchFamily="34" charset="0"/>
              </a:rPr>
              <a:t>μέλη της οικογένειας </a:t>
            </a:r>
            <a:r>
              <a:rPr lang="el-GR" dirty="0">
                <a:latin typeface="Calibri" panose="020F0502020204030204" pitchFamily="34" charset="0"/>
                <a:cs typeface="Calibri" panose="020F0502020204030204" pitchFamily="34" charset="0"/>
              </a:rPr>
              <a:t>ακόμη και χωρίς εξειδίκευση. </a:t>
            </a:r>
          </a:p>
          <a:p>
            <a:pPr lvl="1"/>
            <a:r>
              <a:rPr lang="el-GR" dirty="0">
                <a:latin typeface="Calibri" panose="020F0502020204030204" pitchFamily="34" charset="0"/>
                <a:cs typeface="Calibri" panose="020F0502020204030204" pitchFamily="34" charset="0"/>
              </a:rPr>
              <a:t>Όλα τα συστήματα (π.χ. στην Σκανδιναβία) συνδυάζουν και τα δύο υποβοηθώντας την οικογένεια στην αποστολή της.   </a:t>
            </a:r>
          </a:p>
          <a:p>
            <a:r>
              <a:rPr lang="el-GR" b="1" dirty="0">
                <a:latin typeface="Calibri" panose="020F0502020204030204" pitchFamily="34" charset="0"/>
                <a:cs typeface="Calibri" panose="020F0502020204030204" pitchFamily="34" charset="0"/>
              </a:rPr>
              <a:t>Φροντιστές</a:t>
            </a:r>
            <a:r>
              <a:rPr lang="el-GR" dirty="0">
                <a:latin typeface="Calibri" panose="020F0502020204030204" pitchFamily="34" charset="0"/>
                <a:cs typeface="Calibri" panose="020F0502020204030204" pitchFamily="34" charset="0"/>
              </a:rPr>
              <a:t>: Η άτυπη φροντίδα έχει </a:t>
            </a:r>
            <a:r>
              <a:rPr lang="el-GR" b="1" dirty="0">
                <a:latin typeface="Calibri" panose="020F0502020204030204" pitchFamily="34" charset="0"/>
                <a:cs typeface="Calibri" panose="020F0502020204030204" pitchFamily="34" charset="0"/>
              </a:rPr>
              <a:t>κόστος για αυτόν που τον προσφέρει</a:t>
            </a:r>
            <a:r>
              <a:rPr lang="el-GR" dirty="0">
                <a:latin typeface="Calibri" panose="020F0502020204030204" pitchFamily="34" charset="0"/>
                <a:cs typeface="Calibri" panose="020F0502020204030204" pitchFamily="34" charset="0"/>
              </a:rPr>
              <a:t>. ΄πχ  γυναίκες αναγκάζονται να εγκαταλείψουν την απασχόλησή για να φροντίσουν γονείς, </a:t>
            </a:r>
          </a:p>
          <a:p>
            <a:pPr lvl="1"/>
            <a:r>
              <a:rPr lang="el-GR" dirty="0">
                <a:latin typeface="Calibri" panose="020F0502020204030204" pitchFamily="34" charset="0"/>
                <a:cs typeface="Calibri" panose="020F0502020204030204" pitchFamily="34" charset="0"/>
              </a:rPr>
              <a:t>Η συνύπαρξη κρατικού τομέα και άτυπης φροντίδας συνεπάγεται μέριμνα για την ευημερία όχι όσων λαμβάνουν φροντίδα αλλά και </a:t>
            </a:r>
            <a:r>
              <a:rPr lang="el-GR" b="1" dirty="0">
                <a:latin typeface="Calibri" panose="020F0502020204030204" pitchFamily="34" charset="0"/>
                <a:cs typeface="Calibri" panose="020F0502020204030204" pitchFamily="34" charset="0"/>
              </a:rPr>
              <a:t>όσων τους φροντίζουν</a:t>
            </a:r>
            <a:r>
              <a:rPr lang="el-GR" dirty="0">
                <a:latin typeface="Calibri" panose="020F0502020204030204" pitchFamily="34" charset="0"/>
                <a:cs typeface="Calibri" panose="020F0502020204030204" pitchFamily="34" charset="0"/>
              </a:rPr>
              <a:t>.  Για παράδειγμα μια πολιτική που μεταφέρει την ευθύνη από το Κράτος στην οικογένεια μπορεί να, ελαφρύνει δημοσιονομικά, αλλά να δημιουργεί μεγαλύτερα συνολικά προβλήματα στην οικογένεια.</a:t>
            </a:r>
          </a:p>
          <a:p>
            <a:pPr lvl="1"/>
            <a:r>
              <a:rPr lang="el-GR" dirty="0">
                <a:latin typeface="Calibri" panose="020F0502020204030204" pitchFamily="34" charset="0"/>
                <a:cs typeface="Calibri" panose="020F0502020204030204" pitchFamily="34" charset="0"/>
              </a:rPr>
              <a:t>Σε όλα τις χώρες η πολιτική για ΜΦ περιλαμβάνει μέριμνα και στήριξη για φροντιστές της οικογένειας</a:t>
            </a:r>
          </a:p>
          <a:p>
            <a:pPr lvl="2"/>
            <a:r>
              <a:rPr lang="el-GR" dirty="0">
                <a:latin typeface="Calibri" panose="020F0502020204030204" pitchFamily="34" charset="0"/>
                <a:cs typeface="Calibri" panose="020F0502020204030204" pitchFamily="34" charset="0"/>
              </a:rPr>
              <a:t>Κατάρτιση, πιστοποίηση, αναγνώριση χρόνου στην κοινωνική ασφάλιση, χρηματοδότηση αδειών ξεκούρασης</a:t>
            </a:r>
          </a:p>
          <a:p>
            <a:pPr lvl="1"/>
            <a:endParaRPr lang="el-GR"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22D45956-5BE4-648E-12FB-5478BF3A72CE}"/>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4250921E-0BD2-75BA-E6E1-6D1254EA14BE}"/>
              </a:ext>
            </a:extLst>
          </p:cNvPr>
          <p:cNvSpPr>
            <a:spLocks noGrp="1"/>
          </p:cNvSpPr>
          <p:nvPr>
            <p:ph type="sldNum" sz="quarter" idx="12"/>
          </p:nvPr>
        </p:nvSpPr>
        <p:spPr/>
        <p:txBody>
          <a:bodyPr/>
          <a:lstStyle/>
          <a:p>
            <a:fld id="{129925B6-863B-4C2F-8765-BBFEFEBA9CE7}" type="slidenum">
              <a:rPr lang="en-GB" altLang="en-US" smtClean="0"/>
              <a:pPr/>
              <a:t>8</a:t>
            </a:fld>
            <a:endParaRPr lang="en-GB" altLang="en-US"/>
          </a:p>
        </p:txBody>
      </p:sp>
    </p:spTree>
    <p:extLst>
      <p:ext uri="{BB962C8B-B14F-4D97-AF65-F5344CB8AC3E}">
        <p14:creationId xmlns:p14="http://schemas.microsoft.com/office/powerpoint/2010/main" val="230035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8AA6-D2F6-1D3A-8042-BCB71DA471A6}"/>
              </a:ext>
            </a:extLst>
          </p:cNvPr>
          <p:cNvSpPr>
            <a:spLocks noGrp="1"/>
          </p:cNvSpPr>
          <p:nvPr>
            <p:ph type="title"/>
          </p:nvPr>
        </p:nvSpPr>
        <p:spPr/>
        <p:txBody>
          <a:bodyPr/>
          <a:lstStyle/>
          <a:p>
            <a:r>
              <a:rPr lang="el-GR" dirty="0"/>
              <a:t>Ποικιλομορφία στην </a:t>
            </a:r>
            <a:r>
              <a:rPr lang="el-GR" b="1" dirty="0"/>
              <a:t>χρηματοδότηση: </a:t>
            </a:r>
            <a:r>
              <a:rPr lang="el-GR" b="1" i="1" dirty="0">
                <a:solidFill>
                  <a:schemeClr val="accent3"/>
                </a:solidFill>
                <a:effectLst>
                  <a:outerShdw blurRad="38100" dist="38100" dir="2700000" algn="tl">
                    <a:srgbClr val="000000">
                      <a:alpha val="43137"/>
                    </a:srgbClr>
                  </a:outerShdw>
                </a:effectLst>
              </a:rPr>
              <a:t>ποιος</a:t>
            </a:r>
            <a:r>
              <a:rPr lang="el-GR" b="1" dirty="0">
                <a:solidFill>
                  <a:schemeClr val="accent3"/>
                </a:solidFill>
                <a:effectLst>
                  <a:outerShdw blurRad="38100" dist="38100" dir="2700000" algn="tl">
                    <a:srgbClr val="000000">
                      <a:alpha val="43137"/>
                    </a:srgbClr>
                  </a:outerShdw>
                </a:effectLst>
              </a:rPr>
              <a:t> πληρώνει;</a:t>
            </a:r>
          </a:p>
        </p:txBody>
      </p:sp>
      <p:sp>
        <p:nvSpPr>
          <p:cNvPr id="3" name="Content Placeholder 2">
            <a:extLst>
              <a:ext uri="{FF2B5EF4-FFF2-40B4-BE49-F238E27FC236}">
                <a16:creationId xmlns:a16="http://schemas.microsoft.com/office/drawing/2014/main" id="{A13BE05E-8EA5-0120-F19C-F85816061CDE}"/>
              </a:ext>
            </a:extLst>
          </p:cNvPr>
          <p:cNvSpPr>
            <a:spLocks noGrp="1"/>
          </p:cNvSpPr>
          <p:nvPr>
            <p:ph idx="1"/>
          </p:nvPr>
        </p:nvSpPr>
        <p:spPr>
          <a:xfrm>
            <a:off x="1154954" y="2420888"/>
            <a:ext cx="9909598" cy="3888432"/>
          </a:xfrm>
        </p:spPr>
        <p:txBody>
          <a:bodyPr>
            <a:normAutofit fontScale="62500" lnSpcReduction="20000"/>
          </a:bodyPr>
          <a:lstStyle/>
          <a:p>
            <a:pPr marL="0" indent="0">
              <a:buNone/>
            </a:pPr>
            <a:r>
              <a:rPr lang="el-GR" b="1" dirty="0"/>
              <a:t>Στην Ευρώπη συναντώνται </a:t>
            </a:r>
            <a:r>
              <a:rPr lang="el-GR" b="1" i="1" dirty="0">
                <a:solidFill>
                  <a:schemeClr val="accent2"/>
                </a:solidFill>
                <a:effectLst>
                  <a:outerShdw blurRad="38100" dist="38100" dir="2700000" algn="tl">
                    <a:srgbClr val="000000">
                      <a:alpha val="43137"/>
                    </a:srgbClr>
                  </a:outerShdw>
                </a:effectLst>
              </a:rPr>
              <a:t>όλοι</a:t>
            </a:r>
            <a:r>
              <a:rPr lang="el-GR" b="1" dirty="0"/>
              <a:t> οι παρακάτω τρόποι, σε πολλές περιπτώσεις </a:t>
            </a:r>
            <a:r>
              <a:rPr lang="el-GR" b="1" dirty="0">
                <a:effectLst>
                  <a:outerShdw blurRad="38100" dist="38100" dir="2700000" algn="tl">
                    <a:srgbClr val="000000">
                      <a:alpha val="43137"/>
                    </a:srgbClr>
                  </a:outerShdw>
                </a:effectLst>
              </a:rPr>
              <a:t>ταυτόχρονα</a:t>
            </a:r>
            <a:r>
              <a:rPr lang="el-GR" b="1" dirty="0"/>
              <a:t>:</a:t>
            </a:r>
          </a:p>
          <a:p>
            <a:r>
              <a:rPr lang="el-GR" b="1" dirty="0"/>
              <a:t>Κράτος / ΟΤΑ </a:t>
            </a:r>
            <a:r>
              <a:rPr lang="el-GR" dirty="0"/>
              <a:t>: μέσω γενικών εσόδων με επιχορήγηση. Ρόλος και στην πιστοποίηση λοιπών φορέων</a:t>
            </a:r>
          </a:p>
          <a:p>
            <a:r>
              <a:rPr lang="el-GR" b="1" dirty="0"/>
              <a:t>Μη κυβερνητικές οργανώσεις </a:t>
            </a:r>
            <a:r>
              <a:rPr lang="el-GR" dirty="0"/>
              <a:t>/ Φιλανθρωπία / Εκκλησία:  </a:t>
            </a:r>
          </a:p>
          <a:p>
            <a:r>
              <a:rPr lang="el-GR" b="1" dirty="0"/>
              <a:t>Οικογενειακή</a:t>
            </a:r>
            <a:r>
              <a:rPr lang="el-GR" dirty="0"/>
              <a:t> αλληλεγγύη</a:t>
            </a:r>
          </a:p>
          <a:p>
            <a:pPr lvl="1"/>
            <a:r>
              <a:rPr lang="el-GR" b="1" dirty="0"/>
              <a:t>Συγκατοίκηση</a:t>
            </a:r>
            <a:r>
              <a:rPr lang="el-GR" dirty="0"/>
              <a:t> λειτουργεί  ως  και διευκολύνει την παροχή ΜΦ</a:t>
            </a:r>
          </a:p>
          <a:p>
            <a:pPr lvl="1"/>
            <a:r>
              <a:rPr lang="el-GR" dirty="0"/>
              <a:t>Οι γονικές παροχές μπορούν να λειτουργούν ως άτυπο συμβόλαιο  </a:t>
            </a:r>
            <a:r>
              <a:rPr lang="el-GR" i="1" dirty="0"/>
              <a:t>(‘Με φροντίζεις και σου αφήνω το σπίτι’)</a:t>
            </a:r>
          </a:p>
          <a:p>
            <a:pPr lvl="2"/>
            <a:r>
              <a:rPr lang="el-GR" b="1" dirty="0"/>
              <a:t>Στην πράξη </a:t>
            </a:r>
            <a:r>
              <a:rPr lang="el-GR" dirty="0"/>
              <a:t>παρέχεται από </a:t>
            </a:r>
            <a:r>
              <a:rPr lang="el-GR" b="1" dirty="0"/>
              <a:t>γυναίκες ηλικίας 50-70 ετών </a:t>
            </a:r>
            <a:r>
              <a:rPr lang="el-GR" dirty="0"/>
              <a:t>(προβλήματα στο μέλλον) είτε τυπικά ή άτυπη</a:t>
            </a:r>
          </a:p>
          <a:p>
            <a:r>
              <a:rPr lang="el-GR" b="1" dirty="0"/>
              <a:t>Ιδιωτικός τομέας – συνδυασμός χρηματοδότησης / παροχής</a:t>
            </a:r>
          </a:p>
          <a:p>
            <a:pPr lvl="1"/>
            <a:r>
              <a:rPr lang="el-GR" dirty="0"/>
              <a:t>Ως τμήμα πολιτικής ακινήτων και χρηματοπιστωτικού (πχ αντίστροφα στεγαστικά δάνεια)</a:t>
            </a:r>
          </a:p>
          <a:p>
            <a:pPr lvl="1"/>
            <a:r>
              <a:rPr lang="el-GR" dirty="0"/>
              <a:t>Κερδοσκοπική δραστηριότητα – Κάποιοι μελλοντικοί δικαιούχοι θα έχουν οικονομική επιφάνεια, άρα θα πληρώνουν</a:t>
            </a:r>
          </a:p>
          <a:p>
            <a:r>
              <a:rPr lang="el-GR" b="1" dirty="0"/>
              <a:t>Ιδιωτικές </a:t>
            </a:r>
            <a:r>
              <a:rPr lang="el-GR" dirty="0"/>
              <a:t>ασφαλίσεις. Η ΜΦ (σε αντίθεση με την αναπηρία’) </a:t>
            </a:r>
            <a:r>
              <a:rPr lang="el-GR" i="1" dirty="0"/>
              <a:t>δεν</a:t>
            </a:r>
            <a:r>
              <a:rPr lang="el-GR" dirty="0"/>
              <a:t> καλύπτεται επαρκώς από την ασφάλιση (ιδιωτική και κοινωνική).  </a:t>
            </a:r>
          </a:p>
          <a:p>
            <a:pPr lvl="1"/>
            <a:r>
              <a:rPr lang="el-GR" dirty="0"/>
              <a:t>΅Προβλήματα πληροφόρησης δυσχεραίνουν – πχ ασάφεια για τις πιθανότητες, έκταση της βοήθειας που απαιτείται και την ανάμειξη του κράτους.</a:t>
            </a:r>
          </a:p>
          <a:p>
            <a:r>
              <a:rPr lang="el-GR" b="1" dirty="0"/>
              <a:t>Κοινωνική ασφάλιση </a:t>
            </a:r>
            <a:r>
              <a:rPr lang="el-GR" dirty="0"/>
              <a:t>– νέος κλάδος πχ Στην Γερμανία και σε άλλες χώρες υπάρχει από τα μέσα της δεκαετίας του ‘90 αυτόνομος κλάδος της κοινωνικής ασφάλισης</a:t>
            </a:r>
          </a:p>
          <a:p>
            <a:endParaRPr lang="el-GR" dirty="0"/>
          </a:p>
          <a:p>
            <a:endParaRPr lang="el-GR" dirty="0"/>
          </a:p>
        </p:txBody>
      </p:sp>
      <p:sp>
        <p:nvSpPr>
          <p:cNvPr id="4" name="Date Placeholder 3">
            <a:extLst>
              <a:ext uri="{FF2B5EF4-FFF2-40B4-BE49-F238E27FC236}">
                <a16:creationId xmlns:a16="http://schemas.microsoft.com/office/drawing/2014/main" id="{FEA2D0D8-65BD-EE0F-1A60-FD4AA1E65ED2}"/>
              </a:ext>
            </a:extLst>
          </p:cNvPr>
          <p:cNvSpPr>
            <a:spLocks noGrp="1"/>
          </p:cNvSpPr>
          <p:nvPr>
            <p:ph type="dt" sz="half" idx="10"/>
          </p:nvPr>
        </p:nvSpPr>
        <p:spPr/>
        <p:txBody>
          <a:bodyPr/>
          <a:lstStyle/>
          <a:p>
            <a:pPr>
              <a:defRPr/>
            </a:pPr>
            <a:fld id="{B07767B7-7E21-468C-A26A-AE1B7BB8460A}" type="datetime1">
              <a:rPr lang="en-GB" smtClean="0"/>
              <a:t>15/05/2025</a:t>
            </a:fld>
            <a:endParaRPr lang="en-GB"/>
          </a:p>
        </p:txBody>
      </p:sp>
      <p:sp>
        <p:nvSpPr>
          <p:cNvPr id="5" name="Slide Number Placeholder 4">
            <a:extLst>
              <a:ext uri="{FF2B5EF4-FFF2-40B4-BE49-F238E27FC236}">
                <a16:creationId xmlns:a16="http://schemas.microsoft.com/office/drawing/2014/main" id="{6300A35C-0DC1-A9BA-E795-6BB16F83168B}"/>
              </a:ext>
            </a:extLst>
          </p:cNvPr>
          <p:cNvSpPr>
            <a:spLocks noGrp="1"/>
          </p:cNvSpPr>
          <p:nvPr>
            <p:ph type="sldNum" sz="quarter" idx="12"/>
          </p:nvPr>
        </p:nvSpPr>
        <p:spPr/>
        <p:txBody>
          <a:bodyPr/>
          <a:lstStyle/>
          <a:p>
            <a:fld id="{129925B6-863B-4C2F-8765-BBFEFEBA9CE7}" type="slidenum">
              <a:rPr lang="en-GB" altLang="en-US" smtClean="0"/>
              <a:pPr/>
              <a:t>9</a:t>
            </a:fld>
            <a:endParaRPr lang="en-GB" altLang="en-US"/>
          </a:p>
        </p:txBody>
      </p:sp>
    </p:spTree>
    <p:extLst>
      <p:ext uri="{BB962C8B-B14F-4D97-AF65-F5344CB8AC3E}">
        <p14:creationId xmlns:p14="http://schemas.microsoft.com/office/powerpoint/2010/main" val="2595067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32369</TotalTime>
  <Words>5941</Words>
  <Application>Microsoft Office PowerPoint</Application>
  <PresentationFormat>Widescreen</PresentationFormat>
  <Paragraphs>474</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Calibri</vt:lpstr>
      <vt:lpstr>Cambria</vt:lpstr>
      <vt:lpstr>Century Gothic</vt:lpstr>
      <vt:lpstr>Times New Roman</vt:lpstr>
      <vt:lpstr>Wingdings 3</vt:lpstr>
      <vt:lpstr>Ion Boardroom</vt:lpstr>
      <vt:lpstr>ΓΗΡΑΝΣΗ ΤΟΥ ΠΛΗΘΥΣΜΟΥ  ΚΑΙ ΑΣΦΑΛΙΣΤΙΚΗ ΟΙΚΟΝΟΜΙΑ</vt:lpstr>
      <vt:lpstr>ΠΕΡΙΓΡΑΜΜΑ:  ΜΑΚΡΟΧΡΟΝΙΑ ΦΡΟΝΤΙΔΑ</vt:lpstr>
      <vt:lpstr>1. Γενικά θέματα</vt:lpstr>
      <vt:lpstr>Τι είναι η Μακροχρόνια Φροντίδα(ΜΦ);</vt:lpstr>
      <vt:lpstr>Δραστηριότητες καθημερινότητας που απαιτούν συμπλήρωση</vt:lpstr>
      <vt:lpstr>Διαφορές με υγεία/ περίθαλψη</vt:lpstr>
      <vt:lpstr>Ποικιλομορφία στην παροχή: Πού; </vt:lpstr>
      <vt:lpstr>Ποικιλομορφία στην παροχή: Ποιος; </vt:lpstr>
      <vt:lpstr>Ποικιλομορφία στην χρηματοδότηση: ποιος πληρώνει;</vt:lpstr>
      <vt:lpstr>Διαστάσεις διαφοροποίησης ΜΦ</vt:lpstr>
      <vt:lpstr>Φροντίδα και Ασφάλιση</vt:lpstr>
      <vt:lpstr>Γιατί χρειάζεται;</vt:lpstr>
      <vt:lpstr>Γιατί τόση λίγη ασφάλιση;   Προβλήματα ζήτησης</vt:lpstr>
      <vt:lpstr>Πώς αντιδρά η προσφορά;</vt:lpstr>
      <vt:lpstr>Μπορεί να βοηθήσει η κοινωνική ασφάλιση; </vt:lpstr>
      <vt:lpstr>Ποικιλομορφία συστημάτων</vt:lpstr>
      <vt:lpstr>Μοντέλα Φροντίδας στο σπίτι: 4 Μοντέλα</vt:lpstr>
      <vt:lpstr>Πολιτικές ΜΦ ανά χώρα:  Μέσω Ασφάλισης: DE , FR, NL</vt:lpstr>
      <vt:lpstr>Πολιτικές ΜΦ ανά χώρα:   Κρατικά συστήματα: SE, DK, UK</vt:lpstr>
      <vt:lpstr>Πολιτικές ΜΦ ανά χώρα:  Κατακερματισμός και οικογένεια: ES , IT, GR</vt:lpstr>
      <vt:lpstr>Συγκριτική κατάσταση (SHARE 2015): Aνάγκες</vt:lpstr>
      <vt:lpstr>Η προσφορά: Κενά Φροντίδας και Μείγμα παροχής</vt:lpstr>
      <vt:lpstr>ΜΦ και γήρανση</vt:lpstr>
      <vt:lpstr>Ενόψει της γήρανσης, είναι η ΜΦ δημοσιονομική απειλή όπως οι συντάξεις; </vt:lpstr>
      <vt:lpstr>Α. Προβολή αναγκών – υγεία, </vt:lpstr>
      <vt:lpstr>Β. Προβολή είδους φροντίδας </vt:lpstr>
      <vt:lpstr>Γ. Προβολή κόστους φροντίδας</vt:lpstr>
      <vt:lpstr>Κεντρική προβολή για δημόσια ΜΦ:  Το σημείο εκκίνησης πιο αβέβαιο από το τέλος… </vt:lpstr>
      <vt:lpstr>Εξερευνώντας τα σενάρια για Δημόσια ΜΦ σε διάφορες χώρες στην ΕΕ</vt:lpstr>
      <vt:lpstr>Το Ελληνικό πρόβλημα:  Ανάγκη οικοδόμησης συστήματος από το μηδέν</vt:lpstr>
      <vt:lpstr>Πώς χτίζεται ένα νέο σύστημα στην Ελλάδα;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Platon Tinios</dc:creator>
  <cp:lastModifiedBy>Platon Tinios</cp:lastModifiedBy>
  <cp:revision>218</cp:revision>
  <cp:lastPrinted>2025-04-07T08:10:22Z</cp:lastPrinted>
  <dcterms:created xsi:type="dcterms:W3CDTF">2020-10-29T08:06:03Z</dcterms:created>
  <dcterms:modified xsi:type="dcterms:W3CDTF">2025-05-15T12:03:21Z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64f240-1db5-4acf-9bde-572066689a31_Enabled">
    <vt:lpwstr>true</vt:lpwstr>
  </property>
  <property fmtid="{D5CDD505-2E9C-101B-9397-08002B2CF9AE}" pid="3" name="MSIP_Label_2e64f240-1db5-4acf-9bde-572066689a31_SetDate">
    <vt:lpwstr>2025-02-25T12:21:44Z</vt:lpwstr>
  </property>
  <property fmtid="{D5CDD505-2E9C-101B-9397-08002B2CF9AE}" pid="4" name="MSIP_Label_2e64f240-1db5-4acf-9bde-572066689a31_Method">
    <vt:lpwstr>Privileged</vt:lpwstr>
  </property>
  <property fmtid="{D5CDD505-2E9C-101B-9397-08002B2CF9AE}" pid="5" name="MSIP_Label_2e64f240-1db5-4acf-9bde-572066689a31_Name">
    <vt:lpwstr>ΧΩΡΙΣ ΧΑΡΑΚΤΗΡΙΣΜΟ ΑΣΦΑΛΕΙΑΣ</vt:lpwstr>
  </property>
  <property fmtid="{D5CDD505-2E9C-101B-9397-08002B2CF9AE}" pid="6" name="MSIP_Label_2e64f240-1db5-4acf-9bde-572066689a31_SiteId">
    <vt:lpwstr>dabae695-3d3b-4e5d-ab49-009605ba5c68</vt:lpwstr>
  </property>
  <property fmtid="{D5CDD505-2E9C-101B-9397-08002B2CF9AE}" pid="7" name="MSIP_Label_2e64f240-1db5-4acf-9bde-572066689a31_ActionId">
    <vt:lpwstr>6e20cee2-739d-4819-b741-909c84d1c42b</vt:lpwstr>
  </property>
  <property fmtid="{D5CDD505-2E9C-101B-9397-08002B2CF9AE}" pid="8" name="MSIP_Label_2e64f240-1db5-4acf-9bde-572066689a31_ContentBits">
    <vt:lpwstr>0</vt:lpwstr>
  </property>
  <property fmtid="{D5CDD505-2E9C-101B-9397-08002B2CF9AE}" pid="9" name="MSIP_Label_2e64f240-1db5-4acf-9bde-572066689a31_Tag">
    <vt:lpwstr>10, 0, 1, 1</vt:lpwstr>
  </property>
</Properties>
</file>