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66" r:id="rId2"/>
    <p:sldId id="314" r:id="rId3"/>
    <p:sldId id="342" r:id="rId4"/>
    <p:sldId id="377" r:id="rId5"/>
    <p:sldId id="375" r:id="rId6"/>
    <p:sldId id="376" r:id="rId7"/>
    <p:sldId id="343" r:id="rId8"/>
    <p:sldId id="344" r:id="rId9"/>
    <p:sldId id="345" r:id="rId10"/>
    <p:sldId id="346" r:id="rId11"/>
    <p:sldId id="257" r:id="rId12"/>
    <p:sldId id="347" r:id="rId13"/>
    <p:sldId id="351" r:id="rId14"/>
    <p:sldId id="280" r:id="rId15"/>
    <p:sldId id="378" r:id="rId16"/>
  </p:sldIdLst>
  <p:sldSz cx="12192000" cy="6858000"/>
  <p:notesSz cx="6784975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50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0226EC7-2251-45C1-8417-445CC26766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66A0A87-066F-4F59-97EB-59181F7071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2497" y="2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1F16073-B7D1-4E3E-BE13-367E2B996B3F}" type="datetimeFigureOut">
              <a:rPr lang="el-GR" altLang="en-US"/>
              <a:pPr>
                <a:defRPr/>
              </a:pPr>
              <a:t>15/5/2025</a:t>
            </a:fld>
            <a:endParaRPr lang="el-GR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7B68391-DEFD-4398-9269-A4D887713C8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6031D18C-A1C1-442A-B972-717AC5C86F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3" y="4705907"/>
            <a:ext cx="5428613" cy="445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noProof="0"/>
              <a:t>Click to edit Master text styles</a:t>
            </a:r>
          </a:p>
          <a:p>
            <a:pPr lvl="1"/>
            <a:r>
              <a:rPr lang="el-GR" altLang="en-US" noProof="0"/>
              <a:t>Second level</a:t>
            </a:r>
          </a:p>
          <a:p>
            <a:pPr lvl="2"/>
            <a:r>
              <a:rPr lang="el-GR" altLang="en-US" noProof="0"/>
              <a:t>Third level</a:t>
            </a:r>
          </a:p>
          <a:p>
            <a:pPr lvl="3"/>
            <a:r>
              <a:rPr lang="el-GR" altLang="en-US" noProof="0"/>
              <a:t>Fourth level</a:t>
            </a:r>
          </a:p>
          <a:p>
            <a:pPr lvl="4"/>
            <a:r>
              <a:rPr lang="el-GR" alt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2010230-6895-4932-8132-3C116039EC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08642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6DCB1B8F-39F9-4233-A4CC-5A7C64D0B5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97" y="9408642"/>
            <a:ext cx="2940895" cy="4957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135B5E3-3882-4347-997E-9A62EC67AC17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20B6EBA-BE73-464B-8C2D-42EC65E656D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82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3918E5-B8CF-40B1-BBB6-A207A55669C6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287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74F9B9-EA8E-4C90-9D27-B5518883912D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891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49AEF8-9150-4099-B235-0E2B3E02F8A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25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A0968B-7E18-4AB5-A8E6-4088FB55693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8094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EF9967-1434-45D7-86F2-681E1932A29C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72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84E43D-1EB1-4B1D-A7EB-20CF92ABC522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88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pPr>
              <a:defRPr/>
            </a:pPr>
            <a:fld id="{4B7C77E9-A702-4F35-A088-AC81539ABB6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109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pPr>
              <a:defRPr/>
            </a:pPr>
            <a:fld id="{A9AE34F0-AEC3-466C-B33F-2BE11A1215D3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190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12945"/>
            <a:ext cx="9549558" cy="7676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10" y="2708920"/>
            <a:ext cx="10935490" cy="3310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767B7-7E21-468C-A26A-AE1B7BB8460A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n-US" dirty="0"/>
              <a:t>Μακροχρόνια Φροντίδα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88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DB938C-B847-4B4B-984F-F7A3ADF79566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3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909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FF98-C502-4353-B8E6-5692710ACA3F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778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4C474D-E3A8-4767-AC90-882235F486EA}" type="datetime1">
              <a:rPr lang="en-GB" smtClean="0"/>
              <a:t>15/05/2025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952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94F61-2168-41E4-989E-61161006E639}" type="datetime1">
              <a:rPr lang="en-GB" smtClean="0"/>
              <a:t>15/05/2025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89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BA71E0-4A2D-48C2-9BAE-EFE4F29E9200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1911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E04DF-7ECB-473E-A4CB-D291F458F466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017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6C473B6-4D56-4FEB-B142-6F1CF9A3F9DF}" type="datetime1">
              <a:rPr lang="en-GB" smtClean="0"/>
              <a:t>15/05/2025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29925B6-863B-4C2F-8765-BBFEFEBA9CE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01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hrs.isr.umich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-eric.eu/data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-eric.e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 - Τίτλος">
            <a:extLst>
              <a:ext uri="{FF2B5EF4-FFF2-40B4-BE49-F238E27FC236}">
                <a16:creationId xmlns:a16="http://schemas.microsoft.com/office/drawing/2014/main" id="{821A9C87-3728-4876-AC5C-50D3F2334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440" y="1500253"/>
            <a:ext cx="8825658" cy="2677648"/>
          </a:xfrm>
        </p:spPr>
        <p:txBody>
          <a:bodyPr/>
          <a:lstStyle/>
          <a:p>
            <a:pPr eaLnBrk="1" hangingPunct="1"/>
            <a:r>
              <a:rPr lang="el-GR" altLang="en-US" dirty="0"/>
              <a:t>ΓΗΡΑΝΣΗ ΤΟΥ ΠΛΗΘΥΣΜΟΥ</a:t>
            </a:r>
            <a:br>
              <a:rPr lang="el-GR" altLang="en-US" dirty="0"/>
            </a:br>
            <a:r>
              <a:rPr lang="el-GR" altLang="en-US" dirty="0"/>
              <a:t> </a:t>
            </a:r>
            <a:r>
              <a:rPr lang="el-GR" altLang="en-US" sz="4000" dirty="0"/>
              <a:t>ΚΑΙ ΑΣΦΑΛΙΣΤΙΚΗ ΟΙΚΟΝΟΜΙΑ</a:t>
            </a:r>
            <a:endParaRPr lang="en-GB" altLang="en-US" dirty="0"/>
          </a:p>
        </p:txBody>
      </p:sp>
      <p:sp>
        <p:nvSpPr>
          <p:cNvPr id="3" name="2 - Υπότιτλος">
            <a:extLst>
              <a:ext uri="{FF2B5EF4-FFF2-40B4-BE49-F238E27FC236}">
                <a16:creationId xmlns:a16="http://schemas.microsoft.com/office/drawing/2014/main" id="{19AF5830-6BBC-41FC-8864-D6AC47F6D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7408" y="4418078"/>
            <a:ext cx="8825658" cy="121111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l-GR" sz="3500" b="1" baseline="30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35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5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</a:t>
            </a:r>
            <a:r>
              <a:rPr lang="el-GR" sz="35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4"/>
                </a:solidFill>
              </a:rPr>
              <a:t>ΕΜΠΕΙΡΙΚΗ ΕΡΕΥΝΑ</a:t>
            </a:r>
            <a:endParaRPr lang="en-US" sz="2400" b="1" dirty="0"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400" b="1" dirty="0">
                <a:solidFill>
                  <a:schemeClr val="accent4"/>
                </a:solidFill>
              </a:rPr>
              <a:t> ΓΙΑ ΤΗΝ ΓΗΡΑΝΣΗ </a:t>
            </a:r>
            <a:endParaRPr lang="en-GB" sz="2400" b="1" dirty="0">
              <a:solidFill>
                <a:schemeClr val="accent4"/>
              </a:solidFill>
            </a:endParaRPr>
          </a:p>
        </p:txBody>
      </p:sp>
      <p:sp>
        <p:nvSpPr>
          <p:cNvPr id="3074" name="5 - Θέση αριθμού διαφάνειας">
            <a:extLst>
              <a:ext uri="{FF2B5EF4-FFF2-40B4-BE49-F238E27FC236}">
                <a16:creationId xmlns:a16="http://schemas.microsoft.com/office/drawing/2014/main" id="{D0122AD1-6319-4284-9A2B-128A645C0E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66CBF0-6F3C-480B-B287-2D9494FC4FE8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B6297D-7EF1-4604-8FC6-A7C63169A38F}"/>
              </a:ext>
            </a:extLst>
          </p:cNvPr>
          <p:cNvSpPr txBox="1"/>
          <p:nvPr/>
        </p:nvSpPr>
        <p:spPr>
          <a:xfrm>
            <a:off x="7680176" y="1115075"/>
            <a:ext cx="32484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Πλάτων Τήνιος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D4EFB-AF51-41BF-B593-29158F3A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983BA-1C1F-4421-B2A7-9E396D183495}" type="datetime1">
              <a:rPr lang="en-GB" smtClean="0"/>
              <a:t>15/05/2025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9412A7-DC64-6197-BBC4-EDB896157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149" y="4418078"/>
            <a:ext cx="5273497" cy="18045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BC782C-B1FA-B7D7-FCAD-6EAFB0D9AC54}"/>
              </a:ext>
            </a:extLst>
          </p:cNvPr>
          <p:cNvSpPr/>
          <p:nvPr/>
        </p:nvSpPr>
        <p:spPr>
          <a:xfrm>
            <a:off x="8428722" y="1853739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2025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0FFFB-D68E-115D-4404-B541E0DB709C}"/>
              </a:ext>
            </a:extLst>
          </p:cNvPr>
          <p:cNvSpPr txBox="1"/>
          <p:nvPr/>
        </p:nvSpPr>
        <p:spPr>
          <a:xfrm>
            <a:off x="9264352" y="2996952"/>
            <a:ext cx="166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accent4"/>
                </a:solidFill>
              </a:rPr>
              <a:t>Β’ Έκδοση </a:t>
            </a:r>
            <a:endParaRPr lang="en-GB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DDEB-B36B-46CD-97E3-29A4D5F26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753" y="782947"/>
            <a:ext cx="10637440" cy="1156990"/>
          </a:xfrm>
        </p:spPr>
        <p:txBody>
          <a:bodyPr/>
          <a:lstStyle/>
          <a:p>
            <a:r>
              <a:rPr lang="el-GR" dirty="0"/>
              <a:t>Τι είδους στοιχεία για την μακροβιότητα; </a:t>
            </a:r>
            <a:br>
              <a:rPr lang="el-GR" dirty="0"/>
            </a:br>
            <a:r>
              <a:rPr lang="el-GR" dirty="0"/>
              <a:t> </a:t>
            </a:r>
            <a:r>
              <a:rPr lang="el-GR" b="1" dirty="0">
                <a:solidFill>
                  <a:schemeClr val="accent1"/>
                </a:solidFill>
              </a:rPr>
              <a:t>4. Προσαρμοσμένα σε ηλικιακές ιδιαιτερότητες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4236-150E-42E4-B9D8-174DF69CC3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2427155"/>
            <a:ext cx="10945216" cy="4135115"/>
          </a:xfrm>
        </p:spPr>
        <p:txBody>
          <a:bodyPr>
            <a:normAutofit fontScale="85000" lnSpcReduction="20000"/>
          </a:bodyPr>
          <a:lstStyle/>
          <a:p>
            <a:pPr marL="72834" indent="0" eaLnBrk="1" fontAlgn="auto" hangingPunct="1">
              <a:spcAft>
                <a:spcPts val="0"/>
              </a:spcAft>
              <a:buNone/>
              <a:defRPr/>
            </a:pPr>
            <a:r>
              <a:rPr lang="el-GR" sz="2300" b="1" dirty="0">
                <a:latin typeface="Calibri" panose="020F0502020204030204" pitchFamily="34" charset="0"/>
              </a:rPr>
              <a:t>Μια δειγματοληπτική  έρευνα σε ηλικιωμένο πληθυσμό πρέπει να ξεπεράσει </a:t>
            </a:r>
            <a:r>
              <a:rPr lang="el-GR" sz="2300" b="1" i="1" dirty="0">
                <a:latin typeface="Calibri" panose="020F0502020204030204" pitchFamily="34" charset="0"/>
              </a:rPr>
              <a:t>ειδικά προβλήματα</a:t>
            </a:r>
          </a:p>
          <a:p>
            <a:pPr marL="27400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l-GR" sz="2300" b="1" dirty="0">
                <a:latin typeface="Calibri" panose="020F0502020204030204" pitchFamily="34" charset="0"/>
              </a:rPr>
              <a:t>Διασφάλιση υψηλής συμμετοχής σε </a:t>
            </a:r>
            <a:r>
              <a:rPr lang="el-GR" sz="23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‘σιωπηλές ηλικίες’ </a:t>
            </a:r>
            <a:r>
              <a:rPr lang="el-GR" sz="2300" b="1" dirty="0">
                <a:latin typeface="Calibri" panose="020F0502020204030204" pitchFamily="34" charset="0"/>
              </a:rPr>
              <a:t>(π.χ. γυναίκες άνω των 80) που σπάνια συμμετέχουν σε έρευνες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l-GR" sz="2100" b="1" dirty="0">
                <a:latin typeface="Calibri" panose="020F0502020204030204" pitchFamily="34" charset="0"/>
              </a:rPr>
              <a:t>Συνέντευξη δι’ αντιπροσώπων </a:t>
            </a:r>
            <a:r>
              <a:rPr lang="el-GR" sz="2100" dirty="0">
                <a:latin typeface="Calibri" panose="020F0502020204030204" pitchFamily="34" charset="0"/>
              </a:rPr>
              <a:t>(</a:t>
            </a:r>
            <a:r>
              <a:rPr lang="en-US" sz="2100" dirty="0">
                <a:latin typeface="Calibri" panose="020F0502020204030204" pitchFamily="34" charset="0"/>
              </a:rPr>
              <a:t>Proxy Interviews</a:t>
            </a:r>
            <a:r>
              <a:rPr lang="el-GR" sz="2100" dirty="0">
                <a:latin typeface="Calibri" panose="020F0502020204030204" pitchFamily="34" charset="0"/>
              </a:rPr>
              <a:t>)</a:t>
            </a:r>
            <a:r>
              <a:rPr lang="en-US" sz="2100" dirty="0">
                <a:latin typeface="Calibri" panose="020F0502020204030204" pitchFamily="34" charset="0"/>
              </a:rPr>
              <a:t> </a:t>
            </a:r>
            <a:r>
              <a:rPr lang="el-GR" sz="2100" dirty="0">
                <a:latin typeface="Calibri" panose="020F0502020204030204" pitchFamily="34" charset="0"/>
              </a:rPr>
              <a:t>για όσους δεν μπορούν να συμμετέχουν. </a:t>
            </a:r>
            <a:r>
              <a:rPr lang="el-GR" sz="1700" dirty="0">
                <a:latin typeface="Calibri" panose="020F0502020204030204" pitchFamily="34" charset="0"/>
              </a:rPr>
              <a:t>Ειδική εκπαίδευση ερευνητών, έλεγχοι σε </a:t>
            </a:r>
            <a:r>
              <a:rPr lang="en-US" sz="1700" dirty="0">
                <a:latin typeface="Calibri" panose="020F0502020204030204" pitchFamily="34" charset="0"/>
              </a:rPr>
              <a:t>metadata </a:t>
            </a:r>
            <a:r>
              <a:rPr lang="el-GR" sz="1700" dirty="0">
                <a:latin typeface="Calibri" panose="020F0502020204030204" pitchFamily="34" charset="0"/>
              </a:rPr>
              <a:t>και τεχνικά σφάλματα.</a:t>
            </a: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n-US" sz="2100" b="1" dirty="0">
                <a:latin typeface="Calibri" panose="020F0502020204030204" pitchFamily="34" charset="0"/>
              </a:rPr>
              <a:t>Exit interviews </a:t>
            </a:r>
            <a:r>
              <a:rPr lang="el-GR" sz="2100" dirty="0">
                <a:latin typeface="Calibri" panose="020F0502020204030204" pitchFamily="34" charset="0"/>
              </a:rPr>
              <a:t>για τους τελευταίους 6 μήνες ζωής για όσους πεθαίνουν (από συγγενείς ή άλλους).</a:t>
            </a:r>
            <a:endParaRPr lang="en-US" sz="2100" dirty="0">
              <a:latin typeface="Calibri" panose="020F0502020204030204" pitchFamily="34" charset="0"/>
            </a:endParaRPr>
          </a:p>
          <a:p>
            <a:pPr marL="548640" lvl="1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l-GR" sz="2100" b="1" dirty="0">
                <a:latin typeface="Calibri" panose="020F0502020204030204" pitchFamily="34" charset="0"/>
              </a:rPr>
              <a:t>Αναδρομικές ερωτήσεις </a:t>
            </a:r>
            <a:r>
              <a:rPr lang="el-GR" sz="2100" dirty="0">
                <a:latin typeface="Calibri" panose="020F0502020204030204" pitchFamily="34" charset="0"/>
              </a:rPr>
              <a:t>(</a:t>
            </a:r>
            <a:r>
              <a:rPr lang="en-US" sz="2100" dirty="0">
                <a:latin typeface="Calibri" panose="020F0502020204030204" pitchFamily="34" charset="0"/>
              </a:rPr>
              <a:t>SHARELIFE) </a:t>
            </a:r>
            <a:r>
              <a:rPr lang="el-GR" sz="2100" dirty="0">
                <a:latin typeface="Calibri" panose="020F0502020204030204" pitchFamily="34" charset="0"/>
              </a:rPr>
              <a:t>που καλύπτουν το σύνολο της ζωής –παιδική ηλικία, σπουδές κοκ. </a:t>
            </a:r>
          </a:p>
          <a:p>
            <a:pPr marL="27400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l-GR" sz="2300" b="1" dirty="0">
                <a:latin typeface="Calibri" panose="020F0502020204030204" pitchFamily="34" charset="0"/>
              </a:rPr>
              <a:t>Στόχος μια βάση δεδομένων </a:t>
            </a:r>
            <a:r>
              <a:rPr lang="el-GR" sz="2300" b="1" i="1" dirty="0">
                <a:solidFill>
                  <a:schemeClr val="accent1"/>
                </a:solidFill>
                <a:latin typeface="Calibri" panose="020F0502020204030204" pitchFamily="34" charset="0"/>
              </a:rPr>
              <a:t>ελεγχόμενη από επιστήμονες  </a:t>
            </a:r>
            <a:r>
              <a:rPr lang="el-GR" sz="2100" dirty="0">
                <a:latin typeface="Calibri" panose="020F0502020204030204" pitchFamily="34" charset="0"/>
              </a:rPr>
              <a:t>Όχι γραφειοκρατική διεκπεραίωση </a:t>
            </a:r>
          </a:p>
          <a:p>
            <a:pPr marL="27400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l-GR" sz="2300" b="1" dirty="0">
                <a:latin typeface="Calibri" panose="020F0502020204030204" pitchFamily="34" charset="0"/>
              </a:rPr>
              <a:t>Συνεχής ανανέωση με εξέταση νέων πτυχών</a:t>
            </a:r>
          </a:p>
          <a:p>
            <a:pPr marL="548640" lvl="1" indent="-201168">
              <a:buFont typeface="Verdana"/>
              <a:buChar char="◦"/>
              <a:defRPr/>
            </a:pPr>
            <a:r>
              <a:rPr lang="el-GR" sz="2100" dirty="0">
                <a:latin typeface="Calibri" panose="020F0502020204030204" pitchFamily="34" charset="0"/>
              </a:rPr>
              <a:t>Π.χ. εξέταση δειγμάτων αίματος, Έρευνα αξιοποίησης χρόνου (</a:t>
            </a:r>
            <a:r>
              <a:rPr lang="en-US" sz="2100" dirty="0">
                <a:latin typeface="Calibri" panose="020F0502020204030204" pitchFamily="34" charset="0"/>
              </a:rPr>
              <a:t>time use study)</a:t>
            </a:r>
            <a:r>
              <a:rPr lang="el-GR" sz="2100" dirty="0">
                <a:latin typeface="Calibri" panose="020F0502020204030204" pitchFamily="34" charset="0"/>
              </a:rPr>
              <a:t>, </a:t>
            </a:r>
            <a:r>
              <a:rPr lang="en-US" sz="2100" dirty="0">
                <a:latin typeface="Calibri" panose="020F0502020204030204" pitchFamily="34" charset="0"/>
              </a:rPr>
              <a:t>module </a:t>
            </a:r>
            <a:r>
              <a:rPr lang="el-GR" sz="2100" dirty="0">
                <a:latin typeface="Calibri" panose="020F0502020204030204" pitchFamily="34" charset="0"/>
              </a:rPr>
              <a:t>για γνωσιακές λειτουργίες κοκ</a:t>
            </a:r>
            <a:endParaRPr lang="en-US" sz="2100" dirty="0">
              <a:latin typeface="Calibri" panose="020F0502020204030204" pitchFamily="34" charset="0"/>
            </a:endParaRPr>
          </a:p>
          <a:p>
            <a:pPr marL="274002" indent="-201168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el-GR" sz="2500" dirty="0">
                <a:latin typeface="Calibri" panose="020F0502020204030204" pitchFamily="34" charset="0"/>
              </a:rPr>
              <a:t>Παρακολούθηση εξελίξεων σε επί μέρους επιστήμες (π.χ. ερωτηματολόγια για κοινωνικά δίκτυα περιέχουν την οικογένεια σαν ειδική περίπτωση κοινωνικού δικτύου)</a:t>
            </a:r>
            <a:endParaRPr lang="el-GR" sz="21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D928-DD78-4DE0-8D20-06482C8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10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28132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- Τίτλος">
            <a:extLst>
              <a:ext uri="{FF2B5EF4-FFF2-40B4-BE49-F238E27FC236}">
                <a16:creationId xmlns:a16="http://schemas.microsoft.com/office/drawing/2014/main" id="{C6AD8BD6-01E2-4901-90C0-97BAF35B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332656"/>
            <a:ext cx="10297144" cy="864319"/>
          </a:xfrm>
        </p:spPr>
        <p:txBody>
          <a:bodyPr/>
          <a:lstStyle/>
          <a:p>
            <a:pPr algn="just" eaLnBrk="1" hangingPunct="1"/>
            <a:r>
              <a:rPr lang="en-GB" altLang="en-US" sz="2800" b="1" dirty="0"/>
              <a:t>SHARE</a:t>
            </a:r>
            <a:r>
              <a:rPr lang="el-GR" altLang="en-US" sz="2800" b="1" dirty="0"/>
              <a:t> </a:t>
            </a:r>
            <a:r>
              <a:rPr lang="el-GR" altLang="en-US" sz="2000" b="1" i="1" dirty="0"/>
              <a:t>(</a:t>
            </a:r>
            <a:r>
              <a:rPr lang="en-US" altLang="en-US" sz="2000" b="1" i="1" dirty="0"/>
              <a:t>Survey of Health, Ageing and Retirement in Europe)</a:t>
            </a:r>
            <a:endParaRPr lang="el-GR" altLang="en-US" sz="2000" b="1" i="1" dirty="0"/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:a16="http://schemas.microsoft.com/office/drawing/2014/main" id="{AA5B5736-F345-4D08-82A8-17195920CD1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67408" y="2348880"/>
            <a:ext cx="10979695" cy="3014326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sz="2800" b="1" dirty="0">
                <a:solidFill>
                  <a:srgbClr val="002060"/>
                </a:solidFill>
              </a:rPr>
              <a:t>Πρωτοπόρα στην Ελλάδα	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</a:rPr>
              <a:t>Πρώτη με </a:t>
            </a:r>
            <a:r>
              <a:rPr lang="en-US" dirty="0">
                <a:latin typeface="Calibri" panose="020F0502020204030204" pitchFamily="34" charset="0"/>
              </a:rPr>
              <a:t>CAPI. </a:t>
            </a:r>
            <a:r>
              <a:rPr lang="el-GR" dirty="0">
                <a:latin typeface="Calibri" panose="020F0502020204030204" pitchFamily="34" charset="0"/>
              </a:rPr>
              <a:t>Πρώτη μελέτη πάνελ με εθνικά αντιπροσωπευτικό δείγμα. Διεπιστημονική δομή – πληροφορίες από διάφορους τομείς μαζί. Συμπληρώνει ελλείψεις διοικητικών στοιχείων αλλά και άλλων δειγματοληψιών – στην οικονομία, υγεία, περίθαλψη, οικογένεια.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solidFill>
                  <a:srgbClr val="002060"/>
                </a:solidFill>
              </a:rPr>
              <a:t>Πρωτοπόρα στην Ευρώπη </a:t>
            </a:r>
          </a:p>
          <a:p>
            <a:pPr marL="548958" lvl="1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</a:rPr>
              <a:t>Μετεξέλιξη του </a:t>
            </a:r>
            <a:r>
              <a:rPr lang="en-US" b="1" dirty="0">
                <a:latin typeface="Calibri" panose="020F0502020204030204" pitchFamily="34" charset="0"/>
              </a:rPr>
              <a:t>HRS</a:t>
            </a:r>
            <a:r>
              <a:rPr lang="en-US" dirty="0">
                <a:latin typeface="Calibri" panose="020F0502020204030204" pitchFamily="34" charset="0"/>
              </a:rPr>
              <a:t> (Health Retirement Study - </a:t>
            </a:r>
            <a:r>
              <a:rPr lang="en-US" dirty="0">
                <a:latin typeface="Calibri" panose="020F0502020204030204" pitchFamily="34" charset="0"/>
                <a:hlinkClick r:id="rId2"/>
              </a:rPr>
              <a:t>https://hrs.isr.umich.edu</a:t>
            </a:r>
            <a:r>
              <a:rPr lang="el-GR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), </a:t>
            </a:r>
            <a:r>
              <a:rPr lang="el-GR" dirty="0">
                <a:latin typeface="Calibri" panose="020F0502020204030204" pitchFamily="34" charset="0"/>
              </a:rPr>
              <a:t>που διεξάγεται στις ΗΠΑ από το 1993.</a:t>
            </a:r>
          </a:p>
          <a:p>
            <a:pPr marL="823277" lvl="2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</a:rPr>
              <a:t>Συγχρηματοδότηση από το </a:t>
            </a:r>
            <a:r>
              <a:rPr lang="en-US" dirty="0">
                <a:latin typeface="Calibri" panose="020F0502020204030204" pitchFamily="34" charset="0"/>
              </a:rPr>
              <a:t>US National Institute of Aging (</a:t>
            </a:r>
            <a:r>
              <a:rPr lang="el-GR" dirty="0">
                <a:latin typeface="Calibri" panose="020F0502020204030204" pitchFamily="34" charset="0"/>
              </a:rPr>
              <a:t>τμήμα του </a:t>
            </a:r>
            <a:r>
              <a:rPr lang="en-US" dirty="0">
                <a:latin typeface="Calibri" panose="020F0502020204030204" pitchFamily="34" charset="0"/>
              </a:rPr>
              <a:t>NIH)</a:t>
            </a:r>
            <a:r>
              <a:rPr lang="el-GR" dirty="0">
                <a:latin typeface="Calibri" panose="020F0502020204030204" pitchFamily="34" charset="0"/>
              </a:rPr>
              <a:t> και στενή διασύνδεση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</a:rPr>
              <a:t>Συνοδεύεται από βάση δεδομένων για την δομή των συστημάτων </a:t>
            </a:r>
            <a:r>
              <a:rPr lang="el-GR" dirty="0" err="1">
                <a:latin typeface="Calibri" panose="020F0502020204030204" pitchFamily="34" charset="0"/>
              </a:rPr>
              <a:t>συντάξεων,εργατικής</a:t>
            </a:r>
            <a:r>
              <a:rPr lang="el-GR" dirty="0">
                <a:latin typeface="Calibri" panose="020F0502020204030204" pitchFamily="34" charset="0"/>
              </a:rPr>
              <a:t> νομοθεσίας, υγειονομικής κάλυψης, νομικών δομών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i="1" dirty="0">
                <a:latin typeface="Calibri" panose="020F0502020204030204" pitchFamily="34" charset="0"/>
              </a:rPr>
              <a:t>Κοινά</a:t>
            </a:r>
            <a:r>
              <a:rPr lang="el-GR" dirty="0">
                <a:latin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</a:rPr>
              <a:t>generic) </a:t>
            </a:r>
            <a:r>
              <a:rPr lang="el-GR" dirty="0">
                <a:latin typeface="Calibri" panose="020F0502020204030204" pitchFamily="34" charset="0"/>
              </a:rPr>
              <a:t>ερωτήματα που μεταφράζονται</a:t>
            </a:r>
            <a:r>
              <a:rPr lang="en-US" dirty="0">
                <a:latin typeface="Calibri" panose="020F0502020204030204" pitchFamily="34" charset="0"/>
              </a:rPr>
              <a:t>,</a:t>
            </a:r>
            <a:r>
              <a:rPr lang="el-GR" dirty="0">
                <a:latin typeface="Calibri" panose="020F0502020204030204" pitchFamily="34" charset="0"/>
              </a:rPr>
              <a:t> δοκιμάζονται πιλοτικά και διευκολύνουν κοινή χρήση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</a:rPr>
              <a:t>στοιχείων. </a:t>
            </a:r>
          </a:p>
          <a:p>
            <a:pPr marL="823277" lvl="2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>
                <a:latin typeface="Calibri" panose="020F0502020204030204" pitchFamily="34" charset="0"/>
              </a:rPr>
              <a:t>Διαφέρει σε αυτό από Ευρωπαϊκές βάσεις όπως </a:t>
            </a:r>
            <a:r>
              <a:rPr lang="en-US" dirty="0">
                <a:latin typeface="Calibri" panose="020F0502020204030204" pitchFamily="34" charset="0"/>
              </a:rPr>
              <a:t>EU-SILC. </a:t>
            </a: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</a:rPr>
              <a:t>Ενιαία βάση και </a:t>
            </a:r>
            <a:r>
              <a:rPr lang="el-GR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όχι</a:t>
            </a:r>
            <a:r>
              <a:rPr lang="el-GR" b="1" dirty="0">
                <a:solidFill>
                  <a:schemeClr val="accent2"/>
                </a:solidFill>
                <a:latin typeface="Calibri" panose="020F0502020204030204" pitchFamily="34" charset="0"/>
              </a:rPr>
              <a:t> συγκόλληση επιμέρους εθνικών βάσεων</a:t>
            </a:r>
            <a:r>
              <a:rPr lang="el-GR" dirty="0">
                <a:latin typeface="Calibri" panose="020F0502020204030204" pitchFamily="34" charset="0"/>
              </a:rPr>
              <a:t>. </a:t>
            </a:r>
          </a:p>
          <a:p>
            <a:pPr marL="274002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solidFill>
                  <a:srgbClr val="002060"/>
                </a:solidFill>
              </a:rPr>
              <a:t>Τμήμα παγκόσμιας υποδομής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solidFill>
                  <a:srgbClr val="002060"/>
                </a:solidFill>
              </a:rPr>
              <a:t>Η οικογένεια Η</a:t>
            </a:r>
            <a:r>
              <a:rPr lang="en-US" b="1" dirty="0">
                <a:solidFill>
                  <a:srgbClr val="002060"/>
                </a:solidFill>
              </a:rPr>
              <a:t>RS</a:t>
            </a:r>
            <a:r>
              <a:rPr lang="el-GR" b="1" dirty="0">
                <a:solidFill>
                  <a:srgbClr val="002060"/>
                </a:solidFill>
              </a:rPr>
              <a:t>-</a:t>
            </a:r>
            <a:r>
              <a:rPr lang="en-US" b="1" dirty="0">
                <a:solidFill>
                  <a:srgbClr val="002060"/>
                </a:solidFill>
              </a:rPr>
              <a:t>SHARE</a:t>
            </a:r>
            <a:r>
              <a:rPr lang="el-GR" b="1" dirty="0">
                <a:solidFill>
                  <a:srgbClr val="002060"/>
                </a:solidFill>
              </a:rPr>
              <a:t>: </a:t>
            </a:r>
            <a:r>
              <a:rPr lang="el-GR" dirty="0">
                <a:latin typeface="Calibri" panose="020F0502020204030204" pitchFamily="34" charset="0"/>
              </a:rPr>
              <a:t>Συγκρίσεις π.χ. Ιαπωνία (</a:t>
            </a:r>
            <a:r>
              <a:rPr lang="en-US" dirty="0" err="1">
                <a:latin typeface="Calibri" panose="020F0502020204030204" pitchFamily="34" charset="0"/>
              </a:rPr>
              <a:t>Jstar</a:t>
            </a:r>
            <a:r>
              <a:rPr lang="en-US" dirty="0">
                <a:latin typeface="Calibri" panose="020F0502020204030204" pitchFamily="34" charset="0"/>
              </a:rPr>
              <a:t>) </a:t>
            </a:r>
            <a:r>
              <a:rPr lang="el-GR" dirty="0">
                <a:latin typeface="Calibri" panose="020F0502020204030204" pitchFamily="34" charset="0"/>
              </a:rPr>
              <a:t>ή Κορέα (</a:t>
            </a:r>
            <a:r>
              <a:rPr lang="en-US" dirty="0" err="1">
                <a:latin typeface="Calibri" panose="020F0502020204030204" pitchFamily="34" charset="0"/>
              </a:rPr>
              <a:t>KLoSa</a:t>
            </a:r>
            <a:r>
              <a:rPr lang="el-GR" dirty="0">
                <a:latin typeface="Calibri" panose="020F0502020204030204" pitchFamily="34" charset="0"/>
              </a:rPr>
              <a:t>) με Ευρώπη-ΗΠΑ</a:t>
            </a:r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DDDDBE15-C50B-4176-90EC-8B8F6C6C4B75}"/>
              </a:ext>
            </a:extLst>
          </p:cNvPr>
          <p:cNvGraphicFramePr>
            <a:graphicFrameLocks noGrp="1"/>
          </p:cNvGraphicFramePr>
          <p:nvPr/>
        </p:nvGraphicFramePr>
        <p:xfrm>
          <a:off x="1019435" y="5388857"/>
          <a:ext cx="9217025" cy="1054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1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5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0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5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5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41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HRS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MHAS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ELSA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SHARE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CRELES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KLoSA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JSTAR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TILDA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CHARLS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LASI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99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ΗΠΑ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Μεξικό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Αγγλία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Ευρώπη (26 χώρες + Ισραήλ)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Κόστα Ρίκα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Κορέα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Ιαπωνία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Ιρλανδία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Κίνα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Ινδία</a:t>
                      </a:r>
                      <a:endParaRPr lang="el-GR" sz="1400" b="1" i="0" u="none" strike="noStrike" dirty="0">
                        <a:solidFill>
                          <a:srgbClr val="777777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95" name="Slide Number Placeholder 1">
            <a:extLst>
              <a:ext uri="{FF2B5EF4-FFF2-40B4-BE49-F238E27FC236}">
                <a16:creationId xmlns:a16="http://schemas.microsoft.com/office/drawing/2014/main" id="{BAA2651A-9691-4D54-9109-64228176E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B354F4-CFB2-40CB-B9DC-9AE211A982DD}" type="slidenum">
              <a:rPr lang="el-GR" altLang="en-U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11</a:t>
            </a:fld>
            <a:endParaRPr lang="el-G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F9F6-2419-49D3-8A20-D5AC704B2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SHARE Covid – </a:t>
            </a:r>
            <a:r>
              <a:rPr lang="el-GR" dirty="0"/>
              <a:t>γρήγορα αντανακλαστικά δημιουργούν </a:t>
            </a:r>
            <a:r>
              <a:rPr lang="el-GR" b="1" dirty="0"/>
              <a:t>μοναδικά νέα στοιχεία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D9064-FFDF-4FF0-BB90-C3043E1483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2420887"/>
            <a:ext cx="11305256" cy="4141384"/>
          </a:xfrm>
        </p:spPr>
        <p:txBody>
          <a:bodyPr>
            <a:normAutofit/>
          </a:bodyPr>
          <a:lstStyle/>
          <a:p>
            <a:r>
              <a:rPr lang="el-GR" dirty="0"/>
              <a:t>Τον Μάρτιο 2020 ήταν σε εξέλιξη το 8</a:t>
            </a:r>
            <a:r>
              <a:rPr lang="el-GR" baseline="30000" dirty="0"/>
              <a:t>ο</a:t>
            </a:r>
            <a:r>
              <a:rPr lang="el-GR" dirty="0"/>
              <a:t> κύμα δια </a:t>
            </a:r>
            <a:r>
              <a:rPr lang="el-GR" dirty="0" err="1"/>
              <a:t>ζώσης.</a:t>
            </a:r>
            <a:r>
              <a:rPr lang="el-GR" i="1" dirty="0" err="1"/>
              <a:t>Διεκόπη</a:t>
            </a:r>
            <a:r>
              <a:rPr lang="el-GR" dirty="0"/>
              <a:t> στο 75%  των συνεντεύξεων</a:t>
            </a:r>
          </a:p>
          <a:p>
            <a:r>
              <a:rPr lang="el-GR" b="1" dirty="0"/>
              <a:t>Ιούλιος 2020 </a:t>
            </a:r>
            <a:r>
              <a:rPr lang="el-GR" dirty="0"/>
              <a:t>– Τηλεφωνική έρευνα </a:t>
            </a:r>
            <a:r>
              <a:rPr lang="el-GR" b="1" dirty="0"/>
              <a:t>για το </a:t>
            </a:r>
            <a:r>
              <a:rPr lang="en-US" b="1" dirty="0"/>
              <a:t>Covid</a:t>
            </a:r>
            <a:r>
              <a:rPr lang="el-GR" b="1" dirty="0"/>
              <a:t> </a:t>
            </a:r>
            <a:r>
              <a:rPr lang="el-GR" dirty="0"/>
              <a:t>στο πλήρες πάνελ (σε όσους είχαν δώσει στοιχεία το 2017)</a:t>
            </a:r>
            <a:endParaRPr lang="en-US" dirty="0"/>
          </a:p>
          <a:p>
            <a:pPr lvl="1"/>
            <a:r>
              <a:rPr lang="el-GR" dirty="0"/>
              <a:t>Επιπτώσεις  1</a:t>
            </a:r>
            <a:r>
              <a:rPr lang="el-GR" baseline="30000" dirty="0"/>
              <a:t>ου</a:t>
            </a:r>
            <a:r>
              <a:rPr lang="el-GR" dirty="0"/>
              <a:t> κύματος </a:t>
            </a:r>
            <a:r>
              <a:rPr lang="en-US" dirty="0"/>
              <a:t>covid, </a:t>
            </a:r>
            <a:r>
              <a:rPr lang="el-GR" dirty="0"/>
              <a:t>παρενέργειες </a:t>
            </a:r>
            <a:r>
              <a:rPr lang="en-US" dirty="0"/>
              <a:t>lockdown, </a:t>
            </a:r>
            <a:r>
              <a:rPr lang="el-GR" dirty="0"/>
              <a:t>έμμεσες επιπτώσεις σε ψυχολογία, περίθαλψη</a:t>
            </a:r>
          </a:p>
          <a:p>
            <a:r>
              <a:rPr lang="el-GR" b="1" dirty="0"/>
              <a:t>Ιούλιος 2021 </a:t>
            </a:r>
            <a:r>
              <a:rPr lang="el-GR" dirty="0"/>
              <a:t>– Δεύτερη τηλεφωνική έρευνα στο ίδιο </a:t>
            </a:r>
            <a:r>
              <a:rPr lang="el-GR" dirty="0" err="1"/>
              <a:t>πανελ</a:t>
            </a:r>
            <a:r>
              <a:rPr lang="el-GR" dirty="0"/>
              <a:t>– </a:t>
            </a:r>
          </a:p>
          <a:p>
            <a:pPr lvl="1"/>
            <a:r>
              <a:rPr lang="el-GR" dirty="0"/>
              <a:t>Εξελίξεις από τον Ιούνιο 2020, </a:t>
            </a:r>
            <a:r>
              <a:rPr lang="el-GR" i="1" dirty="0"/>
              <a:t>εμβολιασμούς</a:t>
            </a:r>
            <a:r>
              <a:rPr lang="el-GR" dirty="0"/>
              <a:t>.  Δυνατότητα εξέτασης στάσεων απέναντι στα </a:t>
            </a:r>
            <a:r>
              <a:rPr lang="el-GR" dirty="0" err="1"/>
              <a:t>εμβ’ολια</a:t>
            </a:r>
            <a:endParaRPr lang="el-GR" dirty="0"/>
          </a:p>
          <a:p>
            <a:r>
              <a:rPr lang="el-GR" dirty="0"/>
              <a:t>Την ίδια εποχή λόγω </a:t>
            </a:r>
            <a:r>
              <a:rPr lang="en-US" dirty="0"/>
              <a:t>lockdown </a:t>
            </a:r>
            <a:r>
              <a:rPr lang="el-GR" dirty="0"/>
              <a:t>διακόπηκαν όλες οι στατιστικές έρευνες παγκοσμίως, Το </a:t>
            </a:r>
            <a:r>
              <a:rPr lang="en-US" dirty="0"/>
              <a:t>SHARE </a:t>
            </a:r>
            <a:r>
              <a:rPr lang="el-GR" dirty="0"/>
              <a:t>προσέφερε μοναδικά στοιχεία για την πανδημία και τις επιπτώσεις </a:t>
            </a:r>
          </a:p>
          <a:p>
            <a:r>
              <a:rPr lang="el-GR" sz="2800" dirty="0">
                <a:solidFill>
                  <a:schemeClr val="accent2"/>
                </a:solidFill>
              </a:rPr>
              <a:t>2020- 2023: </a:t>
            </a:r>
            <a:r>
              <a:rPr lang="el-GR" sz="2800" b="1" dirty="0">
                <a:solidFill>
                  <a:schemeClr val="accent2"/>
                </a:solidFill>
              </a:rPr>
              <a:t>Ερευνητικό πρόγραμμα </a:t>
            </a:r>
            <a:r>
              <a:rPr lang="en-US" sz="2800" b="1" dirty="0">
                <a:solidFill>
                  <a:schemeClr val="accent2"/>
                </a:solidFill>
              </a:rPr>
              <a:t>HORIZON SHARE-Covid</a:t>
            </a:r>
            <a:endParaRPr lang="el-GR" sz="2800" b="1" dirty="0">
              <a:solidFill>
                <a:schemeClr val="accent2"/>
              </a:solidFill>
            </a:endParaRPr>
          </a:p>
          <a:p>
            <a:pPr lvl="1"/>
            <a:r>
              <a:rPr lang="el-GR" b="1" dirty="0">
                <a:solidFill>
                  <a:schemeClr val="accent2"/>
                </a:solidFill>
              </a:rPr>
              <a:t>Συνυπολογίζει στοιχεία πανδημίας 2021/2 με διαχρονικές παρατηρήσεις που είχαν ληφθεί παλαιότερα</a:t>
            </a:r>
          </a:p>
          <a:p>
            <a:pPr lvl="2"/>
            <a:r>
              <a:rPr lang="el-GR" dirty="0">
                <a:solidFill>
                  <a:schemeClr val="accent2"/>
                </a:solidFill>
              </a:rPr>
              <a:t>Ανισότητες στην περίθαλψη, στην υγεία, αγορά εργασίας, δίκτυα, μεταπανδημική κατάσταση</a:t>
            </a:r>
          </a:p>
          <a:p>
            <a:pPr lvl="1"/>
            <a:endParaRPr lang="el-GR" dirty="0">
              <a:solidFill>
                <a:schemeClr val="accent2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E6AA6-1F5D-4090-AAF8-6F976F87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12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2750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4E1EB233-8B85-4C68-B796-9CDE42BE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Στοιχεία </a:t>
            </a:r>
            <a:r>
              <a:rPr lang="en-US" altLang="en-US" dirty="0"/>
              <a:t>SHARE</a:t>
            </a:r>
            <a:r>
              <a:rPr lang="el-GR" altLang="en-US" dirty="0"/>
              <a:t> ως </a:t>
            </a:r>
            <a:r>
              <a:rPr lang="el-GR" altLang="en-US" b="1" dirty="0">
                <a:solidFill>
                  <a:schemeClr val="accent2"/>
                </a:solidFill>
              </a:rPr>
              <a:t>ερευνητική υποδομή</a:t>
            </a:r>
            <a:endParaRPr lang="en-US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A14E-1BE7-48FE-A5EB-9957E2FC5B3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1384" y="2297848"/>
            <a:ext cx="11031016" cy="415548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l-GR" sz="2400" b="1" dirty="0"/>
              <a:t>‘</a:t>
            </a:r>
            <a:r>
              <a:rPr lang="el-GR" sz="2400" b="1" dirty="0" err="1"/>
              <a:t>Μικρο</a:t>
            </a:r>
            <a:r>
              <a:rPr lang="el-GR" sz="2400" b="1" dirty="0"/>
              <a:t>-δεδομένα’ </a:t>
            </a:r>
            <a:r>
              <a:rPr lang="el-GR" sz="2400" dirty="0"/>
              <a:t>(</a:t>
            </a:r>
            <a:r>
              <a:rPr lang="en-US" sz="2400" dirty="0"/>
              <a:t>micro data) – </a:t>
            </a:r>
            <a:r>
              <a:rPr lang="el-GR" sz="2400" dirty="0" err="1"/>
              <a:t>ανωνυμοποιημένες</a:t>
            </a:r>
            <a:r>
              <a:rPr lang="el-GR" sz="2400" dirty="0"/>
              <a:t> βάσεις δεδομένων με ατομικά στοιχεία για στατιστική επεξεργασία</a:t>
            </a:r>
          </a:p>
          <a:p>
            <a:pPr marL="0" indent="0">
              <a:buNone/>
              <a:defRPr/>
            </a:pPr>
            <a:r>
              <a:rPr lang="en-US" sz="2400" b="1" dirty="0"/>
              <a:t>SHARE</a:t>
            </a:r>
            <a:r>
              <a:rPr lang="el-GR" sz="2400" b="1" dirty="0"/>
              <a:t>: Π</a:t>
            </a:r>
            <a:r>
              <a:rPr lang="el-GR" sz="2400" dirty="0"/>
              <a:t>ρωτογενή Στοιχεία </a:t>
            </a:r>
            <a:r>
              <a:rPr lang="el-GR" sz="2400" b="1" i="1" dirty="0">
                <a:solidFill>
                  <a:schemeClr val="accent1"/>
                </a:solidFill>
              </a:rPr>
              <a:t>παρέχονται δωρεάν σε όλους τους ερευνητές </a:t>
            </a:r>
            <a:r>
              <a:rPr lang="el-GR" sz="2400" b="1" dirty="0"/>
              <a:t>(</a:t>
            </a:r>
            <a:r>
              <a:rPr lang="el-GR" sz="2000" dirty="0"/>
              <a:t>Πλην ασφαλιστικών εταιρειών και φαρμακευτικών)</a:t>
            </a:r>
            <a:endParaRPr lang="el-GR" sz="2000" b="1" dirty="0"/>
          </a:p>
          <a:p>
            <a:pPr>
              <a:buFont typeface="Wingdings 2" pitchFamily="2" charset="2"/>
              <a:buChar char=""/>
              <a:defRPr/>
            </a:pPr>
            <a:r>
              <a:rPr lang="el-GR" sz="2400" dirty="0"/>
              <a:t>Τρία βήματα για απόκτηση των στοιχείων </a:t>
            </a:r>
            <a:r>
              <a:rPr lang="en-GB" sz="2400" dirty="0">
                <a:hlinkClick r:id="rId2"/>
              </a:rPr>
              <a:t>https://share-eric.eu/data/</a:t>
            </a:r>
            <a:endParaRPr lang="el-GR" sz="24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200" dirty="0"/>
              <a:t>1o </a:t>
            </a:r>
            <a:r>
              <a:rPr lang="el-GR" sz="2200" dirty="0"/>
              <a:t>βήμα : Συμπλήρωση της αίτησης εγγραφής χρήστη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sz="2200" dirty="0"/>
              <a:t>2ο βήμα : Αποθήκευση του ονόματος χρήστη και του κωδικού που αποστέλλονται με </a:t>
            </a:r>
            <a:r>
              <a:rPr lang="en-US" sz="2200" dirty="0"/>
              <a:t>email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l-GR" sz="2200" dirty="0"/>
              <a:t>3</a:t>
            </a:r>
            <a:r>
              <a:rPr lang="en-US" sz="2200" dirty="0"/>
              <a:t>o </a:t>
            </a:r>
            <a:r>
              <a:rPr lang="el-GR" sz="2200" dirty="0"/>
              <a:t>β</a:t>
            </a:r>
            <a:r>
              <a:rPr lang="en-US" sz="2200" dirty="0" err="1"/>
              <a:t>ή</a:t>
            </a:r>
            <a:r>
              <a:rPr lang="el-GR" sz="2200" dirty="0"/>
              <a:t>μα: Είσοδος στην βάση δεδομένων με τα στοιχεία σας </a:t>
            </a:r>
          </a:p>
          <a:p>
            <a:pPr marL="457200" lvl="1" indent="0">
              <a:buNone/>
              <a:defRPr/>
            </a:pPr>
            <a:r>
              <a:rPr lang="el-GR" sz="2200" dirty="0"/>
              <a:t>Τα στοιχεία μπορούν να επεξεργαστούν με στατιστικά πακέτα (</a:t>
            </a:r>
            <a:r>
              <a:rPr lang="en-US" sz="2200" dirty="0"/>
              <a:t>SPSS, SAS, STATA, R </a:t>
            </a:r>
            <a:r>
              <a:rPr lang="el-GR" sz="2200" dirty="0"/>
              <a:t>κοκ).</a:t>
            </a:r>
          </a:p>
          <a:p>
            <a:pPr>
              <a:defRPr/>
            </a:pPr>
            <a:r>
              <a:rPr lang="el-GR" sz="2200" dirty="0"/>
              <a:t>Με αντίστοιχο τρόπο γίνεται η πρόσβαση στις ‘συγγενείς μελέτες’ (από ΗΠΑ, Βρετανία, Ιαπωνία, κοκ) – συγκρίσεις σε παγκόσμιο επίπεδο</a:t>
            </a:r>
          </a:p>
          <a:p>
            <a:pPr>
              <a:defRPr/>
            </a:pPr>
            <a:r>
              <a:rPr lang="el-GR" sz="2200" dirty="0"/>
              <a:t>Δηλαδή </a:t>
            </a:r>
            <a:r>
              <a:rPr lang="el-GR" sz="2200" b="1" dirty="0"/>
              <a:t>διακρίνεται</a:t>
            </a:r>
            <a:r>
              <a:rPr lang="el-GR" sz="2200" dirty="0"/>
              <a:t> (α) </a:t>
            </a:r>
            <a:r>
              <a:rPr lang="el-GR" sz="2200" b="1" dirty="0"/>
              <a:t>η συλλογή </a:t>
            </a:r>
            <a:r>
              <a:rPr lang="el-GR" sz="2200" dirty="0"/>
              <a:t>στοιχείων που γίνεται κεντρικά από την (β) </a:t>
            </a:r>
            <a:r>
              <a:rPr lang="el-GR" sz="2200" b="1" dirty="0"/>
              <a:t>έρευνα (αξιοποίηση) </a:t>
            </a:r>
            <a:r>
              <a:rPr lang="el-GR" sz="2200" dirty="0"/>
              <a:t>στοιχείων</a:t>
            </a:r>
          </a:p>
          <a:p>
            <a:pPr lvl="1">
              <a:defRPr/>
            </a:pPr>
            <a:r>
              <a:rPr lang="el-GR" sz="2000" dirty="0"/>
              <a:t>Στατιστική πληροφόρηση ως ερευνητική υποδομή σε όποιον την χρειάζεται.  </a:t>
            </a:r>
          </a:p>
          <a:p>
            <a:pPr>
              <a:defRPr/>
            </a:pPr>
            <a:r>
              <a:rPr lang="el-GR" sz="2200" b="1" dirty="0"/>
              <a:t>Στοιχεία </a:t>
            </a:r>
            <a:r>
              <a:rPr lang="el-GR" sz="2200" b="1" dirty="0" err="1"/>
              <a:t>προσβάσιμα</a:t>
            </a:r>
            <a:r>
              <a:rPr lang="el-GR" sz="2200" b="1" dirty="0"/>
              <a:t> σε όλους και διαθέσιμα δωρεάν</a:t>
            </a:r>
            <a:r>
              <a:rPr lang="el-GR" sz="2200" dirty="0"/>
              <a:t>: </a:t>
            </a:r>
            <a:r>
              <a:rPr lang="el-GR" sz="2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Απέχει από την  Ελληνική άποψη που βλέπει τα στατιστικά δεδομένα ως περιουσία του ερευνητή</a:t>
            </a:r>
          </a:p>
          <a:p>
            <a:pPr lvl="1">
              <a:defRPr/>
            </a:pPr>
            <a:r>
              <a:rPr lang="el-GR" sz="2000" dirty="0"/>
              <a:t>Επιτρέπει την δοκιμή και αξιοποίηση σύνθετων στατιστικών μοντέλων για ‘</a:t>
            </a:r>
            <a:r>
              <a:rPr lang="el-GR" sz="2000" dirty="0" err="1"/>
              <a:t>μικροδεδομένα</a:t>
            </a:r>
            <a:r>
              <a:rPr lang="el-GR" sz="2000" dirty="0"/>
              <a:t>’</a:t>
            </a:r>
          </a:p>
          <a:p>
            <a:pPr lvl="1">
              <a:defRPr/>
            </a:pPr>
            <a:r>
              <a:rPr lang="el-GR" sz="2000" dirty="0"/>
              <a:t>Οδηγεί σε μεγάλο ενδιαφέρον για αξιοποίηση στοιχείων.  </a:t>
            </a:r>
          </a:p>
          <a:p>
            <a:pPr>
              <a:defRPr/>
            </a:pP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ΕΠΑΝΑΣΤΑΣΗ ΣΤΗ ΣΤΑΤΙΣΤΙΚΉ</a:t>
            </a:r>
            <a:r>
              <a:rPr lang="el-GR" sz="2200" dirty="0"/>
              <a:t>: Η εφαρμοσμένη στατιστική έχει στοιχεία για να εφαρμόσει τις θεωρίες και τους μαθηματικούς τύπους</a:t>
            </a:r>
          </a:p>
          <a:p>
            <a:pPr lvl="1">
              <a:defRPr/>
            </a:pPr>
            <a:r>
              <a:rPr lang="el-GR" sz="2000" b="1" dirty="0"/>
              <a:t>Η δικαιολογία ‘Δεν υπάρχουν στοιχεία’ </a:t>
            </a:r>
            <a:r>
              <a:rPr lang="el-GR" sz="2000" b="1" i="1" dirty="0"/>
              <a:t>δεν στέκει</a:t>
            </a:r>
            <a:r>
              <a:rPr lang="el-GR" sz="2000" b="1" dirty="0"/>
              <a:t>.  Υπάρχουν, αλλά πρέπει να ξέρεις να τα αξιοποιείς. </a:t>
            </a:r>
          </a:p>
          <a:p>
            <a:pPr>
              <a:buFont typeface="Wingdings 2" pitchFamily="2" charset="2"/>
              <a:buChar char=""/>
              <a:defRPr/>
            </a:pPr>
            <a:endParaRPr lang="el-GR" sz="2400" dirty="0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49EE4F9-75EC-4D3E-83B4-3D97979FCE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ED8E22-3D86-4672-9049-B8B38F76B6FE}" type="slidenum">
              <a:rPr lang="el-GR" altLang="en-U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13</a:t>
            </a:fld>
            <a:endParaRPr lang="el-G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14B2854-C11D-4C37-8C9C-BB3A9996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Η αξιοποίηση του </a:t>
            </a:r>
            <a:r>
              <a:rPr lang="en-US" altLang="en-US" dirty="0"/>
              <a:t>SHARE </a:t>
            </a:r>
            <a:r>
              <a:rPr lang="el-GR" altLang="en-US" dirty="0"/>
              <a:t>παγκοσμίως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l-GR" altLang="en-US" dirty="0"/>
              <a:t>Δεκέμβριος 2024)</a:t>
            </a:r>
            <a:endParaRPr lang="en-GB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4C674-E260-49BE-9BB8-77BAB563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7013" y="2378809"/>
            <a:ext cx="4825157" cy="576262"/>
          </a:xfrm>
        </p:spPr>
        <p:txBody>
          <a:bodyPr/>
          <a:lstStyle/>
          <a:p>
            <a:pPr>
              <a:defRPr/>
            </a:pPr>
            <a:r>
              <a:rPr lang="el-GR" dirty="0"/>
              <a:t>Μοναδικοί χρήστες – </a:t>
            </a:r>
            <a:r>
              <a:rPr lang="en-US" dirty="0"/>
              <a:t>20000+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E676C-1EE2-4BBE-9ED3-7DF932405058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Σωρευτικές δημοσιεύσεις - &gt;4100</a:t>
            </a:r>
            <a:endParaRPr lang="en-GB" dirty="0"/>
          </a:p>
        </p:txBody>
      </p:sp>
      <p:sp>
        <p:nvSpPr>
          <p:cNvPr id="21511" name="Slide Number Placeholder 6">
            <a:extLst>
              <a:ext uri="{FF2B5EF4-FFF2-40B4-BE49-F238E27FC236}">
                <a16:creationId xmlns:a16="http://schemas.microsoft.com/office/drawing/2014/main" id="{57E359AC-8282-42E2-B82A-218466488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E1393CF-5183-4D4C-B231-EFA177BC4737}" type="slidenum">
              <a:rPr lang="el-GR" altLang="en-US">
                <a:solidFill>
                  <a:srgbClr val="FFFFFF"/>
                </a:solidFill>
                <a:latin typeface="Calibri" panose="020F0502020204030204" pitchFamily="34" charset="0"/>
              </a:rPr>
              <a:pPr/>
              <a:t>14</a:t>
            </a:fld>
            <a:endParaRPr lang="el-GR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0D499B-3CB0-63AC-5939-FD0DCD55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3" y="3179762"/>
            <a:ext cx="4889416" cy="311532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8B5C9B6-1C70-2D8F-7164-465923FF19D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91960" y="3179763"/>
            <a:ext cx="3257917" cy="28400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66553-42D8-828F-9531-F5BD4CB16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Παράδειγμα: </a:t>
            </a:r>
            <a:br>
              <a:rPr lang="el-GR" dirty="0"/>
            </a:br>
            <a:r>
              <a:rPr lang="en-US" b="1" dirty="0"/>
              <a:t>benchmarking </a:t>
            </a:r>
            <a:r>
              <a:rPr lang="el-GR" b="1" dirty="0"/>
              <a:t>για κοινωνικά δίκτυα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CD371-5B83-B468-F474-99699598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400" y="2276872"/>
            <a:ext cx="5284711" cy="902890"/>
          </a:xfrm>
        </p:spPr>
        <p:txBody>
          <a:bodyPr/>
          <a:lstStyle/>
          <a:p>
            <a:r>
              <a:rPr lang="el-GR" sz="1100" b="1" dirty="0">
                <a:solidFill>
                  <a:schemeClr val="tx2"/>
                </a:solidFill>
              </a:rPr>
              <a:t>Πόσο κοντά το εγγύτερο παιδί; </a:t>
            </a:r>
          </a:p>
          <a:p>
            <a:r>
              <a:rPr lang="el-GR" sz="1100" b="1" dirty="0">
                <a:solidFill>
                  <a:schemeClr val="tx2"/>
                </a:solidFill>
              </a:rPr>
              <a:t>Σε νότιες και ανατολικές χώρες η εγγύτητα επιτρέπει την οικογενειακή </a:t>
            </a:r>
            <a:r>
              <a:rPr lang="el-GR" sz="1100" b="1" dirty="0" err="1">
                <a:solidFill>
                  <a:schemeClr val="tx2"/>
                </a:solidFill>
              </a:rPr>
              <a:t>αλληλεγγύη</a:t>
            </a:r>
            <a:r>
              <a:rPr lang="el-GR" sz="1100" dirty="0" err="1">
                <a:solidFill>
                  <a:schemeClr val="tx2"/>
                </a:solidFill>
              </a:rPr>
              <a:t>Στην</a:t>
            </a:r>
            <a:r>
              <a:rPr lang="el-GR" sz="1100" dirty="0">
                <a:solidFill>
                  <a:schemeClr val="tx2"/>
                </a:solidFill>
              </a:rPr>
              <a:t> Ελλάδα οι οικογενειακές πολυκατοικίες (στο ίδιο κτήριο)  </a:t>
            </a:r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D4C462-3F12-0B00-18E0-8C3EBEAF47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7408" y="3279707"/>
            <a:ext cx="4824413" cy="26046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5DF02-1130-F5AD-F3B5-B9F56DAD4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sz="1100" b="1" dirty="0">
                <a:solidFill>
                  <a:schemeClr val="tx2"/>
                </a:solidFill>
              </a:rPr>
              <a:t>Πόσο μεγάλο είναι το κοινωνικό δίκτυο;  </a:t>
            </a:r>
          </a:p>
          <a:p>
            <a:r>
              <a:rPr lang="el-GR" sz="1100" dirty="0">
                <a:solidFill>
                  <a:schemeClr val="tx2"/>
                </a:solidFill>
              </a:rPr>
              <a:t>Συρρικνώνεται με την ηλικία. Πολύ Μικρότερο στην </a:t>
            </a:r>
            <a:r>
              <a:rPr lang="el-GR" sz="1100" dirty="0" err="1">
                <a:solidFill>
                  <a:schemeClr val="tx2"/>
                </a:solidFill>
              </a:rPr>
              <a:t>Ελλαδα</a:t>
            </a:r>
            <a:r>
              <a:rPr lang="el-GR" sz="1100" dirty="0">
                <a:solidFill>
                  <a:schemeClr val="tx2"/>
                </a:solidFill>
              </a:rPr>
              <a:t> όπου δεσπόζει η οικογένεια</a:t>
            </a:r>
            <a:endParaRPr lang="en-GB" sz="1100" dirty="0">
              <a:solidFill>
                <a:schemeClr val="tx2"/>
              </a:solidFill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A1728DA-0085-6056-87A8-C3A1216EC49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08713" y="3369920"/>
            <a:ext cx="4824412" cy="245972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42AD5-E470-C261-EE0E-056F872E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FF98-C502-4353-B8E6-5692710ACA3F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B3C472-D492-E84E-1063-D50BF24E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B8BF1-8015-5DF5-CF5A-92B4612D87D2}"/>
              </a:ext>
            </a:extLst>
          </p:cNvPr>
          <p:cNvSpPr txBox="1"/>
          <p:nvPr/>
        </p:nvSpPr>
        <p:spPr>
          <a:xfrm>
            <a:off x="1055439" y="6165304"/>
            <a:ext cx="886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Κείμενο που δημοσιεύτηκε ηλεκτρονικά στο www.kathimerini.gr  2023</a:t>
            </a:r>
          </a:p>
          <a:p>
            <a:r>
              <a:rPr lang="en-US" dirty="0"/>
              <a:t>O</a:t>
            </a:r>
            <a:r>
              <a:rPr lang="el-GR" dirty="0" err="1"/>
              <a:t>λόκληρο</a:t>
            </a:r>
            <a:r>
              <a:rPr lang="el-GR" dirty="0"/>
              <a:t> βρίσκεται Στο </a:t>
            </a:r>
            <a:r>
              <a:rPr lang="en-US" dirty="0"/>
              <a:t>e-class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81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D16D5-0F1D-4AD2-9C86-89CDE8E8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solidFill>
                  <a:srgbClr val="FFFFFF"/>
                </a:solidFill>
              </a:rPr>
              <a:t>Ο πλανήτης Μακροβιότητα – αχαρτογράφητα νερά       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4420D-8972-AED9-489B-62CB6121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999" r="23193" b="1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350F0-699B-4865-B9D7-D72BEC07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8A22327-0C3C-48AB-9551-B903C7EBA90A}" type="slidenum">
              <a:rPr lang="el-GR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l-GR" altLang="en-US">
              <a:solidFill>
                <a:srgbClr val="FFFFFF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D7991-E7CB-446F-AEC6-41142DD529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39098" y="2348880"/>
            <a:ext cx="6072776" cy="388159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Μακροβιότητα ≠ Γήρανση.</a:t>
            </a:r>
          </a:p>
          <a:p>
            <a:pPr lvl="1">
              <a:lnSpc>
                <a:spcPct val="90000"/>
              </a:lnSpc>
            </a:pPr>
            <a:r>
              <a:rPr lang="el-GR" sz="1300" dirty="0">
                <a:solidFill>
                  <a:srgbClr val="FFFFFF"/>
                </a:solidFill>
              </a:rPr>
              <a:t>Μακροβιότητα– Όλοι ζουν περισσότερο</a:t>
            </a:r>
          </a:p>
          <a:p>
            <a:pPr lvl="2">
              <a:lnSpc>
                <a:spcPct val="90000"/>
              </a:lnSpc>
            </a:pPr>
            <a:r>
              <a:rPr lang="el-GR" sz="1300" b="1" i="1" dirty="0">
                <a:solidFill>
                  <a:schemeClr val="accent3"/>
                </a:solidFill>
              </a:rPr>
              <a:t>Πόσο</a:t>
            </a:r>
            <a:r>
              <a:rPr lang="el-GR" sz="1300" b="1" dirty="0">
                <a:solidFill>
                  <a:schemeClr val="accent3"/>
                </a:solidFill>
              </a:rPr>
              <a:t>, </a:t>
            </a:r>
            <a:r>
              <a:rPr lang="el-GR" sz="1300" b="1" i="1" dirty="0">
                <a:solidFill>
                  <a:schemeClr val="accent3"/>
                </a:solidFill>
              </a:rPr>
              <a:t>Πώς</a:t>
            </a:r>
            <a:r>
              <a:rPr lang="el-GR" sz="1300" b="1" dirty="0">
                <a:solidFill>
                  <a:schemeClr val="accent3"/>
                </a:solidFill>
              </a:rPr>
              <a:t>, Π</a:t>
            </a:r>
            <a:r>
              <a:rPr lang="el-GR" sz="1300" b="1" i="1" dirty="0">
                <a:solidFill>
                  <a:schemeClr val="accent3"/>
                </a:solidFill>
              </a:rPr>
              <a:t>οιος</a:t>
            </a:r>
            <a:r>
              <a:rPr lang="el-GR" sz="1300" b="1" dirty="0">
                <a:solidFill>
                  <a:schemeClr val="accent3"/>
                </a:solidFill>
              </a:rPr>
              <a:t>;   </a:t>
            </a:r>
            <a:r>
              <a:rPr lang="el-GR" sz="1300" dirty="0">
                <a:solidFill>
                  <a:srgbClr val="FFFFFF"/>
                </a:solidFill>
              </a:rPr>
              <a:t>- Άγνωστα</a:t>
            </a:r>
          </a:p>
          <a:p>
            <a:pPr lvl="1">
              <a:lnSpc>
                <a:spcPct val="90000"/>
              </a:lnSpc>
            </a:pPr>
            <a:r>
              <a:rPr lang="el-GR" sz="1300" dirty="0">
                <a:solidFill>
                  <a:srgbClr val="FFFFFF"/>
                </a:solidFill>
              </a:rPr>
              <a:t>Πληθυσμιακή Γήρανση </a:t>
            </a:r>
            <a:r>
              <a:rPr lang="en-US" sz="1300" dirty="0">
                <a:solidFill>
                  <a:srgbClr val="FFFFFF"/>
                </a:solidFill>
              </a:rPr>
              <a:t>– </a:t>
            </a:r>
            <a:r>
              <a:rPr lang="el-GR" sz="1300" dirty="0">
                <a:solidFill>
                  <a:srgbClr val="FFFFFF"/>
                </a:solidFill>
              </a:rPr>
              <a:t>Μερίδιο στην χώρα (</a:t>
            </a:r>
            <a:r>
              <a:rPr lang="en-US" sz="1300" dirty="0">
                <a:solidFill>
                  <a:srgbClr val="FFFFFF"/>
                </a:solidFill>
              </a:rPr>
              <a:t>Macro)</a:t>
            </a:r>
          </a:p>
          <a:p>
            <a:pPr lvl="2">
              <a:lnSpc>
                <a:spcPct val="90000"/>
              </a:lnSpc>
            </a:pPr>
            <a:r>
              <a:rPr lang="el-GR" sz="1300" b="1" dirty="0">
                <a:solidFill>
                  <a:srgbClr val="FFFFFF"/>
                </a:solidFill>
              </a:rPr>
              <a:t>Πώς διαφέρουν κοινωνίες με περισσότερα άτομα ή ποσοστά ατόμων μεγαλύτερης ηλικίας;</a:t>
            </a:r>
          </a:p>
          <a:p>
            <a:pPr>
              <a:lnSpc>
                <a:spcPct val="90000"/>
              </a:lnSpc>
            </a:pPr>
            <a:r>
              <a:rPr lang="el-GR" sz="1300" b="1" dirty="0">
                <a:solidFill>
                  <a:srgbClr val="FFFFFF"/>
                </a:solidFill>
              </a:rPr>
              <a:t>Τόσο </a:t>
            </a:r>
            <a:r>
              <a:rPr lang="el-GR" sz="1300" b="1" i="1" dirty="0">
                <a:solidFill>
                  <a:schemeClr val="accent3"/>
                </a:solidFill>
              </a:rPr>
              <a:t>ατομική</a:t>
            </a:r>
            <a:r>
              <a:rPr lang="el-GR" sz="1300" b="1" dirty="0">
                <a:solidFill>
                  <a:srgbClr val="FFFFFF"/>
                </a:solidFill>
              </a:rPr>
              <a:t> προσαρμογή όσο και </a:t>
            </a:r>
            <a:r>
              <a:rPr lang="el-GR" sz="1300" b="1" i="1" dirty="0">
                <a:solidFill>
                  <a:schemeClr val="accent3"/>
                </a:solidFill>
              </a:rPr>
              <a:t>κοινωνικός</a:t>
            </a:r>
            <a:r>
              <a:rPr lang="el-GR" sz="1300" b="1" dirty="0">
                <a:solidFill>
                  <a:srgbClr val="FFFFFF"/>
                </a:solidFill>
              </a:rPr>
              <a:t> προγραμματισμός </a:t>
            </a:r>
          </a:p>
          <a:p>
            <a:pPr>
              <a:lnSpc>
                <a:spcPct val="90000"/>
              </a:lnSpc>
            </a:pPr>
            <a:r>
              <a:rPr lang="el-GR" sz="1300" dirty="0">
                <a:solidFill>
                  <a:srgbClr val="FFFFFF"/>
                </a:solidFill>
              </a:rPr>
              <a:t>Διαφέρει </a:t>
            </a:r>
            <a:r>
              <a:rPr lang="el-GR" sz="1300" i="1" dirty="0">
                <a:solidFill>
                  <a:srgbClr val="FFFFFF"/>
                </a:solidFill>
              </a:rPr>
              <a:t>τώρα</a:t>
            </a:r>
            <a:r>
              <a:rPr lang="el-GR" sz="1300" dirty="0">
                <a:solidFill>
                  <a:srgbClr val="FFFFFF"/>
                </a:solidFill>
              </a:rPr>
              <a:t> επειδή </a:t>
            </a:r>
            <a:r>
              <a:rPr lang="el-GR" sz="1300" b="1" dirty="0">
                <a:solidFill>
                  <a:srgbClr val="FFFFFF"/>
                </a:solidFill>
              </a:rPr>
              <a:t>από </a:t>
            </a:r>
            <a:r>
              <a:rPr lang="el-GR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εξαίρεση</a:t>
            </a:r>
            <a:r>
              <a:rPr lang="el-GR" sz="1300" b="1" dirty="0">
                <a:solidFill>
                  <a:srgbClr val="FFFFFF"/>
                </a:solidFill>
              </a:rPr>
              <a:t> γίνεται ο </a:t>
            </a:r>
            <a:r>
              <a:rPr lang="el-GR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κανόνας. </a:t>
            </a:r>
            <a:r>
              <a:rPr lang="el-GR" sz="1300" dirty="0">
                <a:solidFill>
                  <a:srgbClr val="FFFFFF"/>
                </a:solidFill>
              </a:rPr>
              <a:t>Πρωτόγνωρη εξέλιξη όταν ολόκληρες κοινωνίες γηράσκουν</a:t>
            </a:r>
          </a:p>
          <a:p>
            <a:pPr lvl="1">
              <a:lnSpc>
                <a:spcPct val="90000"/>
              </a:lnSpc>
            </a:pPr>
            <a:r>
              <a:rPr lang="el-GR" sz="1300" dirty="0">
                <a:solidFill>
                  <a:srgbClr val="FFFFFF"/>
                </a:solidFill>
              </a:rPr>
              <a:t>Γήρανση εξελίσσεται καθώς </a:t>
            </a:r>
            <a:r>
              <a:rPr lang="el-GR" sz="1300" b="1" dirty="0">
                <a:solidFill>
                  <a:srgbClr val="FFFFFF"/>
                </a:solidFill>
              </a:rPr>
              <a:t>παγκοσμιοποίηση</a:t>
            </a:r>
            <a:r>
              <a:rPr lang="el-GR" sz="1300" dirty="0">
                <a:solidFill>
                  <a:srgbClr val="FFFFFF"/>
                </a:solidFill>
              </a:rPr>
              <a:t>, </a:t>
            </a:r>
            <a:r>
              <a:rPr lang="el-GR" sz="1300" b="1" dirty="0">
                <a:solidFill>
                  <a:srgbClr val="FFFFFF"/>
                </a:solidFill>
              </a:rPr>
              <a:t>Τεχνητή Νοημοσύνη </a:t>
            </a:r>
            <a:r>
              <a:rPr lang="el-GR" sz="1300" dirty="0">
                <a:solidFill>
                  <a:srgbClr val="FFFFFF"/>
                </a:solidFill>
              </a:rPr>
              <a:t>και </a:t>
            </a:r>
            <a:r>
              <a:rPr lang="el-GR" sz="1300" b="1" dirty="0">
                <a:solidFill>
                  <a:srgbClr val="FFFFFF"/>
                </a:solidFill>
              </a:rPr>
              <a:t>Αλλαγές στην εργασία </a:t>
            </a:r>
            <a:r>
              <a:rPr lang="el-GR" sz="1300" dirty="0">
                <a:solidFill>
                  <a:srgbClr val="FFFFFF"/>
                </a:solidFill>
              </a:rPr>
              <a:t>αλλάζουν το περιβάλλον</a:t>
            </a:r>
            <a:endParaRPr lang="el-GR" sz="1300" i="1" dirty="0">
              <a:solidFill>
                <a:srgbClr val="FFFFFF"/>
              </a:solidFill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l-G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ΑΝΑΓΚΗ ΣΤΑΤΙΣΤΙΚΗΣ ΠΛΗΡΟΦΟΡΗΣΗΣ ΓΙΑ ΑΤΟΜΙΚΗ ΚΑΙ ΓΙΑ  ΚΟΙΝΩΝΙΚΗ ΠΡΟΣΑΡΜΟΓΉ.</a:t>
            </a:r>
          </a:p>
        </p:txBody>
      </p:sp>
    </p:spTree>
    <p:extLst>
      <p:ext uri="{BB962C8B-B14F-4D97-AF65-F5344CB8AC3E}">
        <p14:creationId xmlns:p14="http://schemas.microsoft.com/office/powerpoint/2010/main" val="2675475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81A6D-AFE2-4C09-B688-E400B3DCD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95729"/>
            <a:ext cx="10441160" cy="893446"/>
          </a:xfrm>
        </p:spPr>
        <p:txBody>
          <a:bodyPr/>
          <a:lstStyle/>
          <a:p>
            <a:br>
              <a:rPr lang="el-GR" sz="2400" dirty="0"/>
            </a:br>
            <a:r>
              <a:rPr lang="el-GR" sz="24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Παλιές συσχετίσεις παραπλανούν!! </a:t>
            </a:r>
            <a:endParaRPr lang="en-GB" sz="2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20AFC-0C24-4BF1-ADB1-4C6A61E10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0616" y="2066788"/>
            <a:ext cx="4978400" cy="762000"/>
          </a:xfrm>
        </p:spPr>
        <p:txBody>
          <a:bodyPr/>
          <a:lstStyle/>
          <a:p>
            <a:r>
              <a:rPr lang="el-GR" dirty="0"/>
              <a:t>Γιαγιάδες της Πίνδου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E89519-A9BD-4DB9-B2C7-36BADDEB13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5440" y="2846590"/>
            <a:ext cx="4733395" cy="284003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F6FB2-141C-467C-81B8-CFC03B492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7521" y="2066788"/>
            <a:ext cx="4978400" cy="762000"/>
          </a:xfrm>
        </p:spPr>
        <p:txBody>
          <a:bodyPr/>
          <a:lstStyle/>
          <a:p>
            <a:r>
              <a:rPr lang="el-GR" dirty="0"/>
              <a:t>Γιαγιάδες του Πολυτεχνείου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922D64A-7109-4E1E-A4D8-ADC8BA7CFF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2064" y="2828788"/>
            <a:ext cx="3893795" cy="284003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7F3D2-5C0C-4845-919C-A57E49CE6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FF98-C502-4353-B8E6-5692710ACA3F}" type="datetime1">
              <a:rPr lang="en-GB" smtClean="0"/>
              <a:t>15/05/2025</a:t>
            </a:fld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D44F33-FFCC-4861-94D4-935B85D36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05E8E3-2836-4BC5-B943-277B3A2464FB}"/>
              </a:ext>
            </a:extLst>
          </p:cNvPr>
          <p:cNvSpPr/>
          <p:nvPr/>
        </p:nvSpPr>
        <p:spPr>
          <a:xfrm>
            <a:off x="195263" y="5737009"/>
            <a:ext cx="11661377" cy="959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στατιστική πληροφόρηση </a:t>
            </a:r>
            <a:r>
              <a:rPr lang="el-GR" b="1" dirty="0">
                <a:solidFill>
                  <a:schemeClr val="accent2"/>
                </a:solidFill>
              </a:rPr>
              <a:t>συνήθως η </a:t>
            </a:r>
            <a:r>
              <a:rPr lang="el-GR" b="1" i="1" dirty="0">
                <a:solidFill>
                  <a:schemeClr val="bg2"/>
                </a:solidFill>
              </a:rPr>
              <a:t>γενιά ταυτίζεται με την ηλικία</a:t>
            </a:r>
            <a:r>
              <a:rPr lang="el-GR" dirty="0"/>
              <a:t>. </a:t>
            </a:r>
          </a:p>
          <a:p>
            <a:pPr algn="ctr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Χρειαζόμαστε νέου </a:t>
            </a:r>
            <a:r>
              <a:rPr lang="el-GR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είδου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στοιχεία όπου να φαίνεται η διαφορά:   </a:t>
            </a:r>
            <a:r>
              <a:rPr lang="el-GR" sz="2000" b="1" i="1" dirty="0">
                <a:solidFill>
                  <a:schemeClr val="accent4"/>
                </a:solidFill>
              </a:rPr>
              <a:t>Βίντεο και όχι Φωτογραφία</a:t>
            </a:r>
            <a:endParaRPr lang="en-GB" b="1" i="1" u="sng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C62258-F4F6-431D-8BD0-B95B182806C3}"/>
              </a:ext>
            </a:extLst>
          </p:cNvPr>
          <p:cNvSpPr/>
          <p:nvPr/>
        </p:nvSpPr>
        <p:spPr>
          <a:xfrm>
            <a:off x="2293163" y="1448234"/>
            <a:ext cx="8208912" cy="75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/>
              <a:t>Το κεντρικό πρόβλημα: Γενιά ≠ Ηλικία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83472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6ABF-C1DD-DDD7-6300-B2F93272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γήρανση </a:t>
            </a:r>
            <a:r>
              <a:rPr lang="el-GR" b="1" dirty="0"/>
              <a:t>απαιτεί</a:t>
            </a:r>
            <a:br>
              <a:rPr lang="el-GR" b="1" dirty="0"/>
            </a:br>
            <a:r>
              <a:rPr lang="el-GR" dirty="0"/>
              <a:t> </a:t>
            </a:r>
            <a:r>
              <a:rPr lang="el-GR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διεπιστημονική</a:t>
            </a:r>
            <a:r>
              <a:rPr lang="el-G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προσέγγιση</a:t>
            </a:r>
            <a:endParaRPr lang="en-GB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AD4E7-B366-E1F4-A2A7-E79DF4D0C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416" y="2564903"/>
            <a:ext cx="5256584" cy="41317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2500" b="1" dirty="0"/>
              <a:t>ΤΡΕΙΣ ΔΙΑΣΥΝΔΕΣΕΙΣ ΜΕ ΑΜΦΙΒΟΛΗ ΑΙΤΙΟΤΗΤΑ</a:t>
            </a:r>
          </a:p>
          <a:p>
            <a:pPr marL="514350" indent="-514350">
              <a:buFont typeface="+mj-lt"/>
              <a:buAutoNum type="romanUcPeriod"/>
            </a:pPr>
            <a:r>
              <a:rPr lang="el-GR" sz="2500" dirty="0"/>
              <a:t>Η  </a:t>
            </a: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καλή οικονομική κατάσταση </a:t>
            </a:r>
            <a:r>
              <a:rPr lang="el-GR" sz="2500" dirty="0"/>
              <a:t>σχετίζεται με την </a:t>
            </a: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</a:t>
            </a:r>
            <a:r>
              <a:rPr lang="el-GR" sz="2500" b="1" dirty="0"/>
              <a:t> </a:t>
            </a:r>
            <a:r>
              <a:rPr lang="el-GR" sz="2500" dirty="0"/>
              <a:t>των ηλικιωμένων. Οι πλουσιότεροι άνθρωποι ζουν περισσότερο. Ποια, όμως, η αιτιότητα;  (α) εύποροι ‘αγοράζουν’ υγεία; (β) Άτομα με κακή υγεία δεν μπορούν να εργαστούν.</a:t>
            </a:r>
          </a:p>
          <a:p>
            <a:pPr lvl="1"/>
            <a:r>
              <a:rPr lang="el-GR" sz="2300" dirty="0"/>
              <a:t> Αν  εντοπίσουμε </a:t>
            </a:r>
            <a:r>
              <a:rPr lang="el-GR" sz="2300" b="1" dirty="0"/>
              <a:t>τη βασική σχέση αιτιότητας </a:t>
            </a:r>
            <a:r>
              <a:rPr lang="el-GR" sz="2300" dirty="0"/>
              <a:t>τότε αποφασίζουμε αν καλύτερα να δοθεί προτεραιότητα στην περίθαλψη ή στην υποστήριξη εισοδήματος.</a:t>
            </a:r>
          </a:p>
          <a:p>
            <a:pPr marL="514350" indent="-514350">
              <a:buFont typeface="+mj-lt"/>
              <a:buAutoNum type="romanUcPeriod"/>
            </a:pP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</a:t>
            </a:r>
            <a:r>
              <a:rPr lang="el-GR" sz="2500" dirty="0"/>
              <a:t> και </a:t>
            </a: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δίκτυα κοινωνικότητας</a:t>
            </a:r>
            <a:r>
              <a:rPr lang="el-GR" sz="2500" dirty="0"/>
              <a:t>, φροντίδας και υποστήριξης. Ποιο είναι περισσότερο βασικό;  Πχ: Δραστήριο κοινωνικό περιβάλλον ενθαρρύνει την καλή υγεία. Όμως ένα πρόβλημα υγείας μπορεί να αλλάξει συγκατοίκηση με παιδιά. </a:t>
            </a:r>
          </a:p>
          <a:p>
            <a:pPr marL="914400" lvl="1" indent="-514350"/>
            <a:r>
              <a:rPr lang="el-GR" sz="2300" dirty="0"/>
              <a:t>Πόσο μπορεί να ασχοληθεί η οικογένεια;  Πώς μπορεί να βοηθήσει το κράτος;</a:t>
            </a:r>
          </a:p>
          <a:p>
            <a:pPr marL="514350" indent="-514350">
              <a:buFont typeface="+mj-lt"/>
              <a:buAutoNum type="romanUcPeriod"/>
            </a:pP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Ασφάλεια εισοδήματος  </a:t>
            </a:r>
            <a:r>
              <a:rPr lang="el-GR" sz="2500" dirty="0"/>
              <a:t>και</a:t>
            </a:r>
            <a:r>
              <a:rPr lang="el-GR" sz="2500" b="1" dirty="0"/>
              <a:t> </a:t>
            </a:r>
            <a:r>
              <a:rPr lang="el-GR" sz="2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Κοινωνικό περιβάλλον </a:t>
            </a:r>
            <a:r>
              <a:rPr lang="el-GR" sz="2500" dirty="0"/>
              <a:t>Οικογένεια τονώνει εισόδημα και κατανάλωση ευάλωτων ηλικιωμένων. Όμως, η οικονομική κατάσταση επηρεάζει </a:t>
            </a:r>
            <a:r>
              <a:rPr lang="el-GR" sz="2500" b="1" dirty="0"/>
              <a:t>τον τόπο και το είδος </a:t>
            </a:r>
            <a:r>
              <a:rPr lang="el-GR" sz="2500" dirty="0"/>
              <a:t>κατοικίας. Η φτώχεια συνοδεύεται με κοινωνικό αποκλεισμό. </a:t>
            </a:r>
          </a:p>
          <a:p>
            <a:pPr lvl="1"/>
            <a:r>
              <a:rPr lang="el-GR" sz="2300" dirty="0"/>
              <a:t>Πώς τονώνονται δίκτυα αλληλεγγύης; Ποιος ο ρόλος της </a:t>
            </a:r>
            <a:r>
              <a:rPr lang="el-GR" sz="2300" dirty="0" err="1"/>
              <a:t>κονωνικής</a:t>
            </a:r>
            <a:r>
              <a:rPr lang="el-GR" sz="2300" dirty="0"/>
              <a:t> και στεγαστικής πολιτικής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026A05B-D68F-338B-208D-F357D4AFB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3008" y="3384066"/>
            <a:ext cx="4824412" cy="303547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F9C9B-8EDB-E595-A342-51A23956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F36A37-D5E3-4C3B-B28D-88BB6D3F7475}" type="datetime1">
              <a:rPr lang="en-GB" smtClean="0"/>
              <a:t>15/05/2025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B7BD-4800-1B08-405D-4FD881FF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25B6-863B-4C2F-8765-BBFEFEBA9CE7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FFC88-27BC-09C5-4DB7-F1E75DF85C03}"/>
              </a:ext>
            </a:extLst>
          </p:cNvPr>
          <p:cNvSpPr txBox="1"/>
          <p:nvPr/>
        </p:nvSpPr>
        <p:spPr>
          <a:xfrm>
            <a:off x="6240016" y="2061556"/>
            <a:ext cx="576372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FF00"/>
                </a:solidFill>
              </a:rPr>
              <a:t>ΤΡΕΙΣ ΔΙΑΣΥΝΔΕΣΕΙΣ από διαφορετικές επιστήμες  ΑΝΑΖΗΤΟΥΝ ΣΤΑΤΙΣΤΙΚΉ ΤΕΚΜΗΡΙΩΣΗ:  </a:t>
            </a:r>
          </a:p>
          <a:p>
            <a:r>
              <a:rPr lang="el-GR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Οικονομικά, Ιατρική, Κοινωνιολογία, </a:t>
            </a:r>
            <a:r>
              <a:rPr lang="el-GR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Ψυχολογια</a:t>
            </a:r>
            <a:r>
              <a:rPr lang="el-GR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63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72F0-9368-4481-89D9-67A9DF2B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836712"/>
            <a:ext cx="10670976" cy="360040"/>
          </a:xfrm>
        </p:spPr>
        <p:txBody>
          <a:bodyPr/>
          <a:lstStyle/>
          <a:p>
            <a:r>
              <a:rPr lang="el-GR" sz="3200" dirty="0"/>
              <a:t>Απαιτήσεις για μια </a:t>
            </a:r>
            <a:r>
              <a:rPr lang="el-GR" sz="3200" b="1" dirty="0">
                <a:solidFill>
                  <a:schemeClr val="accent4"/>
                </a:solidFill>
              </a:rPr>
              <a:t>ευρωπαϊκή έρευνα </a:t>
            </a:r>
            <a:r>
              <a:rPr lang="el-GR" sz="3200" dirty="0"/>
              <a:t>για τη γήρανση;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7B5B9-A181-4289-BEA2-7B2AEF4595C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2420888"/>
            <a:ext cx="11496600" cy="403244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Υπάρχουν </a:t>
            </a:r>
            <a:r>
              <a:rPr lang="el-GR" b="1" dirty="0"/>
              <a:t>Ερευνητικά κενά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Αδυναμία ευθείας προβολής από το παρελθόν</a:t>
            </a:r>
          </a:p>
          <a:p>
            <a:pPr lvl="1"/>
            <a:r>
              <a:rPr lang="el-GR" dirty="0"/>
              <a:t>Πώς θα είναι τα κερδισμένα χρόνια; Ποιες οι ανάγκες για συντάξεις, φροντίδα;</a:t>
            </a:r>
          </a:p>
          <a:p>
            <a:pPr lvl="1"/>
            <a:r>
              <a:rPr lang="el-GR" dirty="0"/>
              <a:t>Τι οικονομικές ευκαιρίες δημιουργεί ο ‘γκρίζος καταναλωτή’΄;  Τι Νέες ανισότητες; </a:t>
            </a:r>
          </a:p>
          <a:p>
            <a:r>
              <a:rPr lang="el-GR" sz="19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ΑΡΑ:   </a:t>
            </a:r>
            <a:r>
              <a:rPr lang="el-GR" dirty="0"/>
              <a:t>Ανάγκη για μια στατιστική έρευνα </a:t>
            </a:r>
            <a:r>
              <a:rPr lang="el-GR" b="1" dirty="0"/>
              <a:t>ατόμων 50+  στην ΕΕ </a:t>
            </a:r>
            <a:r>
              <a:rPr lang="el-GR" dirty="0"/>
              <a:t>που να είναι:</a:t>
            </a:r>
          </a:p>
          <a:p>
            <a:pPr lvl="1"/>
            <a:r>
              <a:rPr lang="el-GR" b="1" dirty="0">
                <a:solidFill>
                  <a:schemeClr val="accent2"/>
                </a:solidFill>
              </a:rPr>
              <a:t>Διεπιστημονική</a:t>
            </a:r>
            <a:r>
              <a:rPr lang="el-GR" dirty="0"/>
              <a:t> –καλύπτει θέματα που εξετάζουν διαφορετικές επιστήμες</a:t>
            </a:r>
          </a:p>
          <a:p>
            <a:pPr lvl="2"/>
            <a:r>
              <a:rPr lang="el-GR" dirty="0"/>
              <a:t>Ερωτηματολόγιο αξιοποιεί ερωτήσεις Οικονομικών, Ιατρικής, Κοινωνιολογίας, Ψυχολογίας</a:t>
            </a:r>
          </a:p>
          <a:p>
            <a:pPr lvl="1"/>
            <a:r>
              <a:rPr lang="el-GR" b="1" dirty="0">
                <a:solidFill>
                  <a:schemeClr val="accent2"/>
                </a:solidFill>
              </a:rPr>
              <a:t>Διεθνώς συγκρίσιμη </a:t>
            </a:r>
            <a:r>
              <a:rPr lang="el-GR" b="1" dirty="0"/>
              <a:t>– </a:t>
            </a:r>
            <a:r>
              <a:rPr lang="el-GR" dirty="0"/>
              <a:t>τα ίδια προβλήματα σε πολλές εκδοχές: </a:t>
            </a:r>
          </a:p>
          <a:p>
            <a:pPr lvl="2"/>
            <a:r>
              <a:rPr lang="el-GR" b="1" dirty="0"/>
              <a:t>Η Ευρώπη ως πειραματικό εργαστήριο</a:t>
            </a:r>
          </a:p>
          <a:p>
            <a:pPr lvl="1"/>
            <a:r>
              <a:rPr lang="el-GR" b="1" dirty="0">
                <a:solidFill>
                  <a:schemeClr val="accent2"/>
                </a:solidFill>
              </a:rPr>
              <a:t>Διαχρονική</a:t>
            </a:r>
            <a:r>
              <a:rPr lang="el-GR" b="1" dirty="0"/>
              <a:t> – </a:t>
            </a:r>
            <a:r>
              <a:rPr lang="el-GR" dirty="0"/>
              <a:t>Έρευνα επαναλαμβάνεται καθώς τα άτομα μεγαλώνουν</a:t>
            </a:r>
          </a:p>
          <a:p>
            <a:pPr lvl="2"/>
            <a:r>
              <a:rPr lang="el-GR" dirty="0"/>
              <a:t>‘</a:t>
            </a:r>
            <a:r>
              <a:rPr lang="el-GR" b="1" i="1" dirty="0" err="1">
                <a:solidFill>
                  <a:schemeClr val="tx2"/>
                </a:solidFill>
              </a:rPr>
              <a:t>Ερευνα</a:t>
            </a:r>
            <a:r>
              <a:rPr lang="el-GR" b="1" i="1" dirty="0">
                <a:solidFill>
                  <a:schemeClr val="tx2"/>
                </a:solidFill>
              </a:rPr>
              <a:t> πάνελ’  </a:t>
            </a:r>
            <a:r>
              <a:rPr lang="el-GR" dirty="0"/>
              <a:t>- τα ίδια άτομα </a:t>
            </a:r>
            <a:r>
              <a:rPr lang="el-GR" dirty="0" err="1"/>
              <a:t>επαναπροσεγγίζονται</a:t>
            </a:r>
            <a:r>
              <a:rPr lang="el-GR" dirty="0"/>
              <a:t> ανά διετία</a:t>
            </a:r>
          </a:p>
          <a:p>
            <a:r>
              <a:rPr lang="el-GR" dirty="0"/>
              <a:t>Προέκυψε το 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</a:t>
            </a:r>
            <a:r>
              <a:rPr lang="el-G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of Health Ageing and Retirement in Europe) </a:t>
            </a:r>
            <a:r>
              <a:rPr lang="en-US" b="1" dirty="0"/>
              <a:t>50+</a:t>
            </a:r>
          </a:p>
          <a:p>
            <a:pPr lvl="1"/>
            <a:r>
              <a:rPr lang="el-GR" b="1" dirty="0"/>
              <a:t>Ευρωπαϊκή ερευνητική υποδομή από το 2004. Συνεχίζει </a:t>
            </a:r>
            <a:r>
              <a:rPr lang="en-US" b="1" dirty="0"/>
              <a:t>Health Retirement Survey </a:t>
            </a:r>
            <a:r>
              <a:rPr lang="el-GR" b="1" dirty="0"/>
              <a:t>των ΗΠΑ. 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E2245-8006-4D4F-A33F-E29CB0538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5534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6976-A8C0-4DD1-98F6-540E33783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Τι</a:t>
            </a:r>
            <a:r>
              <a:rPr lang="el-GR" dirty="0"/>
              <a:t> είναι το </a:t>
            </a:r>
            <a:r>
              <a:rPr lang="en-US" dirty="0"/>
              <a:t>SHARE</a:t>
            </a:r>
            <a:r>
              <a:rPr lang="el-GR" dirty="0"/>
              <a:t>; </a:t>
            </a:r>
            <a:r>
              <a:rPr lang="en-GB" sz="2800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2"/>
              </a:rPr>
              <a:t>https://share-eric.eu/</a:t>
            </a:r>
            <a:r>
              <a:rPr lang="el-GR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09363-0D93-46BD-A143-65C0A1DD02F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2204864"/>
            <a:ext cx="10801199" cy="396044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Διεπιστημονική</a:t>
            </a:r>
            <a:r>
              <a:rPr lang="el-GR" dirty="0"/>
              <a:t>, </a:t>
            </a:r>
            <a:r>
              <a:rPr lang="el-GR" b="1" dirty="0"/>
              <a:t>διεθνής</a:t>
            </a:r>
            <a:r>
              <a:rPr lang="el-GR" dirty="0"/>
              <a:t>, </a:t>
            </a:r>
            <a:r>
              <a:rPr lang="el-GR" b="1" dirty="0"/>
              <a:t>έρευνα</a:t>
            </a:r>
            <a:r>
              <a:rPr lang="el-GR" dirty="0"/>
              <a:t> πάνελ ατόμων </a:t>
            </a:r>
            <a:r>
              <a:rPr lang="el-GR" b="1" dirty="0"/>
              <a:t>ηλικίας 50+</a:t>
            </a:r>
          </a:p>
          <a:p>
            <a:pPr lvl="1"/>
            <a:r>
              <a:rPr lang="el-GR" dirty="0"/>
              <a:t>Καλύπτει 26 χώρες της ΕΕ + Ελβετία και Ισραήλ</a:t>
            </a:r>
          </a:p>
          <a:p>
            <a:pPr lvl="1"/>
            <a:r>
              <a:rPr lang="el-GR" b="1" dirty="0"/>
              <a:t>Ερωτήσεις</a:t>
            </a:r>
            <a:r>
              <a:rPr lang="el-GR" dirty="0"/>
              <a:t> σε τυχαίο δείγμα του πληθυσμού αλλά και κάποιες </a:t>
            </a:r>
            <a:r>
              <a:rPr lang="el-GR" b="1" dirty="0"/>
              <a:t>άμεσες μετρήσεις </a:t>
            </a:r>
            <a:r>
              <a:rPr lang="el-GR" dirty="0"/>
              <a:t>πχ για ιατρικά</a:t>
            </a:r>
          </a:p>
          <a:p>
            <a:pPr lvl="1"/>
            <a:r>
              <a:rPr lang="el-GR" dirty="0"/>
              <a:t>Προσαρμοσμένη σε ιδιαιτερότητες ηλικιωμένων (πχ απαντήσεις δι’ αντιπροσώπου για όσους δεν μπορούν )</a:t>
            </a:r>
          </a:p>
          <a:p>
            <a:pPr lvl="1"/>
            <a:r>
              <a:rPr lang="el-GR" dirty="0"/>
              <a:t>Υπάρχουν 18 άλλες ‘αδελφές έρευνες’ σε άλλες χώρες (ΗΠΑ, Ιαπωνία, Κορέα, Μεξικό, κοκ)</a:t>
            </a:r>
          </a:p>
          <a:p>
            <a:r>
              <a:rPr lang="el-GR" dirty="0"/>
              <a:t>Παράγει </a:t>
            </a:r>
            <a:r>
              <a:rPr lang="el-GR" b="1" dirty="0" err="1"/>
              <a:t>μικρο</a:t>
            </a:r>
            <a:r>
              <a:rPr lang="el-GR" b="1" dirty="0"/>
              <a:t>-δεδομένα </a:t>
            </a:r>
            <a:r>
              <a:rPr lang="el-GR" b="1" dirty="0" err="1"/>
              <a:t>ανα</a:t>
            </a:r>
            <a:r>
              <a:rPr lang="el-GR" b="1" dirty="0"/>
              <a:t> διετία </a:t>
            </a:r>
            <a:r>
              <a:rPr lang="el-GR" dirty="0"/>
              <a:t>(</a:t>
            </a:r>
            <a:r>
              <a:rPr lang="en-US" dirty="0"/>
              <a:t>10</a:t>
            </a:r>
            <a:r>
              <a:rPr lang="el-GR" dirty="0"/>
              <a:t> κύματα ως σήμερα)</a:t>
            </a:r>
          </a:p>
          <a:p>
            <a:pPr lvl="1"/>
            <a:r>
              <a:rPr lang="el-GR" dirty="0"/>
              <a:t>Αρχή από το 2004 με 12 χώρες (και την Ελλάδα). </a:t>
            </a:r>
          </a:p>
          <a:p>
            <a:pPr lvl="1"/>
            <a:r>
              <a:rPr lang="el-GR" dirty="0"/>
              <a:t>Δείγμα </a:t>
            </a:r>
            <a:r>
              <a:rPr lang="el-GR" b="1" dirty="0"/>
              <a:t>160.000</a:t>
            </a:r>
            <a:r>
              <a:rPr lang="el-GR" dirty="0"/>
              <a:t> ατόμων ηλικίας 50+ ετών (περίπου 600.000 συνεντεύξεις).  </a:t>
            </a:r>
          </a:p>
          <a:p>
            <a:r>
              <a:rPr lang="el-GR" dirty="0"/>
              <a:t>Αντιπροσωπευτικό Δείγμα ατόμων </a:t>
            </a:r>
            <a:r>
              <a:rPr lang="el-GR" b="1" dirty="0"/>
              <a:t>50+ που ζουν σε νοικοκυριά </a:t>
            </a:r>
            <a:r>
              <a:rPr lang="el-GR" dirty="0"/>
              <a:t>(όχι οίκοι ευγηρίας)</a:t>
            </a:r>
          </a:p>
          <a:p>
            <a:r>
              <a:rPr lang="el-GR" dirty="0"/>
              <a:t>Τα στοιχεία παράγονται με </a:t>
            </a:r>
            <a:r>
              <a:rPr lang="el-GR" b="1" i="1" dirty="0"/>
              <a:t>προφορική δια ζώσης συνέντευξη </a:t>
            </a:r>
            <a:r>
              <a:rPr lang="en-US" b="1" i="1" dirty="0"/>
              <a:t>(CAPI</a:t>
            </a:r>
            <a:r>
              <a:rPr lang="el-GR" b="1" i="1" dirty="0"/>
              <a:t> - </a:t>
            </a:r>
            <a:r>
              <a:rPr lang="en-US" dirty="0"/>
              <a:t>Computer assisted Personal Interview</a:t>
            </a:r>
            <a:r>
              <a:rPr lang="en-US" b="1" i="1" dirty="0"/>
              <a:t>) </a:t>
            </a:r>
            <a:r>
              <a:rPr lang="el-GR" dirty="0"/>
              <a:t>που απαιτεί κατά μέσο όρο </a:t>
            </a:r>
            <a:r>
              <a:rPr lang="el-GR" b="1" dirty="0"/>
              <a:t>90 λεπτά </a:t>
            </a:r>
            <a:r>
              <a:rPr lang="el-GR" dirty="0"/>
              <a:t>αλλά μπορεί να φτάσει και 5 ώρες</a:t>
            </a:r>
            <a:endParaRPr lang="en-US" dirty="0"/>
          </a:p>
          <a:p>
            <a:pPr lvl="1"/>
            <a:r>
              <a:rPr lang="en-US" dirty="0"/>
              <a:t>To </a:t>
            </a:r>
            <a:r>
              <a:rPr lang="en-US" b="1" dirty="0"/>
              <a:t>2020/1</a:t>
            </a:r>
            <a:r>
              <a:rPr lang="el-GR" b="1" dirty="0"/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τηλεφωνική έρευνα </a:t>
            </a:r>
            <a:r>
              <a:rPr lang="el-GR" dirty="0"/>
              <a:t>στο </a:t>
            </a:r>
            <a:r>
              <a:rPr lang="el-GR" dirty="0" err="1"/>
              <a:t>πανελ</a:t>
            </a:r>
            <a:r>
              <a:rPr lang="el-GR" dirty="0"/>
              <a:t> για </a:t>
            </a:r>
            <a:r>
              <a:rPr lang="en-US" dirty="0"/>
              <a:t>covid (CATI= Computer assisted Telephone Interview)</a:t>
            </a:r>
            <a:endParaRPr lang="el-GR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AC0BD-9359-4F0A-B74C-7CBBBDB0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6</a:t>
            </a:fld>
            <a:endParaRPr lang="el-GR" altLang="en-US" dirty="0"/>
          </a:p>
        </p:txBody>
      </p:sp>
    </p:spTree>
    <p:extLst>
      <p:ext uri="{BB962C8B-B14F-4D97-AF65-F5344CB8AC3E}">
        <p14:creationId xmlns:p14="http://schemas.microsoft.com/office/powerpoint/2010/main" val="78784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DDEB-B36B-46CD-97E3-29A4D5F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είδους στοιχεία για την μακροβιότητα; </a:t>
            </a:r>
            <a:br>
              <a:rPr lang="el-GR" dirty="0"/>
            </a:br>
            <a:r>
              <a:rPr lang="el-GR" dirty="0"/>
              <a:t> </a:t>
            </a:r>
            <a:r>
              <a:rPr lang="el-GR" b="1" dirty="0">
                <a:solidFill>
                  <a:schemeClr val="accent1"/>
                </a:solidFill>
              </a:rPr>
              <a:t>1. Διεπιστημονικά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4236-150E-42E4-B9D8-174DF69CC3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1110" y="2492896"/>
            <a:ext cx="10935490" cy="3744416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l-GR" sz="2400" dirty="0"/>
              <a:t>(</a:t>
            </a:r>
            <a:r>
              <a:rPr lang="en-US" sz="2400" dirty="0"/>
              <a:t>Interdisciplinary) </a:t>
            </a:r>
            <a:r>
              <a:rPr lang="el-GR" dirty="0"/>
              <a:t>Η μακροβιότητα απαιτεί ερμηνεία και ανάλυση από </a:t>
            </a:r>
            <a:r>
              <a:rPr lang="el-GR" b="1" dirty="0"/>
              <a:t>πολλές επιστήμες ταυτόχρονα </a:t>
            </a:r>
            <a:r>
              <a:rPr lang="el-GR" dirty="0"/>
              <a:t>– αφού εξετάζεται η συμπεριφορά του ατόμου και του περίγυρού του. </a:t>
            </a:r>
            <a:r>
              <a:rPr lang="el-GR" i="1" dirty="0"/>
              <a:t>Δεν περιορίζεται σε επιστημονικά ‘σιλό’ </a:t>
            </a:r>
          </a:p>
          <a:p>
            <a:pPr marL="1097280" lvl="3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dirty="0"/>
              <a:t> </a:t>
            </a:r>
            <a:r>
              <a:rPr lang="el-GR" sz="2300" b="1" dirty="0">
                <a:latin typeface="Calibri" panose="020F0502020204030204" pitchFamily="34" charset="0"/>
              </a:rPr>
              <a:t>Ιατρική</a:t>
            </a:r>
            <a:r>
              <a:rPr lang="el-GR" sz="2300" dirty="0">
                <a:latin typeface="Calibri" panose="020F0502020204030204" pitchFamily="34" charset="0"/>
              </a:rPr>
              <a:t> (φυσική κατάσταση), </a:t>
            </a:r>
          </a:p>
          <a:p>
            <a:pPr marL="1097280" lvl="3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300" b="1" dirty="0">
                <a:latin typeface="Calibri" panose="020F0502020204030204" pitchFamily="34" charset="0"/>
              </a:rPr>
              <a:t>Ψυχιατρική και Ψυχολογία </a:t>
            </a:r>
            <a:r>
              <a:rPr lang="el-GR" sz="2300" dirty="0">
                <a:latin typeface="Calibri" panose="020F0502020204030204" pitchFamily="34" charset="0"/>
              </a:rPr>
              <a:t>(τρόποι ζωής), </a:t>
            </a:r>
          </a:p>
          <a:p>
            <a:pPr marL="1097280" lvl="3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300" b="1" dirty="0">
                <a:latin typeface="Calibri" panose="020F0502020204030204" pitchFamily="34" charset="0"/>
              </a:rPr>
              <a:t>Οργάνωση Περίθαλψης</a:t>
            </a:r>
            <a:r>
              <a:rPr lang="el-GR" sz="2300" dirty="0">
                <a:latin typeface="Calibri" panose="020F0502020204030204" pitchFamily="34" charset="0"/>
              </a:rPr>
              <a:t>, </a:t>
            </a:r>
          </a:p>
          <a:p>
            <a:pPr marL="1097280" lvl="3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300" b="1" dirty="0">
                <a:latin typeface="Calibri" panose="020F0502020204030204" pitchFamily="34" charset="0"/>
              </a:rPr>
              <a:t>Κοινωνιολογία</a:t>
            </a:r>
            <a:r>
              <a:rPr lang="el-GR" sz="2300" dirty="0">
                <a:latin typeface="Calibri" panose="020F0502020204030204" pitchFamily="34" charset="0"/>
              </a:rPr>
              <a:t> (οικογένεια, δομές στήριξης</a:t>
            </a:r>
            <a:r>
              <a:rPr lang="el-GR" sz="2300" b="1" dirty="0">
                <a:latin typeface="Calibri" panose="020F0502020204030204" pitchFamily="34" charset="0"/>
              </a:rPr>
              <a:t>), </a:t>
            </a:r>
          </a:p>
          <a:p>
            <a:pPr marL="1097280" lvl="3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300" b="1" dirty="0">
                <a:latin typeface="Calibri" panose="020F0502020204030204" pitchFamily="34" charset="0"/>
              </a:rPr>
              <a:t>Οικονομία </a:t>
            </a:r>
            <a:r>
              <a:rPr lang="el-GR" sz="2300" dirty="0">
                <a:latin typeface="Calibri" panose="020F0502020204030204" pitchFamily="34" charset="0"/>
              </a:rPr>
              <a:t>(οικονομική κατάσταση, συνταξιοδότηση, δημοσιονομικά).  </a:t>
            </a:r>
          </a:p>
          <a:p>
            <a:pPr marL="1097280" lvl="3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300" b="1" dirty="0">
                <a:latin typeface="Calibri" panose="020F0502020204030204" pitchFamily="34" charset="0"/>
              </a:rPr>
              <a:t>Ανθρωπολογία / Εθνογραφία </a:t>
            </a:r>
            <a:r>
              <a:rPr lang="el-GR" sz="2300" dirty="0">
                <a:latin typeface="Calibri" panose="020F0502020204030204" pitchFamily="34" charset="0"/>
              </a:rPr>
              <a:t>– πολιτισμικές διαφορές / ερμηνείες</a:t>
            </a:r>
          </a:p>
          <a:p>
            <a:pPr marL="27336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900" dirty="0">
                <a:latin typeface="Calibri" panose="020F0502020204030204" pitchFamily="34" charset="0"/>
              </a:rPr>
              <a:t>Οι επιστήμες πρέπει να συζητούν μεταξύ τους</a:t>
            </a:r>
          </a:p>
          <a:p>
            <a:pPr marL="273367" eaLnBrk="1" fontAlgn="auto" hangingPunct="1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900" dirty="0">
                <a:latin typeface="Calibri" panose="020F0502020204030204" pitchFamily="34" charset="0"/>
              </a:rPr>
              <a:t>Τα στοιχεία χρησιμοποιούνται από επιστήμονες διαφορετικών ειδικοτήτων</a:t>
            </a:r>
          </a:p>
          <a:p>
            <a:pPr marL="673417" lvl="1">
              <a:spcBef>
                <a:spcPts val="37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700" dirty="0">
                <a:latin typeface="Calibri" panose="020F0502020204030204" pitchFamily="34" charset="0"/>
              </a:rPr>
              <a:t>Ιδιαίτερη χρήση στις </a:t>
            </a:r>
            <a:r>
              <a:rPr lang="el-GR" sz="2700" b="1" dirty="0">
                <a:latin typeface="Calibri" panose="020F0502020204030204" pitchFamily="34" charset="0"/>
              </a:rPr>
              <a:t>διεπιστημονικές διασυνδέσεις </a:t>
            </a:r>
            <a:r>
              <a:rPr lang="el-GR" sz="2700" dirty="0">
                <a:latin typeface="Calibri" panose="020F0502020204030204" pitchFamily="34" charset="0"/>
              </a:rPr>
              <a:t>πχ</a:t>
            </a:r>
          </a:p>
          <a:p>
            <a:pPr marL="1073467" lvl="2">
              <a:spcBef>
                <a:spcPts val="370"/>
              </a:spcBef>
              <a:buClr>
                <a:schemeClr val="accent3"/>
              </a:buClr>
              <a:buFont typeface="Wingdings 2"/>
              <a:buChar char=""/>
              <a:defRPr/>
            </a:pPr>
            <a:r>
              <a:rPr lang="el-GR" sz="2500" dirty="0">
                <a:latin typeface="Calibri" panose="020F0502020204030204" pitchFamily="34" charset="0"/>
              </a:rPr>
              <a:t> πώς η απασχόληση επηρεάζει την υγεία;  Πώς η κατοικία επηρεάζει τις οικογενειακές σχέσεις;  Από τι εξαρτάται η ικανοποίηση από την ζωής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D928-DD78-4DE0-8D20-06482C8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7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8609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DDEB-B36B-46CD-97E3-29A4D5F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είδους στοιχεία για την μακροβιότητα; </a:t>
            </a:r>
            <a:br>
              <a:rPr lang="el-GR" dirty="0"/>
            </a:br>
            <a:r>
              <a:rPr lang="el-GR" dirty="0"/>
              <a:t> </a:t>
            </a:r>
            <a:r>
              <a:rPr lang="en-US" b="1" dirty="0">
                <a:solidFill>
                  <a:schemeClr val="accent1"/>
                </a:solidFill>
              </a:rPr>
              <a:t>2</a:t>
            </a:r>
            <a:r>
              <a:rPr lang="el-GR" b="1" dirty="0">
                <a:solidFill>
                  <a:schemeClr val="accent1"/>
                </a:solidFill>
              </a:rPr>
              <a:t>. Διεθνώς συγκρίσιμα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4236-150E-42E4-B9D8-174DF69CC3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2564904"/>
            <a:ext cx="11147448" cy="3816424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dirty="0"/>
              <a:t>(Internationally comparable). </a:t>
            </a:r>
            <a:r>
              <a:rPr lang="en-US" b="1" dirty="0"/>
              <a:t>H </a:t>
            </a:r>
            <a:r>
              <a:rPr lang="el-GR" b="1" i="1" dirty="0"/>
              <a:t>ίδια</a:t>
            </a:r>
            <a:r>
              <a:rPr lang="el-GR" b="1" dirty="0"/>
              <a:t> διαδικασία γήρανσης εξελίσσεται σε </a:t>
            </a:r>
            <a:r>
              <a:rPr lang="el-GR" b="1" i="1" dirty="0"/>
              <a:t>διάφορα</a:t>
            </a:r>
            <a:r>
              <a:rPr lang="el-GR" b="1" dirty="0"/>
              <a:t> εθνικά πλαίσια</a:t>
            </a:r>
            <a:endParaRPr lang="en-US" b="1" dirty="0"/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l-GR" dirty="0"/>
              <a:t>Ο κοινωνικός και πολιτικός περίγυρος </a:t>
            </a:r>
            <a:r>
              <a:rPr lang="el-GR" b="1" dirty="0"/>
              <a:t>σε κάθε χώρα μεμονωμένα </a:t>
            </a:r>
            <a:r>
              <a:rPr lang="el-GR" dirty="0"/>
              <a:t>αλλάζει πολύ αργά – </a:t>
            </a:r>
            <a:r>
              <a:rPr lang="el-GR" i="1" dirty="0"/>
              <a:t>Η </a:t>
            </a:r>
            <a:r>
              <a:rPr lang="el-GR" b="1" i="1" dirty="0" err="1">
                <a:solidFill>
                  <a:schemeClr val="accent1"/>
                </a:solidFill>
              </a:rPr>
              <a:t>Πολυσυγγραμικότητα</a:t>
            </a:r>
            <a:r>
              <a:rPr lang="el-GR" i="1" dirty="0"/>
              <a:t> </a:t>
            </a:r>
            <a:r>
              <a:rPr lang="en-US" i="1" dirty="0"/>
              <a:t>(Multicollinearity) </a:t>
            </a:r>
            <a:r>
              <a:rPr lang="el-GR" i="1" dirty="0"/>
              <a:t>εμποδίζει την  στατιστική διερεύνηση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Η αξιοποίηση διαφορετικών καταστάσεων </a:t>
            </a:r>
            <a:r>
              <a:rPr lang="el-GR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μεταξύ χωρών </a:t>
            </a:r>
            <a:r>
              <a:rPr lang="el-GR" b="1" dirty="0"/>
              <a:t>ως οιονεί πειραματικές παρατηρήσεις</a:t>
            </a:r>
          </a:p>
          <a:p>
            <a:pPr marL="823277" lvl="2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Αξιοποιώντας </a:t>
            </a:r>
            <a:r>
              <a:rPr lang="el-GR" i="1" dirty="0"/>
              <a:t>συγκρίσιμα</a:t>
            </a:r>
            <a:r>
              <a:rPr lang="el-GR" dirty="0"/>
              <a:t> στοιχεία  από πολλές χώρες εκτιμώνται διαρθρωτικές σχέσεις.</a:t>
            </a:r>
          </a:p>
          <a:p>
            <a:pPr marL="823277" lvl="2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/>
              <a:t>Πχ: Αν οι βασικές παράμετροι του συστήματος συντάξεων δεν έχουν αλλάξει επί 30 χρόνια, από πού θα εξετάσουμε τις επιπτώσεις αν αλλάξουν;   </a:t>
            </a:r>
          </a:p>
          <a:p>
            <a:pPr marL="274002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Ευρώπη ως οιονεί  </a:t>
            </a:r>
            <a:r>
              <a:rPr lang="el-GR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επιστημονικό εργαστήριο </a:t>
            </a:r>
            <a:r>
              <a:rPr lang="el-GR" dirty="0"/>
              <a:t>ή ‘</a:t>
            </a:r>
            <a:r>
              <a:rPr lang="el-GR" b="1" i="1" dirty="0"/>
              <a:t>αποθετήριο καλών (και κακών) πρακτικών</a:t>
            </a:r>
            <a:r>
              <a:rPr lang="el-GR" b="1" dirty="0"/>
              <a:t>’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/>
              <a:t>=</a:t>
            </a:r>
            <a:r>
              <a:rPr lang="en-US" b="1" dirty="0"/>
              <a:t>benchmarking – </a:t>
            </a:r>
            <a:r>
              <a:rPr lang="el-GR" b="1" dirty="0"/>
              <a:t>είναι η Ελλάδα υψηλά ή χαμηλά σε σχέση πχ με Πορτογαλία; 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/>
              <a:t>Παράδειγμα αξιοποίησης: </a:t>
            </a:r>
            <a:r>
              <a:rPr lang="el-GR" dirty="0"/>
              <a:t>οι γυναίκες στην Ελλάδα εργάζονται περισσότερο από τις μητέρες τους. ΌΜΩΣ στην Ισπανία οι βελτιώσεις είναι ταχύτερες. Δεν αρκεί ο αυτοέπαινος. </a:t>
            </a:r>
          </a:p>
          <a:p>
            <a:pPr marL="274002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b="1" dirty="0"/>
              <a:t>Δυνατότητα σύγκρισης και με άλλες χώρες με πρόβλημα γήρανσης– πχ. Ιαπωνία, </a:t>
            </a:r>
            <a:r>
              <a:rPr lang="el-GR" b="1" dirty="0" err="1"/>
              <a:t>Ν.Κορεα</a:t>
            </a:r>
            <a:endParaRPr lang="el-GR" b="1" dirty="0"/>
          </a:p>
          <a:p>
            <a:pPr marL="274002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GB" b="1" dirty="0"/>
              <a:t>Global Aging Database</a:t>
            </a:r>
            <a:r>
              <a:rPr lang="el-GR" dirty="0"/>
              <a:t>: Συγκεντρώνει εναρμονισμένα στοιχεία από 42 χώρες – περί τα 1 εκ άτομα.  Επιτρέπει παγκόσμια επεξεργασία – </a:t>
            </a:r>
          </a:p>
          <a:p>
            <a:pPr marL="674052" lvl="1">
              <a:spcBef>
                <a:spcPts val="370"/>
              </a:spcBef>
              <a:buFont typeface="Wingdings 2"/>
              <a:buChar char=""/>
              <a:defRPr/>
            </a:pPr>
            <a:r>
              <a:rPr lang="el-GR" dirty="0"/>
              <a:t>Πχ ΔΝΤ 2025 – Τι θα γίνει με την παγκόσμια ανάπτυξη </a:t>
            </a:r>
            <a:r>
              <a:rPr lang="el-GR" b="1" dirty="0"/>
              <a:t>όταν όλος ο πλανήτης γηράσκει</a:t>
            </a:r>
            <a:r>
              <a:rPr lang="el-GR" dirty="0"/>
              <a:t>; </a:t>
            </a:r>
          </a:p>
          <a:p>
            <a:pPr marL="1074102" lvl="2">
              <a:spcBef>
                <a:spcPts val="370"/>
              </a:spcBef>
              <a:buFont typeface="Wingdings 2"/>
              <a:buChar char=""/>
              <a:defRPr/>
            </a:pPr>
            <a:r>
              <a:rPr lang="el-GR" dirty="0"/>
              <a:t>Δυνατότητα αντιγραφής καλών πρακτικών και συνεργασίας χωρών (πχ εξαγωγή κεφαλαίων προς χώρες όπου η γήρανση δεν έχει προχωρήσει). </a:t>
            </a:r>
          </a:p>
          <a:p>
            <a:pPr marL="674052" lvl="1">
              <a:spcBef>
                <a:spcPts val="370"/>
              </a:spcBef>
              <a:buFont typeface="Wingdings 2"/>
              <a:buChar char=""/>
              <a:defRPr/>
            </a:pPr>
            <a:r>
              <a:rPr lang="el-GR" dirty="0"/>
              <a:t>Παράγει στοιχεία και προβολές για όλες τις χώρες ως το 2100.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D928-DD78-4DE0-8D20-06482C8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8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7142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DDEB-B36B-46CD-97E3-29A4D5F2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είδους στοιχεία για την μακροβιότητα; </a:t>
            </a:r>
            <a:br>
              <a:rPr lang="el-GR" dirty="0"/>
            </a:br>
            <a:r>
              <a:rPr lang="el-GR" dirty="0"/>
              <a:t> </a:t>
            </a:r>
            <a:r>
              <a:rPr lang="el-GR" b="1" dirty="0">
                <a:solidFill>
                  <a:schemeClr val="accent1"/>
                </a:solidFill>
              </a:rPr>
              <a:t>3. Με </a:t>
            </a:r>
            <a:r>
              <a:rPr lang="el-GR" b="1" i="1" dirty="0">
                <a:solidFill>
                  <a:schemeClr val="accent1"/>
                </a:solidFill>
              </a:rPr>
              <a:t>διαχρονική</a:t>
            </a:r>
            <a:r>
              <a:rPr lang="el-GR" b="1" dirty="0">
                <a:solidFill>
                  <a:schemeClr val="accent1"/>
                </a:solidFill>
              </a:rPr>
              <a:t> δομή </a:t>
            </a:r>
            <a:r>
              <a:rPr lang="en-US" b="1" dirty="0">
                <a:solidFill>
                  <a:schemeClr val="accent1"/>
                </a:solidFill>
              </a:rPr>
              <a:t>(panel)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4236-150E-42E4-B9D8-174DF69CC3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4954" y="2636911"/>
            <a:ext cx="10557670" cy="3925359"/>
          </a:xfrm>
        </p:spPr>
        <p:txBody>
          <a:bodyPr>
            <a:normAutofit fontScale="77500" lnSpcReduction="20000"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b="1" dirty="0"/>
              <a:t>(Longitudinal) </a:t>
            </a:r>
            <a:r>
              <a:rPr lang="el-GR" b="1" dirty="0"/>
              <a:t>– </a:t>
            </a:r>
            <a:r>
              <a:rPr lang="en-US" b="1" dirty="0"/>
              <a:t> </a:t>
            </a:r>
            <a:r>
              <a:rPr lang="el-GR" dirty="0"/>
              <a:t>Γενιά και ηλικία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l-GR" b="1" dirty="0"/>
              <a:t>Το ίδιο δείγμα εξετάζεται σε διαφορετικές χρονικές στιγμές.</a:t>
            </a:r>
          </a:p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l-GR" b="1" dirty="0"/>
              <a:t>Μια έρευνα πάνελ είναι μια σειρά στατιστικών φωτογραφιών από διαφορετικούς χρόνους</a:t>
            </a:r>
          </a:p>
          <a:p>
            <a:pPr>
              <a:spcBef>
                <a:spcPts val="580"/>
              </a:spcBef>
              <a:defRPr/>
            </a:pPr>
            <a:r>
              <a:rPr lang="el-GR" b="1" dirty="0"/>
              <a:t>	</a:t>
            </a:r>
            <a:r>
              <a:rPr lang="el-GR" b="1" dirty="0">
                <a:latin typeface="Century Gothic" panose="020B0502020202020204" pitchFamily="34" charset="0"/>
              </a:rPr>
              <a:t>≈ αντίστοιχη σχέση </a:t>
            </a:r>
            <a:r>
              <a:rPr lang="el-GR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φωτογραφία – βίντεο</a:t>
            </a:r>
            <a:r>
              <a:rPr lang="el-GR" b="1" dirty="0">
                <a:latin typeface="Century Gothic" panose="020B0502020202020204" pitchFamily="34" charset="0"/>
              </a:rPr>
              <a:t>. </a:t>
            </a:r>
            <a:endParaRPr lang="el-GR" b="1" dirty="0"/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l-GR" dirty="0"/>
              <a:t>Η </a:t>
            </a:r>
            <a:r>
              <a:rPr lang="el-GR" b="1" dirty="0"/>
              <a:t>διάσταση του χρόνου </a:t>
            </a:r>
            <a:r>
              <a:rPr lang="el-GR" dirty="0"/>
              <a:t>είναι κλειδί για την γήρανση. </a:t>
            </a:r>
          </a:p>
          <a:p>
            <a:pPr lvl="1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l-GR" dirty="0"/>
              <a:t>Δυνατότητα να εξεταστεί </a:t>
            </a:r>
            <a:r>
              <a:rPr lang="el-GR" b="1" dirty="0"/>
              <a:t>το σύνολο μιας ζωής </a:t>
            </a:r>
            <a:r>
              <a:rPr lang="el-GR" dirty="0"/>
              <a:t>– πχ δια βίου ανισότητα</a:t>
            </a:r>
          </a:p>
          <a:p>
            <a:pPr lvl="1"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l-GR" dirty="0"/>
              <a:t>Να μπορεί να διακρίνεται </a:t>
            </a:r>
            <a:r>
              <a:rPr lang="el-GR" b="1" dirty="0"/>
              <a:t>το αίτιο από το αιτιατό. </a:t>
            </a:r>
          </a:p>
          <a:p>
            <a:pPr lvl="2">
              <a:spcBef>
                <a:spcPts val="580"/>
              </a:spcBef>
              <a:defRPr/>
            </a:pPr>
            <a:r>
              <a:rPr lang="el-GR" dirty="0"/>
              <a:t>Πχ τι ήλθε πρώτα η αρρώστια ή η μείωση εισοδήματος; </a:t>
            </a:r>
            <a:endParaRPr lang="en-US" dirty="0"/>
          </a:p>
          <a:p>
            <a:pPr marL="319088" lvl="1" indent="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l-GR" b="1" dirty="0"/>
              <a:t>Πώς; Τ</a:t>
            </a:r>
            <a:r>
              <a:rPr lang="el-GR" dirty="0"/>
              <a:t>α </a:t>
            </a:r>
            <a:r>
              <a:rPr lang="el-GR" i="1" dirty="0"/>
              <a:t>ίδια</a:t>
            </a:r>
            <a:r>
              <a:rPr lang="el-GR" dirty="0"/>
              <a:t> άτομα επί σειρά ετών και ως το τέλος της ζωής τους</a:t>
            </a: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defRPr/>
            </a:pPr>
            <a:r>
              <a:rPr lang="el-GR" i="1" dirty="0"/>
              <a:t>Δύο</a:t>
            </a:r>
            <a:r>
              <a:rPr lang="el-GR" dirty="0"/>
              <a:t> διαστάσεις του χρόνου:  </a:t>
            </a:r>
          </a:p>
          <a:p>
            <a:pPr marL="776288" lvl="1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i="1" dirty="0"/>
              <a:t>μεσο</a:t>
            </a:r>
            <a:r>
              <a:rPr lang="el-GR" dirty="0"/>
              <a:t>πρόθεσμα  -- πάνελ  (π.χ. επίπτωση διακοπής εργασίας)</a:t>
            </a:r>
          </a:p>
          <a:p>
            <a:pPr marL="776288" lvl="1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/>
              <a:t>Μακροπρόθεσμα --- ισόβιες παρατηρήσεις (π.χ. παιδικά τραύματα)</a:t>
            </a:r>
          </a:p>
          <a:p>
            <a:pPr marL="1176338" lvl="2" indent="-457200">
              <a:spcBef>
                <a:spcPts val="580"/>
              </a:spcBef>
              <a:defRPr/>
            </a:pPr>
            <a:r>
              <a:rPr lang="el-GR" dirty="0"/>
              <a:t>Ειδικό ερωτηματολόγιο για αναδρομικές πληροφορίες (πχ παιδική ηλικία, σπουδές, η πρώτη δουλειά, κατοικία, κοκ) </a:t>
            </a:r>
          </a:p>
          <a:p>
            <a:pPr marL="376238" indent="-457200">
              <a:spcBef>
                <a:spcPts val="580"/>
              </a:spcBef>
              <a:defRPr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ΣΤΟΙΧΕΙΑ ΠΑΝΕΛ ΕΠΙΤΡΕΠΟΥΝ ΤΗΝ ΕΦΑΡΜΟΓΗ ΕΙΔΙΚΩΝ ΣΤΑΤΙΣΤΙΚΏΝ ΜΟΝΤΈΛΩΝ</a:t>
            </a:r>
            <a:r>
              <a:rPr lang="el-GR" dirty="0"/>
              <a:t> που επωφελούνται από το ότι τα ίδια άτομα απαντούν σε πολλά χρόνια + ότι κάποιοι κοινοί παράγοντες επηρεάζουν όλες τις χώρες ταυτόχρονα (πχ πανδημία, οικονομική κρίση). </a:t>
            </a:r>
          </a:p>
          <a:p>
            <a:pPr marL="776288" lvl="1" indent="-457200">
              <a:spcBef>
                <a:spcPts val="580"/>
              </a:spcBef>
              <a:defRPr/>
            </a:pPr>
            <a:r>
              <a:rPr lang="el-GR" dirty="0"/>
              <a:t>Μεγάλες πρόοδοι στην στατιστική μεθοδολογία τα τελευταία χρόνια</a:t>
            </a:r>
          </a:p>
          <a:p>
            <a:pPr marL="776288" lvl="1" indent="-45720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1D928-DD78-4DE0-8D20-06482C89D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2327-0C3C-48AB-9551-B903C7EBA90A}" type="slidenum">
              <a:rPr lang="el-GR" altLang="en-US" smtClean="0"/>
              <a:pPr/>
              <a:t>9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784506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33658</TotalTime>
  <Words>2107</Words>
  <Application>Microsoft Office PowerPoint</Application>
  <PresentationFormat>Widescreen</PresentationFormat>
  <Paragraphs>198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Century Gothic</vt:lpstr>
      <vt:lpstr>Verdana</vt:lpstr>
      <vt:lpstr>Wingdings 2</vt:lpstr>
      <vt:lpstr>Wingdings 3</vt:lpstr>
      <vt:lpstr>Ion Boardroom</vt:lpstr>
      <vt:lpstr>ΓΗΡΑΝΣΗ ΤΟΥ ΠΛΗΘΥΣΜΟΥ  ΚΑΙ ΑΣΦΑΛΙΣΤΙΚΗ ΟΙΚΟΝΟΜΙΑ</vt:lpstr>
      <vt:lpstr>Ο πλανήτης Μακροβιότητα – αχαρτογράφητα νερά       </vt:lpstr>
      <vt:lpstr> Παλιές συσχετίσεις παραπλανούν!! </vt:lpstr>
      <vt:lpstr>Η γήρανση απαιτεί  διεπιστημονική προσέγγιση</vt:lpstr>
      <vt:lpstr>Απαιτήσεις για μια ευρωπαϊκή έρευνα για τη γήρανση;</vt:lpstr>
      <vt:lpstr>Τι είναι το SHARE; https://share-eric.eu/ </vt:lpstr>
      <vt:lpstr>Τι είδους στοιχεία για την μακροβιότητα;   1. Διεπιστημονικά</vt:lpstr>
      <vt:lpstr>Τι είδους στοιχεία για την μακροβιότητα;   2. Διεθνώς συγκρίσιμα</vt:lpstr>
      <vt:lpstr>Τι είδους στοιχεία για την μακροβιότητα;   3. Με διαχρονική δομή (panel)</vt:lpstr>
      <vt:lpstr>Τι είδους στοιχεία για την μακροβιότητα;   4. Προσαρμοσμένα σε ηλικιακές ιδιαιτερότητες</vt:lpstr>
      <vt:lpstr>SHARE (Survey of Health, Ageing and Retirement in Europe)</vt:lpstr>
      <vt:lpstr>SHARE Covid – γρήγορα αντανακλαστικά δημιουργούν μοναδικά νέα στοιχεία</vt:lpstr>
      <vt:lpstr>Στοιχεία SHARE ως ερευνητική υποδομή</vt:lpstr>
      <vt:lpstr>Η αξιοποίηση του SHARE παγκοσμίως (Δεκέμβριος 2024)</vt:lpstr>
      <vt:lpstr>Παράδειγμα:  benchmarking για κοινωνικά δίκτυα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Platon Tinios</dc:creator>
  <cp:lastModifiedBy>Platon Tinios</cp:lastModifiedBy>
  <cp:revision>229</cp:revision>
  <cp:lastPrinted>2025-04-18T13:11:21Z</cp:lastPrinted>
  <dcterms:created xsi:type="dcterms:W3CDTF">2020-10-29T08:06:03Z</dcterms:created>
  <dcterms:modified xsi:type="dcterms:W3CDTF">2025-05-15T12:26:41Z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64f240-1db5-4acf-9bde-572066689a31_Enabled">
    <vt:lpwstr>true</vt:lpwstr>
  </property>
  <property fmtid="{D5CDD505-2E9C-101B-9397-08002B2CF9AE}" pid="3" name="MSIP_Label_2e64f240-1db5-4acf-9bde-572066689a31_SetDate">
    <vt:lpwstr>2025-02-25T12:21:44Z</vt:lpwstr>
  </property>
  <property fmtid="{D5CDD505-2E9C-101B-9397-08002B2CF9AE}" pid="4" name="MSIP_Label_2e64f240-1db5-4acf-9bde-572066689a31_Method">
    <vt:lpwstr>Privileged</vt:lpwstr>
  </property>
  <property fmtid="{D5CDD505-2E9C-101B-9397-08002B2CF9AE}" pid="5" name="MSIP_Label_2e64f240-1db5-4acf-9bde-572066689a31_Name">
    <vt:lpwstr>ΧΩΡΙΣ ΧΑΡΑΚΤΗΡΙΣΜΟ ΑΣΦΑΛΕΙΑΣ</vt:lpwstr>
  </property>
  <property fmtid="{D5CDD505-2E9C-101B-9397-08002B2CF9AE}" pid="6" name="MSIP_Label_2e64f240-1db5-4acf-9bde-572066689a31_SiteId">
    <vt:lpwstr>dabae695-3d3b-4e5d-ab49-009605ba5c68</vt:lpwstr>
  </property>
  <property fmtid="{D5CDD505-2E9C-101B-9397-08002B2CF9AE}" pid="7" name="MSIP_Label_2e64f240-1db5-4acf-9bde-572066689a31_ActionId">
    <vt:lpwstr>6e20cee2-739d-4819-b741-909c84d1c42b</vt:lpwstr>
  </property>
  <property fmtid="{D5CDD505-2E9C-101B-9397-08002B2CF9AE}" pid="8" name="MSIP_Label_2e64f240-1db5-4acf-9bde-572066689a31_ContentBits">
    <vt:lpwstr>0</vt:lpwstr>
  </property>
  <property fmtid="{D5CDD505-2E9C-101B-9397-08002B2CF9AE}" pid="9" name="MSIP_Label_2e64f240-1db5-4acf-9bde-572066689a31_Tag">
    <vt:lpwstr>10, 0, 1, 1</vt:lpwstr>
  </property>
</Properties>
</file>