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6" r:id="rId2"/>
    <p:sldId id="258" r:id="rId3"/>
    <p:sldId id="263" r:id="rId4"/>
    <p:sldId id="265" r:id="rId5"/>
    <p:sldId id="264" r:id="rId6"/>
    <p:sldId id="332" r:id="rId7"/>
    <p:sldId id="334" r:id="rId8"/>
    <p:sldId id="337" r:id="rId9"/>
    <p:sldId id="336" r:id="rId10"/>
    <p:sldId id="338" r:id="rId11"/>
    <p:sldId id="340" r:id="rId12"/>
    <p:sldId id="343" r:id="rId13"/>
    <p:sldId id="341" r:id="rId14"/>
    <p:sldId id="342" r:id="rId15"/>
    <p:sldId id="344" r:id="rId16"/>
    <p:sldId id="345" r:id="rId17"/>
    <p:sldId id="346" r:id="rId18"/>
    <p:sldId id="374" r:id="rId19"/>
    <p:sldId id="373" r:id="rId20"/>
    <p:sldId id="375" r:id="rId21"/>
    <p:sldId id="347" r:id="rId22"/>
    <p:sldId id="376" r:id="rId23"/>
    <p:sldId id="377" r:id="rId24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2BCF61-A59D-4FB6-A88E-A5781AFA5D4E}" type="doc">
      <dgm:prSet loTypeId="urn:microsoft.com/office/officeart/2005/8/layout/vList5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A140918-BA10-4063-9419-664BD723853F}">
      <dgm:prSet/>
      <dgm:spPr/>
      <dgm:t>
        <a:bodyPr/>
        <a:lstStyle/>
        <a:p>
          <a:r>
            <a:rPr lang="el-GR" b="1" i="0" dirty="0"/>
            <a:t>Η ΔΗΜΟΓΡΑΦΙΚΗ ΑΦΕΤΗΡΙΑ</a:t>
          </a:r>
          <a:endParaRPr lang="en-US" dirty="0"/>
        </a:p>
      </dgm:t>
    </dgm:pt>
    <dgm:pt modelId="{1C522682-D550-42B7-97DA-D086BDD0A1CE}" type="parTrans" cxnId="{181FAC73-65C4-4431-A0F8-55E61EA57C94}">
      <dgm:prSet/>
      <dgm:spPr/>
      <dgm:t>
        <a:bodyPr/>
        <a:lstStyle/>
        <a:p>
          <a:endParaRPr lang="en-US"/>
        </a:p>
      </dgm:t>
    </dgm:pt>
    <dgm:pt modelId="{17B70E75-8C27-43CC-ACB8-9EC5736EA903}" type="sibTrans" cxnId="{181FAC73-65C4-4431-A0F8-55E61EA57C94}">
      <dgm:prSet/>
      <dgm:spPr/>
      <dgm:t>
        <a:bodyPr/>
        <a:lstStyle/>
        <a:p>
          <a:endParaRPr lang="en-US"/>
        </a:p>
      </dgm:t>
    </dgm:pt>
    <dgm:pt modelId="{1914D5AD-433A-4145-A814-91C7807B75D7}">
      <dgm:prSet custT="1"/>
      <dgm:spPr/>
      <dgm:t>
        <a:bodyPr/>
        <a:lstStyle/>
        <a:p>
          <a:r>
            <a:rPr lang="el-GR" sz="1000" dirty="0" err="1"/>
            <a:t>Δημογραφικα</a:t>
          </a:r>
          <a:r>
            <a:rPr lang="el-GR" sz="1000" dirty="0"/>
            <a:t> αδρά δεδομένα για μια οικονομική ανάλυση της γήρανσης</a:t>
          </a:r>
          <a:endParaRPr lang="en-US" sz="1000" dirty="0"/>
        </a:p>
      </dgm:t>
    </dgm:pt>
    <dgm:pt modelId="{C09DC2D5-EA7F-46BF-B37E-1C2F13461B64}" type="parTrans" cxnId="{6DAC8953-8722-4680-B938-4DD0DC044BE8}">
      <dgm:prSet/>
      <dgm:spPr/>
      <dgm:t>
        <a:bodyPr/>
        <a:lstStyle/>
        <a:p>
          <a:endParaRPr lang="en-US"/>
        </a:p>
      </dgm:t>
    </dgm:pt>
    <dgm:pt modelId="{265CE196-E3D3-49FA-8891-4923412F5BF6}" type="sibTrans" cxnId="{6DAC8953-8722-4680-B938-4DD0DC044BE8}">
      <dgm:prSet/>
      <dgm:spPr/>
      <dgm:t>
        <a:bodyPr/>
        <a:lstStyle/>
        <a:p>
          <a:endParaRPr lang="en-US"/>
        </a:p>
      </dgm:t>
    </dgm:pt>
    <dgm:pt modelId="{38054A36-2CDB-412D-99E5-79AAC73E1BD5}">
      <dgm:prSet/>
      <dgm:spPr/>
      <dgm:t>
        <a:bodyPr/>
        <a:lstStyle/>
        <a:p>
          <a:r>
            <a:rPr lang="el-GR" dirty="0"/>
            <a:t>Αποταμίευση, συντάξεις και μακροβιότητα</a:t>
          </a:r>
          <a:endParaRPr lang="en-US" dirty="0"/>
        </a:p>
      </dgm:t>
    </dgm:pt>
    <dgm:pt modelId="{DA3E5DB8-4EB3-41A9-A146-D37230CE0C66}" type="parTrans" cxnId="{67FA03C6-FA3A-4827-9C04-54220B94BF39}">
      <dgm:prSet/>
      <dgm:spPr/>
      <dgm:t>
        <a:bodyPr/>
        <a:lstStyle/>
        <a:p>
          <a:endParaRPr lang="en-US"/>
        </a:p>
      </dgm:t>
    </dgm:pt>
    <dgm:pt modelId="{52B6AB61-5237-4D64-9F39-13F37C50CCC6}" type="sibTrans" cxnId="{67FA03C6-FA3A-4827-9C04-54220B94BF39}">
      <dgm:prSet/>
      <dgm:spPr/>
      <dgm:t>
        <a:bodyPr/>
        <a:lstStyle/>
        <a:p>
          <a:endParaRPr lang="en-US"/>
        </a:p>
      </dgm:t>
    </dgm:pt>
    <dgm:pt modelId="{8AFD1B97-5781-4692-B7A2-878C25E9B6B7}">
      <dgm:prSet custT="1"/>
      <dgm:spPr/>
      <dgm:t>
        <a:bodyPr/>
        <a:lstStyle/>
        <a:p>
          <a:r>
            <a:rPr lang="en-US" sz="900" dirty="0"/>
            <a:t> To </a:t>
          </a:r>
          <a:r>
            <a:rPr lang="el-GR" sz="900" dirty="0"/>
            <a:t>υπόδειγμα του κύκλου ζωής – προγραμματισμός και μακροβιότητα – φάσεις ζωής</a:t>
          </a:r>
          <a:endParaRPr lang="en-US" sz="900" dirty="0"/>
        </a:p>
      </dgm:t>
    </dgm:pt>
    <dgm:pt modelId="{071ED1D4-2A58-424A-ACB1-E786BACC5D4A}" type="parTrans" cxnId="{D8C6D0BF-7697-4CBE-A6FA-770EBF502530}">
      <dgm:prSet/>
      <dgm:spPr/>
      <dgm:t>
        <a:bodyPr/>
        <a:lstStyle/>
        <a:p>
          <a:endParaRPr lang="en-US"/>
        </a:p>
      </dgm:t>
    </dgm:pt>
    <dgm:pt modelId="{451BB5CB-6CDA-45B8-A209-A33486103D0F}" type="sibTrans" cxnId="{D8C6D0BF-7697-4CBE-A6FA-770EBF502530}">
      <dgm:prSet/>
      <dgm:spPr/>
      <dgm:t>
        <a:bodyPr/>
        <a:lstStyle/>
        <a:p>
          <a:endParaRPr lang="en-US"/>
        </a:p>
      </dgm:t>
    </dgm:pt>
    <dgm:pt modelId="{3D7B4E14-C8D0-4566-A3CC-45611152661C}">
      <dgm:prSet/>
      <dgm:spPr/>
      <dgm:t>
        <a:bodyPr/>
        <a:lstStyle/>
        <a:p>
          <a:r>
            <a:rPr lang="el-GR" b="1" i="0" dirty="0" err="1"/>
            <a:t>Αγορα</a:t>
          </a:r>
          <a:r>
            <a:rPr lang="el-GR" b="1" i="0" dirty="0"/>
            <a:t> εργασίας και ηλικιωμένοι</a:t>
          </a:r>
          <a:endParaRPr lang="en-US" dirty="0"/>
        </a:p>
      </dgm:t>
    </dgm:pt>
    <dgm:pt modelId="{BC1557E0-04EF-4E64-9186-9E00F037745A}" type="parTrans" cxnId="{8CBCF620-D159-4E97-BC0B-AE8412F7C918}">
      <dgm:prSet/>
      <dgm:spPr/>
      <dgm:t>
        <a:bodyPr/>
        <a:lstStyle/>
        <a:p>
          <a:endParaRPr lang="en-US"/>
        </a:p>
      </dgm:t>
    </dgm:pt>
    <dgm:pt modelId="{1037B8E1-3477-4D05-A65C-274BD712D1BC}" type="sibTrans" cxnId="{8CBCF620-D159-4E97-BC0B-AE8412F7C918}">
      <dgm:prSet/>
      <dgm:spPr/>
      <dgm:t>
        <a:bodyPr/>
        <a:lstStyle/>
        <a:p>
          <a:endParaRPr lang="en-US"/>
        </a:p>
      </dgm:t>
    </dgm:pt>
    <dgm:pt modelId="{50508CC3-96DE-4A40-994E-A3D8FB1E16D1}">
      <dgm:prSet custT="1"/>
      <dgm:spPr/>
      <dgm:t>
        <a:bodyPr/>
        <a:lstStyle/>
        <a:p>
          <a:r>
            <a:rPr lang="el-GR" sz="900" dirty="0"/>
            <a:t>Από τι εξαρτάται η προσφορά και ζήτηση εργασίας για μεγαλύτερους;</a:t>
          </a:r>
          <a:endParaRPr lang="en-US" sz="900" dirty="0"/>
        </a:p>
      </dgm:t>
    </dgm:pt>
    <dgm:pt modelId="{583269D5-2C61-4D4C-9D9F-FF063C82E000}" type="parTrans" cxnId="{E240344E-0252-414D-BFA5-5C4B7C015F70}">
      <dgm:prSet/>
      <dgm:spPr/>
      <dgm:t>
        <a:bodyPr/>
        <a:lstStyle/>
        <a:p>
          <a:endParaRPr lang="en-US"/>
        </a:p>
      </dgm:t>
    </dgm:pt>
    <dgm:pt modelId="{50423AD3-1285-4350-9651-DA3D735C2112}" type="sibTrans" cxnId="{E240344E-0252-414D-BFA5-5C4B7C015F70}">
      <dgm:prSet/>
      <dgm:spPr/>
      <dgm:t>
        <a:bodyPr/>
        <a:lstStyle/>
        <a:p>
          <a:endParaRPr lang="en-US"/>
        </a:p>
      </dgm:t>
    </dgm:pt>
    <dgm:pt modelId="{0FE6E1D9-D015-4ADF-89E2-D4DE0E3CD10D}">
      <dgm:prSet/>
      <dgm:spPr/>
      <dgm:t>
        <a:bodyPr/>
        <a:lstStyle/>
        <a:p>
          <a:r>
            <a:rPr lang="el-GR" b="1" i="0" dirty="0"/>
            <a:t>Υγεία και γήρανση του πληθυσμού	</a:t>
          </a:r>
          <a:endParaRPr lang="en-US" dirty="0"/>
        </a:p>
      </dgm:t>
    </dgm:pt>
    <dgm:pt modelId="{1024ABF3-0340-42E9-996E-ADD2378A5AF7}" type="parTrans" cxnId="{28D0724E-5F66-4B68-A500-50E996901DDC}">
      <dgm:prSet/>
      <dgm:spPr/>
      <dgm:t>
        <a:bodyPr/>
        <a:lstStyle/>
        <a:p>
          <a:endParaRPr lang="en-US"/>
        </a:p>
      </dgm:t>
    </dgm:pt>
    <dgm:pt modelId="{A08A7045-416A-4847-AA80-D3F5B80B1D4B}" type="sibTrans" cxnId="{28D0724E-5F66-4B68-A500-50E996901DDC}">
      <dgm:prSet/>
      <dgm:spPr/>
      <dgm:t>
        <a:bodyPr/>
        <a:lstStyle/>
        <a:p>
          <a:endParaRPr lang="en-US"/>
        </a:p>
      </dgm:t>
    </dgm:pt>
    <dgm:pt modelId="{B08404E7-FC9B-4EBF-A53E-4EBEE8E7CDAA}">
      <dgm:prSet custT="1"/>
      <dgm:spPr/>
      <dgm:t>
        <a:bodyPr/>
        <a:lstStyle/>
        <a:p>
          <a:r>
            <a:rPr lang="el-GR" sz="1000" b="1" i="0" dirty="0"/>
            <a:t>Φυσιολογία και βιολογικοί παράγοντες </a:t>
          </a:r>
          <a:endParaRPr lang="en-US" sz="1000" dirty="0"/>
        </a:p>
      </dgm:t>
    </dgm:pt>
    <dgm:pt modelId="{7EA3BB1F-EF0B-4E27-BD29-F650F424BEAE}" type="parTrans" cxnId="{4DC1C123-3E34-410F-ACEC-097C8D485E9D}">
      <dgm:prSet/>
      <dgm:spPr/>
      <dgm:t>
        <a:bodyPr/>
        <a:lstStyle/>
        <a:p>
          <a:endParaRPr lang="en-US"/>
        </a:p>
      </dgm:t>
    </dgm:pt>
    <dgm:pt modelId="{79764113-CFDA-4905-BB4D-FCBA0D38213E}" type="sibTrans" cxnId="{4DC1C123-3E34-410F-ACEC-097C8D485E9D}">
      <dgm:prSet/>
      <dgm:spPr/>
      <dgm:t>
        <a:bodyPr/>
        <a:lstStyle/>
        <a:p>
          <a:endParaRPr lang="en-US"/>
        </a:p>
      </dgm:t>
    </dgm:pt>
    <dgm:pt modelId="{3BDE39CE-6847-4339-8080-92DF6D17BF8B}">
      <dgm:prSet/>
      <dgm:spPr/>
      <dgm:t>
        <a:bodyPr/>
        <a:lstStyle/>
        <a:p>
          <a:r>
            <a:rPr lang="el-GR" b="1" i="0" dirty="0"/>
            <a:t>Μακροχρόνια φροντίδα	</a:t>
          </a:r>
          <a:endParaRPr lang="en-US" dirty="0"/>
        </a:p>
      </dgm:t>
    </dgm:pt>
    <dgm:pt modelId="{4B90D1D3-43EB-43D5-83FD-45E73CB33FAE}" type="parTrans" cxnId="{862C85C3-D6F4-4C61-A138-BBB3221DD111}">
      <dgm:prSet/>
      <dgm:spPr/>
      <dgm:t>
        <a:bodyPr/>
        <a:lstStyle/>
        <a:p>
          <a:endParaRPr lang="en-US"/>
        </a:p>
      </dgm:t>
    </dgm:pt>
    <dgm:pt modelId="{86342E66-2AC3-4C69-BACD-5C6BC411EDE5}" type="sibTrans" cxnId="{862C85C3-D6F4-4C61-A138-BBB3221DD111}">
      <dgm:prSet/>
      <dgm:spPr/>
      <dgm:t>
        <a:bodyPr/>
        <a:lstStyle/>
        <a:p>
          <a:endParaRPr lang="en-US"/>
        </a:p>
      </dgm:t>
    </dgm:pt>
    <dgm:pt modelId="{E043F715-51E8-4E42-87B1-3A33CC7A282F}">
      <dgm:prSet custT="1"/>
      <dgm:spPr/>
      <dgm:t>
        <a:bodyPr/>
        <a:lstStyle/>
        <a:p>
          <a:r>
            <a:rPr lang="el-GR" sz="900" b="1" i="0" dirty="0"/>
            <a:t>Προσφορά και ζήτηση</a:t>
          </a:r>
          <a:endParaRPr lang="en-US" sz="900" dirty="0"/>
        </a:p>
      </dgm:t>
    </dgm:pt>
    <dgm:pt modelId="{8F469B18-D41F-49B5-9080-A20A93168D95}" type="parTrans" cxnId="{086D98DD-FAC9-43F7-9559-C70347F55624}">
      <dgm:prSet/>
      <dgm:spPr/>
      <dgm:t>
        <a:bodyPr/>
        <a:lstStyle/>
        <a:p>
          <a:endParaRPr lang="en-US"/>
        </a:p>
      </dgm:t>
    </dgm:pt>
    <dgm:pt modelId="{636A8D22-7FEC-4C3D-A055-A3705AA115C1}" type="sibTrans" cxnId="{086D98DD-FAC9-43F7-9559-C70347F55624}">
      <dgm:prSet/>
      <dgm:spPr/>
      <dgm:t>
        <a:bodyPr/>
        <a:lstStyle/>
        <a:p>
          <a:endParaRPr lang="en-US"/>
        </a:p>
      </dgm:t>
    </dgm:pt>
    <dgm:pt modelId="{F675E775-1181-44BC-BDC4-1F9738178BF4}">
      <dgm:prSet/>
      <dgm:spPr/>
      <dgm:t>
        <a:bodyPr/>
        <a:lstStyle/>
        <a:p>
          <a:r>
            <a:rPr lang="el-GR" b="1" i="0" dirty="0"/>
            <a:t>Εμπειρική έρευνα – επισκόπηση  της έρευνας </a:t>
          </a:r>
          <a:r>
            <a:rPr lang="en-US" b="1" i="0" dirty="0"/>
            <a:t>SHARE</a:t>
          </a:r>
          <a:endParaRPr lang="en-US" dirty="0"/>
        </a:p>
      </dgm:t>
    </dgm:pt>
    <dgm:pt modelId="{12552C29-8FF0-46BA-9A6D-806D5BDB29DF}" type="parTrans" cxnId="{675D99B0-541F-4F70-93B3-9D97542A611E}">
      <dgm:prSet/>
      <dgm:spPr/>
      <dgm:t>
        <a:bodyPr/>
        <a:lstStyle/>
        <a:p>
          <a:endParaRPr lang="en-US"/>
        </a:p>
      </dgm:t>
    </dgm:pt>
    <dgm:pt modelId="{136324D9-3B7A-4FD3-B2EB-8309FC8BD9E2}" type="sibTrans" cxnId="{675D99B0-541F-4F70-93B3-9D97542A611E}">
      <dgm:prSet/>
      <dgm:spPr/>
      <dgm:t>
        <a:bodyPr/>
        <a:lstStyle/>
        <a:p>
          <a:endParaRPr lang="en-US"/>
        </a:p>
      </dgm:t>
    </dgm:pt>
    <dgm:pt modelId="{708064BD-1D86-4017-B5D8-BFBBE6422B21}">
      <dgm:prSet custT="1"/>
      <dgm:spPr/>
      <dgm:t>
        <a:bodyPr/>
        <a:lstStyle/>
        <a:p>
          <a:r>
            <a:rPr lang="el-GR" sz="1000" b="0" i="0" dirty="0"/>
            <a:t>Γιατί χρειάζονται ειδικά διεπιστημονικά στοιχεία για την γήρανση</a:t>
          </a:r>
          <a:endParaRPr lang="en-US" sz="1000" dirty="0"/>
        </a:p>
      </dgm:t>
    </dgm:pt>
    <dgm:pt modelId="{7D28395E-ADD5-4034-854B-8DF75EE9EB6E}" type="parTrans" cxnId="{0144013A-36DA-4EBD-99F8-B3B23B6AC05C}">
      <dgm:prSet/>
      <dgm:spPr/>
      <dgm:t>
        <a:bodyPr/>
        <a:lstStyle/>
        <a:p>
          <a:endParaRPr lang="en-US"/>
        </a:p>
      </dgm:t>
    </dgm:pt>
    <dgm:pt modelId="{5673920A-867B-430E-B193-7AE8A1590A82}" type="sibTrans" cxnId="{0144013A-36DA-4EBD-99F8-B3B23B6AC05C}">
      <dgm:prSet/>
      <dgm:spPr/>
      <dgm:t>
        <a:bodyPr/>
        <a:lstStyle/>
        <a:p>
          <a:endParaRPr lang="en-US"/>
        </a:p>
      </dgm:t>
    </dgm:pt>
    <dgm:pt modelId="{0224E506-8A65-4660-8FCE-7143EE3CE4DA}">
      <dgm:prSet custT="1"/>
      <dgm:spPr/>
      <dgm:t>
        <a:bodyPr/>
        <a:lstStyle/>
        <a:p>
          <a:r>
            <a:rPr lang="el-GR" sz="900" dirty="0"/>
            <a:t> Συστήματα συντάξεων και μακροβιότητα</a:t>
          </a:r>
          <a:endParaRPr lang="en-US" sz="900" dirty="0"/>
        </a:p>
      </dgm:t>
    </dgm:pt>
    <dgm:pt modelId="{BFE32459-F1D0-4108-AF7C-852E0C9E93F4}" type="parTrans" cxnId="{9EF4704F-E34E-4428-9665-EE3432DB34CF}">
      <dgm:prSet/>
      <dgm:spPr/>
      <dgm:t>
        <a:bodyPr/>
        <a:lstStyle/>
        <a:p>
          <a:endParaRPr lang="el-GR"/>
        </a:p>
      </dgm:t>
    </dgm:pt>
    <dgm:pt modelId="{798CAD6E-1E30-4640-BEB6-2A41B0B458C1}" type="sibTrans" cxnId="{9EF4704F-E34E-4428-9665-EE3432DB34CF}">
      <dgm:prSet/>
      <dgm:spPr/>
      <dgm:t>
        <a:bodyPr/>
        <a:lstStyle/>
        <a:p>
          <a:endParaRPr lang="el-GR"/>
        </a:p>
      </dgm:t>
    </dgm:pt>
    <dgm:pt modelId="{3EFE3DEB-8998-4C9D-96C4-AD4BFB4840C6}">
      <dgm:prSet custT="1"/>
      <dgm:spPr/>
      <dgm:t>
        <a:bodyPr/>
        <a:lstStyle/>
        <a:p>
          <a:r>
            <a:rPr lang="el-GR" sz="900" dirty="0"/>
            <a:t>Ηλικία συνταξιοδότησης – εργασία γυναικών</a:t>
          </a:r>
          <a:endParaRPr lang="en-US" sz="900" dirty="0"/>
        </a:p>
      </dgm:t>
    </dgm:pt>
    <dgm:pt modelId="{E210841A-DEFD-4DFA-A4E1-17C9C5C99382}" type="parTrans" cxnId="{C5C9D034-FB69-46F7-8AD7-582DC0B55A8A}">
      <dgm:prSet/>
      <dgm:spPr/>
      <dgm:t>
        <a:bodyPr/>
        <a:lstStyle/>
        <a:p>
          <a:endParaRPr lang="el-GR"/>
        </a:p>
      </dgm:t>
    </dgm:pt>
    <dgm:pt modelId="{639DB678-2BFB-416A-BEE5-91EFD97221B5}" type="sibTrans" cxnId="{C5C9D034-FB69-46F7-8AD7-582DC0B55A8A}">
      <dgm:prSet/>
      <dgm:spPr/>
      <dgm:t>
        <a:bodyPr/>
        <a:lstStyle/>
        <a:p>
          <a:endParaRPr lang="el-GR"/>
        </a:p>
      </dgm:t>
    </dgm:pt>
    <dgm:pt modelId="{DC4CB928-C3F8-4513-BCD2-930177E68A7A}">
      <dgm:prSet custT="1"/>
      <dgm:spPr/>
      <dgm:t>
        <a:bodyPr/>
        <a:lstStyle/>
        <a:p>
          <a:r>
            <a:rPr lang="el-GR" sz="1000" dirty="0"/>
            <a:t>Δαπάνες υγείας – προοπτικές </a:t>
          </a:r>
          <a:endParaRPr lang="en-US" sz="1000" dirty="0"/>
        </a:p>
      </dgm:t>
    </dgm:pt>
    <dgm:pt modelId="{9153A1C0-E590-4137-BCAF-2F95F8820382}" type="parTrans" cxnId="{67585DD4-0E39-4E91-B27B-508340A97522}">
      <dgm:prSet/>
      <dgm:spPr/>
      <dgm:t>
        <a:bodyPr/>
        <a:lstStyle/>
        <a:p>
          <a:endParaRPr lang="el-GR"/>
        </a:p>
      </dgm:t>
    </dgm:pt>
    <dgm:pt modelId="{3F6F8B99-97E1-401A-8232-BA69C46D5F5F}" type="sibTrans" cxnId="{67585DD4-0E39-4E91-B27B-508340A97522}">
      <dgm:prSet/>
      <dgm:spPr/>
      <dgm:t>
        <a:bodyPr/>
        <a:lstStyle/>
        <a:p>
          <a:endParaRPr lang="el-GR"/>
        </a:p>
      </dgm:t>
    </dgm:pt>
    <dgm:pt modelId="{F6C8D190-1C17-4186-BA37-5E6E25D68B33}">
      <dgm:prSet custT="1"/>
      <dgm:spPr/>
      <dgm:t>
        <a:bodyPr/>
        <a:lstStyle/>
        <a:p>
          <a:r>
            <a:rPr lang="el-GR" sz="900" dirty="0"/>
            <a:t>Ασφάλιση και  μακροχρόνια φροντίδα.</a:t>
          </a:r>
          <a:endParaRPr lang="en-US" sz="900" dirty="0"/>
        </a:p>
      </dgm:t>
    </dgm:pt>
    <dgm:pt modelId="{6C706D3D-DAC2-4BEC-900F-E8F5B61FA427}" type="parTrans" cxnId="{7EECE106-223E-4596-95EE-D1B629DD7FB5}">
      <dgm:prSet/>
      <dgm:spPr/>
      <dgm:t>
        <a:bodyPr/>
        <a:lstStyle/>
        <a:p>
          <a:endParaRPr lang="el-GR"/>
        </a:p>
      </dgm:t>
    </dgm:pt>
    <dgm:pt modelId="{CB473B21-4929-4183-9D9B-C83D1A3C8C41}" type="sibTrans" cxnId="{7EECE106-223E-4596-95EE-D1B629DD7FB5}">
      <dgm:prSet/>
      <dgm:spPr/>
      <dgm:t>
        <a:bodyPr/>
        <a:lstStyle/>
        <a:p>
          <a:endParaRPr lang="el-GR"/>
        </a:p>
      </dgm:t>
    </dgm:pt>
    <dgm:pt modelId="{7B7401D5-E1B5-44F4-A8DC-6ACAA10623CD}">
      <dgm:prSet custT="1"/>
      <dgm:spPr/>
      <dgm:t>
        <a:bodyPr/>
        <a:lstStyle/>
        <a:p>
          <a:r>
            <a:rPr lang="el-GR" sz="1000" dirty="0"/>
            <a:t>Στατιστικά στοιχεία και η Ευρώπη ως επιστημονικό εργαστήριο / αποθετήριο γνώσης</a:t>
          </a:r>
          <a:endParaRPr lang="en-US" sz="1000" dirty="0"/>
        </a:p>
      </dgm:t>
    </dgm:pt>
    <dgm:pt modelId="{D060A841-90A8-441E-87FF-69A486D1B135}" type="parTrans" cxnId="{53FA5991-FADA-417B-B20C-FE6E9DF6795F}">
      <dgm:prSet/>
      <dgm:spPr/>
      <dgm:t>
        <a:bodyPr/>
        <a:lstStyle/>
        <a:p>
          <a:endParaRPr lang="el-GR"/>
        </a:p>
      </dgm:t>
    </dgm:pt>
    <dgm:pt modelId="{86AA4812-08CC-4230-94A2-5F8843F7E8B7}" type="sibTrans" cxnId="{53FA5991-FADA-417B-B20C-FE6E9DF6795F}">
      <dgm:prSet/>
      <dgm:spPr/>
      <dgm:t>
        <a:bodyPr/>
        <a:lstStyle/>
        <a:p>
          <a:endParaRPr lang="el-GR"/>
        </a:p>
      </dgm:t>
    </dgm:pt>
    <dgm:pt modelId="{9E1234B3-156D-4983-BEEF-1A4759BA48CB}">
      <dgm:prSet/>
      <dgm:spPr/>
      <dgm:t>
        <a:bodyPr/>
        <a:lstStyle/>
        <a:p>
          <a:r>
            <a:rPr lang="el-GR" dirty="0"/>
            <a:t>Γενικές έννοιες</a:t>
          </a:r>
          <a:r>
            <a:rPr lang="en-US" dirty="0"/>
            <a:t> - </a:t>
          </a:r>
          <a:r>
            <a:rPr lang="en-US" b="1" dirty="0"/>
            <a:t>E</a:t>
          </a:r>
          <a:r>
            <a:rPr lang="el-GR" b="1" dirty="0"/>
            <a:t>ΙΣΑΓΩΓΙΚΑ</a:t>
          </a:r>
          <a:endParaRPr lang="en-US" b="1" dirty="0"/>
        </a:p>
      </dgm:t>
    </dgm:pt>
    <dgm:pt modelId="{DFD7BD9E-EADB-4458-8BF8-2F5B2F906310}" type="parTrans" cxnId="{E13677B6-5BE5-49FE-BADD-E4B823C25189}">
      <dgm:prSet/>
      <dgm:spPr/>
      <dgm:t>
        <a:bodyPr/>
        <a:lstStyle/>
        <a:p>
          <a:endParaRPr lang="el-GR"/>
        </a:p>
      </dgm:t>
    </dgm:pt>
    <dgm:pt modelId="{2617757E-4C69-4FBD-8295-5172975F9F5A}" type="sibTrans" cxnId="{E13677B6-5BE5-49FE-BADD-E4B823C25189}">
      <dgm:prSet/>
      <dgm:spPr/>
      <dgm:t>
        <a:bodyPr/>
        <a:lstStyle/>
        <a:p>
          <a:endParaRPr lang="el-GR"/>
        </a:p>
      </dgm:t>
    </dgm:pt>
    <dgm:pt modelId="{EA53D912-F835-4049-8C71-2F27C08A7360}">
      <dgm:prSet custT="1"/>
      <dgm:spPr/>
      <dgm:t>
        <a:bodyPr/>
        <a:lstStyle/>
        <a:p>
          <a:r>
            <a:rPr lang="el-GR" sz="900" dirty="0"/>
            <a:t>Διαφορά μακροβιότητα- γήρανση</a:t>
          </a:r>
          <a:endParaRPr lang="en-US" sz="900" dirty="0"/>
        </a:p>
      </dgm:t>
    </dgm:pt>
    <dgm:pt modelId="{4885CB3C-1CE4-4331-8055-A65E4143F01D}" type="parTrans" cxnId="{6FCAA4CA-13E0-4DEB-82E9-356164EB158A}">
      <dgm:prSet/>
      <dgm:spPr/>
      <dgm:t>
        <a:bodyPr/>
        <a:lstStyle/>
        <a:p>
          <a:endParaRPr lang="el-GR"/>
        </a:p>
      </dgm:t>
    </dgm:pt>
    <dgm:pt modelId="{2DE0961E-4E49-4021-8A2C-4D559A05E988}" type="sibTrans" cxnId="{6FCAA4CA-13E0-4DEB-82E9-356164EB158A}">
      <dgm:prSet/>
      <dgm:spPr/>
      <dgm:t>
        <a:bodyPr/>
        <a:lstStyle/>
        <a:p>
          <a:endParaRPr lang="el-GR"/>
        </a:p>
      </dgm:t>
    </dgm:pt>
    <dgm:pt modelId="{BE3D04B9-02BB-4400-BB07-3E4E9DC07471}">
      <dgm:prSet custT="1"/>
      <dgm:spPr/>
      <dgm:t>
        <a:bodyPr/>
        <a:lstStyle/>
        <a:p>
          <a:r>
            <a:rPr lang="el-GR" sz="900" dirty="0"/>
            <a:t>Γενιά και ηλικία. Διαφορετικές γενιές</a:t>
          </a:r>
          <a:endParaRPr lang="en-US" sz="900" dirty="0"/>
        </a:p>
      </dgm:t>
    </dgm:pt>
    <dgm:pt modelId="{73FE95C0-D9E4-4A84-9E0B-319DCD78BCED}" type="parTrans" cxnId="{A2AE5E77-7250-48DA-AD6A-360B703D3425}">
      <dgm:prSet/>
      <dgm:spPr/>
      <dgm:t>
        <a:bodyPr/>
        <a:lstStyle/>
        <a:p>
          <a:endParaRPr lang="el-GR"/>
        </a:p>
      </dgm:t>
    </dgm:pt>
    <dgm:pt modelId="{FEBF22F7-1AFA-445A-A5CF-1F58D5E87F91}" type="sibTrans" cxnId="{A2AE5E77-7250-48DA-AD6A-360B703D3425}">
      <dgm:prSet/>
      <dgm:spPr/>
      <dgm:t>
        <a:bodyPr/>
        <a:lstStyle/>
        <a:p>
          <a:endParaRPr lang="el-GR"/>
        </a:p>
      </dgm:t>
    </dgm:pt>
    <dgm:pt modelId="{1A955B1B-DB4A-4EE8-BE11-EFEBE742E38B}">
      <dgm:prSet custT="1"/>
      <dgm:spPr/>
      <dgm:t>
        <a:bodyPr/>
        <a:lstStyle/>
        <a:p>
          <a:r>
            <a:rPr lang="el-GR" sz="1000" dirty="0" err="1"/>
            <a:t>Πηγες</a:t>
          </a:r>
          <a:r>
            <a:rPr lang="el-GR" sz="1000" dirty="0"/>
            <a:t> αβεβαιότητας – μακροβιότητα, γεννήσεις, μετανάστευση</a:t>
          </a:r>
          <a:endParaRPr lang="en-US" sz="1000" dirty="0"/>
        </a:p>
      </dgm:t>
    </dgm:pt>
    <dgm:pt modelId="{7B3AF9A4-8DB9-40AD-B68C-EC78244EBEDB}" type="parTrans" cxnId="{15492EF1-C530-4AE1-BF84-20D48220CA1F}">
      <dgm:prSet/>
      <dgm:spPr/>
      <dgm:t>
        <a:bodyPr/>
        <a:lstStyle/>
        <a:p>
          <a:endParaRPr lang="el-GR"/>
        </a:p>
      </dgm:t>
    </dgm:pt>
    <dgm:pt modelId="{910A83BA-7C6F-43B9-B3FF-1CF87A2985ED}" type="sibTrans" cxnId="{15492EF1-C530-4AE1-BF84-20D48220CA1F}">
      <dgm:prSet/>
      <dgm:spPr/>
      <dgm:t>
        <a:bodyPr/>
        <a:lstStyle/>
        <a:p>
          <a:endParaRPr lang="el-GR"/>
        </a:p>
      </dgm:t>
    </dgm:pt>
    <dgm:pt modelId="{AAABC5F7-D0C8-43AB-8248-C21029EB7D49}">
      <dgm:prSet custT="1"/>
      <dgm:spPr/>
      <dgm:t>
        <a:bodyPr/>
        <a:lstStyle/>
        <a:p>
          <a:r>
            <a:rPr lang="el-GR" sz="900" dirty="0"/>
            <a:t>4 Μοντέλα προσαρμογής</a:t>
          </a:r>
          <a:r>
            <a:rPr lang="el-GR" sz="600" dirty="0"/>
            <a:t> </a:t>
          </a:r>
          <a:endParaRPr lang="en-US" sz="600" dirty="0"/>
        </a:p>
      </dgm:t>
    </dgm:pt>
    <dgm:pt modelId="{58C6CC91-45AD-4C2F-A745-BA1960E0FD2A}" type="parTrans" cxnId="{02ECA8DF-C458-43ED-A4CC-7A787E43568D}">
      <dgm:prSet/>
      <dgm:spPr/>
      <dgm:t>
        <a:bodyPr/>
        <a:lstStyle/>
        <a:p>
          <a:endParaRPr lang="el-GR"/>
        </a:p>
      </dgm:t>
    </dgm:pt>
    <dgm:pt modelId="{127CFB24-F313-418E-A491-FA52C6906122}" type="sibTrans" cxnId="{02ECA8DF-C458-43ED-A4CC-7A787E43568D}">
      <dgm:prSet/>
      <dgm:spPr/>
      <dgm:t>
        <a:bodyPr/>
        <a:lstStyle/>
        <a:p>
          <a:endParaRPr lang="el-GR"/>
        </a:p>
      </dgm:t>
    </dgm:pt>
    <dgm:pt modelId="{BB46F48F-FC88-43B6-97F4-9A9929DE271B}">
      <dgm:prSet/>
      <dgm:spPr/>
      <dgm:t>
        <a:bodyPr/>
        <a:lstStyle/>
        <a:p>
          <a:r>
            <a:rPr lang="el-GR" dirty="0"/>
            <a:t>ΠΛΗΘΥΣΜΟΣ ΚΑΙ ΟΙΚΟΝΟΜΙΚΗ ΑΝΑΛΥΣΗ</a:t>
          </a:r>
          <a:endParaRPr lang="en-US" dirty="0"/>
        </a:p>
      </dgm:t>
    </dgm:pt>
    <dgm:pt modelId="{CEC13807-53F5-4238-9A1F-3E10610B3D01}" type="parTrans" cxnId="{B545F2D4-A686-45A3-9899-D3C994C89FCD}">
      <dgm:prSet/>
      <dgm:spPr/>
      <dgm:t>
        <a:bodyPr/>
        <a:lstStyle/>
        <a:p>
          <a:endParaRPr lang="el-GR"/>
        </a:p>
      </dgm:t>
    </dgm:pt>
    <dgm:pt modelId="{AF42B973-3920-47D8-AF3C-A6683523241A}" type="sibTrans" cxnId="{B545F2D4-A686-45A3-9899-D3C994C89FCD}">
      <dgm:prSet/>
      <dgm:spPr/>
      <dgm:t>
        <a:bodyPr/>
        <a:lstStyle/>
        <a:p>
          <a:endParaRPr lang="el-GR"/>
        </a:p>
      </dgm:t>
    </dgm:pt>
    <dgm:pt modelId="{BCD20207-028F-4F6E-8619-60DBB3419FFD}">
      <dgm:prSet/>
      <dgm:spPr/>
      <dgm:t>
        <a:bodyPr/>
        <a:lstStyle/>
        <a:p>
          <a:r>
            <a:rPr lang="el-GR" dirty="0"/>
            <a:t>Μακροοικονομικά της γήρανσης</a:t>
          </a:r>
          <a:endParaRPr lang="en-US" dirty="0"/>
        </a:p>
      </dgm:t>
    </dgm:pt>
    <dgm:pt modelId="{DE8BC5C3-5C72-422D-8CC0-539B1AA637DB}" type="parTrans" cxnId="{34BD29CB-B84B-4855-A1C5-322CA362F852}">
      <dgm:prSet/>
      <dgm:spPr/>
      <dgm:t>
        <a:bodyPr/>
        <a:lstStyle/>
        <a:p>
          <a:endParaRPr lang="el-GR"/>
        </a:p>
      </dgm:t>
    </dgm:pt>
    <dgm:pt modelId="{A9650036-B02E-44CD-BA6B-68AFFA7F8528}" type="sibTrans" cxnId="{34BD29CB-B84B-4855-A1C5-322CA362F852}">
      <dgm:prSet/>
      <dgm:spPr/>
      <dgm:t>
        <a:bodyPr/>
        <a:lstStyle/>
        <a:p>
          <a:endParaRPr lang="el-GR"/>
        </a:p>
      </dgm:t>
    </dgm:pt>
    <dgm:pt modelId="{674E09D2-B9C6-40FC-B50C-2859FD4E217E}">
      <dgm:prSet/>
      <dgm:spPr/>
      <dgm:t>
        <a:bodyPr/>
        <a:lstStyle/>
        <a:p>
          <a:r>
            <a:rPr lang="el-GR" dirty="0"/>
            <a:t>Οικονομικά της οικογένειας</a:t>
          </a:r>
          <a:endParaRPr lang="en-US" dirty="0"/>
        </a:p>
      </dgm:t>
    </dgm:pt>
    <dgm:pt modelId="{8190DAD7-DCBC-429F-9260-67DD1275202B}" type="parTrans" cxnId="{923D0AD4-5D92-4F62-AD81-7D0986A55FC5}">
      <dgm:prSet/>
      <dgm:spPr/>
      <dgm:t>
        <a:bodyPr/>
        <a:lstStyle/>
        <a:p>
          <a:endParaRPr lang="el-GR"/>
        </a:p>
      </dgm:t>
    </dgm:pt>
    <dgm:pt modelId="{2F0C6102-D0D0-47E9-BA19-1945E76EF6F7}" type="sibTrans" cxnId="{923D0AD4-5D92-4F62-AD81-7D0986A55FC5}">
      <dgm:prSet/>
      <dgm:spPr/>
      <dgm:t>
        <a:bodyPr/>
        <a:lstStyle/>
        <a:p>
          <a:endParaRPr lang="el-GR"/>
        </a:p>
      </dgm:t>
    </dgm:pt>
    <dgm:pt modelId="{C01C17E3-8C11-4762-A99D-1CA9247B31ED}" type="pres">
      <dgm:prSet presAssocID="{1B2BCF61-A59D-4FB6-A88E-A5781AFA5D4E}" presName="Name0" presStyleCnt="0">
        <dgm:presLayoutVars>
          <dgm:dir/>
          <dgm:animLvl val="lvl"/>
          <dgm:resizeHandles val="exact"/>
        </dgm:presLayoutVars>
      </dgm:prSet>
      <dgm:spPr/>
    </dgm:pt>
    <dgm:pt modelId="{1B6FEDEA-B2C1-4BD8-BB37-1B9BB2C1F8EC}" type="pres">
      <dgm:prSet presAssocID="{9E1234B3-156D-4983-BEEF-1A4759BA48CB}" presName="linNode" presStyleCnt="0"/>
      <dgm:spPr/>
    </dgm:pt>
    <dgm:pt modelId="{23077C28-B511-4187-A9F0-B56E19B2324E}" type="pres">
      <dgm:prSet presAssocID="{9E1234B3-156D-4983-BEEF-1A4759BA48CB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68A9B992-DA65-4E1C-A1FD-7094D4ED93AF}" type="pres">
      <dgm:prSet presAssocID="{9E1234B3-156D-4983-BEEF-1A4759BA48CB}" presName="descendantText" presStyleLbl="alignAccFollowNode1" presStyleIdx="0" presStyleCnt="8" custScaleY="155326">
        <dgm:presLayoutVars>
          <dgm:bulletEnabled val="1"/>
        </dgm:presLayoutVars>
      </dgm:prSet>
      <dgm:spPr/>
    </dgm:pt>
    <dgm:pt modelId="{DA8B7275-935E-44A4-95DC-2F2364CDDB93}" type="pres">
      <dgm:prSet presAssocID="{2617757E-4C69-4FBD-8295-5172975F9F5A}" presName="sp" presStyleCnt="0"/>
      <dgm:spPr/>
    </dgm:pt>
    <dgm:pt modelId="{A0F6AE88-537B-4074-AF6D-2C395EDAE2F6}" type="pres">
      <dgm:prSet presAssocID="{DA140918-BA10-4063-9419-664BD723853F}" presName="linNode" presStyleCnt="0"/>
      <dgm:spPr/>
    </dgm:pt>
    <dgm:pt modelId="{DA8A15D7-7B07-4CC7-B7EC-1FAC24C82D6B}" type="pres">
      <dgm:prSet presAssocID="{DA140918-BA10-4063-9419-664BD723853F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E6CF14B2-FFF6-4BE0-AA12-D9A5AFFBF73F}" type="pres">
      <dgm:prSet presAssocID="{DA140918-BA10-4063-9419-664BD723853F}" presName="descendantText" presStyleLbl="alignAccFollowNode1" presStyleIdx="1" presStyleCnt="8">
        <dgm:presLayoutVars>
          <dgm:bulletEnabled val="1"/>
        </dgm:presLayoutVars>
      </dgm:prSet>
      <dgm:spPr/>
    </dgm:pt>
    <dgm:pt modelId="{26A7678A-1DF1-49B3-9D37-40D77837AC8A}" type="pres">
      <dgm:prSet presAssocID="{17B70E75-8C27-43CC-ACB8-9EC5736EA903}" presName="sp" presStyleCnt="0"/>
      <dgm:spPr/>
    </dgm:pt>
    <dgm:pt modelId="{A9792E61-6F66-478D-B089-666140277F41}" type="pres">
      <dgm:prSet presAssocID="{BB46F48F-FC88-43B6-97F4-9A9929DE271B}" presName="linNode" presStyleCnt="0"/>
      <dgm:spPr/>
    </dgm:pt>
    <dgm:pt modelId="{C7CBA2DB-638F-4180-9402-506A4A754806}" type="pres">
      <dgm:prSet presAssocID="{BB46F48F-FC88-43B6-97F4-9A9929DE271B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BC3BD603-649E-4C70-BB8A-FBDA81E88C41}" type="pres">
      <dgm:prSet presAssocID="{BB46F48F-FC88-43B6-97F4-9A9929DE271B}" presName="descendantText" presStyleLbl="alignAccFollowNode1" presStyleIdx="2" presStyleCnt="8">
        <dgm:presLayoutVars>
          <dgm:bulletEnabled val="1"/>
        </dgm:presLayoutVars>
      </dgm:prSet>
      <dgm:spPr/>
    </dgm:pt>
    <dgm:pt modelId="{5288442A-272B-40E6-9ADA-210400A8AD2F}" type="pres">
      <dgm:prSet presAssocID="{AF42B973-3920-47D8-AF3C-A6683523241A}" presName="sp" presStyleCnt="0"/>
      <dgm:spPr/>
    </dgm:pt>
    <dgm:pt modelId="{497E521B-D1EF-45C7-A4F1-CFAE282A311B}" type="pres">
      <dgm:prSet presAssocID="{38054A36-2CDB-412D-99E5-79AAC73E1BD5}" presName="linNode" presStyleCnt="0"/>
      <dgm:spPr/>
    </dgm:pt>
    <dgm:pt modelId="{94A262F8-E102-4ACC-89C3-951389559627}" type="pres">
      <dgm:prSet presAssocID="{38054A36-2CDB-412D-99E5-79AAC73E1BD5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62CD752B-86F9-45E7-AB3E-7B9DF6C6DCCD}" type="pres">
      <dgm:prSet presAssocID="{38054A36-2CDB-412D-99E5-79AAC73E1BD5}" presName="descendantText" presStyleLbl="alignAccFollowNode1" presStyleIdx="3" presStyleCnt="8">
        <dgm:presLayoutVars>
          <dgm:bulletEnabled val="1"/>
        </dgm:presLayoutVars>
      </dgm:prSet>
      <dgm:spPr/>
    </dgm:pt>
    <dgm:pt modelId="{F5FA3AFA-4567-487C-9D31-1D5D000809B4}" type="pres">
      <dgm:prSet presAssocID="{52B6AB61-5237-4D64-9F39-13F37C50CCC6}" presName="sp" presStyleCnt="0"/>
      <dgm:spPr/>
    </dgm:pt>
    <dgm:pt modelId="{921B9489-61FF-4CCE-8EF9-7363CE347E09}" type="pres">
      <dgm:prSet presAssocID="{3D7B4E14-C8D0-4566-A3CC-45611152661C}" presName="linNode" presStyleCnt="0"/>
      <dgm:spPr/>
    </dgm:pt>
    <dgm:pt modelId="{5E4ABF7B-4D6F-41E3-83E4-FDD015878DED}" type="pres">
      <dgm:prSet presAssocID="{3D7B4E14-C8D0-4566-A3CC-45611152661C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2A762060-574E-44C0-B3B2-3E943302F2E4}" type="pres">
      <dgm:prSet presAssocID="{3D7B4E14-C8D0-4566-A3CC-45611152661C}" presName="descendantText" presStyleLbl="alignAccFollowNode1" presStyleIdx="4" presStyleCnt="8">
        <dgm:presLayoutVars>
          <dgm:bulletEnabled val="1"/>
        </dgm:presLayoutVars>
      </dgm:prSet>
      <dgm:spPr/>
    </dgm:pt>
    <dgm:pt modelId="{A0D46634-77FD-48BF-8879-2C46DFBC95D2}" type="pres">
      <dgm:prSet presAssocID="{1037B8E1-3477-4D05-A65C-274BD712D1BC}" presName="sp" presStyleCnt="0"/>
      <dgm:spPr/>
    </dgm:pt>
    <dgm:pt modelId="{E1E93580-45E6-4EB2-9797-21279CE34676}" type="pres">
      <dgm:prSet presAssocID="{0FE6E1D9-D015-4ADF-89E2-D4DE0E3CD10D}" presName="linNode" presStyleCnt="0"/>
      <dgm:spPr/>
    </dgm:pt>
    <dgm:pt modelId="{844AA9F2-C735-4AA7-8115-1BFC70C10812}" type="pres">
      <dgm:prSet presAssocID="{0FE6E1D9-D015-4ADF-89E2-D4DE0E3CD10D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EE7184B3-BCBA-4C75-8502-FD193A227EB7}" type="pres">
      <dgm:prSet presAssocID="{0FE6E1D9-D015-4ADF-89E2-D4DE0E3CD10D}" presName="descendantText" presStyleLbl="alignAccFollowNode1" presStyleIdx="5" presStyleCnt="8">
        <dgm:presLayoutVars>
          <dgm:bulletEnabled val="1"/>
        </dgm:presLayoutVars>
      </dgm:prSet>
      <dgm:spPr/>
    </dgm:pt>
    <dgm:pt modelId="{C25FEC69-1921-4A44-8971-CA55E460636C}" type="pres">
      <dgm:prSet presAssocID="{A08A7045-416A-4847-AA80-D3F5B80B1D4B}" presName="sp" presStyleCnt="0"/>
      <dgm:spPr/>
    </dgm:pt>
    <dgm:pt modelId="{0F00614D-A4AA-48F2-95C1-E1965189BD33}" type="pres">
      <dgm:prSet presAssocID="{3BDE39CE-6847-4339-8080-92DF6D17BF8B}" presName="linNode" presStyleCnt="0"/>
      <dgm:spPr/>
    </dgm:pt>
    <dgm:pt modelId="{C1BC96BA-E0D2-4865-9C22-7FE88E52A280}" type="pres">
      <dgm:prSet presAssocID="{3BDE39CE-6847-4339-8080-92DF6D17BF8B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E7501CDD-82F6-46D5-A6D1-0D5BEC8131A5}" type="pres">
      <dgm:prSet presAssocID="{3BDE39CE-6847-4339-8080-92DF6D17BF8B}" presName="descendantText" presStyleLbl="alignAccFollowNode1" presStyleIdx="6" presStyleCnt="8">
        <dgm:presLayoutVars>
          <dgm:bulletEnabled val="1"/>
        </dgm:presLayoutVars>
      </dgm:prSet>
      <dgm:spPr/>
    </dgm:pt>
    <dgm:pt modelId="{20C1F34F-618E-4F2E-AFC0-35953D1C6B15}" type="pres">
      <dgm:prSet presAssocID="{86342E66-2AC3-4C69-BACD-5C6BC411EDE5}" presName="sp" presStyleCnt="0"/>
      <dgm:spPr/>
    </dgm:pt>
    <dgm:pt modelId="{D7B91813-600A-4A9C-8F32-24C73BD982DA}" type="pres">
      <dgm:prSet presAssocID="{F675E775-1181-44BC-BDC4-1F9738178BF4}" presName="linNode" presStyleCnt="0"/>
      <dgm:spPr/>
    </dgm:pt>
    <dgm:pt modelId="{6FC0CC47-3804-4661-8A75-ABF9E0F629FB}" type="pres">
      <dgm:prSet presAssocID="{F675E775-1181-44BC-BDC4-1F9738178BF4}" presName="parentText" presStyleLbl="node1" presStyleIdx="7" presStyleCnt="8">
        <dgm:presLayoutVars>
          <dgm:chMax val="1"/>
          <dgm:bulletEnabled val="1"/>
        </dgm:presLayoutVars>
      </dgm:prSet>
      <dgm:spPr/>
    </dgm:pt>
    <dgm:pt modelId="{E315BB04-237A-463F-93E2-B1A29C78C23D}" type="pres">
      <dgm:prSet presAssocID="{F675E775-1181-44BC-BDC4-1F9738178BF4}" presName="descendantText" presStyleLbl="alignAccFollowNode1" presStyleIdx="7" presStyleCnt="8">
        <dgm:presLayoutVars>
          <dgm:bulletEnabled val="1"/>
        </dgm:presLayoutVars>
      </dgm:prSet>
      <dgm:spPr/>
    </dgm:pt>
  </dgm:ptLst>
  <dgm:cxnLst>
    <dgm:cxn modelId="{7EECE106-223E-4596-95EE-D1B629DD7FB5}" srcId="{3BDE39CE-6847-4339-8080-92DF6D17BF8B}" destId="{F6C8D190-1C17-4186-BA37-5E6E25D68B33}" srcOrd="1" destOrd="0" parTransId="{6C706D3D-DAC2-4BEC-900F-E8F5B61FA427}" sibTransId="{CB473B21-4929-4183-9D9B-C83D1A3C8C41}"/>
    <dgm:cxn modelId="{97B3C010-4570-4176-877A-E4B5F0C31A75}" type="presOf" srcId="{B08404E7-FC9B-4EBF-A53E-4EBEE8E7CDAA}" destId="{EE7184B3-BCBA-4C75-8502-FD193A227EB7}" srcOrd="0" destOrd="0" presId="urn:microsoft.com/office/officeart/2005/8/layout/vList5"/>
    <dgm:cxn modelId="{9A8BA420-049C-44ED-9002-F0AC75324102}" type="presOf" srcId="{8AFD1B97-5781-4692-B7A2-878C25E9B6B7}" destId="{62CD752B-86F9-45E7-AB3E-7B9DF6C6DCCD}" srcOrd="0" destOrd="0" presId="urn:microsoft.com/office/officeart/2005/8/layout/vList5"/>
    <dgm:cxn modelId="{8CBCF620-D159-4E97-BC0B-AE8412F7C918}" srcId="{1B2BCF61-A59D-4FB6-A88E-A5781AFA5D4E}" destId="{3D7B4E14-C8D0-4566-A3CC-45611152661C}" srcOrd="4" destOrd="0" parTransId="{BC1557E0-04EF-4E64-9186-9E00F037745A}" sibTransId="{1037B8E1-3477-4D05-A65C-274BD712D1BC}"/>
    <dgm:cxn modelId="{2DA86722-73EF-4632-A2F9-E0E5AC7D9726}" type="presOf" srcId="{674E09D2-B9C6-40FC-B50C-2859FD4E217E}" destId="{BC3BD603-649E-4C70-BB8A-FBDA81E88C41}" srcOrd="0" destOrd="1" presId="urn:microsoft.com/office/officeart/2005/8/layout/vList5"/>
    <dgm:cxn modelId="{D2AD2A23-0177-4ADD-89BC-60F56CDED853}" type="presOf" srcId="{F675E775-1181-44BC-BDC4-1F9738178BF4}" destId="{6FC0CC47-3804-4661-8A75-ABF9E0F629FB}" srcOrd="0" destOrd="0" presId="urn:microsoft.com/office/officeart/2005/8/layout/vList5"/>
    <dgm:cxn modelId="{4DC1C123-3E34-410F-ACEC-097C8D485E9D}" srcId="{0FE6E1D9-D015-4ADF-89E2-D4DE0E3CD10D}" destId="{B08404E7-FC9B-4EBF-A53E-4EBEE8E7CDAA}" srcOrd="0" destOrd="0" parTransId="{7EA3BB1F-EF0B-4E27-BD29-F650F424BEAE}" sibTransId="{79764113-CFDA-4905-BB4D-FCBA0D38213E}"/>
    <dgm:cxn modelId="{67C9F82B-C9E9-4968-8E91-515EBAC03D12}" type="presOf" srcId="{0224E506-8A65-4660-8FCE-7143EE3CE4DA}" destId="{62CD752B-86F9-45E7-AB3E-7B9DF6C6DCCD}" srcOrd="0" destOrd="1" presId="urn:microsoft.com/office/officeart/2005/8/layout/vList5"/>
    <dgm:cxn modelId="{14E35230-D1FE-4EB1-AF8B-203860FFEFF7}" type="presOf" srcId="{3EFE3DEB-8998-4C9D-96C4-AD4BFB4840C6}" destId="{2A762060-574E-44C0-B3B2-3E943302F2E4}" srcOrd="0" destOrd="1" presId="urn:microsoft.com/office/officeart/2005/8/layout/vList5"/>
    <dgm:cxn modelId="{C5C9D034-FB69-46F7-8AD7-582DC0B55A8A}" srcId="{3D7B4E14-C8D0-4566-A3CC-45611152661C}" destId="{3EFE3DEB-8998-4C9D-96C4-AD4BFB4840C6}" srcOrd="1" destOrd="0" parTransId="{E210841A-DEFD-4DFA-A4E1-17C9C5C99382}" sibTransId="{639DB678-2BFB-416A-BEE5-91EFD97221B5}"/>
    <dgm:cxn modelId="{BAFDB639-968B-45C8-9F0C-5EB2FC1E130E}" type="presOf" srcId="{7B7401D5-E1B5-44F4-A8DC-6ACAA10623CD}" destId="{E315BB04-237A-463F-93E2-B1A29C78C23D}" srcOrd="0" destOrd="1" presId="urn:microsoft.com/office/officeart/2005/8/layout/vList5"/>
    <dgm:cxn modelId="{0144013A-36DA-4EBD-99F8-B3B23B6AC05C}" srcId="{F675E775-1181-44BC-BDC4-1F9738178BF4}" destId="{708064BD-1D86-4017-B5D8-BFBBE6422B21}" srcOrd="0" destOrd="0" parTransId="{7D28395E-ADD5-4034-854B-8DF75EE9EB6E}" sibTransId="{5673920A-867B-430E-B193-7AE8A1590A82}"/>
    <dgm:cxn modelId="{900C933C-BC70-4752-B874-560356E33256}" type="presOf" srcId="{3BDE39CE-6847-4339-8080-92DF6D17BF8B}" destId="{C1BC96BA-E0D2-4865-9C22-7FE88E52A280}" srcOrd="0" destOrd="0" presId="urn:microsoft.com/office/officeart/2005/8/layout/vList5"/>
    <dgm:cxn modelId="{214D1F3E-A3F9-4EF7-8D73-FAA25F75F0A0}" type="presOf" srcId="{0FE6E1D9-D015-4ADF-89E2-D4DE0E3CD10D}" destId="{844AA9F2-C735-4AA7-8115-1BFC70C10812}" srcOrd="0" destOrd="0" presId="urn:microsoft.com/office/officeart/2005/8/layout/vList5"/>
    <dgm:cxn modelId="{41B25C49-DD87-49E1-9183-42E4999EEC9A}" type="presOf" srcId="{EA53D912-F835-4049-8C71-2F27C08A7360}" destId="{68A9B992-DA65-4E1C-A1FD-7094D4ED93AF}" srcOrd="0" destOrd="0" presId="urn:microsoft.com/office/officeart/2005/8/layout/vList5"/>
    <dgm:cxn modelId="{E240344E-0252-414D-BFA5-5C4B7C015F70}" srcId="{3D7B4E14-C8D0-4566-A3CC-45611152661C}" destId="{50508CC3-96DE-4A40-994E-A3D8FB1E16D1}" srcOrd="0" destOrd="0" parTransId="{583269D5-2C61-4D4C-9D9F-FF063C82E000}" sibTransId="{50423AD3-1285-4350-9651-DA3D735C2112}"/>
    <dgm:cxn modelId="{57C2634E-1CD4-49A3-8A87-AD2A80010732}" type="presOf" srcId="{DC4CB928-C3F8-4513-BCD2-930177E68A7A}" destId="{EE7184B3-BCBA-4C75-8502-FD193A227EB7}" srcOrd="0" destOrd="1" presId="urn:microsoft.com/office/officeart/2005/8/layout/vList5"/>
    <dgm:cxn modelId="{28D0724E-5F66-4B68-A500-50E996901DDC}" srcId="{1B2BCF61-A59D-4FB6-A88E-A5781AFA5D4E}" destId="{0FE6E1D9-D015-4ADF-89E2-D4DE0E3CD10D}" srcOrd="5" destOrd="0" parTransId="{1024ABF3-0340-42E9-996E-ADD2378A5AF7}" sibTransId="{A08A7045-416A-4847-AA80-D3F5B80B1D4B}"/>
    <dgm:cxn modelId="{9EF4704F-E34E-4428-9665-EE3432DB34CF}" srcId="{38054A36-2CDB-412D-99E5-79AAC73E1BD5}" destId="{0224E506-8A65-4660-8FCE-7143EE3CE4DA}" srcOrd="1" destOrd="0" parTransId="{BFE32459-F1D0-4108-AF7C-852E0C9E93F4}" sibTransId="{798CAD6E-1E30-4640-BEB6-2A41B0B458C1}"/>
    <dgm:cxn modelId="{85CCC86F-FA75-46B4-962E-5C6FB97575D9}" type="presOf" srcId="{F6C8D190-1C17-4186-BA37-5E6E25D68B33}" destId="{E7501CDD-82F6-46D5-A6D1-0D5BEC8131A5}" srcOrd="0" destOrd="1" presId="urn:microsoft.com/office/officeart/2005/8/layout/vList5"/>
    <dgm:cxn modelId="{B37AE66F-5D32-46ED-B0E7-F20929E83599}" type="presOf" srcId="{BCD20207-028F-4F6E-8619-60DBB3419FFD}" destId="{BC3BD603-649E-4C70-BB8A-FBDA81E88C41}" srcOrd="0" destOrd="0" presId="urn:microsoft.com/office/officeart/2005/8/layout/vList5"/>
    <dgm:cxn modelId="{A2FD4E73-7114-44A4-9156-764521D98A02}" type="presOf" srcId="{38054A36-2CDB-412D-99E5-79AAC73E1BD5}" destId="{94A262F8-E102-4ACC-89C3-951389559627}" srcOrd="0" destOrd="0" presId="urn:microsoft.com/office/officeart/2005/8/layout/vList5"/>
    <dgm:cxn modelId="{6DAC8953-8722-4680-B938-4DD0DC044BE8}" srcId="{DA140918-BA10-4063-9419-664BD723853F}" destId="{1914D5AD-433A-4145-A814-91C7807B75D7}" srcOrd="0" destOrd="0" parTransId="{C09DC2D5-EA7F-46BF-B37E-1C2F13461B64}" sibTransId="{265CE196-E3D3-49FA-8891-4923412F5BF6}"/>
    <dgm:cxn modelId="{181FAC73-65C4-4431-A0F8-55E61EA57C94}" srcId="{1B2BCF61-A59D-4FB6-A88E-A5781AFA5D4E}" destId="{DA140918-BA10-4063-9419-664BD723853F}" srcOrd="1" destOrd="0" parTransId="{1C522682-D550-42B7-97DA-D086BDD0A1CE}" sibTransId="{17B70E75-8C27-43CC-ACB8-9EC5736EA903}"/>
    <dgm:cxn modelId="{DD654574-B8B3-445D-8BEC-254353873177}" type="presOf" srcId="{BB46F48F-FC88-43B6-97F4-9A9929DE271B}" destId="{C7CBA2DB-638F-4180-9402-506A4A754806}" srcOrd="0" destOrd="0" presId="urn:microsoft.com/office/officeart/2005/8/layout/vList5"/>
    <dgm:cxn modelId="{A2AE5E77-7250-48DA-AD6A-360B703D3425}" srcId="{9E1234B3-156D-4983-BEEF-1A4759BA48CB}" destId="{BE3D04B9-02BB-4400-BB07-3E4E9DC07471}" srcOrd="1" destOrd="0" parTransId="{73FE95C0-D9E4-4A84-9E0B-319DCD78BCED}" sibTransId="{FEBF22F7-1AFA-445A-A5CF-1F58D5E87F91}"/>
    <dgm:cxn modelId="{53FA5991-FADA-417B-B20C-FE6E9DF6795F}" srcId="{F675E775-1181-44BC-BDC4-1F9738178BF4}" destId="{7B7401D5-E1B5-44F4-A8DC-6ACAA10623CD}" srcOrd="1" destOrd="0" parTransId="{D060A841-90A8-441E-87FF-69A486D1B135}" sibTransId="{86AA4812-08CC-4230-94A2-5F8843F7E8B7}"/>
    <dgm:cxn modelId="{9B11D191-2529-4BDF-899F-E3CC8DC2FA0B}" type="presOf" srcId="{50508CC3-96DE-4A40-994E-A3D8FB1E16D1}" destId="{2A762060-574E-44C0-B3B2-3E943302F2E4}" srcOrd="0" destOrd="0" presId="urn:microsoft.com/office/officeart/2005/8/layout/vList5"/>
    <dgm:cxn modelId="{94B7029A-33A1-48C5-BB0C-ECB79F971757}" type="presOf" srcId="{BE3D04B9-02BB-4400-BB07-3E4E9DC07471}" destId="{68A9B992-DA65-4E1C-A1FD-7094D4ED93AF}" srcOrd="0" destOrd="1" presId="urn:microsoft.com/office/officeart/2005/8/layout/vList5"/>
    <dgm:cxn modelId="{65DFBA9E-8F62-4D80-8392-E4B20FB95473}" type="presOf" srcId="{3D7B4E14-C8D0-4566-A3CC-45611152661C}" destId="{5E4ABF7B-4D6F-41E3-83E4-FDD015878DED}" srcOrd="0" destOrd="0" presId="urn:microsoft.com/office/officeart/2005/8/layout/vList5"/>
    <dgm:cxn modelId="{4FEC14A6-6CD5-488F-A263-74875D7C1597}" type="presOf" srcId="{708064BD-1D86-4017-B5D8-BFBBE6422B21}" destId="{E315BB04-237A-463F-93E2-B1A29C78C23D}" srcOrd="0" destOrd="0" presId="urn:microsoft.com/office/officeart/2005/8/layout/vList5"/>
    <dgm:cxn modelId="{CFEEE0A6-F0C6-433F-9938-AB9077D73CEB}" type="presOf" srcId="{DA140918-BA10-4063-9419-664BD723853F}" destId="{DA8A15D7-7B07-4CC7-B7EC-1FAC24C82D6B}" srcOrd="0" destOrd="0" presId="urn:microsoft.com/office/officeart/2005/8/layout/vList5"/>
    <dgm:cxn modelId="{8ADD8AA7-0575-40CA-ADF1-2CE7B4882105}" type="presOf" srcId="{9E1234B3-156D-4983-BEEF-1A4759BA48CB}" destId="{23077C28-B511-4187-A9F0-B56E19B2324E}" srcOrd="0" destOrd="0" presId="urn:microsoft.com/office/officeart/2005/8/layout/vList5"/>
    <dgm:cxn modelId="{675D99B0-541F-4F70-93B3-9D97542A611E}" srcId="{1B2BCF61-A59D-4FB6-A88E-A5781AFA5D4E}" destId="{F675E775-1181-44BC-BDC4-1F9738178BF4}" srcOrd="7" destOrd="0" parTransId="{12552C29-8FF0-46BA-9A6D-806D5BDB29DF}" sibTransId="{136324D9-3B7A-4FD3-B2EB-8309FC8BD9E2}"/>
    <dgm:cxn modelId="{E13677B6-5BE5-49FE-BADD-E4B823C25189}" srcId="{1B2BCF61-A59D-4FB6-A88E-A5781AFA5D4E}" destId="{9E1234B3-156D-4983-BEEF-1A4759BA48CB}" srcOrd="0" destOrd="0" parTransId="{DFD7BD9E-EADB-4458-8BF8-2F5B2F906310}" sibTransId="{2617757E-4C69-4FBD-8295-5172975F9F5A}"/>
    <dgm:cxn modelId="{CBB20FB7-C0F2-46F3-AC4F-19C13788BC73}" type="presOf" srcId="{1B2BCF61-A59D-4FB6-A88E-A5781AFA5D4E}" destId="{C01C17E3-8C11-4762-A99D-1CA9247B31ED}" srcOrd="0" destOrd="0" presId="urn:microsoft.com/office/officeart/2005/8/layout/vList5"/>
    <dgm:cxn modelId="{DE1D7DB7-FFDC-488C-A1B4-87DAD19B81DE}" type="presOf" srcId="{E043F715-51E8-4E42-87B1-3A33CC7A282F}" destId="{E7501CDD-82F6-46D5-A6D1-0D5BEC8131A5}" srcOrd="0" destOrd="0" presId="urn:microsoft.com/office/officeart/2005/8/layout/vList5"/>
    <dgm:cxn modelId="{D8C6D0BF-7697-4CBE-A6FA-770EBF502530}" srcId="{38054A36-2CDB-412D-99E5-79AAC73E1BD5}" destId="{8AFD1B97-5781-4692-B7A2-878C25E9B6B7}" srcOrd="0" destOrd="0" parTransId="{071ED1D4-2A58-424A-ACB1-E786BACC5D4A}" sibTransId="{451BB5CB-6CDA-45B8-A209-A33486103D0F}"/>
    <dgm:cxn modelId="{DAB061C3-D2CD-4FD1-9766-46B69841877A}" type="presOf" srcId="{1A955B1B-DB4A-4EE8-BE11-EFEBE742E38B}" destId="{E6CF14B2-FFF6-4BE0-AA12-D9A5AFFBF73F}" srcOrd="0" destOrd="1" presId="urn:microsoft.com/office/officeart/2005/8/layout/vList5"/>
    <dgm:cxn modelId="{862C85C3-D6F4-4C61-A138-BBB3221DD111}" srcId="{1B2BCF61-A59D-4FB6-A88E-A5781AFA5D4E}" destId="{3BDE39CE-6847-4339-8080-92DF6D17BF8B}" srcOrd="6" destOrd="0" parTransId="{4B90D1D3-43EB-43D5-83FD-45E73CB33FAE}" sibTransId="{86342E66-2AC3-4C69-BACD-5C6BC411EDE5}"/>
    <dgm:cxn modelId="{67FA03C6-FA3A-4827-9C04-54220B94BF39}" srcId="{1B2BCF61-A59D-4FB6-A88E-A5781AFA5D4E}" destId="{38054A36-2CDB-412D-99E5-79AAC73E1BD5}" srcOrd="3" destOrd="0" parTransId="{DA3E5DB8-4EB3-41A9-A146-D37230CE0C66}" sibTransId="{52B6AB61-5237-4D64-9F39-13F37C50CCC6}"/>
    <dgm:cxn modelId="{6FCAA4CA-13E0-4DEB-82E9-356164EB158A}" srcId="{9E1234B3-156D-4983-BEEF-1A4759BA48CB}" destId="{EA53D912-F835-4049-8C71-2F27C08A7360}" srcOrd="0" destOrd="0" parTransId="{4885CB3C-1CE4-4331-8055-A65E4143F01D}" sibTransId="{2DE0961E-4E49-4021-8A2C-4D559A05E988}"/>
    <dgm:cxn modelId="{34BD29CB-B84B-4855-A1C5-322CA362F852}" srcId="{BB46F48F-FC88-43B6-97F4-9A9929DE271B}" destId="{BCD20207-028F-4F6E-8619-60DBB3419FFD}" srcOrd="0" destOrd="0" parTransId="{DE8BC5C3-5C72-422D-8CC0-539B1AA637DB}" sibTransId="{A9650036-B02E-44CD-BA6B-68AFFA7F8528}"/>
    <dgm:cxn modelId="{923D0AD4-5D92-4F62-AD81-7D0986A55FC5}" srcId="{BB46F48F-FC88-43B6-97F4-9A9929DE271B}" destId="{674E09D2-B9C6-40FC-B50C-2859FD4E217E}" srcOrd="1" destOrd="0" parTransId="{8190DAD7-DCBC-429F-9260-67DD1275202B}" sibTransId="{2F0C6102-D0D0-47E9-BA19-1945E76EF6F7}"/>
    <dgm:cxn modelId="{67585DD4-0E39-4E91-B27B-508340A97522}" srcId="{0FE6E1D9-D015-4ADF-89E2-D4DE0E3CD10D}" destId="{DC4CB928-C3F8-4513-BCD2-930177E68A7A}" srcOrd="1" destOrd="0" parTransId="{9153A1C0-E590-4137-BCAF-2F95F8820382}" sibTransId="{3F6F8B99-97E1-401A-8232-BA69C46D5F5F}"/>
    <dgm:cxn modelId="{B545F2D4-A686-45A3-9899-D3C994C89FCD}" srcId="{1B2BCF61-A59D-4FB6-A88E-A5781AFA5D4E}" destId="{BB46F48F-FC88-43B6-97F4-9A9929DE271B}" srcOrd="2" destOrd="0" parTransId="{CEC13807-53F5-4238-9A1F-3E10610B3D01}" sibTransId="{AF42B973-3920-47D8-AF3C-A6683523241A}"/>
    <dgm:cxn modelId="{58B397D7-44F8-4F3F-8E17-175B83716C1F}" type="presOf" srcId="{1914D5AD-433A-4145-A814-91C7807B75D7}" destId="{E6CF14B2-FFF6-4BE0-AA12-D9A5AFFBF73F}" srcOrd="0" destOrd="0" presId="urn:microsoft.com/office/officeart/2005/8/layout/vList5"/>
    <dgm:cxn modelId="{C3E0E6D8-4F99-4632-814F-4DA3B0CDC91D}" type="presOf" srcId="{AAABC5F7-D0C8-43AB-8248-C21029EB7D49}" destId="{68A9B992-DA65-4E1C-A1FD-7094D4ED93AF}" srcOrd="0" destOrd="2" presId="urn:microsoft.com/office/officeart/2005/8/layout/vList5"/>
    <dgm:cxn modelId="{086D98DD-FAC9-43F7-9559-C70347F55624}" srcId="{3BDE39CE-6847-4339-8080-92DF6D17BF8B}" destId="{E043F715-51E8-4E42-87B1-3A33CC7A282F}" srcOrd="0" destOrd="0" parTransId="{8F469B18-D41F-49B5-9080-A20A93168D95}" sibTransId="{636A8D22-7FEC-4C3D-A055-A3705AA115C1}"/>
    <dgm:cxn modelId="{02ECA8DF-C458-43ED-A4CC-7A787E43568D}" srcId="{9E1234B3-156D-4983-BEEF-1A4759BA48CB}" destId="{AAABC5F7-D0C8-43AB-8248-C21029EB7D49}" srcOrd="2" destOrd="0" parTransId="{58C6CC91-45AD-4C2F-A745-BA1960E0FD2A}" sibTransId="{127CFB24-F313-418E-A491-FA52C6906122}"/>
    <dgm:cxn modelId="{15492EF1-C530-4AE1-BF84-20D48220CA1F}" srcId="{DA140918-BA10-4063-9419-664BD723853F}" destId="{1A955B1B-DB4A-4EE8-BE11-EFEBE742E38B}" srcOrd="1" destOrd="0" parTransId="{7B3AF9A4-8DB9-40AD-B68C-EC78244EBEDB}" sibTransId="{910A83BA-7C6F-43B9-B3FF-1CF87A2985ED}"/>
    <dgm:cxn modelId="{38481E91-13B4-4164-9A25-48E245E4DF3C}" type="presParOf" srcId="{C01C17E3-8C11-4762-A99D-1CA9247B31ED}" destId="{1B6FEDEA-B2C1-4BD8-BB37-1B9BB2C1F8EC}" srcOrd="0" destOrd="0" presId="urn:microsoft.com/office/officeart/2005/8/layout/vList5"/>
    <dgm:cxn modelId="{8C7A0EF7-EEC6-4BA1-B29F-43ECDF7B5A0A}" type="presParOf" srcId="{1B6FEDEA-B2C1-4BD8-BB37-1B9BB2C1F8EC}" destId="{23077C28-B511-4187-A9F0-B56E19B2324E}" srcOrd="0" destOrd="0" presId="urn:microsoft.com/office/officeart/2005/8/layout/vList5"/>
    <dgm:cxn modelId="{36673B50-5097-497D-8301-C995E5E6BD7E}" type="presParOf" srcId="{1B6FEDEA-B2C1-4BD8-BB37-1B9BB2C1F8EC}" destId="{68A9B992-DA65-4E1C-A1FD-7094D4ED93AF}" srcOrd="1" destOrd="0" presId="urn:microsoft.com/office/officeart/2005/8/layout/vList5"/>
    <dgm:cxn modelId="{3CA476E2-7F52-4CFA-B37D-15BB9B96EE13}" type="presParOf" srcId="{C01C17E3-8C11-4762-A99D-1CA9247B31ED}" destId="{DA8B7275-935E-44A4-95DC-2F2364CDDB93}" srcOrd="1" destOrd="0" presId="urn:microsoft.com/office/officeart/2005/8/layout/vList5"/>
    <dgm:cxn modelId="{AC31C968-0C32-4B36-9411-822345E0E30A}" type="presParOf" srcId="{C01C17E3-8C11-4762-A99D-1CA9247B31ED}" destId="{A0F6AE88-537B-4074-AF6D-2C395EDAE2F6}" srcOrd="2" destOrd="0" presId="urn:microsoft.com/office/officeart/2005/8/layout/vList5"/>
    <dgm:cxn modelId="{22BD1BDB-CCA2-4F91-8634-D861B3EB4620}" type="presParOf" srcId="{A0F6AE88-537B-4074-AF6D-2C395EDAE2F6}" destId="{DA8A15D7-7B07-4CC7-B7EC-1FAC24C82D6B}" srcOrd="0" destOrd="0" presId="urn:microsoft.com/office/officeart/2005/8/layout/vList5"/>
    <dgm:cxn modelId="{BDD0A708-0580-4554-939D-D23E1305A78C}" type="presParOf" srcId="{A0F6AE88-537B-4074-AF6D-2C395EDAE2F6}" destId="{E6CF14B2-FFF6-4BE0-AA12-D9A5AFFBF73F}" srcOrd="1" destOrd="0" presId="urn:microsoft.com/office/officeart/2005/8/layout/vList5"/>
    <dgm:cxn modelId="{7187B8DA-4D2A-4115-B298-8257D2FBE724}" type="presParOf" srcId="{C01C17E3-8C11-4762-A99D-1CA9247B31ED}" destId="{26A7678A-1DF1-49B3-9D37-40D77837AC8A}" srcOrd="3" destOrd="0" presId="urn:microsoft.com/office/officeart/2005/8/layout/vList5"/>
    <dgm:cxn modelId="{A6B1EAA1-F3E1-4EB1-9C8D-3DF882C235A3}" type="presParOf" srcId="{C01C17E3-8C11-4762-A99D-1CA9247B31ED}" destId="{A9792E61-6F66-478D-B089-666140277F41}" srcOrd="4" destOrd="0" presId="urn:microsoft.com/office/officeart/2005/8/layout/vList5"/>
    <dgm:cxn modelId="{CE51DA19-19F8-43E8-A537-05C6C66550CD}" type="presParOf" srcId="{A9792E61-6F66-478D-B089-666140277F41}" destId="{C7CBA2DB-638F-4180-9402-506A4A754806}" srcOrd="0" destOrd="0" presId="urn:microsoft.com/office/officeart/2005/8/layout/vList5"/>
    <dgm:cxn modelId="{8211BA7C-4F27-4B2F-99DD-C39C038B844B}" type="presParOf" srcId="{A9792E61-6F66-478D-B089-666140277F41}" destId="{BC3BD603-649E-4C70-BB8A-FBDA81E88C41}" srcOrd="1" destOrd="0" presId="urn:microsoft.com/office/officeart/2005/8/layout/vList5"/>
    <dgm:cxn modelId="{0580B516-79ED-4FF1-B7CF-23370FC49663}" type="presParOf" srcId="{C01C17E3-8C11-4762-A99D-1CA9247B31ED}" destId="{5288442A-272B-40E6-9ADA-210400A8AD2F}" srcOrd="5" destOrd="0" presId="urn:microsoft.com/office/officeart/2005/8/layout/vList5"/>
    <dgm:cxn modelId="{E1752FF4-9FDA-467F-B3D6-11B655355E5E}" type="presParOf" srcId="{C01C17E3-8C11-4762-A99D-1CA9247B31ED}" destId="{497E521B-D1EF-45C7-A4F1-CFAE282A311B}" srcOrd="6" destOrd="0" presId="urn:microsoft.com/office/officeart/2005/8/layout/vList5"/>
    <dgm:cxn modelId="{3651733E-FCCA-45FE-880B-E1061D2FAB4C}" type="presParOf" srcId="{497E521B-D1EF-45C7-A4F1-CFAE282A311B}" destId="{94A262F8-E102-4ACC-89C3-951389559627}" srcOrd="0" destOrd="0" presId="urn:microsoft.com/office/officeart/2005/8/layout/vList5"/>
    <dgm:cxn modelId="{822CAB79-4276-465A-A0D8-5469840A9353}" type="presParOf" srcId="{497E521B-D1EF-45C7-A4F1-CFAE282A311B}" destId="{62CD752B-86F9-45E7-AB3E-7B9DF6C6DCCD}" srcOrd="1" destOrd="0" presId="urn:microsoft.com/office/officeart/2005/8/layout/vList5"/>
    <dgm:cxn modelId="{86537579-805D-4327-9990-6BC39A312014}" type="presParOf" srcId="{C01C17E3-8C11-4762-A99D-1CA9247B31ED}" destId="{F5FA3AFA-4567-487C-9D31-1D5D000809B4}" srcOrd="7" destOrd="0" presId="urn:microsoft.com/office/officeart/2005/8/layout/vList5"/>
    <dgm:cxn modelId="{256DA636-8358-461E-8670-CA87E7AAE13F}" type="presParOf" srcId="{C01C17E3-8C11-4762-A99D-1CA9247B31ED}" destId="{921B9489-61FF-4CCE-8EF9-7363CE347E09}" srcOrd="8" destOrd="0" presId="urn:microsoft.com/office/officeart/2005/8/layout/vList5"/>
    <dgm:cxn modelId="{80306C85-C374-4F2B-AFA3-3F3A347C25AB}" type="presParOf" srcId="{921B9489-61FF-4CCE-8EF9-7363CE347E09}" destId="{5E4ABF7B-4D6F-41E3-83E4-FDD015878DED}" srcOrd="0" destOrd="0" presId="urn:microsoft.com/office/officeart/2005/8/layout/vList5"/>
    <dgm:cxn modelId="{33B2B3FC-38AC-4611-A6C9-FC9FC8C43F96}" type="presParOf" srcId="{921B9489-61FF-4CCE-8EF9-7363CE347E09}" destId="{2A762060-574E-44C0-B3B2-3E943302F2E4}" srcOrd="1" destOrd="0" presId="urn:microsoft.com/office/officeart/2005/8/layout/vList5"/>
    <dgm:cxn modelId="{C94B13AB-5951-4CD8-BDE3-B719AA671F1C}" type="presParOf" srcId="{C01C17E3-8C11-4762-A99D-1CA9247B31ED}" destId="{A0D46634-77FD-48BF-8879-2C46DFBC95D2}" srcOrd="9" destOrd="0" presId="urn:microsoft.com/office/officeart/2005/8/layout/vList5"/>
    <dgm:cxn modelId="{9E10268C-6C3A-48D7-9105-3610EEB00EEB}" type="presParOf" srcId="{C01C17E3-8C11-4762-A99D-1CA9247B31ED}" destId="{E1E93580-45E6-4EB2-9797-21279CE34676}" srcOrd="10" destOrd="0" presId="urn:microsoft.com/office/officeart/2005/8/layout/vList5"/>
    <dgm:cxn modelId="{AE461D29-0138-4FAC-8C25-4660C0ADCCE4}" type="presParOf" srcId="{E1E93580-45E6-4EB2-9797-21279CE34676}" destId="{844AA9F2-C735-4AA7-8115-1BFC70C10812}" srcOrd="0" destOrd="0" presId="urn:microsoft.com/office/officeart/2005/8/layout/vList5"/>
    <dgm:cxn modelId="{1D2144C2-EE9A-413A-8B63-A12FE626B8B0}" type="presParOf" srcId="{E1E93580-45E6-4EB2-9797-21279CE34676}" destId="{EE7184B3-BCBA-4C75-8502-FD193A227EB7}" srcOrd="1" destOrd="0" presId="urn:microsoft.com/office/officeart/2005/8/layout/vList5"/>
    <dgm:cxn modelId="{9781201D-2FEA-4EDD-B115-D69D67BB0505}" type="presParOf" srcId="{C01C17E3-8C11-4762-A99D-1CA9247B31ED}" destId="{C25FEC69-1921-4A44-8971-CA55E460636C}" srcOrd="11" destOrd="0" presId="urn:microsoft.com/office/officeart/2005/8/layout/vList5"/>
    <dgm:cxn modelId="{FE916C84-C482-4C1E-8961-6D9AA0CC39EA}" type="presParOf" srcId="{C01C17E3-8C11-4762-A99D-1CA9247B31ED}" destId="{0F00614D-A4AA-48F2-95C1-E1965189BD33}" srcOrd="12" destOrd="0" presId="urn:microsoft.com/office/officeart/2005/8/layout/vList5"/>
    <dgm:cxn modelId="{12049AC4-869D-46C4-BA3F-6629AEFCB060}" type="presParOf" srcId="{0F00614D-A4AA-48F2-95C1-E1965189BD33}" destId="{C1BC96BA-E0D2-4865-9C22-7FE88E52A280}" srcOrd="0" destOrd="0" presId="urn:microsoft.com/office/officeart/2005/8/layout/vList5"/>
    <dgm:cxn modelId="{D7B55452-6173-4232-8DB2-AB4C793F0C08}" type="presParOf" srcId="{0F00614D-A4AA-48F2-95C1-E1965189BD33}" destId="{E7501CDD-82F6-46D5-A6D1-0D5BEC8131A5}" srcOrd="1" destOrd="0" presId="urn:microsoft.com/office/officeart/2005/8/layout/vList5"/>
    <dgm:cxn modelId="{AABF62D8-FECE-4E1A-A267-DE46EC572766}" type="presParOf" srcId="{C01C17E3-8C11-4762-A99D-1CA9247B31ED}" destId="{20C1F34F-618E-4F2E-AFC0-35953D1C6B15}" srcOrd="13" destOrd="0" presId="urn:microsoft.com/office/officeart/2005/8/layout/vList5"/>
    <dgm:cxn modelId="{D963AA80-A18B-4028-BB47-8B7BE2083A78}" type="presParOf" srcId="{C01C17E3-8C11-4762-A99D-1CA9247B31ED}" destId="{D7B91813-600A-4A9C-8F32-24C73BD982DA}" srcOrd="14" destOrd="0" presId="urn:microsoft.com/office/officeart/2005/8/layout/vList5"/>
    <dgm:cxn modelId="{6DDAA591-DAA8-4318-9AEB-A38989D0B324}" type="presParOf" srcId="{D7B91813-600A-4A9C-8F32-24C73BD982DA}" destId="{6FC0CC47-3804-4661-8A75-ABF9E0F629FB}" srcOrd="0" destOrd="0" presId="urn:microsoft.com/office/officeart/2005/8/layout/vList5"/>
    <dgm:cxn modelId="{2AC815AB-C93D-42F2-9536-6894FD29107C}" type="presParOf" srcId="{D7B91813-600A-4A9C-8F32-24C73BD982DA}" destId="{E315BB04-237A-463F-93E2-B1A29C78C2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9B992-DA65-4E1C-A1FD-7094D4ED93AF}">
      <dsp:nvSpPr>
        <dsp:cNvPr id="0" name=""/>
        <dsp:cNvSpPr/>
      </dsp:nvSpPr>
      <dsp:spPr>
        <a:xfrm rot="5400000">
          <a:off x="6285097" y="-2826046"/>
          <a:ext cx="494770" cy="614821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900" kern="1200" dirty="0"/>
            <a:t>Διαφορά μακροβιότητα- γήρανση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900" kern="1200" dirty="0"/>
            <a:t>Γενιά και ηλικία. Διαφορετικές γενιές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900" kern="1200" dirty="0"/>
            <a:t>4 Μοντέλα προσαρμογής</a:t>
          </a:r>
          <a:r>
            <a:rPr lang="el-GR" sz="600" kern="1200" dirty="0"/>
            <a:t> </a:t>
          </a:r>
          <a:endParaRPr lang="en-US" sz="600" kern="1200" dirty="0"/>
        </a:p>
      </dsp:txBody>
      <dsp:txXfrm rot="-5400000">
        <a:off x="3458373" y="24831"/>
        <a:ext cx="6124066" cy="446464"/>
      </dsp:txXfrm>
    </dsp:sp>
    <dsp:sp modelId="{23077C28-B511-4187-A9F0-B56E19B2324E}">
      <dsp:nvSpPr>
        <dsp:cNvPr id="0" name=""/>
        <dsp:cNvSpPr/>
      </dsp:nvSpPr>
      <dsp:spPr>
        <a:xfrm>
          <a:off x="0" y="48977"/>
          <a:ext cx="3458373" cy="3981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/>
            <a:t>Γενικές έννοιες</a:t>
          </a:r>
          <a:r>
            <a:rPr lang="en-US" sz="1100" kern="1200" dirty="0"/>
            <a:t> - </a:t>
          </a:r>
          <a:r>
            <a:rPr lang="en-US" sz="1100" b="1" kern="1200" dirty="0"/>
            <a:t>E</a:t>
          </a:r>
          <a:r>
            <a:rPr lang="el-GR" sz="1100" b="1" kern="1200" dirty="0"/>
            <a:t>ΙΣΑΓΩΓΙΚΑ</a:t>
          </a:r>
          <a:endParaRPr lang="en-US" sz="1100" b="1" kern="1200" dirty="0"/>
        </a:p>
      </dsp:txBody>
      <dsp:txXfrm>
        <a:off x="19437" y="68414"/>
        <a:ext cx="3419499" cy="359297"/>
      </dsp:txXfrm>
    </dsp:sp>
    <dsp:sp modelId="{E6CF14B2-FFF6-4BE0-AA12-D9A5AFFBF73F}">
      <dsp:nvSpPr>
        <dsp:cNvPr id="0" name=""/>
        <dsp:cNvSpPr/>
      </dsp:nvSpPr>
      <dsp:spPr>
        <a:xfrm rot="5400000">
          <a:off x="6385992" y="-2365680"/>
          <a:ext cx="318536" cy="616024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000" kern="1200" dirty="0" err="1"/>
            <a:t>Δημογραφικα</a:t>
          </a:r>
          <a:r>
            <a:rPr lang="el-GR" sz="1000" kern="1200" dirty="0"/>
            <a:t> αδρά δεδομένα για μια οικονομική ανάλυση της γήρανσης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000" kern="1200" dirty="0" err="1"/>
            <a:t>Πηγες</a:t>
          </a:r>
          <a:r>
            <a:rPr lang="el-GR" sz="1000" kern="1200" dirty="0"/>
            <a:t> αβεβαιότητας – μακροβιότητα, γεννήσεις, μετανάστευση</a:t>
          </a:r>
          <a:endParaRPr lang="en-US" sz="1000" kern="1200" dirty="0"/>
        </a:p>
      </dsp:txBody>
      <dsp:txXfrm rot="-5400000">
        <a:off x="3465138" y="570724"/>
        <a:ext cx="6144695" cy="287436"/>
      </dsp:txXfrm>
    </dsp:sp>
    <dsp:sp modelId="{DA8A15D7-7B07-4CC7-B7EC-1FAC24C82D6B}">
      <dsp:nvSpPr>
        <dsp:cNvPr id="0" name=""/>
        <dsp:cNvSpPr/>
      </dsp:nvSpPr>
      <dsp:spPr>
        <a:xfrm>
          <a:off x="0" y="515356"/>
          <a:ext cx="3465137" cy="39817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1" i="0" kern="1200" dirty="0"/>
            <a:t>Η ΔΗΜΟΓΡΑΦΙΚΗ ΑΦΕΤΗΡΙΑ</a:t>
          </a:r>
          <a:endParaRPr lang="en-US" sz="1100" kern="1200" dirty="0"/>
        </a:p>
      </dsp:txBody>
      <dsp:txXfrm>
        <a:off x="19437" y="534793"/>
        <a:ext cx="3426263" cy="359297"/>
      </dsp:txXfrm>
    </dsp:sp>
    <dsp:sp modelId="{BC3BD603-649E-4C70-BB8A-FBDA81E88C41}">
      <dsp:nvSpPr>
        <dsp:cNvPr id="0" name=""/>
        <dsp:cNvSpPr/>
      </dsp:nvSpPr>
      <dsp:spPr>
        <a:xfrm rot="5400000">
          <a:off x="6385992" y="-1947600"/>
          <a:ext cx="318536" cy="616024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800" kern="1200" dirty="0"/>
            <a:t>Μακροοικονομικά της γήρανσης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800" kern="1200" dirty="0"/>
            <a:t>Οικονομικά της οικογένειας</a:t>
          </a:r>
          <a:endParaRPr lang="en-US" sz="800" kern="1200" dirty="0"/>
        </a:p>
      </dsp:txBody>
      <dsp:txXfrm rot="-5400000">
        <a:off x="3465138" y="988804"/>
        <a:ext cx="6144695" cy="287436"/>
      </dsp:txXfrm>
    </dsp:sp>
    <dsp:sp modelId="{C7CBA2DB-638F-4180-9402-506A4A754806}">
      <dsp:nvSpPr>
        <dsp:cNvPr id="0" name=""/>
        <dsp:cNvSpPr/>
      </dsp:nvSpPr>
      <dsp:spPr>
        <a:xfrm>
          <a:off x="0" y="933436"/>
          <a:ext cx="3465137" cy="39817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/>
            <a:t>ΠΛΗΘΥΣΜΟΣ ΚΑΙ ΟΙΚΟΝΟΜΙΚΗ ΑΝΑΛΥΣΗ</a:t>
          </a:r>
          <a:endParaRPr lang="en-US" sz="1100" kern="1200" dirty="0"/>
        </a:p>
      </dsp:txBody>
      <dsp:txXfrm>
        <a:off x="19437" y="952873"/>
        <a:ext cx="3426263" cy="359297"/>
      </dsp:txXfrm>
    </dsp:sp>
    <dsp:sp modelId="{62CD752B-86F9-45E7-AB3E-7B9DF6C6DCCD}">
      <dsp:nvSpPr>
        <dsp:cNvPr id="0" name=""/>
        <dsp:cNvSpPr/>
      </dsp:nvSpPr>
      <dsp:spPr>
        <a:xfrm rot="5400000">
          <a:off x="6385992" y="-1529521"/>
          <a:ext cx="318536" cy="6160245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 To </a:t>
          </a:r>
          <a:r>
            <a:rPr lang="el-GR" sz="900" kern="1200" dirty="0"/>
            <a:t>υπόδειγμα του κύκλου ζωής – προγραμματισμός και μακροβιότητα – φάσεις ζωής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900" kern="1200" dirty="0"/>
            <a:t> Συστήματα συντάξεων και μακροβιότητα</a:t>
          </a:r>
          <a:endParaRPr lang="en-US" sz="900" kern="1200" dirty="0"/>
        </a:p>
      </dsp:txBody>
      <dsp:txXfrm rot="-5400000">
        <a:off x="3465138" y="1406883"/>
        <a:ext cx="6144695" cy="287436"/>
      </dsp:txXfrm>
    </dsp:sp>
    <dsp:sp modelId="{94A262F8-E102-4ACC-89C3-951389559627}">
      <dsp:nvSpPr>
        <dsp:cNvPr id="0" name=""/>
        <dsp:cNvSpPr/>
      </dsp:nvSpPr>
      <dsp:spPr>
        <a:xfrm>
          <a:off x="0" y="1351515"/>
          <a:ext cx="3465137" cy="39817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/>
            <a:t>Αποταμίευση, συντάξεις και μακροβιότητα</a:t>
          </a:r>
          <a:endParaRPr lang="en-US" sz="1100" kern="1200" dirty="0"/>
        </a:p>
      </dsp:txBody>
      <dsp:txXfrm>
        <a:off x="19437" y="1370952"/>
        <a:ext cx="3426263" cy="359297"/>
      </dsp:txXfrm>
    </dsp:sp>
    <dsp:sp modelId="{2A762060-574E-44C0-B3B2-3E943302F2E4}">
      <dsp:nvSpPr>
        <dsp:cNvPr id="0" name=""/>
        <dsp:cNvSpPr/>
      </dsp:nvSpPr>
      <dsp:spPr>
        <a:xfrm rot="5400000">
          <a:off x="6385992" y="-1111441"/>
          <a:ext cx="318536" cy="6160245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900" kern="1200" dirty="0"/>
            <a:t>Από τι εξαρτάται η προσφορά και ζήτηση εργασίας για μεγαλύτερους;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900" kern="1200" dirty="0"/>
            <a:t>Ηλικία συνταξιοδότησης – εργασία γυναικών</a:t>
          </a:r>
          <a:endParaRPr lang="en-US" sz="900" kern="1200" dirty="0"/>
        </a:p>
      </dsp:txBody>
      <dsp:txXfrm rot="-5400000">
        <a:off x="3465138" y="1824963"/>
        <a:ext cx="6144695" cy="287436"/>
      </dsp:txXfrm>
    </dsp:sp>
    <dsp:sp modelId="{5E4ABF7B-4D6F-41E3-83E4-FDD015878DED}">
      <dsp:nvSpPr>
        <dsp:cNvPr id="0" name=""/>
        <dsp:cNvSpPr/>
      </dsp:nvSpPr>
      <dsp:spPr>
        <a:xfrm>
          <a:off x="0" y="1769595"/>
          <a:ext cx="3465137" cy="39817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1" i="0" kern="1200" dirty="0" err="1"/>
            <a:t>Αγορα</a:t>
          </a:r>
          <a:r>
            <a:rPr lang="el-GR" sz="1100" b="1" i="0" kern="1200" dirty="0"/>
            <a:t> εργασίας και ηλικιωμένοι</a:t>
          </a:r>
          <a:endParaRPr lang="en-US" sz="1100" kern="1200" dirty="0"/>
        </a:p>
      </dsp:txBody>
      <dsp:txXfrm>
        <a:off x="19437" y="1789032"/>
        <a:ext cx="3426263" cy="359297"/>
      </dsp:txXfrm>
    </dsp:sp>
    <dsp:sp modelId="{EE7184B3-BCBA-4C75-8502-FD193A227EB7}">
      <dsp:nvSpPr>
        <dsp:cNvPr id="0" name=""/>
        <dsp:cNvSpPr/>
      </dsp:nvSpPr>
      <dsp:spPr>
        <a:xfrm rot="5400000">
          <a:off x="6385992" y="-693361"/>
          <a:ext cx="318536" cy="616024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000" b="1" i="0" kern="1200" dirty="0"/>
            <a:t>Φυσιολογία και βιολογικοί παράγοντες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000" kern="1200" dirty="0"/>
            <a:t>Δαπάνες υγείας – προοπτικές </a:t>
          </a:r>
          <a:endParaRPr lang="en-US" sz="1000" kern="1200" dirty="0"/>
        </a:p>
      </dsp:txBody>
      <dsp:txXfrm rot="-5400000">
        <a:off x="3465138" y="2243043"/>
        <a:ext cx="6144695" cy="287436"/>
      </dsp:txXfrm>
    </dsp:sp>
    <dsp:sp modelId="{844AA9F2-C735-4AA7-8115-1BFC70C10812}">
      <dsp:nvSpPr>
        <dsp:cNvPr id="0" name=""/>
        <dsp:cNvSpPr/>
      </dsp:nvSpPr>
      <dsp:spPr>
        <a:xfrm>
          <a:off x="0" y="2187675"/>
          <a:ext cx="3465137" cy="3981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1" i="0" kern="1200" dirty="0"/>
            <a:t>Υγεία και γήρανση του πληθυσμού	</a:t>
          </a:r>
          <a:endParaRPr lang="en-US" sz="1100" kern="1200" dirty="0"/>
        </a:p>
      </dsp:txBody>
      <dsp:txXfrm>
        <a:off x="19437" y="2207112"/>
        <a:ext cx="3426263" cy="359297"/>
      </dsp:txXfrm>
    </dsp:sp>
    <dsp:sp modelId="{E7501CDD-82F6-46D5-A6D1-0D5BEC8131A5}">
      <dsp:nvSpPr>
        <dsp:cNvPr id="0" name=""/>
        <dsp:cNvSpPr/>
      </dsp:nvSpPr>
      <dsp:spPr>
        <a:xfrm rot="5400000">
          <a:off x="6385992" y="-275282"/>
          <a:ext cx="318536" cy="616024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900" b="1" i="0" kern="1200" dirty="0"/>
            <a:t>Προσφορά και ζήτηση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900" kern="1200" dirty="0"/>
            <a:t>Ασφάλιση και  μακροχρόνια φροντίδα.</a:t>
          </a:r>
          <a:endParaRPr lang="en-US" sz="900" kern="1200" dirty="0"/>
        </a:p>
      </dsp:txBody>
      <dsp:txXfrm rot="-5400000">
        <a:off x="3465138" y="2661122"/>
        <a:ext cx="6144695" cy="287436"/>
      </dsp:txXfrm>
    </dsp:sp>
    <dsp:sp modelId="{C1BC96BA-E0D2-4865-9C22-7FE88E52A280}">
      <dsp:nvSpPr>
        <dsp:cNvPr id="0" name=""/>
        <dsp:cNvSpPr/>
      </dsp:nvSpPr>
      <dsp:spPr>
        <a:xfrm>
          <a:off x="0" y="2605754"/>
          <a:ext cx="3465137" cy="39817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1" i="0" kern="1200" dirty="0"/>
            <a:t>Μακροχρόνια φροντίδα	</a:t>
          </a:r>
          <a:endParaRPr lang="en-US" sz="1100" kern="1200" dirty="0"/>
        </a:p>
      </dsp:txBody>
      <dsp:txXfrm>
        <a:off x="19437" y="2625191"/>
        <a:ext cx="3426263" cy="359297"/>
      </dsp:txXfrm>
    </dsp:sp>
    <dsp:sp modelId="{E315BB04-237A-463F-93E2-B1A29C78C23D}">
      <dsp:nvSpPr>
        <dsp:cNvPr id="0" name=""/>
        <dsp:cNvSpPr/>
      </dsp:nvSpPr>
      <dsp:spPr>
        <a:xfrm rot="5400000">
          <a:off x="6385992" y="142797"/>
          <a:ext cx="318536" cy="616024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000" b="0" i="0" kern="1200" dirty="0"/>
            <a:t>Γιατί χρειάζονται ειδικά διεπιστημονικά στοιχεία για την γήρανση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000" kern="1200" dirty="0"/>
            <a:t>Στατιστικά στοιχεία και η Ευρώπη ως επιστημονικό εργαστήριο / αποθετήριο γνώσης</a:t>
          </a:r>
          <a:endParaRPr lang="en-US" sz="1000" kern="1200" dirty="0"/>
        </a:p>
      </dsp:txBody>
      <dsp:txXfrm rot="-5400000">
        <a:off x="3465138" y="3079201"/>
        <a:ext cx="6144695" cy="287436"/>
      </dsp:txXfrm>
    </dsp:sp>
    <dsp:sp modelId="{6FC0CC47-3804-4661-8A75-ABF9E0F629FB}">
      <dsp:nvSpPr>
        <dsp:cNvPr id="0" name=""/>
        <dsp:cNvSpPr/>
      </dsp:nvSpPr>
      <dsp:spPr>
        <a:xfrm>
          <a:off x="0" y="3023834"/>
          <a:ext cx="3465137" cy="39817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1" i="0" kern="1200" dirty="0"/>
            <a:t>Εμπειρική έρευνα – επισκόπηση  της έρευνας </a:t>
          </a:r>
          <a:r>
            <a:rPr lang="en-US" sz="1100" b="1" i="0" kern="1200" dirty="0"/>
            <a:t>SHARE</a:t>
          </a:r>
          <a:endParaRPr lang="en-US" sz="1100" kern="1200" dirty="0"/>
        </a:p>
      </dsp:txBody>
      <dsp:txXfrm>
        <a:off x="19437" y="3043271"/>
        <a:ext cx="3426263" cy="359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0226EC7-2251-45C1-8417-445CC26766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66A0A87-066F-4F59-97EB-59181F7071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F16073-B7D1-4E3E-BE13-367E2B996B3F}" type="datetimeFigureOut">
              <a:rPr lang="el-GR" altLang="en-US"/>
              <a:pPr>
                <a:defRPr/>
              </a:pPr>
              <a:t>15/5/2025</a:t>
            </a:fld>
            <a:endParaRPr lang="el-GR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7B68391-DEFD-4398-9269-A4D887713C8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6031D18C-A1C1-442A-B972-717AC5C86F6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noProof="0"/>
              <a:t>Click to edit Master text styles</a:t>
            </a:r>
          </a:p>
          <a:p>
            <a:pPr lvl="1"/>
            <a:r>
              <a:rPr lang="el-GR" altLang="en-US" noProof="0"/>
              <a:t>Second level</a:t>
            </a:r>
          </a:p>
          <a:p>
            <a:pPr lvl="2"/>
            <a:r>
              <a:rPr lang="el-GR" altLang="en-US" noProof="0"/>
              <a:t>Third level</a:t>
            </a:r>
          </a:p>
          <a:p>
            <a:pPr lvl="3"/>
            <a:r>
              <a:rPr lang="el-GR" altLang="en-US" noProof="0"/>
              <a:t>Fourth level</a:t>
            </a:r>
          </a:p>
          <a:p>
            <a:pPr lvl="4"/>
            <a:r>
              <a:rPr lang="el-GR" altLang="en-US" noProof="0"/>
              <a:t>Fifth level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02010230-6895-4932-8132-3C116039ECE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6DCB1B8F-39F9-4233-A4CC-5A7C64D0B5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135B5E3-3882-4347-997E-9A62EC67AC17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Tennyson Tithonus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But ah! how rash was she, how indiscreet!</a:t>
            </a:r>
            <a:br>
              <a:rPr lang="en-US" dirty="0"/>
            </a:b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most material Blessing to omit;</a:t>
            </a:r>
            <a:br>
              <a:rPr lang="en-US" dirty="0"/>
            </a:b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Neglecting, or not thinking to provide,</a:t>
            </a:r>
            <a:br>
              <a:rPr lang="en-US" dirty="0"/>
            </a:b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That Length of Days might be with Strength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supply’d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</a:t>
            </a:r>
            <a:br>
              <a:rPr lang="en-US" dirty="0"/>
            </a:b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And to her Lover’s endless Life, engage</a:t>
            </a:r>
            <a:br>
              <a:rPr lang="en-US" dirty="0"/>
            </a:b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 endless Youth, incapable of Age.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5B5E3-3882-4347-997E-9A62EC67AC17}" type="slidenum">
              <a:rPr lang="el-GR" altLang="en-US" smtClean="0"/>
              <a:pPr/>
              <a:t>18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32035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senectude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coming of age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5B5E3-3882-4347-997E-9A62EC67AC17}" type="slidenum">
              <a:rPr lang="el-GR" altLang="en-US" smtClean="0"/>
              <a:pPr/>
              <a:t>22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225320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F20B6EBA-BE73-464B-8C2D-42EC65E656DA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820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918E5-B8CF-40B1-BBB6-A207A55669C6}" type="datetime1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287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74F9B9-EA8E-4C90-9D27-B5518883912D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8916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49AEF8-9150-4099-B235-0E2B3E02F8A3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3258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A0968B-7E18-4AB5-A8E6-4088FB556933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8094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EF9967-1434-45D7-86F2-681E1932A29C}" type="datetime1">
              <a:rPr lang="en-GB" smtClean="0"/>
              <a:t>15/05/2025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4720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84E43D-1EB1-4B1D-A7EB-20CF92ABC522}" type="datetime1">
              <a:rPr lang="en-GB" smtClean="0"/>
              <a:t>15/05/2025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7888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pPr>
              <a:defRPr/>
            </a:pPr>
            <a:fld id="{4B7C77E9-A702-4F35-A088-AC81539ABB63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2109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pPr>
              <a:defRPr/>
            </a:pPr>
            <a:fld id="{A9AE34F0-AEC3-466C-B33F-2BE11A1215D3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190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767B7-7E21-468C-A26A-AE1B7BB8460A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880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DB938C-B847-4B4B-984F-F7A3ADF79566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838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F36A37-D5E3-4C3B-B28D-88BB6D3F7475}" type="datetime1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9091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CFF98-C502-4353-B8E6-5692710ACA3F}" type="datetime1">
              <a:rPr lang="en-GB" smtClean="0"/>
              <a:t>15/05/2025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778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4C474D-E3A8-4767-AC90-882235F486EA}" type="datetime1">
              <a:rPr lang="en-GB" smtClean="0"/>
              <a:t>15/05/2025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952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994F61-2168-41E4-989E-61161006E639}" type="datetime1">
              <a:rPr lang="en-GB" smtClean="0"/>
              <a:t>15/05/2025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389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A71E0-4A2D-48C2-9BAE-EFE4F29E9200}" type="datetime1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191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2E04DF-7ECB-473E-A4CB-D291F458F466}" type="datetime1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017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6C473B6-4D56-4FEB-B142-6F1CF9A3F9DF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29925B6-863B-4C2F-8765-BBFEFEBA9CE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012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en.wikipedia.org/wiki/Emile_Ratelband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books.gr/shop/biblia-gia-enilikes/dokimia-meletes/kerdizontas-stin-paratasi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neosis.org/product/o-grifos-twn-100-xronwn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TJK-TapWR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1 - Τίτλος">
            <a:extLst>
              <a:ext uri="{FF2B5EF4-FFF2-40B4-BE49-F238E27FC236}">
                <a16:creationId xmlns:a16="http://schemas.microsoft.com/office/drawing/2014/main" id="{821A9C87-3728-4876-AC5C-50D3F2334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440" y="1500253"/>
            <a:ext cx="8825658" cy="2677648"/>
          </a:xfrm>
        </p:spPr>
        <p:txBody>
          <a:bodyPr/>
          <a:lstStyle/>
          <a:p>
            <a:pPr eaLnBrk="1" hangingPunct="1"/>
            <a:r>
              <a:rPr lang="el-GR" altLang="en-US" dirty="0"/>
              <a:t>ΓΗΡΑΝΣΗ ΤΟΥ ΠΛΗΘΥΣΜΟΥ</a:t>
            </a:r>
            <a:br>
              <a:rPr lang="el-GR" altLang="en-US" dirty="0"/>
            </a:br>
            <a:r>
              <a:rPr lang="el-GR" altLang="en-US" dirty="0"/>
              <a:t> </a:t>
            </a:r>
            <a:r>
              <a:rPr lang="el-GR" altLang="en-US" sz="4000" dirty="0"/>
              <a:t>ΚΑΙ ΑΣΦΑΛΙΣΤΙΚΗ ΟΙΚΟΝΟΜΙΑ</a:t>
            </a:r>
            <a:endParaRPr lang="en-GB" altLang="en-US" dirty="0"/>
          </a:p>
        </p:txBody>
      </p:sp>
      <p:sp>
        <p:nvSpPr>
          <p:cNvPr id="3" name="2 - Υπότιτλος">
            <a:extLst>
              <a:ext uri="{FF2B5EF4-FFF2-40B4-BE49-F238E27FC236}">
                <a16:creationId xmlns:a16="http://schemas.microsoft.com/office/drawing/2014/main" id="{19AF5830-6BBC-41FC-8864-D6AC47F6DA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400" dirty="0">
                <a:solidFill>
                  <a:schemeClr val="accent4"/>
                </a:solidFill>
              </a:rPr>
              <a:t>1</a:t>
            </a:r>
            <a:r>
              <a:rPr lang="el-GR" sz="2400" baseline="30000" dirty="0">
                <a:solidFill>
                  <a:schemeClr val="accent4"/>
                </a:solidFill>
              </a:rPr>
              <a:t>η</a:t>
            </a:r>
            <a:r>
              <a:rPr lang="el-GR" sz="2400" dirty="0">
                <a:solidFill>
                  <a:schemeClr val="accent4"/>
                </a:solidFill>
              </a:rPr>
              <a:t> </a:t>
            </a:r>
            <a:r>
              <a:rPr lang="el-GR" sz="2400" dirty="0" err="1">
                <a:solidFill>
                  <a:schemeClr val="accent4"/>
                </a:solidFill>
              </a:rPr>
              <a:t>ενοτητα</a:t>
            </a:r>
            <a:r>
              <a:rPr lang="el-GR" sz="2400" dirty="0">
                <a:solidFill>
                  <a:schemeClr val="accent4"/>
                </a:solidFill>
              </a:rPr>
              <a:t>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z="2400" b="1" dirty="0" err="1">
                <a:solidFill>
                  <a:schemeClr val="accent4"/>
                </a:solidFill>
              </a:rPr>
              <a:t>Εισαγωγικα</a:t>
            </a:r>
            <a:endParaRPr lang="en-GB" sz="2400" b="1" dirty="0">
              <a:solidFill>
                <a:schemeClr val="accent4"/>
              </a:solidFill>
            </a:endParaRPr>
          </a:p>
        </p:txBody>
      </p:sp>
      <p:sp>
        <p:nvSpPr>
          <p:cNvPr id="3074" name="5 - Θέση αριθμού διαφάνειας">
            <a:extLst>
              <a:ext uri="{FF2B5EF4-FFF2-40B4-BE49-F238E27FC236}">
                <a16:creationId xmlns:a16="http://schemas.microsoft.com/office/drawing/2014/main" id="{D0122AD1-6319-4284-9A2B-128A645C0E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66CBF0-6F3C-480B-B287-2D9494FC4FE8}" type="slidenum">
              <a:rPr lang="en-GB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6297D-7EF1-4604-8FC6-A7C63169A38F}"/>
              </a:ext>
            </a:extLst>
          </p:cNvPr>
          <p:cNvSpPr txBox="1"/>
          <p:nvPr/>
        </p:nvSpPr>
        <p:spPr>
          <a:xfrm>
            <a:off x="7680176" y="1115075"/>
            <a:ext cx="3248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Πλάτων Τήνιος</a:t>
            </a:r>
          </a:p>
          <a:p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D4EFB-AF51-41BF-B593-29158F3A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6983BA-1C1F-4421-B2A7-9E396D183495}" type="datetime1">
              <a:rPr lang="en-GB" smtClean="0"/>
              <a:t>15/05/2025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412A7-DC64-6197-BBC4-EDB896157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269" y="4418078"/>
            <a:ext cx="5273497" cy="18045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BC782C-B1FA-B7D7-FCAD-6EAFB0D9AC54}"/>
              </a:ext>
            </a:extLst>
          </p:cNvPr>
          <p:cNvSpPr/>
          <p:nvPr/>
        </p:nvSpPr>
        <p:spPr>
          <a:xfrm>
            <a:off x="8428722" y="1853739"/>
            <a:ext cx="1736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2025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9D64E-3E03-EE77-040A-B4A84AB1A9E1}"/>
              </a:ext>
            </a:extLst>
          </p:cNvPr>
          <p:cNvSpPr txBox="1"/>
          <p:nvPr/>
        </p:nvSpPr>
        <p:spPr>
          <a:xfrm>
            <a:off x="9408368" y="3140968"/>
            <a:ext cx="1520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Β’ </a:t>
            </a:r>
            <a:r>
              <a:rPr lang="el-GR" sz="2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Εκδοση</a:t>
            </a:r>
            <a:endParaRPr lang="en-GB" sz="20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11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4" name="Rectangle 22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36" name="Rectangle 24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8" name="Freeform: Shape 26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49246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89239-2892-4140-B752-D1DB18F3F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Οι ηλικίες του ανθρώπου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4E83130-5CBE-40A8-B823-399EED48D1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6602" r="31852" b="1"/>
          <a:stretch/>
        </p:blipFill>
        <p:spPr>
          <a:xfrm>
            <a:off x="7418226" y="645106"/>
            <a:ext cx="4125317" cy="558536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E94B6-20FB-4120-A90D-0EB9400A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129925B6-863B-4C2F-8765-BBFEFEBA9CE7}" type="slidenum">
              <a:rPr lang="en-US" alt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8B4C0-FE47-4834-B24C-238D53F5C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606" y="2482347"/>
            <a:ext cx="6159606" cy="3788883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buFont typeface="Wingdings 3" charset="2"/>
              <a:buChar char=""/>
            </a:pPr>
            <a:r>
              <a:rPr lang="en-US" sz="1800" b="1" dirty="0">
                <a:solidFill>
                  <a:schemeClr val="tx1"/>
                </a:solidFill>
              </a:rPr>
              <a:t>Emile </a:t>
            </a:r>
            <a:r>
              <a:rPr lang="en-US" sz="1800" b="1" dirty="0" err="1">
                <a:solidFill>
                  <a:schemeClr val="tx1"/>
                </a:solidFill>
              </a:rPr>
              <a:t>Ratelband</a:t>
            </a:r>
            <a:r>
              <a:rPr lang="en-US" sz="1800" b="1" dirty="0">
                <a:solidFill>
                  <a:schemeClr val="tx1"/>
                </a:solidFill>
              </a:rPr>
              <a:t>  </a:t>
            </a:r>
            <a:r>
              <a:rPr lang="en-US" sz="1800" dirty="0">
                <a:solidFill>
                  <a:schemeClr val="tx1"/>
                </a:solidFill>
              </a:rPr>
              <a:t>- </a:t>
            </a:r>
            <a:r>
              <a:rPr lang="el-GR" sz="1800" dirty="0">
                <a:solidFill>
                  <a:schemeClr val="tx1"/>
                </a:solidFill>
              </a:rPr>
              <a:t>Ολλανδός  </a:t>
            </a:r>
            <a:r>
              <a:rPr lang="el-GR" sz="1600" dirty="0">
                <a:solidFill>
                  <a:schemeClr val="tx1"/>
                </a:solidFill>
              </a:rPr>
              <a:t>(</a:t>
            </a:r>
            <a:r>
              <a:rPr lang="el-GR" sz="1600" dirty="0" err="1">
                <a:solidFill>
                  <a:schemeClr val="tx1"/>
                </a:solidFill>
              </a:rPr>
              <a:t>βλ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Cavendish </a:t>
            </a:r>
            <a:r>
              <a:rPr lang="el-GR" sz="1600" dirty="0" err="1">
                <a:solidFill>
                  <a:schemeClr val="tx1"/>
                </a:solidFill>
              </a:rPr>
              <a:t>σελ</a:t>
            </a:r>
            <a:r>
              <a:rPr lang="en-US" sz="1600" dirty="0">
                <a:solidFill>
                  <a:schemeClr val="tx1"/>
                </a:solidFill>
              </a:rPr>
              <a:t> 7-10)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Wingdings 3" charset="2"/>
              <a:buChar char=""/>
            </a:pPr>
            <a:r>
              <a:rPr lang="en-US" sz="1600" b="1" dirty="0">
                <a:solidFill>
                  <a:schemeClr val="tx1"/>
                </a:solidFill>
              </a:rPr>
              <a:t>69 </a:t>
            </a:r>
            <a:r>
              <a:rPr lang="el-GR" sz="1600" b="1" dirty="0">
                <a:solidFill>
                  <a:schemeClr val="tx1"/>
                </a:solidFill>
              </a:rPr>
              <a:t>ετών </a:t>
            </a:r>
            <a:r>
              <a:rPr lang="el-GR" sz="1600" dirty="0">
                <a:solidFill>
                  <a:schemeClr val="tx1"/>
                </a:solidFill>
              </a:rPr>
              <a:t>πήγε στο δικαστήριο για να ανακηρυχθεί </a:t>
            </a:r>
            <a:r>
              <a:rPr lang="el-GR" sz="1600" b="1" dirty="0">
                <a:solidFill>
                  <a:schemeClr val="tx1"/>
                </a:solidFill>
              </a:rPr>
              <a:t>49 ετών </a:t>
            </a:r>
          </a:p>
          <a:p>
            <a:pPr lvl="1">
              <a:buFont typeface="Wingdings 3" charset="2"/>
              <a:buChar char=""/>
            </a:pPr>
            <a:r>
              <a:rPr lang="el-GR" sz="1600" i="1" dirty="0">
                <a:solidFill>
                  <a:schemeClr val="tx1"/>
                </a:solidFill>
              </a:rPr>
              <a:t> </a:t>
            </a:r>
            <a:r>
              <a:rPr lang="el-GR" sz="1600" b="1" i="1" dirty="0">
                <a:solidFill>
                  <a:schemeClr val="tx1"/>
                </a:solidFill>
              </a:rPr>
              <a:t>Το επιχείρημά του: </a:t>
            </a:r>
            <a:r>
              <a:rPr lang="el-GR" sz="1600" i="1" dirty="0">
                <a:solidFill>
                  <a:schemeClr val="tx1"/>
                </a:solidFill>
              </a:rPr>
              <a:t>‘Γιατί να μπορείς να αλλάζεις το </a:t>
            </a:r>
            <a:r>
              <a:rPr lang="el-GR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φύλο</a:t>
            </a:r>
            <a:r>
              <a:rPr lang="el-GR" sz="1600" i="1" dirty="0">
                <a:solidFill>
                  <a:schemeClr val="tx1"/>
                </a:solidFill>
              </a:rPr>
              <a:t> σου και όχι την </a:t>
            </a:r>
            <a:r>
              <a:rPr lang="el-GR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ηλικία</a:t>
            </a:r>
            <a:r>
              <a:rPr lang="el-GR" sz="1600" i="1" dirty="0">
                <a:solidFill>
                  <a:schemeClr val="tx1"/>
                </a:solidFill>
              </a:rPr>
              <a:t>;’</a:t>
            </a:r>
          </a:p>
          <a:p>
            <a:pPr lvl="1">
              <a:buFont typeface="Wingdings 3" charset="2"/>
              <a:buChar char=""/>
            </a:pPr>
            <a:r>
              <a:rPr lang="el-GR" sz="1600" dirty="0">
                <a:solidFill>
                  <a:schemeClr val="tx1"/>
                </a:solidFill>
              </a:rPr>
              <a:t>Το ότι ήταν 69 τον δυσκόλευε στα ραντεβού στο </a:t>
            </a:r>
            <a:r>
              <a:rPr lang="en-US" sz="1600" dirty="0">
                <a:solidFill>
                  <a:schemeClr val="tx1"/>
                </a:solidFill>
              </a:rPr>
              <a:t>Tinder</a:t>
            </a:r>
          </a:p>
          <a:p>
            <a:pPr lvl="1">
              <a:buFont typeface="Wingdings 3" charset="2"/>
              <a:buChar char=""/>
            </a:pPr>
            <a:r>
              <a:rPr lang="en-US" sz="1600" dirty="0">
                <a:solidFill>
                  <a:schemeClr val="tx1"/>
                </a:solidFill>
              </a:rPr>
              <a:t>O </a:t>
            </a:r>
            <a:r>
              <a:rPr lang="el-GR" sz="1600" dirty="0">
                <a:solidFill>
                  <a:schemeClr val="tx1"/>
                </a:solidFill>
              </a:rPr>
              <a:t>γιατρός του πιστοποίησε ότι το σώμα του ήταν ίσως 20 χρόνια νεότερο από την χρονολογική του ηλικία</a:t>
            </a:r>
          </a:p>
          <a:p>
            <a:pPr>
              <a:buFont typeface="Wingdings 3" charset="2"/>
              <a:buChar char=""/>
            </a:pPr>
            <a:r>
              <a:rPr lang="el-GR" sz="1800" dirty="0">
                <a:solidFill>
                  <a:schemeClr val="tx1"/>
                </a:solidFill>
              </a:rPr>
              <a:t>Το δικαστήριο </a:t>
            </a:r>
            <a:r>
              <a:rPr lang="el-GR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απέρριψε</a:t>
            </a:r>
            <a:r>
              <a:rPr lang="el-GR" sz="1800" dirty="0">
                <a:solidFill>
                  <a:schemeClr val="tx1"/>
                </a:solidFill>
              </a:rPr>
              <a:t> την αίτησή του, αλλά για </a:t>
            </a:r>
            <a:r>
              <a:rPr lang="el-GR" sz="1800" i="1" dirty="0">
                <a:solidFill>
                  <a:schemeClr val="tx1"/>
                </a:solidFill>
              </a:rPr>
              <a:t>γραφειοκρατικούς</a:t>
            </a:r>
            <a:r>
              <a:rPr lang="el-GR" sz="1800" dirty="0">
                <a:solidFill>
                  <a:schemeClr val="tx1"/>
                </a:solidFill>
              </a:rPr>
              <a:t> λόγους </a:t>
            </a:r>
          </a:p>
          <a:p>
            <a:pPr lvl="1">
              <a:buFont typeface="Wingdings 3" charset="2"/>
              <a:buChar char=""/>
            </a:pPr>
            <a:r>
              <a:rPr lang="el-GR" sz="1400" dirty="0">
                <a:solidFill>
                  <a:schemeClr val="accent4"/>
                </a:solidFill>
              </a:rPr>
              <a:t>τι θα γίνει στα ληξιαρχεία αν  κάποιος γίνει νεότερος από τους γονείς του;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77419-FFDB-4BF6-B04B-D2C1E3FC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0599" cy="3047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F92E04DF-7ECB-473E-A4CB-D291F458F466}" type="datetime1">
              <a:rPr lang="en-US" smtClean="0"/>
              <a:pPr defTabSz="914400">
                <a:spcAft>
                  <a:spcPts val="600"/>
                </a:spcAft>
                <a:defRPr/>
              </a:pPr>
              <a:t>5/15/2025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4E5D0-0C38-E9F8-F60D-55D089BF01A3}"/>
              </a:ext>
            </a:extLst>
          </p:cNvPr>
          <p:cNvSpPr txBox="1"/>
          <p:nvPr/>
        </p:nvSpPr>
        <p:spPr>
          <a:xfrm>
            <a:off x="8328248" y="5483590"/>
            <a:ext cx="32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Emile Ratelband - Wikipedia</a:t>
            </a:r>
            <a:endParaRPr lang="el-GR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87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9E8F-627C-47DC-9375-F32088CA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ηλικίες του ανθρώπου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6CEFD-9B82-4FEF-A204-CDA9295CF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2420889"/>
            <a:ext cx="10711363" cy="4275748"/>
          </a:xfrm>
        </p:spPr>
        <p:txBody>
          <a:bodyPr>
            <a:normAutofit fontScale="70000" lnSpcReduction="20000"/>
          </a:bodyPr>
          <a:lstStyle/>
          <a:p>
            <a:pPr marL="0" marR="0" algn="just">
              <a:spcBef>
                <a:spcPts val="0"/>
              </a:spcBef>
              <a:spcAft>
                <a:spcPts val="4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Χρησιμοποιώντας ένα ενιαίο όρο- ‘</a:t>
            </a:r>
            <a:r>
              <a:rPr 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γήρανση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- παραπλανούμε. Στην ενιαία ταμπέλα –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‘οι ηλικιωμένοι’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υπάρχουν</a:t>
            </a:r>
          </a:p>
          <a:p>
            <a:pPr marL="0" marR="0" algn="just">
              <a:spcBef>
                <a:spcPts val="0"/>
              </a:spcBef>
              <a:spcAft>
                <a:spcPts val="400"/>
              </a:spcAft>
            </a:pPr>
            <a:endParaRPr lang="el-GR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400"/>
              </a:spcAft>
            </a:pPr>
            <a:r>
              <a:rPr lang="el-GR" sz="2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Χρονολογική</a:t>
            </a:r>
            <a:r>
              <a:rPr lang="el-GR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ηλικία 	 </a:t>
            </a: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(‘</a:t>
            </a:r>
            <a:r>
              <a:rPr lang="el-GR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τι λέει η ταυτότητα’</a:t>
            </a: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με την </a:t>
            </a:r>
          </a:p>
          <a:p>
            <a:pPr marL="0" marR="0" algn="just">
              <a:spcBef>
                <a:spcPts val="0"/>
              </a:spcBef>
              <a:spcAft>
                <a:spcPts val="400"/>
              </a:spcAft>
            </a:pPr>
            <a:r>
              <a:rPr lang="el-GR" sz="2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el-GR" sz="2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ιολογική</a:t>
            </a:r>
            <a:r>
              <a:rPr lang="el-GR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ηλικία 		</a:t>
            </a: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(‘</a:t>
            </a:r>
            <a:r>
              <a:rPr lang="el-GR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τι λέει το σώμα μου’</a:t>
            </a: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</a:p>
          <a:p>
            <a:pPr marL="0" marR="0" algn="just">
              <a:spcBef>
                <a:spcPts val="0"/>
              </a:spcBef>
              <a:spcAft>
                <a:spcPts val="400"/>
              </a:spcAft>
            </a:pPr>
            <a:r>
              <a:rPr lang="el-GR" sz="2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Κοινωνική</a:t>
            </a:r>
            <a:r>
              <a:rPr lang="el-GR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ηλικία 		</a:t>
            </a: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(‘</a:t>
            </a:r>
            <a:r>
              <a:rPr lang="el-GR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τι λένε οι φίλοι μου’</a:t>
            </a: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</a:p>
          <a:p>
            <a:pPr marL="0" marR="0" algn="just">
              <a:spcBef>
                <a:spcPts val="0"/>
              </a:spcBef>
              <a:spcAft>
                <a:spcPts val="400"/>
              </a:spcAft>
            </a:pPr>
            <a:r>
              <a:rPr lang="el-GR" sz="2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οικονομική</a:t>
            </a:r>
            <a:r>
              <a:rPr lang="el-GR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ηλικία 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l-GR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l-GR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(‘τι λέει η τσέπη μου’</a:t>
            </a: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ίσως και την </a:t>
            </a:r>
          </a:p>
          <a:p>
            <a:pPr marL="0" marR="0" algn="just">
              <a:spcBef>
                <a:spcPts val="0"/>
              </a:spcBef>
              <a:spcAft>
                <a:spcPts val="400"/>
              </a:spcAft>
            </a:pPr>
            <a:r>
              <a:rPr lang="el-GR" sz="2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πολιτική</a:t>
            </a:r>
            <a:r>
              <a:rPr lang="el-GR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ηλικία 		</a:t>
            </a: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(‘</a:t>
            </a:r>
            <a:r>
              <a:rPr lang="el-GR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τι λέει το καφενείο μου</a:t>
            </a: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’).  </a:t>
            </a:r>
          </a:p>
          <a:p>
            <a:pPr marL="0" marR="0" indent="0" algn="just">
              <a:spcBef>
                <a:spcPts val="0"/>
              </a:spcBef>
              <a:spcAft>
                <a:spcPts val="400"/>
              </a:spcAft>
              <a:buNone/>
            </a:pP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Όλα αυτά μπορούν να διαφέρουν μεταξύ </a:t>
            </a:r>
            <a:r>
              <a:rPr lang="el-GR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ατόμων</a:t>
            </a: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φύλων</a:t>
            </a: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 </a:t>
            </a:r>
            <a:r>
              <a:rPr lang="el-GR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κοινωνικών ομάδων </a:t>
            </a: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αλλά και </a:t>
            </a:r>
            <a:r>
              <a:rPr lang="el-GR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να αλλάζουν </a:t>
            </a: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 τον χρόνο.</a:t>
            </a:r>
          </a:p>
          <a:p>
            <a:pPr marL="0" marR="0" indent="0" algn="just">
              <a:spcBef>
                <a:spcPts val="0"/>
              </a:spcBef>
              <a:spcAft>
                <a:spcPts val="400"/>
              </a:spcAft>
              <a:buNone/>
            </a:pPr>
            <a:r>
              <a:rPr lang="el-GR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καθένας έχει το δικ</a:t>
            </a:r>
            <a:r>
              <a:rPr lang="el-G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 του ‘βιολογικό ρολόι’</a:t>
            </a:r>
            <a:endParaRPr lang="el-GR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400"/>
              </a:spcAft>
            </a:pPr>
            <a:endParaRPr lang="el-GR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400"/>
              </a:spcAft>
            </a:pP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 βάση μια στατιστική σύμβαση  ‘οι ηλικιωμένοι’ αρχίζουν από την ηλικία των 65.	</a:t>
            </a:r>
          </a:p>
          <a:p>
            <a:pPr marL="400050" lvl="1" algn="just">
              <a:spcBef>
                <a:spcPts val="0"/>
              </a:spcBef>
              <a:spcAft>
                <a:spcPts val="400"/>
              </a:spcAft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Μια </a:t>
            </a:r>
            <a:r>
              <a:rPr lang="el-G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αυθαίρετη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επιλογή που έγινε γύρω στα 1950. Ακολουθείται άκριτα από τότε – πχ στις έρευνες γνώμης (‘άνω των 65’)</a:t>
            </a:r>
          </a:p>
          <a:p>
            <a:pPr marL="0" algn="just">
              <a:spcBef>
                <a:spcPts val="0"/>
              </a:spcBef>
              <a:spcAft>
                <a:spcPts val="400"/>
              </a:spcAft>
            </a:pP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ΌΜΩΣ ΥΠΟΚΡΥΠΤΕΙ ΜΙΑ </a:t>
            </a:r>
            <a:r>
              <a:rPr lang="el-GR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ΟΥΣΙΩΔΗ ΔΙΑΦΟΡΆ ΜΕΣΑ ΣΤΗΝ ΟΜΆΔΑ των 65+.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Δύο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υποομάδες</a:t>
            </a:r>
            <a:endParaRPr lang="el-GR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400050">
              <a:buFont typeface="+mj-lt"/>
              <a:buAutoNum type="romanLcPeriod"/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l-GR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Νέοι</a:t>
            </a:r>
            <a:r>
              <a:rPr lang="el-G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Ηλικιωμένοι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– τους δυνητικά ενεργούς, θα λέγαμε  </a:t>
            </a:r>
            <a:r>
              <a:rPr lang="el-GR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νεομεσήλικες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l-GR" dirty="0">
                <a:latin typeface="Calibri" panose="020F0502020204030204" pitchFamily="34" charset="0"/>
                <a:cs typeface="Times New Roman" panose="02020603050405020304" pitchFamily="18" charset="0"/>
              </a:rPr>
              <a:t>:  (α) 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Young old 65-80 </a:t>
            </a:r>
            <a:endParaRPr lang="el-G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400050">
              <a:buFont typeface="+mj-lt"/>
              <a:buAutoNum type="romanLcPeriod"/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l-GR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Γηραιοί</a:t>
            </a:r>
            <a:r>
              <a:rPr lang="el-G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Ηλικιωμένοι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’, οι οποίοι χρειάζονται βοήθεια και στήριξη. </a:t>
            </a:r>
            <a:r>
              <a:rPr lang="el-GR" b="1" dirty="0">
                <a:latin typeface="Calibri" panose="020F0502020204030204" pitchFamily="34" charset="0"/>
                <a:cs typeface="Times New Roman" panose="02020603050405020304" pitchFamily="18" charset="0"/>
              </a:rPr>
              <a:t>(β) 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Oldest Old 80+</a:t>
            </a:r>
            <a:endParaRPr lang="el-G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</a:t>
            </a:r>
            <a:r>
              <a:rPr lang="el-GR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διαχωριστική γραμμή, 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</a:t>
            </a:r>
            <a:r>
              <a:rPr lang="el-GR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ταυτότητα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 οι </a:t>
            </a:r>
            <a:r>
              <a:rPr lang="el-GR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ανάγκες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τους 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δεν είναι δεδομένες. Διαφέρουν από χώρα σε χώρα και από εποχή σε εποχή. Οι έννοιες είναι δυναμικές, υπό συνεχή διαμόρφωση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1900-C35C-4D54-8931-C0126F67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767B7-7E21-468C-A26A-AE1B7BB8460A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8A63C-F2F7-43EE-92EB-55CC461A8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083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B6D2-00ED-C66E-2157-8D545856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787" y="1295400"/>
            <a:ext cx="2727326" cy="1269504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Χρονολογική</a:t>
            </a:r>
            <a:r>
              <a:rPr lang="el-GR" dirty="0"/>
              <a:t> και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προοπτική</a:t>
            </a:r>
            <a:r>
              <a:rPr lang="el-GR" dirty="0"/>
              <a:t> ηλικία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012832-B6B0-7D2C-773A-DE34C23BA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1675" y="766727"/>
            <a:ext cx="5189538" cy="37068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2A966-E938-E88E-37B1-C29FE55BB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1384" y="2564904"/>
            <a:ext cx="4176464" cy="3459975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Χρονολογική</a:t>
            </a:r>
            <a:r>
              <a:rPr lang="el-GR" dirty="0"/>
              <a:t>: πόσο </a:t>
            </a:r>
            <a:r>
              <a:rPr lang="el-GR" i="1" dirty="0"/>
              <a:t>έζησες</a:t>
            </a:r>
            <a:r>
              <a:rPr lang="el-GR" dirty="0"/>
              <a:t> (από την γέννηση)</a:t>
            </a:r>
          </a:p>
          <a:p>
            <a:r>
              <a:rPr lang="el-GR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Προοπτική</a:t>
            </a:r>
            <a:r>
              <a:rPr lang="el-GR" dirty="0"/>
              <a:t>: πόσο θα ζήσεις  (από τον πιθανό θάνατο- όπως προκύπτει από πίνακες επιβίωσης)  </a:t>
            </a:r>
          </a:p>
          <a:p>
            <a:r>
              <a:rPr lang="el-GR" dirty="0"/>
              <a:t>	</a:t>
            </a:r>
            <a:r>
              <a:rPr lang="en-US" sz="1200" dirty="0"/>
              <a:t>Sanderson &amp; </a:t>
            </a:r>
            <a:r>
              <a:rPr lang="en-US" sz="1200" dirty="0" err="1"/>
              <a:t>Scherbov</a:t>
            </a:r>
            <a:r>
              <a:rPr lang="en-US" sz="1200" dirty="0"/>
              <a:t> – </a:t>
            </a:r>
            <a:r>
              <a:rPr lang="el-GR" sz="1200" dirty="0"/>
              <a:t>Προοπτική ηλικία= Πόσοι έχουν 15 χρόνια ακόμη)</a:t>
            </a:r>
          </a:p>
          <a:p>
            <a:r>
              <a:rPr lang="el-GR" dirty="0"/>
              <a:t>(επίσης λέγεται ‘</a:t>
            </a:r>
            <a:r>
              <a:rPr lang="el-GR" dirty="0" err="1"/>
              <a:t>θανατολογική</a:t>
            </a:r>
            <a:r>
              <a:rPr lang="el-GR" dirty="0"/>
              <a:t> ηλικία’)</a:t>
            </a:r>
          </a:p>
          <a:p>
            <a:endParaRPr lang="el-GR" dirty="0"/>
          </a:p>
          <a:p>
            <a:r>
              <a:rPr lang="el-GR" dirty="0"/>
              <a:t>Στην Βρετανία γυναίκες</a:t>
            </a:r>
            <a:r>
              <a:rPr lang="en-US" dirty="0"/>
              <a:t> 70-</a:t>
            </a:r>
            <a:r>
              <a:rPr lang="el-GR" dirty="0"/>
              <a:t> ετών το 2017 είχαν το ίδιο επίπεδο γενικής υγείας με γυναίκες 60 ετών το 1981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45623-D304-DAAC-F4F8-B9B6332A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A71E0-4A2D-48C2-9BAE-EFE4F29E9200}" type="datetime1">
              <a:rPr lang="en-GB" smtClean="0"/>
              <a:t>15/05/2025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C6A8B-61C2-9769-CF61-5C3F3789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96D2A-A544-751F-E34A-1CD141713BD7}"/>
              </a:ext>
            </a:extLst>
          </p:cNvPr>
          <p:cNvSpPr txBox="1"/>
          <p:nvPr/>
        </p:nvSpPr>
        <p:spPr>
          <a:xfrm>
            <a:off x="5879976" y="5301208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Τα ποσοστά εξάρτησης εμφανίζονται λιγότερο ανησυχητικά αν υπολογιστούν με βάση πόσα άτομα </a:t>
            </a:r>
            <a:r>
              <a:rPr lang="el-GR" b="1" dirty="0"/>
              <a:t>έχουν λιγότερα από 15 χρόνια να ζήσουν.</a:t>
            </a:r>
          </a:p>
        </p:txBody>
      </p:sp>
    </p:spTree>
    <p:extLst>
      <p:ext uri="{BB962C8B-B14F-4D97-AF65-F5344CB8AC3E}">
        <p14:creationId xmlns:p14="http://schemas.microsoft.com/office/powerpoint/2010/main" val="1825703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39BC9-30FE-4697-8371-6EE66281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Γήρανση και μακροβιότητα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5A139-D38B-4479-8865-14119B753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5" y="2204863"/>
            <a:ext cx="9991283" cy="435740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dirty="0"/>
              <a:t>Γήρανση και μακροβιότητα είναι </a:t>
            </a:r>
            <a:r>
              <a:rPr lang="el-GR" b="1" dirty="0"/>
              <a:t>διαφορετικά πράγματα</a:t>
            </a:r>
          </a:p>
          <a:p>
            <a:r>
              <a:rPr lang="el-GR" b="1" i="1" dirty="0"/>
              <a:t>Μακροβιότητα</a:t>
            </a:r>
            <a:r>
              <a:rPr lang="el-GR" dirty="0"/>
              <a:t> – ζούμε παραπάνω – προσδόκιμο επιβίωσης μεγαλώνει.  (πόσο θα ζήσεις </a:t>
            </a:r>
            <a:r>
              <a:rPr lang="el-GR" b="1" dirty="0"/>
              <a:t>σε χρόνια</a:t>
            </a:r>
            <a:r>
              <a:rPr lang="el-GR" dirty="0"/>
              <a:t>)</a:t>
            </a:r>
          </a:p>
          <a:p>
            <a:pPr lvl="1"/>
            <a:r>
              <a:rPr lang="el-GR" b="1" i="1" dirty="0"/>
              <a:t>Ατομικό</a:t>
            </a:r>
            <a:r>
              <a:rPr lang="el-GR" dirty="0"/>
              <a:t> φαινόμενο – έχει να κάνει με τον προγραμματισμό ζωής – </a:t>
            </a:r>
            <a:r>
              <a:rPr lang="en-US" dirty="0"/>
              <a:t>Micro</a:t>
            </a:r>
            <a:r>
              <a:rPr lang="el-GR" dirty="0"/>
              <a:t>.  </a:t>
            </a:r>
          </a:p>
          <a:p>
            <a:pPr lvl="1"/>
            <a:r>
              <a:rPr lang="el-GR" dirty="0"/>
              <a:t>Ως τέτοιο δεν μπορεί να εξαντληθεί σε </a:t>
            </a:r>
            <a:r>
              <a:rPr lang="el-GR" i="1" dirty="0"/>
              <a:t>μια μόνο επιστημονική </a:t>
            </a:r>
            <a:r>
              <a:rPr lang="el-GR" dirty="0"/>
              <a:t>προσέγγιση – ανάγκη διεπιστημονικής ανάλυσης</a:t>
            </a:r>
          </a:p>
          <a:p>
            <a:r>
              <a:rPr lang="el-GR" b="1" i="1" dirty="0"/>
              <a:t>Γήρανση του πληθυσμού </a:t>
            </a:r>
            <a:r>
              <a:rPr lang="el-GR" dirty="0"/>
              <a:t>– αναφέρεται στον </a:t>
            </a:r>
            <a:r>
              <a:rPr lang="el-GR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λόγο</a:t>
            </a:r>
            <a:r>
              <a:rPr lang="el-G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(άτομα ηλικίας χ+/Πληθυσμός), </a:t>
            </a:r>
            <a:r>
              <a:rPr lang="el-GR" b="1" dirty="0"/>
              <a:t>δηλαδή </a:t>
            </a:r>
            <a:r>
              <a:rPr lang="el-GR" b="1" dirty="0">
                <a:solidFill>
                  <a:schemeClr val="accent1"/>
                </a:solidFill>
              </a:rPr>
              <a:t>μερίδιο (%) του πληθυσμού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l-GR" b="1" i="1" dirty="0"/>
              <a:t>Κοινωνικό</a:t>
            </a:r>
            <a:r>
              <a:rPr lang="el-GR" dirty="0"/>
              <a:t> (συλλογικό) φαινόμενο – έχει να κάνει με κοινωνίες που έχουν περισσότερους ηλικιωμένους – </a:t>
            </a:r>
            <a:r>
              <a:rPr lang="en-US" dirty="0"/>
              <a:t>Macro</a:t>
            </a:r>
          </a:p>
          <a:p>
            <a:r>
              <a:rPr lang="en-US" dirty="0"/>
              <a:t>H </a:t>
            </a:r>
            <a:r>
              <a:rPr lang="el-GR" dirty="0"/>
              <a:t>επιτυχημένη ανταπόκριση στην συλλογική πρόκληση διευκολύνεται από την </a:t>
            </a:r>
            <a:r>
              <a:rPr lang="el-GR" b="1" dirty="0"/>
              <a:t>ατομική</a:t>
            </a:r>
            <a:r>
              <a:rPr lang="el-GR" dirty="0"/>
              <a:t> προσαρμογή</a:t>
            </a:r>
          </a:p>
          <a:p>
            <a:r>
              <a:rPr lang="el-GR" dirty="0"/>
              <a:t>Αν αλλάξει η ηλικία και όλα τα υπόλοιπα μείνουν ίδια, η προσαρμογή θα είναι πολύ δυσκολότερη</a:t>
            </a:r>
          </a:p>
          <a:p>
            <a:r>
              <a:rPr lang="el-GR" dirty="0"/>
              <a:t>Η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γήρανση του πληθυσμού </a:t>
            </a:r>
            <a:r>
              <a:rPr lang="el-GR" dirty="0"/>
              <a:t>εξαρτάται από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τρία</a:t>
            </a:r>
            <a:r>
              <a:rPr lang="el-GR" dirty="0"/>
              <a:t> διαφορετικά φαινόμενα:</a:t>
            </a:r>
          </a:p>
          <a:p>
            <a:pPr marL="800100" lvl="1" indent="-342900">
              <a:buFont typeface="+mj-lt"/>
              <a:buAutoNum type="arabicPeriod"/>
            </a:pPr>
            <a:r>
              <a:rPr lang="el-GR" b="1" dirty="0"/>
              <a:t>Μακροβιότητα</a:t>
            </a:r>
            <a:r>
              <a:rPr lang="el-GR" dirty="0"/>
              <a:t> – πόσο πολύ </a:t>
            </a:r>
            <a:r>
              <a:rPr lang="el-GR" dirty="0" err="1"/>
              <a:t>ζείς</a:t>
            </a:r>
            <a:r>
              <a:rPr lang="el-GR" dirty="0"/>
              <a:t>/ προσδόκιμο</a:t>
            </a:r>
          </a:p>
          <a:p>
            <a:pPr marL="800100" lvl="1" indent="-342900">
              <a:buFont typeface="+mj-lt"/>
              <a:buAutoNum type="arabicPeriod"/>
            </a:pPr>
            <a:r>
              <a:rPr lang="el-GR" b="1" dirty="0"/>
              <a:t>Γεννητικότητα</a:t>
            </a:r>
            <a:r>
              <a:rPr lang="el-GR" dirty="0"/>
              <a:t> – πόσες γεννήσεις (πώς αναπληρώνεται ο πληθυσμός).</a:t>
            </a:r>
          </a:p>
          <a:p>
            <a:pPr marL="800100" lvl="1" indent="-342900">
              <a:buFont typeface="+mj-lt"/>
              <a:buAutoNum type="arabicPeriod"/>
            </a:pPr>
            <a:r>
              <a:rPr lang="el-GR" b="1" dirty="0"/>
              <a:t>Μετανάστευση – </a:t>
            </a:r>
            <a:r>
              <a:rPr lang="el-GR" dirty="0"/>
              <a:t>Ο πληθυσμός δεν είναι κλειστό κύκλωμα</a:t>
            </a:r>
          </a:p>
          <a:p>
            <a:pPr marL="57150" indent="0">
              <a:buNone/>
            </a:pPr>
            <a:r>
              <a:rPr lang="el-GR" sz="20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Αρα</a:t>
            </a:r>
            <a:r>
              <a:rPr lang="el-GR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μπορείς να έχεις γήρανση χωρίς μακροβιότητα και αντιστρόφως</a:t>
            </a:r>
          </a:p>
          <a:p>
            <a:pPr marL="57150" indent="0">
              <a:buNone/>
            </a:pPr>
            <a:r>
              <a:rPr lang="el-GR" dirty="0"/>
              <a:t>Πχ αναλόγως με την μετανάστευση ή αν δεν υπάρχει αναπλήρωση – αλλάζει τα ποσοστά ηλικιωμένων στον πληθυσμό</a:t>
            </a:r>
          </a:p>
          <a:p>
            <a:pPr marL="57150" indent="0">
              <a:buNone/>
            </a:pPr>
            <a:r>
              <a:rPr lang="el-GR" dirty="0"/>
              <a:t>Όμως, η κάθε συνιστώσα απαιτεί την δική της προσέγγιση.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12A22-B8E1-49A2-9717-FA9F9667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767B7-7E21-468C-A26A-AE1B7BB8460A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32F6B-728B-469F-A0E0-4811E72F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8731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81A6D-AFE2-4C09-B688-E400B3DC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912945"/>
            <a:ext cx="9289032" cy="767687"/>
          </a:xfrm>
        </p:spPr>
        <p:txBody>
          <a:bodyPr/>
          <a:lstStyle/>
          <a:p>
            <a:r>
              <a:rPr lang="el-GR" dirty="0"/>
              <a:t>Γενιά και ηλικία -  </a:t>
            </a:r>
            <a:r>
              <a:rPr lang="el-GR" b="1" dirty="0"/>
              <a:t>η σημασία της κοόρτης</a:t>
            </a:r>
            <a:endParaRPr lang="en-GB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20AFC-0C24-4BF1-ADB1-4C6A61E10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Γιαγιάδες της Πίνδου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DE89519-A9BD-4DB9-B2C7-36BADDEB13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01209" y="3179763"/>
            <a:ext cx="4733395" cy="28400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7F6FB2-141C-467C-81B8-CFC03B492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Γιαγιάδες του Πολυτεχνείου</a:t>
            </a:r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922D64A-7109-4E1E-A4D8-ADC8BA7CFF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74021" y="3179763"/>
            <a:ext cx="3893795" cy="284003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7F3D2-5C0C-4845-919C-A57E49CE6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CFF98-C502-4353-B8E6-5692710ACA3F}" type="datetime1">
              <a:rPr lang="en-GB" smtClean="0"/>
              <a:t>15/05/2025</a:t>
            </a:fld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D44F33-FFCC-4861-94D4-935B85D3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05E8E3-2836-4BC5-B943-277B3A2464FB}"/>
              </a:ext>
            </a:extLst>
          </p:cNvPr>
          <p:cNvSpPr/>
          <p:nvPr/>
        </p:nvSpPr>
        <p:spPr>
          <a:xfrm>
            <a:off x="548297" y="6120375"/>
            <a:ext cx="10300231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Γυναίκες 60 ετών μπορεί να είναι </a:t>
            </a:r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τελείως διαφορετικές </a:t>
            </a:r>
            <a:r>
              <a:rPr lang="el-GR" dirty="0"/>
              <a:t>αν γεννήθηκαν το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1880</a:t>
            </a:r>
            <a:r>
              <a:rPr lang="el-GR" b="1" dirty="0"/>
              <a:t> ή το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1950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C62258-F4F6-431D-8BD0-B95B182806C3}"/>
              </a:ext>
            </a:extLst>
          </p:cNvPr>
          <p:cNvSpPr/>
          <p:nvPr/>
        </p:nvSpPr>
        <p:spPr>
          <a:xfrm>
            <a:off x="1991544" y="1844824"/>
            <a:ext cx="8208912" cy="758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ΠΡΟΣΟΧΗ ΣΤΙΣ ΓΕΝΙΚΕΥΣΕΙΣ !!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834725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0089-32CD-EA66-EF0C-5A3739D1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871156"/>
          </a:xfrm>
        </p:spPr>
        <p:txBody>
          <a:bodyPr/>
          <a:lstStyle/>
          <a:p>
            <a:r>
              <a:rPr lang="el-GR" b="1" i="1" dirty="0"/>
              <a:t>Γενιά</a:t>
            </a:r>
            <a:r>
              <a:rPr lang="el-GR" b="1" dirty="0"/>
              <a:t>, </a:t>
            </a:r>
            <a:r>
              <a:rPr lang="el-GR" b="1" i="1" dirty="0"/>
              <a:t>ηλικία</a:t>
            </a:r>
            <a:r>
              <a:rPr lang="el-GR" b="1" dirty="0"/>
              <a:t>, </a:t>
            </a:r>
            <a:r>
              <a:rPr lang="el-GR" b="1" i="1" dirty="0"/>
              <a:t>συγκυρία</a:t>
            </a:r>
            <a:r>
              <a:rPr lang="el-GR" b="1" dirty="0"/>
              <a:t> </a:t>
            </a:r>
            <a:br>
              <a:rPr lang="el-GR" dirty="0"/>
            </a:br>
            <a:r>
              <a:rPr lang="el-GR" dirty="0"/>
              <a:t>Τρείς διαφορετικές επιδράσεις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DFECC-FA76-11FF-7A70-C678DAE84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2492896"/>
            <a:ext cx="11089232" cy="3600400"/>
          </a:xfrm>
        </p:spPr>
        <p:txBody>
          <a:bodyPr>
            <a:normAutofit fontScale="62500" lnSpcReduction="20000"/>
          </a:bodyPr>
          <a:lstStyle/>
          <a:p>
            <a:r>
              <a:rPr lang="el-GR" dirty="0"/>
              <a:t>Το αντικείμενο του μαθήματος είναι το πώς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θα</a:t>
            </a:r>
            <a:r>
              <a:rPr lang="el-GR" dirty="0"/>
              <a:t> γερνάνε οι άνθρωποι στον 21</a:t>
            </a:r>
            <a:r>
              <a:rPr lang="el-GR" baseline="30000" dirty="0"/>
              <a:t>ο</a:t>
            </a:r>
            <a:r>
              <a:rPr lang="el-GR" dirty="0"/>
              <a:t> αιώνα</a:t>
            </a:r>
          </a:p>
          <a:p>
            <a:r>
              <a:rPr lang="el-GR" dirty="0"/>
              <a:t>Για τη μελέτη του φαινομένου χρησιμοποιούνται </a:t>
            </a:r>
            <a:r>
              <a:rPr lang="el-GR" b="1" dirty="0"/>
              <a:t>διαχρονικά στοιχεία ‘πάνελ’ </a:t>
            </a:r>
          </a:p>
          <a:p>
            <a:pPr lvl="1"/>
            <a:r>
              <a:rPr lang="el-GR" dirty="0"/>
              <a:t>= Μια δειγματοληπτική έρευνα (αντιπροσωπευτική του πληθυσμού), </a:t>
            </a:r>
            <a:r>
              <a:rPr lang="el-GR" b="1" dirty="0"/>
              <a:t>της οποίας οι συμμετέχοντες επανεξετάζονται σε τακτά διαστήματα</a:t>
            </a:r>
            <a:r>
              <a:rPr lang="el-GR" dirty="0"/>
              <a:t>.</a:t>
            </a:r>
          </a:p>
          <a:p>
            <a:pPr lvl="1"/>
            <a:r>
              <a:rPr lang="el-GR" dirty="0"/>
              <a:t>Αν μια </a:t>
            </a:r>
            <a:r>
              <a:rPr lang="el-GR" b="1" dirty="0"/>
              <a:t>δειγματοληψία ≈φωτογραφία</a:t>
            </a:r>
            <a:r>
              <a:rPr lang="el-GR" dirty="0"/>
              <a:t>, η </a:t>
            </a:r>
            <a:r>
              <a:rPr lang="el-GR" b="1" dirty="0"/>
              <a:t>έρευνα </a:t>
            </a:r>
            <a:r>
              <a:rPr lang="el-GR" b="1" dirty="0" err="1"/>
              <a:t>πανελ</a:t>
            </a:r>
            <a:r>
              <a:rPr lang="el-GR" b="1" dirty="0"/>
              <a:t> ≈ βίντεο , </a:t>
            </a:r>
            <a:r>
              <a:rPr lang="el-GR" dirty="0"/>
              <a:t>αφού στην ουσία είναι μια σειρά φωτογραφιών των ιδίων ατόμων</a:t>
            </a:r>
          </a:p>
          <a:p>
            <a:pPr lvl="1"/>
            <a:r>
              <a:rPr lang="el-GR" b="1" dirty="0"/>
              <a:t>Τέτοια στοιχεία είναι το </a:t>
            </a:r>
            <a:r>
              <a:rPr lang="en-US" b="1" dirty="0"/>
              <a:t>Survey of Health, Ageing, and Retirement in  Europe </a:t>
            </a:r>
            <a:r>
              <a:rPr lang="el-GR" b="1" dirty="0"/>
              <a:t>(</a:t>
            </a:r>
            <a:r>
              <a:rPr lang="en-US" b="1" dirty="0"/>
              <a:t>SHARE) </a:t>
            </a:r>
            <a:r>
              <a:rPr lang="el-GR" b="1" dirty="0"/>
              <a:t>που παρακολουθεί άτομα ηλικίας 50 και πάνω.</a:t>
            </a:r>
          </a:p>
          <a:p>
            <a:r>
              <a:rPr lang="el-GR" b="1" dirty="0"/>
              <a:t>Τριών ειδών επιδράσεις που εννοιολογικά διαφέρουν αλλά σε κάθε </a:t>
            </a:r>
            <a:r>
              <a:rPr lang="el-GR" b="1" i="1" dirty="0"/>
              <a:t>συγκεκριμένη</a:t>
            </a:r>
            <a:r>
              <a:rPr lang="el-GR" b="1" dirty="0"/>
              <a:t> ανάλυση θα συναντώνται. </a:t>
            </a:r>
          </a:p>
          <a:p>
            <a:pPr marL="857250" lvl="1" indent="-342900">
              <a:buFont typeface="+mj-lt"/>
              <a:buAutoNum type="arabicPeriod"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Επίδραση </a:t>
            </a:r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ηλικίας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/>
              <a:t>–</a:t>
            </a:r>
            <a:r>
              <a:rPr lang="el-GR" dirty="0"/>
              <a:t>πχ το ποσοστό παχύσαρκων αυξάνει με την ηλικία, η πρεσβυωπία, εμμηνόπαυση, συντηρητισμός; </a:t>
            </a:r>
          </a:p>
          <a:p>
            <a:pPr lvl="2"/>
            <a:r>
              <a:rPr lang="el-GR" dirty="0"/>
              <a:t>Που εξαρτώνται από την χρονολογική ηλικία ανεξάρτητα από πότε γεννήθηκε κάποιος. Συχνά λόγω βιολογίας, ψυχολογίας;</a:t>
            </a:r>
          </a:p>
          <a:p>
            <a:pPr marL="857250" lvl="1" indent="-342900">
              <a:buFont typeface="+mj-lt"/>
              <a:buAutoNum type="arabicPeriod"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Επίδραση </a:t>
            </a:r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γενιάς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/>
              <a:t>– </a:t>
            </a:r>
            <a:r>
              <a:rPr lang="el-GR" dirty="0"/>
              <a:t>πχ στάσεις απέναντι στο σεξ, την θρησκεία, στάσεις που διαμορφώθηκαν από πολιτιστικά πρότυπα</a:t>
            </a:r>
          </a:p>
          <a:p>
            <a:pPr lvl="2"/>
            <a:r>
              <a:rPr lang="el-GR" dirty="0"/>
              <a:t>Που εξαρτώνται από το πότε γεννήθηκε κάποιος και οφείλονται συχνά σε κοινές ιστορικές εμπειρίες  (πχ Χούντα, </a:t>
            </a:r>
            <a:r>
              <a:rPr lang="el-GR" dirty="0" err="1"/>
              <a:t>ιντερνετ</a:t>
            </a:r>
            <a:r>
              <a:rPr lang="el-GR" dirty="0"/>
              <a:t>)</a:t>
            </a:r>
          </a:p>
          <a:p>
            <a:pPr marL="857250" lvl="1" indent="-342900">
              <a:buFont typeface="+mj-lt"/>
              <a:buAutoNum type="arabicPeriod"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Επίδραση </a:t>
            </a:r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συγκυρίας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dirty="0"/>
              <a:t>Κρίσιμα γεγονότα που σημάδεψαν όλους που τα έζησαν με όμοιο τρόπο.  πχ τα τρομοκρατικά χτυπήματα της 11/9, </a:t>
            </a:r>
            <a:r>
              <a:rPr lang="el-GR" dirty="0" err="1"/>
              <a:t>Ενας</a:t>
            </a:r>
            <a:r>
              <a:rPr lang="el-GR" dirty="0"/>
              <a:t> πόλεμος, η πανδημία.</a:t>
            </a:r>
          </a:p>
          <a:p>
            <a:pPr lvl="2"/>
            <a:r>
              <a:rPr lang="el-GR" dirty="0"/>
              <a:t>Επηρεάζουν όλους εξίσου </a:t>
            </a:r>
          </a:p>
          <a:p>
            <a:pPr marL="114300" indent="0">
              <a:buNone/>
            </a:pPr>
            <a:r>
              <a:rPr lang="el-GR" b="1" dirty="0"/>
              <a:t>Μια απλή φωτογραφία δεν μπορεί να ξεχωρίσει τις 3 επιδράσεις. Αντιθέτως μια </a:t>
            </a:r>
            <a:r>
              <a:rPr lang="el-G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έρευνα πάνελ </a:t>
            </a:r>
            <a:r>
              <a:rPr lang="el-GR" b="1" dirty="0"/>
              <a:t>θεωρητικά τα καταφέρνει.</a:t>
            </a:r>
          </a:p>
          <a:p>
            <a:pPr marL="114300" indent="0">
              <a:buNone/>
            </a:pPr>
            <a:r>
              <a:rPr lang="el-GR" dirty="0"/>
              <a:t>Πχ Μπορεί να απαντήσει αν και πού διαφέρουν οι γιαγιάδες της Πίνδου από τις γιαγιάδες του Πολυτεχνείου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E7ABD-B033-5D4D-DF5D-210EBA801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767B7-7E21-468C-A26A-AE1B7BB8460A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7CEFB-8A0D-D24B-586F-4F31C9F5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9249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7AA57-69DE-0B7C-0C33-2C71355D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92696"/>
            <a:ext cx="5445102" cy="987936"/>
          </a:xfrm>
        </p:spPr>
        <p:txBody>
          <a:bodyPr/>
          <a:lstStyle/>
          <a:p>
            <a:r>
              <a:rPr lang="el-GR" b="1" dirty="0"/>
              <a:t>Σήμερα</a:t>
            </a:r>
            <a:r>
              <a:rPr lang="el-GR" dirty="0"/>
              <a:t> είναι παρούσες</a:t>
            </a:r>
            <a:r>
              <a:rPr lang="en-US" dirty="0"/>
              <a:t> </a:t>
            </a:r>
            <a:r>
              <a:rPr lang="en-US" b="1" dirty="0"/>
              <a:t>4</a:t>
            </a:r>
            <a:r>
              <a:rPr lang="el-GR" b="1" dirty="0"/>
              <a:t> </a:t>
            </a:r>
            <a:r>
              <a:rPr lang="el-GR" dirty="0"/>
              <a:t>ή </a:t>
            </a:r>
            <a:r>
              <a:rPr lang="el-GR" b="1" dirty="0"/>
              <a:t>5</a:t>
            </a:r>
            <a:r>
              <a:rPr lang="en-US" dirty="0"/>
              <a:t> </a:t>
            </a:r>
            <a:r>
              <a:rPr lang="el-GR" dirty="0"/>
              <a:t>γενιές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450CB-B427-076E-E0B8-557476E5D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416" y="2276872"/>
            <a:ext cx="5140696" cy="4032448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ανάλυση σε επίπεδο γενεών έχει σημασία αφού πολλά ζητήματα της γήρανσης του πληθυσμού αναφέρονται σε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δικαιοσύνη μεταξύ γενεών, </a:t>
            </a:r>
          </a:p>
          <a:p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αναζήτηση επιχειρημάτων γιατί μια γενιά ‘Α’ είναι λιγότερο ή περισσότερο τυχερή από την γενιά ‘Β’ και συνεπώς συντρέχουν λόγοι να αντιμετωπιστεί λιγότερο ή περισσότερο ευνοϊκά. </a:t>
            </a:r>
          </a:p>
          <a:p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πχ επελέγησαν διανεμητικά συστήματα συνταξιοδότησης την δεκαετία 1950 και 1960 για να αντισταθμίσουν την αρνητική εμπειρία των πολέμων.</a:t>
            </a:r>
          </a:p>
          <a:p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Οι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boomers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θεωρείται ότι είναι η πιο εγωιστική (και πολυπληθής) γενιά</a:t>
            </a:r>
          </a:p>
          <a:p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Οι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Millennials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είναι σήμερα στο τιμόνι των κυβερνήσεων</a:t>
            </a:r>
          </a:p>
          <a:p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Ακούγεται επίσης ότι η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Γενιά Ζ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είναι η πρώτη που δεν είναι πιο εύποροι από τους γονείς τους. </a:t>
            </a:r>
          </a:p>
          <a:p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Η γενιά Ζ ήδη διαφοροποιείται μεταξύ ΕΕ και ΗΠΑ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l-GR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B77985-1911-F44C-EF7A-B991ECABF73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5523357"/>
              </p:ext>
            </p:extLst>
          </p:nvPr>
        </p:nvGraphicFramePr>
        <p:xfrm>
          <a:off x="6185942" y="1285285"/>
          <a:ext cx="5356596" cy="259305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071190">
                  <a:extLst>
                    <a:ext uri="{9D8B030D-6E8A-4147-A177-3AD203B41FA5}">
                      <a16:colId xmlns:a16="http://schemas.microsoft.com/office/drawing/2014/main" val="600333623"/>
                    </a:ext>
                  </a:extLst>
                </a:gridCol>
                <a:gridCol w="1071190">
                  <a:extLst>
                    <a:ext uri="{9D8B030D-6E8A-4147-A177-3AD203B41FA5}">
                      <a16:colId xmlns:a16="http://schemas.microsoft.com/office/drawing/2014/main" val="3832144154"/>
                    </a:ext>
                  </a:extLst>
                </a:gridCol>
                <a:gridCol w="1071190">
                  <a:extLst>
                    <a:ext uri="{9D8B030D-6E8A-4147-A177-3AD203B41FA5}">
                      <a16:colId xmlns:a16="http://schemas.microsoft.com/office/drawing/2014/main" val="3876463867"/>
                    </a:ext>
                  </a:extLst>
                </a:gridCol>
                <a:gridCol w="1071190">
                  <a:extLst>
                    <a:ext uri="{9D8B030D-6E8A-4147-A177-3AD203B41FA5}">
                      <a16:colId xmlns:a16="http://schemas.microsoft.com/office/drawing/2014/main" val="3662010703"/>
                    </a:ext>
                  </a:extLst>
                </a:gridCol>
                <a:gridCol w="1071836">
                  <a:extLst>
                    <a:ext uri="{9D8B030D-6E8A-4147-A177-3AD203B41FA5}">
                      <a16:colId xmlns:a16="http://schemas.microsoft.com/office/drawing/2014/main" val="3836001470"/>
                    </a:ext>
                  </a:extLst>
                </a:gridCol>
              </a:tblGrid>
              <a:tr h="153525">
                <a:tc gridSpan="5"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dirty="0">
                          <a:effectLst/>
                        </a:rPr>
                        <a:t>Πλαίσιο: Συμβατική οριοθέτηση γενεών – σε αναπτυγμένες χώρες και στην Ελλάδα</a:t>
                      </a:r>
                      <a:endParaRPr lang="el-G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792524"/>
                  </a:ext>
                </a:extLst>
              </a:tr>
              <a:tr h="153525">
                <a:tc gridSpan="5"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ΣΤΗΝ ΒΟΡΕΙΑ ΕΥΡΩΠΗ – ΗΠΑ</a:t>
                      </a:r>
                      <a:endParaRPr lang="el-GR" sz="1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607921"/>
                  </a:ext>
                </a:extLst>
              </a:tr>
              <a:tr h="353573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Προπολεμική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Σιωπηρή γενιά’</a:t>
                      </a:r>
                      <a:endParaRPr lang="el-GR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US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Boomers –</a:t>
                      </a:r>
                      <a:endParaRPr lang="el-GR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Γενιά Χ</a:t>
                      </a:r>
                      <a:endParaRPr lang="el-GR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‘</a:t>
                      </a:r>
                      <a:r>
                        <a:rPr lang="el-GR" sz="1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Μιλλένιαλ</a:t>
                      </a:r>
                      <a:r>
                        <a:rPr lang="el-GR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’</a:t>
                      </a:r>
                      <a:endParaRPr lang="el-GR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Γενιά Ζ</a:t>
                      </a:r>
                      <a:endParaRPr lang="el-GR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extLst>
                  <a:ext uri="{0D108BD9-81ED-4DB2-BD59-A6C34878D82A}">
                    <a16:rowId xmlns:a16="http://schemas.microsoft.com/office/drawing/2014/main" val="874627673"/>
                  </a:ext>
                </a:extLst>
              </a:tr>
              <a:tr h="553621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Γεννημένοι προ 1945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Γέννηση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1945-65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Γέννηση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1966-79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Γέννηση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1980-95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Γέννηση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1996-2010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Μετά 2000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extLst>
                  <a:ext uri="{0D108BD9-81ED-4DB2-BD59-A6C34878D82A}">
                    <a16:rowId xmlns:a16="http://schemas.microsoft.com/office/drawing/2014/main" val="387533851"/>
                  </a:ext>
                </a:extLst>
              </a:tr>
              <a:tr h="353573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 dirty="0">
                          <a:solidFill>
                            <a:schemeClr val="accent1"/>
                          </a:solidFill>
                          <a:effectLst/>
                        </a:rPr>
                        <a:t>Ηλικία Το </a:t>
                      </a:r>
                      <a:r>
                        <a:rPr lang="el-GR" sz="1000" b="0" dirty="0">
                          <a:solidFill>
                            <a:schemeClr val="accent1"/>
                          </a:solidFill>
                          <a:effectLst/>
                        </a:rPr>
                        <a:t>2025</a:t>
                      </a:r>
                      <a:r>
                        <a:rPr lang="el-GR" sz="1000" b="0" dirty="0">
                          <a:effectLst/>
                        </a:rPr>
                        <a:t>: 80+ ετών</a:t>
                      </a:r>
                      <a:endParaRPr lang="el-GR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 dirty="0">
                          <a:effectLst/>
                        </a:rPr>
                        <a:t>60-80 ετών</a:t>
                      </a:r>
                      <a:endParaRPr lang="el-G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 dirty="0">
                          <a:effectLst/>
                        </a:rPr>
                        <a:t>45-60 ετών</a:t>
                      </a:r>
                      <a:endParaRPr lang="el-G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30-45 ετών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Περίπου 15-25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extLst>
                  <a:ext uri="{0D108BD9-81ED-4DB2-BD59-A6C34878D82A}">
                    <a16:rowId xmlns:a16="http://schemas.microsoft.com/office/drawing/2014/main" val="2704977363"/>
                  </a:ext>
                </a:extLst>
              </a:tr>
              <a:tr h="148552">
                <a:tc gridSpan="5"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ΣΤΗΝ ΕΛΛΑΔΑ – ΝΟΤΙΑ ΕΥΡΩΠΗ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290379"/>
                  </a:ext>
                </a:extLst>
              </a:tr>
              <a:tr h="507098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dirty="0">
                          <a:effectLst/>
                        </a:rPr>
                        <a:t>Η γενιά των συγκρούσεων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dirty="0">
                          <a:effectLst/>
                        </a:rPr>
                        <a:t> </a:t>
                      </a:r>
                      <a:endParaRPr lang="el-G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b="1" dirty="0">
                          <a:effectLst/>
                        </a:rPr>
                        <a:t>Γενιά της μεταπολίτευσης Πολυτεχνείου</a:t>
                      </a:r>
                      <a:endParaRPr lang="el-G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b="1" dirty="0">
                          <a:effectLst/>
                        </a:rPr>
                        <a:t>Γενιά Χ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b="1" dirty="0">
                          <a:effectLst/>
                        </a:rPr>
                        <a:t>-΄ΠΑΣΟΚ’;;</a:t>
                      </a:r>
                      <a:endParaRPr lang="el-G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b="1" dirty="0">
                          <a:effectLst/>
                        </a:rPr>
                        <a:t>Γενιά της  Ευημερίας </a:t>
                      </a:r>
                      <a:endParaRPr lang="el-G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l-GR" sz="1000" b="1" dirty="0">
                          <a:effectLst/>
                        </a:rPr>
                        <a:t>Γενιά των μνημονίων</a:t>
                      </a:r>
                      <a:endParaRPr lang="el-G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extLst>
                  <a:ext uri="{0D108BD9-81ED-4DB2-BD59-A6C34878D82A}">
                    <a16:rowId xmlns:a16="http://schemas.microsoft.com/office/drawing/2014/main" val="1430963460"/>
                  </a:ext>
                </a:extLst>
              </a:tr>
              <a:tr h="353573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Γεννημένοι προ 1950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Γέννηση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1950-70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Γέννηση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1970-85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Γέννηση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>
                          <a:effectLst/>
                        </a:rPr>
                        <a:t>1985-2005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 dirty="0">
                          <a:effectLst/>
                        </a:rPr>
                        <a:t>Γέννηση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el-GR" sz="1000" dirty="0">
                          <a:effectLst/>
                        </a:rPr>
                        <a:t>2005</a:t>
                      </a:r>
                      <a:endParaRPr lang="el-G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806" marR="62806" marT="0" marB="0"/>
                </a:tc>
                <a:extLst>
                  <a:ext uri="{0D108BD9-81ED-4DB2-BD59-A6C34878D82A}">
                    <a16:rowId xmlns:a16="http://schemas.microsoft.com/office/drawing/2014/main" val="3015457002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FC43A-0CEE-F019-4844-7C01C6FB4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F36A37-D5E3-4C3B-B28D-88BB6D3F7475}" type="datetime1">
              <a:rPr lang="en-GB" smtClean="0"/>
              <a:t>15/05/2025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2E49A-2F86-2180-7E0D-CC7EAAE3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16</a:t>
            </a:fld>
            <a:endParaRPr lang="en-GB" alt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467FA40-8EFB-9654-E18F-92A2F6CDE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" y="-6656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Σημειώσεις:</a:t>
            </a:r>
            <a:r>
              <a:rPr kumimoji="0" lang="el-GR" altLang="el-GR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Προπολεμική γενιά </a:t>
            </a: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γνωστοί επίσης ως ‘ (</a:t>
            </a:r>
            <a:r>
              <a:rPr kumimoji="0" lang="en-US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Silent Generation</a:t>
            </a: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Boomers</a:t>
            </a: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γενιά της έκρηξης των γεννήσεων μετά τον πόλεμο. ενηλικίωση στην δεκαετία 1960 Στην όσοι θυμούνται το Πολυτεχνείο και την πτώση της χούντας.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Γενιά Χ </a:t>
            </a: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η ‘ενδιάμεση γενιά’  – θεωρείται πιο συμβατική.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Μιλλένιαλ </a:t>
            </a: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Θυμούνται την αλλαγή χιλιετίας. Βίωσαν την οικονομική κρίση. 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Γενιά Ζ </a:t>
            </a: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Αυτή που </a:t>
            </a:r>
            <a:r>
              <a:rPr kumimoji="0" lang="el-GR" altLang="el-GR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τώρα</a:t>
            </a: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ανέρχεται. Μήπως  ‘Γενιά </a:t>
            </a:r>
            <a:r>
              <a:rPr kumimoji="0" lang="en-US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’; 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Γενιά </a:t>
            </a:r>
            <a:r>
              <a:rPr kumimoji="0" lang="en-US" altLang="el-GR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Alpha </a:t>
            </a: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τώρα μπαίνουν στο Γυμνάσιο - 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A8BD6D-2E5E-7557-2FE3-98B7A8AEE368}"/>
              </a:ext>
            </a:extLst>
          </p:cNvPr>
          <p:cNvSpPr/>
          <p:nvPr/>
        </p:nvSpPr>
        <p:spPr>
          <a:xfrm>
            <a:off x="5663952" y="4293096"/>
            <a:ext cx="6192688" cy="21270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400"/>
              </a:spcAft>
            </a:pPr>
            <a:r>
              <a:rPr lang="el-G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Προπολεμική γενιά 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γνωστοί επίσης ως ‘ (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Silent Generation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n-US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Boomers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γενιά της έκρηξης των γεννήσεων μετά τον πόλεμο. ενηλικίωση στην δεκαετία 1960 Στην Ελλάδα όσοι θυμούνται το Πολυτεχνείο και την χούντα.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l-G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Γενιά Χ – 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‘ενδιάμεση γενιά’  – θεωρείται πιο συμβατική.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l-GR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Μιλλένιαλ</a:t>
            </a:r>
            <a:r>
              <a:rPr lang="el-G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Θυμούνται την αλλαγή χιλιετίας. Βίωσαν την οικονομική κρίση. 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l-G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Γενιά Ζ 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Αυτή που </a:t>
            </a:r>
            <a:r>
              <a:rPr lang="el-GR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τώρα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ανέρχεται. Μήπως  ‘Γενιά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’; 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l-G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Γενιά </a:t>
            </a:r>
            <a:r>
              <a:rPr lang="en-US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Alpha </a:t>
            </a:r>
            <a:r>
              <a:rPr lang="el-GR" sz="14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τώρα μπαίνουν στο Γυμνάσιο</a:t>
            </a:r>
            <a:endParaRPr lang="el-GR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18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71C3-55DC-6EE6-8BD7-EEBB6F1D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Μοντέλα προσαρμογής στην μακροβιότητα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AAACB-6288-76D3-660A-1AB5E84FC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3" y="2492896"/>
            <a:ext cx="11092319" cy="3526904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Το σενάριο</a:t>
            </a:r>
            <a:r>
              <a:rPr lang="el-GR" dirty="0"/>
              <a:t>: Η επέκταση της μακροβιότητας είναι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σίγουρη</a:t>
            </a:r>
            <a:r>
              <a:rPr lang="el-GR" dirty="0"/>
              <a:t>. Θα ζήσουμε παραπάνω, αλλά δεν ξέρουμε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πώς. </a:t>
            </a:r>
            <a:r>
              <a:rPr lang="el-GR" dirty="0"/>
              <a:t>Εξαρτάται από το πόσο </a:t>
            </a:r>
            <a:r>
              <a:rPr lang="el-GR" b="1" dirty="0"/>
              <a:t>εκτεταμένη είναι η προσαρμογή </a:t>
            </a:r>
            <a:r>
              <a:rPr lang="el-GR" dirty="0"/>
              <a:t>σε άλλα θέματα. Υπάρχουν 4 μοντέλα  (σύμφωνα με τον </a:t>
            </a:r>
            <a:r>
              <a:rPr lang="el-GR" dirty="0" err="1"/>
              <a:t>Αντριου</a:t>
            </a:r>
            <a:r>
              <a:rPr lang="el-GR" dirty="0"/>
              <a:t> Σκοτ):</a:t>
            </a:r>
          </a:p>
          <a:p>
            <a:pPr marL="400050" indent="-400050">
              <a:buFont typeface="+mj-lt"/>
              <a:buAutoNum type="romanUcPeriod"/>
            </a:pP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Τιθωνός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l-GR" dirty="0"/>
              <a:t>Οι θεοί του χάρισαν αθανασία, αλλά όχι αλλαγή στην διαδικασία γήρανσης.  Προεκτείνεται η διαδικασία θανάτου. – </a:t>
            </a:r>
            <a:r>
              <a:rPr lang="el-GR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Μόνιμα γηρατειά.</a:t>
            </a:r>
          </a:p>
          <a:p>
            <a:pPr marL="400050" indent="-400050">
              <a:buFont typeface="+mj-lt"/>
              <a:buAutoNum type="romanU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Dorian Gray. </a:t>
            </a:r>
            <a:r>
              <a:rPr lang="el-GR" dirty="0"/>
              <a:t>Κατάφερε να γερνάει το πορτραίτο, αλλά όχι ο ίδιος. </a:t>
            </a:r>
            <a:r>
              <a:rPr lang="el-GR" b="1" dirty="0"/>
              <a:t>Πεθαίνει νέος αλλά σε μεγάλη ηλικία</a:t>
            </a:r>
            <a:r>
              <a:rPr lang="el-GR" dirty="0"/>
              <a:t>. Υγεία νέου ανθρώπου σε σώμα ηλικιωμένου.  </a:t>
            </a:r>
            <a:r>
              <a:rPr lang="el-GR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Γενικευμένη πλαστική χειρουργική; </a:t>
            </a:r>
          </a:p>
          <a:p>
            <a:pPr marL="400050" indent="-400050">
              <a:buFont typeface="+mj-lt"/>
              <a:buAutoNum type="romanU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Pan</a:t>
            </a:r>
            <a:r>
              <a:rPr lang="en-US" b="1" dirty="0"/>
              <a:t>: </a:t>
            </a:r>
            <a:r>
              <a:rPr lang="el-GR" b="1" i="1" dirty="0"/>
              <a:t>Καθυστερεί</a:t>
            </a:r>
            <a:r>
              <a:rPr lang="el-GR" b="1" dirty="0"/>
              <a:t> </a:t>
            </a:r>
            <a:r>
              <a:rPr lang="el-GR" dirty="0"/>
              <a:t>η διαδικασία γήρανσης.  </a:t>
            </a:r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Forever young </a:t>
            </a:r>
            <a:r>
              <a:rPr lang="el-GR" dirty="0"/>
              <a:t>(ο 70ρης είναι ο χθεσινός 50ρης)</a:t>
            </a:r>
          </a:p>
          <a:p>
            <a:pPr marL="400050" indent="-400050">
              <a:buFont typeface="+mj-lt"/>
              <a:buAutoNum type="romanU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Wolverine: </a:t>
            </a:r>
            <a:r>
              <a:rPr lang="el-GR" b="1" i="1" dirty="0"/>
              <a:t>Αντιστρέφεται</a:t>
            </a:r>
            <a:r>
              <a:rPr lang="el-GR" dirty="0"/>
              <a:t> η διαδικασία γήρανσης – σταματά η βιολογική διαδικασία. </a:t>
            </a:r>
            <a:r>
              <a:rPr lang="el-GR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Ξανά νέος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F. Kennedy:  </a:t>
            </a:r>
            <a:r>
              <a:rPr lang="el-G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 αρκεί να προσθέσουμε χρόνια στη ζωή, πρέπει να προσθέσουμε ζωή στα χρόνια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64804-BBFE-29EB-A493-4CCDB00FB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767B7-7E21-468C-A26A-AE1B7BB8460A}" type="datetime1">
              <a:rPr lang="en-GB" smtClean="0"/>
              <a:t>15/05/2025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06B07-7AEE-67FD-4093-7779E8C5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4658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AA98-E5CF-56AD-4E2F-E55133AA6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38200"/>
            <a:ext cx="9197586" cy="842432"/>
          </a:xfrm>
        </p:spPr>
        <p:txBody>
          <a:bodyPr/>
          <a:lstStyle/>
          <a:p>
            <a:r>
              <a:rPr lang="el-G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r>
              <a:rPr lang="el-GR" dirty="0"/>
              <a:t> </a:t>
            </a:r>
            <a:r>
              <a:rPr lang="el-GR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Λογοτεχνικά</a:t>
            </a:r>
            <a:r>
              <a:rPr lang="el-GR" dirty="0"/>
              <a:t> Μοντέλα ανταπόκρισης στη μακροβιότητα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E3A3E-831B-7DCB-E80D-FD0349F84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590" y="2315369"/>
            <a:ext cx="4825157" cy="576262"/>
          </a:xfrm>
        </p:spPr>
        <p:txBody>
          <a:bodyPr/>
          <a:lstStyle/>
          <a:p>
            <a:r>
              <a:rPr lang="el-GR" dirty="0"/>
              <a:t>Α. </a:t>
            </a:r>
            <a:r>
              <a:rPr lang="el-GR" b="1" dirty="0" err="1"/>
              <a:t>Τιθωνός</a:t>
            </a:r>
            <a:r>
              <a:rPr lang="el-GR" dirty="0"/>
              <a:t> – Εραστής της Ηούς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B81070E-B5BA-07A2-31E7-A960AB6A9B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3352" y="2996952"/>
            <a:ext cx="2882257" cy="28400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FAFAD-A1E5-E186-EF42-D34176ED6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b="1" dirty="0"/>
              <a:t>Dorian Gray </a:t>
            </a:r>
          </a:p>
          <a:p>
            <a:r>
              <a:rPr lang="el-GR" sz="1600" dirty="0"/>
              <a:t>(από </a:t>
            </a:r>
            <a:r>
              <a:rPr lang="en-US" sz="1600" dirty="0"/>
              <a:t> </a:t>
            </a:r>
            <a:r>
              <a:rPr lang="el-GR" sz="1600" dirty="0"/>
              <a:t>το βιβλίο του </a:t>
            </a:r>
            <a:r>
              <a:rPr lang="en-US" sz="1600" dirty="0"/>
              <a:t>Oscar Wilde)</a:t>
            </a:r>
            <a:endParaRPr lang="el-GR" sz="16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601C61-A2BD-BE1C-27AB-04F69D0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CFF98-C502-4353-B8E6-5692710ACA3F}" type="datetime1">
              <a:rPr lang="en-GB" smtClean="0"/>
              <a:t>15/05/2025</a:t>
            </a:fld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612165-40E4-1EE9-7092-A9D23667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18</a:t>
            </a:fld>
            <a:endParaRPr lang="en-GB" altLang="en-US"/>
          </a:p>
        </p:txBody>
      </p:sp>
      <p:pic>
        <p:nvPicPr>
          <p:cNvPr id="2050" name="Picture 2" descr="The Picture Of Dorian Gray: 10 Things You Didn't Know | Spooky Isles">
            <a:extLst>
              <a:ext uri="{FF2B5EF4-FFF2-40B4-BE49-F238E27FC236}">
                <a16:creationId xmlns:a16="http://schemas.microsoft.com/office/drawing/2014/main" id="{BABBB4F5-B8E8-895B-B9B0-680D2519C9D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89" y="3179763"/>
            <a:ext cx="4544059" cy="28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AB1001-FD6A-7E6C-FCF3-1285EFF7E441}"/>
              </a:ext>
            </a:extLst>
          </p:cNvPr>
          <p:cNvSpPr txBox="1"/>
          <p:nvPr/>
        </p:nvSpPr>
        <p:spPr>
          <a:xfrm>
            <a:off x="6456040" y="611595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Πεθαίνει νέος σε μεγάλη ηλικία – διατηρεί την </a:t>
            </a:r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εμφάνιση</a:t>
            </a:r>
            <a:r>
              <a:rPr lang="el-GR" dirty="0"/>
              <a:t> νεότητας – </a:t>
            </a:r>
            <a:r>
              <a:rPr lang="el-GR" sz="1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πλαστικές; </a:t>
            </a:r>
            <a:endParaRPr lang="el-GR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3C215-F901-C143-CE89-24988AB782C4}"/>
              </a:ext>
            </a:extLst>
          </p:cNvPr>
          <p:cNvSpPr txBox="1"/>
          <p:nvPr/>
        </p:nvSpPr>
        <p:spPr>
          <a:xfrm>
            <a:off x="0" y="5942310"/>
            <a:ext cx="5951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Ηώ ζητά αθανασία. </a:t>
            </a:r>
            <a:r>
              <a:rPr lang="el-GR" i="1" dirty="0"/>
              <a:t>Ξεχνά</a:t>
            </a:r>
            <a:r>
              <a:rPr lang="el-GR" dirty="0"/>
              <a:t> να ζητήσει </a:t>
            </a:r>
            <a:r>
              <a:rPr lang="el-GR" i="1" dirty="0"/>
              <a:t>και</a:t>
            </a:r>
            <a:r>
              <a:rPr lang="el-GR" dirty="0"/>
              <a:t> νεότητα.  </a:t>
            </a:r>
          </a:p>
          <a:p>
            <a:r>
              <a:rPr lang="el-GR" dirty="0"/>
              <a:t>Ο </a:t>
            </a:r>
            <a:r>
              <a:rPr lang="el-GR" dirty="0" err="1"/>
              <a:t>Τιθωνός</a:t>
            </a:r>
            <a:r>
              <a:rPr lang="el-GR" dirty="0"/>
              <a:t> </a:t>
            </a:r>
            <a:r>
              <a:rPr lang="el-GR" b="1" dirty="0"/>
              <a:t>γερνά συνεχώς</a:t>
            </a:r>
            <a:r>
              <a:rPr lang="el-GR" dirty="0"/>
              <a:t>, χωρίς να πεθαίνει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ED081-BCF4-2F0C-FBB9-6ED51D17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86" y="3429000"/>
            <a:ext cx="2095500" cy="1466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F36934-7097-2620-2144-84BA905969D0}"/>
              </a:ext>
            </a:extLst>
          </p:cNvPr>
          <p:cNvSpPr txBox="1"/>
          <p:nvPr/>
        </p:nvSpPr>
        <p:spPr>
          <a:xfrm>
            <a:off x="3215680" y="2996952"/>
            <a:ext cx="2280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Forever </a:t>
            </a:r>
            <a:r>
              <a:rPr lang="en-US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  <a:endParaRPr lang="el-GR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495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03BD3-D68D-A303-A8CB-073822301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61" y="838201"/>
            <a:ext cx="9559235" cy="903154"/>
          </a:xfrm>
        </p:spPr>
        <p:txBody>
          <a:bodyPr/>
          <a:lstStyle/>
          <a:p>
            <a:r>
              <a:rPr lang="el-G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 </a:t>
            </a:r>
            <a:r>
              <a:rPr lang="el-GR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Λογοτεχνικά </a:t>
            </a:r>
            <a:r>
              <a:rPr lang="el-GR" dirty="0"/>
              <a:t>Μοντέλα ανταπόκρισης στην μακροβιότητα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3CECF-41EF-30A8-C911-25AF246E1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l-GR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Γ.    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Peter Pan</a:t>
            </a:r>
            <a:r>
              <a:rPr lang="el-GR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1904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8A23CD-B222-D8FE-86F7-22F58A804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l-G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Δ.   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Wolverine - 1974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FA21FF-7DDA-EA38-5F02-817EBE4AFF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01264" y="3299827"/>
            <a:ext cx="2120027" cy="284003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8A7BE2-8540-6FB5-C5C9-8B5719261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CFF98-C502-4353-B8E6-5692710ACA3F}" type="datetime1">
              <a:rPr lang="en-GB" smtClean="0"/>
              <a:t>15/05/2025</a:t>
            </a:fld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67C221-5C5B-D991-F5B6-03D32A33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3A5050-5253-F43B-67C0-810B7089BEE5}"/>
              </a:ext>
            </a:extLst>
          </p:cNvPr>
          <p:cNvSpPr/>
          <p:nvPr/>
        </p:nvSpPr>
        <p:spPr>
          <a:xfrm>
            <a:off x="6384032" y="6019801"/>
            <a:ext cx="4649839" cy="6768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</a:t>
            </a:r>
            <a:r>
              <a:rPr lang="en-US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Ανανεώνεται</a:t>
            </a:r>
            <a:r>
              <a:rPr lang="el-GR" dirty="0"/>
              <a:t> – η γήρανση </a:t>
            </a:r>
            <a:r>
              <a:rPr lang="el-GR" i="1" dirty="0"/>
              <a:t>αντιστρέφεται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4CF462-51C8-4A2C-7158-27A3B5FE3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70" y="3284984"/>
            <a:ext cx="2038350" cy="2238375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7F10392-21D1-4419-246B-7090A05969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590645" y="2891631"/>
            <a:ext cx="1218900" cy="28400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DA074FE-8F89-D252-5BEB-A18CF160824F}"/>
              </a:ext>
            </a:extLst>
          </p:cNvPr>
          <p:cNvSpPr/>
          <p:nvPr/>
        </p:nvSpPr>
        <p:spPr>
          <a:xfrm>
            <a:off x="1143387" y="5893699"/>
            <a:ext cx="4649839" cy="67683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Forever young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παραμένει </a:t>
            </a:r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ίδιος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δεν γερνάει</a:t>
            </a:r>
            <a:endParaRPr lang="el-G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510F75-3818-6891-9998-A3EEECCD65DF}"/>
              </a:ext>
            </a:extLst>
          </p:cNvPr>
          <p:cNvSpPr/>
          <p:nvPr/>
        </p:nvSpPr>
        <p:spPr>
          <a:xfrm>
            <a:off x="5712721" y="2967335"/>
            <a:ext cx="766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CFCD7F-84A1-48B1-EEF4-68A85F326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52" y="3261925"/>
            <a:ext cx="1707828" cy="26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2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104" name="Rectangle 4103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4105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109" name="Freeform 5">
            <a:extLst>
              <a:ext uri="{FF2B5EF4-FFF2-40B4-BE49-F238E27FC236}">
                <a16:creationId xmlns:a16="http://schemas.microsoft.com/office/drawing/2014/main" id="{CC3DF159-A62C-40A0-86EB-55F5FCDB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2" name="1 - Τίτλος">
            <a:extLst>
              <a:ext uri="{FF2B5EF4-FFF2-40B4-BE49-F238E27FC236}">
                <a16:creationId xmlns:a16="http://schemas.microsoft.com/office/drawing/2014/main" id="{34862133-9F0B-4C87-A4AC-69B6C6E4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ΕΙΣΑΓΩΓΙΚΑ</a:t>
            </a:r>
          </a:p>
        </p:txBody>
      </p:sp>
      <p:sp>
        <p:nvSpPr>
          <p:cNvPr id="3" name="2 - Θέση κειμένου">
            <a:extLst>
              <a:ext uri="{FF2B5EF4-FFF2-40B4-BE49-F238E27FC236}">
                <a16:creationId xmlns:a16="http://schemas.microsoft.com/office/drawing/2014/main" id="{653BCD5D-0BF0-4E70-9321-5A82337E7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976" y="5692877"/>
            <a:ext cx="10893095" cy="535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auto">
              <a:defRPr/>
            </a:pPr>
            <a:r>
              <a:rPr lang="en-US" sz="1800" b="0" i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ΧΡΗΣΤΙΚΑ ΓΙΑ ΤΟ ΜΑΘΗΜΑ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64FE4-74C3-1FC9-0B43-A59DE39C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46" y="815128"/>
            <a:ext cx="9369041" cy="33389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11" name="Rectangle 4110">
            <a:extLst>
              <a:ext uri="{FF2B5EF4-FFF2-40B4-BE49-F238E27FC236}">
                <a16:creationId xmlns:a16="http://schemas.microsoft.com/office/drawing/2014/main" id="{C5DDC647-9031-4B8C-B212-04560303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098" name="5 - Θέση αριθμού διαφάνειας">
            <a:extLst>
              <a:ext uri="{FF2B5EF4-FFF2-40B4-BE49-F238E27FC236}">
                <a16:creationId xmlns:a16="http://schemas.microsoft.com/office/drawing/2014/main" id="{23AD1B67-0652-4E51-B23D-387B0C72F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0342708" y="295729"/>
            <a:ext cx="838199" cy="7676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spcAft>
                <a:spcPts val="600"/>
              </a:spcAft>
              <a:buFontTx/>
              <a:buNone/>
            </a:pPr>
            <a:fld id="{779F0329-F11F-4F17-BA20-C5F8A766A4B3}" type="slidenum">
              <a:rPr lang="en-US" altLang="en-US" sz="2800">
                <a:solidFill>
                  <a:srgbClr val="FFFFFF"/>
                </a:solidFill>
                <a:latin typeface="+mn-lt"/>
              </a:rPr>
              <a:pPr defTabSz="914400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2</a:t>
            </a:fld>
            <a:endParaRPr lang="en-US" altLang="en-US" sz="2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64B60-6820-4F0F-A043-541E66A1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0599" cy="304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spcAft>
                <a:spcPts val="600"/>
              </a:spcAft>
              <a:defRPr/>
            </a:pPr>
            <a:fld id="{9C061323-9E7F-4ED4-95A9-90F94B2EF692}" type="datetime1">
              <a:rPr lang="en-US" b="0">
                <a:solidFill>
                  <a:schemeClr val="accent1">
                    <a:alpha val="60000"/>
                  </a:schemeClr>
                </a:solidFill>
              </a:rPr>
              <a:pPr algn="l" defTabSz="914400">
                <a:spcAft>
                  <a:spcPts val="600"/>
                </a:spcAft>
                <a:defRPr/>
              </a:pPr>
              <a:t>5/15/2025</a:t>
            </a:fld>
            <a:endParaRPr lang="en-US" b="0">
              <a:solidFill>
                <a:schemeClr val="accent1">
                  <a:alpha val="6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D18C-FDF4-E1D6-C6C5-6EDCCD892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12945"/>
            <a:ext cx="9498150" cy="968028"/>
          </a:xfrm>
        </p:spPr>
        <p:txBody>
          <a:bodyPr/>
          <a:lstStyle/>
          <a:p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Αποτυχημένη</a:t>
            </a:r>
            <a:r>
              <a:rPr lang="el-GR" dirty="0"/>
              <a:t> γήρανση - </a:t>
            </a:r>
            <a:r>
              <a:rPr lang="en-US" dirty="0"/>
              <a:t> </a:t>
            </a:r>
            <a:r>
              <a:rPr lang="el-GR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νεοΤιθωνός</a:t>
            </a:r>
            <a:br>
              <a:rPr lang="el-GR" dirty="0"/>
            </a:br>
            <a:r>
              <a:rPr lang="el-GR" sz="2400" dirty="0"/>
              <a:t>Οι </a:t>
            </a:r>
            <a:r>
              <a:rPr lang="en-GB" sz="2400" b="0" i="0" dirty="0" err="1">
                <a:effectLst/>
                <a:latin typeface="Linux Libertine"/>
              </a:rPr>
              <a:t>Strud</a:t>
            </a:r>
            <a:r>
              <a:rPr lang="en-US" sz="2400" dirty="0">
                <a:latin typeface="Linux Libertine"/>
              </a:rPr>
              <a:t>l</a:t>
            </a:r>
            <a:r>
              <a:rPr lang="en-GB" sz="2400" b="0" i="0" dirty="0" err="1">
                <a:effectLst/>
                <a:latin typeface="Linux Libertine"/>
              </a:rPr>
              <a:t>brugg</a:t>
            </a:r>
            <a:r>
              <a:rPr lang="el-GR" sz="2400" b="0" i="0" dirty="0">
                <a:effectLst/>
                <a:latin typeface="Linux Libertine"/>
              </a:rPr>
              <a:t>  από τα ταξίδια του </a:t>
            </a:r>
            <a:r>
              <a:rPr lang="el-GR" sz="2400" b="0" i="0" dirty="0" err="1">
                <a:effectLst/>
                <a:latin typeface="Linux Libertine"/>
              </a:rPr>
              <a:t>Γκιούλιβερ</a:t>
            </a:r>
            <a:r>
              <a:rPr lang="el-GR" sz="2400" b="0" i="0" dirty="0">
                <a:effectLst/>
                <a:latin typeface="Linux Libertine"/>
              </a:rPr>
              <a:t> </a:t>
            </a:r>
            <a:r>
              <a:rPr lang="el-GR" sz="2000" b="0" i="0" dirty="0">
                <a:effectLst/>
                <a:latin typeface="Linux Libertine"/>
              </a:rPr>
              <a:t>(</a:t>
            </a:r>
            <a:r>
              <a:rPr lang="en-US" sz="2000" b="0" i="0" dirty="0">
                <a:effectLst/>
                <a:latin typeface="Linux Libertine"/>
              </a:rPr>
              <a:t>Jon</a:t>
            </a:r>
            <a:r>
              <a:rPr lang="en-US" sz="2000" dirty="0">
                <a:latin typeface="Linux Libertine"/>
              </a:rPr>
              <a:t>athan Swift </a:t>
            </a:r>
            <a:r>
              <a:rPr lang="el-GR" sz="2000" b="0" i="0" dirty="0">
                <a:effectLst/>
                <a:latin typeface="Linux Libertine"/>
              </a:rPr>
              <a:t>1726</a:t>
            </a:r>
            <a:r>
              <a:rPr lang="el-GR" sz="2400" b="0" i="0" dirty="0">
                <a:effectLst/>
                <a:latin typeface="Linux Libertine"/>
              </a:rPr>
              <a:t>)</a:t>
            </a:r>
            <a:br>
              <a:rPr lang="en-GB" sz="2400" b="0" i="0" dirty="0">
                <a:effectLst/>
                <a:latin typeface="Linux Libertine"/>
              </a:rPr>
            </a:b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8942F-1885-5048-635E-055770D4C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360" y="2420888"/>
            <a:ext cx="6768751" cy="4104456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Οι </a:t>
            </a:r>
            <a:r>
              <a:rPr lang="en-GB" b="0" i="0" dirty="0" err="1">
                <a:effectLst/>
                <a:latin typeface="Linux Libertine"/>
              </a:rPr>
              <a:t>Strud</a:t>
            </a:r>
            <a:r>
              <a:rPr lang="en-US" dirty="0">
                <a:latin typeface="Linux Libertine"/>
              </a:rPr>
              <a:t>l</a:t>
            </a:r>
            <a:r>
              <a:rPr lang="en-GB" b="0" i="0" dirty="0" err="1">
                <a:effectLst/>
                <a:latin typeface="Linux Libertine"/>
              </a:rPr>
              <a:t>brugg</a:t>
            </a:r>
            <a:r>
              <a:rPr lang="en-GB" dirty="0">
                <a:latin typeface="Linux Libertine"/>
              </a:rPr>
              <a:t>, </a:t>
            </a:r>
            <a:r>
              <a:rPr lang="el-GR" dirty="0">
                <a:latin typeface="Linux Libertine"/>
              </a:rPr>
              <a:t>κάποιοι κάτοικοι του νησιού  </a:t>
            </a:r>
            <a:r>
              <a:rPr lang="en-GB" dirty="0" err="1">
                <a:latin typeface="Linux Libertine"/>
              </a:rPr>
              <a:t>Luggnagg</a:t>
            </a:r>
            <a:r>
              <a:rPr lang="en-GB" dirty="0">
                <a:latin typeface="Linux Libertine"/>
              </a:rPr>
              <a:t> </a:t>
            </a:r>
            <a:r>
              <a:rPr lang="el-GR" dirty="0">
                <a:latin typeface="Linux Libertine"/>
              </a:rPr>
              <a:t> είναι </a:t>
            </a:r>
            <a:r>
              <a:rPr lang="el-GR" b="1" dirty="0">
                <a:latin typeface="Linux Libertine"/>
              </a:rPr>
              <a:t>κανονικοί άνθρωπο</a:t>
            </a:r>
            <a:r>
              <a:rPr lang="en-US" b="1" dirty="0" err="1">
                <a:latin typeface="Linux Libertine"/>
              </a:rPr>
              <a:t>i</a:t>
            </a:r>
            <a:r>
              <a:rPr lang="en-US" b="1" dirty="0">
                <a:latin typeface="Linux Libertine"/>
              </a:rPr>
              <a:t> - </a:t>
            </a:r>
            <a:r>
              <a:rPr lang="el-GR" b="1" dirty="0">
                <a:latin typeface="Linux Libertine"/>
              </a:rPr>
              <a:t> μόνο που είναι αθάνατοι.</a:t>
            </a:r>
          </a:p>
          <a:p>
            <a:r>
              <a:rPr lang="el-GR" dirty="0">
                <a:latin typeface="Linux Libertine"/>
              </a:rPr>
              <a:t>Μια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κόκκινη κηλίδα </a:t>
            </a:r>
            <a:r>
              <a:rPr lang="el-GR" dirty="0">
                <a:latin typeface="Linux Libertine"/>
              </a:rPr>
              <a:t>στο μέτωπό τους γίνεται </a:t>
            </a:r>
            <a:r>
              <a:rPr lang="el-G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μαύρη</a:t>
            </a:r>
            <a:r>
              <a:rPr lang="el-GR" dirty="0">
                <a:latin typeface="Linux Libertine"/>
              </a:rPr>
              <a:t> όταν γίνουν 80 ετών.</a:t>
            </a:r>
          </a:p>
          <a:p>
            <a:r>
              <a:rPr lang="el-GR" dirty="0">
                <a:latin typeface="Linux Libertine"/>
              </a:rPr>
              <a:t>Περνούν την ζωή τους δυστυχισμένοι ότι θα έχουν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γηρατειά χωρίς τέλος</a:t>
            </a:r>
            <a:r>
              <a:rPr lang="el-GR" dirty="0">
                <a:latin typeface="Linux Libertine"/>
              </a:rPr>
              <a:t>.</a:t>
            </a:r>
          </a:p>
          <a:p>
            <a:pPr lvl="1"/>
            <a:r>
              <a:rPr lang="el-GR" dirty="0">
                <a:latin typeface="Linux Libertine"/>
              </a:rPr>
              <a:t>Εκτός από τις παραξενιές του γήρατος έχουν και άλλες από τις ιδιαιτερότητες της θέσης τους</a:t>
            </a:r>
            <a:r>
              <a:rPr lang="en-US" dirty="0">
                <a:latin typeface="Linux Libertine"/>
              </a:rPr>
              <a:t>  - </a:t>
            </a:r>
          </a:p>
          <a:p>
            <a:pPr lvl="2"/>
            <a:r>
              <a:rPr lang="el-GR" dirty="0">
                <a:latin typeface="Linux Libertine"/>
              </a:rPr>
              <a:t>Σε μόνιμη κατάθλιψη ακόμη και όταν</a:t>
            </a:r>
            <a:r>
              <a:rPr lang="en-US" dirty="0">
                <a:latin typeface="Linux Libertine"/>
              </a:rPr>
              <a:t> </a:t>
            </a:r>
            <a:r>
              <a:rPr lang="el-GR" dirty="0">
                <a:latin typeface="Linux Libertine"/>
              </a:rPr>
              <a:t>είναι  νέοι γιατί δεν ξέρουν πώς να χειριστούν τα γηρατειά τους</a:t>
            </a:r>
          </a:p>
          <a:p>
            <a:pPr lvl="1"/>
            <a:r>
              <a:rPr lang="el-GR" dirty="0">
                <a:latin typeface="Linux Libertine"/>
              </a:rPr>
              <a:t>Ζηλεύουν τις κηδείες. Ευτυχείς μόνον όσοι έχουν άνοια. </a:t>
            </a:r>
          </a:p>
          <a:p>
            <a:r>
              <a:rPr lang="el-GR" dirty="0">
                <a:latin typeface="Linux Libertine"/>
              </a:rPr>
              <a:t>Στα </a:t>
            </a:r>
            <a:r>
              <a:rPr lang="el-GR" b="1" dirty="0">
                <a:latin typeface="Linux Libertine"/>
              </a:rPr>
              <a:t>80 ανακηρύσσονται νομικά νεκροί </a:t>
            </a:r>
            <a:r>
              <a:rPr lang="el-GR" dirty="0">
                <a:latin typeface="Linux Libertine"/>
              </a:rPr>
              <a:t>και δεν μπορούν να έχουν ιδιοκτησίες</a:t>
            </a:r>
          </a:p>
          <a:p>
            <a:pPr lvl="1"/>
            <a:r>
              <a:rPr lang="el-GR" dirty="0">
                <a:latin typeface="Linux Libertine"/>
              </a:rPr>
              <a:t>Δεν επιτρέπεται να εργαστούν</a:t>
            </a:r>
            <a:r>
              <a:rPr lang="en-US" dirty="0">
                <a:latin typeface="Linux Libertine"/>
              </a:rPr>
              <a:t>.</a:t>
            </a:r>
            <a:r>
              <a:rPr lang="el-GR" dirty="0">
                <a:latin typeface="Linux Libertine"/>
              </a:rPr>
              <a:t> Λαμβάνουν μόνο μια μικρή σύνταξη από το Κράτος. </a:t>
            </a:r>
            <a:endParaRPr lang="en-US" dirty="0">
              <a:latin typeface="Linux Libertine"/>
            </a:endParaRPr>
          </a:p>
          <a:p>
            <a:r>
              <a:rPr lang="en-US" sz="2300" dirty="0">
                <a:latin typeface="Linux Libertine"/>
              </a:rPr>
              <a:t>H </a:t>
            </a:r>
            <a:r>
              <a:rPr lang="el-GR" sz="2300" dirty="0">
                <a:latin typeface="Linux Libertine"/>
              </a:rPr>
              <a:t>αποτυχία προκύπτει από την </a:t>
            </a:r>
            <a:r>
              <a:rPr lang="el-GR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έλλειψη προσαρμογής</a:t>
            </a:r>
            <a:r>
              <a:rPr lang="el-GR" sz="2300" dirty="0">
                <a:latin typeface="Linux Libertine"/>
              </a:rPr>
              <a:t>.</a:t>
            </a:r>
          </a:p>
          <a:p>
            <a:r>
              <a:rPr lang="el-GR" dirty="0">
                <a:latin typeface="Linux Libertine"/>
              </a:rPr>
              <a:t>Η αναλογία εφαρμόζεται τόσο στην </a:t>
            </a:r>
            <a:r>
              <a:rPr lang="el-GR" b="1" i="1" dirty="0">
                <a:solidFill>
                  <a:schemeClr val="accent1"/>
                </a:solidFill>
                <a:latin typeface="Linux Libertine"/>
              </a:rPr>
              <a:t>ατομική</a:t>
            </a:r>
            <a:r>
              <a:rPr lang="el-GR" dirty="0">
                <a:latin typeface="Linux Libertine"/>
              </a:rPr>
              <a:t> όσο και στην </a:t>
            </a:r>
            <a:r>
              <a:rPr lang="el-GR" b="1" i="1" dirty="0">
                <a:solidFill>
                  <a:schemeClr val="accent1"/>
                </a:solidFill>
                <a:latin typeface="Linux Libertine"/>
              </a:rPr>
              <a:t>πληθυσμιακή</a:t>
            </a:r>
            <a:r>
              <a:rPr lang="el-GR" dirty="0">
                <a:latin typeface="Linux Libertine"/>
              </a:rPr>
              <a:t> γήρανση</a:t>
            </a:r>
          </a:p>
          <a:p>
            <a:pPr lvl="1"/>
            <a:r>
              <a:rPr lang="el-GR" b="1" dirty="0">
                <a:latin typeface="Linux Libertine"/>
              </a:rPr>
              <a:t>Ατομική</a:t>
            </a:r>
            <a:r>
              <a:rPr lang="el-GR" dirty="0">
                <a:latin typeface="Linux Libertine"/>
              </a:rPr>
              <a:t>: πχ Σου τελειώνουν αποταμιεύσεις, έχεις κακή υγεία, κανένας δεν σε φροντίζει.</a:t>
            </a:r>
          </a:p>
          <a:p>
            <a:pPr lvl="1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Πληθυσμιακή</a:t>
            </a:r>
            <a:r>
              <a:rPr lang="el-GR" dirty="0">
                <a:latin typeface="Linux Libertine"/>
              </a:rPr>
              <a:t>: Ελλείμματα στα Ταμεία, μειώνεται η παραγωγή, δεν ανταποκρίνεται  το ΕΣΥ, οι </a:t>
            </a:r>
            <a:r>
              <a:rPr lang="el-GR" b="1" dirty="0">
                <a:latin typeface="Linux Libertine"/>
              </a:rPr>
              <a:t>ηλικιωμένοι</a:t>
            </a:r>
            <a:r>
              <a:rPr lang="el-GR" dirty="0">
                <a:latin typeface="Linux Libertine"/>
              </a:rPr>
              <a:t> στο περιθώριο.  </a:t>
            </a:r>
          </a:p>
          <a:p>
            <a:endParaRPr lang="el-G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7EA7B6-6A5C-1A47-D847-BE4C40321D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22516" y="2204863"/>
            <a:ext cx="2530023" cy="368550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0275D-5CCB-CC92-8D9F-E3F8F3F0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F36A37-D5E3-4C3B-B28D-88BB6D3F7475}" type="datetime1">
              <a:rPr lang="en-GB" smtClean="0"/>
              <a:t>15/05/2025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30359-9645-6729-B73C-6E86E07F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F1ED2-E61D-7460-9249-A192B4E1CC08}"/>
              </a:ext>
            </a:extLst>
          </p:cNvPr>
          <p:cNvSpPr txBox="1"/>
          <p:nvPr/>
        </p:nvSpPr>
        <p:spPr>
          <a:xfrm>
            <a:off x="7104111" y="5945055"/>
            <a:ext cx="4086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Μετασκευή του μύθου του </a:t>
            </a:r>
            <a:r>
              <a:rPr lang="el-GR" b="1" dirty="0" err="1"/>
              <a:t>Τιθωνού</a:t>
            </a:r>
            <a:r>
              <a:rPr lang="el-GR" b="1" dirty="0"/>
              <a:t> από τον </a:t>
            </a:r>
            <a:r>
              <a:rPr lang="en-US" b="1" dirty="0"/>
              <a:t>Jonathan Swift</a:t>
            </a:r>
            <a:endParaRPr lang="el-GR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02513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E4107-EE90-D8C2-EB0C-A66A9E4DE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σημαίνει ‘</a:t>
            </a:r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επιτυχημένη</a:t>
            </a:r>
            <a:r>
              <a:rPr lang="el-GR" dirty="0"/>
              <a:t> γήρανση’;</a:t>
            </a:r>
            <a:br>
              <a:rPr lang="el-GR" dirty="0"/>
            </a:br>
            <a:r>
              <a:rPr lang="el-GR" dirty="0"/>
              <a:t>Ένα θέμα για νέους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FDCC9-A13E-C181-BD3D-A61D91363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99" y="2348880"/>
            <a:ext cx="10948303" cy="4042958"/>
          </a:xfrm>
        </p:spPr>
        <p:txBody>
          <a:bodyPr>
            <a:normAutofit/>
          </a:bodyPr>
          <a:lstStyle/>
          <a:p>
            <a:r>
              <a:rPr lang="el-GR" dirty="0"/>
              <a:t>Η μακροβιότητα είναι σίγουρη. Έχουμε κερδίσει την παράταση του αγώνα. </a:t>
            </a:r>
            <a:r>
              <a:rPr lang="el-GR" b="1" i="1" dirty="0"/>
              <a:t>Θα τον κερδίσουμε;  </a:t>
            </a:r>
          </a:p>
          <a:p>
            <a:pPr lvl="1"/>
            <a:r>
              <a:rPr lang="el-GR" dirty="0"/>
              <a:t>Στην ουσία εξαρτάται από </a:t>
            </a:r>
            <a:r>
              <a:rPr lang="el-GR" b="1" dirty="0"/>
              <a:t>ποιο από τα 4 λογοτεχνικά μοντέλα </a:t>
            </a:r>
            <a:r>
              <a:rPr lang="el-GR" dirty="0"/>
              <a:t>θα επικρατήσει τελικά. </a:t>
            </a:r>
          </a:p>
          <a:p>
            <a:r>
              <a:rPr lang="el-GR" dirty="0"/>
              <a:t>Εξελίσσεται σε </a:t>
            </a:r>
            <a:r>
              <a:rPr lang="el-GR" b="1" dirty="0"/>
              <a:t>ατομικό</a:t>
            </a:r>
            <a:r>
              <a:rPr lang="el-GR" dirty="0"/>
              <a:t> (μακροβιότητα) όσο και σε </a:t>
            </a:r>
            <a:r>
              <a:rPr lang="el-GR" b="1" dirty="0"/>
              <a:t>συλλογικό</a:t>
            </a:r>
            <a:r>
              <a:rPr lang="el-GR" dirty="0"/>
              <a:t> επίπεδο (γήρανση πληθυσμού) </a:t>
            </a:r>
          </a:p>
          <a:p>
            <a:pPr lvl="1"/>
            <a:r>
              <a:rPr lang="el-GR" dirty="0"/>
              <a:t>Τα 4 μοντέλα έχουν ατομικές εκδοχές (καριέρα, οικογένεια, σχέσεις) όσο και συλλογικές εκδοχές (συστήματα ασφάλισης, υγείας, μοντέλα εργασίας, τεχνολογία).</a:t>
            </a:r>
          </a:p>
          <a:p>
            <a:pPr lvl="1"/>
            <a:r>
              <a:rPr lang="el-GR" dirty="0"/>
              <a:t>Για να επιτύχει ο προγραμματισμός απαιτείται </a:t>
            </a:r>
            <a:r>
              <a:rPr lang="el-GR" b="1" dirty="0"/>
              <a:t>(α) γνώση </a:t>
            </a:r>
            <a:r>
              <a:rPr lang="el-GR" dirty="0"/>
              <a:t>(διεπιστημονική) και</a:t>
            </a:r>
            <a:r>
              <a:rPr lang="el-GR" b="1" dirty="0"/>
              <a:t> (β)  προσαρμογή </a:t>
            </a:r>
            <a:r>
              <a:rPr lang="el-GR" dirty="0"/>
              <a:t>(ατομική και συλλογική)</a:t>
            </a:r>
          </a:p>
          <a:p>
            <a:r>
              <a:rPr lang="el-GR" dirty="0"/>
              <a:t>Όπως θα δούμε, σχεδόν παντού για να πετύχει η η προσαρμογή, </a:t>
            </a:r>
            <a:r>
              <a:rPr lang="el-GR" b="1" dirty="0"/>
              <a:t>απαιτείται χρόνος.</a:t>
            </a:r>
          </a:p>
          <a:p>
            <a:r>
              <a:rPr lang="el-GR" b="1" dirty="0"/>
              <a:t>Δηλαδή: </a:t>
            </a:r>
            <a:r>
              <a:rPr lang="el-GR" b="1" i="1" dirty="0"/>
              <a:t>η </a:t>
            </a:r>
            <a:r>
              <a:rPr lang="el-GR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γήρανση</a:t>
            </a:r>
            <a:r>
              <a:rPr lang="el-GR" b="1" i="1" dirty="0"/>
              <a:t> είναι </a:t>
            </a:r>
            <a:r>
              <a:rPr lang="el-GR" b="1" i="1" dirty="0">
                <a:solidFill>
                  <a:schemeClr val="accent1"/>
                </a:solidFill>
              </a:rPr>
              <a:t>θέμα για νέους </a:t>
            </a:r>
            <a:r>
              <a:rPr lang="el-GR" b="1" dirty="0"/>
              <a:t>– </a:t>
            </a:r>
            <a:r>
              <a:rPr lang="el-GR" dirty="0"/>
              <a:t>αφορά επιλογές από ηλικία 20 και μετά</a:t>
            </a:r>
          </a:p>
          <a:p>
            <a:pPr lvl="1"/>
            <a:r>
              <a:rPr lang="el-GR" dirty="0"/>
              <a:t>Αν η προσαρμογή αρχίσει σε ηλικία μετά τα 50, τότε είναι </a:t>
            </a:r>
            <a:r>
              <a:rPr lang="el-GR" b="1" dirty="0"/>
              <a:t>ήδη αργά</a:t>
            </a:r>
            <a:r>
              <a:rPr lang="el-GR" dirty="0"/>
              <a:t>.  </a:t>
            </a:r>
          </a:p>
          <a:p>
            <a:pPr lvl="2"/>
            <a:r>
              <a:rPr lang="el-GR" b="1" dirty="0"/>
              <a:t>Αν δεν κάνεις τίποτε, είναι σαν να επιλέγεις το μοντέλο «</a:t>
            </a:r>
            <a:r>
              <a:rPr lang="el-GR" b="1" dirty="0" err="1"/>
              <a:t>Τιθωνός</a:t>
            </a:r>
            <a:r>
              <a:rPr lang="el-GR" b="1" dirty="0"/>
              <a:t>»  - ΕΓΓΥΗΜΕΝΗ ΜΙΖΕΡΙΑ</a:t>
            </a:r>
          </a:p>
          <a:p>
            <a:pPr lvl="2"/>
            <a:endParaRPr lang="el-GR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ECC93-D6E7-6C3F-F944-E2A95D85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767B7-7E21-468C-A26A-AE1B7BB8460A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7F45D-C3AA-0FF1-5ECE-3A64151A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3187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B50DC-6391-AAFB-7F55-8635418F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709934"/>
            <a:ext cx="8865052" cy="970236"/>
          </a:xfrm>
        </p:spPr>
        <p:txBody>
          <a:bodyPr/>
          <a:lstStyle/>
          <a:p>
            <a:r>
              <a:rPr lang="el-GR" dirty="0"/>
              <a:t>Δύο όψεις του γήρατος</a:t>
            </a:r>
            <a:r>
              <a:rPr lang="en-US" dirty="0"/>
              <a:t>: </a:t>
            </a:r>
            <a:br>
              <a:rPr lang="el-GR" dirty="0"/>
            </a:br>
            <a:r>
              <a:rPr lang="el-GR" b="1" dirty="0"/>
              <a:t>Είναι η </a:t>
            </a:r>
            <a:r>
              <a:rPr lang="el-GR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μακρά</a:t>
            </a:r>
            <a:r>
              <a:rPr lang="el-GR" b="1" dirty="0"/>
              <a:t> ζωή, </a:t>
            </a:r>
            <a:r>
              <a:rPr lang="el-GR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καλή</a:t>
            </a:r>
            <a:r>
              <a:rPr lang="el-GR" b="1" dirty="0"/>
              <a:t> ζωή;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E73C6-667B-9542-CB7D-A781012C4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i="1" dirty="0"/>
              <a:t>Θετική</a:t>
            </a:r>
            <a:r>
              <a:rPr lang="el-GR" dirty="0"/>
              <a:t>: </a:t>
            </a:r>
            <a:r>
              <a:rPr lang="el-GR" dirty="0" err="1"/>
              <a:t>Κικέρων</a:t>
            </a:r>
            <a:r>
              <a:rPr lang="en-US" dirty="0"/>
              <a:t> (106-43 </a:t>
            </a:r>
            <a:r>
              <a:rPr lang="el-GR" dirty="0" err="1"/>
              <a:t>πΧ</a:t>
            </a:r>
            <a:r>
              <a:rPr lang="el-GR" dirty="0"/>
              <a:t>) Διάλογος </a:t>
            </a:r>
            <a:r>
              <a:rPr lang="el-GR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Περί γήρατος</a:t>
            </a:r>
            <a:r>
              <a:rPr lang="en-US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>
                <a:solidFill>
                  <a:schemeClr val="accent5"/>
                </a:solidFill>
              </a:rPr>
              <a:t>44 </a:t>
            </a:r>
            <a:r>
              <a:rPr lang="el-GR" b="1" dirty="0" err="1">
                <a:solidFill>
                  <a:schemeClr val="accent5"/>
                </a:solidFill>
              </a:rPr>
              <a:t>πΧ</a:t>
            </a:r>
            <a:r>
              <a:rPr lang="el-GR" b="1" dirty="0">
                <a:solidFill>
                  <a:schemeClr val="accent5"/>
                </a:solidFill>
              </a:rPr>
              <a:t>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D9AD0CE-C96A-5524-904F-2401CC9CDE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02832" y="3179762"/>
            <a:ext cx="1781175" cy="25717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01465-3F35-924A-0294-940769A01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24" y="2320496"/>
            <a:ext cx="5688632" cy="859267"/>
          </a:xfrm>
        </p:spPr>
        <p:txBody>
          <a:bodyPr/>
          <a:lstStyle/>
          <a:p>
            <a:br>
              <a:rPr lang="el-GR" dirty="0"/>
            </a:br>
            <a:r>
              <a:rPr lang="el-GR" b="1" i="1" dirty="0"/>
              <a:t>Αρνητική</a:t>
            </a:r>
            <a:r>
              <a:rPr lang="el-GR" dirty="0"/>
              <a:t>: </a:t>
            </a:r>
            <a:r>
              <a:rPr lang="en-US" dirty="0"/>
              <a:t>Simone de Beauvoir (1908-1986)</a:t>
            </a:r>
            <a:r>
              <a:rPr lang="el-GR" dirty="0"/>
              <a:t> – Βιβλίο </a:t>
            </a:r>
            <a:r>
              <a:rPr lang="el-GR" b="1" i="1" dirty="0">
                <a:solidFill>
                  <a:schemeClr val="accent5"/>
                </a:solidFill>
              </a:rPr>
              <a:t>Το γήρας </a:t>
            </a:r>
            <a:r>
              <a:rPr lang="el-GR" b="1" dirty="0">
                <a:solidFill>
                  <a:schemeClr val="accent5"/>
                </a:solidFill>
              </a:rPr>
              <a:t>(1970)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1C130F-14A3-317D-4E25-C63377A94FA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528048" y="3179763"/>
            <a:ext cx="4361120" cy="2730243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592F7E-4951-ACED-9B24-C3370DCB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CFF98-C502-4353-B8E6-5692710ACA3F}" type="datetime1">
              <a:rPr lang="en-GB" smtClean="0"/>
              <a:t>15/05/2025</a:t>
            </a:fld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B7AB80-C307-421D-158A-B9C7D430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22</a:t>
            </a:fld>
            <a:endParaRPr lang="en-GB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65F28A-EA62-3A9F-6733-EA96D3DC39AE}"/>
              </a:ext>
            </a:extLst>
          </p:cNvPr>
          <p:cNvSpPr/>
          <p:nvPr/>
        </p:nvSpPr>
        <p:spPr>
          <a:xfrm>
            <a:off x="6528048" y="5751512"/>
            <a:ext cx="5400600" cy="9451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Το γήρας ως ‘Παρωδία της ζωής’</a:t>
            </a:r>
          </a:p>
          <a:p>
            <a:pPr algn="ctr"/>
            <a:r>
              <a:rPr lang="el-GR" sz="1600" dirty="0"/>
              <a:t>Καθώς μεγαλώνει η ζωή, καταπιέζονται οι ηλικιωμένοι με αρνητικά στερεότυπα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E190C8-AEA1-EE18-A3CE-A614ACA2743E}"/>
              </a:ext>
            </a:extLst>
          </p:cNvPr>
          <p:cNvSpPr txBox="1"/>
          <p:nvPr/>
        </p:nvSpPr>
        <p:spPr>
          <a:xfrm>
            <a:off x="263352" y="5729717"/>
            <a:ext cx="5304931" cy="94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Το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γήρας  ως ανταμοιβή, </a:t>
            </a:r>
            <a:r>
              <a:rPr lang="el-GR" b="1" i="1" dirty="0"/>
              <a:t>ολοκληρώνει</a:t>
            </a:r>
            <a:r>
              <a:rPr lang="el-GR" b="1" dirty="0"/>
              <a:t> τη ζωή </a:t>
            </a:r>
          </a:p>
          <a:p>
            <a:r>
              <a:rPr lang="el-GR" dirty="0"/>
              <a:t>Οι </a:t>
            </a:r>
            <a:r>
              <a:rPr lang="el-GR" i="1" dirty="0"/>
              <a:t>εσωτερικές</a:t>
            </a:r>
            <a:r>
              <a:rPr lang="el-GR" dirty="0"/>
              <a:t> αρετές (κρίση, σοφία) βελτιώνονται με την ηλικία</a:t>
            </a:r>
          </a:p>
        </p:txBody>
      </p:sp>
    </p:spTree>
    <p:extLst>
      <p:ext uri="{BB962C8B-B14F-4D97-AF65-F5344CB8AC3E}">
        <p14:creationId xmlns:p14="http://schemas.microsoft.com/office/powerpoint/2010/main" val="729376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4BB1C49-579B-4909-8563-B99E262470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87" r="587"/>
          <a:stretch>
            <a:fillRect/>
          </a:stretch>
        </p:blipFill>
        <p:spPr>
          <a:xfrm>
            <a:off x="7799016" y="1037144"/>
            <a:ext cx="2504756" cy="35485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78F80-494E-4B75-99B5-99F9D6860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392" y="3429001"/>
            <a:ext cx="4896544" cy="2592288"/>
          </a:xfrm>
        </p:spPr>
        <p:txBody>
          <a:bodyPr>
            <a:normAutofit fontScale="85000" lnSpcReduction="10000"/>
          </a:bodyPr>
          <a:lstStyle/>
          <a:p>
            <a:r>
              <a:rPr lang="el-GR" sz="1800" dirty="0"/>
              <a:t>Καλύπτει την ύλη του μαθήματος </a:t>
            </a:r>
          </a:p>
          <a:p>
            <a:r>
              <a:rPr lang="el-GR" sz="1800" b="1" dirty="0">
                <a:solidFill>
                  <a:schemeClr val="accent3"/>
                </a:solidFill>
              </a:rPr>
              <a:t>10 ΜΑΘΉΜΑΤΑ ΓΙΑ ΝΑ ΠΕΡΑΣΕΤΕ ΤΟ ΜΑΘΗΜΑ </a:t>
            </a:r>
          </a:p>
          <a:p>
            <a:r>
              <a:rPr lang="el-GR" sz="2400" dirty="0"/>
              <a:t>ΑΛΛΑ </a:t>
            </a:r>
            <a:endParaRPr lang="en-US" sz="2400" dirty="0"/>
          </a:p>
          <a:p>
            <a:r>
              <a:rPr lang="el-GR" sz="2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ΝΑ ΖΗΣΕΤΕ ΚΑΙ ΤΗΝ ΖΩΗ ΣΑΣ. </a:t>
            </a:r>
          </a:p>
          <a:p>
            <a:endParaRPr lang="en-US" sz="18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/>
          </a:p>
          <a:p>
            <a:r>
              <a:rPr lang="el-GR" sz="1800" dirty="0"/>
              <a:t>Επίμετρο για πανδημία και μακροβιότητα</a:t>
            </a:r>
            <a:endParaRPr lang="en-GB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B3EA9-4F6D-4526-B451-86C90DCCB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2E04DF-7ECB-473E-A4CB-D291F458F466}" type="datetime1">
              <a:rPr lang="en-GB" smtClean="0"/>
              <a:t>15/05/2025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16F18-9B5B-49AA-9EC7-5D5A3611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23</a:t>
            </a:fld>
            <a:endParaRPr lang="en-GB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2EF60-675F-410C-932E-EC6B2F648C57}"/>
              </a:ext>
            </a:extLst>
          </p:cNvPr>
          <p:cNvSpPr/>
          <p:nvPr/>
        </p:nvSpPr>
        <p:spPr>
          <a:xfrm>
            <a:off x="6744072" y="5229200"/>
            <a:ext cx="5447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3"/>
              </a:rPr>
              <a:t>ΚΕΡΔΙΖΟΝΤΑΣ ΣΤΗΝ ΠΑΡΑΤΑΣΗ – </a:t>
            </a:r>
            <a:r>
              <a:rPr lang="en-GB" dirty="0">
                <a:hlinkClick r:id="rId3"/>
              </a:rPr>
              <a:t>EPBOOKS</a:t>
            </a:r>
            <a:endParaRPr lang="el-GR" dirty="0"/>
          </a:p>
          <a:p>
            <a:pPr algn="ctr"/>
            <a:r>
              <a:rPr lang="el-GR" dirty="0"/>
              <a:t>Τιμή €17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5F06C-4A1C-B9F6-CA15-60488358D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92121"/>
            <a:ext cx="3528392" cy="2056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F8A3B2-B823-4621-90C1-FC543552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ΖΩΗ </a:t>
            </a:r>
            <a:r>
              <a:rPr lang="el-GR" i="1" dirty="0"/>
              <a:t>ΣΗΜΕΡΑ</a:t>
            </a:r>
            <a:r>
              <a:rPr lang="el-GR" dirty="0"/>
              <a:t> ΒΡΙΣΚΕΤΑΙ ΣΤΟ </a:t>
            </a:r>
            <a:br>
              <a:rPr lang="el-GR" dirty="0"/>
            </a:b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time</a:t>
            </a:r>
            <a:endParaRPr lang="en-GB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086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1 - Τίτλος">
            <a:extLst>
              <a:ext uri="{FF2B5EF4-FFF2-40B4-BE49-F238E27FC236}">
                <a16:creationId xmlns:a16="http://schemas.microsoft.com/office/drawing/2014/main" id="{40437349-7E43-4272-9088-05AE3DAF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1087180"/>
          </a:xfrm>
        </p:spPr>
        <p:txBody>
          <a:bodyPr/>
          <a:lstStyle/>
          <a:p>
            <a:pPr eaLnBrk="1" hangingPunct="1"/>
            <a:r>
              <a:rPr lang="el-GR" altLang="en-US" sz="2800" dirty="0"/>
              <a:t>Κεντρική ιδέα:</a:t>
            </a:r>
            <a:br>
              <a:rPr lang="el-GR" altLang="en-US" sz="2800" dirty="0"/>
            </a:br>
            <a:r>
              <a:rPr lang="el-GR" altLang="en-US" sz="2800" dirty="0"/>
              <a:t>Η γήρανση επηρεάζει καταλυτικά τις αγορές</a:t>
            </a:r>
            <a:br>
              <a:rPr lang="el-GR" altLang="en-US" sz="2800" dirty="0"/>
            </a:br>
            <a:endParaRPr lang="en-GB" altLang="en-US" sz="2800" dirty="0"/>
          </a:p>
        </p:txBody>
      </p:sp>
      <p:sp>
        <p:nvSpPr>
          <p:cNvPr id="5124" name="2 - Θέση περιεχομένου">
            <a:extLst>
              <a:ext uri="{FF2B5EF4-FFF2-40B4-BE49-F238E27FC236}">
                <a16:creationId xmlns:a16="http://schemas.microsoft.com/office/drawing/2014/main" id="{B4A95C7D-FC2F-4D61-9316-5AFF5FEE0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2276872"/>
            <a:ext cx="11020311" cy="4419765"/>
          </a:xfrm>
        </p:spPr>
        <p:txBody>
          <a:bodyPr>
            <a:normAutofit fontScale="92500" lnSpcReduction="10000"/>
          </a:bodyPr>
          <a:lstStyle/>
          <a:p>
            <a:pPr marL="0" marR="0" algn="just">
              <a:spcBef>
                <a:spcPts val="0"/>
              </a:spcBef>
              <a:spcAft>
                <a:spcPts val="400"/>
              </a:spcAft>
              <a:buFont typeface="+mj-lt"/>
              <a:buAutoNum type="alphaUcPeriod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</a:t>
            </a:r>
            <a:r>
              <a:rPr lang="el-GR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σύνολο των οικονομιών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του κόσμου θα χαρακτηριστούν από </a:t>
            </a:r>
            <a:r>
              <a:rPr lang="el-G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πληθυσμιακή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γήρανση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400050" lvl="1" algn="just">
              <a:spcBef>
                <a:spcPts val="0"/>
              </a:spcBef>
              <a:spcAft>
                <a:spcPts val="400"/>
              </a:spcAft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κόσμος </a:t>
            </a:r>
            <a:r>
              <a:rPr lang="el-GR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διαφορετικός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με διαφορετικές ανάγκες και δυνατότητες. </a:t>
            </a:r>
          </a:p>
          <a:p>
            <a:pPr marL="400050" lvl="1" algn="just">
              <a:spcBef>
                <a:spcPts val="0"/>
              </a:spcBef>
              <a:spcAft>
                <a:spcPts val="400"/>
              </a:spcAft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ασφαλιστική αγορά ειδικότερα επηρεάζεται άμεσα και καταλυτικά.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spcAft>
                <a:spcPts val="400"/>
              </a:spcAft>
              <a:buFont typeface="+mj-lt"/>
              <a:buAutoNum type="alphaUcPeriod"/>
            </a:pPr>
            <a:r>
              <a:rPr lang="en-GB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l-G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κάθε άτομο 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που γεννήθηκε μετά το 2000 θα ζήσει 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πολύ περισσότερο 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από τους γονείς του – 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Μακροβιότητα</a:t>
            </a:r>
          </a:p>
          <a:p>
            <a:pPr marL="400050" lvl="1" algn="just">
              <a:spcBef>
                <a:spcPts val="0"/>
              </a:spcBef>
              <a:spcAft>
                <a:spcPts val="400"/>
              </a:spcAft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τρόπος που θα </a:t>
            </a:r>
            <a:r>
              <a:rPr lang="el-G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ζεί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ο καθένας θα διαφέρει ουσιωδώς – περισσότερος χρόνος σε ριζικά διαφορετικό περιβάλλον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400"/>
              </a:spcAft>
              <a:buFont typeface="+mj-lt"/>
              <a:buAutoNum type="alphaUcPeriod"/>
            </a:pP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Σημείο εκκίνησης του μαθήματος: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Οι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δημογραφικές διαπιστώσεις για την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Ελλάδα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την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Ευρώπη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 τον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κόσμο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00050" lvl="1" algn="just">
              <a:spcBef>
                <a:spcPts val="0"/>
              </a:spcBef>
              <a:spcAft>
                <a:spcPts val="400"/>
              </a:spcAft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Τι σημαίνει για την κατανάλωση, τις συντάξεις, την εργασία, την παραγωγή, την υγεία,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400"/>
              </a:spcAft>
              <a:buFont typeface="+mj-lt"/>
              <a:buAutoNum type="alphaUcPeriod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μελέτη του φαινομένου της γήρανσης είναι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διεπιστημονική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400050" lvl="1" algn="just">
              <a:spcBef>
                <a:spcPts val="0"/>
              </a:spcBef>
              <a:spcAft>
                <a:spcPts val="400"/>
              </a:spcAft>
            </a:pP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δημογραφία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την 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οικονομική επιστήμη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την 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κοινωνιολογία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την 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ιατρική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την 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ψυχολογία, στατιστικ</a:t>
            </a:r>
            <a:r>
              <a:rPr lang="el-G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ή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κλπ.  </a:t>
            </a:r>
          </a:p>
          <a:p>
            <a:pPr marL="400050" lvl="1" algn="just">
              <a:spcBef>
                <a:spcPts val="0"/>
              </a:spcBef>
              <a:spcAft>
                <a:spcPts val="400"/>
              </a:spcAft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πώς υπεισέρχονται οι διαφορετικές προσεγγίσεις και με ποιόν τρόπο επενεργούν μεταξύ τους για να διαμορφώσουν την τελική εικόνα 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βασίζεται στην οικονομική επιστήμη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400"/>
              </a:spcAft>
            </a:pPr>
            <a:endParaRPr lang="el-G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μάθημα συνεπώς προσφέρει ευκαιρία να εφαρμοστούν γνώσεις από </a:t>
            </a:r>
            <a:r>
              <a:rPr lang="el-G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άλλα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μαθήματα – δημογραφία, στατιστική, οικονομία, ασφάλιση, αναλογισμό, κοινωνιολογία.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Η έμφαση θα είναι σε κατανόηση, εφαρμογή και αποτελέσματα και </a:t>
            </a:r>
            <a:r>
              <a:rPr lang="el-G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όχι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στην μεθοδολογία. </a:t>
            </a:r>
          </a:p>
          <a:p>
            <a:pPr marL="400050" lvl="1" algn="just">
              <a:spcBef>
                <a:spcPts val="0"/>
              </a:spcBef>
              <a:spcAft>
                <a:spcPts val="400"/>
              </a:spcAft>
            </a:pP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Για τον λόγο αυτό θα προσφέρεται και η δυνατότητα εκπόνησης εργασίας.  Δυνατότητα αξιοποίησης πρωτογενών στοιχείων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5122" name="5 - Θέση αριθμού διαφάνειας">
            <a:extLst>
              <a:ext uri="{FF2B5EF4-FFF2-40B4-BE49-F238E27FC236}">
                <a16:creationId xmlns:a16="http://schemas.microsoft.com/office/drawing/2014/main" id="{C0698271-FC6C-4C98-9259-8901EC42F4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98FCB0-1960-4572-AB01-E458F55552E3}" type="slidenum">
              <a:rPr lang="en-GB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415A21-2F96-4158-A816-5709F20A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C924A7-3754-4F6C-9746-36ECE935F31E}" type="datetime1">
              <a:rPr lang="en-GB" smtClean="0"/>
              <a:t>15/05/2025</a:t>
            </a:fld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147" name="Rectangle 2">
            <a:extLst>
              <a:ext uri="{FF2B5EF4-FFF2-40B4-BE49-F238E27FC236}">
                <a16:creationId xmlns:a16="http://schemas.microsoft.com/office/drawing/2014/main" id="{2A708604-D98F-4584-BB33-675FC788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n-US" dirty="0">
                <a:solidFill>
                  <a:srgbClr val="FFFFFF"/>
                </a:solidFill>
                <a:latin typeface="Arial" panose="020B0604020202020204" pitchFamily="34" charset="0"/>
              </a:rPr>
              <a:t>Περίγραμμα – 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>8</a:t>
            </a:r>
            <a:r>
              <a:rPr lang="el-GR" altLang="en-US" dirty="0">
                <a:solidFill>
                  <a:srgbClr val="FFFFFF"/>
                </a:solidFill>
                <a:latin typeface="Arial" panose="020B0604020202020204" pitchFamily="34" charset="0"/>
              </a:rPr>
              <a:t> ενότητες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6146" name="5 - Θέση αριθμού διαφάνειας">
            <a:extLst>
              <a:ext uri="{FF2B5EF4-FFF2-40B4-BE49-F238E27FC236}">
                <a16:creationId xmlns:a16="http://schemas.microsoft.com/office/drawing/2014/main" id="{BE5384D4-D806-4737-A6AE-53903422E0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0352540" y="295729"/>
            <a:ext cx="838199" cy="7676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70CBD377-7E9A-492E-8F51-A3B203623AA4}" type="slidenum">
              <a:rPr lang="en-GB" altLang="en-US">
                <a:solidFill>
                  <a:srgbClr val="FFFFFF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4</a:t>
            </a:fld>
            <a:endParaRPr lang="en-GB" altLang="en-US">
              <a:solidFill>
                <a:srgbClr val="FFFFFF"/>
              </a:solidFill>
            </a:endParaRPr>
          </a:p>
        </p:txBody>
      </p:sp>
      <p:graphicFrame>
        <p:nvGraphicFramePr>
          <p:cNvPr id="6150" name="Rectangle 3">
            <a:extLst>
              <a:ext uri="{FF2B5EF4-FFF2-40B4-BE49-F238E27FC236}">
                <a16:creationId xmlns:a16="http://schemas.microsoft.com/office/drawing/2014/main" id="{227904BB-AC3F-4968-A333-B9BFC1BFAC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607478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429365-7B76-4074-8DBF-033AD7C4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A3B44F-B0F5-4C2F-B240-00B66ED248F2}" type="datetime1">
              <a:rPr lang="en-GB" smtClean="0"/>
              <a:t>15/05/2025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>
            <a:extLst>
              <a:ext uri="{FF2B5EF4-FFF2-40B4-BE49-F238E27FC236}">
                <a16:creationId xmlns:a16="http://schemas.microsoft.com/office/drawing/2014/main" id="{EDBD1AEA-877B-4A4C-9BA1-2764C8C89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dirty="0">
                <a:latin typeface="Arial" panose="020B0604020202020204" pitchFamily="34" charset="0"/>
              </a:rPr>
              <a:t>Βοηθήματα, βιβλία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6CCD3A1F-D3DA-4613-9389-01C0B7E1F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2492896"/>
            <a:ext cx="9793088" cy="352690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l-GR" altLang="en-US" sz="2800" b="1" dirty="0"/>
              <a:t>ΤΟ ΜΑΘΗΜΑ ΔΕΝ ΕΧΕΙ </a:t>
            </a:r>
            <a:r>
              <a:rPr lang="el-GR" altLang="en-US" sz="2800" b="1" i="1" dirty="0"/>
              <a:t>‘ΤΟ’</a:t>
            </a:r>
            <a:r>
              <a:rPr lang="el-GR" altLang="en-US" sz="2800" b="1" dirty="0"/>
              <a:t> ΒΟΗΘΗΜΑ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2400" b="1" dirty="0"/>
              <a:t>Σημειώσεις διδάσκοντος – ανανεώνονται το 2025</a:t>
            </a:r>
          </a:p>
          <a:p>
            <a:pPr lvl="2" eaLnBrk="1" hangingPunct="1">
              <a:lnSpc>
                <a:spcPct val="80000"/>
              </a:lnSpc>
            </a:pPr>
            <a:r>
              <a:rPr lang="el-GR" altLang="en-US" sz="2000" dirty="0"/>
              <a:t>Στο </a:t>
            </a:r>
            <a:r>
              <a:rPr lang="en-US" altLang="en-US" sz="2000" dirty="0"/>
              <a:t>e-class. </a:t>
            </a:r>
            <a:r>
              <a:rPr lang="el-GR" altLang="en-US" sz="2000" dirty="0"/>
              <a:t>(περί τις 90 σελίδες).</a:t>
            </a:r>
            <a:r>
              <a:rPr lang="en-US" altLang="en-US" sz="2000" dirty="0"/>
              <a:t> </a:t>
            </a:r>
            <a:endParaRPr lang="el-GR" altLang="en-US" sz="2000" dirty="0"/>
          </a:p>
          <a:p>
            <a:pPr lvl="2">
              <a:lnSpc>
                <a:spcPct val="80000"/>
              </a:lnSpc>
            </a:pPr>
            <a:r>
              <a:rPr lang="el-GR" alt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μορφή διαφανειών ανά μάθημα  – στο </a:t>
            </a:r>
            <a:r>
              <a:rPr lang="en-US" alt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e-class.</a:t>
            </a:r>
            <a:r>
              <a:rPr lang="el-GR" alt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2400" dirty="0"/>
              <a:t>Κεφάλαια εγχειριδίων Μικροοικονομικής – στο </a:t>
            </a:r>
            <a:r>
              <a:rPr lang="en-US" altLang="en-US" sz="2400" dirty="0" err="1"/>
              <a:t>eclass</a:t>
            </a:r>
            <a:endParaRPr lang="el-GR" altLang="en-US" sz="2400" dirty="0"/>
          </a:p>
          <a:p>
            <a:pPr lvl="2">
              <a:lnSpc>
                <a:spcPct val="80000"/>
              </a:lnSpc>
            </a:pPr>
            <a:r>
              <a:rPr lang="el-GR" altLang="en-US" sz="2200" dirty="0"/>
              <a:t>Για εργασία, αποταμίευση</a:t>
            </a:r>
          </a:p>
          <a:p>
            <a:pPr marL="457200" marR="0" algn="just">
              <a:spcBef>
                <a:spcPts val="0"/>
              </a:spcBef>
              <a:spcAft>
                <a:spcPts val="400"/>
              </a:spcAft>
            </a:pPr>
            <a:r>
              <a:rPr lang="el-GR" sz="2400" b="1" dirty="0" err="1"/>
              <a:t>Βιβλί</a:t>
            </a:r>
            <a:r>
              <a:rPr lang="en-US" sz="2400" b="1" dirty="0"/>
              <a:t>a</a:t>
            </a:r>
            <a:endParaRPr lang="el-GR" sz="2400" b="1" dirty="0"/>
          </a:p>
          <a:p>
            <a:pPr marL="857250" lvl="1" algn="just">
              <a:spcBef>
                <a:spcPts val="0"/>
              </a:spcBef>
              <a:spcAft>
                <a:spcPts val="400"/>
              </a:spcAft>
            </a:pPr>
            <a:r>
              <a:rPr lang="el-GR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Λιντα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Γκράττον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 </a:t>
            </a:r>
            <a:r>
              <a:rPr lang="el-GR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Αντριου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Σκοτ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 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γρίφος των 100 χρόνων 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(επίμετρο </a:t>
            </a:r>
            <a:r>
              <a:rPr lang="el-GR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Π.Τήνιος</a:t>
            </a:r>
            <a:r>
              <a:rPr lang="el-G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δίνει μια επισκόπηση του πώς θα διαφέρει η ζωή ατόμων αν ζούνε περισσότερο από 100 χρόνια. Δεν υποκαθιστά τις σημειώσεις αλλά προσφέρει ένα πλαίσιο στο οποίο τα αντικείμενα του μαθήματος γίνονται πιο εύκολα κατανοητά.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1" algn="just">
              <a:spcBef>
                <a:spcPts val="0"/>
              </a:spcBef>
              <a:spcAft>
                <a:spcPts val="4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Camilla Cavendish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(2021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l-GR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Κερδίζοντας στην παράταση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εκδόσεις </a:t>
            </a:r>
            <a:r>
              <a:rPr lang="el-G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παπαδόπουλος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l-G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επίμετρο </a:t>
            </a:r>
            <a:r>
              <a:rPr lang="el-G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Π.Τήνιος</a:t>
            </a:r>
            <a:r>
              <a:rPr lang="el-G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l-GR" altLang="en-US" sz="2400" dirty="0"/>
              <a:t>Υλικό στο </a:t>
            </a:r>
            <a:r>
              <a:rPr lang="en-US" altLang="en-US" sz="2400" dirty="0"/>
              <a:t>e-class</a:t>
            </a:r>
            <a:r>
              <a:rPr lang="el-GR" altLang="en-US" sz="2400" dirty="0"/>
              <a:t>  - προστίθεται συνεχώς </a:t>
            </a:r>
            <a:endParaRPr lang="en-US" altLang="en-US" sz="2400" dirty="0"/>
          </a:p>
        </p:txBody>
      </p:sp>
      <p:sp>
        <p:nvSpPr>
          <p:cNvPr id="7170" name="5 - Θέση αριθμού διαφάνειας">
            <a:extLst>
              <a:ext uri="{FF2B5EF4-FFF2-40B4-BE49-F238E27FC236}">
                <a16:creationId xmlns:a16="http://schemas.microsoft.com/office/drawing/2014/main" id="{0885B21E-9501-468A-88F6-0156F5075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FCF3ED-8E76-4FBF-8B15-A8FC15F69DB5}" type="slidenum">
              <a:rPr lang="en-GB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F3303-48BF-482A-851D-ADEBB96C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F7A429-BEC4-4E94-BA55-5346F63D934B}" type="datetime1">
              <a:rPr lang="en-GB" smtClean="0"/>
              <a:t>15/05/2025</a:t>
            </a:fld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6CC13-975C-408D-95FD-BD21BBCE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761" y="1063416"/>
            <a:ext cx="3865134" cy="1735667"/>
          </a:xfrm>
        </p:spPr>
        <p:txBody>
          <a:bodyPr/>
          <a:lstStyle/>
          <a:p>
            <a:r>
              <a:rPr lang="el-GR" dirty="0"/>
              <a:t>Το βιβλίο</a:t>
            </a:r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EA629A8-865C-4B80-94A0-46E8F4C332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64" b="764"/>
          <a:stretch>
            <a:fillRect/>
          </a:stretch>
        </p:blipFill>
        <p:spPr>
          <a:xfrm>
            <a:off x="6960096" y="295729"/>
            <a:ext cx="3227193" cy="4572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A2DF0-C82D-4F66-8118-FF69870F6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509" y="2799083"/>
            <a:ext cx="4030385" cy="3294213"/>
          </a:xfrm>
        </p:spPr>
        <p:txBody>
          <a:bodyPr>
            <a:normAutofit/>
          </a:bodyPr>
          <a:lstStyle/>
          <a:p>
            <a:r>
              <a:rPr lang="el-GR" dirty="0"/>
              <a:t>Πώς θα ζήσουν όσοι γεννήθηκαν γύρω στο 2000 τα 100 χρόνια που αναμένεται να ζήσουν; </a:t>
            </a:r>
          </a:p>
          <a:p>
            <a:r>
              <a:rPr lang="el-GR" dirty="0"/>
              <a:t>	(</a:t>
            </a:r>
            <a:r>
              <a:rPr lang="en-US" dirty="0"/>
              <a:t>the Hundred Year life) </a:t>
            </a:r>
            <a:endParaRPr lang="el-GR" dirty="0"/>
          </a:p>
          <a:p>
            <a:r>
              <a:rPr lang="el-GR" dirty="0"/>
              <a:t>Πώς θα είναι η ζωή/ εργασία/ οικογένεια/ σχέσεις; </a:t>
            </a:r>
          </a:p>
          <a:p>
            <a:endParaRPr lang="el-GR" dirty="0"/>
          </a:p>
          <a:p>
            <a:r>
              <a:rPr lang="el-GR" dirty="0"/>
              <a:t>Δεν υποκαθιστά τις σημειώσεις. Τις συμπληρώνει.</a:t>
            </a:r>
          </a:p>
          <a:p>
            <a:r>
              <a:rPr lang="el-GR" dirty="0"/>
              <a:t>Διαβάζεται πολύ ευχάριστα.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DF9B4-E1EC-4C58-BC39-3CDD87A7E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2E04DF-7ECB-473E-A4CB-D291F458F466}" type="datetime1">
              <a:rPr lang="en-GB" smtClean="0"/>
              <a:t>15/05/2025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F908E-364F-4465-BCDF-84884FC0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E3B08B-1FB7-452B-8A4E-AF03ED7DCE40}"/>
              </a:ext>
            </a:extLst>
          </p:cNvPr>
          <p:cNvSpPr/>
          <p:nvPr/>
        </p:nvSpPr>
        <p:spPr>
          <a:xfrm>
            <a:off x="6960096" y="5229200"/>
            <a:ext cx="5040560" cy="1333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hlinkClick r:id="rId3"/>
              </a:rPr>
              <a:t>Ο Γρίφος των 100 Χρόνων - Ζωή, </a:t>
            </a:r>
            <a:r>
              <a:rPr lang="el-GR" dirty="0" err="1">
                <a:hlinkClick r:id="rId3"/>
              </a:rPr>
              <a:t>Eργασία</a:t>
            </a:r>
            <a:r>
              <a:rPr lang="el-GR" dirty="0">
                <a:hlinkClick r:id="rId3"/>
              </a:rPr>
              <a:t> και Εκπαίδευση στην Εποχή της Μακροβιότητας | </a:t>
            </a:r>
            <a:r>
              <a:rPr lang="el-GR" dirty="0" err="1">
                <a:hlinkClick r:id="rId3"/>
              </a:rPr>
              <a:t>Dianeosis</a:t>
            </a:r>
            <a:endParaRPr lang="el-GR" dirty="0"/>
          </a:p>
          <a:p>
            <a:pPr algn="ctr"/>
            <a:r>
              <a:rPr lang="el-GR" dirty="0"/>
              <a:t>Τιμή €9.00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5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84E2-A0D9-48D3-8D8B-610D8A8AC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Τρόπος εξέτασης   - Εργασίες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78EB7-7EE1-4E62-B85F-EC6938469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36912"/>
            <a:ext cx="9765582" cy="3454896"/>
          </a:xfrm>
        </p:spPr>
        <p:txBody>
          <a:bodyPr>
            <a:normAutofit/>
          </a:bodyPr>
          <a:lstStyle/>
          <a:p>
            <a:r>
              <a:rPr lang="el-GR" dirty="0"/>
              <a:t>Το μάθημα εξετάζεται με </a:t>
            </a:r>
            <a:r>
              <a:rPr lang="el-GR" b="1" dirty="0"/>
              <a:t>γραπτές εξετάσεις. Τρία τμήματα</a:t>
            </a:r>
          </a:p>
          <a:p>
            <a:pPr marL="800100" lvl="1" indent="-342900">
              <a:buFont typeface="+mj-lt"/>
              <a:buAutoNum type="arabicPeriod"/>
            </a:pPr>
            <a:r>
              <a:rPr lang="el-GR" dirty="0"/>
              <a:t>ερωτήσεις πολλαπλής επιλογής που καλύπτουν όλη την ύλη - </a:t>
            </a:r>
            <a:r>
              <a:rPr lang="el-GR" b="1" dirty="0"/>
              <a:t>παγίδες </a:t>
            </a:r>
            <a:r>
              <a:rPr lang="el-GR" dirty="0"/>
              <a:t>για ασχέτους</a:t>
            </a:r>
          </a:p>
          <a:p>
            <a:pPr marL="800100" lvl="1" indent="-342900">
              <a:buFont typeface="+mj-lt"/>
              <a:buAutoNum type="arabicPeriod"/>
            </a:pPr>
            <a:r>
              <a:rPr lang="el-GR" dirty="0"/>
              <a:t>Σύντομης απάντησης – ορισμοί / κατανόηση</a:t>
            </a:r>
          </a:p>
          <a:p>
            <a:pPr marL="800100" lvl="1" indent="-342900">
              <a:buFont typeface="+mj-lt"/>
              <a:buAutoNum type="arabicPeriod"/>
            </a:pPr>
            <a:r>
              <a:rPr lang="el-GR" dirty="0"/>
              <a:t>Ανάπτυξης –δυνατότητα οικοδόμησης επιχειρήματος με βάση την γνώση και κατανόηση</a:t>
            </a:r>
          </a:p>
          <a:p>
            <a:r>
              <a:rPr lang="el-GR" dirty="0"/>
              <a:t>Δυνατότητα </a:t>
            </a:r>
            <a:r>
              <a:rPr lang="el-GR" b="1" dirty="0"/>
              <a:t>προαιρετικής εργασίας </a:t>
            </a:r>
            <a:r>
              <a:rPr lang="el-GR" dirty="0"/>
              <a:t>– που πιάνει 4 ή 5 πόντους</a:t>
            </a:r>
          </a:p>
          <a:p>
            <a:pPr lvl="1"/>
            <a:r>
              <a:rPr lang="el-GR" dirty="0"/>
              <a:t>Το δικαίωμα για εργασία εξαρτάται από επιτυχή ανταπόκριση σε ‘</a:t>
            </a:r>
            <a:r>
              <a:rPr lang="en-US" dirty="0"/>
              <a:t>Face Control’ – </a:t>
            </a:r>
            <a:r>
              <a:rPr lang="el-GR" dirty="0"/>
              <a:t>Σύντομη άσκηση που εξετάζει </a:t>
            </a:r>
            <a:r>
              <a:rPr lang="el-GR" b="1" dirty="0"/>
              <a:t>κρίση</a:t>
            </a:r>
            <a:r>
              <a:rPr lang="el-GR" dirty="0"/>
              <a:t>, </a:t>
            </a:r>
            <a:r>
              <a:rPr lang="el-GR" b="1" dirty="0"/>
              <a:t>ανάγνωση</a:t>
            </a:r>
            <a:r>
              <a:rPr lang="el-GR" dirty="0"/>
              <a:t> και </a:t>
            </a:r>
            <a:r>
              <a:rPr lang="el-GR" b="1" dirty="0"/>
              <a:t>κατανόηση</a:t>
            </a:r>
          </a:p>
          <a:p>
            <a:pPr lvl="2"/>
            <a:r>
              <a:rPr lang="el-GR" dirty="0"/>
              <a:t>(π.χ. ερμηνεία κινηματογραφικής ταινίας βάσει σημειώσεων του μαθήματος) </a:t>
            </a:r>
          </a:p>
          <a:p>
            <a:pPr lvl="1"/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επιλογή θα γίνεται μεταξύ αριθμού θεμάτων που θα δημοσιοποιηθούν εντός του Μαρτίου</a:t>
            </a:r>
            <a:endParaRPr lang="en-GB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C204-5D9C-44D2-85F1-A8711216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767B7-7E21-468C-A26A-AE1B7BB8460A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1FAF5-6DA2-4B8F-AAD5-331F9F9C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3712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7D0D-70AC-4F3A-87C8-EBBDE6D89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Κάποιες κρίσιμες έννοιες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27476-FCC4-4AA9-B7B7-FB713378C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Τι </a:t>
            </a:r>
            <a:r>
              <a:rPr lang="el-GR" dirty="0" err="1"/>
              <a:t>σημαινει</a:t>
            </a:r>
            <a:r>
              <a:rPr lang="el-GR" dirty="0"/>
              <a:t> ‘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ηλικιωμενος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el-GR" dirty="0"/>
              <a:t>;</a:t>
            </a:r>
          </a:p>
          <a:p>
            <a:r>
              <a:rPr lang="el-GR" b="1" dirty="0" err="1"/>
              <a:t>Γενια</a:t>
            </a:r>
            <a:r>
              <a:rPr lang="el-GR" b="1" dirty="0"/>
              <a:t>/ ηλικία</a:t>
            </a:r>
          </a:p>
          <a:p>
            <a:r>
              <a:rPr lang="el-GR" b="1" dirty="0" err="1"/>
              <a:t>Γηρανση</a:t>
            </a:r>
            <a:r>
              <a:rPr lang="el-GR" b="1" dirty="0"/>
              <a:t> / </a:t>
            </a:r>
            <a:r>
              <a:rPr lang="el-GR" b="1" dirty="0" err="1"/>
              <a:t>μακροβιοτητα</a:t>
            </a:r>
            <a:endParaRPr lang="el-GR" b="1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4F038-18F6-4705-8E8D-B5E0FAAE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DB938C-B847-4B4B-984F-F7A3ADF79566}" type="datetime1">
              <a:rPr lang="en-GB" smtClean="0"/>
              <a:t>15/05/2025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3E5AF-694B-4815-9E7D-9F8417A7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3772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4B80-2338-4681-BE2C-3ECCDB20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79572"/>
            <a:ext cx="2793158" cy="1600200"/>
          </a:xfrm>
        </p:spPr>
        <p:txBody>
          <a:bodyPr/>
          <a:lstStyle/>
          <a:p>
            <a:r>
              <a:rPr lang="el-GR" b="1" dirty="0"/>
              <a:t>Ο πενηντάρης</a:t>
            </a:r>
            <a:br>
              <a:rPr lang="el-GR" dirty="0"/>
            </a:br>
            <a:r>
              <a:rPr lang="el-GR" dirty="0"/>
              <a:t>Γιώργος </a:t>
            </a:r>
            <a:r>
              <a:rPr lang="el-GR" dirty="0" err="1"/>
              <a:t>Ζαμπέτας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934A87-2077-44F3-B92F-1D91E35AC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0444" y="2019300"/>
            <a:ext cx="4572000" cy="3429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1E836-D82B-4825-94AB-D0B9EBD1A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392" y="2279772"/>
            <a:ext cx="3960440" cy="3898656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/>
              <a:t>Όταν έφτανες πενήντα</a:t>
            </a:r>
          </a:p>
          <a:p>
            <a:r>
              <a:rPr lang="el-GR" b="1" dirty="0"/>
              <a:t>την παλιά την εποχή</a:t>
            </a:r>
          </a:p>
          <a:p>
            <a:r>
              <a:rPr lang="el-GR" b="1" dirty="0"/>
              <a:t>Σου φωνάζαν όλοι γέρο</a:t>
            </a:r>
          </a:p>
          <a:p>
            <a:r>
              <a:rPr lang="el-GR" b="1" dirty="0"/>
              <a:t>άντε και καλή ψυχή</a:t>
            </a:r>
          </a:p>
          <a:p>
            <a:r>
              <a:rPr lang="el-GR" b="1" dirty="0"/>
              <a:t>Τώρα όμως στα πενήντα</a:t>
            </a:r>
          </a:p>
          <a:p>
            <a:r>
              <a:rPr lang="el-GR" b="1" dirty="0"/>
              <a:t>είσαι άπιαστο πουλί</a:t>
            </a:r>
          </a:p>
          <a:p>
            <a:r>
              <a:rPr lang="el-GR" b="1" dirty="0"/>
              <a:t>Έχεις πείρα στην αγάπη</a:t>
            </a:r>
          </a:p>
          <a:p>
            <a:r>
              <a:rPr lang="el-GR" b="1" dirty="0"/>
              <a:t>έχεις τέχνη στο φιλί</a:t>
            </a:r>
          </a:p>
          <a:p>
            <a:endParaRPr lang="el-GR" b="1" dirty="0"/>
          </a:p>
          <a:p>
            <a:r>
              <a:rPr lang="el-G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πενηντάρης, ο πενηντάρης</a:t>
            </a:r>
          </a:p>
          <a:p>
            <a:r>
              <a:rPr lang="el-G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είναι ένας νέος της εποχής</a:t>
            </a:r>
          </a:p>
          <a:p>
            <a:r>
              <a:rPr lang="el-G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Κυκλοφοράει σαν εικοσάρης,</a:t>
            </a:r>
          </a:p>
          <a:p>
            <a:r>
              <a:rPr lang="el-G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κι είναι ωραίος σαν εραστής</a:t>
            </a:r>
          </a:p>
          <a:p>
            <a:endParaRPr lang="el-GR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5E634-B4EC-4A71-9D15-2E6FB923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A71E0-4A2D-48C2-9BAE-EFE4F29E9200}" type="datetime1">
              <a:rPr lang="en-GB" smtClean="0"/>
              <a:t>15/05/2025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E3B6D-93D5-4022-A53A-21BFDFCE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25B6-863B-4C2F-8765-BBFEFEBA9CE7}" type="slidenum">
              <a:rPr lang="en-GB" altLang="en-US" smtClean="0"/>
              <a:pPr/>
              <a:t>9</a:t>
            </a:fld>
            <a:endParaRPr lang="en-GB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028996-03ED-40F4-8DBD-D996C81713AF}"/>
              </a:ext>
            </a:extLst>
          </p:cNvPr>
          <p:cNvSpPr/>
          <p:nvPr/>
        </p:nvSpPr>
        <p:spPr>
          <a:xfrm>
            <a:off x="5375920" y="5517232"/>
            <a:ext cx="6192688" cy="1045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hlinkClick r:id="rId3"/>
              </a:rPr>
              <a:t>Giorgos</a:t>
            </a:r>
            <a:r>
              <a:rPr lang="en-GB" dirty="0">
                <a:hlinkClick r:id="rId3"/>
              </a:rPr>
              <a:t> </a:t>
            </a:r>
            <a:r>
              <a:rPr lang="en-GB" dirty="0" err="1">
                <a:hlinkClick r:id="rId3"/>
              </a:rPr>
              <a:t>Zampetas</a:t>
            </a:r>
            <a:r>
              <a:rPr lang="en-GB" dirty="0">
                <a:hlinkClick r:id="rId3"/>
              </a:rPr>
              <a:t> - O </a:t>
            </a:r>
            <a:r>
              <a:rPr lang="en-GB" dirty="0" err="1">
                <a:hlinkClick r:id="rId3"/>
              </a:rPr>
              <a:t>penintaris</a:t>
            </a:r>
            <a:r>
              <a:rPr lang="en-GB" dirty="0">
                <a:hlinkClick r:id="rId3"/>
              </a:rPr>
              <a:t> (1971) – YouTube</a:t>
            </a:r>
            <a:endParaRPr lang="el-GR" dirty="0"/>
          </a:p>
          <a:p>
            <a:pPr algn="ctr"/>
            <a:r>
              <a:rPr lang="el-GR" dirty="0"/>
              <a:t>(από την ταινία του 1973 </a:t>
            </a:r>
            <a:r>
              <a:rPr lang="el-GR" i="1" dirty="0"/>
              <a:t>Εφοπλιστής με το ζόρι)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9497327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7350</TotalTime>
  <Words>2914</Words>
  <Application>Microsoft Office PowerPoint</Application>
  <PresentationFormat>Widescreen</PresentationFormat>
  <Paragraphs>346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Linux Libertine</vt:lpstr>
      <vt:lpstr>Wingdings</vt:lpstr>
      <vt:lpstr>Wingdings 3</vt:lpstr>
      <vt:lpstr>Ion Boardroom</vt:lpstr>
      <vt:lpstr>ΓΗΡΑΝΣΗ ΤΟΥ ΠΛΗΘΥΣΜΟΥ  ΚΑΙ ΑΣΦΑΛΙΣΤΙΚΗ ΟΙΚΟΝΟΜΙΑ</vt:lpstr>
      <vt:lpstr>ΕΙΣΑΓΩΓΙΚΑ</vt:lpstr>
      <vt:lpstr>Κεντρική ιδέα: Η γήρανση επηρεάζει καταλυτικά τις αγορές </vt:lpstr>
      <vt:lpstr>Περίγραμμα – 8 ενότητες</vt:lpstr>
      <vt:lpstr>Βοηθήματα, βιβλία</vt:lpstr>
      <vt:lpstr>Το βιβλίο</vt:lpstr>
      <vt:lpstr>Τρόπος εξέτασης   - Εργασίες</vt:lpstr>
      <vt:lpstr>Κάποιες κρίσιμες έννοιες</vt:lpstr>
      <vt:lpstr>Ο πενηντάρης Γιώργος Ζαμπέτας</vt:lpstr>
      <vt:lpstr>Οι ηλικίες του ανθρώπου</vt:lpstr>
      <vt:lpstr>Οι ηλικίες του ανθρώπου</vt:lpstr>
      <vt:lpstr>Χρονολογική και προοπτική ηλικία</vt:lpstr>
      <vt:lpstr>Γήρανση και μακροβιότητα</vt:lpstr>
      <vt:lpstr>Γενιά και ηλικία -  η σημασία της κοόρτης</vt:lpstr>
      <vt:lpstr>Γενιά, ηλικία, συγκυρία  Τρείς διαφορετικές επιδράσεις</vt:lpstr>
      <vt:lpstr>Σήμερα είναι παρούσες 4 ή 5 γενιές </vt:lpstr>
      <vt:lpstr>Μοντέλα προσαρμογής στην μακροβιότητα</vt:lpstr>
      <vt:lpstr>4 Λογοτεχνικά Μοντέλα ανταπόκρισης στη μακροβιότητα</vt:lpstr>
      <vt:lpstr>4 Λογοτεχνικά Μοντέλα ανταπόκρισης στην μακροβιότητα</vt:lpstr>
      <vt:lpstr>Αποτυχημένη γήρανση -  νεοΤιθωνός Οι Strudlbrugg  από τα ταξίδια του Γκιούλιβερ (Jonathan Swift 1726) </vt:lpstr>
      <vt:lpstr>Τι σημαίνει ‘επιτυχημένη γήρανση’; Ένα θέμα για νέους </vt:lpstr>
      <vt:lpstr>Δύο όψεις του γήρατος:  Είναι η μακρά ζωή, καλή ζωή;</vt:lpstr>
      <vt:lpstr>Η ΖΩΗ ΣΗΜΕΡΑ ΒΡΙΣΚΕΤΑΙ ΣΤΟ  extra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Platon Tinios</dc:creator>
  <cp:lastModifiedBy>Platon Tinios</cp:lastModifiedBy>
  <cp:revision>47</cp:revision>
  <cp:lastPrinted>2021-03-03T16:12:59Z</cp:lastPrinted>
  <dcterms:created xsi:type="dcterms:W3CDTF">2020-10-29T08:06:03Z</dcterms:created>
  <dcterms:modified xsi:type="dcterms:W3CDTF">2025-05-15T11:36:25Z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64f240-1db5-4acf-9bde-572066689a31_Enabled">
    <vt:lpwstr>true</vt:lpwstr>
  </property>
  <property fmtid="{D5CDD505-2E9C-101B-9397-08002B2CF9AE}" pid="3" name="MSIP_Label_2e64f240-1db5-4acf-9bde-572066689a31_SetDate">
    <vt:lpwstr>2025-02-26T10:20:37Z</vt:lpwstr>
  </property>
  <property fmtid="{D5CDD505-2E9C-101B-9397-08002B2CF9AE}" pid="4" name="MSIP_Label_2e64f240-1db5-4acf-9bde-572066689a31_Method">
    <vt:lpwstr>Privileged</vt:lpwstr>
  </property>
  <property fmtid="{D5CDD505-2E9C-101B-9397-08002B2CF9AE}" pid="5" name="MSIP_Label_2e64f240-1db5-4acf-9bde-572066689a31_Name">
    <vt:lpwstr>ΧΩΡΙΣ ΧΑΡΑΚΤΗΡΙΣΜΟ ΑΣΦΑΛΕΙΑΣ</vt:lpwstr>
  </property>
  <property fmtid="{D5CDD505-2E9C-101B-9397-08002B2CF9AE}" pid="6" name="MSIP_Label_2e64f240-1db5-4acf-9bde-572066689a31_SiteId">
    <vt:lpwstr>dabae695-3d3b-4e5d-ab49-009605ba5c68</vt:lpwstr>
  </property>
  <property fmtid="{D5CDD505-2E9C-101B-9397-08002B2CF9AE}" pid="7" name="MSIP_Label_2e64f240-1db5-4acf-9bde-572066689a31_ActionId">
    <vt:lpwstr>c7e5a5f1-27b8-4e4a-8183-f17228906d58</vt:lpwstr>
  </property>
  <property fmtid="{D5CDD505-2E9C-101B-9397-08002B2CF9AE}" pid="8" name="MSIP_Label_2e64f240-1db5-4acf-9bde-572066689a31_ContentBits">
    <vt:lpwstr>0</vt:lpwstr>
  </property>
  <property fmtid="{D5CDD505-2E9C-101B-9397-08002B2CF9AE}" pid="9" name="MSIP_Label_2e64f240-1db5-4acf-9bde-572066689a31_Tag">
    <vt:lpwstr>10, 0, 1, 1</vt:lpwstr>
  </property>
</Properties>
</file>