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366" r:id="rId2"/>
    <p:sldId id="374" r:id="rId3"/>
    <p:sldId id="348" r:id="rId4"/>
    <p:sldId id="375" r:id="rId5"/>
    <p:sldId id="349" r:id="rId6"/>
    <p:sldId id="350" r:id="rId7"/>
    <p:sldId id="354" r:id="rId8"/>
    <p:sldId id="351" r:id="rId9"/>
    <p:sldId id="368" r:id="rId10"/>
    <p:sldId id="379" r:id="rId11"/>
    <p:sldId id="353" r:id="rId12"/>
    <p:sldId id="367" r:id="rId13"/>
    <p:sldId id="369" r:id="rId14"/>
    <p:sldId id="377" r:id="rId15"/>
    <p:sldId id="370" r:id="rId16"/>
    <p:sldId id="373" r:id="rId17"/>
    <p:sldId id="376" r:id="rId18"/>
    <p:sldId id="371" r:id="rId19"/>
    <p:sldId id="372" r:id="rId20"/>
    <p:sldId id="378" r:id="rId21"/>
    <p:sldId id="380" r:id="rId22"/>
    <p:sldId id="381" r:id="rId23"/>
    <p:sldId id="382" r:id="rId24"/>
    <p:sldId id="383" r:id="rId25"/>
    <p:sldId id="384" r:id="rId26"/>
    <p:sldId id="385" r:id="rId27"/>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226EC7-2251-45C1-8417-445CC267668D}"/>
              </a:ext>
            </a:extLst>
          </p:cNvPr>
          <p:cNvSpPr>
            <a:spLocks noGrp="1" noChangeArrowheads="1"/>
          </p:cNvSpPr>
          <p:nvPr>
            <p:ph type="hdr" sz="quarter"/>
          </p:nvPr>
        </p:nvSpPr>
        <p:spPr bwMode="auto">
          <a:xfrm>
            <a:off x="0" y="0"/>
            <a:ext cx="2890665" cy="496809"/>
          </a:xfrm>
          <a:prstGeom prst="rect">
            <a:avLst/>
          </a:prstGeom>
          <a:noFill/>
          <a:ln>
            <a:noFill/>
          </a:ln>
          <a:effectLst/>
        </p:spPr>
        <p:txBody>
          <a:bodyPr vert="horz" wrap="square" lIns="90727" tIns="45363" rIns="90727" bIns="45363"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79" name="Rectangle 3">
            <a:extLst>
              <a:ext uri="{FF2B5EF4-FFF2-40B4-BE49-F238E27FC236}">
                <a16:creationId xmlns:a16="http://schemas.microsoft.com/office/drawing/2014/main" id="{266A0A87-066F-4F59-97EB-59181F707183}"/>
              </a:ext>
            </a:extLst>
          </p:cNvPr>
          <p:cNvSpPr>
            <a:spLocks noGrp="1" noChangeArrowheads="1"/>
          </p:cNvSpPr>
          <p:nvPr>
            <p:ph type="dt" idx="1"/>
          </p:nvPr>
        </p:nvSpPr>
        <p:spPr bwMode="auto">
          <a:xfrm>
            <a:off x="3776866" y="0"/>
            <a:ext cx="2890665" cy="496809"/>
          </a:xfrm>
          <a:prstGeom prst="rect">
            <a:avLst/>
          </a:prstGeom>
          <a:noFill/>
          <a:ln>
            <a:noFill/>
          </a:ln>
          <a:effectLst/>
        </p:spPr>
        <p:txBody>
          <a:bodyPr vert="horz" wrap="square" lIns="90727" tIns="45363" rIns="90727" bIns="45363"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1F16073-B7D1-4E3E-BE13-367E2B996B3F}" type="datetimeFigureOut">
              <a:rPr lang="el-GR" altLang="en-US"/>
              <a:pPr>
                <a:defRPr/>
              </a:pPr>
              <a:t>14/5/2025</a:t>
            </a:fld>
            <a:endParaRPr lang="el-GR" altLang="en-US"/>
          </a:p>
        </p:txBody>
      </p:sp>
      <p:sp>
        <p:nvSpPr>
          <p:cNvPr id="2052" name="Rectangle 4">
            <a:extLst>
              <a:ext uri="{FF2B5EF4-FFF2-40B4-BE49-F238E27FC236}">
                <a16:creationId xmlns:a16="http://schemas.microsoft.com/office/drawing/2014/main" id="{F7B68391-DEFD-4398-9269-A4D887713C81}"/>
              </a:ext>
            </a:extLst>
          </p:cNvPr>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6031D18C-A1C1-442A-B972-717AC5C86F6C}"/>
              </a:ext>
            </a:extLst>
          </p:cNvPr>
          <p:cNvSpPr>
            <a:spLocks noGrp="1" noChangeArrowheads="1"/>
          </p:cNvSpPr>
          <p:nvPr>
            <p:ph type="body" sz="quarter" idx="3"/>
          </p:nvPr>
        </p:nvSpPr>
        <p:spPr bwMode="auto">
          <a:xfrm>
            <a:off x="666598" y="4715710"/>
            <a:ext cx="5335893" cy="4466511"/>
          </a:xfrm>
          <a:prstGeom prst="rect">
            <a:avLst/>
          </a:prstGeom>
          <a:noFill/>
          <a:ln>
            <a:noFill/>
          </a:ln>
          <a:effectLst/>
        </p:spPr>
        <p:txBody>
          <a:bodyPr vert="horz" wrap="square" lIns="90727" tIns="45363" rIns="90727" bIns="45363" numCol="1" anchor="t" anchorCtr="0" compatLnSpc="1">
            <a:prstTxWarp prst="textNoShape">
              <a:avLst/>
            </a:prstTxWarp>
          </a:bodyPr>
          <a:lstStyle/>
          <a:p>
            <a:pPr lvl="0"/>
            <a:r>
              <a:rPr lang="el-GR" altLang="en-US" noProof="0"/>
              <a:t>Click to edit Master text styles</a:t>
            </a:r>
          </a:p>
          <a:p>
            <a:pPr lvl="1"/>
            <a:r>
              <a:rPr lang="el-GR" altLang="en-US" noProof="0"/>
              <a:t>Second level</a:t>
            </a:r>
          </a:p>
          <a:p>
            <a:pPr lvl="2"/>
            <a:r>
              <a:rPr lang="el-GR" altLang="en-US" noProof="0"/>
              <a:t>Third level</a:t>
            </a:r>
          </a:p>
          <a:p>
            <a:pPr lvl="3"/>
            <a:r>
              <a:rPr lang="el-GR" altLang="en-US" noProof="0"/>
              <a:t>Fourth level</a:t>
            </a:r>
          </a:p>
          <a:p>
            <a:pPr lvl="4"/>
            <a:r>
              <a:rPr lang="el-GR" altLang="en-US" noProof="0"/>
              <a:t>Fifth level</a:t>
            </a:r>
          </a:p>
        </p:txBody>
      </p:sp>
      <p:sp>
        <p:nvSpPr>
          <p:cNvPr id="24582" name="Rectangle 6">
            <a:extLst>
              <a:ext uri="{FF2B5EF4-FFF2-40B4-BE49-F238E27FC236}">
                <a16:creationId xmlns:a16="http://schemas.microsoft.com/office/drawing/2014/main" id="{02010230-6895-4932-8132-3C116039ECE6}"/>
              </a:ext>
            </a:extLst>
          </p:cNvPr>
          <p:cNvSpPr>
            <a:spLocks noGrp="1" noChangeArrowheads="1"/>
          </p:cNvSpPr>
          <p:nvPr>
            <p:ph type="ftr" sz="quarter" idx="4"/>
          </p:nvPr>
        </p:nvSpPr>
        <p:spPr bwMode="auto">
          <a:xfrm>
            <a:off x="0" y="9428242"/>
            <a:ext cx="2890665" cy="496809"/>
          </a:xfrm>
          <a:prstGeom prst="rect">
            <a:avLst/>
          </a:prstGeom>
          <a:noFill/>
          <a:ln>
            <a:noFill/>
          </a:ln>
          <a:effectLst/>
        </p:spPr>
        <p:txBody>
          <a:bodyPr vert="horz" wrap="square" lIns="90727" tIns="45363" rIns="90727" bIns="45363"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83" name="Rectangle 7">
            <a:extLst>
              <a:ext uri="{FF2B5EF4-FFF2-40B4-BE49-F238E27FC236}">
                <a16:creationId xmlns:a16="http://schemas.microsoft.com/office/drawing/2014/main" id="{6DCB1B8F-39F9-4233-A4CC-5A7C64D0B5C5}"/>
              </a:ext>
            </a:extLst>
          </p:cNvPr>
          <p:cNvSpPr>
            <a:spLocks noGrp="1" noChangeArrowheads="1"/>
          </p:cNvSpPr>
          <p:nvPr>
            <p:ph type="sldNum" sz="quarter" idx="5"/>
          </p:nvPr>
        </p:nvSpPr>
        <p:spPr bwMode="auto">
          <a:xfrm>
            <a:off x="3776866" y="9428242"/>
            <a:ext cx="2890665" cy="496809"/>
          </a:xfrm>
          <a:prstGeom prst="rect">
            <a:avLst/>
          </a:prstGeom>
          <a:noFill/>
          <a:ln>
            <a:noFill/>
          </a:ln>
          <a:effectLst/>
        </p:spPr>
        <p:txBody>
          <a:bodyPr vert="horz" wrap="square" lIns="90727" tIns="45363" rIns="90727" bIns="45363" numCol="1" anchor="b" anchorCtr="0" compatLnSpc="1">
            <a:prstTxWarp prst="textNoShape">
              <a:avLst/>
            </a:prstTxWarp>
          </a:bodyPr>
          <a:lstStyle>
            <a:lvl1pPr algn="r" eaLnBrk="1" hangingPunct="1">
              <a:defRPr sz="1200">
                <a:latin typeface="Calibri" panose="020F0502020204030204" pitchFamily="34" charset="0"/>
              </a:defRPr>
            </a:lvl1pPr>
          </a:lstStyle>
          <a:p>
            <a:fld id="{B135B5E3-3882-4347-997E-9A62EC67AC17}"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5B5E3-3882-4347-997E-9A62EC67AC17}" type="slidenum">
              <a:rPr lang="el-GR" altLang="en-US" smtClean="0"/>
              <a:pPr/>
              <a:t>23</a:t>
            </a:fld>
            <a:endParaRPr lang="el-GR" altLang="en-US"/>
          </a:p>
        </p:txBody>
      </p:sp>
    </p:spTree>
    <p:extLst>
      <p:ext uri="{BB962C8B-B14F-4D97-AF65-F5344CB8AC3E}">
        <p14:creationId xmlns:p14="http://schemas.microsoft.com/office/powerpoint/2010/main" val="1856402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defRPr/>
            </a:pPr>
            <a:fld id="{F20B6EBA-BE73-464B-8C2D-42EC65E656DA}" type="datetime1">
              <a:rPr lang="en-GB" smtClean="0"/>
              <a:t>14/05/2025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defRPr/>
            </a:pPr>
            <a:endParaRPr lang="en-GB" alt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17820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23918E5-B8CF-40B1-BBB6-A207A55669C6}" type="datetime1">
              <a:rPr lang="en-GB" smtClean="0"/>
              <a:t>14/05/2025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9328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C74F9B9-EA8E-4C90-9D27-B5518883912D}"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038916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549AEF8-9150-4099-B235-0E2B3E02F8A3}"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73325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1A0968B-7E18-4AB5-A8E6-4088FB556933}"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888094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9FEF9967-1434-45D7-86F2-681E1932A29C}" type="datetime1">
              <a:rPr lang="en-GB" smtClean="0"/>
              <a:t>14/05/2025</a:t>
            </a:fld>
            <a:endParaRPr lang="en-GB"/>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54720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984E43D-1EB1-4B1D-A7EB-20CF92ABC522}" type="datetime1">
              <a:rPr lang="en-GB" smtClean="0"/>
              <a:t>14/05/2025</a:t>
            </a:fld>
            <a:endParaRPr lang="en-GB"/>
          </a:p>
        </p:txBody>
      </p:sp>
      <p:sp>
        <p:nvSpPr>
          <p:cNvPr id="8" name="Footer Placeholder 7"/>
          <p:cNvSpPr>
            <a:spLocks noGrp="1"/>
          </p:cNvSpPr>
          <p:nvPr>
            <p:ph type="ftr" sz="quarter" idx="11"/>
          </p:nvPr>
        </p:nvSpPr>
        <p:spPr>
          <a:xfrm>
            <a:off x="561111" y="6391838"/>
            <a:ext cx="3644282" cy="304801"/>
          </a:xfrm>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857888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a:defRPr/>
            </a:pPr>
            <a:fld id="{4B7C77E9-A702-4F35-A088-AC81539ABB63}"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802109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a:defRPr/>
            </a:pPr>
            <a:fld id="{A9AE34F0-AEC3-466C-B33F-2BE11A1215D3}"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58190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880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DB938C-B847-4B4B-984F-F7A3ADF79566}" type="datetime1">
              <a:rPr lang="en-GB" smtClean="0"/>
              <a:t>14/05/2025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11838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90909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6CCFF98-C502-4353-B8E6-5692710ACA3F}" type="datetime1">
              <a:rPr lang="en-GB" smtClean="0"/>
              <a:t>14/05/2025</a:t>
            </a:fld>
            <a:endParaRPr lang="en-GB"/>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39778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54C474D-E3A8-4767-AC90-882235F486EA}" type="datetime1">
              <a:rPr lang="en-GB" smtClean="0"/>
              <a:t>14/05/2025</a:t>
            </a:fld>
            <a:endParaRPr lang="en-GB"/>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19952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994F61-2168-41E4-989E-61161006E639}" type="datetime1">
              <a:rPr lang="en-GB" smtClean="0"/>
              <a:t>14/05/2025</a:t>
            </a:fld>
            <a:endParaRPr lang="en-GB"/>
          </a:p>
        </p:txBody>
      </p:sp>
      <p:sp>
        <p:nvSpPr>
          <p:cNvPr id="3" name="Footer Placeholder 2"/>
          <p:cNvSpPr>
            <a:spLocks noGrp="1"/>
          </p:cNvSpPr>
          <p:nvPr>
            <p:ph type="ftr" sz="quarter" idx="11"/>
          </p:nvPr>
        </p:nvSpPr>
        <p:spPr/>
        <p:txBody>
          <a:bodyPr/>
          <a:lstStyle/>
          <a:p>
            <a:pPr>
              <a:defRPr/>
            </a:pPr>
            <a:endParaRPr lang="en-GB" alt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82389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1BA71E0-4A2D-48C2-9BAE-EFE4F29E9200}" type="datetime1">
              <a:rPr lang="en-GB" smtClean="0"/>
              <a:t>14/05/2025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97191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92E04DF-7ECB-473E-A4CB-D291F458F466}" type="datetime1">
              <a:rPr lang="en-GB" smtClean="0"/>
              <a:t>14/05/2025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90017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defRPr/>
            </a:pPr>
            <a:fld id="{D6C473B6-4D56-4FEB-B142-6F1CF9A3F9DF}" type="datetime1">
              <a:rPr lang="en-GB" smtClean="0"/>
              <a:t>14/05/2025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defRPr/>
            </a:pPr>
            <a:endParaRPr lang="en-GB" alt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29925B6-863B-4C2F-8765-BBFEFEBA9CE7}" type="slidenum">
              <a:rPr lang="en-GB" altLang="en-US" smtClean="0"/>
              <a:pPr/>
              <a:t>‹#›</a:t>
            </a:fld>
            <a:endParaRPr lang="en-GB" altLang="en-US"/>
          </a:p>
        </p:txBody>
      </p:sp>
      <p:sp>
        <p:nvSpPr>
          <p:cNvPr id="10" name="TextBox 9">
            <a:extLst>
              <a:ext uri="{FF2B5EF4-FFF2-40B4-BE49-F238E27FC236}">
                <a16:creationId xmlns:a16="http://schemas.microsoft.com/office/drawing/2014/main" id="{730DC6B3-ECB9-1DFB-AC00-50C63FF06B63}"/>
              </a:ext>
            </a:extLst>
          </p:cNvPr>
          <p:cNvSpPr txBox="1"/>
          <p:nvPr userDrawn="1">
            <p:extLst>
              <p:ext uri="{1162E1C5-73C7-4A58-AE30-91384D911F3F}">
                <p184:classification xmlns:p184="http://schemas.microsoft.com/office/powerpoint/2018/4/main" val="hdr"/>
              </p:ext>
            </p:extLst>
          </p:nvPr>
        </p:nvSpPr>
        <p:spPr>
          <a:xfrm>
            <a:off x="5711000" y="63500"/>
            <a:ext cx="1112837" cy="152400"/>
          </a:xfrm>
          <a:prstGeom prst="rect">
            <a:avLst/>
          </a:prstGeom>
        </p:spPr>
        <p:txBody>
          <a:bodyPr horzOverflow="overflow" lIns="0" tIns="0" rIns="0" bIns="0">
            <a:spAutoFit/>
          </a:bodyPr>
          <a:lstStyle/>
          <a:p>
            <a:pPr algn="l"/>
            <a:r>
              <a:rPr lang="el-GR" sz="1000">
                <a:solidFill>
                  <a:srgbClr val="000000">
                    <a:alpha val="50000"/>
                  </a:srgbClr>
                </a:solidFill>
                <a:latin typeface="Calibri" panose="020F0502020204030204" pitchFamily="34" charset="0"/>
                <a:cs typeface="Calibri" panose="020F0502020204030204" pitchFamily="34" charset="0"/>
              </a:rPr>
              <a:t>ΕΜΠΙΣΤΕΥΤΙΚΟ           </a:t>
            </a:r>
          </a:p>
        </p:txBody>
      </p:sp>
    </p:spTree>
    <p:extLst>
      <p:ext uri="{BB962C8B-B14F-4D97-AF65-F5344CB8AC3E}">
        <p14:creationId xmlns:p14="http://schemas.microsoft.com/office/powerpoint/2010/main" val="22401204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population.un.org/wpp/assets/Files/WPP2024_Key-Messages.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6.emf"/><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blueprintincome.com/tools/life-expectancy-calculator-how-long-will-i-live/"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opulation.un.org/wpp/" TargetMode="External"/><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Τίτλος">
            <a:extLst>
              <a:ext uri="{FF2B5EF4-FFF2-40B4-BE49-F238E27FC236}">
                <a16:creationId xmlns:a16="http://schemas.microsoft.com/office/drawing/2014/main" id="{821A9C87-3728-4876-AC5C-50D3F23349F2}"/>
              </a:ext>
            </a:extLst>
          </p:cNvPr>
          <p:cNvSpPr>
            <a:spLocks noGrp="1"/>
          </p:cNvSpPr>
          <p:nvPr>
            <p:ph type="ctrTitle"/>
          </p:nvPr>
        </p:nvSpPr>
        <p:spPr>
          <a:xfrm>
            <a:off x="1055440" y="1500253"/>
            <a:ext cx="8825658" cy="2677648"/>
          </a:xfrm>
        </p:spPr>
        <p:txBody>
          <a:bodyPr/>
          <a:lstStyle/>
          <a:p>
            <a:pPr eaLnBrk="1" hangingPunct="1"/>
            <a:r>
              <a:rPr lang="el-GR" altLang="en-US" dirty="0"/>
              <a:t>ΓΗΡΑΝΣΗ ΤΟΥ ΠΛΗΘΥΣΜΟΥ</a:t>
            </a:r>
            <a:br>
              <a:rPr lang="el-GR" altLang="en-US" dirty="0"/>
            </a:br>
            <a:r>
              <a:rPr lang="el-GR" altLang="en-US" dirty="0"/>
              <a:t> </a:t>
            </a:r>
            <a:r>
              <a:rPr lang="el-GR" altLang="en-US" sz="4000" dirty="0"/>
              <a:t>ΚΑΙ ΑΣΦΑΛΙΣΤΙΚΗ ΟΙΚΟΝΟΜΙΑ</a:t>
            </a:r>
            <a:endParaRPr lang="en-GB" altLang="en-US" dirty="0"/>
          </a:p>
        </p:txBody>
      </p:sp>
      <p:sp>
        <p:nvSpPr>
          <p:cNvPr id="3" name="2 - Υπότιτλος">
            <a:extLst>
              <a:ext uri="{FF2B5EF4-FFF2-40B4-BE49-F238E27FC236}">
                <a16:creationId xmlns:a16="http://schemas.microsoft.com/office/drawing/2014/main" id="{19AF5830-6BBC-41FC-8864-D6AC47F6DAEF}"/>
              </a:ext>
            </a:extLst>
          </p:cNvPr>
          <p:cNvSpPr>
            <a:spLocks noGrp="1"/>
          </p:cNvSpPr>
          <p:nvPr>
            <p:ph type="subTitle" idx="1"/>
          </p:nvPr>
        </p:nvSpPr>
        <p:spPr>
          <a:xfrm>
            <a:off x="911424" y="4418078"/>
            <a:ext cx="8825658" cy="1211118"/>
          </a:xfrm>
        </p:spPr>
        <p:txBody>
          <a:bodyPr rtlCol="0">
            <a:normAutofit/>
          </a:bodyPr>
          <a:lstStyle/>
          <a:p>
            <a:pPr eaLnBrk="1" fontAlgn="auto" hangingPunct="1">
              <a:spcAft>
                <a:spcPts val="0"/>
              </a:spcAft>
              <a:defRPr/>
            </a:pPr>
            <a:r>
              <a:rPr lang="el-GR" sz="3500" b="1" baseline="30000" dirty="0">
                <a:solidFill>
                  <a:schemeClr val="accent4"/>
                </a:solidFill>
                <a:effectLst>
                  <a:outerShdw blurRad="38100" dist="38100" dir="2700000" algn="tl">
                    <a:srgbClr val="000000">
                      <a:alpha val="43137"/>
                    </a:srgbClr>
                  </a:outerShdw>
                </a:effectLst>
              </a:rPr>
              <a:t>2η</a:t>
            </a:r>
            <a:r>
              <a:rPr lang="el-GR" sz="3500" b="1" dirty="0">
                <a:solidFill>
                  <a:schemeClr val="accent4"/>
                </a:solidFill>
                <a:effectLst>
                  <a:outerShdw blurRad="38100" dist="38100" dir="2700000" algn="tl">
                    <a:srgbClr val="000000">
                      <a:alpha val="43137"/>
                    </a:srgbClr>
                  </a:outerShdw>
                </a:effectLst>
              </a:rPr>
              <a:t> </a:t>
            </a:r>
            <a:r>
              <a:rPr lang="el-GR" sz="3500" b="1" dirty="0" err="1">
                <a:solidFill>
                  <a:schemeClr val="accent4"/>
                </a:solidFill>
                <a:effectLst>
                  <a:outerShdw blurRad="38100" dist="38100" dir="2700000" algn="tl">
                    <a:srgbClr val="000000">
                      <a:alpha val="43137"/>
                    </a:srgbClr>
                  </a:outerShdw>
                </a:effectLst>
              </a:rPr>
              <a:t>ενοτητα</a:t>
            </a:r>
            <a:r>
              <a:rPr lang="el-GR" sz="3500" b="1" dirty="0">
                <a:solidFill>
                  <a:schemeClr val="accent4"/>
                </a:solidFill>
                <a:effectLst>
                  <a:outerShdw blurRad="38100" dist="38100" dir="2700000" algn="tl">
                    <a:srgbClr val="000000">
                      <a:alpha val="43137"/>
                    </a:srgbClr>
                  </a:outerShdw>
                </a:effectLst>
              </a:rPr>
              <a:t>: </a:t>
            </a:r>
          </a:p>
          <a:p>
            <a:pPr eaLnBrk="1" fontAlgn="auto" hangingPunct="1">
              <a:spcAft>
                <a:spcPts val="0"/>
              </a:spcAft>
              <a:defRPr/>
            </a:pPr>
            <a:r>
              <a:rPr lang="el-GR" sz="2400" b="1" dirty="0">
                <a:solidFill>
                  <a:schemeClr val="accent4"/>
                </a:solidFill>
              </a:rPr>
              <a:t>ΔΗΜΟΓΡΑΦΙΑ</a:t>
            </a:r>
            <a:endParaRPr lang="en-GB" sz="2400" b="1" dirty="0">
              <a:solidFill>
                <a:schemeClr val="accent4"/>
              </a:solidFill>
            </a:endParaRPr>
          </a:p>
        </p:txBody>
      </p:sp>
      <p:sp>
        <p:nvSpPr>
          <p:cNvPr id="3074" name="5 - Θέση αριθμού διαφάνειας">
            <a:extLst>
              <a:ext uri="{FF2B5EF4-FFF2-40B4-BE49-F238E27FC236}">
                <a16:creationId xmlns:a16="http://schemas.microsoft.com/office/drawing/2014/main" id="{D0122AD1-6319-4284-9A2B-128A645C0E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66CBF0-6F3C-480B-B287-2D9494FC4FE8}" type="slidenum">
              <a:rPr lang="en-GB" altLang="en-US" sz="1200">
                <a:solidFill>
                  <a:srgbClr val="898989"/>
                </a:solidFill>
              </a:rPr>
              <a:pPr>
                <a:spcBef>
                  <a:spcPct val="0"/>
                </a:spcBef>
                <a:buFontTx/>
                <a:buNone/>
              </a:pPr>
              <a:t>1</a:t>
            </a:fld>
            <a:endParaRPr lang="en-GB" altLang="en-US" sz="1200">
              <a:solidFill>
                <a:srgbClr val="898989"/>
              </a:solidFill>
            </a:endParaRPr>
          </a:p>
        </p:txBody>
      </p:sp>
      <p:sp>
        <p:nvSpPr>
          <p:cNvPr id="2" name="TextBox 1">
            <a:extLst>
              <a:ext uri="{FF2B5EF4-FFF2-40B4-BE49-F238E27FC236}">
                <a16:creationId xmlns:a16="http://schemas.microsoft.com/office/drawing/2014/main" id="{51B6297D-7EF1-4604-8FC6-A7C63169A38F}"/>
              </a:ext>
            </a:extLst>
          </p:cNvPr>
          <p:cNvSpPr txBox="1"/>
          <p:nvPr/>
        </p:nvSpPr>
        <p:spPr>
          <a:xfrm>
            <a:off x="7680176" y="1115075"/>
            <a:ext cx="3248428" cy="738664"/>
          </a:xfrm>
          <a:prstGeom prst="rect">
            <a:avLst/>
          </a:prstGeom>
          <a:noFill/>
        </p:spPr>
        <p:txBody>
          <a:bodyPr wrap="square" rtlCol="0">
            <a:spAutoFit/>
          </a:bodyPr>
          <a:lstStyle/>
          <a:p>
            <a:r>
              <a:rPr lang="el-GR" sz="2400" b="1" dirty="0">
                <a:solidFill>
                  <a:schemeClr val="accent4">
                    <a:lumMod val="40000"/>
                    <a:lumOff val="60000"/>
                  </a:schemeClr>
                </a:solidFill>
              </a:rPr>
              <a:t>Πλάτων Τήνιος</a:t>
            </a:r>
          </a:p>
          <a:p>
            <a:endParaRPr lang="el-GR" dirty="0"/>
          </a:p>
        </p:txBody>
      </p:sp>
      <p:sp>
        <p:nvSpPr>
          <p:cNvPr id="4" name="Date Placeholder 3">
            <a:extLst>
              <a:ext uri="{FF2B5EF4-FFF2-40B4-BE49-F238E27FC236}">
                <a16:creationId xmlns:a16="http://schemas.microsoft.com/office/drawing/2014/main" id="{7FCD4EFB-AF51-41BF-B593-29158F3ADAB1}"/>
              </a:ext>
            </a:extLst>
          </p:cNvPr>
          <p:cNvSpPr>
            <a:spLocks noGrp="1"/>
          </p:cNvSpPr>
          <p:nvPr>
            <p:ph type="dt" sz="half" idx="10"/>
          </p:nvPr>
        </p:nvSpPr>
        <p:spPr/>
        <p:txBody>
          <a:bodyPr/>
          <a:lstStyle/>
          <a:p>
            <a:pPr>
              <a:defRPr/>
            </a:pPr>
            <a:fld id="{046983BA-1C1F-4421-B2A7-9E396D183495}" type="datetime1">
              <a:rPr lang="en-GB" smtClean="0"/>
              <a:t>14/05/2025</a:t>
            </a:fld>
            <a:endParaRPr lang="en-GB"/>
          </a:p>
        </p:txBody>
      </p:sp>
      <p:pic>
        <p:nvPicPr>
          <p:cNvPr id="6" name="Picture 5">
            <a:extLst>
              <a:ext uri="{FF2B5EF4-FFF2-40B4-BE49-F238E27FC236}">
                <a16:creationId xmlns:a16="http://schemas.microsoft.com/office/drawing/2014/main" id="{E29412A7-DC64-6197-BBC4-EDB89615715B}"/>
              </a:ext>
            </a:extLst>
          </p:cNvPr>
          <p:cNvPicPr>
            <a:picLocks noChangeAspect="1"/>
          </p:cNvPicPr>
          <p:nvPr/>
        </p:nvPicPr>
        <p:blipFill>
          <a:blip r:embed="rId2"/>
          <a:stretch>
            <a:fillRect/>
          </a:stretch>
        </p:blipFill>
        <p:spPr>
          <a:xfrm>
            <a:off x="6032149" y="4418078"/>
            <a:ext cx="5273497" cy="1804572"/>
          </a:xfrm>
          <a:prstGeom prst="rect">
            <a:avLst/>
          </a:prstGeom>
        </p:spPr>
      </p:pic>
      <p:sp>
        <p:nvSpPr>
          <p:cNvPr id="10" name="Rectangle 9">
            <a:extLst>
              <a:ext uri="{FF2B5EF4-FFF2-40B4-BE49-F238E27FC236}">
                <a16:creationId xmlns:a16="http://schemas.microsoft.com/office/drawing/2014/main" id="{87BC782C-B1FA-B7D7-FCAD-6EAFB0D9AC54}"/>
              </a:ext>
            </a:extLst>
          </p:cNvPr>
          <p:cNvSpPr/>
          <p:nvPr/>
        </p:nvSpPr>
        <p:spPr>
          <a:xfrm>
            <a:off x="8428722" y="1853739"/>
            <a:ext cx="1736374" cy="923330"/>
          </a:xfrm>
          <a:prstGeom prst="rect">
            <a:avLst/>
          </a:prstGeom>
          <a:noFill/>
        </p:spPr>
        <p:txBody>
          <a:bodyPr wrap="none" lIns="91440" tIns="45720" rIns="91440" bIns="45720">
            <a:spAutoFit/>
          </a:bodyPr>
          <a:lstStyle/>
          <a:p>
            <a:pPr algn="ctr"/>
            <a:r>
              <a:rPr lang="el-G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2025</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FC4E7A42-6C52-64F2-6A36-2C5942C11B6B}"/>
              </a:ext>
            </a:extLst>
          </p:cNvPr>
          <p:cNvSpPr txBox="1"/>
          <p:nvPr/>
        </p:nvSpPr>
        <p:spPr>
          <a:xfrm>
            <a:off x="9192230" y="3162247"/>
            <a:ext cx="1736374" cy="461665"/>
          </a:xfrm>
          <a:prstGeom prst="rect">
            <a:avLst/>
          </a:prstGeom>
          <a:noFill/>
        </p:spPr>
        <p:txBody>
          <a:bodyPr wrap="square" rtlCol="0">
            <a:spAutoFit/>
          </a:bodyPr>
          <a:lstStyle/>
          <a:p>
            <a:r>
              <a:rPr lang="el-GR" sz="2400" b="1" dirty="0">
                <a:solidFill>
                  <a:schemeClr val="accent3"/>
                </a:solidFill>
                <a:effectLst>
                  <a:outerShdw blurRad="38100" dist="38100" dir="2700000" algn="tl">
                    <a:srgbClr val="000000">
                      <a:alpha val="43137"/>
                    </a:srgbClr>
                  </a:outerShdw>
                </a:effectLst>
              </a:rPr>
              <a:t>Β’ Έκδοση</a:t>
            </a:r>
            <a:endParaRPr lang="en-GB" sz="2400" b="1" dirty="0">
              <a:solidFill>
                <a:schemeClr val="accent3"/>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5765-4931-DAF3-9FEF-2B77F15CEB3E}"/>
              </a:ext>
            </a:extLst>
          </p:cNvPr>
          <p:cNvSpPr>
            <a:spLocks noGrp="1"/>
          </p:cNvSpPr>
          <p:nvPr>
            <p:ph type="title"/>
          </p:nvPr>
        </p:nvSpPr>
        <p:spPr/>
        <p:txBody>
          <a:bodyPr/>
          <a:lstStyle/>
          <a:p>
            <a:r>
              <a:rPr lang="el-GR" dirty="0"/>
              <a:t>Πού συναντάται το δημογραφικό μέρισμα;</a:t>
            </a:r>
          </a:p>
        </p:txBody>
      </p:sp>
      <p:sp>
        <p:nvSpPr>
          <p:cNvPr id="3" name="Content Placeholder 2">
            <a:extLst>
              <a:ext uri="{FF2B5EF4-FFF2-40B4-BE49-F238E27FC236}">
                <a16:creationId xmlns:a16="http://schemas.microsoft.com/office/drawing/2014/main" id="{2D989973-5326-3582-142B-FB464AF746CF}"/>
              </a:ext>
            </a:extLst>
          </p:cNvPr>
          <p:cNvSpPr>
            <a:spLocks noGrp="1"/>
          </p:cNvSpPr>
          <p:nvPr>
            <p:ph sz="half" idx="1"/>
          </p:nvPr>
        </p:nvSpPr>
        <p:spPr/>
        <p:txBody>
          <a:bodyPr>
            <a:normAutofit fontScale="70000" lnSpcReduction="20000"/>
          </a:bodyPr>
          <a:lstStyle/>
          <a:p>
            <a:r>
              <a:rPr lang="el-GR" b="1" i="1" dirty="0"/>
              <a:t>Πού</a:t>
            </a:r>
            <a:r>
              <a:rPr lang="el-GR" b="1" dirty="0"/>
              <a:t> αυξάνεται το μερίδιο πληθυσμού σε εργάσιμη ηλικία (15-64)  μεταξύ 2012 και 2025;</a:t>
            </a:r>
          </a:p>
          <a:p>
            <a:pPr lvl="1"/>
            <a:r>
              <a:rPr lang="el-GR" b="1" dirty="0"/>
              <a:t>Ασία και Αφρική</a:t>
            </a:r>
          </a:p>
          <a:p>
            <a:pPr lvl="1"/>
            <a:r>
              <a:rPr lang="el-GR" b="1" dirty="0"/>
              <a:t>Στην Ευρώπη και ΗΠΑ πτώση </a:t>
            </a:r>
          </a:p>
          <a:p>
            <a:r>
              <a:rPr lang="el-GR" b="1" dirty="0"/>
              <a:t>Αλλάζει η γεωγραφική κατανομή του παγκόσμιου πληθυσμού. </a:t>
            </a:r>
          </a:p>
          <a:p>
            <a:r>
              <a:rPr lang="el-GR" b="1" dirty="0"/>
              <a:t>ο πληθυσμός αυξάνει εκεί όπου υπάρχει μικρότερη παραγωγικότητα. </a:t>
            </a:r>
          </a:p>
          <a:p>
            <a:pPr lvl="1"/>
            <a:r>
              <a:rPr lang="el-GR" dirty="0"/>
              <a:t>Αν ήταν πιο ίση η κατανομή του πληθυσμού παγκόσμια, το παγκόσμιο ΑΕΠ θα ήταν μεγαλύτερο.</a:t>
            </a:r>
          </a:p>
          <a:p>
            <a:pPr lvl="1"/>
            <a:r>
              <a:rPr lang="el-GR" dirty="0"/>
              <a:t> Συνεπώς οι περιορισμοί στη μετανάστευση ευθύνονται για την διατήρηση του ΑΕΠ, κυρίως των πλουσιότερων χωρών, σε χαμηλά επίπεδα.</a:t>
            </a:r>
          </a:p>
          <a:p>
            <a:pPr lvl="1"/>
            <a:r>
              <a:rPr lang="el-GR" dirty="0"/>
              <a:t> Μπορούμε έτσι να δούμε τις δράσεις ενσωμάτωσης μεταναστών ως προσπάθειας ‘μετάδοσης’ της υψηλής παραγωγικότητας που ήδη υπάρχει και άρα σαν ένα είδος επένδυσης με μεγάλο οικονομικό αντίκρισμα. </a:t>
            </a:r>
          </a:p>
        </p:txBody>
      </p:sp>
      <p:pic>
        <p:nvPicPr>
          <p:cNvPr id="7" name="Content Placeholder 6">
            <a:extLst>
              <a:ext uri="{FF2B5EF4-FFF2-40B4-BE49-F238E27FC236}">
                <a16:creationId xmlns:a16="http://schemas.microsoft.com/office/drawing/2014/main" id="{7F2D29FD-24AB-EADC-0828-674C282BF09C}"/>
              </a:ext>
            </a:extLst>
          </p:cNvPr>
          <p:cNvPicPr>
            <a:picLocks noGrp="1" noChangeAspect="1"/>
          </p:cNvPicPr>
          <p:nvPr>
            <p:ph sz="half" idx="2"/>
          </p:nvPr>
        </p:nvPicPr>
        <p:blipFill>
          <a:blip r:embed="rId2"/>
          <a:stretch>
            <a:fillRect/>
          </a:stretch>
        </p:blipFill>
        <p:spPr>
          <a:xfrm>
            <a:off x="5851648" y="2730732"/>
            <a:ext cx="6213396" cy="3416301"/>
          </a:xfrm>
          <a:prstGeom prst="rect">
            <a:avLst/>
          </a:prstGeom>
        </p:spPr>
      </p:pic>
      <p:sp>
        <p:nvSpPr>
          <p:cNvPr id="5" name="Date Placeholder 4">
            <a:extLst>
              <a:ext uri="{FF2B5EF4-FFF2-40B4-BE49-F238E27FC236}">
                <a16:creationId xmlns:a16="http://schemas.microsoft.com/office/drawing/2014/main" id="{F8D2B237-40CF-1448-BDC3-080AC469B64D}"/>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37F637A2-227B-7814-FFDA-A3539300AB84}"/>
              </a:ext>
            </a:extLst>
          </p:cNvPr>
          <p:cNvSpPr>
            <a:spLocks noGrp="1"/>
          </p:cNvSpPr>
          <p:nvPr>
            <p:ph type="sldNum" sz="quarter" idx="12"/>
          </p:nvPr>
        </p:nvSpPr>
        <p:spPr/>
        <p:txBody>
          <a:bodyPr/>
          <a:lstStyle/>
          <a:p>
            <a:fld id="{129925B6-863B-4C2F-8765-BBFEFEBA9CE7}" type="slidenum">
              <a:rPr lang="en-GB" altLang="en-US" smtClean="0"/>
              <a:pPr/>
              <a:t>10</a:t>
            </a:fld>
            <a:endParaRPr lang="en-GB" altLang="en-US"/>
          </a:p>
        </p:txBody>
      </p:sp>
    </p:spTree>
    <p:extLst>
      <p:ext uri="{BB962C8B-B14F-4D97-AF65-F5344CB8AC3E}">
        <p14:creationId xmlns:p14="http://schemas.microsoft.com/office/powerpoint/2010/main" val="169333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3F7464-C63A-4A96-A224-C97F3C26A61F}"/>
              </a:ext>
            </a:extLst>
          </p:cNvPr>
          <p:cNvSpPr>
            <a:spLocks noGrp="1"/>
          </p:cNvSpPr>
          <p:nvPr>
            <p:ph type="dt" sz="half" idx="10"/>
          </p:nvPr>
        </p:nvSpPr>
        <p:spPr/>
        <p:txBody>
          <a:bodyPr/>
          <a:lstStyle/>
          <a:p>
            <a:pPr>
              <a:defRPr/>
            </a:pPr>
            <a:fld id="{1E994F61-2168-41E4-989E-61161006E639}" type="datetime1">
              <a:rPr lang="en-GB" smtClean="0"/>
              <a:t>14/05/2025</a:t>
            </a:fld>
            <a:endParaRPr lang="en-GB"/>
          </a:p>
        </p:txBody>
      </p:sp>
      <p:sp>
        <p:nvSpPr>
          <p:cNvPr id="3" name="Slide Number Placeholder 2">
            <a:extLst>
              <a:ext uri="{FF2B5EF4-FFF2-40B4-BE49-F238E27FC236}">
                <a16:creationId xmlns:a16="http://schemas.microsoft.com/office/drawing/2014/main" id="{A7169903-5FF3-44B2-8245-0070F0E7CF60}"/>
              </a:ext>
            </a:extLst>
          </p:cNvPr>
          <p:cNvSpPr>
            <a:spLocks noGrp="1"/>
          </p:cNvSpPr>
          <p:nvPr>
            <p:ph type="sldNum" sz="quarter" idx="12"/>
          </p:nvPr>
        </p:nvSpPr>
        <p:spPr/>
        <p:txBody>
          <a:bodyPr/>
          <a:lstStyle/>
          <a:p>
            <a:fld id="{129925B6-863B-4C2F-8765-BBFEFEBA9CE7}" type="slidenum">
              <a:rPr lang="en-GB" altLang="en-US" smtClean="0"/>
              <a:pPr/>
              <a:t>11</a:t>
            </a:fld>
            <a:endParaRPr lang="en-GB" altLang="en-US"/>
          </a:p>
        </p:txBody>
      </p:sp>
      <p:sp>
        <p:nvSpPr>
          <p:cNvPr id="7" name="TextBox 6">
            <a:extLst>
              <a:ext uri="{FF2B5EF4-FFF2-40B4-BE49-F238E27FC236}">
                <a16:creationId xmlns:a16="http://schemas.microsoft.com/office/drawing/2014/main" id="{C6D115B6-1DFC-4D83-B45A-B9704728BF51}"/>
              </a:ext>
            </a:extLst>
          </p:cNvPr>
          <p:cNvSpPr txBox="1"/>
          <p:nvPr/>
        </p:nvSpPr>
        <p:spPr>
          <a:xfrm>
            <a:off x="623392" y="404664"/>
            <a:ext cx="11377264" cy="5704126"/>
          </a:xfrm>
          <a:prstGeom prst="rect">
            <a:avLst/>
          </a:prstGeom>
          <a:noFill/>
        </p:spPr>
        <p:txBody>
          <a:bodyPr wrap="square">
            <a:spAutoFit/>
          </a:bodyPr>
          <a:lstStyle/>
          <a:p>
            <a:pPr marL="0" marR="0" algn="ctr">
              <a:spcBef>
                <a:spcPts val="0"/>
              </a:spcBef>
              <a:spcAft>
                <a:spcPts val="400"/>
              </a:spcAft>
            </a:pPr>
            <a:r>
              <a:rPr lang="el-GR" sz="2400" b="1" i="1"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Διπλός</a:t>
            </a:r>
            <a:r>
              <a:rPr lang="el-GR" sz="2400" b="1"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 </a:t>
            </a:r>
            <a:r>
              <a:rPr lang="el-GR" sz="24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Δεκάλογος</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Δημογραφικών προβλέψεων: </a:t>
            </a:r>
            <a:r>
              <a:rPr lang="el-GR" sz="20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Κόσμος</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r>
              <a:rPr lang="el-GR" sz="20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Ευρώπη</a:t>
            </a:r>
            <a:endParaRPr lang="en-GB" sz="20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400"/>
              </a:spcAft>
            </a:pPr>
            <a:r>
              <a:rPr lang="el-GR"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Ο Κόσμος</a:t>
            </a:r>
            <a:endParaRPr lang="en-GB" sz="1600"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πληθυσμός </a:t>
            </a: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παντού στον κόσμο γερνάει</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Οι άνθρωποι ζουν περισσότερο σε μικρότερες οικογένειες.</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mj-lt"/>
              <a:buAutoNum type="arabicPeriod"/>
            </a:pPr>
            <a:r>
              <a:rPr lang="el-GR" sz="1600" dirty="0">
                <a:solidFill>
                  <a:srgbClr val="000000"/>
                </a:solidFill>
                <a:latin typeface="Calibri" panose="020F0502020204030204" pitchFamily="34" charset="0"/>
                <a:ea typeface="Calibri" panose="020F0502020204030204" pitchFamily="34" charset="0"/>
                <a:cs typeface="Calibri" panose="020F0502020204030204" pitchFamily="34" charset="0"/>
              </a:rPr>
              <a:t>Α</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υτό γίνεται διαφορετικά. Κάποιες άρχισαν νωρίτερα, η ταχύτητα διαφέρει. Δυνατότητες συμπληρωματικότητας.</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Το σύνολο του πληθυσμού συνεχίζει να αυξάνει – αλλά με διαφορετική σύνθεση – οι αναπτυγμένες χώρες θα χάνουν μερίδιο.</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Χώρες όπου άρχισε αργότερα έχουν δημογραφικό μέρισμα – που ο πληθυσμός εργάσιμης ηλικίας συνεχίζει να αυξάνει για άλλα 20 χρόνια. Αυτό δημιουργεί τις πιέσεις για μετανάστευση σε χώρες όπου ο εργάσιμος πληθυσμός μειώνεται.</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Οι επιπτώσεις και τα όρια προσαρμογής διαφέρουν αν η γήρανση προέρχεται πρωτίστως από την αύξηση του προσδόκιμου ζωής ή από τη μείωση της γονιμότητας</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400"/>
              </a:spcAft>
            </a:pPr>
            <a:r>
              <a:rPr lang="el-GR"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 Ευρώπη</a:t>
            </a:r>
            <a:endParaRPr lang="en-GB"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marR="0" lvl="0" indent="-342900" algn="just">
              <a:spcBef>
                <a:spcPts val="0"/>
              </a:spcBef>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γήρανση εξαρτάται από (α) εξελίξεις στην μακροβιότητα (β) μειώσεις στη γονιμότητα (γ) μετανάστευση και (δ)  ‘ ηχώ’ - μεταχρονολογημένες εξελίξεις παλαιότερων γεγονότων – η έκρηξη των γεννήσεων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baby boom</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Καθώς περνά ο χρόνος η επίδραση των παραγόντων β-δ μεγαλώνει.</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mj-lt"/>
              <a:buAutoNum type="arabicPeriod"/>
            </a:pP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συνολικός πληθυσμός μειώνεται</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Θα μειωνόταν </a:t>
            </a:r>
            <a:r>
              <a:rPr lang="el-GR"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ήδη</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αν δεν υπήρχε η μετανάστευση.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mj-lt"/>
              <a:buAutoNum type="arabicPeriod"/>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ποσοστό ατόμων σε ηλικία συνταξιοδότησης</a:t>
            </a: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65+</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αναμένεται να αυξηθεί κατά 55% ως το 2060 (από 18 σε 28%).  Το ποσοστό </a:t>
            </a: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πολύ ηλικιωμένων ατόμων ηλικίας 80+,</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που ενδεχομένως να χρειάζονται μακροχρόνια φροντίδα, αναμένεται να αυξηθεί κατά  2,4 φορές (240%) ως το 2060 (από 5% σε 12%).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πληθυσμός σε </a:t>
            </a: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εργάσιμη ηλικία (20-64) μειώνεται </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(αναλόγως των υποθέσεων για μετανάστευση) από 61% σε 51% ως το 2060 (κατά 16,4%).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Ιδιαίτερο πρόβλημα δημιουργείται από </a:t>
            </a: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την γενιά της ‘έκρηξης των γεννήσεων’ </a:t>
            </a: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εξαιτίας του μεγάλου αριθμού γεννήσεων μετά τον Β’ Παγκόσμιο Πόλεμο. Εκτός του αριθμού της αυτή η γενιά είχε δυσανάλογα μεγάλη πολιτική και πολιτιστική  επιρροή.</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616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61560-B37B-37BB-2D8D-939B874091F8}"/>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0FF8BC3-DFB4-53F5-A415-6E1E802A2B7C}"/>
              </a:ext>
            </a:extLst>
          </p:cNvPr>
          <p:cNvSpPr>
            <a:spLocks noGrp="1"/>
          </p:cNvSpPr>
          <p:nvPr>
            <p:ph type="dt" sz="half" idx="10"/>
          </p:nvPr>
        </p:nvSpPr>
        <p:spPr/>
        <p:txBody>
          <a:bodyPr/>
          <a:lstStyle/>
          <a:p>
            <a:pPr>
              <a:defRPr/>
            </a:pPr>
            <a:fld id="{1E994F61-2168-41E4-989E-61161006E639}" type="datetime1">
              <a:rPr lang="en-GB" smtClean="0"/>
              <a:t>14/05/2025</a:t>
            </a:fld>
            <a:endParaRPr lang="en-GB"/>
          </a:p>
        </p:txBody>
      </p:sp>
      <p:sp>
        <p:nvSpPr>
          <p:cNvPr id="3" name="Slide Number Placeholder 2">
            <a:extLst>
              <a:ext uri="{FF2B5EF4-FFF2-40B4-BE49-F238E27FC236}">
                <a16:creationId xmlns:a16="http://schemas.microsoft.com/office/drawing/2014/main" id="{CFE8A6EB-5219-2A77-C7EA-32AB26078EC1}"/>
              </a:ext>
            </a:extLst>
          </p:cNvPr>
          <p:cNvSpPr>
            <a:spLocks noGrp="1"/>
          </p:cNvSpPr>
          <p:nvPr>
            <p:ph type="sldNum" sz="quarter" idx="12"/>
          </p:nvPr>
        </p:nvSpPr>
        <p:spPr/>
        <p:txBody>
          <a:bodyPr/>
          <a:lstStyle/>
          <a:p>
            <a:fld id="{129925B6-863B-4C2F-8765-BBFEFEBA9CE7}" type="slidenum">
              <a:rPr lang="en-GB" altLang="en-US" smtClean="0"/>
              <a:pPr/>
              <a:t>12</a:t>
            </a:fld>
            <a:endParaRPr lang="en-GB" altLang="en-US"/>
          </a:p>
        </p:txBody>
      </p:sp>
      <p:sp>
        <p:nvSpPr>
          <p:cNvPr id="7" name="TextBox 6">
            <a:extLst>
              <a:ext uri="{FF2B5EF4-FFF2-40B4-BE49-F238E27FC236}">
                <a16:creationId xmlns:a16="http://schemas.microsoft.com/office/drawing/2014/main" id="{12F809DE-7D0B-ED8F-B8BC-F34309C31E8C}"/>
              </a:ext>
            </a:extLst>
          </p:cNvPr>
          <p:cNvSpPr txBox="1"/>
          <p:nvPr/>
        </p:nvSpPr>
        <p:spPr>
          <a:xfrm>
            <a:off x="555004" y="548680"/>
            <a:ext cx="11197244" cy="6278642"/>
          </a:xfrm>
          <a:prstGeom prst="rect">
            <a:avLst/>
          </a:prstGeom>
          <a:noFill/>
        </p:spPr>
        <p:txBody>
          <a:bodyPr wrap="square">
            <a:spAutoFit/>
          </a:bodyPr>
          <a:lstStyle/>
          <a:p>
            <a:pPr marL="0" marR="0" algn="ctr">
              <a:spcBef>
                <a:spcPts val="0"/>
              </a:spcBef>
              <a:spcAft>
                <a:spcPts val="400"/>
              </a:spcAft>
            </a:pPr>
            <a:r>
              <a:rPr lang="el-GR" b="1" i="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Διπλός</a:t>
            </a:r>
            <a:r>
              <a:rPr lang="el-GR"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 </a:t>
            </a:r>
            <a:r>
              <a:rPr lang="el-GR" b="1"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Δεκάλογος</a:t>
            </a:r>
            <a:r>
              <a:rPr lang="el-GR"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 </a:t>
            </a:r>
            <a:r>
              <a:rPr lang="el-GR"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Δημογραφικών προβλέψεων: </a:t>
            </a:r>
            <a:r>
              <a:rPr lang="el-GR"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Ελλάδα</a:t>
            </a:r>
            <a:r>
              <a:rPr lang="el-GR"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το </a:t>
            </a:r>
            <a:r>
              <a:rPr lang="el-GR" b="1" dirty="0">
                <a:solidFill>
                  <a:schemeClr val="accent5"/>
                </a:solidFill>
                <a:effectLst/>
                <a:latin typeface="Calibri" panose="020F0502020204030204" pitchFamily="34" charset="0"/>
                <a:ea typeface="Calibri" panose="020F0502020204030204" pitchFamily="34" charset="0"/>
                <a:cs typeface="Calibri" panose="020F0502020204030204" pitchFamily="34" charset="0"/>
              </a:rPr>
              <a:t>άτομο</a:t>
            </a:r>
            <a:endParaRPr lang="en-GB"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400"/>
              </a:spcAft>
            </a:pPr>
            <a:r>
              <a:rPr lang="el-GR" sz="2000"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Ελλάδα</a:t>
            </a:r>
            <a:endParaRPr lang="el-GR" sz="2000"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rPr>
              <a:t>Η Ελλάδα είναι η δεύτερη ταχύτερα </a:t>
            </a:r>
            <a:r>
              <a:rPr lang="el-GR" sz="1600" dirty="0" err="1">
                <a:solidFill>
                  <a:srgbClr val="000000"/>
                </a:solidFill>
                <a:effectLst/>
                <a:latin typeface="Calibri" panose="020F0502020204030204" pitchFamily="34" charset="0"/>
                <a:ea typeface="Calibri" panose="020F0502020204030204" pitchFamily="34" charset="0"/>
              </a:rPr>
              <a:t>γηράσκουσα</a:t>
            </a:r>
            <a:r>
              <a:rPr lang="el-GR" sz="1600" dirty="0">
                <a:solidFill>
                  <a:srgbClr val="000000"/>
                </a:solidFill>
                <a:latin typeface="Calibri" panose="020F0502020204030204" pitchFamily="34" charset="0"/>
                <a:ea typeface="Calibri" panose="020F0502020204030204" pitchFamily="34" charset="0"/>
              </a:rPr>
              <a:t> χώρα </a:t>
            </a:r>
            <a:r>
              <a:rPr lang="el-GR" sz="1600" dirty="0">
                <a:solidFill>
                  <a:srgbClr val="000000"/>
                </a:solidFill>
                <a:effectLst/>
                <a:latin typeface="Calibri" panose="020F0502020204030204" pitchFamily="34" charset="0"/>
                <a:ea typeface="Calibri" panose="020F0502020204030204" pitchFamily="34" charset="0"/>
              </a:rPr>
              <a:t>στην ΕΕ. Ως πρόσφατα, πρώτη ήταν η  Γερμανία, αλλά οι εξελίξεις στη μετανάστευση άλλαξαν την κατάταξη. Ακολουθεί η Ιταλία. </a:t>
            </a:r>
            <a:endParaRPr lang="el-GR" sz="16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rPr>
              <a:t>Κατακόρυφη μείωση της γονιμότητας το 1980 που διατηρείται σε επίπεδα κάτω του 1,4 παιδιά ανά γυναίκα από τότε. Δηλαδή από το 2000 και μετά μπαίνουν  στην αγορά εργασίας πολύ λιγότερα άτομα από αυτά που βγαίνουν στην σύνταξη.</a:t>
            </a:r>
            <a:endParaRPr lang="el-GR" sz="16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rPr>
              <a:t> </a:t>
            </a:r>
            <a:r>
              <a:rPr lang="en-US" sz="1600" dirty="0">
                <a:solidFill>
                  <a:srgbClr val="000000"/>
                </a:solidFill>
                <a:effectLst/>
                <a:latin typeface="Calibri" panose="020F0502020204030204" pitchFamily="34" charset="0"/>
                <a:ea typeface="Calibri" panose="020F0502020204030204" pitchFamily="34" charset="0"/>
              </a:rPr>
              <a:t>To</a:t>
            </a:r>
            <a:r>
              <a:rPr lang="el-GR" sz="1600" dirty="0">
                <a:solidFill>
                  <a:srgbClr val="000000"/>
                </a:solidFill>
                <a:effectLst/>
                <a:latin typeface="Calibri" panose="020F0502020204030204" pitchFamily="34" charset="0"/>
                <a:ea typeface="Calibri" panose="020F0502020204030204" pitchFamily="34" charset="0"/>
              </a:rPr>
              <a:t> ποσοστό ατόμων σε ηλικία συνταξιοδότησης 65+ αναμένεται να αυξηθεί κατά 65% ως το 2060 (από 21,4% σε 35,4% του πληθυσμού).  Το ποσοστό πολύ ηλικιωμένων ατόμων ηλικίας 80+, που ενδεχομένως να χρειάζονται μακροχρόνια φροντίδα, αναμένεται να αυξηθεί κατά 2,5 </a:t>
            </a:r>
            <a:r>
              <a:rPr lang="el-GR" sz="1600" i="1" dirty="0">
                <a:solidFill>
                  <a:srgbClr val="000000"/>
                </a:solidFill>
                <a:effectLst/>
                <a:latin typeface="Calibri" panose="020F0502020204030204" pitchFamily="34" charset="0"/>
                <a:ea typeface="Calibri" panose="020F0502020204030204" pitchFamily="34" charset="0"/>
              </a:rPr>
              <a:t>φορές</a:t>
            </a:r>
            <a:r>
              <a:rPr lang="el-GR" sz="1600" dirty="0">
                <a:solidFill>
                  <a:srgbClr val="000000"/>
                </a:solidFill>
                <a:effectLst/>
                <a:latin typeface="Calibri" panose="020F0502020204030204" pitchFamily="34" charset="0"/>
                <a:ea typeface="Calibri" panose="020F0502020204030204" pitchFamily="34" charset="0"/>
              </a:rPr>
              <a:t> (246%) ως το 2060 (από 6,4% σε 15,8%). </a:t>
            </a:r>
            <a:endParaRPr lang="el-GR" sz="16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rPr>
              <a:t>Η μετανάστευση καθυστέρησε τη μείωση του πληθυσμού μετά το 2000. Από το 2010 αντιστράφηκαν οι τάσεις με την αναχώρηση ατόμων του πρώτου κύματος αλλά και την μετανάστευση μορφωμένων νέων λόγω κρίσης.  </a:t>
            </a:r>
            <a:endParaRPr lang="el-GR" sz="16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rPr>
              <a:t>Η δημογραφική επιδείνωση έχει </a:t>
            </a:r>
            <a:r>
              <a:rPr lang="el-GR" sz="1600" i="1" dirty="0">
                <a:solidFill>
                  <a:srgbClr val="000000"/>
                </a:solidFill>
                <a:effectLst/>
                <a:latin typeface="Calibri" panose="020F0502020204030204" pitchFamily="34" charset="0"/>
                <a:ea typeface="Calibri" panose="020F0502020204030204" pitchFamily="34" charset="0"/>
              </a:rPr>
              <a:t>ήδη</a:t>
            </a:r>
            <a:r>
              <a:rPr lang="el-GR" sz="1600" dirty="0">
                <a:solidFill>
                  <a:srgbClr val="000000"/>
                </a:solidFill>
                <a:effectLst/>
                <a:latin typeface="Calibri" panose="020F0502020204030204" pitchFamily="34" charset="0"/>
                <a:ea typeface="Calibri" panose="020F0502020204030204" pitchFamily="34" charset="0"/>
              </a:rPr>
              <a:t> αρχίσει και </a:t>
            </a:r>
            <a:r>
              <a:rPr lang="el-GR" sz="1600" i="1" dirty="0">
                <a:solidFill>
                  <a:srgbClr val="000000"/>
                </a:solidFill>
                <a:latin typeface="Calibri" panose="020F0502020204030204" pitchFamily="34" charset="0"/>
              </a:rPr>
              <a:t>τώρα</a:t>
            </a:r>
            <a:r>
              <a:rPr lang="el-GR" sz="1600" dirty="0">
                <a:solidFill>
                  <a:srgbClr val="000000"/>
                </a:solidFill>
                <a:effectLst/>
                <a:latin typeface="Calibri" panose="020F0502020204030204" pitchFamily="34" charset="0"/>
                <a:ea typeface="Calibri" panose="020F0502020204030204" pitchFamily="34" charset="0"/>
              </a:rPr>
              <a:t> επιταχύνεται.</a:t>
            </a:r>
            <a:endParaRPr lang="el-GR" sz="1600" dirty="0">
              <a:effectLst/>
              <a:latin typeface="Calibri" panose="020F0502020204030204" pitchFamily="34" charset="0"/>
              <a:ea typeface="Calibri" panose="020F0502020204030204" pitchFamily="34" charset="0"/>
            </a:endParaRPr>
          </a:p>
          <a:p>
            <a:pPr algn="just">
              <a:spcAft>
                <a:spcPts val="400"/>
              </a:spcAft>
            </a:pPr>
            <a:r>
              <a:rPr lang="el-GR" sz="2000" b="1" dirty="0">
                <a:solidFill>
                  <a:schemeClr val="accent1"/>
                </a:solidFill>
                <a:effectLst>
                  <a:outerShdw blurRad="38100" dist="38100" dir="2700000" algn="tl">
                    <a:srgbClr val="000000">
                      <a:alpha val="43137"/>
                    </a:srgbClr>
                  </a:outerShdw>
                </a:effectLst>
                <a:latin typeface="Calibri" panose="020F0502020204030204" pitchFamily="34" charset="0"/>
              </a:rPr>
              <a:t>Το άτομο</a:t>
            </a:r>
          </a:p>
          <a:p>
            <a:pPr marL="342900" lvl="0" indent="-342900" algn="just">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rPr>
              <a:t>Η έκταση αλλαγών όσον αφορά ατομικές προβλέψεις είναι πολύ ευρύτερα από τον συνολικό πληθυσμό. Ο ατομικός προγραμματισμός εξετάζει </a:t>
            </a:r>
            <a:r>
              <a:rPr lang="el-GR" sz="1600" b="1" dirty="0">
                <a:solidFill>
                  <a:srgbClr val="000000"/>
                </a:solidFill>
                <a:effectLst/>
                <a:latin typeface="Calibri" panose="020F0502020204030204" pitchFamily="34" charset="0"/>
                <a:ea typeface="Calibri" panose="020F0502020204030204" pitchFamily="34" charset="0"/>
              </a:rPr>
              <a:t>τη ζωή </a:t>
            </a:r>
            <a:r>
              <a:rPr lang="el-GR" sz="1600" dirty="0">
                <a:solidFill>
                  <a:srgbClr val="000000"/>
                </a:solidFill>
                <a:latin typeface="Calibri" panose="020F0502020204030204" pitchFamily="34" charset="0"/>
                <a:ea typeface="Calibri" panose="020F0502020204030204" pitchFamily="34" charset="0"/>
              </a:rPr>
              <a:t>συνολικά (</a:t>
            </a:r>
            <a:r>
              <a:rPr lang="el-GR" sz="1600" b="1" dirty="0">
                <a:solidFill>
                  <a:srgbClr val="000000"/>
                </a:solidFill>
                <a:effectLst/>
                <a:latin typeface="Calibri" panose="020F0502020204030204" pitchFamily="34" charset="0"/>
                <a:ea typeface="Calibri" panose="020F0502020204030204" pitchFamily="34" charset="0"/>
              </a:rPr>
              <a:t>ως απόθεμα) </a:t>
            </a:r>
            <a:r>
              <a:rPr lang="el-GR" sz="1600" dirty="0">
                <a:solidFill>
                  <a:srgbClr val="000000"/>
                </a:solidFill>
                <a:effectLst/>
                <a:latin typeface="Calibri" panose="020F0502020204030204" pitchFamily="34" charset="0"/>
                <a:ea typeface="Calibri" panose="020F0502020204030204" pitchFamily="34" charset="0"/>
              </a:rPr>
              <a:t>και όχι ως </a:t>
            </a:r>
            <a:r>
              <a:rPr lang="el-GR" sz="1600" dirty="0">
                <a:solidFill>
                  <a:srgbClr val="000000"/>
                </a:solidFill>
                <a:latin typeface="Calibri" panose="020F0502020204030204" pitchFamily="34" charset="0"/>
                <a:ea typeface="Calibri" panose="020F0502020204030204" pitchFamily="34" charset="0"/>
              </a:rPr>
              <a:t>προσθήκες ετών (</a:t>
            </a:r>
            <a:r>
              <a:rPr lang="el-GR" sz="1600" dirty="0">
                <a:solidFill>
                  <a:srgbClr val="000000"/>
                </a:solidFill>
                <a:effectLst/>
                <a:latin typeface="Calibri" panose="020F0502020204030204" pitchFamily="34" charset="0"/>
                <a:ea typeface="Calibri" panose="020F0502020204030204" pitchFamily="34" charset="0"/>
              </a:rPr>
              <a:t>ροές) όπως η </a:t>
            </a:r>
            <a:r>
              <a:rPr lang="el-GR" sz="1600" dirty="0" err="1">
                <a:solidFill>
                  <a:srgbClr val="000000"/>
                </a:solidFill>
                <a:effectLst/>
                <a:latin typeface="Calibri" panose="020F0502020204030204" pitchFamily="34" charset="0"/>
                <a:ea typeface="Calibri" panose="020F0502020204030204" pitchFamily="34" charset="0"/>
              </a:rPr>
              <a:t>μακροοικονομία</a:t>
            </a:r>
            <a:r>
              <a:rPr lang="el-GR" sz="1600" dirty="0">
                <a:solidFill>
                  <a:srgbClr val="000000"/>
                </a:solidFill>
                <a:effectLst/>
                <a:latin typeface="Calibri" panose="020F0502020204030204" pitchFamily="34" charset="0"/>
                <a:ea typeface="Calibri" panose="020F0502020204030204" pitchFamily="34" charset="0"/>
              </a:rPr>
              <a:t>.</a:t>
            </a:r>
            <a:endParaRPr lang="el-GR" sz="16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600" b="1" dirty="0">
                <a:solidFill>
                  <a:srgbClr val="000000"/>
                </a:solidFill>
                <a:latin typeface="Calibri" panose="020F0502020204030204" pitchFamily="34" charset="0"/>
                <a:ea typeface="Calibri" panose="020F0502020204030204" pitchFamily="34" charset="0"/>
              </a:rPr>
              <a:t>Εργαζόμενοι σήμερα</a:t>
            </a:r>
            <a:r>
              <a:rPr lang="el-GR" sz="1600" dirty="0">
                <a:solidFill>
                  <a:srgbClr val="000000"/>
                </a:solidFill>
                <a:latin typeface="Calibri" panose="020F0502020204030204" pitchFamily="34" charset="0"/>
                <a:ea typeface="Calibri" panose="020F0502020204030204" pitchFamily="34" charset="0"/>
              </a:rPr>
              <a:t>:</a:t>
            </a:r>
            <a:r>
              <a:rPr lang="el-GR" sz="1600" dirty="0">
                <a:solidFill>
                  <a:srgbClr val="000000"/>
                </a:solidFill>
                <a:effectLst/>
                <a:latin typeface="Calibri" panose="020F0502020204030204" pitchFamily="34" charset="0"/>
                <a:ea typeface="Calibri" panose="020F0502020204030204" pitchFamily="34" charset="0"/>
              </a:rPr>
              <a:t> προσδόκιμο επιβίωσης στα 65 είναι 18 χρόνια άνδρες και 21 γυναίκες. Η αύξηση του προσδόκιμου επικεντρώνεται στην ηλικία 60-79 ετών.  Το </a:t>
            </a:r>
            <a:r>
              <a:rPr lang="el-GR" sz="1600" i="1" dirty="0">
                <a:solidFill>
                  <a:srgbClr val="000000"/>
                </a:solidFill>
                <a:effectLst/>
                <a:latin typeface="Calibri" panose="020F0502020204030204" pitchFamily="34" charset="0"/>
                <a:ea typeface="Calibri" panose="020F0502020204030204" pitchFamily="34" charset="0"/>
              </a:rPr>
              <a:t>μέγιστο</a:t>
            </a:r>
            <a:r>
              <a:rPr lang="el-GR" sz="1600" dirty="0">
                <a:solidFill>
                  <a:srgbClr val="000000"/>
                </a:solidFill>
                <a:effectLst/>
                <a:latin typeface="Calibri" panose="020F0502020204030204" pitchFamily="34" charset="0"/>
                <a:ea typeface="Calibri" panose="020F0502020204030204" pitchFamily="34" charset="0"/>
              </a:rPr>
              <a:t> προσδόκιμο για άτομο που γεννήθηκε το 2000 ίσως ξεπεράσει τα 100. </a:t>
            </a:r>
            <a:endParaRPr lang="el-GR" sz="16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rPr>
              <a:t>Οι ατομικές διακυμάνσεις είναι μεγάλες και ίσως μεγαλώνουν: Οι διαφορές ανδρών-γυναικών μειώνονται. Οι διαφορές ανά εισοδηματική και κοινωνική τάξη (στις ΗΠΑ, ίσως και αλλού) διευρύνονται: Οι πλούσιοι ζουν όλο και περισσότερο. </a:t>
            </a:r>
            <a:endParaRPr lang="el-GR" sz="16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rPr>
              <a:t>Οι οικογένειες 4 γενεών – που τα παιδιά γνωρίζουν τους παππούδες των γονιών τους -  θα γίνουν κοινές.</a:t>
            </a:r>
            <a:endParaRPr lang="el-GR" sz="16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600" dirty="0">
                <a:solidFill>
                  <a:srgbClr val="000000"/>
                </a:solidFill>
                <a:effectLst/>
                <a:latin typeface="Calibri" panose="020F0502020204030204" pitchFamily="34" charset="0"/>
                <a:ea typeface="Calibri" panose="020F0502020204030204" pitchFamily="34" charset="0"/>
              </a:rPr>
              <a:t>Η επιλογή συντρόφων γίνεται μεταξύ όμοιων ατόμων– ηλικία, εκπαίδευση, επάγγελμα. Οι ‘</a:t>
            </a:r>
            <a:r>
              <a:rPr lang="el-GR" sz="1600" b="1" i="1" dirty="0" err="1">
                <a:solidFill>
                  <a:srgbClr val="000000"/>
                </a:solidFill>
                <a:effectLst/>
                <a:latin typeface="Calibri" panose="020F0502020204030204" pitchFamily="34" charset="0"/>
                <a:ea typeface="Calibri" panose="020F0502020204030204" pitchFamily="34" charset="0"/>
              </a:rPr>
              <a:t>ομογαμικές</a:t>
            </a:r>
            <a:r>
              <a:rPr lang="el-GR" sz="1600" b="1" dirty="0">
                <a:solidFill>
                  <a:srgbClr val="000000"/>
                </a:solidFill>
                <a:effectLst/>
                <a:latin typeface="Calibri" panose="020F0502020204030204" pitchFamily="34" charset="0"/>
                <a:ea typeface="Calibri" panose="020F0502020204030204" pitchFamily="34" charset="0"/>
              </a:rPr>
              <a:t> επιλογές</a:t>
            </a:r>
            <a:r>
              <a:rPr lang="el-GR" sz="1600" dirty="0">
                <a:solidFill>
                  <a:srgbClr val="000000"/>
                </a:solidFill>
                <a:effectLst/>
                <a:latin typeface="Calibri" panose="020F0502020204030204" pitchFamily="34" charset="0"/>
                <a:ea typeface="Calibri" panose="020F0502020204030204" pitchFamily="34" charset="0"/>
              </a:rPr>
              <a:t>’ (ομοιότητα ζευγαριών) αντικαθιστούν </a:t>
            </a:r>
            <a:r>
              <a:rPr lang="el-GR" sz="1600" dirty="0">
                <a:solidFill>
                  <a:srgbClr val="000000"/>
                </a:solidFill>
                <a:latin typeface="Calibri" panose="020F0502020204030204" pitchFamily="34" charset="0"/>
                <a:ea typeface="Calibri" panose="020F0502020204030204" pitchFamily="34" charset="0"/>
              </a:rPr>
              <a:t>τις παλαιότερες ‘</a:t>
            </a:r>
            <a:r>
              <a:rPr lang="el-GR" sz="1600" b="1" i="1" dirty="0" err="1">
                <a:solidFill>
                  <a:srgbClr val="000000"/>
                </a:solidFill>
                <a:effectLst/>
                <a:latin typeface="Calibri" panose="020F0502020204030204" pitchFamily="34" charset="0"/>
                <a:ea typeface="Calibri" panose="020F0502020204030204" pitchFamily="34" charset="0"/>
              </a:rPr>
              <a:t>ετερογαμικές</a:t>
            </a:r>
            <a:r>
              <a:rPr lang="el-GR" sz="1600" b="1" dirty="0">
                <a:solidFill>
                  <a:srgbClr val="000000"/>
                </a:solidFill>
                <a:effectLst/>
                <a:latin typeface="Calibri" panose="020F0502020204030204" pitchFamily="34" charset="0"/>
                <a:ea typeface="Calibri" panose="020F0502020204030204" pitchFamily="34" charset="0"/>
              </a:rPr>
              <a:t> επιλογές</a:t>
            </a:r>
            <a:r>
              <a:rPr lang="el-GR" sz="1600" dirty="0">
                <a:solidFill>
                  <a:srgbClr val="000000"/>
                </a:solidFill>
                <a:effectLst/>
                <a:latin typeface="Calibri" panose="020F0502020204030204" pitchFamily="34" charset="0"/>
                <a:ea typeface="Calibri" panose="020F0502020204030204" pitchFamily="34" charset="0"/>
              </a:rPr>
              <a:t>’ (συμπληρωματικότητα ρόλων).</a:t>
            </a:r>
            <a:endParaRPr lang="el-GR"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9925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38862-2D5C-4330-7576-F18BB51DFB2B}"/>
              </a:ext>
            </a:extLst>
          </p:cNvPr>
          <p:cNvSpPr>
            <a:spLocks noGrp="1"/>
          </p:cNvSpPr>
          <p:nvPr>
            <p:ph type="dt" sz="half" idx="10"/>
          </p:nvPr>
        </p:nvSpPr>
        <p:spPr/>
        <p:txBody>
          <a:bodyPr/>
          <a:lstStyle/>
          <a:p>
            <a:pPr>
              <a:defRPr/>
            </a:pPr>
            <a:fld id="{1E994F61-2168-41E4-989E-61161006E639}" type="datetime1">
              <a:rPr lang="en-GB" smtClean="0"/>
              <a:t>14/05/2025</a:t>
            </a:fld>
            <a:endParaRPr lang="en-GB"/>
          </a:p>
        </p:txBody>
      </p:sp>
      <p:sp>
        <p:nvSpPr>
          <p:cNvPr id="3" name="Slide Number Placeholder 2">
            <a:extLst>
              <a:ext uri="{FF2B5EF4-FFF2-40B4-BE49-F238E27FC236}">
                <a16:creationId xmlns:a16="http://schemas.microsoft.com/office/drawing/2014/main" id="{490DE0FF-580E-A0D5-8C1E-1423827BAE06}"/>
              </a:ext>
            </a:extLst>
          </p:cNvPr>
          <p:cNvSpPr>
            <a:spLocks noGrp="1"/>
          </p:cNvSpPr>
          <p:nvPr>
            <p:ph type="sldNum" sz="quarter" idx="12"/>
          </p:nvPr>
        </p:nvSpPr>
        <p:spPr/>
        <p:txBody>
          <a:bodyPr/>
          <a:lstStyle/>
          <a:p>
            <a:fld id="{129925B6-863B-4C2F-8765-BBFEFEBA9CE7}" type="slidenum">
              <a:rPr lang="en-GB" altLang="en-US" smtClean="0"/>
              <a:pPr/>
              <a:t>13</a:t>
            </a:fld>
            <a:endParaRPr lang="en-GB" altLang="en-US"/>
          </a:p>
        </p:txBody>
      </p:sp>
      <p:sp>
        <p:nvSpPr>
          <p:cNvPr id="4" name="Rectangle 3">
            <a:extLst>
              <a:ext uri="{FF2B5EF4-FFF2-40B4-BE49-F238E27FC236}">
                <a16:creationId xmlns:a16="http://schemas.microsoft.com/office/drawing/2014/main" id="{0C1E54D9-8BFB-8836-B7C3-CB2F0B7738D2}"/>
              </a:ext>
            </a:extLst>
          </p:cNvPr>
          <p:cNvSpPr/>
          <p:nvPr/>
        </p:nvSpPr>
        <p:spPr>
          <a:xfrm>
            <a:off x="191344" y="44624"/>
            <a:ext cx="10999395" cy="665201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4EAB792B-D5F7-DBBB-65C5-A0F13D68009A}"/>
              </a:ext>
            </a:extLst>
          </p:cNvPr>
          <p:cNvSpPr txBox="1"/>
          <p:nvPr/>
        </p:nvSpPr>
        <p:spPr>
          <a:xfrm>
            <a:off x="470460" y="859001"/>
            <a:ext cx="10441161" cy="5139997"/>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GB" sz="1200" b="0" i="0" u="sng" strike="noStrike" kern="100" cap="none" spc="0" normalizeH="0" baseline="0" noProof="0" dirty="0">
                <a:ln>
                  <a:noFill/>
                </a:ln>
                <a:solidFill>
                  <a:srgbClr val="0000FF"/>
                </a:solidFill>
                <a:effectLst/>
                <a:uLnTx/>
                <a:uFillTx/>
                <a:latin typeface="Aptos" panose="020B0004020202020204" pitchFamily="34" charset="0"/>
                <a:ea typeface="Aptos" panose="020B0004020202020204" pitchFamily="34" charset="0"/>
                <a:cs typeface="Times New Roman" panose="02020603050405020304" pitchFamily="18" charset="0"/>
                <a:hlinkClick r:id="rId2"/>
              </a:rPr>
              <a:t>WPP2024_Key-Messages.pdf</a:t>
            </a:r>
            <a:endParaRPr kumimoji="0" lang="el-GR"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l-GR" sz="1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Δέκα</a:t>
            </a:r>
            <a:r>
              <a:rPr kumimoji="0" lang="el-GR"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Μηνύματα – κλειδιά από τον ΟΗΕ 2024</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Ο παγκόσμιος πληθυσμός θα κορυφωθεί εντός του αιώνα. </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Ο παγκόσμιος πληθυσμός θα συνεχίσει να αυξάνεται για άλλα 50 ή 60 χρόνια, φθάνοντας στα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10,3 </a:t>
            </a:r>
            <a:r>
              <a:rPr kumimoji="0" lang="el-GR" sz="1100" b="1"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δισεκ</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στα μέσα της δεκαετίας του 2080, από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8,2 δισεκατομμύρια το 2024</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Μετά την κορύφωσή της, θα μειώνεται, φθάνοντας σταδιακά στα 10,2 </a:t>
            </a:r>
            <a:r>
              <a:rPr kumimoji="0" lang="el-GR" sz="1100" b="0"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δισεκ</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μέχρι το 2100. </a:t>
            </a:r>
          </a:p>
          <a:p>
            <a:pPr lvl="0">
              <a:lnSpc>
                <a:spcPct val="115000"/>
              </a:lnSpc>
              <a:spcAft>
                <a:spcPts val="800"/>
              </a:spcAft>
              <a:defRPr/>
            </a:pP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2.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Ένας στους τέσσερις ανθρώπους παγκοσμίως ζει σε χώρα της οποίας ο πληθυσμός έχει </a:t>
            </a:r>
            <a:r>
              <a:rPr kumimoji="0" lang="el-GR" sz="1100" b="1"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ήδη</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κορυφωθεί και </a:t>
            </a:r>
            <a:r>
              <a:rPr kumimoji="0" lang="el-GR" sz="1100" b="1"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μειώνεται</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Σε 63 χώρες, (28% του πληθυσμού) το 2024, </a:t>
            </a:r>
            <a:r>
              <a:rPr kumimoji="0" lang="en-US"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o</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πληθυσμός </a:t>
            </a:r>
            <a:r>
              <a:rPr lang="el-GR" sz="110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ήδη </a:t>
            </a:r>
            <a:r>
              <a:rPr lang="el-GR" sz="11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μειώνεται</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Σε 48 χώρες, θα κορυφωθεί μεταξύ 2025 και 2054.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3.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Οι γυναίκες σήμερα γεννούν, ένα παιδί λιγότερο, από ό, τι το 1990.</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Η παγκόσμια γονιμότητα είναι 2,3 γεννήσεις ανά γυναίκα. Περισσότερες από τις μισές χώρες έχουν γονιμότητα μικρότερη από το σημείο αναπλήρωσης (&lt; 2,1 γεννήσεις ανά γυναίκα).</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4.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Η πρώιμη τεκνοποίηση έχει επιβλαβείς συνέπειες για τις νεαρές μητέρες και τα παιδιά τους</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Το 2024, 4,7 εκατομμύρια μωρά, γεννήθηκαν από μητέρες κάτω των 18 ετών - και περίπου 340.000, από κορίτσια κάτω των 15 ετών.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5. Μετά την πανδημία, το παγκόσμιο προσδόκιμο ζωής αυξάνεται και πάλι</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Σε παγκόσμιο επίπεδο, το προσδόκιμο ζωής έφτασε τα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73,3 έτη το 2024</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σημειώνοντας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αύξηση 8,4 ετών από το 1995</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Περαιτέρω μειώσεις της θνησιμότητας θα οδηγήσουν σε μέση μακροζωία περίπου 77,4 ετών παγκοσμίως το 2054.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6.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Η κύρια κινητήρια δύναμη του παγκόσμιου πληθυσμού μέχρι το 2050 θα είναι η δυναμική η κεκτημένη ταχύτητα από το παρελθόν. </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Ο αριθμός γυναικών 15-49 ετών συνεχίζει να αυξάνεται, οδηγώντας σε αύξηση γεννήσεων, ακόμη και αν ο αριθμός των γεννήσεων ανά γυναίκα πέσει κάτω από το επίπεδο αντικατάστασης.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7.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Οι χώρες με νεανικό πληθυσμό και φθίνουσα γονιμότητα έχουν περιορισμένο χρόνο για να επωφεληθούν από το δημογραφικό μέρισμα.  </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Σε 100 χώρες, ο πληθυσμός σε ηλικία εργασίας (20- 64) θα αυξηθεί μέχρι το 2054, προσφέροντας ένα παράθυρο ευκαιρίας.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8.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Μέχρι το 2080, τα άτομα ηλικίας 65 ετών και άνω θα ξεπερνούν αριθμητικά τα παιδιά κάτω των 18 ετών.</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Μέχρι τότε, ο πληθυσμός ηλικίας 65+ ετών θα φτάσει τα 2,2 δισεκατομμύρια, υπερβαίνοντας τον αριθμό των παιδιών (18-). Μέχρι το 2035, τα άτομα ηλικίας 80+ θα ξεπεράσουν τα βρέφη (1-)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9.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Σε 50 χώρες, η μετανάστευση θα είναι η κύρια κινητήρια δύναμη μελλοντικής αύξησης</a:t>
            </a:r>
            <a:r>
              <a:rPr lang="el-GR" sz="11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μετριάζοντας τη μείωση του πληθυσμού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10. </a:t>
            </a:r>
            <a:r>
              <a:rPr kumimoji="0" lang="el-GR"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Η ισότητα των φύλων και η ενδυνάμωση των γυναικών συμβάλλουν στην αντιμετώπιση της ταχείας αύξησης ή μείωσης του πληθυσμού. </a:t>
            </a:r>
            <a:endParaRPr kumimoji="0" lang="el-GR"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8701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688B-B558-8648-20B5-5FA5E4387F03}"/>
              </a:ext>
            </a:extLst>
          </p:cNvPr>
          <p:cNvSpPr>
            <a:spLocks noGrp="1"/>
          </p:cNvSpPr>
          <p:nvPr>
            <p:ph type="title"/>
          </p:nvPr>
        </p:nvSpPr>
        <p:spPr/>
        <p:txBody>
          <a:bodyPr/>
          <a:lstStyle/>
          <a:p>
            <a:r>
              <a:rPr lang="el-GR" dirty="0"/>
              <a:t>Ελλάδα: </a:t>
            </a:r>
            <a:r>
              <a:rPr lang="el-GR" dirty="0">
                <a:solidFill>
                  <a:schemeClr val="accent4"/>
                </a:solidFill>
              </a:rPr>
              <a:t>Ορόσημα και Προσδόκιμο</a:t>
            </a:r>
          </a:p>
        </p:txBody>
      </p:sp>
      <p:pic>
        <p:nvPicPr>
          <p:cNvPr id="9" name="Content Placeholder 8">
            <a:extLst>
              <a:ext uri="{FF2B5EF4-FFF2-40B4-BE49-F238E27FC236}">
                <a16:creationId xmlns:a16="http://schemas.microsoft.com/office/drawing/2014/main" id="{E8FE31C4-01B4-22B4-4F9A-FF6C5EEF7C7A}"/>
              </a:ext>
            </a:extLst>
          </p:cNvPr>
          <p:cNvPicPr>
            <a:picLocks noGrp="1" noChangeAspect="1"/>
          </p:cNvPicPr>
          <p:nvPr>
            <p:ph sz="half" idx="1"/>
          </p:nvPr>
        </p:nvPicPr>
        <p:blipFill>
          <a:blip r:embed="rId2"/>
          <a:stretch>
            <a:fillRect/>
          </a:stretch>
        </p:blipFill>
        <p:spPr>
          <a:xfrm>
            <a:off x="1122299" y="2570162"/>
            <a:ext cx="4824413" cy="2678088"/>
          </a:xfrm>
        </p:spPr>
      </p:pic>
      <p:sp>
        <p:nvSpPr>
          <p:cNvPr id="5" name="Date Placeholder 4">
            <a:extLst>
              <a:ext uri="{FF2B5EF4-FFF2-40B4-BE49-F238E27FC236}">
                <a16:creationId xmlns:a16="http://schemas.microsoft.com/office/drawing/2014/main" id="{80D40C6B-1080-5AE7-A3EF-64E6FFB8ADD2}"/>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EE6BE2E9-C40B-2A57-BEA9-BAEDC57DE282}"/>
              </a:ext>
            </a:extLst>
          </p:cNvPr>
          <p:cNvSpPr>
            <a:spLocks noGrp="1"/>
          </p:cNvSpPr>
          <p:nvPr>
            <p:ph type="sldNum" sz="quarter" idx="12"/>
          </p:nvPr>
        </p:nvSpPr>
        <p:spPr/>
        <p:txBody>
          <a:bodyPr/>
          <a:lstStyle/>
          <a:p>
            <a:fld id="{129925B6-863B-4C2F-8765-BBFEFEBA9CE7}" type="slidenum">
              <a:rPr lang="en-GB" altLang="en-US" smtClean="0"/>
              <a:pPr/>
              <a:t>14</a:t>
            </a:fld>
            <a:endParaRPr lang="en-GB" altLang="en-US"/>
          </a:p>
        </p:txBody>
      </p:sp>
      <p:graphicFrame>
        <p:nvGraphicFramePr>
          <p:cNvPr id="7" name="Object 6">
            <a:extLst>
              <a:ext uri="{FF2B5EF4-FFF2-40B4-BE49-F238E27FC236}">
                <a16:creationId xmlns:a16="http://schemas.microsoft.com/office/drawing/2014/main" id="{4833DCFF-D29D-2795-33CE-43065186630D}"/>
              </a:ext>
            </a:extLst>
          </p:cNvPr>
          <p:cNvGraphicFramePr>
            <a:graphicFrameLocks noChangeAspect="1"/>
          </p:cNvGraphicFramePr>
          <p:nvPr>
            <p:extLst>
              <p:ext uri="{D42A27DB-BD31-4B8C-83A1-F6EECF244321}">
                <p14:modId xmlns:p14="http://schemas.microsoft.com/office/powerpoint/2010/main" val="1873696187"/>
              </p:ext>
            </p:extLst>
          </p:nvPr>
        </p:nvGraphicFramePr>
        <p:xfrm>
          <a:off x="6384032" y="2570162"/>
          <a:ext cx="6788150" cy="3482975"/>
        </p:xfrm>
        <a:graphic>
          <a:graphicData uri="http://schemas.openxmlformats.org/presentationml/2006/ole">
            <mc:AlternateContent xmlns:mc="http://schemas.openxmlformats.org/markup-compatibility/2006">
              <mc:Choice xmlns:v="urn:schemas-microsoft-com:vml" Requires="v">
                <p:oleObj name="Document" r:id="rId3" imgW="6787548" imgH="3483507" progId="Word.Document.12">
                  <p:embed/>
                </p:oleObj>
              </mc:Choice>
              <mc:Fallback>
                <p:oleObj name="Document" r:id="rId3" imgW="6787548" imgH="3483507" progId="Word.Document.12">
                  <p:embed/>
                  <p:pic>
                    <p:nvPicPr>
                      <p:cNvPr id="0" name=""/>
                      <p:cNvPicPr/>
                      <p:nvPr/>
                    </p:nvPicPr>
                    <p:blipFill>
                      <a:blip r:embed="rId4"/>
                      <a:stretch>
                        <a:fillRect/>
                      </a:stretch>
                    </p:blipFill>
                    <p:spPr>
                      <a:xfrm>
                        <a:off x="6384032" y="2570162"/>
                        <a:ext cx="6788150" cy="34829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53DE0BE-7DAB-BAF2-6BAF-3A44FFFA27EA}"/>
              </a:ext>
            </a:extLst>
          </p:cNvPr>
          <p:cNvSpPr txBox="1"/>
          <p:nvPr/>
        </p:nvSpPr>
        <p:spPr>
          <a:xfrm>
            <a:off x="1055440" y="5589240"/>
            <a:ext cx="4752529" cy="369332"/>
          </a:xfrm>
          <a:prstGeom prst="rect">
            <a:avLst/>
          </a:prstGeom>
          <a:noFill/>
        </p:spPr>
        <p:txBody>
          <a:bodyPr wrap="square" rtlCol="0">
            <a:spAutoFit/>
          </a:bodyPr>
          <a:lstStyle/>
          <a:p>
            <a:r>
              <a:rPr lang="el-GR" dirty="0"/>
              <a:t>Προσδόκιμο κατά την γέννηση 1950-2017</a:t>
            </a:r>
          </a:p>
        </p:txBody>
      </p:sp>
    </p:spTree>
    <p:extLst>
      <p:ext uri="{BB962C8B-B14F-4D97-AF65-F5344CB8AC3E}">
        <p14:creationId xmlns:p14="http://schemas.microsoft.com/office/powerpoint/2010/main" val="405293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2754-ECFF-6325-B36F-4266BD281895}"/>
              </a:ext>
            </a:extLst>
          </p:cNvPr>
          <p:cNvSpPr>
            <a:spLocks noGrp="1"/>
          </p:cNvSpPr>
          <p:nvPr>
            <p:ph type="title"/>
          </p:nvPr>
        </p:nvSpPr>
        <p:spPr>
          <a:xfrm>
            <a:off x="1199456" y="620688"/>
            <a:ext cx="8761413" cy="1149692"/>
          </a:xfrm>
        </p:spPr>
        <p:txBody>
          <a:bodyPr/>
          <a:lstStyle/>
          <a:p>
            <a:r>
              <a:rPr lang="el-GR" b="1" dirty="0"/>
              <a:t>Ελλάδα</a:t>
            </a:r>
            <a:r>
              <a:rPr lang="el-GR" dirty="0"/>
              <a:t> : </a:t>
            </a:r>
            <a:r>
              <a:rPr lang="el-GR" b="1" i="1" dirty="0"/>
              <a:t>Διαφορετικές</a:t>
            </a:r>
            <a:r>
              <a:rPr lang="el-GR" b="1" dirty="0"/>
              <a:t> προκλήσεις</a:t>
            </a:r>
            <a:r>
              <a:rPr lang="el-GR" dirty="0"/>
              <a:t> </a:t>
            </a:r>
            <a:r>
              <a:rPr lang="el-GR" dirty="0">
                <a:solidFill>
                  <a:schemeClr val="accent4"/>
                </a:solidFill>
                <a:effectLst>
                  <a:outerShdw blurRad="38100" dist="38100" dir="2700000" algn="tl">
                    <a:srgbClr val="000000">
                      <a:alpha val="43137"/>
                    </a:srgbClr>
                  </a:outerShdw>
                </a:effectLst>
              </a:rPr>
              <a:t>ανά δεκαετία</a:t>
            </a:r>
            <a:endParaRPr lang="el-GR" dirty="0"/>
          </a:p>
        </p:txBody>
      </p:sp>
      <p:sp>
        <p:nvSpPr>
          <p:cNvPr id="3" name="Content Placeholder 2">
            <a:extLst>
              <a:ext uri="{FF2B5EF4-FFF2-40B4-BE49-F238E27FC236}">
                <a16:creationId xmlns:a16="http://schemas.microsoft.com/office/drawing/2014/main" id="{969E1FBE-9645-8B56-C2DD-ECE3D051259C}"/>
              </a:ext>
            </a:extLst>
          </p:cNvPr>
          <p:cNvSpPr>
            <a:spLocks noGrp="1"/>
          </p:cNvSpPr>
          <p:nvPr>
            <p:ph sz="half" idx="1"/>
          </p:nvPr>
        </p:nvSpPr>
        <p:spPr>
          <a:xfrm>
            <a:off x="623392" y="2492896"/>
            <a:ext cx="5688632" cy="3960440"/>
          </a:xfrm>
        </p:spPr>
        <p:txBody>
          <a:bodyPr>
            <a:normAutofit lnSpcReduction="10000"/>
          </a:bodyPr>
          <a:lstStyle/>
          <a:p>
            <a:pPr marL="342900" lvl="0" indent="-342900" algn="just">
              <a:spcAft>
                <a:spcPts val="600"/>
              </a:spcAft>
              <a:buFont typeface="+mj-lt"/>
              <a:buAutoNum type="arabicPeriod"/>
            </a:pPr>
            <a:r>
              <a:rPr lang="el-GR" sz="1200" b="1" dirty="0">
                <a:effectLst/>
                <a:latin typeface="Calibri" panose="020F0502020204030204" pitchFamily="34" charset="0"/>
                <a:ea typeface="Calibri" panose="020F0502020204030204" pitchFamily="34" charset="0"/>
                <a:cs typeface="Times New Roman" panose="02020603050405020304" pitchFamily="18" charset="0"/>
              </a:rPr>
              <a:t>Ο </a:t>
            </a:r>
            <a:r>
              <a:rPr lang="el-GR" sz="1200" b="1" i="1" dirty="0">
                <a:effectLst/>
                <a:latin typeface="Calibri" panose="020F0502020204030204" pitchFamily="34" charset="0"/>
                <a:ea typeface="Calibri" panose="020F0502020204030204" pitchFamily="34" charset="0"/>
                <a:cs typeface="Times New Roman" panose="02020603050405020304" pitchFamily="18" charset="0"/>
              </a:rPr>
              <a:t>γενικός πληθυσμός</a:t>
            </a:r>
            <a:r>
              <a:rPr lang="el-GR" sz="1200" b="1" dirty="0">
                <a:effectLst/>
                <a:latin typeface="Calibri" panose="020F0502020204030204" pitchFamily="34" charset="0"/>
                <a:ea typeface="Calibri" panose="020F0502020204030204" pitchFamily="34" charset="0"/>
                <a:cs typeface="Times New Roman" panose="02020603050405020304" pitchFamily="18" charset="0"/>
              </a:rPr>
              <a:t> μειώνεται</a:t>
            </a:r>
            <a:r>
              <a:rPr lang="el-GR" sz="1200" dirty="0">
                <a:effectLst/>
                <a:latin typeface="Calibri" panose="020F0502020204030204" pitchFamily="34" charset="0"/>
                <a:ea typeface="Calibri" panose="020F0502020204030204" pitchFamily="34" charset="0"/>
                <a:cs typeface="Times New Roman" panose="02020603050405020304" pitchFamily="18" charset="0"/>
              </a:rPr>
              <a:t>. Συνεχής μείωση στις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παραγωγικές ηλικίες 20-49 </a:t>
            </a:r>
            <a:r>
              <a:rPr lang="el-GR" sz="1200" dirty="0">
                <a:effectLst/>
                <a:latin typeface="Calibri" panose="020F0502020204030204" pitchFamily="34" charset="0"/>
                <a:ea typeface="Calibri" panose="020F0502020204030204" pitchFamily="34" charset="0"/>
                <a:cs typeface="Times New Roman" panose="02020603050405020304" pitchFamily="18" charset="0"/>
              </a:rPr>
              <a:t>– το 2040 θα είναι λιγότεροι κατά 1,3 εκατομμύρια άτομα από το 2010.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pPr>
            <a:r>
              <a:rPr lang="el-GR" sz="1600" dirty="0">
                <a:effectLst/>
                <a:latin typeface="Calibri" panose="020F0502020204030204" pitchFamily="34" charset="0"/>
                <a:ea typeface="Calibri" panose="020F0502020204030204" pitchFamily="34" charset="0"/>
                <a:cs typeface="Times New Roman" panose="02020603050405020304" pitchFamily="18" charset="0"/>
              </a:rPr>
              <a:t>Η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‘γήρανση’  (50+) </a:t>
            </a:r>
            <a:r>
              <a:rPr lang="el-GR" sz="1600" b="1" i="1" dirty="0">
                <a:effectLst/>
                <a:latin typeface="Calibri" panose="020F0502020204030204" pitchFamily="34" charset="0"/>
                <a:ea typeface="Calibri" panose="020F0502020204030204" pitchFamily="34" charset="0"/>
                <a:cs typeface="Times New Roman" panose="02020603050405020304" pitchFamily="18" charset="0"/>
              </a:rPr>
              <a:t>καλπάζει</a:t>
            </a:r>
            <a:r>
              <a:rPr lang="el-GR" sz="1600" dirty="0">
                <a:effectLst/>
                <a:latin typeface="Calibri" panose="020F0502020204030204" pitchFamily="34" charset="0"/>
                <a:ea typeface="Calibri" panose="020F0502020204030204" pitchFamily="34" charset="0"/>
                <a:cs typeface="Times New Roman" panose="02020603050405020304" pitchFamily="18" charset="0"/>
              </a:rPr>
              <a:t>.  Όμως εντός της μεγάλης ομάδας υπάρχουν σημαντικές διαφοροποιήσεις: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857250" lvl="1" indent="-400050" algn="just">
              <a:spcAft>
                <a:spcPts val="600"/>
              </a:spcAft>
              <a:buFont typeface="+mj-lt"/>
              <a:buAutoNum type="romanLcPeriod"/>
            </a:pPr>
            <a:r>
              <a:rPr lang="el-GR" dirty="0">
                <a:effectLst/>
                <a:latin typeface="Calibri" panose="020F0502020204030204" pitchFamily="34" charset="0"/>
                <a:ea typeface="Calibri" panose="020F0502020204030204" pitchFamily="34" charset="0"/>
                <a:cs typeface="Times New Roman" panose="02020603050405020304" pitchFamily="18" charset="0"/>
              </a:rPr>
              <a:t>Η </a:t>
            </a:r>
            <a:r>
              <a:rPr lang="el-GR"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ομάδα 50-64 </a:t>
            </a:r>
            <a:r>
              <a:rPr lang="el-GR" dirty="0">
                <a:effectLst/>
                <a:latin typeface="Calibri" panose="020F0502020204030204" pitchFamily="34" charset="0"/>
                <a:ea typeface="Calibri" panose="020F0502020204030204" pitchFamily="34" charset="0"/>
                <a:cs typeface="Times New Roman" panose="02020603050405020304" pitchFamily="18" charset="0"/>
              </a:rPr>
              <a:t>είχε την ‘τιμητική της’ </a:t>
            </a:r>
            <a:r>
              <a:rPr lang="el-GR" b="1" dirty="0">
                <a:effectLst/>
                <a:latin typeface="Calibri" panose="020F0502020204030204" pitchFamily="34" charset="0"/>
                <a:ea typeface="Calibri" panose="020F0502020204030204" pitchFamily="34" charset="0"/>
                <a:cs typeface="Times New Roman" panose="02020603050405020304" pitchFamily="18" charset="0"/>
              </a:rPr>
              <a:t>ως το 2020  </a:t>
            </a:r>
            <a:r>
              <a:rPr lang="el-GR" dirty="0">
                <a:effectLst/>
                <a:latin typeface="Calibri" panose="020F0502020204030204" pitchFamily="34" charset="0"/>
                <a:ea typeface="Calibri" panose="020F0502020204030204" pitchFamily="34" charset="0"/>
                <a:cs typeface="Times New Roman" panose="02020603050405020304" pitchFamily="18" charset="0"/>
              </a:rPr>
              <a:t>(αύξηση σε αριθμό 8%, σε μερίδιο 13%). –           		</a:t>
            </a:r>
            <a:r>
              <a:rPr lang="el-GR"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Ο </a:t>
            </a:r>
            <a:r>
              <a:rPr lang="el-GR"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προθάλαμος</a:t>
            </a:r>
            <a:r>
              <a:rPr lang="el-GR"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συνταξιοδότησης</a:t>
            </a:r>
            <a:endParaRPr lang="el-GR"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857250" lvl="1" indent="-400050" algn="just">
              <a:spcAft>
                <a:spcPts val="600"/>
              </a:spcAft>
              <a:buFont typeface="+mj-lt"/>
              <a:buAutoNum type="romanLcPeriod"/>
            </a:pPr>
            <a:r>
              <a:rPr lang="el-GR" dirty="0">
                <a:effectLst/>
                <a:latin typeface="Calibri" panose="020F0502020204030204" pitchFamily="34" charset="0"/>
                <a:ea typeface="Calibri" panose="020F0502020204030204" pitchFamily="34" charset="0"/>
                <a:cs typeface="Times New Roman" panose="02020603050405020304" pitchFamily="18" charset="0"/>
              </a:rPr>
              <a:t>Οι </a:t>
            </a:r>
            <a:r>
              <a:rPr lang="el-GR" b="1" dirty="0">
                <a:solidFill>
                  <a:schemeClr val="accent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ηλικίες 65-80 </a:t>
            </a:r>
            <a:r>
              <a:rPr lang="el-GR" dirty="0">
                <a:effectLst/>
                <a:latin typeface="Calibri" panose="020F0502020204030204" pitchFamily="34" charset="0"/>
                <a:ea typeface="Calibri" panose="020F0502020204030204" pitchFamily="34" charset="0"/>
                <a:cs typeface="Times New Roman" panose="02020603050405020304" pitchFamily="18" charset="0"/>
              </a:rPr>
              <a:t>βλέπει την μεγαλύτερη αύξηση ως το 2030  (αύξηση σε αριθμό 9,7%, σε μερίδιο 14,6%). –</a:t>
            </a:r>
            <a:r>
              <a:rPr lang="el-GR"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Νέοι</a:t>
            </a:r>
            <a:r>
              <a:rPr lang="el-GR"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Ηλικιωμένοι</a:t>
            </a:r>
            <a:endParaRPr lang="el-GR"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857250" lvl="1" indent="-400050" algn="just">
              <a:spcAft>
                <a:spcPts val="600"/>
              </a:spcAft>
              <a:buFont typeface="+mj-lt"/>
              <a:buAutoNum type="romanLcPeriod"/>
            </a:pPr>
            <a:r>
              <a:rPr lang="el-GR" dirty="0">
                <a:effectLst/>
                <a:latin typeface="Calibri" panose="020F0502020204030204" pitchFamily="34" charset="0"/>
                <a:ea typeface="Calibri" panose="020F0502020204030204" pitchFamily="34" charset="0"/>
                <a:cs typeface="Times New Roman" panose="02020603050405020304" pitchFamily="18" charset="0"/>
              </a:rPr>
              <a:t>Οι </a:t>
            </a:r>
            <a:r>
              <a:rPr lang="el-GR" b="1" dirty="0">
                <a:solidFill>
                  <a:schemeClr val="accent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άνω των 80 </a:t>
            </a:r>
            <a:r>
              <a:rPr lang="el-GR" dirty="0">
                <a:effectLst/>
                <a:latin typeface="Calibri" panose="020F0502020204030204" pitchFamily="34" charset="0"/>
                <a:ea typeface="Calibri" panose="020F0502020204030204" pitchFamily="34" charset="0"/>
                <a:cs typeface="Times New Roman" panose="02020603050405020304" pitchFamily="18" charset="0"/>
              </a:rPr>
              <a:t>χρωματίζουν την περίοδο 2030-40 (αύξηση σε αριθμό 19,6%, σε μερίδιο 24,8%). 	</a:t>
            </a:r>
            <a:r>
              <a:rPr lang="el-GR"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Γηραιοί</a:t>
            </a:r>
            <a:r>
              <a:rPr lang="el-GR"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ηλικιωμένοι</a:t>
            </a:r>
            <a:endParaRPr lang="el-GR"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7" name="Content Placeholder 6">
            <a:extLst>
              <a:ext uri="{FF2B5EF4-FFF2-40B4-BE49-F238E27FC236}">
                <a16:creationId xmlns:a16="http://schemas.microsoft.com/office/drawing/2014/main" id="{6E06ED58-C10F-8873-96C6-0C29E9CEB57F}"/>
              </a:ext>
            </a:extLst>
          </p:cNvPr>
          <p:cNvPicPr>
            <a:picLocks noGrp="1" noChangeAspect="1"/>
          </p:cNvPicPr>
          <p:nvPr>
            <p:ph sz="half" idx="2"/>
          </p:nvPr>
        </p:nvPicPr>
        <p:blipFill>
          <a:blip r:embed="rId2"/>
          <a:stretch>
            <a:fillRect/>
          </a:stretch>
        </p:blipFill>
        <p:spPr>
          <a:xfrm>
            <a:off x="6809093" y="2066916"/>
            <a:ext cx="4879352" cy="4662368"/>
          </a:xfrm>
          <a:prstGeom prst="rect">
            <a:avLst/>
          </a:prstGeom>
        </p:spPr>
      </p:pic>
      <p:sp>
        <p:nvSpPr>
          <p:cNvPr id="5" name="Date Placeholder 4">
            <a:extLst>
              <a:ext uri="{FF2B5EF4-FFF2-40B4-BE49-F238E27FC236}">
                <a16:creationId xmlns:a16="http://schemas.microsoft.com/office/drawing/2014/main" id="{AB8F9CBB-063D-303C-B0A6-D457E0049BAD}"/>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8266FACC-33C5-DF4D-19DE-6436F1710AD3}"/>
              </a:ext>
            </a:extLst>
          </p:cNvPr>
          <p:cNvSpPr>
            <a:spLocks noGrp="1"/>
          </p:cNvSpPr>
          <p:nvPr>
            <p:ph type="sldNum" sz="quarter" idx="12"/>
          </p:nvPr>
        </p:nvSpPr>
        <p:spPr/>
        <p:txBody>
          <a:bodyPr/>
          <a:lstStyle/>
          <a:p>
            <a:fld id="{129925B6-863B-4C2F-8765-BBFEFEBA9CE7}" type="slidenum">
              <a:rPr lang="en-GB" altLang="en-US" smtClean="0"/>
              <a:pPr/>
              <a:t>15</a:t>
            </a:fld>
            <a:endParaRPr lang="en-GB" altLang="en-US"/>
          </a:p>
        </p:txBody>
      </p:sp>
    </p:spTree>
    <p:extLst>
      <p:ext uri="{BB962C8B-B14F-4D97-AF65-F5344CB8AC3E}">
        <p14:creationId xmlns:p14="http://schemas.microsoft.com/office/powerpoint/2010/main" val="238204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64647-01D8-8A8C-C269-B591536814D0}"/>
              </a:ext>
            </a:extLst>
          </p:cNvPr>
          <p:cNvSpPr>
            <a:spLocks noGrp="1"/>
          </p:cNvSpPr>
          <p:nvPr>
            <p:ph type="title"/>
          </p:nvPr>
        </p:nvSpPr>
        <p:spPr/>
        <p:txBody>
          <a:bodyPr/>
          <a:lstStyle/>
          <a:p>
            <a:r>
              <a:rPr lang="el-GR" dirty="0"/>
              <a:t>Προτεραιότητες </a:t>
            </a:r>
            <a:r>
              <a:rPr lang="el-GR" i="1" dirty="0"/>
              <a:t>ανά δεκαετία</a:t>
            </a:r>
          </a:p>
        </p:txBody>
      </p:sp>
      <p:sp>
        <p:nvSpPr>
          <p:cNvPr id="3" name="Content Placeholder 2">
            <a:extLst>
              <a:ext uri="{FF2B5EF4-FFF2-40B4-BE49-F238E27FC236}">
                <a16:creationId xmlns:a16="http://schemas.microsoft.com/office/drawing/2014/main" id="{4D4C5887-F4B7-65E8-0A1C-8840F4634475}"/>
              </a:ext>
            </a:extLst>
          </p:cNvPr>
          <p:cNvSpPr>
            <a:spLocks noGrp="1"/>
          </p:cNvSpPr>
          <p:nvPr>
            <p:ph idx="1"/>
          </p:nvPr>
        </p:nvSpPr>
        <p:spPr>
          <a:xfrm>
            <a:off x="839416" y="2276872"/>
            <a:ext cx="10945216" cy="3742928"/>
          </a:xfrm>
        </p:spPr>
        <p:txBody>
          <a:bodyPr>
            <a:normAutofit lnSpcReduction="10000"/>
          </a:bodyPr>
          <a:lstStyle/>
          <a:p>
            <a:r>
              <a:rPr lang="el-GR" dirty="0"/>
              <a:t>Οι δημογραφικές τάσεις – με διαφορετικές ομάδες να εμφανίζουν αριθμητική αύξηση ανά δεκαετία – υπαγορεύουν αντίστοιχες προτεραιότητες πολιτικής:</a:t>
            </a:r>
          </a:p>
          <a:p>
            <a:pPr>
              <a:buFont typeface="+mj-lt"/>
              <a:buAutoNum type="arabicPeriod"/>
            </a:pPr>
            <a:r>
              <a:rPr lang="el-GR" dirty="0"/>
              <a:t>Δεκαετία 2010-2020: Αυξάνει ο </a:t>
            </a:r>
            <a:r>
              <a:rPr lang="el-GR" b="1" dirty="0"/>
              <a:t>Προθάλαμος συνταξιοδότησης  (50-65)</a:t>
            </a:r>
          </a:p>
          <a:p>
            <a:pPr lvl="1"/>
            <a:r>
              <a:rPr lang="el-GR" b="1" dirty="0">
                <a:solidFill>
                  <a:schemeClr val="accent1"/>
                </a:solidFill>
              </a:rPr>
              <a:t>Προτεραιότητα</a:t>
            </a:r>
            <a:r>
              <a:rPr lang="el-GR" b="1" dirty="0"/>
              <a:t>: το ασφαλιστικό και συνθήκες συνταξιοδότησης </a:t>
            </a:r>
            <a:r>
              <a:rPr lang="el-GR" dirty="0"/>
              <a:t>(θα προδιαγράψει 30 χρόνια)</a:t>
            </a:r>
          </a:p>
          <a:p>
            <a:pPr>
              <a:buFont typeface="+mj-lt"/>
              <a:buAutoNum type="arabicPeriod"/>
            </a:pPr>
            <a:r>
              <a:rPr lang="el-GR" dirty="0"/>
              <a:t>Δεκαετία 2020-2030: Αυξάνουν </a:t>
            </a:r>
            <a:r>
              <a:rPr lang="el-GR" b="1" dirty="0"/>
              <a:t>οι νεότεροι ηλικιωμένοι (65-80), πρόσφατα </a:t>
            </a:r>
            <a:r>
              <a:rPr lang="el-GR" b="1" dirty="0" err="1"/>
              <a:t>συνταξιοδοτηθέντες</a:t>
            </a:r>
            <a:r>
              <a:rPr lang="el-GR" b="1" dirty="0"/>
              <a:t> </a:t>
            </a:r>
          </a:p>
          <a:p>
            <a:pPr lvl="1"/>
            <a:r>
              <a:rPr lang="el-GR" b="1" dirty="0">
                <a:solidFill>
                  <a:schemeClr val="accent1"/>
                </a:solidFill>
              </a:rPr>
              <a:t>Προτεραιότητα</a:t>
            </a:r>
            <a:r>
              <a:rPr lang="el-GR" b="1" dirty="0"/>
              <a:t>: Ενεργοποίηση – </a:t>
            </a:r>
            <a:r>
              <a:rPr lang="en-US" b="1" dirty="0"/>
              <a:t>Silver Economy</a:t>
            </a:r>
            <a:r>
              <a:rPr lang="el-GR" b="1" dirty="0"/>
              <a:t>.  </a:t>
            </a:r>
            <a:r>
              <a:rPr lang="el-GR" dirty="0"/>
              <a:t>Πώς συνεισφέρουν όσο ακόμη μπορούν; </a:t>
            </a:r>
            <a:endParaRPr lang="en-US" dirty="0"/>
          </a:p>
          <a:p>
            <a:pPr>
              <a:buFont typeface="+mj-lt"/>
              <a:buAutoNum type="arabicPeriod"/>
            </a:pPr>
            <a:r>
              <a:rPr lang="el-GR" dirty="0"/>
              <a:t>Δεκαετία 2030-2040: Αυξάνουν </a:t>
            </a:r>
            <a:r>
              <a:rPr lang="el-GR" b="1" dirty="0"/>
              <a:t>οι γηραιοί ηλικιωμένοι (80+), προκλήσεις αυτοεξυπηρέτησης</a:t>
            </a:r>
          </a:p>
          <a:p>
            <a:pPr lvl="1"/>
            <a:r>
              <a:rPr lang="el-GR" b="1" dirty="0">
                <a:solidFill>
                  <a:schemeClr val="accent1"/>
                </a:solidFill>
              </a:rPr>
              <a:t>Προτεραιότητα</a:t>
            </a:r>
            <a:r>
              <a:rPr lang="el-GR" b="1" dirty="0"/>
              <a:t>:  Συστήματα και δυνατότητες φροντίδας, άτυπης (οικογένεια) και τυπικής (κράτος, αγορά)</a:t>
            </a:r>
          </a:p>
          <a:p>
            <a:r>
              <a:rPr lang="el-GR" b="1" dirty="0"/>
              <a:t>Η ανταπόκριση </a:t>
            </a:r>
            <a:r>
              <a:rPr lang="el-GR" b="1" i="1" dirty="0"/>
              <a:t>δεν</a:t>
            </a:r>
            <a:r>
              <a:rPr lang="el-GR" b="1" dirty="0"/>
              <a:t> είναι μόνο οικονομική, αλλά πρέπει σε κάθε δεκαετία να αξιοποιεί και δυνατότητες κοινωνικής ενσωμάτωσης αλλά και διασυνδέσεων μεταξύ γενεών.  </a:t>
            </a:r>
          </a:p>
          <a:p>
            <a:pPr lvl="1">
              <a:buFont typeface="+mj-lt"/>
              <a:buAutoNum type="arabicPeriod"/>
            </a:pPr>
            <a:endParaRPr lang="el-GR" b="1" dirty="0"/>
          </a:p>
          <a:p>
            <a:pPr>
              <a:buFont typeface="+mj-lt"/>
              <a:buAutoNum type="arabicPeriod"/>
            </a:pPr>
            <a:endParaRPr lang="el-GR" dirty="0"/>
          </a:p>
          <a:p>
            <a:pPr>
              <a:buFont typeface="+mj-lt"/>
              <a:buAutoNum type="arabicPeriod"/>
            </a:pPr>
            <a:endParaRPr lang="el-GR" dirty="0"/>
          </a:p>
        </p:txBody>
      </p:sp>
      <p:sp>
        <p:nvSpPr>
          <p:cNvPr id="4" name="Date Placeholder 3">
            <a:extLst>
              <a:ext uri="{FF2B5EF4-FFF2-40B4-BE49-F238E27FC236}">
                <a16:creationId xmlns:a16="http://schemas.microsoft.com/office/drawing/2014/main" id="{0D3CD437-02BD-8A12-72C3-2CAA9FFDEC16}"/>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CDC8595B-927E-3916-93BF-4BF51E8918F2}"/>
              </a:ext>
            </a:extLst>
          </p:cNvPr>
          <p:cNvSpPr>
            <a:spLocks noGrp="1"/>
          </p:cNvSpPr>
          <p:nvPr>
            <p:ph type="sldNum" sz="quarter" idx="12"/>
          </p:nvPr>
        </p:nvSpPr>
        <p:spPr/>
        <p:txBody>
          <a:bodyPr/>
          <a:lstStyle/>
          <a:p>
            <a:fld id="{129925B6-863B-4C2F-8765-BBFEFEBA9CE7}" type="slidenum">
              <a:rPr lang="en-GB" altLang="en-US" smtClean="0"/>
              <a:pPr/>
              <a:t>16</a:t>
            </a:fld>
            <a:endParaRPr lang="en-GB" altLang="en-US"/>
          </a:p>
        </p:txBody>
      </p:sp>
    </p:spTree>
    <p:extLst>
      <p:ext uri="{BB962C8B-B14F-4D97-AF65-F5344CB8AC3E}">
        <p14:creationId xmlns:p14="http://schemas.microsoft.com/office/powerpoint/2010/main" val="345659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BB47-76BB-5D38-BF30-3BE91C306359}"/>
              </a:ext>
            </a:extLst>
          </p:cNvPr>
          <p:cNvSpPr>
            <a:spLocks noGrp="1"/>
          </p:cNvSpPr>
          <p:nvPr>
            <p:ph type="title"/>
          </p:nvPr>
        </p:nvSpPr>
        <p:spPr>
          <a:xfrm>
            <a:off x="1154954" y="2677645"/>
            <a:ext cx="4508998" cy="2283823"/>
          </a:xfrm>
        </p:spPr>
        <p:txBody>
          <a:bodyPr/>
          <a:lstStyle/>
          <a:p>
            <a:r>
              <a:rPr lang="el-GR" b="1" dirty="0"/>
              <a:t>ΕΣΤΙΕΣ ΑΒΕΒΑΙΟΤΗΤΑΣ</a:t>
            </a:r>
            <a:br>
              <a:rPr lang="el-GR" dirty="0"/>
            </a:br>
            <a:r>
              <a:rPr lang="el-GR" dirty="0"/>
              <a:t>που επηρεάζουν προγραμματισμό</a:t>
            </a:r>
            <a:br>
              <a:rPr lang="el-GR" dirty="0"/>
            </a:br>
            <a:br>
              <a:rPr lang="el-GR" dirty="0"/>
            </a:br>
            <a:r>
              <a:rPr lang="el-GR" dirty="0"/>
              <a:t>Συχνές παρανοήσεις</a:t>
            </a:r>
          </a:p>
        </p:txBody>
      </p:sp>
      <p:sp>
        <p:nvSpPr>
          <p:cNvPr id="3" name="Text Placeholder 2">
            <a:extLst>
              <a:ext uri="{FF2B5EF4-FFF2-40B4-BE49-F238E27FC236}">
                <a16:creationId xmlns:a16="http://schemas.microsoft.com/office/drawing/2014/main" id="{41F80AA5-F173-0103-3F93-3F193B881AB1}"/>
              </a:ext>
            </a:extLst>
          </p:cNvPr>
          <p:cNvSpPr>
            <a:spLocks noGrp="1"/>
          </p:cNvSpPr>
          <p:nvPr>
            <p:ph type="body" idx="1"/>
          </p:nvPr>
        </p:nvSpPr>
        <p:spPr/>
        <p:txBody>
          <a:bodyPr/>
          <a:lstStyle/>
          <a:p>
            <a:pPr marL="457200" indent="-457200">
              <a:buAutoNum type="arabicPeriod"/>
            </a:pPr>
            <a:r>
              <a:rPr lang="el-GR" dirty="0" err="1"/>
              <a:t>Μακροβιοτητα</a:t>
            </a:r>
            <a:endParaRPr lang="el-GR" dirty="0"/>
          </a:p>
          <a:p>
            <a:pPr marL="457200" indent="-457200">
              <a:buAutoNum type="arabicPeriod"/>
            </a:pPr>
            <a:r>
              <a:rPr lang="el-GR" dirty="0" err="1"/>
              <a:t>Γεννησεις</a:t>
            </a:r>
            <a:endParaRPr lang="el-GR" dirty="0"/>
          </a:p>
        </p:txBody>
      </p:sp>
      <p:sp>
        <p:nvSpPr>
          <p:cNvPr id="4" name="Date Placeholder 3">
            <a:extLst>
              <a:ext uri="{FF2B5EF4-FFF2-40B4-BE49-F238E27FC236}">
                <a16:creationId xmlns:a16="http://schemas.microsoft.com/office/drawing/2014/main" id="{A45FAC53-297D-FBC6-8AA5-29F6A61B3A5C}"/>
              </a:ext>
            </a:extLst>
          </p:cNvPr>
          <p:cNvSpPr>
            <a:spLocks noGrp="1"/>
          </p:cNvSpPr>
          <p:nvPr>
            <p:ph type="dt" sz="half" idx="10"/>
          </p:nvPr>
        </p:nvSpPr>
        <p:spPr/>
        <p:txBody>
          <a:bodyPr/>
          <a:lstStyle/>
          <a:p>
            <a:pPr>
              <a:defRPr/>
            </a:pPr>
            <a:fld id="{41DB938C-B847-4B4B-984F-F7A3ADF79566}" type="datetime1">
              <a:rPr lang="en-GB" smtClean="0"/>
              <a:t>14/05/2025</a:t>
            </a:fld>
            <a:endParaRPr lang="en-GB"/>
          </a:p>
        </p:txBody>
      </p:sp>
      <p:sp>
        <p:nvSpPr>
          <p:cNvPr id="5" name="Slide Number Placeholder 4">
            <a:extLst>
              <a:ext uri="{FF2B5EF4-FFF2-40B4-BE49-F238E27FC236}">
                <a16:creationId xmlns:a16="http://schemas.microsoft.com/office/drawing/2014/main" id="{37572C5D-8738-46C8-EB4D-E58FAF013AF2}"/>
              </a:ext>
            </a:extLst>
          </p:cNvPr>
          <p:cNvSpPr>
            <a:spLocks noGrp="1"/>
          </p:cNvSpPr>
          <p:nvPr>
            <p:ph type="sldNum" sz="quarter" idx="12"/>
          </p:nvPr>
        </p:nvSpPr>
        <p:spPr/>
        <p:txBody>
          <a:bodyPr/>
          <a:lstStyle/>
          <a:p>
            <a:fld id="{129925B6-863B-4C2F-8765-BBFEFEBA9CE7}" type="slidenum">
              <a:rPr lang="en-GB" altLang="en-US" smtClean="0"/>
              <a:pPr/>
              <a:t>17</a:t>
            </a:fld>
            <a:endParaRPr lang="en-GB" altLang="en-US"/>
          </a:p>
        </p:txBody>
      </p:sp>
    </p:spTree>
    <p:extLst>
      <p:ext uri="{BB962C8B-B14F-4D97-AF65-F5344CB8AC3E}">
        <p14:creationId xmlns:p14="http://schemas.microsoft.com/office/powerpoint/2010/main" val="188844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30A3-BE0D-8D1B-24CE-5E1002A76034}"/>
              </a:ext>
            </a:extLst>
          </p:cNvPr>
          <p:cNvSpPr>
            <a:spLocks noGrp="1"/>
          </p:cNvSpPr>
          <p:nvPr>
            <p:ph type="title"/>
          </p:nvPr>
        </p:nvSpPr>
        <p:spPr/>
        <p:txBody>
          <a:bodyPr/>
          <a:lstStyle/>
          <a:p>
            <a:r>
              <a:rPr lang="el-GR" dirty="0"/>
              <a:t>Μέγιστη μακροβιότητα – πόσο μπορούμε να ελπίζουμε να ζήσουμε;</a:t>
            </a:r>
          </a:p>
        </p:txBody>
      </p:sp>
      <p:sp>
        <p:nvSpPr>
          <p:cNvPr id="3" name="Content Placeholder 2">
            <a:extLst>
              <a:ext uri="{FF2B5EF4-FFF2-40B4-BE49-F238E27FC236}">
                <a16:creationId xmlns:a16="http://schemas.microsoft.com/office/drawing/2014/main" id="{07C425F1-8735-0AD4-D2A2-957F81D21287}"/>
              </a:ext>
            </a:extLst>
          </p:cNvPr>
          <p:cNvSpPr>
            <a:spLocks noGrp="1"/>
          </p:cNvSpPr>
          <p:nvPr>
            <p:ph sz="half" idx="1"/>
          </p:nvPr>
        </p:nvSpPr>
        <p:spPr>
          <a:xfrm>
            <a:off x="294966" y="2603227"/>
            <a:ext cx="5444392" cy="4073099"/>
          </a:xfrm>
        </p:spPr>
        <p:txBody>
          <a:bodyPr>
            <a:normAutofit fontScale="62500" lnSpcReduction="20000"/>
          </a:bodyPr>
          <a:lstStyle/>
          <a:p>
            <a:r>
              <a:rPr lang="el-GR" dirty="0"/>
              <a:t>Η προσέγγιση </a:t>
            </a:r>
            <a:r>
              <a:rPr lang="el-GR" dirty="0" err="1"/>
              <a:t>Οeppen-Vopel</a:t>
            </a:r>
            <a:r>
              <a:rPr lang="el-GR" dirty="0"/>
              <a:t> προεκτείνει την μέγιστη μακροβιότητα </a:t>
            </a:r>
            <a:r>
              <a:rPr lang="el-GR" dirty="0" err="1"/>
              <a:t>χρησιμοπιοώντας</a:t>
            </a:r>
            <a:r>
              <a:rPr lang="el-GR" dirty="0"/>
              <a:t> </a:t>
            </a:r>
            <a:r>
              <a:rPr lang="el-GR" b="1" dirty="0"/>
              <a:t>αποκλειστικά στοιχεία της ίδιας γενιάς (</a:t>
            </a:r>
            <a:r>
              <a:rPr lang="el-GR" b="1" dirty="0" err="1"/>
              <a:t>κοόρτης</a:t>
            </a:r>
            <a:r>
              <a:rPr lang="el-GR" b="1" dirty="0"/>
              <a:t>). </a:t>
            </a:r>
          </a:p>
          <a:p>
            <a:pPr lvl="1"/>
            <a:r>
              <a:rPr lang="el-GR" dirty="0"/>
              <a:t>Σε ένα σημαντικό άρθρο το 2014 , υπολογίζουν ότι η αύξηση της μέγιστης μακροβιότητας είναι πολύ ταχύτερη.</a:t>
            </a:r>
          </a:p>
          <a:p>
            <a:r>
              <a:rPr lang="el-GR" dirty="0"/>
              <a:t> Συγκεκριμένα, αν χρησιμοποιήσουμε  στοιχεία της ίδιας γενιάς </a:t>
            </a:r>
            <a:r>
              <a:rPr lang="el-GR" b="1" dirty="0"/>
              <a:t>η αναμενόμενη αύξηση είναι +0,43 έτη/έτος (5 μήνες) αντί του συμβατικού υπολογισμού, που είναι +0,28 έτη/έτος (3 μήνες</a:t>
            </a:r>
            <a:endParaRPr lang="el-GR" dirty="0"/>
          </a:p>
          <a:p>
            <a:r>
              <a:rPr lang="el-GR" dirty="0"/>
              <a:t>Η ανάλυση δείχνει Ιστορικά για 160 χρόνια το υψηλότερο παγκοσμίως προσδόκιμο γυναικών αυξάνεται σταθερά</a:t>
            </a:r>
          </a:p>
          <a:p>
            <a:r>
              <a:rPr lang="el-GR" dirty="0"/>
              <a:t>Η χρήση της </a:t>
            </a:r>
            <a:r>
              <a:rPr lang="el-GR" b="1" dirty="0"/>
              <a:t>μέγιστης επιβίωσης </a:t>
            </a:r>
            <a:r>
              <a:rPr lang="el-GR" dirty="0"/>
              <a:t>δικαιολογείται αν υποθέσουμε ότι οι βελτιώσεις (π.χ. στην ιατρική) μεταδίδονται από χώρα σε χώρα, (οπωσδήποτε για το πλουσιότερο τμήμα του πληθυσμού). και επίσης στο ότι οι βελτιώσεις εξαρτώνται λιγότερο από μακροχρόνιους παράγοντες (όπως π.χ. το διατροφικό επίπεδο σε παιδική ηλικία).</a:t>
            </a:r>
          </a:p>
          <a:p>
            <a:r>
              <a:rPr lang="el-GR" dirty="0"/>
              <a:t>Αναμειγνύοντας στοιχεία πολλών γενεών  αναπαράγουμε συντηρητισμό.</a:t>
            </a:r>
          </a:p>
          <a:p>
            <a:endParaRPr lang="el-GR" dirty="0"/>
          </a:p>
          <a:p>
            <a:r>
              <a:rPr lang="el-GR" sz="2200" b="1" dirty="0">
                <a:solidFill>
                  <a:schemeClr val="accent1"/>
                </a:solidFill>
              </a:rPr>
              <a:t>Συμπέρασμα:</a:t>
            </a:r>
            <a:r>
              <a:rPr lang="el-GR" sz="2200" b="1" dirty="0"/>
              <a:t>  είναι πιθανόν οι προβολές μακροβιότητας να είναι υπερβολικά συγκρατημένες:  η προοπτική για ζωή </a:t>
            </a:r>
            <a:r>
              <a:rPr lang="el-GR" sz="2200" b="1" dirty="0">
                <a:solidFill>
                  <a:schemeClr val="accent1"/>
                </a:solidFill>
              </a:rPr>
              <a:t>100 ετών + </a:t>
            </a:r>
            <a:r>
              <a:rPr lang="el-GR" sz="2200" b="1" dirty="0"/>
              <a:t>για όσους γεννήθηκαν μετά το 2000</a:t>
            </a:r>
          </a:p>
          <a:p>
            <a:endParaRPr lang="el-GR" dirty="0"/>
          </a:p>
        </p:txBody>
      </p:sp>
      <p:pic>
        <p:nvPicPr>
          <p:cNvPr id="7" name="Content Placeholder 6">
            <a:extLst>
              <a:ext uri="{FF2B5EF4-FFF2-40B4-BE49-F238E27FC236}">
                <a16:creationId xmlns:a16="http://schemas.microsoft.com/office/drawing/2014/main" id="{2E3E9824-AAD5-F5D8-6D7D-FF729FA0EF03}"/>
              </a:ext>
            </a:extLst>
          </p:cNvPr>
          <p:cNvPicPr>
            <a:picLocks noGrp="1" noChangeAspect="1"/>
          </p:cNvPicPr>
          <p:nvPr>
            <p:ph sz="half" idx="2"/>
          </p:nvPr>
        </p:nvPicPr>
        <p:blipFill>
          <a:blip r:embed="rId2"/>
          <a:stretch>
            <a:fillRect/>
          </a:stretch>
        </p:blipFill>
        <p:spPr>
          <a:xfrm>
            <a:off x="5779752" y="2524252"/>
            <a:ext cx="5863951" cy="3360079"/>
          </a:xfrm>
          <a:prstGeom prst="rect">
            <a:avLst/>
          </a:prstGeom>
        </p:spPr>
      </p:pic>
      <p:sp>
        <p:nvSpPr>
          <p:cNvPr id="5" name="Date Placeholder 4">
            <a:extLst>
              <a:ext uri="{FF2B5EF4-FFF2-40B4-BE49-F238E27FC236}">
                <a16:creationId xmlns:a16="http://schemas.microsoft.com/office/drawing/2014/main" id="{D05F3D11-7236-FAFA-48C6-4BCE6FE23B8C}"/>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EDB373CA-6F88-15B8-E18C-6AC49F3B661B}"/>
              </a:ext>
            </a:extLst>
          </p:cNvPr>
          <p:cNvSpPr>
            <a:spLocks noGrp="1"/>
          </p:cNvSpPr>
          <p:nvPr>
            <p:ph type="sldNum" sz="quarter" idx="12"/>
          </p:nvPr>
        </p:nvSpPr>
        <p:spPr/>
        <p:txBody>
          <a:bodyPr/>
          <a:lstStyle/>
          <a:p>
            <a:fld id="{129925B6-863B-4C2F-8765-BBFEFEBA9CE7}" type="slidenum">
              <a:rPr lang="en-GB" altLang="en-US" smtClean="0"/>
              <a:pPr/>
              <a:t>18</a:t>
            </a:fld>
            <a:endParaRPr lang="en-GB" altLang="en-US"/>
          </a:p>
        </p:txBody>
      </p:sp>
      <p:sp>
        <p:nvSpPr>
          <p:cNvPr id="4" name="TextBox 3">
            <a:extLst>
              <a:ext uri="{FF2B5EF4-FFF2-40B4-BE49-F238E27FC236}">
                <a16:creationId xmlns:a16="http://schemas.microsoft.com/office/drawing/2014/main" id="{BA298C5C-0AEA-179E-1B4C-7268C4CFD33C}"/>
              </a:ext>
            </a:extLst>
          </p:cNvPr>
          <p:cNvSpPr txBox="1"/>
          <p:nvPr/>
        </p:nvSpPr>
        <p:spPr>
          <a:xfrm>
            <a:off x="5983287" y="5774200"/>
            <a:ext cx="5832648" cy="923330"/>
          </a:xfrm>
          <a:prstGeom prst="rect">
            <a:avLst/>
          </a:prstGeom>
          <a:noFill/>
        </p:spPr>
        <p:txBody>
          <a:bodyPr wrap="square" rtlCol="0">
            <a:spAutoFit/>
          </a:bodyPr>
          <a:lstStyle/>
          <a:p>
            <a:pPr algn="just">
              <a:spcAft>
                <a:spcPts val="400"/>
              </a:spcAft>
            </a:pPr>
            <a:r>
              <a:rPr lang="el-GR" sz="1800" i="1" dirty="0">
                <a:effectLst/>
                <a:latin typeface="Calibri" panose="020F0502020204030204" pitchFamily="34" charset="0"/>
                <a:ea typeface="Calibri" panose="020F0502020204030204" pitchFamily="34" charset="0"/>
              </a:rPr>
              <a:t>Πηγή: </a:t>
            </a:r>
            <a:r>
              <a:rPr lang="en-US" sz="1800" i="1" dirty="0" err="1">
                <a:effectLst/>
                <a:latin typeface="Calibri" panose="020F0502020204030204" pitchFamily="34" charset="0"/>
                <a:ea typeface="Calibri" panose="020F0502020204030204" pitchFamily="34" charset="0"/>
              </a:rPr>
              <a:t>Shkolinkov</a:t>
            </a:r>
            <a:r>
              <a:rPr lang="en-US" sz="1800" i="1" dirty="0">
                <a:effectLst/>
                <a:latin typeface="Calibri" panose="020F0502020204030204" pitchFamily="34" charset="0"/>
                <a:ea typeface="Calibri" panose="020F0502020204030204" pitchFamily="34" charset="0"/>
              </a:rPr>
              <a:t> </a:t>
            </a:r>
            <a:r>
              <a:rPr lang="el-GR" sz="1800" i="1" dirty="0" err="1">
                <a:effectLst/>
                <a:latin typeface="Calibri" panose="020F0502020204030204" pitchFamily="34" charset="0"/>
                <a:ea typeface="Calibri" panose="020F0502020204030204" pitchFamily="34" charset="0"/>
              </a:rPr>
              <a:t>κά</a:t>
            </a:r>
            <a:r>
              <a:rPr lang="el-GR" sz="1800" i="1" dirty="0">
                <a:effectLst/>
                <a:latin typeface="Calibri" panose="020F0502020204030204" pitchFamily="34" charset="0"/>
                <a:ea typeface="Calibri" panose="020F0502020204030204" pitchFamily="34" charset="0"/>
              </a:rPr>
              <a:t> 2014. </a:t>
            </a:r>
            <a:r>
              <a:rPr lang="en-US" sz="1800" i="1" dirty="0">
                <a:effectLst/>
                <a:latin typeface="Calibri" panose="020F0502020204030204" pitchFamily="34" charset="0"/>
                <a:ea typeface="Calibri" panose="020F0502020204030204" pitchFamily="34" charset="0"/>
              </a:rPr>
              <a:t>H</a:t>
            </a:r>
            <a:r>
              <a:rPr lang="el-GR" sz="1800" i="1" dirty="0">
                <a:effectLst/>
                <a:latin typeface="Calibri" panose="020F0502020204030204" pitchFamily="34" charset="0"/>
                <a:ea typeface="Calibri" panose="020F0502020204030204" pitchFamily="34" charset="0"/>
              </a:rPr>
              <a:t> πάνω γραμμή είναι η μέγιστη ηλικία ανά </a:t>
            </a:r>
            <a:r>
              <a:rPr lang="el-GR" sz="1800" i="1" dirty="0" err="1">
                <a:effectLst/>
                <a:latin typeface="Calibri" panose="020F0502020204030204" pitchFamily="34" charset="0"/>
                <a:ea typeface="Calibri" panose="020F0502020204030204" pitchFamily="34" charset="0"/>
              </a:rPr>
              <a:t>κοόρτη</a:t>
            </a:r>
            <a:r>
              <a:rPr lang="el-GR" sz="1800" i="1" dirty="0">
                <a:effectLst/>
                <a:latin typeface="Calibri" panose="020F0502020204030204" pitchFamily="34" charset="0"/>
                <a:ea typeface="Calibri" panose="020F0502020204030204" pitchFamily="34" charset="0"/>
              </a:rPr>
              <a:t>, Η κάτω βασίζεται σε ιστορικά στοιχεία. Η πάνω γραμμή δεν δείχνει τάση μείωσης. </a:t>
            </a:r>
            <a:endParaRPr lang="el-G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224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6E97-31D9-90FC-4B80-350037DFC701}"/>
              </a:ext>
            </a:extLst>
          </p:cNvPr>
          <p:cNvSpPr>
            <a:spLocks noGrp="1"/>
          </p:cNvSpPr>
          <p:nvPr>
            <p:ph type="title"/>
          </p:nvPr>
        </p:nvSpPr>
        <p:spPr/>
        <p:txBody>
          <a:bodyPr/>
          <a:lstStyle/>
          <a:p>
            <a:r>
              <a:rPr lang="el-GR" dirty="0"/>
              <a:t>Ανισότητες μακροβιότητας ανά </a:t>
            </a:r>
            <a:r>
              <a:rPr lang="el-GR" b="1" dirty="0"/>
              <a:t>εισοδηματικό επίπεδο</a:t>
            </a:r>
          </a:p>
        </p:txBody>
      </p:sp>
      <p:sp>
        <p:nvSpPr>
          <p:cNvPr id="3" name="Content Placeholder 2">
            <a:extLst>
              <a:ext uri="{FF2B5EF4-FFF2-40B4-BE49-F238E27FC236}">
                <a16:creationId xmlns:a16="http://schemas.microsoft.com/office/drawing/2014/main" id="{26AF4009-AE1B-6758-4683-855F7CDAE510}"/>
              </a:ext>
            </a:extLst>
          </p:cNvPr>
          <p:cNvSpPr>
            <a:spLocks noGrp="1"/>
          </p:cNvSpPr>
          <p:nvPr>
            <p:ph sz="half" idx="1"/>
          </p:nvPr>
        </p:nvSpPr>
        <p:spPr>
          <a:xfrm>
            <a:off x="548297" y="2348880"/>
            <a:ext cx="5904656" cy="4176464"/>
          </a:xfrm>
        </p:spPr>
        <p:txBody>
          <a:bodyPr>
            <a:normAutofit fontScale="25000" lnSpcReduction="20000"/>
          </a:bodyPr>
          <a:lstStyle/>
          <a:p>
            <a:pPr marL="114300" indent="0" algn="just">
              <a:spcAft>
                <a:spcPts val="400"/>
              </a:spcAft>
              <a:buNone/>
            </a:pPr>
            <a:r>
              <a:rPr lang="el-GR" sz="4400" b="1" dirty="0">
                <a:effectLst/>
                <a:latin typeface="Calibri" panose="020F0502020204030204" pitchFamily="34" charset="0"/>
                <a:ea typeface="Calibri" panose="020F0502020204030204" pitchFamily="34" charset="0"/>
              </a:rPr>
              <a:t>Κοινωνικές διαφοροποιήσεις.</a:t>
            </a:r>
            <a:r>
              <a:rPr lang="el-GR" sz="4400" dirty="0">
                <a:effectLst/>
                <a:latin typeface="Calibri" panose="020F0502020204030204" pitchFamily="34" charset="0"/>
                <a:ea typeface="Calibri" panose="020F0502020204030204" pitchFamily="34" charset="0"/>
              </a:rPr>
              <a:t> Ο μέσος όρος προσδόκιμου κρύβει ατομικές διαφοροποιήσεις. </a:t>
            </a:r>
          </a:p>
          <a:p>
            <a:pPr marL="114300" indent="0" algn="just">
              <a:spcAft>
                <a:spcPts val="400"/>
              </a:spcAft>
              <a:buNone/>
            </a:pPr>
            <a:r>
              <a:rPr lang="el-GR" sz="5600" dirty="0">
                <a:effectLst/>
                <a:latin typeface="Calibri" panose="020F0502020204030204" pitchFamily="34" charset="0"/>
                <a:ea typeface="Calibri" panose="020F0502020204030204" pitchFamily="34" charset="0"/>
              </a:rPr>
              <a:t>Έρευνα από τις ΗΠΑ με ατομικά στοιχεία ‘πάνελ’, το </a:t>
            </a:r>
            <a:r>
              <a:rPr lang="en-US" sz="5600" dirty="0">
                <a:effectLst/>
                <a:latin typeface="Calibri" panose="020F0502020204030204" pitchFamily="34" charset="0"/>
                <a:ea typeface="Calibri" panose="020F0502020204030204" pitchFamily="34" charset="0"/>
              </a:rPr>
              <a:t>HRS</a:t>
            </a:r>
            <a:r>
              <a:rPr lang="el-GR" sz="5600" dirty="0">
                <a:effectLst/>
                <a:latin typeface="Calibri" panose="020F0502020204030204" pitchFamily="34" charset="0"/>
                <a:ea typeface="Calibri" panose="020F0502020204030204" pitchFamily="34" charset="0"/>
              </a:rPr>
              <a:t>, κατέγραψε τις αλλαγές μεταξύ </a:t>
            </a:r>
            <a:r>
              <a:rPr lang="el-GR" sz="5600" b="1" dirty="0">
                <a:effectLst/>
                <a:latin typeface="Calibri" panose="020F0502020204030204" pitchFamily="34" charset="0"/>
                <a:ea typeface="Calibri" panose="020F0502020204030204" pitchFamily="34" charset="0"/>
              </a:rPr>
              <a:t>1985 και 2005</a:t>
            </a:r>
            <a:r>
              <a:rPr lang="el-GR" sz="5600" dirty="0">
                <a:effectLst/>
                <a:latin typeface="Calibri" panose="020F0502020204030204" pitchFamily="34" charset="0"/>
                <a:ea typeface="Calibri" panose="020F0502020204030204" pitchFamily="34" charset="0"/>
              </a:rPr>
              <a:t> και το </a:t>
            </a:r>
            <a:r>
              <a:rPr lang="el-GR" sz="5600" b="1" dirty="0">
                <a:effectLst/>
                <a:latin typeface="Calibri" panose="020F0502020204030204" pitchFamily="34" charset="0"/>
                <a:ea typeface="Calibri" panose="020F0502020204030204" pitchFamily="34" charset="0"/>
              </a:rPr>
              <a:t>πώς αυτές σχετίζονται με την οικονομική ευμάρεια, ανά δεκατημόριο πληθυσμού</a:t>
            </a:r>
            <a:r>
              <a:rPr lang="el-GR" sz="5600" dirty="0">
                <a:effectLst/>
                <a:latin typeface="Calibri" panose="020F0502020204030204" pitchFamily="34" charset="0"/>
                <a:ea typeface="Calibri" panose="020F0502020204030204" pitchFamily="34" charset="0"/>
              </a:rPr>
              <a:t>, κατέληξε ότι:</a:t>
            </a:r>
          </a:p>
          <a:p>
            <a:pPr marL="342900" lvl="0" indent="-342900" algn="just">
              <a:spcAft>
                <a:spcPts val="400"/>
              </a:spcAft>
              <a:buFont typeface="+mj-lt"/>
              <a:buAutoNum type="alphaLcPeriod"/>
            </a:pPr>
            <a:r>
              <a:rPr lang="el-GR" sz="5600" dirty="0">
                <a:effectLst/>
                <a:latin typeface="Calibri" panose="020F0502020204030204" pitchFamily="34" charset="0"/>
                <a:ea typeface="Calibri" panose="020F0502020204030204" pitchFamily="34" charset="0"/>
              </a:rPr>
              <a:t>Μεγάλη διαφορά στο προσδόκιμο επιβίωσης </a:t>
            </a:r>
            <a:r>
              <a:rPr lang="el-GR" sz="5600" b="1" dirty="0" err="1">
                <a:effectLst/>
                <a:latin typeface="Calibri" panose="020F0502020204030204" pitchFamily="34" charset="0"/>
                <a:ea typeface="Calibri" panose="020F0502020204030204" pitchFamily="34" charset="0"/>
              </a:rPr>
              <a:t>πλουσιοι</a:t>
            </a:r>
            <a:r>
              <a:rPr lang="el-GR" sz="5600" b="1" dirty="0">
                <a:effectLst/>
                <a:latin typeface="Calibri" panose="020F0502020204030204" pitchFamily="34" charset="0"/>
                <a:ea typeface="Calibri" panose="020F0502020204030204" pitchFamily="34" charset="0"/>
              </a:rPr>
              <a:t>/ φτωχοί</a:t>
            </a:r>
          </a:p>
          <a:p>
            <a:pPr marL="342900" lvl="0" indent="-342900" algn="just">
              <a:spcAft>
                <a:spcPts val="400"/>
              </a:spcAft>
              <a:buFont typeface="+mj-lt"/>
              <a:buAutoNum type="alphaLcPeriod"/>
            </a:pPr>
            <a:r>
              <a:rPr lang="el-GR" sz="5600" dirty="0">
                <a:effectLst/>
                <a:latin typeface="Calibri" panose="020F0502020204030204" pitchFamily="34" charset="0"/>
                <a:ea typeface="Calibri" panose="020F0502020204030204" pitchFamily="34" charset="0"/>
              </a:rPr>
              <a:t>Η </a:t>
            </a:r>
            <a:r>
              <a:rPr lang="el-GR" sz="5600" b="1" dirty="0">
                <a:effectLst/>
                <a:latin typeface="Calibri" panose="020F0502020204030204" pitchFamily="34" charset="0"/>
                <a:ea typeface="Calibri" panose="020F0502020204030204" pitchFamily="34" charset="0"/>
              </a:rPr>
              <a:t>διαφορά μεγαλώνει </a:t>
            </a:r>
            <a:r>
              <a:rPr lang="el-GR" sz="5600" dirty="0">
                <a:effectLst/>
                <a:latin typeface="Calibri" panose="020F0502020204030204" pitchFamily="34" charset="0"/>
                <a:ea typeface="Calibri" panose="020F0502020204030204" pitchFamily="34" charset="0"/>
              </a:rPr>
              <a:t>διαχρονικά. ΟΙ πιο πλούσιοι αυξάνουν το ταχύτερα από τους φτωχούς – η ψαλίδα μεγαλώνει </a:t>
            </a:r>
          </a:p>
          <a:p>
            <a:pPr marL="342900" lvl="0" indent="-342900" algn="just">
              <a:spcAft>
                <a:spcPts val="400"/>
              </a:spcAft>
              <a:buFont typeface="+mj-lt"/>
              <a:buAutoNum type="alphaLcPeriod"/>
            </a:pPr>
            <a:r>
              <a:rPr lang="el-GR" sz="5600" dirty="0">
                <a:effectLst/>
                <a:latin typeface="Calibri" panose="020F0502020204030204" pitchFamily="34" charset="0"/>
                <a:ea typeface="Calibri" panose="020F0502020204030204" pitchFamily="34" charset="0"/>
              </a:rPr>
              <a:t>οι </a:t>
            </a:r>
            <a:r>
              <a:rPr lang="el-GR" sz="5600" b="1" dirty="0">
                <a:effectLst/>
                <a:latin typeface="Calibri" panose="020F0502020204030204" pitchFamily="34" charset="0"/>
                <a:ea typeface="Calibri" panose="020F0502020204030204" pitchFamily="34" charset="0"/>
              </a:rPr>
              <a:t>διαφορές</a:t>
            </a:r>
            <a:r>
              <a:rPr lang="el-GR" sz="5600" dirty="0">
                <a:effectLst/>
                <a:latin typeface="Calibri" panose="020F0502020204030204" pitchFamily="34" charset="0"/>
                <a:ea typeface="Calibri" panose="020F0502020204030204" pitchFamily="34" charset="0"/>
              </a:rPr>
              <a:t> μεταξύ ανδρών και γυναικών </a:t>
            </a:r>
            <a:r>
              <a:rPr lang="el-GR" sz="5600" i="1" dirty="0">
                <a:effectLst/>
                <a:latin typeface="Calibri" panose="020F0502020204030204" pitchFamily="34" charset="0"/>
                <a:ea typeface="Calibri" panose="020F0502020204030204" pitchFamily="34" charset="0"/>
              </a:rPr>
              <a:t>μικραίνουν</a:t>
            </a:r>
            <a:r>
              <a:rPr lang="el-GR" sz="5600" dirty="0">
                <a:effectLst/>
                <a:latin typeface="Calibri" panose="020F0502020204030204" pitchFamily="34" charset="0"/>
                <a:ea typeface="Calibri" panose="020F0502020204030204" pitchFamily="34" charset="0"/>
              </a:rPr>
              <a:t> </a:t>
            </a:r>
          </a:p>
          <a:p>
            <a:pPr marL="342900" lvl="0" indent="-342900" algn="just">
              <a:spcAft>
                <a:spcPts val="400"/>
              </a:spcAft>
              <a:buFont typeface="+mj-lt"/>
              <a:buAutoNum type="alphaLcPeriod"/>
            </a:pPr>
            <a:r>
              <a:rPr lang="el-GR" sz="5600" b="1" dirty="0">
                <a:effectLst/>
                <a:latin typeface="Calibri" panose="020F0502020204030204" pitchFamily="34" charset="0"/>
                <a:ea typeface="Calibri" panose="020F0502020204030204" pitchFamily="34" charset="0"/>
              </a:rPr>
              <a:t>οι φτωχές γυναίκες έχουν μειώσει το προσδόκιμο κατά άνω των 2 ετών ενώ οι πλούσιοι άνδρες το αύξησαν κατά 5,7 χρόνια</a:t>
            </a:r>
            <a:r>
              <a:rPr lang="el-GR" sz="5600" dirty="0">
                <a:effectLst/>
                <a:latin typeface="Calibri" panose="020F0502020204030204" pitchFamily="34" charset="0"/>
                <a:ea typeface="Calibri" panose="020F0502020204030204" pitchFamily="34" charset="0"/>
              </a:rPr>
              <a:t>. </a:t>
            </a:r>
            <a:endParaRPr lang="en-US" sz="5600" dirty="0">
              <a:effectLst/>
              <a:latin typeface="Calibri" panose="020F0502020204030204" pitchFamily="34" charset="0"/>
              <a:ea typeface="Calibri" panose="020F0502020204030204" pitchFamily="34" charset="0"/>
            </a:endParaRPr>
          </a:p>
          <a:p>
            <a:pPr marL="0" lvl="0" indent="0" algn="just">
              <a:spcAft>
                <a:spcPts val="400"/>
              </a:spcAft>
              <a:buNone/>
            </a:pPr>
            <a:r>
              <a:rPr lang="el-GR" sz="5600" dirty="0">
                <a:latin typeface="Calibri" panose="020F0502020204030204" pitchFamily="34" charset="0"/>
                <a:ea typeface="Calibri" panose="020F0502020204030204" pitchFamily="34" charset="0"/>
              </a:rPr>
              <a:t>Ευρήματα συσχετίζουν το μήκος ζωής με την εκπαίδευση (</a:t>
            </a:r>
            <a:r>
              <a:rPr lang="en-US" sz="5600" dirty="0" err="1">
                <a:latin typeface="Calibri" panose="020F0502020204030204" pitchFamily="34" charset="0"/>
                <a:ea typeface="Calibri" panose="020F0502020204030204" pitchFamily="34" charset="0"/>
              </a:rPr>
              <a:t>cov</a:t>
            </a:r>
            <a:r>
              <a:rPr lang="en-US" sz="5600" dirty="0">
                <a:latin typeface="Calibri" panose="020F0502020204030204" pitchFamily="34" charset="0"/>
                <a:ea typeface="Calibri" panose="020F0502020204030204" pitchFamily="34" charset="0"/>
              </a:rPr>
              <a:t> </a:t>
            </a:r>
            <a:r>
              <a:rPr lang="el-GR" sz="5600" dirty="0">
                <a:latin typeface="Calibri" panose="020F0502020204030204" pitchFamily="34" charset="0"/>
                <a:ea typeface="Calibri" panose="020F0502020204030204" pitchFamily="34" charset="0"/>
              </a:rPr>
              <a:t>με πλούτο).</a:t>
            </a:r>
          </a:p>
          <a:p>
            <a:pPr marL="0" lvl="0" indent="0" algn="just">
              <a:spcAft>
                <a:spcPts val="400"/>
              </a:spcAft>
              <a:buNone/>
            </a:pPr>
            <a:r>
              <a:rPr lang="el-GR" sz="5600" b="1" dirty="0">
                <a:solidFill>
                  <a:schemeClr val="accent1"/>
                </a:solidFill>
                <a:effectLst/>
                <a:latin typeface="Calibri" panose="020F0502020204030204" pitchFamily="34" charset="0"/>
                <a:ea typeface="Calibri" panose="020F0502020204030204" pitchFamily="34" charset="0"/>
              </a:rPr>
              <a:t>Πρόβλημα για την κοινωνική πολιτική: </a:t>
            </a:r>
            <a:r>
              <a:rPr lang="el-GR" sz="5600" b="1" dirty="0">
                <a:effectLst/>
                <a:latin typeface="Calibri" panose="020F0502020204030204" pitchFamily="34" charset="0"/>
                <a:ea typeface="Calibri" panose="020F0502020204030204" pitchFamily="34" charset="0"/>
              </a:rPr>
              <a:t>Οι συντάξεις ωφελούν τους πλο</a:t>
            </a:r>
            <a:r>
              <a:rPr lang="el-GR" sz="5600" b="1" dirty="0">
                <a:latin typeface="Calibri" panose="020F0502020204030204" pitchFamily="34" charset="0"/>
                <a:ea typeface="Calibri" panose="020F0502020204030204" pitchFamily="34" charset="0"/>
              </a:rPr>
              <a:t>ύσιους </a:t>
            </a:r>
            <a:r>
              <a:rPr lang="el-GR" sz="5600" b="1" i="1" dirty="0">
                <a:latin typeface="Calibri" panose="020F0502020204030204" pitchFamily="34" charset="0"/>
                <a:ea typeface="Calibri" panose="020F0502020204030204" pitchFamily="34" charset="0"/>
              </a:rPr>
              <a:t>πολύ περισσότερο</a:t>
            </a:r>
            <a:r>
              <a:rPr lang="el-GR" sz="5600" b="1" dirty="0">
                <a:latin typeface="Calibri" panose="020F0502020204030204" pitchFamily="34" charset="0"/>
                <a:ea typeface="Calibri" panose="020F0502020204030204" pitchFamily="34" charset="0"/>
              </a:rPr>
              <a:t>. </a:t>
            </a:r>
            <a:endParaRPr lang="en-US" sz="5600" b="1" dirty="0">
              <a:latin typeface="Calibri" panose="020F0502020204030204" pitchFamily="34" charset="0"/>
              <a:ea typeface="Calibri" panose="020F0502020204030204" pitchFamily="34" charset="0"/>
            </a:endParaRPr>
          </a:p>
          <a:p>
            <a:pPr algn="just">
              <a:spcAft>
                <a:spcPts val="400"/>
              </a:spcAft>
            </a:pPr>
            <a:r>
              <a:rPr lang="en-US" sz="5600" dirty="0">
                <a:effectLst/>
                <a:latin typeface="Calibri" panose="020F0502020204030204" pitchFamily="34" charset="0"/>
                <a:ea typeface="Calibri" panose="020F0502020204030204" pitchFamily="34" charset="0"/>
              </a:rPr>
              <a:t>	</a:t>
            </a:r>
            <a:r>
              <a:rPr lang="el-GR" sz="5600" dirty="0">
                <a:latin typeface="Calibri" panose="020F0502020204030204" pitchFamily="34" charset="0"/>
                <a:ea typeface="Calibri" panose="020F0502020204030204" pitchFamily="34" charset="0"/>
              </a:rPr>
              <a:t>Αλλάζει η </a:t>
            </a:r>
            <a:r>
              <a:rPr lang="el-GR" sz="5600" b="1" dirty="0">
                <a:latin typeface="Calibri" panose="020F0502020204030204" pitchFamily="34" charset="0"/>
                <a:ea typeface="Calibri" panose="020F0502020204030204" pitchFamily="34" charset="0"/>
              </a:rPr>
              <a:t>λογική</a:t>
            </a:r>
            <a:r>
              <a:rPr lang="el-GR" sz="5600" dirty="0">
                <a:latin typeface="Calibri" panose="020F0502020204030204" pitchFamily="34" charset="0"/>
                <a:ea typeface="Calibri" panose="020F0502020204030204" pitchFamily="34" charset="0"/>
              </a:rPr>
              <a:t> και η στόχευση της κοινωνικής πολιτικής;</a:t>
            </a:r>
          </a:p>
          <a:p>
            <a:pPr algn="just">
              <a:spcAft>
                <a:spcPts val="400"/>
              </a:spcAft>
            </a:pPr>
            <a:r>
              <a:rPr lang="el-GR" sz="5600" dirty="0">
                <a:latin typeface="Calibri" panose="020F0502020204030204" pitchFamily="34" charset="0"/>
                <a:ea typeface="Calibri" panose="020F0502020204030204" pitchFamily="34" charset="0"/>
              </a:rPr>
              <a:t>Σημαντικό επιχείρημα για </a:t>
            </a:r>
            <a:r>
              <a:rPr lang="el-GR" sz="5600" b="1" dirty="0">
                <a:latin typeface="Calibri" panose="020F0502020204030204" pitchFamily="34" charset="0"/>
                <a:ea typeface="Calibri" panose="020F0502020204030204" pitchFamily="34" charset="0"/>
              </a:rPr>
              <a:t>εξατομίκευση ρυθμίσεων </a:t>
            </a:r>
            <a:endParaRPr lang="el-GR" sz="5600" b="1" dirty="0">
              <a:effectLst/>
              <a:latin typeface="Calibri" panose="020F0502020204030204" pitchFamily="34" charset="0"/>
              <a:ea typeface="Calibri" panose="020F0502020204030204" pitchFamily="34" charset="0"/>
            </a:endParaRPr>
          </a:p>
          <a:p>
            <a:pPr marL="0" indent="0">
              <a:buNone/>
            </a:pPr>
            <a:endParaRPr lang="el-GR" dirty="0"/>
          </a:p>
        </p:txBody>
      </p:sp>
      <p:pic>
        <p:nvPicPr>
          <p:cNvPr id="7" name="Content Placeholder 6">
            <a:extLst>
              <a:ext uri="{FF2B5EF4-FFF2-40B4-BE49-F238E27FC236}">
                <a16:creationId xmlns:a16="http://schemas.microsoft.com/office/drawing/2014/main" id="{2FB0C7A5-675C-3B96-10A6-0947D3D638DE}"/>
              </a:ext>
            </a:extLst>
          </p:cNvPr>
          <p:cNvPicPr>
            <a:picLocks noGrp="1" noChangeAspect="1"/>
          </p:cNvPicPr>
          <p:nvPr>
            <p:ph sz="half" idx="2"/>
          </p:nvPr>
        </p:nvPicPr>
        <p:blipFill>
          <a:blip r:embed="rId2"/>
          <a:stretch>
            <a:fillRect/>
          </a:stretch>
        </p:blipFill>
        <p:spPr>
          <a:xfrm>
            <a:off x="6773540" y="1999206"/>
            <a:ext cx="4590686" cy="2914141"/>
          </a:xfrm>
          <a:prstGeom prst="rect">
            <a:avLst/>
          </a:prstGeom>
        </p:spPr>
      </p:pic>
      <p:sp>
        <p:nvSpPr>
          <p:cNvPr id="5" name="Date Placeholder 4">
            <a:extLst>
              <a:ext uri="{FF2B5EF4-FFF2-40B4-BE49-F238E27FC236}">
                <a16:creationId xmlns:a16="http://schemas.microsoft.com/office/drawing/2014/main" id="{4841633C-0368-148D-DB60-64C795901B1B}"/>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0CAFD650-A188-4C7F-4FB8-DF45687995C4}"/>
              </a:ext>
            </a:extLst>
          </p:cNvPr>
          <p:cNvSpPr>
            <a:spLocks noGrp="1"/>
          </p:cNvSpPr>
          <p:nvPr>
            <p:ph type="sldNum" sz="quarter" idx="12"/>
          </p:nvPr>
        </p:nvSpPr>
        <p:spPr/>
        <p:txBody>
          <a:bodyPr/>
          <a:lstStyle/>
          <a:p>
            <a:fld id="{129925B6-863B-4C2F-8765-BBFEFEBA9CE7}" type="slidenum">
              <a:rPr lang="en-GB" altLang="en-US" smtClean="0"/>
              <a:pPr/>
              <a:t>19</a:t>
            </a:fld>
            <a:endParaRPr lang="en-GB" altLang="en-US"/>
          </a:p>
        </p:txBody>
      </p:sp>
      <p:sp>
        <p:nvSpPr>
          <p:cNvPr id="4" name="Rectangle 3">
            <a:extLst>
              <a:ext uri="{FF2B5EF4-FFF2-40B4-BE49-F238E27FC236}">
                <a16:creationId xmlns:a16="http://schemas.microsoft.com/office/drawing/2014/main" id="{6C5C4BED-48B3-F448-1A0B-20A74E72DF17}"/>
              </a:ext>
            </a:extLst>
          </p:cNvPr>
          <p:cNvSpPr/>
          <p:nvPr/>
        </p:nvSpPr>
        <p:spPr>
          <a:xfrm>
            <a:off x="6672064" y="5661248"/>
            <a:ext cx="4752528" cy="10353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ΑΣΚΗΣΗ:  </a:t>
            </a:r>
            <a:r>
              <a:rPr lang="el-GR" dirty="0" err="1"/>
              <a:t>Γκουγκλάρετε</a:t>
            </a:r>
            <a:endParaRPr lang="el-GR" dirty="0"/>
          </a:p>
          <a:p>
            <a:pPr algn="ctr"/>
            <a:r>
              <a:rPr lang="en-GB" i="1" dirty="0"/>
              <a:t>life expectancy calculator</a:t>
            </a:r>
            <a:endParaRPr lang="el-GR" i="1" dirty="0"/>
          </a:p>
          <a:p>
            <a:pPr algn="ctr"/>
            <a:r>
              <a:rPr lang="el-GR" i="1" dirty="0"/>
              <a:t>(</a:t>
            </a:r>
            <a:r>
              <a:rPr lang="en-US" dirty="0">
                <a:hlinkClick r:id="rId3"/>
              </a:rPr>
              <a:t>How Long Will I Live? - Life Expectancy Calculator</a:t>
            </a:r>
            <a:r>
              <a:rPr lang="el-GR" dirty="0"/>
              <a:t>)</a:t>
            </a:r>
            <a:endParaRPr lang="el-GR" i="1" dirty="0"/>
          </a:p>
        </p:txBody>
      </p:sp>
      <p:sp>
        <p:nvSpPr>
          <p:cNvPr id="8" name="TextBox 7">
            <a:extLst>
              <a:ext uri="{FF2B5EF4-FFF2-40B4-BE49-F238E27FC236}">
                <a16:creationId xmlns:a16="http://schemas.microsoft.com/office/drawing/2014/main" id="{0CB06FE3-959B-75C5-776E-3C90497F6ED7}"/>
              </a:ext>
            </a:extLst>
          </p:cNvPr>
          <p:cNvSpPr txBox="1"/>
          <p:nvPr/>
        </p:nvSpPr>
        <p:spPr>
          <a:xfrm>
            <a:off x="6744072" y="5157192"/>
            <a:ext cx="4899631" cy="430887"/>
          </a:xfrm>
          <a:prstGeom prst="rect">
            <a:avLst/>
          </a:prstGeom>
          <a:noFill/>
        </p:spPr>
        <p:txBody>
          <a:bodyPr wrap="square" rtlCol="0">
            <a:spAutoFit/>
          </a:bodyPr>
          <a:lstStyle/>
          <a:p>
            <a:r>
              <a:rPr lang="en-US" sz="1100" dirty="0">
                <a:effectLst/>
                <a:latin typeface="Calibri" panose="020F0502020204030204" pitchFamily="34" charset="0"/>
                <a:ea typeface="Calibri" panose="020F0502020204030204" pitchFamily="34" charset="0"/>
              </a:rPr>
              <a:t>Barry P. Bosworth, Kathleen Burke, 2014 </a:t>
            </a:r>
            <a:r>
              <a:rPr lang="en-US" sz="1100" i="1" dirty="0">
                <a:effectLst/>
                <a:latin typeface="Calibri" panose="020F0502020204030204" pitchFamily="34" charset="0"/>
                <a:ea typeface="Calibri" panose="020F0502020204030204" pitchFamily="34" charset="0"/>
              </a:rPr>
              <a:t>Differential Mortality and Retirement Benefits  in the Health and Retirement Study</a:t>
            </a:r>
            <a:r>
              <a:rPr lang="en-US" sz="1100" dirty="0">
                <a:effectLst/>
                <a:latin typeface="Calibri" panose="020F0502020204030204" pitchFamily="34" charset="0"/>
                <a:ea typeface="Calibri" panose="020F0502020204030204" pitchFamily="34" charset="0"/>
              </a:rPr>
              <a:t>,  Brookings </a:t>
            </a:r>
            <a:r>
              <a:rPr lang="en-US" sz="1100" dirty="0" err="1">
                <a:effectLst/>
                <a:latin typeface="Calibri" panose="020F0502020204030204" pitchFamily="34" charset="0"/>
                <a:ea typeface="Calibri" panose="020F0502020204030204" pitchFamily="34" charset="0"/>
              </a:rPr>
              <a:t>Ecocomic</a:t>
            </a:r>
            <a:r>
              <a:rPr lang="en-US" sz="1100" dirty="0">
                <a:effectLst/>
                <a:latin typeface="Calibri" panose="020F0502020204030204" pitchFamily="34" charset="0"/>
                <a:ea typeface="Calibri" panose="020F0502020204030204" pitchFamily="34" charset="0"/>
              </a:rPr>
              <a:t> Pape</a:t>
            </a:r>
            <a:r>
              <a:rPr lang="en-US" sz="1100" dirty="0">
                <a:latin typeface="Calibri" panose="020F0502020204030204" pitchFamily="34" charset="0"/>
                <a:ea typeface="Calibri" panose="020F0502020204030204" pitchFamily="34" charset="0"/>
              </a:rPr>
              <a:t>rs</a:t>
            </a:r>
            <a:endParaRPr lang="el-GR" sz="1100" dirty="0"/>
          </a:p>
        </p:txBody>
      </p:sp>
    </p:spTree>
    <p:extLst>
      <p:ext uri="{BB962C8B-B14F-4D97-AF65-F5344CB8AC3E}">
        <p14:creationId xmlns:p14="http://schemas.microsoft.com/office/powerpoint/2010/main" val="154618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C4D1-AA01-4082-FD27-EEE90DA36DCB}"/>
              </a:ext>
            </a:extLst>
          </p:cNvPr>
          <p:cNvSpPr>
            <a:spLocks noGrp="1"/>
          </p:cNvSpPr>
          <p:nvPr>
            <p:ph type="title"/>
          </p:nvPr>
        </p:nvSpPr>
        <p:spPr/>
        <p:txBody>
          <a:bodyPr/>
          <a:lstStyle/>
          <a:p>
            <a:r>
              <a:rPr lang="el-GR" dirty="0"/>
              <a:t>ΠΕΡΙΓΡΑΜΜΑ</a:t>
            </a:r>
          </a:p>
        </p:txBody>
      </p:sp>
      <p:sp>
        <p:nvSpPr>
          <p:cNvPr id="3" name="Text Placeholder 2">
            <a:extLst>
              <a:ext uri="{FF2B5EF4-FFF2-40B4-BE49-F238E27FC236}">
                <a16:creationId xmlns:a16="http://schemas.microsoft.com/office/drawing/2014/main" id="{77CD47B2-6811-D1C4-5F46-44DB47A83892}"/>
              </a:ext>
            </a:extLst>
          </p:cNvPr>
          <p:cNvSpPr>
            <a:spLocks noGrp="1"/>
          </p:cNvSpPr>
          <p:nvPr>
            <p:ph type="body" idx="1"/>
          </p:nvPr>
        </p:nvSpPr>
        <p:spPr/>
        <p:txBody>
          <a:bodyPr/>
          <a:lstStyle/>
          <a:p>
            <a:r>
              <a:rPr lang="en-US" dirty="0"/>
              <a:t>1.</a:t>
            </a:r>
            <a:r>
              <a:rPr lang="el-GR" dirty="0" err="1"/>
              <a:t>Γενικη</a:t>
            </a:r>
            <a:r>
              <a:rPr lang="el-GR" dirty="0"/>
              <a:t> </a:t>
            </a:r>
            <a:r>
              <a:rPr lang="el-GR" dirty="0" err="1"/>
              <a:t>εικονα</a:t>
            </a:r>
            <a:endParaRPr lang="el-GR" dirty="0"/>
          </a:p>
          <a:p>
            <a:r>
              <a:rPr lang="el-GR" dirty="0"/>
              <a:t>2. </a:t>
            </a:r>
            <a:r>
              <a:rPr lang="el-GR" dirty="0" err="1"/>
              <a:t>Ειδικα</a:t>
            </a:r>
            <a:r>
              <a:rPr lang="el-GR" dirty="0"/>
              <a:t> </a:t>
            </a:r>
            <a:r>
              <a:rPr lang="el-GR" dirty="0" err="1"/>
              <a:t>θεματα</a:t>
            </a:r>
            <a:r>
              <a:rPr lang="el-GR" dirty="0"/>
              <a:t> </a:t>
            </a:r>
          </a:p>
          <a:p>
            <a:endParaRPr lang="el-GR" dirty="0"/>
          </a:p>
        </p:txBody>
      </p:sp>
      <p:sp>
        <p:nvSpPr>
          <p:cNvPr id="4" name="Date Placeholder 3">
            <a:extLst>
              <a:ext uri="{FF2B5EF4-FFF2-40B4-BE49-F238E27FC236}">
                <a16:creationId xmlns:a16="http://schemas.microsoft.com/office/drawing/2014/main" id="{7F505074-AC1B-5F2E-87F3-0AA5135505C0}"/>
              </a:ext>
            </a:extLst>
          </p:cNvPr>
          <p:cNvSpPr>
            <a:spLocks noGrp="1"/>
          </p:cNvSpPr>
          <p:nvPr>
            <p:ph type="dt" sz="half" idx="10"/>
          </p:nvPr>
        </p:nvSpPr>
        <p:spPr/>
        <p:txBody>
          <a:bodyPr/>
          <a:lstStyle/>
          <a:p>
            <a:pPr>
              <a:defRPr/>
            </a:pPr>
            <a:fld id="{41DB938C-B847-4B4B-984F-F7A3ADF79566}" type="datetime1">
              <a:rPr lang="en-GB" smtClean="0"/>
              <a:t>14/05/2025</a:t>
            </a:fld>
            <a:endParaRPr lang="en-GB"/>
          </a:p>
        </p:txBody>
      </p:sp>
      <p:sp>
        <p:nvSpPr>
          <p:cNvPr id="5" name="Slide Number Placeholder 4">
            <a:extLst>
              <a:ext uri="{FF2B5EF4-FFF2-40B4-BE49-F238E27FC236}">
                <a16:creationId xmlns:a16="http://schemas.microsoft.com/office/drawing/2014/main" id="{3BC386A0-02A7-EA7A-19C4-D29AD11AAC18}"/>
              </a:ext>
            </a:extLst>
          </p:cNvPr>
          <p:cNvSpPr>
            <a:spLocks noGrp="1"/>
          </p:cNvSpPr>
          <p:nvPr>
            <p:ph type="sldNum" sz="quarter" idx="12"/>
          </p:nvPr>
        </p:nvSpPr>
        <p:spPr/>
        <p:txBody>
          <a:bodyPr/>
          <a:lstStyle/>
          <a:p>
            <a:fld id="{129925B6-863B-4C2F-8765-BBFEFEBA9CE7}" type="slidenum">
              <a:rPr lang="en-GB" altLang="en-US" smtClean="0"/>
              <a:pPr/>
              <a:t>2</a:t>
            </a:fld>
            <a:endParaRPr lang="en-GB" altLang="en-US"/>
          </a:p>
        </p:txBody>
      </p:sp>
    </p:spTree>
    <p:extLst>
      <p:ext uri="{BB962C8B-B14F-4D97-AF65-F5344CB8AC3E}">
        <p14:creationId xmlns:p14="http://schemas.microsoft.com/office/powerpoint/2010/main" val="308075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4" name="Rectangle 33">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6" name="Oval 35">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8" name="Oval 37">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0" name="Oval 39">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1" name="Oval 40">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2" name="Oval 41">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3"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l-GR"/>
            </a:p>
          </p:txBody>
        </p:sp>
        <p:sp>
          <p:nvSpPr>
            <p:cNvPr id="44"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l-GR"/>
            </a:p>
          </p:txBody>
        </p:sp>
        <p:sp>
          <p:nvSpPr>
            <p:cNvPr id="45"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l-GR"/>
            </a:p>
          </p:txBody>
        </p:sp>
      </p:grpSp>
      <p:sp>
        <p:nvSpPr>
          <p:cNvPr id="46" name="Rectangle 45">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7" name="Rectangle 46">
            <a:extLst>
              <a:ext uri="{FF2B5EF4-FFF2-40B4-BE49-F238E27FC236}">
                <a16:creationId xmlns:a16="http://schemas.microsoft.com/office/drawing/2014/main" id="{72C6E0B7-C37D-4D54-8F3E-8D9F9097F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l-GR"/>
          </a:p>
        </p:txBody>
      </p:sp>
      <p:sp>
        <p:nvSpPr>
          <p:cNvPr id="48" name="Freeform: Shape 47">
            <a:extLst>
              <a:ext uri="{FF2B5EF4-FFF2-40B4-BE49-F238E27FC236}">
                <a16:creationId xmlns:a16="http://schemas.microsoft.com/office/drawing/2014/main" id="{B7B653ED-BC47-4D34-B612-473D6AFAD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l-GR"/>
          </a:p>
        </p:txBody>
      </p:sp>
      <p:sp>
        <p:nvSpPr>
          <p:cNvPr id="31" name="Freeform 5">
            <a:extLst>
              <a:ext uri="{FF2B5EF4-FFF2-40B4-BE49-F238E27FC236}">
                <a16:creationId xmlns:a16="http://schemas.microsoft.com/office/drawing/2014/main" id="{B93D812D-BB26-4FDD-A218-F6F71E737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l-GR"/>
          </a:p>
        </p:txBody>
      </p:sp>
      <p:sp>
        <p:nvSpPr>
          <p:cNvPr id="33" name="Freeform 5">
            <a:extLst>
              <a:ext uri="{FF2B5EF4-FFF2-40B4-BE49-F238E27FC236}">
                <a16:creationId xmlns:a16="http://schemas.microsoft.com/office/drawing/2014/main" id="{EEA99C6C-BC37-4408-9F74-3DDB1060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l-GR"/>
          </a:p>
        </p:txBody>
      </p:sp>
      <p:sp>
        <p:nvSpPr>
          <p:cNvPr id="2" name="Title 1">
            <a:extLst>
              <a:ext uri="{FF2B5EF4-FFF2-40B4-BE49-F238E27FC236}">
                <a16:creationId xmlns:a16="http://schemas.microsoft.com/office/drawing/2014/main" id="{FB1BF3BA-6B0D-A28F-FD31-13832D7B57BF}"/>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l-GR" b="0" i="0" kern="1200" dirty="0">
                <a:solidFill>
                  <a:srgbClr val="FFFFFE"/>
                </a:solidFill>
                <a:latin typeface="+mj-lt"/>
                <a:ea typeface="+mj-ea"/>
                <a:cs typeface="+mj-cs"/>
              </a:rPr>
              <a:t>‘</a:t>
            </a:r>
            <a:r>
              <a:rPr lang="en-US" b="0" i="1" kern="1200" dirty="0" err="1">
                <a:solidFill>
                  <a:srgbClr val="FFFFFE"/>
                </a:solidFill>
                <a:latin typeface="+mj-lt"/>
                <a:ea typeface="+mj-ea"/>
                <a:cs typeface="+mj-cs"/>
              </a:rPr>
              <a:t>Θάν</a:t>
            </a:r>
            <a:r>
              <a:rPr lang="en-US" b="0" i="1" kern="1200" dirty="0">
                <a:solidFill>
                  <a:srgbClr val="FFFFFE"/>
                </a:solidFill>
                <a:latin typeface="+mj-lt"/>
                <a:ea typeface="+mj-ea"/>
                <a:cs typeface="+mj-cs"/>
              </a:rPr>
              <a:t>ατοι απόγνωσης</a:t>
            </a:r>
            <a:r>
              <a:rPr lang="el-GR" b="0" i="1" kern="1200" dirty="0">
                <a:solidFill>
                  <a:srgbClr val="FFFFFE"/>
                </a:solidFill>
                <a:latin typeface="+mj-lt"/>
                <a:ea typeface="+mj-ea"/>
                <a:cs typeface="+mj-cs"/>
              </a:rPr>
              <a:t>’</a:t>
            </a:r>
            <a:r>
              <a:rPr lang="en-US" b="0" i="1" kern="1200" dirty="0">
                <a:solidFill>
                  <a:srgbClr val="FFFFFE"/>
                </a:solidFill>
                <a:latin typeface="+mj-lt"/>
                <a:ea typeface="+mj-ea"/>
                <a:cs typeface="+mj-cs"/>
              </a:rPr>
              <a:t> </a:t>
            </a:r>
            <a:r>
              <a:rPr lang="en-US" b="0" i="0" kern="1200" dirty="0">
                <a:solidFill>
                  <a:srgbClr val="FFFFFE"/>
                </a:solidFill>
                <a:latin typeface="+mj-lt"/>
                <a:ea typeface="+mj-ea"/>
                <a:cs typeface="+mj-cs"/>
              </a:rPr>
              <a:t>στις ΗΠΑ</a:t>
            </a:r>
          </a:p>
        </p:txBody>
      </p:sp>
      <p:sp>
        <p:nvSpPr>
          <p:cNvPr id="35" name="Rectangle 34">
            <a:extLst>
              <a:ext uri="{FF2B5EF4-FFF2-40B4-BE49-F238E27FC236}">
                <a16:creationId xmlns:a16="http://schemas.microsoft.com/office/drawing/2014/main" id="{924C0032-B592-45AB-AD23-5A4BD369B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7" name="Oval 36">
            <a:extLst>
              <a:ext uri="{FF2B5EF4-FFF2-40B4-BE49-F238E27FC236}">
                <a16:creationId xmlns:a16="http://schemas.microsoft.com/office/drawing/2014/main" id="{89BF1F84-E7C7-42A7-911D-8E48AF671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9" name="Oval 38">
            <a:extLst>
              <a:ext uri="{FF2B5EF4-FFF2-40B4-BE49-F238E27FC236}">
                <a16:creationId xmlns:a16="http://schemas.microsoft.com/office/drawing/2014/main" id="{0C3CFCFE-6522-4333-8CB1-16DB80E7E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Content Placeholder 2">
            <a:extLst>
              <a:ext uri="{FF2B5EF4-FFF2-40B4-BE49-F238E27FC236}">
                <a16:creationId xmlns:a16="http://schemas.microsoft.com/office/drawing/2014/main" id="{32CC1DFF-C992-AF9E-67A0-8C8DB14DF176}"/>
              </a:ext>
            </a:extLst>
          </p:cNvPr>
          <p:cNvSpPr>
            <a:spLocks noGrp="1"/>
          </p:cNvSpPr>
          <p:nvPr>
            <p:ph sz="half" idx="1"/>
          </p:nvPr>
        </p:nvSpPr>
        <p:spPr>
          <a:xfrm>
            <a:off x="639098" y="2418735"/>
            <a:ext cx="6072776" cy="3811740"/>
          </a:xfrm>
        </p:spPr>
        <p:txBody>
          <a:bodyPr vert="horz" lIns="91440" tIns="45720" rIns="91440" bIns="45720" rtlCol="0" anchor="ctr">
            <a:normAutofit/>
          </a:bodyPr>
          <a:lstStyle/>
          <a:p>
            <a:pPr>
              <a:lnSpc>
                <a:spcPct val="90000"/>
              </a:lnSpc>
            </a:pPr>
            <a:r>
              <a:rPr lang="en-US" dirty="0">
                <a:solidFill>
                  <a:srgbClr val="FFFFFE"/>
                </a:solidFill>
              </a:rPr>
              <a:t>2014-2017 </a:t>
            </a:r>
            <a:r>
              <a:rPr lang="en-US" dirty="0" err="1">
                <a:solidFill>
                  <a:srgbClr val="FFFFFE"/>
                </a:solidFill>
              </a:rPr>
              <a:t>το</a:t>
            </a:r>
            <a:r>
              <a:rPr lang="en-US" dirty="0">
                <a:solidFill>
                  <a:srgbClr val="FFFFFE"/>
                </a:solidFill>
              </a:rPr>
              <a:t> π</a:t>
            </a:r>
            <a:r>
              <a:rPr lang="en-US" dirty="0" err="1">
                <a:solidFill>
                  <a:srgbClr val="FFFFFE"/>
                </a:solidFill>
              </a:rPr>
              <a:t>ροσδόκιμο</a:t>
            </a:r>
            <a:r>
              <a:rPr lang="en-US" dirty="0">
                <a:solidFill>
                  <a:srgbClr val="FFFFFE"/>
                </a:solidFill>
              </a:rPr>
              <a:t> </a:t>
            </a:r>
            <a:r>
              <a:rPr lang="en-US" dirty="0" err="1">
                <a:solidFill>
                  <a:srgbClr val="FFFFFE"/>
                </a:solidFill>
              </a:rPr>
              <a:t>μειώνετ</a:t>
            </a:r>
            <a:r>
              <a:rPr lang="en-US" dirty="0">
                <a:solidFill>
                  <a:srgbClr val="FFFFFE"/>
                </a:solidFill>
              </a:rPr>
              <a:t>αι στις ΗΠΑ και (σε μικρότερο βαθμό) στην Μεγάλη Βρετανία. </a:t>
            </a:r>
          </a:p>
          <a:p>
            <a:pPr>
              <a:lnSpc>
                <a:spcPct val="90000"/>
              </a:lnSpc>
            </a:pPr>
            <a:r>
              <a:rPr lang="en-US" dirty="0" err="1">
                <a:solidFill>
                  <a:srgbClr val="FFFFFE"/>
                </a:solidFill>
              </a:rPr>
              <a:t>Μελετήθηκε</a:t>
            </a:r>
            <a:r>
              <a:rPr lang="en-US" dirty="0">
                <a:solidFill>
                  <a:srgbClr val="FFFFFE"/>
                </a:solidFill>
              </a:rPr>
              <a:t> από Angus Deaton και Anne Case</a:t>
            </a:r>
          </a:p>
          <a:p>
            <a:pPr>
              <a:lnSpc>
                <a:spcPct val="90000"/>
              </a:lnSpc>
              <a:buFont typeface="+mj-lt"/>
              <a:buAutoNum type="arabicPeriod"/>
            </a:pPr>
            <a:r>
              <a:rPr lang="en-US" dirty="0" err="1">
                <a:solidFill>
                  <a:srgbClr val="FFFFFE"/>
                </a:solidFill>
              </a:rPr>
              <a:t>Αφορούσε</a:t>
            </a:r>
            <a:r>
              <a:rPr lang="en-US" dirty="0">
                <a:solidFill>
                  <a:srgbClr val="FFFFFE"/>
                </a:solidFill>
              </a:rPr>
              <a:t> απ</a:t>
            </a:r>
            <a:r>
              <a:rPr lang="en-US" dirty="0" err="1">
                <a:solidFill>
                  <a:srgbClr val="FFFFFE"/>
                </a:solidFill>
              </a:rPr>
              <a:t>οκλειστικά</a:t>
            </a:r>
            <a:r>
              <a:rPr lang="en-US" dirty="0">
                <a:solidFill>
                  <a:srgbClr val="FFFFFE"/>
                </a:solidFill>
              </a:rPr>
              <a:t> </a:t>
            </a:r>
            <a:r>
              <a:rPr lang="en-US" dirty="0" err="1">
                <a:solidFill>
                  <a:srgbClr val="FFFFFE"/>
                </a:solidFill>
              </a:rPr>
              <a:t>άνδρες</a:t>
            </a:r>
            <a:r>
              <a:rPr lang="en-US" dirty="0">
                <a:solidFill>
                  <a:srgbClr val="FFFFFE"/>
                </a:solidFill>
              </a:rPr>
              <a:t> </a:t>
            </a:r>
            <a:r>
              <a:rPr lang="en-US" dirty="0" err="1">
                <a:solidFill>
                  <a:srgbClr val="FFFFFE"/>
                </a:solidFill>
              </a:rPr>
              <a:t>χωρίς</a:t>
            </a:r>
            <a:r>
              <a:rPr lang="en-US" dirty="0">
                <a:solidFill>
                  <a:srgbClr val="FFFFFE"/>
                </a:solidFill>
              </a:rPr>
              <a:t> πα</a:t>
            </a:r>
            <a:r>
              <a:rPr lang="en-US" dirty="0" err="1">
                <a:solidFill>
                  <a:srgbClr val="FFFFFE"/>
                </a:solidFill>
              </a:rPr>
              <a:t>νε</a:t>
            </a:r>
            <a:r>
              <a:rPr lang="en-US" dirty="0">
                <a:solidFill>
                  <a:srgbClr val="FFFFFE"/>
                </a:solidFill>
              </a:rPr>
              <a:t>πιστημιακή εκπαίδευση</a:t>
            </a:r>
          </a:p>
          <a:p>
            <a:pPr>
              <a:lnSpc>
                <a:spcPct val="90000"/>
              </a:lnSpc>
              <a:buFont typeface="+mj-lt"/>
              <a:buAutoNum type="arabicPeriod"/>
            </a:pPr>
            <a:r>
              <a:rPr lang="en-US" dirty="0" err="1">
                <a:solidFill>
                  <a:srgbClr val="FFFFFE"/>
                </a:solidFill>
                <a:effectLst/>
              </a:rPr>
              <a:t>οφείλετ</a:t>
            </a:r>
            <a:r>
              <a:rPr lang="en-US" dirty="0">
                <a:solidFill>
                  <a:srgbClr val="FFFFFE"/>
                </a:solidFill>
                <a:effectLst/>
              </a:rPr>
              <a:t>αι σε ‘Θανάτους απόγνωσης’  (deaths of despair) - αυτοκτονίες, ναρκωτικά, κατάχρηση παυσίπονων</a:t>
            </a:r>
          </a:p>
          <a:p>
            <a:pPr>
              <a:lnSpc>
                <a:spcPct val="90000"/>
              </a:lnSpc>
              <a:buFont typeface="+mj-lt"/>
              <a:buAutoNum type="arabicPeriod"/>
            </a:pPr>
            <a:r>
              <a:rPr lang="en-US" dirty="0" err="1">
                <a:solidFill>
                  <a:srgbClr val="FFFFFE"/>
                </a:solidFill>
                <a:effectLst/>
              </a:rPr>
              <a:t>Στην</a:t>
            </a:r>
            <a:r>
              <a:rPr lang="en-US" dirty="0">
                <a:solidFill>
                  <a:srgbClr val="FFFFFE"/>
                </a:solidFill>
                <a:effectLst/>
              </a:rPr>
              <a:t> </a:t>
            </a:r>
            <a:r>
              <a:rPr lang="en-US" dirty="0" err="1">
                <a:solidFill>
                  <a:srgbClr val="FFFFFE"/>
                </a:solidFill>
                <a:effectLst/>
              </a:rPr>
              <a:t>Βρετ</a:t>
            </a:r>
            <a:r>
              <a:rPr lang="en-US" dirty="0">
                <a:solidFill>
                  <a:srgbClr val="FFFFFE"/>
                </a:solidFill>
                <a:effectLst/>
              </a:rPr>
              <a:t>ανία η μείωση δεν είναι τόσο έντονη. </a:t>
            </a:r>
            <a:r>
              <a:rPr lang="en-US" dirty="0" err="1">
                <a:solidFill>
                  <a:srgbClr val="FFFFFE"/>
                </a:solidFill>
                <a:effectLst/>
              </a:rPr>
              <a:t>Θάν</a:t>
            </a:r>
            <a:r>
              <a:rPr lang="en-US" dirty="0">
                <a:solidFill>
                  <a:srgbClr val="FFFFFE"/>
                </a:solidFill>
                <a:effectLst/>
              </a:rPr>
              <a:t>ατοι απόγνωσης συναντώνται μόνο στην Σκωτία</a:t>
            </a:r>
            <a:endParaRPr lang="en-US" dirty="0">
              <a:solidFill>
                <a:srgbClr val="FFFFFE"/>
              </a:solidFill>
            </a:endParaRPr>
          </a:p>
        </p:txBody>
      </p:sp>
      <p:sp>
        <p:nvSpPr>
          <p:cNvPr id="6" name="Slide Number Placeholder 5">
            <a:extLst>
              <a:ext uri="{FF2B5EF4-FFF2-40B4-BE49-F238E27FC236}">
                <a16:creationId xmlns:a16="http://schemas.microsoft.com/office/drawing/2014/main" id="{355C41FB-5F85-5AD4-8D96-B1CA36F60B4D}"/>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129925B6-863B-4C2F-8765-BBFEFEBA9CE7}" type="slidenum">
              <a:rPr lang="en-US" altLang="en-US">
                <a:solidFill>
                  <a:srgbClr val="FFFFFE"/>
                </a:solidFill>
              </a:rPr>
              <a:pPr defTabSz="914400">
                <a:spcAft>
                  <a:spcPts val="600"/>
                </a:spcAft>
              </a:pPr>
              <a:t>20</a:t>
            </a:fld>
            <a:endParaRPr lang="en-US" altLang="en-US">
              <a:solidFill>
                <a:srgbClr val="FFFFFE"/>
              </a:solidFill>
            </a:endParaRPr>
          </a:p>
        </p:txBody>
      </p:sp>
      <p:pic>
        <p:nvPicPr>
          <p:cNvPr id="7" name="Content Placeholder 6">
            <a:extLst>
              <a:ext uri="{FF2B5EF4-FFF2-40B4-BE49-F238E27FC236}">
                <a16:creationId xmlns:a16="http://schemas.microsoft.com/office/drawing/2014/main" id="{4A697FBA-FE4A-B8E8-E11A-A0D35A46CFFE}"/>
              </a:ext>
            </a:extLst>
          </p:cNvPr>
          <p:cNvPicPr>
            <a:picLocks noGrp="1" noChangeAspect="1"/>
          </p:cNvPicPr>
          <p:nvPr>
            <p:ph sz="half" idx="2"/>
          </p:nvPr>
        </p:nvPicPr>
        <p:blipFill>
          <a:blip r:embed="rId3"/>
          <a:stretch>
            <a:fillRect/>
          </a:stretch>
        </p:blipFill>
        <p:spPr>
          <a:xfrm>
            <a:off x="7104112" y="4049767"/>
            <a:ext cx="4807879" cy="2512503"/>
          </a:xfrm>
          <a:prstGeom prst="rect">
            <a:avLst/>
          </a:prstGeom>
        </p:spPr>
      </p:pic>
      <p:sp>
        <p:nvSpPr>
          <p:cNvPr id="5" name="Date Placeholder 4">
            <a:extLst>
              <a:ext uri="{FF2B5EF4-FFF2-40B4-BE49-F238E27FC236}">
                <a16:creationId xmlns:a16="http://schemas.microsoft.com/office/drawing/2014/main" id="{6973BA60-765C-7B6A-2CAB-5A6872DDB2B9}"/>
              </a:ext>
            </a:extLst>
          </p:cNvPr>
          <p:cNvSpPr>
            <a:spLocks noGrp="1"/>
          </p:cNvSpPr>
          <p:nvPr>
            <p:ph type="dt" sz="half" idx="10"/>
          </p:nvPr>
        </p:nvSpPr>
        <p:spPr>
          <a:xfrm>
            <a:off x="10653104" y="6391838"/>
            <a:ext cx="990599" cy="304799"/>
          </a:xfrm>
        </p:spPr>
        <p:txBody>
          <a:bodyPr vert="horz" lIns="91440" tIns="45720" rIns="91440" bIns="45720" rtlCol="0" anchor="ctr">
            <a:normAutofit/>
          </a:bodyPr>
          <a:lstStyle/>
          <a:p>
            <a:pPr defTabSz="914400">
              <a:spcAft>
                <a:spcPts val="600"/>
              </a:spcAft>
              <a:defRPr/>
            </a:pPr>
            <a:fld id="{14F36A37-D5E3-4C3B-B28D-88BB6D3F7475}" type="datetime1">
              <a:rPr lang="en-US" smtClean="0"/>
              <a:pPr defTabSz="914400">
                <a:spcAft>
                  <a:spcPts val="600"/>
                </a:spcAft>
                <a:defRPr/>
              </a:pPr>
              <a:t>5/14/2025</a:t>
            </a:fld>
            <a:endParaRPr lang="en-US"/>
          </a:p>
        </p:txBody>
      </p:sp>
      <p:pic>
        <p:nvPicPr>
          <p:cNvPr id="9" name="Picture 8">
            <a:extLst>
              <a:ext uri="{FF2B5EF4-FFF2-40B4-BE49-F238E27FC236}">
                <a16:creationId xmlns:a16="http://schemas.microsoft.com/office/drawing/2014/main" id="{F6AB0BEF-EDF4-9A94-396C-56B83D7A1113}"/>
              </a:ext>
            </a:extLst>
          </p:cNvPr>
          <p:cNvPicPr>
            <a:picLocks noChangeAspect="1"/>
          </p:cNvPicPr>
          <p:nvPr/>
        </p:nvPicPr>
        <p:blipFill>
          <a:blip r:embed="rId4"/>
          <a:stretch>
            <a:fillRect/>
          </a:stretch>
        </p:blipFill>
        <p:spPr>
          <a:xfrm>
            <a:off x="7457555" y="548680"/>
            <a:ext cx="4095347" cy="2989603"/>
          </a:xfrm>
          <a:prstGeom prst="rect">
            <a:avLst/>
          </a:prstGeom>
        </p:spPr>
      </p:pic>
      <p:pic>
        <p:nvPicPr>
          <p:cNvPr id="10" name="Picture 9">
            <a:extLst>
              <a:ext uri="{FF2B5EF4-FFF2-40B4-BE49-F238E27FC236}">
                <a16:creationId xmlns:a16="http://schemas.microsoft.com/office/drawing/2014/main" id="{BAEE8BCC-F5CF-D78E-E60A-6D0A36BDD057}"/>
              </a:ext>
            </a:extLst>
          </p:cNvPr>
          <p:cNvPicPr>
            <a:picLocks noChangeAspect="1"/>
          </p:cNvPicPr>
          <p:nvPr/>
        </p:nvPicPr>
        <p:blipFill>
          <a:blip r:embed="rId5"/>
          <a:stretch>
            <a:fillRect/>
          </a:stretch>
        </p:blipFill>
        <p:spPr>
          <a:xfrm>
            <a:off x="6168812" y="5282451"/>
            <a:ext cx="900190" cy="1368289"/>
          </a:xfrm>
          <a:prstGeom prst="rect">
            <a:avLst/>
          </a:prstGeom>
        </p:spPr>
      </p:pic>
    </p:spTree>
    <p:extLst>
      <p:ext uri="{BB962C8B-B14F-4D97-AF65-F5344CB8AC3E}">
        <p14:creationId xmlns:p14="http://schemas.microsoft.com/office/powerpoint/2010/main" val="381830782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B8A5-B5F8-8ACF-2F5D-9313D626B57C}"/>
              </a:ext>
            </a:extLst>
          </p:cNvPr>
          <p:cNvSpPr>
            <a:spLocks noGrp="1"/>
          </p:cNvSpPr>
          <p:nvPr>
            <p:ph type="title"/>
          </p:nvPr>
        </p:nvSpPr>
        <p:spPr/>
        <p:txBody>
          <a:bodyPr/>
          <a:lstStyle/>
          <a:p>
            <a:r>
              <a:rPr lang="el-GR" b="1" dirty="0">
                <a:effectLst>
                  <a:outerShdw blurRad="38100" dist="38100" dir="2700000" algn="tl">
                    <a:srgbClr val="000000">
                      <a:alpha val="43137"/>
                    </a:srgbClr>
                  </a:outerShdw>
                </a:effectLst>
              </a:rPr>
              <a:t>Γεννητικότητα</a:t>
            </a:r>
            <a:r>
              <a:rPr lang="el-GR" dirty="0"/>
              <a:t> – Πλήθος παρανοήσεων</a:t>
            </a:r>
            <a:endParaRPr lang="en-GB" dirty="0"/>
          </a:p>
        </p:txBody>
      </p:sp>
      <p:sp>
        <p:nvSpPr>
          <p:cNvPr id="3" name="Content Placeholder 2">
            <a:extLst>
              <a:ext uri="{FF2B5EF4-FFF2-40B4-BE49-F238E27FC236}">
                <a16:creationId xmlns:a16="http://schemas.microsoft.com/office/drawing/2014/main" id="{F0018714-D45F-2612-7842-3F6678A62B86}"/>
              </a:ext>
            </a:extLst>
          </p:cNvPr>
          <p:cNvSpPr>
            <a:spLocks noGrp="1"/>
          </p:cNvSpPr>
          <p:nvPr>
            <p:ph idx="1"/>
          </p:nvPr>
        </p:nvSpPr>
        <p:spPr>
          <a:xfrm>
            <a:off x="548297" y="2348881"/>
            <a:ext cx="11308343" cy="4347756"/>
          </a:xfrm>
        </p:spPr>
        <p:txBody>
          <a:bodyPr>
            <a:normAutofit lnSpcReduction="10000"/>
          </a:bodyPr>
          <a:lstStyle/>
          <a:p>
            <a:r>
              <a:rPr lang="el-GR" dirty="0"/>
              <a:t>Φιλολογία περί </a:t>
            </a:r>
            <a:r>
              <a:rPr lang="el-GR" b="1" dirty="0"/>
              <a:t>‘Υπογεννητικότητας’ – </a:t>
            </a:r>
            <a:r>
              <a:rPr lang="el-GR" dirty="0"/>
              <a:t>Πολλοί θεωρούν ότι αυτό είναι ‘</a:t>
            </a:r>
            <a:r>
              <a:rPr lang="el-GR" i="1" dirty="0"/>
              <a:t>το</a:t>
            </a:r>
            <a:r>
              <a:rPr lang="el-GR" dirty="0"/>
              <a:t> δημογραφικό’</a:t>
            </a:r>
          </a:p>
          <a:p>
            <a:pPr lvl="1"/>
            <a:r>
              <a:rPr lang="el-GR" dirty="0" err="1"/>
              <a:t>Εμφαση</a:t>
            </a:r>
            <a:r>
              <a:rPr lang="el-GR" dirty="0"/>
              <a:t> στο αποτέλεσμα περί μείωσης του πληθυσμού. Αιχμές περί ‘</a:t>
            </a:r>
            <a:r>
              <a:rPr lang="el-GR" i="1" dirty="0">
                <a:effectLst>
                  <a:outerShdw blurRad="38100" dist="38100" dir="2700000" algn="tl">
                    <a:srgbClr val="000000">
                      <a:alpha val="43137"/>
                    </a:srgbClr>
                  </a:outerShdw>
                </a:effectLst>
              </a:rPr>
              <a:t>εγωισμού γυναικών’.</a:t>
            </a:r>
          </a:p>
          <a:p>
            <a:r>
              <a:rPr lang="el-GR" b="1" dirty="0"/>
              <a:t>Αντικρούσεις</a:t>
            </a:r>
            <a:r>
              <a:rPr lang="el-GR" dirty="0"/>
              <a:t>:</a:t>
            </a:r>
          </a:p>
          <a:p>
            <a:pPr marL="800100" lvl="1" indent="-342900">
              <a:buFont typeface="+mj-lt"/>
              <a:buAutoNum type="arabicPeriod"/>
            </a:pPr>
            <a:r>
              <a:rPr lang="el-GR" b="1" i="1" dirty="0"/>
              <a:t>Δεν υπάρχει</a:t>
            </a:r>
            <a:r>
              <a:rPr lang="el-GR" b="1" dirty="0"/>
              <a:t>  ‘σωστό’ μέγεθος του πληθυσμού</a:t>
            </a:r>
            <a:r>
              <a:rPr lang="el-GR" dirty="0"/>
              <a:t>.  Ποιος αποφασίζει για το μέγεθος της οικογένειας;  </a:t>
            </a:r>
          </a:p>
          <a:p>
            <a:pPr marL="1200150" lvl="2" indent="-342900"/>
            <a:r>
              <a:rPr lang="el-GR" dirty="0"/>
              <a:t>Το 2,1 είναι παράμετρος για να </a:t>
            </a:r>
            <a:r>
              <a:rPr lang="el-GR" i="1" dirty="0"/>
              <a:t>μη μειώνεται </a:t>
            </a:r>
            <a:r>
              <a:rPr lang="el-GR" dirty="0"/>
              <a:t>ο πληθυσμός. Γιατί ο αριθμός το 2011 (11εκ) να είναι καλύτερος από 8 εκ το 1971; </a:t>
            </a:r>
          </a:p>
          <a:p>
            <a:pPr marL="800100" lvl="1" indent="-342900">
              <a:buFont typeface="+mj-lt"/>
              <a:buAutoNum type="arabicPeriod"/>
            </a:pPr>
            <a:r>
              <a:rPr lang="el-GR" dirty="0"/>
              <a:t>Παραβλέπει </a:t>
            </a:r>
            <a:r>
              <a:rPr lang="el-GR" b="1" i="1" dirty="0"/>
              <a:t>κρίσιμα</a:t>
            </a:r>
            <a:r>
              <a:rPr lang="el-GR" b="1" dirty="0"/>
              <a:t> αριθμητικά δεδομένα </a:t>
            </a:r>
            <a:r>
              <a:rPr lang="el-GR" dirty="0"/>
              <a:t>για την πορεία των γεννήσεων.</a:t>
            </a:r>
          </a:p>
          <a:p>
            <a:pPr marL="1200150" lvl="2" indent="-342900">
              <a:buFont typeface="+mj-lt"/>
              <a:buAutoNum type="alphaLcPeriod"/>
            </a:pPr>
            <a:r>
              <a:rPr lang="el-GR" dirty="0"/>
              <a:t>Το χαμηλό επίπεδο γεννητικότητας (κάτω από 1,4) ισχύουν από το 1980 (σε Ελλάδα και Ιταλία, αλλά και αλλού).</a:t>
            </a:r>
          </a:p>
          <a:p>
            <a:pPr marL="1200150" lvl="2" indent="-342900">
              <a:buFont typeface="+mj-lt"/>
              <a:buAutoNum type="alphaLcPeriod"/>
            </a:pPr>
            <a:r>
              <a:rPr lang="el-GR" dirty="0"/>
              <a:t>Η γεννητικότητα </a:t>
            </a:r>
            <a:r>
              <a:rPr lang="el-GR" b="1" dirty="0"/>
              <a:t>μειώνεται παγκοσμίως </a:t>
            </a:r>
            <a:r>
              <a:rPr lang="el-GR" dirty="0"/>
              <a:t>– ο αριθμός παιδιών ανά νέα γυναίκα ο ίδιος στην Τουρκία, Ινδία και Βρετανία. Παλαιότερες προσδοκίες για ανάκαμψη </a:t>
            </a:r>
            <a:r>
              <a:rPr lang="el-GR" dirty="0" err="1"/>
              <a:t>διαψεύθηκαν</a:t>
            </a:r>
            <a:r>
              <a:rPr lang="el-GR" dirty="0"/>
              <a:t>.</a:t>
            </a:r>
          </a:p>
          <a:p>
            <a:pPr marL="1200150" lvl="2" indent="-342900">
              <a:buFont typeface="+mj-lt"/>
              <a:buAutoNum type="alphaLcPeriod"/>
            </a:pPr>
            <a:r>
              <a:rPr lang="el-GR" dirty="0"/>
              <a:t>Ο χαμηλός αριθμός γεννήσεων </a:t>
            </a:r>
            <a:r>
              <a:rPr lang="el-GR" b="1" dirty="0"/>
              <a:t>οφείλεται στον μικρό αριθμό γυναικών </a:t>
            </a:r>
            <a:r>
              <a:rPr lang="el-GR" dirty="0"/>
              <a:t>σε ηλικία αναπαραγωγής (που οφείλεται στην επίμονα χαμηλή γεννητικότητα). </a:t>
            </a:r>
            <a:r>
              <a:rPr lang="el-GR" i="1" dirty="0"/>
              <a:t>Είναι πρακτικά μη αντιστρέψιμος</a:t>
            </a:r>
          </a:p>
          <a:p>
            <a:pPr marL="800100" lvl="1" indent="-342900">
              <a:buFont typeface="+mj-lt"/>
              <a:buAutoNum type="arabicPeriod"/>
            </a:pPr>
            <a:r>
              <a:rPr lang="el-GR" b="1" i="1" dirty="0"/>
              <a:t>Δεν</a:t>
            </a:r>
            <a:r>
              <a:rPr lang="el-GR" i="1" dirty="0"/>
              <a:t> υπάρχει αρνητική συσχέτιση με εργασία γυναικών.  Αντιθέτως, υψηλότερη γεννητικότητα εκεί που εργάζονται οι γυναίκες.</a:t>
            </a:r>
          </a:p>
          <a:p>
            <a:pPr marL="1200150" lvl="2" indent="-342900">
              <a:buFont typeface="+mj-lt"/>
              <a:buAutoNum type="alphaLcPeriod"/>
            </a:pPr>
            <a:endParaRPr lang="el-GR" i="1" dirty="0"/>
          </a:p>
          <a:p>
            <a:pPr marL="1200150" lvl="2" indent="-342900">
              <a:buFont typeface="+mj-lt"/>
              <a:buAutoNum type="alphaLcPeriod"/>
            </a:pPr>
            <a:endParaRPr lang="en-GB" dirty="0"/>
          </a:p>
        </p:txBody>
      </p:sp>
      <p:sp>
        <p:nvSpPr>
          <p:cNvPr id="4" name="Date Placeholder 3">
            <a:extLst>
              <a:ext uri="{FF2B5EF4-FFF2-40B4-BE49-F238E27FC236}">
                <a16:creationId xmlns:a16="http://schemas.microsoft.com/office/drawing/2014/main" id="{37039704-8A73-256F-C2E7-F90FE02F8942}"/>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512DE27C-2D47-7147-9517-8CBE8C2E0383}"/>
              </a:ext>
            </a:extLst>
          </p:cNvPr>
          <p:cNvSpPr>
            <a:spLocks noGrp="1"/>
          </p:cNvSpPr>
          <p:nvPr>
            <p:ph type="sldNum" sz="quarter" idx="12"/>
          </p:nvPr>
        </p:nvSpPr>
        <p:spPr/>
        <p:txBody>
          <a:bodyPr/>
          <a:lstStyle/>
          <a:p>
            <a:fld id="{129925B6-863B-4C2F-8765-BBFEFEBA9CE7}" type="slidenum">
              <a:rPr lang="en-GB" altLang="en-US" smtClean="0"/>
              <a:pPr/>
              <a:t>21</a:t>
            </a:fld>
            <a:endParaRPr lang="en-GB" altLang="en-US"/>
          </a:p>
        </p:txBody>
      </p:sp>
    </p:spTree>
    <p:extLst>
      <p:ext uri="{BB962C8B-B14F-4D97-AF65-F5344CB8AC3E}">
        <p14:creationId xmlns:p14="http://schemas.microsoft.com/office/powerpoint/2010/main" val="130937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2156-A37F-0C28-8875-ABF1DD11B7A3}"/>
              </a:ext>
            </a:extLst>
          </p:cNvPr>
          <p:cNvSpPr>
            <a:spLocks noGrp="1"/>
          </p:cNvSpPr>
          <p:nvPr>
            <p:ph type="title"/>
          </p:nvPr>
        </p:nvSpPr>
        <p:spPr/>
        <p:txBody>
          <a:bodyPr/>
          <a:lstStyle/>
          <a:p>
            <a:r>
              <a:rPr lang="el-GR" i="1" dirty="0"/>
              <a:t>Γεννητικότητα</a:t>
            </a:r>
            <a:r>
              <a:rPr lang="el-GR" dirty="0"/>
              <a:t> – Κόσμος και Ελλάδα</a:t>
            </a:r>
            <a:endParaRPr lang="en-GB" dirty="0"/>
          </a:p>
        </p:txBody>
      </p:sp>
      <p:pic>
        <p:nvPicPr>
          <p:cNvPr id="7" name="Content Placeholder 6">
            <a:extLst>
              <a:ext uri="{FF2B5EF4-FFF2-40B4-BE49-F238E27FC236}">
                <a16:creationId xmlns:a16="http://schemas.microsoft.com/office/drawing/2014/main" id="{D7D6EACB-5106-CC0E-88FE-BB98DD50AAE4}"/>
              </a:ext>
            </a:extLst>
          </p:cNvPr>
          <p:cNvPicPr>
            <a:picLocks noGrp="1" noChangeAspect="1"/>
          </p:cNvPicPr>
          <p:nvPr>
            <p:ph sz="half" idx="1"/>
          </p:nvPr>
        </p:nvPicPr>
        <p:blipFill>
          <a:blip r:embed="rId2"/>
          <a:stretch>
            <a:fillRect/>
          </a:stretch>
        </p:blipFill>
        <p:spPr>
          <a:xfrm>
            <a:off x="695400" y="2501184"/>
            <a:ext cx="3977253" cy="3416300"/>
          </a:xfrm>
          <a:prstGeom prst="rect">
            <a:avLst/>
          </a:prstGeom>
        </p:spPr>
      </p:pic>
      <p:pic>
        <p:nvPicPr>
          <p:cNvPr id="9" name="Content Placeholder 8">
            <a:extLst>
              <a:ext uri="{FF2B5EF4-FFF2-40B4-BE49-F238E27FC236}">
                <a16:creationId xmlns:a16="http://schemas.microsoft.com/office/drawing/2014/main" id="{AA0DB79F-F411-4053-1428-14B1DB4D4C42}"/>
              </a:ext>
            </a:extLst>
          </p:cNvPr>
          <p:cNvPicPr>
            <a:picLocks noGrp="1" noChangeAspect="1"/>
          </p:cNvPicPr>
          <p:nvPr>
            <p:ph sz="half" idx="2"/>
          </p:nvPr>
        </p:nvPicPr>
        <p:blipFill>
          <a:blip r:embed="rId3"/>
          <a:stretch>
            <a:fillRect/>
          </a:stretch>
        </p:blipFill>
        <p:spPr>
          <a:xfrm>
            <a:off x="5231904" y="2332242"/>
            <a:ext cx="6696744" cy="3761993"/>
          </a:xfrm>
          <a:prstGeom prst="rect">
            <a:avLst/>
          </a:prstGeom>
        </p:spPr>
      </p:pic>
      <p:sp>
        <p:nvSpPr>
          <p:cNvPr id="5" name="Date Placeholder 4">
            <a:extLst>
              <a:ext uri="{FF2B5EF4-FFF2-40B4-BE49-F238E27FC236}">
                <a16:creationId xmlns:a16="http://schemas.microsoft.com/office/drawing/2014/main" id="{FF7247A7-7E22-7A95-58B6-A97743FC73C1}"/>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3004DFE8-94D7-0DFC-55AC-9019A2FE3A6B}"/>
              </a:ext>
            </a:extLst>
          </p:cNvPr>
          <p:cNvSpPr>
            <a:spLocks noGrp="1"/>
          </p:cNvSpPr>
          <p:nvPr>
            <p:ph type="sldNum" sz="quarter" idx="12"/>
          </p:nvPr>
        </p:nvSpPr>
        <p:spPr/>
        <p:txBody>
          <a:bodyPr/>
          <a:lstStyle/>
          <a:p>
            <a:fld id="{129925B6-863B-4C2F-8765-BBFEFEBA9CE7}" type="slidenum">
              <a:rPr lang="en-GB" altLang="en-US" smtClean="0"/>
              <a:pPr/>
              <a:t>22</a:t>
            </a:fld>
            <a:endParaRPr lang="en-GB" altLang="en-US"/>
          </a:p>
        </p:txBody>
      </p:sp>
      <p:sp>
        <p:nvSpPr>
          <p:cNvPr id="8" name="TextBox 7">
            <a:extLst>
              <a:ext uri="{FF2B5EF4-FFF2-40B4-BE49-F238E27FC236}">
                <a16:creationId xmlns:a16="http://schemas.microsoft.com/office/drawing/2014/main" id="{7F88BB47-8044-290A-B6CF-A9BC2D656FC2}"/>
              </a:ext>
            </a:extLst>
          </p:cNvPr>
          <p:cNvSpPr txBox="1"/>
          <p:nvPr/>
        </p:nvSpPr>
        <p:spPr>
          <a:xfrm>
            <a:off x="695400" y="6019800"/>
            <a:ext cx="3977253" cy="430887"/>
          </a:xfrm>
          <a:prstGeom prst="rect">
            <a:avLst/>
          </a:prstGeom>
          <a:noFill/>
        </p:spPr>
        <p:txBody>
          <a:bodyPr wrap="square" rtlCol="0">
            <a:spAutoFit/>
          </a:bodyPr>
          <a:lstStyle/>
          <a:p>
            <a:pPr algn="just">
              <a:spcAft>
                <a:spcPts val="400"/>
              </a:spcAft>
            </a:pPr>
            <a:r>
              <a:rPr lang="el-GR" sz="1100" b="1" dirty="0">
                <a:effectLst/>
                <a:latin typeface="Calibri" panose="020F0502020204030204" pitchFamily="34" charset="0"/>
                <a:ea typeface="Calibri" panose="020F0502020204030204" pitchFamily="34" charset="0"/>
              </a:rPr>
              <a:t>Διάγραμμα 1 ¨Τάσεις στη γονιμότητα </a:t>
            </a:r>
            <a:r>
              <a:rPr lang="el-GR" sz="1100" b="1" dirty="0" err="1">
                <a:effectLst/>
                <a:latin typeface="Calibri" panose="020F0502020204030204" pitchFamily="34" charset="0"/>
                <a:ea typeface="Calibri" panose="020F0502020204030204" pitchFamily="34" charset="0"/>
              </a:rPr>
              <a:t>ανα</a:t>
            </a:r>
            <a:r>
              <a:rPr lang="el-GR" sz="1100" b="1" dirty="0">
                <a:effectLst/>
                <a:latin typeface="Calibri" panose="020F0502020204030204" pitchFamily="34" charset="0"/>
                <a:ea typeface="Calibri" panose="020F0502020204030204" pitchFamily="34" charset="0"/>
              </a:rPr>
              <a:t> γεωγραφική περιοχή  1950-2050, (ΟΗΕ 2022</a:t>
            </a:r>
            <a:endParaRPr lang="en-GB"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1915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FFEF-4D0E-F9BF-B555-9FB83C7768BD}"/>
              </a:ext>
            </a:extLst>
          </p:cNvPr>
          <p:cNvSpPr>
            <a:spLocks noGrp="1"/>
          </p:cNvSpPr>
          <p:nvPr>
            <p:ph type="title"/>
          </p:nvPr>
        </p:nvSpPr>
        <p:spPr/>
        <p:txBody>
          <a:bodyPr/>
          <a:lstStyle/>
          <a:p>
            <a:r>
              <a:rPr lang="el-GR" dirty="0"/>
              <a:t>Ελλάδα – τάσεις στην γονιμότητα</a:t>
            </a:r>
            <a:endParaRPr lang="en-GB" dirty="0"/>
          </a:p>
        </p:txBody>
      </p:sp>
      <p:pic>
        <p:nvPicPr>
          <p:cNvPr id="7" name="Content Placeholder 6">
            <a:extLst>
              <a:ext uri="{FF2B5EF4-FFF2-40B4-BE49-F238E27FC236}">
                <a16:creationId xmlns:a16="http://schemas.microsoft.com/office/drawing/2014/main" id="{9F99F763-936C-84D5-B988-398A393C1102}"/>
              </a:ext>
            </a:extLst>
          </p:cNvPr>
          <p:cNvPicPr>
            <a:picLocks noGrp="1" noChangeAspect="1"/>
          </p:cNvPicPr>
          <p:nvPr>
            <p:ph sz="half" idx="1"/>
          </p:nvPr>
        </p:nvPicPr>
        <p:blipFill>
          <a:blip r:embed="rId3"/>
          <a:stretch>
            <a:fillRect/>
          </a:stretch>
        </p:blipFill>
        <p:spPr>
          <a:xfrm>
            <a:off x="479376" y="2339967"/>
            <a:ext cx="5270165" cy="2961241"/>
          </a:xfrm>
          <a:prstGeom prst="rect">
            <a:avLst/>
          </a:prstGeom>
        </p:spPr>
      </p:pic>
      <p:pic>
        <p:nvPicPr>
          <p:cNvPr id="9" name="Content Placeholder 8">
            <a:extLst>
              <a:ext uri="{FF2B5EF4-FFF2-40B4-BE49-F238E27FC236}">
                <a16:creationId xmlns:a16="http://schemas.microsoft.com/office/drawing/2014/main" id="{E89A7FE8-A0EA-0D44-BE24-38763850E2EF}"/>
              </a:ext>
            </a:extLst>
          </p:cNvPr>
          <p:cNvPicPr>
            <a:picLocks noGrp="1" noChangeAspect="1"/>
          </p:cNvPicPr>
          <p:nvPr>
            <p:ph sz="half" idx="2"/>
          </p:nvPr>
        </p:nvPicPr>
        <p:blipFill>
          <a:blip r:embed="rId4"/>
          <a:stretch>
            <a:fillRect/>
          </a:stretch>
        </p:blipFill>
        <p:spPr>
          <a:xfrm>
            <a:off x="6208713" y="2453226"/>
            <a:ext cx="5270164" cy="2949718"/>
          </a:xfrm>
          <a:prstGeom prst="rect">
            <a:avLst/>
          </a:prstGeom>
        </p:spPr>
      </p:pic>
      <p:sp>
        <p:nvSpPr>
          <p:cNvPr id="5" name="Date Placeholder 4">
            <a:extLst>
              <a:ext uri="{FF2B5EF4-FFF2-40B4-BE49-F238E27FC236}">
                <a16:creationId xmlns:a16="http://schemas.microsoft.com/office/drawing/2014/main" id="{30753E8C-4FB8-1483-2A11-7F7A7D174B62}"/>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8F4832F5-39BD-75B6-3219-4F70D2DD94F5}"/>
              </a:ext>
            </a:extLst>
          </p:cNvPr>
          <p:cNvSpPr>
            <a:spLocks noGrp="1"/>
          </p:cNvSpPr>
          <p:nvPr>
            <p:ph type="sldNum" sz="quarter" idx="12"/>
          </p:nvPr>
        </p:nvSpPr>
        <p:spPr/>
        <p:txBody>
          <a:bodyPr/>
          <a:lstStyle/>
          <a:p>
            <a:fld id="{129925B6-863B-4C2F-8765-BBFEFEBA9CE7}" type="slidenum">
              <a:rPr lang="en-GB" altLang="en-US" smtClean="0"/>
              <a:pPr/>
              <a:t>23</a:t>
            </a:fld>
            <a:endParaRPr lang="en-GB" altLang="en-US"/>
          </a:p>
        </p:txBody>
      </p:sp>
      <p:sp>
        <p:nvSpPr>
          <p:cNvPr id="8" name="TextBox 7">
            <a:extLst>
              <a:ext uri="{FF2B5EF4-FFF2-40B4-BE49-F238E27FC236}">
                <a16:creationId xmlns:a16="http://schemas.microsoft.com/office/drawing/2014/main" id="{F3DAC272-2FA0-50A5-0107-6207024B1876}"/>
              </a:ext>
            </a:extLst>
          </p:cNvPr>
          <p:cNvSpPr txBox="1"/>
          <p:nvPr/>
        </p:nvSpPr>
        <p:spPr>
          <a:xfrm>
            <a:off x="407368" y="5373216"/>
            <a:ext cx="5575921" cy="954107"/>
          </a:xfrm>
          <a:prstGeom prst="rect">
            <a:avLst/>
          </a:prstGeom>
          <a:noFill/>
        </p:spPr>
        <p:txBody>
          <a:bodyPr wrap="square" rtlCol="0">
            <a:spAutoFit/>
          </a:bodyPr>
          <a:lstStyle/>
          <a:p>
            <a:r>
              <a:rPr lang="el-GR" sz="1400" dirty="0"/>
              <a:t>Η </a:t>
            </a:r>
            <a:r>
              <a:rPr lang="el-GR" sz="1400" b="1" dirty="0"/>
              <a:t>γονιμότητα γενιάς </a:t>
            </a:r>
            <a:r>
              <a:rPr lang="el-GR" sz="1400" dirty="0"/>
              <a:t>συμπεριλαμβάνει όλα τα παιδιά. Διαφέρει από την γονιμότητα έτους αν οι γυναίκες αλλάζουν την χρονική κατανομή των παιδιών που κάνουν. </a:t>
            </a:r>
            <a:r>
              <a:rPr lang="el-GR" sz="1400" b="1" dirty="0"/>
              <a:t>Στην Ελλάδα </a:t>
            </a:r>
            <a:r>
              <a:rPr lang="el-GR" sz="1400" dirty="0"/>
              <a:t>η ηλικία στην οποία γεννιέται το πρώτο παιδί μειώθηκε και μετά αυξήθηκε.  </a:t>
            </a:r>
            <a:endParaRPr lang="en-GB" sz="1400" dirty="0"/>
          </a:p>
        </p:txBody>
      </p:sp>
      <p:sp>
        <p:nvSpPr>
          <p:cNvPr id="10" name="TextBox 9">
            <a:extLst>
              <a:ext uri="{FF2B5EF4-FFF2-40B4-BE49-F238E27FC236}">
                <a16:creationId xmlns:a16="http://schemas.microsoft.com/office/drawing/2014/main" id="{792CE86B-3434-7CE0-DAD8-F9EA185BC4E0}"/>
              </a:ext>
            </a:extLst>
          </p:cNvPr>
          <p:cNvSpPr txBox="1"/>
          <p:nvPr/>
        </p:nvSpPr>
        <p:spPr>
          <a:xfrm>
            <a:off x="6312024" y="5788391"/>
            <a:ext cx="5575919" cy="646331"/>
          </a:xfrm>
          <a:prstGeom prst="rect">
            <a:avLst/>
          </a:prstGeom>
          <a:noFill/>
        </p:spPr>
        <p:txBody>
          <a:bodyPr wrap="square" rtlCol="0">
            <a:spAutoFit/>
          </a:bodyPr>
          <a:lstStyle/>
          <a:p>
            <a:r>
              <a:rPr lang="el-GR" sz="1200" dirty="0"/>
              <a:t>Λαμβάνοντας υπόψη και τα ποσοστά ατεκνίας (ψηλά πριν το 1930 και μετά το 1970) </a:t>
            </a:r>
            <a:r>
              <a:rPr lang="el-GR" sz="1200" b="1" dirty="0"/>
              <a:t>η μέση Ελληνίδα πάντα έκανε λίγα παιδιά </a:t>
            </a:r>
            <a:r>
              <a:rPr lang="el-GR" sz="1200" dirty="0"/>
              <a:t>– η μείωση στην γονιμότητα είναι μικρότερη από ότι θεωρείται. </a:t>
            </a:r>
            <a:endParaRPr lang="en-GB" sz="1200" dirty="0"/>
          </a:p>
        </p:txBody>
      </p:sp>
    </p:spTree>
    <p:extLst>
      <p:ext uri="{BB962C8B-B14F-4D97-AF65-F5344CB8AC3E}">
        <p14:creationId xmlns:p14="http://schemas.microsoft.com/office/powerpoint/2010/main" val="245501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A41B-3EF0-8ACA-82B5-6FE8368665A5}"/>
              </a:ext>
            </a:extLst>
          </p:cNvPr>
          <p:cNvSpPr>
            <a:spLocks noGrp="1"/>
          </p:cNvSpPr>
          <p:nvPr>
            <p:ph type="title"/>
          </p:nvPr>
        </p:nvSpPr>
        <p:spPr/>
        <p:txBody>
          <a:bodyPr/>
          <a:lstStyle/>
          <a:p>
            <a:r>
              <a:rPr lang="el-GR" dirty="0"/>
              <a:t>Γεννητικότητα - #3</a:t>
            </a:r>
            <a:endParaRPr lang="en-GB" dirty="0"/>
          </a:p>
        </p:txBody>
      </p:sp>
      <p:pic>
        <p:nvPicPr>
          <p:cNvPr id="7" name="Content Placeholder 6">
            <a:extLst>
              <a:ext uri="{FF2B5EF4-FFF2-40B4-BE49-F238E27FC236}">
                <a16:creationId xmlns:a16="http://schemas.microsoft.com/office/drawing/2014/main" id="{9DDD4B07-49D6-BFF5-FB68-9166B7371642}"/>
              </a:ext>
            </a:extLst>
          </p:cNvPr>
          <p:cNvPicPr>
            <a:picLocks noGrp="1" noChangeAspect="1"/>
          </p:cNvPicPr>
          <p:nvPr>
            <p:ph sz="half" idx="1"/>
          </p:nvPr>
        </p:nvPicPr>
        <p:blipFill>
          <a:blip r:embed="rId2"/>
          <a:stretch>
            <a:fillRect/>
          </a:stretch>
        </p:blipFill>
        <p:spPr>
          <a:xfrm>
            <a:off x="695400" y="2780928"/>
            <a:ext cx="4995358" cy="2804732"/>
          </a:xfrm>
          <a:prstGeom prst="rect">
            <a:avLst/>
          </a:prstGeom>
        </p:spPr>
      </p:pic>
      <p:pic>
        <p:nvPicPr>
          <p:cNvPr id="10" name="Content Placeholder 9">
            <a:extLst>
              <a:ext uri="{FF2B5EF4-FFF2-40B4-BE49-F238E27FC236}">
                <a16:creationId xmlns:a16="http://schemas.microsoft.com/office/drawing/2014/main" id="{4AA473F0-2E38-FF9E-B8CC-EC993F7F13F5}"/>
              </a:ext>
            </a:extLst>
          </p:cNvPr>
          <p:cNvPicPr>
            <a:picLocks noGrp="1" noChangeAspect="1"/>
          </p:cNvPicPr>
          <p:nvPr>
            <p:ph sz="half" idx="2"/>
          </p:nvPr>
        </p:nvPicPr>
        <p:blipFill>
          <a:blip r:embed="rId3"/>
          <a:stretch>
            <a:fillRect/>
          </a:stretch>
        </p:blipFill>
        <p:spPr>
          <a:xfrm>
            <a:off x="6194813" y="2643924"/>
            <a:ext cx="5448889" cy="3059376"/>
          </a:xfrm>
          <a:prstGeom prst="rect">
            <a:avLst/>
          </a:prstGeom>
        </p:spPr>
      </p:pic>
      <p:sp>
        <p:nvSpPr>
          <p:cNvPr id="5" name="Date Placeholder 4">
            <a:extLst>
              <a:ext uri="{FF2B5EF4-FFF2-40B4-BE49-F238E27FC236}">
                <a16:creationId xmlns:a16="http://schemas.microsoft.com/office/drawing/2014/main" id="{9526DE46-5A05-7248-2DC9-35633C42282E}"/>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E7F7B030-F4F7-B6A2-860B-D49BA4899389}"/>
              </a:ext>
            </a:extLst>
          </p:cNvPr>
          <p:cNvSpPr>
            <a:spLocks noGrp="1"/>
          </p:cNvSpPr>
          <p:nvPr>
            <p:ph type="sldNum" sz="quarter" idx="12"/>
          </p:nvPr>
        </p:nvSpPr>
        <p:spPr/>
        <p:txBody>
          <a:bodyPr/>
          <a:lstStyle/>
          <a:p>
            <a:fld id="{129925B6-863B-4C2F-8765-BBFEFEBA9CE7}" type="slidenum">
              <a:rPr lang="en-GB" altLang="en-US" smtClean="0"/>
              <a:pPr/>
              <a:t>24</a:t>
            </a:fld>
            <a:endParaRPr lang="en-GB" altLang="en-US"/>
          </a:p>
        </p:txBody>
      </p:sp>
      <p:sp>
        <p:nvSpPr>
          <p:cNvPr id="8" name="TextBox 7">
            <a:extLst>
              <a:ext uri="{FF2B5EF4-FFF2-40B4-BE49-F238E27FC236}">
                <a16:creationId xmlns:a16="http://schemas.microsoft.com/office/drawing/2014/main" id="{AC31057F-61D9-0B95-8132-A6A01D205E90}"/>
              </a:ext>
            </a:extLst>
          </p:cNvPr>
          <p:cNvSpPr txBox="1"/>
          <p:nvPr/>
        </p:nvSpPr>
        <p:spPr>
          <a:xfrm>
            <a:off x="695400" y="2276872"/>
            <a:ext cx="4995358" cy="369332"/>
          </a:xfrm>
          <a:prstGeom prst="rect">
            <a:avLst/>
          </a:prstGeom>
          <a:noFill/>
        </p:spPr>
        <p:txBody>
          <a:bodyPr wrap="square" rtlCol="0">
            <a:spAutoFit/>
          </a:bodyPr>
          <a:lstStyle/>
          <a:p>
            <a:r>
              <a:rPr lang="el-GR" dirty="0"/>
              <a:t>Από τι εξαρτάται ο αριθμός των γεννήσεων; </a:t>
            </a:r>
            <a:endParaRPr lang="en-GB" dirty="0"/>
          </a:p>
        </p:txBody>
      </p:sp>
      <p:sp>
        <p:nvSpPr>
          <p:cNvPr id="9" name="TextBox 8">
            <a:extLst>
              <a:ext uri="{FF2B5EF4-FFF2-40B4-BE49-F238E27FC236}">
                <a16:creationId xmlns:a16="http://schemas.microsoft.com/office/drawing/2014/main" id="{4FC02549-1BA9-9212-F3E7-C6E9997C6363}"/>
              </a:ext>
            </a:extLst>
          </p:cNvPr>
          <p:cNvSpPr txBox="1"/>
          <p:nvPr/>
        </p:nvSpPr>
        <p:spPr>
          <a:xfrm>
            <a:off x="191344" y="5585660"/>
            <a:ext cx="5688632" cy="1200329"/>
          </a:xfrm>
          <a:prstGeom prst="rect">
            <a:avLst/>
          </a:prstGeom>
          <a:noFill/>
        </p:spPr>
        <p:txBody>
          <a:bodyPr wrap="square" rtlCol="0">
            <a:spAutoFit/>
          </a:bodyPr>
          <a:lstStyle/>
          <a:p>
            <a:r>
              <a:rPr lang="el-GR" sz="1200" dirty="0"/>
              <a:t>(α) μικρότερος </a:t>
            </a:r>
            <a:r>
              <a:rPr lang="el-GR" sz="1200" i="1" dirty="0"/>
              <a:t>αριθμός</a:t>
            </a:r>
            <a:r>
              <a:rPr lang="el-GR" sz="1200" dirty="0"/>
              <a:t> στις κατάλληλες ηλικίες (-16%), (β) μικρότερο </a:t>
            </a:r>
            <a:r>
              <a:rPr lang="el-GR" sz="1200" i="1" dirty="0"/>
              <a:t>ποσοστό</a:t>
            </a:r>
            <a:r>
              <a:rPr lang="el-GR" sz="1200" dirty="0"/>
              <a:t> στις κατάλληλες ηλικίες (-24%) και (γ) κάνουν παιδιά αργότερα </a:t>
            </a:r>
            <a:r>
              <a:rPr lang="el-GR" sz="1200" b="1" dirty="0"/>
              <a:t>(+15%).     </a:t>
            </a:r>
            <a:r>
              <a:rPr lang="el-GR" sz="1200" dirty="0"/>
              <a:t>Καθώς κάνουν παιδιά αργότερα,  αυτή η μετάθεση οδηγεί σε περισσότερες γεννήσεις γιατί </a:t>
            </a:r>
            <a:r>
              <a:rPr lang="el-GR" sz="1200" b="1" dirty="0"/>
              <a:t>ομάδες πιο πολυπληθείς </a:t>
            </a:r>
            <a:r>
              <a:rPr lang="el-GR" sz="1200" dirty="0"/>
              <a:t>από τις μικρότερες ηλικίες (οι οποίες έχουν γεννηθεί μετά το 1985). </a:t>
            </a:r>
          </a:p>
          <a:p>
            <a:endParaRPr lang="en-GB" sz="1200" b="1" dirty="0"/>
          </a:p>
        </p:txBody>
      </p:sp>
    </p:spTree>
    <p:extLst>
      <p:ext uri="{BB962C8B-B14F-4D97-AF65-F5344CB8AC3E}">
        <p14:creationId xmlns:p14="http://schemas.microsoft.com/office/powerpoint/2010/main" val="315651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0AE1-5ADE-DB5A-E0CA-C6AF90928288}"/>
              </a:ext>
            </a:extLst>
          </p:cNvPr>
          <p:cNvSpPr>
            <a:spLocks noGrp="1"/>
          </p:cNvSpPr>
          <p:nvPr>
            <p:ph type="title"/>
          </p:nvPr>
        </p:nvSpPr>
        <p:spPr/>
        <p:txBody>
          <a:bodyPr/>
          <a:lstStyle/>
          <a:p>
            <a:r>
              <a:rPr lang="el-GR" dirty="0"/>
              <a:t>Απασχόληση – συμπεράσματα</a:t>
            </a:r>
            <a:endParaRPr lang="en-GB" dirty="0"/>
          </a:p>
        </p:txBody>
      </p:sp>
      <p:pic>
        <p:nvPicPr>
          <p:cNvPr id="7" name="Content Placeholder 6">
            <a:extLst>
              <a:ext uri="{FF2B5EF4-FFF2-40B4-BE49-F238E27FC236}">
                <a16:creationId xmlns:a16="http://schemas.microsoft.com/office/drawing/2014/main" id="{ACD60D37-E6FB-0929-4ECE-2AE6C11D1796}"/>
              </a:ext>
            </a:extLst>
          </p:cNvPr>
          <p:cNvPicPr>
            <a:picLocks noGrp="1" noChangeAspect="1"/>
          </p:cNvPicPr>
          <p:nvPr>
            <p:ph sz="half" idx="1"/>
          </p:nvPr>
        </p:nvPicPr>
        <p:blipFill>
          <a:blip r:embed="rId2"/>
          <a:stretch>
            <a:fillRect/>
          </a:stretch>
        </p:blipFill>
        <p:spPr>
          <a:xfrm>
            <a:off x="689967" y="2628644"/>
            <a:ext cx="4973985" cy="2792732"/>
          </a:xfrm>
          <a:prstGeom prst="rect">
            <a:avLst/>
          </a:prstGeom>
        </p:spPr>
      </p:pic>
      <p:sp>
        <p:nvSpPr>
          <p:cNvPr id="4" name="Content Placeholder 3">
            <a:extLst>
              <a:ext uri="{FF2B5EF4-FFF2-40B4-BE49-F238E27FC236}">
                <a16:creationId xmlns:a16="http://schemas.microsoft.com/office/drawing/2014/main" id="{7169511C-67D2-BF71-5F81-67FA307CFF49}"/>
              </a:ext>
            </a:extLst>
          </p:cNvPr>
          <p:cNvSpPr>
            <a:spLocks noGrp="1"/>
          </p:cNvSpPr>
          <p:nvPr>
            <p:ph sz="half" idx="2"/>
          </p:nvPr>
        </p:nvSpPr>
        <p:spPr/>
        <p:txBody>
          <a:bodyPr>
            <a:normAutofit fontScale="70000" lnSpcReduction="20000"/>
          </a:bodyPr>
          <a:lstStyle/>
          <a:p>
            <a:pPr algn="just">
              <a:spcAft>
                <a:spcPts val="400"/>
              </a:spcAft>
            </a:pPr>
            <a:r>
              <a:rPr lang="el-GR" sz="1800" b="1" dirty="0">
                <a:solidFill>
                  <a:srgbClr val="000000"/>
                </a:solidFill>
                <a:effectLst/>
                <a:latin typeface="Calibri" panose="020F0502020204030204" pitchFamily="34" charset="0"/>
                <a:ea typeface="Calibri" panose="020F0502020204030204" pitchFamily="34" charset="0"/>
              </a:rPr>
              <a:t>Συμπεράσματα για την Ελλάδα</a:t>
            </a:r>
            <a:endParaRPr lang="en-GB" sz="18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800" dirty="0">
                <a:solidFill>
                  <a:srgbClr val="000000"/>
                </a:solidFill>
                <a:effectLst/>
                <a:latin typeface="Calibri" panose="020F0502020204030204" pitchFamily="34" charset="0"/>
                <a:ea typeface="Calibri" panose="020F0502020204030204" pitchFamily="34" charset="0"/>
              </a:rPr>
              <a:t>Εξαιρετικά χαμηλή γονιμότητα για περισσότερες από 4 δεκαετίες παγίωση συμπεριφορών / </a:t>
            </a:r>
            <a:r>
              <a:rPr lang="el-GR" sz="1800" b="1" dirty="0">
                <a:solidFill>
                  <a:srgbClr val="000000"/>
                </a:solidFill>
                <a:effectLst/>
                <a:latin typeface="Calibri" panose="020F0502020204030204" pitchFamily="34" charset="0"/>
                <a:ea typeface="Calibri" panose="020F0502020204030204" pitchFamily="34" charset="0"/>
              </a:rPr>
              <a:t>νέο ελληνικό πρότυπο: </a:t>
            </a:r>
            <a:r>
              <a:rPr lang="el-GR" sz="1800" dirty="0">
                <a:solidFill>
                  <a:srgbClr val="000000"/>
                </a:solidFill>
                <a:effectLst/>
                <a:latin typeface="Calibri" panose="020F0502020204030204" pitchFamily="34" charset="0"/>
                <a:ea typeface="Calibri" panose="020F0502020204030204" pitchFamily="34" charset="0"/>
              </a:rPr>
              <a:t>η οικογένεια με ένα παιδί</a:t>
            </a:r>
            <a:endParaRPr lang="en-GB" sz="18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800" b="1" dirty="0">
                <a:solidFill>
                  <a:srgbClr val="000000"/>
                </a:solidFill>
                <a:effectLst/>
                <a:latin typeface="Calibri" panose="020F0502020204030204" pitchFamily="34" charset="0"/>
                <a:ea typeface="Calibri" panose="020F0502020204030204" pitchFamily="34" charset="0"/>
              </a:rPr>
              <a:t>Υψηλή ηλικία</a:t>
            </a:r>
            <a:r>
              <a:rPr lang="el-GR" sz="1800" dirty="0">
                <a:solidFill>
                  <a:srgbClr val="000000"/>
                </a:solidFill>
                <a:effectLst/>
                <a:latin typeface="Calibri" panose="020F0502020204030204" pitchFamily="34" charset="0"/>
                <a:ea typeface="Calibri" panose="020F0502020204030204" pitchFamily="34" charset="0"/>
              </a:rPr>
              <a:t> απόκτησης πρώτου παιδιού</a:t>
            </a:r>
            <a:endParaRPr lang="en-GB" sz="18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800" dirty="0">
                <a:solidFill>
                  <a:srgbClr val="000000"/>
                </a:solidFill>
                <a:effectLst/>
                <a:latin typeface="Calibri" panose="020F0502020204030204" pitchFamily="34" charset="0"/>
                <a:ea typeface="Calibri" panose="020F0502020204030204" pitchFamily="34" charset="0"/>
              </a:rPr>
              <a:t>Υψηλά ποσοστά πρώτων γεννήσεων, σταθερά ποσοστά τρίτων και άνω γεννήσεων . Η  </a:t>
            </a:r>
            <a:r>
              <a:rPr lang="el-GR" sz="1800" b="1" dirty="0">
                <a:solidFill>
                  <a:srgbClr val="000000"/>
                </a:solidFill>
                <a:effectLst/>
                <a:latin typeface="Calibri" panose="020F0502020204030204" pitchFamily="34" charset="0"/>
                <a:ea typeface="Calibri" panose="020F0502020204030204" pitchFamily="34" charset="0"/>
              </a:rPr>
              <a:t>δυσκολία στη μετάβαση από το πρώτο στο δεύτερο παιδί </a:t>
            </a:r>
            <a:r>
              <a:rPr lang="el-GR" sz="1800" dirty="0">
                <a:solidFill>
                  <a:srgbClr val="000000"/>
                </a:solidFill>
                <a:effectLst/>
                <a:latin typeface="Calibri" panose="020F0502020204030204" pitchFamily="34" charset="0"/>
                <a:ea typeface="Calibri" panose="020F0502020204030204" pitchFamily="34" charset="0"/>
              </a:rPr>
              <a:t>δείχνει ότι πρέπει να ληφθούν ειδικά μέτρα για όσους ήδη έχουν ένα παιδί.</a:t>
            </a:r>
            <a:endParaRPr lang="en-GB" sz="18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800" dirty="0">
                <a:solidFill>
                  <a:srgbClr val="000000"/>
                </a:solidFill>
                <a:effectLst/>
                <a:latin typeface="Calibri" panose="020F0502020204030204" pitchFamily="34" charset="0"/>
                <a:ea typeface="Calibri" panose="020F0502020204030204" pitchFamily="34" charset="0"/>
              </a:rPr>
              <a:t>Υψηλότερα από κάθε άλλη εποχή ποσοστά </a:t>
            </a:r>
            <a:r>
              <a:rPr lang="el-GR" sz="1800" b="1" dirty="0">
                <a:solidFill>
                  <a:srgbClr val="000000"/>
                </a:solidFill>
                <a:effectLst/>
                <a:latin typeface="Calibri" panose="020F0502020204030204" pitchFamily="34" charset="0"/>
                <a:ea typeface="Calibri" panose="020F0502020204030204" pitchFamily="34" charset="0"/>
              </a:rPr>
              <a:t>άτεκνων γυναικών</a:t>
            </a:r>
            <a:r>
              <a:rPr lang="el-GR" sz="1800" dirty="0">
                <a:solidFill>
                  <a:srgbClr val="000000"/>
                </a:solidFill>
                <a:effectLst/>
                <a:latin typeface="Calibri" panose="020F0502020204030204" pitchFamily="34" charset="0"/>
                <a:ea typeface="Calibri" panose="020F0502020204030204" pitchFamily="34" charset="0"/>
              </a:rPr>
              <a:t>: επιλογή ζωής </a:t>
            </a:r>
            <a:r>
              <a:rPr lang="el-GR" sz="1800" dirty="0" err="1">
                <a:solidFill>
                  <a:srgbClr val="000000"/>
                </a:solidFill>
                <a:effectLst/>
                <a:latin typeface="Calibri" panose="020F0502020204030204" pitchFamily="34" charset="0"/>
                <a:ea typeface="Calibri" panose="020F0502020204030204" pitchFamily="34" charset="0"/>
              </a:rPr>
              <a:t>vs</a:t>
            </a:r>
            <a:r>
              <a:rPr lang="el-GR" sz="1800" dirty="0">
                <a:solidFill>
                  <a:srgbClr val="000000"/>
                </a:solidFill>
                <a:effectLst/>
                <a:latin typeface="Calibri" panose="020F0502020204030204" pitchFamily="34" charset="0"/>
                <a:ea typeface="Calibri" panose="020F0502020204030204" pitchFamily="34" charset="0"/>
              </a:rPr>
              <a:t> συγκυρία</a:t>
            </a:r>
            <a:endParaRPr lang="en-GB" sz="1800" dirty="0">
              <a:effectLst/>
              <a:latin typeface="Calibri" panose="020F0502020204030204" pitchFamily="34" charset="0"/>
              <a:ea typeface="Calibri" panose="020F0502020204030204" pitchFamily="34" charset="0"/>
            </a:endParaRPr>
          </a:p>
          <a:p>
            <a:pPr marL="342900" lvl="0" indent="-342900" algn="just">
              <a:spcAft>
                <a:spcPts val="400"/>
              </a:spcAft>
              <a:buFont typeface="+mj-lt"/>
              <a:buAutoNum type="arabicPeriod"/>
            </a:pPr>
            <a:r>
              <a:rPr lang="el-GR" sz="1800" dirty="0">
                <a:solidFill>
                  <a:srgbClr val="000000"/>
                </a:solidFill>
                <a:effectLst/>
                <a:latin typeface="Calibri" panose="020F0502020204030204" pitchFamily="34" charset="0"/>
                <a:ea typeface="Calibri" panose="020F0502020204030204" pitchFamily="34" charset="0"/>
              </a:rPr>
              <a:t>Ιδιαίτερα </a:t>
            </a:r>
            <a:r>
              <a:rPr lang="el-GR" sz="1800" b="1" dirty="0">
                <a:solidFill>
                  <a:srgbClr val="000000"/>
                </a:solidFill>
                <a:effectLst/>
                <a:latin typeface="Calibri" panose="020F0502020204030204" pitchFamily="34" charset="0"/>
                <a:ea typeface="Calibri" panose="020F0502020204030204" pitchFamily="34" charset="0"/>
              </a:rPr>
              <a:t>χαμηλά ποσοστά εκτός γάμου γεννήσεων </a:t>
            </a:r>
            <a:r>
              <a:rPr lang="el-GR" b="1" dirty="0">
                <a:solidFill>
                  <a:srgbClr val="000000"/>
                </a:solidFill>
                <a:latin typeface="Calibri" panose="020F0502020204030204" pitchFamily="34" charset="0"/>
                <a:ea typeface="Calibri" panose="020F0502020204030204" pitchFamily="34" charset="0"/>
              </a:rPr>
              <a:t>Η </a:t>
            </a:r>
            <a:r>
              <a:rPr lang="el-GR" sz="1800" dirty="0">
                <a:solidFill>
                  <a:srgbClr val="000000"/>
                </a:solidFill>
                <a:effectLst/>
                <a:latin typeface="Calibri" panose="020F0502020204030204" pitchFamily="34" charset="0"/>
                <a:ea typeface="Calibri" panose="020F0502020204030204" pitchFamily="34" charset="0"/>
              </a:rPr>
              <a:t>απόκτηση παιδιού παραμένει άμεσα συνδεδεμένη με τη δημιουργία παραδοσιακής οικογένειας Αναντιστοιχία μεταξύ επιθυμητού και τελικού αριθμού παιδιών</a:t>
            </a:r>
            <a:endParaRPr lang="en-GB" sz="1800" dirty="0">
              <a:effectLst/>
              <a:latin typeface="Calibri" panose="020F0502020204030204" pitchFamily="34" charset="0"/>
              <a:ea typeface="Calibri" panose="020F0502020204030204" pitchFamily="34" charset="0"/>
            </a:endParaRPr>
          </a:p>
          <a:p>
            <a:endParaRPr lang="en-GB" dirty="0"/>
          </a:p>
        </p:txBody>
      </p:sp>
      <p:sp>
        <p:nvSpPr>
          <p:cNvPr id="5" name="Date Placeholder 4">
            <a:extLst>
              <a:ext uri="{FF2B5EF4-FFF2-40B4-BE49-F238E27FC236}">
                <a16:creationId xmlns:a16="http://schemas.microsoft.com/office/drawing/2014/main" id="{631194CA-C0E5-BA47-5FF2-FE9DD4D1D782}"/>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D68DE078-6646-5971-C943-139999837690}"/>
              </a:ext>
            </a:extLst>
          </p:cNvPr>
          <p:cNvSpPr>
            <a:spLocks noGrp="1"/>
          </p:cNvSpPr>
          <p:nvPr>
            <p:ph type="sldNum" sz="quarter" idx="12"/>
          </p:nvPr>
        </p:nvSpPr>
        <p:spPr/>
        <p:txBody>
          <a:bodyPr/>
          <a:lstStyle/>
          <a:p>
            <a:fld id="{129925B6-863B-4C2F-8765-BBFEFEBA9CE7}" type="slidenum">
              <a:rPr lang="en-GB" altLang="en-US" smtClean="0"/>
              <a:pPr/>
              <a:t>25</a:t>
            </a:fld>
            <a:endParaRPr lang="en-GB" altLang="en-US"/>
          </a:p>
        </p:txBody>
      </p:sp>
      <p:sp>
        <p:nvSpPr>
          <p:cNvPr id="8" name="TextBox 7">
            <a:extLst>
              <a:ext uri="{FF2B5EF4-FFF2-40B4-BE49-F238E27FC236}">
                <a16:creationId xmlns:a16="http://schemas.microsoft.com/office/drawing/2014/main" id="{7C7E4F3C-B1D1-EF55-31CF-E5921C701B1E}"/>
              </a:ext>
            </a:extLst>
          </p:cNvPr>
          <p:cNvSpPr txBox="1"/>
          <p:nvPr/>
        </p:nvSpPr>
        <p:spPr>
          <a:xfrm>
            <a:off x="838793" y="5733256"/>
            <a:ext cx="4465119" cy="646331"/>
          </a:xfrm>
          <a:prstGeom prst="rect">
            <a:avLst/>
          </a:prstGeom>
          <a:noFill/>
        </p:spPr>
        <p:txBody>
          <a:bodyPr wrap="square" rtlCol="0">
            <a:spAutoFit/>
          </a:bodyPr>
          <a:lstStyle/>
          <a:p>
            <a:r>
              <a:rPr lang="el-GR" dirty="0"/>
              <a:t>Το </a:t>
            </a:r>
            <a:r>
              <a:rPr lang="el-GR" b="1" dirty="0"/>
              <a:t>Μεσογειακό Παράδοξο </a:t>
            </a:r>
            <a:r>
              <a:rPr lang="el-GR" dirty="0"/>
              <a:t>– λίγη εργασία και λίγα παιδιά!!</a:t>
            </a:r>
            <a:endParaRPr lang="en-GB" dirty="0"/>
          </a:p>
        </p:txBody>
      </p:sp>
    </p:spTree>
    <p:extLst>
      <p:ext uri="{BB962C8B-B14F-4D97-AF65-F5344CB8AC3E}">
        <p14:creationId xmlns:p14="http://schemas.microsoft.com/office/powerpoint/2010/main" val="3140129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F991-C3F3-8D23-CA80-919EA4639379}"/>
              </a:ext>
            </a:extLst>
          </p:cNvPr>
          <p:cNvSpPr>
            <a:spLocks noGrp="1"/>
          </p:cNvSpPr>
          <p:nvPr>
            <p:ph type="title"/>
          </p:nvPr>
        </p:nvSpPr>
        <p:spPr/>
        <p:txBody>
          <a:bodyPr/>
          <a:lstStyle/>
          <a:p>
            <a:r>
              <a:rPr lang="el-GR" dirty="0"/>
              <a:t>Μετανάστευση</a:t>
            </a:r>
            <a:endParaRPr lang="en-GB" dirty="0"/>
          </a:p>
        </p:txBody>
      </p:sp>
      <p:sp>
        <p:nvSpPr>
          <p:cNvPr id="3" name="Content Placeholder 2">
            <a:extLst>
              <a:ext uri="{FF2B5EF4-FFF2-40B4-BE49-F238E27FC236}">
                <a16:creationId xmlns:a16="http://schemas.microsoft.com/office/drawing/2014/main" id="{E583DE4D-445B-0C6D-AA6E-E2AE9CC31DD3}"/>
              </a:ext>
            </a:extLst>
          </p:cNvPr>
          <p:cNvSpPr>
            <a:spLocks noGrp="1"/>
          </p:cNvSpPr>
          <p:nvPr>
            <p:ph idx="1"/>
          </p:nvPr>
        </p:nvSpPr>
        <p:spPr>
          <a:xfrm>
            <a:off x="695400" y="2564904"/>
            <a:ext cx="10729192" cy="3528392"/>
          </a:xfrm>
        </p:spPr>
        <p:txBody>
          <a:bodyPr/>
          <a:lstStyle/>
          <a:p>
            <a:pPr marL="0" indent="0">
              <a:buNone/>
            </a:pPr>
            <a:r>
              <a:rPr lang="el-GR" dirty="0"/>
              <a:t>Η μετανάστευση </a:t>
            </a:r>
            <a:r>
              <a:rPr lang="el-GR" b="1" dirty="0"/>
              <a:t>ανακατανέμει το πρόβλημα</a:t>
            </a:r>
          </a:p>
          <a:p>
            <a:r>
              <a:rPr lang="el-GR" dirty="0"/>
              <a:t>Χειρότερο στην χώρα προέλευσης (</a:t>
            </a:r>
            <a:r>
              <a:rPr lang="el-GR" dirty="0" err="1"/>
              <a:t>πρβλ</a:t>
            </a:r>
            <a:r>
              <a:rPr lang="el-GR" dirty="0"/>
              <a:t> Μολδαβία, Βουλγαρία), καλύτερο στον προορισμό</a:t>
            </a:r>
          </a:p>
          <a:p>
            <a:pPr lvl="1"/>
            <a:r>
              <a:rPr lang="el-GR" dirty="0"/>
              <a:t>Δυναμισμός σε χώρες που ποντάρουν στην μετανάστευση (Καναδάς, Αυστραλία).</a:t>
            </a:r>
          </a:p>
          <a:p>
            <a:pPr lvl="1"/>
            <a:r>
              <a:rPr lang="el-GR" dirty="0"/>
              <a:t>Πολιτικές αντιδράσεις στη μετανάστευση (ΗΠΑ) είναι </a:t>
            </a:r>
            <a:r>
              <a:rPr lang="el-GR" i="1" dirty="0"/>
              <a:t>αποτέλεσμα</a:t>
            </a:r>
            <a:r>
              <a:rPr lang="el-GR" dirty="0"/>
              <a:t> των αρνητικών στάσεων; </a:t>
            </a:r>
          </a:p>
          <a:p>
            <a:r>
              <a:rPr lang="el-GR" dirty="0"/>
              <a:t>Μέθοδος αξιοποίησης του δημογραφικού μερίσματος.  </a:t>
            </a:r>
          </a:p>
          <a:p>
            <a:pPr lvl="1"/>
            <a:r>
              <a:rPr lang="el-GR" dirty="0"/>
              <a:t>Σημαντικό θέμα η πολιτική διαχείριση</a:t>
            </a:r>
          </a:p>
          <a:p>
            <a:r>
              <a:rPr lang="el-GR" dirty="0"/>
              <a:t>Οι μετανάστες σύντομα υιοθετούν συνήθεις της χώρας εγκατάστασης (πχ στην γονιμότητα)</a:t>
            </a:r>
          </a:p>
          <a:p>
            <a:r>
              <a:rPr lang="el-GR" dirty="0"/>
              <a:t>Στην Ελλάδα </a:t>
            </a:r>
            <a:r>
              <a:rPr lang="el-GR" b="1" i="1" dirty="0"/>
              <a:t>αν δεν υπήρχε μετανάστευση τη δεκαετία του 1990</a:t>
            </a:r>
            <a:r>
              <a:rPr lang="el-GR" dirty="0"/>
              <a:t>, ο πληθυσμός σε εργάσιμη ηλικία θα μειωνόταν από το 1998.  </a:t>
            </a:r>
            <a:endParaRPr lang="en-GB" dirty="0"/>
          </a:p>
        </p:txBody>
      </p:sp>
      <p:sp>
        <p:nvSpPr>
          <p:cNvPr id="4" name="Date Placeholder 3">
            <a:extLst>
              <a:ext uri="{FF2B5EF4-FFF2-40B4-BE49-F238E27FC236}">
                <a16:creationId xmlns:a16="http://schemas.microsoft.com/office/drawing/2014/main" id="{EF2093ED-DEB1-AB84-9364-68995C42F927}"/>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CBD0636C-60E0-9373-D56C-5F26678E004C}"/>
              </a:ext>
            </a:extLst>
          </p:cNvPr>
          <p:cNvSpPr>
            <a:spLocks noGrp="1"/>
          </p:cNvSpPr>
          <p:nvPr>
            <p:ph type="sldNum" sz="quarter" idx="12"/>
          </p:nvPr>
        </p:nvSpPr>
        <p:spPr/>
        <p:txBody>
          <a:bodyPr/>
          <a:lstStyle/>
          <a:p>
            <a:fld id="{129925B6-863B-4C2F-8765-BBFEFEBA9CE7}" type="slidenum">
              <a:rPr lang="en-GB" altLang="en-US" smtClean="0"/>
              <a:pPr/>
              <a:t>26</a:t>
            </a:fld>
            <a:endParaRPr lang="en-GB" altLang="en-US"/>
          </a:p>
        </p:txBody>
      </p:sp>
    </p:spTree>
    <p:extLst>
      <p:ext uri="{BB962C8B-B14F-4D97-AF65-F5344CB8AC3E}">
        <p14:creationId xmlns:p14="http://schemas.microsoft.com/office/powerpoint/2010/main" val="45756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E67D-5FF0-4B26-A1CB-99F126ABF9E9}"/>
              </a:ext>
            </a:extLst>
          </p:cNvPr>
          <p:cNvSpPr>
            <a:spLocks noGrp="1"/>
          </p:cNvSpPr>
          <p:nvPr>
            <p:ph type="title"/>
          </p:nvPr>
        </p:nvSpPr>
        <p:spPr>
          <a:xfrm>
            <a:off x="839416" y="692696"/>
            <a:ext cx="9694360" cy="988762"/>
          </a:xfrm>
        </p:spPr>
        <p:txBody>
          <a:bodyPr/>
          <a:lstStyle/>
          <a:p>
            <a:r>
              <a:rPr lang="el-GR" dirty="0"/>
              <a:t>Τρείς παράμετροι καθορίζουν την </a:t>
            </a:r>
            <a:r>
              <a:rPr lang="el-GR" b="1" dirty="0"/>
              <a:t>γήρανση</a:t>
            </a:r>
            <a:endParaRPr lang="en-GB" b="1" dirty="0"/>
          </a:p>
        </p:txBody>
      </p:sp>
      <p:sp>
        <p:nvSpPr>
          <p:cNvPr id="3" name="Content Placeholder 2">
            <a:extLst>
              <a:ext uri="{FF2B5EF4-FFF2-40B4-BE49-F238E27FC236}">
                <a16:creationId xmlns:a16="http://schemas.microsoft.com/office/drawing/2014/main" id="{1EC7A94F-6D57-411E-94A3-4A8E4606F7A9}"/>
              </a:ext>
            </a:extLst>
          </p:cNvPr>
          <p:cNvSpPr>
            <a:spLocks noGrp="1"/>
          </p:cNvSpPr>
          <p:nvPr>
            <p:ph idx="1"/>
          </p:nvPr>
        </p:nvSpPr>
        <p:spPr>
          <a:xfrm>
            <a:off x="1154954" y="2348879"/>
            <a:ext cx="8593150" cy="4110881"/>
          </a:xfrm>
        </p:spPr>
        <p:txBody>
          <a:bodyPr>
            <a:normAutofit fontScale="92500" lnSpcReduction="10000"/>
          </a:bodyPr>
          <a:lstStyle/>
          <a:p>
            <a:pPr marL="0" indent="0">
              <a:buNone/>
            </a:pPr>
            <a:r>
              <a:rPr lang="en-US" b="1" dirty="0"/>
              <a:t>O</a:t>
            </a:r>
            <a:r>
              <a:rPr lang="el-GR" b="1" dirty="0"/>
              <a:t> πληθυσμός είναι σαν  λίμνη που αλλάζει από τρείς ροές: </a:t>
            </a:r>
            <a:r>
              <a:rPr lang="el-GR" b="1" dirty="0">
                <a:solidFill>
                  <a:schemeClr val="accent1"/>
                </a:solidFill>
              </a:rPr>
              <a:t>γεννήσεις</a:t>
            </a:r>
            <a:r>
              <a:rPr lang="el-GR" b="1" dirty="0"/>
              <a:t> (+), </a:t>
            </a:r>
            <a:r>
              <a:rPr lang="el-GR" b="1" dirty="0">
                <a:solidFill>
                  <a:schemeClr val="accent1"/>
                </a:solidFill>
              </a:rPr>
              <a:t>μετανάστευση</a:t>
            </a:r>
            <a:r>
              <a:rPr lang="el-GR" b="1" dirty="0"/>
              <a:t> (+ή -) και </a:t>
            </a:r>
            <a:r>
              <a:rPr lang="el-GR" b="1" dirty="0">
                <a:solidFill>
                  <a:schemeClr val="accent1"/>
                </a:solidFill>
              </a:rPr>
              <a:t>μακροβιότητα</a:t>
            </a:r>
            <a:r>
              <a:rPr lang="el-GR" b="1" dirty="0"/>
              <a:t>  (+ - παραμονή στην λίμνη) </a:t>
            </a:r>
            <a:endParaRPr lang="en-US" b="1" dirty="0"/>
          </a:p>
          <a:p>
            <a:pPr marL="0" indent="0">
              <a:buNone/>
            </a:pPr>
            <a:r>
              <a:rPr lang="el-GR" b="1" dirty="0"/>
              <a:t>1.  </a:t>
            </a:r>
            <a:r>
              <a:rPr lang="el-GR" sz="1900" b="1" dirty="0"/>
              <a:t>ΜΑΚΡΟΒΙΟΤΗΤΑ  </a:t>
            </a:r>
            <a:r>
              <a:rPr lang="el-GR" b="1" dirty="0"/>
              <a:t>- Ζούμε περισσότερα χρόνια</a:t>
            </a:r>
            <a:r>
              <a:rPr lang="el-GR" dirty="0"/>
              <a:t>. Συνεχής και ίσως επιταχυνόμενη τάση.   Αν εξεταστεί ανά κοόρτη (γενιά) η τάση είναι ταχύτερη.</a:t>
            </a:r>
          </a:p>
          <a:p>
            <a:pPr lvl="1"/>
            <a:r>
              <a:rPr lang="el-GR" dirty="0"/>
              <a:t>Γενικό βιοτικό επίπεδο, ευημερία, πρόοδοι στην ιατρική. </a:t>
            </a:r>
          </a:p>
          <a:p>
            <a:pPr lvl="1"/>
            <a:r>
              <a:rPr lang="el-GR" dirty="0"/>
              <a:t>Μοριακή βιολογία τώρα εξετάζει πώς εξελίσσεται η γήρανση μέσα στο κύτταρο.  </a:t>
            </a:r>
          </a:p>
          <a:p>
            <a:pPr lvl="1"/>
            <a:r>
              <a:rPr lang="el-GR" dirty="0"/>
              <a:t>Μαζί με την γενική αύξηση ανεβαίνει και η </a:t>
            </a:r>
            <a:r>
              <a:rPr lang="el-GR" b="1" dirty="0"/>
              <a:t>διασπορά</a:t>
            </a:r>
            <a:r>
              <a:rPr lang="el-GR" dirty="0"/>
              <a:t> – </a:t>
            </a:r>
            <a:r>
              <a:rPr lang="el-GR" b="1" dirty="0"/>
              <a:t>οι πλούσιοι </a:t>
            </a:r>
            <a:r>
              <a:rPr lang="el-GR" b="1" dirty="0" err="1"/>
              <a:t>ζούν</a:t>
            </a:r>
            <a:r>
              <a:rPr lang="el-GR" b="1" dirty="0"/>
              <a:t> περισσότερο</a:t>
            </a:r>
            <a:r>
              <a:rPr lang="el-GR" dirty="0"/>
              <a:t>. </a:t>
            </a:r>
          </a:p>
          <a:p>
            <a:r>
              <a:rPr lang="el-GR" dirty="0"/>
              <a:t>Τάση να διευρύνονται και τα χρόνια σε καλή υγεία (</a:t>
            </a:r>
            <a:r>
              <a:rPr lang="en-US" dirty="0"/>
              <a:t>DALY)</a:t>
            </a:r>
          </a:p>
          <a:p>
            <a:pPr lvl="1"/>
            <a:r>
              <a:rPr lang="en-US" dirty="0"/>
              <a:t>H </a:t>
            </a:r>
            <a:r>
              <a:rPr lang="el-GR" dirty="0"/>
              <a:t>υπόθεση της </a:t>
            </a:r>
            <a:r>
              <a:rPr lang="el-GR" b="1" dirty="0"/>
              <a:t>σύντμησης της νοσηρότητας </a:t>
            </a:r>
            <a:r>
              <a:rPr lang="el-GR" dirty="0"/>
              <a:t>(και όχι διεύρυνση) – ανησυχία για άνοια. </a:t>
            </a:r>
          </a:p>
          <a:p>
            <a:r>
              <a:rPr lang="en-US" dirty="0"/>
              <a:t>Gratton &amp; Scott (2016) – </a:t>
            </a:r>
            <a:r>
              <a:rPr lang="el-GR" dirty="0"/>
              <a:t>Ένα κορίτσι γεννημένο στην Βρετανία ή Ιταλία το 2000 πρέπει να προγραμματίζει μια </a:t>
            </a:r>
            <a:r>
              <a:rPr lang="el-GR" b="1" dirty="0"/>
              <a:t>ζωή 105 ετών </a:t>
            </a:r>
            <a:r>
              <a:rPr lang="el-GR" dirty="0"/>
              <a:t>(</a:t>
            </a:r>
            <a:r>
              <a:rPr lang="en-US" dirty="0"/>
              <a:t>The Hundred Year life).</a:t>
            </a:r>
            <a:endParaRPr lang="en-GB" dirty="0"/>
          </a:p>
        </p:txBody>
      </p:sp>
      <p:sp>
        <p:nvSpPr>
          <p:cNvPr id="4" name="Date Placeholder 3">
            <a:extLst>
              <a:ext uri="{FF2B5EF4-FFF2-40B4-BE49-F238E27FC236}">
                <a16:creationId xmlns:a16="http://schemas.microsoft.com/office/drawing/2014/main" id="{8B7BC34D-21FE-4712-98BF-DED8BD190BAC}"/>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BFB446A4-9523-4FFD-83FF-8B03BE145235}"/>
              </a:ext>
            </a:extLst>
          </p:cNvPr>
          <p:cNvSpPr>
            <a:spLocks noGrp="1"/>
          </p:cNvSpPr>
          <p:nvPr>
            <p:ph type="sldNum" sz="quarter" idx="12"/>
          </p:nvPr>
        </p:nvSpPr>
        <p:spPr/>
        <p:txBody>
          <a:bodyPr/>
          <a:lstStyle/>
          <a:p>
            <a:fld id="{129925B6-863B-4C2F-8765-BBFEFEBA9CE7}" type="slidenum">
              <a:rPr lang="en-GB" altLang="en-US" smtClean="0"/>
              <a:pPr/>
              <a:t>3</a:t>
            </a:fld>
            <a:endParaRPr lang="en-GB" altLang="en-US"/>
          </a:p>
        </p:txBody>
      </p:sp>
      <p:pic>
        <p:nvPicPr>
          <p:cNvPr id="6" name="Picture 5">
            <a:extLst>
              <a:ext uri="{FF2B5EF4-FFF2-40B4-BE49-F238E27FC236}">
                <a16:creationId xmlns:a16="http://schemas.microsoft.com/office/drawing/2014/main" id="{13AB2C70-60C7-4D6F-B046-43E85E6D20FD}"/>
              </a:ext>
            </a:extLst>
          </p:cNvPr>
          <p:cNvPicPr>
            <a:picLocks noChangeAspect="1"/>
          </p:cNvPicPr>
          <p:nvPr/>
        </p:nvPicPr>
        <p:blipFill>
          <a:blip r:embed="rId2"/>
          <a:stretch>
            <a:fillRect/>
          </a:stretch>
        </p:blipFill>
        <p:spPr>
          <a:xfrm>
            <a:off x="9748104" y="2173443"/>
            <a:ext cx="2200847" cy="3176291"/>
          </a:xfrm>
          <a:prstGeom prst="rect">
            <a:avLst/>
          </a:prstGeom>
        </p:spPr>
      </p:pic>
    </p:spTree>
    <p:extLst>
      <p:ext uri="{BB962C8B-B14F-4D97-AF65-F5344CB8AC3E}">
        <p14:creationId xmlns:p14="http://schemas.microsoft.com/office/powerpoint/2010/main" val="165541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8357-5FD4-E14E-2677-6387531F4080}"/>
              </a:ext>
            </a:extLst>
          </p:cNvPr>
          <p:cNvSpPr>
            <a:spLocks noGrp="1"/>
          </p:cNvSpPr>
          <p:nvPr>
            <p:ph type="title"/>
          </p:nvPr>
        </p:nvSpPr>
        <p:spPr/>
        <p:txBody>
          <a:bodyPr/>
          <a:lstStyle/>
          <a:p>
            <a:r>
              <a:rPr lang="el-GR" dirty="0"/>
              <a:t>1. ΜΑΚΡΟΒΙΟΤΗΤΑ – </a:t>
            </a:r>
            <a:r>
              <a:rPr lang="el-GR" b="1" i="1" dirty="0"/>
              <a:t>συνεχής αύξηση</a:t>
            </a:r>
          </a:p>
        </p:txBody>
      </p:sp>
      <p:pic>
        <p:nvPicPr>
          <p:cNvPr id="9" name="Content Placeholder 8">
            <a:extLst>
              <a:ext uri="{FF2B5EF4-FFF2-40B4-BE49-F238E27FC236}">
                <a16:creationId xmlns:a16="http://schemas.microsoft.com/office/drawing/2014/main" id="{B213BABD-0088-4463-747A-DBE4635E041F}"/>
              </a:ext>
            </a:extLst>
          </p:cNvPr>
          <p:cNvPicPr>
            <a:picLocks noGrp="1" noChangeAspect="1"/>
          </p:cNvPicPr>
          <p:nvPr>
            <p:ph sz="half" idx="1"/>
          </p:nvPr>
        </p:nvPicPr>
        <p:blipFill>
          <a:blip r:embed="rId2"/>
          <a:stretch>
            <a:fillRect/>
          </a:stretch>
        </p:blipFill>
        <p:spPr>
          <a:xfrm>
            <a:off x="1055440" y="2477091"/>
            <a:ext cx="4824413" cy="3407241"/>
          </a:xfrm>
          <a:prstGeom prst="rect">
            <a:avLst/>
          </a:prstGeom>
        </p:spPr>
      </p:pic>
      <p:pic>
        <p:nvPicPr>
          <p:cNvPr id="7" name="Content Placeholder 6">
            <a:extLst>
              <a:ext uri="{FF2B5EF4-FFF2-40B4-BE49-F238E27FC236}">
                <a16:creationId xmlns:a16="http://schemas.microsoft.com/office/drawing/2014/main" id="{E9C51F1F-4B30-8E05-0A2F-14A11BAC0FF9}"/>
              </a:ext>
            </a:extLst>
          </p:cNvPr>
          <p:cNvPicPr>
            <a:picLocks noGrp="1" noChangeAspect="1"/>
          </p:cNvPicPr>
          <p:nvPr>
            <p:ph sz="half" idx="2"/>
          </p:nvPr>
        </p:nvPicPr>
        <p:blipFill>
          <a:blip r:embed="rId3"/>
          <a:stretch>
            <a:fillRect/>
          </a:stretch>
        </p:blipFill>
        <p:spPr>
          <a:xfrm>
            <a:off x="6628957" y="1630831"/>
            <a:ext cx="4589511" cy="4589511"/>
          </a:xfrm>
          <a:prstGeom prst="rect">
            <a:avLst/>
          </a:prstGeom>
        </p:spPr>
      </p:pic>
      <p:sp>
        <p:nvSpPr>
          <p:cNvPr id="5" name="Date Placeholder 4">
            <a:extLst>
              <a:ext uri="{FF2B5EF4-FFF2-40B4-BE49-F238E27FC236}">
                <a16:creationId xmlns:a16="http://schemas.microsoft.com/office/drawing/2014/main" id="{D74C80F4-1680-0E6C-9479-278C195A334D}"/>
              </a:ext>
            </a:extLst>
          </p:cNvPr>
          <p:cNvSpPr>
            <a:spLocks noGrp="1"/>
          </p:cNvSpPr>
          <p:nvPr>
            <p:ph type="dt" sz="half" idx="10"/>
          </p:nvPr>
        </p:nvSpPr>
        <p:spPr/>
        <p:txBody>
          <a:bodyPr/>
          <a:lstStyle/>
          <a:p>
            <a:pPr>
              <a:defRPr/>
            </a:pPr>
            <a:fld id="{14F36A37-D5E3-4C3B-B28D-88BB6D3F7475}" type="datetime1">
              <a:rPr lang="en-GB" smtClean="0"/>
              <a:t>14/05/2025</a:t>
            </a:fld>
            <a:endParaRPr lang="en-GB"/>
          </a:p>
        </p:txBody>
      </p:sp>
      <p:sp>
        <p:nvSpPr>
          <p:cNvPr id="6" name="Slide Number Placeholder 5">
            <a:extLst>
              <a:ext uri="{FF2B5EF4-FFF2-40B4-BE49-F238E27FC236}">
                <a16:creationId xmlns:a16="http://schemas.microsoft.com/office/drawing/2014/main" id="{930ED087-3835-26FA-D99A-ECCB6DE39A45}"/>
              </a:ext>
            </a:extLst>
          </p:cNvPr>
          <p:cNvSpPr>
            <a:spLocks noGrp="1"/>
          </p:cNvSpPr>
          <p:nvPr>
            <p:ph type="sldNum" sz="quarter" idx="12"/>
          </p:nvPr>
        </p:nvSpPr>
        <p:spPr/>
        <p:txBody>
          <a:bodyPr/>
          <a:lstStyle/>
          <a:p>
            <a:fld id="{129925B6-863B-4C2F-8765-BBFEFEBA9CE7}" type="slidenum">
              <a:rPr lang="en-GB" altLang="en-US" smtClean="0"/>
              <a:pPr/>
              <a:t>4</a:t>
            </a:fld>
            <a:endParaRPr lang="en-GB" altLang="en-US"/>
          </a:p>
        </p:txBody>
      </p:sp>
      <p:sp>
        <p:nvSpPr>
          <p:cNvPr id="8" name="TextBox 7">
            <a:extLst>
              <a:ext uri="{FF2B5EF4-FFF2-40B4-BE49-F238E27FC236}">
                <a16:creationId xmlns:a16="http://schemas.microsoft.com/office/drawing/2014/main" id="{5ECC8BEE-CE43-6FE1-F12F-F43B35958801}"/>
              </a:ext>
            </a:extLst>
          </p:cNvPr>
          <p:cNvSpPr txBox="1"/>
          <p:nvPr/>
        </p:nvSpPr>
        <p:spPr>
          <a:xfrm>
            <a:off x="7176119" y="6391838"/>
            <a:ext cx="4014619" cy="646331"/>
          </a:xfrm>
          <a:prstGeom prst="rect">
            <a:avLst/>
          </a:prstGeom>
          <a:noFill/>
        </p:spPr>
        <p:txBody>
          <a:bodyPr wrap="square" rtlCol="0">
            <a:spAutoFit/>
          </a:bodyPr>
          <a:lstStyle/>
          <a:p>
            <a:r>
              <a:rPr lang="el-GR" dirty="0"/>
              <a:t>Μέγιστο προσδόκιμο Συνεχής αύξηση 1900-σήμερα</a:t>
            </a:r>
          </a:p>
        </p:txBody>
      </p:sp>
      <p:sp>
        <p:nvSpPr>
          <p:cNvPr id="10" name="TextBox 9">
            <a:extLst>
              <a:ext uri="{FF2B5EF4-FFF2-40B4-BE49-F238E27FC236}">
                <a16:creationId xmlns:a16="http://schemas.microsoft.com/office/drawing/2014/main" id="{E1054B65-9AE7-E017-0A06-45C01A8D4D01}"/>
              </a:ext>
            </a:extLst>
          </p:cNvPr>
          <p:cNvSpPr txBox="1"/>
          <p:nvPr/>
        </p:nvSpPr>
        <p:spPr>
          <a:xfrm>
            <a:off x="767408" y="6021288"/>
            <a:ext cx="4752528" cy="646331"/>
          </a:xfrm>
          <a:prstGeom prst="rect">
            <a:avLst/>
          </a:prstGeom>
          <a:noFill/>
        </p:spPr>
        <p:txBody>
          <a:bodyPr wrap="square" rtlCol="0">
            <a:spAutoFit/>
          </a:bodyPr>
          <a:lstStyle/>
          <a:p>
            <a:r>
              <a:rPr lang="el-GR" b="1" dirty="0" err="1"/>
              <a:t>Ελλαδα</a:t>
            </a:r>
            <a:r>
              <a:rPr lang="el-GR" b="1" dirty="0"/>
              <a:t>: προσεγγίζει μέγιστο προσδόκιμο μεταπολεμικά.    </a:t>
            </a:r>
          </a:p>
        </p:txBody>
      </p:sp>
    </p:spTree>
    <p:extLst>
      <p:ext uri="{BB962C8B-B14F-4D97-AF65-F5344CB8AC3E}">
        <p14:creationId xmlns:p14="http://schemas.microsoft.com/office/powerpoint/2010/main" val="400604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A7FF-6212-4A63-9264-B498BD8E8383}"/>
              </a:ext>
            </a:extLst>
          </p:cNvPr>
          <p:cNvSpPr>
            <a:spLocks noGrp="1"/>
          </p:cNvSpPr>
          <p:nvPr>
            <p:ph type="title"/>
          </p:nvPr>
        </p:nvSpPr>
        <p:spPr/>
        <p:txBody>
          <a:bodyPr/>
          <a:lstStyle/>
          <a:p>
            <a:r>
              <a:rPr lang="el-GR" dirty="0"/>
              <a:t>2. Γεννήσεις</a:t>
            </a:r>
            <a:endParaRPr lang="en-GB" dirty="0"/>
          </a:p>
        </p:txBody>
      </p:sp>
      <p:pic>
        <p:nvPicPr>
          <p:cNvPr id="6" name="Content Placeholder 5">
            <a:extLst>
              <a:ext uri="{FF2B5EF4-FFF2-40B4-BE49-F238E27FC236}">
                <a16:creationId xmlns:a16="http://schemas.microsoft.com/office/drawing/2014/main" id="{8B616A98-C05C-4F90-A48A-A55A37DFA30E}"/>
              </a:ext>
            </a:extLst>
          </p:cNvPr>
          <p:cNvPicPr>
            <a:picLocks noGrp="1" noChangeAspect="1"/>
          </p:cNvPicPr>
          <p:nvPr>
            <p:ph idx="1"/>
          </p:nvPr>
        </p:nvPicPr>
        <p:blipFill>
          <a:blip r:embed="rId2"/>
          <a:stretch>
            <a:fillRect/>
          </a:stretch>
        </p:blipFill>
        <p:spPr>
          <a:xfrm>
            <a:off x="7464152" y="2636912"/>
            <a:ext cx="4608975" cy="2840982"/>
          </a:xfrm>
          <a:prstGeom prst="rect">
            <a:avLst/>
          </a:prstGeom>
        </p:spPr>
      </p:pic>
      <p:sp>
        <p:nvSpPr>
          <p:cNvPr id="4" name="Date Placeholder 3">
            <a:extLst>
              <a:ext uri="{FF2B5EF4-FFF2-40B4-BE49-F238E27FC236}">
                <a16:creationId xmlns:a16="http://schemas.microsoft.com/office/drawing/2014/main" id="{725261DA-F76C-49C8-8110-A77A3D818211}"/>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7F26B4D1-DA50-4C4A-ABC5-3666AD296D4B}"/>
              </a:ext>
            </a:extLst>
          </p:cNvPr>
          <p:cNvSpPr>
            <a:spLocks noGrp="1"/>
          </p:cNvSpPr>
          <p:nvPr>
            <p:ph type="sldNum" sz="quarter" idx="12"/>
          </p:nvPr>
        </p:nvSpPr>
        <p:spPr/>
        <p:txBody>
          <a:bodyPr/>
          <a:lstStyle/>
          <a:p>
            <a:fld id="{129925B6-863B-4C2F-8765-BBFEFEBA9CE7}" type="slidenum">
              <a:rPr lang="en-GB" altLang="en-US" smtClean="0"/>
              <a:pPr/>
              <a:t>5</a:t>
            </a:fld>
            <a:endParaRPr lang="en-GB" altLang="en-US"/>
          </a:p>
        </p:txBody>
      </p:sp>
      <p:sp>
        <p:nvSpPr>
          <p:cNvPr id="7" name="TextBox 6">
            <a:extLst>
              <a:ext uri="{FF2B5EF4-FFF2-40B4-BE49-F238E27FC236}">
                <a16:creationId xmlns:a16="http://schemas.microsoft.com/office/drawing/2014/main" id="{B64F50C7-A5DC-48C5-842D-08776F273DCB}"/>
              </a:ext>
            </a:extLst>
          </p:cNvPr>
          <p:cNvSpPr txBox="1"/>
          <p:nvPr/>
        </p:nvSpPr>
        <p:spPr>
          <a:xfrm>
            <a:off x="623392" y="2210743"/>
            <a:ext cx="6624736" cy="3693319"/>
          </a:xfrm>
          <a:prstGeom prst="rect">
            <a:avLst/>
          </a:prstGeom>
          <a:noFill/>
        </p:spPr>
        <p:txBody>
          <a:bodyPr wrap="square" rtlCol="0">
            <a:spAutoFit/>
          </a:bodyPr>
          <a:lstStyle/>
          <a:p>
            <a:r>
              <a:rPr lang="el-GR" dirty="0"/>
              <a:t>Τάση γενικής μείωσης των γεννήσεων </a:t>
            </a:r>
            <a:r>
              <a:rPr lang="el-GR" b="1" dirty="0"/>
              <a:t>παγκοσμίως`</a:t>
            </a:r>
          </a:p>
          <a:p>
            <a:endParaRPr lang="el-GR" b="1" dirty="0"/>
          </a:p>
          <a:p>
            <a:r>
              <a:rPr lang="el-GR" dirty="0"/>
              <a:t>Στην Ελλάδα και Ν. Ευρώπη απότομη πτώση 1980 και παραμονή σε χαμηλά επίπεδα από τότε.</a:t>
            </a:r>
          </a:p>
          <a:p>
            <a:r>
              <a:rPr lang="el-GR" b="1" dirty="0"/>
              <a:t>Πολύ κάτω από το σημείο αναπλήρωσης του  πληθυσμού </a:t>
            </a:r>
            <a:r>
              <a:rPr lang="el-GR" dirty="0"/>
              <a:t>(αναπλήρωση απαιτεί 2,1 παιδιά </a:t>
            </a:r>
            <a:r>
              <a:rPr lang="el-GR" dirty="0" err="1"/>
              <a:t>ανα</a:t>
            </a:r>
            <a:r>
              <a:rPr lang="el-GR" dirty="0"/>
              <a:t> γυναίκα, ΕΛ ΙΤ μεταξύ 1,3 και 1,4) Πουθενά δεν πλησιάζει επίπεδο αναπλήρωσης</a:t>
            </a:r>
          </a:p>
          <a:p>
            <a:endParaRPr lang="el-GR" dirty="0"/>
          </a:p>
          <a:p>
            <a:r>
              <a:rPr lang="el-GR" dirty="0"/>
              <a:t>Ύπαρξη μιας μεγάλης γενιάς που γεννήθηκε μετά τον πόλεμο – </a:t>
            </a:r>
            <a:r>
              <a:rPr lang="el-GR" b="1" dirty="0"/>
              <a:t>Γενιά της </a:t>
            </a:r>
            <a:r>
              <a:rPr lang="el-GR" b="1" dirty="0" err="1"/>
              <a:t>Εκρηξης</a:t>
            </a:r>
            <a:r>
              <a:rPr lang="el-GR" b="1" dirty="0"/>
              <a:t> των Γεννήσεων </a:t>
            </a:r>
            <a:r>
              <a:rPr lang="en-US" b="1" dirty="0"/>
              <a:t>(</a:t>
            </a:r>
            <a:r>
              <a:rPr lang="en-US" dirty="0"/>
              <a:t>Baby boomers). </a:t>
            </a:r>
            <a:r>
              <a:rPr lang="el-GR" dirty="0"/>
              <a:t>Σε όλες τις αναπτυγμένες χώρες. Αργότερα στην Ελλάδα (≈ Γενιά του Πολυτεχνείου).  Στην συνταξιοδότηση τώρα. </a:t>
            </a:r>
            <a:endParaRPr lang="en-GB" dirty="0"/>
          </a:p>
        </p:txBody>
      </p:sp>
    </p:spTree>
    <p:extLst>
      <p:ext uri="{BB962C8B-B14F-4D97-AF65-F5344CB8AC3E}">
        <p14:creationId xmlns:p14="http://schemas.microsoft.com/office/powerpoint/2010/main" val="157612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l-GR"/>
          </a:p>
        </p:txBody>
      </p:sp>
      <p:sp>
        <p:nvSpPr>
          <p:cNvPr id="15" name="Freeform: Shape 14">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l-GR"/>
          </a:p>
        </p:txBody>
      </p:sp>
      <p:sp>
        <p:nvSpPr>
          <p:cNvPr id="17"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l-GR"/>
          </a:p>
        </p:txBody>
      </p:sp>
      <p:sp>
        <p:nvSpPr>
          <p:cNvPr id="19"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l-GR"/>
          </a:p>
        </p:txBody>
      </p:sp>
      <p:sp>
        <p:nvSpPr>
          <p:cNvPr id="2" name="Title 1">
            <a:extLst>
              <a:ext uri="{FF2B5EF4-FFF2-40B4-BE49-F238E27FC236}">
                <a16:creationId xmlns:a16="http://schemas.microsoft.com/office/drawing/2014/main" id="{1434CDCA-0DF1-4EB9-B2E0-3C57B205600C}"/>
              </a:ext>
            </a:extLst>
          </p:cNvPr>
          <p:cNvSpPr>
            <a:spLocks noGrp="1"/>
          </p:cNvSpPr>
          <p:nvPr>
            <p:ph type="title"/>
          </p:nvPr>
        </p:nvSpPr>
        <p:spPr>
          <a:xfrm>
            <a:off x="639098" y="629265"/>
            <a:ext cx="5132438" cy="1622322"/>
          </a:xfrm>
        </p:spPr>
        <p:txBody>
          <a:bodyPr>
            <a:normAutofit/>
          </a:bodyPr>
          <a:lstStyle/>
          <a:p>
            <a:r>
              <a:rPr lang="el-GR" dirty="0">
                <a:solidFill>
                  <a:schemeClr val="tx1"/>
                </a:solidFill>
              </a:rPr>
              <a:t>2. Μετανάστευση</a:t>
            </a:r>
            <a:endParaRPr lang="en-GB" dirty="0">
              <a:solidFill>
                <a:schemeClr val="tx1"/>
              </a:solidFill>
            </a:endParaRPr>
          </a:p>
        </p:txBody>
      </p:sp>
      <p:sp>
        <p:nvSpPr>
          <p:cNvPr id="21" name="Rectangle 20">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Content Placeholder 2">
            <a:extLst>
              <a:ext uri="{FF2B5EF4-FFF2-40B4-BE49-F238E27FC236}">
                <a16:creationId xmlns:a16="http://schemas.microsoft.com/office/drawing/2014/main" id="{974FF949-627A-41BD-8B10-D2CE71B90811}"/>
              </a:ext>
            </a:extLst>
          </p:cNvPr>
          <p:cNvSpPr>
            <a:spLocks noGrp="1"/>
          </p:cNvSpPr>
          <p:nvPr>
            <p:ph idx="1"/>
          </p:nvPr>
        </p:nvSpPr>
        <p:spPr>
          <a:xfrm>
            <a:off x="639098" y="2251587"/>
            <a:ext cx="5581866" cy="3978890"/>
          </a:xfrm>
        </p:spPr>
        <p:txBody>
          <a:bodyPr anchor="ctr">
            <a:normAutofit/>
          </a:bodyPr>
          <a:lstStyle/>
          <a:p>
            <a:pPr>
              <a:lnSpc>
                <a:spcPct val="90000"/>
              </a:lnSpc>
            </a:pPr>
            <a:r>
              <a:rPr lang="el-GR" sz="1500" dirty="0">
                <a:solidFill>
                  <a:schemeClr val="tx1"/>
                </a:solidFill>
              </a:rPr>
              <a:t>Εκτός του συνολικού πληθυσμού επηρεάζει και την ηλικιακή κατανομή – οι μετανάστες είναι νεότεροι</a:t>
            </a:r>
          </a:p>
          <a:p>
            <a:pPr lvl="1">
              <a:lnSpc>
                <a:spcPct val="90000"/>
              </a:lnSpc>
            </a:pPr>
            <a:r>
              <a:rPr lang="el-GR" sz="1500" dirty="0">
                <a:solidFill>
                  <a:schemeClr val="tx1"/>
                </a:solidFill>
              </a:rPr>
              <a:t>Στην Ελλάδα οι μετανάστευση 1990 ανέβαλε την ασφαλιστική κρίση κατά περίπου 5 χρόνια.</a:t>
            </a:r>
          </a:p>
          <a:p>
            <a:pPr>
              <a:lnSpc>
                <a:spcPct val="90000"/>
              </a:lnSpc>
            </a:pPr>
            <a:r>
              <a:rPr lang="el-GR" sz="1500" dirty="0">
                <a:solidFill>
                  <a:schemeClr val="tx1"/>
                </a:solidFill>
              </a:rPr>
              <a:t>Στην Ευρώπη αν δεν υπήρχε μετανάστευση ο πληθυσμός θα μειωνόταν συνεχώς από το 2000. </a:t>
            </a:r>
          </a:p>
          <a:p>
            <a:pPr>
              <a:lnSpc>
                <a:spcPct val="90000"/>
              </a:lnSpc>
            </a:pPr>
            <a:r>
              <a:rPr lang="el-GR" sz="1500" dirty="0">
                <a:solidFill>
                  <a:schemeClr val="tx1"/>
                </a:solidFill>
              </a:rPr>
              <a:t>ΠΡΟΣΟΧΗ – Λύνεται το πρόβλημα της Ευρώπης, επιδεινώνεται αυτό των χωρών προέλευσης</a:t>
            </a:r>
          </a:p>
          <a:p>
            <a:pPr lvl="1">
              <a:lnSpc>
                <a:spcPct val="90000"/>
              </a:lnSpc>
            </a:pPr>
            <a:r>
              <a:rPr lang="el-GR" sz="1500" dirty="0">
                <a:solidFill>
                  <a:schemeClr val="tx1"/>
                </a:solidFill>
              </a:rPr>
              <a:t>Ουκρανία, Βουλγαρία έχουν χειρότερο πρόβλημα από την Ευρώπη. </a:t>
            </a:r>
          </a:p>
          <a:p>
            <a:pPr lvl="1">
              <a:lnSpc>
                <a:spcPct val="90000"/>
              </a:lnSpc>
            </a:pPr>
            <a:r>
              <a:rPr lang="el-GR" sz="1500" dirty="0">
                <a:solidFill>
                  <a:schemeClr val="tx1"/>
                </a:solidFill>
              </a:rPr>
              <a:t> Ανακατανέμεται το συνολικό πρόβλημα. </a:t>
            </a:r>
            <a:endParaRPr lang="en-GB" sz="1500" dirty="0">
              <a:solidFill>
                <a:schemeClr val="tx1"/>
              </a:solidFill>
            </a:endParaRPr>
          </a:p>
        </p:txBody>
      </p:sp>
      <p:pic>
        <p:nvPicPr>
          <p:cNvPr id="7" name="Picture 6">
            <a:extLst>
              <a:ext uri="{FF2B5EF4-FFF2-40B4-BE49-F238E27FC236}">
                <a16:creationId xmlns:a16="http://schemas.microsoft.com/office/drawing/2014/main" id="{3DB9E893-D451-4F66-A456-322428507D70}"/>
              </a:ext>
            </a:extLst>
          </p:cNvPr>
          <p:cNvPicPr>
            <a:picLocks noChangeAspect="1"/>
          </p:cNvPicPr>
          <p:nvPr/>
        </p:nvPicPr>
        <p:blipFill>
          <a:blip r:embed="rId2"/>
          <a:stretch>
            <a:fillRect/>
          </a:stretch>
        </p:blipFill>
        <p:spPr>
          <a:xfrm>
            <a:off x="7200087" y="645107"/>
            <a:ext cx="3858204" cy="2710388"/>
          </a:xfrm>
          <a:prstGeom prst="rect">
            <a:avLst/>
          </a:prstGeom>
        </p:spPr>
      </p:pic>
      <p:sp>
        <p:nvSpPr>
          <p:cNvPr id="5" name="Slide Number Placeholder 4">
            <a:extLst>
              <a:ext uri="{FF2B5EF4-FFF2-40B4-BE49-F238E27FC236}">
                <a16:creationId xmlns:a16="http://schemas.microsoft.com/office/drawing/2014/main" id="{268B5275-A566-4E7D-B504-85FA3ED3A419}"/>
              </a:ext>
            </a:extLst>
          </p:cNvPr>
          <p:cNvSpPr>
            <a:spLocks noGrp="1"/>
          </p:cNvSpPr>
          <p:nvPr>
            <p:ph type="sldNum" sz="quarter" idx="12"/>
          </p:nvPr>
        </p:nvSpPr>
        <p:spPr>
          <a:xfrm>
            <a:off x="10352540" y="295729"/>
            <a:ext cx="838199" cy="767687"/>
          </a:xfrm>
        </p:spPr>
        <p:txBody>
          <a:bodyPr>
            <a:normAutofit/>
          </a:bodyPr>
          <a:lstStyle/>
          <a:p>
            <a:pPr>
              <a:spcAft>
                <a:spcPts val="600"/>
              </a:spcAft>
            </a:pPr>
            <a:fld id="{129925B6-863B-4C2F-8765-BBFEFEBA9CE7}" type="slidenum">
              <a:rPr lang="en-GB" altLang="en-US">
                <a:solidFill>
                  <a:srgbClr val="FFFFFE"/>
                </a:solidFill>
              </a:rPr>
              <a:pPr>
                <a:spcAft>
                  <a:spcPts val="600"/>
                </a:spcAft>
              </a:pPr>
              <a:t>6</a:t>
            </a:fld>
            <a:endParaRPr lang="en-GB" altLang="en-US">
              <a:solidFill>
                <a:srgbClr val="FFFFFE"/>
              </a:solidFill>
            </a:endParaRPr>
          </a:p>
        </p:txBody>
      </p:sp>
      <p:pic>
        <p:nvPicPr>
          <p:cNvPr id="8" name="Εικόνα 9">
            <a:extLst>
              <a:ext uri="{FF2B5EF4-FFF2-40B4-BE49-F238E27FC236}">
                <a16:creationId xmlns:a16="http://schemas.microsoft.com/office/drawing/2014/main" id="{A478286C-5E4A-4993-8A1C-E714EE1E3017}"/>
              </a:ext>
            </a:extLst>
          </p:cNvPr>
          <p:cNvPicPr/>
          <p:nvPr/>
        </p:nvPicPr>
        <p:blipFill>
          <a:blip r:embed="rId3"/>
          <a:stretch>
            <a:fillRect/>
          </a:stretch>
        </p:blipFill>
        <p:spPr bwMode="auto">
          <a:xfrm>
            <a:off x="7265732" y="3520086"/>
            <a:ext cx="3723061" cy="2710389"/>
          </a:xfrm>
          <a:prstGeom prst="rect">
            <a:avLst/>
          </a:prstGeom>
          <a:noFill/>
        </p:spPr>
      </p:pic>
      <p:sp>
        <p:nvSpPr>
          <p:cNvPr id="4" name="Date Placeholder 3">
            <a:extLst>
              <a:ext uri="{FF2B5EF4-FFF2-40B4-BE49-F238E27FC236}">
                <a16:creationId xmlns:a16="http://schemas.microsoft.com/office/drawing/2014/main" id="{D3588EF2-4AF2-436B-887A-DFBCC374A715}"/>
              </a:ext>
            </a:extLst>
          </p:cNvPr>
          <p:cNvSpPr>
            <a:spLocks noGrp="1"/>
          </p:cNvSpPr>
          <p:nvPr>
            <p:ph type="dt" sz="half" idx="10"/>
          </p:nvPr>
        </p:nvSpPr>
        <p:spPr>
          <a:xfrm>
            <a:off x="10653104" y="6391838"/>
            <a:ext cx="990599" cy="304799"/>
          </a:xfrm>
        </p:spPr>
        <p:txBody>
          <a:bodyPr>
            <a:normAutofit/>
          </a:bodyPr>
          <a:lstStyle/>
          <a:p>
            <a:pPr>
              <a:spcAft>
                <a:spcPts val="600"/>
              </a:spcAft>
              <a:defRPr/>
            </a:pPr>
            <a:fld id="{B07767B7-7E21-468C-A26A-AE1B7BB8460A}" type="datetime1">
              <a:rPr lang="en-GB" smtClean="0"/>
              <a:pPr>
                <a:spcAft>
                  <a:spcPts val="600"/>
                </a:spcAft>
                <a:defRPr/>
              </a:pPr>
              <a:t>14/05/2025</a:t>
            </a:fld>
            <a:endParaRPr lang="en-GB"/>
          </a:p>
        </p:txBody>
      </p:sp>
    </p:spTree>
    <p:extLst>
      <p:ext uri="{BB962C8B-B14F-4D97-AF65-F5344CB8AC3E}">
        <p14:creationId xmlns:p14="http://schemas.microsoft.com/office/powerpoint/2010/main" val="29679129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E2B4-D5E5-4CF2-A059-7203FFB1647B}"/>
              </a:ext>
            </a:extLst>
          </p:cNvPr>
          <p:cNvSpPr>
            <a:spLocks noGrp="1"/>
          </p:cNvSpPr>
          <p:nvPr>
            <p:ph type="title"/>
          </p:nvPr>
        </p:nvSpPr>
        <p:spPr>
          <a:xfrm>
            <a:off x="767408" y="583867"/>
            <a:ext cx="9585132" cy="612886"/>
          </a:xfrm>
        </p:spPr>
        <p:txBody>
          <a:bodyPr/>
          <a:lstStyle/>
          <a:p>
            <a:r>
              <a:rPr lang="el-GR" dirty="0"/>
              <a:t>Μεξικό - Ιταλία – </a:t>
            </a:r>
            <a:r>
              <a:rPr lang="el-GR" sz="2800" dirty="0" err="1"/>
              <a:t>Ομοια</a:t>
            </a:r>
            <a:r>
              <a:rPr lang="el-GR" sz="2800" dirty="0"/>
              <a:t> πορεία - διαφορά φάσης</a:t>
            </a:r>
            <a:endParaRPr lang="en-GB" dirty="0"/>
          </a:p>
        </p:txBody>
      </p:sp>
      <p:sp>
        <p:nvSpPr>
          <p:cNvPr id="3" name="Date Placeholder 2">
            <a:extLst>
              <a:ext uri="{FF2B5EF4-FFF2-40B4-BE49-F238E27FC236}">
                <a16:creationId xmlns:a16="http://schemas.microsoft.com/office/drawing/2014/main" id="{DBE405FE-4CA3-4A89-B04B-64A722BC51CF}"/>
              </a:ext>
            </a:extLst>
          </p:cNvPr>
          <p:cNvSpPr>
            <a:spLocks noGrp="1"/>
          </p:cNvSpPr>
          <p:nvPr>
            <p:ph type="dt" sz="half" idx="10"/>
          </p:nvPr>
        </p:nvSpPr>
        <p:spPr/>
        <p:txBody>
          <a:bodyPr/>
          <a:lstStyle/>
          <a:p>
            <a:pPr>
              <a:defRPr/>
            </a:pPr>
            <a:fld id="{354C474D-E3A8-4767-AC90-882235F486EA}" type="datetime1">
              <a:rPr lang="en-GB" smtClean="0"/>
              <a:t>14/05/2025</a:t>
            </a:fld>
            <a:endParaRPr lang="en-GB"/>
          </a:p>
        </p:txBody>
      </p:sp>
      <p:sp>
        <p:nvSpPr>
          <p:cNvPr id="4" name="Slide Number Placeholder 3">
            <a:extLst>
              <a:ext uri="{FF2B5EF4-FFF2-40B4-BE49-F238E27FC236}">
                <a16:creationId xmlns:a16="http://schemas.microsoft.com/office/drawing/2014/main" id="{C9CE72FA-C46F-461E-AB94-FB3AA6C25D9B}"/>
              </a:ext>
            </a:extLst>
          </p:cNvPr>
          <p:cNvSpPr>
            <a:spLocks noGrp="1"/>
          </p:cNvSpPr>
          <p:nvPr>
            <p:ph type="sldNum" sz="quarter" idx="12"/>
          </p:nvPr>
        </p:nvSpPr>
        <p:spPr/>
        <p:txBody>
          <a:bodyPr/>
          <a:lstStyle/>
          <a:p>
            <a:fld id="{129925B6-863B-4C2F-8765-BBFEFEBA9CE7}" type="slidenum">
              <a:rPr lang="en-GB" altLang="en-US" smtClean="0"/>
              <a:pPr/>
              <a:t>7</a:t>
            </a:fld>
            <a:endParaRPr lang="en-GB" altLang="en-US"/>
          </a:p>
        </p:txBody>
      </p:sp>
      <p:pic>
        <p:nvPicPr>
          <p:cNvPr id="5" name="Picture 4">
            <a:extLst>
              <a:ext uri="{FF2B5EF4-FFF2-40B4-BE49-F238E27FC236}">
                <a16:creationId xmlns:a16="http://schemas.microsoft.com/office/drawing/2014/main" id="{8CD79F96-0129-47C3-9CEB-611B5175FE59}"/>
              </a:ext>
            </a:extLst>
          </p:cNvPr>
          <p:cNvPicPr>
            <a:picLocks noChangeAspect="1"/>
          </p:cNvPicPr>
          <p:nvPr/>
        </p:nvPicPr>
        <p:blipFill>
          <a:blip r:embed="rId2"/>
          <a:stretch>
            <a:fillRect/>
          </a:stretch>
        </p:blipFill>
        <p:spPr>
          <a:xfrm>
            <a:off x="6346037" y="1412883"/>
            <a:ext cx="5472608" cy="5472608"/>
          </a:xfrm>
          <a:prstGeom prst="rect">
            <a:avLst/>
          </a:prstGeom>
        </p:spPr>
      </p:pic>
      <p:pic>
        <p:nvPicPr>
          <p:cNvPr id="6" name="Picture 5">
            <a:extLst>
              <a:ext uri="{FF2B5EF4-FFF2-40B4-BE49-F238E27FC236}">
                <a16:creationId xmlns:a16="http://schemas.microsoft.com/office/drawing/2014/main" id="{BD73978A-20E4-432A-A96D-65BEE6182F05}"/>
              </a:ext>
            </a:extLst>
          </p:cNvPr>
          <p:cNvPicPr>
            <a:picLocks noChangeAspect="1"/>
          </p:cNvPicPr>
          <p:nvPr/>
        </p:nvPicPr>
        <p:blipFill>
          <a:blip r:embed="rId3"/>
          <a:stretch>
            <a:fillRect/>
          </a:stretch>
        </p:blipFill>
        <p:spPr>
          <a:xfrm>
            <a:off x="343289" y="1484891"/>
            <a:ext cx="5328592" cy="5328592"/>
          </a:xfrm>
          <a:prstGeom prst="rect">
            <a:avLst/>
          </a:prstGeom>
        </p:spPr>
      </p:pic>
    </p:spTree>
    <p:extLst>
      <p:ext uri="{BB962C8B-B14F-4D97-AF65-F5344CB8AC3E}">
        <p14:creationId xmlns:p14="http://schemas.microsoft.com/office/powerpoint/2010/main" val="229506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B7C9-9190-404D-96CF-68855A0427E8}"/>
              </a:ext>
            </a:extLst>
          </p:cNvPr>
          <p:cNvSpPr>
            <a:spLocks noGrp="1"/>
          </p:cNvSpPr>
          <p:nvPr>
            <p:ph type="title"/>
          </p:nvPr>
        </p:nvSpPr>
        <p:spPr>
          <a:xfrm>
            <a:off x="695400" y="764704"/>
            <a:ext cx="9793088" cy="915928"/>
          </a:xfrm>
        </p:spPr>
        <p:txBody>
          <a:bodyPr/>
          <a:lstStyle/>
          <a:p>
            <a:r>
              <a:rPr lang="el-GR" dirty="0"/>
              <a:t>Η γήρανση και το </a:t>
            </a:r>
            <a:r>
              <a:rPr lang="el-GR" b="1" dirty="0">
                <a:solidFill>
                  <a:schemeClr val="accent4"/>
                </a:solidFill>
                <a:effectLst>
                  <a:outerShdw blurRad="38100" dist="38100" dir="2700000" algn="tl">
                    <a:srgbClr val="000000">
                      <a:alpha val="43137"/>
                    </a:srgbClr>
                  </a:outerShdw>
                </a:effectLst>
              </a:rPr>
              <a:t>ΔΗΜΟΓΡΑΦΙΚΟ ΜΕΡΙΣΜΑ </a:t>
            </a:r>
            <a:endParaRPr lang="en-GB" b="1" dirty="0">
              <a:solidFill>
                <a:schemeClr val="accent4"/>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A5EBEF0-D864-46F6-A45F-887914246A37}"/>
              </a:ext>
            </a:extLst>
          </p:cNvPr>
          <p:cNvSpPr>
            <a:spLocks noGrp="1"/>
          </p:cNvSpPr>
          <p:nvPr>
            <p:ph idx="1"/>
          </p:nvPr>
        </p:nvSpPr>
        <p:spPr>
          <a:xfrm>
            <a:off x="695400" y="2420888"/>
            <a:ext cx="10873208" cy="4141382"/>
          </a:xfrm>
        </p:spPr>
        <p:txBody>
          <a:bodyPr>
            <a:normAutofit fontScale="77500" lnSpcReduction="20000"/>
          </a:bodyPr>
          <a:lstStyle/>
          <a:p>
            <a:r>
              <a:rPr lang="el-GR" dirty="0"/>
              <a:t>Από ισορροπία </a:t>
            </a:r>
            <a:r>
              <a:rPr lang="el-GR" b="1" dirty="0">
                <a:solidFill>
                  <a:schemeClr val="accent1"/>
                </a:solidFill>
              </a:rPr>
              <a:t>(υψηλής θνησιμότητας / υψηλής γονιμότητας) </a:t>
            </a:r>
            <a:r>
              <a:rPr lang="el-GR" dirty="0"/>
              <a:t>σε </a:t>
            </a:r>
            <a:r>
              <a:rPr lang="el-GR" b="1" dirty="0">
                <a:solidFill>
                  <a:schemeClr val="accent1"/>
                </a:solidFill>
              </a:rPr>
              <a:t>(χαμηλής θνησιμότητας/ χαμηλής γονιμότητας).</a:t>
            </a:r>
            <a:endParaRPr lang="el-GR" b="1" dirty="0">
              <a:solidFill>
                <a:schemeClr val="tx1"/>
              </a:solidFill>
            </a:endParaRPr>
          </a:p>
          <a:p>
            <a:r>
              <a:rPr lang="el-GR" dirty="0">
                <a:solidFill>
                  <a:schemeClr val="tx1"/>
                </a:solidFill>
              </a:rPr>
              <a:t>Διαφορά φάσης – </a:t>
            </a:r>
            <a:r>
              <a:rPr lang="el-GR" b="1" dirty="0">
                <a:solidFill>
                  <a:schemeClr val="tx1"/>
                </a:solidFill>
              </a:rPr>
              <a:t>πρώτα</a:t>
            </a:r>
            <a:r>
              <a:rPr lang="el-GR" dirty="0">
                <a:solidFill>
                  <a:schemeClr val="tx1"/>
                </a:solidFill>
              </a:rPr>
              <a:t> μειώνεται η (παιδική κυρίως) </a:t>
            </a:r>
            <a:r>
              <a:rPr lang="el-GR" i="1" dirty="0">
                <a:solidFill>
                  <a:schemeClr val="tx1"/>
                </a:solidFill>
              </a:rPr>
              <a:t>θνησιμότητα</a:t>
            </a:r>
            <a:r>
              <a:rPr lang="el-GR" dirty="0">
                <a:solidFill>
                  <a:schemeClr val="tx1"/>
                </a:solidFill>
              </a:rPr>
              <a:t>. </a:t>
            </a:r>
            <a:r>
              <a:rPr lang="el-GR" b="1" dirty="0">
                <a:solidFill>
                  <a:schemeClr val="tx1"/>
                </a:solidFill>
              </a:rPr>
              <a:t>Ακολουθεί</a:t>
            </a:r>
            <a:r>
              <a:rPr lang="el-GR" dirty="0">
                <a:solidFill>
                  <a:schemeClr val="tx1"/>
                </a:solidFill>
              </a:rPr>
              <a:t> με η μείωση της </a:t>
            </a:r>
            <a:r>
              <a:rPr lang="el-GR" i="1" dirty="0">
                <a:solidFill>
                  <a:schemeClr val="tx1"/>
                </a:solidFill>
              </a:rPr>
              <a:t>γονιμότητας. </a:t>
            </a:r>
            <a:r>
              <a:rPr lang="el-GR" b="1" i="1" dirty="0">
                <a:solidFill>
                  <a:schemeClr val="tx1"/>
                </a:solidFill>
              </a:rPr>
              <a:t>Στο μεταξύ </a:t>
            </a:r>
            <a:r>
              <a:rPr lang="el-GR" i="1" dirty="0">
                <a:solidFill>
                  <a:schemeClr val="tx1"/>
                </a:solidFill>
              </a:rPr>
              <a:t>έχουμε μεγάλη αύξηση του συνολικού πληθυσμού.</a:t>
            </a:r>
          </a:p>
          <a:p>
            <a:r>
              <a:rPr lang="el-GR" b="1" i="1" dirty="0">
                <a:solidFill>
                  <a:schemeClr val="tx1"/>
                </a:solidFill>
              </a:rPr>
              <a:t>Αφού</a:t>
            </a:r>
            <a:r>
              <a:rPr lang="el-GR" i="1" dirty="0">
                <a:solidFill>
                  <a:schemeClr val="tx1"/>
                </a:solidFill>
              </a:rPr>
              <a:t> μειωθεί η γονιμότητα, ώσπου να μεγαλώσουν τα παιδιά της μικρής ηλικιακής ομάδας, συνεχίζουν να μπαίνουν στην αγορά εργασίας τα παιδιά που είχαν γεννηθεί πριν (μεγάλες γενιές).</a:t>
            </a:r>
          </a:p>
          <a:p>
            <a:r>
              <a:rPr lang="el-GR" i="1" dirty="0">
                <a:solidFill>
                  <a:schemeClr val="tx1"/>
                </a:solidFill>
              </a:rPr>
              <a:t>Δηλαδή μια </a:t>
            </a:r>
            <a:r>
              <a:rPr lang="el-GR" b="1" i="1" dirty="0">
                <a:solidFill>
                  <a:schemeClr val="tx1"/>
                </a:solidFill>
              </a:rPr>
              <a:t>μείωση της γονιμότητας </a:t>
            </a:r>
            <a:r>
              <a:rPr lang="el-GR" i="1" dirty="0">
                <a:solidFill>
                  <a:schemeClr val="tx1"/>
                </a:solidFill>
              </a:rPr>
              <a:t>οδηγεί αρχικά σε </a:t>
            </a:r>
            <a:r>
              <a:rPr lang="el-GR" b="1" i="1" dirty="0">
                <a:solidFill>
                  <a:schemeClr val="tx1"/>
                </a:solidFill>
              </a:rPr>
              <a:t>αύξηση του μεριδίου των εργαζόμενων</a:t>
            </a:r>
            <a:r>
              <a:rPr lang="el-GR" i="1" dirty="0">
                <a:solidFill>
                  <a:schemeClr val="tx1"/>
                </a:solidFill>
              </a:rPr>
              <a:t> ηλικιών, την ίδια στιγμή που περιορίζονται και τα βάρη τους (λιγότερα παιδιά στην εκπαίδευση), δηλαδή </a:t>
            </a:r>
            <a:r>
              <a:rPr lang="el-GR" b="1" i="1" dirty="0">
                <a:solidFill>
                  <a:schemeClr val="tx1"/>
                </a:solidFill>
              </a:rPr>
              <a:t>βελτίωση του δείκτη εξάρτησης  - </a:t>
            </a:r>
            <a:r>
              <a:rPr lang="el-GR" sz="2100" b="1" i="1" dirty="0">
                <a:solidFill>
                  <a:schemeClr val="accent6"/>
                </a:solidFill>
                <a:effectLst>
                  <a:outerShdw blurRad="38100" dist="38100" dir="2700000" algn="tl">
                    <a:srgbClr val="000000">
                      <a:alpha val="43137"/>
                    </a:srgbClr>
                  </a:outerShdw>
                </a:effectLst>
              </a:rPr>
              <a:t>‘ΤΟ ΔΗΜΟΓΡΑΦΙΚΟ ΜΕΡΙΣΜΑ’. </a:t>
            </a:r>
            <a:endParaRPr lang="el-GR" dirty="0">
              <a:solidFill>
                <a:schemeClr val="accent6"/>
              </a:solidFill>
              <a:effectLst>
                <a:outerShdw blurRad="38100" dist="38100" dir="2700000" algn="tl">
                  <a:srgbClr val="000000">
                    <a:alpha val="43137"/>
                  </a:srgbClr>
                </a:outerShdw>
              </a:effectLst>
            </a:endParaRPr>
          </a:p>
          <a:p>
            <a:pPr lvl="1"/>
            <a:r>
              <a:rPr lang="el-GR" dirty="0">
                <a:solidFill>
                  <a:schemeClr val="tx2"/>
                </a:solidFill>
              </a:rPr>
              <a:t>Η οικονομική κατάσταση βελτιώνεται για </a:t>
            </a:r>
            <a:r>
              <a:rPr lang="el-GR" b="1" dirty="0">
                <a:solidFill>
                  <a:schemeClr val="tx2"/>
                </a:solidFill>
              </a:rPr>
              <a:t>περίπου 20 χρόνια </a:t>
            </a:r>
            <a:r>
              <a:rPr lang="el-GR" dirty="0">
                <a:solidFill>
                  <a:schemeClr val="tx2"/>
                </a:solidFill>
              </a:rPr>
              <a:t>πριν αρχίσει η επιδείνωση</a:t>
            </a:r>
          </a:p>
          <a:p>
            <a:r>
              <a:rPr lang="el-GR" dirty="0">
                <a:solidFill>
                  <a:schemeClr val="tx2"/>
                </a:solidFill>
              </a:rPr>
              <a:t>Το δημογραφικό μέρισμα εμφανίζεται αναλόγως του πότε αρχίζει η μείωση της γονιμότητας.</a:t>
            </a:r>
          </a:p>
          <a:p>
            <a:pPr lvl="1"/>
            <a:r>
              <a:rPr lang="el-GR" dirty="0">
                <a:solidFill>
                  <a:schemeClr val="tx2"/>
                </a:solidFill>
              </a:rPr>
              <a:t>Σε διαφορετικές χώρες σημειώνεται σε διαφορετικές εποχές – πχ. Ελλάδα Ιταλία δεκαετία 1980-1990 ο δείκτης εξάρτησης βελτιωνόταν – επιδείνωση από το 2005 και μετά.  Ταχεία από 2025</a:t>
            </a:r>
          </a:p>
          <a:p>
            <a:pPr lvl="1"/>
            <a:r>
              <a:rPr lang="el-GR" dirty="0">
                <a:solidFill>
                  <a:schemeClr val="tx2"/>
                </a:solidFill>
              </a:rPr>
              <a:t>Σε χώρες όπως Τουρκία, Αίγυπτος, Πακιστάν το δημογραφικό μέρισμα υφίσταται σήμερα και για άλλα 10-15 χρόνια</a:t>
            </a:r>
          </a:p>
          <a:p>
            <a:r>
              <a:rPr lang="el-GR" sz="2100" b="1" dirty="0">
                <a:solidFill>
                  <a:schemeClr val="tx2"/>
                </a:solidFill>
              </a:rPr>
              <a:t>Η ΓΗΡΑΝΣΗ ΕΊΝΑΙ ΜΙΑ ΚΟΙΝΗ ΔΙΑΔΙΚΑΣΊΑ ΠΟΥ ΕΞΕΛΊΣΣΕΤΑΙ ΜΕ ΔΙΑΦΟΡΕΣ ΦΑΣΕΙΣ ΣΕ ΔΙΑΦΟΡΕΤΙΚΕΣ ΧΩΡΕΣ</a:t>
            </a:r>
          </a:p>
          <a:p>
            <a:r>
              <a:rPr lang="el-GR" sz="2100" b="1" dirty="0">
                <a:solidFill>
                  <a:schemeClr val="tx2"/>
                </a:solidFill>
              </a:rPr>
              <a:t>ΔΗΜΙΟΥΡΓΕΙΤΑΙ ΠΕΔΙΟ ΣΥΜΠΛΗΡΩΜΑΤΙΚΟΤΗΤΑΣ</a:t>
            </a:r>
            <a:endParaRPr lang="en-GB" sz="2100" b="1" dirty="0">
              <a:solidFill>
                <a:schemeClr val="tx2"/>
              </a:solidFill>
            </a:endParaRPr>
          </a:p>
        </p:txBody>
      </p:sp>
      <p:sp>
        <p:nvSpPr>
          <p:cNvPr id="4" name="Date Placeholder 3">
            <a:extLst>
              <a:ext uri="{FF2B5EF4-FFF2-40B4-BE49-F238E27FC236}">
                <a16:creationId xmlns:a16="http://schemas.microsoft.com/office/drawing/2014/main" id="{F40B033C-B40A-418B-A654-17A1DE5D48E3}"/>
              </a:ext>
            </a:extLst>
          </p:cNvPr>
          <p:cNvSpPr>
            <a:spLocks noGrp="1"/>
          </p:cNvSpPr>
          <p:nvPr>
            <p:ph type="dt" sz="half" idx="10"/>
          </p:nvPr>
        </p:nvSpPr>
        <p:spPr/>
        <p:txBody>
          <a:bodyPr/>
          <a:lstStyle/>
          <a:p>
            <a:pPr>
              <a:defRPr/>
            </a:pPr>
            <a:fld id="{B07767B7-7E21-468C-A26A-AE1B7BB8460A}" type="datetime1">
              <a:rPr lang="en-GB" smtClean="0"/>
              <a:t>14/05/2025</a:t>
            </a:fld>
            <a:endParaRPr lang="en-GB"/>
          </a:p>
        </p:txBody>
      </p:sp>
      <p:sp>
        <p:nvSpPr>
          <p:cNvPr id="5" name="Slide Number Placeholder 4">
            <a:extLst>
              <a:ext uri="{FF2B5EF4-FFF2-40B4-BE49-F238E27FC236}">
                <a16:creationId xmlns:a16="http://schemas.microsoft.com/office/drawing/2014/main" id="{7E4E9E9F-7AEC-4523-8ACC-5D29AFD16375}"/>
              </a:ext>
            </a:extLst>
          </p:cNvPr>
          <p:cNvSpPr>
            <a:spLocks noGrp="1"/>
          </p:cNvSpPr>
          <p:nvPr>
            <p:ph type="sldNum" sz="quarter" idx="12"/>
          </p:nvPr>
        </p:nvSpPr>
        <p:spPr/>
        <p:txBody>
          <a:bodyPr/>
          <a:lstStyle/>
          <a:p>
            <a:fld id="{129925B6-863B-4C2F-8765-BBFEFEBA9CE7}" type="slidenum">
              <a:rPr lang="en-GB" altLang="en-US" smtClean="0"/>
              <a:pPr/>
              <a:t>8</a:t>
            </a:fld>
            <a:endParaRPr lang="en-GB" altLang="en-US"/>
          </a:p>
        </p:txBody>
      </p:sp>
    </p:spTree>
    <p:extLst>
      <p:ext uri="{BB962C8B-B14F-4D97-AF65-F5344CB8AC3E}">
        <p14:creationId xmlns:p14="http://schemas.microsoft.com/office/powerpoint/2010/main" val="69031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CA5C868-0A82-4975-8602-F49477C7D5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86BF052-6C01-4917-B7DB-1FFCF2551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1" name="Freeform 5">
              <a:extLst>
                <a:ext uri="{FF2B5EF4-FFF2-40B4-BE49-F238E27FC236}">
                  <a16:creationId xmlns:a16="http://schemas.microsoft.com/office/drawing/2014/main" id="{9696179C-71E7-4A5B-B238-0AE1C74D63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l-GR"/>
            </a:p>
          </p:txBody>
        </p:sp>
      </p:grpSp>
      <p:sp>
        <p:nvSpPr>
          <p:cNvPr id="17" name="Rectangle 16">
            <a:extLst>
              <a:ext uri="{FF2B5EF4-FFF2-40B4-BE49-F238E27FC236}">
                <a16:creationId xmlns:a16="http://schemas.microsoft.com/office/drawing/2014/main" id="{129EED8E-74E7-42E8-979B-7A783E78A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59560C45-2F7B-1475-0A0D-340E60F5AD6A}"/>
              </a:ext>
            </a:extLst>
          </p:cNvPr>
          <p:cNvSpPr>
            <a:spLocks noGrp="1"/>
          </p:cNvSpPr>
          <p:nvPr>
            <p:ph type="title"/>
          </p:nvPr>
        </p:nvSpPr>
        <p:spPr>
          <a:xfrm>
            <a:off x="8160773" y="1277652"/>
            <a:ext cx="3020133" cy="4167571"/>
          </a:xfrm>
        </p:spPr>
        <p:txBody>
          <a:bodyPr vert="horz" lIns="91440" tIns="45720" rIns="91440" bIns="45720" rtlCol="0" anchor="b">
            <a:normAutofit/>
          </a:bodyPr>
          <a:lstStyle/>
          <a:p>
            <a:pPr>
              <a:lnSpc>
                <a:spcPct val="90000"/>
              </a:lnSpc>
            </a:pPr>
            <a:r>
              <a:rPr lang="en-US" sz="4600" b="0" i="0" kern="1200" dirty="0">
                <a:solidFill>
                  <a:schemeClr val="bg2"/>
                </a:solidFill>
                <a:latin typeface="+mj-lt"/>
                <a:ea typeface="+mj-ea"/>
                <a:cs typeface="+mj-cs"/>
              </a:rPr>
              <a:t>ΕΛΛΑΔΑ π</a:t>
            </a:r>
            <a:r>
              <a:rPr lang="en-US" sz="4600" b="0" i="0" kern="1200" dirty="0" err="1">
                <a:solidFill>
                  <a:schemeClr val="bg2"/>
                </a:solidFill>
                <a:latin typeface="+mj-lt"/>
                <a:ea typeface="+mj-ea"/>
                <a:cs typeface="+mj-cs"/>
              </a:rPr>
              <a:t>ρο</a:t>
            </a:r>
            <a:r>
              <a:rPr lang="en-US" sz="4600" b="0" i="0" kern="1200" dirty="0">
                <a:solidFill>
                  <a:schemeClr val="bg2"/>
                </a:solidFill>
                <a:latin typeface="+mj-lt"/>
                <a:ea typeface="+mj-ea"/>
                <a:cs typeface="+mj-cs"/>
              </a:rPr>
              <a:t>βολές ΟΗΕ 2024</a:t>
            </a:r>
            <a:br>
              <a:rPr lang="el-GR" sz="4600" b="0" i="0" kern="1200" dirty="0">
                <a:solidFill>
                  <a:schemeClr val="bg2"/>
                </a:solidFill>
                <a:latin typeface="+mj-lt"/>
                <a:ea typeface="+mj-ea"/>
                <a:cs typeface="+mj-cs"/>
              </a:rPr>
            </a:br>
            <a:br>
              <a:rPr lang="el-GR" sz="4600" dirty="0"/>
            </a:br>
            <a:r>
              <a:rPr lang="en-GB" sz="1800" u="sng" dirty="0">
                <a:hlinkClick r:id="rId3"/>
              </a:rPr>
              <a:t>World Population Prospects</a:t>
            </a:r>
            <a:br>
              <a:rPr lang="el-GR" dirty="0"/>
            </a:br>
            <a:endParaRPr lang="en-US" sz="4600" b="0" i="0" kern="1200" dirty="0">
              <a:solidFill>
                <a:schemeClr val="bg2"/>
              </a:solidFill>
              <a:latin typeface="+mj-lt"/>
              <a:ea typeface="+mj-ea"/>
              <a:cs typeface="+mj-cs"/>
            </a:endParaRPr>
          </a:p>
        </p:txBody>
      </p:sp>
      <p:sp>
        <p:nvSpPr>
          <p:cNvPr id="4" name="Slide Number Placeholder 3">
            <a:extLst>
              <a:ext uri="{FF2B5EF4-FFF2-40B4-BE49-F238E27FC236}">
                <a16:creationId xmlns:a16="http://schemas.microsoft.com/office/drawing/2014/main" id="{EC3D533A-A427-44A6-667B-30C9DD943FC8}"/>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129925B6-863B-4C2F-8765-BBFEFEBA9CE7}" type="slidenum">
              <a:rPr lang="en-US" altLang="en-US" smtClean="0"/>
              <a:pPr defTabSz="914400">
                <a:spcAft>
                  <a:spcPts val="600"/>
                </a:spcAft>
              </a:pPr>
              <a:t>9</a:t>
            </a:fld>
            <a:endParaRPr lang="en-US" altLang="en-US"/>
          </a:p>
        </p:txBody>
      </p:sp>
      <p:pic>
        <p:nvPicPr>
          <p:cNvPr id="5" name="Picture 4">
            <a:extLst>
              <a:ext uri="{FF2B5EF4-FFF2-40B4-BE49-F238E27FC236}">
                <a16:creationId xmlns:a16="http://schemas.microsoft.com/office/drawing/2014/main" id="{85D84B54-29C2-7A9F-0AC3-7E7F5C61E4E7}"/>
              </a:ext>
            </a:extLst>
          </p:cNvPr>
          <p:cNvPicPr>
            <a:picLocks noChangeAspect="1"/>
          </p:cNvPicPr>
          <p:nvPr/>
        </p:nvPicPr>
        <p:blipFill>
          <a:blip r:embed="rId4"/>
          <a:stretch>
            <a:fillRect/>
          </a:stretch>
        </p:blipFill>
        <p:spPr>
          <a:xfrm>
            <a:off x="728913" y="908721"/>
            <a:ext cx="3522679" cy="2430648"/>
          </a:xfrm>
          <a:prstGeom prst="roundRect">
            <a:avLst>
              <a:gd name="adj" fmla="val 1858"/>
            </a:avLst>
          </a:prstGeom>
          <a:effectLst/>
        </p:spPr>
      </p:pic>
      <p:pic>
        <p:nvPicPr>
          <p:cNvPr id="6" name="Picture 5">
            <a:extLst>
              <a:ext uri="{FF2B5EF4-FFF2-40B4-BE49-F238E27FC236}">
                <a16:creationId xmlns:a16="http://schemas.microsoft.com/office/drawing/2014/main" id="{FCA02375-E815-AAC8-DFA0-AAC51D0908C8}"/>
              </a:ext>
            </a:extLst>
          </p:cNvPr>
          <p:cNvPicPr>
            <a:picLocks noChangeAspect="1"/>
          </p:cNvPicPr>
          <p:nvPr/>
        </p:nvPicPr>
        <p:blipFill>
          <a:blip r:embed="rId5"/>
          <a:stretch>
            <a:fillRect/>
          </a:stretch>
        </p:blipFill>
        <p:spPr>
          <a:xfrm>
            <a:off x="4420905" y="908721"/>
            <a:ext cx="3528851" cy="2434907"/>
          </a:xfrm>
          <a:prstGeom prst="roundRect">
            <a:avLst>
              <a:gd name="adj" fmla="val 1858"/>
            </a:avLst>
          </a:prstGeom>
          <a:effectLst/>
        </p:spPr>
      </p:pic>
      <p:pic>
        <p:nvPicPr>
          <p:cNvPr id="8" name="Picture 7">
            <a:extLst>
              <a:ext uri="{FF2B5EF4-FFF2-40B4-BE49-F238E27FC236}">
                <a16:creationId xmlns:a16="http://schemas.microsoft.com/office/drawing/2014/main" id="{3271DD67-09EE-91AF-90FD-95056941F7EA}"/>
              </a:ext>
            </a:extLst>
          </p:cNvPr>
          <p:cNvPicPr>
            <a:picLocks noChangeAspect="1"/>
          </p:cNvPicPr>
          <p:nvPr/>
        </p:nvPicPr>
        <p:blipFill>
          <a:blip r:embed="rId6"/>
          <a:stretch>
            <a:fillRect/>
          </a:stretch>
        </p:blipFill>
        <p:spPr>
          <a:xfrm>
            <a:off x="716993" y="3518632"/>
            <a:ext cx="3253098" cy="2244637"/>
          </a:xfrm>
          <a:prstGeom prst="roundRect">
            <a:avLst>
              <a:gd name="adj" fmla="val 1858"/>
            </a:avLst>
          </a:prstGeom>
          <a:effectLst/>
        </p:spPr>
      </p:pic>
      <p:pic>
        <p:nvPicPr>
          <p:cNvPr id="7" name="Picture 6">
            <a:extLst>
              <a:ext uri="{FF2B5EF4-FFF2-40B4-BE49-F238E27FC236}">
                <a16:creationId xmlns:a16="http://schemas.microsoft.com/office/drawing/2014/main" id="{328A75E6-F593-0B6B-A76D-0BE8B7CA97DE}"/>
              </a:ext>
            </a:extLst>
          </p:cNvPr>
          <p:cNvPicPr>
            <a:picLocks noChangeAspect="1"/>
          </p:cNvPicPr>
          <p:nvPr/>
        </p:nvPicPr>
        <p:blipFill>
          <a:blip r:embed="rId7"/>
          <a:stretch>
            <a:fillRect/>
          </a:stretch>
        </p:blipFill>
        <p:spPr>
          <a:xfrm>
            <a:off x="4181108" y="3507912"/>
            <a:ext cx="3259271" cy="2248897"/>
          </a:xfrm>
          <a:prstGeom prst="roundRect">
            <a:avLst>
              <a:gd name="adj" fmla="val 1858"/>
            </a:avLst>
          </a:prstGeom>
          <a:effectLst/>
        </p:spPr>
      </p:pic>
      <p:sp>
        <p:nvSpPr>
          <p:cNvPr id="3" name="Date Placeholder 2">
            <a:extLst>
              <a:ext uri="{FF2B5EF4-FFF2-40B4-BE49-F238E27FC236}">
                <a16:creationId xmlns:a16="http://schemas.microsoft.com/office/drawing/2014/main" id="{167E81AA-D7D3-A251-E092-7D7DF8956DE9}"/>
              </a:ext>
            </a:extLst>
          </p:cNvPr>
          <p:cNvSpPr>
            <a:spLocks noGrp="1"/>
          </p:cNvSpPr>
          <p:nvPr>
            <p:ph type="dt" sz="half" idx="10"/>
          </p:nvPr>
        </p:nvSpPr>
        <p:spPr>
          <a:xfrm>
            <a:off x="8129874" y="6391838"/>
            <a:ext cx="3513830" cy="304799"/>
          </a:xfrm>
        </p:spPr>
        <p:txBody>
          <a:bodyPr vert="horz" lIns="91440" tIns="45720" rIns="91440" bIns="45720" rtlCol="0" anchor="t">
            <a:normAutofit/>
          </a:bodyPr>
          <a:lstStyle/>
          <a:p>
            <a:pPr defTabSz="914400">
              <a:spcAft>
                <a:spcPts val="600"/>
              </a:spcAft>
              <a:defRPr/>
            </a:pPr>
            <a:fld id="{354C474D-E3A8-4767-AC90-882235F486EA}" type="datetime1">
              <a:rPr lang="en-GB" b="0"/>
              <a:pPr defTabSz="914400">
                <a:spcAft>
                  <a:spcPts val="600"/>
                </a:spcAft>
                <a:defRPr/>
              </a:pPr>
              <a:t>14/05/2025</a:t>
            </a:fld>
            <a:endParaRPr lang="en-GB" b="0"/>
          </a:p>
        </p:txBody>
      </p:sp>
      <p:sp>
        <p:nvSpPr>
          <p:cNvPr id="9" name="TextBox 8">
            <a:extLst>
              <a:ext uri="{FF2B5EF4-FFF2-40B4-BE49-F238E27FC236}">
                <a16:creationId xmlns:a16="http://schemas.microsoft.com/office/drawing/2014/main" id="{897274CE-DB84-E17A-1780-0CB8DCD9233F}"/>
              </a:ext>
            </a:extLst>
          </p:cNvPr>
          <p:cNvSpPr txBox="1"/>
          <p:nvPr/>
        </p:nvSpPr>
        <p:spPr>
          <a:xfrm>
            <a:off x="1127448" y="1298722"/>
            <a:ext cx="836434" cy="369332"/>
          </a:xfrm>
          <a:prstGeom prst="rect">
            <a:avLst/>
          </a:prstGeom>
          <a:noFill/>
        </p:spPr>
        <p:txBody>
          <a:bodyPr wrap="square" rtlCol="0">
            <a:spAutoFit/>
          </a:bodyPr>
          <a:lstStyle/>
          <a:p>
            <a:r>
              <a:rPr lang="el-GR" b="1" dirty="0"/>
              <a:t>1960</a:t>
            </a:r>
          </a:p>
        </p:txBody>
      </p:sp>
      <p:sp>
        <p:nvSpPr>
          <p:cNvPr id="12" name="TextBox 11">
            <a:extLst>
              <a:ext uri="{FF2B5EF4-FFF2-40B4-BE49-F238E27FC236}">
                <a16:creationId xmlns:a16="http://schemas.microsoft.com/office/drawing/2014/main" id="{5581D429-B501-1FAE-3427-D0EF2C4632AB}"/>
              </a:ext>
            </a:extLst>
          </p:cNvPr>
          <p:cNvSpPr txBox="1"/>
          <p:nvPr/>
        </p:nvSpPr>
        <p:spPr>
          <a:xfrm>
            <a:off x="4650127" y="1328175"/>
            <a:ext cx="836434" cy="369332"/>
          </a:xfrm>
          <a:prstGeom prst="rect">
            <a:avLst/>
          </a:prstGeom>
          <a:noFill/>
        </p:spPr>
        <p:txBody>
          <a:bodyPr wrap="square" rtlCol="0">
            <a:spAutoFit/>
          </a:bodyPr>
          <a:lstStyle/>
          <a:p>
            <a:r>
              <a:rPr lang="el-GR" b="1" dirty="0"/>
              <a:t>2020</a:t>
            </a:r>
          </a:p>
        </p:txBody>
      </p:sp>
      <p:pic>
        <p:nvPicPr>
          <p:cNvPr id="16" name="Picture 15">
            <a:extLst>
              <a:ext uri="{FF2B5EF4-FFF2-40B4-BE49-F238E27FC236}">
                <a16:creationId xmlns:a16="http://schemas.microsoft.com/office/drawing/2014/main" id="{1B626D37-5034-42E1-4FE0-AE9F42256AD5}"/>
              </a:ext>
            </a:extLst>
          </p:cNvPr>
          <p:cNvPicPr>
            <a:picLocks noChangeAspect="1"/>
          </p:cNvPicPr>
          <p:nvPr/>
        </p:nvPicPr>
        <p:blipFill>
          <a:blip r:embed="rId4"/>
          <a:stretch>
            <a:fillRect/>
          </a:stretch>
        </p:blipFill>
        <p:spPr>
          <a:xfrm>
            <a:off x="716993" y="908721"/>
            <a:ext cx="3522679" cy="2430648"/>
          </a:xfrm>
          <a:prstGeom prst="roundRect">
            <a:avLst>
              <a:gd name="adj" fmla="val 1858"/>
            </a:avLst>
          </a:prstGeom>
          <a:effectLst/>
        </p:spPr>
      </p:pic>
      <p:sp>
        <p:nvSpPr>
          <p:cNvPr id="18" name="TextBox 17">
            <a:extLst>
              <a:ext uri="{FF2B5EF4-FFF2-40B4-BE49-F238E27FC236}">
                <a16:creationId xmlns:a16="http://schemas.microsoft.com/office/drawing/2014/main" id="{03BE0DE8-A8D2-E9E9-2388-3CA817FC98E9}"/>
              </a:ext>
            </a:extLst>
          </p:cNvPr>
          <p:cNvSpPr txBox="1"/>
          <p:nvPr/>
        </p:nvSpPr>
        <p:spPr>
          <a:xfrm>
            <a:off x="1115528" y="1298722"/>
            <a:ext cx="836434" cy="369332"/>
          </a:xfrm>
          <a:prstGeom prst="rect">
            <a:avLst/>
          </a:prstGeom>
          <a:noFill/>
        </p:spPr>
        <p:txBody>
          <a:bodyPr wrap="square" rtlCol="0">
            <a:spAutoFit/>
          </a:bodyPr>
          <a:lstStyle/>
          <a:p>
            <a:r>
              <a:rPr lang="el-GR" b="1" dirty="0"/>
              <a:t>1960</a:t>
            </a:r>
          </a:p>
        </p:txBody>
      </p:sp>
      <p:sp>
        <p:nvSpPr>
          <p:cNvPr id="20" name="TextBox 19">
            <a:extLst>
              <a:ext uri="{FF2B5EF4-FFF2-40B4-BE49-F238E27FC236}">
                <a16:creationId xmlns:a16="http://schemas.microsoft.com/office/drawing/2014/main" id="{9799D6F3-29E1-64E6-3611-0FB4FA4AB4E7}"/>
              </a:ext>
            </a:extLst>
          </p:cNvPr>
          <p:cNvSpPr txBox="1"/>
          <p:nvPr/>
        </p:nvSpPr>
        <p:spPr>
          <a:xfrm>
            <a:off x="1205704" y="3621028"/>
            <a:ext cx="836434" cy="369332"/>
          </a:xfrm>
          <a:prstGeom prst="rect">
            <a:avLst/>
          </a:prstGeom>
          <a:noFill/>
        </p:spPr>
        <p:txBody>
          <a:bodyPr wrap="square" rtlCol="0">
            <a:spAutoFit/>
          </a:bodyPr>
          <a:lstStyle/>
          <a:p>
            <a:r>
              <a:rPr lang="el-GR" b="1" dirty="0"/>
              <a:t>2035</a:t>
            </a:r>
          </a:p>
        </p:txBody>
      </p:sp>
      <p:sp>
        <p:nvSpPr>
          <p:cNvPr id="21" name="TextBox 20">
            <a:extLst>
              <a:ext uri="{FF2B5EF4-FFF2-40B4-BE49-F238E27FC236}">
                <a16:creationId xmlns:a16="http://schemas.microsoft.com/office/drawing/2014/main" id="{42C3D1FA-8786-7D96-5A50-CD31393B70EB}"/>
              </a:ext>
            </a:extLst>
          </p:cNvPr>
          <p:cNvSpPr txBox="1"/>
          <p:nvPr/>
        </p:nvSpPr>
        <p:spPr>
          <a:xfrm>
            <a:off x="4737812" y="3709291"/>
            <a:ext cx="836434" cy="369332"/>
          </a:xfrm>
          <a:prstGeom prst="rect">
            <a:avLst/>
          </a:prstGeom>
          <a:noFill/>
        </p:spPr>
        <p:txBody>
          <a:bodyPr wrap="square" rtlCol="0">
            <a:spAutoFit/>
          </a:bodyPr>
          <a:lstStyle/>
          <a:p>
            <a:r>
              <a:rPr lang="el-GR" b="1" dirty="0"/>
              <a:t>2050</a:t>
            </a:r>
          </a:p>
        </p:txBody>
      </p:sp>
      <p:sp>
        <p:nvSpPr>
          <p:cNvPr id="14" name="TextBox 13">
            <a:extLst>
              <a:ext uri="{FF2B5EF4-FFF2-40B4-BE49-F238E27FC236}">
                <a16:creationId xmlns:a16="http://schemas.microsoft.com/office/drawing/2014/main" id="{C27DA309-4492-1801-8597-2E6D0FBFFE44}"/>
              </a:ext>
            </a:extLst>
          </p:cNvPr>
          <p:cNvSpPr txBox="1"/>
          <p:nvPr/>
        </p:nvSpPr>
        <p:spPr>
          <a:xfrm>
            <a:off x="7581578" y="4797152"/>
            <a:ext cx="3958234" cy="861774"/>
          </a:xfrm>
          <a:prstGeom prst="rect">
            <a:avLst/>
          </a:prstGeom>
          <a:noFill/>
        </p:spPr>
        <p:txBody>
          <a:bodyPr wrap="square" rtlCol="0">
            <a:spAutoFit/>
          </a:bodyPr>
          <a:lstStyle/>
          <a:p>
            <a:pPr marL="342900" indent="-342900">
              <a:buFont typeface="+mj-lt"/>
              <a:buAutoNum type="arabicPeriod"/>
            </a:pPr>
            <a:r>
              <a:rPr lang="el-GR" sz="1600" dirty="0">
                <a:solidFill>
                  <a:schemeClr val="accent4"/>
                </a:solidFill>
              </a:rPr>
              <a:t>Δημογραφικό μέρισμα 1970-1990</a:t>
            </a:r>
          </a:p>
          <a:p>
            <a:pPr marL="342900" indent="-342900">
              <a:buFont typeface="+mj-lt"/>
              <a:buAutoNum type="arabicPeriod"/>
            </a:pPr>
            <a:r>
              <a:rPr lang="el-GR" sz="1600" dirty="0">
                <a:solidFill>
                  <a:schemeClr val="accent4"/>
                </a:solidFill>
              </a:rPr>
              <a:t>Μετανάστευση 1990 καθυστερεί</a:t>
            </a:r>
          </a:p>
          <a:p>
            <a:pPr marL="342900" indent="-342900">
              <a:buFont typeface="+mj-lt"/>
              <a:buAutoNum type="arabicPeriod"/>
            </a:pPr>
            <a:r>
              <a:rPr lang="el-GR" sz="1600" dirty="0">
                <a:solidFill>
                  <a:schemeClr val="accent4"/>
                </a:solidFill>
              </a:rPr>
              <a:t>2020- ταχεία γήρανση</a:t>
            </a:r>
          </a:p>
        </p:txBody>
      </p:sp>
    </p:spTree>
    <p:extLst>
      <p:ext uri="{BB962C8B-B14F-4D97-AF65-F5344CB8AC3E}">
        <p14:creationId xmlns:p14="http://schemas.microsoft.com/office/powerpoint/2010/main" val="2178012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19190</TotalTime>
  <Words>3216</Words>
  <Application>Microsoft Office PowerPoint</Application>
  <PresentationFormat>Widescreen</PresentationFormat>
  <Paragraphs>244</Paragraphs>
  <Slides>26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Aptos</vt:lpstr>
      <vt:lpstr>Arial</vt:lpstr>
      <vt:lpstr>Calibri</vt:lpstr>
      <vt:lpstr>Century Gothic</vt:lpstr>
      <vt:lpstr>Wingdings 3</vt:lpstr>
      <vt:lpstr>Ion Boardroom</vt:lpstr>
      <vt:lpstr>Document</vt:lpstr>
      <vt:lpstr>ΓΗΡΑΝΣΗ ΤΟΥ ΠΛΗΘΥΣΜΟΥ  ΚΑΙ ΑΣΦΑΛΙΣΤΙΚΗ ΟΙΚΟΝΟΜΙΑ</vt:lpstr>
      <vt:lpstr>ΠΕΡΙΓΡΑΜΜΑ</vt:lpstr>
      <vt:lpstr>Τρείς παράμετροι καθορίζουν την γήρανση</vt:lpstr>
      <vt:lpstr>1. ΜΑΚΡΟΒΙΟΤΗΤΑ – συνεχής αύξηση</vt:lpstr>
      <vt:lpstr>2. Γεννήσεις</vt:lpstr>
      <vt:lpstr>2. Μετανάστευση</vt:lpstr>
      <vt:lpstr>Μεξικό - Ιταλία – Ομοια πορεία - διαφορά φάσης</vt:lpstr>
      <vt:lpstr>Η γήρανση και το ΔΗΜΟΓΡΑΦΙΚΟ ΜΕΡΙΣΜΑ </vt:lpstr>
      <vt:lpstr>ΕΛΛΑΔΑ προβολές ΟΗΕ 2024  World Population Prospects </vt:lpstr>
      <vt:lpstr>Πού συναντάται το δημογραφικό μέρισμα;</vt:lpstr>
      <vt:lpstr>PowerPoint Presentation</vt:lpstr>
      <vt:lpstr>PowerPoint Presentation</vt:lpstr>
      <vt:lpstr>PowerPoint Presentation</vt:lpstr>
      <vt:lpstr>Ελλάδα: Ορόσημα και Προσδόκιμο</vt:lpstr>
      <vt:lpstr>Ελλάδα : Διαφορετικές προκλήσεις ανά δεκαετία</vt:lpstr>
      <vt:lpstr>Προτεραιότητες ανά δεκαετία</vt:lpstr>
      <vt:lpstr>ΕΣΤΙΕΣ ΑΒΕΒΑΙΟΤΗΤΑΣ που επηρεάζουν προγραμματισμό  Συχνές παρανοήσεις</vt:lpstr>
      <vt:lpstr>Μέγιστη μακροβιότητα – πόσο μπορούμε να ελπίζουμε να ζήσουμε;</vt:lpstr>
      <vt:lpstr>Ανισότητες μακροβιότητας ανά εισοδηματικό επίπεδο</vt:lpstr>
      <vt:lpstr>‘Θάνατοι απόγνωσης’ στις ΗΠΑ</vt:lpstr>
      <vt:lpstr>Γεννητικότητα – Πλήθος παρανοήσεων</vt:lpstr>
      <vt:lpstr>Γεννητικότητα – Κόσμος και Ελλάδα</vt:lpstr>
      <vt:lpstr>Ελλάδα – τάσεις στην γονιμότητα</vt:lpstr>
      <vt:lpstr>Γεννητικότητα - #3</vt:lpstr>
      <vt:lpstr>Απασχόληση – συμπεράσματα</vt:lpstr>
      <vt:lpstr>Μετανάστευση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Platon Tinios</dc:creator>
  <cp:lastModifiedBy>Platon Tinios</cp:lastModifiedBy>
  <cp:revision>93</cp:revision>
  <cp:lastPrinted>2025-03-04T12:41:56Z</cp:lastPrinted>
  <dcterms:created xsi:type="dcterms:W3CDTF">2020-10-29T08:06:03Z</dcterms:created>
  <dcterms:modified xsi:type="dcterms:W3CDTF">2025-05-14T09:17:59Z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ff22b9-c470-4def-8238-fa6ed9e64406_Enabled">
    <vt:lpwstr>true</vt:lpwstr>
  </property>
  <property fmtid="{D5CDD505-2E9C-101B-9397-08002B2CF9AE}" pid="3" name="MSIP_Label_b5ff22b9-c470-4def-8238-fa6ed9e64406_SetDate">
    <vt:lpwstr>2025-05-02T08:35:04Z</vt:lpwstr>
  </property>
  <property fmtid="{D5CDD505-2E9C-101B-9397-08002B2CF9AE}" pid="4" name="MSIP_Label_b5ff22b9-c470-4def-8238-fa6ed9e64406_Method">
    <vt:lpwstr>Privileged</vt:lpwstr>
  </property>
  <property fmtid="{D5CDD505-2E9C-101B-9397-08002B2CF9AE}" pid="5" name="MSIP_Label_b5ff22b9-c470-4def-8238-fa6ed9e64406_Name">
    <vt:lpwstr>Εμπιστευτικό</vt:lpwstr>
  </property>
  <property fmtid="{D5CDD505-2E9C-101B-9397-08002B2CF9AE}" pid="6" name="MSIP_Label_b5ff22b9-c470-4def-8238-fa6ed9e64406_SiteId">
    <vt:lpwstr>dabae695-3d3b-4e5d-ab49-009605ba5c68</vt:lpwstr>
  </property>
  <property fmtid="{D5CDD505-2E9C-101B-9397-08002B2CF9AE}" pid="7" name="MSIP_Label_b5ff22b9-c470-4def-8238-fa6ed9e64406_ActionId">
    <vt:lpwstr>27d5329b-9841-4015-a4ba-5bb0a102ec0d</vt:lpwstr>
  </property>
  <property fmtid="{D5CDD505-2E9C-101B-9397-08002B2CF9AE}" pid="8" name="MSIP_Label_b5ff22b9-c470-4def-8238-fa6ed9e64406_ContentBits">
    <vt:lpwstr>1</vt:lpwstr>
  </property>
  <property fmtid="{D5CDD505-2E9C-101B-9397-08002B2CF9AE}" pid="9" name="MSIP_Label_b5ff22b9-c470-4def-8238-fa6ed9e64406_Tag">
    <vt:lpwstr>10, 2, 1, 1</vt:lpwstr>
  </property>
  <property fmtid="{D5CDD505-2E9C-101B-9397-08002B2CF9AE}" pid="10" name="ClassificationContentMarkingHeaderLocations">
    <vt:lpwstr>Ion Boardroom:10</vt:lpwstr>
  </property>
  <property fmtid="{D5CDD505-2E9C-101B-9397-08002B2CF9AE}" pid="11" name="ClassificationContentMarkingHeaderText">
    <vt:lpwstr>ΕΜΠΙΣΤΕΥΤΙΚΟ           </vt:lpwstr>
  </property>
</Properties>
</file>