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366" r:id="rId2"/>
    <p:sldId id="374" r:id="rId3"/>
    <p:sldId id="344" r:id="rId4"/>
    <p:sldId id="345" r:id="rId5"/>
    <p:sldId id="394" r:id="rId6"/>
    <p:sldId id="395" r:id="rId7"/>
    <p:sldId id="355" r:id="rId8"/>
    <p:sldId id="379" r:id="rId9"/>
    <p:sldId id="356" r:id="rId10"/>
    <p:sldId id="357" r:id="rId11"/>
    <p:sldId id="358" r:id="rId12"/>
    <p:sldId id="380" r:id="rId13"/>
    <p:sldId id="381" r:id="rId14"/>
    <p:sldId id="382" r:id="rId15"/>
    <p:sldId id="383" r:id="rId16"/>
    <p:sldId id="384" r:id="rId17"/>
    <p:sldId id="386" r:id="rId18"/>
    <p:sldId id="387" r:id="rId19"/>
    <p:sldId id="389" r:id="rId20"/>
    <p:sldId id="391" r:id="rId21"/>
    <p:sldId id="392" r:id="rId22"/>
    <p:sldId id="393" r:id="rId23"/>
    <p:sldId id="390" r:id="rId24"/>
    <p:sldId id="396" r:id="rId25"/>
    <p:sldId id="397" r:id="rId26"/>
    <p:sldId id="398" r:id="rId27"/>
    <p:sldId id="399" r:id="rId28"/>
    <p:sldId id="360" r:id="rId29"/>
    <p:sldId id="361" r:id="rId30"/>
    <p:sldId id="362" r:id="rId31"/>
    <p:sldId id="363" r:id="rId32"/>
    <p:sldId id="364" r:id="rId33"/>
  </p:sldIdLst>
  <p:sldSz cx="12192000" cy="6858000"/>
  <p:notesSz cx="6784975"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50" y="13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226EC7-2251-45C1-8417-445CC267668D}"/>
              </a:ext>
            </a:extLst>
          </p:cNvPr>
          <p:cNvSpPr>
            <a:spLocks noGrp="1" noChangeArrowheads="1"/>
          </p:cNvSpPr>
          <p:nvPr>
            <p:ph type="hdr" sz="quarter"/>
          </p:nvPr>
        </p:nvSpPr>
        <p:spPr bwMode="auto">
          <a:xfrm>
            <a:off x="1" y="1"/>
            <a:ext cx="2940895" cy="495776"/>
          </a:xfrm>
          <a:prstGeom prst="rect">
            <a:avLst/>
          </a:prstGeom>
          <a:noFill/>
          <a:ln>
            <a:noFill/>
          </a:ln>
          <a:effectLst/>
        </p:spPr>
        <p:txBody>
          <a:bodyPr vert="horz" wrap="square" lIns="90727" tIns="45363" rIns="90727" bIns="45363"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79" name="Rectangle 3">
            <a:extLst>
              <a:ext uri="{FF2B5EF4-FFF2-40B4-BE49-F238E27FC236}">
                <a16:creationId xmlns:a16="http://schemas.microsoft.com/office/drawing/2014/main" id="{266A0A87-066F-4F59-97EB-59181F707183}"/>
              </a:ext>
            </a:extLst>
          </p:cNvPr>
          <p:cNvSpPr>
            <a:spLocks noGrp="1" noChangeArrowheads="1"/>
          </p:cNvSpPr>
          <p:nvPr>
            <p:ph type="dt" idx="1"/>
          </p:nvPr>
        </p:nvSpPr>
        <p:spPr bwMode="auto">
          <a:xfrm>
            <a:off x="3842496" y="1"/>
            <a:ext cx="2940895" cy="495776"/>
          </a:xfrm>
          <a:prstGeom prst="rect">
            <a:avLst/>
          </a:prstGeom>
          <a:noFill/>
          <a:ln>
            <a:noFill/>
          </a:ln>
          <a:effectLst/>
        </p:spPr>
        <p:txBody>
          <a:bodyPr vert="horz" wrap="square" lIns="90727" tIns="45363" rIns="90727" bIns="45363"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1F16073-B7D1-4E3E-BE13-367E2B996B3F}" type="datetimeFigureOut">
              <a:rPr lang="el-GR" altLang="en-US"/>
              <a:pPr>
                <a:defRPr/>
              </a:pPr>
              <a:t>2/5/2025</a:t>
            </a:fld>
            <a:endParaRPr lang="el-GR" altLang="en-US"/>
          </a:p>
        </p:txBody>
      </p:sp>
      <p:sp>
        <p:nvSpPr>
          <p:cNvPr id="2052" name="Rectangle 4">
            <a:extLst>
              <a:ext uri="{FF2B5EF4-FFF2-40B4-BE49-F238E27FC236}">
                <a16:creationId xmlns:a16="http://schemas.microsoft.com/office/drawing/2014/main" id="{F7B68391-DEFD-4398-9269-A4D887713C81}"/>
              </a:ext>
            </a:extLst>
          </p:cNvPr>
          <p:cNvSpPr>
            <a:spLocks noGrp="1" noRot="1" noChangeAspect="1" noChangeArrowheads="1" noTextEdit="1"/>
          </p:cNvSpPr>
          <p:nvPr>
            <p:ph type="sldImg" idx="2"/>
          </p:nvPr>
        </p:nvSpPr>
        <p:spPr bwMode="auto">
          <a:xfrm>
            <a:off x="90488" y="742950"/>
            <a:ext cx="6604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6031D18C-A1C1-442A-B972-717AC5C86F6C}"/>
              </a:ext>
            </a:extLst>
          </p:cNvPr>
          <p:cNvSpPr>
            <a:spLocks noGrp="1" noChangeArrowheads="1"/>
          </p:cNvSpPr>
          <p:nvPr>
            <p:ph type="body" sz="quarter" idx="3"/>
          </p:nvPr>
        </p:nvSpPr>
        <p:spPr bwMode="auto">
          <a:xfrm>
            <a:off x="678182" y="4705906"/>
            <a:ext cx="5428613" cy="4457225"/>
          </a:xfrm>
          <a:prstGeom prst="rect">
            <a:avLst/>
          </a:prstGeom>
          <a:noFill/>
          <a:ln>
            <a:noFill/>
          </a:ln>
          <a:effectLst/>
        </p:spPr>
        <p:txBody>
          <a:bodyPr vert="horz" wrap="square" lIns="90727" tIns="45363" rIns="90727" bIns="45363" numCol="1" anchor="t" anchorCtr="0" compatLnSpc="1">
            <a:prstTxWarp prst="textNoShape">
              <a:avLst/>
            </a:prstTxWarp>
          </a:bodyPr>
          <a:lstStyle/>
          <a:p>
            <a:pPr lvl="0"/>
            <a:r>
              <a:rPr lang="el-GR" altLang="en-US" noProof="0"/>
              <a:t>Click to edit Master text styles</a:t>
            </a:r>
          </a:p>
          <a:p>
            <a:pPr lvl="1"/>
            <a:r>
              <a:rPr lang="el-GR" altLang="en-US" noProof="0"/>
              <a:t>Second level</a:t>
            </a:r>
          </a:p>
          <a:p>
            <a:pPr lvl="2"/>
            <a:r>
              <a:rPr lang="el-GR" altLang="en-US" noProof="0"/>
              <a:t>Third level</a:t>
            </a:r>
          </a:p>
          <a:p>
            <a:pPr lvl="3"/>
            <a:r>
              <a:rPr lang="el-GR" altLang="en-US" noProof="0"/>
              <a:t>Fourth level</a:t>
            </a:r>
          </a:p>
          <a:p>
            <a:pPr lvl="4"/>
            <a:r>
              <a:rPr lang="el-GR" altLang="en-US" noProof="0"/>
              <a:t>Fifth level</a:t>
            </a:r>
          </a:p>
        </p:txBody>
      </p:sp>
      <p:sp>
        <p:nvSpPr>
          <p:cNvPr id="24582" name="Rectangle 6">
            <a:extLst>
              <a:ext uri="{FF2B5EF4-FFF2-40B4-BE49-F238E27FC236}">
                <a16:creationId xmlns:a16="http://schemas.microsoft.com/office/drawing/2014/main" id="{02010230-6895-4932-8132-3C116039ECE6}"/>
              </a:ext>
            </a:extLst>
          </p:cNvPr>
          <p:cNvSpPr>
            <a:spLocks noGrp="1" noChangeArrowheads="1"/>
          </p:cNvSpPr>
          <p:nvPr>
            <p:ph type="ftr" sz="quarter" idx="4"/>
          </p:nvPr>
        </p:nvSpPr>
        <p:spPr bwMode="auto">
          <a:xfrm>
            <a:off x="1" y="9408641"/>
            <a:ext cx="2940895" cy="495776"/>
          </a:xfrm>
          <a:prstGeom prst="rect">
            <a:avLst/>
          </a:prstGeom>
          <a:noFill/>
          <a:ln>
            <a:noFill/>
          </a:ln>
          <a:effectLst/>
        </p:spPr>
        <p:txBody>
          <a:bodyPr vert="horz" wrap="square" lIns="90727" tIns="45363" rIns="90727" bIns="45363"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83" name="Rectangle 7">
            <a:extLst>
              <a:ext uri="{FF2B5EF4-FFF2-40B4-BE49-F238E27FC236}">
                <a16:creationId xmlns:a16="http://schemas.microsoft.com/office/drawing/2014/main" id="{6DCB1B8F-39F9-4233-A4CC-5A7C64D0B5C5}"/>
              </a:ext>
            </a:extLst>
          </p:cNvPr>
          <p:cNvSpPr>
            <a:spLocks noGrp="1" noChangeArrowheads="1"/>
          </p:cNvSpPr>
          <p:nvPr>
            <p:ph type="sldNum" sz="quarter" idx="5"/>
          </p:nvPr>
        </p:nvSpPr>
        <p:spPr bwMode="auto">
          <a:xfrm>
            <a:off x="3842496" y="9408641"/>
            <a:ext cx="2940895" cy="495776"/>
          </a:xfrm>
          <a:prstGeom prst="rect">
            <a:avLst/>
          </a:prstGeom>
          <a:noFill/>
          <a:ln>
            <a:noFill/>
          </a:ln>
          <a:effectLst/>
        </p:spPr>
        <p:txBody>
          <a:bodyPr vert="horz" wrap="square" lIns="90727" tIns="45363" rIns="90727" bIns="45363" numCol="1" anchor="b" anchorCtr="0" compatLnSpc="1">
            <a:prstTxWarp prst="textNoShape">
              <a:avLst/>
            </a:prstTxWarp>
          </a:bodyPr>
          <a:lstStyle>
            <a:lvl1pPr algn="r" eaLnBrk="1" hangingPunct="1">
              <a:defRPr sz="1200">
                <a:latin typeface="Calibri" panose="020F0502020204030204" pitchFamily="34" charset="0"/>
              </a:defRPr>
            </a:lvl1pPr>
          </a:lstStyle>
          <a:p>
            <a:fld id="{B135B5E3-3882-4347-997E-9A62EC67AC17}"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595D40A-1D5E-47CB-9534-4DB761B8FE4A}" type="slidenum">
              <a:rPr lang="en-GB" altLang="en-US" smtClean="0"/>
              <a:pPr>
                <a:defRPr/>
              </a:pPr>
              <a:t>8</a:t>
            </a:fld>
            <a:endParaRPr lang="en-GB" altLang="en-US"/>
          </a:p>
        </p:txBody>
      </p:sp>
    </p:spTree>
    <p:extLst>
      <p:ext uri="{BB962C8B-B14F-4D97-AF65-F5344CB8AC3E}">
        <p14:creationId xmlns:p14="http://schemas.microsoft.com/office/powerpoint/2010/main" val="123768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https://www.imf.org/en/Publications/WEO/Issues/2025/04/22/world-economic-outlook-april-2025</a:t>
            </a:r>
          </a:p>
          <a:p>
            <a:endParaRPr lang="el-GR" dirty="0"/>
          </a:p>
        </p:txBody>
      </p:sp>
      <p:sp>
        <p:nvSpPr>
          <p:cNvPr id="4" name="Slide Number Placeholder 3"/>
          <p:cNvSpPr>
            <a:spLocks noGrp="1"/>
          </p:cNvSpPr>
          <p:nvPr>
            <p:ph type="sldNum" sz="quarter" idx="5"/>
          </p:nvPr>
        </p:nvSpPr>
        <p:spPr/>
        <p:txBody>
          <a:bodyPr/>
          <a:lstStyle/>
          <a:p>
            <a:fld id="{B135B5E3-3882-4347-997E-9A62EC67AC17}" type="slidenum">
              <a:rPr lang="el-GR" altLang="en-US" smtClean="0"/>
              <a:pPr/>
              <a:t>24</a:t>
            </a:fld>
            <a:endParaRPr lang="el-GR" altLang="en-US"/>
          </a:p>
        </p:txBody>
      </p:sp>
    </p:spTree>
    <p:extLst>
      <p:ext uri="{BB962C8B-B14F-4D97-AF65-F5344CB8AC3E}">
        <p14:creationId xmlns:p14="http://schemas.microsoft.com/office/powerpoint/2010/main" val="3574251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defRPr/>
            </a:pPr>
            <a:fld id="{F20B6EBA-BE73-464B-8C2D-42EC65E656DA}" type="datetime1">
              <a:rPr lang="en-GB" smtClean="0"/>
              <a:t>02/05/2025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defRPr/>
            </a:pPr>
            <a:endParaRPr lang="en-GB" alt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17820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23918E5-B8CF-40B1-BBB6-A207A55669C6}" type="datetime1">
              <a:rPr lang="en-GB" smtClean="0"/>
              <a:t>02/05/2025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9328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C74F9B9-EA8E-4C90-9D27-B5518883912D}" type="datetime1">
              <a:rPr lang="en-GB" smtClean="0"/>
              <a:t>02/05/2025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038916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549AEF8-9150-4099-B235-0E2B3E02F8A3}" type="datetime1">
              <a:rPr lang="en-GB" smtClean="0"/>
              <a:t>02/05/2025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73325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1A0968B-7E18-4AB5-A8E6-4088FB556933}" type="datetime1">
              <a:rPr lang="en-GB" smtClean="0"/>
              <a:t>02/05/2025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888094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9FEF9967-1434-45D7-86F2-681E1932A29C}" type="datetime1">
              <a:rPr lang="en-GB" smtClean="0"/>
              <a:t>02/05/2025</a:t>
            </a:fld>
            <a:endParaRPr lang="en-GB"/>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54720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984E43D-1EB1-4B1D-A7EB-20CF92ABC522}" type="datetime1">
              <a:rPr lang="en-GB" smtClean="0"/>
              <a:t>02/05/2025</a:t>
            </a:fld>
            <a:endParaRPr lang="en-GB"/>
          </a:p>
        </p:txBody>
      </p:sp>
      <p:sp>
        <p:nvSpPr>
          <p:cNvPr id="8" name="Footer Placeholder 7"/>
          <p:cNvSpPr>
            <a:spLocks noGrp="1"/>
          </p:cNvSpPr>
          <p:nvPr>
            <p:ph type="ftr" sz="quarter" idx="11"/>
          </p:nvPr>
        </p:nvSpPr>
        <p:spPr>
          <a:xfrm>
            <a:off x="561111" y="6391838"/>
            <a:ext cx="3644282" cy="304801"/>
          </a:xfrm>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857888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a:defRPr/>
            </a:pPr>
            <a:fld id="{4B7C77E9-A702-4F35-A088-AC81539ABB63}" type="datetime1">
              <a:rPr lang="en-GB" smtClean="0"/>
              <a:t>02/05/2025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802109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a:defRPr/>
            </a:pPr>
            <a:fld id="{A9AE34F0-AEC3-466C-B33F-2BE11A1215D3}" type="datetime1">
              <a:rPr lang="en-GB" smtClean="0"/>
              <a:t>02/05/2025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58190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880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DB938C-B847-4B4B-984F-F7A3ADF79566}" type="datetime1">
              <a:rPr lang="en-GB" smtClean="0"/>
              <a:t>02/05/2025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11838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4F36A37-D5E3-4C3B-B28D-88BB6D3F7475}" type="datetime1">
              <a:rPr lang="en-GB" smtClean="0"/>
              <a:t>02/05/2025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90909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6CCFF98-C502-4353-B8E6-5692710ACA3F}" type="datetime1">
              <a:rPr lang="en-GB" smtClean="0"/>
              <a:t>02/05/2025</a:t>
            </a:fld>
            <a:endParaRPr lang="en-GB"/>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39778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54C474D-E3A8-4767-AC90-882235F486EA}" type="datetime1">
              <a:rPr lang="en-GB" smtClean="0"/>
              <a:t>02/05/2025</a:t>
            </a:fld>
            <a:endParaRPr lang="en-GB"/>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19952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994F61-2168-41E4-989E-61161006E639}" type="datetime1">
              <a:rPr lang="en-GB" smtClean="0"/>
              <a:t>02/05/2025</a:t>
            </a:fld>
            <a:endParaRPr lang="en-GB"/>
          </a:p>
        </p:txBody>
      </p:sp>
      <p:sp>
        <p:nvSpPr>
          <p:cNvPr id="3" name="Footer Placeholder 2"/>
          <p:cNvSpPr>
            <a:spLocks noGrp="1"/>
          </p:cNvSpPr>
          <p:nvPr>
            <p:ph type="ftr" sz="quarter" idx="11"/>
          </p:nvPr>
        </p:nvSpPr>
        <p:spPr/>
        <p:txBody>
          <a:bodyPr/>
          <a:lstStyle/>
          <a:p>
            <a:pPr>
              <a:defRPr/>
            </a:pPr>
            <a:endParaRPr lang="en-GB" alt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82389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1BA71E0-4A2D-48C2-9BAE-EFE4F29E9200}" type="datetime1">
              <a:rPr lang="en-GB" smtClean="0"/>
              <a:t>02/05/2025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97191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92E04DF-7ECB-473E-A4CB-D291F458F466}" type="datetime1">
              <a:rPr lang="en-GB" smtClean="0"/>
              <a:t>02/05/2025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90017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defRPr/>
            </a:pPr>
            <a:fld id="{D6C473B6-4D56-4FEB-B142-6F1CF9A3F9DF}" type="datetime1">
              <a:rPr lang="en-GB" smtClean="0"/>
              <a:t>02/05/2025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defRPr/>
            </a:pPr>
            <a:endParaRPr lang="en-GB" alt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2401204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Τίτλος">
            <a:extLst>
              <a:ext uri="{FF2B5EF4-FFF2-40B4-BE49-F238E27FC236}">
                <a16:creationId xmlns:a16="http://schemas.microsoft.com/office/drawing/2014/main" id="{821A9C87-3728-4876-AC5C-50D3F23349F2}"/>
              </a:ext>
            </a:extLst>
          </p:cNvPr>
          <p:cNvSpPr>
            <a:spLocks noGrp="1"/>
          </p:cNvSpPr>
          <p:nvPr>
            <p:ph type="ctrTitle"/>
          </p:nvPr>
        </p:nvSpPr>
        <p:spPr>
          <a:xfrm>
            <a:off x="1055440" y="1500253"/>
            <a:ext cx="8825658" cy="2677648"/>
          </a:xfrm>
        </p:spPr>
        <p:txBody>
          <a:bodyPr/>
          <a:lstStyle/>
          <a:p>
            <a:pPr eaLnBrk="1" hangingPunct="1"/>
            <a:r>
              <a:rPr lang="el-GR" altLang="en-US" dirty="0"/>
              <a:t>ΓΗΡΑΝΣΗ ΤΟΥ ΠΛΗΘΥΣΜΟΥ</a:t>
            </a:r>
            <a:br>
              <a:rPr lang="el-GR" altLang="en-US" dirty="0"/>
            </a:br>
            <a:r>
              <a:rPr lang="el-GR" altLang="en-US" dirty="0"/>
              <a:t> </a:t>
            </a:r>
            <a:r>
              <a:rPr lang="el-GR" altLang="en-US" sz="4000" dirty="0"/>
              <a:t>ΚΑΙ ΑΣΦΑΛΙΣΤΙΚΗ ΟΙΚΟΝΟΜΙΑ</a:t>
            </a:r>
            <a:endParaRPr lang="en-GB" altLang="en-US" dirty="0"/>
          </a:p>
        </p:txBody>
      </p:sp>
      <p:sp>
        <p:nvSpPr>
          <p:cNvPr id="3" name="2 - Υπότιτλος">
            <a:extLst>
              <a:ext uri="{FF2B5EF4-FFF2-40B4-BE49-F238E27FC236}">
                <a16:creationId xmlns:a16="http://schemas.microsoft.com/office/drawing/2014/main" id="{19AF5830-6BBC-41FC-8864-D6AC47F6DAEF}"/>
              </a:ext>
            </a:extLst>
          </p:cNvPr>
          <p:cNvSpPr>
            <a:spLocks noGrp="1"/>
          </p:cNvSpPr>
          <p:nvPr>
            <p:ph type="subTitle" idx="1"/>
          </p:nvPr>
        </p:nvSpPr>
        <p:spPr>
          <a:xfrm>
            <a:off x="911424" y="4418078"/>
            <a:ext cx="8825658" cy="1211118"/>
          </a:xfrm>
        </p:spPr>
        <p:txBody>
          <a:bodyPr rtlCol="0">
            <a:normAutofit fontScale="62500" lnSpcReduction="20000"/>
          </a:bodyPr>
          <a:lstStyle/>
          <a:p>
            <a:pPr eaLnBrk="1" fontAlgn="auto" hangingPunct="1">
              <a:spcAft>
                <a:spcPts val="0"/>
              </a:spcAft>
              <a:defRPr/>
            </a:pPr>
            <a:r>
              <a:rPr lang="el-GR" sz="3500" b="1" baseline="30000" dirty="0">
                <a:solidFill>
                  <a:schemeClr val="accent4"/>
                </a:solidFill>
                <a:effectLst>
                  <a:outerShdw blurRad="38100" dist="38100" dir="2700000" algn="tl">
                    <a:srgbClr val="000000">
                      <a:alpha val="43137"/>
                    </a:srgbClr>
                  </a:outerShdw>
                </a:effectLst>
              </a:rPr>
              <a:t>3η</a:t>
            </a:r>
            <a:r>
              <a:rPr lang="el-GR" sz="3500" b="1" dirty="0">
                <a:solidFill>
                  <a:schemeClr val="accent4"/>
                </a:solidFill>
                <a:effectLst>
                  <a:outerShdw blurRad="38100" dist="38100" dir="2700000" algn="tl">
                    <a:srgbClr val="000000">
                      <a:alpha val="43137"/>
                    </a:srgbClr>
                  </a:outerShdw>
                </a:effectLst>
              </a:rPr>
              <a:t> </a:t>
            </a:r>
            <a:r>
              <a:rPr lang="el-GR" sz="3500" b="1" dirty="0" err="1">
                <a:solidFill>
                  <a:schemeClr val="accent4"/>
                </a:solidFill>
                <a:effectLst>
                  <a:outerShdw blurRad="38100" dist="38100" dir="2700000" algn="tl">
                    <a:srgbClr val="000000">
                      <a:alpha val="43137"/>
                    </a:srgbClr>
                  </a:outerShdw>
                </a:effectLst>
              </a:rPr>
              <a:t>ενοτητα</a:t>
            </a:r>
            <a:r>
              <a:rPr lang="el-GR" sz="3500" b="1" dirty="0">
                <a:solidFill>
                  <a:schemeClr val="accent4"/>
                </a:solidFill>
                <a:effectLst>
                  <a:outerShdw blurRad="38100" dist="38100" dir="2700000" algn="tl">
                    <a:srgbClr val="000000">
                      <a:alpha val="43137"/>
                    </a:srgbClr>
                  </a:outerShdw>
                </a:effectLst>
              </a:rPr>
              <a:t>: </a:t>
            </a:r>
          </a:p>
          <a:p>
            <a:pPr eaLnBrk="1" fontAlgn="auto" hangingPunct="1">
              <a:spcAft>
                <a:spcPts val="0"/>
              </a:spcAft>
              <a:defRPr/>
            </a:pPr>
            <a:r>
              <a:rPr lang="el-GR" sz="3500" b="1" dirty="0" err="1">
                <a:solidFill>
                  <a:schemeClr val="accent4"/>
                </a:solidFill>
                <a:effectLst>
                  <a:outerShdw blurRad="38100" dist="38100" dir="2700000" algn="tl">
                    <a:srgbClr val="000000">
                      <a:alpha val="43137"/>
                    </a:srgbClr>
                  </a:outerShdw>
                </a:effectLst>
              </a:rPr>
              <a:t>Πληθυσμος</a:t>
            </a:r>
            <a:r>
              <a:rPr lang="el-GR" sz="3500" b="1" dirty="0">
                <a:solidFill>
                  <a:schemeClr val="accent4"/>
                </a:solidFill>
                <a:effectLst>
                  <a:outerShdw blurRad="38100" dist="38100" dir="2700000" algn="tl">
                    <a:srgbClr val="000000">
                      <a:alpha val="43137"/>
                    </a:srgbClr>
                  </a:outerShdw>
                </a:effectLst>
              </a:rPr>
              <a:t> και </a:t>
            </a:r>
          </a:p>
          <a:p>
            <a:pPr eaLnBrk="1" fontAlgn="auto" hangingPunct="1">
              <a:spcAft>
                <a:spcPts val="0"/>
              </a:spcAft>
              <a:defRPr/>
            </a:pPr>
            <a:r>
              <a:rPr lang="el-GR" sz="3500" b="1" dirty="0" err="1">
                <a:solidFill>
                  <a:schemeClr val="accent4"/>
                </a:solidFill>
                <a:effectLst>
                  <a:outerShdw blurRad="38100" dist="38100" dir="2700000" algn="tl">
                    <a:srgbClr val="000000">
                      <a:alpha val="43137"/>
                    </a:srgbClr>
                  </a:outerShdw>
                </a:effectLst>
              </a:rPr>
              <a:t>οικονομιΚ</a:t>
            </a:r>
            <a:r>
              <a:rPr lang="el-GR" sz="3500" b="1" dirty="0">
                <a:solidFill>
                  <a:schemeClr val="accent4"/>
                </a:solidFill>
                <a:effectLst>
                  <a:outerShdw blurRad="38100" dist="38100" dir="2700000" algn="tl">
                    <a:srgbClr val="000000">
                      <a:alpha val="43137"/>
                    </a:srgbClr>
                  </a:outerShdw>
                </a:effectLst>
              </a:rPr>
              <a:t> </a:t>
            </a:r>
            <a:r>
              <a:rPr lang="el-GR" sz="3500" b="1" dirty="0" err="1">
                <a:solidFill>
                  <a:schemeClr val="accent4"/>
                </a:solidFill>
                <a:effectLst>
                  <a:outerShdw blurRad="38100" dist="38100" dir="2700000" algn="tl">
                    <a:srgbClr val="000000">
                      <a:alpha val="43137"/>
                    </a:srgbClr>
                  </a:outerShdw>
                </a:effectLst>
              </a:rPr>
              <a:t>αναλυΣη</a:t>
            </a:r>
            <a:endParaRPr lang="el-GR" sz="3500" b="1" dirty="0">
              <a:solidFill>
                <a:schemeClr val="accent4"/>
              </a:solidFill>
              <a:effectLst>
                <a:outerShdw blurRad="38100" dist="38100" dir="2700000" algn="tl">
                  <a:srgbClr val="000000">
                    <a:alpha val="43137"/>
                  </a:srgbClr>
                </a:outerShdw>
              </a:effectLst>
            </a:endParaRPr>
          </a:p>
        </p:txBody>
      </p:sp>
      <p:sp>
        <p:nvSpPr>
          <p:cNvPr id="3074" name="5 - Θέση αριθμού διαφάνειας">
            <a:extLst>
              <a:ext uri="{FF2B5EF4-FFF2-40B4-BE49-F238E27FC236}">
                <a16:creationId xmlns:a16="http://schemas.microsoft.com/office/drawing/2014/main" id="{D0122AD1-6319-4284-9A2B-128A645C0E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66CBF0-6F3C-480B-B287-2D9494FC4FE8}" type="slidenum">
              <a:rPr lang="en-GB" altLang="en-US" sz="1200">
                <a:solidFill>
                  <a:srgbClr val="898989"/>
                </a:solidFill>
              </a:rPr>
              <a:pPr>
                <a:spcBef>
                  <a:spcPct val="0"/>
                </a:spcBef>
                <a:buFontTx/>
                <a:buNone/>
              </a:pPr>
              <a:t>1</a:t>
            </a:fld>
            <a:endParaRPr lang="en-GB" altLang="en-US" sz="1200">
              <a:solidFill>
                <a:srgbClr val="898989"/>
              </a:solidFill>
            </a:endParaRPr>
          </a:p>
        </p:txBody>
      </p:sp>
      <p:sp>
        <p:nvSpPr>
          <p:cNvPr id="2" name="TextBox 1">
            <a:extLst>
              <a:ext uri="{FF2B5EF4-FFF2-40B4-BE49-F238E27FC236}">
                <a16:creationId xmlns:a16="http://schemas.microsoft.com/office/drawing/2014/main" id="{51B6297D-7EF1-4604-8FC6-A7C63169A38F}"/>
              </a:ext>
            </a:extLst>
          </p:cNvPr>
          <p:cNvSpPr txBox="1"/>
          <p:nvPr/>
        </p:nvSpPr>
        <p:spPr>
          <a:xfrm>
            <a:off x="7680176" y="1115075"/>
            <a:ext cx="3248428" cy="738664"/>
          </a:xfrm>
          <a:prstGeom prst="rect">
            <a:avLst/>
          </a:prstGeom>
          <a:noFill/>
        </p:spPr>
        <p:txBody>
          <a:bodyPr wrap="square" rtlCol="0">
            <a:spAutoFit/>
          </a:bodyPr>
          <a:lstStyle/>
          <a:p>
            <a:r>
              <a:rPr lang="el-GR" sz="2400" b="1" dirty="0">
                <a:solidFill>
                  <a:schemeClr val="accent4">
                    <a:lumMod val="40000"/>
                    <a:lumOff val="60000"/>
                  </a:schemeClr>
                </a:solidFill>
              </a:rPr>
              <a:t>Πλάτων Τήνιος</a:t>
            </a:r>
          </a:p>
          <a:p>
            <a:endParaRPr lang="el-GR" dirty="0"/>
          </a:p>
        </p:txBody>
      </p:sp>
      <p:sp>
        <p:nvSpPr>
          <p:cNvPr id="4" name="Date Placeholder 3">
            <a:extLst>
              <a:ext uri="{FF2B5EF4-FFF2-40B4-BE49-F238E27FC236}">
                <a16:creationId xmlns:a16="http://schemas.microsoft.com/office/drawing/2014/main" id="{7FCD4EFB-AF51-41BF-B593-29158F3ADAB1}"/>
              </a:ext>
            </a:extLst>
          </p:cNvPr>
          <p:cNvSpPr>
            <a:spLocks noGrp="1"/>
          </p:cNvSpPr>
          <p:nvPr>
            <p:ph type="dt" sz="half" idx="10"/>
          </p:nvPr>
        </p:nvSpPr>
        <p:spPr/>
        <p:txBody>
          <a:bodyPr/>
          <a:lstStyle/>
          <a:p>
            <a:pPr>
              <a:defRPr/>
            </a:pPr>
            <a:fld id="{046983BA-1C1F-4421-B2A7-9E396D183495}" type="datetime1">
              <a:rPr lang="en-GB" smtClean="0"/>
              <a:t>02/05/2025</a:t>
            </a:fld>
            <a:endParaRPr lang="en-GB"/>
          </a:p>
        </p:txBody>
      </p:sp>
      <p:pic>
        <p:nvPicPr>
          <p:cNvPr id="6" name="Picture 5">
            <a:extLst>
              <a:ext uri="{FF2B5EF4-FFF2-40B4-BE49-F238E27FC236}">
                <a16:creationId xmlns:a16="http://schemas.microsoft.com/office/drawing/2014/main" id="{E29412A7-DC64-6197-BBC4-EDB89615715B}"/>
              </a:ext>
            </a:extLst>
          </p:cNvPr>
          <p:cNvPicPr>
            <a:picLocks noChangeAspect="1"/>
          </p:cNvPicPr>
          <p:nvPr/>
        </p:nvPicPr>
        <p:blipFill>
          <a:blip r:embed="rId2"/>
          <a:stretch>
            <a:fillRect/>
          </a:stretch>
        </p:blipFill>
        <p:spPr>
          <a:xfrm>
            <a:off x="5791973" y="4293096"/>
            <a:ext cx="5273497" cy="1804572"/>
          </a:xfrm>
          <a:prstGeom prst="rect">
            <a:avLst/>
          </a:prstGeom>
        </p:spPr>
      </p:pic>
      <p:sp>
        <p:nvSpPr>
          <p:cNvPr id="10" name="Rectangle 9">
            <a:extLst>
              <a:ext uri="{FF2B5EF4-FFF2-40B4-BE49-F238E27FC236}">
                <a16:creationId xmlns:a16="http://schemas.microsoft.com/office/drawing/2014/main" id="{87BC782C-B1FA-B7D7-FCAD-6EAFB0D9AC54}"/>
              </a:ext>
            </a:extLst>
          </p:cNvPr>
          <p:cNvSpPr/>
          <p:nvPr/>
        </p:nvSpPr>
        <p:spPr>
          <a:xfrm>
            <a:off x="8428722" y="1853739"/>
            <a:ext cx="1736374" cy="923330"/>
          </a:xfrm>
          <a:prstGeom prst="rect">
            <a:avLst/>
          </a:prstGeom>
          <a:noFill/>
        </p:spPr>
        <p:txBody>
          <a:bodyPr wrap="none" lIns="91440" tIns="45720" rIns="91440" bIns="45720">
            <a:spAutoFit/>
          </a:bodyPr>
          <a:lstStyle/>
          <a:p>
            <a:pPr algn="ctr"/>
            <a:r>
              <a:rPr lang="el-G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2025</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2C351B3A-5DFB-B41B-6BF3-C45B6C9590B4}"/>
              </a:ext>
            </a:extLst>
          </p:cNvPr>
          <p:cNvSpPr txBox="1"/>
          <p:nvPr/>
        </p:nvSpPr>
        <p:spPr>
          <a:xfrm>
            <a:off x="9120336" y="3068960"/>
            <a:ext cx="1945134" cy="461665"/>
          </a:xfrm>
          <a:prstGeom prst="rect">
            <a:avLst/>
          </a:prstGeom>
          <a:noFill/>
        </p:spPr>
        <p:txBody>
          <a:bodyPr wrap="square" rtlCol="0">
            <a:spAutoFit/>
          </a:bodyPr>
          <a:lstStyle/>
          <a:p>
            <a:r>
              <a:rPr lang="el-GR" sz="2400" b="1" i="1" dirty="0">
                <a:solidFill>
                  <a:schemeClr val="accent5"/>
                </a:solidFill>
                <a:effectLst>
                  <a:outerShdw blurRad="38100" dist="38100" dir="2700000" algn="tl">
                    <a:srgbClr val="000000">
                      <a:alpha val="43137"/>
                    </a:srgbClr>
                  </a:outerShdw>
                </a:effectLst>
              </a:rPr>
              <a:t>Β’ </a:t>
            </a:r>
            <a:r>
              <a:rPr lang="el-GR" sz="2000" b="1" i="1" dirty="0" err="1">
                <a:solidFill>
                  <a:schemeClr val="accent5"/>
                </a:solidFill>
                <a:effectLst>
                  <a:outerShdw blurRad="38100" dist="38100" dir="2700000" algn="tl">
                    <a:srgbClr val="000000">
                      <a:alpha val="43137"/>
                    </a:srgbClr>
                  </a:outerShdw>
                </a:effectLst>
              </a:rPr>
              <a:t>Εκδοση</a:t>
            </a:r>
            <a:endParaRPr lang="en-GB" sz="2000" b="1" i="1" dirty="0">
              <a:solidFill>
                <a:schemeClr val="accent5"/>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7548-1DAA-4EDA-9BDC-6BCAD5FE250A}"/>
              </a:ext>
            </a:extLst>
          </p:cNvPr>
          <p:cNvSpPr>
            <a:spLocks noGrp="1"/>
          </p:cNvSpPr>
          <p:nvPr>
            <p:ph type="title"/>
          </p:nvPr>
        </p:nvSpPr>
        <p:spPr>
          <a:xfrm>
            <a:off x="767408" y="605452"/>
            <a:ext cx="9585132" cy="915928"/>
          </a:xfrm>
        </p:spPr>
        <p:txBody>
          <a:bodyPr/>
          <a:lstStyle/>
          <a:p>
            <a:r>
              <a:rPr lang="el-GR" dirty="0"/>
              <a:t>Τι διαθέσιμες επιλογές υπάρχουν;</a:t>
            </a:r>
            <a:br>
              <a:rPr lang="el-GR" dirty="0"/>
            </a:br>
            <a:endParaRPr lang="en-GB" dirty="0"/>
          </a:p>
        </p:txBody>
      </p:sp>
      <p:sp>
        <p:nvSpPr>
          <p:cNvPr id="3" name="Content Placeholder 2">
            <a:extLst>
              <a:ext uri="{FF2B5EF4-FFF2-40B4-BE49-F238E27FC236}">
                <a16:creationId xmlns:a16="http://schemas.microsoft.com/office/drawing/2014/main" id="{A912BF3A-18FE-46A8-9AB2-AAA16EE2525C}"/>
              </a:ext>
            </a:extLst>
          </p:cNvPr>
          <p:cNvSpPr>
            <a:spLocks noGrp="1"/>
          </p:cNvSpPr>
          <p:nvPr>
            <p:ph idx="1"/>
          </p:nvPr>
        </p:nvSpPr>
        <p:spPr>
          <a:xfrm>
            <a:off x="911424" y="2348879"/>
            <a:ext cx="10585176" cy="4213391"/>
          </a:xfrm>
        </p:spPr>
        <p:txBody>
          <a:bodyPr>
            <a:normAutofit fontScale="92500"/>
          </a:bodyPr>
          <a:lstStyle/>
          <a:p>
            <a:pPr marL="0" indent="0">
              <a:buNone/>
            </a:pPr>
            <a:r>
              <a:rPr lang="el-GR" b="1" dirty="0"/>
              <a:t>Α. </a:t>
            </a:r>
            <a:r>
              <a:rPr lang="el-GR" b="1" dirty="0">
                <a:solidFill>
                  <a:schemeClr val="accent1"/>
                </a:solidFill>
              </a:rPr>
              <a:t>Κλειστή οικονομία</a:t>
            </a:r>
            <a:r>
              <a:rPr lang="en-US" b="1" dirty="0">
                <a:solidFill>
                  <a:schemeClr val="accent1"/>
                </a:solidFill>
              </a:rPr>
              <a:t>  ( </a:t>
            </a:r>
            <a:r>
              <a:rPr lang="el-GR" b="1" dirty="0">
                <a:solidFill>
                  <a:schemeClr val="accent1"/>
                </a:solidFill>
              </a:rPr>
              <a:t>Μείωση του Ν)</a:t>
            </a:r>
          </a:p>
          <a:p>
            <a:pPr marL="342900" marR="0" lvl="0" indent="-342900" algn="just">
              <a:spcBef>
                <a:spcPts val="0"/>
              </a:spcBef>
              <a:spcAft>
                <a:spcPts val="400"/>
              </a:spcAft>
              <a:buFont typeface="+mj-lt"/>
              <a:buAutoNum type="arabicPeriod"/>
            </a:pPr>
            <a:r>
              <a:rPr lang="el-GR"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Αύξηση στην Συμμετοχή εργατικού δυναμικού. </a:t>
            </a:r>
            <a:r>
              <a:rPr lang="el-GR" sz="1800" b="1" dirty="0">
                <a:solidFill>
                  <a:schemeClr val="tx2"/>
                </a:solidFill>
                <a:effectLst/>
                <a:latin typeface="Calibri" panose="020F0502020204030204" pitchFamily="34" charset="0"/>
                <a:ea typeface="Calibri" panose="020F0502020204030204" pitchFamily="34" charset="0"/>
              </a:rPr>
              <a:t>(</a:t>
            </a:r>
            <a:r>
              <a:rPr lang="en-US" sz="1800" b="1" dirty="0">
                <a:solidFill>
                  <a:schemeClr val="tx2"/>
                </a:solidFill>
                <a:effectLst/>
                <a:latin typeface="Calibri" panose="020F0502020204030204" pitchFamily="34" charset="0"/>
                <a:ea typeface="Calibri" panose="020F0502020204030204" pitchFamily="34" charset="0"/>
              </a:rPr>
              <a:t>L/N)</a:t>
            </a:r>
            <a:r>
              <a:rPr lang="el-GR" sz="18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 </a:t>
            </a:r>
            <a:r>
              <a:rPr lang="el-GR" sz="1800" b="1" dirty="0">
                <a:effectLst/>
                <a:latin typeface="Calibri" panose="020F0502020204030204" pitchFamily="34" charset="0"/>
                <a:ea typeface="Calibri" panose="020F0502020204030204" pitchFamily="34" charset="0"/>
              </a:rPr>
              <a:t>εντατικότερη εργασία ανά άτομο</a:t>
            </a:r>
            <a:r>
              <a:rPr lang="el-GR" sz="1800" dirty="0">
                <a:effectLst/>
                <a:latin typeface="Calibri" panose="020F0502020204030204" pitchFamily="34" charset="0"/>
                <a:ea typeface="Calibri" panose="020F0502020204030204" pitchFamily="34" charset="0"/>
              </a:rPr>
              <a:t>.  (συμμετοχή γυναικών, ιδίως αυτών με παιδιά, είσοδος νέων και καθυστέρηση συνταξιοδότησης.)   </a:t>
            </a:r>
            <a:endParaRPr lang="en-GB" sz="1800" dirty="0">
              <a:effectLst/>
              <a:latin typeface="Calibri" panose="020F0502020204030204" pitchFamily="34" charset="0"/>
              <a:ea typeface="Calibri" panose="020F0502020204030204" pitchFamily="34" charset="0"/>
            </a:endParaRPr>
          </a:p>
          <a:p>
            <a:pPr lvl="0" algn="just">
              <a:spcBef>
                <a:spcPts val="0"/>
              </a:spcBef>
              <a:spcAft>
                <a:spcPts val="400"/>
              </a:spcAft>
              <a:buFont typeface="+mj-lt"/>
              <a:buAutoNum type="arabicPeriod"/>
            </a:pPr>
            <a:r>
              <a:rPr lang="el-GR" sz="1800" b="1" dirty="0">
                <a:effectLst/>
                <a:latin typeface="Calibri" panose="020F0502020204030204" pitchFamily="34" charset="0"/>
                <a:ea typeface="Calibri" panose="020F0502020204030204" pitchFamily="34" charset="0"/>
              </a:rPr>
              <a:t>Μεγαλύτερη Ένταση κεφαλαίου</a:t>
            </a:r>
            <a:r>
              <a:rPr lang="el-GR" sz="1800" dirty="0">
                <a:effectLst/>
                <a:latin typeface="Calibri" panose="020F0502020204030204" pitchFamily="34" charset="0"/>
                <a:ea typeface="Calibri" panose="020F0502020204030204" pitchFamily="34" charset="0"/>
              </a:rPr>
              <a:t>  </a:t>
            </a:r>
            <a:r>
              <a:rPr lang="el-GR" b="1" dirty="0">
                <a:latin typeface="Calibri" panose="020F0502020204030204" pitchFamily="34" charset="0"/>
                <a:ea typeface="Calibri" panose="020F0502020204030204" pitchFamily="34" charset="0"/>
              </a:rPr>
              <a:t>(Κ/Ν)</a:t>
            </a:r>
            <a:r>
              <a:rPr lang="en-US" b="1" dirty="0">
                <a:latin typeface="Calibri" panose="020F0502020204030204" pitchFamily="34" charset="0"/>
                <a:ea typeface="Calibri" panose="020F0502020204030204" pitchFamily="34" charset="0"/>
              </a:rPr>
              <a:t>=</a:t>
            </a:r>
            <a:r>
              <a:rPr lang="el-GR" sz="1800" dirty="0">
                <a:effectLst/>
                <a:latin typeface="Calibri" panose="020F0502020204030204" pitchFamily="34" charset="0"/>
                <a:ea typeface="Calibri" panose="020F0502020204030204" pitchFamily="34" charset="0"/>
              </a:rPr>
              <a:t> </a:t>
            </a:r>
            <a:r>
              <a:rPr lang="el-GR" sz="1800" b="1" dirty="0">
                <a:effectLst/>
                <a:latin typeface="Calibri" panose="020F0502020204030204" pitchFamily="34" charset="0"/>
                <a:ea typeface="Calibri" panose="020F0502020204030204" pitchFamily="34" charset="0"/>
              </a:rPr>
              <a:t>περισσότερο κεφάλαιο για </a:t>
            </a:r>
            <a:r>
              <a:rPr lang="el-GR" sz="1800" b="1" i="1" dirty="0">
                <a:effectLst/>
                <a:latin typeface="Calibri" panose="020F0502020204030204" pitchFamily="34" charset="0"/>
                <a:ea typeface="Calibri" panose="020F0502020204030204" pitchFamily="34" charset="0"/>
              </a:rPr>
              <a:t>κάθε</a:t>
            </a:r>
            <a:r>
              <a:rPr lang="el-GR" sz="1800" b="1" dirty="0">
                <a:effectLst/>
                <a:latin typeface="Calibri" panose="020F0502020204030204" pitchFamily="34" charset="0"/>
                <a:ea typeface="Calibri" panose="020F0502020204030204" pitchFamily="34" charset="0"/>
              </a:rPr>
              <a:t> εργαζόμενο</a:t>
            </a:r>
            <a:r>
              <a:rPr lang="el-GR" sz="1800" dirty="0">
                <a:effectLst/>
                <a:latin typeface="Calibri" panose="020F0502020204030204" pitchFamily="34" charset="0"/>
                <a:ea typeface="Calibri" panose="020F0502020204030204" pitchFamily="34" charset="0"/>
              </a:rPr>
              <a:t>. Ο καθένας από τους λιγότερους εργαζόμενους θα παράγει πιο πολύ. Ένα απλό υπόδειγμα κύκλου ζωής οδηγεί στην αναμονή ότι οι συνολικές αποταμιεύσεις θα  μειωθούν καθώς οι ηλικιωμένοι ρευστοποιούν την περιουσία τους για να χρηματοδοτούν τα γηρατειά τους. </a:t>
            </a:r>
            <a:r>
              <a:rPr lang="el-GR" sz="1800" dirty="0" err="1">
                <a:effectLst/>
                <a:latin typeface="Calibri" panose="020F0502020204030204" pitchFamily="34" charset="0"/>
                <a:ea typeface="Calibri" panose="020F0502020204030204" pitchFamily="34" charset="0"/>
              </a:rPr>
              <a:t>Αρα</a:t>
            </a:r>
            <a:r>
              <a:rPr lang="el-GR" sz="1800" dirty="0">
                <a:effectLst/>
                <a:latin typeface="Calibri" panose="020F0502020204030204" pitchFamily="34" charset="0"/>
                <a:ea typeface="Calibri" panose="020F0502020204030204" pitchFamily="34" charset="0"/>
              </a:rPr>
              <a:t> απαιτείται μεγαλύτερη προσπάθεια. </a:t>
            </a:r>
            <a:endParaRPr lang="en-GB" sz="1800" dirty="0">
              <a:effectLst/>
              <a:latin typeface="Calibri" panose="020F0502020204030204" pitchFamily="34" charset="0"/>
              <a:ea typeface="Calibri" panose="020F0502020204030204" pitchFamily="34" charset="0"/>
            </a:endParaRPr>
          </a:p>
          <a:p>
            <a:pPr lvl="0" algn="just">
              <a:spcBef>
                <a:spcPts val="0"/>
              </a:spcBef>
              <a:spcAft>
                <a:spcPts val="400"/>
              </a:spcAft>
              <a:buFont typeface="+mj-lt"/>
              <a:buAutoNum type="arabicPeriod"/>
            </a:pPr>
            <a:r>
              <a:rPr lang="el-GR" b="1" dirty="0">
                <a:latin typeface="Calibri" panose="020F0502020204030204" pitchFamily="34" charset="0"/>
                <a:ea typeface="Calibri" panose="020F0502020204030204" pitchFamily="34" charset="0"/>
              </a:rPr>
              <a:t>Παραγωγικότητα ανθρώπινου και υλικού κεφαλαίου – (Α</a:t>
            </a:r>
            <a:r>
              <a:rPr lang="el-GR" dirty="0">
                <a:latin typeface="Calibri" panose="020F0502020204030204" pitchFamily="34" charset="0"/>
                <a:ea typeface="Calibri" panose="020F0502020204030204" pitchFamily="34" charset="0"/>
              </a:rPr>
              <a:t>) </a:t>
            </a:r>
            <a:r>
              <a:rPr lang="el-GR" sz="1800" dirty="0">
                <a:effectLst/>
                <a:latin typeface="Calibri" panose="020F0502020204030204" pitchFamily="34" charset="0"/>
                <a:ea typeface="Calibri" panose="020F0502020204030204" pitchFamily="34" charset="0"/>
              </a:rPr>
              <a:t>παιδεία. Η τεχνολογική πρόοδος ή η εξάπλωση τεχνητής νοημοσύνης ή μέθοδοι οργάνωσης της εργασίας. </a:t>
            </a:r>
          </a:p>
          <a:p>
            <a:pPr marL="0" lvl="0" indent="0" algn="just">
              <a:spcBef>
                <a:spcPts val="0"/>
              </a:spcBef>
              <a:spcAft>
                <a:spcPts val="400"/>
              </a:spcAft>
              <a:buNone/>
            </a:pPr>
            <a:r>
              <a:rPr lang="el-GR" sz="1800" b="1" dirty="0">
                <a:effectLst/>
                <a:latin typeface="Calibri" panose="020F0502020204030204" pitchFamily="34" charset="0"/>
                <a:ea typeface="Calibri" panose="020F0502020204030204" pitchFamily="34" charset="0"/>
              </a:rPr>
              <a:t>Β. </a:t>
            </a:r>
            <a:r>
              <a:rPr lang="el-GR" b="1" dirty="0">
                <a:solidFill>
                  <a:schemeClr val="accent1"/>
                </a:solidFill>
              </a:rPr>
              <a:t>Ανοικτή οικονομία (Αξιοποίηση συμπληρωματικότητας) </a:t>
            </a:r>
            <a:r>
              <a:rPr lang="el-GR" sz="1800" dirty="0">
                <a:effectLst/>
                <a:latin typeface="Calibri" panose="020F0502020204030204" pitchFamily="34" charset="0"/>
                <a:ea typeface="Calibri" panose="020F0502020204030204" pitchFamily="34" charset="0"/>
              </a:rPr>
              <a:t>– διαφορετικές χώρες γηράσκουν διαφορετικά)</a:t>
            </a:r>
            <a:endParaRPr lang="en-GB" sz="1800" dirty="0">
              <a:effectLst/>
              <a:latin typeface="Calibri" panose="020F0502020204030204" pitchFamily="34" charset="0"/>
              <a:ea typeface="Calibri" panose="020F0502020204030204" pitchFamily="34" charset="0"/>
            </a:endParaRPr>
          </a:p>
          <a:p>
            <a:r>
              <a:rPr lang="el-GR" dirty="0"/>
              <a:t>Πλεονάζων πληθυσμός κάπου, έλλειψη αλλού. </a:t>
            </a:r>
            <a:r>
              <a:rPr lang="el-GR" dirty="0">
                <a:latin typeface="Cambria" panose="02040503050406030204" pitchFamily="18" charset="0"/>
                <a:ea typeface="Cambria" panose="02040503050406030204" pitchFamily="18" charset="0"/>
              </a:rPr>
              <a:t>→→</a:t>
            </a:r>
            <a:r>
              <a:rPr lang="el-GR" dirty="0"/>
              <a:t>Δύο διαφορετικές επιλογές</a:t>
            </a:r>
          </a:p>
          <a:p>
            <a:pPr marL="800100" lvl="1" indent="-342900">
              <a:buFont typeface="+mj-lt"/>
              <a:buAutoNum type="arabicPeriod"/>
            </a:pPr>
            <a:r>
              <a:rPr lang="el-GR" dirty="0"/>
              <a:t>Εργαζόμενοι πάνε προς το κεφάλαιο --- </a:t>
            </a:r>
            <a:r>
              <a:rPr lang="el-GR" b="1" dirty="0"/>
              <a:t>Μετανάστευση προς αναπτυγμένες χώρες</a:t>
            </a:r>
          </a:p>
          <a:p>
            <a:pPr marL="800100" lvl="1" indent="-342900">
              <a:buFont typeface="+mj-lt"/>
              <a:buAutoNum type="arabicPeriod"/>
            </a:pPr>
            <a:r>
              <a:rPr lang="el-GR" dirty="0"/>
              <a:t>Κεφάλαιο πάει  προς τους εργαζόμενους – </a:t>
            </a:r>
            <a:r>
              <a:rPr lang="el-GR" b="1" dirty="0"/>
              <a:t>Ξένες άμεσες επενδύσεις σε αναπτυσσόμενες χώρες</a:t>
            </a:r>
            <a:br>
              <a:rPr lang="el-GR" dirty="0"/>
            </a:br>
            <a:r>
              <a:rPr lang="el-GR" dirty="0"/>
              <a:t> </a:t>
            </a:r>
            <a:endParaRPr lang="en-GB" dirty="0"/>
          </a:p>
        </p:txBody>
      </p:sp>
      <p:sp>
        <p:nvSpPr>
          <p:cNvPr id="4" name="Date Placeholder 3">
            <a:extLst>
              <a:ext uri="{FF2B5EF4-FFF2-40B4-BE49-F238E27FC236}">
                <a16:creationId xmlns:a16="http://schemas.microsoft.com/office/drawing/2014/main" id="{D78196E9-EFA6-403D-B9E8-99C982BA0516}"/>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4D325E77-3087-4794-9601-247D08D9B3BA}"/>
              </a:ext>
            </a:extLst>
          </p:cNvPr>
          <p:cNvSpPr>
            <a:spLocks noGrp="1"/>
          </p:cNvSpPr>
          <p:nvPr>
            <p:ph type="sldNum" sz="quarter" idx="12"/>
          </p:nvPr>
        </p:nvSpPr>
        <p:spPr/>
        <p:txBody>
          <a:bodyPr/>
          <a:lstStyle/>
          <a:p>
            <a:fld id="{129925B6-863B-4C2F-8765-BBFEFEBA9CE7}" type="slidenum">
              <a:rPr lang="en-GB" altLang="en-US" smtClean="0"/>
              <a:pPr/>
              <a:t>10</a:t>
            </a:fld>
            <a:endParaRPr lang="en-GB" altLang="en-US"/>
          </a:p>
        </p:txBody>
      </p:sp>
    </p:spTree>
    <p:extLst>
      <p:ext uri="{BB962C8B-B14F-4D97-AF65-F5344CB8AC3E}">
        <p14:creationId xmlns:p14="http://schemas.microsoft.com/office/powerpoint/2010/main" val="107733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6297-5DCB-4D2A-B429-7F5A3457A546}"/>
              </a:ext>
            </a:extLst>
          </p:cNvPr>
          <p:cNvSpPr>
            <a:spLocks noGrp="1"/>
          </p:cNvSpPr>
          <p:nvPr>
            <p:ph type="title"/>
          </p:nvPr>
        </p:nvSpPr>
        <p:spPr/>
        <p:txBody>
          <a:bodyPr/>
          <a:lstStyle/>
          <a:p>
            <a:r>
              <a:rPr lang="el-GR" dirty="0"/>
              <a:t>Γήρανση σε ανοικτή οικονομία</a:t>
            </a:r>
            <a:endParaRPr lang="en-GB" dirty="0"/>
          </a:p>
        </p:txBody>
      </p:sp>
      <p:sp>
        <p:nvSpPr>
          <p:cNvPr id="3" name="Content Placeholder 2">
            <a:extLst>
              <a:ext uri="{FF2B5EF4-FFF2-40B4-BE49-F238E27FC236}">
                <a16:creationId xmlns:a16="http://schemas.microsoft.com/office/drawing/2014/main" id="{9E96E1DC-E81F-4688-8EB6-044D891F7BFA}"/>
              </a:ext>
            </a:extLst>
          </p:cNvPr>
          <p:cNvSpPr>
            <a:spLocks noGrp="1"/>
          </p:cNvSpPr>
          <p:nvPr>
            <p:ph idx="1"/>
          </p:nvPr>
        </p:nvSpPr>
        <p:spPr>
          <a:xfrm>
            <a:off x="983432" y="2564904"/>
            <a:ext cx="10441160" cy="3672408"/>
          </a:xfrm>
        </p:spPr>
        <p:txBody>
          <a:bodyPr>
            <a:normAutofit fontScale="85000" lnSpcReduction="10000"/>
          </a:bodyPr>
          <a:lstStyle/>
          <a:p>
            <a:r>
              <a:rPr lang="el-GR" dirty="0"/>
              <a:t>Η ύπαρξη πολλών χωρών καθιστά το πρόβλημα πιο εύκολα διαχειρίσιμο</a:t>
            </a:r>
          </a:p>
          <a:p>
            <a:pPr lvl="1"/>
            <a:r>
              <a:rPr lang="el-GR" dirty="0"/>
              <a:t>Η μακροβιότητα και ως επιχειρηματική ευκαιρία</a:t>
            </a:r>
          </a:p>
          <a:p>
            <a:pPr lvl="1"/>
            <a:r>
              <a:rPr lang="el-GR" dirty="0"/>
              <a:t>Μεγάλος εύπορος πληθυσμός με πολύ ελεύθερο χρόνο – Αργυρή </a:t>
            </a:r>
            <a:r>
              <a:rPr lang="el-GR" dirty="0" err="1"/>
              <a:t>Αναπτυξη</a:t>
            </a:r>
            <a:r>
              <a:rPr lang="el-GR" dirty="0"/>
              <a:t> (Μοντέλο Φλόριντα)</a:t>
            </a:r>
          </a:p>
          <a:p>
            <a:r>
              <a:rPr lang="el-GR" b="1" dirty="0"/>
              <a:t>ΌΜΩΣ: δεν αποφεύγουμε τελικά το πρόβλημα ότι όλος ο πλανήτης γηράσκε</a:t>
            </a:r>
            <a:r>
              <a:rPr lang="el-GR" dirty="0"/>
              <a:t>ι</a:t>
            </a:r>
          </a:p>
          <a:p>
            <a:pPr lvl="1"/>
            <a:r>
              <a:rPr lang="el-GR" dirty="0"/>
              <a:t>Μπορεί να διορθώνεται το πρόβλημα κάπου με επιδείνωση </a:t>
            </a:r>
            <a:r>
              <a:rPr lang="el-GR" i="1" dirty="0"/>
              <a:t>αλλού</a:t>
            </a:r>
            <a:r>
              <a:rPr lang="el-GR" dirty="0"/>
              <a:t>:</a:t>
            </a:r>
          </a:p>
          <a:p>
            <a:pPr lvl="2"/>
            <a:r>
              <a:rPr lang="el-GR" dirty="0"/>
              <a:t>Π.χ. Πολωνέζες στην Γερμανία, Ουκρανές προσέχουν τους Πολωνούς γονείς, Η Ουκρανία έχει μεγαλύτερο πρόβλημα…</a:t>
            </a:r>
          </a:p>
          <a:p>
            <a:r>
              <a:rPr lang="el-GR" dirty="0"/>
              <a:t>Καμιά λύση δεν έρχεται χωρίς πρόβλημα:</a:t>
            </a:r>
          </a:p>
          <a:p>
            <a:pPr lvl="1"/>
            <a:r>
              <a:rPr lang="el-GR" b="1" dirty="0"/>
              <a:t>Μετανάστευση</a:t>
            </a:r>
            <a:r>
              <a:rPr lang="el-GR" dirty="0"/>
              <a:t> – αντίσταση με μη οικονομικά κίνητρα (το δημογραφικό μέρισμα στην Αφρική).</a:t>
            </a:r>
          </a:p>
          <a:p>
            <a:pPr lvl="2"/>
            <a:r>
              <a:rPr lang="el-GR" dirty="0"/>
              <a:t>Δυσκολίες ένταξης αυξάνονται με πολιτιστική απόσταση (</a:t>
            </a:r>
            <a:r>
              <a:rPr lang="el-GR" dirty="0" err="1"/>
              <a:t>πρβλ</a:t>
            </a:r>
            <a:r>
              <a:rPr lang="el-GR" dirty="0"/>
              <a:t> </a:t>
            </a:r>
            <a:r>
              <a:rPr lang="en-US" dirty="0"/>
              <a:t>Brexit)</a:t>
            </a:r>
            <a:endParaRPr lang="el-GR" dirty="0"/>
          </a:p>
          <a:p>
            <a:pPr lvl="1"/>
            <a:r>
              <a:rPr lang="el-GR" b="1" dirty="0"/>
              <a:t>Εξαγωγή κεφαλαίου </a:t>
            </a:r>
            <a:r>
              <a:rPr lang="el-GR" dirty="0"/>
              <a:t>– απαιτεί και (αργότερα) εξαγωγή κερδών – κατηγορίες για νεοαποικιοκρατία. </a:t>
            </a:r>
            <a:endParaRPr lang="en-US" dirty="0"/>
          </a:p>
          <a:p>
            <a:pPr lvl="2"/>
            <a:r>
              <a:rPr lang="en-US" dirty="0"/>
              <a:t>K</a:t>
            </a:r>
            <a:r>
              <a:rPr lang="el-GR" dirty="0" err="1"/>
              <a:t>ίνδυνος</a:t>
            </a:r>
            <a:r>
              <a:rPr lang="el-GR" dirty="0"/>
              <a:t> εθνικοποιήσεων και αδυναμίας εξαγωγής των κερδών. </a:t>
            </a:r>
            <a:br>
              <a:rPr lang="el-GR" dirty="0"/>
            </a:br>
            <a:r>
              <a:rPr lang="el-GR" dirty="0"/>
              <a:t> </a:t>
            </a:r>
            <a:endParaRPr lang="en-GB" dirty="0"/>
          </a:p>
        </p:txBody>
      </p:sp>
      <p:sp>
        <p:nvSpPr>
          <p:cNvPr id="4" name="Date Placeholder 3">
            <a:extLst>
              <a:ext uri="{FF2B5EF4-FFF2-40B4-BE49-F238E27FC236}">
                <a16:creationId xmlns:a16="http://schemas.microsoft.com/office/drawing/2014/main" id="{85F4FD61-8670-4941-8291-7DF0115AD0E6}"/>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F389C859-76BF-4FCF-B74C-EAC3496DA8B6}"/>
              </a:ext>
            </a:extLst>
          </p:cNvPr>
          <p:cNvSpPr>
            <a:spLocks noGrp="1"/>
          </p:cNvSpPr>
          <p:nvPr>
            <p:ph type="sldNum" sz="quarter" idx="12"/>
          </p:nvPr>
        </p:nvSpPr>
        <p:spPr/>
        <p:txBody>
          <a:bodyPr/>
          <a:lstStyle/>
          <a:p>
            <a:fld id="{129925B6-863B-4C2F-8765-BBFEFEBA9CE7}" type="slidenum">
              <a:rPr lang="en-GB" altLang="en-US" smtClean="0"/>
              <a:pPr/>
              <a:t>11</a:t>
            </a:fld>
            <a:endParaRPr lang="en-GB" altLang="en-US"/>
          </a:p>
        </p:txBody>
      </p:sp>
    </p:spTree>
    <p:extLst>
      <p:ext uri="{BB962C8B-B14F-4D97-AF65-F5344CB8AC3E}">
        <p14:creationId xmlns:p14="http://schemas.microsoft.com/office/powerpoint/2010/main" val="56810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DA4A-562E-DBE7-7B52-D2C4CA349D80}"/>
              </a:ext>
            </a:extLst>
          </p:cNvPr>
          <p:cNvSpPr>
            <a:spLocks noGrp="1"/>
          </p:cNvSpPr>
          <p:nvPr>
            <p:ph type="title"/>
          </p:nvPr>
        </p:nvSpPr>
        <p:spPr/>
        <p:txBody>
          <a:bodyPr/>
          <a:lstStyle/>
          <a:p>
            <a:r>
              <a:rPr lang="el-GR" dirty="0"/>
              <a:t>Σημασία της Προσαρμοστικότητας</a:t>
            </a:r>
          </a:p>
        </p:txBody>
      </p:sp>
      <p:sp>
        <p:nvSpPr>
          <p:cNvPr id="3" name="Content Placeholder 2">
            <a:extLst>
              <a:ext uri="{FF2B5EF4-FFF2-40B4-BE49-F238E27FC236}">
                <a16:creationId xmlns:a16="http://schemas.microsoft.com/office/drawing/2014/main" id="{7B81C513-50BF-2E84-6106-A9B6797997F6}"/>
              </a:ext>
            </a:extLst>
          </p:cNvPr>
          <p:cNvSpPr>
            <a:spLocks noGrp="1"/>
          </p:cNvSpPr>
          <p:nvPr>
            <p:ph idx="1"/>
          </p:nvPr>
        </p:nvSpPr>
        <p:spPr>
          <a:xfrm>
            <a:off x="263352" y="2348879"/>
            <a:ext cx="11449272" cy="4213391"/>
          </a:xfrm>
        </p:spPr>
        <p:txBody>
          <a:bodyPr>
            <a:normAutofit fontScale="92500"/>
          </a:bodyPr>
          <a:lstStyle/>
          <a:p>
            <a:r>
              <a:rPr lang="el-GR" b="1" dirty="0"/>
              <a:t>Μέθοδος των τριών</a:t>
            </a:r>
            <a:r>
              <a:rPr lang="el-GR" dirty="0"/>
              <a:t>:  «</a:t>
            </a:r>
            <a:r>
              <a:rPr lang="el-GR" sz="1100" dirty="0"/>
              <a:t>Αν η κατάσταση τώρα που ο αριθμός ηλικιωμένων είναι 1, ισούται με χ, τότε ο διπλασιασμός των ηλικιωμένων θα διπλασιάσει και το χ</a:t>
            </a:r>
            <a:r>
              <a:rPr lang="el-GR" dirty="0"/>
              <a:t>».  </a:t>
            </a:r>
          </a:p>
          <a:p>
            <a:pPr lvl="1"/>
            <a:r>
              <a:rPr lang="el-GR" dirty="0"/>
              <a:t>Προϋποθέτει ότι όλα μένουν ίδια και δεν υπάρχει προσαρμογή. Τηρεί αναλογίες που θεωρεί δεδομένες</a:t>
            </a:r>
          </a:p>
          <a:p>
            <a:r>
              <a:rPr lang="el-GR" dirty="0" err="1"/>
              <a:t>Οσες</a:t>
            </a:r>
            <a:r>
              <a:rPr lang="el-GR" dirty="0"/>
              <a:t> περισσότερες προσαρμογές επιτρέπονται, τόσο πιο εύκολη η προσαρμογή.</a:t>
            </a:r>
          </a:p>
          <a:p>
            <a:pPr lvl="1"/>
            <a:r>
              <a:rPr lang="el-GR" dirty="0"/>
              <a:t>Αν όχι – τότε βρισκόμαστε στο πρόβλημα του </a:t>
            </a:r>
            <a:r>
              <a:rPr lang="el-GR" dirty="0" err="1"/>
              <a:t>Τιθωνού</a:t>
            </a:r>
            <a:r>
              <a:rPr lang="el-GR" dirty="0"/>
              <a:t>.  Μεγαλύτερη ζωή + ίδιες συνθήκες= πρόβλημα</a:t>
            </a:r>
          </a:p>
          <a:p>
            <a:r>
              <a:rPr lang="el-GR" dirty="0"/>
              <a:t>Η ανταπόκριση στη γήρανση = υπερνίκηση της ‘μεθόδου των τριών’.  </a:t>
            </a:r>
            <a:r>
              <a:rPr lang="el-GR" sz="1400" dirty="0" err="1"/>
              <a:t>Οσο</a:t>
            </a:r>
            <a:r>
              <a:rPr lang="el-GR" sz="1400" dirty="0"/>
              <a:t> πιο μεγάλη η γήρανση, τόσο πιο ριζική η προσαρμογή</a:t>
            </a:r>
            <a:endParaRPr lang="el-GR" dirty="0"/>
          </a:p>
          <a:p>
            <a:pPr lvl="1"/>
            <a:r>
              <a:rPr lang="el-GR" dirty="0"/>
              <a:t>Αλλαγές στο πώς ζούμε, πώς εργαζόμαστε, πώς αποταμιεύουμε. </a:t>
            </a:r>
          </a:p>
          <a:p>
            <a:r>
              <a:rPr lang="el-GR" dirty="0"/>
              <a:t>Τα </a:t>
            </a:r>
            <a:r>
              <a:rPr lang="el-GR" b="1" dirty="0"/>
              <a:t>οικονομικά της γήρανσης </a:t>
            </a:r>
            <a:r>
              <a:rPr lang="el-GR" dirty="0"/>
              <a:t>=  </a:t>
            </a:r>
            <a:r>
              <a:rPr lang="el-GR" b="1" dirty="0"/>
              <a:t>(α)</a:t>
            </a:r>
            <a:r>
              <a:rPr lang="el-GR" dirty="0"/>
              <a:t> εντοπισμός διασυνδέσεων (σημείων παρέμβασης) και </a:t>
            </a:r>
            <a:r>
              <a:rPr lang="el-GR" b="1" dirty="0"/>
              <a:t>(β) </a:t>
            </a:r>
            <a:r>
              <a:rPr lang="el-GR" dirty="0"/>
              <a:t>αναζήτηση αυτού του είδους των προσαρμογών. </a:t>
            </a:r>
          </a:p>
          <a:p>
            <a:r>
              <a:rPr lang="el-GR" dirty="0"/>
              <a:t>Όταν πολλές χώρες αντιμετωπίζουν το πρόβλημα, Όσες το αντιμετωπίσουν πρώτες θα κερδίσουν. </a:t>
            </a:r>
          </a:p>
          <a:p>
            <a:pPr lvl="1"/>
            <a:r>
              <a:rPr lang="el-GR" dirty="0"/>
              <a:t>Η γήρανση και ως μια ευκαιρία. </a:t>
            </a:r>
          </a:p>
          <a:p>
            <a:pPr lvl="1"/>
            <a:r>
              <a:rPr lang="el-GR" dirty="0"/>
              <a:t>Ανάπτυξη της Ασημένιας Οικονομίας (</a:t>
            </a:r>
            <a:r>
              <a:rPr lang="el-GR" b="1" dirty="0"/>
              <a:t>Silver </a:t>
            </a:r>
            <a:r>
              <a:rPr lang="el-GR" b="1" dirty="0" err="1"/>
              <a:t>Economy</a:t>
            </a:r>
            <a:r>
              <a:rPr lang="el-GR" b="1" dirty="0"/>
              <a:t>) </a:t>
            </a:r>
          </a:p>
          <a:p>
            <a:endParaRPr lang="el-GR" dirty="0"/>
          </a:p>
          <a:p>
            <a:endParaRPr lang="el-GR" dirty="0"/>
          </a:p>
        </p:txBody>
      </p:sp>
      <p:sp>
        <p:nvSpPr>
          <p:cNvPr id="4" name="Date Placeholder 3">
            <a:extLst>
              <a:ext uri="{FF2B5EF4-FFF2-40B4-BE49-F238E27FC236}">
                <a16:creationId xmlns:a16="http://schemas.microsoft.com/office/drawing/2014/main" id="{A43D8E50-B3E8-947D-557F-1C525622B083}"/>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367EAE10-5EDF-262E-94E1-7E4BA0DD4E81}"/>
              </a:ext>
            </a:extLst>
          </p:cNvPr>
          <p:cNvSpPr>
            <a:spLocks noGrp="1"/>
          </p:cNvSpPr>
          <p:nvPr>
            <p:ph type="sldNum" sz="quarter" idx="12"/>
          </p:nvPr>
        </p:nvSpPr>
        <p:spPr/>
        <p:txBody>
          <a:bodyPr/>
          <a:lstStyle/>
          <a:p>
            <a:fld id="{129925B6-863B-4C2F-8765-BBFEFEBA9CE7}" type="slidenum">
              <a:rPr lang="en-GB" altLang="en-US" smtClean="0"/>
              <a:pPr/>
              <a:t>12</a:t>
            </a:fld>
            <a:endParaRPr lang="en-GB" altLang="en-US"/>
          </a:p>
        </p:txBody>
      </p:sp>
    </p:spTree>
    <p:extLst>
      <p:ext uri="{BB962C8B-B14F-4D97-AF65-F5344CB8AC3E}">
        <p14:creationId xmlns:p14="http://schemas.microsoft.com/office/powerpoint/2010/main" val="381987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113C-5FDA-C878-3735-E5B7A8249C2B}"/>
              </a:ext>
            </a:extLst>
          </p:cNvPr>
          <p:cNvSpPr>
            <a:spLocks noGrp="1"/>
          </p:cNvSpPr>
          <p:nvPr>
            <p:ph type="title"/>
          </p:nvPr>
        </p:nvSpPr>
        <p:spPr>
          <a:xfrm>
            <a:off x="1154954" y="912945"/>
            <a:ext cx="9498150" cy="767687"/>
          </a:xfrm>
        </p:spPr>
        <p:txBody>
          <a:bodyPr/>
          <a:lstStyle/>
          <a:p>
            <a:r>
              <a:rPr lang="el-GR" dirty="0"/>
              <a:t>4 προβλήματα </a:t>
            </a:r>
            <a:r>
              <a:rPr lang="el-GR" dirty="0">
                <a:solidFill>
                  <a:schemeClr val="accent3"/>
                </a:solidFill>
              </a:rPr>
              <a:t>γρήγορα</a:t>
            </a:r>
            <a:r>
              <a:rPr lang="el-GR" dirty="0"/>
              <a:t> με 2 πυραμίδες</a:t>
            </a:r>
          </a:p>
        </p:txBody>
      </p:sp>
      <p:sp>
        <p:nvSpPr>
          <p:cNvPr id="3" name="Content Placeholder 2">
            <a:extLst>
              <a:ext uri="{FF2B5EF4-FFF2-40B4-BE49-F238E27FC236}">
                <a16:creationId xmlns:a16="http://schemas.microsoft.com/office/drawing/2014/main" id="{96692A4D-2DD8-8828-0430-86FD6156114E}"/>
              </a:ext>
            </a:extLst>
          </p:cNvPr>
          <p:cNvSpPr>
            <a:spLocks noGrp="1"/>
          </p:cNvSpPr>
          <p:nvPr>
            <p:ph sz="half" idx="1"/>
          </p:nvPr>
        </p:nvSpPr>
        <p:spPr>
          <a:xfrm>
            <a:off x="479377" y="2132856"/>
            <a:ext cx="4680520" cy="4464496"/>
          </a:xfrm>
        </p:spPr>
        <p:txBody>
          <a:bodyPr>
            <a:normAutofit fontScale="92500" lnSpcReduction="10000"/>
          </a:bodyPr>
          <a:lstStyle/>
          <a:p>
            <a:pPr marL="0" lvl="0" indent="0" algn="just">
              <a:spcAft>
                <a:spcPts val="400"/>
              </a:spcAft>
              <a:buNone/>
            </a:pPr>
            <a:r>
              <a:rPr lang="el-GR" dirty="0">
                <a:latin typeface="Calibri" panose="020F0502020204030204" pitchFamily="34" charset="0"/>
                <a:ea typeface="Calibri" panose="020F0502020204030204" pitchFamily="34" charset="0"/>
              </a:rPr>
              <a:t>Τέσσερεις διαφορές πυραμίδας 2010-2050</a:t>
            </a:r>
            <a:endParaRPr lang="el-GR" sz="18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800" dirty="0">
                <a:effectLst/>
                <a:latin typeface="Calibri" panose="020F0502020204030204" pitchFamily="34" charset="0"/>
                <a:ea typeface="Calibri" panose="020F0502020204030204" pitchFamily="34" charset="0"/>
              </a:rPr>
              <a:t>Η πυραμίδα του 2050 είναι </a:t>
            </a:r>
            <a:r>
              <a:rPr lang="el-GR" sz="1800" b="1" dirty="0">
                <a:effectLst/>
                <a:latin typeface="Calibri" panose="020F0502020204030204" pitchFamily="34" charset="0"/>
                <a:ea typeface="Calibri" panose="020F0502020204030204" pitchFamily="34" charset="0"/>
              </a:rPr>
              <a:t>πιο ψηλή</a:t>
            </a:r>
            <a:r>
              <a:rPr lang="el-GR" sz="1800" dirty="0">
                <a:effectLst/>
                <a:latin typeface="Calibri" panose="020F0502020204030204" pitchFamily="34" charset="0"/>
                <a:ea typeface="Calibri" panose="020F0502020204030204" pitchFamily="34" charset="0"/>
              </a:rPr>
              <a:t> – </a:t>
            </a:r>
            <a:r>
              <a:rPr lang="el-GR" sz="1800" b="1" dirty="0">
                <a:solidFill>
                  <a:schemeClr val="accent6"/>
                </a:solidFill>
                <a:effectLst/>
                <a:latin typeface="Calibri" panose="020F0502020204030204" pitchFamily="34" charset="0"/>
                <a:ea typeface="Calibri" panose="020F0502020204030204" pitchFamily="34" charset="0"/>
              </a:rPr>
              <a:t>θα ζούμε περισσότερο.</a:t>
            </a:r>
          </a:p>
          <a:p>
            <a:pPr marL="342900" lvl="0" indent="-342900" algn="just">
              <a:spcAft>
                <a:spcPts val="400"/>
              </a:spcAft>
              <a:buFont typeface="+mj-lt"/>
              <a:buAutoNum type="arabicPeriod"/>
            </a:pPr>
            <a:r>
              <a:rPr lang="el-GR" sz="1800" dirty="0">
                <a:effectLst/>
                <a:latin typeface="Calibri" panose="020F0502020204030204" pitchFamily="34" charset="0"/>
                <a:ea typeface="Calibri" panose="020F0502020204030204" pitchFamily="34" charset="0"/>
              </a:rPr>
              <a:t>Η πυραμίδα του 2050 είναι </a:t>
            </a:r>
            <a:r>
              <a:rPr lang="el-GR" sz="1800" b="1" dirty="0">
                <a:effectLst/>
                <a:latin typeface="Calibri" panose="020F0502020204030204" pitchFamily="34" charset="0"/>
                <a:ea typeface="Calibri" panose="020F0502020204030204" pitchFamily="34" charset="0"/>
              </a:rPr>
              <a:t>πιο στενή</a:t>
            </a:r>
            <a:r>
              <a:rPr lang="el-GR" sz="1800" dirty="0">
                <a:effectLst/>
                <a:latin typeface="Calibri" panose="020F0502020204030204" pitchFamily="34" charset="0"/>
                <a:ea typeface="Calibri" panose="020F0502020204030204" pitchFamily="34" charset="0"/>
              </a:rPr>
              <a:t> – </a:t>
            </a:r>
            <a:r>
              <a:rPr lang="el-GR" sz="180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γεννάμε λιγότερο</a:t>
            </a:r>
            <a:r>
              <a:rPr lang="el-GR" sz="1800" dirty="0">
                <a:effectLst/>
                <a:latin typeface="Calibri" panose="020F0502020204030204" pitchFamily="34" charset="0"/>
                <a:ea typeface="Calibri" panose="020F0502020204030204" pitchFamily="34" charset="0"/>
              </a:rPr>
              <a:t>.</a:t>
            </a:r>
          </a:p>
          <a:p>
            <a:pPr marL="342900" lvl="0" indent="-342900" algn="just">
              <a:spcAft>
                <a:spcPts val="400"/>
              </a:spcAft>
              <a:buFont typeface="+mj-lt"/>
              <a:buAutoNum type="arabicPeriod"/>
            </a:pPr>
            <a:r>
              <a:rPr lang="el-GR" sz="1800" dirty="0">
                <a:effectLst/>
                <a:latin typeface="Calibri" panose="020F0502020204030204" pitchFamily="34" charset="0"/>
                <a:ea typeface="Calibri" panose="020F0502020204030204" pitchFamily="34" charset="0"/>
              </a:rPr>
              <a:t>Υπάρχει </a:t>
            </a:r>
            <a:r>
              <a:rPr lang="el-GR" sz="1800" i="1" dirty="0">
                <a:effectLst/>
                <a:latin typeface="Calibri" panose="020F0502020204030204" pitchFamily="34" charset="0"/>
                <a:ea typeface="Calibri" panose="020F0502020204030204" pitchFamily="34" charset="0"/>
              </a:rPr>
              <a:t>μία</a:t>
            </a:r>
            <a:r>
              <a:rPr lang="el-GR" sz="1800" dirty="0">
                <a:effectLst/>
                <a:latin typeface="Calibri" panose="020F0502020204030204" pitchFamily="34" charset="0"/>
                <a:ea typeface="Calibri" panose="020F0502020204030204" pitchFamily="34" charset="0"/>
              </a:rPr>
              <a:t> γενιά – </a:t>
            </a:r>
            <a:r>
              <a:rPr lang="el-GR" dirty="0">
                <a:solidFill>
                  <a:schemeClr val="accent6"/>
                </a:solidFill>
                <a:effectLst>
                  <a:outerShdw blurRad="38100" dist="38100" dir="2700000" algn="tl">
                    <a:srgbClr val="000000">
                      <a:alpha val="43137"/>
                    </a:srgbClr>
                  </a:outerShdw>
                </a:effectLst>
                <a:latin typeface="Calibri" panose="020F0502020204030204" pitchFamily="34" charset="0"/>
              </a:rPr>
              <a:t>η γενιά του Πολυτεχνείου – που είναι πιο πολυπληθής</a:t>
            </a:r>
            <a:r>
              <a:rPr lang="el-GR" sz="1800" dirty="0">
                <a:effectLst/>
                <a:latin typeface="Calibri" panose="020F0502020204030204" pitchFamily="34" charset="0"/>
                <a:ea typeface="Calibri" panose="020F0502020204030204" pitchFamily="34" charset="0"/>
              </a:rPr>
              <a:t>. Αυτή δημιουργεί ένα </a:t>
            </a:r>
            <a:r>
              <a:rPr lang="el-GR" sz="1800" b="1" dirty="0">
                <a:effectLst/>
                <a:latin typeface="Calibri" panose="020F0502020204030204" pitchFamily="34" charset="0"/>
                <a:ea typeface="Calibri" panose="020F0502020204030204" pitchFamily="34" charset="0"/>
              </a:rPr>
              <a:t>εξόγκωμα σ</a:t>
            </a:r>
            <a:r>
              <a:rPr lang="el-GR" sz="1800" dirty="0">
                <a:effectLst/>
                <a:latin typeface="Calibri" panose="020F0502020204030204" pitchFamily="34" charset="0"/>
                <a:ea typeface="Calibri" panose="020F0502020204030204" pitchFamily="34" charset="0"/>
              </a:rPr>
              <a:t>την πυραμίδα, που ο χρόνος σπρώχνει προς τα πάνω.</a:t>
            </a:r>
          </a:p>
          <a:p>
            <a:pPr marL="342900" lvl="0" indent="-342900" algn="just">
              <a:spcAft>
                <a:spcPts val="400"/>
              </a:spcAft>
              <a:buFont typeface="+mj-lt"/>
              <a:buAutoNum type="arabicPeriod"/>
            </a:pPr>
            <a:r>
              <a:rPr lang="el-GR" sz="1800" dirty="0">
                <a:effectLst/>
                <a:latin typeface="Calibri" panose="020F0502020204030204" pitchFamily="34" charset="0"/>
                <a:ea typeface="Calibri" panose="020F0502020204030204" pitchFamily="34" charset="0"/>
              </a:rPr>
              <a:t>Στην πυραμίδα του 2010 υπάρχει </a:t>
            </a:r>
            <a:r>
              <a:rPr lang="el-GR" dirty="0">
                <a:solidFill>
                  <a:schemeClr val="accent6"/>
                </a:solidFill>
                <a:effectLst>
                  <a:outerShdw blurRad="38100" dist="38100" dir="2700000" algn="tl">
                    <a:srgbClr val="000000">
                      <a:alpha val="43137"/>
                    </a:srgbClr>
                  </a:outerShdw>
                </a:effectLst>
                <a:latin typeface="Calibri" panose="020F0502020204030204" pitchFamily="34" charset="0"/>
              </a:rPr>
              <a:t>μικρή συμμετοχή των γυναικών στην εργασία.</a:t>
            </a:r>
            <a:r>
              <a:rPr lang="el-GR" sz="1800" dirty="0">
                <a:effectLst/>
                <a:latin typeface="Calibri" panose="020F0502020204030204" pitchFamily="34" charset="0"/>
                <a:ea typeface="Calibri" panose="020F0502020204030204" pitchFamily="34" charset="0"/>
              </a:rPr>
              <a:t>- μεγάλο Κενό το αριστερό στην πυραμίδα. Στην Ελλάδα εργάζονται 50% των γυναικών, στην Δανία 80%.</a:t>
            </a:r>
          </a:p>
          <a:p>
            <a:endParaRPr lang="el-GR" dirty="0"/>
          </a:p>
        </p:txBody>
      </p:sp>
      <p:pic>
        <p:nvPicPr>
          <p:cNvPr id="7" name="Content Placeholder 6">
            <a:extLst>
              <a:ext uri="{FF2B5EF4-FFF2-40B4-BE49-F238E27FC236}">
                <a16:creationId xmlns:a16="http://schemas.microsoft.com/office/drawing/2014/main" id="{979960BD-3A0E-520E-7888-D069C64953E7}"/>
              </a:ext>
            </a:extLst>
          </p:cNvPr>
          <p:cNvPicPr>
            <a:picLocks noGrp="1" noChangeAspect="1"/>
          </p:cNvPicPr>
          <p:nvPr>
            <p:ph sz="half" idx="2"/>
          </p:nvPr>
        </p:nvPicPr>
        <p:blipFill>
          <a:blip r:embed="rId2"/>
          <a:stretch>
            <a:fillRect/>
          </a:stretch>
        </p:blipFill>
        <p:spPr>
          <a:xfrm>
            <a:off x="5375920" y="2603500"/>
            <a:ext cx="6562785" cy="2584375"/>
          </a:xfrm>
          <a:prstGeom prst="rect">
            <a:avLst/>
          </a:prstGeom>
        </p:spPr>
      </p:pic>
      <p:sp>
        <p:nvSpPr>
          <p:cNvPr id="5" name="Date Placeholder 4">
            <a:extLst>
              <a:ext uri="{FF2B5EF4-FFF2-40B4-BE49-F238E27FC236}">
                <a16:creationId xmlns:a16="http://schemas.microsoft.com/office/drawing/2014/main" id="{EB61B1AD-C518-F87E-2587-2CA4F0330652}"/>
              </a:ext>
            </a:extLst>
          </p:cNvPr>
          <p:cNvSpPr>
            <a:spLocks noGrp="1"/>
          </p:cNvSpPr>
          <p:nvPr>
            <p:ph type="dt" sz="half" idx="10"/>
          </p:nvPr>
        </p:nvSpPr>
        <p:spPr/>
        <p:txBody>
          <a:bodyPr/>
          <a:lstStyle/>
          <a:p>
            <a:pPr>
              <a:defRPr/>
            </a:pPr>
            <a:fld id="{14F36A37-D5E3-4C3B-B28D-88BB6D3F7475}" type="datetime1">
              <a:rPr lang="en-GB" smtClean="0"/>
              <a:t>02/05/2025</a:t>
            </a:fld>
            <a:endParaRPr lang="en-GB"/>
          </a:p>
        </p:txBody>
      </p:sp>
      <p:sp>
        <p:nvSpPr>
          <p:cNvPr id="6" name="Slide Number Placeholder 5">
            <a:extLst>
              <a:ext uri="{FF2B5EF4-FFF2-40B4-BE49-F238E27FC236}">
                <a16:creationId xmlns:a16="http://schemas.microsoft.com/office/drawing/2014/main" id="{1778FA23-2E6A-A608-4D69-F20513849022}"/>
              </a:ext>
            </a:extLst>
          </p:cNvPr>
          <p:cNvSpPr>
            <a:spLocks noGrp="1"/>
          </p:cNvSpPr>
          <p:nvPr>
            <p:ph type="sldNum" sz="quarter" idx="12"/>
          </p:nvPr>
        </p:nvSpPr>
        <p:spPr/>
        <p:txBody>
          <a:bodyPr/>
          <a:lstStyle/>
          <a:p>
            <a:fld id="{129925B6-863B-4C2F-8765-BBFEFEBA9CE7}" type="slidenum">
              <a:rPr lang="en-GB" altLang="en-US" smtClean="0"/>
              <a:pPr/>
              <a:t>13</a:t>
            </a:fld>
            <a:endParaRPr lang="en-GB" altLang="en-US"/>
          </a:p>
        </p:txBody>
      </p:sp>
    </p:spTree>
    <p:extLst>
      <p:ext uri="{BB962C8B-B14F-4D97-AF65-F5344CB8AC3E}">
        <p14:creationId xmlns:p14="http://schemas.microsoft.com/office/powerpoint/2010/main" val="305914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472A-10CA-4B13-A16D-91F1404C676A}"/>
              </a:ext>
            </a:extLst>
          </p:cNvPr>
          <p:cNvSpPr>
            <a:spLocks noGrp="1"/>
          </p:cNvSpPr>
          <p:nvPr>
            <p:ph type="title"/>
          </p:nvPr>
        </p:nvSpPr>
        <p:spPr/>
        <p:txBody>
          <a:bodyPr/>
          <a:lstStyle/>
          <a:p>
            <a:r>
              <a:rPr lang="el-GR" dirty="0"/>
              <a:t>4 Λύσεις </a:t>
            </a:r>
            <a:r>
              <a:rPr lang="el-GR" dirty="0">
                <a:solidFill>
                  <a:schemeClr val="accent3"/>
                </a:solidFill>
              </a:rPr>
              <a:t>γρήγορα</a:t>
            </a:r>
            <a:r>
              <a:rPr lang="el-GR" dirty="0"/>
              <a:t> στα 4 προβλήματα</a:t>
            </a:r>
          </a:p>
        </p:txBody>
      </p:sp>
      <p:sp>
        <p:nvSpPr>
          <p:cNvPr id="3" name="Content Placeholder 2">
            <a:extLst>
              <a:ext uri="{FF2B5EF4-FFF2-40B4-BE49-F238E27FC236}">
                <a16:creationId xmlns:a16="http://schemas.microsoft.com/office/drawing/2014/main" id="{30C0BDA5-FBF2-815B-8B98-E6B40AB821D4}"/>
              </a:ext>
            </a:extLst>
          </p:cNvPr>
          <p:cNvSpPr>
            <a:spLocks noGrp="1"/>
          </p:cNvSpPr>
          <p:nvPr>
            <p:ph idx="1"/>
          </p:nvPr>
        </p:nvSpPr>
        <p:spPr>
          <a:xfrm>
            <a:off x="1154954" y="2276872"/>
            <a:ext cx="8825659" cy="4248472"/>
          </a:xfrm>
        </p:spPr>
        <p:txBody>
          <a:bodyPr>
            <a:normAutofit fontScale="77500" lnSpcReduction="20000"/>
          </a:bodyPr>
          <a:lstStyle/>
          <a:p>
            <a:pPr>
              <a:buFont typeface="+mj-lt"/>
              <a:buAutoNum type="arabicPeriod"/>
            </a:pPr>
            <a:r>
              <a:rPr lang="el-GR" sz="1800" b="1" dirty="0">
                <a:effectLst/>
                <a:latin typeface="Calibri" panose="020F0502020204030204" pitchFamily="34" charset="0"/>
                <a:ea typeface="Calibri" panose="020F0502020204030204" pitchFamily="34" charset="0"/>
              </a:rPr>
              <a:t>Πρόβλημα 1: </a:t>
            </a:r>
            <a:r>
              <a:rPr lang="el-GR" dirty="0">
                <a:latin typeface="Calibri" panose="020F0502020204030204" pitchFamily="34" charset="0"/>
                <a:ea typeface="Calibri" panose="020F0502020204030204" pitchFamily="34" charset="0"/>
              </a:rPr>
              <a:t>Πιο υψηλή πυραμίδα </a:t>
            </a:r>
            <a:r>
              <a:rPr lang="el-GR" sz="1800" b="1" i="1" dirty="0">
                <a:effectLst/>
                <a:latin typeface="Calibri" panose="020F0502020204030204" pitchFamily="34" charset="0"/>
                <a:ea typeface="Calibri" panose="020F0502020204030204" pitchFamily="34" charset="0"/>
              </a:rPr>
              <a:t>Μακροζωία.  Λύση: Δουλεύουμε περισσότερο. </a:t>
            </a:r>
          </a:p>
          <a:p>
            <a:pPr lvl="1"/>
            <a:r>
              <a:rPr lang="el-GR" dirty="0">
                <a:latin typeface="Calibri" panose="020F0502020204030204" pitchFamily="34" charset="0"/>
                <a:ea typeface="Calibri" panose="020F0502020204030204" pitchFamily="34" charset="0"/>
              </a:rPr>
              <a:t>Ένα μόνιμο πρόβλημα χρειάζεται μόνιμη λύση. Αλλαγή στην παραγωγή προκειμένου να εργάζονται όσοι είναι σε μεγαλύτερη ηλικία.</a:t>
            </a:r>
            <a:endParaRPr lang="el-GR" dirty="0">
              <a:effectLst/>
              <a:latin typeface="Calibri" panose="020F0502020204030204" pitchFamily="34" charset="0"/>
              <a:ea typeface="Calibri" panose="020F0502020204030204" pitchFamily="34" charset="0"/>
            </a:endParaRPr>
          </a:p>
          <a:p>
            <a:pPr>
              <a:buFont typeface="+mj-lt"/>
              <a:buAutoNum type="arabicPeriod"/>
            </a:pPr>
            <a:r>
              <a:rPr lang="el-GR" sz="1800" b="1" dirty="0">
                <a:effectLst/>
                <a:latin typeface="Calibri" panose="020F0502020204030204" pitchFamily="34" charset="0"/>
                <a:ea typeface="Calibri" panose="020F0502020204030204" pitchFamily="34" charset="0"/>
              </a:rPr>
              <a:t>Πρόβλημα 2: </a:t>
            </a:r>
            <a:r>
              <a:rPr lang="el-GR" dirty="0">
                <a:latin typeface="Calibri" panose="020F0502020204030204" pitchFamily="34" charset="0"/>
                <a:ea typeface="Calibri" panose="020F0502020204030204" pitchFamily="34" charset="0"/>
              </a:rPr>
              <a:t>Πιο στενή πυραμίδα </a:t>
            </a:r>
            <a:r>
              <a:rPr lang="el-GR" sz="1800" b="1" i="1" dirty="0">
                <a:effectLst/>
                <a:latin typeface="Calibri" panose="020F0502020204030204" pitchFamily="34" charset="0"/>
                <a:ea typeface="Calibri" panose="020F0502020204030204" pitchFamily="34" charset="0"/>
              </a:rPr>
              <a:t>Μικρή ανανέωση.   Λύση: Περισσότερη μόρφωση</a:t>
            </a:r>
            <a:r>
              <a:rPr lang="el-GR" sz="1800" b="1" dirty="0">
                <a:effectLst/>
                <a:latin typeface="Calibri" panose="020F0502020204030204" pitchFamily="34" charset="0"/>
                <a:ea typeface="Calibri" panose="020F0502020204030204" pitchFamily="34" charset="0"/>
              </a:rPr>
              <a:t>. </a:t>
            </a:r>
          </a:p>
          <a:p>
            <a:pPr lvl="1"/>
            <a:r>
              <a:rPr lang="el-GR" dirty="0">
                <a:effectLst/>
                <a:latin typeface="Calibri" panose="020F0502020204030204" pitchFamily="34" charset="0"/>
                <a:ea typeface="Calibri" panose="020F0502020204030204" pitchFamily="34" charset="0"/>
              </a:rPr>
              <a:t>Περισσότερες γεννήσεις ανέφικτες + δεν προλαβαίνουμε. Επένδυση στην παιδεία ώστε οι λιγότεροι μελλοντικοί εργαζόμενοι να είναι πιο παραγωγικοί</a:t>
            </a:r>
          </a:p>
          <a:p>
            <a:pPr>
              <a:buFont typeface="+mj-lt"/>
              <a:buAutoNum type="arabicPeriod"/>
            </a:pPr>
            <a:r>
              <a:rPr lang="el-GR" sz="1800" b="1" dirty="0">
                <a:effectLst/>
                <a:latin typeface="Calibri" panose="020F0502020204030204" pitchFamily="34" charset="0"/>
                <a:ea typeface="Calibri" panose="020F0502020204030204" pitchFamily="34" charset="0"/>
              </a:rPr>
              <a:t>Πρόβλημα 3: </a:t>
            </a:r>
            <a:r>
              <a:rPr lang="el-GR" dirty="0">
                <a:latin typeface="Calibri" panose="020F0502020204030204" pitchFamily="34" charset="0"/>
                <a:ea typeface="Calibri" panose="020F0502020204030204" pitchFamily="34" charset="0"/>
              </a:rPr>
              <a:t>Το εξόγκωμα </a:t>
            </a:r>
            <a:r>
              <a:rPr lang="el-GR" sz="1800" b="1" dirty="0">
                <a:effectLst/>
                <a:latin typeface="Calibri" panose="020F0502020204030204" pitchFamily="34" charset="0"/>
                <a:ea typeface="Calibri" panose="020F0502020204030204" pitchFamily="34" charset="0"/>
              </a:rPr>
              <a:t>Η γενιά του Πολυτεχνείου  Λύση: Αποταμίευση </a:t>
            </a:r>
          </a:p>
          <a:p>
            <a:pPr lvl="1"/>
            <a:r>
              <a:rPr lang="el-GR" dirty="0">
                <a:effectLst/>
                <a:latin typeface="Calibri" panose="020F0502020204030204" pitchFamily="34" charset="0"/>
                <a:ea typeface="Calibri" panose="020F0502020204030204" pitchFamily="34" charset="0"/>
              </a:rPr>
              <a:t>Το </a:t>
            </a:r>
            <a:r>
              <a:rPr lang="el-GR" dirty="0" err="1">
                <a:effectLst/>
                <a:latin typeface="Calibri" panose="020F0502020204030204" pitchFamily="34" charset="0"/>
                <a:ea typeface="Calibri" panose="020F0502020204030204" pitchFamily="34" charset="0"/>
              </a:rPr>
              <a:t>baby</a:t>
            </a:r>
            <a:r>
              <a:rPr lang="el-GR" dirty="0">
                <a:effectLst/>
                <a:latin typeface="Calibri" panose="020F0502020204030204" pitchFamily="34" charset="0"/>
                <a:ea typeface="Calibri" panose="020F0502020204030204" pitchFamily="34" charset="0"/>
              </a:rPr>
              <a:t> </a:t>
            </a:r>
            <a:r>
              <a:rPr lang="el-GR" dirty="0" err="1">
                <a:effectLst/>
                <a:latin typeface="Calibri" panose="020F0502020204030204" pitchFamily="34" charset="0"/>
                <a:ea typeface="Calibri" panose="020F0502020204030204" pitchFamily="34" charset="0"/>
              </a:rPr>
              <a:t>boom</a:t>
            </a:r>
            <a:r>
              <a:rPr lang="el-GR" dirty="0">
                <a:effectLst/>
                <a:latin typeface="Calibri" panose="020F0502020204030204" pitchFamily="34" charset="0"/>
                <a:ea typeface="Calibri" panose="020F0502020204030204" pitchFamily="34" charset="0"/>
              </a:rPr>
              <a:t> στην Ελλάδα ήλθε αργότερα και κράτησε περισσότερο. Το χρηματοδοτικό θέμα είναι παροδικό. Για παροδική ανάγκη, ‘βάζεις στην άκρη’ κάποιο ποσό :</a:t>
            </a:r>
            <a:r>
              <a:rPr lang="el-GR" b="1" dirty="0">
                <a:effectLst/>
                <a:latin typeface="Calibri" panose="020F0502020204030204" pitchFamily="34" charset="0"/>
                <a:ea typeface="Calibri" panose="020F0502020204030204" pitchFamily="34" charset="0"/>
              </a:rPr>
              <a:t>αποταμιεύεις</a:t>
            </a:r>
            <a:r>
              <a:rPr lang="el-GR" dirty="0">
                <a:effectLst/>
                <a:latin typeface="Calibri" panose="020F0502020204030204" pitchFamily="34" charset="0"/>
                <a:ea typeface="Calibri" panose="020F0502020204030204" pitchFamily="34" charset="0"/>
              </a:rPr>
              <a:t>. Κεφαλαιοποίηση τμήματος των υποχρεώσεων για συντάξεις.</a:t>
            </a:r>
          </a:p>
          <a:p>
            <a:pPr>
              <a:buFont typeface="+mj-lt"/>
              <a:buAutoNum type="arabicPeriod"/>
            </a:pPr>
            <a:r>
              <a:rPr lang="el-GR" sz="1800" b="1" dirty="0">
                <a:effectLst/>
                <a:latin typeface="Calibri" panose="020F0502020204030204" pitchFamily="34" charset="0"/>
                <a:ea typeface="Calibri" panose="020F0502020204030204" pitchFamily="34" charset="0"/>
              </a:rPr>
              <a:t>Πρόβλημα 4: </a:t>
            </a:r>
            <a:r>
              <a:rPr lang="el-GR" dirty="0">
                <a:latin typeface="Calibri" panose="020F0502020204030204" pitchFamily="34" charset="0"/>
                <a:ea typeface="Calibri" panose="020F0502020204030204" pitchFamily="34" charset="0"/>
              </a:rPr>
              <a:t>Κενό αριστερά </a:t>
            </a:r>
            <a:r>
              <a:rPr lang="el-GR" sz="1800" b="1" dirty="0">
                <a:effectLst/>
                <a:latin typeface="Calibri" panose="020F0502020204030204" pitchFamily="34" charset="0"/>
                <a:ea typeface="Calibri" panose="020F0502020204030204" pitchFamily="34" charset="0"/>
              </a:rPr>
              <a:t>Εργασία γυναικών. Λύση: Ένταξη στην αγορά– </a:t>
            </a:r>
          </a:p>
          <a:p>
            <a:pPr lvl="1"/>
            <a:r>
              <a:rPr lang="el-GR" dirty="0">
                <a:effectLst/>
                <a:latin typeface="Calibri" panose="020F0502020204030204" pitchFamily="34" charset="0"/>
                <a:ea typeface="Calibri" panose="020F0502020204030204" pitchFamily="34" charset="0"/>
              </a:rPr>
              <a:t>Δυνατότητες στην Ελλάδα που δεν έχουν χώρες όπως η Δανία, όπου το ποσοστό εργασίας των γυναικών είναι </a:t>
            </a:r>
            <a:r>
              <a:rPr lang="el-GR" i="1" dirty="0">
                <a:effectLst/>
                <a:latin typeface="Calibri" panose="020F0502020204030204" pitchFamily="34" charset="0"/>
                <a:ea typeface="Calibri" panose="020F0502020204030204" pitchFamily="34" charset="0"/>
              </a:rPr>
              <a:t>ήδη</a:t>
            </a:r>
            <a:r>
              <a:rPr lang="el-GR" dirty="0">
                <a:effectLst/>
                <a:latin typeface="Calibri" panose="020F0502020204030204" pitchFamily="34" charset="0"/>
                <a:ea typeface="Calibri" panose="020F0502020204030204" pitchFamily="34" charset="0"/>
              </a:rPr>
              <a:t> μεγάλο: </a:t>
            </a:r>
            <a:r>
              <a:rPr lang="el-GR" b="1" dirty="0">
                <a:effectLst/>
                <a:latin typeface="Calibri" panose="020F0502020204030204" pitchFamily="34" charset="0"/>
                <a:ea typeface="Calibri" panose="020F0502020204030204" pitchFamily="34" charset="0"/>
              </a:rPr>
              <a:t>κατάργηση συνταξιοδοτικών</a:t>
            </a:r>
            <a:r>
              <a:rPr lang="el-GR" dirty="0">
                <a:effectLst/>
                <a:latin typeface="Calibri" panose="020F0502020204030204" pitchFamily="34" charset="0"/>
                <a:ea typeface="Calibri" panose="020F0502020204030204" pitchFamily="34" charset="0"/>
              </a:rPr>
              <a:t> ‘προνομίων’, </a:t>
            </a:r>
            <a:r>
              <a:rPr lang="el-GR" b="1" dirty="0">
                <a:effectLst/>
                <a:latin typeface="Calibri" panose="020F0502020204030204" pitchFamily="34" charset="0"/>
                <a:ea typeface="Calibri" panose="020F0502020204030204" pitchFamily="34" charset="0"/>
              </a:rPr>
              <a:t>Κοινωνικές υποδομές </a:t>
            </a:r>
            <a:r>
              <a:rPr lang="el-GR" dirty="0">
                <a:effectLst/>
                <a:latin typeface="Calibri" panose="020F0502020204030204" pitchFamily="34" charset="0"/>
                <a:ea typeface="Calibri" panose="020F0502020204030204" pitchFamily="34" charset="0"/>
              </a:rPr>
              <a:t>για μητέρες αλλά και την </a:t>
            </a:r>
            <a:r>
              <a:rPr lang="el-GR" b="1" dirty="0">
                <a:effectLst/>
                <a:latin typeface="Calibri" panose="020F0502020204030204" pitchFamily="34" charset="0"/>
                <a:ea typeface="Calibri" panose="020F0502020204030204" pitchFamily="34" charset="0"/>
              </a:rPr>
              <a:t>ευελιξία</a:t>
            </a:r>
            <a:r>
              <a:rPr lang="el-GR" dirty="0">
                <a:effectLst/>
                <a:latin typeface="Calibri" panose="020F0502020204030204" pitchFamily="34" charset="0"/>
                <a:ea typeface="Calibri" panose="020F0502020204030204" pitchFamily="34" charset="0"/>
              </a:rPr>
              <a:t> στην αγορά εργασίας – προκειμένου όσες γυναίκες επιθυμούν να εργαστούν με μερική απασχόληση  να μπορούν να το κάνουν</a:t>
            </a:r>
          </a:p>
          <a:p>
            <a:pPr marL="0" indent="0">
              <a:buNone/>
            </a:pPr>
            <a:r>
              <a:rPr lang="el-GR" sz="1800" dirty="0">
                <a:effectLst/>
                <a:latin typeface="Calibri" panose="020F0502020204030204" pitchFamily="34" charset="0"/>
                <a:ea typeface="Calibri" panose="020F0502020204030204" pitchFamily="34" charset="0"/>
              </a:rPr>
              <a:t>‘</a:t>
            </a:r>
            <a:r>
              <a:rPr lang="el-GR" sz="1800" b="1" i="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Ελληνικό παράδοξο’: </a:t>
            </a:r>
            <a:r>
              <a:rPr lang="el-GR" b="1" dirty="0">
                <a:latin typeface="Calibri" panose="020F0502020204030204" pitchFamily="34" charset="0"/>
                <a:ea typeface="Calibri" panose="020F0502020204030204" pitchFamily="34" charset="0"/>
              </a:rPr>
              <a:t>Αφού είναι τόσο σαφή, </a:t>
            </a:r>
            <a:r>
              <a:rPr lang="el-GR" sz="1800" b="1" i="1" dirty="0">
                <a:effectLst/>
                <a:latin typeface="Calibri" panose="020F0502020204030204" pitchFamily="34" charset="0"/>
                <a:ea typeface="Calibri" panose="020F0502020204030204" pitchFamily="34" charset="0"/>
              </a:rPr>
              <a:t>γιατί</a:t>
            </a:r>
            <a:r>
              <a:rPr lang="el-GR" sz="1800" b="1" dirty="0">
                <a:effectLst/>
                <a:latin typeface="Calibri" panose="020F0502020204030204" pitchFamily="34" charset="0"/>
                <a:ea typeface="Calibri" panose="020F0502020204030204" pitchFamily="34" charset="0"/>
              </a:rPr>
              <a:t> δεν διορθώθηκαν </a:t>
            </a:r>
            <a:r>
              <a:rPr lang="el-GR" sz="1800" b="1" i="1" dirty="0">
                <a:effectLst/>
                <a:latin typeface="Calibri" panose="020F0502020204030204" pitchFamily="34" charset="0"/>
                <a:ea typeface="Calibri" panose="020F0502020204030204" pitchFamily="34" charset="0"/>
              </a:rPr>
              <a:t>νωρίτερα</a:t>
            </a:r>
            <a:r>
              <a:rPr lang="el-GR" b="1" dirty="0">
                <a:latin typeface="Calibri" panose="020F0502020204030204" pitchFamily="34" charset="0"/>
                <a:ea typeface="Calibri" panose="020F0502020204030204" pitchFamily="34" charset="0"/>
              </a:rPr>
              <a:t>;</a:t>
            </a:r>
          </a:p>
          <a:p>
            <a:r>
              <a:rPr lang="el-GR" sz="1800" dirty="0">
                <a:effectLst/>
                <a:latin typeface="Calibri" panose="020F0502020204030204" pitchFamily="34" charset="0"/>
                <a:ea typeface="Calibri" panose="020F0502020204030204" pitchFamily="34" charset="0"/>
              </a:rPr>
              <a:t>  Θα είχαμε γλυτώσει την χρεοκοπία το 2009. </a:t>
            </a:r>
          </a:p>
          <a:p>
            <a:r>
              <a:rPr lang="el-GR" sz="1800" dirty="0">
                <a:effectLst/>
                <a:latin typeface="Calibri" panose="020F0502020204030204" pitchFamily="34" charset="0"/>
                <a:ea typeface="Calibri" panose="020F0502020204030204" pitchFamily="34" charset="0"/>
              </a:rPr>
              <a:t>Η αναβλητικότητα ‘διευκολύνθηκε’ από αδιαφανή οργάνωση του ασφαλιστικού συστήματος.</a:t>
            </a:r>
          </a:p>
          <a:p>
            <a:r>
              <a:rPr lang="el-GR" sz="2100"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Ανάγκη κατάλληλων μεταρρυθμίσεων που να προετοιμάζουν για την γήρανση </a:t>
            </a:r>
          </a:p>
          <a:p>
            <a:endParaRPr lang="el-GR" sz="1800" dirty="0">
              <a:effectLst/>
              <a:latin typeface="Calibri" panose="020F0502020204030204" pitchFamily="34" charset="0"/>
              <a:ea typeface="Calibri" panose="020F0502020204030204" pitchFamily="34" charset="0"/>
            </a:endParaRPr>
          </a:p>
          <a:p>
            <a:endParaRPr lang="el-GR" dirty="0"/>
          </a:p>
        </p:txBody>
      </p:sp>
      <p:sp>
        <p:nvSpPr>
          <p:cNvPr id="4" name="Date Placeholder 3">
            <a:extLst>
              <a:ext uri="{FF2B5EF4-FFF2-40B4-BE49-F238E27FC236}">
                <a16:creationId xmlns:a16="http://schemas.microsoft.com/office/drawing/2014/main" id="{272AEC4D-49E9-177B-B5B3-04A294C69A7A}"/>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1E24FD34-2C64-8CC8-17DC-7C9FEAC21597}"/>
              </a:ext>
            </a:extLst>
          </p:cNvPr>
          <p:cNvSpPr>
            <a:spLocks noGrp="1"/>
          </p:cNvSpPr>
          <p:nvPr>
            <p:ph type="sldNum" sz="quarter" idx="12"/>
          </p:nvPr>
        </p:nvSpPr>
        <p:spPr/>
        <p:txBody>
          <a:bodyPr/>
          <a:lstStyle/>
          <a:p>
            <a:fld id="{129925B6-863B-4C2F-8765-BBFEFEBA9CE7}" type="slidenum">
              <a:rPr lang="en-GB" altLang="en-US" smtClean="0"/>
              <a:pPr/>
              <a:t>14</a:t>
            </a:fld>
            <a:endParaRPr lang="en-GB" altLang="en-US"/>
          </a:p>
        </p:txBody>
      </p:sp>
    </p:spTree>
    <p:extLst>
      <p:ext uri="{BB962C8B-B14F-4D97-AF65-F5344CB8AC3E}">
        <p14:creationId xmlns:p14="http://schemas.microsoft.com/office/powerpoint/2010/main" val="205246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3F29-9A12-E963-2146-806FC4FC28D9}"/>
              </a:ext>
            </a:extLst>
          </p:cNvPr>
          <p:cNvSpPr>
            <a:spLocks noGrp="1"/>
          </p:cNvSpPr>
          <p:nvPr>
            <p:ph type="title"/>
          </p:nvPr>
        </p:nvSpPr>
        <p:spPr/>
        <p:txBody>
          <a:bodyPr/>
          <a:lstStyle/>
          <a:p>
            <a:r>
              <a:rPr lang="el-GR" dirty="0"/>
              <a:t>Γενιές και οικογένεια</a:t>
            </a:r>
            <a:endParaRPr lang="en-GB" dirty="0"/>
          </a:p>
        </p:txBody>
      </p:sp>
      <p:sp>
        <p:nvSpPr>
          <p:cNvPr id="3" name="Text Placeholder 2">
            <a:extLst>
              <a:ext uri="{FF2B5EF4-FFF2-40B4-BE49-F238E27FC236}">
                <a16:creationId xmlns:a16="http://schemas.microsoft.com/office/drawing/2014/main" id="{6D377409-FC8E-7006-CECD-C0DF825B1B15}"/>
              </a:ext>
            </a:extLst>
          </p:cNvPr>
          <p:cNvSpPr>
            <a:spLocks noGrp="1"/>
          </p:cNvSpPr>
          <p:nvPr>
            <p:ph type="body" idx="1"/>
          </p:nvPr>
        </p:nvSpPr>
        <p:spPr>
          <a:xfrm>
            <a:off x="6895559" y="2492896"/>
            <a:ext cx="4351025" cy="2468572"/>
          </a:xfrm>
        </p:spPr>
        <p:txBody>
          <a:bodyPr/>
          <a:lstStyle/>
          <a:p>
            <a:pPr marL="457200" indent="-457200">
              <a:buFont typeface="+mj-lt"/>
              <a:buAutoNum type="arabicPeriod"/>
            </a:pPr>
            <a:r>
              <a:rPr lang="el-GR" dirty="0" err="1"/>
              <a:t>Διαγενεακη</a:t>
            </a:r>
            <a:r>
              <a:rPr lang="el-GR" dirty="0"/>
              <a:t> </a:t>
            </a:r>
            <a:r>
              <a:rPr lang="el-GR" dirty="0" err="1"/>
              <a:t>αναλυση</a:t>
            </a:r>
            <a:r>
              <a:rPr lang="el-GR" dirty="0"/>
              <a:t>: </a:t>
            </a:r>
          </a:p>
          <a:p>
            <a:pPr marL="914400" lvl="1" indent="-457200">
              <a:buFont typeface="Arial" panose="020B0604020202020204" pitchFamily="34" charset="0"/>
              <a:buChar char="•"/>
            </a:pPr>
            <a:r>
              <a:rPr lang="el-GR" dirty="0"/>
              <a:t>Είναι οι </a:t>
            </a:r>
            <a:r>
              <a:rPr lang="el-GR" dirty="0" err="1"/>
              <a:t>μιλλενιαλ</a:t>
            </a:r>
            <a:r>
              <a:rPr lang="el-GR" dirty="0"/>
              <a:t> ‘</a:t>
            </a:r>
            <a:r>
              <a:rPr lang="el-GR" dirty="0" err="1"/>
              <a:t>ριγμενοι</a:t>
            </a:r>
            <a:r>
              <a:rPr lang="el-GR" dirty="0"/>
              <a:t>’;</a:t>
            </a:r>
          </a:p>
          <a:p>
            <a:pPr marL="457200" indent="-457200">
              <a:buFont typeface="+mj-lt"/>
              <a:buAutoNum type="arabicPeriod"/>
            </a:pPr>
            <a:r>
              <a:rPr lang="el-GR" dirty="0" err="1"/>
              <a:t>Οικονομικη</a:t>
            </a:r>
            <a:r>
              <a:rPr lang="el-GR" dirty="0"/>
              <a:t> </a:t>
            </a:r>
            <a:r>
              <a:rPr lang="el-GR" dirty="0" err="1"/>
              <a:t>αναλυση</a:t>
            </a:r>
            <a:r>
              <a:rPr lang="el-GR" dirty="0"/>
              <a:t> και </a:t>
            </a:r>
            <a:r>
              <a:rPr lang="el-GR" dirty="0" err="1"/>
              <a:t>οικογενεια</a:t>
            </a:r>
            <a:endParaRPr lang="el-GR" dirty="0"/>
          </a:p>
          <a:p>
            <a:pPr marL="914400" lvl="1" indent="-457200">
              <a:buFont typeface="Arial" panose="020B0604020202020204" pitchFamily="34" charset="0"/>
              <a:buChar char="•"/>
            </a:pPr>
            <a:r>
              <a:rPr lang="el-GR" dirty="0"/>
              <a:t>Το Μεσογειακό παράδοξο</a:t>
            </a:r>
          </a:p>
          <a:p>
            <a:pPr marL="914400" lvl="1" indent="-457200">
              <a:buFont typeface="Arial" panose="020B0604020202020204" pitchFamily="34" charset="0"/>
              <a:buChar char="•"/>
            </a:pPr>
            <a:r>
              <a:rPr lang="el-GR" dirty="0"/>
              <a:t>Αριθμός παιδιών</a:t>
            </a:r>
            <a:endParaRPr lang="en-GB" dirty="0"/>
          </a:p>
        </p:txBody>
      </p:sp>
      <p:sp>
        <p:nvSpPr>
          <p:cNvPr id="4" name="Date Placeholder 3">
            <a:extLst>
              <a:ext uri="{FF2B5EF4-FFF2-40B4-BE49-F238E27FC236}">
                <a16:creationId xmlns:a16="http://schemas.microsoft.com/office/drawing/2014/main" id="{B712F611-19D1-9BA4-116E-61D51B0FA059}"/>
              </a:ext>
            </a:extLst>
          </p:cNvPr>
          <p:cNvSpPr>
            <a:spLocks noGrp="1"/>
          </p:cNvSpPr>
          <p:nvPr>
            <p:ph type="dt" sz="half" idx="10"/>
          </p:nvPr>
        </p:nvSpPr>
        <p:spPr/>
        <p:txBody>
          <a:bodyPr/>
          <a:lstStyle/>
          <a:p>
            <a:pPr>
              <a:defRPr/>
            </a:pPr>
            <a:fld id="{41DB938C-B847-4B4B-984F-F7A3ADF79566}" type="datetime1">
              <a:rPr lang="en-GB" smtClean="0"/>
              <a:t>02/05/2025</a:t>
            </a:fld>
            <a:endParaRPr lang="en-GB"/>
          </a:p>
        </p:txBody>
      </p:sp>
      <p:sp>
        <p:nvSpPr>
          <p:cNvPr id="5" name="Slide Number Placeholder 4">
            <a:extLst>
              <a:ext uri="{FF2B5EF4-FFF2-40B4-BE49-F238E27FC236}">
                <a16:creationId xmlns:a16="http://schemas.microsoft.com/office/drawing/2014/main" id="{71F5D61F-190B-B081-6785-A4D72D636582}"/>
              </a:ext>
            </a:extLst>
          </p:cNvPr>
          <p:cNvSpPr>
            <a:spLocks noGrp="1"/>
          </p:cNvSpPr>
          <p:nvPr>
            <p:ph type="sldNum" sz="quarter" idx="12"/>
          </p:nvPr>
        </p:nvSpPr>
        <p:spPr/>
        <p:txBody>
          <a:bodyPr/>
          <a:lstStyle/>
          <a:p>
            <a:fld id="{129925B6-863B-4C2F-8765-BBFEFEBA9CE7}" type="slidenum">
              <a:rPr lang="en-GB" altLang="en-US" smtClean="0"/>
              <a:pPr/>
              <a:t>15</a:t>
            </a:fld>
            <a:endParaRPr lang="en-GB" altLang="en-US"/>
          </a:p>
        </p:txBody>
      </p:sp>
    </p:spTree>
    <p:extLst>
      <p:ext uri="{BB962C8B-B14F-4D97-AF65-F5344CB8AC3E}">
        <p14:creationId xmlns:p14="http://schemas.microsoft.com/office/powerpoint/2010/main" val="286760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EF5F-3585-107E-BA14-71ABE26A87F3}"/>
              </a:ext>
            </a:extLst>
          </p:cNvPr>
          <p:cNvSpPr>
            <a:spLocks noGrp="1"/>
          </p:cNvSpPr>
          <p:nvPr>
            <p:ph type="title"/>
          </p:nvPr>
        </p:nvSpPr>
        <p:spPr/>
        <p:txBody>
          <a:bodyPr/>
          <a:lstStyle/>
          <a:p>
            <a:r>
              <a:rPr lang="el-GR" dirty="0"/>
              <a:t>Τι είναι </a:t>
            </a:r>
            <a:r>
              <a:rPr lang="el-GR" dirty="0" err="1"/>
              <a:t>διαγενεακή</a:t>
            </a:r>
            <a:r>
              <a:rPr lang="el-GR" dirty="0"/>
              <a:t> ανάλυση;</a:t>
            </a:r>
            <a:endParaRPr lang="en-GB" dirty="0"/>
          </a:p>
        </p:txBody>
      </p:sp>
      <p:sp>
        <p:nvSpPr>
          <p:cNvPr id="3" name="Content Placeholder 2">
            <a:extLst>
              <a:ext uri="{FF2B5EF4-FFF2-40B4-BE49-F238E27FC236}">
                <a16:creationId xmlns:a16="http://schemas.microsoft.com/office/drawing/2014/main" id="{1BBC303E-AC6F-9B70-CBD0-4FA2A7C4CC74}"/>
              </a:ext>
            </a:extLst>
          </p:cNvPr>
          <p:cNvSpPr>
            <a:spLocks noGrp="1"/>
          </p:cNvSpPr>
          <p:nvPr>
            <p:ph idx="1"/>
          </p:nvPr>
        </p:nvSpPr>
        <p:spPr>
          <a:xfrm>
            <a:off x="551384" y="2564904"/>
            <a:ext cx="11377265" cy="3488308"/>
          </a:xfrm>
        </p:spPr>
        <p:txBody>
          <a:bodyPr>
            <a:normAutofit fontScale="77500" lnSpcReduction="20000"/>
          </a:bodyPr>
          <a:lstStyle/>
          <a:p>
            <a:r>
              <a:rPr lang="el-GR" dirty="0"/>
              <a:t>Για την οικονομική θέση της κάθε γενιάς πρέπει να έχουμε στοιχεία που επιτρέπουν να συγκρίνουμε η μία με την άλλη, λαμβάνοντας υπόψη ότι (εξ ορισμού) κάποιες θα έχουν ζήσει παραπάνω. </a:t>
            </a:r>
          </a:p>
          <a:p>
            <a:pPr lvl="1"/>
            <a:r>
              <a:rPr lang="el-GR" dirty="0"/>
              <a:t>Συγκρίνουμε την κατάσταση ατόμων της </a:t>
            </a:r>
            <a:r>
              <a:rPr lang="el-GR" b="1" dirty="0"/>
              <a:t>‘γενιάς ν’ </a:t>
            </a:r>
            <a:r>
              <a:rPr lang="el-GR" dirty="0"/>
              <a:t>με άτομα της </a:t>
            </a:r>
            <a:r>
              <a:rPr lang="el-GR" b="1" dirty="0"/>
              <a:t>‘γενιάς ν+1’  στην ίδια ηλικία</a:t>
            </a:r>
            <a:r>
              <a:rPr lang="el-GR" dirty="0"/>
              <a:t>: </a:t>
            </a:r>
            <a:r>
              <a:rPr lang="el-GR" dirty="0" err="1"/>
              <a:t>π.χ.όταν</a:t>
            </a:r>
            <a:r>
              <a:rPr lang="el-GR" dirty="0"/>
              <a:t> και οι δύο ήταν, για παράδειγμα 30 ετών.</a:t>
            </a:r>
          </a:p>
          <a:p>
            <a:r>
              <a:rPr lang="el-GR" sz="1800" dirty="0">
                <a:effectLst/>
                <a:latin typeface="Calibri" panose="020F0502020204030204" pitchFamily="34" charset="0"/>
                <a:ea typeface="Calibri" panose="020F0502020204030204" pitchFamily="34" charset="0"/>
              </a:rPr>
              <a:t>Εκφράζουμε την οικονομική θέση κάποιου ατόμου </a:t>
            </a:r>
            <a:r>
              <a:rPr lang="el-GR" sz="1800" b="1" dirty="0">
                <a:effectLst/>
                <a:latin typeface="Calibri" panose="020F0502020204030204" pitchFamily="34" charset="0"/>
                <a:ea typeface="Calibri" panose="020F0502020204030204" pitchFamily="34" charset="0"/>
              </a:rPr>
              <a:t>όχι σε απόλυτους όρους </a:t>
            </a:r>
            <a:r>
              <a:rPr lang="el-GR" sz="1800" dirty="0">
                <a:effectLst/>
                <a:latin typeface="Calibri" panose="020F0502020204030204" pitchFamily="34" charset="0"/>
                <a:ea typeface="Calibri" panose="020F0502020204030204" pitchFamily="34" charset="0"/>
              </a:rPr>
              <a:t>(€ τον χρόνο) αλλά σε </a:t>
            </a:r>
            <a:r>
              <a:rPr lang="el-GR" sz="18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σχετικούς</a:t>
            </a:r>
            <a:r>
              <a:rPr lang="el-GR" sz="1800" i="1" dirty="0">
                <a:effectLst/>
                <a:latin typeface="Calibri" panose="020F0502020204030204" pitchFamily="34" charset="0"/>
                <a:ea typeface="Calibri" panose="020F0502020204030204" pitchFamily="34" charset="0"/>
              </a:rPr>
              <a:t>, </a:t>
            </a:r>
            <a:r>
              <a:rPr lang="el-GR" sz="1800" dirty="0">
                <a:effectLst/>
                <a:latin typeface="Calibri" panose="020F0502020204030204" pitchFamily="34" charset="0"/>
                <a:ea typeface="Calibri" panose="020F0502020204030204" pitchFamily="34" charset="0"/>
              </a:rPr>
              <a:t>δηλαδή</a:t>
            </a:r>
            <a:r>
              <a:rPr lang="el-GR" sz="1800" i="1" dirty="0">
                <a:effectLst/>
                <a:latin typeface="Calibri" panose="020F0502020204030204" pitchFamily="34" charset="0"/>
                <a:ea typeface="Calibri" panose="020F0502020204030204" pitchFamily="34" charset="0"/>
              </a:rPr>
              <a:t> </a:t>
            </a:r>
            <a:r>
              <a:rPr lang="el-GR" sz="1800" dirty="0">
                <a:effectLst/>
                <a:latin typeface="Calibri" panose="020F0502020204030204" pitchFamily="34" charset="0"/>
                <a:ea typeface="Calibri" panose="020F0502020204030204" pitchFamily="34" charset="0"/>
              </a:rPr>
              <a:t>σε σχέση με κάποιο μέσο όρο. </a:t>
            </a:r>
          </a:p>
          <a:p>
            <a:r>
              <a:rPr lang="el-GR" dirty="0">
                <a:latin typeface="Calibri" panose="020F0502020204030204" pitchFamily="34" charset="0"/>
                <a:ea typeface="Calibri" panose="020F0502020204030204" pitchFamily="34" charset="0"/>
              </a:rPr>
              <a:t>Απαιτούνται </a:t>
            </a:r>
            <a:r>
              <a:rPr lang="el-GR" b="1" dirty="0">
                <a:latin typeface="Calibri" panose="020F0502020204030204" pitchFamily="34" charset="0"/>
                <a:ea typeface="Calibri" panose="020F0502020204030204" pitchFamily="34" charset="0"/>
              </a:rPr>
              <a:t>στατιστικά στοιχεία </a:t>
            </a:r>
            <a:r>
              <a:rPr lang="el-GR" dirty="0">
                <a:latin typeface="Calibri" panose="020F0502020204030204" pitchFamily="34" charset="0"/>
                <a:ea typeface="Calibri" panose="020F0502020204030204" pitchFamily="34" charset="0"/>
              </a:rPr>
              <a:t>που βασίζονται σε επαναλαμβανόμενες δειγματοληπτικές έρευνες. </a:t>
            </a:r>
          </a:p>
          <a:p>
            <a:pPr lvl="1"/>
            <a:r>
              <a:rPr lang="el-GR" b="1" dirty="0"/>
              <a:t>‘</a:t>
            </a:r>
            <a:r>
              <a:rPr lang="el-GR" b="1" dirty="0" err="1"/>
              <a:t>Ερευνες</a:t>
            </a:r>
            <a:r>
              <a:rPr lang="el-GR" b="1" dirty="0"/>
              <a:t> πάνελ’ </a:t>
            </a:r>
            <a:r>
              <a:rPr lang="el-GR" dirty="0"/>
              <a:t>παρακολουθούν τα ίδια άτομα σε διαφορετικά έτη.  - Σπάνιες (Στην Ελλάδα μόνο </a:t>
            </a:r>
            <a:r>
              <a:rPr lang="en-US" dirty="0"/>
              <a:t>SHARE)</a:t>
            </a:r>
            <a:endParaRPr lang="el-GR" dirty="0"/>
          </a:p>
          <a:p>
            <a:pPr lvl="1"/>
            <a:r>
              <a:rPr lang="el-GR" dirty="0"/>
              <a:t>‘</a:t>
            </a:r>
            <a:r>
              <a:rPr lang="el-GR" b="1" dirty="0" err="1"/>
              <a:t>Ψευδο-πανελ</a:t>
            </a:r>
            <a:r>
              <a:rPr lang="el-GR" b="1" dirty="0"/>
              <a:t>’</a:t>
            </a:r>
            <a:r>
              <a:rPr lang="el-GR" dirty="0"/>
              <a:t>. Σε Έρευνες από διαφορετικά έτη, </a:t>
            </a:r>
            <a:r>
              <a:rPr lang="el-GR" b="1" i="1" dirty="0"/>
              <a:t>αντί ηλικίας </a:t>
            </a:r>
            <a:r>
              <a:rPr lang="el-GR" i="1" dirty="0"/>
              <a:t>ταξινομούμε</a:t>
            </a:r>
            <a:r>
              <a:rPr lang="el-GR" dirty="0"/>
              <a:t> τα άτομα  </a:t>
            </a:r>
            <a:r>
              <a:rPr lang="el-GR" b="1" dirty="0"/>
              <a:t>ανά έτος γέννησης</a:t>
            </a:r>
            <a:r>
              <a:rPr lang="el-GR" dirty="0"/>
              <a:t>. (απαιτείται πρόσβαση στα πρωτογενή στοιχεία) </a:t>
            </a:r>
          </a:p>
          <a:p>
            <a:pPr lvl="2"/>
            <a:r>
              <a:rPr lang="el-GR" dirty="0"/>
              <a:t>Πληροφορίες από διαφορετικές έρευνες ενσωματώνονται για να </a:t>
            </a:r>
            <a:r>
              <a:rPr lang="el-GR" dirty="0" err="1"/>
              <a:t>οικοδομηθεί</a:t>
            </a:r>
            <a:r>
              <a:rPr lang="el-GR" dirty="0"/>
              <a:t> </a:t>
            </a:r>
            <a:r>
              <a:rPr lang="el-GR" b="1" dirty="0"/>
              <a:t>‘</a:t>
            </a:r>
            <a:r>
              <a:rPr lang="el-GR" b="1" dirty="0" err="1"/>
              <a:t>χρονοσειρά</a:t>
            </a:r>
            <a:r>
              <a:rPr lang="el-GR" dirty="0"/>
              <a:t>’ που εξετάζει την θέση της κάθε γενιάς (ατόμων γεννημένων σε διαφορετικά χρόνια) σε διαφορετικές ηλικίες . </a:t>
            </a:r>
          </a:p>
          <a:p>
            <a:r>
              <a:rPr lang="el-GR" dirty="0"/>
              <a:t>Χρειάζεται προσοχή, γιατί τα </a:t>
            </a:r>
            <a:r>
              <a:rPr lang="el-GR" dirty="0" err="1"/>
              <a:t>ψευδοπάνελ</a:t>
            </a:r>
            <a:r>
              <a:rPr lang="el-GR" dirty="0"/>
              <a:t> ‘ισοπεδώνουν’ τις επιπτώσεις συγκυρίας.</a:t>
            </a:r>
          </a:p>
          <a:p>
            <a:r>
              <a:rPr lang="el-GR" dirty="0"/>
              <a:t>Στην Ελλάδα υπάρχουν πολύ λίγες βάσεις δεδομένων </a:t>
            </a:r>
            <a:endParaRPr lang="en-GB" dirty="0"/>
          </a:p>
        </p:txBody>
      </p:sp>
      <p:sp>
        <p:nvSpPr>
          <p:cNvPr id="4" name="Date Placeholder 3">
            <a:extLst>
              <a:ext uri="{FF2B5EF4-FFF2-40B4-BE49-F238E27FC236}">
                <a16:creationId xmlns:a16="http://schemas.microsoft.com/office/drawing/2014/main" id="{7105FF38-8F2F-F72D-F25E-A11F0201E135}"/>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DA185E24-2525-0F46-13AE-8D525A5A2C84}"/>
              </a:ext>
            </a:extLst>
          </p:cNvPr>
          <p:cNvSpPr>
            <a:spLocks noGrp="1"/>
          </p:cNvSpPr>
          <p:nvPr>
            <p:ph type="sldNum" sz="quarter" idx="12"/>
          </p:nvPr>
        </p:nvSpPr>
        <p:spPr/>
        <p:txBody>
          <a:bodyPr/>
          <a:lstStyle/>
          <a:p>
            <a:fld id="{129925B6-863B-4C2F-8765-BBFEFEBA9CE7}" type="slidenum">
              <a:rPr lang="en-GB" altLang="en-US" smtClean="0"/>
              <a:pPr/>
              <a:t>16</a:t>
            </a:fld>
            <a:endParaRPr lang="en-GB" altLang="en-US"/>
          </a:p>
        </p:txBody>
      </p:sp>
    </p:spTree>
    <p:extLst>
      <p:ext uri="{BB962C8B-B14F-4D97-AF65-F5344CB8AC3E}">
        <p14:creationId xmlns:p14="http://schemas.microsoft.com/office/powerpoint/2010/main" val="146900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94D6-02E8-A87D-9781-2D7823030532}"/>
              </a:ext>
            </a:extLst>
          </p:cNvPr>
          <p:cNvSpPr>
            <a:spLocks noGrp="1"/>
          </p:cNvSpPr>
          <p:nvPr>
            <p:ph type="title"/>
          </p:nvPr>
        </p:nvSpPr>
        <p:spPr>
          <a:xfrm>
            <a:off x="551384" y="912945"/>
            <a:ext cx="11017224" cy="767687"/>
          </a:xfrm>
        </p:spPr>
        <p:txBody>
          <a:bodyPr/>
          <a:lstStyle/>
          <a:p>
            <a:r>
              <a:rPr lang="el-GR" sz="2800" b="1" dirty="0"/>
              <a:t>Είναι οι </a:t>
            </a:r>
            <a:r>
              <a:rPr lang="en-US" sz="2800" b="1" dirty="0"/>
              <a:t>Millennial</a:t>
            </a:r>
            <a:r>
              <a:rPr lang="el-GR" sz="2800" b="1" dirty="0"/>
              <a:t> στις ΗΠΑ </a:t>
            </a:r>
            <a:r>
              <a:rPr lang="en-US" sz="2800" b="1" dirty="0"/>
              <a:t>‘</a:t>
            </a:r>
            <a:r>
              <a:rPr lang="el-GR" sz="2800" b="1" dirty="0"/>
              <a:t>ριγμένοι’</a:t>
            </a:r>
            <a:r>
              <a:rPr lang="en-US" sz="2800" b="1" dirty="0"/>
              <a:t>, 2023</a:t>
            </a:r>
            <a:r>
              <a:rPr lang="el-GR" sz="2800" b="1" dirty="0"/>
              <a:t>; </a:t>
            </a:r>
            <a:endParaRPr lang="en-GB" sz="2800" dirty="0"/>
          </a:p>
        </p:txBody>
      </p:sp>
      <p:sp>
        <p:nvSpPr>
          <p:cNvPr id="3" name="Content Placeholder 2">
            <a:extLst>
              <a:ext uri="{FF2B5EF4-FFF2-40B4-BE49-F238E27FC236}">
                <a16:creationId xmlns:a16="http://schemas.microsoft.com/office/drawing/2014/main" id="{7F2B4604-1269-0A20-A4AE-02047F81F428}"/>
              </a:ext>
            </a:extLst>
          </p:cNvPr>
          <p:cNvSpPr>
            <a:spLocks noGrp="1"/>
          </p:cNvSpPr>
          <p:nvPr>
            <p:ph sz="half" idx="1"/>
          </p:nvPr>
        </p:nvSpPr>
        <p:spPr>
          <a:xfrm>
            <a:off x="407368" y="2636912"/>
            <a:ext cx="5572744" cy="3382889"/>
          </a:xfrm>
        </p:spPr>
        <p:txBody>
          <a:bodyPr>
            <a:normAutofit fontScale="85000" lnSpcReduction="20000"/>
          </a:bodyPr>
          <a:lstStyle/>
          <a:p>
            <a:r>
              <a:rPr lang="el-GR" b="1" dirty="0"/>
              <a:t>Συσσώρευση πλούτου στις ΗΠΑ </a:t>
            </a:r>
            <a:r>
              <a:rPr lang="el-GR" dirty="0"/>
              <a:t>με τέσσερεις διαφορετικές μετρήσεις</a:t>
            </a:r>
          </a:p>
          <a:p>
            <a:pPr lvl="1"/>
            <a:r>
              <a:rPr lang="el-GR" dirty="0"/>
              <a:t> μερίδιο του συνολικού πλούτου, κατά κεφαλή πλούτος σε σταθερές τιμές με και χωρίς κατοικία και σε σχέση με τον εθνικό μέσο όρο.</a:t>
            </a:r>
            <a:endParaRPr lang="en-US" dirty="0"/>
          </a:p>
          <a:p>
            <a:r>
              <a:rPr lang="el-GR" dirty="0"/>
              <a:t> Τρείς γενιές: </a:t>
            </a:r>
            <a:r>
              <a:rPr lang="en-US" dirty="0"/>
              <a:t>Boomer, X, </a:t>
            </a:r>
            <a:r>
              <a:rPr lang="en-US" dirty="0" err="1"/>
              <a:t>Millenial</a:t>
            </a:r>
            <a:endParaRPr lang="en-US" dirty="0"/>
          </a:p>
          <a:p>
            <a:r>
              <a:rPr lang="el-GR" dirty="0"/>
              <a:t>Η κάθε γενιά εξετάζεται σε συγκεκριμένες </a:t>
            </a:r>
            <a:r>
              <a:rPr lang="el-GR" b="1" dirty="0"/>
              <a:t>ηλικίες</a:t>
            </a:r>
            <a:r>
              <a:rPr lang="el-GR" dirty="0"/>
              <a:t> (από 20 ως 60).</a:t>
            </a:r>
            <a:endParaRPr lang="en-US" dirty="0"/>
          </a:p>
          <a:p>
            <a:r>
              <a:rPr lang="el-GR" i="1" dirty="0"/>
              <a:t>Οι </a:t>
            </a:r>
            <a:r>
              <a:rPr lang="en-US" i="1" dirty="0"/>
              <a:t>boomers </a:t>
            </a:r>
            <a:r>
              <a:rPr lang="el-GR" i="1" dirty="0"/>
              <a:t>είναι πιο πολλοί (% συνολικού πλούτου)</a:t>
            </a:r>
            <a:endParaRPr lang="en-US" i="1" dirty="0"/>
          </a:p>
          <a:p>
            <a:r>
              <a:rPr lang="el-GR" i="1" dirty="0"/>
              <a:t>Κατά κεφαλήν, φαίνεται να μην υπάρχει διαφορά – </a:t>
            </a:r>
            <a:r>
              <a:rPr lang="el-GR" b="1" i="1" dirty="0"/>
              <a:t>οι γενιές ακολουθούν την ίδια τροχιά </a:t>
            </a:r>
            <a:r>
              <a:rPr lang="el-GR" b="1" i="1" dirty="0">
                <a:effectLst>
                  <a:outerShdw blurRad="38100" dist="38100" dir="2700000" algn="tl">
                    <a:srgbClr val="000000">
                      <a:alpha val="43137"/>
                    </a:srgbClr>
                  </a:outerShdw>
                </a:effectLst>
              </a:rPr>
              <a:t>ανά ηλικία.</a:t>
            </a:r>
          </a:p>
          <a:p>
            <a:r>
              <a:rPr lang="el-GR" dirty="0"/>
              <a:t>Αναλόγως του πώς αντιμετωπίζεται η </a:t>
            </a:r>
            <a:r>
              <a:rPr lang="el-GR" b="1" dirty="0"/>
              <a:t>απόκτηση κατοικίας</a:t>
            </a:r>
            <a:r>
              <a:rPr lang="el-GR" dirty="0"/>
              <a:t>, εμφανίζεται μειονεξία των </a:t>
            </a:r>
            <a:r>
              <a:rPr lang="en-US" dirty="0" err="1"/>
              <a:t>millenial</a:t>
            </a:r>
            <a:endParaRPr lang="el-GR" dirty="0"/>
          </a:p>
          <a:p>
            <a:endParaRPr lang="en-US" dirty="0"/>
          </a:p>
          <a:p>
            <a:pPr lvl="1"/>
            <a:endParaRPr lang="en-GB" dirty="0"/>
          </a:p>
        </p:txBody>
      </p:sp>
      <p:pic>
        <p:nvPicPr>
          <p:cNvPr id="7" name="Content Placeholder 6">
            <a:extLst>
              <a:ext uri="{FF2B5EF4-FFF2-40B4-BE49-F238E27FC236}">
                <a16:creationId xmlns:a16="http://schemas.microsoft.com/office/drawing/2014/main" id="{A6EE2CD0-B3E9-CBA5-E650-58F812A0314B}"/>
              </a:ext>
            </a:extLst>
          </p:cNvPr>
          <p:cNvPicPr>
            <a:picLocks noGrp="1" noChangeAspect="1"/>
          </p:cNvPicPr>
          <p:nvPr>
            <p:ph sz="half" idx="2"/>
          </p:nvPr>
        </p:nvPicPr>
        <p:blipFill>
          <a:blip r:embed="rId2"/>
          <a:stretch>
            <a:fillRect/>
          </a:stretch>
        </p:blipFill>
        <p:spPr>
          <a:xfrm>
            <a:off x="6266464" y="2132856"/>
            <a:ext cx="4793774" cy="4411381"/>
          </a:xfrm>
          <a:prstGeom prst="rect">
            <a:avLst/>
          </a:prstGeom>
        </p:spPr>
      </p:pic>
      <p:sp>
        <p:nvSpPr>
          <p:cNvPr id="5" name="Date Placeholder 4">
            <a:extLst>
              <a:ext uri="{FF2B5EF4-FFF2-40B4-BE49-F238E27FC236}">
                <a16:creationId xmlns:a16="http://schemas.microsoft.com/office/drawing/2014/main" id="{5F23EDB2-4CE0-0E4B-1592-B9DAEE42E701}"/>
              </a:ext>
            </a:extLst>
          </p:cNvPr>
          <p:cNvSpPr>
            <a:spLocks noGrp="1"/>
          </p:cNvSpPr>
          <p:nvPr>
            <p:ph type="dt" sz="half" idx="10"/>
          </p:nvPr>
        </p:nvSpPr>
        <p:spPr/>
        <p:txBody>
          <a:bodyPr/>
          <a:lstStyle/>
          <a:p>
            <a:pPr>
              <a:defRPr/>
            </a:pPr>
            <a:fld id="{14F36A37-D5E3-4C3B-B28D-88BB6D3F7475}" type="datetime1">
              <a:rPr lang="en-GB" smtClean="0"/>
              <a:t>02/05/2025</a:t>
            </a:fld>
            <a:endParaRPr lang="en-GB"/>
          </a:p>
        </p:txBody>
      </p:sp>
      <p:sp>
        <p:nvSpPr>
          <p:cNvPr id="6" name="Slide Number Placeholder 5">
            <a:extLst>
              <a:ext uri="{FF2B5EF4-FFF2-40B4-BE49-F238E27FC236}">
                <a16:creationId xmlns:a16="http://schemas.microsoft.com/office/drawing/2014/main" id="{96BA49AD-8284-0FF2-30C4-614201244F4C}"/>
              </a:ext>
            </a:extLst>
          </p:cNvPr>
          <p:cNvSpPr>
            <a:spLocks noGrp="1"/>
          </p:cNvSpPr>
          <p:nvPr>
            <p:ph type="sldNum" sz="quarter" idx="12"/>
          </p:nvPr>
        </p:nvSpPr>
        <p:spPr/>
        <p:txBody>
          <a:bodyPr/>
          <a:lstStyle/>
          <a:p>
            <a:fld id="{129925B6-863B-4C2F-8765-BBFEFEBA9CE7}" type="slidenum">
              <a:rPr lang="en-GB" altLang="en-US" smtClean="0"/>
              <a:pPr/>
              <a:t>17</a:t>
            </a:fld>
            <a:endParaRPr lang="en-GB" altLang="en-US"/>
          </a:p>
        </p:txBody>
      </p:sp>
    </p:spTree>
    <p:extLst>
      <p:ext uri="{BB962C8B-B14F-4D97-AF65-F5344CB8AC3E}">
        <p14:creationId xmlns:p14="http://schemas.microsoft.com/office/powerpoint/2010/main" val="371069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DFAC-BF0B-6AFF-0D1C-9F9993F1EB48}"/>
              </a:ext>
            </a:extLst>
          </p:cNvPr>
          <p:cNvSpPr>
            <a:spLocks noGrp="1"/>
          </p:cNvSpPr>
          <p:nvPr>
            <p:ph type="title"/>
          </p:nvPr>
        </p:nvSpPr>
        <p:spPr>
          <a:xfrm>
            <a:off x="1154954" y="912945"/>
            <a:ext cx="9498150" cy="767687"/>
          </a:xfrm>
        </p:spPr>
        <p:txBody>
          <a:bodyPr/>
          <a:lstStyle/>
          <a:p>
            <a:r>
              <a:rPr lang="el-GR" sz="2800" b="1" dirty="0"/>
              <a:t>Είναι οι </a:t>
            </a:r>
            <a:r>
              <a:rPr lang="en-US" sz="2800" b="1" dirty="0"/>
              <a:t>Millennial</a:t>
            </a:r>
            <a:r>
              <a:rPr lang="el-GR" sz="2800" b="1" dirty="0"/>
              <a:t> στη Βρετανία και ΗΠΑ </a:t>
            </a:r>
            <a:r>
              <a:rPr lang="en-US" sz="2800" b="1" dirty="0"/>
              <a:t>‘</a:t>
            </a:r>
            <a:r>
              <a:rPr lang="el-GR" sz="2800" b="1" dirty="0"/>
              <a:t>ριγμένοι’;</a:t>
            </a:r>
            <a:r>
              <a:rPr lang="en-US" sz="2800" b="1" dirty="0"/>
              <a:t> </a:t>
            </a:r>
            <a:br>
              <a:rPr lang="el-GR" sz="2800" b="1" dirty="0"/>
            </a:br>
            <a:r>
              <a:rPr lang="el-GR" sz="2800" b="1" dirty="0"/>
              <a:t>Κάτι τρέχει με την </a:t>
            </a:r>
            <a:r>
              <a:rPr lang="el-GR" sz="2800" b="1" i="1" dirty="0"/>
              <a:t>εκπαίδευση</a:t>
            </a:r>
            <a:r>
              <a:rPr lang="el-GR" sz="2800" b="1" dirty="0"/>
              <a:t>. </a:t>
            </a:r>
            <a:endParaRPr lang="en-GB" sz="2800" dirty="0"/>
          </a:p>
        </p:txBody>
      </p:sp>
      <p:sp>
        <p:nvSpPr>
          <p:cNvPr id="3" name="Content Placeholder 2">
            <a:extLst>
              <a:ext uri="{FF2B5EF4-FFF2-40B4-BE49-F238E27FC236}">
                <a16:creationId xmlns:a16="http://schemas.microsoft.com/office/drawing/2014/main" id="{0F6A128E-1FBF-D904-3820-7E7FBCD2D42E}"/>
              </a:ext>
            </a:extLst>
          </p:cNvPr>
          <p:cNvSpPr>
            <a:spLocks noGrp="1"/>
          </p:cNvSpPr>
          <p:nvPr>
            <p:ph sz="half" idx="1"/>
          </p:nvPr>
        </p:nvSpPr>
        <p:spPr>
          <a:xfrm>
            <a:off x="1154954" y="2636912"/>
            <a:ext cx="5136858" cy="3382889"/>
          </a:xfrm>
        </p:spPr>
        <p:txBody>
          <a:bodyPr>
            <a:normAutofit fontScale="92500" lnSpcReduction="20000"/>
          </a:bodyPr>
          <a:lstStyle/>
          <a:p>
            <a:r>
              <a:rPr lang="el-GR" sz="1800" dirty="0">
                <a:effectLst/>
                <a:latin typeface="Calibri" panose="020F0502020204030204" pitchFamily="34" charset="0"/>
                <a:ea typeface="Calibri" panose="020F0502020204030204" pitchFamily="34" charset="0"/>
              </a:rPr>
              <a:t>Βρετανία και τις ΗΠΑ: </a:t>
            </a:r>
          </a:p>
          <a:p>
            <a:r>
              <a:rPr lang="el-GR" sz="1800" dirty="0">
                <a:effectLst/>
                <a:latin typeface="Calibri" panose="020F0502020204030204" pitchFamily="34" charset="0"/>
                <a:ea typeface="Calibri" panose="020F0502020204030204" pitchFamily="34" charset="0"/>
              </a:rPr>
              <a:t>συγκρίνει την </a:t>
            </a:r>
            <a:r>
              <a:rPr lang="el-GR" sz="1800" b="1" dirty="0">
                <a:solidFill>
                  <a:schemeClr val="tx2"/>
                </a:solidFill>
                <a:effectLst/>
                <a:latin typeface="Calibri" panose="020F0502020204030204" pitchFamily="34" charset="0"/>
                <a:ea typeface="Calibri" panose="020F0502020204030204" pitchFamily="34" charset="0"/>
              </a:rPr>
              <a:t>πορεία στην παιδεία </a:t>
            </a:r>
            <a:r>
              <a:rPr lang="el-GR" sz="1800" dirty="0">
                <a:effectLst/>
                <a:latin typeface="Calibri" panose="020F0502020204030204" pitchFamily="34" charset="0"/>
                <a:ea typeface="Calibri" panose="020F0502020204030204" pitchFamily="34" charset="0"/>
              </a:rPr>
              <a:t>και σε </a:t>
            </a:r>
            <a:r>
              <a:rPr lang="el-GR" sz="1800" b="1" dirty="0">
                <a:solidFill>
                  <a:schemeClr val="tx2"/>
                </a:solidFill>
                <a:effectLst/>
                <a:latin typeface="Calibri" panose="020F0502020204030204" pitchFamily="34" charset="0"/>
                <a:ea typeface="Calibri" panose="020F0502020204030204" pitchFamily="34" charset="0"/>
              </a:rPr>
              <a:t>μορφές οικονομικής επιτυχίας</a:t>
            </a:r>
            <a:r>
              <a:rPr lang="el-GR" sz="1800" dirty="0">
                <a:effectLst/>
                <a:latin typeface="Calibri" panose="020F0502020204030204" pitchFamily="34" charset="0"/>
                <a:ea typeface="Calibri" panose="020F0502020204030204" pitchFamily="34" charset="0"/>
              </a:rPr>
              <a:t>, </a:t>
            </a:r>
          </a:p>
          <a:p>
            <a:pPr lvl="1"/>
            <a:r>
              <a:rPr lang="el-GR" dirty="0">
                <a:effectLst/>
                <a:latin typeface="Calibri" panose="020F0502020204030204" pitchFamily="34" charset="0"/>
                <a:ea typeface="Calibri" panose="020F0502020204030204" pitchFamily="34" charset="0"/>
              </a:rPr>
              <a:t>εισόδημα μετά φόρους, % σε ιδιόκτητο σπίτι.</a:t>
            </a:r>
          </a:p>
          <a:p>
            <a:r>
              <a:rPr lang="el-GR" dirty="0">
                <a:effectLst/>
                <a:latin typeface="Calibri" panose="020F0502020204030204" pitchFamily="34" charset="0"/>
                <a:ea typeface="Calibri" panose="020F0502020204030204" pitchFamily="34" charset="0"/>
              </a:rPr>
              <a:t>Αν και νεότερες γενεές είναι πολύ πιο μορφωμένες, </a:t>
            </a:r>
            <a:r>
              <a:rPr lang="el-GR"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η μόρφωση δεν αποδίδει</a:t>
            </a:r>
            <a:r>
              <a:rPr lang="el-GR"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el-GR" dirty="0">
                <a:effectLst/>
                <a:latin typeface="Calibri" panose="020F0502020204030204" pitchFamily="34" charset="0"/>
                <a:ea typeface="Calibri" panose="020F0502020204030204" pitchFamily="34" charset="0"/>
              </a:rPr>
              <a:t>με τον ίδιο τρόπο σε πραγματικά εισοδήματα και (κυρίως) σε ιδιοκτησία  ακινήτων. </a:t>
            </a:r>
          </a:p>
          <a:p>
            <a:r>
              <a:rPr lang="el-GR" dirty="0">
                <a:effectLst/>
                <a:latin typeface="Calibri" panose="020F0502020204030204" pitchFamily="34" charset="0"/>
                <a:ea typeface="Calibri" panose="020F0502020204030204" pitchFamily="34" charset="0"/>
              </a:rPr>
              <a:t>Ενώ παλιότερα η κάθε μεταγενέστερη γενιά ήταν πολύ πιο εύπορη, το ίδιο φαίνεται να ισχύει λιγότερο </a:t>
            </a:r>
          </a:p>
          <a:p>
            <a:pPr lvl="1"/>
            <a:r>
              <a:rPr lang="el-GR" dirty="0">
                <a:effectLst/>
                <a:latin typeface="Calibri" panose="020F0502020204030204" pitchFamily="34" charset="0"/>
                <a:ea typeface="Calibri" panose="020F0502020204030204" pitchFamily="34" charset="0"/>
              </a:rPr>
              <a:t>ως προς τη σχέση </a:t>
            </a:r>
            <a:r>
              <a:rPr lang="el-GR" dirty="0" err="1">
                <a:effectLst/>
                <a:latin typeface="Calibri" panose="020F0502020204030204" pitchFamily="34" charset="0"/>
                <a:ea typeface="Calibri" panose="020F0502020204030204" pitchFamily="34" charset="0"/>
              </a:rPr>
              <a:t>Millennials</a:t>
            </a:r>
            <a:r>
              <a:rPr lang="el-GR" dirty="0">
                <a:effectLst/>
                <a:latin typeface="Calibri" panose="020F0502020204030204" pitchFamily="34" charset="0"/>
                <a:ea typeface="Calibri" panose="020F0502020204030204" pitchFamily="34" charset="0"/>
              </a:rPr>
              <a:t> και γενιάς Χ. </a:t>
            </a:r>
            <a:endParaRPr lang="en-GB" dirty="0">
              <a:effectLst/>
              <a:latin typeface="Calibri" panose="020F0502020204030204" pitchFamily="34" charset="0"/>
              <a:ea typeface="Calibri" panose="020F0502020204030204" pitchFamily="34" charset="0"/>
            </a:endParaRPr>
          </a:p>
          <a:p>
            <a:endParaRPr lang="en-GB" dirty="0"/>
          </a:p>
        </p:txBody>
      </p:sp>
      <p:pic>
        <p:nvPicPr>
          <p:cNvPr id="7" name="Content Placeholder 6">
            <a:extLst>
              <a:ext uri="{FF2B5EF4-FFF2-40B4-BE49-F238E27FC236}">
                <a16:creationId xmlns:a16="http://schemas.microsoft.com/office/drawing/2014/main" id="{4522699B-1E99-704F-68D0-62F601FBF49F}"/>
              </a:ext>
            </a:extLst>
          </p:cNvPr>
          <p:cNvPicPr>
            <a:picLocks noGrp="1" noChangeAspect="1"/>
          </p:cNvPicPr>
          <p:nvPr>
            <p:ph sz="half" idx="2"/>
          </p:nvPr>
        </p:nvPicPr>
        <p:blipFill>
          <a:blip r:embed="rId2"/>
          <a:stretch>
            <a:fillRect/>
          </a:stretch>
        </p:blipFill>
        <p:spPr>
          <a:xfrm>
            <a:off x="6600056" y="2110201"/>
            <a:ext cx="4957898" cy="4562412"/>
          </a:xfrm>
          <a:prstGeom prst="rect">
            <a:avLst/>
          </a:prstGeom>
        </p:spPr>
      </p:pic>
      <p:sp>
        <p:nvSpPr>
          <p:cNvPr id="5" name="Date Placeholder 4">
            <a:extLst>
              <a:ext uri="{FF2B5EF4-FFF2-40B4-BE49-F238E27FC236}">
                <a16:creationId xmlns:a16="http://schemas.microsoft.com/office/drawing/2014/main" id="{D50F2E4E-BD50-9FEB-9EF4-0A44F724D1E9}"/>
              </a:ext>
            </a:extLst>
          </p:cNvPr>
          <p:cNvSpPr>
            <a:spLocks noGrp="1"/>
          </p:cNvSpPr>
          <p:nvPr>
            <p:ph type="dt" sz="half" idx="10"/>
          </p:nvPr>
        </p:nvSpPr>
        <p:spPr/>
        <p:txBody>
          <a:bodyPr/>
          <a:lstStyle/>
          <a:p>
            <a:pPr>
              <a:defRPr/>
            </a:pPr>
            <a:fld id="{14F36A37-D5E3-4C3B-B28D-88BB6D3F7475}" type="datetime1">
              <a:rPr lang="en-GB" smtClean="0"/>
              <a:t>02/05/2025</a:t>
            </a:fld>
            <a:endParaRPr lang="en-GB"/>
          </a:p>
        </p:txBody>
      </p:sp>
      <p:sp>
        <p:nvSpPr>
          <p:cNvPr id="6" name="Slide Number Placeholder 5">
            <a:extLst>
              <a:ext uri="{FF2B5EF4-FFF2-40B4-BE49-F238E27FC236}">
                <a16:creationId xmlns:a16="http://schemas.microsoft.com/office/drawing/2014/main" id="{B5CD453B-0D5A-FF9C-DD6F-A893A978D717}"/>
              </a:ext>
            </a:extLst>
          </p:cNvPr>
          <p:cNvSpPr>
            <a:spLocks noGrp="1"/>
          </p:cNvSpPr>
          <p:nvPr>
            <p:ph type="sldNum" sz="quarter" idx="12"/>
          </p:nvPr>
        </p:nvSpPr>
        <p:spPr/>
        <p:txBody>
          <a:bodyPr/>
          <a:lstStyle/>
          <a:p>
            <a:fld id="{129925B6-863B-4C2F-8765-BBFEFEBA9CE7}" type="slidenum">
              <a:rPr lang="en-GB" altLang="en-US" smtClean="0"/>
              <a:pPr/>
              <a:t>18</a:t>
            </a:fld>
            <a:endParaRPr lang="en-GB" altLang="en-US"/>
          </a:p>
        </p:txBody>
      </p:sp>
    </p:spTree>
    <p:extLst>
      <p:ext uri="{BB962C8B-B14F-4D97-AF65-F5344CB8AC3E}">
        <p14:creationId xmlns:p14="http://schemas.microsoft.com/office/powerpoint/2010/main" val="294606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D8BF-6870-8CD7-0267-4689F7C32BA1}"/>
              </a:ext>
            </a:extLst>
          </p:cNvPr>
          <p:cNvSpPr>
            <a:spLocks noGrp="1"/>
          </p:cNvSpPr>
          <p:nvPr>
            <p:ph type="title"/>
          </p:nvPr>
        </p:nvSpPr>
        <p:spPr/>
        <p:txBody>
          <a:bodyPr/>
          <a:lstStyle/>
          <a:p>
            <a:r>
              <a:rPr lang="el-GR" dirty="0"/>
              <a:t>Τι πιθανολογούμε για την Ελλάδα;</a:t>
            </a:r>
            <a:endParaRPr lang="en-GB" dirty="0"/>
          </a:p>
        </p:txBody>
      </p:sp>
      <p:sp>
        <p:nvSpPr>
          <p:cNvPr id="3" name="Content Placeholder 2">
            <a:extLst>
              <a:ext uri="{FF2B5EF4-FFF2-40B4-BE49-F238E27FC236}">
                <a16:creationId xmlns:a16="http://schemas.microsoft.com/office/drawing/2014/main" id="{7B852257-827B-FBA0-B7A7-88AF51147153}"/>
              </a:ext>
            </a:extLst>
          </p:cNvPr>
          <p:cNvSpPr>
            <a:spLocks noGrp="1"/>
          </p:cNvSpPr>
          <p:nvPr>
            <p:ph sz="half" idx="1"/>
          </p:nvPr>
        </p:nvSpPr>
        <p:spPr/>
        <p:txBody>
          <a:bodyPr>
            <a:normAutofit fontScale="85000" lnSpcReduction="20000"/>
          </a:bodyPr>
          <a:lstStyle/>
          <a:p>
            <a:pPr marL="0" indent="0" algn="just">
              <a:spcAft>
                <a:spcPts val="400"/>
              </a:spcAft>
              <a:buNone/>
            </a:pPr>
            <a:r>
              <a:rPr lang="el-GR" sz="1800" b="1" dirty="0">
                <a:effectLst/>
                <a:latin typeface="Calibri" panose="020F0502020204030204" pitchFamily="34" charset="0"/>
                <a:ea typeface="Calibri" panose="020F0502020204030204" pitchFamily="34" charset="0"/>
              </a:rPr>
              <a:t>Στην Ελλάδα δεν έχουν υπολογιστεί </a:t>
            </a:r>
            <a:r>
              <a:rPr lang="el-GR" sz="1800" b="1" dirty="0" err="1">
                <a:effectLst/>
                <a:latin typeface="Calibri" panose="020F0502020204030204" pitchFamily="34" charset="0"/>
                <a:ea typeface="Calibri" panose="020F0502020204030204" pitchFamily="34" charset="0"/>
              </a:rPr>
              <a:t>ψευδοπανελ</a:t>
            </a:r>
            <a:r>
              <a:rPr lang="el-GR" sz="1800" dirty="0">
                <a:effectLst/>
                <a:latin typeface="Calibri" panose="020F0502020204030204" pitchFamily="34" charset="0"/>
                <a:ea typeface="Calibri" panose="020F0502020204030204" pitchFamily="34" charset="0"/>
              </a:rPr>
              <a:t>. Παράγοντες που διαφοροποιούσαν τις γενιές μεταξύ τους:</a:t>
            </a:r>
            <a:endParaRPr lang="en-GB" sz="1800" dirty="0">
              <a:effectLst/>
              <a:latin typeface="Calibri" panose="020F0502020204030204" pitchFamily="34" charset="0"/>
              <a:ea typeface="Calibri" panose="020F0502020204030204" pitchFamily="34" charset="0"/>
            </a:endParaRPr>
          </a:p>
          <a:p>
            <a:pPr marL="342900" lvl="0" indent="-342900" algn="just">
              <a:spcAft>
                <a:spcPts val="400"/>
              </a:spcAft>
              <a:buFont typeface="Symbol" panose="05050102010706020507" pitchFamily="18" charset="2"/>
              <a:buChar char=""/>
            </a:pPr>
            <a:r>
              <a:rPr lang="el-GR" b="1" dirty="0">
                <a:latin typeface="Calibri" panose="020F0502020204030204" pitchFamily="34" charset="0"/>
                <a:ea typeface="Calibri" panose="020F0502020204030204" pitchFamily="34" charset="0"/>
                <a:cs typeface="Symbol" panose="05050102010706020507" pitchFamily="18" charset="2"/>
              </a:rPr>
              <a:t>Π</a:t>
            </a:r>
            <a:r>
              <a:rPr lang="el-GR" sz="1800" b="1" dirty="0">
                <a:effectLst/>
                <a:latin typeface="Calibri" panose="020F0502020204030204" pitchFamily="34" charset="0"/>
                <a:ea typeface="Calibri" panose="020F0502020204030204" pitchFamily="34" charset="0"/>
                <a:cs typeface="Symbol" panose="05050102010706020507" pitchFamily="18" charset="2"/>
              </a:rPr>
              <a:t>αιδεία </a:t>
            </a:r>
            <a:r>
              <a:rPr lang="el-GR" sz="1800" dirty="0">
                <a:effectLst/>
                <a:latin typeface="Calibri" panose="020F0502020204030204" pitchFamily="34" charset="0"/>
                <a:ea typeface="Calibri" panose="020F0502020204030204" pitchFamily="34" charset="0"/>
                <a:cs typeface="Symbol" panose="05050102010706020507" pitchFamily="18" charset="2"/>
              </a:rPr>
              <a:t>και </a:t>
            </a:r>
            <a:r>
              <a:rPr lang="el-GR" sz="1800" b="1" dirty="0">
                <a:effectLst/>
                <a:latin typeface="Calibri" panose="020F0502020204030204" pitchFamily="34" charset="0"/>
                <a:ea typeface="Calibri" panose="020F0502020204030204" pitchFamily="34" charset="0"/>
                <a:cs typeface="Symbol" panose="05050102010706020507" pitchFamily="18" charset="2"/>
              </a:rPr>
              <a:t>απασχόληση των γυναικών </a:t>
            </a:r>
            <a:r>
              <a:rPr lang="el-GR" sz="1800" dirty="0">
                <a:effectLst/>
                <a:latin typeface="Calibri" panose="020F0502020204030204" pitchFamily="34" charset="0"/>
                <a:ea typeface="Calibri" panose="020F0502020204030204" pitchFamily="34" charset="0"/>
                <a:cs typeface="Symbol" panose="05050102010706020507" pitchFamily="18" charset="2"/>
              </a:rPr>
              <a:t>(κλείσιμο της ψαλίδας στην απασχόληση). </a:t>
            </a:r>
            <a:r>
              <a:rPr lang="el-GR" dirty="0">
                <a:latin typeface="Calibri" panose="020F0502020204030204" pitchFamily="34" charset="0"/>
                <a:ea typeface="Calibri" panose="020F0502020204030204" pitchFamily="34" charset="0"/>
                <a:cs typeface="Symbol" panose="05050102010706020507" pitchFamily="18" charset="2"/>
              </a:rPr>
              <a:t>Μεγάλη</a:t>
            </a:r>
            <a:r>
              <a:rPr lang="el-GR" sz="1800" dirty="0">
                <a:effectLst/>
                <a:latin typeface="Calibri" panose="020F0502020204030204" pitchFamily="34" charset="0"/>
                <a:ea typeface="Calibri" panose="020F0502020204030204" pitchFamily="34" charset="0"/>
                <a:cs typeface="Symbol" panose="05050102010706020507" pitchFamily="18" charset="2"/>
              </a:rPr>
              <a:t> διαφορά γυναικών με τις μητέρες τους.</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spcAft>
                <a:spcPts val="400"/>
              </a:spcAft>
              <a:buFont typeface="Symbol" panose="05050102010706020507" pitchFamily="18" charset="2"/>
              <a:buChar char=""/>
            </a:pPr>
            <a:r>
              <a:rPr lang="el-GR" sz="1800" b="1" dirty="0" err="1">
                <a:effectLst/>
                <a:latin typeface="Calibri" panose="020F0502020204030204" pitchFamily="34" charset="0"/>
                <a:ea typeface="Calibri" panose="020F0502020204030204" pitchFamily="34" charset="0"/>
                <a:cs typeface="Symbol" panose="05050102010706020507" pitchFamily="18" charset="2"/>
              </a:rPr>
              <a:t>Millennials</a:t>
            </a:r>
            <a:r>
              <a:rPr lang="el-GR" sz="1800" b="1" dirty="0">
                <a:effectLst/>
                <a:latin typeface="Calibri" panose="020F0502020204030204" pitchFamily="34" charset="0"/>
                <a:ea typeface="Calibri" panose="020F0502020204030204" pitchFamily="34" charset="0"/>
                <a:cs typeface="Symbol" panose="05050102010706020507" pitchFamily="18" charset="2"/>
              </a:rPr>
              <a:t>. </a:t>
            </a:r>
            <a:r>
              <a:rPr lang="el-GR" sz="1800" dirty="0">
                <a:effectLst/>
                <a:latin typeface="Calibri" panose="020F0502020204030204" pitchFamily="34" charset="0"/>
                <a:ea typeface="Calibri" panose="020F0502020204030204" pitchFamily="34" charset="0"/>
                <a:cs typeface="Symbol" panose="05050102010706020507" pitchFamily="18" charset="2"/>
              </a:rPr>
              <a:t>όταν έμπαιναν στην αγορά εργασίας ‘χτύπησε’ η οικονομική κρίση από την οποία ήταν ελάχιστα προστατευμένοι. </a:t>
            </a:r>
          </a:p>
          <a:p>
            <a:pPr lvl="1" indent="-342900" algn="just">
              <a:spcAft>
                <a:spcPts val="40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Symbol" panose="05050102010706020507" pitchFamily="18" charset="2"/>
              </a:rPr>
              <a:t>Κατά τον ίδιο τρόπο ίσως πιο ευάλωτοι στον </a:t>
            </a:r>
            <a:r>
              <a:rPr lang="en-US" dirty="0">
                <a:effectLst/>
                <a:latin typeface="Calibri" panose="020F0502020204030204" pitchFamily="34" charset="0"/>
                <a:ea typeface="Calibri" panose="020F0502020204030204" pitchFamily="34" charset="0"/>
                <a:cs typeface="Symbol" panose="05050102010706020507" pitchFamily="18" charset="2"/>
              </a:rPr>
              <a:t>covid</a:t>
            </a:r>
            <a:r>
              <a:rPr lang="el-GR" dirty="0">
                <a:effectLst/>
                <a:latin typeface="Calibri" panose="020F0502020204030204" pitchFamily="34" charset="0"/>
                <a:ea typeface="Calibri" panose="020F0502020204030204" pitchFamily="34" charset="0"/>
                <a:cs typeface="Symbol" panose="05050102010706020507" pitchFamily="18" charset="2"/>
              </a:rPr>
              <a:t>, αφού τους χτύπησε όταν η οικογενειακή τους κατάσταση δεν ήταν τόσο αποκρυσταλλωμένη. </a:t>
            </a:r>
          </a:p>
          <a:p>
            <a:pPr algn="just">
              <a:spcAft>
                <a:spcPts val="400"/>
              </a:spcAft>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Symbol" panose="05050102010706020507" pitchFamily="18" charset="2"/>
              </a:rPr>
              <a:t>Gen Z: </a:t>
            </a:r>
            <a:r>
              <a:rPr lang="el-GR" b="1" dirty="0">
                <a:effectLst/>
                <a:latin typeface="Calibri" panose="020F0502020204030204" pitchFamily="34" charset="0"/>
                <a:ea typeface="Calibri" panose="020F0502020204030204" pitchFamily="34" charset="0"/>
                <a:cs typeface="Symbol" panose="05050102010706020507" pitchFamily="18" charset="2"/>
              </a:rPr>
              <a:t>πιο τυχεροί – διορθώνεται η αγορά εργασίας. Προβλήματα λόγω </a:t>
            </a:r>
            <a:r>
              <a:rPr lang="el-GR" b="1" dirty="0" err="1">
                <a:effectLst/>
                <a:latin typeface="Calibri" panose="020F0502020204030204" pitchFamily="34" charset="0"/>
                <a:ea typeface="Calibri" panose="020F0502020204030204" pitchFamily="34" charset="0"/>
                <a:cs typeface="Symbol" panose="05050102010706020507" pitchFamily="18" charset="2"/>
              </a:rPr>
              <a:t>περιβάλλοντικών</a:t>
            </a:r>
            <a:endParaRPr lang="en-GB" b="1" dirty="0">
              <a:effectLst/>
              <a:latin typeface="Calibri" panose="020F0502020204030204" pitchFamily="34" charset="0"/>
              <a:ea typeface="Calibri" panose="020F0502020204030204" pitchFamily="34" charset="0"/>
              <a:cs typeface="Symbol" panose="05050102010706020507" pitchFamily="18" charset="2"/>
            </a:endParaRPr>
          </a:p>
          <a:p>
            <a:endParaRPr lang="en-GB" dirty="0"/>
          </a:p>
        </p:txBody>
      </p:sp>
      <p:sp>
        <p:nvSpPr>
          <p:cNvPr id="4" name="Content Placeholder 3">
            <a:extLst>
              <a:ext uri="{FF2B5EF4-FFF2-40B4-BE49-F238E27FC236}">
                <a16:creationId xmlns:a16="http://schemas.microsoft.com/office/drawing/2014/main" id="{46916C97-C588-9AA9-814E-4A3FFF816E3C}"/>
              </a:ext>
            </a:extLst>
          </p:cNvPr>
          <p:cNvSpPr>
            <a:spLocks noGrp="1"/>
          </p:cNvSpPr>
          <p:nvPr>
            <p:ph sz="half" idx="2"/>
          </p:nvPr>
        </p:nvSpPr>
        <p:spPr/>
        <p:txBody>
          <a:bodyPr>
            <a:normAutofit fontScale="85000" lnSpcReduction="20000"/>
          </a:bodyPr>
          <a:lstStyle/>
          <a:p>
            <a:pPr marL="0" indent="0">
              <a:buNone/>
            </a:pPr>
            <a:r>
              <a:rPr lang="el-GR" b="1" dirty="0"/>
              <a:t>Ποσοστό απασχόλησης παντρεμένων γυναικών </a:t>
            </a:r>
            <a:r>
              <a:rPr lang="el-GR" b="1" dirty="0" err="1"/>
              <a:t>ανα</a:t>
            </a:r>
            <a:r>
              <a:rPr lang="el-GR" b="1" dirty="0"/>
              <a:t> γενιά</a:t>
            </a:r>
            <a:r>
              <a:rPr lang="en-US" b="1" dirty="0"/>
              <a:t>, 1983–2006</a:t>
            </a:r>
          </a:p>
          <a:p>
            <a:endParaRPr lang="en-US" dirty="0"/>
          </a:p>
          <a:p>
            <a:endParaRPr lang="en-US" dirty="0"/>
          </a:p>
          <a:p>
            <a:endParaRPr lang="en-GB" dirty="0"/>
          </a:p>
        </p:txBody>
      </p:sp>
      <p:sp>
        <p:nvSpPr>
          <p:cNvPr id="5" name="Date Placeholder 4">
            <a:extLst>
              <a:ext uri="{FF2B5EF4-FFF2-40B4-BE49-F238E27FC236}">
                <a16:creationId xmlns:a16="http://schemas.microsoft.com/office/drawing/2014/main" id="{192F4259-2AB7-EB1B-6D92-805BF3F1C818}"/>
              </a:ext>
            </a:extLst>
          </p:cNvPr>
          <p:cNvSpPr>
            <a:spLocks noGrp="1"/>
          </p:cNvSpPr>
          <p:nvPr>
            <p:ph type="dt" sz="half" idx="10"/>
          </p:nvPr>
        </p:nvSpPr>
        <p:spPr/>
        <p:txBody>
          <a:bodyPr/>
          <a:lstStyle/>
          <a:p>
            <a:pPr>
              <a:defRPr/>
            </a:pPr>
            <a:fld id="{14F36A37-D5E3-4C3B-B28D-88BB6D3F7475}" type="datetime1">
              <a:rPr lang="en-GB" smtClean="0"/>
              <a:t>02/05/2025</a:t>
            </a:fld>
            <a:endParaRPr lang="en-GB"/>
          </a:p>
        </p:txBody>
      </p:sp>
      <p:sp>
        <p:nvSpPr>
          <p:cNvPr id="6" name="Slide Number Placeholder 5">
            <a:extLst>
              <a:ext uri="{FF2B5EF4-FFF2-40B4-BE49-F238E27FC236}">
                <a16:creationId xmlns:a16="http://schemas.microsoft.com/office/drawing/2014/main" id="{BFC1C5E6-5D75-277F-7781-C9EBDDBEDA5A}"/>
              </a:ext>
            </a:extLst>
          </p:cNvPr>
          <p:cNvSpPr>
            <a:spLocks noGrp="1"/>
          </p:cNvSpPr>
          <p:nvPr>
            <p:ph type="sldNum" sz="quarter" idx="12"/>
          </p:nvPr>
        </p:nvSpPr>
        <p:spPr/>
        <p:txBody>
          <a:bodyPr/>
          <a:lstStyle/>
          <a:p>
            <a:fld id="{129925B6-863B-4C2F-8765-BBFEFEBA9CE7}" type="slidenum">
              <a:rPr lang="en-GB" altLang="en-US" smtClean="0"/>
              <a:pPr/>
              <a:t>19</a:t>
            </a:fld>
            <a:endParaRPr lang="en-GB" altLang="en-US"/>
          </a:p>
        </p:txBody>
      </p:sp>
      <p:pic>
        <p:nvPicPr>
          <p:cNvPr id="7" name="Picture 6">
            <a:extLst>
              <a:ext uri="{FF2B5EF4-FFF2-40B4-BE49-F238E27FC236}">
                <a16:creationId xmlns:a16="http://schemas.microsoft.com/office/drawing/2014/main" id="{EBC555A9-7850-6E7D-6172-B7FF621BC215}"/>
              </a:ext>
            </a:extLst>
          </p:cNvPr>
          <p:cNvPicPr>
            <a:picLocks noChangeAspect="1"/>
          </p:cNvPicPr>
          <p:nvPr/>
        </p:nvPicPr>
        <p:blipFill>
          <a:blip r:embed="rId2"/>
          <a:stretch>
            <a:fillRect/>
          </a:stretch>
        </p:blipFill>
        <p:spPr>
          <a:xfrm>
            <a:off x="6384032" y="3029910"/>
            <a:ext cx="5492496" cy="3343656"/>
          </a:xfrm>
          <a:prstGeom prst="rect">
            <a:avLst/>
          </a:prstGeom>
        </p:spPr>
      </p:pic>
    </p:spTree>
    <p:extLst>
      <p:ext uri="{BB962C8B-B14F-4D97-AF65-F5344CB8AC3E}">
        <p14:creationId xmlns:p14="http://schemas.microsoft.com/office/powerpoint/2010/main" val="379901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C4D1-AA01-4082-FD27-EEE90DA36DCB}"/>
              </a:ext>
            </a:extLst>
          </p:cNvPr>
          <p:cNvSpPr>
            <a:spLocks noGrp="1"/>
          </p:cNvSpPr>
          <p:nvPr>
            <p:ph type="title"/>
          </p:nvPr>
        </p:nvSpPr>
        <p:spPr/>
        <p:txBody>
          <a:bodyPr/>
          <a:lstStyle/>
          <a:p>
            <a:r>
              <a:rPr lang="el-GR" dirty="0"/>
              <a:t>ΠΕΡΙΓΡΑΜΜΑ</a:t>
            </a:r>
          </a:p>
        </p:txBody>
      </p:sp>
      <p:sp>
        <p:nvSpPr>
          <p:cNvPr id="3" name="Text Placeholder 2">
            <a:extLst>
              <a:ext uri="{FF2B5EF4-FFF2-40B4-BE49-F238E27FC236}">
                <a16:creationId xmlns:a16="http://schemas.microsoft.com/office/drawing/2014/main" id="{77CD47B2-6811-D1C4-5F46-44DB47A83892}"/>
              </a:ext>
            </a:extLst>
          </p:cNvPr>
          <p:cNvSpPr>
            <a:spLocks noGrp="1"/>
          </p:cNvSpPr>
          <p:nvPr>
            <p:ph type="body" idx="1"/>
          </p:nvPr>
        </p:nvSpPr>
        <p:spPr>
          <a:xfrm>
            <a:off x="6686023" y="2060848"/>
            <a:ext cx="5314633" cy="2900620"/>
          </a:xfrm>
        </p:spPr>
        <p:txBody>
          <a:bodyPr/>
          <a:lstStyle/>
          <a:p>
            <a:r>
              <a:rPr lang="en-US" dirty="0"/>
              <a:t>1.</a:t>
            </a:r>
            <a:r>
              <a:rPr lang="el-GR" dirty="0"/>
              <a:t>Ο </a:t>
            </a:r>
            <a:r>
              <a:rPr lang="el-GR" dirty="0" err="1"/>
              <a:t>πληθυσμοσ</a:t>
            </a:r>
            <a:r>
              <a:rPr lang="el-GR" dirty="0"/>
              <a:t>: </a:t>
            </a:r>
            <a:r>
              <a:rPr lang="el-GR" b="1" dirty="0" err="1"/>
              <a:t>προβλημα</a:t>
            </a:r>
            <a:r>
              <a:rPr lang="el-GR" b="1" dirty="0"/>
              <a:t> ή </a:t>
            </a:r>
            <a:r>
              <a:rPr lang="el-GR" b="1" dirty="0" err="1"/>
              <a:t>λυση</a:t>
            </a:r>
            <a:endParaRPr lang="el-GR" b="1" dirty="0"/>
          </a:p>
          <a:p>
            <a:r>
              <a:rPr lang="el-GR" dirty="0"/>
              <a:t>2. Τα </a:t>
            </a:r>
            <a:r>
              <a:rPr lang="el-GR" b="1" dirty="0" err="1"/>
              <a:t>μακροοικονομικα</a:t>
            </a:r>
            <a:r>
              <a:rPr lang="el-GR" dirty="0"/>
              <a:t> της </a:t>
            </a:r>
            <a:r>
              <a:rPr lang="el-GR" dirty="0" err="1"/>
              <a:t>γηρανσης</a:t>
            </a:r>
            <a:endParaRPr lang="el-GR" dirty="0"/>
          </a:p>
          <a:p>
            <a:r>
              <a:rPr lang="el-GR" dirty="0"/>
              <a:t>3. Τα </a:t>
            </a:r>
            <a:r>
              <a:rPr lang="el-GR" dirty="0" err="1"/>
              <a:t>οικονομικα</a:t>
            </a:r>
            <a:r>
              <a:rPr lang="el-GR" dirty="0"/>
              <a:t> της </a:t>
            </a:r>
            <a:r>
              <a:rPr lang="el-GR" b="1" dirty="0" err="1"/>
              <a:t>οικογενειας</a:t>
            </a:r>
            <a:endParaRPr lang="el-GR" b="1" dirty="0"/>
          </a:p>
          <a:p>
            <a:r>
              <a:rPr lang="el-GR" dirty="0"/>
              <a:t>4. Τα </a:t>
            </a:r>
            <a:r>
              <a:rPr lang="el-GR" dirty="0" err="1"/>
              <a:t>οικονομικα</a:t>
            </a:r>
            <a:r>
              <a:rPr lang="el-GR" dirty="0"/>
              <a:t> των </a:t>
            </a:r>
            <a:r>
              <a:rPr lang="el-GR" b="1" dirty="0" err="1"/>
              <a:t>γενεων</a:t>
            </a:r>
            <a:endParaRPr lang="el-GR" b="1" dirty="0"/>
          </a:p>
          <a:p>
            <a:endParaRPr lang="el-GR" dirty="0"/>
          </a:p>
          <a:p>
            <a:endParaRPr lang="el-GR" dirty="0"/>
          </a:p>
        </p:txBody>
      </p:sp>
      <p:sp>
        <p:nvSpPr>
          <p:cNvPr id="4" name="Date Placeholder 3">
            <a:extLst>
              <a:ext uri="{FF2B5EF4-FFF2-40B4-BE49-F238E27FC236}">
                <a16:creationId xmlns:a16="http://schemas.microsoft.com/office/drawing/2014/main" id="{7F505074-AC1B-5F2E-87F3-0AA5135505C0}"/>
              </a:ext>
            </a:extLst>
          </p:cNvPr>
          <p:cNvSpPr>
            <a:spLocks noGrp="1"/>
          </p:cNvSpPr>
          <p:nvPr>
            <p:ph type="dt" sz="half" idx="10"/>
          </p:nvPr>
        </p:nvSpPr>
        <p:spPr/>
        <p:txBody>
          <a:bodyPr/>
          <a:lstStyle/>
          <a:p>
            <a:pPr>
              <a:defRPr/>
            </a:pPr>
            <a:fld id="{41DB938C-B847-4B4B-984F-F7A3ADF79566}" type="datetime1">
              <a:rPr lang="en-GB" smtClean="0"/>
              <a:t>02/05/2025</a:t>
            </a:fld>
            <a:endParaRPr lang="en-GB"/>
          </a:p>
        </p:txBody>
      </p:sp>
      <p:sp>
        <p:nvSpPr>
          <p:cNvPr id="5" name="Slide Number Placeholder 4">
            <a:extLst>
              <a:ext uri="{FF2B5EF4-FFF2-40B4-BE49-F238E27FC236}">
                <a16:creationId xmlns:a16="http://schemas.microsoft.com/office/drawing/2014/main" id="{3BC386A0-02A7-EA7A-19C4-D29AD11AAC18}"/>
              </a:ext>
            </a:extLst>
          </p:cNvPr>
          <p:cNvSpPr>
            <a:spLocks noGrp="1"/>
          </p:cNvSpPr>
          <p:nvPr>
            <p:ph type="sldNum" sz="quarter" idx="12"/>
          </p:nvPr>
        </p:nvSpPr>
        <p:spPr/>
        <p:txBody>
          <a:bodyPr/>
          <a:lstStyle/>
          <a:p>
            <a:fld id="{129925B6-863B-4C2F-8765-BBFEFEBA9CE7}" type="slidenum">
              <a:rPr lang="en-GB" altLang="en-US" smtClean="0"/>
              <a:pPr/>
              <a:t>2</a:t>
            </a:fld>
            <a:endParaRPr lang="en-GB" altLang="en-US"/>
          </a:p>
        </p:txBody>
      </p:sp>
    </p:spTree>
    <p:extLst>
      <p:ext uri="{BB962C8B-B14F-4D97-AF65-F5344CB8AC3E}">
        <p14:creationId xmlns:p14="http://schemas.microsoft.com/office/powerpoint/2010/main" val="308075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73BD-D2AF-7DF8-7FC3-DE15DBBBA5D5}"/>
              </a:ext>
            </a:extLst>
          </p:cNvPr>
          <p:cNvSpPr>
            <a:spLocks noGrp="1"/>
          </p:cNvSpPr>
          <p:nvPr>
            <p:ph type="title"/>
          </p:nvPr>
        </p:nvSpPr>
        <p:spPr/>
        <p:txBody>
          <a:bodyPr/>
          <a:lstStyle/>
          <a:p>
            <a:r>
              <a:rPr lang="el-GR" dirty="0"/>
              <a:t>Οι δύο Δημογραφικές Μεταβάσεις</a:t>
            </a:r>
            <a:endParaRPr lang="en-GB" dirty="0"/>
          </a:p>
        </p:txBody>
      </p:sp>
      <p:graphicFrame>
        <p:nvGraphicFramePr>
          <p:cNvPr id="7" name="Content Placeholder 6">
            <a:extLst>
              <a:ext uri="{FF2B5EF4-FFF2-40B4-BE49-F238E27FC236}">
                <a16:creationId xmlns:a16="http://schemas.microsoft.com/office/drawing/2014/main" id="{049E7EA1-5962-AE2A-0DA7-E4D6E7D750C8}"/>
              </a:ext>
            </a:extLst>
          </p:cNvPr>
          <p:cNvGraphicFramePr>
            <a:graphicFrameLocks noGrp="1"/>
          </p:cNvGraphicFramePr>
          <p:nvPr>
            <p:ph idx="1"/>
          </p:nvPr>
        </p:nvGraphicFramePr>
        <p:xfrm>
          <a:off x="5663952" y="836712"/>
          <a:ext cx="5979752" cy="5616623"/>
        </p:xfrm>
        <a:graphic>
          <a:graphicData uri="http://schemas.openxmlformats.org/drawingml/2006/table">
            <a:tbl>
              <a:tblPr firstRow="1" firstCol="1" bandRow="1" bandCol="1"/>
              <a:tblGrid>
                <a:gridCol w="2989876">
                  <a:extLst>
                    <a:ext uri="{9D8B030D-6E8A-4147-A177-3AD203B41FA5}">
                      <a16:colId xmlns:a16="http://schemas.microsoft.com/office/drawing/2014/main" val="1609405761"/>
                    </a:ext>
                  </a:extLst>
                </a:gridCol>
                <a:gridCol w="2989876">
                  <a:extLst>
                    <a:ext uri="{9D8B030D-6E8A-4147-A177-3AD203B41FA5}">
                      <a16:colId xmlns:a16="http://schemas.microsoft.com/office/drawing/2014/main" val="2964687402"/>
                    </a:ext>
                  </a:extLst>
                </a:gridCol>
              </a:tblGrid>
              <a:tr h="220390">
                <a:tc>
                  <a:txBody>
                    <a:bodyPr/>
                    <a:lstStyle/>
                    <a:p>
                      <a:pPr algn="ctr">
                        <a:spcAft>
                          <a:spcPts val="400"/>
                        </a:spcAft>
                      </a:pPr>
                      <a:r>
                        <a:rPr lang="el-GR" sz="1200" b="1"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Πρώτη</a:t>
                      </a:r>
                      <a:r>
                        <a:rPr lang="el-G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Δημογραφική Μετάβαση</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400"/>
                        </a:spcAft>
                      </a:pPr>
                      <a:r>
                        <a:rPr lang="el-GR" sz="1200" b="1"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Δεύτερη</a:t>
                      </a:r>
                      <a:r>
                        <a:rPr lang="el-GR"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Δημογραφική Μετάβαση</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val="1033725405"/>
                  </a:ext>
                </a:extLst>
              </a:tr>
              <a:tr h="240427">
                <a:tc gridSpan="2">
                  <a:txBody>
                    <a:bodyPr/>
                    <a:lstStyle/>
                    <a:p>
                      <a:pPr algn="ctr">
                        <a:spcAft>
                          <a:spcPts val="400"/>
                        </a:spcAft>
                      </a:pPr>
                      <a:r>
                        <a:rPr lang="el-GR"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Α.Γάμος</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GB"/>
                    </a:p>
                  </a:txBody>
                  <a:tcPr/>
                </a:tc>
                <a:extLst>
                  <a:ext uri="{0D108BD9-81ED-4DB2-BD59-A6C34878D82A}">
                    <a16:rowId xmlns:a16="http://schemas.microsoft.com/office/drawing/2014/main" val="3244880670"/>
                  </a:ext>
                </a:extLst>
              </a:tr>
              <a:tr h="1001776">
                <a:tc>
                  <a:txBody>
                    <a:bodyPr/>
                    <a:lstStyle/>
                    <a:p>
                      <a:pPr algn="just">
                        <a:spcAft>
                          <a:spcPts val="400"/>
                        </a:spcAft>
                      </a:pPr>
                      <a:r>
                        <a:rPr lang="el-GR" sz="1050" b="1">
                          <a:effectLst/>
                          <a:latin typeface="Calibri" panose="020F0502020204030204" pitchFamily="34" charset="0"/>
                          <a:ea typeface="Calibri" panose="020F0502020204030204" pitchFamily="34" charset="0"/>
                          <a:cs typeface="Times New Roman" panose="02020603050405020304" pitchFamily="18" charset="0"/>
                        </a:rPr>
                        <a:t>Ποσοστό γάμων ↑, ηλικία 1</a:t>
                      </a:r>
                      <a:r>
                        <a:rPr lang="el-GR" sz="1050" b="1" baseline="30000">
                          <a:effectLst/>
                          <a:latin typeface="Calibri" panose="020F0502020204030204" pitchFamily="34" charset="0"/>
                          <a:ea typeface="Calibri" panose="020F0502020204030204" pitchFamily="34" charset="0"/>
                          <a:cs typeface="Times New Roman" panose="02020603050405020304" pitchFamily="18" charset="0"/>
                        </a:rPr>
                        <a:t>ου</a:t>
                      </a:r>
                      <a:r>
                        <a:rPr lang="el-GR" sz="1050" b="1">
                          <a:effectLst/>
                          <a:latin typeface="Calibri" panose="020F0502020204030204" pitchFamily="34" charset="0"/>
                          <a:ea typeface="Calibri" panose="020F0502020204030204" pitchFamily="34" charset="0"/>
                          <a:cs typeface="Times New Roman" panose="02020603050405020304" pitchFamily="18" charset="0"/>
                        </a:rPr>
                        <a:t> γάμου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b="1">
                          <a:effectLst/>
                          <a:latin typeface="Calibri" panose="020F0502020204030204" pitchFamily="34" charset="0"/>
                          <a:ea typeface="Calibri" panose="020F0502020204030204" pitchFamily="34" charset="0"/>
                          <a:cs typeface="Times New Roman" panose="02020603050405020304" pitchFamily="18" charset="0"/>
                        </a:rPr>
                        <a:t>Μικρότερη ή μειωμένη συγκατοίκηση</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b="1">
                          <a:effectLst/>
                          <a:latin typeface="Calibri" panose="020F0502020204030204" pitchFamily="34" charset="0"/>
                          <a:ea typeface="Calibri" panose="020F0502020204030204" pitchFamily="34" charset="0"/>
                          <a:cs typeface="Times New Roman" panose="02020603050405020304" pitchFamily="18" charset="0"/>
                        </a:rPr>
                        <a:t>Χαμηλά διαζύγια</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b="1">
                          <a:effectLst/>
                          <a:latin typeface="Calibri" panose="020F0502020204030204" pitchFamily="34" charset="0"/>
                          <a:ea typeface="Calibri" panose="020F0502020204030204" pitchFamily="34" charset="0"/>
                          <a:cs typeface="Times New Roman" panose="02020603050405020304" pitchFamily="18" charset="0"/>
                        </a:rPr>
                        <a:t>Υψηλό ποσοστό δεύτερων γάμων</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noFill/>
                  </a:tcPr>
                </a:tc>
                <a:tc>
                  <a:txBody>
                    <a:bodyPr/>
                    <a:lstStyle/>
                    <a:p>
                      <a:pPr algn="just">
                        <a:spcAft>
                          <a:spcPts val="400"/>
                        </a:spcAft>
                      </a:pPr>
                      <a:r>
                        <a:rPr lang="el-GR" sz="1050">
                          <a:effectLst/>
                          <a:latin typeface="Calibri" panose="020F0502020204030204" pitchFamily="34" charset="0"/>
                          <a:ea typeface="Calibri" panose="020F0502020204030204" pitchFamily="34" charset="0"/>
                          <a:cs typeface="Times New Roman" panose="02020603050405020304" pitchFamily="18" charset="0"/>
                        </a:rPr>
                        <a:t>Ποσοστό παντρεμένων↓, ηλικία 1</a:t>
                      </a:r>
                      <a:r>
                        <a:rPr lang="el-GR" sz="1050" baseline="30000">
                          <a:effectLst/>
                          <a:latin typeface="Calibri" panose="020F0502020204030204" pitchFamily="34" charset="0"/>
                          <a:ea typeface="Calibri" panose="020F0502020204030204" pitchFamily="34" charset="0"/>
                          <a:cs typeface="Times New Roman" panose="02020603050405020304" pitchFamily="18" charset="0"/>
                        </a:rPr>
                        <a:t>ου</a:t>
                      </a:r>
                      <a:r>
                        <a:rPr lang="el-GR" sz="1050">
                          <a:effectLst/>
                          <a:latin typeface="Calibri" panose="020F0502020204030204" pitchFamily="34" charset="0"/>
                          <a:ea typeface="Calibri" panose="020F0502020204030204" pitchFamily="34" charset="0"/>
                          <a:cs typeface="Times New Roman" panose="02020603050405020304" pitchFamily="18" charset="0"/>
                        </a:rPr>
                        <a:t> γάμου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a:effectLst/>
                          <a:latin typeface="Calibri" panose="020F0502020204030204" pitchFamily="34" charset="0"/>
                          <a:ea typeface="Calibri" panose="020F0502020204030204" pitchFamily="34" charset="0"/>
                          <a:cs typeface="Times New Roman" panose="02020603050405020304" pitchFamily="18" charset="0"/>
                        </a:rPr>
                        <a:t>Αύξηση στην συγκατοίκηση</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a:effectLst/>
                          <a:latin typeface="Calibri" panose="020F0502020204030204" pitchFamily="34" charset="0"/>
                          <a:ea typeface="Calibri" panose="020F0502020204030204" pitchFamily="34" charset="0"/>
                          <a:cs typeface="Times New Roman" panose="02020603050405020304" pitchFamily="18" charset="0"/>
                        </a:rPr>
                        <a:t>Αύξηση και ενωρίτερα διαζύγια</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a:effectLst/>
                          <a:latin typeface="Calibri" panose="020F0502020204030204" pitchFamily="34" charset="0"/>
                          <a:ea typeface="Calibri" panose="020F0502020204030204" pitchFamily="34" charset="0"/>
                          <a:cs typeface="Times New Roman" panose="02020603050405020304" pitchFamily="18" charset="0"/>
                        </a:rPr>
                        <a:t>Πτώση στους δεύτερους γάμους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noFill/>
                  </a:tcPr>
                </a:tc>
                <a:extLst>
                  <a:ext uri="{0D108BD9-81ED-4DB2-BD59-A6C34878D82A}">
                    <a16:rowId xmlns:a16="http://schemas.microsoft.com/office/drawing/2014/main" val="259331067"/>
                  </a:ext>
                </a:extLst>
              </a:tr>
              <a:tr h="240427">
                <a:tc gridSpan="2">
                  <a:txBody>
                    <a:bodyPr/>
                    <a:lstStyle/>
                    <a:p>
                      <a:pPr algn="ctr">
                        <a:spcAft>
                          <a:spcPts val="400"/>
                        </a:spcAft>
                      </a:pPr>
                      <a:r>
                        <a:rPr lang="el-GR"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 Γονιμότητα</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GB"/>
                    </a:p>
                  </a:txBody>
                  <a:tcPr/>
                </a:tc>
                <a:extLst>
                  <a:ext uri="{0D108BD9-81ED-4DB2-BD59-A6C34878D82A}">
                    <a16:rowId xmlns:a16="http://schemas.microsoft.com/office/drawing/2014/main" val="3743909417"/>
                  </a:ext>
                </a:extLst>
              </a:tr>
              <a:tr h="1202131">
                <a:tc>
                  <a:txBody>
                    <a:bodyPr/>
                    <a:lstStyle/>
                    <a:p>
                      <a:pPr algn="just">
                        <a:spcAft>
                          <a:spcPts val="400"/>
                        </a:spcAft>
                      </a:pPr>
                      <a:r>
                        <a:rPr lang="el-GR" sz="1050" b="1">
                          <a:effectLst/>
                          <a:latin typeface="Calibri" panose="020F0502020204030204" pitchFamily="34" charset="0"/>
                          <a:ea typeface="Calibri" panose="020F0502020204030204" pitchFamily="34" charset="0"/>
                          <a:cs typeface="Times New Roman" panose="02020603050405020304" pitchFamily="18" charset="0"/>
                        </a:rPr>
                        <a:t>Μείωση στην γονιμότητα (↓ σε μεγάλες ηλικίες, πτώση στην ηλικία όταν 1</a:t>
                      </a:r>
                      <a:r>
                        <a:rPr lang="el-GR" sz="1050" b="1" baseline="30000">
                          <a:effectLst/>
                          <a:latin typeface="Calibri" panose="020F0502020204030204" pitchFamily="34" charset="0"/>
                          <a:ea typeface="Calibri" panose="020F0502020204030204" pitchFamily="34" charset="0"/>
                          <a:cs typeface="Times New Roman" panose="02020603050405020304" pitchFamily="18" charset="0"/>
                        </a:rPr>
                        <a:t>ο</a:t>
                      </a:r>
                      <a:r>
                        <a:rPr lang="el-GR" sz="1050" b="1">
                          <a:effectLst/>
                          <a:latin typeface="Calibri" panose="020F0502020204030204" pitchFamily="34" charset="0"/>
                          <a:ea typeface="Calibri" panose="020F0502020204030204" pitchFamily="34" charset="0"/>
                          <a:cs typeface="Times New Roman" panose="02020603050405020304" pitchFamily="18" charset="0"/>
                        </a:rPr>
                        <a:t> παιδί)</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b="1">
                          <a:effectLst/>
                          <a:latin typeface="Calibri" panose="020F0502020204030204" pitchFamily="34" charset="0"/>
                          <a:ea typeface="Calibri" panose="020F0502020204030204" pitchFamily="34" charset="0"/>
                          <a:cs typeface="Times New Roman" panose="02020603050405020304" pitchFamily="18" charset="0"/>
                        </a:rPr>
                        <a:t>Προβλήματα στην αντισύλληψη</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b="1">
                          <a:effectLst/>
                          <a:latin typeface="Calibri" panose="020F0502020204030204" pitchFamily="34" charset="0"/>
                          <a:ea typeface="Calibri" panose="020F0502020204030204" pitchFamily="34" charset="0"/>
                          <a:cs typeface="Times New Roman" panose="02020603050405020304" pitchFamily="18" charset="0"/>
                        </a:rPr>
                        <a:t>Μείωση στην εκτός γάμου γεννήσεις</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b="1">
                          <a:effectLst/>
                          <a:latin typeface="Calibri" panose="020F0502020204030204" pitchFamily="34" charset="0"/>
                          <a:ea typeface="Calibri" panose="020F0502020204030204" pitchFamily="34" charset="0"/>
                          <a:cs typeface="Times New Roman" panose="02020603050405020304" pitchFamily="18" charset="0"/>
                        </a:rPr>
                        <a:t>Χαμηλότερη τελική ατεκνία σε ζευγάρια</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noFill/>
                  </a:tcPr>
                </a:tc>
                <a:tc>
                  <a:txBody>
                    <a:bodyPr/>
                    <a:lstStyle/>
                    <a:p>
                      <a:pPr algn="just">
                        <a:spcAft>
                          <a:spcPts val="400"/>
                        </a:spcAft>
                      </a:pPr>
                      <a:r>
                        <a:rPr lang="el-GR" sz="1050">
                          <a:effectLst/>
                          <a:latin typeface="Calibri" panose="020F0502020204030204" pitchFamily="34" charset="0"/>
                          <a:ea typeface="Calibri" panose="020F0502020204030204" pitchFamily="34" charset="0"/>
                          <a:cs typeface="Times New Roman" panose="02020603050405020304" pitchFamily="18" charset="0"/>
                        </a:rPr>
                        <a:t>Περαιτέρω μείωση (αναβολή, μέση ηλικία↑, επιθυμία για οικογένεια &lt; αναπλήρωσης)</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a:effectLst/>
                          <a:latin typeface="Calibri" panose="020F0502020204030204" pitchFamily="34" charset="0"/>
                          <a:ea typeface="Calibri" panose="020F0502020204030204" pitchFamily="34" charset="0"/>
                          <a:cs typeface="Times New Roman" panose="02020603050405020304" pitchFamily="18" charset="0"/>
                        </a:rPr>
                        <a:t>Αποτελεσματικότερη αντισύλληψη (εξαιρέσεις)</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a:effectLst/>
                          <a:latin typeface="Calibri" panose="020F0502020204030204" pitchFamily="34" charset="0"/>
                          <a:ea typeface="Calibri" panose="020F0502020204030204" pitchFamily="34" charset="0"/>
                          <a:cs typeface="Times New Roman" panose="02020603050405020304" pitchFamily="18" charset="0"/>
                        </a:rPr>
                        <a:t>Εκτός γάμου γεννήσεις ↑ με συγκατοίκηση</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a:effectLst/>
                          <a:latin typeface="Calibri" panose="020F0502020204030204" pitchFamily="34" charset="0"/>
                          <a:ea typeface="Calibri" panose="020F0502020204030204" pitchFamily="34" charset="0"/>
                          <a:cs typeface="Times New Roman" panose="02020603050405020304" pitchFamily="18" charset="0"/>
                        </a:rPr>
                        <a:t>Υψηλότερη τελική ατεκνία σε ζευγάρια</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noFill/>
                  </a:tcPr>
                </a:tc>
                <a:extLst>
                  <a:ext uri="{0D108BD9-81ED-4DB2-BD59-A6C34878D82A}">
                    <a16:rowId xmlns:a16="http://schemas.microsoft.com/office/drawing/2014/main" val="2939162171"/>
                  </a:ext>
                </a:extLst>
              </a:tr>
              <a:tr h="240427">
                <a:tc gridSpan="2">
                  <a:txBody>
                    <a:bodyPr/>
                    <a:lstStyle/>
                    <a:p>
                      <a:pPr algn="ctr">
                        <a:spcAft>
                          <a:spcPts val="400"/>
                        </a:spcAft>
                      </a:pPr>
                      <a:r>
                        <a:rPr lang="el-GR"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Γ. Κοινωνία</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GB"/>
                    </a:p>
                  </a:txBody>
                  <a:tcPr/>
                </a:tc>
                <a:extLst>
                  <a:ext uri="{0D108BD9-81ED-4DB2-BD59-A6C34878D82A}">
                    <a16:rowId xmlns:a16="http://schemas.microsoft.com/office/drawing/2014/main" val="818334741"/>
                  </a:ext>
                </a:extLst>
              </a:tr>
              <a:tr h="2471045">
                <a:tc>
                  <a:txBody>
                    <a:bodyPr/>
                    <a:lstStyle/>
                    <a:p>
                      <a:pPr algn="just">
                        <a:spcAft>
                          <a:spcPts val="400"/>
                        </a:spcAft>
                      </a:pPr>
                      <a:r>
                        <a:rPr lang="el-GR" sz="1050" b="1" dirty="0">
                          <a:effectLst/>
                          <a:latin typeface="Calibri" panose="020F0502020204030204" pitchFamily="34" charset="0"/>
                          <a:ea typeface="Calibri" panose="020F0502020204030204" pitchFamily="34" charset="0"/>
                          <a:cs typeface="Times New Roman" panose="02020603050405020304" pitchFamily="18" charset="0"/>
                        </a:rPr>
                        <a:t>Ενασχόληση με υλικές ανάγκες (εισόδημα, υγεία). Αλληλεγγύη σημαντική.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b="1" dirty="0">
                          <a:effectLst/>
                          <a:latin typeface="Calibri" panose="020F0502020204030204" pitchFamily="34" charset="0"/>
                          <a:ea typeface="Calibri" panose="020F0502020204030204" pitchFamily="34" charset="0"/>
                          <a:cs typeface="Times New Roman" panose="02020603050405020304" pitchFamily="18" charset="0"/>
                        </a:rPr>
                        <a:t>Αυξανόμενη συμμετοχή σε θεσμούς (κόμματα συνδικάτα), Ενδυνάμωση κοινωνικής συνοχής.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b="1" dirty="0">
                          <a:effectLst/>
                          <a:latin typeface="Calibri" panose="020F0502020204030204" pitchFamily="34" charset="0"/>
                          <a:ea typeface="Calibri" panose="020F0502020204030204" pitchFamily="34" charset="0"/>
                          <a:cs typeface="Times New Roman" panose="02020603050405020304" pitchFamily="18" charset="0"/>
                        </a:rPr>
                        <a:t>Σημαντική παρέμβαση Κράτους σε επίπεδο αξιών. 1</a:t>
                      </a:r>
                      <a:r>
                        <a:rPr lang="el-GR" sz="1050" b="1"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1050" b="1" dirty="0">
                          <a:effectLst/>
                          <a:latin typeface="Calibri" panose="020F0502020204030204" pitchFamily="34" charset="0"/>
                          <a:ea typeface="Calibri" panose="020F0502020204030204" pitchFamily="34" charset="0"/>
                          <a:cs typeface="Times New Roman" panose="02020603050405020304" pitchFamily="18" charset="0"/>
                        </a:rPr>
                        <a:t>  κύμα ‘</a:t>
                      </a:r>
                      <a:r>
                        <a:rPr lang="el-GR" sz="1050" b="1" dirty="0" err="1">
                          <a:effectLst/>
                          <a:latin typeface="Calibri" panose="020F0502020204030204" pitchFamily="34" charset="0"/>
                          <a:ea typeface="Calibri" panose="020F0502020204030204" pitchFamily="34" charset="0"/>
                          <a:cs typeface="Times New Roman" panose="02020603050405020304" pitchFamily="18" charset="0"/>
                        </a:rPr>
                        <a:t>εκκομίσκευσης</a:t>
                      </a:r>
                      <a:r>
                        <a:rPr lang="el-GR" sz="105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b="1" dirty="0">
                          <a:effectLst/>
                          <a:latin typeface="Calibri" panose="020F0502020204030204" pitchFamily="34" charset="0"/>
                          <a:ea typeface="Calibri" panose="020F0502020204030204" pitchFamily="34" charset="0"/>
                          <a:cs typeface="Times New Roman" panose="02020603050405020304" pitchFamily="18" charset="0"/>
                        </a:rPr>
                        <a:t>Διαχωρισμός στον ρόλο των φύλων, πολιτική υπέρ οικογένειας, πατερναλισμός.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b="1" dirty="0">
                          <a:effectLst/>
                          <a:latin typeface="Calibri" panose="020F0502020204030204" pitchFamily="34" charset="0"/>
                          <a:ea typeface="Calibri" panose="020F0502020204030204" pitchFamily="34" charset="0"/>
                          <a:cs typeface="Times New Roman" panose="02020603050405020304" pitchFamily="18" charset="0"/>
                        </a:rPr>
                        <a:t>Σταθερές διαδρομές ζωής, κυριαρχία του μοντέλου μιας οικογένειας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noFill/>
                  </a:tcPr>
                </a:tc>
                <a:tc>
                  <a:txBody>
                    <a:bodyPr/>
                    <a:lstStyle/>
                    <a:p>
                      <a:pPr algn="just">
                        <a:spcAft>
                          <a:spcPts val="400"/>
                        </a:spcAft>
                      </a:pPr>
                      <a:r>
                        <a:rPr lang="el-GR" sz="1050" dirty="0">
                          <a:effectLst/>
                          <a:latin typeface="Calibri" panose="020F0502020204030204" pitchFamily="34" charset="0"/>
                          <a:ea typeface="Calibri" panose="020F0502020204030204" pitchFamily="34" charset="0"/>
                          <a:cs typeface="Times New Roman" panose="02020603050405020304" pitchFamily="18" charset="0"/>
                        </a:rPr>
                        <a:t>Ενασχόληση με ατομική αυτονομία, αυτοπραγμάτωση. Έμφαση στην ανεκτικότητα.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dirty="0">
                          <a:effectLst/>
                          <a:latin typeface="Calibri" panose="020F0502020204030204" pitchFamily="34" charset="0"/>
                          <a:ea typeface="Calibri" panose="020F0502020204030204" pitchFamily="34" charset="0"/>
                          <a:cs typeface="Times New Roman" panose="02020603050405020304" pitchFamily="18" charset="0"/>
                        </a:rPr>
                        <a:t>Αποδέσμευση από συλλογικότητες. Αποδυνάμωση κοινωνικής συνοχής.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dirty="0">
                          <a:effectLst/>
                          <a:latin typeface="Calibri" panose="020F0502020204030204" pitchFamily="34" charset="0"/>
                          <a:ea typeface="Calibri" panose="020F0502020204030204" pitchFamily="34" charset="0"/>
                          <a:cs typeface="Times New Roman" panose="02020603050405020304" pitchFamily="18" charset="0"/>
                        </a:rPr>
                        <a:t>Υποχώρηση Κράτους. 2</a:t>
                      </a:r>
                      <a:r>
                        <a:rPr lang="el-GR" sz="105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1050" dirty="0">
                          <a:effectLst/>
                          <a:latin typeface="Calibri" panose="020F0502020204030204" pitchFamily="34" charset="0"/>
                          <a:ea typeface="Calibri" panose="020F0502020204030204" pitchFamily="34" charset="0"/>
                          <a:cs typeface="Times New Roman" panose="02020603050405020304" pitchFamily="18" charset="0"/>
                        </a:rPr>
                        <a:t> κύμα ‘</a:t>
                      </a:r>
                      <a:r>
                        <a:rPr lang="el-GR" sz="1050" dirty="0" err="1">
                          <a:effectLst/>
                          <a:latin typeface="Calibri" panose="020F0502020204030204" pitchFamily="34" charset="0"/>
                          <a:ea typeface="Calibri" panose="020F0502020204030204" pitchFamily="34" charset="0"/>
                          <a:cs typeface="Times New Roman" panose="02020603050405020304" pitchFamily="18" charset="0"/>
                        </a:rPr>
                        <a:t>εκκομίσκευσης</a:t>
                      </a:r>
                      <a:r>
                        <a:rPr lang="el-GR" sz="1050" dirty="0">
                          <a:effectLst/>
                          <a:latin typeface="Calibri" panose="020F0502020204030204" pitchFamily="34" charset="0"/>
                          <a:ea typeface="Calibri" panose="020F0502020204030204" pitchFamily="34" charset="0"/>
                          <a:cs typeface="Times New Roman" panose="02020603050405020304" pitchFamily="18" charset="0"/>
                        </a:rPr>
                        <a:t>’., σεξουαλική επανάσταση, αμφισβήτηση εξουσίας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dirty="0">
                          <a:effectLst/>
                          <a:latin typeface="Calibri" panose="020F0502020204030204" pitchFamily="34" charset="0"/>
                          <a:ea typeface="Calibri" panose="020F0502020204030204" pitchFamily="34" charset="0"/>
                          <a:cs typeface="Times New Roman" panose="02020603050405020304" pitchFamily="18" charset="0"/>
                        </a:rPr>
                        <a:t>Αυξανόμενη συμμετρία στα φύλα. Γυναικεία οικονομική αυτονομία.</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050" dirty="0">
                          <a:effectLst/>
                          <a:latin typeface="Calibri" panose="020F0502020204030204" pitchFamily="34" charset="0"/>
                          <a:ea typeface="Calibri" panose="020F0502020204030204" pitchFamily="34" charset="0"/>
                          <a:cs typeface="Times New Roman" panose="02020603050405020304" pitchFamily="18" charset="0"/>
                        </a:rPr>
                        <a:t>Ευελιξία στις διαδρομές ζωής, ποικίλα μοντέλα διαβίωσης, ανοικτό μέλλον</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noFill/>
                  </a:tcPr>
                </a:tc>
                <a:extLst>
                  <a:ext uri="{0D108BD9-81ED-4DB2-BD59-A6C34878D82A}">
                    <a16:rowId xmlns:a16="http://schemas.microsoft.com/office/drawing/2014/main" val="2971503943"/>
                  </a:ext>
                </a:extLst>
              </a:tr>
            </a:tbl>
          </a:graphicData>
        </a:graphic>
      </p:graphicFrame>
      <p:sp>
        <p:nvSpPr>
          <p:cNvPr id="4" name="Text Placeholder 3">
            <a:extLst>
              <a:ext uri="{FF2B5EF4-FFF2-40B4-BE49-F238E27FC236}">
                <a16:creationId xmlns:a16="http://schemas.microsoft.com/office/drawing/2014/main" id="{AC98073A-AB49-5BA9-BB9D-3184BB680833}"/>
              </a:ext>
            </a:extLst>
          </p:cNvPr>
          <p:cNvSpPr>
            <a:spLocks noGrp="1"/>
          </p:cNvSpPr>
          <p:nvPr>
            <p:ph type="body" sz="half" idx="2"/>
          </p:nvPr>
        </p:nvSpPr>
        <p:spPr>
          <a:xfrm>
            <a:off x="983432" y="3140968"/>
            <a:ext cx="3456384" cy="2883911"/>
          </a:xfrm>
        </p:spPr>
        <p:txBody>
          <a:bodyPr>
            <a:normAutofit lnSpcReduction="10000"/>
          </a:bodyPr>
          <a:lstStyle/>
          <a:p>
            <a:r>
              <a:rPr lang="el-GR" dirty="0"/>
              <a:t>Στην Ευρώπη βρισκόμαστε στην </a:t>
            </a:r>
            <a:r>
              <a:rPr lang="el-GR" i="1" dirty="0"/>
              <a:t>δεύτερη</a:t>
            </a:r>
            <a:r>
              <a:rPr lang="el-GR" dirty="0"/>
              <a:t> μετάβαση: Κρίσιμο σημείο η </a:t>
            </a:r>
            <a:r>
              <a:rPr lang="el-GR" sz="1600" b="1" dirty="0">
                <a:solidFill>
                  <a:schemeClr val="accent3"/>
                </a:solidFill>
              </a:rPr>
              <a:t>Συμμετρία στα φύλα. </a:t>
            </a:r>
          </a:p>
          <a:p>
            <a:r>
              <a:rPr lang="el-GR" sz="1600" b="1" dirty="0">
                <a:solidFill>
                  <a:schemeClr val="accent3"/>
                </a:solidFill>
              </a:rPr>
              <a:t>Η διαδικασία εμπεδώνεται στην Δυτική Ευρώπη, </a:t>
            </a:r>
            <a:r>
              <a:rPr lang="el-GR" sz="1600" b="1" i="1" dirty="0">
                <a:solidFill>
                  <a:schemeClr val="accent3"/>
                </a:solidFill>
                <a:effectLst>
                  <a:outerShdw blurRad="38100" dist="38100" dir="2700000" algn="tl">
                    <a:srgbClr val="000000">
                      <a:alpha val="43137"/>
                    </a:srgbClr>
                  </a:outerShdw>
                </a:effectLst>
              </a:rPr>
              <a:t>αργότερη εξάπλωση στο Νότο</a:t>
            </a:r>
          </a:p>
          <a:p>
            <a:r>
              <a:rPr lang="el-GR" sz="1600" b="1" i="1" dirty="0">
                <a:solidFill>
                  <a:schemeClr val="accent3"/>
                </a:solidFill>
                <a:effectLst>
                  <a:outerShdw blurRad="38100" dist="38100" dir="2700000" algn="tl">
                    <a:srgbClr val="000000">
                      <a:alpha val="43137"/>
                    </a:srgbClr>
                  </a:outerShdw>
                </a:effectLst>
              </a:rPr>
              <a:t>Όμως, σε Ιταλία και Ελλάδα (πολύ λιγότερο σε Ισπανία) – </a:t>
            </a:r>
            <a:r>
              <a:rPr lang="el-GR" sz="1800" b="1" i="1" dirty="0">
                <a:solidFill>
                  <a:schemeClr val="accent4"/>
                </a:solidFill>
                <a:effectLst>
                  <a:outerShdw blurRad="38100" dist="38100" dir="2700000" algn="tl">
                    <a:srgbClr val="000000">
                      <a:alpha val="43137"/>
                    </a:srgbClr>
                  </a:outerShdw>
                </a:effectLst>
              </a:rPr>
              <a:t>χαμηλή απασχόληση γυναικών + χαμηλή γονιμότητα</a:t>
            </a:r>
            <a:endParaRPr lang="en-GB" b="1" i="1" dirty="0">
              <a:solidFill>
                <a:schemeClr val="accent4"/>
              </a:solidFill>
              <a:effectLst>
                <a:outerShdw blurRad="38100" dist="38100" dir="2700000" algn="tl">
                  <a:srgbClr val="000000">
                    <a:alpha val="43137"/>
                  </a:srgbClr>
                </a:outerShdw>
              </a:effectLst>
            </a:endParaRPr>
          </a:p>
        </p:txBody>
      </p:sp>
      <p:sp>
        <p:nvSpPr>
          <p:cNvPr id="5" name="Date Placeholder 4">
            <a:extLst>
              <a:ext uri="{FF2B5EF4-FFF2-40B4-BE49-F238E27FC236}">
                <a16:creationId xmlns:a16="http://schemas.microsoft.com/office/drawing/2014/main" id="{B5A118F5-6465-81E7-3BE1-6290930DC5A4}"/>
              </a:ext>
            </a:extLst>
          </p:cNvPr>
          <p:cNvSpPr>
            <a:spLocks noGrp="1"/>
          </p:cNvSpPr>
          <p:nvPr>
            <p:ph type="dt" sz="half" idx="10"/>
          </p:nvPr>
        </p:nvSpPr>
        <p:spPr/>
        <p:txBody>
          <a:bodyPr/>
          <a:lstStyle/>
          <a:p>
            <a:pPr>
              <a:defRPr/>
            </a:pPr>
            <a:fld id="{11BA71E0-4A2D-48C2-9BAE-EFE4F29E9200}" type="datetime1">
              <a:rPr lang="en-GB" smtClean="0"/>
              <a:t>02/05/2025</a:t>
            </a:fld>
            <a:endParaRPr lang="en-GB"/>
          </a:p>
        </p:txBody>
      </p:sp>
      <p:sp>
        <p:nvSpPr>
          <p:cNvPr id="6" name="Slide Number Placeholder 5">
            <a:extLst>
              <a:ext uri="{FF2B5EF4-FFF2-40B4-BE49-F238E27FC236}">
                <a16:creationId xmlns:a16="http://schemas.microsoft.com/office/drawing/2014/main" id="{25AFBD77-0935-BCD1-822A-DFF8BB1D00F6}"/>
              </a:ext>
            </a:extLst>
          </p:cNvPr>
          <p:cNvSpPr>
            <a:spLocks noGrp="1"/>
          </p:cNvSpPr>
          <p:nvPr>
            <p:ph type="sldNum" sz="quarter" idx="12"/>
          </p:nvPr>
        </p:nvSpPr>
        <p:spPr/>
        <p:txBody>
          <a:bodyPr/>
          <a:lstStyle/>
          <a:p>
            <a:fld id="{129925B6-863B-4C2F-8765-BBFEFEBA9CE7}" type="slidenum">
              <a:rPr lang="en-GB" altLang="en-US" smtClean="0"/>
              <a:pPr/>
              <a:t>20</a:t>
            </a:fld>
            <a:endParaRPr lang="en-GB" altLang="en-US"/>
          </a:p>
        </p:txBody>
      </p:sp>
    </p:spTree>
    <p:extLst>
      <p:ext uri="{BB962C8B-B14F-4D97-AF65-F5344CB8AC3E}">
        <p14:creationId xmlns:p14="http://schemas.microsoft.com/office/powerpoint/2010/main" val="178285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A8B3-0DB3-D067-8F2C-24812C20B2B9}"/>
              </a:ext>
            </a:extLst>
          </p:cNvPr>
          <p:cNvSpPr>
            <a:spLocks noGrp="1"/>
          </p:cNvSpPr>
          <p:nvPr>
            <p:ph type="title"/>
          </p:nvPr>
        </p:nvSpPr>
        <p:spPr/>
        <p:txBody>
          <a:bodyPr/>
          <a:lstStyle/>
          <a:p>
            <a:r>
              <a:rPr lang="el-GR" dirty="0"/>
              <a:t>Το Μεσογειακό παράδοξο</a:t>
            </a:r>
            <a:endParaRPr lang="en-GB" dirty="0"/>
          </a:p>
        </p:txBody>
      </p:sp>
      <p:sp>
        <p:nvSpPr>
          <p:cNvPr id="3" name="Content Placeholder 2">
            <a:extLst>
              <a:ext uri="{FF2B5EF4-FFF2-40B4-BE49-F238E27FC236}">
                <a16:creationId xmlns:a16="http://schemas.microsoft.com/office/drawing/2014/main" id="{7928D5B3-74C5-7932-7F04-75E15D93FB4A}"/>
              </a:ext>
            </a:extLst>
          </p:cNvPr>
          <p:cNvSpPr>
            <a:spLocks noGrp="1"/>
          </p:cNvSpPr>
          <p:nvPr>
            <p:ph idx="1"/>
          </p:nvPr>
        </p:nvSpPr>
        <p:spPr>
          <a:xfrm>
            <a:off x="839416" y="2564904"/>
            <a:ext cx="10804287" cy="3454896"/>
          </a:xfrm>
        </p:spPr>
        <p:txBody>
          <a:bodyPr>
            <a:normAutofit fontScale="92500" lnSpcReduction="20000"/>
          </a:bodyPr>
          <a:lstStyle/>
          <a:p>
            <a:r>
              <a:rPr lang="el-GR" sz="1800" b="1" i="1" dirty="0">
                <a:solidFill>
                  <a:schemeClr val="tx1"/>
                </a:solidFill>
                <a:effectLst>
                  <a:outerShdw blurRad="38100" dist="38100" dir="2700000" algn="tl">
                    <a:srgbClr val="000000">
                      <a:alpha val="43137"/>
                    </a:srgbClr>
                  </a:outerShdw>
                </a:effectLst>
              </a:rPr>
              <a:t>Ελλάδα, Ιταλία, Πορτογαλία, Ισπανία 1975-1995:</a:t>
            </a:r>
          </a:p>
          <a:p>
            <a:pPr lvl="1"/>
            <a:r>
              <a:rPr lang="el-GR" b="1" i="1" dirty="0">
                <a:solidFill>
                  <a:schemeClr val="accent1"/>
                </a:solidFill>
                <a:effectLst>
                  <a:outerShdw blurRad="38100" dist="38100" dir="2700000" algn="tl">
                    <a:srgbClr val="000000">
                      <a:alpha val="43137"/>
                    </a:srgbClr>
                  </a:outerShdw>
                </a:effectLst>
              </a:rPr>
              <a:t>χαμηλή</a:t>
            </a:r>
            <a:r>
              <a:rPr lang="el-GR" b="1" i="1" dirty="0">
                <a:solidFill>
                  <a:schemeClr val="tx1"/>
                </a:solidFill>
                <a:effectLst>
                  <a:outerShdw blurRad="38100" dist="38100" dir="2700000" algn="tl">
                    <a:srgbClr val="000000">
                      <a:alpha val="43137"/>
                    </a:srgbClr>
                  </a:outerShdw>
                </a:effectLst>
              </a:rPr>
              <a:t> απασχόληση γυναικών + </a:t>
            </a:r>
            <a:r>
              <a:rPr lang="el-GR" b="1" i="1" dirty="0">
                <a:solidFill>
                  <a:schemeClr val="accent1"/>
                </a:solidFill>
                <a:effectLst>
                  <a:outerShdw blurRad="38100" dist="38100" dir="2700000" algn="tl">
                    <a:srgbClr val="000000">
                      <a:alpha val="43137"/>
                    </a:srgbClr>
                  </a:outerShdw>
                </a:effectLst>
              </a:rPr>
              <a:t>χαμηλή</a:t>
            </a:r>
            <a:r>
              <a:rPr lang="el-GR" b="1" i="1" dirty="0">
                <a:solidFill>
                  <a:schemeClr val="tx1"/>
                </a:solidFill>
                <a:effectLst>
                  <a:outerShdw blurRad="38100" dist="38100" dir="2700000" algn="tl">
                    <a:srgbClr val="000000">
                      <a:alpha val="43137"/>
                    </a:srgbClr>
                  </a:outerShdw>
                </a:effectLst>
              </a:rPr>
              <a:t> γονιμότητα</a:t>
            </a:r>
          </a:p>
          <a:p>
            <a:r>
              <a:rPr lang="el-GR" dirty="0">
                <a:solidFill>
                  <a:schemeClr val="tx1"/>
                </a:solidFill>
                <a:effectLst>
                  <a:outerShdw blurRad="38100" dist="38100" dir="2700000" algn="tl">
                    <a:srgbClr val="000000">
                      <a:alpha val="43137"/>
                    </a:srgbClr>
                  </a:outerShdw>
                </a:effectLst>
              </a:rPr>
              <a:t>Συνήθης εξήγηση: Καθυστερημένη σύγκλιση (ετεροχρονισμός)- χαμηλή γονιμότητα παροδική</a:t>
            </a:r>
          </a:p>
          <a:p>
            <a:r>
              <a:rPr lang="el-GR" dirty="0">
                <a:solidFill>
                  <a:schemeClr val="tx1"/>
                </a:solidFill>
                <a:effectLst>
                  <a:outerShdw blurRad="38100" dist="38100" dir="2700000" algn="tl">
                    <a:srgbClr val="000000">
                      <a:alpha val="43137"/>
                    </a:srgbClr>
                  </a:outerShdw>
                </a:effectLst>
              </a:rPr>
              <a:t>ΌΜΩΣ: </a:t>
            </a:r>
            <a:r>
              <a:rPr lang="el-GR" b="1" dirty="0">
                <a:solidFill>
                  <a:schemeClr val="tx1"/>
                </a:solidFill>
                <a:effectLst>
                  <a:outerShdw blurRad="38100" dist="38100" dir="2700000" algn="tl">
                    <a:srgbClr val="000000">
                      <a:alpha val="43137"/>
                    </a:srgbClr>
                  </a:outerShdw>
                </a:effectLst>
              </a:rPr>
              <a:t>Μοντέλο Ανεξαρτησίας εντός της Οικογένειας</a:t>
            </a:r>
          </a:p>
          <a:p>
            <a:pPr lvl="1"/>
            <a:r>
              <a:rPr lang="el-GR" dirty="0">
                <a:solidFill>
                  <a:schemeClr val="tx1"/>
                </a:solidFill>
              </a:rPr>
              <a:t>Παραμένουν οι  νέοι στο σπίτι περισσότερο και δεν φτιάχνουν οικογένειες  - </a:t>
            </a:r>
            <a:r>
              <a:rPr lang="en-US" dirty="0">
                <a:solidFill>
                  <a:schemeClr val="accent1"/>
                </a:solidFill>
                <a:effectLst>
                  <a:outerShdw blurRad="38100" dist="38100" dir="2700000" algn="tl">
                    <a:srgbClr val="000000">
                      <a:alpha val="43137"/>
                    </a:srgbClr>
                  </a:outerShdw>
                </a:effectLst>
              </a:rPr>
              <a:t>Hotel Mama</a:t>
            </a:r>
            <a:endParaRPr lang="el-GR" dirty="0">
              <a:solidFill>
                <a:schemeClr val="accent1"/>
              </a:solidFill>
              <a:effectLst>
                <a:outerShdw blurRad="38100" dist="38100" dir="2700000" algn="tl">
                  <a:srgbClr val="000000">
                    <a:alpha val="43137"/>
                  </a:srgbClr>
                </a:outerShdw>
              </a:effectLst>
            </a:endParaRPr>
          </a:p>
          <a:p>
            <a:pPr lvl="1"/>
            <a:r>
              <a:rPr lang="el-GR" dirty="0">
                <a:solidFill>
                  <a:schemeClr val="tx1"/>
                </a:solidFill>
              </a:rPr>
              <a:t>Η υψηλή ανεργία</a:t>
            </a:r>
            <a:r>
              <a:rPr lang="en-US" dirty="0">
                <a:solidFill>
                  <a:schemeClr val="tx1"/>
                </a:solidFill>
              </a:rPr>
              <a:t> </a:t>
            </a:r>
            <a:r>
              <a:rPr lang="el-GR" dirty="0">
                <a:solidFill>
                  <a:schemeClr val="tx1"/>
                </a:solidFill>
              </a:rPr>
              <a:t>νέων, </a:t>
            </a:r>
            <a:r>
              <a:rPr lang="el-GR" dirty="0" err="1">
                <a:solidFill>
                  <a:schemeClr val="tx1"/>
                </a:solidFill>
              </a:rPr>
              <a:t>μετακυλίεται</a:t>
            </a:r>
            <a:r>
              <a:rPr lang="el-GR" dirty="0">
                <a:solidFill>
                  <a:schemeClr val="tx1"/>
                </a:solidFill>
              </a:rPr>
              <a:t> ως κόστος στην οικογένεια.  </a:t>
            </a:r>
          </a:p>
          <a:p>
            <a:pPr lvl="1"/>
            <a:r>
              <a:rPr lang="el-GR" dirty="0">
                <a:solidFill>
                  <a:schemeClr val="tx1"/>
                </a:solidFill>
              </a:rPr>
              <a:t>Το κεντρικό κύτταρο παραμένει η </a:t>
            </a:r>
            <a:r>
              <a:rPr lang="el-GR" dirty="0">
                <a:solidFill>
                  <a:schemeClr val="tx1"/>
                </a:solidFill>
                <a:effectLst>
                  <a:outerShdw blurRad="38100" dist="38100" dir="2700000" algn="tl">
                    <a:srgbClr val="000000">
                      <a:alpha val="43137"/>
                    </a:srgbClr>
                  </a:outerShdw>
                </a:effectLst>
              </a:rPr>
              <a:t>οικογένεια</a:t>
            </a:r>
            <a:r>
              <a:rPr lang="el-GR" dirty="0">
                <a:solidFill>
                  <a:schemeClr val="tx1"/>
                </a:solidFill>
              </a:rPr>
              <a:t>, με ζευγάρι και τουλάχιστον ένα παιδί. </a:t>
            </a:r>
          </a:p>
          <a:p>
            <a:pPr lvl="2"/>
            <a:r>
              <a:rPr lang="el-GR" dirty="0">
                <a:solidFill>
                  <a:schemeClr val="tx1"/>
                </a:solidFill>
              </a:rPr>
              <a:t>Στο εσωτερικό της οικογένειας, λιγότερα παιδιά - με στενότερες σχέσεις γονέων-παιδιών. </a:t>
            </a:r>
          </a:p>
          <a:p>
            <a:pPr lvl="2"/>
            <a:r>
              <a:rPr lang="el-GR" dirty="0">
                <a:solidFill>
                  <a:schemeClr val="tx1"/>
                </a:solidFill>
              </a:rPr>
              <a:t> Μειώνεται ο αριθμός των παιδιών, και η έλευση του πρώτου παιδιού τοποθετείται σε μεγαλύτερη ηλικία. </a:t>
            </a:r>
          </a:p>
          <a:p>
            <a:r>
              <a:rPr lang="el-GR" dirty="0">
                <a:solidFill>
                  <a:schemeClr val="tx1"/>
                </a:solidFill>
              </a:rPr>
              <a:t>‘Παρατεταμένη εφηβεία’ – γονείς προσφέρουν δίχτυ προστασίας</a:t>
            </a:r>
          </a:p>
          <a:p>
            <a:pPr lvl="1"/>
            <a:r>
              <a:rPr lang="el-GR" dirty="0">
                <a:solidFill>
                  <a:schemeClr val="tx1"/>
                </a:solidFill>
              </a:rPr>
              <a:t>Προτεραιότητες διαφέρουν (πχ απόκτηση αυτοκινήτου πριν από δικό τους σπίτι)</a:t>
            </a:r>
            <a:endParaRPr lang="en-GB" dirty="0">
              <a:solidFill>
                <a:schemeClr val="tx1"/>
              </a:solidFill>
            </a:endParaRPr>
          </a:p>
        </p:txBody>
      </p:sp>
      <p:sp>
        <p:nvSpPr>
          <p:cNvPr id="4" name="Date Placeholder 3">
            <a:extLst>
              <a:ext uri="{FF2B5EF4-FFF2-40B4-BE49-F238E27FC236}">
                <a16:creationId xmlns:a16="http://schemas.microsoft.com/office/drawing/2014/main" id="{72F846E5-124D-820E-4C41-1481F9977084}"/>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61BDADBA-3389-F85A-5681-9CC09A4879A7}"/>
              </a:ext>
            </a:extLst>
          </p:cNvPr>
          <p:cNvSpPr>
            <a:spLocks noGrp="1"/>
          </p:cNvSpPr>
          <p:nvPr>
            <p:ph type="sldNum" sz="quarter" idx="12"/>
          </p:nvPr>
        </p:nvSpPr>
        <p:spPr/>
        <p:txBody>
          <a:bodyPr/>
          <a:lstStyle/>
          <a:p>
            <a:fld id="{129925B6-863B-4C2F-8765-BBFEFEBA9CE7}" type="slidenum">
              <a:rPr lang="en-GB" altLang="en-US" smtClean="0"/>
              <a:pPr/>
              <a:t>21</a:t>
            </a:fld>
            <a:endParaRPr lang="en-GB" altLang="en-US"/>
          </a:p>
        </p:txBody>
      </p:sp>
    </p:spTree>
    <p:extLst>
      <p:ext uri="{BB962C8B-B14F-4D97-AF65-F5344CB8AC3E}">
        <p14:creationId xmlns:p14="http://schemas.microsoft.com/office/powerpoint/2010/main" val="1094105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5F4E-0010-4BB0-68EF-7357CCF3283C}"/>
              </a:ext>
            </a:extLst>
          </p:cNvPr>
          <p:cNvSpPr>
            <a:spLocks noGrp="1"/>
          </p:cNvSpPr>
          <p:nvPr>
            <p:ph type="title"/>
          </p:nvPr>
        </p:nvSpPr>
        <p:spPr>
          <a:xfrm>
            <a:off x="1154954" y="912945"/>
            <a:ext cx="9117510" cy="767687"/>
          </a:xfrm>
        </p:spPr>
        <p:txBody>
          <a:bodyPr/>
          <a:lstStyle/>
          <a:p>
            <a:r>
              <a:rPr lang="el-GR" dirty="0"/>
              <a:t>Οικονομικά της Οικογένειας:</a:t>
            </a:r>
            <a:br>
              <a:rPr lang="el-GR" dirty="0"/>
            </a:br>
            <a:r>
              <a:rPr lang="el-GR" sz="3200" b="1" dirty="0">
                <a:effectLst>
                  <a:outerShdw blurRad="38100" dist="38100" dir="2700000" algn="tl">
                    <a:srgbClr val="000000">
                      <a:alpha val="43137"/>
                    </a:srgbClr>
                  </a:outerShdw>
                </a:effectLst>
              </a:rPr>
              <a:t>Ποιότητα παιδιών, ζευγάρια</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FCF4283-623B-3C6F-3ADC-79B2779098AD}"/>
              </a:ext>
            </a:extLst>
          </p:cNvPr>
          <p:cNvSpPr>
            <a:spLocks noGrp="1"/>
          </p:cNvSpPr>
          <p:nvPr>
            <p:ph idx="1"/>
          </p:nvPr>
        </p:nvSpPr>
        <p:spPr>
          <a:xfrm>
            <a:off x="695400" y="2204863"/>
            <a:ext cx="10657184" cy="4357407"/>
          </a:xfrm>
        </p:spPr>
        <p:txBody>
          <a:bodyPr>
            <a:normAutofit fontScale="77500" lnSpcReduction="20000"/>
          </a:bodyPr>
          <a:lstStyle/>
          <a:p>
            <a:r>
              <a:rPr lang="en-US" dirty="0"/>
              <a:t>O Gary Becker </a:t>
            </a:r>
            <a:r>
              <a:rPr lang="el-GR" dirty="0"/>
              <a:t>εφαρμόζει οικονομική ανάλυση μέσα στην οικογένεια</a:t>
            </a:r>
          </a:p>
          <a:p>
            <a:r>
              <a:rPr lang="el-GR" dirty="0"/>
              <a:t>Παραδοσιακά: </a:t>
            </a:r>
            <a:r>
              <a:rPr lang="el-GR" b="1" dirty="0"/>
              <a:t>Εξειδίκευση</a:t>
            </a:r>
            <a:r>
              <a:rPr lang="el-GR" dirty="0"/>
              <a:t> στα φύλα</a:t>
            </a:r>
            <a:r>
              <a:rPr lang="el-GR" dirty="0">
                <a:latin typeface="Calibri" panose="020F0502020204030204" pitchFamily="34" charset="0"/>
                <a:ea typeface="Calibri" panose="020F0502020204030204" pitchFamily="34" charset="0"/>
                <a:cs typeface="Calibri" panose="020F0502020204030204" pitchFamily="34" charset="0"/>
              </a:rPr>
              <a:t>⇒ Τα ζευγάρια διαφέρουν ⇒ </a:t>
            </a:r>
            <a:r>
              <a:rPr lang="el-GR" b="1" dirty="0">
                <a:latin typeface="Calibri" panose="020F0502020204030204" pitchFamily="34" charset="0"/>
                <a:ea typeface="Calibri" panose="020F0502020204030204" pitchFamily="34" charset="0"/>
                <a:cs typeface="Calibri" panose="020F0502020204030204" pitchFamily="34" charset="0"/>
              </a:rPr>
              <a:t>Ετερογαμία</a:t>
            </a:r>
          </a:p>
          <a:p>
            <a:pPr lvl="1"/>
            <a:r>
              <a:rPr lang="el-GR" dirty="0">
                <a:latin typeface="Calibri" panose="020F0502020204030204" pitchFamily="34" charset="0"/>
                <a:ea typeface="Calibri" panose="020F0502020204030204" pitchFamily="34" charset="0"/>
                <a:cs typeface="Calibri" panose="020F0502020204030204" pitchFamily="34" charset="0"/>
              </a:rPr>
              <a:t>Πχ Καθηγητές παντρεύονται μικρότερα ‘καλά κορίτσια από το χωριό’</a:t>
            </a:r>
          </a:p>
          <a:p>
            <a:r>
              <a:rPr lang="el-GR" dirty="0">
                <a:latin typeface="Calibri" panose="020F0502020204030204" pitchFamily="34" charset="0"/>
                <a:ea typeface="Calibri" panose="020F0502020204030204" pitchFamily="34" charset="0"/>
                <a:cs typeface="Calibri" panose="020F0502020204030204" pitchFamily="34" charset="0"/>
              </a:rPr>
              <a:t>Τώρα: </a:t>
            </a:r>
            <a:r>
              <a:rPr lang="el-GR" b="1" dirty="0" err="1">
                <a:latin typeface="Calibri" panose="020F0502020204030204" pitchFamily="34" charset="0"/>
                <a:ea typeface="Calibri" panose="020F0502020204030204" pitchFamily="34" charset="0"/>
                <a:cs typeface="Calibri" panose="020F0502020204030204" pitchFamily="34" charset="0"/>
              </a:rPr>
              <a:t>Ελκονται</a:t>
            </a:r>
            <a:r>
              <a:rPr lang="el-GR" b="1" dirty="0">
                <a:latin typeface="Calibri" panose="020F0502020204030204" pitchFamily="34" charset="0"/>
                <a:ea typeface="Calibri" panose="020F0502020204030204" pitchFamily="34" charset="0"/>
                <a:cs typeface="Calibri" panose="020F0502020204030204" pitchFamily="34" charset="0"/>
              </a:rPr>
              <a:t> τα όμοια  </a:t>
            </a:r>
            <a:r>
              <a:rPr lang="el-GR" dirty="0">
                <a:latin typeface="Calibri" panose="020F0502020204030204" pitchFamily="34" charset="0"/>
                <a:ea typeface="Calibri" panose="020F0502020204030204" pitchFamily="34" charset="0"/>
                <a:cs typeface="Calibri" panose="020F0502020204030204" pitchFamily="34" charset="0"/>
              </a:rPr>
              <a:t>- πχ τεχνολογία, δραστηριότητες, αξίες: ζευγάρια δημιουργούνται από ίδιες επαφές⇒ </a:t>
            </a:r>
            <a:r>
              <a:rPr lang="el-GR" b="1" dirty="0">
                <a:latin typeface="Calibri" panose="020F0502020204030204" pitchFamily="34" charset="0"/>
                <a:ea typeface="Calibri" panose="020F0502020204030204" pitchFamily="34" charset="0"/>
                <a:cs typeface="Calibri" panose="020F0502020204030204" pitchFamily="34" charset="0"/>
              </a:rPr>
              <a:t>Ομογαμία.  </a:t>
            </a:r>
          </a:p>
          <a:p>
            <a:pPr lvl="1"/>
            <a:r>
              <a:rPr lang="el-GR" b="1" dirty="0">
                <a:latin typeface="Calibri" panose="020F0502020204030204" pitchFamily="34" charset="0"/>
                <a:ea typeface="Calibri" panose="020F0502020204030204" pitchFamily="34" charset="0"/>
                <a:cs typeface="Calibri" panose="020F0502020204030204" pitchFamily="34" charset="0"/>
              </a:rPr>
              <a:t>Παράλληλος προγραμματισμός. Ευνοούνται πόλεις γιατί ψάχνονται ευκαιρίες για δύο άτομα</a:t>
            </a:r>
          </a:p>
          <a:p>
            <a:r>
              <a:rPr lang="el-GR" b="1" dirty="0">
                <a:latin typeface="Calibri" panose="020F0502020204030204" pitchFamily="34" charset="0"/>
                <a:ea typeface="Calibri" panose="020F0502020204030204" pitchFamily="34" charset="0"/>
                <a:cs typeface="Calibri" panose="020F0502020204030204" pitchFamily="34" charset="0"/>
              </a:rPr>
              <a:t>Η </a:t>
            </a:r>
            <a:r>
              <a:rPr lang="el-GR"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ποιότητα των παιδιών</a:t>
            </a:r>
            <a:r>
              <a:rPr lang="el-GR" dirty="0">
                <a:solidFill>
                  <a:schemeClr val="accent1"/>
                </a:solidFill>
                <a:latin typeface="Calibri" panose="020F0502020204030204" pitchFamily="34" charset="0"/>
                <a:ea typeface="Calibri" panose="020F0502020204030204" pitchFamily="34" charset="0"/>
                <a:cs typeface="Calibri" panose="020F0502020204030204" pitchFamily="34" charset="0"/>
              </a:rPr>
              <a:t>  - </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Τα παιδιά αποτελούν ένα είδος επενδυτικού αγαθού. Διαλέγεις πολλά ή λίγα</a:t>
            </a:r>
          </a:p>
          <a:p>
            <a:pPr lvl="1"/>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Τα παιδιά προκύπτουν από εξέταση </a:t>
            </a: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κόστους – οφέλους</a:t>
            </a:r>
          </a:p>
          <a:p>
            <a:pPr lvl="2"/>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Αγροτικές κοινωνίες – τα παιδιά εργάζονται από 6 ετών. Βιομηχανικές – εργασία παιδιών μετά τα 15 το </a:t>
            </a:r>
            <a:r>
              <a:rPr lang="el-GR" b="1" dirty="0" err="1">
                <a:solidFill>
                  <a:schemeClr val="tx1"/>
                </a:solidFill>
                <a:latin typeface="Calibri" panose="020F0502020204030204" pitchFamily="34" charset="0"/>
                <a:ea typeface="Calibri" panose="020F0502020204030204" pitchFamily="34" charset="0"/>
                <a:cs typeface="Calibri" panose="020F0502020204030204" pitchFamily="34" charset="0"/>
              </a:rPr>
              <a:t>νωρίτερο</a:t>
            </a:r>
            <a:endParaRPr lang="el-G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Τα ζευγάρια βλέπουν τώρα τα παιδιά όχι ως εισροή στην εργασία, αλλά ως </a:t>
            </a:r>
            <a:r>
              <a:rPr lang="el-GR" b="1" dirty="0" err="1">
                <a:solidFill>
                  <a:schemeClr val="tx1"/>
                </a:solidFill>
                <a:latin typeface="Calibri" panose="020F0502020204030204" pitchFamily="34" charset="0"/>
                <a:ea typeface="Calibri" panose="020F0502020204030204" pitchFamily="34" charset="0"/>
                <a:cs typeface="Calibri" panose="020F0502020204030204" pitchFamily="34" charset="0"/>
              </a:rPr>
              <a:t>αυταξίες</a:t>
            </a: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 (καταναλωτικά αγαθά)</a:t>
            </a:r>
          </a:p>
          <a:p>
            <a:pPr lvl="1"/>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Αν κάνεις πολλά παιδιά – το συνολικό κόστος κατανέμεται σε πολλά – λιγότερο </a:t>
            </a:r>
            <a:r>
              <a:rPr lang="el-GR" dirty="0" err="1">
                <a:solidFill>
                  <a:schemeClr val="tx1"/>
                </a:solidFill>
                <a:latin typeface="Calibri" panose="020F0502020204030204" pitchFamily="34" charset="0"/>
                <a:ea typeface="Calibri" panose="020F0502020204030204" pitchFamily="34" charset="0"/>
                <a:cs typeface="Calibri" panose="020F0502020204030204" pitchFamily="34" charset="0"/>
              </a:rPr>
              <a:t>ανα</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παιδί.</a:t>
            </a:r>
          </a:p>
          <a:p>
            <a:pPr lvl="1"/>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Λίγα παιδιά – επένδυση περισσότερο στο καθένα  (φροντιστήρια, ξένες γλώσσες, </a:t>
            </a:r>
            <a:r>
              <a:rPr lang="el-GR" dirty="0" err="1">
                <a:solidFill>
                  <a:schemeClr val="tx1"/>
                </a:solidFill>
                <a:latin typeface="Calibri" panose="020F0502020204030204" pitchFamily="34" charset="0"/>
                <a:ea typeface="Calibri" panose="020F0502020204030204" pitchFamily="34" charset="0"/>
                <a:cs typeface="Calibri" panose="020F0502020204030204" pitchFamily="34" charset="0"/>
              </a:rPr>
              <a:t>ΠαΠει</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Αν τα λίγα παιδιά είναι υψηλότερης ποιότητας, τότε (μάλλον) θα είναι και πιο παραγωγικά.</a:t>
            </a:r>
          </a:p>
          <a:p>
            <a:pPr lvl="1"/>
            <a:r>
              <a:rPr lang="el-GR" b="1" dirty="0" err="1">
                <a:solidFill>
                  <a:schemeClr val="tx1"/>
                </a:solidFill>
                <a:latin typeface="Calibri" panose="020F0502020204030204" pitchFamily="34" charset="0"/>
                <a:ea typeface="Calibri" panose="020F0502020204030204" pitchFamily="34" charset="0"/>
                <a:cs typeface="Calibri" panose="020F0502020204030204" pitchFamily="34" charset="0"/>
              </a:rPr>
              <a:t>Αρα</a:t>
            </a: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 υφίσταται τάση διόρθωσης της μείωσης παραγωγής</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Άγνωστο πώς αλλάζει η δυναμική της οικογένειας όταν υπάρχουν και ενεργοί </a:t>
            </a:r>
            <a:r>
              <a:rPr lang="el-GR" dirty="0" err="1">
                <a:solidFill>
                  <a:schemeClr val="tx1"/>
                </a:solidFill>
                <a:latin typeface="Calibri" panose="020F0502020204030204" pitchFamily="34" charset="0"/>
                <a:ea typeface="Calibri" panose="020F0502020204030204" pitchFamily="34" charset="0"/>
                <a:cs typeface="Calibri" panose="020F0502020204030204" pitchFamily="34" charset="0"/>
              </a:rPr>
              <a:t>προπαππούδες</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(οικογένεια 4 γενεών)</a:t>
            </a:r>
          </a:p>
          <a:p>
            <a:pPr lvl="1"/>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Ένα από τα ζητούμενα της μελέτης της γήρανσης….</a:t>
            </a:r>
            <a:endParaRPr lang="en-GB"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192D8BBD-236F-5BF8-F378-BEC1A5F69348}"/>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DCF931CD-ABA5-1DF8-C088-5DE2DE376170}"/>
              </a:ext>
            </a:extLst>
          </p:cNvPr>
          <p:cNvSpPr>
            <a:spLocks noGrp="1"/>
          </p:cNvSpPr>
          <p:nvPr>
            <p:ph type="sldNum" sz="quarter" idx="12"/>
          </p:nvPr>
        </p:nvSpPr>
        <p:spPr/>
        <p:txBody>
          <a:bodyPr/>
          <a:lstStyle/>
          <a:p>
            <a:fld id="{129925B6-863B-4C2F-8765-BBFEFEBA9CE7}" type="slidenum">
              <a:rPr lang="en-GB" altLang="en-US" smtClean="0"/>
              <a:pPr/>
              <a:t>22</a:t>
            </a:fld>
            <a:endParaRPr lang="en-GB" altLang="en-US"/>
          </a:p>
        </p:txBody>
      </p:sp>
    </p:spTree>
    <p:extLst>
      <p:ext uri="{BB962C8B-B14F-4D97-AF65-F5344CB8AC3E}">
        <p14:creationId xmlns:p14="http://schemas.microsoft.com/office/powerpoint/2010/main" val="69986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4"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l-GR"/>
            </a:p>
          </p:txBody>
        </p:sp>
      </p:grpSp>
      <p:sp>
        <p:nvSpPr>
          <p:cNvPr id="16" name="Rectangle 15">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01DFC8BF-6351-1738-FE76-2089A6A9E6BA}"/>
              </a:ext>
            </a:extLst>
          </p:cNvPr>
          <p:cNvSpPr>
            <a:spLocks noGrp="1"/>
          </p:cNvSpPr>
          <p:nvPr>
            <p:ph type="title"/>
          </p:nvPr>
        </p:nvSpPr>
        <p:spPr>
          <a:xfrm>
            <a:off x="8160773" y="1277653"/>
            <a:ext cx="3020133" cy="3117366"/>
          </a:xfrm>
        </p:spPr>
        <p:txBody>
          <a:bodyPr vert="horz" lIns="91440" tIns="45720" rIns="91440" bIns="45720" rtlCol="0" anchor="b">
            <a:normAutofit/>
          </a:bodyPr>
          <a:lstStyle/>
          <a:p>
            <a:pPr>
              <a:lnSpc>
                <a:spcPct val="90000"/>
              </a:lnSpc>
            </a:pPr>
            <a:r>
              <a:rPr lang="en-US" sz="3000" b="0" i="0" kern="1200" dirty="0">
                <a:solidFill>
                  <a:schemeClr val="bg2"/>
                </a:solidFill>
                <a:latin typeface="+mj-lt"/>
                <a:ea typeface="+mj-ea"/>
                <a:cs typeface="+mj-cs"/>
              </a:rPr>
              <a:t>Η γήρανση και η παγκόσμια μακροικονομία</a:t>
            </a:r>
          </a:p>
        </p:txBody>
      </p:sp>
      <p:sp>
        <p:nvSpPr>
          <p:cNvPr id="3" name="Text Placeholder 2">
            <a:extLst>
              <a:ext uri="{FF2B5EF4-FFF2-40B4-BE49-F238E27FC236}">
                <a16:creationId xmlns:a16="http://schemas.microsoft.com/office/drawing/2014/main" id="{32C6467F-D422-97C8-EA44-2FC3A0211C58}"/>
              </a:ext>
            </a:extLst>
          </p:cNvPr>
          <p:cNvSpPr>
            <a:spLocks noGrp="1"/>
          </p:cNvSpPr>
          <p:nvPr>
            <p:ph type="body" idx="1"/>
          </p:nvPr>
        </p:nvSpPr>
        <p:spPr>
          <a:xfrm>
            <a:off x="8160773" y="4591665"/>
            <a:ext cx="3020134" cy="985564"/>
          </a:xfrm>
        </p:spPr>
        <p:txBody>
          <a:bodyPr vert="horz" lIns="91440" tIns="45720" rIns="91440" bIns="45720" rtlCol="0" anchor="t">
            <a:normAutofit/>
          </a:bodyPr>
          <a:lstStyle/>
          <a:p>
            <a:pPr>
              <a:lnSpc>
                <a:spcPct val="90000"/>
              </a:lnSpc>
            </a:pPr>
            <a:r>
              <a:rPr lang="en-US" sz="1500" b="0" i="0" kern="1200" cap="all" dirty="0">
                <a:solidFill>
                  <a:schemeClr val="accent1">
                    <a:lumMod val="60000"/>
                    <a:lumOff val="40000"/>
                  </a:schemeClr>
                </a:solidFill>
                <a:latin typeface="+mn-lt"/>
                <a:ea typeface="+mn-ea"/>
                <a:cs typeface="+mn-cs"/>
              </a:rPr>
              <a:t>ΔΝΤ: Τα παγκοσμια οικονομικα της γηρανσης</a:t>
            </a:r>
          </a:p>
          <a:p>
            <a:pPr>
              <a:lnSpc>
                <a:spcPct val="90000"/>
              </a:lnSpc>
            </a:pPr>
            <a:r>
              <a:rPr lang="en-US" sz="1500" b="0" i="0" kern="1200" cap="all" dirty="0">
                <a:solidFill>
                  <a:schemeClr val="accent1">
                    <a:lumMod val="60000"/>
                    <a:lumOff val="40000"/>
                  </a:schemeClr>
                </a:solidFill>
                <a:latin typeface="+mn-lt"/>
                <a:ea typeface="+mn-ea"/>
                <a:cs typeface="+mn-cs"/>
              </a:rPr>
              <a:t>Η μεγαλη ανατροπη - κινα</a:t>
            </a:r>
          </a:p>
        </p:txBody>
      </p:sp>
      <p:sp>
        <p:nvSpPr>
          <p:cNvPr id="5" name="Slide Number Placeholder 4">
            <a:extLst>
              <a:ext uri="{FF2B5EF4-FFF2-40B4-BE49-F238E27FC236}">
                <a16:creationId xmlns:a16="http://schemas.microsoft.com/office/drawing/2014/main" id="{1C11E027-D747-2C15-DC7F-CA1EC559ECA7}"/>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129925B6-863B-4C2F-8765-BBFEFEBA9CE7}" type="slidenum">
              <a:rPr lang="en-US" altLang="en-US" smtClean="0"/>
              <a:pPr defTabSz="914400">
                <a:spcAft>
                  <a:spcPts val="600"/>
                </a:spcAft>
              </a:pPr>
              <a:t>23</a:t>
            </a:fld>
            <a:endParaRPr lang="en-US" altLang="en-US"/>
          </a:p>
        </p:txBody>
      </p:sp>
      <p:sp>
        <p:nvSpPr>
          <p:cNvPr id="18" name="Rectangle 17">
            <a:extLst>
              <a:ext uri="{FF2B5EF4-FFF2-40B4-BE49-F238E27FC236}">
                <a16:creationId xmlns:a16="http://schemas.microsoft.com/office/drawing/2014/main" id="{2CE4F249-AC71-406E-8410-03E1C8809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2" y="1113062"/>
            <a:ext cx="6470908" cy="4628759"/>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4BA099-B901-53F4-A0E8-9A0707B8B5BB}"/>
              </a:ext>
            </a:extLst>
          </p:cNvPr>
          <p:cNvPicPr>
            <a:picLocks noChangeAspect="1"/>
          </p:cNvPicPr>
          <p:nvPr/>
        </p:nvPicPr>
        <p:blipFill>
          <a:blip r:embed="rId3"/>
          <a:stretch>
            <a:fillRect/>
          </a:stretch>
        </p:blipFill>
        <p:spPr>
          <a:xfrm>
            <a:off x="1303478" y="1277653"/>
            <a:ext cx="2923712" cy="4299576"/>
          </a:xfrm>
          <a:prstGeom prst="roundRect">
            <a:avLst>
              <a:gd name="adj" fmla="val 1858"/>
            </a:avLst>
          </a:prstGeom>
          <a:effectLst/>
        </p:spPr>
      </p:pic>
      <p:pic>
        <p:nvPicPr>
          <p:cNvPr id="6" name="Picture 5">
            <a:extLst>
              <a:ext uri="{FF2B5EF4-FFF2-40B4-BE49-F238E27FC236}">
                <a16:creationId xmlns:a16="http://schemas.microsoft.com/office/drawing/2014/main" id="{EB1DBF6F-271E-D1BF-500C-85316552DC0E}"/>
              </a:ext>
            </a:extLst>
          </p:cNvPr>
          <p:cNvPicPr>
            <a:picLocks noChangeAspect="1"/>
          </p:cNvPicPr>
          <p:nvPr/>
        </p:nvPicPr>
        <p:blipFill>
          <a:blip r:embed="rId4"/>
          <a:stretch>
            <a:fillRect/>
          </a:stretch>
        </p:blipFill>
        <p:spPr>
          <a:xfrm>
            <a:off x="4420905" y="1488257"/>
            <a:ext cx="2996039" cy="3878367"/>
          </a:xfrm>
          <a:prstGeom prst="roundRect">
            <a:avLst>
              <a:gd name="adj" fmla="val 1858"/>
            </a:avLst>
          </a:prstGeom>
          <a:effectLst/>
        </p:spPr>
      </p:pic>
      <p:sp>
        <p:nvSpPr>
          <p:cNvPr id="4" name="Date Placeholder 3">
            <a:extLst>
              <a:ext uri="{FF2B5EF4-FFF2-40B4-BE49-F238E27FC236}">
                <a16:creationId xmlns:a16="http://schemas.microsoft.com/office/drawing/2014/main" id="{835FA687-4030-AAE5-7ECD-FC3E82537C87}"/>
              </a:ext>
            </a:extLst>
          </p:cNvPr>
          <p:cNvSpPr>
            <a:spLocks noGrp="1"/>
          </p:cNvSpPr>
          <p:nvPr>
            <p:ph type="dt" sz="half" idx="10"/>
          </p:nvPr>
        </p:nvSpPr>
        <p:spPr>
          <a:xfrm>
            <a:off x="10653104" y="6391838"/>
            <a:ext cx="990599" cy="304799"/>
          </a:xfrm>
        </p:spPr>
        <p:txBody>
          <a:bodyPr vert="horz" lIns="91440" tIns="45720" rIns="91440" bIns="45720" rtlCol="0" anchor="t">
            <a:normAutofit/>
          </a:bodyPr>
          <a:lstStyle/>
          <a:p>
            <a:pPr algn="l" defTabSz="914400">
              <a:spcAft>
                <a:spcPts val="600"/>
              </a:spcAft>
              <a:defRPr/>
            </a:pPr>
            <a:fld id="{41DB938C-B847-4B4B-984F-F7A3ADF79566}" type="datetime1">
              <a:rPr lang="en-US" b="0"/>
              <a:pPr algn="l" defTabSz="914400">
                <a:spcAft>
                  <a:spcPts val="600"/>
                </a:spcAft>
                <a:defRPr/>
              </a:pPr>
              <a:t>5/2/2025</a:t>
            </a:fld>
            <a:endParaRPr lang="en-US" b="0"/>
          </a:p>
        </p:txBody>
      </p:sp>
    </p:spTree>
    <p:extLst>
      <p:ext uri="{BB962C8B-B14F-4D97-AF65-F5344CB8AC3E}">
        <p14:creationId xmlns:p14="http://schemas.microsoft.com/office/powerpoint/2010/main" val="102960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DEB4-F6B5-CCF7-79F4-31882A260418}"/>
              </a:ext>
            </a:extLst>
          </p:cNvPr>
          <p:cNvSpPr>
            <a:spLocks noGrp="1"/>
          </p:cNvSpPr>
          <p:nvPr>
            <p:ph type="title"/>
          </p:nvPr>
        </p:nvSpPr>
        <p:spPr>
          <a:xfrm>
            <a:off x="1154954" y="1063416"/>
            <a:ext cx="9765582" cy="617216"/>
          </a:xfrm>
        </p:spPr>
        <p:txBody>
          <a:bodyPr/>
          <a:lstStyle/>
          <a:p>
            <a:r>
              <a:rPr lang="el-GR" dirty="0"/>
              <a:t>ΔΝΤ: Το δημογραφικό μέρισμα εξαντλείται</a:t>
            </a:r>
          </a:p>
        </p:txBody>
      </p:sp>
      <p:sp>
        <p:nvSpPr>
          <p:cNvPr id="3" name="Content Placeholder 2">
            <a:extLst>
              <a:ext uri="{FF2B5EF4-FFF2-40B4-BE49-F238E27FC236}">
                <a16:creationId xmlns:a16="http://schemas.microsoft.com/office/drawing/2014/main" id="{1175EFFD-6BC6-2373-E548-1DD56BB96E03}"/>
              </a:ext>
            </a:extLst>
          </p:cNvPr>
          <p:cNvSpPr>
            <a:spLocks noGrp="1"/>
          </p:cNvSpPr>
          <p:nvPr>
            <p:ph idx="1"/>
          </p:nvPr>
        </p:nvSpPr>
        <p:spPr>
          <a:xfrm>
            <a:off x="263351" y="2448319"/>
            <a:ext cx="11380351" cy="4248318"/>
          </a:xfrm>
        </p:spPr>
        <p:txBody>
          <a:bodyPr>
            <a:normAutofit lnSpcReduction="10000"/>
          </a:bodyPr>
          <a:lstStyle/>
          <a:p>
            <a:r>
              <a:rPr lang="el-GR" dirty="0"/>
              <a:t>Διεθνές Νομισματικό Ταμείο. </a:t>
            </a:r>
            <a:r>
              <a:rPr lang="el-GR" dirty="0" err="1"/>
              <a:t>Εκθεση</a:t>
            </a:r>
            <a:r>
              <a:rPr lang="el-GR" dirty="0"/>
              <a:t> Απρίλιος 2025: η ‘Ασημένια οικονομία’</a:t>
            </a:r>
          </a:p>
          <a:p>
            <a:r>
              <a:rPr lang="el-GR" b="1" dirty="0"/>
              <a:t>Δημογραφικό Μέρισμα: </a:t>
            </a:r>
          </a:p>
          <a:p>
            <a:pPr lvl="1"/>
            <a:r>
              <a:rPr lang="el-GR" dirty="0"/>
              <a:t>Όταν μια χώρα έχει γονιμότητα κάτω από αναπλήρωση, τα πρώτα 20 περίπου χρόνια ο πληθυσμός σε ηλικία εργασίας συνεχίζει να αυξάνεται → ανάπτυξη </a:t>
            </a:r>
            <a:r>
              <a:rPr lang="el-GR" b="1" dirty="0"/>
              <a:t>αυξάνει</a:t>
            </a:r>
            <a:r>
              <a:rPr lang="el-GR" dirty="0"/>
              <a:t> – αναπτυξιακή </a:t>
            </a:r>
            <a:r>
              <a:rPr lang="el-GR" b="1" i="1" dirty="0">
                <a:solidFill>
                  <a:schemeClr val="accent1"/>
                </a:solidFill>
              </a:rPr>
              <a:t>ώθηση</a:t>
            </a:r>
          </a:p>
          <a:p>
            <a:pPr lvl="1"/>
            <a:r>
              <a:rPr lang="el-GR" i="1" dirty="0"/>
              <a:t>Μετά</a:t>
            </a:r>
            <a:r>
              <a:rPr lang="el-GR" dirty="0"/>
              <a:t> αρχίζει ο πληθυσμός να πέφτει  →ανάπτυξη </a:t>
            </a:r>
            <a:r>
              <a:rPr lang="el-GR" b="1" dirty="0"/>
              <a:t>μειώνεται</a:t>
            </a:r>
            <a:r>
              <a:rPr lang="el-GR" dirty="0"/>
              <a:t> - αναπτυξιακό </a:t>
            </a:r>
            <a:r>
              <a:rPr lang="el-GR" b="1" i="1" dirty="0">
                <a:solidFill>
                  <a:schemeClr val="accent1"/>
                </a:solidFill>
              </a:rPr>
              <a:t>φρένο</a:t>
            </a:r>
          </a:p>
          <a:p>
            <a:pPr lvl="2"/>
            <a:r>
              <a:rPr lang="el-GR" dirty="0"/>
              <a:t>Αρχικά διστακτικά, αλλά όσο περνάει ο καιρός (σωρευτικό αποτέλεσμα) το βάρος μεγαλώνει.</a:t>
            </a:r>
          </a:p>
          <a:p>
            <a:r>
              <a:rPr lang="el-GR" dirty="0"/>
              <a:t>Οι </a:t>
            </a:r>
            <a:r>
              <a:rPr lang="el-GR" b="1" dirty="0"/>
              <a:t>αναπτυγμένες χώρες </a:t>
            </a:r>
            <a:r>
              <a:rPr lang="el-GR" dirty="0"/>
              <a:t>είχαν το δικό τους δημογραφικό μέρισμα δεκαετίες 70-90. Από 1990 ↓</a:t>
            </a:r>
          </a:p>
          <a:p>
            <a:r>
              <a:rPr lang="el-GR" dirty="0"/>
              <a:t>Η μειωμένη γονιμότητα υπάρχει σε όλο τον κόσμο.</a:t>
            </a:r>
          </a:p>
          <a:p>
            <a:pPr lvl="1"/>
            <a:r>
              <a:rPr lang="el-GR" dirty="0"/>
              <a:t>Ως τώρα συνολικά </a:t>
            </a:r>
            <a:r>
              <a:rPr lang="el-GR" b="1" dirty="0"/>
              <a:t>υπάρχει σε παγκόσμιο επίπεδο αναπτυξιακό μέρισμα</a:t>
            </a:r>
            <a:r>
              <a:rPr lang="el-GR" dirty="0"/>
              <a:t>. Αλλά μειούμενο.</a:t>
            </a:r>
          </a:p>
          <a:p>
            <a:pPr lvl="2"/>
            <a:r>
              <a:rPr lang="el-GR" dirty="0" err="1"/>
              <a:t>Ολο</a:t>
            </a:r>
            <a:r>
              <a:rPr lang="el-GR" dirty="0"/>
              <a:t> και περισσότερες χώρες περνάνε τον ‘Δημογραφικό </a:t>
            </a:r>
            <a:r>
              <a:rPr lang="el-GR" dirty="0" err="1"/>
              <a:t>Ρουβίκωνα</a:t>
            </a:r>
            <a:r>
              <a:rPr lang="el-GR" dirty="0"/>
              <a:t>’, Ο πληθυσμός </a:t>
            </a:r>
            <a:r>
              <a:rPr lang="el-GR" b="1" dirty="0"/>
              <a:t>από ώθηση σε φρένο</a:t>
            </a:r>
            <a:r>
              <a:rPr lang="el-GR" dirty="0"/>
              <a:t>. </a:t>
            </a:r>
          </a:p>
          <a:p>
            <a:pPr lvl="2"/>
            <a:r>
              <a:rPr lang="el-GR" b="1" dirty="0">
                <a:effectLst>
                  <a:outerShdw blurRad="38100" dist="38100" dir="2700000" algn="tl">
                    <a:srgbClr val="000000">
                      <a:alpha val="43137"/>
                    </a:srgbClr>
                  </a:outerShdw>
                </a:effectLst>
              </a:rPr>
              <a:t>Πότε</a:t>
            </a:r>
            <a:r>
              <a:rPr lang="el-GR" dirty="0"/>
              <a:t> θα επεκταθεί το φρένο στο σύνολο; </a:t>
            </a:r>
            <a:r>
              <a:rPr lang="el-GR" b="1" dirty="0">
                <a:effectLst>
                  <a:outerShdw blurRad="38100" dist="38100" dir="2700000" algn="tl">
                    <a:srgbClr val="000000">
                      <a:alpha val="43137"/>
                    </a:srgbClr>
                  </a:outerShdw>
                </a:effectLst>
              </a:rPr>
              <a:t>Τι γίνεται </a:t>
            </a:r>
            <a:r>
              <a:rPr lang="el-GR" dirty="0"/>
              <a:t>καθώς η παγκόσμια οικονομία γηράσκει;  </a:t>
            </a:r>
            <a:r>
              <a:rPr lang="el-GR" b="1" dirty="0"/>
              <a:t>Πώς</a:t>
            </a:r>
            <a:r>
              <a:rPr lang="el-GR" dirty="0"/>
              <a:t> αντιδρούμε; </a:t>
            </a:r>
          </a:p>
          <a:p>
            <a:r>
              <a:rPr lang="el-GR" dirty="0"/>
              <a:t>Ανάλυση από το ΔΝΤ στην ετήσια έκθεση του Απριλίου 2025.  (</a:t>
            </a:r>
            <a:r>
              <a:rPr lang="el-GR" dirty="0" err="1"/>
              <a:t>κεφ</a:t>
            </a:r>
            <a:r>
              <a:rPr lang="el-GR" dirty="0"/>
              <a:t> 2)</a:t>
            </a:r>
            <a:r>
              <a:rPr lang="en-US" dirty="0"/>
              <a:t>: </a:t>
            </a:r>
            <a:r>
              <a:rPr lang="en-US" b="1" dirty="0"/>
              <a:t>H </a:t>
            </a:r>
            <a:r>
              <a:rPr lang="el-GR" b="1" dirty="0"/>
              <a:t>Αργυρή Οικονομία. </a:t>
            </a:r>
          </a:p>
        </p:txBody>
      </p:sp>
      <p:sp>
        <p:nvSpPr>
          <p:cNvPr id="4" name="Date Placeholder 3">
            <a:extLst>
              <a:ext uri="{FF2B5EF4-FFF2-40B4-BE49-F238E27FC236}">
                <a16:creationId xmlns:a16="http://schemas.microsoft.com/office/drawing/2014/main" id="{CB25DA2E-D3E3-D1FC-6033-3E6FF087F8CB}"/>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B8DA1644-03CF-7E6B-6785-841471DF9716}"/>
              </a:ext>
            </a:extLst>
          </p:cNvPr>
          <p:cNvSpPr>
            <a:spLocks noGrp="1"/>
          </p:cNvSpPr>
          <p:nvPr>
            <p:ph type="sldNum" sz="quarter" idx="12"/>
          </p:nvPr>
        </p:nvSpPr>
        <p:spPr/>
        <p:txBody>
          <a:bodyPr/>
          <a:lstStyle/>
          <a:p>
            <a:fld id="{129925B6-863B-4C2F-8765-BBFEFEBA9CE7}" type="slidenum">
              <a:rPr lang="en-GB" altLang="en-US" smtClean="0"/>
              <a:pPr/>
              <a:t>24</a:t>
            </a:fld>
            <a:endParaRPr lang="en-GB" altLang="en-US"/>
          </a:p>
        </p:txBody>
      </p:sp>
      <p:pic>
        <p:nvPicPr>
          <p:cNvPr id="6" name="Picture 5">
            <a:extLst>
              <a:ext uri="{FF2B5EF4-FFF2-40B4-BE49-F238E27FC236}">
                <a16:creationId xmlns:a16="http://schemas.microsoft.com/office/drawing/2014/main" id="{80B265E0-161D-4CFF-B239-E232C935F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6585" y="-29705"/>
            <a:ext cx="1915381" cy="2478024"/>
          </a:xfrm>
          <a:prstGeom prst="rect">
            <a:avLst/>
          </a:prstGeom>
        </p:spPr>
      </p:pic>
    </p:spTree>
    <p:extLst>
      <p:ext uri="{BB962C8B-B14F-4D97-AF65-F5344CB8AC3E}">
        <p14:creationId xmlns:p14="http://schemas.microsoft.com/office/powerpoint/2010/main" val="185202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8668-DDAA-8857-D48F-06D80B9FB287}"/>
              </a:ext>
            </a:extLst>
          </p:cNvPr>
          <p:cNvSpPr>
            <a:spLocks noGrp="1"/>
          </p:cNvSpPr>
          <p:nvPr>
            <p:ph type="title"/>
          </p:nvPr>
        </p:nvSpPr>
        <p:spPr>
          <a:xfrm>
            <a:off x="1154954" y="912945"/>
            <a:ext cx="9498150" cy="767687"/>
          </a:xfrm>
        </p:spPr>
        <p:txBody>
          <a:bodyPr/>
          <a:lstStyle/>
          <a:p>
            <a:r>
              <a:rPr lang="el-GR" b="1" dirty="0"/>
              <a:t>Πότε εξαντλείται </a:t>
            </a:r>
            <a:r>
              <a:rPr lang="el-GR" b="1" i="1" dirty="0">
                <a:solidFill>
                  <a:schemeClr val="accent4"/>
                </a:solidFill>
              </a:rPr>
              <a:t>το δημογραφικό μέρισμα</a:t>
            </a:r>
            <a:r>
              <a:rPr lang="el-GR" b="1" dirty="0"/>
              <a:t>;</a:t>
            </a:r>
            <a:endParaRPr lang="el-GR" dirty="0"/>
          </a:p>
        </p:txBody>
      </p:sp>
      <p:sp>
        <p:nvSpPr>
          <p:cNvPr id="3" name="Content Placeholder 2">
            <a:extLst>
              <a:ext uri="{FF2B5EF4-FFF2-40B4-BE49-F238E27FC236}">
                <a16:creationId xmlns:a16="http://schemas.microsoft.com/office/drawing/2014/main" id="{4FCDBD0F-68FF-600E-8704-4DCD2C8FF1A0}"/>
              </a:ext>
            </a:extLst>
          </p:cNvPr>
          <p:cNvSpPr>
            <a:spLocks noGrp="1"/>
          </p:cNvSpPr>
          <p:nvPr>
            <p:ph sz="half" idx="1"/>
          </p:nvPr>
        </p:nvSpPr>
        <p:spPr>
          <a:xfrm>
            <a:off x="839416" y="2564903"/>
            <a:ext cx="5400600" cy="4131733"/>
          </a:xfrm>
        </p:spPr>
        <p:txBody>
          <a:bodyPr>
            <a:normAutofit fontScale="77500" lnSpcReduction="20000"/>
          </a:bodyPr>
          <a:lstStyle/>
          <a:p>
            <a:pPr marL="0" indent="0">
              <a:buNone/>
            </a:pPr>
            <a:endParaRPr lang="el-GR" b="1" dirty="0"/>
          </a:p>
          <a:p>
            <a:pPr marL="0" indent="0">
              <a:buNone/>
            </a:pPr>
            <a:r>
              <a:rPr lang="el-GR" b="1" dirty="0"/>
              <a:t>Τι σωρευτικό μερίδιο </a:t>
            </a:r>
            <a:r>
              <a:rPr lang="el-GR" dirty="0"/>
              <a:t>του παγκόσμιου πληθυσμού ζει σε χώρες που έχουν περάσει τον δημογραφικό </a:t>
            </a:r>
            <a:r>
              <a:rPr lang="el-GR" dirty="0" err="1"/>
              <a:t>Ρουβίκωνα</a:t>
            </a:r>
            <a:r>
              <a:rPr lang="el-GR" dirty="0"/>
              <a:t>, ή την δημογραφική ανατροπή δηλαδή όπου η δημογραφία μειώνει τα άτομα διαθέσιμα να εργαστούν. </a:t>
            </a:r>
          </a:p>
          <a:p>
            <a:r>
              <a:rPr lang="el-GR" dirty="0"/>
              <a:t>Το μέγεθος του κύκλου αντιστοιχεί στον πληθυσμό της κάθε χώρας </a:t>
            </a:r>
          </a:p>
          <a:p>
            <a:pPr lvl="1"/>
            <a:r>
              <a:rPr lang="el-GR" dirty="0"/>
              <a:t>Η Ιταλία πέρασε το σημείο αυτό το 1992, </a:t>
            </a:r>
            <a:r>
              <a:rPr lang="el-GR" b="1" dirty="0"/>
              <a:t>η Ελλάδα το 1998</a:t>
            </a:r>
            <a:r>
              <a:rPr lang="el-GR" dirty="0"/>
              <a:t>. </a:t>
            </a:r>
          </a:p>
          <a:p>
            <a:pPr lvl="1"/>
            <a:r>
              <a:rPr lang="el-GR" dirty="0"/>
              <a:t>Οι ΗΠΑ και η Κίνα, τη δεκαετία του 2010. </a:t>
            </a:r>
          </a:p>
          <a:p>
            <a:r>
              <a:rPr lang="el-GR" dirty="0"/>
              <a:t>Το 2027 το </a:t>
            </a:r>
            <a:r>
              <a:rPr lang="el-GR" b="1" dirty="0"/>
              <a:t>48,3 % του παγκόσμιου πληθυσμού υφίστανται αρνητικές επιπτώσεις από την γήρανση</a:t>
            </a:r>
            <a:r>
              <a:rPr lang="el-GR" dirty="0"/>
              <a:t>.</a:t>
            </a:r>
          </a:p>
          <a:p>
            <a:pPr lvl="1"/>
            <a:r>
              <a:rPr lang="el-GR" dirty="0"/>
              <a:t> Ως το 2030, αυτό θα έχει περάσει το 50%. (Ινδία, Ινδονησία)</a:t>
            </a:r>
          </a:p>
          <a:p>
            <a:pPr lvl="1"/>
            <a:r>
              <a:rPr lang="el-GR" dirty="0"/>
              <a:t>Η διαδικασία ολοκληρώνεται με Αφρικανικές χώρες μετά το 2060. </a:t>
            </a:r>
          </a:p>
          <a:p>
            <a:pPr marL="0" indent="0">
              <a:buNone/>
            </a:pPr>
            <a:r>
              <a:rPr lang="el-GR" b="1" dirty="0"/>
              <a:t>Από το 2027 και μετά, η δημογραφία αποτελεί καθαρό φρένο, η ένταση του οποίου θα αυξάνεται συνεχώς. </a:t>
            </a:r>
          </a:p>
        </p:txBody>
      </p:sp>
      <p:pic>
        <p:nvPicPr>
          <p:cNvPr id="7" name="Content Placeholder 6">
            <a:extLst>
              <a:ext uri="{FF2B5EF4-FFF2-40B4-BE49-F238E27FC236}">
                <a16:creationId xmlns:a16="http://schemas.microsoft.com/office/drawing/2014/main" id="{CE948C11-48A1-CAF4-370C-524C74B02668}"/>
              </a:ext>
            </a:extLst>
          </p:cNvPr>
          <p:cNvPicPr>
            <a:picLocks noGrp="1" noChangeAspect="1"/>
          </p:cNvPicPr>
          <p:nvPr>
            <p:ph sz="half" idx="2"/>
          </p:nvPr>
        </p:nvPicPr>
        <p:blipFill>
          <a:blip r:embed="rId2"/>
          <a:stretch>
            <a:fillRect/>
          </a:stretch>
        </p:blipFill>
        <p:spPr>
          <a:xfrm>
            <a:off x="6673551" y="2420888"/>
            <a:ext cx="4517188" cy="2849398"/>
          </a:xfrm>
          <a:prstGeom prst="rect">
            <a:avLst/>
          </a:prstGeom>
        </p:spPr>
      </p:pic>
      <p:sp>
        <p:nvSpPr>
          <p:cNvPr id="5" name="Date Placeholder 4">
            <a:extLst>
              <a:ext uri="{FF2B5EF4-FFF2-40B4-BE49-F238E27FC236}">
                <a16:creationId xmlns:a16="http://schemas.microsoft.com/office/drawing/2014/main" id="{5E504450-CC3F-47DC-70BB-208667684EBF}"/>
              </a:ext>
            </a:extLst>
          </p:cNvPr>
          <p:cNvSpPr>
            <a:spLocks noGrp="1"/>
          </p:cNvSpPr>
          <p:nvPr>
            <p:ph type="dt" sz="half" idx="10"/>
          </p:nvPr>
        </p:nvSpPr>
        <p:spPr/>
        <p:txBody>
          <a:bodyPr/>
          <a:lstStyle/>
          <a:p>
            <a:pPr>
              <a:defRPr/>
            </a:pPr>
            <a:fld id="{14F36A37-D5E3-4C3B-B28D-88BB6D3F7475}" type="datetime1">
              <a:rPr lang="en-GB" smtClean="0"/>
              <a:t>02/05/2025</a:t>
            </a:fld>
            <a:endParaRPr lang="en-GB"/>
          </a:p>
        </p:txBody>
      </p:sp>
      <p:sp>
        <p:nvSpPr>
          <p:cNvPr id="6" name="Slide Number Placeholder 5">
            <a:extLst>
              <a:ext uri="{FF2B5EF4-FFF2-40B4-BE49-F238E27FC236}">
                <a16:creationId xmlns:a16="http://schemas.microsoft.com/office/drawing/2014/main" id="{0024B6FF-D8C5-B324-5225-7B79A9927AA6}"/>
              </a:ext>
            </a:extLst>
          </p:cNvPr>
          <p:cNvSpPr>
            <a:spLocks noGrp="1"/>
          </p:cNvSpPr>
          <p:nvPr>
            <p:ph type="sldNum" sz="quarter" idx="12"/>
          </p:nvPr>
        </p:nvSpPr>
        <p:spPr/>
        <p:txBody>
          <a:bodyPr/>
          <a:lstStyle/>
          <a:p>
            <a:fld id="{129925B6-863B-4C2F-8765-BBFEFEBA9CE7}" type="slidenum">
              <a:rPr lang="en-GB" altLang="en-US" smtClean="0"/>
              <a:pPr/>
              <a:t>25</a:t>
            </a:fld>
            <a:endParaRPr lang="en-GB" altLang="en-US"/>
          </a:p>
        </p:txBody>
      </p:sp>
      <p:sp>
        <p:nvSpPr>
          <p:cNvPr id="8" name="TextBox 7">
            <a:extLst>
              <a:ext uri="{FF2B5EF4-FFF2-40B4-BE49-F238E27FC236}">
                <a16:creationId xmlns:a16="http://schemas.microsoft.com/office/drawing/2014/main" id="{EB43334F-7211-AA42-4254-A5CCCC6C6D25}"/>
              </a:ext>
            </a:extLst>
          </p:cNvPr>
          <p:cNvSpPr txBox="1"/>
          <p:nvPr/>
        </p:nvSpPr>
        <p:spPr>
          <a:xfrm>
            <a:off x="6528048" y="5445224"/>
            <a:ext cx="4824536" cy="923330"/>
          </a:xfrm>
          <a:prstGeom prst="rect">
            <a:avLst/>
          </a:prstGeom>
          <a:noFill/>
        </p:spPr>
        <p:txBody>
          <a:bodyPr wrap="square" rtlCol="0">
            <a:spAutoFit/>
          </a:bodyPr>
          <a:lstStyle/>
          <a:p>
            <a:r>
              <a:rPr lang="el-GR" dirty="0"/>
              <a:t>Τι συμβαίνει στην παγκόσμια οικονομία όταν </a:t>
            </a:r>
            <a:r>
              <a:rPr lang="el-GR" b="1" dirty="0"/>
              <a:t>η δημογραφία πατάει φρένο;  </a:t>
            </a:r>
          </a:p>
          <a:p>
            <a:r>
              <a:rPr lang="el-GR" b="1" dirty="0"/>
              <a:t>Πώς μπορούμε να αντιδράσουμε; </a:t>
            </a:r>
          </a:p>
        </p:txBody>
      </p:sp>
    </p:spTree>
    <p:extLst>
      <p:ext uri="{BB962C8B-B14F-4D97-AF65-F5344CB8AC3E}">
        <p14:creationId xmlns:p14="http://schemas.microsoft.com/office/powerpoint/2010/main" val="809258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3EA2-0F02-0C89-DB6B-F7898A9D1CF1}"/>
              </a:ext>
            </a:extLst>
          </p:cNvPr>
          <p:cNvSpPr>
            <a:spLocks noGrp="1"/>
          </p:cNvSpPr>
          <p:nvPr>
            <p:ph type="title"/>
          </p:nvPr>
        </p:nvSpPr>
        <p:spPr/>
        <p:txBody>
          <a:bodyPr/>
          <a:lstStyle/>
          <a:p>
            <a:r>
              <a:rPr lang="el-GR" dirty="0"/>
              <a:t>Η ανάλυση του ΔΝΤ: </a:t>
            </a:r>
            <a:br>
              <a:rPr lang="el-GR" dirty="0"/>
            </a:br>
            <a:r>
              <a:rPr lang="el-GR" dirty="0"/>
              <a:t>(α) Προσομοίωση, (β) αντίδραση</a:t>
            </a:r>
          </a:p>
        </p:txBody>
      </p:sp>
      <p:sp>
        <p:nvSpPr>
          <p:cNvPr id="3" name="Content Placeholder 2">
            <a:extLst>
              <a:ext uri="{FF2B5EF4-FFF2-40B4-BE49-F238E27FC236}">
                <a16:creationId xmlns:a16="http://schemas.microsoft.com/office/drawing/2014/main" id="{2280FA1B-972A-624E-A36A-CA0E281B161B}"/>
              </a:ext>
            </a:extLst>
          </p:cNvPr>
          <p:cNvSpPr>
            <a:spLocks noGrp="1"/>
          </p:cNvSpPr>
          <p:nvPr>
            <p:ph idx="1"/>
          </p:nvPr>
        </p:nvSpPr>
        <p:spPr>
          <a:xfrm>
            <a:off x="479376" y="2348880"/>
            <a:ext cx="11449272" cy="4042958"/>
          </a:xfrm>
        </p:spPr>
        <p:txBody>
          <a:bodyPr>
            <a:normAutofit fontScale="77500" lnSpcReduction="20000"/>
          </a:bodyPr>
          <a:lstStyle/>
          <a:p>
            <a:pPr marL="0" indent="0">
              <a:buNone/>
            </a:pPr>
            <a:r>
              <a:rPr lang="el-GR" b="1" dirty="0"/>
              <a:t>ΑΝΑΛΥΣΗ:  Οικονομετρικό μοντέλο γενικής ισορροπίας (26 χώρες και σύνολα χωρών) – 2025-2100</a:t>
            </a:r>
          </a:p>
          <a:p>
            <a:r>
              <a:rPr lang="el-GR" b="1" i="1" dirty="0"/>
              <a:t>Μείωση</a:t>
            </a:r>
            <a:r>
              <a:rPr lang="el-GR" b="1" dirty="0"/>
              <a:t> εφικτού ετήσιου ρυθμού ανάπτυξης παγκοσμίως: </a:t>
            </a:r>
            <a:r>
              <a:rPr lang="el-GR" b="1" i="1" dirty="0">
                <a:solidFill>
                  <a:schemeClr val="accent1"/>
                </a:solidFill>
              </a:rPr>
              <a:t>-1,1 ποσ. μονάδες ως 2050, -2,0 ως 2100</a:t>
            </a:r>
          </a:p>
          <a:p>
            <a:pPr lvl="1"/>
            <a:r>
              <a:rPr lang="el-GR" dirty="0">
                <a:solidFill>
                  <a:schemeClr val="tx1"/>
                </a:solidFill>
              </a:rPr>
              <a:t>Χειρότερα σε χώρες ήδη είναι </a:t>
            </a:r>
            <a:r>
              <a:rPr lang="el-GR" dirty="0" err="1">
                <a:solidFill>
                  <a:schemeClr val="tx1"/>
                </a:solidFill>
              </a:rPr>
              <a:t>γηρασμένες</a:t>
            </a:r>
            <a:r>
              <a:rPr lang="el-GR" dirty="0">
                <a:solidFill>
                  <a:schemeClr val="tx1"/>
                </a:solidFill>
              </a:rPr>
              <a:t>. επιδεινώνεται καθώς φρένο επεκτείνεται σε αναπτυσσόμενες </a:t>
            </a:r>
          </a:p>
          <a:p>
            <a:pPr lvl="1"/>
            <a:r>
              <a:rPr lang="el-GR" dirty="0">
                <a:solidFill>
                  <a:schemeClr val="tx1"/>
                </a:solidFill>
              </a:rPr>
              <a:t>Μετριάζεται από ανταλλαγές μεταξύ χωρών (μεταφορά κεφαλαίου όπου σχετικά καλύτερα δημογραφικά).</a:t>
            </a:r>
          </a:p>
          <a:p>
            <a:pPr marL="0" indent="0">
              <a:buNone/>
            </a:pPr>
            <a:r>
              <a:rPr lang="el-GR" b="1" dirty="0">
                <a:solidFill>
                  <a:schemeClr val="tx1"/>
                </a:solidFill>
              </a:rPr>
              <a:t>ΑΝΤΙΔΡΑΣΗ</a:t>
            </a:r>
            <a:r>
              <a:rPr lang="el-GR" dirty="0">
                <a:solidFill>
                  <a:schemeClr val="tx1"/>
                </a:solidFill>
              </a:rPr>
              <a:t>: η Στρατηγική της </a:t>
            </a:r>
            <a:r>
              <a:rPr lang="el-GR" b="1" dirty="0">
                <a:solidFill>
                  <a:schemeClr val="tx1"/>
                </a:solidFill>
              </a:rPr>
              <a:t>Αργυρής Οικονομίας </a:t>
            </a:r>
            <a:r>
              <a:rPr lang="el-GR" dirty="0">
                <a:solidFill>
                  <a:schemeClr val="tx1"/>
                </a:solidFill>
              </a:rPr>
              <a:t>(</a:t>
            </a:r>
            <a:r>
              <a:rPr lang="en-US" dirty="0">
                <a:solidFill>
                  <a:schemeClr val="tx1"/>
                </a:solidFill>
              </a:rPr>
              <a:t>Silver Economy).</a:t>
            </a:r>
          </a:p>
          <a:p>
            <a:r>
              <a:rPr lang="en-US" b="1" dirty="0">
                <a:solidFill>
                  <a:schemeClr val="tx1"/>
                </a:solidFill>
              </a:rPr>
              <a:t>A</a:t>
            </a:r>
            <a:r>
              <a:rPr lang="el-GR" b="1" dirty="0" err="1">
                <a:solidFill>
                  <a:schemeClr val="tx1"/>
                </a:solidFill>
              </a:rPr>
              <a:t>ξιοποιεί</a:t>
            </a:r>
            <a:r>
              <a:rPr lang="el-GR" b="1" dirty="0">
                <a:solidFill>
                  <a:schemeClr val="tx1"/>
                </a:solidFill>
              </a:rPr>
              <a:t> </a:t>
            </a:r>
            <a:r>
              <a:rPr lang="el-GR" dirty="0">
                <a:solidFill>
                  <a:schemeClr val="tx1"/>
                </a:solidFill>
              </a:rPr>
              <a:t>ότι η γήρανση εξελίσσεται </a:t>
            </a:r>
            <a:r>
              <a:rPr lang="el-GR" b="1" dirty="0">
                <a:solidFill>
                  <a:schemeClr val="tx1"/>
                </a:solidFill>
              </a:rPr>
              <a:t>με διαφορετικές ταχύτητες </a:t>
            </a:r>
            <a:r>
              <a:rPr lang="el-GR" dirty="0">
                <a:solidFill>
                  <a:schemeClr val="tx1"/>
                </a:solidFill>
              </a:rPr>
              <a:t>και </a:t>
            </a:r>
            <a:r>
              <a:rPr lang="el-GR" b="1" dirty="0">
                <a:solidFill>
                  <a:schemeClr val="tx1"/>
                </a:solidFill>
              </a:rPr>
              <a:t>με διαφορετική επιτυχία</a:t>
            </a:r>
            <a:r>
              <a:rPr lang="el-GR" dirty="0">
                <a:solidFill>
                  <a:schemeClr val="tx1"/>
                </a:solidFill>
              </a:rPr>
              <a:t>.</a:t>
            </a:r>
          </a:p>
          <a:p>
            <a:pPr lvl="1"/>
            <a:r>
              <a:rPr lang="el-GR" dirty="0">
                <a:solidFill>
                  <a:schemeClr val="tx1"/>
                </a:solidFill>
              </a:rPr>
              <a:t>Αργυρή Οικονομία: στρατηγική εξομάλυνσης ανισοτήτων τόσο </a:t>
            </a:r>
            <a:r>
              <a:rPr lang="el-GR" i="1" dirty="0">
                <a:solidFill>
                  <a:schemeClr val="tx1"/>
                </a:solidFill>
              </a:rPr>
              <a:t>μεταξύ</a:t>
            </a:r>
            <a:r>
              <a:rPr lang="el-GR" dirty="0">
                <a:solidFill>
                  <a:schemeClr val="tx1"/>
                </a:solidFill>
              </a:rPr>
              <a:t> χωρών όσο και </a:t>
            </a:r>
            <a:r>
              <a:rPr lang="el-GR" i="1" dirty="0">
                <a:solidFill>
                  <a:schemeClr val="tx1"/>
                </a:solidFill>
              </a:rPr>
              <a:t>μέσα</a:t>
            </a:r>
            <a:r>
              <a:rPr lang="el-GR" dirty="0">
                <a:solidFill>
                  <a:schemeClr val="tx1"/>
                </a:solidFill>
              </a:rPr>
              <a:t> σε χώρες.</a:t>
            </a:r>
          </a:p>
          <a:p>
            <a:pPr lvl="1"/>
            <a:r>
              <a:rPr lang="el-GR" dirty="0">
                <a:solidFill>
                  <a:schemeClr val="tx1"/>
                </a:solidFill>
              </a:rPr>
              <a:t>Εντοπίζονται σημεία όπου μια χώρα τα πάει καλύτερα (κυρίως στην </a:t>
            </a:r>
            <a:r>
              <a:rPr lang="el-GR" dirty="0" err="1">
                <a:solidFill>
                  <a:schemeClr val="tx1"/>
                </a:solidFill>
              </a:rPr>
              <a:t>υγεια</a:t>
            </a:r>
            <a:r>
              <a:rPr lang="el-GR" dirty="0">
                <a:solidFill>
                  <a:schemeClr val="tx1"/>
                </a:solidFill>
              </a:rPr>
              <a:t>) και εξετάζεται επέκταση</a:t>
            </a:r>
          </a:p>
          <a:p>
            <a:pPr lvl="1"/>
            <a:r>
              <a:rPr lang="el-GR" dirty="0">
                <a:solidFill>
                  <a:schemeClr val="tx1"/>
                </a:solidFill>
              </a:rPr>
              <a:t>Υγιής γήρανση: Καθώς γηράσκουν οι χώρες, </a:t>
            </a:r>
            <a:r>
              <a:rPr lang="el-GR" b="1" dirty="0">
                <a:solidFill>
                  <a:schemeClr val="tx1"/>
                </a:solidFill>
              </a:rPr>
              <a:t>βελτιώνονται και τα έτη σε καλή υγεία.</a:t>
            </a:r>
          </a:p>
          <a:p>
            <a:pPr lvl="2"/>
            <a:r>
              <a:rPr lang="el-GR" b="1" dirty="0">
                <a:solidFill>
                  <a:schemeClr val="tx1"/>
                </a:solidFill>
              </a:rPr>
              <a:t>Η βελτιωμένη υγεία επιτρέπει περισσότερη εργασία – δημιουργεί </a:t>
            </a:r>
            <a:r>
              <a:rPr lang="el-GR" b="1" i="1" dirty="0">
                <a:solidFill>
                  <a:schemeClr val="accent1"/>
                </a:solidFill>
              </a:rPr>
              <a:t>δυνατότητες</a:t>
            </a:r>
          </a:p>
          <a:p>
            <a:pPr lvl="1"/>
            <a:r>
              <a:rPr lang="el-GR" b="1" i="1" dirty="0">
                <a:solidFill>
                  <a:schemeClr val="accent1"/>
                </a:solidFill>
              </a:rPr>
              <a:t>Αργυρή οικονομία: </a:t>
            </a:r>
            <a:r>
              <a:rPr lang="el-GR" dirty="0">
                <a:solidFill>
                  <a:schemeClr val="tx1"/>
                </a:solidFill>
              </a:rPr>
              <a:t>Εκμεταλλεύεται τις δυνατότητες που έχουν εντοπιστεί.   </a:t>
            </a:r>
            <a:r>
              <a:rPr lang="el-GR" b="1" dirty="0">
                <a:solidFill>
                  <a:schemeClr val="accent3"/>
                </a:solidFill>
              </a:rPr>
              <a:t>Ενεργοποιούνται </a:t>
            </a:r>
            <a:r>
              <a:rPr lang="el-GR" b="1" i="1" dirty="0">
                <a:solidFill>
                  <a:schemeClr val="accent3"/>
                </a:solidFill>
              </a:rPr>
              <a:t>αποθέματα</a:t>
            </a:r>
            <a:r>
              <a:rPr lang="el-GR" b="1" dirty="0">
                <a:solidFill>
                  <a:schemeClr val="accent3"/>
                </a:solidFill>
              </a:rPr>
              <a:t> εργασίας</a:t>
            </a:r>
          </a:p>
          <a:p>
            <a:r>
              <a:rPr lang="el-GR" b="1" i="1" dirty="0">
                <a:solidFill>
                  <a:schemeClr val="tx1"/>
                </a:solidFill>
              </a:rPr>
              <a:t>Το πλεονέκτημα της βραδυπορίας: </a:t>
            </a:r>
            <a:r>
              <a:rPr lang="el-GR" dirty="0" err="1">
                <a:solidFill>
                  <a:schemeClr val="tx1"/>
                </a:solidFill>
              </a:rPr>
              <a:t>Οσο</a:t>
            </a:r>
            <a:r>
              <a:rPr lang="el-GR" dirty="0">
                <a:solidFill>
                  <a:schemeClr val="tx1"/>
                </a:solidFill>
              </a:rPr>
              <a:t> πιο πίσω είσαι, τόσο πιο εύκολα να επιταχύνεις για να φτάσεις τους καλούς.</a:t>
            </a:r>
          </a:p>
          <a:p>
            <a:pPr lvl="1"/>
            <a:r>
              <a:rPr lang="el-GR" dirty="0">
                <a:solidFill>
                  <a:schemeClr val="tx1"/>
                </a:solidFill>
              </a:rPr>
              <a:t>Χώρες που τα πάνε χειρότερα (Ελλάδα, Ιταλία) + φρένο ισχυρότερο έχουν περισσότερο να κερδίσουν.</a:t>
            </a:r>
          </a:p>
          <a:p>
            <a:r>
              <a:rPr lang="el-GR" sz="2100" b="1" dirty="0">
                <a:solidFill>
                  <a:schemeClr val="accent1"/>
                </a:solidFill>
              </a:rPr>
              <a:t>Εφαρμογή της Αργυρής οικονομίας μπορεί να ανακτήσει τα ¾ των αναπτυξιακών απωλειών. </a:t>
            </a:r>
          </a:p>
          <a:p>
            <a:endParaRPr lang="el-GR" b="1" i="1" dirty="0">
              <a:solidFill>
                <a:schemeClr val="accent1"/>
              </a:solidFill>
            </a:endParaRPr>
          </a:p>
        </p:txBody>
      </p:sp>
      <p:sp>
        <p:nvSpPr>
          <p:cNvPr id="4" name="Date Placeholder 3">
            <a:extLst>
              <a:ext uri="{FF2B5EF4-FFF2-40B4-BE49-F238E27FC236}">
                <a16:creationId xmlns:a16="http://schemas.microsoft.com/office/drawing/2014/main" id="{43C759C8-FF14-2976-6F08-F953C186956C}"/>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46CB8A51-0BBE-8B6A-73F8-7EFE2A2EE5A5}"/>
              </a:ext>
            </a:extLst>
          </p:cNvPr>
          <p:cNvSpPr>
            <a:spLocks noGrp="1"/>
          </p:cNvSpPr>
          <p:nvPr>
            <p:ph type="sldNum" sz="quarter" idx="12"/>
          </p:nvPr>
        </p:nvSpPr>
        <p:spPr/>
        <p:txBody>
          <a:bodyPr/>
          <a:lstStyle/>
          <a:p>
            <a:fld id="{129925B6-863B-4C2F-8765-BBFEFEBA9CE7}" type="slidenum">
              <a:rPr lang="en-GB" altLang="en-US" smtClean="0"/>
              <a:pPr/>
              <a:t>26</a:t>
            </a:fld>
            <a:endParaRPr lang="en-GB" altLang="en-US"/>
          </a:p>
        </p:txBody>
      </p:sp>
    </p:spTree>
    <p:extLst>
      <p:ext uri="{BB962C8B-B14F-4D97-AF65-F5344CB8AC3E}">
        <p14:creationId xmlns:p14="http://schemas.microsoft.com/office/powerpoint/2010/main" val="11683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285D-760D-A274-3423-7FE6191C89B3}"/>
              </a:ext>
            </a:extLst>
          </p:cNvPr>
          <p:cNvSpPr>
            <a:spLocks noGrp="1"/>
          </p:cNvSpPr>
          <p:nvPr>
            <p:ph type="title"/>
          </p:nvPr>
        </p:nvSpPr>
        <p:spPr>
          <a:xfrm>
            <a:off x="1001262" y="838199"/>
            <a:ext cx="9055178" cy="862609"/>
          </a:xfrm>
        </p:spPr>
        <p:txBody>
          <a:bodyPr/>
          <a:lstStyle/>
          <a:p>
            <a:r>
              <a:rPr lang="el-GR" dirty="0"/>
              <a:t>Ελλάδα και Ιταλία έχουν να κερδίσουν περισσότερο; </a:t>
            </a:r>
          </a:p>
        </p:txBody>
      </p:sp>
      <p:sp>
        <p:nvSpPr>
          <p:cNvPr id="3" name="Content Placeholder 2">
            <a:extLst>
              <a:ext uri="{FF2B5EF4-FFF2-40B4-BE49-F238E27FC236}">
                <a16:creationId xmlns:a16="http://schemas.microsoft.com/office/drawing/2014/main" id="{27698E22-38DB-AD58-1783-6DCF22AD293D}"/>
              </a:ext>
            </a:extLst>
          </p:cNvPr>
          <p:cNvSpPr>
            <a:spLocks noGrp="1"/>
          </p:cNvSpPr>
          <p:nvPr>
            <p:ph sz="half" idx="1"/>
          </p:nvPr>
        </p:nvSpPr>
        <p:spPr>
          <a:xfrm>
            <a:off x="767408" y="2603502"/>
            <a:ext cx="6408712" cy="3416299"/>
          </a:xfrm>
        </p:spPr>
        <p:txBody>
          <a:bodyPr>
            <a:normAutofit lnSpcReduction="10000"/>
          </a:bodyPr>
          <a:lstStyle/>
          <a:p>
            <a:pPr marL="0" indent="0">
              <a:buNone/>
            </a:pPr>
            <a:r>
              <a:rPr lang="el-GR" b="1" dirty="0"/>
              <a:t>Πόσο καλύτερα αν εφαρμόσεις την Αργυρή Οικονομία;</a:t>
            </a:r>
          </a:p>
          <a:p>
            <a:pPr marL="0" indent="0">
              <a:buNone/>
            </a:pPr>
            <a:r>
              <a:rPr lang="el-GR" dirty="0"/>
              <a:t>Η </a:t>
            </a:r>
            <a:r>
              <a:rPr lang="el-GR" b="1" dirty="0"/>
              <a:t>Ελλάδα</a:t>
            </a:r>
            <a:r>
              <a:rPr lang="el-GR" dirty="0"/>
              <a:t> και η </a:t>
            </a:r>
            <a:r>
              <a:rPr lang="el-GR" b="1" dirty="0"/>
              <a:t>Ιταλία</a:t>
            </a:r>
            <a:r>
              <a:rPr lang="el-GR" dirty="0"/>
              <a:t> έχουν κερδίζουν περισσότερο</a:t>
            </a:r>
          </a:p>
          <a:p>
            <a:pPr lvl="1">
              <a:buFont typeface="+mj-lt"/>
              <a:buAutoNum type="arabicPeriod"/>
            </a:pPr>
            <a:r>
              <a:rPr lang="el-GR" dirty="0"/>
              <a:t>Υγιής γήρανση υστερεί</a:t>
            </a:r>
          </a:p>
          <a:p>
            <a:pPr lvl="1">
              <a:buFont typeface="+mj-lt"/>
              <a:buAutoNum type="arabicPeriod"/>
            </a:pPr>
            <a:r>
              <a:rPr lang="el-GR" dirty="0"/>
              <a:t>Μεγάλο χάσμα φύλου</a:t>
            </a:r>
          </a:p>
          <a:p>
            <a:pPr lvl="1">
              <a:buFont typeface="+mj-lt"/>
              <a:buAutoNum type="arabicPeriod"/>
            </a:pPr>
            <a:r>
              <a:rPr lang="el-GR" dirty="0"/>
              <a:t>Πολλοί συνταξιοδοτούνται πρόωρα</a:t>
            </a:r>
          </a:p>
          <a:p>
            <a:pPr lvl="1">
              <a:buFont typeface="+mj-lt"/>
              <a:buAutoNum type="arabicPeriod"/>
            </a:pPr>
            <a:r>
              <a:rPr lang="el-GR" dirty="0"/>
              <a:t>ο συνδυασμός πολιτικών &gt; από το άθροισμα των τριών επιμέρους πολιτικών. </a:t>
            </a:r>
          </a:p>
          <a:p>
            <a:r>
              <a:rPr lang="el-GR" dirty="0"/>
              <a:t>Δεδομένου ότι η στρατηγική συνίσταται σε εξομάλυνση, χώρες που έχουν ήδη προχωρήσει (Σουηδία, ΗΒ,) έχουν περιορισμένα οφέλη. </a:t>
            </a:r>
          </a:p>
          <a:p>
            <a:pPr marL="0" indent="0">
              <a:buNone/>
            </a:pPr>
            <a:endParaRPr lang="el-GR" dirty="0"/>
          </a:p>
        </p:txBody>
      </p:sp>
      <p:pic>
        <p:nvPicPr>
          <p:cNvPr id="7" name="Content Placeholder 6">
            <a:extLst>
              <a:ext uri="{FF2B5EF4-FFF2-40B4-BE49-F238E27FC236}">
                <a16:creationId xmlns:a16="http://schemas.microsoft.com/office/drawing/2014/main" id="{F008436F-1B4D-C848-CD26-F34196CE589F}"/>
              </a:ext>
            </a:extLst>
          </p:cNvPr>
          <p:cNvPicPr>
            <a:picLocks noGrp="1" noChangeAspect="1"/>
          </p:cNvPicPr>
          <p:nvPr>
            <p:ph sz="half" idx="2"/>
          </p:nvPr>
        </p:nvPicPr>
        <p:blipFill>
          <a:blip r:embed="rId2"/>
          <a:stretch>
            <a:fillRect/>
          </a:stretch>
        </p:blipFill>
        <p:spPr>
          <a:xfrm>
            <a:off x="7975579" y="2435240"/>
            <a:ext cx="2774138" cy="3416300"/>
          </a:xfrm>
          <a:prstGeom prst="rect">
            <a:avLst/>
          </a:prstGeom>
        </p:spPr>
      </p:pic>
      <p:sp>
        <p:nvSpPr>
          <p:cNvPr id="5" name="Date Placeholder 4">
            <a:extLst>
              <a:ext uri="{FF2B5EF4-FFF2-40B4-BE49-F238E27FC236}">
                <a16:creationId xmlns:a16="http://schemas.microsoft.com/office/drawing/2014/main" id="{5C8281F2-8E51-1283-0AD1-4DF8C590A646}"/>
              </a:ext>
            </a:extLst>
          </p:cNvPr>
          <p:cNvSpPr>
            <a:spLocks noGrp="1"/>
          </p:cNvSpPr>
          <p:nvPr>
            <p:ph type="dt" sz="half" idx="10"/>
          </p:nvPr>
        </p:nvSpPr>
        <p:spPr/>
        <p:txBody>
          <a:bodyPr/>
          <a:lstStyle/>
          <a:p>
            <a:pPr>
              <a:defRPr/>
            </a:pPr>
            <a:fld id="{14F36A37-D5E3-4C3B-B28D-88BB6D3F7475}" type="datetime1">
              <a:rPr lang="en-GB" smtClean="0"/>
              <a:t>02/05/2025</a:t>
            </a:fld>
            <a:endParaRPr lang="en-GB"/>
          </a:p>
        </p:txBody>
      </p:sp>
      <p:sp>
        <p:nvSpPr>
          <p:cNvPr id="6" name="Slide Number Placeholder 5">
            <a:extLst>
              <a:ext uri="{FF2B5EF4-FFF2-40B4-BE49-F238E27FC236}">
                <a16:creationId xmlns:a16="http://schemas.microsoft.com/office/drawing/2014/main" id="{FDA5D8BD-7553-86F8-AA56-C3776D30C4B9}"/>
              </a:ext>
            </a:extLst>
          </p:cNvPr>
          <p:cNvSpPr>
            <a:spLocks noGrp="1"/>
          </p:cNvSpPr>
          <p:nvPr>
            <p:ph type="sldNum" sz="quarter" idx="12"/>
          </p:nvPr>
        </p:nvSpPr>
        <p:spPr/>
        <p:txBody>
          <a:bodyPr/>
          <a:lstStyle/>
          <a:p>
            <a:fld id="{129925B6-863B-4C2F-8765-BBFEFEBA9CE7}" type="slidenum">
              <a:rPr lang="en-GB" altLang="en-US" smtClean="0"/>
              <a:pPr/>
              <a:t>27</a:t>
            </a:fld>
            <a:endParaRPr lang="en-GB" altLang="en-US"/>
          </a:p>
        </p:txBody>
      </p:sp>
    </p:spTree>
    <p:extLst>
      <p:ext uri="{BB962C8B-B14F-4D97-AF65-F5344CB8AC3E}">
        <p14:creationId xmlns:p14="http://schemas.microsoft.com/office/powerpoint/2010/main" val="965913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BA5F-6F7E-4C15-9163-87AE8A0C178E}"/>
              </a:ext>
            </a:extLst>
          </p:cNvPr>
          <p:cNvSpPr>
            <a:spLocks noGrp="1"/>
          </p:cNvSpPr>
          <p:nvPr>
            <p:ph type="title"/>
          </p:nvPr>
        </p:nvSpPr>
        <p:spPr>
          <a:xfrm>
            <a:off x="1154954" y="973668"/>
            <a:ext cx="8761413" cy="706964"/>
          </a:xfrm>
        </p:spPr>
        <p:txBody>
          <a:bodyPr>
            <a:normAutofit fontScale="90000"/>
          </a:bodyPr>
          <a:lstStyle/>
          <a:p>
            <a:r>
              <a:rPr lang="el-GR" sz="3300" dirty="0">
                <a:solidFill>
                  <a:schemeClr val="accent3"/>
                </a:solidFill>
              </a:rPr>
              <a:t>«Η μεγάλη δημογραφική ανατροπή»: </a:t>
            </a:r>
            <a:br>
              <a:rPr lang="el-GR" sz="3300" dirty="0">
                <a:solidFill>
                  <a:srgbClr val="EBEBEB"/>
                </a:solidFill>
              </a:rPr>
            </a:br>
            <a:r>
              <a:rPr lang="el-GR" sz="3300" dirty="0">
                <a:solidFill>
                  <a:srgbClr val="EBEBEB"/>
                </a:solidFill>
              </a:rPr>
              <a:t>Το σημείο μακροοικονομικής καμπής</a:t>
            </a:r>
            <a:endParaRPr lang="en-GB" sz="3300" dirty="0">
              <a:solidFill>
                <a:srgbClr val="EBEBEB"/>
              </a:solidFill>
            </a:endParaRPr>
          </a:p>
        </p:txBody>
      </p:sp>
      <p:sp>
        <p:nvSpPr>
          <p:cNvPr id="5" name="Slide Number Placeholder 4">
            <a:extLst>
              <a:ext uri="{FF2B5EF4-FFF2-40B4-BE49-F238E27FC236}">
                <a16:creationId xmlns:a16="http://schemas.microsoft.com/office/drawing/2014/main" id="{ADBE57E8-371C-4A5F-BD86-D5A80A702A85}"/>
              </a:ext>
            </a:extLst>
          </p:cNvPr>
          <p:cNvSpPr>
            <a:spLocks noGrp="1"/>
          </p:cNvSpPr>
          <p:nvPr>
            <p:ph type="sldNum" sz="quarter" idx="12"/>
          </p:nvPr>
        </p:nvSpPr>
        <p:spPr>
          <a:xfrm>
            <a:off x="10352540" y="295729"/>
            <a:ext cx="838199" cy="767687"/>
          </a:xfrm>
        </p:spPr>
        <p:txBody>
          <a:bodyPr>
            <a:normAutofit/>
          </a:bodyPr>
          <a:lstStyle/>
          <a:p>
            <a:pPr>
              <a:spcAft>
                <a:spcPts val="600"/>
              </a:spcAft>
            </a:pPr>
            <a:fld id="{129925B6-863B-4C2F-8765-BBFEFEBA9CE7}" type="slidenum">
              <a:rPr lang="en-GB" altLang="en-US">
                <a:solidFill>
                  <a:srgbClr val="FFFFFF"/>
                </a:solidFill>
              </a:rPr>
              <a:pPr>
                <a:spcAft>
                  <a:spcPts val="600"/>
                </a:spcAft>
              </a:pPr>
              <a:t>28</a:t>
            </a:fld>
            <a:endParaRPr lang="en-GB" altLang="en-US">
              <a:solidFill>
                <a:srgbClr val="FFFFFF"/>
              </a:solidFill>
            </a:endParaRPr>
          </a:p>
        </p:txBody>
      </p:sp>
      <p:sp>
        <p:nvSpPr>
          <p:cNvPr id="3" name="Content Placeholder 2">
            <a:extLst>
              <a:ext uri="{FF2B5EF4-FFF2-40B4-BE49-F238E27FC236}">
                <a16:creationId xmlns:a16="http://schemas.microsoft.com/office/drawing/2014/main" id="{2F060EB3-7610-4B95-84A2-449E89E3749B}"/>
              </a:ext>
            </a:extLst>
          </p:cNvPr>
          <p:cNvSpPr>
            <a:spLocks noGrp="1"/>
          </p:cNvSpPr>
          <p:nvPr>
            <p:ph idx="1"/>
          </p:nvPr>
        </p:nvSpPr>
        <p:spPr>
          <a:xfrm>
            <a:off x="479376" y="2420888"/>
            <a:ext cx="8761412" cy="4104456"/>
          </a:xfrm>
        </p:spPr>
        <p:txBody>
          <a:bodyPr anchor="ctr">
            <a:normAutofit/>
          </a:bodyPr>
          <a:lstStyle/>
          <a:p>
            <a:pPr marL="0" indent="0">
              <a:lnSpc>
                <a:spcPct val="90000"/>
              </a:lnSpc>
              <a:buNone/>
            </a:pPr>
            <a:r>
              <a:rPr lang="en-US" b="1" dirty="0"/>
              <a:t>Charles Goodhart &amp; Manosh Pradhan (2020). </a:t>
            </a:r>
            <a:r>
              <a:rPr lang="el-GR" b="1" i="1" dirty="0"/>
              <a:t>Γιατί</a:t>
            </a:r>
            <a:r>
              <a:rPr lang="el-GR" dirty="0"/>
              <a:t> ξεπέρασε ο κόσμος τον </a:t>
            </a:r>
            <a:r>
              <a:rPr lang="el-GR" b="1" dirty="0">
                <a:effectLst>
                  <a:outerShdw blurRad="38100" dist="38100" dir="2700000" algn="tl">
                    <a:srgbClr val="000000">
                      <a:alpha val="43137"/>
                    </a:srgbClr>
                  </a:outerShdw>
                </a:effectLst>
              </a:rPr>
              <a:t>στασιμοπληθωρισμό;</a:t>
            </a:r>
            <a:r>
              <a:rPr lang="el-GR" dirty="0"/>
              <a:t> Γιατί έχουμε </a:t>
            </a:r>
            <a:r>
              <a:rPr lang="el-GR" b="1" dirty="0">
                <a:effectLst>
                  <a:outerShdw blurRad="38100" dist="38100" dir="2700000" algn="tl">
                    <a:srgbClr val="000000">
                      <a:alpha val="43137"/>
                    </a:srgbClr>
                  </a:outerShdw>
                </a:effectLst>
              </a:rPr>
              <a:t>χαμηλό πληθωρισμό και χαμηλά πραγματικά επιτόκια</a:t>
            </a:r>
            <a:r>
              <a:rPr lang="el-GR" dirty="0"/>
              <a:t>; </a:t>
            </a:r>
          </a:p>
          <a:p>
            <a:pPr lvl="1">
              <a:lnSpc>
                <a:spcPct val="90000"/>
              </a:lnSpc>
            </a:pPr>
            <a:r>
              <a:rPr lang="el-GR" sz="1400" dirty="0"/>
              <a:t>(Συμβατική απάντηση): Επιτυχία στα νομισματικά + παγκοσμιοποίηση.</a:t>
            </a:r>
          </a:p>
          <a:p>
            <a:pPr marL="57150" indent="0">
              <a:lnSpc>
                <a:spcPct val="90000"/>
              </a:lnSpc>
              <a:buNone/>
            </a:pPr>
            <a:r>
              <a:rPr lang="el-GR" b="1" dirty="0"/>
              <a:t>[</a:t>
            </a:r>
            <a:r>
              <a:rPr lang="en-US" b="1" dirty="0"/>
              <a:t>G&amp;P]</a:t>
            </a:r>
            <a:r>
              <a:rPr lang="el-GR" b="1" dirty="0"/>
              <a:t>: </a:t>
            </a:r>
            <a:r>
              <a:rPr lang="el-GR" dirty="0"/>
              <a:t>Δεν πρέπει να εφησυχάζουμε</a:t>
            </a:r>
          </a:p>
          <a:p>
            <a:pPr lvl="1">
              <a:lnSpc>
                <a:spcPct val="90000"/>
              </a:lnSpc>
            </a:pPr>
            <a:r>
              <a:rPr lang="el-GR" dirty="0"/>
              <a:t>Η μακροοικονομική βελτίωση </a:t>
            </a:r>
            <a:r>
              <a:rPr lang="el-GR" dirty="0" err="1"/>
              <a:t>μετα</a:t>
            </a:r>
            <a:r>
              <a:rPr lang="el-GR" dirty="0"/>
              <a:t> 1990 οφείλεται </a:t>
            </a:r>
            <a:r>
              <a:rPr lang="el-GR" b="1" dirty="0"/>
              <a:t>στο δημογραφικό μέρισμα </a:t>
            </a:r>
            <a:r>
              <a:rPr lang="el-GR" dirty="0"/>
              <a:t>+ </a:t>
            </a:r>
            <a:r>
              <a:rPr lang="el-GR" b="1" dirty="0"/>
              <a:t>την ενσωμάτωση Κίνας και Ανατολικής Ευρώπης. </a:t>
            </a:r>
            <a:r>
              <a:rPr lang="el-GR" dirty="0"/>
              <a:t>≈ </a:t>
            </a:r>
            <a:r>
              <a:rPr lang="el-GR" b="1" dirty="0"/>
              <a:t>μεγάλη αύξηση της παγκόσμιας προσφοράς εργασίας</a:t>
            </a:r>
          </a:p>
          <a:p>
            <a:pPr lvl="2">
              <a:lnSpc>
                <a:spcPct val="90000"/>
              </a:lnSpc>
            </a:pPr>
            <a:r>
              <a:rPr lang="el-GR" sz="1600" dirty="0"/>
              <a:t>Είναι αυτή που ευθύνεται για την πορεία 1990-2010 – τις υψηλές επιδόσεις και τα χαμηλά επιτόκια, αλλά και την μεγαλύτερη ανισότητα</a:t>
            </a:r>
          </a:p>
          <a:p>
            <a:pPr>
              <a:lnSpc>
                <a:spcPct val="90000"/>
              </a:lnSpc>
            </a:pPr>
            <a:r>
              <a:rPr lang="el-GR" sz="1600" dirty="0"/>
              <a:t>Καθώς εξαντλείται το δημογραφικό μέρισμα από το 2015 </a:t>
            </a:r>
            <a:r>
              <a:rPr lang="el-GR" sz="1600" dirty="0">
                <a:latin typeface="Times New Roman" panose="02020603050405020304" pitchFamily="18" charset="0"/>
                <a:cs typeface="Times New Roman" panose="02020603050405020304" pitchFamily="18" charset="0"/>
              </a:rPr>
              <a:t>→</a:t>
            </a:r>
            <a:r>
              <a:rPr lang="el-GR" sz="1600" b="1" dirty="0"/>
              <a:t> ‘μεγάλη ανατροπή’ </a:t>
            </a:r>
          </a:p>
          <a:p>
            <a:pPr lvl="2">
              <a:lnSpc>
                <a:spcPct val="90000"/>
              </a:lnSpc>
            </a:pPr>
            <a:r>
              <a:rPr lang="el-GR" sz="1600" b="1" dirty="0"/>
              <a:t>αύξηση του πληθωρισμού </a:t>
            </a:r>
            <a:r>
              <a:rPr lang="el-GR" sz="1600" dirty="0"/>
              <a:t>και αύξηση των επιτοκίων</a:t>
            </a:r>
          </a:p>
          <a:p>
            <a:pPr lvl="2">
              <a:lnSpc>
                <a:spcPct val="90000"/>
              </a:lnSpc>
            </a:pPr>
            <a:r>
              <a:rPr lang="el-GR" sz="1600" b="1" dirty="0"/>
              <a:t>Υποχώρηση της παγκόσμιας ανάπτυξης</a:t>
            </a:r>
            <a:endParaRPr lang="en-GB" sz="1600" dirty="0"/>
          </a:p>
        </p:txBody>
      </p:sp>
      <p:pic>
        <p:nvPicPr>
          <p:cNvPr id="6" name="Picture 5">
            <a:extLst>
              <a:ext uri="{FF2B5EF4-FFF2-40B4-BE49-F238E27FC236}">
                <a16:creationId xmlns:a16="http://schemas.microsoft.com/office/drawing/2014/main" id="{5D0CE4EF-AB82-7C99-5175-D307B325127A}"/>
              </a:ext>
            </a:extLst>
          </p:cNvPr>
          <p:cNvPicPr>
            <a:picLocks noChangeAspect="1"/>
          </p:cNvPicPr>
          <p:nvPr/>
        </p:nvPicPr>
        <p:blipFill>
          <a:blip r:embed="rId2"/>
          <a:stretch>
            <a:fillRect/>
          </a:stretch>
        </p:blipFill>
        <p:spPr>
          <a:xfrm>
            <a:off x="9408368" y="2636912"/>
            <a:ext cx="2039664" cy="3067163"/>
          </a:xfrm>
          <a:prstGeom prst="roundRect">
            <a:avLst>
              <a:gd name="adj" fmla="val 1858"/>
            </a:avLst>
          </a:prstGeom>
          <a:effectLst>
            <a:outerShdw blurRad="50800" dist="50800" dir="5400000" algn="tl" rotWithShape="0">
              <a:srgbClr val="000000">
                <a:alpha val="43000"/>
              </a:srgbClr>
            </a:outerShdw>
          </a:effectLst>
        </p:spPr>
      </p:pic>
      <p:sp>
        <p:nvSpPr>
          <p:cNvPr id="4" name="Date Placeholder 3">
            <a:extLst>
              <a:ext uri="{FF2B5EF4-FFF2-40B4-BE49-F238E27FC236}">
                <a16:creationId xmlns:a16="http://schemas.microsoft.com/office/drawing/2014/main" id="{FA8FAFCB-B04D-4C77-A95B-5CC5288818E1}"/>
              </a:ext>
            </a:extLst>
          </p:cNvPr>
          <p:cNvSpPr>
            <a:spLocks noGrp="1"/>
          </p:cNvSpPr>
          <p:nvPr>
            <p:ph type="dt" sz="half" idx="10"/>
          </p:nvPr>
        </p:nvSpPr>
        <p:spPr>
          <a:xfrm>
            <a:off x="10653104" y="6391838"/>
            <a:ext cx="990599" cy="304799"/>
          </a:xfrm>
        </p:spPr>
        <p:txBody>
          <a:bodyPr>
            <a:normAutofit/>
          </a:bodyPr>
          <a:lstStyle/>
          <a:p>
            <a:pPr>
              <a:spcAft>
                <a:spcPts val="600"/>
              </a:spcAft>
              <a:defRPr/>
            </a:pPr>
            <a:fld id="{B07767B7-7E21-468C-A26A-AE1B7BB8460A}" type="datetime1">
              <a:rPr lang="en-GB" smtClean="0"/>
              <a:pPr>
                <a:spcAft>
                  <a:spcPts val="600"/>
                </a:spcAft>
                <a:defRPr/>
              </a:pPr>
              <a:t>02/05/2025</a:t>
            </a:fld>
            <a:endParaRPr lang="en-GB"/>
          </a:p>
        </p:txBody>
      </p:sp>
    </p:spTree>
    <p:extLst>
      <p:ext uri="{BB962C8B-B14F-4D97-AF65-F5344CB8AC3E}">
        <p14:creationId xmlns:p14="http://schemas.microsoft.com/office/powerpoint/2010/main" val="4030183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ADC5-284D-4084-9077-B3982808991E}"/>
              </a:ext>
            </a:extLst>
          </p:cNvPr>
          <p:cNvSpPr>
            <a:spLocks noGrp="1"/>
          </p:cNvSpPr>
          <p:nvPr>
            <p:ph type="title"/>
          </p:nvPr>
        </p:nvSpPr>
        <p:spPr/>
        <p:txBody>
          <a:bodyPr/>
          <a:lstStyle/>
          <a:p>
            <a:r>
              <a:rPr lang="el-GR" dirty="0"/>
              <a:t>Το </a:t>
            </a:r>
            <a:r>
              <a:rPr lang="el-GR" i="1" dirty="0"/>
              <a:t>παρελθόν</a:t>
            </a:r>
            <a:r>
              <a:rPr lang="el-GR" dirty="0"/>
              <a:t>:</a:t>
            </a:r>
            <a:r>
              <a:rPr lang="en-US" dirty="0"/>
              <a:t> </a:t>
            </a:r>
            <a:br>
              <a:rPr lang="el-GR" dirty="0"/>
            </a:br>
            <a:r>
              <a:rPr lang="el-GR" sz="2400" b="1" dirty="0"/>
              <a:t>Το δημογραφικό μέρισμα εξηγεί τα μακροοικονομικά</a:t>
            </a:r>
            <a:endParaRPr lang="en-GB" b="1" dirty="0"/>
          </a:p>
        </p:txBody>
      </p:sp>
      <p:sp>
        <p:nvSpPr>
          <p:cNvPr id="3" name="Content Placeholder 2">
            <a:extLst>
              <a:ext uri="{FF2B5EF4-FFF2-40B4-BE49-F238E27FC236}">
                <a16:creationId xmlns:a16="http://schemas.microsoft.com/office/drawing/2014/main" id="{96884993-E4C5-4812-8374-C57E63BD9F49}"/>
              </a:ext>
            </a:extLst>
          </p:cNvPr>
          <p:cNvSpPr>
            <a:spLocks noGrp="1"/>
          </p:cNvSpPr>
          <p:nvPr>
            <p:ph idx="1"/>
          </p:nvPr>
        </p:nvSpPr>
        <p:spPr>
          <a:xfrm>
            <a:off x="983432" y="2420888"/>
            <a:ext cx="10660271" cy="4032448"/>
          </a:xfrm>
        </p:spPr>
        <p:txBody>
          <a:bodyPr>
            <a:normAutofit/>
          </a:bodyPr>
          <a:lstStyle/>
          <a:p>
            <a:r>
              <a:rPr lang="el-GR" dirty="0"/>
              <a:t>Η </a:t>
            </a:r>
            <a:r>
              <a:rPr lang="el-GR" b="1" i="1" dirty="0">
                <a:effectLst>
                  <a:outerShdw blurRad="38100" dist="38100" dir="2700000" algn="tl">
                    <a:srgbClr val="000000">
                      <a:alpha val="43137"/>
                    </a:srgbClr>
                  </a:outerShdw>
                </a:effectLst>
              </a:rPr>
              <a:t>παγκόσμια</a:t>
            </a:r>
            <a:r>
              <a:rPr lang="el-GR" b="1" dirty="0">
                <a:effectLst>
                  <a:outerShdw blurRad="38100" dist="38100" dir="2700000" algn="tl">
                    <a:srgbClr val="000000">
                      <a:alpha val="43137"/>
                    </a:srgbClr>
                  </a:outerShdw>
                </a:effectLst>
              </a:rPr>
              <a:t> προσφορά εργασίας </a:t>
            </a:r>
            <a:r>
              <a:rPr lang="el-GR" dirty="0"/>
              <a:t>αυξήθηκε </a:t>
            </a:r>
            <a:r>
              <a:rPr lang="el-GR" i="1" dirty="0"/>
              <a:t>δραματικά</a:t>
            </a:r>
            <a:r>
              <a:rPr lang="el-GR" dirty="0"/>
              <a:t> μετά το 1990</a:t>
            </a:r>
          </a:p>
          <a:p>
            <a:pPr marL="800100" lvl="1" indent="-342900">
              <a:buFont typeface="+mj-lt"/>
              <a:buAutoNum type="arabicPeriod"/>
            </a:pPr>
            <a:r>
              <a:rPr lang="el-GR" dirty="0"/>
              <a:t>Ενσωμάτωση </a:t>
            </a:r>
            <a:r>
              <a:rPr lang="el-GR" b="1" dirty="0"/>
              <a:t>Κίνας</a:t>
            </a:r>
            <a:r>
              <a:rPr lang="el-GR" dirty="0"/>
              <a:t>***  (είσοδος στον ΠΟΕ 1997) – ενεργός πληθυσμός (‘90-2017 ) ↑240 εκ + μετανάστευση προς πόλεις  - το πιο αποφασιστικό</a:t>
            </a:r>
          </a:p>
          <a:p>
            <a:pPr marL="800100" lvl="1" indent="-342900">
              <a:buFont typeface="+mj-lt"/>
              <a:buAutoNum type="arabicPeriod"/>
            </a:pPr>
            <a:r>
              <a:rPr lang="el-GR" dirty="0"/>
              <a:t>Ενσωμάτωση </a:t>
            </a:r>
            <a:r>
              <a:rPr lang="el-GR" b="1" dirty="0"/>
              <a:t>Ανατολικής Ευρώπης </a:t>
            </a:r>
            <a:r>
              <a:rPr lang="el-GR" dirty="0"/>
              <a:t>μετά 1992  - 200 εκ. εργαζόμενοι</a:t>
            </a:r>
          </a:p>
          <a:p>
            <a:pPr marL="800100" lvl="1" indent="-342900">
              <a:buFont typeface="+mj-lt"/>
              <a:buAutoNum type="arabicPeriod"/>
            </a:pPr>
            <a:r>
              <a:rPr lang="el-GR" dirty="0"/>
              <a:t>Δημογραφικό μέρισμα στις </a:t>
            </a:r>
            <a:r>
              <a:rPr lang="el-GR" b="1" dirty="0"/>
              <a:t>αναπτυγμένες χώρες </a:t>
            </a:r>
            <a:r>
              <a:rPr lang="el-GR" dirty="0"/>
              <a:t>+ </a:t>
            </a:r>
            <a:r>
              <a:rPr lang="en-US" dirty="0"/>
              <a:t>baby boom +</a:t>
            </a:r>
            <a:r>
              <a:rPr lang="el-GR" dirty="0"/>
              <a:t> αύξηση συμμετοχής γυναικών </a:t>
            </a:r>
            <a:endParaRPr lang="en-US" dirty="0"/>
          </a:p>
          <a:p>
            <a:pPr marL="400050"/>
            <a:r>
              <a:rPr lang="el-GR" dirty="0"/>
              <a:t>→Μείωση στην διαπραγματευτική ισχύ της εργασίας, πτώση τιμών βιομηχανικών προϊόντων → συγκρατείται ο πληθωρισμός και μειώνονται επιτόκια.</a:t>
            </a:r>
          </a:p>
          <a:p>
            <a:pPr marL="400050"/>
            <a:r>
              <a:rPr lang="el-GR" dirty="0"/>
              <a:t>Διεύρυνση ανισότητας </a:t>
            </a:r>
            <a:r>
              <a:rPr lang="el-GR" i="1" dirty="0"/>
              <a:t>εντός</a:t>
            </a:r>
            <a:r>
              <a:rPr lang="el-GR" dirty="0"/>
              <a:t> χωρών (αν και όχι </a:t>
            </a:r>
            <a:r>
              <a:rPr lang="el-GR" i="1" dirty="0"/>
              <a:t>μεταξύ</a:t>
            </a:r>
            <a:r>
              <a:rPr lang="el-GR" dirty="0"/>
              <a:t>) – λόγος </a:t>
            </a:r>
            <a:r>
              <a:rPr lang="el-GR" dirty="0">
                <a:solidFill>
                  <a:schemeClr val="accent1"/>
                </a:solidFill>
              </a:rPr>
              <a:t>(μισθός Αμερικανού)/ (μισθός Κινέζου) </a:t>
            </a:r>
            <a:r>
              <a:rPr lang="el-GR" dirty="0"/>
              <a:t>(ή </a:t>
            </a:r>
            <a:r>
              <a:rPr lang="el-GR" dirty="0">
                <a:solidFill>
                  <a:schemeClr val="accent1"/>
                </a:solidFill>
              </a:rPr>
              <a:t>Γάλλου/Πολωνού</a:t>
            </a:r>
            <a:r>
              <a:rPr lang="el-GR" dirty="0"/>
              <a:t>) </a:t>
            </a:r>
            <a:r>
              <a:rPr lang="el-GR" b="1" dirty="0">
                <a:effectLst>
                  <a:outerShdw blurRad="38100" dist="38100" dir="2700000" algn="tl">
                    <a:srgbClr val="000000">
                      <a:alpha val="43137"/>
                    </a:srgbClr>
                  </a:outerShdw>
                </a:effectLst>
              </a:rPr>
              <a:t>↓</a:t>
            </a:r>
            <a:r>
              <a:rPr lang="el-GR" dirty="0"/>
              <a:t>.  + Δεξιός Λαϊκισμός  (μετανάστευση)</a:t>
            </a:r>
          </a:p>
          <a:p>
            <a:pPr marL="400050"/>
            <a:r>
              <a:rPr lang="el-GR" b="1" dirty="0"/>
              <a:t> Γιατί </a:t>
            </a:r>
            <a:r>
              <a:rPr lang="el-GR" b="1" i="1" dirty="0"/>
              <a:t>δεν</a:t>
            </a:r>
            <a:r>
              <a:rPr lang="el-GR" b="1" dirty="0"/>
              <a:t> σχολιάστηκε</a:t>
            </a:r>
            <a:r>
              <a:rPr lang="el-GR" dirty="0"/>
              <a:t>; Οι δημογραφικοί παράγοντες λειτουργούν αργά (≈ μετακίνηση τεκτονικών πλακών). Αν εστιάζουμε σε βραχυχρόνιες εξελίξεις, παραβλέπονται </a:t>
            </a:r>
          </a:p>
          <a:p>
            <a:pPr marL="800100" lvl="1" indent="-342900">
              <a:buFont typeface="+mj-lt"/>
              <a:buAutoNum type="arabicPeriod"/>
            </a:pPr>
            <a:endParaRPr lang="en-GB" dirty="0"/>
          </a:p>
        </p:txBody>
      </p:sp>
      <p:sp>
        <p:nvSpPr>
          <p:cNvPr id="4" name="Date Placeholder 3">
            <a:extLst>
              <a:ext uri="{FF2B5EF4-FFF2-40B4-BE49-F238E27FC236}">
                <a16:creationId xmlns:a16="http://schemas.microsoft.com/office/drawing/2014/main" id="{F7ED7CEF-C056-46EA-B383-D9BC43830610}"/>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BD8F1A48-9710-4B51-B87E-F779AF5D3232}"/>
              </a:ext>
            </a:extLst>
          </p:cNvPr>
          <p:cNvSpPr>
            <a:spLocks noGrp="1"/>
          </p:cNvSpPr>
          <p:nvPr>
            <p:ph type="sldNum" sz="quarter" idx="12"/>
          </p:nvPr>
        </p:nvSpPr>
        <p:spPr/>
        <p:txBody>
          <a:bodyPr/>
          <a:lstStyle/>
          <a:p>
            <a:fld id="{129925B6-863B-4C2F-8765-BBFEFEBA9CE7}" type="slidenum">
              <a:rPr lang="en-GB" altLang="en-US" smtClean="0"/>
              <a:pPr/>
              <a:t>29</a:t>
            </a:fld>
            <a:endParaRPr lang="en-GB" altLang="en-US"/>
          </a:p>
        </p:txBody>
      </p:sp>
    </p:spTree>
    <p:extLst>
      <p:ext uri="{BB962C8B-B14F-4D97-AF65-F5344CB8AC3E}">
        <p14:creationId xmlns:p14="http://schemas.microsoft.com/office/powerpoint/2010/main" val="336037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45AC-AEBE-4A98-8D15-FA6A0C817CAB}"/>
              </a:ext>
            </a:extLst>
          </p:cNvPr>
          <p:cNvSpPr>
            <a:spLocks noGrp="1"/>
          </p:cNvSpPr>
          <p:nvPr>
            <p:ph type="title"/>
          </p:nvPr>
        </p:nvSpPr>
        <p:spPr/>
        <p:txBody>
          <a:bodyPr/>
          <a:lstStyle/>
          <a:p>
            <a:r>
              <a:rPr lang="el-GR" dirty="0"/>
              <a:t>Πληθυσμός και οικονομική θεωρία</a:t>
            </a:r>
            <a:endParaRPr lang="en-GB" dirty="0"/>
          </a:p>
        </p:txBody>
      </p:sp>
      <p:sp>
        <p:nvSpPr>
          <p:cNvPr id="3" name="Content Placeholder 2">
            <a:extLst>
              <a:ext uri="{FF2B5EF4-FFF2-40B4-BE49-F238E27FC236}">
                <a16:creationId xmlns:a16="http://schemas.microsoft.com/office/drawing/2014/main" id="{719F88F0-D823-42A0-A55C-62AAC75C1238}"/>
              </a:ext>
            </a:extLst>
          </p:cNvPr>
          <p:cNvSpPr>
            <a:spLocks noGrp="1"/>
          </p:cNvSpPr>
          <p:nvPr>
            <p:ph idx="1"/>
          </p:nvPr>
        </p:nvSpPr>
        <p:spPr>
          <a:xfrm>
            <a:off x="911423" y="2276872"/>
            <a:ext cx="10732279" cy="4114966"/>
          </a:xfrm>
        </p:spPr>
        <p:txBody>
          <a:bodyPr>
            <a:normAutofit fontScale="92500" lnSpcReduction="10000"/>
          </a:bodyPr>
          <a:lstStyle/>
          <a:p>
            <a:pPr marL="0" marR="0" lvl="0" indent="0" algn="just">
              <a:spcBef>
                <a:spcPts val="0"/>
              </a:spcBef>
              <a:spcAft>
                <a:spcPts val="400"/>
              </a:spcAft>
              <a:buNone/>
            </a:pPr>
            <a:r>
              <a:rPr lang="el-GR" sz="1800" b="1" dirty="0">
                <a:effectLst/>
                <a:latin typeface="Calibri" panose="020F0502020204030204" pitchFamily="34" charset="0"/>
                <a:ea typeface="Calibri" panose="020F0502020204030204" pitchFamily="34" charset="0"/>
              </a:rPr>
              <a:t>Οικονομία και </a:t>
            </a:r>
            <a:r>
              <a:rPr lang="el-GR" sz="1800" b="1" i="1" dirty="0">
                <a:effectLst/>
                <a:latin typeface="Calibri" panose="020F0502020204030204" pitchFamily="34" charset="0"/>
                <a:ea typeface="Calibri" panose="020F0502020204030204" pitchFamily="34" charset="0"/>
              </a:rPr>
              <a:t>συνολικός</a:t>
            </a:r>
            <a:r>
              <a:rPr lang="el-GR" sz="1800" b="1" dirty="0">
                <a:effectLst/>
                <a:latin typeface="Calibri" panose="020F0502020204030204" pitchFamily="34" charset="0"/>
                <a:ea typeface="Calibri" panose="020F0502020204030204" pitchFamily="34" charset="0"/>
              </a:rPr>
              <a:t> πληθυσμός (≠  κατανομή του πληθυσμού ανά ηλικία)</a:t>
            </a:r>
          </a:p>
          <a:p>
            <a:pPr marL="342900" marR="0" lvl="0" indent="-342900" algn="just">
              <a:spcBef>
                <a:spcPts val="0"/>
              </a:spcBef>
              <a:spcAft>
                <a:spcPts val="400"/>
              </a:spcAft>
              <a:buFont typeface="+mj-lt"/>
              <a:buAutoNum type="arabicPeriod"/>
            </a:pPr>
            <a:r>
              <a:rPr lang="en-US" sz="1800" b="1" dirty="0">
                <a:effectLst/>
                <a:latin typeface="Calibri" panose="020F0502020204030204" pitchFamily="34" charset="0"/>
                <a:ea typeface="Calibri" panose="020F0502020204030204" pitchFamily="34" charset="0"/>
              </a:rPr>
              <a:t>Thomas Malthus </a:t>
            </a:r>
            <a:r>
              <a:rPr lang="el-GR" sz="1800" b="1" dirty="0">
                <a:effectLst/>
                <a:latin typeface="Calibri" panose="020F0502020204030204" pitchFamily="34" charset="0"/>
                <a:ea typeface="Calibri" panose="020F0502020204030204" pitchFamily="34" charset="0"/>
              </a:rPr>
              <a:t>(1766-1834) – Ο πληθυσμός </a:t>
            </a:r>
            <a:r>
              <a:rPr lang="el-GR" sz="1800" b="1" i="1" dirty="0">
                <a:effectLst/>
                <a:latin typeface="Calibri" panose="020F0502020204030204" pitchFamily="34" charset="0"/>
                <a:ea typeface="Calibri" panose="020F0502020204030204" pitchFamily="34" charset="0"/>
              </a:rPr>
              <a:t>ως πρόβλημα</a:t>
            </a:r>
            <a:r>
              <a:rPr lang="el-GR" sz="1800" b="1" dirty="0">
                <a:effectLst/>
                <a:latin typeface="Calibri" panose="020F0502020204030204" pitchFamily="34" charset="0"/>
                <a:ea typeface="Calibri" panose="020F0502020204030204" pitchFamily="34" charset="0"/>
              </a:rPr>
              <a:t>. </a:t>
            </a:r>
          </a:p>
          <a:p>
            <a:pPr lvl="1" indent="-342900" algn="just">
              <a:spcBef>
                <a:spcPts val="0"/>
              </a:spcBef>
              <a:spcAft>
                <a:spcPts val="400"/>
              </a:spcAft>
            </a:pPr>
            <a:r>
              <a:rPr lang="el-GR" b="1" dirty="0">
                <a:effectLst/>
                <a:latin typeface="Calibri" panose="020F0502020204030204" pitchFamily="34" charset="0"/>
                <a:ea typeface="Calibri" panose="020F0502020204030204" pitchFamily="34" charset="0"/>
              </a:rPr>
              <a:t>Ο πληθυσμός αυξάνεται </a:t>
            </a:r>
            <a:r>
              <a:rPr lang="el-GR" b="1" dirty="0">
                <a:solidFill>
                  <a:schemeClr val="accent1"/>
                </a:solidFill>
                <a:effectLst/>
                <a:latin typeface="Calibri" panose="020F0502020204030204" pitchFamily="34" charset="0"/>
                <a:ea typeface="Calibri" panose="020F0502020204030204" pitchFamily="34" charset="0"/>
              </a:rPr>
              <a:t>με </a:t>
            </a:r>
            <a:r>
              <a:rPr lang="el-GR" b="1" i="1" dirty="0">
                <a:solidFill>
                  <a:schemeClr val="accent1"/>
                </a:solidFill>
                <a:effectLst/>
                <a:latin typeface="Calibri" panose="020F0502020204030204" pitchFamily="34" charset="0"/>
                <a:ea typeface="Calibri" panose="020F0502020204030204" pitchFamily="34" charset="0"/>
              </a:rPr>
              <a:t>γεωμετρική</a:t>
            </a:r>
            <a:r>
              <a:rPr lang="el-GR" b="1" dirty="0">
                <a:solidFill>
                  <a:schemeClr val="accent1"/>
                </a:solidFill>
                <a:effectLst/>
                <a:latin typeface="Calibri" panose="020F0502020204030204" pitchFamily="34" charset="0"/>
                <a:ea typeface="Calibri" panose="020F0502020204030204" pitchFamily="34" charset="0"/>
              </a:rPr>
              <a:t> πρόοδο</a:t>
            </a:r>
            <a:r>
              <a:rPr lang="el-GR" b="1" dirty="0">
                <a:effectLst/>
                <a:latin typeface="Calibri" panose="020F0502020204030204" pitchFamily="34" charset="0"/>
                <a:ea typeface="Calibri" panose="020F0502020204030204" pitchFamily="34" charset="0"/>
              </a:rPr>
              <a:t>, οι </a:t>
            </a:r>
            <a:r>
              <a:rPr lang="el-GR" b="1" dirty="0">
                <a:solidFill>
                  <a:schemeClr val="accent1"/>
                </a:solidFill>
                <a:effectLst/>
                <a:latin typeface="Calibri" panose="020F0502020204030204" pitchFamily="34" charset="0"/>
                <a:ea typeface="Calibri" panose="020F0502020204030204" pitchFamily="34" charset="0"/>
              </a:rPr>
              <a:t>οικονομικές δυνατότητες με </a:t>
            </a:r>
            <a:r>
              <a:rPr lang="el-GR" b="1" i="1" dirty="0">
                <a:solidFill>
                  <a:schemeClr val="accent1"/>
                </a:solidFill>
                <a:effectLst/>
                <a:latin typeface="Calibri" panose="020F0502020204030204" pitchFamily="34" charset="0"/>
                <a:ea typeface="Calibri" panose="020F0502020204030204" pitchFamily="34" charset="0"/>
              </a:rPr>
              <a:t>αριθμητική</a:t>
            </a:r>
            <a:r>
              <a:rPr lang="el-GR" dirty="0">
                <a:effectLst/>
                <a:latin typeface="Calibri" panose="020F0502020204030204" pitchFamily="34" charset="0"/>
                <a:ea typeface="Calibri" panose="020F0502020204030204" pitchFamily="34" charset="0"/>
              </a:rPr>
              <a:t>.  </a:t>
            </a:r>
          </a:p>
          <a:p>
            <a:pPr lvl="1" indent="-342900" algn="just">
              <a:spcBef>
                <a:spcPts val="0"/>
              </a:spcBef>
              <a:spcAft>
                <a:spcPts val="400"/>
              </a:spcAft>
            </a:pPr>
            <a:r>
              <a:rPr lang="el-GR" b="1" dirty="0">
                <a:effectLst/>
                <a:latin typeface="Calibri" panose="020F0502020204030204" pitchFamily="34" charset="0"/>
                <a:ea typeface="Calibri" panose="020F0502020204030204" pitchFamily="34" charset="0"/>
              </a:rPr>
              <a:t>Άρα η περιοδική κρίση </a:t>
            </a:r>
            <a:r>
              <a:rPr lang="el-GR" b="1" i="1" dirty="0">
                <a:solidFill>
                  <a:schemeClr val="accent1"/>
                </a:solidFill>
                <a:effectLst/>
                <a:latin typeface="Calibri" panose="020F0502020204030204" pitchFamily="34" charset="0"/>
                <a:ea typeface="Calibri" panose="020F0502020204030204" pitchFamily="34" charset="0"/>
              </a:rPr>
              <a:t>υπερπληθυσμού</a:t>
            </a:r>
            <a:r>
              <a:rPr lang="el-GR" b="1" dirty="0">
                <a:effectLst/>
                <a:latin typeface="Calibri" panose="020F0502020204030204" pitchFamily="34" charset="0"/>
                <a:ea typeface="Calibri" panose="020F0502020204030204" pitchFamily="34" charset="0"/>
              </a:rPr>
              <a:t> είναι αναπόφευκτη</a:t>
            </a:r>
            <a:r>
              <a:rPr lang="el-GR" dirty="0">
                <a:effectLst/>
                <a:latin typeface="Calibri" panose="020F0502020204030204" pitchFamily="34" charset="0"/>
                <a:ea typeface="Calibri" panose="020F0502020204030204" pitchFamily="34" charset="0"/>
              </a:rPr>
              <a:t>. Κρίσιμη παράμετρος που προσαρμόζει τον πληθυσμό στις δυνατότητες παραγωγής είναι το </a:t>
            </a:r>
            <a:r>
              <a:rPr lang="el-GR" i="1" dirty="0">
                <a:effectLst/>
                <a:latin typeface="Calibri" panose="020F0502020204030204" pitchFamily="34" charset="0"/>
                <a:ea typeface="Calibri" panose="020F0502020204030204" pitchFamily="34" charset="0"/>
              </a:rPr>
              <a:t>ημερομίσθιο</a:t>
            </a:r>
            <a:r>
              <a:rPr lang="el-GR" dirty="0">
                <a:effectLst/>
                <a:latin typeface="Calibri" panose="020F0502020204030204" pitchFamily="34" charset="0"/>
                <a:ea typeface="Calibri" panose="020F0502020204030204" pitchFamily="34" charset="0"/>
              </a:rPr>
              <a:t>: Όταν ανεβαίνει πέραν του απαιτούμενου για την επιβίωση, η άνοδος του βιοτικού επιπέδου οδηγεί σε ευημερία,</a:t>
            </a:r>
            <a:r>
              <a:rPr lang="en-US" dirty="0">
                <a:effectLst/>
                <a:latin typeface="Calibri" panose="020F0502020204030204" pitchFamily="34" charset="0"/>
                <a:ea typeface="Calibri" panose="020F0502020204030204" pitchFamily="34" charset="0"/>
              </a:rPr>
              <a:t> </a:t>
            </a:r>
            <a:r>
              <a:rPr lang="el-GR" dirty="0">
                <a:effectLst/>
                <a:latin typeface="Calibri" panose="020F0502020204030204" pitchFamily="34" charset="0"/>
                <a:ea typeface="Calibri" panose="020F0502020204030204" pitchFamily="34" charset="0"/>
              </a:rPr>
              <a:t>περισσότερες γεννήσεις, αύξηση του πληθυσμού. </a:t>
            </a:r>
            <a:r>
              <a:rPr lang="el-GR" b="1" dirty="0">
                <a:effectLst/>
                <a:latin typeface="Calibri" panose="020F0502020204030204" pitchFamily="34" charset="0"/>
                <a:ea typeface="Calibri" panose="020F0502020204030204" pitchFamily="34" charset="0"/>
              </a:rPr>
              <a:t>Η αύξηση της προσφοράς εργασίας συμπιέζει το ημερομίσθιο στο αρχικό του σημείο.  </a:t>
            </a:r>
            <a:endParaRPr lang="en-GB" b="1" dirty="0">
              <a:effectLst/>
              <a:latin typeface="Calibri" panose="020F0502020204030204" pitchFamily="34" charset="0"/>
              <a:ea typeface="Calibri" panose="020F0502020204030204" pitchFamily="34" charset="0"/>
            </a:endParaRPr>
          </a:p>
          <a:p>
            <a:pPr marL="342900" marR="0" lvl="0" indent="-342900" algn="just">
              <a:spcBef>
                <a:spcPts val="0"/>
              </a:spcBef>
              <a:spcAft>
                <a:spcPts val="400"/>
              </a:spcAft>
              <a:buFont typeface="+mj-lt"/>
              <a:buAutoNum type="arabicPeriod"/>
            </a:pPr>
            <a:r>
              <a:rPr lang="el-GR" sz="1800" b="1" dirty="0">
                <a:effectLst/>
                <a:latin typeface="Calibri" panose="020F0502020204030204" pitchFamily="34" charset="0"/>
                <a:ea typeface="Calibri" panose="020F0502020204030204" pitchFamily="34" charset="0"/>
              </a:rPr>
              <a:t>Φυσιοκράτες και άλλοι: Ο πληθυσμός ως </a:t>
            </a:r>
            <a:r>
              <a:rPr lang="el-GR" sz="1800" b="1" i="1" dirty="0">
                <a:effectLst/>
                <a:latin typeface="Calibri" panose="020F0502020204030204" pitchFamily="34" charset="0"/>
                <a:ea typeface="Calibri" panose="020F0502020204030204" pitchFamily="34" charset="0"/>
              </a:rPr>
              <a:t>πλούτος</a:t>
            </a:r>
            <a:r>
              <a:rPr lang="el-GR" b="1" i="1" dirty="0">
                <a:latin typeface="Calibri" panose="020F0502020204030204" pitchFamily="34" charset="0"/>
                <a:ea typeface="Calibri" panose="020F0502020204030204" pitchFamily="34" charset="0"/>
              </a:rPr>
              <a:t>/ λύση</a:t>
            </a:r>
            <a:endParaRPr lang="el-GR" sz="1800" b="1" dirty="0">
              <a:effectLst/>
              <a:latin typeface="Calibri" panose="020F0502020204030204" pitchFamily="34" charset="0"/>
              <a:ea typeface="Calibri" panose="020F0502020204030204" pitchFamily="34" charset="0"/>
            </a:endParaRPr>
          </a:p>
          <a:p>
            <a:pPr lvl="1" indent="-342900" algn="just">
              <a:spcBef>
                <a:spcPts val="0"/>
              </a:spcBef>
              <a:spcAft>
                <a:spcPts val="400"/>
              </a:spcAft>
            </a:pPr>
            <a:r>
              <a:rPr lang="el-GR" dirty="0">
                <a:effectLst/>
                <a:latin typeface="Calibri" panose="020F0502020204030204" pitchFamily="34" charset="0"/>
                <a:ea typeface="Calibri" panose="020F0502020204030204" pitchFamily="34" charset="0"/>
              </a:rPr>
              <a:t>Ο </a:t>
            </a:r>
            <a:r>
              <a:rPr lang="el-GR" b="1" dirty="0">
                <a:effectLst/>
                <a:latin typeface="Calibri" panose="020F0502020204030204" pitchFamily="34" charset="0"/>
                <a:ea typeface="Calibri" panose="020F0502020204030204" pitchFamily="34" charset="0"/>
              </a:rPr>
              <a:t>πληθυσμός μέσω της εργασίας δημιουργεί πλούτο </a:t>
            </a:r>
            <a:r>
              <a:rPr lang="el-GR" dirty="0">
                <a:effectLst/>
                <a:latin typeface="Calibri" panose="020F0502020204030204" pitchFamily="34" charset="0"/>
                <a:ea typeface="Calibri" panose="020F0502020204030204" pitchFamily="34" charset="0"/>
              </a:rPr>
              <a:t>θέτοντας σε αξιοποίηση τους λοιπούς συντελεστές. Οι ισχυρές χώρες στον 17</a:t>
            </a:r>
            <a:r>
              <a:rPr lang="el-GR" baseline="30000" dirty="0">
                <a:effectLst/>
                <a:latin typeface="Calibri" panose="020F0502020204030204" pitchFamily="34" charset="0"/>
                <a:ea typeface="Calibri" panose="020F0502020204030204" pitchFamily="34" charset="0"/>
              </a:rPr>
              <a:t>ο</a:t>
            </a:r>
            <a:r>
              <a:rPr lang="el-GR" dirty="0">
                <a:effectLst/>
                <a:latin typeface="Calibri" panose="020F0502020204030204" pitchFamily="34" charset="0"/>
                <a:ea typeface="Calibri" panose="020F0502020204030204" pitchFamily="34" charset="0"/>
              </a:rPr>
              <a:t> αιώνα είχαν μεγάλο </a:t>
            </a:r>
            <a:r>
              <a:rPr lang="el-GR" dirty="0">
                <a:latin typeface="Calibri" panose="020F0502020204030204" pitchFamily="34" charset="0"/>
                <a:ea typeface="Calibri" panose="020F0502020204030204" pitchFamily="34" charset="0"/>
              </a:rPr>
              <a:t>πληθυσμό και μεγάλη έκταση (π.χ. Γαλλία). </a:t>
            </a:r>
            <a:endParaRPr lang="en-GB" dirty="0">
              <a:effectLst/>
              <a:latin typeface="Calibri" panose="020F0502020204030204" pitchFamily="34" charset="0"/>
              <a:ea typeface="Calibri" panose="020F0502020204030204" pitchFamily="34" charset="0"/>
            </a:endParaRPr>
          </a:p>
          <a:p>
            <a:pPr marL="800100" lvl="2" algn="just">
              <a:spcBef>
                <a:spcPts val="0"/>
              </a:spcBef>
              <a:spcAft>
                <a:spcPts val="400"/>
              </a:spcAft>
            </a:pPr>
            <a:r>
              <a:rPr lang="en-US" dirty="0">
                <a:effectLst/>
                <a:latin typeface="Calibri" panose="020F0502020204030204" pitchFamily="34" charset="0"/>
                <a:ea typeface="Calibri" panose="020F0502020204030204" pitchFamily="34" charset="0"/>
              </a:rPr>
              <a:t>O</a:t>
            </a:r>
            <a:r>
              <a:rPr lang="el-GR" dirty="0">
                <a:effectLst/>
                <a:latin typeface="Calibri" panose="020F0502020204030204" pitchFamily="34" charset="0"/>
                <a:ea typeface="Calibri" panose="020F0502020204030204" pitchFamily="34" charset="0"/>
              </a:rPr>
              <a:t> φυσιοκράτες ήταν Γάλλοι οικονομολόγοι του 18</a:t>
            </a:r>
            <a:r>
              <a:rPr lang="el-GR" baseline="30000" dirty="0">
                <a:effectLst/>
                <a:latin typeface="Calibri" panose="020F0502020204030204" pitchFamily="34" charset="0"/>
                <a:ea typeface="Calibri" panose="020F0502020204030204" pitchFamily="34" charset="0"/>
              </a:rPr>
              <a:t>ου</a:t>
            </a:r>
            <a:r>
              <a:rPr lang="el-GR" dirty="0">
                <a:effectLst/>
                <a:latin typeface="Calibri" panose="020F0502020204030204" pitchFamily="34" charset="0"/>
                <a:ea typeface="Calibri" panose="020F0502020204030204" pitchFamily="34" charset="0"/>
              </a:rPr>
              <a:t> αιώνα με πιο γνωστό τον </a:t>
            </a:r>
            <a:r>
              <a:rPr lang="el-GR" dirty="0" err="1">
                <a:effectLst/>
                <a:latin typeface="Calibri" panose="020F0502020204030204" pitchFamily="34" charset="0"/>
                <a:ea typeface="Calibri" panose="020F0502020204030204" pitchFamily="34" charset="0"/>
              </a:rPr>
              <a:t>François</a:t>
            </a:r>
            <a:r>
              <a:rPr lang="el-GR" dirty="0">
                <a:effectLst/>
                <a:latin typeface="Calibri" panose="020F0502020204030204" pitchFamily="34" charset="0"/>
                <a:ea typeface="Calibri" panose="020F0502020204030204" pitchFamily="34" charset="0"/>
              </a:rPr>
              <a:t> </a:t>
            </a:r>
            <a:r>
              <a:rPr lang="el-GR" dirty="0" err="1">
                <a:effectLst/>
                <a:latin typeface="Calibri" panose="020F0502020204030204" pitchFamily="34" charset="0"/>
                <a:ea typeface="Calibri" panose="020F0502020204030204" pitchFamily="34" charset="0"/>
              </a:rPr>
              <a:t>Quesnay</a:t>
            </a:r>
            <a:r>
              <a:rPr lang="el-GR" dirty="0">
                <a:effectLst/>
                <a:latin typeface="Calibri" panose="020F0502020204030204" pitchFamily="34" charset="0"/>
                <a:ea typeface="Calibri" panose="020F0502020204030204" pitchFamily="34" charset="0"/>
              </a:rPr>
              <a:t> (1694–1774). </a:t>
            </a:r>
          </a:p>
          <a:p>
            <a:pPr marL="114300" lvl="1" indent="0" algn="just">
              <a:spcBef>
                <a:spcPts val="0"/>
              </a:spcBef>
              <a:spcAft>
                <a:spcPts val="400"/>
              </a:spcAft>
              <a:buNone/>
            </a:pPr>
            <a:r>
              <a:rPr lang="el-GR" b="1" dirty="0">
                <a:latin typeface="Calibri" panose="020F0502020204030204" pitchFamily="34" charset="0"/>
                <a:ea typeface="Calibri" panose="020F0502020204030204" pitchFamily="34" charset="0"/>
              </a:rPr>
              <a:t>Μαρξιστές</a:t>
            </a:r>
            <a:r>
              <a:rPr lang="el-GR" dirty="0">
                <a:latin typeface="Calibri" panose="020F0502020204030204" pitchFamily="34" charset="0"/>
                <a:ea typeface="Calibri" panose="020F0502020204030204" pitchFamily="34" charset="0"/>
              </a:rPr>
              <a:t> : ο πληθυσμός είναι πρόβλημα, αλλά μόνο για τον καπιταλισμό, ο οποίος απαιτεί τον </a:t>
            </a:r>
            <a:r>
              <a:rPr lang="el-GR" b="1" dirty="0">
                <a:latin typeface="Calibri" panose="020F0502020204030204" pitchFamily="34" charset="0"/>
                <a:ea typeface="Calibri" panose="020F0502020204030204" pitchFamily="34" charset="0"/>
              </a:rPr>
              <a:t>‘εφεδρικό στρατό των ανέργων’ </a:t>
            </a:r>
            <a:r>
              <a:rPr lang="el-GR" dirty="0">
                <a:latin typeface="Calibri" panose="020F0502020204030204" pitchFamily="34" charset="0"/>
                <a:ea typeface="Calibri" panose="020F0502020204030204" pitchFamily="34" charset="0"/>
              </a:rPr>
              <a:t>για να λειτουργήσει. Σε μια σοσιαλιστική οικονομία, σύμφωνα με τον Μαρξ, η προσφορά εργασίας είναι πάντα θετικό πράγμα. (</a:t>
            </a:r>
            <a:r>
              <a:rPr lang="el-GR" dirty="0" err="1">
                <a:latin typeface="Calibri" panose="020F0502020204030204" pitchFamily="34" charset="0"/>
                <a:ea typeface="Calibri" panose="020F0502020204030204" pitchFamily="34" charset="0"/>
              </a:rPr>
              <a:t>Αρα</a:t>
            </a:r>
            <a:r>
              <a:rPr lang="el-GR" dirty="0">
                <a:latin typeface="Calibri" panose="020F0502020204030204" pitchFamily="34" charset="0"/>
                <a:ea typeface="Calibri" panose="020F0502020204030204" pitchFamily="34" charset="0"/>
              </a:rPr>
              <a:t>:</a:t>
            </a:r>
            <a:r>
              <a:rPr lang="en-US" dirty="0">
                <a:latin typeface="Calibri" panose="020F0502020204030204" pitchFamily="34" charset="0"/>
                <a:ea typeface="Calibri" panose="020F0502020204030204" pitchFamily="34" charset="0"/>
              </a:rPr>
              <a:t> </a:t>
            </a:r>
            <a:r>
              <a:rPr lang="el-GR" dirty="0">
                <a:latin typeface="Calibri" panose="020F0502020204030204" pitchFamily="34" charset="0"/>
                <a:ea typeface="Calibri" panose="020F0502020204030204" pitchFamily="34" charset="0"/>
              </a:rPr>
              <a:t>εκτός της προσφοράς, σημασία έχει και η </a:t>
            </a:r>
            <a:r>
              <a:rPr lang="el-GR" b="1" dirty="0">
                <a:latin typeface="Calibri" panose="020F0502020204030204" pitchFamily="34" charset="0"/>
                <a:ea typeface="Calibri" panose="020F0502020204030204" pitchFamily="34" charset="0"/>
              </a:rPr>
              <a:t>ζήτηση</a:t>
            </a:r>
            <a:r>
              <a:rPr lang="el-GR" dirty="0">
                <a:latin typeface="Calibri" panose="020F0502020204030204" pitchFamily="34" charset="0"/>
                <a:ea typeface="Calibri" panose="020F0502020204030204" pitchFamily="34" charset="0"/>
              </a:rPr>
              <a:t>). </a:t>
            </a:r>
          </a:p>
          <a:p>
            <a:pPr marL="114300" lvl="1" indent="0" algn="just">
              <a:spcBef>
                <a:spcPts val="0"/>
              </a:spcBef>
              <a:spcAft>
                <a:spcPts val="400"/>
              </a:spcAft>
              <a:buNone/>
            </a:pPr>
            <a:r>
              <a:rPr lang="el-GR" b="1" dirty="0">
                <a:latin typeface="Calibri" panose="020F0502020204030204" pitchFamily="34" charset="0"/>
                <a:ea typeface="Calibri" panose="020F0502020204030204" pitchFamily="34" charset="0"/>
              </a:rPr>
              <a:t>(1960) </a:t>
            </a:r>
            <a:r>
              <a:rPr lang="el-GR" b="1" dirty="0" err="1">
                <a:latin typeface="Calibri" panose="020F0502020204030204" pitchFamily="34" charset="0"/>
                <a:ea typeface="Calibri" panose="020F0502020204030204" pitchFamily="34" charset="0"/>
              </a:rPr>
              <a:t>ΝεοΜαλθουσιανοί</a:t>
            </a:r>
            <a:r>
              <a:rPr lang="el-GR" b="1" dirty="0">
                <a:latin typeface="Calibri" panose="020F0502020204030204" pitchFamily="34" charset="0"/>
                <a:ea typeface="Calibri" panose="020F0502020204030204" pitchFamily="34" charset="0"/>
              </a:rPr>
              <a:t>– </a:t>
            </a:r>
            <a:r>
              <a:rPr lang="el-GR" dirty="0">
                <a:effectLst/>
                <a:latin typeface="Calibri" panose="020F0502020204030204" pitchFamily="34" charset="0"/>
                <a:ea typeface="Calibri" panose="020F0502020204030204" pitchFamily="34" charset="0"/>
              </a:rPr>
              <a:t>μετατοπίζουν την συζήτηση σε </a:t>
            </a:r>
            <a:r>
              <a:rPr lang="el-GR" b="1" dirty="0">
                <a:effectLst/>
                <a:latin typeface="Calibri" panose="020F0502020204030204" pitchFamily="34" charset="0"/>
                <a:ea typeface="Calibri" panose="020F0502020204030204" pitchFamily="34" charset="0"/>
              </a:rPr>
              <a:t>παγκόσμιο επίπεδο </a:t>
            </a:r>
            <a:r>
              <a:rPr lang="el-GR" dirty="0">
                <a:effectLst/>
                <a:latin typeface="Calibri" panose="020F0502020204030204" pitchFamily="34" charset="0"/>
                <a:ea typeface="Calibri" panose="020F0502020204030204" pitchFamily="34" charset="0"/>
              </a:rPr>
              <a:t>-  Υπερπληθυσμός και παγ</a:t>
            </a:r>
            <a:r>
              <a:rPr lang="el-GR" dirty="0">
                <a:latin typeface="Calibri" panose="020F0502020204030204" pitchFamily="34" charset="0"/>
                <a:ea typeface="Calibri" panose="020F0502020204030204" pitchFamily="34" charset="0"/>
              </a:rPr>
              <a:t>κόσμιος πληθυσμός</a:t>
            </a:r>
          </a:p>
          <a:p>
            <a:pPr marL="114300" lvl="1" indent="0" algn="just">
              <a:spcBef>
                <a:spcPts val="0"/>
              </a:spcBef>
              <a:spcAft>
                <a:spcPts val="400"/>
              </a:spcAft>
              <a:buNone/>
            </a:pPr>
            <a:r>
              <a:rPr lang="el-GR" b="1" dirty="0">
                <a:effectLst/>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Greta Thunberg </a:t>
            </a:r>
            <a:r>
              <a:rPr lang="el-GR" dirty="0">
                <a:latin typeface="Calibri" panose="020F0502020204030204" pitchFamily="34" charset="0"/>
                <a:ea typeface="Calibri" panose="020F0502020204030204" pitchFamily="34" charset="0"/>
              </a:rPr>
              <a:t>&amp;</a:t>
            </a:r>
            <a:r>
              <a:rPr lang="el-GR" b="1" dirty="0">
                <a:latin typeface="Calibri" panose="020F0502020204030204" pitchFamily="34" charset="0"/>
                <a:ea typeface="Calibri" panose="020F0502020204030204" pitchFamily="34" charset="0"/>
              </a:rPr>
              <a:t> </a:t>
            </a:r>
            <a:r>
              <a:rPr lang="el-GR" dirty="0">
                <a:latin typeface="Calibri" panose="020F0502020204030204" pitchFamily="34" charset="0"/>
                <a:ea typeface="Calibri" panose="020F0502020204030204" pitchFamily="34" charset="0"/>
              </a:rPr>
              <a:t>υπερθέρμανση του Πλανήτη επαναφέρουν την συζήτηση στο παγκόσμιο επίπεδο </a:t>
            </a:r>
            <a:endParaRPr lang="en-GB" dirty="0">
              <a:effectLst/>
              <a:latin typeface="Calibri" panose="020F0502020204030204" pitchFamily="34" charset="0"/>
              <a:ea typeface="Calibri" panose="020F0502020204030204" pitchFamily="34" charset="0"/>
            </a:endParaRPr>
          </a:p>
          <a:p>
            <a:endParaRPr lang="en-GB" dirty="0"/>
          </a:p>
        </p:txBody>
      </p:sp>
      <p:sp>
        <p:nvSpPr>
          <p:cNvPr id="4" name="Date Placeholder 3">
            <a:extLst>
              <a:ext uri="{FF2B5EF4-FFF2-40B4-BE49-F238E27FC236}">
                <a16:creationId xmlns:a16="http://schemas.microsoft.com/office/drawing/2014/main" id="{27E7A8EC-D7EE-4FB7-B526-BE669737FC69}"/>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9F68BB6F-041B-48E1-94B0-C58DD8D591E9}"/>
              </a:ext>
            </a:extLst>
          </p:cNvPr>
          <p:cNvSpPr>
            <a:spLocks noGrp="1"/>
          </p:cNvSpPr>
          <p:nvPr>
            <p:ph type="sldNum" sz="quarter" idx="12"/>
          </p:nvPr>
        </p:nvSpPr>
        <p:spPr/>
        <p:txBody>
          <a:bodyPr/>
          <a:lstStyle/>
          <a:p>
            <a:fld id="{129925B6-863B-4C2F-8765-BBFEFEBA9CE7}" type="slidenum">
              <a:rPr lang="en-GB" altLang="en-US" smtClean="0"/>
              <a:pPr/>
              <a:t>3</a:t>
            </a:fld>
            <a:endParaRPr lang="en-GB" altLang="en-US"/>
          </a:p>
        </p:txBody>
      </p:sp>
    </p:spTree>
    <p:extLst>
      <p:ext uri="{BB962C8B-B14F-4D97-AF65-F5344CB8AC3E}">
        <p14:creationId xmlns:p14="http://schemas.microsoft.com/office/powerpoint/2010/main" val="1185492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F775-CFEC-47B9-9548-9BAC44C956EB}"/>
              </a:ext>
            </a:extLst>
          </p:cNvPr>
          <p:cNvSpPr>
            <a:spLocks noGrp="1"/>
          </p:cNvSpPr>
          <p:nvPr>
            <p:ph type="title"/>
          </p:nvPr>
        </p:nvSpPr>
        <p:spPr/>
        <p:txBody>
          <a:bodyPr/>
          <a:lstStyle/>
          <a:p>
            <a:r>
              <a:rPr lang="el-GR" dirty="0"/>
              <a:t>Το μέλλον: η </a:t>
            </a:r>
            <a:r>
              <a:rPr lang="el-GR" i="1" dirty="0"/>
              <a:t>ανατροπή</a:t>
            </a:r>
            <a:endParaRPr lang="en-GB" i="1" dirty="0"/>
          </a:p>
        </p:txBody>
      </p:sp>
      <p:sp>
        <p:nvSpPr>
          <p:cNvPr id="3" name="Content Placeholder 2">
            <a:extLst>
              <a:ext uri="{FF2B5EF4-FFF2-40B4-BE49-F238E27FC236}">
                <a16:creationId xmlns:a16="http://schemas.microsoft.com/office/drawing/2014/main" id="{5EB97848-74A8-41EC-B779-553EF1C7B61A}"/>
              </a:ext>
            </a:extLst>
          </p:cNvPr>
          <p:cNvSpPr>
            <a:spLocks noGrp="1"/>
          </p:cNvSpPr>
          <p:nvPr>
            <p:ph idx="1"/>
          </p:nvPr>
        </p:nvSpPr>
        <p:spPr>
          <a:xfrm>
            <a:off x="1154953" y="2348879"/>
            <a:ext cx="10488749" cy="4347758"/>
          </a:xfrm>
        </p:spPr>
        <p:txBody>
          <a:bodyPr>
            <a:normAutofit fontScale="85000" lnSpcReduction="20000"/>
          </a:bodyPr>
          <a:lstStyle/>
          <a:p>
            <a:r>
              <a:rPr lang="el-GR" dirty="0"/>
              <a:t>Στα επόμενα 10-20 χρόνια κυριαρχεί </a:t>
            </a:r>
            <a:r>
              <a:rPr lang="el-GR" b="1" dirty="0"/>
              <a:t>μείωση του εργατικού δυναμικού. Απόλυτες</a:t>
            </a:r>
            <a:r>
              <a:rPr lang="el-GR" dirty="0"/>
              <a:t> μειώσεις σε ΕΕ, Ιαπωνία, Κίνα </a:t>
            </a:r>
          </a:p>
          <a:p>
            <a:r>
              <a:rPr lang="el-GR" b="1" dirty="0"/>
              <a:t>Δημοσιονομική πίεση </a:t>
            </a:r>
            <a:r>
              <a:rPr lang="el-GR" dirty="0"/>
              <a:t>λόγω γήρανσης (μακροβιότητα). Συντάξεις, υγεία, φροντίδας</a:t>
            </a:r>
          </a:p>
          <a:p>
            <a:pPr lvl="1"/>
            <a:r>
              <a:rPr lang="el-GR" b="1" dirty="0">
                <a:effectLst>
                  <a:outerShdw blurRad="38100" dist="38100" dir="2700000" algn="tl">
                    <a:srgbClr val="000000">
                      <a:alpha val="43137"/>
                    </a:srgbClr>
                  </a:outerShdw>
                </a:effectLst>
              </a:rPr>
              <a:t>ΕΚΡΟΗ</a:t>
            </a:r>
            <a:r>
              <a:rPr lang="el-GR" dirty="0"/>
              <a:t>: Αύξηση συνταξιούχων σημαίνει αύξηση </a:t>
            </a:r>
            <a:r>
              <a:rPr lang="el-GR" b="1" dirty="0"/>
              <a:t>αποταμιεύσεων </a:t>
            </a:r>
            <a:r>
              <a:rPr lang="el-GR" dirty="0"/>
              <a:t>(αποταμιεύουν για γηρατειά τους). </a:t>
            </a:r>
          </a:p>
          <a:p>
            <a:pPr lvl="1"/>
            <a:r>
              <a:rPr lang="el-GR" b="1" dirty="0">
                <a:effectLst>
                  <a:outerShdw blurRad="38100" dist="38100" dir="2700000" algn="tl">
                    <a:srgbClr val="000000">
                      <a:alpha val="43137"/>
                    </a:srgbClr>
                  </a:outerShdw>
                </a:effectLst>
              </a:rPr>
              <a:t>ΕΙΣΡΟΗ:</a:t>
            </a:r>
            <a:r>
              <a:rPr lang="el-GR" dirty="0"/>
              <a:t> ΌΜΩΣ </a:t>
            </a:r>
            <a:r>
              <a:rPr lang="el-GR" b="1" dirty="0"/>
              <a:t>η δαπάνη </a:t>
            </a:r>
            <a:r>
              <a:rPr lang="el-GR" dirty="0"/>
              <a:t>θα αυξηθεί </a:t>
            </a:r>
            <a:r>
              <a:rPr lang="el-GR" i="1" dirty="0"/>
              <a:t>περισσότερο</a:t>
            </a:r>
            <a:r>
              <a:rPr lang="el-GR" dirty="0"/>
              <a:t> (Επίμονα ελλείμματα σε συντάξεις, υγεία, φροντίδα, + αύξηση επενδύσεων)</a:t>
            </a:r>
            <a:r>
              <a:rPr lang="en-US" dirty="0"/>
              <a:t>.</a:t>
            </a:r>
            <a:r>
              <a:rPr lang="el-GR" dirty="0"/>
              <a:t>  Μυωπία </a:t>
            </a:r>
            <a:r>
              <a:rPr lang="en-US" dirty="0"/>
              <a:t> </a:t>
            </a:r>
            <a:r>
              <a:rPr lang="el-GR" dirty="0"/>
              <a:t>στον προγραμματισμό – καθώς γηράσκουν οι εργαζόμενοι αποταμιεύουν &lt; όσο χρειάζονται (το Κράτος παρεμβαίνει).  </a:t>
            </a:r>
          </a:p>
          <a:p>
            <a:pPr lvl="1"/>
            <a:r>
              <a:rPr lang="el-GR" dirty="0"/>
              <a:t>ΑΡΑ, αν και </a:t>
            </a:r>
            <a:r>
              <a:rPr lang="el-GR" i="1" dirty="0"/>
              <a:t>συνήθως</a:t>
            </a:r>
            <a:r>
              <a:rPr lang="el-GR" dirty="0"/>
              <a:t> θεωρείται ότι (γήρανση→ περισσότερες εκροές), στην πράξη γίνεται το </a:t>
            </a:r>
            <a:r>
              <a:rPr lang="el-GR" dirty="0">
                <a:solidFill>
                  <a:schemeClr val="accent1"/>
                </a:solidFill>
              </a:rPr>
              <a:t>αντίστροφο</a:t>
            </a:r>
            <a:r>
              <a:rPr lang="el-GR" dirty="0"/>
              <a:t>. </a:t>
            </a:r>
          </a:p>
          <a:p>
            <a:r>
              <a:rPr lang="el-GR" dirty="0"/>
              <a:t>Το κενό </a:t>
            </a:r>
            <a:r>
              <a:rPr lang="el-GR" b="1" dirty="0"/>
              <a:t>(Δαπάνη&gt;αποταμίευση</a:t>
            </a:r>
            <a:r>
              <a:rPr lang="el-GR" dirty="0"/>
              <a:t>), =</a:t>
            </a:r>
            <a:r>
              <a:rPr lang="el-GR" sz="1400" dirty="0"/>
              <a:t>δηλαδή αύξηση παγκόσμιας ζήτησης </a:t>
            </a:r>
            <a:r>
              <a:rPr lang="el-GR" dirty="0"/>
              <a:t>→ οδηγεί σε </a:t>
            </a:r>
            <a:r>
              <a:rPr lang="el-GR" b="1" dirty="0">
                <a:solidFill>
                  <a:schemeClr val="tx2"/>
                </a:solidFill>
                <a:effectLst>
                  <a:outerShdw blurRad="38100" dist="38100" dir="2700000" algn="tl">
                    <a:srgbClr val="000000">
                      <a:alpha val="43137"/>
                    </a:srgbClr>
                  </a:outerShdw>
                </a:effectLst>
              </a:rPr>
              <a:t>πληθωριστικές τάσεις  </a:t>
            </a:r>
            <a:endParaRPr lang="el-GR" sz="1500" dirty="0"/>
          </a:p>
          <a:p>
            <a:r>
              <a:rPr lang="el-GR" dirty="0"/>
              <a:t>Για να αντισταθμιστεί</a:t>
            </a:r>
            <a:r>
              <a:rPr lang="en-US" dirty="0"/>
              <a:t> </a:t>
            </a:r>
            <a:r>
              <a:rPr lang="el-GR" dirty="0"/>
              <a:t>το κενό, το Κράτος </a:t>
            </a:r>
            <a:r>
              <a:rPr lang="el-GR" b="1" dirty="0"/>
              <a:t>πρέπει να έχει πλεονάσματα στον προϋπολογισμό</a:t>
            </a:r>
          </a:p>
          <a:p>
            <a:pPr lvl="2"/>
            <a:r>
              <a:rPr lang="el-GR" b="1" dirty="0"/>
              <a:t>ΑΛΛΑ: </a:t>
            </a:r>
            <a:r>
              <a:rPr lang="el-GR" dirty="0"/>
              <a:t>Εκτιμάται ότι δεν θα μπορεί να αυξηθεί η ηλικία συνταξιοδότησης, </a:t>
            </a:r>
            <a:r>
              <a:rPr lang="el-GR" i="1" dirty="0"/>
              <a:t>ούτε</a:t>
            </a:r>
            <a:r>
              <a:rPr lang="el-GR" dirty="0"/>
              <a:t> να επιβληθεί νέα φορολογία</a:t>
            </a:r>
          </a:p>
          <a:p>
            <a:pPr lvl="2"/>
            <a:r>
              <a:rPr lang="el-GR" dirty="0"/>
              <a:t>Νομισματικά: Πολιτική Πίεση στην κεντρικές τράπεζες να κρατήσουν επιτόκια </a:t>
            </a:r>
            <a:r>
              <a:rPr lang="el-GR" i="1" dirty="0"/>
              <a:t>χαμηλά</a:t>
            </a:r>
            <a:r>
              <a:rPr lang="el-GR" dirty="0"/>
              <a:t> (όπως στην Τουρκία σήμερα), </a:t>
            </a:r>
          </a:p>
          <a:p>
            <a:pPr lvl="1"/>
            <a:r>
              <a:rPr lang="el-GR" dirty="0"/>
              <a:t>Αυξάνονται τα (ονομαστικά) επιτόκια. (ακόμη και αν τα πραγματικά μειωθούν).</a:t>
            </a:r>
          </a:p>
          <a:p>
            <a:r>
              <a:rPr lang="el-GR" b="1" dirty="0"/>
              <a:t>Αποτέλεσμα:  ΕΠΙΣΤΡΟΦΗ ΤΟΥ ΠΛΗΘΩΡΙΣΜΟΥ</a:t>
            </a:r>
            <a:r>
              <a:rPr lang="el-GR" dirty="0"/>
              <a:t>: Θίγονται περισσότερο οι συνταξιούχοι + ιδιωτικές συντάξεις</a:t>
            </a:r>
          </a:p>
          <a:p>
            <a:r>
              <a:rPr lang="el-GR" b="1" dirty="0"/>
              <a:t>ΣΤΑ ΘΕΤΙΚΑ: βελτίωση ανισότητας</a:t>
            </a:r>
            <a:r>
              <a:rPr lang="en-US" b="1" dirty="0"/>
              <a:t> </a:t>
            </a:r>
            <a:r>
              <a:rPr lang="el-GR" i="1" dirty="0"/>
              <a:t>εντός κρατών </a:t>
            </a:r>
            <a:r>
              <a:rPr lang="el-GR" dirty="0"/>
              <a:t>καθώς η διαπραγματευτική ισχύς των εργαζομένων ανεβαίνει</a:t>
            </a:r>
          </a:p>
          <a:p>
            <a:pPr lvl="1"/>
            <a:endParaRPr lang="en-GB" b="1" dirty="0"/>
          </a:p>
        </p:txBody>
      </p:sp>
      <p:sp>
        <p:nvSpPr>
          <p:cNvPr id="4" name="Date Placeholder 3">
            <a:extLst>
              <a:ext uri="{FF2B5EF4-FFF2-40B4-BE49-F238E27FC236}">
                <a16:creationId xmlns:a16="http://schemas.microsoft.com/office/drawing/2014/main" id="{E1A43077-A410-4D6A-846D-44EDBD142131}"/>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E452070B-4F2B-4834-8378-2A142D932E84}"/>
              </a:ext>
            </a:extLst>
          </p:cNvPr>
          <p:cNvSpPr>
            <a:spLocks noGrp="1"/>
          </p:cNvSpPr>
          <p:nvPr>
            <p:ph type="sldNum" sz="quarter" idx="12"/>
          </p:nvPr>
        </p:nvSpPr>
        <p:spPr/>
        <p:txBody>
          <a:bodyPr/>
          <a:lstStyle/>
          <a:p>
            <a:fld id="{129925B6-863B-4C2F-8765-BBFEFEBA9CE7}" type="slidenum">
              <a:rPr lang="en-GB" altLang="en-US" smtClean="0"/>
              <a:pPr/>
              <a:t>30</a:t>
            </a:fld>
            <a:endParaRPr lang="en-GB" altLang="en-US"/>
          </a:p>
        </p:txBody>
      </p:sp>
    </p:spTree>
    <p:extLst>
      <p:ext uri="{BB962C8B-B14F-4D97-AF65-F5344CB8AC3E}">
        <p14:creationId xmlns:p14="http://schemas.microsoft.com/office/powerpoint/2010/main" val="1193535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E030-E1AC-42CA-A5CF-EB903AF92D99}"/>
              </a:ext>
            </a:extLst>
          </p:cNvPr>
          <p:cNvSpPr>
            <a:spLocks noGrp="1"/>
          </p:cNvSpPr>
          <p:nvPr>
            <p:ph type="title"/>
          </p:nvPr>
        </p:nvSpPr>
        <p:spPr/>
        <p:txBody>
          <a:bodyPr/>
          <a:lstStyle/>
          <a:p>
            <a:r>
              <a:rPr lang="el-GR" dirty="0"/>
              <a:t>Δύο ειδικές περιπτώσεις: </a:t>
            </a:r>
            <a:br>
              <a:rPr lang="el-GR" dirty="0"/>
            </a:br>
            <a:r>
              <a:rPr lang="el-GR" dirty="0"/>
              <a:t>γιατί όχι ≈</a:t>
            </a:r>
            <a:r>
              <a:rPr lang="el-GR" sz="4000" b="1" i="1" dirty="0"/>
              <a:t>Ιαπωνία</a:t>
            </a:r>
            <a:endParaRPr lang="en-GB" b="1" i="1" dirty="0"/>
          </a:p>
        </p:txBody>
      </p:sp>
      <p:sp>
        <p:nvSpPr>
          <p:cNvPr id="3" name="Content Placeholder 2">
            <a:extLst>
              <a:ext uri="{FF2B5EF4-FFF2-40B4-BE49-F238E27FC236}">
                <a16:creationId xmlns:a16="http://schemas.microsoft.com/office/drawing/2014/main" id="{2BD8429A-F21D-4351-86D6-3F59A99EBAC6}"/>
              </a:ext>
            </a:extLst>
          </p:cNvPr>
          <p:cNvSpPr>
            <a:spLocks noGrp="1"/>
          </p:cNvSpPr>
          <p:nvPr>
            <p:ph idx="1"/>
          </p:nvPr>
        </p:nvSpPr>
        <p:spPr>
          <a:xfrm>
            <a:off x="839416" y="2564904"/>
            <a:ext cx="10351323" cy="3826934"/>
          </a:xfrm>
        </p:spPr>
        <p:txBody>
          <a:bodyPr>
            <a:normAutofit fontScale="85000" lnSpcReduction="20000"/>
          </a:bodyPr>
          <a:lstStyle/>
          <a:p>
            <a:pPr marL="0" indent="0">
              <a:buNone/>
            </a:pPr>
            <a:r>
              <a:rPr lang="el-GR" dirty="0"/>
              <a:t>Η Ιαπωνία </a:t>
            </a:r>
            <a:r>
              <a:rPr lang="el-GR" b="1" dirty="0">
                <a:effectLst>
                  <a:outerShdw blurRad="38100" dist="38100" dir="2700000" algn="tl">
                    <a:srgbClr val="000000">
                      <a:alpha val="43137"/>
                    </a:srgbClr>
                  </a:outerShdw>
                </a:effectLst>
              </a:rPr>
              <a:t>προηγείται στην γήρανση </a:t>
            </a:r>
            <a:r>
              <a:rPr lang="el-GR" b="1" dirty="0">
                <a:solidFill>
                  <a:schemeClr val="accent1"/>
                </a:solidFill>
                <a:effectLst>
                  <a:outerShdw blurRad="38100" dist="38100" dir="2700000" algn="tl">
                    <a:srgbClr val="000000">
                      <a:alpha val="43137"/>
                    </a:srgbClr>
                  </a:outerShdw>
                </a:effectLst>
              </a:rPr>
              <a:t>κατά 20 χρόνια</a:t>
            </a:r>
            <a:r>
              <a:rPr lang="el-GR" dirty="0"/>
              <a:t>. Εκεί όμως δεν υπάρχει πληθωρισμός, αλλά το αντίθετο. </a:t>
            </a:r>
          </a:p>
          <a:p>
            <a:r>
              <a:rPr lang="el-GR" b="1" dirty="0"/>
              <a:t>Μικρο</a:t>
            </a:r>
            <a:r>
              <a:rPr lang="el-GR" dirty="0"/>
              <a:t>οικονομικές εξελίξεις – αύξηση συντάξεων, υγεία, φροντίδα (αντίσταση σε μετανάστες)</a:t>
            </a:r>
          </a:p>
          <a:p>
            <a:r>
              <a:rPr lang="el-GR" b="1" dirty="0"/>
              <a:t>ΜΑΚΡΟ:</a:t>
            </a:r>
            <a:r>
              <a:rPr lang="el-GR" dirty="0"/>
              <a:t>  Από το 1990, ανάπτυξη,</a:t>
            </a:r>
            <a:r>
              <a:rPr lang="en-US" dirty="0"/>
              <a:t> </a:t>
            </a:r>
            <a:r>
              <a:rPr lang="el-GR" dirty="0"/>
              <a:t>επενδύσεις </a:t>
            </a:r>
            <a:r>
              <a:rPr lang="el-GR" b="1" dirty="0"/>
              <a:t>↓ </a:t>
            </a:r>
            <a:r>
              <a:rPr lang="el-GR" b="1" i="1" dirty="0"/>
              <a:t>αρνητικός</a:t>
            </a:r>
            <a:r>
              <a:rPr lang="el-GR" b="1" dirty="0"/>
              <a:t> πληθωρισμός </a:t>
            </a:r>
            <a:r>
              <a:rPr lang="el-GR" b="1" i="1" dirty="0"/>
              <a:t>(≠ </a:t>
            </a:r>
            <a:r>
              <a:rPr lang="en-US" b="1" i="1" dirty="0"/>
              <a:t>G &amp; P) </a:t>
            </a:r>
            <a:endParaRPr lang="el-GR" b="1" i="1" dirty="0"/>
          </a:p>
          <a:p>
            <a:pPr marL="0" indent="0">
              <a:buNone/>
            </a:pPr>
            <a:r>
              <a:rPr lang="el-GR" b="1" dirty="0"/>
              <a:t>Γιατί </a:t>
            </a:r>
            <a:r>
              <a:rPr lang="el-GR" b="1" i="1" dirty="0"/>
              <a:t>δεν</a:t>
            </a:r>
            <a:r>
              <a:rPr lang="el-GR" b="1" dirty="0"/>
              <a:t> θα γίνει και αλλού το ίδιο  (δηλαδή πτώση του πληθωρισμού);</a:t>
            </a:r>
          </a:p>
          <a:p>
            <a:r>
              <a:rPr lang="el-GR" dirty="0"/>
              <a:t>(Πλάνη της συνάθροισης): Διαφορά όταν γηράσκουν </a:t>
            </a:r>
            <a:r>
              <a:rPr lang="el-GR" b="1" i="1" dirty="0"/>
              <a:t>όλοι μαζί </a:t>
            </a:r>
            <a:r>
              <a:rPr lang="el-GR" dirty="0"/>
              <a:t>(το 1990 η Ιαπωνία μόνη της)</a:t>
            </a:r>
          </a:p>
          <a:p>
            <a:pPr lvl="1"/>
            <a:r>
              <a:rPr lang="el-GR" dirty="0"/>
              <a:t>Ιαπωνικές επιχειρήσεις δεκαετία 1990 επένδυσαν στην Ανατολική Ασία (επειδή γήρασκε η Ιαπωνία, ενώ εκεί ακόμη υπήρχε εργατικό δυναμικό) + κράτησαν τα κεφάλαια εκεί</a:t>
            </a:r>
          </a:p>
          <a:p>
            <a:pPr lvl="1"/>
            <a:r>
              <a:rPr lang="el-GR" dirty="0"/>
              <a:t>Συμβατική εξήγηση – φταίνε οι επενδύσεις που δεν αυξήθηκαν (άρα ύφεση) </a:t>
            </a:r>
          </a:p>
          <a:p>
            <a:r>
              <a:rPr lang="el-GR" b="1" dirty="0"/>
              <a:t>ΌΜΩΣ</a:t>
            </a:r>
            <a:r>
              <a:rPr lang="el-GR" dirty="0"/>
              <a:t> – οι επενδύσεις </a:t>
            </a:r>
            <a:r>
              <a:rPr lang="el-GR" b="1" i="1" dirty="0"/>
              <a:t>έγιναν</a:t>
            </a:r>
            <a:r>
              <a:rPr lang="el-GR" dirty="0"/>
              <a:t>, αλλά </a:t>
            </a:r>
            <a:r>
              <a:rPr lang="el-GR" i="1" dirty="0"/>
              <a:t>όχι</a:t>
            </a:r>
            <a:r>
              <a:rPr lang="el-GR" dirty="0"/>
              <a:t> στην Ιαπωνία (</a:t>
            </a:r>
            <a:r>
              <a:rPr lang="el-GR" sz="1400" dirty="0"/>
              <a:t>Ινδονησία, Βιετνάμ)</a:t>
            </a:r>
          </a:p>
          <a:p>
            <a:r>
              <a:rPr lang="el-GR" dirty="0"/>
              <a:t>Η λύση </a:t>
            </a:r>
            <a:r>
              <a:rPr lang="el-GR" b="1" dirty="0"/>
              <a:t>εξαγωγής κεφαλαίου</a:t>
            </a:r>
            <a:r>
              <a:rPr lang="el-GR" dirty="0"/>
              <a:t>  εφαρμόστηκε το 1990 στην Ιαπωνία, αλλά </a:t>
            </a:r>
            <a:r>
              <a:rPr lang="el-GR" b="1" dirty="0"/>
              <a:t>δεν είναι εφικτή σήμερα</a:t>
            </a:r>
            <a:r>
              <a:rPr lang="el-GR" dirty="0"/>
              <a:t>.</a:t>
            </a:r>
          </a:p>
          <a:p>
            <a:pPr lvl="1"/>
            <a:r>
              <a:rPr lang="el-GR" dirty="0"/>
              <a:t>Γιατί;  Απαιτεί χώρες που δεν γηράσκουν να είναι διαθέσιμες. Όταν γηράσκουν όλοι,  δεν γίνεται. </a:t>
            </a:r>
          </a:p>
          <a:p>
            <a:pPr lvl="2"/>
            <a:r>
              <a:rPr lang="el-GR" dirty="0"/>
              <a:t>(Γιατί όχι Αφρική που έχει δημογραφικό μέρισμα ως το 2060;   Ειδικά Προβλήματα κατακερματισμού + πολιτικό ρίσκο δυσχεραίνουν την δυνατότητα να παίξει η Αφρική τον ρόλο του Βιετνάμ ή </a:t>
            </a:r>
            <a:r>
              <a:rPr lang="el-GR" dirty="0" err="1"/>
              <a:t>Ινδονημίοας</a:t>
            </a:r>
            <a:r>
              <a:rPr lang="el-GR" dirty="0"/>
              <a:t>  </a:t>
            </a:r>
            <a:endParaRPr lang="en-GB" dirty="0"/>
          </a:p>
        </p:txBody>
      </p:sp>
      <p:sp>
        <p:nvSpPr>
          <p:cNvPr id="4" name="Date Placeholder 3">
            <a:extLst>
              <a:ext uri="{FF2B5EF4-FFF2-40B4-BE49-F238E27FC236}">
                <a16:creationId xmlns:a16="http://schemas.microsoft.com/office/drawing/2014/main" id="{42B7D5E7-A8B2-411F-8697-3E06683A7BED}"/>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9ECF1F16-3C08-467F-9DD2-B4E6BD36FDD3}"/>
              </a:ext>
            </a:extLst>
          </p:cNvPr>
          <p:cNvSpPr>
            <a:spLocks noGrp="1"/>
          </p:cNvSpPr>
          <p:nvPr>
            <p:ph type="sldNum" sz="quarter" idx="12"/>
          </p:nvPr>
        </p:nvSpPr>
        <p:spPr/>
        <p:txBody>
          <a:bodyPr/>
          <a:lstStyle/>
          <a:p>
            <a:fld id="{129925B6-863B-4C2F-8765-BBFEFEBA9CE7}" type="slidenum">
              <a:rPr lang="en-GB" altLang="en-US" smtClean="0"/>
              <a:pPr/>
              <a:t>31</a:t>
            </a:fld>
            <a:endParaRPr lang="en-GB" altLang="en-US"/>
          </a:p>
        </p:txBody>
      </p:sp>
    </p:spTree>
    <p:extLst>
      <p:ext uri="{BB962C8B-B14F-4D97-AF65-F5344CB8AC3E}">
        <p14:creationId xmlns:p14="http://schemas.microsoft.com/office/powerpoint/2010/main" val="2651188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E030-E1AC-42CA-A5CF-EB903AF92D99}"/>
              </a:ext>
            </a:extLst>
          </p:cNvPr>
          <p:cNvSpPr>
            <a:spLocks noGrp="1"/>
          </p:cNvSpPr>
          <p:nvPr>
            <p:ph type="title"/>
          </p:nvPr>
        </p:nvSpPr>
        <p:spPr>
          <a:xfrm>
            <a:off x="1154954" y="973668"/>
            <a:ext cx="8761413" cy="706964"/>
          </a:xfrm>
        </p:spPr>
        <p:txBody>
          <a:bodyPr>
            <a:normAutofit fontScale="90000"/>
          </a:bodyPr>
          <a:lstStyle/>
          <a:p>
            <a:r>
              <a:rPr lang="el-GR" dirty="0">
                <a:solidFill>
                  <a:srgbClr val="EBEBEB"/>
                </a:solidFill>
              </a:rPr>
              <a:t>Δύο ειδικές περιπτώσεις: </a:t>
            </a:r>
            <a:br>
              <a:rPr lang="el-GR" dirty="0">
                <a:solidFill>
                  <a:srgbClr val="EBEBEB"/>
                </a:solidFill>
              </a:rPr>
            </a:br>
            <a:r>
              <a:rPr lang="el-GR" dirty="0">
                <a:solidFill>
                  <a:schemeClr val="accent4"/>
                </a:solidFill>
              </a:rPr>
              <a:t>Ο καθοριστικός ρόλος της </a:t>
            </a:r>
            <a:r>
              <a:rPr lang="el-GR" b="1" i="1" dirty="0">
                <a:solidFill>
                  <a:schemeClr val="accent4"/>
                </a:solidFill>
              </a:rPr>
              <a:t>Κίνας</a:t>
            </a:r>
            <a:endParaRPr lang="en-GB" b="1" i="1" dirty="0">
              <a:solidFill>
                <a:schemeClr val="accent4"/>
              </a:solidFill>
            </a:endParaRPr>
          </a:p>
        </p:txBody>
      </p:sp>
      <p:sp>
        <p:nvSpPr>
          <p:cNvPr id="5" name="Slide Number Placeholder 4">
            <a:extLst>
              <a:ext uri="{FF2B5EF4-FFF2-40B4-BE49-F238E27FC236}">
                <a16:creationId xmlns:a16="http://schemas.microsoft.com/office/drawing/2014/main" id="{9ECF1F16-3C08-467F-9DD2-B4E6BD36FDD3}"/>
              </a:ext>
            </a:extLst>
          </p:cNvPr>
          <p:cNvSpPr>
            <a:spLocks noGrp="1"/>
          </p:cNvSpPr>
          <p:nvPr>
            <p:ph type="sldNum" sz="quarter" idx="12"/>
          </p:nvPr>
        </p:nvSpPr>
        <p:spPr>
          <a:xfrm>
            <a:off x="10352540" y="295729"/>
            <a:ext cx="838199" cy="767687"/>
          </a:xfrm>
        </p:spPr>
        <p:txBody>
          <a:bodyPr>
            <a:normAutofit/>
          </a:bodyPr>
          <a:lstStyle/>
          <a:p>
            <a:pPr>
              <a:spcAft>
                <a:spcPts val="600"/>
              </a:spcAft>
            </a:pPr>
            <a:fld id="{129925B6-863B-4C2F-8765-BBFEFEBA9CE7}" type="slidenum">
              <a:rPr lang="en-GB" altLang="en-US">
                <a:solidFill>
                  <a:srgbClr val="FFFFFF"/>
                </a:solidFill>
              </a:rPr>
              <a:pPr>
                <a:spcAft>
                  <a:spcPts val="600"/>
                </a:spcAft>
              </a:pPr>
              <a:t>32</a:t>
            </a:fld>
            <a:endParaRPr lang="en-GB" altLang="en-US">
              <a:solidFill>
                <a:srgbClr val="FFFFFF"/>
              </a:solidFill>
            </a:endParaRPr>
          </a:p>
        </p:txBody>
      </p:sp>
      <p:pic>
        <p:nvPicPr>
          <p:cNvPr id="6" name="Picture 5">
            <a:extLst>
              <a:ext uri="{FF2B5EF4-FFF2-40B4-BE49-F238E27FC236}">
                <a16:creationId xmlns:a16="http://schemas.microsoft.com/office/drawing/2014/main" id="{0C03505A-2E45-45F2-9D21-34449BDB973E}"/>
              </a:ext>
            </a:extLst>
          </p:cNvPr>
          <p:cNvPicPr>
            <a:picLocks noChangeAspect="1"/>
          </p:cNvPicPr>
          <p:nvPr/>
        </p:nvPicPr>
        <p:blipFill>
          <a:blip r:embed="rId2"/>
          <a:stretch>
            <a:fillRect/>
          </a:stretch>
        </p:blipFill>
        <p:spPr>
          <a:xfrm>
            <a:off x="839416" y="2450906"/>
            <a:ext cx="1911686" cy="2749966"/>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2BD8429A-F21D-4351-86D6-3F59A99EBAC6}"/>
              </a:ext>
            </a:extLst>
          </p:cNvPr>
          <p:cNvSpPr>
            <a:spLocks noGrp="1"/>
          </p:cNvSpPr>
          <p:nvPr>
            <p:ph idx="1"/>
          </p:nvPr>
        </p:nvSpPr>
        <p:spPr>
          <a:xfrm>
            <a:off x="3503712" y="2276872"/>
            <a:ext cx="8424936" cy="4178762"/>
          </a:xfrm>
        </p:spPr>
        <p:txBody>
          <a:bodyPr anchor="ctr">
            <a:normAutofit lnSpcReduction="10000"/>
          </a:bodyPr>
          <a:lstStyle/>
          <a:p>
            <a:pPr>
              <a:lnSpc>
                <a:spcPct val="90000"/>
              </a:lnSpc>
            </a:pPr>
            <a:r>
              <a:rPr lang="en-US" sz="1600" dirty="0"/>
              <a:t>K</a:t>
            </a:r>
            <a:r>
              <a:rPr lang="el-GR" sz="1600" dirty="0" err="1"/>
              <a:t>ρίσιμος</a:t>
            </a:r>
            <a:r>
              <a:rPr lang="el-GR" sz="1600" dirty="0"/>
              <a:t> παράγων </a:t>
            </a:r>
            <a:r>
              <a:rPr lang="el-GR" sz="1600" b="1" dirty="0"/>
              <a:t>η ενσωμάτωση της Κίνας </a:t>
            </a:r>
            <a:r>
              <a:rPr lang="el-GR" sz="1600" dirty="0"/>
              <a:t>από τα μέσα δεκαετίας 1980 (‘Σοσιαλισμός με κινεζικά χαρακτηριστικά’), αλλά και στην κρίση του 2008 (πιστωτική επέκταση κόντρα στην ύφεση στον ΟΟΣΑ)</a:t>
            </a:r>
          </a:p>
          <a:p>
            <a:pPr>
              <a:lnSpc>
                <a:spcPct val="90000"/>
              </a:lnSpc>
            </a:pPr>
            <a:r>
              <a:rPr lang="el-GR" sz="1600" dirty="0"/>
              <a:t>Σημαντική </a:t>
            </a:r>
            <a:r>
              <a:rPr lang="el-GR" sz="1600" b="1" dirty="0"/>
              <a:t>επιβράδυνση από 2014 </a:t>
            </a:r>
            <a:r>
              <a:rPr lang="el-GR" sz="1600" dirty="0"/>
              <a:t>(βιομηχανία, κατασκευές). Μεγάλο πρόβλημα εσωτερικού δανεισμού (Μη εξυπηρετούμενα δάνεια)</a:t>
            </a:r>
          </a:p>
          <a:p>
            <a:pPr>
              <a:lnSpc>
                <a:spcPct val="90000"/>
              </a:lnSpc>
            </a:pPr>
            <a:r>
              <a:rPr lang="el-GR" sz="1600" dirty="0"/>
              <a:t>Πληθυσμός </a:t>
            </a:r>
            <a:r>
              <a:rPr lang="el-GR" sz="1600" b="1" dirty="0"/>
              <a:t>σε εργάσιμη ηλικία μειώνεται </a:t>
            </a:r>
            <a:r>
              <a:rPr lang="el-GR" sz="1600" dirty="0"/>
              <a:t>(αναμένεται πτώση 25% ως 2050). Οικονομικό μοντέλο δίνει μεγαλύτερη έμφαση στην κατανάλωση.</a:t>
            </a:r>
          </a:p>
          <a:p>
            <a:pPr lvl="1">
              <a:lnSpc>
                <a:spcPct val="90000"/>
              </a:lnSpc>
            </a:pPr>
            <a:r>
              <a:rPr lang="el-GR" dirty="0"/>
              <a:t>Δυνατότητα χρηματοδότησης ελλείμματος ΗΠΑ  με αγορές αμερικανικών ομολόγων θα περιοριστεί</a:t>
            </a:r>
          </a:p>
          <a:p>
            <a:pPr>
              <a:lnSpc>
                <a:spcPct val="90000"/>
              </a:lnSpc>
            </a:pPr>
            <a:r>
              <a:rPr lang="el-GR" sz="1600" dirty="0"/>
              <a:t>Λόγω της </a:t>
            </a:r>
            <a:r>
              <a:rPr lang="el-GR" sz="1600" b="1" dirty="0"/>
              <a:t>πολιτικής του ενός παιδιού </a:t>
            </a:r>
            <a:r>
              <a:rPr lang="el-GR" sz="1600" dirty="0"/>
              <a:t>(εγκαταλείφθηκε 2015) , η Κίνα </a:t>
            </a:r>
            <a:r>
              <a:rPr lang="el-GR" sz="1600" b="1" i="1" dirty="0">
                <a:solidFill>
                  <a:schemeClr val="accent1"/>
                </a:solidFill>
                <a:effectLst>
                  <a:outerShdw blurRad="38100" dist="38100" dir="2700000" algn="tl">
                    <a:srgbClr val="000000">
                      <a:alpha val="43137"/>
                    </a:srgbClr>
                  </a:outerShdw>
                </a:effectLst>
              </a:rPr>
              <a:t>γηράσκει πριν πλουτίσει </a:t>
            </a:r>
            <a:r>
              <a:rPr lang="el-GR" sz="1600" dirty="0"/>
              <a:t>(</a:t>
            </a:r>
            <a:r>
              <a:rPr lang="el-GR" sz="1600" i="1" dirty="0"/>
              <a:t>≠ με ΟΟΣΑ) </a:t>
            </a:r>
          </a:p>
          <a:p>
            <a:pPr lvl="1">
              <a:lnSpc>
                <a:spcPct val="90000"/>
              </a:lnSpc>
            </a:pPr>
            <a:r>
              <a:rPr lang="el-GR" i="1" dirty="0"/>
              <a:t>Μεγάλο θέμα διαχείρισης του κοινωνικού προβλήματος που αναμένεται.</a:t>
            </a:r>
          </a:p>
          <a:p>
            <a:pPr lvl="1">
              <a:lnSpc>
                <a:spcPct val="90000"/>
              </a:lnSpc>
            </a:pPr>
            <a:r>
              <a:rPr lang="el-GR" i="1" dirty="0"/>
              <a:t>(Λίγα παιδιά →δυσκολίες στην φροντίδα) </a:t>
            </a:r>
            <a:r>
              <a:rPr lang="el-GR" b="1" i="1" dirty="0"/>
              <a:t>το πρόβλημα 4-2-1</a:t>
            </a:r>
          </a:p>
          <a:p>
            <a:pPr>
              <a:lnSpc>
                <a:spcPct val="90000"/>
              </a:lnSpc>
            </a:pPr>
            <a:r>
              <a:rPr lang="el-GR" b="1" dirty="0"/>
              <a:t>Εξελίξεις με δασμούς 2025 </a:t>
            </a:r>
            <a:r>
              <a:rPr lang="el-GR" dirty="0"/>
              <a:t>επιδεινώνουν το πρόβλημα πληθωρισμού</a:t>
            </a:r>
          </a:p>
          <a:p>
            <a:pPr lvl="1">
              <a:lnSpc>
                <a:spcPct val="90000"/>
              </a:lnSpc>
            </a:pPr>
            <a:r>
              <a:rPr lang="el-GR" dirty="0"/>
              <a:t>Η Κίνα στρέφεται στην εσωτερική αγορά – περαιτέρω αύξηση ζήτηση</a:t>
            </a:r>
            <a:endParaRPr lang="en-GB" dirty="0"/>
          </a:p>
        </p:txBody>
      </p:sp>
      <p:sp>
        <p:nvSpPr>
          <p:cNvPr id="4" name="Date Placeholder 3">
            <a:extLst>
              <a:ext uri="{FF2B5EF4-FFF2-40B4-BE49-F238E27FC236}">
                <a16:creationId xmlns:a16="http://schemas.microsoft.com/office/drawing/2014/main" id="{42B7D5E7-A8B2-411F-8697-3E06683A7BED}"/>
              </a:ext>
            </a:extLst>
          </p:cNvPr>
          <p:cNvSpPr>
            <a:spLocks noGrp="1"/>
          </p:cNvSpPr>
          <p:nvPr>
            <p:ph type="dt" sz="half" idx="10"/>
          </p:nvPr>
        </p:nvSpPr>
        <p:spPr>
          <a:xfrm>
            <a:off x="10653104" y="6391838"/>
            <a:ext cx="990599" cy="304799"/>
          </a:xfrm>
        </p:spPr>
        <p:txBody>
          <a:bodyPr>
            <a:normAutofit/>
          </a:bodyPr>
          <a:lstStyle/>
          <a:p>
            <a:pPr>
              <a:spcAft>
                <a:spcPts val="600"/>
              </a:spcAft>
              <a:defRPr/>
            </a:pPr>
            <a:fld id="{B07767B7-7E21-468C-A26A-AE1B7BB8460A}" type="datetime1">
              <a:rPr lang="en-GB" smtClean="0"/>
              <a:pPr>
                <a:spcAft>
                  <a:spcPts val="600"/>
                </a:spcAft>
                <a:defRPr/>
              </a:pPr>
              <a:t>02/05/2025</a:t>
            </a:fld>
            <a:endParaRPr lang="en-GB"/>
          </a:p>
        </p:txBody>
      </p:sp>
      <p:sp>
        <p:nvSpPr>
          <p:cNvPr id="7" name="TextBox 6">
            <a:extLst>
              <a:ext uri="{FF2B5EF4-FFF2-40B4-BE49-F238E27FC236}">
                <a16:creationId xmlns:a16="http://schemas.microsoft.com/office/drawing/2014/main" id="{AE661F78-2107-4CB1-9320-03917262DCEB}"/>
              </a:ext>
            </a:extLst>
          </p:cNvPr>
          <p:cNvSpPr txBox="1"/>
          <p:nvPr/>
        </p:nvSpPr>
        <p:spPr>
          <a:xfrm>
            <a:off x="407988" y="2138372"/>
            <a:ext cx="3304251" cy="276999"/>
          </a:xfrm>
          <a:prstGeom prst="rect">
            <a:avLst/>
          </a:prstGeom>
          <a:noFill/>
        </p:spPr>
        <p:txBody>
          <a:bodyPr wrap="square" rtlCol="0">
            <a:spAutoFit/>
          </a:bodyPr>
          <a:lstStyle/>
          <a:p>
            <a:r>
              <a:rPr lang="el-GR" sz="1200" dirty="0" err="1"/>
              <a:t>Ντοκυμαντέρ</a:t>
            </a:r>
            <a:r>
              <a:rPr lang="el-GR" sz="1200" dirty="0"/>
              <a:t> στο </a:t>
            </a:r>
            <a:r>
              <a:rPr lang="en-US" sz="1200" dirty="0"/>
              <a:t>Amazon Prime Video</a:t>
            </a:r>
            <a:endParaRPr lang="en-GB" sz="1200" dirty="0"/>
          </a:p>
        </p:txBody>
      </p:sp>
      <p:pic>
        <p:nvPicPr>
          <p:cNvPr id="76" name="Picture 75">
            <a:extLst>
              <a:ext uri="{FF2B5EF4-FFF2-40B4-BE49-F238E27FC236}">
                <a16:creationId xmlns:a16="http://schemas.microsoft.com/office/drawing/2014/main" id="{145E5C4D-9033-1971-E8ED-EC891903A7D9}"/>
              </a:ext>
            </a:extLst>
          </p:cNvPr>
          <p:cNvPicPr>
            <a:picLocks noChangeAspect="1"/>
          </p:cNvPicPr>
          <p:nvPr/>
        </p:nvPicPr>
        <p:blipFill>
          <a:blip r:embed="rId3"/>
          <a:stretch>
            <a:fillRect/>
          </a:stretch>
        </p:blipFill>
        <p:spPr>
          <a:xfrm>
            <a:off x="59195" y="5802786"/>
            <a:ext cx="3156485" cy="652849"/>
          </a:xfrm>
          <a:prstGeom prst="rect">
            <a:avLst/>
          </a:prstGeom>
        </p:spPr>
      </p:pic>
    </p:spTree>
    <p:extLst>
      <p:ext uri="{BB962C8B-B14F-4D97-AF65-F5344CB8AC3E}">
        <p14:creationId xmlns:p14="http://schemas.microsoft.com/office/powerpoint/2010/main" val="224310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0DEE-6D6E-4B2F-A2A8-270E5F1EE0AB}"/>
              </a:ext>
            </a:extLst>
          </p:cNvPr>
          <p:cNvSpPr>
            <a:spLocks noGrp="1"/>
          </p:cNvSpPr>
          <p:nvPr>
            <p:ph type="title"/>
          </p:nvPr>
        </p:nvSpPr>
        <p:spPr>
          <a:xfrm>
            <a:off x="1154954" y="1056878"/>
            <a:ext cx="9498150" cy="623754"/>
          </a:xfrm>
        </p:spPr>
        <p:txBody>
          <a:bodyPr/>
          <a:lstStyle/>
          <a:p>
            <a:r>
              <a:rPr lang="el-GR" b="1" dirty="0"/>
              <a:t>Καπιταλισμός</a:t>
            </a:r>
            <a:r>
              <a:rPr lang="el-GR" dirty="0"/>
              <a:t>: υπέρβαση του Μάλθους</a:t>
            </a:r>
            <a:endParaRPr lang="en-GB" dirty="0"/>
          </a:p>
        </p:txBody>
      </p:sp>
      <p:sp>
        <p:nvSpPr>
          <p:cNvPr id="3" name="Content Placeholder 2">
            <a:extLst>
              <a:ext uri="{FF2B5EF4-FFF2-40B4-BE49-F238E27FC236}">
                <a16:creationId xmlns:a16="http://schemas.microsoft.com/office/drawing/2014/main" id="{C30E8902-CECD-40DC-A2CC-3B74B6FF41A0}"/>
              </a:ext>
            </a:extLst>
          </p:cNvPr>
          <p:cNvSpPr>
            <a:spLocks noGrp="1"/>
          </p:cNvSpPr>
          <p:nvPr>
            <p:ph sz="half" idx="1"/>
          </p:nvPr>
        </p:nvSpPr>
        <p:spPr>
          <a:xfrm>
            <a:off x="767408" y="2441781"/>
            <a:ext cx="6192688" cy="3579507"/>
          </a:xfrm>
        </p:spPr>
        <p:txBody>
          <a:bodyPr>
            <a:normAutofit fontScale="85000" lnSpcReduction="20000"/>
          </a:bodyPr>
          <a:lstStyle/>
          <a:p>
            <a:pPr marL="0" indent="0">
              <a:buNone/>
            </a:pPr>
            <a:r>
              <a:rPr lang="el-GR" dirty="0"/>
              <a:t>Το παράδειγμα </a:t>
            </a:r>
            <a:r>
              <a:rPr lang="el-GR" b="1" dirty="0"/>
              <a:t>της Ιταλίας:</a:t>
            </a:r>
          </a:p>
          <a:p>
            <a:r>
              <a:rPr lang="el-GR" dirty="0"/>
              <a:t>ΑΕΠ κατά κεφαλή στην Ιταλία κατά βάση σταθερό 14</a:t>
            </a:r>
            <a:r>
              <a:rPr lang="el-GR" baseline="30000" dirty="0"/>
              <a:t>ο</a:t>
            </a:r>
            <a:r>
              <a:rPr lang="el-GR" dirty="0"/>
              <a:t> αιώνα ως 1850  - </a:t>
            </a:r>
            <a:r>
              <a:rPr lang="el-GR" dirty="0" err="1"/>
              <a:t>Ενας</a:t>
            </a:r>
            <a:r>
              <a:rPr lang="el-GR" dirty="0"/>
              <a:t> μαλθουσιανός κόσμος</a:t>
            </a:r>
          </a:p>
          <a:p>
            <a:r>
              <a:rPr lang="el-GR" dirty="0"/>
              <a:t>Η </a:t>
            </a:r>
            <a:r>
              <a:rPr lang="el-GR" dirty="0" err="1"/>
              <a:t>Ελευση</a:t>
            </a:r>
            <a:r>
              <a:rPr lang="el-GR" dirty="0"/>
              <a:t> του </a:t>
            </a:r>
            <a:r>
              <a:rPr lang="el-GR" dirty="0" err="1"/>
              <a:t>παγκοσμιοποιημένου</a:t>
            </a:r>
            <a:r>
              <a:rPr lang="el-GR" dirty="0"/>
              <a:t> καπιταλισμού με την ενσωμάτωση της Ιταλίας στην παγκόσμια οικονομία οδηγεί σε υπέρβαση περί το 1850</a:t>
            </a:r>
          </a:p>
          <a:p>
            <a:pPr lvl="1"/>
            <a:r>
              <a:rPr lang="el-GR" dirty="0"/>
              <a:t>Το ίδιο φαινόμενο σε άλλες χώρες.</a:t>
            </a:r>
          </a:p>
          <a:p>
            <a:r>
              <a:rPr lang="el-GR" dirty="0"/>
              <a:t>Αντίστοιχα αυξάνεται και ο συνολικός πληθυσμός</a:t>
            </a:r>
          </a:p>
          <a:p>
            <a:pPr lvl="1"/>
            <a:r>
              <a:rPr lang="el-GR" dirty="0"/>
              <a:t>Χωρίς υπαναχωρήσεις (παρά τις προσδοκίες)</a:t>
            </a:r>
          </a:p>
          <a:p>
            <a:r>
              <a:rPr lang="el-GR" dirty="0"/>
              <a:t>Οι περιορισμοί στους οποίους προσέκρουε η αύξηση της παραγωγικής δυνατότητας φαίνεται ξεπεράστηκαν με την βιομηχανική επανάσταση</a:t>
            </a:r>
          </a:p>
          <a:p>
            <a:pPr lvl="1"/>
            <a:r>
              <a:rPr lang="el-GR" dirty="0"/>
              <a:t>Αύξηση παραγωγικότητας επιτρέπει στα εισοδήματα να αυξάνονται ταχύτερα από τον </a:t>
            </a:r>
            <a:r>
              <a:rPr lang="el-GR" dirty="0" err="1"/>
              <a:t>πληθυσ΄μό</a:t>
            </a:r>
            <a:r>
              <a:rPr lang="el-GR" dirty="0"/>
              <a:t>   </a:t>
            </a:r>
            <a:endParaRPr lang="en-GB" dirty="0"/>
          </a:p>
        </p:txBody>
      </p:sp>
      <p:pic>
        <p:nvPicPr>
          <p:cNvPr id="7" name="Content Placeholder 6">
            <a:extLst>
              <a:ext uri="{FF2B5EF4-FFF2-40B4-BE49-F238E27FC236}">
                <a16:creationId xmlns:a16="http://schemas.microsoft.com/office/drawing/2014/main" id="{9F739B0A-A11A-4F20-8D24-F581897C21AA}"/>
              </a:ext>
            </a:extLst>
          </p:cNvPr>
          <p:cNvPicPr>
            <a:picLocks noGrp="1" noChangeAspect="1"/>
          </p:cNvPicPr>
          <p:nvPr>
            <p:ph sz="half" idx="2"/>
          </p:nvPr>
        </p:nvPicPr>
        <p:blipFill>
          <a:blip r:embed="rId2"/>
          <a:stretch>
            <a:fillRect/>
          </a:stretch>
        </p:blipFill>
        <p:spPr>
          <a:xfrm>
            <a:off x="7104112" y="2763648"/>
            <a:ext cx="4824536" cy="2979022"/>
          </a:xfrm>
          <a:prstGeom prst="rect">
            <a:avLst/>
          </a:prstGeom>
        </p:spPr>
      </p:pic>
      <p:sp>
        <p:nvSpPr>
          <p:cNvPr id="5" name="Date Placeholder 4">
            <a:extLst>
              <a:ext uri="{FF2B5EF4-FFF2-40B4-BE49-F238E27FC236}">
                <a16:creationId xmlns:a16="http://schemas.microsoft.com/office/drawing/2014/main" id="{0C110D09-CFF2-43CF-A82A-64B5EA8C46C3}"/>
              </a:ext>
            </a:extLst>
          </p:cNvPr>
          <p:cNvSpPr>
            <a:spLocks noGrp="1"/>
          </p:cNvSpPr>
          <p:nvPr>
            <p:ph type="dt" sz="half" idx="10"/>
          </p:nvPr>
        </p:nvSpPr>
        <p:spPr/>
        <p:txBody>
          <a:bodyPr/>
          <a:lstStyle/>
          <a:p>
            <a:pPr>
              <a:defRPr/>
            </a:pPr>
            <a:fld id="{14F36A37-D5E3-4C3B-B28D-88BB6D3F7475}" type="datetime1">
              <a:rPr lang="en-GB" smtClean="0"/>
              <a:t>02/05/2025</a:t>
            </a:fld>
            <a:endParaRPr lang="en-GB"/>
          </a:p>
        </p:txBody>
      </p:sp>
      <p:sp>
        <p:nvSpPr>
          <p:cNvPr id="6" name="Slide Number Placeholder 5">
            <a:extLst>
              <a:ext uri="{FF2B5EF4-FFF2-40B4-BE49-F238E27FC236}">
                <a16:creationId xmlns:a16="http://schemas.microsoft.com/office/drawing/2014/main" id="{5703C9F0-8D9F-44F6-8AD9-1DE3B43096B9}"/>
              </a:ext>
            </a:extLst>
          </p:cNvPr>
          <p:cNvSpPr>
            <a:spLocks noGrp="1"/>
          </p:cNvSpPr>
          <p:nvPr>
            <p:ph type="sldNum" sz="quarter" idx="12"/>
          </p:nvPr>
        </p:nvSpPr>
        <p:spPr/>
        <p:txBody>
          <a:bodyPr/>
          <a:lstStyle/>
          <a:p>
            <a:fld id="{129925B6-863B-4C2F-8765-BBFEFEBA9CE7}" type="slidenum">
              <a:rPr lang="en-GB" altLang="en-US" smtClean="0"/>
              <a:pPr/>
              <a:t>4</a:t>
            </a:fld>
            <a:endParaRPr lang="en-GB" altLang="en-US"/>
          </a:p>
        </p:txBody>
      </p:sp>
      <p:pic>
        <p:nvPicPr>
          <p:cNvPr id="8" name="Picture 7">
            <a:extLst>
              <a:ext uri="{FF2B5EF4-FFF2-40B4-BE49-F238E27FC236}">
                <a16:creationId xmlns:a16="http://schemas.microsoft.com/office/drawing/2014/main" id="{9064515A-1E5D-45A5-87F7-4F38E2B3F7CC}"/>
              </a:ext>
            </a:extLst>
          </p:cNvPr>
          <p:cNvPicPr>
            <a:picLocks noChangeAspect="1"/>
          </p:cNvPicPr>
          <p:nvPr/>
        </p:nvPicPr>
        <p:blipFill>
          <a:blip r:embed="rId3"/>
          <a:stretch>
            <a:fillRect/>
          </a:stretch>
        </p:blipFill>
        <p:spPr>
          <a:xfrm>
            <a:off x="9217520" y="5538815"/>
            <a:ext cx="1585317" cy="1056878"/>
          </a:xfrm>
          <a:prstGeom prst="rect">
            <a:avLst/>
          </a:prstGeom>
        </p:spPr>
      </p:pic>
    </p:spTree>
    <p:extLst>
      <p:ext uri="{BB962C8B-B14F-4D97-AF65-F5344CB8AC3E}">
        <p14:creationId xmlns:p14="http://schemas.microsoft.com/office/powerpoint/2010/main" val="388489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52095-4393-44F3-F03D-074F3334B7EA}"/>
              </a:ext>
            </a:extLst>
          </p:cNvPr>
          <p:cNvSpPr>
            <a:spLocks noGrp="1"/>
          </p:cNvSpPr>
          <p:nvPr>
            <p:ph type="title"/>
          </p:nvPr>
        </p:nvSpPr>
        <p:spPr>
          <a:xfrm>
            <a:off x="1154954" y="912945"/>
            <a:ext cx="9197586" cy="767687"/>
          </a:xfrm>
        </p:spPr>
        <p:txBody>
          <a:bodyPr/>
          <a:lstStyle/>
          <a:p>
            <a:r>
              <a:rPr lang="el-GR" dirty="0"/>
              <a:t>Από τον </a:t>
            </a:r>
            <a:r>
              <a:rPr lang="el-GR" b="1" i="1" dirty="0">
                <a:solidFill>
                  <a:schemeClr val="accent5"/>
                </a:solidFill>
                <a:effectLst>
                  <a:outerShdw blurRad="38100" dist="38100" dir="2700000" algn="tl">
                    <a:srgbClr val="000000">
                      <a:alpha val="43137"/>
                    </a:srgbClr>
                  </a:outerShdw>
                </a:effectLst>
              </a:rPr>
              <a:t>υπερπληθυσμό</a:t>
            </a:r>
            <a:r>
              <a:rPr lang="el-GR" dirty="0"/>
              <a:t> στην </a:t>
            </a:r>
            <a:r>
              <a:rPr lang="el-GR" b="1" i="1" dirty="0">
                <a:solidFill>
                  <a:schemeClr val="accent5"/>
                </a:solidFill>
                <a:effectLst>
                  <a:outerShdw blurRad="38100" dist="38100" dir="2700000" algn="tl">
                    <a:srgbClr val="000000">
                      <a:alpha val="43137"/>
                    </a:srgbClr>
                  </a:outerShdw>
                </a:effectLst>
              </a:rPr>
              <a:t>γήρανση</a:t>
            </a:r>
          </a:p>
        </p:txBody>
      </p:sp>
      <p:sp>
        <p:nvSpPr>
          <p:cNvPr id="3" name="Content Placeholder 2">
            <a:extLst>
              <a:ext uri="{FF2B5EF4-FFF2-40B4-BE49-F238E27FC236}">
                <a16:creationId xmlns:a16="http://schemas.microsoft.com/office/drawing/2014/main" id="{6C3D08F4-C69B-CAFE-C185-29A0E7FC8A36}"/>
              </a:ext>
            </a:extLst>
          </p:cNvPr>
          <p:cNvSpPr>
            <a:spLocks noGrp="1"/>
          </p:cNvSpPr>
          <p:nvPr>
            <p:ph sz="half" idx="1"/>
          </p:nvPr>
        </p:nvSpPr>
        <p:spPr>
          <a:xfrm>
            <a:off x="263352" y="2492896"/>
            <a:ext cx="6264696" cy="3898942"/>
          </a:xfrm>
        </p:spPr>
        <p:txBody>
          <a:bodyPr>
            <a:normAutofit fontScale="77500" lnSpcReduction="20000"/>
          </a:bodyPr>
          <a:lstStyle/>
          <a:p>
            <a:r>
              <a:rPr lang="el-GR" dirty="0"/>
              <a:t>Μετατοπίζεται ενδιαφέρον προς </a:t>
            </a:r>
            <a:r>
              <a:rPr lang="el-GR" b="1" dirty="0"/>
              <a:t>ηλικιακή κατανομή. </a:t>
            </a:r>
            <a:r>
              <a:rPr lang="el-GR" dirty="0"/>
              <a:t>Ότι δηλαδή γηράσκει ο πληθυσμός, ποσοστό ατόμων 65+.  </a:t>
            </a:r>
            <a:r>
              <a:rPr lang="el-GR" b="1" dirty="0"/>
              <a:t>Παλιά</a:t>
            </a:r>
            <a:r>
              <a:rPr lang="el-GR" dirty="0"/>
              <a:t> ανησυχία:</a:t>
            </a:r>
          </a:p>
          <a:p>
            <a:pPr lvl="1"/>
            <a:r>
              <a:rPr lang="el-GR" b="1" dirty="0"/>
              <a:t>1880-1910</a:t>
            </a:r>
            <a:r>
              <a:rPr lang="el-GR" dirty="0"/>
              <a:t>. Γαλλία  ‘</a:t>
            </a:r>
            <a:r>
              <a:rPr lang="el-GR" dirty="0" err="1"/>
              <a:t>Υπογεννητιικότητα</a:t>
            </a:r>
            <a:r>
              <a:rPr lang="el-GR" dirty="0"/>
              <a:t>’ (λίγα παιδιά) Αντίδραση στην ήττα από την Γερμανία (Γερμανίδες κάνουν περισσότερα παιδιά και δεν υπάρχουν αρκετά </a:t>
            </a:r>
            <a:r>
              <a:rPr lang="el-GR" dirty="0" err="1"/>
              <a:t>Γαλλόπουλα</a:t>
            </a:r>
            <a:r>
              <a:rPr lang="el-GR" dirty="0"/>
              <a:t> για τα χαρακώματα). Πολύτεκνοι και δημογραφικά μέτρα. </a:t>
            </a:r>
          </a:p>
          <a:p>
            <a:pPr lvl="1"/>
            <a:r>
              <a:rPr lang="el-GR" b="1" dirty="0"/>
              <a:t>Δεκαετία 1930 </a:t>
            </a:r>
            <a:r>
              <a:rPr lang="el-GR" dirty="0"/>
              <a:t>– γενικεύεται ανησυχία για την Γήρανση (% 65+). Μακροβιότητα ανεβάζει το ποσοστό ηλικιωμένων. Ανησυχία για παραγωγή αλλά και για επίπεδο ζήτησης (</a:t>
            </a:r>
            <a:r>
              <a:rPr lang="en-US" dirty="0"/>
              <a:t>Keynes).</a:t>
            </a:r>
          </a:p>
          <a:p>
            <a:pPr lvl="1"/>
            <a:r>
              <a:rPr lang="en-US" b="1" dirty="0"/>
              <a:t>1994 </a:t>
            </a:r>
            <a:r>
              <a:rPr lang="en-US" dirty="0"/>
              <a:t>- </a:t>
            </a:r>
            <a:r>
              <a:rPr lang="el-GR" dirty="0"/>
              <a:t>βιβλίο Παγκόσμιας Τράπεζας </a:t>
            </a:r>
            <a:r>
              <a:rPr lang="el-GR" b="1" dirty="0"/>
              <a:t>Αποτρέποντας την Κρίση της Γήρανσης (</a:t>
            </a:r>
            <a:r>
              <a:rPr lang="el-GR" dirty="0" err="1"/>
              <a:t>Averting</a:t>
            </a:r>
            <a:r>
              <a:rPr lang="el-GR" dirty="0"/>
              <a:t> the </a:t>
            </a:r>
            <a:r>
              <a:rPr lang="el-GR" dirty="0" err="1"/>
              <a:t>Old</a:t>
            </a:r>
            <a:r>
              <a:rPr lang="el-GR" dirty="0"/>
              <a:t> </a:t>
            </a:r>
            <a:r>
              <a:rPr lang="el-GR" dirty="0" err="1"/>
              <a:t>Age</a:t>
            </a:r>
            <a:r>
              <a:rPr lang="el-GR" dirty="0"/>
              <a:t> </a:t>
            </a:r>
            <a:r>
              <a:rPr lang="el-GR" dirty="0" err="1"/>
              <a:t>Crisis</a:t>
            </a:r>
            <a:r>
              <a:rPr lang="el-GR" dirty="0"/>
              <a:t>) . Εστιάζει στις επιπτώσεις στα </a:t>
            </a:r>
            <a:r>
              <a:rPr lang="el-GR" b="1" dirty="0"/>
              <a:t>δημόσια</a:t>
            </a:r>
            <a:r>
              <a:rPr lang="el-GR" dirty="0"/>
              <a:t> οικονομικά και στις κρατικές συντάξεις.   </a:t>
            </a:r>
          </a:p>
          <a:p>
            <a:pPr lvl="1"/>
            <a:r>
              <a:rPr lang="el-GR" dirty="0"/>
              <a:t>Γήρανση ως </a:t>
            </a:r>
            <a:r>
              <a:rPr lang="el-GR" b="1" dirty="0"/>
              <a:t>πρόκληση στην ΕΕ </a:t>
            </a:r>
            <a:r>
              <a:rPr lang="el-GR" dirty="0"/>
              <a:t>– συντονισμένες προβολές κρατικών δαπανών γήρανσης από το </a:t>
            </a:r>
            <a:r>
              <a:rPr lang="en-US" dirty="0"/>
              <a:t>Ageing Working Group – </a:t>
            </a:r>
          </a:p>
          <a:p>
            <a:pPr lvl="2"/>
            <a:r>
              <a:rPr lang="el-GR" dirty="0"/>
              <a:t>Κάθε τρία χρόνια. Καλύπτουν Συντάξεις, υγεία, μακροχρόνια φροντίδα, ανεργία, παιδεία</a:t>
            </a:r>
          </a:p>
          <a:p>
            <a:r>
              <a:rPr lang="el-GR" dirty="0"/>
              <a:t>Συνειδητοποίηση ότι το πρόβλημα </a:t>
            </a:r>
            <a:r>
              <a:rPr lang="el-GR" b="1" dirty="0"/>
              <a:t>αφορά όλες τις χώρες και όχι μόνο τις αναπτυγμένες</a:t>
            </a:r>
            <a:r>
              <a:rPr lang="el-GR" dirty="0"/>
              <a:t>.  Δημογραφικές προβολές κάθε χρόνο από τα Ηνωμένα Έθνη.  Γήρανση αντικείμενο μελέτης παγκόσμια.</a:t>
            </a:r>
          </a:p>
        </p:txBody>
      </p:sp>
      <p:sp>
        <p:nvSpPr>
          <p:cNvPr id="5" name="Date Placeholder 4">
            <a:extLst>
              <a:ext uri="{FF2B5EF4-FFF2-40B4-BE49-F238E27FC236}">
                <a16:creationId xmlns:a16="http://schemas.microsoft.com/office/drawing/2014/main" id="{17DDD265-59F8-1A72-51D6-67DE0B77D798}"/>
              </a:ext>
            </a:extLst>
          </p:cNvPr>
          <p:cNvSpPr>
            <a:spLocks noGrp="1"/>
          </p:cNvSpPr>
          <p:nvPr>
            <p:ph type="dt" sz="half" idx="10"/>
          </p:nvPr>
        </p:nvSpPr>
        <p:spPr/>
        <p:txBody>
          <a:bodyPr/>
          <a:lstStyle/>
          <a:p>
            <a:pPr>
              <a:defRPr/>
            </a:pPr>
            <a:fld id="{14F36A37-D5E3-4C3B-B28D-88BB6D3F7475}" type="datetime1">
              <a:rPr lang="en-GB" smtClean="0"/>
              <a:t>02/05/2025</a:t>
            </a:fld>
            <a:endParaRPr lang="en-GB"/>
          </a:p>
        </p:txBody>
      </p:sp>
      <p:sp>
        <p:nvSpPr>
          <p:cNvPr id="6" name="Slide Number Placeholder 5">
            <a:extLst>
              <a:ext uri="{FF2B5EF4-FFF2-40B4-BE49-F238E27FC236}">
                <a16:creationId xmlns:a16="http://schemas.microsoft.com/office/drawing/2014/main" id="{B4BDA5C7-5F44-3904-E875-30B19ABE4B73}"/>
              </a:ext>
            </a:extLst>
          </p:cNvPr>
          <p:cNvSpPr>
            <a:spLocks noGrp="1"/>
          </p:cNvSpPr>
          <p:nvPr>
            <p:ph type="sldNum" sz="quarter" idx="12"/>
          </p:nvPr>
        </p:nvSpPr>
        <p:spPr/>
        <p:txBody>
          <a:bodyPr/>
          <a:lstStyle/>
          <a:p>
            <a:fld id="{129925B6-863B-4C2F-8765-BBFEFEBA9CE7}" type="slidenum">
              <a:rPr lang="en-GB" altLang="en-US" smtClean="0"/>
              <a:pPr/>
              <a:t>5</a:t>
            </a:fld>
            <a:endParaRPr lang="en-GB" altLang="en-US"/>
          </a:p>
        </p:txBody>
      </p:sp>
      <p:sp>
        <p:nvSpPr>
          <p:cNvPr id="9" name="TextBox 8">
            <a:extLst>
              <a:ext uri="{FF2B5EF4-FFF2-40B4-BE49-F238E27FC236}">
                <a16:creationId xmlns:a16="http://schemas.microsoft.com/office/drawing/2014/main" id="{4A2E91FD-7F0D-E827-DF59-A83083EA568D}"/>
              </a:ext>
            </a:extLst>
          </p:cNvPr>
          <p:cNvSpPr txBox="1"/>
          <p:nvPr/>
        </p:nvSpPr>
        <p:spPr>
          <a:xfrm>
            <a:off x="7104112" y="5013175"/>
            <a:ext cx="4896544" cy="152349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l-GR" sz="9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Πληθυσμιακό</a:t>
            </a:r>
            <a:r>
              <a:rPr kumimoji="0" lang="el-GR"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9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πρόβλημα</a:t>
            </a:r>
            <a:r>
              <a:rPr kumimoji="0" lang="el-GR"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9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Ενας</a:t>
            </a:r>
            <a:r>
              <a:rPr kumimoji="0" lang="el-GR"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παράγοντας που αυξάνεται, προσκρούει σε κάποιον που είναι σταθερός.</a:t>
            </a:r>
          </a:p>
          <a:p>
            <a:pPr marL="742950" marR="0" lvl="1" indent="-28575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l-GR" sz="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Π.χ. Εξάντληση αποθεμάτων ενέργειας 1970 – σενάρια αποκάλυψης </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Ξεπεράστηκαν χάρις στην εξοικονόμηση ενέργειας, προσαρμογή ζήτησης, ανάπτυξη νέων πόρων , τεχνολογία</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l-GR"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Διαψεύστηκε η απαισιοδοξία για τον υπερπληθυσμό</a:t>
            </a:r>
            <a:r>
              <a:rPr kumimoji="0" lang="en-US"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μετά βιομηχανική επανάσταση </a:t>
            </a:r>
          </a:p>
          <a:p>
            <a:pPr marL="285750" indent="-285750">
              <a:spcBef>
                <a:spcPts val="1000"/>
              </a:spcBef>
              <a:buClr>
                <a:srgbClr val="B31166"/>
              </a:buClr>
              <a:buSzPct val="80000"/>
              <a:buFont typeface="Wingdings 3" charset="2"/>
              <a:buChar char=""/>
              <a:defRPr/>
            </a:pPr>
            <a:r>
              <a:rPr kumimoji="0" lang="el-GR" sz="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Τώρα επανέρχεται: Εξαιτίας  περιβάλλον, κλιματική αλλαγή </a:t>
            </a:r>
          </a:p>
        </p:txBody>
      </p:sp>
    </p:spTree>
    <p:extLst>
      <p:ext uri="{BB962C8B-B14F-4D97-AF65-F5344CB8AC3E}">
        <p14:creationId xmlns:p14="http://schemas.microsoft.com/office/powerpoint/2010/main" val="287511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06E3-2312-0DAB-C1D3-6398073B641B}"/>
              </a:ext>
            </a:extLst>
          </p:cNvPr>
          <p:cNvSpPr>
            <a:spLocks noGrp="1"/>
          </p:cNvSpPr>
          <p:nvPr>
            <p:ph type="title"/>
          </p:nvPr>
        </p:nvSpPr>
        <p:spPr>
          <a:xfrm>
            <a:off x="1154954" y="912945"/>
            <a:ext cx="9498150" cy="767687"/>
          </a:xfrm>
        </p:spPr>
        <p:txBody>
          <a:bodyPr/>
          <a:lstStyle/>
          <a:p>
            <a:r>
              <a:rPr lang="el-GR" dirty="0"/>
              <a:t>Από τον </a:t>
            </a:r>
            <a:r>
              <a:rPr lang="el-GR" b="1" i="1" dirty="0">
                <a:solidFill>
                  <a:schemeClr val="accent5"/>
                </a:solidFill>
                <a:effectLst>
                  <a:outerShdw blurRad="38100" dist="38100" dir="2700000" algn="tl">
                    <a:srgbClr val="000000">
                      <a:alpha val="43137"/>
                    </a:srgbClr>
                  </a:outerShdw>
                </a:effectLst>
              </a:rPr>
              <a:t>υπερπληθυσμό</a:t>
            </a:r>
            <a:r>
              <a:rPr lang="el-GR" dirty="0"/>
              <a:t> στην </a:t>
            </a:r>
            <a:r>
              <a:rPr lang="el-GR" b="1" i="1" dirty="0">
                <a:solidFill>
                  <a:schemeClr val="accent4"/>
                </a:solidFill>
                <a:effectLst>
                  <a:outerShdw blurRad="38100" dist="38100" dir="2700000" algn="tl">
                    <a:srgbClr val="000000">
                      <a:alpha val="43137"/>
                    </a:srgbClr>
                  </a:outerShdw>
                </a:effectLst>
              </a:rPr>
              <a:t>γήρανση</a:t>
            </a:r>
            <a:endParaRPr lang="el-GR" dirty="0">
              <a:solidFill>
                <a:schemeClr val="accent4"/>
              </a:solidFill>
            </a:endParaRPr>
          </a:p>
        </p:txBody>
      </p:sp>
      <p:pic>
        <p:nvPicPr>
          <p:cNvPr id="7" name="Content Placeholder 6">
            <a:extLst>
              <a:ext uri="{FF2B5EF4-FFF2-40B4-BE49-F238E27FC236}">
                <a16:creationId xmlns:a16="http://schemas.microsoft.com/office/drawing/2014/main" id="{348F922E-8534-B8EB-145D-80A5A88249CE}"/>
              </a:ext>
            </a:extLst>
          </p:cNvPr>
          <p:cNvPicPr>
            <a:picLocks noGrp="1" noChangeAspect="1"/>
          </p:cNvPicPr>
          <p:nvPr>
            <p:ph sz="half" idx="1"/>
          </p:nvPr>
        </p:nvPicPr>
        <p:blipFill>
          <a:blip r:embed="rId2"/>
          <a:stretch>
            <a:fillRect/>
          </a:stretch>
        </p:blipFill>
        <p:spPr>
          <a:xfrm>
            <a:off x="191344" y="2204623"/>
            <a:ext cx="4824413" cy="2448754"/>
          </a:xfrm>
          <a:prstGeom prst="rect">
            <a:avLst/>
          </a:prstGeom>
        </p:spPr>
      </p:pic>
      <p:sp>
        <p:nvSpPr>
          <p:cNvPr id="5" name="Date Placeholder 4">
            <a:extLst>
              <a:ext uri="{FF2B5EF4-FFF2-40B4-BE49-F238E27FC236}">
                <a16:creationId xmlns:a16="http://schemas.microsoft.com/office/drawing/2014/main" id="{CE6FB033-2203-0352-C98B-71B7C32B35A8}"/>
              </a:ext>
            </a:extLst>
          </p:cNvPr>
          <p:cNvSpPr>
            <a:spLocks noGrp="1"/>
          </p:cNvSpPr>
          <p:nvPr>
            <p:ph type="dt" sz="half" idx="10"/>
          </p:nvPr>
        </p:nvSpPr>
        <p:spPr/>
        <p:txBody>
          <a:bodyPr/>
          <a:lstStyle/>
          <a:p>
            <a:pPr>
              <a:defRPr/>
            </a:pPr>
            <a:fld id="{14F36A37-D5E3-4C3B-B28D-88BB6D3F7475}" type="datetime1">
              <a:rPr lang="en-GB" smtClean="0"/>
              <a:t>02/05/2025</a:t>
            </a:fld>
            <a:endParaRPr lang="en-GB"/>
          </a:p>
        </p:txBody>
      </p:sp>
      <p:sp>
        <p:nvSpPr>
          <p:cNvPr id="6" name="Slide Number Placeholder 5">
            <a:extLst>
              <a:ext uri="{FF2B5EF4-FFF2-40B4-BE49-F238E27FC236}">
                <a16:creationId xmlns:a16="http://schemas.microsoft.com/office/drawing/2014/main" id="{99694583-03DE-FA04-127B-C291535F8A29}"/>
              </a:ext>
            </a:extLst>
          </p:cNvPr>
          <p:cNvSpPr>
            <a:spLocks noGrp="1"/>
          </p:cNvSpPr>
          <p:nvPr>
            <p:ph type="sldNum" sz="quarter" idx="12"/>
          </p:nvPr>
        </p:nvSpPr>
        <p:spPr/>
        <p:txBody>
          <a:bodyPr/>
          <a:lstStyle/>
          <a:p>
            <a:fld id="{129925B6-863B-4C2F-8765-BBFEFEBA9CE7}" type="slidenum">
              <a:rPr lang="en-GB" altLang="en-US" smtClean="0"/>
              <a:pPr/>
              <a:t>6</a:t>
            </a:fld>
            <a:endParaRPr lang="en-GB" altLang="en-US"/>
          </a:p>
        </p:txBody>
      </p:sp>
      <p:sp>
        <p:nvSpPr>
          <p:cNvPr id="8" name="TextBox 7">
            <a:extLst>
              <a:ext uri="{FF2B5EF4-FFF2-40B4-BE49-F238E27FC236}">
                <a16:creationId xmlns:a16="http://schemas.microsoft.com/office/drawing/2014/main" id="{CA3D64E4-74B0-3F46-1AB3-37F72B90815B}"/>
              </a:ext>
            </a:extLst>
          </p:cNvPr>
          <p:cNvSpPr txBox="1"/>
          <p:nvPr/>
        </p:nvSpPr>
        <p:spPr>
          <a:xfrm>
            <a:off x="478629" y="4653377"/>
            <a:ext cx="5041307" cy="1497846"/>
          </a:xfrm>
          <a:prstGeom prst="rect">
            <a:avLst/>
          </a:prstGeom>
          <a:noFill/>
        </p:spPr>
        <p:txBody>
          <a:bodyPr wrap="square" rtlCol="0">
            <a:spAutoFit/>
          </a:bodyPr>
          <a:lstStyle/>
          <a:p>
            <a:pPr marR="0" lvl="0" algn="l" defTabSz="457200" rtl="0" eaLnBrk="1" fontAlgn="auto" latinLnBrk="0" hangingPunct="1">
              <a:lnSpc>
                <a:spcPct val="100000"/>
              </a:lnSpc>
              <a:spcBef>
                <a:spcPts val="1000"/>
              </a:spcBef>
              <a:spcAft>
                <a:spcPts val="0"/>
              </a:spcAft>
              <a:buClr>
                <a:srgbClr val="B31166"/>
              </a:buClr>
              <a:buSzPct val="80000"/>
              <a:tabLst/>
              <a:defRPr/>
            </a:pPr>
            <a:r>
              <a:rPr kumimoji="0" lang="el-GR" sz="9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Υπερπληθυσμός</a:t>
            </a:r>
            <a:r>
              <a:rPr kumimoji="0" lang="el-GR"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 </a:t>
            </a:r>
            <a:r>
              <a:rPr kumimoji="0" lang="el-GR" sz="9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Ενας</a:t>
            </a:r>
            <a:r>
              <a:rPr kumimoji="0" lang="el-GR"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παράγοντας που αυξάνεται, προσκρούει σε κάποιον που είναι σταθερός.</a:t>
            </a:r>
          </a:p>
          <a:p>
            <a:pPr marL="285750" indent="-285750">
              <a:spcBef>
                <a:spcPts val="1000"/>
              </a:spcBef>
              <a:buClr>
                <a:srgbClr val="B31166"/>
              </a:buClr>
              <a:buSzPct val="80000"/>
              <a:buFont typeface="Wingdings 3" charset="2"/>
              <a:buChar char=""/>
              <a:defRPr/>
            </a:pPr>
            <a:r>
              <a:rPr lang="el-GR" sz="800" dirty="0">
                <a:solidFill>
                  <a:prstClr val="black">
                    <a:lumMod val="75000"/>
                    <a:lumOff val="25000"/>
                  </a:prstClr>
                </a:solidFill>
              </a:rPr>
              <a:t>Διαψεύστηκε η απαισιοδοξία μετά βιομηχανική επανάσταση </a:t>
            </a:r>
          </a:p>
          <a:p>
            <a:pPr marL="285750" indent="-285750">
              <a:spcBef>
                <a:spcPts val="1000"/>
              </a:spcBef>
              <a:buClr>
                <a:srgbClr val="B31166"/>
              </a:buClr>
              <a:buSzPct val="80000"/>
              <a:buFont typeface="Wingdings 3" charset="2"/>
              <a:buChar char=""/>
              <a:defRPr/>
            </a:pPr>
            <a:r>
              <a:rPr kumimoji="0" lang="el-GR" sz="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1970ς. Εξάντληση αποθεμάτων ενέργειας – σενάρια αποκάλυψης </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Ξεπεράστηκαν από εξοικονόμηση ενέργειας, προσαρμογή ζήτησης, ανάπτυξη νέων πόρων , τεχνολογία</a:t>
            </a:r>
          </a:p>
          <a:p>
            <a:pPr>
              <a:spcBef>
                <a:spcPts val="1000"/>
              </a:spcBef>
              <a:buClr>
                <a:srgbClr val="B31166"/>
              </a:buClr>
              <a:buSzPct val="80000"/>
              <a:defRPr/>
            </a:pPr>
            <a:r>
              <a:rPr kumimoji="0" lang="el-GR" sz="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Τώρα  </a:t>
            </a:r>
            <a:r>
              <a:rPr kumimoji="0" lang="el-GR" sz="800"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ανησυχία</a:t>
            </a:r>
            <a:r>
              <a:rPr kumimoji="0" lang="el-GR" sz="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για υπερπληθυσμό επανέρχεται</a:t>
            </a:r>
            <a:r>
              <a:rPr kumimoji="0" lang="el-GR" sz="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p>
          <a:p>
            <a:pPr marL="171450" indent="-171450">
              <a:spcBef>
                <a:spcPts val="1000"/>
              </a:spcBef>
              <a:buClr>
                <a:srgbClr val="B31166"/>
              </a:buClr>
              <a:buSzPct val="80000"/>
              <a:buFont typeface="Arial" panose="020B0604020202020204" pitchFamily="34" charset="0"/>
              <a:buChar char="•"/>
              <a:defRPr/>
            </a:pPr>
            <a:r>
              <a:rPr kumimoji="0" lang="el-GR" sz="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Περιβάλλον, κλιματική αλλαγή (υπερθέρμανση εξαρτάται από αριθμό ατόμων) </a:t>
            </a:r>
          </a:p>
        </p:txBody>
      </p:sp>
      <p:sp>
        <p:nvSpPr>
          <p:cNvPr id="9" name="Content Placeholder 2">
            <a:extLst>
              <a:ext uri="{FF2B5EF4-FFF2-40B4-BE49-F238E27FC236}">
                <a16:creationId xmlns:a16="http://schemas.microsoft.com/office/drawing/2014/main" id="{A7DE6E69-3E6C-C19C-5F97-945DC131F815}"/>
              </a:ext>
            </a:extLst>
          </p:cNvPr>
          <p:cNvSpPr>
            <a:spLocks noGrp="1"/>
          </p:cNvSpPr>
          <p:nvPr>
            <p:ph sz="half" idx="2"/>
          </p:nvPr>
        </p:nvSpPr>
        <p:spPr>
          <a:xfrm>
            <a:off x="6096000" y="2297848"/>
            <a:ext cx="5184576" cy="4398789"/>
          </a:xfrm>
        </p:spPr>
        <p:txBody>
          <a:bodyPr>
            <a:normAutofit fontScale="70000" lnSpcReduction="20000"/>
          </a:bodyPr>
          <a:lstStyle/>
          <a:p>
            <a:pPr marL="0" indent="0">
              <a:buNone/>
            </a:pPr>
            <a:r>
              <a:rPr lang="el-GR" b="1" dirty="0">
                <a:effectLst>
                  <a:outerShdw blurRad="38100" dist="38100" dir="2700000" algn="tl">
                    <a:srgbClr val="000000">
                      <a:alpha val="43137"/>
                    </a:srgbClr>
                  </a:outerShdw>
                </a:effectLst>
              </a:rPr>
              <a:t>Γήρανση</a:t>
            </a:r>
            <a:r>
              <a:rPr lang="el-GR" dirty="0"/>
              <a:t>: Μετατοπίζεται ενδιαφέρον προς </a:t>
            </a:r>
            <a:r>
              <a:rPr lang="el-GR" b="1" dirty="0"/>
              <a:t>ηλικιακή κατανομή. Δ</a:t>
            </a:r>
            <a:r>
              <a:rPr lang="el-GR" dirty="0"/>
              <a:t>ηλαδή γηράσκει ο πληθυσμός, (ποσοστό ατόμων 65+).  </a:t>
            </a:r>
            <a:r>
              <a:rPr lang="el-GR" b="1" dirty="0"/>
              <a:t>Παλιά</a:t>
            </a:r>
            <a:r>
              <a:rPr lang="el-GR" dirty="0"/>
              <a:t> ανησυχία:</a:t>
            </a:r>
          </a:p>
          <a:p>
            <a:pPr lvl="1"/>
            <a:r>
              <a:rPr lang="el-GR" b="1" dirty="0"/>
              <a:t>1880-1910</a:t>
            </a:r>
            <a:r>
              <a:rPr lang="el-GR" dirty="0"/>
              <a:t>. Γαλλία  ‘</a:t>
            </a:r>
            <a:r>
              <a:rPr lang="el-GR" dirty="0" err="1"/>
              <a:t>Υπογεννητιικότητα</a:t>
            </a:r>
            <a:r>
              <a:rPr lang="el-GR" dirty="0"/>
              <a:t>’ (λίγα παιδιά) Αντίδραση στην ήττα από την Γερμανία (Γερμανίδες κάνουν περισσότερα παιδιά και δεν υπάρχουν αρκετά </a:t>
            </a:r>
            <a:r>
              <a:rPr lang="el-GR" dirty="0" err="1"/>
              <a:t>Γαλλόπουλα</a:t>
            </a:r>
            <a:r>
              <a:rPr lang="el-GR" dirty="0"/>
              <a:t> για τα χαρακώματα). Πολύτεκνοι και δημογραφικά μέτρα. </a:t>
            </a:r>
          </a:p>
          <a:p>
            <a:pPr lvl="1"/>
            <a:r>
              <a:rPr lang="el-GR" b="1" dirty="0"/>
              <a:t>Δεκαετία 1930 </a:t>
            </a:r>
            <a:r>
              <a:rPr lang="el-GR" dirty="0"/>
              <a:t>– γενικεύεται ανησυχία για την Γήρανση (% 65+). Μακροβιότητα ανεβάζει το ποσοστό ηλικιωμένων. Ανησυχία για παραγωγή αλλά και για επίπεδο ζήτησης (</a:t>
            </a:r>
            <a:r>
              <a:rPr lang="en-US" dirty="0"/>
              <a:t>Keynes).</a:t>
            </a:r>
          </a:p>
          <a:p>
            <a:r>
              <a:rPr lang="en-US" b="1" dirty="0"/>
              <a:t>1994 </a:t>
            </a:r>
            <a:r>
              <a:rPr lang="en-US" dirty="0"/>
              <a:t>- </a:t>
            </a:r>
            <a:r>
              <a:rPr lang="el-GR" dirty="0"/>
              <a:t>βιβλίο Παγκόσμιας Τράπεζας </a:t>
            </a:r>
            <a:r>
              <a:rPr lang="el-GR" b="1" dirty="0"/>
              <a:t>Αποτρέποντας την Κρίση της Γήρανσης (</a:t>
            </a:r>
            <a:r>
              <a:rPr lang="el-GR" dirty="0" err="1"/>
              <a:t>Averting</a:t>
            </a:r>
            <a:r>
              <a:rPr lang="el-GR" dirty="0"/>
              <a:t> the </a:t>
            </a:r>
            <a:r>
              <a:rPr lang="el-GR" dirty="0" err="1"/>
              <a:t>Old</a:t>
            </a:r>
            <a:r>
              <a:rPr lang="el-GR" dirty="0"/>
              <a:t> </a:t>
            </a:r>
            <a:r>
              <a:rPr lang="el-GR" dirty="0" err="1"/>
              <a:t>Age</a:t>
            </a:r>
            <a:r>
              <a:rPr lang="el-GR" dirty="0"/>
              <a:t> </a:t>
            </a:r>
            <a:r>
              <a:rPr lang="el-GR" dirty="0" err="1"/>
              <a:t>Crisis</a:t>
            </a:r>
            <a:r>
              <a:rPr lang="el-GR" dirty="0"/>
              <a:t>) . Εστιάζει στις επιπτώσεις στα </a:t>
            </a:r>
            <a:r>
              <a:rPr lang="el-GR" b="1" dirty="0"/>
              <a:t>δημόσια</a:t>
            </a:r>
            <a:r>
              <a:rPr lang="el-GR" dirty="0"/>
              <a:t> οικονομικά και στις κρατικές συντάξεις.   </a:t>
            </a:r>
          </a:p>
          <a:p>
            <a:pPr lvl="1"/>
            <a:r>
              <a:rPr lang="el-GR" dirty="0"/>
              <a:t>Γήρανση ως </a:t>
            </a:r>
            <a:r>
              <a:rPr lang="el-GR" b="1" dirty="0"/>
              <a:t>πρόκληση στην ΕΕ </a:t>
            </a:r>
            <a:r>
              <a:rPr lang="el-GR" dirty="0"/>
              <a:t>– συντονισμένες προβολές κρατικών δαπανών γήρανσης από το </a:t>
            </a:r>
            <a:r>
              <a:rPr lang="en-US" dirty="0"/>
              <a:t>Ageing Working Group </a:t>
            </a:r>
          </a:p>
          <a:p>
            <a:pPr lvl="2"/>
            <a:r>
              <a:rPr lang="el-GR" dirty="0"/>
              <a:t>Κάθε τρία χρόνια. Καλύπτουν Συντάξεις, υγεία, μακροχρόνια φροντίδα, ανεργία, παιδεία</a:t>
            </a:r>
          </a:p>
          <a:p>
            <a:r>
              <a:rPr lang="el-GR" dirty="0"/>
              <a:t>Συνειδητοποίηση ότι το πρόβλημα </a:t>
            </a:r>
            <a:r>
              <a:rPr lang="el-GR" b="1" dirty="0"/>
              <a:t>αφορά όλες τις χώρες και όχι μόνο τις αναπτυγμένες</a:t>
            </a:r>
            <a:r>
              <a:rPr lang="el-GR" dirty="0"/>
              <a:t>.  Δημογραφικές προβολές κάθε χρόνο από τα Ηνωμένα Έθνη.  Γήρανση αντικείμενο μελέτης παγκόσμια.</a:t>
            </a:r>
          </a:p>
        </p:txBody>
      </p:sp>
    </p:spTree>
    <p:extLst>
      <p:ext uri="{BB962C8B-B14F-4D97-AF65-F5344CB8AC3E}">
        <p14:creationId xmlns:p14="http://schemas.microsoft.com/office/powerpoint/2010/main" val="353354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1F1F-F4C7-4A48-AEB7-424E35541B58}"/>
              </a:ext>
            </a:extLst>
          </p:cNvPr>
          <p:cNvSpPr>
            <a:spLocks noGrp="1"/>
          </p:cNvSpPr>
          <p:nvPr>
            <p:ph type="title"/>
          </p:nvPr>
        </p:nvSpPr>
        <p:spPr/>
        <p:txBody>
          <a:bodyPr/>
          <a:lstStyle/>
          <a:p>
            <a:r>
              <a:rPr lang="el-GR" b="1" dirty="0">
                <a:effectLst/>
                <a:latin typeface="Calibri" panose="020F0502020204030204" pitchFamily="34" charset="0"/>
                <a:ea typeface="Calibri" panose="020F0502020204030204" pitchFamily="34" charset="0"/>
                <a:cs typeface="Times New Roman" panose="02020603050405020304" pitchFamily="18" charset="0"/>
              </a:rPr>
              <a:t>Τα μακροοικονομικά της γήρανσης</a:t>
            </a:r>
            <a:endParaRPr lang="en-GB" dirty="0"/>
          </a:p>
        </p:txBody>
      </p:sp>
      <p:sp>
        <p:nvSpPr>
          <p:cNvPr id="3" name="Text Placeholder 2">
            <a:extLst>
              <a:ext uri="{FF2B5EF4-FFF2-40B4-BE49-F238E27FC236}">
                <a16:creationId xmlns:a16="http://schemas.microsoft.com/office/drawing/2014/main" id="{346E1420-2DB6-4DC9-A74D-4F71493A2B98}"/>
              </a:ext>
            </a:extLst>
          </p:cNvPr>
          <p:cNvSpPr>
            <a:spLocks noGrp="1"/>
          </p:cNvSpPr>
          <p:nvPr>
            <p:ph type="body" idx="1"/>
          </p:nvPr>
        </p:nvSpPr>
        <p:spPr/>
        <p:txBody>
          <a:bodyPr/>
          <a:lstStyle/>
          <a:p>
            <a:r>
              <a:rPr lang="el-GR" dirty="0" err="1"/>
              <a:t>Δυνατοτητεσ</a:t>
            </a:r>
            <a:r>
              <a:rPr lang="el-GR" dirty="0"/>
              <a:t> </a:t>
            </a:r>
            <a:r>
              <a:rPr lang="el-GR" dirty="0" err="1"/>
              <a:t>αντιδρασησ</a:t>
            </a:r>
            <a:endParaRPr lang="en-GB" dirty="0"/>
          </a:p>
        </p:txBody>
      </p:sp>
      <p:sp>
        <p:nvSpPr>
          <p:cNvPr id="4" name="Date Placeholder 3">
            <a:extLst>
              <a:ext uri="{FF2B5EF4-FFF2-40B4-BE49-F238E27FC236}">
                <a16:creationId xmlns:a16="http://schemas.microsoft.com/office/drawing/2014/main" id="{B603B98B-311C-487C-A12E-4BDBC19CCEDD}"/>
              </a:ext>
            </a:extLst>
          </p:cNvPr>
          <p:cNvSpPr>
            <a:spLocks noGrp="1"/>
          </p:cNvSpPr>
          <p:nvPr>
            <p:ph type="dt" sz="half" idx="10"/>
          </p:nvPr>
        </p:nvSpPr>
        <p:spPr/>
        <p:txBody>
          <a:bodyPr/>
          <a:lstStyle/>
          <a:p>
            <a:pPr>
              <a:defRPr/>
            </a:pPr>
            <a:fld id="{41DB938C-B847-4B4B-984F-F7A3ADF79566}" type="datetime1">
              <a:rPr lang="en-GB" smtClean="0"/>
              <a:t>02/05/2025</a:t>
            </a:fld>
            <a:endParaRPr lang="en-GB"/>
          </a:p>
        </p:txBody>
      </p:sp>
      <p:sp>
        <p:nvSpPr>
          <p:cNvPr id="5" name="Slide Number Placeholder 4">
            <a:extLst>
              <a:ext uri="{FF2B5EF4-FFF2-40B4-BE49-F238E27FC236}">
                <a16:creationId xmlns:a16="http://schemas.microsoft.com/office/drawing/2014/main" id="{55EA3A05-0D5F-45D9-81A5-BDC5446ED196}"/>
              </a:ext>
            </a:extLst>
          </p:cNvPr>
          <p:cNvSpPr>
            <a:spLocks noGrp="1"/>
          </p:cNvSpPr>
          <p:nvPr>
            <p:ph type="sldNum" sz="quarter" idx="12"/>
          </p:nvPr>
        </p:nvSpPr>
        <p:spPr/>
        <p:txBody>
          <a:bodyPr/>
          <a:lstStyle/>
          <a:p>
            <a:fld id="{129925B6-863B-4C2F-8765-BBFEFEBA9CE7}" type="slidenum">
              <a:rPr lang="en-GB" altLang="en-US" smtClean="0"/>
              <a:pPr/>
              <a:t>7</a:t>
            </a:fld>
            <a:endParaRPr lang="en-GB" altLang="en-US"/>
          </a:p>
        </p:txBody>
      </p:sp>
    </p:spTree>
    <p:extLst>
      <p:ext uri="{BB962C8B-B14F-4D97-AF65-F5344CB8AC3E}">
        <p14:creationId xmlns:p14="http://schemas.microsoft.com/office/powerpoint/2010/main" val="381895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6B4C-FFF0-D0FA-B73D-6452E18F71D3}"/>
              </a:ext>
            </a:extLst>
          </p:cNvPr>
          <p:cNvSpPr>
            <a:spLocks noGrp="1"/>
          </p:cNvSpPr>
          <p:nvPr>
            <p:ph type="title"/>
          </p:nvPr>
        </p:nvSpPr>
        <p:spPr>
          <a:xfrm>
            <a:off x="695400" y="1063416"/>
            <a:ext cx="10657184" cy="617216"/>
          </a:xfrm>
        </p:spPr>
        <p:txBody>
          <a:bodyPr/>
          <a:lstStyle/>
          <a:p>
            <a:r>
              <a:rPr lang="el-GR" sz="3200" dirty="0"/>
              <a:t>Λιγότεροι </a:t>
            </a:r>
            <a:r>
              <a:rPr lang="el-GR" sz="3200" b="1" i="1" dirty="0">
                <a:solidFill>
                  <a:schemeClr val="accent4"/>
                </a:solidFill>
                <a:effectLst>
                  <a:outerShdw blurRad="38100" dist="38100" dir="2700000" algn="tl">
                    <a:srgbClr val="000000">
                      <a:alpha val="43137"/>
                    </a:srgbClr>
                  </a:outerShdw>
                </a:effectLst>
              </a:rPr>
              <a:t>εργάζονται</a:t>
            </a:r>
            <a:r>
              <a:rPr lang="el-GR" sz="3200" dirty="0"/>
              <a:t> – περισσότεροι </a:t>
            </a:r>
            <a:r>
              <a:rPr lang="el-GR" sz="3200" b="1" i="1" dirty="0">
                <a:solidFill>
                  <a:schemeClr val="accent4"/>
                </a:solidFill>
                <a:effectLst>
                  <a:outerShdw blurRad="38100" dist="38100" dir="2700000" algn="tl">
                    <a:srgbClr val="000000">
                      <a:alpha val="43137"/>
                    </a:srgbClr>
                  </a:outerShdw>
                </a:effectLst>
              </a:rPr>
              <a:t>καταναλώνουν</a:t>
            </a:r>
            <a:r>
              <a:rPr lang="el-GR" sz="3200" dirty="0"/>
              <a:t> </a:t>
            </a:r>
            <a:endParaRPr lang="en-GB" sz="3200" dirty="0"/>
          </a:p>
        </p:txBody>
      </p:sp>
      <p:sp>
        <p:nvSpPr>
          <p:cNvPr id="3" name="Content Placeholder 2">
            <a:extLst>
              <a:ext uri="{FF2B5EF4-FFF2-40B4-BE49-F238E27FC236}">
                <a16:creationId xmlns:a16="http://schemas.microsoft.com/office/drawing/2014/main" id="{FA598D1E-4EAF-EA8A-8510-416EEABB9586}"/>
              </a:ext>
            </a:extLst>
          </p:cNvPr>
          <p:cNvSpPr>
            <a:spLocks noGrp="1"/>
          </p:cNvSpPr>
          <p:nvPr>
            <p:ph sz="quarter" idx="1"/>
          </p:nvPr>
        </p:nvSpPr>
        <p:spPr>
          <a:xfrm>
            <a:off x="695400" y="2348880"/>
            <a:ext cx="10945216" cy="4213391"/>
          </a:xfrm>
        </p:spPr>
        <p:txBody>
          <a:bodyPr>
            <a:normAutofit lnSpcReduction="10000"/>
          </a:bodyPr>
          <a:lstStyle/>
          <a:p>
            <a:pPr marL="0" indent="0">
              <a:buNone/>
            </a:pPr>
            <a:r>
              <a:rPr lang="el-GR" dirty="0"/>
              <a:t>Η γήρανση σημαίνει </a:t>
            </a:r>
            <a:r>
              <a:rPr lang="el-GR" b="1" dirty="0"/>
              <a:t>λιγότεροι εργαζόμενοι </a:t>
            </a:r>
            <a:r>
              <a:rPr lang="el-GR" dirty="0"/>
              <a:t>πρέπει να στηρίζουν </a:t>
            </a:r>
            <a:r>
              <a:rPr lang="el-GR" b="1" dirty="0"/>
              <a:t>περισσότερα άτομα</a:t>
            </a:r>
            <a:r>
              <a:rPr lang="el-GR" dirty="0"/>
              <a:t>. (λόγος εξάρτησης επιδεινώνεται).  </a:t>
            </a:r>
            <a:r>
              <a:rPr lang="el-GR" b="1" i="1" dirty="0"/>
              <a:t>Πώς</a:t>
            </a:r>
            <a:r>
              <a:rPr lang="el-GR" b="1" dirty="0"/>
              <a:t> θεραπεύεται:</a:t>
            </a:r>
          </a:p>
          <a:p>
            <a:pPr marL="514350" indent="-514350">
              <a:buFont typeface="+mj-lt"/>
              <a:buAutoNum type="arabicPeriod"/>
            </a:pPr>
            <a:r>
              <a:rPr lang="el-GR" b="1" i="1" dirty="0"/>
              <a:t>Περισσότερες </a:t>
            </a:r>
            <a:r>
              <a:rPr lang="el-GR" b="1" dirty="0"/>
              <a:t>ώρες εργασίας </a:t>
            </a:r>
            <a:r>
              <a:rPr lang="el-GR" dirty="0"/>
              <a:t>από τον </a:t>
            </a:r>
            <a:r>
              <a:rPr lang="el-GR" b="1" dirty="0"/>
              <a:t>ίδιο αρ</a:t>
            </a:r>
            <a:r>
              <a:rPr lang="el-GR" dirty="0"/>
              <a:t>ιθμό ατόμων στον πληθυσμό. </a:t>
            </a:r>
          </a:p>
          <a:p>
            <a:pPr lvl="1"/>
            <a:r>
              <a:rPr lang="el-GR" dirty="0"/>
              <a:t> ‘</a:t>
            </a:r>
            <a:r>
              <a:rPr lang="el-GR" b="1" dirty="0"/>
              <a:t>Κοιτάσματα </a:t>
            </a:r>
            <a:r>
              <a:rPr lang="el-GR" dirty="0"/>
              <a:t>εργασίας’ – Εργασία νέων Συμμετοχή γυναικών, εργασία 50+.  Αν η εργασία προσφέρεται οικειοθελώς είναι ευκολότερο από καταναγκασμούς.   </a:t>
            </a:r>
          </a:p>
          <a:p>
            <a:pPr lvl="1"/>
            <a:r>
              <a:rPr lang="el-GR" dirty="0"/>
              <a:t>Χρειάζεται</a:t>
            </a:r>
            <a:r>
              <a:rPr lang="el-GR" b="1" dirty="0">
                <a:solidFill>
                  <a:schemeClr val="accent2"/>
                </a:solidFill>
                <a:effectLst>
                  <a:outerShdw blurRad="38100" dist="38100" dir="2700000" algn="tl">
                    <a:srgbClr val="000000">
                      <a:alpha val="43137"/>
                    </a:srgbClr>
                  </a:outerShdw>
                </a:effectLst>
              </a:rPr>
              <a:t> ΕΥΕΛΙΞΙΑ – </a:t>
            </a:r>
            <a:r>
              <a:rPr lang="el-GR" dirty="0"/>
              <a:t>αναδιάταξη του πώς / ποιος/ πότε εργάζεται</a:t>
            </a:r>
          </a:p>
          <a:p>
            <a:pPr marL="514350" indent="-514350">
              <a:buFont typeface="+mj-lt"/>
              <a:buAutoNum type="arabicPeriod"/>
            </a:pPr>
            <a:r>
              <a:rPr lang="el-GR" b="1" dirty="0"/>
              <a:t>Μεγαλύτερη παραγωγή </a:t>
            </a:r>
            <a:r>
              <a:rPr lang="el-GR" dirty="0"/>
              <a:t>από </a:t>
            </a:r>
            <a:r>
              <a:rPr lang="el-GR" b="1" dirty="0"/>
              <a:t>λιγότερους</a:t>
            </a:r>
            <a:r>
              <a:rPr lang="el-GR" dirty="0"/>
              <a:t> εργαζόμενους. Ο καθένας παράγει περισσότερο </a:t>
            </a:r>
          </a:p>
          <a:p>
            <a:pPr marL="788988" lvl="1" indent="-514350">
              <a:buFont typeface="+mj-lt"/>
              <a:buAutoNum type="romanLcPeriod"/>
            </a:pPr>
            <a:r>
              <a:rPr lang="el-GR" i="1" dirty="0"/>
              <a:t>Ανθρώπινο</a:t>
            </a:r>
            <a:r>
              <a:rPr lang="el-GR" dirty="0"/>
              <a:t> κεφάλαιο – παιδεία, κατάρτιση.  </a:t>
            </a:r>
          </a:p>
          <a:p>
            <a:pPr marL="788988" lvl="1" indent="-514350">
              <a:buFont typeface="+mj-lt"/>
              <a:buAutoNum type="romanLcPeriod"/>
            </a:pPr>
            <a:r>
              <a:rPr lang="el-GR" i="1" dirty="0"/>
              <a:t>Υλικό</a:t>
            </a:r>
            <a:r>
              <a:rPr lang="el-GR" dirty="0"/>
              <a:t> κεφάλαιο – μηχανές μεγιστοποιούν προσφορά. – </a:t>
            </a:r>
          </a:p>
          <a:p>
            <a:pPr marL="788988" lvl="1" indent="-514350"/>
            <a:r>
              <a:rPr lang="el-GR" dirty="0"/>
              <a:t>Χρειάζεται </a:t>
            </a:r>
            <a:r>
              <a:rPr lang="el-GR" b="1" dirty="0">
                <a:solidFill>
                  <a:schemeClr val="accent2"/>
                </a:solidFill>
                <a:effectLst>
                  <a:outerShdw blurRad="38100" dist="38100" dir="2700000" algn="tl">
                    <a:srgbClr val="000000">
                      <a:alpha val="43137"/>
                    </a:srgbClr>
                  </a:outerShdw>
                </a:effectLst>
              </a:rPr>
              <a:t>ΑΠΟΤΑΜΙΕΥΣΕΙΣ </a:t>
            </a:r>
            <a:r>
              <a:rPr lang="el-GR" dirty="0"/>
              <a:t>ΚΑΙ </a:t>
            </a:r>
            <a:r>
              <a:rPr lang="el-GR" b="1" dirty="0">
                <a:solidFill>
                  <a:schemeClr val="accent2"/>
                </a:solidFill>
                <a:effectLst>
                  <a:outerShdw blurRad="38100" dist="38100" dir="2700000" algn="tl">
                    <a:srgbClr val="000000">
                      <a:alpha val="43137"/>
                    </a:srgbClr>
                  </a:outerShdw>
                </a:effectLst>
              </a:rPr>
              <a:t>ΕΠΕΝΔΥΣΕΙΣ </a:t>
            </a:r>
            <a:r>
              <a:rPr lang="el-GR" dirty="0">
                <a:solidFill>
                  <a:schemeClr val="tx1"/>
                </a:solidFill>
              </a:rPr>
              <a:t>προκειμένου να αυξηθεί παραγωγικότητα</a:t>
            </a:r>
          </a:p>
          <a:p>
            <a:pPr marL="788988" lvl="1" indent="-514350"/>
            <a:endParaRPr lang="el-GR" dirty="0">
              <a:solidFill>
                <a:schemeClr val="tx1"/>
              </a:solidFill>
            </a:endParaRPr>
          </a:p>
          <a:p>
            <a:pPr marL="274638" lvl="1" indent="0">
              <a:buNone/>
            </a:pPr>
            <a:r>
              <a:rPr lang="el-GR" b="1" dirty="0">
                <a:solidFill>
                  <a:schemeClr val="accent2"/>
                </a:solidFill>
                <a:effectLst>
                  <a:outerShdw blurRad="38100" dist="38100" dir="2700000" algn="tl">
                    <a:srgbClr val="000000">
                      <a:alpha val="43137"/>
                    </a:srgbClr>
                  </a:outerShdw>
                </a:effectLst>
              </a:rPr>
              <a:t>ΣΗΜΕΙΩΣΗ:	  Προσαρμογές αφορούν πρωτίστως όσους εργάζονται και </a:t>
            </a:r>
            <a:r>
              <a:rPr lang="el-GR" b="1" i="1" dirty="0">
                <a:solidFill>
                  <a:schemeClr val="accent1"/>
                </a:solidFill>
                <a:effectLst>
                  <a:outerShdw blurRad="38100" dist="38100" dir="2700000" algn="tl">
                    <a:srgbClr val="000000">
                      <a:alpha val="43137"/>
                    </a:srgbClr>
                  </a:outerShdw>
                </a:effectLst>
              </a:rPr>
              <a:t>όχι</a:t>
            </a:r>
            <a:r>
              <a:rPr lang="el-GR" b="1" dirty="0">
                <a:solidFill>
                  <a:schemeClr val="accent2"/>
                </a:solidFill>
                <a:effectLst>
                  <a:outerShdw blurRad="38100" dist="38100" dir="2700000" algn="tl">
                    <a:srgbClr val="000000">
                      <a:alpha val="43137"/>
                    </a:srgbClr>
                  </a:outerShdw>
                </a:effectLst>
              </a:rPr>
              <a:t> τους ηλικιωμένους.  Απαιτείται χρόνος προσαρμογής</a:t>
            </a:r>
          </a:p>
        </p:txBody>
      </p:sp>
      <p:sp>
        <p:nvSpPr>
          <p:cNvPr id="4" name="Slide Number Placeholder 3">
            <a:extLst>
              <a:ext uri="{FF2B5EF4-FFF2-40B4-BE49-F238E27FC236}">
                <a16:creationId xmlns:a16="http://schemas.microsoft.com/office/drawing/2014/main" id="{1CB7D181-1C00-8753-8444-9796CCC8F4BB}"/>
              </a:ext>
            </a:extLst>
          </p:cNvPr>
          <p:cNvSpPr>
            <a:spLocks noGrp="1"/>
          </p:cNvSpPr>
          <p:nvPr>
            <p:ph type="sldNum" sz="quarter" idx="12"/>
          </p:nvPr>
        </p:nvSpPr>
        <p:spPr/>
        <p:txBody>
          <a:bodyPr/>
          <a:lstStyle/>
          <a:p>
            <a:pPr>
              <a:defRPr/>
            </a:pPr>
            <a:fld id="{4F78C7F2-4643-4B92-B64F-BB2AFB83EAC5}" type="slidenum">
              <a:rPr lang="el-GR" altLang="en-US" smtClean="0"/>
              <a:pPr>
                <a:defRPr/>
              </a:pPr>
              <a:t>8</a:t>
            </a:fld>
            <a:endParaRPr lang="el-GR" altLang="en-US"/>
          </a:p>
        </p:txBody>
      </p:sp>
    </p:spTree>
    <p:extLst>
      <p:ext uri="{BB962C8B-B14F-4D97-AF65-F5344CB8AC3E}">
        <p14:creationId xmlns:p14="http://schemas.microsoft.com/office/powerpoint/2010/main" val="383041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AF8-63F9-4122-8E98-5FD726D825DA}"/>
              </a:ext>
            </a:extLst>
          </p:cNvPr>
          <p:cNvSpPr>
            <a:spLocks noGrp="1"/>
          </p:cNvSpPr>
          <p:nvPr>
            <p:ph type="title"/>
          </p:nvPr>
        </p:nvSpPr>
        <p:spPr>
          <a:xfrm>
            <a:off x="1127448" y="980728"/>
            <a:ext cx="8761413" cy="706964"/>
          </a:xfrm>
        </p:spPr>
        <p:txBody>
          <a:bodyPr/>
          <a:lstStyle/>
          <a:p>
            <a:r>
              <a:rPr lang="el-GR" dirty="0"/>
              <a:t>Γήρανση και στρατηγικές επιλογές</a:t>
            </a:r>
            <a:br>
              <a:rPr lang="el-GR" dirty="0"/>
            </a:br>
            <a:r>
              <a:rPr lang="el-GR" sz="2400" b="1" dirty="0" err="1">
                <a:solidFill>
                  <a:schemeClr val="accent5"/>
                </a:solidFill>
                <a:effectLst>
                  <a:outerShdw blurRad="38100" dist="38100" dir="2700000" algn="tl">
                    <a:srgbClr val="000000">
                      <a:alpha val="43137"/>
                    </a:srgbClr>
                  </a:outerShdw>
                </a:effectLst>
              </a:rPr>
              <a:t>Μακρο</a:t>
            </a:r>
            <a:r>
              <a:rPr lang="el-GR" sz="2400" b="1" dirty="0">
                <a:solidFill>
                  <a:schemeClr val="accent5"/>
                </a:solidFill>
                <a:effectLst>
                  <a:outerShdw blurRad="38100" dist="38100" dir="2700000" algn="tl">
                    <a:srgbClr val="000000">
                      <a:alpha val="43137"/>
                    </a:srgbClr>
                  </a:outerShdw>
                </a:effectLst>
              </a:rPr>
              <a:t> 1ο έτος</a:t>
            </a:r>
            <a:endParaRPr lang="en-GB" b="1" dirty="0">
              <a:solidFill>
                <a:schemeClr val="accent5"/>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8BED425-104C-4F65-B6A4-A0199E72776A}"/>
              </a:ext>
            </a:extLst>
          </p:cNvPr>
          <p:cNvSpPr>
            <a:spLocks noGrp="1"/>
          </p:cNvSpPr>
          <p:nvPr>
            <p:ph idx="1"/>
          </p:nvPr>
        </p:nvSpPr>
        <p:spPr>
          <a:xfrm>
            <a:off x="839416" y="2564904"/>
            <a:ext cx="11521280" cy="3454896"/>
          </a:xfrm>
        </p:spPr>
        <p:txBody>
          <a:bodyPr>
            <a:normAutofit/>
          </a:bodyPr>
          <a:lstStyle/>
          <a:p>
            <a:pPr marL="0" marR="0" indent="0" algn="just">
              <a:spcBef>
                <a:spcPts val="0"/>
              </a:spcBef>
              <a:spcAft>
                <a:spcPts val="400"/>
              </a:spcAft>
              <a:buNone/>
            </a:pPr>
            <a:r>
              <a:rPr lang="el-GR" sz="1800" dirty="0">
                <a:effectLst/>
                <a:latin typeface="Calibri" panose="020F0502020204030204" pitchFamily="34" charset="0"/>
                <a:ea typeface="Calibri" panose="020F0502020204030204" pitchFamily="34" charset="0"/>
              </a:rPr>
              <a:t>Σε κλειστή οικονομία η απλούστερη μορφή μιας </a:t>
            </a:r>
            <a:r>
              <a:rPr lang="el-GR" sz="1800" b="1" dirty="0">
                <a:effectLst/>
                <a:latin typeface="Calibri" panose="020F0502020204030204" pitchFamily="34" charset="0"/>
                <a:ea typeface="Calibri" panose="020F0502020204030204" pitchFamily="34" charset="0"/>
              </a:rPr>
              <a:t>Συνάρτησης παραγωγής </a:t>
            </a:r>
            <a:r>
              <a:rPr lang="el-GR" sz="1800" dirty="0">
                <a:effectLst/>
                <a:latin typeface="Calibri" panose="020F0502020204030204" pitchFamily="34" charset="0"/>
                <a:ea typeface="Calibri" panose="020F0502020204030204" pitchFamily="34" charset="0"/>
              </a:rPr>
              <a:t>είναι</a:t>
            </a:r>
            <a:endParaRPr lang="en-GB" sz="1800" dirty="0">
              <a:effectLst/>
              <a:latin typeface="Calibri" panose="020F0502020204030204" pitchFamily="34" charset="0"/>
              <a:ea typeface="Calibri" panose="020F0502020204030204" pitchFamily="34" charset="0"/>
            </a:endParaRPr>
          </a:p>
          <a:p>
            <a:pPr marL="0" marR="0" algn="ctr">
              <a:spcBef>
                <a:spcPts val="0"/>
              </a:spcBef>
              <a:spcAft>
                <a:spcPts val="400"/>
              </a:spcAft>
            </a:pPr>
            <a:r>
              <a:rPr lang="el-GR" sz="2800" b="1" dirty="0">
                <a:effectLst/>
                <a:latin typeface="Calibri" panose="020F0502020204030204" pitchFamily="34" charset="0"/>
                <a:ea typeface="Calibri" panose="020F0502020204030204" pitchFamily="34" charset="0"/>
              </a:rPr>
              <a:t>Υ=Α </a:t>
            </a:r>
            <a:r>
              <a:rPr lang="en-US" sz="2800" b="1" i="1" dirty="0">
                <a:effectLst/>
                <a:latin typeface="Calibri" panose="020F0502020204030204" pitchFamily="34" charset="0"/>
                <a:ea typeface="Calibri" panose="020F0502020204030204" pitchFamily="34" charset="0"/>
              </a:rPr>
              <a:t>F</a:t>
            </a:r>
            <a:r>
              <a:rPr lang="el-GR" sz="2800" b="1" dirty="0">
                <a:effectLst/>
                <a:latin typeface="Calibri" panose="020F0502020204030204" pitchFamily="34" charset="0"/>
                <a:ea typeface="Calibri" panose="020F0502020204030204" pitchFamily="34" charset="0"/>
              </a:rPr>
              <a:t>(</a:t>
            </a:r>
            <a:r>
              <a:rPr lang="en-US" sz="2800" b="1" dirty="0">
                <a:effectLst/>
                <a:latin typeface="Calibri" panose="020F0502020204030204" pitchFamily="34" charset="0"/>
                <a:ea typeface="Calibri" panose="020F0502020204030204" pitchFamily="34" charset="0"/>
              </a:rPr>
              <a:t>K</a:t>
            </a:r>
            <a:r>
              <a:rPr lang="el-GR" sz="2800" b="1" dirty="0">
                <a:effectLst/>
                <a:latin typeface="Calibri" panose="020F0502020204030204" pitchFamily="34" charset="0"/>
                <a:ea typeface="Calibri" panose="020F0502020204030204" pitchFamily="34" charset="0"/>
              </a:rPr>
              <a:t>,</a:t>
            </a:r>
            <a:r>
              <a:rPr lang="en-US" sz="2800" b="1" dirty="0">
                <a:effectLst/>
                <a:latin typeface="Calibri" panose="020F0502020204030204" pitchFamily="34" charset="0"/>
                <a:ea typeface="Calibri" panose="020F0502020204030204" pitchFamily="34" charset="0"/>
              </a:rPr>
              <a:t>L</a:t>
            </a:r>
            <a:r>
              <a:rPr lang="el-GR" sz="2800" b="1" dirty="0">
                <a:effectLst/>
                <a:latin typeface="Calibri" panose="020F0502020204030204" pitchFamily="34" charset="0"/>
                <a:ea typeface="Calibri" panose="020F0502020204030204" pitchFamily="34" charset="0"/>
              </a:rPr>
              <a:t>)</a:t>
            </a:r>
            <a:endParaRPr lang="en-GB" sz="2800" b="1" dirty="0">
              <a:effectLst/>
              <a:latin typeface="Calibri" panose="020F0502020204030204" pitchFamily="34" charset="0"/>
              <a:ea typeface="Calibri" panose="020F0502020204030204" pitchFamily="34" charset="0"/>
            </a:endParaRPr>
          </a:p>
          <a:p>
            <a:pPr marL="0" marR="0" algn="just">
              <a:spcBef>
                <a:spcPts val="0"/>
              </a:spcBef>
              <a:spcAft>
                <a:spcPts val="400"/>
              </a:spcAft>
            </a:pPr>
            <a:r>
              <a:rPr lang="el-GR" sz="1800" dirty="0">
                <a:effectLst/>
                <a:latin typeface="Calibri" panose="020F0502020204030204" pitchFamily="34" charset="0"/>
                <a:ea typeface="Calibri" panose="020F0502020204030204" pitchFamily="34" charset="0"/>
              </a:rPr>
              <a:t>(Υ= ΑΕΠ, δηλαδή παραγωγή, Κ= κεφάλαιο, </a:t>
            </a:r>
            <a:r>
              <a:rPr lang="en-US" sz="1800" dirty="0">
                <a:effectLst/>
                <a:latin typeface="Calibri" panose="020F0502020204030204" pitchFamily="34" charset="0"/>
                <a:ea typeface="Calibri" panose="020F0502020204030204" pitchFamily="34" charset="0"/>
              </a:rPr>
              <a:t>L</a:t>
            </a:r>
            <a:r>
              <a:rPr lang="el-GR" sz="1800" dirty="0">
                <a:effectLst/>
                <a:latin typeface="Calibri" panose="020F0502020204030204" pitchFamily="34" charset="0"/>
                <a:ea typeface="Calibri" panose="020F0502020204030204" pitchFamily="34" charset="0"/>
              </a:rPr>
              <a:t>=Εργασία). Το εκφράζουμε </a:t>
            </a:r>
            <a:r>
              <a:rPr lang="el-GR" i="1" dirty="0">
                <a:latin typeface="Calibri" panose="020F0502020204030204" pitchFamily="34" charset="0"/>
                <a:ea typeface="Calibri" panose="020F0502020204030204" pitchFamily="34" charset="0"/>
              </a:rPr>
              <a:t>κατά κεφαλή </a:t>
            </a:r>
            <a:r>
              <a:rPr lang="el-GR" dirty="0">
                <a:latin typeface="Calibri" panose="020F0502020204030204" pitchFamily="34" charset="0"/>
                <a:ea typeface="Calibri" panose="020F0502020204030204" pitchFamily="34" charset="0"/>
              </a:rPr>
              <a:t>του πληθυσμού (Ν), </a:t>
            </a:r>
            <a:endParaRPr lang="en-GB" sz="1800" dirty="0">
              <a:effectLst/>
              <a:latin typeface="Calibri" panose="020F0502020204030204" pitchFamily="34" charset="0"/>
              <a:ea typeface="Calibri" panose="020F0502020204030204" pitchFamily="34" charset="0"/>
            </a:endParaRPr>
          </a:p>
          <a:p>
            <a:pPr marL="0" marR="0" algn="ctr">
              <a:spcBef>
                <a:spcPts val="0"/>
              </a:spcBef>
              <a:spcAft>
                <a:spcPts val="400"/>
              </a:spcAft>
            </a:pPr>
            <a:r>
              <a:rPr lang="el-GR" sz="2400" b="1" dirty="0">
                <a:effectLst/>
                <a:latin typeface="Calibri" panose="020F0502020204030204" pitchFamily="34" charset="0"/>
                <a:ea typeface="Calibri" panose="020F0502020204030204" pitchFamily="34" charset="0"/>
              </a:rPr>
              <a:t>Υ/Ν=  Α. </a:t>
            </a:r>
            <a:r>
              <a:rPr lang="en-US" sz="2400" b="1" i="1" dirty="0">
                <a:effectLst/>
                <a:latin typeface="Calibri" panose="020F0502020204030204" pitchFamily="34" charset="0"/>
                <a:ea typeface="Calibri" panose="020F0502020204030204" pitchFamily="34" charset="0"/>
              </a:rPr>
              <a:t>f </a:t>
            </a:r>
            <a:r>
              <a:rPr lang="el-GR" sz="2400" b="1" dirty="0">
                <a:effectLst/>
                <a:latin typeface="Calibri" panose="020F0502020204030204" pitchFamily="34" charset="0"/>
                <a:ea typeface="Calibri" panose="020F0502020204030204" pitchFamily="34" charset="0"/>
              </a:rPr>
              <a:t>(</a:t>
            </a:r>
            <a:r>
              <a:rPr lang="en-US" sz="2400" b="1" dirty="0">
                <a:effectLst/>
                <a:latin typeface="Calibri" panose="020F0502020204030204" pitchFamily="34" charset="0"/>
                <a:ea typeface="Calibri" panose="020F0502020204030204" pitchFamily="34" charset="0"/>
              </a:rPr>
              <a:t>L</a:t>
            </a:r>
            <a:r>
              <a:rPr lang="el-GR" sz="2400" b="1" dirty="0">
                <a:effectLst/>
                <a:latin typeface="Calibri" panose="020F0502020204030204" pitchFamily="34" charset="0"/>
                <a:ea typeface="Calibri" panose="020F0502020204030204" pitchFamily="34" charset="0"/>
              </a:rPr>
              <a:t>/</a:t>
            </a:r>
            <a:r>
              <a:rPr lang="en-US" sz="2400" b="1" dirty="0">
                <a:effectLst/>
                <a:latin typeface="Calibri" panose="020F0502020204030204" pitchFamily="34" charset="0"/>
                <a:ea typeface="Calibri" panose="020F0502020204030204" pitchFamily="34" charset="0"/>
              </a:rPr>
              <a:t>N</a:t>
            </a:r>
            <a:r>
              <a:rPr lang="el-GR" sz="2400" b="1" dirty="0">
                <a:effectLst/>
                <a:latin typeface="Calibri" panose="020F0502020204030204" pitchFamily="34" charset="0"/>
                <a:ea typeface="Calibri" panose="020F0502020204030204" pitchFamily="34" charset="0"/>
              </a:rPr>
              <a:t>, </a:t>
            </a:r>
            <a:r>
              <a:rPr lang="en-US" sz="2400" b="1" dirty="0">
                <a:effectLst/>
                <a:latin typeface="Calibri" panose="020F0502020204030204" pitchFamily="34" charset="0"/>
                <a:ea typeface="Calibri" panose="020F0502020204030204" pitchFamily="34" charset="0"/>
              </a:rPr>
              <a:t>K</a:t>
            </a:r>
            <a:r>
              <a:rPr lang="el-GR" sz="2400" b="1" dirty="0">
                <a:effectLst/>
                <a:latin typeface="Calibri" panose="020F0502020204030204" pitchFamily="34" charset="0"/>
                <a:ea typeface="Calibri" panose="020F0502020204030204" pitchFamily="34" charset="0"/>
              </a:rPr>
              <a:t>/</a:t>
            </a:r>
            <a:r>
              <a:rPr lang="en-US" sz="2400" b="1" dirty="0">
                <a:effectLst/>
                <a:latin typeface="Calibri" panose="020F0502020204030204" pitchFamily="34" charset="0"/>
                <a:ea typeface="Calibri" panose="020F0502020204030204" pitchFamily="34" charset="0"/>
              </a:rPr>
              <a:t>L</a:t>
            </a:r>
            <a:r>
              <a:rPr lang="el-GR" sz="2400" b="1" dirty="0">
                <a:effectLst/>
                <a:latin typeface="Calibri" panose="020F0502020204030204" pitchFamily="34" charset="0"/>
                <a:ea typeface="Calibri" panose="020F0502020204030204" pitchFamily="34" charset="0"/>
              </a:rPr>
              <a:t>)</a:t>
            </a:r>
            <a:endParaRPr lang="en-GB" sz="2400" b="1" dirty="0">
              <a:effectLst/>
              <a:latin typeface="Calibri" panose="020F0502020204030204" pitchFamily="34" charset="0"/>
              <a:ea typeface="Calibri" panose="020F0502020204030204" pitchFamily="34" charset="0"/>
            </a:endParaRPr>
          </a:p>
          <a:p>
            <a:pPr marL="0" marR="0" algn="just">
              <a:spcBef>
                <a:spcPts val="0"/>
              </a:spcBef>
              <a:spcAft>
                <a:spcPts val="400"/>
              </a:spcAft>
            </a:pPr>
            <a:r>
              <a:rPr lang="el-GR" sz="1800" dirty="0">
                <a:effectLst/>
                <a:latin typeface="Calibri" panose="020F0502020204030204" pitchFamily="34" charset="0"/>
                <a:ea typeface="Calibri" panose="020F0502020204030204" pitchFamily="34" charset="0"/>
              </a:rPr>
              <a:t>Όπου </a:t>
            </a:r>
            <a:r>
              <a:rPr lang="el-GR" sz="1800" b="1" dirty="0">
                <a:effectLst/>
                <a:latin typeface="Calibri" panose="020F0502020204030204" pitchFamily="34" charset="0"/>
                <a:ea typeface="Calibri" panose="020F0502020204030204" pitchFamily="34" charset="0"/>
              </a:rPr>
              <a:t>Υ/Ν </a:t>
            </a:r>
            <a:r>
              <a:rPr lang="el-GR" sz="1800" dirty="0">
                <a:effectLst/>
                <a:latin typeface="Calibri" panose="020F0502020204030204" pitchFamily="34" charset="0"/>
                <a:ea typeface="Calibri" panose="020F0502020204030204" pitchFamily="34" charset="0"/>
              </a:rPr>
              <a:t>κατά κεφαλήν προϊόν, (</a:t>
            </a:r>
            <a:r>
              <a:rPr lang="en-US" sz="1800" b="1" dirty="0">
                <a:effectLst/>
                <a:latin typeface="Calibri" panose="020F0502020204030204" pitchFamily="34" charset="0"/>
                <a:ea typeface="Calibri" panose="020F0502020204030204" pitchFamily="34" charset="0"/>
              </a:rPr>
              <a:t>L</a:t>
            </a:r>
            <a:r>
              <a:rPr lang="el-GR" sz="1800" b="1" dirty="0">
                <a:effectLst/>
                <a:latin typeface="Calibri" panose="020F0502020204030204" pitchFamily="34" charset="0"/>
                <a:ea typeface="Calibri" panose="020F0502020204030204" pitchFamily="34" charset="0"/>
              </a:rPr>
              <a:t>/</a:t>
            </a:r>
            <a:r>
              <a:rPr lang="en-US" sz="1800" b="1" dirty="0">
                <a:effectLst/>
                <a:latin typeface="Calibri" panose="020F0502020204030204" pitchFamily="34" charset="0"/>
                <a:ea typeface="Calibri" panose="020F0502020204030204" pitchFamily="34" charset="0"/>
              </a:rPr>
              <a:t>N</a:t>
            </a:r>
            <a:r>
              <a:rPr lang="el-GR" sz="1800" dirty="0">
                <a:effectLst/>
                <a:latin typeface="Calibri" panose="020F0502020204030204" pitchFamily="34" charset="0"/>
                <a:ea typeface="Calibri" panose="020F0502020204030204" pitchFamily="34" charset="0"/>
              </a:rPr>
              <a:t>= συμμετοχή στο εργατικό δυναμικό,  </a:t>
            </a:r>
            <a:r>
              <a:rPr lang="en-US" sz="1800" b="1" dirty="0">
                <a:effectLst/>
                <a:latin typeface="Calibri" panose="020F0502020204030204" pitchFamily="34" charset="0"/>
                <a:ea typeface="Calibri" panose="020F0502020204030204" pitchFamily="34" charset="0"/>
              </a:rPr>
              <a:t>K</a:t>
            </a:r>
            <a:r>
              <a:rPr lang="el-GR" sz="1800" b="1" dirty="0">
                <a:effectLst/>
                <a:latin typeface="Calibri" panose="020F0502020204030204" pitchFamily="34" charset="0"/>
                <a:ea typeface="Calibri" panose="020F0502020204030204" pitchFamily="34" charset="0"/>
              </a:rPr>
              <a:t>/</a:t>
            </a:r>
            <a:r>
              <a:rPr lang="en-US" sz="1800" b="1" dirty="0">
                <a:effectLst/>
                <a:latin typeface="Calibri" panose="020F0502020204030204" pitchFamily="34" charset="0"/>
                <a:ea typeface="Calibri" panose="020F0502020204030204" pitchFamily="34" charset="0"/>
              </a:rPr>
              <a:t>N</a:t>
            </a:r>
            <a:r>
              <a:rPr lang="el-GR" sz="1800" dirty="0">
                <a:effectLst/>
                <a:latin typeface="Calibri" panose="020F0502020204030204" pitchFamily="34" charset="0"/>
                <a:ea typeface="Calibri" panose="020F0502020204030204" pitchFamily="34" charset="0"/>
              </a:rPr>
              <a:t> = Λόγος Κεφαλαίου- Εργασίας, δηλαδή παραγωγικό κεφάλαιο ανά εργαζόμενο. </a:t>
            </a:r>
            <a:endParaRPr lang="en-GB" sz="1800" dirty="0">
              <a:effectLst/>
              <a:latin typeface="Calibri" panose="020F0502020204030204" pitchFamily="34" charset="0"/>
              <a:ea typeface="Calibri" panose="020F0502020204030204" pitchFamily="34" charset="0"/>
            </a:endParaRPr>
          </a:p>
          <a:p>
            <a:pPr marL="0" marR="0" algn="just">
              <a:spcBef>
                <a:spcPts val="0"/>
              </a:spcBef>
              <a:spcAft>
                <a:spcPts val="400"/>
              </a:spcAft>
            </a:pPr>
            <a:r>
              <a:rPr lang="el-GR" sz="1800" dirty="0">
                <a:effectLst/>
                <a:latin typeface="Calibri" panose="020F0502020204030204" pitchFamily="34" charset="0"/>
                <a:ea typeface="Calibri" panose="020F0502020204030204" pitchFamily="34" charset="0"/>
              </a:rPr>
              <a:t>Η Γήρανση μειώνει το Ν και έτσι </a:t>
            </a:r>
            <a:r>
              <a:rPr lang="el-GR" sz="1800" b="1" dirty="0">
                <a:effectLst/>
                <a:latin typeface="Calibri" panose="020F0502020204030204" pitchFamily="34" charset="0"/>
                <a:ea typeface="Calibri" panose="020F0502020204030204" pitchFamily="34" charset="0"/>
              </a:rPr>
              <a:t>μειώνει το ΑΕΠ </a:t>
            </a:r>
            <a:r>
              <a:rPr lang="el-GR" sz="1800" dirty="0">
                <a:effectLst/>
                <a:latin typeface="Calibri" panose="020F0502020204030204" pitchFamily="34" charset="0"/>
                <a:ea typeface="Calibri" panose="020F0502020204030204" pitchFamily="34" charset="0"/>
              </a:rPr>
              <a:t>περιορίζοντας το πόση εργασία μπορεί να διατεθεί. </a:t>
            </a:r>
          </a:p>
          <a:p>
            <a:pPr marL="0" marR="0" algn="just">
              <a:spcBef>
                <a:spcPts val="0"/>
              </a:spcBef>
              <a:spcAft>
                <a:spcPts val="400"/>
              </a:spcAft>
            </a:pPr>
            <a:r>
              <a:rPr lang="el-GR" sz="1800" dirty="0">
                <a:effectLst/>
                <a:latin typeface="Calibri" panose="020F0502020204030204" pitchFamily="34" charset="0"/>
                <a:ea typeface="Calibri" panose="020F0502020204030204" pitchFamily="34" charset="0"/>
              </a:rPr>
              <a:t>Κρίσιμο μακροοικονομικό Ερώτημα: </a:t>
            </a:r>
          </a:p>
          <a:p>
            <a:pPr marL="114300" lvl="1" indent="0" algn="ctr">
              <a:spcBef>
                <a:spcPts val="0"/>
              </a:spcBef>
              <a:spcAft>
                <a:spcPts val="400"/>
              </a:spcAft>
              <a:buNone/>
            </a:pPr>
            <a:r>
              <a:rPr lang="el-GR" sz="2400" b="1" dirty="0">
                <a:effectLst/>
                <a:latin typeface="Calibri" panose="020F0502020204030204" pitchFamily="34" charset="0"/>
                <a:ea typeface="Calibri" panose="020F0502020204030204" pitchFamily="34" charset="0"/>
              </a:rPr>
              <a:t>Πώς μπορεί να αποφευχθεί η μείωση του ΑΕΠ; Πώς αντισταθμίζεται η γήρανση;</a:t>
            </a:r>
            <a:endParaRPr lang="en-GB" sz="2400" b="1" dirty="0">
              <a:effectLst/>
              <a:latin typeface="Calibri" panose="020F0502020204030204" pitchFamily="34" charset="0"/>
              <a:ea typeface="Calibri" panose="020F0502020204030204" pitchFamily="34" charset="0"/>
            </a:endParaRPr>
          </a:p>
          <a:p>
            <a:endParaRPr lang="en-GB" dirty="0"/>
          </a:p>
        </p:txBody>
      </p:sp>
      <p:sp>
        <p:nvSpPr>
          <p:cNvPr id="4" name="Date Placeholder 3">
            <a:extLst>
              <a:ext uri="{FF2B5EF4-FFF2-40B4-BE49-F238E27FC236}">
                <a16:creationId xmlns:a16="http://schemas.microsoft.com/office/drawing/2014/main" id="{AF258A14-2D75-4AAE-B70C-8022478E772C}"/>
              </a:ext>
            </a:extLst>
          </p:cNvPr>
          <p:cNvSpPr>
            <a:spLocks noGrp="1"/>
          </p:cNvSpPr>
          <p:nvPr>
            <p:ph type="dt" sz="half" idx="10"/>
          </p:nvPr>
        </p:nvSpPr>
        <p:spPr/>
        <p:txBody>
          <a:bodyPr/>
          <a:lstStyle/>
          <a:p>
            <a:pPr>
              <a:defRPr/>
            </a:pPr>
            <a:fld id="{B07767B7-7E21-468C-A26A-AE1B7BB8460A}" type="datetime1">
              <a:rPr lang="en-GB" smtClean="0"/>
              <a:t>02/05/2025</a:t>
            </a:fld>
            <a:endParaRPr lang="en-GB"/>
          </a:p>
        </p:txBody>
      </p:sp>
      <p:sp>
        <p:nvSpPr>
          <p:cNvPr id="5" name="Slide Number Placeholder 4">
            <a:extLst>
              <a:ext uri="{FF2B5EF4-FFF2-40B4-BE49-F238E27FC236}">
                <a16:creationId xmlns:a16="http://schemas.microsoft.com/office/drawing/2014/main" id="{02F55929-298C-46E1-B336-0C1BB7DD8253}"/>
              </a:ext>
            </a:extLst>
          </p:cNvPr>
          <p:cNvSpPr>
            <a:spLocks noGrp="1"/>
          </p:cNvSpPr>
          <p:nvPr>
            <p:ph type="sldNum" sz="quarter" idx="12"/>
          </p:nvPr>
        </p:nvSpPr>
        <p:spPr/>
        <p:txBody>
          <a:bodyPr/>
          <a:lstStyle/>
          <a:p>
            <a:fld id="{129925B6-863B-4C2F-8765-BBFEFEBA9CE7}" type="slidenum">
              <a:rPr lang="en-GB" altLang="en-US" smtClean="0"/>
              <a:pPr/>
              <a:t>9</a:t>
            </a:fld>
            <a:endParaRPr lang="en-GB" altLang="en-US"/>
          </a:p>
        </p:txBody>
      </p:sp>
    </p:spTree>
    <p:extLst>
      <p:ext uri="{BB962C8B-B14F-4D97-AF65-F5344CB8AC3E}">
        <p14:creationId xmlns:p14="http://schemas.microsoft.com/office/powerpoint/2010/main" val="1895794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20566</TotalTime>
  <Words>4629</Words>
  <Application>Microsoft Office PowerPoint</Application>
  <PresentationFormat>Widescreen</PresentationFormat>
  <Paragraphs>401</Paragraphs>
  <Slides>32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Cambria</vt:lpstr>
      <vt:lpstr>Century Gothic</vt:lpstr>
      <vt:lpstr>Symbol</vt:lpstr>
      <vt:lpstr>Times New Roman</vt:lpstr>
      <vt:lpstr>Wingdings 3</vt:lpstr>
      <vt:lpstr>Ion Boardroom</vt:lpstr>
      <vt:lpstr>ΓΗΡΑΝΣΗ ΤΟΥ ΠΛΗΘΥΣΜΟΥ  ΚΑΙ ΑΣΦΑΛΙΣΤΙΚΗ ΟΙΚΟΝΟΜΙΑ</vt:lpstr>
      <vt:lpstr>ΠΕΡΙΓΡΑΜΜΑ</vt:lpstr>
      <vt:lpstr>Πληθυσμός και οικονομική θεωρία</vt:lpstr>
      <vt:lpstr>Καπιταλισμός: υπέρβαση του Μάλθους</vt:lpstr>
      <vt:lpstr>Από τον υπερπληθυσμό στην γήρανση</vt:lpstr>
      <vt:lpstr>Από τον υπερπληθυσμό στην γήρανση</vt:lpstr>
      <vt:lpstr>Τα μακροοικονομικά της γήρανσης</vt:lpstr>
      <vt:lpstr>Λιγότεροι εργάζονται – περισσότεροι καταναλώνουν </vt:lpstr>
      <vt:lpstr>Γήρανση και στρατηγικές επιλογές Μακρο 1ο έτος</vt:lpstr>
      <vt:lpstr>Τι διαθέσιμες επιλογές υπάρχουν; </vt:lpstr>
      <vt:lpstr>Γήρανση σε ανοικτή οικονομία</vt:lpstr>
      <vt:lpstr>Σημασία της Προσαρμοστικότητας</vt:lpstr>
      <vt:lpstr>4 προβλήματα γρήγορα με 2 πυραμίδες</vt:lpstr>
      <vt:lpstr>4 Λύσεις γρήγορα στα 4 προβλήματα</vt:lpstr>
      <vt:lpstr>Γενιές και οικογένεια</vt:lpstr>
      <vt:lpstr>Τι είναι διαγενεακή ανάλυση;</vt:lpstr>
      <vt:lpstr>Είναι οι Millennial στις ΗΠΑ ‘ριγμένοι’, 2023; </vt:lpstr>
      <vt:lpstr>Είναι οι Millennial στη Βρετανία και ΗΠΑ ‘ριγμένοι’;  Κάτι τρέχει με την εκπαίδευση. </vt:lpstr>
      <vt:lpstr>Τι πιθανολογούμε για την Ελλάδα;</vt:lpstr>
      <vt:lpstr>Οι δύο Δημογραφικές Μεταβάσεις</vt:lpstr>
      <vt:lpstr>Το Μεσογειακό παράδοξο</vt:lpstr>
      <vt:lpstr>Οικονομικά της Οικογένειας: Ποιότητα παιδιών, ζευγάρια</vt:lpstr>
      <vt:lpstr>Η γήρανση και η παγκόσμια μακροικονομία</vt:lpstr>
      <vt:lpstr>ΔΝΤ: Το δημογραφικό μέρισμα εξαντλείται</vt:lpstr>
      <vt:lpstr>Πότε εξαντλείται το δημογραφικό μέρισμα;</vt:lpstr>
      <vt:lpstr>Η ανάλυση του ΔΝΤ:  (α) Προσομοίωση, (β) αντίδραση</vt:lpstr>
      <vt:lpstr>Ελλάδα και Ιταλία έχουν να κερδίσουν περισσότερο; </vt:lpstr>
      <vt:lpstr>«Η μεγάλη δημογραφική ανατροπή»:  Το σημείο μακροοικονομικής καμπής</vt:lpstr>
      <vt:lpstr>Το παρελθόν:  Το δημογραφικό μέρισμα εξηγεί τα μακροοικονομικά</vt:lpstr>
      <vt:lpstr>Το μέλλον: η ανατροπή</vt:lpstr>
      <vt:lpstr>Δύο ειδικές περιπτώσεις:  γιατί όχι ≈Ιαπωνία</vt:lpstr>
      <vt:lpstr>Δύο ειδικές περιπτώσεις:  Ο καθοριστικός ρόλος της Κίνας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Platon Tinios</dc:creator>
  <cp:lastModifiedBy>Tinios Platon</cp:lastModifiedBy>
  <cp:revision>117</cp:revision>
  <cp:lastPrinted>2025-03-20T08:31:35Z</cp:lastPrinted>
  <dcterms:created xsi:type="dcterms:W3CDTF">2020-10-29T08:06:03Z</dcterms:created>
  <dcterms:modified xsi:type="dcterms:W3CDTF">2025-05-02T11:33:05Z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64f240-1db5-4acf-9bde-572066689a31_Enabled">
    <vt:lpwstr>true</vt:lpwstr>
  </property>
  <property fmtid="{D5CDD505-2E9C-101B-9397-08002B2CF9AE}" pid="3" name="MSIP_Label_2e64f240-1db5-4acf-9bde-572066689a31_SetDate">
    <vt:lpwstr>2025-02-25T12:21:44Z</vt:lpwstr>
  </property>
  <property fmtid="{D5CDD505-2E9C-101B-9397-08002B2CF9AE}" pid="4" name="MSIP_Label_2e64f240-1db5-4acf-9bde-572066689a31_Method">
    <vt:lpwstr>Privileged</vt:lpwstr>
  </property>
  <property fmtid="{D5CDD505-2E9C-101B-9397-08002B2CF9AE}" pid="5" name="MSIP_Label_2e64f240-1db5-4acf-9bde-572066689a31_Name">
    <vt:lpwstr>ΧΩΡΙΣ ΧΑΡΑΚΤΗΡΙΣΜΟ ΑΣΦΑΛΕΙΑΣ</vt:lpwstr>
  </property>
  <property fmtid="{D5CDD505-2E9C-101B-9397-08002B2CF9AE}" pid="6" name="MSIP_Label_2e64f240-1db5-4acf-9bde-572066689a31_SiteId">
    <vt:lpwstr>dabae695-3d3b-4e5d-ab49-009605ba5c68</vt:lpwstr>
  </property>
  <property fmtid="{D5CDD505-2E9C-101B-9397-08002B2CF9AE}" pid="7" name="MSIP_Label_2e64f240-1db5-4acf-9bde-572066689a31_ActionId">
    <vt:lpwstr>6e20cee2-739d-4819-b741-909c84d1c42b</vt:lpwstr>
  </property>
  <property fmtid="{D5CDD505-2E9C-101B-9397-08002B2CF9AE}" pid="8" name="MSIP_Label_2e64f240-1db5-4acf-9bde-572066689a31_ContentBits">
    <vt:lpwstr>0</vt:lpwstr>
  </property>
  <property fmtid="{D5CDD505-2E9C-101B-9397-08002B2CF9AE}" pid="9" name="MSIP_Label_2e64f240-1db5-4acf-9bde-572066689a31_Tag">
    <vt:lpwstr>10, 0, 1, 1</vt:lpwstr>
  </property>
</Properties>
</file>