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5" r:id="rId7"/>
    <p:sldId id="261" r:id="rId8"/>
    <p:sldId id="271" r:id="rId9"/>
    <p:sldId id="262" r:id="rId10"/>
    <p:sldId id="267" r:id="rId11"/>
    <p:sldId id="268" r:id="rId12"/>
    <p:sldId id="269" r:id="rId13"/>
    <p:sldId id="270" r:id="rId14"/>
    <p:sldId id="272" r:id="rId15"/>
    <p:sldId id="27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Εισαγωγή στο Blockchain και τα Κρυπτονομίσματα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Τεχνολογία, λειτουργία και είδη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Κεφαλαιοποίηση</a:t>
            </a:r>
            <a:r>
              <a:rPr dirty="0" smtClean="0"/>
              <a:t> </a:t>
            </a:r>
            <a:r>
              <a:rPr dirty="0" err="1" smtClean="0"/>
              <a:t>Κρυ</a:t>
            </a:r>
            <a:r>
              <a:rPr dirty="0" smtClean="0"/>
              <a:t>πτονομισμάτων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6" y="1325168"/>
            <a:ext cx="7080644" cy="50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1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Τιμή</a:t>
            </a:r>
            <a:r>
              <a:rPr lang="en-US" dirty="0" smtClean="0"/>
              <a:t>Bitcoin</a:t>
            </a:r>
            <a:r>
              <a:rPr lang="el-GR" dirty="0" smtClean="0"/>
              <a:t> σε </a:t>
            </a:r>
            <a:r>
              <a:rPr lang="en-GB" dirty="0" smtClean="0"/>
              <a:t>USD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72" y="1293223"/>
            <a:ext cx="6583298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20 </a:t>
            </a:r>
            <a:r>
              <a:rPr lang="el-GR" sz="3600" dirty="0" smtClean="0"/>
              <a:t>χώρες με τον υψηλότερο βαθμό χρήσης </a:t>
            </a:r>
            <a:r>
              <a:rPr lang="el-GR" sz="3600" dirty="0" err="1" smtClean="0"/>
              <a:t>κρυπτονομισμάτων</a:t>
            </a:r>
            <a:r>
              <a:rPr lang="el-GR" sz="3600" dirty="0" smtClean="0"/>
              <a:t> ως μέσο συναλλαγής</a:t>
            </a:r>
            <a:endParaRPr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3" y="1786970"/>
            <a:ext cx="8716653" cy="4991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801" y="1417638"/>
            <a:ext cx="740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1: υψηλότερη χρήση, 20: χαμηλότερη χρήση (Ελλάδα: </a:t>
            </a:r>
            <a:r>
              <a:rPr lang="el-GR" dirty="0" err="1" smtClean="0"/>
              <a:t>Νο</a:t>
            </a:r>
            <a:r>
              <a:rPr lang="el-GR" dirty="0" smtClean="0"/>
              <a:t> 75 από 136 χώρες)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2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636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Stablecoins</a:t>
            </a:r>
            <a:endParaRPr sz="3600" dirty="0"/>
          </a:p>
        </p:txBody>
      </p:sp>
      <p:sp>
        <p:nvSpPr>
          <p:cNvPr id="3" name="Rectangle 2"/>
          <p:cNvSpPr/>
          <p:nvPr/>
        </p:nvSpPr>
        <p:spPr>
          <a:xfrm>
            <a:off x="313509" y="948690"/>
            <a:ext cx="86214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Παγκόσμια τάση.</a:t>
            </a:r>
          </a:p>
          <a:p>
            <a:r>
              <a:rPr lang="el-GR" dirty="0" smtClean="0"/>
              <a:t>Μέχρι </a:t>
            </a:r>
            <a:r>
              <a:rPr lang="el-GR" dirty="0"/>
              <a:t>το τέλος του 2024, τα σταθερά νομίσματα (</a:t>
            </a:r>
            <a:r>
              <a:rPr lang="el-GR" dirty="0" err="1"/>
              <a:t>stablecoins</a:t>
            </a:r>
            <a:r>
              <a:rPr lang="el-GR" dirty="0"/>
              <a:t>) έφτασαν σε κεφαλαιοποίηση αγοράς περίπου 210 δισεκατομμυρίων δολαρίων — </a:t>
            </a:r>
            <a:r>
              <a:rPr lang="el-GR" dirty="0" smtClean="0"/>
              <a:t>με ρυθμό μεταβολής </a:t>
            </a:r>
            <a:r>
              <a:rPr lang="el-GR" dirty="0"/>
              <a:t>57% σε ετήσια βάση — και δημιούργησαν όγκο συναλλαγών άνω των 26 τρισεκατομμυρίων δολαρίων.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Μέχρι τον Αύγουστο του 2025, η κεφαλαιοποίηση αγοράς αυξήθηκε επιπλέον κατά 30% φτάνοντας σχεδόν τα 270 δισεκατομμύρια δολάρια.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Εκτιμούμε ότι </a:t>
            </a:r>
            <a:r>
              <a:rPr lang="el-GR" u="sng" dirty="0"/>
              <a:t>οι χρήσεις που αφορούν τις πληρωμές στον πραγματικό κόσμο εξακολουθούν να αντιπροσωπεύουν μόνο περίπου το 1% του όγκου συναλλαγών</a:t>
            </a:r>
            <a:r>
              <a:rPr lang="el-GR" dirty="0"/>
              <a:t>, με τη μεγαλύτερη δραστηριότητα των </a:t>
            </a:r>
            <a:r>
              <a:rPr lang="el-GR" dirty="0" err="1"/>
              <a:t>stablecoins</a:t>
            </a:r>
            <a:r>
              <a:rPr lang="el-GR" dirty="0"/>
              <a:t> να παραμένει συνδεδεμένη με το </a:t>
            </a:r>
            <a:r>
              <a:rPr lang="el-GR" dirty="0" err="1"/>
              <a:t>trading</a:t>
            </a:r>
            <a:r>
              <a:rPr lang="el-GR" dirty="0"/>
              <a:t> </a:t>
            </a:r>
            <a:r>
              <a:rPr lang="el-GR" dirty="0" err="1"/>
              <a:t>κρυπτονομισμάτων</a:t>
            </a:r>
            <a:r>
              <a:rPr lang="el-GR" dirty="0"/>
              <a:t>. 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r>
              <a:rPr lang="el-GR" b="1" dirty="0" smtClean="0"/>
              <a:t>Συστημικοί </a:t>
            </a:r>
            <a:r>
              <a:rPr lang="el-GR" b="1" dirty="0"/>
              <a:t>και Μακροοικονομικοί Κίνδυνοι</a:t>
            </a:r>
            <a:r>
              <a:rPr lang="el-GR" b="1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u="sng" dirty="0"/>
              <a:t>ευρεία αντικατάσταση των τραπεζικών καταθέσεων με </a:t>
            </a:r>
            <a:r>
              <a:rPr lang="el-GR" u="sng" dirty="0" err="1"/>
              <a:t>stablecoins</a:t>
            </a:r>
            <a:r>
              <a:rPr lang="el-GR" dirty="0"/>
              <a:t> θα μπορούσε να προκαλέσει εκροές που επηρεάζουν το κόστος και τη διαθεσιμότητα της πίστωσης και να συμπιέσουν τα έσοδα από τραπεζικές χρεώσεις.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u="sng" dirty="0"/>
              <a:t>μεγάλη εξάρτηση από βραχυπρόθεσμα αμερικανικά κρατικά ομόλογα ως ενέχυρα</a:t>
            </a:r>
            <a:r>
              <a:rPr lang="el-GR" dirty="0"/>
              <a:t> αυξάνει τον κίνδυνο ότι οι αναγκαστικές ρευστοποιήσεις θα μπορούσαν να ταρακουνήσουν τις αγορές κρατικού χρέους. </a:t>
            </a:r>
            <a:endParaRPr lang="el-GR" dirty="0" smtClean="0"/>
          </a:p>
          <a:p>
            <a:r>
              <a:rPr lang="el-GR" dirty="0" smtClean="0"/>
              <a:t>Εκτός </a:t>
            </a:r>
            <a:r>
              <a:rPr lang="el-GR" dirty="0"/>
              <a:t>των ΗΠΑ, οι ρυθμιστικές αρχές εξακολουθούν να ανησυχούν για την κρυφή </a:t>
            </a:r>
            <a:r>
              <a:rPr lang="el-GR" dirty="0" err="1" smtClean="0"/>
              <a:t>δολλαριοποίηση</a:t>
            </a:r>
            <a:r>
              <a:rPr lang="el-GR" dirty="0" smtClean="0"/>
              <a:t> </a:t>
            </a:r>
            <a:r>
              <a:rPr lang="el-GR" dirty="0"/>
              <a:t>και την κυριαρχία στις πληρωμές.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60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636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Stablecoins</a:t>
            </a:r>
            <a:r>
              <a:rPr lang="en-GB" sz="3600" dirty="0" smtClean="0"/>
              <a:t>: total market cap</a:t>
            </a:r>
            <a:endParaRPr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5" y="1118658"/>
            <a:ext cx="8411749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636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Stablecoins</a:t>
            </a:r>
            <a:r>
              <a:rPr lang="en-GB" sz="3600" dirty="0" smtClean="0"/>
              <a:t>: market cap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5" y="1215577"/>
            <a:ext cx="8411749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Blockchain = ασφαλές, αμετάβλητο και αποκεντρωμένο</a:t>
            </a:r>
          </a:p>
          <a:p>
            <a:r>
              <a:t>Mining = εξασφαλίζει τη λειτουργία και ασφάλεια</a:t>
            </a:r>
          </a:p>
          <a:p>
            <a:r>
              <a:t>Κρυπτονομίσματα = ποικιλία ειδών, με διαφορετική χρήση</a:t>
            </a:r>
          </a:p>
          <a:p>
            <a:r>
              <a:t>Η αγορά εξελίσσεται γρήγορα – συνεχής καινοτομία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είναι το 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Ψηφιακό, κατανεμημένο βιβλίο συναλλαγών</a:t>
            </a:r>
          </a:p>
          <a:p>
            <a:r>
              <a:t>Δεν υπάρχει κεντρικός διαχειριστής</a:t>
            </a:r>
          </a:p>
          <a:p>
            <a:r>
              <a:t>Όλοι οι συμμετέχοντες έχουν αντίγραφο της αλυσίδας</a:t>
            </a:r>
          </a:p>
          <a:p>
            <a:r>
              <a:t>Αμετάβλητο και ασφαλές μέσω κρυπτογραφίας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Πώς λειτουργεί το 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Δημιουργί</a:t>
            </a:r>
            <a:r>
              <a:rPr dirty="0"/>
              <a:t>α συναλλαγής</a:t>
            </a:r>
          </a:p>
          <a:p>
            <a:r>
              <a:rPr dirty="0" err="1"/>
              <a:t>Μετάδοση</a:t>
            </a:r>
            <a:r>
              <a:rPr dirty="0"/>
              <a:t> </a:t>
            </a:r>
            <a:r>
              <a:rPr dirty="0" err="1"/>
              <a:t>στο</a:t>
            </a:r>
            <a:r>
              <a:rPr dirty="0"/>
              <a:t> </a:t>
            </a:r>
            <a:r>
              <a:rPr dirty="0" err="1"/>
              <a:t>δίκτυο</a:t>
            </a:r>
            <a:endParaRPr dirty="0"/>
          </a:p>
          <a:p>
            <a:r>
              <a:rPr dirty="0"/>
              <a:t>Επα</a:t>
            </a:r>
            <a:r>
              <a:rPr dirty="0" err="1"/>
              <a:t>λήθευση</a:t>
            </a:r>
            <a:r>
              <a:rPr dirty="0"/>
              <a:t> από </a:t>
            </a:r>
            <a:r>
              <a:rPr dirty="0" err="1"/>
              <a:t>τους</a:t>
            </a:r>
            <a:r>
              <a:rPr dirty="0"/>
              <a:t> </a:t>
            </a:r>
            <a:r>
              <a:rPr dirty="0" smtClean="0"/>
              <a:t>nodes</a:t>
            </a:r>
            <a:r>
              <a:rPr lang="el-GR" dirty="0" smtClean="0"/>
              <a:t> (κόμβους)</a:t>
            </a:r>
          </a:p>
          <a:p>
            <a:r>
              <a:rPr lang="en-US" dirty="0" smtClean="0"/>
              <a:t>“</a:t>
            </a:r>
            <a:r>
              <a:rPr lang="el-GR" dirty="0" smtClean="0"/>
              <a:t>Εξόρυξη</a:t>
            </a:r>
            <a:r>
              <a:rPr lang="en-US" dirty="0" smtClean="0"/>
              <a:t>”</a:t>
            </a:r>
            <a:r>
              <a:rPr lang="el-GR" dirty="0" smtClean="0"/>
              <a:t> (</a:t>
            </a:r>
            <a:r>
              <a:rPr lang="en-US" dirty="0" smtClean="0"/>
              <a:t>“</a:t>
            </a:r>
            <a:r>
              <a:rPr lang="en-GB" dirty="0" smtClean="0"/>
              <a:t>mining”)</a:t>
            </a:r>
            <a:endParaRPr dirty="0"/>
          </a:p>
          <a:p>
            <a:r>
              <a:rPr dirty="0" err="1"/>
              <a:t>Δημιουργί</a:t>
            </a:r>
            <a:r>
              <a:rPr dirty="0"/>
              <a:t>α block με τις συναλλαγές</a:t>
            </a:r>
          </a:p>
          <a:p>
            <a:r>
              <a:rPr dirty="0" err="1"/>
              <a:t>Σύνδεση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π</a:t>
            </a:r>
            <a:r>
              <a:rPr dirty="0" err="1"/>
              <a:t>ροηγούμενο</a:t>
            </a:r>
            <a:r>
              <a:rPr dirty="0"/>
              <a:t> block</a:t>
            </a:r>
          </a:p>
          <a:p>
            <a:r>
              <a:rPr dirty="0" err="1"/>
              <a:t>Οριστικο</a:t>
            </a:r>
            <a:r>
              <a:rPr dirty="0"/>
              <a:t>ποίηση συναλλαγών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BA504-E65E-61DB-65EE-12E717C1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6E05-2B9F-7BB1-4887-C629D1C1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t>Πώς</a:t>
            </a:r>
            <a:r>
              <a:rPr dirty="0"/>
              <a:t> </a:t>
            </a:r>
            <a:r>
              <a:rPr dirty="0" err="1"/>
              <a:t>λειτουργεί</a:t>
            </a:r>
            <a:r>
              <a:rPr dirty="0"/>
              <a:t>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Blockchain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EE8D2-CCA3-541E-307D-F92D31D8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74" y="1130710"/>
            <a:ext cx="5173036" cy="5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είναι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Επιβεβα</a:t>
            </a:r>
            <a:r>
              <a:rPr dirty="0" err="1"/>
              <a:t>ίωση</a:t>
            </a:r>
            <a:r>
              <a:rPr dirty="0"/>
              <a:t> </a:t>
            </a:r>
            <a:r>
              <a:rPr dirty="0" err="1"/>
              <a:t>συν</a:t>
            </a:r>
            <a:r>
              <a:rPr dirty="0"/>
              <a:t>αλλαγών και δημιουργία νέων blocks</a:t>
            </a:r>
          </a:p>
          <a:p>
            <a:r>
              <a:rPr dirty="0"/>
              <a:t>Proof of Work: </a:t>
            </a:r>
            <a:r>
              <a:rPr dirty="0" err="1"/>
              <a:t>λύση</a:t>
            </a:r>
            <a:r>
              <a:rPr dirty="0"/>
              <a:t> </a:t>
            </a:r>
            <a:r>
              <a:rPr dirty="0" err="1"/>
              <a:t>δύσκολου</a:t>
            </a:r>
            <a:r>
              <a:rPr dirty="0"/>
              <a:t> μα</a:t>
            </a:r>
            <a:r>
              <a:rPr dirty="0" err="1"/>
              <a:t>θημ</a:t>
            </a:r>
            <a:r>
              <a:rPr dirty="0"/>
              <a:t>ατικού γρίφου</a:t>
            </a:r>
          </a:p>
          <a:p>
            <a:r>
              <a:rPr dirty="0"/>
              <a:t>Miner π</a:t>
            </a:r>
            <a:r>
              <a:rPr dirty="0" err="1"/>
              <a:t>ου</a:t>
            </a:r>
            <a:r>
              <a:rPr dirty="0"/>
              <a:t> </a:t>
            </a:r>
            <a:r>
              <a:rPr dirty="0" err="1"/>
              <a:t>λύνει</a:t>
            </a:r>
            <a:r>
              <a:rPr dirty="0"/>
              <a:t> </a:t>
            </a:r>
            <a:r>
              <a:rPr dirty="0" err="1"/>
              <a:t>τον</a:t>
            </a:r>
            <a:r>
              <a:rPr dirty="0"/>
              <a:t> </a:t>
            </a:r>
            <a:r>
              <a:rPr dirty="0" err="1"/>
              <a:t>γρίφο</a:t>
            </a:r>
            <a:r>
              <a:rPr dirty="0"/>
              <a:t> π</a:t>
            </a:r>
            <a:r>
              <a:rPr dirty="0" err="1"/>
              <a:t>ροσθέτει</a:t>
            </a:r>
            <a:r>
              <a:rPr dirty="0"/>
              <a:t> block και πα</a:t>
            </a:r>
            <a:r>
              <a:rPr dirty="0" err="1"/>
              <a:t>ίρνει</a:t>
            </a:r>
            <a:r>
              <a:rPr dirty="0"/>
              <a:t> </a:t>
            </a:r>
            <a:r>
              <a:rPr lang="el-GR" dirty="0" smtClean="0"/>
              <a:t>ως </a:t>
            </a:r>
            <a:r>
              <a:rPr dirty="0" smtClean="0"/>
              <a:t>α</a:t>
            </a:r>
            <a:r>
              <a:rPr dirty="0" err="1" smtClean="0"/>
              <a:t>ντ</a:t>
            </a:r>
            <a:r>
              <a:rPr dirty="0" smtClean="0"/>
              <a:t>αμοιβή</a:t>
            </a:r>
            <a:r>
              <a:rPr lang="el-GR" dirty="0" smtClean="0"/>
              <a:t> έναν αριθμό </a:t>
            </a:r>
            <a:r>
              <a:rPr lang="el-GR" dirty="0" err="1" smtClean="0"/>
              <a:t>κρυπρονομισμάτων</a:t>
            </a:r>
            <a:endParaRPr dirty="0"/>
          </a:p>
          <a:p>
            <a:r>
              <a:rPr dirty="0" err="1"/>
              <a:t>Δι</a:t>
            </a:r>
            <a:r>
              <a:rPr dirty="0"/>
              <a:t>ασφαλίζει ασφάλεια και αποκεντρωμένη συμφωνία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7EE0-22FA-A6DC-8F7D-FD1640C38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D6E3-3D94-D3E7-DED1-91783709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είναι Mining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847AF-13E8-1DAC-CF9E-3CDEE012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681"/>
            <a:ext cx="9144000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Κατηγορίες Κρυπτονομισμάτων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sz="2400" dirty="0"/>
              <a:t>Payment coins – </a:t>
            </a:r>
            <a:r>
              <a:rPr sz="2400" dirty="0" err="1"/>
              <a:t>ψηφι</a:t>
            </a:r>
            <a:r>
              <a:rPr sz="2400" dirty="0"/>
              <a:t>ακά χρήματα (π.χ. Bitcoin, Litecoin)</a:t>
            </a:r>
          </a:p>
          <a:p>
            <a:r>
              <a:rPr sz="2400" dirty="0"/>
              <a:t>Smart Contract Platforms – </a:t>
            </a:r>
            <a:r>
              <a:rPr sz="2400" dirty="0" err="1"/>
              <a:t>εφ</a:t>
            </a:r>
            <a:r>
              <a:rPr sz="2400" dirty="0"/>
              <a:t>αρμογές (Ethereum, Cardano)</a:t>
            </a:r>
          </a:p>
          <a:p>
            <a:r>
              <a:rPr sz="2400" dirty="0"/>
              <a:t>Stablecoins – </a:t>
            </a:r>
            <a:r>
              <a:rPr lang="el-GR" sz="2400" dirty="0" err="1" smtClean="0"/>
              <a:t>κρυπτο</a:t>
            </a:r>
            <a:r>
              <a:rPr lang="el-GR" sz="2400" dirty="0" smtClean="0"/>
              <a:t> με </a:t>
            </a:r>
            <a:r>
              <a:rPr lang="en-US" sz="2400" dirty="0" smtClean="0"/>
              <a:t>“</a:t>
            </a:r>
            <a:r>
              <a:rPr sz="2400" dirty="0" err="1" smtClean="0"/>
              <a:t>στ</a:t>
            </a:r>
            <a:r>
              <a:rPr sz="2400" dirty="0" smtClean="0"/>
              <a:t>αθερή</a:t>
            </a:r>
            <a:r>
              <a:rPr lang="el-GR" sz="2400" dirty="0"/>
              <a:t>"</a:t>
            </a:r>
            <a:r>
              <a:rPr sz="2400" dirty="0" smtClean="0"/>
              <a:t> </a:t>
            </a:r>
            <a:r>
              <a:rPr sz="2400" dirty="0"/>
              <a:t>αξία (USDT, USDC)</a:t>
            </a:r>
          </a:p>
          <a:p>
            <a:r>
              <a:rPr sz="2400" dirty="0"/>
              <a:t>DeFi tokens – </a:t>
            </a:r>
            <a:r>
              <a:rPr sz="2400" dirty="0" smtClean="0"/>
              <a:t>απ</a:t>
            </a:r>
            <a:r>
              <a:rPr sz="2400" dirty="0" err="1" smtClean="0"/>
              <a:t>οκεντρωμέν</a:t>
            </a:r>
            <a:r>
              <a:rPr lang="el-GR" sz="2400" dirty="0" err="1" smtClean="0"/>
              <a:t>ες</a:t>
            </a:r>
            <a:r>
              <a:rPr lang="el-GR" sz="2400" dirty="0" smtClean="0"/>
              <a:t> χρηματοοικονομικές πλατφόρμες</a:t>
            </a:r>
            <a:r>
              <a:rPr sz="2400" dirty="0" smtClean="0"/>
              <a:t> </a:t>
            </a:r>
            <a:r>
              <a:rPr sz="2400" dirty="0"/>
              <a:t>(Uniswap, Aave)</a:t>
            </a:r>
          </a:p>
          <a:p>
            <a:r>
              <a:rPr sz="2400" dirty="0"/>
              <a:t>Utility tokens – π</a:t>
            </a:r>
            <a:r>
              <a:rPr sz="2400" dirty="0" err="1"/>
              <a:t>ρόσ</a:t>
            </a:r>
            <a:r>
              <a:rPr sz="2400" dirty="0"/>
              <a:t>βαση σε υπηρεσίες (Chainlink, Filecoin)</a:t>
            </a:r>
          </a:p>
          <a:p>
            <a:r>
              <a:rPr sz="2400" dirty="0" smtClean="0"/>
              <a:t>NFT-</a:t>
            </a:r>
            <a:r>
              <a:rPr lang="en-GB" sz="2400" dirty="0" smtClean="0"/>
              <a:t>Non-Fungible</a:t>
            </a:r>
            <a:r>
              <a:rPr sz="2400" dirty="0" smtClean="0"/>
              <a:t> </a:t>
            </a:r>
            <a:r>
              <a:rPr lang="en-GB" sz="2400" dirty="0"/>
              <a:t>T</a:t>
            </a:r>
            <a:r>
              <a:rPr sz="2400" dirty="0" err="1" smtClean="0"/>
              <a:t>okens</a:t>
            </a:r>
            <a:r>
              <a:rPr sz="2400" dirty="0" smtClean="0"/>
              <a:t> </a:t>
            </a:r>
            <a:r>
              <a:rPr sz="2400" dirty="0"/>
              <a:t>– </a:t>
            </a:r>
            <a:r>
              <a:rPr lang="el-GR" sz="2400" dirty="0" smtClean="0"/>
              <a:t>μη ανταλλάξιμα </a:t>
            </a:r>
            <a:r>
              <a:rPr sz="2400" dirty="0" err="1" smtClean="0"/>
              <a:t>ψηφι</a:t>
            </a:r>
            <a:r>
              <a:rPr sz="2400" dirty="0" smtClean="0"/>
              <a:t>ακ</a:t>
            </a:r>
            <a:r>
              <a:rPr lang="el-GR" sz="2400" dirty="0" smtClean="0"/>
              <a:t>ά</a:t>
            </a:r>
            <a:r>
              <a:rPr sz="2400" dirty="0" smtClean="0"/>
              <a:t> </a:t>
            </a:r>
            <a:r>
              <a:rPr lang="el-GR" sz="2400" dirty="0" smtClean="0"/>
              <a:t>πιστοποιητικά </a:t>
            </a:r>
            <a:r>
              <a:rPr sz="2400" dirty="0" err="1" smtClean="0"/>
              <a:t>ιδιοκτησί</a:t>
            </a:r>
            <a:r>
              <a:rPr sz="2400" dirty="0" smtClean="0"/>
              <a:t>α</a:t>
            </a:r>
            <a:r>
              <a:rPr lang="el-GR" sz="2400" dirty="0" smtClean="0"/>
              <a:t>ς</a:t>
            </a:r>
            <a:r>
              <a:rPr sz="2400" dirty="0" smtClean="0"/>
              <a:t> (</a:t>
            </a:r>
            <a:r>
              <a:rPr lang="en-GB" sz="2400" dirty="0" err="1" smtClean="0"/>
              <a:t>CryptoKitty</a:t>
            </a:r>
            <a:r>
              <a:rPr lang="en-GB" sz="2400" dirty="0" smtClean="0"/>
              <a:t>/</a:t>
            </a:r>
            <a:r>
              <a:rPr lang="en-US" sz="2400" dirty="0" err="1" smtClean="0"/>
              <a:t>Metaverse</a:t>
            </a:r>
            <a:r>
              <a:rPr lang="en-US" sz="2400" dirty="0" smtClean="0"/>
              <a:t> Real Estate</a:t>
            </a:r>
            <a:r>
              <a:rPr sz="2400" dirty="0" smtClean="0"/>
              <a:t>)</a:t>
            </a:r>
            <a:endParaRPr sz="2400" dirty="0"/>
          </a:p>
          <a:p>
            <a:r>
              <a:rPr sz="2400" dirty="0"/>
              <a:t>Meme coins – α</a:t>
            </a:r>
            <a:r>
              <a:rPr sz="2400" dirty="0" err="1"/>
              <a:t>στεί</a:t>
            </a:r>
            <a:r>
              <a:rPr sz="2400" dirty="0"/>
              <a:t>α/διασκεδαστικά (Dogecoin, Shiba Inu)</a:t>
            </a:r>
          </a:p>
          <a:p>
            <a:r>
              <a:rPr sz="2400" dirty="0" err="1"/>
              <a:t>Άλλ</a:t>
            </a:r>
            <a:r>
              <a:rPr sz="2400" dirty="0"/>
              <a:t>α / Νέα projects – πειραματικά tokens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NFT</a:t>
            </a:r>
            <a:r>
              <a:rPr lang="en-GB" dirty="0" smtClean="0"/>
              <a:t>s 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50" y="1562492"/>
            <a:ext cx="8671153" cy="43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Αριθμός Κρυπτονομισμάτων ανά Κατηγορία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7315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t>Κατηγορία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Πλήθος (εκτιμώμενο)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Payment coins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~100–300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~200–500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Stablecoins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~100–200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DeFi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~500–1.000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~500–1.000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Meme coins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1.000+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t>Άλλα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10.000+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507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Εισαγωγή στο Blockchain και τα Κρυπτονομίσματα</vt:lpstr>
      <vt:lpstr>Τι είναι το Blockchain</vt:lpstr>
      <vt:lpstr>Πώς λειτουργεί το Blockchain</vt:lpstr>
      <vt:lpstr>Πώς λειτουργεί το Blockchain</vt:lpstr>
      <vt:lpstr>Τι είναι Mining</vt:lpstr>
      <vt:lpstr>Τι είναι Mining</vt:lpstr>
      <vt:lpstr>Κατηγορίες Κρυπτονομισμάτων</vt:lpstr>
      <vt:lpstr>Παράδειγμα NFTs </vt:lpstr>
      <vt:lpstr>Αριθμός Κρυπτονομισμάτων ανά Κατηγορία</vt:lpstr>
      <vt:lpstr>Κεφαλαιοποίηση Κρυπτονομισμάτων</vt:lpstr>
      <vt:lpstr>ΤιμήBitcoin σε USD</vt:lpstr>
      <vt:lpstr>20 χώρες με τον υψηλότερο βαθμό χρήσης κρυπτονομισμάτων ως μέσο συναλλαγής</vt:lpstr>
      <vt:lpstr>Stablecoins</vt:lpstr>
      <vt:lpstr>Stablecoins: total market cap</vt:lpstr>
      <vt:lpstr>Stablecoins: market cap</vt:lpstr>
      <vt:lpstr>Συμπεράσματα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στο Blockchain και τα Κρυπτονομίσματα</dc:title>
  <dc:subject/>
  <dc:creator>dmalliar</dc:creator>
  <cp:keywords/>
  <dc:description>generated using python-pptx</dc:description>
  <cp:lastModifiedBy>user</cp:lastModifiedBy>
  <cp:revision>14</cp:revision>
  <dcterms:created xsi:type="dcterms:W3CDTF">2013-01-27T09:14:16Z</dcterms:created>
  <dcterms:modified xsi:type="dcterms:W3CDTF">2026-03-27T14:01:02Z</dcterms:modified>
  <cp:category/>
</cp:coreProperties>
</file>