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06" r:id="rId2"/>
  </p:sldMasterIdLst>
  <p:notesMasterIdLst>
    <p:notesMasterId r:id="rId50"/>
  </p:notesMasterIdLst>
  <p:handoutMasterIdLst>
    <p:handoutMasterId r:id="rId51"/>
  </p:handoutMasterIdLst>
  <p:sldIdLst>
    <p:sldId id="390" r:id="rId3"/>
    <p:sldId id="365" r:id="rId4"/>
    <p:sldId id="304" r:id="rId5"/>
    <p:sldId id="302" r:id="rId6"/>
    <p:sldId id="331" r:id="rId7"/>
    <p:sldId id="332" r:id="rId8"/>
    <p:sldId id="333" r:id="rId9"/>
    <p:sldId id="335" r:id="rId10"/>
    <p:sldId id="336" r:id="rId11"/>
    <p:sldId id="337" r:id="rId12"/>
    <p:sldId id="338" r:id="rId13"/>
    <p:sldId id="391" r:id="rId14"/>
    <p:sldId id="392" r:id="rId15"/>
    <p:sldId id="393" r:id="rId16"/>
    <p:sldId id="339" r:id="rId17"/>
    <p:sldId id="340" r:id="rId18"/>
    <p:sldId id="341" r:id="rId19"/>
    <p:sldId id="343" r:id="rId20"/>
    <p:sldId id="344" r:id="rId21"/>
    <p:sldId id="346" r:id="rId22"/>
    <p:sldId id="347" r:id="rId23"/>
    <p:sldId id="348" r:id="rId24"/>
    <p:sldId id="349" r:id="rId25"/>
    <p:sldId id="350" r:id="rId26"/>
    <p:sldId id="351" r:id="rId27"/>
    <p:sldId id="389" r:id="rId28"/>
    <p:sldId id="366" r:id="rId29"/>
    <p:sldId id="367" r:id="rId30"/>
    <p:sldId id="394" r:id="rId31"/>
    <p:sldId id="402" r:id="rId32"/>
    <p:sldId id="396" r:id="rId33"/>
    <p:sldId id="395" r:id="rId34"/>
    <p:sldId id="401" r:id="rId35"/>
    <p:sldId id="397" r:id="rId36"/>
    <p:sldId id="398" r:id="rId37"/>
    <p:sldId id="399" r:id="rId38"/>
    <p:sldId id="400" r:id="rId39"/>
    <p:sldId id="342" r:id="rId40"/>
    <p:sldId id="368" r:id="rId41"/>
    <p:sldId id="369" r:id="rId42"/>
    <p:sldId id="370" r:id="rId43"/>
    <p:sldId id="372" r:id="rId44"/>
    <p:sldId id="373" r:id="rId45"/>
    <p:sldId id="374" r:id="rId46"/>
    <p:sldId id="375" r:id="rId47"/>
    <p:sldId id="376" r:id="rId48"/>
    <p:sldId id="377" r:id="rId49"/>
  </p:sldIdLst>
  <p:sldSz cx="9144000" cy="6858000" type="screen4x3"/>
  <p:notesSz cx="9144000" cy="68580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D0CC"/>
    <a:srgbClr val="FFFFCC"/>
    <a:srgbClr val="FFCC00"/>
    <a:srgbClr val="CC00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1" autoAdjust="0"/>
    <p:restoredTop sz="86499" autoAdjust="0"/>
  </p:normalViewPr>
  <p:slideViewPr>
    <p:cSldViewPr snapToGrid="0">
      <p:cViewPr varScale="1">
        <p:scale>
          <a:sx n="67" d="100"/>
          <a:sy n="67" d="100"/>
        </p:scale>
        <p:origin x="738" y="60"/>
      </p:cViewPr>
      <p:guideLst>
        <p:guide orient="horz" pos="2160"/>
        <p:guide pos="2880"/>
      </p:guideLst>
    </p:cSldViewPr>
  </p:slideViewPr>
  <p:outlineViewPr>
    <p:cViewPr>
      <p:scale>
        <a:sx n="33" d="100"/>
        <a:sy n="33" d="100"/>
      </p:scale>
      <p:origin x="0" y="-22860"/>
    </p:cViewPr>
  </p:outlin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7026F9-3819-437D-B98A-C97A0604222E}" type="slidenum">
              <a:rPr lang="en-US"/>
              <a:pPr>
                <a:defRPr/>
              </a:pPr>
              <a:t>‹#›</a:t>
            </a:fld>
            <a:endParaRPr lang="en-US"/>
          </a:p>
        </p:txBody>
      </p:sp>
    </p:spTree>
    <p:extLst>
      <p:ext uri="{BB962C8B-B14F-4D97-AF65-F5344CB8AC3E}">
        <p14:creationId xmlns:p14="http://schemas.microsoft.com/office/powerpoint/2010/main" val="402383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627243-4FD6-484B-925E-03A32A5E2EBF}" type="slidenum">
              <a:rPr lang="en-US"/>
              <a:pPr>
                <a:defRPr/>
              </a:pPr>
              <a:t>‹#›</a:t>
            </a:fld>
            <a:endParaRPr lang="en-US"/>
          </a:p>
        </p:txBody>
      </p:sp>
    </p:spTree>
    <p:extLst>
      <p:ext uri="{BB962C8B-B14F-4D97-AF65-F5344CB8AC3E}">
        <p14:creationId xmlns:p14="http://schemas.microsoft.com/office/powerpoint/2010/main" val="64966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a:t>
            </a:fld>
            <a:endParaRPr lang="en-US"/>
          </a:p>
        </p:txBody>
      </p:sp>
    </p:spTree>
    <p:extLst>
      <p:ext uri="{BB962C8B-B14F-4D97-AF65-F5344CB8AC3E}">
        <p14:creationId xmlns:p14="http://schemas.microsoft.com/office/powerpoint/2010/main" val="182476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13</a:t>
            </a:fld>
            <a:endParaRPr lang="en-US"/>
          </a:p>
        </p:txBody>
      </p:sp>
    </p:spTree>
    <p:extLst>
      <p:ext uri="{BB962C8B-B14F-4D97-AF65-F5344CB8AC3E}">
        <p14:creationId xmlns:p14="http://schemas.microsoft.com/office/powerpoint/2010/main" val="14922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14</a:t>
            </a:fld>
            <a:endParaRPr lang="en-US"/>
          </a:p>
        </p:txBody>
      </p:sp>
    </p:spTree>
    <p:extLst>
      <p:ext uri="{BB962C8B-B14F-4D97-AF65-F5344CB8AC3E}">
        <p14:creationId xmlns:p14="http://schemas.microsoft.com/office/powerpoint/2010/main" val="26923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Exchange listed are more regulated, more transparent, and generally involve no default risk for the counterparty.</a:t>
            </a:r>
          </a:p>
          <a:p>
            <a:endParaRPr lang="en-US" altLang="en-US" dirty="0"/>
          </a:p>
          <a:p>
            <a:r>
              <a:rPr lang="en-US" altLang="en-US" dirty="0"/>
              <a:t>OTC derivatives are nonstandard, largely unregulated and may involve substantial counterparty credit risk.</a:t>
            </a:r>
          </a:p>
          <a:p>
            <a:endParaRPr lang="en-US" altLang="en-US" dirty="0"/>
          </a:p>
          <a:p>
            <a:r>
              <a:rPr lang="en-US" altLang="en-US" dirty="0"/>
              <a:t>Forward rate agreements are prearranged loan contracts with the loan terms set now, drawdowns in the future.</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16</a:t>
            </a:fld>
            <a:endParaRPr lang="en-US"/>
          </a:p>
        </p:txBody>
      </p:sp>
    </p:spTree>
    <p:extLst>
      <p:ext uri="{BB962C8B-B14F-4D97-AF65-F5344CB8AC3E}">
        <p14:creationId xmlns:p14="http://schemas.microsoft.com/office/powerpoint/2010/main" val="273333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17</a:t>
            </a:fld>
            <a:endParaRPr lang="en-US"/>
          </a:p>
        </p:txBody>
      </p:sp>
    </p:spTree>
    <p:extLst>
      <p:ext uri="{BB962C8B-B14F-4D97-AF65-F5344CB8AC3E}">
        <p14:creationId xmlns:p14="http://schemas.microsoft.com/office/powerpoint/2010/main" val="54398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18</a:t>
            </a:fld>
            <a:endParaRPr lang="en-US"/>
          </a:p>
        </p:txBody>
      </p:sp>
    </p:spTree>
    <p:extLst>
      <p:ext uri="{BB962C8B-B14F-4D97-AF65-F5344CB8AC3E}">
        <p14:creationId xmlns:p14="http://schemas.microsoft.com/office/powerpoint/2010/main" val="152206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Institutions that accept insured deposits must be regulated by the government to offset the government’s liability.  Insured deposits are a low cost source of financing, but the regulatory burden increases these institution’s costs significantly.</a:t>
            </a:r>
          </a:p>
          <a:p>
            <a:r>
              <a:rPr lang="en-US" altLang="en-US" dirty="0"/>
              <a:t>FIs that receive contractual payments, such as life insurers, pension funds and property and casualty insurers have steady premium income to invest.  This allows them to take on more risk in their investment portfolio.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19</a:t>
            </a:fld>
            <a:endParaRPr lang="en-US"/>
          </a:p>
        </p:txBody>
      </p:sp>
    </p:spTree>
    <p:extLst>
      <p:ext uri="{BB962C8B-B14F-4D97-AF65-F5344CB8AC3E}">
        <p14:creationId xmlns:p14="http://schemas.microsoft.com/office/powerpoint/2010/main" val="304545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20</a:t>
            </a:fld>
            <a:endParaRPr lang="en-US"/>
          </a:p>
        </p:txBody>
      </p:sp>
    </p:spTree>
    <p:extLst>
      <p:ext uri="{BB962C8B-B14F-4D97-AF65-F5344CB8AC3E}">
        <p14:creationId xmlns:p14="http://schemas.microsoft.com/office/powerpoint/2010/main" val="186567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Note: savings associations, savings banks and credit unions are often called ‘thrifts.’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22</a:t>
            </a:fld>
            <a:endParaRPr lang="en-US"/>
          </a:p>
        </p:txBody>
      </p:sp>
    </p:spTree>
    <p:extLst>
      <p:ext uri="{BB962C8B-B14F-4D97-AF65-F5344CB8AC3E}">
        <p14:creationId xmlns:p14="http://schemas.microsoft.com/office/powerpoint/2010/main" val="21060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23</a:t>
            </a:fld>
            <a:endParaRPr lang="en-US"/>
          </a:p>
        </p:txBody>
      </p:sp>
    </p:spTree>
    <p:extLst>
      <p:ext uri="{BB962C8B-B14F-4D97-AF65-F5344CB8AC3E}">
        <p14:creationId xmlns:p14="http://schemas.microsoft.com/office/powerpoint/2010/main" val="351551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24</a:t>
            </a:fld>
            <a:endParaRPr lang="en-US"/>
          </a:p>
        </p:txBody>
      </p:sp>
    </p:spTree>
    <p:extLst>
      <p:ext uri="{BB962C8B-B14F-4D97-AF65-F5344CB8AC3E}">
        <p14:creationId xmlns:p14="http://schemas.microsoft.com/office/powerpoint/2010/main" val="138054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a:t>
            </a:fld>
            <a:endParaRPr lang="en-US"/>
          </a:p>
        </p:txBody>
      </p:sp>
    </p:spTree>
    <p:extLst>
      <p:ext uri="{BB962C8B-B14F-4D97-AF65-F5344CB8AC3E}">
        <p14:creationId xmlns:p14="http://schemas.microsoft.com/office/powerpoint/2010/main" val="2396987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26</a:t>
            </a:fld>
            <a:endParaRPr lang="en-US"/>
          </a:p>
        </p:txBody>
      </p:sp>
    </p:spTree>
    <p:extLst>
      <p:ext uri="{BB962C8B-B14F-4D97-AF65-F5344CB8AC3E}">
        <p14:creationId xmlns:p14="http://schemas.microsoft.com/office/powerpoint/2010/main" val="286167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27</a:t>
            </a:fld>
            <a:endParaRPr lang="en-US"/>
          </a:p>
        </p:txBody>
      </p:sp>
    </p:spTree>
    <p:extLst>
      <p:ext uri="{BB962C8B-B14F-4D97-AF65-F5344CB8AC3E}">
        <p14:creationId xmlns:p14="http://schemas.microsoft.com/office/powerpoint/2010/main" val="375159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55BE-9B07-136A-F41F-7EE70C691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E4EB-09B4-69E1-1A13-7C07E82E0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AEFA0-C8D2-0773-E97C-5C44A58A94CE}"/>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812585F8-6E18-4E9F-E571-C86389BC658F}"/>
              </a:ext>
            </a:extLst>
          </p:cNvPr>
          <p:cNvSpPr>
            <a:spLocks noGrp="1"/>
          </p:cNvSpPr>
          <p:nvPr>
            <p:ph type="sldNum" sz="quarter" idx="10"/>
          </p:nvPr>
        </p:nvSpPr>
        <p:spPr/>
        <p:txBody>
          <a:bodyPr/>
          <a:lstStyle/>
          <a:p>
            <a:pPr>
              <a:defRPr/>
            </a:pPr>
            <a:fld id="{02627243-4FD6-484B-925E-03A32A5E2EBF}" type="slidenum">
              <a:rPr lang="en-US" smtClean="0"/>
              <a:pPr>
                <a:defRPr/>
              </a:pPr>
              <a:t>29</a:t>
            </a:fld>
            <a:endParaRPr lang="en-US"/>
          </a:p>
        </p:txBody>
      </p:sp>
    </p:spTree>
    <p:extLst>
      <p:ext uri="{BB962C8B-B14F-4D97-AF65-F5344CB8AC3E}">
        <p14:creationId xmlns:p14="http://schemas.microsoft.com/office/powerpoint/2010/main" val="165637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55BE-9B07-136A-F41F-7EE70C691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E4EB-09B4-69E1-1A13-7C07E82E0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AEFA0-C8D2-0773-E97C-5C44A58A94CE}"/>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812585F8-6E18-4E9F-E571-C86389BC658F}"/>
              </a:ext>
            </a:extLst>
          </p:cNvPr>
          <p:cNvSpPr>
            <a:spLocks noGrp="1"/>
          </p:cNvSpPr>
          <p:nvPr>
            <p:ph type="sldNum" sz="quarter" idx="10"/>
          </p:nvPr>
        </p:nvSpPr>
        <p:spPr/>
        <p:txBody>
          <a:bodyPr/>
          <a:lstStyle/>
          <a:p>
            <a:pPr>
              <a:defRPr/>
            </a:pPr>
            <a:fld id="{02627243-4FD6-484B-925E-03A32A5E2EBF}" type="slidenum">
              <a:rPr lang="en-US" smtClean="0"/>
              <a:pPr>
                <a:defRPr/>
              </a:pPr>
              <a:t>30</a:t>
            </a:fld>
            <a:endParaRPr lang="en-US"/>
          </a:p>
        </p:txBody>
      </p:sp>
    </p:spTree>
    <p:extLst>
      <p:ext uri="{BB962C8B-B14F-4D97-AF65-F5344CB8AC3E}">
        <p14:creationId xmlns:p14="http://schemas.microsoft.com/office/powerpoint/2010/main" val="3466211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3129-7C95-3066-A14E-4C6801DA1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0A295-3DC2-A768-7B70-BB832DF97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501D8-44E6-2374-3E00-AA0A0AE35FAE}"/>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77170F5B-526E-89FE-9ED8-DF2BDBD21A9A}"/>
              </a:ext>
            </a:extLst>
          </p:cNvPr>
          <p:cNvSpPr>
            <a:spLocks noGrp="1"/>
          </p:cNvSpPr>
          <p:nvPr>
            <p:ph type="sldNum" sz="quarter" idx="10"/>
          </p:nvPr>
        </p:nvSpPr>
        <p:spPr/>
        <p:txBody>
          <a:bodyPr/>
          <a:lstStyle/>
          <a:p>
            <a:pPr>
              <a:defRPr/>
            </a:pPr>
            <a:fld id="{02627243-4FD6-484B-925E-03A32A5E2EBF}" type="slidenum">
              <a:rPr lang="en-US" smtClean="0"/>
              <a:pPr>
                <a:defRPr/>
              </a:pPr>
              <a:t>31</a:t>
            </a:fld>
            <a:endParaRPr lang="en-US"/>
          </a:p>
        </p:txBody>
      </p:sp>
    </p:spTree>
    <p:extLst>
      <p:ext uri="{BB962C8B-B14F-4D97-AF65-F5344CB8AC3E}">
        <p14:creationId xmlns:p14="http://schemas.microsoft.com/office/powerpoint/2010/main" val="162720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85B1-10D7-A3C0-4357-6746231D6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DC94E-CDB8-C18D-32AA-9E4202752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EC0ED-16EF-6E89-D050-9CCB7B3EC2F6}"/>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5764B363-32B2-9DF6-A561-928232B70486}"/>
              </a:ext>
            </a:extLst>
          </p:cNvPr>
          <p:cNvSpPr>
            <a:spLocks noGrp="1"/>
          </p:cNvSpPr>
          <p:nvPr>
            <p:ph type="sldNum" sz="quarter" idx="10"/>
          </p:nvPr>
        </p:nvSpPr>
        <p:spPr/>
        <p:txBody>
          <a:bodyPr/>
          <a:lstStyle/>
          <a:p>
            <a:pPr>
              <a:defRPr/>
            </a:pPr>
            <a:fld id="{02627243-4FD6-484B-925E-03A32A5E2EBF}" type="slidenum">
              <a:rPr lang="en-US" smtClean="0"/>
              <a:pPr>
                <a:defRPr/>
              </a:pPr>
              <a:t>32</a:t>
            </a:fld>
            <a:endParaRPr lang="en-US"/>
          </a:p>
        </p:txBody>
      </p:sp>
    </p:spTree>
    <p:extLst>
      <p:ext uri="{BB962C8B-B14F-4D97-AF65-F5344CB8AC3E}">
        <p14:creationId xmlns:p14="http://schemas.microsoft.com/office/powerpoint/2010/main" val="135683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85B1-10D7-A3C0-4357-6746231D6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DC94E-CDB8-C18D-32AA-9E4202752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EC0ED-16EF-6E89-D050-9CCB7B3EC2F6}"/>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5764B363-32B2-9DF6-A561-928232B70486}"/>
              </a:ext>
            </a:extLst>
          </p:cNvPr>
          <p:cNvSpPr>
            <a:spLocks noGrp="1"/>
          </p:cNvSpPr>
          <p:nvPr>
            <p:ph type="sldNum" sz="quarter" idx="10"/>
          </p:nvPr>
        </p:nvSpPr>
        <p:spPr/>
        <p:txBody>
          <a:bodyPr/>
          <a:lstStyle/>
          <a:p>
            <a:pPr>
              <a:defRPr/>
            </a:pPr>
            <a:fld id="{02627243-4FD6-484B-925E-03A32A5E2EBF}" type="slidenum">
              <a:rPr lang="en-US" smtClean="0"/>
              <a:pPr>
                <a:defRPr/>
              </a:pPr>
              <a:t>33</a:t>
            </a:fld>
            <a:endParaRPr lang="en-US"/>
          </a:p>
        </p:txBody>
      </p:sp>
    </p:spTree>
    <p:extLst>
      <p:ext uri="{BB962C8B-B14F-4D97-AF65-F5344CB8AC3E}">
        <p14:creationId xmlns:p14="http://schemas.microsoft.com/office/powerpoint/2010/main" val="3503575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5BC5-46E7-0586-5D73-C63DFBF89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83DB5-994C-259D-4604-AD48D733C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00C0F-18A9-5F76-2D7C-99EA41EB3AB2}"/>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E0176DA9-BF88-6728-1F59-8E738E29B843}"/>
              </a:ext>
            </a:extLst>
          </p:cNvPr>
          <p:cNvSpPr>
            <a:spLocks noGrp="1"/>
          </p:cNvSpPr>
          <p:nvPr>
            <p:ph type="sldNum" sz="quarter" idx="10"/>
          </p:nvPr>
        </p:nvSpPr>
        <p:spPr/>
        <p:txBody>
          <a:bodyPr/>
          <a:lstStyle/>
          <a:p>
            <a:pPr>
              <a:defRPr/>
            </a:pPr>
            <a:fld id="{02627243-4FD6-484B-925E-03A32A5E2EBF}" type="slidenum">
              <a:rPr lang="en-US" smtClean="0"/>
              <a:pPr>
                <a:defRPr/>
              </a:pPr>
              <a:t>34</a:t>
            </a:fld>
            <a:endParaRPr lang="en-US"/>
          </a:p>
        </p:txBody>
      </p:sp>
    </p:spTree>
    <p:extLst>
      <p:ext uri="{BB962C8B-B14F-4D97-AF65-F5344CB8AC3E}">
        <p14:creationId xmlns:p14="http://schemas.microsoft.com/office/powerpoint/2010/main" val="225529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503F-03F2-02E0-91F5-726544B1C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D52E2-9EA7-DD7D-E78E-EF79DF977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CD522-61BB-2923-8BEE-54D234D44BE2}"/>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3D2BE9A8-AE95-ECF0-D022-47C8D2710A82}"/>
              </a:ext>
            </a:extLst>
          </p:cNvPr>
          <p:cNvSpPr>
            <a:spLocks noGrp="1"/>
          </p:cNvSpPr>
          <p:nvPr>
            <p:ph type="sldNum" sz="quarter" idx="10"/>
          </p:nvPr>
        </p:nvSpPr>
        <p:spPr/>
        <p:txBody>
          <a:bodyPr/>
          <a:lstStyle/>
          <a:p>
            <a:pPr>
              <a:defRPr/>
            </a:pPr>
            <a:fld id="{02627243-4FD6-484B-925E-03A32A5E2EBF}" type="slidenum">
              <a:rPr lang="en-US" smtClean="0"/>
              <a:pPr>
                <a:defRPr/>
              </a:pPr>
              <a:t>35</a:t>
            </a:fld>
            <a:endParaRPr lang="en-US"/>
          </a:p>
        </p:txBody>
      </p:sp>
    </p:spTree>
    <p:extLst>
      <p:ext uri="{BB962C8B-B14F-4D97-AF65-F5344CB8AC3E}">
        <p14:creationId xmlns:p14="http://schemas.microsoft.com/office/powerpoint/2010/main" val="157507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1BBDC-B29C-4B40-2C08-8C72B3394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4FA2A-00A4-D8A2-442A-1B3282395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50272-C72B-CE0E-09DD-60B172AF402A}"/>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56FAFC71-287B-488C-8432-FD35BF7CAA33}"/>
              </a:ext>
            </a:extLst>
          </p:cNvPr>
          <p:cNvSpPr>
            <a:spLocks noGrp="1"/>
          </p:cNvSpPr>
          <p:nvPr>
            <p:ph type="sldNum" sz="quarter" idx="10"/>
          </p:nvPr>
        </p:nvSpPr>
        <p:spPr/>
        <p:txBody>
          <a:bodyPr/>
          <a:lstStyle/>
          <a:p>
            <a:pPr>
              <a:defRPr/>
            </a:pPr>
            <a:fld id="{02627243-4FD6-484B-925E-03A32A5E2EBF}" type="slidenum">
              <a:rPr lang="en-US" smtClean="0"/>
              <a:pPr>
                <a:defRPr/>
              </a:pPr>
              <a:t>36</a:t>
            </a:fld>
            <a:endParaRPr lang="en-US"/>
          </a:p>
        </p:txBody>
      </p:sp>
    </p:spTree>
    <p:extLst>
      <p:ext uri="{BB962C8B-B14F-4D97-AF65-F5344CB8AC3E}">
        <p14:creationId xmlns:p14="http://schemas.microsoft.com/office/powerpoint/2010/main" val="177411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3</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65904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26C5-FE4C-E1DA-E80A-E874B7E5A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D536B-47B0-D34F-36B8-B43552A11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84B91-5605-2011-24E1-5710269814EE}"/>
              </a:ext>
            </a:extLst>
          </p:cNvPr>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This helped fuel a ‘credit boom’ that led to unsustainable increases in home prices.  The shadow banking system refers to non-bank FIs who indirectly provide financing for loans buy originating loans or more likely by purchasing securities backed by loans.  Shadow banking allows more rapid growth in credit by increasing the supply of funds available.</a:t>
            </a:r>
          </a:p>
          <a:p>
            <a:pPr marL="228600" indent="-228600">
              <a:buFontTx/>
              <a:buAutoNum type="arabicPeriod"/>
              <a:defRPr/>
            </a:pPr>
            <a:r>
              <a:rPr lang="en-US" dirty="0"/>
              <a:t>When home prices began falling in late 2006, more institutions were affected.</a:t>
            </a:r>
          </a:p>
          <a:p>
            <a:pPr marL="228600" indent="-228600">
              <a:buFontTx/>
              <a:buAutoNum type="arabicPeriod"/>
              <a:defRPr/>
            </a:pPr>
            <a:r>
              <a:rPr lang="en-US" dirty="0"/>
              <a:t>Resulted in a change in culture at some banks as well from a lending culture to a trading culture that was less risk averse.</a:t>
            </a:r>
          </a:p>
          <a:p>
            <a:pPr marL="228600" indent="-228600">
              <a:buFontTx/>
              <a:buAutoNum type="arabicPeriod"/>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a:extLst>
              <a:ext uri="{FF2B5EF4-FFF2-40B4-BE49-F238E27FC236}">
                <a16:creationId xmlns:a16="http://schemas.microsoft.com/office/drawing/2014/main" id="{AF15078D-80DC-D5B5-50F6-6D593CB4BC55}"/>
              </a:ext>
            </a:extLst>
          </p:cNvPr>
          <p:cNvSpPr>
            <a:spLocks noGrp="1"/>
          </p:cNvSpPr>
          <p:nvPr>
            <p:ph type="sldNum" sz="quarter" idx="10"/>
          </p:nvPr>
        </p:nvSpPr>
        <p:spPr/>
        <p:txBody>
          <a:bodyPr/>
          <a:lstStyle/>
          <a:p>
            <a:pPr>
              <a:defRPr/>
            </a:pPr>
            <a:fld id="{02627243-4FD6-484B-925E-03A32A5E2EBF}" type="slidenum">
              <a:rPr lang="en-US" smtClean="0"/>
              <a:pPr>
                <a:defRPr/>
              </a:pPr>
              <a:t>37</a:t>
            </a:fld>
            <a:endParaRPr lang="en-US"/>
          </a:p>
        </p:txBody>
      </p:sp>
    </p:spTree>
    <p:extLst>
      <p:ext uri="{BB962C8B-B14F-4D97-AF65-F5344CB8AC3E}">
        <p14:creationId xmlns:p14="http://schemas.microsoft.com/office/powerpoint/2010/main" val="3392848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(Optional slide: Hide if you do not wish to cover this topic)</a:t>
            </a:r>
          </a:p>
          <a:p>
            <a:pPr marL="228600" indent="-228600">
              <a:buFontTx/>
              <a:buAutoNum type="arabicPeriod"/>
              <a:defRPr/>
            </a:pPr>
            <a:r>
              <a:rPr lang="en-US" dirty="0"/>
              <a:t>Led to overall large declines in home prices nationwide.  Houses are illiquid assets and falling home values are a drag on economic growth.  Millions of homeowners are ‘underwater,’ owing more on their homes than their current market value.  </a:t>
            </a:r>
          </a:p>
          <a:p>
            <a:pPr marL="228600" indent="-228600">
              <a:buFontTx/>
              <a:buAutoNum type="arabicPeriod"/>
              <a:defRPr/>
            </a:pPr>
            <a:r>
              <a:rPr lang="en-US" dirty="0"/>
              <a:t>Much of the wealth loss may be temporary over the long term, but growth declined at a rapid rate during the crisis.  As of 2014 only now </a:t>
            </a:r>
            <a:r>
              <a:rPr lang="en-US" dirty="0" err="1"/>
              <a:t>beginnin</a:t>
            </a:r>
            <a:r>
              <a:rPr lang="en-US" dirty="0"/>
              <a:t> to see a return to more normal growth rates of the U.S. economy.</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The instructor may wish to ask students whether it makes sense to blame the instrument or the users.  Warren Buffett has called derivatives, ‘weapons of mass destruction.’  However, used properly they allow market participants to transfer risk to other parties that they themselves do not wish to bear, and allow others lower cost methods to gain exposure to markets.  It does seem reasonable to require greater transparency in OTC derivatives to ensure that players can cover the promises they make.  Derivatives that involve payments of principal, such as credit default swaps, should be required to be traded on an exchange so that there are guarantees of performance and reasonable limits to speculation.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38</a:t>
            </a:fld>
            <a:endParaRPr lang="en-US"/>
          </a:p>
        </p:txBody>
      </p:sp>
    </p:spTree>
    <p:extLst>
      <p:ext uri="{BB962C8B-B14F-4D97-AF65-F5344CB8AC3E}">
        <p14:creationId xmlns:p14="http://schemas.microsoft.com/office/powerpoint/2010/main" val="256873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2007 Citigroup, Merrill Lynch and Morgan Stanley wrote off $40 billion in bad mortgages. </a:t>
            </a:r>
          </a:p>
          <a:p>
            <a:r>
              <a:rPr lang="en-US" altLang="en-US" dirty="0"/>
              <a:t>The MBS insurer, MBIA, reported a $2.3 billion loss in the fourth quarter of 2007,  Countrywide had to draw down its entire $11.5 billion credit line, leading to a buyout by Bank of America. </a:t>
            </a:r>
          </a:p>
          <a:p>
            <a:endParaRPr lang="en-US" altLang="en-US" dirty="0"/>
          </a:p>
          <a:p>
            <a:r>
              <a:rPr lang="en-US" altLang="en-US" dirty="0"/>
              <a:t>Indy Mac Bank, the largest mortgage lender in the U.S. at the time tried to find additional capital throughout 2007, but could not, and was seized by the FDIC in July 2008 after facing deposit withdrawals of $1.3 billion.   The cost to the FDIC was </a:t>
            </a:r>
            <a:r>
              <a:rPr lang="en-US" altLang="en-US" dirty="0" err="1"/>
              <a:t>betweent</a:t>
            </a:r>
            <a:r>
              <a:rPr lang="en-US" altLang="en-US" dirty="0"/>
              <a:t> $8.5 and $9.4 billion.</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39</a:t>
            </a:fld>
            <a:endParaRPr lang="en-US"/>
          </a:p>
        </p:txBody>
      </p:sp>
    </p:spTree>
    <p:extLst>
      <p:ext uri="{BB962C8B-B14F-4D97-AF65-F5344CB8AC3E}">
        <p14:creationId xmlns:p14="http://schemas.microsoft.com/office/powerpoint/2010/main" val="2886959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Lehman had been around for over 150 years, Barclays eventually acquires many of Lehman’s assets.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40</a:t>
            </a:fld>
            <a:endParaRPr lang="en-US"/>
          </a:p>
        </p:txBody>
      </p:sp>
    </p:spTree>
    <p:extLst>
      <p:ext uri="{BB962C8B-B14F-4D97-AF65-F5344CB8AC3E}">
        <p14:creationId xmlns:p14="http://schemas.microsoft.com/office/powerpoint/2010/main" val="396181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Dow drops during the crisis.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41</a:t>
            </a:fld>
            <a:endParaRPr lang="en-US"/>
          </a:p>
        </p:txBody>
      </p:sp>
    </p:spTree>
    <p:extLst>
      <p:ext uri="{BB962C8B-B14F-4D97-AF65-F5344CB8AC3E}">
        <p14:creationId xmlns:p14="http://schemas.microsoft.com/office/powerpoint/2010/main" val="78786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80F806-F5DA-4B98-ADAE-BE6477EEB642}" type="slidenum">
              <a:rPr lang="en-US" altLang="en-US" sz="1200" smtClean="0"/>
              <a:pPr/>
              <a:t>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446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t>Οι πρωτογενείς αγορές φιλοξενούν τις εκδόσεις νέων χρηματοοικονομικών προϊόντων. Η γραμμή του χρόνου ξεκινάει με τους δανειζόμενους, αυτούς που έχουν ανάγκη από κεφάλαια </a:t>
            </a:r>
            <a:r>
              <a:rPr lang="en-IN" sz="1200" dirty="0"/>
              <a:t>(</a:t>
            </a:r>
            <a:r>
              <a:rPr lang="el-GR" sz="1200" dirty="0"/>
              <a:t>Επιχειρήσεις που εκδίδουν </a:t>
            </a:r>
            <a:r>
              <a:rPr lang="el-GR" sz="1200" dirty="0" err="1"/>
              <a:t>μετοχέςκαι</a:t>
            </a:r>
            <a:r>
              <a:rPr lang="el-GR" sz="1200" dirty="0"/>
              <a:t> ομόλογα</a:t>
            </a:r>
            <a:r>
              <a:rPr lang="en-IN" sz="1200" dirty="0"/>
              <a:t>). </a:t>
            </a:r>
            <a:r>
              <a:rPr lang="el-GR" sz="1200" dirty="0"/>
              <a:t>Τα χρηματοοικονομικά προϊόντα ξεκινούν με την αναδοχή από μια επενδυτική τράπεζα, στην συνέχεια τα χρηματοοικονομικά προϊόντα πηγαίνουν στους επενδυτές που προμηθεύουν το σύστημα με κεφάλαια. Στη συνέχεια, σε αντάλλαγμα των </a:t>
            </a:r>
            <a:r>
              <a:rPr lang="el-GR" sz="1200" dirty="0" err="1"/>
              <a:t>πωληθέντων</a:t>
            </a:r>
            <a:r>
              <a:rPr lang="el-GR" sz="1200" dirty="0"/>
              <a:t> χρηματοοικονομικών προϊόντων τα κεφάλαια ρέουν πίσω στην επενδυτική τράπεζα και στις επιχειρήσεις που εκδίδουν ομόλογα ή μετοχές. </a:t>
            </a:r>
          </a:p>
          <a:p>
            <a:pPr marL="0" indent="0">
              <a:buNone/>
            </a:pPr>
            <a:r>
              <a:rPr lang="el-GR" sz="1200" dirty="0"/>
              <a:t>Οι δευτερογενείς αγορές είναι εκεί όπου διαπραγματεύονται τα ήδη </a:t>
            </a:r>
            <a:r>
              <a:rPr lang="el-GR" sz="1200" dirty="0" err="1"/>
              <a:t>εκδοθέντα</a:t>
            </a:r>
            <a:r>
              <a:rPr lang="el-GR" sz="1200" dirty="0"/>
              <a:t> χρηματοοικονομικά προϊόντα. Οι επενδυτές επιθυμούν να πουλήσουν αξιόγραφα που έχουν στην κατοχή τους. Τα αξιόγραφα με την σειρά τους ρέουν προς τις αγορές και τους επενδυτές που επιθυμούν να αγοράσουν αξιόγραφα. Τα κεφάλαια μετά ρέουν πίσω στις αγορές και στους επενδυτές που θέλουν να πουλήσουν αξιόγραφα. </a:t>
            </a:r>
            <a:endParaRPr lang="en-US" altLang="en-US"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6</a:t>
            </a:fld>
            <a:endParaRPr lang="en-US"/>
          </a:p>
        </p:txBody>
      </p:sp>
    </p:spTree>
    <p:extLst>
      <p:ext uri="{BB962C8B-B14F-4D97-AF65-F5344CB8AC3E}">
        <p14:creationId xmlns:p14="http://schemas.microsoft.com/office/powerpoint/2010/main" val="34910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Το 1990 η αξία της αγοράς χρήματος ήταν </a:t>
            </a:r>
            <a:r>
              <a:rPr lang="en-IN" sz="1200" dirty="0"/>
              <a:t>2.06 </a:t>
            </a:r>
            <a:r>
              <a:rPr lang="el-GR" sz="1200" dirty="0"/>
              <a:t>τρις</a:t>
            </a:r>
            <a:r>
              <a:rPr lang="en-IN" sz="1200" dirty="0"/>
              <a:t>, </a:t>
            </a:r>
            <a:r>
              <a:rPr lang="el-GR" sz="1200" dirty="0"/>
              <a:t>από τα οποία το 18,1% ανήκε στην αγορά ομοσπονδιακών κεφαλαίων και συμφωνιών επαναγοράς</a:t>
            </a:r>
            <a:r>
              <a:rPr lang="en-IN" sz="1200" dirty="0"/>
              <a:t>, </a:t>
            </a:r>
            <a:r>
              <a:rPr lang="el-GR" sz="1200" dirty="0"/>
              <a:t>το </a:t>
            </a:r>
            <a:r>
              <a:rPr lang="en-IN" sz="1200" dirty="0"/>
              <a:t>27</a:t>
            </a:r>
            <a:r>
              <a:rPr lang="el-GR" sz="1200" dirty="0"/>
              <a:t>,</a:t>
            </a:r>
            <a:r>
              <a:rPr lang="en-IN" sz="1200" dirty="0"/>
              <a:t>1% </a:t>
            </a:r>
            <a:r>
              <a:rPr lang="el-GR" sz="1200" dirty="0"/>
              <a:t>ήταν εμπορικά χρεόγραφα</a:t>
            </a:r>
            <a:r>
              <a:rPr lang="en-IN" sz="1200" dirty="0"/>
              <a:t>, </a:t>
            </a:r>
            <a:r>
              <a:rPr lang="el-GR" sz="1200" dirty="0"/>
              <a:t>το </a:t>
            </a:r>
            <a:r>
              <a:rPr lang="en-IN" sz="1200" dirty="0"/>
              <a:t>25</a:t>
            </a:r>
            <a:r>
              <a:rPr lang="el-GR" sz="1200" dirty="0"/>
              <a:t>,</a:t>
            </a:r>
            <a:r>
              <a:rPr lang="en-IN" sz="1200" dirty="0"/>
              <a:t>7% </a:t>
            </a:r>
            <a:r>
              <a:rPr lang="el-GR" sz="1200" dirty="0"/>
              <a:t>ήταν έντοκα γραμμάτια Αμερικάνικου δημοσίου</a:t>
            </a:r>
            <a:r>
              <a:rPr lang="en-IN" sz="1200" dirty="0"/>
              <a:t>, </a:t>
            </a:r>
            <a:r>
              <a:rPr lang="el-GR" sz="1200" dirty="0"/>
              <a:t>το </a:t>
            </a:r>
            <a:r>
              <a:rPr lang="en-IN" sz="1200" dirty="0"/>
              <a:t>26</a:t>
            </a:r>
            <a:r>
              <a:rPr lang="el-GR" sz="1200" dirty="0"/>
              <a:t>,</a:t>
            </a:r>
            <a:r>
              <a:rPr lang="en-IN" sz="1200" dirty="0"/>
              <a:t>5% </a:t>
            </a:r>
            <a:r>
              <a:rPr lang="el-GR" sz="1200" dirty="0"/>
              <a:t>αποτελείτο από διαπραγματεύσιμα πιστοποιητικά καταθέσεων και </a:t>
            </a:r>
            <a:r>
              <a:rPr lang="en-IN" sz="1200" dirty="0"/>
              <a:t>2</a:t>
            </a:r>
            <a:r>
              <a:rPr lang="el-GR" sz="1200" dirty="0"/>
              <a:t>,</a:t>
            </a:r>
            <a:r>
              <a:rPr lang="en-IN" sz="1200" dirty="0"/>
              <a:t>6% </a:t>
            </a:r>
            <a:r>
              <a:rPr lang="el-GR" sz="1200" dirty="0"/>
              <a:t>ήταν συμφωνίες αποδοχής τραπέζης. Το 2000 η αξία της αγοράς χρήματος ήταν 4,51</a:t>
            </a:r>
            <a:r>
              <a:rPr lang="en-IN" sz="1200" dirty="0"/>
              <a:t> </a:t>
            </a:r>
            <a:r>
              <a:rPr lang="el-GR" sz="1200" dirty="0"/>
              <a:t>τρις</a:t>
            </a:r>
            <a:r>
              <a:rPr lang="en-IN" sz="1200" dirty="0"/>
              <a:t>, </a:t>
            </a:r>
            <a:r>
              <a:rPr lang="el-GR" sz="1200" dirty="0"/>
              <a:t>από τα οποία το 26,5% ανήκε στην αγορά ομοσπονδιακών κεφαλαίων και συμφωνιών επαναγοράς</a:t>
            </a:r>
            <a:r>
              <a:rPr lang="en-IN" sz="1200" dirty="0"/>
              <a:t>, </a:t>
            </a:r>
            <a:r>
              <a:rPr lang="el-GR" sz="1200" dirty="0"/>
              <a:t>το 35,6</a:t>
            </a:r>
            <a:r>
              <a:rPr lang="en-IN" sz="1200" dirty="0"/>
              <a:t>% </a:t>
            </a:r>
            <a:r>
              <a:rPr lang="el-GR" sz="1200" dirty="0"/>
              <a:t>ήταν εμπορικά χρεόγραφα</a:t>
            </a:r>
            <a:r>
              <a:rPr lang="en-IN" sz="1200" dirty="0"/>
              <a:t>, </a:t>
            </a:r>
            <a:r>
              <a:rPr lang="el-GR" sz="1200" dirty="0"/>
              <a:t>το 14,4</a:t>
            </a:r>
            <a:r>
              <a:rPr lang="en-IN" sz="1200" dirty="0"/>
              <a:t>% </a:t>
            </a:r>
            <a:r>
              <a:rPr lang="el-GR" sz="1200" dirty="0"/>
              <a:t>ήταν έντοκα γραμμάτια Αμερικάνικου δημοσίου</a:t>
            </a:r>
            <a:r>
              <a:rPr lang="en-IN" sz="1200" dirty="0"/>
              <a:t>, </a:t>
            </a:r>
            <a:r>
              <a:rPr lang="el-GR" sz="1200" dirty="0"/>
              <a:t>το </a:t>
            </a:r>
            <a:r>
              <a:rPr lang="en-IN" sz="1200" dirty="0"/>
              <a:t>2</a:t>
            </a:r>
            <a:r>
              <a:rPr lang="el-GR" sz="1200" dirty="0"/>
              <a:t>3,3</a:t>
            </a:r>
            <a:r>
              <a:rPr lang="en-IN" sz="1200" dirty="0"/>
              <a:t>% </a:t>
            </a:r>
            <a:r>
              <a:rPr lang="el-GR" sz="1200" dirty="0"/>
              <a:t>αποτελείτο από διαπραγματεύσιμα πιστοποιητικά καταθέσεων και 0,2</a:t>
            </a:r>
            <a:r>
              <a:rPr lang="en-IN" sz="1200" dirty="0"/>
              <a:t>% </a:t>
            </a:r>
            <a:r>
              <a:rPr lang="el-GR" sz="1200" dirty="0"/>
              <a:t>ήταν συμφωνίες αποδοχής τραπέζης. Το 2010 η αξία της αγοράς χρήματος ήταν 6,5</a:t>
            </a:r>
            <a:r>
              <a:rPr lang="en-IN" sz="1200" dirty="0"/>
              <a:t> </a:t>
            </a:r>
            <a:r>
              <a:rPr lang="el-GR" sz="1200" dirty="0"/>
              <a:t>τρις</a:t>
            </a:r>
            <a:r>
              <a:rPr lang="en-IN" sz="1200" dirty="0"/>
              <a:t>, </a:t>
            </a:r>
            <a:r>
              <a:rPr lang="el-GR" sz="1200" dirty="0"/>
              <a:t>από τα οποία το 25,6% ανήκε στην αγορά ομοσπονδιακών κεφαλαίων και συμφωνιών επαναγοράς</a:t>
            </a:r>
            <a:r>
              <a:rPr lang="en-IN" sz="1200" dirty="0"/>
              <a:t>, </a:t>
            </a:r>
            <a:r>
              <a:rPr lang="el-GR" sz="1200" dirty="0"/>
              <a:t>το 16,7</a:t>
            </a:r>
            <a:r>
              <a:rPr lang="en-IN" sz="1200" dirty="0"/>
              <a:t>% </a:t>
            </a:r>
            <a:r>
              <a:rPr lang="el-GR" sz="1200" dirty="0"/>
              <a:t>ήταν εμπορικά χρεόγραφα</a:t>
            </a:r>
            <a:r>
              <a:rPr lang="en-IN" sz="1200" dirty="0"/>
              <a:t>, </a:t>
            </a:r>
            <a:r>
              <a:rPr lang="el-GR" sz="1200" dirty="0"/>
              <a:t>το 28,6</a:t>
            </a:r>
            <a:r>
              <a:rPr lang="en-IN" sz="1200" dirty="0"/>
              <a:t>% </a:t>
            </a:r>
            <a:r>
              <a:rPr lang="el-GR" sz="1200" dirty="0"/>
              <a:t>ήταν έντοκα γραμμάτια Αμερικάνικου δημοσίου</a:t>
            </a:r>
            <a:r>
              <a:rPr lang="en-IN" sz="1200" dirty="0"/>
              <a:t>, </a:t>
            </a:r>
            <a:r>
              <a:rPr lang="el-GR" sz="1200" dirty="0"/>
              <a:t>το </a:t>
            </a:r>
            <a:r>
              <a:rPr lang="en-IN" sz="1200" dirty="0"/>
              <a:t>2</a:t>
            </a:r>
            <a:r>
              <a:rPr lang="el-GR" sz="1200" dirty="0"/>
              <a:t>9,1</a:t>
            </a:r>
            <a:r>
              <a:rPr lang="en-IN" sz="1200" dirty="0"/>
              <a:t>% </a:t>
            </a:r>
            <a:r>
              <a:rPr lang="el-GR" sz="1200" dirty="0"/>
              <a:t>αποτελείτο από διαπραγματεύσιμα πιστοποιητικά καταθέσεων και 0,0</a:t>
            </a:r>
            <a:r>
              <a:rPr lang="en-IN" sz="1200" dirty="0"/>
              <a:t>% </a:t>
            </a:r>
            <a:r>
              <a:rPr lang="el-GR" sz="1200" dirty="0"/>
              <a:t>ήταν συμφωνίες αποδοχής τραπέζης.  Το 2016 η αξία της αγοράς χρήματος ήταν 7,97</a:t>
            </a:r>
            <a:r>
              <a:rPr lang="en-IN" sz="1200" dirty="0"/>
              <a:t> </a:t>
            </a:r>
            <a:r>
              <a:rPr lang="el-GR" sz="1200" dirty="0"/>
              <a:t>τρις</a:t>
            </a:r>
            <a:r>
              <a:rPr lang="en-IN" sz="1200" dirty="0"/>
              <a:t>, </a:t>
            </a:r>
            <a:r>
              <a:rPr lang="el-GR" sz="1200" dirty="0"/>
              <a:t>από τα οποία το 45,8% ανήκε στην αγορά ομοσπονδιακών κεφαλαίων και συμφωνιών επαναγοράς</a:t>
            </a:r>
            <a:r>
              <a:rPr lang="en-IN" sz="1200" dirty="0"/>
              <a:t>, </a:t>
            </a:r>
            <a:r>
              <a:rPr lang="el-GR" sz="1200" dirty="0"/>
              <a:t>το 11,8</a:t>
            </a:r>
            <a:r>
              <a:rPr lang="en-IN" sz="1200" dirty="0"/>
              <a:t>% </a:t>
            </a:r>
            <a:r>
              <a:rPr lang="el-GR" sz="1200" dirty="0"/>
              <a:t>ήταν εμπορικά χρεόγραφα</a:t>
            </a:r>
            <a:r>
              <a:rPr lang="en-IN" sz="1200" dirty="0"/>
              <a:t>, </a:t>
            </a:r>
            <a:r>
              <a:rPr lang="el-GR" sz="1200" dirty="0"/>
              <a:t>το 19</a:t>
            </a:r>
            <a:r>
              <a:rPr lang="en-IN" sz="1200" dirty="0"/>
              <a:t>% </a:t>
            </a:r>
            <a:r>
              <a:rPr lang="el-GR" sz="1200" dirty="0"/>
              <a:t>ήταν έντοκα γραμμάτια Αμερικάνικου δημοσίου</a:t>
            </a:r>
            <a:r>
              <a:rPr lang="en-IN" sz="1200" dirty="0"/>
              <a:t>, </a:t>
            </a:r>
            <a:r>
              <a:rPr lang="el-GR" sz="1200" dirty="0"/>
              <a:t>το </a:t>
            </a:r>
            <a:r>
              <a:rPr lang="en-IN" sz="1200" dirty="0"/>
              <a:t>2</a:t>
            </a:r>
            <a:r>
              <a:rPr lang="el-GR" sz="1200" dirty="0"/>
              <a:t>3,4</a:t>
            </a:r>
            <a:r>
              <a:rPr lang="en-IN" sz="1200" dirty="0"/>
              <a:t>% </a:t>
            </a:r>
            <a:r>
              <a:rPr lang="el-GR" sz="1200" dirty="0"/>
              <a:t>αποτελείτο από διαπραγματεύσιμα πιστοποιητικά καταθέσεων και 0,0</a:t>
            </a:r>
            <a:r>
              <a:rPr lang="en-IN" sz="1200" dirty="0"/>
              <a:t>% </a:t>
            </a:r>
            <a:r>
              <a:rPr lang="el-GR" sz="1200" dirty="0"/>
              <a:t>ήταν συμφωνίες αποδοχής τραπέζης.</a:t>
            </a:r>
            <a:endParaRPr lang="el-GR" altLang="en-US" dirty="0"/>
          </a:p>
          <a:p>
            <a:r>
              <a:rPr lang="en-US" altLang="en-US" dirty="0"/>
              <a:t>Notice with the 2016 data that T-bills are now about 1/5 of total money market instruments.  Banker’s Acceptances continue to be used less due to their cost and the growth of other trading arrangements.  The commercial paper (</a:t>
            </a:r>
            <a:r>
              <a:rPr lang="en-US" altLang="en-US" dirty="0" err="1"/>
              <a:t>cp</a:t>
            </a:r>
            <a:r>
              <a:rPr lang="en-US" altLang="en-US" dirty="0"/>
              <a:t>) market collapsed during the financial crisis and has grown more slowly since.  Stress that </a:t>
            </a:r>
            <a:r>
              <a:rPr lang="en-US" altLang="en-US" dirty="0" err="1"/>
              <a:t>cp</a:t>
            </a:r>
            <a:r>
              <a:rPr lang="en-US" altLang="en-US" dirty="0"/>
              <a:t> is an alternative to a bank loan and may provide a cheaper source of financing for large well known companies.</a:t>
            </a:r>
          </a:p>
          <a:p>
            <a:endParaRPr lang="en-US" altLang="en-US" dirty="0"/>
          </a:p>
          <a:p>
            <a:r>
              <a:rPr lang="en-US" altLang="en-US" dirty="0"/>
              <a:t>Many students will not be familiar with commercial paper, repurchase agreements (repos or RPs) and banker’s acceptances so it is worthwhile to discuss these briefly.  In a repo one sells a security and agrees to repurchase it at maturity at a higher price that is set in the contract.  A repo is best thought of as a short term collateralized loan as compared to a fed funds loan which is uncollateralized.  </a:t>
            </a:r>
          </a:p>
          <a:p>
            <a:r>
              <a:rPr lang="en-US" altLang="en-US" dirty="0"/>
              <a:t>Banker’s Acceptances have traditionally been used to finance international trade where a bank is asked to guarantee payment on a commercial contract in case the buyer of the goods does not or cannot pay.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9</a:t>
            </a:fld>
            <a:endParaRPr lang="en-US"/>
          </a:p>
        </p:txBody>
      </p:sp>
    </p:spTree>
    <p:extLst>
      <p:ext uri="{BB962C8B-B14F-4D97-AF65-F5344CB8AC3E}">
        <p14:creationId xmlns:p14="http://schemas.microsoft.com/office/powerpoint/2010/main" val="152440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dirty="0"/>
              <a:t>To 1990 </a:t>
            </a:r>
            <a:r>
              <a:rPr lang="el-GR" sz="1200" dirty="0"/>
              <a:t>η συνολική αξία της αγοράς κεφαλαίου ήταν </a:t>
            </a:r>
            <a:r>
              <a:rPr lang="en-IN" sz="1200" dirty="0"/>
              <a:t> 14</a:t>
            </a:r>
            <a:r>
              <a:rPr lang="el-GR" sz="1200" dirty="0"/>
              <a:t>,</a:t>
            </a:r>
            <a:r>
              <a:rPr lang="en-IN" sz="1200" dirty="0"/>
              <a:t>93 </a:t>
            </a:r>
            <a:r>
              <a:rPr lang="el-GR" sz="1200" dirty="0"/>
              <a:t>τρις</a:t>
            </a:r>
            <a:r>
              <a:rPr lang="en-IN" sz="1200" dirty="0"/>
              <a:t>, </a:t>
            </a:r>
            <a:r>
              <a:rPr lang="el-GR" sz="1200" dirty="0"/>
              <a:t>από τα οποία το </a:t>
            </a:r>
            <a:r>
              <a:rPr lang="en-IN" sz="1200" dirty="0"/>
              <a:t>23</a:t>
            </a:r>
            <a:r>
              <a:rPr lang="el-GR" sz="1200" dirty="0"/>
              <a:t>,</a:t>
            </a:r>
            <a:r>
              <a:rPr lang="en-IN" sz="1200" dirty="0"/>
              <a:t>6% </a:t>
            </a:r>
            <a:r>
              <a:rPr lang="el-GR" sz="1200" dirty="0"/>
              <a:t>ανήκε σε μετοχές επιχειρήσεων</a:t>
            </a:r>
            <a:r>
              <a:rPr lang="en-IN" sz="1200" dirty="0"/>
              <a:t>, </a:t>
            </a:r>
            <a:r>
              <a:rPr lang="el-GR" sz="1200" dirty="0"/>
              <a:t>το </a:t>
            </a:r>
            <a:r>
              <a:rPr lang="en-IN" sz="1200" dirty="0"/>
              <a:t>25</a:t>
            </a:r>
            <a:r>
              <a:rPr lang="el-GR" sz="1200" dirty="0"/>
              <a:t>,</a:t>
            </a:r>
            <a:r>
              <a:rPr lang="en-IN" sz="1200" dirty="0"/>
              <a:t>5% </a:t>
            </a:r>
            <a:r>
              <a:rPr lang="el-GR" sz="1200" dirty="0"/>
              <a:t>ήταν στεγαστικά δάνεια</a:t>
            </a:r>
            <a:r>
              <a:rPr lang="en-IN" sz="1200" dirty="0"/>
              <a:t>, </a:t>
            </a:r>
            <a:r>
              <a:rPr lang="el-GR" sz="1200" dirty="0"/>
              <a:t>το </a:t>
            </a:r>
            <a:r>
              <a:rPr lang="en-IN" sz="1200" dirty="0"/>
              <a:t>11</a:t>
            </a:r>
            <a:r>
              <a:rPr lang="el-GR" sz="1200" dirty="0"/>
              <a:t>,</a:t>
            </a:r>
            <a:r>
              <a:rPr lang="en-IN" sz="1200" dirty="0"/>
              <a:t>4% </a:t>
            </a:r>
            <a:r>
              <a:rPr lang="el-GR" sz="1200" dirty="0"/>
              <a:t>ήταν εταιρικά ομόλογα</a:t>
            </a:r>
            <a:r>
              <a:rPr lang="en-IN" sz="1200" dirty="0"/>
              <a:t>, </a:t>
            </a:r>
            <a:r>
              <a:rPr lang="el-GR" sz="1200" dirty="0"/>
              <a:t>το </a:t>
            </a:r>
            <a:r>
              <a:rPr lang="en-IN" sz="1200" dirty="0"/>
              <a:t>11</a:t>
            </a:r>
            <a:r>
              <a:rPr lang="el-GR" sz="1200" dirty="0"/>
              <a:t>,</a:t>
            </a:r>
            <a:r>
              <a:rPr lang="en-IN" sz="1200" dirty="0"/>
              <a:t>1% </a:t>
            </a:r>
            <a:r>
              <a:rPr lang="el-GR" sz="1200" dirty="0"/>
              <a:t>ήταν ομόλογα δημοσίου</a:t>
            </a:r>
            <a:r>
              <a:rPr lang="en-IN" sz="1200" dirty="0"/>
              <a:t>, </a:t>
            </a:r>
            <a:r>
              <a:rPr lang="el-GR" sz="1200" dirty="0"/>
              <a:t>το </a:t>
            </a:r>
            <a:r>
              <a:rPr lang="en-IN" sz="1200" dirty="0"/>
              <a:t>7</a:t>
            </a:r>
            <a:r>
              <a:rPr lang="el-GR" sz="1200" dirty="0"/>
              <a:t>,</a:t>
            </a:r>
            <a:r>
              <a:rPr lang="en-IN" sz="1200" dirty="0"/>
              <a:t>9% </a:t>
            </a:r>
            <a:r>
              <a:rPr lang="el-GR" sz="1200" dirty="0"/>
              <a:t>ανήκε σε ομόλογα πολιτειών και τοπικών κυβερνήσεων</a:t>
            </a:r>
            <a:r>
              <a:rPr lang="en-IN" sz="1200" dirty="0"/>
              <a:t>, </a:t>
            </a:r>
            <a:r>
              <a:rPr lang="el-GR" sz="1200" dirty="0"/>
              <a:t>το </a:t>
            </a:r>
            <a:r>
              <a:rPr lang="en-IN" sz="1200" dirty="0"/>
              <a:t>9</a:t>
            </a:r>
            <a:r>
              <a:rPr lang="el-GR" sz="1200" dirty="0"/>
              <a:t>,</a:t>
            </a:r>
            <a:r>
              <a:rPr lang="en-IN" sz="1200" dirty="0"/>
              <a:t>6% </a:t>
            </a:r>
            <a:r>
              <a:rPr lang="el-GR" sz="1200" dirty="0"/>
              <a:t>ήταν ομόλογα αμερικάνικων κυβερνητικών </a:t>
            </a:r>
            <a:r>
              <a:rPr lang="el-GR" sz="1000" dirty="0"/>
              <a:t>οργανισμών</a:t>
            </a:r>
            <a:r>
              <a:rPr lang="el-GR" sz="1200" dirty="0"/>
              <a:t> </a:t>
            </a:r>
            <a:r>
              <a:rPr lang="en-IN" sz="1200" dirty="0"/>
              <a:t>, </a:t>
            </a:r>
            <a:r>
              <a:rPr lang="el-GR" sz="1200" dirty="0"/>
              <a:t>και το</a:t>
            </a:r>
            <a:r>
              <a:rPr lang="en-IN" sz="1200" dirty="0"/>
              <a:t> 10</a:t>
            </a:r>
            <a:r>
              <a:rPr lang="el-GR" sz="1200" dirty="0"/>
              <a:t>,</a:t>
            </a:r>
            <a:r>
              <a:rPr lang="en-IN" sz="1200" dirty="0"/>
              <a:t>9% </a:t>
            </a:r>
            <a:r>
              <a:rPr lang="el-GR" sz="1200" dirty="0"/>
              <a:t>ήταν καταναλωτικά δάνεια</a:t>
            </a:r>
            <a:r>
              <a:rPr lang="en-IN" sz="1200" dirty="0"/>
              <a:t>. To </a:t>
            </a:r>
            <a:r>
              <a:rPr lang="el-GR" sz="1200" dirty="0"/>
              <a:t>2000</a:t>
            </a:r>
            <a:r>
              <a:rPr lang="en-IN" sz="1200" dirty="0"/>
              <a:t> </a:t>
            </a:r>
            <a:r>
              <a:rPr lang="el-GR" sz="1200" dirty="0"/>
              <a:t>η συνολική αξία της αγοράς κεφαλαίου ήταν </a:t>
            </a:r>
            <a:r>
              <a:rPr lang="en-IN" sz="1200" dirty="0"/>
              <a:t> </a:t>
            </a:r>
            <a:r>
              <a:rPr lang="el-GR" sz="1200" dirty="0"/>
              <a:t>40,6</a:t>
            </a:r>
            <a:r>
              <a:rPr lang="en-IN" sz="1200" dirty="0"/>
              <a:t> </a:t>
            </a:r>
            <a:r>
              <a:rPr lang="el-GR" sz="1200" dirty="0"/>
              <a:t>τρις</a:t>
            </a:r>
            <a:r>
              <a:rPr lang="en-IN" sz="1200" dirty="0"/>
              <a:t>, </a:t>
            </a:r>
            <a:r>
              <a:rPr lang="el-GR" sz="1200" dirty="0"/>
              <a:t>από τα οποία το 43,4</a:t>
            </a:r>
            <a:r>
              <a:rPr lang="en-IN" sz="1200" dirty="0"/>
              <a:t>% </a:t>
            </a:r>
            <a:r>
              <a:rPr lang="el-GR" sz="1200" dirty="0"/>
              <a:t>ανήκε σε μετοχές επιχειρήσεων</a:t>
            </a:r>
            <a:r>
              <a:rPr lang="en-IN" sz="1200" dirty="0"/>
              <a:t>, </a:t>
            </a:r>
            <a:r>
              <a:rPr lang="el-GR" sz="1200" dirty="0"/>
              <a:t>το 16,8</a:t>
            </a:r>
            <a:r>
              <a:rPr lang="en-IN" sz="1200" dirty="0"/>
              <a:t>% </a:t>
            </a:r>
            <a:r>
              <a:rPr lang="el-GR" sz="1200" dirty="0"/>
              <a:t>ήταν στεγαστικά δάνεια</a:t>
            </a:r>
            <a:r>
              <a:rPr lang="en-IN" sz="1200" dirty="0"/>
              <a:t>, </a:t>
            </a:r>
            <a:r>
              <a:rPr lang="el-GR" sz="1200" dirty="0"/>
              <a:t>το 12,1</a:t>
            </a:r>
            <a:r>
              <a:rPr lang="en-IN" sz="1200" dirty="0"/>
              <a:t>% </a:t>
            </a:r>
            <a:r>
              <a:rPr lang="el-GR" sz="1200" dirty="0"/>
              <a:t>ήταν εταιρικά ομόλογα</a:t>
            </a:r>
            <a:r>
              <a:rPr lang="en-IN" sz="1200" dirty="0"/>
              <a:t>, </a:t>
            </a:r>
            <a:r>
              <a:rPr lang="el-GR" sz="1200" dirty="0"/>
              <a:t>το 5,7</a:t>
            </a:r>
            <a:r>
              <a:rPr lang="en-IN" sz="1200" dirty="0"/>
              <a:t>% </a:t>
            </a:r>
            <a:r>
              <a:rPr lang="el-GR" sz="1200" dirty="0"/>
              <a:t>ήταν ομόλογα δημοσίου</a:t>
            </a:r>
            <a:r>
              <a:rPr lang="en-IN" sz="1200" dirty="0"/>
              <a:t>, </a:t>
            </a:r>
            <a:r>
              <a:rPr lang="el-GR" sz="1200" dirty="0"/>
              <a:t>το 3,7</a:t>
            </a:r>
            <a:r>
              <a:rPr lang="en-IN" sz="1200" dirty="0"/>
              <a:t>% </a:t>
            </a:r>
            <a:r>
              <a:rPr lang="el-GR" sz="1200" dirty="0"/>
              <a:t>ανήκε σε ομόλογα πολιτειών και τοπικών κυβερνήσεων</a:t>
            </a:r>
            <a:r>
              <a:rPr lang="en-IN" sz="1200" dirty="0"/>
              <a:t>, </a:t>
            </a:r>
            <a:r>
              <a:rPr lang="el-GR" sz="1200" dirty="0"/>
              <a:t>το 10,</a:t>
            </a:r>
            <a:r>
              <a:rPr lang="en-IN" sz="1200" dirty="0"/>
              <a:t>6% </a:t>
            </a:r>
            <a:r>
              <a:rPr lang="el-GR" sz="1200" dirty="0"/>
              <a:t>ήταν ομόλογα αμερικάνικων κυβερνητικών οργανισμών </a:t>
            </a:r>
            <a:r>
              <a:rPr lang="en-IN" sz="1200" dirty="0"/>
              <a:t>, </a:t>
            </a:r>
            <a:r>
              <a:rPr lang="el-GR" sz="1200" dirty="0"/>
              <a:t>και το</a:t>
            </a:r>
            <a:r>
              <a:rPr lang="en-IN" sz="1200" dirty="0"/>
              <a:t> </a:t>
            </a:r>
            <a:r>
              <a:rPr lang="el-GR" sz="1200" dirty="0"/>
              <a:t>7,7</a:t>
            </a:r>
            <a:r>
              <a:rPr lang="en-IN" sz="1200" dirty="0"/>
              <a:t>% </a:t>
            </a:r>
            <a:r>
              <a:rPr lang="el-GR" sz="1200" dirty="0"/>
              <a:t>ήταν καταναλωτικά δάνεια</a:t>
            </a:r>
            <a:r>
              <a:rPr lang="en-IN" sz="1200" dirty="0"/>
              <a:t>. To </a:t>
            </a:r>
            <a:r>
              <a:rPr lang="el-GR" sz="1200" dirty="0"/>
              <a:t>2010</a:t>
            </a:r>
            <a:r>
              <a:rPr lang="en-IN" sz="1200" dirty="0"/>
              <a:t> </a:t>
            </a:r>
            <a:r>
              <a:rPr lang="el-GR" sz="1200" dirty="0"/>
              <a:t>η συνολική αξία της αγοράς κεφαλαίου ήταν </a:t>
            </a:r>
            <a:r>
              <a:rPr lang="en-IN" sz="1200" dirty="0"/>
              <a:t> </a:t>
            </a:r>
            <a:r>
              <a:rPr lang="el-GR" sz="1200" dirty="0"/>
              <a:t>67,9</a:t>
            </a:r>
            <a:r>
              <a:rPr lang="en-IN" sz="1200" dirty="0"/>
              <a:t> </a:t>
            </a:r>
            <a:r>
              <a:rPr lang="el-GR" sz="1200" dirty="0"/>
              <a:t>τρις</a:t>
            </a:r>
            <a:r>
              <a:rPr lang="en-IN" sz="1200" dirty="0"/>
              <a:t>, </a:t>
            </a:r>
            <a:r>
              <a:rPr lang="el-GR" sz="1200" dirty="0"/>
              <a:t>από τα οποία το 31,3</a:t>
            </a:r>
            <a:r>
              <a:rPr lang="en-IN" sz="1200" dirty="0"/>
              <a:t>% </a:t>
            </a:r>
            <a:r>
              <a:rPr lang="el-GR" sz="1200" dirty="0"/>
              <a:t>ανήκε σε μετοχές επιχειρήσεων</a:t>
            </a:r>
            <a:r>
              <a:rPr lang="en-IN" sz="1200" dirty="0"/>
              <a:t>, </a:t>
            </a:r>
            <a:r>
              <a:rPr lang="el-GR" sz="1200" dirty="0"/>
              <a:t>το </a:t>
            </a:r>
            <a:r>
              <a:rPr lang="en-IN" sz="1200" dirty="0"/>
              <a:t>2</a:t>
            </a:r>
            <a:r>
              <a:rPr lang="el-GR" sz="1200" dirty="0"/>
              <a:t>0,9</a:t>
            </a:r>
            <a:r>
              <a:rPr lang="en-IN" sz="1200" dirty="0"/>
              <a:t>% </a:t>
            </a:r>
            <a:r>
              <a:rPr lang="el-GR" sz="1200" dirty="0"/>
              <a:t>ήταν στεγαστικά δάνεια</a:t>
            </a:r>
            <a:r>
              <a:rPr lang="en-IN" sz="1200" dirty="0"/>
              <a:t>, </a:t>
            </a:r>
            <a:r>
              <a:rPr lang="el-GR" sz="1200" dirty="0"/>
              <a:t>το </a:t>
            </a:r>
            <a:r>
              <a:rPr lang="en-IN" sz="1200" dirty="0"/>
              <a:t>1</a:t>
            </a:r>
            <a:r>
              <a:rPr lang="el-GR" sz="1200" dirty="0"/>
              <a:t>6,8</a:t>
            </a:r>
            <a:r>
              <a:rPr lang="en-IN" sz="1200" dirty="0"/>
              <a:t>% </a:t>
            </a:r>
            <a:r>
              <a:rPr lang="el-GR" sz="1200" dirty="0"/>
              <a:t>ήταν εταιρικά ομόλογα</a:t>
            </a:r>
            <a:r>
              <a:rPr lang="en-IN" sz="1200" dirty="0"/>
              <a:t>, </a:t>
            </a:r>
            <a:r>
              <a:rPr lang="el-GR" sz="1200" dirty="0"/>
              <a:t>το 9</a:t>
            </a:r>
            <a:r>
              <a:rPr lang="en-IN" sz="1200" dirty="0"/>
              <a:t>% </a:t>
            </a:r>
            <a:r>
              <a:rPr lang="el-GR" sz="1200" dirty="0"/>
              <a:t>ήταν ομόλογα δημοσίου</a:t>
            </a:r>
            <a:r>
              <a:rPr lang="en-IN" sz="1200" dirty="0"/>
              <a:t>, </a:t>
            </a:r>
            <a:r>
              <a:rPr lang="el-GR" sz="1200" dirty="0"/>
              <a:t>το 4,2</a:t>
            </a:r>
            <a:r>
              <a:rPr lang="en-IN" sz="1200" dirty="0"/>
              <a:t>% </a:t>
            </a:r>
            <a:r>
              <a:rPr lang="el-GR" sz="1200" dirty="0"/>
              <a:t>ανήκε σε ομόλογα πολιτειών και τοπικών κυβερνήσεων</a:t>
            </a:r>
            <a:r>
              <a:rPr lang="en-IN" sz="1200" dirty="0"/>
              <a:t>, </a:t>
            </a:r>
            <a:r>
              <a:rPr lang="el-GR" sz="1200" dirty="0"/>
              <a:t>το 11,4</a:t>
            </a:r>
            <a:r>
              <a:rPr lang="en-IN" sz="1200" dirty="0"/>
              <a:t>% </a:t>
            </a:r>
            <a:r>
              <a:rPr lang="el-GR" sz="1200" dirty="0"/>
              <a:t>ήταν ομόλογα αμερικάνικων κυβερνητικών οργανισμών </a:t>
            </a:r>
            <a:r>
              <a:rPr lang="en-IN" sz="1200" dirty="0"/>
              <a:t>, </a:t>
            </a:r>
            <a:r>
              <a:rPr lang="el-GR" sz="1200" dirty="0"/>
              <a:t>και το</a:t>
            </a:r>
            <a:r>
              <a:rPr lang="en-IN" sz="1200" dirty="0"/>
              <a:t> </a:t>
            </a:r>
            <a:r>
              <a:rPr lang="el-GR" sz="1200" dirty="0"/>
              <a:t>6,4</a:t>
            </a:r>
            <a:r>
              <a:rPr lang="en-IN" sz="1200" dirty="0"/>
              <a:t>% </a:t>
            </a:r>
            <a:r>
              <a:rPr lang="el-GR" sz="1200" dirty="0"/>
              <a:t>ήταν καταναλωτικά δάνεια</a:t>
            </a:r>
            <a:r>
              <a:rPr lang="en-IN" sz="1200" dirty="0"/>
              <a:t>. To </a:t>
            </a:r>
            <a:r>
              <a:rPr lang="el-GR" sz="1200" dirty="0"/>
              <a:t>2016</a:t>
            </a:r>
            <a:r>
              <a:rPr lang="en-IN" sz="1200" dirty="0"/>
              <a:t> </a:t>
            </a:r>
            <a:r>
              <a:rPr lang="el-GR" sz="1200" dirty="0"/>
              <a:t>η συνολική αξία της αγοράς κεφαλαίου ήταν </a:t>
            </a:r>
            <a:r>
              <a:rPr lang="en-IN" sz="1200" dirty="0"/>
              <a:t> </a:t>
            </a:r>
            <a:r>
              <a:rPr lang="el-GR" sz="1200" dirty="0"/>
              <a:t>90,2</a:t>
            </a:r>
            <a:r>
              <a:rPr lang="en-IN" sz="1200" dirty="0"/>
              <a:t> </a:t>
            </a:r>
            <a:r>
              <a:rPr lang="el-GR" sz="1200" dirty="0"/>
              <a:t>τρις</a:t>
            </a:r>
            <a:r>
              <a:rPr lang="en-IN" sz="1200" dirty="0"/>
              <a:t>, </a:t>
            </a:r>
            <a:r>
              <a:rPr lang="el-GR" sz="1200" dirty="0"/>
              <a:t>από τα οποία το 49,6</a:t>
            </a:r>
            <a:r>
              <a:rPr lang="en-IN" sz="1200" dirty="0"/>
              <a:t>% </a:t>
            </a:r>
            <a:r>
              <a:rPr lang="el-GR" sz="1200" dirty="0"/>
              <a:t>ανήκε σε μετοχές επιχειρήσεων</a:t>
            </a:r>
            <a:r>
              <a:rPr lang="en-IN" sz="1200" dirty="0"/>
              <a:t>, </a:t>
            </a:r>
            <a:r>
              <a:rPr lang="el-GR" sz="1200" dirty="0"/>
              <a:t>το 15,3</a:t>
            </a:r>
            <a:r>
              <a:rPr lang="en-IN" sz="1200" dirty="0"/>
              <a:t>% </a:t>
            </a:r>
            <a:r>
              <a:rPr lang="el-GR" sz="1200" dirty="0"/>
              <a:t>ήταν στεγαστικά δάνεια</a:t>
            </a:r>
            <a:r>
              <a:rPr lang="en-IN" sz="1200" dirty="0"/>
              <a:t>, </a:t>
            </a:r>
            <a:r>
              <a:rPr lang="el-GR" sz="1200" dirty="0"/>
              <a:t>το </a:t>
            </a:r>
            <a:r>
              <a:rPr lang="en-IN" sz="1200" dirty="0"/>
              <a:t>1</a:t>
            </a:r>
            <a:r>
              <a:rPr lang="el-GR" sz="1200" dirty="0"/>
              <a:t>3</a:t>
            </a:r>
            <a:r>
              <a:rPr lang="en-IN" sz="1200" dirty="0"/>
              <a:t>% </a:t>
            </a:r>
            <a:r>
              <a:rPr lang="el-GR" sz="1200" dirty="0"/>
              <a:t>ήταν εταιρικά ομόλογα</a:t>
            </a:r>
            <a:r>
              <a:rPr lang="en-IN" sz="1200" dirty="0"/>
              <a:t>, </a:t>
            </a:r>
            <a:r>
              <a:rPr lang="el-GR" sz="1200" dirty="0"/>
              <a:t>το 15,1</a:t>
            </a:r>
            <a:r>
              <a:rPr lang="en-IN" sz="1200" dirty="0"/>
              <a:t>% </a:t>
            </a:r>
            <a:r>
              <a:rPr lang="el-GR" sz="1200" dirty="0"/>
              <a:t>ήταν ομόλογα δημοσίου</a:t>
            </a:r>
            <a:r>
              <a:rPr lang="en-IN" sz="1200" dirty="0"/>
              <a:t>, </a:t>
            </a:r>
            <a:r>
              <a:rPr lang="el-GR" sz="1200" dirty="0"/>
              <a:t>το 4,1</a:t>
            </a:r>
            <a:r>
              <a:rPr lang="en-IN" sz="1200" dirty="0"/>
              <a:t>% </a:t>
            </a:r>
            <a:r>
              <a:rPr lang="el-GR" sz="1200" dirty="0"/>
              <a:t>ανήκε σε ομόλογα πολιτειών και τοπικών κυβερνήσεων</a:t>
            </a:r>
            <a:r>
              <a:rPr lang="en-IN" sz="1200" dirty="0"/>
              <a:t>, </a:t>
            </a:r>
            <a:r>
              <a:rPr lang="el-GR" sz="1200" dirty="0"/>
              <a:t>το 9</a:t>
            </a:r>
            <a:r>
              <a:rPr lang="en-IN" sz="1200" dirty="0"/>
              <a:t>% </a:t>
            </a:r>
            <a:r>
              <a:rPr lang="el-GR" sz="1200" dirty="0"/>
              <a:t>ήταν ομόλογα αμερικάνικων κυβερνητικών οργανισμών </a:t>
            </a:r>
            <a:r>
              <a:rPr lang="en-IN" sz="1200" dirty="0"/>
              <a:t>, </a:t>
            </a:r>
            <a:r>
              <a:rPr lang="el-GR" sz="1200" dirty="0"/>
              <a:t>και το</a:t>
            </a:r>
            <a:r>
              <a:rPr lang="en-IN" sz="1200" dirty="0"/>
              <a:t> </a:t>
            </a:r>
            <a:r>
              <a:rPr lang="el-GR" sz="1200" dirty="0"/>
              <a:t>3,9</a:t>
            </a:r>
            <a:r>
              <a:rPr lang="en-IN" sz="1200" dirty="0"/>
              <a:t>% </a:t>
            </a:r>
            <a:r>
              <a:rPr lang="el-GR" sz="1200" dirty="0"/>
              <a:t>ήταν καταναλωτικά δάνεια</a:t>
            </a:r>
            <a:r>
              <a:rPr lang="en-IN" sz="1200" dirty="0"/>
              <a:t>. </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Text: As of mid-March 2009, the Dow Jones Industrial Average (DJIA) had fallen 53.8 percent in value in less than</a:t>
            </a:r>
            <a:r>
              <a:rPr lang="en-US" altLang="en-US" baseline="0" dirty="0"/>
              <a:t> </a:t>
            </a:r>
            <a:r>
              <a:rPr lang="en-US" altLang="en-US" dirty="0"/>
              <a:t>1 ½ years, larger than the decline during the market crash of 1929 when it fell 49 percent. However, stock prices recovered, along with the economy, in the last half of 2009, rising 71.1 percent between March 2009 and April 2010.  </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10</a:t>
            </a:fld>
            <a:endParaRPr lang="en-US"/>
          </a:p>
        </p:txBody>
      </p:sp>
    </p:spTree>
    <p:extLst>
      <p:ext uri="{BB962C8B-B14F-4D97-AF65-F5344CB8AC3E}">
        <p14:creationId xmlns:p14="http://schemas.microsoft.com/office/powerpoint/2010/main" val="10923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11</a:t>
            </a:fld>
            <a:endParaRPr lang="en-US"/>
          </a:p>
        </p:txBody>
      </p:sp>
    </p:spTree>
    <p:extLst>
      <p:ext uri="{BB962C8B-B14F-4D97-AF65-F5344CB8AC3E}">
        <p14:creationId xmlns:p14="http://schemas.microsoft.com/office/powerpoint/2010/main" val="286784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Spot FX: Note that ‘immediate’ usually means delivery within one or two business days.</a:t>
            </a:r>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12</a:t>
            </a:fld>
            <a:endParaRPr lang="en-US"/>
          </a:p>
        </p:txBody>
      </p:sp>
    </p:spTree>
    <p:extLst>
      <p:ext uri="{BB962C8B-B14F-4D97-AF65-F5344CB8AC3E}">
        <p14:creationId xmlns:p14="http://schemas.microsoft.com/office/powerpoint/2010/main" val="419160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80F49273-E80F-4C56-8C70-4323DBD8112B}" type="datetime1">
              <a:rPr lang="en-US" smtClean="0"/>
              <a:t>4/3/2026</a:t>
            </a:fld>
            <a:endParaRPr lang="en-US" altLang="en-US"/>
          </a:p>
        </p:txBody>
      </p:sp>
      <p:sp>
        <p:nvSpPr>
          <p:cNvPr id="43" name="Content Placeholder 2"/>
          <p:cNvSpPr txBox="1">
            <a:spLocks/>
          </p:cNvSpPr>
          <p:nvPr userDrawn="1"/>
        </p:nvSpPr>
        <p:spPr>
          <a:xfrm>
            <a:off x="3632200"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
        <p:nvSpPr>
          <p:cNvPr id="40"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a:t>1-</a:t>
            </a:r>
            <a:fld id="{CB4170C2-2BCD-4EE9-940C-15A2525D2C19}" type="slidenum">
              <a:rPr lang="en-US" altLang="en-US"/>
              <a:pPr>
                <a:defRPr/>
              </a:pPr>
              <a:t>‹#›</a:t>
            </a:fld>
            <a:endParaRPr lang="en-US" altLang="en-US"/>
          </a:p>
        </p:txBody>
      </p:sp>
    </p:spTree>
    <p:extLst>
      <p:ext uri="{BB962C8B-B14F-4D97-AF65-F5344CB8AC3E}">
        <p14:creationId xmlns:p14="http://schemas.microsoft.com/office/powerpoint/2010/main" val="379473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318612-44A9-4478-971D-A6D085617F92}" type="datetime1">
              <a:rPr lang="en-US" smtClean="0"/>
              <a:t>4/3/2026</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260663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11C234D-4419-4B0F-AD87-F6F2A2EF9B33}"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93149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B695D31-F8FF-4DC2-B3D4-BD01251A6F86}"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2604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5FD992-141F-4027-BD0A-11583BA9C6EE}"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14981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F3F841B-7934-470D-A3F7-82412E08CFBC}"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249310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06FF715C-BD67-4449-97FF-5813AF35CF8A}" type="datetime1">
              <a:rPr lang="en-US" smtClean="0"/>
              <a:t>4/3/2026</a:t>
            </a:fld>
            <a:endParaRPr lang="en-US" altLang="en-US"/>
          </a:p>
        </p:txBody>
      </p:sp>
      <p:sp>
        <p:nvSpPr>
          <p:cNvPr id="3" name="Content Placeholder 2"/>
          <p:cNvSpPr>
            <a:spLocks noGrp="1"/>
          </p:cNvSpPr>
          <p:nvPr>
            <p:ph sz="quarter" idx="11"/>
          </p:nvPr>
        </p:nvSpPr>
        <p:spPr>
          <a:xfrm>
            <a:off x="2590800" y="6248400"/>
            <a:ext cx="4724400" cy="457200"/>
          </a:xfrm>
        </p:spPr>
        <p:txBody>
          <a:bodyPr/>
          <a:lstStyle/>
          <a:p>
            <a:pPr lvl="0"/>
            <a:endParaRPr lang="en-IN" dirty="0"/>
          </a:p>
        </p:txBody>
      </p:sp>
      <p:sp>
        <p:nvSpPr>
          <p:cNvPr id="40" name="Slide Number Placeholder 5"/>
          <p:cNvSpPr>
            <a:spLocks noGrp="1"/>
          </p:cNvSpPr>
          <p:nvPr>
            <p:ph type="sldNum" sz="quarter" idx="12"/>
          </p:nvPr>
        </p:nvSpPr>
        <p:spPr>
          <a:xfrm>
            <a:off x="8144435" y="6483260"/>
            <a:ext cx="984019" cy="365125"/>
          </a:xfrm>
        </p:spPr>
        <p:txBody>
          <a:bodyPr/>
          <a:lstStyle/>
          <a:p>
            <a:pPr>
              <a:defRPr/>
            </a:pPr>
            <a:r>
              <a:rPr lang="en-US" altLang="en-US" dirty="0"/>
              <a:t>Ch. 1     </a:t>
            </a:r>
            <a:fld id="{0FD03E7E-EA82-497A-8F5F-7A09E0EB97C0}" type="slidenum">
              <a:rPr lang="en-US" altLang="en-US" smtClean="0"/>
              <a:pPr>
                <a:defRPr/>
              </a:pPr>
              <a:t>‹#›</a:t>
            </a:fld>
            <a:endParaRPr lang="en-US" altLang="en-US" dirty="0"/>
          </a:p>
        </p:txBody>
      </p:sp>
      <p:sp>
        <p:nvSpPr>
          <p:cNvPr id="38"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248693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6266E36-7D41-4AED-9967-D89F84B633FE}"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192771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9DD2F35E-ADF7-4259-93A0-3497773697B9}"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06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5CCDEA49-0479-4344-9E2D-F8DC614E61DB}"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84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0622E23A-8DE6-4FB2-B9B3-B7801C830DD4}" type="datetime1">
              <a:rPr lang="en-US" smtClean="0"/>
              <a:t>4/3/2026</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15694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FE2ECCA-C733-4BAE-82A5-1DFFCAA8351F}"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Tree>
    <p:extLst>
      <p:ext uri="{BB962C8B-B14F-4D97-AF65-F5344CB8AC3E}">
        <p14:creationId xmlns:p14="http://schemas.microsoft.com/office/powerpoint/2010/main" val="304589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2494314B-3493-41CA-BEA7-B42D470AD2C3}"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6061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445127F-8428-4DB7-B8F4-00A915A2CF9A}"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74486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84E950B9-A584-4E89-97EF-5917CC79A88C}" type="datetime1">
              <a:rPr lang="en-US" smtClean="0"/>
              <a:t>4/3/2026</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304862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C45531B-55D2-4CD4-A8B4-520276E5ADC2}" type="datetime1">
              <a:rPr lang="en-US" smtClean="0"/>
              <a:t>4/3/2026</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77717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A448D20-7595-4BF4-9F43-23E3AE206B43}" type="datetime1">
              <a:rPr lang="en-US" smtClean="0"/>
              <a:t>4/3/2026</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3727404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54B9D3E-8160-4840-8E57-D527B2EE7272}"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41676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2891E93-99B5-4A66-82EA-A8DA07D76AE5}"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427393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F50F903-1139-44F7-8ED3-B77B25035C42}"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392645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88E6914-4F30-492F-BDE1-7C78349F339A}"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4554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B3812796-53F2-4FB9-A3CE-B4A3EAB9232E}"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59DF0FFE-C1D6-4D00-803F-94A38B879F2D}"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5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963214E6-499E-4F15-9F11-2608ED1C1C02}" type="datetime1">
              <a:rPr lang="en-US" smtClean="0"/>
              <a:t>4/3/2026</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97871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6EF8C08-FA8F-44E0-92F2-30BBA7214DD0}" type="datetime1">
              <a:rPr lang="en-US" smtClean="0"/>
              <a:t>4/3/2026</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137499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33A05A1-09CB-46B4-95D7-27AC92F6976D}" type="datetime1">
              <a:rPr lang="en-US" smtClean="0"/>
              <a:t>4/3/2026</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4011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7B2CC644-A03F-4524-99EF-EBF02143432D}" type="datetime1">
              <a:rPr lang="en-US" smtClean="0"/>
              <a:t>4/3/2026</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168148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15FEB046-A450-47AC-B5DA-B2ED65EBBFC5}" type="datetime1">
              <a:rPr lang="en-US" smtClean="0"/>
              <a:t>4/3/2026</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1516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754E720A-EB20-4FFE-B7EB-D1D79B66D8D9}" type="datetime1">
              <a:rPr lang="en-US" smtClean="0"/>
              <a:t>4/3/2026</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a:t>1-</a:t>
            </a:r>
            <a:fld id="{CB4170C2-2BCD-4EE9-940C-15A2525D2C19}"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40" name="Content Placeholder 2"/>
          <p:cNvSpPr txBox="1">
            <a:spLocks/>
          </p:cNvSpPr>
          <p:nvPr userDrawn="1"/>
        </p:nvSpPr>
        <p:spPr>
          <a:xfrm>
            <a:off x="370249"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
        <p:nvSpPr>
          <p:cNvPr id="3" name="TextBox 2">
            <a:extLst>
              <a:ext uri="{FF2B5EF4-FFF2-40B4-BE49-F238E27FC236}">
                <a16:creationId xmlns:a16="http://schemas.microsoft.com/office/drawing/2014/main" id="{73D73757-A12D-4C84-DFA2-79EE329AE54F}"/>
              </a:ext>
            </a:extLst>
          </p:cNvPr>
          <p:cNvSpPr txBox="1"/>
          <p:nvPr userDrawn="1">
            <p:extLst>
              <p:ext uri="{1162E1C5-73C7-4A58-AE30-91384D911F3F}">
                <p184:classification xmlns:p184="http://schemas.microsoft.com/office/powerpoint/2018/4/main" xmlns="" val="hdr"/>
              </p:ext>
            </p:extLst>
          </p:nvPr>
        </p:nvSpPr>
        <p:spPr>
          <a:xfrm>
            <a:off x="4165600" y="63500"/>
            <a:ext cx="1117600" cy="152400"/>
          </a:xfrm>
          <a:prstGeom prst="rect">
            <a:avLst/>
          </a:prstGeom>
        </p:spPr>
        <p:txBody>
          <a:bodyPr horzOverflow="overflow" lIns="0" tIns="0" rIns="0" bIns="0">
            <a:spAutoFit/>
          </a:bodyPr>
          <a:lstStyle/>
          <a:p>
            <a:pPr algn="l"/>
            <a:r>
              <a:rPr lang="el-GR" sz="1000">
                <a:solidFill>
                  <a:srgbClr val="000000">
                    <a:alpha val="50000"/>
                  </a:srgbClr>
                </a:solidFill>
                <a:latin typeface="Aptos" panose="020B0004020202020204" pitchFamily="34" charset="0"/>
              </a:rPr>
              <a:t>ΕΜΠΙΣΤΕΥΤΙΚΟ           </a:t>
            </a:r>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703" r:id="rId3"/>
    <p:sldLayoutId id="2147483705" r:id="rId4"/>
    <p:sldLayoutId id="2147483704"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6A45485F-987C-473E-81CF-B5BA9D9C5326}" type="datetime1">
              <a:rPr lang="en-US" smtClean="0"/>
              <a:t>4/3/2026</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9" name="Content Placeholder 37"/>
          <p:cNvSpPr txBox="1">
            <a:spLocks/>
          </p:cNvSpPr>
          <p:nvPr userDrawn="1"/>
        </p:nvSpPr>
        <p:spPr>
          <a:xfrm>
            <a:off x="7777163" y="5627688"/>
            <a:ext cx="1270000" cy="403225"/>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altLang="en-US" kern="0"/>
              <a:t>Ch. 1     </a:t>
            </a:r>
            <a:fld id="{0FD03E7E-EA82-497A-8F5F-7A09E0EB97C0}" type="slidenum">
              <a:rPr lang="en-US" altLang="en-US" kern="0" smtClean="0"/>
              <a:pPr/>
              <a:t>‹#›</a:t>
            </a:fld>
            <a:endParaRPr lang="en-IN" kern="0" dirty="0"/>
          </a:p>
        </p:txBody>
      </p:sp>
      <p:sp>
        <p:nvSpPr>
          <p:cNvPr id="3" name="TextBox 2">
            <a:extLst>
              <a:ext uri="{FF2B5EF4-FFF2-40B4-BE49-F238E27FC236}">
                <a16:creationId xmlns:a16="http://schemas.microsoft.com/office/drawing/2014/main" id="{4EE8853C-FF23-F938-1C1E-DD30FB3F660F}"/>
              </a:ext>
            </a:extLst>
          </p:cNvPr>
          <p:cNvSpPr txBox="1"/>
          <p:nvPr userDrawn="1">
            <p:extLst>
              <p:ext uri="{1162E1C5-73C7-4A58-AE30-91384D911F3F}">
                <p184:classification xmlns:p184="http://schemas.microsoft.com/office/powerpoint/2018/4/main" xmlns="" val="hdr"/>
              </p:ext>
            </p:extLst>
          </p:nvPr>
        </p:nvSpPr>
        <p:spPr>
          <a:xfrm>
            <a:off x="4165600" y="63500"/>
            <a:ext cx="1117600" cy="152400"/>
          </a:xfrm>
          <a:prstGeom prst="rect">
            <a:avLst/>
          </a:prstGeom>
        </p:spPr>
        <p:txBody>
          <a:bodyPr horzOverflow="overflow" lIns="0" tIns="0" rIns="0" bIns="0">
            <a:spAutoFit/>
          </a:bodyPr>
          <a:lstStyle/>
          <a:p>
            <a:pPr algn="l"/>
            <a:r>
              <a:rPr lang="el-GR" sz="1000">
                <a:solidFill>
                  <a:srgbClr val="000000">
                    <a:alpha val="50000"/>
                  </a:srgbClr>
                </a:solidFill>
                <a:latin typeface="Aptos" panose="020B0004020202020204" pitchFamily="34" charset="0"/>
              </a:rPr>
              <a:t>ΕΜΠΙΣΤΕΥΤΙΚΟ           </a:t>
            </a:r>
          </a:p>
        </p:txBody>
      </p:sp>
    </p:spTree>
    <p:extLst>
      <p:ext uri="{BB962C8B-B14F-4D97-AF65-F5344CB8AC3E}">
        <p14:creationId xmlns:p14="http://schemas.microsoft.com/office/powerpoint/2010/main" val="3129078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l.wikipedia.org/wiki/%CE%98%CE%B5%CF%83%CE%BC%CE%B9%CE%BA%CE%BF%CE%AF_%CE%B5%CF%80%CE%B5%CE%BD%CE%B4%CF%85%CF%84%CE%AD%CF%82" TargetMode="External"/><Relationship Id="rId3" Type="http://schemas.openxmlformats.org/officeDocument/2006/relationships/hyperlink" Target="https://el.wikipedia.org/wiki/%CE%A7%CF%81%CE%B7%CE%BC%CE%B1%CF%84%CE%BF%CF%80%CE%B9%CF%83%CF%84%CF%89%CF%84%CE%B9%CE%BA%CF%8C_%CE%AF%CE%B4%CF%81%CF%85%CE%BC%CE%B1" TargetMode="External"/><Relationship Id="rId7" Type="http://schemas.openxmlformats.org/officeDocument/2006/relationships/hyperlink" Target="https://el.wikipedia.org/wiki/%CE%94%CE%B1%CE%BD%CE%B5%CE%B9%CE%BF%CE%BB%CE%AE%CF%80%CF%84%CE%B7%CF%82"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el.wikipedia.org/wiki/%CE%A0%CF%81%CE%B1%CE%BA%CF%84%CE%BF%CF%81%CE%B5%CE%AF%CE%B1_%CF%80%CE%B9%CF%83%CF%84%CE%BF%CE%BB%CE%B7%CF%80%CF%84%CE%B9%CE%BA%CE%AE%CF%82_%CE%B2%CE%B1%CE%B8%CE%BC%CE%BF%CE%BB%CF%8C%CE%B3%CE%B7%CF%83%CE%B7%CF%82" TargetMode="External"/><Relationship Id="rId5" Type="http://schemas.openxmlformats.org/officeDocument/2006/relationships/hyperlink" Target="https://el.wikipedia.org/wiki/Asset_Backed_Securities" TargetMode="External"/><Relationship Id="rId4" Type="http://schemas.openxmlformats.org/officeDocument/2006/relationships/hyperlink" Target="https://el.wikipedia.org/wiki/%CE%95%CF%84%CE%B1%CE%B9%CF%81%CE%AF%CE%B1_%CE%B5%CE%B9%CE%B4%CE%B9%CE%BA%CE%BF%CF%8D_%CF%83%CE%BA%CE%BF%CF%80%CE%BF%CF%8D" TargetMode="External"/><Relationship Id="rId9" Type="http://schemas.openxmlformats.org/officeDocument/2006/relationships/hyperlink" Target="https://el.wikipedia.org/wiki/%CE%94%CE%B5%CF%85%CF%84%CE%B5%CF%81%CE%BF%CE%B3%CE%B5%CE%BD%CE%AE%CF%82_%CE%B1%CE%B3%CE%BF%CF%81%CE%A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el.wikipedia.org/wiki/%CE%94%CE%BF%CE%BC%CE%B7%CE%BC%CE%AD%CE%BD%CE%B1_%CE%B5%CF%80%CE%B5%CE%BD%CE%B4%CF%85%CF%84%CE%B9%CE%BA%CE%AC_%CE%B5%CF%81%CE%B3%CE%B1%CE%BB%CE%B5%CE%AF%CE%B1" TargetMode="External"/><Relationship Id="rId7" Type="http://schemas.openxmlformats.org/officeDocument/2006/relationships/hyperlink" Target="https://el.wikipedia.org/wiki/%CE%95%CE%BD%CE%B5%CF%81%CE%B3%CE%B7%CF%84%CE%B9%CE%BA%CF%8C"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el.wikipedia.org/wiki/%CE%A5%CF%80%CE%BF%CF%87%CF%81%CE%B5%CF%8E%CF%83%CE%B5%CE%B9%CF%82" TargetMode="External"/><Relationship Id="rId5" Type="http://schemas.openxmlformats.org/officeDocument/2006/relationships/hyperlink" Target="https://el.wikipedia.org/wiki/%CE%A0%CE%B1%CE%B8%CE%B7%CF%84%CE%B9%CE%BA%CF%8C" TargetMode="External"/><Relationship Id="rId4" Type="http://schemas.openxmlformats.org/officeDocument/2006/relationships/hyperlink" Target="https://el.wikipedia.org/wiki/%CE%95%CE%B3%CE%B3%CF%85%CE%B7%CE%BC%CE%AD%CE%BD%CE%B5%CF%82_%CE%B4%CE%B1%CE%BD%CE%B5%CE%B9%CE%B1%CE%BA%CE%AD%CF%82_%CF%85%CF%80%CE%BF%CF%87%CF%81%CE%B5%CF%8E%CF%83%CE%B5%CE%B9%CF%8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el.wikipedia.org/wiki/%CE%A3%CF%84%CE%B5%CE%B3%CE%B1%CF%83%CF%84%CE%B9%CE%BA%CF%8C_%CE%B4%CE%AC%CE%BD%CE%B5%CE%B9%CE%B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el.wikipedia.org/wiki/%CE%94%CE%AC%CE%BD%CE%B5%CE%B9%CE%B1_%CE%A7%CE%B1%CE%BC%CE%B7%CE%BB%CE%AE%CF%82_%CE%95%CE%BE%CE%B1%CF%83%CF%86%CE%AC%CE%BB%CE%B9%CF%83%CE%B7%CF%8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l.wikipedia.org/wiki/%CE%94%CE%B9%CE%B1%CF%84%CF%81%CE%B1%CF%80%CE%B5%CE%B6%CE%B9%CE%BA%CE%AE_%CE%B1%CE%B3%CE%BF%CF%81%CE%AC"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el.wikipedia.org/wiki/%CE%9A%CE%AF%CE%BD%CE%B4%CF%85%CE%BD%CE%BF%CF%82_%CF%81%CE%B5%CF%85%CF%83%CF%84%CF%8C%CF%84%CE%B7%CF%84%CE%B1%CF%8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pic>
        <p:nvPicPr>
          <p:cNvPr id="5" name="Picture 4"/>
          <p:cNvPicPr>
            <a:picLocks noChangeAspect="1"/>
          </p:cNvPicPr>
          <p:nvPr/>
        </p:nvPicPr>
        <p:blipFill>
          <a:blip r:embed="rId3"/>
          <a:stretch>
            <a:fillRect/>
          </a:stretch>
        </p:blipFill>
        <p:spPr>
          <a:xfrm>
            <a:off x="223284" y="149836"/>
            <a:ext cx="8709701" cy="6708164"/>
          </a:xfrm>
          <a:prstGeom prst="rect">
            <a:avLst/>
          </a:prstGeom>
        </p:spPr>
      </p:pic>
      <p:sp>
        <p:nvSpPr>
          <p:cNvPr id="3" name="TextBox 2"/>
          <p:cNvSpPr txBox="1"/>
          <p:nvPr/>
        </p:nvSpPr>
        <p:spPr>
          <a:xfrm>
            <a:off x="1552353" y="1063255"/>
            <a:ext cx="4953600" cy="400110"/>
          </a:xfrm>
          <a:prstGeom prst="rect">
            <a:avLst/>
          </a:prstGeom>
          <a:noFill/>
        </p:spPr>
        <p:txBody>
          <a:bodyPr wrap="none" rtlCol="0">
            <a:spAutoFit/>
          </a:bodyPr>
          <a:lstStyle/>
          <a:p>
            <a:r>
              <a:rPr lang="el-GR" sz="2000" dirty="0">
                <a:latin typeface="Bahnschrift" panose="020B0502040204020203" pitchFamily="34" charset="0"/>
                <a:ea typeface="Tahoma" panose="020B0604030504040204" pitchFamily="34" charset="0"/>
                <a:cs typeface="Tahoma" panose="020B0604030504040204" pitchFamily="34" charset="0"/>
              </a:rPr>
              <a:t>Χρηματοπιστωτικές Αγορές και Ιδρύματα</a:t>
            </a:r>
          </a:p>
        </p:txBody>
      </p:sp>
    </p:spTree>
    <p:extLst>
      <p:ext uri="{BB962C8B-B14F-4D97-AF65-F5344CB8AC3E}">
        <p14:creationId xmlns:p14="http://schemas.microsoft.com/office/powerpoint/2010/main" val="247478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76"/>
            <a:ext cx="7543800" cy="1010585"/>
          </a:xfrm>
        </p:spPr>
        <p:txBody>
          <a:bodyPr anchor="ctr"/>
          <a:lstStyle/>
          <a:p>
            <a:r>
              <a:rPr lang="el-GR" altLang="en-US" sz="3500" dirty="0"/>
              <a:t>Μεγέθη Αγοράς Κεφαλαίων ανά μέσο</a:t>
            </a:r>
            <a:r>
              <a:rPr lang="en-US" altLang="en-US" sz="3500" dirty="0"/>
              <a:t>, ($)</a:t>
            </a:r>
            <a:endParaRPr lang="en-IN" sz="3500" dirty="0"/>
          </a:p>
        </p:txBody>
      </p:sp>
      <p:sp>
        <p:nvSpPr>
          <p:cNvPr id="6" name="Content Placeholder 4"/>
          <p:cNvSpPr>
            <a:spLocks noGrp="1"/>
          </p:cNvSpPr>
          <p:nvPr>
            <p:ph idx="14"/>
          </p:nvPr>
        </p:nvSpPr>
        <p:spPr>
          <a:xfrm>
            <a:off x="3589689" y="6281780"/>
            <a:ext cx="1939230" cy="285847"/>
          </a:xfrm>
        </p:spPr>
        <p:txBody>
          <a:bodyPr/>
          <a:lstStyle/>
          <a:p>
            <a:pPr marL="0" indent="0" algn="ctr">
              <a:buNone/>
            </a:pPr>
            <a:r>
              <a:rPr lang="en-IN" sz="900" dirty="0">
                <a:hlinkClick r:id="rId3" action="ppaction://hlinksldjump"/>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10</a:t>
            </a:fld>
            <a:endParaRPr lang="en-US" alt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703" y="675513"/>
            <a:ext cx="4598557" cy="61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7559" y="5527496"/>
            <a:ext cx="1218603" cy="246221"/>
          </a:xfrm>
          <a:prstGeom prst="rect">
            <a:avLst/>
          </a:prstGeom>
          <a:noFill/>
        </p:spPr>
        <p:txBody>
          <a:bodyPr wrap="none" rtlCol="0">
            <a:spAutoFit/>
          </a:bodyPr>
          <a:lstStyle/>
          <a:p>
            <a:r>
              <a:rPr lang="el-GR" sz="1000" dirty="0"/>
              <a:t>: Στεγαστικά δάνεια</a:t>
            </a:r>
          </a:p>
        </p:txBody>
      </p:sp>
    </p:spTree>
    <p:extLst>
      <p:ext uri="{BB962C8B-B14F-4D97-AF65-F5344CB8AC3E}">
        <p14:creationId xmlns:p14="http://schemas.microsoft.com/office/powerpoint/2010/main" val="342683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1095905"/>
          </a:xfrm>
        </p:spPr>
        <p:txBody>
          <a:bodyPr anchor="ctr"/>
          <a:lstStyle/>
          <a:p>
            <a:r>
              <a:rPr lang="el-GR" altLang="en-US" sz="3500" dirty="0"/>
              <a:t>Αγορά Συναλλάγματος</a:t>
            </a:r>
            <a:endParaRPr lang="en-IN" sz="3500" dirty="0"/>
          </a:p>
        </p:txBody>
      </p:sp>
      <p:sp>
        <p:nvSpPr>
          <p:cNvPr id="4" name="Content Placeholder 3"/>
          <p:cNvSpPr>
            <a:spLocks noGrp="1"/>
          </p:cNvSpPr>
          <p:nvPr>
            <p:ph idx="1"/>
          </p:nvPr>
        </p:nvSpPr>
        <p:spPr>
          <a:xfrm>
            <a:off x="457200" y="1770779"/>
            <a:ext cx="7103533" cy="1040870"/>
          </a:xfrm>
        </p:spPr>
        <p:txBody>
          <a:bodyPr/>
          <a:lstStyle/>
          <a:p>
            <a:pPr marL="0" indent="0" eaLnBrk="1" hangingPunct="1">
              <a:buNone/>
            </a:pPr>
            <a:r>
              <a:rPr lang="el-GR" altLang="en-US" sz="2600" b="1" dirty="0"/>
              <a:t>Αγορά Συναλλάγματος</a:t>
            </a:r>
            <a:r>
              <a:rPr lang="en-US" altLang="en-US" sz="2600" b="1" dirty="0"/>
              <a:t>.</a:t>
            </a:r>
          </a:p>
          <a:p>
            <a:pPr marL="291600" lvl="1" indent="-291600" eaLnBrk="1" hangingPunct="1">
              <a:spcBef>
                <a:spcPts val="600"/>
              </a:spcBef>
              <a:buSzPct val="100000"/>
            </a:pPr>
            <a:r>
              <a:rPr lang="el-GR" altLang="en-US" sz="2200" dirty="0"/>
              <a:t>Ανταλλαγή ενός νομίσματος με ένα άλλο </a:t>
            </a:r>
            <a:r>
              <a:rPr lang="en-US" altLang="en-US" sz="2200" dirty="0"/>
              <a:t>(</a:t>
            </a:r>
            <a:r>
              <a:rPr lang="el-GR" altLang="en-US" sz="2200" dirty="0"/>
              <a:t>π</a:t>
            </a:r>
            <a:r>
              <a:rPr lang="en-US" altLang="en-US" sz="2200" dirty="0"/>
              <a:t>.</a:t>
            </a:r>
            <a:r>
              <a:rPr lang="el-GR" altLang="en-US" sz="2200" dirty="0"/>
              <a:t>χ</a:t>
            </a:r>
            <a:r>
              <a:rPr lang="en-US" altLang="en-US" sz="2200" dirty="0"/>
              <a:t>., </a:t>
            </a:r>
            <a:r>
              <a:rPr lang="el-GR" altLang="en-US" sz="2200" dirty="0"/>
              <a:t>δολάριο Αμερικής για γιεν</a:t>
            </a:r>
            <a:r>
              <a:rPr lang="en-US" altLang="en-US" sz="2200" dirty="0"/>
              <a:t>).</a:t>
            </a:r>
          </a:p>
        </p:txBody>
      </p:sp>
      <p:sp>
        <p:nvSpPr>
          <p:cNvPr id="5" name="Content Placeholder 4"/>
          <p:cNvSpPr>
            <a:spLocks noGrp="1"/>
          </p:cNvSpPr>
          <p:nvPr>
            <p:ph idx="13"/>
          </p:nvPr>
        </p:nvSpPr>
        <p:spPr>
          <a:xfrm>
            <a:off x="465661" y="2987746"/>
            <a:ext cx="8229600" cy="997112"/>
          </a:xfrm>
        </p:spPr>
        <p:txBody>
          <a:bodyPr/>
          <a:lstStyle/>
          <a:p>
            <a:pPr marL="0" indent="0" eaLnBrk="1" hangingPunct="1">
              <a:buNone/>
            </a:pPr>
            <a:r>
              <a:rPr lang="el-GR" altLang="en-US" sz="2600" b="1" dirty="0"/>
              <a:t>Τρέχουσα αγορά</a:t>
            </a:r>
            <a:r>
              <a:rPr lang="en-US" altLang="en-US" sz="2600" b="1" dirty="0"/>
              <a:t>.</a:t>
            </a:r>
          </a:p>
          <a:p>
            <a:pPr marL="291600" lvl="1" indent="-291600" eaLnBrk="1" hangingPunct="1">
              <a:spcBef>
                <a:spcPts val="600"/>
              </a:spcBef>
              <a:buSzPct val="100000"/>
            </a:pPr>
            <a:r>
              <a:rPr lang="el-GR" altLang="en-US" sz="2200" dirty="0"/>
              <a:t>Ανταλλαγή νομίσματος με ένα άλλο με άμεση εκτέλεση στην ισχύουσα τρέχουσα ισοτιμία</a:t>
            </a:r>
            <a:r>
              <a:rPr lang="en-US" altLang="en-US" sz="2200" dirty="0"/>
              <a:t>.</a:t>
            </a:r>
          </a:p>
        </p:txBody>
      </p:sp>
      <p:sp>
        <p:nvSpPr>
          <p:cNvPr id="6" name="Content Placeholder 5"/>
          <p:cNvSpPr>
            <a:spLocks noGrp="1"/>
          </p:cNvSpPr>
          <p:nvPr>
            <p:ph idx="14"/>
          </p:nvPr>
        </p:nvSpPr>
        <p:spPr>
          <a:xfrm>
            <a:off x="474131" y="4259575"/>
            <a:ext cx="8229600" cy="1207440"/>
          </a:xfrm>
        </p:spPr>
        <p:txBody>
          <a:bodyPr/>
          <a:lstStyle/>
          <a:p>
            <a:pPr marL="0" indent="0" eaLnBrk="1" hangingPunct="1">
              <a:buNone/>
            </a:pPr>
            <a:r>
              <a:rPr lang="el-GR" altLang="en-US" sz="2600" b="1" dirty="0"/>
              <a:t>Προθεσμιακή αγορά</a:t>
            </a:r>
            <a:r>
              <a:rPr lang="en-US" altLang="en-US" sz="2600" b="1" dirty="0"/>
              <a:t>.</a:t>
            </a:r>
          </a:p>
          <a:p>
            <a:pPr marL="291600" lvl="1" indent="-291600" eaLnBrk="1" hangingPunct="1">
              <a:spcBef>
                <a:spcPts val="600"/>
              </a:spcBef>
              <a:buSzPct val="100000"/>
            </a:pPr>
            <a:r>
              <a:rPr lang="el-GR" altLang="en-US" sz="2200" dirty="0"/>
              <a:t>Ανταλλαγή νομίσματος με ένα άλλο με εκτέλεση σε συγκεκριμένη μελλοντική χρονική στιγμή και σε προκαθορισμένη ισοτιμία</a:t>
            </a:r>
            <a:r>
              <a:rPr lang="en-US" altLang="en-US" sz="2200" dirty="0"/>
              <a:t>.</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11</a:t>
            </a:fld>
            <a:endParaRPr lang="en-US" altLang="en-US"/>
          </a:p>
        </p:txBody>
      </p:sp>
    </p:spTree>
    <p:extLst>
      <p:ext uri="{BB962C8B-B14F-4D97-AF65-F5344CB8AC3E}">
        <p14:creationId xmlns:p14="http://schemas.microsoft.com/office/powerpoint/2010/main" val="200326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12</a:t>
            </a:fld>
            <a:endParaRPr lang="en-US" altLang="en-US"/>
          </a:p>
        </p:txBody>
      </p:sp>
      <p:pic>
        <p:nvPicPr>
          <p:cNvPr id="11" name="Picture 10"/>
          <p:cNvPicPr>
            <a:picLocks noChangeAspect="1"/>
          </p:cNvPicPr>
          <p:nvPr/>
        </p:nvPicPr>
        <p:blipFill>
          <a:blip r:embed="rId3"/>
          <a:stretch>
            <a:fillRect/>
          </a:stretch>
        </p:blipFill>
        <p:spPr>
          <a:xfrm>
            <a:off x="457200" y="903668"/>
            <a:ext cx="7325747" cy="5544324"/>
          </a:xfrm>
          <a:prstGeom prst="rect">
            <a:avLst/>
          </a:prstGeom>
        </p:spPr>
      </p:pic>
      <p:sp>
        <p:nvSpPr>
          <p:cNvPr id="4" name="TextBox 3"/>
          <p:cNvSpPr txBox="1"/>
          <p:nvPr/>
        </p:nvSpPr>
        <p:spPr>
          <a:xfrm>
            <a:off x="1158365" y="1661816"/>
            <a:ext cx="5923416" cy="830997"/>
          </a:xfrm>
          <a:prstGeom prst="rect">
            <a:avLst/>
          </a:prstGeom>
          <a:noFill/>
        </p:spPr>
        <p:txBody>
          <a:bodyPr wrap="none" rtlCol="0">
            <a:spAutoFit/>
          </a:bodyPr>
          <a:lstStyle/>
          <a:p>
            <a:r>
              <a:rPr lang="el-GR" dirty="0">
                <a:solidFill>
                  <a:schemeClr val="bg1"/>
                </a:solidFill>
              </a:rPr>
              <a:t>Δείκτης σταθμισμένης ονομαστικής ισοτιμίας </a:t>
            </a:r>
          </a:p>
          <a:p>
            <a:r>
              <a:rPr lang="el-GR" dirty="0">
                <a:solidFill>
                  <a:schemeClr val="bg1"/>
                </a:solidFill>
              </a:rPr>
              <a:t>του δολαρίου ΗΠΑ</a:t>
            </a:r>
          </a:p>
        </p:txBody>
      </p:sp>
    </p:spTree>
    <p:extLst>
      <p:ext uri="{BB962C8B-B14F-4D97-AF65-F5344CB8AC3E}">
        <p14:creationId xmlns:p14="http://schemas.microsoft.com/office/powerpoint/2010/main" val="380485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13</a:t>
            </a:fld>
            <a:endParaRPr lang="en-US" altLang="en-US"/>
          </a:p>
        </p:txBody>
      </p:sp>
      <p:pic>
        <p:nvPicPr>
          <p:cNvPr id="10" name="Picture 9"/>
          <p:cNvPicPr>
            <a:picLocks noChangeAspect="1"/>
          </p:cNvPicPr>
          <p:nvPr/>
        </p:nvPicPr>
        <p:blipFill>
          <a:blip r:embed="rId3"/>
          <a:stretch>
            <a:fillRect/>
          </a:stretch>
        </p:blipFill>
        <p:spPr>
          <a:xfrm>
            <a:off x="332417" y="1142224"/>
            <a:ext cx="7057211" cy="5324820"/>
          </a:xfrm>
          <a:prstGeom prst="rect">
            <a:avLst/>
          </a:prstGeom>
        </p:spPr>
      </p:pic>
    </p:spTree>
    <p:extLst>
      <p:ext uri="{BB962C8B-B14F-4D97-AF65-F5344CB8AC3E}">
        <p14:creationId xmlns:p14="http://schemas.microsoft.com/office/powerpoint/2010/main" val="91637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5"/>
            <a:ext cx="7543800" cy="675073"/>
          </a:xfrm>
        </p:spPr>
        <p:txBody>
          <a:bodyPr anchor="ctr"/>
          <a:lstStyle/>
          <a:p>
            <a:r>
              <a:rPr lang="el-GR" altLang="en-US" sz="3500" dirty="0"/>
              <a:t>Αγορά Συναλλάγματος</a:t>
            </a:r>
            <a:endParaRPr lang="en-IN" sz="35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14</a:t>
            </a:fld>
            <a:endParaRPr lang="en-US" altLang="en-US"/>
          </a:p>
        </p:txBody>
      </p:sp>
      <p:pic>
        <p:nvPicPr>
          <p:cNvPr id="4" name="Picture 3"/>
          <p:cNvPicPr>
            <a:picLocks noChangeAspect="1"/>
          </p:cNvPicPr>
          <p:nvPr/>
        </p:nvPicPr>
        <p:blipFill>
          <a:blip r:embed="rId3"/>
          <a:stretch>
            <a:fillRect/>
          </a:stretch>
        </p:blipFill>
        <p:spPr>
          <a:xfrm>
            <a:off x="546000" y="1222435"/>
            <a:ext cx="6163025" cy="5225683"/>
          </a:xfrm>
          <a:prstGeom prst="rect">
            <a:avLst/>
          </a:prstGeom>
        </p:spPr>
      </p:pic>
    </p:spTree>
    <p:extLst>
      <p:ext uri="{BB962C8B-B14F-4D97-AF65-F5344CB8AC3E}">
        <p14:creationId xmlns:p14="http://schemas.microsoft.com/office/powerpoint/2010/main" val="11504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95"/>
            <a:ext cx="7543800" cy="969289"/>
          </a:xfrm>
        </p:spPr>
        <p:txBody>
          <a:bodyPr anchor="ctr"/>
          <a:lstStyle/>
          <a:p>
            <a:r>
              <a:rPr lang="el-GR" altLang="en-US" sz="3500" dirty="0"/>
              <a:t>Αγορές Χρηματοοικονομικών Παραγώγων</a:t>
            </a:r>
            <a:r>
              <a:rPr lang="en-US" altLang="en-US" sz="1000" b="0" dirty="0"/>
              <a:t>1</a:t>
            </a:r>
            <a:endParaRPr lang="en-IN" sz="1000" b="0" dirty="0"/>
          </a:p>
        </p:txBody>
      </p:sp>
      <p:sp>
        <p:nvSpPr>
          <p:cNvPr id="3" name="Content Placeholder 2"/>
          <p:cNvSpPr>
            <a:spLocks noGrp="1"/>
          </p:cNvSpPr>
          <p:nvPr>
            <p:ph idx="1"/>
          </p:nvPr>
        </p:nvSpPr>
        <p:spPr>
          <a:xfrm>
            <a:off x="457200" y="1837684"/>
            <a:ext cx="8229600" cy="3064493"/>
          </a:xfrm>
        </p:spPr>
        <p:txBody>
          <a:bodyPr/>
          <a:lstStyle/>
          <a:p>
            <a:pPr marL="0" indent="0">
              <a:buNone/>
            </a:pPr>
            <a:r>
              <a:rPr lang="el-GR" altLang="en-US" b="1" dirty="0"/>
              <a:t>Παράγωγο χρηματοοικονομικό προϊόν</a:t>
            </a:r>
            <a:r>
              <a:rPr lang="en-US" altLang="en-US" b="1" dirty="0"/>
              <a:t>.</a:t>
            </a:r>
          </a:p>
          <a:p>
            <a:pPr marL="291600" lvl="1" indent="-291600" eaLnBrk="1" hangingPunct="1">
              <a:spcBef>
                <a:spcPts val="600"/>
              </a:spcBef>
              <a:buSzPct val="100000"/>
            </a:pPr>
            <a:r>
              <a:rPr lang="el-GR" altLang="en-US" sz="2200" dirty="0"/>
              <a:t>Ένα χρηματοοικονομικό προϊόν του οποίου η χρηματοροή είναι συνδεδεμένη με ένα άλλο χρηματοοικονομικό προϊόν το οποίο έχει εκδοθεί στο παρελθόν όπως για παράδειγμα ένα αξιόγραφο που διαπραγματεύεται στην αγορά κεφαλαίου ή ένα νόμισμα στην αγορά συναλλάγματος</a:t>
            </a:r>
            <a:r>
              <a:rPr lang="en-US" altLang="en-US" sz="2200" dirty="0"/>
              <a:t>.</a:t>
            </a:r>
          </a:p>
          <a:p>
            <a:pPr marL="622800" lvl="2" indent="-320400" eaLnBrk="1" hangingPunct="1">
              <a:spcBef>
                <a:spcPts val="600"/>
              </a:spcBef>
              <a:buSzPct val="100000"/>
            </a:pPr>
            <a:r>
              <a:rPr lang="el-GR" altLang="en-US" sz="2000" dirty="0"/>
              <a:t>Γενικά το παράγωγο θεωρείται μια συμφωνία για ανταλλαγή συγκεκριμένης ποσότητας άυλων περιουσιακών στοιχείων σε προκαθορισμένη τιμή και σε προκαθορισμένη μελλοντική χρονική στιγμή. </a:t>
            </a:r>
          </a:p>
          <a:p>
            <a:pPr marL="302400" lvl="2" indent="0" eaLnBrk="1" hangingPunct="1">
              <a:spcBef>
                <a:spcPts val="600"/>
              </a:spcBef>
              <a:buSzPct val="100000"/>
              <a:buNone/>
            </a:pPr>
            <a:r>
              <a:rPr lang="el-GR" altLang="en-US" sz="2200" dirty="0"/>
              <a:t>Ο κυριότερος λόγος ύπαρξης της αγοράς παραγώγων είναι η μεταβίβαση κινδύνου μεταξύ των συμμετεχόντων. </a:t>
            </a:r>
            <a:endParaRPr lang="en-US" altLang="en-US" sz="2200"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15</a:t>
            </a:fld>
            <a:endParaRPr lang="en-US" altLang="en-US"/>
          </a:p>
        </p:txBody>
      </p:sp>
    </p:spTree>
    <p:extLst>
      <p:ext uri="{BB962C8B-B14F-4D97-AF65-F5344CB8AC3E}">
        <p14:creationId xmlns:p14="http://schemas.microsoft.com/office/powerpoint/2010/main" val="218401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2"/>
            <a:ext cx="7543800" cy="1062037"/>
          </a:xfrm>
        </p:spPr>
        <p:txBody>
          <a:bodyPr anchor="ctr"/>
          <a:lstStyle/>
          <a:p>
            <a:r>
              <a:rPr lang="el-GR" altLang="en-US" sz="3500" dirty="0"/>
              <a:t>Αγορές Χρηματοοικονομικών Παραγώνων</a:t>
            </a:r>
            <a:r>
              <a:rPr lang="en-US" altLang="en-US" sz="1000" b="0" dirty="0"/>
              <a:t>2</a:t>
            </a:r>
            <a:endParaRPr lang="en-IN" sz="1000" b="0" dirty="0"/>
          </a:p>
        </p:txBody>
      </p:sp>
      <p:sp>
        <p:nvSpPr>
          <p:cNvPr id="4" name="Content Placeholder 3"/>
          <p:cNvSpPr>
            <a:spLocks noGrp="1"/>
          </p:cNvSpPr>
          <p:nvPr>
            <p:ph idx="1"/>
          </p:nvPr>
        </p:nvSpPr>
        <p:spPr>
          <a:xfrm>
            <a:off x="457200" y="1854015"/>
            <a:ext cx="8229600" cy="3497632"/>
          </a:xfrm>
        </p:spPr>
        <p:txBody>
          <a:bodyPr/>
          <a:lstStyle/>
          <a:p>
            <a:pPr marL="0" indent="0" eaLnBrk="1" hangingPunct="1">
              <a:buNone/>
            </a:pPr>
            <a:r>
              <a:rPr lang="el-GR" altLang="en-US" b="1" dirty="0"/>
              <a:t>Επιλεγμένα παραδείγματα χρηματοοικονομικών παράγωγων προϊόντων</a:t>
            </a:r>
            <a:r>
              <a:rPr lang="en-US" altLang="en-US" b="1" dirty="0"/>
              <a:t>.</a:t>
            </a:r>
          </a:p>
          <a:p>
            <a:pPr marL="291600" lvl="1" indent="-291600" eaLnBrk="1" hangingPunct="1">
              <a:spcBef>
                <a:spcPts val="600"/>
              </a:spcBef>
              <a:buSzPct val="100000"/>
            </a:pPr>
            <a:r>
              <a:rPr lang="el-GR" altLang="en-US" dirty="0"/>
              <a:t>Χρηματιστηριακώς διαπραγματεύσιμα παράγωγα</a:t>
            </a:r>
            <a:r>
              <a:rPr lang="en-US" altLang="en-US" dirty="0"/>
              <a:t>.</a:t>
            </a:r>
          </a:p>
          <a:p>
            <a:pPr marL="622800" lvl="2" indent="-320400" eaLnBrk="1" hangingPunct="1">
              <a:spcBef>
                <a:spcPts val="600"/>
              </a:spcBef>
              <a:buSzPct val="80000"/>
            </a:pPr>
            <a:r>
              <a:rPr lang="el-GR" altLang="en-US" sz="2100" dirty="0"/>
              <a:t>Δικαιώματα προαίρεσης </a:t>
            </a:r>
            <a:r>
              <a:rPr lang="en-US" altLang="en-US" sz="2100" dirty="0"/>
              <a:t>(options)</a:t>
            </a:r>
            <a:r>
              <a:rPr lang="el-GR" altLang="en-US" sz="2100" dirty="0"/>
              <a:t>, συμβόλαια μελλοντικής εκπλήρωσης (futures)</a:t>
            </a:r>
            <a:r>
              <a:rPr lang="en-US" altLang="en-US" sz="2100" dirty="0"/>
              <a:t>.</a:t>
            </a:r>
          </a:p>
          <a:p>
            <a:pPr marL="291600" lvl="1" indent="-291600" eaLnBrk="1" hangingPunct="1">
              <a:spcBef>
                <a:spcPts val="600"/>
              </a:spcBef>
              <a:buSzPct val="100000"/>
            </a:pPr>
            <a:r>
              <a:rPr lang="el-GR" altLang="en-US" dirty="0"/>
              <a:t>Εξω χρηματιστηριακά παράγωγα</a:t>
            </a:r>
            <a:r>
              <a:rPr lang="en-US" altLang="en-US" dirty="0"/>
              <a:t>.</a:t>
            </a:r>
          </a:p>
          <a:p>
            <a:pPr marL="622800" lvl="2" indent="-320400" eaLnBrk="1" hangingPunct="1">
              <a:spcBef>
                <a:spcPts val="600"/>
              </a:spcBef>
              <a:buSzPct val="80000"/>
            </a:pPr>
            <a:r>
              <a:rPr lang="el-GR" altLang="en-US" sz="2100" dirty="0"/>
              <a:t>Προθεσμιακά συμβόλαια (forwards)</a:t>
            </a:r>
            <a:r>
              <a:rPr lang="en-US" altLang="en-US" sz="2100" dirty="0"/>
              <a:t>.</a:t>
            </a:r>
          </a:p>
          <a:p>
            <a:pPr marL="622800" lvl="2" indent="-320400" eaLnBrk="1" hangingPunct="1">
              <a:spcBef>
                <a:spcPts val="600"/>
              </a:spcBef>
              <a:buSzPct val="80000"/>
            </a:pPr>
            <a:r>
              <a:rPr lang="el-GR" altLang="en-US" sz="2100" dirty="0"/>
              <a:t>Συμφωνίες ανταλλαγής (</a:t>
            </a:r>
            <a:r>
              <a:rPr lang="en-US" altLang="en-US" sz="2100" dirty="0"/>
              <a:t>swaps).</a:t>
            </a:r>
          </a:p>
        </p:txBody>
      </p:sp>
      <p:sp>
        <p:nvSpPr>
          <p:cNvPr id="3" name="Slide Number Placeholder 2"/>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16</a:t>
            </a:fld>
            <a:endParaRPr lang="en-US" altLang="en-US" dirty="0"/>
          </a:p>
        </p:txBody>
      </p:sp>
    </p:spTree>
    <p:extLst>
      <p:ext uri="{BB962C8B-B14F-4D97-AF65-F5344CB8AC3E}">
        <p14:creationId xmlns:p14="http://schemas.microsoft.com/office/powerpoint/2010/main" val="361713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r>
              <a:rPr lang="el-GR" altLang="en-US" sz="3500" dirty="0"/>
              <a:t> </a:t>
            </a:r>
            <a:endParaRPr lang="en-IN" sz="1000" b="0" dirty="0"/>
          </a:p>
        </p:txBody>
      </p:sp>
      <p:sp>
        <p:nvSpPr>
          <p:cNvPr id="3" name="Content Placeholder 2"/>
          <p:cNvSpPr>
            <a:spLocks noGrp="1"/>
          </p:cNvSpPr>
          <p:nvPr>
            <p:ph idx="1"/>
          </p:nvPr>
        </p:nvSpPr>
        <p:spPr>
          <a:xfrm>
            <a:off x="446874" y="1219929"/>
            <a:ext cx="8229600" cy="792931"/>
          </a:xfrm>
        </p:spPr>
        <p:txBody>
          <a:bodyPr/>
          <a:lstStyle/>
          <a:p>
            <a:pPr marL="403200" indent="-403200">
              <a:spcBef>
                <a:spcPts val="600"/>
              </a:spcBef>
              <a:buSzPct val="100000"/>
              <a:buFont typeface="+mj-lt"/>
              <a:buAutoNum type="arabicPeriod"/>
            </a:pPr>
            <a:r>
              <a:rPr lang="el-GR" altLang="en-US" sz="2400" dirty="0"/>
              <a:t>Τα παράγωγα που είναι συνδεδεμένα με τα στεγαστικά δάνεια οδήγησαν στην δημιουργία μεγάλων ποσοτήτων χρέους συνδεδεμένου με την αγορά ακινήτων στα μέσα του 2000.</a:t>
            </a:r>
            <a:endParaRPr lang="en-US" altLang="en-US" sz="2400" dirty="0"/>
          </a:p>
        </p:txBody>
      </p:sp>
      <p:sp>
        <p:nvSpPr>
          <p:cNvPr id="4" name="Content Placeholder 3"/>
          <p:cNvSpPr>
            <a:spLocks noGrp="1"/>
          </p:cNvSpPr>
          <p:nvPr>
            <p:ph idx="13"/>
          </p:nvPr>
        </p:nvSpPr>
        <p:spPr>
          <a:xfrm>
            <a:off x="457200" y="2612962"/>
            <a:ext cx="8229600" cy="2131253"/>
          </a:xfrm>
        </p:spPr>
        <p:txBody>
          <a:bodyPr/>
          <a:lstStyle/>
          <a:p>
            <a:pPr marL="0" indent="0">
              <a:spcBef>
                <a:spcPts val="1000"/>
              </a:spcBef>
              <a:spcAft>
                <a:spcPts val="1000"/>
              </a:spcAft>
              <a:buSzPct val="100000"/>
              <a:buNone/>
            </a:pPr>
            <a:r>
              <a:rPr lang="el-GR" altLang="en-US" sz="2400" dirty="0"/>
              <a:t>Αυξανόμενη σημασία ενός ‘σκιώδους τραπεζικού συστήματος’</a:t>
            </a:r>
            <a:r>
              <a:rPr lang="en-US" altLang="en-US" sz="2400" dirty="0"/>
              <a:t>.</a:t>
            </a:r>
          </a:p>
          <a:p>
            <a:pPr marL="403200" indent="-403200">
              <a:spcBef>
                <a:spcPts val="600"/>
              </a:spcBef>
              <a:buSzPct val="100000"/>
              <a:buFont typeface="+mj-lt"/>
              <a:buAutoNum type="arabicPeriod" startAt="2"/>
            </a:pPr>
            <a:r>
              <a:rPr lang="el-GR" altLang="en-US" sz="2400" dirty="0"/>
              <a:t>Τα παράγωγα που συνδέονται με τα στεγαστικά συνέβαλαν στην εξάπλωση του κινδύνου που συνδέεται με την στεγαστική πίστη (πιστωτικός κίνδυνος) σε μεγαλύτερη μερίδα επενδυτών.</a:t>
            </a:r>
            <a:endParaRPr lang="en-US" altLang="en-US" sz="2400" dirty="0"/>
          </a:p>
          <a:p>
            <a:pPr marL="403200" indent="-403200">
              <a:spcBef>
                <a:spcPts val="600"/>
              </a:spcBef>
              <a:buSzPct val="100000"/>
              <a:buFont typeface="+mj-lt"/>
              <a:buAutoNum type="arabicPeriod" startAt="2"/>
            </a:pPr>
            <a:endParaRPr lang="el-GR" altLang="en-US" sz="2400" dirty="0"/>
          </a:p>
        </p:txBody>
      </p:sp>
      <p:sp>
        <p:nvSpPr>
          <p:cNvPr id="7" name="Content Placeholder 6"/>
          <p:cNvSpPr>
            <a:spLocks noGrp="1"/>
          </p:cNvSpPr>
          <p:nvPr>
            <p:ph idx="15"/>
          </p:nvPr>
        </p:nvSpPr>
        <p:spPr>
          <a:xfrm>
            <a:off x="533477" y="4744215"/>
            <a:ext cx="7864678" cy="484155"/>
          </a:xfrm>
        </p:spPr>
        <p:txBody>
          <a:bodyPr/>
          <a:lstStyle/>
          <a:p>
            <a:pPr marL="291600" lvl="1" indent="-291600">
              <a:spcBef>
                <a:spcPts val="600"/>
              </a:spcBef>
              <a:buSzPct val="100000"/>
            </a:pPr>
            <a:r>
              <a:rPr lang="el-GR" altLang="en-US" sz="2400" dirty="0"/>
              <a:t>Υποβάθμιση των κριτηρίων αναδοχής δανείων που οδήγησε σε χαμηλότερη ποιότητα χρηματοοικονομικών προιόντων χρέους</a:t>
            </a:r>
            <a:r>
              <a:rPr lang="en-US" altLang="en-US" sz="2400" dirty="0"/>
              <a:t>.</a:t>
            </a:r>
            <a:endParaRPr lang="el-GR" altLang="en-US" sz="2400" dirty="0"/>
          </a:p>
          <a:p>
            <a:pPr marL="291600" lvl="1" indent="-291600">
              <a:spcBef>
                <a:spcPts val="600"/>
              </a:spcBef>
              <a:buSzPct val="100000"/>
            </a:pPr>
            <a:r>
              <a:rPr lang="el-GR" altLang="en-US" sz="2000" dirty="0"/>
              <a:t>Αλλαγή του τραπεζικού τοπίου από ‘</a:t>
            </a:r>
            <a:r>
              <a:rPr lang="el-GR" altLang="en-US" sz="2000" b="1" dirty="0"/>
              <a:t>δημιουργία και διακράτηση δανείων</a:t>
            </a:r>
            <a:r>
              <a:rPr lang="el-GR" altLang="en-US" sz="2000" dirty="0"/>
              <a:t>’ σε ‘</a:t>
            </a:r>
            <a:r>
              <a:rPr lang="el-GR" altLang="en-US" sz="2000" b="1" dirty="0"/>
              <a:t>δημιουργία και εκποίηση δανείων</a:t>
            </a:r>
            <a:r>
              <a:rPr lang="el-GR" altLang="en-US" sz="2000" dirty="0"/>
              <a:t>’</a:t>
            </a:r>
          </a:p>
          <a:p>
            <a:pPr marL="291600" lvl="1" indent="-291600">
              <a:spcBef>
                <a:spcPts val="600"/>
              </a:spcBef>
              <a:buSzPct val="100000"/>
            </a:pPr>
            <a:endParaRPr lang="el-GR" altLang="en-US" sz="2400" dirty="0"/>
          </a:p>
        </p:txBody>
      </p:sp>
      <p:sp>
        <p:nvSpPr>
          <p:cNvPr id="2" name="Slide Number Placeholder 1"/>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17</a:t>
            </a:fld>
            <a:endParaRPr lang="en-US" altLang="en-US" dirty="0"/>
          </a:p>
        </p:txBody>
      </p:sp>
    </p:spTree>
    <p:extLst>
      <p:ext uri="{BB962C8B-B14F-4D97-AF65-F5344CB8AC3E}">
        <p14:creationId xmlns:p14="http://schemas.microsoft.com/office/powerpoint/2010/main" val="54739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a:t>Το Ρυθμιστικό Πλαίσιο των Χρηματοπιστωτικών Αγορών</a:t>
            </a:r>
            <a:endParaRPr lang="en-IN" sz="3500" dirty="0"/>
          </a:p>
        </p:txBody>
      </p:sp>
      <p:sp>
        <p:nvSpPr>
          <p:cNvPr id="4" name="Content Placeholder 3"/>
          <p:cNvSpPr>
            <a:spLocks noGrp="1"/>
          </p:cNvSpPr>
          <p:nvPr>
            <p:ph idx="1"/>
          </p:nvPr>
        </p:nvSpPr>
        <p:spPr/>
        <p:txBody>
          <a:bodyPr/>
          <a:lstStyle/>
          <a:p>
            <a:pPr marL="0" indent="0" eaLnBrk="1" hangingPunct="1">
              <a:buNone/>
            </a:pPr>
            <a:r>
              <a:rPr lang="el-GR" altLang="en-US" b="1" dirty="0"/>
              <a:t>Ο νόμος για την λειτουργία των αξιογράφων του 1933  (</a:t>
            </a:r>
            <a:r>
              <a:rPr lang="en-US" altLang="en-US" b="1" dirty="0"/>
              <a:t>The Securities Act of 1933</a:t>
            </a:r>
            <a:r>
              <a:rPr lang="el-GR" altLang="en-US" b="1" dirty="0"/>
              <a:t>)</a:t>
            </a:r>
            <a:r>
              <a:rPr lang="en-US" altLang="en-US" b="1" dirty="0"/>
              <a:t>.</a:t>
            </a:r>
          </a:p>
          <a:p>
            <a:pPr marL="291600" lvl="1" indent="-291600" eaLnBrk="1" hangingPunct="1">
              <a:spcBef>
                <a:spcPts val="600"/>
              </a:spcBef>
              <a:buSzPct val="100000"/>
            </a:pPr>
            <a:r>
              <a:rPr lang="el-GR" altLang="en-US" dirty="0"/>
              <a:t>Πλήρης και αξιόπιστη δημοσιοποίηση στοιχείων (ενημερωτικό δελτίο) και καταχώρηση τίτλων (στην Επιτροπή Κεφαλαιαγοράς)</a:t>
            </a:r>
            <a:r>
              <a:rPr lang="en-US" altLang="en-US" dirty="0"/>
              <a:t>.</a:t>
            </a:r>
          </a:p>
        </p:txBody>
      </p:sp>
      <p:sp>
        <p:nvSpPr>
          <p:cNvPr id="7" name="Content Placeholder 6"/>
          <p:cNvSpPr>
            <a:spLocks noGrp="1"/>
          </p:cNvSpPr>
          <p:nvPr>
            <p:ph idx="14"/>
          </p:nvPr>
        </p:nvSpPr>
        <p:spPr>
          <a:xfrm>
            <a:off x="333301" y="3931330"/>
            <a:ext cx="8229600" cy="1371069"/>
          </a:xfrm>
        </p:spPr>
        <p:txBody>
          <a:bodyPr/>
          <a:lstStyle/>
          <a:p>
            <a:pPr marL="0" indent="0" eaLnBrk="1" hangingPunct="1">
              <a:buNone/>
            </a:pPr>
            <a:r>
              <a:rPr lang="el-GR" altLang="en-US" b="1" dirty="0"/>
              <a:t>Ο νόμος για την λειτουργία της αγοράς των αξιογράφων του 1934 (</a:t>
            </a:r>
            <a:r>
              <a:rPr lang="en-US" altLang="en-US" b="1" dirty="0"/>
              <a:t>The Securities Exchange Act of 1934</a:t>
            </a:r>
            <a:r>
              <a:rPr lang="el-GR" altLang="en-US" b="1" dirty="0"/>
              <a:t>)</a:t>
            </a:r>
            <a:r>
              <a:rPr lang="en-US" altLang="en-US" b="1" dirty="0"/>
              <a:t>.</a:t>
            </a:r>
          </a:p>
          <a:p>
            <a:pPr marL="291600" lvl="1" indent="-291600" eaLnBrk="1" hangingPunct="1">
              <a:spcBef>
                <a:spcPts val="600"/>
              </a:spcBef>
              <a:buSzPct val="100000"/>
            </a:pPr>
            <a:r>
              <a:rPr lang="en-US" altLang="en-US" dirty="0"/>
              <a:t>H </a:t>
            </a:r>
            <a:r>
              <a:rPr lang="el-GR" altLang="en-US" dirty="0"/>
              <a:t>Επιτροπή Κεφαλαιαγοράς (</a:t>
            </a:r>
            <a:r>
              <a:rPr lang="en-US" altLang="en-US" dirty="0"/>
              <a:t>Securities and Exchange Commission, SEC </a:t>
            </a:r>
            <a:r>
              <a:rPr lang="el-GR" altLang="en-US" dirty="0"/>
              <a:t>στις ΗΠΑ</a:t>
            </a:r>
            <a:r>
              <a:rPr lang="en-US" altLang="en-US" dirty="0"/>
              <a:t>) </a:t>
            </a:r>
            <a:r>
              <a:rPr lang="el-GR" altLang="en-US" dirty="0"/>
              <a:t>είναι ο κύριος εποπτικός φορέας των χρηματοπιστωτικών αγορών. </a:t>
            </a:r>
            <a:endParaRPr lang="en-US" altLang="en-US"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18</a:t>
            </a:fld>
            <a:endParaRPr lang="en-US" altLang="en-US"/>
          </a:p>
        </p:txBody>
      </p:sp>
    </p:spTree>
    <p:extLst>
      <p:ext uri="{BB962C8B-B14F-4D97-AF65-F5344CB8AC3E}">
        <p14:creationId xmlns:p14="http://schemas.microsoft.com/office/powerpoint/2010/main" val="6697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a:t>Χρηματοπιστωτικά Ιδρύματα </a:t>
            </a:r>
            <a:r>
              <a:rPr lang="en-US" altLang="en-US" sz="3500" dirty="0"/>
              <a:t>(</a:t>
            </a:r>
            <a:r>
              <a:rPr lang="el-GR" altLang="en-US" sz="3500" dirty="0"/>
              <a:t>ΧΙ</a:t>
            </a:r>
            <a:r>
              <a:rPr lang="en-US" altLang="en-US" sz="3500" dirty="0"/>
              <a:t>)</a:t>
            </a:r>
            <a:endParaRPr lang="en-IN" sz="3500" dirty="0"/>
          </a:p>
        </p:txBody>
      </p:sp>
      <p:sp>
        <p:nvSpPr>
          <p:cNvPr id="5" name="Content Placeholder 4"/>
          <p:cNvSpPr>
            <a:spLocks noGrp="1"/>
          </p:cNvSpPr>
          <p:nvPr>
            <p:ph idx="1"/>
          </p:nvPr>
        </p:nvSpPr>
        <p:spPr>
          <a:xfrm>
            <a:off x="457200" y="1719262"/>
            <a:ext cx="8229600" cy="1331945"/>
          </a:xfrm>
        </p:spPr>
        <p:txBody>
          <a:bodyPr/>
          <a:lstStyle/>
          <a:p>
            <a:pPr marL="0" indent="0" eaLnBrk="1" hangingPunct="1">
              <a:buNone/>
            </a:pPr>
            <a:r>
              <a:rPr lang="el-GR" altLang="en-US" sz="2800" b="1" dirty="0"/>
              <a:t>Χρηματοπιστωτικά Ιδρύματα</a:t>
            </a:r>
            <a:r>
              <a:rPr lang="en-US" altLang="en-US" sz="2800" b="1" dirty="0"/>
              <a:t>.</a:t>
            </a:r>
          </a:p>
          <a:p>
            <a:pPr marL="291600" lvl="1" indent="-291600" eaLnBrk="1" hangingPunct="1">
              <a:spcBef>
                <a:spcPts val="600"/>
              </a:spcBef>
              <a:buSzPct val="100000"/>
            </a:pPr>
            <a:r>
              <a:rPr lang="el-GR" altLang="en-US" sz="2400" dirty="0"/>
              <a:t>Πρόκειται για οργανισμούς μέσω των οποίων οι προμηθευτές κεφαλαίων διοχετεύουν τα πλεονάζοντα κεφάλαια στους χρήστες κεφαλαίων</a:t>
            </a:r>
            <a:r>
              <a:rPr lang="en-US" altLang="en-US" sz="2400" dirty="0"/>
              <a:t>.</a:t>
            </a:r>
          </a:p>
        </p:txBody>
      </p:sp>
      <p:sp>
        <p:nvSpPr>
          <p:cNvPr id="6" name="Content Placeholder 5"/>
          <p:cNvSpPr>
            <a:spLocks noGrp="1"/>
          </p:cNvSpPr>
          <p:nvPr>
            <p:ph idx="13"/>
          </p:nvPr>
        </p:nvSpPr>
        <p:spPr>
          <a:xfrm>
            <a:off x="457200" y="3258865"/>
            <a:ext cx="8229600" cy="1958027"/>
          </a:xfrm>
        </p:spPr>
        <p:txBody>
          <a:bodyPr/>
          <a:lstStyle/>
          <a:p>
            <a:pPr marL="0" indent="0" eaLnBrk="1" hangingPunct="1">
              <a:buNone/>
            </a:pPr>
            <a:r>
              <a:rPr lang="el-GR" altLang="en-US" sz="2800" b="1" dirty="0"/>
              <a:t>Τα χρηματοπιστωτικά ιδρύματα διακρίνονται σε</a:t>
            </a:r>
            <a:r>
              <a:rPr lang="en-US" altLang="en-US" sz="2800" b="1" dirty="0"/>
              <a:t>: </a:t>
            </a:r>
          </a:p>
          <a:p>
            <a:pPr marL="291600" lvl="1" indent="-291600" eaLnBrk="1" hangingPunct="1">
              <a:spcBef>
                <a:spcPts val="600"/>
              </a:spcBef>
              <a:buSzPct val="100000"/>
            </a:pPr>
            <a:r>
              <a:rPr lang="el-GR" altLang="en-US" sz="2400" b="1" dirty="0"/>
              <a:t>Εκείνα που αποδέχονται καταθέσεις</a:t>
            </a:r>
            <a:r>
              <a:rPr lang="en-US" altLang="en-US" sz="2400" b="1" dirty="0"/>
              <a:t>.</a:t>
            </a:r>
          </a:p>
          <a:p>
            <a:pPr marL="622800" lvl="2" indent="-320400" eaLnBrk="1" hangingPunct="1">
              <a:spcBef>
                <a:spcPts val="600"/>
              </a:spcBef>
              <a:buSzPct val="80000"/>
            </a:pPr>
            <a:r>
              <a:rPr lang="el-GR" altLang="en-US" sz="2400" dirty="0"/>
              <a:t>Καταθετικά έναντι μη καταθετικών χρηματοπιστωτικών ιδρυμάτων</a:t>
            </a:r>
            <a:r>
              <a:rPr lang="en-US" altLang="en-US" sz="2400" dirty="0"/>
              <a:t>.</a:t>
            </a:r>
          </a:p>
          <a:p>
            <a:pPr marL="291600" lvl="1" indent="-291600" eaLnBrk="1" hangingPunct="1">
              <a:spcBef>
                <a:spcPts val="600"/>
              </a:spcBef>
              <a:buSzPct val="100000"/>
            </a:pPr>
            <a:r>
              <a:rPr lang="el-GR" altLang="en-US" sz="2400" b="1" dirty="0"/>
              <a:t>Εκείνα που δέχονται χρηματικά κεφάλαια από τους πελάτες τους μέσω συγκεκριμένων συμφωνιών που έχουν συνάψει με αυτούς.</a:t>
            </a:r>
            <a:endParaRPr lang="en-US" altLang="en-US" sz="2400" b="1"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19</a:t>
            </a:fld>
            <a:endParaRPr lang="en-US" altLang="en-US"/>
          </a:p>
        </p:txBody>
      </p:sp>
    </p:spTree>
    <p:extLst>
      <p:ext uri="{BB962C8B-B14F-4D97-AF65-F5344CB8AC3E}">
        <p14:creationId xmlns:p14="http://schemas.microsoft.com/office/powerpoint/2010/main" val="37608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US" altLang="en-US" dirty="0">
                <a:latin typeface="Calibri" panose="020F0502020204030204" pitchFamily="34" charset="0"/>
              </a:rPr>
              <a:t>Saunders &amp; Cornett  </a:t>
            </a:r>
            <a:r>
              <a:rPr lang="el-GR" altLang="en-US" dirty="0">
                <a:latin typeface="Calibri" panose="020F0502020204030204" pitchFamily="34" charset="0"/>
              </a:rPr>
              <a:t>Κεφάλαιο 1 </a:t>
            </a:r>
            <a:endParaRPr lang="en-US" altLang="en-US" dirty="0">
              <a:latin typeface="Calibri" panose="020F0502020204030204" pitchFamily="34" charset="0"/>
            </a:endParaRPr>
          </a:p>
        </p:txBody>
      </p:sp>
      <p:sp>
        <p:nvSpPr>
          <p:cNvPr id="3075" name="Rectangle 5"/>
          <p:cNvSpPr>
            <a:spLocks noGrp="1" noChangeArrowheads="1"/>
          </p:cNvSpPr>
          <p:nvPr>
            <p:ph type="subTitle" idx="1"/>
          </p:nvPr>
        </p:nvSpPr>
        <p:spPr>
          <a:xfrm>
            <a:off x="315913" y="3049588"/>
            <a:ext cx="6781800" cy="1743793"/>
          </a:xfrm>
        </p:spPr>
        <p:txBody>
          <a:bodyPr/>
          <a:lstStyle/>
          <a:p>
            <a:pPr algn="l" eaLnBrk="1" hangingPunct="1"/>
            <a:r>
              <a:rPr lang="el-GR" altLang="en-US" sz="4400" dirty="0">
                <a:latin typeface="Calibri" panose="020F0502020204030204" pitchFamily="34" charset="0"/>
              </a:rPr>
              <a:t>Ο ρόλος των Χρηματοοικονομικών αγορών και Ιδρυμάτων στην οικονομία</a:t>
            </a:r>
            <a:endParaRPr lang="en-US" altLang="en-US" sz="4400" dirty="0">
              <a:latin typeface="Calibri" panose="020F0502020204030204" pitchFamily="34" charset="0"/>
            </a:endParaRPr>
          </a:p>
        </p:txBody>
      </p:sp>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3664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323667" cy="912747"/>
          </a:xfrm>
        </p:spPr>
        <p:txBody>
          <a:bodyPr anchor="ctr"/>
          <a:lstStyle/>
          <a:p>
            <a:r>
              <a:rPr lang="el-GR" sz="3500" dirty="0"/>
              <a:t>Άμεση ροή κεφαλαίων</a:t>
            </a:r>
            <a:endParaRPr lang="en-IN" sz="3500" dirty="0"/>
          </a:p>
        </p:txBody>
      </p:sp>
      <p:sp>
        <p:nvSpPr>
          <p:cNvPr id="10" name="Content Placeholder 9"/>
          <p:cNvSpPr>
            <a:spLocks noGrp="1"/>
          </p:cNvSpPr>
          <p:nvPr>
            <p:ph idx="1"/>
          </p:nvPr>
        </p:nvSpPr>
        <p:spPr>
          <a:xfrm>
            <a:off x="457200" y="1777013"/>
            <a:ext cx="8229600" cy="1793958"/>
          </a:xfrm>
        </p:spPr>
        <p:txBody>
          <a:bodyPr/>
          <a:lstStyle/>
          <a:p>
            <a:pPr marL="0" indent="0" algn="ctr">
              <a:buNone/>
            </a:pPr>
            <a:r>
              <a:rPr lang="el-GR" altLang="en-US" sz="3400" b="1" dirty="0">
                <a:solidFill>
                  <a:schemeClr val="accent6"/>
                </a:solidFill>
              </a:rPr>
              <a:t>Ροή κεφαλαίων σε έναν κόσμο χωρίς ΧΙ </a:t>
            </a:r>
            <a:endParaRPr lang="el-GR" altLang="en-US" sz="2800" dirty="0"/>
          </a:p>
          <a:p>
            <a:pPr marL="0" indent="0" algn="ctr">
              <a:buNone/>
            </a:pPr>
            <a:r>
              <a:rPr lang="el-GR" altLang="en-US" sz="2800" b="1" dirty="0">
                <a:solidFill>
                  <a:schemeClr val="accent6"/>
                </a:solidFill>
              </a:rPr>
              <a:t>Άμεση Χρηματοδότηση</a:t>
            </a:r>
            <a:endParaRPr lang="en-US" altLang="en-US" sz="2800" b="1" dirty="0">
              <a:solidFill>
                <a:schemeClr val="accent6"/>
              </a:solidFill>
            </a:endParaRPr>
          </a:p>
          <a:p>
            <a:pPr marL="0" indent="0" algn="ctr">
              <a:buNone/>
            </a:pPr>
            <a:r>
              <a:rPr lang="el-GR" altLang="en-US" sz="2800" dirty="0"/>
              <a:t>Χρηματοοικονομικές απαιτήσεις </a:t>
            </a:r>
          </a:p>
          <a:p>
            <a:pPr marL="0" indent="0" algn="ctr">
              <a:buNone/>
            </a:pPr>
            <a:r>
              <a:rPr lang="en-US" altLang="en-US" sz="2800" dirty="0"/>
              <a:t>(</a:t>
            </a:r>
            <a:r>
              <a:rPr lang="el-GR" altLang="en-US" sz="2800" dirty="0"/>
              <a:t>μετοχές και ομόλογα </a:t>
            </a:r>
            <a:r>
              <a:rPr lang="en-US" altLang="en-US" sz="2800" dirty="0"/>
              <a:t>)</a:t>
            </a:r>
          </a:p>
        </p:txBody>
      </p:sp>
      <p:pic>
        <p:nvPicPr>
          <p:cNvPr id="14" name="Picture 13" descr="Diagram showing the flow of funds in a world without financial institu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48" y="4240088"/>
            <a:ext cx="7346255" cy="1053647"/>
          </a:xfrm>
          <a:prstGeom prst="rect">
            <a:avLst/>
          </a:prstGeom>
        </p:spPr>
      </p:pic>
      <p:sp>
        <p:nvSpPr>
          <p:cNvPr id="5" name="Content Placeholder 4"/>
          <p:cNvSpPr>
            <a:spLocks noGrp="1"/>
          </p:cNvSpPr>
          <p:nvPr>
            <p:ph idx="14"/>
          </p:nvPr>
        </p:nvSpPr>
        <p:spPr>
          <a:xfrm>
            <a:off x="3539955" y="6288522"/>
            <a:ext cx="2044840" cy="303197"/>
          </a:xfrm>
        </p:spPr>
        <p:txBody>
          <a:bodyPr/>
          <a:lstStyle/>
          <a:p>
            <a:pPr marL="0" indent="0" algn="ctr">
              <a:buNone/>
            </a:pPr>
            <a:r>
              <a:rPr lang="en-IN" sz="900" dirty="0">
                <a:hlinkClick r:id="" action="ppaction://noaction"/>
              </a:rPr>
              <a:t>Access the long description slide.</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20</a:t>
            </a:fld>
            <a:endParaRPr lang="en-US" altLang="en-US"/>
          </a:p>
        </p:txBody>
      </p:sp>
    </p:spTree>
    <p:extLst>
      <p:ext uri="{BB962C8B-B14F-4D97-AF65-F5344CB8AC3E}">
        <p14:creationId xmlns:p14="http://schemas.microsoft.com/office/powerpoint/2010/main" val="884399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sz="3500" dirty="0"/>
              <a:t>Έμμεση ροή κεφαλαίων</a:t>
            </a:r>
            <a:endParaRPr lang="en-IN" sz="3500" dirty="0"/>
          </a:p>
        </p:txBody>
      </p:sp>
      <p:sp>
        <p:nvSpPr>
          <p:cNvPr id="6" name="Content Placeholder 5"/>
          <p:cNvSpPr>
            <a:spLocks noGrp="1"/>
          </p:cNvSpPr>
          <p:nvPr>
            <p:ph idx="1"/>
          </p:nvPr>
        </p:nvSpPr>
        <p:spPr>
          <a:xfrm>
            <a:off x="457200" y="1741349"/>
            <a:ext cx="8229600" cy="571874"/>
          </a:xfrm>
        </p:spPr>
        <p:txBody>
          <a:bodyPr/>
          <a:lstStyle/>
          <a:p>
            <a:pPr marL="0" indent="0" algn="ctr">
              <a:buNone/>
            </a:pPr>
            <a:r>
              <a:rPr lang="el-GR" altLang="en-US" sz="3400" b="1" dirty="0">
                <a:solidFill>
                  <a:schemeClr val="accent6"/>
                </a:solidFill>
              </a:rPr>
              <a:t>Ροή κεφαλαίων σε έναν κόσμο με ΧΙ</a:t>
            </a:r>
            <a:r>
              <a:rPr lang="en-US" altLang="en-US" sz="3400" b="1" dirty="0">
                <a:solidFill>
                  <a:schemeClr val="accent6"/>
                </a:solidFill>
              </a:rPr>
              <a:t>.</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21</a:t>
            </a:fld>
            <a:endParaRPr lang="en-US" altLang="en-US"/>
          </a:p>
        </p:txBody>
      </p:sp>
      <p:sp>
        <p:nvSpPr>
          <p:cNvPr id="8" name="Content Placeholder 2"/>
          <p:cNvSpPr>
            <a:spLocks noGrp="1"/>
          </p:cNvSpPr>
          <p:nvPr>
            <p:ph idx="14"/>
          </p:nvPr>
        </p:nvSpPr>
        <p:spPr>
          <a:xfrm>
            <a:off x="2184400" y="6138863"/>
            <a:ext cx="4808538" cy="241300"/>
          </a:xfrm>
        </p:spPr>
        <p:txBody>
          <a:bodyPr/>
          <a:lstStyle/>
          <a:p>
            <a:pPr marL="0" indent="0" algn="ctr">
              <a:buNone/>
            </a:pPr>
            <a:r>
              <a:rPr lang="en-IN" sz="900" dirty="0">
                <a:hlinkClick r:id="" action="ppaction://noaction"/>
              </a:rPr>
              <a:t>Access the long description slide.</a:t>
            </a:r>
            <a:endParaRPr lang="en-US" sz="900" dirty="0">
              <a:hlinkClick r:id="" action="ppaction://noactio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2617405"/>
            <a:ext cx="892492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26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64"/>
            <a:ext cx="7349067" cy="1036635"/>
          </a:xfrm>
        </p:spPr>
        <p:txBody>
          <a:bodyPr anchor="ctr"/>
          <a:lstStyle/>
          <a:p>
            <a:r>
              <a:rPr lang="el-GR" altLang="en-US" sz="3300" dirty="0"/>
              <a:t>Καταθετικά και μη καταθετικά ΧΙ</a:t>
            </a:r>
            <a:endParaRPr lang="en-IN" sz="3300" b="0" dirty="0"/>
          </a:p>
        </p:txBody>
      </p:sp>
      <p:sp>
        <p:nvSpPr>
          <p:cNvPr id="5" name="Content Placeholder 4"/>
          <p:cNvSpPr>
            <a:spLocks noGrp="1"/>
          </p:cNvSpPr>
          <p:nvPr>
            <p:ph idx="1"/>
          </p:nvPr>
        </p:nvSpPr>
        <p:spPr>
          <a:xfrm>
            <a:off x="457200" y="1719263"/>
            <a:ext cx="8229600" cy="1181856"/>
          </a:xfrm>
        </p:spPr>
        <p:txBody>
          <a:bodyPr/>
          <a:lstStyle/>
          <a:p>
            <a:pPr marL="0" indent="0" eaLnBrk="1" hangingPunct="1">
              <a:buNone/>
            </a:pPr>
            <a:r>
              <a:rPr lang="el-GR" altLang="en-US" sz="2600" b="1" dirty="0"/>
              <a:t>Καταθετικά ΧΙ</a:t>
            </a:r>
            <a:r>
              <a:rPr lang="en-US" altLang="en-US" sz="2600" b="1" dirty="0"/>
              <a:t>:</a:t>
            </a:r>
          </a:p>
          <a:p>
            <a:pPr marL="291600" lvl="1" indent="-291600" eaLnBrk="1" hangingPunct="1">
              <a:spcBef>
                <a:spcPts val="600"/>
              </a:spcBef>
              <a:buSzPct val="100000"/>
            </a:pPr>
            <a:r>
              <a:rPr lang="el-GR" altLang="en-US" sz="2200" dirty="0"/>
              <a:t>Εμπορικές τράπεζες, Ταμιευτήρια, Συνεταιριστικές τράπεζες</a:t>
            </a:r>
            <a:endParaRPr lang="en-US" altLang="en-US" sz="2200" dirty="0"/>
          </a:p>
        </p:txBody>
      </p:sp>
      <p:sp>
        <p:nvSpPr>
          <p:cNvPr id="7" name="Content Placeholder 6"/>
          <p:cNvSpPr>
            <a:spLocks noGrp="1"/>
          </p:cNvSpPr>
          <p:nvPr>
            <p:ph idx="13"/>
          </p:nvPr>
        </p:nvSpPr>
        <p:spPr>
          <a:xfrm>
            <a:off x="457200" y="3011647"/>
            <a:ext cx="8229600" cy="2142519"/>
          </a:xfrm>
        </p:spPr>
        <p:txBody>
          <a:bodyPr/>
          <a:lstStyle/>
          <a:p>
            <a:pPr marL="0" indent="0" eaLnBrk="1" hangingPunct="1">
              <a:buNone/>
            </a:pPr>
            <a:r>
              <a:rPr lang="el-GR" altLang="en-US" sz="2600" b="1" dirty="0"/>
              <a:t>Μη καταθετικά ΧΙ</a:t>
            </a:r>
            <a:r>
              <a:rPr lang="en-US" altLang="en-US" sz="2600" b="1" dirty="0"/>
              <a:t>.</a:t>
            </a:r>
          </a:p>
          <a:p>
            <a:pPr marL="291600" lvl="1" indent="-291600" eaLnBrk="1" hangingPunct="1">
              <a:spcBef>
                <a:spcPts val="600"/>
              </a:spcBef>
              <a:buSzPct val="100000"/>
            </a:pPr>
            <a:r>
              <a:rPr lang="el-GR" altLang="en-US" sz="2200" b="1" dirty="0"/>
              <a:t>Συμβολαιακά</a:t>
            </a:r>
            <a:r>
              <a:rPr lang="en-US" altLang="en-US" sz="2200" b="1" dirty="0"/>
              <a:t>:</a:t>
            </a:r>
          </a:p>
          <a:p>
            <a:pPr marL="622800" lvl="2" indent="-320400" eaLnBrk="1" hangingPunct="1">
              <a:spcBef>
                <a:spcPts val="600"/>
              </a:spcBef>
              <a:buSzPct val="80000"/>
            </a:pPr>
            <a:r>
              <a:rPr lang="el-GR" altLang="en-US" sz="2100" dirty="0"/>
              <a:t>Ασφαλιστικές εταιρείες, συνταξιοδοτικά ταμεία.</a:t>
            </a:r>
            <a:endParaRPr lang="en-US" altLang="en-US" sz="2100" dirty="0"/>
          </a:p>
          <a:p>
            <a:pPr marL="291600" lvl="1" indent="-291600" eaLnBrk="1" hangingPunct="1">
              <a:spcBef>
                <a:spcPts val="600"/>
              </a:spcBef>
              <a:buSzPct val="100000"/>
            </a:pPr>
            <a:r>
              <a:rPr lang="el-GR" altLang="en-US" sz="2200" b="1" dirty="0"/>
              <a:t>Μη συμβολαιακά</a:t>
            </a:r>
            <a:r>
              <a:rPr lang="en-US" altLang="en-US" sz="2200" b="1" dirty="0"/>
              <a:t>:</a:t>
            </a:r>
          </a:p>
          <a:p>
            <a:pPr marL="622800" lvl="2" indent="-320400" eaLnBrk="1" hangingPunct="1">
              <a:spcBef>
                <a:spcPts val="600"/>
              </a:spcBef>
              <a:buSzPct val="80000"/>
            </a:pPr>
            <a:r>
              <a:rPr lang="el-GR" altLang="en-US" sz="2100" dirty="0"/>
              <a:t>Επενδυτικές τράπεζες και επενδυτικές εταιρείες, αμοιβαία κεφάλαια</a:t>
            </a:r>
            <a:r>
              <a:rPr lang="en-US" altLang="en-US" sz="2100" dirty="0"/>
              <a:t>,</a:t>
            </a:r>
            <a:r>
              <a:rPr lang="el-GR" altLang="en-US" sz="2100" dirty="0"/>
              <a:t> </a:t>
            </a:r>
            <a:r>
              <a:rPr lang="en-US" altLang="en-US" sz="2100" dirty="0"/>
              <a:t>hedge funds.</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22</a:t>
            </a:fld>
            <a:endParaRPr lang="en-US" altLang="en-US"/>
          </a:p>
        </p:txBody>
      </p:sp>
    </p:spTree>
    <p:extLst>
      <p:ext uri="{BB962C8B-B14F-4D97-AF65-F5344CB8AC3E}">
        <p14:creationId xmlns:p14="http://schemas.microsoft.com/office/powerpoint/2010/main" val="340407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374467" cy="884775"/>
          </a:xfrm>
        </p:spPr>
        <p:txBody>
          <a:bodyPr anchor="ctr"/>
          <a:lstStyle/>
          <a:p>
            <a:r>
              <a:rPr lang="el-GR" altLang="en-US" sz="3500" dirty="0"/>
              <a:t>Τα ΧΙ ωφελούν τους αποταμιευτές (προμηθευτές κεφαλαίων)</a:t>
            </a:r>
            <a:endParaRPr lang="en-IN" sz="3500" dirty="0"/>
          </a:p>
        </p:txBody>
      </p:sp>
      <p:sp>
        <p:nvSpPr>
          <p:cNvPr id="3" name="Content Placeholder 2"/>
          <p:cNvSpPr>
            <a:spLocks noGrp="1"/>
          </p:cNvSpPr>
          <p:nvPr>
            <p:ph idx="1"/>
          </p:nvPr>
        </p:nvSpPr>
        <p:spPr>
          <a:xfrm>
            <a:off x="457200" y="1476797"/>
            <a:ext cx="8229600" cy="2332974"/>
          </a:xfrm>
        </p:spPr>
        <p:txBody>
          <a:bodyPr/>
          <a:lstStyle/>
          <a:p>
            <a:pPr marL="291600" indent="-291600" eaLnBrk="1" hangingPunct="1">
              <a:spcBef>
                <a:spcPts val="600"/>
              </a:spcBef>
              <a:buSzPct val="100000"/>
            </a:pPr>
            <a:r>
              <a:rPr lang="el-GR" altLang="en-US" sz="2400" b="1" dirty="0"/>
              <a:t>Περιορίζουν τα κόστη παρακολούθησης</a:t>
            </a:r>
            <a:r>
              <a:rPr lang="en-US" altLang="en-US" sz="2400" b="1" dirty="0"/>
              <a:t>.</a:t>
            </a:r>
          </a:p>
          <a:p>
            <a:pPr marL="291600" indent="-291600" eaLnBrk="1" hangingPunct="1">
              <a:spcBef>
                <a:spcPts val="600"/>
              </a:spcBef>
              <a:buSzPct val="100000"/>
            </a:pPr>
            <a:r>
              <a:rPr lang="el-GR" altLang="en-US" sz="2400" b="1" dirty="0"/>
              <a:t>Αυξάνουν την ρευστότητα και μειώνουν τον κίνδυνο τιμών.</a:t>
            </a:r>
            <a:endParaRPr lang="en-US" altLang="en-US" sz="2400" b="1" dirty="0"/>
          </a:p>
          <a:p>
            <a:pPr marL="640850" lvl="1" indent="-291600" eaLnBrk="1" hangingPunct="1">
              <a:spcBef>
                <a:spcPts val="600"/>
              </a:spcBef>
              <a:buSzPct val="100000"/>
            </a:pPr>
            <a:r>
              <a:rPr lang="el-GR" altLang="en-US" sz="2000" b="1" dirty="0"/>
              <a:t>Οι καταθέσεις είναι ρευστότητα για τους καταθέτες. Οι τράπεζες αναλαμβάνουν τον κίνδυνο ρευστότητας.</a:t>
            </a:r>
          </a:p>
          <a:p>
            <a:pPr marL="640850" lvl="1" indent="-291600" eaLnBrk="1" hangingPunct="1">
              <a:spcBef>
                <a:spcPts val="600"/>
              </a:spcBef>
              <a:buSzPct val="100000"/>
            </a:pPr>
            <a:r>
              <a:rPr lang="el-GR" altLang="en-US" sz="2000" b="1" dirty="0"/>
              <a:t>Οι τράπεζες πακετάρουν δάνεια (</a:t>
            </a:r>
            <a:r>
              <a:rPr lang="el-GR" altLang="en-US" sz="2000" b="1" dirty="0" err="1"/>
              <a:t>τιτλοποιήσεις</a:t>
            </a:r>
            <a:r>
              <a:rPr lang="el-GR" altLang="en-US" sz="2000" b="1" dirty="0"/>
              <a:t>) και τα πουλούν σε επενδυτές. Αυτοί οι τίτλοι αυξάνουν την ρευστότητα διότι είναι διαπραγματεύσιμοι.</a:t>
            </a:r>
          </a:p>
          <a:p>
            <a:pPr marL="640850" lvl="1" indent="-291600" eaLnBrk="1" hangingPunct="1">
              <a:spcBef>
                <a:spcPts val="600"/>
              </a:spcBef>
              <a:buSzPct val="100000"/>
            </a:pPr>
            <a:r>
              <a:rPr lang="el-GR" altLang="en-US" sz="2000" b="1" dirty="0"/>
              <a:t>Οι τράπεζες κάνουν διαφοροποίηση κινδύνου, </a:t>
            </a:r>
            <a:r>
              <a:rPr lang="el-GR" altLang="en-US" sz="2000" b="1" dirty="0" err="1"/>
              <a:t>δηλ</a:t>
            </a:r>
            <a:r>
              <a:rPr lang="el-GR" altLang="en-US" sz="2000" b="1" dirty="0"/>
              <a:t> μειώνεται ο κίνδυνος τιμών.</a:t>
            </a:r>
          </a:p>
          <a:p>
            <a:pPr marL="291600" indent="-291600" eaLnBrk="1" hangingPunct="1">
              <a:spcBef>
                <a:spcPts val="600"/>
              </a:spcBef>
              <a:buSzPct val="100000"/>
            </a:pPr>
            <a:r>
              <a:rPr lang="el-GR" altLang="en-US" sz="2400" b="1" dirty="0"/>
              <a:t>Μειώνουν τα κόστη συναλλαγών (οικονομίες κλίμακος)</a:t>
            </a:r>
            <a:r>
              <a:rPr lang="en-US" altLang="en-US" sz="2400" b="1" dirty="0"/>
              <a:t>.</a:t>
            </a:r>
          </a:p>
          <a:p>
            <a:pPr marL="291600" indent="-291600" eaLnBrk="1" hangingPunct="1">
              <a:spcBef>
                <a:spcPts val="600"/>
              </a:spcBef>
              <a:buSzPct val="100000"/>
            </a:pPr>
            <a:r>
              <a:rPr lang="el-GR" altLang="en-US" sz="2400" b="1" dirty="0"/>
              <a:t>Προσφέρουν διαμεσολάβηση ληκτότητας</a:t>
            </a:r>
            <a:r>
              <a:rPr lang="en-US" altLang="en-US" sz="2400" b="1" dirty="0"/>
              <a:t>.</a:t>
            </a:r>
          </a:p>
          <a:p>
            <a:pPr marL="291600" indent="-291600" eaLnBrk="1" hangingPunct="1">
              <a:spcBef>
                <a:spcPts val="600"/>
              </a:spcBef>
              <a:buSzPct val="100000"/>
            </a:pPr>
            <a:r>
              <a:rPr lang="el-GR" altLang="en-US" sz="2400" b="1" dirty="0"/>
              <a:t> Προσφέρουν ποσοτική διαμεσολάβηση</a:t>
            </a:r>
            <a:r>
              <a:rPr lang="en-US" altLang="en-US" sz="2400" b="1" dirty="0"/>
              <a:t> (</a:t>
            </a:r>
            <a:r>
              <a:rPr lang="el-GR" altLang="en-US" sz="2400" b="1" dirty="0"/>
              <a:t>αμοιβαία κεφάλαια). </a:t>
            </a:r>
            <a:endParaRPr lang="en-US" altLang="en-US" sz="2400" b="1"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23</a:t>
            </a:fld>
            <a:endParaRPr lang="en-US" altLang="en-US"/>
          </a:p>
        </p:txBody>
      </p:sp>
    </p:spTree>
    <p:extLst>
      <p:ext uri="{BB962C8B-B14F-4D97-AF65-F5344CB8AC3E}">
        <p14:creationId xmlns:p14="http://schemas.microsoft.com/office/powerpoint/2010/main" val="419474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298267" cy="804341"/>
          </a:xfrm>
        </p:spPr>
        <p:txBody>
          <a:bodyPr anchor="ctr"/>
          <a:lstStyle/>
          <a:p>
            <a:r>
              <a:rPr lang="el-GR" altLang="en-US" sz="3500" dirty="0"/>
              <a:t>Τα ΧΙ ωφελούν την οικονομία ως σύνολο</a:t>
            </a:r>
            <a:endParaRPr lang="en-IN" sz="3500" dirty="0"/>
          </a:p>
        </p:txBody>
      </p:sp>
      <p:sp>
        <p:nvSpPr>
          <p:cNvPr id="3" name="Content Placeholder 2"/>
          <p:cNvSpPr>
            <a:spLocks noGrp="1"/>
          </p:cNvSpPr>
          <p:nvPr>
            <p:ph idx="1"/>
          </p:nvPr>
        </p:nvSpPr>
        <p:spPr>
          <a:xfrm>
            <a:off x="457200" y="1757763"/>
            <a:ext cx="8229600" cy="2738037"/>
          </a:xfrm>
        </p:spPr>
        <p:txBody>
          <a:bodyPr/>
          <a:lstStyle/>
          <a:p>
            <a:pPr marL="291600" indent="-291600" eaLnBrk="1" hangingPunct="1">
              <a:spcBef>
                <a:spcPts val="600"/>
              </a:spcBef>
            </a:pPr>
            <a:r>
              <a:rPr lang="el-GR" altLang="en-US" b="1" dirty="0"/>
              <a:t>Μέσω μετάδοσης νομισματικής πολιτικής</a:t>
            </a:r>
            <a:r>
              <a:rPr lang="en-US" altLang="en-US" b="1" dirty="0"/>
              <a:t>.</a:t>
            </a:r>
          </a:p>
          <a:p>
            <a:pPr marL="291600" indent="-291600" eaLnBrk="1" hangingPunct="1">
              <a:spcBef>
                <a:spcPts val="600"/>
              </a:spcBef>
            </a:pPr>
            <a:r>
              <a:rPr lang="el-GR" altLang="en-US" b="1" dirty="0"/>
              <a:t>Μέσω αποτελεσματικής κατανομής της διαθέσιμης πίστωσης. </a:t>
            </a:r>
            <a:endParaRPr lang="en-US" altLang="en-US" b="1" dirty="0"/>
          </a:p>
          <a:p>
            <a:pPr marL="291600" indent="-291600" eaLnBrk="1" hangingPunct="1">
              <a:spcBef>
                <a:spcPts val="600"/>
              </a:spcBef>
            </a:pPr>
            <a:r>
              <a:rPr lang="el-GR" altLang="en-US" b="1" dirty="0"/>
              <a:t>Προσφέρουν μεταφορά πλούτου μεταξύ γενεών </a:t>
            </a:r>
          </a:p>
          <a:p>
            <a:pPr marL="640850" lvl="1" indent="-291600" eaLnBrk="1" hangingPunct="1">
              <a:spcBef>
                <a:spcPts val="600"/>
              </a:spcBef>
            </a:pPr>
            <a:r>
              <a:rPr lang="el-GR" altLang="en-US" b="1" dirty="0"/>
              <a:t>ασφάλειες ζωής, συνταξιοδοτικά προγράμματα. </a:t>
            </a:r>
            <a:endParaRPr lang="en-US" altLang="en-US" b="1" dirty="0"/>
          </a:p>
          <a:p>
            <a:pPr marL="291600" indent="-291600" eaLnBrk="1" hangingPunct="1">
              <a:spcBef>
                <a:spcPts val="600"/>
              </a:spcBef>
            </a:pPr>
            <a:r>
              <a:rPr lang="el-GR" altLang="en-US" b="1" dirty="0"/>
              <a:t>Προσφέρουν εξειδικευμένες υπηρεσίες πληρωμών</a:t>
            </a:r>
            <a:r>
              <a:rPr lang="en-US" altLang="en-US" b="1" dirty="0"/>
              <a:t>.</a:t>
            </a:r>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24</a:t>
            </a:fld>
            <a:endParaRPr lang="en-US" altLang="en-US"/>
          </a:p>
        </p:txBody>
      </p:sp>
    </p:spTree>
    <p:extLst>
      <p:ext uri="{BB962C8B-B14F-4D97-AF65-F5344CB8AC3E}">
        <p14:creationId xmlns:p14="http://schemas.microsoft.com/office/powerpoint/2010/main" val="28363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63"/>
            <a:ext cx="7323667" cy="1112838"/>
          </a:xfrm>
        </p:spPr>
        <p:txBody>
          <a:bodyPr anchor="ctr"/>
          <a:lstStyle/>
          <a:p>
            <a:r>
              <a:rPr lang="el-GR" altLang="en-US" sz="3500" dirty="0"/>
              <a:t>Κίνδυνοι που αντιμετωπίζουν τα ΧΙ</a:t>
            </a:r>
            <a:endParaRPr lang="en-IN" sz="3500" dirty="0"/>
          </a:p>
        </p:txBody>
      </p:sp>
      <p:sp>
        <p:nvSpPr>
          <p:cNvPr id="4" name="Content Placeholder 3"/>
          <p:cNvSpPr>
            <a:spLocks noGrp="1"/>
          </p:cNvSpPr>
          <p:nvPr>
            <p:ph idx="1"/>
          </p:nvPr>
        </p:nvSpPr>
        <p:spPr>
          <a:xfrm>
            <a:off x="457200" y="1834765"/>
            <a:ext cx="3994220" cy="2708359"/>
          </a:xfrm>
        </p:spPr>
        <p:txBody>
          <a:bodyPr/>
          <a:lstStyle/>
          <a:p>
            <a:pPr marL="291600" indent="-291600" eaLnBrk="1" hangingPunct="1">
              <a:spcBef>
                <a:spcPts val="600"/>
              </a:spcBef>
              <a:buSzPct val="100000"/>
            </a:pPr>
            <a:r>
              <a:rPr lang="el-GR" altLang="en-US" b="1" dirty="0"/>
              <a:t>Πιστωτικό</a:t>
            </a:r>
            <a:r>
              <a:rPr lang="en-US" altLang="en-US" b="1" dirty="0"/>
              <a:t>.</a:t>
            </a:r>
          </a:p>
          <a:p>
            <a:pPr marL="291600" indent="-291600" eaLnBrk="1" hangingPunct="1">
              <a:spcBef>
                <a:spcPts val="600"/>
              </a:spcBef>
              <a:buSzPct val="100000"/>
            </a:pPr>
            <a:r>
              <a:rPr lang="el-GR" altLang="en-US" b="1" dirty="0"/>
              <a:t>Συναλλαγματικό</a:t>
            </a:r>
            <a:r>
              <a:rPr lang="en-US" altLang="en-US" b="1" dirty="0"/>
              <a:t>.</a:t>
            </a:r>
          </a:p>
          <a:p>
            <a:pPr marL="291600" indent="-291600" eaLnBrk="1" hangingPunct="1">
              <a:spcBef>
                <a:spcPts val="600"/>
              </a:spcBef>
              <a:buSzPct val="100000"/>
            </a:pPr>
            <a:r>
              <a:rPr lang="el-GR" altLang="en-US" b="1" dirty="0"/>
              <a:t>Κίνδυνο Χώρας</a:t>
            </a:r>
            <a:r>
              <a:rPr lang="en-US" altLang="en-US" b="1" dirty="0"/>
              <a:t>.</a:t>
            </a:r>
          </a:p>
          <a:p>
            <a:pPr marL="291600" indent="-291600" eaLnBrk="1" hangingPunct="1">
              <a:spcBef>
                <a:spcPts val="600"/>
              </a:spcBef>
              <a:buSzPct val="100000"/>
            </a:pPr>
            <a:r>
              <a:rPr lang="el-GR" altLang="en-US" b="1" dirty="0"/>
              <a:t>Επιτοκιακό</a:t>
            </a:r>
            <a:r>
              <a:rPr lang="en-US" altLang="en-US" b="1" dirty="0"/>
              <a:t>.</a:t>
            </a:r>
          </a:p>
          <a:p>
            <a:pPr marL="291600" indent="-291600" eaLnBrk="1" hangingPunct="1">
              <a:spcBef>
                <a:spcPts val="600"/>
              </a:spcBef>
              <a:buSzPct val="100000"/>
            </a:pPr>
            <a:r>
              <a:rPr lang="el-GR" altLang="en-US" b="1" dirty="0"/>
              <a:t>Αγοράς</a:t>
            </a:r>
            <a:r>
              <a:rPr lang="en-US" altLang="en-US" b="1" dirty="0"/>
              <a:t>.</a:t>
            </a:r>
          </a:p>
        </p:txBody>
      </p:sp>
      <p:sp>
        <p:nvSpPr>
          <p:cNvPr id="5" name="Content Placeholder 4"/>
          <p:cNvSpPr>
            <a:spLocks noGrp="1"/>
          </p:cNvSpPr>
          <p:nvPr>
            <p:ph idx="13"/>
          </p:nvPr>
        </p:nvSpPr>
        <p:spPr>
          <a:xfrm>
            <a:off x="4680372" y="1834765"/>
            <a:ext cx="4165245" cy="2748911"/>
          </a:xfrm>
        </p:spPr>
        <p:txBody>
          <a:bodyPr/>
          <a:lstStyle/>
          <a:p>
            <a:pPr marL="291600" indent="-291600" eaLnBrk="1" hangingPunct="1">
              <a:spcBef>
                <a:spcPts val="600"/>
              </a:spcBef>
              <a:buSzPct val="100000"/>
            </a:pPr>
            <a:r>
              <a:rPr lang="el-GR" altLang="en-US" b="1" dirty="0"/>
              <a:t>Ρευστότητας (</a:t>
            </a:r>
            <a:r>
              <a:rPr lang="en-US" altLang="en-US" b="1" dirty="0"/>
              <a:t>bank runs).</a:t>
            </a:r>
          </a:p>
          <a:p>
            <a:pPr marL="291600" indent="-291600" eaLnBrk="1" hangingPunct="1">
              <a:spcBef>
                <a:spcPts val="600"/>
              </a:spcBef>
              <a:buSzPct val="100000"/>
            </a:pPr>
            <a:r>
              <a:rPr lang="el-GR" altLang="en-US" b="1" dirty="0"/>
              <a:t>Τεχνολογικός</a:t>
            </a:r>
            <a:r>
              <a:rPr lang="en-US" altLang="en-US" b="1" dirty="0"/>
              <a:t>.</a:t>
            </a:r>
          </a:p>
          <a:p>
            <a:pPr marL="291600" indent="-291600" eaLnBrk="1" hangingPunct="1">
              <a:spcBef>
                <a:spcPts val="600"/>
              </a:spcBef>
              <a:buSzPct val="100000"/>
            </a:pPr>
            <a:r>
              <a:rPr lang="el-GR" altLang="en-US" b="1" dirty="0"/>
              <a:t>Λειτουργικός</a:t>
            </a:r>
            <a:r>
              <a:rPr lang="en-US" altLang="en-US" b="1" dirty="0"/>
              <a:t>.</a:t>
            </a:r>
          </a:p>
          <a:p>
            <a:pPr marL="291600" indent="-291600" eaLnBrk="1" hangingPunct="1">
              <a:spcBef>
                <a:spcPts val="600"/>
              </a:spcBef>
              <a:buSzPct val="100000"/>
            </a:pPr>
            <a:r>
              <a:rPr lang="el-GR" altLang="en-US" b="1" dirty="0"/>
              <a:t>Ανεπάρκειας κεφαλαίων</a:t>
            </a:r>
            <a:r>
              <a:rPr lang="en-US" altLang="en-US" b="1" dirty="0"/>
              <a:t>.</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25</a:t>
            </a:fld>
            <a:endParaRPr lang="en-US" altLang="en-US"/>
          </a:p>
        </p:txBody>
      </p:sp>
    </p:spTree>
    <p:extLst>
      <p:ext uri="{BB962C8B-B14F-4D97-AF65-F5344CB8AC3E}">
        <p14:creationId xmlns:p14="http://schemas.microsoft.com/office/powerpoint/2010/main" val="1541226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433733" cy="731219"/>
          </a:xfrm>
        </p:spPr>
        <p:txBody>
          <a:bodyPr anchor="ctr"/>
          <a:lstStyle/>
          <a:p>
            <a:r>
              <a:rPr lang="el-GR" altLang="en-US" sz="3500" dirty="0"/>
              <a:t>Το Ρυθμιστικό Πλαίσιο των ΧΙ </a:t>
            </a:r>
            <a:endParaRPr lang="en-IN" sz="1000" dirty="0"/>
          </a:p>
        </p:txBody>
      </p:sp>
      <p:sp>
        <p:nvSpPr>
          <p:cNvPr id="6" name="Content Placeholder 5"/>
          <p:cNvSpPr>
            <a:spLocks noGrp="1"/>
          </p:cNvSpPr>
          <p:nvPr>
            <p:ph idx="1"/>
          </p:nvPr>
        </p:nvSpPr>
        <p:spPr>
          <a:xfrm>
            <a:off x="457200" y="1567634"/>
            <a:ext cx="8229600" cy="3545759"/>
          </a:xfrm>
        </p:spPr>
        <p:txBody>
          <a:bodyPr/>
          <a:lstStyle/>
          <a:p>
            <a:pPr marL="291600" indent="-291600" eaLnBrk="1" hangingPunct="1">
              <a:spcBef>
                <a:spcPts val="600"/>
              </a:spcBef>
              <a:buSzPct val="100000"/>
            </a:pPr>
            <a:r>
              <a:rPr lang="el-GR" altLang="en-US" sz="2600" b="1" dirty="0"/>
              <a:t>Τα ΧΙ αντιμετωπίζουν αυστηρό ρυθμιστικό πλαίσιο προκειμένου να προστατευτεί η κοινωνία από κρίσεις στην  συγκεκριμένη αγορά. </a:t>
            </a:r>
          </a:p>
          <a:p>
            <a:pPr marL="291600" indent="-291600" eaLnBrk="1" hangingPunct="1">
              <a:spcBef>
                <a:spcPts val="600"/>
              </a:spcBef>
              <a:buSzPct val="100000"/>
            </a:pPr>
            <a:r>
              <a:rPr lang="el-GR" altLang="en-US" sz="2600" b="1" dirty="0"/>
              <a:t>Οι διάφορες παρεμβάσεις της ρυθμιστικής αρχής επιβάλλουν βαρύ φορτίο στα ΧΙ</a:t>
            </a:r>
            <a:r>
              <a:rPr lang="en-US" altLang="en-US" sz="2600" b="1" dirty="0"/>
              <a:t>;  </a:t>
            </a:r>
            <a:r>
              <a:rPr lang="el-GR" altLang="en-US" sz="2600" b="1" dirty="0"/>
              <a:t>πριν την χρηματοπιστωτική κρίση του 2008</a:t>
            </a:r>
            <a:r>
              <a:rPr lang="en-US" altLang="en-US" sz="2600" b="1" dirty="0"/>
              <a:t>, </a:t>
            </a:r>
            <a:r>
              <a:rPr lang="el-GR" altLang="en-US" sz="2600" b="1" dirty="0"/>
              <a:t>οι παρεμβάσεις της κυβέρνησης των ΗΠΑ στο ρυθμιστικό πλαίσιο των ΧΙ ήταν στην φύση τους </a:t>
            </a:r>
            <a:r>
              <a:rPr lang="el-GR" altLang="en-US" sz="2600" b="1" dirty="0" err="1"/>
              <a:t>απορρυθμιστικές</a:t>
            </a:r>
            <a:r>
              <a:rPr lang="el-GR" altLang="en-US" sz="2600" b="1" dirty="0"/>
              <a:t>.</a:t>
            </a:r>
            <a:endParaRPr lang="en-US" altLang="en-US" sz="2600" b="1" dirty="0"/>
          </a:p>
          <a:p>
            <a:pPr marL="291600" indent="-291600" eaLnBrk="1" hangingPunct="1">
              <a:spcBef>
                <a:spcPts val="600"/>
              </a:spcBef>
              <a:buSzPct val="100000"/>
            </a:pPr>
            <a:r>
              <a:rPr lang="el-GR" altLang="en-US" sz="2600" b="1" dirty="0"/>
              <a:t>Οι ρυθμιστικές και εποπτικές αρχές επιδιώκουν να μεγιστοποιήσουν το κοινωνικό όφελος και ταυτόχρονα να ελαχιστοποιήσουν το ρυθμιστικό φορτίο που επιβάλλεται στα ΧΙ.</a:t>
            </a:r>
            <a:endParaRPr lang="en-US" altLang="en-US" sz="2600" b="1"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26</a:t>
            </a:fld>
            <a:endParaRPr lang="en-US" altLang="en-US"/>
          </a:p>
        </p:txBody>
      </p:sp>
    </p:spTree>
    <p:extLst>
      <p:ext uri="{BB962C8B-B14F-4D97-AF65-F5344CB8AC3E}">
        <p14:creationId xmlns:p14="http://schemas.microsoft.com/office/powerpoint/2010/main" val="83720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255933" cy="804341"/>
          </a:xfrm>
        </p:spPr>
        <p:txBody>
          <a:bodyPr anchor="ctr"/>
          <a:lstStyle/>
          <a:p>
            <a:r>
              <a:rPr lang="el-GR" altLang="en-US" sz="3500" dirty="0"/>
              <a:t>Σύστημα διαχείρισης εταιρικών κινδύνων</a:t>
            </a:r>
            <a:endParaRPr lang="en-IN" sz="2400" b="0" dirty="0"/>
          </a:p>
        </p:txBody>
      </p:sp>
      <p:sp>
        <p:nvSpPr>
          <p:cNvPr id="4" name="Content Placeholder 3"/>
          <p:cNvSpPr>
            <a:spLocks noGrp="1"/>
          </p:cNvSpPr>
          <p:nvPr>
            <p:ph idx="1"/>
          </p:nvPr>
        </p:nvSpPr>
        <p:spPr>
          <a:xfrm>
            <a:off x="457200" y="1719262"/>
            <a:ext cx="7373155" cy="1484462"/>
          </a:xfrm>
        </p:spPr>
        <p:txBody>
          <a:bodyPr/>
          <a:lstStyle/>
          <a:p>
            <a:pPr marL="0" indent="0" eaLnBrk="1" hangingPunct="1">
              <a:buNone/>
            </a:pPr>
            <a:r>
              <a:rPr lang="el-GR" altLang="en-US" sz="2800" dirty="0"/>
              <a:t>Διαχείριση Κινδύνου σε επίπεδο εταιρείας </a:t>
            </a:r>
          </a:p>
          <a:p>
            <a:pPr marL="0" indent="0" eaLnBrk="1" hangingPunct="1">
              <a:buNone/>
            </a:pPr>
            <a:r>
              <a:rPr lang="el-GR" altLang="en-US" sz="2400" dirty="0"/>
              <a:t>Αναγνωρίζει την σημασία της διαχείρισης του συνδυασμένου αντίκτυπου του συνολικού φάσματος κινδύνων σαν ένα ενιαίο χαρτοφυλάκιο κινδύνων.</a:t>
            </a:r>
            <a:endParaRPr lang="en-US" altLang="en-US" sz="2400" dirty="0"/>
          </a:p>
        </p:txBody>
      </p:sp>
      <p:sp>
        <p:nvSpPr>
          <p:cNvPr id="5" name="Content Placeholder 4"/>
          <p:cNvSpPr>
            <a:spLocks noGrp="1"/>
          </p:cNvSpPr>
          <p:nvPr>
            <p:ph idx="13"/>
          </p:nvPr>
        </p:nvSpPr>
        <p:spPr>
          <a:xfrm>
            <a:off x="332509" y="3810917"/>
            <a:ext cx="8229600" cy="1830289"/>
          </a:xfrm>
        </p:spPr>
        <p:txBody>
          <a:bodyPr/>
          <a:lstStyle/>
          <a:p>
            <a:pPr marL="0" indent="0" eaLnBrk="1" hangingPunct="1">
              <a:buNone/>
            </a:pPr>
            <a:r>
              <a:rPr lang="el-GR" altLang="en-US" sz="2600" dirty="0"/>
              <a:t>Η δημοφιλία της αυξήθηκε ως αποτέλεσμα της αποτυχίας προχωρημένων συστημάτων διαχείρισης και μέτρησης των κινδύνων να εντοπίσουν αδυναμίες που οδήγησαν στην χρηματοπιστωτική κρίση</a:t>
            </a:r>
            <a:r>
              <a:rPr lang="en-US" altLang="en-US" sz="2600" dirty="0"/>
              <a:t>.</a:t>
            </a:r>
          </a:p>
          <a:p>
            <a:pPr marL="0" indent="0" eaLnBrk="1" hangingPunct="1">
              <a:buNone/>
            </a:pPr>
            <a:r>
              <a:rPr lang="el-GR" altLang="en-US" sz="2600" dirty="0"/>
              <a:t>Τονίζει την σημασία ανάπτυξης ισχυρής κουλτούρας διαχείρισης του κινδύνου. </a:t>
            </a:r>
            <a:endParaRPr lang="en-US" altLang="en-US" sz="2600" dirty="0"/>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27</a:t>
            </a:fld>
            <a:endParaRPr lang="en-US" altLang="en-US"/>
          </a:p>
        </p:txBody>
      </p:sp>
    </p:spTree>
    <p:extLst>
      <p:ext uri="{BB962C8B-B14F-4D97-AF65-F5344CB8AC3E}">
        <p14:creationId xmlns:p14="http://schemas.microsoft.com/office/powerpoint/2010/main" val="255895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42"/>
            <a:ext cx="7399867" cy="1295400"/>
          </a:xfrm>
        </p:spPr>
        <p:txBody>
          <a:bodyPr anchor="ctr"/>
          <a:lstStyle/>
          <a:p>
            <a:r>
              <a:rPr lang="el-GR" altLang="en-US" sz="3500" dirty="0"/>
              <a:t>Παγκοσμιοποίηση των Χρηματοπιστωτικών Αγορών και Ιδρύματα</a:t>
            </a:r>
            <a:endParaRPr lang="en-IN" sz="3500" dirty="0"/>
          </a:p>
        </p:txBody>
      </p:sp>
      <p:sp>
        <p:nvSpPr>
          <p:cNvPr id="3" name="Content Placeholder 2"/>
          <p:cNvSpPr>
            <a:spLocks noGrp="1"/>
          </p:cNvSpPr>
          <p:nvPr>
            <p:ph idx="14"/>
          </p:nvPr>
        </p:nvSpPr>
        <p:spPr>
          <a:xfrm>
            <a:off x="457200" y="2122901"/>
            <a:ext cx="8229600" cy="3711229"/>
          </a:xfrm>
        </p:spPr>
        <p:txBody>
          <a:bodyPr/>
          <a:lstStyle/>
          <a:p>
            <a:pPr marL="291600" indent="-291600" eaLnBrk="1" hangingPunct="1">
              <a:spcBef>
                <a:spcPts val="600"/>
              </a:spcBef>
              <a:buSzPct val="100000"/>
            </a:pPr>
            <a:r>
              <a:rPr lang="el-GR" altLang="en-US" sz="2400" b="1" dirty="0"/>
              <a:t>Το μέγεθος των αποταμιεύσεων που προέρχεται από ξένους επενδυτές αυξάνει και οι επενδυτές εμφανίζονται διατεθειμένοι να κάνουν διεθνή διαφοροποίηση περισσότερο από ποτέ. </a:t>
            </a:r>
            <a:endParaRPr lang="en-US" altLang="en-US" sz="2400" b="1" dirty="0"/>
          </a:p>
          <a:p>
            <a:pPr marL="291600" indent="-291600" eaLnBrk="1" hangingPunct="1">
              <a:spcBef>
                <a:spcPts val="600"/>
              </a:spcBef>
              <a:buSzPct val="100000"/>
            </a:pPr>
            <a:r>
              <a:rPr lang="el-GR" altLang="en-US" sz="2400" b="1" dirty="0"/>
              <a:t>Η ροή πληροφοριών για την συμπεριφορά των διεθνών αγορών και των επενδύσεων είναι εύκολα διαθέσιμη ενώ η απορρύθμιση σε παγκόσμιο επίπεδο επιτρέπει ακόμα μεγαλύτερη πρόσβαση στις διεθνείς αγορές.</a:t>
            </a:r>
            <a:endParaRPr lang="en-US" altLang="en-US" sz="2400" b="1" dirty="0"/>
          </a:p>
          <a:p>
            <a:pPr marL="291600" indent="-291600" eaLnBrk="1" hangingPunct="1">
              <a:spcBef>
                <a:spcPts val="600"/>
              </a:spcBef>
              <a:buSzPct val="100000"/>
            </a:pPr>
            <a:r>
              <a:rPr lang="el-GR" altLang="en-US" sz="2400" b="1" dirty="0"/>
              <a:t>Τα Αμοιβαία Κεφάλαια ξένων αγορών παρέχουν στους επενδυτές διεθνική διαφοροποίηση με σχετικά χαμηλά κόστη συναλλαγών. </a:t>
            </a:r>
            <a:endParaRPr lang="en-US" altLang="en-US" sz="2400" b="1" dirty="0"/>
          </a:p>
          <a:p>
            <a:pPr marL="291600" indent="-291600" eaLnBrk="1" hangingPunct="1">
              <a:spcBef>
                <a:spcPts val="600"/>
              </a:spcBef>
              <a:buSzPct val="100000"/>
            </a:pPr>
            <a:r>
              <a:rPr lang="el-GR" altLang="en-US" sz="2400" b="1" dirty="0"/>
              <a:t>Οι διεθνείς ροές κεφαλαίου είναι μεγαλύτερες από ποτέ.</a:t>
            </a:r>
            <a:endParaRPr lang="en-US" altLang="en-US" sz="2400" b="1" dirty="0"/>
          </a:p>
        </p:txBody>
      </p:sp>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28</a:t>
            </a:fld>
            <a:endParaRPr lang="en-US" altLang="en-US"/>
          </a:p>
        </p:txBody>
      </p:sp>
    </p:spTree>
    <p:extLst>
      <p:ext uri="{BB962C8B-B14F-4D97-AF65-F5344CB8AC3E}">
        <p14:creationId xmlns:p14="http://schemas.microsoft.com/office/powerpoint/2010/main" val="153475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C0A2-5289-0982-03C8-47232089EB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FB67E2-91EC-7B97-E668-C5079F0F0BFD}"/>
              </a:ext>
            </a:extLst>
          </p:cNvPr>
          <p:cNvSpPr>
            <a:spLocks noGrp="1"/>
          </p:cNvSpPr>
          <p:nvPr>
            <p:ph type="title"/>
          </p:nvPr>
        </p:nvSpPr>
        <p:spPr>
          <a:xfrm>
            <a:off x="314325" y="370940"/>
            <a:ext cx="7715250" cy="985838"/>
          </a:xfrm>
        </p:spPr>
        <p:txBody>
          <a:bodyPr anchor="ctr"/>
          <a:lstStyle/>
          <a:p>
            <a:r>
              <a:rPr lang="en-GB" altLang="en-US" sz="2400" dirty="0" smtClean="0"/>
              <a:t>H</a:t>
            </a:r>
            <a:r>
              <a:rPr lang="el-GR" altLang="en-US" sz="2400" dirty="0" smtClean="0"/>
              <a:t> </a:t>
            </a:r>
            <a:r>
              <a:rPr lang="el-GR" altLang="en-US" sz="2400" dirty="0" smtClean="0"/>
              <a:t>παγκόσμια χρηματοπιστωτική </a:t>
            </a:r>
            <a:r>
              <a:rPr lang="el-GR" altLang="en-US" sz="2400" dirty="0" smtClean="0"/>
              <a:t>κρίση</a:t>
            </a:r>
            <a:r>
              <a:rPr lang="en-US" altLang="en-US" sz="2400" dirty="0" smtClean="0"/>
              <a:t> </a:t>
            </a:r>
            <a:r>
              <a:rPr lang="el-GR" altLang="en-US" sz="2400" dirty="0"/>
              <a:t>του</a:t>
            </a:r>
            <a:r>
              <a:rPr lang="en-US" altLang="en-US" sz="2400" dirty="0"/>
              <a:t> 2008</a:t>
            </a:r>
            <a:r>
              <a:rPr lang="el-GR" altLang="en-US" sz="2400" dirty="0"/>
              <a:t> </a:t>
            </a:r>
            <a:r>
              <a:rPr lang="el-GR" altLang="en-US" sz="2400" dirty="0" smtClean="0"/>
              <a:t>ξεκίνησε από μια σχετικά μικρή αγορά, την αγορά των στεγαστικών δανείων χαμηλής εξασφάλισης (</a:t>
            </a:r>
            <a:r>
              <a:rPr lang="en-GB" altLang="en-US" sz="2400" dirty="0" smtClean="0"/>
              <a:t>subprime mortgage loans)</a:t>
            </a:r>
            <a:endParaRPr lang="en-IN" sz="2400" b="0" dirty="0"/>
          </a:p>
        </p:txBody>
      </p:sp>
      <p:sp>
        <p:nvSpPr>
          <p:cNvPr id="2" name="Slide Number Placeholder 1">
            <a:extLst>
              <a:ext uri="{FF2B5EF4-FFF2-40B4-BE49-F238E27FC236}">
                <a16:creationId xmlns:a16="http://schemas.microsoft.com/office/drawing/2014/main" id="{9ED7BA20-4DC6-8A33-2BDB-F92461E0BD7D}"/>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29</a:t>
            </a:fld>
            <a:endParaRPr lang="en-US" altLang="en-US" dirty="0"/>
          </a:p>
        </p:txBody>
      </p:sp>
      <p:pic>
        <p:nvPicPr>
          <p:cNvPr id="5" name="Picture 4"/>
          <p:cNvPicPr>
            <a:picLocks noChangeAspect="1"/>
          </p:cNvPicPr>
          <p:nvPr/>
        </p:nvPicPr>
        <p:blipFill>
          <a:blip r:embed="rId3"/>
          <a:stretch>
            <a:fillRect/>
          </a:stretch>
        </p:blipFill>
        <p:spPr>
          <a:xfrm>
            <a:off x="1313570" y="1580435"/>
            <a:ext cx="6306430" cy="5125165"/>
          </a:xfrm>
          <a:prstGeom prst="rect">
            <a:avLst/>
          </a:prstGeom>
        </p:spPr>
      </p:pic>
    </p:spTree>
    <p:extLst>
      <p:ext uri="{BB962C8B-B14F-4D97-AF65-F5344CB8AC3E}">
        <p14:creationId xmlns:p14="http://schemas.microsoft.com/office/powerpoint/2010/main" val="261976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noChangeArrowheads="1"/>
          </p:cNvSpPr>
          <p:nvPr>
            <p:ph type="title"/>
          </p:nvPr>
        </p:nvSpPr>
        <p:spPr/>
        <p:txBody>
          <a:bodyPr anchor="ctr"/>
          <a:lstStyle/>
          <a:p>
            <a:pPr eaLnBrk="1" hangingPunct="1"/>
            <a:r>
              <a:rPr lang="el-GR" altLang="en-US" sz="3200" dirty="0"/>
              <a:t>Γιατί μελετάμε τις Χρηματοπιστωτικές Αγορές και τα Χρηματοπιστωτικά Ιδρύματα (ΧΙ) </a:t>
            </a:r>
            <a:r>
              <a:rPr lang="en-US" altLang="en-US" sz="1000" b="0" dirty="0"/>
              <a:t>1</a:t>
            </a:r>
          </a:p>
        </p:txBody>
      </p:sp>
      <p:sp>
        <p:nvSpPr>
          <p:cNvPr id="23" name="Content Placeholder 22"/>
          <p:cNvSpPr>
            <a:spLocks noGrp="1"/>
          </p:cNvSpPr>
          <p:nvPr>
            <p:ph idx="1"/>
          </p:nvPr>
        </p:nvSpPr>
        <p:spPr/>
        <p:txBody>
          <a:bodyPr/>
          <a:lstStyle/>
          <a:p>
            <a:pPr marL="0" indent="0" eaLnBrk="1" hangingPunct="1">
              <a:lnSpc>
                <a:spcPct val="90000"/>
              </a:lnSpc>
              <a:spcBef>
                <a:spcPts val="1000"/>
              </a:spcBef>
              <a:spcAft>
                <a:spcPts val="0"/>
              </a:spcAft>
              <a:buSzPct val="100000"/>
              <a:buNone/>
            </a:pPr>
            <a:r>
              <a:rPr lang="el-GR" altLang="en-US" b="1" dirty="0"/>
              <a:t>Οι χρηματοπιστωτικές αγορές και τα χρηματοπιστωτικά ιδρυμάτα αποτελούν βασικά κανάλια μεταφοράς των διαθέσιμων χρηματικών πόρων στην κοινωνία. </a:t>
            </a:r>
          </a:p>
          <a:p>
            <a:pPr marL="0" indent="0" eaLnBrk="1" hangingPunct="1">
              <a:lnSpc>
                <a:spcPct val="90000"/>
              </a:lnSpc>
              <a:spcBef>
                <a:spcPts val="1000"/>
              </a:spcBef>
              <a:spcAft>
                <a:spcPts val="0"/>
              </a:spcAft>
              <a:buSzPct val="100000"/>
              <a:buNone/>
            </a:pPr>
            <a:r>
              <a:rPr lang="el-GR" altLang="en-US" b="1" dirty="0"/>
              <a:t>Η άριστη κατανομή των κεφαλαιών οδηγεί σε βελτίωση</a:t>
            </a:r>
            <a:r>
              <a:rPr lang="en-US" altLang="en-US" dirty="0"/>
              <a:t>:</a:t>
            </a:r>
          </a:p>
          <a:p>
            <a:pPr marL="622800" lvl="2" indent="-320400" eaLnBrk="1" hangingPunct="1">
              <a:buSzPct val="80000"/>
            </a:pPr>
            <a:r>
              <a:rPr lang="el-GR" altLang="en-US" sz="2400" dirty="0"/>
              <a:t>Της κοινωνικής ευημερίας</a:t>
            </a:r>
            <a:r>
              <a:rPr lang="en-US" altLang="en-US" sz="2400" dirty="0"/>
              <a:t>.</a:t>
            </a:r>
          </a:p>
          <a:p>
            <a:pPr marL="622800" lvl="2" indent="-320400" eaLnBrk="1" hangingPunct="1">
              <a:buSzPct val="80000"/>
            </a:pPr>
            <a:r>
              <a:rPr lang="el-GR" altLang="en-US" sz="2400" dirty="0"/>
              <a:t>Του διαθέσιμου εισοδήματος</a:t>
            </a:r>
            <a:r>
              <a:rPr lang="en-US" altLang="en-US" sz="2400" dirty="0"/>
              <a:t>.</a:t>
            </a:r>
          </a:p>
          <a:p>
            <a:pPr marL="622800" lvl="2" indent="-320400" eaLnBrk="1" hangingPunct="1">
              <a:buSzPct val="80000"/>
            </a:pPr>
            <a:r>
              <a:rPr lang="el-GR" altLang="en-US" sz="2400" dirty="0"/>
              <a:t>Των διαθέσιμων ευκαιριών για οικονομική πρόοδο</a:t>
            </a:r>
            <a:r>
              <a:rPr lang="en-US" altLang="en-US" sz="2400" dirty="0"/>
              <a:t>.</a:t>
            </a:r>
          </a:p>
        </p:txBody>
      </p:sp>
      <p:sp>
        <p:nvSpPr>
          <p:cNvPr id="2" name="Slide Number Placeholder 1"/>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C0A2-5289-0982-03C8-47232089EB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FB67E2-91EC-7B97-E668-C5079F0F0BFD}"/>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r>
              <a:rPr lang="el-GR" altLang="en-US" sz="3500" dirty="0"/>
              <a:t> </a:t>
            </a:r>
            <a:endParaRPr lang="en-IN" sz="1000" b="0" dirty="0"/>
          </a:p>
        </p:txBody>
      </p:sp>
      <p:sp>
        <p:nvSpPr>
          <p:cNvPr id="3" name="Content Placeholder 2">
            <a:extLst>
              <a:ext uri="{FF2B5EF4-FFF2-40B4-BE49-F238E27FC236}">
                <a16:creationId xmlns:a16="http://schemas.microsoft.com/office/drawing/2014/main" id="{76C0085D-39D4-B006-A45C-5845B3795A85}"/>
              </a:ext>
            </a:extLst>
          </p:cNvPr>
          <p:cNvSpPr>
            <a:spLocks noGrp="1"/>
          </p:cNvSpPr>
          <p:nvPr>
            <p:ph idx="1"/>
          </p:nvPr>
        </p:nvSpPr>
        <p:spPr>
          <a:xfrm>
            <a:off x="446874" y="1219929"/>
            <a:ext cx="8229600" cy="4527728"/>
          </a:xfrm>
        </p:spPr>
        <p:txBody>
          <a:bodyPr/>
          <a:lstStyle/>
          <a:p>
            <a:pPr marL="0" indent="0">
              <a:buNone/>
            </a:pPr>
            <a:r>
              <a:rPr lang="en-US" sz="1800" b="1" dirty="0"/>
              <a:t>      </a:t>
            </a:r>
            <a:r>
              <a:rPr lang="el-GR" sz="1800" b="1" dirty="0"/>
              <a:t>Το εργαλείο της </a:t>
            </a:r>
            <a:r>
              <a:rPr lang="el-GR" sz="1800" b="1" dirty="0" err="1"/>
              <a:t>τιτλοποίησης</a:t>
            </a:r>
            <a:r>
              <a:rPr lang="el-GR" sz="1800" b="1" dirty="0"/>
              <a:t> (1)</a:t>
            </a:r>
          </a:p>
          <a:p>
            <a:r>
              <a:rPr lang="el-GR" sz="1800" dirty="0"/>
              <a:t>Σύμφωνα με αυτό το χρηματοοικονομικό εργαλείο, μια τράπεζα ή άλλο </a:t>
            </a:r>
            <a:r>
              <a:rPr lang="el-GR" sz="1800" dirty="0">
                <a:hlinkClick r:id="rId3" tooltip="Χρηματοπιστωτικό ίδρυμα"/>
              </a:rPr>
              <a:t>χρηματοπιστωτικό ίδρυμα</a:t>
            </a:r>
            <a:r>
              <a:rPr lang="el-GR" sz="1800" dirty="0"/>
              <a:t> (</a:t>
            </a:r>
            <a:r>
              <a:rPr lang="el-GR" sz="1800" dirty="0" err="1"/>
              <a:t>originator</a:t>
            </a:r>
            <a:r>
              <a:rPr lang="el-GR" sz="1800" dirty="0"/>
              <a:t>) μεταβίβαζε μια ομάδα (</a:t>
            </a:r>
            <a:r>
              <a:rPr lang="el-GR" sz="1800" dirty="0" err="1"/>
              <a:t>pool</a:t>
            </a:r>
            <a:r>
              <a:rPr lang="el-GR" sz="1800" dirty="0"/>
              <a:t>) ομοειδών δανείων σε μία </a:t>
            </a:r>
            <a:r>
              <a:rPr lang="el-GR" sz="1800" dirty="0">
                <a:hlinkClick r:id="rId4" tooltip="Εταιρία ειδικού σκοπού"/>
              </a:rPr>
              <a:t>εταιρία ειδικού σκοπού</a:t>
            </a:r>
            <a:r>
              <a:rPr lang="el-GR" sz="1800" dirty="0"/>
              <a:t> (Special </a:t>
            </a:r>
            <a:r>
              <a:rPr lang="el-GR" sz="1800" dirty="0" err="1"/>
              <a:t>Purpose</a:t>
            </a:r>
            <a:r>
              <a:rPr lang="el-GR" sz="1800" dirty="0"/>
              <a:t> </a:t>
            </a:r>
            <a:r>
              <a:rPr lang="el-GR" sz="1800" dirty="0" err="1"/>
              <a:t>Vehicle</a:t>
            </a:r>
            <a:r>
              <a:rPr lang="el-GR" sz="1800" dirty="0"/>
              <a:t>, SPV). Η SPV ελάμβανε χρηματοδότηση από την έκδοση χρεογράφων που βασίζονταν στα δάνεια (</a:t>
            </a:r>
            <a:r>
              <a:rPr lang="el-GR" sz="1800" dirty="0" err="1">
                <a:hlinkClick r:id="rId5" tooltip="Asset Backed Securities"/>
              </a:rPr>
              <a:t>Asset</a:t>
            </a:r>
            <a:r>
              <a:rPr lang="el-GR" sz="1800" dirty="0">
                <a:hlinkClick r:id="rId5" tooltip="Asset Backed Securities"/>
              </a:rPr>
              <a:t> </a:t>
            </a:r>
            <a:r>
              <a:rPr lang="el-GR" sz="1800" dirty="0" err="1">
                <a:hlinkClick r:id="rId5" tooltip="Asset Backed Securities"/>
              </a:rPr>
              <a:t>Backed</a:t>
            </a:r>
            <a:r>
              <a:rPr lang="el-GR" sz="1800" dirty="0">
                <a:hlinkClick r:id="rId5" tooltip="Asset Backed Securities"/>
              </a:rPr>
              <a:t> </a:t>
            </a:r>
            <a:r>
              <a:rPr lang="el-GR" sz="1800" dirty="0" err="1">
                <a:hlinkClick r:id="rId5" tooltip="Asset Backed Securities"/>
              </a:rPr>
              <a:t>Securities</a:t>
            </a:r>
            <a:r>
              <a:rPr lang="el-GR" sz="1800" dirty="0"/>
              <a:t>, </a:t>
            </a:r>
            <a:r>
              <a:rPr lang="el-GR" sz="1800" dirty="0" err="1"/>
              <a:t>ABSs</a:t>
            </a:r>
            <a:r>
              <a:rPr lang="el-GR" sz="1800" dirty="0"/>
              <a:t>). </a:t>
            </a:r>
            <a:endParaRPr lang="en-US" sz="1800" dirty="0"/>
          </a:p>
          <a:p>
            <a:r>
              <a:rPr lang="el-GR" sz="1800" dirty="0"/>
              <a:t>Η αξία αυτών των χρεογράφων </a:t>
            </a:r>
            <a:r>
              <a:rPr lang="el-GR" sz="1800" dirty="0" err="1"/>
              <a:t>αποτιμόταν</a:t>
            </a:r>
            <a:r>
              <a:rPr lang="el-GR" sz="1800" dirty="0"/>
              <a:t> κυρίως από τα </a:t>
            </a:r>
            <a:r>
              <a:rPr lang="el-GR" sz="1800" dirty="0">
                <a:hlinkClick r:id="rId6" tooltip="Πρακτορεία πιστοληπτικής βαθμολόγησης"/>
              </a:rPr>
              <a:t>πρακτορεία πιστοληπτικής βαθμολόγησης</a:t>
            </a:r>
            <a:r>
              <a:rPr lang="el-GR" sz="1800" dirty="0"/>
              <a:t> (</a:t>
            </a:r>
            <a:r>
              <a:rPr lang="el-GR" sz="1800" dirty="0" err="1"/>
              <a:t>Credit</a:t>
            </a:r>
            <a:r>
              <a:rPr lang="el-GR" sz="1800" dirty="0"/>
              <a:t> </a:t>
            </a:r>
            <a:r>
              <a:rPr lang="el-GR" sz="1800" dirty="0" err="1"/>
              <a:t>Rating</a:t>
            </a:r>
            <a:r>
              <a:rPr lang="el-GR" sz="1800" dirty="0"/>
              <a:t> Agencies, </a:t>
            </a:r>
            <a:r>
              <a:rPr lang="el-GR" sz="1800" dirty="0" err="1"/>
              <a:t>CRAs</a:t>
            </a:r>
            <a:r>
              <a:rPr lang="el-GR" sz="1800" dirty="0"/>
              <a:t>). </a:t>
            </a:r>
            <a:endParaRPr lang="en-US" sz="1800" dirty="0"/>
          </a:p>
          <a:p>
            <a:r>
              <a:rPr lang="el-GR" sz="1800" dirty="0"/>
              <a:t>Η πληρωμή των τοκομεριδίων στους επενδυτές εξαρτιόταν άμεσα από τη συμπεριφορά των </a:t>
            </a:r>
            <a:r>
              <a:rPr lang="el-GR" sz="1800" dirty="0">
                <a:hlinkClick r:id="rId7" tooltip="Δανειολήπτης"/>
              </a:rPr>
              <a:t>δανειοληπτών</a:t>
            </a:r>
            <a:r>
              <a:rPr lang="el-GR" sz="1800" dirty="0"/>
              <a:t>, χωρίς ωστόσο να έρθουν αυτές οι δύο ομάδες σε επαφή. </a:t>
            </a:r>
            <a:endParaRPr lang="en-US" sz="1800" dirty="0"/>
          </a:p>
          <a:p>
            <a:r>
              <a:rPr lang="el-GR" sz="1800" dirty="0"/>
              <a:t>Οι τίτλοι </a:t>
            </a:r>
            <a:r>
              <a:rPr lang="el-GR" sz="1800" dirty="0" err="1"/>
              <a:t>ABSs</a:t>
            </a:r>
            <a:r>
              <a:rPr lang="el-GR" sz="1800" dirty="0"/>
              <a:t> συχνά διανέμονταν από επενδυτικές τράπεζες σε </a:t>
            </a:r>
            <a:r>
              <a:rPr lang="el-GR" sz="1800" dirty="0">
                <a:hlinkClick r:id="rId8" tooltip="Θεσμικοί επενδυτές"/>
              </a:rPr>
              <a:t>θεσμικούς επενδυτές</a:t>
            </a:r>
            <a:r>
              <a:rPr lang="el-GR" sz="1800" dirty="0"/>
              <a:t>. Μολαταύτα, δεν υπήρχε ακόμη οργανωμένη </a:t>
            </a:r>
            <a:r>
              <a:rPr lang="el-GR" sz="1800" dirty="0">
                <a:hlinkClick r:id="rId9" tooltip="Δευτερογενής αγορά"/>
              </a:rPr>
              <a:t>δευτερογενής αγορά</a:t>
            </a:r>
            <a:r>
              <a:rPr lang="el-GR" sz="1800" dirty="0"/>
              <a:t> για τις συναλλαγές των </a:t>
            </a:r>
            <a:r>
              <a:rPr lang="el-GR" sz="1800" dirty="0" err="1"/>
              <a:t>ABSs</a:t>
            </a:r>
            <a:r>
              <a:rPr lang="el-GR" sz="1800" dirty="0"/>
              <a:t>.</a:t>
            </a:r>
          </a:p>
          <a:p>
            <a:pPr marL="403200" indent="-403200">
              <a:spcBef>
                <a:spcPts val="600"/>
              </a:spcBef>
              <a:buSzPct val="100000"/>
              <a:buFont typeface="+mj-lt"/>
              <a:buAutoNum type="arabicPeriod"/>
            </a:pPr>
            <a:endParaRPr lang="en-US" altLang="en-US" sz="2400" dirty="0"/>
          </a:p>
        </p:txBody>
      </p:sp>
      <p:sp>
        <p:nvSpPr>
          <p:cNvPr id="2" name="Slide Number Placeholder 1">
            <a:extLst>
              <a:ext uri="{FF2B5EF4-FFF2-40B4-BE49-F238E27FC236}">
                <a16:creationId xmlns:a16="http://schemas.microsoft.com/office/drawing/2014/main" id="{9ED7BA20-4DC6-8A33-2BDB-F92461E0BD7D}"/>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30</a:t>
            </a:fld>
            <a:endParaRPr lang="en-US" altLang="en-US" dirty="0"/>
          </a:p>
        </p:txBody>
      </p:sp>
    </p:spTree>
    <p:extLst>
      <p:ext uri="{BB962C8B-B14F-4D97-AF65-F5344CB8AC3E}">
        <p14:creationId xmlns:p14="http://schemas.microsoft.com/office/powerpoint/2010/main" val="1100532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BDF8-A368-1989-A3E9-28FA927DC6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D8E2D73-A528-FA28-401F-2A0695483A47}"/>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053AAAD2-7637-466F-D617-2DF6A8057FAC}"/>
              </a:ext>
            </a:extLst>
          </p:cNvPr>
          <p:cNvSpPr>
            <a:spLocks noGrp="1"/>
          </p:cNvSpPr>
          <p:nvPr>
            <p:ph idx="1"/>
          </p:nvPr>
        </p:nvSpPr>
        <p:spPr>
          <a:xfrm>
            <a:off x="446874" y="1219929"/>
            <a:ext cx="8229600" cy="4527728"/>
          </a:xfrm>
        </p:spPr>
        <p:txBody>
          <a:bodyPr/>
          <a:lstStyle/>
          <a:p>
            <a:pPr marL="0" indent="0" algn="ctr">
              <a:buNone/>
            </a:pPr>
            <a:r>
              <a:rPr lang="el-GR" sz="1800" b="1" dirty="0" smtClean="0"/>
              <a:t>Το </a:t>
            </a:r>
            <a:r>
              <a:rPr lang="el-GR" sz="1800" b="1" dirty="0"/>
              <a:t>εργαλείο της </a:t>
            </a:r>
            <a:r>
              <a:rPr lang="el-GR" sz="1800" b="1" dirty="0" err="1"/>
              <a:t>τιτλοποίησης</a:t>
            </a:r>
            <a:r>
              <a:rPr lang="el-GR" sz="1800" b="1" dirty="0"/>
              <a:t> (2)</a:t>
            </a:r>
          </a:p>
          <a:p>
            <a:pPr marL="403200" indent="-403200">
              <a:spcBef>
                <a:spcPts val="600"/>
              </a:spcBef>
              <a:buSzPct val="100000"/>
              <a:buFont typeface="+mj-lt"/>
              <a:buAutoNum type="arabicPeriod"/>
            </a:pPr>
            <a:endParaRPr lang="en-US" altLang="en-US" sz="2400" dirty="0"/>
          </a:p>
        </p:txBody>
      </p:sp>
      <p:sp>
        <p:nvSpPr>
          <p:cNvPr id="2" name="Slide Number Placeholder 1">
            <a:extLst>
              <a:ext uri="{FF2B5EF4-FFF2-40B4-BE49-F238E27FC236}">
                <a16:creationId xmlns:a16="http://schemas.microsoft.com/office/drawing/2014/main" id="{7140E47E-4657-7541-BE0D-4861D3D2F0D0}"/>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31</a:t>
            </a:fld>
            <a:endParaRPr lang="en-US" altLang="en-US" dirty="0"/>
          </a:p>
        </p:txBody>
      </p:sp>
      <p:pic>
        <p:nvPicPr>
          <p:cNvPr id="5" name="Picture 4">
            <a:extLst>
              <a:ext uri="{FF2B5EF4-FFF2-40B4-BE49-F238E27FC236}">
                <a16:creationId xmlns:a16="http://schemas.microsoft.com/office/drawing/2014/main" id="{53ED22D2-66E5-9F6B-A46A-31BFAF17CE1C}"/>
              </a:ext>
            </a:extLst>
          </p:cNvPr>
          <p:cNvPicPr>
            <a:picLocks noChangeAspect="1"/>
          </p:cNvPicPr>
          <p:nvPr/>
        </p:nvPicPr>
        <p:blipFill>
          <a:blip r:embed="rId3"/>
          <a:stretch>
            <a:fillRect/>
          </a:stretch>
        </p:blipFill>
        <p:spPr>
          <a:xfrm>
            <a:off x="1689463" y="1540262"/>
            <a:ext cx="5062417" cy="5165338"/>
          </a:xfrm>
          <a:prstGeom prst="rect">
            <a:avLst/>
          </a:prstGeom>
        </p:spPr>
      </p:pic>
      <p:sp>
        <p:nvSpPr>
          <p:cNvPr id="7" name="TextBox 6">
            <a:extLst>
              <a:ext uri="{FF2B5EF4-FFF2-40B4-BE49-F238E27FC236}">
                <a16:creationId xmlns:a16="http://schemas.microsoft.com/office/drawing/2014/main" id="{55169020-694D-6203-B7A1-6579F9E13F66}"/>
              </a:ext>
            </a:extLst>
          </p:cNvPr>
          <p:cNvSpPr txBox="1"/>
          <p:nvPr/>
        </p:nvSpPr>
        <p:spPr>
          <a:xfrm>
            <a:off x="2447110" y="1698171"/>
            <a:ext cx="3196044" cy="338554"/>
          </a:xfrm>
          <a:prstGeom prst="rect">
            <a:avLst/>
          </a:prstGeom>
          <a:solidFill>
            <a:schemeClr val="bg1">
              <a:lumMod val="85000"/>
            </a:schemeClr>
          </a:solidFill>
        </p:spPr>
        <p:txBody>
          <a:bodyPr wrap="square" rtlCol="0">
            <a:spAutoFit/>
          </a:bodyPr>
          <a:lstStyle/>
          <a:p>
            <a:pPr algn="ctr"/>
            <a:r>
              <a:rPr lang="el-GR" sz="1600" b="1" dirty="0"/>
              <a:t>Τράπεζα</a:t>
            </a:r>
          </a:p>
        </p:txBody>
      </p:sp>
      <p:sp>
        <p:nvSpPr>
          <p:cNvPr id="8" name="TextBox 7">
            <a:extLst>
              <a:ext uri="{FF2B5EF4-FFF2-40B4-BE49-F238E27FC236}">
                <a16:creationId xmlns:a16="http://schemas.microsoft.com/office/drawing/2014/main" id="{98D8A33C-1C03-188F-A099-1FC7C2CACB9E}"/>
              </a:ext>
            </a:extLst>
          </p:cNvPr>
          <p:cNvSpPr txBox="1"/>
          <p:nvPr/>
        </p:nvSpPr>
        <p:spPr>
          <a:xfrm>
            <a:off x="2220686" y="3029216"/>
            <a:ext cx="3910148" cy="338554"/>
          </a:xfrm>
          <a:prstGeom prst="rect">
            <a:avLst/>
          </a:prstGeom>
          <a:solidFill>
            <a:schemeClr val="bg1">
              <a:lumMod val="85000"/>
            </a:schemeClr>
          </a:solidFill>
        </p:spPr>
        <p:txBody>
          <a:bodyPr wrap="square" rtlCol="0">
            <a:spAutoFit/>
          </a:bodyPr>
          <a:lstStyle/>
          <a:p>
            <a:pPr algn="ctr"/>
            <a:r>
              <a:rPr lang="el-GR" sz="1600" b="1" dirty="0"/>
              <a:t>Εταιρία Ειδικού Σκοπού (</a:t>
            </a:r>
            <a:r>
              <a:rPr lang="en-US" sz="1600" b="1" dirty="0"/>
              <a:t>SIV)</a:t>
            </a:r>
            <a:endParaRPr lang="el-GR" sz="1600" b="1" dirty="0"/>
          </a:p>
        </p:txBody>
      </p:sp>
      <p:sp>
        <p:nvSpPr>
          <p:cNvPr id="9" name="TextBox 8">
            <a:extLst>
              <a:ext uri="{FF2B5EF4-FFF2-40B4-BE49-F238E27FC236}">
                <a16:creationId xmlns:a16="http://schemas.microsoft.com/office/drawing/2014/main" id="{8C7579B5-4773-AEA0-38C9-E82271F287FE}"/>
              </a:ext>
            </a:extLst>
          </p:cNvPr>
          <p:cNvSpPr txBox="1"/>
          <p:nvPr/>
        </p:nvSpPr>
        <p:spPr>
          <a:xfrm>
            <a:off x="2923094" y="1698171"/>
            <a:ext cx="2363009" cy="338554"/>
          </a:xfrm>
          <a:prstGeom prst="rect">
            <a:avLst/>
          </a:prstGeom>
          <a:solidFill>
            <a:schemeClr val="bg1">
              <a:lumMod val="85000"/>
            </a:schemeClr>
          </a:solidFill>
        </p:spPr>
        <p:txBody>
          <a:bodyPr wrap="square" rtlCol="0">
            <a:spAutoFit/>
          </a:bodyPr>
          <a:lstStyle/>
          <a:p>
            <a:pPr algn="ctr"/>
            <a:r>
              <a:rPr lang="el-GR" sz="1600" b="1" dirty="0"/>
              <a:t>Τράπεζα</a:t>
            </a:r>
          </a:p>
        </p:txBody>
      </p:sp>
      <p:sp>
        <p:nvSpPr>
          <p:cNvPr id="10" name="TextBox 9">
            <a:extLst>
              <a:ext uri="{FF2B5EF4-FFF2-40B4-BE49-F238E27FC236}">
                <a16:creationId xmlns:a16="http://schemas.microsoft.com/office/drawing/2014/main" id="{3EEBC3D7-8EDD-9BF5-A74B-5A649DC4BBEE}"/>
              </a:ext>
            </a:extLst>
          </p:cNvPr>
          <p:cNvSpPr txBox="1"/>
          <p:nvPr/>
        </p:nvSpPr>
        <p:spPr>
          <a:xfrm>
            <a:off x="1928948" y="4561715"/>
            <a:ext cx="4201886" cy="338554"/>
          </a:xfrm>
          <a:prstGeom prst="rect">
            <a:avLst/>
          </a:prstGeom>
          <a:solidFill>
            <a:schemeClr val="bg1">
              <a:lumMod val="85000"/>
            </a:schemeClr>
          </a:solidFill>
        </p:spPr>
        <p:txBody>
          <a:bodyPr wrap="square" rtlCol="0">
            <a:spAutoFit/>
          </a:bodyPr>
          <a:lstStyle/>
          <a:p>
            <a:pPr algn="ctr"/>
            <a:r>
              <a:rPr lang="el-GR" sz="1600" b="1" dirty="0"/>
              <a:t>Επενδυτές</a:t>
            </a:r>
          </a:p>
        </p:txBody>
      </p:sp>
      <p:sp>
        <p:nvSpPr>
          <p:cNvPr id="4" name="TextBox 3"/>
          <p:cNvSpPr txBox="1"/>
          <p:nvPr/>
        </p:nvSpPr>
        <p:spPr>
          <a:xfrm>
            <a:off x="4975761" y="3024509"/>
            <a:ext cx="774571" cy="369332"/>
          </a:xfrm>
          <a:prstGeom prst="rect">
            <a:avLst/>
          </a:prstGeom>
          <a:solidFill>
            <a:schemeClr val="bg1">
              <a:lumMod val="85000"/>
            </a:schemeClr>
          </a:solidFill>
        </p:spPr>
        <p:txBody>
          <a:bodyPr wrap="none" rtlCol="0">
            <a:spAutoFit/>
          </a:bodyPr>
          <a:lstStyle/>
          <a:p>
            <a:r>
              <a:rPr lang="en-US" sz="1800" b="1" dirty="0" smtClean="0"/>
              <a:t>(SPV)</a:t>
            </a:r>
            <a:endParaRPr lang="el-GR" sz="1800" b="1" dirty="0"/>
          </a:p>
        </p:txBody>
      </p:sp>
    </p:spTree>
    <p:extLst>
      <p:ext uri="{BB962C8B-B14F-4D97-AF65-F5344CB8AC3E}">
        <p14:creationId xmlns:p14="http://schemas.microsoft.com/office/powerpoint/2010/main" val="164716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4706-4059-A83F-E5DE-4B9420821D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D8D83F-A57E-C7FB-182B-A95E7042E8E8}"/>
              </a:ext>
            </a:extLst>
          </p:cNvPr>
          <p:cNvSpPr>
            <a:spLocks noGrp="1"/>
          </p:cNvSpPr>
          <p:nvPr>
            <p:ph type="title"/>
          </p:nvPr>
        </p:nvSpPr>
        <p:spPr>
          <a:xfrm>
            <a:off x="457200" y="270927"/>
            <a:ext cx="7543800" cy="985838"/>
          </a:xfrm>
        </p:spPr>
        <p:txBody>
          <a:bodyPr anchor="ctr"/>
          <a:lstStyle/>
          <a:p>
            <a:r>
              <a:rPr lang="en-GB" altLang="en-US" sz="3500" dirty="0" smtClean="0"/>
              <a:t>Structured Finance</a:t>
            </a:r>
            <a:endParaRPr lang="en-IN" sz="1000" b="0" dirty="0"/>
          </a:p>
        </p:txBody>
      </p:sp>
      <p:sp>
        <p:nvSpPr>
          <p:cNvPr id="2" name="Slide Number Placeholder 1">
            <a:extLst>
              <a:ext uri="{FF2B5EF4-FFF2-40B4-BE49-F238E27FC236}">
                <a16:creationId xmlns:a16="http://schemas.microsoft.com/office/drawing/2014/main" id="{FEA2FA90-08C0-BE76-5A43-77672C026513}"/>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32</a:t>
            </a:fld>
            <a:endParaRPr lang="en-US" altLang="en-US" dirty="0"/>
          </a:p>
        </p:txBody>
      </p:sp>
      <p:sp>
        <p:nvSpPr>
          <p:cNvPr id="5" name="Rectangle 4"/>
          <p:cNvSpPr/>
          <p:nvPr/>
        </p:nvSpPr>
        <p:spPr>
          <a:xfrm>
            <a:off x="157162" y="1196400"/>
            <a:ext cx="8529638" cy="5509200"/>
          </a:xfrm>
          <a:prstGeom prst="rect">
            <a:avLst/>
          </a:prstGeom>
        </p:spPr>
        <p:txBody>
          <a:bodyPr wrap="square">
            <a:spAutoFit/>
          </a:bodyPr>
          <a:lstStyle/>
          <a:p>
            <a:pPr algn="ctr"/>
            <a:r>
              <a:rPr lang="el-GR" b="1" dirty="0" smtClean="0"/>
              <a:t>Βασικοί τύποι Δομημένων Χρηματοοικονομικών Προϊόντων </a:t>
            </a:r>
            <a:endParaRPr lang="en-GB" b="1" dirty="0" smtClean="0"/>
          </a:p>
          <a:p>
            <a:pPr algn="ctr"/>
            <a:endParaRPr lang="el-GR" b="1" dirty="0" smtClean="0"/>
          </a:p>
          <a:p>
            <a:r>
              <a:rPr lang="en-US" sz="2000" b="1" dirty="0" smtClean="0"/>
              <a:t>Asset-backed </a:t>
            </a:r>
            <a:r>
              <a:rPr lang="en-US" sz="2000" b="1" dirty="0"/>
              <a:t>securities (ABS</a:t>
            </a:r>
            <a:r>
              <a:rPr lang="en-US" sz="2000" b="1" dirty="0" smtClean="0"/>
              <a:t>)</a:t>
            </a:r>
            <a:r>
              <a:rPr lang="el-GR" sz="2000" b="1" dirty="0"/>
              <a:t>:</a:t>
            </a:r>
            <a:r>
              <a:rPr lang="en-US" sz="2000" dirty="0" smtClean="0"/>
              <a:t> bonds </a:t>
            </a:r>
            <a:r>
              <a:rPr lang="en-US" sz="2000" dirty="0"/>
              <a:t>or notes based on pools of assets, </a:t>
            </a:r>
            <a:r>
              <a:rPr lang="en-GB" sz="2000" dirty="0" err="1"/>
              <a:t>i</a:t>
            </a:r>
            <a:r>
              <a:rPr lang="en-GB" sz="2000" dirty="0" err="1" smtClean="0"/>
              <a:t>,e</a:t>
            </a:r>
            <a:r>
              <a:rPr lang="en-GB" sz="2000" dirty="0" smtClean="0"/>
              <a:t>,</a:t>
            </a:r>
            <a:r>
              <a:rPr lang="en-US" sz="2000" dirty="0" smtClean="0"/>
              <a:t> </a:t>
            </a:r>
            <a:r>
              <a:rPr lang="en-US" sz="2000" dirty="0"/>
              <a:t>collateralized by the cash flows from a specified pool of underlying assets. </a:t>
            </a:r>
            <a:endParaRPr lang="en-US" sz="2000" dirty="0" smtClean="0"/>
          </a:p>
          <a:p>
            <a:endParaRPr lang="en-US" sz="2000" b="1" dirty="0" smtClean="0"/>
          </a:p>
          <a:p>
            <a:r>
              <a:rPr lang="en-US" sz="2000" b="1" dirty="0" smtClean="0"/>
              <a:t>Mortgage-backed </a:t>
            </a:r>
            <a:r>
              <a:rPr lang="en-US" sz="2000" b="1" dirty="0"/>
              <a:t>securities (</a:t>
            </a:r>
            <a:r>
              <a:rPr lang="en-US" sz="2000" b="1" dirty="0" smtClean="0"/>
              <a:t>MBS): </a:t>
            </a:r>
            <a:r>
              <a:rPr lang="en-US" sz="2000" dirty="0" smtClean="0"/>
              <a:t>type of ABS, with </a:t>
            </a:r>
            <a:r>
              <a:rPr lang="en-US" sz="2000" dirty="0"/>
              <a:t>cash flows </a:t>
            </a:r>
            <a:r>
              <a:rPr lang="en-US" sz="2000" dirty="0" smtClean="0"/>
              <a:t>backed </a:t>
            </a:r>
            <a:r>
              <a:rPr lang="en-US" sz="2000" dirty="0"/>
              <a:t>by the principal and interest payments of a set of mortgage loans. </a:t>
            </a:r>
            <a:endParaRPr lang="en-US" sz="2000" dirty="0" smtClean="0"/>
          </a:p>
          <a:p>
            <a:pPr marL="800100" lvl="1" indent="-342900">
              <a:buFont typeface="Courier New" panose="02070309020205020404" pitchFamily="49" charset="0"/>
              <a:buChar char="o"/>
            </a:pPr>
            <a:r>
              <a:rPr lang="en-US" sz="1800" b="1" dirty="0" smtClean="0"/>
              <a:t>Residential </a:t>
            </a:r>
            <a:r>
              <a:rPr lang="en-US" sz="1800" b="1" dirty="0"/>
              <a:t>Mortgage-Backed Securities, (RMBS)</a:t>
            </a:r>
            <a:r>
              <a:rPr lang="en-US" sz="1800" dirty="0"/>
              <a:t> deal with Residential Real Estate. </a:t>
            </a:r>
            <a:r>
              <a:rPr lang="en-US" sz="1800" dirty="0" smtClean="0"/>
              <a:t> </a:t>
            </a:r>
            <a:endParaRPr lang="en-US" sz="1800" dirty="0"/>
          </a:p>
          <a:p>
            <a:pPr marL="800100" lvl="1" indent="-342900">
              <a:buFont typeface="Courier New" panose="02070309020205020404" pitchFamily="49" charset="0"/>
              <a:buChar char="o"/>
            </a:pPr>
            <a:r>
              <a:rPr lang="en-US" sz="1800" b="1" dirty="0" smtClean="0"/>
              <a:t>Commercial </a:t>
            </a:r>
            <a:r>
              <a:rPr lang="en-US" sz="1800" b="1" dirty="0"/>
              <a:t>Mortgage-Backed Securities (CMBS)</a:t>
            </a:r>
            <a:r>
              <a:rPr lang="en-US" sz="1800" dirty="0"/>
              <a:t> are for Commercial Real </a:t>
            </a:r>
            <a:r>
              <a:rPr lang="en-US" sz="1800" dirty="0" smtClean="0"/>
              <a:t>Estate. </a:t>
            </a:r>
            <a:endParaRPr lang="en-US" sz="1800" dirty="0"/>
          </a:p>
          <a:p>
            <a:endParaRPr lang="en-US" sz="2000" b="1" dirty="0" smtClean="0"/>
          </a:p>
          <a:p>
            <a:r>
              <a:rPr lang="en-US" sz="2000" b="1" dirty="0" smtClean="0"/>
              <a:t>Collateralized </a:t>
            </a:r>
            <a:r>
              <a:rPr lang="en-US" sz="2000" b="1" dirty="0"/>
              <a:t>debt obligations (CDOs</a:t>
            </a:r>
            <a:r>
              <a:rPr lang="en-US" sz="2000" b="1" dirty="0" smtClean="0"/>
              <a:t>):</a:t>
            </a:r>
            <a:r>
              <a:rPr lang="en-US" sz="2000" dirty="0" smtClean="0"/>
              <a:t> </a:t>
            </a:r>
            <a:r>
              <a:rPr lang="en-US" sz="2000" dirty="0"/>
              <a:t>bonds or notes based on pools of </a:t>
            </a:r>
            <a:r>
              <a:rPr lang="en-US" sz="2000" dirty="0" smtClean="0"/>
              <a:t>fixed </a:t>
            </a:r>
            <a:r>
              <a:rPr lang="en-US" sz="2000" dirty="0"/>
              <a:t>income assets such as high-yield debt or asset-backed </a:t>
            </a:r>
            <a:r>
              <a:rPr lang="en-US" sz="2000" dirty="0" smtClean="0"/>
              <a:t>securities. </a:t>
            </a:r>
          </a:p>
          <a:p>
            <a:pPr marL="800100" lvl="1" indent="-342900">
              <a:buFont typeface="Courier New" panose="02070309020205020404" pitchFamily="49" charset="0"/>
              <a:buChar char="o"/>
            </a:pPr>
            <a:r>
              <a:rPr lang="en-US" sz="1800" b="1" dirty="0" smtClean="0"/>
              <a:t>Collateralized </a:t>
            </a:r>
            <a:r>
              <a:rPr lang="en-US" sz="1800" b="1" dirty="0"/>
              <a:t>loan obligations (CLOs</a:t>
            </a:r>
            <a:r>
              <a:rPr lang="en-US" sz="1800" b="1" dirty="0" smtClean="0"/>
              <a:t>):</a:t>
            </a:r>
            <a:r>
              <a:rPr lang="en-US" sz="1800" dirty="0" smtClean="0"/>
              <a:t> </a:t>
            </a:r>
            <a:r>
              <a:rPr lang="en-US" sz="1800" dirty="0"/>
              <a:t>CDOs backed primarily by </a:t>
            </a:r>
            <a:r>
              <a:rPr lang="en-US" sz="1800" dirty="0" smtClean="0"/>
              <a:t>low-rated corporate loans</a:t>
            </a:r>
            <a:r>
              <a:rPr lang="en-US" sz="1800" dirty="0"/>
              <a:t>. </a:t>
            </a:r>
            <a:endParaRPr lang="en-US" sz="1800" dirty="0" smtClean="0"/>
          </a:p>
          <a:p>
            <a:pPr marL="800100" lvl="1" indent="-342900">
              <a:buFont typeface="Courier New" panose="02070309020205020404" pitchFamily="49" charset="0"/>
              <a:buChar char="o"/>
            </a:pPr>
            <a:r>
              <a:rPr lang="en-US" sz="1800" b="1" dirty="0"/>
              <a:t>Collateralized </a:t>
            </a:r>
            <a:r>
              <a:rPr lang="en-US" sz="1800" b="1" dirty="0" smtClean="0"/>
              <a:t>bond </a:t>
            </a:r>
            <a:r>
              <a:rPr lang="en-US" sz="1800" b="1" dirty="0"/>
              <a:t>obligations (</a:t>
            </a:r>
            <a:r>
              <a:rPr lang="en-US" sz="1800" b="1" dirty="0" smtClean="0"/>
              <a:t>CBOs</a:t>
            </a:r>
            <a:r>
              <a:rPr lang="en-US" sz="1800" b="1" dirty="0"/>
              <a:t>):</a:t>
            </a:r>
            <a:r>
              <a:rPr lang="en-US" sz="1800" dirty="0"/>
              <a:t> CDOs backed</a:t>
            </a:r>
            <a:r>
              <a:rPr lang="en-US" sz="1800" dirty="0" smtClean="0"/>
              <a:t> </a:t>
            </a:r>
            <a:r>
              <a:rPr lang="en-US" sz="1800" dirty="0"/>
              <a:t>primarily by </a:t>
            </a:r>
            <a:r>
              <a:rPr lang="en-US" sz="1800" dirty="0" smtClean="0"/>
              <a:t>high-yield </a:t>
            </a:r>
            <a:r>
              <a:rPr lang="en-US" sz="1800" dirty="0"/>
              <a:t>bonds.</a:t>
            </a:r>
            <a:endParaRPr lang="el-GR" sz="1800" dirty="0"/>
          </a:p>
        </p:txBody>
      </p:sp>
    </p:spTree>
    <p:extLst>
      <p:ext uri="{BB962C8B-B14F-4D97-AF65-F5344CB8AC3E}">
        <p14:creationId xmlns:p14="http://schemas.microsoft.com/office/powerpoint/2010/main" val="368181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4706-4059-A83F-E5DE-4B9420821D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D8D83F-A57E-C7FB-182B-A95E7042E8E8}"/>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BEA09027-A3E7-A187-DB95-888FC450970D}"/>
              </a:ext>
            </a:extLst>
          </p:cNvPr>
          <p:cNvSpPr>
            <a:spLocks noGrp="1"/>
          </p:cNvSpPr>
          <p:nvPr>
            <p:ph idx="1"/>
          </p:nvPr>
        </p:nvSpPr>
        <p:spPr>
          <a:xfrm>
            <a:off x="457200" y="1089301"/>
            <a:ext cx="8229600" cy="792931"/>
          </a:xfrm>
        </p:spPr>
        <p:txBody>
          <a:bodyPr/>
          <a:lstStyle/>
          <a:p>
            <a:pPr marL="0" indent="0">
              <a:buNone/>
            </a:pPr>
            <a:r>
              <a:rPr lang="el-GR" sz="1800" b="1" dirty="0"/>
              <a:t>      Το εργαλείο της </a:t>
            </a:r>
            <a:r>
              <a:rPr lang="el-GR" sz="1800" b="1" dirty="0" err="1"/>
              <a:t>τιτλοποίησης</a:t>
            </a:r>
            <a:r>
              <a:rPr lang="el-GR" sz="1800" b="1" dirty="0"/>
              <a:t> (3)</a:t>
            </a:r>
          </a:p>
          <a:p>
            <a:r>
              <a:rPr lang="el-GR" sz="1800" dirty="0"/>
              <a:t>Η τεχνική της </a:t>
            </a:r>
            <a:r>
              <a:rPr lang="el-GR" sz="1800" dirty="0" err="1"/>
              <a:t>τιτλοποίησης</a:t>
            </a:r>
            <a:r>
              <a:rPr lang="el-GR" sz="1800" dirty="0"/>
              <a:t> περιόριζε τον πιστωτικό κίνδυνο στα τραπεζικά χαρτοφυλάκια. </a:t>
            </a:r>
          </a:p>
          <a:p>
            <a:r>
              <a:rPr lang="el-GR" sz="1800" dirty="0"/>
              <a:t>Οι </a:t>
            </a:r>
            <a:r>
              <a:rPr lang="el-GR" sz="1800" dirty="0" err="1"/>
              <a:t>τιτλοποιήσεις</a:t>
            </a:r>
            <a:r>
              <a:rPr lang="el-GR" sz="1800" dirty="0"/>
              <a:t> μετέτρεπαν δάνεια (συχνά χαμηλής πιστοληπτικής διαβάθμισης, όπως τα </a:t>
            </a:r>
            <a:r>
              <a:rPr lang="en-US" sz="1800" dirty="0"/>
              <a:t>subprime mortgages</a:t>
            </a:r>
            <a:r>
              <a:rPr lang="el-GR" sz="1800" dirty="0"/>
              <a:t>) σε </a:t>
            </a:r>
            <a:r>
              <a:rPr lang="el-GR" sz="1800" dirty="0">
                <a:hlinkClick r:id="rId3" tooltip="Δομημένα επενδυτικά εργαλεία"/>
              </a:rPr>
              <a:t>δομημένα επενδυτικά εργαλεί</a:t>
            </a:r>
            <a:r>
              <a:rPr lang="el-GR" sz="1800" dirty="0"/>
              <a:t>α (</a:t>
            </a:r>
            <a:r>
              <a:rPr lang="el-GR" sz="1800" dirty="0" err="1"/>
              <a:t>Structured</a:t>
            </a:r>
            <a:r>
              <a:rPr lang="el-GR" sz="1800" dirty="0"/>
              <a:t> </a:t>
            </a:r>
            <a:r>
              <a:rPr lang="el-GR" sz="1800" dirty="0" err="1"/>
              <a:t>Credit</a:t>
            </a:r>
            <a:r>
              <a:rPr lang="el-GR" sz="1800" dirty="0"/>
              <a:t> </a:t>
            </a:r>
            <a:r>
              <a:rPr lang="el-GR" sz="1800" dirty="0" err="1"/>
              <a:t>Instruments</a:t>
            </a:r>
            <a:r>
              <a:rPr lang="el-GR" sz="1800" dirty="0"/>
              <a:t>). Τα πιο χαρακτηριστικά δομημένα προϊόντα ήταν οι </a:t>
            </a:r>
            <a:r>
              <a:rPr lang="el-GR" sz="1800" dirty="0">
                <a:hlinkClick r:id="rId4" tooltip="Εγγυημένες δανειακές υποχρεώσεις"/>
              </a:rPr>
              <a:t>Τίτλοι Εγγυημένων Δανειακών Υποχρεώσεων</a:t>
            </a:r>
            <a:r>
              <a:rPr lang="el-GR" sz="1800" dirty="0"/>
              <a:t> (</a:t>
            </a:r>
            <a:r>
              <a:rPr lang="el-GR" sz="1800" dirty="0" err="1"/>
              <a:t>Collateralized</a:t>
            </a:r>
            <a:r>
              <a:rPr lang="el-GR" sz="1800" dirty="0"/>
              <a:t> </a:t>
            </a:r>
            <a:r>
              <a:rPr lang="el-GR" sz="1800" dirty="0" err="1"/>
              <a:t>Debt</a:t>
            </a:r>
            <a:r>
              <a:rPr lang="el-GR" sz="1800" dirty="0"/>
              <a:t> </a:t>
            </a:r>
            <a:r>
              <a:rPr lang="el-GR" sz="1800" dirty="0" err="1"/>
              <a:t>Obligations</a:t>
            </a:r>
            <a:r>
              <a:rPr lang="el-GR" sz="1800" dirty="0"/>
              <a:t>, </a:t>
            </a:r>
            <a:r>
              <a:rPr lang="el-GR" sz="1800" dirty="0" err="1"/>
              <a:t>CDOs</a:t>
            </a:r>
            <a:r>
              <a:rPr lang="el-GR" sz="1800" dirty="0"/>
              <a:t>). </a:t>
            </a:r>
            <a:endParaRPr lang="en-US" sz="1800" dirty="0"/>
          </a:p>
          <a:p>
            <a:r>
              <a:rPr lang="el-GR" sz="1800" dirty="0"/>
              <a:t>Η εταιρία ειδικού σκοπού που αγόραζε τα δάνεια </a:t>
            </a:r>
            <a:r>
              <a:rPr lang="en-US" sz="1800" dirty="0"/>
              <a:t>(SPV) </a:t>
            </a:r>
            <a:r>
              <a:rPr lang="el-GR" sz="1800" dirty="0"/>
              <a:t>εμφάνιζε στο </a:t>
            </a:r>
            <a:r>
              <a:rPr lang="el-GR" sz="1800" dirty="0">
                <a:hlinkClick r:id="rId5" tooltip="Παθητικό"/>
              </a:rPr>
              <a:t>Παθητικό</a:t>
            </a:r>
            <a:r>
              <a:rPr lang="el-GR" sz="1800" dirty="0"/>
              <a:t> της </a:t>
            </a:r>
            <a:r>
              <a:rPr lang="el-GR" sz="1800" dirty="0">
                <a:hlinkClick r:id="rId6" tooltip="Υποχρεώσεις"/>
              </a:rPr>
              <a:t>υποχρεώσεις</a:t>
            </a:r>
            <a:r>
              <a:rPr lang="el-GR" sz="1800" dirty="0"/>
              <a:t> από τίτλους </a:t>
            </a:r>
            <a:r>
              <a:rPr lang="el-GR" sz="1800" dirty="0" err="1"/>
              <a:t>CDOs</a:t>
            </a:r>
            <a:r>
              <a:rPr lang="el-GR" sz="1800" dirty="0"/>
              <a:t> (δηλαδή καταβολή τοκομεριδίων και της αξίας κατά τη λήξη) και στο </a:t>
            </a:r>
            <a:r>
              <a:rPr lang="el-GR" sz="1800" dirty="0">
                <a:hlinkClick r:id="rId7" tooltip="Ενεργητικό"/>
              </a:rPr>
              <a:t>Ενεργητικό</a:t>
            </a:r>
            <a:r>
              <a:rPr lang="el-GR" sz="1800" dirty="0"/>
              <a:t> της απαιτήσεις από δάνεια. Συνεπώς, με την είσπραξη των δόσεων από τα δάνεια, μπορούσε εν συνεχεία να πληρώνει τις υποχρεώσεις της στους ομολογιούχους. </a:t>
            </a:r>
          </a:p>
          <a:p>
            <a:r>
              <a:rPr lang="el-GR" sz="1800" dirty="0"/>
              <a:t>Το νέο χαρτοφυλάκιο αποτελείτο από </a:t>
            </a:r>
            <a:r>
              <a:rPr lang="el-GR" sz="1800" dirty="0" smtClean="0"/>
              <a:t>«</a:t>
            </a:r>
            <a:r>
              <a:rPr lang="el-GR" sz="1800" dirty="0" smtClean="0"/>
              <a:t>τμήματα/φέτες</a:t>
            </a:r>
            <a:r>
              <a:rPr lang="el-GR" sz="1800" dirty="0" smtClean="0"/>
              <a:t>» </a:t>
            </a:r>
            <a:r>
              <a:rPr lang="el-GR" sz="1800" dirty="0"/>
              <a:t>δανείων με διαφορετική έκθεση σε πιστωτικό κίνδυνο. Κάθε </a:t>
            </a:r>
            <a:r>
              <a:rPr lang="el-GR" sz="1800" dirty="0" err="1" smtClean="0"/>
              <a:t>tranche</a:t>
            </a:r>
            <a:r>
              <a:rPr lang="el-GR" sz="1800" dirty="0" smtClean="0"/>
              <a:t> </a:t>
            </a:r>
            <a:r>
              <a:rPr lang="el-GR" sz="1800" dirty="0"/>
              <a:t>θα μπορούσε να πωληθεί σε διάφορες ομάδες επενδυτών, με διαφορετικό βαθμό αποστροφής κινδύνου (</a:t>
            </a:r>
            <a:r>
              <a:rPr lang="el-GR" sz="1800" dirty="0" err="1"/>
              <a:t>risk</a:t>
            </a:r>
            <a:r>
              <a:rPr lang="el-GR" sz="1800" dirty="0"/>
              <a:t> </a:t>
            </a:r>
            <a:r>
              <a:rPr lang="el-GR" sz="1800" dirty="0" err="1"/>
              <a:t>aversion</a:t>
            </a:r>
            <a:r>
              <a:rPr lang="el-GR" sz="1800" dirty="0"/>
              <a:t>). </a:t>
            </a:r>
          </a:p>
          <a:p>
            <a:r>
              <a:rPr lang="el-GR" sz="1800" dirty="0"/>
              <a:t>Συνήθως εκδίδονταν τρία </a:t>
            </a:r>
            <a:r>
              <a:rPr lang="en-US" sz="1800" dirty="0"/>
              <a:t>tranches: Senior tranche, Mezzanine trance, Junior tranche. To Senior tranche</a:t>
            </a:r>
            <a:r>
              <a:rPr lang="el-GR" sz="1800" dirty="0"/>
              <a:t> είχε την υψηλότερη πιστοληπτική διαβάθμιση, το </a:t>
            </a:r>
            <a:r>
              <a:rPr lang="en-US" sz="1800" dirty="0"/>
              <a:t>Junior tranche</a:t>
            </a:r>
            <a:r>
              <a:rPr lang="el-GR" sz="1800" dirty="0"/>
              <a:t> την χαμηλότερη. </a:t>
            </a:r>
          </a:p>
          <a:p>
            <a:pPr marL="0" indent="0">
              <a:buNone/>
            </a:pPr>
            <a:endParaRPr lang="el-GR" sz="1800" dirty="0"/>
          </a:p>
          <a:p>
            <a:pPr marL="403200" indent="-403200">
              <a:spcBef>
                <a:spcPts val="600"/>
              </a:spcBef>
              <a:buSzPct val="100000"/>
              <a:buFont typeface="+mj-lt"/>
              <a:buAutoNum type="arabicPeriod"/>
            </a:pPr>
            <a:endParaRPr lang="en-US" altLang="en-US" sz="2400" dirty="0"/>
          </a:p>
        </p:txBody>
      </p:sp>
      <p:sp>
        <p:nvSpPr>
          <p:cNvPr id="2" name="Slide Number Placeholder 1">
            <a:extLst>
              <a:ext uri="{FF2B5EF4-FFF2-40B4-BE49-F238E27FC236}">
                <a16:creationId xmlns:a16="http://schemas.microsoft.com/office/drawing/2014/main" id="{FEA2FA90-08C0-BE76-5A43-77672C026513}"/>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33</a:t>
            </a:fld>
            <a:endParaRPr lang="en-US" altLang="en-US" dirty="0"/>
          </a:p>
        </p:txBody>
      </p:sp>
    </p:spTree>
    <p:extLst>
      <p:ext uri="{BB962C8B-B14F-4D97-AF65-F5344CB8AC3E}">
        <p14:creationId xmlns:p14="http://schemas.microsoft.com/office/powerpoint/2010/main" val="241191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2C4C-D4E4-44A3-9E28-438DC5CAD16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18DA22-5B2A-6F49-8F05-284B27CA7006}"/>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043EBA61-786B-F02E-16EB-843A38F86C7B}"/>
              </a:ext>
            </a:extLst>
          </p:cNvPr>
          <p:cNvSpPr>
            <a:spLocks noGrp="1"/>
          </p:cNvSpPr>
          <p:nvPr>
            <p:ph idx="1"/>
          </p:nvPr>
        </p:nvSpPr>
        <p:spPr>
          <a:xfrm>
            <a:off x="446874" y="1219929"/>
            <a:ext cx="8229600" cy="4475477"/>
          </a:xfrm>
        </p:spPr>
        <p:txBody>
          <a:bodyPr/>
          <a:lstStyle/>
          <a:p>
            <a:pPr marL="0" indent="0">
              <a:buNone/>
            </a:pPr>
            <a:r>
              <a:rPr lang="el-GR" sz="1800" b="1" dirty="0"/>
              <a:t>       Το εργαλείο της </a:t>
            </a:r>
            <a:r>
              <a:rPr lang="el-GR" sz="1800" b="1" dirty="0" err="1"/>
              <a:t>τιτλοποίησης</a:t>
            </a:r>
            <a:r>
              <a:rPr lang="el-GR" sz="1800" b="1" dirty="0"/>
              <a:t> (4)</a:t>
            </a:r>
          </a:p>
          <a:p>
            <a:r>
              <a:rPr lang="el-GR" sz="1800" dirty="0"/>
              <a:t>Το εισόδημα από τα τοκομερίδια διανεμόταν με σειρά προτεραιότητας</a:t>
            </a:r>
            <a:r>
              <a:rPr lang="el-GR" sz="1800" dirty="0" smtClean="0"/>
              <a:t>.</a:t>
            </a:r>
            <a:endParaRPr lang="en-US" sz="1800" dirty="0" smtClean="0"/>
          </a:p>
          <a:p>
            <a:pPr lvl="1"/>
            <a:r>
              <a:rPr lang="en-US" sz="1600" dirty="0" smtClean="0"/>
              <a:t>Senior, Mezzanine, Junior</a:t>
            </a:r>
            <a:endParaRPr lang="en-US" sz="1600" dirty="0"/>
          </a:p>
          <a:p>
            <a:r>
              <a:rPr lang="el-GR" sz="1800" dirty="0" smtClean="0"/>
              <a:t> </a:t>
            </a:r>
            <a:r>
              <a:rPr lang="el-GR" sz="1800" dirty="0"/>
              <a:t>Οι επενδυτές των τελευταίων στη σειρά έκδοσης τίτλων </a:t>
            </a:r>
            <a:r>
              <a:rPr lang="en-US" sz="1800" dirty="0"/>
              <a:t>(junior tranche) </a:t>
            </a:r>
            <a:r>
              <a:rPr lang="el-GR" sz="1800" dirty="0"/>
              <a:t>είχαν και το μεγαλύτερο κίνδυνο, συνεπώς απολάμβαναν και μεγαλύτερες απολαβές από τόκους. </a:t>
            </a:r>
            <a:endParaRPr lang="en-US" sz="1800" dirty="0" smtClean="0"/>
          </a:p>
          <a:p>
            <a:pPr lvl="1"/>
            <a:r>
              <a:rPr lang="el-GR" sz="1800" dirty="0" smtClean="0"/>
              <a:t>Ζημιές απορροφούσε πρώτα το </a:t>
            </a:r>
            <a:r>
              <a:rPr lang="en-GB" sz="1800" dirty="0" smtClean="0"/>
              <a:t>Junior tranche</a:t>
            </a:r>
            <a:endParaRPr lang="en-US" sz="1800" dirty="0"/>
          </a:p>
          <a:p>
            <a:r>
              <a:rPr lang="el-GR" sz="1800" dirty="0" smtClean="0"/>
              <a:t>Ένα </a:t>
            </a:r>
            <a:r>
              <a:rPr lang="el-GR" sz="1800" dirty="0"/>
              <a:t>μέρος των χρεογράφων το </a:t>
            </a:r>
            <a:r>
              <a:rPr lang="el-GR" sz="1800" dirty="0" err="1"/>
              <a:t>διακρατούσε</a:t>
            </a:r>
            <a:r>
              <a:rPr lang="el-GR" sz="1800" dirty="0"/>
              <a:t> η αρχική τράπεζα. </a:t>
            </a:r>
          </a:p>
          <a:p>
            <a:r>
              <a:rPr lang="el-GR" sz="1800" dirty="0"/>
              <a:t>Στα μειονεκτήματα της </a:t>
            </a:r>
            <a:r>
              <a:rPr lang="el-GR" sz="1800" dirty="0" err="1"/>
              <a:t>τιτλοποίησης</a:t>
            </a:r>
            <a:r>
              <a:rPr lang="el-GR" sz="1800" dirty="0"/>
              <a:t> συγκαταλέγεται η δυσκολία που αντιμετώπιζαν τα </a:t>
            </a:r>
            <a:r>
              <a:rPr lang="el-GR" sz="1800" dirty="0" err="1"/>
              <a:t>rating</a:t>
            </a:r>
            <a:r>
              <a:rPr lang="el-GR" sz="1800" dirty="0"/>
              <a:t> </a:t>
            </a:r>
            <a:r>
              <a:rPr lang="el-GR" sz="1800" dirty="0" err="1"/>
              <a:t>agencies</a:t>
            </a:r>
            <a:r>
              <a:rPr lang="el-GR" sz="1800" dirty="0"/>
              <a:t> στην εκτίμηση του πιστωτικού κινδύνου. Είναι χαρακτηριστικό το γεγονός πως οι επενδυτές βασίζονταν τυφλά στις βαθμολογήσεις που τους έδιναν τα </a:t>
            </a:r>
            <a:r>
              <a:rPr lang="el-GR" sz="1800" dirty="0" err="1"/>
              <a:t>CRAs</a:t>
            </a:r>
            <a:r>
              <a:rPr lang="el-GR" sz="1800" dirty="0"/>
              <a:t>. Αυτό οφείλεται στο γεγονός ότι τα </a:t>
            </a:r>
            <a:r>
              <a:rPr lang="el-GR" sz="1800" dirty="0" err="1"/>
              <a:t>CDOs</a:t>
            </a:r>
            <a:r>
              <a:rPr lang="el-GR" sz="1800" dirty="0"/>
              <a:t> λειτουργούσαν σε μία άτυπη αγορά, με μικρό βαθμό ρευστοποίησής τους, καθώς οι τίτλοι που δεν </a:t>
            </a:r>
            <a:r>
              <a:rPr lang="el-GR" sz="1800" dirty="0" err="1"/>
              <a:t>απορροφώνταν</a:t>
            </a:r>
            <a:r>
              <a:rPr lang="el-GR" sz="1800" dirty="0"/>
              <a:t> από </a:t>
            </a:r>
            <a:r>
              <a:rPr lang="el-GR" sz="1800" dirty="0" smtClean="0"/>
              <a:t>την αγορά, </a:t>
            </a:r>
            <a:r>
              <a:rPr lang="el-GR" sz="1800" dirty="0"/>
              <a:t>έπρεπε να </a:t>
            </a:r>
            <a:r>
              <a:rPr lang="el-GR" sz="1800" dirty="0" err="1"/>
              <a:t>επαναγορασθούν</a:t>
            </a:r>
            <a:r>
              <a:rPr lang="el-GR" sz="1800" dirty="0"/>
              <a:t> από την αρχική τράπεζα.</a:t>
            </a:r>
          </a:p>
          <a:p>
            <a:pPr marL="403200" indent="-403200">
              <a:spcBef>
                <a:spcPts val="600"/>
              </a:spcBef>
              <a:buSzPct val="100000"/>
              <a:buFont typeface="+mj-lt"/>
              <a:buAutoNum type="arabicPeriod"/>
            </a:pPr>
            <a:endParaRPr lang="en-US" altLang="en-US" sz="2400" dirty="0"/>
          </a:p>
        </p:txBody>
      </p:sp>
      <p:sp>
        <p:nvSpPr>
          <p:cNvPr id="2" name="Slide Number Placeholder 1">
            <a:extLst>
              <a:ext uri="{FF2B5EF4-FFF2-40B4-BE49-F238E27FC236}">
                <a16:creationId xmlns:a16="http://schemas.microsoft.com/office/drawing/2014/main" id="{D46726D4-30D5-806C-C418-996F19617CE9}"/>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34</a:t>
            </a:fld>
            <a:endParaRPr lang="en-US" altLang="en-US" dirty="0"/>
          </a:p>
        </p:txBody>
      </p:sp>
    </p:spTree>
    <p:extLst>
      <p:ext uri="{BB962C8B-B14F-4D97-AF65-F5344CB8AC3E}">
        <p14:creationId xmlns:p14="http://schemas.microsoft.com/office/powerpoint/2010/main" val="3575161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E9BA-7C22-72BA-02F9-DCB56ACD7C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D5230E-D46F-8439-544D-98B13A2A96DC}"/>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199B4456-DD94-53B2-B394-D36F1CB0B552}"/>
              </a:ext>
            </a:extLst>
          </p:cNvPr>
          <p:cNvSpPr>
            <a:spLocks noGrp="1"/>
          </p:cNvSpPr>
          <p:nvPr>
            <p:ph idx="1"/>
          </p:nvPr>
        </p:nvSpPr>
        <p:spPr>
          <a:xfrm>
            <a:off x="446874" y="1219929"/>
            <a:ext cx="8229600" cy="4475477"/>
          </a:xfrm>
        </p:spPr>
        <p:txBody>
          <a:bodyPr/>
          <a:lstStyle/>
          <a:p>
            <a:pPr marL="0" indent="0">
              <a:buNone/>
            </a:pPr>
            <a:r>
              <a:rPr lang="el-GR" sz="1800" b="1" dirty="0"/>
              <a:t>       Το εργαλείο της </a:t>
            </a:r>
            <a:r>
              <a:rPr lang="el-GR" sz="1800" b="1" dirty="0" err="1"/>
              <a:t>τιτλοποίησης</a:t>
            </a:r>
            <a:r>
              <a:rPr lang="el-GR" sz="1800" b="1" dirty="0"/>
              <a:t> (5)</a:t>
            </a:r>
          </a:p>
          <a:p>
            <a:pPr marL="0" indent="0">
              <a:buNone/>
            </a:pPr>
            <a:r>
              <a:rPr lang="el-GR" sz="1800" b="1" dirty="0"/>
              <a:t>       Αδυναμίες του μοντέλου </a:t>
            </a:r>
            <a:r>
              <a:rPr lang="el-GR" sz="1800" b="1" dirty="0" err="1"/>
              <a:t>τιτλοποίησης</a:t>
            </a:r>
            <a:endParaRPr lang="el-GR" sz="1800" b="1" dirty="0"/>
          </a:p>
          <a:p>
            <a:r>
              <a:rPr lang="el-GR" sz="1800" dirty="0"/>
              <a:t>Οι τράπεζες δεν είχαν πλέον κίνητρο να επιλέγουν τους καλούς δανειολήπτες. Μπορούσαν να δίνουν δάνεια με υψηλό κίνδυνο να μην εξυπηρετηθούν και να τα </a:t>
            </a:r>
            <a:r>
              <a:rPr lang="el-GR" sz="1800" dirty="0" err="1"/>
              <a:t>τιτλοποιήσουν</a:t>
            </a:r>
            <a:r>
              <a:rPr lang="el-GR" sz="1800" dirty="0"/>
              <a:t>, στη συνέχεια να τα πουλήσουν σε Εταιρίες Ειδικού Σκοπού, οι οποίες στη συνέχεια τα πουλούσαν σε επενδυτές.</a:t>
            </a:r>
          </a:p>
          <a:p>
            <a:r>
              <a:rPr lang="el-GR" sz="1800" dirty="0"/>
              <a:t>Επιπλέον, το μοντέλο υστερούσε στην εκτίμηση του πιστωτικού κινδύνου. Συχνά γίνονταν πρόχειρες βαθμολογήσεις από τα </a:t>
            </a:r>
            <a:r>
              <a:rPr lang="el-GR" sz="1800" dirty="0" err="1"/>
              <a:t>CRAs</a:t>
            </a:r>
            <a:r>
              <a:rPr lang="el-GR" sz="1800" dirty="0"/>
              <a:t> λόγω της ποικιλίας διαφόρων τύπων </a:t>
            </a:r>
            <a:r>
              <a:rPr lang="el-GR" sz="1800" dirty="0" err="1"/>
              <a:t>CDOs</a:t>
            </a:r>
            <a:r>
              <a:rPr lang="el-GR" sz="1800" dirty="0"/>
              <a:t>. Η μεγάλη εξάρτηση από τα </a:t>
            </a:r>
            <a:r>
              <a:rPr lang="el-GR" sz="1800" dirty="0" err="1"/>
              <a:t>CRAs</a:t>
            </a:r>
            <a:r>
              <a:rPr lang="el-GR" sz="1800" dirty="0"/>
              <a:t> για τη διαμόρφωση των τιμών, σε συνδυασμό με την περιορισμένο έλεγχο των δανειοληπτών από τις τράπεζες, οδήγησε στην κρίση εμπιστοσύνης ως προς τη βαθμολόγηση των </a:t>
            </a:r>
            <a:r>
              <a:rPr lang="el-GR" sz="1800" dirty="0" err="1"/>
              <a:t>CDOs</a:t>
            </a:r>
            <a:r>
              <a:rPr lang="el-GR" sz="1800" dirty="0"/>
              <a:t>. </a:t>
            </a:r>
          </a:p>
          <a:p>
            <a:r>
              <a:rPr lang="el-GR" sz="1800" dirty="0"/>
              <a:t>Επιπλέον, η διαπραγμάτευση των συγκεκριμένων τίτλων ήταν δύσκολη, καθώς δεν μπορούσαν να πωληθούν σε δευτερογενή αγορά. Η ρευστότητα ήταν χαμηλή, ιδιαιτέρως σε εχθρικές αγορές και οι εκτιμήσεις της αξίας των </a:t>
            </a:r>
            <a:r>
              <a:rPr lang="el-GR" sz="1800" dirty="0" err="1"/>
              <a:t>CDOs</a:t>
            </a:r>
            <a:r>
              <a:rPr lang="el-GR" sz="1800" dirty="0"/>
              <a:t> καθορίζονταν από το ίδιο το μοντέλο. Καθώς τέτοια μοντέλα απαιτούν αγοραίες τιμές που αντικατοπτρίζονταν σε σχετικούς δείκτες, η απουσία αξιόπιστων τιμών δημιούργησε ρήγμα στη λειτουργία του μοντέλου. </a:t>
            </a:r>
            <a:endParaRPr lang="en-US" altLang="en-US" sz="2400" dirty="0"/>
          </a:p>
        </p:txBody>
      </p:sp>
      <p:sp>
        <p:nvSpPr>
          <p:cNvPr id="2" name="Slide Number Placeholder 1">
            <a:extLst>
              <a:ext uri="{FF2B5EF4-FFF2-40B4-BE49-F238E27FC236}">
                <a16:creationId xmlns:a16="http://schemas.microsoft.com/office/drawing/2014/main" id="{7A2D4956-57F7-7F32-8D59-1430BBA30B4E}"/>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35</a:t>
            </a:fld>
            <a:endParaRPr lang="en-US" altLang="en-US" dirty="0"/>
          </a:p>
        </p:txBody>
      </p:sp>
    </p:spTree>
    <p:extLst>
      <p:ext uri="{BB962C8B-B14F-4D97-AF65-F5344CB8AC3E}">
        <p14:creationId xmlns:p14="http://schemas.microsoft.com/office/powerpoint/2010/main" val="298240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09BA-3C5B-0A0B-5F26-5F3A385575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AB1B2A-B174-56C8-DE15-358C74885908}"/>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C994B52D-6590-2760-0F3D-7F434A0E2BCC}"/>
              </a:ext>
            </a:extLst>
          </p:cNvPr>
          <p:cNvSpPr>
            <a:spLocks noGrp="1"/>
          </p:cNvSpPr>
          <p:nvPr>
            <p:ph idx="1"/>
          </p:nvPr>
        </p:nvSpPr>
        <p:spPr>
          <a:xfrm>
            <a:off x="446874" y="1219929"/>
            <a:ext cx="8229600" cy="4475477"/>
          </a:xfrm>
        </p:spPr>
        <p:txBody>
          <a:bodyPr/>
          <a:lstStyle/>
          <a:p>
            <a:pPr marL="0" indent="0">
              <a:buNone/>
            </a:pPr>
            <a:r>
              <a:rPr lang="el-GR" sz="1800" b="1" dirty="0"/>
              <a:t>       Η κρίση στην αγορά των </a:t>
            </a:r>
            <a:r>
              <a:rPr lang="el-GR" sz="1800" b="1" dirty="0" err="1"/>
              <a:t>subprimes</a:t>
            </a:r>
            <a:endParaRPr lang="el-GR" sz="1800" b="1" dirty="0"/>
          </a:p>
          <a:p>
            <a:r>
              <a:rPr lang="el-GR" sz="1800" dirty="0"/>
              <a:t>Στην αμερικανική αγορά αναπτύχθηκε πολύ μια ιδιαίτερη κατηγορία </a:t>
            </a:r>
            <a:r>
              <a:rPr lang="el-GR" sz="1800" dirty="0">
                <a:hlinkClick r:id="rId3" tooltip="Στεγαστικό δάνειο"/>
              </a:rPr>
              <a:t>στεγαστικών δανείων</a:t>
            </a:r>
            <a:r>
              <a:rPr lang="el-GR" sz="1800" dirty="0"/>
              <a:t>, τα λεγόμενα </a:t>
            </a:r>
            <a:r>
              <a:rPr lang="el-GR" sz="1800" dirty="0">
                <a:hlinkClick r:id="rId4" tooltip="Δάνεια Χαμηλής Εξασφάλισης"/>
              </a:rPr>
              <a:t>Δάνεια Χαμηλής Εξασφάλισης</a:t>
            </a:r>
            <a:r>
              <a:rPr lang="el-GR" sz="1800" dirty="0"/>
              <a:t> (</a:t>
            </a:r>
            <a:r>
              <a:rPr lang="el-GR" sz="1800" dirty="0" err="1"/>
              <a:t>Sub-Prime</a:t>
            </a:r>
            <a:r>
              <a:rPr lang="el-GR" sz="1800" dirty="0"/>
              <a:t> </a:t>
            </a:r>
            <a:r>
              <a:rPr lang="el-GR" sz="1800" dirty="0" err="1"/>
              <a:t>Loans</a:t>
            </a:r>
            <a:r>
              <a:rPr lang="el-GR" sz="1800" dirty="0"/>
              <a:t>, </a:t>
            </a:r>
            <a:r>
              <a:rPr lang="el-GR" sz="1800" dirty="0" err="1"/>
              <a:t>subprimes</a:t>
            </a:r>
            <a:r>
              <a:rPr lang="el-GR" sz="1800" dirty="0"/>
              <a:t>). Πρόκειται για δάνεια που χορηγούνταν χωρίς εγγύηση σε οικογένειες με ιδιαίτερα χαμηλή πιστοληπτική ικανότητα. Τα δάνεια αυτά δίνονταν με ευκολία και </a:t>
            </a:r>
            <a:r>
              <a:rPr lang="el-GR" sz="1800" dirty="0" smtClean="0"/>
              <a:t>αυξήθηκαν στο 23% </a:t>
            </a:r>
            <a:r>
              <a:rPr lang="el-GR" sz="1800" dirty="0" smtClean="0"/>
              <a:t>των συνολικών νέων στεγαστικών δανείων </a:t>
            </a:r>
            <a:r>
              <a:rPr lang="el-GR" sz="1800" dirty="0"/>
              <a:t>των </a:t>
            </a:r>
            <a:r>
              <a:rPr lang="el-GR" sz="1800" dirty="0" smtClean="0"/>
              <a:t>ΗΠΑ το 2007 (από 8% το 2003).</a:t>
            </a:r>
            <a:endParaRPr lang="el-GR" sz="1800" dirty="0"/>
          </a:p>
          <a:p>
            <a:r>
              <a:rPr lang="el-GR" sz="1800" dirty="0"/>
              <a:t>Τα προβλήματα που προέκυψαν από τη χορήγηση αυτών των δανείων οφείλονται στην καταστρατήγηση ενός βασικού κανόνα της τραπεζικής πίστης: την αναγκαιότητα διεξαγωγής της δέουσας πιστοληπτικής αξιολόγησης των δανειοληπτών ώστε να διαφοροποιηθούν οι </a:t>
            </a:r>
            <a:r>
              <a:rPr lang="el-GR" sz="1800" dirty="0" err="1"/>
              <a:t>επιτοκιακές</a:t>
            </a:r>
            <a:r>
              <a:rPr lang="el-GR" sz="1800" dirty="0"/>
              <a:t> χρεώσεις, ανάλογα με τον κίνδυνο. Όταν τα επιτόκια άρχιζαν να ανεβαίνουν, πολλοί δανειολήπτες αδυνατούσαν να ανταποκριθούν στις συμβατικές τους υποχρεώσεις.</a:t>
            </a:r>
          </a:p>
          <a:p>
            <a:r>
              <a:rPr lang="el-GR" sz="1800" dirty="0" smtClean="0"/>
              <a:t>Τον Αύγουστο </a:t>
            </a:r>
            <a:r>
              <a:rPr lang="el-GR" sz="1800" dirty="0"/>
              <a:t>του 2007 η κρίση ξέσπασε στις ΗΠΑ από την αδυναμία </a:t>
            </a:r>
            <a:r>
              <a:rPr lang="el-GR" sz="1800" dirty="0" smtClean="0"/>
              <a:t>πολλών νοικοκυριών </a:t>
            </a:r>
            <a:r>
              <a:rPr lang="el-GR" sz="1800" dirty="0"/>
              <a:t>να </a:t>
            </a:r>
            <a:r>
              <a:rPr lang="el-GR" sz="1800" dirty="0" smtClean="0"/>
              <a:t>εξυπηρετήσουν τα στεγαστικά τους δάνεια. Η κρίση οδήγησε σε ένα μεγάλο κύμα πλειστηριασμών, </a:t>
            </a:r>
            <a:r>
              <a:rPr lang="el-GR" sz="1800" dirty="0"/>
              <a:t>Οι τράπεζες ξέμειναν από ρευστό και οι καταθέτες έσπευσαν στον γκισέ των τραπεζών για να κάνουν ανάληψη των χρημάτων τους.</a:t>
            </a:r>
          </a:p>
        </p:txBody>
      </p:sp>
      <p:sp>
        <p:nvSpPr>
          <p:cNvPr id="2" name="Slide Number Placeholder 1">
            <a:extLst>
              <a:ext uri="{FF2B5EF4-FFF2-40B4-BE49-F238E27FC236}">
                <a16:creationId xmlns:a16="http://schemas.microsoft.com/office/drawing/2014/main" id="{E8E1E5E4-36C3-41E8-6D0F-4FCDE2CD3FE0}"/>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36</a:t>
            </a:fld>
            <a:endParaRPr lang="en-US" altLang="en-US" dirty="0"/>
          </a:p>
        </p:txBody>
      </p:sp>
    </p:spTree>
    <p:extLst>
      <p:ext uri="{BB962C8B-B14F-4D97-AF65-F5344CB8AC3E}">
        <p14:creationId xmlns:p14="http://schemas.microsoft.com/office/powerpoint/2010/main" val="2217988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437FF-36E1-610A-EC6D-2F3A4556278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CEC5383-FF18-A223-B6B7-041DB4A68254}"/>
              </a:ext>
            </a:extLst>
          </p:cNvPr>
          <p:cNvSpPr>
            <a:spLocks noGrp="1"/>
          </p:cNvSpPr>
          <p:nvPr>
            <p:ph type="title"/>
          </p:nvPr>
        </p:nvSpPr>
        <p:spPr>
          <a:xfrm>
            <a:off x="457200" y="270927"/>
            <a:ext cx="7543800" cy="985838"/>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3" name="Content Placeholder 2">
            <a:extLst>
              <a:ext uri="{FF2B5EF4-FFF2-40B4-BE49-F238E27FC236}">
                <a16:creationId xmlns:a16="http://schemas.microsoft.com/office/drawing/2014/main" id="{4FD901DB-E195-89E4-3C5D-4E18B82CBEBD}"/>
              </a:ext>
            </a:extLst>
          </p:cNvPr>
          <p:cNvSpPr>
            <a:spLocks noGrp="1"/>
          </p:cNvSpPr>
          <p:nvPr>
            <p:ph idx="1"/>
          </p:nvPr>
        </p:nvSpPr>
        <p:spPr>
          <a:xfrm>
            <a:off x="446874" y="1219929"/>
            <a:ext cx="8229600" cy="4475477"/>
          </a:xfrm>
        </p:spPr>
        <p:txBody>
          <a:bodyPr/>
          <a:lstStyle/>
          <a:p>
            <a:pPr marL="0" indent="0">
              <a:buNone/>
            </a:pPr>
            <a:r>
              <a:rPr lang="el-GR" sz="1800" b="1" dirty="0"/>
              <a:t>       Πως προκλήθηκε η κρίση</a:t>
            </a:r>
          </a:p>
          <a:p>
            <a:r>
              <a:rPr lang="el-GR" sz="1800" dirty="0"/>
              <a:t>Οι τράπεζες που είχαν μεταφέρει </a:t>
            </a:r>
            <a:r>
              <a:rPr lang="el-GR" sz="1800" dirty="0" err="1"/>
              <a:t>τιτλοποιημένα</a:t>
            </a:r>
            <a:r>
              <a:rPr lang="el-GR" sz="1800" dirty="0"/>
              <a:t> δάνεια </a:t>
            </a:r>
            <a:r>
              <a:rPr lang="en-US" sz="1800" dirty="0"/>
              <a:t>(CDOs)</a:t>
            </a:r>
            <a:r>
              <a:rPr lang="el-GR" sz="1800" dirty="0"/>
              <a:t> σε Ειδικές Επενδυτικές Εταιρίες (</a:t>
            </a:r>
            <a:r>
              <a:rPr lang="el-GR" sz="1800" dirty="0" err="1" smtClean="0"/>
              <a:t>Conduits</a:t>
            </a:r>
            <a:r>
              <a:rPr lang="el-GR" sz="1800" dirty="0" smtClean="0"/>
              <a:t>) </a:t>
            </a:r>
            <a:r>
              <a:rPr lang="el-GR" sz="1800" dirty="0"/>
              <a:t>χρειάζονταν άμεσα ρευστότητα ώστε να ανταποκριθούν στις υποχρεώσεις τους στις εγγυήσεις που είχαν δώσει, καθώς οι εταιρίες αυτές ήταν θυγατρικές τους. </a:t>
            </a:r>
            <a:endParaRPr lang="en-US" sz="1800" dirty="0"/>
          </a:p>
          <a:p>
            <a:r>
              <a:rPr lang="el-GR" sz="1800" dirty="0"/>
              <a:t>Η εμπιστοσύνη στη </a:t>
            </a:r>
            <a:r>
              <a:rPr lang="el-GR" sz="1800" dirty="0">
                <a:hlinkClick r:id="rId3" tooltip="Διατραπεζική αγορά"/>
              </a:rPr>
              <a:t>διατραπεζική αγορά </a:t>
            </a:r>
            <a:r>
              <a:rPr lang="el-GR" sz="1800" dirty="0"/>
              <a:t>κλονίστηκε λόγω της έκθεσης στον </a:t>
            </a:r>
            <a:r>
              <a:rPr lang="el-GR" sz="1800" dirty="0">
                <a:hlinkClick r:id="rId4" tooltip="Κίνδυνος ρευστότητας"/>
              </a:rPr>
              <a:t>κίνδυνο ρευστότητας</a:t>
            </a:r>
            <a:r>
              <a:rPr lang="el-GR" sz="1800" dirty="0"/>
              <a:t>. Αυτό είχε ως αποτέλεσμα την αύξηση των διατραπεζικών επιτοκίων. Η διατραπεζική αγορά πάγωσε. Τα ιδρύματα που χρειαζόντουσαν άμεσα ρευστότητα υπέστησαν τις μεγαλύτερες απώλειες. </a:t>
            </a:r>
          </a:p>
          <a:p>
            <a:r>
              <a:rPr lang="el-GR" sz="1800" dirty="0"/>
              <a:t>Οι κεντρικές τράπεζες των κρατών επενέβησαν συγχρονισμένα με σκοπό να εξασφαλίσουν ρευστότητα με εγγυήσεις και περιόρισαν την αστάθεια στα επιτόκια της βραχυπρόθεσμης αγοράς. Η αμερικανική </a:t>
            </a:r>
            <a:r>
              <a:rPr lang="el-GR" sz="1800" dirty="0" err="1"/>
              <a:t>Fed</a:t>
            </a:r>
            <a:r>
              <a:rPr lang="el-GR" sz="1800" dirty="0"/>
              <a:t> προέβη σε μείωση επιτοκίων, ενώ η EKT πάγωσε τις αυξήσεις και άρχισε να προσανατολίζεται σε πιθανές μειώσεις.</a:t>
            </a:r>
          </a:p>
        </p:txBody>
      </p:sp>
      <p:sp>
        <p:nvSpPr>
          <p:cNvPr id="2" name="Slide Number Placeholder 1">
            <a:extLst>
              <a:ext uri="{FF2B5EF4-FFF2-40B4-BE49-F238E27FC236}">
                <a16:creationId xmlns:a16="http://schemas.microsoft.com/office/drawing/2014/main" id="{E9BCB415-0122-6773-4679-8CE7C576FD91}"/>
              </a:ext>
            </a:extLst>
          </p:cNvPr>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37</a:t>
            </a:fld>
            <a:endParaRPr lang="en-US" altLang="en-US" dirty="0"/>
          </a:p>
        </p:txBody>
      </p:sp>
    </p:spTree>
    <p:extLst>
      <p:ext uri="{BB962C8B-B14F-4D97-AF65-F5344CB8AC3E}">
        <p14:creationId xmlns:p14="http://schemas.microsoft.com/office/powerpoint/2010/main" val="841096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4"/>
            <a:ext cx="7543800" cy="1019704"/>
          </a:xfrm>
        </p:spPr>
        <p:txBody>
          <a:bodyPr anchor="ctr"/>
          <a:lstStyle/>
          <a:p>
            <a:r>
              <a:rPr lang="el-GR" altLang="en-US" sz="3500" dirty="0"/>
              <a:t>Τα παράγωγα και η κρίση</a:t>
            </a:r>
            <a:r>
              <a:rPr lang="en-US" altLang="en-US" sz="3500" dirty="0"/>
              <a:t> </a:t>
            </a:r>
            <a:r>
              <a:rPr lang="el-GR" altLang="en-US" sz="3500" dirty="0"/>
              <a:t>του</a:t>
            </a:r>
            <a:r>
              <a:rPr lang="en-US" altLang="en-US" sz="3500" dirty="0"/>
              <a:t> 2008</a:t>
            </a:r>
            <a:endParaRPr lang="en-IN" sz="1000" b="0" dirty="0"/>
          </a:p>
        </p:txBody>
      </p:sp>
      <p:sp>
        <p:nvSpPr>
          <p:cNvPr id="4" name="Content Placeholder 3"/>
          <p:cNvSpPr>
            <a:spLocks noGrp="1"/>
          </p:cNvSpPr>
          <p:nvPr>
            <p:ph idx="1"/>
          </p:nvPr>
        </p:nvSpPr>
        <p:spPr>
          <a:xfrm>
            <a:off x="457200" y="1719262"/>
            <a:ext cx="8229600" cy="1269913"/>
          </a:xfrm>
        </p:spPr>
        <p:txBody>
          <a:bodyPr/>
          <a:lstStyle/>
          <a:p>
            <a:pPr marL="403200" lvl="1" indent="-403200" eaLnBrk="1" hangingPunct="1">
              <a:spcBef>
                <a:spcPts val="1000"/>
              </a:spcBef>
              <a:spcAft>
                <a:spcPts val="1000"/>
              </a:spcAft>
              <a:buSzPct val="100000"/>
              <a:buFont typeface="Times New Roman" pitchFamily="18" charset="0"/>
              <a:buAutoNum type="arabicPeriod"/>
            </a:pPr>
            <a:r>
              <a:rPr lang="el-GR" altLang="en-US" sz="2200" dirty="0"/>
              <a:t>Οι απώλειες από τα στεγαστικά δάνεια χαμηλής εξασφάλισης το στη κρίση του 2007-2009 ήταν μεγάλες, ξεπερνώντας τα $700 δις.</a:t>
            </a:r>
            <a:r>
              <a:rPr lang="en-US" altLang="en-US" sz="2200" dirty="0"/>
              <a:t> </a:t>
            </a:r>
          </a:p>
          <a:p>
            <a:pPr marL="403200" lvl="1" indent="-403200" eaLnBrk="1" hangingPunct="1">
              <a:spcBef>
                <a:spcPts val="1000"/>
              </a:spcBef>
              <a:spcAft>
                <a:spcPts val="1000"/>
              </a:spcAft>
              <a:buSzPct val="100000"/>
              <a:buFont typeface="Times New Roman" pitchFamily="18" charset="0"/>
              <a:buAutoNum type="arabicPeriod"/>
            </a:pPr>
            <a:r>
              <a:rPr lang="en-US" altLang="en-US" sz="2200" dirty="0"/>
              <a:t>H </a:t>
            </a:r>
            <a:r>
              <a:rPr lang="el-GR" altLang="en-US" sz="2200" dirty="0"/>
              <a:t>‘Μεγάλη Ύφεση’ του 2008-2009 είναι η χειρότερη μετά την μεγάλη ύφεση της δεκαετίας του 1930</a:t>
            </a:r>
            <a:r>
              <a:rPr lang="en-US" altLang="en-US" sz="2200" dirty="0"/>
              <a:t>.</a:t>
            </a:r>
          </a:p>
        </p:txBody>
      </p:sp>
      <p:sp>
        <p:nvSpPr>
          <p:cNvPr id="7" name="Content Placeholder 6"/>
          <p:cNvSpPr>
            <a:spLocks noGrp="1"/>
          </p:cNvSpPr>
          <p:nvPr>
            <p:ph idx="14"/>
          </p:nvPr>
        </p:nvSpPr>
        <p:spPr>
          <a:xfrm>
            <a:off x="457200" y="3451113"/>
            <a:ext cx="8229600" cy="1804206"/>
          </a:xfrm>
        </p:spPr>
        <p:txBody>
          <a:bodyPr/>
          <a:lstStyle/>
          <a:p>
            <a:pPr marL="291600" lvl="2" indent="-291600" eaLnBrk="1" hangingPunct="1">
              <a:spcBef>
                <a:spcPts val="600"/>
              </a:spcBef>
              <a:buSzPct val="100000"/>
            </a:pPr>
            <a:r>
              <a:rPr lang="el-GR" altLang="en-US" sz="2100" dirty="0"/>
              <a:t>Οι απώλειες στον παγκόσμιο πλούτο υπολογίζονται σε τρισεκατομμύρια $ ενώ η πτώση των μετοχών από τα επίπεδα προ κρίσης άγγιξε το </a:t>
            </a:r>
            <a:r>
              <a:rPr lang="en-US" altLang="en-US" sz="2100" dirty="0"/>
              <a:t>50% </a:t>
            </a:r>
            <a:r>
              <a:rPr lang="el-GR" altLang="en-US" sz="2100" dirty="0"/>
              <a:t>στις ΗΠΑ</a:t>
            </a:r>
            <a:r>
              <a:rPr lang="en-US" altLang="en-US" sz="2100" dirty="0"/>
              <a:t>.</a:t>
            </a:r>
          </a:p>
          <a:p>
            <a:pPr marL="291600" lvl="2" indent="-291600" eaLnBrk="1" hangingPunct="1">
              <a:spcBef>
                <a:spcPts val="600"/>
              </a:spcBef>
              <a:buSzPct val="100000"/>
            </a:pPr>
            <a:r>
              <a:rPr lang="el-GR" altLang="en-US" sz="2100" dirty="0"/>
              <a:t>Η παρατεταμένη υψηλή ανεργία και η αναιμική, μικρότερη από τον μακροχρόνιο μέσο όρο ανάπτυξη αποτελούσαν χαρακτηριστικά της οικονομικής ζωής στις ΗΠΑ για αρκετά έτη. </a:t>
            </a:r>
            <a:endParaRPr lang="en-US" altLang="en-US" sz="2100" dirty="0"/>
          </a:p>
          <a:p>
            <a:pPr marL="291600" lvl="2" indent="-291600" eaLnBrk="1" hangingPunct="1">
              <a:spcBef>
                <a:spcPts val="600"/>
              </a:spcBef>
              <a:buSzPct val="100000"/>
            </a:pPr>
            <a:r>
              <a:rPr lang="el-GR" altLang="en-US" sz="2100" dirty="0"/>
              <a:t>Στις ανεπτυγμένες οικονομίες τα επίπεδα κυβερνητικού χρέους άγγιξαν μεταπολεμικά επίπεδα ρεκόρ</a:t>
            </a:r>
            <a:r>
              <a:rPr lang="en-US" altLang="en-US" sz="2100" dirty="0"/>
              <a:t>.</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38</a:t>
            </a:fld>
            <a:endParaRPr lang="en-US" altLang="en-US"/>
          </a:p>
        </p:txBody>
      </p:sp>
    </p:spTree>
    <p:extLst>
      <p:ext uri="{BB962C8B-B14F-4D97-AF65-F5344CB8AC3E}">
        <p14:creationId xmlns:p14="http://schemas.microsoft.com/office/powerpoint/2010/main" val="1387294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67768"/>
            <a:ext cx="7255933" cy="804341"/>
          </a:xfrm>
        </p:spPr>
        <p:txBody>
          <a:bodyPr anchor="ctr"/>
          <a:lstStyle/>
          <a:p>
            <a:r>
              <a:rPr lang="el-GR" altLang="en-US" sz="3500" dirty="0"/>
              <a:t>Η Χρηματοπιστωτική Κρίση του 2008</a:t>
            </a:r>
            <a:endParaRPr lang="en-IN" sz="2400" b="0" dirty="0"/>
          </a:p>
        </p:txBody>
      </p:sp>
      <p:sp>
        <p:nvSpPr>
          <p:cNvPr id="5" name="Content Placeholder 4"/>
          <p:cNvSpPr>
            <a:spLocks noGrp="1"/>
          </p:cNvSpPr>
          <p:nvPr>
            <p:ph idx="1"/>
          </p:nvPr>
        </p:nvSpPr>
        <p:spPr>
          <a:xfrm>
            <a:off x="457200" y="1498215"/>
            <a:ext cx="4852555" cy="552299"/>
          </a:xfrm>
        </p:spPr>
        <p:txBody>
          <a:bodyPr anchor="t"/>
          <a:lstStyle/>
          <a:p>
            <a:pPr marL="0" indent="0" eaLnBrk="1" hangingPunct="1">
              <a:buFont typeface="Wingdings" pitchFamily="2" charset="2"/>
              <a:buNone/>
              <a:defRPr/>
            </a:pPr>
            <a:r>
              <a:rPr lang="el-GR" sz="2800" b="1" dirty="0"/>
              <a:t>Περιγραφή των γεγονότων</a:t>
            </a:r>
            <a:endParaRPr lang="en-US" sz="2800" b="1" dirty="0"/>
          </a:p>
        </p:txBody>
      </p:sp>
      <p:sp>
        <p:nvSpPr>
          <p:cNvPr id="3" name="Content Placeholder 2"/>
          <p:cNvSpPr>
            <a:spLocks noGrp="1"/>
          </p:cNvSpPr>
          <p:nvPr>
            <p:ph idx="13"/>
          </p:nvPr>
        </p:nvSpPr>
        <p:spPr>
          <a:xfrm>
            <a:off x="457200" y="2245623"/>
            <a:ext cx="8229600" cy="1631842"/>
          </a:xfrm>
        </p:spPr>
        <p:txBody>
          <a:bodyPr/>
          <a:lstStyle/>
          <a:p>
            <a:pPr marL="0" indent="0">
              <a:buNone/>
            </a:pPr>
            <a:r>
              <a:rPr lang="el-GR" sz="2400" b="1" dirty="0"/>
              <a:t>Οι τιμές των κατοικιών υποχωρούν στα τέλη του 2006 και συνεχίζουν την πτώση στις αρχές του 2007</a:t>
            </a:r>
            <a:r>
              <a:rPr lang="en-US" sz="2400" b="1" dirty="0"/>
              <a:t>.</a:t>
            </a:r>
          </a:p>
          <a:p>
            <a:pPr marL="291600" lvl="1" indent="-291600" eaLnBrk="1" hangingPunct="1">
              <a:spcBef>
                <a:spcPts val="600"/>
              </a:spcBef>
              <a:buSzPct val="100000"/>
              <a:defRPr/>
            </a:pPr>
            <a:r>
              <a:rPr lang="el-GR" sz="2400" b="1" dirty="0"/>
              <a:t>Η αδυναμία αποπληρωμής στα χαμηλής εξασφάλισης στεγαστικά δάνεια αυξάνει.</a:t>
            </a:r>
            <a:endParaRPr lang="en-US" sz="2400" b="1" dirty="0"/>
          </a:p>
          <a:p>
            <a:pPr marL="291600" lvl="1" indent="-291600" eaLnBrk="1" hangingPunct="1">
              <a:spcBef>
                <a:spcPts val="600"/>
              </a:spcBef>
              <a:buSzPct val="100000"/>
              <a:defRPr/>
            </a:pPr>
            <a:r>
              <a:rPr lang="el-GR" sz="2400" b="1" dirty="0"/>
              <a:t>Τα ΧΙ ανακοινώνουν τεράστιες ζημιές από αξιόγραφα με ενέχυρο στεγαστικά δάνεια. </a:t>
            </a:r>
            <a:r>
              <a:rPr lang="el-GR" sz="2400" b="1" dirty="0" smtClean="0"/>
              <a:t>Χρεοκοπία της </a:t>
            </a:r>
            <a:r>
              <a:rPr lang="en-GB" sz="2400" b="1" dirty="0" smtClean="0"/>
              <a:t>New Century Financial Corp </a:t>
            </a:r>
            <a:r>
              <a:rPr lang="el-GR" sz="2400" b="1" dirty="0" smtClean="0"/>
              <a:t>τον Απρίλιο του</a:t>
            </a:r>
            <a:r>
              <a:rPr lang="en-US" sz="2400" b="1" dirty="0" smtClean="0"/>
              <a:t> 2007</a:t>
            </a:r>
            <a:r>
              <a:rPr lang="el-GR" sz="2400" b="1" dirty="0" smtClean="0"/>
              <a:t>.</a:t>
            </a:r>
            <a:endParaRPr lang="en-US" sz="2400" b="1" dirty="0"/>
          </a:p>
        </p:txBody>
      </p:sp>
      <p:sp>
        <p:nvSpPr>
          <p:cNvPr id="4" name="Content Placeholder 3"/>
          <p:cNvSpPr>
            <a:spLocks noGrp="1"/>
          </p:cNvSpPr>
          <p:nvPr>
            <p:ph idx="14"/>
          </p:nvPr>
        </p:nvSpPr>
        <p:spPr>
          <a:xfrm>
            <a:off x="546867" y="4998340"/>
            <a:ext cx="8229600" cy="860930"/>
          </a:xfrm>
        </p:spPr>
        <p:txBody>
          <a:bodyPr/>
          <a:lstStyle/>
          <a:p>
            <a:pPr marL="0" indent="0">
              <a:spcBef>
                <a:spcPts val="600"/>
              </a:spcBef>
              <a:buSzPct val="100000"/>
              <a:buNone/>
            </a:pPr>
            <a:r>
              <a:rPr lang="el-GR" sz="2400" b="1" dirty="0"/>
              <a:t>Η εταιρεία </a:t>
            </a:r>
            <a:r>
              <a:rPr lang="en-US" sz="2400" b="1" dirty="0"/>
              <a:t>Bear Stearns </a:t>
            </a:r>
            <a:r>
              <a:rPr lang="el-GR" sz="2400" b="1" dirty="0"/>
              <a:t>καταρρέει </a:t>
            </a:r>
            <a:r>
              <a:rPr lang="el-GR" sz="2400" b="1" dirty="0" smtClean="0"/>
              <a:t>το</a:t>
            </a:r>
            <a:r>
              <a:rPr lang="en-US" sz="2400" b="1" dirty="0" smtClean="0"/>
              <a:t>n M</a:t>
            </a:r>
            <a:r>
              <a:rPr lang="el-GR" sz="2400" b="1" dirty="0" smtClean="0"/>
              <a:t>άρτιο</a:t>
            </a:r>
            <a:r>
              <a:rPr lang="el-GR" sz="2400" b="1" dirty="0" smtClean="0"/>
              <a:t> </a:t>
            </a:r>
            <a:r>
              <a:rPr lang="el-GR" sz="2400" b="1" dirty="0"/>
              <a:t>του </a:t>
            </a:r>
            <a:r>
              <a:rPr lang="el-GR" sz="2400" b="1" dirty="0" smtClean="0"/>
              <a:t>2008 </a:t>
            </a:r>
            <a:r>
              <a:rPr lang="el-GR" sz="2400" b="1" dirty="0"/>
              <a:t>και εξαγοράζεται από την </a:t>
            </a:r>
            <a:r>
              <a:rPr lang="en-US" sz="2400" b="1" dirty="0"/>
              <a:t>J.P. Morgan Chase </a:t>
            </a:r>
            <a:r>
              <a:rPr lang="en-US" sz="2400" b="1" dirty="0" smtClean="0"/>
              <a:t>(</a:t>
            </a:r>
            <a:r>
              <a:rPr lang="el-GR" sz="2400" b="1" dirty="0"/>
              <a:t>η συμφωνία είχε την υποστήριξη της κυβέρνησης</a:t>
            </a:r>
            <a:r>
              <a:rPr lang="en-US" sz="2400" b="1" dirty="0"/>
              <a:t>).</a:t>
            </a:r>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39</a:t>
            </a:fld>
            <a:endParaRPr lang="en-US" altLang="en-US"/>
          </a:p>
        </p:txBody>
      </p:sp>
    </p:spTree>
    <p:extLst>
      <p:ext uri="{BB962C8B-B14F-4D97-AF65-F5344CB8AC3E}">
        <p14:creationId xmlns:p14="http://schemas.microsoft.com/office/powerpoint/2010/main" val="392311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noChangeArrowheads="1"/>
          </p:cNvSpPr>
          <p:nvPr>
            <p:ph type="title"/>
          </p:nvPr>
        </p:nvSpPr>
        <p:spPr/>
        <p:txBody>
          <a:bodyPr anchor="ctr"/>
          <a:lstStyle/>
          <a:p>
            <a:pPr eaLnBrk="1" hangingPunct="1"/>
            <a:r>
              <a:rPr lang="el-GR" altLang="en-US" sz="3200" dirty="0"/>
              <a:t>Γιατί μελετάμε  τις Χρηματοπιστωτικές Αγορές και τα Χρηματοπιστωτικά Ιδρύματα </a:t>
            </a:r>
            <a:r>
              <a:rPr lang="en-US" altLang="en-US" sz="1050" b="0" dirty="0"/>
              <a:t>1</a:t>
            </a:r>
            <a:endParaRPr lang="en-US" altLang="en-US" sz="1000" b="0" dirty="0"/>
          </a:p>
        </p:txBody>
      </p:sp>
      <p:sp>
        <p:nvSpPr>
          <p:cNvPr id="2" name="Content Placeholder 1"/>
          <p:cNvSpPr>
            <a:spLocks noGrp="1"/>
          </p:cNvSpPr>
          <p:nvPr>
            <p:ph idx="1"/>
          </p:nvPr>
        </p:nvSpPr>
        <p:spPr>
          <a:xfrm>
            <a:off x="457200" y="1730306"/>
            <a:ext cx="8229600" cy="4411662"/>
          </a:xfrm>
        </p:spPr>
        <p:txBody>
          <a:bodyPr/>
          <a:lstStyle/>
          <a:p>
            <a:pPr marL="0" indent="0" eaLnBrk="1" hangingPunct="1">
              <a:buNone/>
            </a:pPr>
            <a:r>
              <a:rPr lang="el-GR" altLang="en-US" sz="2600" b="1" dirty="0"/>
              <a:t>Σε αυτό το βιβλίο θα εξεταστούν τα παρακάτω θέματα</a:t>
            </a:r>
            <a:r>
              <a:rPr lang="en-US" altLang="en-US" sz="2600" b="1" dirty="0"/>
              <a:t>:</a:t>
            </a:r>
          </a:p>
          <a:p>
            <a:pPr marL="291600" lvl="1" indent="-291600" eaLnBrk="1" hangingPunct="1">
              <a:spcBef>
                <a:spcPts val="600"/>
              </a:spcBef>
            </a:pPr>
            <a:r>
              <a:rPr lang="el-GR" altLang="en-US" dirty="0"/>
              <a:t>Η δομή των εγχώριων αλλά και διεθνών αγορών χρήματος και κεφαλαίου</a:t>
            </a:r>
            <a:r>
              <a:rPr lang="en-US" altLang="en-US" dirty="0"/>
              <a:t>.</a:t>
            </a:r>
          </a:p>
          <a:p>
            <a:pPr marL="291600" lvl="1" indent="-291600" eaLnBrk="1" hangingPunct="1">
              <a:spcBef>
                <a:spcPts val="600"/>
              </a:spcBef>
            </a:pPr>
            <a:r>
              <a:rPr lang="el-GR" altLang="en-US" dirty="0"/>
              <a:t>Η ροή κεφαλαίων που πραγματοποιείται μέσω των εγχώριων και διεθνών αγορών</a:t>
            </a:r>
            <a:r>
              <a:rPr lang="en-US" altLang="en-US" dirty="0"/>
              <a:t>.</a:t>
            </a:r>
          </a:p>
          <a:p>
            <a:pPr marL="291600" lvl="1" indent="-291600" eaLnBrk="1" hangingPunct="1">
              <a:spcBef>
                <a:spcPts val="600"/>
              </a:spcBef>
            </a:pPr>
            <a:r>
              <a:rPr lang="el-GR" altLang="en-US" dirty="0"/>
              <a:t>Οι στρατηγικές που χρησιμοποιούνται από τους επενδυτές και τους αποταμιευτές για να προστατευτούν από τους διάφορους κινδύνους.</a:t>
            </a:r>
            <a:endParaRPr lang="en-US" altLang="en-US" dirty="0"/>
          </a:p>
        </p:txBody>
      </p:sp>
      <p:sp>
        <p:nvSpPr>
          <p:cNvPr id="3" name="Slide Number Placeholder 2"/>
          <p:cNvSpPr>
            <a:spLocks noGrp="1"/>
          </p:cNvSpPr>
          <p:nvPr>
            <p:ph type="sldNum" sz="quarter" idx="12"/>
          </p:nvPr>
        </p:nvSpPr>
        <p:spPr>
          <a:xfrm>
            <a:off x="6553200" y="6259443"/>
            <a:ext cx="2133600" cy="457200"/>
          </a:xfrm>
        </p:spPr>
        <p:txBody>
          <a:bodyPr/>
          <a:lstStyle/>
          <a:p>
            <a:pPr>
              <a:defRPr/>
            </a:pPr>
            <a:r>
              <a:rPr lang="en-US" altLang="en-US"/>
              <a:t>1-</a:t>
            </a:r>
            <a:fld id="{4773FF61-F4E9-4123-B6AF-201BC82A0194}" type="slidenum">
              <a:rPr lang="en-US" altLang="en-US" smtClean="0"/>
              <a:pPr>
                <a:defRPr/>
              </a:pPr>
              <a:t>4</a:t>
            </a:fld>
            <a:endParaRPr lang="en-US"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19263"/>
            <a:ext cx="4114800" cy="465672"/>
          </a:xfrm>
        </p:spPr>
        <p:txBody>
          <a:bodyPr/>
          <a:lstStyle/>
          <a:p>
            <a:pPr marL="0" indent="0">
              <a:buNone/>
            </a:pPr>
            <a:r>
              <a:rPr lang="el-GR" sz="2400" b="1" dirty="0"/>
              <a:t>Περιγραφή των γεγονότων</a:t>
            </a:r>
            <a:endParaRPr lang="en-US" sz="2400" b="1" dirty="0"/>
          </a:p>
        </p:txBody>
      </p:sp>
      <p:sp>
        <p:nvSpPr>
          <p:cNvPr id="8" name="Content Placeholder 7"/>
          <p:cNvSpPr>
            <a:spLocks noGrp="1"/>
          </p:cNvSpPr>
          <p:nvPr>
            <p:ph idx="13"/>
          </p:nvPr>
        </p:nvSpPr>
        <p:spPr>
          <a:xfrm>
            <a:off x="457200" y="2184934"/>
            <a:ext cx="7967133" cy="1655545"/>
          </a:xfrm>
        </p:spPr>
        <p:txBody>
          <a:bodyPr/>
          <a:lstStyle/>
          <a:p>
            <a:pPr marL="0" indent="0">
              <a:buNone/>
            </a:pPr>
            <a:r>
              <a:rPr lang="el-GR" sz="2400" b="1" dirty="0"/>
              <a:t>Τον Σεπτέμβριο 2008 η κυβέρνηση δεσμεύει τα περιουσιακά στοιχεία των κυβερνητικά χρηματοδοτούμενων οργανισμών παροχής στεγαστικής πίστης </a:t>
            </a:r>
            <a:r>
              <a:rPr lang="en-US" sz="2400" b="1" dirty="0"/>
              <a:t>Fannie Mae </a:t>
            </a:r>
            <a:r>
              <a:rPr lang="el-GR" sz="2400" b="1" dirty="0"/>
              <a:t>και</a:t>
            </a:r>
            <a:r>
              <a:rPr lang="en-US" sz="2400" b="1" dirty="0"/>
              <a:t> Freddie Mac.</a:t>
            </a:r>
          </a:p>
          <a:p>
            <a:pPr marL="291600" lvl="1" indent="-291600" eaLnBrk="1" hangingPunct="1">
              <a:spcBef>
                <a:spcPts val="600"/>
              </a:spcBef>
              <a:buSzPct val="100000"/>
              <a:defRPr/>
            </a:pPr>
            <a:r>
              <a:rPr lang="el-GR" sz="2400" b="1" dirty="0"/>
              <a:t>Και τα 2 ιδρύματα κατέγραψαν 9 δις $ σε απώλειες το δεύτερο μισό του 2007.</a:t>
            </a:r>
            <a:endParaRPr lang="en-US" sz="2400" b="1" dirty="0"/>
          </a:p>
          <a:p>
            <a:pPr marL="291600" lvl="1" indent="-291600" eaLnBrk="1" hangingPunct="1">
              <a:spcBef>
                <a:spcPts val="600"/>
              </a:spcBef>
              <a:buSzPct val="100000"/>
              <a:defRPr/>
            </a:pPr>
            <a:r>
              <a:rPr lang="el-GR" sz="2400" b="1" dirty="0"/>
              <a:t>Τώρα διοικούνται από την Ομοσπονδιακό Γραφείο Στεγαστικής Πίστης </a:t>
            </a:r>
            <a:r>
              <a:rPr lang="en-US" sz="2400" b="1" dirty="0"/>
              <a:t> (F</a:t>
            </a:r>
            <a:r>
              <a:rPr lang="en-US" sz="100" b="1" dirty="0"/>
              <a:t> </a:t>
            </a:r>
            <a:r>
              <a:rPr lang="en-US" sz="2400" b="1" dirty="0"/>
              <a:t>H</a:t>
            </a:r>
            <a:r>
              <a:rPr lang="en-US" sz="100" b="1" dirty="0"/>
              <a:t> </a:t>
            </a:r>
            <a:r>
              <a:rPr lang="en-US" sz="2400" b="1" dirty="0"/>
              <a:t>F</a:t>
            </a:r>
            <a:r>
              <a:rPr lang="en-US" sz="100" b="1" dirty="0"/>
              <a:t> </a:t>
            </a:r>
            <a:r>
              <a:rPr lang="en-US" sz="2400" b="1" dirty="0"/>
              <a:t>A).</a:t>
            </a:r>
          </a:p>
        </p:txBody>
      </p:sp>
      <p:sp>
        <p:nvSpPr>
          <p:cNvPr id="9" name="Content Placeholder 8"/>
          <p:cNvSpPr>
            <a:spLocks noGrp="1"/>
          </p:cNvSpPr>
          <p:nvPr>
            <p:ph idx="14"/>
          </p:nvPr>
        </p:nvSpPr>
        <p:spPr>
          <a:xfrm>
            <a:off x="640386" y="5086773"/>
            <a:ext cx="8229600" cy="829733"/>
          </a:xfrm>
        </p:spPr>
        <p:txBody>
          <a:bodyPr/>
          <a:lstStyle/>
          <a:p>
            <a:pPr marL="0" indent="0">
              <a:buNone/>
            </a:pPr>
            <a:r>
              <a:rPr lang="el-GR" sz="2400" b="1" dirty="0"/>
              <a:t>Το Σεπτέμβριο του</a:t>
            </a:r>
            <a:r>
              <a:rPr lang="en-US" sz="2400" b="1" dirty="0"/>
              <a:t> 2008, </a:t>
            </a:r>
            <a:r>
              <a:rPr lang="el-GR" sz="2400" b="1" dirty="0"/>
              <a:t>η εταιρεία </a:t>
            </a:r>
            <a:r>
              <a:rPr lang="en-US" sz="2400" b="1" dirty="0"/>
              <a:t>Lehman Brothers</a:t>
            </a:r>
            <a:r>
              <a:rPr lang="el-GR" sz="2400" b="1" dirty="0"/>
              <a:t> έκανε αίτηση για χρεοκοπία.</a:t>
            </a:r>
            <a:r>
              <a:rPr lang="en-US" sz="2400" b="1" dirty="0"/>
              <a:t> </a:t>
            </a:r>
            <a:r>
              <a:rPr lang="el-GR" sz="2400" b="1" dirty="0"/>
              <a:t>Ο χρηματιστηριακός δείκτης </a:t>
            </a:r>
            <a:r>
              <a:rPr lang="en-US" sz="2400" b="1" dirty="0"/>
              <a:t>Dow </a:t>
            </a:r>
            <a:r>
              <a:rPr lang="el-GR" sz="2400" b="1" dirty="0"/>
              <a:t>υποχώρησε</a:t>
            </a:r>
            <a:r>
              <a:rPr lang="en-US" sz="2400" b="1" dirty="0"/>
              <a:t> 500 </a:t>
            </a:r>
            <a:r>
              <a:rPr lang="el-GR" sz="2400" b="1" dirty="0"/>
              <a:t>μονάδες</a:t>
            </a:r>
            <a:r>
              <a:rPr lang="en-US" sz="2400" b="1" dirty="0"/>
              <a:t>.</a:t>
            </a:r>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40</a:t>
            </a:fld>
            <a:endParaRPr lang="en-US" altLang="en-US"/>
          </a:p>
        </p:txBody>
      </p:sp>
      <p:sp>
        <p:nvSpPr>
          <p:cNvPr id="3" name="Title 1">
            <a:extLst>
              <a:ext uri="{FF2B5EF4-FFF2-40B4-BE49-F238E27FC236}">
                <a16:creationId xmlns:a16="http://schemas.microsoft.com/office/drawing/2014/main" id="{DFB10A8B-6009-DD2B-4377-412540A71D9F}"/>
              </a:ext>
            </a:extLst>
          </p:cNvPr>
          <p:cNvSpPr txBox="1">
            <a:spLocks/>
          </p:cNvSpPr>
          <p:nvPr/>
        </p:nvSpPr>
        <p:spPr bwMode="auto">
          <a:xfrm>
            <a:off x="539932" y="311162"/>
            <a:ext cx="7255933" cy="80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l-GR" altLang="en-US" sz="3500" kern="0" dirty="0"/>
              <a:t>Η Χρηματοπιστωτική Κρίση του 2008</a:t>
            </a:r>
            <a:endParaRPr lang="en-IN" sz="2400" b="0" kern="0" dirty="0"/>
          </a:p>
        </p:txBody>
      </p:sp>
    </p:spTree>
    <p:extLst>
      <p:ext uri="{BB962C8B-B14F-4D97-AF65-F5344CB8AC3E}">
        <p14:creationId xmlns:p14="http://schemas.microsoft.com/office/powerpoint/2010/main" val="1665162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6"/>
            <a:ext cx="7362202" cy="799051"/>
          </a:xfrm>
        </p:spPr>
        <p:txBody>
          <a:bodyPr anchor="ctr"/>
          <a:lstStyle/>
          <a:p>
            <a:r>
              <a:rPr lang="el-GR" altLang="en-US" sz="3500" dirty="0"/>
              <a:t>Η Χρηματοπιστωτική Κρίση του 2008</a:t>
            </a:r>
            <a:endParaRPr lang="en-IN" sz="2400" b="0" dirty="0"/>
          </a:p>
        </p:txBody>
      </p:sp>
      <p:sp>
        <p:nvSpPr>
          <p:cNvPr id="5" name="Content Placeholder 4"/>
          <p:cNvSpPr>
            <a:spLocks noGrp="1"/>
          </p:cNvSpPr>
          <p:nvPr>
            <p:ph idx="1"/>
          </p:nvPr>
        </p:nvSpPr>
        <p:spPr>
          <a:xfrm>
            <a:off x="457200" y="1709638"/>
            <a:ext cx="8229600" cy="494547"/>
          </a:xfrm>
        </p:spPr>
        <p:txBody>
          <a:bodyPr anchor="ctr"/>
          <a:lstStyle/>
          <a:p>
            <a:pPr marL="0" lvl="1" indent="0">
              <a:buNone/>
            </a:pPr>
            <a:r>
              <a:rPr lang="el-GR" altLang="en-US" sz="1800" b="1" dirty="0"/>
              <a:t>Διάγραμμα</a:t>
            </a:r>
            <a:r>
              <a:rPr lang="en-US" altLang="en-US" sz="1800" b="1" dirty="0"/>
              <a:t> 1-9 </a:t>
            </a:r>
            <a:r>
              <a:rPr lang="el-GR" altLang="en-US" sz="1800" b="1" dirty="0"/>
              <a:t>Η πορεία του δείκτη </a:t>
            </a:r>
            <a:r>
              <a:rPr lang="en-US" altLang="en-US" sz="1800" b="1" dirty="0"/>
              <a:t>Dow Jones Industrial Average, </a:t>
            </a:r>
            <a:r>
              <a:rPr lang="el-GR" altLang="en-US" sz="1800" b="1" dirty="0"/>
              <a:t>Οκτώβριος</a:t>
            </a:r>
            <a:r>
              <a:rPr lang="en-US" altLang="en-US" sz="1800" b="1" dirty="0"/>
              <a:t> 2007–</a:t>
            </a:r>
            <a:r>
              <a:rPr lang="el-GR" altLang="en-US" sz="1800" b="1" dirty="0"/>
              <a:t>Ιανουάριος</a:t>
            </a:r>
            <a:r>
              <a:rPr lang="en-US" altLang="en-US" sz="1800" b="1" dirty="0"/>
              <a:t> 2010</a:t>
            </a:r>
          </a:p>
        </p:txBody>
      </p:sp>
      <p:pic>
        <p:nvPicPr>
          <p:cNvPr id="6" name="Picture 7" descr="Time plot showing the index values of the Dow Jones Industrial average from October 2007 to January 2010. &#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24" y="2411308"/>
            <a:ext cx="7013594" cy="355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4"/>
          </p:nvPr>
        </p:nvSpPr>
        <p:spPr>
          <a:xfrm>
            <a:off x="2184400" y="6138863"/>
            <a:ext cx="4808538" cy="241300"/>
          </a:xfrm>
        </p:spPr>
        <p:txBody>
          <a:bodyPr/>
          <a:lstStyle/>
          <a:p>
            <a:pPr marL="0" indent="0" algn="ctr">
              <a:buNone/>
            </a:pPr>
            <a:r>
              <a:rPr lang="en-IN" sz="900" dirty="0">
                <a:hlinkClick r:id="" action="ppaction://noaction"/>
              </a:rPr>
              <a:t>Access the long description slide.</a:t>
            </a:r>
            <a:endParaRPr lang="en-US" sz="900" dirty="0">
              <a:hlinkClick r:id="" action="ppaction://noaction"/>
            </a:endParaRP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41</a:t>
            </a:fld>
            <a:endParaRPr lang="en-US" altLang="en-US"/>
          </a:p>
        </p:txBody>
      </p:sp>
    </p:spTree>
    <p:extLst>
      <p:ext uri="{BB962C8B-B14F-4D97-AF65-F5344CB8AC3E}">
        <p14:creationId xmlns:p14="http://schemas.microsoft.com/office/powerpoint/2010/main" val="2570429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endParaRPr lang="en-IN" sz="1000" b="0" dirty="0"/>
          </a:p>
        </p:txBody>
      </p:sp>
      <p:sp>
        <p:nvSpPr>
          <p:cNvPr id="3" name="Content Placeholder 2"/>
          <p:cNvSpPr>
            <a:spLocks noGrp="1"/>
          </p:cNvSpPr>
          <p:nvPr>
            <p:ph idx="1"/>
          </p:nvPr>
        </p:nvSpPr>
        <p:spPr>
          <a:xfrm>
            <a:off x="336460" y="1449099"/>
            <a:ext cx="7785279" cy="379993"/>
          </a:xfrm>
        </p:spPr>
        <p:txBody>
          <a:bodyPr/>
          <a:lstStyle/>
          <a:p>
            <a:pPr marL="0" lvl="1" indent="0">
              <a:buNone/>
            </a:pPr>
            <a:r>
              <a:rPr lang="el-GR" altLang="en-US" sz="2000" b="1" dirty="0"/>
              <a:t>Πίνακας</a:t>
            </a:r>
            <a:r>
              <a:rPr lang="en-US" altLang="en-US" sz="2000" b="1" dirty="0"/>
              <a:t> 1-12 </a:t>
            </a:r>
            <a:r>
              <a:rPr lang="el-GR" altLang="en-US" sz="2000" b="1" dirty="0"/>
              <a:t>Προσπάθειες διάσωσης Ομοσπονδιακής Κυβέρνησης έως τον Δεκέμβριο του </a:t>
            </a:r>
            <a:r>
              <a:rPr lang="en-US" altLang="en-US" sz="2000" b="1" dirty="0"/>
              <a:t>2009</a:t>
            </a:r>
          </a:p>
        </p:txBody>
      </p:sp>
      <p:graphicFrame>
        <p:nvGraphicFramePr>
          <p:cNvPr id="6" name="Table 5"/>
          <p:cNvGraphicFramePr>
            <a:graphicFrameLocks noGrp="1"/>
          </p:cNvGraphicFramePr>
          <p:nvPr>
            <p:extLst>
              <p:ext uri="{D42A27DB-BD31-4B8C-83A1-F6EECF244321}">
                <p14:modId xmlns:p14="http://schemas.microsoft.com/office/powerpoint/2010/main" val="2893595840"/>
              </p:ext>
            </p:extLst>
          </p:nvPr>
        </p:nvGraphicFramePr>
        <p:xfrm>
          <a:off x="359349" y="2157394"/>
          <a:ext cx="8495896" cy="4323080"/>
        </p:xfrm>
        <a:graphic>
          <a:graphicData uri="http://schemas.openxmlformats.org/drawingml/2006/table">
            <a:tbl>
              <a:tblPr firstRow="1" bandRow="1">
                <a:tableStyleId>{5C22544A-7EE6-4342-B048-85BDC9FD1C3A}</a:tableStyleId>
              </a:tblPr>
              <a:tblGrid>
                <a:gridCol w="2653358">
                  <a:extLst>
                    <a:ext uri="{9D8B030D-6E8A-4147-A177-3AD203B41FA5}">
                      <a16:colId xmlns:a16="http://schemas.microsoft.com/office/drawing/2014/main" val="1828524478"/>
                    </a:ext>
                  </a:extLst>
                </a:gridCol>
                <a:gridCol w="1626673">
                  <a:extLst>
                    <a:ext uri="{9D8B030D-6E8A-4147-A177-3AD203B41FA5}">
                      <a16:colId xmlns:a16="http://schemas.microsoft.com/office/drawing/2014/main" val="1929508612"/>
                    </a:ext>
                  </a:extLst>
                </a:gridCol>
                <a:gridCol w="1443789">
                  <a:extLst>
                    <a:ext uri="{9D8B030D-6E8A-4147-A177-3AD203B41FA5}">
                      <a16:colId xmlns:a16="http://schemas.microsoft.com/office/drawing/2014/main" val="3988278046"/>
                    </a:ext>
                  </a:extLst>
                </a:gridCol>
                <a:gridCol w="2772076">
                  <a:extLst>
                    <a:ext uri="{9D8B030D-6E8A-4147-A177-3AD203B41FA5}">
                      <a16:colId xmlns:a16="http://schemas.microsoft.com/office/drawing/2014/main" val="660882040"/>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2581798917"/>
                  </a:ext>
                </a:extLst>
              </a:tr>
              <a:tr h="370840">
                <a:tc>
                  <a:txBody>
                    <a:bodyPr/>
                    <a:lstStyle/>
                    <a:p>
                      <a:r>
                        <a:rPr lang="en-IN" b="1" dirty="0">
                          <a:latin typeface="Calibri" panose="020F0502020204030204" pitchFamily="34" charset="0"/>
                        </a:rPr>
                        <a:t>T</a:t>
                      </a:r>
                      <a:r>
                        <a:rPr lang="en-IN" sz="100" b="1" dirty="0">
                          <a:latin typeface="Calibri" panose="020F0502020204030204" pitchFamily="34" charset="0"/>
                        </a:rPr>
                        <a:t> </a:t>
                      </a:r>
                      <a:r>
                        <a:rPr lang="en-IN" b="1" dirty="0">
                          <a:latin typeface="Calibri" panose="020F0502020204030204" pitchFamily="34" charset="0"/>
                        </a:rPr>
                        <a:t>A</a:t>
                      </a:r>
                      <a:r>
                        <a:rPr lang="en-IN" sz="100" b="1" dirty="0">
                          <a:latin typeface="Calibri" panose="020F0502020204030204" pitchFamily="34" charset="0"/>
                        </a:rPr>
                        <a:t> </a:t>
                      </a:r>
                      <a:r>
                        <a:rPr lang="en-IN" b="1" dirty="0">
                          <a:latin typeface="Calibri" panose="020F0502020204030204" pitchFamily="34" charset="0"/>
                        </a:rPr>
                        <a:t>R</a:t>
                      </a:r>
                      <a:r>
                        <a:rPr lang="en-IN" sz="100" b="1" dirty="0">
                          <a:latin typeface="Calibri" panose="020F0502020204030204" pitchFamily="34" charset="0"/>
                        </a:rPr>
                        <a:t> </a:t>
                      </a:r>
                      <a:r>
                        <a:rPr lang="en-IN" b="1" dirty="0">
                          <a:latin typeface="Calibri" panose="020F0502020204030204" pitchFamily="34" charset="0"/>
                        </a:rPr>
                        <a:t>P (Troubled Asset Relief Program)</a:t>
                      </a:r>
                    </a:p>
                  </a:txBody>
                  <a:tcPr/>
                </a:tc>
                <a:tc>
                  <a:txBody>
                    <a:bodyPr/>
                    <a:lstStyle/>
                    <a:p>
                      <a:r>
                        <a:rPr lang="en-IN" b="1" dirty="0">
                          <a:latin typeface="Calibri" panose="020F0502020204030204" pitchFamily="34" charset="0"/>
                        </a:rPr>
                        <a:t>$700.0</a:t>
                      </a:r>
                      <a:r>
                        <a:rPr lang="en-IN" b="1" baseline="0" dirty="0">
                          <a:latin typeface="Calibri" panose="020F0502020204030204" pitchFamily="34" charset="0"/>
                        </a:rPr>
                        <a:t> billion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$356.2 billion</a:t>
                      </a:r>
                    </a:p>
                  </a:txBody>
                  <a:tcPr/>
                </a:tc>
                <a:tc>
                  <a:txBody>
                    <a:bodyPr/>
                    <a:lstStyle/>
                    <a:p>
                      <a:r>
                        <a:rPr lang="en-IN" b="1" dirty="0">
                          <a:latin typeface="Calibri" panose="020F0502020204030204" pitchFamily="34" charset="0"/>
                        </a:rPr>
                        <a:t>Financial rescue plan</a:t>
                      </a:r>
                      <a:r>
                        <a:rPr lang="en-IN" b="1" baseline="0" dirty="0">
                          <a:latin typeface="Calibri" panose="020F0502020204030204" pitchFamily="34" charset="0"/>
                        </a:rPr>
                        <a:t> aimed at restoring liquidity to financial markets.</a:t>
                      </a:r>
                      <a:endParaRPr lang="en-IN" b="1" dirty="0">
                        <a:latin typeface="Calibri" panose="020F0502020204030204" pitchFamily="34" charset="0"/>
                      </a:endParaRPr>
                    </a:p>
                  </a:txBody>
                  <a:tcPr/>
                </a:tc>
                <a:extLst>
                  <a:ext uri="{0D108BD9-81ED-4DB2-BD59-A6C34878D82A}">
                    <a16:rowId xmlns:a16="http://schemas.microsoft.com/office/drawing/2014/main" val="921647010"/>
                  </a:ext>
                </a:extLst>
              </a:tr>
              <a:tr h="370840">
                <a:tc>
                  <a:txBody>
                    <a:bodyPr/>
                    <a:lstStyle/>
                    <a:p>
                      <a:r>
                        <a:rPr lang="en-IN" dirty="0">
                          <a:latin typeface="Calibri" panose="020F0502020204030204" pitchFamily="34" charset="0"/>
                        </a:rPr>
                        <a:t>A</a:t>
                      </a:r>
                      <a:r>
                        <a:rPr lang="en-IN" sz="100" dirty="0">
                          <a:latin typeface="Calibri" panose="020F0502020204030204" pitchFamily="34" charset="0"/>
                        </a:rPr>
                        <a:t> </a:t>
                      </a:r>
                      <a:r>
                        <a:rPr lang="en-IN" dirty="0">
                          <a:latin typeface="Calibri" panose="020F0502020204030204" pitchFamily="34" charset="0"/>
                        </a:rPr>
                        <a:t>I</a:t>
                      </a:r>
                      <a:r>
                        <a:rPr lang="en-IN" sz="100" dirty="0">
                          <a:latin typeface="Calibri" panose="020F0502020204030204" pitchFamily="34" charset="0"/>
                        </a:rPr>
                        <a:t> </a:t>
                      </a:r>
                      <a:r>
                        <a:rPr lang="en-IN" dirty="0">
                          <a:latin typeface="Calibri" panose="020F0502020204030204" pitchFamily="34" charset="0"/>
                        </a:rPr>
                        <a:t>G</a:t>
                      </a:r>
                    </a:p>
                  </a:txBody>
                  <a:tcPr/>
                </a:tc>
                <a:tc>
                  <a:txBody>
                    <a:bodyPr/>
                    <a:lstStyle/>
                    <a:p>
                      <a:r>
                        <a:rPr lang="en-IN" dirty="0">
                          <a:latin typeface="Calibri" panose="020F0502020204030204" pitchFamily="34" charset="0"/>
                        </a:rPr>
                        <a:t>70.0 b</a:t>
                      </a:r>
                    </a:p>
                  </a:txBody>
                  <a:tcPr/>
                </a:tc>
                <a:tc>
                  <a:txBody>
                    <a:bodyPr/>
                    <a:lstStyle/>
                    <a:p>
                      <a:r>
                        <a:rPr lang="en-IN" dirty="0">
                          <a:latin typeface="Calibri" panose="020F0502020204030204" pitchFamily="34" charset="0"/>
                        </a:rPr>
                        <a:t>69.8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250836911"/>
                  </a:ext>
                </a:extLst>
              </a:tr>
              <a:tr h="370840">
                <a:tc>
                  <a:txBody>
                    <a:bodyPr/>
                    <a:lstStyle/>
                    <a:p>
                      <a:r>
                        <a:rPr lang="en-IN" dirty="0">
                          <a:latin typeface="Calibri" panose="020F0502020204030204" pitchFamily="34" charset="0"/>
                        </a:rPr>
                        <a:t>Auto industry financing</a:t>
                      </a:r>
                    </a:p>
                  </a:txBody>
                  <a:tcPr/>
                </a:tc>
                <a:tc>
                  <a:txBody>
                    <a:bodyPr/>
                    <a:lstStyle/>
                    <a:p>
                      <a:r>
                        <a:rPr lang="en-IN" dirty="0">
                          <a:latin typeface="Calibri" panose="020F0502020204030204" pitchFamily="34" charset="0"/>
                        </a:rPr>
                        <a:t>80.1</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77.6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088573577"/>
                  </a:ext>
                </a:extLst>
              </a:tr>
              <a:tr h="370840">
                <a:tc>
                  <a:txBody>
                    <a:bodyPr/>
                    <a:lstStyle/>
                    <a:p>
                      <a:r>
                        <a:rPr lang="en-IN" dirty="0">
                          <a:latin typeface="Calibri" panose="020F0502020204030204" pitchFamily="34" charset="0"/>
                        </a:rPr>
                        <a:t>Capital Purchase Program</a:t>
                      </a:r>
                    </a:p>
                  </a:txBody>
                  <a:tcPr/>
                </a:tc>
                <a:tc>
                  <a:txBody>
                    <a:bodyPr/>
                    <a:lstStyle/>
                    <a:p>
                      <a:r>
                        <a:rPr lang="en-IN" dirty="0">
                          <a:latin typeface="Calibri" panose="020F0502020204030204" pitchFamily="34" charset="0"/>
                        </a:rPr>
                        <a:t>218.0 b</a:t>
                      </a:r>
                    </a:p>
                  </a:txBody>
                  <a:tcPr/>
                </a:tc>
                <a:tc>
                  <a:txBody>
                    <a:bodyPr/>
                    <a:lstStyle/>
                    <a:p>
                      <a:r>
                        <a:rPr lang="en-IN" dirty="0">
                          <a:latin typeface="Calibri" panose="020F0502020204030204" pitchFamily="34" charset="0"/>
                        </a:rPr>
                        <a:t>204.7 b</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306738019"/>
                  </a:ext>
                </a:extLst>
              </a:tr>
              <a:tr h="370840">
                <a:tc>
                  <a:txBody>
                    <a:bodyPr/>
                    <a:lstStyle/>
                    <a:p>
                      <a:r>
                        <a:rPr lang="en-IN" dirty="0">
                          <a:latin typeface="Calibri" panose="020F0502020204030204" pitchFamily="34" charset="0"/>
                        </a:rPr>
                        <a:t>Public-private</a:t>
                      </a:r>
                      <a:r>
                        <a:rPr lang="en-IN" baseline="0" dirty="0">
                          <a:latin typeface="Calibri" panose="020F0502020204030204" pitchFamily="34" charset="0"/>
                        </a:rPr>
                        <a:t> Investment program</a:t>
                      </a:r>
                      <a:endParaRPr lang="en-IN" dirty="0">
                        <a:latin typeface="Calibri" panose="020F0502020204030204" pitchFamily="34" charset="0"/>
                      </a:endParaRPr>
                    </a:p>
                  </a:txBody>
                  <a:tcPr/>
                </a:tc>
                <a:tc>
                  <a:txBody>
                    <a:bodyPr/>
                    <a:lstStyle/>
                    <a:p>
                      <a:r>
                        <a:rPr lang="en-IN" dirty="0">
                          <a:latin typeface="Calibri" panose="020F0502020204030204" pitchFamily="34" charset="0"/>
                        </a:rPr>
                        <a:t>100.0 b</a:t>
                      </a:r>
                    </a:p>
                  </a:txBody>
                  <a:tcPr/>
                </a:tc>
                <a:tc>
                  <a:txBody>
                    <a:bodyPr/>
                    <a:lstStyle/>
                    <a:p>
                      <a:r>
                        <a:rPr lang="en-IN" dirty="0">
                          <a:latin typeface="Calibri" panose="020F0502020204030204" pitchFamily="34" charset="0"/>
                        </a:rPr>
                        <a:t>26.7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56063882"/>
                  </a:ext>
                </a:extLst>
              </a:tr>
              <a:tr h="370840">
                <a:tc>
                  <a:txBody>
                    <a:bodyPr/>
                    <a:lstStyle/>
                    <a:p>
                      <a:r>
                        <a:rPr lang="en-IN" dirty="0">
                          <a:latin typeface="Calibri" panose="020F0502020204030204" pitchFamily="34" charset="0"/>
                        </a:rPr>
                        <a:t>Targeted Investments to Citigroup and </a:t>
                      </a:r>
                    </a:p>
                    <a:p>
                      <a:r>
                        <a:rPr lang="en-IN" dirty="0">
                          <a:latin typeface="Calibri" panose="020F0502020204030204" pitchFamily="34" charset="0"/>
                        </a:rPr>
                        <a:t>  Bank of America</a:t>
                      </a:r>
                    </a:p>
                  </a:txBody>
                  <a:tcPr/>
                </a:tc>
                <a:tc>
                  <a:txBody>
                    <a:bodyPr/>
                    <a:lstStyle/>
                    <a:p>
                      <a:r>
                        <a:rPr lang="en-IN" dirty="0">
                          <a:latin typeface="Calibri" panose="020F0502020204030204" pitchFamily="34" charset="0"/>
                        </a:rPr>
                        <a:t>52.5</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45.0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64994469"/>
                  </a:ext>
                </a:extLst>
              </a:tr>
              <a:tr h="370840">
                <a:tc>
                  <a:txBody>
                    <a:bodyPr/>
                    <a:lstStyle/>
                    <a:p>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tc>
                  <a:txBody>
                    <a:bodyPr/>
                    <a:lstStyle/>
                    <a:p>
                      <a:endParaRPr lang="en-IN" i="1"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219125429"/>
                  </a:ext>
                </a:extLst>
              </a:tr>
            </a:tbl>
          </a:graphicData>
        </a:graphic>
      </p:graphicFrame>
      <p:sp>
        <p:nvSpPr>
          <p:cNvPr id="4" name="Slide Number Placeholder 3"/>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42</a:t>
            </a:fld>
            <a:endParaRPr lang="en-US" altLang="en-US"/>
          </a:p>
        </p:txBody>
      </p:sp>
    </p:spTree>
    <p:extLst>
      <p:ext uri="{BB962C8B-B14F-4D97-AF65-F5344CB8AC3E}">
        <p14:creationId xmlns:p14="http://schemas.microsoft.com/office/powerpoint/2010/main" val="409308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r>
              <a:rPr lang="en-US" altLang="en-US" sz="1000" b="0" dirty="0"/>
              <a:t>12</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1848147440"/>
              </p:ext>
            </p:extLst>
          </p:nvPr>
        </p:nvGraphicFramePr>
        <p:xfrm>
          <a:off x="187694" y="1594133"/>
          <a:ext cx="8869679" cy="4856480"/>
        </p:xfrm>
        <a:graphic>
          <a:graphicData uri="http://schemas.openxmlformats.org/drawingml/2006/table">
            <a:tbl>
              <a:tblPr firstRow="1" bandRow="1">
                <a:tableStyleId>{5C22544A-7EE6-4342-B048-85BDC9FD1C3A}</a:tableStyleId>
              </a:tblPr>
              <a:tblGrid>
                <a:gridCol w="3181150">
                  <a:extLst>
                    <a:ext uri="{9D8B030D-6E8A-4147-A177-3AD203B41FA5}">
                      <a16:colId xmlns:a16="http://schemas.microsoft.com/office/drawing/2014/main" val="3426282011"/>
                    </a:ext>
                  </a:extLst>
                </a:gridCol>
                <a:gridCol w="1463038">
                  <a:extLst>
                    <a:ext uri="{9D8B030D-6E8A-4147-A177-3AD203B41FA5}">
                      <a16:colId xmlns:a16="http://schemas.microsoft.com/office/drawing/2014/main" val="1233634396"/>
                    </a:ext>
                  </a:extLst>
                </a:gridCol>
                <a:gridCol w="1386040">
                  <a:extLst>
                    <a:ext uri="{9D8B030D-6E8A-4147-A177-3AD203B41FA5}">
                      <a16:colId xmlns:a16="http://schemas.microsoft.com/office/drawing/2014/main" val="3137553085"/>
                    </a:ext>
                  </a:extLst>
                </a:gridCol>
                <a:gridCol w="2839451">
                  <a:extLst>
                    <a:ext uri="{9D8B030D-6E8A-4147-A177-3AD203B41FA5}">
                      <a16:colId xmlns:a16="http://schemas.microsoft.com/office/drawing/2014/main" val="2654561677"/>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1418940250"/>
                  </a:ext>
                </a:extLst>
              </a:tr>
              <a:tr h="855228">
                <a:tc>
                  <a:txBody>
                    <a:bodyPr/>
                    <a:lstStyle/>
                    <a:p>
                      <a:r>
                        <a:rPr lang="en-IN" b="1" dirty="0">
                          <a:latin typeface="Calibri" panose="020F0502020204030204" pitchFamily="34" charset="0"/>
                        </a:rPr>
                        <a:t>Federal</a:t>
                      </a:r>
                      <a:r>
                        <a:rPr lang="en-IN" b="1" baseline="0" dirty="0">
                          <a:latin typeface="Calibri" panose="020F0502020204030204" pitchFamily="34" charset="0"/>
                        </a:rPr>
                        <a:t> Reserve Rescue Efforts</a:t>
                      </a:r>
                      <a:endParaRPr lang="en-IN" b="1" dirty="0">
                        <a:latin typeface="Calibri" panose="020F0502020204030204" pitchFamily="34" charset="0"/>
                      </a:endParaRPr>
                    </a:p>
                  </a:txBody>
                  <a:tcPr/>
                </a:tc>
                <a:tc>
                  <a:txBody>
                    <a:bodyPr/>
                    <a:lstStyle/>
                    <a:p>
                      <a:r>
                        <a:rPr lang="en-IN" b="1" baseline="0" dirty="0">
                          <a:latin typeface="Calibri" panose="020F0502020204030204" pitchFamily="34" charset="0"/>
                        </a:rPr>
                        <a:t>$6.4 trillion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$1.5 </a:t>
                      </a:r>
                      <a:r>
                        <a:rPr lang="en-IN" b="1" baseline="0" dirty="0">
                          <a:latin typeface="Calibri" panose="020F0502020204030204" pitchFamily="34" charset="0"/>
                        </a:rPr>
                        <a:t>thrillion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Financial rescue plan</a:t>
                      </a:r>
                      <a:r>
                        <a:rPr lang="en-IN" b="1" baseline="0" dirty="0">
                          <a:latin typeface="Calibri" panose="020F0502020204030204" pitchFamily="34" charset="0"/>
                        </a:rPr>
                        <a:t> aimed at restoring liquidity to financial markets.</a:t>
                      </a:r>
                      <a:endParaRPr lang="en-IN" b="1" dirty="0">
                        <a:latin typeface="Calibri" panose="020F0502020204030204" pitchFamily="34" charset="0"/>
                      </a:endParaRPr>
                    </a:p>
                  </a:txBody>
                  <a:tcPr/>
                </a:tc>
                <a:extLst>
                  <a:ext uri="{0D108BD9-81ED-4DB2-BD59-A6C34878D82A}">
                    <a16:rowId xmlns:a16="http://schemas.microsoft.com/office/drawing/2014/main" val="2259299581"/>
                  </a:ext>
                </a:extLst>
              </a:tr>
              <a:tr h="874479">
                <a:tc>
                  <a:txBody>
                    <a:bodyPr/>
                    <a:lstStyle/>
                    <a:p>
                      <a:r>
                        <a:rPr lang="en-IN" dirty="0">
                          <a:latin typeface="Calibri" panose="020F0502020204030204" pitchFamily="34" charset="0"/>
                        </a:rPr>
                        <a:t>Asset-backed</a:t>
                      </a:r>
                      <a:r>
                        <a:rPr lang="en-IN" baseline="0" dirty="0">
                          <a:latin typeface="Calibri" panose="020F0502020204030204" pitchFamily="34" charset="0"/>
                        </a:rPr>
                        <a:t> commercial paper money market mutual fund liquidity facility</a:t>
                      </a:r>
                      <a:endParaRPr lang="en-IN" dirty="0">
                        <a:latin typeface="Calibri" panose="020F0502020204030204" pitchFamily="34" charset="0"/>
                      </a:endParaRPr>
                    </a:p>
                  </a:txBody>
                  <a:tcPr/>
                </a:tc>
                <a:tc>
                  <a:txBody>
                    <a:bodyPr/>
                    <a:lstStyle/>
                    <a:p>
                      <a:r>
                        <a:rPr lang="en-IN" dirty="0">
                          <a:latin typeface="Calibri" panose="020F0502020204030204" pitchFamily="34" charset="0"/>
                        </a:rPr>
                        <a:t>unlimited</a:t>
                      </a:r>
                    </a:p>
                  </a:txBody>
                  <a:tcPr/>
                </a:tc>
                <a:tc>
                  <a:txBody>
                    <a:bodyPr/>
                    <a:lstStyle/>
                    <a:p>
                      <a:r>
                        <a:rPr lang="en-IN" dirty="0">
                          <a:latin typeface="Calibri" panose="020F0502020204030204" pitchFamily="34" charset="0"/>
                        </a:rPr>
                        <a:t>$0.0</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813323142"/>
                  </a:ext>
                </a:extLst>
              </a:tr>
              <a:tr h="277712">
                <a:tc>
                  <a:txBody>
                    <a:bodyPr/>
                    <a:lstStyle/>
                    <a:p>
                      <a:r>
                        <a:rPr lang="en-IN" dirty="0">
                          <a:latin typeface="Calibri" panose="020F0502020204030204" pitchFamily="34" charset="0"/>
                        </a:rPr>
                        <a:t>Bear Stearns bailout</a:t>
                      </a:r>
                    </a:p>
                  </a:txBody>
                  <a:tcPr/>
                </a:tc>
                <a:tc>
                  <a:txBody>
                    <a:bodyPr/>
                    <a:lstStyle/>
                    <a:p>
                      <a:r>
                        <a:rPr lang="en-IN" dirty="0">
                          <a:latin typeface="Calibri" panose="020F0502020204030204" pitchFamily="34" charset="0"/>
                        </a:rPr>
                        <a:t>29.0 b</a:t>
                      </a:r>
                    </a:p>
                  </a:txBody>
                  <a:tcPr/>
                </a:tc>
                <a:tc>
                  <a:txBody>
                    <a:bodyPr/>
                    <a:lstStyle/>
                    <a:p>
                      <a:r>
                        <a:rPr lang="en-IN" dirty="0">
                          <a:latin typeface="Calibri" panose="020F0502020204030204" pitchFamily="34" charset="0"/>
                        </a:rPr>
                        <a:t>26.3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901964956"/>
                  </a:ext>
                </a:extLst>
              </a:tr>
              <a:tr h="576095">
                <a:tc>
                  <a:txBody>
                    <a:bodyPr/>
                    <a:lstStyle/>
                    <a:p>
                      <a:r>
                        <a:rPr lang="en-IN" dirty="0">
                          <a:latin typeface="Calibri" panose="020F0502020204030204" pitchFamily="34" charset="0"/>
                        </a:rPr>
                        <a:t>Commercial paper funding facility </a:t>
                      </a:r>
                    </a:p>
                  </a:txBody>
                  <a:tcPr/>
                </a:tc>
                <a:tc>
                  <a:txBody>
                    <a:bodyPr/>
                    <a:lstStyle/>
                    <a:p>
                      <a:r>
                        <a:rPr lang="en-IN" dirty="0">
                          <a:latin typeface="Calibri" panose="020F0502020204030204" pitchFamily="34" charset="0"/>
                        </a:rPr>
                        <a:t>1.8 t</a:t>
                      </a:r>
                    </a:p>
                  </a:txBody>
                  <a:tcPr/>
                </a:tc>
                <a:tc>
                  <a:txBody>
                    <a:bodyPr/>
                    <a:lstStyle/>
                    <a:p>
                      <a:r>
                        <a:rPr lang="en-IN" dirty="0">
                          <a:latin typeface="Calibri" panose="020F0502020204030204" pitchFamily="34" charset="0"/>
                        </a:rPr>
                        <a:t>14.3 b</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3982626072"/>
                  </a:ext>
                </a:extLst>
              </a:tr>
              <a:tr h="370840">
                <a:tc>
                  <a:txBody>
                    <a:bodyPr/>
                    <a:lstStyle/>
                    <a:p>
                      <a:r>
                        <a:rPr lang="en-IN" dirty="0">
                          <a:latin typeface="Calibri" panose="020F0502020204030204" pitchFamily="34" charset="0"/>
                        </a:rPr>
                        <a:t>Foreign exchange dollars swaps</a:t>
                      </a:r>
                    </a:p>
                  </a:txBody>
                  <a:tcPr/>
                </a:tc>
                <a:tc>
                  <a:txBody>
                    <a:bodyPr/>
                    <a:lstStyle/>
                    <a:p>
                      <a:r>
                        <a:rPr lang="en-IN" dirty="0">
                          <a:latin typeface="Calibri" panose="020F0502020204030204" pitchFamily="34" charset="0"/>
                        </a:rPr>
                        <a:t>unlimited</a:t>
                      </a:r>
                    </a:p>
                  </a:txBody>
                  <a:tcPr/>
                </a:tc>
                <a:tc>
                  <a:txBody>
                    <a:bodyPr/>
                    <a:lstStyle/>
                    <a:p>
                      <a:r>
                        <a:rPr lang="en-IN" dirty="0">
                          <a:latin typeface="Calibri" panose="020F0502020204030204" pitchFamily="34" charset="0"/>
                        </a:rPr>
                        <a:t>29.1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887542762"/>
                  </a:ext>
                </a:extLst>
              </a:tr>
              <a:tr h="370840">
                <a:tc>
                  <a:txBody>
                    <a:bodyPr/>
                    <a:lstStyle/>
                    <a:p>
                      <a:r>
                        <a:rPr lang="en-IN" dirty="0">
                          <a:latin typeface="Calibri" panose="020F0502020204030204" pitchFamily="34" charset="0"/>
                        </a:rPr>
                        <a:t>G</a:t>
                      </a:r>
                      <a:r>
                        <a:rPr lang="en-IN" sz="100" dirty="0">
                          <a:latin typeface="Calibri" panose="020F0502020204030204" pitchFamily="34" charset="0"/>
                        </a:rPr>
                        <a:t> </a:t>
                      </a:r>
                      <a:r>
                        <a:rPr lang="en-IN" dirty="0">
                          <a:latin typeface="Calibri" panose="020F0502020204030204" pitchFamily="34" charset="0"/>
                        </a:rPr>
                        <a:t>S</a:t>
                      </a:r>
                      <a:r>
                        <a:rPr lang="en-IN" sz="100" dirty="0">
                          <a:latin typeface="Calibri" panose="020F0502020204030204" pitchFamily="34" charset="0"/>
                        </a:rPr>
                        <a:t> </a:t>
                      </a:r>
                      <a:r>
                        <a:rPr lang="en-IN" dirty="0">
                          <a:latin typeface="Calibri" panose="020F0502020204030204" pitchFamily="34" charset="0"/>
                        </a:rPr>
                        <a:t>E (Fannie Mae</a:t>
                      </a:r>
                      <a:r>
                        <a:rPr lang="en-IN" baseline="0" dirty="0">
                          <a:latin typeface="Calibri" panose="020F0502020204030204" pitchFamily="34" charset="0"/>
                        </a:rPr>
                        <a:t> and fredie Mac) debt purchase</a:t>
                      </a:r>
                    </a:p>
                  </a:txBody>
                  <a:tcPr/>
                </a:tc>
                <a:tc>
                  <a:txBody>
                    <a:bodyPr/>
                    <a:lstStyle/>
                    <a:p>
                      <a:r>
                        <a:rPr lang="en-IN" dirty="0">
                          <a:latin typeface="Calibri" panose="020F0502020204030204" pitchFamily="34" charset="0"/>
                        </a:rPr>
                        <a:t>200.0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149.7</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393027013"/>
                  </a:ext>
                </a:extLst>
              </a:tr>
              <a:tr h="370840">
                <a:tc>
                  <a:txBody>
                    <a:bodyPr/>
                    <a:lstStyle/>
                    <a:p>
                      <a:r>
                        <a:rPr lang="en-IN" dirty="0">
                          <a:latin typeface="Calibri" panose="020F0502020204030204" pitchFamily="34" charset="0"/>
                        </a:rPr>
                        <a:t>G</a:t>
                      </a:r>
                      <a:r>
                        <a:rPr lang="en-IN" sz="100" dirty="0">
                          <a:latin typeface="Calibri" panose="020F0502020204030204" pitchFamily="34" charset="0"/>
                        </a:rPr>
                        <a:t> </a:t>
                      </a:r>
                      <a:r>
                        <a:rPr lang="en-IN" dirty="0">
                          <a:latin typeface="Calibri" panose="020F0502020204030204" pitchFamily="34" charset="0"/>
                        </a:rPr>
                        <a:t>S</a:t>
                      </a:r>
                      <a:r>
                        <a:rPr lang="en-IN" sz="100" dirty="0">
                          <a:latin typeface="Calibri" panose="020F0502020204030204" pitchFamily="34" charset="0"/>
                        </a:rPr>
                        <a:t> </a:t>
                      </a:r>
                      <a:r>
                        <a:rPr lang="en-IN" dirty="0">
                          <a:latin typeface="Calibri" panose="020F0502020204030204" pitchFamily="34" charset="0"/>
                        </a:rPr>
                        <a:t>E mortgage – backed</a:t>
                      </a:r>
                      <a:r>
                        <a:rPr lang="en-IN" baseline="0" dirty="0">
                          <a:latin typeface="Calibri" panose="020F0502020204030204" pitchFamily="34" charset="0"/>
                        </a:rPr>
                        <a:t> securities purchase</a:t>
                      </a:r>
                      <a:endParaRPr lang="en-IN" dirty="0">
                        <a:latin typeface="Calibri" panose="020F0502020204030204" pitchFamily="34" charset="0"/>
                      </a:endParaRPr>
                    </a:p>
                  </a:txBody>
                  <a:tcPr/>
                </a:tc>
                <a:tc>
                  <a:txBody>
                    <a:bodyPr/>
                    <a:lstStyle/>
                    <a:p>
                      <a:r>
                        <a:rPr lang="en-IN" dirty="0">
                          <a:latin typeface="Calibri" panose="020F0502020204030204" pitchFamily="34" charset="0"/>
                        </a:rPr>
                        <a:t>1.2 t</a:t>
                      </a:r>
                    </a:p>
                  </a:txBody>
                  <a:tcPr/>
                </a:tc>
                <a:tc>
                  <a:txBody>
                    <a:bodyPr/>
                    <a:lstStyle/>
                    <a:p>
                      <a:r>
                        <a:rPr lang="en-IN" i="0" dirty="0">
                          <a:latin typeface="Calibri" panose="020F0502020204030204" pitchFamily="34" charset="0"/>
                        </a:rPr>
                        <a:t>775.6</a:t>
                      </a:r>
                      <a:r>
                        <a:rPr lang="en-IN" i="0" baseline="0" dirty="0">
                          <a:latin typeface="Calibri" panose="020F0502020204030204" pitchFamily="34" charset="0"/>
                        </a:rPr>
                        <a:t> b</a:t>
                      </a:r>
                      <a:endParaRPr lang="en-IN" i="0"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951371686"/>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43</a:t>
            </a:fld>
            <a:endParaRPr lang="en-US" altLang="en-US"/>
          </a:p>
        </p:txBody>
      </p:sp>
    </p:spTree>
    <p:extLst>
      <p:ext uri="{BB962C8B-B14F-4D97-AF65-F5344CB8AC3E}">
        <p14:creationId xmlns:p14="http://schemas.microsoft.com/office/powerpoint/2010/main" val="2964406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2167251919"/>
              </p:ext>
            </p:extLst>
          </p:nvPr>
        </p:nvGraphicFramePr>
        <p:xfrm>
          <a:off x="216568" y="2181275"/>
          <a:ext cx="8744552" cy="3403600"/>
        </p:xfrm>
        <a:graphic>
          <a:graphicData uri="http://schemas.openxmlformats.org/drawingml/2006/table">
            <a:tbl>
              <a:tblPr firstRow="1" bandRow="1">
                <a:tableStyleId>{5C22544A-7EE6-4342-B048-85BDC9FD1C3A}</a:tableStyleId>
              </a:tblPr>
              <a:tblGrid>
                <a:gridCol w="3181150">
                  <a:extLst>
                    <a:ext uri="{9D8B030D-6E8A-4147-A177-3AD203B41FA5}">
                      <a16:colId xmlns:a16="http://schemas.microsoft.com/office/drawing/2014/main" val="3426282011"/>
                    </a:ext>
                  </a:extLst>
                </a:gridCol>
                <a:gridCol w="1424539">
                  <a:extLst>
                    <a:ext uri="{9D8B030D-6E8A-4147-A177-3AD203B41FA5}">
                      <a16:colId xmlns:a16="http://schemas.microsoft.com/office/drawing/2014/main" val="1233634396"/>
                    </a:ext>
                  </a:extLst>
                </a:gridCol>
                <a:gridCol w="1029903">
                  <a:extLst>
                    <a:ext uri="{9D8B030D-6E8A-4147-A177-3AD203B41FA5}">
                      <a16:colId xmlns:a16="http://schemas.microsoft.com/office/drawing/2014/main" val="3137553085"/>
                    </a:ext>
                  </a:extLst>
                </a:gridCol>
                <a:gridCol w="3108960">
                  <a:extLst>
                    <a:ext uri="{9D8B030D-6E8A-4147-A177-3AD203B41FA5}">
                      <a16:colId xmlns:a16="http://schemas.microsoft.com/office/drawing/2014/main" val="2654561677"/>
                    </a:ext>
                  </a:extLst>
                </a:gridCol>
              </a:tblGrid>
              <a:tr h="370840">
                <a:tc>
                  <a:txBody>
                    <a:bodyPr/>
                    <a:lstStyle/>
                    <a:p>
                      <a:r>
                        <a:rPr lang="en-IN" dirty="0">
                          <a:latin typeface="Calibri" panose="020F0502020204030204" pitchFamily="34" charset="0"/>
                        </a:rPr>
                        <a:t>Program</a:t>
                      </a:r>
                    </a:p>
                  </a:txBody>
                  <a:tcPr/>
                </a:tc>
                <a:tc>
                  <a:txBody>
                    <a:bodyPr/>
                    <a:lstStyle/>
                    <a:p>
                      <a:r>
                        <a:rPr lang="en-IN" dirty="0">
                          <a:latin typeface="Calibri" panose="020F0502020204030204" pitchFamily="34" charset="0"/>
                        </a:rPr>
                        <a:t>Committed</a:t>
                      </a:r>
                    </a:p>
                  </a:txBody>
                  <a:tcPr/>
                </a:tc>
                <a:tc>
                  <a:txBody>
                    <a:bodyPr/>
                    <a:lstStyle/>
                    <a:p>
                      <a:r>
                        <a:rPr lang="en-IN" dirty="0">
                          <a:latin typeface="Calibri" panose="020F0502020204030204" pitchFamily="34" charset="0"/>
                        </a:rPr>
                        <a:t>Invested</a:t>
                      </a:r>
                    </a:p>
                  </a:txBody>
                  <a:tcPr/>
                </a:tc>
                <a:tc>
                  <a:txBody>
                    <a:bodyPr/>
                    <a:lstStyle/>
                    <a:p>
                      <a:r>
                        <a:rPr lang="en-IN" dirty="0">
                          <a:latin typeface="Calibri" panose="020F0502020204030204" pitchFamily="34" charset="0"/>
                        </a:rPr>
                        <a:t>Description</a:t>
                      </a:r>
                    </a:p>
                  </a:txBody>
                  <a:tcPr/>
                </a:tc>
                <a:extLst>
                  <a:ext uri="{0D108BD9-81ED-4DB2-BD59-A6C34878D82A}">
                    <a16:rowId xmlns:a16="http://schemas.microsoft.com/office/drawing/2014/main" val="1418940250"/>
                  </a:ext>
                </a:extLst>
              </a:tr>
              <a:tr h="370840">
                <a:tc>
                  <a:txBody>
                    <a:bodyPr/>
                    <a:lstStyle/>
                    <a:p>
                      <a:r>
                        <a:rPr lang="en-IN" dirty="0">
                          <a:latin typeface="Calibri" panose="020F0502020204030204" pitchFamily="34" charset="0"/>
                        </a:rPr>
                        <a:t>Term asset-backed</a:t>
                      </a:r>
                      <a:r>
                        <a:rPr lang="en-IN" baseline="0" dirty="0">
                          <a:latin typeface="Calibri" panose="020F0502020204030204" pitchFamily="34" charset="0"/>
                        </a:rPr>
                        <a:t> securities loan facility </a:t>
                      </a:r>
                      <a:endParaRPr lang="en-IN" dirty="0">
                        <a:latin typeface="Calibri" panose="020F0502020204030204" pitchFamily="34" charset="0"/>
                      </a:endParaRPr>
                    </a:p>
                  </a:txBody>
                  <a:tcPr/>
                </a:tc>
                <a:tc>
                  <a:txBody>
                    <a:bodyPr/>
                    <a:lstStyle/>
                    <a:p>
                      <a:r>
                        <a:rPr lang="en-IN" baseline="0" dirty="0">
                          <a:latin typeface="Calibri" panose="020F0502020204030204" pitchFamily="34" charset="0"/>
                        </a:rPr>
                        <a:t>200 b</a:t>
                      </a:r>
                      <a:endParaRPr lang="en-IN" dirty="0">
                        <a:latin typeface="Calibri" panose="020F0502020204030204" pitchFamily="34" charset="0"/>
                      </a:endParaRPr>
                    </a:p>
                  </a:txBody>
                  <a:tcPr/>
                </a:tc>
                <a:tc>
                  <a:txBody>
                    <a:bodyPr/>
                    <a:lstStyle/>
                    <a:p>
                      <a:r>
                        <a:rPr lang="en-IN" dirty="0">
                          <a:latin typeface="Calibri" panose="020F0502020204030204" pitchFamily="34" charset="0"/>
                        </a:rPr>
                        <a:t>43.8</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259299581"/>
                  </a:ext>
                </a:extLst>
              </a:tr>
              <a:tr h="370840">
                <a:tc>
                  <a:txBody>
                    <a:bodyPr/>
                    <a:lstStyle/>
                    <a:p>
                      <a:r>
                        <a:rPr lang="en-IN" dirty="0">
                          <a:latin typeface="Calibri" panose="020F0502020204030204" pitchFamily="34" charset="0"/>
                        </a:rPr>
                        <a:t>U.S</a:t>
                      </a:r>
                      <a:r>
                        <a:rPr lang="en-IN" baseline="0" dirty="0">
                          <a:latin typeface="Calibri" panose="020F0502020204030204" pitchFamily="34" charset="0"/>
                        </a:rPr>
                        <a:t> government bond purchase</a:t>
                      </a:r>
                      <a:endParaRPr lang="en-IN" dirty="0">
                        <a:latin typeface="Calibri" panose="020F0502020204030204" pitchFamily="34" charset="0"/>
                      </a:endParaRPr>
                    </a:p>
                  </a:txBody>
                  <a:tcPr/>
                </a:tc>
                <a:tc>
                  <a:txBody>
                    <a:bodyPr/>
                    <a:lstStyle/>
                    <a:p>
                      <a:r>
                        <a:rPr lang="en-IN" dirty="0">
                          <a:latin typeface="Calibri" panose="020F0502020204030204" pitchFamily="34" charset="0"/>
                        </a:rPr>
                        <a:t>300.0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295.3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1813323142"/>
                  </a:ext>
                </a:extLst>
              </a:tr>
              <a:tr h="370840">
                <a:tc>
                  <a:txBody>
                    <a:bodyPr/>
                    <a:lstStyle/>
                    <a:p>
                      <a:r>
                        <a:rPr lang="en-IN" b="1" dirty="0">
                          <a:latin typeface="Calibri" panose="020F0502020204030204" pitchFamily="34" charset="0"/>
                        </a:rPr>
                        <a:t>Federal Stimulus</a:t>
                      </a:r>
                      <a:r>
                        <a:rPr lang="en-IN" b="1" baseline="0" dirty="0">
                          <a:latin typeface="Calibri" panose="020F0502020204030204" pitchFamily="34" charset="0"/>
                        </a:rPr>
                        <a:t> Act</a:t>
                      </a:r>
                      <a:endParaRPr lang="en-IN" b="1" dirty="0">
                        <a:latin typeface="Calibri" panose="020F0502020204030204" pitchFamily="34" charset="0"/>
                      </a:endParaRPr>
                    </a:p>
                  </a:txBody>
                  <a:tcPr/>
                </a:tc>
                <a:tc>
                  <a:txBody>
                    <a:bodyPr/>
                    <a:lstStyle/>
                    <a:p>
                      <a:r>
                        <a:rPr lang="en-IN" b="1" baseline="0" dirty="0">
                          <a:latin typeface="Calibri" panose="020F0502020204030204" pitchFamily="34" charset="0"/>
                        </a:rPr>
                        <a:t>$1.2 trillion</a:t>
                      </a:r>
                      <a:endParaRPr lang="en-IN" b="1" dirty="0">
                        <a:latin typeface="Calibri" panose="020F0502020204030204" pitchFamily="34" charset="0"/>
                      </a:endParaRPr>
                    </a:p>
                  </a:txBody>
                  <a:tcPr/>
                </a:tc>
                <a:tc>
                  <a:txBody>
                    <a:bodyPr/>
                    <a:lstStyle/>
                    <a:p>
                      <a:r>
                        <a:rPr lang="en-IN" b="1" dirty="0">
                          <a:latin typeface="Calibri" panose="020F0502020204030204" pitchFamily="34" charset="0"/>
                        </a:rPr>
                        <a:t>$577.8 billion</a:t>
                      </a:r>
                    </a:p>
                  </a:txBody>
                  <a:tcPr/>
                </a:tc>
                <a:tc>
                  <a:txBody>
                    <a:bodyPr/>
                    <a:lstStyle/>
                    <a:p>
                      <a:r>
                        <a:rPr lang="en-IN" b="1" dirty="0">
                          <a:latin typeface="Calibri" panose="020F0502020204030204" pitchFamily="34" charset="0"/>
                        </a:rPr>
                        <a:t>Programs designed to save or create jobs</a:t>
                      </a:r>
                    </a:p>
                  </a:txBody>
                  <a:tcPr/>
                </a:tc>
                <a:extLst>
                  <a:ext uri="{0D108BD9-81ED-4DB2-BD59-A6C34878D82A}">
                    <a16:rowId xmlns:a16="http://schemas.microsoft.com/office/drawing/2014/main" val="1901964956"/>
                  </a:ext>
                </a:extLst>
              </a:tr>
              <a:tr h="370840">
                <a:tc>
                  <a:txBody>
                    <a:bodyPr/>
                    <a:lstStyle/>
                    <a:p>
                      <a:r>
                        <a:rPr lang="en-IN" dirty="0">
                          <a:latin typeface="Calibri" panose="020F0502020204030204" pitchFamily="34" charset="0"/>
                        </a:rPr>
                        <a:t>Economic </a:t>
                      </a:r>
                      <a:r>
                        <a:rPr lang="en-IN" b="0" dirty="0">
                          <a:latin typeface="Calibri" panose="020F0502020204030204" pitchFamily="34" charset="0"/>
                        </a:rPr>
                        <a:t>Stimulus Act</a:t>
                      </a:r>
                    </a:p>
                  </a:txBody>
                  <a:tcPr/>
                </a:tc>
                <a:tc>
                  <a:txBody>
                    <a:bodyPr/>
                    <a:lstStyle/>
                    <a:p>
                      <a:r>
                        <a:rPr lang="en-IN" dirty="0">
                          <a:latin typeface="Calibri" panose="020F0502020204030204" pitchFamily="34" charset="0"/>
                        </a:rPr>
                        <a:t>168.0 b</a:t>
                      </a:r>
                    </a:p>
                  </a:txBody>
                  <a:tcPr/>
                </a:tc>
                <a:tc>
                  <a:txBody>
                    <a:bodyPr/>
                    <a:lstStyle/>
                    <a:p>
                      <a:r>
                        <a:rPr lang="en-IN" dirty="0">
                          <a:latin typeface="Calibri" panose="020F0502020204030204" pitchFamily="34" charset="0"/>
                        </a:rPr>
                        <a:t>168.0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982626072"/>
                  </a:ext>
                </a:extLst>
              </a:tr>
              <a:tr h="370840">
                <a:tc>
                  <a:txBody>
                    <a:bodyPr/>
                    <a:lstStyle/>
                    <a:p>
                      <a:r>
                        <a:rPr lang="en-IN" dirty="0">
                          <a:latin typeface="Calibri" panose="020F0502020204030204" pitchFamily="34" charset="0"/>
                        </a:rPr>
                        <a:t>Student loan guarantees</a:t>
                      </a:r>
                    </a:p>
                  </a:txBody>
                  <a:tcPr/>
                </a:tc>
                <a:tc>
                  <a:txBody>
                    <a:bodyPr/>
                    <a:lstStyle/>
                    <a:p>
                      <a:r>
                        <a:rPr lang="en-IN" dirty="0">
                          <a:latin typeface="Calibri" panose="020F0502020204030204" pitchFamily="34" charset="0"/>
                        </a:rPr>
                        <a:t>195.0</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32.6 b</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887542762"/>
                  </a:ext>
                </a:extLst>
              </a:tr>
              <a:tr h="370840">
                <a:tc>
                  <a:txBody>
                    <a:bodyPr/>
                    <a:lstStyle/>
                    <a:p>
                      <a:r>
                        <a:rPr lang="en-IN" baseline="0" dirty="0">
                          <a:latin typeface="Calibri" panose="020F0502020204030204" pitchFamily="34" charset="0"/>
                        </a:rPr>
                        <a:t>American Recovery and reinvestment Act</a:t>
                      </a:r>
                    </a:p>
                  </a:txBody>
                  <a:tcPr/>
                </a:tc>
                <a:tc>
                  <a:txBody>
                    <a:bodyPr/>
                    <a:lstStyle/>
                    <a:p>
                      <a:r>
                        <a:rPr lang="en-IN" dirty="0">
                          <a:latin typeface="Calibri" panose="020F0502020204030204" pitchFamily="34" charset="0"/>
                        </a:rPr>
                        <a:t>787.2</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r>
                        <a:rPr lang="en-IN" dirty="0">
                          <a:latin typeface="Calibri" panose="020F0502020204030204" pitchFamily="34" charset="0"/>
                        </a:rPr>
                        <a:t>358.2</a:t>
                      </a:r>
                      <a:r>
                        <a:rPr lang="en-IN" baseline="0" dirty="0">
                          <a:latin typeface="Calibri" panose="020F0502020204030204" pitchFamily="34" charset="0"/>
                        </a:rPr>
                        <a:t> b</a:t>
                      </a:r>
                      <a:endParaRPr lang="en-IN" dirty="0">
                        <a:latin typeface="Calibri" panose="020F0502020204030204" pitchFamily="34" charset="0"/>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393027013"/>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44</a:t>
            </a:fld>
            <a:endParaRPr lang="en-US" altLang="en-US"/>
          </a:p>
        </p:txBody>
      </p:sp>
    </p:spTree>
    <p:extLst>
      <p:ext uri="{BB962C8B-B14F-4D97-AF65-F5344CB8AC3E}">
        <p14:creationId xmlns:p14="http://schemas.microsoft.com/office/powerpoint/2010/main" val="129464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endParaRPr lang="en-IN" sz="1000" b="0" dirty="0"/>
          </a:p>
        </p:txBody>
      </p:sp>
      <p:graphicFrame>
        <p:nvGraphicFramePr>
          <p:cNvPr id="6" name="Table 5"/>
          <p:cNvGraphicFramePr>
            <a:graphicFrameLocks noGrp="1"/>
          </p:cNvGraphicFramePr>
          <p:nvPr>
            <p:extLst>
              <p:ext uri="{D42A27DB-BD31-4B8C-83A1-F6EECF244321}">
                <p14:modId xmlns:p14="http://schemas.microsoft.com/office/powerpoint/2010/main" val="280675994"/>
              </p:ext>
            </p:extLst>
          </p:nvPr>
        </p:nvGraphicFramePr>
        <p:xfrm>
          <a:off x="420305" y="1820508"/>
          <a:ext cx="8483063" cy="4318000"/>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724088200"/>
                    </a:ext>
                  </a:extLst>
                </a:gridCol>
                <a:gridCol w="1463040">
                  <a:extLst>
                    <a:ext uri="{9D8B030D-6E8A-4147-A177-3AD203B41FA5}">
                      <a16:colId xmlns:a16="http://schemas.microsoft.com/office/drawing/2014/main" val="3183828032"/>
                    </a:ext>
                  </a:extLst>
                </a:gridCol>
                <a:gridCol w="1524000">
                  <a:extLst>
                    <a:ext uri="{9D8B030D-6E8A-4147-A177-3AD203B41FA5}">
                      <a16:colId xmlns:a16="http://schemas.microsoft.com/office/drawing/2014/main" val="854689108"/>
                    </a:ext>
                  </a:extLst>
                </a:gridCol>
                <a:gridCol w="3911063">
                  <a:extLst>
                    <a:ext uri="{9D8B030D-6E8A-4147-A177-3AD203B41FA5}">
                      <a16:colId xmlns:a16="http://schemas.microsoft.com/office/drawing/2014/main" val="15697404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025413852"/>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American International Group</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$182.0 billion</a:t>
                      </a:r>
                      <a:r>
                        <a:rPr lang="en-IN" sz="1800" b="0" i="0" u="none" strike="noStrike" kern="1200" baseline="0" dirty="0">
                          <a:solidFill>
                            <a:schemeClr val="dk1"/>
                          </a:solidFill>
                          <a:latin typeface="Calibri" panose="020F0502020204030204" pitchFamily="34" charset="0"/>
                          <a:ea typeface="+mn-ea"/>
                          <a:cs typeface="+mn-cs"/>
                        </a:rPr>
                        <a:t>  	</a:t>
                      </a:r>
                    </a:p>
                    <a:p>
                      <a:endParaRPr lang="en-IN" dirty="0">
                        <a:latin typeface="Calibri" panose="020F0502020204030204" pitchFamily="34" charset="0"/>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$ 127.4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Bailout to help A</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G through restructuring and to get rid of toxic assets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904964434"/>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Asset purchases</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52.0 billion </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38.6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83678823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Bridge loan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25.0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44.0 billion</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66998986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T</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R</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P investment</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70.0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44.8 billion</a:t>
                      </a:r>
                    </a:p>
                  </a:txBody>
                  <a:tcPr/>
                </a:tc>
                <a:tc>
                  <a:txBody>
                    <a:bodyPr/>
                    <a:lstStyle/>
                    <a:p>
                      <a:endParaRPr lang="en-IN">
                        <a:latin typeface="Calibri" panose="020F0502020204030204" pitchFamily="34" charset="0"/>
                      </a:endParaRPr>
                    </a:p>
                  </a:txBody>
                  <a:tcPr/>
                </a:tc>
                <a:extLst>
                  <a:ext uri="{0D108BD9-81ED-4DB2-BD59-A6C34878D82A}">
                    <a16:rowId xmlns:a16="http://schemas.microsoft.com/office/drawing/2014/main" val="2910072765"/>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F</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D</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C Bank Takeovers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45.4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$ 45.4 billion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Cost to F</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D</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I</a:t>
                      </a:r>
                      <a:r>
                        <a:rPr lang="en-IN" sz="100" b="1"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C to fund deposit losses on bank failures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613832126"/>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2008 failures</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17.6 billion</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17.6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4173027955"/>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2009 failures</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27.8 billion</a:t>
                      </a:r>
                    </a:p>
                  </a:txBody>
                  <a:tcPr/>
                </a:tc>
                <a:tc>
                  <a:txBody>
                    <a:bodyPr/>
                    <a:lstStyle/>
                    <a:p>
                      <a:pPr algn="l"/>
                      <a:r>
                        <a:rPr lang="en-IN" sz="1800" b="0" i="0" u="none" strike="noStrike" kern="1200" baseline="0" dirty="0">
                          <a:solidFill>
                            <a:schemeClr val="dk1"/>
                          </a:solidFill>
                          <a:latin typeface="Calibri" panose="020F0502020204030204" pitchFamily="34" charset="0"/>
                          <a:ea typeface="+mn-ea"/>
                          <a:cs typeface="+mn-cs"/>
                        </a:rPr>
                        <a:t>  27.8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329149815"/>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45</a:t>
            </a:fld>
            <a:endParaRPr lang="en-US" altLang="en-US"/>
          </a:p>
        </p:txBody>
      </p:sp>
    </p:spTree>
    <p:extLst>
      <p:ext uri="{BB962C8B-B14F-4D97-AF65-F5344CB8AC3E}">
        <p14:creationId xmlns:p14="http://schemas.microsoft.com/office/powerpoint/2010/main" val="1424399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endParaRPr lang="en-IN" sz="1000" b="0" dirty="0"/>
          </a:p>
        </p:txBody>
      </p:sp>
      <p:graphicFrame>
        <p:nvGraphicFramePr>
          <p:cNvPr id="6" name="Table 5"/>
          <p:cNvGraphicFramePr>
            <a:graphicFrameLocks noGrp="1"/>
          </p:cNvGraphicFramePr>
          <p:nvPr>
            <p:extLst>
              <p:ext uri="{D42A27DB-BD31-4B8C-83A1-F6EECF244321}">
                <p14:modId xmlns:p14="http://schemas.microsoft.com/office/powerpoint/2010/main" val="4043559493"/>
              </p:ext>
            </p:extLst>
          </p:nvPr>
        </p:nvGraphicFramePr>
        <p:xfrm>
          <a:off x="420305" y="2407646"/>
          <a:ext cx="8483063" cy="2565400"/>
        </p:xfrm>
        <a:graphic>
          <a:graphicData uri="http://schemas.openxmlformats.org/drawingml/2006/table">
            <a:tbl>
              <a:tblPr firstRow="1" bandRow="1">
                <a:tableStyleId>{5C22544A-7EE6-4342-B048-85BDC9FD1C3A}</a:tableStyleId>
              </a:tblPr>
              <a:tblGrid>
                <a:gridCol w="2727156">
                  <a:extLst>
                    <a:ext uri="{9D8B030D-6E8A-4147-A177-3AD203B41FA5}">
                      <a16:colId xmlns:a16="http://schemas.microsoft.com/office/drawing/2014/main" val="724088200"/>
                    </a:ext>
                  </a:extLst>
                </a:gridCol>
                <a:gridCol w="1511166">
                  <a:extLst>
                    <a:ext uri="{9D8B030D-6E8A-4147-A177-3AD203B41FA5}">
                      <a16:colId xmlns:a16="http://schemas.microsoft.com/office/drawing/2014/main" val="3183828032"/>
                    </a:ext>
                  </a:extLst>
                </a:gridCol>
                <a:gridCol w="1607419">
                  <a:extLst>
                    <a:ext uri="{9D8B030D-6E8A-4147-A177-3AD203B41FA5}">
                      <a16:colId xmlns:a16="http://schemas.microsoft.com/office/drawing/2014/main" val="854689108"/>
                    </a:ext>
                  </a:extLst>
                </a:gridCol>
                <a:gridCol w="2637322">
                  <a:extLst>
                    <a:ext uri="{9D8B030D-6E8A-4147-A177-3AD203B41FA5}">
                      <a16:colId xmlns:a16="http://schemas.microsoft.com/office/drawing/2014/main" val="15697404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025413852"/>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Other Financial Initiatives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1.7 trillion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$ 366.4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Other programs designed to rescue the financial sector</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904964434"/>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N</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C</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U</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 bailout of U.S. Central Credit Union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57.0 billion  </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57.0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836788231"/>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Temporary Liquidity Guarantee Program</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1.5 trillion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308.4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669989861"/>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46</a:t>
            </a:fld>
            <a:endParaRPr lang="en-US" altLang="en-US"/>
          </a:p>
        </p:txBody>
      </p:sp>
    </p:spTree>
    <p:extLst>
      <p:ext uri="{BB962C8B-B14F-4D97-AF65-F5344CB8AC3E}">
        <p14:creationId xmlns:p14="http://schemas.microsoft.com/office/powerpoint/2010/main" val="4286793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7574"/>
            <a:ext cx="7543800" cy="799452"/>
          </a:xfrm>
        </p:spPr>
        <p:txBody>
          <a:bodyPr/>
          <a:lstStyle/>
          <a:p>
            <a:r>
              <a:rPr lang="el-GR" altLang="en-US" sz="3500" dirty="0"/>
              <a:t>Παράρτημα</a:t>
            </a:r>
            <a:r>
              <a:rPr lang="en-US" altLang="en-US" sz="3500" dirty="0"/>
              <a:t>: </a:t>
            </a:r>
            <a:r>
              <a:rPr lang="el-GR" altLang="en-US" sz="3500" dirty="0"/>
              <a:t>Κυβερνητικό Σχέδιο Διάσωσης </a:t>
            </a:r>
            <a:endParaRPr lang="en-IN" sz="1000" b="0" dirty="0"/>
          </a:p>
        </p:txBody>
      </p:sp>
      <p:graphicFrame>
        <p:nvGraphicFramePr>
          <p:cNvPr id="4" name="Table 3"/>
          <p:cNvGraphicFramePr>
            <a:graphicFrameLocks noGrp="1"/>
          </p:cNvGraphicFramePr>
          <p:nvPr>
            <p:extLst>
              <p:ext uri="{D42A27DB-BD31-4B8C-83A1-F6EECF244321}">
                <p14:modId xmlns:p14="http://schemas.microsoft.com/office/powerpoint/2010/main" val="982638250"/>
              </p:ext>
            </p:extLst>
          </p:nvPr>
        </p:nvGraphicFramePr>
        <p:xfrm>
          <a:off x="431442" y="2401842"/>
          <a:ext cx="8483063" cy="2941320"/>
        </p:xfrm>
        <a:graphic>
          <a:graphicData uri="http://schemas.openxmlformats.org/drawingml/2006/table">
            <a:tbl>
              <a:tblPr firstRow="1" bandRow="1">
                <a:tableStyleId>{5C22544A-7EE6-4342-B048-85BDC9FD1C3A}</a:tableStyleId>
              </a:tblPr>
              <a:tblGrid>
                <a:gridCol w="2727156">
                  <a:extLst>
                    <a:ext uri="{9D8B030D-6E8A-4147-A177-3AD203B41FA5}">
                      <a16:colId xmlns:a16="http://schemas.microsoft.com/office/drawing/2014/main" val="3418665762"/>
                    </a:ext>
                  </a:extLst>
                </a:gridCol>
                <a:gridCol w="1511166">
                  <a:extLst>
                    <a:ext uri="{9D8B030D-6E8A-4147-A177-3AD203B41FA5}">
                      <a16:colId xmlns:a16="http://schemas.microsoft.com/office/drawing/2014/main" val="1719466589"/>
                    </a:ext>
                  </a:extLst>
                </a:gridCol>
                <a:gridCol w="1607419">
                  <a:extLst>
                    <a:ext uri="{9D8B030D-6E8A-4147-A177-3AD203B41FA5}">
                      <a16:colId xmlns:a16="http://schemas.microsoft.com/office/drawing/2014/main" val="2048606371"/>
                    </a:ext>
                  </a:extLst>
                </a:gridCol>
                <a:gridCol w="2637322">
                  <a:extLst>
                    <a:ext uri="{9D8B030D-6E8A-4147-A177-3AD203B41FA5}">
                      <a16:colId xmlns:a16="http://schemas.microsoft.com/office/drawing/2014/main" val="405317479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Program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Committed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Invested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Calibri" panose="020F0502020204030204" pitchFamily="34" charset="0"/>
                        </a:rPr>
                        <a:t>Description</a:t>
                      </a:r>
                    </a:p>
                  </a:txBody>
                  <a:tcPr/>
                </a:tc>
                <a:extLst>
                  <a:ext uri="{0D108BD9-81ED-4DB2-BD59-A6C34878D82A}">
                    <a16:rowId xmlns:a16="http://schemas.microsoft.com/office/drawing/2014/main" val="2825447490"/>
                  </a:ext>
                </a:extLst>
              </a:tr>
              <a:tr h="370840">
                <a:tc>
                  <a:txBody>
                    <a:bodyPr/>
                    <a:lstStyle/>
                    <a:p>
                      <a:r>
                        <a:rPr lang="en-IN" sz="1800" b="1" i="0" u="none" strike="noStrike" kern="1200" baseline="0" dirty="0">
                          <a:solidFill>
                            <a:schemeClr val="dk1"/>
                          </a:solidFill>
                          <a:latin typeface="Calibri" panose="020F0502020204030204" pitchFamily="34" charset="0"/>
                          <a:ea typeface="+mn-ea"/>
                          <a:cs typeface="+mn-cs"/>
                        </a:rPr>
                        <a:t>Other Housing Initiatives</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$745.0 billion</a:t>
                      </a:r>
                      <a:r>
                        <a:rPr lang="en-IN" sz="1800" b="0" i="0" u="none" strike="noStrike" kern="1200" baseline="0" dirty="0">
                          <a:solidFill>
                            <a:schemeClr val="dk1"/>
                          </a:solidFill>
                          <a:latin typeface="Calibri" panose="020F0502020204030204" pitchFamily="34" charset="0"/>
                          <a:ea typeface="+mn-ea"/>
                          <a:cs typeface="+mn-cs"/>
                        </a:rPr>
                        <a:t> </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a:t>
                      </a:r>
                      <a:r>
                        <a:rPr lang="en-IN" sz="1800" b="1" i="0" u="none" strike="noStrike" kern="1200" baseline="0" dirty="0">
                          <a:solidFill>
                            <a:schemeClr val="dk1"/>
                          </a:solidFill>
                          <a:latin typeface="Calibri" panose="020F0502020204030204" pitchFamily="34" charset="0"/>
                          <a:ea typeface="+mn-ea"/>
                          <a:cs typeface="+mn-cs"/>
                        </a:rPr>
                        <a:t>$ 130.6 billion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0" u="none" strike="noStrike" kern="1200" baseline="0" dirty="0">
                          <a:solidFill>
                            <a:schemeClr val="dk1"/>
                          </a:solidFill>
                          <a:latin typeface="Calibri" panose="020F0502020204030204" pitchFamily="34" charset="0"/>
                          <a:ea typeface="+mn-ea"/>
                          <a:cs typeface="+mn-cs"/>
                        </a:rPr>
                        <a:t>Other programs intended to rescue the housing market and prevent home foreclosures</a:t>
                      </a:r>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719859602"/>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Fannie Mae and Freddie Mac bailout</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p>
                      <a:r>
                        <a:rPr lang="en-IN" sz="1800" b="0" i="0" u="none" strike="noStrike" kern="1200" baseline="0" dirty="0">
                          <a:solidFill>
                            <a:schemeClr val="dk1"/>
                          </a:solidFill>
                          <a:latin typeface="Calibri" panose="020F0502020204030204" pitchFamily="34" charset="0"/>
                          <a:ea typeface="+mn-ea"/>
                          <a:cs typeface="+mn-cs"/>
                        </a:rPr>
                        <a:t>400.0 billion</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p>
                      <a:r>
                        <a:rPr lang="en-IN" sz="1800" b="0" i="0" u="none" strike="noStrike" kern="1200" baseline="0" dirty="0">
                          <a:solidFill>
                            <a:schemeClr val="dk1"/>
                          </a:solidFill>
                          <a:latin typeface="Calibri" panose="020F0502020204030204" pitchFamily="34" charset="0"/>
                          <a:ea typeface="+mn-ea"/>
                          <a:cs typeface="+mn-cs"/>
                        </a:rPr>
                        <a:t>  110.6 billion</a:t>
                      </a:r>
                    </a:p>
                  </a:txBody>
                  <a:tcPr/>
                </a:tc>
                <a:tc>
                  <a:txBody>
                    <a:bodyPr/>
                    <a:lstStyle/>
                    <a:p>
                      <a:endParaRPr lang="en-IN" sz="18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313584430"/>
                  </a:ext>
                </a:extLst>
              </a:tr>
              <a:tr h="370840">
                <a:tc>
                  <a:txBody>
                    <a:bodyPr/>
                    <a:lstStyle/>
                    <a:p>
                      <a:r>
                        <a:rPr lang="en-IN" sz="1800" b="0" i="0" u="none" strike="noStrike" kern="1200" baseline="0" dirty="0">
                          <a:solidFill>
                            <a:schemeClr val="dk1"/>
                          </a:solidFill>
                          <a:latin typeface="Calibri" panose="020F0502020204030204" pitchFamily="34" charset="0"/>
                          <a:ea typeface="+mn-ea"/>
                          <a:cs typeface="+mn-cs"/>
                        </a:rPr>
                        <a:t>F</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H</a:t>
                      </a:r>
                      <a:r>
                        <a:rPr lang="en-IN" sz="100" b="0" i="0" u="none" strike="noStrike" kern="1200" baseline="0" dirty="0">
                          <a:solidFill>
                            <a:schemeClr val="dk1"/>
                          </a:solidFill>
                          <a:latin typeface="Calibri" panose="020F0502020204030204" pitchFamily="34" charset="0"/>
                          <a:ea typeface="+mn-ea"/>
                          <a:cs typeface="+mn-cs"/>
                        </a:rPr>
                        <a:t> </a:t>
                      </a:r>
                      <a:r>
                        <a:rPr lang="en-IN" sz="1800" b="0" i="0" u="none" strike="noStrike" kern="1200" baseline="0" dirty="0">
                          <a:solidFill>
                            <a:schemeClr val="dk1"/>
                          </a:solidFill>
                          <a:latin typeface="Calibri" panose="020F0502020204030204" pitchFamily="34" charset="0"/>
                          <a:ea typeface="+mn-ea"/>
                          <a:cs typeface="+mn-cs"/>
                        </a:rPr>
                        <a:t>A housing rescue</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320.0 billion</a:t>
                      </a: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20.0 billion</a:t>
                      </a: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4198853671"/>
                  </a:ext>
                </a:extLst>
              </a:tr>
              <a:tr h="370840">
                <a:tc>
                  <a:txBody>
                    <a:bodyPr/>
                    <a:lstStyle/>
                    <a:p>
                      <a:r>
                        <a:rPr lang="en-IN" sz="1800" b="1" i="1" u="none" strike="noStrike" kern="1200" baseline="0" dirty="0">
                          <a:solidFill>
                            <a:schemeClr val="dk1"/>
                          </a:solidFill>
                          <a:latin typeface="Calibri" panose="020F0502020204030204" pitchFamily="34" charset="0"/>
                          <a:ea typeface="+mn-ea"/>
                          <a:cs typeface="+mn-cs"/>
                        </a:rPr>
                        <a:t>Overall Total</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1" i="1" u="none" strike="noStrike" kern="1200" baseline="0" dirty="0">
                          <a:solidFill>
                            <a:schemeClr val="dk1"/>
                          </a:solidFill>
                          <a:latin typeface="Calibri" panose="020F0502020204030204" pitchFamily="34" charset="0"/>
                          <a:ea typeface="+mn-ea"/>
                          <a:cs typeface="+mn-cs"/>
                        </a:rPr>
                        <a:t>$ 11.0 trillion</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r>
                        <a:rPr lang="en-IN" sz="1800" b="0" i="0" u="none" strike="noStrike" kern="1200" baseline="0" dirty="0">
                          <a:solidFill>
                            <a:schemeClr val="dk1"/>
                          </a:solidFill>
                          <a:latin typeface="Calibri" panose="020F0502020204030204" pitchFamily="34" charset="0"/>
                          <a:ea typeface="+mn-ea"/>
                          <a:cs typeface="+mn-cs"/>
                        </a:rPr>
                        <a:t>  </a:t>
                      </a:r>
                      <a:r>
                        <a:rPr lang="en-IN" sz="1800" b="1" i="1" u="none" strike="noStrike" kern="1200" baseline="0" dirty="0">
                          <a:solidFill>
                            <a:schemeClr val="dk1"/>
                          </a:solidFill>
                          <a:latin typeface="Calibri" panose="020F0502020204030204" pitchFamily="34" charset="0"/>
                          <a:ea typeface="+mn-ea"/>
                          <a:cs typeface="+mn-cs"/>
                        </a:rPr>
                        <a:t>$  3.0 trillion </a:t>
                      </a:r>
                      <a:endParaRPr lang="en-IN" sz="1800" b="0" i="0" u="none" strike="noStrike" kern="1200" baseline="0" dirty="0">
                        <a:solidFill>
                          <a:schemeClr val="dk1"/>
                        </a:solidFill>
                        <a:latin typeface="Calibri" panose="020F0502020204030204" pitchFamily="34" charset="0"/>
                        <a:ea typeface="+mn-ea"/>
                        <a:cs typeface="+mn-cs"/>
                      </a:endParaRPr>
                    </a:p>
                  </a:txBody>
                  <a:tcPr/>
                </a:tc>
                <a:tc>
                  <a:txBody>
                    <a:bodyPr/>
                    <a:lstStyle/>
                    <a:p>
                      <a:endParaRPr lang="en-IN" dirty="0">
                        <a:latin typeface="Calibri" panose="020F0502020204030204" pitchFamily="34" charset="0"/>
                      </a:endParaRPr>
                    </a:p>
                  </a:txBody>
                  <a:tcPr/>
                </a:tc>
                <a:extLst>
                  <a:ext uri="{0D108BD9-81ED-4DB2-BD59-A6C34878D82A}">
                    <a16:rowId xmlns:a16="http://schemas.microsoft.com/office/drawing/2014/main" val="2903149458"/>
                  </a:ext>
                </a:extLst>
              </a:tr>
            </a:tbl>
          </a:graphicData>
        </a:graphic>
      </p:graphicFrame>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47</a:t>
            </a:fld>
            <a:endParaRPr lang="en-US" altLang="en-US"/>
          </a:p>
        </p:txBody>
      </p:sp>
    </p:spTree>
    <p:extLst>
      <p:ext uri="{BB962C8B-B14F-4D97-AF65-F5344CB8AC3E}">
        <p14:creationId xmlns:p14="http://schemas.microsoft.com/office/powerpoint/2010/main" val="232374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l-GR" altLang="en-US" sz="3500" dirty="0"/>
              <a:t>Χρηματοπιστωτικές Αγορές</a:t>
            </a:r>
            <a:endParaRPr lang="en-IN" sz="3500" dirty="0"/>
          </a:p>
        </p:txBody>
      </p:sp>
      <p:sp>
        <p:nvSpPr>
          <p:cNvPr id="7" name="Content Placeholder 6"/>
          <p:cNvSpPr>
            <a:spLocks noGrp="1"/>
          </p:cNvSpPr>
          <p:nvPr>
            <p:ph idx="1"/>
          </p:nvPr>
        </p:nvSpPr>
        <p:spPr>
          <a:xfrm>
            <a:off x="457199" y="1719262"/>
            <a:ext cx="8359541" cy="3324375"/>
          </a:xfrm>
        </p:spPr>
        <p:txBody>
          <a:bodyPr/>
          <a:lstStyle/>
          <a:p>
            <a:pPr marL="0" indent="0" eaLnBrk="1" hangingPunct="1">
              <a:buNone/>
            </a:pPr>
            <a:r>
              <a:rPr lang="el-GR" altLang="en-US" b="1" dirty="0"/>
              <a:t>Οι Χρηματοπιστωτικές Αγορές είναι μια μορφή καναλιού μέσω του οποίου διακινούνται και διοχετεύονται τα διαθέσιμα κεφάλαια από τους αποταμιευτές στους δανειζόμενους</a:t>
            </a:r>
            <a:r>
              <a:rPr lang="en-US" altLang="en-US" b="1" dirty="0"/>
              <a:t>.</a:t>
            </a:r>
          </a:p>
          <a:p>
            <a:pPr marL="0" indent="0" eaLnBrk="1" hangingPunct="1">
              <a:buNone/>
            </a:pPr>
            <a:r>
              <a:rPr lang="el-GR" altLang="en-US" b="1" dirty="0"/>
              <a:t>Διακρίνουμε τα παρακάτω είδη χρηματοπιστωτικών αγορών</a:t>
            </a:r>
            <a:r>
              <a:rPr lang="en-US" altLang="en-US" b="1" dirty="0"/>
              <a:t>:</a:t>
            </a:r>
          </a:p>
          <a:p>
            <a:pPr marL="291600" lvl="1" indent="-291600" eaLnBrk="1" hangingPunct="1">
              <a:spcBef>
                <a:spcPts val="600"/>
              </a:spcBef>
              <a:buSzPct val="80000"/>
            </a:pPr>
            <a:r>
              <a:rPr lang="el-GR" altLang="en-US" dirty="0"/>
              <a:t>Πρωτογενείς και δευτερογενείς αγορές</a:t>
            </a:r>
            <a:r>
              <a:rPr lang="en-US" altLang="en-US" dirty="0"/>
              <a:t>.</a:t>
            </a:r>
          </a:p>
          <a:p>
            <a:pPr marL="291600" lvl="1" indent="-291600" eaLnBrk="1" hangingPunct="1">
              <a:spcBef>
                <a:spcPts val="600"/>
              </a:spcBef>
              <a:buSzPct val="80000"/>
            </a:pPr>
            <a:r>
              <a:rPr lang="el-GR" altLang="en-US" dirty="0"/>
              <a:t>Αγορές χρήματος και αγορές κεφαλαίου</a:t>
            </a:r>
            <a:r>
              <a:rPr lang="en-US" altLang="en-US" dirty="0"/>
              <a:t>.</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5</a:t>
            </a:fld>
            <a:endParaRPr lang="en-US" altLang="en-US"/>
          </a:p>
        </p:txBody>
      </p:sp>
    </p:spTree>
    <p:extLst>
      <p:ext uri="{BB962C8B-B14F-4D97-AF65-F5344CB8AC3E}">
        <p14:creationId xmlns:p14="http://schemas.microsoft.com/office/powerpoint/2010/main" val="420766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390563" cy="664745"/>
          </a:xfrm>
        </p:spPr>
        <p:txBody>
          <a:bodyPr anchor="ctr"/>
          <a:lstStyle/>
          <a:p>
            <a:r>
              <a:rPr lang="el-GR" altLang="en-US" sz="3500" dirty="0"/>
              <a:t>Πρωτογενείς και δευτερογενείς αγορές</a:t>
            </a:r>
            <a:r>
              <a:rPr lang="en-US" altLang="en-US" sz="1000" b="0" dirty="0"/>
              <a:t>1</a:t>
            </a:r>
            <a:endParaRPr lang="en-IN" sz="1000" b="0" dirty="0"/>
          </a:p>
        </p:txBody>
      </p:sp>
      <p:sp>
        <p:nvSpPr>
          <p:cNvPr id="4" name="Content Placeholder 3"/>
          <p:cNvSpPr>
            <a:spLocks noGrp="1"/>
          </p:cNvSpPr>
          <p:nvPr>
            <p:ph idx="1"/>
          </p:nvPr>
        </p:nvSpPr>
        <p:spPr>
          <a:xfrm>
            <a:off x="436550" y="1554072"/>
            <a:ext cx="8229600" cy="1765082"/>
          </a:xfrm>
        </p:spPr>
        <p:txBody>
          <a:bodyPr/>
          <a:lstStyle/>
          <a:p>
            <a:pPr marL="0" indent="0" eaLnBrk="1" hangingPunct="1">
              <a:buNone/>
            </a:pPr>
            <a:r>
              <a:rPr lang="el-GR" altLang="en-US" b="1" dirty="0"/>
              <a:t>Πρωτογενείς αγορές</a:t>
            </a:r>
            <a:r>
              <a:rPr lang="en-US" altLang="en-US" b="1" dirty="0"/>
              <a:t>.</a:t>
            </a:r>
          </a:p>
          <a:p>
            <a:pPr marL="291600" lvl="1" indent="-291600" eaLnBrk="1" hangingPunct="1">
              <a:spcBef>
                <a:spcPts val="600"/>
              </a:spcBef>
              <a:buClr>
                <a:schemeClr val="tx1"/>
              </a:buClr>
              <a:buSzPct val="100000"/>
              <a:buFont typeface="Arial" panose="020B0604020202020204" pitchFamily="34" charset="0"/>
              <a:buChar char="•"/>
            </a:pPr>
            <a:r>
              <a:rPr lang="el-GR" altLang="en-US" dirty="0"/>
              <a:t>Πρόκειται για τις αγορές στις οποίες οι οικονομικές μονάδες που χρειάζονται κεφάλαια </a:t>
            </a:r>
            <a:r>
              <a:rPr lang="en-US" altLang="en-US" dirty="0"/>
              <a:t>(</a:t>
            </a:r>
            <a:r>
              <a:rPr lang="el-GR" altLang="en-US" dirty="0"/>
              <a:t>π.χ.</a:t>
            </a:r>
            <a:r>
              <a:rPr lang="en-US" altLang="en-US" dirty="0"/>
              <a:t>, </a:t>
            </a:r>
            <a:r>
              <a:rPr lang="el-GR" altLang="en-US" dirty="0"/>
              <a:t>οι επιχειρήσεις</a:t>
            </a:r>
            <a:r>
              <a:rPr lang="en-US" altLang="en-US" dirty="0"/>
              <a:t>) </a:t>
            </a:r>
            <a:r>
              <a:rPr lang="el-GR" altLang="en-US" dirty="0"/>
              <a:t>αντλούν τα απαραίτητα κεφάλαια εκδίδοντας νέα χρηματοοικονομικά προϊόντα </a:t>
            </a:r>
            <a:r>
              <a:rPr lang="en-US" altLang="en-US" dirty="0"/>
              <a:t>(</a:t>
            </a:r>
            <a:r>
              <a:rPr lang="el-GR" altLang="en-US" dirty="0"/>
              <a:t>π.χ.</a:t>
            </a:r>
            <a:r>
              <a:rPr lang="en-US" altLang="en-US" dirty="0"/>
              <a:t>, </a:t>
            </a:r>
            <a:r>
              <a:rPr lang="el-GR" altLang="en-US" dirty="0"/>
              <a:t>μετοχές ή ομόλογα</a:t>
            </a:r>
            <a:r>
              <a:rPr lang="en-US" altLang="en-US" dirty="0"/>
              <a:t>).</a:t>
            </a:r>
          </a:p>
        </p:txBody>
      </p:sp>
      <p:sp>
        <p:nvSpPr>
          <p:cNvPr id="12" name="Content Placeholder 11"/>
          <p:cNvSpPr>
            <a:spLocks noGrp="1"/>
          </p:cNvSpPr>
          <p:nvPr>
            <p:ph idx="14"/>
          </p:nvPr>
        </p:nvSpPr>
        <p:spPr>
          <a:xfrm>
            <a:off x="457200" y="3695272"/>
            <a:ext cx="8229600" cy="1941099"/>
          </a:xfrm>
        </p:spPr>
        <p:txBody>
          <a:bodyPr/>
          <a:lstStyle/>
          <a:p>
            <a:pPr marL="0" indent="0" eaLnBrk="1" hangingPunct="1">
              <a:buNone/>
            </a:pPr>
            <a:endParaRPr lang="el-GR" altLang="en-US" b="1" dirty="0"/>
          </a:p>
          <a:p>
            <a:pPr marL="0" indent="0" eaLnBrk="1" hangingPunct="1">
              <a:buNone/>
            </a:pPr>
            <a:r>
              <a:rPr lang="el-GR" altLang="en-US" b="1" dirty="0"/>
              <a:t>Δευτερογενείς αγορές</a:t>
            </a:r>
            <a:r>
              <a:rPr lang="en-US" altLang="en-US" b="1" dirty="0"/>
              <a:t>.</a:t>
            </a:r>
          </a:p>
          <a:p>
            <a:pPr marL="291600" lvl="1" indent="-291600" eaLnBrk="1" hangingPunct="1">
              <a:spcBef>
                <a:spcPts val="600"/>
              </a:spcBef>
              <a:buClr>
                <a:schemeClr val="tx1"/>
              </a:buClr>
              <a:buSzPct val="100000"/>
              <a:buFont typeface="Arial" panose="020B0604020202020204" pitchFamily="34" charset="0"/>
              <a:buChar char="•"/>
            </a:pPr>
            <a:r>
              <a:rPr lang="el-GR" altLang="en-US" dirty="0"/>
              <a:t>Πρόκειται για τις αγορές στις οποίες τα ήδη εκδοθέντα χρηματοοικονομικά προϊόντα αποτελούν αντικείμενο συναλλαγών μεταξύ επενδυτών </a:t>
            </a:r>
            <a:r>
              <a:rPr lang="en-US" altLang="en-US" dirty="0"/>
              <a:t>(</a:t>
            </a:r>
            <a:r>
              <a:rPr lang="el-GR" altLang="en-US" dirty="0"/>
              <a:t>π.χ</a:t>
            </a:r>
            <a:r>
              <a:rPr lang="en-US" altLang="en-US" dirty="0"/>
              <a:t>., </a:t>
            </a:r>
            <a:r>
              <a:rPr lang="el-GR" altLang="en-US" dirty="0"/>
              <a:t>χρηματιστηριακές αγορές</a:t>
            </a:r>
            <a:r>
              <a:rPr lang="en-US" altLang="en-US" dirty="0"/>
              <a:t>: N</a:t>
            </a:r>
            <a:r>
              <a:rPr lang="en-US" altLang="en-US" sz="100" dirty="0"/>
              <a:t> </a:t>
            </a:r>
            <a:r>
              <a:rPr lang="en-US" altLang="en-US" dirty="0"/>
              <a:t>Y</a:t>
            </a:r>
            <a:r>
              <a:rPr lang="en-US" altLang="en-US" sz="100" dirty="0"/>
              <a:t> </a:t>
            </a:r>
            <a:r>
              <a:rPr lang="en-US" altLang="en-US" dirty="0"/>
              <a:t>S</a:t>
            </a:r>
            <a:r>
              <a:rPr lang="en-US" altLang="en-US" sz="100" dirty="0"/>
              <a:t> </a:t>
            </a:r>
            <a:r>
              <a:rPr lang="en-US" altLang="en-US" dirty="0"/>
              <a:t>E </a:t>
            </a:r>
            <a:r>
              <a:rPr lang="el-GR" altLang="en-US" dirty="0"/>
              <a:t>και εξωχρηματιστηριακές</a:t>
            </a:r>
            <a:r>
              <a:rPr lang="en-US" altLang="en-US" dirty="0"/>
              <a:t>: OTC markets).</a:t>
            </a:r>
          </a:p>
        </p:txBody>
      </p:sp>
      <p:sp>
        <p:nvSpPr>
          <p:cNvPr id="3" name="Slide Number Placeholder 2"/>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6</a:t>
            </a:fld>
            <a:endParaRPr lang="en-US" altLang="en-US"/>
          </a:p>
        </p:txBody>
      </p:sp>
    </p:spTree>
    <p:extLst>
      <p:ext uri="{BB962C8B-B14F-4D97-AF65-F5344CB8AC3E}">
        <p14:creationId xmlns:p14="http://schemas.microsoft.com/office/powerpoint/2010/main" val="381169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37566"/>
            <a:ext cx="7390563" cy="664745"/>
          </a:xfrm>
        </p:spPr>
        <p:txBody>
          <a:bodyPr anchor="ctr"/>
          <a:lstStyle/>
          <a:p>
            <a:r>
              <a:rPr lang="el-GR" altLang="en-US" sz="3500" dirty="0"/>
              <a:t>Πρωτογενείς και δευτερογενείς αγορές</a:t>
            </a:r>
            <a:r>
              <a:rPr lang="en-US" altLang="en-US" sz="1000" b="0" dirty="0"/>
              <a:t>1</a:t>
            </a:r>
            <a:endParaRPr lang="en-IN" sz="1000" b="0" dirty="0"/>
          </a:p>
        </p:txBody>
      </p:sp>
      <p:sp>
        <p:nvSpPr>
          <p:cNvPr id="5" name="Content Placeholder 4"/>
          <p:cNvSpPr>
            <a:spLocks noGrp="1"/>
          </p:cNvSpPr>
          <p:nvPr>
            <p:ph idx="14"/>
          </p:nvPr>
        </p:nvSpPr>
        <p:spPr>
          <a:xfrm>
            <a:off x="3460454" y="6138228"/>
            <a:ext cx="2069087" cy="287785"/>
          </a:xfrm>
        </p:spPr>
        <p:txBody>
          <a:bodyPr/>
          <a:lstStyle/>
          <a:p>
            <a:pPr marL="0" indent="0" algn="ctr">
              <a:buNone/>
            </a:pPr>
            <a:r>
              <a:rPr lang="en-IN" sz="900" dirty="0">
                <a:hlinkClick r:id="rId2" action="ppaction://hlinksldjump"/>
              </a:rPr>
              <a:t>Access the long description slide.</a:t>
            </a:r>
          </a:p>
        </p:txBody>
      </p:sp>
      <p:sp>
        <p:nvSpPr>
          <p:cNvPr id="2" name="Slide Number Placeholder 1"/>
          <p:cNvSpPr>
            <a:spLocks noGrp="1"/>
          </p:cNvSpPr>
          <p:nvPr>
            <p:ph type="sldNum" sz="quarter" idx="12"/>
          </p:nvPr>
        </p:nvSpPr>
        <p:spPr/>
        <p:txBody>
          <a:bodyPr/>
          <a:lstStyle/>
          <a:p>
            <a:pPr>
              <a:defRPr/>
            </a:pPr>
            <a:r>
              <a:rPr lang="en-US" altLang="en-US"/>
              <a:t>1-</a:t>
            </a:r>
            <a:fld id="{4773FF61-F4E9-4123-B6AF-201BC82A0194}" type="slidenum">
              <a:rPr lang="en-US" altLang="en-US" smtClean="0"/>
              <a:pPr>
                <a:defRPr/>
              </a:pPr>
              <a:t>7</a:t>
            </a:fld>
            <a:endParaRPr lang="en-US"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710" y="856070"/>
            <a:ext cx="5331145" cy="589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00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32"/>
            <a:ext cx="7543800" cy="1036638"/>
          </a:xfrm>
        </p:spPr>
        <p:txBody>
          <a:bodyPr anchor="ctr"/>
          <a:lstStyle/>
          <a:p>
            <a:r>
              <a:rPr lang="el-GR" altLang="en-US" sz="3500" dirty="0"/>
              <a:t>Αγορές χρήματος και αγορές κεφαλαίου</a:t>
            </a:r>
            <a:endParaRPr lang="en-IN" sz="1000" dirty="0"/>
          </a:p>
        </p:txBody>
      </p:sp>
      <p:sp>
        <p:nvSpPr>
          <p:cNvPr id="4" name="Content Placeholder 3"/>
          <p:cNvSpPr>
            <a:spLocks noGrp="1"/>
          </p:cNvSpPr>
          <p:nvPr>
            <p:ph idx="1"/>
          </p:nvPr>
        </p:nvSpPr>
        <p:spPr>
          <a:xfrm>
            <a:off x="457200" y="1523097"/>
            <a:ext cx="8229600" cy="1627243"/>
          </a:xfrm>
        </p:spPr>
        <p:txBody>
          <a:bodyPr/>
          <a:lstStyle/>
          <a:p>
            <a:pPr marL="0" indent="0" eaLnBrk="1" hangingPunct="1">
              <a:buNone/>
            </a:pPr>
            <a:r>
              <a:rPr lang="el-GR" altLang="en-US" sz="2600" b="1" dirty="0"/>
              <a:t>Αγορές Χρήματος.</a:t>
            </a:r>
            <a:endParaRPr lang="en-US" altLang="en-US" sz="2600" b="1" dirty="0"/>
          </a:p>
          <a:p>
            <a:pPr marL="291600" lvl="1" indent="-291600" eaLnBrk="1" hangingPunct="1">
              <a:spcBef>
                <a:spcPts val="600"/>
              </a:spcBef>
              <a:buSzPct val="100000"/>
            </a:pPr>
            <a:r>
              <a:rPr lang="el-GR" altLang="en-US" sz="2200" dirty="0"/>
              <a:t>Αγορές στις οποίες διαπραγματεύονται χρεόγραφα με διάρκεια μέχρι ένα έτος </a:t>
            </a:r>
            <a:r>
              <a:rPr lang="en-US" altLang="en-US" sz="2200" dirty="0"/>
              <a:t>(</a:t>
            </a:r>
            <a:r>
              <a:rPr lang="el-GR" altLang="en-US" sz="2200" dirty="0"/>
              <a:t>π.χ</a:t>
            </a:r>
            <a:r>
              <a:rPr lang="en-US" altLang="en-US" sz="2200" dirty="0"/>
              <a:t>., </a:t>
            </a:r>
            <a:r>
              <a:rPr lang="el-GR" altLang="en-US" sz="2200" dirty="0"/>
              <a:t>εμπορικά ομόλογα και έντοκα γραμμάτια Αμερικάνικου Δημοσίου</a:t>
            </a:r>
            <a:r>
              <a:rPr lang="el-GR" altLang="en-US" sz="100" dirty="0"/>
              <a:t>εμπορικ</a:t>
            </a:r>
            <a:r>
              <a:rPr lang="en-US" altLang="en-US" sz="2200" dirty="0"/>
              <a:t>).</a:t>
            </a:r>
          </a:p>
          <a:p>
            <a:pPr marL="630936" lvl="2" indent="-320400" eaLnBrk="1" hangingPunct="1">
              <a:spcBef>
                <a:spcPts val="600"/>
              </a:spcBef>
              <a:buSzPct val="80000"/>
            </a:pPr>
            <a:r>
              <a:rPr lang="el-GR" altLang="en-US" sz="1900" dirty="0"/>
              <a:t>Ελάχιστος έως ανύπαρκτος κίνδυνος απώλειας κεφαλαίου αλλά με χαμηλές αποδόσεις.</a:t>
            </a:r>
            <a:endParaRPr lang="en-US" altLang="en-US" sz="1900" dirty="0"/>
          </a:p>
        </p:txBody>
      </p:sp>
      <p:sp>
        <p:nvSpPr>
          <p:cNvPr id="6" name="Content Placeholder 5"/>
          <p:cNvSpPr>
            <a:spLocks noGrp="1"/>
          </p:cNvSpPr>
          <p:nvPr>
            <p:ph idx="13"/>
          </p:nvPr>
        </p:nvSpPr>
        <p:spPr>
          <a:xfrm>
            <a:off x="329582" y="3624873"/>
            <a:ext cx="8229600" cy="1571705"/>
          </a:xfrm>
        </p:spPr>
        <p:txBody>
          <a:bodyPr/>
          <a:lstStyle/>
          <a:p>
            <a:pPr marL="0" indent="0" eaLnBrk="1" hangingPunct="1">
              <a:buNone/>
            </a:pPr>
            <a:r>
              <a:rPr lang="el-GR" altLang="en-US" sz="2600" b="1" dirty="0"/>
              <a:t>Αγορές Κεφαλαίου</a:t>
            </a:r>
            <a:r>
              <a:rPr lang="en-US" altLang="en-US" sz="2600" b="1" dirty="0"/>
              <a:t>.</a:t>
            </a:r>
          </a:p>
          <a:p>
            <a:pPr marL="291600" lvl="1" indent="-291600" eaLnBrk="1" hangingPunct="1">
              <a:spcBef>
                <a:spcPts val="600"/>
              </a:spcBef>
              <a:buSzPct val="100000"/>
            </a:pPr>
            <a:r>
              <a:rPr lang="el-GR" altLang="en-US" sz="2200" dirty="0"/>
              <a:t>Αγορές στις οποίες διαπραγματεύονται χρεόγραφα όπως μετοχές και ομόλογα με διάρκεια μεγαλύτερη του έτους.</a:t>
            </a:r>
            <a:endParaRPr lang="en-US" altLang="en-US" sz="2200" dirty="0"/>
          </a:p>
          <a:p>
            <a:pPr marL="622800" lvl="2" indent="-320400" eaLnBrk="1" hangingPunct="1">
              <a:spcBef>
                <a:spcPts val="600"/>
              </a:spcBef>
            </a:pPr>
            <a:r>
              <a:rPr lang="el-GR" altLang="en-US" sz="1900" dirty="0"/>
              <a:t>Σημαντικός κίνδυνος απώλειας κεφαλαίου αλλά με υψηλές αναμενόμενες αποδόσεις </a:t>
            </a:r>
            <a:endParaRPr lang="en-US" altLang="en-US" sz="1900" dirty="0"/>
          </a:p>
        </p:txBody>
      </p:sp>
      <p:sp>
        <p:nvSpPr>
          <p:cNvPr id="8" name="Content Placeholder 7"/>
          <p:cNvSpPr>
            <a:spLocks noGrp="1"/>
          </p:cNvSpPr>
          <p:nvPr>
            <p:ph idx="14"/>
          </p:nvPr>
        </p:nvSpPr>
        <p:spPr>
          <a:xfrm>
            <a:off x="329582" y="5404166"/>
            <a:ext cx="1251638" cy="316000"/>
          </a:xfrm>
        </p:spPr>
        <p:txBody>
          <a:bodyPr/>
          <a:lstStyle/>
          <a:p>
            <a:pPr marL="0" indent="0">
              <a:buNone/>
            </a:pPr>
            <a:r>
              <a:rPr lang="en-IN" sz="1800" dirty="0"/>
              <a:t>Figure 1.3</a:t>
            </a:r>
          </a:p>
        </p:txBody>
      </p:sp>
      <p:sp>
        <p:nvSpPr>
          <p:cNvPr id="3" name="Content Placeholder 2"/>
          <p:cNvSpPr>
            <a:spLocks noGrp="1"/>
          </p:cNvSpPr>
          <p:nvPr>
            <p:ph idx="15"/>
          </p:nvPr>
        </p:nvSpPr>
        <p:spPr>
          <a:xfrm>
            <a:off x="3574377" y="6290501"/>
            <a:ext cx="1975757" cy="255158"/>
          </a:xfrm>
        </p:spPr>
        <p:txBody>
          <a:bodyPr/>
          <a:lstStyle/>
          <a:p>
            <a:pPr marL="0" indent="0" algn="ctr">
              <a:buNone/>
            </a:pPr>
            <a:r>
              <a:rPr lang="en-IN" sz="900" dirty="0">
                <a:hlinkClick r:id="rId2" action="ppaction://hlinksldjump"/>
              </a:rPr>
              <a:t>Access the long description slide.</a:t>
            </a:r>
          </a:p>
        </p:txBody>
      </p:sp>
      <p:sp>
        <p:nvSpPr>
          <p:cNvPr id="5" name="Slide Number Placeholder 4"/>
          <p:cNvSpPr>
            <a:spLocks noGrp="1"/>
          </p:cNvSpPr>
          <p:nvPr>
            <p:ph type="sldNum" sz="quarter" idx="12"/>
          </p:nvPr>
        </p:nvSpPr>
        <p:spPr/>
        <p:txBody>
          <a:bodyPr/>
          <a:lstStyle/>
          <a:p>
            <a:pPr>
              <a:defRPr/>
            </a:pPr>
            <a:r>
              <a:rPr lang="en-US" altLang="en-US" dirty="0"/>
              <a:t>1-</a:t>
            </a:r>
            <a:fld id="{4773FF61-F4E9-4123-B6AF-201BC82A0194}" type="slidenum">
              <a:rPr lang="en-US" altLang="en-US" smtClean="0"/>
              <a:pPr>
                <a:defRPr/>
              </a:pPr>
              <a:t>8</a:t>
            </a:fld>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8371"/>
            <a:ext cx="9144000" cy="136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51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33" y="140198"/>
            <a:ext cx="7543800" cy="1180571"/>
          </a:xfrm>
        </p:spPr>
        <p:txBody>
          <a:bodyPr anchor="ctr"/>
          <a:lstStyle/>
          <a:p>
            <a:r>
              <a:rPr lang="el-GR" altLang="en-US" sz="3500" dirty="0"/>
              <a:t>Μεγέθη Αγοράς Χρήματος ανά μέσο</a:t>
            </a:r>
            <a:r>
              <a:rPr lang="en-US" altLang="en-US" sz="3500" dirty="0"/>
              <a:t>, (</a:t>
            </a:r>
            <a:r>
              <a:rPr lang="el-GR" altLang="en-US" sz="3500" dirty="0"/>
              <a:t>σε τρις </a:t>
            </a:r>
            <a:r>
              <a:rPr lang="en-US" altLang="en-US" sz="3500" dirty="0"/>
              <a:t>$)</a:t>
            </a:r>
            <a:endParaRPr lang="en-IN" sz="1000" dirty="0"/>
          </a:p>
        </p:txBody>
      </p:sp>
      <p:sp>
        <p:nvSpPr>
          <p:cNvPr id="3" name="Content Placeholder 2"/>
          <p:cNvSpPr>
            <a:spLocks noGrp="1"/>
          </p:cNvSpPr>
          <p:nvPr>
            <p:ph idx="15"/>
          </p:nvPr>
        </p:nvSpPr>
        <p:spPr>
          <a:xfrm>
            <a:off x="3485626" y="6276984"/>
            <a:ext cx="2167471" cy="236532"/>
          </a:xfrm>
        </p:spPr>
        <p:txBody>
          <a:bodyPr/>
          <a:lstStyle/>
          <a:p>
            <a:pPr marL="0" indent="0" algn="ctr">
              <a:buNone/>
            </a:pPr>
            <a:r>
              <a:rPr lang="en-IN" sz="900" dirty="0">
                <a:hlinkClick r:id="" action="ppaction://noaction"/>
              </a:rPr>
              <a:t>Access the long description slide.</a:t>
            </a:r>
            <a:endParaRPr lang="en-US" sz="900" dirty="0"/>
          </a:p>
        </p:txBody>
      </p:sp>
      <p:sp>
        <p:nvSpPr>
          <p:cNvPr id="5" name="Slide Number Placeholder 4"/>
          <p:cNvSpPr>
            <a:spLocks noGrp="1"/>
          </p:cNvSpPr>
          <p:nvPr>
            <p:ph type="sldNum" sz="quarter" idx="12"/>
          </p:nvPr>
        </p:nvSpPr>
        <p:spPr>
          <a:xfrm>
            <a:off x="6594297" y="6122974"/>
            <a:ext cx="2133600" cy="457200"/>
          </a:xfrm>
        </p:spPr>
        <p:txBody>
          <a:bodyPr/>
          <a:lstStyle/>
          <a:p>
            <a:pPr>
              <a:defRPr/>
            </a:pPr>
            <a:r>
              <a:rPr lang="en-US" altLang="en-US"/>
              <a:t>1-</a:t>
            </a:r>
            <a:fld id="{4773FF61-F4E9-4123-B6AF-201BC82A0194}" type="slidenum">
              <a:rPr lang="en-US" altLang="en-US" smtClean="0"/>
              <a:pPr>
                <a:defRPr/>
              </a:pPr>
              <a:t>9</a:t>
            </a:fld>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4" y="1407905"/>
            <a:ext cx="7899131" cy="518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97230" y="6290687"/>
            <a:ext cx="1369286" cy="246221"/>
          </a:xfrm>
          <a:prstGeom prst="rect">
            <a:avLst/>
          </a:prstGeom>
          <a:noFill/>
        </p:spPr>
        <p:txBody>
          <a:bodyPr wrap="none" rtlCol="0">
            <a:spAutoFit/>
          </a:bodyPr>
          <a:lstStyle/>
          <a:p>
            <a:r>
              <a:rPr lang="el-GR" sz="1000" dirty="0"/>
              <a:t>: Εγγυητικές επιστολές</a:t>
            </a:r>
          </a:p>
        </p:txBody>
      </p:sp>
    </p:spTree>
    <p:extLst>
      <p:ext uri="{BB962C8B-B14F-4D97-AF65-F5344CB8AC3E}">
        <p14:creationId xmlns:p14="http://schemas.microsoft.com/office/powerpoint/2010/main" val="3219057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49b83d6b63a631c16439eb4ccceae4f95ba38c"/>
</p:tagLst>
</file>

<file path=ppt/theme/theme1.xml><?xml version="1.0" encoding="utf-8"?>
<a:theme xmlns:a="http://schemas.openxmlformats.org/drawingml/2006/main" name="Network">
  <a:themeElements>
    <a:clrScheme name="Custom 7">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7389</TotalTime>
  <Words>7302</Words>
  <Application>Microsoft Office PowerPoint</Application>
  <PresentationFormat>On-screen Show (4:3)</PresentationFormat>
  <Paragraphs>586</Paragraphs>
  <Slides>47</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Aptos</vt:lpstr>
      <vt:lpstr>Arial</vt:lpstr>
      <vt:lpstr>Bahnschrift</vt:lpstr>
      <vt:lpstr>Calibri</vt:lpstr>
      <vt:lpstr>Courier New</vt:lpstr>
      <vt:lpstr>Tahoma</vt:lpstr>
      <vt:lpstr>Times New Roman</vt:lpstr>
      <vt:lpstr>Wingdings</vt:lpstr>
      <vt:lpstr>Network</vt:lpstr>
      <vt:lpstr>1_Network</vt:lpstr>
      <vt:lpstr>PowerPoint Presentation</vt:lpstr>
      <vt:lpstr>Saunders &amp; Cornett  Κεφάλαιο 1 </vt:lpstr>
      <vt:lpstr>Γιατί μελετάμε τις Χρηματοπιστωτικές Αγορές και τα Χρηματοπιστωτικά Ιδρύματα (ΧΙ) 1</vt:lpstr>
      <vt:lpstr>Γιατί μελετάμε  τις Χρηματοπιστωτικές Αγορές και τα Χρηματοπιστωτικά Ιδρύματα 1</vt:lpstr>
      <vt:lpstr>Χρηματοπιστωτικές Αγορές</vt:lpstr>
      <vt:lpstr>Πρωτογενείς και δευτερογενείς αγορές1</vt:lpstr>
      <vt:lpstr>Πρωτογενείς και δευτερογενείς αγορές1</vt:lpstr>
      <vt:lpstr>Αγορές χρήματος και αγορές κεφαλαίου</vt:lpstr>
      <vt:lpstr>Μεγέθη Αγοράς Χρήματος ανά μέσο, (σε τρις $)</vt:lpstr>
      <vt:lpstr>Μεγέθη Αγοράς Κεφαλαίων ανά μέσο, ($)</vt:lpstr>
      <vt:lpstr>Αγορά Συναλλάγματος</vt:lpstr>
      <vt:lpstr>Αγορά Συναλλάγματος</vt:lpstr>
      <vt:lpstr>Αγορά Συναλλάγματος</vt:lpstr>
      <vt:lpstr>Αγορά Συναλλάγματος</vt:lpstr>
      <vt:lpstr>Αγορές Χρηματοοικονομικών Παραγώγων1</vt:lpstr>
      <vt:lpstr>Αγορές Χρηματοοικονομικών Παραγώνων2</vt:lpstr>
      <vt:lpstr>Τα παράγωγα και η κρίση του 2008 </vt:lpstr>
      <vt:lpstr>Το Ρυθμιστικό Πλαίσιο των Χρηματοπιστωτικών Αγορών</vt:lpstr>
      <vt:lpstr>Χρηματοπιστωτικά Ιδρύματα (ΧΙ)</vt:lpstr>
      <vt:lpstr>Άμεση ροή κεφαλαίων</vt:lpstr>
      <vt:lpstr>Έμμεση ροή κεφαλαίων</vt:lpstr>
      <vt:lpstr>Καταθετικά και μη καταθετικά ΧΙ</vt:lpstr>
      <vt:lpstr>Τα ΧΙ ωφελούν τους αποταμιευτές (προμηθευτές κεφαλαίων)</vt:lpstr>
      <vt:lpstr>Τα ΧΙ ωφελούν την οικονομία ως σύνολο</vt:lpstr>
      <vt:lpstr>Κίνδυνοι που αντιμετωπίζουν τα ΧΙ</vt:lpstr>
      <vt:lpstr>Το Ρυθμιστικό Πλαίσιο των ΧΙ </vt:lpstr>
      <vt:lpstr>Σύστημα διαχείρισης εταιρικών κινδύνων</vt:lpstr>
      <vt:lpstr>Παγκοσμιοποίηση των Χρηματοπιστωτικών Αγορών και Ιδρύματα</vt:lpstr>
      <vt:lpstr>H παγκόσμια χρηματοπιστωτική κρίση του 2008 ξεκίνησε από μια σχετικά μικρή αγορά, την αγορά των στεγαστικών δανείων χαμηλής εξασφάλισης (subprime mortgage loans)</vt:lpstr>
      <vt:lpstr>Τα παράγωγα και η κρίση του 2008 </vt:lpstr>
      <vt:lpstr>Τα παράγωγα και η κρίση του 2008</vt:lpstr>
      <vt:lpstr>Structured Finance</vt:lpstr>
      <vt:lpstr>Τα παράγωγα και η κρίση του 2008</vt:lpstr>
      <vt:lpstr>Τα παράγωγα και η κρίση του 2008</vt:lpstr>
      <vt:lpstr>Τα παράγωγα και η κρίση του 2008</vt:lpstr>
      <vt:lpstr>Τα παράγωγα και η κρίση του 2008</vt:lpstr>
      <vt:lpstr>Τα παράγωγα και η κρίση του 2008</vt:lpstr>
      <vt:lpstr>Τα παράγωγα και η κρίση του 2008</vt:lpstr>
      <vt:lpstr>Η Χρηματοπιστωτική Κρίση του 2008</vt:lpstr>
      <vt:lpstr>PowerPoint Presentation</vt:lpstr>
      <vt:lpstr>Η Χρηματοπιστωτική Κρίση του 2008</vt:lpstr>
      <vt:lpstr>Παράρτημα: Κυβερνητικό Σχέδιο Διάσωσης </vt:lpstr>
      <vt:lpstr>Παράρτημα: Κυβερνητικό Σχέδιο Διάσωσης 12</vt:lpstr>
      <vt:lpstr>Παράρτημα: Κυβερνητικό Σχέδιο Διάσωσης </vt:lpstr>
      <vt:lpstr>Παράρτημα: Κυβερνητικό Σχέδιο Διάσωσης </vt:lpstr>
      <vt:lpstr>Παράρτημα: Κυβερνητικό Σχέδιο Διάσωσης </vt:lpstr>
      <vt:lpstr>Παράρτημα: Κυβερνητικό Σχέδιο Διάσωσης </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 7e</dc:title>
  <dc:creator>Saunders</dc:creator>
  <cp:lastModifiedBy>user</cp:lastModifiedBy>
  <cp:revision>631</cp:revision>
  <dcterms:created xsi:type="dcterms:W3CDTF">2000-07-01T19:33:32Z</dcterms:created>
  <dcterms:modified xsi:type="dcterms:W3CDTF">2026-04-03T13:04:40Z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f22b9-c470-4def-8238-fa6ed9e64406_Enabled">
    <vt:lpwstr>true</vt:lpwstr>
  </property>
  <property fmtid="{D5CDD505-2E9C-101B-9397-08002B2CF9AE}" pid="3" name="MSIP_Label_b5ff22b9-c470-4def-8238-fa6ed9e64406_SetDate">
    <vt:lpwstr>2026-02-02T11:52:03Z</vt:lpwstr>
  </property>
  <property fmtid="{D5CDD505-2E9C-101B-9397-08002B2CF9AE}" pid="4" name="MSIP_Label_b5ff22b9-c470-4def-8238-fa6ed9e64406_Method">
    <vt:lpwstr>Privileged</vt:lpwstr>
  </property>
  <property fmtid="{D5CDD505-2E9C-101B-9397-08002B2CF9AE}" pid="5" name="MSIP_Label_b5ff22b9-c470-4def-8238-fa6ed9e64406_Name">
    <vt:lpwstr>Εμπιστευτικό</vt:lpwstr>
  </property>
  <property fmtid="{D5CDD505-2E9C-101B-9397-08002B2CF9AE}" pid="6" name="MSIP_Label_b5ff22b9-c470-4def-8238-fa6ed9e64406_SiteId">
    <vt:lpwstr>dabae695-3d3b-4e5d-ab49-009605ba5c68</vt:lpwstr>
  </property>
  <property fmtid="{D5CDD505-2E9C-101B-9397-08002B2CF9AE}" pid="7" name="MSIP_Label_b5ff22b9-c470-4def-8238-fa6ed9e64406_ActionId">
    <vt:lpwstr>12bea2aa-cb15-4f20-8e0c-68bd323524c5</vt:lpwstr>
  </property>
  <property fmtid="{D5CDD505-2E9C-101B-9397-08002B2CF9AE}" pid="8" name="MSIP_Label_b5ff22b9-c470-4def-8238-fa6ed9e64406_ContentBits">
    <vt:lpwstr>1</vt:lpwstr>
  </property>
  <property fmtid="{D5CDD505-2E9C-101B-9397-08002B2CF9AE}" pid="9" name="MSIP_Label_b5ff22b9-c470-4def-8238-fa6ed9e64406_Tag">
    <vt:lpwstr>10, 2, 1, 1</vt:lpwstr>
  </property>
  <property fmtid="{D5CDD505-2E9C-101B-9397-08002B2CF9AE}" pid="10" name="ClassificationContentMarkingHeaderLocations">
    <vt:lpwstr>Network:3\1_Network:3</vt:lpwstr>
  </property>
  <property fmtid="{D5CDD505-2E9C-101B-9397-08002B2CF9AE}" pid="11" name="ClassificationContentMarkingHeaderText">
    <vt:lpwstr>ΕΜΠΙΣΤΕΥΤΙΚΟ           </vt:lpwstr>
  </property>
</Properties>
</file>