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  <p:sldMasterId id="2147483706" r:id="rId2"/>
  </p:sldMasterIdLst>
  <p:notesMasterIdLst>
    <p:notesMasterId r:id="rId54"/>
  </p:notesMasterIdLst>
  <p:handoutMasterIdLst>
    <p:handoutMasterId r:id="rId55"/>
  </p:handoutMasterIdLst>
  <p:sldIdLst>
    <p:sldId id="402" r:id="rId3"/>
    <p:sldId id="304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411" r:id="rId22"/>
    <p:sldId id="415" r:id="rId23"/>
    <p:sldId id="416" r:id="rId24"/>
    <p:sldId id="417" r:id="rId25"/>
    <p:sldId id="425" r:id="rId26"/>
    <p:sldId id="414" r:id="rId27"/>
    <p:sldId id="413" r:id="rId28"/>
    <p:sldId id="412" r:id="rId29"/>
    <p:sldId id="424" r:id="rId30"/>
    <p:sldId id="383" r:id="rId31"/>
    <p:sldId id="403" r:id="rId32"/>
    <p:sldId id="384" r:id="rId33"/>
    <p:sldId id="404" r:id="rId34"/>
    <p:sldId id="385" r:id="rId35"/>
    <p:sldId id="386" r:id="rId36"/>
    <p:sldId id="405" r:id="rId37"/>
    <p:sldId id="406" r:id="rId38"/>
    <p:sldId id="387" r:id="rId39"/>
    <p:sldId id="401" r:id="rId40"/>
    <p:sldId id="418" r:id="rId41"/>
    <p:sldId id="419" r:id="rId42"/>
    <p:sldId id="420" r:id="rId43"/>
    <p:sldId id="423" r:id="rId44"/>
    <p:sldId id="421" r:id="rId45"/>
    <p:sldId id="422" r:id="rId46"/>
    <p:sldId id="407" r:id="rId47"/>
    <p:sldId id="408" r:id="rId48"/>
    <p:sldId id="409" r:id="rId49"/>
    <p:sldId id="410" r:id="rId50"/>
    <p:sldId id="391" r:id="rId51"/>
    <p:sldId id="392" r:id="rId52"/>
    <p:sldId id="393" r:id="rId53"/>
  </p:sldIdLst>
  <p:sldSz cx="9144000" cy="6858000" type="screen4x3"/>
  <p:notesSz cx="9144000" cy="6858000"/>
  <p:custDataLst>
    <p:tags r:id="rId5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D0CC"/>
    <a:srgbClr val="FFFFCC"/>
    <a:srgbClr val="FFCC00"/>
    <a:srgbClr val="CC0000"/>
    <a:srgbClr val="000066"/>
    <a:srgbClr val="663300"/>
    <a:srgbClr val="1C1C1C"/>
    <a:srgbClr val="CC9900"/>
    <a:srgbClr val="00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6499" autoAdjust="0"/>
  </p:normalViewPr>
  <p:slideViewPr>
    <p:cSldViewPr snapToGrid="0">
      <p:cViewPr varScale="1">
        <p:scale>
          <a:sx n="110" d="100"/>
          <a:sy n="110" d="100"/>
        </p:scale>
        <p:origin x="13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7026F9-3819-437D-B98A-C97A0604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30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627243-4FD6-484B-925E-03A32A5E2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68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2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Assumes no interest rate volatility, note these rates should be zero coupon rates called ‘spot’ rates.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24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Assumes no interest rate volatility, note these rates should be zero coupon rates called ‘spot’ rates.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6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formulas that follow are for compound interest.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5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formulas that follow are for compound interest.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79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formulas that follow are for compound interest.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2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formulas that follow are for compound interest.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27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formulas that follow are for compound interest.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4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formulas that follow are for compound interest.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formulas that follow are for compound interest.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3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208F50-EF34-4EFE-ABE5-924E0B99651A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632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5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2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7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51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Define CPI as the consumer price index.  </a:t>
            </a:r>
          </a:p>
          <a:p>
            <a:endParaRPr lang="en-US" altLang="en-US" dirty="0"/>
          </a:p>
          <a:p>
            <a:r>
              <a:rPr lang="en-US" altLang="en-US" dirty="0" err="1"/>
              <a:t>i</a:t>
            </a:r>
            <a:r>
              <a:rPr lang="en-US" altLang="en-US" baseline="-25000" dirty="0" err="1"/>
              <a:t>j</a:t>
            </a:r>
            <a:r>
              <a:rPr lang="en-US" altLang="en-US" dirty="0"/>
              <a:t>* = equilibrium nominal interest rate for a given security</a:t>
            </a:r>
          </a:p>
          <a:p>
            <a:endParaRPr lang="en-US" altLang="en-US" dirty="0"/>
          </a:p>
          <a:p>
            <a:r>
              <a:rPr lang="en-US" altLang="en-US" dirty="0"/>
              <a:t>Note: the first two factors (IP and RFR) are common to all financial securities, while the others can be unique to each individual 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6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65BBF-4A10-E2EB-81F7-EA6481CDC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F0DE03-D97E-3D7C-ADC4-E68A895E6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741239-0845-3E89-0579-24A2F3827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A6DDE-C89B-C8AC-5BA8-FE960E17B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6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4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2D958-1EE1-4157-8EC3-44BEAADD43B5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43" name="Content Placeholder 2"/>
          <p:cNvSpPr txBox="1">
            <a:spLocks/>
          </p:cNvSpPr>
          <p:nvPr userDrawn="1"/>
        </p:nvSpPr>
        <p:spPr>
          <a:xfrm>
            <a:off x="3632200" y="6501383"/>
            <a:ext cx="1879600" cy="21674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9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kern="0" dirty="0"/>
              <a:t>© 2019 McGraw-Hill Education. </a:t>
            </a:r>
            <a:endParaRPr lang="en-IN" kern="0" dirty="0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CB4170C2-2BCD-4EE9-940C-15A2525D2C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473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3FF63-2FCE-41A5-B969-3D4C6CC62AAF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785CE35C-1C9F-4188-92C1-63770C0A267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663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41F0-FDE6-4030-8CD4-69C3A4AF63ED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E937DF0A-01D5-43B5-86A9-B4D1563225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149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6255B-9838-4AB1-8A1E-65194F3022E9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DE53716D-4E9B-4CE0-B041-3AE37BD6424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4831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08AFD-4342-4B34-9BA4-20D52A554332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27B36733-6429-48EB-8343-85CD06A587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1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8561-5ED9-4226-9C77-FBC9B71AA8F9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694F11F-2697-4F92-A2C8-1AA177B7321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310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8E33-11D2-4BC3-AB18-E8FEF52BB5D6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90800" y="6248400"/>
            <a:ext cx="4724400" cy="457200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4435" y="6483260"/>
            <a:ext cx="984019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Ch. 1     </a:t>
            </a:r>
            <a:fld id="{0FD03E7E-EA82-497A-8F5F-7A09E0EB97C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3" hasCustomPrompt="1"/>
          </p:nvPr>
        </p:nvSpPr>
        <p:spPr>
          <a:xfrm>
            <a:off x="7777163" y="5627688"/>
            <a:ext cx="1270000" cy="4032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altLang="en-US" dirty="0"/>
              <a:t>Ch. 1     </a:t>
            </a:r>
            <a:fld id="{0FD03E7E-EA82-497A-8F5F-7A09E0EB97C0}" type="slidenum">
              <a:rPr lang="en-US" altLang="en-US" smtClean="0"/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None/>
                <a:tabLst/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6937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B46D5-1D78-493D-813B-AB4A32837A3F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37"/>
          <p:cNvSpPr>
            <a:spLocks noGrp="1"/>
          </p:cNvSpPr>
          <p:nvPr>
            <p:ph sz="quarter" idx="13" hasCustomPrompt="1"/>
          </p:nvPr>
        </p:nvSpPr>
        <p:spPr>
          <a:xfrm>
            <a:off x="7777163" y="5627688"/>
            <a:ext cx="1270000" cy="4032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altLang="en-US" dirty="0"/>
              <a:t>Ch. 1     </a:t>
            </a:r>
            <a:fld id="{0FD03E7E-EA82-497A-8F5F-7A09E0EB97C0}" type="slidenum">
              <a:rPr lang="en-US" altLang="en-US" smtClean="0"/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None/>
                <a:tabLst/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7718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76536-8DF4-4556-956D-675E503532F2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062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1BAB-B01F-4B26-95BB-86DF303DE80F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74131" y="505037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849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8204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C2867017-7D6D-4C53-B24D-084DCD1697B7}" type="datetime1">
              <a:rPr lang="en-US" smtClean="0"/>
              <a:t>2/2/2026</a:t>
            </a:fld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227261"/>
            <a:ext cx="8229600" cy="435507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2794530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2596" y="3412596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74128" y="4022194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74129" y="4589468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474127" y="5156741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7516E-66AA-47D0-B066-B46262D2ECCB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5891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A27AE-E7C2-4654-B771-1BFCE2EEF304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B8643C53-5634-46E8-9866-13612EB8B7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619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E05D-B79A-4054-B6A3-6C61243B1D9F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7905E196-56C6-4301-8665-BC2965E2E4F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4860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69E9E-FD9A-4A31-BF40-81D795245F83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83911F2D-A79E-49A4-B269-8A3F2982665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8629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6CB2-D6C0-4E15-B75E-DCBFF62343EF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64DE9E-DF0F-4589-A115-EE7338EDF1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7173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75CC3-09AF-4414-80E2-756965FF5029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785CE35C-1C9F-4188-92C1-63770C0A267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7404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1AEF-E091-41E6-B2B8-397EE387F0B8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E937DF0A-01D5-43B5-86A9-B4D1563225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6763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E134-EC3A-44D7-B18A-4C036CD80293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DE53716D-4E9B-4CE0-B041-3AE37BD6424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3935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F5CA-9610-44BD-9965-ED0FABC7F07F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27B36733-6429-48EB-8343-85CD06A587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6457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D1AE2-36D8-495B-8BA6-569EC061C7FD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694F11F-2697-4F92-A2C8-1AA177B7321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544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8E1E-DCDF-4A05-8892-95B19943FA26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87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721C2-E624-4857-88B4-07BA5D2C46D3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74131" y="505037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5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8204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8B88B44A-70F9-41C5-83EE-4BB2E2A9089E}" type="datetime1">
              <a:rPr lang="en-US" smtClean="0"/>
              <a:t>2/2/2026</a:t>
            </a:fld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227261"/>
            <a:ext cx="8229600" cy="435507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2794530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2596" y="3412596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74128" y="4022194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74129" y="4589468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474127" y="5156741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1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4177C-9328-4659-AA5D-B19ADDAA57A7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B8643C53-5634-46E8-9866-13612EB8B7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99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BAE5A-1ABD-4C7A-9B2B-539C39B66C0D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7905E196-56C6-4301-8665-BC2965E2E4F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11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3B71F-402F-4D70-BBBB-B94DECB61276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83911F2D-A79E-49A4-B269-8A3F2982665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148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0203-67DF-4F71-9737-C73C02625956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4764DE9E-DF0F-4589-A115-EE7338EDF1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163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A4AC3975-E09C-4C12-B3A5-0B2A751B6895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CB4170C2-2BCD-4EE9-940C-15A2525D2C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40" name="Content Placeholder 2"/>
          <p:cNvSpPr txBox="1">
            <a:spLocks/>
          </p:cNvSpPr>
          <p:nvPr userDrawn="1"/>
        </p:nvSpPr>
        <p:spPr>
          <a:xfrm>
            <a:off x="370249" y="6501383"/>
            <a:ext cx="1879600" cy="21674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9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kern="0" dirty="0"/>
              <a:t>© 2019 McGraw-Hill Education. </a:t>
            </a:r>
            <a:endParaRPr lang="en-IN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B3F5E-19B2-61A9-D69B-2BAE924D6DD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165600" y="63500"/>
            <a:ext cx="11176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l-GR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ΕΜΠΙΣΤΕΥΤΙΚΟ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703" r:id="rId3"/>
    <p:sldLayoutId id="2147483705" r:id="rId4"/>
    <p:sldLayoutId id="2147483704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5AD26947-CFB5-4DF2-900A-EF3F4794A13B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2-</a:t>
            </a:r>
            <a:fld id="{CB4170C2-2BCD-4EE9-940C-15A2525D2C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9" name="Content Placeholder 37"/>
          <p:cNvSpPr txBox="1">
            <a:spLocks/>
          </p:cNvSpPr>
          <p:nvPr userDrawn="1"/>
        </p:nvSpPr>
        <p:spPr>
          <a:xfrm>
            <a:off x="7777163" y="5627688"/>
            <a:ext cx="1270000" cy="4032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/>
              <a:t>Ch. 1     </a:t>
            </a:r>
            <a:fld id="{0FD03E7E-EA82-497A-8F5F-7A09E0EB97C0}" type="slidenum">
              <a:rPr lang="en-US" altLang="en-US" kern="0" smtClean="0"/>
              <a:pPr/>
              <a:t>‹#›</a:t>
            </a:fld>
            <a:endParaRPr lang="en-IN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6A839-E9E0-AF33-E26B-17055D44227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165600" y="63500"/>
            <a:ext cx="11176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l-GR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ΕΜΠΙΣΤΕΥΤΙΚΟ           </a:t>
            </a:r>
          </a:p>
        </p:txBody>
      </p:sp>
    </p:spTree>
    <p:extLst>
      <p:ext uri="{BB962C8B-B14F-4D97-AF65-F5344CB8AC3E}">
        <p14:creationId xmlns:p14="http://schemas.microsoft.com/office/powerpoint/2010/main" val="31290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Saunders &amp; Cornett </a:t>
            </a:r>
            <a:r>
              <a:rPr lang="el-GR" altLang="en-US" dirty="0"/>
              <a:t>Κεφάλαιο 2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49667" y="3049588"/>
            <a:ext cx="5548046" cy="1743793"/>
          </a:xfrm>
        </p:spPr>
        <p:txBody>
          <a:bodyPr/>
          <a:lstStyle/>
          <a:p>
            <a:pPr eaLnBrk="1" hangingPunct="1"/>
            <a:r>
              <a:rPr lang="el-GR" altLang="en-US" sz="5500" dirty="0"/>
              <a:t>Προσδιοριστικοί παράγοντες επιτοκίων</a:t>
            </a:r>
            <a:endParaRPr lang="en-US" altLang="en-US" sz="55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15913" y="6392777"/>
            <a:ext cx="8617072" cy="325655"/>
          </a:xfrm>
        </p:spPr>
        <p:txBody>
          <a:bodyPr/>
          <a:lstStyle/>
          <a:p>
            <a:pPr marL="0" indent="0">
              <a:buNone/>
            </a:pPr>
            <a:r>
              <a:rPr lang="en-IN" sz="900" dirty="0">
                <a:latin typeface="Calibri" panose="020F0502020204030204" pitchFamily="34" charset="0"/>
              </a:rPr>
              <a:t>©2019 McGraw-Hill Education. All rights reserved. Authorized only for instructor use in the classroom. 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42974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12" y="269750"/>
            <a:ext cx="7543800" cy="1295400"/>
          </a:xfrm>
        </p:spPr>
        <p:txBody>
          <a:bodyPr/>
          <a:lstStyle/>
          <a:p>
            <a:r>
              <a:rPr lang="el-GR" altLang="en-US" sz="3600" dirty="0"/>
              <a:t>Ζήτηση για κεφάλαια από την Ομοσπονδιακή Κυβέρνηση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12" y="2011363"/>
            <a:ext cx="8229600" cy="39449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b="1" dirty="0"/>
              <a:t>Οι κυβερνήσεις δανείζονται μεγάλα ποσά στις αγορές</a:t>
            </a:r>
            <a:r>
              <a:rPr lang="en-US" altLang="en-US" b="1" dirty="0"/>
              <a:t> </a:t>
            </a:r>
            <a:r>
              <a:rPr lang="el-GR" altLang="en-US" b="1" dirty="0"/>
              <a:t>όπου προσφέρονται δανειακά κεφάλαια.</a:t>
            </a:r>
            <a:endParaRPr lang="en-US" altLang="en-US" b="1" dirty="0"/>
          </a:p>
          <a:p>
            <a:pPr marL="291600" lvl="1" indent="-291600" eaLnBrk="1" hangingPunct="1">
              <a:buSzPct val="100000"/>
            </a:pPr>
            <a:r>
              <a:rPr lang="el-GR" altLang="en-US" b="1" dirty="0"/>
              <a:t>Το εθνικό χρέος των ΗΠΑ ήταν</a:t>
            </a:r>
            <a:r>
              <a:rPr lang="en-US" altLang="en-US" b="1" dirty="0"/>
              <a:t> $37,6 </a:t>
            </a:r>
            <a:r>
              <a:rPr lang="el-GR" altLang="en-US" b="1" dirty="0"/>
              <a:t>τρις το</a:t>
            </a:r>
            <a:r>
              <a:rPr lang="en-US" altLang="en-US" b="1" dirty="0"/>
              <a:t> 2025 (12</a:t>
            </a:r>
            <a:r>
              <a:rPr lang="el-GR" altLang="en-US" b="1" dirty="0"/>
              <a:t>4</a:t>
            </a:r>
            <a:r>
              <a:rPr lang="en-US" altLang="en-US" b="1" dirty="0"/>
              <a:t>% </a:t>
            </a:r>
            <a:r>
              <a:rPr lang="el-GR" altLang="en-US" b="1" dirty="0"/>
              <a:t>του ΑΕΠ)</a:t>
            </a:r>
            <a:r>
              <a:rPr lang="en-US" altLang="en-US" b="1" dirty="0"/>
              <a:t>.</a:t>
            </a:r>
          </a:p>
          <a:p>
            <a:pPr marL="622800" lvl="2" indent="-320400" eaLnBrk="1" hangingPunct="1">
              <a:buSzPct val="80000"/>
            </a:pPr>
            <a:r>
              <a:rPr lang="el-GR" altLang="en-US" sz="2500" dirty="0"/>
              <a:t>Το εθνικό χρέος</a:t>
            </a:r>
            <a:r>
              <a:rPr lang="en-US" altLang="en-US" sz="2500" dirty="0"/>
              <a:t> (</a:t>
            </a:r>
            <a:r>
              <a:rPr lang="el-GR" altLang="en-US" sz="2500" dirty="0"/>
              <a:t>οφειλόμενο κεφάλαιο και οφειλόμενοι τόκοι</a:t>
            </a:r>
            <a:r>
              <a:rPr lang="en-US" altLang="en-US" sz="2500" dirty="0"/>
              <a:t>) </a:t>
            </a:r>
            <a:r>
              <a:rPr lang="el-GR" altLang="en-US" sz="2500" dirty="0"/>
              <a:t>χρηματοδοτείται σε μεγάλο βαθμό από επιπρόσθετο δανεισμό.</a:t>
            </a:r>
          </a:p>
          <a:p>
            <a:pPr marL="302400" lvl="2" indent="0" eaLnBrk="1" hangingPunct="1">
              <a:buSzPct val="80000"/>
              <a:buNone/>
            </a:pPr>
            <a:r>
              <a:rPr lang="el-GR" altLang="en-US" sz="2500" dirty="0"/>
              <a:t>Δυναμική του δημόσιου χρέους:</a:t>
            </a:r>
          </a:p>
          <a:p>
            <a:pPr marL="302400" lvl="2" indent="0" algn="ctr" eaLnBrk="1" hangingPunct="1">
              <a:buSzPct val="80000"/>
              <a:buNone/>
            </a:pPr>
            <a:r>
              <a:rPr lang="el-GR" altLang="en-US" sz="2500" b="1" dirty="0"/>
              <a:t>Δ</a:t>
            </a:r>
            <a:r>
              <a:rPr lang="en-US" altLang="en-US" sz="2500" b="1" dirty="0"/>
              <a:t>b(t)=(r-g)b(t-1)+</a:t>
            </a:r>
            <a:r>
              <a:rPr lang="en-US" altLang="en-US" sz="2500" b="1" dirty="0" err="1"/>
              <a:t>def</a:t>
            </a:r>
            <a:r>
              <a:rPr lang="en-US" altLang="en-US" sz="2500" b="1" dirty="0"/>
              <a:t>(t)</a:t>
            </a:r>
          </a:p>
          <a:p>
            <a:pPr marL="916488" lvl="3" indent="-320400" eaLnBrk="1" hangingPunct="1">
              <a:buSzPct val="80000"/>
            </a:pPr>
            <a:r>
              <a:rPr lang="en-US" altLang="en-US" sz="1400" dirty="0"/>
              <a:t>b: </a:t>
            </a:r>
            <a:r>
              <a:rPr lang="el-GR" altLang="en-US" sz="1400" dirty="0"/>
              <a:t>λόγος δημόσιου χρέους προς ΑΕΠ</a:t>
            </a:r>
            <a:r>
              <a:rPr lang="en-US" altLang="en-US" sz="1400" dirty="0"/>
              <a:t> </a:t>
            </a:r>
            <a:r>
              <a:rPr lang="el-GR" altLang="en-US" sz="1400" dirty="0"/>
              <a:t>(</a:t>
            </a:r>
            <a:r>
              <a:rPr lang="en-US" altLang="en-US" sz="1400" dirty="0"/>
              <a:t>log)</a:t>
            </a:r>
            <a:r>
              <a:rPr lang="el-GR" altLang="en-US" sz="1400" dirty="0"/>
              <a:t>, </a:t>
            </a:r>
            <a:r>
              <a:rPr lang="en-US" altLang="en-US" sz="1400" dirty="0"/>
              <a:t>r: </a:t>
            </a:r>
            <a:r>
              <a:rPr lang="el-GR" altLang="en-US" sz="1400" dirty="0" err="1"/>
              <a:t>μεσοσταθμικό</a:t>
            </a:r>
            <a:r>
              <a:rPr lang="el-GR" altLang="en-US" sz="1400" dirty="0"/>
              <a:t> επιτόκιο υφιστάμενου χρέους</a:t>
            </a:r>
          </a:p>
          <a:p>
            <a:pPr marL="916488" lvl="3" indent="-320400" eaLnBrk="1" hangingPunct="1">
              <a:buSzPct val="80000"/>
            </a:pPr>
            <a:r>
              <a:rPr lang="en-US" altLang="en-US" sz="1400" dirty="0"/>
              <a:t>g: </a:t>
            </a:r>
            <a:r>
              <a:rPr lang="el-GR" altLang="en-US" sz="1400" dirty="0"/>
              <a:t>ρυθμός μεταβολής ονομαστικού ΑΕΠ, </a:t>
            </a:r>
            <a:r>
              <a:rPr lang="en-US" altLang="en-US" sz="1400" dirty="0" err="1"/>
              <a:t>def</a:t>
            </a:r>
            <a:r>
              <a:rPr lang="en-US" altLang="en-US" sz="1400" dirty="0"/>
              <a:t>: </a:t>
            </a:r>
            <a:r>
              <a:rPr lang="el-GR" altLang="en-US" sz="1400" dirty="0"/>
              <a:t>πρωτογενές έλλειμμα ως ποσοστό του ΑΕΠ </a:t>
            </a:r>
          </a:p>
          <a:p>
            <a:pPr marL="916488" lvl="3" indent="-320400" eaLnBrk="1" hangingPunct="1">
              <a:buSzPct val="80000"/>
            </a:pPr>
            <a:endParaRPr lang="en-US" alt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275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Ζήτηση για κεφάλαια από τις επιχειρήσεις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15329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b="1" dirty="0"/>
              <a:t>Επίπεδο επιτοκίων</a:t>
            </a:r>
            <a:r>
              <a:rPr lang="en-US" altLang="en-US" b="1" dirty="0"/>
              <a:t>: </a:t>
            </a:r>
          </a:p>
          <a:p>
            <a:pPr marL="292608" lvl="1" indent="-292608">
              <a:spcBef>
                <a:spcPts val="1000"/>
              </a:spcBef>
              <a:buSzPct val="100000"/>
            </a:pPr>
            <a:r>
              <a:rPr lang="el-GR" altLang="en-US" dirty="0"/>
              <a:t>Όταν το κόστος των δανειακών κεφαλαίων είναι υψηλό (δηλαδή τα επιτόκια είναι υψηλά)</a:t>
            </a:r>
            <a:r>
              <a:rPr lang="en-US" altLang="en-US" dirty="0"/>
              <a:t>, </a:t>
            </a:r>
            <a:r>
              <a:rPr lang="el-GR" altLang="en-US" dirty="0"/>
              <a:t>οι επιχειρήσεις χρησιμοποιούν εσωτερικά κεφάλαια.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5661" y="3393649"/>
            <a:ext cx="8229600" cy="167797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b="1" dirty="0"/>
              <a:t>Αναμενόμενη μελλοντική κερδοφορία</a:t>
            </a:r>
            <a:r>
              <a:rPr lang="en-US" altLang="en-US" b="1" dirty="0"/>
              <a:t> vs. </a:t>
            </a:r>
            <a:r>
              <a:rPr lang="el-GR" altLang="en-US" b="1" dirty="0"/>
              <a:t>κινδύνου</a:t>
            </a:r>
            <a:r>
              <a:rPr lang="en-US" altLang="en-US" b="1" dirty="0"/>
              <a:t>: </a:t>
            </a:r>
          </a:p>
          <a:p>
            <a:pPr marL="292608" lvl="1" indent="-292608">
              <a:spcBef>
                <a:spcPts val="1000"/>
              </a:spcBef>
              <a:buSzPct val="100000"/>
            </a:pPr>
            <a:r>
              <a:rPr lang="el-GR" altLang="en-US" dirty="0"/>
              <a:t>Όσο μεγαλύτερος είναι ο αριθμός των επικερδών επενδυτικών σχεδίων που είναι διαθέσιμα για τις επιχειρήσεις τόσο μεγαλύτερη θα είναι η ζήτηση για δανειακά κεφάλαια.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57200" y="5898437"/>
            <a:ext cx="8229600" cy="578563"/>
          </a:xfrm>
        </p:spPr>
        <p:txBody>
          <a:bodyPr/>
          <a:lstStyle/>
          <a:p>
            <a:pPr marL="0" indent="0">
              <a:buNone/>
            </a:pPr>
            <a:r>
              <a:rPr lang="el-GR" altLang="en-US" b="1" dirty="0"/>
              <a:t>Αναμενόμενη οικονομική ανάπτυξη</a:t>
            </a:r>
            <a:r>
              <a:rPr lang="en-US" altLang="en-US" b="1" dirty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954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88" y="290886"/>
            <a:ext cx="7412804" cy="1295400"/>
          </a:xfrm>
        </p:spPr>
        <p:txBody>
          <a:bodyPr/>
          <a:lstStyle/>
          <a:p>
            <a:r>
              <a:rPr lang="el-GR" altLang="en-US" sz="3300" dirty="0"/>
              <a:t>Επίδραση στα επιτόκια μιας μετατόπισης της συνολικής προσφοράς δανειακών κεφαλαίων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7253926" cy="985837"/>
          </a:xfrm>
        </p:spPr>
        <p:txBody>
          <a:bodyPr/>
          <a:lstStyle/>
          <a:p>
            <a:pPr marL="0" indent="0">
              <a:buNone/>
            </a:pPr>
            <a:r>
              <a:rPr lang="el-GR" sz="1800" b="1" dirty="0"/>
              <a:t>Διάγραμμα </a:t>
            </a:r>
            <a:r>
              <a:rPr lang="en-US" sz="1800" b="1" dirty="0"/>
              <a:t>2–4 </a:t>
            </a:r>
            <a:r>
              <a:rPr lang="el-GR" sz="1800" b="1" dirty="0"/>
              <a:t>Επίδραση στα επιτόκια από μια μετατόπιση στην συνολική προσφορά ή ζήτηση για δανειακά κεφάλαια</a:t>
            </a:r>
            <a:endParaRPr lang="en-US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/>
              <a:t>(</a:t>
            </a:r>
            <a:r>
              <a:rPr lang="el-GR" sz="1800" dirty="0"/>
              <a:t>α</a:t>
            </a:r>
            <a:r>
              <a:rPr lang="en-US" sz="1800" dirty="0"/>
              <a:t>) </a:t>
            </a:r>
            <a:r>
              <a:rPr lang="el-GR" sz="1800" dirty="0"/>
              <a:t>Αύξηση προσφοράς δανειακών κεφαλαίων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3584974" y="6391373"/>
            <a:ext cx="2080533" cy="286771"/>
          </a:xfrm>
        </p:spPr>
        <p:txBody>
          <a:bodyPr/>
          <a:lstStyle/>
          <a:p>
            <a:pPr marL="0" indent="0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6" y="2813727"/>
            <a:ext cx="5075511" cy="357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94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41" y="327189"/>
            <a:ext cx="7543800" cy="1295400"/>
          </a:xfrm>
        </p:spPr>
        <p:txBody>
          <a:bodyPr/>
          <a:lstStyle/>
          <a:p>
            <a:r>
              <a:rPr lang="el-GR" altLang="en-US" sz="3300" dirty="0"/>
              <a:t>Επίδραση στα επιτόκια μιας μετατόπισης της συνολικής ζήτησης δανειακών κεφαλαίων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474131" y="1924222"/>
            <a:ext cx="5539211" cy="422163"/>
          </a:xfrm>
        </p:spPr>
        <p:txBody>
          <a:bodyPr/>
          <a:lstStyle/>
          <a:p>
            <a:pPr marL="0" indent="0">
              <a:buNone/>
            </a:pPr>
            <a:r>
              <a:rPr lang="en-IN" sz="2000" dirty="0"/>
              <a:t>(</a:t>
            </a:r>
            <a:r>
              <a:rPr lang="el-GR" sz="2000" dirty="0"/>
              <a:t>β</a:t>
            </a:r>
            <a:r>
              <a:rPr lang="en-IN" sz="2000" dirty="0"/>
              <a:t>)</a:t>
            </a:r>
            <a:r>
              <a:rPr lang="el-GR" sz="2000" dirty="0"/>
              <a:t> Αύξηση στην ζήτηση για δανειακά κεφάλαια</a:t>
            </a:r>
            <a:endParaRPr lang="en-IN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174353" y="6208029"/>
            <a:ext cx="3191939" cy="279031"/>
          </a:xfrm>
        </p:spPr>
        <p:txBody>
          <a:bodyPr/>
          <a:lstStyle/>
          <a:p>
            <a:pPr marL="0" indent="0" algn="ctr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7" y="2527263"/>
            <a:ext cx="5078141" cy="366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11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000" dirty="0"/>
              <a:t>Παράγοντες που επηρεάζουν την προσφορά και την ζήτηση για δανειακά κεφάλαια για ένα χρηματοπιστωτικό μέσο</a:t>
            </a:r>
            <a:r>
              <a:rPr lang="en-US" altLang="en-US" sz="3000" dirty="0"/>
              <a:t> </a:t>
            </a:r>
            <a:r>
              <a:rPr lang="en-US" altLang="en-US" sz="1000" b="0" dirty="0"/>
              <a:t>1</a:t>
            </a:r>
            <a:endParaRPr lang="en-US" sz="1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387"/>
            <a:ext cx="7772400" cy="666147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/>
              <a:t>Πίνακας</a:t>
            </a:r>
            <a:r>
              <a:rPr lang="en-US" sz="2000" b="1" dirty="0"/>
              <a:t>: </a:t>
            </a:r>
            <a:r>
              <a:rPr lang="el-GR" sz="2000" b="1" dirty="0"/>
              <a:t>Παράγοντες που επηρεάζουν την προσφορά και την ζήτηση για δανειακά κεφάλαια για ένα χρηματοπιστωτικό μέσο </a:t>
            </a: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018286630"/>
              </p:ext>
            </p:extLst>
          </p:nvPr>
        </p:nvGraphicFramePr>
        <p:xfrm>
          <a:off x="465138" y="2394660"/>
          <a:ext cx="8229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599">
                  <a:extLst>
                    <a:ext uri="{9D8B030D-6E8A-4147-A177-3AD203B41FA5}">
                      <a16:colId xmlns:a16="http://schemas.microsoft.com/office/drawing/2014/main" val="4032973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Μέρος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A: </a:t>
                      </a:r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Η προσφορά κεφαλαίων</a:t>
                      </a:r>
                      <a:r>
                        <a:rPr lang="en-US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013006"/>
                  </a:ext>
                </a:extLst>
              </a:tr>
            </a:tbl>
          </a:graphicData>
        </a:graphic>
      </p:graphicFrame>
      <p:graphicFrame>
        <p:nvGraphicFramePr>
          <p:cNvPr id="6" name="Table 15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78173113"/>
              </p:ext>
            </p:extLst>
          </p:nvPr>
        </p:nvGraphicFramePr>
        <p:xfrm>
          <a:off x="465138" y="2774750"/>
          <a:ext cx="82296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825775096"/>
                    </a:ext>
                  </a:extLst>
                </a:gridCol>
                <a:gridCol w="3459590">
                  <a:extLst>
                    <a:ext uri="{9D8B030D-6E8A-4147-A177-3AD203B41FA5}">
                      <a16:colId xmlns:a16="http://schemas.microsoft.com/office/drawing/2014/main" val="1494872612"/>
                    </a:ext>
                  </a:extLst>
                </a:gridCol>
                <a:gridCol w="2026810">
                  <a:extLst>
                    <a:ext uri="{9D8B030D-6E8A-4147-A177-3AD203B41FA5}">
                      <a16:colId xmlns:a16="http://schemas.microsoft.com/office/drawing/2014/main" val="158417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Παράγοντας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Επίδραση στην προσφορά κεφαλαίων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Επίδραση στο επιτόκιο ισορροπίας</a:t>
                      </a:r>
                      <a:r>
                        <a:rPr lang="en-US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69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Επιτόκιο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Μετακίνηση πάνω στην καμπύλη προσφοράς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Θετική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36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Πλούτος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προσφοράς δεξιά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Αρνητική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29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Κίνδυνος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προσφοράς αριστερά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Θετική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27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Βραχυπρόθεσμες ανάγκες δαπανών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προσφοράς αριστερά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Θετική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6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Νομισματική επέκταση</a:t>
                      </a:r>
                    </a:p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(προσφορά τραπεζικών δανείων ↑)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προσφοράς δεξιά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Αρνητική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584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Οικονομικές συνθήκες </a:t>
                      </a:r>
                    </a:p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(Υ↑, αποταμιεύσεις ↑)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προσφοράς δεξιά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Αρνητική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4465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779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000" dirty="0"/>
              <a:t>Παράγοντες που επηρεάζουν την προσφορά και την ζήτηση για δανειακά κεφάλαια για ένα χρηματοπιστωτικό μέσο</a:t>
            </a:r>
            <a:endParaRPr lang="en-US" sz="1000" dirty="0"/>
          </a:p>
        </p:txBody>
      </p:sp>
      <p:graphicFrame>
        <p:nvGraphicFramePr>
          <p:cNvPr id="7" name="Tabl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938458"/>
              </p:ext>
            </p:extLst>
          </p:nvPr>
        </p:nvGraphicFramePr>
        <p:xfrm>
          <a:off x="465139" y="1479802"/>
          <a:ext cx="8229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599">
                  <a:extLst>
                    <a:ext uri="{9D8B030D-6E8A-4147-A177-3AD203B41FA5}">
                      <a16:colId xmlns:a16="http://schemas.microsoft.com/office/drawing/2014/main" val="4032973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Μέρος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B: </a:t>
                      </a:r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Η ζήτηση για κεφάλαια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013006"/>
                  </a:ext>
                </a:extLst>
              </a:tr>
            </a:tbl>
          </a:graphicData>
        </a:graphic>
      </p:graphicFrame>
      <p:graphicFrame>
        <p:nvGraphicFramePr>
          <p:cNvPr id="6" name="Table 15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602719802"/>
              </p:ext>
            </p:extLst>
          </p:nvPr>
        </p:nvGraphicFramePr>
        <p:xfrm>
          <a:off x="465138" y="1850642"/>
          <a:ext cx="822960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825775096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val="1494872612"/>
                    </a:ext>
                  </a:extLst>
                </a:gridCol>
                <a:gridCol w="2078181">
                  <a:extLst>
                    <a:ext uri="{9D8B030D-6E8A-4147-A177-3AD203B41FA5}">
                      <a16:colId xmlns:a16="http://schemas.microsoft.com/office/drawing/2014/main" val="158417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Παράγοντας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Επίδραση στην ζήτηση κεφαλαίων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Επίδραση στο επιτόκιο ισορροπίας</a:t>
                      </a:r>
                      <a:r>
                        <a:rPr lang="en-US" sz="14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69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Επιτόκιο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Μετακίνηση πάνω στην καμπύλη ζήτησης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Θετική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36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Χρησιμότητα περιουσιακού στοιχείου που αποκτήθηκε με δανειακά κεφάλαια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ζήτησης δεξιά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Θετική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29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strike="sng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Περιορισμός των μη τιμολογιακών</a:t>
                      </a:r>
                      <a:r>
                        <a:rPr lang="el-G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400" strike="sng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συνθηκών</a:t>
                      </a:r>
                      <a:r>
                        <a:rPr lang="el-GR" sz="1400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400" strike="noStrike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Επιδείνωση των δανειακών όρων (</a:t>
                      </a:r>
                      <a:r>
                        <a:rPr lang="en-US" sz="1400" strike="noStrike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loan terms)</a:t>
                      </a:r>
                      <a:r>
                        <a:rPr lang="el-GR" sz="1400" strike="noStrike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π.χ. αύξηση των απαιτήσεων ενεχύρου (</a:t>
                      </a:r>
                      <a:r>
                        <a:rPr lang="en-US" sz="1400" strike="noStrike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collateral requirements)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ζήτησης αριστερά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Αρνητική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27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Οικονομικές συνθήκες ↑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endParaRPr lang="el-GR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l-GR" sz="1400" b="0" i="0" u="none" strike="noStrike" kern="1200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Πλούτος </a:t>
                      </a: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↑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ζήτησης δεξιά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Μετατόπιση καμπύλης ζήτησης δεξιά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Θετική</a:t>
                      </a:r>
                    </a:p>
                    <a:p>
                      <a:endParaRPr lang="el-GR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l-GR" sz="1400" b="0" i="0" u="none" strike="noStrike" kern="1200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Θετική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68200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65138" y="5758675"/>
            <a:ext cx="8229600" cy="79186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*</a:t>
            </a:r>
            <a:r>
              <a:rPr lang="el-GR" sz="1400" dirty="0"/>
              <a:t>Θετική επίδραση στο επιτόκιο ισορροπίας σημαίνει πως καθώς ο παράγοντας σημειώνει αύξηση (μείωση) το επιτόκιο ισορροπίας αυξάνεται (μειώνεται).</a:t>
            </a:r>
            <a:r>
              <a:rPr lang="en-US" sz="1400" dirty="0"/>
              <a:t> </a:t>
            </a:r>
            <a:r>
              <a:rPr lang="el-GR" sz="1400" dirty="0"/>
              <a:t>Αρνητική επίδραση σημαίνει πως καθώς ο παράγοντας σημειώνει αύξηση (μείωση) το επιτόκιο ισορροπίας μειώνεται (αυξάνεται).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866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22238"/>
            <a:ext cx="7737529" cy="1295400"/>
          </a:xfrm>
        </p:spPr>
        <p:txBody>
          <a:bodyPr/>
          <a:lstStyle/>
          <a:p>
            <a:r>
              <a:rPr lang="el-GR" altLang="en-US" sz="3600" dirty="0"/>
              <a:t>Προσδιοριστικοί παράγοντες επιτοκίων για μεμονωμένα αξιόγραφα</a:t>
            </a:r>
            <a:r>
              <a:rPr lang="en-US" altLang="en-US" sz="3600" dirty="0"/>
              <a:t> </a:t>
            </a:r>
            <a:endParaRPr lang="en-US" sz="1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3562"/>
            <a:ext cx="8229600" cy="126962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altLang="en-US" b="1" i="1" dirty="0"/>
              <a:t>i</a:t>
            </a:r>
            <a:r>
              <a:rPr lang="en-US" altLang="en-US" b="1" i="1" baseline="-25000" dirty="0"/>
              <a:t>j</a:t>
            </a:r>
            <a:r>
              <a:rPr lang="en-US" altLang="en-US" b="1" dirty="0"/>
              <a:t>* = </a:t>
            </a:r>
            <a:r>
              <a:rPr lang="en-US" altLang="en-US" b="1" i="1" dirty="0"/>
              <a:t>f(I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P, 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F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R, D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j</a:t>
            </a:r>
            <a:r>
              <a:rPr lang="en-US" altLang="en-US" b="1" i="1" dirty="0"/>
              <a:t>, L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j</a:t>
            </a:r>
            <a:r>
              <a:rPr lang="en-US" altLang="en-US" b="1" i="1" dirty="0"/>
              <a:t>, S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C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j</a:t>
            </a:r>
            <a:r>
              <a:rPr lang="en-US" altLang="en-US" b="1" i="1" dirty="0"/>
              <a:t>, M</a:t>
            </a:r>
            <a:r>
              <a:rPr lang="en-US" altLang="en-US" sz="100" b="1" i="1" dirty="0"/>
              <a:t> </a:t>
            </a:r>
            <a:r>
              <a:rPr lang="en-US" altLang="en-US" b="1" i="1" dirty="0" err="1"/>
              <a:t>P</a:t>
            </a:r>
            <a:r>
              <a:rPr lang="en-US" altLang="en-US" b="1" i="1" baseline="-25000" dirty="0" err="1"/>
              <a:t>j</a:t>
            </a:r>
            <a:r>
              <a:rPr lang="en-US" altLang="en-US" b="1" i="1" dirty="0"/>
              <a:t>)</a:t>
            </a:r>
            <a:endParaRPr lang="el-GR" altLang="en-US" b="1" i="1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1600" b="1" i="1" dirty="0"/>
              <a:t>IP: inflation Premium, RFR: Real Risk Free Rate, DRP: Default Risk Premium, LRP: Liquidity Risk Premium, SCP: Special Features Premium, MP: Maturity (Term) Premium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l-GR" altLang="en-US" b="1" dirty="0"/>
              <a:t>Πληθωρισμός</a:t>
            </a:r>
            <a:r>
              <a:rPr lang="en-US" altLang="en-US" b="1" dirty="0"/>
              <a:t> (</a:t>
            </a:r>
            <a:r>
              <a:rPr lang="en-US" altLang="en-US" b="1" i="1" dirty="0"/>
              <a:t>I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dirty="0"/>
              <a:t>).</a:t>
            </a:r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34177695"/>
              </p:ext>
            </p:extLst>
          </p:nvPr>
        </p:nvGraphicFramePr>
        <p:xfrm>
          <a:off x="2382801" y="3809103"/>
          <a:ext cx="3498868" cy="97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6920" imgH="482400" progId="Equation.DSMT4">
                  <p:embed/>
                </p:oleObj>
              </mc:Choice>
              <mc:Fallback>
                <p:oleObj name="Equation" r:id="rId3" imgW="1726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801" y="3809103"/>
                        <a:ext cx="3498868" cy="978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57200" y="4769676"/>
            <a:ext cx="8229600" cy="1007175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l-GR" altLang="en-US" b="1" dirty="0"/>
              <a:t>Πραγματικό επιτόκιο μηδενικού κινδύνου </a:t>
            </a:r>
            <a:r>
              <a:rPr lang="en-US" altLang="en-US" b="1" dirty="0"/>
              <a:t>(</a:t>
            </a:r>
            <a:r>
              <a:rPr lang="en-US" altLang="en-US" b="1" i="1" dirty="0"/>
              <a:t>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F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</a:t>
            </a:r>
            <a:r>
              <a:rPr lang="en-US" altLang="en-US" b="1" dirty="0"/>
              <a:t>) </a:t>
            </a:r>
            <a:r>
              <a:rPr lang="el-GR" altLang="en-US" b="1" dirty="0"/>
              <a:t>και το φαινόμενο του</a:t>
            </a:r>
            <a:r>
              <a:rPr lang="en-US" altLang="en-US" b="1" dirty="0"/>
              <a:t> Fisher.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457200" y="5776851"/>
            <a:ext cx="8229600" cy="64300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i="1" dirty="0"/>
              <a:t>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F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</a:t>
            </a:r>
            <a:r>
              <a:rPr lang="en-US" altLang="en-US" dirty="0"/>
              <a:t> = </a:t>
            </a:r>
            <a:r>
              <a:rPr lang="en-US" altLang="en-US" b="1" i="1" dirty="0"/>
              <a:t>i</a:t>
            </a:r>
            <a:r>
              <a:rPr lang="en-US" altLang="en-US" dirty="0"/>
              <a:t> − </a:t>
            </a:r>
            <a:r>
              <a:rPr lang="el-GR" altLang="en-US" b="1" dirty="0"/>
              <a:t>Αναμενόμενος</a:t>
            </a:r>
            <a:r>
              <a:rPr lang="en-US" altLang="en-US" b="1" dirty="0"/>
              <a:t> (</a:t>
            </a:r>
            <a:r>
              <a:rPr lang="en-US" altLang="en-US" b="1" i="1" dirty="0"/>
              <a:t>I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94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81" y="122237"/>
            <a:ext cx="7721319" cy="1597025"/>
          </a:xfrm>
        </p:spPr>
        <p:txBody>
          <a:bodyPr/>
          <a:lstStyle/>
          <a:p>
            <a:r>
              <a:rPr lang="el-GR" altLang="en-US" sz="3600" dirty="0"/>
              <a:t>Προσδιοριστικοί παράγοντες επιτοκίων για μεμονωμένα αξιόγραφα</a:t>
            </a:r>
            <a:r>
              <a:rPr lang="en-US" altLang="en-US" sz="3600" dirty="0"/>
              <a:t> </a:t>
            </a:r>
            <a:endParaRPr lang="en-US" sz="1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altLang="en-US" b="1" dirty="0"/>
              <a:t>Ασφάλιστρο κινδύνου χρεοκοπίας </a:t>
            </a:r>
            <a:r>
              <a:rPr lang="en-US" altLang="en-US" b="1" dirty="0"/>
              <a:t>(</a:t>
            </a:r>
            <a:r>
              <a:rPr lang="en-US" altLang="en-US" b="1" i="1" dirty="0"/>
              <a:t>D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dirty="0"/>
              <a:t>).</a:t>
            </a:r>
          </a:p>
          <a:p>
            <a:pPr marL="0" indent="0" eaLnBrk="1" hangingPunct="1">
              <a:buNone/>
            </a:pPr>
            <a:r>
              <a:rPr lang="en-US" altLang="en-US" b="1" i="1" dirty="0"/>
              <a:t>D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j</a:t>
            </a:r>
            <a:r>
              <a:rPr lang="en-US" altLang="en-US" b="1" dirty="0"/>
              <a:t> = </a:t>
            </a:r>
            <a:r>
              <a:rPr lang="en-US" altLang="en-US" b="1" i="1" dirty="0"/>
              <a:t>i</a:t>
            </a:r>
            <a:r>
              <a:rPr lang="en-US" altLang="en-US" b="1" i="1" baseline="-25000" dirty="0"/>
              <a:t>jt</a:t>
            </a:r>
            <a:r>
              <a:rPr lang="en-US" altLang="en-US" b="1" dirty="0"/>
              <a:t> − </a:t>
            </a:r>
            <a:r>
              <a:rPr lang="en-US" altLang="en-US" b="1" i="1" dirty="0"/>
              <a:t>i</a:t>
            </a:r>
            <a:r>
              <a:rPr lang="en-US" altLang="en-US" b="1" i="1" baseline="-25000" dirty="0"/>
              <a:t>Tt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279681" y="2812162"/>
            <a:ext cx="8229600" cy="1819287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</a:pPr>
            <a:r>
              <a:rPr lang="en-US" altLang="en-US" sz="2500" b="1" i="1" dirty="0" err="1"/>
              <a:t>i</a:t>
            </a:r>
            <a:r>
              <a:rPr lang="en-US" altLang="en-US" sz="2500" b="1" i="1" baseline="-25000" dirty="0" err="1"/>
              <a:t>jt</a:t>
            </a:r>
            <a:r>
              <a:rPr lang="en-US" altLang="en-US" sz="2500" i="1" dirty="0"/>
              <a:t> =</a:t>
            </a:r>
            <a:r>
              <a:rPr lang="el-GR" altLang="en-US" sz="2500" i="1" dirty="0"/>
              <a:t>επιτόκιο αξιογράφου που έχει εκδοθεί από μη κυβερνητικό οργανισμό</a:t>
            </a:r>
            <a:r>
              <a:rPr lang="en-US" altLang="en-US" sz="2500" dirty="0"/>
              <a:t> (</a:t>
            </a:r>
            <a:r>
              <a:rPr lang="el-GR" altLang="en-US" sz="2500" dirty="0"/>
              <a:t>εκδότης</a:t>
            </a:r>
            <a:r>
              <a:rPr lang="en-US" altLang="en-US" sz="2500" i="1" dirty="0"/>
              <a:t> </a:t>
            </a:r>
            <a:r>
              <a:rPr lang="en-US" altLang="en-US" sz="2500" b="1" i="1" dirty="0"/>
              <a:t>j</a:t>
            </a:r>
            <a:r>
              <a:rPr lang="en-US" altLang="en-US" sz="2500" i="1" dirty="0"/>
              <a:t>)</a:t>
            </a:r>
            <a:r>
              <a:rPr lang="en-US" altLang="en-US" sz="2500" dirty="0"/>
              <a:t> </a:t>
            </a:r>
            <a:r>
              <a:rPr lang="el-GR" altLang="en-US" sz="2500" dirty="0"/>
              <a:t>διάρκειας </a:t>
            </a:r>
            <a:r>
              <a:rPr lang="en-US" altLang="en-US" sz="2500" dirty="0"/>
              <a:t> </a:t>
            </a:r>
            <a:r>
              <a:rPr lang="en-US" altLang="en-US" sz="2500" b="1" dirty="0"/>
              <a:t>m</a:t>
            </a:r>
            <a:r>
              <a:rPr lang="en-US" altLang="en-US" sz="2500" dirty="0"/>
              <a:t> </a:t>
            </a:r>
            <a:r>
              <a:rPr lang="el-GR" altLang="en-US" sz="2500" dirty="0"/>
              <a:t>τη χρονική στιγμή </a:t>
            </a:r>
            <a:r>
              <a:rPr lang="en-US" altLang="en-US" sz="2500" b="1" i="1" dirty="0"/>
              <a:t>t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2500" b="1" i="1" dirty="0"/>
              <a:t>i</a:t>
            </a:r>
            <a:r>
              <a:rPr lang="en-US" altLang="en-US" sz="2500" b="1" i="1" baseline="-25000" dirty="0"/>
              <a:t>Tt</a:t>
            </a:r>
            <a:r>
              <a:rPr lang="en-US" altLang="en-US" sz="2500" i="1" dirty="0"/>
              <a:t> = </a:t>
            </a:r>
            <a:r>
              <a:rPr lang="el-GR" altLang="en-US" sz="2500" i="1" dirty="0"/>
              <a:t>επιτόκιο αξιογράφου που έχει εκδοθεί από την κυβέρνηση των ΗΠΑ διάρκειας </a:t>
            </a:r>
            <a:r>
              <a:rPr lang="en-US" altLang="en-US" sz="2500" b="1" dirty="0"/>
              <a:t>m</a:t>
            </a:r>
            <a:r>
              <a:rPr lang="en-US" altLang="en-US" sz="2500" dirty="0"/>
              <a:t> </a:t>
            </a:r>
            <a:r>
              <a:rPr lang="el-GR" altLang="en-US" sz="2500" dirty="0"/>
              <a:t>τη χρονική στιγμή </a:t>
            </a:r>
            <a:r>
              <a:rPr lang="en-US" altLang="en-US" sz="2500" dirty="0"/>
              <a:t> </a:t>
            </a:r>
            <a:r>
              <a:rPr lang="en-US" altLang="en-US" sz="2500" b="1" i="1" dirty="0"/>
              <a:t>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64800" y="4833785"/>
            <a:ext cx="8229600" cy="15296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b="1" dirty="0"/>
              <a:t>Ασφάλιστρο ρευστότητας</a:t>
            </a:r>
            <a:r>
              <a:rPr lang="en-US" altLang="en-US" b="1" dirty="0"/>
              <a:t> (</a:t>
            </a:r>
            <a:r>
              <a:rPr lang="en-US" altLang="en-US" b="1" i="1" dirty="0"/>
              <a:t>L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R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dirty="0"/>
              <a:t>).</a:t>
            </a:r>
          </a:p>
          <a:p>
            <a:pPr marL="0" indent="0" eaLnBrk="1" hangingPunct="1">
              <a:buNone/>
            </a:pPr>
            <a:r>
              <a:rPr lang="el-GR" altLang="en-US" sz="3200" b="1" dirty="0"/>
              <a:t>Προθεσμιακό </a:t>
            </a:r>
            <a:r>
              <a:rPr lang="el-GR" altLang="en-US" b="1" dirty="0"/>
              <a:t>Ασφάλιστρο </a:t>
            </a:r>
            <a:r>
              <a:rPr lang="en-US" altLang="en-US" b="1" dirty="0"/>
              <a:t>(</a:t>
            </a:r>
            <a:r>
              <a:rPr lang="en-US" altLang="en-US" b="1" i="1" dirty="0"/>
              <a:t>M</a:t>
            </a:r>
            <a:r>
              <a:rPr lang="en-US" altLang="en-US" sz="100" b="1" i="1" dirty="0"/>
              <a:t> </a:t>
            </a:r>
            <a:r>
              <a:rPr lang="en-US" altLang="en-US" b="1" i="1" dirty="0"/>
              <a:t>P</a:t>
            </a:r>
            <a:r>
              <a:rPr lang="en-US" altLang="en-US" b="1" dirty="0"/>
              <a:t>)</a:t>
            </a:r>
            <a:r>
              <a:rPr lang="el-GR" altLang="en-US" b="1" dirty="0"/>
              <a:t> – </a:t>
            </a:r>
            <a:r>
              <a:rPr lang="en-US" altLang="en-US" b="1" dirty="0"/>
              <a:t>Term Premium.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446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Διαχρονική εξέλιξη για τα ασφάλιστρα κινδύνου χρεοκοπίας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3824083" y="6453472"/>
            <a:ext cx="1905175" cy="270592"/>
          </a:xfrm>
        </p:spPr>
        <p:txBody>
          <a:bodyPr/>
          <a:lstStyle/>
          <a:p>
            <a:pPr marL="0" indent="0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US" sz="1000" dirty="0">
              <a:hlinkClick r:id="" action="ppaction://noactio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2" y="1477252"/>
            <a:ext cx="6149208" cy="350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09" y="5188169"/>
            <a:ext cx="29813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78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22238"/>
            <a:ext cx="7768525" cy="1295400"/>
          </a:xfrm>
        </p:spPr>
        <p:txBody>
          <a:bodyPr/>
          <a:lstStyle/>
          <a:p>
            <a:r>
              <a:rPr lang="el-GR" altLang="en-US" sz="4000" dirty="0"/>
              <a:t>Διαχρονική διάρθρωση επιτοκίων</a:t>
            </a:r>
            <a:r>
              <a:rPr lang="en-US" altLang="en-US" sz="4000" dirty="0"/>
              <a:t>:</a:t>
            </a:r>
            <a:br>
              <a:rPr lang="en-US" altLang="en-US" sz="4000" dirty="0"/>
            </a:br>
            <a:r>
              <a:rPr lang="el-GR" altLang="en-US" sz="4000" dirty="0"/>
              <a:t>η καμπύλη αποδόσεων</a:t>
            </a:r>
            <a:endParaRPr lang="en-US" dirty="0"/>
          </a:p>
        </p:txBody>
      </p:sp>
      <p:pic>
        <p:nvPicPr>
          <p:cNvPr id="9" name="Content Placeholder 8" descr="Graph showing three options for the yield to maturity as a function of time to maturity. Curve (a) is upward sloping, curve (b) is inverted or downward sloping, and curve (c) is a flat horizontal line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2" y="2025916"/>
            <a:ext cx="5212617" cy="3817937"/>
          </a:xfrm>
        </p:spPr>
      </p:pic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5863161" y="1888594"/>
            <a:ext cx="2925239" cy="168010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Calibri" panose="020F0502020204030204" pitchFamily="34" charset="0"/>
              </a:rPr>
              <a:t>α</a:t>
            </a:r>
            <a:r>
              <a:rPr lang="en-US" altLang="en-US" sz="2400" dirty="0">
                <a:cs typeface="Calibri" panose="020F0502020204030204" pitchFamily="34" charset="0"/>
              </a:rPr>
              <a:t>) </a:t>
            </a:r>
            <a:r>
              <a:rPr lang="el-GR" altLang="en-US" sz="2400" dirty="0">
                <a:cs typeface="Calibri" panose="020F0502020204030204" pitchFamily="34" charset="0"/>
              </a:rPr>
              <a:t>Ανοδική κλίση</a:t>
            </a:r>
            <a:endParaRPr lang="en-US" altLang="en-US" sz="2400" dirty="0">
              <a:cs typeface="Calibri" panose="020F0502020204030204" pitchFamily="34" charset="0"/>
            </a:endParaRPr>
          </a:p>
          <a:p>
            <a:pPr marL="444500" indent="-444500">
              <a:buNone/>
            </a:pPr>
            <a:r>
              <a:rPr lang="en-US" altLang="en-US" sz="2400" dirty="0"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Calibri" panose="020F0502020204030204" pitchFamily="34" charset="0"/>
              </a:rPr>
              <a:t>β</a:t>
            </a:r>
            <a:r>
              <a:rPr lang="en-US" altLang="en-US" sz="2400" dirty="0">
                <a:cs typeface="Calibri" panose="020F0502020204030204" pitchFamily="34" charset="0"/>
              </a:rPr>
              <a:t>) </a:t>
            </a:r>
            <a:r>
              <a:rPr lang="el-GR" altLang="en-US" sz="2400" dirty="0">
                <a:cs typeface="Calibri" panose="020F0502020204030204" pitchFamily="34" charset="0"/>
              </a:rPr>
              <a:t>Αντεστραμμένη ή καθοδική κλίση</a:t>
            </a:r>
            <a:endParaRPr lang="en-US" altLang="en-US" sz="24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2400" dirty="0"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Calibri" panose="020F0502020204030204" pitchFamily="34" charset="0"/>
              </a:rPr>
              <a:t>γ</a:t>
            </a:r>
            <a:r>
              <a:rPr lang="en-US" altLang="en-US" sz="2400" dirty="0">
                <a:cs typeface="Calibri" panose="020F0502020204030204" pitchFamily="34" charset="0"/>
              </a:rPr>
              <a:t>) </a:t>
            </a:r>
            <a:r>
              <a:rPr lang="el-GR" altLang="en-US" sz="2400" dirty="0">
                <a:cs typeface="Calibri" panose="020F0502020204030204" pitchFamily="34" charset="0"/>
              </a:rPr>
              <a:t>Επίπεδη</a:t>
            </a:r>
            <a:endParaRPr lang="en-IN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3572931" y="6452131"/>
            <a:ext cx="2396069" cy="266169"/>
          </a:xfrm>
        </p:spPr>
        <p:txBody>
          <a:bodyPr/>
          <a:lstStyle/>
          <a:p>
            <a:pPr marL="0" indent="0" algn="ctr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476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3356"/>
            <a:ext cx="7543800" cy="732341"/>
          </a:xfrm>
        </p:spPr>
        <p:txBody>
          <a:bodyPr anchor="ctr"/>
          <a:lstStyle/>
          <a:p>
            <a:r>
              <a:rPr lang="el-GR" altLang="en-US" sz="4000" dirty="0"/>
              <a:t>Βασικές αρχές επιτοκίων</a:t>
            </a:r>
            <a:endParaRPr lang="en-US" altLang="en-US" sz="4000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2972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l-GR" altLang="en-US" sz="2800" b="1" dirty="0"/>
              <a:t>Ονομαστικά επιτόκια</a:t>
            </a:r>
            <a:r>
              <a:rPr lang="en-US" altLang="en-US" sz="2800" b="1" dirty="0"/>
              <a:t>: </a:t>
            </a:r>
            <a:r>
              <a:rPr lang="el-GR" altLang="en-US" sz="2800" b="1" dirty="0"/>
              <a:t>τα επιτόκια που παρατηρούνται στις αγορές</a:t>
            </a:r>
            <a:r>
              <a:rPr lang="en-US" altLang="en-US" sz="2800" b="1" dirty="0"/>
              <a:t>.</a:t>
            </a:r>
          </a:p>
          <a:p>
            <a:pPr marL="291600" lvl="1" indent="-291600" eaLnBrk="1" hangingPunct="1">
              <a:buSzPct val="100000"/>
            </a:pPr>
            <a:r>
              <a:rPr lang="el-GR" altLang="en-US" dirty="0"/>
              <a:t>Χρησιμοποιούνται για τον υπολογισμό της παρούσας αξίας (της «δίκαιης» τιμής) των αξιογράφων</a:t>
            </a:r>
            <a:r>
              <a:rPr lang="en-US" altLang="en-US" dirty="0"/>
              <a:t>.</a:t>
            </a:r>
          </a:p>
          <a:p>
            <a:pPr marL="291600" lvl="1" indent="-291600" eaLnBrk="1" hangingPunct="1">
              <a:buSzPct val="100000"/>
            </a:pPr>
            <a:r>
              <a:rPr lang="el-GR" altLang="en-US" dirty="0"/>
              <a:t>Τρία βασικά συστατικά</a:t>
            </a:r>
            <a:r>
              <a:rPr lang="en-US" altLang="en-US" dirty="0"/>
              <a:t>:</a:t>
            </a:r>
          </a:p>
          <a:p>
            <a:pPr marL="626400" lvl="2" indent="-320400" eaLnBrk="1" hangingPunct="1">
              <a:buSzPct val="80000"/>
            </a:pPr>
            <a:r>
              <a:rPr lang="el-GR" altLang="en-US" sz="2500" dirty="0"/>
              <a:t>Πραγματικό επιτόκιο μηδενικού κινδύνου</a:t>
            </a:r>
            <a:r>
              <a:rPr lang="en-US" altLang="en-US" sz="2500" dirty="0"/>
              <a:t>.</a:t>
            </a:r>
            <a:endParaRPr lang="el-GR" altLang="en-US" sz="2500" dirty="0"/>
          </a:p>
          <a:p>
            <a:pPr marL="626400" lvl="2" indent="-320400" eaLnBrk="1" hangingPunct="1">
              <a:buSzPct val="80000"/>
            </a:pPr>
            <a:r>
              <a:rPr lang="el-GR" altLang="en-US" sz="2500" dirty="0"/>
              <a:t>Αναμενόμενος πληθωρισμός</a:t>
            </a:r>
            <a:endParaRPr lang="en-US" altLang="en-US" sz="2500" dirty="0"/>
          </a:p>
          <a:p>
            <a:pPr marL="626400" lvl="2" indent="-320400" eaLnBrk="1" hangingPunct="1">
              <a:buSzPct val="80000"/>
            </a:pPr>
            <a:r>
              <a:rPr lang="el-GR" altLang="en-US" sz="2500" dirty="0"/>
              <a:t>Ασφάλιστρο κινδύνου: Προσαρμογές για τα μεμονωμένα χαρακτηριστικά κάθε αξιογράφου</a:t>
            </a:r>
            <a:r>
              <a:rPr lang="en-US" altLang="en-US" sz="2500" dirty="0"/>
              <a:t>.</a:t>
            </a:r>
            <a:endParaRPr lang="en-US" altLang="en-US" sz="2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34" y="511614"/>
            <a:ext cx="7768525" cy="738999"/>
          </a:xfrm>
        </p:spPr>
        <p:txBody>
          <a:bodyPr/>
          <a:lstStyle/>
          <a:p>
            <a:r>
              <a:rPr lang="el-GR" altLang="en-US" sz="4000" dirty="0"/>
              <a:t>Η καμπύλη αποδόσεων του Ελληνικού Δημοσίου στις 4/4/2024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3572931" y="6452131"/>
            <a:ext cx="2396069" cy="266169"/>
          </a:xfrm>
        </p:spPr>
        <p:txBody>
          <a:bodyPr/>
          <a:lstStyle/>
          <a:p>
            <a:pPr marL="0" indent="0" algn="ctr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6" y="1951811"/>
            <a:ext cx="5487170" cy="45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05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3572931" y="6452131"/>
            <a:ext cx="2396069" cy="266169"/>
          </a:xfrm>
        </p:spPr>
        <p:txBody>
          <a:bodyPr/>
          <a:lstStyle/>
          <a:p>
            <a:pPr marL="0" indent="0" algn="ctr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62" y="1719365"/>
            <a:ext cx="5344938" cy="426401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11208" y="980366"/>
            <a:ext cx="7768525" cy="73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altLang="en-US" sz="3600" kern="0" dirty="0"/>
              <a:t>Η καμπύλη αποδόσεων του Ελληνικού Δημοσίου κατά την περίοδο της κρίσης του 2015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2666672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934" y="579674"/>
            <a:ext cx="7768525" cy="73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altLang="en-US" sz="3600" kern="0" dirty="0"/>
              <a:t>Η πιστοληπτική αξιολόγηση του Ελληνικού Δημοσίου</a:t>
            </a:r>
            <a:endParaRPr lang="en-US" sz="3600" kern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53118"/>
              </p:ext>
            </p:extLst>
          </p:nvPr>
        </p:nvGraphicFramePr>
        <p:xfrm>
          <a:off x="685686" y="1318674"/>
          <a:ext cx="3290412" cy="4972900"/>
        </p:xfrm>
        <a:graphic>
          <a:graphicData uri="http://schemas.openxmlformats.org/drawingml/2006/table">
            <a:tbl>
              <a:tblPr/>
              <a:tblGrid>
                <a:gridCol w="635962">
                  <a:extLst>
                    <a:ext uri="{9D8B030D-6E8A-4147-A177-3AD203B41FA5}">
                      <a16:colId xmlns:a16="http://schemas.microsoft.com/office/drawing/2014/main" val="3996801243"/>
                    </a:ext>
                  </a:extLst>
                </a:gridCol>
                <a:gridCol w="635962">
                  <a:extLst>
                    <a:ext uri="{9D8B030D-6E8A-4147-A177-3AD203B41FA5}">
                      <a16:colId xmlns:a16="http://schemas.microsoft.com/office/drawing/2014/main" val="3614043064"/>
                    </a:ext>
                  </a:extLst>
                </a:gridCol>
                <a:gridCol w="635962">
                  <a:extLst>
                    <a:ext uri="{9D8B030D-6E8A-4147-A177-3AD203B41FA5}">
                      <a16:colId xmlns:a16="http://schemas.microsoft.com/office/drawing/2014/main" val="3368217516"/>
                    </a:ext>
                  </a:extLst>
                </a:gridCol>
                <a:gridCol w="635962">
                  <a:extLst>
                    <a:ext uri="{9D8B030D-6E8A-4147-A177-3AD203B41FA5}">
                      <a16:colId xmlns:a16="http://schemas.microsoft.com/office/drawing/2014/main" val="1904941284"/>
                    </a:ext>
                  </a:extLst>
                </a:gridCol>
                <a:gridCol w="746564">
                  <a:extLst>
                    <a:ext uri="{9D8B030D-6E8A-4147-A177-3AD203B41FA5}">
                      <a16:colId xmlns:a16="http://schemas.microsoft.com/office/drawing/2014/main" val="2173279322"/>
                    </a:ext>
                  </a:extLst>
                </a:gridCol>
              </a:tblGrid>
              <a:tr h="198916">
                <a:tc>
                  <a:txBody>
                    <a:bodyPr/>
                    <a:lstStyle/>
                    <a:p>
                      <a:pPr algn="l" fontAlgn="b"/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S&amp;P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Moody's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973824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095357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088915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499680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2473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8641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638753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5542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134094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859603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610825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12517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66025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Caa3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256168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Caa1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072336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Caa3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 (high)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468259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Caa3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 (high)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845682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Caa2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CCC (high)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348325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 (high)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286185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 (low)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523793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Ba3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 (low)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695835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Ba3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644597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Ba3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 (high)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441025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 (low)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152391"/>
                  </a:ext>
                </a:extLst>
              </a:tr>
              <a:tr h="19891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Ba1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BBB-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BBB (low)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71917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397" y="1725031"/>
            <a:ext cx="3950550" cy="3962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882595-2178-7868-BB02-529AE89B9432}"/>
              </a:ext>
            </a:extLst>
          </p:cNvPr>
          <p:cNvSpPr txBox="1"/>
          <p:nvPr/>
        </p:nvSpPr>
        <p:spPr>
          <a:xfrm>
            <a:off x="8141458" y="2908662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ΒΒΒ</a:t>
            </a:r>
          </a:p>
        </p:txBody>
      </p:sp>
    </p:spTree>
    <p:extLst>
      <p:ext uri="{BB962C8B-B14F-4D97-AF65-F5344CB8AC3E}">
        <p14:creationId xmlns:p14="http://schemas.microsoft.com/office/powerpoint/2010/main" val="18891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37240" y="682416"/>
            <a:ext cx="7768525" cy="69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altLang="en-US" sz="3600" kern="0" dirty="0"/>
              <a:t>Αποδόσεις κρατικών ομολόγων</a:t>
            </a:r>
            <a:endParaRPr lang="en-US" sz="36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1952090"/>
            <a:ext cx="6724269" cy="361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4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493F1-05E4-5E0E-6711-215684D82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DF017-D676-8403-DEAF-3E8A6FEE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10" y="605277"/>
            <a:ext cx="7768525" cy="738999"/>
          </a:xfrm>
        </p:spPr>
        <p:txBody>
          <a:bodyPr/>
          <a:lstStyle/>
          <a:p>
            <a:r>
              <a:rPr lang="en-US" altLang="en-US" sz="4000" dirty="0"/>
              <a:t>K</a:t>
            </a:r>
            <a:r>
              <a:rPr lang="el-GR" altLang="en-US" sz="4000" dirty="0" err="1"/>
              <a:t>αμπύλη</a:t>
            </a:r>
            <a:r>
              <a:rPr lang="el-GR" altLang="en-US" sz="4000" dirty="0"/>
              <a:t> αποδόσεων της Ελλάδας (</a:t>
            </a:r>
            <a:r>
              <a:rPr lang="en-US" altLang="en-US" sz="4000" dirty="0"/>
              <a:t>02/02/2026</a:t>
            </a:r>
            <a:r>
              <a:rPr lang="el-GR" altLang="en-US" sz="4000" dirty="0"/>
              <a:t>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8C58F1-564E-3AFF-7BF6-09954792047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72931" y="6452131"/>
            <a:ext cx="2396069" cy="266169"/>
          </a:xfrm>
        </p:spPr>
        <p:txBody>
          <a:bodyPr/>
          <a:lstStyle/>
          <a:p>
            <a:pPr marL="0" indent="0" algn="ctr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108EF-9CB3-78F7-8DF7-4E2B148E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A5E07-1579-389F-6984-93BC68448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62" y="1522470"/>
            <a:ext cx="8059275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6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08" y="556358"/>
            <a:ext cx="7768525" cy="738999"/>
          </a:xfrm>
        </p:spPr>
        <p:txBody>
          <a:bodyPr/>
          <a:lstStyle/>
          <a:p>
            <a:r>
              <a:rPr lang="el-GR" altLang="en-US" sz="4000" dirty="0"/>
              <a:t>Η καμπύλη αποδόσεων των ΗΠΑ</a:t>
            </a:r>
            <a:r>
              <a:rPr lang="en-US" altLang="en-US" sz="4000" dirty="0"/>
              <a:t> (</a:t>
            </a:r>
            <a:r>
              <a:rPr lang="el-GR" altLang="en-US" sz="4000" dirty="0"/>
              <a:t>Φεβ. </a:t>
            </a:r>
            <a:r>
              <a:rPr lang="en-US" altLang="en-US" sz="4000" dirty="0"/>
              <a:t>202</a:t>
            </a:r>
            <a:r>
              <a:rPr lang="el-GR" altLang="en-US" sz="4000" dirty="0"/>
              <a:t>4</a:t>
            </a:r>
            <a:r>
              <a:rPr lang="en-US" altLang="en-US" sz="4000" dirty="0"/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3572931" y="6452131"/>
            <a:ext cx="2396069" cy="266169"/>
          </a:xfrm>
        </p:spPr>
        <p:txBody>
          <a:bodyPr/>
          <a:lstStyle/>
          <a:p>
            <a:pPr marL="0" indent="0" algn="ctr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8" y="1536657"/>
            <a:ext cx="6569027" cy="49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41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25" y="604669"/>
            <a:ext cx="7768525" cy="738999"/>
          </a:xfrm>
        </p:spPr>
        <p:txBody>
          <a:bodyPr/>
          <a:lstStyle/>
          <a:p>
            <a:r>
              <a:rPr lang="el-GR" altLang="en-US" sz="4000" dirty="0"/>
              <a:t>Η καμπύλη αποδόσεων των </a:t>
            </a:r>
            <a:r>
              <a:rPr lang="en-US" altLang="en-US" sz="4000" dirty="0"/>
              <a:t>G7</a:t>
            </a:r>
            <a:r>
              <a:rPr lang="el-GR" altLang="en-US" sz="4000" dirty="0"/>
              <a:t> </a:t>
            </a:r>
            <a:r>
              <a:rPr lang="en-US" altLang="en-US" sz="3600" dirty="0"/>
              <a:t>(</a:t>
            </a:r>
            <a:r>
              <a:rPr lang="el-GR" altLang="en-US" sz="3600" dirty="0"/>
              <a:t>Φεβ. </a:t>
            </a:r>
            <a:r>
              <a:rPr lang="en-US" altLang="en-US" sz="3600" dirty="0"/>
              <a:t>202</a:t>
            </a:r>
            <a:r>
              <a:rPr lang="el-GR" altLang="en-US" sz="3600" dirty="0"/>
              <a:t>4</a:t>
            </a:r>
            <a:r>
              <a:rPr lang="en-US" altLang="en-US" sz="3600" dirty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50" y="1495046"/>
            <a:ext cx="6885882" cy="52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8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27" y="788157"/>
            <a:ext cx="7768525" cy="738999"/>
          </a:xfrm>
        </p:spPr>
        <p:txBody>
          <a:bodyPr/>
          <a:lstStyle/>
          <a:p>
            <a:r>
              <a:rPr lang="el-GR" altLang="en-US" sz="3600" dirty="0"/>
              <a:t>Η κλίση της καμπύλης αποδόσεων των ΗΠΑ (10-ετία – 2-ετία)</a:t>
            </a:r>
            <a:r>
              <a:rPr lang="en-US" altLang="en-US" sz="3600" dirty="0"/>
              <a:t> </a:t>
            </a:r>
            <a:r>
              <a:rPr lang="el-GR" altLang="en-US" sz="3600" dirty="0"/>
              <a:t>τον Φεβ.</a:t>
            </a:r>
            <a:r>
              <a:rPr lang="en-US" altLang="en-US" sz="3600" dirty="0"/>
              <a:t> 202</a:t>
            </a:r>
            <a:r>
              <a:rPr lang="el-GR" altLang="en-US" sz="3600" dirty="0"/>
              <a:t>4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3572931" y="6452131"/>
            <a:ext cx="2396069" cy="266169"/>
          </a:xfrm>
        </p:spPr>
        <p:txBody>
          <a:bodyPr/>
          <a:lstStyle/>
          <a:p>
            <a:pPr marL="0" indent="0" algn="ctr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8" y="1632763"/>
            <a:ext cx="6498676" cy="48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07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FDF54-CF17-DD8B-FA41-B50A15E0A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2E4B-8C62-65B5-690C-13731F58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10" y="605277"/>
            <a:ext cx="7768525" cy="738999"/>
          </a:xfrm>
        </p:spPr>
        <p:txBody>
          <a:bodyPr/>
          <a:lstStyle/>
          <a:p>
            <a:r>
              <a:rPr lang="en-US" altLang="en-US" sz="4000" dirty="0"/>
              <a:t>K</a:t>
            </a:r>
            <a:r>
              <a:rPr lang="el-GR" altLang="en-US" sz="4000" dirty="0" err="1"/>
              <a:t>αμπύλη</a:t>
            </a:r>
            <a:r>
              <a:rPr lang="el-GR" altLang="en-US" sz="4000" dirty="0"/>
              <a:t> αποδόσεων των ΗΠΑ (</a:t>
            </a:r>
            <a:r>
              <a:rPr lang="en-US" altLang="en-US" sz="4000" dirty="0"/>
              <a:t>02/02/2026</a:t>
            </a:r>
            <a:r>
              <a:rPr lang="el-GR" altLang="en-US" sz="4000" dirty="0"/>
              <a:t>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46E51F-9A77-F44F-A07F-E64209D858B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72931" y="6452131"/>
            <a:ext cx="2396069" cy="266169"/>
          </a:xfrm>
        </p:spPr>
        <p:txBody>
          <a:bodyPr/>
          <a:lstStyle/>
          <a:p>
            <a:pPr marL="0" indent="0" algn="ctr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1A411-F8B2-5FE9-DEF9-940C9144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5F07C-80A4-6A97-6259-4778543F5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10" y="1773834"/>
            <a:ext cx="8614109" cy="42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49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Θεωρία Αμερόληπτων Προσδοκιών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352"/>
            <a:ext cx="8229600" cy="1322517"/>
          </a:xfrm>
        </p:spPr>
        <p:txBody>
          <a:bodyPr/>
          <a:lstStyle/>
          <a:p>
            <a:pPr marL="0" indent="0">
              <a:buNone/>
            </a:pPr>
            <a:r>
              <a:rPr lang="el-GR" altLang="en-US" sz="2600" b="1" dirty="0"/>
              <a:t>Τα μακροχρόνια επιτόκια της τρέχουσας περιόδου</a:t>
            </a:r>
            <a:r>
              <a:rPr lang="en-US" altLang="en-US" sz="2600" b="1" dirty="0"/>
              <a:t> (</a:t>
            </a:r>
            <a:r>
              <a:rPr lang="en-US" altLang="en-US" sz="2600" b="1" i="1" baseline="-25000" dirty="0"/>
              <a:t>1</a:t>
            </a:r>
            <a:r>
              <a:rPr lang="en-US" altLang="en-US" sz="2600" b="1" i="1" dirty="0"/>
              <a:t>R</a:t>
            </a:r>
            <a:r>
              <a:rPr lang="en-US" altLang="en-US" sz="2600" b="1" i="1" baseline="-25000" dirty="0"/>
              <a:t>N</a:t>
            </a:r>
            <a:r>
              <a:rPr lang="en-US" altLang="en-US" sz="2600" b="1" dirty="0"/>
              <a:t>) </a:t>
            </a:r>
            <a:r>
              <a:rPr lang="el-GR" altLang="en-US" sz="2600" b="1" dirty="0"/>
              <a:t>είναι ο γεωμετρικός μέσος των τρεχόντων και μελλοντικών αναμενόμενων βραχυχρόνιων επιτοκίων</a:t>
            </a:r>
            <a:r>
              <a:rPr lang="en-US" altLang="en-US" sz="2600" b="1" dirty="0"/>
              <a:t>, </a:t>
            </a:r>
            <a:r>
              <a:rPr lang="en-US" altLang="en-US" sz="2600" b="1" i="1" dirty="0"/>
              <a:t>E(</a:t>
            </a:r>
            <a:r>
              <a:rPr lang="en-US" altLang="en-US" sz="2600" b="1" i="1" baseline="-25000" dirty="0"/>
              <a:t>N</a:t>
            </a:r>
            <a:r>
              <a:rPr lang="en-US" altLang="en-US" sz="2600" b="1" i="1" dirty="0"/>
              <a:t>r</a:t>
            </a:r>
            <a:r>
              <a:rPr lang="en-US" altLang="en-US" sz="2600" b="1" i="1" baseline="-25000" dirty="0"/>
              <a:t>1</a:t>
            </a:r>
            <a:r>
              <a:rPr lang="en-US" altLang="en-US" sz="2600" b="1" i="1" dirty="0"/>
              <a:t>)</a:t>
            </a:r>
            <a:r>
              <a:rPr lang="en-US" altLang="en-US" sz="2600" b="1" dirty="0"/>
              <a:t>.</a:t>
            </a:r>
            <a:endParaRPr lang="en-US" sz="2600" dirty="0"/>
          </a:p>
        </p:txBody>
      </p:sp>
      <p:graphicFrame>
        <p:nvGraphicFramePr>
          <p:cNvPr id="6" name="Object 7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927683925"/>
              </p:ext>
            </p:extLst>
          </p:nvPr>
        </p:nvGraphicFramePr>
        <p:xfrm>
          <a:off x="1122363" y="3162300"/>
          <a:ext cx="58166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90560" imgH="330120" progId="Equation.DSMT4">
                  <p:embed/>
                </p:oleObj>
              </mc:Choice>
              <mc:Fallback>
                <p:oleObj name="Equation" r:id="rId3" imgW="2590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2363" y="3162300"/>
                        <a:ext cx="5816600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57201" y="4334102"/>
            <a:ext cx="8358026" cy="1878275"/>
          </a:xfrm>
        </p:spPr>
        <p:txBody>
          <a:bodyPr/>
          <a:lstStyle/>
          <a:p>
            <a:pPr marL="0" lvl="1" indent="0" eaLnBrk="1" hangingPunct="1">
              <a:buFont typeface="Wingdings" pitchFamily="2" charset="2"/>
              <a:buNone/>
            </a:pPr>
            <a:r>
              <a:rPr lang="en-US" altLang="en-US" sz="2200" b="1" i="1" baseline="-25000" dirty="0"/>
              <a:t>1</a:t>
            </a:r>
            <a:r>
              <a:rPr lang="en-US" altLang="en-US" sz="2200" b="1" i="1" dirty="0"/>
              <a:t>R</a:t>
            </a:r>
            <a:r>
              <a:rPr lang="en-US" altLang="en-US" sz="2200" b="1" i="1" baseline="-25000" dirty="0"/>
              <a:t>N</a:t>
            </a:r>
            <a:r>
              <a:rPr lang="en-US" altLang="en-US" sz="2200" b="1" dirty="0"/>
              <a:t> </a:t>
            </a:r>
            <a:r>
              <a:rPr lang="en-US" altLang="en-US" sz="2200" dirty="0"/>
              <a:t>= </a:t>
            </a:r>
            <a:r>
              <a:rPr lang="el-GR" altLang="en-US" sz="2200" dirty="0"/>
              <a:t>τρέχον μακροχρόνιο επιτόκιο</a:t>
            </a:r>
            <a:r>
              <a:rPr lang="en-US" altLang="en-US" sz="2200" dirty="0"/>
              <a:t> </a:t>
            </a:r>
            <a:r>
              <a:rPr lang="en-US" altLang="en-US" sz="2200" b="1" i="1" dirty="0"/>
              <a:t>N</a:t>
            </a:r>
            <a:r>
              <a:rPr lang="en-US" altLang="en-US" sz="2200" dirty="0"/>
              <a:t>-</a:t>
            </a:r>
            <a:r>
              <a:rPr lang="el-GR" altLang="en-US" sz="2200" dirty="0"/>
              <a:t>περιόδων που ισχύει σήμερα</a:t>
            </a:r>
            <a:endParaRPr lang="en-US" altLang="en-US" sz="2200" dirty="0"/>
          </a:p>
          <a:p>
            <a:pPr marL="0" lvl="1" indent="0" eaLnBrk="1" hangingPunct="1">
              <a:buFont typeface="Wingdings" pitchFamily="2" charset="2"/>
              <a:buNone/>
            </a:pPr>
            <a:r>
              <a:rPr lang="en-US" altLang="en-US" sz="2200" b="1" i="1" dirty="0"/>
              <a:t>N</a:t>
            </a:r>
            <a:r>
              <a:rPr lang="en-US" altLang="en-US" sz="2200" b="1" dirty="0"/>
              <a:t> </a:t>
            </a:r>
            <a:r>
              <a:rPr lang="en-US" altLang="en-US" sz="2200" dirty="0"/>
              <a:t>= </a:t>
            </a:r>
            <a:r>
              <a:rPr lang="el-GR" altLang="en-US" sz="2200" dirty="0"/>
              <a:t>χρόνος μέχρι την λήξη</a:t>
            </a:r>
            <a:r>
              <a:rPr lang="en-US" altLang="en-US" sz="2200" dirty="0"/>
              <a:t>, </a:t>
            </a:r>
            <a:r>
              <a:rPr lang="en-US" altLang="en-US" sz="2200" b="1" i="1" dirty="0"/>
              <a:t>N</a:t>
            </a:r>
            <a:r>
              <a:rPr lang="en-US" altLang="en-US" sz="2200" dirty="0"/>
              <a:t> = 1, 2, …, 4, …</a:t>
            </a:r>
          </a:p>
          <a:p>
            <a:pPr marL="0" lvl="1" indent="0" eaLnBrk="1" hangingPunct="1">
              <a:buFont typeface="Wingdings" pitchFamily="2" charset="2"/>
              <a:buNone/>
            </a:pPr>
            <a:r>
              <a:rPr lang="en-US" altLang="en-US" sz="2200" b="1" i="1" baseline="-25000" dirty="0"/>
              <a:t>1</a:t>
            </a:r>
            <a:r>
              <a:rPr lang="en-US" altLang="en-US" sz="2200" b="1" i="1" dirty="0"/>
              <a:t>R</a:t>
            </a:r>
            <a:r>
              <a:rPr lang="en-US" altLang="en-US" sz="2200" b="1" i="1" baseline="-25000" dirty="0"/>
              <a:t>1</a:t>
            </a:r>
            <a:r>
              <a:rPr lang="en-US" altLang="en-US" sz="2200" b="1" baseline="-25000" dirty="0"/>
              <a:t> </a:t>
            </a:r>
            <a:r>
              <a:rPr lang="en-US" altLang="en-US" sz="2200" dirty="0"/>
              <a:t>= </a:t>
            </a:r>
            <a:r>
              <a:rPr lang="el-GR" altLang="en-US" sz="2200" dirty="0"/>
              <a:t>τρέχον επιτόκιο 1-έτους που ισχύει σήμερα </a:t>
            </a:r>
          </a:p>
          <a:p>
            <a:pPr marL="0" lvl="1" indent="0" eaLnBrk="1" hangingPunct="1">
              <a:buFont typeface="Wingdings" pitchFamily="2" charset="2"/>
              <a:buNone/>
            </a:pPr>
            <a:r>
              <a:rPr lang="en-US" altLang="en-US" sz="2200" b="1" i="1" dirty="0"/>
              <a:t>E(</a:t>
            </a:r>
            <a:r>
              <a:rPr lang="en-US" altLang="en-US" sz="2200" b="1" i="1" baseline="-25000" dirty="0"/>
              <a:t>i</a:t>
            </a:r>
            <a:r>
              <a:rPr lang="en-US" altLang="en-US" sz="2200" b="1" i="1" dirty="0"/>
              <a:t>r</a:t>
            </a:r>
            <a:r>
              <a:rPr lang="en-US" altLang="en-US" sz="2200" b="1" i="1" baseline="-25000" dirty="0"/>
              <a:t>1</a:t>
            </a:r>
            <a:r>
              <a:rPr lang="en-US" altLang="en-US" sz="2200" b="1" i="1" dirty="0"/>
              <a:t>)</a:t>
            </a:r>
            <a:r>
              <a:rPr lang="en-US" altLang="en-US" sz="2200" b="1" dirty="0"/>
              <a:t> </a:t>
            </a:r>
            <a:r>
              <a:rPr lang="en-US" altLang="en-US" sz="2200" dirty="0"/>
              <a:t>= </a:t>
            </a:r>
            <a:r>
              <a:rPr lang="el-GR" altLang="en-US" sz="2200" dirty="0"/>
              <a:t>αναμενόμενο επιτόκιο διάρκειας 1 έτους για τα έτη</a:t>
            </a:r>
            <a:r>
              <a:rPr lang="en-US" altLang="en-US" sz="2200" dirty="0"/>
              <a:t> </a:t>
            </a:r>
            <a:r>
              <a:rPr lang="en-US" altLang="en-US" sz="2200" b="1" i="1" dirty="0"/>
              <a:t>i</a:t>
            </a:r>
            <a:r>
              <a:rPr lang="en-US" altLang="en-US" sz="2200" dirty="0"/>
              <a:t> = </a:t>
            </a:r>
            <a:r>
              <a:rPr lang="el-GR" altLang="en-US" sz="2200" dirty="0"/>
              <a:t>2</a:t>
            </a:r>
            <a:r>
              <a:rPr lang="en-US" altLang="en-US" sz="2200" dirty="0"/>
              <a:t> </a:t>
            </a:r>
            <a:r>
              <a:rPr lang="el-GR" altLang="en-US" sz="2200" dirty="0"/>
              <a:t>έως</a:t>
            </a:r>
            <a:r>
              <a:rPr lang="en-US" altLang="en-US" sz="2200" dirty="0"/>
              <a:t> </a:t>
            </a:r>
            <a:r>
              <a:rPr lang="en-US" altLang="en-US" sz="2200" b="1" i="1" dirty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079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Πραγματικά επιτόκια μηδενικού κινδύνου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881"/>
            <a:ext cx="8229600" cy="3932237"/>
          </a:xfrm>
        </p:spPr>
        <p:txBody>
          <a:bodyPr/>
          <a:lstStyle/>
          <a:p>
            <a:pPr marL="0" indent="0">
              <a:buNone/>
            </a:pPr>
            <a:r>
              <a:rPr lang="el-GR" altLang="en-US" b="1" dirty="0"/>
              <a:t>Επιπρόσθετη απαιτούμενη αγοραστική δύναμη προκειμένου να θυσιάσουμε τρέχουσα κατανάλωση</a:t>
            </a:r>
            <a:r>
              <a:rPr lang="en-US" altLang="en-US" b="1" dirty="0"/>
              <a:t>.</a:t>
            </a:r>
          </a:p>
          <a:p>
            <a:pPr marL="292608" lvl="1" indent="-292608" eaLnBrk="1" hangingPunct="1">
              <a:spcBef>
                <a:spcPts val="1000"/>
              </a:spcBef>
              <a:buSzPct val="100000"/>
              <a:defRPr/>
            </a:pPr>
            <a:r>
              <a:rPr lang="el-GR" altLang="en-US" sz="2000" dirty="0"/>
              <a:t>Σε ποιούς παράγοντες οφείλονται οι διαφορές μεταξύ ονομαστικών και πραγματικών επιτοκίων; </a:t>
            </a:r>
          </a:p>
          <a:p>
            <a:pPr marL="292608" lvl="1" indent="-292608" eaLnBrk="1" hangingPunct="1">
              <a:spcBef>
                <a:spcPts val="1000"/>
              </a:spcBef>
              <a:buSzPct val="100000"/>
              <a:defRPr/>
            </a:pPr>
            <a:r>
              <a:rPr lang="el-GR" altLang="en-US" sz="2000" dirty="0"/>
              <a:t>Εάν κάποιος επιθυμεί μια πραγματική απόδοση 3% και οι τιμές αναμένεται να αυξηθούν κατά 2% τι επιτόκιο πρέπει να ζητήσει;</a:t>
            </a:r>
          </a:p>
          <a:p>
            <a:pPr marL="292608" lvl="1" indent="-292608" eaLnBrk="1" hangingPunct="1">
              <a:spcBef>
                <a:spcPts val="1000"/>
              </a:spcBef>
              <a:buSzPct val="100000"/>
              <a:defRPr/>
            </a:pPr>
            <a:r>
              <a:rPr lang="en-US" altLang="en-US" sz="2000" dirty="0"/>
              <a:t>O Irving Fisher </a:t>
            </a:r>
            <a:r>
              <a:rPr lang="el-GR" altLang="en-US" sz="2000" dirty="0"/>
              <a:t>πρώτος διατύπωσε την θεωρία ότι τα επιτόκια περιέχουν μια αποζημίωση για τον αναμενόμενο πληθωρισμό. </a:t>
            </a:r>
            <a:endParaRPr lang="en-US" altLang="en-US" sz="2000" b="1" dirty="0"/>
          </a:p>
          <a:p>
            <a:pPr marL="0" lvl="1" indent="0" eaLnBrk="1" hangingPunct="1">
              <a:spcBef>
                <a:spcPts val="1000"/>
              </a:spcBef>
              <a:buSzPct val="100000"/>
              <a:buNone/>
              <a:defRPr/>
            </a:pPr>
            <a:r>
              <a:rPr lang="el-GR" altLang="en-US" sz="2000" dirty="0"/>
              <a:t>Ονομαστικό επιτόκιο = πραγματικό επιτόκιο + αναμενόμενος πληθωρισμός</a:t>
            </a:r>
            <a:endParaRPr lang="en-US" alt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4303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5" y="233915"/>
            <a:ext cx="7830879" cy="630829"/>
          </a:xfrm>
        </p:spPr>
        <p:txBody>
          <a:bodyPr/>
          <a:lstStyle/>
          <a:p>
            <a:r>
              <a:rPr lang="el-GR" altLang="en-US" sz="4000" dirty="0"/>
              <a:t>Θεωρία Αμερόληπτων Προσδοκιών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87" y="975732"/>
            <a:ext cx="6622456" cy="34793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070" y="4127588"/>
            <a:ext cx="3867690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94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102"/>
            <a:ext cx="7543800" cy="1295400"/>
          </a:xfrm>
        </p:spPr>
        <p:txBody>
          <a:bodyPr/>
          <a:lstStyle/>
          <a:p>
            <a:r>
              <a:rPr lang="el-GR" altLang="en-US" sz="4000" dirty="0"/>
              <a:t>Θεωρία Προθεσμιακού Ασφαλίστρου (</a:t>
            </a:r>
            <a:r>
              <a:rPr lang="en-US" altLang="en-US" sz="4000" dirty="0"/>
              <a:t>Term premium)</a:t>
            </a:r>
            <a:br>
              <a:rPr lang="el-GR" altLang="en-US" sz="4000" dirty="0"/>
            </a:br>
            <a:r>
              <a:rPr lang="el-GR" altLang="en-US" sz="2400" dirty="0"/>
              <a:t>(Στο βιβλίο ονομάζεται «Ασφάλιστρο ρευστότητας)</a:t>
            </a:r>
            <a:r>
              <a:rPr lang="el-GR" altLang="en-US" sz="1800" dirty="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1" y="1750611"/>
            <a:ext cx="8229600" cy="1397162"/>
          </a:xfrm>
        </p:spPr>
        <p:txBody>
          <a:bodyPr/>
          <a:lstStyle/>
          <a:p>
            <a:pPr marL="0" indent="0">
              <a:buNone/>
            </a:pPr>
            <a:r>
              <a:rPr lang="el-GR" altLang="en-US" sz="2400" b="1" dirty="0"/>
              <a:t>Τα μακροχρόνια επιτόκια είναι γεωμετρικός μέσος  των τρεχόντων και αναμενόμενων μελλοντικών βραχυχρόνιων επιτοκίων συν προθεσμιακά ασφάλιστρα τα οποία αυξάνουν ανάλογα την διάρκεια μέχρι την λήξη.</a:t>
            </a:r>
          </a:p>
          <a:p>
            <a:pPr marL="0" indent="0">
              <a:buNone/>
            </a:pPr>
            <a:endParaRPr lang="en-US" sz="2600" dirty="0"/>
          </a:p>
        </p:txBody>
      </p:sp>
      <p:graphicFrame>
        <p:nvGraphicFramePr>
          <p:cNvPr id="6" name="Object 7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286345477"/>
              </p:ext>
            </p:extLst>
          </p:nvPr>
        </p:nvGraphicFramePr>
        <p:xfrm>
          <a:off x="813617" y="3324915"/>
          <a:ext cx="64833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480" imgH="330120" progId="Equation.DSMT4">
                  <p:embed/>
                </p:oleObj>
              </mc:Choice>
              <mc:Fallback>
                <p:oleObj name="Equation" r:id="rId2" imgW="3111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3617" y="3324915"/>
                        <a:ext cx="64833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74131" y="4189445"/>
            <a:ext cx="7930130" cy="961053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altLang="en-US" sz="2200" b="1" i="1" dirty="0"/>
              <a:t>L</a:t>
            </a:r>
            <a:r>
              <a:rPr lang="en-US" altLang="en-US" sz="2200" b="1" i="1" baseline="-25000" dirty="0"/>
              <a:t>t</a:t>
            </a:r>
            <a:r>
              <a:rPr lang="en-US" altLang="en-US" sz="2200" b="1" dirty="0"/>
              <a:t> </a:t>
            </a:r>
            <a:r>
              <a:rPr lang="en-US" altLang="en-US" sz="2200" dirty="0"/>
              <a:t>= </a:t>
            </a:r>
            <a:r>
              <a:rPr lang="el-GR" altLang="en-US" sz="2000" dirty="0"/>
              <a:t>προθεσμιακό </a:t>
            </a:r>
            <a:r>
              <a:rPr lang="el-GR" altLang="en-US" sz="2200" dirty="0"/>
              <a:t>ασφάλιστρο για την περίοδο</a:t>
            </a:r>
            <a:r>
              <a:rPr lang="en-US" altLang="en-US" sz="2200" b="1" dirty="0"/>
              <a:t> </a:t>
            </a:r>
            <a:r>
              <a:rPr lang="en-US" altLang="en-US" sz="2200" b="1" i="1" dirty="0"/>
              <a:t>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200" b="1" i="1" dirty="0"/>
              <a:t>L</a:t>
            </a:r>
            <a:r>
              <a:rPr lang="en-US" altLang="en-US" sz="2200" b="1" i="1" baseline="-25000" dirty="0"/>
              <a:t>2</a:t>
            </a:r>
            <a:r>
              <a:rPr lang="en-US" altLang="en-US" sz="2200" b="1" i="1" dirty="0"/>
              <a:t> &lt; L</a:t>
            </a:r>
            <a:r>
              <a:rPr lang="en-US" altLang="en-US" sz="2200" b="1" i="1" baseline="-25000" dirty="0"/>
              <a:t>3</a:t>
            </a:r>
            <a:r>
              <a:rPr lang="en-US" altLang="en-US" sz="2200" b="1" i="1" dirty="0"/>
              <a:t> &lt; …L</a:t>
            </a:r>
            <a:r>
              <a:rPr lang="en-US" altLang="en-US" sz="2200" b="1" i="1" baseline="-25000" dirty="0"/>
              <a:t>N</a:t>
            </a:r>
            <a:endParaRPr lang="el-GR" altLang="en-US" sz="2200" b="1" i="1" baseline="-250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To </a:t>
            </a:r>
            <a:r>
              <a:rPr lang="el-GR" altLang="en-US" sz="2400" dirty="0"/>
              <a:t>προθεσμιακό </a:t>
            </a:r>
            <a:r>
              <a:rPr lang="el-GR" sz="2400" dirty="0"/>
              <a:t>ασφάλιστρο οφείλεται στην αβεβαιότητα για τη μελλοντική πορεία των βραχυχρόνιων επιτοκίων (νομισματική πολιτική). Η αβεβαιότητα αυτή αυξάνεται όσο μεγαλύτερη είναι η διάρκεια του τίτλου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B5776-2951-F11E-CE02-8304E2A11B8C}"/>
              </a:ext>
            </a:extLst>
          </p:cNvPr>
          <p:cNvSpPr/>
          <p:nvPr/>
        </p:nvSpPr>
        <p:spPr bwMode="auto">
          <a:xfrm>
            <a:off x="5791200" y="3648891"/>
            <a:ext cx="322217" cy="287383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>
              <a:ln>
                <a:solidFill>
                  <a:schemeClr val="bg1"/>
                </a:solidFill>
              </a:ln>
              <a:noFill/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01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58" y="201644"/>
            <a:ext cx="8066264" cy="717734"/>
          </a:xfrm>
        </p:spPr>
        <p:txBody>
          <a:bodyPr/>
          <a:lstStyle/>
          <a:p>
            <a:r>
              <a:rPr lang="el-GR" altLang="en-US" sz="3600" dirty="0"/>
              <a:t>Θεωρία Προθεσμιακού Ασφαλίστρου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8" y="919378"/>
            <a:ext cx="8639832" cy="3323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58" y="4146962"/>
            <a:ext cx="8222131" cy="21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4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476852"/>
          </a:xfrm>
        </p:spPr>
        <p:txBody>
          <a:bodyPr/>
          <a:lstStyle/>
          <a:p>
            <a:r>
              <a:rPr lang="en-US" altLang="en-US" sz="4000" dirty="0"/>
              <a:t>U</a:t>
            </a:r>
            <a:r>
              <a:rPr lang="en-US" altLang="en-US" sz="100" dirty="0"/>
              <a:t> </a:t>
            </a:r>
            <a:r>
              <a:rPr lang="en-US" altLang="en-US" sz="4000" dirty="0"/>
              <a:t>E</a:t>
            </a:r>
            <a:r>
              <a:rPr lang="en-US" altLang="en-US" sz="100" dirty="0"/>
              <a:t> </a:t>
            </a:r>
            <a:r>
              <a:rPr lang="en-US" altLang="en-US" sz="4000" dirty="0"/>
              <a:t>T vs. L</a:t>
            </a:r>
            <a:r>
              <a:rPr lang="en-US" altLang="en-US" sz="100" dirty="0"/>
              <a:t> </a:t>
            </a:r>
            <a:r>
              <a:rPr lang="en-US" altLang="en-US" sz="4000" dirty="0"/>
              <a:t>P</a:t>
            </a:r>
            <a:r>
              <a:rPr lang="en-US" altLang="en-US" sz="100" dirty="0"/>
              <a:t> </a:t>
            </a:r>
            <a:r>
              <a:rPr lang="en-US" altLang="en-US" sz="4000" dirty="0"/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" y="662974"/>
            <a:ext cx="7416800" cy="642937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/>
              <a:t>Διάγραμμα</a:t>
            </a:r>
            <a:r>
              <a:rPr lang="en-US" sz="2000" b="1" dirty="0"/>
              <a:t> 2–9 </a:t>
            </a:r>
            <a:r>
              <a:rPr lang="el-GR" sz="2000" b="1" dirty="0"/>
              <a:t>Καμπύλη αποδόσεων σύμφωνα με την θεωρία αμερόληπτων προσδοκιών </a:t>
            </a:r>
            <a:r>
              <a:rPr lang="en-US" sz="2000" b="1" dirty="0"/>
              <a:t>(U</a:t>
            </a:r>
            <a:r>
              <a:rPr lang="en-US" sz="100" b="1" dirty="0"/>
              <a:t> </a:t>
            </a:r>
            <a:r>
              <a:rPr lang="en-US" sz="2000" b="1" dirty="0"/>
              <a:t>E</a:t>
            </a:r>
            <a:r>
              <a:rPr lang="en-US" sz="100" b="1" dirty="0"/>
              <a:t> </a:t>
            </a:r>
            <a:r>
              <a:rPr lang="en-US" sz="2000" b="1" dirty="0"/>
              <a:t>T) </a:t>
            </a:r>
            <a:r>
              <a:rPr lang="el-GR" sz="2000" b="1" dirty="0"/>
              <a:t>έναντι της θεωρίας προθεσμιακού ασφαλίστρου (</a:t>
            </a:r>
            <a:r>
              <a:rPr lang="en-US" sz="2000" b="1" dirty="0"/>
              <a:t>L</a:t>
            </a:r>
            <a:r>
              <a:rPr lang="en-US" sz="100" b="1" dirty="0"/>
              <a:t> </a:t>
            </a:r>
            <a:r>
              <a:rPr lang="en-US" sz="2000" b="1" dirty="0"/>
              <a:t>P</a:t>
            </a:r>
            <a:r>
              <a:rPr lang="en-US" sz="100" b="1" dirty="0"/>
              <a:t> </a:t>
            </a:r>
            <a:r>
              <a:rPr lang="en-US" sz="2000" b="1" dirty="0"/>
              <a:t>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3840654" y="6447976"/>
            <a:ext cx="1970489" cy="285621"/>
          </a:xfrm>
        </p:spPr>
        <p:txBody>
          <a:bodyPr/>
          <a:lstStyle/>
          <a:p>
            <a:pPr marL="0" indent="0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US" sz="1000" dirty="0">
              <a:hlinkClick r:id="" action="ppaction://noactio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57" y="1706880"/>
            <a:ext cx="5407574" cy="475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80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Θεωρία Κατακερματισμένων Αγορών</a:t>
            </a:r>
            <a:br>
              <a:rPr lang="el-GR" altLang="en-US" sz="4000" dirty="0"/>
            </a:br>
            <a:r>
              <a:rPr lang="en-US" altLang="en-US" sz="2000" dirty="0"/>
              <a:t>Preferred Habitat theory, Portfolio Balance theory (Tobin</a:t>
            </a:r>
            <a:r>
              <a:rPr lang="el-GR" altLang="en-US" sz="2000" dirty="0"/>
              <a:t>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61864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el-GR" altLang="en-US" sz="2600" b="1" dirty="0"/>
              <a:t>Οι μεμονωμένοι επενδυτές/</a:t>
            </a:r>
            <a:r>
              <a:rPr lang="en-US" altLang="en-US" sz="2600" b="1" dirty="0"/>
              <a:t>funds</a:t>
            </a:r>
            <a:r>
              <a:rPr lang="el-GR" altLang="en-US" sz="2600" b="1" dirty="0"/>
              <a:t> και τα ΧΙ έχουν συγκεκριμένες προτιμήσεις σχετικά με την </a:t>
            </a:r>
            <a:r>
              <a:rPr lang="el-GR" altLang="en-US" sz="2600" b="1" dirty="0" err="1"/>
              <a:t>ληκτότητα</a:t>
            </a:r>
            <a:r>
              <a:rPr lang="el-GR" altLang="en-US" sz="2600" b="1" dirty="0"/>
              <a:t> των χρηματοπιστωτικών μέσων. </a:t>
            </a:r>
          </a:p>
          <a:p>
            <a:pPr marL="0" indent="0" eaLnBrk="1" hangingPunct="1">
              <a:spcAft>
                <a:spcPts val="1200"/>
              </a:spcAft>
              <a:buNone/>
            </a:pPr>
            <a:r>
              <a:rPr lang="el-GR" altLang="en-US" sz="2600" b="1" dirty="0"/>
              <a:t>Τα επιτόκια διαμορφώνονται από συγκεκριμένες συνθήκες προσφοράς και ζήτησης για συγκεκριμένες </a:t>
            </a:r>
            <a:r>
              <a:rPr lang="el-GR" altLang="en-US" sz="2600" b="1" dirty="0" err="1"/>
              <a:t>ληκτότητες</a:t>
            </a:r>
            <a:r>
              <a:rPr lang="en-US" altLang="en-US" sz="2600" b="1" dirty="0"/>
              <a:t>.</a:t>
            </a:r>
          </a:p>
          <a:p>
            <a:pPr marL="0" indent="0" eaLnBrk="1" hangingPunct="1">
              <a:buNone/>
            </a:pPr>
            <a:r>
              <a:rPr lang="el-GR" altLang="en-US" sz="2600" b="1" dirty="0"/>
              <a:t>Οι αποταμιευτές και οι δανειζόμενοι αποκλίνουν από τις προτιμήσεις τους αναφορικά με την </a:t>
            </a:r>
            <a:r>
              <a:rPr lang="el-GR" altLang="en-US" sz="2600" b="1" dirty="0" err="1"/>
              <a:t>ληκτότητα</a:t>
            </a:r>
            <a:r>
              <a:rPr lang="el-GR" altLang="en-US" sz="2600" b="1" dirty="0"/>
              <a:t> του μέσου μόνο εάν αποζημιωθούν επαρκώς. </a:t>
            </a:r>
          </a:p>
          <a:p>
            <a:pPr lvl="1" eaLnBrk="1" hangingPunct="1"/>
            <a:r>
              <a:rPr lang="el-GR" altLang="en-US" sz="2200" b="1" dirty="0"/>
              <a:t>Χαμηλότερη διαφοροποίηση </a:t>
            </a:r>
            <a:r>
              <a:rPr lang="el-GR" altLang="en-US" sz="2200" b="1" dirty="0">
                <a:sym typeface="Wingdings" panose="05000000000000000000" pitchFamily="2" charset="2"/>
              </a:rPr>
              <a:t> υψηλότερος κίνδυνος  υψηλότερο ασφάλιστρο κινδύνου</a:t>
            </a:r>
            <a:endParaRPr lang="en-US" alt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1637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Θεωρία Κατακερματισμένων Αγορών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62" y="1417638"/>
            <a:ext cx="6459821" cy="4921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E4F398-AC47-E99D-0866-FF5CC22A9A6E}"/>
              </a:ext>
            </a:extLst>
          </p:cNvPr>
          <p:cNvSpPr txBox="1"/>
          <p:nvPr/>
        </p:nvSpPr>
        <p:spPr>
          <a:xfrm>
            <a:off x="1937950" y="6182380"/>
            <a:ext cx="6759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D: </a:t>
            </a:r>
            <a:r>
              <a:rPr lang="el-GR" sz="1400" dirty="0"/>
              <a:t>Ζήτηση ομολόγων εκ μέρους των επενδυτών</a:t>
            </a:r>
          </a:p>
          <a:p>
            <a:r>
              <a:rPr lang="en-US" sz="1400" dirty="0"/>
              <a:t>S: </a:t>
            </a:r>
            <a:r>
              <a:rPr lang="el-GR" sz="1400" dirty="0"/>
              <a:t>Προσφορά ομολόγων (</a:t>
            </a:r>
            <a:r>
              <a:rPr lang="en-US" sz="1400" dirty="0"/>
              <a:t>stock) </a:t>
            </a:r>
            <a:r>
              <a:rPr lang="el-GR" sz="1400" dirty="0"/>
              <a:t>εκ μέρους των εκδοτών ομολόγων (επιχειρήσεις, Δημόσιο)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7BDDC-A8AC-D215-DAAC-0F8EA952E990}"/>
              </a:ext>
            </a:extLst>
          </p:cNvPr>
          <p:cNvSpPr txBox="1"/>
          <p:nvPr/>
        </p:nvSpPr>
        <p:spPr>
          <a:xfrm>
            <a:off x="5605240" y="1724297"/>
            <a:ext cx="1617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Καμπύλη επιτοκίων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E33A4-BB8C-F224-D205-E356B71C4078}"/>
              </a:ext>
            </a:extLst>
          </p:cNvPr>
          <p:cNvSpPr txBox="1"/>
          <p:nvPr/>
        </p:nvSpPr>
        <p:spPr>
          <a:xfrm>
            <a:off x="5605240" y="3953338"/>
            <a:ext cx="1617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Καμπύλη επιτοκίων</a:t>
            </a:r>
          </a:p>
        </p:txBody>
      </p:sp>
    </p:spTree>
    <p:extLst>
      <p:ext uri="{BB962C8B-B14F-4D97-AF65-F5344CB8AC3E}">
        <p14:creationId xmlns:p14="http://schemas.microsoft.com/office/powerpoint/2010/main" val="2912166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78" y="561120"/>
            <a:ext cx="7543800" cy="781529"/>
          </a:xfrm>
        </p:spPr>
        <p:txBody>
          <a:bodyPr/>
          <a:lstStyle/>
          <a:p>
            <a:r>
              <a:rPr lang="el-GR" sz="4000" dirty="0"/>
              <a:t>Τεκμαρτά προθεσμιακά επιτόκια (</a:t>
            </a:r>
            <a:r>
              <a:rPr lang="en-US" sz="4000" dirty="0"/>
              <a:t>forward rates)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6" y="1556253"/>
            <a:ext cx="8387499" cy="282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6" y="4594218"/>
            <a:ext cx="7453423" cy="1440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C02CE3-8988-CCDC-5EFA-AAAE33BDFD0B}"/>
              </a:ext>
            </a:extLst>
          </p:cNvPr>
          <p:cNvSpPr txBox="1"/>
          <p:nvPr/>
        </p:nvSpPr>
        <p:spPr>
          <a:xfrm>
            <a:off x="6093075" y="2229394"/>
            <a:ext cx="3225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(Θεωρία αμερόληπτων προσδοκιών)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95262-7832-9385-B8AD-660AA501A044}"/>
              </a:ext>
            </a:extLst>
          </p:cNvPr>
          <p:cNvSpPr txBox="1"/>
          <p:nvPr/>
        </p:nvSpPr>
        <p:spPr>
          <a:xfrm>
            <a:off x="1873603" y="2690948"/>
            <a:ext cx="2324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(επιτόκιο 2-ετίας σήμερα)</a:t>
            </a:r>
          </a:p>
        </p:txBody>
      </p:sp>
    </p:spTree>
    <p:extLst>
      <p:ext uri="{BB962C8B-B14F-4D97-AF65-F5344CB8AC3E}">
        <p14:creationId xmlns:p14="http://schemas.microsoft.com/office/powerpoint/2010/main" val="1837502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Τεκμαρτά προθεσμιακά επιτόκια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214361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sz="2600" b="1" dirty="0"/>
              <a:t>Το προθεσμιακό επιτόκιο </a:t>
            </a:r>
            <a:r>
              <a:rPr lang="en-US" altLang="en-US" sz="2600" b="1" dirty="0"/>
              <a:t>(</a:t>
            </a:r>
            <a:r>
              <a:rPr lang="en-US" altLang="en-US" sz="2600" b="1" i="1" dirty="0"/>
              <a:t>f</a:t>
            </a:r>
            <a:r>
              <a:rPr lang="en-US" altLang="en-US" sz="2600" b="1" dirty="0"/>
              <a:t>) </a:t>
            </a:r>
            <a:r>
              <a:rPr lang="el-GR" altLang="en-US" sz="2600" b="1" dirty="0"/>
              <a:t>είναι το αναμενόμενο επιτόκιο για ένα αξιόγραφο βραχυχρόνιας διάρκειας το οποίο θα έχει ισχύ σε μια μελλοντική χρονική στιγμή.</a:t>
            </a:r>
            <a:endParaRPr lang="en-US" altLang="en-US" sz="2600" b="1" dirty="0"/>
          </a:p>
          <a:p>
            <a:pPr marL="0" indent="0" eaLnBrk="1" hangingPunct="1">
              <a:buNone/>
            </a:pPr>
            <a:r>
              <a:rPr lang="el-GR" altLang="en-US" sz="2600" b="1" dirty="0"/>
              <a:t>Το προθεσμιακό επιτόκιο διάρκειας 1 έτους για οποιοδήποτε έτος, Ν έτη από τώρα στο μέλλον ισούται με</a:t>
            </a:r>
            <a:r>
              <a:rPr lang="en-US" altLang="en-US" sz="2600" b="1" dirty="0"/>
              <a:t>:</a:t>
            </a:r>
          </a:p>
        </p:txBody>
      </p:sp>
      <p:graphicFrame>
        <p:nvGraphicFramePr>
          <p:cNvPr id="6" name="Object 7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163044721"/>
              </p:ext>
            </p:extLst>
          </p:nvPr>
        </p:nvGraphicFramePr>
        <p:xfrm>
          <a:off x="1970088" y="4164497"/>
          <a:ext cx="3833812" cy="126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482400" progId="Equation.DSMT4">
                  <p:embed/>
                </p:oleObj>
              </mc:Choice>
              <mc:Fallback>
                <p:oleObj name="Equation" r:id="rId2" imgW="1460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0088" y="4164497"/>
                        <a:ext cx="3833812" cy="1266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0687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Χρονική αξία του χρήματος και επιτόκια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2972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b="1" dirty="0"/>
              <a:t>Η χρονική αξία του χρήματος βασίζεται στην υπόθεση ότι ένα δολάριο σήμερα αξίζει περισσότερο από ένα δολάριο σε κάποια μελλοντική χρονική στιγμή.  </a:t>
            </a:r>
            <a:endParaRPr lang="en-US" altLang="en-US" b="1" dirty="0"/>
          </a:p>
          <a:p>
            <a:pPr marL="291600" lvl="1" indent="-291600" eaLnBrk="1" hangingPunct="1">
              <a:buSzPct val="100000"/>
            </a:pPr>
            <a:r>
              <a:rPr lang="el-GR" altLang="en-US" b="1" dirty="0"/>
              <a:t>Απλός τόκος</a:t>
            </a:r>
            <a:r>
              <a:rPr lang="en-US" altLang="en-US" b="1" dirty="0"/>
              <a:t>: </a:t>
            </a:r>
            <a:r>
              <a:rPr lang="el-GR" altLang="en-US" dirty="0"/>
              <a:t>ο τόκος που αναλογεί σε ένα κεφάλαιο δεν υπολογίζεται στον τόκο της επόμενης περιόδου</a:t>
            </a:r>
            <a:r>
              <a:rPr lang="en-US" altLang="en-US" dirty="0"/>
              <a:t>.</a:t>
            </a:r>
          </a:p>
          <a:p>
            <a:pPr marL="291600" lvl="1" indent="-291600" eaLnBrk="1" hangingPunct="1">
              <a:buSzPct val="100000"/>
            </a:pPr>
            <a:r>
              <a:rPr lang="el-GR" altLang="en-US" b="1" dirty="0"/>
              <a:t>Σύνθετος τόκος</a:t>
            </a:r>
            <a:r>
              <a:rPr lang="en-US" altLang="en-US" b="1" dirty="0"/>
              <a:t>: </a:t>
            </a:r>
            <a:r>
              <a:rPr lang="el-GR" altLang="en-US" dirty="0"/>
              <a:t>η πιο συνηθισμένη περίπτωση, οι τόκοι μιας περιόδου κεφαλαιοποιούνται και λαμβάνονται υπόψη στον ανατοκισμό της επόμενης περιόδου</a:t>
            </a:r>
            <a:r>
              <a:rPr lang="en-US" alt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3427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81888"/>
          </a:xfrm>
        </p:spPr>
        <p:txBody>
          <a:bodyPr/>
          <a:lstStyle/>
          <a:p>
            <a:r>
              <a:rPr lang="el-GR" altLang="en-US" sz="4000" dirty="0"/>
              <a:t>Συμπεράσματα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555"/>
            <a:ext cx="8229600" cy="3297237"/>
          </a:xfrm>
        </p:spPr>
        <p:txBody>
          <a:bodyPr/>
          <a:lstStyle/>
          <a:p>
            <a:pPr marL="514350" indent="-514350" eaLnBrk="1" hangingPunct="1">
              <a:buAutoNum type="arabicPeriod"/>
            </a:pPr>
            <a:r>
              <a:rPr lang="el-GR" altLang="en-US" sz="2000" b="1" dirty="0"/>
              <a:t>Τα τεκμαρτά προθεσμιακά επιτόκια αντανακλούν τις προσδοκίες των επενδυτών για τα μελλοντικά βραχυχρόνια επιτόκια, δηλ. την πορεία της νομισματικής πολιτικής.</a:t>
            </a:r>
          </a:p>
          <a:p>
            <a:pPr marL="514350" indent="-514350" eaLnBrk="1" hangingPunct="1">
              <a:buAutoNum type="arabicPeriod"/>
            </a:pPr>
            <a:r>
              <a:rPr lang="el-GR" altLang="en-US" sz="2000" b="1" dirty="0"/>
              <a:t>Το ασφάλιστρο ρευστότητας αυξάνει με τη διάρκεια των ομολόγων, δηλ. ομόλογα με μικρή διάρκεια (π.χ. 2 χρόνια) θα έχουν χαμηλότερα ασφάλιστρα ρευστότητας σε σύγκριση με ομόλογα μεγάλης διάρκειας (π.χ. 10-ετή). Ο λόγος είναι ότι η αβεβαιότητα για την πορεία της νομισματικής πολιτικής είναι μεγαλύτερη για μεγάλους χρονικούς ορίζοντες.</a:t>
            </a:r>
          </a:p>
          <a:p>
            <a:pPr marL="514350" indent="-514350" eaLnBrk="1" hangingPunct="1">
              <a:buAutoNum type="arabicPeriod"/>
            </a:pPr>
            <a:r>
              <a:rPr lang="el-GR" altLang="en-US" sz="2000" b="1" dirty="0"/>
              <a:t>Υποθέτοντας ότι οι αποδόσεις των ομολόγων καθορίζονται αποκλειστικά από τις προσδοκίες για τα μελλοντικά βραχυχρόνια επιτόκια και τα προθεσμιακά ασφάλιστρα (</a:t>
            </a:r>
            <a:r>
              <a:rPr lang="en-US" altLang="en-US" sz="2000" b="1" dirty="0"/>
              <a:t>term </a:t>
            </a:r>
            <a:r>
              <a:rPr lang="en-US" altLang="en-US" sz="2000" b="1" dirty="0" err="1"/>
              <a:t>premia</a:t>
            </a:r>
            <a:r>
              <a:rPr lang="en-US" altLang="en-US" sz="2000" b="1" dirty="0"/>
              <a:t>),</a:t>
            </a:r>
            <a:r>
              <a:rPr lang="el-GR" altLang="en-US" sz="2000" b="1" dirty="0"/>
              <a:t> οι αποδόσεις των ομολόγων με μικρές διάρκειες θα καθορίζονται σε μεγαλύτερο βαθμό από προσδοκίες για μελλοντικά βραχυχρόνια επιτόκια ενώ για μεγαλύτερες διάρκειες τα προθεσμιακά ασφάλιστρα θα παίζουν πιο σημαντικό ρόλο.</a:t>
            </a: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466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Θεωρία δανειακών κεφαλαίων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608" indent="-292608" eaLnBrk="1" hangingPunct="1">
              <a:spcBef>
                <a:spcPts val="1000"/>
              </a:spcBef>
              <a:buSzPct val="100000"/>
            </a:pPr>
            <a:r>
              <a:rPr lang="el-GR" altLang="en-US" sz="2800" b="1" dirty="0"/>
              <a:t>Η θεωρία δανειακών κεφαλαίων προσπαθεί να ερμηνεύσει τις κινήσεις και την συμπεριφορά των επιτοκίων.</a:t>
            </a:r>
            <a:endParaRPr lang="en-US" altLang="en-US" sz="2800" b="1" dirty="0"/>
          </a:p>
          <a:p>
            <a:pPr marL="292608" indent="-292608" eaLnBrk="1" hangingPunct="1">
              <a:spcBef>
                <a:spcPts val="1000"/>
              </a:spcBef>
              <a:buSzPct val="100000"/>
            </a:pPr>
            <a:r>
              <a:rPr lang="el-GR" altLang="en-US" sz="2800" b="1" dirty="0"/>
              <a:t>Τα επιτόκια καθορίζονται από την προσφορά και την ζήτηση δανειακών κεφαλαίων.</a:t>
            </a:r>
          </a:p>
          <a:p>
            <a:pPr marL="292608" indent="-292608" eaLnBrk="1" hangingPunct="1">
              <a:spcBef>
                <a:spcPts val="1000"/>
              </a:spcBef>
              <a:buSzPct val="100000"/>
            </a:pPr>
            <a:r>
              <a:rPr lang="el-GR" altLang="en-US" sz="2800" b="1" dirty="0"/>
              <a:t>Η συγκεκριμένη θεωρία κατηγοριοποιεί τους συμμετέχοντες στην αγορά-πχ. Καταναλωτές, επιχειρήσεις, κυβερνήσεις και ξένους</a:t>
            </a:r>
            <a:r>
              <a:rPr lang="mr-IN" altLang="en-US" sz="2800" b="1" dirty="0"/>
              <a:t>–</a:t>
            </a:r>
            <a:r>
              <a:rPr lang="el-GR" altLang="en-US" sz="2800" b="1" dirty="0"/>
              <a:t>ως οντότητες που έχουν πλεόνασμα ή έλλειμμα κεφαλαίων. </a:t>
            </a:r>
            <a:endParaRPr lang="en-US" alt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8039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08"/>
            <a:ext cx="7543800" cy="781888"/>
          </a:xfrm>
        </p:spPr>
        <p:txBody>
          <a:bodyPr/>
          <a:lstStyle/>
          <a:p>
            <a:r>
              <a:rPr lang="el-GR" altLang="en-US" sz="2800" dirty="0"/>
              <a:t>Εφαρμογές: Βραχυχρόνια επιτόκια στην Ευρωζώνη και προσδοκίες όπως αποτυπώνονται στα προθεσμιακά επιτόκια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29637"/>
            <a:ext cx="6570290" cy="42416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733" y="5761852"/>
            <a:ext cx="689909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50"/>
              </a:lnSpc>
              <a:spcAft>
                <a:spcPts val="1200"/>
              </a:spcAft>
            </a:pPr>
            <a:r>
              <a:rPr lang="el-G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Σημείωση: Οι πορτοκαλί γραμμές δείχνουν το επίπεδο του βασικού επιτοκίου (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Deposit Facility Rate</a:t>
            </a:r>
            <a:r>
              <a:rPr lang="el-G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της ΕΚΤ) και οι μπλε γραμμές υποδεικνύουν το αναμενόμενο βασικό επιτόκιο, όπως διαμορφώνεται στις αγορές </a:t>
            </a:r>
            <a:r>
              <a:rPr lang="el-G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επιτοκιακών</a:t>
            </a:r>
            <a:r>
              <a:rPr lang="el-G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παραγώγων, με χρονικό ορίζοντα πρόβλεψης έξι μηνών. </a:t>
            </a:r>
            <a:endParaRPr lang="el-G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41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67"/>
            <a:ext cx="7543800" cy="781888"/>
          </a:xfrm>
        </p:spPr>
        <p:txBody>
          <a:bodyPr/>
          <a:lstStyle/>
          <a:p>
            <a:r>
              <a:rPr lang="el-GR" altLang="en-US" sz="4000" dirty="0"/>
              <a:t>Εφαρμογές: Αποδόσεις ομολόγων της Ευρωζώνης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95209" y="1344351"/>
            <a:ext cx="78057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Προκειμένου να μετρηθεί η επίδραση στις ομολογιακές αποδόσεις των μεταβολών στις προσδοκίες για τα βασικά επιτόκια εκτιμήθηκε σχετικό οικονομετρικό υπόδειγμα. </a:t>
            </a:r>
          </a:p>
          <a:p>
            <a:pPr algn="just">
              <a:spcAft>
                <a:spcPts val="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συνιστώσα που αποδίδεται στις προσδοκίες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expectations component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σχετίζεται με τα αναμενόμενα βραχυχρόνια επιτόκια. </a:t>
            </a:r>
          </a:p>
          <a:p>
            <a:pPr algn="just">
              <a:spcAft>
                <a:spcPts val="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συνιστώσα που σχετίζεται με τους κινδύνους των ομολόγων μεγαλύτερης διάρκειας αντανακλά</a:t>
            </a:r>
            <a:r>
              <a:rPr lang="el-GR" dirty="0">
                <a:latin typeface="Segoe UI" panose="020B0502040204020203" pitchFamily="34" charset="0"/>
                <a:ea typeface="Calibri" panose="020F0502020204030204" pitchFamily="34" charset="0"/>
              </a:rPr>
              <a:t> την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αβεβαιότητα για την πορεία των επιτοκίων μέχρι τη λήξη του ομολόγου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 premium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η οποία αυξάνεται με τη διάρκεια του ομολόγου,  αλλά και τις προτιμήσεις των επενδυτών.</a:t>
            </a:r>
          </a:p>
          <a:p>
            <a:pPr algn="just">
              <a:spcAft>
                <a:spcPts val="0"/>
              </a:spcAft>
            </a:pP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l-GR" sz="1800" b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31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67"/>
            <a:ext cx="7543800" cy="781888"/>
          </a:xfrm>
        </p:spPr>
        <p:txBody>
          <a:bodyPr/>
          <a:lstStyle/>
          <a:p>
            <a:r>
              <a:rPr lang="el-GR" altLang="en-US" sz="4000" dirty="0"/>
              <a:t>Εφαρμογές: Αποδόσεις ομολόγων της Ευρωζώνης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5209" y="1344351"/>
                <a:ext cx="8491591" cy="5139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l-G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Οικονομετρική εκτίμηση:</a:t>
                </a:r>
              </a:p>
              <a:p>
                <a:pPr algn="just">
                  <a:spcAft>
                    <a:spcPts val="0"/>
                  </a:spcAft>
                </a:pPr>
                <a:endParaRPr lang="el-G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𝜇𝜀𝜎𝜊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𝑓𝑜𝑟𝑤𝑎𝑟𝑑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𝑟𝑎𝑡𝑒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𝜀𝜋𝜊𝜇𝜀𝜈𝜔𝜈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Ν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ετων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ε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l-G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l-GR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b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Απόδοση στη λήξη ομολόγου του Γερμανικού Δημοσίου (</a:t>
                </a:r>
                <a:r>
                  <a:rPr lang="en-US" b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bund) </a:t>
                </a:r>
                <a:r>
                  <a:rPr lang="el-GR" b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διάρκειας Ν ετών</a:t>
                </a:r>
                <a:endParaRPr lang="el-GR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l-GR" b="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παράμετροι, ε: κατάλοιπο παλινδρόμησης. </a:t>
                </a:r>
              </a:p>
              <a:p>
                <a:pPr algn="just">
                  <a:spcAft>
                    <a:spcPts val="0"/>
                  </a:spcAft>
                </a:pPr>
                <a:endParaRPr lang="el-G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Συνιστώσα προσδοκιών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𝜇𝜀𝜎𝜊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𝑓𝑜𝑟𝑤𝑎𝑟𝑑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𝑟𝑎𝑡𝑒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𝜀𝜋𝜊𝜇𝜀𝜈𝜔𝜈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  <m: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ετων</m:t>
                        </m:r>
                      </m:e>
                    </m:d>
                  </m:oMath>
                </a14:m>
                <a:endParaRPr lang="el-GR" sz="2000" b="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Συνιστώσα αβεβαιότητας (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 premium)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ε</m:t>
                    </m:r>
                  </m:oMath>
                </a14:m>
                <a:endParaRPr lang="en-US" sz="2000" b="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l-GR" b="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l-GR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Σημείωση: Η μέθοδος αυτή μπορεί να εφαρμοστεί για ομόλογα χωρίς πιστωτικό κίνδυνο. Τα </a:t>
                </a:r>
                <a:r>
                  <a:rPr lang="en-US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bunds </a:t>
                </a:r>
                <a:r>
                  <a:rPr lang="el-GR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είναι τέτοια ομόλογα καθώς το Γερμανικό Δημόσιο αξιολογείται από τους οίκους ως ΑΑΑ.</a:t>
                </a:r>
                <a:endParaRPr lang="el-GR" b="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09" y="1344351"/>
                <a:ext cx="8491591" cy="5139869"/>
              </a:xfrm>
              <a:prstGeom prst="rect">
                <a:avLst/>
              </a:prstGeom>
              <a:blipFill>
                <a:blip r:embed="rId3"/>
                <a:stretch>
                  <a:fillRect l="-1077" t="-949" r="-1149" b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183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67"/>
            <a:ext cx="7543800" cy="781888"/>
          </a:xfrm>
        </p:spPr>
        <p:txBody>
          <a:bodyPr/>
          <a:lstStyle/>
          <a:p>
            <a:r>
              <a:rPr lang="el-GR" altLang="en-US" sz="4000" dirty="0"/>
              <a:t>Εφαρμογές: Αποδόσεις ομολόγων της Ευρωζώνης. Εκτιμήσεις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51" y="1609265"/>
            <a:ext cx="4099387" cy="445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645" y="1609265"/>
            <a:ext cx="4173719" cy="44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25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67"/>
            <a:ext cx="7543800" cy="781888"/>
          </a:xfrm>
        </p:spPr>
        <p:txBody>
          <a:bodyPr/>
          <a:lstStyle/>
          <a:p>
            <a:r>
              <a:rPr lang="el-GR" altLang="en-US" sz="3200" dirty="0"/>
              <a:t>Εφαρμογές: Αποδόσεις 10-ετούς ομολόγου του Ελληνικού Δημοσίου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258" y="1407462"/>
            <a:ext cx="4217541" cy="4840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263" y="1300148"/>
                <a:ext cx="4381996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Τα ομόλογα του Ελληνικού Δημοσίου εμπεριέχουν και πιστωτικό κίνδυνο.</a:t>
                </a:r>
              </a:p>
              <a:p>
                <a:r>
                  <a:rPr lang="el-GR" sz="2000" dirty="0"/>
                  <a:t>Αυτός αντανακλάται στα </a:t>
                </a:r>
                <a:r>
                  <a:rPr lang="en-US" sz="2000" dirty="0"/>
                  <a:t>Credit Default Spreads, CDS.</a:t>
                </a:r>
                <a:r>
                  <a:rPr lang="el-GR" sz="2000" dirty="0"/>
                  <a:t> </a:t>
                </a:r>
              </a:p>
              <a:p>
                <a:r>
                  <a:rPr lang="el-GR" sz="2000" dirty="0"/>
                  <a:t>Για την ποσοτικοποίηση του εκτιμάται η παλινδρόμηση: </a:t>
                </a:r>
                <a:endParaRPr lang="el-GR" sz="2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l-GR" sz="2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el-G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γCDS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η</m:t>
                    </m:r>
                  </m:oMath>
                </a14:m>
                <a:r>
                  <a:rPr lang="el-GR" sz="2000" dirty="0"/>
                  <a:t> </a:t>
                </a:r>
              </a:p>
              <a:p>
                <a:endParaRPr lang="el-GR" sz="20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lang="el-GR" sz="2000" dirty="0"/>
                  <a:t>: παράμετρος,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η</m:t>
                    </m:r>
                  </m:oMath>
                </a14:m>
                <a:r>
                  <a:rPr lang="el-GR" sz="2000" dirty="0"/>
                  <a:t>: κατάλοιπο.</a:t>
                </a:r>
              </a:p>
              <a:p>
                <a:endParaRPr lang="el-GR" sz="20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CDS</m:t>
                    </m:r>
                  </m:oMath>
                </a14:m>
                <a:r>
                  <a:rPr lang="el-GR" sz="2000" dirty="0"/>
                  <a:t>: πιστωτικός κίνδυνος</a:t>
                </a:r>
              </a:p>
              <a:p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l-GR" sz="2000" dirty="0"/>
                  <a:t>: </a:t>
                </a: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Συνιστώσα αβεβαιότητας (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 premium) </a:t>
                </a:r>
                <a:endParaRPr lang="el-GR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3" y="1300148"/>
                <a:ext cx="4381996" cy="4401205"/>
              </a:xfrm>
              <a:prstGeom prst="rect">
                <a:avLst/>
              </a:prstGeom>
              <a:blipFill>
                <a:blip r:embed="rId4"/>
                <a:stretch>
                  <a:fillRect l="-1391" t="-693" r="-1530" b="-15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491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D85-CD3A-4267-BB32-E314F9C2B370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1"/>
                <a:ext cx="8229600" cy="597666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sz="4400" b="1" dirty="0">
                    <a:latin typeface="Cambria" panose="02040503050406030204" pitchFamily="18" charset="0"/>
                  </a:rPr>
                  <a:t>Τιμή, απόδοση και προεξοφλητικό επιτόκιο</a:t>
                </a:r>
              </a:p>
              <a:p>
                <a:pPr marL="0" indent="0">
                  <a:buNone/>
                </a:pPr>
                <a:endParaRPr lang="en-US" sz="3300" b="1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3300" b="1" dirty="0">
                    <a:latin typeface="Cambria" panose="02040503050406030204" pitchFamily="18" charset="0"/>
                  </a:rPr>
                  <a:t>Η έννοια της μελλοντικής αξίας</a:t>
                </a:r>
              </a:p>
              <a:p>
                <a:pPr lvl="0"/>
                <a:r>
                  <a:rPr lang="el-GR" sz="2900" dirty="0">
                    <a:latin typeface="Cambria" panose="02040503050406030204" pitchFamily="18" charset="0"/>
                  </a:rPr>
                  <a:t>Η μελλοντική αξία </a:t>
                </a:r>
                <a:r>
                  <a:rPr lang="en-US" sz="2900" dirty="0">
                    <a:latin typeface="Cambria" panose="02040503050406030204" pitchFamily="18" charset="0"/>
                  </a:rPr>
                  <a:t>(F) </a:t>
                </a:r>
                <a:r>
                  <a:rPr lang="el-GR" sz="2900" dirty="0">
                    <a:latin typeface="Cambria" panose="02040503050406030204" pitchFamily="18" charset="0"/>
                  </a:rPr>
                  <a:t>ενός χρηματικού ποσού </a:t>
                </a:r>
                <a:r>
                  <a:rPr lang="en-US" sz="2900" dirty="0">
                    <a:latin typeface="Cambria" panose="02040503050406030204" pitchFamily="18" charset="0"/>
                  </a:rPr>
                  <a:t>P</a:t>
                </a:r>
                <a:r>
                  <a:rPr lang="el-GR" sz="2900" dirty="0">
                    <a:latin typeface="Cambria" panose="02040503050406030204" pitchFamily="18" charset="0"/>
                  </a:rPr>
                  <a:t> με σταθερή αναμενόμενη απόδοση</a:t>
                </a:r>
                <a:r>
                  <a:rPr lang="en-US" sz="2900" dirty="0">
                    <a:latin typeface="Cambria" panose="02040503050406030204" pitchFamily="18" charset="0"/>
                  </a:rPr>
                  <a:t> r </a:t>
                </a:r>
                <a:r>
                  <a:rPr lang="el-GR" sz="2900" dirty="0">
                    <a:latin typeface="Cambria" panose="02040503050406030204" pitchFamily="18" charset="0"/>
                  </a:rPr>
                  <a:t> είναι συνάρτηση της διάρκειας  και της συχνότητας ανατοκισμού </a:t>
                </a:r>
              </a:p>
              <a:p>
                <a:pPr lvl="0"/>
                <a:r>
                  <a:rPr lang="el-GR" sz="2900" dirty="0">
                    <a:latin typeface="Cambria" panose="02040503050406030204" pitchFamily="18" charset="0"/>
                  </a:rPr>
                  <a:t>Η μελλοντική αξία με ανατοκισμό μια φορά ανά περίοδο (έτος) ορίζεται ως:</a:t>
                </a:r>
                <a:r>
                  <a:rPr lang="en-US" sz="2900" dirty="0">
                    <a:latin typeface="Cambria" panose="02040503050406030204" pitchFamily="18" charset="0"/>
                  </a:rPr>
                  <a:t> 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𝐹</m:t>
                    </m:r>
                    <m:r>
                      <a:rPr lang="el-GR" sz="2900" i="1">
                        <a:latin typeface="Cambria Math"/>
                      </a:rPr>
                      <m:t>=</m:t>
                    </m:r>
                    <m:r>
                      <a:rPr lang="el-GR" sz="2900" i="1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900" i="1">
                            <a:latin typeface="Cambria Math"/>
                          </a:rPr>
                          <m:t>(1+</m:t>
                        </m:r>
                        <m:r>
                          <a:rPr lang="el-GR" sz="2900" i="1">
                            <a:latin typeface="Cambria Math"/>
                          </a:rPr>
                          <m:t>𝑟</m:t>
                        </m:r>
                        <m:r>
                          <a:rPr lang="el-GR" sz="29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l-GR" sz="29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</a:t>
                </a:r>
                <a:endParaRPr lang="en-US" sz="2900" dirty="0">
                  <a:latin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900" dirty="0">
                    <a:latin typeface="Cambria" panose="02040503050406030204" pitchFamily="18" charset="0"/>
                  </a:rPr>
                  <a:t>       </a:t>
                </a:r>
                <a:r>
                  <a:rPr lang="el-GR" sz="2900" dirty="0">
                    <a:latin typeface="Cambria" panose="02040503050406030204" pitchFamily="18" charset="0"/>
                  </a:rPr>
                  <a:t>Παράδειγμα : Αν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𝑃</m:t>
                    </m:r>
                    <m:r>
                      <a:rPr lang="el-GR" sz="2900" i="1">
                        <a:latin typeface="Cambria Math"/>
                      </a:rPr>
                      <m:t>=1000</m:t>
                    </m:r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</a:t>
                </a:r>
                <a:r>
                  <a:rPr lang="en-US" sz="2900" i="1" dirty="0">
                    <a:latin typeface="Cambria" panose="02040503050406030204" pitchFamily="18" charset="0"/>
                  </a:rPr>
                  <a:t>EUR</a:t>
                </a:r>
                <a:r>
                  <a:rPr lang="el-GR" sz="2900" dirty="0">
                    <a:latin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,</m:t>
                    </m:r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𝑟</m:t>
                    </m:r>
                    <m:r>
                      <a:rPr lang="el-GR" sz="2900" i="1">
                        <a:latin typeface="Cambria Math"/>
                      </a:rPr>
                      <m:t>=0,10  </m:t>
                    </m:r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900" i="1">
                            <a:latin typeface="Cambria Math"/>
                          </a:rPr>
                          <m:t>10%</m:t>
                        </m:r>
                      </m:e>
                    </m:d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,    2 χρόνια, τότε</a:t>
                </a:r>
                <a:endParaRPr lang="en-US" sz="2900" dirty="0">
                  <a:latin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900" dirty="0">
                    <a:latin typeface="Cambria" panose="02040503050406030204" pitchFamily="18" charset="0"/>
                  </a:rPr>
                  <a:t>  </a:t>
                </a:r>
                <a:r>
                  <a:rPr lang="el-GR" sz="2900" dirty="0">
                    <a:latin typeface="Cambria" panose="02040503050406030204" pitchFamily="18" charset="0"/>
                  </a:rPr>
                  <a:t> </a:t>
                </a:r>
                <a:r>
                  <a:rPr lang="en-US" sz="2900" dirty="0">
                    <a:latin typeface="Cambria" panose="02040503050406030204" pitchFamily="18" charset="0"/>
                  </a:rPr>
                  <a:t>   </a:t>
                </a:r>
                <a:r>
                  <a:rPr lang="el-GR" sz="29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𝐹</m:t>
                    </m:r>
                    <m:r>
                      <a:rPr lang="el-GR" sz="2900" i="1">
                        <a:latin typeface="Cambria Math"/>
                      </a:rPr>
                      <m:t>=1000 </m:t>
                    </m:r>
                    <m:sSup>
                      <m:sSup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900" i="1">
                                <a:latin typeface="Cambria Math"/>
                              </a:rPr>
                              <m:t>1+0,1</m:t>
                            </m:r>
                          </m:e>
                        </m:d>
                      </m:e>
                      <m:sup>
                        <m:r>
                          <a:rPr lang="el-GR" sz="29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900" i="1">
                        <a:latin typeface="Cambria Math"/>
                      </a:rPr>
                      <m:t>=1210 </m:t>
                    </m:r>
                    <m:r>
                      <a:rPr lang="el-GR" sz="2900" i="1">
                        <a:latin typeface="Cambria Math"/>
                      </a:rPr>
                      <m:t>𝐸𝑈𝑅</m:t>
                    </m:r>
                  </m:oMath>
                </a14:m>
                <a:endParaRPr lang="el-GR" sz="2900" dirty="0">
                  <a:latin typeface="Cambria" panose="02040503050406030204" pitchFamily="18" charset="0"/>
                </a:endParaRPr>
              </a:p>
              <a:p>
                <a:pPr lvl="0"/>
                <a:r>
                  <a:rPr lang="el-GR" sz="2900" dirty="0">
                    <a:latin typeface="Cambria" panose="02040503050406030204" pitchFamily="18" charset="0"/>
                  </a:rPr>
                  <a:t>Η μελλοντική αξία με ανατοκισμό  φορές ανά περίοδο ορίζεται ως :</a:t>
                </a:r>
                <a:endParaRPr lang="en-US" sz="2900" dirty="0">
                  <a:latin typeface="Cambria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l-GR" sz="25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500" i="1">
                        <a:latin typeface="Cambria Math"/>
                      </a:rPr>
                      <m:t>𝐹</m:t>
                    </m:r>
                    <m:r>
                      <a:rPr lang="el-GR" sz="2500" i="1">
                        <a:latin typeface="Cambria Math"/>
                      </a:rPr>
                      <m:t>=</m:t>
                    </m:r>
                    <m:r>
                      <a:rPr lang="el-GR" sz="2500" i="1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l-GR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5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l-GR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500" i="1">
                                    <a:latin typeface="Cambria Math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l-GR" sz="25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l-GR" sz="2500" i="1">
                            <a:latin typeface="Cambria Math"/>
                          </a:rPr>
                          <m:t>𝑚𝑇</m:t>
                        </m:r>
                      </m:sup>
                    </m:sSup>
                  </m:oMath>
                </a14:m>
                <a:endParaRPr lang="en-US" sz="2500" dirty="0">
                  <a:latin typeface="Cambria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l-GR" sz="2900" dirty="0">
                    <a:latin typeface="Cambria" panose="02040503050406030204" pitchFamily="18" charset="0"/>
                  </a:rPr>
                  <a:t>Παράδειγμα: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900" i="1">
                            <a:latin typeface="Cambria Math"/>
                          </a:rPr>
                          <m:t>𝑟</m:t>
                        </m:r>
                        <m:r>
                          <a:rPr lang="el-GR" sz="2900" i="1">
                            <a:latin typeface="Cambria Math"/>
                          </a:rPr>
                          <m:t>=0,10</m:t>
                        </m:r>
                      </m:e>
                    </m:d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900" i="1">
                            <a:latin typeface="Cambria Math"/>
                          </a:rPr>
                          <m:t>10%</m:t>
                        </m:r>
                      </m:e>
                    </m:d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𝑇</m:t>
                    </m:r>
                    <m:r>
                      <a:rPr lang="el-GR" sz="2900" i="1">
                        <a:latin typeface="Cambria Math"/>
                      </a:rPr>
                      <m:t>=2</m:t>
                    </m:r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 χρόνια,</a:t>
                </a:r>
                <a14:m>
                  <m:oMath xmlns:m="http://schemas.openxmlformats.org/officeDocument/2006/math">
                    <m:r>
                      <a:rPr lang="en-US" sz="2900" b="0" i="0" smtClean="0">
                        <a:latin typeface="Cambria Math"/>
                      </a:rPr>
                      <m:t>   </m:t>
                    </m:r>
                    <m:r>
                      <a:rPr lang="el-GR" sz="2900" i="1">
                        <a:latin typeface="Cambria Math"/>
                      </a:rPr>
                      <m:t>𝑚</m:t>
                    </m:r>
                    <m:r>
                      <a:rPr lang="el-GR" sz="2900" i="1">
                        <a:latin typeface="Cambria Math"/>
                      </a:rPr>
                      <m:t>=2:</m:t>
                    </m:r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𝐹</m:t>
                    </m:r>
                    <m:r>
                      <a:rPr lang="el-GR" sz="2900" i="1">
                        <a:latin typeface="Cambria Math"/>
                      </a:rPr>
                      <m:t>=1000</m:t>
                    </m:r>
                    <m:sSup>
                      <m:sSup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900" i="1">
                                <a:latin typeface="Cambria Math"/>
                              </a:rPr>
                              <m:t>1+0,1/2</m:t>
                            </m:r>
                          </m:e>
                        </m:d>
                      </m:e>
                      <m:sup>
                        <m:r>
                          <a:rPr lang="el-GR" sz="29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l-GR" sz="2900" i="1">
                        <a:latin typeface="Cambria Math"/>
                      </a:rPr>
                      <m:t>=1215,51 </m:t>
                    </m:r>
                    <m:r>
                      <a:rPr lang="el-GR" sz="2900" i="1">
                        <a:latin typeface="Cambria Math"/>
                      </a:rPr>
                      <m:t>𝐸𝑈𝑅</m:t>
                    </m:r>
                  </m:oMath>
                </a14:m>
                <a:endParaRPr lang="el-GR" sz="2900" dirty="0">
                  <a:latin typeface="Cambria" panose="02040503050406030204" pitchFamily="18" charset="0"/>
                </a:endParaRPr>
              </a:p>
              <a:p>
                <a:pPr lvl="0"/>
                <a:r>
                  <a:rPr lang="el-GR" sz="2900" dirty="0">
                    <a:latin typeface="Cambria" panose="02040503050406030204" pitchFamily="18" charset="0"/>
                  </a:rPr>
                  <a:t>Η συχνότητα ανατοκισμού αυξάνει την </a:t>
                </a:r>
                <a:r>
                  <a:rPr lang="el-GR" sz="2900" dirty="0" err="1">
                    <a:latin typeface="Cambria" panose="02040503050406030204" pitchFamily="18" charset="0"/>
                  </a:rPr>
                  <a:t>ετησιοποιημένη</a:t>
                </a:r>
                <a:r>
                  <a:rPr lang="el-GR" sz="2900" dirty="0">
                    <a:latin typeface="Cambria" panose="02040503050406030204" pitchFamily="18" charset="0"/>
                  </a:rPr>
                  <a:t> απόδοση</a:t>
                </a:r>
              </a:p>
              <a:p>
                <a:pPr lvl="0"/>
                <a:r>
                  <a:rPr lang="el-GR" sz="2900" dirty="0">
                    <a:latin typeface="Cambria" panose="02040503050406030204" pitchFamily="18" charset="0"/>
                  </a:rPr>
                  <a:t>Το όριο της φόρμουλας </a:t>
                </a: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𝐹</m:t>
                    </m:r>
                    <m:r>
                      <a:rPr lang="el-GR" sz="2900" i="1">
                        <a:latin typeface="Cambria Math"/>
                      </a:rPr>
                      <m:t>=</m:t>
                    </m:r>
                    <m:r>
                      <a:rPr lang="el-GR" sz="2900" i="1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9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l-GR" sz="2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900" i="1">
                                    <a:latin typeface="Cambria Math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l-GR" sz="29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l-GR" sz="2900" i="1">
                            <a:latin typeface="Cambria Math"/>
                          </a:rPr>
                          <m:t>𝑚𝑇</m:t>
                        </m:r>
                      </m:sup>
                    </m:sSup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όταν ο ανατοκισμός είναι συνεχής</a:t>
                </a:r>
                <a:endParaRPr lang="en-US" sz="2900" dirty="0">
                  <a:latin typeface="Cambria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/>
                          </a:rPr>
                          <m:t>𝑚</m:t>
                        </m:r>
                        <m:r>
                          <a:rPr lang="el-GR" sz="2900" i="1">
                            <a:latin typeface="Cambria Math"/>
                          </a:rPr>
                          <m:t>→∞</m:t>
                        </m:r>
                      </m:e>
                    </m:d>
                  </m:oMath>
                </a14:m>
                <a:r>
                  <a:rPr lang="en-US" sz="2900" dirty="0">
                    <a:latin typeface="Cambria" panose="02040503050406030204" pitchFamily="18" charset="0"/>
                  </a:rPr>
                  <a:t> </a:t>
                </a:r>
                <a:r>
                  <a:rPr lang="el-GR" sz="2900" dirty="0">
                    <a:latin typeface="Cambria" panose="02040503050406030204" pitchFamily="18" charset="0"/>
                  </a:rPr>
                  <a:t>είναι </a:t>
                </a:r>
              </a:p>
              <a:p>
                <a:pPr marL="0" indent="0" algn="ctr">
                  <a:buNone/>
                </a:pPr>
                <a:r>
                  <a:rPr lang="el-GR" sz="2900" dirty="0"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l-GR" sz="2900" i="1">
                        <a:latin typeface="Cambria Math"/>
                      </a:rPr>
                      <m:t>𝐹</m:t>
                    </m:r>
                    <m:r>
                      <a:rPr lang="el-GR" sz="29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900" i="1">
                            <a:latin typeface="Cambria Math"/>
                          </a:rPr>
                          <m:t>𝑃𝑒</m:t>
                        </m:r>
                      </m:e>
                      <m:sup>
                        <m:r>
                          <a:rPr lang="el-GR" sz="2900" i="1">
                            <a:latin typeface="Cambria Math"/>
                          </a:rPr>
                          <m:t>𝑟𝑇</m:t>
                        </m:r>
                      </m:sup>
                    </m:sSup>
                  </m:oMath>
                </a14:m>
                <a:endParaRPr lang="el-GR" sz="2900" dirty="0">
                  <a:latin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l-GR" sz="2900" dirty="0">
                    <a:latin typeface="Cambria" panose="02040503050406030204" pitchFamily="18" charset="0"/>
                  </a:rPr>
                  <a:t>Όπου  </a:t>
                </a:r>
                <a14:m>
                  <m:oMath xmlns:m="http://schemas.openxmlformats.org/officeDocument/2006/math">
                    <m:r>
                      <a:rPr lang="en-GB" sz="2900" i="1">
                        <a:latin typeface="Cambria Math"/>
                      </a:rPr>
                      <m:t>𝑒</m:t>
                    </m:r>
                    <m:r>
                      <a:rPr lang="el-GR" sz="29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29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GB" sz="2900" i="1">
                                <a:latin typeface="Cambria Math"/>
                              </a:rPr>
                              <m:t>𝑚</m:t>
                            </m:r>
                            <m:r>
                              <a:rPr lang="el-GR" sz="29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2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900" i="1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l-GR" sz="29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9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9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l-GR" sz="2900" i="1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GB" sz="2900" i="1"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2900" i="1">
                                <a:latin typeface="Cambria Math"/>
                              </a:rPr>
                              <m:t>𝑚</m:t>
                            </m:r>
                            <m:r>
                              <a:rPr lang="el-GR" sz="2900" i="1">
                                <a:latin typeface="Cambria Math"/>
                              </a:rPr>
                              <m:t>/</m:t>
                            </m:r>
                            <m:r>
                              <a:rPr lang="en-GB" sz="29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el-GR" sz="2900" i="1">
                            <a:latin typeface="Cambria Math"/>
                          </a:rPr>
                          <m:t>=2,71828.</m:t>
                        </m:r>
                      </m:e>
                    </m:func>
                  </m:oMath>
                </a14:m>
                <a:endParaRPr lang="el-GR" sz="2900" dirty="0">
                  <a:latin typeface="Cambria" panose="02040503050406030204" pitchFamily="18" charset="0"/>
                </a:endParaRPr>
              </a:p>
              <a:p>
                <a:endParaRPr lang="el-GR" sz="2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1"/>
                <a:ext cx="8229600" cy="5976663"/>
              </a:xfrm>
              <a:blipFill>
                <a:blip r:embed="rId2"/>
                <a:stretch>
                  <a:fillRect l="-1481" t="-24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425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D85-CD3A-4267-BB32-E314F9C2B370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121" y="370347"/>
                <a:ext cx="8229600" cy="525658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el-GR" sz="2600" b="1" dirty="0">
                    <a:latin typeface="Cambria" panose="02040503050406030204" pitchFamily="18" charset="0"/>
                  </a:rPr>
                  <a:t>Η έννοια της παρούσας αξίας</a:t>
                </a:r>
                <a:endParaRPr lang="en-US" sz="2600" b="1" dirty="0">
                  <a:latin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2600" b="1" dirty="0">
                  <a:latin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2600" b="1" dirty="0">
                  <a:latin typeface="Cambria" panose="02040503050406030204" pitchFamily="18" charset="0"/>
                </a:endParaRPr>
              </a:p>
              <a:p>
                <a:pPr lvl="0" algn="just"/>
                <a:r>
                  <a:rPr lang="el-GR" sz="2200" dirty="0">
                    <a:latin typeface="Cambria" panose="02040503050406030204" pitchFamily="18" charset="0"/>
                  </a:rPr>
                  <a:t>Αν ένα ποσό</a:t>
                </a:r>
                <a:r>
                  <a:rPr lang="en-US" sz="2200" dirty="0">
                    <a:latin typeface="Cambria" panose="02040503050406030204" pitchFamily="18" charset="0"/>
                  </a:rPr>
                  <a:t> </a:t>
                </a:r>
                <a:r>
                  <a:rPr lang="en-US" sz="2200" i="1" dirty="0">
                    <a:latin typeface="Cambria" panose="02040503050406030204" pitchFamily="18" charset="0"/>
                  </a:rPr>
                  <a:t>F</a:t>
                </a:r>
                <a:r>
                  <a:rPr lang="el-GR" sz="2200" dirty="0">
                    <a:latin typeface="Cambria" panose="02040503050406030204" pitchFamily="18" charset="0"/>
                  </a:rPr>
                  <a:t> αναμένεται να εισπραχθεί σε </a:t>
                </a:r>
                <a:r>
                  <a:rPr lang="en-US" sz="2200" i="1" dirty="0">
                    <a:latin typeface="Cambria" panose="02040503050406030204" pitchFamily="18" charset="0"/>
                  </a:rPr>
                  <a:t>T</a:t>
                </a:r>
                <a:r>
                  <a:rPr lang="el-GR" sz="2200" dirty="0">
                    <a:latin typeface="Cambria" panose="02040503050406030204" pitchFamily="18" charset="0"/>
                  </a:rPr>
                  <a:t> περιόδους, η παρούσα</a:t>
                </a:r>
                <a:br>
                  <a:rPr lang="en-US" sz="2200" dirty="0">
                    <a:latin typeface="Cambria" panose="02040503050406030204" pitchFamily="18" charset="0"/>
                  </a:rPr>
                </a:br>
                <a:r>
                  <a:rPr lang="el-GR" sz="2200" dirty="0">
                    <a:latin typeface="Cambria" panose="02040503050406030204" pitchFamily="18" charset="0"/>
                  </a:rPr>
                  <a:t>αξία του είναι ίση με ένα ποσό</a:t>
                </a:r>
                <a:r>
                  <a:rPr lang="en-US" sz="2200" dirty="0">
                    <a:latin typeface="Cambria" panose="02040503050406030204" pitchFamily="18" charset="0"/>
                  </a:rPr>
                  <a:t> </a:t>
                </a:r>
                <a:r>
                  <a:rPr lang="en-US" sz="2200" i="1" dirty="0">
                    <a:latin typeface="Cambria" panose="02040503050406030204" pitchFamily="18" charset="0"/>
                  </a:rPr>
                  <a:t>P</a:t>
                </a:r>
                <a:r>
                  <a:rPr lang="el-GR" sz="2200" dirty="0">
                    <a:latin typeface="Cambria" panose="02040503050406030204" pitchFamily="18" charset="0"/>
                  </a:rPr>
                  <a:t> το οποίο αν επενδυθεί σήμερα θα δώσει ανατοκισμένο ποσό  </a:t>
                </a:r>
                <a:r>
                  <a:rPr lang="en-GB" sz="2200" i="1" dirty="0">
                    <a:latin typeface="Cambria" panose="02040503050406030204" pitchFamily="18" charset="0"/>
                  </a:rPr>
                  <a:t>F</a:t>
                </a:r>
                <a:r>
                  <a:rPr lang="el-GR" sz="2200" dirty="0">
                    <a:latin typeface="Cambria" panose="02040503050406030204" pitchFamily="18" charset="0"/>
                  </a:rPr>
                  <a:t> σε </a:t>
                </a:r>
                <a:r>
                  <a:rPr lang="en-US" sz="2200" i="1" dirty="0">
                    <a:latin typeface="Cambria" panose="02040503050406030204" pitchFamily="18" charset="0"/>
                  </a:rPr>
                  <a:t>T</a:t>
                </a:r>
                <a:r>
                  <a:rPr lang="el-GR" sz="2200" dirty="0">
                    <a:latin typeface="Cambria" panose="02040503050406030204" pitchFamily="18" charset="0"/>
                  </a:rPr>
                  <a:t> περιόδους.</a:t>
                </a:r>
              </a:p>
              <a:p>
                <a:pPr lvl="0" algn="just"/>
                <a:r>
                  <a:rPr lang="el-GR" sz="2200" dirty="0">
                    <a:latin typeface="Cambria" panose="02040503050406030204" pitchFamily="18" charset="0"/>
                  </a:rPr>
                  <a:t>Η διαδικασία της εύρεσης της παρούσας αξίας μιας μελλοντικής είσπραξης καλείται </a:t>
                </a:r>
                <a:r>
                  <a:rPr lang="el-GR" sz="2200" u="sng" dirty="0">
                    <a:latin typeface="Cambria" panose="02040503050406030204" pitchFamily="18" charset="0"/>
                  </a:rPr>
                  <a:t>προεξόφληση </a:t>
                </a:r>
                <a:r>
                  <a:rPr lang="el-GR" sz="2200" dirty="0">
                    <a:latin typeface="Cambria" panose="02040503050406030204" pitchFamily="18" charset="0"/>
                  </a:rPr>
                  <a:t>και είναι το αντίθετο του </a:t>
                </a:r>
                <a:r>
                  <a:rPr lang="el-GR" sz="2200" dirty="0" err="1">
                    <a:latin typeface="Cambria" panose="02040503050406030204" pitchFamily="18" charset="0"/>
                  </a:rPr>
                  <a:t>ανατοκισμού</a:t>
                </a:r>
                <a:r>
                  <a:rPr lang="el-GR" sz="2200" dirty="0">
                    <a:latin typeface="Cambria" panose="02040503050406030204" pitchFamily="18" charset="0"/>
                  </a:rPr>
                  <a:t>.</a:t>
                </a:r>
                <a:endParaRPr lang="en-US" sz="2200" dirty="0">
                  <a:latin typeface="Cambria" panose="02040503050406030204" pitchFamily="18" charset="0"/>
                </a:endParaRPr>
              </a:p>
              <a:p>
                <a:pPr lvl="0" algn="just"/>
                <a:endParaRPr lang="en-US" sz="2200" dirty="0">
                  <a:latin typeface="Cambria" panose="020405030504060302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el-GR" sz="2200" b="1" dirty="0">
                    <a:latin typeface="Cambria" panose="02040503050406030204" pitchFamily="18" charset="0"/>
                  </a:rPr>
                  <a:t>Προεξόφληση μια φορά ανά περίοδο (έτος)</a:t>
                </a:r>
                <a:endParaRPr lang="el-GR" sz="2200" dirty="0">
                  <a:latin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2200" dirty="0">
                    <a:latin typeface="Cambria" panose="02040503050406030204" pitchFamily="18" charset="0"/>
                  </a:rPr>
                  <a:t>Η παρούσα αξία </a:t>
                </a:r>
                <a:r>
                  <a:rPr lang="en-GB" sz="2200" i="1" dirty="0">
                    <a:latin typeface="Cambria" panose="02040503050406030204" pitchFamily="18" charset="0"/>
                  </a:rPr>
                  <a:t>P </a:t>
                </a:r>
                <a:r>
                  <a:rPr lang="el-GR" sz="2200" dirty="0">
                    <a:latin typeface="Cambria" panose="02040503050406030204" pitchFamily="18" charset="0"/>
                  </a:rPr>
                  <a:t>ενός ποσού το οποίο αναμένεται να εισπραχθεί σε  χρόνια είναι:</a:t>
                </a:r>
              </a:p>
              <a:p>
                <a:pPr lvl="0" algn="just"/>
                <a:r>
                  <a:rPr lang="el-GR" sz="2200" dirty="0">
                    <a:latin typeface="Cambria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l-GR" sz="2200" i="1">
                        <a:latin typeface="Cambria Math"/>
                      </a:rPr>
                      <m:t>𝑃</m:t>
                    </m:r>
                    <m:r>
                      <a:rPr lang="el-GR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200" i="1">
                            <a:latin typeface="Cambria Math"/>
                          </a:rPr>
                          <m:t>𝐹</m:t>
                        </m:r>
                      </m:num>
                      <m:den>
                        <m:sSup>
                          <m:sSupPr>
                            <m:ctrlPr>
                              <a:rPr lang="el-GR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200" i="1">
                                <a:latin typeface="Cambria Math"/>
                              </a:rPr>
                              <m:t>(1+</m:t>
                            </m:r>
                            <m:r>
                              <a:rPr lang="el-GR" sz="2200" i="1">
                                <a:latin typeface="Cambria Math"/>
                              </a:rPr>
                              <m:t>𝑟</m:t>
                            </m:r>
                            <m:r>
                              <a:rPr lang="el-GR" sz="22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l-GR" sz="22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den>
                    </m:f>
                    <m:r>
                      <a:rPr lang="el-GR" sz="2200" i="1">
                        <a:latin typeface="Cambria Math"/>
                      </a:rPr>
                      <m:t>=</m:t>
                    </m:r>
                    <m:r>
                      <a:rPr lang="el-GR" sz="2200" i="1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200" i="1">
                            <a:latin typeface="Cambria Math"/>
                          </a:rPr>
                          <m:t>(1+</m:t>
                        </m:r>
                        <m:r>
                          <a:rPr lang="el-GR" sz="2200" i="1">
                            <a:latin typeface="Cambria Math"/>
                          </a:rPr>
                          <m:t>𝑟</m:t>
                        </m:r>
                        <m:r>
                          <a:rPr lang="el-GR" sz="22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l-GR" sz="2200" i="1">
                            <a:latin typeface="Cambria Math"/>
                          </a:rPr>
                          <m:t>−</m:t>
                        </m:r>
                        <m:r>
                          <a:rPr lang="el-GR" sz="22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200" dirty="0">
                    <a:latin typeface="Cambria" panose="02040503050406030204" pitchFamily="18" charset="0"/>
                  </a:rPr>
                  <a:t>.</a:t>
                </a:r>
                <a:endParaRPr lang="el-GR" sz="2200" dirty="0">
                  <a:latin typeface="Cambria" panose="02040503050406030204" pitchFamily="18" charset="0"/>
                </a:endParaRPr>
              </a:p>
              <a:p>
                <a:pPr lvl="0" algn="just"/>
                <a:r>
                  <a:rPr lang="el-GR" sz="2200" dirty="0">
                    <a:latin typeface="Cambria" panose="02040503050406030204" pitchFamily="18" charset="0"/>
                  </a:rPr>
                  <a:t>Παράδειγμα : Η παρούσα αξία ενός ομολόγου </a:t>
                </a:r>
                <a:r>
                  <a:rPr lang="en-US" sz="2200" dirty="0">
                    <a:latin typeface="Cambria" panose="02040503050406030204" pitchFamily="18" charset="0"/>
                  </a:rPr>
                  <a:t>zero coupon</a:t>
                </a:r>
                <a:r>
                  <a:rPr lang="el-GR" sz="2200" dirty="0">
                    <a:latin typeface="Cambria" panose="02040503050406030204" pitchFamily="18" charset="0"/>
                  </a:rPr>
                  <a:t> σταθερού επιτοκίου 10% με λήξη 5 έτη και ονομαστική τιμή 1000 </a:t>
                </a:r>
                <a:r>
                  <a:rPr lang="en-US" sz="2200" dirty="0">
                    <a:latin typeface="Cambria" panose="02040503050406030204" pitchFamily="18" charset="0"/>
                  </a:rPr>
                  <a:t>EUR</a:t>
                </a:r>
                <a:r>
                  <a:rPr lang="el-GR" sz="2200" dirty="0">
                    <a:latin typeface="Cambria" panose="02040503050406030204" pitchFamily="18" charset="0"/>
                  </a:rPr>
                  <a:t> είναι </a:t>
                </a:r>
                <a:endParaRPr lang="en-US" sz="2200" dirty="0">
                  <a:latin typeface="Cambria" panose="020405030504060302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el-GR" sz="2200" dirty="0"/>
                  <a:t> </a:t>
                </a:r>
                <a14:m>
                  <m:oMath xmlns:m="http://schemas.openxmlformats.org/officeDocument/2006/math">
                    <m:r>
                      <a:rPr lang="el-GR" sz="2200" i="1">
                        <a:latin typeface="Cambria Math"/>
                      </a:rPr>
                      <m:t>𝑃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l-GR" sz="2200" i="1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1+</m:t>
                            </m:r>
                            <m:r>
                              <a:rPr lang="el-GR" sz="2200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r>
                          <a:rPr lang="el-GR" sz="22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=1000</m:t>
                    </m:r>
                    <m:sSup>
                      <m:sSup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1+0,1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=620,92 </m:t>
                    </m:r>
                    <m:r>
                      <a:rPr lang="el-GR" sz="2200" i="1">
                        <a:latin typeface="Cambria Math"/>
                      </a:rPr>
                      <m:t>𝐸𝑈𝑅</m:t>
                    </m:r>
                  </m:oMath>
                </a14:m>
                <a:r>
                  <a:rPr lang="el-GR" sz="2200" dirty="0">
                    <a:latin typeface="Cambria" panose="02040503050406030204" pitchFamily="18" charset="0"/>
                  </a:rPr>
                  <a:t> </a:t>
                </a:r>
                <a:br>
                  <a:rPr lang="en-US" sz="2200" dirty="0">
                    <a:latin typeface="Cambria" panose="02040503050406030204" pitchFamily="18" charset="0"/>
                  </a:rPr>
                </a:br>
                <a:endParaRPr lang="el-GR" sz="2200" dirty="0">
                  <a:latin typeface="Cambria" panose="02040503050406030204" pitchFamily="18" charset="0"/>
                </a:endParaRPr>
              </a:p>
              <a:p>
                <a:pPr lvl="0" algn="just"/>
                <a:r>
                  <a:rPr lang="el-GR" sz="2200" b="1" dirty="0">
                    <a:latin typeface="Cambria" panose="02040503050406030204" pitchFamily="18" charset="0"/>
                  </a:rPr>
                  <a:t>Ο συντελεστής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2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l-GR" sz="2200" b="1" i="1">
                                <a:latin typeface="Cambria Math"/>
                              </a:rPr>
                              <m:t>+</m:t>
                            </m:r>
                            <m:r>
                              <a:rPr lang="el-GR" sz="2200" b="1" i="1">
                                <a:latin typeface="Cambria Math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el-GR" sz="2200" b="1" i="1">
                            <a:latin typeface="Cambria Math"/>
                          </a:rPr>
                          <m:t>−</m:t>
                        </m:r>
                        <m:r>
                          <a:rPr lang="el-GR" sz="2200" b="1" i="1">
                            <a:latin typeface="Cambria Math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l-GR" sz="2200" b="1" dirty="0">
                    <a:latin typeface="Cambria" panose="02040503050406030204" pitchFamily="18" charset="0"/>
                  </a:rPr>
                  <a:t>καλείται συντελεστής προεξόφλησης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121" y="370347"/>
                <a:ext cx="8229600" cy="5256584"/>
              </a:xfrm>
              <a:blipFill>
                <a:blip r:embed="rId2"/>
                <a:stretch>
                  <a:fillRect l="-963" t="-2088" r="-667" b="-8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604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7" y="1196752"/>
            <a:ext cx="761830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D85-CD3A-4267-BB32-E314F9C2B37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67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D85-CD3A-4267-BB32-E314F9C2B370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6996" y="476673"/>
                <a:ext cx="7530008" cy="597666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l-GR" sz="2800" b="1" dirty="0">
                    <a:latin typeface="Cambria" panose="02040503050406030204" pitchFamily="18" charset="0"/>
                  </a:rPr>
                  <a:t>Προεξόφληση περισσότερες φορές ανά περίοδο</a:t>
                </a:r>
                <a:endParaRPr lang="el-GR" sz="28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Cambria" panose="02040503050406030204" pitchFamily="18" charset="0"/>
                  </a:rPr>
                  <a:t>Όταν η προεξόφληση γίνεται </a:t>
                </a:r>
                <a:r>
                  <a:rPr lang="en-US" sz="2400" dirty="0">
                    <a:latin typeface="Cambria" panose="02040503050406030204" pitchFamily="18" charset="0"/>
                  </a:rPr>
                  <a:t>m</a:t>
                </a:r>
                <a:r>
                  <a:rPr lang="el-GR" sz="2400" dirty="0">
                    <a:latin typeface="Cambria" panose="02040503050406030204" pitchFamily="18" charset="0"/>
                  </a:rPr>
                  <a:t> φορές το χρόνο, η παρούσα αξία </a:t>
                </a:r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latin typeface="Cambria" panose="02040503050406030204" pitchFamily="18" charset="0"/>
                  </a:rPr>
                  <a:t>(</a:t>
                </a:r>
                <a:r>
                  <a:rPr lang="en-GB" sz="2400" i="1" dirty="0">
                    <a:latin typeface="Cambria" panose="02040503050406030204" pitchFamily="18" charset="0"/>
                  </a:rPr>
                  <a:t>PV)</a:t>
                </a:r>
                <a:r>
                  <a:rPr lang="el-GR" sz="2400" dirty="0">
                    <a:latin typeface="Cambria" panose="02040503050406030204" pitchFamily="18" charset="0"/>
                  </a:rPr>
                  <a:t> ενός</a:t>
                </a: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:r>
                  <a:rPr lang="el-GR" sz="2400" dirty="0">
                    <a:latin typeface="Cambria" panose="02040503050406030204" pitchFamily="18" charset="0"/>
                  </a:rPr>
                  <a:t>ποσού </a:t>
                </a:r>
                <a:r>
                  <a:rPr lang="en-GB" sz="2400" i="1" dirty="0">
                    <a:latin typeface="Cambria" panose="02040503050406030204" pitchFamily="18" charset="0"/>
                  </a:rPr>
                  <a:t>F</a:t>
                </a:r>
                <a:r>
                  <a:rPr lang="el-GR" sz="2400" dirty="0">
                    <a:latin typeface="Cambria" panose="02040503050406030204" pitchFamily="18" charset="0"/>
                  </a:rPr>
                  <a:t> το οποίο αναμένεται να εισπραχθεί σε </a:t>
                </a:r>
                <a:r>
                  <a:rPr lang="en-GB" sz="2400" i="1" dirty="0">
                    <a:latin typeface="Cambria" panose="02040503050406030204" pitchFamily="18" charset="0"/>
                  </a:rPr>
                  <a:t>T</a:t>
                </a:r>
                <a:r>
                  <a:rPr lang="el-GR" sz="2400" dirty="0">
                    <a:latin typeface="Cambria" panose="02040503050406030204" pitchFamily="18" charset="0"/>
                  </a:rPr>
                  <a:t> χρόνια είναι :</a:t>
                </a:r>
              </a:p>
              <a:p>
                <a:pPr lvl="0"/>
                <a:r>
                  <a:rPr lang="el-GR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l-G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/>
                          </a:rPr>
                          <m:t>𝐹</m:t>
                        </m:r>
                      </m:num>
                      <m:den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400" i="1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l-GR" sz="2400" i="1">
                                <a:latin typeface="Cambria Math"/>
                              </a:rPr>
                              <m:t>𝑚𝑇</m:t>
                            </m:r>
                          </m:sup>
                        </m:sSup>
                      </m:den>
                    </m:f>
                    <m:r>
                      <a:rPr lang="el-GR" sz="2400" i="1">
                        <a:latin typeface="Cambria Math"/>
                      </a:rPr>
                      <m:t>=</m:t>
                    </m:r>
                    <m:r>
                      <a:rPr lang="el-GR" sz="2400" i="1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400" i="1">
                                    <a:latin typeface="Cambria Math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l-GR" sz="24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l-GR" sz="2400" i="1">
                            <a:latin typeface="Cambria Math"/>
                          </a:rPr>
                          <m:t>−</m:t>
                        </m:r>
                        <m:r>
                          <a:rPr lang="el-GR" sz="2400" i="1">
                            <a:latin typeface="Cambria Math"/>
                          </a:rPr>
                          <m:t>𝑚𝑇</m:t>
                        </m:r>
                      </m:sup>
                    </m:sSup>
                  </m:oMath>
                </a14:m>
                <a:endParaRPr lang="el-GR" sz="2400" dirty="0">
                  <a:latin typeface="Cambria" panose="02040503050406030204" pitchFamily="18" charset="0"/>
                </a:endParaRPr>
              </a:p>
              <a:p>
                <a:pPr lvl="0"/>
                <a:r>
                  <a:rPr lang="el-GR" sz="2400" dirty="0">
                    <a:latin typeface="Cambria" panose="02040503050406030204" pitchFamily="18" charset="0"/>
                  </a:rPr>
                  <a:t>Όταν ο ανατοκισμός είναι συνεχής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l-GR" sz="2400" i="1">
                            <a:latin typeface="Cambria Math"/>
                          </a:rPr>
                          <m:t>→∞</m:t>
                        </m:r>
                      </m:e>
                    </m:d>
                  </m:oMath>
                </a14:m>
                <a:r>
                  <a:rPr lang="el-GR" sz="2400" dirty="0">
                    <a:latin typeface="Cambria" panose="02040503050406030204" pitchFamily="18" charset="0"/>
                  </a:rPr>
                  <a:t>, το όριο της φόρμουλας</a:t>
                </a:r>
                <a:endParaRPr lang="en-US" sz="2400" dirty="0">
                  <a:latin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l-G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/>
                          </a:rPr>
                          <m:t>𝐹</m:t>
                        </m:r>
                      </m:num>
                      <m:den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400" i="1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l-GR" sz="2400" i="1">
                                <a:latin typeface="Cambria Math"/>
                              </a:rPr>
                              <m:t>𝑚𝑇</m:t>
                            </m:r>
                          </m:sup>
                        </m:sSup>
                      </m:den>
                    </m:f>
                    <m:r>
                      <a:rPr lang="el-GR" sz="2400" i="1">
                        <a:latin typeface="Cambria Math"/>
                      </a:rPr>
                      <m:t>=</m:t>
                    </m:r>
                    <m:r>
                      <a:rPr lang="el-GR" sz="2400" i="1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400" i="1">
                                    <a:latin typeface="Cambria Math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l-GR" sz="2400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l-GR" sz="2400" i="1">
                            <a:latin typeface="Cambria Math"/>
                          </a:rPr>
                          <m:t>−</m:t>
                        </m:r>
                        <m:r>
                          <a:rPr lang="el-GR" sz="2400" i="1">
                            <a:latin typeface="Cambria Math"/>
                          </a:rPr>
                          <m:t>𝑚𝑇</m:t>
                        </m:r>
                      </m:sup>
                    </m:sSup>
                  </m:oMath>
                </a14:m>
                <a:r>
                  <a:rPr lang="el-GR" sz="2400" dirty="0">
                    <a:latin typeface="Cambria" panose="02040503050406030204" pitchFamily="18" charset="0"/>
                  </a:rPr>
                  <a:t> είναι </a:t>
                </a:r>
              </a:p>
              <a:p>
                <a:pPr marL="0" lvl="0" indent="0">
                  <a:buNone/>
                </a:pPr>
                <a:endParaRPr lang="el-GR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l-GR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</a:rPr>
                            <m:t>𝐹𝑒</m:t>
                          </m:r>
                        </m:e>
                        <m:sup>
                          <m:r>
                            <a:rPr lang="el-GR" sz="2400" i="1">
                              <a:latin typeface="Cambria Math"/>
                            </a:rPr>
                            <m:t>−</m:t>
                          </m:r>
                          <m:r>
                            <a:rPr lang="el-GR" sz="2400" i="1">
                              <a:latin typeface="Cambria Math"/>
                            </a:rPr>
                            <m:t>𝑟𝑇</m:t>
                          </m:r>
                        </m:sup>
                      </m:sSup>
                    </m:oMath>
                  </m:oMathPara>
                </a14:m>
                <a:br>
                  <a:rPr lang="el-GR" sz="2400" dirty="0">
                    <a:latin typeface="Cambria" panose="02040503050406030204" pitchFamily="18" charset="0"/>
                  </a:rPr>
                </a:br>
                <a:endParaRPr lang="el-GR" sz="2400" dirty="0">
                  <a:latin typeface="Cambria" panose="02040503050406030204" pitchFamily="18" charset="0"/>
                </a:endParaRPr>
              </a:p>
              <a:p>
                <a:pPr lvl="0"/>
                <a:r>
                  <a:rPr lang="el-GR" sz="2400" dirty="0">
                    <a:latin typeface="Cambria" panose="02040503050406030204" pitchFamily="18" charset="0"/>
                  </a:rPr>
                  <a:t>Γενικά, όταν αναμένονται εισροές  για τις χρονικές περιόδους</a:t>
                </a:r>
                <a:br>
                  <a:rPr lang="en-US" sz="2400" dirty="0">
                    <a:latin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𝑡</m:t>
                    </m:r>
                    <m:r>
                      <a:rPr lang="el-GR" sz="2400" i="1">
                        <a:latin typeface="Cambria Math"/>
                      </a:rPr>
                      <m:t>+</m:t>
                    </m:r>
                    <m:r>
                      <a:rPr lang="el-GR" sz="2400" i="1">
                        <a:latin typeface="Cambria Math"/>
                      </a:rPr>
                      <m:t>𝑗</m:t>
                    </m:r>
                    <m:r>
                      <a:rPr lang="el-GR" sz="2400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l-GR" sz="2400" i="1">
                        <a:latin typeface="Cambria Math"/>
                      </a:rPr>
                      <m:t>ό</m:t>
                    </m:r>
                    <m:r>
                      <a:rPr lang="el-GR" sz="2400" i="1">
                        <a:latin typeface="Cambria Math"/>
                      </a:rPr>
                      <m:t>𝜋𝜊𝜐</m:t>
                    </m:r>
                    <m:r>
                      <a:rPr lang="el-GR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l-GR" sz="2400" i="1">
                        <a:latin typeface="Cambria Math"/>
                      </a:rPr>
                      <m:t>=1</m:t>
                    </m:r>
                  </m:oMath>
                </a14:m>
                <a:r>
                  <a:rPr lang="el-GR" sz="2400" dirty="0">
                    <a:latin typeface="Cambria" panose="02040503050406030204" pitchFamily="18" charset="0"/>
                  </a:rPr>
                  <a:t>,…,</a:t>
                </a:r>
                <a:r>
                  <a:rPr lang="en-US" sz="2400" i="1" dirty="0">
                    <a:latin typeface="Cambria" panose="02040503050406030204" pitchFamily="18" charset="0"/>
                  </a:rPr>
                  <a:t>T</a:t>
                </a:r>
                <a:r>
                  <a:rPr lang="el-GR" sz="2400" dirty="0">
                    <a:latin typeface="Cambria" panose="02040503050406030204" pitchFamily="18" charset="0"/>
                  </a:rPr>
                  <a:t>, και ο συντελεστής προεξόφλησης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1+</m:t>
                            </m:r>
                            <m:r>
                              <a:rPr lang="el-GR" sz="2400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r>
                  <a:rPr lang="el-GR" sz="2400" dirty="0">
                    <a:latin typeface="Cambria" panose="02040503050406030204" pitchFamily="18" charset="0"/>
                  </a:rPr>
                  <a:t> είναι σταθερός στο χρόνο, η παρούσα αξία στη χρονική στιγμή στο χρόνο </a:t>
                </a:r>
                <a:r>
                  <a:rPr lang="en-US" sz="2400" dirty="0">
                    <a:latin typeface="Cambria" panose="02040503050406030204" pitchFamily="18" charset="0"/>
                  </a:rPr>
                  <a:t>t </a:t>
                </a:r>
                <a:r>
                  <a:rPr lang="el-GR" sz="2400" dirty="0">
                    <a:latin typeface="Cambria" panose="02040503050406030204" pitchFamily="18" charset="0"/>
                  </a:rPr>
                  <a:t>(σήμερα) είναι:</a:t>
                </a:r>
              </a:p>
              <a:p>
                <a:pPr lvl="0"/>
                <a:r>
                  <a:rPr lang="el-GR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𝑡</m:t>
                        </m:r>
                        <m:r>
                          <a:rPr lang="el-GR" sz="2400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l-GR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l-GR" sz="2400" i="1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l-G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l-GR" sz="2400" i="1">
                                            <a:latin typeface="Cambria Math"/>
                                          </a:rPr>
                                          <m:t>1+</m:t>
                                        </m:r>
                                        <m:r>
                                          <a:rPr lang="el-GR" sz="24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l-GR" sz="2400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l-GR" sz="2400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l-GR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l-GR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l-GR" sz="2400" dirty="0">
                  <a:latin typeface="Cambria" panose="02040503050406030204" pitchFamily="18" charset="0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6996" y="476673"/>
                <a:ext cx="7530008" cy="5976663"/>
              </a:xfrm>
              <a:blipFill>
                <a:blip r:embed="rId2"/>
                <a:stretch>
                  <a:fillRect l="-1214" t="-20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52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83" y="229660"/>
            <a:ext cx="7798384" cy="1295400"/>
          </a:xfrm>
        </p:spPr>
        <p:txBody>
          <a:bodyPr/>
          <a:lstStyle/>
          <a:p>
            <a:r>
              <a:rPr lang="el-GR" altLang="en-US" sz="4000" dirty="0"/>
              <a:t>Σχέση μεταξύ επιτοκίων, παρούσας αξίας και μελλοντικής αξίας</a:t>
            </a:r>
            <a:endParaRPr lang="en-US" dirty="0"/>
          </a:p>
        </p:txBody>
      </p:sp>
      <p:pic>
        <p:nvPicPr>
          <p:cNvPr id="6" name="Content Placeholder 5" descr="Graph showing that the present value decreases in a concave up manner as the interest rate increases. A second graph shows that the future value increases in a concave up manner as the interest rate increases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6902"/>
            <a:ext cx="3648075" cy="274073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00" y="2099267"/>
            <a:ext cx="3486637" cy="2896004"/>
          </a:xfrm>
        </p:spPr>
      </p:pic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3312368" y="6139543"/>
            <a:ext cx="2015412" cy="251926"/>
          </a:xfrm>
        </p:spPr>
        <p:txBody>
          <a:bodyPr/>
          <a:lstStyle/>
          <a:p>
            <a:pPr marL="0" indent="0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457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Προσφορά και ζήτηση δανειακών κεφαλαίων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3832275" y="6460371"/>
            <a:ext cx="1891997" cy="282799"/>
          </a:xfrm>
        </p:spPr>
        <p:txBody>
          <a:bodyPr/>
          <a:lstStyle/>
          <a:p>
            <a:pPr marL="0" indent="0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38" y="1454426"/>
            <a:ext cx="6243145" cy="413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83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Παρούσα αξία Ράντας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406492"/>
          </a:xfrm>
        </p:spPr>
        <p:txBody>
          <a:bodyPr/>
          <a:lstStyle/>
          <a:p>
            <a:pPr marL="0" indent="0">
              <a:buNone/>
            </a:pPr>
            <a:r>
              <a:rPr lang="el-GR" altLang="en-US" sz="2600" b="1" dirty="0"/>
              <a:t>Η παρούσα αξία μιας πεπερασμένης σειράς ισόποσων </a:t>
            </a:r>
            <a:r>
              <a:rPr lang="el-GR" altLang="en-US" sz="2600" b="1" dirty="0" err="1"/>
              <a:t>χρηματοροών</a:t>
            </a:r>
            <a:r>
              <a:rPr lang="el-GR" altLang="en-US" sz="2600" b="1" dirty="0"/>
              <a:t> που εισπράττονται στο τέλος κάθε περιόδου μέχρι την λήξη της επενδυτικής περιόδου.</a:t>
            </a:r>
            <a:endParaRPr lang="en-US" sz="2600" dirty="0"/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211671584"/>
              </p:ext>
            </p:extLst>
          </p:nvPr>
        </p:nvGraphicFramePr>
        <p:xfrm>
          <a:off x="2865438" y="3071813"/>
          <a:ext cx="20589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482400" progId="Equation.DSMT4">
                  <p:embed/>
                </p:oleObj>
              </mc:Choice>
              <mc:Fallback>
                <p:oleObj name="Equation" r:id="rId2" imgW="1396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65438" y="3071813"/>
                        <a:ext cx="2058987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424002752"/>
              </p:ext>
            </p:extLst>
          </p:nvPr>
        </p:nvGraphicFramePr>
        <p:xfrm>
          <a:off x="2676525" y="4062413"/>
          <a:ext cx="22987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939600" progId="Equation.DSMT4">
                  <p:embed/>
                </p:oleObj>
              </mc:Choice>
              <mc:Fallback>
                <p:oleObj name="Equation" r:id="rId4" imgW="162540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6525" y="4062413"/>
                        <a:ext cx="2298700" cy="132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474131" y="5570378"/>
            <a:ext cx="4539194" cy="503835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sz="2200" b="1" i="1" dirty="0"/>
              <a:t>P</a:t>
            </a:r>
            <a:r>
              <a:rPr lang="en-US" altLang="en-US" sz="100" b="1" i="1" dirty="0"/>
              <a:t> </a:t>
            </a:r>
            <a:r>
              <a:rPr lang="en-US" altLang="en-US" sz="2200" b="1" i="1" dirty="0"/>
              <a:t>M</a:t>
            </a:r>
            <a:r>
              <a:rPr lang="en-US" altLang="en-US" sz="100" b="1" i="1" dirty="0"/>
              <a:t> </a:t>
            </a:r>
            <a:r>
              <a:rPr lang="en-US" altLang="en-US" sz="2200" b="1" i="1" dirty="0"/>
              <a:t>T</a:t>
            </a:r>
            <a:r>
              <a:rPr lang="en-US" altLang="en-US" sz="2200" dirty="0"/>
              <a:t> = </a:t>
            </a:r>
            <a:r>
              <a:rPr lang="el-GR" altLang="en-US" sz="2200" dirty="0"/>
              <a:t>περιοδική πληρωμή</a:t>
            </a:r>
            <a:endParaRPr lang="en-US" alt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64718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181"/>
            <a:ext cx="7543800" cy="800950"/>
          </a:xfrm>
        </p:spPr>
        <p:txBody>
          <a:bodyPr/>
          <a:lstStyle/>
          <a:p>
            <a:r>
              <a:rPr lang="el-GR" altLang="en-US" sz="4000" dirty="0"/>
              <a:t>Μελλοντική αξία ράντας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600" b="1" dirty="0"/>
              <a:t>Η μελλοντική αξία μιας σειράς ισόποσων </a:t>
            </a:r>
            <a:r>
              <a:rPr lang="el-GR" altLang="en-US" sz="2600" b="1" dirty="0" err="1"/>
              <a:t>χρηματοροών</a:t>
            </a:r>
            <a:r>
              <a:rPr lang="el-GR" altLang="en-US" sz="2600" b="1" dirty="0"/>
              <a:t> που εισπράττονται στο τέλος κάθε περιόδου μέχρι την λήξη της επενδυτικής περιόδου. </a:t>
            </a:r>
            <a:endParaRPr lang="en-US" sz="2600" dirty="0"/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638037060"/>
              </p:ext>
            </p:extLst>
          </p:nvPr>
        </p:nvGraphicFramePr>
        <p:xfrm>
          <a:off x="3717925" y="2933700"/>
          <a:ext cx="234841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520" imgH="444240" progId="Equation.DSMT4">
                  <p:embed/>
                </p:oleObj>
              </mc:Choice>
              <mc:Fallback>
                <p:oleObj name="Equation" r:id="rId2" imgW="1244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17925" y="2933700"/>
                        <a:ext cx="234841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776915758"/>
              </p:ext>
            </p:extLst>
          </p:nvPr>
        </p:nvGraphicFramePr>
        <p:xfrm>
          <a:off x="3288219" y="4048124"/>
          <a:ext cx="2934781" cy="865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8219" y="4048124"/>
                        <a:ext cx="2934781" cy="865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67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9" y="0"/>
            <a:ext cx="7543800" cy="1295400"/>
          </a:xfrm>
        </p:spPr>
        <p:txBody>
          <a:bodyPr/>
          <a:lstStyle/>
          <a:p>
            <a:r>
              <a:rPr lang="el-GR" altLang="en-US" sz="4000" dirty="0"/>
              <a:t>Διαχρονική πορεία επιτοκίων αναφοράς στις ΗΠΑ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1460500" y="6006452"/>
            <a:ext cx="6718299" cy="267347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Source: </a:t>
            </a:r>
            <a:r>
              <a:rPr lang="en-US" sz="1600" dirty="0"/>
              <a:t>Federal Reserve Board website, May 2016. www.federalreserve.gov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3827287" y="6457371"/>
            <a:ext cx="1923063" cy="260277"/>
          </a:xfrm>
        </p:spPr>
        <p:txBody>
          <a:bodyPr/>
          <a:lstStyle/>
          <a:p>
            <a:pPr marL="0" indent="0">
              <a:buNone/>
            </a:pPr>
            <a:r>
              <a:rPr lang="en-IN" sz="1000" dirty="0">
                <a:hlinkClick r:id="" action="ppaction://noaction"/>
              </a:rPr>
              <a:t>Access the long description slide.</a:t>
            </a:r>
            <a:endParaRPr lang="en-IN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27" y="1260873"/>
            <a:ext cx="6988394" cy="558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76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Καθαρή προσφορά και ζήτηση κεφαλαίων στις ΗΠΑ το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" y="1647138"/>
            <a:ext cx="6680200" cy="651562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/>
              <a:t>Πίνακας</a:t>
            </a:r>
            <a:r>
              <a:rPr lang="en-US" sz="2000" b="1" dirty="0"/>
              <a:t> 2–1 </a:t>
            </a:r>
            <a:r>
              <a:rPr lang="el-GR" sz="2000" b="1" dirty="0"/>
              <a:t>Κεφάλαια σε προσφορά και σε ζήτηση από διάφορους συμμετέχοντες</a:t>
            </a:r>
            <a:r>
              <a:rPr lang="en-US" sz="2000" b="1" dirty="0"/>
              <a:t> </a:t>
            </a:r>
            <a:r>
              <a:rPr lang="en-US" sz="2000" b="1" i="1" dirty="0"/>
              <a:t>(</a:t>
            </a:r>
            <a:r>
              <a:rPr lang="el-GR" sz="2000" b="1" i="1" dirty="0"/>
              <a:t>τρις δολάρια</a:t>
            </a:r>
            <a:r>
              <a:rPr lang="en-US" sz="2000" b="1" i="1" dirty="0"/>
              <a:t>)</a:t>
            </a:r>
            <a:endParaRPr lang="en-US" sz="2000" b="1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166916172"/>
              </p:ext>
            </p:extLst>
          </p:nvPr>
        </p:nvGraphicFramePr>
        <p:xfrm>
          <a:off x="765329" y="2402372"/>
          <a:ext cx="741679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601">
                  <a:extLst>
                    <a:ext uri="{9D8B030D-6E8A-4147-A177-3AD203B41FA5}">
                      <a16:colId xmlns:a16="http://schemas.microsoft.com/office/drawing/2014/main" val="2293216721"/>
                    </a:ext>
                  </a:extLst>
                </a:gridCol>
                <a:gridCol w="1627066">
                  <a:extLst>
                    <a:ext uri="{9D8B030D-6E8A-4147-A177-3AD203B41FA5}">
                      <a16:colId xmlns:a16="http://schemas.microsoft.com/office/drawing/2014/main" val="3181706132"/>
                    </a:ext>
                  </a:extLst>
                </a:gridCol>
                <a:gridCol w="1234833">
                  <a:extLst>
                    <a:ext uri="{9D8B030D-6E8A-4147-A177-3AD203B41FA5}">
                      <a16:colId xmlns:a16="http://schemas.microsoft.com/office/drawing/2014/main" val="1382980002"/>
                    </a:ext>
                  </a:extLst>
                </a:gridCol>
                <a:gridCol w="2019299">
                  <a:extLst>
                    <a:ext uri="{9D8B030D-6E8A-4147-A177-3AD203B41FA5}">
                      <a16:colId xmlns:a16="http://schemas.microsoft.com/office/drawing/2014/main" val="3651189027"/>
                    </a:ext>
                  </a:extLst>
                </a:gridCol>
              </a:tblGrid>
              <a:tr h="929472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i="0" u="none" strike="noStrike" kern="1200" baseline="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l-GR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Προσφορά κεφαλαίων</a:t>
                      </a: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i="0" u="none" strike="noStrike" kern="1200" baseline="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l-GR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Ζήτηση κεφαλαίων</a:t>
                      </a:r>
                      <a:endParaRPr lang="en-US" sz="1600" b="0" i="0" u="none" strike="noStrike" kern="1200" baseline="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Καθαρή προσφορά κεφαλαίων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Προσφορά κεφαλαίων</a:t>
                      </a:r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— </a:t>
                      </a:r>
                      <a:r>
                        <a:rPr lang="el-GR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ζήτηση κεφαλαίων</a:t>
                      </a:r>
                      <a:r>
                        <a:rPr lang="en-US" sz="1600" b="1" i="0" u="none" strike="noStrike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600" b="0" i="0" u="none" strike="noStrike" kern="1200" baseline="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388845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Νοικοκυριά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$70.33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$14.51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$55.82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489864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Επιχειρήσεις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μη χρηματοπιστωτικές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−32.65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79893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Επιχειρήσεις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χρηματοπιστωτικές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85.91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96.90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−10.99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325078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Κυβέρνηση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−17.97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264800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Ξένοι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23.03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17.24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5.79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692331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706409" y="5820723"/>
            <a:ext cx="7061859" cy="55523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Source: </a:t>
            </a:r>
            <a:r>
              <a:rPr lang="en-US" sz="1800" dirty="0"/>
              <a:t>Federal Reserve Board website, “Financial Accounts of the United States,” May 2016. www.federalreserve.gov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456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Προσδιοριστικοί παράγοντες των αποταμιεύσεων των νοικοκυριών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877"/>
            <a:ext cx="8229600" cy="3449637"/>
          </a:xfrm>
        </p:spPr>
        <p:txBody>
          <a:bodyPr/>
          <a:lstStyle/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400" b="1" dirty="0"/>
              <a:t>Εισόδημα και πλούτος</a:t>
            </a:r>
            <a:r>
              <a:rPr lang="en-US" altLang="en-US" sz="2400" b="1" dirty="0"/>
              <a:t>: </a:t>
            </a:r>
            <a:r>
              <a:rPr lang="el-GR" altLang="en-US" sz="2400" b="1" dirty="0"/>
              <a:t>όσο περισσότερος είναι ο πλούτος ή το εισόδημα, τόσο μεγαλύτερη και η αποταμίευση</a:t>
            </a:r>
            <a:r>
              <a:rPr lang="en-US" altLang="en-US" sz="2400" b="1" dirty="0"/>
              <a:t>.</a:t>
            </a:r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400" b="1" dirty="0"/>
              <a:t>Προτιμήσεις σχετικά με την αποταμίευση και του δανεισμού.</a:t>
            </a:r>
          </a:p>
          <a:p>
            <a:pPr lvl="1" indent="-342900" eaLnBrk="1" hangingPunct="1">
              <a:spcBef>
                <a:spcPts val="1000"/>
              </a:spcBef>
              <a:buSzPct val="100000"/>
            </a:pPr>
            <a:r>
              <a:rPr lang="el-GR" altLang="en-US" sz="2000" b="1" dirty="0"/>
              <a:t>Οριακός λόγος υποκατάστασης παρούσας με μελλοντική κατανάλωση </a:t>
            </a:r>
            <a:r>
              <a:rPr lang="en-US" altLang="en-US" sz="2000" b="1" dirty="0"/>
              <a:t>(IRS: Intertemporal Rate of Substitution)</a:t>
            </a:r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400" b="1" dirty="0"/>
              <a:t>Διαθεσιμότητα πίστωσης</a:t>
            </a:r>
            <a:r>
              <a:rPr lang="en-US" altLang="en-US" sz="2400" b="1" dirty="0"/>
              <a:t>: </a:t>
            </a:r>
            <a:r>
              <a:rPr lang="el-GR" altLang="en-US" sz="2400" b="1" dirty="0"/>
              <a:t>όσο πιο πρόθυμες είναι οι τράπεζες να παρέχουν δάνεια τόσο μικρότερη η ανάγκη για αποταμίευση</a:t>
            </a:r>
            <a:r>
              <a:rPr lang="en-US" altLang="en-US" sz="2400" b="1" dirty="0"/>
              <a:t>.</a:t>
            </a:r>
            <a:endParaRPr lang="el-GR" altLang="en-US" sz="2400" b="1" dirty="0"/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400" b="1" dirty="0"/>
              <a:t>Φορολογική πολιτική</a:t>
            </a:r>
            <a:r>
              <a:rPr lang="en-US" altLang="en-US" sz="2400" b="1" dirty="0"/>
              <a:t>.</a:t>
            </a:r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400" b="1" dirty="0"/>
              <a:t>Εργασιακή ασφάλεια</a:t>
            </a:r>
            <a:r>
              <a:rPr lang="en-US" altLang="en-US" sz="2400" b="1" dirty="0"/>
              <a:t>.</a:t>
            </a:r>
            <a:endParaRPr lang="el-GR" altLang="en-US" sz="2400" b="1" dirty="0"/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400" b="1" dirty="0"/>
              <a:t>Συνταξιοδοτικό σύστημα</a:t>
            </a:r>
            <a:r>
              <a:rPr lang="en-US" altLang="en-US" sz="2400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130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269"/>
            <a:ext cx="7543800" cy="1295400"/>
          </a:xfrm>
        </p:spPr>
        <p:txBody>
          <a:bodyPr/>
          <a:lstStyle/>
          <a:p>
            <a:r>
              <a:rPr lang="el-GR" altLang="en-US" sz="3600" dirty="0"/>
              <a:t>Προσδιοριστικοί παράγοντες των ξένων κεφαλαίων που επενδύονται στις ΗΠΑ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611437"/>
          </a:xfrm>
        </p:spPr>
        <p:txBody>
          <a:bodyPr/>
          <a:lstStyle/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600" b="1" dirty="0"/>
              <a:t>Σχέση ξένων και εγχώριων επιτοκίων και οι αποδόσεις των επενδύσεων σε παγκόσμια κλίμακα</a:t>
            </a:r>
            <a:r>
              <a:rPr lang="en-US" altLang="en-US" sz="2600" b="1" dirty="0"/>
              <a:t>.</a:t>
            </a:r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600" b="1" dirty="0"/>
              <a:t>Αναμενόμενες μεταβολές της συναλλαγματικής ισοτιμίας</a:t>
            </a:r>
            <a:r>
              <a:rPr lang="en-US" altLang="en-US" sz="2600" b="1" dirty="0"/>
              <a:t>.</a:t>
            </a:r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600" b="1" dirty="0"/>
              <a:t>Η φύση των Αμερικάνικων επενδύσεων ως ασφαλές καταφύγιο (ο ρόλος του δολαρίου ως διεθνές νόμισμα)</a:t>
            </a:r>
            <a:r>
              <a:rPr lang="en-US" altLang="en-US" sz="2600" b="1" dirty="0"/>
              <a:t>.</a:t>
            </a:r>
          </a:p>
          <a:p>
            <a:pPr marL="403200" indent="-403200" eaLnBrk="1" hangingPunct="1">
              <a:spcBef>
                <a:spcPts val="1000"/>
              </a:spcBef>
              <a:buSzPct val="100000"/>
              <a:buFont typeface="Arial" charset="0"/>
              <a:buAutoNum type="arabicPeriod"/>
            </a:pPr>
            <a:r>
              <a:rPr lang="el-GR" altLang="en-US" sz="2600" b="1" dirty="0"/>
              <a:t>Επενδύσεις ξένων Κεντρικών Τραπεζών στις ΗΠΑ.</a:t>
            </a:r>
            <a:endParaRPr lang="en-US" altLang="en-US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2-</a:t>
            </a:r>
            <a:fld id="{4773FF61-F4E9-4123-B6AF-201BC82A019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4252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9a380653e71bdd6f9add1d0278c147af923581a"/>
</p:tagLst>
</file>

<file path=ppt/theme/theme1.xml><?xml version="1.0" encoding="utf-8"?>
<a:theme xmlns:a="http://schemas.openxmlformats.org/drawingml/2006/main" name="Network">
  <a:themeElements>
    <a:clrScheme name="Custom 7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0000FF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FFFF"/>
        </a:lt1>
        <a:dk2>
          <a:srgbClr val="A50021"/>
        </a:dk2>
        <a:lt2>
          <a:srgbClr val="808080"/>
        </a:lt2>
        <a:accent1>
          <a:srgbClr val="006699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C8C8C8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twork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FFFF"/>
        </a:lt1>
        <a:dk2>
          <a:srgbClr val="A50021"/>
        </a:dk2>
        <a:lt2>
          <a:srgbClr val="808080"/>
        </a:lt2>
        <a:accent1>
          <a:srgbClr val="006699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C8C8C8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27086</TotalTime>
  <Words>3056</Words>
  <Application>Microsoft Office PowerPoint</Application>
  <PresentationFormat>On-screen Show (4:3)</PresentationFormat>
  <Paragraphs>494</Paragraphs>
  <Slides>51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Aptos</vt:lpstr>
      <vt:lpstr>Arial</vt:lpstr>
      <vt:lpstr>Calibri</vt:lpstr>
      <vt:lpstr>Cambria</vt:lpstr>
      <vt:lpstr>Cambria Math</vt:lpstr>
      <vt:lpstr>Segoe UI</vt:lpstr>
      <vt:lpstr>Times New Roman</vt:lpstr>
      <vt:lpstr>Wingdings</vt:lpstr>
      <vt:lpstr>Network</vt:lpstr>
      <vt:lpstr>1_Network</vt:lpstr>
      <vt:lpstr>Equation</vt:lpstr>
      <vt:lpstr>Saunders &amp; Cornett Κεφάλαιο 2</vt:lpstr>
      <vt:lpstr>Βασικές αρχές επιτοκίων</vt:lpstr>
      <vt:lpstr>Πραγματικά επιτόκια μηδενικού κινδύνου</vt:lpstr>
      <vt:lpstr>Θεωρία δανειακών κεφαλαίων</vt:lpstr>
      <vt:lpstr>Προσφορά και ζήτηση δανειακών κεφαλαίων</vt:lpstr>
      <vt:lpstr>Διαχρονική πορεία επιτοκίων αναφοράς στις ΗΠΑ</vt:lpstr>
      <vt:lpstr>Καθαρή προσφορά και ζήτηση κεφαλαίων στις ΗΠΑ το 2016</vt:lpstr>
      <vt:lpstr>Προσδιοριστικοί παράγοντες των αποταμιεύσεων των νοικοκυριών</vt:lpstr>
      <vt:lpstr>Προσδιοριστικοί παράγοντες των ξένων κεφαλαίων που επενδύονται στις ΗΠΑ</vt:lpstr>
      <vt:lpstr>Ζήτηση για κεφάλαια από την Ομοσπονδιακή Κυβέρνηση</vt:lpstr>
      <vt:lpstr>Ζήτηση για κεφάλαια από τις επιχειρήσεις</vt:lpstr>
      <vt:lpstr>Επίδραση στα επιτόκια μιας μετατόπισης της συνολικής προσφοράς δανειακών κεφαλαίων</vt:lpstr>
      <vt:lpstr>Επίδραση στα επιτόκια μιας μετατόπισης της συνολικής ζήτησης δανειακών κεφαλαίων</vt:lpstr>
      <vt:lpstr>Παράγοντες που επηρεάζουν την προσφορά και την ζήτηση για δανειακά κεφάλαια για ένα χρηματοπιστωτικό μέσο 1</vt:lpstr>
      <vt:lpstr>Παράγοντες που επηρεάζουν την προσφορά και την ζήτηση για δανειακά κεφάλαια για ένα χρηματοπιστωτικό μέσο</vt:lpstr>
      <vt:lpstr>Προσδιοριστικοί παράγοντες επιτοκίων για μεμονωμένα αξιόγραφα </vt:lpstr>
      <vt:lpstr>Προσδιοριστικοί παράγοντες επιτοκίων για μεμονωμένα αξιόγραφα </vt:lpstr>
      <vt:lpstr>Διαχρονική εξέλιξη για τα ασφάλιστρα κινδύνου χρεοκοπίας</vt:lpstr>
      <vt:lpstr>Διαχρονική διάρθρωση επιτοκίων: η καμπύλη αποδόσεων</vt:lpstr>
      <vt:lpstr>Η καμπύλη αποδόσεων του Ελληνικού Δημοσίου στις 4/4/2024</vt:lpstr>
      <vt:lpstr>PowerPoint Presentation</vt:lpstr>
      <vt:lpstr>PowerPoint Presentation</vt:lpstr>
      <vt:lpstr>PowerPoint Presentation</vt:lpstr>
      <vt:lpstr>Kαμπύλη αποδόσεων της Ελλάδας (02/02/2026)</vt:lpstr>
      <vt:lpstr>Η καμπύλη αποδόσεων των ΗΠΑ (Φεβ. 2024)</vt:lpstr>
      <vt:lpstr>Η καμπύλη αποδόσεων των G7 (Φεβ. 2024)</vt:lpstr>
      <vt:lpstr>Η κλίση της καμπύλης αποδόσεων των ΗΠΑ (10-ετία – 2-ετία) τον Φεβ. 2024</vt:lpstr>
      <vt:lpstr>Kαμπύλη αποδόσεων των ΗΠΑ (02/02/2026)</vt:lpstr>
      <vt:lpstr>Θεωρία Αμερόληπτων Προσδοκιών</vt:lpstr>
      <vt:lpstr>Θεωρία Αμερόληπτων Προσδοκιών</vt:lpstr>
      <vt:lpstr>Θεωρία Προθεσμιακού Ασφαλίστρου (Term premium) (Στο βιβλίο ονομάζεται «Ασφάλιστρο ρευστότητας) </vt:lpstr>
      <vt:lpstr>Θεωρία Προθεσμιακού Ασφαλίστρου</vt:lpstr>
      <vt:lpstr>U E T vs. L P T</vt:lpstr>
      <vt:lpstr>Θεωρία Κατακερματισμένων Αγορών Preferred Habitat theory, Portfolio Balance theory (Tobin)</vt:lpstr>
      <vt:lpstr>Θεωρία Κατακερματισμένων Αγορών</vt:lpstr>
      <vt:lpstr>Τεκμαρτά προθεσμιακά επιτόκια (forward rates)</vt:lpstr>
      <vt:lpstr>Τεκμαρτά προθεσμιακά επιτόκια</vt:lpstr>
      <vt:lpstr>Χρονική αξία του χρήματος και επιτόκια</vt:lpstr>
      <vt:lpstr>Συμπεράσματα</vt:lpstr>
      <vt:lpstr>Εφαρμογές: Βραχυχρόνια επιτόκια στην Ευρωζώνη και προσδοκίες όπως αποτυπώνονται στα προθεσμιακά επιτόκια</vt:lpstr>
      <vt:lpstr>Εφαρμογές: Αποδόσεις ομολόγων της Ευρωζώνης</vt:lpstr>
      <vt:lpstr>Εφαρμογές: Αποδόσεις ομολόγων της Ευρωζώνης</vt:lpstr>
      <vt:lpstr>Εφαρμογές: Αποδόσεις ομολόγων της Ευρωζώνης. Εκτιμήσεις</vt:lpstr>
      <vt:lpstr>Εφαρμογές: Αποδόσεις 10-ετούς ομολόγου του Ελληνικού Δημοσίου</vt:lpstr>
      <vt:lpstr>PowerPoint Presentation</vt:lpstr>
      <vt:lpstr>PowerPoint Presentation</vt:lpstr>
      <vt:lpstr>PowerPoint Presentation</vt:lpstr>
      <vt:lpstr>PowerPoint Presentation</vt:lpstr>
      <vt:lpstr>Σχέση μεταξύ επιτοκίων, παρούσας αξίας και μελλοντικής αξίας</vt:lpstr>
      <vt:lpstr>Παρούσα αξία Ράντας</vt:lpstr>
      <vt:lpstr>Μελλοντική αξία ράντας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Markets and Institutions, 7e</dc:title>
  <dc:creator>Saunders</dc:creator>
  <cp:lastModifiedBy>MALLIAROPULOS, Dimitrios</cp:lastModifiedBy>
  <cp:revision>690</cp:revision>
  <dcterms:created xsi:type="dcterms:W3CDTF">2000-07-01T19:33:32Z</dcterms:created>
  <dcterms:modified xsi:type="dcterms:W3CDTF">2026-02-02T15:34:41Z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5ff22b9-c470-4def-8238-fa6ed9e64406_Enabled">
    <vt:lpwstr>true</vt:lpwstr>
  </property>
  <property fmtid="{D5CDD505-2E9C-101B-9397-08002B2CF9AE}" pid="3" name="MSIP_Label_b5ff22b9-c470-4def-8238-fa6ed9e64406_SetDate">
    <vt:lpwstr>2026-02-02T12:25:45Z</vt:lpwstr>
  </property>
  <property fmtid="{D5CDD505-2E9C-101B-9397-08002B2CF9AE}" pid="4" name="MSIP_Label_b5ff22b9-c470-4def-8238-fa6ed9e64406_Method">
    <vt:lpwstr>Privileged</vt:lpwstr>
  </property>
  <property fmtid="{D5CDD505-2E9C-101B-9397-08002B2CF9AE}" pid="5" name="MSIP_Label_b5ff22b9-c470-4def-8238-fa6ed9e64406_Name">
    <vt:lpwstr>Εμπιστευτικό</vt:lpwstr>
  </property>
  <property fmtid="{D5CDD505-2E9C-101B-9397-08002B2CF9AE}" pid="6" name="MSIP_Label_b5ff22b9-c470-4def-8238-fa6ed9e64406_SiteId">
    <vt:lpwstr>dabae695-3d3b-4e5d-ab49-009605ba5c68</vt:lpwstr>
  </property>
  <property fmtid="{D5CDD505-2E9C-101B-9397-08002B2CF9AE}" pid="7" name="MSIP_Label_b5ff22b9-c470-4def-8238-fa6ed9e64406_ActionId">
    <vt:lpwstr>7290570c-f39a-4216-bbf9-34dc64071001</vt:lpwstr>
  </property>
  <property fmtid="{D5CDD505-2E9C-101B-9397-08002B2CF9AE}" pid="8" name="MSIP_Label_b5ff22b9-c470-4def-8238-fa6ed9e64406_ContentBits">
    <vt:lpwstr>1</vt:lpwstr>
  </property>
  <property fmtid="{D5CDD505-2E9C-101B-9397-08002B2CF9AE}" pid="9" name="MSIP_Label_b5ff22b9-c470-4def-8238-fa6ed9e64406_Tag">
    <vt:lpwstr>10, 2, 1, 1</vt:lpwstr>
  </property>
  <property fmtid="{D5CDD505-2E9C-101B-9397-08002B2CF9AE}" pid="10" name="ClassificationContentMarkingHeaderLocations">
    <vt:lpwstr>Network:3\1_Network:3</vt:lpwstr>
  </property>
  <property fmtid="{D5CDD505-2E9C-101B-9397-08002B2CF9AE}" pid="11" name="ClassificationContentMarkingHeaderText">
    <vt:lpwstr>ΕΜΠΙΣΤΕΥΤΙΚΟ           </vt:lpwstr>
  </property>
</Properties>
</file>