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3706" r:id="rId2"/>
  </p:sldMasterIdLst>
  <p:notesMasterIdLst>
    <p:notesMasterId r:id="rId73"/>
  </p:notesMasterIdLst>
  <p:handoutMasterIdLst>
    <p:handoutMasterId r:id="rId74"/>
  </p:handoutMasterIdLst>
  <p:sldIdLst>
    <p:sldId id="365" r:id="rId3"/>
    <p:sldId id="304" r:id="rId4"/>
    <p:sldId id="302" r:id="rId5"/>
    <p:sldId id="403" r:id="rId6"/>
    <p:sldId id="447" r:id="rId7"/>
    <p:sldId id="404" r:id="rId8"/>
    <p:sldId id="333" r:id="rId9"/>
    <p:sldId id="427" r:id="rId10"/>
    <p:sldId id="428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426" r:id="rId19"/>
    <p:sldId id="434" r:id="rId20"/>
    <p:sldId id="435" r:id="rId21"/>
    <p:sldId id="441" r:id="rId22"/>
    <p:sldId id="376" r:id="rId23"/>
    <p:sldId id="374" r:id="rId24"/>
    <p:sldId id="380" r:id="rId25"/>
    <p:sldId id="381" r:id="rId26"/>
    <p:sldId id="382" r:id="rId27"/>
    <p:sldId id="446" r:id="rId28"/>
    <p:sldId id="442" r:id="rId29"/>
    <p:sldId id="383" r:id="rId30"/>
    <p:sldId id="384" r:id="rId31"/>
    <p:sldId id="436" r:id="rId32"/>
    <p:sldId id="437" r:id="rId33"/>
    <p:sldId id="385" r:id="rId34"/>
    <p:sldId id="386" r:id="rId35"/>
    <p:sldId id="388" r:id="rId36"/>
    <p:sldId id="391" r:id="rId37"/>
    <p:sldId id="392" r:id="rId38"/>
    <p:sldId id="393" r:id="rId39"/>
    <p:sldId id="394" r:id="rId40"/>
    <p:sldId id="430" r:id="rId41"/>
    <p:sldId id="432" r:id="rId42"/>
    <p:sldId id="433" r:id="rId43"/>
    <p:sldId id="443" r:id="rId44"/>
    <p:sldId id="445" r:id="rId45"/>
    <p:sldId id="444" r:id="rId46"/>
    <p:sldId id="425" r:id="rId47"/>
    <p:sldId id="338" r:id="rId48"/>
    <p:sldId id="339" r:id="rId49"/>
    <p:sldId id="340" r:id="rId50"/>
    <p:sldId id="342" r:id="rId51"/>
    <p:sldId id="343" r:id="rId52"/>
    <p:sldId id="344" r:id="rId53"/>
    <p:sldId id="345" r:id="rId54"/>
    <p:sldId id="347" r:id="rId55"/>
    <p:sldId id="348" r:id="rId56"/>
    <p:sldId id="349" r:id="rId57"/>
    <p:sldId id="350" r:id="rId58"/>
    <p:sldId id="448" r:id="rId59"/>
    <p:sldId id="414" r:id="rId60"/>
    <p:sldId id="415" r:id="rId61"/>
    <p:sldId id="416" r:id="rId62"/>
    <p:sldId id="417" r:id="rId63"/>
    <p:sldId id="439" r:id="rId64"/>
    <p:sldId id="418" r:id="rId65"/>
    <p:sldId id="420" r:id="rId66"/>
    <p:sldId id="422" r:id="rId67"/>
    <p:sldId id="423" r:id="rId68"/>
    <p:sldId id="424" r:id="rId69"/>
    <p:sldId id="429" r:id="rId70"/>
    <p:sldId id="438" r:id="rId71"/>
    <p:sldId id="440" r:id="rId72"/>
  </p:sldIdLst>
  <p:sldSz cx="9144000" cy="6858000" type="screen4x3"/>
  <p:notesSz cx="9144000" cy="6858000"/>
  <p:custDataLst>
    <p:tags r:id="rId7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6D0CC"/>
    <a:srgbClr val="FFFFCC"/>
    <a:srgbClr val="FFCC00"/>
    <a:srgbClr val="CC0000"/>
    <a:srgbClr val="000066"/>
    <a:srgbClr val="663300"/>
    <a:srgbClr val="1C1C1C"/>
    <a:srgbClr val="CC9900"/>
    <a:srgbClr val="007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88528" autoAdjust="0"/>
  </p:normalViewPr>
  <p:slideViewPr>
    <p:cSldViewPr snapToGrid="0">
      <p:cViewPr varScale="1">
        <p:scale>
          <a:sx n="113" d="100"/>
          <a:sy n="113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026F9-3819-437D-B98A-C97A0604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627243-4FD6-484B-925E-03A32A5E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4677DF-46C5-4EBA-BD8A-39C32F32F3EA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7270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922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05EBDE-A214-4ABE-BD59-DED427E4032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14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7475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52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DBA0F8-E519-4585-9A93-3718E1E49889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7680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270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941732-DB8F-4DDD-B202-F9C7E668073F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788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160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4AF8E-7B60-4809-A81A-EADDB4277E3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829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74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4AF8E-7B60-4809-A81A-EADDB4277E3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829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373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4AF8E-7B60-4809-A81A-EADDB4277E3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829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624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4AF8E-7B60-4809-A81A-EADDB4277E3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829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598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051990-F3FD-437C-8697-914C80E2F58E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21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860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390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D4AF8E-7B60-4809-A81A-EADDB4277E3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829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44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208F50-EF34-4EFE-ABE5-924E0B99651A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E40FAC-CCDE-4523-B015-604E005F3EEF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23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942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57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D2796D-1A42-4F40-B445-4BC0A49AD260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24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9625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3850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C0F697-028A-4B5A-A064-7B5671E4D64E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25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9830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141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81E2C-7D6C-A01C-9880-CD2BCA923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E969AC7-7AB9-2E76-838E-9A9139C4DB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E40FAC-CCDE-4523-B015-604E005F3EEF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26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94211" name="Placeholder 2">
            <a:extLst>
              <a:ext uri="{FF2B5EF4-FFF2-40B4-BE49-F238E27FC236}">
                <a16:creationId xmlns:a16="http://schemas.microsoft.com/office/drawing/2014/main" id="{DAC5C2C0-6E43-5C3A-CA86-625C19A71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Placeholder 3">
            <a:extLst>
              <a:ext uri="{FF2B5EF4-FFF2-40B4-BE49-F238E27FC236}">
                <a16:creationId xmlns:a16="http://schemas.microsoft.com/office/drawing/2014/main" id="{D5A04A76-E591-B4DF-EEC8-3158281CD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32698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0967BD-3B62-4F30-A7B0-216B84A610D3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9011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821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90646E-92A2-4BCA-AF92-F18E77C24CC9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28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0240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742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3315E-4CB4-445A-980D-B2491A494433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29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044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5790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3315E-4CB4-445A-980D-B2491A494433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30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044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93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73315E-4CB4-445A-980D-B2491A494433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31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0445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534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9991DC-0FD7-4FE8-8BAB-D445A7B4DBD0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32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0649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320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80F806-F5DA-4B98-ADAE-BE6477EEB642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9411D7-4013-4577-8BBF-5F11F3F1520E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33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0854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0499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E4163D-D9B2-49CF-A490-AB9D045B5040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34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1264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86635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763FA7-648C-44BA-82DE-246610FCF39F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35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1776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090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598B0-E687-465F-8364-62C0E413F4CE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198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904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38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69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39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702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40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558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41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0461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42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2291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43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609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96641-4F0E-4740-9A56-21F7C952EE18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3481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6856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5E756A-D8B4-4B31-BFCE-FE3DBF09A11B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44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12288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11127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8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2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26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6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37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487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EC097-8D0A-1BCD-6AC8-3FF03B16A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BD346355-182C-F7A6-524A-F4737A6E24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96641-4F0E-4740-9A56-21F7C952EE18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57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34819" name="Placeholder 2">
            <a:extLst>
              <a:ext uri="{FF2B5EF4-FFF2-40B4-BE49-F238E27FC236}">
                <a16:creationId xmlns:a16="http://schemas.microsoft.com/office/drawing/2014/main" id="{7F40E8E6-0A8E-8528-F6B3-52364CF3D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Placeholder 3">
            <a:extLst>
              <a:ext uri="{FF2B5EF4-FFF2-40B4-BE49-F238E27FC236}">
                <a16:creationId xmlns:a16="http://schemas.microsoft.com/office/drawing/2014/main" id="{E0EEA953-D395-DC55-A9B1-5CF7237CB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897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8EC92-6779-04A0-FD14-69598E16A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DE79AD9B-7299-5847-44B2-CD496FF07F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E96641-4F0E-4740-9A56-21F7C952EE18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34819" name="Placeholder 2">
            <a:extLst>
              <a:ext uri="{FF2B5EF4-FFF2-40B4-BE49-F238E27FC236}">
                <a16:creationId xmlns:a16="http://schemas.microsoft.com/office/drawing/2014/main" id="{3EF3F969-8E94-99D8-E71D-26BCAA1EE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Placeholder 3">
            <a:extLst>
              <a:ext uri="{FF2B5EF4-FFF2-40B4-BE49-F238E27FC236}">
                <a16:creationId xmlns:a16="http://schemas.microsoft.com/office/drawing/2014/main" id="{F5FBAB71-1D8D-58F1-050F-F6FCE3A48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474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AC35ED-081A-40AE-A7F8-15E77A1B62F1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3686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37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9F59FC-735F-4B94-9D2C-E440446002BF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66563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1153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770FD8-5184-4896-BA5B-7A5BC31A2974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6861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52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1FD468-F926-4FC8-98E2-214D910EA9D2}" type="slidenum">
              <a:rPr lang="en-US" altLang="el-GR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el-GR">
              <a:ea typeface="ＭＳ Ｐゴシック" panose="020B0600070205080204" pitchFamily="34" charset="-128"/>
            </a:endParaRPr>
          </a:p>
        </p:txBody>
      </p:sp>
      <p:sp>
        <p:nvSpPr>
          <p:cNvPr id="70659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9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8224-8648-4211-9865-742793BD4BC6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43" name="Content Placeholder 2"/>
          <p:cNvSpPr txBox="1">
            <a:spLocks/>
          </p:cNvSpPr>
          <p:nvPr userDrawn="1"/>
        </p:nvSpPr>
        <p:spPr>
          <a:xfrm>
            <a:off x="3632200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6F669-E4E4-46FC-95F1-EAA05E7943C9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6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8B2C1-FAC4-437D-9B11-8EB4FF5D2860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4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02CB5-A4B8-4038-A45D-F24528C32E3E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83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F90DC-9202-484C-9B7F-57C989AADAC0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1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6AA67-5E65-4329-82C3-9EEB15FD1DA4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10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447800"/>
            <a:ext cx="3581400" cy="38401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447800"/>
            <a:ext cx="3581400" cy="3840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l-GR"/>
              <a:t>5-</a:t>
            </a:r>
            <a:fld id="{364E3B8B-1F0C-40D9-922A-1D823D20E3B3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06312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D2C15-7377-4DB7-BAD6-DB9DAB6DE084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90800" y="6248400"/>
            <a:ext cx="4724400" cy="457200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4435" y="6483260"/>
            <a:ext cx="984019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3" hasCustomPrompt="1"/>
          </p:nvPr>
        </p:nvSpPr>
        <p:spPr>
          <a:xfrm>
            <a:off x="7777163" y="5627688"/>
            <a:ext cx="1270000" cy="403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6937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4F683-DFD4-4A40-A440-102696FE7218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37"/>
          <p:cNvSpPr>
            <a:spLocks noGrp="1"/>
          </p:cNvSpPr>
          <p:nvPr>
            <p:ph sz="quarter" idx="13" hasCustomPrompt="1"/>
          </p:nvPr>
        </p:nvSpPr>
        <p:spPr>
          <a:xfrm>
            <a:off x="7777163" y="5627688"/>
            <a:ext cx="1270000" cy="4032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7718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94B2-6730-4C77-BE27-0A3CD7D0EA35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062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2C24F-1D59-40F0-9F2C-9A67982FBFD2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8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F67B-DB3A-469D-A048-0E5994417715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89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AE16EFDF-4337-4C29-9EE9-C65B9EA4A025}" type="datetime1">
              <a:rPr lang="en-US" smtClean="0"/>
              <a:t>2/2/2026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9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D04A-33AF-45CD-BCF4-19D6C3D43908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9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FEF81-5B01-4148-A599-FA42C8038988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860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AE32-6794-4E73-BB00-935195D0863A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629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D4586-9FF7-4666-AB05-8E68DC7EE9BA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173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119F5-09EC-41A6-AAD5-5CF7D73220C0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404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7AAA-770C-4C14-AD1D-DCB94460AF7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763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972B6-F16D-4081-ACFF-309CCF00E52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935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858F-FF0E-47B9-BB5F-14E40796EF02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457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0F5-EBDC-4E3E-827F-36134D92A235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4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76E3-3C07-425E-8B20-E122AAEF667C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F9015-4216-41E7-9AC2-F9D0E1AACED8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5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DE309C8C-8E54-4898-B790-5BD14D8329CC}" type="datetime1">
              <a:rPr lang="en-US" smtClean="0"/>
              <a:t>2/2/2026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88BCB-5BC7-43DD-A932-895D0D2A939E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9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155D7-46B8-4135-BEC7-9D7FD46BDA63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9F0C-8585-47A2-A562-556B7C9BA685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48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14C1E-4933-44BF-A35F-786B3E95CF9F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6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3961FFC1-4691-40B2-96DA-2C62D51F8B59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40" name="Content Placeholder 2"/>
          <p:cNvSpPr txBox="1">
            <a:spLocks/>
          </p:cNvSpPr>
          <p:nvPr userDrawn="1"/>
        </p:nvSpPr>
        <p:spPr>
          <a:xfrm>
            <a:off x="370249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E68FB-4EAA-2571-36C3-9F1BD3E1BA3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165600" y="63500"/>
            <a:ext cx="11176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l-G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ΕΜΠΙΣΤΕΥΤΙΚΟ       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703" r:id="rId3"/>
    <p:sldLayoutId id="2147483705" r:id="rId4"/>
    <p:sldLayoutId id="2147483704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21" r:id="rId1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ED92C669-9A6D-4C75-A143-321D900A6700}" type="datetime1">
              <a:rPr lang="en-US" smtClean="0"/>
              <a:t>2/2/2026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3-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9" name="Content Placeholder 37"/>
          <p:cNvSpPr txBox="1">
            <a:spLocks/>
          </p:cNvSpPr>
          <p:nvPr userDrawn="1"/>
        </p:nvSpPr>
        <p:spPr>
          <a:xfrm>
            <a:off x="7777163" y="5627688"/>
            <a:ext cx="1270000" cy="4032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/>
              <a:t>Ch. 1     </a:t>
            </a:r>
            <a:fld id="{0FD03E7E-EA82-497A-8F5F-7A09E0EB97C0}" type="slidenum">
              <a:rPr lang="en-US" altLang="en-US" kern="0" smtClean="0"/>
              <a:pPr/>
              <a:t>‹#›</a:t>
            </a:fld>
            <a:endParaRPr lang="en-IN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FCCF1-74BA-5EC9-56AD-39C849F7B4B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165600" y="63500"/>
            <a:ext cx="11176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l-G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ΕΜΠΙΣΤΕΥΤΙΚΟ           </a:t>
            </a:r>
          </a:p>
        </p:txBody>
      </p:sp>
    </p:spTree>
    <p:extLst>
      <p:ext uri="{BB962C8B-B14F-4D97-AF65-F5344CB8AC3E}">
        <p14:creationId xmlns:p14="http://schemas.microsoft.com/office/powerpoint/2010/main" val="31290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>
                <a:latin typeface="Calibri" panose="020F0502020204030204" pitchFamily="34" charset="0"/>
              </a:rPr>
              <a:t> </a:t>
            </a:r>
            <a:r>
              <a:rPr lang="en-US" altLang="en-US" dirty="0"/>
              <a:t>Saunders &amp; Cornett </a:t>
            </a:r>
            <a:r>
              <a:rPr lang="el-GR" altLang="en-US" dirty="0"/>
              <a:t> </a:t>
            </a:r>
            <a:r>
              <a:rPr lang="el-GR" altLang="en-US" dirty="0">
                <a:latin typeface="Calibri" panose="020F0502020204030204" pitchFamily="34" charset="0"/>
              </a:rPr>
              <a:t>Κεφάλαιο 3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1792" y="3049588"/>
            <a:ext cx="6769446" cy="1743793"/>
          </a:xfrm>
        </p:spPr>
        <p:txBody>
          <a:bodyPr/>
          <a:lstStyle/>
          <a:p>
            <a:pPr algn="ctr" eaLnBrk="1" hangingPunct="1"/>
            <a:r>
              <a:rPr lang="el-GR" altLang="en-US" sz="5500" dirty="0">
                <a:latin typeface="Calibri" panose="020F0502020204030204" pitchFamily="34" charset="0"/>
              </a:rPr>
              <a:t>Επιτόκια και Αποτίμηση Αξιογράφων</a:t>
            </a:r>
            <a:endParaRPr lang="en-US" altLang="en-US" sz="5500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15913" y="6392777"/>
            <a:ext cx="8617072" cy="325655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latin typeface="Calibri" panose="020F0502020204030204" pitchFamily="34" charset="0"/>
              </a:rPr>
              <a:t>©2019 McGraw-Hill Education. All rights reserved. Authorized only for instructor use in the classroom. 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3664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AD20B9E4-B457-4E29-8D4F-0E11D91D4F5A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2063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200"/>
              <a:t>Προσφορά Ομολόγων, Ζήτηση Ομολόγων, και Ισορροπία στην Αγορά Ομολόγων</a:t>
            </a:r>
          </a:p>
        </p:txBody>
      </p:sp>
      <p:sp>
        <p:nvSpPr>
          <p:cNvPr id="6554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29600" cy="5029200"/>
          </a:xfrm>
        </p:spPr>
        <p:txBody>
          <a:bodyPr/>
          <a:lstStyle/>
          <a:p>
            <a:pPr eaLnBrk="1" hangingPunct="1"/>
            <a:r>
              <a:rPr lang="el-GR" altLang="el-GR" sz="2300" dirty="0">
                <a:ea typeface="ＭＳ Ｐゴシック" panose="020B0600070205080204" pitchFamily="34" charset="-128"/>
              </a:rPr>
              <a:t>Η προσφορά και η ζήτηση προσδιορίζουν τις τιμές των ομολόγων </a:t>
            </a:r>
            <a:r>
              <a:rPr lang="en-US" altLang="el-GR" sz="2300" dirty="0">
                <a:ea typeface="ＭＳ Ｐゴシック" panose="020B0600070205080204" pitchFamily="34" charset="-128"/>
              </a:rPr>
              <a:t>(</a:t>
            </a:r>
            <a:r>
              <a:rPr lang="el-GR" altLang="el-GR" sz="2300" dirty="0">
                <a:ea typeface="ＭＳ Ｐゴシック" panose="020B0600070205080204" pitchFamily="34" charset="-128"/>
              </a:rPr>
              <a:t>και τις αποδόσεις</a:t>
            </a:r>
            <a:r>
              <a:rPr lang="en-US" altLang="el-GR" sz="2300" dirty="0">
                <a:ea typeface="ＭＳ Ｐゴシック" panose="020B0600070205080204" pitchFamily="34" charset="-128"/>
              </a:rPr>
              <a:t>).</a:t>
            </a:r>
          </a:p>
          <a:p>
            <a:pPr eaLnBrk="1" hangingPunct="1"/>
            <a:r>
              <a:rPr lang="el-GR" altLang="el-GR" sz="2300" dirty="0"/>
              <a:t>Η καμπύλη προσφοράς ομολόγων είναι η σχέση μεταξύ της τιμής και της ποσότητας των ομολόγων που οι εκδότες ομολόγων είναι πρόθυμοι να πουλήσουν, ενώ όλοι οι άλλοι παράγοντες παραμένουν σταθεροί</a:t>
            </a:r>
            <a:r>
              <a:rPr lang="en-US" altLang="el-GR" sz="23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300" dirty="0"/>
              <a:t>Όσο υψηλότερη είναι η τιμή ενός ομολόγου, τόσο μεγαλύτερη είναι η ποσότητα που προσφέρεται</a:t>
            </a:r>
            <a:r>
              <a:rPr lang="en-US" altLang="el-GR" sz="23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300" dirty="0">
                <a:ea typeface="ＭＳ Ｐゴシック" panose="020B0600070205080204" pitchFamily="34" charset="-128"/>
              </a:rPr>
              <a:t>Η καμπύλη προσφοράς ομολόγων έχει κλίση προς τα πάνω</a:t>
            </a:r>
            <a:r>
              <a:rPr lang="en-US" altLang="el-GR" sz="23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300" dirty="0">
                <a:ea typeface="ＭＳ Ｐゴシック" panose="020B0600070205080204" pitchFamily="34" charset="-128"/>
              </a:rPr>
              <a:t>Γιατί;</a:t>
            </a:r>
            <a:endParaRPr lang="en-US" altLang="el-GR" sz="23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3322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4184EAC0-EB2C-4184-BE9A-0050117DC23B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200"/>
              <a:t>Προσφορά Ομολόγων, Ζήτηση Ομολόγων, και Ισορροπία στην Αγορά Ομολόγων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93825"/>
            <a:ext cx="8458200" cy="50831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l-GR" altLang="el-GR" sz="24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sz="2400" dirty="0"/>
              <a:t>Από την οπτική γωνία των επιχειρήσεων που αναζητούν χρηματοδότηση για νέα έργα</a:t>
            </a:r>
            <a:r>
              <a:rPr lang="en-US" altLang="el-GR" sz="2400" dirty="0">
                <a:ea typeface="ＭＳ Ｐゴシック" panose="020B0600070205080204" pitchFamily="34" charset="-128"/>
              </a:rPr>
              <a:t>: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l-GR" altLang="el-GR" sz="2400" dirty="0">
                <a:ea typeface="ＭＳ Ｐゴシック" panose="020B0600070205080204" pitchFamily="34" charset="-128"/>
              </a:rPr>
              <a:t>Όσο </a:t>
            </a:r>
            <a:r>
              <a:rPr lang="el-GR" altLang="el-GR" sz="2400" dirty="0"/>
              <a:t>μεγαλύτερη είναι η τιμή στην οποία μπορούν να πουλάνε ομόλογα, τόσο το καλύτερο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l-GR" altLang="el-GR" sz="2400" dirty="0"/>
              <a:t>Χρησιμοποιώντας το παράδειγμά μας ενός ετήσιου ομολόγου μηδενικού επιτοκίου των $100, η ποσότητα στην οποία προσφέρεται θα είναι μεγαλύτερη στα $95 ανά ομόλογο από ό,τι θα είναι στα $90 ανά ομόλογο, ενώ όλοι οι άλλοι παράγοντες παραμένουν σταθεροί</a:t>
            </a:r>
            <a:r>
              <a:rPr lang="en-US" altLang="el-GR" sz="2400" dirty="0">
                <a:ea typeface="ＭＳ Ｐゴシック" panose="020B0600070205080204" pitchFamily="34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4300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A21682DA-A9C0-4DBC-A67B-4A0BE2FD37D4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Προσφορά Ομολόγων, Ζήτηση Ομολόγων, και Ισορροπία στην Αγορά Ομολόγων</a:t>
            </a:r>
          </a:p>
        </p:txBody>
      </p:sp>
      <p:sp>
        <p:nvSpPr>
          <p:cNvPr id="696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153400" cy="4602163"/>
          </a:xfrm>
        </p:spPr>
        <p:txBody>
          <a:bodyPr/>
          <a:lstStyle/>
          <a:p>
            <a:pPr eaLnBrk="1" hangingPunct="1"/>
            <a:r>
              <a:rPr lang="el-GR" altLang="el-GR" sz="2400" dirty="0"/>
              <a:t>Η καμπύλη ζήτησης του ομολόγου είναι η σχέση μεταξύ της τιμής και της ποσότητας των ομολογιών που ζητούν οι επενδυτές</a:t>
            </a:r>
            <a:r>
              <a:rPr lang="en-US" altLang="el-GR" sz="2400" dirty="0">
                <a:ea typeface="ＭＳ Ｐゴシック" panose="020B0600070205080204" pitchFamily="34" charset="-128"/>
              </a:rPr>
              <a:t>, </a:t>
            </a:r>
            <a:r>
              <a:rPr lang="el-GR" altLang="el-GR" sz="2400" dirty="0">
                <a:ea typeface="ＭＳ Ｐゴシック" panose="020B0600070205080204" pitchFamily="34" charset="-128"/>
              </a:rPr>
              <a:t>καθώς οι άλλοι παράγοντες παραμένουν σταθεροί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400" dirty="0"/>
              <a:t>Επειδή η τιμή των ομολόγων είναι αντιστρόφως ανάλογη με την απόδοση, η καμπύλη ζήτησης δείχνει ότι όσο υψηλότερη είναι η ζήτηση για ομόλογα, τόσο μεγαλύτερη είναι η απόδοση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Η καμπύλη ζήτησης ομολόγων κλίνει προς τα κάτω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Γιατί;</a:t>
            </a:r>
            <a:endParaRPr lang="en-US" altLang="el-GR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1380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2FFCA2B2-6DC6-43B4-B79C-B1D0E544C3B6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6021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sz="2400" dirty="0"/>
              <a:t>  </a:t>
            </a:r>
            <a:r>
              <a:rPr lang="el-GR" altLang="el-GR" sz="2600" dirty="0"/>
              <a:t>Από την οπτική γωνία των επενδυτών</a:t>
            </a:r>
            <a:r>
              <a:rPr lang="en-US" altLang="el-GR" sz="2600" dirty="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l-GR" altLang="el-GR" sz="2600" dirty="0">
                <a:ea typeface="ＭＳ Ｐゴシック" panose="020B0600070205080204" pitchFamily="34" charset="-128"/>
              </a:rPr>
              <a:t>Όσο </a:t>
            </a:r>
            <a:r>
              <a:rPr lang="el-GR" altLang="el-GR" sz="2600" dirty="0"/>
              <a:t>χαμηλότερη είναι η τιμή που θα πρέπει να πληρώσουν για μία σταθερή πληρωμή δολαρίων σε μία μελλοντική ημερομηνία, τόσο πιο πιθανό είναι να αγοράσουν το ομόλογο</a:t>
            </a:r>
            <a:r>
              <a:rPr lang="en-US" altLang="el-GR" sz="26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600" dirty="0"/>
              <a:t>Ένα ομόλογο μηδενικού επιτοκίου που υπόσχεται μία πληρωμή των $100 σε ένα χρόνο θα προσελκύσει μεγαλύτερη ζήτηση στα $90 από ότι στα $95 ανά ομόλογο, κρατώντας σταθερούς όλους τους άλλους παράγοντες.</a:t>
            </a:r>
            <a:endParaRPr lang="en-US" altLang="el-GR" sz="2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l-GR" sz="2600" dirty="0">
              <a:ea typeface="ＭＳ Ｐゴシック" panose="020B0600070205080204" pitchFamily="34" charset="-128"/>
            </a:endParaRP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" y="20638"/>
            <a:ext cx="8686800" cy="1143000"/>
          </a:xfrm>
        </p:spPr>
        <p:txBody>
          <a:bodyPr/>
          <a:lstStyle/>
          <a:p>
            <a:pPr eaLnBrk="1" hangingPunct="1"/>
            <a:r>
              <a:rPr lang="el-GR" altLang="el-GR" sz="3200"/>
              <a:t>Προσφορά Ομολόγων, Ζήτηση Ομολόγων, και Ισορροπία στην Αγορά Ομολόγων</a:t>
            </a:r>
          </a:p>
        </p:txBody>
      </p:sp>
    </p:spTree>
    <p:extLst>
      <p:ext uri="{BB962C8B-B14F-4D97-AF65-F5344CB8AC3E}">
        <p14:creationId xmlns:p14="http://schemas.microsoft.com/office/powerpoint/2010/main" val="425187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091789C1-800F-46CC-97F8-5B199E37B951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73731" name="Rectangle 23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2667000"/>
            <a:ext cx="22860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sz="2400"/>
              <a:t>	Η ισορροπία στην αγορά ομολόγων είναι το σημείο όπου η προσφορά ισούται με τη ζήτηση </a:t>
            </a:r>
            <a:r>
              <a:rPr lang="en-US" altLang="el-GR" sz="240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73732" name="Rectangle 25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000"/>
              <a:t>Προσφορά Ομολόγων, Ζήτηση Ομολόγων, και Ισορροπία στην Αγορά Ομολόγων</a:t>
            </a:r>
          </a:p>
        </p:txBody>
      </p:sp>
      <p:pic>
        <p:nvPicPr>
          <p:cNvPr id="73733" name="Picture 6" descr="s6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6063"/>
            <a:ext cx="57912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18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D4163A91-A72B-45AC-A0BE-98286E2BC14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3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000"/>
              <a:t>Προσφορά Ομολόγων, Ζήτηση Ομολόγων, και Ισορροπία στην Αγορά Ομολόγων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153400" cy="5410200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Τι θα συμβεί εάν οι τιμές των ομολόγων ξεκινούν πάνω από το σημείο ισορροπίας;</a:t>
            </a:r>
            <a:endParaRPr lang="en-US" altLang="el-GR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Η </a:t>
            </a:r>
            <a:r>
              <a:rPr lang="el-GR" altLang="el-GR" sz="2400" dirty="0"/>
              <a:t>προσφερόμενη ποσότητα θα υπερβαίνει τη ζητούμενη ποσότητα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/>
              <a:t>Δηλαδή, πλεόνασμα προσφοράς σημαίνει ότι οι εκδότες ομολόγων δεν μπορούν να πουλήσουν τα ομόλογα που θέλουν στην τρέχουσα τιμή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/>
              <a:t>Για να κάνουν την πώληση θα πρέπει να μειώσουν την τιμή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/>
              <a:t>Η πλεονάζουσα προσφορά θα ασκήσει καθοδικές πιέσεις στην τιμή μέχρι η προσφορά να ισούται με τη ζήτηση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2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03E7C90A-D9F7-4B87-BE95-0FCBF35DF49E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063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000"/>
              <a:t>Προσφορά Ομολόγων, Ζήτηση Ομολόγων, και Ισορροπία στην Αγορά Ομολόγων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001000" cy="5181600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Τι θα συμβεί όταν η τιμή είναι κάτω από το σημείο ισορροπίας;</a:t>
            </a:r>
            <a:endParaRPr lang="en-US" altLang="el-GR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Η </a:t>
            </a:r>
            <a:r>
              <a:rPr lang="el-GR" altLang="el-GR" sz="2400" dirty="0"/>
              <a:t>ζητούμενη ποσότητα θα υπερβαίνει την προσφερόμενη ποσότητα</a:t>
            </a:r>
          </a:p>
          <a:p>
            <a:pPr lvl="1" eaLnBrk="1" hangingPunct="1"/>
            <a:r>
              <a:rPr lang="el-GR" altLang="el-GR" sz="2400" dirty="0"/>
              <a:t>Οι επενδυτές που θα θέλουν να αγοράσουν ομόλογα δε θα μπορούν να πάρουν όλα όσα θέλουν στην επικρατούσα τιμή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/>
              <a:t>Η αντίδρασή τους θα είναι να προσφέρουν υψηλότερη τιμή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/>
              <a:t>Η πλεονάζουσα ζήτηση θα συνεχίσει να ασκεί ανοδικές πιέσεις στις τιμές μέχρι η αγορά να φτάσει σε ισορροπία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1431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63094"/>
            <a:ext cx="7543800" cy="636298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Προσφορά Ομοσπονδιακών Ομολόγων στις ΗΠΑ (</a:t>
            </a:r>
            <a:r>
              <a:rPr lang="en-US" altLang="el-GR" sz="3200" dirty="0"/>
              <a:t>Treasury securities)</a:t>
            </a:r>
            <a:endParaRPr lang="el-GR" altLang="el-G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28" y="1227992"/>
            <a:ext cx="7029582" cy="52490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FA52B-4E93-B9FF-B9EA-2622A8DFE5A6}"/>
              </a:ext>
            </a:extLst>
          </p:cNvPr>
          <p:cNvSpPr txBox="1"/>
          <p:nvPr/>
        </p:nvSpPr>
        <p:spPr>
          <a:xfrm>
            <a:off x="1423555" y="1517073"/>
            <a:ext cx="1160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err="1">
                <a:solidFill>
                  <a:schemeClr val="bg1"/>
                </a:solidFill>
              </a:rPr>
              <a:t>Τρισεκατ</a:t>
            </a:r>
            <a:r>
              <a:rPr lang="el-GR" sz="1600" dirty="0">
                <a:solidFill>
                  <a:schemeClr val="bg1"/>
                </a:solidFill>
              </a:rPr>
              <a:t>. $</a:t>
            </a:r>
          </a:p>
        </p:txBody>
      </p:sp>
    </p:spTree>
    <p:extLst>
      <p:ext uri="{BB962C8B-B14F-4D97-AF65-F5344CB8AC3E}">
        <p14:creationId xmlns:p14="http://schemas.microsoft.com/office/powerpoint/2010/main" val="346063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591947" y="330797"/>
            <a:ext cx="7779936" cy="636298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Δημόσιο χρέος των ΗΠΑ (% ΑΕΠ)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47" y="1018316"/>
            <a:ext cx="6451948" cy="5406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43" y="6315360"/>
            <a:ext cx="4058216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4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62" y="209422"/>
            <a:ext cx="7779936" cy="423624"/>
          </a:xfrm>
        </p:spPr>
        <p:txBody>
          <a:bodyPr/>
          <a:lstStyle/>
          <a:p>
            <a:pPr eaLnBrk="1" hangingPunct="1"/>
            <a:r>
              <a:rPr lang="el-GR" altLang="el-GR" sz="2000" dirty="0"/>
              <a:t>Δημοσιονομικό έλλειμμα και δημόσιο χρέος των ΗΠΑ (% ΑΕΠ)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8" y="926107"/>
            <a:ext cx="6237927" cy="59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3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7768"/>
            <a:ext cx="7543800" cy="804341"/>
          </a:xfrm>
        </p:spPr>
        <p:txBody>
          <a:bodyPr anchor="ctr"/>
          <a:lstStyle/>
          <a:p>
            <a:pPr eaLnBrk="1" hangingPunct="1"/>
            <a:r>
              <a:rPr lang="el-GR" altLang="en-US" sz="3500" dirty="0"/>
              <a:t>Μέτρα διάφορων επιτοκίων</a:t>
            </a:r>
            <a:endParaRPr lang="en-US" altLang="en-US" sz="35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199" y="1402646"/>
            <a:ext cx="8229600" cy="11105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l-GR" altLang="en-US" sz="2600" b="1" dirty="0"/>
              <a:t>Απόδοση τοκομεριδίου</a:t>
            </a:r>
            <a:r>
              <a:rPr lang="en-US" altLang="en-US" sz="2600" b="1" dirty="0"/>
              <a:t>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el-GR" altLang="en-US" sz="2200" dirty="0"/>
              <a:t>Η περιοδική πληρωμή (τοκομερίδιο ή «κουπόνι») που υπόσχεται να κάνει ο εκδότης του ομολόγου στον κάτοχο του ομολόγου δια την τιμή αγοράς</a:t>
            </a:r>
            <a:r>
              <a:rPr lang="en-US" altLang="en-US" sz="2200" dirty="0"/>
              <a:t>.</a:t>
            </a:r>
            <a:endParaRPr lang="en-IN" dirty="0"/>
          </a:p>
        </p:txBody>
      </p:sp>
      <p:sp>
        <p:nvSpPr>
          <p:cNvPr id="24" name="Content Placeholder 23"/>
          <p:cNvSpPr>
            <a:spLocks noGrp="1"/>
          </p:cNvSpPr>
          <p:nvPr>
            <p:ph idx="13"/>
          </p:nvPr>
        </p:nvSpPr>
        <p:spPr>
          <a:xfrm>
            <a:off x="465661" y="2886873"/>
            <a:ext cx="8229600" cy="112711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l-GR" altLang="en-US" sz="2600" b="1" dirty="0"/>
              <a:t>Απαιτούμενη απόδοση 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r</a:t>
            </a:r>
            <a:r>
              <a:rPr lang="en-US" altLang="en-US" sz="2600" b="1" dirty="0"/>
              <a:t>).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el-GR" altLang="en-US" sz="2200" dirty="0"/>
              <a:t>Το επιτόκιο που χρησιμοποιούν οι συμμετέχοντες στην αγορά για να υπολογίζουν την δίκαιη τιμή ενός περιουσιακού στοιχείου</a:t>
            </a:r>
            <a:r>
              <a:rPr lang="en-US" altLang="en-US" sz="2200" b="1" dirty="0"/>
              <a:t>.</a:t>
            </a:r>
            <a:endParaRPr lang="en-IN" dirty="0"/>
          </a:p>
        </p:txBody>
      </p:sp>
      <p:sp>
        <p:nvSpPr>
          <p:cNvPr id="25" name="Content Placeholder 24"/>
          <p:cNvSpPr>
            <a:spLocks noGrp="1"/>
          </p:cNvSpPr>
          <p:nvPr>
            <p:ph idx="14"/>
          </p:nvPr>
        </p:nvSpPr>
        <p:spPr>
          <a:xfrm>
            <a:off x="457200" y="4080908"/>
            <a:ext cx="8229600" cy="123854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l-GR" altLang="en-US" sz="2600" b="1" dirty="0"/>
              <a:t>Αναμενόμενη απόδοση </a:t>
            </a:r>
            <a:r>
              <a:rPr lang="en-US" altLang="en-US" sz="2600" b="1" i="1" dirty="0"/>
              <a:t>E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r</a:t>
            </a:r>
            <a:r>
              <a:rPr lang="en-US" altLang="en-US" sz="2600" b="1" dirty="0"/>
              <a:t>)</a:t>
            </a:r>
            <a:r>
              <a:rPr lang="en-US" altLang="en-US" sz="2600" b="1" i="1" dirty="0"/>
              <a:t>.</a:t>
            </a:r>
            <a:endParaRPr lang="en-US" altLang="en-US" sz="2600" b="1" dirty="0"/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el-GR" altLang="en-US" sz="2200" dirty="0"/>
              <a:t>Η απόδοση που αναμένουν να αποκομίσουν οι συμμετέχοντες αγοράζοντας αξιόγραφα στις τρέχουσες τιμές.</a:t>
            </a:r>
            <a:endParaRPr lang="en-IN" dirty="0"/>
          </a:p>
        </p:txBody>
      </p:sp>
      <p:sp>
        <p:nvSpPr>
          <p:cNvPr id="26" name="Content Placeholder 25"/>
          <p:cNvSpPr>
            <a:spLocks noGrp="1"/>
          </p:cNvSpPr>
          <p:nvPr>
            <p:ph idx="15"/>
          </p:nvPr>
        </p:nvSpPr>
        <p:spPr>
          <a:xfrm>
            <a:off x="457199" y="5388524"/>
            <a:ext cx="7949045" cy="86244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l-GR" altLang="en-US" sz="2600" b="1" dirty="0"/>
              <a:t>Πραγματοποιηθείσα απόδοση 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r</a:t>
            </a:r>
            <a:r>
              <a:rPr lang="en-US" altLang="en-US" sz="2600" b="1" dirty="0"/>
              <a:t>).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el-GR" altLang="en-US" sz="2200" dirty="0"/>
              <a:t>Η απόδοση που πραγματικά επιτεύχθηκε σε μια επένδυση</a:t>
            </a:r>
            <a:r>
              <a:rPr lang="en-US" altLang="en-US" sz="2200" dirty="0"/>
              <a:t>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>
          <a:xfrm>
            <a:off x="200062" y="209422"/>
            <a:ext cx="7779936" cy="423624"/>
          </a:xfrm>
        </p:spPr>
        <p:txBody>
          <a:bodyPr/>
          <a:lstStyle/>
          <a:p>
            <a:pPr eaLnBrk="1" hangingPunct="1"/>
            <a:r>
              <a:rPr lang="el-GR" altLang="el-GR" sz="2000" dirty="0"/>
              <a:t>Οι χώρες με το υψηλότερο δημόσιο χρέος (% ΑΕΠ)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7" y="1009495"/>
            <a:ext cx="6511333" cy="52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6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2AA6C661-FA85-432E-A7A5-9569FF164ED4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84995" name="Text Box 6"/>
          <p:cNvSpPr txBox="1">
            <a:spLocks noChangeArrowheads="1"/>
          </p:cNvSpPr>
          <p:nvPr/>
        </p:nvSpPr>
        <p:spPr bwMode="auto">
          <a:xfrm>
            <a:off x="6019800" y="1828800"/>
            <a:ext cx="2514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CC3300"/>
                </a:solidFill>
              </a:rPr>
              <a:t>Όταν αυξάνεται η επιθυμία των δανειοληπτών για κεφάλαια, η καμπύλη προσφοράς μετατοπίζεται προς τα δεξιά. </a:t>
            </a:r>
            <a:endParaRPr lang="en-US" altLang="el-GR" sz="2000">
              <a:solidFill>
                <a:srgbClr val="CC3300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CC3300"/>
                </a:solidFill>
              </a:rPr>
              <a:t>Οι τιμές των ομολόγων μειώνονται, και τα επιτόκια αυξάνονται.</a:t>
            </a:r>
            <a:endParaRPr lang="en-US" altLang="el-GR" sz="2000">
              <a:solidFill>
                <a:srgbClr val="CC3300"/>
              </a:solidFill>
            </a:endParaRPr>
          </a:p>
        </p:txBody>
      </p:sp>
      <p:sp>
        <p:nvSpPr>
          <p:cNvPr id="84996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200"/>
              <a:t>Παράγοντες που Μετατοπίζουν την Προσφορά Ομολόγων</a:t>
            </a:r>
            <a:endParaRPr lang="en-US" altLang="el-GR" sz="3200">
              <a:ea typeface="ＭＳ Ｐゴシック" panose="020B0600070205080204" pitchFamily="34" charset="-128"/>
            </a:endParaRPr>
          </a:p>
        </p:txBody>
      </p:sp>
      <p:pic>
        <p:nvPicPr>
          <p:cNvPr id="84997" name="Picture 6" descr="s6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1638"/>
            <a:ext cx="52578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17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36285E40-7D6E-476E-A6EC-0EFA87624C25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8192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200"/>
              <a:t>Παράγοντες που Μετατοπίζουν την Προσφορά Ομολόγων</a:t>
            </a:r>
          </a:p>
        </p:txBody>
      </p:sp>
      <p:sp>
        <p:nvSpPr>
          <p:cNvPr id="8192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sz="21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Μεταβολές στο Δημόσιο Δανεισμό</a:t>
            </a:r>
            <a:endParaRPr lang="en-US" altLang="el-GR" sz="21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l-GR" altLang="el-GR" sz="2100" dirty="0"/>
              <a:t>Οποιαδήποτε αύξηση στην ανάγκη της κυβέρνησης για δανεισμό αυξάνει την ποσότητα των ομολόγων που βρίσκεται σε κυκλοφορία, μετατοπίζοντας την καμπύλη προσφοράς ομολόγων προς τα δεξιά</a:t>
            </a:r>
            <a:r>
              <a:rPr lang="en-US" altLang="el-GR" sz="2100" dirty="0">
                <a:ea typeface="ＭＳ Ｐゴシック" panose="020B0600070205080204" pitchFamily="34" charset="-128"/>
              </a:rPr>
              <a:t>.</a:t>
            </a:r>
            <a:endParaRPr lang="el-GR" altLang="el-GR" sz="21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sz="21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Μεταβολές στο Γενικό Επιχειρηματικό Κλίμα</a:t>
            </a:r>
            <a:endParaRPr lang="en-US" altLang="el-GR" sz="21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l-GR" altLang="el-GR" sz="2100" dirty="0">
                <a:ea typeface="ＭＳ Ｐゴシック" panose="020B0600070205080204" pitchFamily="34" charset="-128"/>
              </a:rPr>
              <a:t>Καθώς </a:t>
            </a:r>
            <a:r>
              <a:rPr lang="el-GR" altLang="el-GR" sz="2100" dirty="0"/>
              <a:t>βελτιώνονται οι επιχειρηματικές συνθήκες, η καμπύλη προσφοράς των ομολόγων μετατοπίζεται προς τα δεξιά, αναγκάζοντας τις τιμές των ομολόγων να μειωθούν και τα επιτόκια να αυξηθούν</a:t>
            </a:r>
            <a:r>
              <a:rPr lang="en-US" altLang="el-GR" sz="2100" dirty="0">
                <a:ea typeface="ＭＳ Ｐゴシック" panose="020B0600070205080204" pitchFamily="3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sz="21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Μεταβολές στον Αναμενόμενο Πληθωρισμό</a:t>
            </a:r>
            <a:endParaRPr lang="en-US" altLang="el-GR" sz="21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l-GR" altLang="el-GR" sz="2100" dirty="0"/>
              <a:t>Όταν αυξάνεται ο αναμενόμενος πληθωρισμός, το κόστος δανεισμού μειώνεται και η επιθυμία για δανεισμό σε κάθε ονομαστικό επιτόκιο αυξάνεται μετατοπίζοντας την καμπύλη προσφοράς ομολόγων προς τα δεξιά</a:t>
            </a:r>
            <a:r>
              <a:rPr lang="en-US" altLang="el-GR" sz="21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516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28F89B44-23D8-49D6-BAE3-12616B0D8E9C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93187" name="Text Box 51"/>
          <p:cNvSpPr txBox="1">
            <a:spLocks noChangeArrowheads="1"/>
          </p:cNvSpPr>
          <p:nvPr/>
        </p:nvSpPr>
        <p:spPr bwMode="auto">
          <a:xfrm>
            <a:off x="6400800" y="1447800"/>
            <a:ext cx="2362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CC3300"/>
                </a:solidFill>
              </a:rPr>
              <a:t>Όταν τα ομόλογο γίνονται περισσότερο ελκυστικά για τους επενδυτές, η καμπύλη ζήτησης μετατοπίζεται προς τα δεξιά.</a:t>
            </a:r>
            <a:endParaRPr lang="en-US" altLang="el-GR" sz="2000">
              <a:solidFill>
                <a:srgbClr val="CC3300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l-GR" sz="2000">
              <a:solidFill>
                <a:srgbClr val="CC3300"/>
              </a:solidFill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l-GR" altLang="el-GR" sz="2000">
                <a:solidFill>
                  <a:srgbClr val="CC3300"/>
                </a:solidFill>
              </a:rPr>
              <a:t>Οι τιμές των ομολόγων αυξάνονται και τα επιτόκια μειώνονται</a:t>
            </a:r>
            <a:r>
              <a:rPr lang="en-US" altLang="el-GR" sz="200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93188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500" dirty="0"/>
              <a:t>Παράγοντες που Μετατοπίζουν τη Ζήτηση Ομολόγων</a:t>
            </a:r>
          </a:p>
        </p:txBody>
      </p:sp>
      <p:pic>
        <p:nvPicPr>
          <p:cNvPr id="93189" name="Picture 6" descr="s6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15461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276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658B7C1C-E2C5-4D40-9DD8-ADFBBD68F4C5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952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500"/>
              <a:t>Παράγοντες που Μετατοπίζουν τη Ζήτηση Ομολόγων</a:t>
            </a:r>
          </a:p>
        </p:txBody>
      </p:sp>
      <p:pic>
        <p:nvPicPr>
          <p:cNvPr id="95236" name="Picture 7" descr="p6-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848600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231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F7F32C63-9D2F-44A2-81C2-E713CAB5DD61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43800" cy="1143000"/>
          </a:xfrm>
        </p:spPr>
        <p:txBody>
          <a:bodyPr/>
          <a:lstStyle/>
          <a:p>
            <a:pPr eaLnBrk="1" hangingPunct="1"/>
            <a:r>
              <a:rPr lang="el-GR" altLang="el-GR" sz="3200" dirty="0"/>
              <a:t>Παράγοντες που Μετατοπίζουν τη Ζήτηση Ομολόγων</a:t>
            </a:r>
          </a:p>
        </p:txBody>
      </p:sp>
      <p:pic>
        <p:nvPicPr>
          <p:cNvPr id="97284" name="Picture 5" descr="p6-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9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54272-946E-9E56-A1C3-CB23D4C5F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2">
            <a:extLst>
              <a:ext uri="{FF2B5EF4-FFF2-40B4-BE49-F238E27FC236}">
                <a16:creationId xmlns:a16="http://schemas.microsoft.com/office/drawing/2014/main" id="{683E0D0A-8D73-AC2B-CA8A-45CE0318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28F89B44-23D8-49D6-BAE3-12616B0D8E9C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93188" name="Rectangle 52">
            <a:extLst>
              <a:ext uri="{FF2B5EF4-FFF2-40B4-BE49-F238E27FC236}">
                <a16:creationId xmlns:a16="http://schemas.microsoft.com/office/drawing/2014/main" id="{2DFB4B42-957B-B27A-494E-F55D58F9B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07950" indent="0" eaLnBrk="1" hangingPunct="1">
              <a:buNone/>
            </a:pPr>
            <a:r>
              <a:rPr lang="el-GR" altLang="el-GR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Αγορές Ομολόγων από την Κεντρική Τράπεζα (Ποσοτική χαλάρωση)</a:t>
            </a:r>
            <a:br>
              <a:rPr lang="en-US" altLang="el-GR" sz="2400" dirty="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l-GR" altLang="el-GR" sz="1800" dirty="0">
                <a:ea typeface="ＭＳ Ｐゴシック" panose="020B0600070205080204" pitchFamily="34" charset="-128"/>
              </a:rPr>
              <a:t>Μετατοπίζουν την καμπύλη ζήτησης προς τα δεξιά, αυξάνοντας τις τιμές των ομολόγων και μειώνοντας τις αποδόσεις τους.</a:t>
            </a:r>
            <a:endParaRPr lang="el-GR" altLang="el-GR" sz="3500" dirty="0"/>
          </a:p>
        </p:txBody>
      </p:sp>
      <p:pic>
        <p:nvPicPr>
          <p:cNvPr id="93189" name="Picture 6" descr="s6-3">
            <a:extLst>
              <a:ext uri="{FF2B5EF4-FFF2-40B4-BE49-F238E27FC236}">
                <a16:creationId xmlns:a16="http://schemas.microsoft.com/office/drawing/2014/main" id="{4AD910AD-3A40-30E6-3112-F8F0359ED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32712"/>
            <a:ext cx="515461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958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96055660-E5DB-43A1-9508-615A69644DAE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890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274"/>
          </a:xfrm>
        </p:spPr>
        <p:txBody>
          <a:bodyPr/>
          <a:lstStyle/>
          <a:p>
            <a:pPr eaLnBrk="1" hangingPunct="1"/>
            <a:r>
              <a:rPr lang="el-GR" altLang="el-GR" sz="3500" dirty="0"/>
              <a:t>Μέγεθος του Ισολογισμού των Κεντρικών Τραπεζών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55" y="1294122"/>
            <a:ext cx="5852312" cy="45140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CCD78C-D629-BD8F-0A62-67F8F3C136F7}"/>
              </a:ext>
            </a:extLst>
          </p:cNvPr>
          <p:cNvSpPr txBox="1"/>
          <p:nvPr/>
        </p:nvSpPr>
        <p:spPr>
          <a:xfrm>
            <a:off x="741996" y="5956743"/>
            <a:ext cx="7944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Πως επίδρασαν οι αγορές ομολόγων από τις κεντρικές τράπεζες στις τιμές και τις αποδόσεις των ομολόγων</a:t>
            </a:r>
            <a:r>
              <a:rPr lang="en-US" sz="1400" dirty="0"/>
              <a:t>;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28915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A811BB80-0660-4B38-A780-F312776D7344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0137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latin typeface="+mn-lt"/>
                <a:ea typeface="ＭＳ Ｐゴシック" panose="020B0600070205080204" pitchFamily="34" charset="-128"/>
              </a:rPr>
              <a:t>Κατανοώντας τις Μεταβολές στις Τιμές και τα Επιτόκια Ισορροπίας των Ομολόγων</a:t>
            </a:r>
            <a:endParaRPr lang="en-US" altLang="el-GR" sz="24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013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pPr eaLnBrk="1" hangingPunct="1"/>
            <a:r>
              <a:rPr lang="el-GR" altLang="el-GR" sz="2900" dirty="0"/>
              <a:t>Ο αναμενόμενος πληθωρισμός επηρεάζει και την προσφορά και τη ζήτηση των ομολόγων</a:t>
            </a:r>
            <a:r>
              <a:rPr lang="en-US" altLang="el-GR" sz="29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900" dirty="0">
                <a:ea typeface="ＭＳ Ｐゴシック" panose="020B0600070205080204" pitchFamily="34" charset="-128"/>
              </a:rPr>
              <a:t>Η </a:t>
            </a:r>
            <a:r>
              <a:rPr lang="el-GR" altLang="el-GR" sz="2900" dirty="0"/>
              <a:t>αύξηση στον αναμενόμενο πληθωρισμό </a:t>
            </a:r>
            <a:endParaRPr lang="en-US" altLang="el-GR" sz="29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l-GR" altLang="el-GR" sz="2900" dirty="0"/>
              <a:t>Μειώνει το πραγματικό κόστος δανεισμού, μετατοπίζοντας την προσφορά ομολόγων προς τα δεξιά</a:t>
            </a:r>
          </a:p>
          <a:p>
            <a:pPr lvl="1" eaLnBrk="1" hangingPunct="1"/>
            <a:r>
              <a:rPr lang="el-GR" altLang="el-GR" sz="2900" dirty="0"/>
              <a:t>Μειώνει την πραγματική απόδοση του δανεισμού, μετατοπίζοντας τη ζήτηση ομολόγων προς τα αριστερά</a:t>
            </a:r>
            <a:r>
              <a:rPr lang="en-US" altLang="el-GR" sz="29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067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3D8D63FD-8B5D-4C15-8F45-202C76584FC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6324600" y="3505200"/>
            <a:ext cx="25527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l-GR" altLang="el-GR" sz="1800" dirty="0">
                <a:solidFill>
                  <a:srgbClr val="CC3300"/>
                </a:solidFill>
              </a:rPr>
              <a:t>Αυτά τα δύο αποτελέσματα ενισχύονται μεταξύ τους, μειώνοντας την τιμή του ομολόγου από </a:t>
            </a:r>
            <a:r>
              <a:rPr lang="en-US" altLang="el-GR" sz="1800" dirty="0">
                <a:solidFill>
                  <a:srgbClr val="CC3300"/>
                </a:solidFill>
              </a:rPr>
              <a:t>P</a:t>
            </a:r>
            <a:r>
              <a:rPr lang="el-GR" altLang="el-GR" sz="1800" baseline="-25000" dirty="0">
                <a:solidFill>
                  <a:srgbClr val="CC3300"/>
                </a:solidFill>
              </a:rPr>
              <a:t>0 </a:t>
            </a:r>
            <a:r>
              <a:rPr lang="el-GR" altLang="el-GR" sz="1800" dirty="0">
                <a:solidFill>
                  <a:srgbClr val="CC3300"/>
                </a:solidFill>
              </a:rPr>
              <a:t>σε </a:t>
            </a:r>
            <a:r>
              <a:rPr lang="en-US" altLang="el-GR" sz="1800" dirty="0">
                <a:solidFill>
                  <a:srgbClr val="CC3300"/>
                </a:solidFill>
              </a:rPr>
              <a:t>P</a:t>
            </a:r>
            <a:r>
              <a:rPr lang="el-GR" altLang="el-GR" sz="1800" baseline="-25000" dirty="0">
                <a:solidFill>
                  <a:srgbClr val="CC3300"/>
                </a:solidFill>
              </a:rPr>
              <a:t>1 </a:t>
            </a:r>
            <a:r>
              <a:rPr lang="el-GR" altLang="el-GR" sz="1800" dirty="0">
                <a:solidFill>
                  <a:srgbClr val="CC3300"/>
                </a:solidFill>
              </a:rPr>
              <a:t>και αυξάνοντας το επιτόκιο.</a:t>
            </a:r>
            <a:endParaRPr lang="en-US" altLang="el-GR" sz="1800" dirty="0">
              <a:solidFill>
                <a:srgbClr val="CC3300"/>
              </a:solidFill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096000" y="1295400"/>
            <a:ext cx="25527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l-GR" sz="1800" dirty="0">
                <a:solidFill>
                  <a:srgbClr val="CC3300"/>
                </a:solidFill>
              </a:rPr>
              <a:t>1</a:t>
            </a:r>
            <a:r>
              <a:rPr lang="el-GR" altLang="el-GR" sz="1800" dirty="0">
                <a:solidFill>
                  <a:srgbClr val="CC3300"/>
                </a:solidFill>
              </a:rPr>
              <a:t>) Η καμπύλη προσφοράς μετατοπίζεται προ τα δεξιά.</a:t>
            </a:r>
            <a:endParaRPr lang="en-US" altLang="el-GR" sz="1800" dirty="0">
              <a:solidFill>
                <a:srgbClr val="CC3300"/>
              </a:solidFill>
            </a:endParaRP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096000" y="2514600"/>
            <a:ext cx="25527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l-GR" sz="1800" dirty="0">
                <a:solidFill>
                  <a:srgbClr val="CC3300"/>
                </a:solidFill>
              </a:rPr>
              <a:t>2)</a:t>
            </a:r>
            <a:r>
              <a:rPr lang="el-GR" altLang="el-GR" sz="1800" dirty="0">
                <a:solidFill>
                  <a:srgbClr val="CC3300"/>
                </a:solidFill>
              </a:rPr>
              <a:t> Η καμπύλη ζήτησης μετατοπίζεται προς τα αριστερά.</a:t>
            </a:r>
            <a:endParaRPr lang="en-US" altLang="el-GR" sz="1800" dirty="0">
              <a:solidFill>
                <a:srgbClr val="CC3300"/>
              </a:solidFill>
            </a:endParaRPr>
          </a:p>
        </p:txBody>
      </p:sp>
      <p:sp>
        <p:nvSpPr>
          <p:cNvPr id="103430" name="Rectangle 3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400">
                <a:ea typeface="ＭＳ Ｐゴシック" panose="020B0600070205080204" pitchFamily="34" charset="-128"/>
              </a:rPr>
              <a:t>Κατανοώντας τις Μεταβολές στις Τιμές και τα Επιτόκια Ισορροπίας των Ομολόγων</a:t>
            </a:r>
            <a:endParaRPr lang="en-US" altLang="el-GR" sz="2400">
              <a:ea typeface="ＭＳ Ｐゴシック" panose="020B0600070205080204" pitchFamily="34" charset="-128"/>
            </a:endParaRPr>
          </a:p>
        </p:txBody>
      </p:sp>
      <p:pic>
        <p:nvPicPr>
          <p:cNvPr id="103431" name="Picture 8" descr="s6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5181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7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  <p:bldP spid="157722" grpId="0"/>
      <p:bldP spid="157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551"/>
            <a:ext cx="7543800" cy="884775"/>
          </a:xfrm>
        </p:spPr>
        <p:txBody>
          <a:bodyPr anchor="ctr"/>
          <a:lstStyle/>
          <a:p>
            <a:pPr eaLnBrk="1" hangingPunct="1"/>
            <a:r>
              <a:rPr lang="el-GR" altLang="en-US" sz="3500" dirty="0"/>
              <a:t>Απαιτούμενη απόδοση</a:t>
            </a:r>
            <a:endParaRPr lang="en-US" altLang="en-US" sz="3500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>
          <a:xfrm>
            <a:off x="374073" y="1212326"/>
            <a:ext cx="8157411" cy="871537"/>
          </a:xfrm>
        </p:spPr>
        <p:txBody>
          <a:bodyPr/>
          <a:lstStyle/>
          <a:p>
            <a:pPr marL="291600" indent="-291600">
              <a:spcBef>
                <a:spcPts val="1000"/>
              </a:spcBef>
              <a:buSzPct val="100000"/>
            </a:pPr>
            <a:r>
              <a:rPr lang="el-GR" altLang="en-US" sz="2600" dirty="0"/>
              <a:t>Η απόδοση που ζητάει ο επενδυτής για να αγοράσει ένα αξιόγραφο. Καθορίζει την δίκαιη τιμή του αξιογράφου.</a:t>
            </a:r>
          </a:p>
          <a:p>
            <a:pPr marL="291600" indent="-291600">
              <a:spcBef>
                <a:spcPts val="1000"/>
              </a:spcBef>
              <a:buSzPct val="100000"/>
            </a:pPr>
            <a:r>
              <a:rPr lang="el-GR" altLang="en-US" sz="2600" dirty="0"/>
              <a:t>Η δίκαιη τιμή (παρούσα αξία, </a:t>
            </a:r>
            <a:r>
              <a:rPr lang="en-US" altLang="en-US" sz="2600" dirty="0"/>
              <a:t>PV</a:t>
            </a:r>
            <a:r>
              <a:rPr lang="el-GR" altLang="en-US" sz="2600" dirty="0"/>
              <a:t> ) ενός αξιογράφου υπολογίζεται χρησιμοποιώντας την απαιτούμενη απόδοση ως το κατάλληλο προεξοφλητικό επιτόκιο. </a:t>
            </a:r>
            <a:endParaRPr lang="en-US" altLang="en-US" sz="2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90370"/>
              </p:ext>
            </p:extLst>
          </p:nvPr>
        </p:nvGraphicFramePr>
        <p:xfrm>
          <a:off x="741676" y="3491452"/>
          <a:ext cx="6021296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38400" imgH="736560" progId="Equation.DSMT4">
                  <p:embed/>
                </p:oleObj>
              </mc:Choice>
              <mc:Fallback>
                <p:oleObj name="Equation" r:id="rId3" imgW="4838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676" y="3491452"/>
                        <a:ext cx="6021296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8"/>
          <p:cNvSpPr>
            <a:spLocks noGrp="1"/>
          </p:cNvSpPr>
          <p:nvPr>
            <p:ph idx="14"/>
          </p:nvPr>
        </p:nvSpPr>
        <p:spPr>
          <a:xfrm>
            <a:off x="457200" y="4566197"/>
            <a:ext cx="7685131" cy="114246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i="1" dirty="0"/>
              <a:t>CF</a:t>
            </a:r>
            <a:r>
              <a:rPr lang="en-US" altLang="en-US" sz="2200" b="1" baseline="-25000" dirty="0"/>
              <a:t>1</a:t>
            </a:r>
            <a:r>
              <a:rPr lang="en-US" altLang="en-US" sz="2200" i="1" baseline="-25000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χρηματοροή την περίοδο </a:t>
            </a:r>
            <a:r>
              <a:rPr lang="en-US" altLang="en-US" sz="2200" b="1" i="1" dirty="0"/>
              <a:t>t</a:t>
            </a:r>
            <a:r>
              <a:rPr lang="en-US" altLang="en-US" sz="2200" b="1" dirty="0"/>
              <a:t> </a:t>
            </a:r>
            <a:r>
              <a:rPr lang="en-US" altLang="en-US" sz="2200" dirty="0"/>
              <a:t>(</a:t>
            </a:r>
            <a:r>
              <a:rPr lang="en-US" altLang="en-US" sz="2200" b="1" i="1" dirty="0"/>
              <a:t>t</a:t>
            </a:r>
            <a:r>
              <a:rPr lang="en-US" altLang="en-US" sz="2200" i="1" dirty="0"/>
              <a:t> </a:t>
            </a:r>
            <a:r>
              <a:rPr lang="en-US" altLang="en-US" sz="2200" dirty="0"/>
              <a:t>= 1, …, </a:t>
            </a:r>
            <a:r>
              <a:rPr lang="en-US" altLang="en-US" sz="2200" b="1" i="1" dirty="0"/>
              <a:t>n</a:t>
            </a:r>
            <a:r>
              <a:rPr lang="en-US" altLang="en-US" sz="2200" dirty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dirty="0"/>
              <a:t>~</a:t>
            </a:r>
            <a:r>
              <a:rPr lang="en-US" altLang="en-US" sz="2200" dirty="0"/>
              <a:t> = </a:t>
            </a:r>
            <a:r>
              <a:rPr lang="el-GR" altLang="en-US" sz="2200" dirty="0"/>
              <a:t>υποδηλώνει ότι η εκτιμηθείσα χρηματοροή είναι αβέβαιη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200" b="1" i="1" dirty="0"/>
              <a:t>n</a:t>
            </a:r>
            <a:r>
              <a:rPr lang="en-US" altLang="en-US" sz="2200" i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αριθμός περιόδων επενδυτικού ορίζοντα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200" dirty="0"/>
              <a:t>Σημείωση: Στον υπολογισμό του </a:t>
            </a:r>
            <a:r>
              <a:rPr lang="en-US" sz="2200" dirty="0"/>
              <a:t>PV </a:t>
            </a:r>
            <a:r>
              <a:rPr lang="el-GR" sz="2200" dirty="0"/>
              <a:t>παραπάνω υποθέτουμε ότι το </a:t>
            </a:r>
            <a:r>
              <a:rPr lang="en-US" sz="2200" dirty="0"/>
              <a:t>r </a:t>
            </a:r>
            <a:r>
              <a:rPr lang="el-GR" sz="2200" dirty="0"/>
              <a:t>είναι σταθερό. Γενικά, το </a:t>
            </a:r>
            <a:r>
              <a:rPr lang="en-US" sz="2200" dirty="0"/>
              <a:t>r </a:t>
            </a:r>
            <a:r>
              <a:rPr lang="el-GR" sz="2200" dirty="0"/>
              <a:t>μπορεί να διαφέρει από περίοδο σε περίοδο (</a:t>
            </a:r>
            <a:r>
              <a:rPr lang="en-US" sz="2200" dirty="0"/>
              <a:t>r1, r2, r3, … </a:t>
            </a:r>
            <a:r>
              <a:rPr lang="en-US" sz="2200" dirty="0" err="1"/>
              <a:t>rn</a:t>
            </a:r>
            <a:r>
              <a:rPr lang="en-US" sz="2200" dirty="0"/>
              <a:t>)</a:t>
            </a:r>
            <a:r>
              <a:rPr lang="el-GR" sz="2200" dirty="0"/>
              <a:t>.</a:t>
            </a:r>
            <a:endParaRPr lang="en-IN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3D8D63FD-8B5D-4C15-8F45-202C76584FC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03430" name="Rectangle 33"/>
          <p:cNvSpPr>
            <a:spLocks noGrp="1" noChangeArrowheads="1"/>
          </p:cNvSpPr>
          <p:nvPr>
            <p:ph type="title"/>
          </p:nvPr>
        </p:nvSpPr>
        <p:spPr>
          <a:xfrm>
            <a:off x="182545" y="130628"/>
            <a:ext cx="8229600" cy="791308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Ονομαστικά επιτόκια, πραγματικά επιτόκια και αναμενόμενος πληθωρισμός στην Ευρωζώνη</a:t>
            </a:r>
            <a:endParaRPr lang="en-US" altLang="el-GR" sz="2400" dirty="0">
              <a:ea typeface="ＭＳ Ｐゴシック" panose="020B0600070205080204" pitchFamily="34" charset="-128"/>
            </a:endParaRPr>
          </a:p>
        </p:txBody>
      </p:sp>
      <p:sp>
        <p:nvSpPr>
          <p:cNvPr id="10" name="Rectangle 33"/>
          <p:cNvSpPr txBox="1">
            <a:spLocks noChangeArrowheads="1"/>
          </p:cNvSpPr>
          <p:nvPr/>
        </p:nvSpPr>
        <p:spPr bwMode="auto">
          <a:xfrm>
            <a:off x="5048891" y="4861709"/>
            <a:ext cx="3542450" cy="32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Sources: LSEG, Bank of Greece. Latest observation: 11.04.2024.</a:t>
            </a:r>
            <a:endParaRPr lang="el-GR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Note: The chart shows the decomposition of the 5-year EA benchmark bond yield (black line) into its real (blue bars) and inflation-linked (orange bars) components. The inflation component is the breakeven inflation rate and the real component is the yield of the bond that compensates bondholders for inflation (i.e. the 5-year German inflation-linked federal bond).</a:t>
            </a:r>
            <a:endParaRPr lang="en-US" altLang="el-GR" sz="1600" kern="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7" y="1020745"/>
            <a:ext cx="4886646" cy="51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96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3D8D63FD-8B5D-4C15-8F45-202C76584FC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03430" name="Rectangle 33"/>
          <p:cNvSpPr>
            <a:spLocks noGrp="1" noChangeArrowheads="1"/>
          </p:cNvSpPr>
          <p:nvPr>
            <p:ph type="title"/>
          </p:nvPr>
        </p:nvSpPr>
        <p:spPr>
          <a:xfrm>
            <a:off x="182545" y="130628"/>
            <a:ext cx="8229600" cy="791308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Ονομαστικά επιτόκια, πραγματικά επιτόκια και αναμενόμενος πληθωρισμός στις ΗΠΑ</a:t>
            </a:r>
            <a:endParaRPr lang="en-US" altLang="el-GR" sz="24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" y="942235"/>
            <a:ext cx="5420481" cy="5306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70015" y="1917352"/>
            <a:ext cx="3092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Sources: LSEG, Bank of Greece. Latest observation: 11.04.2024.</a:t>
            </a:r>
            <a:endParaRPr lang="el-GR" sz="16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Note: The chart shows the decomposition of the 5-year US Treasury bond yield (black line) into its real (blue bars) and inflation-linked (orange bars) components. The inflation component is the breakeven inflation rate and the real component is the yield of the bond that compensates bondholders for inflation (i.e. the 5-year US Treasury Inflation-Protected Security).</a:t>
            </a:r>
            <a:endParaRPr lang="el-GR" sz="1600" b="1" dirty="0"/>
          </a:p>
        </p:txBody>
      </p:sp>
    </p:spTree>
    <p:extLst>
      <p:ext uri="{BB962C8B-B14F-4D97-AF65-F5344CB8AC3E}">
        <p14:creationId xmlns:p14="http://schemas.microsoft.com/office/powerpoint/2010/main" val="403427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553CDDA4-8C7D-4431-B824-32D39459396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334000"/>
          </a:xfrm>
        </p:spPr>
        <p:txBody>
          <a:bodyPr/>
          <a:lstStyle/>
          <a:p>
            <a:pPr eaLnBrk="1" hangingPunct="1"/>
            <a:r>
              <a:rPr lang="el-GR" altLang="el-GR" sz="2500"/>
              <a:t>Η κάμψη του οικονομικού κύκλου </a:t>
            </a:r>
            <a:r>
              <a:rPr lang="en-US" altLang="el-GR" sz="2500">
                <a:ea typeface="ＭＳ Ｐゴシック" panose="020B0600070205080204" pitchFamily="34" charset="-128"/>
              </a:rPr>
              <a:t>:</a:t>
            </a:r>
          </a:p>
          <a:p>
            <a:pPr lvl="1" eaLnBrk="1" hangingPunct="1"/>
            <a:r>
              <a:rPr lang="el-GR" altLang="el-GR" sz="2500"/>
              <a:t>Μειώνει τις επιχειρηματικές επενδυτικές ευκαιρίες, μετατοπίζοντας την καμπύλη προσφοράς προς τα αριστερά</a:t>
            </a:r>
            <a:r>
              <a:rPr lang="en-US" altLang="el-GR" sz="250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500"/>
              <a:t>Μειώνει τον πλούτο, μετατοπίζοντας τη ζήτηση ομολόγων προς την ίδια κατεύθυνση</a:t>
            </a:r>
            <a:r>
              <a:rPr lang="en-US" altLang="el-GR" sz="250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500"/>
              <a:t>Όταν και οι δύο καμπύλες μετατοπίζονται προς την ίδια κατεύθυνση, οι τιμές μπορεί είτε να αυξηθούν είτε να μειωθούν, η θεωρία δε μας δίνει σαφείς προβλέψεις</a:t>
            </a:r>
            <a:r>
              <a:rPr lang="en-US" altLang="el-GR" sz="250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500"/>
              <a:t>Σε περιόδους ύφεσης, τα επιτόκια τείνουν να μειώνονται, επομένως οι τιμές θα πρέπει να αυξάνονται</a:t>
            </a:r>
            <a:r>
              <a:rPr lang="en-US" altLang="el-GR" sz="250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105476" name="Rectangle 3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400">
                <a:ea typeface="ＭＳ Ｐゴシック" panose="020B0600070205080204" pitchFamily="34" charset="-128"/>
              </a:rPr>
              <a:t>Κατανοώντας τις Μεταβολές στις Τιμές και τα Επιτόκια Ισορροπίας των Ομολόγων</a:t>
            </a:r>
            <a:endParaRPr lang="en-US" altLang="el-GR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615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2F5DEF42-0EB5-4DB5-98B3-AC5DB653AF54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60797" name="Text Box 29"/>
          <p:cNvSpPr txBox="1">
            <a:spLocks noChangeArrowheads="1"/>
          </p:cNvSpPr>
          <p:nvPr/>
        </p:nvSpPr>
        <p:spPr bwMode="auto">
          <a:xfrm>
            <a:off x="6324600" y="1295400"/>
            <a:ext cx="2057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AutoNum type="arabicParenR"/>
            </a:pPr>
            <a:r>
              <a:rPr lang="el-GR" altLang="el-GR" sz="1800">
                <a:solidFill>
                  <a:srgbClr val="CC3300"/>
                </a:solidFill>
              </a:rPr>
              <a:t> Η καμπύλη προσφοράς μετατοπίζεται προς τα αριστερά</a:t>
            </a:r>
            <a:endParaRPr lang="en-US" altLang="el-GR" sz="1800">
              <a:solidFill>
                <a:srgbClr val="CC3300"/>
              </a:solidFill>
            </a:endParaRPr>
          </a:p>
        </p:txBody>
      </p:sp>
      <p:sp>
        <p:nvSpPr>
          <p:cNvPr id="160798" name="Text Box 30"/>
          <p:cNvSpPr txBox="1">
            <a:spLocks noChangeArrowheads="1"/>
          </p:cNvSpPr>
          <p:nvPr/>
        </p:nvSpPr>
        <p:spPr bwMode="auto">
          <a:xfrm>
            <a:off x="6400800" y="2819400"/>
            <a:ext cx="2057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AutoNum type="arabicParenR" startAt="2"/>
            </a:pPr>
            <a:r>
              <a:rPr lang="el-GR" altLang="el-GR" sz="1800">
                <a:solidFill>
                  <a:srgbClr val="CC3300"/>
                </a:solidFill>
              </a:rPr>
              <a:t>Η καμπύλη ζήτησης μετατοπίζεται προς τα  αριστερά</a:t>
            </a:r>
            <a:endParaRPr lang="en-US" altLang="el-GR" sz="1800">
              <a:solidFill>
                <a:srgbClr val="CC3300"/>
              </a:solidFill>
            </a:endParaRPr>
          </a:p>
        </p:txBody>
      </p:sp>
      <p:sp>
        <p:nvSpPr>
          <p:cNvPr id="107525" name="Rectangle 3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2400">
                <a:ea typeface="ＭＳ Ｐゴシック" panose="020B0600070205080204" pitchFamily="34" charset="-128"/>
              </a:rPr>
              <a:t>Κατανοώντας τις Μεταβολές στις Τιμές και τα Επιτόκια Ισορροπίας των Ομολόγων</a:t>
            </a:r>
            <a:endParaRPr lang="en-US" altLang="el-GR" sz="2400">
              <a:ea typeface="ＭＳ Ｐゴシック" panose="020B0600070205080204" pitchFamily="34" charset="-128"/>
            </a:endParaRPr>
          </a:p>
        </p:txBody>
      </p:sp>
      <p:pic>
        <p:nvPicPr>
          <p:cNvPr id="107526" name="Picture 7" descr="s6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50292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0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7" grpId="0"/>
      <p:bldP spid="16079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E78229A4-BCA9-4CC0-BE48-3DAF9684988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800"/>
              <a:t>Γιατί τα ομόλογα ενέχουν Κίνδυνο;</a:t>
            </a:r>
            <a:endParaRPr lang="en-US" altLang="el-GR" sz="3800">
              <a:ea typeface="ＭＳ Ｐゴシック" panose="020B0600070205080204" pitchFamily="34" charset="-128"/>
            </a:endParaRP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54864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l-GR" altLang="el-GR" sz="2600"/>
              <a:t>	Οι ομολογιούχοι αντιμετωπίζουν τρεις βασικούς κινδύνους</a:t>
            </a:r>
            <a:r>
              <a:rPr lang="en-US" altLang="el-GR" sz="2600">
                <a:ea typeface="ＭＳ Ｐゴシック" panose="020B0600070205080204" pitchFamily="34" charset="-128"/>
              </a:rPr>
              <a:t>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l-GR" altLang="el-GR" sz="2600"/>
              <a:t>Ο </a:t>
            </a:r>
            <a:r>
              <a:rPr lang="el-GR" altLang="el-GR" sz="2600">
                <a:solidFill>
                  <a:srgbClr val="FF0000"/>
                </a:solidFill>
              </a:rPr>
              <a:t>κίνδυνος αθέτησης </a:t>
            </a:r>
            <a:r>
              <a:rPr lang="el-GR" altLang="el-GR" sz="2600"/>
              <a:t>είναι η πιθανότητα ότι ο εκδότης ομολόγου μπορεί να αποτύχει να κάνει τις υποσχεθείσες πληρωμές</a:t>
            </a:r>
            <a:r>
              <a:rPr lang="en-US" altLang="el-GR" sz="2600">
                <a:ea typeface="ＭＳ Ｐゴシック" panose="020B0600070205080204" pitchFamily="34" charset="-128"/>
              </a:rPr>
              <a:t>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l-GR" altLang="el-GR" sz="2600"/>
              <a:t>Ο </a:t>
            </a:r>
            <a:r>
              <a:rPr lang="el-GR" altLang="el-GR" sz="2600">
                <a:solidFill>
                  <a:srgbClr val="FF0000"/>
                </a:solidFill>
              </a:rPr>
              <a:t>πληθωριστικός κίνδυνος </a:t>
            </a:r>
            <a:r>
              <a:rPr lang="el-GR" altLang="el-GR" sz="2600"/>
              <a:t>σημαίνει ότι ένας επενδυτής δεν μπορεί να είναι σίγουρος ποια θα είναι η πραγματική αξία των πληρωμών</a:t>
            </a:r>
            <a:r>
              <a:rPr lang="en-US" altLang="el-GR" sz="2600">
                <a:ea typeface="ＭＳ Ｐゴシック" panose="020B0600070205080204" pitchFamily="34" charset="-128"/>
              </a:rPr>
              <a:t>.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el-GR" altLang="el-GR" sz="2600">
                <a:ea typeface="ＭＳ Ｐゴシック" panose="020B0600070205080204" pitchFamily="34" charset="-128"/>
              </a:rPr>
              <a:t>Ο </a:t>
            </a:r>
            <a:r>
              <a:rPr lang="el-GR" altLang="el-GR" sz="2600">
                <a:solidFill>
                  <a:srgbClr val="FF0000"/>
                </a:solidFill>
              </a:rPr>
              <a:t>κίνδυνος επιτοκίου </a:t>
            </a:r>
            <a:r>
              <a:rPr lang="el-GR" altLang="el-GR" sz="2600"/>
              <a:t>προκύπτει από τον επενδυτικό ορίζοντα ενός ομολογιούχου, ο οποίος μπορεί να είναι μικρότερος από τη λήξη του ομολόγου</a:t>
            </a:r>
            <a:r>
              <a:rPr lang="en-US" altLang="el-GR" sz="260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5185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FEA2ADA8-6797-42EB-A5D4-927AE2DD84A2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Κίνδυνος Αθέτησης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5257800"/>
          </a:xfrm>
        </p:spPr>
        <p:txBody>
          <a:bodyPr/>
          <a:lstStyle/>
          <a:p>
            <a:pPr eaLnBrk="1" hangingPunct="1"/>
            <a:r>
              <a:rPr lang="el-GR" altLang="el-GR" sz="2500" dirty="0"/>
              <a:t>Ενώ συνήθως αγνοούμε τον κίνδυνο αθέτησης όταν σκεφτόμαστε για έντοκα γραμμάτια δημοσίου των ΗΠΑ, δεν μπορούμε να τον αγνοήσουμε όταν συζητάμε για ομόλογα που εκδίδονται από πολλές άλλες κυβερνήσεις ή από ιδιωτικές εταιρείες</a:t>
            </a:r>
            <a:r>
              <a:rPr lang="en-US" altLang="el-GR" sz="25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500" dirty="0"/>
              <a:t>Όταν οι εταιρείες ή οι κυβερνήσεις αποτυγχάνουν να εκπληρώσουν τις πληρωμές τους, τι συμβαίνει στην τιμή των ομολόγων τους; Ας δούμε ένα παράδειγμα</a:t>
            </a:r>
            <a:r>
              <a:rPr lang="en-US" altLang="el-GR" sz="25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500" dirty="0">
                <a:ea typeface="ＭＳ Ｐゴシック" panose="020B0600070205080204" pitchFamily="34" charset="-128"/>
              </a:rPr>
              <a:t>Υποθέστε </a:t>
            </a:r>
            <a:r>
              <a:rPr lang="el-GR" altLang="el-GR" sz="2500" dirty="0"/>
              <a:t>ότι το ετήσιο επιτόκιο μηδενικού κινδύνου είναι 5 %</a:t>
            </a:r>
            <a:r>
              <a:rPr lang="en-US" altLang="el-GR" sz="25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500" dirty="0">
                <a:ea typeface="ＭＳ Ｐゴシック" panose="020B0600070205080204" pitchFamily="34" charset="-128"/>
              </a:rPr>
              <a:t>Έστω μία εταιρεία </a:t>
            </a:r>
            <a:r>
              <a:rPr lang="el-GR" altLang="el-GR" sz="2500" dirty="0"/>
              <a:t>έχει εκδώσει ένα ετήσιο ομόλογο με κουπόνι $5 και με ονομαστική αξία $100</a:t>
            </a:r>
            <a:r>
              <a:rPr lang="en-US" altLang="el-GR" sz="25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127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5D8A81EF-189A-439D-87AE-6598637D78BD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4507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Κίνδυνος Αθέτησης</a:t>
            </a: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334000"/>
          </a:xfrm>
        </p:spPr>
        <p:txBody>
          <a:bodyPr/>
          <a:lstStyle/>
          <a:p>
            <a:pPr eaLnBrk="1" hangingPunct="1"/>
            <a:r>
              <a:rPr lang="el-GR" altLang="el-GR" sz="2200" dirty="0">
                <a:ea typeface="ＭＳ Ｐゴシック" panose="020B0600070205080204" pitchFamily="34" charset="-128"/>
              </a:rPr>
              <a:t>Εάν αυτό το ομόλογο </a:t>
            </a:r>
            <a:r>
              <a:rPr lang="el-GR" altLang="el-GR" sz="2200" dirty="0"/>
              <a:t>ήταν μηδενικού κινδύνου, η τιμή του θα υπολογίζονταν ως την παρούσα αξία της πληρωμής των $105</a:t>
            </a:r>
            <a:r>
              <a:rPr lang="en-US" altLang="el-GR" sz="22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el-GR" altLang="el-GR" sz="2200" dirty="0"/>
              <a:t>Τιμή Ομολόγου μηδενικού κινδύνου </a:t>
            </a:r>
            <a:r>
              <a:rPr lang="en-US" altLang="el-GR" sz="2200" dirty="0">
                <a:ea typeface="ＭＳ Ｐゴシック" panose="020B0600070205080204" pitchFamily="34" charset="-128"/>
              </a:rPr>
              <a:t>= ($100 + $5)</a:t>
            </a:r>
            <a:r>
              <a:rPr lang="el-GR" altLang="el-GR" sz="2200" dirty="0">
                <a:ea typeface="ＭＳ Ｐゴシック" panose="020B0600070205080204" pitchFamily="34" charset="-128"/>
              </a:rPr>
              <a:t> </a:t>
            </a:r>
            <a:r>
              <a:rPr lang="en-US" altLang="el-GR" sz="2200" dirty="0">
                <a:ea typeface="ＭＳ Ｐゴシック" panose="020B0600070205080204" pitchFamily="34" charset="-128"/>
              </a:rPr>
              <a:t>/$1.05 = $100</a:t>
            </a:r>
          </a:p>
          <a:p>
            <a:pPr eaLnBrk="1" hangingPunct="1"/>
            <a:r>
              <a:rPr lang="el-GR" altLang="el-GR" sz="2200" dirty="0"/>
              <a:t>Ας υποθέσουμε ότι υπάρχει μία  πιθανότητα 10% να χρεοκοπήσει η εταιρεία πριν καταβάλλει στους ομολογιούχους τα 105 δολάρια τους</a:t>
            </a:r>
            <a:r>
              <a:rPr lang="el-GR" altLang="el-GR" sz="22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200" dirty="0"/>
              <a:t>Θα υποθέσουμε ότι στην περίπτωση της αθέτησης, οι ομολογιούχοι δεν παίρνουν τίποτα</a:t>
            </a:r>
            <a:endParaRPr lang="en-US" altLang="el-GR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l-GR" altLang="el-GR" sz="2200" dirty="0">
                <a:ea typeface="ＭＳ Ｐゴシック" panose="020B0600070205080204" pitchFamily="34" charset="-128"/>
              </a:rPr>
              <a:t>Υπάρχουν δύο πιθανά έσοδα είτε </a:t>
            </a:r>
            <a:r>
              <a:rPr lang="en-US" altLang="el-GR" sz="2200" dirty="0">
                <a:ea typeface="ＭＳ Ｐゴシック" panose="020B0600070205080204" pitchFamily="34" charset="-128"/>
              </a:rPr>
              <a:t>$105 </a:t>
            </a:r>
            <a:r>
              <a:rPr lang="el-GR" altLang="el-GR" sz="2200" dirty="0">
                <a:ea typeface="ＭＳ Ｐゴシック" panose="020B0600070205080204" pitchFamily="34" charset="-128"/>
              </a:rPr>
              <a:t>είτε</a:t>
            </a:r>
            <a:r>
              <a:rPr lang="en-US" altLang="el-GR" sz="2200" dirty="0">
                <a:ea typeface="ＭＳ Ｐゴシック" panose="020B0600070205080204" pitchFamily="34" charset="-128"/>
              </a:rPr>
              <a:t> $0.</a:t>
            </a:r>
          </a:p>
          <a:p>
            <a:pPr lvl="1" eaLnBrk="1" hangingPunct="1"/>
            <a:r>
              <a:rPr lang="el-GR" altLang="el-GR" sz="2200" dirty="0">
                <a:ea typeface="ＭＳ Ｐゴシック" panose="020B0600070205080204" pitchFamily="34" charset="-128"/>
              </a:rPr>
              <a:t>Η </a:t>
            </a:r>
            <a:r>
              <a:rPr lang="el-GR" altLang="el-GR" sz="2200" dirty="0"/>
              <a:t>αναμενόμενη τιμή της πληρωμής αυτού του ομολόγου  ισούται με </a:t>
            </a:r>
            <a:r>
              <a:rPr lang="en-US" altLang="el-GR" sz="2200" dirty="0">
                <a:ea typeface="ＭＳ Ｐゴシック" panose="020B0600070205080204" pitchFamily="34" charset="-128"/>
              </a:rPr>
              <a:t>$94.50</a:t>
            </a:r>
            <a:r>
              <a:rPr lang="el-GR" altLang="el-GR" sz="2200" dirty="0">
                <a:ea typeface="ＭＳ Ｐゴシック" panose="020B0600070205080204" pitchFamily="34" charset="-128"/>
              </a:rPr>
              <a:t> (=0,9*105+0,1*0)</a:t>
            </a:r>
            <a:endParaRPr lang="en-US" altLang="el-GR" sz="2200" dirty="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l-GR" altLang="el-GR" sz="2200" dirty="0"/>
              <a:t>Αναμενόμενη παρούσα αξία της πληρωμής του ομολόγου της εταιρείας</a:t>
            </a:r>
            <a:r>
              <a:rPr lang="en-US" altLang="el-GR" sz="2200" dirty="0">
                <a:ea typeface="ＭＳ Ｐゴシック" panose="020B0600070205080204" pitchFamily="34" charset="-128"/>
              </a:rPr>
              <a:t>= $94.50/1.05 = $90</a:t>
            </a:r>
          </a:p>
        </p:txBody>
      </p:sp>
    </p:spTree>
    <p:extLst>
      <p:ext uri="{BB962C8B-B14F-4D97-AF65-F5344CB8AC3E}">
        <p14:creationId xmlns:p14="http://schemas.microsoft.com/office/powerpoint/2010/main" val="1143454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Κίνδυνος Αθέτησης</a:t>
            </a:r>
          </a:p>
        </p:txBody>
      </p:sp>
      <p:sp>
        <p:nvSpPr>
          <p:cNvPr id="120835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1-</a:t>
            </a:r>
            <a:fld id="{BB99675B-13A1-4C2E-A0BA-FF1D5F36C5F3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pic>
        <p:nvPicPr>
          <p:cNvPr id="120836" name="Picture 5" descr="p6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57400"/>
            <a:ext cx="869156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97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4000"/>
              <a:t>Κίνδυνος Αθέτησης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300" dirty="0">
                <a:ea typeface="ＭＳ Ｐゴシック" panose="020B0600070205080204" pitchFamily="34" charset="-128"/>
              </a:rPr>
              <a:t>Εάν η τιμή του ομολόγου είναι </a:t>
            </a:r>
            <a:r>
              <a:rPr lang="en-US" altLang="el-GR" sz="2300" dirty="0">
                <a:ea typeface="ＭＳ Ｐゴシック" panose="020B0600070205080204" pitchFamily="34" charset="-128"/>
              </a:rPr>
              <a:t>$90</a:t>
            </a:r>
            <a:r>
              <a:rPr lang="el-GR" altLang="el-GR" sz="2300" dirty="0">
                <a:ea typeface="ＭＳ Ｐゴシック" panose="020B0600070205080204" pitchFamily="34" charset="-128"/>
              </a:rPr>
              <a:t>, τι απόδοση στη λήξη δείχνει αυτή η τιμή;</a:t>
            </a:r>
            <a:endParaRPr lang="en-US" altLang="el-GR" sz="23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l-GR" altLang="el-GR" sz="2300" dirty="0"/>
              <a:t>Υποσχόμενη Απόδοση στη λήξη ομολόγου </a:t>
            </a:r>
            <a:r>
              <a:rPr lang="en-US" altLang="el-GR" sz="2300" dirty="0">
                <a:ea typeface="ＭＳ Ｐゴシック" panose="020B0600070205080204" pitchFamily="34" charset="-128"/>
              </a:rPr>
              <a:t>= $105/$90 - 1 = 0.1667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/>
              <a:t>Επειδή το ασφάλιστρο κινδύνου αθέτησης είναι η υποσχόμενη απόδοση στη λήξη μείον το επιτόκιο μηδενικού κινδύνου</a:t>
            </a:r>
            <a:r>
              <a:rPr lang="en-US" altLang="el-GR" sz="2300" dirty="0">
                <a:ea typeface="ＭＳ Ｐゴシック" panose="020B0600070205080204" pitchFamily="34" charset="-128"/>
              </a:rPr>
              <a:t>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el-GR" sz="2300" dirty="0">
                <a:ea typeface="ＭＳ Ｐゴシック" panose="020B0600070205080204" pitchFamily="34" charset="-128"/>
              </a:rPr>
              <a:t>= 16.67 </a:t>
            </a:r>
            <a:r>
              <a:rPr lang="el-GR" altLang="el-GR" sz="2300" dirty="0"/>
              <a:t>τοις εκατό</a:t>
            </a:r>
            <a:r>
              <a:rPr lang="el-GR" altLang="el-GR" sz="2300" i="1" dirty="0"/>
              <a:t> </a:t>
            </a:r>
            <a:r>
              <a:rPr lang="en-US" altLang="el-GR" sz="2300" dirty="0">
                <a:ea typeface="ＭＳ Ｐゴシック" panose="020B0600070205080204" pitchFamily="34" charset="-128"/>
              </a:rPr>
              <a:t> - 5 </a:t>
            </a:r>
            <a:r>
              <a:rPr lang="el-GR" altLang="el-GR" sz="2300" dirty="0"/>
              <a:t>τοις εκατό</a:t>
            </a:r>
            <a:r>
              <a:rPr lang="el-GR" altLang="el-GR" sz="2300" i="1" dirty="0"/>
              <a:t> </a:t>
            </a:r>
            <a:r>
              <a:rPr lang="en-US" altLang="el-GR" sz="2300" dirty="0">
                <a:ea typeface="ＭＳ Ｐゴシック" panose="020B0600070205080204" pitchFamily="34" charset="-128"/>
              </a:rPr>
              <a:t> = 11.67 </a:t>
            </a:r>
            <a:r>
              <a:rPr lang="el-GR" altLang="el-GR" sz="2300" dirty="0"/>
              <a:t>τοις εκατό</a:t>
            </a:r>
            <a:r>
              <a:rPr lang="el-GR" altLang="el-GR" sz="2300" i="1" dirty="0"/>
              <a:t> </a:t>
            </a:r>
            <a:r>
              <a:rPr lang="en-US" altLang="el-GR" sz="23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l-GR" altLang="el-GR" sz="23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300" dirty="0"/>
              <a:t>Όσο υψηλότερος είναι ο κίνδυνος αθέτησης, τόσο υψηλότερη είναι η απόδοση</a:t>
            </a:r>
            <a:r>
              <a:rPr lang="en-US" altLang="el-GR" sz="23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053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21" y="1779988"/>
            <a:ext cx="5390831" cy="47753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1741" y="1214263"/>
            <a:ext cx="7872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Μέση απόδοση 10-ετών ομολόγων του Δημοσίου σε 45 χώρες</a:t>
            </a:r>
          </a:p>
          <a:p>
            <a:r>
              <a:rPr lang="el-GR" dirty="0"/>
              <a:t>με διαφορετικά </a:t>
            </a:r>
            <a:r>
              <a:rPr lang="en-US" dirty="0"/>
              <a:t>ratings </a:t>
            </a:r>
            <a:r>
              <a:rPr lang="el-GR" dirty="0"/>
              <a:t>από ΑΑΑ έως Β την 4/4/2024.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522514"/>
            <a:ext cx="8229600" cy="62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sz="4000" kern="0" dirty="0"/>
              <a:t>Κίνδυνος Αθέτησης</a:t>
            </a:r>
            <a:r>
              <a:rPr lang="en-US" altLang="el-GR" sz="5400" kern="0" dirty="0"/>
              <a:t>: </a:t>
            </a:r>
            <a:r>
              <a:rPr lang="el-GR" altLang="el-GR" sz="2800" kern="0" dirty="0"/>
              <a:t>Ομόλογα Δημοσίου</a:t>
            </a:r>
          </a:p>
        </p:txBody>
      </p:sp>
    </p:spTree>
    <p:extLst>
      <p:ext uri="{BB962C8B-B14F-4D97-AF65-F5344CB8AC3E}">
        <p14:creationId xmlns:p14="http://schemas.microsoft.com/office/powerpoint/2010/main" val="135413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A172FB2E-853C-4474-BC73-DAFA68D64A2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l-GR" sz="1800">
              <a:solidFill>
                <a:srgbClr val="CC3300"/>
              </a:solidFill>
            </a:endParaRPr>
          </a:p>
        </p:txBody>
      </p:sp>
      <p:sp>
        <p:nvSpPr>
          <p:cNvPr id="33798" name="Rectangle 8"/>
          <p:cNvSpPr>
            <a:spLocks noGrp="1" noChangeArrowheads="1"/>
          </p:cNvSpPr>
          <p:nvPr>
            <p:ph type="title"/>
          </p:nvPr>
        </p:nvSpPr>
        <p:spPr>
          <a:xfrm>
            <a:off x="1371599" y="2425700"/>
            <a:ext cx="6223000" cy="1143000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Αποτίμηση Ομολόγων</a:t>
            </a:r>
          </a:p>
        </p:txBody>
      </p:sp>
    </p:spTree>
    <p:extLst>
      <p:ext uri="{BB962C8B-B14F-4D97-AF65-F5344CB8AC3E}">
        <p14:creationId xmlns:p14="http://schemas.microsoft.com/office/powerpoint/2010/main" val="4262261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56" y="1766643"/>
            <a:ext cx="5948624" cy="4841856"/>
          </a:xfrm>
          <a:prstGeom prst="rect">
            <a:avLst/>
          </a:prstGeom>
        </p:spPr>
      </p:pic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2514"/>
            <a:ext cx="8229600" cy="620486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Κίνδυνος Αθέτησης</a:t>
            </a:r>
            <a:r>
              <a:rPr lang="en-US" altLang="el-GR" sz="5400" dirty="0"/>
              <a:t>: </a:t>
            </a:r>
            <a:r>
              <a:rPr lang="el-GR" altLang="el-GR" sz="2800" dirty="0"/>
              <a:t>Ομόλογα Δημοσίου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937" y="1207877"/>
            <a:ext cx="6958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Spreads</a:t>
            </a:r>
            <a:r>
              <a:rPr lang="el-GR" dirty="0"/>
              <a:t> ομολόγων του Δημοσίου με γερμανικά </a:t>
            </a:r>
            <a:r>
              <a:rPr lang="en-US" dirty="0"/>
              <a:t>Bunds </a:t>
            </a:r>
            <a:endParaRPr lang="el-GR" dirty="0"/>
          </a:p>
          <a:p>
            <a:r>
              <a:rPr lang="el-GR" dirty="0"/>
              <a:t>(σε μονάδες βάσης).</a:t>
            </a:r>
          </a:p>
        </p:txBody>
      </p:sp>
    </p:spTree>
    <p:extLst>
      <p:ext uri="{BB962C8B-B14F-4D97-AF65-F5344CB8AC3E}">
        <p14:creationId xmlns:p14="http://schemas.microsoft.com/office/powerpoint/2010/main" val="4069094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2514"/>
            <a:ext cx="8229600" cy="620486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Κίνδυνος Αθέτησης</a:t>
            </a:r>
            <a:r>
              <a:rPr lang="en-US" altLang="el-GR" sz="4000" dirty="0"/>
              <a:t>: </a:t>
            </a:r>
            <a:r>
              <a:rPr lang="el-GR" altLang="el-GR" sz="2800" dirty="0"/>
              <a:t>Εταιρικά ομόλογα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937" y="1535811"/>
            <a:ext cx="846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Αποδόσεις εταιρικών ομολόγων στην Ελλάδα και στην Ευρωζώνη.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564" y="2116522"/>
            <a:ext cx="5624992" cy="454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409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354"/>
            <a:ext cx="8229600" cy="661582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Κίνδυνος Αθέτησης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9" y="1174586"/>
            <a:ext cx="6231797" cy="50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11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361741" y="200967"/>
            <a:ext cx="8229600" cy="661582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Κίνδυνος </a:t>
            </a:r>
            <a:r>
              <a:rPr lang="el-GR" altLang="el-GR" sz="4000"/>
              <a:t>Αθέτησης</a:t>
            </a:r>
            <a:r>
              <a:rPr lang="en-US" altLang="el-GR" sz="4000" dirty="0"/>
              <a:t>: </a:t>
            </a:r>
            <a:r>
              <a:rPr lang="en-US" altLang="el-GR" sz="2800" dirty="0"/>
              <a:t>Credit Default Swaps</a:t>
            </a:r>
            <a:endParaRPr lang="el-GR" altLang="el-G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66" y="1276141"/>
            <a:ext cx="3988863" cy="5172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967" y="1276140"/>
            <a:ext cx="3818374" cy="51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98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C6AEAE8D-92FB-46CA-B73F-F23B1997026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1354"/>
            <a:ext cx="8229600" cy="661582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Κίνδυνος Αθέτησης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78" y="1185706"/>
            <a:ext cx="6613951" cy="533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3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409B8320-6B7E-48A5-B809-F2CA7B489797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3600">
                <a:ea typeface="ＭＳ Ｐゴシック" panose="020B0600070205080204" pitchFamily="34" charset="-128"/>
              </a:rPr>
              <a:t>Κίνδυνος Επιτοκίου </a:t>
            </a:r>
            <a:endParaRPr lang="en-US" altLang="el-GR" sz="3600">
              <a:ea typeface="ＭＳ Ｐゴシック" panose="020B0600070205080204" pitchFamily="34" charset="-128"/>
            </a:endParaRPr>
          </a:p>
        </p:txBody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05800" cy="5257800"/>
          </a:xfrm>
        </p:spPr>
        <p:txBody>
          <a:bodyPr/>
          <a:lstStyle/>
          <a:p>
            <a:pPr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Ο κίνδυνος επιτοκίου </a:t>
            </a:r>
            <a:r>
              <a:rPr lang="el-GR" altLang="el-GR" sz="2400" dirty="0"/>
              <a:t>προκύπτει από το γεγονός ότι οι επενδυτές δεν γνωρίζουν την απόδοση περιόδου </a:t>
            </a:r>
            <a:r>
              <a:rPr lang="el-GR" altLang="el-GR" sz="2400" dirty="0" err="1"/>
              <a:t>διακράτησης</a:t>
            </a:r>
            <a:r>
              <a:rPr lang="el-GR" altLang="el-GR" sz="2400" dirty="0"/>
              <a:t> ενός μακροπρόθεσμου ομολόγου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>
                <a:ea typeface="ＭＳ Ｐゴシック" panose="020B0600070205080204" pitchFamily="34" charset="-128"/>
              </a:rPr>
              <a:t>Όσο </a:t>
            </a:r>
            <a:r>
              <a:rPr lang="el-GR" altLang="el-GR" sz="2400" dirty="0"/>
              <a:t>μεγαλύτερη είναι η διάρκεια του ομολόγου, τόσο μεγαλύτερη είναι η μεταβολή της τιμής για μία δεδομένη μεταβολή επιτοκίου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l-GR" altLang="el-GR" sz="2400" dirty="0"/>
              <a:t>Για τους επενδυτές με περιόδους </a:t>
            </a:r>
            <a:r>
              <a:rPr lang="el-GR" altLang="el-GR" sz="2400" dirty="0" err="1"/>
              <a:t>διακράτησης</a:t>
            </a:r>
            <a:r>
              <a:rPr lang="el-GR" altLang="el-GR" sz="2400" dirty="0"/>
              <a:t> μικρότερες από τη λήξη του ομολόγου, η πιθανότητα μεταβολής του επιτοκίου δημιουργεί κίνδυνο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  <a:p>
            <a:pPr lvl="1" eaLnBrk="1" hangingPunct="1"/>
            <a:r>
              <a:rPr lang="el-GR" altLang="el-GR" sz="2400" dirty="0"/>
              <a:t>Όσο πιθανότερο είναι να αλλάξουν τα επιτόκια κατά τη διάρκεια του επενδυτικού ορίζοντα του ομολογιούχου, τόσο μεγαλύτερος είναι ο κίνδυνος </a:t>
            </a:r>
            <a:r>
              <a:rPr lang="el-GR" altLang="el-GR" sz="2400" dirty="0" err="1"/>
              <a:t>διακράτησης</a:t>
            </a:r>
            <a:r>
              <a:rPr lang="el-GR" altLang="el-GR" sz="2400" dirty="0"/>
              <a:t> του ομολόγου</a:t>
            </a:r>
            <a:r>
              <a:rPr lang="en-US" altLang="el-GR" sz="2400" dirty="0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626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649"/>
            <a:ext cx="7543800" cy="1070578"/>
          </a:xfrm>
        </p:spPr>
        <p:txBody>
          <a:bodyPr anchor="ctr"/>
          <a:lstStyle/>
          <a:p>
            <a:r>
              <a:rPr lang="el-GR" altLang="en-US" sz="3200" dirty="0"/>
              <a:t>Η σχέση μεταξύ των επιτοκίων και της τιμής ενός ομολόγου είναι μη γραμμική</a:t>
            </a:r>
            <a:endParaRPr lang="en-I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13" y="1489841"/>
            <a:ext cx="6085489" cy="437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1577" y="1305227"/>
            <a:ext cx="479522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Όσο υψηλότερο είναι το επιτόκιο στη λήξη</a:t>
            </a:r>
          </a:p>
          <a:p>
            <a:r>
              <a:rPr lang="el-GR" sz="1600" dirty="0"/>
              <a:t>τόσο μικρότερη είναι η αλλαγή της τιμής του ομολόγου</a:t>
            </a:r>
          </a:p>
          <a:p>
            <a:r>
              <a:rPr lang="el-GR" sz="1600" dirty="0"/>
              <a:t>όταν το επιτόκιο αλλάξει κατά 1 μονάδα</a:t>
            </a:r>
            <a:r>
              <a:rPr lang="en-US" sz="1600" dirty="0"/>
              <a:t>. </a:t>
            </a:r>
            <a:endParaRPr lang="el-GR" sz="1600" dirty="0"/>
          </a:p>
          <a:p>
            <a:r>
              <a:rPr lang="el-GR" sz="1600" dirty="0"/>
              <a:t>Στο διάγραμμα: </a:t>
            </a:r>
          </a:p>
          <a:p>
            <a:r>
              <a:rPr lang="el-GR" sz="1600" dirty="0"/>
              <a:t>1. αύξηση του επιτοκίου από 8% σε 10% </a:t>
            </a:r>
          </a:p>
          <a:p>
            <a:r>
              <a:rPr lang="el-GR" sz="1600" dirty="0"/>
              <a:t>οδηγεί σε μείωση της τιμής κατά 13,2%.</a:t>
            </a:r>
          </a:p>
          <a:p>
            <a:r>
              <a:rPr lang="el-GR" sz="1600" dirty="0"/>
              <a:t>2. αύξηση του επιτοκίου από 10% σε 12% </a:t>
            </a:r>
          </a:p>
          <a:p>
            <a:r>
              <a:rPr lang="el-GR" sz="1600" dirty="0"/>
              <a:t>οδηγεί σε μείωση της τιμής κατά 12,6%.</a:t>
            </a:r>
          </a:p>
        </p:txBody>
      </p:sp>
    </p:spTree>
    <p:extLst>
      <p:ext uri="{BB962C8B-B14F-4D97-AF65-F5344CB8AC3E}">
        <p14:creationId xmlns:p14="http://schemas.microsoft.com/office/powerpoint/2010/main" val="20032605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120"/>
            <a:ext cx="7543800" cy="1177636"/>
          </a:xfrm>
        </p:spPr>
        <p:txBody>
          <a:bodyPr anchor="ctr"/>
          <a:lstStyle/>
          <a:p>
            <a:r>
              <a:rPr lang="el-GR" altLang="en-US" sz="3200" dirty="0"/>
              <a:t>Η σχέση μεταξύ της ληκτότητας και της ευαισθησίας της τιμής ενός ομολόγου σε μεταβολές του επιτοκίου</a:t>
            </a:r>
            <a:endParaRPr lang="en-IN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4"/>
          </p:nvPr>
        </p:nvSpPr>
        <p:spPr>
          <a:xfrm>
            <a:off x="3611964" y="6209075"/>
            <a:ext cx="1826307" cy="216037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" action="ppaction://noaction"/>
              </a:rPr>
              <a:t>Access the long description slide.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1508291"/>
            <a:ext cx="6353503" cy="474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68892" y="3426652"/>
            <a:ext cx="41387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Όσο μεγαλύτερη είναι η διάρκεια του ομολόγου</a:t>
            </a:r>
          </a:p>
          <a:p>
            <a:r>
              <a:rPr lang="el-GR" sz="1600" dirty="0"/>
              <a:t>τόσο μεγαλύτερη είναι η αλλαγή της τιμής </a:t>
            </a:r>
          </a:p>
          <a:p>
            <a:r>
              <a:rPr lang="el-GR" sz="1600" dirty="0"/>
              <a:t>του ομολόγου όταν το επιτόκιο αλλάξει </a:t>
            </a:r>
          </a:p>
          <a:p>
            <a:r>
              <a:rPr lang="el-GR" sz="1600" dirty="0"/>
              <a:t>κατά 1 μονάδα </a:t>
            </a:r>
          </a:p>
          <a:p>
            <a:r>
              <a:rPr lang="el-GR" sz="1600" dirty="0"/>
              <a:t>(στο διάγραμμα όλα τα επιτόκια στη λήξη </a:t>
            </a:r>
          </a:p>
          <a:p>
            <a:r>
              <a:rPr lang="el-GR" sz="1600" dirty="0"/>
              <a:t>αυξάνονται κατά 2 μονάδες (από 8% σε 10%))</a:t>
            </a:r>
          </a:p>
        </p:txBody>
      </p:sp>
    </p:spTree>
    <p:extLst>
      <p:ext uri="{BB962C8B-B14F-4D97-AF65-F5344CB8AC3E}">
        <p14:creationId xmlns:p14="http://schemas.microsoft.com/office/powerpoint/2010/main" val="2184018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120"/>
            <a:ext cx="7543800" cy="1177636"/>
          </a:xfrm>
        </p:spPr>
        <p:txBody>
          <a:bodyPr anchor="ctr"/>
          <a:lstStyle/>
          <a:p>
            <a:r>
              <a:rPr lang="el-GR" altLang="en-US" sz="3200" dirty="0"/>
              <a:t>Η σχέση μεταξύ του κουπονιού και της ευαισθησίας της τιμής ενός ομολόγου σε μεταβολές του επιτοκίου</a:t>
            </a:r>
            <a:endParaRPr lang="en-IN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02" y="2000991"/>
            <a:ext cx="6448098" cy="4857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07357" y="1567762"/>
            <a:ext cx="5265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/>
              <a:t>Όσο υψηλότερο είναι το τοκομερίδιο </a:t>
            </a:r>
          </a:p>
          <a:p>
            <a:r>
              <a:rPr lang="el-GR" sz="1600" dirty="0"/>
              <a:t>τόσο μικρότερη είναι η αλλαγή της τιμής του ομολόγου</a:t>
            </a:r>
          </a:p>
          <a:p>
            <a:r>
              <a:rPr lang="el-GR" sz="1600" dirty="0"/>
              <a:t>όταν το επιτόκιο στη λήξη αυξάνεται. Ο λόγος είναι ότι</a:t>
            </a:r>
          </a:p>
          <a:p>
            <a:r>
              <a:rPr lang="el-GR" sz="1600" dirty="0"/>
              <a:t>με υψηλά τοκομερίδια ένα μεγαλύτερο μέρος των πληρωμών </a:t>
            </a:r>
          </a:p>
          <a:p>
            <a:r>
              <a:rPr lang="el-GR" sz="1600" dirty="0"/>
              <a:t>εισπράττεται νωρίτερα =&gt; μικρότερη ευαισθησία της τιμής</a:t>
            </a:r>
          </a:p>
        </p:txBody>
      </p:sp>
    </p:spTree>
    <p:extLst>
      <p:ext uri="{BB962C8B-B14F-4D97-AF65-F5344CB8AC3E}">
        <p14:creationId xmlns:p14="http://schemas.microsoft.com/office/powerpoint/2010/main" val="3617133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566"/>
            <a:ext cx="7543800" cy="664745"/>
          </a:xfrm>
        </p:spPr>
        <p:txBody>
          <a:bodyPr anchor="ctr"/>
          <a:lstStyle/>
          <a:p>
            <a:r>
              <a:rPr lang="el-GR" altLang="en-US" sz="3500" dirty="0"/>
              <a:t>Σταθμισμένη διάρκεια</a:t>
            </a:r>
            <a:r>
              <a:rPr lang="en-US" altLang="en-US" sz="3500" dirty="0"/>
              <a:t> </a:t>
            </a:r>
            <a:r>
              <a:rPr lang="en-US" altLang="en-US" sz="1000" b="0" dirty="0"/>
              <a:t>1</a:t>
            </a:r>
            <a:endParaRPr lang="en-IN" sz="1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88685" y="1446360"/>
            <a:ext cx="8190411" cy="4117866"/>
          </a:xfrm>
        </p:spPr>
        <p:txBody>
          <a:bodyPr/>
          <a:lstStyle/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l-GR" altLang="en-US" b="1" dirty="0"/>
              <a:t>Η σταθμισμένη διάρκεια </a:t>
            </a:r>
            <a:r>
              <a:rPr lang="el-GR" altLang="en-US" dirty="0"/>
              <a:t>είναι ο σταθμικός χρόνος μέχρι την λήξη</a:t>
            </a:r>
            <a:r>
              <a:rPr lang="el-GR" altLang="en-US" b="1" dirty="0"/>
              <a:t> </a:t>
            </a:r>
            <a:r>
              <a:rPr lang="en-US" altLang="en-US" dirty="0"/>
              <a:t>(</a:t>
            </a:r>
            <a:r>
              <a:rPr lang="el-GR" altLang="en-US" dirty="0"/>
              <a:t>σε έτη</a:t>
            </a:r>
            <a:r>
              <a:rPr lang="en-US" altLang="en-US" dirty="0"/>
              <a:t>) </a:t>
            </a:r>
            <a:r>
              <a:rPr lang="el-GR" altLang="en-US" dirty="0"/>
              <a:t>ενός χρηματοοικονομικού περιουσιακού στοιχείου</a:t>
            </a:r>
            <a:r>
              <a:rPr lang="en-US" altLang="en-US" dirty="0"/>
              <a:t>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l-GR" altLang="en-US" b="1" dirty="0"/>
              <a:t>Η σταθμισμένη διάρκεια </a:t>
            </a:r>
            <a:r>
              <a:rPr lang="el-GR" altLang="en-US" dirty="0"/>
              <a:t>μετράει την ευαισθησία</a:t>
            </a:r>
            <a:r>
              <a:rPr lang="el-GR" altLang="en-US" b="1" dirty="0"/>
              <a:t> </a:t>
            </a:r>
            <a:r>
              <a:rPr lang="en-US" altLang="en-US" dirty="0"/>
              <a:t>(</a:t>
            </a:r>
            <a:r>
              <a:rPr lang="el-GR" altLang="en-US" dirty="0"/>
              <a:t>ή ελαστικότητα) της τιμής ενός περιουσιακού στοιχείου σταθερού εισοδήματος σε μικρές μεταβολές του επιτοκίου</a:t>
            </a:r>
            <a:r>
              <a:rPr lang="en-US" altLang="en-US" dirty="0"/>
              <a:t>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l-GR" altLang="en-US" b="1" dirty="0"/>
              <a:t>Η σταθμισμένη διάρκεια </a:t>
            </a:r>
            <a:r>
              <a:rPr lang="el-GR" altLang="en-US" dirty="0"/>
              <a:t>προσεγγίζει την σχέση μεταξύ του κουπονιού και της ληκτότητας με την μεταβλητότητα της τιμής του ομολόγου.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085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6DC57-B54F-3492-36A2-1B71B4319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484566D7-ACA3-605F-0186-4D76D584A1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A172FB2E-853C-4474-BC73-DAFA68D64A2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CE6F2574-8EDB-948E-06B9-F348010B45E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447800"/>
                <a:ext cx="8153400" cy="5105400"/>
              </a:xfrm>
            </p:spPr>
            <p:txBody>
              <a:bodyPr/>
              <a:lstStyle/>
              <a:p>
                <a:pPr eaLnBrk="1" hangingPunct="1"/>
                <a:r>
                  <a:rPr lang="el-GR" altLang="el-GR" sz="2400" dirty="0"/>
                  <a:t>Το χρήσιμο μέτρο της απόδοσης για την κατοχή ενός ομολόγου ονομάζεται </a:t>
                </a:r>
                <a:r>
                  <a:rPr lang="el-GR" altLang="el-GR" sz="2400" dirty="0">
                    <a:solidFill>
                      <a:srgbClr val="FF0000"/>
                    </a:solidFill>
                  </a:rPr>
                  <a:t>απόδοση στη λήξη</a:t>
                </a:r>
                <a:r>
                  <a:rPr lang="en-US" altLang="el-GR" sz="2400" dirty="0">
                    <a:solidFill>
                      <a:srgbClr val="FF0000"/>
                    </a:solidFill>
                    <a:ea typeface="ＭＳ Ｐゴシック" panose="020B0600070205080204" pitchFamily="34" charset="-128"/>
                  </a:rPr>
                  <a:t>:</a:t>
                </a:r>
                <a:endParaRPr lang="en-US" altLang="el-GR" sz="2400" dirty="0">
                  <a:ea typeface="ＭＳ Ｐゴシック" panose="020B0600070205080204" pitchFamily="34" charset="-128"/>
                </a:endParaRPr>
              </a:p>
              <a:p>
                <a:pPr lvl="1" eaLnBrk="1" hangingPunct="1"/>
                <a:r>
                  <a:rPr lang="el-GR" altLang="el-GR" sz="2400" dirty="0">
                    <a:ea typeface="ＭＳ Ｐゴシック" panose="020B0600070205080204" pitchFamily="34" charset="-128"/>
                  </a:rPr>
                  <a:t>Η ετήσια </a:t>
                </a:r>
                <a:r>
                  <a:rPr lang="el-GR" altLang="el-GR" sz="2400" dirty="0"/>
                  <a:t>απόδοση που λαμβάνουν οι κάτοχοι ομολόγων αν κρατήσουν τα ομόλογα μέχρι τη λήξη τους όταν γίνει η πληρωμή του ονομαστικού κεφαλαίου</a:t>
                </a:r>
                <a:r>
                  <a:rPr lang="en-US" altLang="el-GR" sz="24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eaLnBrk="1" hangingPunct="1">
                  <a:buFontTx/>
                  <a:buNone/>
                </a:pPr>
                <a:endParaRPr lang="en-US" altLang="el-GR" sz="1000" dirty="0">
                  <a:ea typeface="ＭＳ Ｐゴシック" panose="020B0600070205080204" pitchFamily="34" charset="-128"/>
                </a:endParaRPr>
              </a:p>
              <a:p>
                <a:pPr eaLnBrk="1" hangingPunct="1"/>
                <a:r>
                  <a:rPr lang="el-GR" altLang="el-GR" sz="2400" dirty="0"/>
                  <a:t>Έστω ότι ένα ομόλογο ονομαστικής αξίας $100 με διάρκεια 1 έτος και κουπόνι 5% (=5 ευρώ) το οποίο πληρώνεται στο τέλος του έτους διαπραγματεύεται στη τιμή $99 (=τιμή στην αγορά σήμερα). </a:t>
                </a:r>
                <a:r>
                  <a:rPr lang="el-GR" altLang="el-GR" sz="2400" dirty="0">
                    <a:cs typeface="Calibri" panose="020F0502020204030204" pitchFamily="34" charset="0"/>
                  </a:rPr>
                  <a:t>Η τιμή του </a:t>
                </a:r>
                <a:r>
                  <a:rPr lang="en-US" altLang="el-GR" sz="2400" i="1" dirty="0">
                    <a:cs typeface="Calibri" panose="020F0502020204030204" pitchFamily="34" charset="0"/>
                  </a:rPr>
                  <a:t>r</a:t>
                </a:r>
                <a:r>
                  <a:rPr lang="en-US" altLang="el-GR" sz="2400" dirty="0">
                    <a:cs typeface="Calibri" panose="020F0502020204030204" pitchFamily="34" charset="0"/>
                  </a:rPr>
                  <a:t> </a:t>
                </a:r>
                <a:r>
                  <a:rPr lang="el-GR" altLang="el-GR" sz="2400" dirty="0">
                    <a:cs typeface="Calibri" panose="020F0502020204030204" pitchFamily="34" charset="0"/>
                  </a:rPr>
                  <a:t>που λύνει την εξίσωση </a:t>
                </a:r>
              </a:p>
              <a:p>
                <a:pPr marL="0" indent="0" eaLnBrk="1" hangingPunct="1">
                  <a:buNone/>
                </a:pPr>
                <a:r>
                  <a:rPr lang="el-GR" altLang="el-GR" sz="2400" b="0" dirty="0">
                    <a:cs typeface="Calibri" panose="020F050202020403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l-GR" altLang="el-GR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99=</m:t>
                    </m:r>
                    <m:f>
                      <m:fPr>
                        <m:ctrlPr>
                          <a:rPr lang="el-GR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l-GR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(1+</m:t>
                        </m:r>
                        <m:r>
                          <a:rPr lang="en-US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l-GR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l-GR" sz="2400" dirty="0">
                    <a:cs typeface="Calibri" panose="020F0502020204030204" pitchFamily="34" charset="0"/>
                  </a:rPr>
                  <a:t> </a:t>
                </a:r>
                <a:r>
                  <a:rPr lang="el-GR" altLang="el-GR" sz="2400" dirty="0">
                    <a:cs typeface="Calibri" panose="020F0502020204030204" pitchFamily="34" charset="0"/>
                  </a:rPr>
                  <a:t>+</a:t>
                </a:r>
                <a:r>
                  <a:rPr lang="en-US" altLang="el-GR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el-G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l-GR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num>
                      <m:den>
                        <m:r>
                          <a:rPr lang="el-GR" altLang="el-G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(1+</m:t>
                        </m:r>
                        <m:r>
                          <a:rPr lang="en-US" altLang="el-GR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  <m:r>
                          <a:rPr lang="el-GR" altLang="el-GR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den>
                    </m:f>
                    <m:r>
                      <a:rPr lang="el-GR" altLang="el-GR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altLang="el-GR" sz="2400" dirty="0">
                    <a:cs typeface="Calibri" panose="020F0502020204030204" pitchFamily="34" charset="0"/>
                  </a:rPr>
                  <a:t> </a:t>
                </a:r>
              </a:p>
              <a:p>
                <a:pPr marL="0" indent="0" eaLnBrk="1" hangingPunct="1">
                  <a:buNone/>
                </a:pPr>
                <a:r>
                  <a:rPr lang="el-GR" altLang="el-GR" sz="2400" dirty="0">
                    <a:cs typeface="Calibri" panose="020F0502020204030204" pitchFamily="34" charset="0"/>
                  </a:rPr>
                  <a:t>     είναι η </a:t>
                </a:r>
                <a:r>
                  <a:rPr lang="el-GR" altLang="el-GR" sz="2400" b="1" dirty="0">
                    <a:cs typeface="Calibri" panose="020F0502020204030204" pitchFamily="34" charset="0"/>
                  </a:rPr>
                  <a:t>απόδοση στη λήξη </a:t>
                </a:r>
                <a:r>
                  <a:rPr lang="el-GR" altLang="el-GR" sz="2400" dirty="0">
                    <a:cs typeface="Calibri" panose="020F0502020204030204" pitchFamily="34" charset="0"/>
                  </a:rPr>
                  <a:t>(=6,06%)</a:t>
                </a:r>
                <a:r>
                  <a:rPr lang="en-US" altLang="el-GR" sz="2400" dirty="0">
                    <a:ea typeface="ＭＳ Ｐゴシック" panose="020B0600070205080204" pitchFamily="34" charset="-128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3795" name="Rectangle 3">
                <a:extLst>
                  <a:ext uri="{FF2B5EF4-FFF2-40B4-BE49-F238E27FC236}">
                    <a16:creationId xmlns:a16="http://schemas.microsoft.com/office/drawing/2014/main" id="{CE6F2574-8EDB-948E-06B9-F348010B45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447800"/>
                <a:ext cx="8153400" cy="5105400"/>
              </a:xfrm>
              <a:blipFill>
                <a:blip r:embed="rId3"/>
                <a:stretch>
                  <a:fillRect l="-374" t="-956" r="-15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Rectangle 6">
            <a:extLst>
              <a:ext uri="{FF2B5EF4-FFF2-40B4-BE49-F238E27FC236}">
                <a16:creationId xmlns:a16="http://schemas.microsoft.com/office/drawing/2014/main" id="{C7D53828-197C-11F1-8FD0-5BB9E7A9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l-GR" sz="1800">
              <a:solidFill>
                <a:srgbClr val="CC3300"/>
              </a:solidFill>
            </a:endParaRPr>
          </a:p>
        </p:txBody>
      </p:sp>
      <p:sp>
        <p:nvSpPr>
          <p:cNvPr id="33798" name="Rectangle 8">
            <a:extLst>
              <a:ext uri="{FF2B5EF4-FFF2-40B4-BE49-F238E27FC236}">
                <a16:creationId xmlns:a16="http://schemas.microsoft.com/office/drawing/2014/main" id="{0518600A-8F04-6162-218D-6BBEB1687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0638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el-GR" sz="4000"/>
              <a:t>Απόδοση στη Λήξη</a:t>
            </a:r>
          </a:p>
        </p:txBody>
      </p:sp>
    </p:spTree>
    <p:extLst>
      <p:ext uri="{BB962C8B-B14F-4D97-AF65-F5344CB8AC3E}">
        <p14:creationId xmlns:p14="http://schemas.microsoft.com/office/powerpoint/2010/main" val="997696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329"/>
            <a:ext cx="7543800" cy="731219"/>
          </a:xfrm>
        </p:spPr>
        <p:txBody>
          <a:bodyPr anchor="ctr"/>
          <a:lstStyle/>
          <a:p>
            <a:r>
              <a:rPr lang="el-GR" altLang="en-US" sz="3500" dirty="0"/>
              <a:t>Σταθμισμένη διάρκεια</a:t>
            </a:r>
            <a:r>
              <a:rPr lang="en-US" altLang="en-US" sz="3500" dirty="0"/>
              <a:t> </a:t>
            </a:r>
            <a:r>
              <a:rPr lang="en-US" altLang="en-US" sz="1000" b="0" dirty="0"/>
              <a:t>2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738187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l-GR" altLang="en-US" sz="2200" b="1" dirty="0"/>
              <a:t>Η σταθμισμένη διάρκεια</a:t>
            </a:r>
            <a:r>
              <a:rPr lang="en-US" altLang="en-US" sz="2200" dirty="0"/>
              <a:t> </a:t>
            </a:r>
            <a:r>
              <a:rPr lang="en-US" altLang="en-US" sz="2200" b="1" dirty="0"/>
              <a:t>(</a:t>
            </a:r>
            <a:r>
              <a:rPr lang="en-US" altLang="en-US" sz="2200" b="1" i="1" dirty="0"/>
              <a:t>D</a:t>
            </a:r>
            <a:r>
              <a:rPr lang="en-US" altLang="en-US" sz="2200" b="1" dirty="0"/>
              <a:t>) </a:t>
            </a:r>
            <a:r>
              <a:rPr lang="el-GR" altLang="en-US" sz="2200" b="1" dirty="0"/>
              <a:t>για ένα αξιόγραφο σταθερού εισοδήματος </a:t>
            </a:r>
            <a:r>
              <a:rPr lang="el-GR" altLang="en-US" sz="2200" dirty="0"/>
              <a:t>που πληρώνει ετήσια κουπόνια δίνεται από τον τύπο</a:t>
            </a:r>
            <a:r>
              <a:rPr lang="en-US" altLang="en-US" sz="2200" dirty="0"/>
              <a:t>:</a:t>
            </a:r>
            <a:endParaRPr lang="en-IN" sz="2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18658"/>
              </p:ext>
            </p:extLst>
          </p:nvPr>
        </p:nvGraphicFramePr>
        <p:xfrm>
          <a:off x="1323975" y="2595563"/>
          <a:ext cx="27590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58840" imgH="1587240" progId="Equation.DSMT4">
                  <p:embed/>
                </p:oleObj>
              </mc:Choice>
              <mc:Fallback>
                <p:oleObj name="Equation" r:id="rId3" imgW="2958840" imgH="15872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975" y="2595563"/>
                        <a:ext cx="2759075" cy="1476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4219583"/>
            <a:ext cx="8229600" cy="205686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dirty="0"/>
              <a:t>D </a:t>
            </a:r>
            <a:r>
              <a:rPr lang="en-US" altLang="en-US" sz="2000" dirty="0"/>
              <a:t>= </a:t>
            </a:r>
            <a:r>
              <a:rPr lang="el-GR" altLang="en-US" sz="2000" dirty="0"/>
              <a:t>σταθμισμένη διάρκεια σε έτη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/>
              <a:t>t</a:t>
            </a:r>
            <a:r>
              <a:rPr lang="en-US" altLang="en-US" sz="2000" dirty="0"/>
              <a:t> = 1 </a:t>
            </a:r>
            <a:r>
              <a:rPr lang="el-GR" altLang="en-US" sz="2000" dirty="0"/>
              <a:t>έως</a:t>
            </a:r>
            <a:r>
              <a:rPr lang="en-US" altLang="en-US" sz="2000" dirty="0"/>
              <a:t> </a:t>
            </a:r>
            <a:r>
              <a:rPr lang="en-US" altLang="en-US" sz="2000" b="1" i="1" dirty="0"/>
              <a:t>T</a:t>
            </a:r>
            <a:r>
              <a:rPr lang="en-US" altLang="en-US" sz="2000" dirty="0"/>
              <a:t>, </a:t>
            </a:r>
            <a:r>
              <a:rPr lang="el-GR" altLang="en-US" sz="2000" dirty="0"/>
              <a:t>η περίοδος είσπραξης κάθε χρηματοροής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/>
              <a:t>N</a:t>
            </a:r>
            <a:r>
              <a:rPr lang="en-US" altLang="en-US" sz="2000" dirty="0"/>
              <a:t> = </a:t>
            </a:r>
            <a:r>
              <a:rPr lang="el-GR" altLang="en-US" sz="2000" dirty="0"/>
              <a:t>αριθμός ετών μέχρι την λήξη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 err="1"/>
              <a:t>CF</a:t>
            </a:r>
            <a:r>
              <a:rPr lang="en-US" altLang="en-US" sz="2000" b="1" i="1" baseline="-25000" dirty="0" err="1"/>
              <a:t>t</a:t>
            </a:r>
            <a:r>
              <a:rPr lang="en-US" altLang="en-US" sz="2000" dirty="0"/>
              <a:t> = </a:t>
            </a:r>
            <a:r>
              <a:rPr lang="el-GR" altLang="en-US" sz="2000" dirty="0"/>
              <a:t>χρηματοροή που εισπράττεται στο τέλος της περιόδου (κουπόνι) </a:t>
            </a:r>
            <a:r>
              <a:rPr lang="en-US" altLang="en-US" sz="2000" b="1" i="1" dirty="0"/>
              <a:t>t</a:t>
            </a:r>
            <a:endParaRPr lang="en-US" altLang="en-US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/>
              <a:t>r</a:t>
            </a:r>
            <a:r>
              <a:rPr lang="en-US" altLang="en-US" sz="2000" b="1" dirty="0"/>
              <a:t> </a:t>
            </a:r>
            <a:r>
              <a:rPr lang="en-US" altLang="en-US" sz="2000" dirty="0"/>
              <a:t>= </a:t>
            </a:r>
            <a:r>
              <a:rPr lang="el-GR" altLang="en-US" sz="2000" dirty="0"/>
              <a:t>απόδοση στη λήξη ή τρέχουσα απόδοση</a:t>
            </a:r>
            <a:endParaRPr lang="en-US" alt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b="1" i="1" dirty="0"/>
              <a:t>PV</a:t>
            </a:r>
            <a:r>
              <a:rPr lang="en-US" altLang="en-US" sz="2000" b="1" i="1" baseline="-25000" dirty="0"/>
              <a:t>t</a:t>
            </a:r>
            <a:r>
              <a:rPr lang="en-US" altLang="en-US" sz="2000" b="1" dirty="0"/>
              <a:t> </a:t>
            </a:r>
            <a:r>
              <a:rPr lang="en-US" altLang="en-US" sz="2000" dirty="0"/>
              <a:t>= </a:t>
            </a:r>
            <a:r>
              <a:rPr lang="el-GR" altLang="en-US" sz="2000" dirty="0"/>
              <a:t>παρούσα αξία χρηματοροής που λαμβάνεται στο τέλος της περιόδου </a:t>
            </a:r>
            <a:r>
              <a:rPr lang="en-US" altLang="en-US" sz="2000" b="1" i="1" dirty="0"/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58473-C845-112F-2053-9AF9DC8B2B80}"/>
              </a:ext>
            </a:extLst>
          </p:cNvPr>
          <p:cNvSpPr txBox="1"/>
          <p:nvPr/>
        </p:nvSpPr>
        <p:spPr>
          <a:xfrm>
            <a:off x="4336279" y="2856588"/>
            <a:ext cx="366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= </a:t>
            </a:r>
            <a:r>
              <a:rPr lang="en-US" sz="1400" dirty="0"/>
              <a:t>PV </a:t>
            </a:r>
            <a:r>
              <a:rPr lang="el-GR" sz="1400" dirty="0"/>
              <a:t>των ετήσιων πληρωμών σταθμισμένη με </a:t>
            </a:r>
            <a:r>
              <a:rPr lang="en-US" sz="1400" dirty="0"/>
              <a:t>t</a:t>
            </a:r>
            <a:endParaRPr lang="el-GR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DFA61-CD66-E7D9-D5EA-6150AF3D7F85}"/>
              </a:ext>
            </a:extLst>
          </p:cNvPr>
          <p:cNvSpPr txBox="1"/>
          <p:nvPr/>
        </p:nvSpPr>
        <p:spPr>
          <a:xfrm>
            <a:off x="4336279" y="3569853"/>
            <a:ext cx="342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/>
              <a:t>= </a:t>
            </a:r>
            <a:r>
              <a:rPr lang="en-US" sz="1400" dirty="0"/>
              <a:t>PV </a:t>
            </a:r>
            <a:r>
              <a:rPr lang="el-GR" sz="1400" dirty="0"/>
              <a:t>του ομολόγου = η τιμή του στην αγορά</a:t>
            </a:r>
          </a:p>
        </p:txBody>
      </p:sp>
    </p:spTree>
    <p:extLst>
      <p:ext uri="{BB962C8B-B14F-4D97-AF65-F5344CB8AC3E}">
        <p14:creationId xmlns:p14="http://schemas.microsoft.com/office/powerpoint/2010/main" val="669714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329"/>
            <a:ext cx="7543800" cy="731219"/>
          </a:xfrm>
        </p:spPr>
        <p:txBody>
          <a:bodyPr anchor="ctr"/>
          <a:lstStyle/>
          <a:p>
            <a:r>
              <a:rPr lang="el-GR" altLang="en-US" sz="3500" dirty="0"/>
              <a:t>Παράδειγμα υπολογισμού σταθμισμένης διάρκειας</a:t>
            </a:r>
            <a:r>
              <a:rPr lang="en-US" altLang="en-US" sz="3500" dirty="0"/>
              <a:t>– </a:t>
            </a:r>
            <a:r>
              <a:rPr lang="el-GR" altLang="en-US" sz="3500" dirty="0"/>
              <a:t>Ετήσιο κουπόνι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69032"/>
          </a:xfrm>
        </p:spPr>
        <p:txBody>
          <a:bodyPr/>
          <a:lstStyle/>
          <a:p>
            <a:pPr marL="0" indent="0">
              <a:buNone/>
            </a:pPr>
            <a:r>
              <a:rPr lang="el-GR" altLang="en-US" sz="2300" dirty="0"/>
              <a:t>Έστω ομόλογο με ετήσιο κουπόνι </a:t>
            </a:r>
            <a:r>
              <a:rPr lang="en-US" altLang="en-US" sz="2300" dirty="0"/>
              <a:t>10%, </a:t>
            </a:r>
            <a:r>
              <a:rPr lang="el-GR" altLang="en-US" sz="2300" dirty="0"/>
              <a:t>ονομαστική αξία</a:t>
            </a:r>
            <a:r>
              <a:rPr lang="en-US" altLang="en-US" sz="2300" dirty="0"/>
              <a:t> $1,000, 4 </a:t>
            </a:r>
            <a:r>
              <a:rPr lang="el-GR" altLang="en-US" sz="2300" dirty="0"/>
              <a:t>έτη μέχρι την λήξη</a:t>
            </a:r>
            <a:r>
              <a:rPr lang="en-US" altLang="en-US" sz="2300" dirty="0"/>
              <a:t>, </a:t>
            </a:r>
            <a:r>
              <a:rPr lang="el-GR" altLang="en-US" sz="2300" dirty="0"/>
              <a:t>απόδοση στη λήξη </a:t>
            </a:r>
            <a:r>
              <a:rPr lang="en-US" altLang="en-US" sz="2300" dirty="0"/>
              <a:t>8%, </a:t>
            </a:r>
            <a:r>
              <a:rPr lang="el-GR" altLang="en-US" sz="2300" dirty="0"/>
              <a:t>και τρέχουσα τιμή </a:t>
            </a:r>
            <a:r>
              <a:rPr lang="en-US" altLang="en-US" sz="2300" dirty="0"/>
              <a:t>$1,066.24.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86650" y="2829288"/>
            <a:ext cx="8390241" cy="639704"/>
          </a:xfrm>
        </p:spPr>
        <p:txBody>
          <a:bodyPr/>
          <a:lstStyle/>
          <a:p>
            <a:pPr marL="0" indent="0">
              <a:buNone/>
            </a:pPr>
            <a:r>
              <a:rPr lang="el-GR" sz="2000" b="1" dirty="0"/>
              <a:t>Πίνακας</a:t>
            </a:r>
            <a:r>
              <a:rPr lang="en-IN" sz="2000" b="1" dirty="0"/>
              <a:t> 3-7 </a:t>
            </a:r>
            <a:r>
              <a:rPr lang="el-GR" sz="2000" b="1" dirty="0"/>
              <a:t>Σταθμισμένη διάρκεια ομολόγου με 4 έτη μέχρι τη λήξη, με ετήσιο κουπόνι 10%</a:t>
            </a:r>
            <a:endParaRPr lang="en-IN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1056"/>
              </p:ext>
            </p:extLst>
          </p:nvPr>
        </p:nvGraphicFramePr>
        <p:xfrm>
          <a:off x="634366" y="3586393"/>
          <a:ext cx="7957184" cy="226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61">
                  <a:extLst>
                    <a:ext uri="{9D8B030D-6E8A-4147-A177-3AD203B41FA5}">
                      <a16:colId xmlns:a16="http://schemas.microsoft.com/office/drawing/2014/main" val="3660844338"/>
                    </a:ext>
                  </a:extLst>
                </a:gridCol>
                <a:gridCol w="1015904">
                  <a:extLst>
                    <a:ext uri="{9D8B030D-6E8A-4147-A177-3AD203B41FA5}">
                      <a16:colId xmlns:a16="http://schemas.microsoft.com/office/drawing/2014/main" val="4002616704"/>
                    </a:ext>
                  </a:extLst>
                </a:gridCol>
                <a:gridCol w="2692794">
                  <a:extLst>
                    <a:ext uri="{9D8B030D-6E8A-4147-A177-3AD203B41FA5}">
                      <a16:colId xmlns:a16="http://schemas.microsoft.com/office/drawing/2014/main" val="2736455743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2160318778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164691409"/>
                    </a:ext>
                  </a:extLst>
                </a:gridCol>
              </a:tblGrid>
              <a:tr h="552470">
                <a:tc>
                  <a:txBody>
                    <a:bodyPr/>
                    <a:lstStyle/>
                    <a:p>
                      <a:pPr algn="ctr"/>
                      <a:r>
                        <a:rPr lang="en-IN" sz="1600" i="1" dirty="0"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i="1" dirty="0">
                          <a:latin typeface="Calibri" panose="020F0502020204030204" pitchFamily="34" charset="0"/>
                        </a:rPr>
                        <a:t>CF</a:t>
                      </a:r>
                      <a:r>
                        <a:rPr lang="en-IN" sz="1600" i="1" baseline="-25000" dirty="0"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6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340776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l"/>
                      <a:r>
                        <a:rPr lang="en-IN" sz="1600" dirty="0"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0.9259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92.59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92.59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016809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l"/>
                      <a:r>
                        <a:rPr lang="en-IN" sz="1600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0.8573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85.73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171.47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3056501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l"/>
                      <a:r>
                        <a:rPr lang="en-IN" sz="1600" dirty="0"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0.7938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79.38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238.15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6676348"/>
                  </a:ext>
                </a:extLst>
              </a:tr>
              <a:tr h="259027">
                <a:tc>
                  <a:txBody>
                    <a:bodyPr/>
                    <a:lstStyle/>
                    <a:p>
                      <a:pPr algn="l"/>
                      <a:r>
                        <a:rPr lang="en-IN" sz="1600" dirty="0"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dirty="0">
                          <a:latin typeface="Calibri" panose="020F0502020204030204" pitchFamily="34" charset="0"/>
                        </a:rPr>
                        <a:t>   1,100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0.7350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808.53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3,234.13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079509"/>
                  </a:ext>
                </a:extLst>
              </a:tr>
              <a:tr h="367486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solidFill>
                            <a:srgbClr val="F6D0CC"/>
                          </a:solidFill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1,066.24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Calibri" panose="020F0502020204030204" pitchFamily="34" charset="0"/>
                        </a:rPr>
                        <a:t>3,736.34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1216619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6146"/>
              </p:ext>
            </p:extLst>
          </p:nvPr>
        </p:nvGraphicFramePr>
        <p:xfrm>
          <a:off x="3291796" y="5901249"/>
          <a:ext cx="1689822" cy="47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640" imgH="711000" progId="Equation.DSMT4">
                  <p:embed/>
                </p:oleObj>
              </mc:Choice>
              <mc:Fallback>
                <p:oleObj name="Equation" r:id="rId3" imgW="2501640" imgH="711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796" y="5901249"/>
                        <a:ext cx="1689822" cy="47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108543"/>
              </p:ext>
            </p:extLst>
          </p:nvPr>
        </p:nvGraphicFramePr>
        <p:xfrm>
          <a:off x="3524250" y="3593888"/>
          <a:ext cx="8001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761760" progId="Equation.DSMT4">
                  <p:embed/>
                </p:oleObj>
              </mc:Choice>
              <mc:Fallback>
                <p:oleObj name="Equation" r:id="rId5" imgW="1091880" imgH="7617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4250" y="3593888"/>
                        <a:ext cx="800100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981233"/>
              </p:ext>
            </p:extLst>
          </p:nvPr>
        </p:nvGraphicFramePr>
        <p:xfrm>
          <a:off x="5715000" y="3592300"/>
          <a:ext cx="8080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91880" imgH="761760" progId="Equation.DSMT4">
                  <p:embed/>
                </p:oleObj>
              </mc:Choice>
              <mc:Fallback>
                <p:oleObj name="Equation" r:id="rId7" imgW="1091880" imgH="761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5000" y="3592300"/>
                        <a:ext cx="808038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16761"/>
              </p:ext>
            </p:extLst>
          </p:nvPr>
        </p:nvGraphicFramePr>
        <p:xfrm>
          <a:off x="7397750" y="3592300"/>
          <a:ext cx="8080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761760" progId="Equation.DSMT4">
                  <p:embed/>
                </p:oleObj>
              </mc:Choice>
              <mc:Fallback>
                <p:oleObj name="Equation" r:id="rId9" imgW="1091880" imgH="76176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97750" y="3592300"/>
                        <a:ext cx="808038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0820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l-GR" altLang="en-US" sz="3500" dirty="0"/>
              <a:t>Σταθμισμένη διάρκεια</a:t>
            </a:r>
            <a:r>
              <a:rPr lang="en-US" altLang="en-US" sz="3500" dirty="0"/>
              <a:t> – </a:t>
            </a:r>
            <a:r>
              <a:rPr lang="el-GR" altLang="en-US" sz="3500" dirty="0"/>
              <a:t>Περισσότερες από μια πληρωμές τόκου κατά την διάρκεια του έτους 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880247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l-GR" altLang="en-US" sz="2600" b="1" dirty="0"/>
              <a:t>Σταθμισμένη διάρκεια</a:t>
            </a:r>
            <a:r>
              <a:rPr lang="en-US" altLang="en-US" sz="2600" dirty="0"/>
              <a:t> </a:t>
            </a:r>
            <a:r>
              <a:rPr lang="en-US" altLang="en-US" sz="2600" b="1" dirty="0"/>
              <a:t>(</a:t>
            </a:r>
            <a:r>
              <a:rPr lang="en-US" altLang="en-US" sz="2600" b="1" i="1" dirty="0"/>
              <a:t>D</a:t>
            </a:r>
            <a:r>
              <a:rPr lang="en-US" altLang="en-US" sz="2600" b="1" dirty="0"/>
              <a:t>) </a:t>
            </a:r>
            <a:r>
              <a:rPr lang="el-GR" altLang="en-US" sz="2600" b="1" dirty="0"/>
              <a:t>για ένα αξιόγραφο σταθερού εισοδήματος </a:t>
            </a:r>
            <a:r>
              <a:rPr lang="el-GR" altLang="en-US" sz="2600" dirty="0"/>
              <a:t>υπολογίζεται από τον τύπο</a:t>
            </a:r>
            <a:r>
              <a:rPr lang="en-US" altLang="en-US" sz="2600" dirty="0"/>
              <a:t>:</a:t>
            </a:r>
            <a:endParaRPr lang="en-IN" sz="2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189169"/>
              </p:ext>
            </p:extLst>
          </p:nvPr>
        </p:nvGraphicFramePr>
        <p:xfrm>
          <a:off x="1812925" y="2653487"/>
          <a:ext cx="2792413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2273040" progId="Equation.DSMT4">
                  <p:embed/>
                </p:oleObj>
              </mc:Choice>
              <mc:Fallback>
                <p:oleObj name="Equation" r:id="rId2" imgW="2044440" imgH="2273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12925" y="2653487"/>
                        <a:ext cx="2792413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89020" y="6018887"/>
            <a:ext cx="7212858" cy="43947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b="1" i="1" dirty="0"/>
              <a:t>m</a:t>
            </a:r>
            <a:r>
              <a:rPr lang="en-US" altLang="en-US" sz="2200" b="1" dirty="0"/>
              <a:t> </a:t>
            </a:r>
            <a:r>
              <a:rPr lang="en-US" altLang="en-US" sz="2200" dirty="0"/>
              <a:t>= </a:t>
            </a:r>
            <a:r>
              <a:rPr lang="el-GR" altLang="en-US" sz="2200" dirty="0"/>
              <a:t>αριθμός πληρωμών τόκου κατά την διάρκεια του έτους </a:t>
            </a: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22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51"/>
            <a:ext cx="5705605" cy="884775"/>
          </a:xfrm>
        </p:spPr>
        <p:txBody>
          <a:bodyPr anchor="ctr"/>
          <a:lstStyle/>
          <a:p>
            <a:r>
              <a:rPr lang="el-GR" altLang="en-US" sz="3500" dirty="0"/>
              <a:t>Χαρακτηριστικά σταθμισμένης διάρκειας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16380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600" b="1" dirty="0"/>
              <a:t>Σταθμισμένη διάρκεια και κουπόνι</a:t>
            </a:r>
            <a:endParaRPr lang="en-US" altLang="en-US" sz="2600" b="1" dirty="0"/>
          </a:p>
          <a:p>
            <a:pPr marL="291600" lvl="1" indent="-291600" eaLnBrk="1" hangingPunct="1">
              <a:buSzPct val="100000"/>
            </a:pPr>
            <a:r>
              <a:rPr lang="el-GR" altLang="en-US" sz="2200" dirty="0"/>
              <a:t>Όσο μεγαλύτερο είναι το κουπόνι του ομολόγου τόσο μικρότερη είναι η σταθμισμένη διάρκεια. </a:t>
            </a:r>
          </a:p>
          <a:p>
            <a:pPr marL="291600" lvl="1" indent="-291600" eaLnBrk="1" hangingPunct="1">
              <a:buSzPct val="100000"/>
            </a:pPr>
            <a:r>
              <a:rPr lang="el-GR" altLang="en-US" sz="1900" dirty="0"/>
              <a:t>Λόγω του γεγονότος ότι όσο μεγαλύτερη είναι η είσπραξη τόκου τόσο γρηγορότερα θα ανακτήσουν οι κάτοχοι του ομολόγου το κεφάλαιο και τόσο μεγαλύτερες είναι οι σταθμίσεις της παρούσας αξίας των συγκεκριμένων χρηματοροών στον υπολογισμό της σταθμισμένης διάρκειας.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97147" y="4028284"/>
            <a:ext cx="8229600" cy="8800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600" b="1" dirty="0"/>
              <a:t>Σταθμισμένη διάρκεια και απόδοση.</a:t>
            </a:r>
            <a:endParaRPr lang="en-US" altLang="en-US" sz="2600" b="1" dirty="0"/>
          </a:p>
          <a:p>
            <a:pPr marL="291600" lvl="1" indent="-291600" eaLnBrk="1" hangingPunct="1">
              <a:buSzPct val="100000"/>
            </a:pPr>
            <a:r>
              <a:rPr lang="el-GR" altLang="en-US" sz="2200" dirty="0"/>
              <a:t>Η σταθμισμένη διάρκεια μειώνεται καθώς η απόδοση του ομολόγου αυξάνεται.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84627" y="5177114"/>
            <a:ext cx="8229600" cy="90434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altLang="en-US" sz="2600" b="1" dirty="0"/>
              <a:t>Σταθμισμένη διάρκεια και ληκτότητα</a:t>
            </a:r>
            <a:r>
              <a:rPr lang="en-US" altLang="en-US" sz="2600" b="1" dirty="0"/>
              <a:t>.</a:t>
            </a:r>
          </a:p>
          <a:p>
            <a:pPr marL="291600" lvl="1" indent="-291600" eaLnBrk="1" hangingPunct="1">
              <a:buSzPct val="100000"/>
            </a:pPr>
            <a:r>
              <a:rPr lang="el-GR" altLang="en-US" sz="2200" dirty="0"/>
              <a:t>Η σταθμισμένη διάρκεια αυξάνει καθώς αυξάνει ο χρόνος μέχρι την λήξη αλλά με φθίνοντα ρυθμό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2670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768"/>
            <a:ext cx="7543800" cy="804341"/>
          </a:xfrm>
        </p:spPr>
        <p:txBody>
          <a:bodyPr anchor="ctr"/>
          <a:lstStyle/>
          <a:p>
            <a:r>
              <a:rPr lang="el-GR" altLang="en-US" sz="3500" dirty="0"/>
              <a:t>Σταθμισμένη διάρκεια και τροποποιημένη σταθμισμένη διάρκεια </a:t>
            </a:r>
            <a:endParaRPr lang="en-IN" sz="1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077200" cy="1281112"/>
              </a:xfrm>
            </p:spPr>
            <p:txBody>
              <a:bodyPr/>
              <a:lstStyle/>
              <a:p>
                <a:pPr marL="291600" indent="-291600">
                  <a:buSzPct val="100000"/>
                </a:pPr>
                <a:r>
                  <a:rPr lang="el-GR" altLang="en-US" sz="2600" dirty="0"/>
                  <a:t>Με δεδομένη μια μεταβολή στο επιτόκιο</a:t>
                </a:r>
                <a:r>
                  <a:rPr lang="en-US" altLang="en-US" sz="2600" dirty="0"/>
                  <a:t>, </a:t>
                </a:r>
                <a:r>
                  <a:rPr lang="el-GR" altLang="en-US" sz="2600" dirty="0"/>
                  <a:t> η εκτιμωμένη ποσοστιαία μεταβολή της τιμής ενός ομολόγου που πληρώνει ετήσιο επιτόκιο </a:t>
                </a:r>
                <a:r>
                  <a:rPr lang="en-US" altLang="en-US" sz="2600" dirty="0"/>
                  <a:t>r </a:t>
                </a:r>
                <a:r>
                  <a:rPr lang="el-GR" altLang="en-US" sz="2600" dirty="0"/>
                  <a:t>υπολογίζεται ως εξής:</a:t>
                </a:r>
                <a:endParaRPr lang="en-US" altLang="en-US" sz="2600" dirty="0"/>
              </a:p>
              <a:p>
                <a:pPr marL="644525" lvl="2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077200" cy="1281112"/>
              </a:xfrm>
              <a:blipFill>
                <a:blip r:embed="rId3"/>
                <a:stretch>
                  <a:fillRect l="-1132" t="-3810" r="-1962" b="-90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4075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551"/>
            <a:ext cx="7543800" cy="884775"/>
          </a:xfrm>
        </p:spPr>
        <p:txBody>
          <a:bodyPr anchor="ctr"/>
          <a:lstStyle/>
          <a:p>
            <a:r>
              <a:rPr lang="el-GR" altLang="en-US" sz="3500" dirty="0"/>
              <a:t>Σταθμισμένη διάρκεια και τροποποιημένη σταθμισμένη διάρκεια </a:t>
            </a:r>
            <a:endParaRPr lang="en-IN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186776"/>
          </a:xfrm>
        </p:spPr>
        <p:txBody>
          <a:bodyPr/>
          <a:lstStyle/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l-GR" altLang="en-US" sz="2200" dirty="0"/>
              <a:t>Η τροποποιημένη σταθμισμένη διάρκεια </a:t>
            </a:r>
            <a:r>
              <a:rPr lang="en-US" altLang="en-US" sz="2200" dirty="0"/>
              <a:t>(MD) </a:t>
            </a:r>
            <a:r>
              <a:rPr lang="el-GR" altLang="en-US" sz="2200" dirty="0"/>
              <a:t>είναι ένα πιο ακριβές μέτρο της ελαστικότητας της τιμής ενός ομολόγου</a:t>
            </a:r>
            <a:r>
              <a:rPr lang="en-US" altLang="en-US" sz="2200" dirty="0"/>
              <a:t>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l-GR" altLang="en-US" sz="2200" dirty="0"/>
              <a:t>Υπολογίζεται ως εξής</a:t>
            </a:r>
            <a:r>
              <a:rPr lang="en-US" altLang="en-US" sz="2200" dirty="0"/>
              <a:t>:</a:t>
            </a:r>
            <a:endParaRPr lang="en-IN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57200" y="3994822"/>
            <a:ext cx="7808839" cy="428094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l-GR" altLang="en-US" sz="2200" dirty="0"/>
              <a:t>Χρησιμοποιώντας την τροποποιημένη σταθμισμένη διάρκεια για να προβλέψουμε μεταβολή στην τιμή του ομολόγου</a:t>
            </a:r>
            <a:r>
              <a:rPr lang="en-US" altLang="en-US" sz="2200" dirty="0"/>
              <a:t>:</a:t>
            </a:r>
            <a:endParaRPr lang="en-IN" sz="2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55</a:t>
            </a:fld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			MD = D/(1+r)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25831" y="4937600"/>
                <a:ext cx="3826047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831" y="4937600"/>
                <a:ext cx="3826047" cy="642355"/>
              </a:xfrm>
              <a:prstGeom prst="rect">
                <a:avLst/>
              </a:prstGeom>
              <a:blipFill>
                <a:blip r:embed="rId3"/>
                <a:stretch>
                  <a:fillRect b="-76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74352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768"/>
            <a:ext cx="7543800" cy="804341"/>
          </a:xfrm>
        </p:spPr>
        <p:txBody>
          <a:bodyPr anchor="ctr"/>
          <a:lstStyle/>
          <a:p>
            <a:r>
              <a:rPr lang="el-GR" altLang="en-US" sz="3500" dirty="0"/>
              <a:t>Σφάλματα πρόβλεψης που στηρίζονται στην σταθμισμένη διάρκεια</a:t>
            </a:r>
            <a:endParaRPr lang="en-IN" sz="3500" dirty="0"/>
          </a:p>
        </p:txBody>
      </p:sp>
      <p:sp>
        <p:nvSpPr>
          <p:cNvPr id="12" name="Content Placeholder 10"/>
          <p:cNvSpPr>
            <a:spLocks noGrp="1"/>
          </p:cNvSpPr>
          <p:nvPr>
            <p:ph idx="14"/>
          </p:nvPr>
        </p:nvSpPr>
        <p:spPr>
          <a:xfrm>
            <a:off x="3609975" y="6213175"/>
            <a:ext cx="1781175" cy="206375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" action="ppaction://noaction"/>
              </a:rPr>
              <a:t>Access the long description slide.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56</a:t>
            </a:fld>
            <a:endParaRPr lang="en-US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1635004"/>
            <a:ext cx="7346731" cy="45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42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F829-4FC8-DA39-65AF-C64FF5FDC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D06BDD66-5A9B-C6D5-0A29-6C6CFC4BAA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A172FB2E-853C-4474-BC73-DAFA68D64A28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BA17CDF8-AA5A-9438-92BF-1506CF8F9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l-GR" altLang="el-GR" sz="1800">
              <a:solidFill>
                <a:srgbClr val="CC3300"/>
              </a:solidFill>
            </a:endParaRPr>
          </a:p>
        </p:txBody>
      </p:sp>
      <p:sp>
        <p:nvSpPr>
          <p:cNvPr id="33798" name="Rectangle 8">
            <a:extLst>
              <a:ext uri="{FF2B5EF4-FFF2-40B4-BE49-F238E27FC236}">
                <a16:creationId xmlns:a16="http://schemas.microsoft.com/office/drawing/2014/main" id="{577A6DD7-6B92-0C28-EFC5-1A2F679BC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599" y="2425700"/>
            <a:ext cx="6223000" cy="1143000"/>
          </a:xfrm>
        </p:spPr>
        <p:txBody>
          <a:bodyPr/>
          <a:lstStyle/>
          <a:p>
            <a:pPr eaLnBrk="1" hangingPunct="1"/>
            <a:r>
              <a:rPr lang="el-GR" altLang="el-GR" sz="4000" dirty="0"/>
              <a:t>Αποτίμηση Μετοχών</a:t>
            </a:r>
          </a:p>
        </p:txBody>
      </p:sp>
    </p:spTree>
    <p:extLst>
      <p:ext uri="{BB962C8B-B14F-4D97-AF65-F5344CB8AC3E}">
        <p14:creationId xmlns:p14="http://schemas.microsoft.com/office/powerpoint/2010/main" val="2356125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7551336" cy="46805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l-GR" sz="20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latin typeface="Cambria" panose="02040503050406030204" pitchFamily="18" charset="0"/>
                  </a:rPr>
                  <a:t>Το υπόδειγμα της παρούσας αξίας μιας μετοχής υποθέτει ότι η αναμενόμενη πραγματική απόδοση της μετοχής, Ε(</a:t>
                </a:r>
                <a:r>
                  <a:rPr lang="en-GB" sz="2000" i="1" dirty="0">
                    <a:latin typeface="Cambria" panose="02040503050406030204" pitchFamily="18" charset="0"/>
                  </a:rPr>
                  <a:t>r</a:t>
                </a:r>
                <a:r>
                  <a:rPr lang="el-GR" sz="2000" dirty="0">
                    <a:latin typeface="Cambria" panose="02040503050406030204" pitchFamily="18" charset="0"/>
                  </a:rPr>
                  <a:t>),  είναι σταθερή διαχρονικά, Ε(</a:t>
                </a:r>
                <a:r>
                  <a:rPr lang="en-GB" sz="2000" i="1" dirty="0">
                    <a:latin typeface="Cambria" panose="02040503050406030204" pitchFamily="18" charset="0"/>
                  </a:rPr>
                  <a:t>r</a:t>
                </a:r>
                <a:r>
                  <a:rPr lang="el-GR" sz="2000" dirty="0">
                    <a:latin typeface="Cambria" panose="02040503050406030204" pitchFamily="18" charset="0"/>
                  </a:rPr>
                  <a:t>)=</a:t>
                </a:r>
                <a:r>
                  <a:rPr lang="en-GB" sz="2000" i="1" dirty="0">
                    <a:latin typeface="Cambria" panose="02040503050406030204" pitchFamily="18" charset="0"/>
                  </a:rPr>
                  <a:t>r</a:t>
                </a:r>
                <a:r>
                  <a:rPr lang="el-GR" sz="2000" dirty="0">
                    <a:latin typeface="Cambria" panose="02040503050406030204" pitchFamily="18" charset="0"/>
                  </a:rPr>
                  <a:t>. Το </a:t>
                </a:r>
                <a:r>
                  <a:rPr lang="en-US" sz="2000" i="1" dirty="0">
                    <a:latin typeface="Cambria" panose="02040503050406030204" pitchFamily="18" charset="0"/>
                  </a:rPr>
                  <a:t>r</a:t>
                </a:r>
                <a:r>
                  <a:rPr lang="el-GR" sz="2000" dirty="0">
                    <a:latin typeface="Cambria" panose="02040503050406030204" pitchFamily="18" charset="0"/>
                  </a:rPr>
                  <a:t> αποτελείται από δύο μέρη:</a:t>
                </a:r>
              </a:p>
              <a:p>
                <a:pPr marL="0" indent="0" algn="ctr">
                  <a:buNone/>
                </a:pPr>
                <a:r>
                  <a:rPr lang="el-GR" sz="2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l-GR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𝑧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, όπου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l-GR" sz="2000" i="1" dirty="0">
                    <a:latin typeface="Cambria" panose="02040503050406030204" pitchFamily="18" charset="0"/>
                  </a:rPr>
                  <a:t> :</a:t>
                </a:r>
                <a:r>
                  <a:rPr lang="el-GR" sz="2000" dirty="0">
                    <a:latin typeface="Cambria" panose="02040503050406030204" pitchFamily="18" charset="0"/>
                  </a:rPr>
                  <a:t>  πραγματικό επιτόκιο μηδενικού κινδύνου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l-GR" sz="2000" dirty="0">
                    <a:latin typeface="Cambria" panose="02040503050406030204" pitchFamily="18" charset="0"/>
                  </a:rPr>
                  <a:t> </a:t>
                </a:r>
                <a:r>
                  <a:rPr lang="en-US" sz="2000" i="1" dirty="0">
                    <a:latin typeface="Cambria" panose="02040503050406030204" pitchFamily="18" charset="0"/>
                  </a:rPr>
                  <a:t>z</a:t>
                </a:r>
                <a:r>
                  <a:rPr lang="en-US" sz="2000" dirty="0">
                    <a:latin typeface="Cambria" panose="02040503050406030204" pitchFamily="18" charset="0"/>
                  </a:rPr>
                  <a:t> </a:t>
                </a:r>
                <a:r>
                  <a:rPr lang="en-US" sz="2000" i="1" dirty="0">
                    <a:latin typeface="Cambria" panose="02040503050406030204" pitchFamily="18" charset="0"/>
                  </a:rPr>
                  <a:t>:</a:t>
                </a:r>
                <a:r>
                  <a:rPr lang="el-GR" sz="2000" dirty="0">
                    <a:latin typeface="Cambria" panose="02040503050406030204" pitchFamily="18" charset="0"/>
                  </a:rPr>
                  <a:t> ασφάλιστρο κινδύνου</a:t>
                </a:r>
              </a:p>
              <a:p>
                <a:endParaRPr lang="el-GR" sz="20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000" dirty="0">
                    <a:latin typeface="Cambria" panose="02040503050406030204" pitchFamily="18" charset="0"/>
                  </a:rPr>
                  <a:t>Υποθέσεις : </a:t>
                </a:r>
              </a:p>
              <a:p>
                <a:pPr lvl="0"/>
                <a:r>
                  <a:rPr lang="el-GR" sz="2000" dirty="0">
                    <a:latin typeface="Cambria" panose="02040503050406030204" pitchFamily="18" charset="0"/>
                  </a:rPr>
                  <a:t>Το μέρισμα </a:t>
                </a:r>
                <a:r>
                  <a:rPr lang="en-US" sz="2000" i="1" dirty="0">
                    <a:latin typeface="Cambria" panose="02040503050406030204" pitchFamily="18" charset="0"/>
                  </a:rPr>
                  <a:t>D</a:t>
                </a:r>
                <a:r>
                  <a:rPr lang="el-GR" sz="2000" dirty="0">
                    <a:latin typeface="Cambria" panose="02040503050406030204" pitchFamily="18" charset="0"/>
                  </a:rPr>
                  <a:t>  καταβάλλεται μια φορά το χρόνο (στο τέλος του έτους)</a:t>
                </a:r>
              </a:p>
              <a:p>
                <a:pPr lvl="0"/>
                <a:r>
                  <a:rPr lang="el-GR" sz="2000" dirty="0">
                    <a:latin typeface="Cambria" panose="02040503050406030204" pitchFamily="18" charset="0"/>
                  </a:rPr>
                  <a:t>Το  </a:t>
                </a:r>
                <a:r>
                  <a:rPr lang="en-US" sz="2000" i="1" dirty="0">
                    <a:latin typeface="Cambria" panose="02040503050406030204" pitchFamily="18" charset="0"/>
                  </a:rPr>
                  <a:t>r</a:t>
                </a:r>
                <a:r>
                  <a:rPr lang="el-GR" sz="2000" dirty="0">
                    <a:latin typeface="Cambria" panose="02040503050406030204" pitchFamily="18" charset="0"/>
                  </a:rPr>
                  <a:t>  είναι σταθερό διαχρονικά</a:t>
                </a:r>
              </a:p>
              <a:p>
                <a:pPr lvl="0"/>
                <a:r>
                  <a:rPr lang="el-GR" sz="2000" dirty="0">
                    <a:latin typeface="Cambria" panose="02040503050406030204" pitchFamily="18" charset="0"/>
                  </a:rPr>
                  <a:t>Ερώτηση: Ποια είναι η τιμή </a:t>
                </a:r>
                <a:r>
                  <a:rPr lang="en-US" sz="2000" dirty="0">
                    <a:latin typeface="Cambria" panose="02040503050406030204" pitchFamily="18" charset="0"/>
                  </a:rPr>
                  <a:t>P </a:t>
                </a:r>
                <a:r>
                  <a:rPr lang="el-GR" sz="2000" dirty="0">
                    <a:latin typeface="Cambria" panose="02040503050406030204" pitchFamily="18" charset="0"/>
                  </a:rPr>
                  <a:t>που είναι διατεθειμένος να πληρώσει ο επενδυτής σήμερα για την μετοχή (</a:t>
                </a:r>
                <a:r>
                  <a:rPr lang="en-US" sz="2000" dirty="0">
                    <a:latin typeface="Cambria" panose="02040503050406030204" pitchFamily="18" charset="0"/>
                  </a:rPr>
                  <a:t>fair price</a:t>
                </a:r>
                <a:r>
                  <a:rPr lang="el-GR" sz="2000" dirty="0">
                    <a:latin typeface="Cambria" panose="02040503050406030204" pitchFamily="18" charset="0"/>
                  </a:rPr>
                  <a:t>);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l-GR" sz="2000" dirty="0">
                    <a:latin typeface="Cambria" panose="02040503050406030204" pitchFamily="18" charset="0"/>
                  </a:rPr>
                  <a:t>Η απάντηση εξαρτάται από τον επενδυτικό ορίζοντα.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7551336" cy="4680520"/>
              </a:xfrm>
              <a:blipFill>
                <a:blip r:embed="rId2"/>
                <a:stretch>
                  <a:fillRect l="-807" b="-155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1735034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5367"/>
                <a:ext cx="8023609" cy="5409977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l-GR" sz="2900" b="1" dirty="0">
                    <a:latin typeface="Cambria" panose="02040503050406030204" pitchFamily="18" charset="0"/>
                  </a:rPr>
                  <a:t>Επενδυτικός ορίζοντας = 1 περίοδος (έτος)</a:t>
                </a:r>
                <a:endParaRPr lang="el-GR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Η τιμή (</a:t>
                </a:r>
                <a:r>
                  <a:rPr lang="en-GB" sz="2900" dirty="0">
                    <a:latin typeface="Cambria" panose="02040503050406030204" pitchFamily="18" charset="0"/>
                  </a:rPr>
                  <a:t>fair price</a:t>
                </a:r>
                <a:r>
                  <a:rPr lang="el-GR" sz="2900" dirty="0">
                    <a:latin typeface="Cambria" panose="02040503050406030204" pitchFamily="18" charset="0"/>
                  </a:rPr>
                  <a:t>)  την οποία είναι διατεθειμένος να πληρώσει ένας επενδυτής 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σήμερα (“σήμερα”= χρόνος </a:t>
                </a:r>
                <a:r>
                  <a:rPr lang="en-US" sz="2900" dirty="0">
                    <a:latin typeface="Cambria" panose="02040503050406030204" pitchFamily="18" charset="0"/>
                  </a:rPr>
                  <a:t>t</a:t>
                </a:r>
                <a:r>
                  <a:rPr lang="el-GR" sz="2900" dirty="0">
                    <a:latin typeface="Cambria" panose="02040503050406030204" pitchFamily="18" charset="0"/>
                  </a:rPr>
                  <a:t>) για μια μετοχή που σκοπεύει να κρατήσει μια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περίοδο (έως το </a:t>
                </a:r>
                <a:r>
                  <a:rPr lang="en-US" sz="2900" dirty="0">
                    <a:latin typeface="Cambria" panose="02040503050406030204" pitchFamily="18" charset="0"/>
                  </a:rPr>
                  <a:t>t</a:t>
                </a:r>
                <a:r>
                  <a:rPr lang="el-GR" sz="2900" dirty="0">
                    <a:latin typeface="Cambria" panose="02040503050406030204" pitchFamily="18" charset="0"/>
                  </a:rPr>
                  <a:t>+1) είναι:</a:t>
                </a:r>
              </a:p>
              <a:p>
                <a:endParaRPr lang="el-GR" sz="2900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9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9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29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9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29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9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l-GR" sz="2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29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2900" i="1">
                            <a:latin typeface="Cambria Math"/>
                          </a:rPr>
                          <m:t>1+</m:t>
                        </m:r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l-GR" sz="29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9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29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2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9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l-GR" sz="29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29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2900" i="1">
                            <a:latin typeface="Cambria Math"/>
                          </a:rPr>
                          <m:t>1+</m:t>
                        </m:r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			(1)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9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29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2900" i="1">
                        <a:latin typeface="Cambria Math"/>
                      </a:rPr>
                      <m:t>(</m:t>
                    </m:r>
                    <m:r>
                      <a:rPr lang="el-GR" sz="2900" i="1">
                        <a:latin typeface="Cambria Math"/>
                      </a:rPr>
                      <m:t>𝑥</m:t>
                    </m:r>
                    <m:r>
                      <a:rPr lang="el-GR" sz="2900" i="1">
                        <a:latin typeface="Cambria Math"/>
                      </a:rPr>
                      <m:t>)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είναι η αναμενόμενη τιμή της </a:t>
                </a:r>
                <a:r>
                  <a:rPr lang="en-US" sz="2900" i="1" dirty="0">
                    <a:latin typeface="Cambria" panose="02040503050406030204" pitchFamily="18" charset="0"/>
                  </a:rPr>
                  <a:t>x</a:t>
                </a:r>
                <a:r>
                  <a:rPr lang="en-US" sz="2900" dirty="0">
                    <a:latin typeface="Cambria" panose="02040503050406030204" pitchFamily="18" charset="0"/>
                  </a:rPr>
                  <a:t> </a:t>
                </a:r>
                <a:r>
                  <a:rPr lang="el-GR" sz="2900" dirty="0">
                    <a:latin typeface="Cambria" panose="02040503050406030204" pitchFamily="18" charset="0"/>
                  </a:rPr>
                  <a:t>με βάση την διαθέσιμη πληροφόρηση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στο χρόνο </a:t>
                </a:r>
                <a:r>
                  <a:rPr lang="en-US" sz="2900" i="1" dirty="0">
                    <a:latin typeface="Cambria" panose="02040503050406030204" pitchFamily="18" charset="0"/>
                  </a:rPr>
                  <a:t>t</a:t>
                </a:r>
                <a:r>
                  <a:rPr lang="el-GR" sz="2900" i="1" dirty="0">
                    <a:latin typeface="Cambria" panose="02040503050406030204" pitchFamily="18" charset="0"/>
                  </a:rPr>
                  <a:t> (δεσμευμένος μέσος της </a:t>
                </a:r>
                <a:r>
                  <a:rPr lang="en-US" sz="2900" i="1" dirty="0">
                    <a:latin typeface="Cambria" panose="02040503050406030204" pitchFamily="18" charset="0"/>
                  </a:rPr>
                  <a:t>x </a:t>
                </a:r>
                <a:r>
                  <a:rPr lang="el-GR" sz="2900" i="1" dirty="0">
                    <a:latin typeface="Cambria" panose="02040503050406030204" pitchFamily="18" charset="0"/>
                  </a:rPr>
                  <a:t>– </a:t>
                </a:r>
                <a:r>
                  <a:rPr lang="en-US" sz="2900" i="1" dirty="0">
                    <a:latin typeface="Cambria" panose="02040503050406030204" pitchFamily="18" charset="0"/>
                  </a:rPr>
                  <a:t>conditional mean</a:t>
                </a:r>
                <a:r>
                  <a:rPr lang="el-GR" sz="2900" i="1" dirty="0">
                    <a:latin typeface="Cambria" panose="02040503050406030204" pitchFamily="18" charset="0"/>
                  </a:rPr>
                  <a:t>)</a:t>
                </a:r>
                <a:r>
                  <a:rPr lang="el-GR" sz="2900" dirty="0">
                    <a:latin typeface="Cambria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endParaRPr lang="el-GR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Σύμφωνα με την (1):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9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900" i="1">
                            <a:latin typeface="Cambria Math"/>
                          </a:rPr>
                          <m:t>𝑡</m:t>
                        </m:r>
                        <m:r>
                          <a:rPr lang="el-GR" sz="2900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l-GR" sz="2900" i="1">
                        <a:latin typeface="Cambria Math"/>
                      </a:rPr>
                      <m:t>↑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όταν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9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29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9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9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l-GR" sz="2900" i="1">
                        <a:latin typeface="Cambria Math"/>
                      </a:rPr>
                      <m:t>↑</m:t>
                    </m:r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ή/και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9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29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9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9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l-GR" sz="2900" i="1">
                        <a:latin typeface="Cambria Math"/>
                      </a:rPr>
                      <m:t>↑</m:t>
                    </m:r>
                  </m:oMath>
                </a14:m>
                <a:endParaRPr lang="el-GR" sz="29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el-GR" sz="29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Ο όρος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9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sz="2900" i="1">
                            <a:latin typeface="Cambria Math"/>
                          </a:rPr>
                          <m:t>1+</m:t>
                        </m:r>
                        <m:r>
                          <a:rPr lang="el-GR" sz="29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2900" dirty="0">
                    <a:latin typeface="Cambria" panose="02040503050406030204" pitchFamily="18" charset="0"/>
                  </a:rPr>
                  <a:t> καλείται συντελεστής προεξόφλησης. Ο ρόλος του έγκειται στο να μεταφράζει μελλοντικά έσοδα σε σημερινές αξίες.</a:t>
                </a:r>
              </a:p>
              <a:p>
                <a:pPr lvl="0"/>
                <a:endParaRPr lang="el-GR" sz="2900" dirty="0">
                  <a:latin typeface="Cambria" panose="02040503050406030204" pitchFamily="18" charset="0"/>
                </a:endParaRPr>
              </a:p>
              <a:p>
                <a:pPr lvl="0"/>
                <a:r>
                  <a:rPr lang="el-GR" sz="2900" dirty="0">
                    <a:latin typeface="Cambria" panose="02040503050406030204" pitchFamily="18" charset="0"/>
                  </a:rPr>
                  <a:t>Σύμφωνα με την  (1), η τιμή την οποία ένας επενδυτής είναι διατεθειμένος να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πληρώσει σήμερα για μια μετοχή ισούται με το άθροισμα του αναμενόμενου 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μερίσματος και της αναμενόμενης τιμής πώλησης, μεταφρασμένα σε σημερινές </a:t>
                </a:r>
                <a:endParaRPr lang="en-US" sz="2900" dirty="0">
                  <a:latin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l-GR" sz="2900" dirty="0">
                    <a:latin typeface="Cambria" panose="02040503050406030204" pitchFamily="18" charset="0"/>
                  </a:rPr>
                  <a:t>τιμές με ένα σταθερό συντελεστή προεξόφλησης.</a:t>
                </a:r>
              </a:p>
              <a:p>
                <a:endParaRPr lang="el-GR" sz="29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5367"/>
                <a:ext cx="8023609" cy="5409977"/>
              </a:xfrm>
              <a:blipFill>
                <a:blip r:embed="rId2"/>
                <a:stretch>
                  <a:fillRect l="-380" t="-1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40764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B584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B3B5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98ADC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B987B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AD5E4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l-GR" sz="1400">
                <a:solidFill>
                  <a:schemeClr val="accent2"/>
                </a:solidFill>
              </a:rPr>
              <a:t>6-</a:t>
            </a:r>
            <a:fld id="{1E35696A-7CEC-4B98-B4E1-B1776D4CA46F}" type="slidenum">
              <a:rPr lang="en-US" altLang="el-GR" sz="1400">
                <a:solidFill>
                  <a:schemeClr val="accent2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l-GR" sz="1400">
              <a:solidFill>
                <a:schemeClr val="accent2"/>
              </a:solidFill>
            </a:endParaRP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/>
              <a:t>Απόδοση στη Λήξη</a:t>
            </a:r>
            <a:endParaRPr lang="en-US" altLang="el-GR" sz="4000">
              <a:ea typeface="ＭＳ Ｐゴシック" panose="020B0600070205080204" pitchFamily="34" charset="-128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27188"/>
            <a:ext cx="8229600" cy="44116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l-GR" altLang="el-GR" sz="2400" dirty="0"/>
              <a:t>Έστω ομόλογο με ονομαστική αξία </a:t>
            </a:r>
            <a:r>
              <a:rPr lang="en-US" altLang="el-GR" sz="2400" dirty="0">
                <a:ea typeface="ＭＳ Ｐゴシック" panose="020B0600070205080204" pitchFamily="34" charset="-128"/>
              </a:rPr>
              <a:t>$100</a:t>
            </a:r>
            <a:r>
              <a:rPr lang="el-GR" altLang="el-GR" sz="2400" dirty="0">
                <a:ea typeface="ＭＳ Ｐゴシック" panose="020B0600070205080204" pitchFamily="34" charset="-128"/>
              </a:rPr>
              <a:t>. Διαπραγματεύεται στη δευτερογενή αγορά με τιμή Ρ.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l-GR" altLang="el-GR" sz="24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Αν η τιμή του ομολόγου </a:t>
            </a:r>
            <a:r>
              <a:rPr lang="en-US" altLang="el-GR" sz="2400" dirty="0">
                <a:ea typeface="ＭＳ Ｐゴシック" panose="020B0600070205080204" pitchFamily="34" charset="-128"/>
              </a:rPr>
              <a:t>= $100, </a:t>
            </a:r>
            <a:br>
              <a:rPr lang="en-US" altLang="el-GR" sz="2400" dirty="0">
                <a:ea typeface="ＭＳ Ｐゴシック" panose="020B0600070205080204" pitchFamily="34" charset="-128"/>
              </a:rPr>
            </a:br>
            <a:r>
              <a:rPr lang="el-GR" altLang="el-GR" sz="2400" dirty="0">
                <a:ea typeface="ＭＳ Ｐゴシック" panose="020B0600070205080204" pitchFamily="34" charset="-128"/>
              </a:rPr>
              <a:t>Απόδοση στη λήξη</a:t>
            </a:r>
            <a:r>
              <a:rPr lang="en-US" altLang="el-GR" sz="2400" dirty="0">
                <a:ea typeface="ＭＳ Ｐゴシック" panose="020B0600070205080204" pitchFamily="34" charset="-128"/>
              </a:rPr>
              <a:t>= </a:t>
            </a:r>
            <a:r>
              <a:rPr lang="el-GR" altLang="el-GR" sz="2400" dirty="0">
                <a:ea typeface="ＭＳ Ｐゴシック" panose="020B0600070205080204" pitchFamily="34" charset="-128"/>
              </a:rPr>
              <a:t>επιτόκιο του κουπονιού</a:t>
            </a:r>
            <a:br>
              <a:rPr lang="en-US" altLang="el-GR" sz="2400" dirty="0">
                <a:ea typeface="ＭＳ Ｐゴシック" panose="020B0600070205080204" pitchFamily="34" charset="-128"/>
              </a:rPr>
            </a:br>
            <a:endParaRPr lang="en-US" altLang="el-GR" sz="2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Αν η τιμή του ομολόγου </a:t>
            </a:r>
            <a:r>
              <a:rPr lang="en-US" altLang="el-GR" sz="2400" dirty="0">
                <a:ea typeface="ＭＳ Ｐゴシック" panose="020B0600070205080204" pitchFamily="34" charset="-128"/>
              </a:rPr>
              <a:t>&gt; $100, </a:t>
            </a:r>
            <a:br>
              <a:rPr lang="en-US" altLang="el-GR" sz="2400" dirty="0">
                <a:ea typeface="ＭＳ Ｐゴシック" panose="020B0600070205080204" pitchFamily="34" charset="-128"/>
              </a:rPr>
            </a:br>
            <a:r>
              <a:rPr lang="el-GR" altLang="el-GR" sz="2400" dirty="0">
                <a:ea typeface="ＭＳ Ｐゴシック" panose="020B0600070205080204" pitchFamily="34" charset="-128"/>
              </a:rPr>
              <a:t> Απόδοση στη λήξη </a:t>
            </a:r>
            <a:r>
              <a:rPr lang="en-US" altLang="el-GR" sz="2400" dirty="0">
                <a:ea typeface="ＭＳ Ｐゴシック" panose="020B0600070205080204" pitchFamily="34" charset="-128"/>
              </a:rPr>
              <a:t>&lt; </a:t>
            </a:r>
            <a:r>
              <a:rPr lang="el-GR" altLang="el-GR" sz="2400" dirty="0">
                <a:ea typeface="ＭＳ Ｐゴシック" panose="020B0600070205080204" pitchFamily="34" charset="-128"/>
              </a:rPr>
              <a:t>επιτόκιο του κουπονιού </a:t>
            </a:r>
            <a:br>
              <a:rPr lang="en-US" altLang="el-GR" sz="2400" dirty="0">
                <a:ea typeface="ＭＳ Ｐゴシック" panose="020B0600070205080204" pitchFamily="34" charset="-128"/>
              </a:rPr>
            </a:br>
            <a:r>
              <a:rPr lang="en-US" altLang="el-GR" sz="2400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 dirty="0"/>
              <a:t>Αν η τιμή του ομολόγου </a:t>
            </a:r>
            <a:r>
              <a:rPr lang="en-US" altLang="el-GR" sz="2400" dirty="0">
                <a:ea typeface="ＭＳ Ｐゴシック" panose="020B0600070205080204" pitchFamily="34" charset="-128"/>
              </a:rPr>
              <a:t>&lt; $100, </a:t>
            </a:r>
            <a:br>
              <a:rPr lang="en-US" altLang="el-GR" sz="2400" dirty="0">
                <a:ea typeface="ＭＳ Ｐゴシック" panose="020B0600070205080204" pitchFamily="34" charset="-128"/>
              </a:rPr>
            </a:br>
            <a:r>
              <a:rPr lang="el-GR" altLang="el-GR" sz="2400" dirty="0">
                <a:ea typeface="ＭＳ Ｐゴシック" panose="020B0600070205080204" pitchFamily="34" charset="-128"/>
              </a:rPr>
              <a:t> Απόδοση στη λήξη </a:t>
            </a:r>
            <a:r>
              <a:rPr lang="en-US" altLang="el-GR" sz="2400" dirty="0">
                <a:ea typeface="ＭＳ Ｐゴシック" panose="020B0600070205080204" pitchFamily="34" charset="-128"/>
              </a:rPr>
              <a:t>&gt; </a:t>
            </a:r>
            <a:r>
              <a:rPr lang="el-GR" altLang="el-GR" sz="2400" dirty="0">
                <a:ea typeface="ＭＳ Ｐゴシック" panose="020B0600070205080204" pitchFamily="34" charset="-128"/>
              </a:rPr>
              <a:t>επιτόκιο του κουπονιού </a:t>
            </a:r>
            <a:br>
              <a:rPr lang="en-US" altLang="el-GR" sz="2400" dirty="0">
                <a:ea typeface="ＭＳ Ｐゴシック" panose="020B0600070205080204" pitchFamily="34" charset="-128"/>
              </a:rPr>
            </a:br>
            <a:br>
              <a:rPr lang="en-US" altLang="el-GR" sz="2400" dirty="0">
                <a:ea typeface="ＭＳ Ｐゴシック" panose="020B0600070205080204" pitchFamily="34" charset="-128"/>
              </a:rPr>
            </a:br>
            <a:r>
              <a:rPr lang="el-GR" altLang="el-GR" sz="2400" dirty="0">
                <a:ea typeface="ＭＳ Ｐゴシック" panose="020B0600070205080204" pitchFamily="34" charset="-128"/>
              </a:rPr>
              <a:t>Τιμή Ομολόγου </a:t>
            </a:r>
            <a:r>
              <a:rPr lang="en-US" altLang="el-GR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  </a:t>
            </a:r>
            <a:r>
              <a:rPr lang="el-GR" altLang="el-GR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Απόδοση στη λήξη </a:t>
            </a:r>
            <a:r>
              <a:rPr lang="en-US" altLang="el-GR" sz="2400" dirty="0">
                <a:ea typeface="ＭＳ Ｐゴシック" panose="020B0600070205080204" pitchFamily="34" charset="-128"/>
                <a:sym typeface="Symbol" panose="05050102010706020507" pitchFamily="18" charset="2"/>
              </a:rPr>
              <a:t></a:t>
            </a:r>
            <a:endParaRPr lang="en-US" altLang="el-GR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6495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60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024931"/>
                <a:ext cx="8219256" cy="5325627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000" b="1" dirty="0">
                    <a:latin typeface="Cambria" panose="02040503050406030204" pitchFamily="18" charset="0"/>
                  </a:rPr>
                  <a:t>Επενδυτικός ορίζοντας  = 2 περίοδοι (έτη)</a:t>
                </a:r>
                <a:endParaRPr lang="el-GR" sz="20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Από την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l-GR" sz="1800" b="0" i="1" smtClean="0">
                        <a:latin typeface="Cambria Math"/>
                      </a:rPr>
                      <m:t>,</m:t>
                    </m:r>
                    <m:r>
                      <a:rPr lang="el-GR" sz="1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b="0" i="1" smtClean="0">
                            <a:latin typeface="Cambria Math"/>
                          </a:rPr>
                          <m:t> </m:t>
                        </m:r>
                        <m:r>
                          <a:rPr lang="el-GR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1800" i="1">
                            <a:latin typeface="Cambria Math"/>
                          </a:rPr>
                          <m:t>1+</m:t>
                        </m:r>
                        <m:r>
                          <a:rPr lang="el-GR" sz="18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l-GR" sz="1800" i="1">
                        <a:latin typeface="Cambria Math"/>
                      </a:rPr>
                      <m:t>+ 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1800" i="1">
                            <a:latin typeface="Cambria Math"/>
                          </a:rPr>
                          <m:t>1+</m:t>
                        </m:r>
                        <m:r>
                          <a:rPr lang="el-GR" sz="18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⇒ 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1800" i="1" smtClean="0">
                            <a:latin typeface="Cambria Math"/>
                          </a:rPr>
                          <m:t>𝑡</m:t>
                        </m:r>
                        <m:r>
                          <a:rPr lang="el-GR" sz="180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1800" i="1">
                            <a:latin typeface="Cambria Math"/>
                          </a:rPr>
                          <m:t>1+</m:t>
                        </m:r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l-GR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1800" i="1">
                            <a:latin typeface="Cambria Math"/>
                          </a:rPr>
                          <m:t>1+</m:t>
                        </m:r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</a:rPr>
                  <a:t>	                     </a:t>
                </a:r>
                <a:r>
                  <a:rPr lang="el-GR" sz="1800" dirty="0">
                    <a:latin typeface="Cambria" panose="02040503050406030204" pitchFamily="18" charset="0"/>
                  </a:rPr>
                  <a:t>(2)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στην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l-GR" sz="1800" i="1">
                        <a:latin typeface="Cambria Math"/>
                      </a:rPr>
                      <m:t>⇒</m:t>
                    </m:r>
                  </m:oMath>
                </a14:m>
                <a:endParaRPr lang="el-GR" sz="1800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l-GR" sz="1800" i="1">
                            <a:latin typeface="Cambria Math"/>
                          </a:rPr>
                          <m:t>1+</m:t>
                        </m:r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l-GR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1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l-G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l-GR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800" i="1">
                                <a:latin typeface="Cambria Math"/>
                              </a:rPr>
                              <m:t>(1+</m:t>
                            </m:r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  <m:r>
                              <a:rPr lang="el-GR" sz="18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l-GR" sz="1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</a:rPr>
                  <a:t>            </a:t>
                </a:r>
                <a:r>
                  <a:rPr lang="el-GR" sz="1800" dirty="0">
                    <a:latin typeface="Cambria" panose="02040503050406030204" pitchFamily="18" charset="0"/>
                  </a:rPr>
                  <a:t>(3)                                          </a:t>
                </a:r>
                <a:br>
                  <a:rPr lang="el-GR" sz="1800" dirty="0">
                    <a:latin typeface="Cambria" panose="02040503050406030204" pitchFamily="18" charset="0"/>
                  </a:rPr>
                </a:br>
                <a:endParaRPr lang="el-GR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b="1" dirty="0">
                    <a:latin typeface="Cambria" panose="02040503050406030204" pitchFamily="18" charset="0"/>
                  </a:rPr>
                  <a:t>Επενδυτικός ορίζοντας = </a:t>
                </a:r>
                <a:r>
                  <a:rPr lang="en-GB" sz="1800" b="1" dirty="0">
                    <a:latin typeface="Cambria" panose="02040503050406030204" pitchFamily="18" charset="0"/>
                  </a:rPr>
                  <a:t>T</a:t>
                </a:r>
                <a:r>
                  <a:rPr lang="el-GR" sz="1800" b="1" dirty="0">
                    <a:latin typeface="Cambria" panose="02040503050406030204" pitchFamily="18" charset="0"/>
                  </a:rPr>
                  <a:t> περίοδοι (έτη)</a:t>
                </a:r>
                <a:endParaRPr lang="el-GR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Αυξάνοντας τον επενδυτικό ορίζοντα μέχρι Τ  =&gt;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 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sz="1800" i="1">
                            <a:latin typeface="Cambria Math"/>
                          </a:rPr>
                          <m:t>𝑗</m:t>
                        </m:r>
                        <m:r>
                          <a:rPr lang="el-GR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l-GR" sz="1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l-GR" sz="18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</a:t>
                </a:r>
                <a:r>
                  <a:rPr lang="en-US" sz="1800" dirty="0">
                    <a:latin typeface="Cambria" panose="02040503050406030204" pitchFamily="18" charset="0"/>
                  </a:rPr>
                  <a:t>		          </a:t>
                </a:r>
                <a:r>
                  <a:rPr lang="el-GR" sz="1800" dirty="0">
                    <a:latin typeface="Cambria" panose="02040503050406030204" pitchFamily="18" charset="0"/>
                  </a:rPr>
                  <a:t>(4)                                   </a:t>
                </a:r>
                <a:br>
                  <a:rPr lang="el-GR" sz="1800" dirty="0">
                    <a:latin typeface="Cambria" panose="02040503050406030204" pitchFamily="18" charset="0"/>
                  </a:rPr>
                </a:br>
                <a:endParaRPr lang="en-US" sz="18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Η (4) εκφράζει την τιμή ισορροπίας ως το άθροισμα των προεξοφλημένων αναμενόμενων μερισμάτων (πρώτος όρος) και της προεξοφλημένης αναμενόμενης μελλοντικής τιμής της μετοχής (δεύτερος όρος). 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Ο τελευταίος όρος ονομάζεται συχνά «κερδοσκοπική φούσκα» (</a:t>
                </a:r>
                <a:r>
                  <a:rPr lang="en-US" sz="1800" dirty="0">
                    <a:latin typeface="Cambria" panose="02040503050406030204" pitchFamily="18" charset="0"/>
                  </a:rPr>
                  <a:t>speculative bubble</a:t>
                </a:r>
                <a:r>
                  <a:rPr lang="el-GR" sz="1800" dirty="0">
                    <a:latin typeface="Cambria" panose="02040503050406030204" pitchFamily="18" charset="0"/>
                  </a:rPr>
                  <a:t>”). </a:t>
                </a:r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024931"/>
                <a:ext cx="8219256" cy="5325627"/>
              </a:xfrm>
              <a:blipFill>
                <a:blip r:embed="rId2"/>
                <a:stretch>
                  <a:fillRect l="-816" t="-572" r="-2596" b="-50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52590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61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6092" y="1004392"/>
                <a:ext cx="8284571" cy="547260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l-GR" sz="2400" b="1" dirty="0">
                    <a:latin typeface="Cambria" panose="02040503050406030204" pitchFamily="18" charset="0"/>
                  </a:rPr>
                  <a:t>Κερδοσκοπική φούσκα:</a:t>
                </a:r>
                <a:endParaRPr lang="el-GR" sz="2400" dirty="0">
                  <a:latin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Η λογική μιας κερδοσκοπικής φούσκας είναι ότι η τιμή ανεβαίνει σήμερα </a:t>
                </a:r>
              </a:p>
              <a:p>
                <a:pPr marL="0" indent="0">
                  <a:buNone/>
                </a:pPr>
                <a:r>
                  <a:rPr lang="el-GR" sz="1800" dirty="0">
                    <a:latin typeface="Cambria" panose="02040503050406030204" pitchFamily="18" charset="0"/>
                  </a:rPr>
                  <a:t>όταν οι επενδυτές προσδοκούν άνοδο της τιμής στο μέλλον: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↑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1800" i="1">
                                <a:latin typeface="Cambria Math"/>
                              </a:rPr>
                              <m:t>+</m:t>
                            </m:r>
                            <m:r>
                              <a:rPr lang="el-GR" sz="18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l-GR" sz="1800" i="1">
                        <a:latin typeface="Cambria Math"/>
                      </a:rPr>
                      <m:t>↑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καθώς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l-GR" sz="18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l-GR" sz="1800" i="1">
                                <a:latin typeface="Cambria Math"/>
                              </a:rPr>
                              <m:t>𝑇</m:t>
                            </m:r>
                            <m:r>
                              <a:rPr lang="el-GR" sz="1800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den>
                    </m:f>
                    <m:r>
                      <a:rPr lang="el-GR" sz="1800" i="1">
                        <a:latin typeface="Cambria Math"/>
                      </a:rPr>
                      <m:t>↑</m:t>
                    </m:r>
                  </m:oMath>
                </a14:m>
                <a:endParaRPr lang="el-GR" sz="1800" dirty="0">
                  <a:latin typeface="Cambria" panose="02040503050406030204" pitchFamily="18" charset="0"/>
                </a:endParaRPr>
              </a:p>
              <a:p>
                <a:r>
                  <a:rPr lang="el-GR" sz="1800" dirty="0">
                    <a:latin typeface="Cambria" panose="02040503050406030204" pitchFamily="18" charset="0"/>
                  </a:rPr>
                  <a:t>Η σημασία του κερδοσκοπικού παράγοντα στον καθορισμό της τιμής μιας μετοχής είναι συνάρτηση του ορίζοντα του επενδυτή. Για να εξαλείψουμε την κερδοσκοπική φούσκα, υποθέτουμε ότι ο ορίζοντας του επενδυτή είναι άπειρος, δηλαδή αφήνουμε το </a:t>
                </a:r>
                <a:r>
                  <a:rPr lang="el-GR" sz="1800" i="1" dirty="0">
                    <a:latin typeface="Cambria" panose="02040503050406030204" pitchFamily="18" charset="0"/>
                  </a:rPr>
                  <a:t>Τ</a:t>
                </a:r>
                <a:r>
                  <a:rPr lang="el-GR" sz="1800" dirty="0">
                    <a:latin typeface="Cambria" panose="02040503050406030204" pitchFamily="18" charset="0"/>
                  </a:rPr>
                  <a:t> να πάει στο άπειρο,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𝑇</m:t>
                    </m:r>
                    <m:r>
                      <a:rPr lang="el-GR" sz="1800" i="1">
                        <a:latin typeface="Cambria Math"/>
                      </a:rPr>
                      <m:t>→∞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. Τότε, από την</a:t>
                </a:r>
                <a:r>
                  <a:rPr lang="en-US" sz="18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1800" dirty="0">
                    <a:latin typeface="Cambria" panose="02040503050406030204" pitchFamily="18" charset="0"/>
                  </a:rPr>
                  <a:t>:</a:t>
                </a:r>
                <a:r>
                  <a:rPr lang="el-GR" sz="1800" dirty="0">
                    <a:latin typeface="Cambria" panose="02040503050406030204" pitchFamily="18" charset="0"/>
                  </a:rPr>
                  <a:t>   </a:t>
                </a:r>
              </a:p>
              <a:p>
                <a:pPr marL="0" indent="0">
                  <a:buNone/>
                </a:pPr>
                <a:endParaRPr lang="el-GR" sz="1800" dirty="0">
                  <a:latin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  <m:r>
                          <a:rPr lang="el-GR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18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l-GR" sz="18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𝑇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→∞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l-GR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l-G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sz="1800" i="1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l-GR" sz="18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l-G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l-GR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  <m:t>𝑃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lang="el-GR" sz="1800" i="1">
                                                    <a:latin typeface="Cambria Math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  <m:t>𝑇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l-GR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l-GR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l-GR" sz="1800" i="1">
                                                    <a:latin typeface="Cambria Math"/>
                                                  </a:rPr>
                                                  <m:t>1+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latin typeface="Cambria Math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func>
                          </m:fName>
                          <m:e/>
                        </m:func>
                      </m:fName>
                      <m:e/>
                    </m:func>
                    <m:r>
                      <a:rPr lang="el-GR" sz="1800" i="1">
                        <a:latin typeface="Cambria Math"/>
                      </a:rPr>
                      <m:t>⇒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                       (5)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8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1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1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sz="1800" i="1">
                            <a:latin typeface="Cambria Math"/>
                          </a:rPr>
                          <m:t>𝑗</m:t>
                        </m:r>
                        <m:r>
                          <a:rPr lang="el-GR" sz="1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18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l-GR" sz="18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  εάν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lim</m:t>
                        </m:r>
                      </m:e>
                      <m:lim>
                        <m:r>
                          <a:rPr lang="en-US" sz="1800" i="1">
                            <a:latin typeface="Cambria Math"/>
                          </a:rPr>
                          <m:t>𝑇</m:t>
                        </m:r>
                        <m:r>
                          <a:rPr lang="el-GR" sz="1800" i="1">
                            <a:latin typeface="Cambria Math"/>
                          </a:rPr>
                          <m:t>→∞</m:t>
                        </m:r>
                      </m:lim>
                    </m:limLow>
                    <m:d>
                      <m:dPr>
                        <m:ctrlPr>
                          <a:rPr lang="el-GR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l-GR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8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18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18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l-GR" sz="1800" i="1">
                        <a:latin typeface="Cambria Math"/>
                      </a:rPr>
                      <m:t>=0</m:t>
                    </m:r>
                  </m:oMath>
                </a14:m>
                <a:r>
                  <a:rPr lang="el-GR" sz="1800" dirty="0">
                    <a:latin typeface="Cambria" panose="02040503050406030204" pitchFamily="18" charset="0"/>
                  </a:rPr>
                  <a:t>                         (6)                 </a:t>
                </a:r>
                <a:br>
                  <a:rPr lang="el-GR" sz="1800" dirty="0">
                    <a:latin typeface="Cambria" panose="02040503050406030204" pitchFamily="18" charset="0"/>
                  </a:rPr>
                </a:br>
                <a:r>
                  <a:rPr lang="el-GR" sz="1800" dirty="0">
                    <a:latin typeface="Cambria" panose="02040503050406030204" pitchFamily="18" charset="0"/>
                  </a:rPr>
                  <a:t> </a:t>
                </a:r>
              </a:p>
              <a:p>
                <a:pPr marL="349250" lvl="1" indent="0">
                  <a:buNone/>
                </a:pPr>
                <a:r>
                  <a:rPr lang="el-GR" sz="1400" b="1" dirty="0">
                    <a:latin typeface="Cambria" panose="02040503050406030204" pitchFamily="18" charset="0"/>
                  </a:rPr>
                  <a:t>Σημείωση: </a:t>
                </a:r>
                <a:r>
                  <a:rPr lang="el-GR" sz="1400" dirty="0">
                    <a:latin typeface="Cambria" panose="02040503050406030204" pitchFamily="18" charset="0"/>
                  </a:rPr>
                  <a:t>Καθώς ο παρονομαστής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1400" i="1">
                                <a:latin typeface="Cambria Math"/>
                              </a:rPr>
                              <m:t>1+</m:t>
                            </m:r>
                            <m:r>
                              <a:rPr lang="el-GR" sz="1400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l-GR" sz="1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l-GR" sz="1400" dirty="0">
                    <a:latin typeface="Cambria" panose="02040503050406030204" pitchFamily="18" charset="0"/>
                  </a:rPr>
                  <a:t>  τείνει στο άπειρο όταν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/>
                      </a:rPr>
                      <m:t>𝑇</m:t>
                    </m:r>
                    <m:r>
                      <a:rPr lang="el-GR" sz="1400" i="1">
                        <a:latin typeface="Cambria Math"/>
                      </a:rPr>
                      <m:t>→∞</m:t>
                    </m:r>
                  </m:oMath>
                </a14:m>
                <a:r>
                  <a:rPr lang="el-GR" sz="1400" dirty="0">
                    <a:latin typeface="Cambria" panose="02040503050406030204" pitchFamily="18" charset="0"/>
                  </a:rPr>
                  <a:t>  (εφόσον  </a:t>
                </a:r>
                <a14:m>
                  <m:oMath xmlns:m="http://schemas.openxmlformats.org/officeDocument/2006/math">
                    <m:r>
                      <a:rPr lang="el-GR" sz="1400" i="1">
                        <a:latin typeface="Cambria Math"/>
                      </a:rPr>
                      <m:t>𝑟</m:t>
                    </m:r>
                    <m:r>
                      <a:rPr lang="el-GR" sz="1400" i="1">
                        <a:latin typeface="Cambria Math"/>
                      </a:rPr>
                      <m:t>&gt;0 </m:t>
                    </m:r>
                  </m:oMath>
                </a14:m>
                <a:r>
                  <a:rPr lang="el-GR" sz="1400" dirty="0">
                    <a:latin typeface="Cambria" panose="02040503050406030204" pitchFamily="18" charset="0"/>
                  </a:rPr>
                  <a:t>), η κερδοσκοπική φούσκα εξαφανίζεται υπό την προϋπόθεση ότι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l-GR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l-GR" sz="1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l-GR" sz="14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l-GR" sz="1400" i="1">
                                <a:latin typeface="Cambria Math"/>
                              </a:rPr>
                              <m:t>𝑇</m:t>
                            </m:r>
                            <m:r>
                              <a:rPr lang="el-GR" sz="1400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l-G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l-GR" sz="14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1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l-GR" sz="1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l-GR" sz="1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l-GR" sz="14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el-GR" sz="1400" i="1">
                            <a:latin typeface="Cambria Math"/>
                          </a:rPr>
                          <m:t>&lt;∞</m:t>
                        </m:r>
                        <m:r>
                          <a:rPr lang="el-GR" sz="1400" b="0" i="1" smtClean="0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l-GR" sz="1400" dirty="0">
                    <a:latin typeface="Cambria" panose="02040503050406030204" pitchFamily="18" charset="0"/>
                  </a:rPr>
                  <a:t> </a:t>
                </a:r>
              </a:p>
              <a:p>
                <a:pPr marL="349250" lvl="1" indent="0">
                  <a:buNone/>
                </a:pPr>
                <a:r>
                  <a:rPr lang="el-GR" sz="1400" dirty="0">
                    <a:latin typeface="Cambria" panose="02040503050406030204" pitchFamily="18" charset="0"/>
                  </a:rPr>
                  <a:t>δηλαδή όταν η αναμενόμενη τιμή δεν τείνει στο άπειρο όταν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𝑇</m:t>
                    </m:r>
                    <m:r>
                      <a:rPr lang="el-GR" sz="1400" i="1">
                        <a:latin typeface="Cambria Math"/>
                      </a:rPr>
                      <m:t>→∞</m:t>
                    </m:r>
                  </m:oMath>
                </a14:m>
                <a:r>
                  <a:rPr lang="el-GR" sz="1400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092" y="1004392"/>
                <a:ext cx="8284571" cy="5472608"/>
              </a:xfrm>
              <a:blipFill>
                <a:blip r:embed="rId2"/>
                <a:stretch>
                  <a:fillRect l="-1104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33315768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0" y="263301"/>
            <a:ext cx="7995753" cy="731219"/>
          </a:xfrm>
        </p:spPr>
        <p:txBody>
          <a:bodyPr anchor="ctr"/>
          <a:lstStyle/>
          <a:p>
            <a:r>
              <a:rPr lang="el-GR" sz="3500" dirty="0"/>
              <a:t>Κερδοσκοπικές φούσκες στην οικονομική ιστορία</a:t>
            </a:r>
            <a:endParaRPr lang="en-IN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62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00" y="1507216"/>
            <a:ext cx="6728600" cy="496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30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4072" y="1283521"/>
                <a:ext cx="7443546" cy="482453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sz="2000" i="1">
                            <a:latin typeface="Cambria Math"/>
                          </a:rPr>
                          <m:t>𝑗</m:t>
                        </m:r>
                        <m:r>
                          <a:rPr lang="el-GR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20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l-GR" sz="20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		(</a:t>
                </a:r>
                <a:r>
                  <a:rPr lang="en-US" sz="2000" dirty="0">
                    <a:latin typeface="Cambria" panose="02040503050406030204" pitchFamily="18" charset="0"/>
                  </a:rPr>
                  <a:t>7</a:t>
                </a:r>
                <a:r>
                  <a:rPr lang="el-GR" sz="2000" dirty="0">
                    <a:latin typeface="Cambria" panose="02040503050406030204" pitchFamily="18" charset="0"/>
                  </a:rPr>
                  <a:t>)</a:t>
                </a:r>
              </a:p>
              <a:p>
                <a:r>
                  <a:rPr lang="el-GR" sz="2000" dirty="0">
                    <a:latin typeface="Cambria" panose="02040503050406030204" pitchFamily="18" charset="0"/>
                  </a:rPr>
                  <a:t>Η σχέση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l-GR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εκφράζει την τιμή της μετοχής ως την παρούσα αξία όλων των αναμενόμενων μερισμάτων με προεξοφλητικό επιτόκιο </a:t>
                </a:r>
                <a:r>
                  <a:rPr lang="en-US" sz="2000" i="1" dirty="0">
                    <a:latin typeface="Cambria" panose="02040503050406030204" pitchFamily="18" charset="0"/>
                  </a:rPr>
                  <a:t>r</a:t>
                </a:r>
                <a:r>
                  <a:rPr lang="el-GR" sz="2000" dirty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l-GR" sz="2000" dirty="0">
                    <a:latin typeface="Cambria" panose="02040503050406030204" pitchFamily="18" charset="0"/>
                  </a:rPr>
                  <a:t>Η παρούσα άξια της μετοχής (τιμή) είναι αρνητική συνάρτηση του επιτοκίου προεξόφλησης.</a:t>
                </a:r>
                <a:endParaRPr lang="en-US" sz="2000" dirty="0">
                  <a:latin typeface="Cambria" panose="02040503050406030204" pitchFamily="18" charset="0"/>
                </a:endParaRPr>
              </a:p>
              <a:p>
                <a:r>
                  <a:rPr lang="el-GR" sz="2000" dirty="0">
                    <a:latin typeface="Cambria" panose="02040503050406030204" pitchFamily="18" charset="0"/>
                  </a:rPr>
                  <a:t>Ο λόγος είναι ότι ένα  υψηλότερο επιτόκιο προεξόφλησης σηματοδοτεί ότι οι επενδυτές προσδίδουν μικρότερη αξία στα μελλοντικά έσοδα τους σε σύγκριση με έσοδα σήμερα.</a:t>
                </a:r>
              </a:p>
              <a:p>
                <a:pPr lvl="0"/>
                <a:r>
                  <a:rPr lang="el-GR" sz="2000" dirty="0">
                    <a:latin typeface="Cambria" panose="02040503050406030204" pitchFamily="18" charset="0"/>
                  </a:rPr>
                  <a:t>Καθώς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el-GR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𝑓</m:t>
                        </m:r>
                      </m:sup>
                    </m:sSup>
                    <m:r>
                      <a:rPr lang="el-GR" sz="2000" i="1">
                        <a:latin typeface="Cambria Math"/>
                      </a:rPr>
                      <m:t>+</m:t>
                    </m:r>
                    <m:r>
                      <a:rPr lang="el-GR" sz="2000" i="1">
                        <a:latin typeface="Cambria Math"/>
                      </a:rPr>
                      <m:t>𝑧</m:t>
                    </m:r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η τιμή μιας μετοχής είναι τόσο μικρότερη, όσο υψηλότερο είναι το πραγματικό επιτόκιο,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, και όσο υψηλότερο είναι το ασφάλιστρο κινδύνου, </a:t>
                </a:r>
                <a:r>
                  <a:rPr lang="en-US" sz="2000" i="1" dirty="0">
                    <a:latin typeface="Cambria" panose="02040503050406030204" pitchFamily="18" charset="0"/>
                  </a:rPr>
                  <a:t>z</a:t>
                </a:r>
                <a:r>
                  <a:rPr lang="el-GR" sz="2000" dirty="0">
                    <a:latin typeface="Cambria" panose="02040503050406030204" pitchFamily="18" charset="0"/>
                  </a:rPr>
                  <a:t>.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072" y="1283521"/>
                <a:ext cx="7443546" cy="4824536"/>
              </a:xfrm>
              <a:blipFill>
                <a:blip r:embed="rId2"/>
                <a:stretch>
                  <a:fillRect l="-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34355535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9DD85-CD3A-4267-BB32-E314F9C2B370}" type="slidenum">
              <a:rPr lang="en-US" smtClean="0"/>
              <a:t>64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62544"/>
                <a:ext cx="8050088" cy="5078823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>
                    <a:latin typeface="Cambria" panose="02040503050406030204" pitchFamily="18" charset="0"/>
                  </a:rPr>
                  <a:t>Πρακτικά η σχέση (</a:t>
                </a:r>
                <a:r>
                  <a:rPr lang="en-US" sz="2000" dirty="0">
                    <a:latin typeface="Cambria" panose="02040503050406030204" pitchFamily="18" charset="0"/>
                  </a:rPr>
                  <a:t>7</a:t>
                </a:r>
                <a:r>
                  <a:rPr lang="el-GR" sz="2000" dirty="0">
                    <a:latin typeface="Cambria" panose="02040503050406030204" pitchFamily="18" charset="0"/>
                  </a:rPr>
                  <a:t>)</a:t>
                </a:r>
                <a:r>
                  <a:rPr lang="en-US" sz="2000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sz="2000" i="1">
                            <a:latin typeface="Cambria Math"/>
                          </a:rPr>
                          <m:t>𝑗</m:t>
                        </m:r>
                        <m:r>
                          <a:rPr lang="el-GR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20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20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l-GR" sz="20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l-GR" sz="20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</a:t>
                </a:r>
                <a:r>
                  <a:rPr lang="en-US" sz="2000" dirty="0">
                    <a:latin typeface="Cambria" panose="02040503050406030204" pitchFamily="18" charset="0"/>
                  </a:rPr>
                  <a:t>,</a:t>
                </a:r>
                <a:r>
                  <a:rPr lang="el-GR" sz="2000" dirty="0">
                    <a:latin typeface="Cambria" panose="02040503050406030204" pitchFamily="18" charset="0"/>
                  </a:rPr>
                  <a:t> δεν μπορεί να χρησιμοποιηθεί για τον καθορισμό της σημερινής τιμής ισορροπίας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καθώς περιέχει προσδοκίες μελλοντικών μερισμάτων.</a:t>
                </a:r>
              </a:p>
              <a:p>
                <a:r>
                  <a:rPr lang="el-GR" sz="2000" dirty="0">
                    <a:latin typeface="Cambria" panose="02040503050406030204" pitchFamily="18" charset="0"/>
                  </a:rPr>
                  <a:t>Για να καθορίσουμε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πρέπει να εξαλείψουμε τις προσδοκίες μελλοντικών μερισμάτων</a:t>
                </a:r>
                <a:r>
                  <a:rPr lang="en-US" sz="2000" dirty="0">
                    <a:latin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l-GR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l-GR" sz="20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,</a:t>
                </a:r>
                <a:r>
                  <a:rPr lang="el-GR" sz="2000" dirty="0">
                    <a:latin typeface="Cambria" panose="02040503050406030204" pitchFamily="18" charset="0"/>
                  </a:rPr>
                  <a:t> και να τις αντικαταστήσουμε με μετρήσιμα μεγέθη. </a:t>
                </a:r>
              </a:p>
              <a:p>
                <a:r>
                  <a:rPr lang="el-GR" sz="2000" dirty="0">
                    <a:latin typeface="Cambria" panose="02040503050406030204" pitchFamily="18" charset="0"/>
                  </a:rPr>
                  <a:t>Για το σκοπό αυτό πρέπει να κάνουμε μια υπόθεση σχετικά με την στοχαστική διαδικασία 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. Η υπόθεση ενός γενεσιουργού μηχανισμού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(</a:t>
                </a:r>
                <a:r>
                  <a:rPr lang="en-US" sz="2000" dirty="0">
                    <a:latin typeface="Cambria" panose="02040503050406030204" pitchFamily="18" charset="0"/>
                  </a:rPr>
                  <a:t>Data Generating Process</a:t>
                </a:r>
                <a:r>
                  <a:rPr lang="el-GR" sz="2000" dirty="0">
                    <a:latin typeface="Cambria" panose="02040503050406030204" pitchFamily="18" charset="0"/>
                  </a:rPr>
                  <a:t>) θα μας επιτρέψει να κάνουμε προβλέψεις για τα</a:t>
                </a:r>
                <a:r>
                  <a:rPr lang="en-US" sz="2000" dirty="0">
                    <a:latin typeface="Cambria" panose="02040503050406030204" pitchFamily="18" charset="0"/>
                  </a:rPr>
                  <a:t> </a:t>
                </a:r>
                <a:r>
                  <a:rPr lang="el-GR" sz="2000" dirty="0">
                    <a:latin typeface="Cambria" panose="02040503050406030204" pitchFamily="18" charset="0"/>
                  </a:rPr>
                  <a:t>μελλοντικά επίπεδα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D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sz="2000" dirty="0">
                    <a:latin typeface="Cambria" panose="02040503050406030204" pitchFamily="18" charset="0"/>
                  </a:rPr>
                  <a:t> με βάση σημερινή πληροφόρηση.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62544"/>
                <a:ext cx="8050088" cy="5078823"/>
              </a:xfrm>
              <a:blipFill>
                <a:blip r:embed="rId2"/>
                <a:stretch>
                  <a:fillRect l="-76" r="-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</p:spTree>
    <p:extLst>
      <p:ext uri="{BB962C8B-B14F-4D97-AF65-F5344CB8AC3E}">
        <p14:creationId xmlns:p14="http://schemas.microsoft.com/office/powerpoint/2010/main" val="4675135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767" y="1137787"/>
            <a:ext cx="8229600" cy="833437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n-US" altLang="en-US" sz="2600" b="1" dirty="0"/>
              <a:t>DGP1: </a:t>
            </a:r>
            <a:r>
              <a:rPr lang="el-GR" altLang="en-US" sz="2600" b="1" dirty="0"/>
              <a:t>Το </a:t>
            </a:r>
            <a:r>
              <a:rPr lang="en-US" altLang="en-US" sz="2600" b="1" dirty="0"/>
              <a:t>D </a:t>
            </a:r>
            <a:r>
              <a:rPr lang="el-GR" altLang="en-US" sz="2600" b="1" dirty="0"/>
              <a:t>είναι τυχαίος περίπατος (</a:t>
            </a:r>
            <a:r>
              <a:rPr lang="en-US" altLang="en-US" sz="2600" b="1" dirty="0"/>
              <a:t>D </a:t>
            </a:r>
            <a:r>
              <a:rPr lang="el-GR" altLang="en-US" sz="2600" b="1" dirty="0"/>
              <a:t>σταθερό)</a:t>
            </a:r>
          </a:p>
          <a:p>
            <a:pPr marL="291600" indent="-291600">
              <a:buSzPct val="100000"/>
            </a:pPr>
            <a:r>
              <a:rPr lang="el-GR" altLang="en-US" sz="2600" dirty="0"/>
              <a:t>Η δίκαιη τιμή μιας μετοχής </a:t>
            </a:r>
            <a:r>
              <a:rPr lang="en-US" altLang="en-US" sz="2600" dirty="0"/>
              <a:t>(</a:t>
            </a:r>
            <a:r>
              <a:rPr lang="en-US" altLang="en-US" sz="2600" b="1" i="1" dirty="0"/>
              <a:t>P</a:t>
            </a:r>
            <a:r>
              <a:rPr lang="en-US" altLang="en-US" sz="2600" b="1" i="1" baseline="-25000" dirty="0"/>
              <a:t>t</a:t>
            </a:r>
            <a:r>
              <a:rPr lang="en-US" altLang="en-US" sz="2600" dirty="0"/>
              <a:t>) </a:t>
            </a:r>
            <a:r>
              <a:rPr lang="el-GR" altLang="en-US" sz="2600" dirty="0"/>
              <a:t>υποθέτοντας μηδενική ανάπτυξη στα μερίσματα υπολογίζεται από τον τύπο</a:t>
            </a:r>
            <a:r>
              <a:rPr lang="en-US" altLang="en-US" sz="26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4"/>
              </p:nvPr>
            </p:nvSpPr>
            <p:spPr>
              <a:xfrm>
                <a:off x="643948" y="4608148"/>
                <a:ext cx="6592875" cy="1247244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l-GR" altLang="en-US" sz="2200" dirty="0"/>
                  <a:t>Σημείωση: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l-GR" sz="2400" i="1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l-GR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l-GR" sz="2400" i="1">
                                <a:latin typeface="Cambria Math"/>
                              </a:rPr>
                              <m:t>+2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en-US" sz="2400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l-GR" altLang="en-US" sz="2200" dirty="0"/>
                  <a:t>Όριο του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l-G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l-GR" sz="2400" i="1">
                                <a:latin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[1/</m:t>
                            </m:r>
                            <m:d>
                              <m:dPr>
                                <m:ctrlPr>
                                  <a:rPr lang="el-G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24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l-GR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</m:nary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en-US" sz="2200" dirty="0"/>
                  <a:t>]</a:t>
                </a:r>
                <a:r>
                  <a:rPr lang="el-GR" altLang="en-US" sz="2200" dirty="0"/>
                  <a:t>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en-US" sz="22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643948" y="4608148"/>
                <a:ext cx="6592875" cy="1247244"/>
              </a:xfrm>
              <a:blipFill>
                <a:blip r:embed="rId2"/>
                <a:stretch>
                  <a:fillRect l="-1203" t="-14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65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67353" y="3060998"/>
                <a:ext cx="3086614" cy="1048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i="1">
                              <a:latin typeface="Cambria Math"/>
                            </a:rPr>
                            <m:t>𝑗</m:t>
                          </m:r>
                          <m:r>
                            <a:rPr lang="el-GR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l-GR" i="1">
                              <a:latin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1+</m:t>
                                      </m:r>
                                      <m:r>
                                        <a:rPr lang="el-GR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l-GR" i="1">
                                      <a:latin typeface="Cambria Math"/>
                                    </a:rPr>
                                    <m:t>𝑗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353" y="3060998"/>
                <a:ext cx="3086614" cy="1048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6428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765" y="1267862"/>
            <a:ext cx="8229600" cy="824968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n-US" altLang="en-US" sz="2600" b="1" dirty="0"/>
              <a:t>DGP</a:t>
            </a:r>
            <a:r>
              <a:rPr lang="el-GR" altLang="en-US" sz="2600" b="1" dirty="0"/>
              <a:t>2</a:t>
            </a:r>
            <a:r>
              <a:rPr lang="en-US" altLang="en-US" sz="2600" b="1" dirty="0"/>
              <a:t>: </a:t>
            </a:r>
            <a:r>
              <a:rPr lang="el-GR" altLang="en-US" sz="2600" b="1" dirty="0"/>
              <a:t>Το </a:t>
            </a:r>
            <a:r>
              <a:rPr lang="en-US" altLang="en-US" sz="2600" b="1" dirty="0"/>
              <a:t>D </a:t>
            </a:r>
            <a:r>
              <a:rPr lang="el-GR" altLang="en-US" sz="2600" b="1" dirty="0"/>
              <a:t>είναι τυχαίος περίπατος με τάση </a:t>
            </a:r>
            <a:r>
              <a:rPr lang="en-US" altLang="en-US" sz="2600" b="1" dirty="0"/>
              <a:t>g </a:t>
            </a:r>
            <a:r>
              <a:rPr lang="el-GR" altLang="en-US" sz="2600" b="1" dirty="0"/>
              <a:t>(</a:t>
            </a:r>
            <a:r>
              <a:rPr lang="en-US" altLang="en-US" sz="2600" b="1" dirty="0"/>
              <a:t>D </a:t>
            </a:r>
            <a:r>
              <a:rPr lang="el-GR" altLang="en-US" sz="2600" b="1" dirty="0"/>
              <a:t>αυξάνεται κατά </a:t>
            </a:r>
            <a:r>
              <a:rPr lang="en-US" altLang="en-US" sz="2600" b="1" dirty="0"/>
              <a:t>g </a:t>
            </a:r>
            <a:r>
              <a:rPr lang="el-GR" altLang="en-US" sz="2600" b="1" dirty="0"/>
              <a:t>κάθε έτος)</a:t>
            </a:r>
            <a:endParaRPr lang="el-GR" altLang="en-US" sz="2600" dirty="0"/>
          </a:p>
          <a:p>
            <a:pPr marL="291600" indent="-291600">
              <a:buSzPct val="100000"/>
            </a:pPr>
            <a:r>
              <a:rPr lang="el-GR" altLang="en-US" sz="2600" dirty="0"/>
              <a:t>Η δίκαιη τιμή μιας μετοχής </a:t>
            </a:r>
            <a:r>
              <a:rPr lang="en-US" altLang="en-US" sz="2600" dirty="0"/>
              <a:t>(</a:t>
            </a:r>
            <a:r>
              <a:rPr lang="en-US" altLang="en-US" sz="2600" b="1" i="1" dirty="0"/>
              <a:t>P</a:t>
            </a:r>
            <a:r>
              <a:rPr lang="en-US" altLang="en-US" sz="2600" b="1" i="1" baseline="-25000" dirty="0"/>
              <a:t>t</a:t>
            </a:r>
            <a:r>
              <a:rPr lang="en-US" altLang="en-US" sz="2600" dirty="0"/>
              <a:t>), </a:t>
            </a:r>
            <a:r>
              <a:rPr lang="el-GR" altLang="en-US" sz="2600" dirty="0"/>
              <a:t>υποθέτοντας σταθερό ρυθμό μεγέθυνσης μερισμάτων υπολογίζεται από τον τύπο</a:t>
            </a:r>
            <a:r>
              <a:rPr lang="en-US" altLang="en-US" sz="2600" dirty="0"/>
              <a:t>:</a:t>
            </a:r>
            <a:endParaRPr lang="en-IN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66</a:t>
            </a:fld>
            <a:endParaRPr lang="en-US" alt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27552"/>
            <a:ext cx="6779623" cy="627042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endParaRPr lang="en-IN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8413" y="3848251"/>
                <a:ext cx="5325627" cy="1649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32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32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3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el-GR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l-GR" sz="3200" i="1">
                            <a:latin typeface="Cambria Math"/>
                          </a:rPr>
                          <m:t>𝑗</m:t>
                        </m:r>
                        <m:r>
                          <a:rPr lang="el-GR" sz="3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l-GR" sz="3200" i="1">
                            <a:latin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l-GR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32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l-GR" sz="3200" i="1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3200" i="1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l-GR" sz="32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l-GR" sz="32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l-GR" sz="3200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l-GR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3200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l-GR" sz="3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l-GR" sz="3200" i="1">
                                    <a:latin typeface="Cambria Math"/>
                                  </a:rPr>
                                  <m:t>𝑗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p>
                          <m:sSupPr>
                            <m:ctrlPr>
                              <a:rPr lang="el-G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32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  <m:sup>
                            <m:r>
                              <a:rPr lang="el-GR" sz="32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l-GR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3200" i="1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l-GR" sz="3200" i="1">
                                    <a:latin typeface="Cambria Math"/>
                                  </a:rPr>
                                  <m:t>𝑟</m:t>
                                </m:r>
                              </m:e>
                            </m:d>
                          </m:e>
                          <m:sup>
                            <m:r>
                              <a:rPr lang="el-GR" sz="3200" i="1"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/>
                  <a:t> 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l-G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sz="3200" i="1">
                                <a:latin typeface="Cambria Math"/>
                              </a:rPr>
                              <m:t>1+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l-GR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den>
                    </m:f>
                  </m:oMath>
                </a14:m>
                <a:endParaRPr lang="el-GR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13" y="3848251"/>
                <a:ext cx="5325627" cy="1649811"/>
              </a:xfrm>
              <a:prstGeom prst="rect">
                <a:avLst/>
              </a:prstGeom>
              <a:blipFill>
                <a:blip r:embed="rId2"/>
                <a:stretch>
                  <a:fillRect b="-36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135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329"/>
            <a:ext cx="7543800" cy="731219"/>
          </a:xfrm>
        </p:spPr>
        <p:txBody>
          <a:bodyPr anchor="ctr"/>
          <a:lstStyle/>
          <a:p>
            <a:r>
              <a:rPr lang="el-GR" altLang="en-US" sz="3500" dirty="0"/>
              <a:t>Αποτίμηση Μετοχών</a:t>
            </a:r>
            <a:r>
              <a:rPr lang="en-US" altLang="en-US" sz="3500" dirty="0"/>
              <a:t>.</a:t>
            </a:r>
            <a:r>
              <a:rPr lang="el-GR" altLang="en-US" sz="3500" dirty="0"/>
              <a:t> Συμπέρασμα</a:t>
            </a:r>
            <a:endParaRPr lang="en-IN" sz="3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4"/>
                <a:ext cx="8229600" cy="872594"/>
              </a:xfrm>
            </p:spPr>
            <p:txBody>
              <a:bodyPr/>
              <a:lstStyle/>
              <a:p>
                <a:pPr marL="291600" indent="-291600">
                  <a:buSzPct val="100000"/>
                </a:pPr>
                <a:r>
                  <a:rPr lang="el-GR" altLang="en-US" sz="2600" dirty="0"/>
                  <a:t>Η αναμενόμενη απόδοση μιας μετοχής με μηδενική μεγέθυνση μερισμάτων εάν αγοραστεί σε μια τιμή </a:t>
                </a:r>
                <a:r>
                  <a:rPr lang="en-US" altLang="en-US" sz="2600" b="1" i="1" dirty="0"/>
                  <a:t>P</a:t>
                </a:r>
                <a:r>
                  <a:rPr lang="en-US" altLang="en-US" sz="2600" b="1" baseline="-25000" dirty="0"/>
                  <a:t>0</a:t>
                </a:r>
                <a:r>
                  <a:rPr lang="en-US" altLang="en-US" sz="2600" dirty="0"/>
                  <a:t>, </a:t>
                </a:r>
                <a:r>
                  <a:rPr lang="el-GR" altLang="en-US" sz="2600" dirty="0"/>
                  <a:t>υπολογίζεται από τον τύπο</a:t>
                </a:r>
                <a:r>
                  <a:rPr lang="en-US" altLang="en-US" sz="2600" dirty="0"/>
                  <a:t>:</a:t>
                </a:r>
                <a:endParaRPr lang="el-GR" altLang="en-US" sz="2600" dirty="0"/>
              </a:p>
              <a:p>
                <a:pPr marL="0" indent="0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4"/>
                <a:ext cx="8229600" cy="872594"/>
              </a:xfrm>
              <a:blipFill>
                <a:blip r:embed="rId2"/>
                <a:stretch>
                  <a:fillRect l="-1111" t="-5594" b="-13426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4"/>
              </p:nvPr>
            </p:nvSpPr>
            <p:spPr>
              <a:xfrm>
                <a:off x="474131" y="3718277"/>
                <a:ext cx="8229600" cy="875769"/>
              </a:xfrm>
            </p:spPr>
            <p:txBody>
              <a:bodyPr/>
              <a:lstStyle/>
              <a:p>
                <a:pPr marL="291600" indent="-291600">
                  <a:buSzPct val="100000"/>
                </a:pPr>
                <a:r>
                  <a:rPr lang="el-GR" altLang="en-US" sz="2600" dirty="0"/>
                  <a:t>Η αναμενόμενη απόδοση μιας μετοχής με σταθερή μεγέθυνση μερισμάτων εάν αγοραστεί σε τιμή </a:t>
                </a:r>
                <a:r>
                  <a:rPr lang="en-US" altLang="en-US" sz="2600" b="1" i="1" dirty="0"/>
                  <a:t>P</a:t>
                </a:r>
                <a:r>
                  <a:rPr lang="en-US" altLang="en-US" sz="2600" b="1" baseline="-25000" dirty="0"/>
                  <a:t>0</a:t>
                </a:r>
                <a:r>
                  <a:rPr lang="en-US" altLang="en-US" sz="2600" dirty="0"/>
                  <a:t>, </a:t>
                </a:r>
                <a:r>
                  <a:rPr lang="el-GR" altLang="en-US" sz="2600" dirty="0"/>
                  <a:t>δίνεται από τον τύπο</a:t>
                </a:r>
                <a:r>
                  <a:rPr lang="en-US" altLang="en-US" sz="2600" dirty="0"/>
                  <a:t>:</a:t>
                </a:r>
              </a:p>
              <a:p>
                <a:pPr marL="0" indent="0" algn="ctr"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IN" sz="2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474131" y="3718277"/>
                <a:ext cx="8229600" cy="875769"/>
              </a:xfrm>
              <a:blipFill>
                <a:blip r:embed="rId3"/>
                <a:stretch>
                  <a:fillRect l="-1185" t="-5556" b="-1430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8356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204"/>
            <a:ext cx="8083899" cy="731219"/>
          </a:xfrm>
        </p:spPr>
        <p:txBody>
          <a:bodyPr anchor="ctr"/>
          <a:lstStyle/>
          <a:p>
            <a:r>
              <a:rPr lang="el-GR" altLang="en-US" sz="3500" dirty="0"/>
              <a:t>Δείκτες αποτίμησης μετοχών: </a:t>
            </a:r>
            <a:r>
              <a:rPr lang="en-US" altLang="en-US" sz="3500" dirty="0"/>
              <a:t>Shiller’s P/E</a:t>
            </a:r>
            <a:r>
              <a:rPr lang="el-GR" altLang="en-US" sz="3500" dirty="0"/>
              <a:t> </a:t>
            </a:r>
            <a:br>
              <a:rPr lang="el-GR" altLang="en-US" sz="3500" dirty="0"/>
            </a:br>
            <a:r>
              <a:rPr lang="el-GR" altLang="en-US" sz="2400" dirty="0"/>
              <a:t>(Ε: Μέσος των κερδών του </a:t>
            </a:r>
            <a:r>
              <a:rPr lang="en-US" altLang="en-US" sz="2400" dirty="0"/>
              <a:t>S&amp;P</a:t>
            </a:r>
            <a:r>
              <a:rPr lang="el-GR" altLang="en-US" sz="2400" dirty="0"/>
              <a:t> </a:t>
            </a:r>
            <a:r>
              <a:rPr lang="en-US" altLang="en-US" sz="2400" dirty="0"/>
              <a:t>500 </a:t>
            </a:r>
            <a:r>
              <a:rPr lang="el-GR" altLang="en-US" sz="2400" dirty="0"/>
              <a:t>της τελευταίας 10-ετίας)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68</a:t>
            </a:fld>
            <a:endParaRPr lang="en-US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91" y="1537398"/>
            <a:ext cx="6865029" cy="495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613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204"/>
            <a:ext cx="8083899" cy="731219"/>
          </a:xfrm>
        </p:spPr>
        <p:txBody>
          <a:bodyPr anchor="ctr"/>
          <a:lstStyle/>
          <a:p>
            <a:r>
              <a:rPr lang="en-US" altLang="en-US" sz="3500" dirty="0"/>
              <a:t>P/E</a:t>
            </a:r>
            <a:r>
              <a:rPr lang="el-GR" altLang="en-US" sz="3500" dirty="0"/>
              <a:t> και Πληθωρισμός</a:t>
            </a:r>
            <a:br>
              <a:rPr lang="el-GR" altLang="en-US" sz="3500" dirty="0"/>
            </a:br>
            <a:r>
              <a:rPr lang="el-GR" altLang="en-US" sz="2400" dirty="0"/>
              <a:t>Τι δείχνει το διάγραμμα για την αποτίμηση του </a:t>
            </a:r>
            <a:r>
              <a:rPr lang="en-US" altLang="en-US" sz="2400" dirty="0"/>
              <a:t>S&amp;P 500 </a:t>
            </a:r>
            <a:r>
              <a:rPr lang="el-GR" altLang="en-US" sz="2400" dirty="0"/>
              <a:t>σε σχέση με το επίπεδο του πληθωρισμού?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69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80" y="1620214"/>
            <a:ext cx="6377952" cy="47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115665"/>
            <a:ext cx="7970848" cy="706922"/>
          </a:xfrm>
        </p:spPr>
        <p:txBody>
          <a:bodyPr anchor="ctr"/>
          <a:lstStyle/>
          <a:p>
            <a:r>
              <a:rPr lang="el-GR" altLang="en-US" sz="3500" dirty="0"/>
              <a:t>Απόδοση στη λήξη: Γενική περίπτωση</a:t>
            </a:r>
            <a:endParaRPr lang="en-IN" sz="1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26" y="859306"/>
            <a:ext cx="7391591" cy="417542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l-GR" altLang="en-US" sz="2200" dirty="0"/>
              <a:t>Απόδοση στη λήξη: απόδοση αν κρατήσει ο επενδυτής το ομόλογο μέχρι τη λήξη του.</a:t>
            </a:r>
          </a:p>
          <a:p>
            <a:pPr marL="291600" indent="-291600">
              <a:buSzPct val="100000"/>
            </a:pPr>
            <a:r>
              <a:rPr lang="el-GR" altLang="en-US" sz="2200" dirty="0"/>
              <a:t>Η </a:t>
            </a:r>
            <a:r>
              <a:rPr lang="el-GR" altLang="en-US" sz="2200" b="1" dirty="0"/>
              <a:t>παρούσα αξία ενός ομολόγου (</a:t>
            </a:r>
            <a:r>
              <a:rPr lang="en-US" altLang="en-US" sz="2200" b="1" dirty="0"/>
              <a:t>PV</a:t>
            </a:r>
            <a:r>
              <a:rPr lang="el-GR" altLang="en-US" sz="2200" b="1" dirty="0"/>
              <a:t>) </a:t>
            </a:r>
            <a:r>
              <a:rPr lang="el-GR" altLang="en-US" sz="2200" dirty="0"/>
              <a:t>με διάρκεια Τ</a:t>
            </a:r>
            <a:r>
              <a:rPr lang="en-US" altLang="en-US" sz="2200" dirty="0"/>
              <a:t> </a:t>
            </a:r>
            <a:r>
              <a:rPr lang="el-GR" altLang="en-US" sz="2200" dirty="0"/>
              <a:t>έτη και ετήσιες πληρωμές κουπονιών (ΙΝΤ) υπολογίζεται ως:</a:t>
            </a:r>
            <a:endParaRPr lang="en-IN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4"/>
              </p:nvPr>
            </p:nvSpPr>
            <p:spPr>
              <a:xfrm>
                <a:off x="636087" y="4323437"/>
                <a:ext cx="7532641" cy="1513944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sz="2000" b="1" i="1" dirty="0"/>
                  <a:t>Par </a:t>
                </a:r>
                <a:r>
                  <a:rPr lang="en-US" altLang="en-US" sz="2000" dirty="0"/>
                  <a:t>= </a:t>
                </a:r>
                <a:r>
                  <a:rPr lang="el-GR" altLang="en-US" sz="2000" dirty="0"/>
                  <a:t>η αξία στο άρτιο ή η ονομαστική αξία (π.χ. </a:t>
                </a:r>
                <a:r>
                  <a:rPr lang="en-US" altLang="en-US" sz="2000" dirty="0"/>
                  <a:t>$1,000</a:t>
                </a:r>
                <a:r>
                  <a:rPr lang="el-GR" altLang="en-US" sz="2000" dirty="0"/>
                  <a:t>)</a:t>
                </a:r>
                <a:endParaRPr lang="en-US" altLang="en-US" sz="2000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sz="2000" b="1" i="1" dirty="0"/>
                  <a:t>Coupon</a:t>
                </a:r>
                <a:r>
                  <a:rPr lang="en-US" altLang="en-US" sz="2000" dirty="0"/>
                  <a:t> = </a:t>
                </a:r>
                <a:r>
                  <a:rPr lang="el-GR" altLang="en-US" sz="2000" dirty="0"/>
                  <a:t>η ετήσια πληρωμή (κουπόνι) </a:t>
                </a:r>
                <a:endParaRPr lang="en-US" altLang="en-US" sz="2000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sz="2000" b="1" i="1" dirty="0"/>
                  <a:t>T</a:t>
                </a:r>
                <a:r>
                  <a:rPr lang="en-US" altLang="en-US" sz="2000" dirty="0"/>
                  <a:t> = </a:t>
                </a:r>
                <a:r>
                  <a:rPr lang="el-GR" altLang="en-US" sz="2000" dirty="0"/>
                  <a:t>αριθμός των ετών μέχρι την λήξη του ομολόγου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 sz="2000" b="1" i="1" dirty="0"/>
                  <a:t>r </a:t>
                </a:r>
                <a:r>
                  <a:rPr lang="en-US" altLang="en-US" sz="2000" dirty="0"/>
                  <a:t>= </a:t>
                </a:r>
                <a:r>
                  <a:rPr lang="el-GR" altLang="en-US" sz="2000" dirty="0"/>
                  <a:t>απόδοση στη λήξη (</a:t>
                </a:r>
                <a:r>
                  <a:rPr lang="en-US" altLang="en-US" sz="2000" dirty="0"/>
                  <a:t>yield to maturity</a:t>
                </a:r>
                <a:r>
                  <a:rPr lang="el-GR" altLang="en-US" sz="2000" dirty="0"/>
                  <a:t>)</a:t>
                </a:r>
                <a:endParaRPr lang="en-US" altLang="en-US" sz="2000" dirty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l-GR" sz="2000" dirty="0"/>
                  <a:t>Σημείωση: Στην αγορά ομολόγων η τιμή είναι πάντα ίση με την παρούσα αξία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l-GR" sz="20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sz="20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4"/>
              </p:nvPr>
            </p:nvSpPr>
            <p:spPr>
              <a:xfrm>
                <a:off x="636087" y="4323437"/>
                <a:ext cx="7532641" cy="1513944"/>
              </a:xfrm>
              <a:blipFill>
                <a:blip r:embed="rId2"/>
                <a:stretch>
                  <a:fillRect l="-809" t="-2008" b="-497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B745F-C7C2-D878-31AE-64528CFA2E84}"/>
                  </a:ext>
                </a:extLst>
              </p:cNvPr>
              <p:cNvSpPr txBox="1"/>
              <p:nvPr/>
            </p:nvSpPr>
            <p:spPr>
              <a:xfrm>
                <a:off x="719667" y="2857666"/>
                <a:ext cx="7365482" cy="11800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i="1">
                              <a:latin typeface="Cambria Math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sz="2400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l-GR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l-GR" sz="2400" i="1">
                              <a:latin typeface="Cambria Math"/>
                            </a:rPr>
                            <m:t>𝑗</m:t>
                          </m:r>
                          <m:r>
                            <a:rPr lang="el-GR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sup>
                        <m:e>
                          <m:sSup>
                            <m:sSup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l-G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l-GR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el-G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l-GR" sz="2400" i="1">
                                              <a:latin typeface="Cambria Math"/>
                                            </a:rPr>
                                            <m:t>1+</m:t>
                                          </m:r>
                                          <m:r>
                                            <a:rPr lang="el-GR" sz="2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l-GR" sz="2400" i="1">
                                  <a:latin typeface="Cambria Math"/>
                                </a:rPr>
                                <m:t>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Coupon</m:t>
                              </m:r>
                            </m:e>
                            <m:sub>
                              <m:r>
                                <a:rPr lang="el-GR" sz="2400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l-GR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l-GR" sz="24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l-GR" sz="2400" i="1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𝑃𝑎𝑟</m:t>
                      </m:r>
                      <m:sSup>
                        <m:sSupPr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400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l-GR" sz="24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Τ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BB745F-C7C2-D878-31AE-64528CFA2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2857666"/>
                <a:ext cx="7365482" cy="1180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0045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204"/>
            <a:ext cx="8083899" cy="731219"/>
          </a:xfrm>
        </p:spPr>
        <p:txBody>
          <a:bodyPr anchor="ctr"/>
          <a:lstStyle/>
          <a:p>
            <a:r>
              <a:rPr lang="el-GR" sz="3500" dirty="0"/>
              <a:t>Μετοχές και ομόλογα: Αποδόσεις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70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58" y="1516818"/>
            <a:ext cx="6151345" cy="49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566"/>
            <a:ext cx="7543800" cy="664745"/>
          </a:xfrm>
        </p:spPr>
        <p:txBody>
          <a:bodyPr anchor="ctr"/>
          <a:lstStyle/>
          <a:p>
            <a:r>
              <a:rPr lang="el-GR" sz="3500" dirty="0"/>
              <a:t>Επιτόκια ομολόγων Δημοσίου των ΗΠΑ</a:t>
            </a:r>
            <a:endParaRPr lang="en-IN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4" y="1104118"/>
            <a:ext cx="7149982" cy="538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566"/>
            <a:ext cx="7543800" cy="664745"/>
          </a:xfrm>
        </p:spPr>
        <p:txBody>
          <a:bodyPr anchor="ctr"/>
          <a:lstStyle/>
          <a:p>
            <a:r>
              <a:rPr lang="el-GR" sz="3500" dirty="0"/>
              <a:t>Επιτόκια ομολόγων Δημοσίου των ΗΠΑ</a:t>
            </a:r>
            <a:endParaRPr lang="en-IN" sz="3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4773FF61-F4E9-4123-B6AF-201BC82A019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1" y="1247784"/>
            <a:ext cx="6758130" cy="510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65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7bd6e731e3bc3d866f9cd3e0269594ecc8cd54"/>
</p:tagLst>
</file>

<file path=ppt/theme/theme1.xml><?xml version="1.0" encoding="utf-8"?>
<a:theme xmlns:a="http://schemas.openxmlformats.org/drawingml/2006/main" name="Network">
  <a:themeElements>
    <a:clrScheme name="Custom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0000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8821</TotalTime>
  <Words>4069</Words>
  <Application>Microsoft Office PowerPoint</Application>
  <PresentationFormat>On-screen Show (4:3)</PresentationFormat>
  <Paragraphs>451</Paragraphs>
  <Slides>70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ＭＳ Ｐゴシック</vt:lpstr>
      <vt:lpstr>Aptos</vt:lpstr>
      <vt:lpstr>Arial</vt:lpstr>
      <vt:lpstr>Calibri</vt:lpstr>
      <vt:lpstr>Cambria</vt:lpstr>
      <vt:lpstr>Cambria Math</vt:lpstr>
      <vt:lpstr>Courier New</vt:lpstr>
      <vt:lpstr>Times New Roman</vt:lpstr>
      <vt:lpstr>Wingdings</vt:lpstr>
      <vt:lpstr>Network</vt:lpstr>
      <vt:lpstr>1_Network</vt:lpstr>
      <vt:lpstr>Equation</vt:lpstr>
      <vt:lpstr> Saunders &amp; Cornett  Κεφάλαιο 3</vt:lpstr>
      <vt:lpstr>Μέτρα διάφορων επιτοκίων</vt:lpstr>
      <vt:lpstr>Απαιτούμενη απόδοση</vt:lpstr>
      <vt:lpstr>Αποτίμηση Ομολόγων</vt:lpstr>
      <vt:lpstr>Απόδοση στη Λήξη</vt:lpstr>
      <vt:lpstr>Απόδοση στη Λήξη</vt:lpstr>
      <vt:lpstr>Απόδοση στη λήξη: Γενική περίπτωση</vt:lpstr>
      <vt:lpstr>Επιτόκια ομολόγων Δημοσίου των ΗΠΑ</vt:lpstr>
      <vt:lpstr>Επιτόκια ομολόγων Δημοσίου των ΗΠΑ</vt:lpstr>
      <vt:lpstr>Προσφορά Ομολόγων, Ζήτηση Ομολόγων, και Ισορροπία στην Αγορά Ομολόγων</vt:lpstr>
      <vt:lpstr>Προσφορά Ομολόγων, Ζήτηση Ομολόγων, και Ισορροπία στην Αγορά Ομολόγων</vt:lpstr>
      <vt:lpstr>Προσφορά Ομολόγων, Ζήτηση Ομολόγων, και Ισορροπία στην Αγορά Ομολόγων</vt:lpstr>
      <vt:lpstr>Προσφορά Ομολόγων, Ζήτηση Ομολόγων, και Ισορροπία στην Αγορά Ομολόγων</vt:lpstr>
      <vt:lpstr>Προσφορά Ομολόγων, Ζήτηση Ομολόγων, και Ισορροπία στην Αγορά Ομολόγων</vt:lpstr>
      <vt:lpstr>Προσφορά Ομολόγων, Ζήτηση Ομολόγων, και Ισορροπία στην Αγορά Ομολόγων</vt:lpstr>
      <vt:lpstr>Προσφορά Ομολόγων, Ζήτηση Ομολόγων, και Ισορροπία στην Αγορά Ομολόγων</vt:lpstr>
      <vt:lpstr>Προσφορά Ομοσπονδιακών Ομολόγων στις ΗΠΑ (Treasury securities)</vt:lpstr>
      <vt:lpstr>Δημόσιο χρέος των ΗΠΑ (% ΑΕΠ)</vt:lpstr>
      <vt:lpstr>Δημοσιονομικό έλλειμμα και δημόσιο χρέος των ΗΠΑ (% ΑΕΠ)</vt:lpstr>
      <vt:lpstr>Οι χώρες με το υψηλότερο δημόσιο χρέος (% ΑΕΠ)</vt:lpstr>
      <vt:lpstr>Παράγοντες που Μετατοπίζουν την Προσφορά Ομολόγων</vt:lpstr>
      <vt:lpstr>Παράγοντες που Μετατοπίζουν την Προσφορά Ομολόγων</vt:lpstr>
      <vt:lpstr>Παράγοντες που Μετατοπίζουν τη Ζήτηση Ομολόγων</vt:lpstr>
      <vt:lpstr>Παράγοντες που Μετατοπίζουν τη Ζήτηση Ομολόγων</vt:lpstr>
      <vt:lpstr>Παράγοντες που Μετατοπίζουν τη Ζήτηση Ομολόγων</vt:lpstr>
      <vt:lpstr>Αγορές Ομολόγων από την Κεντρική Τράπεζα (Ποσοτική χαλάρωση) Μετατοπίζουν την καμπύλη ζήτησης προς τα δεξιά, αυξάνοντας τις τιμές των ομολόγων και μειώνοντας τις αποδόσεις τους.</vt:lpstr>
      <vt:lpstr>Μέγεθος του Ισολογισμού των Κεντρικών Τραπεζών</vt:lpstr>
      <vt:lpstr>Κατανοώντας τις Μεταβολές στις Τιμές και τα Επιτόκια Ισορροπίας των Ομολόγων</vt:lpstr>
      <vt:lpstr>Κατανοώντας τις Μεταβολές στις Τιμές και τα Επιτόκια Ισορροπίας των Ομολόγων</vt:lpstr>
      <vt:lpstr>Ονομαστικά επιτόκια, πραγματικά επιτόκια και αναμενόμενος πληθωρισμός στην Ευρωζώνη</vt:lpstr>
      <vt:lpstr>Ονομαστικά επιτόκια, πραγματικά επιτόκια και αναμενόμενος πληθωρισμός στις ΗΠΑ</vt:lpstr>
      <vt:lpstr>Κατανοώντας τις Μεταβολές στις Τιμές και τα Επιτόκια Ισορροπίας των Ομολόγων</vt:lpstr>
      <vt:lpstr>Κατανοώντας τις Μεταβολές στις Τιμές και τα Επιτόκια Ισορροπίας των Ομολόγων</vt:lpstr>
      <vt:lpstr>Γιατί τα ομόλογα ενέχουν Κίνδυνο;</vt:lpstr>
      <vt:lpstr>Κίνδυνος Αθέτησης</vt:lpstr>
      <vt:lpstr>Κίνδυνος Αθέτησης</vt:lpstr>
      <vt:lpstr>Κίνδυνος Αθέτησης</vt:lpstr>
      <vt:lpstr>Κίνδυνος Αθέτησης</vt:lpstr>
      <vt:lpstr>PowerPoint Presentation</vt:lpstr>
      <vt:lpstr>Κίνδυνος Αθέτησης: Ομόλογα Δημοσίου</vt:lpstr>
      <vt:lpstr>Κίνδυνος Αθέτησης: Εταιρικά ομόλογα</vt:lpstr>
      <vt:lpstr>Κίνδυνος Αθέτησης</vt:lpstr>
      <vt:lpstr>Κίνδυνος Αθέτησης: Credit Default Swaps</vt:lpstr>
      <vt:lpstr>Κίνδυνος Αθέτησης</vt:lpstr>
      <vt:lpstr>Κίνδυνος Επιτοκίου </vt:lpstr>
      <vt:lpstr>Η σχέση μεταξύ των επιτοκίων και της τιμής ενός ομολόγου είναι μη γραμμική</vt:lpstr>
      <vt:lpstr>Η σχέση μεταξύ της ληκτότητας και της ευαισθησίας της τιμής ενός ομολόγου σε μεταβολές του επιτοκίου</vt:lpstr>
      <vt:lpstr>Η σχέση μεταξύ του κουπονιού και της ευαισθησίας της τιμής ενός ομολόγου σε μεταβολές του επιτοκίου</vt:lpstr>
      <vt:lpstr>Σταθμισμένη διάρκεια 1</vt:lpstr>
      <vt:lpstr>Σταθμισμένη διάρκεια 2</vt:lpstr>
      <vt:lpstr>Παράδειγμα υπολογισμού σταθμισμένης διάρκειας– Ετήσιο κουπόνι</vt:lpstr>
      <vt:lpstr>Σταθμισμένη διάρκεια – Περισσότερες από μια πληρωμές τόκου κατά την διάρκεια του έτους </vt:lpstr>
      <vt:lpstr>Χαρακτηριστικά σταθμισμένης διάρκειας</vt:lpstr>
      <vt:lpstr>Σταθμισμένη διάρκεια και τροποποιημένη σταθμισμένη διάρκεια </vt:lpstr>
      <vt:lpstr>Σταθμισμένη διάρκεια και τροποποιημένη σταθμισμένη διάρκεια </vt:lpstr>
      <vt:lpstr>Σφάλματα πρόβλεψης που στηρίζονται στην σταθμισμένη διάρκεια</vt:lpstr>
      <vt:lpstr>Αποτίμηση Μετοχών</vt:lpstr>
      <vt:lpstr>Αποτίμηση μετοχών</vt:lpstr>
      <vt:lpstr>Αποτίμηση μετοχών</vt:lpstr>
      <vt:lpstr>Αποτίμηση μετοχών</vt:lpstr>
      <vt:lpstr>Αποτίμηση μετοχών</vt:lpstr>
      <vt:lpstr>Κερδοσκοπικές φούσκες στην οικονομική ιστορία</vt:lpstr>
      <vt:lpstr>Αποτίμηση μετοχών</vt:lpstr>
      <vt:lpstr>Αποτίμηση μετοχών</vt:lpstr>
      <vt:lpstr>Αποτίμηση μετοχών</vt:lpstr>
      <vt:lpstr>Αποτίμηση μετοχών</vt:lpstr>
      <vt:lpstr>Αποτίμηση Μετοχών. Συμπέρασμα</vt:lpstr>
      <vt:lpstr>Δείκτες αποτίμησης μετοχών: Shiller’s P/E  (Ε: Μέσος των κερδών του S&amp;P 500 της τελευταίας 10-ετίας)</vt:lpstr>
      <vt:lpstr>P/E και Πληθωρισμός Τι δείχνει το διάγραμμα για την αποτίμηση του S&amp;P 500 σε σχέση με το επίπεδο του πληθωρισμού?</vt:lpstr>
      <vt:lpstr>Μετοχές και ομόλογα: Αποδόσεις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 and Institutions, 7e</dc:title>
  <dc:creator>Saunders</dc:creator>
  <cp:lastModifiedBy>MALLIAROPULOS, Dimitrios</cp:lastModifiedBy>
  <cp:revision>528</cp:revision>
  <dcterms:created xsi:type="dcterms:W3CDTF">2000-07-01T19:33:32Z</dcterms:created>
  <dcterms:modified xsi:type="dcterms:W3CDTF">2026-02-02T13:36:02Z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5ff22b9-c470-4def-8238-fa6ed9e64406_Enabled">
    <vt:lpwstr>true</vt:lpwstr>
  </property>
  <property fmtid="{D5CDD505-2E9C-101B-9397-08002B2CF9AE}" pid="3" name="MSIP_Label_b5ff22b9-c470-4def-8238-fa6ed9e64406_SetDate">
    <vt:lpwstr>2026-02-02T13:03:20Z</vt:lpwstr>
  </property>
  <property fmtid="{D5CDD505-2E9C-101B-9397-08002B2CF9AE}" pid="4" name="MSIP_Label_b5ff22b9-c470-4def-8238-fa6ed9e64406_Method">
    <vt:lpwstr>Privileged</vt:lpwstr>
  </property>
  <property fmtid="{D5CDD505-2E9C-101B-9397-08002B2CF9AE}" pid="5" name="MSIP_Label_b5ff22b9-c470-4def-8238-fa6ed9e64406_Name">
    <vt:lpwstr>Εμπιστευτικό</vt:lpwstr>
  </property>
  <property fmtid="{D5CDD505-2E9C-101B-9397-08002B2CF9AE}" pid="6" name="MSIP_Label_b5ff22b9-c470-4def-8238-fa6ed9e64406_SiteId">
    <vt:lpwstr>dabae695-3d3b-4e5d-ab49-009605ba5c68</vt:lpwstr>
  </property>
  <property fmtid="{D5CDD505-2E9C-101B-9397-08002B2CF9AE}" pid="7" name="MSIP_Label_b5ff22b9-c470-4def-8238-fa6ed9e64406_ActionId">
    <vt:lpwstr>414cadf2-4392-4d27-8d19-b1148b6a34ff</vt:lpwstr>
  </property>
  <property fmtid="{D5CDD505-2E9C-101B-9397-08002B2CF9AE}" pid="8" name="MSIP_Label_b5ff22b9-c470-4def-8238-fa6ed9e64406_ContentBits">
    <vt:lpwstr>1</vt:lpwstr>
  </property>
  <property fmtid="{D5CDD505-2E9C-101B-9397-08002B2CF9AE}" pid="9" name="MSIP_Label_b5ff22b9-c470-4def-8238-fa6ed9e64406_Tag">
    <vt:lpwstr>10, 2, 1, 1</vt:lpwstr>
  </property>
  <property fmtid="{D5CDD505-2E9C-101B-9397-08002B2CF9AE}" pid="10" name="ClassificationContentMarkingHeaderLocations">
    <vt:lpwstr>Network:3\1_Network:3</vt:lpwstr>
  </property>
  <property fmtid="{D5CDD505-2E9C-101B-9397-08002B2CF9AE}" pid="11" name="ClassificationContentMarkingHeaderText">
    <vt:lpwstr>ΕΜΠΙΣΤΕΥΤΙΚΟ           </vt:lpwstr>
  </property>
</Properties>
</file>