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 id="2147483706" r:id="rId2"/>
  </p:sldMasterIdLst>
  <p:notesMasterIdLst>
    <p:notesMasterId r:id="rId30"/>
  </p:notesMasterIdLst>
  <p:handoutMasterIdLst>
    <p:handoutMasterId r:id="rId31"/>
  </p:handoutMasterIdLst>
  <p:sldIdLst>
    <p:sldId id="365" r:id="rId3"/>
    <p:sldId id="366" r:id="rId4"/>
    <p:sldId id="407" r:id="rId5"/>
    <p:sldId id="408" r:id="rId6"/>
    <p:sldId id="409" r:id="rId7"/>
    <p:sldId id="410" r:id="rId8"/>
    <p:sldId id="429" r:id="rId9"/>
    <p:sldId id="411" r:id="rId10"/>
    <p:sldId id="412" r:id="rId11"/>
    <p:sldId id="430" r:id="rId12"/>
    <p:sldId id="413" r:id="rId13"/>
    <p:sldId id="414" r:id="rId14"/>
    <p:sldId id="415" r:id="rId15"/>
    <p:sldId id="431" r:id="rId16"/>
    <p:sldId id="416" r:id="rId17"/>
    <p:sldId id="417" r:id="rId18"/>
    <p:sldId id="418" r:id="rId19"/>
    <p:sldId id="419" r:id="rId20"/>
    <p:sldId id="420" r:id="rId21"/>
    <p:sldId id="421" r:id="rId22"/>
    <p:sldId id="422" r:id="rId23"/>
    <p:sldId id="423" r:id="rId24"/>
    <p:sldId id="424" r:id="rId25"/>
    <p:sldId id="426" r:id="rId26"/>
    <p:sldId id="425" r:id="rId27"/>
    <p:sldId id="427" r:id="rId28"/>
    <p:sldId id="428" r:id="rId29"/>
  </p:sldIdLst>
  <p:sldSz cx="9144000" cy="6858000" type="screen4x3"/>
  <p:notesSz cx="6858000" cy="9926638"/>
  <p:custDataLst>
    <p:tags r:id="rId32"/>
  </p:custData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7FBE"/>
    <a:srgbClr val="E84C22"/>
    <a:srgbClr val="F6D0CC"/>
    <a:srgbClr val="FFFFCC"/>
    <a:srgbClr val="FFCC00"/>
    <a:srgbClr val="CC0000"/>
    <a:srgbClr val="000066"/>
    <a:srgbClr val="663300"/>
    <a:srgbClr val="1C1C1C"/>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0" autoAdjust="0"/>
    <p:restoredTop sz="81884" autoAdjust="0"/>
  </p:normalViewPr>
  <p:slideViewPr>
    <p:cSldViewPr snapToGrid="0">
      <p:cViewPr varScale="1">
        <p:scale>
          <a:sx n="104" d="100"/>
          <a:sy n="104" d="100"/>
        </p:scale>
        <p:origin x="2016" y="114"/>
      </p:cViewPr>
      <p:guideLst>
        <p:guide orient="horz" pos="2160"/>
        <p:guide pos="2880"/>
      </p:guideLst>
    </p:cSldViewPr>
  </p:slideViewPr>
  <p:outlineViewPr>
    <p:cViewPr>
      <p:scale>
        <a:sx n="33" d="100"/>
        <a:sy n="33" d="100"/>
      </p:scale>
      <p:origin x="0" y="-17304"/>
    </p:cViewPr>
  </p:outlineViewPr>
  <p:notesTextViewPr>
    <p:cViewPr>
      <p:scale>
        <a:sx n="100" d="100"/>
        <a:sy n="100" d="100"/>
      </p:scale>
      <p:origin x="0" y="0"/>
    </p:cViewPr>
  </p:notesTextViewPr>
  <p:sorterViewPr>
    <p:cViewPr>
      <p:scale>
        <a:sx n="66" d="100"/>
        <a:sy n="66" d="100"/>
      </p:scale>
      <p:origin x="0" y="104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620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620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B7026F9-3819-437D-B98A-C97A0604222E}" type="slidenum">
              <a:rPr lang="en-US"/>
              <a:pPr>
                <a:defRPr/>
              </a:pPr>
              <a:t>‹#›</a:t>
            </a:fld>
            <a:endParaRPr lang="en-US"/>
          </a:p>
        </p:txBody>
      </p:sp>
    </p:spTree>
    <p:extLst>
      <p:ext uri="{BB962C8B-B14F-4D97-AF65-F5344CB8AC3E}">
        <p14:creationId xmlns:p14="http://schemas.microsoft.com/office/powerpoint/2010/main" val="40238308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23" name="Rectangle 3"/>
          <p:cNvSpPr>
            <a:spLocks noGrp="1" noChangeArrowheads="1"/>
          </p:cNvSpPr>
          <p:nvPr>
            <p:ph type="dt" idx="1"/>
          </p:nvPr>
        </p:nvSpPr>
        <p:spPr bwMode="auto">
          <a:xfrm>
            <a:off x="3886200" y="0"/>
            <a:ext cx="29718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2772"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914400" y="4715153"/>
            <a:ext cx="5029200"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26" name="Rectangle 6"/>
          <p:cNvSpPr>
            <a:spLocks noGrp="1" noChangeArrowheads="1"/>
          </p:cNvSpPr>
          <p:nvPr>
            <p:ph type="ftr" sz="quarter" idx="4"/>
          </p:nvPr>
        </p:nvSpPr>
        <p:spPr bwMode="auto">
          <a:xfrm>
            <a:off x="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27" name="Rectangle 7"/>
          <p:cNvSpPr>
            <a:spLocks noGrp="1" noChangeArrowheads="1"/>
          </p:cNvSpPr>
          <p:nvPr>
            <p:ph type="sldNum" sz="quarter" idx="5"/>
          </p:nvPr>
        </p:nvSpPr>
        <p:spPr bwMode="auto">
          <a:xfrm>
            <a:off x="3886200" y="9430306"/>
            <a:ext cx="29718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2627243-4FD6-484B-925E-03A32A5E2EBF}" type="slidenum">
              <a:rPr lang="en-US"/>
              <a:pPr>
                <a:defRPr/>
              </a:pPr>
              <a:t>‹#›</a:t>
            </a:fld>
            <a:endParaRPr lang="en-US"/>
          </a:p>
        </p:txBody>
      </p:sp>
    </p:spTree>
    <p:extLst>
      <p:ext uri="{BB962C8B-B14F-4D97-AF65-F5344CB8AC3E}">
        <p14:creationId xmlns:p14="http://schemas.microsoft.com/office/powerpoint/2010/main" val="6496686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1</a:t>
            </a:fld>
            <a:endParaRPr lang="en-US"/>
          </a:p>
        </p:txBody>
      </p:sp>
    </p:spTree>
    <p:extLst>
      <p:ext uri="{BB962C8B-B14F-4D97-AF65-F5344CB8AC3E}">
        <p14:creationId xmlns:p14="http://schemas.microsoft.com/office/powerpoint/2010/main" val="2396987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a:t>
            </a:fld>
            <a:endParaRPr lang="en-US"/>
          </a:p>
        </p:txBody>
      </p:sp>
    </p:spTree>
    <p:extLst>
      <p:ext uri="{BB962C8B-B14F-4D97-AF65-F5344CB8AC3E}">
        <p14:creationId xmlns:p14="http://schemas.microsoft.com/office/powerpoint/2010/main" val="3026604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largest market available for purchased funds is the federal funds market (item 36). A bank with excess reserves can sell them in the fed funds market, recording them as an asset on the balance sheet. The bank that purchases fed funds shows them as a liability on its balance sheet. As with the fed funds market, the repo market (RP, item 36) is a highly liquid and flexible source of funds for banks needing to increase their liabilities and to offset deposit withdrawals. Moreover, like fed funds, these transactions can be rolled over each day if the counterparty is willing. Repos (RPs) allow banks to borrow from the interbank market against collateral.  This collateral is normally T-bills, T-notes, T-bonds, and mortgage-backed securities.</a:t>
            </a:r>
            <a:endParaRPr lang="el-GR" dirty="0"/>
          </a:p>
        </p:txBody>
      </p:sp>
      <p:sp>
        <p:nvSpPr>
          <p:cNvPr id="4" name="Slide Number Placeholder 3"/>
          <p:cNvSpPr>
            <a:spLocks noGrp="1"/>
          </p:cNvSpPr>
          <p:nvPr>
            <p:ph type="sldNum" sz="quarter" idx="5"/>
          </p:nvPr>
        </p:nvSpPr>
        <p:spPr/>
        <p:txBody>
          <a:bodyPr/>
          <a:lstStyle/>
          <a:p>
            <a:pPr>
              <a:defRPr/>
            </a:pPr>
            <a:fld id="{02627243-4FD6-484B-925E-03A32A5E2EBF}" type="slidenum">
              <a:rPr lang="en-US" smtClean="0"/>
              <a:pPr>
                <a:defRPr/>
              </a:pPr>
              <a:t>12</a:t>
            </a:fld>
            <a:endParaRPr lang="en-US"/>
          </a:p>
        </p:txBody>
      </p:sp>
    </p:spTree>
    <p:extLst>
      <p:ext uri="{BB962C8B-B14F-4D97-AF65-F5344CB8AC3E}">
        <p14:creationId xmlns:p14="http://schemas.microsoft.com/office/powerpoint/2010/main" val="1119982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Note that, while large banks tend to hold less equity, they don’t necessarily return more on their assets.</a:t>
            </a:r>
          </a:p>
        </p:txBody>
      </p:sp>
      <p:sp>
        <p:nvSpPr>
          <p:cNvPr id="4" name="Slide Number Placeholder 3"/>
          <p:cNvSpPr>
            <a:spLocks noGrp="1"/>
          </p:cNvSpPr>
          <p:nvPr>
            <p:ph type="sldNum" sz="quarter" idx="10"/>
          </p:nvPr>
        </p:nvSpPr>
        <p:spPr/>
        <p:txBody>
          <a:bodyPr/>
          <a:lstStyle/>
          <a:p>
            <a:pPr>
              <a:defRPr/>
            </a:pPr>
            <a:fld id="{02627243-4FD6-484B-925E-03A32A5E2EBF}" type="slidenum">
              <a:rPr lang="en-US" smtClean="0"/>
              <a:pPr>
                <a:defRPr/>
              </a:pPr>
              <a:t>26</a:t>
            </a:fld>
            <a:endParaRPr lang="en-US"/>
          </a:p>
        </p:txBody>
      </p:sp>
    </p:spTree>
    <p:extLst>
      <p:ext uri="{BB962C8B-B14F-4D97-AF65-F5344CB8AC3E}">
        <p14:creationId xmlns:p14="http://schemas.microsoft.com/office/powerpoint/2010/main" val="2902463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5AF42A8B-61A4-4BD1-8B5D-B1213572AA3D}" type="datetime1">
              <a:rPr lang="en-US" smtClean="0"/>
              <a:t>2/2/2026</a:t>
            </a:fld>
            <a:endParaRPr lang="en-US" altLang="en-US"/>
          </a:p>
        </p:txBody>
      </p:sp>
      <p:sp>
        <p:nvSpPr>
          <p:cNvPr id="43" name="Content Placeholder 2"/>
          <p:cNvSpPr txBox="1">
            <a:spLocks/>
          </p:cNvSpPr>
          <p:nvPr userDrawn="1"/>
        </p:nvSpPr>
        <p:spPr>
          <a:xfrm>
            <a:off x="3632200" y="6501383"/>
            <a:ext cx="1879600" cy="216745"/>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9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algn="l"/>
            <a:r>
              <a:rPr lang="en-US" altLang="en-US" kern="0" dirty="0"/>
              <a:t>© 2019 McGraw-Hill Education. </a:t>
            </a:r>
            <a:endParaRPr lang="en-IN" kern="0" dirty="0"/>
          </a:p>
        </p:txBody>
      </p:sp>
      <p:sp>
        <p:nvSpPr>
          <p:cNvPr id="40"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a:t>12-</a:t>
            </a:r>
            <a:fld id="{CB4170C2-2BCD-4EE9-940C-15A2525D2C19}" type="slidenum">
              <a:rPr lang="en-US" altLang="en-US" smtClean="0"/>
              <a:pPr>
                <a:defRPr/>
              </a:pPr>
              <a:t>‹#›</a:t>
            </a:fld>
            <a:endParaRPr lang="en-US" altLang="en-US" dirty="0"/>
          </a:p>
        </p:txBody>
      </p:sp>
    </p:spTree>
    <p:extLst>
      <p:ext uri="{BB962C8B-B14F-4D97-AF65-F5344CB8AC3E}">
        <p14:creationId xmlns:p14="http://schemas.microsoft.com/office/powerpoint/2010/main" val="3794732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B00C2D69-EFF3-4341-84C0-8CA5ECF7BBEB}" type="datetime1">
              <a:rPr lang="en-US" smtClean="0"/>
              <a:t>2/2/2026</a:t>
            </a:fld>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a:t>12-</a:t>
            </a:r>
            <a:fld id="{785CE35C-1C9F-4188-92C1-63770C0A2671}" type="slidenum">
              <a:rPr lang="en-US" altLang="en-US" smtClean="0"/>
              <a:pPr>
                <a:defRPr/>
              </a:pPr>
              <a:t>‹#›</a:t>
            </a:fld>
            <a:endParaRPr lang="en-US" altLang="en-US" dirty="0"/>
          </a:p>
        </p:txBody>
      </p:sp>
    </p:spTree>
    <p:extLst>
      <p:ext uri="{BB962C8B-B14F-4D97-AF65-F5344CB8AC3E}">
        <p14:creationId xmlns:p14="http://schemas.microsoft.com/office/powerpoint/2010/main" val="2606636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196E11A6-3A30-4F97-B011-C5770687B95D}"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12-</a:t>
            </a:r>
            <a:fld id="{E937DF0A-01D5-43B5-86A9-B4D1563225DD}" type="slidenum">
              <a:rPr lang="en-US" altLang="en-US" smtClean="0"/>
              <a:pPr>
                <a:defRPr/>
              </a:pPr>
              <a:t>‹#›</a:t>
            </a:fld>
            <a:endParaRPr lang="en-US" altLang="en-US" dirty="0"/>
          </a:p>
        </p:txBody>
      </p:sp>
    </p:spTree>
    <p:extLst>
      <p:ext uri="{BB962C8B-B14F-4D97-AF65-F5344CB8AC3E}">
        <p14:creationId xmlns:p14="http://schemas.microsoft.com/office/powerpoint/2010/main" val="2931499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44EB2A5-9FFD-49EC-84A7-54DD455AA1E6}"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12-</a:t>
            </a:r>
            <a:fld id="{DE53716D-4E9B-4CE0-B041-3AE37BD64244}" type="slidenum">
              <a:rPr lang="en-US" altLang="en-US" smtClean="0"/>
              <a:pPr>
                <a:defRPr/>
              </a:pPr>
              <a:t>‹#›</a:t>
            </a:fld>
            <a:endParaRPr lang="en-US" altLang="en-US" dirty="0"/>
          </a:p>
        </p:txBody>
      </p:sp>
    </p:spTree>
    <p:extLst>
      <p:ext uri="{BB962C8B-B14F-4D97-AF65-F5344CB8AC3E}">
        <p14:creationId xmlns:p14="http://schemas.microsoft.com/office/powerpoint/2010/main" val="2604831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8BF2D180-5733-42C5-B7A8-A140FD39BAD1}"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27B36733-6429-48EB-8343-85CD06A58780}" type="slidenum">
              <a:rPr lang="en-US" altLang="en-US" smtClean="0"/>
              <a:pPr>
                <a:defRPr/>
              </a:pPr>
              <a:t>‹#›</a:t>
            </a:fld>
            <a:endParaRPr lang="en-US" altLang="en-US" dirty="0"/>
          </a:p>
        </p:txBody>
      </p:sp>
    </p:spTree>
    <p:extLst>
      <p:ext uri="{BB962C8B-B14F-4D97-AF65-F5344CB8AC3E}">
        <p14:creationId xmlns:p14="http://schemas.microsoft.com/office/powerpoint/2010/main" val="149819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896ED3A4-92D6-41C4-AE8A-43E16E0D333F}"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4694F11F-2697-4F92-A2C8-1AA177B73216}" type="slidenum">
              <a:rPr lang="en-US" altLang="en-US" smtClean="0"/>
              <a:pPr>
                <a:defRPr/>
              </a:pPr>
              <a:t>‹#›</a:t>
            </a:fld>
            <a:endParaRPr lang="en-US" altLang="en-US" dirty="0"/>
          </a:p>
        </p:txBody>
      </p:sp>
    </p:spTree>
    <p:extLst>
      <p:ext uri="{BB962C8B-B14F-4D97-AF65-F5344CB8AC3E}">
        <p14:creationId xmlns:p14="http://schemas.microsoft.com/office/powerpoint/2010/main" val="2493102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90ED59BB-9A50-43FB-92A0-9F1CD8D3D1B6}" type="datetime1">
              <a:rPr lang="en-US" smtClean="0"/>
              <a:t>2/2/2026</a:t>
            </a:fld>
            <a:endParaRPr lang="en-US" altLang="en-US"/>
          </a:p>
        </p:txBody>
      </p:sp>
      <p:sp>
        <p:nvSpPr>
          <p:cNvPr id="3" name="Content Placeholder 2"/>
          <p:cNvSpPr>
            <a:spLocks noGrp="1"/>
          </p:cNvSpPr>
          <p:nvPr>
            <p:ph sz="quarter" idx="11"/>
          </p:nvPr>
        </p:nvSpPr>
        <p:spPr>
          <a:xfrm>
            <a:off x="2590800" y="6248400"/>
            <a:ext cx="4724400" cy="457200"/>
          </a:xfrm>
        </p:spPr>
        <p:txBody>
          <a:bodyPr/>
          <a:lstStyle/>
          <a:p>
            <a:pPr lvl="0"/>
            <a:endParaRPr lang="en-IN" dirty="0"/>
          </a:p>
        </p:txBody>
      </p:sp>
      <p:sp>
        <p:nvSpPr>
          <p:cNvPr id="40" name="Slide Number Placeholder 5"/>
          <p:cNvSpPr>
            <a:spLocks noGrp="1"/>
          </p:cNvSpPr>
          <p:nvPr>
            <p:ph type="sldNum" sz="quarter" idx="12"/>
          </p:nvPr>
        </p:nvSpPr>
        <p:spPr>
          <a:xfrm>
            <a:off x="8144435" y="6483260"/>
            <a:ext cx="984019" cy="365125"/>
          </a:xfrm>
        </p:spPr>
        <p:txBody>
          <a:bodyPr/>
          <a:lstStyle/>
          <a:p>
            <a:pPr>
              <a:defRPr/>
            </a:pPr>
            <a:r>
              <a:rPr lang="en-US" altLang="en-US" dirty="0"/>
              <a:t>Ch. 1     </a:t>
            </a:r>
            <a:fld id="{0FD03E7E-EA82-497A-8F5F-7A09E0EB97C0}" type="slidenum">
              <a:rPr lang="en-US" altLang="en-US" smtClean="0"/>
              <a:pPr>
                <a:defRPr/>
              </a:pPr>
              <a:t>‹#›</a:t>
            </a:fld>
            <a:endParaRPr lang="en-US" altLang="en-US" dirty="0"/>
          </a:p>
        </p:txBody>
      </p:sp>
    </p:spTree>
    <p:extLst>
      <p:ext uri="{BB962C8B-B14F-4D97-AF65-F5344CB8AC3E}">
        <p14:creationId xmlns:p14="http://schemas.microsoft.com/office/powerpoint/2010/main" val="2486937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518746" y="1745639"/>
            <a:ext cx="8229600" cy="4411662"/>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F7E1CDC8-634C-4AED-ADB2-12836CF27FA3}" type="datetime1">
              <a:rPr lang="en-US" smtClean="0"/>
              <a:t>2/2/2026</a:t>
            </a:fld>
            <a:endParaRPr lang="en-US" altLang="en-US"/>
          </a:p>
        </p:txBody>
      </p:sp>
    </p:spTree>
    <p:extLst>
      <p:ext uri="{BB962C8B-B14F-4D97-AF65-F5344CB8AC3E}">
        <p14:creationId xmlns:p14="http://schemas.microsoft.com/office/powerpoint/2010/main" val="19277181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65D7F38F-307A-4192-958C-6A9569C3DA74}"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150628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CA76CFF2-3FE3-405B-A020-3593EEEC8552}"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74131" y="505037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218493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448204"/>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r>
              <a:rPr lang="en-US"/>
              <a:t>	</a:t>
            </a:r>
            <a:fld id="{9FC91366-E5FB-48C5-A4FC-2794128E1410}" type="datetime1">
              <a:rPr lang="en-US" smtClean="0"/>
              <a:t>2/2/2026</a:t>
            </a:fld>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227261"/>
            <a:ext cx="8229600" cy="435507"/>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8" name="Content Placeholder 2"/>
          <p:cNvSpPr>
            <a:spLocks noGrp="1"/>
          </p:cNvSpPr>
          <p:nvPr>
            <p:ph idx="14"/>
          </p:nvPr>
        </p:nvSpPr>
        <p:spPr>
          <a:xfrm>
            <a:off x="474131" y="2794530"/>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9" name="Content Placeholder 2"/>
          <p:cNvSpPr>
            <a:spLocks noGrp="1"/>
          </p:cNvSpPr>
          <p:nvPr>
            <p:ph idx="15"/>
          </p:nvPr>
        </p:nvSpPr>
        <p:spPr>
          <a:xfrm>
            <a:off x="482596" y="3412596"/>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0" name="Content Placeholder 2"/>
          <p:cNvSpPr>
            <a:spLocks noGrp="1"/>
          </p:cNvSpPr>
          <p:nvPr>
            <p:ph idx="16"/>
          </p:nvPr>
        </p:nvSpPr>
        <p:spPr>
          <a:xfrm>
            <a:off x="474128" y="4022194"/>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1" name="Content Placeholder 2"/>
          <p:cNvSpPr>
            <a:spLocks noGrp="1"/>
          </p:cNvSpPr>
          <p:nvPr>
            <p:ph idx="17"/>
          </p:nvPr>
        </p:nvSpPr>
        <p:spPr>
          <a:xfrm>
            <a:off x="474129" y="4589468"/>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2" name="Content Placeholder 2"/>
          <p:cNvSpPr>
            <a:spLocks noGrp="1"/>
          </p:cNvSpPr>
          <p:nvPr>
            <p:ph idx="18"/>
          </p:nvPr>
        </p:nvSpPr>
        <p:spPr>
          <a:xfrm>
            <a:off x="474127" y="5156741"/>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Tree>
    <p:extLst>
      <p:ext uri="{BB962C8B-B14F-4D97-AF65-F5344CB8AC3E}">
        <p14:creationId xmlns:p14="http://schemas.microsoft.com/office/powerpoint/2010/main" val="15694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B59BFDC3-DDCE-4D64-92F9-368DE6E88D79}"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4773FF61-F4E9-4123-B6AF-201BC82A0194}" type="slidenum">
              <a:rPr lang="en-US" altLang="en-US" smtClean="0"/>
              <a:pPr>
                <a:defRPr/>
              </a:pPr>
              <a:t>‹#›</a:t>
            </a:fld>
            <a:endParaRPr lang="en-US" altLang="en-US" dirty="0"/>
          </a:p>
        </p:txBody>
      </p:sp>
    </p:spTree>
    <p:extLst>
      <p:ext uri="{BB962C8B-B14F-4D97-AF65-F5344CB8AC3E}">
        <p14:creationId xmlns:p14="http://schemas.microsoft.com/office/powerpoint/2010/main" val="30458919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2FCF51E-9804-4CB7-86EB-DA5F65BBFC1D}"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B8643C53-5634-46E8-9866-13612EB8B71C}" type="slidenum">
              <a:rPr lang="en-US" altLang="en-US" smtClean="0"/>
              <a:pPr>
                <a:defRPr/>
              </a:pPr>
              <a:t>‹#›</a:t>
            </a:fld>
            <a:endParaRPr lang="en-US" altLang="en-US" dirty="0"/>
          </a:p>
        </p:txBody>
      </p:sp>
    </p:spTree>
    <p:extLst>
      <p:ext uri="{BB962C8B-B14F-4D97-AF65-F5344CB8AC3E}">
        <p14:creationId xmlns:p14="http://schemas.microsoft.com/office/powerpoint/2010/main" val="606190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0AFC0993-33BE-4ED2-8E05-53FF36BF6703}"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12-</a:t>
            </a:r>
            <a:fld id="{7905E196-56C6-4301-8665-BC2965E2E4F7}" type="slidenum">
              <a:rPr lang="en-US" altLang="en-US" smtClean="0"/>
              <a:pPr>
                <a:defRPr/>
              </a:pPr>
              <a:t>‹#›</a:t>
            </a:fld>
            <a:endParaRPr lang="en-US" altLang="en-US" dirty="0"/>
          </a:p>
        </p:txBody>
      </p:sp>
    </p:spTree>
    <p:extLst>
      <p:ext uri="{BB962C8B-B14F-4D97-AF65-F5344CB8AC3E}">
        <p14:creationId xmlns:p14="http://schemas.microsoft.com/office/powerpoint/2010/main" val="17448608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035E0218-09DA-4E34-AB88-9536DA4CF9C7}" type="datetime1">
              <a:rPr lang="en-US" smtClean="0"/>
              <a:t>2/2/2026</a:t>
            </a:fld>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a:t>12-</a:t>
            </a:r>
            <a:fld id="{83911F2D-A79E-49A4-B269-8A3F2982665A}" type="slidenum">
              <a:rPr lang="en-US" altLang="en-US" smtClean="0"/>
              <a:pPr>
                <a:defRPr/>
              </a:pPr>
              <a:t>‹#›</a:t>
            </a:fld>
            <a:endParaRPr lang="en-US" altLang="en-US" dirty="0"/>
          </a:p>
        </p:txBody>
      </p:sp>
    </p:spTree>
    <p:extLst>
      <p:ext uri="{BB962C8B-B14F-4D97-AF65-F5344CB8AC3E}">
        <p14:creationId xmlns:p14="http://schemas.microsoft.com/office/powerpoint/2010/main" val="30486299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B4AE26FC-3114-44E6-AEC2-11F43172FD5D}" type="datetime1">
              <a:rPr lang="en-US" smtClean="0"/>
              <a:t>2/2/2026</a:t>
            </a:fld>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a:t>12-</a:t>
            </a:r>
            <a:fld id="{4764DE9E-DF0F-4589-A115-EE7338EDF10A}" type="slidenum">
              <a:rPr lang="en-US" altLang="en-US" smtClean="0"/>
              <a:pPr>
                <a:defRPr/>
              </a:pPr>
              <a:t>‹#›</a:t>
            </a:fld>
            <a:endParaRPr lang="en-US" altLang="en-US" dirty="0"/>
          </a:p>
        </p:txBody>
      </p:sp>
    </p:spTree>
    <p:extLst>
      <p:ext uri="{BB962C8B-B14F-4D97-AF65-F5344CB8AC3E}">
        <p14:creationId xmlns:p14="http://schemas.microsoft.com/office/powerpoint/2010/main" val="17771739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AD71EE8B-CF2A-4452-9C37-57B7B5A0AD25}" type="datetime1">
              <a:rPr lang="en-US" smtClean="0"/>
              <a:t>2/2/2026</a:t>
            </a:fld>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a:t>12-</a:t>
            </a:r>
            <a:fld id="{785CE35C-1C9F-4188-92C1-63770C0A2671}" type="slidenum">
              <a:rPr lang="en-US" altLang="en-US" smtClean="0"/>
              <a:pPr>
                <a:defRPr/>
              </a:pPr>
              <a:t>‹#›</a:t>
            </a:fld>
            <a:endParaRPr lang="en-US" altLang="en-US" dirty="0"/>
          </a:p>
        </p:txBody>
      </p:sp>
    </p:spTree>
    <p:extLst>
      <p:ext uri="{BB962C8B-B14F-4D97-AF65-F5344CB8AC3E}">
        <p14:creationId xmlns:p14="http://schemas.microsoft.com/office/powerpoint/2010/main" val="37274042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0D245FB7-4A06-493D-AE4A-5A5F929FDFC6}"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12-</a:t>
            </a:r>
            <a:fld id="{E937DF0A-01D5-43B5-86A9-B4D1563225DD}" type="slidenum">
              <a:rPr lang="en-US" altLang="en-US" smtClean="0"/>
              <a:pPr>
                <a:defRPr/>
              </a:pPr>
              <a:t>‹#›</a:t>
            </a:fld>
            <a:endParaRPr lang="en-US" altLang="en-US" dirty="0"/>
          </a:p>
        </p:txBody>
      </p:sp>
    </p:spTree>
    <p:extLst>
      <p:ext uri="{BB962C8B-B14F-4D97-AF65-F5344CB8AC3E}">
        <p14:creationId xmlns:p14="http://schemas.microsoft.com/office/powerpoint/2010/main" val="24167633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07D91A7F-BD4E-464E-9618-E654B0D1D696}"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12-</a:t>
            </a:r>
            <a:fld id="{DE53716D-4E9B-4CE0-B041-3AE37BD64244}" type="slidenum">
              <a:rPr lang="en-US" altLang="en-US" smtClean="0"/>
              <a:pPr>
                <a:defRPr/>
              </a:pPr>
              <a:t>‹#›</a:t>
            </a:fld>
            <a:endParaRPr lang="en-US" altLang="en-US" dirty="0"/>
          </a:p>
        </p:txBody>
      </p:sp>
    </p:spTree>
    <p:extLst>
      <p:ext uri="{BB962C8B-B14F-4D97-AF65-F5344CB8AC3E}">
        <p14:creationId xmlns:p14="http://schemas.microsoft.com/office/powerpoint/2010/main" val="42739351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59DA585A-8417-4395-ABC0-2309BE314AEA}"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27B36733-6429-48EB-8343-85CD06A58780}" type="slidenum">
              <a:rPr lang="en-US" altLang="en-US" smtClean="0"/>
              <a:pPr>
                <a:defRPr/>
              </a:pPr>
              <a:t>‹#›</a:t>
            </a:fld>
            <a:endParaRPr lang="en-US" altLang="en-US" dirty="0"/>
          </a:p>
        </p:txBody>
      </p:sp>
    </p:spTree>
    <p:extLst>
      <p:ext uri="{BB962C8B-B14F-4D97-AF65-F5344CB8AC3E}">
        <p14:creationId xmlns:p14="http://schemas.microsoft.com/office/powerpoint/2010/main" val="39264578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3D85F897-6956-47F8-870F-548A3F2667A4}"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4694F11F-2697-4F92-A2C8-1AA177B73216}" type="slidenum">
              <a:rPr lang="en-US" altLang="en-US" smtClean="0"/>
              <a:pPr>
                <a:defRPr/>
              </a:pPr>
              <a:t>‹#›</a:t>
            </a:fld>
            <a:endParaRPr lang="en-US" altLang="en-US" dirty="0"/>
          </a:p>
        </p:txBody>
      </p:sp>
    </p:spTree>
    <p:extLst>
      <p:ext uri="{BB962C8B-B14F-4D97-AF65-F5344CB8AC3E}">
        <p14:creationId xmlns:p14="http://schemas.microsoft.com/office/powerpoint/2010/main" val="455442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F0F4F432-4C5F-4EC1-8463-274531972A74}"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03878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dt" sz="half" idx="10"/>
          </p:nvPr>
        </p:nvSpPr>
        <p:spPr>
          <a:ln/>
        </p:spPr>
        <p:txBody>
          <a:bodyPr/>
          <a:lstStyle>
            <a:lvl1pPr>
              <a:defRPr/>
            </a:lvl1pPr>
          </a:lstStyle>
          <a:p>
            <a:pPr>
              <a:defRPr/>
            </a:pPr>
            <a:fld id="{4D74A9B8-B1A9-446B-8E62-DB470D8116C7}"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929995"/>
            <a:ext cx="8229600" cy="1040870"/>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p:cNvSpPr>
            <a:spLocks noGrp="1"/>
          </p:cNvSpPr>
          <p:nvPr>
            <p:ph idx="14"/>
          </p:nvPr>
        </p:nvSpPr>
        <p:spPr>
          <a:xfrm>
            <a:off x="474131" y="411533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p:cNvSpPr>
            <a:spLocks noGrp="1"/>
          </p:cNvSpPr>
          <p:nvPr>
            <p:ph idx="15"/>
          </p:nvPr>
        </p:nvSpPr>
        <p:spPr>
          <a:xfrm>
            <a:off x="474131" y="5050371"/>
            <a:ext cx="8229600" cy="790574"/>
          </a:xfrm>
        </p:spPr>
        <p:txBody>
          <a:bodyPr/>
          <a:lstStyle>
            <a:lvl1pPr marL="342900" indent="-342900">
              <a:buClr>
                <a:schemeClr val="tx1"/>
              </a:buClr>
              <a:buFont typeface="Arial" panose="020B0604020202020204" pitchFamily="34" charset="0"/>
              <a:buChar char="•"/>
              <a:defRPr>
                <a:latin typeface="Calibri" panose="020F0502020204030204" pitchFamily="34" charset="0"/>
              </a:defRPr>
            </a:lvl1pPr>
            <a:lvl2pPr marL="692150" indent="-347663">
              <a:buClr>
                <a:schemeClr val="tx1"/>
              </a:buClr>
              <a:buFont typeface="Arial" panose="020B0604020202020204" pitchFamily="34" charset="0"/>
              <a:buChar char="•"/>
              <a:defRPr>
                <a:latin typeface="Calibri" panose="020F0502020204030204" pitchFamily="34" charset="0"/>
              </a:defRPr>
            </a:lvl2pPr>
            <a:lvl3pPr marL="987425" indent="-293688">
              <a:buClr>
                <a:schemeClr val="tx1"/>
              </a:buClr>
              <a:buFont typeface="Arial" panose="020B0604020202020204" pitchFamily="34" charset="0"/>
              <a:buChar char="•"/>
              <a:defRPr>
                <a:latin typeface="Calibri" panose="020F0502020204030204" pitchFamily="34" charset="0"/>
              </a:defRPr>
            </a:lvl3pPr>
            <a:lvl4pPr marL="1281113" indent="-292100">
              <a:buClr>
                <a:schemeClr val="tx1"/>
              </a:buClr>
              <a:buFont typeface="Arial" panose="020B0604020202020204" pitchFamily="34" charset="0"/>
              <a:buChar char="•"/>
              <a:defRPr>
                <a:latin typeface="Calibri" panose="020F0502020204030204" pitchFamily="34" charset="0"/>
              </a:defRPr>
            </a:lvl4pPr>
            <a:lvl5pPr marL="1598613" indent="-315913">
              <a:buClr>
                <a:schemeClr val="tx1"/>
              </a:buClr>
              <a:buFont typeface="Arial" panose="020B0604020202020204" pitchFamily="34" charset="0"/>
              <a:buChar cha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67581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719263"/>
            <a:ext cx="8229600" cy="448204"/>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r>
              <a:rPr lang="en-US"/>
              <a:t>	</a:t>
            </a:r>
            <a:fld id="{5ACF141E-16AB-4923-BCB1-F2C11AC2E6BC}" type="datetime1">
              <a:rPr lang="en-US" smtClean="0"/>
              <a:t>2/2/2026</a:t>
            </a:fld>
            <a:endParaRPr lang="en-US" altLang="en-US" dirty="0"/>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4773FF61-F4E9-4123-B6AF-201BC82A0194}" type="slidenum">
              <a:rPr lang="en-US" altLang="en-US" smtClean="0"/>
              <a:pPr>
                <a:defRPr/>
              </a:pPr>
              <a:t>‹#›</a:t>
            </a:fld>
            <a:endParaRPr lang="en-US" altLang="en-US" dirty="0"/>
          </a:p>
        </p:txBody>
      </p:sp>
      <p:sp>
        <p:nvSpPr>
          <p:cNvPr id="7" name="Content Placeholder 2"/>
          <p:cNvSpPr>
            <a:spLocks noGrp="1"/>
          </p:cNvSpPr>
          <p:nvPr>
            <p:ph idx="13"/>
          </p:nvPr>
        </p:nvSpPr>
        <p:spPr>
          <a:xfrm>
            <a:off x="465661" y="2227261"/>
            <a:ext cx="8229600" cy="435507"/>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8" name="Content Placeholder 2"/>
          <p:cNvSpPr>
            <a:spLocks noGrp="1"/>
          </p:cNvSpPr>
          <p:nvPr>
            <p:ph idx="14"/>
          </p:nvPr>
        </p:nvSpPr>
        <p:spPr>
          <a:xfrm>
            <a:off x="474131" y="2794530"/>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9" name="Content Placeholder 2"/>
          <p:cNvSpPr>
            <a:spLocks noGrp="1"/>
          </p:cNvSpPr>
          <p:nvPr>
            <p:ph idx="15"/>
          </p:nvPr>
        </p:nvSpPr>
        <p:spPr>
          <a:xfrm>
            <a:off x="482596" y="3412596"/>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0" name="Content Placeholder 2"/>
          <p:cNvSpPr>
            <a:spLocks noGrp="1"/>
          </p:cNvSpPr>
          <p:nvPr>
            <p:ph idx="16"/>
          </p:nvPr>
        </p:nvSpPr>
        <p:spPr>
          <a:xfrm>
            <a:off x="474128" y="4022194"/>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1" name="Content Placeholder 2"/>
          <p:cNvSpPr>
            <a:spLocks noGrp="1"/>
          </p:cNvSpPr>
          <p:nvPr>
            <p:ph idx="17"/>
          </p:nvPr>
        </p:nvSpPr>
        <p:spPr>
          <a:xfrm>
            <a:off x="474129" y="4589468"/>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
        <p:nvSpPr>
          <p:cNvPr id="12" name="Content Placeholder 2"/>
          <p:cNvSpPr>
            <a:spLocks noGrp="1"/>
          </p:cNvSpPr>
          <p:nvPr>
            <p:ph idx="18"/>
          </p:nvPr>
        </p:nvSpPr>
        <p:spPr>
          <a:xfrm>
            <a:off x="474127" y="5156741"/>
            <a:ext cx="8229600" cy="490536"/>
          </a:xfrm>
        </p:spPr>
        <p:txBody>
          <a:bodyPr/>
          <a:lstStyle>
            <a:lvl1pPr marL="342900" indent="-342900">
              <a:buClr>
                <a:schemeClr val="tx1"/>
              </a:buClr>
              <a:buSzPct val="100000"/>
              <a:buFont typeface="Arial" panose="020B0604020202020204" pitchFamily="34" charset="0"/>
              <a:buChar cha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endParaRPr lang="en-US" dirty="0"/>
          </a:p>
        </p:txBody>
      </p:sp>
    </p:spTree>
    <p:extLst>
      <p:ext uri="{BB962C8B-B14F-4D97-AF65-F5344CB8AC3E}">
        <p14:creationId xmlns:p14="http://schemas.microsoft.com/office/powerpoint/2010/main" val="978719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CAB948AD-09B8-46FA-B315-DBF2A2086F78}" type="datetime1">
              <a:rPr lang="en-US" smtClean="0"/>
              <a:t>2/2/2026</a:t>
            </a:fld>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12-</a:t>
            </a:r>
            <a:fld id="{B8643C53-5634-46E8-9866-13612EB8B71C}" type="slidenum">
              <a:rPr lang="en-US" altLang="en-US" smtClean="0"/>
              <a:pPr>
                <a:defRPr/>
              </a:pPr>
              <a:t>‹#›</a:t>
            </a:fld>
            <a:endParaRPr lang="en-US" altLang="en-US" dirty="0"/>
          </a:p>
        </p:txBody>
      </p:sp>
    </p:spTree>
    <p:extLst>
      <p:ext uri="{BB962C8B-B14F-4D97-AF65-F5344CB8AC3E}">
        <p14:creationId xmlns:p14="http://schemas.microsoft.com/office/powerpoint/2010/main" val="1374996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3DDABEF2-C4F5-43AE-ADF9-EAD986436F73}" type="datetime1">
              <a:rPr lang="en-US" smtClean="0"/>
              <a:t>2/2/2026</a:t>
            </a:fld>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12-</a:t>
            </a:r>
            <a:fld id="{7905E196-56C6-4301-8665-BC2965E2E4F7}" type="slidenum">
              <a:rPr lang="en-US" altLang="en-US" smtClean="0"/>
              <a:pPr>
                <a:defRPr/>
              </a:pPr>
              <a:t>‹#›</a:t>
            </a:fld>
            <a:endParaRPr lang="en-US" altLang="en-US" dirty="0"/>
          </a:p>
        </p:txBody>
      </p:sp>
    </p:spTree>
    <p:extLst>
      <p:ext uri="{BB962C8B-B14F-4D97-AF65-F5344CB8AC3E}">
        <p14:creationId xmlns:p14="http://schemas.microsoft.com/office/powerpoint/2010/main" val="140117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97ECF590-78E6-4F92-9710-F9B77AAC1709}" type="datetime1">
              <a:rPr lang="en-US" smtClean="0"/>
              <a:t>2/2/2026</a:t>
            </a:fld>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a:t>12-</a:t>
            </a:r>
            <a:fld id="{83911F2D-A79E-49A4-B269-8A3F2982665A}" type="slidenum">
              <a:rPr lang="en-US" altLang="en-US" smtClean="0"/>
              <a:pPr>
                <a:defRPr/>
              </a:pPr>
              <a:t>‹#›</a:t>
            </a:fld>
            <a:endParaRPr lang="en-US" altLang="en-US" dirty="0"/>
          </a:p>
        </p:txBody>
      </p:sp>
    </p:spTree>
    <p:extLst>
      <p:ext uri="{BB962C8B-B14F-4D97-AF65-F5344CB8AC3E}">
        <p14:creationId xmlns:p14="http://schemas.microsoft.com/office/powerpoint/2010/main" val="1681480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813E24E8-E7C9-40A0-839A-CDE84AED3335}" type="datetime1">
              <a:rPr lang="en-US" smtClean="0"/>
              <a:t>2/2/2026</a:t>
            </a:fld>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a:t>12-</a:t>
            </a:r>
            <a:fld id="{4764DE9E-DF0F-4589-A115-EE7338EDF10A}" type="slidenum">
              <a:rPr lang="en-US" altLang="en-US" smtClean="0"/>
              <a:pPr>
                <a:defRPr/>
              </a:pPr>
              <a:t>‹#›</a:t>
            </a:fld>
            <a:endParaRPr lang="en-US" altLang="en-US" dirty="0"/>
          </a:p>
        </p:txBody>
      </p:sp>
    </p:spTree>
    <p:extLst>
      <p:ext uri="{BB962C8B-B14F-4D97-AF65-F5344CB8AC3E}">
        <p14:creationId xmlns:p14="http://schemas.microsoft.com/office/powerpoint/2010/main" val="1151639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C98291B0-3452-463E-9E95-5116B4AFF962}" type="datetime1">
              <a:rPr lang="en-US" smtClean="0"/>
              <a:t>2/2/2026</a:t>
            </a:fld>
            <a:endParaRPr lang="en-US" altLang="en-US"/>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a:t>12-</a:t>
            </a:r>
            <a:fld id="{CB4170C2-2BCD-4EE9-940C-15A2525D2C19}" type="slidenum">
              <a:rPr lang="en-US" altLang="en-US" smtClean="0"/>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40" name="Content Placeholder 2"/>
          <p:cNvSpPr txBox="1">
            <a:spLocks/>
          </p:cNvSpPr>
          <p:nvPr userDrawn="1"/>
        </p:nvSpPr>
        <p:spPr>
          <a:xfrm>
            <a:off x="370249" y="6501383"/>
            <a:ext cx="1879600" cy="216745"/>
          </a:xfrm>
          <a:prstGeom prst="rect">
            <a:avLst/>
          </a:prstGeom>
        </p:spPr>
        <p:txBody>
          <a:bodyPr/>
          <a:lstStyle>
            <a:lvl1pPr marL="0" marR="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defRPr sz="900">
                <a:solidFill>
                  <a:schemeClr val="tx1"/>
                </a:solidFill>
                <a:latin typeface="Calibri" panose="020F0502020204030204" pitchFamily="34" charset="0"/>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algn="l"/>
            <a:r>
              <a:rPr lang="en-US" altLang="en-US" kern="0" dirty="0"/>
              <a:t>© 2019 McGraw-Hill Education. </a:t>
            </a:r>
            <a:endParaRPr lang="en-IN" kern="0" dirty="0"/>
          </a:p>
        </p:txBody>
      </p:sp>
    </p:spTree>
  </p:cSld>
  <p:clrMap bg1="lt1" tx1="dk1" bg2="lt2" tx2="dk2" accent1="accent1" accent2="accent2" accent3="accent3" accent4="accent4" accent5="accent5" accent6="accent6" hlink="hlink" folHlink="folHlink"/>
  <p:sldLayoutIdLst>
    <p:sldLayoutId id="2147483702" r:id="rId1"/>
    <p:sldLayoutId id="2147483692" r:id="rId2"/>
    <p:sldLayoutId id="2147483703" r:id="rId3"/>
    <p:sldLayoutId id="2147483705" r:id="rId4"/>
    <p:sldLayoutId id="2147483704"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0F876D20-6FB0-4A18-9668-4C4EA3849014}" type="datetime1">
              <a:rPr lang="en-US" smtClean="0"/>
              <a:t>2/2/2026</a:t>
            </a:fld>
            <a:endParaRPr lang="en-US" altLang="en-US"/>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dirty="0"/>
              <a:t>12-</a:t>
            </a:r>
            <a:fld id="{CB4170C2-2BCD-4EE9-940C-15A2525D2C19}" type="slidenum">
              <a:rPr lang="en-US" altLang="en-US" smtClean="0"/>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Tree>
    <p:extLst>
      <p:ext uri="{BB962C8B-B14F-4D97-AF65-F5344CB8AC3E}">
        <p14:creationId xmlns:p14="http://schemas.microsoft.com/office/powerpoint/2010/main" val="312907898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Lst>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algn="ctr" eaLnBrk="1" hangingPunct="1"/>
            <a:r>
              <a:rPr lang="en-US" altLang="en-US" dirty="0"/>
              <a:t>Saunders &amp; Cornett</a:t>
            </a:r>
            <a:r>
              <a:rPr lang="el-GR" altLang="en-US" dirty="0">
                <a:latin typeface="Calibri" panose="020F0502020204030204" pitchFamily="34" charset="0"/>
              </a:rPr>
              <a:t> Κεφάλαιο 12</a:t>
            </a:r>
            <a:endParaRPr lang="en-US" altLang="en-US" dirty="0">
              <a:latin typeface="Calibri" panose="020F0502020204030204" pitchFamily="34" charset="0"/>
            </a:endParaRPr>
          </a:p>
        </p:txBody>
      </p:sp>
      <p:sp>
        <p:nvSpPr>
          <p:cNvPr id="3075" name="Rectangle 5"/>
          <p:cNvSpPr>
            <a:spLocks noGrp="1" noChangeArrowheads="1"/>
          </p:cNvSpPr>
          <p:nvPr>
            <p:ph type="subTitle" idx="1"/>
          </p:nvPr>
        </p:nvSpPr>
        <p:spPr>
          <a:xfrm>
            <a:off x="466766" y="3049588"/>
            <a:ext cx="6630947" cy="2427934"/>
          </a:xfrm>
        </p:spPr>
        <p:txBody>
          <a:bodyPr/>
          <a:lstStyle/>
          <a:p>
            <a:r>
              <a:rPr lang="el-GR" sz="4000" b="1" dirty="0"/>
              <a:t>Χρηματοοικονομικές </a:t>
            </a:r>
            <a:endParaRPr lang="en-US" sz="4000" b="1" dirty="0"/>
          </a:p>
          <a:p>
            <a:r>
              <a:rPr lang="el-GR" sz="4000" b="1" dirty="0"/>
              <a:t>Καταστάσεις και Ανάλυση των Εμπορικών Τραπεζών</a:t>
            </a:r>
            <a:endParaRPr lang="en-US" sz="4000" b="1" dirty="0"/>
          </a:p>
        </p:txBody>
      </p:sp>
      <p:sp>
        <p:nvSpPr>
          <p:cNvPr id="2" name="Content Placeholder 1"/>
          <p:cNvSpPr>
            <a:spLocks noGrp="1"/>
          </p:cNvSpPr>
          <p:nvPr>
            <p:ph sz="quarter" idx="11"/>
          </p:nvPr>
        </p:nvSpPr>
        <p:spPr>
          <a:xfrm>
            <a:off x="315913" y="6392777"/>
            <a:ext cx="8617072" cy="325655"/>
          </a:xfrm>
        </p:spPr>
        <p:txBody>
          <a:bodyPr/>
          <a:lstStyle/>
          <a:p>
            <a:pPr marL="0" indent="0">
              <a:buNone/>
            </a:pPr>
            <a:r>
              <a:rPr lang="en-IN" sz="900" dirty="0">
                <a:latin typeface="Calibri" panose="020F0502020204030204" pitchFamily="34" charset="0"/>
              </a:rPr>
              <a:t>©2019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373664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D683A-D053-9C96-BE7C-689547B93C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C8EFCD-5C53-C707-400A-F0E0BFBAD054}"/>
              </a:ext>
            </a:extLst>
          </p:cNvPr>
          <p:cNvSpPr>
            <a:spLocks noGrp="1"/>
          </p:cNvSpPr>
          <p:nvPr>
            <p:ph type="title"/>
          </p:nvPr>
        </p:nvSpPr>
        <p:spPr>
          <a:xfrm>
            <a:off x="457200" y="122238"/>
            <a:ext cx="7543800" cy="681326"/>
          </a:xfrm>
        </p:spPr>
        <p:txBody>
          <a:bodyPr anchor="ctr"/>
          <a:lstStyle/>
          <a:p>
            <a:r>
              <a:rPr lang="el-GR" sz="4000" dirty="0"/>
              <a:t>Χρηματοοικονομικές Καταστάσεις</a:t>
            </a:r>
            <a:endParaRPr lang="en-IN" dirty="0"/>
          </a:p>
        </p:txBody>
      </p:sp>
      <p:sp>
        <p:nvSpPr>
          <p:cNvPr id="5" name="Slide Number Placeholder 4">
            <a:extLst>
              <a:ext uri="{FF2B5EF4-FFF2-40B4-BE49-F238E27FC236}">
                <a16:creationId xmlns:a16="http://schemas.microsoft.com/office/drawing/2014/main" id="{676AB1CC-5C74-0C89-A977-25DD621538F7}"/>
              </a:ext>
            </a:extLst>
          </p:cNvPr>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10</a:t>
            </a:fld>
            <a:endParaRPr lang="en-US" altLang="en-US" dirty="0"/>
          </a:p>
        </p:txBody>
      </p:sp>
      <p:pic>
        <p:nvPicPr>
          <p:cNvPr id="4" name="Picture 3">
            <a:extLst>
              <a:ext uri="{FF2B5EF4-FFF2-40B4-BE49-F238E27FC236}">
                <a16:creationId xmlns:a16="http://schemas.microsoft.com/office/drawing/2014/main" id="{7A0E2419-FE7E-D7BB-E485-3EAD36D1D5CB}"/>
              </a:ext>
            </a:extLst>
          </p:cNvPr>
          <p:cNvPicPr>
            <a:picLocks noChangeAspect="1"/>
          </p:cNvPicPr>
          <p:nvPr/>
        </p:nvPicPr>
        <p:blipFill>
          <a:blip r:embed="rId2"/>
          <a:stretch>
            <a:fillRect/>
          </a:stretch>
        </p:blipFill>
        <p:spPr>
          <a:xfrm>
            <a:off x="1718864" y="1999552"/>
            <a:ext cx="5706271" cy="3801005"/>
          </a:xfrm>
          <a:prstGeom prst="rect">
            <a:avLst/>
          </a:prstGeom>
        </p:spPr>
      </p:pic>
      <p:pic>
        <p:nvPicPr>
          <p:cNvPr id="7" name="Picture 6">
            <a:extLst>
              <a:ext uri="{FF2B5EF4-FFF2-40B4-BE49-F238E27FC236}">
                <a16:creationId xmlns:a16="http://schemas.microsoft.com/office/drawing/2014/main" id="{1C7F15FB-0448-DA69-1C8C-A24A80BA7A66}"/>
              </a:ext>
            </a:extLst>
          </p:cNvPr>
          <p:cNvPicPr>
            <a:picLocks noChangeAspect="1"/>
          </p:cNvPicPr>
          <p:nvPr/>
        </p:nvPicPr>
        <p:blipFill>
          <a:blip r:embed="rId3"/>
          <a:stretch>
            <a:fillRect/>
          </a:stretch>
        </p:blipFill>
        <p:spPr>
          <a:xfrm>
            <a:off x="1695047" y="1272832"/>
            <a:ext cx="5753903" cy="724001"/>
          </a:xfrm>
          <a:prstGeom prst="rect">
            <a:avLst/>
          </a:prstGeom>
        </p:spPr>
      </p:pic>
    </p:spTree>
    <p:extLst>
      <p:ext uri="{BB962C8B-B14F-4D97-AF65-F5344CB8AC3E}">
        <p14:creationId xmlns:p14="http://schemas.microsoft.com/office/powerpoint/2010/main" val="3613999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4000" dirty="0"/>
              <a:t>Στοιχεία παθητικού</a:t>
            </a:r>
            <a:r>
              <a:rPr lang="en-US" sz="4000" dirty="0"/>
              <a:t> </a:t>
            </a:r>
            <a:r>
              <a:rPr lang="el-GR" sz="4000" dirty="0"/>
              <a:t>εμπορικής τράπεζας</a:t>
            </a:r>
            <a:endParaRPr lang="en-IN" dirty="0"/>
          </a:p>
        </p:txBody>
      </p:sp>
      <p:sp>
        <p:nvSpPr>
          <p:cNvPr id="3" name="Content Placeholder 2"/>
          <p:cNvSpPr>
            <a:spLocks noGrp="1"/>
          </p:cNvSpPr>
          <p:nvPr>
            <p:ph idx="1"/>
          </p:nvPr>
        </p:nvSpPr>
        <p:spPr>
          <a:xfrm>
            <a:off x="457200" y="1719263"/>
            <a:ext cx="8229600" cy="3779837"/>
          </a:xfrm>
        </p:spPr>
        <p:txBody>
          <a:bodyPr/>
          <a:lstStyle/>
          <a:p>
            <a:pPr marL="0" indent="0" eaLnBrk="1" hangingPunct="1">
              <a:buNone/>
            </a:pPr>
            <a:r>
              <a:rPr lang="en-US" altLang="en-US" sz="2400" b="1" dirty="0"/>
              <a:t>#1 – </a:t>
            </a:r>
            <a:r>
              <a:rPr lang="el-GR" sz="2400" b="1" dirty="0"/>
              <a:t>Καταθέσεις</a:t>
            </a:r>
            <a:r>
              <a:rPr lang="en-US" altLang="en-US" sz="2400" b="1" dirty="0"/>
              <a:t>.</a:t>
            </a:r>
          </a:p>
          <a:p>
            <a:pPr marL="291600" lvl="1" indent="-291600" eaLnBrk="1" hangingPunct="1">
              <a:spcBef>
                <a:spcPts val="1000"/>
              </a:spcBef>
              <a:buSzPct val="100000"/>
            </a:pPr>
            <a:r>
              <a:rPr lang="el-GR" sz="2000" dirty="0"/>
              <a:t>Καταθέσεις όψεως</a:t>
            </a:r>
            <a:r>
              <a:rPr lang="en-US" altLang="en-US" sz="2000" dirty="0"/>
              <a:t>.</a:t>
            </a:r>
          </a:p>
          <a:p>
            <a:pPr marL="291600" lvl="1" indent="-291600" eaLnBrk="1" hangingPunct="1">
              <a:spcBef>
                <a:spcPts val="1000"/>
              </a:spcBef>
              <a:buSzPct val="100000"/>
            </a:pPr>
            <a:r>
              <a:rPr lang="el-GR" sz="2000" dirty="0"/>
              <a:t>Λογαριασμοί διαπραγματεύσιμων εντολών ανάληψης</a:t>
            </a:r>
            <a:r>
              <a:rPr lang="en-US" altLang="en-US" sz="2000" dirty="0"/>
              <a:t> (N</a:t>
            </a:r>
            <a:r>
              <a:rPr lang="en-US" altLang="en-US" sz="100" dirty="0"/>
              <a:t> </a:t>
            </a:r>
            <a:r>
              <a:rPr lang="en-US" altLang="en-US" sz="2000" dirty="0"/>
              <a:t>O</a:t>
            </a:r>
            <a:r>
              <a:rPr lang="en-US" altLang="en-US" sz="100" dirty="0"/>
              <a:t> </a:t>
            </a:r>
            <a:r>
              <a:rPr lang="en-US" altLang="en-US" sz="2000" dirty="0"/>
              <a:t>W</a:t>
            </a:r>
            <a:r>
              <a:rPr lang="el-GR" altLang="en-US" sz="2000" dirty="0"/>
              <a:t>)</a:t>
            </a:r>
            <a:r>
              <a:rPr lang="en-US" altLang="en-US" sz="2000" dirty="0"/>
              <a:t>.</a:t>
            </a:r>
          </a:p>
          <a:p>
            <a:pPr marL="291600" lvl="1" indent="-291600" eaLnBrk="1" hangingPunct="1">
              <a:spcBef>
                <a:spcPts val="1000"/>
              </a:spcBef>
              <a:buSzPct val="100000"/>
            </a:pPr>
            <a:r>
              <a:rPr lang="el-GR" sz="2000" dirty="0"/>
              <a:t>Καταθετικοί λογαριασμοί της αγοράς χρήματος </a:t>
            </a:r>
            <a:r>
              <a:rPr lang="en-US" altLang="en-US" sz="2000" dirty="0"/>
              <a:t>(Money Market Deposit Accounts, M</a:t>
            </a:r>
            <a:r>
              <a:rPr lang="en-US" altLang="en-US" sz="100" dirty="0"/>
              <a:t> </a:t>
            </a:r>
            <a:r>
              <a:rPr lang="en-US" altLang="en-US" sz="2000" dirty="0"/>
              <a:t>M</a:t>
            </a:r>
            <a:r>
              <a:rPr lang="en-US" altLang="en-US" sz="100" dirty="0"/>
              <a:t> </a:t>
            </a:r>
            <a:r>
              <a:rPr lang="en-US" altLang="en-US" sz="2000" dirty="0"/>
              <a:t>D</a:t>
            </a:r>
            <a:r>
              <a:rPr lang="en-US" altLang="en-US" sz="100" dirty="0"/>
              <a:t> </a:t>
            </a:r>
            <a:r>
              <a:rPr lang="en-US" altLang="en-US" sz="2000" dirty="0"/>
              <a:t>A</a:t>
            </a:r>
            <a:r>
              <a:rPr lang="en-US" altLang="en-US" sz="100" dirty="0"/>
              <a:t> </a:t>
            </a:r>
            <a:r>
              <a:rPr lang="en-US" altLang="en-US" sz="2000" dirty="0"/>
              <a:t>s).</a:t>
            </a:r>
          </a:p>
          <a:p>
            <a:pPr marL="291600" lvl="1" indent="-291600" eaLnBrk="1" hangingPunct="1">
              <a:spcBef>
                <a:spcPts val="1000"/>
              </a:spcBef>
              <a:buSzPct val="100000"/>
            </a:pPr>
            <a:r>
              <a:rPr lang="el-GR" sz="2000" dirty="0"/>
              <a:t>Λοιπές καταθέσεις ταμιευτηρίου</a:t>
            </a:r>
            <a:r>
              <a:rPr lang="en-US" altLang="en-US" sz="2000" dirty="0"/>
              <a:t>.</a:t>
            </a:r>
          </a:p>
          <a:p>
            <a:pPr marL="291600" lvl="1" indent="-291600" eaLnBrk="1" hangingPunct="1">
              <a:spcBef>
                <a:spcPts val="1000"/>
              </a:spcBef>
              <a:buSzPct val="100000"/>
            </a:pPr>
            <a:r>
              <a:rPr lang="el-GR" sz="2000" dirty="0"/>
              <a:t>Πιστοποιητικά κατάθεσης λιανικής </a:t>
            </a:r>
            <a:r>
              <a:rPr lang="en-US" altLang="en-US" sz="2000" dirty="0"/>
              <a:t>(C</a:t>
            </a:r>
            <a:r>
              <a:rPr lang="en-US" altLang="en-US" sz="100" dirty="0"/>
              <a:t> </a:t>
            </a:r>
            <a:r>
              <a:rPr lang="en-US" altLang="en-US" sz="2000" dirty="0"/>
              <a:t>Ds).</a:t>
            </a:r>
          </a:p>
          <a:p>
            <a:pPr marL="291600" lvl="1" indent="-291600" eaLnBrk="1" hangingPunct="1">
              <a:spcBef>
                <a:spcPts val="1000"/>
              </a:spcBef>
              <a:buSzPct val="100000"/>
            </a:pPr>
            <a:r>
              <a:rPr lang="el-GR" sz="2000" dirty="0"/>
              <a:t>Πιστοποιητικά κατάθεσης χονδρικής πώλησης </a:t>
            </a:r>
            <a:r>
              <a:rPr lang="en-US" altLang="en-US" sz="2000" dirty="0"/>
              <a:t>(C</a:t>
            </a:r>
            <a:r>
              <a:rPr lang="en-US" altLang="en-US" sz="100" dirty="0"/>
              <a:t> </a:t>
            </a:r>
            <a:r>
              <a:rPr lang="en-US" altLang="en-US" sz="2000" dirty="0"/>
              <a:t>Ds).</a:t>
            </a:r>
          </a:p>
          <a:p>
            <a:pPr marL="622800" lvl="2" indent="-320400" eaLnBrk="1" hangingPunct="1">
              <a:spcBef>
                <a:spcPts val="600"/>
              </a:spcBef>
              <a:buSzPct val="80000"/>
            </a:pPr>
            <a:r>
              <a:rPr lang="el-GR" sz="1800" dirty="0"/>
              <a:t>Είναι διαπραγματεύσιμα μέσα σε δευτερογενείς αγορές</a:t>
            </a:r>
            <a:r>
              <a:rPr lang="en-US" altLang="en-US" sz="1800" dirty="0"/>
              <a:t>.</a:t>
            </a:r>
          </a:p>
          <a:p>
            <a:pPr marL="622800" lvl="2" indent="-320400" eaLnBrk="1" hangingPunct="1">
              <a:spcBef>
                <a:spcPts val="600"/>
              </a:spcBef>
              <a:buSzPct val="80000"/>
            </a:pPr>
            <a:r>
              <a:rPr lang="el-GR" sz="1800" dirty="0"/>
              <a:t>Διαμεσολαβητικές καταθέσεις (μπορούν να πωληθούν σε δευτερογενείς αγορές)</a:t>
            </a:r>
            <a:r>
              <a:rPr lang="en-US" altLang="en-US" sz="1800" dirty="0"/>
              <a:t>.</a:t>
            </a:r>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11</a:t>
            </a:fld>
            <a:endParaRPr lang="en-US" altLang="en-US" dirty="0"/>
          </a:p>
        </p:txBody>
      </p:sp>
    </p:spTree>
    <p:extLst>
      <p:ext uri="{BB962C8B-B14F-4D97-AF65-F5344CB8AC3E}">
        <p14:creationId xmlns:p14="http://schemas.microsoft.com/office/powerpoint/2010/main" val="4095934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390660" cy="1295400"/>
          </a:xfrm>
        </p:spPr>
        <p:txBody>
          <a:bodyPr anchor="ctr"/>
          <a:lstStyle/>
          <a:p>
            <a:r>
              <a:rPr lang="el-GR" sz="4000" dirty="0"/>
              <a:t>Στοιχεία παθητικού και ιδίων κεφαλαίων εμπορικής τράπεζας</a:t>
            </a:r>
            <a:endParaRPr lang="en-IN" dirty="0"/>
          </a:p>
        </p:txBody>
      </p:sp>
      <p:sp>
        <p:nvSpPr>
          <p:cNvPr id="3" name="Content Placeholder 2"/>
          <p:cNvSpPr>
            <a:spLocks noGrp="1"/>
          </p:cNvSpPr>
          <p:nvPr>
            <p:ph idx="1"/>
          </p:nvPr>
        </p:nvSpPr>
        <p:spPr>
          <a:xfrm>
            <a:off x="206245" y="1654129"/>
            <a:ext cx="8458845" cy="1789505"/>
          </a:xfrm>
        </p:spPr>
        <p:txBody>
          <a:bodyPr/>
          <a:lstStyle/>
          <a:p>
            <a:pPr marL="0" indent="0" eaLnBrk="1" hangingPunct="1">
              <a:lnSpc>
                <a:spcPct val="80000"/>
              </a:lnSpc>
              <a:buNone/>
            </a:pPr>
            <a:r>
              <a:rPr lang="en-US" altLang="en-US" sz="2400" b="1" dirty="0"/>
              <a:t>#2 </a:t>
            </a:r>
            <a:r>
              <a:rPr lang="mr-IN" altLang="en-US" sz="2400" b="1" dirty="0"/>
              <a:t>–</a:t>
            </a:r>
            <a:r>
              <a:rPr lang="en-US" altLang="en-US" sz="2400" b="1" dirty="0"/>
              <a:t> </a:t>
            </a:r>
            <a:r>
              <a:rPr lang="el-GR" altLang="en-US" sz="2400" b="1" dirty="0"/>
              <a:t>Δανειακά Κεφάλαια</a:t>
            </a:r>
            <a:r>
              <a:rPr lang="en-US" altLang="en-US" sz="2400" b="1" dirty="0"/>
              <a:t>.</a:t>
            </a:r>
          </a:p>
          <a:p>
            <a:pPr marL="291600" lvl="1" indent="-291600" eaLnBrk="1" hangingPunct="1">
              <a:lnSpc>
                <a:spcPct val="80000"/>
              </a:lnSpc>
              <a:spcBef>
                <a:spcPts val="400"/>
              </a:spcBef>
              <a:buSzPct val="100000"/>
            </a:pPr>
            <a:r>
              <a:rPr lang="el-GR" altLang="en-US" sz="2000" dirty="0"/>
              <a:t>Ομοσπονδιακά κεφάλαια </a:t>
            </a:r>
            <a:r>
              <a:rPr lang="en-US" altLang="en-US" sz="2000" dirty="0"/>
              <a:t>(Fed Funds).</a:t>
            </a:r>
          </a:p>
          <a:p>
            <a:pPr marL="291600" lvl="1" indent="-291600" eaLnBrk="1" hangingPunct="1">
              <a:lnSpc>
                <a:spcPct val="80000"/>
              </a:lnSpc>
              <a:spcBef>
                <a:spcPts val="400"/>
              </a:spcBef>
              <a:buSzPct val="100000"/>
            </a:pPr>
            <a:r>
              <a:rPr lang="el-GR" altLang="en-US" sz="2000" dirty="0"/>
              <a:t>Συμφωνίες επαναγοράς </a:t>
            </a:r>
            <a:r>
              <a:rPr lang="en-US" altLang="en-US" sz="2000" dirty="0"/>
              <a:t>(repos).</a:t>
            </a:r>
          </a:p>
          <a:p>
            <a:pPr marL="291600" lvl="1" indent="-291600" eaLnBrk="1" hangingPunct="1">
              <a:lnSpc>
                <a:spcPct val="80000"/>
              </a:lnSpc>
              <a:spcBef>
                <a:spcPts val="400"/>
              </a:spcBef>
              <a:buSzPct val="100000"/>
            </a:pPr>
            <a:r>
              <a:rPr lang="el-GR" altLang="en-US" sz="2000" dirty="0"/>
              <a:t>Άλλες πηγές δανεισμού</a:t>
            </a:r>
            <a:r>
              <a:rPr lang="en-US" altLang="en-US" sz="2000" dirty="0"/>
              <a:t>.</a:t>
            </a:r>
          </a:p>
          <a:p>
            <a:pPr marL="622800" lvl="2" indent="-320400" eaLnBrk="1" hangingPunct="1">
              <a:lnSpc>
                <a:spcPct val="80000"/>
              </a:lnSpc>
              <a:spcBef>
                <a:spcPts val="600"/>
              </a:spcBef>
              <a:buSzPct val="80000"/>
            </a:pPr>
            <a:r>
              <a:rPr lang="el-GR" sz="1800" dirty="0"/>
              <a:t>Συναλλαγματικές αποδοχής τραπέζης (banker</a:t>
            </a:r>
            <a:r>
              <a:rPr lang="x-none" sz="1800" dirty="0"/>
              <a:t>’</a:t>
            </a:r>
            <a:r>
              <a:rPr lang="el-GR" sz="1800" dirty="0"/>
              <a:t>s acceptances - BAs), το εμπορικό χρεόγραφο, τα μεσοπρόθεσμα γραμμάτια και τα δάνεια επικουρικής πιστωτικής διευκόλυνσης</a:t>
            </a:r>
            <a:r>
              <a:rPr lang="en-US" altLang="en-US" sz="1800" dirty="0"/>
              <a:t>.</a:t>
            </a:r>
            <a:endParaRPr lang="en-IN" dirty="0"/>
          </a:p>
        </p:txBody>
      </p:sp>
      <p:sp>
        <p:nvSpPr>
          <p:cNvPr id="4" name="Content Placeholder 3"/>
          <p:cNvSpPr>
            <a:spLocks noGrp="1"/>
          </p:cNvSpPr>
          <p:nvPr>
            <p:ph idx="13"/>
          </p:nvPr>
        </p:nvSpPr>
        <p:spPr>
          <a:xfrm>
            <a:off x="293086" y="3552048"/>
            <a:ext cx="8410645" cy="1242873"/>
          </a:xfrm>
        </p:spPr>
        <p:txBody>
          <a:bodyPr/>
          <a:lstStyle/>
          <a:p>
            <a:pPr marL="0" indent="0" eaLnBrk="1" hangingPunct="1">
              <a:lnSpc>
                <a:spcPct val="80000"/>
              </a:lnSpc>
              <a:buNone/>
            </a:pPr>
            <a:r>
              <a:rPr lang="en-US" altLang="en-US" sz="2400" b="1" dirty="0"/>
              <a:t>#3 </a:t>
            </a:r>
            <a:r>
              <a:rPr lang="mr-IN" altLang="en-US" sz="2400" b="1" dirty="0"/>
              <a:t>–</a:t>
            </a:r>
            <a:r>
              <a:rPr lang="en-US" altLang="en-US" sz="2400" b="1" dirty="0"/>
              <a:t> </a:t>
            </a:r>
            <a:r>
              <a:rPr lang="el-GR" altLang="en-US" sz="2400" b="1" dirty="0"/>
              <a:t>Λοιπά στοιχεία παθητικού</a:t>
            </a:r>
            <a:r>
              <a:rPr lang="en-US" altLang="en-US" sz="2400" b="1" dirty="0"/>
              <a:t>.</a:t>
            </a:r>
          </a:p>
          <a:p>
            <a:pPr marL="291600" lvl="1" indent="-291600" eaLnBrk="1" hangingPunct="1">
              <a:lnSpc>
                <a:spcPct val="80000"/>
              </a:lnSpc>
              <a:spcBef>
                <a:spcPts val="400"/>
              </a:spcBef>
              <a:buSzPct val="100000"/>
            </a:pPr>
            <a:r>
              <a:rPr lang="el-GR" altLang="en-US" sz="2000" dirty="0"/>
              <a:t>Δεν απαιτούν την πληρωμή τόκου</a:t>
            </a:r>
            <a:r>
              <a:rPr lang="en-US" altLang="en-US" sz="2000" dirty="0"/>
              <a:t>.</a:t>
            </a:r>
          </a:p>
          <a:p>
            <a:pPr marL="622800" lvl="2" indent="-320400" eaLnBrk="1" hangingPunct="1">
              <a:lnSpc>
                <a:spcPct val="80000"/>
              </a:lnSpc>
              <a:buSzPct val="80000"/>
            </a:pPr>
            <a:r>
              <a:rPr lang="el-GR" sz="1800" dirty="0"/>
              <a:t>Δεδουλευμένοι τόκοι, ετεροχρονισμένοι φόροι, πληρωτέα μερίσματα, δικαιώματα μειοψηφίας σε ενοποιημένες θυγατρικές και άλλες διάφορες απαιτήσεις</a:t>
            </a:r>
            <a:r>
              <a:rPr lang="en-US" altLang="en-US" sz="1800" dirty="0"/>
              <a:t>.</a:t>
            </a:r>
          </a:p>
        </p:txBody>
      </p:sp>
      <p:sp>
        <p:nvSpPr>
          <p:cNvPr id="5" name="Content Placeholder 4"/>
          <p:cNvSpPr>
            <a:spLocks noGrp="1"/>
          </p:cNvSpPr>
          <p:nvPr>
            <p:ph idx="14"/>
          </p:nvPr>
        </p:nvSpPr>
        <p:spPr>
          <a:xfrm>
            <a:off x="419856" y="4964923"/>
            <a:ext cx="8229600" cy="1275677"/>
          </a:xfrm>
        </p:spPr>
        <p:txBody>
          <a:bodyPr/>
          <a:lstStyle/>
          <a:p>
            <a:pPr marL="0" indent="0" eaLnBrk="1" hangingPunct="1">
              <a:lnSpc>
                <a:spcPct val="80000"/>
              </a:lnSpc>
              <a:buNone/>
            </a:pPr>
            <a:r>
              <a:rPr lang="el-GR" altLang="en-US" sz="2400" b="1" dirty="0"/>
              <a:t>Ίδια Κεφάλαια</a:t>
            </a:r>
            <a:r>
              <a:rPr lang="en-US" altLang="en-US" sz="2400" b="1" dirty="0"/>
              <a:t>.</a:t>
            </a:r>
          </a:p>
          <a:p>
            <a:pPr marL="291600" lvl="1" indent="-291600" eaLnBrk="1" hangingPunct="1">
              <a:lnSpc>
                <a:spcPct val="80000"/>
              </a:lnSpc>
              <a:spcBef>
                <a:spcPts val="400"/>
              </a:spcBef>
              <a:buSzPct val="100000"/>
            </a:pPr>
            <a:r>
              <a:rPr lang="el-GR" altLang="en-US" sz="2000" dirty="0"/>
              <a:t>Προνομιούχες και κοινές μετοχές</a:t>
            </a:r>
            <a:r>
              <a:rPr lang="en-US" altLang="en-US" sz="2000" dirty="0"/>
              <a:t>.</a:t>
            </a:r>
          </a:p>
          <a:p>
            <a:pPr marL="291600" lvl="1" indent="-291600" eaLnBrk="1" hangingPunct="1">
              <a:lnSpc>
                <a:spcPct val="80000"/>
              </a:lnSpc>
              <a:spcBef>
                <a:spcPts val="400"/>
              </a:spcBef>
              <a:buSzPct val="100000"/>
            </a:pPr>
            <a:r>
              <a:rPr lang="el-GR" sz="2000" dirty="0"/>
              <a:t>Πλεόνασμα και καταβεβλημένο κεφάλαιο</a:t>
            </a:r>
            <a:r>
              <a:rPr lang="en-US" altLang="en-US" sz="2000" dirty="0"/>
              <a:t>.</a:t>
            </a:r>
          </a:p>
          <a:p>
            <a:pPr marL="291600" lvl="1" indent="-291600" eaLnBrk="1" hangingPunct="1">
              <a:lnSpc>
                <a:spcPct val="80000"/>
              </a:lnSpc>
              <a:spcBef>
                <a:spcPts val="400"/>
              </a:spcBef>
              <a:buSzPct val="100000"/>
            </a:pPr>
            <a:r>
              <a:rPr lang="el-GR" altLang="en-US" sz="2000" dirty="0"/>
              <a:t>Παρακρατηθέντα κέρδη</a:t>
            </a:r>
            <a:r>
              <a:rPr lang="en-US" altLang="en-US" sz="2000" dirty="0"/>
              <a:t>.</a:t>
            </a:r>
          </a:p>
        </p:txBody>
      </p:sp>
      <p:sp>
        <p:nvSpPr>
          <p:cNvPr id="6" name="Slide Number Placeholder 5"/>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12</a:t>
            </a:fld>
            <a:endParaRPr lang="en-US" altLang="en-US" dirty="0"/>
          </a:p>
        </p:txBody>
      </p:sp>
    </p:spTree>
    <p:extLst>
      <p:ext uri="{BB962C8B-B14F-4D97-AF65-F5344CB8AC3E}">
        <p14:creationId xmlns:p14="http://schemas.microsoft.com/office/powerpoint/2010/main" val="4205321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48961"/>
          </a:xfrm>
        </p:spPr>
        <p:txBody>
          <a:bodyPr/>
          <a:lstStyle/>
          <a:p>
            <a:r>
              <a:rPr lang="el-GR" sz="2800" dirty="0"/>
              <a:t>Στοιχεία Ενεργητικού και Παθητικού Εκτός-Ισολογισμού</a:t>
            </a:r>
            <a:endParaRPr lang="en-US" sz="2800" dirty="0"/>
          </a:p>
        </p:txBody>
      </p:sp>
      <p:sp>
        <p:nvSpPr>
          <p:cNvPr id="3" name="Content Placeholder 2"/>
          <p:cNvSpPr>
            <a:spLocks noGrp="1"/>
          </p:cNvSpPr>
          <p:nvPr>
            <p:ph idx="1"/>
          </p:nvPr>
        </p:nvSpPr>
        <p:spPr>
          <a:xfrm>
            <a:off x="267885" y="913775"/>
            <a:ext cx="8372004" cy="2515225"/>
          </a:xfrm>
        </p:spPr>
        <p:txBody>
          <a:bodyPr/>
          <a:lstStyle/>
          <a:p>
            <a:pPr marL="0" indent="0" eaLnBrk="1" hangingPunct="1">
              <a:lnSpc>
                <a:spcPct val="80000"/>
              </a:lnSpc>
              <a:buNone/>
            </a:pPr>
            <a:r>
              <a:rPr lang="el-GR" sz="2400" dirty="0"/>
              <a:t>Τα στοιχεία εκτός ισολογισμού (OBS) θεωρούνται υπό αίρεση στοιχεία ενεργητικού και παθητικού που μπορούν να επηρεάσουν τη μελλοντική κατάσταση του ισολογισμού ή της κατάστασης αποτελέσματος ενός χρηματοπιστωτικού ιδρύματος.</a:t>
            </a:r>
            <a:r>
              <a:rPr lang="en-US" sz="2400" dirty="0"/>
              <a:t> </a:t>
            </a:r>
            <a:endParaRPr lang="el-GR" altLang="en-US" sz="2400" b="1" dirty="0"/>
          </a:p>
          <a:p>
            <a:pPr marL="0" indent="0" eaLnBrk="1" hangingPunct="1">
              <a:lnSpc>
                <a:spcPct val="80000"/>
              </a:lnSpc>
              <a:buNone/>
            </a:pPr>
            <a:r>
              <a:rPr lang="el-GR" sz="2400" b="1" dirty="0"/>
              <a:t>Δανειακές Δεσμεύσεις (</a:t>
            </a:r>
            <a:r>
              <a:rPr lang="en-US" sz="2400" b="1" dirty="0"/>
              <a:t>credit lines)</a:t>
            </a:r>
            <a:r>
              <a:rPr lang="en-US" altLang="en-US" sz="2100" b="1" dirty="0"/>
              <a:t>.</a:t>
            </a:r>
          </a:p>
          <a:p>
            <a:pPr marL="291600" lvl="1" indent="-291600" eaLnBrk="1" hangingPunct="1">
              <a:lnSpc>
                <a:spcPct val="80000"/>
              </a:lnSpc>
              <a:spcBef>
                <a:spcPts val="1000"/>
              </a:spcBef>
              <a:buSzPct val="100000"/>
            </a:pPr>
            <a:r>
              <a:rPr lang="en-US" sz="1600" dirty="0" err="1"/>
              <a:t>Η</a:t>
            </a:r>
            <a:r>
              <a:rPr lang="en-US" sz="1600" dirty="0"/>
              <a:t> </a:t>
            </a:r>
            <a:r>
              <a:rPr lang="en-US" sz="1600" dirty="0" err="1"/>
              <a:t>συμφωνί</a:t>
            </a:r>
            <a:r>
              <a:rPr lang="en-US" sz="1600" dirty="0"/>
              <a:t>α </a:t>
            </a:r>
            <a:r>
              <a:rPr lang="en-US" sz="1600" b="1" dirty="0" err="1"/>
              <a:t>δ</a:t>
            </a:r>
            <a:r>
              <a:rPr lang="en-US" sz="1600" b="1" dirty="0"/>
              <a:t>α</a:t>
            </a:r>
            <a:r>
              <a:rPr lang="en-US" sz="1600" b="1" dirty="0" err="1"/>
              <a:t>νει</a:t>
            </a:r>
            <a:r>
              <a:rPr lang="en-US" sz="1600" b="1" dirty="0"/>
              <a:t>α</a:t>
            </a:r>
            <a:r>
              <a:rPr lang="en-US" sz="1600" b="1" dirty="0" err="1"/>
              <a:t>κής</a:t>
            </a:r>
            <a:r>
              <a:rPr lang="en-US" sz="1600" b="1" dirty="0"/>
              <a:t> </a:t>
            </a:r>
            <a:r>
              <a:rPr lang="en-US" sz="1600" b="1" dirty="0" err="1"/>
              <a:t>δέσμευσης</a:t>
            </a:r>
            <a:r>
              <a:rPr lang="en-US" sz="1600" dirty="0"/>
              <a:t> </a:t>
            </a:r>
            <a:r>
              <a:rPr lang="en-US" sz="1600" dirty="0" err="1"/>
              <a:t>είν</a:t>
            </a:r>
            <a:r>
              <a:rPr lang="en-US" sz="1600" dirty="0"/>
              <a:t>α</a:t>
            </a:r>
            <a:r>
              <a:rPr lang="en-US" sz="1600" dirty="0" err="1"/>
              <a:t>ι</a:t>
            </a:r>
            <a:r>
              <a:rPr lang="en-US" sz="1600" dirty="0"/>
              <a:t> </a:t>
            </a:r>
            <a:r>
              <a:rPr lang="en-US" sz="1600" dirty="0" err="1"/>
              <a:t>μι</a:t>
            </a:r>
            <a:r>
              <a:rPr lang="en-US" sz="1600" dirty="0"/>
              <a:t>α </a:t>
            </a:r>
            <a:r>
              <a:rPr lang="en-US" sz="1600" dirty="0" err="1"/>
              <a:t>συμ</a:t>
            </a:r>
            <a:r>
              <a:rPr lang="en-US" sz="1600" dirty="0"/>
              <a:t>βα</a:t>
            </a:r>
            <a:r>
              <a:rPr lang="en-US" sz="1600" dirty="0" err="1"/>
              <a:t>τική</a:t>
            </a:r>
            <a:r>
              <a:rPr lang="en-US" sz="1600" dirty="0"/>
              <a:t> </a:t>
            </a:r>
            <a:r>
              <a:rPr lang="en-US" sz="1600" dirty="0" err="1"/>
              <a:t>δέσμευση</a:t>
            </a:r>
            <a:r>
              <a:rPr lang="en-US" sz="1600" dirty="0"/>
              <a:t> π</a:t>
            </a:r>
            <a:r>
              <a:rPr lang="en-US" sz="1600" dirty="0" err="1"/>
              <a:t>ου</a:t>
            </a:r>
            <a:r>
              <a:rPr lang="en-US" sz="1600" dirty="0"/>
              <a:t> </a:t>
            </a:r>
            <a:r>
              <a:rPr lang="en-US" sz="1600" dirty="0" err="1"/>
              <a:t>εφ</a:t>
            </a:r>
            <a:r>
              <a:rPr lang="en-US" sz="1600" dirty="0"/>
              <a:t>α</a:t>
            </a:r>
            <a:r>
              <a:rPr lang="en-US" sz="1600" dirty="0" err="1"/>
              <a:t>ρμόζετ</a:t>
            </a:r>
            <a:r>
              <a:rPr lang="en-US" sz="1600" dirty="0"/>
              <a:t>α</a:t>
            </a:r>
            <a:r>
              <a:rPr lang="en-US" sz="1600" dirty="0" err="1"/>
              <a:t>ι</a:t>
            </a:r>
            <a:r>
              <a:rPr lang="en-US" sz="1600" dirty="0"/>
              <a:t> απ</a:t>
            </a:r>
            <a:r>
              <a:rPr lang="en-US" sz="1600" dirty="0" err="1"/>
              <a:t>ό</a:t>
            </a:r>
            <a:r>
              <a:rPr lang="en-US" sz="1600" dirty="0"/>
              <a:t> </a:t>
            </a:r>
            <a:r>
              <a:rPr lang="en-US" sz="1600" dirty="0" err="1"/>
              <a:t>μι</a:t>
            </a:r>
            <a:r>
              <a:rPr lang="en-US" sz="1600" dirty="0"/>
              <a:t>α </a:t>
            </a:r>
            <a:r>
              <a:rPr lang="en-US" sz="1600" dirty="0" err="1"/>
              <a:t>τρά</a:t>
            </a:r>
            <a:r>
              <a:rPr lang="en-US" sz="1600" dirty="0"/>
              <a:t>π</a:t>
            </a:r>
            <a:r>
              <a:rPr lang="en-US" sz="1600" dirty="0" err="1"/>
              <a:t>εζ</a:t>
            </a:r>
            <a:r>
              <a:rPr lang="en-US" sz="1600" dirty="0"/>
              <a:t>α </a:t>
            </a:r>
            <a:r>
              <a:rPr lang="en-US" sz="1600" dirty="0" err="1"/>
              <a:t>ή</a:t>
            </a:r>
            <a:r>
              <a:rPr lang="en-US" sz="1600" dirty="0"/>
              <a:t> </a:t>
            </a:r>
            <a:r>
              <a:rPr lang="en-US" sz="1600" dirty="0" err="1"/>
              <a:t>έν</a:t>
            </a:r>
            <a:r>
              <a:rPr lang="en-US" sz="1600" dirty="0"/>
              <a:t>α </a:t>
            </a:r>
            <a:r>
              <a:rPr lang="en-US" sz="1600" dirty="0" err="1"/>
              <a:t>χρημ</a:t>
            </a:r>
            <a:r>
              <a:rPr lang="en-US" sz="1600" dirty="0"/>
              <a:t>α</a:t>
            </a:r>
            <a:r>
              <a:rPr lang="en-US" sz="1600" dirty="0" err="1"/>
              <a:t>το</a:t>
            </a:r>
            <a:r>
              <a:rPr lang="en-US" sz="1600" dirty="0"/>
              <a:t>π</a:t>
            </a:r>
            <a:r>
              <a:rPr lang="en-US" sz="1600" dirty="0" err="1"/>
              <a:t>ιστωτικό</a:t>
            </a:r>
            <a:r>
              <a:rPr lang="en-US" sz="1600" dirty="0"/>
              <a:t> </a:t>
            </a:r>
            <a:r>
              <a:rPr lang="en-US" sz="1600" dirty="0" err="1"/>
              <a:t>ίδρυμ</a:t>
            </a:r>
            <a:r>
              <a:rPr lang="en-US" sz="1600" dirty="0"/>
              <a:t>α (</a:t>
            </a:r>
            <a:r>
              <a:rPr lang="en-US" sz="1600" dirty="0" err="1"/>
              <a:t>ό</a:t>
            </a:r>
            <a:r>
              <a:rPr lang="en-US" sz="1600" dirty="0"/>
              <a:t>π</a:t>
            </a:r>
            <a:r>
              <a:rPr lang="en-US" sz="1600" dirty="0" err="1"/>
              <a:t>ως</a:t>
            </a:r>
            <a:r>
              <a:rPr lang="en-US" sz="1600" dirty="0"/>
              <a:t> </a:t>
            </a:r>
            <a:r>
              <a:rPr lang="en-US" sz="1600" dirty="0" err="1"/>
              <a:t>μι</a:t>
            </a:r>
            <a:r>
              <a:rPr lang="en-US" sz="1600" dirty="0"/>
              <a:t>α α</a:t>
            </a:r>
            <a:r>
              <a:rPr lang="en-US" sz="1600" dirty="0" err="1"/>
              <a:t>σφ</a:t>
            </a:r>
            <a:r>
              <a:rPr lang="en-US" sz="1600" dirty="0"/>
              <a:t>α</a:t>
            </a:r>
            <a:r>
              <a:rPr lang="en-US" sz="1600" dirty="0" err="1"/>
              <a:t>λιστική</a:t>
            </a:r>
            <a:r>
              <a:rPr lang="en-US" sz="1600" dirty="0"/>
              <a:t> </a:t>
            </a:r>
            <a:r>
              <a:rPr lang="en-US" sz="1600" dirty="0" err="1"/>
              <a:t>ετ</a:t>
            </a:r>
            <a:r>
              <a:rPr lang="en-US" sz="1600" dirty="0"/>
              <a:t>α</a:t>
            </a:r>
            <a:r>
              <a:rPr lang="en-US" sz="1600" dirty="0" err="1"/>
              <a:t>ιρεί</a:t>
            </a:r>
            <a:r>
              <a:rPr lang="en-US" sz="1600" dirty="0"/>
              <a:t>α) </a:t>
            </a:r>
            <a:r>
              <a:rPr lang="en-US" sz="1600" dirty="0" err="1"/>
              <a:t>με</a:t>
            </a:r>
            <a:r>
              <a:rPr lang="en-US" sz="1600" dirty="0"/>
              <a:t> </a:t>
            </a:r>
            <a:r>
              <a:rPr lang="en-US" sz="1600" dirty="0" err="1"/>
              <a:t>σκο</a:t>
            </a:r>
            <a:r>
              <a:rPr lang="en-US" sz="1600" dirty="0"/>
              <a:t>π</a:t>
            </a:r>
            <a:r>
              <a:rPr lang="en-US" sz="1600" dirty="0" err="1"/>
              <a:t>ό</a:t>
            </a:r>
            <a:r>
              <a:rPr lang="en-US" sz="1600" dirty="0"/>
              <a:t> </a:t>
            </a:r>
            <a:r>
              <a:rPr lang="en-US" sz="1600" dirty="0" err="1"/>
              <a:t>ν</a:t>
            </a:r>
            <a:r>
              <a:rPr lang="en-US" sz="1600" dirty="0"/>
              <a:t>α </a:t>
            </a:r>
            <a:r>
              <a:rPr lang="en-US" sz="1600" dirty="0" err="1"/>
              <a:t>δ</a:t>
            </a:r>
            <a:r>
              <a:rPr lang="en-US" sz="1600" dirty="0"/>
              <a:t>α</a:t>
            </a:r>
            <a:r>
              <a:rPr lang="en-US" sz="1600" dirty="0" err="1"/>
              <a:t>νείσει</a:t>
            </a:r>
            <a:r>
              <a:rPr lang="en-US" sz="1600" dirty="0"/>
              <a:t> </a:t>
            </a:r>
            <a:r>
              <a:rPr lang="en-US" sz="1600" dirty="0" err="1"/>
              <a:t>στον</a:t>
            </a:r>
            <a:r>
              <a:rPr lang="en-US" sz="1600" dirty="0"/>
              <a:t> π</a:t>
            </a:r>
            <a:r>
              <a:rPr lang="en-US" sz="1600" dirty="0" err="1"/>
              <a:t>ελάτη</a:t>
            </a:r>
            <a:r>
              <a:rPr lang="en-US" sz="1600" dirty="0"/>
              <a:t> </a:t>
            </a:r>
            <a:r>
              <a:rPr lang="en-US" sz="1600" dirty="0" err="1"/>
              <a:t>έν</a:t>
            </a:r>
            <a:r>
              <a:rPr lang="en-US" sz="1600" dirty="0"/>
              <a:t>α π</a:t>
            </a:r>
            <a:r>
              <a:rPr lang="en-US" sz="1600" dirty="0" err="1"/>
              <a:t>ροσυμφωνημένο</a:t>
            </a:r>
            <a:r>
              <a:rPr lang="en-US" sz="1600" dirty="0"/>
              <a:t> </a:t>
            </a:r>
            <a:r>
              <a:rPr lang="en-US" sz="1600" dirty="0" err="1"/>
              <a:t>μέγιστο</a:t>
            </a:r>
            <a:r>
              <a:rPr lang="en-US" sz="1600" dirty="0"/>
              <a:t> π</a:t>
            </a:r>
            <a:r>
              <a:rPr lang="en-US" sz="1600" dirty="0" err="1"/>
              <a:t>οσό</a:t>
            </a:r>
            <a:r>
              <a:rPr lang="en-US" sz="1600" dirty="0"/>
              <a:t> </a:t>
            </a:r>
            <a:r>
              <a:rPr lang="en-US" sz="1600" dirty="0" err="1"/>
              <a:t>χρημάτων</a:t>
            </a:r>
            <a:r>
              <a:rPr lang="en-US" sz="1600" dirty="0"/>
              <a:t> </a:t>
            </a:r>
            <a:r>
              <a:rPr lang="en-US" sz="1600" dirty="0" err="1"/>
              <a:t>με</a:t>
            </a:r>
            <a:r>
              <a:rPr lang="en-US" sz="1600" dirty="0"/>
              <a:t> </a:t>
            </a:r>
            <a:r>
              <a:rPr lang="en-US" sz="1600" dirty="0" err="1"/>
              <a:t>συγκεκριμένους</a:t>
            </a:r>
            <a:r>
              <a:rPr lang="en-US" sz="1600" dirty="0"/>
              <a:t> </a:t>
            </a:r>
            <a:r>
              <a:rPr lang="en-US" sz="1600" dirty="0" err="1"/>
              <a:t>όρους</a:t>
            </a:r>
            <a:r>
              <a:rPr lang="en-US" sz="1600" dirty="0"/>
              <a:t> </a:t>
            </a:r>
            <a:r>
              <a:rPr lang="en-US" sz="1600" dirty="0" err="1"/>
              <a:t>ε</a:t>
            </a:r>
            <a:r>
              <a:rPr lang="en-US" sz="1600" dirty="0"/>
              <a:t>π</a:t>
            </a:r>
            <a:r>
              <a:rPr lang="en-US" sz="1600" dirty="0" err="1"/>
              <a:t>ιτοκίου</a:t>
            </a:r>
            <a:r>
              <a:rPr lang="el-GR" sz="1600" dirty="0"/>
              <a:t>.</a:t>
            </a:r>
            <a:endParaRPr lang="en-US" sz="1600" dirty="0"/>
          </a:p>
        </p:txBody>
      </p:sp>
      <p:sp>
        <p:nvSpPr>
          <p:cNvPr id="4" name="Content Placeholder 3"/>
          <p:cNvSpPr>
            <a:spLocks noGrp="1"/>
          </p:cNvSpPr>
          <p:nvPr>
            <p:ph idx="13"/>
          </p:nvPr>
        </p:nvSpPr>
        <p:spPr>
          <a:xfrm>
            <a:off x="114300" y="3431943"/>
            <a:ext cx="8229600" cy="1070295"/>
          </a:xfrm>
        </p:spPr>
        <p:txBody>
          <a:bodyPr/>
          <a:lstStyle/>
          <a:p>
            <a:pPr marL="0" indent="0" eaLnBrk="1" hangingPunct="1">
              <a:lnSpc>
                <a:spcPct val="80000"/>
              </a:lnSpc>
              <a:buNone/>
            </a:pPr>
            <a:r>
              <a:rPr lang="el-GR" sz="2400" b="1" dirty="0"/>
              <a:t>Ενέγγυες Πιστώσεις.</a:t>
            </a:r>
            <a:endParaRPr lang="en-US" altLang="en-US" sz="2100" b="1" dirty="0"/>
          </a:p>
          <a:p>
            <a:pPr marL="291600" lvl="1" indent="-291600" eaLnBrk="1" hangingPunct="1">
              <a:lnSpc>
                <a:spcPct val="80000"/>
              </a:lnSpc>
              <a:spcBef>
                <a:spcPts val="1000"/>
              </a:spcBef>
              <a:buSzPct val="100000"/>
            </a:pPr>
            <a:r>
              <a:rPr lang="el-GR" sz="1800" dirty="0"/>
              <a:t>Εμπορικές Ενέγγυες Πιστώσεις.</a:t>
            </a:r>
          </a:p>
          <a:p>
            <a:pPr marL="291600" lvl="1" indent="-291600" eaLnBrk="1" hangingPunct="1">
              <a:lnSpc>
                <a:spcPct val="80000"/>
              </a:lnSpc>
              <a:spcBef>
                <a:spcPts val="1000"/>
              </a:spcBef>
              <a:buSzPct val="100000"/>
            </a:pPr>
            <a:r>
              <a:rPr lang="el-GR" sz="1800" dirty="0"/>
              <a:t>Πιστωτικές Επιστολές σε Αναμονή</a:t>
            </a:r>
            <a:r>
              <a:rPr lang="en-US" altLang="en-US" sz="1800" dirty="0"/>
              <a:t>.</a:t>
            </a:r>
            <a:endParaRPr lang="en-IN" sz="1800" dirty="0"/>
          </a:p>
        </p:txBody>
      </p:sp>
      <p:sp>
        <p:nvSpPr>
          <p:cNvPr id="5" name="Content Placeholder 4"/>
          <p:cNvSpPr>
            <a:spLocks noGrp="1"/>
          </p:cNvSpPr>
          <p:nvPr>
            <p:ph idx="14"/>
          </p:nvPr>
        </p:nvSpPr>
        <p:spPr>
          <a:xfrm>
            <a:off x="267885" y="4505744"/>
            <a:ext cx="8229600" cy="909428"/>
          </a:xfrm>
        </p:spPr>
        <p:txBody>
          <a:bodyPr/>
          <a:lstStyle/>
          <a:p>
            <a:pPr marL="0" indent="0" eaLnBrk="1" hangingPunct="1">
              <a:lnSpc>
                <a:spcPct val="80000"/>
              </a:lnSpc>
              <a:buNone/>
            </a:pPr>
            <a:r>
              <a:rPr lang="el-GR" sz="2400" b="1" dirty="0"/>
              <a:t>Πωληθέντα Δάνεια</a:t>
            </a:r>
            <a:r>
              <a:rPr lang="en-US" sz="2400" b="1" dirty="0"/>
              <a:t> </a:t>
            </a:r>
            <a:endParaRPr lang="el-GR" sz="2400" b="1" dirty="0"/>
          </a:p>
          <a:p>
            <a:pPr marL="0" indent="0" eaLnBrk="1" hangingPunct="1">
              <a:lnSpc>
                <a:spcPct val="80000"/>
              </a:lnSpc>
              <a:buNone/>
            </a:pPr>
            <a:r>
              <a:rPr lang="el-GR" sz="2000" dirty="0"/>
              <a:t>Δάνεια τα οποία έχει δημιουργήσει μια τράπεζα και στη συνέχεια έχει πωλήσει σε άλλους επενδυτές με το ενδεχόμενο μελλοντικής επιστροφής στην τράπεζα.</a:t>
            </a:r>
            <a:endParaRPr lang="en-IN" sz="2000" dirty="0"/>
          </a:p>
        </p:txBody>
      </p:sp>
      <p:sp>
        <p:nvSpPr>
          <p:cNvPr id="6" name="Content Placeholder 5"/>
          <p:cNvSpPr>
            <a:spLocks noGrp="1"/>
          </p:cNvSpPr>
          <p:nvPr>
            <p:ph idx="15"/>
          </p:nvPr>
        </p:nvSpPr>
        <p:spPr>
          <a:xfrm>
            <a:off x="267885" y="5578982"/>
            <a:ext cx="8229600" cy="915420"/>
          </a:xfrm>
        </p:spPr>
        <p:txBody>
          <a:bodyPr/>
          <a:lstStyle/>
          <a:p>
            <a:pPr marL="0" indent="0" eaLnBrk="1" hangingPunct="1">
              <a:lnSpc>
                <a:spcPct val="80000"/>
              </a:lnSpc>
              <a:buNone/>
            </a:pPr>
            <a:r>
              <a:rPr lang="el-GR" sz="2400" b="1" dirty="0"/>
              <a:t>Συμβόλαια Χρηματοοικονομικών Παραγώγων</a:t>
            </a:r>
            <a:r>
              <a:rPr lang="en-US" altLang="en-US" sz="2100" b="1" dirty="0"/>
              <a:t>.</a:t>
            </a:r>
          </a:p>
          <a:p>
            <a:pPr marL="291600" lvl="1" indent="-291600" eaLnBrk="1" hangingPunct="1">
              <a:lnSpc>
                <a:spcPct val="80000"/>
              </a:lnSpc>
              <a:spcBef>
                <a:spcPts val="1000"/>
              </a:spcBef>
              <a:buSzPct val="100000"/>
            </a:pPr>
            <a:r>
              <a:rPr lang="el-GR" altLang="en-US" sz="1600" dirty="0"/>
              <a:t>Θ</a:t>
            </a:r>
            <a:r>
              <a:rPr lang="el-GR" sz="1600" dirty="0"/>
              <a:t>έσεις συμβολαίων μελλοντικής εκπλήρωσης, προθεσμιακών συμβολαίων, συμφωνιών ανταλλαγής και δικαιωμάτων προαίρεσης που λαμβάνονται από μια τράπεζα για την αντιστάθμιση και άλλους σκοπούς. </a:t>
            </a:r>
            <a:endParaRPr lang="en-US" altLang="en-US" sz="1600" dirty="0"/>
          </a:p>
        </p:txBody>
      </p:sp>
      <p:sp>
        <p:nvSpPr>
          <p:cNvPr id="7" name="Slide Number Placeholder 6"/>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13</a:t>
            </a:fld>
            <a:endParaRPr lang="en-US" altLang="en-US" dirty="0"/>
          </a:p>
        </p:txBody>
      </p:sp>
    </p:spTree>
    <p:extLst>
      <p:ext uri="{BB962C8B-B14F-4D97-AF65-F5344CB8AC3E}">
        <p14:creationId xmlns:p14="http://schemas.microsoft.com/office/powerpoint/2010/main" val="2431875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B2E36-29A5-D464-FF46-2134B180076B}"/>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4BDABEB-9F56-F2B3-800C-0F87F9EEC801}"/>
              </a:ext>
            </a:extLst>
          </p:cNvPr>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14</a:t>
            </a:fld>
            <a:endParaRPr lang="en-US" altLang="en-US" dirty="0"/>
          </a:p>
        </p:txBody>
      </p:sp>
      <p:pic>
        <p:nvPicPr>
          <p:cNvPr id="6" name="Picture 5">
            <a:extLst>
              <a:ext uri="{FF2B5EF4-FFF2-40B4-BE49-F238E27FC236}">
                <a16:creationId xmlns:a16="http://schemas.microsoft.com/office/drawing/2014/main" id="{80CFD484-1DDA-A1D5-B5F9-DEDCE881C541}"/>
              </a:ext>
            </a:extLst>
          </p:cNvPr>
          <p:cNvPicPr>
            <a:picLocks noChangeAspect="1"/>
          </p:cNvPicPr>
          <p:nvPr/>
        </p:nvPicPr>
        <p:blipFill>
          <a:blip r:embed="rId2"/>
          <a:stretch>
            <a:fillRect/>
          </a:stretch>
        </p:blipFill>
        <p:spPr>
          <a:xfrm>
            <a:off x="950216" y="1610340"/>
            <a:ext cx="6966717" cy="4273223"/>
          </a:xfrm>
          <a:prstGeom prst="rect">
            <a:avLst/>
          </a:prstGeom>
        </p:spPr>
      </p:pic>
      <p:sp>
        <p:nvSpPr>
          <p:cNvPr id="9" name="Title 1">
            <a:extLst>
              <a:ext uri="{FF2B5EF4-FFF2-40B4-BE49-F238E27FC236}">
                <a16:creationId xmlns:a16="http://schemas.microsoft.com/office/drawing/2014/main" id="{0F6A7344-C9D2-2E2A-23F4-9DAEFBD9F7F7}"/>
              </a:ext>
            </a:extLst>
          </p:cNvPr>
          <p:cNvSpPr>
            <a:spLocks noGrp="1"/>
          </p:cNvSpPr>
          <p:nvPr>
            <p:ph type="title"/>
          </p:nvPr>
        </p:nvSpPr>
        <p:spPr>
          <a:xfrm>
            <a:off x="457200" y="122238"/>
            <a:ext cx="7543800" cy="1295400"/>
          </a:xfrm>
        </p:spPr>
        <p:txBody>
          <a:bodyPr/>
          <a:lstStyle/>
          <a:p>
            <a:r>
              <a:rPr lang="el-GR" sz="2800" dirty="0"/>
              <a:t>Στοιχεία Ενεργητικού και Παθητικού Εκτός-Ισολογισμού</a:t>
            </a:r>
            <a:endParaRPr lang="en-US" sz="2800" dirty="0"/>
          </a:p>
        </p:txBody>
      </p:sp>
    </p:spTree>
    <p:extLst>
      <p:ext uri="{BB962C8B-B14F-4D97-AF65-F5344CB8AC3E}">
        <p14:creationId xmlns:p14="http://schemas.microsoft.com/office/powerpoint/2010/main" val="2455645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a:t>Άλλες Δραστηριότητες Δημιουργίας Εσόδων</a:t>
            </a:r>
            <a:endParaRPr lang="en-US" sz="4000" dirty="0"/>
          </a:p>
        </p:txBody>
      </p:sp>
      <p:sp>
        <p:nvSpPr>
          <p:cNvPr id="3" name="Content Placeholder 2"/>
          <p:cNvSpPr>
            <a:spLocks noGrp="1"/>
          </p:cNvSpPr>
          <p:nvPr>
            <p:ph idx="1"/>
          </p:nvPr>
        </p:nvSpPr>
        <p:spPr>
          <a:xfrm>
            <a:off x="457200" y="1524658"/>
            <a:ext cx="8229600" cy="952916"/>
          </a:xfrm>
        </p:spPr>
        <p:txBody>
          <a:bodyPr/>
          <a:lstStyle/>
          <a:p>
            <a:pPr marL="0" indent="0" eaLnBrk="1" hangingPunct="1">
              <a:lnSpc>
                <a:spcPct val="80000"/>
              </a:lnSpc>
              <a:buNone/>
            </a:pPr>
            <a:r>
              <a:rPr lang="el-GR" sz="2400" b="1" dirty="0"/>
              <a:t>Υπηρεσία Διαχείρισης Καταπιστεύματος</a:t>
            </a:r>
            <a:r>
              <a:rPr lang="en-US" altLang="en-US" sz="2400" dirty="0"/>
              <a:t>.</a:t>
            </a:r>
          </a:p>
          <a:p>
            <a:pPr marL="291600" lvl="1" indent="-291600" eaLnBrk="1" hangingPunct="1">
              <a:lnSpc>
                <a:spcPct val="80000"/>
              </a:lnSpc>
              <a:spcBef>
                <a:spcPts val="1000"/>
              </a:spcBef>
              <a:buSzPct val="100000"/>
            </a:pPr>
            <a:r>
              <a:rPr lang="el-GR" sz="2000" dirty="0"/>
              <a:t>Το τμήμα καταπιστεύματος μιας εμπορικής τράπεζας κατέχει και διαχειρίζεται περιουσιακά στοιχεία για ιδιώτες ή εταιρείες. </a:t>
            </a:r>
            <a:endParaRPr lang="en-IN" sz="2000" dirty="0"/>
          </a:p>
        </p:txBody>
      </p:sp>
      <p:sp>
        <p:nvSpPr>
          <p:cNvPr id="4" name="Content Placeholder 3"/>
          <p:cNvSpPr>
            <a:spLocks noGrp="1"/>
          </p:cNvSpPr>
          <p:nvPr>
            <p:ph idx="13"/>
          </p:nvPr>
        </p:nvSpPr>
        <p:spPr>
          <a:xfrm>
            <a:off x="457200" y="2634630"/>
            <a:ext cx="8229600" cy="1588739"/>
          </a:xfrm>
        </p:spPr>
        <p:txBody>
          <a:bodyPr/>
          <a:lstStyle/>
          <a:p>
            <a:pPr marL="0" indent="0" eaLnBrk="1" hangingPunct="1">
              <a:lnSpc>
                <a:spcPct val="80000"/>
              </a:lnSpc>
              <a:buNone/>
            </a:pPr>
            <a:r>
              <a:rPr lang="el-GR" sz="2400" b="1" dirty="0"/>
              <a:t>Υπηρεσίες Επεξεργασίας Δεδομένων</a:t>
            </a:r>
            <a:r>
              <a:rPr lang="en-US" altLang="en-US" sz="2400" dirty="0"/>
              <a:t>.</a:t>
            </a:r>
          </a:p>
          <a:p>
            <a:pPr marL="291600" lvl="1" indent="-291600" eaLnBrk="1" hangingPunct="1">
              <a:lnSpc>
                <a:spcPct val="80000"/>
              </a:lnSpc>
              <a:spcBef>
                <a:spcPts val="1000"/>
              </a:spcBef>
              <a:buSzPct val="100000"/>
            </a:pPr>
            <a:r>
              <a:rPr lang="el-GR" sz="2000" dirty="0"/>
              <a:t>Οι εμπορικές τράπεζες παρέχουν υπηρεσίες επεξεργασίας χρηματοοικονομικών δεδομένων για τους πελάτες επιχειρήσεων οι οποίες περιλαμβάνουν τη διαχείριση εισπρακτέων λογαριασμών πελατών και πιστωτικών λογαριασμών. </a:t>
            </a:r>
          </a:p>
          <a:p>
            <a:pPr marL="291600" lvl="1" indent="-291600" eaLnBrk="1" hangingPunct="1">
              <a:lnSpc>
                <a:spcPct val="80000"/>
              </a:lnSpc>
              <a:spcBef>
                <a:spcPts val="1000"/>
              </a:spcBef>
              <a:buSzPct val="100000"/>
            </a:pPr>
            <a:r>
              <a:rPr lang="el-GR" sz="2000" dirty="0"/>
              <a:t>Οι τραπεζικές υπηρεσίες διαχείρισης ρευστών διαθεσίμων περιλαμβάνουν την παροχή υπηρεσιών lockbox (επίσπευση πληρωμής τιμολογίων).</a:t>
            </a:r>
            <a:r>
              <a:rPr lang="en-US" sz="2000" dirty="0"/>
              <a:t> </a:t>
            </a:r>
            <a:endParaRPr lang="en-IN" sz="2000" dirty="0"/>
          </a:p>
        </p:txBody>
      </p:sp>
      <p:sp>
        <p:nvSpPr>
          <p:cNvPr id="5" name="Content Placeholder 4"/>
          <p:cNvSpPr>
            <a:spLocks noGrp="1"/>
          </p:cNvSpPr>
          <p:nvPr>
            <p:ph idx="14"/>
          </p:nvPr>
        </p:nvSpPr>
        <p:spPr>
          <a:xfrm>
            <a:off x="457200" y="5006226"/>
            <a:ext cx="8229600" cy="1040870"/>
          </a:xfrm>
        </p:spPr>
        <p:txBody>
          <a:bodyPr/>
          <a:lstStyle/>
          <a:p>
            <a:pPr marL="0" indent="0" eaLnBrk="1" hangingPunct="1">
              <a:lnSpc>
                <a:spcPct val="80000"/>
              </a:lnSpc>
              <a:buNone/>
            </a:pPr>
            <a:r>
              <a:rPr lang="el-GR" sz="2400" b="1" dirty="0"/>
              <a:t>Συμφωνίες Τραπεζικής Ανταπόκρισης </a:t>
            </a:r>
            <a:r>
              <a:rPr lang="en-US" sz="2400" b="1" dirty="0"/>
              <a:t>(Corresponding Banking)</a:t>
            </a:r>
            <a:r>
              <a:rPr lang="en-US" altLang="en-US" sz="2400" dirty="0"/>
              <a:t>.</a:t>
            </a:r>
          </a:p>
          <a:p>
            <a:pPr marL="291600" lvl="1" indent="-291600" eaLnBrk="1" hangingPunct="1">
              <a:lnSpc>
                <a:spcPct val="80000"/>
              </a:lnSpc>
              <a:spcBef>
                <a:spcPts val="1000"/>
              </a:spcBef>
              <a:buSzPct val="100000"/>
            </a:pPr>
            <a:r>
              <a:rPr lang="el-GR" sz="2000" dirty="0"/>
              <a:t>Παροχή τραπεζικών υπηρεσιών σε άλλες τράπεζες που δεν διαθέτουν το ανθρώπινο δυναμικό για την εκτέλεση αυτών των υπηρεσιών</a:t>
            </a:r>
            <a:r>
              <a:rPr lang="en-US" sz="2000" dirty="0"/>
              <a:t> (Check clearing, FX trading, hedging </a:t>
            </a:r>
            <a:r>
              <a:rPr lang="en-US" sz="2000" dirty="0" err="1"/>
              <a:t>etc</a:t>
            </a:r>
            <a:r>
              <a:rPr lang="en-US" sz="2000" dirty="0"/>
              <a:t>)</a:t>
            </a:r>
            <a:r>
              <a:rPr lang="el-GR" sz="2000" dirty="0"/>
              <a:t>.</a:t>
            </a:r>
            <a:r>
              <a:rPr lang="en-US" sz="2000" dirty="0"/>
              <a:t> </a:t>
            </a:r>
            <a:endParaRPr lang="en-IN" sz="2000" dirty="0"/>
          </a:p>
        </p:txBody>
      </p:sp>
      <p:sp>
        <p:nvSpPr>
          <p:cNvPr id="6" name="Slide Number Placeholder 5"/>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15</a:t>
            </a:fld>
            <a:endParaRPr lang="en-US" altLang="en-US" dirty="0"/>
          </a:p>
        </p:txBody>
      </p:sp>
    </p:spTree>
    <p:extLst>
      <p:ext uri="{BB962C8B-B14F-4D97-AF65-F5344CB8AC3E}">
        <p14:creationId xmlns:p14="http://schemas.microsoft.com/office/powerpoint/2010/main" val="875356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a:t>Κατάσταση Αποτελεσμάτων Χρήσης</a:t>
            </a:r>
            <a:endParaRPr lang="en-IN" dirty="0"/>
          </a:p>
        </p:txBody>
      </p:sp>
      <p:sp>
        <p:nvSpPr>
          <p:cNvPr id="3" name="Content Placeholder 2"/>
          <p:cNvSpPr>
            <a:spLocks noGrp="1"/>
          </p:cNvSpPr>
          <p:nvPr>
            <p:ph idx="1"/>
          </p:nvPr>
        </p:nvSpPr>
        <p:spPr/>
        <p:txBody>
          <a:bodyPr/>
          <a:lstStyle/>
          <a:p>
            <a:pPr marL="0" indent="0" eaLnBrk="1" hangingPunct="1">
              <a:buNone/>
            </a:pPr>
            <a:r>
              <a:rPr lang="el-GR" altLang="en-US" sz="2300" b="1" dirty="0"/>
              <a:t>Κατάσταση Αποτελέσματος</a:t>
            </a:r>
            <a:r>
              <a:rPr lang="en-US" altLang="en-US" sz="2300" b="1" dirty="0"/>
              <a:t> </a:t>
            </a:r>
            <a:r>
              <a:rPr lang="el-GR" altLang="en-US" sz="2300" b="1" dirty="0"/>
              <a:t>Χρήσης </a:t>
            </a:r>
            <a:r>
              <a:rPr lang="en-US" altLang="en-US" sz="2300" b="1" dirty="0"/>
              <a:t>(Income statement).</a:t>
            </a:r>
          </a:p>
          <a:p>
            <a:pPr marL="291600" lvl="1" indent="-291600" eaLnBrk="1" hangingPunct="1">
              <a:spcBef>
                <a:spcPts val="1000"/>
              </a:spcBef>
              <a:buSzPct val="100000"/>
            </a:pPr>
            <a:r>
              <a:rPr lang="el-GR" sz="2000" dirty="0"/>
              <a:t>Προσδιορίζει τα τοκοφόρα έσοδα και έξοδα, το καθαρό εισόδημα από τόκους, τα ποσά για προβλέψεις επισφαλών δανείων, τα μη τοκοφόρα έσοδα και έξοδα, το εισόδημα προ φόρων και έκτακτες οφειλές, και το καθαρό εισόδημα για τις τράπεζες που προέρχεται από τις δραστηριότητες εντός και εκτός ισολογισμού</a:t>
            </a:r>
            <a:r>
              <a:rPr lang="en-US" altLang="en-US" sz="2000" dirty="0"/>
              <a:t>.</a:t>
            </a:r>
          </a:p>
          <a:p>
            <a:pPr marL="291600" lvl="1" indent="-291600" eaLnBrk="1" hangingPunct="1">
              <a:spcBef>
                <a:spcPts val="1000"/>
              </a:spcBef>
              <a:buSzPct val="100000"/>
            </a:pPr>
            <a:r>
              <a:rPr lang="el-GR" altLang="en-US" sz="2000" b="1" dirty="0"/>
              <a:t>Καθαρό εισόδημα από τόκους</a:t>
            </a:r>
            <a:r>
              <a:rPr lang="en-US" altLang="en-US" sz="2000" dirty="0"/>
              <a:t>= </a:t>
            </a:r>
            <a:r>
              <a:rPr lang="el-GR" altLang="en-US" sz="2000" dirty="0"/>
              <a:t>Έσοδα από τόκους</a:t>
            </a:r>
            <a:r>
              <a:rPr lang="en-US" altLang="en-US" sz="2000" dirty="0"/>
              <a:t>− </a:t>
            </a:r>
            <a:r>
              <a:rPr lang="el-GR" altLang="en-US" sz="2000" dirty="0"/>
              <a:t>έξοδα τόκων</a:t>
            </a:r>
            <a:r>
              <a:rPr lang="en-US" altLang="en-US" sz="2000" dirty="0"/>
              <a:t>.</a:t>
            </a:r>
          </a:p>
          <a:p>
            <a:pPr marL="291600" lvl="1" indent="-291600" eaLnBrk="1" hangingPunct="1">
              <a:spcBef>
                <a:spcPts val="1000"/>
              </a:spcBef>
              <a:buSzPct val="100000"/>
            </a:pPr>
            <a:r>
              <a:rPr lang="el-GR" altLang="en-US" sz="2000" b="1" dirty="0"/>
              <a:t>Καθαρό μη τοκοφόρο εισόδημα</a:t>
            </a:r>
            <a:r>
              <a:rPr lang="en-US" altLang="en-US" sz="2000" dirty="0"/>
              <a:t>= </a:t>
            </a:r>
            <a:r>
              <a:rPr lang="el-GR" altLang="en-US" sz="2000" dirty="0"/>
              <a:t>Μη τοκοφόρα έσοδα</a:t>
            </a:r>
            <a:r>
              <a:rPr lang="en-US" altLang="en-US" sz="2000" dirty="0"/>
              <a:t>− </a:t>
            </a:r>
            <a:r>
              <a:rPr lang="el-GR" altLang="en-US" sz="2000" dirty="0"/>
              <a:t>άτοκα εξομοιούμενα έξοδα (μη τοκοφόρα έξοδα)</a:t>
            </a:r>
            <a:r>
              <a:rPr lang="en-US" altLang="en-US" sz="2000" dirty="0"/>
              <a:t>.</a:t>
            </a:r>
          </a:p>
          <a:p>
            <a:pPr marL="291600" lvl="1" indent="-291600" eaLnBrk="1" hangingPunct="1">
              <a:spcBef>
                <a:spcPts val="1000"/>
              </a:spcBef>
              <a:buSzPct val="100000"/>
            </a:pPr>
            <a:r>
              <a:rPr lang="el-GR" altLang="en-US" sz="2000" b="1" dirty="0"/>
              <a:t>Εισόδημα προ φόρων και έκτακτων οφειλών </a:t>
            </a:r>
            <a:r>
              <a:rPr lang="en-US" altLang="en-US" sz="2000" dirty="0"/>
              <a:t>(</a:t>
            </a:r>
            <a:r>
              <a:rPr lang="en-US" altLang="en-US" sz="2000" b="1" dirty="0"/>
              <a:t>E</a:t>
            </a:r>
            <a:r>
              <a:rPr lang="en-US" altLang="en-US" sz="100" b="1" dirty="0"/>
              <a:t> </a:t>
            </a:r>
            <a:r>
              <a:rPr lang="en-US" altLang="en-US" sz="2000" b="1" dirty="0"/>
              <a:t>B</a:t>
            </a:r>
            <a:r>
              <a:rPr lang="en-US" altLang="en-US" sz="100" b="1" dirty="0"/>
              <a:t> </a:t>
            </a:r>
            <a:r>
              <a:rPr lang="en-US" altLang="en-US" sz="2000" b="1" dirty="0"/>
              <a:t>T</a:t>
            </a:r>
            <a:r>
              <a:rPr lang="en-US" altLang="en-US" sz="100" b="1" dirty="0"/>
              <a:t> </a:t>
            </a:r>
            <a:r>
              <a:rPr lang="en-US" altLang="en-US" sz="2000" b="1" dirty="0"/>
              <a:t>E</a:t>
            </a:r>
            <a:r>
              <a:rPr lang="en-US" altLang="en-US" sz="100" b="1" dirty="0"/>
              <a:t> </a:t>
            </a:r>
            <a:r>
              <a:rPr lang="en-US" altLang="en-US" sz="2000" b="1" dirty="0"/>
              <a:t>I</a:t>
            </a:r>
            <a:r>
              <a:rPr lang="en-US" altLang="en-US" sz="2000" dirty="0"/>
              <a:t>) = </a:t>
            </a:r>
            <a:r>
              <a:rPr lang="el-GR" altLang="en-US" sz="2000" dirty="0"/>
              <a:t>καθαρό εισόδημα από τόκους</a:t>
            </a:r>
            <a:r>
              <a:rPr lang="en-US" altLang="en-US" sz="2000" dirty="0"/>
              <a:t> – </a:t>
            </a:r>
            <a:r>
              <a:rPr lang="el-GR" altLang="en-US" sz="2000" dirty="0"/>
              <a:t>προβλέψεις για επισφαλή δάνεια</a:t>
            </a:r>
            <a:r>
              <a:rPr lang="en-US" altLang="en-US" sz="2000" dirty="0"/>
              <a:t> + </a:t>
            </a:r>
            <a:r>
              <a:rPr lang="el-GR" altLang="en-US" sz="2000" dirty="0"/>
              <a:t>μη τοκοφόρα έσοδα</a:t>
            </a:r>
            <a:r>
              <a:rPr lang="en-US" altLang="en-US" sz="2000" dirty="0"/>
              <a:t>− </a:t>
            </a:r>
            <a:r>
              <a:rPr lang="el-GR" altLang="en-US" sz="2000" dirty="0"/>
              <a:t>άτοκα εξομοιούμενα έξοδα</a:t>
            </a:r>
            <a:r>
              <a:rPr lang="en-US" altLang="en-US" sz="2000" dirty="0"/>
              <a:t>.</a:t>
            </a:r>
          </a:p>
          <a:p>
            <a:pPr marL="291600" lvl="1" indent="-291600" eaLnBrk="1" hangingPunct="1">
              <a:spcBef>
                <a:spcPts val="1000"/>
              </a:spcBef>
              <a:buSzPct val="100000"/>
            </a:pPr>
            <a:r>
              <a:rPr lang="el-GR" altLang="en-US" sz="2000" b="1" dirty="0"/>
              <a:t>Καθαρό εισόδημα</a:t>
            </a:r>
            <a:r>
              <a:rPr lang="en-US" altLang="en-US" sz="2000" dirty="0"/>
              <a:t>= E</a:t>
            </a:r>
            <a:r>
              <a:rPr lang="en-US" altLang="en-US" sz="100" dirty="0"/>
              <a:t> </a:t>
            </a:r>
            <a:r>
              <a:rPr lang="en-US" altLang="en-US" sz="2000" dirty="0"/>
              <a:t>B</a:t>
            </a:r>
            <a:r>
              <a:rPr lang="en-US" altLang="en-US" sz="100" dirty="0"/>
              <a:t> </a:t>
            </a:r>
            <a:r>
              <a:rPr lang="en-US" altLang="en-US" sz="2000" dirty="0"/>
              <a:t>T</a:t>
            </a:r>
            <a:r>
              <a:rPr lang="en-US" altLang="en-US" sz="100" dirty="0"/>
              <a:t> </a:t>
            </a:r>
            <a:r>
              <a:rPr lang="en-US" altLang="en-US" sz="2000" dirty="0"/>
              <a:t>E</a:t>
            </a:r>
            <a:r>
              <a:rPr lang="en-US" altLang="en-US" sz="100" dirty="0"/>
              <a:t> </a:t>
            </a:r>
            <a:r>
              <a:rPr lang="en-US" altLang="en-US" sz="2000" dirty="0"/>
              <a:t>I − </a:t>
            </a:r>
            <a:r>
              <a:rPr lang="el-GR" altLang="en-US" sz="2000" dirty="0"/>
              <a:t>φόρος εισοδήματος</a:t>
            </a:r>
            <a:r>
              <a:rPr lang="en-US" altLang="en-US" sz="2000" dirty="0"/>
              <a:t>+/− </a:t>
            </a:r>
            <a:r>
              <a:rPr lang="el-GR" altLang="en-US" sz="2000" dirty="0"/>
              <a:t>έκτακτες οφειλές</a:t>
            </a:r>
            <a:endParaRPr lang="en-US" altLang="en-US" sz="2000" dirty="0"/>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16</a:t>
            </a:fld>
            <a:endParaRPr lang="en-US" altLang="en-US" dirty="0"/>
          </a:p>
        </p:txBody>
      </p:sp>
    </p:spTree>
    <p:extLst>
      <p:ext uri="{BB962C8B-B14F-4D97-AF65-F5344CB8AC3E}">
        <p14:creationId xmlns:p14="http://schemas.microsoft.com/office/powerpoint/2010/main" val="926354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200" dirty="0"/>
              <a:t>Άμεση Σχέση μεταξύ Κατάστασης Αποτελεσμάτων Χρήσης και Ισολογισμού</a:t>
            </a:r>
            <a:endParaRPr lang="en-US" sz="3200" dirty="0"/>
          </a:p>
        </p:txBody>
      </p:sp>
      <p:sp>
        <p:nvSpPr>
          <p:cNvPr id="3" name="Content Placeholder 2"/>
          <p:cNvSpPr>
            <a:spLocks noGrp="1"/>
          </p:cNvSpPr>
          <p:nvPr>
            <p:ph idx="1"/>
          </p:nvPr>
        </p:nvSpPr>
        <p:spPr>
          <a:xfrm>
            <a:off x="457200" y="1719263"/>
            <a:ext cx="8229600" cy="801995"/>
          </a:xfrm>
        </p:spPr>
        <p:txBody>
          <a:bodyPr/>
          <a:lstStyle/>
          <a:p>
            <a:pPr marL="291600" lvl="1" indent="-291600" eaLnBrk="1" hangingPunct="1">
              <a:spcBef>
                <a:spcPts val="1000"/>
              </a:spcBef>
              <a:buSzPct val="100000"/>
            </a:pPr>
            <a:r>
              <a:rPr lang="el-GR" altLang="en-US" sz="2400" dirty="0"/>
              <a:t>Υπάρχει άμεση σχέση μεταξύ της κατάστασης αποτελέσματος και των στοιχείων του ισολογισμού των εμπορικών τραπεζών</a:t>
            </a:r>
            <a:r>
              <a:rPr lang="en-US" altLang="en-US" sz="2400" dirty="0"/>
              <a:t>.</a:t>
            </a:r>
          </a:p>
        </p:txBody>
      </p:sp>
      <p:sp>
        <p:nvSpPr>
          <p:cNvPr id="5" name="Content Placeholder 4"/>
          <p:cNvSpPr>
            <a:spLocks noGrp="1"/>
          </p:cNvSpPr>
          <p:nvPr>
            <p:ph idx="14"/>
          </p:nvPr>
        </p:nvSpPr>
        <p:spPr>
          <a:xfrm>
            <a:off x="1091954" y="3826274"/>
            <a:ext cx="6800295" cy="2432481"/>
          </a:xfrm>
        </p:spPr>
        <p:txBody>
          <a:bodyPr/>
          <a:lstStyle/>
          <a:p>
            <a:pPr marL="0" indent="0">
              <a:buNone/>
            </a:pPr>
            <a:r>
              <a:rPr lang="el-GR" sz="1400" dirty="0"/>
              <a:t>NI = καθαρό εισόδημα της τράπεζας </a:t>
            </a:r>
            <a:r>
              <a:rPr lang="en-US" sz="1400" dirty="0">
                <a:solidFill>
                  <a:srgbClr val="FF0000"/>
                </a:solidFill>
              </a:rPr>
              <a:t>(</a:t>
            </a:r>
            <a:r>
              <a:rPr lang="el-GR" sz="1400" dirty="0">
                <a:solidFill>
                  <a:srgbClr val="FF0000"/>
                </a:solidFill>
              </a:rPr>
              <a:t>αποτέλεσμα χρήσης)</a:t>
            </a:r>
            <a:endParaRPr lang="en-US" sz="1400" dirty="0">
              <a:solidFill>
                <a:srgbClr val="FF0000"/>
              </a:solidFill>
            </a:endParaRPr>
          </a:p>
          <a:p>
            <a:pPr marL="0" indent="0">
              <a:buNone/>
            </a:pPr>
            <a:r>
              <a:rPr lang="el-GR" sz="1400" dirty="0"/>
              <a:t>A</a:t>
            </a:r>
            <a:r>
              <a:rPr lang="el-GR" sz="1400" baseline="-25000" dirty="0"/>
              <a:t>n</a:t>
            </a:r>
            <a:r>
              <a:rPr lang="el-GR" sz="1400" dirty="0"/>
              <a:t> = δολαριακή αξία του n ενεργητικού στοιχείου της τράπεζας </a:t>
            </a:r>
            <a:r>
              <a:rPr lang="en-US" sz="1400" dirty="0">
                <a:solidFill>
                  <a:srgbClr val="FF0000"/>
                </a:solidFill>
              </a:rPr>
              <a:t>(</a:t>
            </a:r>
            <a:r>
              <a:rPr lang="el-GR" sz="1400" dirty="0">
                <a:solidFill>
                  <a:srgbClr val="FF0000"/>
                </a:solidFill>
              </a:rPr>
              <a:t>στοιχείο ισολογισμού)</a:t>
            </a:r>
            <a:br>
              <a:rPr lang="el-GR" sz="1400" dirty="0"/>
            </a:br>
            <a:r>
              <a:rPr lang="el-GR" sz="1400" dirty="0"/>
              <a:t>L</a:t>
            </a:r>
            <a:r>
              <a:rPr lang="el-GR" sz="1400" baseline="-25000" dirty="0"/>
              <a:t>m</a:t>
            </a:r>
            <a:r>
              <a:rPr lang="el-GR" sz="1400" dirty="0"/>
              <a:t> = δολαριακή αξία του m παθητικού στοιχείου της τράπεζας </a:t>
            </a:r>
            <a:r>
              <a:rPr lang="en-US" sz="1400" dirty="0">
                <a:solidFill>
                  <a:srgbClr val="FF0000"/>
                </a:solidFill>
              </a:rPr>
              <a:t>(</a:t>
            </a:r>
            <a:r>
              <a:rPr lang="el-GR" sz="1400" dirty="0">
                <a:solidFill>
                  <a:srgbClr val="FF0000"/>
                </a:solidFill>
              </a:rPr>
              <a:t>στοιχείο ισολογισμού)</a:t>
            </a:r>
            <a:br>
              <a:rPr lang="el-GR" sz="1400" dirty="0"/>
            </a:br>
            <a:r>
              <a:rPr lang="el-GR" sz="1400" dirty="0"/>
              <a:t>r</a:t>
            </a:r>
            <a:r>
              <a:rPr lang="el-GR" sz="1400" baseline="-25000" dirty="0"/>
              <a:t>n</a:t>
            </a:r>
            <a:r>
              <a:rPr lang="el-GR" sz="1400" dirty="0"/>
              <a:t> = το επιτόκιο που εισπράττεται στο n ενεργητικό στοιχείο της τράπεζας</a:t>
            </a:r>
            <a:br>
              <a:rPr lang="el-GR" sz="1400" dirty="0"/>
            </a:br>
            <a:r>
              <a:rPr lang="el-GR" sz="1400" dirty="0"/>
              <a:t>r</a:t>
            </a:r>
            <a:r>
              <a:rPr lang="el-GR" sz="1400" baseline="-25000" dirty="0"/>
              <a:t>m</a:t>
            </a:r>
            <a:r>
              <a:rPr lang="el-GR" sz="1400" dirty="0"/>
              <a:t> = το επιτόκιο που καταβάλλεται στο m στοιχείο παθητικού της τράπεζας</a:t>
            </a:r>
            <a:br>
              <a:rPr lang="el-GR" sz="1400" dirty="0"/>
            </a:br>
            <a:r>
              <a:rPr lang="el-GR" sz="1400" dirty="0"/>
              <a:t>P = ποσά για προβλέψεις επισφαλών δανείων </a:t>
            </a:r>
            <a:r>
              <a:rPr lang="en-US" sz="1400" dirty="0">
                <a:solidFill>
                  <a:srgbClr val="FF0000"/>
                </a:solidFill>
              </a:rPr>
              <a:t>(</a:t>
            </a:r>
            <a:r>
              <a:rPr lang="el-GR" sz="1400" dirty="0">
                <a:solidFill>
                  <a:srgbClr val="FF0000"/>
                </a:solidFill>
              </a:rPr>
              <a:t>στοιχείο ισολογισμού)</a:t>
            </a:r>
            <a:br>
              <a:rPr lang="el-GR" sz="1400" dirty="0"/>
            </a:br>
            <a:r>
              <a:rPr lang="el-GR" sz="1400" dirty="0"/>
              <a:t>NII = μη τοκοφόρα έσοδα που έχει αποκομίσει η τράπεζα, συμπεριλαμβανομένου των εσόδων από τις δραστηριότητες εκτός ισολογισμού</a:t>
            </a:r>
            <a:br>
              <a:rPr lang="el-GR" sz="1400" dirty="0"/>
            </a:br>
            <a:r>
              <a:rPr lang="el-GR" sz="1400" dirty="0"/>
              <a:t>NIE = άτοκα εξομοιούμενα έξοδα που πραγματοποιήθηκαν από την τράπεζα </a:t>
            </a:r>
            <a:br>
              <a:rPr lang="el-GR" sz="1400" dirty="0"/>
            </a:br>
            <a:r>
              <a:rPr lang="el-GR" sz="1400" dirty="0"/>
              <a:t>T = Φόροι και έκτακτες οφειλές της τράπεζας</a:t>
            </a:r>
            <a:br>
              <a:rPr lang="el-GR" sz="1400" dirty="0"/>
            </a:br>
            <a:r>
              <a:rPr lang="el-GR" sz="1400" dirty="0"/>
              <a:t>N = Αριθμός των στοιχείων ενεργητικού που κατέχει η τράπεζα</a:t>
            </a:r>
            <a:br>
              <a:rPr lang="el-GR" sz="1400" dirty="0"/>
            </a:br>
            <a:r>
              <a:rPr lang="el-GR" sz="1400" dirty="0"/>
              <a:t>M = Αριθμός των στοιχείων παθητικού που κατέχει η τράπεζα</a:t>
            </a:r>
            <a:endParaRPr lang="en-US" sz="1400" dirty="0"/>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17</a:t>
            </a:fld>
            <a:endParaRPr lang="en-US" altLang="en-US" dirty="0"/>
          </a:p>
        </p:txBody>
      </p:sp>
      <p:pic>
        <p:nvPicPr>
          <p:cNvPr id="8" name="Picture 7">
            <a:extLst>
              <a:ext uri="{FF2B5EF4-FFF2-40B4-BE49-F238E27FC236}">
                <a16:creationId xmlns:a16="http://schemas.microsoft.com/office/drawing/2014/main" id="{8AC24EA8-23FB-279F-7959-8DF1304148D6}"/>
              </a:ext>
            </a:extLst>
          </p:cNvPr>
          <p:cNvPicPr>
            <a:picLocks noChangeAspect="1"/>
          </p:cNvPicPr>
          <p:nvPr/>
        </p:nvPicPr>
        <p:blipFill>
          <a:blip r:embed="rId2"/>
          <a:stretch>
            <a:fillRect/>
          </a:stretch>
        </p:blipFill>
        <p:spPr>
          <a:xfrm>
            <a:off x="2001592" y="2798322"/>
            <a:ext cx="4851414" cy="801995"/>
          </a:xfrm>
          <a:prstGeom prst="rect">
            <a:avLst/>
          </a:prstGeom>
        </p:spPr>
      </p:pic>
    </p:spTree>
    <p:extLst>
      <p:ext uri="{BB962C8B-B14F-4D97-AF65-F5344CB8AC3E}">
        <p14:creationId xmlns:p14="http://schemas.microsoft.com/office/powerpoint/2010/main" val="3600749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a:t>Παράδειγμα Κατάστασης Αποτελέσματος</a:t>
            </a:r>
            <a:endParaRPr lang="en-IN" dirty="0"/>
          </a:p>
        </p:txBody>
      </p:sp>
      <p:sp>
        <p:nvSpPr>
          <p:cNvPr id="3" name="Content Placeholder 2"/>
          <p:cNvSpPr>
            <a:spLocks noGrp="1"/>
          </p:cNvSpPr>
          <p:nvPr>
            <p:ph idx="1"/>
          </p:nvPr>
        </p:nvSpPr>
        <p:spPr>
          <a:xfrm>
            <a:off x="353428" y="1412472"/>
            <a:ext cx="8229600" cy="1595437"/>
          </a:xfrm>
        </p:spPr>
        <p:txBody>
          <a:bodyPr/>
          <a:lstStyle/>
          <a:p>
            <a:pPr marL="0" indent="0" eaLnBrk="1" hangingPunct="1">
              <a:lnSpc>
                <a:spcPct val="80000"/>
              </a:lnSpc>
              <a:spcAft>
                <a:spcPts val="1000"/>
              </a:spcAft>
              <a:buNone/>
            </a:pPr>
            <a:r>
              <a:rPr lang="el-GR" altLang="en-US" sz="2200" dirty="0">
                <a:solidFill>
                  <a:srgbClr val="FF0000"/>
                </a:solidFill>
              </a:rPr>
              <a:t>Έστω η τράπεζα έχει ίδια κεφάλαια </a:t>
            </a:r>
            <a:r>
              <a:rPr lang="en-US" altLang="en-US" sz="2200" dirty="0">
                <a:solidFill>
                  <a:srgbClr val="FF0000"/>
                </a:solidFill>
              </a:rPr>
              <a:t>$200, </a:t>
            </a:r>
            <a:r>
              <a:rPr lang="el-GR" altLang="en-US" sz="2200" dirty="0">
                <a:solidFill>
                  <a:srgbClr val="FF0000"/>
                </a:solidFill>
              </a:rPr>
              <a:t>έξοδα τόκων </a:t>
            </a:r>
            <a:r>
              <a:rPr lang="en-US" altLang="en-US" sz="2200" dirty="0">
                <a:solidFill>
                  <a:srgbClr val="FF0000"/>
                </a:solidFill>
              </a:rPr>
              <a:t>$90, </a:t>
            </a:r>
            <a:r>
              <a:rPr lang="el-GR" altLang="en-US" sz="2200" dirty="0">
                <a:solidFill>
                  <a:srgbClr val="FF0000"/>
                </a:solidFill>
              </a:rPr>
              <a:t>προβλέψεις για επισφαλή δάνεια </a:t>
            </a:r>
            <a:r>
              <a:rPr lang="en-US" altLang="en-US" sz="2200" dirty="0">
                <a:solidFill>
                  <a:srgbClr val="FF0000"/>
                </a:solidFill>
              </a:rPr>
              <a:t>(P) = $20, </a:t>
            </a:r>
            <a:r>
              <a:rPr lang="el-GR" altLang="en-US" sz="2200" dirty="0">
                <a:solidFill>
                  <a:srgbClr val="FF0000"/>
                </a:solidFill>
              </a:rPr>
              <a:t>καθαρό μη τοκοφόρο εισόδημα </a:t>
            </a:r>
            <a:r>
              <a:rPr lang="en-US" altLang="en-US" sz="2200" dirty="0">
                <a:solidFill>
                  <a:srgbClr val="FF0000"/>
                </a:solidFill>
              </a:rPr>
              <a:t>-$15, </a:t>
            </a:r>
            <a:r>
              <a:rPr lang="el-GR" altLang="en-US" sz="2200" dirty="0">
                <a:solidFill>
                  <a:srgbClr val="FF0000"/>
                </a:solidFill>
              </a:rPr>
              <a:t>και φορολογικό συντελεστή </a:t>
            </a:r>
            <a:r>
              <a:rPr lang="en-US" altLang="en-US" sz="2200" dirty="0">
                <a:solidFill>
                  <a:srgbClr val="FF0000"/>
                </a:solidFill>
              </a:rPr>
              <a:t>34%. </a:t>
            </a:r>
            <a:r>
              <a:rPr lang="el-GR" altLang="en-US" sz="2200" dirty="0">
                <a:solidFill>
                  <a:srgbClr val="FF0000"/>
                </a:solidFill>
              </a:rPr>
              <a:t>Ποιο είναι το ελάχιστο συνολικό έσοδο από τόκους προκειμένου ο </a:t>
            </a:r>
            <a:r>
              <a:rPr lang="en-US" altLang="en-US" sz="2200" dirty="0">
                <a:solidFill>
                  <a:srgbClr val="FF0000"/>
                </a:solidFill>
              </a:rPr>
              <a:t>R</a:t>
            </a:r>
            <a:r>
              <a:rPr lang="en-US" altLang="en-US" sz="100" dirty="0">
                <a:solidFill>
                  <a:srgbClr val="FF0000"/>
                </a:solidFill>
              </a:rPr>
              <a:t> </a:t>
            </a:r>
            <a:r>
              <a:rPr lang="en-US" altLang="en-US" sz="2200" dirty="0">
                <a:solidFill>
                  <a:srgbClr val="FF0000"/>
                </a:solidFill>
              </a:rPr>
              <a:t>O</a:t>
            </a:r>
            <a:r>
              <a:rPr lang="en-US" altLang="en-US" sz="100" dirty="0">
                <a:solidFill>
                  <a:srgbClr val="FF0000"/>
                </a:solidFill>
              </a:rPr>
              <a:t> </a:t>
            </a:r>
            <a:r>
              <a:rPr lang="en-US" altLang="en-US" sz="2200" dirty="0">
                <a:solidFill>
                  <a:srgbClr val="FF0000"/>
                </a:solidFill>
              </a:rPr>
              <a:t>E </a:t>
            </a:r>
            <a:r>
              <a:rPr lang="el-GR" altLang="en-US" sz="2200" dirty="0">
                <a:solidFill>
                  <a:srgbClr val="FF0000"/>
                </a:solidFill>
              </a:rPr>
              <a:t>της τράπεζας να είναι </a:t>
            </a:r>
            <a:r>
              <a:rPr lang="en-US" altLang="en-US" sz="2200" dirty="0">
                <a:solidFill>
                  <a:srgbClr val="FF0000"/>
                </a:solidFill>
              </a:rPr>
              <a:t>15%?  ($ </a:t>
            </a:r>
            <a:r>
              <a:rPr lang="el-GR" altLang="en-US" sz="2200" dirty="0">
                <a:solidFill>
                  <a:srgbClr val="FF0000"/>
                </a:solidFill>
              </a:rPr>
              <a:t>σε εκατ.</a:t>
            </a:r>
            <a:r>
              <a:rPr lang="en-US" altLang="en-US" sz="2200" dirty="0">
                <a:solidFill>
                  <a:srgbClr val="FF0000"/>
                </a:solidFill>
              </a:rPr>
              <a:t>).</a:t>
            </a:r>
          </a:p>
          <a:p>
            <a:pPr marL="0" indent="0" eaLnBrk="1" hangingPunct="1">
              <a:lnSpc>
                <a:spcPct val="80000"/>
              </a:lnSpc>
              <a:buNone/>
            </a:pPr>
            <a:r>
              <a:rPr lang="el-GR" altLang="en-US" sz="2200" dirty="0">
                <a:solidFill>
                  <a:srgbClr val="FF0000"/>
                </a:solidFill>
              </a:rPr>
              <a:t>Απαιτούμενα</a:t>
            </a:r>
            <a:r>
              <a:rPr lang="en-US" altLang="en-US" sz="2200" dirty="0">
                <a:solidFill>
                  <a:srgbClr val="FF0000"/>
                </a:solidFill>
              </a:rPr>
              <a:t> </a:t>
            </a:r>
          </a:p>
        </p:txBody>
      </p:sp>
      <p:graphicFrame>
        <p:nvGraphicFramePr>
          <p:cNvPr id="8" name="Object 7"/>
          <p:cNvGraphicFramePr>
            <a:graphicFrameLocks noChangeAspect="1"/>
          </p:cNvGraphicFramePr>
          <p:nvPr>
            <p:extLst>
              <p:ext uri="{D42A27DB-BD31-4B8C-83A1-F6EECF244321}">
                <p14:modId xmlns:p14="http://schemas.microsoft.com/office/powerpoint/2010/main" val="1753281595"/>
              </p:ext>
            </p:extLst>
          </p:nvPr>
        </p:nvGraphicFramePr>
        <p:xfrm>
          <a:off x="2143048" y="2829590"/>
          <a:ext cx="3058876" cy="675062"/>
        </p:xfrm>
        <a:graphic>
          <a:graphicData uri="http://schemas.openxmlformats.org/presentationml/2006/ole">
            <mc:AlternateContent xmlns:mc="http://schemas.openxmlformats.org/markup-compatibility/2006">
              <mc:Choice xmlns:v="urn:schemas-microsoft-com:vml" Requires="v">
                <p:oleObj name="Equation" r:id="rId2" imgW="1841400" imgH="406080" progId="Equation.DSMT4">
                  <p:embed/>
                </p:oleObj>
              </mc:Choice>
              <mc:Fallback>
                <p:oleObj name="Equation" r:id="rId2" imgW="1841400" imgH="406080" progId="Equation.DSMT4">
                  <p:embed/>
                  <p:pic>
                    <p:nvPicPr>
                      <p:cNvPr id="0" name=""/>
                      <p:cNvPicPr/>
                      <p:nvPr/>
                    </p:nvPicPr>
                    <p:blipFill>
                      <a:blip r:embed="rId3"/>
                      <a:stretch>
                        <a:fillRect/>
                      </a:stretch>
                    </p:blipFill>
                    <p:spPr>
                      <a:xfrm>
                        <a:off x="2143048" y="2829590"/>
                        <a:ext cx="3058876" cy="675062"/>
                      </a:xfrm>
                      <a:prstGeom prst="rect">
                        <a:avLst/>
                      </a:prstGeom>
                    </p:spPr>
                  </p:pic>
                </p:oleObj>
              </mc:Fallback>
            </mc:AlternateContent>
          </a:graphicData>
        </a:graphic>
      </p:graphicFrame>
      <p:sp>
        <p:nvSpPr>
          <p:cNvPr id="7" name="Content Placeholder 6"/>
          <p:cNvSpPr>
            <a:spLocks noGrp="1"/>
          </p:cNvSpPr>
          <p:nvPr>
            <p:ph idx="14"/>
          </p:nvPr>
        </p:nvSpPr>
        <p:spPr>
          <a:xfrm>
            <a:off x="457200" y="3501818"/>
            <a:ext cx="8229600" cy="1662404"/>
          </a:xfrm>
        </p:spPr>
        <p:txBody>
          <a:bodyPr/>
          <a:lstStyle/>
          <a:p>
            <a:pPr marL="0" indent="0" eaLnBrk="1" hangingPunct="1">
              <a:lnSpc>
                <a:spcPct val="80000"/>
              </a:lnSpc>
              <a:buNone/>
            </a:pPr>
            <a:r>
              <a:rPr lang="en-US" altLang="en-US" sz="2200" dirty="0">
                <a:solidFill>
                  <a:srgbClr val="FF0000"/>
                </a:solidFill>
              </a:rPr>
              <a:t>N</a:t>
            </a:r>
            <a:r>
              <a:rPr lang="en-US" altLang="en-US" sz="100" dirty="0">
                <a:solidFill>
                  <a:srgbClr val="FF0000"/>
                </a:solidFill>
              </a:rPr>
              <a:t> </a:t>
            </a:r>
            <a:r>
              <a:rPr lang="en-US" altLang="en-US" sz="2200" dirty="0">
                <a:solidFill>
                  <a:srgbClr val="FF0000"/>
                </a:solidFill>
              </a:rPr>
              <a:t>I = [</a:t>
            </a:r>
            <a:r>
              <a:rPr lang="el-GR" altLang="en-US" sz="2200" dirty="0">
                <a:solidFill>
                  <a:srgbClr val="FF0000"/>
                </a:solidFill>
              </a:rPr>
              <a:t>έσοδα από τόκους</a:t>
            </a:r>
            <a:r>
              <a:rPr lang="en-US" altLang="en-US" sz="2200" dirty="0">
                <a:solidFill>
                  <a:srgbClr val="FF0000"/>
                </a:solidFill>
              </a:rPr>
              <a:t>− </a:t>
            </a:r>
            <a:r>
              <a:rPr lang="el-GR" altLang="en-US" sz="2200" dirty="0">
                <a:solidFill>
                  <a:srgbClr val="FF0000"/>
                </a:solidFill>
              </a:rPr>
              <a:t>έξοδα τόκων</a:t>
            </a:r>
            <a:r>
              <a:rPr lang="en-US" altLang="en-US" sz="2200" dirty="0">
                <a:solidFill>
                  <a:srgbClr val="FF0000"/>
                </a:solidFill>
              </a:rPr>
              <a:t>− P + (N</a:t>
            </a:r>
            <a:r>
              <a:rPr lang="en-US" altLang="en-US" sz="100" dirty="0">
                <a:solidFill>
                  <a:srgbClr val="FF0000"/>
                </a:solidFill>
              </a:rPr>
              <a:t> </a:t>
            </a:r>
            <a:r>
              <a:rPr lang="en-US" altLang="en-US" sz="2200" dirty="0">
                <a:solidFill>
                  <a:srgbClr val="FF0000"/>
                </a:solidFill>
              </a:rPr>
              <a:t>I</a:t>
            </a:r>
            <a:r>
              <a:rPr lang="en-US" altLang="en-US" sz="100" dirty="0">
                <a:solidFill>
                  <a:srgbClr val="FF0000"/>
                </a:solidFill>
              </a:rPr>
              <a:t> </a:t>
            </a:r>
            <a:r>
              <a:rPr lang="en-US" altLang="en-US" sz="2200" dirty="0">
                <a:solidFill>
                  <a:srgbClr val="FF0000"/>
                </a:solidFill>
              </a:rPr>
              <a:t>I − N</a:t>
            </a:r>
            <a:r>
              <a:rPr lang="en-US" altLang="en-US" sz="100" dirty="0">
                <a:solidFill>
                  <a:srgbClr val="FF0000"/>
                </a:solidFill>
              </a:rPr>
              <a:t> </a:t>
            </a:r>
            <a:r>
              <a:rPr lang="en-US" altLang="en-US" sz="2200" dirty="0">
                <a:solidFill>
                  <a:srgbClr val="FF0000"/>
                </a:solidFill>
              </a:rPr>
              <a:t>I</a:t>
            </a:r>
            <a:r>
              <a:rPr lang="en-US" altLang="en-US" sz="100" dirty="0">
                <a:solidFill>
                  <a:srgbClr val="FF0000"/>
                </a:solidFill>
              </a:rPr>
              <a:t> </a:t>
            </a:r>
            <a:r>
              <a:rPr lang="en-US" altLang="en-US" sz="2200" dirty="0">
                <a:solidFill>
                  <a:srgbClr val="FF0000"/>
                </a:solidFill>
              </a:rPr>
              <a:t>E)] </a:t>
            </a:r>
            <a:r>
              <a:rPr lang="en-US" altLang="en-US" sz="2200" dirty="0">
                <a:solidFill>
                  <a:srgbClr val="FF0000"/>
                </a:solidFill>
                <a:sym typeface="Symbol" pitchFamily="18" charset="2"/>
              </a:rPr>
              <a:t></a:t>
            </a:r>
            <a:r>
              <a:rPr lang="en-US" altLang="en-US" sz="2200" dirty="0">
                <a:solidFill>
                  <a:srgbClr val="FF0000"/>
                </a:solidFill>
              </a:rPr>
              <a:t> (1 −</a:t>
            </a:r>
            <a:r>
              <a:rPr lang="el-GR" altLang="en-US" sz="2200" dirty="0">
                <a:solidFill>
                  <a:srgbClr val="FF0000"/>
                </a:solidFill>
              </a:rPr>
              <a:t>ΦΣ</a:t>
            </a:r>
            <a:r>
              <a:rPr lang="en-US" altLang="en-US" sz="2200" dirty="0">
                <a:solidFill>
                  <a:srgbClr val="FF0000"/>
                </a:solidFill>
              </a:rPr>
              <a:t>).</a:t>
            </a:r>
          </a:p>
          <a:p>
            <a:pPr marL="291600" lvl="1" indent="-291600" eaLnBrk="1" hangingPunct="1">
              <a:lnSpc>
                <a:spcPct val="80000"/>
              </a:lnSpc>
              <a:spcBef>
                <a:spcPts val="1000"/>
              </a:spcBef>
              <a:buSzPct val="100000"/>
            </a:pPr>
            <a:r>
              <a:rPr lang="en-US" altLang="en-US" sz="2000" dirty="0">
                <a:solidFill>
                  <a:srgbClr val="FF0000"/>
                </a:solidFill>
              </a:rPr>
              <a:t>$30 = [</a:t>
            </a:r>
            <a:r>
              <a:rPr lang="el-GR" altLang="en-US" sz="2000" dirty="0">
                <a:solidFill>
                  <a:srgbClr val="FF0000"/>
                </a:solidFill>
              </a:rPr>
              <a:t>Έσοδα από τόκους</a:t>
            </a:r>
            <a:r>
              <a:rPr lang="en-US" altLang="en-US" sz="2000" dirty="0">
                <a:solidFill>
                  <a:srgbClr val="FF0000"/>
                </a:solidFill>
              </a:rPr>
              <a:t> − $90 − $20 + − $15] </a:t>
            </a:r>
            <a:r>
              <a:rPr lang="en-US" altLang="en-US" sz="2000" dirty="0">
                <a:solidFill>
                  <a:srgbClr val="FF0000"/>
                </a:solidFill>
                <a:sym typeface="Symbol" pitchFamily="18" charset="2"/>
              </a:rPr>
              <a:t></a:t>
            </a:r>
            <a:r>
              <a:rPr lang="en-US" altLang="en-US" sz="2000" dirty="0">
                <a:solidFill>
                  <a:srgbClr val="FF0000"/>
                </a:solidFill>
              </a:rPr>
              <a:t> (1 − 0.34).</a:t>
            </a:r>
          </a:p>
          <a:p>
            <a:pPr marL="291600" lvl="1" indent="-291600" eaLnBrk="1" hangingPunct="1">
              <a:lnSpc>
                <a:spcPct val="80000"/>
              </a:lnSpc>
              <a:spcBef>
                <a:spcPts val="1000"/>
              </a:spcBef>
              <a:buSzPct val="100000"/>
            </a:pPr>
            <a:r>
              <a:rPr lang="el-GR" altLang="en-US" sz="2000" dirty="0">
                <a:solidFill>
                  <a:srgbClr val="FF0000"/>
                </a:solidFill>
              </a:rPr>
              <a:t>Απαιτούμενα έσοδα από τόκους</a:t>
            </a:r>
            <a:r>
              <a:rPr lang="en-US" altLang="en-US" sz="2000" dirty="0">
                <a:solidFill>
                  <a:srgbClr val="FF0000"/>
                </a:solidFill>
              </a:rPr>
              <a:t>= </a:t>
            </a:r>
            <a:r>
              <a:rPr lang="en-US" altLang="en-US" sz="2000" b="1" dirty="0">
                <a:solidFill>
                  <a:srgbClr val="FF0000"/>
                </a:solidFill>
              </a:rPr>
              <a:t>$170.45.</a:t>
            </a:r>
          </a:p>
        </p:txBody>
      </p:sp>
      <p:sp>
        <p:nvSpPr>
          <p:cNvPr id="5" name="Slide Number Placeholder 4"/>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18</a:t>
            </a:fld>
            <a:endParaRPr lang="en-US" altLang="en-US" dirty="0"/>
          </a:p>
        </p:txBody>
      </p:sp>
    </p:spTree>
    <p:extLst>
      <p:ext uri="{BB962C8B-B14F-4D97-AF65-F5344CB8AC3E}">
        <p14:creationId xmlns:p14="http://schemas.microsoft.com/office/powerpoint/2010/main" val="4090402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a:t>Ανάλυση Χρηματοοικονομικών Καταστάσεων</a:t>
            </a:r>
            <a:endParaRPr lang="en-IN" dirty="0"/>
          </a:p>
        </p:txBody>
      </p:sp>
      <p:sp>
        <p:nvSpPr>
          <p:cNvPr id="3" name="Content Placeholder 2"/>
          <p:cNvSpPr>
            <a:spLocks noGrp="1"/>
          </p:cNvSpPr>
          <p:nvPr>
            <p:ph idx="1"/>
          </p:nvPr>
        </p:nvSpPr>
        <p:spPr>
          <a:xfrm>
            <a:off x="457200" y="1719262"/>
            <a:ext cx="8229600" cy="2755083"/>
          </a:xfrm>
        </p:spPr>
        <p:txBody>
          <a:bodyPr/>
          <a:lstStyle/>
          <a:p>
            <a:pPr marL="0" indent="0" eaLnBrk="1" hangingPunct="1">
              <a:buNone/>
            </a:pPr>
            <a:r>
              <a:rPr lang="el-GR" altLang="en-US" sz="2200" b="1" dirty="0"/>
              <a:t>Η ανάλυση χρηματοοικονομικών καταστάσεων βασίζεται στην </a:t>
            </a:r>
            <a:r>
              <a:rPr lang="el-GR" sz="2400" dirty="0"/>
              <a:t>ανάλυση με τη χρήση λογιστικών αριθμοδεικτών</a:t>
            </a:r>
            <a:r>
              <a:rPr lang="en-US" altLang="en-US" sz="2200" dirty="0"/>
              <a:t>.</a:t>
            </a:r>
            <a:endParaRPr lang="en-US" altLang="en-US" sz="2200" b="1" dirty="0"/>
          </a:p>
          <a:p>
            <a:pPr marL="0" indent="0" eaLnBrk="1" hangingPunct="1">
              <a:buNone/>
            </a:pPr>
            <a:r>
              <a:rPr lang="el-GR" altLang="en-US" sz="2200" b="1" dirty="0"/>
              <a:t>Η διαχρονική ανάλυση </a:t>
            </a:r>
            <a:r>
              <a:rPr lang="el-GR" altLang="en-US" sz="2200" dirty="0"/>
              <a:t>είναι η ανάλυση των χρηματοοικονομικών καταστάσεων για μια περιόδο ετών.</a:t>
            </a:r>
            <a:endParaRPr lang="en-US" altLang="en-US" sz="2200" dirty="0"/>
          </a:p>
          <a:p>
            <a:pPr marL="0" indent="0" eaLnBrk="1" hangingPunct="1">
              <a:buNone/>
            </a:pPr>
            <a:r>
              <a:rPr lang="el-GR" altLang="en-US" sz="2200" b="1" dirty="0"/>
              <a:t>Η διαστρωματική ανάλυση </a:t>
            </a:r>
            <a:r>
              <a:rPr lang="el-GR" altLang="en-US" sz="2200" dirty="0"/>
              <a:t>είναι η ανάλυση των χρηματοοικονομικών καταστάσεων συγκρίνοντας την </a:t>
            </a:r>
            <a:r>
              <a:rPr lang="el-GR" sz="2200" dirty="0"/>
              <a:t>επίδοση μιας τράπεζας σε σχέση με τις ανταγωνίστριες τράπεζες</a:t>
            </a:r>
            <a:r>
              <a:rPr lang="el-GR" sz="2400" dirty="0"/>
              <a:t>.</a:t>
            </a:r>
            <a:r>
              <a:rPr lang="en-US" sz="2400" dirty="0"/>
              <a:t> </a:t>
            </a:r>
            <a:endParaRPr lang="el-GR" sz="2400" dirty="0"/>
          </a:p>
          <a:p>
            <a:pPr marL="0" indent="0" eaLnBrk="1" hangingPunct="1">
              <a:buNone/>
            </a:pPr>
            <a:r>
              <a:rPr lang="el-GR" sz="2000" dirty="0"/>
              <a:t>Ένα μέσο που διατίθεται συμβάλλοντας στη διαστρωματική ανάλυση είναι η έκθεση UBPR (Uniform Bank Performance Report ) που τηρείται από το Ομοσπονδιακό Συμβούλιο Ελέγχου Χρηματοπιστωτικών Ιδρυμάτων. </a:t>
            </a:r>
            <a:endParaRPr lang="en-IN" sz="2000" dirty="0"/>
          </a:p>
        </p:txBody>
      </p:sp>
      <p:sp>
        <p:nvSpPr>
          <p:cNvPr id="5" name="Content Placeholder 4"/>
          <p:cNvSpPr>
            <a:spLocks noGrp="1"/>
          </p:cNvSpPr>
          <p:nvPr>
            <p:ph idx="14"/>
          </p:nvPr>
        </p:nvSpPr>
        <p:spPr>
          <a:xfrm>
            <a:off x="354726" y="5470111"/>
            <a:ext cx="8229600" cy="798992"/>
          </a:xfrm>
        </p:spPr>
        <p:txBody>
          <a:bodyPr/>
          <a:lstStyle/>
          <a:p>
            <a:pPr marL="0" indent="0">
              <a:buNone/>
            </a:pPr>
            <a:r>
              <a:rPr lang="el-GR" altLang="en-US" sz="2200" dirty="0"/>
              <a:t>Στην πλειοψηφία των αναλύσεων έχουμε συνδυασμό διαχρονικής και διαστρωματικής ανάλυσης. </a:t>
            </a:r>
            <a:endParaRPr lang="en-US" altLang="en-US" sz="2200" dirty="0"/>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19</a:t>
            </a:fld>
            <a:endParaRPr lang="en-US" altLang="en-US" dirty="0"/>
          </a:p>
        </p:txBody>
      </p:sp>
    </p:spTree>
    <p:extLst>
      <p:ext uri="{BB962C8B-B14F-4D97-AF65-F5344CB8AC3E}">
        <p14:creationId xmlns:p14="http://schemas.microsoft.com/office/powerpoint/2010/main" val="2637091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543800" cy="808038"/>
          </a:xfrm>
        </p:spPr>
        <p:txBody>
          <a:bodyPr anchor="ctr"/>
          <a:lstStyle/>
          <a:p>
            <a:r>
              <a:rPr lang="el-GR" sz="4000" dirty="0"/>
              <a:t>Σύστημα Αξιολόγησης </a:t>
            </a:r>
            <a:r>
              <a:rPr lang="en-US" sz="4000" dirty="0"/>
              <a:t>CAMELS </a:t>
            </a:r>
            <a:r>
              <a:rPr lang="en-US" sz="1000" dirty="0"/>
              <a:t>1</a:t>
            </a:r>
            <a:endParaRPr lang="en-IN" sz="1000" dirty="0"/>
          </a:p>
        </p:txBody>
      </p:sp>
      <p:sp>
        <p:nvSpPr>
          <p:cNvPr id="3" name="Content Placeholder 2"/>
          <p:cNvSpPr>
            <a:spLocks noGrp="1"/>
          </p:cNvSpPr>
          <p:nvPr>
            <p:ph idx="1"/>
          </p:nvPr>
        </p:nvSpPr>
        <p:spPr>
          <a:xfrm>
            <a:off x="457200" y="702052"/>
            <a:ext cx="8229600" cy="5546347"/>
          </a:xfrm>
        </p:spPr>
        <p:txBody>
          <a:bodyPr/>
          <a:lstStyle/>
          <a:p>
            <a:pPr marL="0" indent="0" eaLnBrk="1" hangingPunct="1">
              <a:buNone/>
            </a:pPr>
            <a:r>
              <a:rPr lang="el-GR" altLang="en-US" sz="2400" dirty="0"/>
              <a:t>Οι ρυθμιστικές αρχές χρησιμοποιούν το σύστημα αξιολόγησης </a:t>
            </a:r>
            <a:r>
              <a:rPr lang="en-US" altLang="en-US" sz="2400" b="1" dirty="0"/>
              <a:t>CAMELS</a:t>
            </a:r>
            <a:r>
              <a:rPr lang="el-GR" altLang="en-US" sz="2400" b="1" dirty="0"/>
              <a:t> </a:t>
            </a:r>
            <a:r>
              <a:rPr lang="el-GR" altLang="en-US" sz="2400" dirty="0"/>
              <a:t>για να αξιολογήσουν την συνολική ασφάλεια και αξιοπιστία των τραπεζών</a:t>
            </a:r>
            <a:r>
              <a:rPr lang="en-US" altLang="en-US" sz="2400" dirty="0"/>
              <a:t>.</a:t>
            </a:r>
          </a:p>
          <a:p>
            <a:pPr marL="0" indent="0" eaLnBrk="1" hangingPunct="1">
              <a:buNone/>
            </a:pPr>
            <a:r>
              <a:rPr lang="el-GR" altLang="en-US" sz="2400" dirty="0"/>
              <a:t>Οι αξιολογήσεις από το σύστημα </a:t>
            </a:r>
            <a:r>
              <a:rPr lang="en-US" altLang="en-US" sz="2400" dirty="0"/>
              <a:t>CAMELS </a:t>
            </a:r>
            <a:r>
              <a:rPr lang="el-GR" altLang="en-US" sz="2400" dirty="0"/>
              <a:t>στηρίζονται σε μεγάλο βαθμό στις πληροφορίες που παρέχονται από τις οικονομικές καταστάσεις</a:t>
            </a:r>
            <a:r>
              <a:rPr lang="en-US" altLang="en-US" sz="2400" dirty="0"/>
              <a:t>.</a:t>
            </a:r>
          </a:p>
          <a:p>
            <a:pPr marL="0" indent="0" eaLnBrk="1" hangingPunct="1">
              <a:buNone/>
            </a:pPr>
            <a:r>
              <a:rPr lang="el-GR" altLang="en-US" sz="2400" dirty="0"/>
              <a:t>Παράμετροι συστήματος αξιολόγησης</a:t>
            </a:r>
            <a:r>
              <a:rPr lang="en-US" altLang="en-US" sz="2400" dirty="0"/>
              <a:t>.</a:t>
            </a:r>
          </a:p>
          <a:p>
            <a:pPr marL="291600" lvl="1" indent="-291600" eaLnBrk="1" hangingPunct="1">
              <a:spcBef>
                <a:spcPts val="1000"/>
              </a:spcBef>
              <a:buSzPct val="100000"/>
            </a:pPr>
            <a:r>
              <a:rPr lang="el-GR" altLang="en-US" sz="2200" b="1" dirty="0"/>
              <a:t>Κεφαλαιακή επάρκεια</a:t>
            </a:r>
            <a:r>
              <a:rPr lang="en-US" altLang="en-US" sz="2200" dirty="0"/>
              <a:t>.</a:t>
            </a:r>
          </a:p>
          <a:p>
            <a:pPr marL="291600" lvl="1" indent="-291600" eaLnBrk="1" hangingPunct="1">
              <a:spcBef>
                <a:spcPts val="1000"/>
              </a:spcBef>
              <a:buSzPct val="100000"/>
            </a:pPr>
            <a:r>
              <a:rPr lang="el-GR" altLang="en-US" sz="2200" b="1" dirty="0"/>
              <a:t>Ποιότητα ενεργητικού</a:t>
            </a:r>
            <a:r>
              <a:rPr lang="en-US" altLang="en-US" sz="2200" dirty="0"/>
              <a:t>.</a:t>
            </a:r>
          </a:p>
          <a:p>
            <a:pPr marL="291600" lvl="1" indent="-291600" eaLnBrk="1" hangingPunct="1">
              <a:spcBef>
                <a:spcPts val="1000"/>
              </a:spcBef>
              <a:buSzPct val="100000"/>
            </a:pPr>
            <a:r>
              <a:rPr lang="el-GR" altLang="en-US" sz="2200" b="1" dirty="0"/>
              <a:t>Διαχείριση</a:t>
            </a:r>
            <a:r>
              <a:rPr lang="en-US" altLang="en-US" sz="2200" dirty="0"/>
              <a:t>.</a:t>
            </a:r>
          </a:p>
          <a:p>
            <a:pPr marL="291600" lvl="1" indent="-291600" eaLnBrk="1" hangingPunct="1">
              <a:spcBef>
                <a:spcPts val="1000"/>
              </a:spcBef>
              <a:buSzPct val="100000"/>
            </a:pPr>
            <a:r>
              <a:rPr lang="el-GR" altLang="en-US" sz="2200" b="1" dirty="0"/>
              <a:t>Κέρδη</a:t>
            </a:r>
            <a:r>
              <a:rPr lang="en-US" altLang="en-US" sz="2200" dirty="0"/>
              <a:t>.</a:t>
            </a:r>
          </a:p>
          <a:p>
            <a:pPr marL="291600" lvl="1" indent="-291600" eaLnBrk="1" hangingPunct="1">
              <a:spcBef>
                <a:spcPts val="1000"/>
              </a:spcBef>
              <a:buSzPct val="100000"/>
            </a:pPr>
            <a:r>
              <a:rPr lang="el-GR" altLang="en-US" sz="2200" b="1" dirty="0"/>
              <a:t>Ρευστότητα</a:t>
            </a:r>
            <a:r>
              <a:rPr lang="en-US" altLang="en-US" sz="2200" dirty="0"/>
              <a:t>.</a:t>
            </a:r>
          </a:p>
          <a:p>
            <a:pPr marL="291600" lvl="1" indent="-291600" eaLnBrk="1" hangingPunct="1">
              <a:spcBef>
                <a:spcPts val="1000"/>
              </a:spcBef>
              <a:buSzPct val="100000"/>
            </a:pPr>
            <a:r>
              <a:rPr lang="el-GR" altLang="en-US" sz="2200" b="1" dirty="0"/>
              <a:t>Ευαισθησία στον Κίνδυνο Αγοράς</a:t>
            </a:r>
            <a:r>
              <a:rPr lang="en-US" altLang="en-US" sz="2200" dirty="0"/>
              <a:t>.</a:t>
            </a:r>
            <a:endParaRPr lang="en-US" altLang="en-US" sz="2000" dirty="0"/>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2</a:t>
            </a:fld>
            <a:endParaRPr lang="en-US" altLang="en-US" dirty="0"/>
          </a:p>
        </p:txBody>
      </p:sp>
    </p:spTree>
    <p:extLst>
      <p:ext uri="{BB962C8B-B14F-4D97-AF65-F5344CB8AC3E}">
        <p14:creationId xmlns:p14="http://schemas.microsoft.com/office/powerpoint/2010/main" val="2301919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22238"/>
            <a:ext cx="7045271" cy="1295400"/>
          </a:xfrm>
        </p:spPr>
        <p:txBody>
          <a:bodyPr/>
          <a:lstStyle/>
          <a:p>
            <a:r>
              <a:rPr lang="el-GR" sz="4000" dirty="0"/>
              <a:t>Απόδοση Ιδίων Κεφαλαίων (ROE) και τα Στοιχεία του</a:t>
            </a:r>
            <a:r>
              <a:rPr lang="en-US" sz="4000" dirty="0"/>
              <a:t> </a:t>
            </a:r>
            <a:r>
              <a:rPr lang="en-US" sz="1000" dirty="0"/>
              <a:t>1</a:t>
            </a:r>
            <a:endParaRPr lang="en-IN" sz="1000" dirty="0"/>
          </a:p>
        </p:txBody>
      </p:sp>
      <p:sp>
        <p:nvSpPr>
          <p:cNvPr id="3" name="Content Placeholder 2"/>
          <p:cNvSpPr>
            <a:spLocks noGrp="1"/>
          </p:cNvSpPr>
          <p:nvPr>
            <p:ph idx="1"/>
          </p:nvPr>
        </p:nvSpPr>
        <p:spPr>
          <a:xfrm>
            <a:off x="413780" y="1502151"/>
            <a:ext cx="8229600" cy="1556597"/>
          </a:xfrm>
        </p:spPr>
        <p:txBody>
          <a:bodyPr/>
          <a:lstStyle/>
          <a:p>
            <a:pPr marL="291600" lvl="1" indent="-291600" eaLnBrk="1" hangingPunct="1">
              <a:spcBef>
                <a:spcPts val="1000"/>
              </a:spcBef>
              <a:buSzPct val="100000"/>
            </a:pPr>
            <a:r>
              <a:rPr lang="el-GR" altLang="en-US" sz="2200" dirty="0"/>
              <a:t>Η ανάλυση της αποδοτικότητας ιδίων κεφαλαίων </a:t>
            </a:r>
            <a:r>
              <a:rPr lang="en-US" altLang="en-US" sz="2200" dirty="0"/>
              <a:t>(R</a:t>
            </a:r>
            <a:r>
              <a:rPr lang="en-US" altLang="en-US" sz="100" dirty="0"/>
              <a:t> </a:t>
            </a:r>
            <a:r>
              <a:rPr lang="en-US" altLang="en-US" sz="2200" dirty="0"/>
              <a:t>O</a:t>
            </a:r>
            <a:r>
              <a:rPr lang="en-US" altLang="en-US" sz="100" dirty="0"/>
              <a:t> </a:t>
            </a:r>
            <a:r>
              <a:rPr lang="en-US" altLang="en-US" sz="2200" dirty="0"/>
              <a:t>E) </a:t>
            </a:r>
            <a:r>
              <a:rPr lang="el-GR" altLang="en-US" sz="2200" dirty="0"/>
              <a:t>ξεκινάει με τον υπολογισμό του δείκτη και συνεχίζει με την ανάλυση του αριθμοδείκτη σύμφωνα με τις συνιστώσες του</a:t>
            </a:r>
            <a:r>
              <a:rPr lang="en-US" altLang="en-US" sz="2200" dirty="0"/>
              <a:t>.</a:t>
            </a:r>
          </a:p>
          <a:p>
            <a:pPr marL="291600" lvl="1" indent="-291600" eaLnBrk="1" hangingPunct="1">
              <a:spcBef>
                <a:spcPts val="1000"/>
              </a:spcBef>
              <a:buSzPct val="100000"/>
            </a:pPr>
            <a:r>
              <a:rPr lang="el-GR" sz="2400" dirty="0"/>
              <a:t>Το ROE μετράει το ποσό του καθαρού εισοδήματος μετά φόρων που αποκτήθηκε για κάθε δολάριο μετοχικού κεφαλαίου που συνεισέφεραν οι μέτοχοι της τράπεζας</a:t>
            </a:r>
            <a:r>
              <a:rPr lang="en-US" sz="2400" dirty="0"/>
              <a:t> </a:t>
            </a:r>
            <a:endParaRPr lang="en-IN" sz="2200" dirty="0"/>
          </a:p>
        </p:txBody>
      </p:sp>
      <p:sp>
        <p:nvSpPr>
          <p:cNvPr id="5" name="Content Placeholder 4"/>
          <p:cNvSpPr>
            <a:spLocks noGrp="1"/>
          </p:cNvSpPr>
          <p:nvPr>
            <p:ph idx="14"/>
          </p:nvPr>
        </p:nvSpPr>
        <p:spPr>
          <a:xfrm>
            <a:off x="430710" y="4482356"/>
            <a:ext cx="8229600" cy="403398"/>
          </a:xfrm>
        </p:spPr>
        <p:txBody>
          <a:bodyPr/>
          <a:lstStyle/>
          <a:p>
            <a:pPr marL="291600" lvl="1" indent="-291600" eaLnBrk="1" hangingPunct="1">
              <a:spcBef>
                <a:spcPts val="1000"/>
              </a:spcBef>
              <a:buSzPct val="100000"/>
            </a:pPr>
            <a:r>
              <a:rPr lang="el-GR" altLang="en-US" sz="2200" dirty="0"/>
              <a:t>Ο δείκτης </a:t>
            </a:r>
            <a:r>
              <a:rPr lang="en-US" altLang="en-US" sz="2200" dirty="0"/>
              <a:t>R</a:t>
            </a:r>
            <a:r>
              <a:rPr lang="en-US" altLang="en-US" sz="100" dirty="0"/>
              <a:t> </a:t>
            </a:r>
            <a:r>
              <a:rPr lang="en-US" altLang="en-US" sz="2200" dirty="0"/>
              <a:t>O</a:t>
            </a:r>
            <a:r>
              <a:rPr lang="en-US" altLang="en-US" sz="100" dirty="0"/>
              <a:t> </a:t>
            </a:r>
            <a:r>
              <a:rPr lang="en-US" altLang="en-US" sz="2200" dirty="0"/>
              <a:t>E </a:t>
            </a:r>
            <a:r>
              <a:rPr lang="el-GR" altLang="en-US" sz="2200" dirty="0"/>
              <a:t>μπορεί να χωριστεί στα παρακάτω συστατικά</a:t>
            </a:r>
            <a:r>
              <a:rPr lang="en-US" altLang="en-US" sz="2200" dirty="0"/>
              <a:t>:</a:t>
            </a:r>
            <a:endParaRPr lang="en-IN" sz="2200" dirty="0"/>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20</a:t>
            </a:fld>
            <a:endParaRPr lang="en-US" altLang="en-US" dirty="0"/>
          </a:p>
        </p:txBody>
      </p:sp>
      <p:pic>
        <p:nvPicPr>
          <p:cNvPr id="3327" name="Picture 25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7859" y="3939583"/>
            <a:ext cx="5762625"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28" name="Picture 2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983" y="5137032"/>
            <a:ext cx="7858125" cy="92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6373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251700" cy="1295400"/>
          </a:xfrm>
        </p:spPr>
        <p:txBody>
          <a:bodyPr/>
          <a:lstStyle/>
          <a:p>
            <a:r>
              <a:rPr lang="el-GR" sz="4000" dirty="0"/>
              <a:t>Απόδοση Ιδίων Κεφαλαίων (ROE) και τα Στοιχεία του</a:t>
            </a:r>
            <a:r>
              <a:rPr lang="en-US" sz="4000" dirty="0"/>
              <a:t> </a:t>
            </a:r>
            <a:r>
              <a:rPr lang="en-US" sz="1000" dirty="0"/>
              <a:t>2</a:t>
            </a:r>
            <a:endParaRPr lang="en-IN" dirty="0"/>
          </a:p>
        </p:txBody>
      </p:sp>
      <p:sp>
        <p:nvSpPr>
          <p:cNvPr id="3" name="Content Placeholder 2"/>
          <p:cNvSpPr>
            <a:spLocks noGrp="1"/>
          </p:cNvSpPr>
          <p:nvPr>
            <p:ph idx="1"/>
          </p:nvPr>
        </p:nvSpPr>
        <p:spPr>
          <a:xfrm>
            <a:off x="457200" y="1719262"/>
            <a:ext cx="8229600" cy="1956093"/>
          </a:xfrm>
        </p:spPr>
        <p:txBody>
          <a:bodyPr/>
          <a:lstStyle/>
          <a:p>
            <a:pPr marL="0" indent="0" eaLnBrk="1" hangingPunct="1">
              <a:buNone/>
            </a:pPr>
            <a:r>
              <a:rPr lang="el-GR" sz="2400" dirty="0"/>
              <a:t>Το ROA καθορίζει το καθαρό εισόδημα που παράγεται ανά δολάριο ενεργητικού. </a:t>
            </a:r>
          </a:p>
          <a:p>
            <a:pPr marL="0" indent="0" eaLnBrk="1" hangingPunct="1">
              <a:buNone/>
            </a:pPr>
            <a:r>
              <a:rPr lang="el-GR" sz="2400" dirty="0"/>
              <a:t>Ο </a:t>
            </a:r>
            <a:r>
              <a:rPr lang="el-GR" sz="2400" b="1" dirty="0"/>
              <a:t>πολλαπλασιαστής ιδίων κεφαλαίων </a:t>
            </a:r>
            <a:r>
              <a:rPr lang="el-GR" sz="2400" dirty="0"/>
              <a:t>μετρά τη δολαριακή αξία των περιουσιακών στοιχείων που χρηματοδοτούνται με κάθε δολάριο μετοχικού κεφαλαίου.</a:t>
            </a:r>
          </a:p>
          <a:p>
            <a:pPr marL="0" indent="0" eaLnBrk="1" hangingPunct="1">
              <a:buNone/>
            </a:pPr>
            <a:r>
              <a:rPr lang="el-GR" sz="1800" dirty="0"/>
              <a:t>Όσο υψηλότερος είναι αυτός ο δείκτης, τόσο περισσότερη μόχλευση ή χρέος χρησιμοποιεί η τράπεζα για να χρηματοδοτήσει τα περιουσιακά της στοιχεία</a:t>
            </a:r>
            <a:r>
              <a:rPr lang="en-US" sz="1800" dirty="0"/>
              <a:t> </a:t>
            </a:r>
            <a:r>
              <a:rPr lang="en-US" altLang="en-US" sz="1800" dirty="0"/>
              <a:t>.</a:t>
            </a:r>
            <a:endParaRPr lang="en-IN" dirty="0"/>
          </a:p>
        </p:txBody>
      </p:sp>
      <p:sp>
        <p:nvSpPr>
          <p:cNvPr id="5" name="Content Placeholder 4"/>
          <p:cNvSpPr>
            <a:spLocks noGrp="1"/>
          </p:cNvSpPr>
          <p:nvPr>
            <p:ph idx="14"/>
          </p:nvPr>
        </p:nvSpPr>
        <p:spPr>
          <a:xfrm>
            <a:off x="452421" y="4321769"/>
            <a:ext cx="6612469" cy="483302"/>
          </a:xfrm>
        </p:spPr>
        <p:txBody>
          <a:bodyPr/>
          <a:lstStyle/>
          <a:p>
            <a:pPr marL="0" indent="0">
              <a:buNone/>
            </a:pPr>
            <a:r>
              <a:rPr lang="el-GR" sz="2400" dirty="0"/>
              <a:t>Μια περαιτέρω ανάλυση της απόδοσης μιας τράπεζας προσφέρεται εάν διαχωρίσουμε το ROA στο περιθώριο κέρδους του και στην αξιοποίηση ενεργητικού: </a:t>
            </a:r>
            <a:endParaRPr lang="en-US" sz="2400" dirty="0"/>
          </a:p>
          <a:p>
            <a:pPr marL="0" indent="0">
              <a:buNone/>
            </a:pPr>
            <a:endParaRPr lang="en-IN" sz="2200" dirty="0"/>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21</a:t>
            </a:fld>
            <a:endParaRPr lang="en-US" altLang="en-US" dirty="0"/>
          </a:p>
        </p:txBody>
      </p:sp>
      <p:pic>
        <p:nvPicPr>
          <p:cNvPr id="4222" name="Picture 1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0211" y="5868395"/>
            <a:ext cx="7362825" cy="86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3929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a:t>Απόδοση Στοιχείων Ενεργητικού (ROA) και τα Στοιχεία του</a:t>
            </a:r>
            <a:r>
              <a:rPr lang="en-US" sz="4000" dirty="0"/>
              <a:t> </a:t>
            </a:r>
            <a:endParaRPr lang="en-IN" dirty="0"/>
          </a:p>
        </p:txBody>
      </p:sp>
      <p:sp>
        <p:nvSpPr>
          <p:cNvPr id="3" name="Content Placeholder 2"/>
          <p:cNvSpPr>
            <a:spLocks noGrp="1"/>
          </p:cNvSpPr>
          <p:nvPr>
            <p:ph idx="1"/>
          </p:nvPr>
        </p:nvSpPr>
        <p:spPr>
          <a:xfrm>
            <a:off x="457200" y="1719262"/>
            <a:ext cx="8229600" cy="2240179"/>
          </a:xfrm>
        </p:spPr>
        <p:txBody>
          <a:bodyPr/>
          <a:lstStyle/>
          <a:p>
            <a:pPr marL="0" indent="0" eaLnBrk="1" hangingPunct="1">
              <a:lnSpc>
                <a:spcPct val="90000"/>
              </a:lnSpc>
              <a:buNone/>
            </a:pPr>
            <a:r>
              <a:rPr lang="el-GR" altLang="en-US" sz="2100" b="1" dirty="0"/>
              <a:t>Περιθώριο κέρδους </a:t>
            </a:r>
            <a:r>
              <a:rPr lang="en-US" altLang="en-US" sz="2100" b="1" dirty="0"/>
              <a:t>(Profit Margin)</a:t>
            </a:r>
            <a:r>
              <a:rPr lang="en-US" altLang="en-US" sz="2100" dirty="0"/>
              <a:t> </a:t>
            </a:r>
            <a:r>
              <a:rPr lang="el-GR" sz="2400" dirty="0"/>
              <a:t>Το καθαρό εισόδημα που παράγεται ανά δολάριο του συνόλου των λειτουργικών εσόδων (τοκοφόρων και μη τοκοφόρων εσόδων</a:t>
            </a:r>
            <a:r>
              <a:rPr lang="en-US" altLang="en-US" sz="2100" dirty="0"/>
              <a:t>.</a:t>
            </a:r>
          </a:p>
          <a:p>
            <a:pPr marL="291600" lvl="1" indent="-291600" eaLnBrk="1" hangingPunct="1">
              <a:lnSpc>
                <a:spcPct val="90000"/>
              </a:lnSpc>
              <a:spcBef>
                <a:spcPts val="1000"/>
              </a:spcBef>
              <a:buSzPct val="100000"/>
            </a:pPr>
            <a:r>
              <a:rPr lang="el-GR" sz="2000" dirty="0"/>
              <a:t>Δείκτης εξόδων από τόκους</a:t>
            </a:r>
            <a:r>
              <a:rPr lang="en-US" sz="2000" dirty="0"/>
              <a:t> </a:t>
            </a:r>
            <a:r>
              <a:rPr lang="en-US" altLang="en-US" sz="2000" dirty="0"/>
              <a:t>.</a:t>
            </a:r>
          </a:p>
          <a:p>
            <a:pPr marL="291600" lvl="1" indent="-291600" eaLnBrk="1" hangingPunct="1">
              <a:lnSpc>
                <a:spcPct val="90000"/>
              </a:lnSpc>
              <a:spcBef>
                <a:spcPts val="1000"/>
              </a:spcBef>
              <a:buSzPct val="100000"/>
            </a:pPr>
            <a:r>
              <a:rPr lang="el-GR" sz="2000" dirty="0"/>
              <a:t>Δείκτης πρόβλεψης επισφαλών δανείων </a:t>
            </a:r>
            <a:r>
              <a:rPr lang="en-US" altLang="en-US" sz="2000" dirty="0"/>
              <a:t>.</a:t>
            </a:r>
          </a:p>
          <a:p>
            <a:pPr marL="291600" lvl="1" indent="-291600" eaLnBrk="1" hangingPunct="1">
              <a:lnSpc>
                <a:spcPct val="90000"/>
              </a:lnSpc>
              <a:spcBef>
                <a:spcPts val="1000"/>
              </a:spcBef>
              <a:buSzPct val="100000"/>
            </a:pPr>
            <a:r>
              <a:rPr lang="el-GR" sz="2000" dirty="0"/>
              <a:t>Δείκτης άτοκων εξομοιουμένων εξόδων </a:t>
            </a:r>
            <a:r>
              <a:rPr lang="en-US" altLang="en-US" sz="2000" dirty="0"/>
              <a:t>.</a:t>
            </a:r>
          </a:p>
          <a:p>
            <a:pPr marL="291600" lvl="1" indent="-291600" eaLnBrk="1" hangingPunct="1">
              <a:lnSpc>
                <a:spcPct val="90000"/>
              </a:lnSpc>
              <a:spcBef>
                <a:spcPts val="1000"/>
              </a:spcBef>
              <a:buSzPct val="100000"/>
            </a:pPr>
            <a:r>
              <a:rPr lang="el-GR" sz="2000" dirty="0"/>
              <a:t>Φορολογικός δείκτης </a:t>
            </a:r>
            <a:r>
              <a:rPr lang="en-US" altLang="en-US" sz="2000" dirty="0"/>
              <a:t>.</a:t>
            </a:r>
            <a:endParaRPr lang="en-IN" sz="2000" dirty="0"/>
          </a:p>
        </p:txBody>
      </p:sp>
      <p:sp>
        <p:nvSpPr>
          <p:cNvPr id="5" name="Content Placeholder 4"/>
          <p:cNvSpPr>
            <a:spLocks noGrp="1"/>
          </p:cNvSpPr>
          <p:nvPr>
            <p:ph idx="14"/>
          </p:nvPr>
        </p:nvSpPr>
        <p:spPr>
          <a:xfrm>
            <a:off x="484986" y="4501210"/>
            <a:ext cx="8229600" cy="1486478"/>
          </a:xfrm>
        </p:spPr>
        <p:txBody>
          <a:bodyPr/>
          <a:lstStyle/>
          <a:p>
            <a:pPr marL="0" indent="0" eaLnBrk="1" hangingPunct="1">
              <a:lnSpc>
                <a:spcPct val="90000"/>
              </a:lnSpc>
              <a:buNone/>
            </a:pPr>
            <a:r>
              <a:rPr lang="el-GR" altLang="en-US" sz="2100" b="1" dirty="0"/>
              <a:t>Κυκλοφοριακή ταχύτητα ενεργητικού</a:t>
            </a:r>
            <a:r>
              <a:rPr lang="en-US" altLang="en-US" sz="2100" b="1" dirty="0"/>
              <a:t>(A</a:t>
            </a:r>
            <a:r>
              <a:rPr lang="en-US" altLang="en-US" sz="100" b="1" dirty="0"/>
              <a:t> </a:t>
            </a:r>
            <a:r>
              <a:rPr lang="en-US" altLang="en-US" sz="2100" b="1" dirty="0"/>
              <a:t>U) </a:t>
            </a:r>
            <a:r>
              <a:rPr lang="el-GR" sz="2400" dirty="0"/>
              <a:t>Το ποσό των τοκοφόρων και μη τοκοφόρων εσόδων που δημιουργήθηκε ανά δολάριο του συνόλου των περιουσιακών στοιχείων. </a:t>
            </a:r>
            <a:endParaRPr lang="en-US" altLang="en-US" sz="2100" dirty="0"/>
          </a:p>
          <a:p>
            <a:pPr marL="291600" lvl="1" indent="-291600" eaLnBrk="1" hangingPunct="1">
              <a:lnSpc>
                <a:spcPct val="90000"/>
              </a:lnSpc>
              <a:spcBef>
                <a:spcPts val="1000"/>
              </a:spcBef>
              <a:buSzPct val="100000"/>
            </a:pPr>
            <a:r>
              <a:rPr lang="el-GR" altLang="en-US" sz="2000" dirty="0"/>
              <a:t>Δείκτης εσόδων από τόκους</a:t>
            </a:r>
            <a:r>
              <a:rPr lang="en-US" altLang="en-US" sz="2000" dirty="0"/>
              <a:t>.</a:t>
            </a:r>
          </a:p>
          <a:p>
            <a:pPr marL="291600" lvl="1" indent="-291600" eaLnBrk="1" hangingPunct="1">
              <a:lnSpc>
                <a:spcPct val="90000"/>
              </a:lnSpc>
              <a:spcBef>
                <a:spcPts val="1000"/>
              </a:spcBef>
              <a:buSzPct val="100000"/>
            </a:pPr>
            <a:r>
              <a:rPr lang="el-GR" altLang="en-US" sz="2000" dirty="0"/>
              <a:t>Δείκτης μη τοκοφόρων εσόδων</a:t>
            </a:r>
            <a:r>
              <a:rPr lang="en-US" altLang="en-US" sz="2000" dirty="0"/>
              <a:t>.</a:t>
            </a:r>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22</a:t>
            </a:fld>
            <a:endParaRPr lang="en-US" altLang="en-US" dirty="0"/>
          </a:p>
        </p:txBody>
      </p:sp>
    </p:spTree>
    <p:extLst>
      <p:ext uri="{BB962C8B-B14F-4D97-AF65-F5344CB8AC3E}">
        <p14:creationId xmlns:p14="http://schemas.microsoft.com/office/powerpoint/2010/main" val="30189915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938"/>
            <a:ext cx="7543800" cy="1295400"/>
          </a:xfrm>
        </p:spPr>
        <p:txBody>
          <a:bodyPr/>
          <a:lstStyle/>
          <a:p>
            <a:r>
              <a:rPr lang="el-GR" sz="4000" dirty="0"/>
              <a:t>Λοιποί δείκτες αποδοτικότητας</a:t>
            </a:r>
            <a:r>
              <a:rPr lang="en-US" sz="1000" dirty="0"/>
              <a:t>1</a:t>
            </a:r>
            <a:endParaRPr lang="en-IN" sz="1000" dirty="0"/>
          </a:p>
        </p:txBody>
      </p:sp>
      <p:sp>
        <p:nvSpPr>
          <p:cNvPr id="3" name="Content Placeholder 2"/>
          <p:cNvSpPr>
            <a:spLocks noGrp="1"/>
          </p:cNvSpPr>
          <p:nvPr>
            <p:ph idx="1"/>
          </p:nvPr>
        </p:nvSpPr>
        <p:spPr>
          <a:xfrm>
            <a:off x="413780" y="1415307"/>
            <a:ext cx="8229600" cy="757607"/>
          </a:xfrm>
        </p:spPr>
        <p:txBody>
          <a:bodyPr/>
          <a:lstStyle/>
          <a:p>
            <a:pPr>
              <a:buSzPct val="100000"/>
            </a:pPr>
            <a:r>
              <a:rPr lang="el-GR" sz="2400" b="1" dirty="0"/>
              <a:t>Καθαρό Περιθώριο Επιτοκίου.</a:t>
            </a:r>
            <a:r>
              <a:rPr lang="el-GR" sz="2400" dirty="0"/>
              <a:t> Το </a:t>
            </a:r>
            <a:r>
              <a:rPr lang="el-GR" sz="2400" b="1" dirty="0"/>
              <a:t>καθαρό περιθώριο επιτοκίου</a:t>
            </a:r>
            <a:r>
              <a:rPr lang="el-GR" sz="2400" dirty="0"/>
              <a:t> μετρά την καθαρή απόδοση των κερδοφόρων στοιχείων ενεργητικού της τράπεζας (επενδυτικοί τίτλοι και δάνεια και μισθώσεις) και ορίζεται ως εξής:</a:t>
            </a:r>
            <a:r>
              <a:rPr lang="en-US" sz="2400" dirty="0"/>
              <a:t> </a:t>
            </a:r>
            <a:r>
              <a:rPr lang="en-US" altLang="en-US" sz="2400" dirty="0"/>
              <a:t>.</a:t>
            </a:r>
            <a:endParaRPr lang="en-IN" sz="2400" dirty="0"/>
          </a:p>
        </p:txBody>
      </p:sp>
      <p:sp>
        <p:nvSpPr>
          <p:cNvPr id="5" name="Content Placeholder 4"/>
          <p:cNvSpPr>
            <a:spLocks noGrp="1"/>
          </p:cNvSpPr>
          <p:nvPr>
            <p:ph idx="14"/>
          </p:nvPr>
        </p:nvSpPr>
        <p:spPr>
          <a:xfrm>
            <a:off x="430711" y="4041496"/>
            <a:ext cx="8229600" cy="1184638"/>
          </a:xfrm>
        </p:spPr>
        <p:txBody>
          <a:bodyPr/>
          <a:lstStyle/>
          <a:p>
            <a:r>
              <a:rPr lang="el-GR" sz="2400" b="1" dirty="0"/>
              <a:t>Το Περιθώριο. </a:t>
            </a:r>
            <a:r>
              <a:rPr lang="el-GR" sz="2400" dirty="0"/>
              <a:t>Το </a:t>
            </a:r>
            <a:r>
              <a:rPr lang="el-GR" sz="2400" b="1" dirty="0"/>
              <a:t>περιθώριο</a:t>
            </a:r>
            <a:r>
              <a:rPr lang="el-GR" sz="2400" dirty="0"/>
              <a:t> μετρά τη διαφορά ανάμεσα στη μέση απόδοση των κερδοφόρων περιουσιακών στοιχείων και στο μέσο κόστος των τοκοφόρων υποχρεώσεων. Το περιθώριο ορίζεται ως εξής:</a:t>
            </a:r>
            <a:endParaRPr lang="en-US" sz="2400" dirty="0"/>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23</a:t>
            </a:fld>
            <a:endParaRPr lang="en-US" altLang="en-US" dirty="0"/>
          </a:p>
        </p:txBody>
      </p:sp>
      <p:pic>
        <p:nvPicPr>
          <p:cNvPr id="5361" name="Picture 2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375" y="3124200"/>
            <a:ext cx="847725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64" name="Picture 24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462" y="5735045"/>
            <a:ext cx="7839075"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9105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0320"/>
            <a:ext cx="7245927" cy="1295400"/>
          </a:xfrm>
        </p:spPr>
        <p:txBody>
          <a:bodyPr/>
          <a:lstStyle/>
          <a:p>
            <a:r>
              <a:rPr lang="el-GR" sz="4000" dirty="0"/>
              <a:t>Λοιποί δείκτες αποδοτικότητας</a:t>
            </a:r>
            <a:r>
              <a:rPr lang="en-US" sz="1000" dirty="0"/>
              <a:t>12</a:t>
            </a:r>
            <a:endParaRPr lang="en-IN" dirty="0"/>
          </a:p>
        </p:txBody>
      </p:sp>
      <p:sp>
        <p:nvSpPr>
          <p:cNvPr id="3" name="Content Placeholder 2"/>
          <p:cNvSpPr>
            <a:spLocks noGrp="1"/>
          </p:cNvSpPr>
          <p:nvPr>
            <p:ph idx="1"/>
          </p:nvPr>
        </p:nvSpPr>
        <p:spPr>
          <a:xfrm>
            <a:off x="457200" y="1719263"/>
            <a:ext cx="8229600" cy="890772"/>
          </a:xfrm>
        </p:spPr>
        <p:txBody>
          <a:bodyPr/>
          <a:lstStyle/>
          <a:p>
            <a:pPr marL="0" indent="0">
              <a:buNone/>
            </a:pPr>
            <a:r>
              <a:rPr lang="el-GR" sz="2400" b="1" dirty="0"/>
              <a:t>Απόδοση Έμμεσων Δαπανών.</a:t>
            </a:r>
            <a:r>
              <a:rPr lang="el-GR" sz="2400" dirty="0"/>
              <a:t>Η </a:t>
            </a:r>
            <a:r>
              <a:rPr lang="el-GR" sz="2400" b="1" dirty="0"/>
              <a:t>απόδοση έμμεσων δαπανών</a:t>
            </a:r>
            <a:r>
              <a:rPr lang="el-GR" sz="2400" dirty="0"/>
              <a:t> μετρά την ικανότητα της τράπεζας να παράγει μη τοκοφόρα έσοδα για να καλύψει τα άτοκα εξομοιούμενα έξοδα. Η σχέση αυτή παρουσιάζεται ως εξής</a:t>
            </a:r>
            <a:r>
              <a:rPr lang="en-US" sz="2400" dirty="0"/>
              <a:t> </a:t>
            </a:r>
            <a:endParaRPr lang="en-US" altLang="en-US" sz="2400" dirty="0"/>
          </a:p>
        </p:txBody>
      </p:sp>
      <p:sp>
        <p:nvSpPr>
          <p:cNvPr id="5" name="Content Placeholder 4"/>
          <p:cNvSpPr>
            <a:spLocks noGrp="1"/>
          </p:cNvSpPr>
          <p:nvPr>
            <p:ph idx="14"/>
          </p:nvPr>
        </p:nvSpPr>
        <p:spPr>
          <a:xfrm>
            <a:off x="441566" y="4229907"/>
            <a:ext cx="8229600" cy="1642370"/>
          </a:xfrm>
        </p:spPr>
        <p:txBody>
          <a:bodyPr/>
          <a:lstStyle/>
          <a:p>
            <a:pPr marL="0" indent="0" eaLnBrk="1" hangingPunct="1">
              <a:buNone/>
            </a:pPr>
            <a:r>
              <a:rPr lang="el-GR" sz="2400" dirty="0"/>
              <a:t>Πολλά στοιχεία βασικών χρηματοοικονομικών δεικτών παρέχουν επιπλέον πληροφορίες για τη χρηματοπιστωτική σταθερότητα των τραπεζών.</a:t>
            </a:r>
            <a:endParaRPr lang="en-US" altLang="en-US" sz="2400" dirty="0"/>
          </a:p>
          <a:p>
            <a:pPr marL="291600" lvl="1" indent="-291600" eaLnBrk="1" hangingPunct="1">
              <a:lnSpc>
                <a:spcPct val="90000"/>
              </a:lnSpc>
              <a:spcBef>
                <a:spcPts val="1000"/>
              </a:spcBef>
              <a:buSzPct val="100000"/>
            </a:pPr>
            <a:r>
              <a:rPr lang="el-GR" altLang="en-US" sz="2000" dirty="0"/>
              <a:t>Δείτε</a:t>
            </a:r>
            <a:r>
              <a:rPr lang="en-US" altLang="en-US" sz="2000" dirty="0"/>
              <a:t> </a:t>
            </a:r>
            <a:r>
              <a:rPr lang="el-GR" altLang="en-US" sz="2000" dirty="0"/>
              <a:t>Πίνακα</a:t>
            </a:r>
            <a:r>
              <a:rPr lang="en-US" altLang="en-US" sz="2000" dirty="0"/>
              <a:t> 12-6 </a:t>
            </a:r>
            <a:r>
              <a:rPr lang="el-GR" altLang="en-US" sz="2000" dirty="0"/>
              <a:t>για μια διάσπαση του δείκτη περιθωρίου κέρδους στα συστατικά του</a:t>
            </a:r>
            <a:r>
              <a:rPr lang="en-US" altLang="en-US" sz="2000" dirty="0"/>
              <a:t>.</a:t>
            </a:r>
          </a:p>
          <a:p>
            <a:pPr marL="291600" lvl="1" indent="-291600" eaLnBrk="1" hangingPunct="1">
              <a:lnSpc>
                <a:spcPct val="90000"/>
              </a:lnSpc>
              <a:spcBef>
                <a:spcPts val="1000"/>
              </a:spcBef>
              <a:buSzPct val="100000"/>
            </a:pPr>
            <a:r>
              <a:rPr lang="el-GR" altLang="en-US" sz="2000" dirty="0"/>
              <a:t>Δείτε</a:t>
            </a:r>
            <a:r>
              <a:rPr lang="en-US" altLang="en-US" sz="2000" dirty="0"/>
              <a:t> </a:t>
            </a:r>
            <a:r>
              <a:rPr lang="el-GR" altLang="en-US" sz="2000" dirty="0"/>
              <a:t>Πίνακα</a:t>
            </a:r>
            <a:r>
              <a:rPr lang="en-US" altLang="en-US" sz="2000" dirty="0"/>
              <a:t> 12-7 </a:t>
            </a:r>
            <a:r>
              <a:rPr lang="el-GR" altLang="en-US" sz="2000" dirty="0"/>
              <a:t>για μια διάσπαση του δείκτη αξιοποίησης ενεργητικού στα συστατικά του</a:t>
            </a:r>
            <a:r>
              <a:rPr lang="en-US" altLang="en-US" sz="2000" dirty="0"/>
              <a:t>.</a:t>
            </a:r>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24</a:t>
            </a:fld>
            <a:endParaRPr lang="en-US" altLang="en-US" dirty="0"/>
          </a:p>
        </p:txBody>
      </p:sp>
      <p:pic>
        <p:nvPicPr>
          <p:cNvPr id="7289" name="Picture 1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4788" y="3331549"/>
            <a:ext cx="6759195" cy="767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13320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a:t>Εφαρμογή</a:t>
            </a:r>
            <a:r>
              <a:rPr lang="en-US" sz="4000" dirty="0"/>
              <a:t>: Heartland Bank and Trust vs Bank of America </a:t>
            </a:r>
            <a:r>
              <a:rPr lang="en-US" sz="1000" dirty="0"/>
              <a:t>1</a:t>
            </a:r>
            <a:endParaRPr lang="en-IN" sz="1000" dirty="0"/>
          </a:p>
        </p:txBody>
      </p:sp>
      <p:sp>
        <p:nvSpPr>
          <p:cNvPr id="3" name="Content Placeholder 2"/>
          <p:cNvSpPr>
            <a:spLocks noGrp="1"/>
          </p:cNvSpPr>
          <p:nvPr>
            <p:ph idx="1"/>
          </p:nvPr>
        </p:nvSpPr>
        <p:spPr>
          <a:xfrm>
            <a:off x="457200" y="1719262"/>
            <a:ext cx="8229600" cy="1521087"/>
          </a:xfrm>
        </p:spPr>
        <p:txBody>
          <a:bodyPr/>
          <a:lstStyle/>
          <a:p>
            <a:pPr marL="0" indent="0" eaLnBrk="1" hangingPunct="1">
              <a:buNone/>
            </a:pPr>
            <a:r>
              <a:rPr lang="en-US" altLang="en-US" sz="2200" b="1" dirty="0"/>
              <a:t>Heartland Bank and Trust.</a:t>
            </a:r>
          </a:p>
          <a:p>
            <a:pPr marL="291600" lvl="1" indent="-291600" eaLnBrk="1" hangingPunct="1">
              <a:lnSpc>
                <a:spcPct val="90000"/>
              </a:lnSpc>
              <a:spcBef>
                <a:spcPts val="1000"/>
              </a:spcBef>
              <a:buSzPct val="100000"/>
            </a:pPr>
            <a:r>
              <a:rPr lang="el-GR" sz="2000" dirty="0"/>
              <a:t>Κερδοφόρα και αποτελεσματική κοινοτική τράπεζα</a:t>
            </a:r>
            <a:r>
              <a:rPr lang="en-US" sz="2000" dirty="0"/>
              <a:t> </a:t>
            </a:r>
            <a:r>
              <a:rPr lang="en-US" altLang="en-US" sz="2000" dirty="0"/>
              <a:t>.</a:t>
            </a:r>
          </a:p>
          <a:p>
            <a:pPr marL="291600" lvl="1" indent="-291600" eaLnBrk="1" hangingPunct="1">
              <a:lnSpc>
                <a:spcPct val="90000"/>
              </a:lnSpc>
              <a:spcBef>
                <a:spcPts val="1000"/>
              </a:spcBef>
              <a:buSzPct val="100000"/>
            </a:pPr>
            <a:r>
              <a:rPr lang="el-GR" sz="2000" dirty="0"/>
              <a:t>Επενδύει κυρίως στη γεωργία, σε δάνεια ακίνητης περιουσίας και σε πηγές χρηματοδότησης χαμηλού κόστους.</a:t>
            </a:r>
            <a:r>
              <a:rPr lang="en-US" sz="2000" dirty="0"/>
              <a:t> </a:t>
            </a:r>
            <a:endParaRPr lang="en-US" altLang="en-US" sz="2000" dirty="0"/>
          </a:p>
        </p:txBody>
      </p:sp>
      <p:sp>
        <p:nvSpPr>
          <p:cNvPr id="5" name="Content Placeholder 4"/>
          <p:cNvSpPr>
            <a:spLocks noGrp="1"/>
          </p:cNvSpPr>
          <p:nvPr>
            <p:ph idx="14"/>
          </p:nvPr>
        </p:nvSpPr>
        <p:spPr>
          <a:xfrm>
            <a:off x="474131" y="3240350"/>
            <a:ext cx="8229600" cy="1260630"/>
          </a:xfrm>
        </p:spPr>
        <p:txBody>
          <a:bodyPr/>
          <a:lstStyle/>
          <a:p>
            <a:pPr marL="0" indent="0" eaLnBrk="1" hangingPunct="1">
              <a:buNone/>
            </a:pPr>
            <a:r>
              <a:rPr lang="en-US" altLang="en-US" sz="2200" b="1" dirty="0"/>
              <a:t>Bank of America.</a:t>
            </a:r>
          </a:p>
          <a:p>
            <a:pPr marL="291600" lvl="1" indent="-291600" eaLnBrk="1" hangingPunct="1">
              <a:lnSpc>
                <a:spcPct val="90000"/>
              </a:lnSpc>
              <a:spcBef>
                <a:spcPts val="1000"/>
              </a:spcBef>
              <a:buSzPct val="100000"/>
            </a:pPr>
            <a:r>
              <a:rPr lang="el-GR" sz="2000" dirty="0"/>
              <a:t>Λειτουργεί βάσει ενός μεγαλύτερου και πιο ισορροπημένου χαρτοφυλακίου περιουσιακών στοιχείων και υποχρεώσεων τόσο στη χονδρική τραπεζική όσο και στη λιανική τραπεζική</a:t>
            </a:r>
            <a:r>
              <a:rPr lang="en-US" sz="2000" dirty="0"/>
              <a:t> </a:t>
            </a:r>
            <a:r>
              <a:rPr lang="en-US" altLang="en-US" sz="2000" dirty="0"/>
              <a:t>.</a:t>
            </a:r>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25</a:t>
            </a:fld>
            <a:endParaRPr lang="en-US" altLang="en-US" dirty="0"/>
          </a:p>
        </p:txBody>
      </p:sp>
    </p:spTree>
    <p:extLst>
      <p:ext uri="{BB962C8B-B14F-4D97-AF65-F5344CB8AC3E}">
        <p14:creationId xmlns:p14="http://schemas.microsoft.com/office/powerpoint/2010/main" val="29811466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200" cap="all" dirty="0"/>
              <a:t>Επιπτώσεις της Εξειδικευμένης Αγοράς και του Τραπεζικού Μεγέθους</a:t>
            </a:r>
            <a:endParaRPr lang="en-US" sz="3200" cap="all" dirty="0"/>
          </a:p>
        </p:txBody>
      </p:sp>
      <p:sp>
        <p:nvSpPr>
          <p:cNvPr id="3" name="Content Placeholder 2"/>
          <p:cNvSpPr>
            <a:spLocks noGrp="1"/>
          </p:cNvSpPr>
          <p:nvPr>
            <p:ph idx="1"/>
          </p:nvPr>
        </p:nvSpPr>
        <p:spPr>
          <a:xfrm>
            <a:off x="413780" y="1458731"/>
            <a:ext cx="8229600" cy="4557250"/>
          </a:xfrm>
        </p:spPr>
        <p:txBody>
          <a:bodyPr/>
          <a:lstStyle/>
          <a:p>
            <a:pPr marL="0" indent="0" eaLnBrk="1" hangingPunct="1">
              <a:buNone/>
            </a:pPr>
            <a:r>
              <a:rPr lang="el-GR" sz="2400" dirty="0"/>
              <a:t>Οι τράπεζες που επικεντρώνονται στις υπηρεσίες λιανικής και χονδρικής τραπεζικής λειτουργούν σε διαφορετικές αγορές γεγονός που πρέπει να ληφθεί υπόψη κατά την ανάλυση των χρηματοοικονομικών καταστάσεων.</a:t>
            </a:r>
            <a:r>
              <a:rPr lang="en-US" sz="2400" dirty="0"/>
              <a:t> </a:t>
            </a:r>
            <a:endParaRPr lang="el-GR" altLang="en-US" sz="2200" dirty="0"/>
          </a:p>
          <a:p>
            <a:pPr marL="0" indent="0" eaLnBrk="1" hangingPunct="1">
              <a:buNone/>
            </a:pPr>
            <a:r>
              <a:rPr lang="el-GR" sz="2400" dirty="0"/>
              <a:t>Οι μεγάλες τράπεζες έχουν ευκολότερη πρόσβαση στις αγορές κεφαλαίων και αγορασθέντων κεφαλαίων σε σχέση με τις μικρές τράπεζες</a:t>
            </a:r>
            <a:r>
              <a:rPr lang="en-US" altLang="en-US" sz="2200" dirty="0"/>
              <a:t>.</a:t>
            </a:r>
          </a:p>
          <a:p>
            <a:pPr marL="291600" lvl="1" indent="-291600" eaLnBrk="1" hangingPunct="1">
              <a:lnSpc>
                <a:spcPct val="90000"/>
              </a:lnSpc>
              <a:spcBef>
                <a:spcPts val="1000"/>
              </a:spcBef>
              <a:buSzPct val="100000"/>
            </a:pPr>
            <a:r>
              <a:rPr lang="el-GR" sz="1600" dirty="0"/>
              <a:t>Οι μεγάλες τράπεζες λειτουργούν με χαμηλότερα ποσά μετοχικού κεφαλαίου σε σχέση με τις μικρές τράπεζες</a:t>
            </a:r>
            <a:r>
              <a:rPr lang="en-US" sz="1600" dirty="0"/>
              <a:t> </a:t>
            </a:r>
            <a:r>
              <a:rPr lang="en-US" altLang="en-US" sz="1600" dirty="0"/>
              <a:t>.</a:t>
            </a:r>
          </a:p>
          <a:p>
            <a:pPr marL="291600" lvl="1" indent="-291600" eaLnBrk="1" hangingPunct="1">
              <a:lnSpc>
                <a:spcPct val="90000"/>
              </a:lnSpc>
              <a:spcBef>
                <a:spcPts val="1000"/>
              </a:spcBef>
              <a:buSzPct val="100000"/>
            </a:pPr>
            <a:r>
              <a:rPr lang="el-GR" sz="1600" dirty="0"/>
              <a:t>Οι μεγάλες τράπεζες, σε γενικές γραμμές, χρησιμοποιούν περισσότερα αγορασθέντα κεφάλαια και λιγότερες βασικές καταθέσεις εν συγκρίσει με τις μικρές τράπεζες</a:t>
            </a:r>
            <a:r>
              <a:rPr lang="en-US" altLang="en-US" sz="1600" dirty="0"/>
              <a:t>.</a:t>
            </a:r>
          </a:p>
          <a:p>
            <a:pPr marL="291600" lvl="1" indent="-291600" eaLnBrk="1" hangingPunct="1">
              <a:lnSpc>
                <a:spcPct val="90000"/>
              </a:lnSpc>
              <a:spcBef>
                <a:spcPts val="1000"/>
              </a:spcBef>
              <a:buSzPct val="100000"/>
            </a:pPr>
            <a:r>
              <a:rPr lang="el-GR" sz="1600" dirty="0"/>
              <a:t>Οι μεγάλες τράπεζες έχουν την τάση να καταβάλλουν περισσότερα σε μισθούς, εγκαταστάσεις και άλλες δαπάνες σε σχέση με τις μικρές τράπεζες</a:t>
            </a:r>
            <a:r>
              <a:rPr lang="en-US" sz="1600" dirty="0"/>
              <a:t> </a:t>
            </a:r>
            <a:r>
              <a:rPr lang="en-US" altLang="en-US" sz="1600" dirty="0"/>
              <a:t>.</a:t>
            </a:r>
          </a:p>
          <a:p>
            <a:pPr marL="291600" lvl="1" indent="-291600" eaLnBrk="1" hangingPunct="1">
              <a:lnSpc>
                <a:spcPct val="90000"/>
              </a:lnSpc>
              <a:spcBef>
                <a:spcPts val="1000"/>
              </a:spcBef>
              <a:buSzPct val="100000"/>
            </a:pPr>
            <a:r>
              <a:rPr lang="el-GR" altLang="en-US" sz="1600" dirty="0"/>
              <a:t>Οι μεγάλες τράπεζες τείνουν να διαφοροποιούν τις δραστηριότητες και τις υπηρεσίες τους σε σχέση με τις μικρότερες και να </a:t>
            </a:r>
            <a:r>
              <a:rPr lang="el-GR" sz="1600" dirty="0"/>
              <a:t>παράγουν περισσότερα μη τοκοφόρα έσοδα</a:t>
            </a:r>
            <a:r>
              <a:rPr lang="en-US" altLang="en-US" sz="1600" dirty="0"/>
              <a:t>.</a:t>
            </a:r>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26</a:t>
            </a:fld>
            <a:endParaRPr lang="en-US" altLang="en-US" dirty="0"/>
          </a:p>
        </p:txBody>
      </p:sp>
    </p:spTree>
    <p:extLst>
      <p:ext uri="{BB962C8B-B14F-4D97-AF65-F5344CB8AC3E}">
        <p14:creationId xmlns:p14="http://schemas.microsoft.com/office/powerpoint/2010/main" val="16898437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a:t>Εφαρμογή</a:t>
            </a:r>
            <a:r>
              <a:rPr lang="en-US" sz="4000" dirty="0"/>
              <a:t>: Heartland Bank and Trust </a:t>
            </a:r>
            <a:r>
              <a:rPr lang="el-GR" sz="4000" dirty="0"/>
              <a:t>έναντι</a:t>
            </a:r>
            <a:r>
              <a:rPr lang="en-US" sz="4000" dirty="0"/>
              <a:t> Bank of America </a:t>
            </a:r>
            <a:r>
              <a:rPr lang="en-US" sz="1000" dirty="0"/>
              <a:t>2</a:t>
            </a:r>
            <a:endParaRPr lang="en-IN" dirty="0"/>
          </a:p>
        </p:txBody>
      </p:sp>
      <p:sp>
        <p:nvSpPr>
          <p:cNvPr id="3" name="Content Placeholder 2"/>
          <p:cNvSpPr>
            <a:spLocks noGrp="1"/>
          </p:cNvSpPr>
          <p:nvPr>
            <p:ph idx="1"/>
          </p:nvPr>
        </p:nvSpPr>
        <p:spPr>
          <a:xfrm>
            <a:off x="457200" y="1719263"/>
            <a:ext cx="8229600" cy="877288"/>
          </a:xfrm>
        </p:spPr>
        <p:txBody>
          <a:bodyPr/>
          <a:lstStyle/>
          <a:p>
            <a:pPr marL="0" indent="0" eaLnBrk="1" hangingPunct="1">
              <a:buNone/>
            </a:pPr>
            <a:r>
              <a:rPr lang="el-GR" altLang="en-US" sz="2200" dirty="0"/>
              <a:t>Αποδοτικότητα ενεργητικού </a:t>
            </a:r>
            <a:r>
              <a:rPr lang="en-US" altLang="en-US" sz="2200" dirty="0"/>
              <a:t>(R</a:t>
            </a:r>
            <a:r>
              <a:rPr lang="en-US" altLang="en-US" sz="100" dirty="0"/>
              <a:t> </a:t>
            </a:r>
            <a:r>
              <a:rPr lang="en-US" altLang="en-US" sz="2200" dirty="0"/>
              <a:t>O</a:t>
            </a:r>
            <a:r>
              <a:rPr lang="en-US" altLang="en-US" sz="100" dirty="0"/>
              <a:t> </a:t>
            </a:r>
            <a:r>
              <a:rPr lang="en-US" altLang="en-US" sz="2200" dirty="0"/>
              <a:t>A).</a:t>
            </a:r>
          </a:p>
          <a:p>
            <a:pPr marL="291600" lvl="1" indent="-291600" eaLnBrk="1" hangingPunct="1">
              <a:lnSpc>
                <a:spcPct val="90000"/>
              </a:lnSpc>
              <a:spcBef>
                <a:spcPts val="1000"/>
              </a:spcBef>
              <a:buSzPct val="100000"/>
            </a:pPr>
            <a:r>
              <a:rPr lang="el-GR" altLang="en-US" sz="2000" dirty="0"/>
              <a:t>Η τράπεζα </a:t>
            </a:r>
            <a:r>
              <a:rPr lang="en-US" altLang="en-US" sz="2000" dirty="0"/>
              <a:t>H</a:t>
            </a:r>
            <a:r>
              <a:rPr lang="en-US" altLang="en-US" sz="100" dirty="0"/>
              <a:t> </a:t>
            </a:r>
            <a:r>
              <a:rPr lang="en-US" altLang="en-US" sz="2000" dirty="0"/>
              <a:t>B</a:t>
            </a:r>
            <a:r>
              <a:rPr lang="en-US" altLang="en-US" sz="100" dirty="0"/>
              <a:t> </a:t>
            </a:r>
            <a:r>
              <a:rPr lang="en-US" altLang="en-US" sz="2000" dirty="0"/>
              <a:t>T </a:t>
            </a:r>
            <a:r>
              <a:rPr lang="el-GR" altLang="en-US" sz="2000" dirty="0"/>
              <a:t>είναι συνολικά πιο κερδοφόρα</a:t>
            </a:r>
            <a:r>
              <a:rPr lang="en-US" altLang="en-US" sz="2000" dirty="0"/>
              <a:t>.</a:t>
            </a:r>
            <a:endParaRPr lang="en-IN" sz="2000" dirty="0"/>
          </a:p>
        </p:txBody>
      </p:sp>
      <p:sp>
        <p:nvSpPr>
          <p:cNvPr id="4" name="Content Placeholder 3"/>
          <p:cNvSpPr>
            <a:spLocks noGrp="1"/>
          </p:cNvSpPr>
          <p:nvPr>
            <p:ph idx="13"/>
          </p:nvPr>
        </p:nvSpPr>
        <p:spPr>
          <a:xfrm>
            <a:off x="422241" y="2479172"/>
            <a:ext cx="7992539" cy="851892"/>
          </a:xfrm>
        </p:spPr>
        <p:txBody>
          <a:bodyPr/>
          <a:lstStyle/>
          <a:p>
            <a:pPr marL="0" indent="0" eaLnBrk="1" hangingPunct="1">
              <a:buNone/>
            </a:pPr>
            <a:r>
              <a:rPr lang="el-GR" altLang="en-US" sz="2200" dirty="0"/>
              <a:t>Περιθώριο κέρδους</a:t>
            </a:r>
            <a:r>
              <a:rPr lang="en-US" altLang="en-US" sz="2200" dirty="0"/>
              <a:t> (P</a:t>
            </a:r>
            <a:r>
              <a:rPr lang="en-US" altLang="en-US" sz="100" dirty="0"/>
              <a:t> </a:t>
            </a:r>
            <a:r>
              <a:rPr lang="en-US" altLang="en-US" sz="2200" dirty="0"/>
              <a:t>M).</a:t>
            </a:r>
          </a:p>
          <a:p>
            <a:pPr marL="291600" lvl="1" indent="-291600" eaLnBrk="1" hangingPunct="1">
              <a:lnSpc>
                <a:spcPct val="90000"/>
              </a:lnSpc>
              <a:spcBef>
                <a:spcPts val="1000"/>
              </a:spcBef>
              <a:buSzPct val="100000"/>
            </a:pPr>
            <a:r>
              <a:rPr lang="el-GR" altLang="en-US" sz="2000" dirty="0"/>
              <a:t>Η τράπεζα </a:t>
            </a:r>
            <a:r>
              <a:rPr lang="en-US" altLang="en-US" sz="2000" dirty="0"/>
              <a:t>H</a:t>
            </a:r>
            <a:r>
              <a:rPr lang="en-US" altLang="en-US" sz="100" dirty="0"/>
              <a:t> </a:t>
            </a:r>
            <a:r>
              <a:rPr lang="en-US" altLang="en-US" sz="2000" dirty="0"/>
              <a:t>B</a:t>
            </a:r>
            <a:r>
              <a:rPr lang="en-US" altLang="en-US" sz="100" dirty="0"/>
              <a:t> </a:t>
            </a:r>
            <a:r>
              <a:rPr lang="en-US" altLang="en-US" sz="2000" dirty="0"/>
              <a:t>T </a:t>
            </a:r>
            <a:r>
              <a:rPr lang="el-GR" altLang="en-US" sz="2000" dirty="0"/>
              <a:t>παράγει το περισσότερο εισόδημα ανά δολάριο λειτουργικών εσόδων</a:t>
            </a:r>
            <a:r>
              <a:rPr lang="en-US" altLang="en-US" sz="2000" dirty="0"/>
              <a:t>.</a:t>
            </a:r>
            <a:endParaRPr lang="en-IN" sz="2000" dirty="0"/>
          </a:p>
        </p:txBody>
      </p:sp>
      <p:sp>
        <p:nvSpPr>
          <p:cNvPr id="5" name="Content Placeholder 4"/>
          <p:cNvSpPr>
            <a:spLocks noGrp="1"/>
          </p:cNvSpPr>
          <p:nvPr>
            <p:ph idx="14"/>
          </p:nvPr>
        </p:nvSpPr>
        <p:spPr>
          <a:xfrm>
            <a:off x="474131" y="3744892"/>
            <a:ext cx="7526869" cy="790574"/>
          </a:xfrm>
        </p:spPr>
        <p:txBody>
          <a:bodyPr/>
          <a:lstStyle/>
          <a:p>
            <a:pPr marL="0" indent="0" eaLnBrk="1" hangingPunct="1">
              <a:buNone/>
            </a:pPr>
            <a:r>
              <a:rPr lang="el-GR" altLang="en-US" sz="2200" dirty="0"/>
              <a:t>Βαθμός αξιοποίησης ενεργητικού </a:t>
            </a:r>
            <a:r>
              <a:rPr lang="en-US" altLang="en-US" sz="2200" dirty="0"/>
              <a:t>(A</a:t>
            </a:r>
            <a:r>
              <a:rPr lang="en-US" altLang="en-US" sz="100" dirty="0"/>
              <a:t> </a:t>
            </a:r>
            <a:r>
              <a:rPr lang="en-US" altLang="en-US" sz="2200" dirty="0"/>
              <a:t>U).</a:t>
            </a:r>
          </a:p>
          <a:p>
            <a:pPr marL="291600" lvl="1" indent="-291600" eaLnBrk="1" hangingPunct="1">
              <a:lnSpc>
                <a:spcPct val="90000"/>
              </a:lnSpc>
              <a:spcBef>
                <a:spcPts val="1000"/>
              </a:spcBef>
              <a:buSzPct val="100000"/>
            </a:pPr>
            <a:r>
              <a:rPr lang="el-GR" altLang="en-US" sz="2000" dirty="0"/>
              <a:t>Η τράπεζα </a:t>
            </a:r>
            <a:r>
              <a:rPr lang="en-US" altLang="en-US" sz="2000" dirty="0"/>
              <a:t>B</a:t>
            </a:r>
            <a:r>
              <a:rPr lang="en-US" altLang="en-US" sz="100" dirty="0"/>
              <a:t> </a:t>
            </a:r>
            <a:r>
              <a:rPr lang="en-US" altLang="en-US" sz="2000" dirty="0"/>
              <a:t>O</a:t>
            </a:r>
            <a:r>
              <a:rPr lang="en-US" altLang="en-US" sz="100" dirty="0"/>
              <a:t> </a:t>
            </a:r>
            <a:r>
              <a:rPr lang="en-US" altLang="en-US" sz="2000" dirty="0"/>
              <a:t>A </a:t>
            </a:r>
            <a:r>
              <a:rPr lang="el-GR" altLang="en-US" sz="2000" dirty="0"/>
              <a:t>παράγει λιγότερα λειτουργικά έσοδα ανά δολάριο περιουσιακών στοιχείων</a:t>
            </a:r>
            <a:r>
              <a:rPr lang="en-US" altLang="en-US" sz="2000" dirty="0"/>
              <a:t>.</a:t>
            </a:r>
            <a:endParaRPr lang="en-IN" sz="2000" dirty="0"/>
          </a:p>
        </p:txBody>
      </p:sp>
      <p:sp>
        <p:nvSpPr>
          <p:cNvPr id="6" name="Content Placeholder 5"/>
          <p:cNvSpPr>
            <a:spLocks noGrp="1"/>
          </p:cNvSpPr>
          <p:nvPr>
            <p:ph idx="15"/>
          </p:nvPr>
        </p:nvSpPr>
        <p:spPr>
          <a:xfrm>
            <a:off x="474131" y="4974171"/>
            <a:ext cx="7323669" cy="835524"/>
          </a:xfrm>
        </p:spPr>
        <p:txBody>
          <a:bodyPr/>
          <a:lstStyle/>
          <a:p>
            <a:pPr marL="0" indent="0" eaLnBrk="1" hangingPunct="1">
              <a:buNone/>
            </a:pPr>
            <a:r>
              <a:rPr lang="el-GR" altLang="en-US" sz="2200" dirty="0"/>
              <a:t>Η </a:t>
            </a:r>
            <a:r>
              <a:rPr lang="en-US" altLang="en-US" sz="2200" dirty="0"/>
              <a:t>B</a:t>
            </a:r>
            <a:r>
              <a:rPr lang="en-US" altLang="en-US" sz="100" dirty="0"/>
              <a:t> </a:t>
            </a:r>
            <a:r>
              <a:rPr lang="en-US" altLang="en-US" sz="2200" dirty="0"/>
              <a:t>O</a:t>
            </a:r>
            <a:r>
              <a:rPr lang="en-US" altLang="en-US" sz="100" dirty="0"/>
              <a:t> </a:t>
            </a:r>
            <a:r>
              <a:rPr lang="en-US" altLang="en-US" sz="2200" dirty="0"/>
              <a:t>A </a:t>
            </a:r>
            <a:r>
              <a:rPr lang="el-GR" altLang="en-US" sz="2200" dirty="0"/>
              <a:t>παράγει περισσότερο μη τοκοφόρο εισόδημα από την τράπεζα </a:t>
            </a:r>
            <a:r>
              <a:rPr lang="en-US" altLang="en-US" sz="2200" dirty="0"/>
              <a:t>H</a:t>
            </a:r>
            <a:r>
              <a:rPr lang="en-US" altLang="en-US" sz="100" dirty="0"/>
              <a:t> </a:t>
            </a:r>
            <a:r>
              <a:rPr lang="en-US" altLang="en-US" sz="2200" dirty="0"/>
              <a:t>B</a:t>
            </a:r>
            <a:r>
              <a:rPr lang="en-US" altLang="en-US" sz="100" dirty="0"/>
              <a:t> </a:t>
            </a:r>
            <a:r>
              <a:rPr lang="en-US" altLang="en-US" sz="2200" dirty="0"/>
              <a:t>T.</a:t>
            </a:r>
          </a:p>
          <a:p>
            <a:pPr marL="291600" lvl="1" indent="-291600" eaLnBrk="1" hangingPunct="1">
              <a:lnSpc>
                <a:spcPct val="90000"/>
              </a:lnSpc>
              <a:spcBef>
                <a:spcPts val="1000"/>
              </a:spcBef>
              <a:buSzPct val="100000"/>
            </a:pPr>
            <a:r>
              <a:rPr lang="el-GR" altLang="en-US" sz="2000" dirty="0"/>
              <a:t>Το παραπάνω οφείλεται μάλλον στην ύπαρξη μεγάλου αριθμού εξωλογιστικών δραστηριοτήτων της </a:t>
            </a:r>
            <a:r>
              <a:rPr lang="en-US" altLang="en-US" sz="2000" dirty="0"/>
              <a:t>B</a:t>
            </a:r>
            <a:r>
              <a:rPr lang="en-US" altLang="en-US" sz="100" dirty="0"/>
              <a:t> </a:t>
            </a:r>
            <a:r>
              <a:rPr lang="en-US" altLang="en-US" sz="2000" dirty="0"/>
              <a:t>O</a:t>
            </a:r>
            <a:r>
              <a:rPr lang="en-US" altLang="en-US" sz="100" dirty="0"/>
              <a:t> </a:t>
            </a:r>
            <a:r>
              <a:rPr lang="en-US" altLang="en-US" sz="2000" dirty="0"/>
              <a:t>A.</a:t>
            </a:r>
          </a:p>
        </p:txBody>
      </p:sp>
      <p:sp>
        <p:nvSpPr>
          <p:cNvPr id="7" name="Slide Number Placeholder 6"/>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27</a:t>
            </a:fld>
            <a:endParaRPr lang="en-US" altLang="en-US" dirty="0"/>
          </a:p>
        </p:txBody>
      </p:sp>
    </p:spTree>
    <p:extLst>
      <p:ext uri="{BB962C8B-B14F-4D97-AF65-F5344CB8AC3E}">
        <p14:creationId xmlns:p14="http://schemas.microsoft.com/office/powerpoint/2010/main" val="1131146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399538" cy="1295400"/>
          </a:xfrm>
        </p:spPr>
        <p:txBody>
          <a:bodyPr anchor="ctr"/>
          <a:lstStyle/>
          <a:p>
            <a:r>
              <a:rPr lang="el-GR" sz="4000" dirty="0"/>
              <a:t>Παράμετροι συστήματος αξιολόγησης </a:t>
            </a:r>
            <a:r>
              <a:rPr lang="en-US" sz="4000" dirty="0"/>
              <a:t>CAMELS </a:t>
            </a:r>
            <a:r>
              <a:rPr lang="en-US" sz="1000" dirty="0"/>
              <a:t>1</a:t>
            </a:r>
            <a:endParaRPr lang="en-IN" sz="1000" dirty="0"/>
          </a:p>
        </p:txBody>
      </p:sp>
      <p:sp>
        <p:nvSpPr>
          <p:cNvPr id="3" name="Content Placeholder 2"/>
          <p:cNvSpPr>
            <a:spLocks noGrp="1"/>
          </p:cNvSpPr>
          <p:nvPr>
            <p:ph idx="1"/>
          </p:nvPr>
        </p:nvSpPr>
        <p:spPr>
          <a:xfrm>
            <a:off x="392070" y="1458730"/>
            <a:ext cx="8229600" cy="1485940"/>
          </a:xfrm>
        </p:spPr>
        <p:txBody>
          <a:bodyPr/>
          <a:lstStyle/>
          <a:p>
            <a:pPr marL="0" indent="0" eaLnBrk="1" hangingPunct="1">
              <a:buNone/>
            </a:pPr>
            <a:r>
              <a:rPr lang="el-GR" altLang="en-US" sz="2200" b="1" dirty="0"/>
              <a:t>Κεφακαιακή επάρκεια</a:t>
            </a:r>
            <a:r>
              <a:rPr lang="en-US" altLang="en-US" sz="2200" b="1" dirty="0"/>
              <a:t>.</a:t>
            </a:r>
          </a:p>
          <a:p>
            <a:pPr marL="291600" lvl="1" indent="-291600" eaLnBrk="1" hangingPunct="1">
              <a:spcBef>
                <a:spcPts val="1000"/>
              </a:spcBef>
              <a:buSzPct val="100000"/>
            </a:pPr>
            <a:r>
              <a:rPr lang="el-GR" sz="2000" dirty="0"/>
              <a:t>Αξιολογείται σε σχέση με το μέγεθος των περιουσιακών στοιχείων  του ενεργητικού σε κίνδυνο , το μέγεθος της αμφιβόλου και  και κατώτερης ποιότητας ενεργητικού, την ανάπτυξη της τράπεζας, τα σχέδια και τις προοπτικές ανάπτυξης, και με τις δυνατότητες της διαχείρισης. </a:t>
            </a:r>
            <a:endParaRPr lang="en-US" altLang="en-US" sz="2000" dirty="0"/>
          </a:p>
        </p:txBody>
      </p:sp>
      <p:sp>
        <p:nvSpPr>
          <p:cNvPr id="4" name="Content Placeholder 3"/>
          <p:cNvSpPr>
            <a:spLocks noGrp="1"/>
          </p:cNvSpPr>
          <p:nvPr>
            <p:ph idx="13"/>
          </p:nvPr>
        </p:nvSpPr>
        <p:spPr>
          <a:xfrm>
            <a:off x="335401" y="3102792"/>
            <a:ext cx="8229600" cy="1766657"/>
          </a:xfrm>
        </p:spPr>
        <p:txBody>
          <a:bodyPr/>
          <a:lstStyle/>
          <a:p>
            <a:pPr marL="0" indent="0" eaLnBrk="1" hangingPunct="1">
              <a:buNone/>
            </a:pPr>
            <a:r>
              <a:rPr lang="el-GR" altLang="en-US" sz="2200" b="1" dirty="0"/>
              <a:t>Ποιότητα ενεργητικού</a:t>
            </a:r>
            <a:r>
              <a:rPr lang="en-US" altLang="en-US" sz="2200" b="1" dirty="0"/>
              <a:t>.</a:t>
            </a:r>
          </a:p>
          <a:p>
            <a:pPr marL="291600" lvl="1" indent="-291600" eaLnBrk="1" hangingPunct="1">
              <a:spcBef>
                <a:spcPts val="1000"/>
              </a:spcBef>
              <a:buSzPct val="100000"/>
            </a:pPr>
            <a:r>
              <a:rPr lang="el-GR" sz="2000" dirty="0"/>
              <a:t>Αξιολογείται βάσει του επιπέδου, της κατανομής και της σοβαρότητας των περιουσιακών στοιχείων που χαρακτηρίζονται δυσμενή, του επιπέδου και της διανομής μη δεδουλευμένων και μειωμένων-επιτοκίων περιουσιακών στοιχείων, την επάρκεια της πρόβλεψης επισφαλών δανείων, και την ικανότητα της διοίκησης να διαχειρίζεται και να συλλέγει προβληματικές πιστώσεις. </a:t>
            </a:r>
            <a:endParaRPr lang="en-US" altLang="en-US" sz="2000" dirty="0"/>
          </a:p>
        </p:txBody>
      </p:sp>
      <p:sp>
        <p:nvSpPr>
          <p:cNvPr id="5" name="Content Placeholder 4"/>
          <p:cNvSpPr>
            <a:spLocks noGrp="1"/>
          </p:cNvSpPr>
          <p:nvPr>
            <p:ph idx="14"/>
          </p:nvPr>
        </p:nvSpPr>
        <p:spPr>
          <a:xfrm>
            <a:off x="457200" y="5363387"/>
            <a:ext cx="8229600" cy="1113613"/>
          </a:xfrm>
        </p:spPr>
        <p:txBody>
          <a:bodyPr/>
          <a:lstStyle/>
          <a:p>
            <a:pPr marL="0" indent="0" eaLnBrk="1" hangingPunct="1">
              <a:buNone/>
            </a:pPr>
            <a:r>
              <a:rPr lang="el-GR" altLang="en-US" sz="2200" b="1" dirty="0"/>
              <a:t>Διαχείριση</a:t>
            </a:r>
            <a:r>
              <a:rPr lang="en-US" altLang="en-US" sz="2200" b="1" dirty="0"/>
              <a:t>.</a:t>
            </a:r>
          </a:p>
          <a:p>
            <a:pPr marL="291600" lvl="1" indent="-291600" eaLnBrk="1" hangingPunct="1">
              <a:spcBef>
                <a:spcPts val="1000"/>
              </a:spcBef>
              <a:buSzPct val="100000"/>
            </a:pPr>
            <a:r>
              <a:rPr lang="el-GR" sz="2000" dirty="0"/>
              <a:t>Αξιολογείται με βάση σχεδόν όλους τους παράγοντες που κρίνονται αναγκαίοι για τη λειτουργία της τράπεζας μέσα στις αποδεκτές τραπεζικές πρακτικές και κατά τρόπο ασφαλή και υγιή</a:t>
            </a:r>
            <a:r>
              <a:rPr lang="en-US" sz="2000" dirty="0"/>
              <a:t>.</a:t>
            </a:r>
            <a:endParaRPr lang="en-US" altLang="en-US" sz="2000" dirty="0"/>
          </a:p>
        </p:txBody>
      </p:sp>
      <p:sp>
        <p:nvSpPr>
          <p:cNvPr id="6" name="Slide Number Placeholder 5"/>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3</a:t>
            </a:fld>
            <a:endParaRPr lang="en-US" altLang="en-US" dirty="0"/>
          </a:p>
        </p:txBody>
      </p:sp>
    </p:spTree>
    <p:extLst>
      <p:ext uri="{BB962C8B-B14F-4D97-AF65-F5344CB8AC3E}">
        <p14:creationId xmlns:p14="http://schemas.microsoft.com/office/powerpoint/2010/main" val="1376203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399538" cy="1295400"/>
          </a:xfrm>
        </p:spPr>
        <p:txBody>
          <a:bodyPr anchor="ctr"/>
          <a:lstStyle/>
          <a:p>
            <a:r>
              <a:rPr lang="el-GR" sz="4000" dirty="0"/>
              <a:t>Παράμετροι συστήματος αξιολόγησης </a:t>
            </a:r>
            <a:r>
              <a:rPr lang="en-US" sz="4000" dirty="0"/>
              <a:t>CAMELS </a:t>
            </a:r>
            <a:r>
              <a:rPr lang="en-US" sz="1000" dirty="0"/>
              <a:t>2</a:t>
            </a:r>
            <a:endParaRPr lang="en-IN" dirty="0"/>
          </a:p>
        </p:txBody>
      </p:sp>
      <p:sp>
        <p:nvSpPr>
          <p:cNvPr id="3" name="Content Placeholder 2"/>
          <p:cNvSpPr>
            <a:spLocks noGrp="1"/>
          </p:cNvSpPr>
          <p:nvPr>
            <p:ph idx="1"/>
          </p:nvPr>
        </p:nvSpPr>
        <p:spPr>
          <a:xfrm>
            <a:off x="435489" y="1335629"/>
            <a:ext cx="7754645" cy="1702544"/>
          </a:xfrm>
        </p:spPr>
        <p:txBody>
          <a:bodyPr/>
          <a:lstStyle/>
          <a:p>
            <a:pPr marL="0" indent="0" eaLnBrk="1" hangingPunct="1">
              <a:buNone/>
            </a:pPr>
            <a:r>
              <a:rPr lang="el-GR" altLang="en-US" sz="2200" b="1" dirty="0"/>
              <a:t>Κέρδη</a:t>
            </a:r>
            <a:r>
              <a:rPr lang="en-US" altLang="en-US" sz="2200" b="1" dirty="0"/>
              <a:t>.</a:t>
            </a:r>
          </a:p>
          <a:p>
            <a:pPr marL="291600" lvl="1" indent="-291600" eaLnBrk="1" hangingPunct="1">
              <a:spcBef>
                <a:spcPts val="1000"/>
              </a:spcBef>
              <a:buSzPct val="100000"/>
            </a:pPr>
            <a:r>
              <a:rPr lang="el-GR" sz="1800" dirty="0"/>
              <a:t>Τα κέρδη εκτιμώνται ως προς την ικανότητά τους να καλύπτουν τις ζημίες και να παρέχουν επαρκή προστασία κεφαλαίου, τις τάσεις, τις συγκρίσεις ομότιμων ομάδων, την ποιότητα και τη σύνθεση του καθαρού εισοδήματος, και τον βαθμό εξάρτησης από τα ευαίσθητα σε τόκους κεφάλαια. </a:t>
            </a:r>
            <a:endParaRPr lang="en-US" altLang="en-US" sz="1800" dirty="0"/>
          </a:p>
        </p:txBody>
      </p:sp>
      <p:sp>
        <p:nvSpPr>
          <p:cNvPr id="4" name="Content Placeholder 3"/>
          <p:cNvSpPr>
            <a:spLocks noGrp="1"/>
          </p:cNvSpPr>
          <p:nvPr>
            <p:ph idx="13"/>
          </p:nvPr>
        </p:nvSpPr>
        <p:spPr>
          <a:xfrm>
            <a:off x="365580" y="3038173"/>
            <a:ext cx="8749148" cy="1802167"/>
          </a:xfrm>
        </p:spPr>
        <p:txBody>
          <a:bodyPr/>
          <a:lstStyle/>
          <a:p>
            <a:pPr marL="0" indent="0" eaLnBrk="1" hangingPunct="1">
              <a:buNone/>
            </a:pPr>
            <a:r>
              <a:rPr lang="el-GR" altLang="en-US" sz="2200" b="1" dirty="0"/>
              <a:t>Ρευστότητα</a:t>
            </a:r>
            <a:r>
              <a:rPr lang="en-US" altLang="en-US" sz="2200" b="1" dirty="0"/>
              <a:t>.</a:t>
            </a:r>
          </a:p>
          <a:p>
            <a:pPr marL="291600" lvl="1" indent="-291600" eaLnBrk="1" hangingPunct="1">
              <a:spcBef>
                <a:spcPts val="1000"/>
              </a:spcBef>
              <a:buSzPct val="100000"/>
            </a:pPr>
            <a:r>
              <a:rPr lang="el-GR" sz="1800" dirty="0"/>
              <a:t>Αξιολογείται σε σχέση με τη μεταβλητότητα των καταθέσεων, τη συχνότητα και το επίπεδο δανεισμού, τη χρήση διαμεσολαβητικών καταθέσεων, την τεχνική επάρκεια σε σχέση με τη δομή των υποχρεώσεων, τη διαθεσιμότητα περιουσιακών στοιχείων άμεσα μετατρέψιμων σε μετρητά και την πρόσβαση στις αγορές χρήματος ή άλλες έτοιμες πηγές κεφαλαίων. </a:t>
            </a:r>
            <a:endParaRPr lang="en-US" altLang="en-US" sz="1800" dirty="0"/>
          </a:p>
        </p:txBody>
      </p:sp>
      <p:sp>
        <p:nvSpPr>
          <p:cNvPr id="6" name="Content Placeholder 5"/>
          <p:cNvSpPr>
            <a:spLocks noGrp="1"/>
          </p:cNvSpPr>
          <p:nvPr>
            <p:ph idx="14"/>
          </p:nvPr>
        </p:nvSpPr>
        <p:spPr>
          <a:xfrm>
            <a:off x="365580" y="4985988"/>
            <a:ext cx="8229600" cy="1402673"/>
          </a:xfrm>
        </p:spPr>
        <p:txBody>
          <a:bodyPr/>
          <a:lstStyle/>
          <a:p>
            <a:pPr marL="0" indent="0" eaLnBrk="1" hangingPunct="1">
              <a:buNone/>
            </a:pPr>
            <a:r>
              <a:rPr lang="el-GR" altLang="en-US" sz="2200" b="1" dirty="0"/>
              <a:t>Ευαισθησία στον κίνδυνο αγοράς</a:t>
            </a:r>
            <a:r>
              <a:rPr lang="en-US" altLang="en-US" sz="2200" b="1" dirty="0"/>
              <a:t>.</a:t>
            </a:r>
          </a:p>
          <a:p>
            <a:pPr marL="291600" lvl="1" indent="-291600" eaLnBrk="1" hangingPunct="1">
              <a:spcBef>
                <a:spcPts val="1000"/>
              </a:spcBef>
              <a:buSzPct val="100000"/>
            </a:pPr>
            <a:r>
              <a:rPr lang="el-GR" sz="1800" dirty="0"/>
              <a:t>Αντικατοπτρίζει το βαθμό στον οποίο οι μεταβολές των επιτοκίων, των συναλλαγματικών ισοτιμιών, των τιμών των βασικών προϊόντων ή των τιμών των μετοχών μπορεί να επηρεάσουν δυσμενώς τα κέρδη ή το οικονομικό κεφάλαιο ενός χρηματοπιστωτικού ιδρύματος</a:t>
            </a:r>
            <a:r>
              <a:rPr lang="en-US" sz="1800" dirty="0"/>
              <a:t>. </a:t>
            </a:r>
            <a:endParaRPr lang="en-US" altLang="en-US" sz="1800" dirty="0"/>
          </a:p>
        </p:txBody>
      </p:sp>
      <p:sp>
        <p:nvSpPr>
          <p:cNvPr id="5" name="Slide Number Placeholder 4"/>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4</a:t>
            </a:fld>
            <a:endParaRPr lang="en-US" altLang="en-US" dirty="0"/>
          </a:p>
        </p:txBody>
      </p:sp>
    </p:spTree>
    <p:extLst>
      <p:ext uri="{BB962C8B-B14F-4D97-AF65-F5344CB8AC3E}">
        <p14:creationId xmlns:p14="http://schemas.microsoft.com/office/powerpoint/2010/main" val="2335707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4000" dirty="0"/>
              <a:t>Οι Διαβαθμίσεις του Συστήματος Αξιολόγησης CAMELS</a:t>
            </a:r>
            <a:br>
              <a:rPr lang="en-US" sz="4000" dirty="0"/>
            </a:br>
            <a:r>
              <a:rPr lang="en-US" sz="1000" dirty="0"/>
              <a:t>2</a:t>
            </a:r>
            <a:endParaRPr lang="en-IN" dirty="0"/>
          </a:p>
        </p:txBody>
      </p:sp>
      <p:sp>
        <p:nvSpPr>
          <p:cNvPr id="3" name="Content Placeholder 2"/>
          <p:cNvSpPr>
            <a:spLocks noGrp="1"/>
          </p:cNvSpPr>
          <p:nvPr>
            <p:ph idx="1"/>
          </p:nvPr>
        </p:nvSpPr>
        <p:spPr>
          <a:xfrm>
            <a:off x="413780" y="1578140"/>
            <a:ext cx="8229600" cy="4411662"/>
          </a:xfrm>
        </p:spPr>
        <p:txBody>
          <a:bodyPr/>
          <a:lstStyle/>
          <a:p>
            <a:pPr marL="0" indent="0">
              <a:buNone/>
            </a:pPr>
            <a:r>
              <a:rPr lang="el-GR" sz="2400" dirty="0"/>
              <a:t>Οι διαβαθμίσεις του CAMELS κυμαίνονται από το 1 έως το 5.</a:t>
            </a:r>
            <a:endParaRPr lang="en-US" sz="2400" dirty="0"/>
          </a:p>
          <a:p>
            <a:pPr marL="291600" lvl="1" indent="-291600" eaLnBrk="1" hangingPunct="1">
              <a:spcBef>
                <a:spcPts val="1000"/>
              </a:spcBef>
              <a:buSzPct val="100000"/>
            </a:pPr>
            <a:r>
              <a:rPr lang="el-GR" sz="1600" b="1" dirty="0"/>
              <a:t>Σύνθετη Διαβάθμιση "1"</a:t>
            </a:r>
            <a:r>
              <a:rPr lang="el-GR" sz="1600" dirty="0"/>
              <a:t> - Τα ιδρύματα σε αυτήν την κατηγορία είναι βασικά υγιή από κάθε άποψη</a:t>
            </a:r>
            <a:r>
              <a:rPr lang="en-US" altLang="en-US" sz="1600" dirty="0"/>
              <a:t>.</a:t>
            </a:r>
          </a:p>
          <a:p>
            <a:pPr marL="291600" lvl="1" indent="-291600" eaLnBrk="1" hangingPunct="1">
              <a:lnSpc>
                <a:spcPct val="150000"/>
              </a:lnSpc>
              <a:spcBef>
                <a:spcPts val="1000"/>
              </a:spcBef>
              <a:buSzPct val="100000"/>
            </a:pPr>
            <a:r>
              <a:rPr lang="el-GR" sz="1600" b="1" dirty="0"/>
              <a:t>Σύνθετη Διαβάθμιση "2" - </a:t>
            </a:r>
            <a:r>
              <a:rPr lang="el-GR" sz="1600" dirty="0"/>
              <a:t>Τα ιδρύματα σε αυτήν την κατηγορία είναι κατά βάση υγιή αλλά μπορεί να αντανακλούν μέτριες αδυναμίες που μπορούν να διορθωθούν κατά τη συνήθη πορεία των επιχειρήσεων.</a:t>
            </a:r>
            <a:endParaRPr lang="en-US" sz="1600" dirty="0"/>
          </a:p>
          <a:p>
            <a:r>
              <a:rPr lang="el-GR" sz="1600" b="1" dirty="0"/>
              <a:t>Σύνθετη Διαβάθμιση "3" - </a:t>
            </a:r>
            <a:r>
              <a:rPr lang="el-GR" sz="1600" dirty="0"/>
              <a:t>Τα ιδρύματα σε αυτή την κατηγορία παρουσιάζουν χρηματοοικονομικές, λειτουργικές ή αδυναμίες συμμόρφωσης που κυμαίνονται από ήπια σοβαρές έως μη ικανοποιητικές. </a:t>
            </a:r>
            <a:endParaRPr lang="en-US" sz="1600" dirty="0"/>
          </a:p>
          <a:p>
            <a:r>
              <a:rPr lang="el-GR" sz="1600" b="1" dirty="0"/>
              <a:t>Σύνθετη Διαβάθμιση "4" - </a:t>
            </a:r>
            <a:r>
              <a:rPr lang="el-GR" sz="1600" dirty="0"/>
              <a:t>Τα ιδρύματα σε αυτήν την κατηγορία έχουν έναν υπερβολικό όγκο σοβαρών χρηματοοικονομικών αδυναμιών ή έναν συνδυασμό άλλων καταστάσεων που δεν είναι ικανοποιητικές.</a:t>
            </a:r>
            <a:endParaRPr lang="en-US" sz="1600" dirty="0"/>
          </a:p>
          <a:p>
            <a:r>
              <a:rPr lang="el-GR" sz="1600" b="1" dirty="0"/>
              <a:t>Σύνθετη Διαβάθμιση "5" - </a:t>
            </a:r>
            <a:r>
              <a:rPr lang="el-GR" sz="1600" dirty="0"/>
              <a:t>Η κατηγορία αυτή προορίζεται για τα ιδρύματα με εξαιρετικά υψηλή άμεση ή βραχυπρόθεσμη πιθανότητα χρεοκοπίας.</a:t>
            </a:r>
            <a:endParaRPr lang="en-US" sz="1600" dirty="0"/>
          </a:p>
        </p:txBody>
      </p:sp>
      <p:sp>
        <p:nvSpPr>
          <p:cNvPr id="4" name="Slide Number Placeholder 3"/>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5</a:t>
            </a:fld>
            <a:endParaRPr lang="en-US" altLang="en-US" dirty="0"/>
          </a:p>
        </p:txBody>
      </p:sp>
    </p:spTree>
    <p:extLst>
      <p:ext uri="{BB962C8B-B14F-4D97-AF65-F5344CB8AC3E}">
        <p14:creationId xmlns:p14="http://schemas.microsoft.com/office/powerpoint/2010/main" val="3055170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4000" dirty="0"/>
              <a:t>Χρηματοοικονομικές Καταστάσεις</a:t>
            </a:r>
            <a:endParaRPr lang="en-IN" dirty="0"/>
          </a:p>
        </p:txBody>
      </p:sp>
      <p:sp>
        <p:nvSpPr>
          <p:cNvPr id="3" name="Content Placeholder 2"/>
          <p:cNvSpPr>
            <a:spLocks noGrp="1"/>
          </p:cNvSpPr>
          <p:nvPr>
            <p:ph idx="1"/>
          </p:nvPr>
        </p:nvSpPr>
        <p:spPr>
          <a:xfrm>
            <a:off x="478910" y="1165630"/>
            <a:ext cx="7819901" cy="2480816"/>
          </a:xfrm>
        </p:spPr>
        <p:txBody>
          <a:bodyPr/>
          <a:lstStyle/>
          <a:p>
            <a:pPr marL="0" indent="0" eaLnBrk="1" hangingPunct="1">
              <a:lnSpc>
                <a:spcPct val="90000"/>
              </a:lnSpc>
              <a:buNone/>
            </a:pPr>
            <a:r>
              <a:rPr lang="el-GR" sz="2400" dirty="0"/>
              <a:t>Το Ομοσπονδιακό Συμβούλιο Ελέγχου Χρηματοπιστωτικών Ιδρυμάτων (Federal Financial Institutions Examination Council - FFIEC), με έδρα την Ουάσιγκτον, ορίζει ενιαίους κανόνες, πρότυπα και έντυπα έκθεσης για τα καταθετικά ιδρύματα.</a:t>
            </a:r>
          </a:p>
          <a:p>
            <a:pPr marL="291600" lvl="1" indent="-291600" eaLnBrk="1" hangingPunct="1">
              <a:lnSpc>
                <a:spcPct val="90000"/>
              </a:lnSpc>
              <a:spcBef>
                <a:spcPts val="1000"/>
              </a:spcBef>
              <a:buSzPct val="100000"/>
            </a:pPr>
            <a:r>
              <a:rPr lang="el-GR" altLang="en-US" sz="2000" dirty="0"/>
              <a:t>Οι ισολογισμοί παρουσιάζουν την χρηματοοικονομική κατάσταση της επιχείρισης σε συγκεκριμένη χρονική στιγμή.</a:t>
            </a:r>
            <a:endParaRPr lang="en-US" altLang="en-US" sz="2000" dirty="0"/>
          </a:p>
          <a:p>
            <a:pPr marL="291600" lvl="1" indent="-291600" eaLnBrk="1" hangingPunct="1">
              <a:lnSpc>
                <a:spcPct val="90000"/>
              </a:lnSpc>
              <a:spcBef>
                <a:spcPts val="1000"/>
              </a:spcBef>
              <a:buSzPct val="100000"/>
            </a:pPr>
            <a:r>
              <a:rPr lang="el-GR" sz="2000" dirty="0"/>
              <a:t>Οι καταστάσεις αποτελεσμάτων παρουσιάζονται με την μορφή λογαριασμών εισοδήματος</a:t>
            </a:r>
            <a:r>
              <a:rPr lang="en-US" altLang="en-US" sz="2000" dirty="0"/>
              <a:t>.</a:t>
            </a:r>
          </a:p>
          <a:p>
            <a:pPr marL="291600" lvl="1" indent="-291600" eaLnBrk="1" hangingPunct="1">
              <a:lnSpc>
                <a:spcPct val="90000"/>
              </a:lnSpc>
              <a:spcBef>
                <a:spcPts val="1000"/>
              </a:spcBef>
              <a:buSzPct val="100000"/>
            </a:pPr>
            <a:r>
              <a:rPr lang="en-US" sz="2000" dirty="0" err="1"/>
              <a:t>Οι</a:t>
            </a:r>
            <a:r>
              <a:rPr lang="en-US" sz="2000" dirty="0"/>
              <a:t> </a:t>
            </a:r>
            <a:r>
              <a:rPr lang="en-US" sz="2000" dirty="0" err="1"/>
              <a:t>εμ</a:t>
            </a:r>
            <a:r>
              <a:rPr lang="en-US" sz="2000" dirty="0"/>
              <a:t>π</a:t>
            </a:r>
            <a:r>
              <a:rPr lang="en-US" sz="2000" dirty="0" err="1"/>
              <a:t>ορικές</a:t>
            </a:r>
            <a:r>
              <a:rPr lang="en-US" sz="2000" dirty="0"/>
              <a:t> </a:t>
            </a:r>
            <a:r>
              <a:rPr lang="en-US" sz="2000" dirty="0" err="1"/>
              <a:t>τρά</a:t>
            </a:r>
            <a:r>
              <a:rPr lang="en-US" sz="2000" dirty="0"/>
              <a:t>π</a:t>
            </a:r>
            <a:r>
              <a:rPr lang="en-US" sz="2000" dirty="0" err="1"/>
              <a:t>εζες</a:t>
            </a:r>
            <a:r>
              <a:rPr lang="en-US" sz="2000" dirty="0"/>
              <a:t> πα</a:t>
            </a:r>
            <a:r>
              <a:rPr lang="en-US" sz="2000" dirty="0" err="1"/>
              <a:t>ρουσιάζουν</a:t>
            </a:r>
            <a:r>
              <a:rPr lang="en-US" sz="2000" dirty="0"/>
              <a:t> </a:t>
            </a:r>
            <a:r>
              <a:rPr lang="el-GR" sz="2000" dirty="0"/>
              <a:t>τα υπο αίρεση </a:t>
            </a:r>
            <a:r>
              <a:rPr lang="en-US" sz="2000" dirty="0" err="1"/>
              <a:t>στοιχεί</a:t>
            </a:r>
            <a:r>
              <a:rPr lang="en-US" sz="2000" dirty="0"/>
              <a:t>α </a:t>
            </a:r>
            <a:r>
              <a:rPr lang="en-US" sz="2000" dirty="0" err="1"/>
              <a:t>του</a:t>
            </a:r>
            <a:r>
              <a:rPr lang="en-US" sz="2000" dirty="0"/>
              <a:t> </a:t>
            </a:r>
            <a:r>
              <a:rPr lang="en-US" sz="2000" dirty="0" err="1"/>
              <a:t>ενεργητικού</a:t>
            </a:r>
            <a:r>
              <a:rPr lang="en-US" sz="2000" dirty="0"/>
              <a:t> </a:t>
            </a:r>
            <a:r>
              <a:rPr lang="en-US" sz="2000" dirty="0" err="1"/>
              <a:t>κ</a:t>
            </a:r>
            <a:r>
              <a:rPr lang="en-US" sz="2000" dirty="0"/>
              <a:t>α</a:t>
            </a:r>
            <a:r>
              <a:rPr lang="en-US" sz="2000" dirty="0" err="1"/>
              <a:t>ι</a:t>
            </a:r>
            <a:r>
              <a:rPr lang="en-US" sz="2000" dirty="0"/>
              <a:t> </a:t>
            </a:r>
            <a:r>
              <a:rPr lang="en-US" sz="2000" dirty="0" err="1"/>
              <a:t>του</a:t>
            </a:r>
            <a:r>
              <a:rPr lang="en-US" sz="2000" dirty="0"/>
              <a:t> πα</a:t>
            </a:r>
            <a:r>
              <a:rPr lang="en-US" sz="2000" dirty="0" err="1"/>
              <a:t>θητικού</a:t>
            </a:r>
            <a:r>
              <a:rPr lang="en-US" sz="2000" dirty="0"/>
              <a:t> </a:t>
            </a:r>
            <a:r>
              <a:rPr lang="en-US" sz="2000" dirty="0" err="1"/>
              <a:t>σε</a:t>
            </a:r>
            <a:r>
              <a:rPr lang="en-US" sz="2000" dirty="0"/>
              <a:t> </a:t>
            </a:r>
            <a:r>
              <a:rPr lang="en-US" sz="2000" dirty="0" err="1"/>
              <a:t>εκθέσεις</a:t>
            </a:r>
            <a:r>
              <a:rPr lang="en-US" sz="2000" dirty="0"/>
              <a:t> </a:t>
            </a:r>
            <a:r>
              <a:rPr lang="en-US" sz="2000" dirty="0" err="1"/>
              <a:t>εκτός</a:t>
            </a:r>
            <a:r>
              <a:rPr lang="en-US" sz="2000" dirty="0"/>
              <a:t> </a:t>
            </a:r>
            <a:r>
              <a:rPr lang="en-US" sz="2000" dirty="0" err="1"/>
              <a:t>ισολογισμού</a:t>
            </a:r>
            <a:r>
              <a:rPr lang="el-GR" sz="2000" dirty="0"/>
              <a:t>.</a:t>
            </a:r>
            <a:endParaRPr lang="en-US" sz="2000" dirty="0"/>
          </a:p>
          <a:p>
            <a:pPr marL="0" lvl="1" indent="0" eaLnBrk="1" hangingPunct="1">
              <a:lnSpc>
                <a:spcPct val="90000"/>
              </a:lnSpc>
              <a:spcBef>
                <a:spcPts val="1000"/>
              </a:spcBef>
              <a:buSzPct val="100000"/>
              <a:buNone/>
            </a:pPr>
            <a:endParaRPr lang="en-US" altLang="en-US" sz="2000" b="1" dirty="0"/>
          </a:p>
        </p:txBody>
      </p:sp>
      <p:sp>
        <p:nvSpPr>
          <p:cNvPr id="4" name="Content Placeholder 3"/>
          <p:cNvSpPr>
            <a:spLocks noGrp="1"/>
          </p:cNvSpPr>
          <p:nvPr>
            <p:ph idx="13"/>
          </p:nvPr>
        </p:nvSpPr>
        <p:spPr>
          <a:xfrm>
            <a:off x="421220" y="4814107"/>
            <a:ext cx="8229600" cy="1411188"/>
          </a:xfrm>
        </p:spPr>
        <p:txBody>
          <a:bodyPr/>
          <a:lstStyle/>
          <a:p>
            <a:pPr marL="0" indent="0">
              <a:buNone/>
            </a:pPr>
            <a:r>
              <a:rPr lang="el-GR" sz="2100" dirty="0"/>
              <a:t>Οι τράπεζες λιανικής εστιάζουν τις επιχειρηματικές δραστηριότητες τους στην ανάπτυξη μιας σχέσης μεταξύ καταναλωτή και τράπεζας.</a:t>
            </a:r>
            <a:endParaRPr lang="en-US" sz="2100" dirty="0"/>
          </a:p>
          <a:p>
            <a:pPr marL="0" indent="0">
              <a:lnSpc>
                <a:spcPct val="90000"/>
              </a:lnSpc>
              <a:buNone/>
            </a:pPr>
            <a:r>
              <a:rPr lang="el-GR" sz="2100" dirty="0"/>
              <a:t>Οι τράπεζες χονδρικής επικεντρώνονται στις εμπορικές τραπεζικές σχέσεις.</a:t>
            </a:r>
            <a:r>
              <a:rPr lang="en-US" sz="2100" dirty="0"/>
              <a:t> </a:t>
            </a:r>
            <a:endParaRPr lang="el-GR" sz="2100" dirty="0"/>
          </a:p>
          <a:p>
            <a:pPr marL="0" indent="0" eaLnBrk="1" hangingPunct="1">
              <a:lnSpc>
                <a:spcPct val="90000"/>
              </a:lnSpc>
              <a:buNone/>
            </a:pPr>
            <a:r>
              <a:rPr lang="el-GR" altLang="en-US" sz="2000" dirty="0"/>
              <a:t>Οι περισσότερες τράπεζες χονδρικής ασχολούνται με υπηρεσίες λιανικής τραπεζικής. </a:t>
            </a:r>
            <a:endParaRPr lang="en-US" altLang="en-US" sz="2000" dirty="0"/>
          </a:p>
        </p:txBody>
      </p:sp>
      <p:sp>
        <p:nvSpPr>
          <p:cNvPr id="5" name="Slide Number Placeholder 4"/>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6</a:t>
            </a:fld>
            <a:endParaRPr lang="en-US" altLang="en-US" dirty="0"/>
          </a:p>
        </p:txBody>
      </p:sp>
    </p:spTree>
    <p:extLst>
      <p:ext uri="{BB962C8B-B14F-4D97-AF65-F5344CB8AC3E}">
        <p14:creationId xmlns:p14="http://schemas.microsoft.com/office/powerpoint/2010/main" val="2856481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34F3B-EC95-84F0-6BEE-AE92CFD3AC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BCCE0B-7188-24FB-2FF4-8F0794C09CB9}"/>
              </a:ext>
            </a:extLst>
          </p:cNvPr>
          <p:cNvSpPr>
            <a:spLocks noGrp="1"/>
          </p:cNvSpPr>
          <p:nvPr>
            <p:ph type="title"/>
          </p:nvPr>
        </p:nvSpPr>
        <p:spPr>
          <a:xfrm>
            <a:off x="457200" y="122238"/>
            <a:ext cx="7543800" cy="681326"/>
          </a:xfrm>
        </p:spPr>
        <p:txBody>
          <a:bodyPr anchor="ctr"/>
          <a:lstStyle/>
          <a:p>
            <a:r>
              <a:rPr lang="el-GR" sz="4000" dirty="0"/>
              <a:t>Χρηματοοικονομικές Καταστάσεις</a:t>
            </a:r>
            <a:endParaRPr lang="en-IN" dirty="0"/>
          </a:p>
        </p:txBody>
      </p:sp>
      <p:sp>
        <p:nvSpPr>
          <p:cNvPr id="5" name="Slide Number Placeholder 4">
            <a:extLst>
              <a:ext uri="{FF2B5EF4-FFF2-40B4-BE49-F238E27FC236}">
                <a16:creationId xmlns:a16="http://schemas.microsoft.com/office/drawing/2014/main" id="{F45C64CA-87BB-726E-5BC1-164088C37961}"/>
              </a:ext>
            </a:extLst>
          </p:cNvPr>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7</a:t>
            </a:fld>
            <a:endParaRPr lang="en-US" altLang="en-US" dirty="0"/>
          </a:p>
        </p:txBody>
      </p:sp>
      <p:pic>
        <p:nvPicPr>
          <p:cNvPr id="11" name="Picture 10">
            <a:extLst>
              <a:ext uri="{FF2B5EF4-FFF2-40B4-BE49-F238E27FC236}">
                <a16:creationId xmlns:a16="http://schemas.microsoft.com/office/drawing/2014/main" id="{065CD1C6-CA63-DB47-7046-51081CF4A4E1}"/>
              </a:ext>
            </a:extLst>
          </p:cNvPr>
          <p:cNvPicPr>
            <a:picLocks noChangeAspect="1"/>
          </p:cNvPicPr>
          <p:nvPr/>
        </p:nvPicPr>
        <p:blipFill>
          <a:blip r:embed="rId2"/>
          <a:stretch>
            <a:fillRect/>
          </a:stretch>
        </p:blipFill>
        <p:spPr>
          <a:xfrm>
            <a:off x="1699811" y="955425"/>
            <a:ext cx="5744377" cy="5649113"/>
          </a:xfrm>
          <a:prstGeom prst="rect">
            <a:avLst/>
          </a:prstGeom>
        </p:spPr>
      </p:pic>
    </p:spTree>
    <p:extLst>
      <p:ext uri="{BB962C8B-B14F-4D97-AF65-F5344CB8AC3E}">
        <p14:creationId xmlns:p14="http://schemas.microsoft.com/office/powerpoint/2010/main" val="332998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4000" dirty="0"/>
              <a:t>Στοιχεία ενεργητικού εμπορικής τράπεζας</a:t>
            </a:r>
            <a:r>
              <a:rPr lang="en-US" sz="1000" dirty="0"/>
              <a:t>1</a:t>
            </a:r>
            <a:endParaRPr lang="en-IN" sz="1000" dirty="0"/>
          </a:p>
        </p:txBody>
      </p:sp>
      <p:sp>
        <p:nvSpPr>
          <p:cNvPr id="3" name="Content Placeholder 2"/>
          <p:cNvSpPr>
            <a:spLocks noGrp="1"/>
          </p:cNvSpPr>
          <p:nvPr>
            <p:ph idx="1"/>
          </p:nvPr>
        </p:nvSpPr>
        <p:spPr>
          <a:xfrm>
            <a:off x="261810" y="1534719"/>
            <a:ext cx="8229600" cy="1476698"/>
          </a:xfrm>
        </p:spPr>
        <p:txBody>
          <a:bodyPr/>
          <a:lstStyle/>
          <a:p>
            <a:pPr marL="0" indent="0" eaLnBrk="1" hangingPunct="1">
              <a:lnSpc>
                <a:spcPct val="90000"/>
              </a:lnSpc>
              <a:buNone/>
            </a:pPr>
            <a:r>
              <a:rPr lang="en-US" altLang="en-US" sz="2400" b="1" dirty="0"/>
              <a:t>#1 - </a:t>
            </a:r>
            <a:r>
              <a:rPr lang="el-GR" sz="2400" b="1" dirty="0"/>
              <a:t>Ταμειακά Διαθέσιμα και Εκκρεμείς Οφειλές από Καταθετικά Ιδρύματα</a:t>
            </a:r>
            <a:r>
              <a:rPr lang="en-US" altLang="en-US" sz="2400" b="1" dirty="0"/>
              <a:t>.</a:t>
            </a:r>
          </a:p>
          <a:p>
            <a:pPr marL="292608" lvl="1" indent="-292608" eaLnBrk="1" hangingPunct="1">
              <a:lnSpc>
                <a:spcPct val="90000"/>
              </a:lnSpc>
              <a:spcBef>
                <a:spcPts val="1000"/>
              </a:spcBef>
              <a:buSzPct val="100000"/>
            </a:pPr>
            <a:r>
              <a:rPr lang="en-US" sz="2000" dirty="0" err="1"/>
              <a:t>Τ</a:t>
            </a:r>
            <a:r>
              <a:rPr lang="en-US" sz="2000" dirty="0"/>
              <a:t>α </a:t>
            </a:r>
            <a:r>
              <a:rPr lang="en-US" sz="2000" dirty="0" err="1"/>
              <a:t>μετρητά</a:t>
            </a:r>
            <a:r>
              <a:rPr lang="en-US" sz="2000" dirty="0"/>
              <a:t> </a:t>
            </a:r>
            <a:r>
              <a:rPr lang="en-US" sz="2000" dirty="0" err="1"/>
              <a:t>στο</a:t>
            </a:r>
            <a:r>
              <a:rPr lang="en-US" sz="2000" dirty="0"/>
              <a:t> </a:t>
            </a:r>
            <a:r>
              <a:rPr lang="en-US" sz="2000" dirty="0" err="1"/>
              <a:t>τ</a:t>
            </a:r>
            <a:r>
              <a:rPr lang="en-US" sz="2000" dirty="0"/>
              <a:t>α</a:t>
            </a:r>
            <a:r>
              <a:rPr lang="en-US" sz="2000" dirty="0" err="1"/>
              <a:t>μείο</a:t>
            </a:r>
            <a:r>
              <a:rPr lang="en-US" sz="2000" dirty="0"/>
              <a:t> </a:t>
            </a:r>
            <a:r>
              <a:rPr lang="en-US" sz="2000" dirty="0" err="1"/>
              <a:t>της</a:t>
            </a:r>
            <a:r>
              <a:rPr lang="en-US" sz="2000" dirty="0"/>
              <a:t> </a:t>
            </a:r>
            <a:r>
              <a:rPr lang="en-US" sz="2000" dirty="0" err="1"/>
              <a:t>τρά</a:t>
            </a:r>
            <a:r>
              <a:rPr lang="en-US" sz="2000" dirty="0"/>
              <a:t>π</a:t>
            </a:r>
            <a:r>
              <a:rPr lang="en-US" sz="2000" dirty="0" err="1"/>
              <a:t>εζ</a:t>
            </a:r>
            <a:r>
              <a:rPr lang="en-US" sz="2000" dirty="0"/>
              <a:t>α</a:t>
            </a:r>
            <a:r>
              <a:rPr lang="en-US" sz="2000" dirty="0" err="1"/>
              <a:t>ς</a:t>
            </a:r>
            <a:r>
              <a:rPr lang="en-US" sz="2000" dirty="0"/>
              <a:t>, </a:t>
            </a:r>
            <a:r>
              <a:rPr lang="en-US" sz="2000" dirty="0" err="1"/>
              <a:t>κ</a:t>
            </a:r>
            <a:r>
              <a:rPr lang="en-US" sz="2000" dirty="0"/>
              <a:t>α</a:t>
            </a:r>
            <a:r>
              <a:rPr lang="en-US" sz="2000" dirty="0" err="1"/>
              <a:t>τ</a:t>
            </a:r>
            <a:r>
              <a:rPr lang="en-US" sz="2000" dirty="0"/>
              <a:t>α</a:t>
            </a:r>
            <a:r>
              <a:rPr lang="en-US" sz="2000" dirty="0" err="1"/>
              <a:t>θέσεις</a:t>
            </a:r>
            <a:r>
              <a:rPr lang="en-US" sz="2000" dirty="0"/>
              <a:t> </a:t>
            </a:r>
            <a:r>
              <a:rPr lang="en-US" sz="2000" dirty="0" err="1"/>
              <a:t>στην</a:t>
            </a:r>
            <a:r>
              <a:rPr lang="en-US" sz="2000" dirty="0"/>
              <a:t> </a:t>
            </a:r>
            <a:r>
              <a:rPr lang="en-US" sz="2000" dirty="0" err="1"/>
              <a:t>Ομοσ</a:t>
            </a:r>
            <a:r>
              <a:rPr lang="en-US" sz="2000" dirty="0"/>
              <a:t>π</a:t>
            </a:r>
            <a:r>
              <a:rPr lang="en-US" sz="2000" dirty="0" err="1"/>
              <a:t>ονδι</a:t>
            </a:r>
            <a:r>
              <a:rPr lang="en-US" sz="2000" dirty="0"/>
              <a:t>α</a:t>
            </a:r>
            <a:r>
              <a:rPr lang="en-US" sz="2000" dirty="0" err="1"/>
              <a:t>κή</a:t>
            </a:r>
            <a:r>
              <a:rPr lang="en-US" sz="2000" dirty="0"/>
              <a:t> </a:t>
            </a:r>
            <a:r>
              <a:rPr lang="en-US" sz="2000" dirty="0" err="1"/>
              <a:t>Τρά</a:t>
            </a:r>
            <a:r>
              <a:rPr lang="en-US" sz="2000" dirty="0"/>
              <a:t>π</a:t>
            </a:r>
            <a:r>
              <a:rPr lang="en-US" sz="2000" dirty="0" err="1"/>
              <a:t>εζ</a:t>
            </a:r>
            <a:r>
              <a:rPr lang="en-US" sz="2000" dirty="0"/>
              <a:t>α, </a:t>
            </a:r>
            <a:r>
              <a:rPr lang="en-US" sz="2000" dirty="0" err="1"/>
              <a:t>κ</a:t>
            </a:r>
            <a:r>
              <a:rPr lang="en-US" sz="2000" dirty="0"/>
              <a:t>α</a:t>
            </a:r>
            <a:r>
              <a:rPr lang="en-US" sz="2000" dirty="0" err="1"/>
              <a:t>τ</a:t>
            </a:r>
            <a:r>
              <a:rPr lang="en-US" sz="2000" dirty="0"/>
              <a:t>α</a:t>
            </a:r>
            <a:r>
              <a:rPr lang="en-US" sz="2000" dirty="0" err="1"/>
              <a:t>θέσεις</a:t>
            </a:r>
            <a:r>
              <a:rPr lang="en-US" sz="2000" dirty="0"/>
              <a:t> </a:t>
            </a:r>
            <a:r>
              <a:rPr lang="en-US" sz="2000" dirty="0" err="1"/>
              <a:t>σε</a:t>
            </a:r>
            <a:r>
              <a:rPr lang="en-US" sz="2000" dirty="0"/>
              <a:t> </a:t>
            </a:r>
            <a:r>
              <a:rPr lang="en-US" sz="2000" dirty="0" err="1"/>
              <a:t>άλλ</a:t>
            </a:r>
            <a:r>
              <a:rPr lang="en-US" sz="2000" dirty="0"/>
              <a:t>α </a:t>
            </a:r>
            <a:r>
              <a:rPr lang="en-US" sz="2000" dirty="0" err="1"/>
              <a:t>χρημ</a:t>
            </a:r>
            <a:r>
              <a:rPr lang="en-US" sz="2000" dirty="0"/>
              <a:t>α</a:t>
            </a:r>
            <a:r>
              <a:rPr lang="en-US" sz="2000" dirty="0" err="1"/>
              <a:t>το</a:t>
            </a:r>
            <a:r>
              <a:rPr lang="en-US" sz="2000" dirty="0"/>
              <a:t>π</a:t>
            </a:r>
            <a:r>
              <a:rPr lang="en-US" sz="2000" dirty="0" err="1"/>
              <a:t>ιστωτικά</a:t>
            </a:r>
            <a:r>
              <a:rPr lang="en-US" sz="2000" dirty="0"/>
              <a:t> </a:t>
            </a:r>
            <a:r>
              <a:rPr lang="en-US" sz="2000" dirty="0" err="1"/>
              <a:t>ιδρύμ</a:t>
            </a:r>
            <a:r>
              <a:rPr lang="en-US" sz="2000" dirty="0"/>
              <a:t>α</a:t>
            </a:r>
            <a:r>
              <a:rPr lang="en-US" sz="2000" dirty="0" err="1"/>
              <a:t>τ</a:t>
            </a:r>
            <a:r>
              <a:rPr lang="en-US" sz="2000" dirty="0"/>
              <a:t>α,  </a:t>
            </a:r>
            <a:r>
              <a:rPr lang="el-GR" sz="2000" dirty="0"/>
              <a:t>τ</a:t>
            </a:r>
            <a:r>
              <a:rPr lang="en-US" sz="2000" dirty="0"/>
              <a:t>α τα</a:t>
            </a:r>
            <a:r>
              <a:rPr lang="en-US" sz="2000" dirty="0" err="1"/>
              <a:t>μει</a:t>
            </a:r>
            <a:r>
              <a:rPr lang="en-US" sz="2000" dirty="0"/>
              <a:t>ακά διαθέσιμα κατά τη διαδικασία είσπραξης (</a:t>
            </a:r>
            <a:r>
              <a:rPr lang="el-GR" sz="2000" dirty="0"/>
              <a:t>επιταγές)</a:t>
            </a:r>
            <a:r>
              <a:rPr lang="en-US" sz="2000" dirty="0"/>
              <a:t>.</a:t>
            </a:r>
          </a:p>
          <a:p>
            <a:pPr marL="292608" lvl="1" indent="-292608" eaLnBrk="1" hangingPunct="1">
              <a:lnSpc>
                <a:spcPct val="90000"/>
              </a:lnSpc>
              <a:spcBef>
                <a:spcPts val="1000"/>
              </a:spcBef>
              <a:buSzPct val="100000"/>
            </a:pPr>
            <a:r>
              <a:rPr lang="el-GR" sz="2000" dirty="0"/>
              <a:t>Κανένα από αυτά τα στοιχεία δεν παράγει μεγάλο εισόδημα για την τράπεζα</a:t>
            </a:r>
            <a:r>
              <a:rPr lang="en-US" altLang="en-US" sz="2000" dirty="0"/>
              <a:t>.</a:t>
            </a:r>
            <a:endParaRPr lang="en-IN" sz="2000" dirty="0"/>
          </a:p>
        </p:txBody>
      </p:sp>
      <p:sp>
        <p:nvSpPr>
          <p:cNvPr id="4" name="Content Placeholder 3"/>
          <p:cNvSpPr>
            <a:spLocks noGrp="1"/>
          </p:cNvSpPr>
          <p:nvPr>
            <p:ph idx="13"/>
          </p:nvPr>
        </p:nvSpPr>
        <p:spPr>
          <a:xfrm>
            <a:off x="302836" y="3859436"/>
            <a:ext cx="8229600" cy="2467627"/>
          </a:xfrm>
        </p:spPr>
        <p:txBody>
          <a:bodyPr/>
          <a:lstStyle/>
          <a:p>
            <a:pPr marL="0" indent="0" eaLnBrk="1" hangingPunct="1">
              <a:lnSpc>
                <a:spcPct val="90000"/>
              </a:lnSpc>
              <a:buNone/>
            </a:pPr>
            <a:r>
              <a:rPr lang="en-US" altLang="en-US" sz="2400" b="1" dirty="0"/>
              <a:t>#2 - </a:t>
            </a:r>
            <a:r>
              <a:rPr lang="el-GR" sz="2400" b="1" dirty="0"/>
              <a:t>Επενδυτικοί Τίτλοι</a:t>
            </a:r>
            <a:r>
              <a:rPr lang="en-US" altLang="en-US" sz="2400" b="1" dirty="0"/>
              <a:t>.</a:t>
            </a:r>
          </a:p>
          <a:p>
            <a:pPr marL="291600" lvl="1" indent="-291600" eaLnBrk="1" hangingPunct="1">
              <a:lnSpc>
                <a:spcPct val="90000"/>
              </a:lnSpc>
              <a:spcBef>
                <a:spcPts val="1000"/>
              </a:spcBef>
              <a:buSzPct val="100000"/>
            </a:pPr>
            <a:r>
              <a:rPr lang="el-GR" sz="2000" dirty="0"/>
              <a:t>Αποτελούνται από πωληθέντα ομοσπονδιακά κεφάλαια, συμφωνίες επαναγοράς (</a:t>
            </a:r>
            <a:r>
              <a:rPr lang="el-GR" sz="2000" dirty="0" err="1"/>
              <a:t>repos</a:t>
            </a:r>
            <a:r>
              <a:rPr lang="el-GR" sz="2000" dirty="0"/>
              <a:t>), τίτλους Δημοσίου και κυβερνητικών οργανισμών των ΗΠΑ, τίτλους που εκδίδονται από πολιτείες και πολιτικές υποδιαιρέσεις (δήμοι), τιτλοποιημένα ενυπόθηκα δάνεια, καθώς και άλλους χρεωστικούς και μετοχικούς τίτλους.</a:t>
            </a:r>
            <a:r>
              <a:rPr lang="en-US" sz="2000" dirty="0"/>
              <a:t> </a:t>
            </a:r>
            <a:endParaRPr lang="el-GR" sz="2000" dirty="0"/>
          </a:p>
          <a:p>
            <a:pPr marL="291600" lvl="1" indent="-291600" eaLnBrk="1" hangingPunct="1">
              <a:lnSpc>
                <a:spcPct val="90000"/>
              </a:lnSpc>
              <a:spcBef>
                <a:spcPts val="1000"/>
              </a:spcBef>
              <a:buSzPct val="100000"/>
            </a:pPr>
            <a:r>
              <a:rPr lang="el-GR" sz="2000" dirty="0"/>
              <a:t>Πολλοί επενδυτικοί τίτλοι είναι ιδιαίτερα ρευστοί, έχουν χαμηλό κίνδυνο αθέτησης και μπορούν συνήθως να διαπραγματεύονται σε δευτερογενείς αγορές</a:t>
            </a:r>
            <a:endParaRPr lang="en-US" altLang="en-US" sz="2000" dirty="0"/>
          </a:p>
        </p:txBody>
      </p:sp>
      <p:sp>
        <p:nvSpPr>
          <p:cNvPr id="5" name="Slide Number Placeholder 4"/>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8</a:t>
            </a:fld>
            <a:endParaRPr lang="en-US" altLang="en-US" dirty="0"/>
          </a:p>
        </p:txBody>
      </p:sp>
    </p:spTree>
    <p:extLst>
      <p:ext uri="{BB962C8B-B14F-4D97-AF65-F5344CB8AC3E}">
        <p14:creationId xmlns:p14="http://schemas.microsoft.com/office/powerpoint/2010/main" val="2293329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z="4000" dirty="0"/>
              <a:t>Στοιχεία ενεργητικού εμπορικής τράπεζας</a:t>
            </a:r>
            <a:r>
              <a:rPr lang="en-US" sz="1000" dirty="0"/>
              <a:t>1</a:t>
            </a:r>
            <a:endParaRPr lang="en-IN" dirty="0"/>
          </a:p>
        </p:txBody>
      </p:sp>
      <p:sp>
        <p:nvSpPr>
          <p:cNvPr id="3" name="Content Placeholder 2"/>
          <p:cNvSpPr>
            <a:spLocks noGrp="1"/>
          </p:cNvSpPr>
          <p:nvPr>
            <p:ph idx="1"/>
          </p:nvPr>
        </p:nvSpPr>
        <p:spPr>
          <a:xfrm>
            <a:off x="457200" y="1719262"/>
            <a:ext cx="8229600" cy="2249055"/>
          </a:xfrm>
        </p:spPr>
        <p:txBody>
          <a:bodyPr/>
          <a:lstStyle/>
          <a:p>
            <a:pPr marL="0" indent="0" eaLnBrk="1" hangingPunct="1">
              <a:lnSpc>
                <a:spcPct val="90000"/>
              </a:lnSpc>
              <a:buNone/>
            </a:pPr>
            <a:r>
              <a:rPr lang="en-US" altLang="en-US" sz="2400" b="1" dirty="0"/>
              <a:t>#3 - </a:t>
            </a:r>
            <a:r>
              <a:rPr lang="el-GR" sz="2400" b="1" dirty="0"/>
              <a:t>Δάνεια και Μισθώσεις</a:t>
            </a:r>
            <a:r>
              <a:rPr lang="en-US" altLang="en-US" sz="2400" b="1" dirty="0"/>
              <a:t>.</a:t>
            </a:r>
          </a:p>
          <a:p>
            <a:pPr lvl="1" eaLnBrk="1" hangingPunct="1">
              <a:lnSpc>
                <a:spcPct val="90000"/>
              </a:lnSpc>
              <a:buSzPct val="100000"/>
            </a:pPr>
            <a:r>
              <a:rPr lang="el-GR" sz="2000" dirty="0"/>
              <a:t>Τα δάνεια κατηγοριοποιούνται ως εμπορικά και βιομηχανικά δάνεια, δάνεια που εξασφαλίζονται με ακίνητη περιουσία, μεμονωμένα ή καταναλωτικά δάνεια και άλλα δάνεια</a:t>
            </a:r>
            <a:r>
              <a:rPr lang="en-US" altLang="en-US" sz="2000" dirty="0"/>
              <a:t>.</a:t>
            </a:r>
          </a:p>
          <a:p>
            <a:pPr lvl="1" eaLnBrk="1" hangingPunct="1">
              <a:lnSpc>
                <a:spcPct val="90000"/>
              </a:lnSpc>
              <a:buSzPct val="100000"/>
            </a:pPr>
            <a:r>
              <a:rPr lang="el-GR" sz="2000" dirty="0"/>
              <a:t>Αποτελούν τα μεγαλύτερα στοιχεία ενεργητικού στον ισολογισμό μιας τράπεζας και παράγουν τη μεγαλύτερη ροή εσόδων εισοδήματος</a:t>
            </a:r>
            <a:r>
              <a:rPr lang="en-US" altLang="en-US" sz="2000" dirty="0"/>
              <a:t>.</a:t>
            </a:r>
          </a:p>
          <a:p>
            <a:pPr lvl="1" eaLnBrk="1" hangingPunct="1">
              <a:lnSpc>
                <a:spcPct val="90000"/>
              </a:lnSpc>
              <a:buSzPct val="100000"/>
            </a:pPr>
            <a:r>
              <a:rPr lang="el-GR" sz="2000" dirty="0"/>
              <a:t>Τα στοιχεία αυτά είναι επίσης τα λιγότερο ρευστά στοιχεία ενεργητικού και οι κυριότερες πηγές πιστωτικού κινδύνου καθώς και κινδύνου ρευστότητας για τις περισσότερες τράπεζες</a:t>
            </a:r>
            <a:r>
              <a:rPr lang="en-US" altLang="en-US" sz="2000" dirty="0"/>
              <a:t>.</a:t>
            </a:r>
          </a:p>
        </p:txBody>
      </p:sp>
      <p:sp>
        <p:nvSpPr>
          <p:cNvPr id="4" name="Content Placeholder 3"/>
          <p:cNvSpPr>
            <a:spLocks noGrp="1"/>
          </p:cNvSpPr>
          <p:nvPr>
            <p:ph idx="13"/>
          </p:nvPr>
        </p:nvSpPr>
        <p:spPr>
          <a:xfrm>
            <a:off x="411385" y="4530181"/>
            <a:ext cx="8229600" cy="1579862"/>
          </a:xfrm>
        </p:spPr>
        <p:txBody>
          <a:bodyPr/>
          <a:lstStyle/>
          <a:p>
            <a:pPr marL="0" indent="0" eaLnBrk="1" hangingPunct="1">
              <a:buNone/>
            </a:pPr>
            <a:r>
              <a:rPr lang="en-US" altLang="en-US" sz="2400" b="1" dirty="0"/>
              <a:t>#4 - </a:t>
            </a:r>
            <a:r>
              <a:rPr lang="el-GR" sz="2400" b="1" dirty="0"/>
              <a:t>Λοιπά Στοιχεία Ενεργητικού</a:t>
            </a:r>
            <a:r>
              <a:rPr lang="en-US" altLang="en-US" sz="2400" b="1" dirty="0"/>
              <a:t>.</a:t>
            </a:r>
          </a:p>
          <a:p>
            <a:pPr lvl="1" eaLnBrk="1" hangingPunct="1">
              <a:buSzPct val="100000"/>
            </a:pPr>
            <a:r>
              <a:rPr lang="el-GR" sz="2000" dirty="0"/>
              <a:t>Α</a:t>
            </a:r>
            <a:r>
              <a:rPr lang="en-US" sz="2000" dirty="0"/>
              <a:t>π</a:t>
            </a:r>
            <a:r>
              <a:rPr lang="en-US" sz="2000" dirty="0" err="1"/>
              <a:t>οτελούντ</a:t>
            </a:r>
            <a:r>
              <a:rPr lang="en-US" sz="2000" dirty="0"/>
              <a:t>α</a:t>
            </a:r>
            <a:r>
              <a:rPr lang="en-US" sz="2000" dirty="0" err="1"/>
              <a:t>ι</a:t>
            </a:r>
            <a:r>
              <a:rPr lang="en-US" sz="2000" dirty="0"/>
              <a:t> απ</a:t>
            </a:r>
            <a:r>
              <a:rPr lang="en-US" sz="2000" dirty="0" err="1"/>
              <a:t>ό</a:t>
            </a:r>
            <a:r>
              <a:rPr lang="en-US" sz="2000" dirty="0"/>
              <a:t> </a:t>
            </a:r>
            <a:r>
              <a:rPr lang="en-US" sz="2000" dirty="0" err="1"/>
              <a:t>στοιχεί</a:t>
            </a:r>
            <a:r>
              <a:rPr lang="en-US" sz="2000" dirty="0"/>
              <a:t>α </a:t>
            </a:r>
            <a:r>
              <a:rPr lang="en-US" sz="2000" dirty="0" err="1"/>
              <a:t>ό</a:t>
            </a:r>
            <a:r>
              <a:rPr lang="en-US" sz="2000" dirty="0"/>
              <a:t>π</a:t>
            </a:r>
            <a:r>
              <a:rPr lang="en-US" sz="2000" dirty="0" err="1"/>
              <a:t>ως</a:t>
            </a:r>
            <a:r>
              <a:rPr lang="en-US" sz="2000" dirty="0"/>
              <a:t> </a:t>
            </a:r>
            <a:r>
              <a:rPr lang="en-US" sz="2000" dirty="0" err="1"/>
              <a:t>ο</a:t>
            </a:r>
            <a:r>
              <a:rPr lang="en-US" sz="2000" dirty="0"/>
              <a:t> </a:t>
            </a:r>
            <a:r>
              <a:rPr lang="en-US" sz="2000" dirty="0" err="1"/>
              <a:t>λογ</a:t>
            </a:r>
            <a:r>
              <a:rPr lang="en-US" sz="2000" dirty="0"/>
              <a:t>α</a:t>
            </a:r>
            <a:r>
              <a:rPr lang="en-US" sz="2000" dirty="0" err="1"/>
              <a:t>ρι</a:t>
            </a:r>
            <a:r>
              <a:rPr lang="en-US" sz="2000" dirty="0"/>
              <a:t>α</a:t>
            </a:r>
            <a:r>
              <a:rPr lang="en-US" sz="2000" dirty="0" err="1"/>
              <a:t>σμός</a:t>
            </a:r>
            <a:r>
              <a:rPr lang="en-US" sz="2000" dirty="0"/>
              <a:t> </a:t>
            </a:r>
            <a:r>
              <a:rPr lang="en-US" sz="2000" dirty="0" err="1"/>
              <a:t>στοιχείων</a:t>
            </a:r>
            <a:r>
              <a:rPr lang="en-US" sz="2000" dirty="0"/>
              <a:t> </a:t>
            </a:r>
            <a:r>
              <a:rPr lang="en-US" sz="2000" dirty="0" err="1"/>
              <a:t>ενεργητικού</a:t>
            </a:r>
            <a:r>
              <a:rPr lang="en-US" sz="2000" dirty="0"/>
              <a:t>, </a:t>
            </a:r>
            <a:r>
              <a:rPr lang="en-US" sz="2000" dirty="0" err="1"/>
              <a:t>εγκ</a:t>
            </a:r>
            <a:r>
              <a:rPr lang="en-US" sz="2000" dirty="0"/>
              <a:t>α</a:t>
            </a:r>
            <a:r>
              <a:rPr lang="en-US" sz="2000" dirty="0" err="1"/>
              <a:t>τ</a:t>
            </a:r>
            <a:r>
              <a:rPr lang="en-US" sz="2000" dirty="0"/>
              <a:t>α</a:t>
            </a:r>
            <a:r>
              <a:rPr lang="en-US" sz="2000" dirty="0" err="1"/>
              <a:t>στάσεις</a:t>
            </a:r>
            <a:r>
              <a:rPr lang="en-US" sz="2000" dirty="0"/>
              <a:t> </a:t>
            </a:r>
            <a:r>
              <a:rPr lang="en-US" sz="2000" dirty="0" err="1"/>
              <a:t>κ</a:t>
            </a:r>
            <a:r>
              <a:rPr lang="en-US" sz="2000" dirty="0"/>
              <a:t>α</a:t>
            </a:r>
            <a:r>
              <a:rPr lang="en-US" sz="2000" dirty="0" err="1"/>
              <a:t>ι</a:t>
            </a:r>
            <a:r>
              <a:rPr lang="en-US" sz="2000" dirty="0"/>
              <a:t> π</a:t>
            </a:r>
            <a:r>
              <a:rPr lang="en-US" sz="2000" dirty="0" err="1"/>
              <a:t>άγι</a:t>
            </a:r>
            <a:r>
              <a:rPr lang="en-US" sz="2000" dirty="0"/>
              <a:t>α π</a:t>
            </a:r>
            <a:r>
              <a:rPr lang="en-US" sz="2000" dirty="0" err="1"/>
              <a:t>εριουσι</a:t>
            </a:r>
            <a:r>
              <a:rPr lang="en-US" sz="2000" dirty="0"/>
              <a:t>α</a:t>
            </a:r>
            <a:r>
              <a:rPr lang="en-US" sz="2000" dirty="0" err="1"/>
              <a:t>κά</a:t>
            </a:r>
            <a:r>
              <a:rPr lang="en-US" sz="2000" dirty="0"/>
              <a:t> </a:t>
            </a:r>
            <a:r>
              <a:rPr lang="en-US" sz="2000" dirty="0" err="1"/>
              <a:t>στοιχεί</a:t>
            </a:r>
            <a:r>
              <a:rPr lang="en-US" sz="2000" dirty="0"/>
              <a:t>α </a:t>
            </a:r>
            <a:r>
              <a:rPr lang="en-US" sz="2000" dirty="0" err="1"/>
              <a:t>άλλ</a:t>
            </a:r>
            <a:r>
              <a:rPr lang="en-US" sz="2000" dirty="0"/>
              <a:t>α α</a:t>
            </a:r>
            <a:r>
              <a:rPr lang="en-US" sz="2000" dirty="0" err="1"/>
              <a:t>κίνητ</a:t>
            </a:r>
            <a:r>
              <a:rPr lang="en-US" sz="2000" dirty="0"/>
              <a:t>α π</a:t>
            </a:r>
            <a:r>
              <a:rPr lang="en-US" sz="2000" dirty="0" err="1"/>
              <a:t>ου</a:t>
            </a:r>
            <a:r>
              <a:rPr lang="en-US" sz="2000" dirty="0"/>
              <a:t> α</a:t>
            </a:r>
            <a:r>
              <a:rPr lang="en-US" sz="2000" dirty="0" err="1"/>
              <a:t>νήκουν</a:t>
            </a:r>
            <a:r>
              <a:rPr lang="en-US" sz="2000" dirty="0"/>
              <a:t> </a:t>
            </a:r>
            <a:r>
              <a:rPr lang="en-US" sz="2000" dirty="0" err="1"/>
              <a:t>σε</a:t>
            </a:r>
            <a:r>
              <a:rPr lang="en-US" sz="2000" dirty="0"/>
              <a:t> </a:t>
            </a:r>
            <a:r>
              <a:rPr lang="en-US" sz="2000" dirty="0" err="1"/>
              <a:t>δ</a:t>
            </a:r>
            <a:r>
              <a:rPr lang="en-US" sz="2000" dirty="0"/>
              <a:t>α</a:t>
            </a:r>
            <a:r>
              <a:rPr lang="en-US" sz="2000" dirty="0" err="1"/>
              <a:t>νειοδότες</a:t>
            </a:r>
            <a:r>
              <a:rPr lang="en-US" sz="2000" dirty="0"/>
              <a:t>, </a:t>
            </a:r>
            <a:r>
              <a:rPr lang="en-US" sz="2000" dirty="0" err="1"/>
              <a:t>άυλ</a:t>
            </a:r>
            <a:r>
              <a:rPr lang="en-US" sz="2000" dirty="0"/>
              <a:t>α π</a:t>
            </a:r>
            <a:r>
              <a:rPr lang="en-US" sz="2000" dirty="0" err="1"/>
              <a:t>εριουσι</a:t>
            </a:r>
            <a:r>
              <a:rPr lang="en-US" sz="2000" dirty="0"/>
              <a:t>α</a:t>
            </a:r>
            <a:r>
              <a:rPr lang="en-US" sz="2000" dirty="0" err="1"/>
              <a:t>κά</a:t>
            </a:r>
            <a:r>
              <a:rPr lang="en-US" sz="2000" dirty="0"/>
              <a:t> </a:t>
            </a:r>
            <a:r>
              <a:rPr lang="en-US" sz="2000" dirty="0" err="1"/>
              <a:t>στοιχεί</a:t>
            </a:r>
            <a:r>
              <a:rPr lang="en-US" sz="2000" dirty="0"/>
              <a:t>α </a:t>
            </a:r>
            <a:r>
              <a:rPr lang="en-US" sz="2000" dirty="0" err="1"/>
              <a:t>κ</a:t>
            </a:r>
            <a:r>
              <a:rPr lang="en-US" sz="2000" dirty="0"/>
              <a:t>α</a:t>
            </a:r>
            <a:r>
              <a:rPr lang="en-US" sz="2000" dirty="0" err="1"/>
              <a:t>ι</a:t>
            </a:r>
            <a:r>
              <a:rPr lang="en-US" sz="2000" dirty="0"/>
              <a:t> </a:t>
            </a:r>
            <a:r>
              <a:rPr lang="en-US" sz="2000" dirty="0" err="1"/>
              <a:t>άλλ</a:t>
            </a:r>
            <a:r>
              <a:rPr lang="en-US" sz="2000" dirty="0"/>
              <a:t>α.</a:t>
            </a:r>
            <a:endParaRPr lang="en-US" altLang="en-US" sz="2000" dirty="0"/>
          </a:p>
          <a:p>
            <a:pPr lvl="1" eaLnBrk="1" hangingPunct="1">
              <a:buSzPct val="100000"/>
            </a:pPr>
            <a:r>
              <a:rPr lang="el-GR" sz="2000" dirty="0"/>
              <a:t>Γενικά αποτελούν ένα μικρό μέρος του συνολικού ενεργητικού της τράπεζας</a:t>
            </a:r>
            <a:r>
              <a:rPr lang="en-US" sz="2000" dirty="0"/>
              <a:t> </a:t>
            </a:r>
            <a:r>
              <a:rPr lang="en-US" altLang="en-US" sz="2000" dirty="0"/>
              <a:t>.</a:t>
            </a:r>
            <a:endParaRPr lang="en-IN" dirty="0"/>
          </a:p>
        </p:txBody>
      </p:sp>
      <p:sp>
        <p:nvSpPr>
          <p:cNvPr id="5" name="Slide Number Placeholder 4"/>
          <p:cNvSpPr>
            <a:spLocks noGrp="1"/>
          </p:cNvSpPr>
          <p:nvPr>
            <p:ph type="sldNum" sz="quarter" idx="12"/>
          </p:nvPr>
        </p:nvSpPr>
        <p:spPr/>
        <p:txBody>
          <a:bodyPr/>
          <a:lstStyle/>
          <a:p>
            <a:pPr>
              <a:defRPr/>
            </a:pPr>
            <a:r>
              <a:rPr lang="en-US" altLang="en-US" dirty="0"/>
              <a:t>12-</a:t>
            </a:r>
            <a:fld id="{4773FF61-F4E9-4123-B6AF-201BC82A0194}" type="slidenum">
              <a:rPr lang="en-US" altLang="en-US" smtClean="0"/>
              <a:pPr>
                <a:defRPr/>
              </a:pPr>
              <a:t>9</a:t>
            </a:fld>
            <a:endParaRPr lang="en-US" altLang="en-US" dirty="0"/>
          </a:p>
        </p:txBody>
      </p:sp>
    </p:spTree>
    <p:extLst>
      <p:ext uri="{BB962C8B-B14F-4D97-AF65-F5344CB8AC3E}">
        <p14:creationId xmlns:p14="http://schemas.microsoft.com/office/powerpoint/2010/main" val="23630706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712fcad4044fb5c15c5f18729e8aef666228d77"/>
</p:tagLst>
</file>

<file path=ppt/theme/theme1.xml><?xml version="1.0" encoding="utf-8"?>
<a:theme xmlns:a="http://schemas.openxmlformats.org/drawingml/2006/main" name="Network">
  <a:themeElements>
    <a:clrScheme name="Custom 7">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0000FF"/>
      </a:hlink>
      <a:folHlink>
        <a:srgbClr val="0000FF"/>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10646</TotalTime>
  <Words>2753</Words>
  <Application>Microsoft Office PowerPoint</Application>
  <PresentationFormat>On-screen Show (4:3)</PresentationFormat>
  <Paragraphs>206</Paragraphs>
  <Slides>27</Slides>
  <Notes>4</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27</vt:i4>
      </vt:variant>
    </vt:vector>
  </HeadingPairs>
  <TitlesOfParts>
    <vt:vector size="35" baseType="lpstr">
      <vt:lpstr>Arial</vt:lpstr>
      <vt:lpstr>Calibri</vt:lpstr>
      <vt:lpstr>Symbol</vt:lpstr>
      <vt:lpstr>Times New Roman</vt:lpstr>
      <vt:lpstr>Wingdings</vt:lpstr>
      <vt:lpstr>Network</vt:lpstr>
      <vt:lpstr>1_Network</vt:lpstr>
      <vt:lpstr>Equation</vt:lpstr>
      <vt:lpstr>Saunders &amp; Cornett Κεφάλαιο 12</vt:lpstr>
      <vt:lpstr>Σύστημα Αξιολόγησης CAMELS 1</vt:lpstr>
      <vt:lpstr>Παράμετροι συστήματος αξιολόγησης CAMELS 1</vt:lpstr>
      <vt:lpstr>Παράμετροι συστήματος αξιολόγησης CAMELS 2</vt:lpstr>
      <vt:lpstr>Οι Διαβαθμίσεις του Συστήματος Αξιολόγησης CAMELS 2</vt:lpstr>
      <vt:lpstr>Χρηματοοικονομικές Καταστάσεις</vt:lpstr>
      <vt:lpstr>Χρηματοοικονομικές Καταστάσεις</vt:lpstr>
      <vt:lpstr>Στοιχεία ενεργητικού εμπορικής τράπεζας1</vt:lpstr>
      <vt:lpstr>Στοιχεία ενεργητικού εμπορικής τράπεζας1</vt:lpstr>
      <vt:lpstr>Χρηματοοικονομικές Καταστάσεις</vt:lpstr>
      <vt:lpstr>Στοιχεία παθητικού εμπορικής τράπεζας</vt:lpstr>
      <vt:lpstr>Στοιχεία παθητικού και ιδίων κεφαλαίων εμπορικής τράπεζας</vt:lpstr>
      <vt:lpstr>Στοιχεία Ενεργητικού και Παθητικού Εκτός-Ισολογισμού</vt:lpstr>
      <vt:lpstr>Στοιχεία Ενεργητικού και Παθητικού Εκτός-Ισολογισμού</vt:lpstr>
      <vt:lpstr>Άλλες Δραστηριότητες Δημιουργίας Εσόδων</vt:lpstr>
      <vt:lpstr>Κατάσταση Αποτελεσμάτων Χρήσης</vt:lpstr>
      <vt:lpstr>Άμεση Σχέση μεταξύ Κατάστασης Αποτελεσμάτων Χρήσης και Ισολογισμού</vt:lpstr>
      <vt:lpstr>Παράδειγμα Κατάστασης Αποτελέσματος</vt:lpstr>
      <vt:lpstr>Ανάλυση Χρηματοοικονομικών Καταστάσεων</vt:lpstr>
      <vt:lpstr>Απόδοση Ιδίων Κεφαλαίων (ROE) και τα Στοιχεία του 1</vt:lpstr>
      <vt:lpstr>Απόδοση Ιδίων Κεφαλαίων (ROE) και τα Στοιχεία του 2</vt:lpstr>
      <vt:lpstr>Απόδοση Στοιχείων Ενεργητικού (ROA) και τα Στοιχεία του </vt:lpstr>
      <vt:lpstr>Λοιποί δείκτες αποδοτικότητας1</vt:lpstr>
      <vt:lpstr>Λοιποί δείκτες αποδοτικότητας12</vt:lpstr>
      <vt:lpstr>Εφαρμογή: Heartland Bank and Trust vs Bank of America 1</vt:lpstr>
      <vt:lpstr>Επιπτώσεις της Εξειδικευμένης Αγοράς και του Τραπεζικού Μεγέθους</vt:lpstr>
      <vt:lpstr>Εφαρμογή: Heartland Bank and Trust έναντι Bank of America 2</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Institutions, 7e</dc:title>
  <dc:subject/>
  <dc:creator>Saunders</dc:creator>
  <cp:lastModifiedBy>MALLIAROPULOS, Dimitrios</cp:lastModifiedBy>
  <cp:revision>743</cp:revision>
  <cp:lastPrinted>2026-01-29T17:28:59Z</cp:lastPrinted>
  <dcterms:created xsi:type="dcterms:W3CDTF">2000-07-01T19:33:32Z</dcterms:created>
  <dcterms:modified xsi:type="dcterms:W3CDTF">2026-02-02T13:39:37Z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e64f240-1db5-4acf-9bde-572066689a31_Enabled">
    <vt:lpwstr>true</vt:lpwstr>
  </property>
  <property fmtid="{D5CDD505-2E9C-101B-9397-08002B2CF9AE}" pid="3" name="MSIP_Label_2e64f240-1db5-4acf-9bde-572066689a31_SetDate">
    <vt:lpwstr>2026-01-29T16:06:32Z</vt:lpwstr>
  </property>
  <property fmtid="{D5CDD505-2E9C-101B-9397-08002B2CF9AE}" pid="4" name="MSIP_Label_2e64f240-1db5-4acf-9bde-572066689a31_Method">
    <vt:lpwstr>Privileged</vt:lpwstr>
  </property>
  <property fmtid="{D5CDD505-2E9C-101B-9397-08002B2CF9AE}" pid="5" name="MSIP_Label_2e64f240-1db5-4acf-9bde-572066689a31_Name">
    <vt:lpwstr>ΧΩΡΙΣ ΧΑΡΑΚΤΗΡΙΣΜΟ ΑΣΦΑΛΕΙΑΣ</vt:lpwstr>
  </property>
  <property fmtid="{D5CDD505-2E9C-101B-9397-08002B2CF9AE}" pid="6" name="MSIP_Label_2e64f240-1db5-4acf-9bde-572066689a31_SiteId">
    <vt:lpwstr>dabae695-3d3b-4e5d-ab49-009605ba5c68</vt:lpwstr>
  </property>
  <property fmtid="{D5CDD505-2E9C-101B-9397-08002B2CF9AE}" pid="7" name="MSIP_Label_2e64f240-1db5-4acf-9bde-572066689a31_ActionId">
    <vt:lpwstr>985ac5e2-c1a4-4753-a580-0a59bde63896</vt:lpwstr>
  </property>
  <property fmtid="{D5CDD505-2E9C-101B-9397-08002B2CF9AE}" pid="8" name="MSIP_Label_2e64f240-1db5-4acf-9bde-572066689a31_ContentBits">
    <vt:lpwstr>0</vt:lpwstr>
  </property>
  <property fmtid="{D5CDD505-2E9C-101B-9397-08002B2CF9AE}" pid="9" name="MSIP_Label_2e64f240-1db5-4acf-9bde-572066689a31_Tag">
    <vt:lpwstr>10, 0, 1, 1</vt:lpwstr>
  </property>
</Properties>
</file>