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7" r:id="rId2"/>
    <p:sldId id="503" r:id="rId3"/>
    <p:sldId id="496" r:id="rId4"/>
    <p:sldId id="520" r:id="rId5"/>
    <p:sldId id="495" r:id="rId6"/>
    <p:sldId id="494" r:id="rId7"/>
    <p:sldId id="467" r:id="rId8"/>
    <p:sldId id="468" r:id="rId9"/>
    <p:sldId id="469" r:id="rId10"/>
    <p:sldId id="474" r:id="rId11"/>
    <p:sldId id="486" r:id="rId12"/>
    <p:sldId id="470" r:id="rId13"/>
    <p:sldId id="471" r:id="rId14"/>
    <p:sldId id="472" r:id="rId15"/>
    <p:sldId id="473" r:id="rId16"/>
    <p:sldId id="475" r:id="rId17"/>
    <p:sldId id="490" r:id="rId18"/>
    <p:sldId id="485" r:id="rId19"/>
    <p:sldId id="478" r:id="rId20"/>
    <p:sldId id="521" r:id="rId21"/>
    <p:sldId id="479" r:id="rId22"/>
    <p:sldId id="480" r:id="rId23"/>
    <p:sldId id="481" r:id="rId24"/>
    <p:sldId id="482" r:id="rId25"/>
    <p:sldId id="483" r:id="rId26"/>
    <p:sldId id="476" r:id="rId27"/>
    <p:sldId id="477" r:id="rId28"/>
    <p:sldId id="484" r:id="rId29"/>
    <p:sldId id="504" r:id="rId30"/>
    <p:sldId id="487" r:id="rId31"/>
    <p:sldId id="497" r:id="rId32"/>
    <p:sldId id="498" r:id="rId33"/>
    <p:sldId id="499" r:id="rId34"/>
    <p:sldId id="500" r:id="rId35"/>
    <p:sldId id="501" r:id="rId36"/>
    <p:sldId id="489" r:id="rId37"/>
    <p:sldId id="505" r:id="rId38"/>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eorgiou Evaggelia" initials="GE" lastIdx="1" clrIdx="6">
    <p:extLst>
      <p:ext uri="{19B8F6BF-5375-455C-9EA6-DF929625EA0E}">
        <p15:presenceInfo xmlns:p15="http://schemas.microsoft.com/office/powerpoint/2012/main" userId="S-1-5-21-9321468-1570001470-2076119496-2108" providerId="AD"/>
      </p:ext>
    </p:extLst>
  </p:cmAuthor>
  <p:cmAuthor id="1" name="Malliaropulos Dimitrios" initials="MD" lastIdx="13" clrIdx="0">
    <p:extLst>
      <p:ext uri="{19B8F6BF-5375-455C-9EA6-DF929625EA0E}">
        <p15:presenceInfo xmlns:p15="http://schemas.microsoft.com/office/powerpoint/2012/main" userId="S-1-5-21-9321468-1570001470-2076119496-17187" providerId="AD"/>
      </p:ext>
    </p:extLst>
  </p:cmAuthor>
  <p:cmAuthor id="2" name="Migiakis Petros" initials="MP" lastIdx="1" clrIdx="1">
    <p:extLst>
      <p:ext uri="{19B8F6BF-5375-455C-9EA6-DF929625EA0E}">
        <p15:presenceInfo xmlns:p15="http://schemas.microsoft.com/office/powerpoint/2012/main" userId="S-1-5-21-9321468-1570001470-2076119496-6480" providerId="AD"/>
      </p:ext>
    </p:extLst>
  </p:cmAuthor>
  <p:cmAuthor id="3" name="Anastasatou Marianthi" initials="AM" lastIdx="15" clrIdx="2">
    <p:extLst>
      <p:ext uri="{19B8F6BF-5375-455C-9EA6-DF929625EA0E}">
        <p15:presenceInfo xmlns:p15="http://schemas.microsoft.com/office/powerpoint/2012/main" userId="S-1-5-21-9321468-1570001470-2076119496-181622" providerId="AD"/>
      </p:ext>
    </p:extLst>
  </p:cmAuthor>
  <p:cmAuthor id="4" name="Akantziliotou Calliope" initials="AC" lastIdx="1" clrIdx="3">
    <p:extLst>
      <p:ext uri="{19B8F6BF-5375-455C-9EA6-DF929625EA0E}">
        <p15:presenceInfo xmlns:p15="http://schemas.microsoft.com/office/powerpoint/2012/main" userId="S-1-5-21-9321468-1570001470-2076119496-4159" providerId="AD"/>
      </p:ext>
    </p:extLst>
  </p:cmAuthor>
  <p:cmAuthor id="5" name="Manou Konstantina" initials="MK" lastIdx="1" clrIdx="4">
    <p:extLst>
      <p:ext uri="{19B8F6BF-5375-455C-9EA6-DF929625EA0E}">
        <p15:presenceInfo xmlns:p15="http://schemas.microsoft.com/office/powerpoint/2012/main" userId="S-1-5-21-9321468-1570001470-2076119496-1296" providerId="AD"/>
      </p:ext>
    </p:extLst>
  </p:cmAuthor>
  <p:cmAuthor id="6" name="Kotsoni Katerina" initials="KK" lastIdx="8" clrIdx="5">
    <p:extLst>
      <p:ext uri="{19B8F6BF-5375-455C-9EA6-DF929625EA0E}">
        <p15:presenceInfo xmlns:p15="http://schemas.microsoft.com/office/powerpoint/2012/main" userId="S::kkotsoni@bankofgreece.gr::1cfa8e66-ca64-4022-806f-793cce0e57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8488" autoAdjust="0"/>
  </p:normalViewPr>
  <p:slideViewPr>
    <p:cSldViewPr snapToGrid="0">
      <p:cViewPr varScale="1">
        <p:scale>
          <a:sx n="113" d="100"/>
          <a:sy n="113" d="100"/>
        </p:scale>
        <p:origin x="46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15625000000001E-2"/>
          <c:y val="5.1989121236490715E-2"/>
          <c:w val="0.87816736111111116"/>
          <c:h val="0.69476876245054509"/>
        </c:manualLayout>
      </c:layout>
      <c:barChart>
        <c:barDir val="col"/>
        <c:grouping val="clustered"/>
        <c:varyColors val="0"/>
        <c:ser>
          <c:idx val="0"/>
          <c:order val="0"/>
          <c:spPr>
            <a:ln w="38100">
              <a:solidFill>
                <a:srgbClr val="124DAE"/>
              </a:solidFill>
              <a:prstDash val="solid"/>
            </a:ln>
          </c:spPr>
          <c:invertIfNegative val="0"/>
          <c:dLbls>
            <c:dLbl>
              <c:idx val="53"/>
              <c:tx>
                <c:rich>
                  <a:bodyPr/>
                  <a:lstStyle/>
                  <a:p>
                    <a:r>
                      <a:rPr lang="en-US" sz="700">
                        <a:latin typeface="+mn-lt"/>
                      </a:rPr>
                      <a:t>Jun.2015</a:t>
                    </a:r>
                  </a:p>
                  <a:p>
                    <a:r>
                      <a:rPr lang="en-US" sz="700">
                        <a:latin typeface="+mn-lt"/>
                      </a:rPr>
                      <a:t>126.7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05-4B25-A713-8D5F136D9D5C}"/>
                </c:ext>
              </c:extLst>
            </c:dLbl>
            <c:spPr>
              <a:noFill/>
              <a:ln>
                <a:noFill/>
              </a:ln>
              <a:effectLst/>
            </c:spPr>
            <c:txPr>
              <a:bodyPr/>
              <a:lstStyle/>
              <a:p>
                <a:pPr>
                  <a:defRPr sz="900"/>
                </a:pPr>
                <a:endParaRPr lang="el-GR"/>
              </a:p>
            </c:tx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'[Weekly__Note_CHART_BOOK.xlsx]App C14 -Finance by BoG'!$A$52:$B$207</c:f>
              <c:multiLvlStrCache>
                <c:ptCount val="156"/>
                <c:lvl>
                  <c:pt idx="0">
                    <c:v>J</c:v>
                  </c:pt>
                  <c:pt idx="1">
                    <c:v>F</c:v>
                  </c:pt>
                  <c:pt idx="2">
                    <c:v>M</c:v>
                  </c:pt>
                  <c:pt idx="3">
                    <c:v>A</c:v>
                  </c:pt>
                  <c:pt idx="4">
                    <c:v>M</c:v>
                  </c:pt>
                  <c:pt idx="5">
                    <c:v>J</c:v>
                  </c:pt>
                  <c:pt idx="6">
                    <c:v>J</c:v>
                  </c:pt>
                  <c:pt idx="7">
                    <c:v>A</c:v>
                  </c:pt>
                  <c:pt idx="8">
                    <c:v>S</c:v>
                  </c:pt>
                  <c:pt idx="9">
                    <c:v>O</c:v>
                  </c:pt>
                  <c:pt idx="10">
                    <c:v>N</c:v>
                  </c:pt>
                  <c:pt idx="11">
                    <c:v>D</c:v>
                  </c:pt>
                  <c:pt idx="12">
                    <c:v>J</c:v>
                  </c:pt>
                  <c:pt idx="13">
                    <c:v>F</c:v>
                  </c:pt>
                  <c:pt idx="14">
                    <c:v>M</c:v>
                  </c:pt>
                  <c:pt idx="15">
                    <c:v>A</c:v>
                  </c:pt>
                  <c:pt idx="16">
                    <c:v>M</c:v>
                  </c:pt>
                  <c:pt idx="17">
                    <c:v>J</c:v>
                  </c:pt>
                  <c:pt idx="18">
                    <c:v>J</c:v>
                  </c:pt>
                  <c:pt idx="19">
                    <c:v>A</c:v>
                  </c:pt>
                  <c:pt idx="20">
                    <c:v>S</c:v>
                  </c:pt>
                  <c:pt idx="21">
                    <c:v>O</c:v>
                  </c:pt>
                  <c:pt idx="22">
                    <c:v>N</c:v>
                  </c:pt>
                  <c:pt idx="23">
                    <c:v>D</c:v>
                  </c:pt>
                  <c:pt idx="24">
                    <c:v>J</c:v>
                  </c:pt>
                  <c:pt idx="25">
                    <c:v>F</c:v>
                  </c:pt>
                  <c:pt idx="26">
                    <c:v>M</c:v>
                  </c:pt>
                  <c:pt idx="27">
                    <c:v>A</c:v>
                  </c:pt>
                  <c:pt idx="28">
                    <c:v>M</c:v>
                  </c:pt>
                  <c:pt idx="29">
                    <c:v>J</c:v>
                  </c:pt>
                  <c:pt idx="30">
                    <c:v>J</c:v>
                  </c:pt>
                  <c:pt idx="31">
                    <c:v>A</c:v>
                  </c:pt>
                  <c:pt idx="32">
                    <c:v>S</c:v>
                  </c:pt>
                  <c:pt idx="33">
                    <c:v>O</c:v>
                  </c:pt>
                  <c:pt idx="34">
                    <c:v>N</c:v>
                  </c:pt>
                  <c:pt idx="35">
                    <c:v>D</c:v>
                  </c:pt>
                  <c:pt idx="36">
                    <c:v>J</c:v>
                  </c:pt>
                  <c:pt idx="37">
                    <c:v>F</c:v>
                  </c:pt>
                  <c:pt idx="38">
                    <c:v>M</c:v>
                  </c:pt>
                  <c:pt idx="39">
                    <c:v>A</c:v>
                  </c:pt>
                  <c:pt idx="40">
                    <c:v>M</c:v>
                  </c:pt>
                  <c:pt idx="41">
                    <c:v>J</c:v>
                  </c:pt>
                  <c:pt idx="42">
                    <c:v>J</c:v>
                  </c:pt>
                  <c:pt idx="43">
                    <c:v>A</c:v>
                  </c:pt>
                  <c:pt idx="44">
                    <c:v>S</c:v>
                  </c:pt>
                  <c:pt idx="45">
                    <c:v>O</c:v>
                  </c:pt>
                  <c:pt idx="46">
                    <c:v>N</c:v>
                  </c:pt>
                  <c:pt idx="47">
                    <c:v>D</c:v>
                  </c:pt>
                  <c:pt idx="48">
                    <c:v>J</c:v>
                  </c:pt>
                  <c:pt idx="49">
                    <c:v>F</c:v>
                  </c:pt>
                  <c:pt idx="50">
                    <c:v>M</c:v>
                  </c:pt>
                  <c:pt idx="51">
                    <c:v>A</c:v>
                  </c:pt>
                  <c:pt idx="52">
                    <c:v>M</c:v>
                  </c:pt>
                  <c:pt idx="53">
                    <c:v>J</c:v>
                  </c:pt>
                  <c:pt idx="54">
                    <c:v>J</c:v>
                  </c:pt>
                  <c:pt idx="55">
                    <c:v>A</c:v>
                  </c:pt>
                  <c:pt idx="56">
                    <c:v>S</c:v>
                  </c:pt>
                  <c:pt idx="57">
                    <c:v>Ο</c:v>
                  </c:pt>
                  <c:pt idx="58">
                    <c:v>N</c:v>
                  </c:pt>
                  <c:pt idx="59">
                    <c:v>D</c:v>
                  </c:pt>
                  <c:pt idx="60">
                    <c:v>J</c:v>
                  </c:pt>
                  <c:pt idx="61">
                    <c:v>F</c:v>
                  </c:pt>
                  <c:pt idx="62">
                    <c:v>M</c:v>
                  </c:pt>
                  <c:pt idx="63">
                    <c:v>A</c:v>
                  </c:pt>
                  <c:pt idx="64">
                    <c:v>M</c:v>
                  </c:pt>
                  <c:pt idx="65">
                    <c:v>J</c:v>
                  </c:pt>
                  <c:pt idx="66">
                    <c:v>J</c:v>
                  </c:pt>
                  <c:pt idx="67">
                    <c:v>A</c:v>
                  </c:pt>
                  <c:pt idx="68">
                    <c:v>S</c:v>
                  </c:pt>
                  <c:pt idx="69">
                    <c:v>O</c:v>
                  </c:pt>
                  <c:pt idx="70">
                    <c:v>N</c:v>
                  </c:pt>
                  <c:pt idx="71">
                    <c:v>D</c:v>
                  </c:pt>
                  <c:pt idx="72">
                    <c:v>J</c:v>
                  </c:pt>
                  <c:pt idx="73">
                    <c:v>F</c:v>
                  </c:pt>
                  <c:pt idx="74">
                    <c:v>M</c:v>
                  </c:pt>
                  <c:pt idx="75">
                    <c:v>A</c:v>
                  </c:pt>
                  <c:pt idx="76">
                    <c:v>M</c:v>
                  </c:pt>
                  <c:pt idx="77">
                    <c:v>J</c:v>
                  </c:pt>
                  <c:pt idx="78">
                    <c:v>J</c:v>
                  </c:pt>
                  <c:pt idx="79">
                    <c:v>A</c:v>
                  </c:pt>
                  <c:pt idx="80">
                    <c:v>S</c:v>
                  </c:pt>
                  <c:pt idx="81">
                    <c:v>O</c:v>
                  </c:pt>
                  <c:pt idx="82">
                    <c:v>N</c:v>
                  </c:pt>
                  <c:pt idx="83">
                    <c:v>D</c:v>
                  </c:pt>
                  <c:pt idx="84">
                    <c:v>J</c:v>
                  </c:pt>
                  <c:pt idx="85">
                    <c:v>F</c:v>
                  </c:pt>
                  <c:pt idx="86">
                    <c:v>M</c:v>
                  </c:pt>
                  <c:pt idx="87">
                    <c:v>A</c:v>
                  </c:pt>
                  <c:pt idx="88">
                    <c:v>M</c:v>
                  </c:pt>
                  <c:pt idx="89">
                    <c:v>J</c:v>
                  </c:pt>
                  <c:pt idx="90">
                    <c:v>J</c:v>
                  </c:pt>
                  <c:pt idx="91">
                    <c:v>A</c:v>
                  </c:pt>
                  <c:pt idx="92">
                    <c:v>S</c:v>
                  </c:pt>
                  <c:pt idx="93">
                    <c:v>O</c:v>
                  </c:pt>
                  <c:pt idx="94">
                    <c:v>N</c:v>
                  </c:pt>
                  <c:pt idx="95">
                    <c:v>D</c:v>
                  </c:pt>
                  <c:pt idx="96">
                    <c:v>J</c:v>
                  </c:pt>
                  <c:pt idx="97">
                    <c:v>F</c:v>
                  </c:pt>
                  <c:pt idx="98">
                    <c:v>M</c:v>
                  </c:pt>
                  <c:pt idx="99">
                    <c:v>A</c:v>
                  </c:pt>
                  <c:pt idx="100">
                    <c:v>M</c:v>
                  </c:pt>
                  <c:pt idx="101">
                    <c:v>J</c:v>
                  </c:pt>
                  <c:pt idx="102">
                    <c:v>J</c:v>
                  </c:pt>
                  <c:pt idx="103">
                    <c:v>A</c:v>
                  </c:pt>
                  <c:pt idx="104">
                    <c:v>S</c:v>
                  </c:pt>
                  <c:pt idx="105">
                    <c:v>O</c:v>
                  </c:pt>
                  <c:pt idx="106">
                    <c:v>N</c:v>
                  </c:pt>
                  <c:pt idx="107">
                    <c:v>D</c:v>
                  </c:pt>
                  <c:pt idx="108">
                    <c:v>J</c:v>
                  </c:pt>
                  <c:pt idx="109">
                    <c:v>F</c:v>
                  </c:pt>
                  <c:pt idx="110">
                    <c:v>M</c:v>
                  </c:pt>
                  <c:pt idx="111">
                    <c:v>A</c:v>
                  </c:pt>
                  <c:pt idx="112">
                    <c:v>M</c:v>
                  </c:pt>
                  <c:pt idx="113">
                    <c:v>J</c:v>
                  </c:pt>
                  <c:pt idx="114">
                    <c:v>J</c:v>
                  </c:pt>
                  <c:pt idx="115">
                    <c:v>A</c:v>
                  </c:pt>
                  <c:pt idx="116">
                    <c:v>S</c:v>
                  </c:pt>
                  <c:pt idx="117">
                    <c:v>O</c:v>
                  </c:pt>
                  <c:pt idx="118">
                    <c:v>N</c:v>
                  </c:pt>
                  <c:pt idx="119">
                    <c:v>D</c:v>
                  </c:pt>
                  <c:pt idx="120">
                    <c:v>J</c:v>
                  </c:pt>
                  <c:pt idx="121">
                    <c:v>F</c:v>
                  </c:pt>
                  <c:pt idx="122">
                    <c:v>M</c:v>
                  </c:pt>
                  <c:pt idx="123">
                    <c:v>A</c:v>
                  </c:pt>
                  <c:pt idx="124">
                    <c:v>M</c:v>
                  </c:pt>
                  <c:pt idx="125">
                    <c:v>J</c:v>
                  </c:pt>
                  <c:pt idx="126">
                    <c:v>J</c:v>
                  </c:pt>
                  <c:pt idx="127">
                    <c:v>A</c:v>
                  </c:pt>
                  <c:pt idx="128">
                    <c:v>S</c:v>
                  </c:pt>
                  <c:pt idx="129">
                    <c:v>O</c:v>
                  </c:pt>
                  <c:pt idx="130">
                    <c:v>N</c:v>
                  </c:pt>
                  <c:pt idx="131">
                    <c:v>D</c:v>
                  </c:pt>
                  <c:pt idx="132">
                    <c:v>J</c:v>
                  </c:pt>
                  <c:pt idx="133">
                    <c:v>F</c:v>
                  </c:pt>
                  <c:pt idx="134">
                    <c:v>M</c:v>
                  </c:pt>
                  <c:pt idx="135">
                    <c:v>A</c:v>
                  </c:pt>
                  <c:pt idx="136">
                    <c:v>M</c:v>
                  </c:pt>
                  <c:pt idx="137">
                    <c:v>J</c:v>
                  </c:pt>
                  <c:pt idx="138">
                    <c:v>J</c:v>
                  </c:pt>
                  <c:pt idx="139">
                    <c:v>A</c:v>
                  </c:pt>
                  <c:pt idx="140">
                    <c:v>S</c:v>
                  </c:pt>
                  <c:pt idx="141">
                    <c:v>Ο</c:v>
                  </c:pt>
                  <c:pt idx="142">
                    <c:v>N</c:v>
                  </c:pt>
                  <c:pt idx="143">
                    <c:v>D</c:v>
                  </c:pt>
                  <c:pt idx="144">
                    <c:v>J</c:v>
                  </c:pt>
                  <c:pt idx="145">
                    <c:v>F</c:v>
                  </c:pt>
                  <c:pt idx="146">
                    <c:v>M</c:v>
                  </c:pt>
                  <c:pt idx="147">
                    <c:v>A</c:v>
                  </c:pt>
                  <c:pt idx="148">
                    <c:v>Μ</c:v>
                  </c:pt>
                  <c:pt idx="149">
                    <c:v>J</c:v>
                  </c:pt>
                  <c:pt idx="150">
                    <c:v>J</c:v>
                  </c:pt>
                  <c:pt idx="151">
                    <c:v>A</c:v>
                  </c:pt>
                  <c:pt idx="152">
                    <c:v>S</c:v>
                  </c:pt>
                  <c:pt idx="153">
                    <c:v>O</c:v>
                  </c:pt>
                  <c:pt idx="154">
                    <c:v>N</c:v>
                  </c:pt>
                  <c:pt idx="155">
                    <c:v>D</c:v>
                  </c:pt>
                </c:lvl>
                <c:lvl>
                  <c:pt idx="0">
                    <c:v>2011</c:v>
                  </c:pt>
                  <c:pt idx="12">
                    <c:v>2012</c:v>
                  </c:pt>
                  <c:pt idx="24">
                    <c:v>2013</c:v>
                  </c:pt>
                  <c:pt idx="36">
                    <c:v>2014</c:v>
                  </c:pt>
                  <c:pt idx="48">
                    <c:v>2015</c:v>
                  </c:pt>
                  <c:pt idx="60">
                    <c:v>2016</c:v>
                  </c:pt>
                  <c:pt idx="72">
                    <c:v>2017</c:v>
                  </c:pt>
                  <c:pt idx="84">
                    <c:v>2018</c:v>
                  </c:pt>
                  <c:pt idx="96">
                    <c:v>2019</c:v>
                  </c:pt>
                  <c:pt idx="108">
                    <c:v>2020</c:v>
                  </c:pt>
                  <c:pt idx="120">
                    <c:v>2021</c:v>
                  </c:pt>
                  <c:pt idx="132">
                    <c:v>2022</c:v>
                  </c:pt>
                  <c:pt idx="144">
                    <c:v>2023</c:v>
                  </c:pt>
                </c:lvl>
              </c:multiLvlStrCache>
            </c:multiLvlStrRef>
          </c:cat>
          <c:val>
            <c:numRef>
              <c:f>'[Weekly__Note_CHART_BOOK.xlsx]App C14 -Finance by BoG'!$C$52:$C$207</c:f>
              <c:numCache>
                <c:formatCode>0.0</c:formatCode>
                <c:ptCount val="156"/>
                <c:pt idx="0">
                  <c:v>94.555000000000007</c:v>
                </c:pt>
                <c:pt idx="1">
                  <c:v>90.561999999999998</c:v>
                </c:pt>
                <c:pt idx="2">
                  <c:v>87.997</c:v>
                </c:pt>
                <c:pt idx="3">
                  <c:v>90.205300000000008</c:v>
                </c:pt>
                <c:pt idx="4">
                  <c:v>100.855</c:v>
                </c:pt>
                <c:pt idx="5">
                  <c:v>116.35939999999999</c:v>
                </c:pt>
                <c:pt idx="6">
                  <c:v>109.6224</c:v>
                </c:pt>
                <c:pt idx="7">
                  <c:v>112.756753</c:v>
                </c:pt>
                <c:pt idx="8">
                  <c:v>117.96875</c:v>
                </c:pt>
                <c:pt idx="9">
                  <c:v>124.04275</c:v>
                </c:pt>
                <c:pt idx="10">
                  <c:v>129.24275</c:v>
                </c:pt>
                <c:pt idx="11">
                  <c:v>128.89075</c:v>
                </c:pt>
                <c:pt idx="12">
                  <c:v>129.447</c:v>
                </c:pt>
                <c:pt idx="13">
                  <c:v>158.06299999999999</c:v>
                </c:pt>
                <c:pt idx="14">
                  <c:v>125.301</c:v>
                </c:pt>
                <c:pt idx="15">
                  <c:v>121.258</c:v>
                </c:pt>
                <c:pt idx="16">
                  <c:v>127.53100000000001</c:v>
                </c:pt>
                <c:pt idx="17">
                  <c:v>135.80099999999999</c:v>
                </c:pt>
                <c:pt idx="18">
                  <c:v>130.435</c:v>
                </c:pt>
                <c:pt idx="19">
                  <c:v>131.81</c:v>
                </c:pt>
                <c:pt idx="20">
                  <c:v>130.97399999999999</c:v>
                </c:pt>
                <c:pt idx="21">
                  <c:v>129.31</c:v>
                </c:pt>
                <c:pt idx="22">
                  <c:v>128.904</c:v>
                </c:pt>
                <c:pt idx="23">
                  <c:v>121.1955</c:v>
                </c:pt>
                <c:pt idx="24">
                  <c:v>107.648</c:v>
                </c:pt>
                <c:pt idx="25">
                  <c:v>96.385000000000005</c:v>
                </c:pt>
                <c:pt idx="26">
                  <c:v>91.9</c:v>
                </c:pt>
                <c:pt idx="27">
                  <c:v>94.332999999999998</c:v>
                </c:pt>
                <c:pt idx="28">
                  <c:v>85.325999999999993</c:v>
                </c:pt>
                <c:pt idx="29">
                  <c:v>81.992999999999995</c:v>
                </c:pt>
                <c:pt idx="30">
                  <c:v>78.037700000000001</c:v>
                </c:pt>
                <c:pt idx="31">
                  <c:v>74.138000000000005</c:v>
                </c:pt>
                <c:pt idx="32">
                  <c:v>72.781199999999998</c:v>
                </c:pt>
                <c:pt idx="33">
                  <c:v>70.425300000000007</c:v>
                </c:pt>
                <c:pt idx="34">
                  <c:v>70.093199999999996</c:v>
                </c:pt>
                <c:pt idx="35">
                  <c:v>73.014800000000008</c:v>
                </c:pt>
                <c:pt idx="36">
                  <c:v>70.837699999999998</c:v>
                </c:pt>
                <c:pt idx="37">
                  <c:v>67.985399999999998</c:v>
                </c:pt>
                <c:pt idx="38">
                  <c:v>60.6873</c:v>
                </c:pt>
                <c:pt idx="39">
                  <c:v>61.959800000000001</c:v>
                </c:pt>
                <c:pt idx="40">
                  <c:v>50.6584</c:v>
                </c:pt>
                <c:pt idx="41">
                  <c:v>44.953600000000002</c:v>
                </c:pt>
                <c:pt idx="42">
                  <c:v>44.619</c:v>
                </c:pt>
                <c:pt idx="43">
                  <c:v>44.565899999999999</c:v>
                </c:pt>
                <c:pt idx="44">
                  <c:v>42.567</c:v>
                </c:pt>
                <c:pt idx="45">
                  <c:v>43.851999999999997</c:v>
                </c:pt>
                <c:pt idx="46">
                  <c:v>44.852699999999999</c:v>
                </c:pt>
                <c:pt idx="47">
                  <c:v>56.039400000000001</c:v>
                </c:pt>
                <c:pt idx="48">
                  <c:v>87.475999999999999</c:v>
                </c:pt>
                <c:pt idx="49">
                  <c:v>104.249</c:v>
                </c:pt>
                <c:pt idx="50">
                  <c:v>107.182</c:v>
                </c:pt>
                <c:pt idx="51">
                  <c:v>112.84099999999999</c:v>
                </c:pt>
                <c:pt idx="52">
                  <c:v>116.402</c:v>
                </c:pt>
                <c:pt idx="53">
                  <c:v>126.67100000000001</c:v>
                </c:pt>
                <c:pt idx="54">
                  <c:v>125.553</c:v>
                </c:pt>
                <c:pt idx="55">
                  <c:v>124.176</c:v>
                </c:pt>
                <c:pt idx="56">
                  <c:v>121.512</c:v>
                </c:pt>
                <c:pt idx="57">
                  <c:v>119.508</c:v>
                </c:pt>
                <c:pt idx="58">
                  <c:v>113.53</c:v>
                </c:pt>
                <c:pt idx="59">
                  <c:v>107.629</c:v>
                </c:pt>
                <c:pt idx="60">
                  <c:v>106.17100000000001</c:v>
                </c:pt>
                <c:pt idx="61">
                  <c:v>104.306</c:v>
                </c:pt>
                <c:pt idx="62">
                  <c:v>101.488</c:v>
                </c:pt>
                <c:pt idx="63">
                  <c:v>99.566000000000003</c:v>
                </c:pt>
                <c:pt idx="64">
                  <c:v>95.710999999999999</c:v>
                </c:pt>
                <c:pt idx="65">
                  <c:v>87.141999999999996</c:v>
                </c:pt>
                <c:pt idx="66">
                  <c:v>82.84</c:v>
                </c:pt>
                <c:pt idx="67">
                  <c:v>78.454999999999998</c:v>
                </c:pt>
                <c:pt idx="68">
                  <c:v>75.308000000000007</c:v>
                </c:pt>
                <c:pt idx="69">
                  <c:v>71.781000000000006</c:v>
                </c:pt>
                <c:pt idx="70">
                  <c:v>68.484999999999999</c:v>
                </c:pt>
                <c:pt idx="71">
                  <c:v>66.617000000000004</c:v>
                </c:pt>
                <c:pt idx="72">
                  <c:v>63.003999999999998</c:v>
                </c:pt>
                <c:pt idx="73">
                  <c:v>61.87</c:v>
                </c:pt>
                <c:pt idx="74">
                  <c:v>59.680999999999997</c:v>
                </c:pt>
                <c:pt idx="75">
                  <c:v>59.146999999999998</c:v>
                </c:pt>
                <c:pt idx="76">
                  <c:v>56.924999999999997</c:v>
                </c:pt>
                <c:pt idx="77">
                  <c:v>54.253999999999998</c:v>
                </c:pt>
                <c:pt idx="78">
                  <c:v>50.366</c:v>
                </c:pt>
                <c:pt idx="79">
                  <c:v>45.298000000000002</c:v>
                </c:pt>
                <c:pt idx="80">
                  <c:v>41.719000000000001</c:v>
                </c:pt>
                <c:pt idx="81">
                  <c:v>37.268000000000001</c:v>
                </c:pt>
                <c:pt idx="82">
                  <c:v>32.881</c:v>
                </c:pt>
                <c:pt idx="83">
                  <c:v>33.670999999999999</c:v>
                </c:pt>
                <c:pt idx="84">
                  <c:v>29.091000000000001</c:v>
                </c:pt>
                <c:pt idx="85">
                  <c:v>26.295999999999999</c:v>
                </c:pt>
                <c:pt idx="86">
                  <c:v>24.841000000000001</c:v>
                </c:pt>
                <c:pt idx="87">
                  <c:v>21.585000000000001</c:v>
                </c:pt>
                <c:pt idx="88">
                  <c:v>20.869</c:v>
                </c:pt>
                <c:pt idx="89">
                  <c:v>16.306000000000001</c:v>
                </c:pt>
                <c:pt idx="90">
                  <c:v>13.015000000000001</c:v>
                </c:pt>
                <c:pt idx="91">
                  <c:v>12.632999999999999</c:v>
                </c:pt>
                <c:pt idx="92">
                  <c:v>12.228999999999999</c:v>
                </c:pt>
                <c:pt idx="93">
                  <c:v>13.201000000000001</c:v>
                </c:pt>
                <c:pt idx="94">
                  <c:v>12.223000000000001</c:v>
                </c:pt>
                <c:pt idx="95">
                  <c:v>11.07</c:v>
                </c:pt>
                <c:pt idx="96">
                  <c:v>9.8320000000000007</c:v>
                </c:pt>
                <c:pt idx="97">
                  <c:v>9.0060000000000002</c:v>
                </c:pt>
                <c:pt idx="98">
                  <c:v>8.3629999999999995</c:v>
                </c:pt>
                <c:pt idx="99">
                  <c:v>8.4640000000000004</c:v>
                </c:pt>
                <c:pt idx="100">
                  <c:v>8.0660000000000007</c:v>
                </c:pt>
                <c:pt idx="101">
                  <c:v>8.6050000000000004</c:v>
                </c:pt>
                <c:pt idx="102">
                  <c:v>8.67</c:v>
                </c:pt>
                <c:pt idx="103">
                  <c:v>8.2050000000000001</c:v>
                </c:pt>
                <c:pt idx="104">
                  <c:v>7.5049999999999999</c:v>
                </c:pt>
                <c:pt idx="105">
                  <c:v>7.9</c:v>
                </c:pt>
                <c:pt idx="106">
                  <c:v>7.8</c:v>
                </c:pt>
                <c:pt idx="107">
                  <c:v>7.6509999999999998</c:v>
                </c:pt>
                <c:pt idx="108" formatCode="General">
                  <c:v>7.6</c:v>
                </c:pt>
                <c:pt idx="109" formatCode="General">
                  <c:v>7.6</c:v>
                </c:pt>
                <c:pt idx="110">
                  <c:v>12.35</c:v>
                </c:pt>
                <c:pt idx="111">
                  <c:v>21.542999999999999</c:v>
                </c:pt>
                <c:pt idx="112">
                  <c:v>28.114999999999998</c:v>
                </c:pt>
                <c:pt idx="113">
                  <c:v>36.758000000000003</c:v>
                </c:pt>
                <c:pt idx="114">
                  <c:v>36.758000000000003</c:v>
                </c:pt>
                <c:pt idx="115">
                  <c:v>36.758000000000003</c:v>
                </c:pt>
                <c:pt idx="116">
                  <c:v>38.957999999999998</c:v>
                </c:pt>
                <c:pt idx="117">
                  <c:v>39.037999999999997</c:v>
                </c:pt>
                <c:pt idx="118">
                  <c:v>39.008000000000003</c:v>
                </c:pt>
                <c:pt idx="119">
                  <c:v>41.238</c:v>
                </c:pt>
                <c:pt idx="120">
                  <c:v>41.238</c:v>
                </c:pt>
                <c:pt idx="121">
                  <c:v>41.468000000000004</c:v>
                </c:pt>
                <c:pt idx="122">
                  <c:v>44.613</c:v>
                </c:pt>
                <c:pt idx="123">
                  <c:v>44.523000000000003</c:v>
                </c:pt>
                <c:pt idx="124">
                  <c:v>44.503</c:v>
                </c:pt>
                <c:pt idx="125">
                  <c:v>46.972999999999999</c:v>
                </c:pt>
                <c:pt idx="126">
                  <c:v>46.912999999999997</c:v>
                </c:pt>
                <c:pt idx="127">
                  <c:v>46.912999999999997</c:v>
                </c:pt>
                <c:pt idx="128">
                  <c:v>46.917999999999999</c:v>
                </c:pt>
                <c:pt idx="129">
                  <c:v>46.863</c:v>
                </c:pt>
                <c:pt idx="130">
                  <c:v>46.863</c:v>
                </c:pt>
                <c:pt idx="131">
                  <c:v>50.843000000000004</c:v>
                </c:pt>
                <c:pt idx="132">
                  <c:v>50.843000000000004</c:v>
                </c:pt>
                <c:pt idx="133">
                  <c:v>50.843000000000004</c:v>
                </c:pt>
                <c:pt idx="134">
                  <c:v>50.823</c:v>
                </c:pt>
                <c:pt idx="135">
                  <c:v>50.823</c:v>
                </c:pt>
                <c:pt idx="136">
                  <c:v>50.863</c:v>
                </c:pt>
                <c:pt idx="137">
                  <c:v>50.863</c:v>
                </c:pt>
                <c:pt idx="138">
                  <c:v>50.863</c:v>
                </c:pt>
                <c:pt idx="139">
                  <c:v>50.823</c:v>
                </c:pt>
                <c:pt idx="140">
                  <c:v>50.722999999999999</c:v>
                </c:pt>
                <c:pt idx="141">
                  <c:v>50.722999999999999</c:v>
                </c:pt>
                <c:pt idx="142">
                  <c:v>48.722999999999999</c:v>
                </c:pt>
                <c:pt idx="143">
                  <c:v>35.423000000000002</c:v>
                </c:pt>
                <c:pt idx="144">
                  <c:v>33.273000000000003</c:v>
                </c:pt>
                <c:pt idx="145">
                  <c:v>31.273</c:v>
                </c:pt>
                <c:pt idx="146">
                  <c:v>28.273</c:v>
                </c:pt>
                <c:pt idx="147">
                  <c:v>28.273</c:v>
                </c:pt>
                <c:pt idx="148">
                  <c:v>28.273</c:v>
                </c:pt>
                <c:pt idx="149">
                  <c:v>20.259</c:v>
                </c:pt>
                <c:pt idx="150">
                  <c:v>17.658999999999999</c:v>
                </c:pt>
                <c:pt idx="151">
                  <c:v>16.989000000000001</c:v>
                </c:pt>
                <c:pt idx="152">
                  <c:v>16.789000000000001</c:v>
                </c:pt>
                <c:pt idx="153">
                  <c:v>16.739000000000001</c:v>
                </c:pt>
                <c:pt idx="154">
                  <c:v>16.338999999999999</c:v>
                </c:pt>
                <c:pt idx="155">
                  <c:v>14.339</c:v>
                </c:pt>
              </c:numCache>
            </c:numRef>
          </c:val>
          <c:extLst>
            <c:ext xmlns:c16="http://schemas.microsoft.com/office/drawing/2014/chart" uri="{C3380CC4-5D6E-409C-BE32-E72D297353CC}">
              <c16:uniqueId val="{00000001-1C05-4B25-A713-8D5F136D9D5C}"/>
            </c:ext>
          </c:extLst>
        </c:ser>
        <c:dLbls>
          <c:showLegendKey val="0"/>
          <c:showVal val="0"/>
          <c:showCatName val="0"/>
          <c:showSerName val="0"/>
          <c:showPercent val="0"/>
          <c:showBubbleSize val="0"/>
        </c:dLbls>
        <c:gapWidth val="314"/>
        <c:axId val="227585024"/>
        <c:axId val="227590912"/>
      </c:barChart>
      <c:catAx>
        <c:axId val="227585024"/>
        <c:scaling>
          <c:orientation val="minMax"/>
        </c:scaling>
        <c:delete val="0"/>
        <c:axPos val="b"/>
        <c:numFmt formatCode="[$-409]mmm\-yy;@" sourceLinked="0"/>
        <c:majorTickMark val="none"/>
        <c:minorTickMark val="none"/>
        <c:tickLblPos val="nextTo"/>
        <c:spPr>
          <a:ln w="9525">
            <a:solidFill>
              <a:srgbClr val="000000"/>
            </a:solidFill>
            <a:prstDash val="solid"/>
          </a:ln>
        </c:spPr>
        <c:txPr>
          <a:bodyPr rot="0" vert="horz"/>
          <a:lstStyle/>
          <a:p>
            <a:pPr>
              <a:defRPr sz="700" b="0" i="0" u="none" strike="noStrike" baseline="0">
                <a:solidFill>
                  <a:srgbClr val="000000"/>
                </a:solidFill>
                <a:latin typeface="+mn-lt"/>
                <a:ea typeface="Arial"/>
                <a:cs typeface="Arial"/>
              </a:defRPr>
            </a:pPr>
            <a:endParaRPr lang="el-GR"/>
          </a:p>
        </c:txPr>
        <c:crossAx val="227590912"/>
        <c:crosses val="autoZero"/>
        <c:auto val="1"/>
        <c:lblAlgn val="ctr"/>
        <c:lblOffset val="100"/>
        <c:noMultiLvlLbl val="0"/>
      </c:catAx>
      <c:valAx>
        <c:axId val="227590912"/>
        <c:scaling>
          <c:orientation val="minMax"/>
          <c:max val="200"/>
        </c:scaling>
        <c:delete val="0"/>
        <c:axPos val="l"/>
        <c:numFmt formatCode="0" sourceLinked="0"/>
        <c:majorTickMark val="out"/>
        <c:minorTickMark val="none"/>
        <c:tickLblPos val="nextTo"/>
        <c:spPr>
          <a:ln w="9525">
            <a:solidFill>
              <a:srgbClr val="000000"/>
            </a:solidFill>
            <a:prstDash val="solid"/>
          </a:ln>
        </c:spPr>
        <c:txPr>
          <a:bodyPr rot="0" vert="horz"/>
          <a:lstStyle/>
          <a:p>
            <a:pPr>
              <a:defRPr sz="700" b="0" i="0" u="none" strike="noStrike" baseline="0">
                <a:solidFill>
                  <a:srgbClr val="000000"/>
                </a:solidFill>
                <a:latin typeface="+mn-lt"/>
                <a:ea typeface="Arial"/>
                <a:cs typeface="Arial"/>
              </a:defRPr>
            </a:pPr>
            <a:endParaRPr lang="el-GR"/>
          </a:p>
        </c:txPr>
        <c:crossAx val="227585024"/>
        <c:crosses val="autoZero"/>
        <c:crossBetween val="between"/>
      </c:valAx>
      <c:spPr>
        <a:noFill/>
        <a:ln w="25400">
          <a:noFill/>
        </a:ln>
      </c:spPr>
    </c:plotArea>
    <c:plotVisOnly val="1"/>
    <c:dispBlanksAs val="gap"/>
    <c:showDLblsOverMax val="0"/>
  </c:chart>
  <c:spPr>
    <a:solidFill>
      <a:srgbClr val="FFFFFF"/>
    </a:solidFill>
    <a:ln w="9525">
      <a:noFill/>
    </a:ln>
  </c:spPr>
  <c:txPr>
    <a:bodyPr/>
    <a:lstStyle/>
    <a:p>
      <a:pPr>
        <a:defRPr sz="1100" b="0" i="0" u="none" strike="noStrike" baseline="0">
          <a:solidFill>
            <a:srgbClr val="000000"/>
          </a:solidFill>
          <a:latin typeface="Arial"/>
          <a:ea typeface="Arial"/>
          <a:cs typeface="Arial"/>
        </a:defRPr>
      </a:pPr>
      <a:endParaRPr lang="el-G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0.09074</cdr:x>
      <cdr:y>0.06767</cdr:y>
    </cdr:from>
    <cdr:to>
      <cdr:x>0.22944</cdr:x>
      <cdr:y>0.16478</cdr:y>
    </cdr:to>
    <cdr:sp macro="" textlink="">
      <cdr:nvSpPr>
        <cdr:cNvPr id="54378499" name="Text Box 5"/>
        <cdr:cNvSpPr txBox="1">
          <a:spLocks xmlns:a="http://schemas.openxmlformats.org/drawingml/2006/main" noChangeArrowheads="1"/>
        </cdr:cNvSpPr>
      </cdr:nvSpPr>
      <cdr:spPr bwMode="auto">
        <a:xfrm xmlns:a="http://schemas.openxmlformats.org/drawingml/2006/main">
          <a:off x="457180" y="219251"/>
          <a:ext cx="698810" cy="31463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22860" rIns="27432" bIns="0" anchor="t"/>
        <a:lstStyle xmlns:a="http://schemas.openxmlformats.org/drawingml/2006/main"/>
        <a:p xmlns:a="http://schemas.openxmlformats.org/drawingml/2006/main">
          <a:pPr algn="ctr" rtl="0">
            <a:defRPr sz="1000"/>
          </a:pPr>
          <a:r>
            <a:rPr lang="en-GB" sz="700" b="0" i="0" u="none" strike="noStrike" baseline="0">
              <a:solidFill>
                <a:srgbClr val="000000"/>
              </a:solidFill>
              <a:latin typeface="+mn-lt"/>
              <a:cs typeface="Arial"/>
            </a:rPr>
            <a:t>Feb. 2012 </a:t>
          </a:r>
        </a:p>
        <a:p xmlns:a="http://schemas.openxmlformats.org/drawingml/2006/main">
          <a:pPr algn="ctr" rtl="0">
            <a:defRPr sz="1000"/>
          </a:pPr>
          <a:r>
            <a:rPr lang="en-GB" sz="700" b="0" i="0" u="none" strike="noStrike" baseline="0">
              <a:solidFill>
                <a:srgbClr val="000000"/>
              </a:solidFill>
              <a:latin typeface="+mn-lt"/>
              <a:cs typeface="Arial"/>
            </a:rPr>
            <a:t>158.1</a:t>
          </a:r>
        </a:p>
      </cdr:txBody>
    </cdr:sp>
  </cdr:relSizeAnchor>
  <cdr:relSizeAnchor xmlns:cdr="http://schemas.openxmlformats.org/drawingml/2006/chartDrawing">
    <cdr:from>
      <cdr:x>0.14957</cdr:x>
      <cdr:y>0.15301</cdr:y>
    </cdr:from>
    <cdr:to>
      <cdr:x>0.2721</cdr:x>
      <cdr:y>0.27366</cdr:y>
    </cdr:to>
    <cdr:sp macro="" textlink="">
      <cdr:nvSpPr>
        <cdr:cNvPr id="1442822" name="Text Box 6"/>
        <cdr:cNvSpPr txBox="1">
          <a:spLocks xmlns:a="http://schemas.openxmlformats.org/drawingml/2006/main" noChangeArrowheads="1"/>
        </cdr:cNvSpPr>
      </cdr:nvSpPr>
      <cdr:spPr bwMode="auto">
        <a:xfrm xmlns:a="http://schemas.openxmlformats.org/drawingml/2006/main">
          <a:off x="430762" y="385585"/>
          <a:ext cx="352886" cy="30403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l-GR" sz="700" b="0" i="0" u="none" strike="noStrike" baseline="0">
              <a:solidFill>
                <a:srgbClr val="000000"/>
              </a:solidFill>
              <a:latin typeface="+mn-lt"/>
              <a:cs typeface="Arial"/>
            </a:rPr>
            <a:t>Jun.</a:t>
          </a:r>
          <a:r>
            <a:rPr lang="en-US" sz="700" b="0" i="0" u="none" strike="noStrike" baseline="0">
              <a:solidFill>
                <a:srgbClr val="000000"/>
              </a:solidFill>
              <a:latin typeface="+mn-lt"/>
              <a:cs typeface="Arial"/>
            </a:rPr>
            <a:t> </a:t>
          </a:r>
          <a:r>
            <a:rPr lang="el-GR" sz="700" b="0" i="0" u="none" strike="noStrike" baseline="0">
              <a:solidFill>
                <a:srgbClr val="000000"/>
              </a:solidFill>
              <a:latin typeface="+mn-lt"/>
              <a:cs typeface="Arial"/>
            </a:rPr>
            <a:t>2012 </a:t>
          </a:r>
        </a:p>
        <a:p xmlns:a="http://schemas.openxmlformats.org/drawingml/2006/main">
          <a:pPr algn="ctr" rtl="0">
            <a:defRPr sz="1000"/>
          </a:pPr>
          <a:r>
            <a:rPr lang="el-GR" sz="700" b="0" i="0" u="none" strike="noStrike" baseline="0">
              <a:solidFill>
                <a:srgbClr val="000000"/>
              </a:solidFill>
              <a:latin typeface="+mn-lt"/>
              <a:cs typeface="Arial"/>
            </a:rPr>
            <a:t>135.8</a:t>
          </a:r>
          <a:endParaRPr lang="el-GR" sz="700">
            <a:latin typeface="+mn-lt"/>
          </a:endParaRPr>
        </a:p>
      </cdr:txBody>
    </cdr:sp>
  </cdr:relSizeAnchor>
  <cdr:relSizeAnchor xmlns:cdr="http://schemas.openxmlformats.org/drawingml/2006/chartDrawing">
    <cdr:from>
      <cdr:x>0.83233</cdr:x>
      <cdr:y>0.34484</cdr:y>
    </cdr:from>
    <cdr:to>
      <cdr:x>1</cdr:x>
      <cdr:y>0.53107</cdr:y>
    </cdr:to>
    <cdr:sp macro="" textlink="">
      <cdr:nvSpPr>
        <cdr:cNvPr id="65746949" name="Text Box 7"/>
        <cdr:cNvSpPr txBox="1">
          <a:spLocks xmlns:a="http://schemas.openxmlformats.org/drawingml/2006/main" noChangeArrowheads="1"/>
        </cdr:cNvSpPr>
      </cdr:nvSpPr>
      <cdr:spPr bwMode="auto">
        <a:xfrm xmlns:a="http://schemas.openxmlformats.org/drawingml/2006/main">
          <a:off x="2397111" y="918485"/>
          <a:ext cx="482889" cy="49603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700" b="0" i="0" u="none" strike="noStrike" baseline="0">
              <a:solidFill>
                <a:srgbClr val="000000"/>
              </a:solidFill>
              <a:latin typeface="+mn-lt"/>
              <a:cs typeface="Arial"/>
            </a:rPr>
            <a:t>Dec. 2023 </a:t>
          </a:r>
        </a:p>
        <a:p xmlns:a="http://schemas.openxmlformats.org/drawingml/2006/main">
          <a:pPr algn="ctr" rtl="0">
            <a:defRPr sz="1000"/>
          </a:pPr>
          <a:r>
            <a:rPr lang="en-US" sz="700" b="0" i="0" u="none" strike="noStrike" baseline="0">
              <a:solidFill>
                <a:srgbClr val="000000"/>
              </a:solidFill>
              <a:latin typeface="+mn-lt"/>
              <a:cs typeface="Arial"/>
            </a:rPr>
            <a:t>14.3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290CBB0E-5374-4104-803A-C35A1C062F5E}" type="datetimeFigureOut">
              <a:rPr lang="el-GR" smtClean="0"/>
              <a:t>2/2/2026</a:t>
            </a:fld>
            <a:endParaRPr lang="el-GR"/>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F2A71744-35DE-40EB-B69C-0EB21C948A8F}" type="slidenum">
              <a:rPr lang="el-GR" smtClean="0"/>
              <a:t>‹#›</a:t>
            </a:fld>
            <a:endParaRPr lang="el-GR"/>
          </a:p>
        </p:txBody>
      </p:sp>
    </p:spTree>
    <p:extLst>
      <p:ext uri="{BB962C8B-B14F-4D97-AF65-F5344CB8AC3E}">
        <p14:creationId xmlns:p14="http://schemas.microsoft.com/office/powerpoint/2010/main" val="2839899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08D1F5A9-9C67-4B3D-A26F-56CC45F5BDA7}" type="datetimeFigureOut">
              <a:rPr lang="en-US" smtClean="0"/>
              <a:t>2/2/2026</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BD0E1076-5BAF-48B7-BA19-83F1E025AD8A}" type="slidenum">
              <a:rPr lang="en-US" smtClean="0"/>
              <a:t>‹#›</a:t>
            </a:fld>
            <a:endParaRPr lang="en-US"/>
          </a:p>
        </p:txBody>
      </p:sp>
    </p:spTree>
    <p:extLst>
      <p:ext uri="{BB962C8B-B14F-4D97-AF65-F5344CB8AC3E}">
        <p14:creationId xmlns:p14="http://schemas.microsoft.com/office/powerpoint/2010/main" val="2060058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59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020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714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85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785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08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519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299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369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22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2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0231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6846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696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774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295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98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994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5141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01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Before the crisis, “</a:t>
            </a:r>
            <a:r>
              <a:rPr lang="en-US" b="1" baseline="0" dirty="0"/>
              <a:t>passive”</a:t>
            </a:r>
            <a:r>
              <a:rPr lang="en-US" baseline="0" dirty="0"/>
              <a:t> balance sheet policy was the norm. The </a:t>
            </a:r>
            <a:r>
              <a:rPr lang="en-GB" baseline="0" dirty="0"/>
              <a:t>ECB provided the funds needed by banks and the short-term rate was kept under control. The amount of funds provided, and hence the size of the balance sheet, was thus driven by this external demand for funds.</a:t>
            </a:r>
          </a:p>
          <a:p>
            <a:endParaRPr lang="en-US" baseline="0" dirty="0"/>
          </a:p>
          <a:p>
            <a:r>
              <a:rPr lang="en-GB" sz="1200" b="0" i="0" u="none" strike="noStrike" kern="1200" baseline="0" dirty="0">
                <a:solidFill>
                  <a:schemeClr val="tx1"/>
                </a:solidFill>
                <a:latin typeface="+mn-lt"/>
                <a:ea typeface="+mn-ea"/>
                <a:cs typeface="+mn-cs"/>
              </a:rPr>
              <a:t>In contrast, during the crisis the adoption of “</a:t>
            </a:r>
            <a:r>
              <a:rPr lang="en-GB" sz="1200" b="1" i="0" u="none" strike="noStrike" kern="1200" baseline="0" dirty="0">
                <a:solidFill>
                  <a:schemeClr val="tx1"/>
                </a:solidFill>
                <a:latin typeface="+mn-lt"/>
                <a:ea typeface="+mn-ea"/>
                <a:cs typeface="+mn-cs"/>
              </a:rPr>
              <a:t>active</a:t>
            </a:r>
            <a:r>
              <a:rPr lang="en-GB" sz="1200" b="0" i="0" u="none" strike="noStrike" kern="1200" baseline="0" dirty="0">
                <a:solidFill>
                  <a:schemeClr val="tx1"/>
                </a:solidFill>
                <a:latin typeface="+mn-lt"/>
                <a:ea typeface="+mn-ea"/>
                <a:cs typeface="+mn-cs"/>
              </a:rPr>
              <a:t>” balance sheet policies had an impact on the composition and size of the ECB’s balance sheet.</a:t>
            </a:r>
          </a:p>
          <a:p>
            <a:r>
              <a:rPr lang="en-US" sz="1200" b="0" i="0" u="none" strike="noStrike" kern="1200" baseline="0" dirty="0">
                <a:solidFill>
                  <a:schemeClr val="tx1"/>
                </a:solidFill>
                <a:latin typeface="+mn-lt"/>
                <a:ea typeface="+mn-ea"/>
                <a:cs typeface="+mn-cs"/>
              </a:rPr>
              <a:t>The credit easing measures – that is longer term credit operations that has reached 0.7 trillion euros - aimed to influence credit spreads by altering the </a:t>
            </a:r>
            <a:r>
              <a:rPr lang="en-US" sz="1200" b="1" i="0" u="none" strike="noStrike" kern="1200" baseline="0" dirty="0">
                <a:solidFill>
                  <a:schemeClr val="tx1"/>
                </a:solidFill>
                <a:latin typeface="+mn-lt"/>
                <a:ea typeface="+mn-ea"/>
                <a:cs typeface="+mn-cs"/>
              </a:rPr>
              <a:t>composition</a:t>
            </a:r>
            <a:r>
              <a:rPr lang="en-US" sz="1200" b="0" i="0" u="none" strike="noStrike" kern="1200" baseline="0" dirty="0">
                <a:solidFill>
                  <a:schemeClr val="tx1"/>
                </a:solidFill>
                <a:latin typeface="+mn-lt"/>
                <a:ea typeface="+mn-ea"/>
                <a:cs typeface="+mn-cs"/>
              </a:rPr>
              <a:t> of the balance sheet towards longer term assets.</a:t>
            </a:r>
          </a:p>
          <a:p>
            <a:r>
              <a:rPr lang="en-US" sz="1200" b="0" i="0" u="none" strike="noStrike" kern="1200" baseline="0" dirty="0">
                <a:solidFill>
                  <a:schemeClr val="tx1"/>
                </a:solidFill>
                <a:latin typeface="+mn-lt"/>
                <a:ea typeface="+mn-ea"/>
                <a:cs typeface="+mn-cs"/>
              </a:rPr>
              <a:t>Quantitative easing – that is asset purchases -  expanded the </a:t>
            </a:r>
            <a:r>
              <a:rPr lang="en-US" sz="1200" b="1" i="0" u="none" strike="noStrike" kern="1200" baseline="0" dirty="0">
                <a:solidFill>
                  <a:schemeClr val="tx1"/>
                </a:solidFill>
                <a:latin typeface="+mn-lt"/>
                <a:ea typeface="+mn-ea"/>
                <a:cs typeface="+mn-cs"/>
              </a:rPr>
              <a:t>size</a:t>
            </a:r>
            <a:r>
              <a:rPr lang="en-US" sz="1200" b="0" i="0" u="none" strike="noStrike" kern="1200" baseline="0" dirty="0">
                <a:solidFill>
                  <a:schemeClr val="tx1"/>
                </a:solidFill>
                <a:latin typeface="+mn-lt"/>
                <a:ea typeface="+mn-ea"/>
                <a:cs typeface="+mn-cs"/>
              </a:rPr>
              <a:t> of the </a:t>
            </a:r>
            <a:r>
              <a:rPr lang="en-US" baseline="0" dirty="0"/>
              <a:t>balance sheet to unprecedented levels that reached more than 4.6 trillion euros at the end of 2019 which corresponds to 42% of the euro area GDP.</a:t>
            </a:r>
          </a:p>
          <a:p>
            <a:r>
              <a:rPr lang="en-US" sz="1200" kern="1200" dirty="0">
                <a:solidFill>
                  <a:schemeClr val="tx1"/>
                </a:solidFill>
                <a:effectLst/>
                <a:latin typeface="+mn-lt"/>
                <a:ea typeface="+mn-ea"/>
                <a:cs typeface="+mn-cs"/>
              </a:rPr>
              <a:t>[Assets related to monetary policy on the Eurosystem’s balance sheet expanded to unprecedented levels, at around €3.5 trillion, </a:t>
            </a:r>
            <a:r>
              <a:rPr lang="en-GB" sz="1200" kern="1200" dirty="0">
                <a:solidFill>
                  <a:schemeClr val="tx1"/>
                </a:solidFill>
                <a:effectLst/>
                <a:latin typeface="+mn-lt"/>
                <a:ea typeface="+mn-ea"/>
                <a:cs typeface="+mn-cs"/>
              </a:rPr>
              <a:t>which corresponds to over a third of euro area GDP]</a:t>
            </a:r>
            <a:endParaRPr lang="en-US" baseline="0" dirty="0"/>
          </a:p>
          <a:p>
            <a:endParaRPr lang="en-US" baseline="0" dirty="0"/>
          </a:p>
        </p:txBody>
      </p:sp>
      <p:sp>
        <p:nvSpPr>
          <p:cNvPr id="4" name="Date Placeholder 3"/>
          <p:cNvSpPr>
            <a:spLocks noGrp="1"/>
          </p:cNvSpPr>
          <p:nvPr>
            <p:ph type="dt" idx="1"/>
          </p:nvPr>
        </p:nvSpPr>
        <p:spPr/>
        <p:txBody>
          <a:bodyPr/>
          <a:lstStyle/>
          <a:p>
            <a:fld id="{7ECD25F8-655A-4509-8E30-2D31A9F03428}" type="datetime4">
              <a:rPr lang="en-US" smtClean="0"/>
              <a:t>February 2, 2026</a:t>
            </a:fld>
            <a:endParaRPr lang="en-US" dirty="0"/>
          </a:p>
        </p:txBody>
      </p:sp>
      <p:sp>
        <p:nvSpPr>
          <p:cNvPr id="5" name="Slide Number Placeholder 4"/>
          <p:cNvSpPr>
            <a:spLocks noGrp="1"/>
          </p:cNvSpPr>
          <p:nvPr>
            <p:ph type="sldNum" sz="quarter" idx="5"/>
          </p:nvPr>
        </p:nvSpPr>
        <p:spPr/>
        <p:txBody>
          <a:bodyPr/>
          <a:lstStyle/>
          <a:p>
            <a:fld id="{058871B8-82E8-4361-9AF6-1635C08B7366}" type="slidenum">
              <a:rPr lang="en-US" smtClean="0"/>
              <a:pPr/>
              <a:t>29</a:t>
            </a:fld>
            <a:endParaRPr lang="en-US" dirty="0"/>
          </a:p>
        </p:txBody>
      </p:sp>
    </p:spTree>
    <p:extLst>
      <p:ext uri="{BB962C8B-B14F-4D97-AF65-F5344CB8AC3E}">
        <p14:creationId xmlns:p14="http://schemas.microsoft.com/office/powerpoint/2010/main" val="3050443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36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4484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960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4337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292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7190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415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816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052">
              <a:defRPr/>
            </a:pPr>
            <a:r>
              <a:rPr lang="en-US" dirty="0"/>
              <a:t>However, the reduction</a:t>
            </a:r>
            <a:r>
              <a:rPr lang="en-US" baseline="0" dirty="0"/>
              <a:t> </a:t>
            </a:r>
            <a:r>
              <a:rPr lang="en-US" dirty="0"/>
              <a:t>of interest rates has not been</a:t>
            </a:r>
            <a:r>
              <a:rPr lang="en-US" baseline="0" dirty="0"/>
              <a:t> enough to contain the crisis, and as policy rates have reached their effective lower bound there was </a:t>
            </a:r>
            <a:r>
              <a:rPr lang="en-US" dirty="0"/>
              <a:t>limited room [scope] for further interest rate lowering.</a:t>
            </a:r>
          </a:p>
          <a:p>
            <a:pPr defTabSz="910052">
              <a:defRPr/>
            </a:pPr>
            <a:r>
              <a:rPr lang="en-US" dirty="0"/>
              <a:t>Therefore the ECB had to introduce a number of non-standard monetary policy measures (that were unprecedented in nature, scope and magnitude) in order to safeguard price stability. </a:t>
            </a:r>
          </a:p>
          <a:p>
            <a:pPr defTabSz="910052">
              <a:defRPr/>
            </a:pPr>
            <a:endParaRPr lang="en-US" dirty="0"/>
          </a:p>
          <a:p>
            <a:r>
              <a:rPr lang="en-US" u="sng" baseline="0" dirty="0"/>
              <a:t>In the 1</a:t>
            </a:r>
            <a:r>
              <a:rPr lang="en-US" u="sng" baseline="30000" dirty="0"/>
              <a:t>st</a:t>
            </a:r>
            <a:r>
              <a:rPr lang="en-US" u="sng" baseline="0" dirty="0"/>
              <a:t> phase of the crisis </a:t>
            </a:r>
            <a:r>
              <a:rPr lang="en-US" u="none" baseline="0" dirty="0"/>
              <a:t>the measures of the ECB aimed to satisfy the high demand for liquidity and foster an even transmission of monetary policy impulses across counties and banks. </a:t>
            </a:r>
          </a:p>
          <a:p>
            <a:endParaRPr lang="en-US" u="none" baseline="0" dirty="0"/>
          </a:p>
          <a:p>
            <a:r>
              <a:rPr lang="en-US" u="none" baseline="0" dirty="0"/>
              <a:t>Specifically </a:t>
            </a:r>
            <a:r>
              <a:rPr lang="en-US" baseline="0" dirty="0"/>
              <a:t>the ECB modified the provision of liquidity to banks to </a:t>
            </a:r>
            <a:r>
              <a:rPr lang="en-US" b="1" baseline="0" dirty="0"/>
              <a:t>full allotment with fixed rates</a:t>
            </a:r>
            <a:r>
              <a:rPr lang="en-US" baseline="0" dirty="0"/>
              <a:t>, which means that banks can borrow as much money as they need at a fixed cost. </a:t>
            </a:r>
          </a:p>
          <a:p>
            <a:endParaRPr lang="en-US" baseline="0" dirty="0"/>
          </a:p>
          <a:p>
            <a:r>
              <a:rPr lang="en-US" baseline="0" dirty="0"/>
              <a:t>Furthermore, the ECB c</a:t>
            </a:r>
            <a:r>
              <a:rPr lang="en-US" dirty="0"/>
              <a:t>onducted two longer-term refinancing operations (</a:t>
            </a:r>
            <a:r>
              <a:rPr lang="en-US" b="1" dirty="0"/>
              <a:t>3YLTROs</a:t>
            </a:r>
            <a:r>
              <a:rPr lang="en-US" dirty="0"/>
              <a:t>) with a maturity of 3 years aiming to ensure long-term funding for banks.</a:t>
            </a:r>
          </a:p>
          <a:p>
            <a:endParaRPr lang="en-US" dirty="0"/>
          </a:p>
          <a:p>
            <a:r>
              <a:rPr lang="en-US" dirty="0"/>
              <a:t>The ECB also </a:t>
            </a:r>
            <a:r>
              <a:rPr lang="en-US" b="1" dirty="0"/>
              <a:t>expanded </a:t>
            </a:r>
            <a:r>
              <a:rPr lang="en-US" dirty="0"/>
              <a:t>the pool of assets that are eligible / accepted as collateral for Eurosystem credit operations in order to facilitate access</a:t>
            </a:r>
            <a:r>
              <a:rPr lang="en-US" baseline="0" dirty="0"/>
              <a:t> to funding</a:t>
            </a:r>
            <a:endParaRPr lang="en-US" dirty="0"/>
          </a:p>
          <a:p>
            <a:r>
              <a:rPr lang="en-US" dirty="0"/>
              <a:t>[marketable securities (government bonds, covered bank bonds, banks’ debt instruments, corporate bonds, Asset backed securities) or non-marketable assets (fixed-term deposits, credit claims and retail mortgage-backed debt instruments)].</a:t>
            </a:r>
          </a:p>
          <a:p>
            <a:endParaRPr lang="en-US" dirty="0"/>
          </a:p>
          <a:p>
            <a:r>
              <a:rPr lang="en-US" sz="1200" b="0" i="0" u="none" strike="noStrike" kern="1200" baseline="0" dirty="0">
                <a:solidFill>
                  <a:schemeClr val="tx1"/>
                </a:solidFill>
                <a:latin typeface="+mn-lt"/>
                <a:ea typeface="+mn-ea"/>
                <a:cs typeface="+mn-cs"/>
              </a:rPr>
              <a:t>These monetary policy responses had </a:t>
            </a:r>
            <a:r>
              <a:rPr lang="en-US" sz="1200" b="0" i="0" u="sng" strike="noStrike" kern="1200" baseline="0" dirty="0">
                <a:solidFill>
                  <a:schemeClr val="tx1"/>
                </a:solidFill>
                <a:latin typeface="+mn-lt"/>
                <a:ea typeface="+mn-ea"/>
                <a:cs typeface="+mn-cs"/>
              </a:rPr>
              <a:t>a beneficial impact on interbank market spreads and financing conditions </a:t>
            </a:r>
            <a:r>
              <a:rPr lang="en-US" sz="1200" b="0" i="0" u="none" strike="noStrike" kern="1200" baseline="0" dirty="0">
                <a:solidFill>
                  <a:schemeClr val="tx1"/>
                </a:solidFill>
                <a:latin typeface="+mn-lt"/>
                <a:ea typeface="+mn-ea"/>
                <a:cs typeface="+mn-cs"/>
              </a:rPr>
              <a:t>more generally. </a:t>
            </a:r>
          </a:p>
          <a:p>
            <a:r>
              <a:rPr lang="en-US" sz="1200" b="0" i="0" u="none" strike="noStrike" kern="1200" baseline="0" dirty="0">
                <a:solidFill>
                  <a:schemeClr val="tx1"/>
                </a:solidFill>
                <a:latin typeface="+mn-lt"/>
                <a:ea typeface="+mn-ea"/>
                <a:cs typeface="+mn-cs"/>
              </a:rPr>
              <a:t>[They contributed, together with expansionary fiscal policies and financial sector support measures, to the initial economic and financial recovery from the Great Recession.] </a:t>
            </a:r>
          </a:p>
          <a:p>
            <a:endParaRPr lang="en-US" dirty="0"/>
          </a:p>
          <a:p>
            <a:r>
              <a:rPr lang="en-US" dirty="0"/>
              <a:t>The </a:t>
            </a:r>
            <a:r>
              <a:rPr lang="en-US" u="sng" dirty="0"/>
              <a:t>second type of measures </a:t>
            </a:r>
            <a:r>
              <a:rPr lang="en-US" dirty="0"/>
              <a:t>intended to address severe tensions in market segments which were dysfunctional </a:t>
            </a:r>
            <a:r>
              <a:rPr lang="en-US" u="sng" dirty="0"/>
              <a:t>during the 2</a:t>
            </a:r>
            <a:r>
              <a:rPr lang="en-US" u="sng" baseline="30000" dirty="0"/>
              <a:t>nd</a:t>
            </a:r>
            <a:r>
              <a:rPr lang="en-US" u="sng" dirty="0"/>
              <a:t> phase of the debt crisis</a:t>
            </a:r>
            <a:r>
              <a:rPr lang="en-US" u="sng" baseline="0" dirty="0"/>
              <a:t> </a:t>
            </a:r>
            <a:r>
              <a:rPr lang="en-US" baseline="0" dirty="0"/>
              <a:t>and specifically in the government bond markets</a:t>
            </a:r>
            <a:endParaRPr lang="en-US" dirty="0"/>
          </a:p>
          <a:p>
            <a:endParaRPr lang="en-US" dirty="0"/>
          </a:p>
          <a:p>
            <a:r>
              <a:rPr lang="en-US" dirty="0"/>
              <a:t>With</a:t>
            </a:r>
            <a:r>
              <a:rPr lang="en-US" baseline="0" dirty="0"/>
              <a:t> the </a:t>
            </a:r>
            <a:r>
              <a:rPr lang="en-US" b="1" dirty="0"/>
              <a:t>Securities Markets Programme (</a:t>
            </a:r>
            <a:r>
              <a:rPr lang="en-US" dirty="0"/>
              <a:t>SMP) the ECB purchased</a:t>
            </a:r>
            <a:r>
              <a:rPr lang="en-US" baseline="0" dirty="0"/>
              <a:t> </a:t>
            </a:r>
            <a:r>
              <a:rPr lang="en-US" dirty="0"/>
              <a:t>large quantities of government bonds from </a:t>
            </a:r>
            <a:r>
              <a:rPr lang="en-US" b="1" dirty="0"/>
              <a:t>Greece, Ireland and Portugal </a:t>
            </a:r>
            <a:r>
              <a:rPr lang="en-US" dirty="0"/>
              <a:t>in May</a:t>
            </a:r>
            <a:r>
              <a:rPr lang="en-US" baseline="0" dirty="0"/>
              <a:t> 2010</a:t>
            </a:r>
            <a:r>
              <a:rPr lang="en-US" dirty="0"/>
              <a:t>,</a:t>
            </a:r>
            <a:r>
              <a:rPr lang="en-US" baseline="0" dirty="0"/>
              <a:t> and later from </a:t>
            </a:r>
            <a:r>
              <a:rPr lang="en-US" b="1" dirty="0"/>
              <a:t>Spain and Italy</a:t>
            </a:r>
            <a:r>
              <a:rPr lang="en-US" b="1" baseline="0" dirty="0"/>
              <a:t> </a:t>
            </a:r>
            <a:r>
              <a:rPr lang="en-US" baseline="0" dirty="0"/>
              <a:t>(August 2011)</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July 2012, ECB President Draghi delivered a speech in which he gave the assurance that: “Within our mandate, the ECB is ready to do whatever it takes to preserve the euro. And believe me, it will be enough.”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Several days later, in August 2012, the ECB announced it would introduce an </a:t>
            </a:r>
            <a:r>
              <a:rPr lang="en-US" b="1" dirty="0"/>
              <a:t>Outright Monetary Transactions </a:t>
            </a:r>
            <a:r>
              <a:rPr lang="en-US" sz="1200" b="0" i="0" u="none" strike="noStrike" kern="1200" baseline="0" dirty="0">
                <a:solidFill>
                  <a:schemeClr val="tx1"/>
                </a:solidFill>
                <a:latin typeface="+mn-lt"/>
                <a:ea typeface="+mn-ea"/>
                <a:cs typeface="+mn-cs"/>
              </a:rPr>
              <a:t>(OMT) program </a:t>
            </a:r>
            <a:r>
              <a:rPr lang="en-US" dirty="0"/>
              <a:t>in secondary sovereign bond markets. [The SMP was terminated in September 2012.] </a:t>
            </a:r>
          </a:p>
          <a:p>
            <a:r>
              <a:rPr lang="en-US" dirty="0"/>
              <a:t>Although OMT has never been implemented, the ECB’s commitment to safeguard monetary policy transmission </a:t>
            </a:r>
            <a:r>
              <a:rPr lang="en-US" u="sng" dirty="0"/>
              <a:t>was effective in reducing</a:t>
            </a:r>
            <a:r>
              <a:rPr lang="en-US" u="sng" baseline="0" dirty="0"/>
              <a:t> the abrupt rise in </a:t>
            </a:r>
            <a:r>
              <a:rPr lang="en-US" u="sng" baseline="0" dirty="0" err="1"/>
              <a:t>sovereing</a:t>
            </a:r>
            <a:r>
              <a:rPr lang="en-US" u="sng" baseline="0" dirty="0"/>
              <a:t> yields and in supporting confidence in the irreversibility of the euro</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[Redenomination risk that euro assets could be redenominated in legacy currencies. In other words, markets expected that some countries could leave the euro. ]</a:t>
            </a:r>
          </a:p>
          <a:p>
            <a:r>
              <a:rPr lang="en-US" dirty="0"/>
              <a:t>[A necessary condition for Outright Monetary Transactions is strict and effective conditionality attached to an appropriate European Financial Stability Facility/European Stability Mechanism (EFSF/ESM) programme].</a:t>
            </a:r>
          </a:p>
          <a:p>
            <a:r>
              <a:rPr lang="en-US" sz="1200" b="0" i="0" u="none" strike="noStrike" kern="1200" baseline="0" dirty="0">
                <a:solidFill>
                  <a:schemeClr val="tx1"/>
                </a:solidFill>
                <a:latin typeface="+mn-lt"/>
                <a:ea typeface="+mn-ea"/>
                <a:cs typeface="+mn-cs"/>
              </a:rPr>
              <a:t> </a:t>
            </a:r>
          </a:p>
          <a:p>
            <a:pPr marL="0" marR="0" indent="0" algn="l" defTabSz="910052" rtl="0" eaLnBrk="1" fontAlgn="auto" latinLnBrk="0" hangingPunct="1">
              <a:lnSpc>
                <a:spcPct val="100000"/>
              </a:lnSpc>
              <a:spcBef>
                <a:spcPts val="0"/>
              </a:spcBef>
              <a:spcAft>
                <a:spcPts val="0"/>
              </a:spcAft>
              <a:buClrTx/>
              <a:buSzTx/>
              <a:buFontTx/>
              <a:buNone/>
              <a:tabLst/>
              <a:defRPr/>
            </a:pPr>
            <a:r>
              <a:rPr lang="en-US" dirty="0"/>
              <a:t>Another measure referred as </a:t>
            </a:r>
            <a:r>
              <a:rPr lang="en-US" b="1" dirty="0"/>
              <a:t>forward guidance </a:t>
            </a:r>
            <a:r>
              <a:rPr lang="en-US" b="0" dirty="0"/>
              <a:t>was used </a:t>
            </a:r>
            <a:r>
              <a:rPr lang="en-US" b="0" u="sng" baseline="0" dirty="0"/>
              <a:t>during the 3</a:t>
            </a:r>
            <a:r>
              <a:rPr lang="en-US" b="0" u="sng" baseline="30000" dirty="0"/>
              <a:t>rd</a:t>
            </a:r>
            <a:r>
              <a:rPr lang="en-US" b="0" u="sng" baseline="0" dirty="0"/>
              <a:t> phase of the protracted period of low inflation </a:t>
            </a:r>
            <a:r>
              <a:rPr lang="en-US" b="0" u="none" baseline="0" dirty="0"/>
              <a:t>in order to </a:t>
            </a:r>
            <a:r>
              <a:rPr lang="en-US" dirty="0"/>
              <a:t>p</a:t>
            </a:r>
            <a:r>
              <a:rPr lang="en-US" b="0" dirty="0"/>
              <a:t>rovide information about future monetary policy</a:t>
            </a:r>
            <a:r>
              <a:rPr lang="en-US" b="0" baseline="0" dirty="0"/>
              <a:t> intentions aiming to anchor inflation expectations. It </a:t>
            </a:r>
            <a:r>
              <a:rPr lang="en-US" dirty="0"/>
              <a:t>was first introduced in July 2013 when the ECB communicated that it expected its key interest rates to remain at present or lower levels for an extended period of time. Since then, several modifications</a:t>
            </a:r>
            <a:r>
              <a:rPr lang="en-US" baseline="0" dirty="0"/>
              <a:t> have taken place, but </a:t>
            </a:r>
            <a:r>
              <a:rPr lang="en-US" b="0" dirty="0"/>
              <a:t>forward guidance </a:t>
            </a:r>
            <a:r>
              <a:rPr lang="en-US" baseline="0" dirty="0"/>
              <a:t>is still </a:t>
            </a:r>
            <a:r>
              <a:rPr lang="en-US" u="sng" baseline="0" dirty="0"/>
              <a:t>used successfully to anchor market’s expectations on the path of inflation in the medium term</a:t>
            </a:r>
            <a:r>
              <a:rPr lang="en-US" baseline="0" dirty="0"/>
              <a:t>.</a:t>
            </a:r>
          </a:p>
          <a:p>
            <a:pPr defTabSz="910052">
              <a:defRPr/>
            </a:pPr>
            <a:endParaRPr lang="en-US" dirty="0"/>
          </a:p>
          <a:p>
            <a:r>
              <a:rPr lang="en-US" dirty="0"/>
              <a:t>[FG</a:t>
            </a:r>
            <a:r>
              <a:rPr lang="en-US" baseline="0" dirty="0"/>
              <a:t> starting in July 2013: </a:t>
            </a:r>
            <a:r>
              <a:rPr lang="en-US" u="none" baseline="0" dirty="0"/>
              <a:t>The GC expects the key ECB interest rates to remain at present or lower levels for an extended period of time</a:t>
            </a:r>
          </a:p>
          <a:p>
            <a:r>
              <a:rPr lang="en-US" dirty="0"/>
              <a:t>FG</a:t>
            </a:r>
            <a:r>
              <a:rPr lang="en-US" baseline="0" dirty="0"/>
              <a:t> starting in March 2016: The GC expects the key ECB interest rates to remain at present or lower levels for an extended period of time and well past the horizon of net asset purchases</a:t>
            </a:r>
          </a:p>
          <a:p>
            <a:pPr defTabSz="914350">
              <a:defRPr/>
            </a:pPr>
            <a:r>
              <a:rPr lang="en-US" dirty="0"/>
              <a:t>FG</a:t>
            </a:r>
            <a:r>
              <a:rPr lang="en-US" baseline="0" dirty="0"/>
              <a:t> in 2018: </a:t>
            </a:r>
            <a:r>
              <a:rPr lang="en-GB" baseline="0" dirty="0"/>
              <a:t>We continue to expect them to remain at their present levels at least through the summer of 2019, and in any case for as long as necessary to ensure the continued sustained convergence of inflation to levels that are below, but close to, 2% over the medium term.]</a:t>
            </a:r>
            <a:endParaRPr lang="en-US" baseline="0" dirty="0"/>
          </a:p>
          <a:p>
            <a:endParaRPr lang="en-US" u="sng" dirty="0"/>
          </a:p>
          <a:p>
            <a:r>
              <a:rPr lang="en-US" u="sng" dirty="0"/>
              <a:t>Finally</a:t>
            </a:r>
            <a:r>
              <a:rPr lang="en-US" dirty="0"/>
              <a:t>, the ECB adopted </a:t>
            </a:r>
            <a:r>
              <a:rPr lang="en-US" b="1" dirty="0"/>
              <a:t>credit and quantitative easing measures </a:t>
            </a:r>
            <a:r>
              <a:rPr lang="en-US" dirty="0"/>
              <a:t>to address the risks of a too prolonged period of low inflation. </a:t>
            </a:r>
          </a:p>
          <a:p>
            <a:pPr defTabSz="914350">
              <a:defRPr/>
            </a:pPr>
            <a:endParaRPr lang="en-US" dirty="0"/>
          </a:p>
          <a:p>
            <a:pPr defTabSz="914350">
              <a:defRPr/>
            </a:pPr>
            <a:r>
              <a:rPr lang="en-US" dirty="0"/>
              <a:t>The ECB offered </a:t>
            </a:r>
            <a:r>
              <a:rPr lang="en-US" b="1" dirty="0"/>
              <a:t>Targeted longer-term refinancing operations </a:t>
            </a:r>
            <a:r>
              <a:rPr lang="en-US" dirty="0"/>
              <a:t>in 2014 and again in 2016</a:t>
            </a:r>
            <a:r>
              <a:rPr lang="en-US" altLang="el-GR" dirty="0"/>
              <a:t>.</a:t>
            </a:r>
          </a:p>
          <a:p>
            <a:pPr defTabSz="914350">
              <a:defRPr/>
            </a:pPr>
            <a:r>
              <a:rPr lang="en-US" dirty="0"/>
              <a:t>These operations provided </a:t>
            </a:r>
            <a:r>
              <a:rPr lang="en-US" altLang="el-GR" dirty="0"/>
              <a:t>long term funding to banks for periods of up to four years </a:t>
            </a:r>
            <a:r>
              <a:rPr lang="en-US" dirty="0"/>
              <a:t>at attractive terms conditional on the banks’ lending </a:t>
            </a:r>
            <a:r>
              <a:rPr lang="en-US" dirty="0" err="1"/>
              <a:t>behaviour</a:t>
            </a:r>
            <a:r>
              <a:rPr lang="en-US" dirty="0"/>
              <a:t> to firms and households (not for house purchase). </a:t>
            </a:r>
          </a:p>
          <a:p>
            <a:pPr defTabSz="914350">
              <a:defRPr/>
            </a:pPr>
            <a:r>
              <a:rPr lang="en-US" dirty="0"/>
              <a:t>[In the first series the amount borrowed was linked to banks’ loans, in the second series the interest rate applied is linked to banks’ loans and can be as low as the deposit facility rate. </a:t>
            </a:r>
          </a:p>
          <a:p>
            <a:pPr defTabSz="914350">
              <a:defRPr/>
            </a:pPr>
            <a:endParaRPr lang="en-US" altLang="el-GR" dirty="0"/>
          </a:p>
          <a:p>
            <a:r>
              <a:rPr lang="en-US" baseline="0" dirty="0"/>
              <a:t>Moreover, the ECB launched </a:t>
            </a:r>
            <a:r>
              <a:rPr lang="en-US" b="1" baseline="0" dirty="0"/>
              <a:t>four programmes for purchases of assets </a:t>
            </a:r>
            <a:r>
              <a:rPr lang="en-US" baseline="0" dirty="0"/>
              <a:t>such as C</a:t>
            </a:r>
            <a:r>
              <a:rPr lang="en-US" dirty="0"/>
              <a:t>overed bonds and </a:t>
            </a:r>
            <a:r>
              <a:rPr lang="en-US" baseline="0" dirty="0"/>
              <a:t>Asset Backed Securities issued by banks, as well as bonds issued by Public Sector entities, international </a:t>
            </a:r>
            <a:r>
              <a:rPr lang="en-US" baseline="0" dirty="0" err="1"/>
              <a:t>organisations</a:t>
            </a:r>
            <a:r>
              <a:rPr lang="en-US" baseline="0" dirty="0"/>
              <a:t>, development banks and Corporations. </a:t>
            </a:r>
          </a:p>
          <a:p>
            <a:endParaRPr lang="en-US" baseline="0" dirty="0"/>
          </a:p>
          <a:p>
            <a:r>
              <a:rPr lang="en-US" dirty="0"/>
              <a:t>By</a:t>
            </a:r>
            <a:r>
              <a:rPr lang="en-US" baseline="0" dirty="0"/>
              <a:t> providing ample financing and easing funding conditions, the ECB </a:t>
            </a:r>
            <a:r>
              <a:rPr lang="en-US" u="sng" baseline="0" dirty="0"/>
              <a:t>succeeded in stimulating</a:t>
            </a:r>
            <a:r>
              <a:rPr lang="en-US" u="sng" dirty="0"/>
              <a:t> credit</a:t>
            </a:r>
            <a:r>
              <a:rPr lang="en-US" u="sng" baseline="0" dirty="0"/>
              <a:t> growth and heating the economy, putting upward pressure on prices</a:t>
            </a:r>
            <a:r>
              <a:rPr lang="en-US" dirty="0"/>
              <a:t>.</a:t>
            </a:r>
          </a:p>
          <a:p>
            <a:endParaRPr lang="en-US" baseline="0" dirty="0"/>
          </a:p>
          <a:p>
            <a:r>
              <a:rPr lang="en-US" baseline="0" dirty="0"/>
              <a:t>[</a:t>
            </a:r>
            <a:r>
              <a:rPr lang="en-US" dirty="0"/>
              <a:t>The ECB launched its first covered bonds purchase programme in 2009 to improve the funding conditions for banks that issue covered bonds and to encourage an easing of credit conditions, </a:t>
            </a:r>
            <a:r>
              <a:rPr lang="en-US" baseline="0" dirty="0"/>
              <a:t>thereby supporting credit growth. The CBPP was followed by two more similar programmes in 2011 and in 2014, and a programme of purchases of Asset Backed Securities in 2014, aiming to provide funds to banks in order to offer new loans to the real economy. </a:t>
            </a:r>
          </a:p>
          <a:p>
            <a:r>
              <a:rPr lang="en-US" baseline="0" dirty="0"/>
              <a:t>In 2015 the ECB introduced the public sector purchase programme, which covers purchases mainly of government bonds, and to a lesser extent, of bonds issued by regional governments, international </a:t>
            </a:r>
            <a:r>
              <a:rPr lang="en-US" baseline="0" dirty="0" err="1"/>
              <a:t>organisations</a:t>
            </a:r>
            <a:r>
              <a:rPr lang="en-US" baseline="0" dirty="0"/>
              <a:t> and development banks. Finally, the Eurosystem started buying corporate bonds in 2016</a:t>
            </a:r>
          </a:p>
          <a:p>
            <a:endParaRPr lang="en-US" baseline="0" dirty="0"/>
          </a:p>
          <a:p>
            <a:endParaRPr lang="en-US" dirty="0"/>
          </a:p>
          <a:p>
            <a:endParaRPr lang="en-US" dirty="0"/>
          </a:p>
          <a:p>
            <a:endParaRPr lang="en-US" dirty="0"/>
          </a:p>
          <a:p>
            <a:endParaRPr lang="en-US" dirty="0"/>
          </a:p>
          <a:p>
            <a:endParaRPr lang="en-US" dirty="0"/>
          </a:p>
          <a:p>
            <a:endParaRPr lang="en-US" baseline="0" dirty="0"/>
          </a:p>
          <a:p>
            <a:endParaRPr lang="en-US" dirty="0"/>
          </a:p>
          <a:p>
            <a:endParaRPr lang="en-US" dirty="0"/>
          </a:p>
          <a:p>
            <a:endParaRPr lang="en-US" dirty="0"/>
          </a:p>
        </p:txBody>
      </p:sp>
      <p:sp>
        <p:nvSpPr>
          <p:cNvPr id="4" name="Date Placeholder 3"/>
          <p:cNvSpPr>
            <a:spLocks noGrp="1"/>
          </p:cNvSpPr>
          <p:nvPr>
            <p:ph type="dt" idx="1"/>
          </p:nvPr>
        </p:nvSpPr>
        <p:spPr/>
        <p:txBody>
          <a:bodyPr/>
          <a:lstStyle/>
          <a:p>
            <a:fld id="{7ECD25F8-655A-4509-8E30-2D31A9F03428}" type="datetime4">
              <a:rPr lang="en-US" smtClean="0"/>
              <a:t>February 2, 2026</a:t>
            </a:fld>
            <a:endParaRPr lang="en-US" dirty="0"/>
          </a:p>
        </p:txBody>
      </p:sp>
      <p:sp>
        <p:nvSpPr>
          <p:cNvPr id="5" name="Slide Number Placeholder 4"/>
          <p:cNvSpPr>
            <a:spLocks noGrp="1"/>
          </p:cNvSpPr>
          <p:nvPr>
            <p:ph type="sldNum" sz="quarter" idx="5"/>
          </p:nvPr>
        </p:nvSpPr>
        <p:spPr/>
        <p:txBody>
          <a:bodyPr/>
          <a:lstStyle/>
          <a:p>
            <a:fld id="{058871B8-82E8-4361-9AF6-1635C08B7366}" type="slidenum">
              <a:rPr lang="en-US" smtClean="0"/>
              <a:pPr/>
              <a:t>37</a:t>
            </a:fld>
            <a:endParaRPr lang="en-US" dirty="0"/>
          </a:p>
        </p:txBody>
      </p:sp>
    </p:spTree>
    <p:extLst>
      <p:ext uri="{BB962C8B-B14F-4D97-AF65-F5344CB8AC3E}">
        <p14:creationId xmlns:p14="http://schemas.microsoft.com/office/powerpoint/2010/main" val="171058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261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18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62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240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62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5186077"/>
            <a:ext cx="5486400" cy="5382761"/>
          </a:xfrm>
        </p:spPr>
        <p:txBody>
          <a:bodyPr/>
          <a:lstStyle/>
          <a:p>
            <a:pPr marL="171450" indent="-171450">
              <a:buFont typeface="Arial" panose="020B0604020202020204" pitchFamily="34" charset="0"/>
              <a:buChar char="•"/>
            </a:pPr>
            <a:endParaRPr lang="en-US" sz="10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CD25F8-655A-4509-8E30-2D31A9F03428}" type="datetime4">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February 2, 2026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871B8-82E8-4361-9AF6-1635C08B73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8769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1_FORMAL">
    <p:spTree>
      <p:nvGrpSpPr>
        <p:cNvPr id="1" name=""/>
        <p:cNvGrpSpPr/>
        <p:nvPr/>
      </p:nvGrpSpPr>
      <p:grpSpPr>
        <a:xfrm>
          <a:off x="0" y="0"/>
          <a:ext cx="0" cy="0"/>
          <a:chOff x="0" y="0"/>
          <a:chExt cx="0" cy="0"/>
        </a:xfrm>
      </p:grpSpPr>
      <p:pic>
        <p:nvPicPr>
          <p:cNvPr id="14" name="Picture 3" descr="Z:\OLD_Museum\GEROLYMPOS\TtE small files\26 Athina\Athina 006.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9786" b="15589"/>
          <a:stretch/>
        </p:blipFill>
        <p:spPr bwMode="auto">
          <a:xfrm>
            <a:off x="0" y="214501"/>
            <a:ext cx="6596748" cy="6074539"/>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cxnSp>
        <p:nvCxnSpPr>
          <p:cNvPr id="30" name="Straight Connector 29"/>
          <p:cNvCxnSpPr/>
          <p:nvPr userDrawn="1"/>
        </p:nvCxnSpPr>
        <p:spPr>
          <a:xfrm flipV="1">
            <a:off x="3763491"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ooter Placeholder 3"/>
          <p:cNvSpPr>
            <a:spLocks noGrp="1"/>
          </p:cNvSpPr>
          <p:nvPr>
            <p:ph type="ftr" sz="quarter" idx="3"/>
          </p:nvPr>
        </p:nvSpPr>
        <p:spPr>
          <a:xfrm>
            <a:off x="84083" y="6384136"/>
            <a:ext cx="11981793"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
        <p:nvSpPr>
          <p:cNvPr id="32"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rgbClr val="123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grpSp>
        <p:nvGrpSpPr>
          <p:cNvPr id="4" name="Group 3"/>
          <p:cNvGrpSpPr/>
          <p:nvPr userDrawn="1"/>
        </p:nvGrpSpPr>
        <p:grpSpPr>
          <a:xfrm>
            <a:off x="5005504" y="206471"/>
            <a:ext cx="4134512" cy="6093079"/>
            <a:chOff x="939648" y="268919"/>
            <a:chExt cx="4134512" cy="6111618"/>
          </a:xfrm>
          <a:solidFill>
            <a:schemeClr val="bg1"/>
          </a:solidFill>
        </p:grpSpPr>
        <p:sp>
          <p:nvSpPr>
            <p:cNvPr id="3" name="Isosceles Triangle 2"/>
            <p:cNvSpPr/>
            <p:nvPr userDrawn="1"/>
          </p:nvSpPr>
          <p:spPr>
            <a:xfrm>
              <a:off x="939648" y="268919"/>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userDrawn="1"/>
          </p:nvSpPr>
          <p:spPr>
            <a:xfrm rot="10800000">
              <a:off x="2003155" y="272518"/>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6441992" y="2916587"/>
            <a:ext cx="5232266" cy="1727927"/>
          </a:xfrm>
          <a:solidFill>
            <a:schemeClr val="bg1"/>
          </a:solidFill>
        </p:spPr>
        <p:txBody>
          <a:bodyPr anchor="ctr">
            <a:normAutofit/>
          </a:bodyPr>
          <a:lstStyle>
            <a:lvl1pPr algn="l">
              <a:defRPr sz="3200" b="1" baseline="0">
                <a:solidFill>
                  <a:schemeClr val="accent2"/>
                </a:solidFill>
              </a:defRPr>
            </a:lvl1pPr>
          </a:lstStyle>
          <a:p>
            <a:r>
              <a:rPr lang="en-US" dirty="0"/>
              <a:t>Presentation Title</a:t>
            </a:r>
          </a:p>
        </p:txBody>
      </p:sp>
      <p:sp>
        <p:nvSpPr>
          <p:cNvPr id="18" name="Rectangle 17"/>
          <p:cNvSpPr/>
          <p:nvPr userDrawn="1"/>
        </p:nvSpPr>
        <p:spPr>
          <a:xfrm>
            <a:off x="6441992" y="2857432"/>
            <a:ext cx="4284000"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9" name="Text Placeholder 33"/>
          <p:cNvSpPr>
            <a:spLocks noGrp="1"/>
          </p:cNvSpPr>
          <p:nvPr>
            <p:ph type="body" sz="quarter" idx="16" hasCustomPrompt="1"/>
          </p:nvPr>
        </p:nvSpPr>
        <p:spPr>
          <a:xfrm>
            <a:off x="6366835" y="4855455"/>
            <a:ext cx="4511372" cy="291646"/>
          </a:xfrm>
        </p:spPr>
        <p:txBody>
          <a:bodyPr>
            <a:noAutofit/>
          </a:bodyPr>
          <a:lstStyle>
            <a:lvl1pPr marL="0" indent="0">
              <a:buNone/>
              <a:defRPr sz="1600" b="1" i="1" baseline="0">
                <a:solidFill>
                  <a:schemeClr val="accent2"/>
                </a:solidFill>
              </a:defRPr>
            </a:lvl1pPr>
          </a:lstStyle>
          <a:p>
            <a:pPr lvl="0"/>
            <a:r>
              <a:rPr lang="el-GR" b="1" i="1" dirty="0"/>
              <a:t>[</a:t>
            </a:r>
            <a:r>
              <a:rPr lang="en-US" b="1" i="1" dirty="0"/>
              <a:t>Name</a:t>
            </a:r>
            <a:r>
              <a:rPr lang="el-GR" b="1" i="1" dirty="0"/>
              <a:t>], [</a:t>
            </a:r>
            <a:r>
              <a:rPr lang="en-US" b="1" i="1" dirty="0"/>
              <a:t>Title</a:t>
            </a:r>
            <a:r>
              <a:rPr lang="el-GR" b="1" i="1" dirty="0"/>
              <a:t>]</a:t>
            </a:r>
            <a:endParaRPr lang="en-US" dirty="0"/>
          </a:p>
        </p:txBody>
      </p:sp>
      <p:sp>
        <p:nvSpPr>
          <p:cNvPr id="21" name="Text Placeholder 35"/>
          <p:cNvSpPr>
            <a:spLocks noGrp="1"/>
          </p:cNvSpPr>
          <p:nvPr>
            <p:ph type="body" sz="quarter" idx="17" hasCustomPrompt="1"/>
          </p:nvPr>
        </p:nvSpPr>
        <p:spPr>
          <a:xfrm>
            <a:off x="6366266" y="5196605"/>
            <a:ext cx="4512221" cy="279804"/>
          </a:xfrm>
        </p:spPr>
        <p:txBody>
          <a:bodyPr>
            <a:normAutofit/>
          </a:bodyPr>
          <a:lstStyle>
            <a:lvl1pPr marL="0" indent="0">
              <a:buNone/>
              <a:defRPr sz="1600" b="0" i="1" baseline="0">
                <a:solidFill>
                  <a:schemeClr val="accent2"/>
                </a:solidFill>
              </a:defRPr>
            </a:lvl1pPr>
          </a:lstStyle>
          <a:p>
            <a:pPr lvl="0"/>
            <a:r>
              <a:rPr lang="el-GR" b="0" i="1" dirty="0"/>
              <a:t>[</a:t>
            </a:r>
            <a:r>
              <a:rPr lang="en-US" b="0" i="1" dirty="0"/>
              <a:t>City</a:t>
            </a:r>
            <a:r>
              <a:rPr lang="el-GR" b="0" i="1" dirty="0"/>
              <a:t>], [</a:t>
            </a:r>
            <a:r>
              <a:rPr lang="en-US" b="0" i="1" dirty="0"/>
              <a:t>Date</a:t>
            </a:r>
            <a:r>
              <a:rPr lang="el-GR" b="0" i="1" dirty="0"/>
              <a:t>]</a:t>
            </a:r>
            <a:endParaRPr lang="el-GR" b="1" i="1" dirty="0"/>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1794" y="548554"/>
            <a:ext cx="2003731" cy="140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44077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left horizontal text- right vertical text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13" name="Content Placeholder 2"/>
          <p:cNvSpPr>
            <a:spLocks noGrp="1"/>
          </p:cNvSpPr>
          <p:nvPr>
            <p:ph idx="1" hasCustomPrompt="1"/>
          </p:nvPr>
        </p:nvSpPr>
        <p:spPr>
          <a:xfrm rot="5400000" flipH="1">
            <a:off x="8697035" y="2717076"/>
            <a:ext cx="4714241" cy="1820088"/>
          </a:xfrm>
        </p:spPr>
        <p:txBody>
          <a:bodyPr/>
          <a:lstStyle>
            <a:lvl1pPr marL="228600" indent="-228600">
              <a:buClr>
                <a:schemeClr val="accent2"/>
              </a:buClr>
              <a:buFont typeface="Wingdings" panose="05000000000000000000" pitchFamily="2" charset="2"/>
              <a:buChar char="§"/>
              <a:defRPr sz="2000"/>
            </a:lvl1pPr>
            <a:lvl2pPr>
              <a:buClr>
                <a:schemeClr val="accent2"/>
              </a:buClr>
              <a:defRPr/>
            </a:lvl2pPr>
            <a:lvl3pPr marL="625475" indent="-173038">
              <a:buFont typeface="Cambria" panose="02040503050406030204" pitchFamily="18" charset="0"/>
              <a:buChar char="–"/>
              <a:defRPr/>
            </a:lvl3pPr>
          </a:lstStyle>
          <a:p>
            <a:pPr lvl="0"/>
            <a:r>
              <a:rPr lang="en-US" dirty="0"/>
              <a:t>Text level 1</a:t>
            </a:r>
          </a:p>
          <a:p>
            <a:pPr lvl="1"/>
            <a:r>
              <a:rPr lang="en-US" dirty="0"/>
              <a:t>Text level</a:t>
            </a:r>
            <a:r>
              <a:rPr lang="el-GR" dirty="0"/>
              <a:t> 2</a:t>
            </a:r>
            <a:endParaRPr lang="en-US" dirty="0"/>
          </a:p>
          <a:p>
            <a:pPr lvl="2"/>
            <a:r>
              <a:rPr lang="en-US" dirty="0"/>
              <a:t>Text level 3</a:t>
            </a:r>
          </a:p>
        </p:txBody>
      </p:sp>
      <p:sp>
        <p:nvSpPr>
          <p:cNvPr id="14" name="Content Placeholder 2"/>
          <p:cNvSpPr>
            <a:spLocks noGrp="1"/>
          </p:cNvSpPr>
          <p:nvPr>
            <p:ph idx="12" hasCustomPrompt="1"/>
          </p:nvPr>
        </p:nvSpPr>
        <p:spPr>
          <a:xfrm>
            <a:off x="227786" y="1270000"/>
            <a:ext cx="9792500" cy="4714240"/>
          </a:xfrm>
        </p:spPr>
        <p:txBody>
          <a:bodyPr/>
          <a:lstStyle>
            <a:lvl1pPr marL="228600" indent="-228600">
              <a:buClr>
                <a:schemeClr val="accent2"/>
              </a:buClr>
              <a:buFont typeface="Wingdings" panose="05000000000000000000" pitchFamily="2" charset="2"/>
              <a:buChar char="§"/>
              <a:defRPr sz="2000"/>
            </a:lvl1pPr>
            <a:lvl2pPr>
              <a:buClr>
                <a:schemeClr val="accent2"/>
              </a:buClr>
              <a:defRPr/>
            </a:lvl2pPr>
            <a:lvl3pPr marL="625475" indent="-173038">
              <a:buClr>
                <a:schemeClr val="accent2"/>
              </a:buClr>
              <a:buFont typeface="Cambria" panose="02040503050406030204" pitchFamily="18" charset="0"/>
              <a:buChar char="–"/>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9"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6"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1433843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Imag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5" name="Picture Placeholder 4"/>
          <p:cNvSpPr>
            <a:spLocks noGrp="1"/>
          </p:cNvSpPr>
          <p:nvPr>
            <p:ph type="pic" sz="quarter" idx="12" hasCustomPrompt="1"/>
          </p:nvPr>
        </p:nvSpPr>
        <p:spPr>
          <a:xfrm>
            <a:off x="227786" y="1249680"/>
            <a:ext cx="11736414" cy="4693920"/>
          </a:xfrm>
        </p:spPr>
        <p:txBody>
          <a:bodyPr/>
          <a:lstStyle>
            <a:lvl1pPr marL="0" indent="0">
              <a:buNone/>
              <a:defRPr sz="1800">
                <a:solidFill>
                  <a:schemeClr val="accent2"/>
                </a:solidFill>
              </a:defRPr>
            </a:lvl1pPr>
          </a:lstStyle>
          <a:p>
            <a:r>
              <a:rPr lang="en-US" dirty="0"/>
              <a:t>Image </a:t>
            </a:r>
          </a:p>
        </p:txBody>
      </p:sp>
      <p:sp>
        <p:nvSpPr>
          <p:cNvPr id="10"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5"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2594723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ext in left side- Image in right s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13" name="Content Placeholder 2"/>
          <p:cNvSpPr>
            <a:spLocks noGrp="1"/>
          </p:cNvSpPr>
          <p:nvPr>
            <p:ph idx="1" hasCustomPrompt="1"/>
          </p:nvPr>
        </p:nvSpPr>
        <p:spPr>
          <a:xfrm>
            <a:off x="227786" y="1239520"/>
            <a:ext cx="5760000" cy="4754880"/>
          </a:xfrm>
        </p:spPr>
        <p:txBody>
          <a:bodyPr/>
          <a:lstStyle>
            <a:lvl1pPr marL="228600" indent="-228600">
              <a:buClr>
                <a:schemeClr val="accent2"/>
              </a:buClr>
              <a:buFont typeface="Wingdings" panose="05000000000000000000" pitchFamily="2" charset="2"/>
              <a:buChar char="§"/>
              <a:defRPr sz="2000"/>
            </a:lvl1pPr>
            <a:lvl2pPr>
              <a:buClr>
                <a:schemeClr val="accent2"/>
              </a:buClr>
              <a:defRPr/>
            </a:lvl2pPr>
            <a:lvl3pPr marL="625475" indent="-173038">
              <a:buFont typeface="Cambria" panose="02040503050406030204" pitchFamily="18" charset="0"/>
              <a:buChar char="–"/>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5" name="Picture Placeholder 4"/>
          <p:cNvSpPr>
            <a:spLocks noGrp="1"/>
          </p:cNvSpPr>
          <p:nvPr>
            <p:ph type="pic" sz="quarter" idx="12" hasCustomPrompt="1"/>
          </p:nvPr>
        </p:nvSpPr>
        <p:spPr>
          <a:xfrm>
            <a:off x="6204200" y="1239520"/>
            <a:ext cx="5760000" cy="4754880"/>
          </a:xfrm>
        </p:spPr>
        <p:txBody>
          <a:bodyPr/>
          <a:lstStyle>
            <a:lvl1pPr marL="0" indent="0">
              <a:buNone/>
              <a:defRPr sz="1800"/>
            </a:lvl1pPr>
          </a:lstStyle>
          <a:p>
            <a:r>
              <a:rPr lang="en-US" dirty="0"/>
              <a:t>Image</a:t>
            </a:r>
          </a:p>
        </p:txBody>
      </p:sp>
      <p:sp>
        <p:nvSpPr>
          <p:cNvPr id="9"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0"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1362531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Vertical text in left side- Image in right s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p>
            <a:r>
              <a:rPr lang="el-GR" dirty="0"/>
              <a:t>Τίτλος</a:t>
            </a:r>
            <a:endParaRPr lang="en-US" dirty="0"/>
          </a:p>
        </p:txBody>
      </p:sp>
      <p:sp>
        <p:nvSpPr>
          <p:cNvPr id="13" name="Content Placeholder 2"/>
          <p:cNvSpPr>
            <a:spLocks noGrp="1"/>
          </p:cNvSpPr>
          <p:nvPr>
            <p:ph idx="1" hasCustomPrompt="1"/>
          </p:nvPr>
        </p:nvSpPr>
        <p:spPr>
          <a:xfrm rot="16200000">
            <a:off x="-1198968" y="2706915"/>
            <a:ext cx="4673600" cy="1820088"/>
          </a:xfrm>
        </p:spPr>
        <p:txBody>
          <a:bodyPr/>
          <a:lstStyle>
            <a:lvl1pPr marL="228600" indent="-228600">
              <a:buClr>
                <a:schemeClr val="accent2"/>
              </a:buClr>
              <a:buFont typeface="Wingdings" panose="05000000000000000000" pitchFamily="2" charset="2"/>
              <a:buChar char="§"/>
              <a:defRPr sz="2000">
                <a:solidFill>
                  <a:schemeClr val="accent2"/>
                </a:solidFill>
              </a:defRPr>
            </a:lvl1pPr>
            <a:lvl2pPr>
              <a:buClr>
                <a:schemeClr val="accent2"/>
              </a:buClr>
              <a:defRPr>
                <a:solidFill>
                  <a:schemeClr val="accent2"/>
                </a:solidFill>
              </a:defRPr>
            </a:lvl2pPr>
            <a:lvl3pPr marL="625475" indent="-173038">
              <a:buClr>
                <a:schemeClr val="accent2"/>
              </a:buClr>
              <a:buFont typeface="Cambria" panose="02040503050406030204" pitchFamily="18" charset="0"/>
              <a:buChar char="–"/>
              <a:defRPr>
                <a:solidFill>
                  <a:schemeClr val="accent2"/>
                </a:solidFill>
              </a:defRPr>
            </a:lvl3pPr>
          </a:lstStyle>
          <a:p>
            <a:r>
              <a:rPr lang="en-US" dirty="0"/>
              <a:t>Text level 1</a:t>
            </a:r>
          </a:p>
          <a:p>
            <a:pPr lvl="1"/>
            <a:r>
              <a:rPr lang="en-US" dirty="0"/>
              <a:t>Text level 2</a:t>
            </a:r>
          </a:p>
          <a:p>
            <a:pPr lvl="2"/>
            <a:r>
              <a:rPr lang="en-US" dirty="0"/>
              <a:t>Text level 3</a:t>
            </a:r>
          </a:p>
        </p:txBody>
      </p:sp>
      <p:sp>
        <p:nvSpPr>
          <p:cNvPr id="5" name="Picture Placeholder 4"/>
          <p:cNvSpPr>
            <a:spLocks noGrp="1"/>
          </p:cNvSpPr>
          <p:nvPr>
            <p:ph type="pic" sz="quarter" idx="12" hasCustomPrompt="1"/>
          </p:nvPr>
        </p:nvSpPr>
        <p:spPr>
          <a:xfrm>
            <a:off x="2133600" y="1280160"/>
            <a:ext cx="9830600" cy="4673600"/>
          </a:xfrm>
        </p:spPr>
        <p:txBody>
          <a:bodyPr/>
          <a:lstStyle>
            <a:lvl1pPr marL="0" indent="0">
              <a:buNone/>
              <a:defRPr sz="1800">
                <a:solidFill>
                  <a:schemeClr val="accent2"/>
                </a:solidFill>
              </a:defRPr>
            </a:lvl1pPr>
          </a:lstStyle>
          <a:p>
            <a:r>
              <a:rPr lang="en-US" dirty="0"/>
              <a:t>Image</a:t>
            </a:r>
          </a:p>
        </p:txBody>
      </p:sp>
      <p:sp>
        <p:nvSpPr>
          <p:cNvPr id="11"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8" name="Slide Number Placeholder 19"/>
          <p:cNvSpPr txBox="1">
            <a:spLocks/>
          </p:cNvSpPr>
          <p:nvPr userDrawn="1"/>
        </p:nvSpPr>
        <p:spPr>
          <a:xfrm>
            <a:off x="11497463" y="6373976"/>
            <a:ext cx="467525" cy="365125"/>
          </a:xfrm>
          <a:prstGeom prst="rect">
            <a:avLst/>
          </a:prstGeom>
        </p:spPr>
        <p:txBody>
          <a:bodyPr anchor="ct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69268-9C8B-4EBF-A9EE-DC5DC2D48DC3}" type="slidenum">
              <a:rPr lang="en-US" smtClean="0"/>
              <a:pPr/>
              <a:t>‹#›</a:t>
            </a:fld>
            <a:endParaRPr lang="en-US" dirty="0"/>
          </a:p>
        </p:txBody>
      </p:sp>
      <p:sp>
        <p:nvSpPr>
          <p:cNvPr id="19"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2436047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Image in right side - text in left s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5" name="Picture Placeholder 4"/>
          <p:cNvSpPr>
            <a:spLocks noGrp="1"/>
          </p:cNvSpPr>
          <p:nvPr>
            <p:ph type="pic" sz="quarter" idx="12" hasCustomPrompt="1"/>
          </p:nvPr>
        </p:nvSpPr>
        <p:spPr>
          <a:xfrm>
            <a:off x="227786" y="1270000"/>
            <a:ext cx="5760000" cy="4683760"/>
          </a:xfrm>
        </p:spPr>
        <p:txBody>
          <a:bodyPr/>
          <a:lstStyle>
            <a:lvl1pPr marL="0" indent="0">
              <a:buNone/>
              <a:defRPr sz="1800"/>
            </a:lvl1pPr>
          </a:lstStyle>
          <a:p>
            <a:r>
              <a:rPr lang="en-US" dirty="0"/>
              <a:t>Image</a:t>
            </a:r>
          </a:p>
        </p:txBody>
      </p:sp>
      <p:sp>
        <p:nvSpPr>
          <p:cNvPr id="7" name="Content Placeholder 2"/>
          <p:cNvSpPr>
            <a:spLocks noGrp="1"/>
          </p:cNvSpPr>
          <p:nvPr>
            <p:ph idx="1" hasCustomPrompt="1"/>
          </p:nvPr>
        </p:nvSpPr>
        <p:spPr>
          <a:xfrm>
            <a:off x="6204200" y="1270000"/>
            <a:ext cx="5760000" cy="4683760"/>
          </a:xfrm>
        </p:spPr>
        <p:txBody>
          <a:bodyPr/>
          <a:lstStyle>
            <a:lvl1pPr marL="228600" indent="-228600">
              <a:buClr>
                <a:schemeClr val="accent2"/>
              </a:buClr>
              <a:buFont typeface="Wingdings" panose="05000000000000000000" pitchFamily="2" charset="2"/>
              <a:buChar char="§"/>
              <a:defRPr sz="2000"/>
            </a:lvl1pPr>
            <a:lvl2pPr>
              <a:buClr>
                <a:schemeClr val="accent2"/>
              </a:buClr>
              <a:defRPr/>
            </a:lvl2pPr>
            <a:lvl3pPr marL="625475" indent="-173038">
              <a:buFont typeface="Cambria" panose="02040503050406030204" pitchFamily="18" charset="0"/>
              <a:buChar char="–"/>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13"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4"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3520734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Image in left side - Verical Text in right sid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5" name="Picture Placeholder 4"/>
          <p:cNvSpPr>
            <a:spLocks noGrp="1"/>
          </p:cNvSpPr>
          <p:nvPr>
            <p:ph type="pic" sz="quarter" idx="12" hasCustomPrompt="1"/>
          </p:nvPr>
        </p:nvSpPr>
        <p:spPr>
          <a:xfrm>
            <a:off x="268426" y="1259840"/>
            <a:ext cx="9830600" cy="4744720"/>
          </a:xfrm>
        </p:spPr>
        <p:txBody>
          <a:bodyPr/>
          <a:lstStyle>
            <a:lvl1pPr marL="0" indent="0">
              <a:buNone/>
              <a:defRPr sz="1800"/>
            </a:lvl1pPr>
          </a:lstStyle>
          <a:p>
            <a:r>
              <a:rPr lang="en-US" dirty="0"/>
              <a:t>Image</a:t>
            </a:r>
          </a:p>
        </p:txBody>
      </p:sp>
      <p:sp>
        <p:nvSpPr>
          <p:cNvPr id="11"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4"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
        <p:nvSpPr>
          <p:cNvPr id="7" name="Content Placeholder 2"/>
          <p:cNvSpPr>
            <a:spLocks noGrp="1"/>
          </p:cNvSpPr>
          <p:nvPr>
            <p:ph idx="1" hasCustomPrompt="1"/>
          </p:nvPr>
        </p:nvSpPr>
        <p:spPr>
          <a:xfrm rot="5400000" flipH="1">
            <a:off x="8697035" y="2717076"/>
            <a:ext cx="4714241" cy="1820088"/>
          </a:xfrm>
        </p:spPr>
        <p:txBody>
          <a:bodyPr/>
          <a:lstStyle>
            <a:lvl1pPr marL="228600" indent="-228600">
              <a:buClr>
                <a:schemeClr val="accent2"/>
              </a:buClr>
              <a:buFont typeface="Wingdings" panose="05000000000000000000" pitchFamily="2" charset="2"/>
              <a:buChar char="§"/>
              <a:defRPr sz="2000"/>
            </a:lvl1pPr>
            <a:lvl2pPr>
              <a:buClr>
                <a:schemeClr val="accent2"/>
              </a:buClr>
              <a:defRPr/>
            </a:lvl2pPr>
            <a:lvl3pPr marL="625475" indent="-173038">
              <a:buFont typeface="Cambria" panose="02040503050406030204" pitchFamily="18" charset="0"/>
              <a:buChar char="–"/>
              <a:defRPr/>
            </a:lvl3pPr>
          </a:lstStyle>
          <a:p>
            <a:pPr lvl="0"/>
            <a:r>
              <a:rPr lang="en-US" dirty="0"/>
              <a:t>Text level 1</a:t>
            </a:r>
          </a:p>
          <a:p>
            <a:pPr lvl="1"/>
            <a:r>
              <a:rPr lang="en-US" dirty="0"/>
              <a:t>Text level</a:t>
            </a:r>
            <a:r>
              <a:rPr lang="el-GR" dirty="0"/>
              <a:t> 2</a:t>
            </a:r>
            <a:endParaRPr lang="en-US" dirty="0"/>
          </a:p>
          <a:p>
            <a:pPr lvl="2"/>
            <a:r>
              <a:rPr lang="en-US" dirty="0"/>
              <a:t>Text level 3</a:t>
            </a:r>
          </a:p>
        </p:txBody>
      </p:sp>
    </p:spTree>
    <p:extLst>
      <p:ext uri="{BB962C8B-B14F-4D97-AF65-F5344CB8AC3E}">
        <p14:creationId xmlns:p14="http://schemas.microsoft.com/office/powerpoint/2010/main" val="1477151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Only Title and footer (Blan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6"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solidFill>
                  <a:schemeClr val="accent2"/>
                </a:solidFill>
              </a:defRPr>
            </a:lvl1pPr>
          </a:lstStyle>
          <a:p>
            <a:fld id="{96E69268-9C8B-4EBF-A9EE-DC5DC2D48DC3}" type="slidenum">
              <a:rPr lang="en-US" smtClean="0"/>
              <a:pPr/>
              <a:t>‹#›</a:t>
            </a:fld>
            <a:endParaRPr lang="en-US" dirty="0"/>
          </a:p>
        </p:txBody>
      </p:sp>
      <p:sp>
        <p:nvSpPr>
          <p:cNvPr id="9"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3778232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Sub-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95713"/>
            <a:ext cx="9908040" cy="471037"/>
          </a:xfrm>
        </p:spPr>
        <p:txBody>
          <a:bodyPr anchor="ctr"/>
          <a:lstStyle>
            <a:lvl1pPr>
              <a:defRPr sz="3600"/>
            </a:lvl1pPr>
          </a:lstStyle>
          <a:p>
            <a:r>
              <a:rPr lang="en-US" dirty="0"/>
              <a:t>Title</a:t>
            </a:r>
          </a:p>
        </p:txBody>
      </p:sp>
      <p:sp>
        <p:nvSpPr>
          <p:cNvPr id="6" name="Text Placeholder 5"/>
          <p:cNvSpPr>
            <a:spLocks noGrp="1"/>
          </p:cNvSpPr>
          <p:nvPr>
            <p:ph type="body" sz="quarter" idx="12" hasCustomPrompt="1"/>
          </p:nvPr>
        </p:nvSpPr>
        <p:spPr>
          <a:xfrm>
            <a:off x="227013" y="1272208"/>
            <a:ext cx="11737975" cy="4625009"/>
          </a:xfrm>
        </p:spPr>
        <p:txBody>
          <a:bodyPr/>
          <a:lstStyle>
            <a:lvl1pPr marL="342900" indent="-342900">
              <a:buFont typeface="Wingdings" panose="05000000000000000000" pitchFamily="2" charset="2"/>
              <a:buChar char="§"/>
              <a:defRPr/>
            </a:lvl1pPr>
            <a:lvl2pPr>
              <a:buClr>
                <a:schemeClr val="accent2"/>
              </a:buClr>
              <a:defRPr/>
            </a:lvl2pPr>
            <a:lvl3pPr>
              <a:buClr>
                <a:schemeClr val="accent2"/>
              </a:buClr>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11" name="Text Placeholder 10"/>
          <p:cNvSpPr>
            <a:spLocks noGrp="1"/>
          </p:cNvSpPr>
          <p:nvPr>
            <p:ph type="body" sz="quarter" idx="13" hasCustomPrompt="1"/>
          </p:nvPr>
        </p:nvSpPr>
        <p:spPr>
          <a:xfrm>
            <a:off x="250825" y="666750"/>
            <a:ext cx="9907588" cy="390525"/>
          </a:xfrm>
        </p:spPr>
        <p:txBody>
          <a:bodyPr anchor="ctr"/>
          <a:lstStyle>
            <a:lvl1pPr marL="0" indent="0">
              <a:buNone/>
              <a:defRPr sz="2400"/>
            </a:lvl1pPr>
          </a:lstStyle>
          <a:p>
            <a:pPr lvl="0"/>
            <a:r>
              <a:rPr lang="en-US" dirty="0"/>
              <a:t>Sub-title</a:t>
            </a:r>
          </a:p>
        </p:txBody>
      </p:sp>
      <p:sp>
        <p:nvSpPr>
          <p:cNvPr id="8"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solidFill>
                  <a:schemeClr val="accent2"/>
                </a:solidFill>
              </a:defRPr>
            </a:lvl1pPr>
          </a:lstStyle>
          <a:p>
            <a:fld id="{96E69268-9C8B-4EBF-A9EE-DC5DC2D48DC3}" type="slidenum">
              <a:rPr lang="en-US" smtClean="0"/>
              <a:pPr/>
              <a:t>‹#›</a:t>
            </a:fld>
            <a:endParaRPr lang="en-US" dirty="0"/>
          </a:p>
        </p:txBody>
      </p:sp>
      <p:sp>
        <p:nvSpPr>
          <p:cNvPr id="12"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39691256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3_Blanc Slide (No Title, no footer, no them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91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4_Closing Slide -Contact Info">
    <p:spTree>
      <p:nvGrpSpPr>
        <p:cNvPr id="1" name=""/>
        <p:cNvGrpSpPr/>
        <p:nvPr/>
      </p:nvGrpSpPr>
      <p:grpSpPr>
        <a:xfrm>
          <a:off x="0" y="0"/>
          <a:ext cx="0" cy="0"/>
          <a:chOff x="0" y="0"/>
          <a:chExt cx="0" cy="0"/>
        </a:xfrm>
      </p:grpSpPr>
      <p:sp>
        <p:nvSpPr>
          <p:cNvPr id="9" name="Right Triangle 8"/>
          <p:cNvSpPr/>
          <p:nvPr userDrawn="1"/>
        </p:nvSpPr>
        <p:spPr>
          <a:xfrm rot="5400000">
            <a:off x="-292397" y="292397"/>
            <a:ext cx="6858003" cy="627320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arallelogram 9"/>
          <p:cNvSpPr/>
          <p:nvPr userDrawn="1"/>
        </p:nvSpPr>
        <p:spPr>
          <a:xfrm>
            <a:off x="1" y="0"/>
            <a:ext cx="6273209" cy="6858000"/>
          </a:xfrm>
          <a:prstGeom prst="parallelogram">
            <a:avLst>
              <a:gd name="adj" fmla="val 46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ata 12"/>
          <p:cNvSpPr/>
          <p:nvPr userDrawn="1"/>
        </p:nvSpPr>
        <p:spPr>
          <a:xfrm>
            <a:off x="5902969" y="3091087"/>
            <a:ext cx="1103131" cy="1134094"/>
          </a:xfrm>
          <a:prstGeom prst="flowChartInputOutp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Data 13"/>
          <p:cNvSpPr/>
          <p:nvPr userDrawn="1"/>
        </p:nvSpPr>
        <p:spPr>
          <a:xfrm>
            <a:off x="6709163" y="1230185"/>
            <a:ext cx="1103131" cy="1134094"/>
          </a:xfrm>
          <a:prstGeom prst="flowChartInputOutp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Data 14"/>
          <p:cNvSpPr/>
          <p:nvPr userDrawn="1"/>
        </p:nvSpPr>
        <p:spPr>
          <a:xfrm>
            <a:off x="5172501" y="4826506"/>
            <a:ext cx="1103131" cy="1134094"/>
          </a:xfrm>
          <a:prstGeom prst="flowChartInputOutpu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a:grpSpLocks noChangeAspect="1"/>
          </p:cNvGrpSpPr>
          <p:nvPr userDrawn="1"/>
        </p:nvGrpSpPr>
        <p:grpSpPr>
          <a:xfrm>
            <a:off x="5587193" y="5174973"/>
            <a:ext cx="273747" cy="437160"/>
            <a:chOff x="9906125" y="2951915"/>
            <a:chExt cx="598678" cy="956061"/>
          </a:xfrm>
        </p:grpSpPr>
        <p:sp>
          <p:nvSpPr>
            <p:cNvPr id="17" name="Freeform 37"/>
            <p:cNvSpPr>
              <a:spLocks noChangeArrowheads="1"/>
            </p:cNvSpPr>
            <p:nvPr/>
          </p:nvSpPr>
          <p:spPr bwMode="auto">
            <a:xfrm>
              <a:off x="9921798" y="2951915"/>
              <a:ext cx="576735" cy="783659"/>
            </a:xfrm>
            <a:custGeom>
              <a:avLst/>
              <a:gdLst>
                <a:gd name="T0" fmla="*/ 399 w 813"/>
                <a:gd name="T1" fmla="*/ 1102 h 1103"/>
                <a:gd name="T2" fmla="*/ 399 w 813"/>
                <a:gd name="T3" fmla="*/ 1102 h 1103"/>
                <a:gd name="T4" fmla="*/ 89 w 813"/>
                <a:gd name="T5" fmla="*/ 562 h 1103"/>
                <a:gd name="T6" fmla="*/ 210 w 813"/>
                <a:gd name="T7" fmla="*/ 80 h 1103"/>
                <a:gd name="T8" fmla="*/ 219 w 813"/>
                <a:gd name="T9" fmla="*/ 80 h 1103"/>
                <a:gd name="T10" fmla="*/ 591 w 813"/>
                <a:gd name="T11" fmla="*/ 80 h 1103"/>
                <a:gd name="T12" fmla="*/ 600 w 813"/>
                <a:gd name="T13" fmla="*/ 80 h 1103"/>
                <a:gd name="T14" fmla="*/ 721 w 813"/>
                <a:gd name="T15" fmla="*/ 562 h 1103"/>
                <a:gd name="T16" fmla="*/ 399 w 813"/>
                <a:gd name="T17" fmla="*/ 1102 h 1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 h="1103">
                  <a:moveTo>
                    <a:pt x="399" y="1102"/>
                  </a:moveTo>
                  <a:lnTo>
                    <a:pt x="399" y="1102"/>
                  </a:lnTo>
                  <a:cubicBezTo>
                    <a:pt x="89" y="562"/>
                    <a:pt x="89" y="562"/>
                    <a:pt x="89" y="562"/>
                  </a:cubicBezTo>
                  <a:cubicBezTo>
                    <a:pt x="0" y="390"/>
                    <a:pt x="50" y="181"/>
                    <a:pt x="210" y="80"/>
                  </a:cubicBezTo>
                  <a:cubicBezTo>
                    <a:pt x="219" y="80"/>
                    <a:pt x="219" y="80"/>
                    <a:pt x="219" y="80"/>
                  </a:cubicBezTo>
                  <a:cubicBezTo>
                    <a:pt x="331" y="0"/>
                    <a:pt x="482" y="0"/>
                    <a:pt x="591" y="80"/>
                  </a:cubicBezTo>
                  <a:cubicBezTo>
                    <a:pt x="600" y="80"/>
                    <a:pt x="600" y="80"/>
                    <a:pt x="600" y="80"/>
                  </a:cubicBezTo>
                  <a:cubicBezTo>
                    <a:pt x="762" y="181"/>
                    <a:pt x="812" y="390"/>
                    <a:pt x="721" y="562"/>
                  </a:cubicBezTo>
                  <a:lnTo>
                    <a:pt x="399" y="1102"/>
                  </a:lnTo>
                </a:path>
              </a:pathLst>
            </a:custGeom>
            <a:noFill/>
            <a:ln w="19050" cap="flat">
              <a:solidFill>
                <a:schemeClr val="bg1"/>
              </a:solidFill>
              <a:round/>
              <a:headEnd/>
              <a:tailEnd/>
            </a:ln>
            <a:effectLst/>
          </p:spPr>
          <p:txBody>
            <a:bodyPr wrap="none" anchor="ctr"/>
            <a:lstStyle/>
            <a:p>
              <a:endParaRPr lang="en-US" sz="1050" b="1" dirty="0">
                <a:solidFill>
                  <a:srgbClr val="002060"/>
                </a:solidFill>
                <a:effectLst>
                  <a:outerShdw blurRad="38100" dist="38100" dir="2700000" algn="tl">
                    <a:srgbClr val="000000">
                      <a:alpha val="43137"/>
                    </a:srgbClr>
                  </a:outerShdw>
                </a:effectLst>
              </a:endParaRPr>
            </a:p>
          </p:txBody>
        </p:sp>
        <p:sp>
          <p:nvSpPr>
            <p:cNvPr id="18" name="Freeform 38"/>
            <p:cNvSpPr>
              <a:spLocks noChangeArrowheads="1"/>
            </p:cNvSpPr>
            <p:nvPr/>
          </p:nvSpPr>
          <p:spPr bwMode="auto">
            <a:xfrm>
              <a:off x="10122402" y="3136856"/>
              <a:ext cx="169259" cy="172406"/>
            </a:xfrm>
            <a:custGeom>
              <a:avLst/>
              <a:gdLst>
                <a:gd name="T0" fmla="*/ 239 w 240"/>
                <a:gd name="T1" fmla="*/ 119 h 241"/>
                <a:gd name="T2" fmla="*/ 239 w 240"/>
                <a:gd name="T3" fmla="*/ 119 h 241"/>
                <a:gd name="T4" fmla="*/ 118 w 240"/>
                <a:gd name="T5" fmla="*/ 0 h 241"/>
                <a:gd name="T6" fmla="*/ 0 w 240"/>
                <a:gd name="T7" fmla="*/ 119 h 241"/>
                <a:gd name="T8" fmla="*/ 118 w 240"/>
                <a:gd name="T9" fmla="*/ 240 h 241"/>
                <a:gd name="T10" fmla="*/ 239 w 240"/>
                <a:gd name="T11" fmla="*/ 119 h 241"/>
              </a:gdLst>
              <a:ahLst/>
              <a:cxnLst>
                <a:cxn ang="0">
                  <a:pos x="T0" y="T1"/>
                </a:cxn>
                <a:cxn ang="0">
                  <a:pos x="T2" y="T3"/>
                </a:cxn>
                <a:cxn ang="0">
                  <a:pos x="T4" y="T5"/>
                </a:cxn>
                <a:cxn ang="0">
                  <a:pos x="T6" y="T7"/>
                </a:cxn>
                <a:cxn ang="0">
                  <a:pos x="T8" y="T9"/>
                </a:cxn>
                <a:cxn ang="0">
                  <a:pos x="T10" y="T11"/>
                </a:cxn>
              </a:cxnLst>
              <a:rect l="0" t="0" r="r" b="b"/>
              <a:pathLst>
                <a:path w="240" h="241">
                  <a:moveTo>
                    <a:pt x="239" y="119"/>
                  </a:moveTo>
                  <a:lnTo>
                    <a:pt x="239" y="119"/>
                  </a:lnTo>
                  <a:cubicBezTo>
                    <a:pt x="239" y="51"/>
                    <a:pt x="189" y="0"/>
                    <a:pt x="118" y="0"/>
                  </a:cubicBezTo>
                  <a:cubicBezTo>
                    <a:pt x="59" y="0"/>
                    <a:pt x="0" y="51"/>
                    <a:pt x="0" y="119"/>
                  </a:cubicBezTo>
                  <a:cubicBezTo>
                    <a:pt x="0" y="190"/>
                    <a:pt x="59" y="240"/>
                    <a:pt x="118" y="240"/>
                  </a:cubicBezTo>
                  <a:cubicBezTo>
                    <a:pt x="189" y="240"/>
                    <a:pt x="239" y="190"/>
                    <a:pt x="239" y="119"/>
                  </a:cubicBezTo>
                </a:path>
              </a:pathLst>
            </a:custGeom>
            <a:noFill/>
            <a:ln w="19050" cap="flat">
              <a:solidFill>
                <a:schemeClr val="bg1"/>
              </a:solidFill>
              <a:round/>
              <a:headEnd/>
              <a:tailEnd/>
            </a:ln>
            <a:effectLst/>
          </p:spPr>
          <p:txBody>
            <a:bodyPr wrap="none" anchor="ctr"/>
            <a:lstStyle/>
            <a:p>
              <a:endParaRPr lang="en-US" sz="1050" b="1" dirty="0">
                <a:solidFill>
                  <a:srgbClr val="002060"/>
                </a:solidFill>
                <a:effectLst>
                  <a:outerShdw blurRad="38100" dist="38100" dir="2700000" algn="tl">
                    <a:srgbClr val="000000">
                      <a:alpha val="43137"/>
                    </a:srgbClr>
                  </a:outerShdw>
                </a:effectLst>
              </a:endParaRPr>
            </a:p>
          </p:txBody>
        </p:sp>
        <p:sp>
          <p:nvSpPr>
            <p:cNvPr id="19" name="Freeform 39"/>
            <p:cNvSpPr>
              <a:spLocks noChangeArrowheads="1"/>
            </p:cNvSpPr>
            <p:nvPr/>
          </p:nvSpPr>
          <p:spPr bwMode="auto">
            <a:xfrm>
              <a:off x="9906125" y="3650936"/>
              <a:ext cx="598678" cy="257040"/>
            </a:xfrm>
            <a:custGeom>
              <a:avLst/>
              <a:gdLst>
                <a:gd name="T0" fmla="*/ 490 w 842"/>
                <a:gd name="T1" fmla="*/ 0 h 362"/>
                <a:gd name="T2" fmla="*/ 490 w 842"/>
                <a:gd name="T3" fmla="*/ 0 h 362"/>
                <a:gd name="T4" fmla="*/ 841 w 842"/>
                <a:gd name="T5" fmla="*/ 181 h 362"/>
                <a:gd name="T6" fmla="*/ 419 w 842"/>
                <a:gd name="T7" fmla="*/ 361 h 362"/>
                <a:gd name="T8" fmla="*/ 0 w 842"/>
                <a:gd name="T9" fmla="*/ 181 h 362"/>
                <a:gd name="T10" fmla="*/ 360 w 842"/>
                <a:gd name="T11" fmla="*/ 0 h 362"/>
              </a:gdLst>
              <a:ahLst/>
              <a:cxnLst>
                <a:cxn ang="0">
                  <a:pos x="T0" y="T1"/>
                </a:cxn>
                <a:cxn ang="0">
                  <a:pos x="T2" y="T3"/>
                </a:cxn>
                <a:cxn ang="0">
                  <a:pos x="T4" y="T5"/>
                </a:cxn>
                <a:cxn ang="0">
                  <a:pos x="T6" y="T7"/>
                </a:cxn>
                <a:cxn ang="0">
                  <a:pos x="T8" y="T9"/>
                </a:cxn>
                <a:cxn ang="0">
                  <a:pos x="T10" y="T11"/>
                </a:cxn>
              </a:cxnLst>
              <a:rect l="0" t="0" r="r" b="b"/>
              <a:pathLst>
                <a:path w="842" h="362">
                  <a:moveTo>
                    <a:pt x="490" y="0"/>
                  </a:moveTo>
                  <a:lnTo>
                    <a:pt x="490" y="0"/>
                  </a:lnTo>
                  <a:cubicBezTo>
                    <a:pt x="691" y="21"/>
                    <a:pt x="841" y="92"/>
                    <a:pt x="841" y="181"/>
                  </a:cubicBezTo>
                  <a:cubicBezTo>
                    <a:pt x="841" y="281"/>
                    <a:pt x="661" y="361"/>
                    <a:pt x="419" y="361"/>
                  </a:cubicBezTo>
                  <a:cubicBezTo>
                    <a:pt x="189" y="361"/>
                    <a:pt x="0" y="281"/>
                    <a:pt x="0" y="181"/>
                  </a:cubicBezTo>
                  <a:cubicBezTo>
                    <a:pt x="0" y="92"/>
                    <a:pt x="159" y="21"/>
                    <a:pt x="360" y="0"/>
                  </a:cubicBezTo>
                </a:path>
              </a:pathLst>
            </a:custGeom>
            <a:noFill/>
            <a:ln w="19050" cap="flat">
              <a:solidFill>
                <a:schemeClr val="bg1"/>
              </a:solidFill>
              <a:round/>
              <a:headEnd/>
              <a:tailEnd/>
            </a:ln>
            <a:effectLst/>
          </p:spPr>
          <p:txBody>
            <a:bodyPr/>
            <a:lstStyle/>
            <a:p>
              <a:endParaRPr lang="en-US" sz="1050" b="1" dirty="0">
                <a:solidFill>
                  <a:srgbClr val="002060"/>
                </a:solidFill>
                <a:effectLst>
                  <a:outerShdw blurRad="38100" dist="38100" dir="2700000" algn="tl">
                    <a:srgbClr val="000000">
                      <a:alpha val="43137"/>
                    </a:srgbClr>
                  </a:outerShdw>
                </a:effectLst>
              </a:endParaRPr>
            </a:p>
          </p:txBody>
        </p:sp>
      </p:grpSp>
      <p:sp>
        <p:nvSpPr>
          <p:cNvPr id="20" name="Freeform 51"/>
          <p:cNvSpPr>
            <a:spLocks noChangeArrowheads="1"/>
          </p:cNvSpPr>
          <p:nvPr userDrawn="1"/>
        </p:nvSpPr>
        <p:spPr bwMode="auto">
          <a:xfrm>
            <a:off x="6192930" y="3475011"/>
            <a:ext cx="523208" cy="366246"/>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bg1"/>
          </a:solidFill>
          <a:ln>
            <a:noFill/>
          </a:ln>
          <a:effectLst/>
        </p:spPr>
        <p:txBody>
          <a:bodyPr wrap="none" lIns="91424" tIns="45712" rIns="91424" bIns="45712" anchor="ctr"/>
          <a:lstStyle/>
          <a:p>
            <a:pPr>
              <a:defRPr/>
            </a:pPr>
            <a:endParaRPr lang="en-US" dirty="0">
              <a:latin typeface="Roboto Light" charset="0"/>
              <a:ea typeface="+mn-ea"/>
              <a:cs typeface="+mn-cs"/>
            </a:endParaRPr>
          </a:p>
        </p:txBody>
      </p:sp>
      <p:sp>
        <p:nvSpPr>
          <p:cNvPr id="21" name="AutoShape 36"/>
          <p:cNvSpPr>
            <a:spLocks/>
          </p:cNvSpPr>
          <p:nvPr userDrawn="1"/>
        </p:nvSpPr>
        <p:spPr bwMode="auto">
          <a:xfrm>
            <a:off x="7015060" y="1551564"/>
            <a:ext cx="491336" cy="491336"/>
          </a:xfrm>
          <a:custGeom>
            <a:avLst/>
            <a:gdLst>
              <a:gd name="T0" fmla="*/ 10580 w 21161"/>
              <a:gd name="T1" fmla="*/ 10800 h 21600"/>
              <a:gd name="T2" fmla="*/ 10580 w 21161"/>
              <a:gd name="T3" fmla="*/ 10800 h 21600"/>
              <a:gd name="T4" fmla="*/ 10580 w 21161"/>
              <a:gd name="T5" fmla="*/ 10800 h 21600"/>
              <a:gd name="T6" fmla="*/ 10580 w 21161"/>
              <a:gd name="T7" fmla="*/ 10800 h 21600"/>
            </a:gdLst>
            <a:ahLst/>
            <a:cxnLst>
              <a:cxn ang="0">
                <a:pos x="T0" y="T1"/>
              </a:cxn>
              <a:cxn ang="0">
                <a:pos x="T2" y="T3"/>
              </a:cxn>
              <a:cxn ang="0">
                <a:pos x="T4" y="T5"/>
              </a:cxn>
              <a:cxn ang="0">
                <a:pos x="T6" y="T7"/>
              </a:cxn>
            </a:cxnLst>
            <a:rect l="0" t="0" r="r" b="b"/>
            <a:pathLst>
              <a:path w="21161" h="21600">
                <a:moveTo>
                  <a:pt x="20060" y="18059"/>
                </a:moveTo>
                <a:cubicBezTo>
                  <a:pt x="21457" y="16335"/>
                  <a:pt x="21600" y="13755"/>
                  <a:pt x="20051" y="11803"/>
                </a:cubicBezTo>
                <a:cubicBezTo>
                  <a:pt x="18458" y="15480"/>
                  <a:pt x="14527" y="18227"/>
                  <a:pt x="9482" y="18193"/>
                </a:cubicBezTo>
                <a:cubicBezTo>
                  <a:pt x="10946" y="19954"/>
                  <a:pt x="13609" y="21003"/>
                  <a:pt x="16843" y="20190"/>
                </a:cubicBezTo>
                <a:cubicBezTo>
                  <a:pt x="17744" y="20761"/>
                  <a:pt x="19733" y="21338"/>
                  <a:pt x="21132" y="21600"/>
                </a:cubicBezTo>
                <a:cubicBezTo>
                  <a:pt x="20610" y="20536"/>
                  <a:pt x="20031" y="19077"/>
                  <a:pt x="20060" y="18059"/>
                </a:cubicBezTo>
                <a:close/>
                <a:moveTo>
                  <a:pt x="42" y="18016"/>
                </a:moveTo>
                <a:cubicBezTo>
                  <a:pt x="811" y="16450"/>
                  <a:pt x="1664" y="14301"/>
                  <a:pt x="1621" y="12802"/>
                </a:cubicBezTo>
                <a:cubicBezTo>
                  <a:pt x="585" y="11523"/>
                  <a:pt x="0" y="9873"/>
                  <a:pt x="0" y="8195"/>
                </a:cubicBezTo>
                <a:cubicBezTo>
                  <a:pt x="0" y="3461"/>
                  <a:pt x="4484" y="0"/>
                  <a:pt x="9504" y="0"/>
                </a:cubicBezTo>
                <a:cubicBezTo>
                  <a:pt x="14493" y="0"/>
                  <a:pt x="19009" y="3436"/>
                  <a:pt x="19009" y="8195"/>
                </a:cubicBezTo>
                <a:cubicBezTo>
                  <a:pt x="19009" y="13151"/>
                  <a:pt x="13677" y="17781"/>
                  <a:pt x="6361" y="15941"/>
                </a:cubicBezTo>
                <a:cubicBezTo>
                  <a:pt x="5033" y="16781"/>
                  <a:pt x="2103" y="17632"/>
                  <a:pt x="42" y="18016"/>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endParaRPr lang="en-US" sz="3000" dirty="0">
              <a:solidFill>
                <a:srgbClr val="FFFFFF"/>
              </a:solidFill>
              <a:effectLst>
                <a:outerShdw blurRad="38100" dist="38100" dir="2700000" algn="tl">
                  <a:srgbClr val="C0C0C0"/>
                </a:outerShdw>
              </a:effectLst>
              <a:latin typeface="Lato" panose="020F0502020204030203" pitchFamily="34" charset="0"/>
            </a:endParaRPr>
          </a:p>
        </p:txBody>
      </p:sp>
      <p:sp>
        <p:nvSpPr>
          <p:cNvPr id="25" name="Text Placeholder 6"/>
          <p:cNvSpPr>
            <a:spLocks noGrp="1"/>
          </p:cNvSpPr>
          <p:nvPr>
            <p:ph type="body" sz="quarter" idx="11" hasCustomPrompt="1"/>
          </p:nvPr>
        </p:nvSpPr>
        <p:spPr>
          <a:xfrm>
            <a:off x="180753" y="2190326"/>
            <a:ext cx="4445210" cy="774428"/>
          </a:xfrm>
          <a:prstGeom prst="rect">
            <a:avLst/>
          </a:prstGeom>
        </p:spPr>
        <p:txBody>
          <a:bodyPr anchor="t"/>
          <a:lstStyle>
            <a:lvl1pPr marL="0" indent="0" algn="ctr">
              <a:buNone/>
              <a:defRPr sz="4800">
                <a:solidFill>
                  <a:schemeClr val="bg1"/>
                </a:solidFill>
                <a:latin typeface="+mj-lt"/>
              </a:defRPr>
            </a:lvl1pPr>
          </a:lstStyle>
          <a:p>
            <a:pPr lvl="0"/>
            <a:r>
              <a:rPr lang="en-US" dirty="0"/>
              <a:t>Thank you</a:t>
            </a:r>
            <a:r>
              <a:rPr lang="el-GR" dirty="0"/>
              <a:t>!</a:t>
            </a:r>
            <a:endParaRPr lang="en-US" dirty="0"/>
          </a:p>
        </p:txBody>
      </p:sp>
      <p:sp>
        <p:nvSpPr>
          <p:cNvPr id="26" name="Text Placeholder 2"/>
          <p:cNvSpPr>
            <a:spLocks noGrp="1"/>
          </p:cNvSpPr>
          <p:nvPr>
            <p:ph type="body" sz="quarter" idx="15" hasCustomPrompt="1"/>
          </p:nvPr>
        </p:nvSpPr>
        <p:spPr>
          <a:xfrm>
            <a:off x="7770248" y="1595763"/>
            <a:ext cx="3601944" cy="402938"/>
          </a:xfrm>
          <a:prstGeom prst="rect">
            <a:avLst/>
          </a:prstGeom>
        </p:spPr>
        <p:txBody>
          <a:bodyPr>
            <a:normAutofit/>
          </a:bodyPr>
          <a:lstStyle>
            <a:lvl1pPr marL="0" indent="0">
              <a:lnSpc>
                <a:spcPct val="100000"/>
              </a:lnSpc>
              <a:spcBef>
                <a:spcPts val="0"/>
              </a:spcBef>
              <a:buNone/>
              <a:defRPr sz="2800" b="1" baseline="0">
                <a:solidFill>
                  <a:schemeClr val="accent2"/>
                </a:solidFill>
                <a:latin typeface="+mn-lt"/>
              </a:defRPr>
            </a:lvl1pPr>
          </a:lstStyle>
          <a:p>
            <a:pPr lvl="0"/>
            <a:r>
              <a:rPr lang="en-US" sz="2000" dirty="0"/>
              <a:t>210.320.XXXX</a:t>
            </a:r>
            <a:endParaRPr lang="en-US" dirty="0"/>
          </a:p>
        </p:txBody>
      </p:sp>
      <p:sp>
        <p:nvSpPr>
          <p:cNvPr id="27" name="Text Placeholder 2"/>
          <p:cNvSpPr>
            <a:spLocks noGrp="1"/>
          </p:cNvSpPr>
          <p:nvPr>
            <p:ph type="body" sz="quarter" idx="16" hasCustomPrompt="1"/>
          </p:nvPr>
        </p:nvSpPr>
        <p:spPr>
          <a:xfrm>
            <a:off x="6989134" y="3454483"/>
            <a:ext cx="4037165" cy="407303"/>
          </a:xfrm>
          <a:prstGeom prst="rect">
            <a:avLst/>
          </a:prstGeom>
        </p:spPr>
        <p:txBody>
          <a:bodyPr>
            <a:normAutofit/>
          </a:bodyPr>
          <a:lstStyle>
            <a:lvl1pPr marL="0" indent="0">
              <a:lnSpc>
                <a:spcPct val="100000"/>
              </a:lnSpc>
              <a:spcBef>
                <a:spcPts val="0"/>
              </a:spcBef>
              <a:buNone/>
              <a:defRPr lang="el-GR" sz="2400" b="1" kern="1200" baseline="0" dirty="0">
                <a:solidFill>
                  <a:schemeClr val="accent2"/>
                </a:solidFill>
                <a:latin typeface="+mn-lt"/>
                <a:ea typeface="+mn-ea"/>
                <a:cs typeface="+mn-cs"/>
              </a:defRPr>
            </a:lvl1pPr>
          </a:lstStyle>
          <a:p>
            <a:pPr lvl="0"/>
            <a:r>
              <a:rPr lang="en-US" sz="2000" dirty="0"/>
              <a:t>username@bankofgreece.gr </a:t>
            </a:r>
            <a:endParaRPr lang="el-GR" sz="2000" dirty="0"/>
          </a:p>
        </p:txBody>
      </p:sp>
      <p:sp>
        <p:nvSpPr>
          <p:cNvPr id="28" name="Text Placeholder 2"/>
          <p:cNvSpPr>
            <a:spLocks noGrp="1"/>
          </p:cNvSpPr>
          <p:nvPr>
            <p:ph type="body" sz="quarter" idx="17" hasCustomPrompt="1"/>
          </p:nvPr>
        </p:nvSpPr>
        <p:spPr>
          <a:xfrm>
            <a:off x="6319043" y="5174973"/>
            <a:ext cx="4037165" cy="437160"/>
          </a:xfrm>
          <a:prstGeom prst="rect">
            <a:avLst/>
          </a:prstGeom>
        </p:spPr>
        <p:txBody>
          <a:bodyPr>
            <a:normAutofit/>
          </a:bodyPr>
          <a:lstStyle>
            <a:lvl1pPr marL="0" indent="0">
              <a:lnSpc>
                <a:spcPct val="100000"/>
              </a:lnSpc>
              <a:spcBef>
                <a:spcPts val="0"/>
              </a:spcBef>
              <a:buNone/>
              <a:defRPr sz="2400" b="1" baseline="0">
                <a:solidFill>
                  <a:schemeClr val="accent2"/>
                </a:solidFill>
                <a:latin typeface="+mn-lt"/>
              </a:defRPr>
            </a:lvl1pPr>
          </a:lstStyle>
          <a:p>
            <a:pPr lvl="0"/>
            <a:r>
              <a:rPr lang="en-US" sz="2000" dirty="0"/>
              <a:t>Building</a:t>
            </a:r>
            <a:r>
              <a:rPr lang="el-GR" sz="2000" dirty="0"/>
              <a:t> Χ, </a:t>
            </a:r>
            <a:r>
              <a:rPr lang="en-US" sz="2000" dirty="0"/>
              <a:t>Address</a:t>
            </a:r>
            <a:r>
              <a:rPr lang="el-GR" sz="2000" dirty="0"/>
              <a:t>, </a:t>
            </a:r>
            <a:r>
              <a:rPr lang="en-US" sz="2000" dirty="0"/>
              <a:t>Office X</a:t>
            </a:r>
            <a:endParaRPr lang="en-US" dirty="0"/>
          </a:p>
        </p:txBody>
      </p:sp>
      <p:sp>
        <p:nvSpPr>
          <p:cNvPr id="22" name="Slide Number Placeholder 2"/>
          <p:cNvSpPr>
            <a:spLocks noGrp="1"/>
          </p:cNvSpPr>
          <p:nvPr>
            <p:ph type="sldNum" sz="quarter" idx="10"/>
          </p:nvPr>
        </p:nvSpPr>
        <p:spPr>
          <a:xfrm>
            <a:off x="11496675" y="6404456"/>
            <a:ext cx="467525" cy="365125"/>
          </a:xfrm>
        </p:spPr>
        <p:txBody>
          <a:bodyPr/>
          <a:lstStyle>
            <a:lvl1pPr>
              <a:defRPr>
                <a:solidFill>
                  <a:schemeClr val="accent2"/>
                </a:solidFill>
              </a:defRPr>
            </a:lvl1pPr>
          </a:lstStyle>
          <a:p>
            <a:fld id="{96E69268-9C8B-4EBF-A9EE-DC5DC2D48DC3}" type="slidenum">
              <a:rPr lang="en-US" smtClean="0"/>
              <a:pPr/>
              <a:t>‹#›</a:t>
            </a:fld>
            <a:endParaRPr lang="en-US" dirty="0"/>
          </a:p>
        </p:txBody>
      </p:sp>
      <p:cxnSp>
        <p:nvCxnSpPr>
          <p:cNvPr id="23" name="Straight Connector 22"/>
          <p:cNvCxnSpPr/>
          <p:nvPr userDrawn="1"/>
        </p:nvCxnSpPr>
        <p:spPr>
          <a:xfrm flipV="1">
            <a:off x="11414620"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6643" y="68533"/>
            <a:ext cx="1409700" cy="9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515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_With Relevant Imag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r="30755"/>
          <a:stretch/>
        </p:blipFill>
        <p:spPr>
          <a:xfrm>
            <a:off x="0" y="188637"/>
            <a:ext cx="6216524" cy="5948003"/>
          </a:xfrm>
          <a:prstGeom prst="rect">
            <a:avLst/>
          </a:prstGeom>
        </p:spPr>
      </p:pic>
      <p:sp>
        <p:nvSpPr>
          <p:cNvPr id="29"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cxnSp>
        <p:nvCxnSpPr>
          <p:cNvPr id="30" name="Straight Connector 29"/>
          <p:cNvCxnSpPr/>
          <p:nvPr userDrawn="1"/>
        </p:nvCxnSpPr>
        <p:spPr>
          <a:xfrm flipV="1">
            <a:off x="3763491"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solidFill>
                <a:schemeClr val="accent2"/>
              </a:solidFill>
            </a:endParaRPr>
          </a:p>
        </p:txBody>
      </p:sp>
      <p:sp>
        <p:nvSpPr>
          <p:cNvPr id="27" name="Footer Placeholder 3"/>
          <p:cNvSpPr>
            <a:spLocks noGrp="1"/>
          </p:cNvSpPr>
          <p:nvPr>
            <p:ph type="ftr" sz="quarter" idx="3"/>
          </p:nvPr>
        </p:nvSpPr>
        <p:spPr>
          <a:xfrm>
            <a:off x="84083" y="6384136"/>
            <a:ext cx="11981793"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grpSp>
        <p:nvGrpSpPr>
          <p:cNvPr id="15" name="Group 14"/>
          <p:cNvGrpSpPr/>
          <p:nvPr userDrawn="1"/>
        </p:nvGrpSpPr>
        <p:grpSpPr>
          <a:xfrm>
            <a:off x="5005504" y="206471"/>
            <a:ext cx="4134512" cy="6093079"/>
            <a:chOff x="939648" y="268919"/>
            <a:chExt cx="4134512" cy="6111618"/>
          </a:xfrm>
          <a:solidFill>
            <a:schemeClr val="bg1"/>
          </a:solidFill>
        </p:grpSpPr>
        <p:sp>
          <p:nvSpPr>
            <p:cNvPr id="18" name="Isosceles Triangle 17"/>
            <p:cNvSpPr/>
            <p:nvPr userDrawn="1"/>
          </p:nvSpPr>
          <p:spPr>
            <a:xfrm>
              <a:off x="939648" y="268919"/>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rot="10800000">
              <a:off x="2003155" y="272518"/>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itle 1"/>
          <p:cNvSpPr>
            <a:spLocks noGrp="1"/>
          </p:cNvSpPr>
          <p:nvPr>
            <p:ph type="ctrTitle" hasCustomPrompt="1"/>
          </p:nvPr>
        </p:nvSpPr>
        <p:spPr>
          <a:xfrm>
            <a:off x="6441992" y="2916587"/>
            <a:ext cx="5232266" cy="1727927"/>
          </a:xfrm>
          <a:solidFill>
            <a:schemeClr val="bg1"/>
          </a:solidFill>
        </p:spPr>
        <p:txBody>
          <a:bodyPr anchor="ctr">
            <a:normAutofit/>
          </a:bodyPr>
          <a:lstStyle>
            <a:lvl1pPr algn="l">
              <a:defRPr sz="3200" b="1" baseline="0">
                <a:solidFill>
                  <a:schemeClr val="accent2"/>
                </a:solidFill>
              </a:defRPr>
            </a:lvl1pPr>
          </a:lstStyle>
          <a:p>
            <a:r>
              <a:rPr lang="en-US" dirty="0"/>
              <a:t>Presentation Title</a:t>
            </a:r>
          </a:p>
        </p:txBody>
      </p:sp>
      <p:sp>
        <p:nvSpPr>
          <p:cNvPr id="28" name="Rectangle 27"/>
          <p:cNvSpPr/>
          <p:nvPr userDrawn="1"/>
        </p:nvSpPr>
        <p:spPr>
          <a:xfrm>
            <a:off x="6441992" y="2857432"/>
            <a:ext cx="4284000"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7" name="Straight Connector 16"/>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33"/>
          <p:cNvSpPr>
            <a:spLocks noGrp="1"/>
          </p:cNvSpPr>
          <p:nvPr>
            <p:ph type="body" sz="quarter" idx="16" hasCustomPrompt="1"/>
          </p:nvPr>
        </p:nvSpPr>
        <p:spPr>
          <a:xfrm>
            <a:off x="6366835" y="4855455"/>
            <a:ext cx="4511372" cy="291646"/>
          </a:xfrm>
        </p:spPr>
        <p:txBody>
          <a:bodyPr>
            <a:noAutofit/>
          </a:bodyPr>
          <a:lstStyle>
            <a:lvl1pPr marL="0" indent="0">
              <a:buNone/>
              <a:defRPr sz="1600" b="1" i="1" baseline="0">
                <a:solidFill>
                  <a:schemeClr val="accent2"/>
                </a:solidFill>
              </a:defRPr>
            </a:lvl1pPr>
          </a:lstStyle>
          <a:p>
            <a:pPr lvl="0"/>
            <a:r>
              <a:rPr lang="el-GR" b="1" i="1" dirty="0"/>
              <a:t>[</a:t>
            </a:r>
            <a:r>
              <a:rPr lang="en-US" b="1" i="1" dirty="0"/>
              <a:t>Name</a:t>
            </a:r>
            <a:r>
              <a:rPr lang="el-GR" b="1" i="1" dirty="0"/>
              <a:t>], [</a:t>
            </a:r>
            <a:r>
              <a:rPr lang="en-US" b="1" i="1" dirty="0"/>
              <a:t>Title</a:t>
            </a:r>
            <a:r>
              <a:rPr lang="el-GR" b="1" i="1" dirty="0"/>
              <a:t>]</a:t>
            </a:r>
            <a:endParaRPr lang="en-US" dirty="0"/>
          </a:p>
        </p:txBody>
      </p:sp>
      <p:sp>
        <p:nvSpPr>
          <p:cNvPr id="24" name="Text Placeholder 35"/>
          <p:cNvSpPr>
            <a:spLocks noGrp="1"/>
          </p:cNvSpPr>
          <p:nvPr>
            <p:ph type="body" sz="quarter" idx="17" hasCustomPrompt="1"/>
          </p:nvPr>
        </p:nvSpPr>
        <p:spPr>
          <a:xfrm>
            <a:off x="6366266" y="5196605"/>
            <a:ext cx="4512221" cy="279804"/>
          </a:xfrm>
        </p:spPr>
        <p:txBody>
          <a:bodyPr>
            <a:normAutofit/>
          </a:bodyPr>
          <a:lstStyle>
            <a:lvl1pPr marL="0" indent="0">
              <a:buNone/>
              <a:defRPr sz="1600" b="0" i="1" baseline="0">
                <a:solidFill>
                  <a:schemeClr val="accent2"/>
                </a:solidFill>
              </a:defRPr>
            </a:lvl1pPr>
          </a:lstStyle>
          <a:p>
            <a:pPr lvl="0"/>
            <a:r>
              <a:rPr lang="el-GR" b="0" i="1" dirty="0"/>
              <a:t>[</a:t>
            </a:r>
            <a:r>
              <a:rPr lang="en-US" b="0" i="1" dirty="0"/>
              <a:t>City</a:t>
            </a:r>
            <a:r>
              <a:rPr lang="el-GR" b="0" i="1" dirty="0"/>
              <a:t>], [</a:t>
            </a:r>
            <a:r>
              <a:rPr lang="en-US" b="0" i="1" dirty="0"/>
              <a:t>Date</a:t>
            </a:r>
            <a:r>
              <a:rPr lang="el-GR" b="0" i="1" dirty="0"/>
              <a:t>]</a:t>
            </a:r>
            <a:endParaRPr lang="el-GR" b="1" i="1" dirty="0"/>
          </a:p>
        </p:txBody>
      </p:sp>
      <p:pic>
        <p:nvPicPr>
          <p:cNvPr id="2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1794" y="548554"/>
            <a:ext cx="2003731" cy="140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755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93C9F4-867F-4C76-A84B-B0CF5421F286}"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660D32-B407-46DA-8A25-410D301D90D9}" type="slidenum">
              <a:rPr lang="en-US" smtClean="0"/>
              <a:t>‹#›</a:t>
            </a:fld>
            <a:endParaRPr lang="en-US"/>
          </a:p>
        </p:txBody>
      </p:sp>
    </p:spTree>
    <p:extLst>
      <p:ext uri="{BB962C8B-B14F-4D97-AF65-F5344CB8AC3E}">
        <p14:creationId xmlns:p14="http://schemas.microsoft.com/office/powerpoint/2010/main" val="343390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A3811351-46EB-44C7-A643-B837BA88F512}" type="datetime1">
              <a:rPr lang="el-GR" smtClean="0"/>
              <a:t>2/2/2026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62F1DF8-C4B5-4FF4-908F-FB067051F751}" type="slidenum">
              <a:rPr lang="el-GR" smtClean="0"/>
              <a:t>‹#›</a:t>
            </a:fld>
            <a:endParaRPr lang="el-GR"/>
          </a:p>
        </p:txBody>
      </p:sp>
    </p:spTree>
    <p:extLst>
      <p:ext uri="{BB962C8B-B14F-4D97-AF65-F5344CB8AC3E}">
        <p14:creationId xmlns:p14="http://schemas.microsoft.com/office/powerpoint/2010/main" val="166101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3_Simple">
    <p:spTree>
      <p:nvGrpSpPr>
        <p:cNvPr id="1" name=""/>
        <p:cNvGrpSpPr/>
        <p:nvPr/>
      </p:nvGrpSpPr>
      <p:grpSpPr>
        <a:xfrm>
          <a:off x="0" y="0"/>
          <a:ext cx="0" cy="0"/>
          <a:chOff x="0" y="0"/>
          <a:chExt cx="0" cy="0"/>
        </a:xfrm>
      </p:grpSpPr>
      <p:sp>
        <p:nvSpPr>
          <p:cNvPr id="2" name="Rectangle 1"/>
          <p:cNvSpPr/>
          <p:nvPr userDrawn="1"/>
        </p:nvSpPr>
        <p:spPr>
          <a:xfrm>
            <a:off x="-1" y="188639"/>
            <a:ext cx="6366267" cy="5948001"/>
          </a:xfrm>
          <a:prstGeom prst="rect">
            <a:avLst/>
          </a:prstGeom>
          <a:solidFill>
            <a:srgbClr val="1236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p>
        </p:txBody>
      </p:sp>
      <p:cxnSp>
        <p:nvCxnSpPr>
          <p:cNvPr id="27" name="Straight Connector 26"/>
          <p:cNvCxnSpPr/>
          <p:nvPr userDrawn="1"/>
        </p:nvCxnSpPr>
        <p:spPr>
          <a:xfrm flipV="1">
            <a:off x="3889615"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p>
        </p:txBody>
      </p:sp>
      <p:sp>
        <p:nvSpPr>
          <p:cNvPr id="28" name="Footer Placeholder 3"/>
          <p:cNvSpPr>
            <a:spLocks noGrp="1"/>
          </p:cNvSpPr>
          <p:nvPr>
            <p:ph type="ftr" sz="quarter" idx="3"/>
          </p:nvPr>
        </p:nvSpPr>
        <p:spPr>
          <a:xfrm>
            <a:off x="84083" y="6384136"/>
            <a:ext cx="11981793"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grpSp>
        <p:nvGrpSpPr>
          <p:cNvPr id="15" name="Group 14"/>
          <p:cNvGrpSpPr/>
          <p:nvPr userDrawn="1"/>
        </p:nvGrpSpPr>
        <p:grpSpPr>
          <a:xfrm>
            <a:off x="5037035" y="188639"/>
            <a:ext cx="4134512" cy="6118941"/>
            <a:chOff x="939648" y="268919"/>
            <a:chExt cx="4134512" cy="6111618"/>
          </a:xfrm>
          <a:solidFill>
            <a:schemeClr val="bg1"/>
          </a:solidFill>
        </p:grpSpPr>
        <p:sp>
          <p:nvSpPr>
            <p:cNvPr id="16" name="Isosceles Triangle 15"/>
            <p:cNvSpPr/>
            <p:nvPr userDrawn="1"/>
          </p:nvSpPr>
          <p:spPr>
            <a:xfrm>
              <a:off x="939648" y="268919"/>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userDrawn="1"/>
          </p:nvSpPr>
          <p:spPr>
            <a:xfrm rot="10800000">
              <a:off x="2003155" y="272518"/>
              <a:ext cx="3071005" cy="6108019"/>
            </a:xfrm>
            <a:prstGeom prst="triangle">
              <a:avLst>
                <a:gd name="adj" fmla="val 350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Connector 18"/>
          <p:cNvCxnSpPr/>
          <p:nvPr userDrawn="1"/>
        </p:nvCxnSpPr>
        <p:spPr>
          <a:xfrm>
            <a:off x="6216524" y="4671427"/>
            <a:ext cx="2414719" cy="0"/>
          </a:xfrm>
          <a:prstGeom prst="line">
            <a:avLst/>
          </a:prstGeom>
          <a:ln w="349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itle 1"/>
          <p:cNvSpPr>
            <a:spLocks noGrp="1"/>
          </p:cNvSpPr>
          <p:nvPr>
            <p:ph type="ctrTitle" hasCustomPrompt="1"/>
          </p:nvPr>
        </p:nvSpPr>
        <p:spPr>
          <a:xfrm>
            <a:off x="6441992" y="2916587"/>
            <a:ext cx="5232266" cy="1727927"/>
          </a:xfrm>
          <a:solidFill>
            <a:schemeClr val="bg1"/>
          </a:solidFill>
        </p:spPr>
        <p:txBody>
          <a:bodyPr anchor="ctr">
            <a:normAutofit/>
          </a:bodyPr>
          <a:lstStyle>
            <a:lvl1pPr algn="l">
              <a:defRPr sz="3200" b="1" baseline="0">
                <a:solidFill>
                  <a:schemeClr val="accent2"/>
                </a:solidFill>
              </a:defRPr>
            </a:lvl1pPr>
          </a:lstStyle>
          <a:p>
            <a:r>
              <a:rPr lang="en-US" dirty="0"/>
              <a:t>Presentation Title</a:t>
            </a:r>
          </a:p>
        </p:txBody>
      </p:sp>
      <p:sp>
        <p:nvSpPr>
          <p:cNvPr id="29" name="Rectangle 28"/>
          <p:cNvSpPr/>
          <p:nvPr userDrawn="1"/>
        </p:nvSpPr>
        <p:spPr>
          <a:xfrm>
            <a:off x="6441992" y="2857432"/>
            <a:ext cx="4284000"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7" name="Text Placeholder 33"/>
          <p:cNvSpPr>
            <a:spLocks noGrp="1"/>
          </p:cNvSpPr>
          <p:nvPr>
            <p:ph type="body" sz="quarter" idx="16" hasCustomPrompt="1"/>
          </p:nvPr>
        </p:nvSpPr>
        <p:spPr>
          <a:xfrm>
            <a:off x="6366835" y="4855455"/>
            <a:ext cx="4511372" cy="291646"/>
          </a:xfrm>
        </p:spPr>
        <p:txBody>
          <a:bodyPr>
            <a:noAutofit/>
          </a:bodyPr>
          <a:lstStyle>
            <a:lvl1pPr marL="0" indent="0">
              <a:buNone/>
              <a:defRPr sz="1600" b="1" i="1" baseline="0">
                <a:solidFill>
                  <a:schemeClr val="accent2"/>
                </a:solidFill>
              </a:defRPr>
            </a:lvl1pPr>
          </a:lstStyle>
          <a:p>
            <a:pPr lvl="0"/>
            <a:r>
              <a:rPr lang="el-GR" b="1" i="1" dirty="0"/>
              <a:t>[</a:t>
            </a:r>
            <a:r>
              <a:rPr lang="en-US" b="1" i="1" dirty="0"/>
              <a:t>Name</a:t>
            </a:r>
            <a:r>
              <a:rPr lang="el-GR" b="1" i="1" dirty="0"/>
              <a:t>], [</a:t>
            </a:r>
            <a:r>
              <a:rPr lang="en-US" b="1" i="1" dirty="0"/>
              <a:t>Title</a:t>
            </a:r>
            <a:r>
              <a:rPr lang="el-GR" b="1" i="1" dirty="0"/>
              <a:t>]</a:t>
            </a:r>
            <a:endParaRPr lang="en-US" dirty="0"/>
          </a:p>
        </p:txBody>
      </p:sp>
      <p:sp>
        <p:nvSpPr>
          <p:cNvPr id="20" name="Text Placeholder 35"/>
          <p:cNvSpPr>
            <a:spLocks noGrp="1"/>
          </p:cNvSpPr>
          <p:nvPr>
            <p:ph type="body" sz="quarter" idx="17" hasCustomPrompt="1"/>
          </p:nvPr>
        </p:nvSpPr>
        <p:spPr>
          <a:xfrm>
            <a:off x="6366266" y="5196605"/>
            <a:ext cx="4512221" cy="279804"/>
          </a:xfrm>
        </p:spPr>
        <p:txBody>
          <a:bodyPr>
            <a:normAutofit/>
          </a:bodyPr>
          <a:lstStyle>
            <a:lvl1pPr marL="0" indent="0">
              <a:buNone/>
              <a:defRPr sz="1600" b="0" i="1" baseline="0">
                <a:solidFill>
                  <a:schemeClr val="accent2"/>
                </a:solidFill>
              </a:defRPr>
            </a:lvl1pPr>
          </a:lstStyle>
          <a:p>
            <a:pPr lvl="0"/>
            <a:r>
              <a:rPr lang="el-GR" b="0" i="1" dirty="0"/>
              <a:t>[</a:t>
            </a:r>
            <a:r>
              <a:rPr lang="en-US" b="0" i="1" dirty="0"/>
              <a:t>City</a:t>
            </a:r>
            <a:r>
              <a:rPr lang="el-GR" b="0" i="1" dirty="0"/>
              <a:t>], [</a:t>
            </a:r>
            <a:r>
              <a:rPr lang="en-US" b="0" i="1" dirty="0"/>
              <a:t>Date</a:t>
            </a:r>
            <a:r>
              <a:rPr lang="el-GR" b="0" i="1" dirty="0"/>
              <a:t>]</a:t>
            </a:r>
            <a:endParaRPr lang="el-GR" b="1" i="1" dirty="0"/>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11794" y="548554"/>
            <a:ext cx="2003731" cy="140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63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 Agenda">
    <p:spTree>
      <p:nvGrpSpPr>
        <p:cNvPr id="1" name=""/>
        <p:cNvGrpSpPr/>
        <p:nvPr/>
      </p:nvGrpSpPr>
      <p:grpSpPr>
        <a:xfrm>
          <a:off x="0" y="0"/>
          <a:ext cx="0" cy="0"/>
          <a:chOff x="0" y="0"/>
          <a:chExt cx="0" cy="0"/>
        </a:xfrm>
      </p:grpSpPr>
      <p:sp>
        <p:nvSpPr>
          <p:cNvPr id="36" name="Text Placeholder 6"/>
          <p:cNvSpPr>
            <a:spLocks noGrp="1"/>
          </p:cNvSpPr>
          <p:nvPr>
            <p:ph type="body" sz="quarter" idx="43" hasCustomPrompt="1"/>
          </p:nvPr>
        </p:nvSpPr>
        <p:spPr>
          <a:xfrm>
            <a:off x="977314" y="1590431"/>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43"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baseline="0">
                <a:solidFill>
                  <a:schemeClr val="accent2"/>
                </a:solidFill>
              </a:defRPr>
            </a:lvl1pPr>
          </a:lstStyle>
          <a:p>
            <a:r>
              <a:rPr lang="en-US" dirty="0"/>
              <a:t>Title</a:t>
            </a:r>
          </a:p>
        </p:txBody>
      </p:sp>
      <p:sp>
        <p:nvSpPr>
          <p:cNvPr id="3" name="Text Placeholder 2"/>
          <p:cNvSpPr>
            <a:spLocks noGrp="1"/>
          </p:cNvSpPr>
          <p:nvPr>
            <p:ph type="body" sz="quarter" idx="44" hasCustomPrompt="1"/>
          </p:nvPr>
        </p:nvSpPr>
        <p:spPr>
          <a:xfrm>
            <a:off x="542925" y="1590431"/>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64" name="Text Placeholder 6"/>
          <p:cNvSpPr>
            <a:spLocks noGrp="1"/>
          </p:cNvSpPr>
          <p:nvPr>
            <p:ph type="body" sz="quarter" idx="45" hasCustomPrompt="1"/>
          </p:nvPr>
        </p:nvSpPr>
        <p:spPr>
          <a:xfrm>
            <a:off x="977314" y="2280173"/>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65" name="Text Placeholder 2"/>
          <p:cNvSpPr>
            <a:spLocks noGrp="1"/>
          </p:cNvSpPr>
          <p:nvPr>
            <p:ph type="body" sz="quarter" idx="46" hasCustomPrompt="1"/>
          </p:nvPr>
        </p:nvSpPr>
        <p:spPr>
          <a:xfrm>
            <a:off x="542925" y="2280173"/>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66" name="Text Placeholder 6"/>
          <p:cNvSpPr>
            <a:spLocks noGrp="1"/>
          </p:cNvSpPr>
          <p:nvPr>
            <p:ph type="body" sz="quarter" idx="47" hasCustomPrompt="1"/>
          </p:nvPr>
        </p:nvSpPr>
        <p:spPr>
          <a:xfrm>
            <a:off x="977313" y="2969404"/>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67" name="Text Placeholder 2"/>
          <p:cNvSpPr>
            <a:spLocks noGrp="1"/>
          </p:cNvSpPr>
          <p:nvPr>
            <p:ph type="body" sz="quarter" idx="48" hasCustomPrompt="1"/>
          </p:nvPr>
        </p:nvSpPr>
        <p:spPr>
          <a:xfrm>
            <a:off x="542924" y="2969404"/>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68" name="Text Placeholder 6"/>
          <p:cNvSpPr>
            <a:spLocks noGrp="1"/>
          </p:cNvSpPr>
          <p:nvPr>
            <p:ph type="body" sz="quarter" idx="49" hasCustomPrompt="1"/>
          </p:nvPr>
        </p:nvSpPr>
        <p:spPr>
          <a:xfrm>
            <a:off x="977313" y="3659146"/>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69" name="Text Placeholder 2"/>
          <p:cNvSpPr>
            <a:spLocks noGrp="1"/>
          </p:cNvSpPr>
          <p:nvPr>
            <p:ph type="body" sz="quarter" idx="50" hasCustomPrompt="1"/>
          </p:nvPr>
        </p:nvSpPr>
        <p:spPr>
          <a:xfrm>
            <a:off x="542924" y="3659146"/>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70" name="Text Placeholder 6"/>
          <p:cNvSpPr>
            <a:spLocks noGrp="1"/>
          </p:cNvSpPr>
          <p:nvPr>
            <p:ph type="body" sz="quarter" idx="51" hasCustomPrompt="1"/>
          </p:nvPr>
        </p:nvSpPr>
        <p:spPr>
          <a:xfrm>
            <a:off x="977313" y="4347866"/>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71" name="Text Placeholder 2"/>
          <p:cNvSpPr>
            <a:spLocks noGrp="1"/>
          </p:cNvSpPr>
          <p:nvPr>
            <p:ph type="body" sz="quarter" idx="52" hasCustomPrompt="1"/>
          </p:nvPr>
        </p:nvSpPr>
        <p:spPr>
          <a:xfrm>
            <a:off x="542924" y="4347866"/>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72" name="Text Placeholder 6"/>
          <p:cNvSpPr>
            <a:spLocks noGrp="1"/>
          </p:cNvSpPr>
          <p:nvPr>
            <p:ph type="body" sz="quarter" idx="53" hasCustomPrompt="1"/>
          </p:nvPr>
        </p:nvSpPr>
        <p:spPr>
          <a:xfrm>
            <a:off x="977313" y="5038119"/>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73" name="Text Placeholder 2"/>
          <p:cNvSpPr>
            <a:spLocks noGrp="1"/>
          </p:cNvSpPr>
          <p:nvPr>
            <p:ph type="body" sz="quarter" idx="54" hasCustomPrompt="1"/>
          </p:nvPr>
        </p:nvSpPr>
        <p:spPr>
          <a:xfrm>
            <a:off x="542924" y="5038119"/>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74" name="Text Placeholder 6"/>
          <p:cNvSpPr>
            <a:spLocks noGrp="1"/>
          </p:cNvSpPr>
          <p:nvPr>
            <p:ph type="body" sz="quarter" idx="55" hasCustomPrompt="1"/>
          </p:nvPr>
        </p:nvSpPr>
        <p:spPr>
          <a:xfrm>
            <a:off x="6663739" y="1590431"/>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75" name="Text Placeholder 2"/>
          <p:cNvSpPr>
            <a:spLocks noGrp="1"/>
          </p:cNvSpPr>
          <p:nvPr>
            <p:ph type="body" sz="quarter" idx="56" hasCustomPrompt="1"/>
          </p:nvPr>
        </p:nvSpPr>
        <p:spPr>
          <a:xfrm>
            <a:off x="6229350" y="1590431"/>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76" name="Text Placeholder 6"/>
          <p:cNvSpPr>
            <a:spLocks noGrp="1"/>
          </p:cNvSpPr>
          <p:nvPr>
            <p:ph type="body" sz="quarter" idx="57" hasCustomPrompt="1"/>
          </p:nvPr>
        </p:nvSpPr>
        <p:spPr>
          <a:xfrm>
            <a:off x="6663739" y="2280173"/>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77" name="Text Placeholder 2"/>
          <p:cNvSpPr>
            <a:spLocks noGrp="1"/>
          </p:cNvSpPr>
          <p:nvPr>
            <p:ph type="body" sz="quarter" idx="58" hasCustomPrompt="1"/>
          </p:nvPr>
        </p:nvSpPr>
        <p:spPr>
          <a:xfrm>
            <a:off x="6229350" y="2280173"/>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78" name="Text Placeholder 6"/>
          <p:cNvSpPr>
            <a:spLocks noGrp="1"/>
          </p:cNvSpPr>
          <p:nvPr>
            <p:ph type="body" sz="quarter" idx="59" hasCustomPrompt="1"/>
          </p:nvPr>
        </p:nvSpPr>
        <p:spPr>
          <a:xfrm>
            <a:off x="6663738" y="2969404"/>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79" name="Text Placeholder 2"/>
          <p:cNvSpPr>
            <a:spLocks noGrp="1"/>
          </p:cNvSpPr>
          <p:nvPr>
            <p:ph type="body" sz="quarter" idx="60" hasCustomPrompt="1"/>
          </p:nvPr>
        </p:nvSpPr>
        <p:spPr>
          <a:xfrm>
            <a:off x="6229349" y="2969404"/>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80" name="Text Placeholder 6"/>
          <p:cNvSpPr>
            <a:spLocks noGrp="1"/>
          </p:cNvSpPr>
          <p:nvPr>
            <p:ph type="body" sz="quarter" idx="61" hasCustomPrompt="1"/>
          </p:nvPr>
        </p:nvSpPr>
        <p:spPr>
          <a:xfrm>
            <a:off x="6663738" y="3659146"/>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81" name="Text Placeholder 2"/>
          <p:cNvSpPr>
            <a:spLocks noGrp="1"/>
          </p:cNvSpPr>
          <p:nvPr>
            <p:ph type="body" sz="quarter" idx="62" hasCustomPrompt="1"/>
          </p:nvPr>
        </p:nvSpPr>
        <p:spPr>
          <a:xfrm>
            <a:off x="6229349" y="3659146"/>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82" name="Text Placeholder 6"/>
          <p:cNvSpPr>
            <a:spLocks noGrp="1"/>
          </p:cNvSpPr>
          <p:nvPr>
            <p:ph type="body" sz="quarter" idx="63" hasCustomPrompt="1"/>
          </p:nvPr>
        </p:nvSpPr>
        <p:spPr>
          <a:xfrm>
            <a:off x="6663738" y="4347866"/>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83" name="Text Placeholder 2"/>
          <p:cNvSpPr>
            <a:spLocks noGrp="1"/>
          </p:cNvSpPr>
          <p:nvPr>
            <p:ph type="body" sz="quarter" idx="64" hasCustomPrompt="1"/>
          </p:nvPr>
        </p:nvSpPr>
        <p:spPr>
          <a:xfrm>
            <a:off x="6229349" y="4347866"/>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84" name="Text Placeholder 6"/>
          <p:cNvSpPr>
            <a:spLocks noGrp="1"/>
          </p:cNvSpPr>
          <p:nvPr>
            <p:ph type="body" sz="quarter" idx="65" hasCustomPrompt="1"/>
          </p:nvPr>
        </p:nvSpPr>
        <p:spPr>
          <a:xfrm>
            <a:off x="6663738" y="5038119"/>
            <a:ext cx="4943475" cy="340802"/>
          </a:xfrm>
        </p:spPr>
        <p:txBody>
          <a:bodyPr anchor="ctr">
            <a:normAutofit/>
          </a:bodyPr>
          <a:lstStyle>
            <a:lvl1pPr marL="0" indent="0">
              <a:buNone/>
              <a:defRPr sz="2200" baseline="0"/>
            </a:lvl1pPr>
            <a:lvl4pPr marL="625475" indent="0">
              <a:buNone/>
              <a:defRPr/>
            </a:lvl4pPr>
            <a:lvl5pPr marL="808037" indent="0">
              <a:buNone/>
              <a:defRPr/>
            </a:lvl5pPr>
          </a:lstStyle>
          <a:p>
            <a:pPr lvl="0"/>
            <a:r>
              <a:rPr lang="en-US" dirty="0"/>
              <a:t>Title</a:t>
            </a:r>
          </a:p>
        </p:txBody>
      </p:sp>
      <p:sp>
        <p:nvSpPr>
          <p:cNvPr id="85" name="Text Placeholder 2"/>
          <p:cNvSpPr>
            <a:spLocks noGrp="1"/>
          </p:cNvSpPr>
          <p:nvPr>
            <p:ph type="body" sz="quarter" idx="66" hasCustomPrompt="1"/>
          </p:nvPr>
        </p:nvSpPr>
        <p:spPr>
          <a:xfrm>
            <a:off x="6229349" y="5038119"/>
            <a:ext cx="434975" cy="341313"/>
          </a:xfrm>
          <a:solidFill>
            <a:schemeClr val="accent2"/>
          </a:solidFill>
        </p:spPr>
        <p:txBody>
          <a:bodyPr anchor="ctr"/>
          <a:lstStyle>
            <a:lvl1pPr marL="0" indent="0" algn="ctr">
              <a:buNone/>
              <a:defRPr>
                <a:solidFill>
                  <a:schemeClr val="bg1"/>
                </a:solidFill>
              </a:defRPr>
            </a:lvl1pPr>
            <a:lvl3pPr marL="452437" indent="0">
              <a:buNone/>
              <a:defRPr/>
            </a:lvl3pPr>
            <a:lvl5pPr marL="808037" indent="0">
              <a:buNone/>
              <a:defRPr/>
            </a:lvl5pPr>
          </a:lstStyle>
          <a:p>
            <a:pPr lvl="0"/>
            <a:r>
              <a:rPr lang="el-GR" dirty="0"/>
              <a:t>#</a:t>
            </a:r>
            <a:endParaRPr lang="en-US" dirty="0"/>
          </a:p>
        </p:txBody>
      </p:sp>
      <p:sp>
        <p:nvSpPr>
          <p:cNvPr id="37"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
        <p:nvSpPr>
          <p:cNvPr id="38" name="Slide Number Placeholder 19"/>
          <p:cNvSpPr>
            <a:spLocks noGrp="1"/>
          </p:cNvSpPr>
          <p:nvPr>
            <p:ph type="sldNum" sz="quarter" idx="4"/>
          </p:nvPr>
        </p:nvSpPr>
        <p:spPr>
          <a:xfrm>
            <a:off x="11497463"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2975164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4067">
          <p15:clr>
            <a:srgbClr val="FBAE40"/>
          </p15:clr>
        </p15:guide>
        <p15:guide id="2" pos="4407">
          <p15:clr>
            <a:srgbClr val="FBAE40"/>
          </p15:clr>
        </p15:guide>
        <p15:guide id="3" orient="horz" pos="845">
          <p15:clr>
            <a:srgbClr val="FBAE40"/>
          </p15:clr>
        </p15:guide>
        <p15:guide id="4" orient="horz" pos="1275">
          <p15:clr>
            <a:srgbClr val="FBAE40"/>
          </p15:clr>
        </p15:guide>
        <p15:guide id="5" orient="horz" pos="1480">
          <p15:clr>
            <a:srgbClr val="FBAE40"/>
          </p15:clr>
        </p15:guide>
        <p15:guide id="6" orient="horz" pos="1752">
          <p15:clr>
            <a:srgbClr val="FBAE40"/>
          </p15:clr>
        </p15:guide>
        <p15:guide id="7" orient="horz" pos="1979">
          <p15:clr>
            <a:srgbClr val="FBAE40"/>
          </p15:clr>
        </p15:guide>
        <p15:guide id="8" orient="horz" pos="2251">
          <p15:clr>
            <a:srgbClr val="FBAE40"/>
          </p15:clr>
        </p15:guide>
        <p15:guide id="9" orient="horz" pos="3453">
          <p15:clr>
            <a:srgbClr val="FBAE40"/>
          </p15:clr>
        </p15:guide>
        <p15:guide id="10" orient="horz" pos="320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498818" y="6404456"/>
            <a:ext cx="467525" cy="365125"/>
          </a:xfrm>
        </p:spPr>
        <p:txBody>
          <a:bodyPr/>
          <a:lstStyle/>
          <a:p>
            <a:fld id="{96E69268-9C8B-4EBF-A9EE-DC5DC2D48DC3}" type="slidenum">
              <a:rPr lang="en-US" smtClean="0"/>
              <a:pPr/>
              <a:t>‹#›</a:t>
            </a:fld>
            <a:endParaRPr lang="en-US" dirty="0"/>
          </a:p>
        </p:txBody>
      </p:sp>
      <p:cxnSp>
        <p:nvCxnSpPr>
          <p:cNvPr id="5" name="Straight Connector 4"/>
          <p:cNvCxnSpPr/>
          <p:nvPr userDrawn="1"/>
        </p:nvCxnSpPr>
        <p:spPr>
          <a:xfrm flipV="1">
            <a:off x="11414620" y="6407018"/>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arallelogram 5"/>
          <p:cNvSpPr/>
          <p:nvPr userDrawn="1"/>
        </p:nvSpPr>
        <p:spPr>
          <a:xfrm>
            <a:off x="1" y="0"/>
            <a:ext cx="6273209" cy="6858000"/>
          </a:xfrm>
          <a:prstGeom prst="parallelogram">
            <a:avLst>
              <a:gd name="adj" fmla="val 4686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p:cNvSpPr/>
          <p:nvPr userDrawn="1"/>
        </p:nvSpPr>
        <p:spPr>
          <a:xfrm rot="5400000">
            <a:off x="-292397" y="292397"/>
            <a:ext cx="6858003" cy="627320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276137" y="407070"/>
            <a:ext cx="5419814" cy="750611"/>
          </a:xfrm>
          <a:prstGeom prst="rect">
            <a:avLst/>
          </a:prstGeom>
        </p:spPr>
        <p:txBody>
          <a:bodyPr/>
          <a:lstStyle>
            <a:lvl1pPr>
              <a:defRPr sz="3600" b="1" baseline="0">
                <a:solidFill>
                  <a:schemeClr val="bg1"/>
                </a:solidFill>
              </a:defRPr>
            </a:lvl1pPr>
          </a:lstStyle>
          <a:p>
            <a:r>
              <a:rPr lang="en-US" dirty="0"/>
              <a:t>Section Title</a:t>
            </a:r>
          </a:p>
        </p:txBody>
      </p:sp>
      <p:sp>
        <p:nvSpPr>
          <p:cNvPr id="12" name="Content Placeholder 2"/>
          <p:cNvSpPr>
            <a:spLocks noGrp="1"/>
          </p:cNvSpPr>
          <p:nvPr>
            <p:ph idx="11" hasCustomPrompt="1"/>
          </p:nvPr>
        </p:nvSpPr>
        <p:spPr>
          <a:xfrm>
            <a:off x="5314950" y="3070372"/>
            <a:ext cx="6391275" cy="2759978"/>
          </a:xfrm>
          <a:prstGeom prst="rect">
            <a:avLst/>
          </a:prstGeom>
        </p:spPr>
        <p:txBody>
          <a:bodyPr/>
          <a:lstStyle>
            <a:lvl1pPr marL="228600" indent="-228600">
              <a:buClr>
                <a:schemeClr val="accent2"/>
              </a:buClr>
              <a:buFont typeface="Wingdings" panose="05000000000000000000" pitchFamily="2" charset="2"/>
              <a:buChar char="§"/>
              <a:defRPr sz="2000">
                <a:solidFill>
                  <a:schemeClr val="accent2"/>
                </a:solidFill>
              </a:defRPr>
            </a:lvl1pPr>
            <a:lvl2pPr marL="555625" indent="-285750">
              <a:buClr>
                <a:schemeClr val="accent2"/>
              </a:buClr>
              <a:buFont typeface="Arial" panose="020B0604020202020204" pitchFamily="34" charset="0"/>
              <a:buChar char="•"/>
              <a:defRPr sz="1800">
                <a:solidFill>
                  <a:schemeClr val="accent2"/>
                </a:solidFill>
              </a:defRPr>
            </a:lvl2pPr>
            <a:lvl3pPr marL="452437" indent="0">
              <a:buFont typeface="Cambria" panose="02040503050406030204" pitchFamily="18" charset="0"/>
              <a:buNone/>
              <a:defRPr>
                <a:solidFill>
                  <a:srgbClr val="002060"/>
                </a:solidFill>
              </a:defRPr>
            </a:lvl3pPr>
            <a:lvl4pPr marL="808038" indent="-182563">
              <a:buClr>
                <a:schemeClr val="accent2"/>
              </a:buClr>
              <a:buFont typeface="Courier New" panose="02070309020205020404" pitchFamily="49" charset="0"/>
              <a:buChar char="-"/>
              <a:defRPr>
                <a:solidFill>
                  <a:schemeClr val="accent2"/>
                </a:solidFill>
              </a:defRPr>
            </a:lvl4pPr>
          </a:lstStyle>
          <a:p>
            <a:pPr lvl="0"/>
            <a:r>
              <a:rPr lang="en-US" dirty="0"/>
              <a:t>Text level 1</a:t>
            </a:r>
          </a:p>
          <a:p>
            <a:pPr lvl="1"/>
            <a:r>
              <a:rPr lang="en-US" dirty="0"/>
              <a:t>Text level</a:t>
            </a:r>
            <a:r>
              <a:rPr lang="el-GR" dirty="0"/>
              <a:t> 2</a:t>
            </a:r>
          </a:p>
          <a:p>
            <a:pPr lvl="3"/>
            <a:r>
              <a:rPr lang="en-US" dirty="0"/>
              <a:t>Text level</a:t>
            </a:r>
            <a:r>
              <a:rPr lang="el-GR" dirty="0"/>
              <a:t> 3</a:t>
            </a:r>
            <a:endParaRPr lang="en-US" dirty="0"/>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56643" y="68533"/>
            <a:ext cx="1409700" cy="9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548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1 text placehol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p>
        </p:txBody>
      </p:sp>
      <p:sp>
        <p:nvSpPr>
          <p:cNvPr id="7" name="Slide Number Placeholder 19"/>
          <p:cNvSpPr>
            <a:spLocks noGrp="1"/>
          </p:cNvSpPr>
          <p:nvPr>
            <p:ph type="sldNum" sz="quarter" idx="4"/>
          </p:nvPr>
        </p:nvSpPr>
        <p:spPr>
          <a:xfrm>
            <a:off x="11497463"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4" name="Text Placeholder 3"/>
          <p:cNvSpPr>
            <a:spLocks noGrp="1"/>
          </p:cNvSpPr>
          <p:nvPr>
            <p:ph type="body" sz="quarter" idx="10" hasCustomPrompt="1"/>
          </p:nvPr>
        </p:nvSpPr>
        <p:spPr>
          <a:xfrm>
            <a:off x="227786" y="1229360"/>
            <a:ext cx="11736000" cy="4663440"/>
          </a:xfrm>
        </p:spPr>
        <p:txBody>
          <a:bodyPr/>
          <a:lstStyle>
            <a:lvl1pPr>
              <a:buClr>
                <a:schemeClr val="accent2"/>
              </a:buClr>
              <a:defRPr baseline="0">
                <a:solidFill>
                  <a:schemeClr val="accent2"/>
                </a:solidFill>
              </a:defRPr>
            </a:lvl1pPr>
            <a:lvl2pPr>
              <a:buClr>
                <a:schemeClr val="accent2"/>
              </a:buClr>
              <a:defRPr>
                <a:solidFill>
                  <a:schemeClr val="accent2"/>
                </a:solidFill>
              </a:defRPr>
            </a:lvl2pPr>
            <a:lvl3pPr>
              <a:buClr>
                <a:schemeClr val="accent2"/>
              </a:buCl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10"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92330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ext - 2 text placeholders">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13" name="Content Placeholder 2"/>
          <p:cNvSpPr>
            <a:spLocks noGrp="1"/>
          </p:cNvSpPr>
          <p:nvPr>
            <p:ph idx="1" hasCustomPrompt="1"/>
          </p:nvPr>
        </p:nvSpPr>
        <p:spPr>
          <a:xfrm>
            <a:off x="227408" y="1270000"/>
            <a:ext cx="5760000" cy="4683760"/>
          </a:xfrm>
        </p:spPr>
        <p:txBody>
          <a:bodyPr/>
          <a:lstStyle>
            <a:lvl1pPr marL="228600" indent="-228600">
              <a:buClr>
                <a:schemeClr val="accent2"/>
              </a:buClr>
              <a:buFont typeface="Wingdings" panose="05000000000000000000" pitchFamily="2" charset="2"/>
              <a:buChar char="§"/>
              <a:defRPr lang="el-GR" sz="2000" kern="1200" baseline="0" dirty="0">
                <a:solidFill>
                  <a:schemeClr val="accent2"/>
                </a:solidFill>
                <a:latin typeface="+mn-lt"/>
                <a:ea typeface="+mn-ea"/>
                <a:cs typeface="+mn-cs"/>
              </a:defRPr>
            </a:lvl1pPr>
            <a:lvl2pPr>
              <a:buClr>
                <a:schemeClr val="accent2"/>
              </a:buClr>
              <a:defRPr>
                <a:solidFill>
                  <a:schemeClr val="accent2"/>
                </a:solidFill>
              </a:defRPr>
            </a:lvl2pPr>
            <a:lvl3pPr marL="625475" indent="-173038">
              <a:buClr>
                <a:schemeClr val="accent2"/>
              </a:buClr>
              <a:buFont typeface="Cambria" panose="02040503050406030204" pitchFamily="18" charset="0"/>
              <a:buChar cha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14" name="Content Placeholder 2"/>
          <p:cNvSpPr>
            <a:spLocks noGrp="1"/>
          </p:cNvSpPr>
          <p:nvPr>
            <p:ph idx="12" hasCustomPrompt="1"/>
          </p:nvPr>
        </p:nvSpPr>
        <p:spPr>
          <a:xfrm>
            <a:off x="6190058" y="1270000"/>
            <a:ext cx="5760000" cy="4683760"/>
          </a:xfrm>
        </p:spPr>
        <p:txBody>
          <a:bodyPr vert="horz" lIns="91440" tIns="45720" rIns="91440" bIns="45720" rtlCol="0">
            <a:normAutofit/>
          </a:bodyPr>
          <a:lstStyle>
            <a:lvl1pPr>
              <a:defRPr lang="en-US" dirty="0"/>
            </a:lvl1pPr>
            <a:lvl2pPr>
              <a:defRPr lang="en-US" dirty="0"/>
            </a:lvl2pPr>
            <a:lvl3pPr>
              <a:defRPr lang="en-US" dirty="0"/>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11"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8"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1728856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ext -3 text placeholders">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13" name="Content Placeholder 2"/>
          <p:cNvSpPr>
            <a:spLocks noGrp="1"/>
          </p:cNvSpPr>
          <p:nvPr>
            <p:ph idx="1" hasCustomPrompt="1"/>
          </p:nvPr>
        </p:nvSpPr>
        <p:spPr>
          <a:xfrm>
            <a:off x="251029" y="1257032"/>
            <a:ext cx="3744000" cy="4686570"/>
          </a:xfrm>
        </p:spPr>
        <p:txBody>
          <a:bodyPr/>
          <a:lstStyle>
            <a:lvl1pPr marL="228600" indent="-228600">
              <a:buClr>
                <a:schemeClr val="accent2"/>
              </a:buClr>
              <a:buFont typeface="Wingdings" panose="05000000000000000000" pitchFamily="2" charset="2"/>
              <a:buChar char="§"/>
              <a:defRPr sz="2000">
                <a:solidFill>
                  <a:schemeClr val="accent2"/>
                </a:solidFill>
              </a:defRPr>
            </a:lvl1pPr>
            <a:lvl2pPr>
              <a:buClr>
                <a:schemeClr val="accent2"/>
              </a:buClr>
              <a:defRPr>
                <a:solidFill>
                  <a:schemeClr val="accent2"/>
                </a:solidFill>
              </a:defRPr>
            </a:lvl2pPr>
            <a:lvl3pPr marL="625475" indent="-173038">
              <a:buClr>
                <a:schemeClr val="accent2"/>
              </a:buClr>
              <a:buFont typeface="Cambria" panose="02040503050406030204" pitchFamily="18" charset="0"/>
              <a:buChar cha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14" name="Content Placeholder 2"/>
          <p:cNvSpPr>
            <a:spLocks noGrp="1"/>
          </p:cNvSpPr>
          <p:nvPr>
            <p:ph idx="12" hasCustomPrompt="1"/>
          </p:nvPr>
        </p:nvSpPr>
        <p:spPr>
          <a:xfrm>
            <a:off x="4247425" y="1257031"/>
            <a:ext cx="3744000" cy="4686570"/>
          </a:xfrm>
        </p:spPr>
        <p:txBody>
          <a:bodyPr vert="horz" lIns="91440" tIns="45720" rIns="91440" bIns="45720" rtlCol="0">
            <a:normAutofit/>
          </a:bodyPr>
          <a:lstStyle>
            <a:lvl1pPr>
              <a:defRPr lang="en-US" dirty="0"/>
            </a:lvl1pPr>
            <a:lvl2pPr>
              <a:defRPr lang="en-US" dirty="0"/>
            </a:lvl2pPr>
            <a:lvl3pPr>
              <a:defRPr lang="en-US" dirty="0"/>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7" name="Content Placeholder 2"/>
          <p:cNvSpPr>
            <a:spLocks noGrp="1"/>
          </p:cNvSpPr>
          <p:nvPr>
            <p:ph idx="13" hasCustomPrompt="1"/>
          </p:nvPr>
        </p:nvSpPr>
        <p:spPr>
          <a:xfrm>
            <a:off x="8243821" y="1257030"/>
            <a:ext cx="3744000" cy="4686570"/>
          </a:xfrm>
        </p:spPr>
        <p:txBody>
          <a:bodyPr vert="horz" lIns="91440" tIns="45720" rIns="91440" bIns="45720" rtlCol="0">
            <a:normAutofit/>
          </a:bodyPr>
          <a:lstStyle>
            <a:lvl1pPr>
              <a:defRPr lang="en-US" dirty="0"/>
            </a:lvl1pPr>
            <a:lvl2pPr>
              <a:defRPr lang="en-US" dirty="0"/>
            </a:lvl2pPr>
            <a:lvl3pPr>
              <a:defRPr lang="en-US" dirty="0"/>
            </a:lvl3pPr>
          </a:lstStyle>
          <a:p>
            <a:pPr lvl="0"/>
            <a:r>
              <a:rPr lang="en-US" dirty="0"/>
              <a:t>Text level 1</a:t>
            </a:r>
          </a:p>
          <a:p>
            <a:pPr lvl="1"/>
            <a:r>
              <a:rPr lang="en-US" dirty="0"/>
              <a:t>Text level</a:t>
            </a:r>
            <a:r>
              <a:rPr lang="el-GR" dirty="0"/>
              <a:t> 2</a:t>
            </a:r>
            <a:endParaRPr lang="en-US" dirty="0"/>
          </a:p>
          <a:p>
            <a:pPr lvl="2"/>
            <a:r>
              <a:rPr lang="en-US" dirty="0"/>
              <a:t>text</a:t>
            </a:r>
            <a:r>
              <a:rPr lang="el-GR" dirty="0"/>
              <a:t> 3</a:t>
            </a:r>
            <a:endParaRPr lang="en-US" dirty="0"/>
          </a:p>
        </p:txBody>
      </p:sp>
      <p:sp>
        <p:nvSpPr>
          <p:cNvPr id="19"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15"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806081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left vertical text - right horizontal text ">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251029" y="100463"/>
            <a:ext cx="9908040" cy="970626"/>
          </a:xfrm>
          <a:prstGeom prst="rect">
            <a:avLst/>
          </a:prstGeom>
        </p:spPr>
        <p:txBody>
          <a:bodyPr vert="horz" lIns="91440" tIns="45720" rIns="91440" bIns="45720" rtlCol="0" anchor="b">
            <a:normAutofit/>
          </a:bodyPr>
          <a:lstStyle>
            <a:lvl1pPr>
              <a:defRPr/>
            </a:lvl1pPr>
          </a:lstStyle>
          <a:p>
            <a:r>
              <a:rPr lang="en-US" dirty="0"/>
              <a:t>Title</a:t>
            </a:r>
          </a:p>
        </p:txBody>
      </p:sp>
      <p:sp>
        <p:nvSpPr>
          <p:cNvPr id="13" name="Content Placeholder 2"/>
          <p:cNvSpPr>
            <a:spLocks noGrp="1"/>
          </p:cNvSpPr>
          <p:nvPr>
            <p:ph idx="1" hasCustomPrompt="1"/>
          </p:nvPr>
        </p:nvSpPr>
        <p:spPr>
          <a:xfrm rot="16200000">
            <a:off x="-1224369" y="2701836"/>
            <a:ext cx="4724401" cy="1820088"/>
          </a:xfrm>
        </p:spPr>
        <p:txBody>
          <a:bodyPr/>
          <a:lstStyle>
            <a:lvl1pPr marL="228600" indent="-228600">
              <a:buClr>
                <a:schemeClr val="accent2"/>
              </a:buClr>
              <a:buFont typeface="Wingdings" panose="05000000000000000000" pitchFamily="2" charset="2"/>
              <a:buChar char="§"/>
              <a:defRPr sz="2000">
                <a:solidFill>
                  <a:schemeClr val="accent2"/>
                </a:solidFill>
              </a:defRPr>
            </a:lvl1pPr>
            <a:lvl2pPr>
              <a:buClr>
                <a:schemeClr val="accent2"/>
              </a:buClr>
              <a:defRPr>
                <a:solidFill>
                  <a:schemeClr val="accent2"/>
                </a:solidFill>
              </a:defRPr>
            </a:lvl2pPr>
            <a:lvl3pPr marL="625475" indent="-173038">
              <a:buFont typeface="Cambria" panose="02040503050406030204" pitchFamily="18" charset="0"/>
              <a:buChar char="–"/>
              <a:defRPr/>
            </a:lvl3pPr>
          </a:lstStyle>
          <a:p>
            <a:pPr lvl="0"/>
            <a:r>
              <a:rPr lang="en-US" dirty="0"/>
              <a:t>Text level </a:t>
            </a:r>
            <a:r>
              <a:rPr lang="el-GR" dirty="0"/>
              <a:t>1</a:t>
            </a:r>
            <a:endParaRPr lang="en-US" dirty="0"/>
          </a:p>
          <a:p>
            <a:pPr lvl="1"/>
            <a:r>
              <a:rPr lang="en-US" dirty="0"/>
              <a:t>Text level</a:t>
            </a:r>
            <a:r>
              <a:rPr lang="el-GR" dirty="0"/>
              <a:t> 2</a:t>
            </a:r>
            <a:endParaRPr lang="en-US" dirty="0"/>
          </a:p>
          <a:p>
            <a:pPr lvl="2"/>
            <a:r>
              <a:rPr lang="en-US" dirty="0"/>
              <a:t>Text level 3</a:t>
            </a:r>
          </a:p>
        </p:txBody>
      </p:sp>
      <p:sp>
        <p:nvSpPr>
          <p:cNvPr id="14" name="Content Placeholder 2"/>
          <p:cNvSpPr>
            <a:spLocks noGrp="1"/>
          </p:cNvSpPr>
          <p:nvPr>
            <p:ph idx="12" hasCustomPrompt="1"/>
          </p:nvPr>
        </p:nvSpPr>
        <p:spPr>
          <a:xfrm>
            <a:off x="2171700" y="1249681"/>
            <a:ext cx="9792500" cy="4724400"/>
          </a:xfrm>
        </p:spPr>
        <p:txBody>
          <a:bodyPr/>
          <a:lstStyle>
            <a:lvl1pPr marL="228600" indent="-228600">
              <a:buClr>
                <a:schemeClr val="accent2"/>
              </a:buClr>
              <a:buFont typeface="Wingdings" panose="05000000000000000000" pitchFamily="2" charset="2"/>
              <a:buChar char="§"/>
              <a:defRPr sz="2000">
                <a:solidFill>
                  <a:schemeClr val="accent2"/>
                </a:solidFill>
              </a:defRPr>
            </a:lvl1pPr>
            <a:lvl2pPr>
              <a:buClr>
                <a:schemeClr val="accent2"/>
              </a:buClr>
              <a:defRPr>
                <a:solidFill>
                  <a:schemeClr val="accent2"/>
                </a:solidFill>
              </a:defRPr>
            </a:lvl2pPr>
            <a:lvl3pPr marL="625475" indent="-173038">
              <a:buClr>
                <a:schemeClr val="accent2"/>
              </a:buClr>
              <a:buFont typeface="Cambria" panose="02040503050406030204" pitchFamily="18" charset="0"/>
              <a:buChar char="–"/>
              <a:defRPr>
                <a:solidFill>
                  <a:schemeClr val="accent2"/>
                </a:solidFill>
              </a:defRPr>
            </a:lvl3pPr>
          </a:lstStyle>
          <a:p>
            <a:pPr lvl="0"/>
            <a:r>
              <a:rPr lang="en-US" dirty="0"/>
              <a:t>Text level 1</a:t>
            </a:r>
          </a:p>
          <a:p>
            <a:pPr lvl="1"/>
            <a:r>
              <a:rPr lang="en-US" dirty="0"/>
              <a:t>Text level</a:t>
            </a:r>
            <a:r>
              <a:rPr lang="el-GR" dirty="0"/>
              <a:t> 2</a:t>
            </a:r>
            <a:endParaRPr lang="en-US" dirty="0"/>
          </a:p>
          <a:p>
            <a:pPr lvl="2"/>
            <a:r>
              <a:rPr lang="en-US" dirty="0"/>
              <a:t>Text level</a:t>
            </a:r>
            <a:r>
              <a:rPr lang="el-GR" dirty="0"/>
              <a:t> 3</a:t>
            </a:r>
            <a:endParaRPr lang="en-US" dirty="0"/>
          </a:p>
        </p:txBody>
      </p:sp>
      <p:sp>
        <p:nvSpPr>
          <p:cNvPr id="11" name="Slide Number Placeholder 19"/>
          <p:cNvSpPr>
            <a:spLocks noGrp="1"/>
          </p:cNvSpPr>
          <p:nvPr>
            <p:ph type="sldNum" sz="quarter" idx="4"/>
          </p:nvPr>
        </p:nvSpPr>
        <p:spPr>
          <a:xfrm>
            <a:off x="11496675" y="6373976"/>
            <a:ext cx="467525" cy="365125"/>
          </a:xfrm>
          <a:prstGeom prst="rect">
            <a:avLst/>
          </a:prstGeom>
        </p:spPr>
        <p:txBody>
          <a:bodyPr anchor="ctr"/>
          <a:lstStyle>
            <a:lvl1pPr algn="r">
              <a:defRPr sz="1200"/>
            </a:lvl1pPr>
          </a:lstStyle>
          <a:p>
            <a:fld id="{96E69268-9C8B-4EBF-A9EE-DC5DC2D48DC3}" type="slidenum">
              <a:rPr lang="en-US" smtClean="0"/>
              <a:pPr/>
              <a:t>‹#›</a:t>
            </a:fld>
            <a:endParaRPr lang="en-US" dirty="0"/>
          </a:p>
        </p:txBody>
      </p:sp>
      <p:sp>
        <p:nvSpPr>
          <p:cNvPr id="8" name="Footer Placeholder 3"/>
          <p:cNvSpPr>
            <a:spLocks noGrp="1"/>
          </p:cNvSpPr>
          <p:nvPr>
            <p:ph type="ftr" sz="quarter" idx="3"/>
          </p:nvPr>
        </p:nvSpPr>
        <p:spPr>
          <a:xfrm>
            <a:off x="84083" y="637397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spTree>
    <p:extLst>
      <p:ext uri="{BB962C8B-B14F-4D97-AF65-F5344CB8AC3E}">
        <p14:creationId xmlns:p14="http://schemas.microsoft.com/office/powerpoint/2010/main" val="2174508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6"/>
          <p:cNvSpPr/>
          <p:nvPr userDrawn="1"/>
        </p:nvSpPr>
        <p:spPr>
          <a:xfrm>
            <a:off x="0" y="5967531"/>
            <a:ext cx="12192000" cy="890469"/>
          </a:xfrm>
          <a:custGeom>
            <a:avLst/>
            <a:gdLst>
              <a:gd name="connsiteX0" fmla="*/ 0 w 9144000"/>
              <a:gd name="connsiteY0" fmla="*/ 0 h 620688"/>
              <a:gd name="connsiteX1" fmla="*/ 9144000 w 9144000"/>
              <a:gd name="connsiteY1" fmla="*/ 0 h 620688"/>
              <a:gd name="connsiteX2" fmla="*/ 9144000 w 9144000"/>
              <a:gd name="connsiteY2" fmla="*/ 620688 h 620688"/>
              <a:gd name="connsiteX3" fmla="*/ 0 w 9144000"/>
              <a:gd name="connsiteY3" fmla="*/ 620688 h 620688"/>
              <a:gd name="connsiteX4" fmla="*/ 0 w 9144000"/>
              <a:gd name="connsiteY4" fmla="*/ 0 h 620688"/>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5188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5188 h 625876"/>
              <a:gd name="connsiteX0" fmla="*/ 0 w 9144000"/>
              <a:gd name="connsiteY0" fmla="*/ 262640 h 625876"/>
              <a:gd name="connsiteX1" fmla="*/ 6569476 w 9144000"/>
              <a:gd name="connsiteY1" fmla="*/ 0 h 625876"/>
              <a:gd name="connsiteX2" fmla="*/ 9144000 w 9144000"/>
              <a:gd name="connsiteY2" fmla="*/ 5188 h 625876"/>
              <a:gd name="connsiteX3" fmla="*/ 9144000 w 9144000"/>
              <a:gd name="connsiteY3" fmla="*/ 625876 h 625876"/>
              <a:gd name="connsiteX4" fmla="*/ 0 w 9144000"/>
              <a:gd name="connsiteY4" fmla="*/ 625876 h 625876"/>
              <a:gd name="connsiteX5" fmla="*/ 0 w 9144000"/>
              <a:gd name="connsiteY5" fmla="*/ 262640 h 625876"/>
              <a:gd name="connsiteX0" fmla="*/ 0 w 9144000"/>
              <a:gd name="connsiteY0" fmla="*/ 257452 h 620688"/>
              <a:gd name="connsiteX1" fmla="*/ 9144000 w 9144000"/>
              <a:gd name="connsiteY1" fmla="*/ 21445 h 620688"/>
              <a:gd name="connsiteX2" fmla="*/ 9144000 w 9144000"/>
              <a:gd name="connsiteY2" fmla="*/ 0 h 620688"/>
              <a:gd name="connsiteX3" fmla="*/ 9144000 w 9144000"/>
              <a:gd name="connsiteY3" fmla="*/ 620688 h 620688"/>
              <a:gd name="connsiteX4" fmla="*/ 0 w 9144000"/>
              <a:gd name="connsiteY4" fmla="*/ 620688 h 620688"/>
              <a:gd name="connsiteX5" fmla="*/ 0 w 9144000"/>
              <a:gd name="connsiteY5" fmla="*/ 257452 h 62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620688">
                <a:moveTo>
                  <a:pt x="0" y="257452"/>
                </a:moveTo>
                <a:cubicBezTo>
                  <a:pt x="2189825" y="255723"/>
                  <a:pt x="7433569" y="413792"/>
                  <a:pt x="9144000" y="21445"/>
                </a:cubicBezTo>
                <a:lnTo>
                  <a:pt x="9144000" y="0"/>
                </a:lnTo>
                <a:lnTo>
                  <a:pt x="9144000" y="620688"/>
                </a:lnTo>
                <a:lnTo>
                  <a:pt x="0" y="620688"/>
                </a:lnTo>
                <a:lnTo>
                  <a:pt x="0" y="257452"/>
                </a:lnTo>
                <a:close/>
              </a:path>
            </a:pathLst>
          </a:custGeom>
          <a:solidFill>
            <a:srgbClr val="DDE3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251029" y="104296"/>
            <a:ext cx="9908040" cy="970626"/>
          </a:xfrm>
          <a:prstGeom prst="rect">
            <a:avLst/>
          </a:prstGeom>
        </p:spPr>
        <p:txBody>
          <a:bodyPr vert="horz" lIns="91440" tIns="45720" rIns="91440" bIns="45720" rtlCol="0" anchor="b">
            <a:normAutofit/>
          </a:bodyPr>
          <a:lstStyle/>
          <a:p>
            <a:pPr lvl="0"/>
            <a:r>
              <a:rPr lang="en-US" dirty="0"/>
              <a:t>Title</a:t>
            </a:r>
          </a:p>
        </p:txBody>
      </p:sp>
      <p:sp>
        <p:nvSpPr>
          <p:cNvPr id="18" name="Slide Number Placeholder 19"/>
          <p:cNvSpPr>
            <a:spLocks noGrp="1"/>
          </p:cNvSpPr>
          <p:nvPr>
            <p:ph type="sldNum" sz="quarter" idx="4"/>
          </p:nvPr>
        </p:nvSpPr>
        <p:spPr>
          <a:xfrm>
            <a:off x="11496675" y="6428725"/>
            <a:ext cx="467525" cy="365125"/>
          </a:xfrm>
          <a:prstGeom prst="rect">
            <a:avLst/>
          </a:prstGeom>
        </p:spPr>
        <p:txBody>
          <a:bodyPr anchor="ctr"/>
          <a:lstStyle>
            <a:lvl1pPr algn="r">
              <a:defRPr sz="1200">
                <a:solidFill>
                  <a:schemeClr val="accent2"/>
                </a:solidFill>
              </a:defRPr>
            </a:lvl1pPr>
          </a:lstStyle>
          <a:p>
            <a:fld id="{96E69268-9C8B-4EBF-A9EE-DC5DC2D48DC3}" type="slidenum">
              <a:rPr lang="en-US" smtClean="0"/>
              <a:pPr/>
              <a:t>‹#›</a:t>
            </a:fld>
            <a:endParaRPr lang="en-US" dirty="0"/>
          </a:p>
        </p:txBody>
      </p:sp>
      <p:cxnSp>
        <p:nvCxnSpPr>
          <p:cNvPr id="19" name="Straight Connector 18"/>
          <p:cNvCxnSpPr/>
          <p:nvPr userDrawn="1"/>
        </p:nvCxnSpPr>
        <p:spPr>
          <a:xfrm flipV="1">
            <a:off x="11414620" y="6431287"/>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3773993" y="6431287"/>
            <a:ext cx="0" cy="360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251029" y="1015463"/>
            <a:ext cx="1625396" cy="6448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 Placeholder 2"/>
          <p:cNvSpPr>
            <a:spLocks noGrp="1"/>
          </p:cNvSpPr>
          <p:nvPr>
            <p:ph type="body" idx="1"/>
          </p:nvPr>
        </p:nvSpPr>
        <p:spPr>
          <a:xfrm>
            <a:off x="229156" y="1182192"/>
            <a:ext cx="11737187" cy="4787872"/>
          </a:xfrm>
          <a:prstGeom prst="rect">
            <a:avLst/>
          </a:prstGeom>
        </p:spPr>
        <p:txBody>
          <a:bodyPr vert="horz" lIns="91440" tIns="45720" rIns="91440" bIns="45720" rtlCol="0">
            <a:normAutofit/>
          </a:bodyPr>
          <a:lstStyle/>
          <a:p>
            <a:pPr lvl="0"/>
            <a:r>
              <a:rPr lang="en-US" dirty="0"/>
              <a:t>Text level 1</a:t>
            </a:r>
          </a:p>
          <a:p>
            <a:pPr lvl="1"/>
            <a:r>
              <a:rPr lang="en-US" dirty="0"/>
              <a:t>Text level 2</a:t>
            </a:r>
          </a:p>
          <a:p>
            <a:pPr lvl="2"/>
            <a:r>
              <a:rPr lang="en-US" dirty="0"/>
              <a:t>Text level 3</a:t>
            </a:r>
          </a:p>
        </p:txBody>
      </p:sp>
      <p:sp>
        <p:nvSpPr>
          <p:cNvPr id="12" name="Rectangle 3"/>
          <p:cNvSpPr/>
          <p:nvPr userDrawn="1"/>
        </p:nvSpPr>
        <p:spPr>
          <a:xfrm>
            <a:off x="0" y="3560"/>
            <a:ext cx="9261446" cy="210941"/>
          </a:xfrm>
          <a:custGeom>
            <a:avLst/>
            <a:gdLst/>
            <a:ahLst/>
            <a:cxnLst/>
            <a:rect l="l" t="t" r="r" b="b"/>
            <a:pathLst>
              <a:path w="5535740" h="288032">
                <a:moveTo>
                  <a:pt x="0" y="0"/>
                </a:moveTo>
                <a:lnTo>
                  <a:pt x="5535740" y="0"/>
                </a:lnTo>
                <a:lnTo>
                  <a:pt x="5535740" y="40584"/>
                </a:lnTo>
                <a:cubicBezTo>
                  <a:pt x="5535740" y="163479"/>
                  <a:pt x="5446151" y="265448"/>
                  <a:pt x="5328592" y="283969"/>
                </a:cubicBezTo>
                <a:lnTo>
                  <a:pt x="5328592" y="288032"/>
                </a:lnTo>
                <a:lnTo>
                  <a:pt x="5288292" y="288032"/>
                </a:lnTo>
                <a:lnTo>
                  <a:pt x="4487044" y="288032"/>
                </a:lnTo>
                <a:lnTo>
                  <a:pt x="0" y="2880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l-GR">
              <a:solidFill>
                <a:schemeClr val="accent2"/>
              </a:solidFill>
            </a:endParaRPr>
          </a:p>
        </p:txBody>
      </p:sp>
      <p:sp>
        <p:nvSpPr>
          <p:cNvPr id="16" name="Footer Placeholder 3"/>
          <p:cNvSpPr>
            <a:spLocks noGrp="1"/>
          </p:cNvSpPr>
          <p:nvPr>
            <p:ph type="ftr" sz="quarter" idx="3"/>
          </p:nvPr>
        </p:nvSpPr>
        <p:spPr>
          <a:xfrm>
            <a:off x="84083" y="6404806"/>
            <a:ext cx="11330537" cy="412962"/>
          </a:xfrm>
          <a:prstGeom prst="rect">
            <a:avLst/>
          </a:prstGeom>
        </p:spPr>
        <p:txBody>
          <a:bodyPr numCol="3" spcCol="0" anchor="ctr"/>
          <a:lstStyle>
            <a:lvl1pPr algn="ctr">
              <a:defRPr sz="1200" b="1">
                <a:solidFill>
                  <a:schemeClr val="accent2"/>
                </a:solidFill>
              </a:defRPr>
            </a:lvl1pPr>
          </a:lstStyle>
          <a:p>
            <a:pPr algn="l"/>
            <a:r>
              <a:rPr lang="en-US" dirty="0"/>
              <a:t>Division</a:t>
            </a:r>
            <a:r>
              <a:rPr lang="el-GR" dirty="0"/>
              <a:t> [ΧΧΧΧΧΧΧΧΧΧΧΧΧ]                                                         </a:t>
            </a:r>
            <a:r>
              <a:rPr lang="en-US" dirty="0"/>
              <a:t>Section</a:t>
            </a:r>
            <a:r>
              <a:rPr lang="el-GR" dirty="0"/>
              <a:t> [ΧΧΧΧΧΧΧΧΧΧΧΧΧ]   </a:t>
            </a:r>
            <a:endParaRPr lang="en-US" dirty="0"/>
          </a:p>
        </p:txBody>
      </p:sp>
      <p:pic>
        <p:nvPicPr>
          <p:cNvPr id="14" name="Picture 2"/>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0556643" y="87583"/>
            <a:ext cx="1409700" cy="987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1910057-FB44-D331-F3E3-30B590B7D3D8}"/>
              </a:ext>
            </a:extLst>
          </p:cNvPr>
          <p:cNvSpPr txBox="1"/>
          <p:nvPr userDrawn="1">
            <p:extLst>
              <p:ext uri="{1162E1C5-73C7-4A58-AE30-91384D911F3F}">
                <p184:classification xmlns:p184="http://schemas.microsoft.com/office/powerpoint/2018/4/main" val="hdr"/>
              </p:ext>
            </p:extLst>
          </p:nvPr>
        </p:nvSpPr>
        <p:spPr>
          <a:xfrm>
            <a:off x="5711000" y="63500"/>
            <a:ext cx="1112837" cy="152400"/>
          </a:xfrm>
          <a:prstGeom prst="rect">
            <a:avLst/>
          </a:prstGeom>
        </p:spPr>
        <p:txBody>
          <a:bodyPr horzOverflow="overflow" lIns="0" tIns="0" rIns="0" bIns="0">
            <a:spAutoFit/>
          </a:bodyPr>
          <a:lstStyle/>
          <a:p>
            <a:pPr algn="l"/>
            <a:r>
              <a:rPr lang="el-GR" sz="1000">
                <a:solidFill>
                  <a:srgbClr val="000000">
                    <a:alpha val="50000"/>
                  </a:srgbClr>
                </a:solidFill>
                <a:latin typeface="Calibri" panose="020F0502020204030204" pitchFamily="34" charset="0"/>
                <a:cs typeface="Calibri" panose="020F0502020204030204" pitchFamily="34" charset="0"/>
              </a:rPr>
              <a:t>ΕΜΠΙΣΤΕΥΤΙΚΟ           </a:t>
            </a:r>
          </a:p>
        </p:txBody>
      </p:sp>
    </p:spTree>
    <p:extLst>
      <p:ext uri="{BB962C8B-B14F-4D97-AF65-F5344CB8AC3E}">
        <p14:creationId xmlns:p14="http://schemas.microsoft.com/office/powerpoint/2010/main" val="2228509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1" r:id="rId20"/>
    <p:sldLayoutId id="2147483682" r:id="rId2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p15:clr>
            <a:srgbClr val="F26B43"/>
          </p15:clr>
        </p15:guide>
        <p15:guide id="2" pos="7537">
          <p15:clr>
            <a:srgbClr val="F26B43"/>
          </p15:clr>
        </p15:guide>
        <p15:guide id="3" pos="143">
          <p15:clr>
            <a:srgbClr val="F26B43"/>
          </p15:clr>
        </p15:guide>
        <p15:guide id="4" orient="horz" pos="42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ecb.europa.eu/ecb/educational/explainers/tell-me/html/what-is-monetary-policy.el.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www.ecb.europa.eu/press/pressconf/2013/html/is130704.el.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30241" y="2066897"/>
            <a:ext cx="6362058" cy="3982339"/>
          </a:xfrm>
        </p:spPr>
        <p:txBody>
          <a:bodyPr>
            <a:normAutofit/>
          </a:bodyPr>
          <a:lstStyle/>
          <a:p>
            <a:pPr algn="ctr"/>
            <a:r>
              <a:rPr lang="el-GR" altLang="el-GR" sz="4000" dirty="0"/>
              <a:t>Η Νομισματική Πολιτική της Ευρωπαϊκής Κεντρικής Τράπεζας</a:t>
            </a:r>
            <a:br>
              <a:rPr lang="el-GR" altLang="el-GR" sz="4000" dirty="0"/>
            </a:br>
            <a:br>
              <a:rPr lang="en-US" sz="1600" dirty="0"/>
            </a:br>
            <a:br>
              <a:rPr lang="en-US" sz="1600" dirty="0"/>
            </a:br>
            <a:endParaRPr lang="en-US" sz="1600" dirty="0"/>
          </a:p>
        </p:txBody>
      </p:sp>
      <p:sp>
        <p:nvSpPr>
          <p:cNvPr id="6" name="Footer Placeholder 5"/>
          <p:cNvSpPr txBox="1">
            <a:spLocks/>
          </p:cNvSpPr>
          <p:nvPr/>
        </p:nvSpPr>
        <p:spPr>
          <a:xfrm>
            <a:off x="84082"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a:t>
            </a:r>
          </a:p>
        </p:txBody>
      </p:sp>
      <p:sp>
        <p:nvSpPr>
          <p:cNvPr id="7"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               Bank</a:t>
            </a:r>
            <a:r>
              <a:rPr kumimoji="0" lang="en-US" sz="1200" b="1" i="0" u="none" strike="noStrike" kern="1200" cap="none" spc="0" normalizeH="0" noProof="0" dirty="0">
                <a:ln>
                  <a:noFill/>
                </a:ln>
                <a:solidFill>
                  <a:srgbClr val="123663"/>
                </a:solidFill>
                <a:effectLst/>
                <a:uLnTx/>
                <a:uFillTx/>
                <a:latin typeface="Calibri" panose="020F0502020204030204"/>
                <a:ea typeface="+mn-ea"/>
                <a:cs typeface="+mn-cs"/>
              </a:rPr>
              <a:t>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2742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6" name="Picture 5"/>
          <p:cNvPicPr/>
          <p:nvPr/>
        </p:nvPicPr>
        <p:blipFill>
          <a:blip r:embed="rId3"/>
          <a:stretch>
            <a:fillRect/>
          </a:stretch>
        </p:blipFill>
        <p:spPr>
          <a:xfrm>
            <a:off x="1780674" y="1229360"/>
            <a:ext cx="7267073" cy="4786429"/>
          </a:xfrm>
          <a:prstGeom prst="rect">
            <a:avLst/>
          </a:prstGeom>
        </p:spPr>
      </p:pic>
      <p:sp>
        <p:nvSpPr>
          <p:cNvPr id="7" name="Rectangle 6"/>
          <p:cNvSpPr/>
          <p:nvPr/>
        </p:nvSpPr>
        <p:spPr>
          <a:xfrm>
            <a:off x="84081" y="385005"/>
            <a:ext cx="4597734" cy="492122"/>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Πράξεις ανοικτής αγοράς: Σύνοψη</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557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625642" y="1072006"/>
            <a:ext cx="11194967" cy="5141920"/>
          </a:xfrm>
          <a:prstGeom prst="rect">
            <a:avLst/>
          </a:prstGeom>
        </p:spPr>
        <p:txBody>
          <a:bodyPr wrap="square">
            <a:spAutoFit/>
          </a:bodyPr>
          <a:lstStyle/>
          <a:p>
            <a:pPr fontAlgn="base">
              <a:lnSpc>
                <a:spcPct val="115000"/>
              </a:lnSpc>
              <a:spcAft>
                <a:spcPts val="0"/>
              </a:spcAft>
            </a:pPr>
            <a:r>
              <a:rPr lang="el-GR" b="1" dirty="0">
                <a:latin typeface="Calibri" panose="020F0502020204030204" pitchFamily="34" charset="0"/>
                <a:ea typeface="Times New Roman" panose="02020603050405020304" pitchFamily="18" charset="0"/>
              </a:rPr>
              <a:t>Τι είναι οι </a:t>
            </a:r>
            <a:r>
              <a:rPr lang="el-GR" b="1" dirty="0" err="1">
                <a:latin typeface="Calibri" panose="020F0502020204030204" pitchFamily="34" charset="0"/>
                <a:ea typeface="Times New Roman" panose="02020603050405020304" pitchFamily="18" charset="0"/>
              </a:rPr>
              <a:t>στοχευμένες</a:t>
            </a:r>
            <a:r>
              <a:rPr lang="el-GR" b="1" dirty="0">
                <a:latin typeface="Calibri" panose="020F0502020204030204" pitchFamily="34" charset="0"/>
                <a:ea typeface="Times New Roman" panose="02020603050405020304" pitchFamily="18" charset="0"/>
              </a:rPr>
              <a:t> πράξεις πιο μακροπρόθεσμης </a:t>
            </a:r>
            <a:r>
              <a:rPr lang="el-GR" b="1" dirty="0" err="1">
                <a:latin typeface="Calibri" panose="020F0502020204030204" pitchFamily="34" charset="0"/>
                <a:ea typeface="Times New Roman" panose="02020603050405020304" pitchFamily="18" charset="0"/>
              </a:rPr>
              <a:t>αναχρηματοδότησης</a:t>
            </a:r>
            <a:r>
              <a:rPr lang="el-GR" b="1" dirty="0">
                <a:latin typeface="Calibri" panose="020F0502020204030204" pitchFamily="34" charset="0"/>
                <a:ea typeface="Times New Roman" panose="02020603050405020304" pitchFamily="18" charset="0"/>
              </a:rPr>
              <a:t>;</a:t>
            </a:r>
            <a:endParaRPr lang="el-GR" sz="3600" b="1" dirty="0">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dirty="0">
                <a:latin typeface="Calibri" panose="020F0502020204030204" pitchFamily="34" charset="0"/>
                <a:ea typeface="Times New Roman" panose="02020603050405020304" pitchFamily="18" charset="0"/>
              </a:rPr>
              <a:t>Μέσω των </a:t>
            </a:r>
            <a:r>
              <a:rPr lang="en-US" dirty="0">
                <a:latin typeface="Calibri" panose="020F0502020204030204" pitchFamily="34" charset="0"/>
                <a:ea typeface="Times New Roman" panose="02020603050405020304" pitchFamily="18" charset="0"/>
              </a:rPr>
              <a:t>TLTRO</a:t>
            </a:r>
            <a:r>
              <a:rPr lang="el-GR" dirty="0">
                <a:latin typeface="Calibri" panose="020F0502020204030204" pitchFamily="34" charset="0"/>
                <a:ea typeface="Times New Roman" panose="02020603050405020304" pitchFamily="18" charset="0"/>
              </a:rPr>
              <a:t>, η ΕΚΤ παρέχει στις τράπεζες πιο μακροπρόθεσμα δάνεια με ευνοϊκό κόστος και τις ενθαρρύνει να χορηγούν με τη σειρά τους δάνεια στις επιχειρήσεις και τους καταναλωτές στη ζώνη του ευρώ. Έτσι, το κόστος δανεισμού διατηρείται χαμηλό και στηρίζονται οι δαπάνες και οι επενδύσεις.</a:t>
            </a:r>
            <a:endParaRPr lang="en-US" dirty="0">
              <a:latin typeface="Times New Roman" panose="02020603050405020304" pitchFamily="18" charset="0"/>
              <a:ea typeface="Times New Roman" panose="02020603050405020304" pitchFamily="18" charset="0"/>
            </a:endParaRPr>
          </a:p>
          <a:p>
            <a:pPr fontAlgn="base">
              <a:lnSpc>
                <a:spcPct val="115000"/>
              </a:lnSpc>
              <a:spcAft>
                <a:spcPts val="2250"/>
              </a:spcAft>
            </a:pPr>
            <a:r>
              <a:rPr lang="el-GR" dirty="0">
                <a:latin typeface="Calibri" panose="020F0502020204030204" pitchFamily="34" charset="0"/>
                <a:ea typeface="Times New Roman" panose="02020603050405020304" pitchFamily="18" charset="0"/>
              </a:rPr>
              <a:t>Οι </a:t>
            </a:r>
            <a:r>
              <a:rPr lang="en-US" dirty="0">
                <a:latin typeface="Calibri" panose="020F0502020204030204" pitchFamily="34" charset="0"/>
                <a:ea typeface="Times New Roman" panose="02020603050405020304" pitchFamily="18" charset="0"/>
              </a:rPr>
              <a:t>TLTRO</a:t>
            </a:r>
            <a:r>
              <a:rPr lang="el-GR" dirty="0">
                <a:latin typeface="Calibri" panose="020F0502020204030204" pitchFamily="34" charset="0"/>
                <a:ea typeface="Times New Roman" panose="02020603050405020304" pitchFamily="18" charset="0"/>
              </a:rPr>
              <a:t> διαφέρουν από τις πράξεις κύριας </a:t>
            </a:r>
            <a:r>
              <a:rPr lang="el-GR" dirty="0" err="1">
                <a:latin typeface="Calibri" panose="020F0502020204030204" pitchFamily="34" charset="0"/>
                <a:ea typeface="Times New Roman" panose="02020603050405020304" pitchFamily="18" charset="0"/>
              </a:rPr>
              <a:t>αναχρηματοδότησης</a:t>
            </a:r>
            <a:r>
              <a:rPr lang="el-GR" dirty="0">
                <a:latin typeface="Calibri" panose="020F0502020204030204" pitchFamily="34" charset="0"/>
                <a:ea typeface="Times New Roman" panose="02020603050405020304" pitchFamily="18" charset="0"/>
              </a:rPr>
              <a:t> για τρεις ξεχωριστούς λόγους:</a:t>
            </a:r>
            <a:endParaRPr lang="el-GR" dirty="0">
              <a:latin typeface="Times New Roman" panose="02020603050405020304" pitchFamily="18" charset="0"/>
              <a:ea typeface="Times New Roman" panose="02020603050405020304" pitchFamily="18" charset="0"/>
            </a:endParaRPr>
          </a:p>
          <a:p>
            <a:pPr marL="342900" lvl="0" indent="-342900" fontAlgn="base">
              <a:lnSpc>
                <a:spcPct val="115000"/>
              </a:lnSpc>
              <a:spcAft>
                <a:spcPts val="0"/>
              </a:spcAft>
              <a:buFont typeface="Arial" panose="020B0604020202020204" pitchFamily="34" charset="0"/>
              <a:buChar char="•"/>
              <a:tabLst>
                <a:tab pos="457200" algn="l"/>
              </a:tabLst>
            </a:pPr>
            <a:r>
              <a:rPr lang="el-GR" dirty="0">
                <a:latin typeface="Calibri" panose="020F0502020204030204" pitchFamily="34" charset="0"/>
                <a:ea typeface="Calibri" panose="020F0502020204030204" pitchFamily="34" charset="0"/>
                <a:cs typeface="Calibri" panose="020F0502020204030204" pitchFamily="34" charset="0"/>
              </a:rPr>
              <a:t>Οι </a:t>
            </a:r>
            <a:r>
              <a:rPr lang="en-US" dirty="0">
                <a:latin typeface="Calibri" panose="020F0502020204030204" pitchFamily="34" charset="0"/>
                <a:ea typeface="Calibri" panose="020F0502020204030204" pitchFamily="34" charset="0"/>
                <a:cs typeface="Calibri" panose="020F0502020204030204" pitchFamily="34" charset="0"/>
              </a:rPr>
              <a:t>TLTRO</a:t>
            </a:r>
            <a:r>
              <a:rPr lang="el-GR" dirty="0">
                <a:latin typeface="Calibri" panose="020F0502020204030204" pitchFamily="34" charset="0"/>
                <a:ea typeface="Calibri" panose="020F0502020204030204" pitchFamily="34" charset="0"/>
                <a:cs typeface="Calibri" panose="020F0502020204030204" pitchFamily="34" charset="0"/>
              </a:rPr>
              <a:t> είναι </a:t>
            </a:r>
            <a:r>
              <a:rPr lang="el-GR" u="sng" dirty="0">
                <a:latin typeface="Calibri" panose="020F0502020204030204" pitchFamily="34" charset="0"/>
                <a:ea typeface="Calibri" panose="020F0502020204030204" pitchFamily="34" charset="0"/>
                <a:cs typeface="Calibri" panose="020F0502020204030204" pitchFamily="34" charset="0"/>
              </a:rPr>
              <a:t>ειδικά </a:t>
            </a:r>
            <a:r>
              <a:rPr lang="el-GR" u="sng" dirty="0" err="1">
                <a:latin typeface="Calibri" panose="020F0502020204030204" pitchFamily="34" charset="0"/>
                <a:ea typeface="Calibri" panose="020F0502020204030204" pitchFamily="34" charset="0"/>
                <a:cs typeface="Calibri" panose="020F0502020204030204" pitchFamily="34" charset="0"/>
              </a:rPr>
              <a:t>στοχευμένες</a:t>
            </a:r>
            <a:r>
              <a:rPr lang="el-GR" u="sng" dirty="0">
                <a:latin typeface="Calibri" panose="020F0502020204030204" pitchFamily="34" charset="0"/>
                <a:ea typeface="Calibri" panose="020F0502020204030204" pitchFamily="34" charset="0"/>
                <a:cs typeface="Calibri" panose="020F0502020204030204" pitchFamily="34" charset="0"/>
              </a:rPr>
              <a:t> στη διατήρηση ή την αύξηση των δανείων που χορηγούν οι τράπεζες στις επιχειρήσεις και τους καταναλωτές</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Font typeface="Arial" panose="020B0604020202020204" pitchFamily="34" charset="0"/>
              <a:buChar char="•"/>
              <a:tabLst>
                <a:tab pos="457200" algn="l"/>
              </a:tabLst>
            </a:pPr>
            <a:r>
              <a:rPr lang="el-GR" dirty="0">
                <a:latin typeface="Calibri" panose="020F0502020204030204" pitchFamily="34" charset="0"/>
                <a:ea typeface="Calibri" panose="020F0502020204030204" pitchFamily="34" charset="0"/>
                <a:cs typeface="Calibri" panose="020F0502020204030204" pitchFamily="34" charset="0"/>
              </a:rPr>
              <a:t>Οι </a:t>
            </a:r>
            <a:r>
              <a:rPr lang="en-US" dirty="0">
                <a:latin typeface="Calibri" panose="020F0502020204030204" pitchFamily="34" charset="0"/>
                <a:ea typeface="Calibri" panose="020F0502020204030204" pitchFamily="34" charset="0"/>
                <a:cs typeface="Calibri" panose="020F0502020204030204" pitchFamily="34" charset="0"/>
              </a:rPr>
              <a:t>TLTRO</a:t>
            </a:r>
            <a:r>
              <a:rPr lang="el-GR" dirty="0">
                <a:latin typeface="Calibri" panose="020F0502020204030204" pitchFamily="34" charset="0"/>
                <a:ea typeface="Calibri" panose="020F0502020204030204" pitchFamily="34" charset="0"/>
                <a:cs typeface="Calibri" panose="020F0502020204030204" pitchFamily="34" charset="0"/>
              </a:rPr>
              <a:t> διενεργούνται με συγκεκριμένους όρους. Οι τράπεζες λαμβάνουν φθηνές πιστώσεις από την ΕΚΤ μόνο εάν διοχετεύουν με τη σειρά τους το χρήμα σε ιδιώτες και επιχειρήσεις με τη μορφή δανείων. Όσο περισσότερα δάνεια έχει χορηγήσει η τράπεζα σε επιχειρήσεις και νοικοκυριά πριν από την έναρξη των πράξεων, τόσο περισσότερα χρήματα μπορεί να δανειστεί μέσω των </a:t>
            </a:r>
            <a:r>
              <a:rPr lang="en-US" dirty="0">
                <a:latin typeface="Calibri" panose="020F0502020204030204" pitchFamily="34" charset="0"/>
                <a:ea typeface="Calibri" panose="020F0502020204030204" pitchFamily="34" charset="0"/>
                <a:cs typeface="Calibri" panose="020F0502020204030204" pitchFamily="34" charset="0"/>
              </a:rPr>
              <a:t>TLTRO</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15000"/>
              </a:lnSpc>
              <a:spcAft>
                <a:spcPts val="0"/>
              </a:spcAft>
              <a:buFont typeface="Arial" panose="020B0604020202020204" pitchFamily="34" charset="0"/>
              <a:buChar char="•"/>
              <a:tabLst>
                <a:tab pos="457200" algn="l"/>
              </a:tabLst>
            </a:pPr>
            <a:r>
              <a:rPr lang="el-GR" dirty="0">
                <a:latin typeface="Calibri" panose="020F0502020204030204" pitchFamily="34" charset="0"/>
                <a:ea typeface="Calibri" panose="020F0502020204030204" pitchFamily="34" charset="0"/>
                <a:cs typeface="Calibri" panose="020F0502020204030204" pitchFamily="34" charset="0"/>
              </a:rPr>
              <a:t>Οι </a:t>
            </a:r>
            <a:r>
              <a:rPr lang="en-US" dirty="0">
                <a:latin typeface="Calibri" panose="020F0502020204030204" pitchFamily="34" charset="0"/>
                <a:ea typeface="Calibri" panose="020F0502020204030204" pitchFamily="34" charset="0"/>
                <a:cs typeface="Calibri" panose="020F0502020204030204" pitchFamily="34" charset="0"/>
              </a:rPr>
              <a:t>TLTRO</a:t>
            </a:r>
            <a:r>
              <a:rPr lang="el-GR" dirty="0">
                <a:latin typeface="Calibri" panose="020F0502020204030204" pitchFamily="34" charset="0"/>
                <a:ea typeface="Calibri" panose="020F0502020204030204" pitchFamily="34" charset="0"/>
                <a:cs typeface="Calibri" panose="020F0502020204030204" pitchFamily="34" charset="0"/>
              </a:rPr>
              <a:t> παρέχουν πιο μακροπρόθεσμα δάνεια, τα οποία αποπληρώνονται έπειτα από </a:t>
            </a:r>
            <a:r>
              <a:rPr lang="el-GR" u="sng" dirty="0">
                <a:latin typeface="Calibri" panose="020F0502020204030204" pitchFamily="34" charset="0"/>
                <a:ea typeface="Calibri" panose="020F0502020204030204" pitchFamily="34" charset="0"/>
                <a:cs typeface="Calibri" panose="020F0502020204030204" pitchFamily="34" charset="0"/>
              </a:rPr>
              <a:t>τέσσερα χρόνια</a:t>
            </a:r>
            <a:r>
              <a:rPr lang="el-GR" dirty="0">
                <a:latin typeface="Calibri" panose="020F0502020204030204" pitchFamily="34" charset="0"/>
                <a:ea typeface="Calibri" panose="020F0502020204030204" pitchFamily="34" charset="0"/>
                <a:cs typeface="Calibri" panose="020F0502020204030204" pitchFamily="34" charset="0"/>
              </a:rPr>
              <a:t>. Ο χρονικός ορίζοντας αποπληρωμής τους είναι δηλαδή πολύ μακρύτερος σε σχέση με ό,τι ισχύει για τις κανονικές πράξεις παροχής ρευστότητας της ΕΚΤ. Έτσι, οι τράπεζες εξασφαλίζουν σταθερή και αξιόπιστη χρηματοδότηση.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4081" y="385005"/>
            <a:ext cx="9424375" cy="517065"/>
          </a:xfrm>
          <a:prstGeom prst="rect">
            <a:avLst/>
          </a:prstGeom>
        </p:spPr>
        <p:txBody>
          <a:bodyPr wrap="none">
            <a:spAutoFit/>
          </a:bodyPr>
          <a:lstStyle/>
          <a:p>
            <a:pPr>
              <a:lnSpc>
                <a:spcPct val="115000"/>
              </a:lnSpc>
              <a:spcAft>
                <a:spcPts val="800"/>
              </a:spcAft>
            </a:pPr>
            <a:r>
              <a:rPr lang="el-GR" sz="2400" b="1" dirty="0" err="1">
                <a:latin typeface="Calibri" panose="020F0502020204030204" pitchFamily="34" charset="0"/>
                <a:ea typeface="Times New Roman" panose="02020603050405020304" pitchFamily="18" charset="0"/>
              </a:rPr>
              <a:t>Στοχευμένες</a:t>
            </a:r>
            <a:r>
              <a:rPr lang="el-GR" sz="2400" b="1" dirty="0">
                <a:latin typeface="Calibri" panose="020F0502020204030204" pitchFamily="34" charset="0"/>
                <a:ea typeface="Times New Roman" panose="02020603050405020304" pitchFamily="18" charset="0"/>
              </a:rPr>
              <a:t> πράξεις πιο μακροπρόθεσμης </a:t>
            </a:r>
            <a:r>
              <a:rPr lang="el-GR" sz="2400" b="1" dirty="0" err="1">
                <a:latin typeface="Calibri" panose="020F0502020204030204" pitchFamily="34" charset="0"/>
                <a:ea typeface="Times New Roman" panose="02020603050405020304" pitchFamily="18" charset="0"/>
              </a:rPr>
              <a:t>αναχρηματοδότησης</a:t>
            </a:r>
            <a:r>
              <a:rPr lang="el-GR" sz="2400" b="1" dirty="0">
                <a:latin typeface="Calibri" panose="020F0502020204030204" pitchFamily="34" charset="0"/>
                <a:ea typeface="Times New Roman" panose="02020603050405020304" pitchFamily="18" charset="0"/>
              </a:rPr>
              <a:t> </a:t>
            </a:r>
            <a:r>
              <a:rPr lang="en-US" sz="2400" b="1" dirty="0">
                <a:latin typeface="Calibri" panose="020F0502020204030204" pitchFamily="34" charset="0"/>
                <a:ea typeface="Times New Roman" panose="02020603050405020304" pitchFamily="18" charset="0"/>
              </a:rPr>
              <a:t>TLTROs</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567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6" name="Picture 5"/>
          <p:cNvPicPr/>
          <p:nvPr/>
        </p:nvPicPr>
        <p:blipFill>
          <a:blip r:embed="rId3"/>
          <a:stretch>
            <a:fillRect/>
          </a:stretch>
        </p:blipFill>
        <p:spPr>
          <a:xfrm>
            <a:off x="1828800" y="1118937"/>
            <a:ext cx="7303168" cy="4920916"/>
          </a:xfrm>
          <a:prstGeom prst="rect">
            <a:avLst/>
          </a:prstGeom>
        </p:spPr>
      </p:pic>
      <p:sp>
        <p:nvSpPr>
          <p:cNvPr id="2" name="Rectangle 1"/>
          <p:cNvSpPr/>
          <p:nvPr/>
        </p:nvSpPr>
        <p:spPr>
          <a:xfrm>
            <a:off x="227786" y="431936"/>
            <a:ext cx="6287875" cy="517065"/>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Πράξεις Ανοικτής Αγοράς του </a:t>
            </a:r>
            <a:r>
              <a:rPr lang="el-GR" sz="2400" b="1" dirty="0" err="1">
                <a:latin typeface="Calibri" panose="020F0502020204030204" pitchFamily="34" charset="0"/>
                <a:ea typeface="Calibri" panose="020F0502020204030204" pitchFamily="34" charset="0"/>
                <a:cs typeface="Calibri" panose="020F0502020204030204" pitchFamily="34" charset="0"/>
              </a:rPr>
              <a:t>Ευρωσυστήματος</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807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500940"/>
            <a:ext cx="6297000" cy="3824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123663"/>
              </a:buClr>
              <a:buNone/>
              <a:defRPr/>
            </a:pPr>
            <a:r>
              <a:rPr lang="el-GR" sz="2400" b="1" dirty="0">
                <a:latin typeface="Calibri" panose="020F0502020204030204" pitchFamily="34" charset="0"/>
                <a:ea typeface="Calibri" panose="020F0502020204030204" pitchFamily="34" charset="0"/>
                <a:cs typeface="Calibri" panose="020F0502020204030204" pitchFamily="34" charset="0"/>
              </a:rPr>
              <a:t>Τα Ελάχιστα Αποθεματικά</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73414" y="1229360"/>
            <a:ext cx="11357811" cy="4426853"/>
          </a:xfrm>
          <a:prstGeom prst="rect">
            <a:avLst/>
          </a:prstGeom>
        </p:spPr>
        <p:txBody>
          <a:bodyPr wrap="square">
            <a:spAutoFit/>
          </a:bodyPr>
          <a:lstStyle/>
          <a:p>
            <a:pPr>
              <a:lnSpc>
                <a:spcPct val="115000"/>
              </a:lnSpc>
              <a:spcAft>
                <a:spcPts val="800"/>
              </a:spcAft>
            </a:pPr>
            <a:r>
              <a:rPr lang="el-GR" sz="2000" dirty="0">
                <a:latin typeface="Calibri" panose="020F0502020204030204" pitchFamily="34" charset="0"/>
                <a:ea typeface="Calibri" panose="020F0502020204030204" pitchFamily="34" charset="0"/>
                <a:cs typeface="Calibri" panose="020F0502020204030204" pitchFamily="34" charset="0"/>
              </a:rPr>
              <a:t>Η ΕΚΤ απαιτεί από όλα τα πιστωτικά ιδρύματα να τηρούν ένα ορισμένο ύψος κεφαλαίων σ</a:t>
            </a:r>
            <a:r>
              <a:rPr lang="el-GR" sz="2000" u="sng" dirty="0">
                <a:latin typeface="Calibri" panose="020F0502020204030204" pitchFamily="34" charset="0"/>
                <a:ea typeface="Calibri" panose="020F0502020204030204" pitchFamily="34" charset="0"/>
                <a:cs typeface="Calibri" panose="020F0502020204030204" pitchFamily="34" charset="0"/>
              </a:rPr>
              <a:t>ε λογαριασμούς στις εθνικές κεντρικές τράπεζες</a:t>
            </a:r>
            <a:r>
              <a:rPr lang="el-GR" sz="2000" dirty="0">
                <a:latin typeface="Calibri" panose="020F0502020204030204" pitchFamily="34" charset="0"/>
                <a:ea typeface="Calibri" panose="020F0502020204030204" pitchFamily="34" charset="0"/>
                <a:cs typeface="Calibri" panose="020F0502020204030204" pitchFamily="34" charset="0"/>
              </a:rPr>
              <a:t> που αποτελεί το ύψος των υποχρεωτικών ελάχιστων αποθεματικών. Τα πιστωτικά ιδρύματα είναι υποχρεωμένα να πληρούν την υποχρέωση ελάχιστων αποθεματικών με βάση τα μέσα ημερήσια υπόλοιπα των λογαριασμών αποθεματικών τους για μια </a:t>
            </a:r>
            <a:r>
              <a:rPr lang="el-GR" sz="2000" u="sng" dirty="0">
                <a:latin typeface="Calibri" panose="020F0502020204030204" pitchFamily="34" charset="0"/>
                <a:ea typeface="Calibri" panose="020F0502020204030204" pitchFamily="34" charset="0"/>
                <a:cs typeface="Calibri" panose="020F0502020204030204" pitchFamily="34" charset="0"/>
              </a:rPr>
              <a:t>περίοδο περίπου έξι εβδομάδων</a:t>
            </a:r>
            <a:r>
              <a:rPr lang="el-GR" sz="2000" dirty="0">
                <a:latin typeface="Calibri" panose="020F0502020204030204" pitchFamily="34" charset="0"/>
                <a:ea typeface="Calibri" panose="020F0502020204030204" pitchFamily="34" charset="0"/>
                <a:cs typeface="Calibri" panose="020F0502020204030204" pitchFamily="34" charset="0"/>
              </a:rPr>
              <a:t>, η οποία ονομάζεται </a:t>
            </a:r>
            <a:r>
              <a:rPr lang="el-GR" sz="2000" u="sng" dirty="0">
                <a:latin typeface="Calibri" panose="020F0502020204030204" pitchFamily="34" charset="0"/>
                <a:ea typeface="Calibri" panose="020F0502020204030204" pitchFamily="34" charset="0"/>
                <a:cs typeface="Calibri" panose="020F0502020204030204" pitchFamily="34" charset="0"/>
              </a:rPr>
              <a:t>περίοδος τήρησης</a:t>
            </a:r>
            <a:r>
              <a:rPr lang="el-GR" sz="2000" dirty="0">
                <a:latin typeface="Calibri" panose="020F0502020204030204" pitchFamily="34" charset="0"/>
                <a:ea typeface="Calibri" panose="020F0502020204030204" pitchFamily="34" charset="0"/>
                <a:cs typeface="Calibri" panose="020F0502020204030204" pitchFamily="34" charset="0"/>
              </a:rPr>
              <a:t>.</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l-GR" sz="2000" dirty="0">
                <a:latin typeface="Calibri" panose="020F0502020204030204" pitchFamily="34" charset="0"/>
                <a:ea typeface="Calibri" panose="020F0502020204030204" pitchFamily="34" charset="0"/>
              </a:rPr>
              <a:t>Το ύψος των υποχρεωτικών αποθεματικών </a:t>
            </a:r>
            <a:r>
              <a:rPr lang="el-GR" sz="2000" u="sng" dirty="0">
                <a:latin typeface="Calibri" panose="020F0502020204030204" pitchFamily="34" charset="0"/>
                <a:ea typeface="Calibri" panose="020F0502020204030204" pitchFamily="34" charset="0"/>
              </a:rPr>
              <a:t>υπολογίζεται με βάση στοιχεία ισολογισμού των πιστωτικών ιδρυμάτων (κυρίως καταθέσεις ιδιωτών)</a:t>
            </a:r>
            <a:r>
              <a:rPr lang="el-GR" sz="2000" dirty="0">
                <a:latin typeface="Calibri" panose="020F0502020204030204" pitchFamily="34" charset="0"/>
                <a:ea typeface="Calibri" panose="020F0502020204030204" pitchFamily="34" charset="0"/>
              </a:rPr>
              <a:t> πριν από την έναρξη της περιόδου τήρησης. </a:t>
            </a:r>
          </a:p>
          <a:p>
            <a:pPr marL="285750" indent="-285750">
              <a:buFont typeface="Arial" panose="020B0604020202020204" pitchFamily="34" charset="0"/>
              <a:buChar char="•"/>
            </a:pPr>
            <a:r>
              <a:rPr lang="el-GR" sz="2000" dirty="0">
                <a:latin typeface="Calibri" panose="020F0502020204030204" pitchFamily="34" charset="0"/>
                <a:ea typeface="Calibri" panose="020F0502020204030204" pitchFamily="34" charset="0"/>
              </a:rPr>
              <a:t>Από τον Ιανουάριο 2012, η υποχρέωση ελάχιστων αποθεματικών υπολογίζεται με την εφαρμογή του συντελεστή </a:t>
            </a:r>
            <a:r>
              <a:rPr lang="el-GR" sz="2000" u="sng" dirty="0">
                <a:latin typeface="Calibri" panose="020F0502020204030204" pitchFamily="34" charset="0"/>
                <a:ea typeface="Calibri" panose="020F0502020204030204" pitchFamily="34" charset="0"/>
              </a:rPr>
              <a:t>1% (</a:t>
            </a:r>
            <a:r>
              <a:rPr lang="el-GR" sz="2000" dirty="0">
                <a:latin typeface="Calibri" panose="020F0502020204030204" pitchFamily="34" charset="0"/>
                <a:ea typeface="Calibri" panose="020F0502020204030204" pitchFamily="34" charset="0"/>
              </a:rPr>
              <a:t>έναντι 2% που ίσχυε μέχρι τότε) στα στοιχεία ισολογισμού των πιστωτικών ιδρυμάτων που περιλαμβάνονται στη βάση υπολογισμού των υποχρεωτικών ελάχιστων αποθεματικών. </a:t>
            </a:r>
          </a:p>
          <a:p>
            <a:pPr marL="285750" indent="-285750">
              <a:buFont typeface="Arial" panose="020B0604020202020204" pitchFamily="34" charset="0"/>
              <a:buChar char="•"/>
            </a:pPr>
            <a:r>
              <a:rPr lang="el-GR" sz="2000" u="sng" dirty="0">
                <a:latin typeface="Calibri" panose="020F0502020204030204" pitchFamily="34" charset="0"/>
                <a:ea typeface="Calibri" panose="020F0502020204030204" pitchFamily="34" charset="0"/>
              </a:rPr>
              <a:t>Στο τέλος της περιόδου τήρησης, η εθνική κεντρική τράπεζα καταβάλλει στα πιστωτικά ιδρύματα τόκο</a:t>
            </a:r>
            <a:r>
              <a:rPr lang="el-GR" sz="2000" dirty="0">
                <a:latin typeface="Calibri" panose="020F0502020204030204" pitchFamily="34" charset="0"/>
                <a:ea typeface="Calibri" panose="020F0502020204030204" pitchFamily="34" charset="0"/>
              </a:rPr>
              <a:t> επί των υποχρεωτικών ελάχιστων αποθεματικών τους, </a:t>
            </a:r>
            <a:r>
              <a:rPr lang="el-GR" sz="2000" u="sng" dirty="0">
                <a:latin typeface="Calibri" panose="020F0502020204030204" pitchFamily="34" charset="0"/>
                <a:ea typeface="Calibri" panose="020F0502020204030204" pitchFamily="34" charset="0"/>
              </a:rPr>
              <a:t>με βάση το επιτόκιο των πράξεων κύριας </a:t>
            </a:r>
            <a:r>
              <a:rPr lang="el-GR" sz="2000" u="sng" dirty="0" err="1">
                <a:latin typeface="Calibri" panose="020F0502020204030204" pitchFamily="34" charset="0"/>
                <a:ea typeface="Calibri" panose="020F0502020204030204" pitchFamily="34" charset="0"/>
              </a:rPr>
              <a:t>αναχρηματοδότησης</a:t>
            </a:r>
            <a:r>
              <a:rPr lang="el-GR" sz="2000" dirty="0">
                <a:latin typeface="Calibri" panose="020F0502020204030204" pitchFamily="34" charset="0"/>
                <a:ea typeface="Calibri" panose="020F0502020204030204" pitchFamily="34" charset="0"/>
              </a:rPr>
              <a:t>. </a:t>
            </a:r>
            <a:endParaRPr lang="el-GR" sz="2000" dirty="0"/>
          </a:p>
        </p:txBody>
      </p:sp>
    </p:spTree>
    <p:extLst>
      <p:ext uri="{BB962C8B-B14F-4D97-AF65-F5344CB8AC3E}">
        <p14:creationId xmlns:p14="http://schemas.microsoft.com/office/powerpoint/2010/main" val="3658032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4" name="Rectangle 3"/>
          <p:cNvSpPr/>
          <p:nvPr/>
        </p:nvSpPr>
        <p:spPr>
          <a:xfrm>
            <a:off x="542797" y="1393599"/>
            <a:ext cx="10871821" cy="4962384"/>
          </a:xfrm>
          <a:prstGeom prst="rect">
            <a:avLst/>
          </a:prstGeom>
        </p:spPr>
        <p:txBody>
          <a:bodyPr wrap="square">
            <a:spAutoFit/>
          </a:bodyPr>
          <a:lstStyle/>
          <a:p>
            <a:pPr>
              <a:lnSpc>
                <a:spcPct val="115000"/>
              </a:lnSpc>
              <a:spcAft>
                <a:spcPts val="800"/>
              </a:spcAft>
            </a:pPr>
            <a:r>
              <a:rPr lang="el-GR" dirty="0" err="1">
                <a:latin typeface="Calibri" panose="020F0502020204030204" pitchFamily="34" charset="0"/>
                <a:ea typeface="Calibri" panose="020F0502020204030204" pitchFamily="34" charset="0"/>
                <a:cs typeface="Calibri" panose="020F0502020204030204" pitchFamily="34" charset="0"/>
              </a:rPr>
              <a:t>Tα</a:t>
            </a:r>
            <a:r>
              <a:rPr lang="el-GR" dirty="0">
                <a:latin typeface="Calibri" panose="020F0502020204030204" pitchFamily="34" charset="0"/>
                <a:ea typeface="Calibri" panose="020F0502020204030204" pitchFamily="34" charset="0"/>
                <a:cs typeface="Calibri" panose="020F0502020204030204" pitchFamily="34" charset="0"/>
              </a:rPr>
              <a:t> πιστωτικά ιδρύματα στη ζώνη του ευρώ έχουν τη δυνατότητα να λαμβάνουν χρηματοδότηση από την κεντρική τράπεζα, όχι μόνο μέσω των πράξεων νομισματικής πολιτικής αλλά σε εξαιρετικές περιπτώσεις και μέσω της παροχής έκτακτης ενίσχυσης σε ρευστότητα (Emergency </a:t>
            </a:r>
            <a:r>
              <a:rPr lang="el-GR" dirty="0" err="1">
                <a:latin typeface="Calibri" panose="020F0502020204030204" pitchFamily="34" charset="0"/>
                <a:ea typeface="Calibri" panose="020F0502020204030204" pitchFamily="34" charset="0"/>
                <a:cs typeface="Calibri" panose="020F0502020204030204" pitchFamily="34" charset="0"/>
              </a:rPr>
              <a:t>Liquidity</a:t>
            </a:r>
            <a:r>
              <a:rPr lang="el-GR" dirty="0">
                <a:latin typeface="Calibri" panose="020F0502020204030204" pitchFamily="34" charset="0"/>
                <a:ea typeface="Calibri" panose="020F0502020204030204" pitchFamily="34" charset="0"/>
                <a:cs typeface="Calibri" panose="020F0502020204030204" pitchFamily="34" charset="0"/>
              </a:rPr>
              <a:t> Assistance- ELA).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Ως έκτακτη ενίσχυση σε ρευστότητα νοείται η παροχή εκ μέρους εθνικής κεντρικής τράπεζας του </a:t>
            </a:r>
            <a:r>
              <a:rPr lang="el-GR"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dirty="0">
                <a:latin typeface="Calibri" panose="020F0502020204030204" pitchFamily="34" charset="0"/>
                <a:ea typeface="Calibri" panose="020F0502020204030204" pitchFamily="34" charset="0"/>
                <a:cs typeface="Calibri" panose="020F0502020204030204" pitchFamily="34" charset="0"/>
              </a:rPr>
              <a:t> χρήματος κεντρικής τράπεζας ή/και κάθε άλλης μορφής στήριξης η οποία ενδέχεται να επιφέρει αύξηση του χρήματος κεντρικής τράπεζας προς φερέγγυο χρηματοπιστωτικό ίδρυμα, ή προς όμιλο φερέγγυων χρηματοπιστωτικών ιδρυμάτων, που αντιμετωπίζει προσωρινά προβλήματα ρευστότητας.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l-GR"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H παροχή ELA δεν εντάσσεται στο πλαίσιο άσκησης της ενιαίας νομισματικής πολιτικής, οι κανόνες και οι διαδικασίες που τη διέπουν καθορίζονται στη «Συμφωνία για την παροχή  ELA - ΕLA Agreement». Εκεί διαχωρίζεται ο ρόλος των εθνικών κεντρικών τραπεζών, που παρέχουν ELA, από τον ρόλο του Διοικητικού Συμβουλίου της ΕΚΤ που αξιολογεί, σύμφωνα με το άρθρο 14.4. του καταστατικού του ΕΣΚΤ και της ΕΚΤ ότι η συγκεκριμένη ενέργεια δεν παρεμποδίζει την άσκηση της ενιαίας νομισματικής πολιτικής του </a:t>
            </a:r>
            <a:r>
              <a:rPr lang="el-GR"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3"/>
          <p:cNvSpPr txBox="1">
            <a:spLocks/>
          </p:cNvSpPr>
          <p:nvPr/>
        </p:nvSpPr>
        <p:spPr>
          <a:xfrm>
            <a:off x="227785" y="500940"/>
            <a:ext cx="6916933" cy="3824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Aft>
                <a:spcPts val="800"/>
              </a:spcAft>
              <a:buNone/>
            </a:pPr>
            <a:r>
              <a:rPr lang="el-GR" sz="2400" b="1" dirty="0">
                <a:latin typeface="Calibri" panose="020F0502020204030204" pitchFamily="34" charset="0"/>
                <a:ea typeface="Calibri" panose="020F0502020204030204" pitchFamily="34" charset="0"/>
                <a:cs typeface="Calibri" panose="020F0502020204030204" pitchFamily="34" charset="0"/>
              </a:rPr>
              <a:t>Παροχή έκτακτης ενίσχυσης σε ρευστότητα (ELA)</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2558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graphicFrame>
        <p:nvGraphicFramePr>
          <p:cNvPr id="6" name="Chart 5">
            <a:extLst>
              <a:ext uri="{FF2B5EF4-FFF2-40B4-BE49-F238E27FC236}">
                <a16:creationId xmlns:a16="http://schemas.microsoft.com/office/drawing/2014/main" id="{00000000-0008-0000-3100-000002000000}"/>
              </a:ext>
            </a:extLst>
          </p:cNvPr>
          <p:cNvGraphicFramePr/>
          <p:nvPr>
            <p:extLst>
              <p:ext uri="{D42A27DB-BD31-4B8C-83A1-F6EECF244321}">
                <p14:modId xmlns:p14="http://schemas.microsoft.com/office/powerpoint/2010/main" val="3515882785"/>
              </p:ext>
            </p:extLst>
          </p:nvPr>
        </p:nvGraphicFramePr>
        <p:xfrm>
          <a:off x="3056021" y="1099920"/>
          <a:ext cx="5232693" cy="49223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7786" y="183066"/>
            <a:ext cx="9815116" cy="941796"/>
          </a:xfrm>
          <a:prstGeom prst="rect">
            <a:avLst/>
          </a:prstGeom>
        </p:spPr>
        <p:txBody>
          <a:bodyPr wrap="squar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Παροχή ρευστότητας του </a:t>
            </a:r>
            <a:r>
              <a:rPr lang="el-GR" sz="2400" b="1"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sz="2400" b="1" dirty="0">
                <a:latin typeface="Calibri" panose="020F0502020204030204" pitchFamily="34" charset="0"/>
                <a:ea typeface="Calibri" panose="020F0502020204030204" pitchFamily="34" charset="0"/>
                <a:cs typeface="Calibri" panose="020F0502020204030204" pitchFamily="34" charset="0"/>
              </a:rPr>
              <a:t> στις ελληνικές εμπορικές τράπεζες (</a:t>
            </a:r>
            <a:r>
              <a:rPr lang="el-GR" sz="2400" b="1" dirty="0" err="1">
                <a:latin typeface="Calibri" panose="020F0502020204030204" pitchFamily="34" charset="0"/>
                <a:ea typeface="Calibri" panose="020F0502020204030204" pitchFamily="34" charset="0"/>
                <a:cs typeface="Calibri" panose="020F0502020204030204" pitchFamily="34" charset="0"/>
              </a:rPr>
              <a:t>δισεκ</a:t>
            </a:r>
            <a:r>
              <a:rPr lang="el-GR" sz="2400" b="1" dirty="0">
                <a:latin typeface="Calibri" panose="020F0502020204030204" pitchFamily="34" charset="0"/>
                <a:ea typeface="Calibri" panose="020F0502020204030204" pitchFamily="34" charset="0"/>
                <a:cs typeface="Calibri" panose="020F0502020204030204" pitchFamily="34" charset="0"/>
              </a:rPr>
              <a:t>. Ευρώ)</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77492" y="5267619"/>
            <a:ext cx="9950930" cy="1047979"/>
          </a:xfrm>
          <a:prstGeom prst="rect">
            <a:avLst/>
          </a:prstGeom>
        </p:spPr>
        <p:txBody>
          <a:bodyPr wrap="square">
            <a:spAutoFit/>
          </a:bodyPr>
          <a:lstStyle/>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Πηγή: Τράπεζα της Ελλάδος. Η παροχή ρευστότητας είναι το άθροισμα της ρευστότητας που παρέχει το </a:t>
            </a:r>
            <a:r>
              <a:rPr lang="el-GR" dirty="0" err="1">
                <a:latin typeface="Calibri" panose="020F0502020204030204" pitchFamily="34" charset="0"/>
                <a:ea typeface="Calibri" panose="020F0502020204030204" pitchFamily="34" charset="0"/>
                <a:cs typeface="Calibri" panose="020F0502020204030204" pitchFamily="34" charset="0"/>
              </a:rPr>
              <a:t>Ευρωσύστημα</a:t>
            </a:r>
            <a:r>
              <a:rPr lang="el-GR" dirty="0">
                <a:latin typeface="Calibri" panose="020F0502020204030204" pitchFamily="34" charset="0"/>
                <a:ea typeface="Calibri" panose="020F0502020204030204" pitchFamily="34" charset="0"/>
                <a:cs typeface="Calibri" panose="020F0502020204030204" pitchFamily="34" charset="0"/>
              </a:rPr>
              <a:t> μέσω πράξεων κύριας </a:t>
            </a:r>
            <a:r>
              <a:rPr lang="el-GR"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MRO</a:t>
            </a:r>
            <a:r>
              <a:rPr lang="el-GR" dirty="0">
                <a:latin typeface="Calibri" panose="020F0502020204030204" pitchFamily="34" charset="0"/>
                <a:ea typeface="Calibri" panose="020F0502020204030204" pitchFamily="34" charset="0"/>
                <a:cs typeface="Calibri" panose="020F0502020204030204" pitchFamily="34" charset="0"/>
              </a:rPr>
              <a:t>), μακροπρόθεσμης </a:t>
            </a:r>
            <a:r>
              <a:rPr lang="el-GR"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LTRO</a:t>
            </a:r>
            <a:r>
              <a:rPr lang="el-GR"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TLTRO</a:t>
            </a:r>
            <a:r>
              <a:rPr lang="el-GR" dirty="0">
                <a:latin typeface="Calibri" panose="020F0502020204030204" pitchFamily="34" charset="0"/>
                <a:ea typeface="Calibri" panose="020F0502020204030204" pitchFamily="34" charset="0"/>
                <a:cs typeface="Calibri" panose="020F0502020204030204" pitchFamily="34" charset="0"/>
              </a:rPr>
              <a:t>) και έκτακτης ενίσχυσης σε ρευστότητα (</a:t>
            </a:r>
            <a:r>
              <a:rPr lang="en-US" dirty="0">
                <a:latin typeface="Calibri" panose="020F0502020204030204" pitchFamily="34" charset="0"/>
                <a:ea typeface="Calibri" panose="020F0502020204030204" pitchFamily="34" charset="0"/>
                <a:cs typeface="Calibri" panose="020F0502020204030204" pitchFamily="34" charset="0"/>
              </a:rPr>
              <a:t>ELA</a:t>
            </a:r>
            <a:r>
              <a:rPr lang="el-GR" dirty="0">
                <a:latin typeface="Calibri" panose="020F0502020204030204" pitchFamily="34" charset="0"/>
                <a:ea typeface="Calibri" panose="020F0502020204030204" pitchFamily="34" charset="0"/>
                <a:cs typeface="Calibri" panose="020F0502020204030204" pitchFamily="34" charset="0"/>
              </a:rPr>
              <a:t>).</a:t>
            </a:r>
            <a:endParaRPr lang="el-G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4756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370221" y="1229360"/>
            <a:ext cx="6737684" cy="4663439"/>
          </a:xfrm>
          <a:prstGeom prst="rect">
            <a:avLst/>
          </a:prstGeom>
          <a:noFill/>
        </p:spPr>
      </p:pic>
      <p:sp>
        <p:nvSpPr>
          <p:cNvPr id="7" name="Rectangle 6"/>
          <p:cNvSpPr/>
          <p:nvPr/>
        </p:nvSpPr>
        <p:spPr>
          <a:xfrm>
            <a:off x="84081" y="385005"/>
            <a:ext cx="3302122" cy="461665"/>
          </a:xfrm>
          <a:prstGeom prst="rect">
            <a:avLst/>
          </a:prstGeom>
        </p:spPr>
        <p:txBody>
          <a:bodyPr wrap="none">
            <a:spAutoFit/>
          </a:bodyPr>
          <a:lstStyle/>
          <a:p>
            <a:r>
              <a:rPr lang="el-GR" sz="2400" b="1" dirty="0"/>
              <a:t>Βασικά επιτόκια της ΕΚΤ</a:t>
            </a:r>
            <a:endParaRPr lang="el-GR" sz="2400" dirty="0"/>
          </a:p>
        </p:txBody>
      </p:sp>
    </p:spTree>
    <p:extLst>
      <p:ext uri="{BB962C8B-B14F-4D97-AF65-F5344CB8AC3E}">
        <p14:creationId xmlns:p14="http://schemas.microsoft.com/office/powerpoint/2010/main" val="2879417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6" name="Picture 5"/>
          <p:cNvPicPr/>
          <p:nvPr/>
        </p:nvPicPr>
        <p:blipFill>
          <a:blip r:embed="rId3"/>
          <a:stretch>
            <a:fillRect/>
          </a:stretch>
        </p:blipFill>
        <p:spPr>
          <a:xfrm>
            <a:off x="1995055" y="1069382"/>
            <a:ext cx="7595754" cy="5375656"/>
          </a:xfrm>
          <a:prstGeom prst="rect">
            <a:avLst/>
          </a:prstGeom>
        </p:spPr>
      </p:pic>
      <p:sp>
        <p:nvSpPr>
          <p:cNvPr id="8" name="Rectangle 7"/>
          <p:cNvSpPr/>
          <p:nvPr/>
        </p:nvSpPr>
        <p:spPr>
          <a:xfrm>
            <a:off x="84081" y="385005"/>
            <a:ext cx="5209888" cy="461665"/>
          </a:xfrm>
          <a:prstGeom prst="rect">
            <a:avLst/>
          </a:prstGeom>
        </p:spPr>
        <p:txBody>
          <a:bodyPr wrap="none">
            <a:spAutoFit/>
          </a:bodyPr>
          <a:lstStyle/>
          <a:p>
            <a:r>
              <a:rPr lang="el-GR" sz="2400" b="1" dirty="0"/>
              <a:t>Κόστος χρηματοδότησης των τραπεζών</a:t>
            </a:r>
            <a:endParaRPr lang="el-GR" sz="2400" dirty="0"/>
          </a:p>
        </p:txBody>
      </p:sp>
    </p:spTree>
    <p:extLst>
      <p:ext uri="{BB962C8B-B14F-4D97-AF65-F5344CB8AC3E}">
        <p14:creationId xmlns:p14="http://schemas.microsoft.com/office/powerpoint/2010/main" val="19548390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7" name="Picture 6"/>
          <p:cNvPicPr/>
          <p:nvPr/>
        </p:nvPicPr>
        <p:blipFill>
          <a:blip r:embed="rId3"/>
          <a:stretch>
            <a:fillRect/>
          </a:stretch>
        </p:blipFill>
        <p:spPr>
          <a:xfrm>
            <a:off x="3041723" y="1084881"/>
            <a:ext cx="5741329" cy="5289095"/>
          </a:xfrm>
          <a:prstGeom prst="rect">
            <a:avLst/>
          </a:prstGeom>
        </p:spPr>
      </p:pic>
      <p:sp>
        <p:nvSpPr>
          <p:cNvPr id="8" name="Rectangle 7"/>
          <p:cNvSpPr/>
          <p:nvPr/>
        </p:nvSpPr>
        <p:spPr>
          <a:xfrm>
            <a:off x="84081" y="385005"/>
            <a:ext cx="3968715" cy="461665"/>
          </a:xfrm>
          <a:prstGeom prst="rect">
            <a:avLst/>
          </a:prstGeom>
        </p:spPr>
        <p:txBody>
          <a:bodyPr wrap="none">
            <a:spAutoFit/>
          </a:bodyPr>
          <a:lstStyle/>
          <a:p>
            <a:r>
              <a:rPr lang="el-GR" sz="2400" b="1" dirty="0"/>
              <a:t>Επιτόκια του ιδιωτικού τομέα</a:t>
            </a:r>
            <a:endParaRPr lang="el-GR" sz="2400" dirty="0"/>
          </a:p>
        </p:txBody>
      </p:sp>
    </p:spTree>
    <p:extLst>
      <p:ext uri="{BB962C8B-B14F-4D97-AF65-F5344CB8AC3E}">
        <p14:creationId xmlns:p14="http://schemas.microsoft.com/office/powerpoint/2010/main" val="34878794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10311877"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Το </a:t>
            </a:r>
            <a:r>
              <a:rPr lang="el-GR" dirty="0" err="1"/>
              <a:t>Ευρωσύστημα</a:t>
            </a:r>
            <a:r>
              <a:rPr lang="el-GR" dirty="0"/>
              <a:t> έχει λάβει ποικίλα μη συμβατικά μέτρα, που συμπληρώνουν το τακτικό λειτουργικό πλαίσιο.</a:t>
            </a:r>
          </a:p>
          <a:p>
            <a:r>
              <a:rPr lang="el-GR" dirty="0"/>
              <a:t>Πριν από τη διεθνή χρηματοπιστωτική κρίση, το </a:t>
            </a:r>
            <a:r>
              <a:rPr lang="el-GR" dirty="0" err="1"/>
              <a:t>Ευρωσύστημα</a:t>
            </a:r>
            <a:r>
              <a:rPr lang="el-GR" dirty="0"/>
              <a:t> χορηγούσε στις τράπεζες ένα προκαθορισμένο ποσό ρευστότητας ανά τακτά χρονικά διαστήματα μέσω των πράξεων ανοικτής αγοράς, έναντι επαρκούς ενεχύρου που παρείχαν οι τράπεζες προκειμένου να εγγυηθούν ότι τα χρηματικά κεφάλαια θα επιστραφούν. Οι τράπεζες επίσης δανείζονταν κεφάλαια μεταξύ τους στη διατραπεζική αγορά, για να καλύψουν τις ανάγκες ρευστότητάς τους.</a:t>
            </a:r>
          </a:p>
          <a:p>
            <a:r>
              <a:rPr lang="el-GR" dirty="0"/>
              <a:t>Λόγω της αναταραχής στις διεθνείς αγορές χρήματος και κεφαλαίων που προκλήθηκε από τη χρηματοπιστωτική κρίση, ήδη από τις αρχές Αυγούστου του 2007 οι τράπεζες αντιμετώπισαν  έλλειψη ρευστότητας και στη ζώνη του ευρώ. Επίσης παρουσιάστηκαν δυσλειτουργίες στις αγορές χρήματος. Έτσι, το </a:t>
            </a:r>
            <a:r>
              <a:rPr lang="el-GR" dirty="0" err="1"/>
              <a:t>Ευρωσύστημα</a:t>
            </a:r>
            <a:r>
              <a:rPr lang="el-GR" dirty="0"/>
              <a:t> αποφάσισε να εφαρμόσει ποικίλα μη συμβατικά μέτρα νομισματικής πολιτικής, τα οποία ανταποκρίθηκαν στις προκλήσεις που εμφανίσθηκαν στις τρεις φάσεις της κρίσης.</a:t>
            </a:r>
          </a:p>
        </p:txBody>
      </p:sp>
      <p:sp>
        <p:nvSpPr>
          <p:cNvPr id="7" name="Rectangle 6"/>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468232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4" name="Rectangle 13"/>
          <p:cNvSpPr/>
          <p:nvPr/>
        </p:nvSpPr>
        <p:spPr>
          <a:xfrm>
            <a:off x="227786" y="1154381"/>
            <a:ext cx="6937441" cy="646331"/>
          </a:xfrm>
          <a:prstGeom prst="rect">
            <a:avLst/>
          </a:prstGeom>
          <a:solidFill>
            <a:schemeClr val="bg1"/>
          </a:solidFill>
        </p:spPr>
        <p:txBody>
          <a:bodyPr wrap="square">
            <a:spAutoFit/>
          </a:bodyPr>
          <a:lstStyle/>
          <a:p>
            <a:r>
              <a:rPr lang="el-GR" dirty="0">
                <a:latin typeface="Calibri" panose="020F0502020204030204" pitchFamily="34" charset="0"/>
                <a:ea typeface="Calibri" panose="020F0502020204030204" pitchFamily="34" charset="0"/>
              </a:rPr>
              <a:t>Αυτό σημαίνει ότι η κεντρική τράπεζα επιδιώκει να διατηρεί τον ετήσιο ρυθμό αύξησης των τιμών (τον πληθωρισμό) στο 2% μεσοπρόθεσμα.</a:t>
            </a:r>
            <a:endParaRPr lang="el-GR" dirty="0"/>
          </a:p>
        </p:txBody>
      </p:sp>
      <p:sp>
        <p:nvSpPr>
          <p:cNvPr id="15" name="Rectangle 14"/>
          <p:cNvSpPr/>
          <p:nvPr/>
        </p:nvSpPr>
        <p:spPr>
          <a:xfrm>
            <a:off x="227786" y="412631"/>
            <a:ext cx="9224256" cy="461665"/>
          </a:xfrm>
          <a:prstGeom prst="rect">
            <a:avLst/>
          </a:prstGeom>
        </p:spPr>
        <p:txBody>
          <a:bodyPr wrap="none">
            <a:spAutoFit/>
          </a:bodyPr>
          <a:lstStyle/>
          <a:p>
            <a:r>
              <a:rPr lang="el-GR" sz="2400" b="1" dirty="0">
                <a:latin typeface="Calibri" panose="020F0502020204030204" pitchFamily="34" charset="0"/>
                <a:ea typeface="Calibri" panose="020F0502020204030204" pitchFamily="34" charset="0"/>
              </a:rPr>
              <a:t>Ο πρωταρχικός στόχος της ΕΚΤ είναι η σταθερότητα των τιμών</a:t>
            </a:r>
            <a:r>
              <a:rPr lang="en-US" sz="2400" b="1" dirty="0">
                <a:latin typeface="Calibri" panose="020F0502020204030204" pitchFamily="34" charset="0"/>
                <a:ea typeface="Calibri" panose="020F0502020204030204" pitchFamily="34" charset="0"/>
              </a:rPr>
              <a:t> (</a:t>
            </a:r>
            <a:r>
              <a:rPr lang="el-GR" sz="2400" b="1" dirty="0">
                <a:latin typeface="Calibri" panose="020F0502020204030204" pitchFamily="34" charset="0"/>
                <a:ea typeface="Calibri" panose="020F0502020204030204" pitchFamily="34" charset="0"/>
              </a:rPr>
              <a:t>π=2%) </a:t>
            </a:r>
            <a:endParaRPr lang="el-GR" sz="2400" b="1" dirty="0"/>
          </a:p>
        </p:txBody>
      </p:sp>
      <p:pic>
        <p:nvPicPr>
          <p:cNvPr id="23" name="Picture 22">
            <a:extLst>
              <a:ext uri="{FF2B5EF4-FFF2-40B4-BE49-F238E27FC236}">
                <a16:creationId xmlns:a16="http://schemas.microsoft.com/office/drawing/2014/main" id="{D5703809-2DD2-68B1-F849-B0A5C395E8B5}"/>
              </a:ext>
            </a:extLst>
          </p:cNvPr>
          <p:cNvPicPr>
            <a:picLocks noChangeAspect="1"/>
          </p:cNvPicPr>
          <p:nvPr/>
        </p:nvPicPr>
        <p:blipFill>
          <a:blip r:embed="rId3"/>
          <a:stretch>
            <a:fillRect/>
          </a:stretch>
        </p:blipFill>
        <p:spPr>
          <a:xfrm>
            <a:off x="1163493" y="1800712"/>
            <a:ext cx="8555108" cy="4739695"/>
          </a:xfrm>
          <a:prstGeom prst="rect">
            <a:avLst/>
          </a:prstGeom>
        </p:spPr>
      </p:pic>
      <mc:AlternateContent xmlns:mc="http://schemas.openxmlformats.org/markup-compatibility/2006" xmlns:a14="http://schemas.microsoft.com/office/drawing/2010/main">
        <mc:Choice Requires="a14">
          <p:sp>
            <p:nvSpPr>
              <p:cNvPr id="19" name="TextBox 18"/>
              <p:cNvSpPr txBox="1"/>
              <p:nvPr/>
            </p:nvSpPr>
            <p:spPr>
              <a:xfrm>
                <a:off x="7941229" y="1229360"/>
                <a:ext cx="3255186" cy="6667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panose="02040503050406030204" pitchFamily="18" charset="0"/>
                            </a:rPr>
                          </m:ctrlPr>
                        </m:sSubPr>
                        <m:e>
                          <m:r>
                            <m:rPr>
                              <m:sty m:val="p"/>
                            </m:rPr>
                            <a:rPr lang="el-GR" b="0" i="0" smtClean="0">
                              <a:latin typeface="Cambria Math" panose="02040503050406030204" pitchFamily="18" charset="0"/>
                            </a:rPr>
                            <m:t>π</m:t>
                          </m:r>
                        </m:e>
                        <m:sub>
                          <m:r>
                            <a:rPr lang="en-US" i="1">
                              <a:latin typeface="Cambria Math" panose="02040503050406030204" pitchFamily="18" charset="0"/>
                            </a:rPr>
                            <m:t>𝑡</m:t>
                          </m:r>
                        </m:sub>
                      </m:sSub>
                      <m:r>
                        <a:rPr lang="el-GR" b="0" i="1" smtClean="0">
                          <a:latin typeface="Cambria Math" panose="02040503050406030204" pitchFamily="18" charset="0"/>
                        </a:rPr>
                        <m:t>=100∗</m:t>
                      </m:r>
                      <m:f>
                        <m:fPr>
                          <m:ctrlPr>
                            <a:rPr lang="el-GR" b="0" i="1" smtClean="0">
                              <a:latin typeface="Cambria Math" panose="02040503050406030204" pitchFamily="18" charset="0"/>
                            </a:rPr>
                          </m:ctrlPr>
                        </m:fPr>
                        <m:num>
                          <m:r>
                            <a:rPr lang="el-GR" b="0" i="1" smtClean="0">
                              <a:latin typeface="Cambria Math" panose="02040503050406030204" pitchFamily="18" charset="0"/>
                            </a:rPr>
                            <m:t>(</m:t>
                          </m:r>
                          <m:sSub>
                            <m:sSubPr>
                              <m:ctrlPr>
                                <a:rPr lang="el-GR" b="0" i="1" smtClean="0">
                                  <a:latin typeface="Cambria Math" panose="02040503050406030204" pitchFamily="18" charset="0"/>
                                </a:rPr>
                              </m:ctrlPr>
                            </m:sSubPr>
                            <m:e>
                              <m:r>
                                <m:rPr>
                                  <m:sty m:val="p"/>
                                </m:rPr>
                                <a:rPr lang="en-US">
                                  <a:latin typeface="Cambria Math" panose="02040503050406030204" pitchFamily="18" charset="0"/>
                                </a:rPr>
                                <m:t>HICP</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a:latin typeface="Cambria Math" panose="02040503050406030204" pitchFamily="18" charset="0"/>
                                </a:rPr>
                                <m:t>HICP</m:t>
                              </m:r>
                            </m:e>
                            <m:sub>
                              <m:r>
                                <a:rPr lang="en-US" b="0" i="1" smtClean="0">
                                  <a:latin typeface="Cambria Math" panose="02040503050406030204" pitchFamily="18" charset="0"/>
                                </a:rPr>
                                <m:t>𝑡</m:t>
                              </m:r>
                              <m:r>
                                <a:rPr lang="en-US" b="0" i="1" smtClean="0">
                                  <a:latin typeface="Cambria Math" panose="02040503050406030204" pitchFamily="18" charset="0"/>
                                </a:rPr>
                                <m:t>−12</m:t>
                              </m:r>
                            </m:sub>
                          </m:sSub>
                          <m:r>
                            <a:rPr lang="en-US" b="0" i="1" smtClean="0">
                              <a:latin typeface="Cambria Math" panose="02040503050406030204" pitchFamily="18" charset="0"/>
                            </a:rPr>
                            <m:t>)</m:t>
                          </m:r>
                        </m:num>
                        <m:den>
                          <m:sSub>
                            <m:sSubPr>
                              <m:ctrlPr>
                                <a:rPr lang="en-US" i="1">
                                  <a:latin typeface="Cambria Math" panose="02040503050406030204" pitchFamily="18" charset="0"/>
                                </a:rPr>
                              </m:ctrlPr>
                            </m:sSubPr>
                            <m:e>
                              <m:r>
                                <m:rPr>
                                  <m:sty m:val="p"/>
                                </m:rPr>
                                <a:rPr lang="en-US">
                                  <a:latin typeface="Cambria Math" panose="02040503050406030204" pitchFamily="18" charset="0"/>
                                </a:rPr>
                                <m:t>HICP</m:t>
                              </m:r>
                            </m:e>
                            <m:sub>
                              <m:r>
                                <a:rPr lang="en-US" i="1">
                                  <a:latin typeface="Cambria Math" panose="02040503050406030204" pitchFamily="18" charset="0"/>
                                </a:rPr>
                                <m:t>𝑡</m:t>
                              </m:r>
                              <m:r>
                                <a:rPr lang="en-US" i="1">
                                  <a:latin typeface="Cambria Math" panose="02040503050406030204" pitchFamily="18" charset="0"/>
                                </a:rPr>
                                <m:t>−12</m:t>
                              </m:r>
                            </m:sub>
                          </m:sSub>
                        </m:den>
                      </m:f>
                    </m:oMath>
                  </m:oMathPara>
                </a14:m>
                <a:endParaRPr lang="el-GR" dirty="0"/>
              </a:p>
            </p:txBody>
          </p:sp>
        </mc:Choice>
        <mc:Fallback xmlns="">
          <p:sp>
            <p:nvSpPr>
              <p:cNvPr id="19" name="TextBox 18"/>
              <p:cNvSpPr txBox="1">
                <a:spLocks noRot="1" noChangeAspect="1" noMove="1" noResize="1" noEditPoints="1" noAdjustHandles="1" noChangeArrowheads="1" noChangeShapeType="1" noTextEdit="1"/>
              </p:cNvSpPr>
              <p:nvPr/>
            </p:nvSpPr>
            <p:spPr>
              <a:xfrm>
                <a:off x="7941229" y="1229360"/>
                <a:ext cx="3255186" cy="666721"/>
              </a:xfrm>
              <a:prstGeom prst="rect">
                <a:avLst/>
              </a:prstGeom>
              <a:blipFill>
                <a:blip r:embed="rId4"/>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77513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10311877"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dirty="0"/>
              <a:t>Τέσσερα μη συμβατικά μέτρα έχουν εφαρμοστεί από την ΕΚΤ το διάστημα 2008-2025</a:t>
            </a:r>
            <a:r>
              <a:rPr lang="en-US" dirty="0"/>
              <a:t>:</a:t>
            </a:r>
          </a:p>
          <a:p>
            <a:pPr lvl="1"/>
            <a:r>
              <a:rPr lang="el-GR" b="1" dirty="0"/>
              <a:t>Παροχή μακροχρόνιας ρευστότητας</a:t>
            </a:r>
            <a:endParaRPr lang="en-US" b="1" dirty="0"/>
          </a:p>
          <a:p>
            <a:pPr lvl="2"/>
            <a:r>
              <a:rPr lang="el-GR" dirty="0"/>
              <a:t>Στόχος: βελτίωση της ρευστότητας του τραπεζικού συστήματος και αύξηση των δανείων προς την οικονομία</a:t>
            </a:r>
            <a:endParaRPr lang="en-US" dirty="0"/>
          </a:p>
          <a:p>
            <a:pPr lvl="1"/>
            <a:r>
              <a:rPr lang="el-GR" b="1" dirty="0"/>
              <a:t>Αγορές ομολόγων από την ΕΚΤ</a:t>
            </a:r>
            <a:endParaRPr lang="en-US" b="1" dirty="0"/>
          </a:p>
          <a:p>
            <a:pPr lvl="2"/>
            <a:r>
              <a:rPr lang="el-GR" dirty="0"/>
              <a:t>Στόχος: μείωση των μακροχρόνιων επιτοκίων, δηλ. του κόστους χρηματοδότησης της οικονομίας</a:t>
            </a:r>
            <a:endParaRPr lang="en-US" dirty="0"/>
          </a:p>
          <a:p>
            <a:pPr lvl="1"/>
            <a:r>
              <a:rPr lang="el-GR" b="1" dirty="0"/>
              <a:t>Αρνητικά επιτόκια</a:t>
            </a:r>
            <a:endParaRPr lang="en-US" b="1" dirty="0"/>
          </a:p>
          <a:p>
            <a:pPr lvl="2"/>
            <a:r>
              <a:rPr lang="el-GR" dirty="0"/>
              <a:t>Στόχος: να αναγκάσει τις τράπεζες να χρησιμοποιήσουν την ρευστότητα για να παρέχουν δάνεια σε επιχειρήσεις και νοικοκυριά αντί να τα «παρκάρουν» στην κεντρική τράπεζα</a:t>
            </a:r>
            <a:endParaRPr lang="en-US" dirty="0"/>
          </a:p>
          <a:p>
            <a:pPr lvl="1"/>
            <a:r>
              <a:rPr lang="en-US" b="1" dirty="0"/>
              <a:t>Forward guidance</a:t>
            </a:r>
          </a:p>
          <a:p>
            <a:pPr lvl="2"/>
            <a:r>
              <a:rPr lang="el-GR" dirty="0"/>
              <a:t>Στόχος: να επηρεάσει τις προσδοκίες για τον πληθωρισμό και να μειώσει την αβεβαιότητα για την μελλοντική πορεία των επιτοκίων (=το </a:t>
            </a:r>
            <a:r>
              <a:rPr lang="en-US" dirty="0"/>
              <a:t>term premium</a:t>
            </a:r>
            <a:r>
              <a:rPr lang="el-GR" dirty="0"/>
              <a:t> των ομολόγων</a:t>
            </a:r>
            <a:r>
              <a:rPr lang="en-US" dirty="0"/>
              <a:t>)</a:t>
            </a:r>
            <a:endParaRPr dirty="0"/>
          </a:p>
        </p:txBody>
      </p:sp>
      <p:sp>
        <p:nvSpPr>
          <p:cNvPr id="7" name="Rectangle 6"/>
          <p:cNvSpPr/>
          <p:nvPr/>
        </p:nvSpPr>
        <p:spPr>
          <a:xfrm>
            <a:off x="84081" y="385005"/>
            <a:ext cx="10323532" cy="523220"/>
          </a:xfrm>
          <a:prstGeom prst="rect">
            <a:avLst/>
          </a:prstGeom>
        </p:spPr>
        <p:txBody>
          <a:bodyPr wrap="none">
            <a:spAutoFit/>
          </a:bodyPr>
          <a:lstStyle/>
          <a:p>
            <a:r>
              <a:rPr lang="el-GR" sz="2800" b="1" dirty="0"/>
              <a:t>Μη συμβατικά μέτρα νομισματικής πολιτικής του </a:t>
            </a:r>
            <a:r>
              <a:rPr lang="el-GR" sz="2800" b="1" dirty="0" err="1"/>
              <a:t>ευρωσυστήματος</a:t>
            </a:r>
            <a:endParaRPr lang="el-GR" sz="2800" dirty="0"/>
          </a:p>
        </p:txBody>
      </p:sp>
    </p:spTree>
    <p:extLst>
      <p:ext uri="{BB962C8B-B14F-4D97-AF65-F5344CB8AC3E}">
        <p14:creationId xmlns:p14="http://schemas.microsoft.com/office/powerpoint/2010/main" val="2607545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503580" y="1183288"/>
            <a:ext cx="10491537" cy="5016501"/>
          </a:xfrm>
          <a:prstGeom prst="rect">
            <a:avLst/>
          </a:prstGeom>
        </p:spPr>
        <p:txBody>
          <a:bodyPr wrap="squar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Στην πρώτη φάση της κρίσης (2008-2009)</a:t>
            </a:r>
            <a:r>
              <a:rPr lang="el-GR" sz="2400" dirty="0">
                <a:latin typeface="Calibri" panose="020F0502020204030204" pitchFamily="34" charset="0"/>
                <a:ea typeface="Calibri" panose="020F0502020204030204" pitchFamily="34" charset="0"/>
                <a:cs typeface="Calibri" panose="020F0502020204030204" pitchFamily="34" charset="0"/>
              </a:rPr>
              <a:t> το </a:t>
            </a:r>
            <a:r>
              <a:rPr lang="el-GR" sz="2400" dirty="0" err="1">
                <a:latin typeface="Calibri" panose="020F0502020204030204" pitchFamily="34" charset="0"/>
                <a:ea typeface="Calibri" panose="020F0502020204030204" pitchFamily="34" charset="0"/>
                <a:cs typeface="Calibri" panose="020F0502020204030204" pitchFamily="34" charset="0"/>
              </a:rPr>
              <a:t>Ευρωσύστημα</a:t>
            </a:r>
            <a:r>
              <a:rPr lang="el-GR" sz="2400" dirty="0">
                <a:latin typeface="Calibri" panose="020F0502020204030204" pitchFamily="34" charset="0"/>
                <a:ea typeface="Calibri" panose="020F0502020204030204" pitchFamily="34" charset="0"/>
                <a:cs typeface="Calibri" panose="020F0502020204030204" pitchFamily="34" charset="0"/>
              </a:rPr>
              <a:t> αποφάσισε:</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2400" dirty="0">
                <a:latin typeface="Calibri" panose="020F0502020204030204" pitchFamily="34" charset="0"/>
                <a:ea typeface="Calibri" panose="020F0502020204030204" pitchFamily="34" charset="0"/>
                <a:cs typeface="Calibri" panose="020F0502020204030204" pitchFamily="34" charset="0"/>
              </a:rPr>
              <a:t>τη </a:t>
            </a:r>
            <a:r>
              <a:rPr lang="el-GR" sz="2400" b="1" dirty="0">
                <a:latin typeface="Calibri" panose="020F0502020204030204" pitchFamily="34" charset="0"/>
                <a:ea typeface="Calibri" panose="020F0502020204030204" pitchFamily="34" charset="0"/>
                <a:cs typeface="Calibri" panose="020F0502020204030204" pitchFamily="34" charset="0"/>
              </a:rPr>
              <a:t>διενέργεια πράξεων ανοικτής αγοράς με τη διαδικασία των δημοπρασιών σταθερού επιτοκίου και με απεριόριστη χορήγηση ρευστότητας </a:t>
            </a:r>
            <a:r>
              <a:rPr lang="el-GR" sz="2400" dirty="0">
                <a:latin typeface="Calibri" panose="020F0502020204030204" pitchFamily="34" charset="0"/>
                <a:ea typeface="Calibri" panose="020F0502020204030204" pitchFamily="34" charset="0"/>
                <a:cs typeface="Calibri" panose="020F0502020204030204" pitchFamily="34" charset="0"/>
              </a:rPr>
              <a:t>(από τον Οκτώβριο του 2008),</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2400" dirty="0">
                <a:latin typeface="Calibri" panose="020F0502020204030204" pitchFamily="34" charset="0"/>
                <a:ea typeface="Calibri" panose="020F0502020204030204" pitchFamily="34" charset="0"/>
                <a:cs typeface="Calibri" panose="020F0502020204030204" pitchFamily="34" charset="0"/>
              </a:rPr>
              <a:t>την </a:t>
            </a:r>
            <a:r>
              <a:rPr lang="el-GR" sz="2400" b="1" dirty="0">
                <a:latin typeface="Calibri" panose="020F0502020204030204" pitchFamily="34" charset="0"/>
                <a:ea typeface="Calibri" panose="020F0502020204030204" pitchFamily="34" charset="0"/>
                <a:cs typeface="Calibri" panose="020F0502020204030204" pitchFamily="34" charset="0"/>
              </a:rPr>
              <a:t>επέκταση της διάρκειας των πράξεων ανοικτής αγοράς</a:t>
            </a:r>
            <a:r>
              <a:rPr lang="el-GR" sz="2400" dirty="0">
                <a:latin typeface="Calibri" panose="020F0502020204030204" pitchFamily="34" charset="0"/>
                <a:ea typeface="Calibri" panose="020F0502020204030204" pitchFamily="34" charset="0"/>
                <a:cs typeface="Calibri" panose="020F0502020204030204" pitchFamily="34" charset="0"/>
              </a:rPr>
              <a:t> (μέσω διεξαγωγής πράξεων πιο μακροπρόθεσμης </a:t>
            </a:r>
            <a:r>
              <a:rPr lang="el-GR" sz="2400"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sz="2400" dirty="0">
                <a:latin typeface="Calibri" panose="020F0502020204030204" pitchFamily="34" charset="0"/>
                <a:ea typeface="Calibri" panose="020F0502020204030204" pitchFamily="34" charset="0"/>
                <a:cs typeface="Calibri" panose="020F0502020204030204" pitchFamily="34" charset="0"/>
              </a:rPr>
              <a:t> </a:t>
            </a:r>
            <a:r>
              <a:rPr lang="el-GR" sz="2400" u="sng" dirty="0">
                <a:latin typeface="Calibri" panose="020F0502020204030204" pitchFamily="34" charset="0"/>
                <a:ea typeface="Calibri" panose="020F0502020204030204" pitchFamily="34" charset="0"/>
                <a:cs typeface="Calibri" panose="020F0502020204030204" pitchFamily="34" charset="0"/>
              </a:rPr>
              <a:t>διάρκειας έξι μηνών και τριών πράξεων διάρκειας ενός έτους</a:t>
            </a:r>
            <a:r>
              <a:rPr lang="el-GR" sz="2400" dirty="0">
                <a:latin typeface="Calibri" panose="020F0502020204030204" pitchFamily="34" charset="0"/>
                <a:ea typeface="Calibri" panose="020F0502020204030204" pitchFamily="34" charset="0"/>
                <a:cs typeface="Calibri" panose="020F0502020204030204" pitchFamily="34" charset="0"/>
              </a:rPr>
              <a:t>) και τη διενέργεια συμπληρωματικών πράξεων ανοικτής αγοράς διάρκειας τριών μηνών,</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2400" dirty="0">
                <a:latin typeface="Calibri" panose="020F0502020204030204" pitchFamily="34" charset="0"/>
                <a:ea typeface="Calibri" panose="020F0502020204030204" pitchFamily="34" charset="0"/>
                <a:cs typeface="Calibri" panose="020F0502020204030204" pitchFamily="34" charset="0"/>
              </a:rPr>
              <a:t>τη </a:t>
            </a:r>
            <a:r>
              <a:rPr lang="el-GR" sz="2400" b="1" dirty="0">
                <a:latin typeface="Calibri" panose="020F0502020204030204" pitchFamily="34" charset="0"/>
                <a:ea typeface="Calibri" panose="020F0502020204030204" pitchFamily="34" charset="0"/>
                <a:cs typeface="Calibri" panose="020F0502020204030204" pitchFamily="34" charset="0"/>
              </a:rPr>
              <a:t>διεύρυνση των κατηγοριών των αποδεκτών περιουσιακών στοιχείων</a:t>
            </a:r>
            <a:r>
              <a:rPr lang="el-GR" sz="2400" dirty="0">
                <a:latin typeface="Calibri" panose="020F0502020204030204" pitchFamily="34" charset="0"/>
                <a:ea typeface="Calibri" panose="020F0502020204030204" pitchFamily="34" charset="0"/>
                <a:cs typeface="Calibri" panose="020F0502020204030204" pitchFamily="34" charset="0"/>
              </a:rPr>
              <a:t> που θα μπορούσαν να χρησιμοποιηθούν ως ενέχυρο στις πράξεις </a:t>
            </a:r>
            <a:r>
              <a:rPr lang="el-GR" sz="2400"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sz="2400" dirty="0">
                <a:latin typeface="Calibri" panose="020F0502020204030204" pitchFamily="34" charset="0"/>
                <a:ea typeface="Calibri" panose="020F0502020204030204" pitchFamily="34" charset="0"/>
                <a:cs typeface="Calibri" panose="020F0502020204030204" pitchFamily="34" charset="0"/>
              </a:rPr>
              <a:t>.</a:t>
            </a:r>
            <a:endParaRPr lang="el-GR"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1975212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4" name="Rectangle 3"/>
          <p:cNvSpPr/>
          <p:nvPr/>
        </p:nvSpPr>
        <p:spPr>
          <a:xfrm>
            <a:off x="539675" y="1093043"/>
            <a:ext cx="10419348" cy="5280933"/>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Στη δεύτερη φάση της κρίσης (2010-2012)</a:t>
            </a:r>
            <a:r>
              <a:rPr lang="el-GR" dirty="0">
                <a:latin typeface="Calibri" panose="020F0502020204030204" pitchFamily="34" charset="0"/>
                <a:ea typeface="Calibri" panose="020F0502020204030204" pitchFamily="34" charset="0"/>
                <a:cs typeface="Calibri" panose="020F0502020204030204" pitchFamily="34" charset="0"/>
              </a:rPr>
              <a:t>, η οποία έλαβε τη μορφή κρίσης χρέους, τα μη συμβατικά μέτρα νομισματικής πολιτικής του </a:t>
            </a:r>
            <a:r>
              <a:rPr lang="el-GR"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dirty="0">
                <a:latin typeface="Calibri" panose="020F0502020204030204" pitchFamily="34" charset="0"/>
                <a:ea typeface="Calibri" panose="020F0502020204030204" pitchFamily="34" charset="0"/>
                <a:cs typeface="Calibri" panose="020F0502020204030204" pitchFamily="34" charset="0"/>
              </a:rPr>
              <a:t> αποσκοπούσαν στην αντιμετώπιση των δυσλειτουργιών που επικρατούσαν στις αγορές και στη μείωση των αποκλίσεων στις συνθήκες χρηματοδότησης των επιχειρήσεων και των νοικοκυριών σε διάφορες χώρες της ζώνης του ευρώ. Το </a:t>
            </a:r>
            <a:r>
              <a:rPr lang="el-GR" dirty="0" err="1">
                <a:latin typeface="Calibri" panose="020F0502020204030204" pitchFamily="34" charset="0"/>
                <a:ea typeface="Calibri" panose="020F0502020204030204" pitchFamily="34" charset="0"/>
                <a:cs typeface="Calibri" panose="020F0502020204030204" pitchFamily="34" charset="0"/>
              </a:rPr>
              <a:t>Ευρωσύστημα</a:t>
            </a:r>
            <a:r>
              <a:rPr lang="el-GR" dirty="0">
                <a:latin typeface="Calibri" panose="020F0502020204030204" pitchFamily="34" charset="0"/>
                <a:ea typeface="Calibri" panose="020F0502020204030204" pitchFamily="34" charset="0"/>
                <a:cs typeface="Calibri" panose="020F0502020204030204" pitchFamily="34"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διενήργησε το Πρόγραμμα για τις Αγορές Τίτλων (</a:t>
            </a:r>
            <a:r>
              <a:rPr lang="el-GR" b="1" dirty="0" err="1">
                <a:latin typeface="Calibri" panose="020F0502020204030204" pitchFamily="34" charset="0"/>
                <a:ea typeface="Calibri" panose="020F0502020204030204" pitchFamily="34" charset="0"/>
                <a:cs typeface="Calibri" panose="020F0502020204030204" pitchFamily="34" charset="0"/>
              </a:rPr>
              <a:t>Securities</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Markets</a:t>
            </a:r>
            <a:r>
              <a:rPr lang="el-GR" b="1" dirty="0">
                <a:latin typeface="Calibri" panose="020F0502020204030204" pitchFamily="34" charset="0"/>
                <a:ea typeface="Calibri" panose="020F0502020204030204" pitchFamily="34" charset="0"/>
                <a:cs typeface="Calibri" panose="020F0502020204030204" pitchFamily="34" charset="0"/>
              </a:rPr>
              <a:t> Programme</a:t>
            </a:r>
            <a:r>
              <a:rPr lang="el-GR" dirty="0">
                <a:latin typeface="Calibri" panose="020F0502020204030204" pitchFamily="34" charset="0"/>
                <a:ea typeface="Calibri" panose="020F0502020204030204" pitchFamily="34" charset="0"/>
                <a:cs typeface="Calibri" panose="020F0502020204030204" pitchFamily="34" charset="0"/>
              </a:rPr>
              <a:t>) και </a:t>
            </a:r>
            <a:r>
              <a:rPr lang="el-GR" dirty="0" err="1">
                <a:latin typeface="Calibri" panose="020F0502020204030204" pitchFamily="34" charset="0"/>
                <a:ea typeface="Calibri" panose="020F0502020204030204" pitchFamily="34" charset="0"/>
                <a:cs typeface="Calibri" panose="020F0502020204030204" pitchFamily="34" charset="0"/>
              </a:rPr>
              <a:t>παρενέβη</a:t>
            </a:r>
            <a:r>
              <a:rPr lang="el-GR" dirty="0">
                <a:latin typeface="Calibri" panose="020F0502020204030204" pitchFamily="34" charset="0"/>
                <a:ea typeface="Calibri" panose="020F0502020204030204" pitchFamily="34" charset="0"/>
                <a:cs typeface="Calibri" panose="020F0502020204030204" pitchFamily="34" charset="0"/>
              </a:rPr>
              <a:t> στη δευτερογενή αγορά, αγοράζοντας κρατικά ομόλογα ορισμένων χωρών (από το Μάιο του 2010 έως το Σεπτέμβριο του 2012),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προέβη σε αγορές αποδεκτών καλυμμένων ομολογιών στο πλαίσιο του προγράμματος </a:t>
            </a:r>
            <a:r>
              <a:rPr lang="el-GR" b="1" dirty="0" err="1">
                <a:latin typeface="Calibri" panose="020F0502020204030204" pitchFamily="34" charset="0"/>
                <a:ea typeface="Calibri" panose="020F0502020204030204" pitchFamily="34" charset="0"/>
                <a:cs typeface="Calibri" panose="020F0502020204030204" pitchFamily="34" charset="0"/>
              </a:rPr>
              <a:t>Covered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Bond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Purchase</a:t>
            </a:r>
            <a:r>
              <a:rPr lang="el-GR" b="1" dirty="0">
                <a:latin typeface="Calibri" panose="020F0502020204030204" pitchFamily="34" charset="0"/>
                <a:ea typeface="Calibri" panose="020F0502020204030204" pitchFamily="34" charset="0"/>
                <a:cs typeface="Calibri" panose="020F0502020204030204" pitchFamily="34" charset="0"/>
              </a:rPr>
              <a:t> Programme</a:t>
            </a:r>
            <a:r>
              <a:rPr lang="el-GR" dirty="0">
                <a:latin typeface="Calibri" panose="020F0502020204030204" pitchFamily="34" charset="0"/>
                <a:ea typeface="Calibri" panose="020F0502020204030204" pitchFamily="34" charset="0"/>
                <a:cs typeface="Calibri" panose="020F0502020204030204" pitchFamily="34" charset="0"/>
              </a:rPr>
              <a:t> - CBPP1 (Ιούλιος 2009-Ιούνιος 2010) και CBPP2 (Νοέμβριος 2011- Οκτώβριος 2012),</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πραγματοποίησε δύο συμπληρωματικές πράξεις πιο μακροπρόθεσμης </a:t>
            </a:r>
            <a:r>
              <a:rPr lang="el-GR"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Very</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Long</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Term</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Refinancing</a:t>
            </a:r>
            <a:r>
              <a:rPr lang="el-GR" b="1" dirty="0">
                <a:latin typeface="Calibri" panose="020F0502020204030204" pitchFamily="34" charset="0"/>
                <a:ea typeface="Calibri" panose="020F0502020204030204" pitchFamily="34" charset="0"/>
                <a:cs typeface="Calibri" panose="020F0502020204030204" pitchFamily="34" charset="0"/>
              </a:rPr>
              <a:t> Operations - </a:t>
            </a:r>
            <a:r>
              <a:rPr lang="el-GR" b="1" dirty="0" err="1">
                <a:latin typeface="Calibri" panose="020F0502020204030204" pitchFamily="34" charset="0"/>
                <a:ea typeface="Calibri" panose="020F0502020204030204" pitchFamily="34" charset="0"/>
                <a:cs typeface="Calibri" panose="020F0502020204030204" pitchFamily="34" charset="0"/>
              </a:rPr>
              <a:t>VLTROs</a:t>
            </a:r>
            <a:r>
              <a:rPr lang="el-GR" dirty="0">
                <a:latin typeface="Calibri" panose="020F0502020204030204" pitchFamily="34" charset="0"/>
                <a:ea typeface="Calibri" panose="020F0502020204030204" pitchFamily="34" charset="0"/>
                <a:cs typeface="Calibri" panose="020F0502020204030204" pitchFamily="34" charset="0"/>
              </a:rPr>
              <a:t>) διάρκειας τριών ετών (από το Δεκέμβριο του 2011 έως το Φεβρουάριο του 2015),</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ανακοίνωσε το Σεπτέμβριο του 2012 τις Οριστικές Νομισματικές Συναλλαγές (</a:t>
            </a:r>
            <a:r>
              <a:rPr lang="el-GR" b="1" dirty="0" err="1">
                <a:latin typeface="Calibri" panose="020F0502020204030204" pitchFamily="34" charset="0"/>
                <a:ea typeface="Calibri" panose="020F0502020204030204" pitchFamily="34" charset="0"/>
                <a:cs typeface="Calibri" panose="020F0502020204030204" pitchFamily="34" charset="0"/>
              </a:rPr>
              <a:t>Outright</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Monetary</a:t>
            </a:r>
            <a:r>
              <a:rPr lang="el-GR" b="1" dirty="0">
                <a:latin typeface="Calibri" panose="020F0502020204030204" pitchFamily="34" charset="0"/>
                <a:ea typeface="Calibri" panose="020F0502020204030204" pitchFamily="34" charset="0"/>
                <a:cs typeface="Calibri" panose="020F0502020204030204" pitchFamily="34" charset="0"/>
              </a:rPr>
              <a:t> Operations - OMT</a:t>
            </a:r>
            <a:r>
              <a:rPr lang="el-GR" dirty="0">
                <a:latin typeface="Calibri" panose="020F0502020204030204" pitchFamily="34" charset="0"/>
                <a:ea typeface="Calibri" panose="020F0502020204030204" pitchFamily="34" charset="0"/>
                <a:cs typeface="Calibri" panose="020F0502020204030204" pitchFamily="34" charset="0"/>
              </a:rPr>
              <a:t>), με τις οποίες ήταν δυνατόν να πραγματοποιούνται αγορές κρατικών ομολόγων υπό αυστηρές προϋποθέσεις. Το πρόγραμμα αυτό δεν χρειάστηκε να ενεργοποιηθεί.</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2515837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625641" y="1206927"/>
            <a:ext cx="10527632" cy="4746428"/>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Στην τρίτη φάση της κρίσης (2014-2</a:t>
            </a:r>
            <a:r>
              <a:rPr lang="en-US" b="1" dirty="0">
                <a:latin typeface="Calibri" panose="020F0502020204030204" pitchFamily="34" charset="0"/>
                <a:ea typeface="Calibri" panose="020F0502020204030204" pitchFamily="34" charset="0"/>
                <a:cs typeface="Calibri" panose="020F0502020204030204" pitchFamily="34" charset="0"/>
              </a:rPr>
              <a:t>0</a:t>
            </a:r>
            <a:r>
              <a:rPr lang="el-GR" b="1" dirty="0">
                <a:latin typeface="Calibri" panose="020F0502020204030204" pitchFamily="34" charset="0"/>
                <a:ea typeface="Calibri" panose="020F0502020204030204" pitchFamily="34" charset="0"/>
                <a:cs typeface="Calibri" panose="020F0502020204030204" pitchFamily="34" charset="0"/>
              </a:rPr>
              <a:t>19)</a:t>
            </a:r>
            <a:r>
              <a:rPr lang="el-GR" dirty="0">
                <a:latin typeface="Calibri" panose="020F0502020204030204" pitchFamily="34" charset="0"/>
                <a:ea typeface="Calibri" panose="020F0502020204030204" pitchFamily="34" charset="0"/>
                <a:cs typeface="Calibri" panose="020F0502020204030204" pitchFamily="34" charset="0"/>
              </a:rPr>
              <a:t>, τα μη συμβατικά μέτρα του </a:t>
            </a:r>
            <a:r>
              <a:rPr lang="el-GR"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dirty="0">
                <a:latin typeface="Calibri" panose="020F0502020204030204" pitchFamily="34" charset="0"/>
                <a:ea typeface="Calibri" panose="020F0502020204030204" pitchFamily="34" charset="0"/>
                <a:cs typeface="Calibri" panose="020F0502020204030204" pitchFamily="34" charset="0"/>
              </a:rPr>
              <a:t> αφορούσαν την αντιμετώπιση του κινδύνου αποπληθωρισμού. Καθώς τα βραχυπρόθεσμα επιτόκια ήταν ήδη κοντά στο μηδέν, τα μη συμβατικά μέτρα είχαν ως στόχο να επηρεάσουν τις συνθήκες χρηματοδότησης στη ζώνη του ευρώ.</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Τα μέτρα αυτά περιλάμβαναν: </a:t>
            </a:r>
          </a:p>
          <a:p>
            <a:pPr marL="285750" indent="-285750">
              <a:lnSpc>
                <a:spcPct val="115000"/>
              </a:lnSpc>
              <a:spcAft>
                <a:spcPts val="800"/>
              </a:spcAft>
              <a:buFont typeface="Arial" panose="020B0604020202020204" pitchFamily="34" charset="0"/>
              <a:buChar char="•"/>
            </a:pPr>
            <a:r>
              <a:rPr lang="el-GR" b="1" dirty="0">
                <a:latin typeface="Calibri" panose="020F0502020204030204" pitchFamily="34" charset="0"/>
                <a:ea typeface="Calibri" panose="020F0502020204030204" pitchFamily="34" charset="0"/>
                <a:cs typeface="Calibri" panose="020F0502020204030204" pitchFamily="34" charset="0"/>
              </a:rPr>
              <a:t>αρνητικό επιτόκιο</a:t>
            </a:r>
            <a:r>
              <a:rPr lang="el-GR" dirty="0">
                <a:latin typeface="Calibri" panose="020F0502020204030204" pitchFamily="34" charset="0"/>
                <a:ea typeface="Calibri" panose="020F0502020204030204" pitchFamily="34" charset="0"/>
                <a:cs typeface="Calibri" panose="020F0502020204030204" pitchFamily="34" charset="0"/>
              </a:rPr>
              <a:t> στην πάγια διευκόλυνση αποδοχής καταθέσεων (από τον Ιούνιο του 2014),</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err="1">
                <a:latin typeface="Calibri" panose="020F0502020204030204" pitchFamily="34" charset="0"/>
                <a:ea typeface="Calibri" panose="020F0502020204030204" pitchFamily="34" charset="0"/>
                <a:cs typeface="Calibri" panose="020F0502020204030204" pitchFamily="34" charset="0"/>
              </a:rPr>
              <a:t>στοχευμένες</a:t>
            </a:r>
            <a:r>
              <a:rPr lang="el-GR" dirty="0">
                <a:latin typeface="Calibri" panose="020F0502020204030204" pitchFamily="34" charset="0"/>
                <a:ea typeface="Calibri" panose="020F0502020204030204" pitchFamily="34" charset="0"/>
                <a:cs typeface="Calibri" panose="020F0502020204030204" pitchFamily="34" charset="0"/>
              </a:rPr>
              <a:t> πράξεις πιο μακροχρόνιας </a:t>
            </a:r>
            <a:r>
              <a:rPr lang="el-GR"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Targeted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Long</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Term</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Refinancing</a:t>
            </a:r>
            <a:r>
              <a:rPr lang="el-GR" b="1" dirty="0">
                <a:latin typeface="Calibri" panose="020F0502020204030204" pitchFamily="34" charset="0"/>
                <a:ea typeface="Calibri" panose="020F0502020204030204" pitchFamily="34" charset="0"/>
                <a:cs typeface="Calibri" panose="020F0502020204030204" pitchFamily="34" charset="0"/>
              </a:rPr>
              <a:t> Operations - </a:t>
            </a:r>
            <a:r>
              <a:rPr lang="el-GR" b="1" dirty="0" err="1">
                <a:latin typeface="Calibri" panose="020F0502020204030204" pitchFamily="34" charset="0"/>
                <a:ea typeface="Calibri" panose="020F0502020204030204" pitchFamily="34" charset="0"/>
                <a:cs typeface="Calibri" panose="020F0502020204030204" pitchFamily="34" charset="0"/>
              </a:rPr>
              <a:t>TLTROs</a:t>
            </a:r>
            <a:r>
              <a:rPr lang="el-GR" dirty="0">
                <a:latin typeface="Calibri" panose="020F0502020204030204" pitchFamily="34" charset="0"/>
                <a:ea typeface="Calibri" panose="020F0502020204030204" pitchFamily="34" charset="0"/>
                <a:cs typeface="Calibri" panose="020F0502020204030204" pitchFamily="34" charset="0"/>
              </a:rPr>
              <a:t>) με σκοπό την ενίσχυση της χορήγησης τραπεζικών δανείων προς επιχειρήσεις και νοικοκυριά. Η πρώτη σειρά πράξεων (TLTRO I) ανακοινώθηκε τον Ιούνιο του 2014, η δεύτερη (TLTRO II) το Μάρτιο του 2016 και η τρίτη (TLTRO ΙII) το Μάρτιο του 2019,</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την παροχή ενδείξεων όσον αφορά την πιθανή κατεύθυνση της ενιαίας νομισματικής πολιτικής στο μέλλον (</a:t>
            </a:r>
            <a:r>
              <a:rPr lang="el-GR" b="1" dirty="0" err="1">
                <a:latin typeface="Calibri" panose="020F0502020204030204" pitchFamily="34" charset="0"/>
                <a:ea typeface="Calibri" panose="020F0502020204030204" pitchFamily="34" charset="0"/>
                <a:cs typeface="Calibri" panose="020F0502020204030204" pitchFamily="34" charset="0"/>
              </a:rPr>
              <a:t>forward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guidance</a:t>
            </a:r>
            <a:r>
              <a:rPr lang="el-GR" dirty="0">
                <a:latin typeface="Calibri" panose="020F0502020204030204" pitchFamily="34" charset="0"/>
                <a:ea typeface="Calibri" panose="020F0502020204030204" pitchFamily="34" charset="0"/>
                <a:cs typeface="Calibri" panose="020F0502020204030204" pitchFamily="34" charset="0"/>
              </a:rPr>
              <a:t>) από τον Ιούλιο του 2013, </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rPr>
              <a:t>το </a:t>
            </a:r>
            <a:r>
              <a:rPr lang="el-GR" b="1" dirty="0">
                <a:latin typeface="Calibri" panose="020F0502020204030204" pitchFamily="34" charset="0"/>
                <a:ea typeface="Calibri" panose="020F0502020204030204" pitchFamily="34" charset="0"/>
              </a:rPr>
              <a:t>διευρυμένο πρόγραμμα αγοράς τίτλων (APP)</a:t>
            </a:r>
            <a:r>
              <a:rPr lang="el-GR" dirty="0">
                <a:latin typeface="Calibri" panose="020F0502020204030204" pitchFamily="34" charset="0"/>
                <a:ea typeface="Calibri" panose="020F0502020204030204" pitchFamily="34" charset="0"/>
              </a:rPr>
              <a:t>.</a:t>
            </a:r>
            <a:endParaRPr lang="el-GR" dirty="0"/>
          </a:p>
        </p:txBody>
      </p:sp>
      <p:sp>
        <p:nvSpPr>
          <p:cNvPr id="6" name="Rectangle 5"/>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1762351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4" name="Rectangle 3"/>
          <p:cNvSpPr/>
          <p:nvPr/>
        </p:nvSpPr>
        <p:spPr>
          <a:xfrm>
            <a:off x="214822" y="1316402"/>
            <a:ext cx="11069053" cy="4488921"/>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Διευρυμένο πρόγραμμα αγοράς τίτλων</a:t>
            </a:r>
            <a:r>
              <a:rPr lang="en-US" b="1" dirty="0">
                <a:latin typeface="Calibri" panose="020F0502020204030204" pitchFamily="34" charset="0"/>
                <a:ea typeface="Calibri" panose="020F0502020204030204" pitchFamily="34" charset="0"/>
                <a:cs typeface="Calibri" panose="020F0502020204030204" pitchFamily="34" charset="0"/>
              </a:rPr>
              <a:t> APP (</a:t>
            </a:r>
            <a:r>
              <a:rPr lang="el-GR" b="1" dirty="0">
                <a:latin typeface="Calibri" panose="020F0502020204030204" pitchFamily="34" charset="0"/>
                <a:ea typeface="Calibri" panose="020F0502020204030204" pitchFamily="34" charset="0"/>
                <a:cs typeface="Calibri" panose="020F0502020204030204" pitchFamily="34" charset="0"/>
              </a:rPr>
              <a:t>αγορές περίπου 3,2 δις ευρώ)</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Το ΑΡΡ περιλαμβάνει:</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 πρόγραμμα αγοράς τίτλων προερχόμενων από </a:t>
            </a:r>
            <a:r>
              <a:rPr lang="el-GR" dirty="0" err="1">
                <a:latin typeface="Calibri" panose="020F0502020204030204" pitchFamily="34" charset="0"/>
                <a:ea typeface="Calibri" panose="020F0502020204030204" pitchFamily="34" charset="0"/>
                <a:cs typeface="Calibri" panose="020F0502020204030204" pitchFamily="34" charset="0"/>
              </a:rPr>
              <a:t>τιτλοποίηση</a:t>
            </a:r>
            <a:r>
              <a:rPr lang="el-GR" dirty="0">
                <a:latin typeface="Calibri" panose="020F0502020204030204" pitchFamily="34" charset="0"/>
                <a:ea typeface="Calibri" panose="020F0502020204030204" pitchFamily="34" charset="0"/>
                <a:cs typeface="Calibri" panose="020F0502020204030204" pitchFamily="34" charset="0"/>
              </a:rPr>
              <a:t> περιουσιακών στοιχείων (</a:t>
            </a:r>
            <a:r>
              <a:rPr lang="el-GR" b="1" dirty="0" err="1">
                <a:latin typeface="Calibri" panose="020F0502020204030204" pitchFamily="34" charset="0"/>
                <a:ea typeface="Calibri" panose="020F0502020204030204" pitchFamily="34" charset="0"/>
                <a:cs typeface="Calibri" panose="020F0502020204030204" pitchFamily="34" charset="0"/>
              </a:rPr>
              <a:t>Asset-Backed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Securities</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Purchase</a:t>
            </a:r>
            <a:r>
              <a:rPr lang="el-GR" b="1" dirty="0">
                <a:latin typeface="Calibri" panose="020F0502020204030204" pitchFamily="34" charset="0"/>
                <a:ea typeface="Calibri" panose="020F0502020204030204" pitchFamily="34" charset="0"/>
                <a:cs typeface="Calibri" panose="020F0502020204030204" pitchFamily="34" charset="0"/>
              </a:rPr>
              <a:t> Programme - ABSPP</a:t>
            </a:r>
            <a:r>
              <a:rPr lang="el-GR" dirty="0">
                <a:latin typeface="Calibri" panose="020F0502020204030204" pitchFamily="34" charset="0"/>
                <a:ea typeface="Calibri" panose="020F0502020204030204" pitchFamily="34" charset="0"/>
                <a:cs typeface="Calibri" panose="020F0502020204030204" pitchFamily="34" charset="0"/>
              </a:rPr>
              <a:t>). Οι αγορές στο πλαίσιο του ABSPP ξεκίνησαν τον Νοέμβριο του 2014.</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 τρίτο πρόγραμμα αγοράς καλυμμένων ομολογιών (</a:t>
            </a:r>
            <a:r>
              <a:rPr lang="el-GR" b="1" dirty="0" err="1">
                <a:latin typeface="Calibri" panose="020F0502020204030204" pitchFamily="34" charset="0"/>
                <a:ea typeface="Calibri" panose="020F0502020204030204" pitchFamily="34" charset="0"/>
                <a:cs typeface="Calibri" panose="020F0502020204030204" pitchFamily="34" charset="0"/>
              </a:rPr>
              <a:t>Covered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Bond</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Purchase</a:t>
            </a:r>
            <a:r>
              <a:rPr lang="el-GR" b="1" dirty="0">
                <a:latin typeface="Calibri" panose="020F0502020204030204" pitchFamily="34" charset="0"/>
                <a:ea typeface="Calibri" panose="020F0502020204030204" pitchFamily="34" charset="0"/>
                <a:cs typeface="Calibri" panose="020F0502020204030204" pitchFamily="34" charset="0"/>
              </a:rPr>
              <a:t> Programme - CBPP3</a:t>
            </a:r>
            <a:r>
              <a:rPr lang="el-GR" dirty="0">
                <a:latin typeface="Calibri" panose="020F0502020204030204" pitchFamily="34" charset="0"/>
                <a:ea typeface="Calibri" panose="020F0502020204030204" pitchFamily="34" charset="0"/>
                <a:cs typeface="Calibri" panose="020F0502020204030204" pitchFamily="34" charset="0"/>
              </a:rPr>
              <a:t>). Οι αγορές στο πλαίσιο του CBPP3 ξεκίνησαν τον Οκτώβριο του 2014.</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 πρόγραμμα αγοράς τίτλων του δημόσιου τομέα, δηλαδή ομολόγων </a:t>
            </a:r>
            <a:r>
              <a:rPr lang="el-GR" dirty="0" err="1">
                <a:latin typeface="Calibri" panose="020F0502020204030204" pitchFamily="34" charset="0"/>
                <a:ea typeface="Calibri" panose="020F0502020204030204" pitchFamily="34" charset="0"/>
                <a:cs typeface="Calibri" panose="020F0502020204030204" pitchFamily="34" charset="0"/>
              </a:rPr>
              <a:t>εκδοθέντων</a:t>
            </a:r>
            <a:r>
              <a:rPr lang="el-GR" dirty="0">
                <a:latin typeface="Calibri" panose="020F0502020204030204" pitchFamily="34" charset="0"/>
                <a:ea typeface="Calibri" panose="020F0502020204030204" pitchFamily="34" charset="0"/>
                <a:cs typeface="Calibri" panose="020F0502020204030204" pitchFamily="34" charset="0"/>
              </a:rPr>
              <a:t> από κεντρικές κυβερνήσεις, ειδικούς φορείς-εκδότες χρεογράφων και ευρωπαϊκούς υπερεθνικούς οργανισμούς της ζώνης του ευρώ (</a:t>
            </a:r>
            <a:r>
              <a:rPr lang="el-GR" b="1" dirty="0">
                <a:latin typeface="Calibri" panose="020F0502020204030204" pitchFamily="34" charset="0"/>
                <a:ea typeface="Calibri" panose="020F0502020204030204" pitchFamily="34" charset="0"/>
                <a:cs typeface="Calibri" panose="020F0502020204030204" pitchFamily="34" charset="0"/>
              </a:rPr>
              <a:t>Public </a:t>
            </a:r>
            <a:r>
              <a:rPr lang="el-GR" b="1" dirty="0" err="1">
                <a:latin typeface="Calibri" panose="020F0502020204030204" pitchFamily="34" charset="0"/>
                <a:ea typeface="Calibri" panose="020F0502020204030204" pitchFamily="34" charset="0"/>
                <a:cs typeface="Calibri" panose="020F0502020204030204" pitchFamily="34" charset="0"/>
              </a:rPr>
              <a:t>Sector</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Purchase</a:t>
            </a:r>
            <a:r>
              <a:rPr lang="el-GR" b="1" dirty="0">
                <a:latin typeface="Calibri" panose="020F0502020204030204" pitchFamily="34" charset="0"/>
                <a:ea typeface="Calibri" panose="020F0502020204030204" pitchFamily="34" charset="0"/>
                <a:cs typeface="Calibri" panose="020F0502020204030204" pitchFamily="34" charset="0"/>
              </a:rPr>
              <a:t> Programme - PSPP</a:t>
            </a:r>
            <a:r>
              <a:rPr lang="el-GR" dirty="0">
                <a:latin typeface="Calibri" panose="020F0502020204030204" pitchFamily="34" charset="0"/>
                <a:ea typeface="Calibri" panose="020F0502020204030204" pitchFamily="34" charset="0"/>
                <a:cs typeface="Calibri" panose="020F0502020204030204" pitchFamily="34" charset="0"/>
              </a:rPr>
              <a:t>). Οι αγορές στο πλαίσιο του PSPP ξεκίνησαν το Μάρτιο του 2015.</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el-GR" dirty="0">
                <a:latin typeface="Calibri" panose="020F0502020204030204" pitchFamily="34" charset="0"/>
                <a:ea typeface="Calibri" panose="020F0502020204030204" pitchFamily="34" charset="0"/>
                <a:cs typeface="Calibri" panose="020F0502020204030204" pitchFamily="34" charset="0"/>
              </a:rPr>
              <a:t>Το πρόγραμμα αγοράς εταιρικών χρεογράφων (</a:t>
            </a:r>
            <a:r>
              <a:rPr lang="el-GR" b="1" dirty="0" err="1">
                <a:latin typeface="Calibri" panose="020F0502020204030204" pitchFamily="34" charset="0"/>
                <a:ea typeface="Calibri" panose="020F0502020204030204" pitchFamily="34" charset="0"/>
                <a:cs typeface="Calibri" panose="020F0502020204030204" pitchFamily="34" charset="0"/>
              </a:rPr>
              <a:t>Corporate</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Sector</a:t>
            </a:r>
            <a:r>
              <a:rPr lang="el-GR" b="1" dirty="0">
                <a:latin typeface="Calibri" panose="020F0502020204030204" pitchFamily="34" charset="0"/>
                <a:ea typeface="Calibri" panose="020F0502020204030204" pitchFamily="34" charset="0"/>
                <a:cs typeface="Calibri" panose="020F0502020204030204" pitchFamily="34" charset="0"/>
              </a:rPr>
              <a:t> </a:t>
            </a:r>
            <a:r>
              <a:rPr lang="el-GR" b="1" dirty="0" err="1">
                <a:latin typeface="Calibri" panose="020F0502020204030204" pitchFamily="34" charset="0"/>
                <a:ea typeface="Calibri" panose="020F0502020204030204" pitchFamily="34" charset="0"/>
                <a:cs typeface="Calibri" panose="020F0502020204030204" pitchFamily="34" charset="0"/>
              </a:rPr>
              <a:t>Purchase</a:t>
            </a:r>
            <a:r>
              <a:rPr lang="el-GR" b="1" dirty="0">
                <a:latin typeface="Calibri" panose="020F0502020204030204" pitchFamily="34" charset="0"/>
                <a:ea typeface="Calibri" panose="020F0502020204030204" pitchFamily="34" charset="0"/>
                <a:cs typeface="Calibri" panose="020F0502020204030204" pitchFamily="34" charset="0"/>
              </a:rPr>
              <a:t> Programme - CSPP</a:t>
            </a:r>
            <a:r>
              <a:rPr lang="el-GR" dirty="0">
                <a:latin typeface="Calibri" panose="020F0502020204030204" pitchFamily="34" charset="0"/>
                <a:ea typeface="Calibri" panose="020F0502020204030204" pitchFamily="34" charset="0"/>
                <a:cs typeface="Calibri" panose="020F0502020204030204" pitchFamily="34" charset="0"/>
              </a:rPr>
              <a:t>). Οι αγορές στο πλαίσιο του CSPP ξεκίνησαν τον Ιούνιο του 2016.</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
        <p:nvSpPr>
          <p:cNvPr id="7" name="Rectangle 6"/>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391761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360947" y="1114588"/>
            <a:ext cx="10287000" cy="5223994"/>
          </a:xfrm>
          <a:prstGeom prst="rect">
            <a:avLst/>
          </a:prstGeom>
        </p:spPr>
        <p:txBody>
          <a:bodyPr wrap="square">
            <a:spAutoFit/>
          </a:bodyPr>
          <a:lstStyle/>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Στο διάστημα μεταξύ 2015 και 2018 οι μηνιαίες καθαρές αγορές τίτλων στο πλαίσιο του Διευρυμένου Προγράμματος Αγοράς Τίτλων διαμορφώθηκαν ως εξής: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Περίοδος			Αξία μηνιαίων καθαρών αγορών (σε </a:t>
            </a:r>
            <a:r>
              <a:rPr lang="el-GR" b="1" dirty="0" err="1">
                <a:latin typeface="Calibri" panose="020F0502020204030204" pitchFamily="34" charset="0"/>
                <a:ea typeface="Calibri" panose="020F0502020204030204" pitchFamily="34" charset="0"/>
                <a:cs typeface="Calibri" panose="020F0502020204030204" pitchFamily="34" charset="0"/>
              </a:rPr>
              <a:t>δισεκ</a:t>
            </a:r>
            <a:r>
              <a:rPr lang="el-GR" b="1" dirty="0">
                <a:latin typeface="Calibri" panose="020F0502020204030204" pitchFamily="34" charset="0"/>
                <a:ea typeface="Calibri" panose="020F0502020204030204" pitchFamily="34" charset="0"/>
                <a:cs typeface="Calibri" panose="020F0502020204030204" pitchFamily="34" charset="0"/>
              </a:rPr>
              <a:t>. ευρώ)</a:t>
            </a:r>
            <a:endParaRPr lang="el-GR"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Μάρτιος 2015 - Μάρτιος 2016		60</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Απρίλιος 2016 - Μάρτιος 2017		80</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Απρίλιος 2017 - Δεκέμβριος 2017		60</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Ιανουάριος 2018 - Σεπτέμβριος 2018	</a:t>
            </a:r>
            <a:r>
              <a:rPr lang="en-US"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30</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Οκτώβριος 2018 - Δεκέμβριος 2018		15</a:t>
            </a:r>
          </a:p>
          <a:p>
            <a:pPr>
              <a:lnSpc>
                <a:spcPct val="115000"/>
              </a:lnSpc>
              <a:spcAft>
                <a:spcPts val="800"/>
              </a:spcAft>
            </a:pPr>
            <a:endParaRPr lang="el-GR" sz="1600"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800"/>
              </a:spcAft>
            </a:pPr>
            <a:r>
              <a:rPr lang="el-GR" dirty="0"/>
              <a:t>Τον Νοέμβριο του 2019 ξεκίνησε εκ νέου η διενέργεια καθαρών αγορών στο πλαίσιο του προγράμματος με ύψος 20 </a:t>
            </a:r>
            <a:r>
              <a:rPr lang="el-GR" dirty="0" err="1"/>
              <a:t>δισεκ</a:t>
            </a:r>
            <a:r>
              <a:rPr lang="el-GR" dirty="0"/>
              <a:t>. ευρώ μηνιαίως.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3860022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7" name="Picture 6"/>
          <p:cNvPicPr/>
          <p:nvPr/>
        </p:nvPicPr>
        <p:blipFill>
          <a:blip r:embed="rId3"/>
          <a:stretch>
            <a:fillRect/>
          </a:stretch>
        </p:blipFill>
        <p:spPr>
          <a:xfrm>
            <a:off x="2646946" y="1118936"/>
            <a:ext cx="6256421" cy="5113422"/>
          </a:xfrm>
          <a:prstGeom prst="rect">
            <a:avLst/>
          </a:prstGeom>
        </p:spPr>
      </p:pic>
      <p:sp>
        <p:nvSpPr>
          <p:cNvPr id="8" name="Rectangle 7"/>
          <p:cNvSpPr/>
          <p:nvPr/>
        </p:nvSpPr>
        <p:spPr>
          <a:xfrm>
            <a:off x="84081" y="385005"/>
            <a:ext cx="6678623" cy="461665"/>
          </a:xfrm>
          <a:prstGeom prst="rect">
            <a:avLst/>
          </a:prstGeom>
        </p:spPr>
        <p:txBody>
          <a:bodyPr wrap="none">
            <a:spAutoFit/>
          </a:bodyPr>
          <a:lstStyle/>
          <a:p>
            <a:r>
              <a:rPr lang="el-GR" sz="2400" b="1" dirty="0"/>
              <a:t>Αγορές αξιογράφων του </a:t>
            </a:r>
            <a:r>
              <a:rPr lang="el-GR" sz="2400" b="1" dirty="0" err="1"/>
              <a:t>ευρωσυστήματος</a:t>
            </a:r>
            <a:r>
              <a:rPr lang="el-GR" sz="2400" b="1" dirty="0"/>
              <a:t> (</a:t>
            </a:r>
            <a:r>
              <a:rPr lang="en-US" sz="2400" b="1" dirty="0"/>
              <a:t>stocks)</a:t>
            </a:r>
            <a:endParaRPr lang="el-GR" sz="2400" dirty="0"/>
          </a:p>
        </p:txBody>
      </p:sp>
    </p:spTree>
    <p:extLst>
      <p:ext uri="{BB962C8B-B14F-4D97-AF65-F5344CB8AC3E}">
        <p14:creationId xmlns:p14="http://schemas.microsoft.com/office/powerpoint/2010/main" val="4019864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6" name="Picture 5"/>
          <p:cNvPicPr/>
          <p:nvPr/>
        </p:nvPicPr>
        <p:blipFill>
          <a:blip r:embed="rId3"/>
          <a:stretch>
            <a:fillRect/>
          </a:stretch>
        </p:blipFill>
        <p:spPr>
          <a:xfrm>
            <a:off x="2707105" y="926432"/>
            <a:ext cx="5931569" cy="5125452"/>
          </a:xfrm>
          <a:prstGeom prst="rect">
            <a:avLst/>
          </a:prstGeom>
        </p:spPr>
      </p:pic>
      <p:sp>
        <p:nvSpPr>
          <p:cNvPr id="8" name="Rectangle 7"/>
          <p:cNvSpPr/>
          <p:nvPr/>
        </p:nvSpPr>
        <p:spPr>
          <a:xfrm>
            <a:off x="84081" y="385005"/>
            <a:ext cx="6580969" cy="461665"/>
          </a:xfrm>
          <a:prstGeom prst="rect">
            <a:avLst/>
          </a:prstGeom>
        </p:spPr>
        <p:txBody>
          <a:bodyPr wrap="none">
            <a:spAutoFit/>
          </a:bodyPr>
          <a:lstStyle/>
          <a:p>
            <a:r>
              <a:rPr lang="el-GR" sz="2400" b="1" dirty="0"/>
              <a:t>Αγορές αξιογράφων του </a:t>
            </a:r>
            <a:r>
              <a:rPr lang="el-GR" sz="2400" b="1" dirty="0" err="1"/>
              <a:t>ευρωσυστήματος</a:t>
            </a:r>
            <a:r>
              <a:rPr lang="en-US" sz="2400" b="1" dirty="0"/>
              <a:t> (flows)</a:t>
            </a:r>
            <a:endParaRPr lang="el-GR" sz="2400" dirty="0"/>
          </a:p>
        </p:txBody>
      </p:sp>
    </p:spTree>
    <p:extLst>
      <p:ext uri="{BB962C8B-B14F-4D97-AF65-F5344CB8AC3E}">
        <p14:creationId xmlns:p14="http://schemas.microsoft.com/office/powerpoint/2010/main" val="1652028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4" name="Rectangle 3"/>
          <p:cNvSpPr/>
          <p:nvPr/>
        </p:nvSpPr>
        <p:spPr>
          <a:xfrm>
            <a:off x="416379" y="1151840"/>
            <a:ext cx="11081084" cy="4516108"/>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Μέτρα για την αντιμετώπιση της πανδημίας:</a:t>
            </a:r>
            <a:r>
              <a:rPr lang="el-GR" dirty="0">
                <a:latin typeface="Calibri" panose="020F0502020204030204" pitchFamily="34" charset="0"/>
                <a:ea typeface="Calibri" panose="020F0502020204030204" pitchFamily="34" charset="0"/>
                <a:cs typeface="Calibri" panose="020F0502020204030204" pitchFamily="34" charset="0"/>
              </a:rPr>
              <a:t> Τον Μάρτιο του 2020, με την εμφάνιση του </a:t>
            </a:r>
            <a:r>
              <a:rPr lang="el-GR" dirty="0" err="1">
                <a:latin typeface="Calibri" panose="020F0502020204030204" pitchFamily="34" charset="0"/>
                <a:ea typeface="Calibri" panose="020F0502020204030204" pitchFamily="34" charset="0"/>
                <a:cs typeface="Calibri" panose="020F0502020204030204" pitchFamily="34" charset="0"/>
              </a:rPr>
              <a:t>κορωνοϊού</a:t>
            </a:r>
            <a:r>
              <a:rPr lang="el-GR" dirty="0">
                <a:latin typeface="Calibri" panose="020F0502020204030204" pitchFamily="34" charset="0"/>
                <a:ea typeface="Calibri" panose="020F0502020204030204" pitchFamily="34" charset="0"/>
                <a:cs typeface="Calibri" panose="020F0502020204030204" pitchFamily="34" charset="0"/>
              </a:rPr>
              <a:t>, το Διοικητικό Συμβούλιο της ΕΚΤ αποφάσισε πρόσθετες αγορές ύψους €120 </a:t>
            </a:r>
            <a:r>
              <a:rPr lang="el-GR" dirty="0" err="1">
                <a:latin typeface="Calibri" panose="020F0502020204030204" pitchFamily="34" charset="0"/>
                <a:ea typeface="Calibri" panose="020F0502020204030204" pitchFamily="34" charset="0"/>
                <a:cs typeface="Calibri" panose="020F0502020204030204" pitchFamily="34" charset="0"/>
              </a:rPr>
              <a:t>δισεκ</a:t>
            </a:r>
            <a:r>
              <a:rPr lang="el-GR" dirty="0">
                <a:latin typeface="Calibri" panose="020F0502020204030204" pitchFamily="34" charset="0"/>
                <a:ea typeface="Calibri" panose="020F0502020204030204" pitchFamily="34" charset="0"/>
                <a:cs typeface="Calibri" panose="020F0502020204030204" pitchFamily="34" charset="0"/>
              </a:rPr>
              <a:t>. μέχρι τέλος του 2020, στο πλαίσιο του διευρυμένου προγράμματος αγοράς τίτλων με σκοπό τη στήριξη της οικονομίας σε περίοδο αυξημένης αβεβαιότητας.</a:t>
            </a:r>
          </a:p>
          <a:p>
            <a:r>
              <a:rPr lang="el-GR" b="1" dirty="0"/>
              <a:t>Τα μέτρα για την αντιμετώπιση της πανδημίας</a:t>
            </a:r>
            <a:r>
              <a:rPr lang="el-GR" dirty="0"/>
              <a:t> περιλάμβαναν:</a:t>
            </a:r>
          </a:p>
          <a:p>
            <a:pPr marL="285750" indent="-285750">
              <a:buFont typeface="Arial" panose="020B0604020202020204" pitchFamily="34" charset="0"/>
              <a:buChar char="•"/>
            </a:pPr>
            <a:r>
              <a:rPr lang="el-GR" b="1" dirty="0"/>
              <a:t>πρόσθετες πράξεις </a:t>
            </a:r>
            <a:r>
              <a:rPr lang="el-GR" dirty="0"/>
              <a:t>πιο μακροπρόθεσμης </a:t>
            </a:r>
            <a:r>
              <a:rPr lang="el-GR" dirty="0" err="1"/>
              <a:t>αναχρηματοδότησης</a:t>
            </a:r>
            <a:r>
              <a:rPr lang="el-GR" dirty="0"/>
              <a:t> (</a:t>
            </a:r>
            <a:r>
              <a:rPr lang="en-US" b="1" dirty="0"/>
              <a:t>TLTRO</a:t>
            </a:r>
            <a:r>
              <a:rPr lang="el-GR" dirty="0"/>
              <a:t>), </a:t>
            </a:r>
          </a:p>
          <a:p>
            <a:pPr marL="285750" indent="-285750">
              <a:buFont typeface="Arial" panose="020B0604020202020204" pitchFamily="34" charset="0"/>
              <a:buChar char="•"/>
            </a:pPr>
            <a:r>
              <a:rPr lang="el-GR" dirty="0"/>
              <a:t>την εφαρμογή σημαντικά ευνοϊκότερων όρων σε όλες τις </a:t>
            </a:r>
            <a:r>
              <a:rPr lang="el-GR" dirty="0" err="1"/>
              <a:t>στοχευμένες</a:t>
            </a:r>
            <a:r>
              <a:rPr lang="el-GR" dirty="0"/>
              <a:t> πράξεις πιο μακροπρόθεσμης </a:t>
            </a:r>
            <a:r>
              <a:rPr lang="el-GR" dirty="0" err="1"/>
              <a:t>αναχρηματοδότησης</a:t>
            </a:r>
            <a:r>
              <a:rPr lang="el-GR" dirty="0"/>
              <a:t> (</a:t>
            </a:r>
            <a:r>
              <a:rPr lang="en-US" b="1" dirty="0"/>
              <a:t>TLTRO</a:t>
            </a:r>
            <a:r>
              <a:rPr lang="el-GR" b="1" dirty="0"/>
              <a:t> ΙΙΙ</a:t>
            </a:r>
            <a:r>
              <a:rPr lang="el-GR" dirty="0"/>
              <a:t>) για την περίοδο Ιουνίου 2020 – Ιουνίου 2022,</a:t>
            </a:r>
          </a:p>
          <a:p>
            <a:pPr marL="285750" indent="-285750">
              <a:buFont typeface="Arial" panose="020B0604020202020204" pitchFamily="34" charset="0"/>
              <a:buChar char="•"/>
            </a:pPr>
            <a:r>
              <a:rPr lang="el-GR" b="1" dirty="0"/>
              <a:t>πρόσθετες καθαρές αγορές στοιχείων ενεργητικού</a:t>
            </a:r>
            <a:r>
              <a:rPr lang="el-GR" dirty="0"/>
              <a:t> συνολικού ύψους €120 </a:t>
            </a:r>
            <a:r>
              <a:rPr lang="el-GR" dirty="0" err="1"/>
              <a:t>δισεκ</a:t>
            </a:r>
            <a:r>
              <a:rPr lang="el-GR" dirty="0"/>
              <a:t>. μέχρι το τέλος του 2020, στο πλαίσιο του διευρυμένου προγράμματος αγοράς τίτλων</a:t>
            </a:r>
            <a:r>
              <a:rPr lang="en-US" dirty="0"/>
              <a:t> APP</a:t>
            </a:r>
            <a:r>
              <a:rPr lang="el-GR" dirty="0"/>
              <a:t>, ενώ παράλληλα συνεχίζεται η διενέργεια καθαρών αγορών στο πλαίσιο του ίδιου προγράμματος με ύψος €20 </a:t>
            </a:r>
            <a:r>
              <a:rPr lang="el-GR" dirty="0" err="1"/>
              <a:t>δισεκ</a:t>
            </a:r>
            <a:r>
              <a:rPr lang="el-GR" dirty="0"/>
              <a:t>. μηνιαίως, για την τόνωση της οικονομίας,</a:t>
            </a:r>
          </a:p>
          <a:p>
            <a:pPr marL="285750" indent="-285750">
              <a:buFont typeface="Arial" panose="020B0604020202020204" pitchFamily="34" charset="0"/>
              <a:buChar char="•"/>
            </a:pPr>
            <a:r>
              <a:rPr lang="el-GR" b="1" dirty="0"/>
              <a:t>την έναρξη έκτακτου προγράμματος αγοράς στοιχείων ενεργητικού λόγω πανδημίας </a:t>
            </a:r>
            <a:r>
              <a:rPr lang="el-GR" dirty="0"/>
              <a:t>(</a:t>
            </a:r>
            <a:r>
              <a:rPr lang="el-GR" b="1" dirty="0" err="1"/>
              <a:t>Pandemic</a:t>
            </a:r>
            <a:r>
              <a:rPr lang="el-GR" b="1" dirty="0"/>
              <a:t> Emergency </a:t>
            </a:r>
            <a:r>
              <a:rPr lang="el-GR" b="1" dirty="0" err="1"/>
              <a:t>Purchase</a:t>
            </a:r>
            <a:r>
              <a:rPr lang="el-GR" b="1" dirty="0"/>
              <a:t> Programme – PEPP</a:t>
            </a:r>
            <a:r>
              <a:rPr lang="el-GR" dirty="0"/>
              <a:t>) αντίστοιχων του διευρυμένου προγράμματος αγορών, συνολικού ύψους </a:t>
            </a:r>
            <a:r>
              <a:rPr lang="el-GR" b="1" dirty="0"/>
              <a:t>€1.850 </a:t>
            </a:r>
            <a:r>
              <a:rPr lang="el-GR" dirty="0"/>
              <a:t>εκατ. έως τον Μάρτιο 2022 τουλάχιστον. </a:t>
            </a:r>
          </a:p>
          <a:p>
            <a:r>
              <a:rPr lang="el-GR" dirty="0"/>
              <a:t>Στο νέο πρόγραμμα PEPP περιλαμβάνονται αγορές των τίτλων που εκδίδονται από την Ελληνική Κυβέρνηση.</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81" y="385005"/>
            <a:ext cx="8857681" cy="461665"/>
          </a:xfrm>
          <a:prstGeom prst="rect">
            <a:avLst/>
          </a:prstGeom>
        </p:spPr>
        <p:txBody>
          <a:bodyPr wrap="none">
            <a:spAutoFit/>
          </a:bodyPr>
          <a:lstStyle/>
          <a:p>
            <a:r>
              <a:rPr lang="el-GR" sz="2400" b="1" dirty="0"/>
              <a:t>Μη συμβατικά μέτρα νομισματικής πολιτικής του </a:t>
            </a:r>
            <a:r>
              <a:rPr lang="el-GR" sz="2400" b="1" dirty="0" err="1"/>
              <a:t>ευρωσυστήματος</a:t>
            </a:r>
            <a:endParaRPr lang="el-GR" sz="2400" dirty="0"/>
          </a:p>
        </p:txBody>
      </p:sp>
    </p:spTree>
    <p:extLst>
      <p:ext uri="{BB962C8B-B14F-4D97-AF65-F5344CB8AC3E}">
        <p14:creationId xmlns:p14="http://schemas.microsoft.com/office/powerpoint/2010/main" val="2522991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3AB1-2F69-D3B8-4E2A-04EDE525B053}"/>
              </a:ext>
            </a:extLst>
          </p:cNvPr>
          <p:cNvSpPr>
            <a:spLocks noGrp="1"/>
          </p:cNvSpPr>
          <p:nvPr>
            <p:ph type="title"/>
          </p:nvPr>
        </p:nvSpPr>
        <p:spPr>
          <a:xfrm>
            <a:off x="251029" y="104296"/>
            <a:ext cx="9908040" cy="732612"/>
          </a:xfrm>
        </p:spPr>
        <p:txBody>
          <a:bodyPr/>
          <a:lstStyle/>
          <a:p>
            <a:r>
              <a:rPr lang="el-GR" sz="2400" dirty="0"/>
              <a:t>Ο ισολογισμός του </a:t>
            </a:r>
            <a:r>
              <a:rPr lang="el-GR" sz="2400" dirty="0" err="1"/>
              <a:t>Ευρωσυστήματος</a:t>
            </a:r>
            <a:r>
              <a:rPr lang="en-GB" sz="2400" dirty="0"/>
              <a:t> </a:t>
            </a:r>
          </a:p>
        </p:txBody>
      </p:sp>
      <p:sp>
        <p:nvSpPr>
          <p:cNvPr id="6" name="Slide Number Placeholder 5">
            <a:extLst>
              <a:ext uri="{FF2B5EF4-FFF2-40B4-BE49-F238E27FC236}">
                <a16:creationId xmlns:a16="http://schemas.microsoft.com/office/drawing/2014/main" id="{9CEAEE13-F328-0792-6941-FA5F2B2CFBEF}"/>
              </a:ext>
            </a:extLst>
          </p:cNvPr>
          <p:cNvSpPr>
            <a:spLocks noGrp="1"/>
          </p:cNvSpPr>
          <p:nvPr>
            <p:ph type="sldNum" sz="quarter" idx="12"/>
          </p:nvPr>
        </p:nvSpPr>
        <p:spPr/>
        <p:txBody>
          <a:bodyPr/>
          <a:lstStyle/>
          <a:p>
            <a:fld id="{562F1DF8-C4B5-4FF4-908F-FB067051F751}" type="slidenum">
              <a:rPr lang="el-GR" smtClean="0"/>
              <a:t>29</a:t>
            </a:fld>
            <a:endParaRPr lang="el-GR"/>
          </a:p>
        </p:txBody>
      </p:sp>
      <p:pic>
        <p:nvPicPr>
          <p:cNvPr id="3" name="Picture 2">
            <a:extLst>
              <a:ext uri="{FF2B5EF4-FFF2-40B4-BE49-F238E27FC236}">
                <a16:creationId xmlns:a16="http://schemas.microsoft.com/office/drawing/2014/main" id="{29963709-7334-927B-3AD5-D0FB148B9598}"/>
              </a:ext>
            </a:extLst>
          </p:cNvPr>
          <p:cNvPicPr>
            <a:picLocks noChangeAspect="1"/>
          </p:cNvPicPr>
          <p:nvPr/>
        </p:nvPicPr>
        <p:blipFill>
          <a:blip r:embed="rId3"/>
          <a:stretch>
            <a:fillRect/>
          </a:stretch>
        </p:blipFill>
        <p:spPr>
          <a:xfrm>
            <a:off x="1279742" y="1315453"/>
            <a:ext cx="9632515" cy="4930364"/>
          </a:xfrm>
          <a:prstGeom prst="rect">
            <a:avLst/>
          </a:prstGeom>
        </p:spPr>
      </p:pic>
      <p:sp>
        <p:nvSpPr>
          <p:cNvPr id="5"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951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1991716" y="1229360"/>
            <a:ext cx="7364803" cy="4663440"/>
          </a:xfrm>
          <a:prstGeom prst="rect">
            <a:avLst/>
          </a:prstGeom>
        </p:spPr>
      </p:pic>
      <p:sp>
        <p:nvSpPr>
          <p:cNvPr id="5" name="TextBox 4"/>
          <p:cNvSpPr txBox="1"/>
          <p:nvPr/>
        </p:nvSpPr>
        <p:spPr>
          <a:xfrm>
            <a:off x="4928460" y="2154265"/>
            <a:ext cx="2937535" cy="369332"/>
          </a:xfrm>
          <a:prstGeom prst="rect">
            <a:avLst/>
          </a:prstGeom>
          <a:noFill/>
        </p:spPr>
        <p:txBody>
          <a:bodyPr wrap="none" rtlCol="0">
            <a:spAutoFit/>
          </a:bodyPr>
          <a:lstStyle/>
          <a:p>
            <a:r>
              <a:rPr lang="en-US" dirty="0">
                <a:solidFill>
                  <a:srgbClr val="00B050"/>
                </a:solidFill>
              </a:rPr>
              <a:t>Marginal Lending Facility rate</a:t>
            </a:r>
            <a:endParaRPr lang="el-GR" dirty="0">
              <a:solidFill>
                <a:srgbClr val="00B050"/>
              </a:solidFill>
            </a:endParaRPr>
          </a:p>
        </p:txBody>
      </p:sp>
      <p:sp>
        <p:nvSpPr>
          <p:cNvPr id="11" name="TextBox 10"/>
          <p:cNvSpPr txBox="1"/>
          <p:nvPr/>
        </p:nvSpPr>
        <p:spPr>
          <a:xfrm>
            <a:off x="2465075" y="4228456"/>
            <a:ext cx="2033377" cy="369332"/>
          </a:xfrm>
          <a:prstGeom prst="rect">
            <a:avLst/>
          </a:prstGeom>
          <a:noFill/>
        </p:spPr>
        <p:txBody>
          <a:bodyPr wrap="none" rtlCol="0">
            <a:spAutoFit/>
          </a:bodyPr>
          <a:lstStyle/>
          <a:p>
            <a:r>
              <a:rPr lang="en-US" dirty="0">
                <a:solidFill>
                  <a:schemeClr val="tx1">
                    <a:lumMod val="90000"/>
                    <a:lumOff val="10000"/>
                  </a:schemeClr>
                </a:solidFill>
              </a:rPr>
              <a:t>Deposit Facility rate</a:t>
            </a:r>
            <a:endParaRPr lang="el-GR" dirty="0">
              <a:solidFill>
                <a:schemeClr val="tx1">
                  <a:lumMod val="90000"/>
                  <a:lumOff val="10000"/>
                </a:schemeClr>
              </a:solidFill>
            </a:endParaRPr>
          </a:p>
        </p:txBody>
      </p:sp>
      <p:sp>
        <p:nvSpPr>
          <p:cNvPr id="12" name="TextBox 11"/>
          <p:cNvSpPr txBox="1"/>
          <p:nvPr/>
        </p:nvSpPr>
        <p:spPr>
          <a:xfrm>
            <a:off x="5081706" y="3191748"/>
            <a:ext cx="3996094" cy="369332"/>
          </a:xfrm>
          <a:prstGeom prst="rect">
            <a:avLst/>
          </a:prstGeom>
          <a:noFill/>
        </p:spPr>
        <p:txBody>
          <a:bodyPr wrap="none" rtlCol="0">
            <a:spAutoFit/>
          </a:bodyPr>
          <a:lstStyle/>
          <a:p>
            <a:r>
              <a:rPr lang="en-US" dirty="0">
                <a:solidFill>
                  <a:srgbClr val="FF0000"/>
                </a:solidFill>
              </a:rPr>
              <a:t>Main Refinancing Operations (MRO) rate</a:t>
            </a:r>
            <a:endParaRPr lang="el-GR" dirty="0">
              <a:solidFill>
                <a:srgbClr val="FF0000"/>
              </a:solidFill>
            </a:endParaRPr>
          </a:p>
        </p:txBody>
      </p:sp>
      <p:cxnSp>
        <p:nvCxnSpPr>
          <p:cNvPr id="7" name="Straight Arrow Connector 6"/>
          <p:cNvCxnSpPr/>
          <p:nvPr/>
        </p:nvCxnSpPr>
        <p:spPr>
          <a:xfrm flipH="1">
            <a:off x="7392692" y="3483590"/>
            <a:ext cx="61994" cy="1212398"/>
          </a:xfrm>
          <a:prstGeom prst="straightConnector1">
            <a:avLst/>
          </a:prstGeom>
          <a:ln>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50065" y="2338931"/>
            <a:ext cx="1754519" cy="369332"/>
          </a:xfrm>
          <a:prstGeom prst="rect">
            <a:avLst/>
          </a:prstGeom>
          <a:noFill/>
        </p:spPr>
        <p:txBody>
          <a:bodyPr wrap="none" rtlCol="0">
            <a:spAutoFit/>
          </a:bodyPr>
          <a:lstStyle/>
          <a:p>
            <a:r>
              <a:rPr lang="en-US" dirty="0">
                <a:solidFill>
                  <a:srgbClr val="FFC000"/>
                </a:solidFill>
              </a:rPr>
              <a:t>EONIA/</a:t>
            </a:r>
            <a:r>
              <a:rPr lang="en-US" dirty="0" err="1">
                <a:solidFill>
                  <a:srgbClr val="FFC000"/>
                </a:solidFill>
              </a:rPr>
              <a:t>eSTR</a:t>
            </a:r>
            <a:r>
              <a:rPr lang="en-US" dirty="0">
                <a:solidFill>
                  <a:srgbClr val="FFC000"/>
                </a:solidFill>
              </a:rPr>
              <a:t> rate</a:t>
            </a:r>
            <a:endParaRPr lang="el-GR" dirty="0">
              <a:solidFill>
                <a:srgbClr val="FFC000"/>
              </a:solidFill>
            </a:endParaRPr>
          </a:p>
        </p:txBody>
      </p:sp>
      <p:cxnSp>
        <p:nvCxnSpPr>
          <p:cNvPr id="16" name="Straight Arrow Connector 15"/>
          <p:cNvCxnSpPr/>
          <p:nvPr/>
        </p:nvCxnSpPr>
        <p:spPr>
          <a:xfrm flipH="1">
            <a:off x="3895216" y="2654302"/>
            <a:ext cx="85814" cy="1021916"/>
          </a:xfrm>
          <a:prstGeom prst="straightConnector1">
            <a:avLst/>
          </a:prstGeom>
          <a:ln>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27786" y="412631"/>
            <a:ext cx="6143798" cy="461665"/>
          </a:xfrm>
          <a:prstGeom prst="rect">
            <a:avLst/>
          </a:prstGeom>
        </p:spPr>
        <p:txBody>
          <a:bodyPr wrap="none">
            <a:spAutoFit/>
          </a:bodyPr>
          <a:lstStyle/>
          <a:p>
            <a:r>
              <a:rPr lang="el-GR" sz="2400" b="1" dirty="0">
                <a:latin typeface="Calibri" panose="020F0502020204030204" pitchFamily="34" charset="0"/>
              </a:rPr>
              <a:t>Ένα βασικό εργαλείο της ΕΚΤ είναι τα επιτόκια</a:t>
            </a:r>
            <a:endParaRPr lang="el-GR" sz="2400" b="1" dirty="0"/>
          </a:p>
        </p:txBody>
      </p:sp>
    </p:spTree>
    <p:extLst>
      <p:ext uri="{BB962C8B-B14F-4D97-AF65-F5344CB8AC3E}">
        <p14:creationId xmlns:p14="http://schemas.microsoft.com/office/powerpoint/2010/main" val="3486063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227786" y="471681"/>
            <a:ext cx="6105133" cy="492122"/>
          </a:xfrm>
          <a:prstGeom prst="rect">
            <a:avLst/>
          </a:prstGeom>
        </p:spPr>
        <p:txBody>
          <a:bodyPr wrap="none">
            <a:spAutoFit/>
          </a:bodyPr>
          <a:lstStyle/>
          <a:p>
            <a:pPr fontAlgn="base">
              <a:lnSpc>
                <a:spcPct val="115000"/>
              </a:lnSpc>
              <a:spcBef>
                <a:spcPts val="3750"/>
              </a:spcBef>
              <a:spcAft>
                <a:spcPts val="1500"/>
              </a:spcAft>
            </a:pPr>
            <a:r>
              <a:rPr lang="el-GR" sz="2400" b="1" dirty="0">
                <a:latin typeface="Calibri" panose="020F0502020204030204" pitchFamily="34" charset="0"/>
                <a:ea typeface="Times New Roman" panose="02020603050405020304" pitchFamily="18" charset="0"/>
                <a:cs typeface="Times New Roman" panose="02020603050405020304" pitchFamily="18" charset="0"/>
              </a:rPr>
              <a:t>Πώς λειτουργεί το πρόγραμμα αγοράς τίτλων;</a:t>
            </a:r>
            <a:endParaRPr lang="el-GR" sz="24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481262" y="1229360"/>
            <a:ext cx="10720137" cy="3962623"/>
          </a:xfrm>
          <a:prstGeom prst="rect">
            <a:avLst/>
          </a:prstGeom>
        </p:spPr>
        <p:txBody>
          <a:bodyPr wrap="square">
            <a:spAutoFit/>
          </a:bodyPr>
          <a:lstStyle/>
          <a:p>
            <a:pPr fontAlgn="base">
              <a:lnSpc>
                <a:spcPct val="115000"/>
              </a:lnSpc>
              <a:spcBef>
                <a:spcPts val="3750"/>
              </a:spcBef>
              <a:spcAft>
                <a:spcPts val="1500"/>
              </a:spcAft>
            </a:pPr>
            <a:r>
              <a:rPr lang="el-GR" sz="2000" b="1" dirty="0">
                <a:solidFill>
                  <a:srgbClr val="003299"/>
                </a:solidFill>
                <a:latin typeface="Calibri" panose="020F0502020204030204" pitchFamily="34" charset="0"/>
                <a:ea typeface="Times New Roman" panose="02020603050405020304" pitchFamily="18" charset="0"/>
                <a:cs typeface="Times New Roman" panose="02020603050405020304" pitchFamily="18" charset="0"/>
              </a:rPr>
              <a:t>Αναδιάρθρωση χαρτοφυλακίων</a:t>
            </a:r>
            <a:endParaRPr lang="el-GR" sz="2000" b="1" dirty="0">
              <a:solidFill>
                <a:srgbClr val="1F4D78"/>
              </a:solidFill>
              <a:latin typeface="Calibri Light" panose="020F0302020204030204" pitchFamily="34" charset="0"/>
              <a:ea typeface="Times New Roman" panose="02020603050405020304" pitchFamily="18" charset="0"/>
              <a:cs typeface="Times New Roman" panose="02020603050405020304" pitchFamily="18" charset="0"/>
            </a:endParaRPr>
          </a:p>
          <a:p>
            <a:r>
              <a:rPr lang="el-GR" dirty="0">
                <a:latin typeface="Calibri" panose="020F0502020204030204" pitchFamily="34" charset="0"/>
                <a:ea typeface="Calibri" panose="020F0502020204030204" pitchFamily="34" charset="0"/>
              </a:rPr>
              <a:t>Η ΕΚΤ έχει αγοράσει στοιχεία ενεργητικού του ιδιωτικού και του δημόσιου τομέα από επενδυτές όπως τράπεζες και επενδυτικά ταμεία. Αυτοί οι επενδυτές έχουν την επιλογή να επενδύσουν σε άλλα στοιχεία ενεργητικού τα κεφάλαια που λαμβάνουν έναντι των στοιχείων ενεργητικού που πωλούν στην ΕΚΤ. </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rPr>
              <a:t>Αυξάνοντας τη ζήτηση για στοιχεία ενεργητικού γενικότερα, αυτός ο μηχανισμός αναδιάρθρωσης χαρτοφυλακίων ωθεί τις τιμές προς τα πάνω και τις αποδόσεις προς τα κάτω, ακόμη και για στοιχεία τα οποία δεν εμπίπτουν στο πρόγραμμα αγοράς τίτλων </a:t>
            </a:r>
            <a:r>
              <a:rPr lang="el-GR" b="1" dirty="0">
                <a:latin typeface="Calibri" panose="020F0502020204030204" pitchFamily="34" charset="0"/>
                <a:ea typeface="Calibri" panose="020F0502020204030204" pitchFamily="34" charset="0"/>
              </a:rPr>
              <a:t>(</a:t>
            </a:r>
            <a:r>
              <a:rPr lang="en-US" b="1" dirty="0">
                <a:latin typeface="Calibri" panose="020F0502020204030204" pitchFamily="34" charset="0"/>
                <a:ea typeface="Calibri" panose="020F0502020204030204" pitchFamily="34" charset="0"/>
              </a:rPr>
              <a:t>portfolio balance effect)</a:t>
            </a:r>
            <a:r>
              <a:rPr lang="el-GR"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rPr>
              <a:t>Οι επενδυτές στρέφονται σε αξιόγραφα με υψηλότερο κίνδυνο και αποδόσεις </a:t>
            </a:r>
            <a:r>
              <a:rPr lang="el-GR" b="1" dirty="0">
                <a:latin typeface="Calibri" panose="020F0502020204030204" pitchFamily="34" charset="0"/>
                <a:ea typeface="Calibri" panose="020F0502020204030204" pitchFamily="34" charset="0"/>
              </a:rPr>
              <a:t>(</a:t>
            </a:r>
            <a:r>
              <a:rPr lang="en-US" b="1" dirty="0">
                <a:latin typeface="Calibri" panose="020F0502020204030204" pitchFamily="34" charset="0"/>
                <a:ea typeface="Calibri" panose="020F0502020204030204" pitchFamily="34" charset="0"/>
              </a:rPr>
              <a:t>hunt for yield)</a:t>
            </a:r>
            <a:r>
              <a:rPr lang="el-GR" dirty="0">
                <a:latin typeface="Calibri" panose="020F0502020204030204" pitchFamily="34" charset="0"/>
                <a:ea typeface="Calibri" panose="020F0502020204030204" pitchFamily="34" charset="0"/>
              </a:rPr>
              <a:t>, όπως εταιρικά ομόλογα και μετοχές, αυξάνοντας τις τιμές τους και μειώνοντας το κόστος χρηματοδότησης των εταιριών.</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rPr>
              <a:t>Ταυτόχρονα, η μείωση των αποδόσεων των τίτλων ενθαρρύνει τις τράπεζες να χορηγούν δάνεια σε επιχειρήσεις ή νοικοκυριά </a:t>
            </a:r>
            <a:r>
              <a:rPr lang="el-GR" b="1" dirty="0">
                <a:latin typeface="Calibri" panose="020F0502020204030204" pitchFamily="34" charset="0"/>
                <a:ea typeface="Calibri" panose="020F0502020204030204" pitchFamily="34" charset="0"/>
              </a:rPr>
              <a:t>(</a:t>
            </a:r>
            <a:r>
              <a:rPr lang="en-US" b="1" dirty="0">
                <a:latin typeface="Calibri" panose="020F0502020204030204" pitchFamily="34" charset="0"/>
                <a:ea typeface="Calibri" panose="020F0502020204030204" pitchFamily="34" charset="0"/>
              </a:rPr>
              <a:t>risk taking channel)</a:t>
            </a:r>
            <a:r>
              <a:rPr lang="el-GR" dirty="0">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l-GR" dirty="0">
                <a:latin typeface="Calibri" panose="020F0502020204030204" pitchFamily="34" charset="0"/>
                <a:ea typeface="Calibri" panose="020F0502020204030204" pitchFamily="34" charset="0"/>
              </a:rPr>
              <a:t>Η </a:t>
            </a:r>
            <a:r>
              <a:rPr lang="el-GR" b="1" dirty="0">
                <a:latin typeface="Calibri" panose="020F0502020204030204" pitchFamily="34" charset="0"/>
                <a:ea typeface="Calibri" panose="020F0502020204030204" pitchFamily="34" charset="0"/>
              </a:rPr>
              <a:t>αύξηση των τραπεζικών χορηγήσεων προς την πραγματική οικονομία</a:t>
            </a:r>
            <a:r>
              <a:rPr lang="el-GR" dirty="0">
                <a:latin typeface="Calibri" panose="020F0502020204030204" pitchFamily="34" charset="0"/>
                <a:ea typeface="Calibri" panose="020F0502020204030204" pitchFamily="34" charset="0"/>
              </a:rPr>
              <a:t> τείνει συνήθως να μειώνει το κόστος δανεισμού για τα νοικοκυριά και τις επιχειρήσεις. </a:t>
            </a:r>
            <a:endParaRPr lang="el-GR" dirty="0"/>
          </a:p>
        </p:txBody>
      </p:sp>
    </p:spTree>
    <p:extLst>
      <p:ext uri="{BB962C8B-B14F-4D97-AF65-F5344CB8AC3E}">
        <p14:creationId xmlns:p14="http://schemas.microsoft.com/office/powerpoint/2010/main" val="2122299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Bank of Greece </a:t>
            </a: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227786" y="471681"/>
            <a:ext cx="8960658" cy="492122"/>
          </a:xfrm>
          <a:prstGeom prst="rect">
            <a:avLst/>
          </a:prstGeom>
        </p:spPr>
        <p:txBody>
          <a:bodyPr wrap="none">
            <a:spAutoFit/>
          </a:bodyPr>
          <a:lstStyle/>
          <a:p>
            <a:pPr marL="0" marR="0" lvl="0" indent="0" algn="l" defTabSz="914400" rtl="0" eaLnBrk="1" fontAlgn="base" latinLnBrk="0" hangingPunct="1">
              <a:lnSpc>
                <a:spcPct val="115000"/>
              </a:lnSpc>
              <a:spcBef>
                <a:spcPts val="3750"/>
              </a:spcBef>
              <a:spcAft>
                <a:spcPts val="1500"/>
              </a:spcAft>
              <a:buClrTx/>
              <a:buSzTx/>
              <a:buFontTx/>
              <a:buNone/>
              <a:tabLst/>
              <a:defRPr/>
            </a:pP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Διευκολυντική νομισματική πολιτική σε διεθνές επίπεδο 2009-2021</a:t>
            </a:r>
            <a:endParaRPr kumimoji="0" lang="el-GR" sz="2400" b="1" i="0" u="none" strike="noStrike" kern="1200" cap="none" spc="0" normalizeH="0" baseline="0" noProof="0" dirty="0">
              <a:ln>
                <a:noFill/>
              </a:ln>
              <a:solidFill>
                <a:srgbClr val="00205B"/>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7786" y="1229360"/>
            <a:ext cx="5223104"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5B"/>
                </a:solidFill>
                <a:effectLst/>
                <a:uLnTx/>
                <a:uFillTx/>
                <a:latin typeface="Calibri" panose="020F0502020204030204" pitchFamily="34" charset="0"/>
                <a:ea typeface="Calibri" panose="020F0502020204030204" pitchFamily="34" charset="0"/>
                <a:cs typeface="+mn-cs"/>
              </a:rPr>
              <a:t>Η </a:t>
            </a:r>
            <a:r>
              <a:rPr kumimoji="0" lang="el-GR" sz="1800" b="0" i="0" u="none" strike="noStrike" kern="1200" cap="none" spc="0" normalizeH="0" baseline="0" noProof="0" dirty="0" err="1">
                <a:ln>
                  <a:noFill/>
                </a:ln>
                <a:solidFill>
                  <a:srgbClr val="00205B"/>
                </a:solidFill>
                <a:effectLst/>
                <a:uLnTx/>
                <a:uFillTx/>
                <a:latin typeface="Calibri" panose="020F0502020204030204" pitchFamily="34" charset="0"/>
                <a:ea typeface="Calibri" panose="020F0502020204030204" pitchFamily="34" charset="0"/>
                <a:cs typeface="+mn-cs"/>
              </a:rPr>
              <a:t>διευκολυντική</a:t>
            </a:r>
            <a:r>
              <a:rPr kumimoji="0" lang="el-GR" sz="1800" b="0" i="0" u="none" strike="noStrike" kern="1200" cap="none" spc="0" normalizeH="0" baseline="0" noProof="0" dirty="0">
                <a:ln>
                  <a:noFill/>
                </a:ln>
                <a:solidFill>
                  <a:srgbClr val="00205B"/>
                </a:solidFill>
                <a:effectLst/>
                <a:uLnTx/>
                <a:uFillTx/>
                <a:latin typeface="Calibri" panose="020F0502020204030204" pitchFamily="34" charset="0"/>
                <a:ea typeface="Calibri" panose="020F0502020204030204" pitchFamily="34" charset="0"/>
                <a:cs typeface="+mn-cs"/>
              </a:rPr>
              <a:t> μεταβολή της νομισματικής πολιτικής, ως απάντηση τόσο στην παγκόσμια κρίση του 2007-9 όσο και στις οικονομικές επιδράσεις της πανδημίας αποτυπώνεται στο ύψος των στοιχείων ενεργητικού των κεντρικών τραπεζών.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5B"/>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srgbClr val="00205B"/>
                </a:solidFill>
                <a:effectLst/>
                <a:uLnTx/>
                <a:uFillTx/>
                <a:latin typeface="Calibri" panose="020F0502020204030204" pitchFamily="34" charset="0"/>
                <a:ea typeface="+mn-ea"/>
                <a:cs typeface="+mn-cs"/>
              </a:rPr>
              <a:t>Η απάντηση των κεντρικών τραπεζών στις κρίσεις ήταν αρκετά ομοιογενής διεθνώς: αύξησαν τα στοιχεία </a:t>
            </a:r>
            <a:r>
              <a:rPr kumimoji="0" lang="el-GR" sz="1800" b="0" i="0" u="none" strike="noStrike" kern="1200" cap="none" spc="0" normalizeH="0" baseline="0" noProof="0" dirty="0" err="1">
                <a:ln>
                  <a:noFill/>
                </a:ln>
                <a:solidFill>
                  <a:srgbClr val="00205B"/>
                </a:solidFill>
                <a:effectLst/>
                <a:uLnTx/>
                <a:uFillTx/>
                <a:latin typeface="Calibri" panose="020F0502020204030204" pitchFamily="34" charset="0"/>
                <a:ea typeface="+mn-ea"/>
                <a:cs typeface="+mn-cs"/>
              </a:rPr>
              <a:t>ενεργητικο</a:t>
            </a:r>
            <a:r>
              <a:rPr lang="el-GR" dirty="0">
                <a:solidFill>
                  <a:srgbClr val="00205B"/>
                </a:solidFill>
                <a:latin typeface="Calibri" panose="020F0502020204030204" pitchFamily="34" charset="0"/>
              </a:rPr>
              <a:t>ύ τους </a:t>
            </a:r>
            <a:r>
              <a:rPr kumimoji="0" lang="el-GR" sz="1800" b="0" i="0" u="none" strike="noStrike" kern="1200" cap="none" spc="0" normalizeH="0" baseline="0" noProof="0" dirty="0">
                <a:ln>
                  <a:noFill/>
                </a:ln>
                <a:solidFill>
                  <a:srgbClr val="00205B"/>
                </a:solidFill>
                <a:effectLst/>
                <a:uLnTx/>
                <a:uFillTx/>
                <a:latin typeface="Calibri" panose="020F0502020204030204" pitchFamily="34" charset="0"/>
                <a:ea typeface="+mn-ea"/>
                <a:cs typeface="+mn-cs"/>
              </a:rPr>
              <a:t>κατά περίπου δύο φορές κατά μέσο όρο μεταξύ 2009 και 2021, ως ποσοστό του ΑΕΠ (βλ. διάγραμμα).</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olidFill>
                <a:srgbClr val="00205B"/>
              </a:solidFill>
              <a:latin typeface="Calibri" panose="020F0502020204030204" pitchFamily="34" charset="0"/>
            </a:endParaRPr>
          </a:p>
        </p:txBody>
      </p:sp>
      <p:pic>
        <p:nvPicPr>
          <p:cNvPr id="6" name="Picture 5">
            <a:extLst>
              <a:ext uri="{FF2B5EF4-FFF2-40B4-BE49-F238E27FC236}">
                <a16:creationId xmlns:a16="http://schemas.microsoft.com/office/drawing/2014/main" id="{3631FD2F-C314-A0E0-DB92-C2F0242452AD}"/>
              </a:ext>
            </a:extLst>
          </p:cNvPr>
          <p:cNvPicPr>
            <a:picLocks noChangeAspect="1"/>
          </p:cNvPicPr>
          <p:nvPr/>
        </p:nvPicPr>
        <p:blipFill>
          <a:blip r:embed="rId3"/>
          <a:stretch>
            <a:fillRect/>
          </a:stretch>
        </p:blipFill>
        <p:spPr>
          <a:xfrm>
            <a:off x="5450890" y="1404286"/>
            <a:ext cx="6369112" cy="4049427"/>
          </a:xfrm>
          <a:prstGeom prst="rect">
            <a:avLst/>
          </a:prstGeom>
        </p:spPr>
      </p:pic>
    </p:spTree>
    <p:extLst>
      <p:ext uri="{BB962C8B-B14F-4D97-AF65-F5344CB8AC3E}">
        <p14:creationId xmlns:p14="http://schemas.microsoft.com/office/powerpoint/2010/main" val="3644637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Bank of Greece </a:t>
            </a: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227786" y="473078"/>
            <a:ext cx="6640792" cy="492122"/>
          </a:xfrm>
          <a:prstGeom prst="rect">
            <a:avLst/>
          </a:prstGeom>
        </p:spPr>
        <p:txBody>
          <a:bodyPr wrap="none">
            <a:spAutoFit/>
          </a:bodyPr>
          <a:lstStyle/>
          <a:p>
            <a:pPr marL="0" marR="0" lvl="0" indent="0" algn="l" defTabSz="914400" rtl="0" eaLnBrk="1" fontAlgn="base" latinLnBrk="0" hangingPunct="1">
              <a:lnSpc>
                <a:spcPct val="115000"/>
              </a:lnSpc>
              <a:spcBef>
                <a:spcPts val="3750"/>
              </a:spcBef>
              <a:spcAft>
                <a:spcPts val="1500"/>
              </a:spcAft>
              <a:buClrTx/>
              <a:buSzTx/>
              <a:buFontTx/>
              <a:buNone/>
              <a:tabLst/>
              <a:defRPr/>
            </a:pP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Διάρθρωση ενεργητικού των κεντρικών τραπεζών </a:t>
            </a:r>
            <a:endParaRPr kumimoji="0" lang="el-GR" sz="2400" b="1" i="0" u="none" strike="noStrike" kern="1200" cap="none" spc="0" normalizeH="0" baseline="0" noProof="0" dirty="0">
              <a:ln>
                <a:noFill/>
              </a:ln>
              <a:solidFill>
                <a:srgbClr val="00205B"/>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27786" y="1182059"/>
            <a:ext cx="5042046" cy="5016758"/>
          </a:xfrm>
          <a:prstGeom prst="rect">
            <a:avLst/>
          </a:prstGeom>
        </p:spPr>
        <p:txBody>
          <a:bodyPr wrap="square">
            <a:spAutoFit/>
          </a:bodyPr>
          <a:lstStyle/>
          <a:p>
            <a:pPr marL="285750" lvl="0" indent="-285750">
              <a:buFont typeface="Arial" panose="020B0604020202020204" pitchFamily="34" charset="0"/>
              <a:buChar char="•"/>
            </a:pP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ea typeface="Calibri" panose="020F0502020204030204" pitchFamily="34" charset="0"/>
              </a:rPr>
              <a:t>Στην αρχή της κρίσης (2007-2008) οι κεντρικές τράπεζες (ΚΤ) ήταν επιφυλακτικές στο να προχωρήσουν σε </a:t>
            </a:r>
            <a:r>
              <a:rPr lang="el-GR" sz="1600" dirty="0">
                <a:solidFill>
                  <a:srgbClr val="00205B"/>
                </a:solidFill>
                <a:latin typeface="Calibri" panose="020F0502020204030204" pitchFamily="34" charset="0"/>
                <a:ea typeface="Calibri" panose="020F0502020204030204" pitchFamily="34" charset="0"/>
              </a:rPr>
              <a:t>αγορές τίτλων. Παρείχαν, όμως, άφθονη ρευστότητα</a:t>
            </a: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ea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600" dirty="0">
              <a:solidFill>
                <a:srgbClr val="00205B"/>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Η ποσοτική χαλάρωση ξεκίνησε από την </a:t>
            </a:r>
            <a:r>
              <a:rPr kumimoji="0" lang="en-US" sz="1600" b="0" i="0" u="none" strike="noStrike" kern="1200" cap="none" spc="0" normalizeH="0" baseline="0" noProof="0" dirty="0">
                <a:ln>
                  <a:noFill/>
                </a:ln>
                <a:solidFill>
                  <a:srgbClr val="00205B"/>
                </a:solidFill>
                <a:effectLst/>
                <a:uLnTx/>
                <a:uFillTx/>
                <a:latin typeface="Calibri" panose="020F0502020204030204" pitchFamily="34" charset="0"/>
              </a:rPr>
              <a:t>Fed</a:t>
            </a: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 και την Τράπεζα της Ιαπωνίας γύρω στα τέλη του 2008 και στη συνέχεια, ακολούθησαν πολλές κεντρικές τράπεζες.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sz="1600" dirty="0">
              <a:solidFill>
                <a:srgbClr val="00205B"/>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Έτσι έως το τέλος του 2016 τα χαρτοφυλάκια τίτλων των ΚΤ</a:t>
            </a:r>
            <a:r>
              <a:rPr kumimoji="0" lang="en-US" sz="1600" b="0" i="0" u="none" strike="noStrike" kern="1200" cap="none" spc="0" normalizeH="0" baseline="0" noProof="0" dirty="0">
                <a:ln>
                  <a:noFill/>
                </a:ln>
                <a:solidFill>
                  <a:srgbClr val="00205B"/>
                </a:solidFill>
                <a:effectLst/>
                <a:uLnTx/>
                <a:uFillTx/>
                <a:latin typeface="Calibri" panose="020F0502020204030204" pitchFamily="34" charset="0"/>
              </a:rPr>
              <a:t> </a:t>
            </a: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ανέρχονταν σε περίπου 21% του ΑΕΠ (15,5 σε κρατικά ομόλογα και 3,6% σε εταιρικά και </a:t>
            </a:r>
            <a:r>
              <a:rPr kumimoji="0" lang="el-GR" sz="1600" b="0" i="0" u="none" strike="noStrike" kern="1200" cap="none" spc="0" normalizeH="0" baseline="0" noProof="0" dirty="0" err="1">
                <a:ln>
                  <a:noFill/>
                </a:ln>
                <a:solidFill>
                  <a:srgbClr val="00205B"/>
                </a:solidFill>
                <a:effectLst/>
                <a:uLnTx/>
                <a:uFillTx/>
                <a:latin typeface="Calibri" panose="020F0502020204030204" pitchFamily="34" charset="0"/>
              </a:rPr>
              <a:t>τιτλοποιήσεις</a:t>
            </a: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 ενώ η παροχή ρευστότητας είχε μειωθεί σε 2,2% του ΑΕΠ. </a:t>
            </a:r>
            <a:endParaRPr kumimoji="0" lang="en-US" sz="1600" b="0" i="0" u="none" strike="noStrike" kern="1200" cap="none" spc="0" normalizeH="0" baseline="0" noProof="0" dirty="0">
              <a:ln>
                <a:noFill/>
              </a:ln>
              <a:solidFill>
                <a:srgbClr val="00205B"/>
              </a:solidFill>
              <a:effectLst/>
              <a:uLnTx/>
              <a:uFillTx/>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srgbClr val="00205B"/>
              </a:solidFill>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GR" sz="1600" b="0" i="0" u="none" strike="noStrike" kern="1200" cap="none" spc="0" normalizeH="0" baseline="0" noProof="0" dirty="0">
                <a:ln>
                  <a:noFill/>
                </a:ln>
                <a:solidFill>
                  <a:srgbClr val="00205B"/>
                </a:solidFill>
                <a:effectLst/>
                <a:uLnTx/>
                <a:uFillTx/>
                <a:latin typeface="Calibri" panose="020F0502020204030204" pitchFamily="34" charset="0"/>
              </a:rPr>
              <a:t>Την περίοδο της πανδημίας τα χαρτοφυλάκια αυξάνονται σημαντικά φτάνοντας στο 32,8% του ΑΕΠ (28% σε κρατικά ομόλογα και 4,8% σε εταιρικά), ενώ και η παροχή ρευστότητας αυξάνεται από περίπου 3% (τέλος 2019) σε 7,4% του ΑΕΠ στις αρχές του 2021. </a:t>
            </a:r>
          </a:p>
        </p:txBody>
      </p:sp>
      <p:pic>
        <p:nvPicPr>
          <p:cNvPr id="7" name="Picture 6">
            <a:extLst>
              <a:ext uri="{FF2B5EF4-FFF2-40B4-BE49-F238E27FC236}">
                <a16:creationId xmlns:a16="http://schemas.microsoft.com/office/drawing/2014/main" id="{6F65BEBC-40EE-4D40-C982-D0A6619CCEBC}"/>
              </a:ext>
            </a:extLst>
          </p:cNvPr>
          <p:cNvPicPr>
            <a:picLocks noChangeAspect="1"/>
          </p:cNvPicPr>
          <p:nvPr/>
        </p:nvPicPr>
        <p:blipFill>
          <a:blip r:embed="rId3"/>
          <a:stretch>
            <a:fillRect/>
          </a:stretch>
        </p:blipFill>
        <p:spPr>
          <a:xfrm>
            <a:off x="5179123" y="1229360"/>
            <a:ext cx="6919560" cy="4261473"/>
          </a:xfrm>
          <a:prstGeom prst="rect">
            <a:avLst/>
          </a:prstGeom>
        </p:spPr>
      </p:pic>
    </p:spTree>
    <p:extLst>
      <p:ext uri="{BB962C8B-B14F-4D97-AF65-F5344CB8AC3E}">
        <p14:creationId xmlns:p14="http://schemas.microsoft.com/office/powerpoint/2010/main" val="451922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Bank of Greece </a:t>
            </a:r>
          </a:p>
        </p:txBody>
      </p:sp>
      <p:sp>
        <p:nvSpPr>
          <p:cNvPr id="10" name="Text Placeholder 3"/>
          <p:cNvSpPr txBox="1">
            <a:spLocks/>
          </p:cNvSpPr>
          <p:nvPr/>
        </p:nvSpPr>
        <p:spPr>
          <a:xfrm>
            <a:off x="227786" y="1229359"/>
            <a:ext cx="5926436" cy="500597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l-GR" sz="1900" dirty="0">
                <a:solidFill>
                  <a:srgbClr val="00205B"/>
                </a:solidFill>
                <a:latin typeface="Calibri" panose="020F0502020204030204" pitchFamily="34" charset="0"/>
              </a:rPr>
              <a:t>Πρόσφατη μελέτη της Τράπεζας της Ελλάδος* βρίσκει ότι η νομισματική πολιτική μεγάλων ΚΤ έχει διεθνείς επιδράσεις. </a:t>
            </a:r>
          </a:p>
          <a:p>
            <a:pPr>
              <a:buClr>
                <a:srgbClr val="123663"/>
              </a:buClr>
              <a:defRPr/>
            </a:pPr>
            <a:r>
              <a:rPr lang="el-GR" sz="1900" dirty="0">
                <a:solidFill>
                  <a:srgbClr val="00205B"/>
                </a:solidFill>
                <a:latin typeface="Calibri" panose="020F0502020204030204" pitchFamily="34" charset="0"/>
              </a:rPr>
              <a:t>Συγκεκριμένα, η επέκταση των στοιχείων ενεργητικού των κεντρικών τραπεζών, δηλ. κυρίως οι αγορές τίτλων, άσκησε σημαντική μειωτική επίδραση στο κόστος δανεισμού των κρατών από τις αγορές ομολόγων διεθνώς, ενώ πιο ωφελημένα ήταν τα κράτη-εκδότες χαμηλότερης πιστοληπτικής αξιολόγησης.</a:t>
            </a:r>
          </a:p>
          <a:p>
            <a:pPr>
              <a:buClr>
                <a:srgbClr val="123663"/>
              </a:buClr>
              <a:defRPr/>
            </a:pPr>
            <a:r>
              <a:rPr lang="el-GR" sz="1900" dirty="0">
                <a:solidFill>
                  <a:srgbClr val="00205B"/>
                </a:solidFill>
                <a:latin typeface="Calibri" panose="020F0502020204030204" pitchFamily="34" charset="0"/>
              </a:rPr>
              <a:t>Για παράδειγμα, η νομισματική πολιτική άσκησε μειωτική επίδραση στις αποδόσεις των ομολόγων με αξιολόγηση Β περίπου 850 μονάδες βάσης, σε εκείνα με αξιολόγηση ΒΒ η επίδραση ήταν μειωτική κατά περίπου 650 </a:t>
            </a:r>
            <a:r>
              <a:rPr lang="el-GR" sz="1900" dirty="0" err="1">
                <a:solidFill>
                  <a:srgbClr val="00205B"/>
                </a:solidFill>
                <a:latin typeface="Calibri" panose="020F0502020204030204" pitchFamily="34" charset="0"/>
              </a:rPr>
              <a:t>μ.β</a:t>
            </a:r>
            <a:r>
              <a:rPr lang="el-GR" sz="1900" dirty="0">
                <a:solidFill>
                  <a:srgbClr val="00205B"/>
                </a:solidFill>
                <a:latin typeface="Calibri" panose="020F0502020204030204" pitchFamily="34" charset="0"/>
              </a:rPr>
              <a:t>. ενώ στα ομόλογα με αξιολόγηση ΑΑΑ και ΑΑ η επίδραση ήταν -325 </a:t>
            </a:r>
            <a:r>
              <a:rPr lang="el-GR" sz="1900" dirty="0" err="1">
                <a:solidFill>
                  <a:srgbClr val="00205B"/>
                </a:solidFill>
                <a:latin typeface="Calibri" panose="020F0502020204030204" pitchFamily="34" charset="0"/>
              </a:rPr>
              <a:t>μ.β</a:t>
            </a:r>
            <a:r>
              <a:rPr lang="el-GR" sz="1900" dirty="0">
                <a:solidFill>
                  <a:srgbClr val="00205B"/>
                </a:solidFill>
                <a:latin typeface="Calibri" panose="020F0502020204030204" pitchFamily="34" charset="0"/>
              </a:rPr>
              <a:t>. και -360 </a:t>
            </a:r>
            <a:r>
              <a:rPr lang="el-GR" sz="1900" dirty="0" err="1">
                <a:solidFill>
                  <a:srgbClr val="00205B"/>
                </a:solidFill>
                <a:latin typeface="Calibri" panose="020F0502020204030204" pitchFamily="34" charset="0"/>
              </a:rPr>
              <a:t>μ.β</a:t>
            </a:r>
            <a:r>
              <a:rPr lang="el-GR" sz="1900" dirty="0">
                <a:solidFill>
                  <a:srgbClr val="00205B"/>
                </a:solidFill>
                <a:latin typeface="Calibri" panose="020F0502020204030204" pitchFamily="34" charset="0"/>
              </a:rPr>
              <a:t>. αντίστοιχα.</a:t>
            </a:r>
          </a:p>
          <a:p>
            <a:pPr marL="0" marR="0" lvl="0" indent="0" algn="l" defTabSz="914400" rtl="0" eaLnBrk="1" fontAlgn="auto" latinLnBrk="0" hangingPunct="1">
              <a:lnSpc>
                <a:spcPct val="100000"/>
              </a:lnSpc>
              <a:spcBef>
                <a:spcPts val="1000"/>
              </a:spcBef>
              <a:spcAft>
                <a:spcPts val="0"/>
              </a:spcAft>
              <a:buClr>
                <a:srgbClr val="123663"/>
              </a:buClr>
              <a:buSzTx/>
              <a:buNone/>
              <a:tabLst/>
              <a:defRPr/>
            </a:pPr>
            <a:endParaRPr lang="en-US" sz="1400" dirty="0">
              <a:solidFill>
                <a:srgbClr val="00205B"/>
              </a:solidFill>
              <a:latin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123663"/>
              </a:buClr>
              <a:buSzTx/>
              <a:buNone/>
              <a:tabLst/>
              <a:defRPr/>
            </a:pPr>
            <a:endParaRPr lang="en-US" sz="1400" dirty="0">
              <a:solidFill>
                <a:srgbClr val="00205B"/>
              </a:solidFill>
              <a:latin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123663"/>
              </a:buClr>
              <a:buSzTx/>
              <a:buNone/>
              <a:tabLst/>
              <a:defRPr/>
            </a:pPr>
            <a:endParaRPr lang="el-GR" sz="1400" dirty="0">
              <a:solidFill>
                <a:srgbClr val="00205B"/>
              </a:solidFill>
              <a:latin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n-US" sz="1400" dirty="0">
                <a:solidFill>
                  <a:srgbClr val="00205B"/>
                </a:solidFill>
                <a:latin typeface="Calibri" panose="020F0502020204030204" pitchFamily="34" charset="0"/>
              </a:rPr>
              <a:t>*Malliaropulos D., Migiakis P., 2023. “A global monetary policy factor in sovereign bond yields” Journal of Empirical Finance 70, 445-465.</a:t>
            </a:r>
            <a:r>
              <a:rPr lang="el-GR" sz="1400" dirty="0">
                <a:solidFill>
                  <a:srgbClr val="00205B"/>
                </a:solidFill>
                <a:latin typeface="Calibri" panose="020F0502020204030204" pitchFamily="34" charset="0"/>
              </a:rPr>
              <a:t>  </a:t>
            </a:r>
            <a:endParaRPr lang="en-US" sz="1400" dirty="0">
              <a:solidFill>
                <a:srgbClr val="00205B"/>
              </a:solidFill>
              <a:latin typeface="Calibri" panose="020F0502020204030204" pitchFamily="34" charset="0"/>
            </a:endParaRPr>
          </a:p>
        </p:txBody>
      </p:sp>
      <p:sp>
        <p:nvSpPr>
          <p:cNvPr id="2" name="Rectangle 1"/>
          <p:cNvSpPr/>
          <p:nvPr/>
        </p:nvSpPr>
        <p:spPr>
          <a:xfrm>
            <a:off x="227786" y="473078"/>
            <a:ext cx="10548337" cy="492122"/>
          </a:xfrm>
          <a:prstGeom prst="rect">
            <a:avLst/>
          </a:prstGeom>
        </p:spPr>
        <p:txBody>
          <a:bodyPr wrap="none">
            <a:spAutoFit/>
          </a:bodyPr>
          <a:lstStyle/>
          <a:p>
            <a:pPr marL="0" marR="0" lvl="0" indent="0" algn="l" defTabSz="914400" rtl="0" eaLnBrk="1" fontAlgn="base" latinLnBrk="0" hangingPunct="1">
              <a:lnSpc>
                <a:spcPct val="115000"/>
              </a:lnSpc>
              <a:spcBef>
                <a:spcPts val="3750"/>
              </a:spcBef>
              <a:spcAft>
                <a:spcPts val="1500"/>
              </a:spcAft>
              <a:buClrTx/>
              <a:buSzTx/>
              <a:buFontTx/>
              <a:buNone/>
              <a:tabLst/>
              <a:defRPr/>
            </a:pP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Οι επιδράσεις της νομισματικής πολιτικής στα επιτόκια των κρατικών ομολόγων </a:t>
            </a:r>
            <a:endParaRPr kumimoji="0" lang="el-GR" sz="2400" b="1" i="0" u="none" strike="noStrike" kern="1200" cap="none" spc="0" normalizeH="0" baseline="0" noProof="0" dirty="0">
              <a:ln>
                <a:noFill/>
              </a:ln>
              <a:solidFill>
                <a:srgbClr val="00205B"/>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3EADCDF-7843-F78F-A63F-B9D9B86E6915}"/>
              </a:ext>
            </a:extLst>
          </p:cNvPr>
          <p:cNvPicPr>
            <a:picLocks noChangeAspect="1"/>
          </p:cNvPicPr>
          <p:nvPr/>
        </p:nvPicPr>
        <p:blipFill>
          <a:blip r:embed="rId3"/>
          <a:stretch>
            <a:fillRect/>
          </a:stretch>
        </p:blipFill>
        <p:spPr>
          <a:xfrm>
            <a:off x="6154222" y="1371001"/>
            <a:ext cx="5809992" cy="3767655"/>
          </a:xfrm>
          <a:prstGeom prst="rect">
            <a:avLst/>
          </a:prstGeom>
        </p:spPr>
      </p:pic>
    </p:spTree>
    <p:extLst>
      <p:ext uri="{BB962C8B-B14F-4D97-AF65-F5344CB8AC3E}">
        <p14:creationId xmlns:p14="http://schemas.microsoft.com/office/powerpoint/2010/main" val="3572923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Bank of Greece </a:t>
            </a:r>
          </a:p>
        </p:txBody>
      </p:sp>
      <p:sp>
        <p:nvSpPr>
          <p:cNvPr id="10" name="Text Placeholder 3"/>
          <p:cNvSpPr txBox="1">
            <a:spLocks/>
          </p:cNvSpPr>
          <p:nvPr/>
        </p:nvSpPr>
        <p:spPr>
          <a:xfrm>
            <a:off x="227786" y="1229360"/>
            <a:ext cx="5926436"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l-GR" sz="1800" dirty="0">
                <a:solidFill>
                  <a:srgbClr val="00205B"/>
                </a:solidFill>
                <a:latin typeface="Calibri" panose="020F0502020204030204" pitchFamily="34" charset="0"/>
              </a:rPr>
              <a:t>Ταυτόχρονα, φαίνεται ότι:</a:t>
            </a:r>
          </a:p>
          <a:p>
            <a:pPr>
              <a:buClr>
                <a:srgbClr val="123663"/>
              </a:buClr>
              <a:defRPr/>
            </a:pPr>
            <a:r>
              <a:rPr lang="el-GR" sz="1800" dirty="0">
                <a:solidFill>
                  <a:srgbClr val="00205B"/>
                </a:solidFill>
                <a:latin typeface="Calibri" panose="020F0502020204030204" pitchFamily="34" charset="0"/>
              </a:rPr>
              <a:t>Η νομισματική πολιτική των μεγάλων ΚΤ διαχέεται διεθνώς, μέσω των μηχανισμών αναδιάρθρωσης χαρτοφυλακίων (</a:t>
            </a:r>
            <a:r>
              <a:rPr lang="en-US" sz="1800" dirty="0">
                <a:solidFill>
                  <a:srgbClr val="00205B"/>
                </a:solidFill>
                <a:latin typeface="Calibri" panose="020F0502020204030204" pitchFamily="34" charset="0"/>
              </a:rPr>
              <a:t>portfolio rebalancing) </a:t>
            </a:r>
            <a:r>
              <a:rPr lang="el-GR" sz="1800" dirty="0">
                <a:solidFill>
                  <a:srgbClr val="00205B"/>
                </a:solidFill>
                <a:latin typeface="Calibri" panose="020F0502020204030204" pitchFamily="34" charset="0"/>
              </a:rPr>
              <a:t>και αναζήτησης αποδόσεων (</a:t>
            </a:r>
            <a:r>
              <a:rPr lang="en-US" sz="1800" dirty="0">
                <a:solidFill>
                  <a:srgbClr val="00205B"/>
                </a:solidFill>
                <a:latin typeface="Calibri" panose="020F0502020204030204" pitchFamily="34" charset="0"/>
              </a:rPr>
              <a:t>hunt for yield).</a:t>
            </a:r>
            <a:endParaRPr lang="el-GR" sz="1800" dirty="0">
              <a:solidFill>
                <a:srgbClr val="00205B"/>
              </a:solidFill>
              <a:latin typeface="Calibri" panose="020F0502020204030204" pitchFamily="34" charset="0"/>
            </a:endParaRPr>
          </a:p>
          <a:p>
            <a:pPr>
              <a:buClr>
                <a:srgbClr val="123663"/>
              </a:buClr>
              <a:defRPr/>
            </a:pPr>
            <a:r>
              <a:rPr lang="el-GR" sz="1800" dirty="0">
                <a:solidFill>
                  <a:srgbClr val="00205B"/>
                </a:solidFill>
                <a:latin typeface="Calibri" panose="020F0502020204030204" pitchFamily="34" charset="0"/>
              </a:rPr>
              <a:t>Επίσης, ενώ οι παρεμβάσεις από όλες τις ΚΤ άσκησαν μειωτική επίδραση στις αποδόσεις των κρατικών ομολόγων εκείνες  της </a:t>
            </a:r>
            <a:r>
              <a:rPr lang="en-US" sz="1800" dirty="0">
                <a:solidFill>
                  <a:srgbClr val="00205B"/>
                </a:solidFill>
                <a:latin typeface="Calibri" panose="020F0502020204030204" pitchFamily="34" charset="0"/>
              </a:rPr>
              <a:t>Fed </a:t>
            </a:r>
            <a:r>
              <a:rPr lang="el-GR" sz="1800" dirty="0">
                <a:solidFill>
                  <a:srgbClr val="00205B"/>
                </a:solidFill>
                <a:latin typeface="Calibri" panose="020F0502020204030204" pitchFamily="34" charset="0"/>
              </a:rPr>
              <a:t>ήταν ιδιαίτερα ισχυρότερες, ειδικά για τα χαμηλότερης πιστοληπτικής αξιολόγησης ομόλογα.</a:t>
            </a:r>
          </a:p>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l-GR" sz="1800" dirty="0">
                <a:solidFill>
                  <a:srgbClr val="00205B"/>
                </a:solidFill>
                <a:latin typeface="Calibri" panose="020F0502020204030204" pitchFamily="34" charset="0"/>
              </a:rPr>
              <a:t> </a:t>
            </a:r>
            <a:endParaRPr lang="en-US" sz="1800" dirty="0">
              <a:solidFill>
                <a:srgbClr val="00205B"/>
              </a:solidFill>
              <a:latin typeface="Calibri" panose="020F0502020204030204" pitchFamily="34" charset="0"/>
            </a:endParaRPr>
          </a:p>
        </p:txBody>
      </p:sp>
      <p:sp>
        <p:nvSpPr>
          <p:cNvPr id="2" name="Rectangle 1"/>
          <p:cNvSpPr/>
          <p:nvPr/>
        </p:nvSpPr>
        <p:spPr>
          <a:xfrm>
            <a:off x="227786" y="133444"/>
            <a:ext cx="10215625" cy="941796"/>
          </a:xfrm>
          <a:prstGeom prst="rect">
            <a:avLst/>
          </a:prstGeom>
        </p:spPr>
        <p:txBody>
          <a:bodyPr wrap="square">
            <a:spAutoFit/>
          </a:bodyPr>
          <a:lstStyle/>
          <a:p>
            <a:pPr marL="0" marR="0" lvl="0" indent="0" algn="l" defTabSz="914400" rtl="0" eaLnBrk="1" fontAlgn="base" latinLnBrk="0" hangingPunct="1">
              <a:lnSpc>
                <a:spcPct val="115000"/>
              </a:lnSpc>
              <a:buClrTx/>
              <a:buSzTx/>
              <a:buFontTx/>
              <a:buNone/>
              <a:tabLst/>
              <a:defRPr/>
            </a:pP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Οι επιδράσεις της νομισματικής πολιτικής είναι διεθνείς</a:t>
            </a:r>
            <a:r>
              <a:rPr lang="en-US"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 </a:t>
            </a: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και εκείνες της </a:t>
            </a:r>
            <a:r>
              <a:rPr lang="en-US"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Fed </a:t>
            </a: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ισχυρότερες</a:t>
            </a:r>
            <a:endParaRPr kumimoji="0" lang="el-GR" sz="2400" b="1" i="0" u="none" strike="noStrike" kern="1200" cap="none" spc="0" normalizeH="0" baseline="0" noProof="0" dirty="0">
              <a:ln>
                <a:noFill/>
              </a:ln>
              <a:solidFill>
                <a:srgbClr val="00205B"/>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568508-7D4A-024D-247B-4C441A311B58}"/>
              </a:ext>
            </a:extLst>
          </p:cNvPr>
          <p:cNvPicPr>
            <a:picLocks noChangeAspect="1"/>
          </p:cNvPicPr>
          <p:nvPr/>
        </p:nvPicPr>
        <p:blipFill>
          <a:blip r:embed="rId3"/>
          <a:stretch>
            <a:fillRect/>
          </a:stretch>
        </p:blipFill>
        <p:spPr>
          <a:xfrm>
            <a:off x="6297124" y="1548220"/>
            <a:ext cx="5667090" cy="4099173"/>
          </a:xfrm>
          <a:prstGeom prst="rect">
            <a:avLst/>
          </a:prstGeom>
        </p:spPr>
      </p:pic>
      <p:sp>
        <p:nvSpPr>
          <p:cNvPr id="5" name="TextBox 4">
            <a:extLst>
              <a:ext uri="{FF2B5EF4-FFF2-40B4-BE49-F238E27FC236}">
                <a16:creationId xmlns:a16="http://schemas.microsoft.com/office/drawing/2014/main" id="{4CF43E95-CA0F-9ED2-C693-D4E1418EEAA4}"/>
              </a:ext>
            </a:extLst>
          </p:cNvPr>
          <p:cNvSpPr txBox="1"/>
          <p:nvPr/>
        </p:nvSpPr>
        <p:spPr>
          <a:xfrm>
            <a:off x="5943600" y="5779852"/>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l-GR" sz="1200" dirty="0">
                <a:solidFill>
                  <a:srgbClr val="00205B"/>
                </a:solidFill>
                <a:latin typeface="Calibri" panose="020F0502020204030204" pitchFamily="34" charset="0"/>
              </a:rPr>
              <a:t>Πηγή: </a:t>
            </a:r>
            <a:r>
              <a:rPr lang="en-US" sz="1200" dirty="0">
                <a:solidFill>
                  <a:srgbClr val="00205B"/>
                </a:solidFill>
                <a:latin typeface="Calibri" panose="020F0502020204030204" pitchFamily="34" charset="0"/>
              </a:rPr>
              <a:t>Malliaropulos D., </a:t>
            </a:r>
            <a:r>
              <a:rPr lang="en-US" sz="1200" dirty="0" err="1">
                <a:solidFill>
                  <a:srgbClr val="00205B"/>
                </a:solidFill>
                <a:latin typeface="Calibri" panose="020F0502020204030204" pitchFamily="34" charset="0"/>
              </a:rPr>
              <a:t>Migiakis</a:t>
            </a:r>
            <a:r>
              <a:rPr lang="en-US" sz="1200" dirty="0">
                <a:solidFill>
                  <a:srgbClr val="00205B"/>
                </a:solidFill>
                <a:latin typeface="Calibri" panose="020F0502020204030204" pitchFamily="34" charset="0"/>
              </a:rPr>
              <a:t> P., 2023. “A global monetary policy factor in sovereign bond yields” Journal of Empirical Finance 70, 445-465.</a:t>
            </a:r>
            <a:r>
              <a:rPr lang="el-GR" sz="1200" dirty="0">
                <a:solidFill>
                  <a:srgbClr val="00205B"/>
                </a:solidFill>
                <a:latin typeface="Calibri" panose="020F0502020204030204" pitchFamily="34" charset="0"/>
              </a:rPr>
              <a:t>  </a:t>
            </a:r>
            <a:endParaRPr lang="en-US" sz="1200" dirty="0">
              <a:solidFill>
                <a:srgbClr val="00205B"/>
              </a:solidFill>
              <a:latin typeface="Calibri" panose="020F0502020204030204" pitchFamily="34" charset="0"/>
            </a:endParaRPr>
          </a:p>
        </p:txBody>
      </p:sp>
    </p:spTree>
    <p:extLst>
      <p:ext uri="{BB962C8B-B14F-4D97-AF65-F5344CB8AC3E}">
        <p14:creationId xmlns:p14="http://schemas.microsoft.com/office/powerpoint/2010/main" val="135266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Bank of Greece </a:t>
            </a:r>
          </a:p>
        </p:txBody>
      </p:sp>
      <p:sp>
        <p:nvSpPr>
          <p:cNvPr id="10" name="Text Placeholder 3"/>
          <p:cNvSpPr txBox="1">
            <a:spLocks/>
          </p:cNvSpPr>
          <p:nvPr/>
        </p:nvSpPr>
        <p:spPr>
          <a:xfrm>
            <a:off x="227785" y="1229359"/>
            <a:ext cx="6103345" cy="50059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23663"/>
              </a:buClr>
              <a:defRPr/>
            </a:pPr>
            <a:r>
              <a:rPr lang="el-GR" sz="1600" dirty="0">
                <a:solidFill>
                  <a:srgbClr val="00205B"/>
                </a:solidFill>
                <a:latin typeface="Calibri" panose="020F0502020204030204" pitchFamily="34" charset="0"/>
              </a:rPr>
              <a:t>Η σημασία της στήριξης από τις κεντρικές τράπεζες φάνηκε ιδιαίτερα την περίοδο της πανδημίας: χωρίς αυτήν οι κυβερνήσεις δεν θα είχαν προβεί σε δημοσιονομική επέκταση τόσο εύκολα όσο έγινε.</a:t>
            </a:r>
          </a:p>
          <a:p>
            <a:pPr>
              <a:buClr>
                <a:srgbClr val="123663"/>
              </a:buClr>
              <a:defRPr/>
            </a:pPr>
            <a:r>
              <a:rPr lang="el-GR" sz="1600" dirty="0">
                <a:solidFill>
                  <a:srgbClr val="00205B"/>
                </a:solidFill>
                <a:latin typeface="Calibri" panose="020F0502020204030204" pitchFamily="34" charset="0"/>
              </a:rPr>
              <a:t>Συγκεκριμένα, η στήριξη της πραγματικής οικονομίας από τις κυβερνήσεις από το Μάρτιο του 2020, φαίνεται ότι άσκησε μία σημαντική ανοδική επίδραση στις αποδόσεις των κρατικών ομολόγων. </a:t>
            </a:r>
          </a:p>
          <a:p>
            <a:pPr>
              <a:buClr>
                <a:srgbClr val="123663"/>
              </a:buClr>
              <a:defRPr/>
            </a:pPr>
            <a:r>
              <a:rPr lang="el-GR" sz="1600" dirty="0">
                <a:solidFill>
                  <a:srgbClr val="00205B"/>
                </a:solidFill>
                <a:latin typeface="Calibri" panose="020F0502020204030204" pitchFamily="34" charset="0"/>
              </a:rPr>
              <a:t>Όμως, αυτή η ανοδική επίδραση υπερκεράστηκε από την ισχυρότερη μειωτική επίδραση που άσκησαν στις αποδόσεις τα προγράμματα αγορών τίτλων των ΚΤ για την αντιμετώπιση των οικονομικών επιδράσεων της πανδημίας.</a:t>
            </a:r>
          </a:p>
          <a:p>
            <a:pPr>
              <a:buClr>
                <a:srgbClr val="123663"/>
              </a:buClr>
              <a:defRPr/>
            </a:pPr>
            <a:r>
              <a:rPr lang="el-GR" sz="1600" dirty="0">
                <a:solidFill>
                  <a:srgbClr val="00205B"/>
                </a:solidFill>
                <a:latin typeface="Calibri" panose="020F0502020204030204" pitchFamily="34" charset="0"/>
              </a:rPr>
              <a:t>Εν κατακλείδι, αν έλειπαν τα προγράμματα αγορών τίτλων των ΚΤ, την περίοδο 2020-2022, μπορεί να είχαμε μία αναβίωση των φόβων των επενδυτών για την βιωσιμότητα των δημόσιων οικονομικών,</a:t>
            </a:r>
            <a:r>
              <a:rPr lang="en-US" sz="1600" dirty="0">
                <a:solidFill>
                  <a:srgbClr val="00205B"/>
                </a:solidFill>
                <a:latin typeface="Calibri" panose="020F0502020204030204" pitchFamily="34" charset="0"/>
              </a:rPr>
              <a:t> </a:t>
            </a:r>
            <a:r>
              <a:rPr lang="el-GR" sz="1600" dirty="0">
                <a:solidFill>
                  <a:srgbClr val="00205B"/>
                </a:solidFill>
                <a:latin typeface="Calibri" panose="020F0502020204030204" pitchFamily="34" charset="0"/>
              </a:rPr>
              <a:t>όπως συνέβη μετά την παγκόσμια χρηματοπιστωτική κρίση.</a:t>
            </a:r>
            <a:endParaRPr lang="en-US" sz="1600" dirty="0">
              <a:solidFill>
                <a:srgbClr val="00205B"/>
              </a:solidFill>
              <a:highlight>
                <a:srgbClr val="FFFF00"/>
              </a:highlight>
              <a:latin typeface="Calibri" panose="020F0502020204030204" pitchFamily="34" charset="0"/>
            </a:endParaRPr>
          </a:p>
        </p:txBody>
      </p:sp>
      <p:sp>
        <p:nvSpPr>
          <p:cNvPr id="2" name="Rectangle 1"/>
          <p:cNvSpPr/>
          <p:nvPr/>
        </p:nvSpPr>
        <p:spPr>
          <a:xfrm>
            <a:off x="227785" y="134226"/>
            <a:ext cx="10684857" cy="941796"/>
          </a:xfrm>
          <a:prstGeom prst="rect">
            <a:avLst/>
          </a:prstGeom>
        </p:spPr>
        <p:txBody>
          <a:bodyPr wrap="square">
            <a:spAutoFit/>
          </a:bodyPr>
          <a:lstStyle/>
          <a:p>
            <a:pPr marL="0" marR="0" lvl="0" indent="0" algn="l" defTabSz="914400" rtl="0" eaLnBrk="1" fontAlgn="base" latinLnBrk="0" hangingPunct="1">
              <a:lnSpc>
                <a:spcPct val="115000"/>
              </a:lnSpc>
              <a:spcBef>
                <a:spcPts val="3750"/>
              </a:spcBef>
              <a:spcAft>
                <a:spcPts val="1500"/>
              </a:spcAft>
              <a:buClrTx/>
              <a:buSzTx/>
              <a:buFontTx/>
              <a:buNone/>
              <a:tabLst/>
              <a:defRPr/>
            </a:pPr>
            <a:r>
              <a:rPr lang="el-GR"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Η αλληλεπίδραση νομισματικής και δημοσιονομικής πολιτικής κατά την περίοδο της κρίσης </a:t>
            </a:r>
            <a:r>
              <a:rPr lang="en-US" sz="2400" b="1" dirty="0">
                <a:solidFill>
                  <a:srgbClr val="00205B"/>
                </a:solidFill>
                <a:latin typeface="Calibri" panose="020F0502020204030204" pitchFamily="34" charset="0"/>
                <a:ea typeface="Times New Roman" panose="02020603050405020304" pitchFamily="18" charset="0"/>
                <a:cs typeface="Times New Roman" panose="02020603050405020304" pitchFamily="18" charset="0"/>
              </a:rPr>
              <a:t>Covid-19</a:t>
            </a:r>
            <a:endParaRPr kumimoji="0" lang="el-GR" sz="2400" b="1" i="0" u="none" strike="noStrike" kern="1200" cap="none" spc="0" normalizeH="0" baseline="0" noProof="0" dirty="0">
              <a:ln>
                <a:noFill/>
              </a:ln>
              <a:solidFill>
                <a:srgbClr val="00205B"/>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20F2772-2A90-6F02-2350-E45DA24FBB38}"/>
              </a:ext>
            </a:extLst>
          </p:cNvPr>
          <p:cNvPicPr>
            <a:picLocks noChangeAspect="1"/>
          </p:cNvPicPr>
          <p:nvPr/>
        </p:nvPicPr>
        <p:blipFill>
          <a:blip r:embed="rId3"/>
          <a:stretch>
            <a:fillRect/>
          </a:stretch>
        </p:blipFill>
        <p:spPr>
          <a:xfrm>
            <a:off x="6395784" y="1435010"/>
            <a:ext cx="5200339" cy="3761558"/>
          </a:xfrm>
          <a:prstGeom prst="rect">
            <a:avLst/>
          </a:prstGeom>
        </p:spPr>
      </p:pic>
      <p:sp>
        <p:nvSpPr>
          <p:cNvPr id="5" name="TextBox 4">
            <a:extLst>
              <a:ext uri="{FF2B5EF4-FFF2-40B4-BE49-F238E27FC236}">
                <a16:creationId xmlns:a16="http://schemas.microsoft.com/office/drawing/2014/main" id="{FF19AA70-0289-9604-44BE-DD0AE210D398}"/>
              </a:ext>
            </a:extLst>
          </p:cNvPr>
          <p:cNvSpPr txBox="1"/>
          <p:nvPr/>
        </p:nvSpPr>
        <p:spPr>
          <a:xfrm>
            <a:off x="6096000" y="5406270"/>
            <a:ext cx="609600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
                <a:srgbClr val="123663"/>
              </a:buClr>
              <a:buSzTx/>
              <a:buNone/>
              <a:tabLst/>
              <a:defRPr/>
            </a:pPr>
            <a:r>
              <a:rPr lang="el-GR" sz="1200" dirty="0">
                <a:solidFill>
                  <a:srgbClr val="00205B"/>
                </a:solidFill>
                <a:latin typeface="Calibri" panose="020F0502020204030204" pitchFamily="34" charset="0"/>
              </a:rPr>
              <a:t>Πηγή: </a:t>
            </a:r>
            <a:r>
              <a:rPr lang="en-US" sz="1200" dirty="0">
                <a:solidFill>
                  <a:srgbClr val="00205B"/>
                </a:solidFill>
                <a:latin typeface="Calibri" panose="020F0502020204030204" pitchFamily="34" charset="0"/>
              </a:rPr>
              <a:t>Malliaropulos D., </a:t>
            </a:r>
            <a:r>
              <a:rPr lang="en-US" sz="1200" dirty="0" err="1">
                <a:solidFill>
                  <a:srgbClr val="00205B"/>
                </a:solidFill>
                <a:latin typeface="Calibri" panose="020F0502020204030204" pitchFamily="34" charset="0"/>
              </a:rPr>
              <a:t>Migiakis</a:t>
            </a:r>
            <a:r>
              <a:rPr lang="en-US" sz="1200" dirty="0">
                <a:solidFill>
                  <a:srgbClr val="00205B"/>
                </a:solidFill>
                <a:latin typeface="Calibri" panose="020F0502020204030204" pitchFamily="34" charset="0"/>
              </a:rPr>
              <a:t> P., 2023. “A global monetary policy factor in sovereign bond yields” Journal of Empirical Finance 70, 445-465.</a:t>
            </a:r>
            <a:r>
              <a:rPr lang="el-GR" sz="1200" dirty="0">
                <a:solidFill>
                  <a:srgbClr val="00205B"/>
                </a:solidFill>
                <a:latin typeface="Calibri" panose="020F0502020204030204" pitchFamily="34" charset="0"/>
              </a:rPr>
              <a:t>  </a:t>
            </a:r>
            <a:endParaRPr lang="en-US" sz="1200" dirty="0">
              <a:solidFill>
                <a:srgbClr val="00205B"/>
              </a:solidFill>
              <a:latin typeface="Calibri" panose="020F0502020204030204" pitchFamily="34" charset="0"/>
            </a:endParaRPr>
          </a:p>
        </p:txBody>
      </p:sp>
    </p:spTree>
    <p:extLst>
      <p:ext uri="{BB962C8B-B14F-4D97-AF65-F5344CB8AC3E}">
        <p14:creationId xmlns:p14="http://schemas.microsoft.com/office/powerpoint/2010/main" val="624363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541421" y="1229360"/>
            <a:ext cx="10599821" cy="3277820"/>
          </a:xfrm>
          <a:prstGeom prst="rect">
            <a:avLst/>
          </a:prstGeom>
        </p:spPr>
        <p:txBody>
          <a:bodyPr wrap="square">
            <a:spAutoFit/>
          </a:bodyPr>
          <a:lstStyle/>
          <a:p>
            <a:pPr fontAlgn="base">
              <a:lnSpc>
                <a:spcPct val="115000"/>
              </a:lnSpc>
              <a:spcAft>
                <a:spcPts val="0"/>
              </a:spcAft>
            </a:pPr>
            <a:r>
              <a:rPr lang="el-GR" b="1" dirty="0">
                <a:latin typeface="Calibri" panose="020F0502020204030204" pitchFamily="34" charset="0"/>
                <a:ea typeface="Times New Roman" panose="02020603050405020304" pitchFamily="18" charset="0"/>
              </a:rPr>
              <a:t>Τι είναι η παροχή ενδείξεων σχετικά με τη μελλοντική κατεύθυνση της νομισματικής πολιτικής;</a:t>
            </a:r>
            <a:endParaRPr lang="el-GR" sz="3600" b="1" dirty="0">
              <a:latin typeface="Times New Roman" panose="02020603050405020304" pitchFamily="18" charset="0"/>
              <a:ea typeface="Times New Roman" panose="02020603050405020304" pitchFamily="18" charset="0"/>
            </a:endParaRPr>
          </a:p>
          <a:p>
            <a:pPr fontAlgn="base">
              <a:lnSpc>
                <a:spcPct val="115000"/>
              </a:lnSpc>
              <a:spcAft>
                <a:spcPts val="0"/>
              </a:spcAft>
            </a:pPr>
            <a:r>
              <a:rPr lang="el-GR" dirty="0">
                <a:latin typeface="Calibri" panose="020F0502020204030204" pitchFamily="34" charset="0"/>
                <a:ea typeface="Times New Roman" panose="02020603050405020304" pitchFamily="18" charset="0"/>
              </a:rPr>
              <a:t>Όταν μια κεντρική τράπεζα παρέχει ενδείξεις για τη μελλοντική κατεύθυνση της νομισματικής πολιτικής, στην ουσία δίνει πληροφορίες σε σχέση με τις μελλοντικές της προθέσεις για τη </a:t>
            </a:r>
            <a:r>
              <a:rPr lang="el-GR" u="sng" dirty="0">
                <a:latin typeface="Calibri" panose="020F0502020204030204" pitchFamily="34" charset="0"/>
                <a:ea typeface="Times New Roman" panose="02020603050405020304" pitchFamily="18" charset="0"/>
                <a:hlinkClick r:id="rId3"/>
              </a:rPr>
              <a:t>νομισματική πολιτική</a:t>
            </a:r>
            <a:r>
              <a:rPr lang="el-GR" dirty="0">
                <a:latin typeface="Calibri" panose="020F0502020204030204" pitchFamily="34" charset="0"/>
                <a:ea typeface="Times New Roman" panose="02020603050405020304" pitchFamily="18" charset="0"/>
              </a:rPr>
              <a:t>, με βάση την αξιολόγηση που διενεργεί όσον αφορά τις προοπτικές για τη σταθερότητα των τιμών.</a:t>
            </a:r>
            <a:endParaRPr lang="el-GR" dirty="0">
              <a:latin typeface="Times New Roman" panose="02020603050405020304" pitchFamily="18" charset="0"/>
              <a:ea typeface="Times New Roman" panose="02020603050405020304" pitchFamily="18" charset="0"/>
            </a:endParaRPr>
          </a:p>
          <a:p>
            <a:pPr marL="285750" indent="-285750" fontAlgn="base">
              <a:lnSpc>
                <a:spcPct val="115000"/>
              </a:lnSpc>
              <a:spcAft>
                <a:spcPts val="0"/>
              </a:spcAft>
              <a:buFont typeface="Arial" panose="020B0604020202020204" pitchFamily="34" charset="0"/>
              <a:buChar char="•"/>
            </a:pPr>
            <a:r>
              <a:rPr lang="el-GR" dirty="0">
                <a:latin typeface="Calibri" panose="020F0502020204030204" pitchFamily="34" charset="0"/>
                <a:ea typeface="Times New Roman" panose="02020603050405020304" pitchFamily="18" charset="0"/>
              </a:rPr>
              <a:t>Η ΕΚΤ εφάρμοσε αυτήν την πρακτική για πρώτη φορά τον Ιούλιο του 2013, όταν το Διοικητικό της Συμβούλιο δήλωσε ότι τα </a:t>
            </a:r>
            <a:r>
              <a:rPr lang="el-GR" u="sng" dirty="0">
                <a:latin typeface="Calibri" panose="020F0502020204030204" pitchFamily="34" charset="0"/>
                <a:ea typeface="Times New Roman" panose="02020603050405020304" pitchFamily="18" charset="0"/>
                <a:hlinkClick r:id="rId4"/>
              </a:rPr>
              <a:t>επιτόκια αναμενόταν να παραμείνουν σε χαμηλά επίπεδα</a:t>
            </a:r>
            <a:r>
              <a:rPr lang="el-GR" dirty="0">
                <a:latin typeface="Calibri" panose="020F0502020204030204" pitchFamily="34" charset="0"/>
                <a:ea typeface="Times New Roman" panose="02020603050405020304" pitchFamily="18" charset="0"/>
              </a:rPr>
              <a:t> για παρατεταμένη χρονική περίοδο. Έκτοτε η διατύπωση των ενδείξεων που παρέχει η ΕΚΤ έχει προσαρμοστεί σε διάφορες περιστάσεις.</a:t>
            </a:r>
            <a:endParaRPr lang="en-US" dirty="0">
              <a:latin typeface="Calibri" panose="020F0502020204030204" pitchFamily="34" charset="0"/>
              <a:ea typeface="Times New Roman" panose="02020603050405020304" pitchFamily="18" charset="0"/>
            </a:endParaRPr>
          </a:p>
          <a:p>
            <a:pPr marL="285750" indent="-285750" fontAlgn="base">
              <a:lnSpc>
                <a:spcPct val="115000"/>
              </a:lnSpc>
              <a:spcAft>
                <a:spcPts val="0"/>
              </a:spcAft>
              <a:buFont typeface="Arial" panose="020B0604020202020204" pitchFamily="34" charset="0"/>
              <a:buChar char="•"/>
            </a:pPr>
            <a:r>
              <a:rPr lang="en-US" dirty="0"/>
              <a:t>H</a:t>
            </a:r>
            <a:r>
              <a:rPr lang="el-GR" dirty="0"/>
              <a:t> παροχή ενδείξεων </a:t>
            </a:r>
            <a:r>
              <a:rPr lang="el-GR" b="1" dirty="0"/>
              <a:t>επηρεάζει τις προσδοκίες της αγοράς για τα επιτόκια </a:t>
            </a:r>
            <a:r>
              <a:rPr lang="el-GR" dirty="0"/>
              <a:t>και καθιστά τη νομισματική πολιτική της ΕΚΤ πιο αποτελεσματική</a:t>
            </a:r>
            <a:r>
              <a:rPr lang="en-US" dirty="0"/>
              <a:t>.</a:t>
            </a:r>
            <a:endParaRPr lang="el-GR" dirty="0">
              <a:latin typeface="Times New Roman" panose="02020603050405020304" pitchFamily="18" charset="0"/>
              <a:ea typeface="Times New Roman" panose="02020603050405020304" pitchFamily="18" charset="0"/>
            </a:endParaRPr>
          </a:p>
        </p:txBody>
      </p:sp>
      <p:sp>
        <p:nvSpPr>
          <p:cNvPr id="4" name="Rectangle 3"/>
          <p:cNvSpPr/>
          <p:nvPr/>
        </p:nvSpPr>
        <p:spPr>
          <a:xfrm>
            <a:off x="371122" y="542359"/>
            <a:ext cx="2562496" cy="492122"/>
          </a:xfrm>
          <a:prstGeom prst="rect">
            <a:avLst/>
          </a:prstGeom>
        </p:spPr>
        <p:txBody>
          <a:bodyPr wrap="none">
            <a:spAutoFit/>
          </a:bodyPr>
          <a:lstStyle/>
          <a:p>
            <a:pPr fontAlgn="base">
              <a:lnSpc>
                <a:spcPct val="115000"/>
              </a:lnSpc>
              <a:spcBef>
                <a:spcPts val="3750"/>
              </a:spcBef>
              <a:spcAft>
                <a:spcPts val="1500"/>
              </a:spcAft>
            </a:pPr>
            <a:r>
              <a:rPr lang="el-GR" sz="2400" b="1" dirty="0">
                <a:latin typeface="Calibri" panose="020F0502020204030204" pitchFamily="34" charset="0"/>
                <a:ea typeface="Times New Roman" panose="02020603050405020304" pitchFamily="18" charset="0"/>
                <a:cs typeface="Times New Roman" panose="02020603050405020304" pitchFamily="18" charset="0"/>
              </a:rPr>
              <a:t>Παροχή ενδείξεων</a:t>
            </a:r>
            <a:endParaRPr lang="el-GR" sz="2400" b="1"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5026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FDEE-6A1E-F6EC-4924-F84D14698DBD}"/>
              </a:ext>
            </a:extLst>
          </p:cNvPr>
          <p:cNvSpPr>
            <a:spLocks noGrp="1"/>
          </p:cNvSpPr>
          <p:nvPr>
            <p:ph type="title"/>
          </p:nvPr>
        </p:nvSpPr>
        <p:spPr>
          <a:xfrm>
            <a:off x="228988" y="-221168"/>
            <a:ext cx="10225825" cy="970626"/>
          </a:xfrm>
        </p:spPr>
        <p:txBody>
          <a:bodyPr>
            <a:normAutofit/>
          </a:bodyPr>
          <a:lstStyle/>
          <a:p>
            <a:r>
              <a:rPr lang="el-GR" sz="2400" dirty="0"/>
              <a:t>Σύνοψη: Μη συμβατικά μέτρα νομισματικής πολιτικής του </a:t>
            </a:r>
            <a:r>
              <a:rPr lang="el-GR" sz="2400" dirty="0" err="1"/>
              <a:t>Ευρωσυστήματος</a:t>
            </a:r>
            <a:endParaRPr lang="en-US" sz="2400" dirty="0"/>
          </a:p>
        </p:txBody>
      </p:sp>
      <p:sp>
        <p:nvSpPr>
          <p:cNvPr id="3" name="Slide Number Placeholder 2">
            <a:extLst>
              <a:ext uri="{FF2B5EF4-FFF2-40B4-BE49-F238E27FC236}">
                <a16:creationId xmlns:a16="http://schemas.microsoft.com/office/drawing/2014/main" id="{577DBE63-801A-9F60-DE7C-FD3DA6AF4620}"/>
              </a:ext>
            </a:extLst>
          </p:cNvPr>
          <p:cNvSpPr>
            <a:spLocks noGrp="1"/>
          </p:cNvSpPr>
          <p:nvPr>
            <p:ph type="sldNum" sz="quarter" idx="4"/>
          </p:nvPr>
        </p:nvSpPr>
        <p:spPr/>
        <p:txBody>
          <a:bodyPr/>
          <a:lstStyle/>
          <a:p>
            <a:fld id="{96E69268-9C8B-4EBF-A9EE-DC5DC2D48DC3}" type="slidenum">
              <a:rPr lang="en-US" smtClean="0"/>
              <a:pPr/>
              <a:t>37</a:t>
            </a:fld>
            <a:endParaRPr lang="en-US" dirty="0"/>
          </a:p>
        </p:txBody>
      </p:sp>
      <p:sp>
        <p:nvSpPr>
          <p:cNvPr id="4" name="Text Placeholder 3">
            <a:extLst>
              <a:ext uri="{FF2B5EF4-FFF2-40B4-BE49-F238E27FC236}">
                <a16:creationId xmlns:a16="http://schemas.microsoft.com/office/drawing/2014/main" id="{530D3F0E-C4C7-2A9C-D2C7-0FE5340C59C8}"/>
              </a:ext>
            </a:extLst>
          </p:cNvPr>
          <p:cNvSpPr>
            <a:spLocks noGrp="1"/>
          </p:cNvSpPr>
          <p:nvPr>
            <p:ph type="body" sz="quarter" idx="10"/>
          </p:nvPr>
        </p:nvSpPr>
        <p:spPr>
          <a:xfrm>
            <a:off x="228988" y="1074923"/>
            <a:ext cx="11736000" cy="5299054"/>
          </a:xfrm>
        </p:spPr>
        <p:txBody>
          <a:bodyPr>
            <a:normAutofit fontScale="85000" lnSpcReduction="20000"/>
          </a:bodyPr>
          <a:lstStyle/>
          <a:p>
            <a:pPr>
              <a:lnSpc>
                <a:spcPct val="132000"/>
              </a:lnSpc>
            </a:pPr>
            <a:r>
              <a:rPr lang="el-GR" b="1" dirty="0"/>
              <a:t>Μέτρα παροχής ρευστότητας</a:t>
            </a:r>
            <a:r>
              <a:rPr lang="en-US" b="1" dirty="0"/>
              <a:t> </a:t>
            </a:r>
          </a:p>
          <a:p>
            <a:pPr lvl="1">
              <a:lnSpc>
                <a:spcPct val="132000"/>
              </a:lnSpc>
            </a:pPr>
            <a:r>
              <a:rPr lang="en-US" sz="1600" dirty="0"/>
              <a:t>Fixed-rate tender procedure with full allotment - Oct. 2008</a:t>
            </a:r>
          </a:p>
          <a:p>
            <a:pPr lvl="1">
              <a:lnSpc>
                <a:spcPct val="132000"/>
              </a:lnSpc>
            </a:pPr>
            <a:r>
              <a:rPr lang="en-US" sz="1600" dirty="0"/>
              <a:t>Extension of the maturity of refinancing operations (3-year LTRO) - Nov. 2011 &amp; Dec. 2012</a:t>
            </a:r>
          </a:p>
          <a:p>
            <a:pPr lvl="1">
              <a:lnSpc>
                <a:spcPct val="132000"/>
              </a:lnSpc>
            </a:pPr>
            <a:r>
              <a:rPr lang="en-US" sz="1600" dirty="0"/>
              <a:t>Expansion of the collateral pool </a:t>
            </a:r>
            <a:endParaRPr lang="el-GR" sz="1600" dirty="0"/>
          </a:p>
          <a:p>
            <a:pPr>
              <a:lnSpc>
                <a:spcPct val="132000"/>
              </a:lnSpc>
              <a:spcBef>
                <a:spcPts val="1200"/>
              </a:spcBef>
            </a:pPr>
            <a:r>
              <a:rPr lang="el-GR" b="1" dirty="0"/>
              <a:t>Αγορές χρεογράφων</a:t>
            </a:r>
            <a:r>
              <a:rPr lang="en-US" b="1" dirty="0"/>
              <a:t> </a:t>
            </a:r>
          </a:p>
          <a:p>
            <a:pPr lvl="1">
              <a:lnSpc>
                <a:spcPct val="132000"/>
              </a:lnSpc>
            </a:pPr>
            <a:r>
              <a:rPr lang="en-US" sz="1600" dirty="0"/>
              <a:t>Securities Markets Programme (SMP) - May 2010</a:t>
            </a:r>
          </a:p>
          <a:p>
            <a:pPr lvl="1">
              <a:lnSpc>
                <a:spcPct val="132000"/>
              </a:lnSpc>
            </a:pPr>
            <a:r>
              <a:rPr lang="en-US" sz="1600" dirty="0"/>
              <a:t>Outright Monetary Transactions (OMT) - Sept. 2012</a:t>
            </a:r>
            <a:endParaRPr lang="el-GR" sz="1600" dirty="0"/>
          </a:p>
          <a:p>
            <a:pPr>
              <a:lnSpc>
                <a:spcPct val="132000"/>
              </a:lnSpc>
              <a:spcBef>
                <a:spcPts val="1200"/>
              </a:spcBef>
              <a:spcAft>
                <a:spcPts val="600"/>
              </a:spcAft>
            </a:pPr>
            <a:r>
              <a:rPr lang="en-US" b="1" dirty="0"/>
              <a:t>Forward guidance </a:t>
            </a:r>
            <a:r>
              <a:rPr lang="en-US" sz="1800" dirty="0"/>
              <a:t>-</a:t>
            </a:r>
            <a:r>
              <a:rPr lang="en-US" sz="1800" b="1" dirty="0"/>
              <a:t> </a:t>
            </a:r>
            <a:r>
              <a:rPr lang="en-US" sz="1800" dirty="0"/>
              <a:t>July 2013 </a:t>
            </a:r>
          </a:p>
          <a:p>
            <a:pPr>
              <a:lnSpc>
                <a:spcPct val="132000"/>
              </a:lnSpc>
            </a:pPr>
            <a:r>
              <a:rPr lang="el-GR" b="1" dirty="0"/>
              <a:t>Ποσοτική χαλάρωση</a:t>
            </a:r>
            <a:endParaRPr lang="en-GB" b="1" dirty="0"/>
          </a:p>
          <a:p>
            <a:pPr lvl="1">
              <a:lnSpc>
                <a:spcPct val="132000"/>
              </a:lnSpc>
            </a:pPr>
            <a:r>
              <a:rPr lang="en-US" sz="1600" dirty="0"/>
              <a:t>Targeted Long-Term Refinancing Operations (TLTRO) – June 2014 &amp; Mar. 2016 &amp; Mar. 2019</a:t>
            </a:r>
          </a:p>
          <a:p>
            <a:pPr lvl="1">
              <a:lnSpc>
                <a:spcPct val="132000"/>
              </a:lnSpc>
            </a:pPr>
            <a:r>
              <a:rPr lang="en-US" sz="1600" dirty="0"/>
              <a:t>Covered Bond Purchase </a:t>
            </a:r>
            <a:r>
              <a:rPr lang="en-GB" sz="1600" dirty="0"/>
              <a:t>Programmes</a:t>
            </a:r>
            <a:r>
              <a:rPr lang="en-US" sz="1600" dirty="0"/>
              <a:t> (CBPP) - July 2009, Nov. 2011 &amp; Oct. 2014      </a:t>
            </a:r>
          </a:p>
          <a:p>
            <a:pPr lvl="1">
              <a:lnSpc>
                <a:spcPct val="132000"/>
              </a:lnSpc>
            </a:pPr>
            <a:r>
              <a:rPr lang="en-US" sz="1600" dirty="0"/>
              <a:t>ABS Purchase Programme (ABSPP) – Nov. 2014 		 </a:t>
            </a:r>
          </a:p>
          <a:p>
            <a:pPr lvl="1">
              <a:lnSpc>
                <a:spcPct val="132000"/>
              </a:lnSpc>
            </a:pPr>
            <a:r>
              <a:rPr lang="en-US" sz="1600" dirty="0"/>
              <a:t>Public Sector Purchase Programme (PSPP) – Mar. 2015 		</a:t>
            </a:r>
          </a:p>
          <a:p>
            <a:pPr lvl="1">
              <a:lnSpc>
                <a:spcPct val="132000"/>
              </a:lnSpc>
            </a:pPr>
            <a:r>
              <a:rPr lang="en-US" sz="1600" dirty="0"/>
              <a:t>Corporate Sector Purchase Programme (CSPP) – June 2016 </a:t>
            </a:r>
          </a:p>
          <a:p>
            <a:pPr lvl="1">
              <a:lnSpc>
                <a:spcPct val="132000"/>
              </a:lnSpc>
            </a:pPr>
            <a:r>
              <a:rPr lang="en-US" sz="1600" dirty="0"/>
              <a:t>Pandemic Emergency Purchase Programme (PEPP) – March 2020</a:t>
            </a:r>
          </a:p>
          <a:p>
            <a:endParaRPr lang="en-US" dirty="0"/>
          </a:p>
        </p:txBody>
      </p:sp>
      <p:sp>
        <p:nvSpPr>
          <p:cNvPr id="5"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656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463165-3F89-C73F-1F74-CA462FF6CBE9}"/>
              </a:ext>
            </a:extLst>
          </p:cNvPr>
          <p:cNvSpPr>
            <a:spLocks noGrp="1"/>
          </p:cNvSpPr>
          <p:nvPr>
            <p:ph type="sldNum" sz="quarter" idx="4"/>
          </p:nvPr>
        </p:nvSpPr>
        <p:spPr/>
        <p:txBody>
          <a:bodyPr/>
          <a:lstStyle/>
          <a:p>
            <a:fld id="{96E69268-9C8B-4EBF-A9EE-DC5DC2D48DC3}" type="slidenum">
              <a:rPr lang="en-US" smtClean="0"/>
              <a:pPr/>
              <a:t>4</a:t>
            </a:fld>
            <a:endParaRPr lang="en-US" dirty="0"/>
          </a:p>
        </p:txBody>
      </p:sp>
      <p:sp>
        <p:nvSpPr>
          <p:cNvPr id="4" name="Text Placeholder 3">
            <a:extLst>
              <a:ext uri="{FF2B5EF4-FFF2-40B4-BE49-F238E27FC236}">
                <a16:creationId xmlns:a16="http://schemas.microsoft.com/office/drawing/2014/main" id="{53F286C1-D402-2B18-5F0A-4449ED03FB21}"/>
              </a:ext>
            </a:extLst>
          </p:cNvPr>
          <p:cNvSpPr>
            <a:spLocks noGrp="1"/>
          </p:cNvSpPr>
          <p:nvPr>
            <p:ph type="body" sz="quarter" idx="10"/>
          </p:nvPr>
        </p:nvSpPr>
        <p:spPr/>
        <p:txBody>
          <a:bodyPr/>
          <a:lstStyle/>
          <a:p>
            <a:pPr marL="0" indent="0">
              <a:buNone/>
            </a:pPr>
            <a:r>
              <a:rPr lang="el-GR" dirty="0"/>
              <a:t>Τέσσερα κύρια κανάλια μετάδοσης</a:t>
            </a:r>
            <a:r>
              <a:rPr lang="en-US" dirty="0"/>
              <a:t>:</a:t>
            </a:r>
          </a:p>
          <a:p>
            <a:pPr marL="0" indent="0">
              <a:buNone/>
            </a:pPr>
            <a:endParaRPr lang="en-US" dirty="0"/>
          </a:p>
          <a:p>
            <a:pPr marL="457200" indent="-457200">
              <a:buFont typeface="+mj-lt"/>
              <a:buAutoNum type="arabicPeriod"/>
            </a:pPr>
            <a:r>
              <a:rPr lang="el-GR" b="1" dirty="0"/>
              <a:t>Τραπεζικά δάνεια</a:t>
            </a:r>
            <a:r>
              <a:rPr lang="en-US" b="1" dirty="0"/>
              <a:t> </a:t>
            </a:r>
          </a:p>
          <a:p>
            <a:pPr marL="223838" lvl="1" indent="0">
              <a:buNone/>
            </a:pPr>
            <a:r>
              <a:rPr lang="en-US" dirty="0"/>
              <a:t>Official interest rates </a:t>
            </a:r>
            <a:r>
              <a:rPr lang="en-US" dirty="0">
                <a:sym typeface="Wingdings" panose="05000000000000000000" pitchFamily="2" charset="2"/>
              </a:rPr>
              <a:t>Money market interest rates  Bank interest rates  bank credit</a:t>
            </a:r>
          </a:p>
          <a:p>
            <a:pPr marL="457200" indent="-457200">
              <a:buFont typeface="+mj-lt"/>
              <a:buAutoNum type="arabicPeriod"/>
            </a:pPr>
            <a:r>
              <a:rPr lang="el-GR" b="1" dirty="0">
                <a:sym typeface="Wingdings" panose="05000000000000000000" pitchFamily="2" charset="2"/>
              </a:rPr>
              <a:t>Συναλλαγματικές ισοτιμίες</a:t>
            </a:r>
            <a:endParaRPr lang="en-US" b="1" dirty="0">
              <a:sym typeface="Wingdings" panose="05000000000000000000" pitchFamily="2" charset="2"/>
            </a:endParaRPr>
          </a:p>
          <a:p>
            <a:pPr marL="0" indent="0">
              <a:buNone/>
            </a:pPr>
            <a:r>
              <a:rPr lang="en-US" dirty="0"/>
              <a:t>    </a:t>
            </a:r>
            <a:r>
              <a:rPr lang="en-US" sz="1800" dirty="0"/>
              <a:t>Official interest rates </a:t>
            </a:r>
            <a:r>
              <a:rPr lang="en-US" sz="1800" dirty="0">
                <a:sym typeface="Wingdings" panose="05000000000000000000" pitchFamily="2" charset="2"/>
              </a:rPr>
              <a:t>Money market interest rates  exchange rate</a:t>
            </a:r>
          </a:p>
          <a:p>
            <a:pPr marL="457200" indent="-457200">
              <a:buAutoNum type="arabicPeriod" startAt="3"/>
            </a:pPr>
            <a:r>
              <a:rPr lang="el-GR" b="1" dirty="0">
                <a:sym typeface="Wingdings" panose="05000000000000000000" pitchFamily="2" charset="2"/>
              </a:rPr>
              <a:t>Προσδοκίες</a:t>
            </a:r>
            <a:endParaRPr lang="en-US" b="1" dirty="0"/>
          </a:p>
          <a:p>
            <a:pPr marL="0" indent="0">
              <a:buNone/>
            </a:pPr>
            <a:r>
              <a:rPr lang="en-US" dirty="0"/>
              <a:t>    </a:t>
            </a:r>
            <a:r>
              <a:rPr lang="en-US" sz="1800" dirty="0"/>
              <a:t>Official interest rates </a:t>
            </a:r>
            <a:r>
              <a:rPr lang="en-US" sz="1800" dirty="0">
                <a:sym typeface="Wingdings" panose="05000000000000000000" pitchFamily="2" charset="2"/>
              </a:rPr>
              <a:t>Money market interest rates  Inflation expectations  wages</a:t>
            </a:r>
          </a:p>
          <a:p>
            <a:pPr marL="0" indent="0">
              <a:buNone/>
            </a:pPr>
            <a:r>
              <a:rPr lang="en-US" b="1" dirty="0">
                <a:sym typeface="Wingdings" panose="05000000000000000000" pitchFamily="2" charset="2"/>
              </a:rPr>
              <a:t>4.    </a:t>
            </a:r>
            <a:r>
              <a:rPr lang="el-GR" b="1" dirty="0">
                <a:sym typeface="Wingdings" panose="05000000000000000000" pitchFamily="2" charset="2"/>
              </a:rPr>
              <a:t>Χρηματοπιστωτικές αγορές</a:t>
            </a:r>
            <a:endParaRPr lang="en-US" b="1" dirty="0">
              <a:sym typeface="Wingdings" panose="05000000000000000000" pitchFamily="2" charset="2"/>
            </a:endParaRPr>
          </a:p>
          <a:p>
            <a:pPr marL="0" indent="0">
              <a:buNone/>
            </a:pPr>
            <a:r>
              <a:rPr lang="en-US" dirty="0"/>
              <a:t>    </a:t>
            </a:r>
            <a:r>
              <a:rPr lang="en-US" sz="1800" dirty="0"/>
              <a:t>Official interest rates </a:t>
            </a:r>
            <a:r>
              <a:rPr lang="en-US" sz="1800" dirty="0">
                <a:sym typeface="Wingdings" panose="05000000000000000000" pitchFamily="2" charset="2"/>
              </a:rPr>
              <a:t>Money market interest rates  asset prices  cost of financing investment, wealth effects</a:t>
            </a:r>
          </a:p>
          <a:p>
            <a:pPr marL="0" indent="0">
              <a:buNone/>
            </a:pPr>
            <a:endParaRPr lang="en-US" dirty="0">
              <a:sym typeface="Wingdings" panose="05000000000000000000" pitchFamily="2" charset="2"/>
            </a:endParaRPr>
          </a:p>
        </p:txBody>
      </p:sp>
      <p:sp>
        <p:nvSpPr>
          <p:cNvPr id="5" name="Title 4">
            <a:extLst>
              <a:ext uri="{FF2B5EF4-FFF2-40B4-BE49-F238E27FC236}">
                <a16:creationId xmlns:a16="http://schemas.microsoft.com/office/drawing/2014/main" id="{E1B1317D-62D3-51F3-0C36-F6BCAB0EEDF4}"/>
              </a:ext>
            </a:extLst>
          </p:cNvPr>
          <p:cNvSpPr txBox="1">
            <a:spLocks noGrp="1"/>
          </p:cNvSpPr>
          <p:nvPr>
            <p:ph type="title"/>
          </p:nvPr>
        </p:nvSpPr>
        <p:spPr>
          <a:xfrm>
            <a:off x="227786" y="485069"/>
            <a:ext cx="7597080" cy="480131"/>
          </a:xfrm>
          <a:prstGeom prst="rect">
            <a:avLst/>
          </a:prstGeom>
          <a:noFill/>
        </p:spPr>
        <p:txBody>
          <a:bodyPr wrap="none" rtlCol="0">
            <a:spAutoFit/>
          </a:bodyPr>
          <a:lstStyle/>
          <a:p>
            <a:r>
              <a:rPr lang="el-GR" sz="2800" b="1" dirty="0"/>
              <a:t>Μηχανισμός Μετάδοσης Νομισματικής Πολιτικής</a:t>
            </a:r>
            <a:endParaRPr sz="2800" b="1" dirty="0"/>
          </a:p>
        </p:txBody>
      </p:sp>
    </p:spTree>
    <p:extLst>
      <p:ext uri="{BB962C8B-B14F-4D97-AF65-F5344CB8AC3E}">
        <p14:creationId xmlns:p14="http://schemas.microsoft.com/office/powerpoint/2010/main" val="1248863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1190171" y="1139247"/>
            <a:ext cx="8992215" cy="5038667"/>
          </a:xfrm>
          <a:prstGeom prst="rect">
            <a:avLst/>
          </a:prstGeom>
        </p:spPr>
      </p:pic>
      <p:sp>
        <p:nvSpPr>
          <p:cNvPr id="4" name="TextBox 3"/>
          <p:cNvSpPr txBox="1"/>
          <p:nvPr/>
        </p:nvSpPr>
        <p:spPr>
          <a:xfrm>
            <a:off x="296828" y="401693"/>
            <a:ext cx="6840078" cy="461665"/>
          </a:xfrm>
          <a:prstGeom prst="rect">
            <a:avLst/>
          </a:prstGeom>
          <a:noFill/>
        </p:spPr>
        <p:txBody>
          <a:bodyPr wrap="none" rtlCol="0">
            <a:spAutoFit/>
          </a:bodyPr>
          <a:lstStyle/>
          <a:p>
            <a:r>
              <a:rPr lang="el-GR" sz="2400" b="1" dirty="0"/>
              <a:t>Μηχανισμός μετάδοσης της νομισματικής πολιτικής</a:t>
            </a:r>
          </a:p>
        </p:txBody>
      </p:sp>
    </p:spTree>
    <p:extLst>
      <p:ext uri="{BB962C8B-B14F-4D97-AF65-F5344CB8AC3E}">
        <p14:creationId xmlns:p14="http://schemas.microsoft.com/office/powerpoint/2010/main" val="2497471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3" name="Rectangle 12"/>
          <p:cNvSpPr/>
          <p:nvPr/>
        </p:nvSpPr>
        <p:spPr>
          <a:xfrm>
            <a:off x="253281" y="1229360"/>
            <a:ext cx="10992136" cy="4711033"/>
          </a:xfrm>
          <a:prstGeom prst="rect">
            <a:avLst/>
          </a:prstGeom>
        </p:spPr>
        <p:txBody>
          <a:bodyPr wrap="square">
            <a:spAutoFit/>
          </a:bodyPr>
          <a:lstStyle/>
          <a:p>
            <a:pPr>
              <a:lnSpc>
                <a:spcPct val="115000"/>
              </a:lnSpc>
              <a:spcAft>
                <a:spcPts val="800"/>
              </a:spcAft>
            </a:pPr>
            <a:r>
              <a:rPr lang="el-GR" sz="1400" dirty="0">
                <a:latin typeface="Calibri" panose="020F0502020204030204" pitchFamily="34" charset="0"/>
                <a:ea typeface="Calibri" panose="020F0502020204030204" pitchFamily="34" charset="0"/>
                <a:cs typeface="Calibri" panose="020F0502020204030204" pitchFamily="34" charset="0"/>
              </a:rPr>
              <a:t> </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Οι Πράξεις Ανοικτής Αγοράς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600" dirty="0">
                <a:latin typeface="Calibri" panose="020F0502020204030204" pitchFamily="34" charset="0"/>
                <a:ea typeface="Calibri" panose="020F0502020204030204" pitchFamily="34" charset="0"/>
                <a:cs typeface="Calibri" panose="020F0502020204030204" pitchFamily="34" charset="0"/>
              </a:rPr>
              <a:t>Οι πράξεις ανοικτής αγοράς του </a:t>
            </a:r>
            <a:r>
              <a:rPr lang="el-GR" sz="1600" dirty="0" err="1">
                <a:latin typeface="Calibri" panose="020F0502020204030204" pitchFamily="34" charset="0"/>
                <a:ea typeface="Calibri" panose="020F0502020204030204" pitchFamily="34" charset="0"/>
                <a:cs typeface="Calibri" panose="020F0502020204030204" pitchFamily="34" charset="0"/>
              </a:rPr>
              <a:t>Ευρωσυστήματος</a:t>
            </a:r>
            <a:r>
              <a:rPr lang="el-GR" sz="1600" dirty="0">
                <a:latin typeface="Calibri" panose="020F0502020204030204" pitchFamily="34" charset="0"/>
                <a:ea typeface="Calibri" panose="020F0502020204030204" pitchFamily="34" charset="0"/>
                <a:cs typeface="Calibri" panose="020F0502020204030204" pitchFamily="34" charset="0"/>
              </a:rPr>
              <a:t> παίζουν σημαντικό ρόλο στη νομισματική πολιτική. Εκτελούνται από τις εθνικές κεντρικές τράπεζες σε αποκεντρωμένη βάση και αποσκοπούν στον επηρεασμό των επιτοκίων, τη διαχείριση της ρευστότητας στην αγορά και τη σηματοδότηση της κατεύθυνσης της νομισματικής πολιτικής.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600" dirty="0">
                <a:latin typeface="Calibri" panose="020F0502020204030204" pitchFamily="34" charset="0"/>
                <a:ea typeface="Calibri" panose="020F0502020204030204" pitchFamily="34" charset="0"/>
                <a:cs typeface="Calibri" panose="020F0502020204030204" pitchFamily="34" charset="0"/>
              </a:rPr>
              <a:t> Οι πράξεις ανοικτής αγοράς διενεργούνται κατά κύριο λόγο με τη μορφή </a:t>
            </a:r>
            <a:r>
              <a:rPr lang="el-GR" sz="1600" dirty="0" err="1">
                <a:latin typeface="Calibri" panose="020F0502020204030204" pitchFamily="34" charset="0"/>
                <a:ea typeface="Calibri" panose="020F0502020204030204" pitchFamily="34" charset="0"/>
                <a:cs typeface="Calibri" panose="020F0502020204030204" pitchFamily="34" charset="0"/>
              </a:rPr>
              <a:t>αντιστρεπτέων</a:t>
            </a:r>
            <a:r>
              <a:rPr lang="el-GR" sz="1600" dirty="0">
                <a:latin typeface="Calibri" panose="020F0502020204030204" pitchFamily="34" charset="0"/>
                <a:ea typeface="Calibri" panose="020F0502020204030204" pitchFamily="34" charset="0"/>
                <a:cs typeface="Calibri" panose="020F0502020204030204" pitchFamily="34" charset="0"/>
              </a:rPr>
              <a:t> συναλλαγών, δηλαδή συναλλαγών μέσω των οποίων το </a:t>
            </a:r>
            <a:r>
              <a:rPr lang="el-GR" sz="1600" dirty="0" err="1">
                <a:latin typeface="Calibri" panose="020F0502020204030204" pitchFamily="34" charset="0"/>
                <a:ea typeface="Calibri" panose="020F0502020204030204" pitchFamily="34" charset="0"/>
                <a:cs typeface="Calibri" panose="020F0502020204030204" pitchFamily="34" charset="0"/>
              </a:rPr>
              <a:t>Ευρωσύστημα</a:t>
            </a:r>
            <a:r>
              <a:rPr lang="el-GR" sz="1600" dirty="0">
                <a:latin typeface="Calibri" panose="020F0502020204030204" pitchFamily="34" charset="0"/>
                <a:ea typeface="Calibri" panose="020F0502020204030204" pitchFamily="34" charset="0"/>
                <a:cs typeface="Calibri" panose="020F0502020204030204" pitchFamily="34" charset="0"/>
              </a:rPr>
              <a:t> αγοράζει ή </a:t>
            </a:r>
            <a:r>
              <a:rPr lang="el-GR" sz="1600" dirty="0" err="1">
                <a:latin typeface="Calibri" panose="020F0502020204030204" pitchFamily="34" charset="0"/>
                <a:ea typeface="Calibri" panose="020F0502020204030204" pitchFamily="34" charset="0"/>
                <a:cs typeface="Calibri" panose="020F0502020204030204" pitchFamily="34" charset="0"/>
              </a:rPr>
              <a:t>πωλεί</a:t>
            </a:r>
            <a:r>
              <a:rPr lang="el-GR" sz="1600" dirty="0">
                <a:latin typeface="Calibri" panose="020F0502020204030204" pitchFamily="34" charset="0"/>
                <a:ea typeface="Calibri" panose="020F0502020204030204" pitchFamily="34" charset="0"/>
                <a:cs typeface="Calibri" panose="020F0502020204030204" pitchFamily="34" charset="0"/>
              </a:rPr>
              <a:t> αποδεκτούς τίτλους με συμφωνία επαναγοράς ή χορηγεί δάνεια έναντι ενεχύρου επί αποδεκτών περιουσιακών στοιχείων.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600" dirty="0">
                <a:latin typeface="Calibri" panose="020F0502020204030204" pitchFamily="34" charset="0"/>
                <a:ea typeface="Calibri" panose="020F0502020204030204" pitchFamily="34" charset="0"/>
                <a:cs typeface="Calibri" panose="020F0502020204030204" pitchFamily="34" charset="0"/>
              </a:rPr>
              <a:t> Ανάλογα με την τακτικότητα και τον τρόπο εκτέλεσής τους, οι πράξεις ανοικτής αγοράς μπορούν να ταξινομηθούν στις ακόλουθες τέσσερις κατηγορίες: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a:latin typeface="Calibri" panose="020F0502020204030204" pitchFamily="34" charset="0"/>
                <a:ea typeface="Calibri" panose="020F0502020204030204" pitchFamily="34" charset="0"/>
                <a:cs typeface="Calibri" panose="020F0502020204030204" pitchFamily="34" charset="0"/>
              </a:rPr>
              <a:t>πράξεις κύριας </a:t>
            </a:r>
            <a:r>
              <a:rPr lang="el-GR" b="1"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b="1" dirty="0">
                <a:latin typeface="Calibri" panose="020F0502020204030204" pitchFamily="34" charset="0"/>
                <a:ea typeface="Calibri" panose="020F0502020204030204" pitchFamily="34" charset="0"/>
                <a:cs typeface="Calibri" panose="020F0502020204030204" pitchFamily="34"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a:latin typeface="Calibri" panose="020F0502020204030204" pitchFamily="34" charset="0"/>
                <a:ea typeface="Calibri" panose="020F0502020204030204" pitchFamily="34" charset="0"/>
                <a:cs typeface="Calibri" panose="020F0502020204030204" pitchFamily="34" charset="0"/>
              </a:rPr>
              <a:t>πράξεις πιο μακροπρόθεσμης </a:t>
            </a:r>
            <a:r>
              <a:rPr lang="el-GR" b="1"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b="1" dirty="0">
                <a:latin typeface="Calibri" panose="020F0502020204030204" pitchFamily="34" charset="0"/>
                <a:ea typeface="Calibri" panose="020F0502020204030204" pitchFamily="34" charset="0"/>
                <a:cs typeface="Calibri" panose="020F0502020204030204" pitchFamily="34"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l-GR" b="1" dirty="0">
                <a:latin typeface="Calibri" panose="020F0502020204030204" pitchFamily="34" charset="0"/>
                <a:ea typeface="Calibri" panose="020F0502020204030204" pitchFamily="34" charset="0"/>
                <a:cs typeface="Calibri" panose="020F0502020204030204" pitchFamily="34" charset="0"/>
              </a:rPr>
              <a:t>πράξεις εξομάλυνσης βραχυχρόνιων διακυμάνσεων της ρευστότητας,</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l-GR" b="1" dirty="0">
                <a:latin typeface="Calibri" panose="020F0502020204030204" pitchFamily="34" charset="0"/>
                <a:ea typeface="Calibri" panose="020F0502020204030204" pitchFamily="34" charset="0"/>
                <a:cs typeface="Calibri" panose="020F0502020204030204" pitchFamily="34" charset="0"/>
              </a:rPr>
              <a:t>διαρθρωτικές πράξεις.</a:t>
            </a:r>
            <a:endParaRPr lang="el-G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53281" y="437970"/>
            <a:ext cx="8075865" cy="492122"/>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Μέσα άσκησης νομισματικής πολιτικής του </a:t>
            </a:r>
            <a:r>
              <a:rPr lang="el-GR" sz="2400" b="1" dirty="0" err="1">
                <a:latin typeface="Calibri" panose="020F0502020204030204" pitchFamily="34" charset="0"/>
                <a:ea typeface="Calibri" panose="020F0502020204030204" pitchFamily="34" charset="0"/>
                <a:cs typeface="Calibri" panose="020F0502020204030204" pitchFamily="34" charset="0"/>
              </a:rPr>
              <a:t>Ευρωσυστήματος</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804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227786" y="1575408"/>
            <a:ext cx="11539098" cy="3971344"/>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Οι πράξεις κύριας </a:t>
            </a:r>
            <a:r>
              <a:rPr lang="el-GR" b="1"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είναι οι σημαντικότερες πράξεις ανοικτής αγοράς που διενεργεί το </a:t>
            </a:r>
            <a:r>
              <a:rPr lang="el-GR" dirty="0" err="1">
                <a:latin typeface="Calibri" panose="020F0502020204030204" pitchFamily="34" charset="0"/>
                <a:ea typeface="Calibri" panose="020F0502020204030204" pitchFamily="34" charset="0"/>
                <a:cs typeface="Calibri" panose="020F0502020204030204" pitchFamily="34" charset="0"/>
              </a:rPr>
              <a:t>Ευρωσύστημα</a:t>
            </a:r>
            <a:r>
              <a:rPr lang="el-GR" dirty="0">
                <a:latin typeface="Calibri" panose="020F0502020204030204" pitchFamily="34" charset="0"/>
                <a:ea typeface="Calibri" panose="020F0502020204030204" pitchFamily="34" charset="0"/>
                <a:cs typeface="Calibri" panose="020F0502020204030204" pitchFamily="34" charset="0"/>
              </a:rPr>
              <a:t> και αποτελούν βασικό άξονα για την επίτευξη των σκοπών του. Διενεργούνται </a:t>
            </a:r>
            <a:r>
              <a:rPr lang="el-GR" u="sng" dirty="0">
                <a:latin typeface="Calibri" panose="020F0502020204030204" pitchFamily="34" charset="0"/>
                <a:ea typeface="Calibri" panose="020F0502020204030204" pitchFamily="34" charset="0"/>
                <a:cs typeface="Calibri" panose="020F0502020204030204" pitchFamily="34" charset="0"/>
              </a:rPr>
              <a:t>κάθε εβδομάδα</a:t>
            </a:r>
            <a:r>
              <a:rPr lang="el-GR" dirty="0">
                <a:latin typeface="Calibri" panose="020F0502020204030204" pitchFamily="34" charset="0"/>
                <a:ea typeface="Calibri" panose="020F0502020204030204" pitchFamily="34" charset="0"/>
                <a:cs typeface="Calibri" panose="020F0502020204030204" pitchFamily="34" charset="0"/>
              </a:rPr>
              <a:t> και παρέχουν ρευστότητα στις εμπορικές τράπεζες </a:t>
            </a:r>
            <a:r>
              <a:rPr lang="el-GR" u="sng" dirty="0">
                <a:latin typeface="Calibri" panose="020F0502020204030204" pitchFamily="34" charset="0"/>
                <a:ea typeface="Calibri" panose="020F0502020204030204" pitchFamily="34" charset="0"/>
                <a:cs typeface="Calibri" panose="020F0502020204030204" pitchFamily="34" charset="0"/>
              </a:rPr>
              <a:t>διάρκειας μίας εβδομάδας</a:t>
            </a:r>
            <a:r>
              <a:rPr lang="el-GR" dirty="0">
                <a:latin typeface="Calibri" panose="020F0502020204030204" pitchFamily="34" charset="0"/>
                <a:ea typeface="Calibri" panose="020F0502020204030204" pitchFamily="34" charset="0"/>
                <a:cs typeface="Calibri" panose="020F0502020204030204" pitchFamily="34" charset="0"/>
              </a:rPr>
              <a:t>. Αυτές οι πράξεις εκτελούνται από τις εθνικές κεντρικές τράπεζες με τη μορφή τακτικών δημοπρασιών.</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Οι πράξεις πιο μακροπρόθεσμης </a:t>
            </a:r>
            <a:r>
              <a:rPr lang="el-GR" b="1"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στοχεύουν στην παροχή πρόσθετης πιο μακροπρόθεσμης </a:t>
            </a:r>
            <a:r>
              <a:rPr lang="el-GR" dirty="0" err="1">
                <a:latin typeface="Calibri" panose="020F0502020204030204" pitchFamily="34" charset="0"/>
                <a:ea typeface="Calibri" panose="020F0502020204030204" pitchFamily="34" charset="0"/>
                <a:cs typeface="Calibri" panose="020F0502020204030204" pitchFamily="34" charset="0"/>
              </a:rPr>
              <a:t>αναχρηματοδότησης</a:t>
            </a:r>
            <a:r>
              <a:rPr lang="el-GR" dirty="0">
                <a:latin typeface="Calibri" panose="020F0502020204030204" pitchFamily="34" charset="0"/>
                <a:ea typeface="Calibri" panose="020F0502020204030204" pitchFamily="34" charset="0"/>
                <a:cs typeface="Calibri" panose="020F0502020204030204" pitchFamily="34" charset="0"/>
              </a:rPr>
              <a:t> του χρηματοπιστωτικού τομέα. Διενεργούνται σε τακτική βάση και παρέχουν ρευστότητα </a:t>
            </a:r>
            <a:r>
              <a:rPr lang="el-GR" u="sng" dirty="0">
                <a:latin typeface="Calibri" panose="020F0502020204030204" pitchFamily="34" charset="0"/>
                <a:ea typeface="Calibri" panose="020F0502020204030204" pitchFamily="34" charset="0"/>
                <a:cs typeface="Calibri" panose="020F0502020204030204" pitchFamily="34" charset="0"/>
              </a:rPr>
              <a:t>διάρκειας συνήθως τριών μηνών</a:t>
            </a:r>
            <a:r>
              <a:rPr lang="el-GR" dirty="0">
                <a:latin typeface="Calibri" panose="020F0502020204030204" pitchFamily="34" charset="0"/>
                <a:ea typeface="Calibri" panose="020F0502020204030204" pitchFamily="34" charset="0"/>
                <a:cs typeface="Calibri" panose="020F0502020204030204" pitchFamily="34" charset="0"/>
              </a:rPr>
              <a:t>. Σε αυτές τις πράξεις, το </a:t>
            </a:r>
            <a:r>
              <a:rPr lang="el-GR" dirty="0" err="1">
                <a:latin typeface="Calibri" panose="020F0502020204030204" pitchFamily="34" charset="0"/>
                <a:ea typeface="Calibri" panose="020F0502020204030204" pitchFamily="34" charset="0"/>
                <a:cs typeface="Calibri" panose="020F0502020204030204" pitchFamily="34" charset="0"/>
              </a:rPr>
              <a:t>Ευρωσύστημα</a:t>
            </a:r>
            <a:r>
              <a:rPr lang="el-GR" dirty="0">
                <a:latin typeface="Calibri" panose="020F0502020204030204" pitchFamily="34" charset="0"/>
                <a:ea typeface="Calibri" panose="020F0502020204030204" pitchFamily="34" charset="0"/>
                <a:cs typeface="Calibri" panose="020F0502020204030204" pitchFamily="34" charset="0"/>
              </a:rPr>
              <a:t> ενεργεί ως αποδέκτης τιμών, δέχεται δηλαδή προσφορές τιμών ή επιτοκίων, χωρίς να σκοπεύει να σηματοδοτήσει το επίπεδο των επιτοκίων στην αγορά.</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p>
          <a:p>
            <a:pPr>
              <a:lnSpc>
                <a:spcPct val="115000"/>
              </a:lnSpc>
              <a:spcAft>
                <a:spcPts val="800"/>
              </a:spcAft>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84081" y="385005"/>
            <a:ext cx="7930376" cy="492122"/>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Πράξεις κύριας / πιο μακροπρόθεσμης </a:t>
            </a:r>
            <a:r>
              <a:rPr lang="el-GR" sz="2400" b="1" dirty="0" err="1">
                <a:latin typeface="Calibri" panose="020F0502020204030204" pitchFamily="34" charset="0"/>
                <a:ea typeface="Calibri" panose="020F0502020204030204" pitchFamily="34" charset="0"/>
                <a:cs typeface="Calibri" panose="020F0502020204030204" pitchFamily="34" charset="0"/>
              </a:rPr>
              <a:t>αναχρηματοδότησης</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803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2" name="Rectangle 1"/>
          <p:cNvSpPr/>
          <p:nvPr/>
        </p:nvSpPr>
        <p:spPr>
          <a:xfrm>
            <a:off x="84081" y="1489999"/>
            <a:ext cx="11539098" cy="3688189"/>
          </a:xfrm>
          <a:prstGeom prst="rect">
            <a:avLst/>
          </a:prstGeom>
        </p:spPr>
        <p:txBody>
          <a:bodyPr wrap="square">
            <a:spAutoFit/>
          </a:bodyPr>
          <a:lstStyle/>
          <a:p>
            <a:pPr>
              <a:lnSpc>
                <a:spcPct val="115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Οι πράξεις εξομάλυνσης βραχυχρόνιων διακυμάνσεων της ρευστότητας</a:t>
            </a:r>
            <a:r>
              <a:rPr lang="el-GR" dirty="0">
                <a:latin typeface="Calibri" panose="020F0502020204030204" pitchFamily="34" charset="0"/>
                <a:ea typeface="Calibri" panose="020F0502020204030204" pitchFamily="34" charset="0"/>
                <a:cs typeface="Calibri" panose="020F0502020204030204" pitchFamily="34" charset="0"/>
              </a:rPr>
              <a:t> εκτελούνται εκτάκτως με σκοπό τη διαχείριση της ρευστότητας στην αγορά και, ειδικότερα, προκειμένου να αμβλυνθούν οι επιπτώσεις στα επιτόκια που προκαλούνται από απροσδόκητες διακυμάνσεις ρευστότητας στην αγορά.</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Οι πράξεις εξομάλυνσης βραχυχρόνιων διακυμάνσεων της ρευστότητας, εκτελούνται πρωτίστως ως </a:t>
            </a:r>
            <a:r>
              <a:rPr lang="el-GR" dirty="0" err="1">
                <a:latin typeface="Calibri" panose="020F0502020204030204" pitchFamily="34" charset="0"/>
                <a:ea typeface="Calibri" panose="020F0502020204030204" pitchFamily="34" charset="0"/>
                <a:cs typeface="Calibri" panose="020F0502020204030204" pitchFamily="34" charset="0"/>
              </a:rPr>
              <a:t>αντιστρεπτέες</a:t>
            </a:r>
            <a:r>
              <a:rPr lang="el-GR" dirty="0">
                <a:latin typeface="Calibri" panose="020F0502020204030204" pitchFamily="34" charset="0"/>
                <a:ea typeface="Calibri" panose="020F0502020204030204" pitchFamily="34" charset="0"/>
                <a:cs typeface="Calibri" panose="020F0502020204030204" pitchFamily="34" charset="0"/>
              </a:rPr>
              <a:t> συναλλαγές, αλλά μπορούν επίσης να λάβουν τη μορφή οριστικής πράξης (αγοράς ή πώλησης), ανταλλαγής νομισμάτων και αποδοχής καταθέσεων καθορισμένης διάρκειας.</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 </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Οι πράξεις αυτές διενεργούνται συνήθως από τις εθνικές κεντρικές τράπεζες με έκτακτες δημοπρασίες, αν και μπορούν επίσης να χρησιμοποιηθούν διμερείς διαδικασίες.</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4081" y="385005"/>
            <a:ext cx="9076395" cy="492122"/>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Calibri" panose="020F0502020204030204" pitchFamily="34" charset="0"/>
                <a:cs typeface="Calibri" panose="020F0502020204030204" pitchFamily="34" charset="0"/>
              </a:rPr>
              <a:t>Πράξεις εξομάλυνσης βραχυχρόνιων διακυμάνσεων της ρευστότητας</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56242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E69268-9C8B-4EBF-A9EE-DC5DC2D48DC3}" type="slidenum">
              <a:rPr kumimoji="0" lang="en-US" sz="1200" b="0" i="0" u="none" strike="noStrike" kern="1200" cap="none" spc="0" normalizeH="0" baseline="0" noProof="0" smtClean="0">
                <a:ln>
                  <a:noFill/>
                </a:ln>
                <a:solidFill>
                  <a:srgbClr val="123663"/>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9" name="Footer Placeholder 5"/>
          <p:cNvSpPr txBox="1">
            <a:spLocks/>
          </p:cNvSpPr>
          <p:nvPr/>
        </p:nvSpPr>
        <p:spPr>
          <a:xfrm>
            <a:off x="84081" y="6445038"/>
            <a:ext cx="11330537" cy="412962"/>
          </a:xfrm>
          <a:prstGeom prst="rect">
            <a:avLst/>
          </a:prstGeom>
        </p:spPr>
        <p:txBody>
          <a:bodyPr numCol="3" spcCol="0" anchor="ctr"/>
          <a:lstStyle>
            <a:defPPr>
              <a:defRPr lang="en-US"/>
            </a:defPPr>
            <a:lvl1pPr marL="0" algn="ctr" defTabSz="914400" rtl="0" eaLnBrk="1" latinLnBrk="0" hangingPunct="1">
              <a:defRPr sz="12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rPr>
              <a:t>Economic Analysis and Research Department                  </a:t>
            </a:r>
            <a:r>
              <a:rPr kumimoji="0" lang="el-GR" sz="1200" b="1" i="0" u="none" strike="noStrike" kern="1200" cap="none" spc="0" normalizeH="0" baseline="0" noProof="0" dirty="0">
                <a:ln>
                  <a:noFill/>
                </a:ln>
                <a:solidFill>
                  <a:srgbClr val="123663"/>
                </a:solidFill>
                <a:effectLst/>
                <a:uLnTx/>
                <a:uFillTx/>
                <a:latin typeface="Calibri" panose="020F0502020204030204"/>
                <a:ea typeface="+mn-ea"/>
                <a:cs typeface="+mn-cs"/>
              </a:rPr>
              <a:t> </a:t>
            </a:r>
            <a:r>
              <a:rPr lang="en-US" dirty="0">
                <a:solidFill>
                  <a:srgbClr val="123663"/>
                </a:solidFill>
              </a:rPr>
              <a:t>Bank of Greece </a:t>
            </a:r>
            <a:endParaRPr kumimoji="0" lang="en-US" sz="1200" b="1"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10" name="Text Placeholder 3"/>
          <p:cNvSpPr txBox="1">
            <a:spLocks/>
          </p:cNvSpPr>
          <p:nvPr/>
        </p:nvSpPr>
        <p:spPr>
          <a:xfrm>
            <a:off x="227786" y="1229360"/>
            <a:ext cx="3489081" cy="466344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Wingdings" panose="05000000000000000000" pitchFamily="2" charset="2"/>
              <a:buChar char="§"/>
              <a:defRPr sz="2000" kern="1200" baseline="0">
                <a:solidFill>
                  <a:schemeClr val="accent2"/>
                </a:solidFill>
                <a:latin typeface="+mn-lt"/>
                <a:ea typeface="+mn-ea"/>
                <a:cs typeface="+mn-cs"/>
              </a:defRPr>
            </a:lvl1pPr>
            <a:lvl2pPr marL="452438" indent="-182563" algn="l" defTabSz="914400" rtl="0" eaLnBrk="1" latinLnBrk="0" hangingPunct="1">
              <a:lnSpc>
                <a:spcPct val="100000"/>
              </a:lnSpc>
              <a:spcBef>
                <a:spcPts val="500"/>
              </a:spcBef>
              <a:buClr>
                <a:schemeClr val="accent2"/>
              </a:buClr>
              <a:buFont typeface="Arial" panose="020B0604020202020204" pitchFamily="34" charset="0"/>
              <a:buChar char="•"/>
              <a:defRPr sz="1800" kern="1200" baseline="0">
                <a:solidFill>
                  <a:schemeClr val="accent2"/>
                </a:solidFill>
                <a:latin typeface="+mn-lt"/>
                <a:ea typeface="+mn-ea"/>
                <a:cs typeface="+mn-cs"/>
              </a:defRPr>
            </a:lvl2pPr>
            <a:lvl3pPr marL="625475" indent="-173038" algn="l" defTabSz="914400" rtl="0" eaLnBrk="1" latinLnBrk="0" hangingPunct="1">
              <a:lnSpc>
                <a:spcPct val="100000"/>
              </a:lnSpc>
              <a:spcBef>
                <a:spcPts val="500"/>
              </a:spcBef>
              <a:buClr>
                <a:schemeClr val="accent2"/>
              </a:buClr>
              <a:buFont typeface="Cambria" panose="02040503050406030204" pitchFamily="18" charset="0"/>
              <a:buChar char="–"/>
              <a:tabLst>
                <a:tab pos="722313" algn="l"/>
              </a:tabLst>
              <a:defRPr sz="1600" kern="1200">
                <a:solidFill>
                  <a:schemeClr val="accent2"/>
                </a:solidFill>
                <a:latin typeface="+mn-lt"/>
                <a:ea typeface="+mn-ea"/>
                <a:cs typeface="+mn-cs"/>
              </a:defRPr>
            </a:lvl3pPr>
            <a:lvl4pPr marL="808038" indent="-182563" algn="l" defTabSz="89535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981075" indent="-173038" algn="l" defTabSz="98107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123663"/>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23663"/>
              </a:solidFill>
              <a:effectLst/>
              <a:uLnTx/>
              <a:uFillTx/>
              <a:latin typeface="Calibri" panose="020F0502020204030204"/>
              <a:ea typeface="+mn-ea"/>
              <a:cs typeface="+mn-cs"/>
            </a:endParaRPr>
          </a:p>
        </p:txBody>
      </p:sp>
      <p:sp>
        <p:nvSpPr>
          <p:cNvPr id="4" name="Rectangle 3"/>
          <p:cNvSpPr/>
          <p:nvPr/>
        </p:nvSpPr>
        <p:spPr>
          <a:xfrm>
            <a:off x="341154" y="1229360"/>
            <a:ext cx="6499913" cy="4597477"/>
          </a:xfrm>
          <a:prstGeom prst="rect">
            <a:avLst/>
          </a:prstGeom>
        </p:spPr>
        <p:txBody>
          <a:bodyPr wrap="square">
            <a:spAutoFit/>
          </a:bodyPr>
          <a:lstStyle/>
          <a:p>
            <a:pPr>
              <a:lnSpc>
                <a:spcPct val="115000"/>
              </a:lnSpc>
              <a:spcAft>
                <a:spcPts val="800"/>
              </a:spcAft>
            </a:pPr>
            <a:r>
              <a:rPr lang="el-GR" sz="1400" b="1" dirty="0">
                <a:latin typeface="Calibri" panose="020F0502020204030204" pitchFamily="34" charset="0"/>
                <a:ea typeface="Calibri" panose="020F0502020204030204" pitchFamily="34" charset="0"/>
                <a:cs typeface="Calibri" panose="020F0502020204030204" pitchFamily="34" charset="0"/>
              </a:rPr>
              <a:t>Οι Πάγιες Διευκολύνσεις</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400" dirty="0">
                <a:latin typeface="Calibri" panose="020F0502020204030204" pitchFamily="34" charset="0"/>
                <a:ea typeface="Calibri" panose="020F0502020204030204" pitchFamily="34" charset="0"/>
                <a:cs typeface="Calibri" panose="020F0502020204030204" pitchFamily="34" charset="0"/>
              </a:rPr>
              <a:t>Οι πάγιες διευκολύνσεις που είναι διαθέσιμες στους αποδεκτούς αντισυμβαλλομένους με πρωτοβουλία τους διακρίνονται α) στην πάγια διευκόλυνση οριακής χρηματοδότησης και β) στην πάγια διευκόλυνση αποδοχής καταθέσεων. Ειδικότερα:</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400" dirty="0">
                <a:latin typeface="Calibri" panose="020F0502020204030204" pitchFamily="34" charset="0"/>
                <a:ea typeface="Calibri" panose="020F0502020204030204" pitchFamily="34" charset="0"/>
                <a:cs typeface="Calibri" panose="020F0502020204030204" pitchFamily="34" charset="0"/>
              </a:rPr>
              <a:t> </a:t>
            </a:r>
            <a:r>
              <a:rPr lang="el-GR" sz="1400" b="1" dirty="0">
                <a:latin typeface="Calibri" panose="020F0502020204030204" pitchFamily="34" charset="0"/>
                <a:ea typeface="Calibri" panose="020F0502020204030204" pitchFamily="34" charset="0"/>
                <a:cs typeface="Calibri" panose="020F0502020204030204" pitchFamily="34" charset="0"/>
              </a:rPr>
              <a:t>Η πάγια διευκόλυνση οριακής χρηματοδότησης:</a:t>
            </a:r>
            <a:r>
              <a:rPr lang="el-GR" sz="1400" dirty="0">
                <a:latin typeface="Calibri" panose="020F0502020204030204" pitchFamily="34" charset="0"/>
                <a:ea typeface="Calibri" panose="020F0502020204030204" pitchFamily="34" charset="0"/>
                <a:cs typeface="Calibri" panose="020F0502020204030204" pitchFamily="34" charset="0"/>
              </a:rPr>
              <a:t> Οι αντισυμβαλλόμενοι μπορούν να χρησιμοποιήσουν την πάγια διευκόλυνση οριακής χρηματοδότησης για να λάβουν </a:t>
            </a:r>
            <a:r>
              <a:rPr lang="el-GR" sz="1400" u="sng" dirty="0">
                <a:latin typeface="Calibri" panose="020F0502020204030204" pitchFamily="34" charset="0"/>
                <a:ea typeface="Calibri" panose="020F0502020204030204" pitchFamily="34" charset="0"/>
                <a:cs typeface="Calibri" panose="020F0502020204030204" pitchFamily="34" charset="0"/>
              </a:rPr>
              <a:t>ρευστότητα από τις εθνικές κεντρικές τράπεζες, σε προκαθορισμένο επιτόκιο, έναντι αποδεκτού ενεχύρου</a:t>
            </a:r>
            <a:r>
              <a:rPr lang="el-GR" sz="1400" dirty="0">
                <a:latin typeface="Calibri" panose="020F0502020204030204" pitchFamily="34" charset="0"/>
                <a:ea typeface="Calibri" panose="020F0502020204030204" pitchFamily="34" charset="0"/>
                <a:cs typeface="Calibri" panose="020F0502020204030204" pitchFamily="34" charset="0"/>
              </a:rPr>
              <a:t>, καλύπτοντας προσωρινές ανάγκες σε ρευστότητα. Υπό κανονικές συνθήκες, το επιτόκιο αυτής της διευκόλυνσης προσδιορίζει το ανώτατο όριο για το επιτόκιο αγοράς διάρκειας μίας ημέρας.</a:t>
            </a:r>
            <a:endParaRPr lang="el-GR"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l-GR" sz="1400" dirty="0">
                <a:latin typeface="Calibri" panose="020F0502020204030204" pitchFamily="34" charset="0"/>
                <a:ea typeface="Calibri" panose="020F0502020204030204" pitchFamily="34" charset="0"/>
                <a:cs typeface="Calibri" panose="020F0502020204030204" pitchFamily="34" charset="0"/>
              </a:rPr>
              <a:t> </a:t>
            </a:r>
            <a:r>
              <a:rPr lang="el-GR" sz="1400" b="1" dirty="0">
                <a:latin typeface="Calibri" panose="020F0502020204030204" pitchFamily="34" charset="0"/>
                <a:ea typeface="Calibri" panose="020F0502020204030204" pitchFamily="34" charset="0"/>
                <a:cs typeface="Calibri" panose="020F0502020204030204" pitchFamily="34" charset="0"/>
              </a:rPr>
              <a:t>Η πάγια διευκόλυνση αποδοχής καταθέσεων:</a:t>
            </a:r>
            <a:r>
              <a:rPr lang="el-GR" sz="1400" dirty="0">
                <a:latin typeface="Calibri" panose="020F0502020204030204" pitchFamily="34" charset="0"/>
                <a:ea typeface="Calibri" panose="020F0502020204030204" pitchFamily="34" charset="0"/>
                <a:cs typeface="Calibri" panose="020F0502020204030204" pitchFamily="34" charset="0"/>
              </a:rPr>
              <a:t> Οι αντισυμβαλλόμενοι μπορούν να χρησιμοποιήσουν αυτή τη διευκόλυνση για να κάνουν </a:t>
            </a:r>
            <a:r>
              <a:rPr lang="el-GR" sz="1400" u="sng" dirty="0">
                <a:latin typeface="Calibri" panose="020F0502020204030204" pitchFamily="34" charset="0"/>
                <a:ea typeface="Calibri" panose="020F0502020204030204" pitchFamily="34" charset="0"/>
                <a:cs typeface="Calibri" panose="020F0502020204030204" pitchFamily="34" charset="0"/>
              </a:rPr>
              <a:t>κατάθεση διάρκειας μίας ημέρας στις εθνικές κεντρικές τράπεζες σε προκαθορισμένο επιτόκιο</a:t>
            </a:r>
            <a:r>
              <a:rPr lang="el-GR" sz="1400" dirty="0">
                <a:latin typeface="Calibri" panose="020F0502020204030204" pitchFamily="34" charset="0"/>
                <a:ea typeface="Calibri" panose="020F0502020204030204" pitchFamily="34" charset="0"/>
                <a:cs typeface="Calibri" panose="020F0502020204030204" pitchFamily="34" charset="0"/>
              </a:rPr>
              <a:t>. Υπό κανονικές συνθήκες, το επιτόκιο αυτής της διευκόλυνσης προσδιορίζει το κατώτατο όριο, στο επιτόκιο αγοράς διάρκειας μίας ημέρας. Δεν δίνεται ενέχυρο στον αντισυμβαλλόμενο για την κατάθεση.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4081" y="385005"/>
            <a:ext cx="2982868" cy="492122"/>
          </a:xfrm>
          <a:prstGeom prst="rect">
            <a:avLst/>
          </a:prstGeom>
        </p:spPr>
        <p:txBody>
          <a:bodyPr wrap="none">
            <a:spAutoFit/>
          </a:bodyPr>
          <a:lstStyle/>
          <a:p>
            <a:pPr>
              <a:lnSpc>
                <a:spcPct val="115000"/>
              </a:lnSpc>
              <a:spcAft>
                <a:spcPts val="800"/>
              </a:spcAft>
            </a:pPr>
            <a:r>
              <a:rPr lang="el-GR" sz="2400" b="1" dirty="0">
                <a:latin typeface="Calibri" panose="020F0502020204030204" pitchFamily="34" charset="0"/>
                <a:ea typeface="Times New Roman" panose="02020603050405020304" pitchFamily="18" charset="0"/>
              </a:rPr>
              <a:t>Πάγιες Διευκολύνσεις</a:t>
            </a:r>
            <a:endParaRPr lang="el-GR"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25285E5-8406-2049-3FB7-A685558D01D5}"/>
              </a:ext>
            </a:extLst>
          </p:cNvPr>
          <p:cNvPicPr>
            <a:picLocks noChangeAspect="1"/>
          </p:cNvPicPr>
          <p:nvPr/>
        </p:nvPicPr>
        <p:blipFill>
          <a:blip r:embed="rId3"/>
          <a:stretch>
            <a:fillRect/>
          </a:stretch>
        </p:blipFill>
        <p:spPr>
          <a:xfrm>
            <a:off x="6803495" y="1456267"/>
            <a:ext cx="5203951" cy="3657599"/>
          </a:xfrm>
          <a:prstGeom prst="rect">
            <a:avLst/>
          </a:prstGeom>
        </p:spPr>
      </p:pic>
    </p:spTree>
    <p:extLst>
      <p:ext uri="{BB962C8B-B14F-4D97-AF65-F5344CB8AC3E}">
        <p14:creationId xmlns:p14="http://schemas.microsoft.com/office/powerpoint/2010/main" val="4261599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Κεντρική Διαφάνεια">
  <a:themeElements>
    <a:clrScheme name="Custom 1">
      <a:dk1>
        <a:srgbClr val="00205B"/>
      </a:dk1>
      <a:lt1>
        <a:sysClr val="window" lastClr="FFFFFF"/>
      </a:lt1>
      <a:dk2>
        <a:srgbClr val="44546A"/>
      </a:dk2>
      <a:lt2>
        <a:srgbClr val="E7E6E6"/>
      </a:lt2>
      <a:accent1>
        <a:srgbClr val="BC9E6E"/>
      </a:accent1>
      <a:accent2>
        <a:srgbClr val="123663"/>
      </a:accent2>
      <a:accent3>
        <a:srgbClr val="F4F6F9"/>
      </a:accent3>
      <a:accent4>
        <a:srgbClr val="DDE3EA"/>
      </a:accent4>
      <a:accent5>
        <a:srgbClr val="E5DAC9"/>
      </a:accent5>
      <a:accent6>
        <a:srgbClr val="FCF1E5"/>
      </a:accent6>
      <a:hlink>
        <a:srgbClr val="0563C1"/>
      </a:hlink>
      <a:folHlink>
        <a:srgbClr val="BC9E6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28281</TotalTime>
  <Words>5334</Words>
  <Application>Microsoft Office PowerPoint</Application>
  <PresentationFormat>Widescreen</PresentationFormat>
  <Paragraphs>405</Paragraphs>
  <Slides>37</Slides>
  <Notes>36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Cambria</vt:lpstr>
      <vt:lpstr>Cambria Math</vt:lpstr>
      <vt:lpstr>Courier New</vt:lpstr>
      <vt:lpstr>Lato</vt:lpstr>
      <vt:lpstr>Roboto Light</vt:lpstr>
      <vt:lpstr>Symbol</vt:lpstr>
      <vt:lpstr>Times New Roman</vt:lpstr>
      <vt:lpstr>Wingdings</vt:lpstr>
      <vt:lpstr>Κεντρική Διαφάνεια</vt:lpstr>
      <vt:lpstr>Η Νομισματική Πολιτική της Ευρωπαϊκής Κεντρικής Τράπεζας   </vt:lpstr>
      <vt:lpstr>PowerPoint Presentation</vt:lpstr>
      <vt:lpstr>PowerPoint Presentation</vt:lpstr>
      <vt:lpstr>Μηχανισμός Μετάδοσης Νομισματικής Πολιτικής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Ο ισολογισμός του Ευρωσυστήματος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Σύνοψη: Μη συμβατικά μέτρα νομισματικής πολιτικής του Ευρωσυστήματος</vt:lpstr>
    </vt:vector>
  </TitlesOfParts>
  <Company>Bank of Greece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June BMPE Initial Projections 2022-2024 Working Group on Forecasting B Meeting  Dimitris Malliaropulos   31 May 2022</dc:title>
  <dc:creator>Anastasatou Marianthi</dc:creator>
  <cp:lastModifiedBy>MALLIAROPULOS, Dimitrios</cp:lastModifiedBy>
  <cp:revision>1279</cp:revision>
  <cp:lastPrinted>2023-02-16T13:46:23Z</cp:lastPrinted>
  <dcterms:created xsi:type="dcterms:W3CDTF">2022-05-18T06:50:13Z</dcterms:created>
  <dcterms:modified xsi:type="dcterms:W3CDTF">2026-02-02T14:16:15Z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ff22b9-c470-4def-8238-fa6ed9e64406_Enabled">
    <vt:lpwstr>true</vt:lpwstr>
  </property>
  <property fmtid="{D5CDD505-2E9C-101B-9397-08002B2CF9AE}" pid="3" name="MSIP_Label_b5ff22b9-c470-4def-8238-fa6ed9e64406_SetDate">
    <vt:lpwstr>2025-05-20T15:20:42Z</vt:lpwstr>
  </property>
  <property fmtid="{D5CDD505-2E9C-101B-9397-08002B2CF9AE}" pid="4" name="MSIP_Label_b5ff22b9-c470-4def-8238-fa6ed9e64406_Method">
    <vt:lpwstr>Privileged</vt:lpwstr>
  </property>
  <property fmtid="{D5CDD505-2E9C-101B-9397-08002B2CF9AE}" pid="5" name="MSIP_Label_b5ff22b9-c470-4def-8238-fa6ed9e64406_Name">
    <vt:lpwstr>Εμπιστευτικό</vt:lpwstr>
  </property>
  <property fmtid="{D5CDD505-2E9C-101B-9397-08002B2CF9AE}" pid="6" name="MSIP_Label_b5ff22b9-c470-4def-8238-fa6ed9e64406_SiteId">
    <vt:lpwstr>dabae695-3d3b-4e5d-ab49-009605ba5c68</vt:lpwstr>
  </property>
  <property fmtid="{D5CDD505-2E9C-101B-9397-08002B2CF9AE}" pid="7" name="MSIP_Label_b5ff22b9-c470-4def-8238-fa6ed9e64406_ActionId">
    <vt:lpwstr>a4638319-d85b-4ce9-a0e1-520f82e76a2b</vt:lpwstr>
  </property>
  <property fmtid="{D5CDD505-2E9C-101B-9397-08002B2CF9AE}" pid="8" name="MSIP_Label_b5ff22b9-c470-4def-8238-fa6ed9e64406_ContentBits">
    <vt:lpwstr>1</vt:lpwstr>
  </property>
  <property fmtid="{D5CDD505-2E9C-101B-9397-08002B2CF9AE}" pid="9" name="MSIP_Label_b5ff22b9-c470-4def-8238-fa6ed9e64406_Tag">
    <vt:lpwstr>10, 2, 1, 1</vt:lpwstr>
  </property>
  <property fmtid="{D5CDD505-2E9C-101B-9397-08002B2CF9AE}" pid="10" name="ClassificationContentMarkingHeaderLocations">
    <vt:lpwstr>Κεντρική Διαφάνεια:5</vt:lpwstr>
  </property>
  <property fmtid="{D5CDD505-2E9C-101B-9397-08002B2CF9AE}" pid="11" name="ClassificationContentMarkingHeaderText">
    <vt:lpwstr>ΕΜΠΙΣΤΕΥΤΙΚΟ           </vt:lpwstr>
  </property>
</Properties>
</file>