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89" r:id="rId6"/>
    <p:sldId id="261" r:id="rId7"/>
    <p:sldId id="262" r:id="rId8"/>
    <p:sldId id="263" r:id="rId9"/>
    <p:sldId id="265" r:id="rId10"/>
    <p:sldId id="266" r:id="rId11"/>
    <p:sldId id="267" r:id="rId12"/>
    <p:sldId id="268" r:id="rId13"/>
    <p:sldId id="290" r:id="rId14"/>
    <p:sldId id="292" r:id="rId15"/>
    <p:sldId id="293" r:id="rId16"/>
    <p:sldId id="270" r:id="rId17"/>
    <p:sldId id="291" r:id="rId18"/>
    <p:sldId id="288" r:id="rId19"/>
    <p:sldId id="272" r:id="rId20"/>
    <p:sldId id="271" r:id="rId21"/>
    <p:sldId id="273" r:id="rId22"/>
    <p:sldId id="274" r:id="rId23"/>
    <p:sldId id="275" r:id="rId24"/>
    <p:sldId id="276" r:id="rId25"/>
    <p:sldId id="277" r:id="rId26"/>
    <p:sldId id="278" r:id="rId27"/>
    <p:sldId id="282" r:id="rId28"/>
    <p:sldId id="283" r:id="rId29"/>
    <p:sldId id="284" r:id="rId30"/>
    <p:sldId id="285" r:id="rId31"/>
    <p:sldId id="287" r:id="rId32"/>
    <p:sldId id="286" r:id="rId33"/>
    <p:sldId id="279" r:id="rId34"/>
    <p:sldId id="280" r:id="rId35"/>
    <p:sldId id="281" r:id="rId36"/>
  </p:sldIdLst>
  <p:sldSz cx="12192000" cy="6858000"/>
  <p:notesSz cx="6858000"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533ADA9-028B-443F-AEB9-5C0C525006F5}" type="datetimeFigureOut">
              <a:rPr lang="el-GR" smtClean="0"/>
              <a:t>29/1/2026</a:t>
            </a:fld>
            <a:endParaRPr lang="el-GR"/>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D70664B4-623A-416F-8AA1-78ABE57CF80A}" type="slidenum">
              <a:rPr lang="el-GR" smtClean="0"/>
              <a:t>‹#›</a:t>
            </a:fld>
            <a:endParaRPr lang="el-GR"/>
          </a:p>
        </p:txBody>
      </p:sp>
    </p:spTree>
    <p:extLst>
      <p:ext uri="{BB962C8B-B14F-4D97-AF65-F5344CB8AC3E}">
        <p14:creationId xmlns:p14="http://schemas.microsoft.com/office/powerpoint/2010/main" val="22289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644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58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23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77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91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94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09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87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86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60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2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57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0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83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0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06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43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08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701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645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00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99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445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732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103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355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351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791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69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4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26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654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76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91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629956"/>
            <a:ext cx="5486400" cy="5843473"/>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January 29,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56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29/1/2026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06165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29/1/2026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6118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29/1/2026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242408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1_FORMAL">
    <p:spTree>
      <p:nvGrpSpPr>
        <p:cNvPr id="1" name=""/>
        <p:cNvGrpSpPr/>
        <p:nvPr/>
      </p:nvGrpSpPr>
      <p:grpSpPr>
        <a:xfrm>
          <a:off x="0" y="0"/>
          <a:ext cx="0" cy="0"/>
          <a:chOff x="0" y="0"/>
          <a:chExt cx="0" cy="0"/>
        </a:xfrm>
      </p:grpSpPr>
      <p:pic>
        <p:nvPicPr>
          <p:cNvPr id="14" name="Picture 3" descr="Z:\OLD_Museum\GEROLYMPOS\TtE small files\26 Athina\Athina 00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786" b="15589"/>
          <a:stretch/>
        </p:blipFill>
        <p:spPr bwMode="auto">
          <a:xfrm>
            <a:off x="0" y="214501"/>
            <a:ext cx="6596748" cy="607453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cxnSp>
        <p:nvCxnSpPr>
          <p:cNvPr id="30" name="Straight Connector 29"/>
          <p:cNvCxnSpPr/>
          <p:nvPr userDrawn="1"/>
        </p:nvCxnSpPr>
        <p:spPr>
          <a:xfrm flipV="1">
            <a:off x="3763491"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ooter Placeholder 3"/>
          <p:cNvSpPr>
            <a:spLocks noGrp="1"/>
          </p:cNvSpPr>
          <p:nvPr>
            <p:ph type="ftr" sz="quarter" idx="3"/>
          </p:nvPr>
        </p:nvSpPr>
        <p:spPr>
          <a:xfrm>
            <a:off x="84083" y="6384136"/>
            <a:ext cx="11981793"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
        <p:nvSpPr>
          <p:cNvPr id="32"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rgbClr val="12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grpSp>
        <p:nvGrpSpPr>
          <p:cNvPr id="4" name="Group 3"/>
          <p:cNvGrpSpPr/>
          <p:nvPr userDrawn="1"/>
        </p:nvGrpSpPr>
        <p:grpSpPr>
          <a:xfrm>
            <a:off x="5005504" y="206471"/>
            <a:ext cx="4134512" cy="6093079"/>
            <a:chOff x="939648" y="268919"/>
            <a:chExt cx="4134512" cy="6111618"/>
          </a:xfrm>
          <a:solidFill>
            <a:schemeClr val="bg1"/>
          </a:solidFill>
        </p:grpSpPr>
        <p:sp>
          <p:nvSpPr>
            <p:cNvPr id="3" name="Isosceles Triangle 2"/>
            <p:cNvSpPr/>
            <p:nvPr userDrawn="1"/>
          </p:nvSpPr>
          <p:spPr>
            <a:xfrm>
              <a:off x="939648" y="268919"/>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rot="10800000">
              <a:off x="2003155" y="272518"/>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6441992" y="2916587"/>
            <a:ext cx="5232266" cy="1727927"/>
          </a:xfrm>
          <a:solidFill>
            <a:schemeClr val="bg1"/>
          </a:solidFill>
        </p:spPr>
        <p:txBody>
          <a:bodyPr anchor="ctr">
            <a:normAutofit/>
          </a:bodyPr>
          <a:lstStyle>
            <a:lvl1pPr algn="l">
              <a:defRPr sz="3200" b="1" baseline="0">
                <a:solidFill>
                  <a:schemeClr val="accent2"/>
                </a:solidFill>
              </a:defRPr>
            </a:lvl1pPr>
          </a:lstStyle>
          <a:p>
            <a:r>
              <a:rPr lang="en-US" dirty="0"/>
              <a:t>Presentation Title</a:t>
            </a:r>
          </a:p>
        </p:txBody>
      </p:sp>
      <p:sp>
        <p:nvSpPr>
          <p:cNvPr id="18" name="Rectangle 17"/>
          <p:cNvSpPr/>
          <p:nvPr userDrawn="1"/>
        </p:nvSpPr>
        <p:spPr>
          <a:xfrm>
            <a:off x="6441992" y="2857432"/>
            <a:ext cx="4284000"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Text Placeholder 33"/>
          <p:cNvSpPr>
            <a:spLocks noGrp="1"/>
          </p:cNvSpPr>
          <p:nvPr>
            <p:ph type="body" sz="quarter" idx="16" hasCustomPrompt="1"/>
          </p:nvPr>
        </p:nvSpPr>
        <p:spPr>
          <a:xfrm>
            <a:off x="6366835" y="4855455"/>
            <a:ext cx="4511372" cy="291646"/>
          </a:xfrm>
        </p:spPr>
        <p:txBody>
          <a:bodyPr>
            <a:noAutofit/>
          </a:bodyPr>
          <a:lstStyle>
            <a:lvl1pPr marL="0" indent="0">
              <a:buNone/>
              <a:defRPr sz="1600" b="1" i="1" baseline="0">
                <a:solidFill>
                  <a:schemeClr val="accent2"/>
                </a:solidFill>
              </a:defRPr>
            </a:lvl1pPr>
          </a:lstStyle>
          <a:p>
            <a:pPr lvl="0"/>
            <a:r>
              <a:rPr lang="el-GR" b="1" i="1" dirty="0"/>
              <a:t>[</a:t>
            </a:r>
            <a:r>
              <a:rPr lang="en-US" b="1" i="1" dirty="0"/>
              <a:t>Name</a:t>
            </a:r>
            <a:r>
              <a:rPr lang="el-GR" b="1" i="1" dirty="0"/>
              <a:t>], [</a:t>
            </a:r>
            <a:r>
              <a:rPr lang="en-US" b="1" i="1" dirty="0"/>
              <a:t>Title</a:t>
            </a:r>
            <a:r>
              <a:rPr lang="el-GR" b="1" i="1" dirty="0"/>
              <a:t>]</a:t>
            </a:r>
            <a:endParaRPr lang="en-US" dirty="0"/>
          </a:p>
        </p:txBody>
      </p:sp>
      <p:sp>
        <p:nvSpPr>
          <p:cNvPr id="21" name="Text Placeholder 35"/>
          <p:cNvSpPr>
            <a:spLocks noGrp="1"/>
          </p:cNvSpPr>
          <p:nvPr>
            <p:ph type="body" sz="quarter" idx="17" hasCustomPrompt="1"/>
          </p:nvPr>
        </p:nvSpPr>
        <p:spPr>
          <a:xfrm>
            <a:off x="6366266" y="5196605"/>
            <a:ext cx="4512221" cy="279804"/>
          </a:xfrm>
        </p:spPr>
        <p:txBody>
          <a:bodyPr>
            <a:normAutofit/>
          </a:bodyPr>
          <a:lstStyle>
            <a:lvl1pPr marL="0" indent="0">
              <a:buNone/>
              <a:defRPr sz="1600" b="0" i="1" baseline="0">
                <a:solidFill>
                  <a:schemeClr val="accent2"/>
                </a:solidFill>
              </a:defRPr>
            </a:lvl1pPr>
          </a:lstStyle>
          <a:p>
            <a:pPr lvl="0"/>
            <a:r>
              <a:rPr lang="el-GR" b="0" i="1" dirty="0"/>
              <a:t>[</a:t>
            </a:r>
            <a:r>
              <a:rPr lang="en-US" b="0" i="1" dirty="0"/>
              <a:t>City</a:t>
            </a:r>
            <a:r>
              <a:rPr lang="el-GR" b="0" i="1" dirty="0"/>
              <a:t>], [</a:t>
            </a:r>
            <a:r>
              <a:rPr lang="en-US" b="0" i="1" dirty="0"/>
              <a:t>Date</a:t>
            </a:r>
            <a:r>
              <a:rPr lang="el-GR" b="0" i="1" dirty="0"/>
              <a:t>]</a:t>
            </a:r>
            <a:endParaRPr lang="el-GR" b="1" i="1"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1794" y="548554"/>
            <a:ext cx="2003731" cy="140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86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1 text placehol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7" name="Slide Number Placeholder 19"/>
          <p:cNvSpPr>
            <a:spLocks noGrp="1"/>
          </p:cNvSpPr>
          <p:nvPr>
            <p:ph type="sldNum" sz="quarter" idx="4"/>
          </p:nvPr>
        </p:nvSpPr>
        <p:spPr>
          <a:xfrm>
            <a:off x="11497463"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4" name="Text Placeholder 3"/>
          <p:cNvSpPr>
            <a:spLocks noGrp="1"/>
          </p:cNvSpPr>
          <p:nvPr>
            <p:ph type="body" sz="quarter" idx="10" hasCustomPrompt="1"/>
          </p:nvPr>
        </p:nvSpPr>
        <p:spPr>
          <a:xfrm>
            <a:off x="227786" y="1229360"/>
            <a:ext cx="11736000" cy="4663440"/>
          </a:xfrm>
        </p:spPr>
        <p:txBody>
          <a:bodyPr/>
          <a:lstStyle>
            <a:lvl1pPr>
              <a:buClr>
                <a:schemeClr val="accent2"/>
              </a:buClr>
              <a:defRPr baseline="0">
                <a:solidFill>
                  <a:schemeClr val="accent2"/>
                </a:solidFill>
              </a:defRPr>
            </a:lvl1pPr>
            <a:lvl2pPr>
              <a:buClr>
                <a:schemeClr val="accent2"/>
              </a:buClr>
              <a:defRPr>
                <a:solidFill>
                  <a:schemeClr val="accent2"/>
                </a:solidFill>
              </a:defRPr>
            </a:lvl2pPr>
            <a:lvl3pPr>
              <a:buClr>
                <a:schemeClr val="accent2"/>
              </a:buCl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10"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2584362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29/1/2026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60234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8BD61-AB0E-4FB4-8071-14F48D0A3860}" type="datetimeFigureOut">
              <a:rPr lang="el-GR" smtClean="0"/>
              <a:t>29/1/2026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79520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718BD61-AB0E-4FB4-8071-14F48D0A3860}" type="datetimeFigureOut">
              <a:rPr lang="el-GR" smtClean="0"/>
              <a:t>29/1/2026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83010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718BD61-AB0E-4FB4-8071-14F48D0A3860}" type="datetimeFigureOut">
              <a:rPr lang="el-GR" smtClean="0"/>
              <a:t>29/1/2026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0600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718BD61-AB0E-4FB4-8071-14F48D0A3860}" type="datetimeFigureOut">
              <a:rPr lang="el-GR" smtClean="0"/>
              <a:t>29/1/2026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217940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8BD61-AB0E-4FB4-8071-14F48D0A3860}" type="datetimeFigureOut">
              <a:rPr lang="el-GR" smtClean="0"/>
              <a:t>29/1/2026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14133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8BD61-AB0E-4FB4-8071-14F48D0A3860}" type="datetimeFigureOut">
              <a:rPr lang="el-GR" smtClean="0"/>
              <a:t>29/1/2026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45282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8BD61-AB0E-4FB4-8071-14F48D0A3860}" type="datetimeFigureOut">
              <a:rPr lang="el-GR" smtClean="0"/>
              <a:t>29/1/2026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38690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8BD61-AB0E-4FB4-8071-14F48D0A3860}" type="datetimeFigureOut">
              <a:rPr lang="el-GR" smtClean="0"/>
              <a:t>29/1/2026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44CF-0B2D-4F33-837B-75025A2B5811}" type="slidenum">
              <a:rPr lang="el-GR" smtClean="0"/>
              <a:t>‹#›</a:t>
            </a:fld>
            <a:endParaRPr lang="el-GR"/>
          </a:p>
        </p:txBody>
      </p:sp>
    </p:spTree>
    <p:extLst>
      <p:ext uri="{BB962C8B-B14F-4D97-AF65-F5344CB8AC3E}">
        <p14:creationId xmlns:p14="http://schemas.microsoft.com/office/powerpoint/2010/main" val="234107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nkingsupervision.europa.eu/banking/srep/2019/html/index.el.htm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bankingsupervision.europa.eu/banking/tasks/comprehensive_assessment/html/index.el.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ankingsupervision.europa.eu/banking/list/html/index.el.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rb.europa.eu/mppa/stress/html/index.en.html?skey=31%20January%202023"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bankingsupervision.europa.eu/about/ssmexplained/html/qh.el.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bankingsupervision.europa.eu/banking/approach/jst/html/index.el.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30241" y="2066897"/>
            <a:ext cx="6362058" cy="3982339"/>
          </a:xfrm>
        </p:spPr>
        <p:txBody>
          <a:bodyPr>
            <a:normAutofit/>
          </a:bodyPr>
          <a:lstStyle/>
          <a:p>
            <a:pPr algn="ctr"/>
            <a:r>
              <a:rPr lang="el-GR" sz="4400" dirty="0">
                <a:solidFill>
                  <a:srgbClr val="002060"/>
                </a:solidFill>
                <a:latin typeface="+mn-lt"/>
              </a:rPr>
              <a:t>Τραπεζική Εποπτεία</a:t>
            </a:r>
            <a:br>
              <a:rPr lang="en-US" sz="1600" dirty="0"/>
            </a:br>
            <a:endParaRPr lang="en-US" sz="1600" dirty="0"/>
          </a:p>
        </p:txBody>
      </p:sp>
      <p:sp>
        <p:nvSpPr>
          <p:cNvPr id="6" name="Footer Placeholder 5"/>
          <p:cNvSpPr txBox="1">
            <a:spLocks/>
          </p:cNvSpPr>
          <p:nvPr/>
        </p:nvSpPr>
        <p:spPr>
          <a:xfrm>
            <a:off x="84082"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a:t>
            </a:r>
          </a:p>
        </p:txBody>
      </p:sp>
      <p:sp>
        <p:nvSpPr>
          <p:cNvPr id="7"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Bank</a:t>
            </a:r>
            <a:r>
              <a:rPr kumimoji="0" lang="en-US" sz="1200" b="1" i="0" u="none" strike="noStrike" kern="1200" cap="none" spc="0" normalizeH="0" noProof="0" dirty="0">
                <a:ln>
                  <a:noFill/>
                </a:ln>
                <a:solidFill>
                  <a:srgbClr val="123663"/>
                </a:solidFill>
                <a:effectLst/>
                <a:uLnTx/>
                <a:uFillTx/>
                <a:latin typeface="Calibri" panose="020F0502020204030204"/>
                <a:ea typeface="+mn-ea"/>
                <a:cs typeface="+mn-cs"/>
              </a:rPr>
              <a:t>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24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5284011" cy="646331"/>
          </a:xfrm>
          <a:prstGeom prst="rect">
            <a:avLst/>
          </a:prstGeom>
        </p:spPr>
        <p:txBody>
          <a:bodyPr wrap="none">
            <a:spAutoFit/>
          </a:bodyPr>
          <a:lstStyle/>
          <a:p>
            <a:pPr fontAlgn="base"/>
            <a:r>
              <a:rPr lang="el-GR" sz="3600" b="1" dirty="0"/>
              <a:t>Εποπτικές προτεραιότητες</a:t>
            </a:r>
          </a:p>
        </p:txBody>
      </p:sp>
      <p:sp>
        <p:nvSpPr>
          <p:cNvPr id="4" name="Rectangle 3"/>
          <p:cNvSpPr/>
          <p:nvPr/>
        </p:nvSpPr>
        <p:spPr>
          <a:xfrm>
            <a:off x="406400" y="1229360"/>
            <a:ext cx="11008218" cy="2308324"/>
          </a:xfrm>
          <a:prstGeom prst="rect">
            <a:avLst/>
          </a:prstGeom>
        </p:spPr>
        <p:txBody>
          <a:bodyPr wrap="square">
            <a:spAutoFit/>
          </a:bodyPr>
          <a:lstStyle/>
          <a:p>
            <a:r>
              <a:rPr lang="el-GR" sz="2400" dirty="0"/>
              <a:t>Οι εποπτικές προτεραιότητες καθορίζουν τους τομείς στους οποίους θα επικεντρωθούν οι εποπτικές αρχές  το επόμενο έτος. Ορίζονται σε ετήσια βάση αλλά μπορούν να αναθεωρηθούν ανά πάσα στιγμή, εάν το αιτιολογούν οι εξελίξεις όσον αφορά τους κινδύνους. Οι εποπτικές προτεραιότητες βασίζονται στην αξιολόγησή μας για τους βασικούς κινδύνους και τις ευπάθειες που αντιμετωπίζουν τα εποπτευόμενα ιδρύματα.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624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9533251" cy="646331"/>
          </a:xfrm>
          <a:prstGeom prst="rect">
            <a:avLst/>
          </a:prstGeom>
        </p:spPr>
        <p:txBody>
          <a:bodyPr wrap="none">
            <a:spAutoFit/>
          </a:bodyPr>
          <a:lstStyle/>
          <a:p>
            <a:pPr fontAlgn="base"/>
            <a:r>
              <a:rPr lang="el-GR" sz="3600" b="1" dirty="0"/>
              <a:t>Ασκήσεις προσομοίωσης ακραίων καταστάσεων</a:t>
            </a:r>
          </a:p>
        </p:txBody>
      </p:sp>
      <p:sp>
        <p:nvSpPr>
          <p:cNvPr id="4" name="Rectangle 3"/>
          <p:cNvSpPr/>
          <p:nvPr/>
        </p:nvSpPr>
        <p:spPr>
          <a:xfrm>
            <a:off x="406400" y="1229360"/>
            <a:ext cx="11008218" cy="1938992"/>
          </a:xfrm>
          <a:prstGeom prst="rect">
            <a:avLst/>
          </a:prstGeom>
        </p:spPr>
        <p:txBody>
          <a:bodyPr wrap="square">
            <a:spAutoFit/>
          </a:bodyPr>
          <a:lstStyle/>
          <a:p>
            <a:r>
              <a:rPr lang="el-GR" sz="2400" dirty="0"/>
              <a:t>Χρησιμοποιούμε τις ασκήσεις προσομοίωσης ακραίων καταστάσεων για να αξιολογήσουμε πόσο ικανές είναι οι τράπεζες να </a:t>
            </a:r>
            <a:r>
              <a:rPr lang="el-GR" sz="2400" dirty="0" err="1"/>
              <a:t>αντεπεξέλθουν</a:t>
            </a:r>
            <a:r>
              <a:rPr lang="el-GR" sz="2400" dirty="0"/>
              <a:t> σε χρηματοπιστωτικές και οικονομικές διαταραχές. Οι ασκήσεις προσομοίωσης μάς βοηθούν να εντοπίζουμε τις ευπάθειες των τραπεζών και να τις αντιμετωπίζουμε ήδη από τα πρώτα στάδια του εποπτικού διαλόγου με αυτές.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395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8259633" cy="646331"/>
          </a:xfrm>
          <a:prstGeom prst="rect">
            <a:avLst/>
          </a:prstGeom>
        </p:spPr>
        <p:txBody>
          <a:bodyPr wrap="none">
            <a:spAutoFit/>
          </a:bodyPr>
          <a:lstStyle/>
          <a:p>
            <a:pPr fontAlgn="base"/>
            <a:r>
              <a:rPr lang="el-GR" sz="3600" b="1" dirty="0"/>
              <a:t>Εποπτικά δεδομένα και εποπτικές ομάδες</a:t>
            </a:r>
          </a:p>
        </p:txBody>
      </p:sp>
      <p:sp>
        <p:nvSpPr>
          <p:cNvPr id="4" name="Rectangle 3"/>
          <p:cNvSpPr/>
          <p:nvPr/>
        </p:nvSpPr>
        <p:spPr>
          <a:xfrm>
            <a:off x="406399" y="1229360"/>
            <a:ext cx="11091063" cy="4524315"/>
          </a:xfrm>
          <a:prstGeom prst="rect">
            <a:avLst/>
          </a:prstGeom>
        </p:spPr>
        <p:txBody>
          <a:bodyPr wrap="square">
            <a:spAutoFit/>
          </a:bodyPr>
          <a:lstStyle/>
          <a:p>
            <a:pPr fontAlgn="base"/>
            <a:r>
              <a:rPr lang="el-GR" sz="2400" b="1" dirty="0"/>
              <a:t>Εποπτικά δεδομένα</a:t>
            </a:r>
          </a:p>
          <a:p>
            <a:pPr fontAlgn="base"/>
            <a:r>
              <a:rPr lang="el-GR" sz="2400" dirty="0"/>
              <a:t>Τα αξιόπιστα και συγκρίσιμα δεδομένα αποτελούν τη βάση των εργασιών μας. Συνεισφέρουν στις μετέπειτα αποφάσεις και ενέργειες μας. Για να διασφαλιστεί η διαφάνεια, δημοσιεύουμε επίσης τακτικά τα συγκεντρωτικά στατιστικά στοιχεία μας όσον αφορά την τραπεζική εποπτεία.</a:t>
            </a:r>
          </a:p>
          <a:p>
            <a:pPr fontAlgn="base"/>
            <a:r>
              <a:rPr lang="el-GR" sz="2400" b="1" dirty="0"/>
              <a:t> </a:t>
            </a:r>
          </a:p>
          <a:p>
            <a:pPr fontAlgn="base"/>
            <a:r>
              <a:rPr lang="el-GR" sz="2400" b="1" dirty="0"/>
              <a:t>Μεικτές εποπτικές ομάδες</a:t>
            </a:r>
          </a:p>
          <a:p>
            <a:pPr fontAlgn="base"/>
            <a:r>
              <a:rPr lang="el-GR" sz="2400" dirty="0"/>
              <a:t>Οι ευρωπαϊκές και οι εθνικές εποπτικές αρχές συνεργάζονται κατά την άμεση εποπτεία των σημαντικών τραπεζών. Μία από τις βασικές μορφές αυτής της συνεργασίας είναι οι μεικτές εποπτικές ομάδες (ΜΕΟ). Οι ομάδες αυτές αναλαμβάνουν το καθημερινό εποπτικό έργο, καλλιεργούν μια κοινή εποπτική νοοτροπία και προάγουν τη συνεπή εποπτεία.</a:t>
            </a:r>
          </a:p>
        </p:txBody>
      </p:sp>
    </p:spTree>
    <p:extLst>
      <p:ext uri="{BB962C8B-B14F-4D97-AF65-F5344CB8AC3E}">
        <p14:creationId xmlns:p14="http://schemas.microsoft.com/office/powerpoint/2010/main" val="132683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256789" cy="646331"/>
          </a:xfrm>
          <a:prstGeom prst="rect">
            <a:avLst/>
          </a:prstGeom>
        </p:spPr>
        <p:txBody>
          <a:bodyPr wrap="none">
            <a:spAutoFit/>
          </a:bodyPr>
          <a:lstStyle/>
          <a:p>
            <a:pPr fontAlgn="base"/>
            <a:r>
              <a:rPr lang="el-GR" sz="3600" b="1" dirty="0"/>
              <a:t>Εποπτικά μέτρα</a:t>
            </a:r>
          </a:p>
        </p:txBody>
      </p:sp>
      <p:sp>
        <p:nvSpPr>
          <p:cNvPr id="4" name="Rectangle 3"/>
          <p:cNvSpPr/>
          <p:nvPr/>
        </p:nvSpPr>
        <p:spPr>
          <a:xfrm>
            <a:off x="406399" y="1106790"/>
            <a:ext cx="11558589" cy="1938992"/>
          </a:xfrm>
          <a:prstGeom prst="rect">
            <a:avLst/>
          </a:prstGeom>
        </p:spPr>
        <p:txBody>
          <a:bodyPr wrap="square">
            <a:spAutoFit/>
          </a:bodyPr>
          <a:lstStyle/>
          <a:p>
            <a:pPr fontAlgn="base"/>
            <a:r>
              <a:rPr lang="el-GR" sz="2400" dirty="0"/>
              <a:t>Τα εποπτικά μέτρα που λαμβάνουμε έχουν ως στόχο να διασφαλίσουν ότι οι τράπεζες που εποπτεύουμε συμμορφώνονται με τις απαιτήσεις προληπτικής εποπτείας. Τα μέτρα μας ενθαρρύνουν τις τράπεζες να προχωρήσουν στις ενέργειες που είναι απαραίτητες για την αντιμετώπιση τυχόν ζητημάτων όσο το δυνατόν νωρίτερα.</a:t>
            </a:r>
          </a:p>
          <a:p>
            <a:pPr fontAlgn="base"/>
            <a:endParaRPr lang="el-GR" sz="2400" dirty="0"/>
          </a:p>
        </p:txBody>
      </p:sp>
    </p:spTree>
    <p:extLst>
      <p:ext uri="{BB962C8B-B14F-4D97-AF65-F5344CB8AC3E}">
        <p14:creationId xmlns:p14="http://schemas.microsoft.com/office/powerpoint/2010/main" val="210044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256789" cy="646331"/>
          </a:xfrm>
          <a:prstGeom prst="rect">
            <a:avLst/>
          </a:prstGeom>
        </p:spPr>
        <p:txBody>
          <a:bodyPr wrap="none">
            <a:spAutoFit/>
          </a:bodyPr>
          <a:lstStyle/>
          <a:p>
            <a:pPr fontAlgn="base"/>
            <a:r>
              <a:rPr lang="el-GR" sz="3600" b="1" dirty="0"/>
              <a:t>Εποπτικά μέτρα</a:t>
            </a:r>
          </a:p>
        </p:txBody>
      </p:sp>
      <p:sp>
        <p:nvSpPr>
          <p:cNvPr id="4" name="Rectangle 3"/>
          <p:cNvSpPr/>
          <p:nvPr/>
        </p:nvSpPr>
        <p:spPr>
          <a:xfrm>
            <a:off x="406399" y="1106790"/>
            <a:ext cx="11558589" cy="5632311"/>
          </a:xfrm>
          <a:prstGeom prst="rect">
            <a:avLst/>
          </a:prstGeom>
        </p:spPr>
        <p:txBody>
          <a:bodyPr wrap="square">
            <a:spAutoFit/>
          </a:bodyPr>
          <a:lstStyle/>
          <a:p>
            <a:pPr fontAlgn="base"/>
            <a:r>
              <a:rPr lang="el-GR" sz="2000" dirty="0"/>
              <a:t>Εάν μια τράπεζα δεν συμμορφώνεται (ή τους επόμενους 12 μήνες είναι πιθανόν να μην συμμορφώνεται) με τις ισχύουσες απαιτήσεις προληπτικής εποπτείας ή υπάρχουν ζητήματα με τη διαχείριση των κινδύνων της ή την ικανότητά της να καλύπτει τους κινδύνους της, η ΕΚΤ μπορεί να εκδώσει μη δεσμευτικές συστάσεις, να καθορίσει προσδοκίες ή να απαιτήσει από τις τράπεζες (μεταξύ άλλων):</a:t>
            </a:r>
          </a:p>
          <a:p>
            <a:pPr marL="285750" indent="-285750" fontAlgn="base">
              <a:buFont typeface="Arial" panose="020B0604020202020204" pitchFamily="34" charset="0"/>
              <a:buChar char="•"/>
            </a:pPr>
            <a:r>
              <a:rPr lang="el-GR" sz="2000" dirty="0"/>
              <a:t>να υποβάλουν σχέδιο για την αποκατάσταση της συμμόρφωσης με τις εποπτικές απαιτήσεις·</a:t>
            </a:r>
          </a:p>
          <a:p>
            <a:pPr marL="285750" indent="-285750" fontAlgn="base">
              <a:buFont typeface="Arial" panose="020B0604020202020204" pitchFamily="34" charset="0"/>
              <a:buChar char="•"/>
            </a:pPr>
            <a:r>
              <a:rPr lang="el-GR" sz="2000" dirty="0"/>
              <a:t>να υποβάλουν πρόσθετες ή συχνότερες αναφορές·</a:t>
            </a:r>
          </a:p>
          <a:p>
            <a:pPr marL="285750" indent="-285750" fontAlgn="base">
              <a:buFont typeface="Arial" panose="020B0604020202020204" pitchFamily="34" charset="0"/>
              <a:buChar char="•"/>
            </a:pPr>
            <a:r>
              <a:rPr lang="el-GR" sz="2000" dirty="0"/>
              <a:t>να ενισχύσουν τις ρυθμίσεις, τις διεργασίες και τις στρατηγικές τους·</a:t>
            </a:r>
          </a:p>
          <a:p>
            <a:pPr marL="285750" indent="-285750" fontAlgn="base">
              <a:buFont typeface="Arial" panose="020B0604020202020204" pitchFamily="34" charset="0"/>
              <a:buChar char="•"/>
            </a:pPr>
            <a:r>
              <a:rPr lang="el-GR" sz="2000" dirty="0"/>
              <a:t>να επιβάλουν όρια στις μεταβλητές αποδοχές·</a:t>
            </a:r>
          </a:p>
          <a:p>
            <a:pPr marL="285750" indent="-285750" fontAlgn="base">
              <a:buFont typeface="Arial" panose="020B0604020202020204" pitchFamily="34" charset="0"/>
              <a:buChar char="•"/>
            </a:pPr>
            <a:r>
              <a:rPr lang="el-GR" sz="2000" dirty="0"/>
              <a:t>να χρησιμοποιήσουν τα καθαρά κέρδη τους για την ενίσχυση των ιδίων κεφαλαίων·</a:t>
            </a:r>
          </a:p>
          <a:p>
            <a:pPr marL="285750" indent="-285750" fontAlgn="base">
              <a:buFont typeface="Arial" panose="020B0604020202020204" pitchFamily="34" charset="0"/>
              <a:buChar char="•"/>
            </a:pPr>
            <a:r>
              <a:rPr lang="el-GR" sz="2000" dirty="0"/>
              <a:t>να μειώσουν τον κίνδυνο που ενέχουν ορισμένες δραστηριότητες, προϊόντα και συστήματα·</a:t>
            </a:r>
          </a:p>
          <a:p>
            <a:pPr marL="285750" indent="-285750" fontAlgn="base">
              <a:buFont typeface="Arial" panose="020B0604020202020204" pitchFamily="34" charset="0"/>
              <a:buChar char="•"/>
            </a:pPr>
            <a:r>
              <a:rPr lang="el-GR" sz="2000" dirty="0"/>
              <a:t>να συμμορφωθούν με τους περιορισμούς ή τις απαγορεύσεις της ΕΚΤ όσον αφορά τη διανομή κερδών σε μετόχους ·</a:t>
            </a:r>
          </a:p>
          <a:p>
            <a:pPr marL="285750" indent="-285750" fontAlgn="base">
              <a:buFont typeface="Arial" panose="020B0604020202020204" pitchFamily="34" charset="0"/>
              <a:buChar char="•"/>
            </a:pPr>
            <a:r>
              <a:rPr lang="el-GR" sz="2000" dirty="0"/>
              <a:t>να </a:t>
            </a:r>
            <a:r>
              <a:rPr lang="el-GR" sz="2000" dirty="0" err="1"/>
              <a:t>διακρατήσουν</a:t>
            </a:r>
            <a:r>
              <a:rPr lang="el-GR" sz="2000" dirty="0"/>
              <a:t> επιπρόσθετα ίδια κεφάλαια·</a:t>
            </a:r>
          </a:p>
          <a:p>
            <a:pPr marL="285750" indent="-285750" fontAlgn="base">
              <a:buFont typeface="Arial" panose="020B0604020202020204" pitchFamily="34" charset="0"/>
              <a:buChar char="•"/>
            </a:pPr>
            <a:r>
              <a:rPr lang="el-GR" sz="2000" dirty="0"/>
              <a:t>να θέσουν περιορισμούς ή όρια στην επιχειρηματική δραστηριότητα, στις λειτουργίες ή στο δίκτυο τους, ή να ζητήσουν την αφαίρεση δραστηριοτήτων που ενέχουν αυξημένο κίνδυνο για την ευρωστία τους·</a:t>
            </a:r>
          </a:p>
          <a:p>
            <a:pPr marL="285750" indent="-285750" fontAlgn="base">
              <a:buFont typeface="Arial" panose="020B0604020202020204" pitchFamily="34" charset="0"/>
              <a:buChar char="•"/>
            </a:pPr>
            <a:r>
              <a:rPr lang="el-GR" sz="2000" dirty="0"/>
              <a:t>να επιβεβαιώσουν εκ νέου την </a:t>
            </a:r>
            <a:r>
              <a:rPr lang="el-GR" sz="2000" dirty="0" err="1"/>
              <a:t>καταλληλότητα</a:t>
            </a:r>
            <a:r>
              <a:rPr lang="el-GR" sz="2000" dirty="0"/>
              <a:t> των μελών του διοικητικού οργάνου. </a:t>
            </a:r>
          </a:p>
          <a:p>
            <a:pPr fontAlgn="base"/>
            <a:endParaRPr lang="el-GR" sz="2000" dirty="0"/>
          </a:p>
          <a:p>
            <a:pPr fontAlgn="base"/>
            <a:endParaRPr lang="el-GR" sz="2000" dirty="0"/>
          </a:p>
        </p:txBody>
      </p:sp>
    </p:spTree>
    <p:extLst>
      <p:ext uri="{BB962C8B-B14F-4D97-AF65-F5344CB8AC3E}">
        <p14:creationId xmlns:p14="http://schemas.microsoft.com/office/powerpoint/2010/main" val="3055519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5468548" cy="646331"/>
          </a:xfrm>
          <a:prstGeom prst="rect">
            <a:avLst/>
          </a:prstGeom>
        </p:spPr>
        <p:txBody>
          <a:bodyPr wrap="none">
            <a:spAutoFit/>
          </a:bodyPr>
          <a:lstStyle/>
          <a:p>
            <a:pPr fontAlgn="base"/>
            <a:r>
              <a:rPr lang="el-GR" sz="3600" b="1" dirty="0"/>
              <a:t>Συμμόρφωση και κυρώσεις</a:t>
            </a:r>
          </a:p>
        </p:txBody>
      </p:sp>
      <p:sp>
        <p:nvSpPr>
          <p:cNvPr id="4" name="Rectangle 3"/>
          <p:cNvSpPr/>
          <p:nvPr/>
        </p:nvSpPr>
        <p:spPr>
          <a:xfrm>
            <a:off x="406399" y="1106790"/>
            <a:ext cx="11558589" cy="5262979"/>
          </a:xfrm>
          <a:prstGeom prst="rect">
            <a:avLst/>
          </a:prstGeom>
        </p:spPr>
        <p:txBody>
          <a:bodyPr wrap="square">
            <a:spAutoFit/>
          </a:bodyPr>
          <a:lstStyle/>
          <a:p>
            <a:pPr fontAlgn="base"/>
            <a:r>
              <a:rPr lang="el-GR" sz="2400" b="1" dirty="0"/>
              <a:t>Συμμόρφωση</a:t>
            </a:r>
            <a:endParaRPr lang="el-GR" sz="2400" dirty="0"/>
          </a:p>
          <a:p>
            <a:pPr fontAlgn="base"/>
            <a:r>
              <a:rPr lang="el-GR" sz="2400" dirty="0"/>
              <a:t>Σε περίπτωση που οι τράπεζες δεν συμμορφώνονται με τις απαιτήσεις προληπτικής εποπτείας ή με τα εποπτικά μέτρα μας μπορούμε επίσης να επιβάλουμε μέτρα συμμόρφωσης. Τα μέτρα αυτά επιβάλλονται μόνο σε περίπτωση συνεχών παραβάσεων.</a:t>
            </a:r>
          </a:p>
          <a:p>
            <a:pPr fontAlgn="base"/>
            <a:endParaRPr lang="el-GR" sz="2400" b="1" dirty="0"/>
          </a:p>
          <a:p>
            <a:pPr fontAlgn="base"/>
            <a:r>
              <a:rPr lang="el-GR" sz="2400" b="1" dirty="0"/>
              <a:t>Κυρώσεις</a:t>
            </a:r>
            <a:endParaRPr lang="el-GR" sz="2400" dirty="0"/>
          </a:p>
          <a:p>
            <a:pPr fontAlgn="base"/>
            <a:r>
              <a:rPr lang="el-GR" sz="2400" dirty="0"/>
              <a:t>Οι κυρώσεις αποσκοπούν στο να τιμωρείται τυχόν </a:t>
            </a:r>
            <a:r>
              <a:rPr lang="el-GR" sz="2400" dirty="0" err="1"/>
              <a:t>παραβατική</a:t>
            </a:r>
            <a:r>
              <a:rPr lang="el-GR" sz="2400" dirty="0"/>
              <a:t> συμπεριφορά. Επίσης, λειτουργούν αποτρεπτικά όχι μόνο για την τράπεζα στην οποία απευθύνονται αλλά και για ολόκληρο τον τραπεζικό τομέα. Οι κυρώσεις που επιβάλλουμε αποσκοπούν επίσης στην καλλιέργεια μιας νοοτροπίας συμμόρφωσης εντός του ευρωπαϊκού τραπεζικού συστήματος.</a:t>
            </a:r>
          </a:p>
          <a:p>
            <a:pPr marL="800100" lvl="1" indent="-342900" fontAlgn="base">
              <a:buFont typeface="Arial" panose="020B0604020202020204" pitchFamily="34" charset="0"/>
              <a:buChar char="•"/>
            </a:pPr>
            <a:r>
              <a:rPr lang="el-GR" dirty="0"/>
              <a:t>Η ΕΚΤ δύναται να επιβάλλει πρόστιμα που ανέρχονται μέχρι και το 10% του συνολικού ετήσιου κύκλου εργασιών της τράπεζας κατά την προηγούμενη χρήση ή μέχρι και ποσό διπλάσιο των κερδών που αποκτήθηκαν ή των ζημιών που αποφεύχθηκαν ως αποτέλεσμα της παράβασης, εάν αυτά τα ποσά μπορούν να προσδιοριστούν.</a:t>
            </a:r>
            <a:endParaRPr lang="el-GR" sz="2400" dirty="0"/>
          </a:p>
        </p:txBody>
      </p:sp>
    </p:spTree>
    <p:extLst>
      <p:ext uri="{BB962C8B-B14F-4D97-AF65-F5344CB8AC3E}">
        <p14:creationId xmlns:p14="http://schemas.microsoft.com/office/powerpoint/2010/main" val="354939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a:t>Εποπτικές εγκρίσεις, αξιολογήσεις </a:t>
            </a:r>
            <a:r>
              <a:rPr lang="el-GR" sz="3600" b="1" dirty="0" err="1"/>
              <a:t>καταλληλότητας</a:t>
            </a:r>
            <a:r>
              <a:rPr lang="el-GR" sz="3600" b="1" dirty="0"/>
              <a:t> και </a:t>
            </a:r>
          </a:p>
          <a:p>
            <a:pPr fontAlgn="base"/>
            <a:r>
              <a:rPr lang="el-GR" sz="3600" b="1" dirty="0"/>
              <a:t>Διοικητική Επανεξέταση</a:t>
            </a:r>
          </a:p>
        </p:txBody>
      </p:sp>
      <p:sp>
        <p:nvSpPr>
          <p:cNvPr id="4" name="Rectangle 3"/>
          <p:cNvSpPr/>
          <p:nvPr/>
        </p:nvSpPr>
        <p:spPr>
          <a:xfrm>
            <a:off x="317499" y="1541889"/>
            <a:ext cx="11558589" cy="4154984"/>
          </a:xfrm>
          <a:prstGeom prst="rect">
            <a:avLst/>
          </a:prstGeom>
        </p:spPr>
        <p:txBody>
          <a:bodyPr wrap="square">
            <a:spAutoFit/>
          </a:bodyPr>
          <a:lstStyle/>
          <a:p>
            <a:pPr fontAlgn="base"/>
            <a:r>
              <a:rPr lang="el-GR" sz="2400" b="1" dirty="0"/>
              <a:t>Εποπτικές εγκρίσεις</a:t>
            </a:r>
            <a:endParaRPr lang="el-GR" sz="2400" dirty="0"/>
          </a:p>
          <a:p>
            <a:pPr fontAlgn="base"/>
            <a:r>
              <a:rPr lang="el-GR" sz="2400" dirty="0"/>
              <a:t>Στο πλαίσιο της ευρωπαϊκής τραπεζικής εποπτείας, η ΕΚΤ είναι αρμόδια για τη χορήγηση εποπτικών εγκρίσεων. Η ΕΚΤ εφαρμόζει το ενιαίο εγχειρίδιο της ΕΑΤ και, όπου κρίνεται αναγκαίο, την εθνική νομοθεσία. Συνεργάζεται επίσης με τις εθνικές εποπτικές αρχές για να διασφαλίσει μια συνεπή προσέγγιση και υψηλά πρότυπα σε όλες τις χώρες.</a:t>
            </a:r>
          </a:p>
          <a:p>
            <a:pPr fontAlgn="base"/>
            <a:r>
              <a:rPr lang="el-GR" sz="2400" b="1" dirty="0"/>
              <a:t>Αξιολογήσεις </a:t>
            </a:r>
            <a:r>
              <a:rPr lang="el-GR" sz="2400" b="1" dirty="0" err="1"/>
              <a:t>καταλληλότητας</a:t>
            </a:r>
            <a:endParaRPr lang="el-GR" sz="2400" dirty="0"/>
          </a:p>
          <a:p>
            <a:pPr fontAlgn="base"/>
            <a:r>
              <a:rPr lang="el-GR" sz="2400" dirty="0"/>
              <a:t>Η </a:t>
            </a:r>
            <a:r>
              <a:rPr lang="el-GR" sz="2400" dirty="0" err="1"/>
              <a:t>καταλληλότητα</a:t>
            </a:r>
            <a:r>
              <a:rPr lang="el-GR" sz="2400" dirty="0"/>
              <a:t> των διευθυντικών στελεχών είναι σημαντικός παράγοντας για την ορθή λειτουργία μιας τράπεζας. Οι τράπεζες πρέπει να διασφαλίζουν αυτήν την </a:t>
            </a:r>
            <a:r>
              <a:rPr lang="el-GR" sz="2400" dirty="0" err="1"/>
              <a:t>καταλληλότητα</a:t>
            </a:r>
            <a:r>
              <a:rPr lang="el-GR" sz="2400" dirty="0"/>
              <a:t> σε συνεχή βάση. Η ΕΚΤ ενεργεί ως ρυθμιστής της εισόδου στην αγορά και αξιολογεί την </a:t>
            </a:r>
            <a:r>
              <a:rPr lang="el-GR" sz="2400" dirty="0" err="1"/>
              <a:t>καταλληλότητα</a:t>
            </a:r>
            <a:r>
              <a:rPr lang="el-GR" sz="2400" dirty="0"/>
              <a:t> όλων των μελών των διοικητικών οργάνων για όλα τα ιδρύματα που υπόκεινται στην άμεση εποπτεία της.</a:t>
            </a:r>
          </a:p>
        </p:txBody>
      </p:sp>
    </p:spTree>
    <p:extLst>
      <p:ext uri="{BB962C8B-B14F-4D97-AF65-F5344CB8AC3E}">
        <p14:creationId xmlns:p14="http://schemas.microsoft.com/office/powerpoint/2010/main" val="3780298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a:t>Εποπτικές εγκρίσεις, αξιολογήσεις </a:t>
            </a:r>
            <a:r>
              <a:rPr lang="el-GR" sz="3600" b="1" dirty="0" err="1"/>
              <a:t>καταλληλότητας</a:t>
            </a:r>
            <a:r>
              <a:rPr lang="el-GR" sz="3600" b="1" dirty="0"/>
              <a:t> και </a:t>
            </a:r>
          </a:p>
          <a:p>
            <a:pPr fontAlgn="base"/>
            <a:r>
              <a:rPr lang="el-GR" sz="3600" b="1" dirty="0"/>
              <a:t>Διοικητική Επανεξέταση</a:t>
            </a:r>
          </a:p>
        </p:txBody>
      </p:sp>
      <p:sp>
        <p:nvSpPr>
          <p:cNvPr id="4" name="Rectangle 3"/>
          <p:cNvSpPr/>
          <p:nvPr/>
        </p:nvSpPr>
        <p:spPr>
          <a:xfrm>
            <a:off x="317499" y="1541889"/>
            <a:ext cx="11558589" cy="4524315"/>
          </a:xfrm>
          <a:prstGeom prst="rect">
            <a:avLst/>
          </a:prstGeom>
        </p:spPr>
        <p:txBody>
          <a:bodyPr wrap="square">
            <a:spAutoFit/>
          </a:bodyPr>
          <a:lstStyle/>
          <a:p>
            <a:pPr fontAlgn="base"/>
            <a:r>
              <a:rPr lang="el-GR" sz="2400" b="1" dirty="0"/>
              <a:t>Εποπτικές εγκρίσεις</a:t>
            </a:r>
            <a:endParaRPr lang="el-GR" sz="2400" dirty="0"/>
          </a:p>
          <a:p>
            <a:pPr fontAlgn="base"/>
            <a:r>
              <a:rPr lang="el-GR" sz="2400" dirty="0"/>
              <a:t>Στο πλαίσιο της ευρωπαϊκής τραπεζικής εποπτείας, η ΕΚΤ είναι αρμόδια για τη χορήγηση εποπτικών εγκρίσεων. Η ΕΚΤ εφαρμόζει το ενιαίο εγχειρίδιο της ΕΑΤ και, όπου κρίνεται αναγκαίο, την εθνική νομοθεσία. Συνεργάζεται επίσης με τις εθνικές εποπτικές αρχές για να διασφαλίσει μια συνεπή προσέγγιση και υψηλά πρότυπα σε όλες τις χώρες.</a:t>
            </a:r>
          </a:p>
          <a:p>
            <a:pPr fontAlgn="base"/>
            <a:endParaRPr lang="el-GR" sz="2400" b="1" dirty="0"/>
          </a:p>
          <a:p>
            <a:pPr fontAlgn="base"/>
            <a:r>
              <a:rPr lang="el-GR" sz="2400" b="1" dirty="0"/>
              <a:t>Αξιολογήσεις </a:t>
            </a:r>
            <a:r>
              <a:rPr lang="el-GR" sz="2400" b="1" dirty="0" err="1"/>
              <a:t>καταλληλότητας</a:t>
            </a:r>
            <a:endParaRPr lang="el-GR" sz="2400" dirty="0"/>
          </a:p>
          <a:p>
            <a:pPr fontAlgn="base"/>
            <a:r>
              <a:rPr lang="el-GR" sz="2400" dirty="0"/>
              <a:t>Η </a:t>
            </a:r>
            <a:r>
              <a:rPr lang="el-GR" sz="2400" dirty="0" err="1"/>
              <a:t>καταλληλότητα</a:t>
            </a:r>
            <a:r>
              <a:rPr lang="el-GR" sz="2400" dirty="0"/>
              <a:t> των διευθυντικών στελεχών είναι σημαντικός παράγοντας για την ορθή λειτουργία μιας τράπεζας. Οι τράπεζες πρέπει να διασφαλίζουν αυτήν την </a:t>
            </a:r>
            <a:r>
              <a:rPr lang="el-GR" sz="2400" dirty="0" err="1"/>
              <a:t>καταλληλότητα</a:t>
            </a:r>
            <a:r>
              <a:rPr lang="el-GR" sz="2400" dirty="0"/>
              <a:t> σε συνεχή βάση. Η ΕΚΤ ενεργεί ως ρυθμιστής της εισόδου στην αγορά και αξιολογεί την </a:t>
            </a:r>
            <a:r>
              <a:rPr lang="el-GR" sz="2400" dirty="0" err="1"/>
              <a:t>καταλληλότητα</a:t>
            </a:r>
            <a:r>
              <a:rPr lang="el-GR" sz="2400" dirty="0"/>
              <a:t> όλων των μελών των διοικητικών οργάνων για όλα τα ιδρύματα που υπόκεινται στην άμεση εποπτεία της.</a:t>
            </a:r>
          </a:p>
        </p:txBody>
      </p:sp>
    </p:spTree>
    <p:extLst>
      <p:ext uri="{BB962C8B-B14F-4D97-AF65-F5344CB8AC3E}">
        <p14:creationId xmlns:p14="http://schemas.microsoft.com/office/powerpoint/2010/main" val="157700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a:t>Εποπτικές εγκρίσεις, αξιολογήσεις </a:t>
            </a:r>
            <a:r>
              <a:rPr lang="el-GR" sz="3600" b="1" dirty="0" err="1"/>
              <a:t>καταλληλότητας</a:t>
            </a:r>
            <a:r>
              <a:rPr lang="el-GR" sz="3600" b="1" dirty="0"/>
              <a:t> και </a:t>
            </a:r>
          </a:p>
          <a:p>
            <a:pPr fontAlgn="base"/>
            <a:r>
              <a:rPr lang="el-GR" sz="3600" b="1" dirty="0"/>
              <a:t>Διοικητική Επανεξέταση</a:t>
            </a:r>
          </a:p>
        </p:txBody>
      </p:sp>
      <p:sp>
        <p:nvSpPr>
          <p:cNvPr id="4" name="Rectangle 3"/>
          <p:cNvSpPr/>
          <p:nvPr/>
        </p:nvSpPr>
        <p:spPr>
          <a:xfrm>
            <a:off x="406399" y="1983410"/>
            <a:ext cx="11558589" cy="1938992"/>
          </a:xfrm>
          <a:prstGeom prst="rect">
            <a:avLst/>
          </a:prstGeom>
        </p:spPr>
        <p:txBody>
          <a:bodyPr wrap="square">
            <a:spAutoFit/>
          </a:bodyPr>
          <a:lstStyle/>
          <a:p>
            <a:pPr fontAlgn="base"/>
            <a:r>
              <a:rPr lang="el-GR" sz="2400" b="1" dirty="0"/>
              <a:t>Διοικητική επανεξέταση</a:t>
            </a:r>
            <a:endParaRPr lang="el-GR" sz="2400" dirty="0"/>
          </a:p>
          <a:p>
            <a:pPr fontAlgn="base"/>
            <a:r>
              <a:rPr lang="el-GR" sz="2400" dirty="0"/>
              <a:t>Με επιφύλαξη του δικαιώματος προσφυγής στο Δικαστήριο της Ευρωπαϊκής Ένωσης, οι εποπτικές αποφάσεις της ΕΚΤ, μεταξύ άλλων αυτές που επιβάλλουν πρόστιμα και εποπτικά μέτρα, μπορεί να υποβληθούν σε επανεξέταση από το Διοικητικό Συμβούλιο Επανεξέτασης, κατόπιν αιτήματος της ενδιαφερόμενης τράπεζας.</a:t>
            </a:r>
          </a:p>
        </p:txBody>
      </p:sp>
    </p:spTree>
    <p:extLst>
      <p:ext uri="{BB962C8B-B14F-4D97-AF65-F5344CB8AC3E}">
        <p14:creationId xmlns:p14="http://schemas.microsoft.com/office/powerpoint/2010/main" val="233900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a:t>Ασκήσεις προσομοίωσης ακραίων καταστάσεων</a:t>
            </a:r>
          </a:p>
        </p:txBody>
      </p:sp>
      <p:sp>
        <p:nvSpPr>
          <p:cNvPr id="4" name="Rectangle 3"/>
          <p:cNvSpPr/>
          <p:nvPr/>
        </p:nvSpPr>
        <p:spPr>
          <a:xfrm>
            <a:off x="406399" y="1653526"/>
            <a:ext cx="11558589" cy="1938992"/>
          </a:xfrm>
          <a:prstGeom prst="rect">
            <a:avLst/>
          </a:prstGeom>
        </p:spPr>
        <p:txBody>
          <a:bodyPr wrap="square">
            <a:spAutoFit/>
          </a:bodyPr>
          <a:lstStyle/>
          <a:p>
            <a:pPr fontAlgn="base"/>
            <a:r>
              <a:rPr lang="el-GR" sz="2400" dirty="0"/>
              <a:t>Η ευρωπαϊκή τραπεζική εποπτεία χρησιμοποιεί τις ασκήσεις προσομοίωσης ακραίων καταστάσεων για να αξιολογήσει πόσο καλά προετοιμασμένες είναι οι τράπεζες για να αντιμετωπίσουν χρηματοπιστωτικές και οικονομικές διαταραχές. Τα αποτελέσματα των ασκήσεων αυτών βοηθούν τους επόπτες να εντοπίζουν τις ευπάθειες και να τις αντιμετωπίζουν αρκετά νωρίς στο πλαίσιο του εποπτικού διαλόγου με τις τράπεζες.</a:t>
            </a:r>
          </a:p>
        </p:txBody>
      </p:sp>
    </p:spTree>
    <p:extLst>
      <p:ext uri="{BB962C8B-B14F-4D97-AF65-F5344CB8AC3E}">
        <p14:creationId xmlns:p14="http://schemas.microsoft.com/office/powerpoint/2010/main" val="3032125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310631" y="190669"/>
            <a:ext cx="11186832" cy="1366528"/>
          </a:xfrm>
          <a:prstGeom prst="rect">
            <a:avLst/>
          </a:prstGeom>
        </p:spPr>
        <p:txBody>
          <a:bodyPr wrap="square">
            <a:spAutoFit/>
          </a:bodyPr>
          <a:lstStyle/>
          <a:p>
            <a:pPr fontAlgn="base">
              <a:lnSpc>
                <a:spcPct val="115000"/>
              </a:lnSpc>
              <a:spcAft>
                <a:spcPts val="0"/>
              </a:spcAft>
            </a:pPr>
            <a:r>
              <a:rPr lang="el-GR" sz="3600" b="1" dirty="0">
                <a:solidFill>
                  <a:srgbClr val="262626"/>
                </a:solidFill>
                <a:latin typeface="Calibri" panose="020F0502020204030204" pitchFamily="34" charset="0"/>
                <a:ea typeface="Times New Roman" panose="02020603050405020304" pitchFamily="18" charset="0"/>
              </a:rPr>
              <a:t>Ενιαίος Εποπτικός Μηχανισμός (ΕΕΜ)</a:t>
            </a:r>
          </a:p>
          <a:p>
            <a:pPr fontAlgn="base">
              <a:lnSpc>
                <a:spcPct val="115000"/>
              </a:lnSpc>
              <a:spcAft>
                <a:spcPts val="0"/>
              </a:spcAft>
            </a:pPr>
            <a:r>
              <a:rPr lang="el-GR" sz="3600" b="1" dirty="0">
                <a:solidFill>
                  <a:srgbClr val="262626"/>
                </a:solidFill>
                <a:effectLst/>
                <a:latin typeface="Calibri" panose="020F0502020204030204" pitchFamily="34" charset="0"/>
                <a:ea typeface="Times New Roman" panose="02020603050405020304" pitchFamily="18" charset="0"/>
              </a:rPr>
              <a:t>[</a:t>
            </a:r>
            <a:r>
              <a:rPr lang="en-US" sz="3600" b="1" dirty="0">
                <a:solidFill>
                  <a:srgbClr val="262626"/>
                </a:solidFill>
                <a:effectLst/>
                <a:latin typeface="Calibri" panose="020F0502020204030204" pitchFamily="34" charset="0"/>
                <a:ea typeface="Times New Roman" panose="02020603050405020304" pitchFamily="18" charset="0"/>
              </a:rPr>
              <a:t>Single Supervisory Mechanism (SSM)]</a:t>
            </a:r>
            <a:endParaRPr lang="el-GR" sz="3600" b="1"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850900" y="1664096"/>
            <a:ext cx="10464800" cy="4929555"/>
          </a:xfrm>
          <a:prstGeom prst="rect">
            <a:avLst/>
          </a:prstGeom>
        </p:spPr>
        <p:txBody>
          <a:bodyPr wrap="square">
            <a:spAutoFit/>
          </a:bodyPr>
          <a:lstStyle/>
          <a:p>
            <a:pPr fontAlgn="base">
              <a:lnSpc>
                <a:spcPct val="115000"/>
              </a:lnSpc>
              <a:spcAft>
                <a:spcPts val="2250"/>
              </a:spcAft>
            </a:pPr>
            <a:r>
              <a:rPr lang="el-GR" sz="2400" dirty="0">
                <a:solidFill>
                  <a:srgbClr val="262626"/>
                </a:solidFill>
                <a:latin typeface="Calibri" panose="020F0502020204030204" pitchFamily="34" charset="0"/>
                <a:ea typeface="Times New Roman" panose="02020603050405020304" pitchFamily="18" charset="0"/>
              </a:rPr>
              <a:t>ΕΕΜ/</a:t>
            </a:r>
            <a:r>
              <a:rPr lang="en-US" sz="2400" dirty="0">
                <a:solidFill>
                  <a:srgbClr val="262626"/>
                </a:solidFill>
                <a:latin typeface="Calibri" panose="020F0502020204030204" pitchFamily="34" charset="0"/>
                <a:ea typeface="Times New Roman" panose="02020603050405020304" pitchFamily="18" charset="0"/>
              </a:rPr>
              <a:t>SSM: </a:t>
            </a:r>
            <a:r>
              <a:rPr lang="el-GR" sz="2400" dirty="0">
                <a:solidFill>
                  <a:srgbClr val="262626"/>
                </a:solidFill>
                <a:latin typeface="Calibri" panose="020F0502020204030204" pitchFamily="34" charset="0"/>
                <a:ea typeface="Times New Roman" panose="02020603050405020304" pitchFamily="18" charset="0"/>
              </a:rPr>
              <a:t>Το σύστημα τραπεζικής εποπτείας στην Ευρώπη, το οποίο περιλαμβάνει την ΕΚΤ και τις εθνικές εποπτικές αρχές των συμμετεχουσών χωρών.</a:t>
            </a:r>
            <a:endParaRPr lang="el-GR" sz="2400" dirty="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dirty="0">
                <a:solidFill>
                  <a:srgbClr val="262626"/>
                </a:solidFill>
                <a:latin typeface="Calibri" panose="020F0502020204030204" pitchFamily="34" charset="0"/>
                <a:ea typeface="Times New Roman" panose="02020603050405020304" pitchFamily="18" charset="0"/>
              </a:rPr>
              <a:t>Οι βασικοί σκοποί της ευρωπαϊκής τραπεζικής εποπτείας είναι:</a:t>
            </a:r>
            <a:endParaRPr lang="el-GR" sz="2400" dirty="0">
              <a:effectLst/>
              <a:latin typeface="Times New Roman" panose="02020603050405020304" pitchFamily="18" charset="0"/>
              <a:ea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διαφύλαξη της ασφάλειας και της ευρωστίας του ευρωπαϊκού τραπεζικού συστήματος,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ενίσχυση της χρηματοπιστωτικής ολοκλήρωσης και σταθερότητας,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διασφάλιση συνεπούς εποπτείας.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2250"/>
              </a:spcAft>
            </a:pPr>
            <a:r>
              <a:rPr lang="el-GR" sz="2400" dirty="0">
                <a:solidFill>
                  <a:srgbClr val="262626"/>
                </a:solidFill>
                <a:latin typeface="Calibri" panose="020F0502020204030204" pitchFamily="34" charset="0"/>
                <a:ea typeface="Times New Roman" panose="02020603050405020304" pitchFamily="18" charset="0"/>
              </a:rPr>
              <a:t>Η ευρωπαϊκή τραπεζική εποπτεία αποτελεί έναν από τους δύο πυλώνες της τραπεζικής ένωσης της ΕΕ. Ο δεύτερος είναι ο Ενιαίος Μηχανισμός Εξυγίανσης.</a:t>
            </a: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16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a:t>Ασκήσεις προσομοίωσης ακραίων καταστάσεων</a:t>
            </a:r>
          </a:p>
        </p:txBody>
      </p:sp>
      <p:sp>
        <p:nvSpPr>
          <p:cNvPr id="4" name="Rectangle 3"/>
          <p:cNvSpPr/>
          <p:nvPr/>
        </p:nvSpPr>
        <p:spPr>
          <a:xfrm>
            <a:off x="406399" y="1298922"/>
            <a:ext cx="11558589" cy="5262979"/>
          </a:xfrm>
          <a:prstGeom prst="rect">
            <a:avLst/>
          </a:prstGeom>
        </p:spPr>
        <p:txBody>
          <a:bodyPr wrap="square">
            <a:spAutoFit/>
          </a:bodyPr>
          <a:lstStyle/>
          <a:p>
            <a:pPr fontAlgn="base"/>
            <a:r>
              <a:rPr lang="el-GR" sz="2400" b="1" dirty="0"/>
              <a:t>Είδη ασκήσεων προσομοίωσης ακραίων καταστάσεων</a:t>
            </a:r>
          </a:p>
          <a:p>
            <a:pPr fontAlgn="base"/>
            <a:r>
              <a:rPr lang="el-GR" sz="2400" dirty="0"/>
              <a:t>Η ΕΚΤ διενεργεί διάφορα είδη ασκήσεων προσομοίωσης ακραίων καταστάσεων:</a:t>
            </a:r>
          </a:p>
          <a:p>
            <a:pPr marL="457200" lvl="0" indent="-457200" fontAlgn="base">
              <a:buFont typeface="+mj-lt"/>
              <a:buAutoNum type="arabicPeriod"/>
            </a:pPr>
            <a:r>
              <a:rPr lang="el-GR" sz="2400" dirty="0"/>
              <a:t>Ετήσιες ασκήσεις προσομοίωσης ακραίων καταστάσεων</a:t>
            </a:r>
          </a:p>
          <a:p>
            <a:pPr marL="914400" lvl="1" indent="-457200" fontAlgn="base">
              <a:buFont typeface="+mj-lt"/>
              <a:buAutoNum type="alphaLcPeriod"/>
            </a:pPr>
            <a:r>
              <a:rPr lang="el-GR" sz="2400" dirty="0"/>
              <a:t>Ασκήσεις προσομοίωσης ακραίων καταστάσεων για ολόκληρη την ΕΕ που συντονίζει η </a:t>
            </a:r>
            <a:r>
              <a:rPr lang="el-GR" sz="2400" b="1" dirty="0"/>
              <a:t>Ευρωπαϊκή Αρχή Τραπεζών (ΕΑΤ), </a:t>
            </a:r>
            <a:r>
              <a:rPr lang="el-GR" sz="2400" dirty="0"/>
              <a:t>οι οποίες συμπληρώνονται με την άσκηση προσομοίωσης ακραίων καταστάσεων της ΕΚΤ στο πλαίσιο της </a:t>
            </a:r>
            <a:r>
              <a:rPr lang="el-GR" sz="2400" u="sng" dirty="0">
                <a:hlinkClick r:id="rId3"/>
              </a:rPr>
              <a:t>διαδικασίας εποπτικού ελέγχου και αξιολόγησης</a:t>
            </a:r>
            <a:r>
              <a:rPr lang="el-GR" sz="2400" dirty="0"/>
              <a:t> (</a:t>
            </a:r>
            <a:r>
              <a:rPr lang="el-GR" sz="2400" dirty="0" err="1"/>
              <a:t>Supervisory</a:t>
            </a:r>
            <a:r>
              <a:rPr lang="el-GR" sz="2400" dirty="0"/>
              <a:t> Review and </a:t>
            </a:r>
            <a:r>
              <a:rPr lang="el-GR" sz="2400" dirty="0" err="1"/>
              <a:t>Evaluation</a:t>
            </a:r>
            <a:r>
              <a:rPr lang="el-GR" sz="2400" dirty="0"/>
              <a:t> </a:t>
            </a:r>
            <a:r>
              <a:rPr lang="el-GR" sz="2400" dirty="0" err="1"/>
              <a:t>Process</a:t>
            </a:r>
            <a:r>
              <a:rPr lang="el-GR" sz="2400" dirty="0"/>
              <a:t> - SREP).</a:t>
            </a:r>
          </a:p>
          <a:p>
            <a:pPr marL="914400" lvl="1" indent="-457200" fontAlgn="base">
              <a:buFont typeface="+mj-lt"/>
              <a:buAutoNum type="alphaLcPeriod"/>
            </a:pPr>
            <a:r>
              <a:rPr lang="el-GR" sz="2400" dirty="0"/>
              <a:t>Θεματικές ασκήσεις προσομοίωσης ακραίων καταστάσεων</a:t>
            </a:r>
          </a:p>
          <a:p>
            <a:pPr marL="914400" lvl="1" indent="-457200" fontAlgn="base">
              <a:buFont typeface="+mj-lt"/>
              <a:buAutoNum type="alphaLcPeriod"/>
            </a:pPr>
            <a:r>
              <a:rPr lang="el-GR" sz="2400" dirty="0"/>
              <a:t>Προσανατολισμένες προς το μέλλον αναλύσεις ευπαθειών</a:t>
            </a:r>
          </a:p>
          <a:p>
            <a:pPr marL="457200" lvl="0" indent="-457200" fontAlgn="base">
              <a:buFont typeface="+mj-lt"/>
              <a:buAutoNum type="arabicPeriod"/>
            </a:pPr>
            <a:r>
              <a:rPr lang="el-GR" sz="2400" dirty="0"/>
              <a:t>Ασκήσεις προσομοίωσης ακραίων καταστάσεων στο πλαίσιο </a:t>
            </a:r>
            <a:r>
              <a:rPr lang="el-GR" sz="2400" u="sng" dirty="0">
                <a:hlinkClick r:id="rId4"/>
              </a:rPr>
              <a:t>συνολικών αξιολογήσεων</a:t>
            </a:r>
            <a:r>
              <a:rPr lang="el-GR" sz="2400" dirty="0"/>
              <a:t> </a:t>
            </a:r>
          </a:p>
          <a:p>
            <a:pPr marL="457200" lvl="0" indent="-457200" fontAlgn="base">
              <a:buFont typeface="+mj-lt"/>
              <a:buAutoNum type="arabicPeriod"/>
            </a:pPr>
            <a:r>
              <a:rPr lang="el-GR" sz="2400" dirty="0"/>
              <a:t>Ασκήσεις προσομοίωσης ακραίων καταστάσεων για </a:t>
            </a:r>
            <a:r>
              <a:rPr lang="el-GR" sz="2400" dirty="0" err="1"/>
              <a:t>μακροπροληπτικούς</a:t>
            </a:r>
            <a:r>
              <a:rPr lang="el-GR" sz="2400" dirty="0"/>
              <a:t> σκοπούς (με επίκεντρο τη χρηματοπιστωτική σταθερότητα και τις επιδράσεις σε επίπεδο συστήματος και όχι τις επιμέρους τράπεζες)</a:t>
            </a:r>
          </a:p>
        </p:txBody>
      </p:sp>
    </p:spTree>
    <p:extLst>
      <p:ext uri="{BB962C8B-B14F-4D97-AF65-F5344CB8AC3E}">
        <p14:creationId xmlns:p14="http://schemas.microsoft.com/office/powerpoint/2010/main" val="2588241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a:t>Ασκήσεις προσομοίωσης ακραίων καταστάσεων</a:t>
            </a:r>
          </a:p>
        </p:txBody>
      </p:sp>
      <p:sp>
        <p:nvSpPr>
          <p:cNvPr id="4" name="Rectangle 3"/>
          <p:cNvSpPr/>
          <p:nvPr/>
        </p:nvSpPr>
        <p:spPr>
          <a:xfrm>
            <a:off x="406399" y="1298922"/>
            <a:ext cx="11558589" cy="3046988"/>
          </a:xfrm>
          <a:prstGeom prst="rect">
            <a:avLst/>
          </a:prstGeom>
        </p:spPr>
        <p:txBody>
          <a:bodyPr wrap="square">
            <a:spAutoFit/>
          </a:bodyPr>
          <a:lstStyle/>
          <a:p>
            <a:pPr fontAlgn="base"/>
            <a:r>
              <a:rPr lang="el-GR" sz="2400" dirty="0"/>
              <a:t>Πέραν των παραπάνω, μπορούν επίσης να διενεργηθούν ειδικές ασκήσεις προσομοίωσης ακραίων καταστάσεων σε επιμέρους τράπεζες ή ομίλους τραπεζών.</a:t>
            </a:r>
          </a:p>
          <a:p>
            <a:pPr fontAlgn="base"/>
            <a:endParaRPr lang="el-GR" sz="2400" b="1" dirty="0"/>
          </a:p>
          <a:p>
            <a:pPr fontAlgn="base"/>
            <a:r>
              <a:rPr lang="el-GR" sz="2400" b="1" dirty="0"/>
              <a:t>Ετήσιες ασκήσεις προσομοίωσης ακραίων καταστάσεων</a:t>
            </a:r>
          </a:p>
          <a:p>
            <a:pPr fontAlgn="base"/>
            <a:r>
              <a:rPr lang="el-GR" sz="2400" dirty="0"/>
              <a:t>Η </a:t>
            </a:r>
            <a:r>
              <a:rPr lang="el-GR" sz="2400" dirty="0" err="1"/>
              <a:t>ενωσιακή</a:t>
            </a:r>
            <a:r>
              <a:rPr lang="el-GR" sz="2400" dirty="0"/>
              <a:t> νομοθεσία απαιτεί από την ΕΚΤ να διενεργεί ασκήσεις προσομοίωσης ακραίων καταστάσεων στις </a:t>
            </a:r>
            <a:r>
              <a:rPr lang="el-GR" sz="2400" u="sng" dirty="0">
                <a:hlinkClick r:id="rId3"/>
              </a:rPr>
              <a:t>εποπτευόμενες τράπεζες</a:t>
            </a:r>
            <a:r>
              <a:rPr lang="el-GR" sz="2400" dirty="0"/>
              <a:t> τουλάχιστον μία φορά ετησίως. </a:t>
            </a:r>
          </a:p>
          <a:p>
            <a:pPr fontAlgn="base"/>
            <a:r>
              <a:rPr lang="el-GR" sz="2400" dirty="0"/>
              <a:t>Τα αποτελέσματα αυτών των ασκήσεων συνεισφέρουν σημαντικά στη διαδικασία SREP στο αντίστοιχο έτος.</a:t>
            </a:r>
          </a:p>
        </p:txBody>
      </p:sp>
    </p:spTree>
    <p:extLst>
      <p:ext uri="{BB962C8B-B14F-4D97-AF65-F5344CB8AC3E}">
        <p14:creationId xmlns:p14="http://schemas.microsoft.com/office/powerpoint/2010/main" val="372184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157542" cy="1200329"/>
          </a:xfrm>
          <a:prstGeom prst="rect">
            <a:avLst/>
          </a:prstGeom>
        </p:spPr>
        <p:txBody>
          <a:bodyPr wrap="none">
            <a:spAutoFit/>
          </a:bodyPr>
          <a:lstStyle/>
          <a:p>
            <a:pPr fontAlgn="base"/>
            <a:r>
              <a:rPr lang="el-GR" sz="3600" b="1" dirty="0"/>
              <a:t>Ασκήσεις προσομοίωσης ακραίων καταστάσεων της ΕΑΤ </a:t>
            </a:r>
          </a:p>
          <a:p>
            <a:pPr fontAlgn="base"/>
            <a:r>
              <a:rPr lang="el-GR" sz="3600" b="1" dirty="0"/>
              <a:t>σε επίπεδο ΕΕ και στο πλαίσιο της SREP</a:t>
            </a:r>
          </a:p>
        </p:txBody>
      </p:sp>
      <p:sp>
        <p:nvSpPr>
          <p:cNvPr id="4" name="Rectangle 3"/>
          <p:cNvSpPr/>
          <p:nvPr/>
        </p:nvSpPr>
        <p:spPr>
          <a:xfrm>
            <a:off x="317499" y="1551391"/>
            <a:ext cx="11558589" cy="4893647"/>
          </a:xfrm>
          <a:prstGeom prst="rect">
            <a:avLst/>
          </a:prstGeom>
        </p:spPr>
        <p:txBody>
          <a:bodyPr wrap="square">
            <a:spAutoFit/>
          </a:bodyPr>
          <a:lstStyle/>
          <a:p>
            <a:pPr fontAlgn="base"/>
            <a:r>
              <a:rPr lang="el-GR" sz="2400" dirty="0"/>
              <a:t>Κάθε δύο έτη η ΕΑΤ διενεργεί άσκηση προσομοίωσης ακραίων καταστάσεων σε επίπεδο ΕΕ σε συνεργασία με την ΕΚΤ, το Ευρωπαϊκό Συμβούλιο Συστημικού Κινδύνου (ΕΣΣΚ) και τις εθνικές εποπτικές αρχές. Η άσκηση καλύπτει τις μεγαλύτερες σημαντικές τράπεζες που εποπτεύονται άμεσα από την ΕΚΤ. Η άσκηση χρησιμοποιεί τη μεθοδολογία και τα υποδείγματα της ΕΑΤ, καθώς και τα </a:t>
            </a:r>
            <a:r>
              <a:rPr lang="el-GR" sz="2400" u="sng" dirty="0">
                <a:hlinkClick r:id="rId3"/>
              </a:rPr>
              <a:t>σενάρια που παρέχει το ΕΣΣΚ</a:t>
            </a:r>
            <a:r>
              <a:rPr lang="el-GR" sz="2400" dirty="0"/>
              <a:t>. Τόσο τα συγκεντρωτικά όσο και τα επιμέρους αποτελέσματα δημοσιεύονται από την ΕΑΤ.</a:t>
            </a:r>
          </a:p>
          <a:p>
            <a:pPr fontAlgn="base"/>
            <a:r>
              <a:rPr lang="el-GR" sz="2400" dirty="0"/>
              <a:t>Τα έτη κατά τα οποία η ΕΑΤ διενεργεί αυτή την άσκηση σε επίπεδο ΕΕ, η ΕΚΤ διενεργεί δική της άσκηση προσομοίωσης για τις τράπεζες υπό την άμεση εποπτεία της οι οποίες δεν συμμετέχουν στην αντίστοιχη άσκηση της ΕΑΤ σε επίπεδο ΕΕ. Σε αυτήν την παράλληλη άσκηση η οποία είναι μέρος του ετήσιου κύκλου της SREP χρησιμοποιείται η μεθοδολογία της ΕΑΤ, με τις απαραίτητες προσαρμογές για τις μικρότερες τράπεζες ώστε να εξασφαλίζεται μεταχείριση βάσει αναλογικότητας. Τα αποτελέσματα δημοσιεύονται από την ΕΚΤ.</a:t>
            </a:r>
          </a:p>
        </p:txBody>
      </p:sp>
    </p:spTree>
    <p:extLst>
      <p:ext uri="{BB962C8B-B14F-4D97-AF65-F5344CB8AC3E}">
        <p14:creationId xmlns:p14="http://schemas.microsoft.com/office/powerpoint/2010/main" val="72025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573600" cy="646331"/>
          </a:xfrm>
          <a:prstGeom prst="rect">
            <a:avLst/>
          </a:prstGeom>
        </p:spPr>
        <p:txBody>
          <a:bodyPr wrap="none">
            <a:spAutoFit/>
          </a:bodyPr>
          <a:lstStyle/>
          <a:p>
            <a:pPr fontAlgn="base"/>
            <a:r>
              <a:rPr lang="el-GR" sz="3600" b="1" dirty="0"/>
              <a:t>Ασκήσεις προσομοίωσης ακραίων καταστάσεων 2023</a:t>
            </a:r>
          </a:p>
        </p:txBody>
      </p:sp>
      <p:sp>
        <p:nvSpPr>
          <p:cNvPr id="4" name="Rectangle 3"/>
          <p:cNvSpPr/>
          <p:nvPr/>
        </p:nvSpPr>
        <p:spPr>
          <a:xfrm>
            <a:off x="227786" y="1383245"/>
            <a:ext cx="11558589" cy="4524315"/>
          </a:xfrm>
          <a:prstGeom prst="rect">
            <a:avLst/>
          </a:prstGeom>
        </p:spPr>
        <p:txBody>
          <a:bodyPr wrap="square">
            <a:spAutoFit/>
          </a:bodyPr>
          <a:lstStyle/>
          <a:p>
            <a:pPr marL="342900" indent="-342900" fontAlgn="base">
              <a:buFont typeface="Arial" panose="020B0604020202020204" pitchFamily="34" charset="0"/>
              <a:buChar char="•"/>
            </a:pPr>
            <a:r>
              <a:rPr lang="el-GR" sz="2400" dirty="0"/>
              <a:t>Το 2023 η ΕΚΤ εξέτασε 57 από τις μεγαλύτερες τράπεζες της ζώνης του ευρώ στο πλαίσιο της άσκησης προσομοίωσης ακραίων καταστάσεων σε επίπεδο ΕΕ την οποία συντονίζει η ΕΑΤ. Η ΕΑΤ δημοσίευσε τα αποτελέσματα για τις επιμέρους τράπεζες τον Ιούλιο του 2023. </a:t>
            </a:r>
          </a:p>
          <a:p>
            <a:pPr marL="342900" indent="-342900" fontAlgn="base">
              <a:buFont typeface="Arial" panose="020B0604020202020204" pitchFamily="34" charset="0"/>
              <a:buChar char="•"/>
            </a:pPr>
            <a:r>
              <a:rPr lang="el-GR" sz="2400" dirty="0"/>
              <a:t>Παράλληλα, η ΕΚΤ διενήργησε τη δική της άσκηση προσομοίωσης ακραίων καταστάσεων για άλλες 41 μικρότερες τράπεζες οι οποίες βρίσκονται υπό την άμεση εποπτεία της και δεν περιλαμβάνονταν στην άσκηση της ΕΑΤ. </a:t>
            </a:r>
          </a:p>
          <a:p>
            <a:pPr marL="342900" indent="-342900" fontAlgn="base">
              <a:buFont typeface="Arial" panose="020B0604020202020204" pitchFamily="34" charset="0"/>
              <a:buChar char="•"/>
            </a:pPr>
            <a:r>
              <a:rPr lang="el-GR" sz="2400" dirty="0"/>
              <a:t>Τα συγκεντρωτικά αποτελέσματα και επιλεγμένες πληροφορίες για κάθε τράπεζα δημοσιεύθηκαν από την ΕΚΤ τον Ιούλιο του 2023. </a:t>
            </a:r>
          </a:p>
          <a:p>
            <a:pPr marL="342900" indent="-342900" fontAlgn="base">
              <a:buFont typeface="Arial" panose="020B0604020202020204" pitchFamily="34" charset="0"/>
              <a:buChar char="•"/>
            </a:pPr>
            <a:r>
              <a:rPr lang="el-GR" sz="2400" dirty="0"/>
              <a:t>Συνολικά, οι τράπεζες που υποβλήθηκαν σε άσκηση προσομοίωσης ακραίων καταστάσεων καλύπτουν σε γενικές γραμμές το 80% του τραπεζικού τομέα της ζώνης του ευρώ.</a:t>
            </a:r>
          </a:p>
        </p:txBody>
      </p:sp>
    </p:spTree>
    <p:extLst>
      <p:ext uri="{BB962C8B-B14F-4D97-AF65-F5344CB8AC3E}">
        <p14:creationId xmlns:p14="http://schemas.microsoft.com/office/powerpoint/2010/main" val="946442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607280" cy="646331"/>
          </a:xfrm>
          <a:prstGeom prst="rect">
            <a:avLst/>
          </a:prstGeom>
        </p:spPr>
        <p:txBody>
          <a:bodyPr wrap="none">
            <a:spAutoFit/>
          </a:bodyPr>
          <a:lstStyle/>
          <a:p>
            <a:pPr fontAlgn="base"/>
            <a:r>
              <a:rPr lang="el-GR" sz="3600" b="1" dirty="0"/>
              <a:t>Θεματικές ασκήσεις προσομοίωσης ακραίων καταστάσεων</a:t>
            </a:r>
          </a:p>
        </p:txBody>
      </p:sp>
      <p:sp>
        <p:nvSpPr>
          <p:cNvPr id="4" name="Rectangle 3"/>
          <p:cNvSpPr/>
          <p:nvPr/>
        </p:nvSpPr>
        <p:spPr>
          <a:xfrm>
            <a:off x="276477" y="1437091"/>
            <a:ext cx="11558589" cy="4370427"/>
          </a:xfrm>
          <a:prstGeom prst="rect">
            <a:avLst/>
          </a:prstGeom>
        </p:spPr>
        <p:txBody>
          <a:bodyPr wrap="square">
            <a:spAutoFit/>
          </a:bodyPr>
          <a:lstStyle/>
          <a:p>
            <a:pPr fontAlgn="base"/>
            <a:r>
              <a:rPr lang="el-GR" sz="2400" dirty="0"/>
              <a:t>Τα έτη που δεν πραγματοποιείται άσκηση προσομοίωσης ακραίων καταστάσεων της ΕΑΤ σε επίπεδο ΕΕ, η ΕΚΤ υποβάλλει τα σημαντικά ιδρύματα υπό την άμεση εποπτεία της σε άσκηση προσομοίωσης συγκεκριμένου είδους διαταραχής. Αυτές οι ασκήσεις διενεργούνται σε συνεργασία με τις εθνικές εποπτικές αρχές και η ΕΚΤ δημοσιεύει τα αποτελέσματα σε συγκεντρωτική βάση.</a:t>
            </a:r>
          </a:p>
          <a:p>
            <a:pPr fontAlgn="base"/>
            <a:r>
              <a:rPr lang="el-GR" dirty="0"/>
              <a:t> </a:t>
            </a:r>
          </a:p>
          <a:p>
            <a:pPr marL="457200" indent="-457200" fontAlgn="base">
              <a:buFont typeface="+mj-lt"/>
              <a:buAutoNum type="arabicPeriod"/>
            </a:pPr>
            <a:r>
              <a:rPr lang="el-GR" sz="2000" b="1" dirty="0"/>
              <a:t>Άσκηση προσομοίωσης ακραίων καταστάσεων για την ανθεκτικότητα έναντι </a:t>
            </a:r>
            <a:r>
              <a:rPr lang="el-GR" sz="2000" b="1" dirty="0" err="1"/>
              <a:t>κυβερνοαπειλών</a:t>
            </a:r>
            <a:r>
              <a:rPr lang="el-GR" sz="2000" b="1" dirty="0"/>
              <a:t> για το 2024 – υπό σχεδιασμό</a:t>
            </a:r>
            <a:endParaRPr lang="el-GR" sz="2000" dirty="0"/>
          </a:p>
          <a:p>
            <a:pPr marL="457200" indent="-457200" fontAlgn="base">
              <a:buFont typeface="+mj-lt"/>
              <a:buAutoNum type="arabicPeriod"/>
            </a:pPr>
            <a:r>
              <a:rPr lang="el-GR" sz="2000" b="1" dirty="0"/>
              <a:t>Άσκηση προσομοίωσης ακραίων καταστάσεων σε σχέση με τους κλιματικούς κινδύνους για το 2022 – ολοκληρώθηκε</a:t>
            </a:r>
            <a:endParaRPr lang="el-GR" sz="2000" dirty="0"/>
          </a:p>
          <a:p>
            <a:pPr marL="457200" indent="-457200" fontAlgn="base">
              <a:buFont typeface="+mj-lt"/>
              <a:buAutoNum type="arabicPeriod"/>
            </a:pPr>
            <a:r>
              <a:rPr lang="el-GR" sz="2000" b="1" dirty="0"/>
              <a:t>Ανάλυση ευαισθησίας όσον αφορά τον κίνδυνο ρευστότητας για το 2019 – ολοκληρώθηκε</a:t>
            </a:r>
            <a:endParaRPr lang="el-GR" sz="2000" dirty="0"/>
          </a:p>
          <a:p>
            <a:pPr marL="457200" indent="-457200">
              <a:buFont typeface="+mj-lt"/>
              <a:buAutoNum type="arabicPeriod"/>
            </a:pPr>
            <a:r>
              <a:rPr lang="el-GR" sz="2000" b="1" dirty="0"/>
              <a:t>Ανάλυση ευαισθησίας όσον αφορά τον κίνδυνο επιτοκίου στο τραπεζικό χαρτοφυλάκιο για το 2017 – ολοκληρώθηκε</a:t>
            </a:r>
            <a:endParaRPr lang="el-GR" sz="2000" dirty="0"/>
          </a:p>
        </p:txBody>
      </p:sp>
    </p:spTree>
    <p:extLst>
      <p:ext uri="{BB962C8B-B14F-4D97-AF65-F5344CB8AC3E}">
        <p14:creationId xmlns:p14="http://schemas.microsoft.com/office/powerpoint/2010/main" val="322242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545533" cy="646331"/>
          </a:xfrm>
          <a:prstGeom prst="rect">
            <a:avLst/>
          </a:prstGeom>
        </p:spPr>
        <p:txBody>
          <a:bodyPr wrap="none">
            <a:spAutoFit/>
          </a:bodyPr>
          <a:lstStyle/>
          <a:p>
            <a:pPr fontAlgn="base"/>
            <a:r>
              <a:rPr lang="el-GR" sz="3600" b="1" dirty="0"/>
              <a:t>Προσανατολισμένες προς το μέλλον αναλύσεις ευπαθειών</a:t>
            </a:r>
          </a:p>
        </p:txBody>
      </p:sp>
      <p:sp>
        <p:nvSpPr>
          <p:cNvPr id="4" name="Rectangle 3"/>
          <p:cNvSpPr/>
          <p:nvPr/>
        </p:nvSpPr>
        <p:spPr>
          <a:xfrm>
            <a:off x="276477" y="1437091"/>
            <a:ext cx="11558589" cy="2923877"/>
          </a:xfrm>
          <a:prstGeom prst="rect">
            <a:avLst/>
          </a:prstGeom>
        </p:spPr>
        <p:txBody>
          <a:bodyPr wrap="square">
            <a:spAutoFit/>
          </a:bodyPr>
          <a:lstStyle/>
          <a:p>
            <a:pPr fontAlgn="base"/>
            <a:r>
              <a:rPr lang="el-GR" sz="2400" dirty="0"/>
              <a:t>Περιστασιακά, προκειμένου να αξιολογεί την ανθεκτικότητα των σημαντικών ιδρυμάτων σε απρόβλεπτες εξωτερικές εξελίξεις στη διάρκεια των ετών κατά τα οποία δεν διενεργείται άσκηση προσομοίωσης ακραίων καταστάσεων της ΕΑΤ σε επίπεδο ΕΕ, η ΕΚΤ πραγματοποιεί προσανατολισμένες προς το μέλλον αναλύσεις ευπαθειών με βάση τη φερεγγυότητα σημαντικών ιδρυμάτων υπό την άμεση εποπτεία της.</a:t>
            </a:r>
          </a:p>
          <a:p>
            <a:pPr fontAlgn="base"/>
            <a:endParaRPr lang="el-GR" sz="2400" dirty="0"/>
          </a:p>
          <a:p>
            <a:pPr marL="457200" indent="-457200" fontAlgn="base">
              <a:buFont typeface="+mj-lt"/>
              <a:buAutoNum type="arabicPeriod"/>
            </a:pPr>
            <a:r>
              <a:rPr lang="el-GR" sz="2000" b="1" i="1" dirty="0"/>
              <a:t>Ανάλυση ευπαθειών λόγω COVID-19 για το 2020</a:t>
            </a:r>
          </a:p>
          <a:p>
            <a:pPr marL="457200" indent="-457200" fontAlgn="base">
              <a:buFont typeface="+mj-lt"/>
              <a:buAutoNum type="arabicPeriod"/>
            </a:pPr>
            <a:r>
              <a:rPr lang="el-GR" sz="2000" b="1" i="1" dirty="0"/>
              <a:t>Ανάλυση ευπαθειών λόγω του πολέμου στη Ρωσία για το 2022</a:t>
            </a:r>
          </a:p>
        </p:txBody>
      </p:sp>
    </p:spTree>
    <p:extLst>
      <p:ext uri="{BB962C8B-B14F-4D97-AF65-F5344CB8AC3E}">
        <p14:creationId xmlns:p14="http://schemas.microsoft.com/office/powerpoint/2010/main" val="1857345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637446" cy="1200329"/>
          </a:xfrm>
          <a:prstGeom prst="rect">
            <a:avLst/>
          </a:prstGeom>
        </p:spPr>
        <p:txBody>
          <a:bodyPr wrap="none">
            <a:spAutoFit/>
          </a:bodyPr>
          <a:lstStyle/>
          <a:p>
            <a:pPr fontAlgn="base"/>
            <a:r>
              <a:rPr lang="el-GR" sz="3600" b="1" dirty="0"/>
              <a:t>Ασκήσεις προσομοίωσης ακραίων καταστάσεων </a:t>
            </a:r>
          </a:p>
          <a:p>
            <a:pPr fontAlgn="base"/>
            <a:r>
              <a:rPr lang="el-GR" sz="3600" b="1" dirty="0"/>
              <a:t>για </a:t>
            </a:r>
            <a:r>
              <a:rPr lang="el-GR" sz="3600" b="1" dirty="0" err="1"/>
              <a:t>μακροπροληπτικούς</a:t>
            </a:r>
            <a:r>
              <a:rPr lang="el-GR" sz="3600" b="1" dirty="0"/>
              <a:t> σκοπούς</a:t>
            </a:r>
          </a:p>
        </p:txBody>
      </p:sp>
      <p:sp>
        <p:nvSpPr>
          <p:cNvPr id="4" name="Rectangle 3"/>
          <p:cNvSpPr/>
          <p:nvPr/>
        </p:nvSpPr>
        <p:spPr>
          <a:xfrm>
            <a:off x="227786" y="1858860"/>
            <a:ext cx="11558589" cy="3046988"/>
          </a:xfrm>
          <a:prstGeom prst="rect">
            <a:avLst/>
          </a:prstGeom>
        </p:spPr>
        <p:txBody>
          <a:bodyPr wrap="square">
            <a:spAutoFit/>
          </a:bodyPr>
          <a:lstStyle/>
          <a:p>
            <a:pPr marL="342900" indent="-342900">
              <a:buFont typeface="Arial" panose="020B0604020202020204" pitchFamily="34" charset="0"/>
              <a:buChar char="•"/>
            </a:pPr>
            <a:r>
              <a:rPr lang="el-GR" sz="2400" dirty="0"/>
              <a:t>Η ΕΚΤ διενεργεί επίσης ασκήσεις προσομοίωσης ακραίων καταστάσεων για σκοπούς </a:t>
            </a:r>
            <a:r>
              <a:rPr lang="el-GR" sz="2400" dirty="0" err="1"/>
              <a:t>μακροπροληπτικής</a:t>
            </a:r>
            <a:r>
              <a:rPr lang="el-GR" sz="2400" dirty="0"/>
              <a:t> εποπτείας και χρηματοπιστωτικής σταθερότητας. </a:t>
            </a:r>
          </a:p>
          <a:p>
            <a:pPr marL="342900" indent="-342900">
              <a:buFont typeface="Arial" panose="020B0604020202020204" pitchFamily="34" charset="0"/>
              <a:buChar char="•"/>
            </a:pPr>
            <a:r>
              <a:rPr lang="el-GR" sz="2400" dirty="0"/>
              <a:t>Αυτές οι ασκήσεις συνήθως επικεντρώνονται σε επιδράσεις που αφορούν ολόκληρο το σύστημα και όχι επιμέρους τράπεζες και πραγματοποιούνται από πάνω προς τα κάτω (χωρίς συμμετοχή των τραπεζών). </a:t>
            </a:r>
          </a:p>
          <a:p>
            <a:pPr marL="342900" indent="-342900">
              <a:buFont typeface="Arial" panose="020B0604020202020204" pitchFamily="34" charset="0"/>
              <a:buChar char="•"/>
            </a:pPr>
            <a:r>
              <a:rPr lang="el-GR" sz="2400" dirty="0"/>
              <a:t>Τα αποτελέσματα δημοσιεύονται τακτικά στην Επισκόπηση της χρηματοπιστωτικής σταθερότητας (</a:t>
            </a:r>
            <a:r>
              <a:rPr lang="el-GR" sz="2400" dirty="0" err="1"/>
              <a:t>Financial</a:t>
            </a:r>
            <a:r>
              <a:rPr lang="el-GR" sz="2400" dirty="0"/>
              <a:t> </a:t>
            </a:r>
            <a:r>
              <a:rPr lang="el-GR" sz="2400" dirty="0" err="1"/>
              <a:t>Stability</a:t>
            </a:r>
            <a:r>
              <a:rPr lang="el-GR" sz="2400" dirty="0"/>
              <a:t> Review) και στο </a:t>
            </a:r>
            <a:r>
              <a:rPr lang="el-GR" sz="2400" dirty="0" err="1"/>
              <a:t>Μακροπροληπτικό</a:t>
            </a:r>
            <a:r>
              <a:rPr lang="el-GR" sz="2400" dirty="0"/>
              <a:t> ενημερωτικό δελτίο (</a:t>
            </a:r>
            <a:r>
              <a:rPr lang="el-GR" sz="2400" dirty="0" err="1"/>
              <a:t>Macroprudential</a:t>
            </a:r>
            <a:r>
              <a:rPr lang="el-GR" sz="2400" dirty="0"/>
              <a:t> </a:t>
            </a:r>
            <a:r>
              <a:rPr lang="el-GR" sz="2400" dirty="0" err="1"/>
              <a:t>Bulletin</a:t>
            </a:r>
            <a:r>
              <a:rPr lang="el-GR" sz="2400" dirty="0"/>
              <a:t>).</a:t>
            </a:r>
            <a:endParaRPr lang="el-GR" sz="2400" b="1" i="1" dirty="0"/>
          </a:p>
        </p:txBody>
      </p:sp>
    </p:spTree>
    <p:extLst>
      <p:ext uri="{BB962C8B-B14F-4D97-AF65-F5344CB8AC3E}">
        <p14:creationId xmlns:p14="http://schemas.microsoft.com/office/powerpoint/2010/main" val="4079821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sp>
        <p:nvSpPr>
          <p:cNvPr id="4" name="Rectangle 3"/>
          <p:cNvSpPr/>
          <p:nvPr/>
        </p:nvSpPr>
        <p:spPr>
          <a:xfrm>
            <a:off x="172636" y="1085394"/>
            <a:ext cx="11558589" cy="5693866"/>
          </a:xfrm>
          <a:prstGeom prst="rect">
            <a:avLst/>
          </a:prstGeom>
        </p:spPr>
        <p:txBody>
          <a:bodyPr wrap="square">
            <a:spAutoFit/>
          </a:bodyPr>
          <a:lstStyle/>
          <a:p>
            <a:pPr fontAlgn="base"/>
            <a:r>
              <a:rPr lang="el-GR" sz="2000" b="1" dirty="0"/>
              <a:t>Οι εποπτικές προτεραιότητες του ΕΕΜ αντανακλούν τη μεσοπρόθεσμη στρατηγική της Τραπεζικής Εποπτείας της ΕΚΤ για την επόμενη τριετία. </a:t>
            </a:r>
          </a:p>
          <a:p>
            <a:pPr fontAlgn="base"/>
            <a:r>
              <a:rPr lang="el-GR" sz="2000" dirty="0"/>
              <a:t>Καθορίζονται από το Εποπτικό Συμβούλιο, επανεξετάζονται ετησίως και βασίζονται σε μια συνολική αξιολόγηση των βασικών κινδύνων και ευπαθειών για τα εποπτευόμενα ιδρύματα. Οι προτεραιότητες λαμβάνουν επίσης υπόψη το αποτέλεσμα της Διαδικασίας Εποπτικού Ελέγχου και Αξιολόγησης (</a:t>
            </a:r>
            <a:r>
              <a:rPr lang="el-GR" sz="2000" dirty="0" err="1"/>
              <a:t>Supervisory</a:t>
            </a:r>
            <a:r>
              <a:rPr lang="el-GR" sz="2000" dirty="0"/>
              <a:t> Review and </a:t>
            </a:r>
            <a:r>
              <a:rPr lang="el-GR" sz="2000" dirty="0" err="1"/>
              <a:t>Evaluation</a:t>
            </a:r>
            <a:r>
              <a:rPr lang="el-GR" sz="2000" dirty="0"/>
              <a:t> </a:t>
            </a:r>
            <a:r>
              <a:rPr lang="el-GR" sz="2000" dirty="0" err="1"/>
              <a:t>Process</a:t>
            </a:r>
            <a:r>
              <a:rPr lang="el-GR" sz="2000" dirty="0"/>
              <a:t> – SREP)</a:t>
            </a:r>
            <a:r>
              <a:rPr lang="el-GR" sz="2000" baseline="30000" dirty="0"/>
              <a:t> </a:t>
            </a:r>
            <a:r>
              <a:rPr lang="el-GR" sz="2000" dirty="0"/>
              <a:t> και την πρόοδο που έχει σημειωθεί ως προς τις προτεραιότητες των προηγούμενων ετών. </a:t>
            </a:r>
            <a:endParaRPr lang="en-US" sz="2000" dirty="0"/>
          </a:p>
          <a:p>
            <a:pPr fontAlgn="base"/>
            <a:r>
              <a:rPr lang="el-GR" sz="2000" dirty="0"/>
              <a:t>Υποστηρίζουν την αποτελεσματική κατανομή των διαθέσιμων εποπτικών πόρων και μπορούν να προσαρμόζονται με ευελιξία, εφόσον το απαιτούν οι αλλαγές στο τοπίο των κινδύνων.</a:t>
            </a:r>
          </a:p>
          <a:p>
            <a:pPr fontAlgn="base"/>
            <a:endParaRPr lang="el-GR" sz="2000" b="1" dirty="0"/>
          </a:p>
          <a:p>
            <a:pPr fontAlgn="base"/>
            <a:r>
              <a:rPr lang="el-GR" sz="2000" b="1" dirty="0"/>
              <a:t>Τα εποπτευόμενα ιδρύματα έχουν αντιμετωπίσει ικανοποιητικά τις αντίξοες </a:t>
            </a:r>
            <a:r>
              <a:rPr lang="el-GR" sz="2000" b="1" dirty="0" err="1"/>
              <a:t>μακροχρηματοπιστωτικές</a:t>
            </a:r>
            <a:r>
              <a:rPr lang="el-GR" sz="2000" b="1" dirty="0"/>
              <a:t> και γεωπολιτικές διαταραχές των τελευταίων ετών.</a:t>
            </a:r>
            <a:r>
              <a:rPr lang="el-GR" sz="2000" dirty="0"/>
              <a:t> Τα εύρωστα θεμελιώδη μεγέθη – όπως οι υγιείς κεφαλαιακές θέσεις και τα αποθέματα ασφαλείας ρευστότητας ή τα χαμηλότερα επίπεδα μη εξυπηρετούμενων δανείων (ΜΕΔ) – έχουν βοηθήσει τις τράπεζες να αντιμετωπίσουν τις προκλήσεις που προέκυψαν από την πανδημία του </a:t>
            </a:r>
            <a:r>
              <a:rPr lang="el-GR" sz="2000" dirty="0" err="1"/>
              <a:t>κορωνοϊού</a:t>
            </a:r>
            <a:r>
              <a:rPr lang="el-GR" sz="2000" dirty="0"/>
              <a:t> (COVID-19) και τις σχετικές διαταράξεις στις αλυσίδες προσφοράς, τον πόλεμο της Ρωσίας στην Ουκρανία και την επακόλουθη διαταραχή του ενεργειακού εφοδιασμού, καθώς και τις πρόσφατες πτωχεύσεις αμερικανικών και ελβετικών τραπεζών. </a:t>
            </a:r>
          </a:p>
          <a:p>
            <a:pPr marL="342900" indent="-342900">
              <a:buFont typeface="Arial" panose="020B0604020202020204" pitchFamily="34" charset="0"/>
              <a:buChar char="•"/>
            </a:pPr>
            <a:endParaRPr lang="el-GR" sz="2400" b="1" i="1" dirty="0"/>
          </a:p>
        </p:txBody>
      </p:sp>
    </p:spTree>
    <p:extLst>
      <p:ext uri="{BB962C8B-B14F-4D97-AF65-F5344CB8AC3E}">
        <p14:creationId xmlns:p14="http://schemas.microsoft.com/office/powerpoint/2010/main" val="192144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sp>
        <p:nvSpPr>
          <p:cNvPr id="4" name="Rectangle 3"/>
          <p:cNvSpPr/>
          <p:nvPr/>
        </p:nvSpPr>
        <p:spPr>
          <a:xfrm>
            <a:off x="172636" y="1019208"/>
            <a:ext cx="11558589" cy="5632311"/>
          </a:xfrm>
          <a:prstGeom prst="rect">
            <a:avLst/>
          </a:prstGeom>
        </p:spPr>
        <p:txBody>
          <a:bodyPr wrap="square">
            <a:spAutoFit/>
          </a:bodyPr>
          <a:lstStyle/>
          <a:p>
            <a:pPr fontAlgn="base"/>
            <a:r>
              <a:rPr lang="el-GR" sz="2000" b="1" dirty="0"/>
              <a:t>Όσον αφορά τις μελλοντικές εξελίξεις, ο ευρωπαϊκός τραπεζικός τομέας αντιμετωπίζει διάφορες προκλήσεις που απαιτούν αυξημένη επαγρύπνηση τόσο από τις εποπτικές αρχές όσο και από τις τράπεζες.</a:t>
            </a:r>
            <a:r>
              <a:rPr lang="el-GR" sz="2000" dirty="0"/>
              <a:t> Ενώ ο ταχύς ρυθμός ανόδου των επιτοκίων έχει μέχρι στιγμής ωφελήσει την κερδοφορία των τραπεζών, το περιβάλλον υψηλότερων επιτοκίων αναμένεται να αυξήσει τόσο τη μεταβλητότητα ορισμένων πηγών χρηματοδότησης όσο και το κόστος χρηματοδότησης των τραπεζών μεσοπρόθεσμα, ακριβώς τη στιγμή που πρόκειται να αντικατασταθούν σημαντικά ποσά χρηματοδότησης κεντρικής τράπεζας. </a:t>
            </a:r>
          </a:p>
          <a:p>
            <a:pPr fontAlgn="base"/>
            <a:r>
              <a:rPr lang="el-GR" sz="2000" dirty="0"/>
              <a:t>Επιπλέον, η ποιότητα των στοιχείων ενεργητικού των τραπεζών μπορεί να αρχίσει να υποβαθμίζεται ξανά εάν υλοποιηθούν γεωπολιτικοί κίνδυνοι ή εάν ο υψηλός πληθωρισμός σε συνδυασμό με τις αυστηρότερες συνθήκες χρηματοδότησης περιορίσει την ικανότητα των νοικοκυριών και των μη χρηματοπιστωτικών επιχειρήσεων να εξυπηρετούν τα χρέη τους. </a:t>
            </a:r>
          </a:p>
          <a:p>
            <a:pPr fontAlgn="base"/>
            <a:r>
              <a:rPr lang="el-GR" sz="2000" dirty="0"/>
              <a:t>Τα υψηλότερα ασφάλιστρα κινδύνου ενδέχεται να οδηγήσουν σε περαιτέρω </a:t>
            </a:r>
            <a:r>
              <a:rPr lang="el-GR" sz="2000" dirty="0" err="1"/>
              <a:t>ανατιμολόγηση</a:t>
            </a:r>
            <a:r>
              <a:rPr lang="el-GR" sz="2000" dirty="0"/>
              <a:t> των χρηματοοικονομικών στοιχείων ενεργητικού και σε νέα επεισόδια υψηλής μεταβλητότητας στις χρηματοπιστωτικές αγορές. </a:t>
            </a:r>
          </a:p>
          <a:p>
            <a:pPr fontAlgn="base"/>
            <a:r>
              <a:rPr lang="el-GR" sz="2000" dirty="0"/>
              <a:t>Στο πλαίσιο αυτό, είναι σημαντικό οι τράπεζες να διατηρήσουν και να συνεχίσουν να ενισχύουν τα πλαίσια που διαθέτουν για τη διαχείριση του πιστωτικού κινδύνου καθώς και για τη διαχείριση ενεργητικού και παθητικού (</a:t>
            </a:r>
            <a:r>
              <a:rPr lang="el-GR" sz="2000" dirty="0" err="1"/>
              <a:t>asset</a:t>
            </a:r>
            <a:r>
              <a:rPr lang="el-GR" sz="2000" dirty="0"/>
              <a:t> and </a:t>
            </a:r>
            <a:r>
              <a:rPr lang="el-GR" sz="2000" dirty="0" err="1"/>
              <a:t>liability</a:t>
            </a:r>
            <a:r>
              <a:rPr lang="el-GR" sz="2000" dirty="0"/>
              <a:t> </a:t>
            </a:r>
            <a:r>
              <a:rPr lang="el-GR" sz="2000" dirty="0" err="1"/>
              <a:t>management</a:t>
            </a:r>
            <a:r>
              <a:rPr lang="el-GR" sz="2000" dirty="0"/>
              <a:t> – ALM), διασφαλίζοντας ότι, για τη δεύτερη περίπτωση, καλύπτονται τόσο οι κίνδυνοι ρευστότητας και χρηματοδότησης όσο και ο κίνδυνος επιτοκίου στο τραπεζικό χαρτοφυλάκιο (</a:t>
            </a:r>
            <a:r>
              <a:rPr lang="el-GR" sz="2000" dirty="0" err="1"/>
              <a:t>interest</a:t>
            </a:r>
            <a:r>
              <a:rPr lang="el-GR" sz="2000" dirty="0"/>
              <a:t> </a:t>
            </a:r>
            <a:r>
              <a:rPr lang="el-GR" sz="2000" dirty="0" err="1"/>
              <a:t>rate</a:t>
            </a:r>
            <a:r>
              <a:rPr lang="el-GR" sz="2000" dirty="0"/>
              <a:t> </a:t>
            </a:r>
            <a:r>
              <a:rPr lang="el-GR" sz="2000" dirty="0" err="1"/>
              <a:t>risk</a:t>
            </a:r>
            <a:r>
              <a:rPr lang="el-GR" sz="2000" dirty="0"/>
              <a:t> in the </a:t>
            </a:r>
            <a:r>
              <a:rPr lang="el-GR" sz="2000" dirty="0" err="1"/>
              <a:t>banking</a:t>
            </a:r>
            <a:r>
              <a:rPr lang="el-GR" sz="2000" dirty="0"/>
              <a:t> </a:t>
            </a:r>
            <a:r>
              <a:rPr lang="el-GR" sz="2000" dirty="0" err="1"/>
              <a:t>book</a:t>
            </a:r>
            <a:r>
              <a:rPr lang="el-GR" sz="2000" dirty="0"/>
              <a:t> – IRRBB).</a:t>
            </a:r>
            <a:endParaRPr lang="el-GR" sz="2000" b="1" i="1" dirty="0"/>
          </a:p>
        </p:txBody>
      </p:sp>
    </p:spTree>
    <p:extLst>
      <p:ext uri="{BB962C8B-B14F-4D97-AF65-F5344CB8AC3E}">
        <p14:creationId xmlns:p14="http://schemas.microsoft.com/office/powerpoint/2010/main" val="564334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sp>
        <p:nvSpPr>
          <p:cNvPr id="4" name="Rectangle 3"/>
          <p:cNvSpPr/>
          <p:nvPr/>
        </p:nvSpPr>
        <p:spPr>
          <a:xfrm>
            <a:off x="172636" y="1229360"/>
            <a:ext cx="11792352" cy="4401205"/>
          </a:xfrm>
          <a:prstGeom prst="rect">
            <a:avLst/>
          </a:prstGeom>
        </p:spPr>
        <p:txBody>
          <a:bodyPr wrap="square">
            <a:spAutoFit/>
          </a:bodyPr>
          <a:lstStyle/>
          <a:p>
            <a:pPr fontAlgn="base"/>
            <a:r>
              <a:rPr lang="el-GR" sz="2000" b="1" dirty="0"/>
              <a:t>Η πτώχευση ορισμένων αμερικανικών τραπεζών μεσαίου μεγέθους και η εξαγορά μίας ελβετικής τράπεζας τόνισαν για άλλη μια φορά ότι οι τράπεζες χρειάζονται ισχυρή εσωτερική διακυβέρνηση και αποτελεσματικούς ελέγχους κινδύνων για να είναι σε θέση να αντιμετωπίσουν ένα δυναμικά εξελισσόμενο τοπίο κινδύνων. </a:t>
            </a:r>
          </a:p>
          <a:p>
            <a:pPr fontAlgn="base"/>
            <a:r>
              <a:rPr lang="en-US" sz="2000" dirty="0"/>
              <a:t>H</a:t>
            </a:r>
            <a:r>
              <a:rPr lang="el-GR" sz="2000" dirty="0"/>
              <a:t> Τραπεζική Εποπτεία της ΕΚΤ θα εφαρμόσει σταδιακά τους κατάλληλους μηχανισμούς και εργαλεία για να διασφαλίσει ότι οι τράπεζες θα αντιμετωπίζουν γρήγορα και με επιτυχία τις ελλείψεις που εντοπίζονται στις εποπτικές προτεραιότητες. Αυτό ισχύει ιδίως για τη διακυβέρνηση, για παράδειγμα ελλείψεις που σχετίζονται με τη λειτουργία και τις ικανότητες καθοδήγησης των διοικητικών οργάνων ή με τις ικανότητες συγκεντρωτικής καταγραφής δεδομένων κινδύνου και υποβολής σχετικών αναφορών (</a:t>
            </a:r>
            <a:r>
              <a:rPr lang="el-GR" sz="2000" dirty="0" err="1"/>
              <a:t>risk</a:t>
            </a:r>
            <a:r>
              <a:rPr lang="el-GR" sz="2000" dirty="0"/>
              <a:t> </a:t>
            </a:r>
            <a:r>
              <a:rPr lang="el-GR" sz="2000" dirty="0" err="1"/>
              <a:t>data</a:t>
            </a:r>
            <a:r>
              <a:rPr lang="el-GR" sz="2000" dirty="0"/>
              <a:t> </a:t>
            </a:r>
            <a:r>
              <a:rPr lang="el-GR" sz="2000" dirty="0" err="1"/>
              <a:t>aggregation</a:t>
            </a:r>
            <a:r>
              <a:rPr lang="el-GR" sz="2000" dirty="0"/>
              <a:t> and </a:t>
            </a:r>
            <a:r>
              <a:rPr lang="el-GR" sz="2000" dirty="0" err="1"/>
              <a:t>reporting</a:t>
            </a:r>
            <a:r>
              <a:rPr lang="el-GR" sz="2000" dirty="0"/>
              <a:t> – RDAR). </a:t>
            </a:r>
          </a:p>
          <a:p>
            <a:pPr fontAlgn="base"/>
            <a:r>
              <a:rPr lang="el-GR" sz="2000" dirty="0"/>
              <a:t>Οι τράπεζες πρέπει επίσης να διασφαλίσουν ότι οι πρακτικές τους ευθυγραμμίζονται πλήρως με την ορθή διαχείριση των κλιματικών και περιβαλλοντικών κινδύνων. Αυτό πρέπει να γίνει το αργότερο έως το τέλος του 2024 και η Τραπεζική Εποπτεία της ΕΚΤ έχει επίσης ορίσει ενδιάμεσες προθεσμίες εντός των οποίων οι τράπεζες πρέπει να πληρούν ορισμένες απαιτήσεις.</a:t>
            </a:r>
            <a:endParaRPr lang="el-GR" sz="2000" b="1" i="1" dirty="0"/>
          </a:p>
        </p:txBody>
      </p:sp>
    </p:spTree>
    <p:extLst>
      <p:ext uri="{BB962C8B-B14F-4D97-AF65-F5344CB8AC3E}">
        <p14:creationId xmlns:p14="http://schemas.microsoft.com/office/powerpoint/2010/main" val="3366688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11275203" cy="646331"/>
          </a:xfrm>
          <a:prstGeom prst="rect">
            <a:avLst/>
          </a:prstGeom>
        </p:spPr>
        <p:txBody>
          <a:bodyPr wrap="none">
            <a:spAutoFit/>
          </a:bodyPr>
          <a:lstStyle/>
          <a:p>
            <a:pPr fontAlgn="base"/>
            <a:r>
              <a:rPr lang="el-GR" sz="3600" b="1" dirty="0"/>
              <a:t>Γιατί είναι απαραίτητη η ευρωπαϊκή τραπεζική εποπτεία;</a:t>
            </a:r>
          </a:p>
        </p:txBody>
      </p:sp>
      <p:sp>
        <p:nvSpPr>
          <p:cNvPr id="2" name="Rectangle 1"/>
          <p:cNvSpPr/>
          <p:nvPr/>
        </p:nvSpPr>
        <p:spPr>
          <a:xfrm>
            <a:off x="723900" y="1515337"/>
            <a:ext cx="10464800" cy="3841052"/>
          </a:xfrm>
          <a:prstGeom prst="rect">
            <a:avLst/>
          </a:prstGeom>
        </p:spPr>
        <p:txBody>
          <a:bodyPr wrap="square">
            <a:spAutoFit/>
          </a:bodyPr>
          <a:lstStyle/>
          <a:p>
            <a:pPr marL="342900" indent="-342900" fontAlgn="base">
              <a:buFont typeface="Arial" panose="020B0604020202020204" pitchFamily="34" charset="0"/>
              <a:buChar char="•"/>
            </a:pPr>
            <a:r>
              <a:rPr lang="el-GR" sz="2400" dirty="0"/>
              <a:t>Η χρηματοπιστωτική κρίση του 2008-2009 καθώς και η ελληνική κρίση (2010-2015) μάς έδειξε πόσο γρήγορα και με πόση ένταση μπορούν να μεταδοθούν προβλήματα στον χρηματοπιστωτικό τομέα, ιδίως εντός μιας νομισματικής ένωσης, καθώς και πώς αυτά τα προβλήματα μπορούν να επηρεάσουν άμεσα τους πολίτες σε ολόκληρη την Ευρώπη.</a:t>
            </a:r>
          </a:p>
          <a:p>
            <a:pPr marL="342900" indent="-342900" fontAlgn="base">
              <a:buFont typeface="Arial" panose="020B0604020202020204" pitchFamily="34" charset="0"/>
              <a:buChar char="•"/>
            </a:pPr>
            <a:endParaRPr lang="el-GR" sz="2400" dirty="0"/>
          </a:p>
          <a:p>
            <a:pPr marL="342900" indent="-342900" fontAlgn="base">
              <a:buFont typeface="Arial" panose="020B0604020202020204" pitchFamily="34" charset="0"/>
              <a:buChar char="•"/>
            </a:pPr>
            <a:r>
              <a:rPr lang="el-GR" sz="2400" dirty="0"/>
              <a:t>Σκοπός της ευρωπαϊκής τραπεζικής εποπτείας είναι να συμβάλει στην αποκατάσταση της εμπιστοσύνης στον ευρωπαϊκό τραπεζικό τομέα και στην ενίσχυση της ανθεκτικότητας των τραπεζών.</a:t>
            </a:r>
          </a:p>
          <a:p>
            <a:pPr marL="342900" indent="-342900" fontAlgn="base">
              <a:lnSpc>
                <a:spcPct val="115000"/>
              </a:lnSpc>
              <a:spcAft>
                <a:spcPts val="2250"/>
              </a:spcAft>
              <a:buFont typeface="Arial" panose="020B0604020202020204" pitchFamily="34" charset="0"/>
              <a:buChar char="•"/>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000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sp>
        <p:nvSpPr>
          <p:cNvPr id="4" name="Rectangle 3"/>
          <p:cNvSpPr/>
          <p:nvPr/>
        </p:nvSpPr>
        <p:spPr>
          <a:xfrm>
            <a:off x="380185" y="987891"/>
            <a:ext cx="11558589" cy="5632311"/>
          </a:xfrm>
          <a:prstGeom prst="rect">
            <a:avLst/>
          </a:prstGeom>
        </p:spPr>
        <p:txBody>
          <a:bodyPr wrap="square">
            <a:spAutoFit/>
          </a:bodyPr>
          <a:lstStyle/>
          <a:p>
            <a:pPr fontAlgn="base"/>
            <a:r>
              <a:rPr lang="el-GR" sz="2000" b="1" dirty="0"/>
              <a:t>Καθώς ο ψηφιακός μετασχηματισμός αποτελεί πλέον προτεραιότητα για πολλές τράπεζες που επιδιώκουν να παραμείνουν ανταγωνιστικές, είναι σημαντικό αυτές να διαθέτουν επαρκείς δικλίδες ασφαλείας για τον περιορισμό δυνητικών κινδύνων που απορρέουν από νέες επιχειρηματικές πρακτικές και τεχνολογίες.</a:t>
            </a:r>
            <a:r>
              <a:rPr lang="el-GR" sz="2000" dirty="0"/>
              <a:t> </a:t>
            </a:r>
            <a:endParaRPr lang="en-US" sz="2000" dirty="0"/>
          </a:p>
          <a:p>
            <a:pPr fontAlgn="base"/>
            <a:endParaRPr lang="el-GR" sz="2000" dirty="0"/>
          </a:p>
          <a:p>
            <a:pPr fontAlgn="base"/>
            <a:r>
              <a:rPr lang="el-GR" sz="2000" dirty="0"/>
              <a:t>Οι εποπτικές διερευνήσεις έδειξαν ότι, ενώ ορισμένες τράπεζες έχουν ήδη σημειώσει ικανοποιητική πρόοδο όσον αφορά τον ψηφιακό μετασχηματισμό τους, άλλες δεν έχουν διαθέσει τους απαραίτητους πόρους για την επίτευξη των στόχων τους. </a:t>
            </a:r>
            <a:endParaRPr lang="en-US" sz="2000" dirty="0"/>
          </a:p>
          <a:p>
            <a:pPr fontAlgn="base"/>
            <a:endParaRPr lang="el-GR" sz="2000" dirty="0"/>
          </a:p>
          <a:p>
            <a:pPr fontAlgn="base"/>
            <a:r>
              <a:rPr lang="el-GR" sz="2000" dirty="0"/>
              <a:t>Επιπλέον, οι αυξανόμενες </a:t>
            </a:r>
            <a:r>
              <a:rPr lang="el-GR" sz="2000" b="1" dirty="0" err="1"/>
              <a:t>κυβερνοαπειλές</a:t>
            </a:r>
            <a:r>
              <a:rPr lang="el-GR" sz="2000" dirty="0"/>
              <a:t>, που τροφοδοτούνται από τις τρέχουσες γεωπολιτικές εντάσεις, και η αυξανόμενη εξάρτηση από τρίτους </a:t>
            </a:r>
            <a:r>
              <a:rPr lang="el-GR" sz="2000" dirty="0" err="1"/>
              <a:t>παρόχους</a:t>
            </a:r>
            <a:r>
              <a:rPr lang="el-GR" sz="2000" dirty="0"/>
              <a:t> υπηρεσιών υπογραμμίζουν την ανάγκη οι τράπεζες να παραμένουν ανθεκτικές και να διασφαλίζουν τη συνέχεια των κρίσιμων υπηρεσιών τους, ακόμη και σε περίπτωση σοβαρών διαταράξεων της λειτουργίας τους. </a:t>
            </a:r>
            <a:endParaRPr lang="en-US" sz="2000" dirty="0"/>
          </a:p>
          <a:p>
            <a:pPr fontAlgn="base"/>
            <a:endParaRPr lang="el-GR" sz="2000" dirty="0"/>
          </a:p>
          <a:p>
            <a:pPr fontAlgn="base"/>
            <a:r>
              <a:rPr lang="el-GR" sz="2000" dirty="0"/>
              <a:t>Υπό τις συνθήκες αυτές και παράλληλα με τις εποπτικές δραστηριότητες που αναλαμβάνονται στο πλαίσιο αυτών των προτεραιοτήτων, θα ζητηθεί από τις τράπεζες τους προσεχείς μήνες να αποδείξουν την ικανότητά τους να αντιδρούν σε τέτοιου είδους αντίξοα γεγονότα και να ανακάμπτουν από αυτά.</a:t>
            </a:r>
          </a:p>
          <a:p>
            <a:pPr fontAlgn="base"/>
            <a:endParaRPr lang="el-GR" sz="2000" dirty="0"/>
          </a:p>
        </p:txBody>
      </p:sp>
    </p:spTree>
    <p:extLst>
      <p:ext uri="{BB962C8B-B14F-4D97-AF65-F5344CB8AC3E}">
        <p14:creationId xmlns:p14="http://schemas.microsoft.com/office/powerpoint/2010/main" val="3032486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9322614"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sp>
        <p:nvSpPr>
          <p:cNvPr id="4" name="Rectangle 3"/>
          <p:cNvSpPr/>
          <p:nvPr/>
        </p:nvSpPr>
        <p:spPr>
          <a:xfrm>
            <a:off x="172636" y="1229360"/>
            <a:ext cx="11689164" cy="3785652"/>
          </a:xfrm>
          <a:prstGeom prst="rect">
            <a:avLst/>
          </a:prstGeom>
        </p:spPr>
        <p:txBody>
          <a:bodyPr wrap="square">
            <a:spAutoFit/>
          </a:bodyPr>
          <a:lstStyle/>
          <a:p>
            <a:pPr fontAlgn="base"/>
            <a:r>
              <a:rPr lang="el-GR" sz="2400" dirty="0"/>
              <a:t>Στο πλαίσιο των εποπτικών προτεραιοτήτων του ΕΕΜ για την περίοδο 2024-2026, θα ζητηθεί πρωτίστως από τα εποπτευόμενα ιδρύματα </a:t>
            </a:r>
          </a:p>
          <a:p>
            <a:pPr fontAlgn="base"/>
            <a:endParaRPr lang="el-GR" sz="2400" dirty="0"/>
          </a:p>
          <a:p>
            <a:pPr marL="457200" indent="-457200" fontAlgn="base">
              <a:buFont typeface="+mj-lt"/>
              <a:buAutoNum type="arabicPeriod"/>
            </a:pPr>
            <a:r>
              <a:rPr lang="el-GR" sz="2400" dirty="0"/>
              <a:t>να ενισχύσουν την </a:t>
            </a:r>
            <a:r>
              <a:rPr lang="el-GR" sz="2400" b="1" dirty="0"/>
              <a:t>ανθεκτικότητά</a:t>
            </a:r>
            <a:r>
              <a:rPr lang="el-GR" sz="2400" dirty="0"/>
              <a:t> τους σε άμεσες </a:t>
            </a:r>
            <a:r>
              <a:rPr lang="el-GR" sz="2400" dirty="0" err="1"/>
              <a:t>μακροχρηματοπιστωτικές</a:t>
            </a:r>
            <a:r>
              <a:rPr lang="el-GR" sz="2400" dirty="0"/>
              <a:t> και γεωπολιτικές διαταραχές (προτεραιότητα 1), </a:t>
            </a:r>
          </a:p>
          <a:p>
            <a:pPr marL="457200" indent="-457200" fontAlgn="base">
              <a:buFont typeface="+mj-lt"/>
              <a:buAutoNum type="arabicPeriod"/>
            </a:pPr>
            <a:r>
              <a:rPr lang="el-GR" sz="2400" dirty="0"/>
              <a:t>να επιταχύνουν την αποτελεσματική διόρθωση των ελλείψεων όσον αφορά τη </a:t>
            </a:r>
            <a:r>
              <a:rPr lang="el-GR" sz="2400" b="1" dirty="0"/>
              <a:t>διακυβέρνηση και τη διαχείριση των κλιματικών και περιβαλλοντικών κινδύνων </a:t>
            </a:r>
            <a:r>
              <a:rPr lang="el-GR" sz="2400" dirty="0"/>
              <a:t>(προτεραιότητα 2) </a:t>
            </a:r>
          </a:p>
          <a:p>
            <a:pPr marL="457200" indent="-457200" fontAlgn="base">
              <a:buFont typeface="+mj-lt"/>
              <a:buAutoNum type="arabicPeriod"/>
            </a:pPr>
            <a:r>
              <a:rPr lang="el-GR" sz="2400" dirty="0"/>
              <a:t>και να σημειώσουν περαιτέρω πρόοδο ως προς τον </a:t>
            </a:r>
            <a:r>
              <a:rPr lang="el-GR" sz="2400" b="1" dirty="0"/>
              <a:t>ψηφιακό μετασχηματισμό </a:t>
            </a:r>
            <a:r>
              <a:rPr lang="el-GR" sz="2400" dirty="0"/>
              <a:t>τους και τη δημιουργία εύρωστων πλαισίων επιχειρησιακής ανθεκτικότητας (προτεραιότητα 3). </a:t>
            </a:r>
            <a:endParaRPr lang="el-GR" sz="2400" i="1" dirty="0"/>
          </a:p>
        </p:txBody>
      </p:sp>
    </p:spTree>
    <p:extLst>
      <p:ext uri="{BB962C8B-B14F-4D97-AF65-F5344CB8AC3E}">
        <p14:creationId xmlns:p14="http://schemas.microsoft.com/office/powerpoint/2010/main" val="3696723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a:t>Εποπτικές Προτεραιότητες 2024-2026</a:t>
            </a:r>
          </a:p>
        </p:txBody>
      </p:sp>
      <p:pic>
        <p:nvPicPr>
          <p:cNvPr id="2" name="Picture 1"/>
          <p:cNvPicPr>
            <a:picLocks noChangeAspect="1"/>
          </p:cNvPicPr>
          <p:nvPr/>
        </p:nvPicPr>
        <p:blipFill>
          <a:blip r:embed="rId3"/>
          <a:stretch>
            <a:fillRect/>
          </a:stretch>
        </p:blipFill>
        <p:spPr>
          <a:xfrm>
            <a:off x="2757021" y="889000"/>
            <a:ext cx="6310779" cy="5748818"/>
          </a:xfrm>
          <a:prstGeom prst="rect">
            <a:avLst/>
          </a:prstGeom>
        </p:spPr>
      </p:pic>
    </p:spTree>
    <p:extLst>
      <p:ext uri="{BB962C8B-B14F-4D97-AF65-F5344CB8AC3E}">
        <p14:creationId xmlns:p14="http://schemas.microsoft.com/office/powerpoint/2010/main" val="3923017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a:t>Τραπεζική Ένωση</a:t>
            </a:r>
          </a:p>
        </p:txBody>
      </p:sp>
      <p:sp>
        <p:nvSpPr>
          <p:cNvPr id="6" name="Rectangle 5"/>
          <p:cNvSpPr/>
          <p:nvPr/>
        </p:nvSpPr>
        <p:spPr>
          <a:xfrm>
            <a:off x="227786" y="1229360"/>
            <a:ext cx="11467482" cy="5078313"/>
          </a:xfrm>
          <a:prstGeom prst="rect">
            <a:avLst/>
          </a:prstGeom>
        </p:spPr>
        <p:txBody>
          <a:bodyPr wrap="square">
            <a:spAutoFit/>
          </a:bodyPr>
          <a:lstStyle/>
          <a:p>
            <a:r>
              <a:rPr lang="el-GR" dirty="0"/>
              <a:t>Η τραπεζική ένωση είναι ένα σημαντικό βήμα προς μια ουσιαστική Οικονομική και Νομισματική Ένωση. Καθιστά δυνατή τη συνεπή εφαρμογή των τραπεζικών κανόνων της ΕΕ στις συμμετέχουσες χώρες. Με την υιοθέτηση νέων διαδικασιών και μέσων λήψης αποφάσεων δημιουργείται μια ενοποιημένη τραπεζική αγορά που χαρακτηρίζεται από μεγαλύτερη διαφάνεια και ενισχυμένη ασφάλεια.</a:t>
            </a:r>
          </a:p>
          <a:p>
            <a:r>
              <a:rPr lang="el-GR" b="1" dirty="0"/>
              <a:t>Γιατί χρειάζεται η τραπεζική ένωση;</a:t>
            </a:r>
          </a:p>
          <a:p>
            <a:r>
              <a:rPr lang="el-GR" dirty="0"/>
              <a:t>Η χρηματοπιστωτική κρίση του 2008 και η επακόλουθη κρίση δημόσιου χρέους κατέδειξαν την ανάγκη για μια τραπεζική ένωση. Συγκεκριμένα, έγινε σαφές ότι, ιδίως σε μια νομισματική ένωση όπως η ζώνη του ευρώ, τα προβλήματα που προκύπτουν λόγω της ύπαρξης στενών δεσμών μεταξύ των δημόσιων οικονομικών και του τραπεζικού τομέα μπορούν εύκολα να μεταδοθούν εκτός εθνικών συνόρων και να προκαλέσουν αναταραχή στον χρηματοπιστωτικό τομέα και άλλων χωρών της ΕΕ.</a:t>
            </a:r>
          </a:p>
          <a:p>
            <a:r>
              <a:rPr lang="el-GR" b="1" dirty="0"/>
              <a:t>Η τραπεζική ένωση αποβλέπει σε έναν ευρωπαϊκό τραπεζικό τομέα ο οποίος θα είναι:</a:t>
            </a:r>
          </a:p>
          <a:p>
            <a:pPr marL="285750" indent="-285750">
              <a:buFont typeface="Arial" panose="020B0604020202020204" pitchFamily="34" charset="0"/>
              <a:buChar char="•"/>
            </a:pPr>
            <a:r>
              <a:rPr lang="el-GR" dirty="0"/>
              <a:t>πιο διαφανής με τη συνεπή εφαρμογή κοινών κανόνων και διοικητικών προτύπων για την εποπτεία, την ανάκαμψη και την εξυγίανση των τραπεζών</a:t>
            </a:r>
          </a:p>
          <a:p>
            <a:pPr marL="285750" indent="-285750">
              <a:buFont typeface="Arial" panose="020B0604020202020204" pitchFamily="34" charset="0"/>
              <a:buChar char="•"/>
            </a:pPr>
            <a:r>
              <a:rPr lang="el-GR" dirty="0"/>
              <a:t>Ενοποιημένος με την ισότιμη μεταχείριση εθνικών και διασυνοριακών τραπεζικών δραστηριοτήτων και την αποσύνδεση της οικονομικής ευρωστίας των τραπεζών από την κατάσταση των δημόσιων οικονομικών των χωρών στις οποίες αυτές είναι εγκατεστημένες </a:t>
            </a:r>
            <a:endParaRPr lang="en-US" dirty="0"/>
          </a:p>
          <a:p>
            <a:pPr marL="285750" indent="-285750">
              <a:buFont typeface="Arial" panose="020B0604020202020204" pitchFamily="34" charset="0"/>
              <a:buChar char="•"/>
            </a:pPr>
            <a:r>
              <a:rPr lang="el-GR" dirty="0"/>
              <a:t>πιο ασφαλής με την έγκαιρη παρέμβαση σε περίπτωση που οι τράπεζες αντιμετωπίζουν προβλήματα ούτως ώστε να αποτρέπεται η πτώχευσή τους και, εφόσον κρίνεται αναγκαίο, με την αποτελεσματική εξυγίανση των τραπεζών</a:t>
            </a:r>
          </a:p>
        </p:txBody>
      </p:sp>
    </p:spTree>
    <p:extLst>
      <p:ext uri="{BB962C8B-B14F-4D97-AF65-F5344CB8AC3E}">
        <p14:creationId xmlns:p14="http://schemas.microsoft.com/office/powerpoint/2010/main" val="3858545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a:t>Τραπεζική Ένωση</a:t>
            </a:r>
          </a:p>
        </p:txBody>
      </p:sp>
      <p:sp>
        <p:nvSpPr>
          <p:cNvPr id="6" name="Rectangle 5"/>
          <p:cNvSpPr/>
          <p:nvPr/>
        </p:nvSpPr>
        <p:spPr>
          <a:xfrm>
            <a:off x="434105" y="987891"/>
            <a:ext cx="10837062" cy="6186309"/>
          </a:xfrm>
          <a:prstGeom prst="rect">
            <a:avLst/>
          </a:prstGeom>
        </p:spPr>
        <p:txBody>
          <a:bodyPr wrap="square">
            <a:spAutoFit/>
          </a:bodyPr>
          <a:lstStyle/>
          <a:p>
            <a:r>
              <a:rPr lang="el-GR" b="1" dirty="0"/>
              <a:t>Η τραπεζική ένωση στηρίζεται σε δύο πυλώνες:</a:t>
            </a:r>
          </a:p>
          <a:p>
            <a:pPr marL="285750" indent="-285750">
              <a:buFont typeface="Arial" panose="020B0604020202020204" pitchFamily="34" charset="0"/>
              <a:buChar char="•"/>
            </a:pPr>
            <a:r>
              <a:rPr lang="el-GR" dirty="0"/>
              <a:t>τον Ενιαίο Εποπτικό Μηχανισμό και</a:t>
            </a:r>
          </a:p>
          <a:p>
            <a:pPr marL="285750" indent="-285750">
              <a:buFont typeface="Arial" panose="020B0604020202020204" pitchFamily="34" charset="0"/>
              <a:buChar char="•"/>
            </a:pPr>
            <a:r>
              <a:rPr lang="el-GR" dirty="0"/>
              <a:t>τον Ενιαίο Μηχανισμό Εξυγίανσης.</a:t>
            </a:r>
          </a:p>
          <a:p>
            <a:r>
              <a:rPr lang="el-GR" dirty="0"/>
              <a:t>Οι δύο αυτοί πυλώνες βασίζονται με τη σειρά τους στο ενιαίο εγχειρίδιο κανόνων οι οποίοι εφαρμόζονται σε όλες τις χώρες της ΕΕ.</a:t>
            </a:r>
          </a:p>
          <a:p>
            <a:endParaRPr lang="el-GR" dirty="0"/>
          </a:p>
          <a:p>
            <a:r>
              <a:rPr lang="el-GR" b="1" dirty="0"/>
              <a:t>Ενιαίος Εποπτικός Μηχανισμός</a:t>
            </a:r>
          </a:p>
          <a:p>
            <a:r>
              <a:rPr lang="el-GR" dirty="0"/>
              <a:t>Ο Ενιαίος Εποπτικός Μηχανισμός είναι ένα νέο σύστημα τραπεζικής εποπτείας για την Ευρώπη. Περιλαμβάνει την ΕΚΤ και τις εθνικές εποπτικές αρχές των συμμετεχουσών χωρών.</a:t>
            </a:r>
          </a:p>
          <a:p>
            <a:endParaRPr lang="el-GR" dirty="0"/>
          </a:p>
          <a:p>
            <a:r>
              <a:rPr lang="el-GR" b="1" dirty="0"/>
              <a:t>Ενιαίος Μηχανισμός Εξυγίανσης</a:t>
            </a:r>
          </a:p>
          <a:p>
            <a:r>
              <a:rPr lang="el-GR" dirty="0"/>
              <a:t>Βασικός σκοπός του Ενιαίου Μηχανισμού Εξυγίανσης είναι να διασφαλίζει την αποτελεσματική εξυγίανση τραπεζών υπό πτώχευση, ελαχιστοποιώντας το κόστος για τους φορολογουμένους και για την πραγματική οικονομία. Με τη λειτουργία Ενιαίου Συμβουλίου Εξυγίανσης θα επισπεύδονται οι διαδικασίες λήψης αποφάσεων, ούτως ώστε η εξυγίανση μιας τράπεζας να μπορεί να γίνει μέσα σε ένα Σαββατοκύριακο. Ως εποπτική αρχή, η ΕΚΤ θα διαδραματίζει σημαντικό ρόλο στη λήψη απόφασης για το αν μια τράπεζα τελεί υπό πτώχευση ή αν είναι αντιμέτωπη με τέτοιο ενδεχόμενο.</a:t>
            </a:r>
          </a:p>
          <a:p>
            <a:endParaRPr lang="el-GR" dirty="0"/>
          </a:p>
          <a:p>
            <a:pPr marL="285750" indent="-285750">
              <a:buFont typeface="Arial" panose="020B0604020202020204" pitchFamily="34" charset="0"/>
              <a:buChar char="•"/>
            </a:pPr>
            <a:r>
              <a:rPr lang="el-GR" dirty="0"/>
              <a:t>Το κόστος των μέτρων εξυγίανσης θα καλύπτεται από Ενιαίο Ταμείο Εξυγίανσης, χρηματοδοτούμενο από εισφορές των τραπεζών.</a:t>
            </a:r>
          </a:p>
          <a:p>
            <a:endParaRPr lang="el-GR" dirty="0"/>
          </a:p>
          <a:p>
            <a:endParaRPr lang="el-GR" dirty="0"/>
          </a:p>
        </p:txBody>
      </p:sp>
    </p:spTree>
    <p:extLst>
      <p:ext uri="{BB962C8B-B14F-4D97-AF65-F5344CB8AC3E}">
        <p14:creationId xmlns:p14="http://schemas.microsoft.com/office/powerpoint/2010/main" val="286572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a:t>Τραπεζική Ένωση</a:t>
            </a:r>
          </a:p>
        </p:txBody>
      </p:sp>
      <p:sp>
        <p:nvSpPr>
          <p:cNvPr id="6" name="Rectangle 5"/>
          <p:cNvSpPr/>
          <p:nvPr/>
        </p:nvSpPr>
        <p:spPr>
          <a:xfrm>
            <a:off x="330818" y="1407572"/>
            <a:ext cx="10837062" cy="3139321"/>
          </a:xfrm>
          <a:prstGeom prst="rect">
            <a:avLst/>
          </a:prstGeom>
        </p:spPr>
        <p:txBody>
          <a:bodyPr wrap="square">
            <a:spAutoFit/>
          </a:bodyPr>
          <a:lstStyle/>
          <a:p>
            <a:endParaRPr lang="el-GR" dirty="0"/>
          </a:p>
          <a:p>
            <a:r>
              <a:rPr lang="el-GR" b="1" dirty="0"/>
              <a:t>Ενιαίο εγχειρίδιο κανόνων</a:t>
            </a:r>
          </a:p>
          <a:p>
            <a:r>
              <a:rPr lang="el-GR" dirty="0"/>
              <a:t>Σε αυτό το σύνολο κανόνων καθορίζονται νομικά και διοικητικά πρότυπα για την πιο αποτελεσματική ρύθμιση, εποπτεία και διαχείριση του χρηματοπιστωτικού τομέα σε όλες τις χώρες της ΕΕ. Οι κανόνες αφορούν μεταξύ άλλων τις κεφαλαιακές απαιτήσεις, τις διαδικασίες ανάκαμψης και εξυγίανσης, καθώς και ένα σύστημα εναρμονισμένων εθνικών σχημάτων εγγύησης των καταθέσεων.</a:t>
            </a:r>
          </a:p>
          <a:p>
            <a:endParaRPr lang="el-GR" dirty="0"/>
          </a:p>
          <a:p>
            <a:r>
              <a:rPr lang="el-GR" dirty="0"/>
              <a:t>Η δέσμη των νομοθετικών διατάξεων της ΕΕ που περιέχονται στο ενιαίο εγχειρίδιο κανόνων εφαρμόζεται σε όλες τις χώρες της ΕΕ. Η τραπεζική ένωση διασφαλίζει τη συνεπή εφαρμογή αυτών των κανόνων σε ολόκληρη τη ζώνη του ευρώ και σε άλλες συμμετέχουσες χώρες.</a:t>
            </a:r>
          </a:p>
          <a:p>
            <a:endParaRPr lang="el-GR" dirty="0"/>
          </a:p>
        </p:txBody>
      </p:sp>
    </p:spTree>
    <p:extLst>
      <p:ext uri="{BB962C8B-B14F-4D97-AF65-F5344CB8AC3E}">
        <p14:creationId xmlns:p14="http://schemas.microsoft.com/office/powerpoint/2010/main" val="286826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5598392" cy="646331"/>
          </a:xfrm>
          <a:prstGeom prst="rect">
            <a:avLst/>
          </a:prstGeom>
        </p:spPr>
        <p:txBody>
          <a:bodyPr wrap="none">
            <a:spAutoFit/>
          </a:bodyPr>
          <a:lstStyle/>
          <a:p>
            <a:pPr fontAlgn="base"/>
            <a:r>
              <a:rPr lang="el-GR" sz="3600" b="1" dirty="0"/>
              <a:t>Ποιος είναι ο ρόλος της ΕΚΤ;</a:t>
            </a:r>
          </a:p>
        </p:txBody>
      </p:sp>
      <p:sp>
        <p:nvSpPr>
          <p:cNvPr id="2" name="Rectangle 1"/>
          <p:cNvSpPr/>
          <p:nvPr/>
        </p:nvSpPr>
        <p:spPr>
          <a:xfrm>
            <a:off x="723900" y="1515337"/>
            <a:ext cx="10464800" cy="4579715"/>
          </a:xfrm>
          <a:prstGeom prst="rect">
            <a:avLst/>
          </a:prstGeom>
        </p:spPr>
        <p:txBody>
          <a:bodyPr wrap="square">
            <a:spAutoFit/>
          </a:bodyPr>
          <a:lstStyle/>
          <a:p>
            <a:pPr marL="342900" indent="-342900" fontAlgn="base">
              <a:buFont typeface="Arial" panose="020B0604020202020204" pitchFamily="34" charset="0"/>
              <a:buChar char="•"/>
            </a:pPr>
            <a:r>
              <a:rPr lang="el-GR" sz="2400" dirty="0"/>
              <a:t>Η ΕΚΤ, ως ανεξάρτητο όργανο της ΕΕ, συντονίζει την τραπεζική εποπτεία από ευρωπαϊκή προοπτική:</a:t>
            </a:r>
          </a:p>
          <a:p>
            <a:pPr marL="914400" lvl="1" indent="-457200" fontAlgn="base">
              <a:buFont typeface="+mj-lt"/>
              <a:buAutoNum type="arabicPeriod"/>
            </a:pPr>
            <a:r>
              <a:rPr lang="el-GR" sz="2400" dirty="0"/>
              <a:t>θεσπίζοντας κοινή προσέγγιση σε ό,τι αφορά την καθημερινή εποπτεία,</a:t>
            </a:r>
          </a:p>
          <a:p>
            <a:pPr marL="914400" lvl="1" indent="-457200" fontAlgn="base">
              <a:buFont typeface="+mj-lt"/>
              <a:buAutoNum type="arabicPeriod"/>
            </a:pPr>
            <a:r>
              <a:rPr lang="el-GR" sz="2400" dirty="0"/>
              <a:t>προβαίνοντας σε εναρμονισμένες εποπτικές ενέργειες και λαμβάνοντας διορθωτικά μέτρα,</a:t>
            </a:r>
          </a:p>
          <a:p>
            <a:pPr marL="914400" lvl="1" indent="-457200" fontAlgn="base">
              <a:buFont typeface="+mj-lt"/>
              <a:buAutoNum type="arabicPeriod"/>
            </a:pPr>
            <a:r>
              <a:rPr lang="el-GR" sz="2400" dirty="0"/>
              <a:t>διασφαλίζοντας τη συνεπή εφαρμογή κανονισμών και πολιτικών εποπτείας.</a:t>
            </a:r>
          </a:p>
          <a:p>
            <a:pPr marL="342900" indent="-342900" fontAlgn="base">
              <a:buFont typeface="Arial" panose="020B0604020202020204" pitchFamily="34" charset="0"/>
              <a:buChar char="•"/>
            </a:pPr>
            <a:r>
              <a:rPr lang="el-GR" sz="2400" dirty="0"/>
              <a:t>Η ΕΚΤ, σε συνεργασία με τις εθνικές εποπτικές αρχές, είναι υπεύθυνη να διασφαλίζει ότι η ευρωπαϊκή τραπεζική εποπτεία είναι αποτελεσματική και συνεπής.</a:t>
            </a:r>
          </a:p>
          <a:p>
            <a:pPr fontAlgn="base"/>
            <a:endParaRPr lang="el-GR" sz="2400" dirty="0"/>
          </a:p>
          <a:p>
            <a:pPr fontAlgn="base">
              <a:lnSpc>
                <a:spcPct val="115000"/>
              </a:lnSpc>
              <a:spcAft>
                <a:spcPts val="2250"/>
              </a:spcAft>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158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3622274" cy="646331"/>
          </a:xfrm>
          <a:prstGeom prst="rect">
            <a:avLst/>
          </a:prstGeom>
        </p:spPr>
        <p:txBody>
          <a:bodyPr wrap="none">
            <a:spAutoFit/>
          </a:bodyPr>
          <a:lstStyle/>
          <a:p>
            <a:pPr fontAlgn="base"/>
            <a:r>
              <a:rPr lang="el-GR" sz="3600" b="1" dirty="0"/>
              <a:t>Εποπτικά Όργανα</a:t>
            </a:r>
          </a:p>
        </p:txBody>
      </p:sp>
      <p:pic>
        <p:nvPicPr>
          <p:cNvPr id="4" name="Picture 3"/>
          <p:cNvPicPr>
            <a:picLocks noChangeAspect="1"/>
          </p:cNvPicPr>
          <p:nvPr/>
        </p:nvPicPr>
        <p:blipFill>
          <a:blip r:embed="rId3"/>
          <a:stretch>
            <a:fillRect/>
          </a:stretch>
        </p:blipFill>
        <p:spPr>
          <a:xfrm>
            <a:off x="2336800" y="1156466"/>
            <a:ext cx="6228252" cy="5400072"/>
          </a:xfrm>
          <a:prstGeom prst="rect">
            <a:avLst/>
          </a:prstGeom>
        </p:spPr>
      </p:pic>
    </p:spTree>
    <p:extLst>
      <p:ext uri="{BB962C8B-B14F-4D97-AF65-F5344CB8AC3E}">
        <p14:creationId xmlns:p14="http://schemas.microsoft.com/office/powerpoint/2010/main" val="204172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489627" cy="646331"/>
          </a:xfrm>
          <a:prstGeom prst="rect">
            <a:avLst/>
          </a:prstGeom>
        </p:spPr>
        <p:txBody>
          <a:bodyPr wrap="none">
            <a:spAutoFit/>
          </a:bodyPr>
          <a:lstStyle/>
          <a:p>
            <a:pPr fontAlgn="base"/>
            <a:r>
              <a:rPr lang="el-GR" sz="3600" b="1" dirty="0"/>
              <a:t>Αρμοδιότητες της ΕΚΤ</a:t>
            </a:r>
          </a:p>
        </p:txBody>
      </p:sp>
      <p:sp>
        <p:nvSpPr>
          <p:cNvPr id="2" name="Rectangle 1"/>
          <p:cNvSpPr/>
          <p:nvPr/>
        </p:nvSpPr>
        <p:spPr>
          <a:xfrm>
            <a:off x="723899" y="1515337"/>
            <a:ext cx="11241089" cy="5687711"/>
          </a:xfrm>
          <a:prstGeom prst="rect">
            <a:avLst/>
          </a:prstGeom>
        </p:spPr>
        <p:txBody>
          <a:bodyPr wrap="square">
            <a:spAutoFit/>
          </a:bodyPr>
          <a:lstStyle/>
          <a:p>
            <a:pPr fontAlgn="base"/>
            <a:r>
              <a:rPr lang="el-GR" sz="2400" b="1" dirty="0"/>
              <a:t>Οι αρμοδιότητες της ΕΚΤ περιλαμβάνουν:</a:t>
            </a:r>
            <a:endParaRPr lang="el-GR" sz="2400" dirty="0"/>
          </a:p>
          <a:p>
            <a:pPr marL="342900" lvl="0" indent="-342900" fontAlgn="base">
              <a:buFont typeface="Arial" panose="020B0604020202020204" pitchFamily="34" charset="0"/>
              <a:buChar char="•"/>
            </a:pPr>
            <a:r>
              <a:rPr lang="el-GR" sz="2400" dirty="0"/>
              <a:t>τη διενέργεια εποπτικών ελέγχων, </a:t>
            </a:r>
          </a:p>
          <a:p>
            <a:pPr marL="342900" lvl="0" indent="-342900" fontAlgn="base">
              <a:buFont typeface="Arial" panose="020B0604020202020204" pitchFamily="34" charset="0"/>
              <a:buChar char="•"/>
            </a:pPr>
            <a:r>
              <a:rPr lang="el-GR" sz="2400" dirty="0"/>
              <a:t>επιτόπιων επιθεωρήσεων και ερευνών,</a:t>
            </a:r>
          </a:p>
          <a:p>
            <a:pPr marL="342900" lvl="0" indent="-342900" fontAlgn="base">
              <a:buFont typeface="Arial" panose="020B0604020202020204" pitchFamily="34" charset="0"/>
              <a:buChar char="•"/>
            </a:pPr>
            <a:r>
              <a:rPr lang="el-GR" sz="2400" dirty="0"/>
              <a:t>τη χορήγηση ή την ανάκληση αδειών λειτουργίας τραπεζών,</a:t>
            </a:r>
          </a:p>
          <a:p>
            <a:pPr marL="342900" lvl="0" indent="-342900" fontAlgn="base">
              <a:buFont typeface="Arial" panose="020B0604020202020204" pitchFamily="34" charset="0"/>
              <a:buChar char="•"/>
            </a:pPr>
            <a:r>
              <a:rPr lang="el-GR" sz="2400" dirty="0"/>
              <a:t>την αξιολόγηση της απόκτησης και της διάθεσης </a:t>
            </a:r>
            <a:r>
              <a:rPr lang="el-GR" sz="2400" u="sng" dirty="0">
                <a:hlinkClick r:id="rId3"/>
              </a:rPr>
              <a:t>ειδικών συμμετοχών</a:t>
            </a:r>
            <a:r>
              <a:rPr lang="el-GR" sz="2400" baseline="30000" dirty="0"/>
              <a:t>1</a:t>
            </a:r>
            <a:r>
              <a:rPr lang="el-GR" sz="2400" dirty="0"/>
              <a:t>από τις τράπεζες, </a:t>
            </a:r>
          </a:p>
          <a:p>
            <a:pPr marL="342900" lvl="0" indent="-342900" fontAlgn="base">
              <a:buFont typeface="Arial" panose="020B0604020202020204" pitchFamily="34" charset="0"/>
              <a:buChar char="•"/>
            </a:pPr>
            <a:r>
              <a:rPr lang="el-GR" sz="2400" dirty="0"/>
              <a:t>τη διασφάλιση της συμμόρφωσης με τους κανόνες προληπτικής εποπτείας της ΕΕ, </a:t>
            </a:r>
          </a:p>
          <a:p>
            <a:pPr marL="342900" lvl="0" indent="-342900" fontAlgn="base">
              <a:buFont typeface="Arial" panose="020B0604020202020204" pitchFamily="34" charset="0"/>
              <a:buChar char="•"/>
            </a:pPr>
            <a:r>
              <a:rPr lang="el-GR" sz="2400" dirty="0"/>
              <a:t>τον καθορισμό αυστηρότερων κεφαλαιακών απαιτήσεων («κεφαλαιακά αποθέματα ασφαλείας») προκειμένου να αντιμετωπίζονται τυχόν χρηματοοικονομικοί κίνδυνοι.</a:t>
            </a:r>
          </a:p>
          <a:p>
            <a:pPr lvl="0" fontAlgn="base"/>
            <a:endParaRPr lang="el-GR" sz="2400" dirty="0"/>
          </a:p>
          <a:p>
            <a:pPr lvl="0" fontAlgn="base"/>
            <a:r>
              <a:rPr lang="el-GR" baseline="30000" dirty="0"/>
              <a:t>1 </a:t>
            </a:r>
            <a:r>
              <a:rPr lang="el-GR" dirty="0"/>
              <a:t>Η συμμετοχή σε μια τράπεζα μπορεί να </a:t>
            </a:r>
            <a:r>
              <a:rPr lang="el-GR" dirty="0" err="1"/>
              <a:t>περιγραφεί</a:t>
            </a:r>
            <a:r>
              <a:rPr lang="el-GR" dirty="0"/>
              <a:t> ως </a:t>
            </a:r>
            <a:r>
              <a:rPr lang="el-GR" b="1" dirty="0"/>
              <a:t>«ειδική συμμετοχή»</a:t>
            </a:r>
            <a:r>
              <a:rPr lang="el-GR" dirty="0"/>
              <a:t> όταν αντιπροσωπεύει το 10% ή περισσότερο των μετοχών ή/και των δικαιωμάτων ψήφου στην τράπεζα. Επιπλέον, η απόκτηση δικαιωμάτων για τον διορισμό (της πλειοψηφίας) του διοικητικού συμβουλίου ή η απόκτηση άλλων μέσων για την άσκηση σημαντικής επιρροής στη διοίκηση της τράπεζας επίσης εμπίπτει στον ορισμό των ειδικών συμμετοχών.</a:t>
            </a:r>
            <a:endParaRPr lang="el-GR" sz="2400" dirty="0"/>
          </a:p>
          <a:p>
            <a:pPr fontAlgn="base"/>
            <a:endParaRPr lang="el-GR" sz="2400" dirty="0"/>
          </a:p>
          <a:p>
            <a:pPr fontAlgn="base">
              <a:lnSpc>
                <a:spcPct val="115000"/>
              </a:lnSpc>
              <a:spcAft>
                <a:spcPts val="2250"/>
              </a:spcAft>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6926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159472" cy="646331"/>
          </a:xfrm>
          <a:prstGeom prst="rect">
            <a:avLst/>
          </a:prstGeom>
        </p:spPr>
        <p:txBody>
          <a:bodyPr wrap="none">
            <a:spAutoFit/>
          </a:bodyPr>
          <a:lstStyle/>
          <a:p>
            <a:pPr fontAlgn="base"/>
            <a:r>
              <a:rPr lang="el-GR" sz="3600" b="1" dirty="0"/>
              <a:t>Ποιοι εποπτεύονται;</a:t>
            </a:r>
          </a:p>
        </p:txBody>
      </p:sp>
      <p:sp>
        <p:nvSpPr>
          <p:cNvPr id="4" name="Rectangle 3"/>
          <p:cNvSpPr/>
          <p:nvPr/>
        </p:nvSpPr>
        <p:spPr>
          <a:xfrm>
            <a:off x="355600" y="1058962"/>
            <a:ext cx="11609388" cy="4992136"/>
          </a:xfrm>
          <a:prstGeom prst="rect">
            <a:avLst/>
          </a:prstGeom>
        </p:spPr>
        <p:txBody>
          <a:bodyPr wrap="square">
            <a:spAutoFit/>
          </a:bodyPr>
          <a:lstStyle/>
          <a:p>
            <a:pPr fontAlgn="base">
              <a:lnSpc>
                <a:spcPct val="115000"/>
              </a:lnSpc>
              <a:spcBef>
                <a:spcPts val="200"/>
              </a:spcBef>
              <a:spcAft>
                <a:spcPts val="1500"/>
              </a:spcAft>
            </a:pPr>
            <a:r>
              <a:rPr lang="el-GR" sz="2400" b="1" dirty="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Άμεσα εποπτευόμενες τράπεζες</a:t>
            </a:r>
            <a:endParaRPr lang="el-GR" sz="2400" b="1" dirty="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2250"/>
              </a:spcAft>
            </a:pPr>
            <a:r>
              <a:rPr lang="el-GR" sz="2400" dirty="0">
                <a:solidFill>
                  <a:srgbClr val="262626"/>
                </a:solidFill>
                <a:effectLst/>
                <a:latin typeface="Calibri" panose="020F0502020204030204" pitchFamily="34" charset="0"/>
                <a:ea typeface="Times New Roman" panose="02020603050405020304" pitchFamily="18" charset="0"/>
              </a:rPr>
              <a:t>Η ΕΚΤ εποπτεύει άμεσα τις 113 σημαντικές τράπεζες που είναι εγκατεστημένες στις συμμετέχουσες χώρες. Οι τράπεζες αυτές κατέχουν σχεδόν 82% του συνολικού ενεργητικού του τραπεζικού τομέα αυτών των χωρών.</a:t>
            </a:r>
            <a:endParaRPr lang="el-GR" sz="2400" dirty="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dirty="0">
                <a:solidFill>
                  <a:srgbClr val="262626"/>
                </a:solidFill>
                <a:effectLst/>
                <a:latin typeface="Calibri" panose="020F0502020204030204" pitchFamily="34" charset="0"/>
                <a:ea typeface="Times New Roman" panose="02020603050405020304" pitchFamily="18" charset="0"/>
              </a:rPr>
              <a:t>Μια τράπεζα χαρακτηρίζεται σημαντική ή λιγότερο σημαντική βάσει μιας σειράς κριτηρίων.</a:t>
            </a:r>
            <a:endParaRPr lang="el-GR" sz="2400" dirty="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
              </a:rPr>
              <a:t>Μεικτές εποπτικές ομάδες</a:t>
            </a:r>
            <a:endParaRPr lang="el-GR" sz="24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2250"/>
              </a:spcAft>
            </a:pPr>
            <a:r>
              <a:rPr lang="el-GR" sz="2400" dirty="0">
                <a:solidFill>
                  <a:srgbClr val="262626"/>
                </a:solidFill>
                <a:effectLst/>
                <a:latin typeface="Calibri" panose="020F0502020204030204" pitchFamily="34" charset="0"/>
                <a:ea typeface="Times New Roman" panose="02020603050405020304" pitchFamily="18" charset="0"/>
              </a:rPr>
              <a:t>Η συνεχής εποπτεία των σημαντικών τραπεζών διενεργείται από μεικτές εποπτικές ομάδες. Για κάθε σημαντική τράπεζα έχει συσταθεί ειδική μεικτή εποπτική ομάδα, η οποία αποτελείται από μέλη του προσωπικού της ΕΚΤ και των εθνικών εποπτικών αρχών.</a:t>
            </a: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4608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159472" cy="646331"/>
          </a:xfrm>
          <a:prstGeom prst="rect">
            <a:avLst/>
          </a:prstGeom>
        </p:spPr>
        <p:txBody>
          <a:bodyPr wrap="none">
            <a:spAutoFit/>
          </a:bodyPr>
          <a:lstStyle/>
          <a:p>
            <a:pPr fontAlgn="base"/>
            <a:r>
              <a:rPr lang="el-GR" sz="3600" b="1" dirty="0"/>
              <a:t>Ποιοι εποπτεύονται;</a:t>
            </a:r>
          </a:p>
        </p:txBody>
      </p:sp>
      <p:sp>
        <p:nvSpPr>
          <p:cNvPr id="4" name="Rectangle 3"/>
          <p:cNvSpPr/>
          <p:nvPr/>
        </p:nvSpPr>
        <p:spPr>
          <a:xfrm>
            <a:off x="406400" y="1229360"/>
            <a:ext cx="11008218" cy="5642570"/>
          </a:xfrm>
          <a:prstGeom prst="rect">
            <a:avLst/>
          </a:prstGeom>
        </p:spPr>
        <p:txBody>
          <a:bodyPr wrap="square">
            <a:spAutoFit/>
          </a:bodyPr>
          <a:lstStyle/>
          <a:p>
            <a:pPr fontAlgn="base"/>
            <a:r>
              <a:rPr lang="el-GR" sz="2400" b="1" dirty="0"/>
              <a:t>Έμμεσα εποπτευόμενες τράπεζες</a:t>
            </a:r>
          </a:p>
          <a:p>
            <a:pPr fontAlgn="base"/>
            <a:r>
              <a:rPr lang="el-GR" sz="2400" dirty="0"/>
              <a:t>Οι τράπεζες που δεν θεωρούνται σημαντικές είναι γνωστές ως «λιγότερο σημαντικά» ιδρύματα. Υπεύθυνες για την εποπτεία τους παραμένουν οι εθνικές εποπτικές αρχές, οι οποίες συνεργάζονται στενά με την ΕΚΤ.</a:t>
            </a:r>
          </a:p>
          <a:p>
            <a:pPr fontAlgn="base"/>
            <a:r>
              <a:rPr lang="el-GR" sz="2400" dirty="0"/>
              <a:t>Η ΕΚΤ μπορεί ανά πάσα στιγμή να αποφασίσει να αναλάβει την άμεση εποπτεία οποιασδήποτε από αυτές τις τράπεζες, προκειμένου να διασφαλίσει τη συνεπή εφαρμογή υψηλών προτύπων εποπτείας.</a:t>
            </a:r>
          </a:p>
          <a:p>
            <a:pPr fontAlgn="base"/>
            <a:r>
              <a:rPr lang="el-GR" sz="2400" b="1" dirty="0"/>
              <a:t>Ποιες χώρες συμμετέχουν;</a:t>
            </a:r>
          </a:p>
          <a:p>
            <a:pPr fontAlgn="base"/>
            <a:r>
              <a:rPr lang="el-GR" sz="2400" dirty="0"/>
              <a:t>Όλες οι χώρες της ζώνης του ευρώ συμμετέχουν αυτομάτως στην ευρωπαϊκή τραπεζική εποπτεία.</a:t>
            </a:r>
          </a:p>
          <a:p>
            <a:pPr fontAlgn="base"/>
            <a:r>
              <a:rPr lang="el-GR" sz="2400" dirty="0"/>
              <a:t>Δυνατότητα συμμετοχής έχουν και άλλες χώρες της ΕΕ οι οποίες δεν χρησιμοποιούν το ευρώ ως νόμισμά τους. Για τον σκοπό αυτό, οι εθνικές εποπτικές αρχές καθιερώνουν «στενή συνεργασία» με την ΕΚΤ. Η Βουλγαρία συμμετέχει στην ευρωπαϊκή τραπεζική εποπτεία μέσω στενής συνεργασίας από τον Οκτώβριο του 2020.</a:t>
            </a:r>
          </a:p>
          <a:p>
            <a:pPr fontAlgn="base">
              <a:lnSpc>
                <a:spcPct val="115000"/>
              </a:lnSpc>
              <a:spcBef>
                <a:spcPts val="200"/>
              </a:spcBef>
              <a:spcAft>
                <a:spcPts val="15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29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7256602" cy="646331"/>
          </a:xfrm>
          <a:prstGeom prst="rect">
            <a:avLst/>
          </a:prstGeom>
        </p:spPr>
        <p:txBody>
          <a:bodyPr wrap="none">
            <a:spAutoFit/>
          </a:bodyPr>
          <a:lstStyle/>
          <a:p>
            <a:pPr fontAlgn="base"/>
            <a:r>
              <a:rPr lang="el-GR" sz="3600" b="1" dirty="0"/>
              <a:t>Εποπτικές πρακτικές και διαδικασίες</a:t>
            </a:r>
          </a:p>
        </p:txBody>
      </p:sp>
      <p:sp>
        <p:nvSpPr>
          <p:cNvPr id="4" name="Rectangle 3"/>
          <p:cNvSpPr/>
          <p:nvPr/>
        </p:nvSpPr>
        <p:spPr>
          <a:xfrm>
            <a:off x="406400" y="1229360"/>
            <a:ext cx="11008218" cy="4893647"/>
          </a:xfrm>
          <a:prstGeom prst="rect">
            <a:avLst/>
          </a:prstGeom>
        </p:spPr>
        <p:txBody>
          <a:bodyPr wrap="square">
            <a:spAutoFit/>
          </a:bodyPr>
          <a:lstStyle/>
          <a:p>
            <a:pPr fontAlgn="base"/>
            <a:r>
              <a:rPr lang="el-GR" sz="2400" b="1" dirty="0"/>
              <a:t>Εποπτικές πρακτικές</a:t>
            </a:r>
          </a:p>
          <a:p>
            <a:pPr fontAlgn="base"/>
            <a:r>
              <a:rPr lang="el-GR" sz="2400" i="1" dirty="0"/>
              <a:t>Διασφαλίζουμε ότι οι τράπεζες μπορούν να εκπληρώσουν τον ζωτικό ρόλο τους</a:t>
            </a:r>
            <a:endParaRPr lang="el-GR" sz="2400" dirty="0"/>
          </a:p>
          <a:p>
            <a:pPr fontAlgn="base"/>
            <a:r>
              <a:rPr lang="el-GR" sz="2400" dirty="0"/>
              <a:t>Συνεργαζόμαστε με τις εθνικές εποπτικές αρχές για την ασφάλεια και την ευρωστία του τραπεζικού συστήματος στην Ευρώπη. Σε αυτή την ενότητα μπορείτε να μάθετε περισσότερα για τις πρακτικές μας, τις τράπεζες που εποπτεύουμε και τα μέτρα που έχουμε στη διάθεσή μας.</a:t>
            </a:r>
          </a:p>
          <a:p>
            <a:pPr fontAlgn="base"/>
            <a:r>
              <a:rPr lang="el-GR" sz="2400" b="1" dirty="0"/>
              <a:t>Διαδικασία εποπτικού ελέγχου και αξιολόγησης</a:t>
            </a:r>
          </a:p>
          <a:p>
            <a:r>
              <a:rPr lang="el-GR" sz="2400" dirty="0"/>
              <a:t>Ως επόπτες αξιολογούμε τους κινδύνους που αντιμετωπίζουν οι τράπεζες και ελέγχουμε ότι αυτές διαθέτουν τα κατάλληλα εφόδια ώστε να τους διαχειρίζονται αποτελεσματικά. Αυτή η δραστηριότητα ονομάζεται διαδικασία εποπτικού ελέγχου και αξιολόγησης (</a:t>
            </a:r>
            <a:r>
              <a:rPr lang="el-GR" sz="2400" dirty="0" err="1"/>
              <a:t>Supervisory</a:t>
            </a:r>
            <a:r>
              <a:rPr lang="el-GR" sz="2400" dirty="0"/>
              <a:t> Review and </a:t>
            </a:r>
            <a:r>
              <a:rPr lang="el-GR" sz="2400" dirty="0" err="1"/>
              <a:t>Evaluation</a:t>
            </a:r>
            <a:r>
              <a:rPr lang="el-GR" sz="2400" dirty="0"/>
              <a:t> </a:t>
            </a:r>
            <a:r>
              <a:rPr lang="el-GR" sz="2400" dirty="0" err="1"/>
              <a:t>Process</a:t>
            </a:r>
            <a:r>
              <a:rPr lang="el-GR" sz="2400" dirty="0"/>
              <a:t> - </a:t>
            </a:r>
            <a:r>
              <a:rPr lang="el-GR" sz="2400" b="1" dirty="0"/>
              <a:t>SREP</a:t>
            </a:r>
            <a:r>
              <a:rPr lang="el-GR" sz="2400" dirty="0"/>
              <a:t>). Σκοπός της είναι η συνεπής αξιολόγηση του προφίλ κινδύνου των τραπεζών και η λήψη αποφάσεων σχετικά με τα απαραίτητα εποπτικά μέτρα.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22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5717</TotalTime>
  <Words>4234</Words>
  <Application>Microsoft Office PowerPoint</Application>
  <PresentationFormat>Widescreen</PresentationFormat>
  <Paragraphs>337</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Office Theme</vt:lpstr>
      <vt:lpstr>Τραπεζική Εποπτεία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Greece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Τραπεζική Εποπτεία</dc:title>
  <dc:creator>Malliaropulos Dimitrios</dc:creator>
  <cp:lastModifiedBy>MALLIAROPULOS, Dimitrios</cp:lastModifiedBy>
  <cp:revision>17</cp:revision>
  <cp:lastPrinted>2026-01-29T17:06:38Z</cp:lastPrinted>
  <dcterms:created xsi:type="dcterms:W3CDTF">2024-04-25T15:31:29Z</dcterms:created>
  <dcterms:modified xsi:type="dcterms:W3CDTF">2026-01-29T17:06:49Z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2026-01-29T17:06:22Z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af5c2da3-8e3d-435c-87a5-a88ada9fd995</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