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1"/>
    <p:sldMasterId id="2147483706" r:id="rId2"/>
  </p:sldMasterIdLst>
  <p:notesMasterIdLst>
    <p:notesMasterId r:id="rId43"/>
  </p:notesMasterIdLst>
  <p:handoutMasterIdLst>
    <p:handoutMasterId r:id="rId44"/>
  </p:handoutMasterIdLst>
  <p:sldIdLst>
    <p:sldId id="390" r:id="rId3"/>
    <p:sldId id="365" r:id="rId4"/>
    <p:sldId id="304" r:id="rId5"/>
    <p:sldId id="302" r:id="rId6"/>
    <p:sldId id="331" r:id="rId7"/>
    <p:sldId id="332" r:id="rId8"/>
    <p:sldId id="333" r:id="rId9"/>
    <p:sldId id="335" r:id="rId10"/>
    <p:sldId id="336" r:id="rId11"/>
    <p:sldId id="337" r:id="rId12"/>
    <p:sldId id="338" r:id="rId13"/>
    <p:sldId id="391" r:id="rId14"/>
    <p:sldId id="392" r:id="rId15"/>
    <p:sldId id="393" r:id="rId16"/>
    <p:sldId id="339" r:id="rId17"/>
    <p:sldId id="340" r:id="rId18"/>
    <p:sldId id="341" r:id="rId19"/>
    <p:sldId id="342" r:id="rId20"/>
    <p:sldId id="343" r:id="rId21"/>
    <p:sldId id="344" r:id="rId22"/>
    <p:sldId id="346" r:id="rId23"/>
    <p:sldId id="347" r:id="rId24"/>
    <p:sldId id="348" r:id="rId25"/>
    <p:sldId id="349" r:id="rId26"/>
    <p:sldId id="350" r:id="rId27"/>
    <p:sldId id="351" r:id="rId28"/>
    <p:sldId id="389" r:id="rId29"/>
    <p:sldId id="366" r:id="rId30"/>
    <p:sldId id="367" r:id="rId31"/>
    <p:sldId id="368" r:id="rId32"/>
    <p:sldId id="369" r:id="rId33"/>
    <p:sldId id="370" r:id="rId34"/>
    <p:sldId id="371" r:id="rId35"/>
    <p:sldId id="372" r:id="rId36"/>
    <p:sldId id="373" r:id="rId37"/>
    <p:sldId id="374" r:id="rId38"/>
    <p:sldId id="375" r:id="rId39"/>
    <p:sldId id="376" r:id="rId40"/>
    <p:sldId id="377" r:id="rId41"/>
    <p:sldId id="379" r:id="rId42"/>
  </p:sldIdLst>
  <p:sldSz cx="9144000" cy="6858000" type="screen4x3"/>
  <p:notesSz cx="9144000" cy="6858000"/>
  <p:custDataLst>
    <p:tags r:id="rId45"/>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6D0CC"/>
    <a:srgbClr val="FFFFCC"/>
    <a:srgbClr val="FFCC00"/>
    <a:srgbClr val="CC0000"/>
    <a:srgbClr val="000066"/>
    <a:srgbClr val="663300"/>
    <a:srgbClr val="1C1C1C"/>
    <a:srgbClr val="CC9900"/>
    <a:srgbClr val="007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31" autoAdjust="0"/>
    <p:restoredTop sz="86499" autoAdjust="0"/>
  </p:normalViewPr>
  <p:slideViewPr>
    <p:cSldViewPr snapToGrid="0">
      <p:cViewPr varScale="1">
        <p:scale>
          <a:sx n="93" d="100"/>
          <a:sy n="93" d="100"/>
        </p:scale>
        <p:origin x="288" y="84"/>
      </p:cViewPr>
      <p:guideLst>
        <p:guide orient="horz" pos="2160"/>
        <p:guide pos="2880"/>
      </p:guideLst>
    </p:cSldViewPr>
  </p:slideViewPr>
  <p:outlineViewPr>
    <p:cViewPr>
      <p:scale>
        <a:sx n="33" d="100"/>
        <a:sy n="33" d="100"/>
      </p:scale>
      <p:origin x="0" y="-22860"/>
    </p:cViewPr>
  </p:outlineViewPr>
  <p:notesTextViewPr>
    <p:cViewPr>
      <p:scale>
        <a:sx n="100" d="100"/>
        <a:sy n="100" d="100"/>
      </p:scale>
      <p:origin x="0" y="0"/>
    </p:cViewPr>
  </p:notesTextViewPr>
  <p:sorterViewPr>
    <p:cViewPr>
      <p:scale>
        <a:sx n="66" d="100"/>
        <a:sy n="66" d="100"/>
      </p:scale>
      <p:origin x="0" y="10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3971"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3972"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3973"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B7026F9-3819-437D-B98A-C97A0604222E}" type="slidenum">
              <a:rPr lang="en-US"/>
              <a:pPr>
                <a:defRPr/>
              </a:pPr>
              <a:t>‹#›</a:t>
            </a:fld>
            <a:endParaRPr lang="en-US"/>
          </a:p>
        </p:txBody>
      </p:sp>
    </p:spTree>
    <p:extLst>
      <p:ext uri="{BB962C8B-B14F-4D97-AF65-F5344CB8AC3E}">
        <p14:creationId xmlns:p14="http://schemas.microsoft.com/office/powerpoint/2010/main" val="4023830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23"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5"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26"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27"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2627243-4FD6-484B-925E-03A32A5E2EBF}" type="slidenum">
              <a:rPr lang="en-US"/>
              <a:pPr>
                <a:defRPr/>
              </a:pPr>
              <a:t>‹#›</a:t>
            </a:fld>
            <a:endParaRPr lang="en-US"/>
          </a:p>
        </p:txBody>
      </p:sp>
    </p:spTree>
    <p:extLst>
      <p:ext uri="{BB962C8B-B14F-4D97-AF65-F5344CB8AC3E}">
        <p14:creationId xmlns:p14="http://schemas.microsoft.com/office/powerpoint/2010/main" val="6496686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1</a:t>
            </a:fld>
            <a:endParaRPr lang="en-US"/>
          </a:p>
        </p:txBody>
      </p:sp>
    </p:spTree>
    <p:extLst>
      <p:ext uri="{BB962C8B-B14F-4D97-AF65-F5344CB8AC3E}">
        <p14:creationId xmlns:p14="http://schemas.microsoft.com/office/powerpoint/2010/main" val="1824762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Spot FX: Note that ‘immediate’ usually means delivery within one or two business days.</a:t>
            </a:r>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13</a:t>
            </a:fld>
            <a:endParaRPr lang="en-US"/>
          </a:p>
        </p:txBody>
      </p:sp>
    </p:spTree>
    <p:extLst>
      <p:ext uri="{BB962C8B-B14F-4D97-AF65-F5344CB8AC3E}">
        <p14:creationId xmlns:p14="http://schemas.microsoft.com/office/powerpoint/2010/main" val="149223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Spot FX: Note that ‘immediate’ usually means delivery within one or two business days.</a:t>
            </a:r>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14</a:t>
            </a:fld>
            <a:endParaRPr lang="en-US"/>
          </a:p>
        </p:txBody>
      </p:sp>
    </p:spTree>
    <p:extLst>
      <p:ext uri="{BB962C8B-B14F-4D97-AF65-F5344CB8AC3E}">
        <p14:creationId xmlns:p14="http://schemas.microsoft.com/office/powerpoint/2010/main" val="269233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Exchange listed are more regulated, more transparent, and generally involve no default risk for the counterparty.</a:t>
            </a:r>
          </a:p>
          <a:p>
            <a:endParaRPr lang="en-US" altLang="en-US" dirty="0"/>
          </a:p>
          <a:p>
            <a:r>
              <a:rPr lang="en-US" altLang="en-US" dirty="0"/>
              <a:t>OTC derivatives are nonstandard, largely unregulated and may involve substantial counterparty credit risk.</a:t>
            </a:r>
          </a:p>
          <a:p>
            <a:endParaRPr lang="en-US" altLang="en-US" dirty="0"/>
          </a:p>
          <a:p>
            <a:r>
              <a:rPr lang="en-US" altLang="en-US" dirty="0"/>
              <a:t>Forward rate agreements are prearranged loan contracts with the loan terms set now, drawdowns in the future.</a:t>
            </a:r>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16</a:t>
            </a:fld>
            <a:endParaRPr lang="en-US"/>
          </a:p>
        </p:txBody>
      </p:sp>
    </p:spTree>
    <p:extLst>
      <p:ext uri="{BB962C8B-B14F-4D97-AF65-F5344CB8AC3E}">
        <p14:creationId xmlns:p14="http://schemas.microsoft.com/office/powerpoint/2010/main" val="2733332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(Optional slide: Hide if you do not wish to cover this topic)</a:t>
            </a:r>
          </a:p>
          <a:p>
            <a:pPr marL="228600" indent="-228600">
              <a:buFontTx/>
              <a:buAutoNum type="arabicPeriod"/>
              <a:defRPr/>
            </a:pPr>
            <a:r>
              <a:rPr lang="en-US" dirty="0"/>
              <a:t>This helped fuel a ‘credit boom’ that led to unsustainable increases in home prices.  The shadow banking system refers to non-bank FIs who indirectly provide financing for loans buy originating loans or more likely by purchasing securities backed by loans.  Shadow banking allows more rapid growth in credit by increasing the supply of funds available.</a:t>
            </a:r>
          </a:p>
          <a:p>
            <a:pPr marL="228600" indent="-228600">
              <a:buFontTx/>
              <a:buAutoNum type="arabicPeriod"/>
              <a:defRPr/>
            </a:pPr>
            <a:r>
              <a:rPr lang="en-US" dirty="0"/>
              <a:t>When home prices began falling in late 2006, more institutions were affected.</a:t>
            </a:r>
          </a:p>
          <a:p>
            <a:pPr marL="228600" indent="-228600">
              <a:buFontTx/>
              <a:buAutoNum type="arabicPeriod"/>
              <a:defRPr/>
            </a:pPr>
            <a:r>
              <a:rPr lang="en-US" dirty="0"/>
              <a:t>Resulted in a change in culture at some banks as well from a lending culture to a trading culture that was less risk averse.</a:t>
            </a:r>
          </a:p>
          <a:p>
            <a:pPr marL="228600" indent="-228600">
              <a:buFontTx/>
              <a:buAutoNum type="arabicPeriod"/>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r>
              <a:rPr lang="en-US" dirty="0"/>
              <a:t>The instructor may wish to ask students whether it makes sense to blame the instrument or the users.  Warren Buffett has called derivatives, ‘weapons of mass destruction.’  However, used properly they allow market participants to transfer risk to other parties that they themselves do not wish to bear, and allow others lower cost methods to gain exposure to markets.  It does seem reasonable to require greater transparency in OTC derivatives to ensure that players can cover the promises they make.  Derivatives that involve payments of principal, such as credit default swaps, should be required to be traded on an exchange so that there are guarantees of performance and reasonable limits to speculation. </a:t>
            </a:r>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17</a:t>
            </a:fld>
            <a:endParaRPr lang="en-US"/>
          </a:p>
        </p:txBody>
      </p:sp>
    </p:spTree>
    <p:extLst>
      <p:ext uri="{BB962C8B-B14F-4D97-AF65-F5344CB8AC3E}">
        <p14:creationId xmlns:p14="http://schemas.microsoft.com/office/powerpoint/2010/main" val="543981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(Optional slide: Hide if you do not wish to cover this topic)</a:t>
            </a:r>
          </a:p>
          <a:p>
            <a:pPr marL="228600" indent="-228600">
              <a:buFontTx/>
              <a:buAutoNum type="arabicPeriod"/>
              <a:defRPr/>
            </a:pPr>
            <a:r>
              <a:rPr lang="en-US" dirty="0"/>
              <a:t>Led to overall large declines in home prices nationwide.  Houses are illiquid assets and falling home values are a drag on economic growth.  Millions of homeowners are ‘underwater,’ owing more on their homes than their current market value.  </a:t>
            </a:r>
          </a:p>
          <a:p>
            <a:pPr marL="228600" indent="-228600">
              <a:buFontTx/>
              <a:buAutoNum type="arabicPeriod"/>
              <a:defRPr/>
            </a:pPr>
            <a:r>
              <a:rPr lang="en-US" dirty="0"/>
              <a:t>Much of the wealth loss may be temporary over the long term, but growth declined at a rapid rate during the crisis.  As of 2014 only now </a:t>
            </a:r>
            <a:r>
              <a:rPr lang="en-US" dirty="0" err="1"/>
              <a:t>beginnin</a:t>
            </a:r>
            <a:r>
              <a:rPr lang="en-US" dirty="0"/>
              <a:t> to see a return to more normal growth rates of the U.S. economy.</a:t>
            </a:r>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r>
              <a:rPr lang="en-US" dirty="0"/>
              <a:t>The instructor may wish to ask students whether it makes sense to blame the instrument or the users.  Warren Buffett has called derivatives, ‘weapons of mass destruction.’  However, used properly they allow market participants to transfer risk to other parties that they themselves do not wish to bear, and allow others lower cost methods to gain exposure to markets.  It does seem reasonable to require greater transparency in OTC derivatives to ensure that players can cover the promises they make.  Derivatives that involve payments of principal, such as credit default swaps, should be required to be traded on an exchange so that there are guarantees of performance and reasonable limits to speculation. </a:t>
            </a:r>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18</a:t>
            </a:fld>
            <a:endParaRPr lang="en-US"/>
          </a:p>
        </p:txBody>
      </p:sp>
    </p:spTree>
    <p:extLst>
      <p:ext uri="{BB962C8B-B14F-4D97-AF65-F5344CB8AC3E}">
        <p14:creationId xmlns:p14="http://schemas.microsoft.com/office/powerpoint/2010/main" val="3308828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19</a:t>
            </a:fld>
            <a:endParaRPr lang="en-US"/>
          </a:p>
        </p:txBody>
      </p:sp>
    </p:spTree>
    <p:extLst>
      <p:ext uri="{BB962C8B-B14F-4D97-AF65-F5344CB8AC3E}">
        <p14:creationId xmlns:p14="http://schemas.microsoft.com/office/powerpoint/2010/main" val="1522062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Institutions that accept insured deposits must be regulated by the government to offset the government’s liability.  Insured deposits are a low cost source of financing, but the regulatory burden increases these institution’s costs significantly.</a:t>
            </a:r>
          </a:p>
          <a:p>
            <a:r>
              <a:rPr lang="en-US" altLang="en-US" dirty="0"/>
              <a:t>FIs that receive contractual payments, such as life insurers, pension funds and property and casualty insurers have steady premium income to invest.  This allows them to take on more risk in their investment portfolio.  </a:t>
            </a:r>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20</a:t>
            </a:fld>
            <a:endParaRPr lang="en-US"/>
          </a:p>
        </p:txBody>
      </p:sp>
    </p:spTree>
    <p:extLst>
      <p:ext uri="{BB962C8B-B14F-4D97-AF65-F5344CB8AC3E}">
        <p14:creationId xmlns:p14="http://schemas.microsoft.com/office/powerpoint/2010/main" val="3045452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21</a:t>
            </a:fld>
            <a:endParaRPr lang="en-US"/>
          </a:p>
        </p:txBody>
      </p:sp>
    </p:spTree>
    <p:extLst>
      <p:ext uri="{BB962C8B-B14F-4D97-AF65-F5344CB8AC3E}">
        <p14:creationId xmlns:p14="http://schemas.microsoft.com/office/powerpoint/2010/main" val="1865679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Note: savings associations, savings banks and credit unions are often called ‘thrifts.’</a:t>
            </a:r>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23</a:t>
            </a:fld>
            <a:endParaRPr lang="en-US"/>
          </a:p>
        </p:txBody>
      </p:sp>
    </p:spTree>
    <p:extLst>
      <p:ext uri="{BB962C8B-B14F-4D97-AF65-F5344CB8AC3E}">
        <p14:creationId xmlns:p14="http://schemas.microsoft.com/office/powerpoint/2010/main" val="210601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24</a:t>
            </a:fld>
            <a:endParaRPr lang="en-US"/>
          </a:p>
        </p:txBody>
      </p:sp>
    </p:spTree>
    <p:extLst>
      <p:ext uri="{BB962C8B-B14F-4D97-AF65-F5344CB8AC3E}">
        <p14:creationId xmlns:p14="http://schemas.microsoft.com/office/powerpoint/2010/main" val="3515513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2</a:t>
            </a:fld>
            <a:endParaRPr lang="en-US"/>
          </a:p>
        </p:txBody>
      </p:sp>
    </p:spTree>
    <p:extLst>
      <p:ext uri="{BB962C8B-B14F-4D97-AF65-F5344CB8AC3E}">
        <p14:creationId xmlns:p14="http://schemas.microsoft.com/office/powerpoint/2010/main" val="2396987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25</a:t>
            </a:fld>
            <a:endParaRPr lang="en-US"/>
          </a:p>
        </p:txBody>
      </p:sp>
    </p:spTree>
    <p:extLst>
      <p:ext uri="{BB962C8B-B14F-4D97-AF65-F5344CB8AC3E}">
        <p14:creationId xmlns:p14="http://schemas.microsoft.com/office/powerpoint/2010/main" val="1380548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27</a:t>
            </a:fld>
            <a:endParaRPr lang="en-US"/>
          </a:p>
        </p:txBody>
      </p:sp>
    </p:spTree>
    <p:extLst>
      <p:ext uri="{BB962C8B-B14F-4D97-AF65-F5344CB8AC3E}">
        <p14:creationId xmlns:p14="http://schemas.microsoft.com/office/powerpoint/2010/main" val="2861670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28</a:t>
            </a:fld>
            <a:endParaRPr lang="en-US"/>
          </a:p>
        </p:txBody>
      </p:sp>
    </p:spTree>
    <p:extLst>
      <p:ext uri="{BB962C8B-B14F-4D97-AF65-F5344CB8AC3E}">
        <p14:creationId xmlns:p14="http://schemas.microsoft.com/office/powerpoint/2010/main" val="3751591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 2007 Citigroup, Merrill Lynch and Morgan Stanley wrote off $40 billion in bad mortgages. </a:t>
            </a:r>
          </a:p>
          <a:p>
            <a:r>
              <a:rPr lang="en-US" altLang="en-US" dirty="0"/>
              <a:t>The MBS insurer, MBIA, reported a $2.3 billion loss in the fourth quarter of 2007,  Countrywide had to draw down its entire $11.5 billion credit line, leading to a buyout by Bank of America. </a:t>
            </a:r>
          </a:p>
          <a:p>
            <a:endParaRPr lang="en-US" altLang="en-US" dirty="0"/>
          </a:p>
          <a:p>
            <a:r>
              <a:rPr lang="en-US" altLang="en-US" dirty="0"/>
              <a:t>Indy Mac Bank, the largest mortgage lender in the U.S. at the time tried to find additional capital throughout 2007, but could not, and was seized by the FDIC in July 2008 after facing deposit withdrawals of $1.3 billion.   The cost to the FDIC was </a:t>
            </a:r>
            <a:r>
              <a:rPr lang="en-US" altLang="en-US" dirty="0" err="1"/>
              <a:t>betweent</a:t>
            </a:r>
            <a:r>
              <a:rPr lang="en-US" altLang="en-US" dirty="0"/>
              <a:t> $8.5 and $9.4 billion.</a:t>
            </a:r>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30</a:t>
            </a:fld>
            <a:endParaRPr lang="en-US"/>
          </a:p>
        </p:txBody>
      </p:sp>
    </p:spTree>
    <p:extLst>
      <p:ext uri="{BB962C8B-B14F-4D97-AF65-F5344CB8AC3E}">
        <p14:creationId xmlns:p14="http://schemas.microsoft.com/office/powerpoint/2010/main" val="2886959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Lehman had been around for over 150 years, Barclays eventually acquires many of Lehman’s assets.</a:t>
            </a:r>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31</a:t>
            </a:fld>
            <a:endParaRPr lang="en-US"/>
          </a:p>
        </p:txBody>
      </p:sp>
    </p:spTree>
    <p:extLst>
      <p:ext uri="{BB962C8B-B14F-4D97-AF65-F5344CB8AC3E}">
        <p14:creationId xmlns:p14="http://schemas.microsoft.com/office/powerpoint/2010/main" val="396181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Dow drops during the crisis. </a:t>
            </a:r>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32</a:t>
            </a:fld>
            <a:endParaRPr lang="en-US"/>
          </a:p>
        </p:txBody>
      </p:sp>
    </p:spTree>
    <p:extLst>
      <p:ext uri="{BB962C8B-B14F-4D97-AF65-F5344CB8AC3E}">
        <p14:creationId xmlns:p14="http://schemas.microsoft.com/office/powerpoint/2010/main" val="787860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International lending market seizes up.  LIBOR (London Interbank Offer Rate) climbs rapidly.  </a:t>
            </a:r>
          </a:p>
          <a:p>
            <a:r>
              <a:rPr lang="en-US" altLang="en-US" dirty="0"/>
              <a:t>(Institutions intentionally misreport LIBOR to hide default risk from the markets.)</a:t>
            </a:r>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33</a:t>
            </a:fld>
            <a:endParaRPr lang="en-US"/>
          </a:p>
        </p:txBody>
      </p:sp>
    </p:spTree>
    <p:extLst>
      <p:ext uri="{BB962C8B-B14F-4D97-AF65-F5344CB8AC3E}">
        <p14:creationId xmlns:p14="http://schemas.microsoft.com/office/powerpoint/2010/main" val="2642078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8208F50-EF34-4EFE-ABE5-924E0B99651A}" type="slidenum">
              <a:rPr lang="en-US" altLang="en-US" sz="1200" smtClean="0"/>
              <a:pPr/>
              <a:t>3</a:t>
            </a:fld>
            <a:endParaRPr lang="en-US"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65904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280F806-F5DA-4B98-ADAE-BE6477EEB642}" type="slidenum">
              <a:rPr lang="en-US" altLang="en-US" sz="1200" smtClean="0"/>
              <a:pPr/>
              <a:t>4</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74462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smtClean="0"/>
              <a:t>Οι πρωτογενείς αγορές φιλοξενούν τις εκδόσεις νέων χρηματοοικονομικών προϊόντων. Η γραμμή του χρόνου ξεκινάει με τους δανειζόμενους, αυτούς που έχουν ανάγκη από κεφάλαια </a:t>
            </a:r>
            <a:r>
              <a:rPr lang="en-IN" sz="1200" dirty="0" smtClean="0"/>
              <a:t>(</a:t>
            </a:r>
            <a:r>
              <a:rPr lang="el-GR" sz="1200" dirty="0" smtClean="0"/>
              <a:t>Επιχειρήσεις που εκδίδουν </a:t>
            </a:r>
            <a:r>
              <a:rPr lang="el-GR" sz="1200" dirty="0" err="1" smtClean="0"/>
              <a:t>μετοχέςκαι</a:t>
            </a:r>
            <a:r>
              <a:rPr lang="el-GR" sz="1200" dirty="0" smtClean="0"/>
              <a:t> ομόλογα</a:t>
            </a:r>
            <a:r>
              <a:rPr lang="en-IN" sz="1200" dirty="0" smtClean="0"/>
              <a:t>). </a:t>
            </a:r>
            <a:r>
              <a:rPr lang="el-GR" sz="1200" dirty="0" smtClean="0"/>
              <a:t>Τα χρηματοοικονομικά προϊόντα ξεκινούν με την αναδοχή από μια επενδυτική τράπεζα, στην συνέχεια τα χρηματοοικονομικά προϊόντα πηγαίνουν στους επενδυτές που προμηθεύουν το σύστημα με κεφάλαια. Στη συνέχεια, σε αντάλλαγμα των </a:t>
            </a:r>
            <a:r>
              <a:rPr lang="el-GR" sz="1200" dirty="0" err="1" smtClean="0"/>
              <a:t>πωληθέντων</a:t>
            </a:r>
            <a:r>
              <a:rPr lang="el-GR" sz="1200" dirty="0" smtClean="0"/>
              <a:t> χρηματοοικονομικών προϊόντων τα κεφάλαια ρέουν πίσω στην επενδυτική τράπεζα και στις επιχειρήσεις που εκδίδουν ομόλογα ή μετοχές. </a:t>
            </a:r>
          </a:p>
          <a:p>
            <a:pPr marL="0" indent="0">
              <a:buNone/>
            </a:pPr>
            <a:r>
              <a:rPr lang="el-GR" sz="1200" dirty="0" smtClean="0"/>
              <a:t>Οι δευτερογενείς αγορές είναι εκεί όπου διαπραγματεύονται τα ήδη </a:t>
            </a:r>
            <a:r>
              <a:rPr lang="el-GR" sz="1200" dirty="0" err="1" smtClean="0"/>
              <a:t>εκδοθέντα</a:t>
            </a:r>
            <a:r>
              <a:rPr lang="el-GR" sz="1200" dirty="0" smtClean="0"/>
              <a:t> χρηματοοικονομικά προϊόντα. Οι επενδυτές επιθυμούν να πουλήσουν αξιόγραφα που έχουν στην κατοχή τους. Τα αξιόγραφα με την σειρά τους ρέουν προς τις αγορές και τους επενδυτές που επιθυμούν να αγοράσουν αξιόγραφα. Τα κεφάλαια μετά ρέουν πίσω στις αγορές και στους επενδυτές που θέλουν να πουλήσουν αξιόγραφα. </a:t>
            </a:r>
            <a:endParaRPr lang="en-US" altLang="en-US"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6</a:t>
            </a:fld>
            <a:endParaRPr lang="en-US"/>
          </a:p>
        </p:txBody>
      </p:sp>
    </p:spTree>
    <p:extLst>
      <p:ext uri="{BB962C8B-B14F-4D97-AF65-F5344CB8AC3E}">
        <p14:creationId xmlns:p14="http://schemas.microsoft.com/office/powerpoint/2010/main" val="3491080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smtClean="0"/>
              <a:t>Το 1990 η αξία της αγοράς χρήματος ήταν </a:t>
            </a:r>
            <a:r>
              <a:rPr lang="en-IN" sz="1200" dirty="0" smtClean="0"/>
              <a:t>2.06 </a:t>
            </a:r>
            <a:r>
              <a:rPr lang="el-GR" sz="1200" dirty="0" smtClean="0"/>
              <a:t>τρις</a:t>
            </a:r>
            <a:r>
              <a:rPr lang="en-IN" sz="1200" dirty="0" smtClean="0"/>
              <a:t>, </a:t>
            </a:r>
            <a:r>
              <a:rPr lang="el-GR" sz="1200" dirty="0" smtClean="0"/>
              <a:t>από τα οποία το 18,1% ανήκε στην αγορά ομοσπονδιακών κεφαλαίων και συμφωνιών επαναγοράς</a:t>
            </a:r>
            <a:r>
              <a:rPr lang="en-IN" sz="1200" dirty="0" smtClean="0"/>
              <a:t>, </a:t>
            </a:r>
            <a:r>
              <a:rPr lang="el-GR" sz="1200" dirty="0" smtClean="0"/>
              <a:t>το </a:t>
            </a:r>
            <a:r>
              <a:rPr lang="en-IN" sz="1200" dirty="0" smtClean="0"/>
              <a:t>27</a:t>
            </a:r>
            <a:r>
              <a:rPr lang="el-GR" sz="1200" dirty="0" smtClean="0"/>
              <a:t>,</a:t>
            </a:r>
            <a:r>
              <a:rPr lang="en-IN" sz="1200" dirty="0" smtClean="0"/>
              <a:t>1% </a:t>
            </a:r>
            <a:r>
              <a:rPr lang="el-GR" sz="1200" dirty="0" smtClean="0"/>
              <a:t>ήταν εμπορικά χρεόγραφα</a:t>
            </a:r>
            <a:r>
              <a:rPr lang="en-IN" sz="1200" dirty="0" smtClean="0"/>
              <a:t>, </a:t>
            </a:r>
            <a:r>
              <a:rPr lang="el-GR" sz="1200" dirty="0" smtClean="0"/>
              <a:t>το </a:t>
            </a:r>
            <a:r>
              <a:rPr lang="en-IN" sz="1200" dirty="0" smtClean="0"/>
              <a:t>25</a:t>
            </a:r>
            <a:r>
              <a:rPr lang="el-GR" sz="1200" dirty="0" smtClean="0"/>
              <a:t>,</a:t>
            </a:r>
            <a:r>
              <a:rPr lang="en-IN" sz="1200" dirty="0" smtClean="0"/>
              <a:t>7% </a:t>
            </a:r>
            <a:r>
              <a:rPr lang="el-GR" sz="1200" dirty="0" smtClean="0"/>
              <a:t>ήταν έντοκα γραμμάτια Αμερικάνικου δημοσίου</a:t>
            </a:r>
            <a:r>
              <a:rPr lang="en-IN" sz="1200" dirty="0" smtClean="0"/>
              <a:t>, </a:t>
            </a:r>
            <a:r>
              <a:rPr lang="el-GR" sz="1200" dirty="0" smtClean="0"/>
              <a:t>το </a:t>
            </a:r>
            <a:r>
              <a:rPr lang="en-IN" sz="1200" dirty="0" smtClean="0"/>
              <a:t>26</a:t>
            </a:r>
            <a:r>
              <a:rPr lang="el-GR" sz="1200" dirty="0" smtClean="0"/>
              <a:t>,</a:t>
            </a:r>
            <a:r>
              <a:rPr lang="en-IN" sz="1200" dirty="0" smtClean="0"/>
              <a:t>5% </a:t>
            </a:r>
            <a:r>
              <a:rPr lang="el-GR" sz="1200" dirty="0" smtClean="0"/>
              <a:t>αποτελείτο από διαπραγματεύσιμα πιστοποιητικά καταθέσεων και </a:t>
            </a:r>
            <a:r>
              <a:rPr lang="en-IN" sz="1200" dirty="0" smtClean="0"/>
              <a:t>2</a:t>
            </a:r>
            <a:r>
              <a:rPr lang="el-GR" sz="1200" dirty="0" smtClean="0"/>
              <a:t>,</a:t>
            </a:r>
            <a:r>
              <a:rPr lang="en-IN" sz="1200" dirty="0" smtClean="0"/>
              <a:t>6% </a:t>
            </a:r>
            <a:r>
              <a:rPr lang="el-GR" sz="1200" dirty="0" smtClean="0"/>
              <a:t>ήταν συμφωνίες αποδοχής τραπέζης. Το 2000 η αξία της αγοράς χρήματος ήταν 4,51</a:t>
            </a:r>
            <a:r>
              <a:rPr lang="en-IN" sz="1200" dirty="0" smtClean="0"/>
              <a:t> </a:t>
            </a:r>
            <a:r>
              <a:rPr lang="el-GR" sz="1200" dirty="0" smtClean="0"/>
              <a:t>τρις</a:t>
            </a:r>
            <a:r>
              <a:rPr lang="en-IN" sz="1200" dirty="0" smtClean="0"/>
              <a:t>, </a:t>
            </a:r>
            <a:r>
              <a:rPr lang="el-GR" sz="1200" dirty="0" smtClean="0"/>
              <a:t>από τα οποία το 26,5% ανήκε στην αγορά ομοσπονδιακών κεφαλαίων και συμφωνιών επαναγοράς</a:t>
            </a:r>
            <a:r>
              <a:rPr lang="en-IN" sz="1200" dirty="0" smtClean="0"/>
              <a:t>, </a:t>
            </a:r>
            <a:r>
              <a:rPr lang="el-GR" sz="1200" dirty="0" smtClean="0"/>
              <a:t>το 35,6</a:t>
            </a:r>
            <a:r>
              <a:rPr lang="en-IN" sz="1200" dirty="0" smtClean="0"/>
              <a:t>% </a:t>
            </a:r>
            <a:r>
              <a:rPr lang="el-GR" sz="1200" dirty="0" smtClean="0"/>
              <a:t>ήταν εμπορικά χρεόγραφα</a:t>
            </a:r>
            <a:r>
              <a:rPr lang="en-IN" sz="1200" dirty="0" smtClean="0"/>
              <a:t>, </a:t>
            </a:r>
            <a:r>
              <a:rPr lang="el-GR" sz="1200" dirty="0" smtClean="0"/>
              <a:t>το 14,4</a:t>
            </a:r>
            <a:r>
              <a:rPr lang="en-IN" sz="1200" dirty="0" smtClean="0"/>
              <a:t>% </a:t>
            </a:r>
            <a:r>
              <a:rPr lang="el-GR" sz="1200" dirty="0" smtClean="0"/>
              <a:t>ήταν έντοκα γραμμάτια Αμερικάνικου δημοσίου</a:t>
            </a:r>
            <a:r>
              <a:rPr lang="en-IN" sz="1200" dirty="0" smtClean="0"/>
              <a:t>, </a:t>
            </a:r>
            <a:r>
              <a:rPr lang="el-GR" sz="1200" dirty="0" smtClean="0"/>
              <a:t>το </a:t>
            </a:r>
            <a:r>
              <a:rPr lang="en-IN" sz="1200" dirty="0" smtClean="0"/>
              <a:t>2</a:t>
            </a:r>
            <a:r>
              <a:rPr lang="el-GR" sz="1200" dirty="0" smtClean="0"/>
              <a:t>3,3</a:t>
            </a:r>
            <a:r>
              <a:rPr lang="en-IN" sz="1200" dirty="0" smtClean="0"/>
              <a:t>% </a:t>
            </a:r>
            <a:r>
              <a:rPr lang="el-GR" sz="1200" dirty="0" smtClean="0"/>
              <a:t>αποτελείτο από διαπραγματεύσιμα πιστοποιητικά καταθέσεων και 0,2</a:t>
            </a:r>
            <a:r>
              <a:rPr lang="en-IN" sz="1200" dirty="0" smtClean="0"/>
              <a:t>% </a:t>
            </a:r>
            <a:r>
              <a:rPr lang="el-GR" sz="1200" dirty="0" smtClean="0"/>
              <a:t>ήταν συμφωνίες αποδοχής τραπέζης. Το 2010 η αξία της αγοράς χρήματος ήταν 6,5</a:t>
            </a:r>
            <a:r>
              <a:rPr lang="en-IN" sz="1200" dirty="0" smtClean="0"/>
              <a:t> </a:t>
            </a:r>
            <a:r>
              <a:rPr lang="el-GR" sz="1200" dirty="0" smtClean="0"/>
              <a:t>τρις</a:t>
            </a:r>
            <a:r>
              <a:rPr lang="en-IN" sz="1200" dirty="0" smtClean="0"/>
              <a:t>, </a:t>
            </a:r>
            <a:r>
              <a:rPr lang="el-GR" sz="1200" dirty="0" smtClean="0"/>
              <a:t>από τα οποία το 25,6% ανήκε στην αγορά ομοσπονδιακών κεφαλαίων και συμφωνιών επαναγοράς</a:t>
            </a:r>
            <a:r>
              <a:rPr lang="en-IN" sz="1200" dirty="0" smtClean="0"/>
              <a:t>, </a:t>
            </a:r>
            <a:r>
              <a:rPr lang="el-GR" sz="1200" dirty="0" smtClean="0"/>
              <a:t>το 16,7</a:t>
            </a:r>
            <a:r>
              <a:rPr lang="en-IN" sz="1200" dirty="0" smtClean="0"/>
              <a:t>% </a:t>
            </a:r>
            <a:r>
              <a:rPr lang="el-GR" sz="1200" dirty="0" smtClean="0"/>
              <a:t>ήταν εμπορικά χρεόγραφα</a:t>
            </a:r>
            <a:r>
              <a:rPr lang="en-IN" sz="1200" dirty="0" smtClean="0"/>
              <a:t>, </a:t>
            </a:r>
            <a:r>
              <a:rPr lang="el-GR" sz="1200" dirty="0" smtClean="0"/>
              <a:t>το 28,6</a:t>
            </a:r>
            <a:r>
              <a:rPr lang="en-IN" sz="1200" dirty="0" smtClean="0"/>
              <a:t>% </a:t>
            </a:r>
            <a:r>
              <a:rPr lang="el-GR" sz="1200" dirty="0" smtClean="0"/>
              <a:t>ήταν έντοκα γραμμάτια Αμερικάνικου δημοσίου</a:t>
            </a:r>
            <a:r>
              <a:rPr lang="en-IN" sz="1200" dirty="0" smtClean="0"/>
              <a:t>, </a:t>
            </a:r>
            <a:r>
              <a:rPr lang="el-GR" sz="1200" dirty="0" smtClean="0"/>
              <a:t>το </a:t>
            </a:r>
            <a:r>
              <a:rPr lang="en-IN" sz="1200" dirty="0" smtClean="0"/>
              <a:t>2</a:t>
            </a:r>
            <a:r>
              <a:rPr lang="el-GR" sz="1200" dirty="0" smtClean="0"/>
              <a:t>9,1</a:t>
            </a:r>
            <a:r>
              <a:rPr lang="en-IN" sz="1200" dirty="0" smtClean="0"/>
              <a:t>% </a:t>
            </a:r>
            <a:r>
              <a:rPr lang="el-GR" sz="1200" dirty="0" smtClean="0"/>
              <a:t>αποτελείτο από διαπραγματεύσιμα πιστοποιητικά καταθέσεων και 0,0</a:t>
            </a:r>
            <a:r>
              <a:rPr lang="en-IN" sz="1200" dirty="0" smtClean="0"/>
              <a:t>% </a:t>
            </a:r>
            <a:r>
              <a:rPr lang="el-GR" sz="1200" dirty="0" smtClean="0"/>
              <a:t>ήταν συμφωνίες αποδοχής τραπέζης.  Το 2016 η αξία της αγοράς χρήματος ήταν 7,97</a:t>
            </a:r>
            <a:r>
              <a:rPr lang="en-IN" sz="1200" dirty="0" smtClean="0"/>
              <a:t> </a:t>
            </a:r>
            <a:r>
              <a:rPr lang="el-GR" sz="1200" dirty="0" smtClean="0"/>
              <a:t>τρις</a:t>
            </a:r>
            <a:r>
              <a:rPr lang="en-IN" sz="1200" dirty="0" smtClean="0"/>
              <a:t>, </a:t>
            </a:r>
            <a:r>
              <a:rPr lang="el-GR" sz="1200" dirty="0" smtClean="0"/>
              <a:t>από τα οποία το 45,8% ανήκε στην αγορά ομοσπονδιακών κεφαλαίων και συμφωνιών επαναγοράς</a:t>
            </a:r>
            <a:r>
              <a:rPr lang="en-IN" sz="1200" dirty="0" smtClean="0"/>
              <a:t>, </a:t>
            </a:r>
            <a:r>
              <a:rPr lang="el-GR" sz="1200" dirty="0" smtClean="0"/>
              <a:t>το 11,8</a:t>
            </a:r>
            <a:r>
              <a:rPr lang="en-IN" sz="1200" dirty="0" smtClean="0"/>
              <a:t>% </a:t>
            </a:r>
            <a:r>
              <a:rPr lang="el-GR" sz="1200" dirty="0" smtClean="0"/>
              <a:t>ήταν εμπορικά χρεόγραφα</a:t>
            </a:r>
            <a:r>
              <a:rPr lang="en-IN" sz="1200" dirty="0" smtClean="0"/>
              <a:t>, </a:t>
            </a:r>
            <a:r>
              <a:rPr lang="el-GR" sz="1200" dirty="0" smtClean="0"/>
              <a:t>το 19</a:t>
            </a:r>
            <a:r>
              <a:rPr lang="en-IN" sz="1200" dirty="0" smtClean="0"/>
              <a:t>% </a:t>
            </a:r>
            <a:r>
              <a:rPr lang="el-GR" sz="1200" dirty="0" smtClean="0"/>
              <a:t>ήταν έντοκα γραμμάτια Αμερικάνικου δημοσίου</a:t>
            </a:r>
            <a:r>
              <a:rPr lang="en-IN" sz="1200" dirty="0" smtClean="0"/>
              <a:t>, </a:t>
            </a:r>
            <a:r>
              <a:rPr lang="el-GR" sz="1200" dirty="0" smtClean="0"/>
              <a:t>το </a:t>
            </a:r>
            <a:r>
              <a:rPr lang="en-IN" sz="1200" dirty="0" smtClean="0"/>
              <a:t>2</a:t>
            </a:r>
            <a:r>
              <a:rPr lang="el-GR" sz="1200" dirty="0" smtClean="0"/>
              <a:t>3,4</a:t>
            </a:r>
            <a:r>
              <a:rPr lang="en-IN" sz="1200" dirty="0" smtClean="0"/>
              <a:t>% </a:t>
            </a:r>
            <a:r>
              <a:rPr lang="el-GR" sz="1200" dirty="0" smtClean="0"/>
              <a:t>αποτελείτο από διαπραγματεύσιμα πιστοποιητικά καταθέσεων και 0,0</a:t>
            </a:r>
            <a:r>
              <a:rPr lang="en-IN" sz="1200" dirty="0" smtClean="0"/>
              <a:t>% </a:t>
            </a:r>
            <a:r>
              <a:rPr lang="el-GR" sz="1200" dirty="0" smtClean="0"/>
              <a:t>ήταν συμφωνίες αποδοχής τραπέζης.</a:t>
            </a:r>
            <a:endParaRPr lang="el-GR" altLang="en-US" dirty="0" smtClean="0"/>
          </a:p>
          <a:p>
            <a:r>
              <a:rPr lang="en-US" altLang="en-US" dirty="0" smtClean="0"/>
              <a:t>Notice </a:t>
            </a:r>
            <a:r>
              <a:rPr lang="en-US" altLang="en-US" dirty="0"/>
              <a:t>with the 2016 data that T-bills are now about 1/5 of total money market instruments.  Banker’s Acceptances continue to be used less due to their cost and the growth of other trading arrangements.  The commercial paper (</a:t>
            </a:r>
            <a:r>
              <a:rPr lang="en-US" altLang="en-US" dirty="0" err="1"/>
              <a:t>cp</a:t>
            </a:r>
            <a:r>
              <a:rPr lang="en-US" altLang="en-US" dirty="0"/>
              <a:t>) market collapsed during the financial crisis and has grown more slowly since.  Stress that </a:t>
            </a:r>
            <a:r>
              <a:rPr lang="en-US" altLang="en-US" dirty="0" err="1"/>
              <a:t>cp</a:t>
            </a:r>
            <a:r>
              <a:rPr lang="en-US" altLang="en-US" dirty="0"/>
              <a:t> is an alternative to a bank loan and may provide a cheaper source of financing for large well known companies.</a:t>
            </a:r>
          </a:p>
          <a:p>
            <a:endParaRPr lang="en-US" altLang="en-US" dirty="0"/>
          </a:p>
          <a:p>
            <a:r>
              <a:rPr lang="en-US" altLang="en-US" dirty="0"/>
              <a:t>Many students will not be familiar with commercial paper, repurchase agreements (repos or RPs) and banker’s acceptances so it is worthwhile to discuss these briefly.  In a repo one sells a security and agrees to repurchase it at maturity at a higher price that is set in the contract.  A repo is best thought of as a short term collateralized loan as compared to a fed funds loan which is uncollateralized.  </a:t>
            </a:r>
          </a:p>
          <a:p>
            <a:r>
              <a:rPr lang="en-US" altLang="en-US" dirty="0"/>
              <a:t>Banker’s Acceptances have traditionally been used to finance international trade where a bank is asked to guarantee payment on a commercial contract in case the buyer of the goods does not or cannot pay.  </a:t>
            </a:r>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9</a:t>
            </a:fld>
            <a:endParaRPr lang="en-US"/>
          </a:p>
        </p:txBody>
      </p:sp>
    </p:spTree>
    <p:extLst>
      <p:ext uri="{BB962C8B-B14F-4D97-AF65-F5344CB8AC3E}">
        <p14:creationId xmlns:p14="http://schemas.microsoft.com/office/powerpoint/2010/main" val="1524405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IN" sz="1200" dirty="0" smtClean="0"/>
              <a:t>To 1990 </a:t>
            </a:r>
            <a:r>
              <a:rPr lang="el-GR" sz="1200" dirty="0" smtClean="0"/>
              <a:t>η συνολική αξία της αγοράς κεφαλαίου ήταν </a:t>
            </a:r>
            <a:r>
              <a:rPr lang="en-IN" sz="1200" dirty="0" smtClean="0"/>
              <a:t> 14</a:t>
            </a:r>
            <a:r>
              <a:rPr lang="el-GR" sz="1200" dirty="0" smtClean="0"/>
              <a:t>,</a:t>
            </a:r>
            <a:r>
              <a:rPr lang="en-IN" sz="1200" dirty="0" smtClean="0"/>
              <a:t>93 </a:t>
            </a:r>
            <a:r>
              <a:rPr lang="el-GR" sz="1200" dirty="0" smtClean="0"/>
              <a:t>τρις</a:t>
            </a:r>
            <a:r>
              <a:rPr lang="en-IN" sz="1200" dirty="0" smtClean="0"/>
              <a:t>, </a:t>
            </a:r>
            <a:r>
              <a:rPr lang="el-GR" sz="1200" dirty="0" smtClean="0"/>
              <a:t>από τα οποία το </a:t>
            </a:r>
            <a:r>
              <a:rPr lang="en-IN" sz="1200" dirty="0" smtClean="0"/>
              <a:t>23</a:t>
            </a:r>
            <a:r>
              <a:rPr lang="el-GR" sz="1200" dirty="0" smtClean="0"/>
              <a:t>,</a:t>
            </a:r>
            <a:r>
              <a:rPr lang="en-IN" sz="1200" dirty="0" smtClean="0"/>
              <a:t>6% </a:t>
            </a:r>
            <a:r>
              <a:rPr lang="el-GR" sz="1200" dirty="0" smtClean="0"/>
              <a:t>ανήκε σε μετοχές επιχειρήσεων</a:t>
            </a:r>
            <a:r>
              <a:rPr lang="en-IN" sz="1200" dirty="0" smtClean="0"/>
              <a:t>, </a:t>
            </a:r>
            <a:r>
              <a:rPr lang="el-GR" sz="1200" dirty="0" smtClean="0"/>
              <a:t>το </a:t>
            </a:r>
            <a:r>
              <a:rPr lang="en-IN" sz="1200" dirty="0" smtClean="0"/>
              <a:t>25</a:t>
            </a:r>
            <a:r>
              <a:rPr lang="el-GR" sz="1200" dirty="0" smtClean="0"/>
              <a:t>,</a:t>
            </a:r>
            <a:r>
              <a:rPr lang="en-IN" sz="1200" dirty="0" smtClean="0"/>
              <a:t>5% </a:t>
            </a:r>
            <a:r>
              <a:rPr lang="el-GR" sz="1200" dirty="0" smtClean="0"/>
              <a:t>ήταν στεγαστικά δάνεια</a:t>
            </a:r>
            <a:r>
              <a:rPr lang="en-IN" sz="1200" dirty="0" smtClean="0"/>
              <a:t>, </a:t>
            </a:r>
            <a:r>
              <a:rPr lang="el-GR" sz="1200" dirty="0" smtClean="0"/>
              <a:t>το </a:t>
            </a:r>
            <a:r>
              <a:rPr lang="en-IN" sz="1200" dirty="0" smtClean="0"/>
              <a:t>11</a:t>
            </a:r>
            <a:r>
              <a:rPr lang="el-GR" sz="1200" dirty="0" smtClean="0"/>
              <a:t>,</a:t>
            </a:r>
            <a:r>
              <a:rPr lang="en-IN" sz="1200" dirty="0" smtClean="0"/>
              <a:t>4% </a:t>
            </a:r>
            <a:r>
              <a:rPr lang="el-GR" sz="1200" dirty="0" smtClean="0"/>
              <a:t>ήταν εταιρικά ομόλογα</a:t>
            </a:r>
            <a:r>
              <a:rPr lang="en-IN" sz="1200" dirty="0" smtClean="0"/>
              <a:t>, </a:t>
            </a:r>
            <a:r>
              <a:rPr lang="el-GR" sz="1200" dirty="0" smtClean="0"/>
              <a:t>το </a:t>
            </a:r>
            <a:r>
              <a:rPr lang="en-IN" sz="1200" dirty="0" smtClean="0"/>
              <a:t>11</a:t>
            </a:r>
            <a:r>
              <a:rPr lang="el-GR" sz="1200" dirty="0" smtClean="0"/>
              <a:t>,</a:t>
            </a:r>
            <a:r>
              <a:rPr lang="en-IN" sz="1200" dirty="0" smtClean="0"/>
              <a:t>1% </a:t>
            </a:r>
            <a:r>
              <a:rPr lang="el-GR" sz="1200" dirty="0" smtClean="0"/>
              <a:t>ήταν ομόλογα δημοσίου</a:t>
            </a:r>
            <a:r>
              <a:rPr lang="en-IN" sz="1200" dirty="0" smtClean="0"/>
              <a:t>, </a:t>
            </a:r>
            <a:r>
              <a:rPr lang="el-GR" sz="1200" dirty="0" smtClean="0"/>
              <a:t>το </a:t>
            </a:r>
            <a:r>
              <a:rPr lang="en-IN" sz="1200" dirty="0" smtClean="0"/>
              <a:t>7</a:t>
            </a:r>
            <a:r>
              <a:rPr lang="el-GR" sz="1200" dirty="0" smtClean="0"/>
              <a:t>,</a:t>
            </a:r>
            <a:r>
              <a:rPr lang="en-IN" sz="1200" dirty="0" smtClean="0"/>
              <a:t>9% </a:t>
            </a:r>
            <a:r>
              <a:rPr lang="el-GR" sz="1200" dirty="0" smtClean="0"/>
              <a:t>ανήκε σε ομόλογα πολιτειών και τοπικών κυβερνήσεων</a:t>
            </a:r>
            <a:r>
              <a:rPr lang="en-IN" sz="1200" dirty="0" smtClean="0"/>
              <a:t>, </a:t>
            </a:r>
            <a:r>
              <a:rPr lang="el-GR" sz="1200" dirty="0" smtClean="0"/>
              <a:t>το </a:t>
            </a:r>
            <a:r>
              <a:rPr lang="en-IN" sz="1200" dirty="0" smtClean="0"/>
              <a:t>9</a:t>
            </a:r>
            <a:r>
              <a:rPr lang="el-GR" sz="1200" dirty="0" smtClean="0"/>
              <a:t>,</a:t>
            </a:r>
            <a:r>
              <a:rPr lang="en-IN" sz="1200" dirty="0" smtClean="0"/>
              <a:t>6% </a:t>
            </a:r>
            <a:r>
              <a:rPr lang="el-GR" sz="1200" dirty="0" smtClean="0"/>
              <a:t>ήταν ομόλογα αμερικάνικων κυβερνητικών </a:t>
            </a:r>
            <a:r>
              <a:rPr lang="el-GR" sz="1000" dirty="0" smtClean="0"/>
              <a:t>οργανισμών</a:t>
            </a:r>
            <a:r>
              <a:rPr lang="el-GR" sz="1200" dirty="0" smtClean="0"/>
              <a:t> </a:t>
            </a:r>
            <a:r>
              <a:rPr lang="en-IN" sz="1200" dirty="0" smtClean="0"/>
              <a:t>, </a:t>
            </a:r>
            <a:r>
              <a:rPr lang="el-GR" sz="1200" dirty="0" smtClean="0"/>
              <a:t>και το</a:t>
            </a:r>
            <a:r>
              <a:rPr lang="en-IN" sz="1200" dirty="0" smtClean="0"/>
              <a:t> 10</a:t>
            </a:r>
            <a:r>
              <a:rPr lang="el-GR" sz="1200" dirty="0" smtClean="0"/>
              <a:t>,</a:t>
            </a:r>
            <a:r>
              <a:rPr lang="en-IN" sz="1200" dirty="0" smtClean="0"/>
              <a:t>9% </a:t>
            </a:r>
            <a:r>
              <a:rPr lang="el-GR" sz="1200" dirty="0" smtClean="0"/>
              <a:t>ήταν καταναλωτικά δάνεια</a:t>
            </a:r>
            <a:r>
              <a:rPr lang="en-IN" sz="1200" dirty="0" smtClean="0"/>
              <a:t>. To </a:t>
            </a:r>
            <a:r>
              <a:rPr lang="el-GR" sz="1200" dirty="0" smtClean="0"/>
              <a:t>2000</a:t>
            </a:r>
            <a:r>
              <a:rPr lang="en-IN" sz="1200" dirty="0" smtClean="0"/>
              <a:t> </a:t>
            </a:r>
            <a:r>
              <a:rPr lang="el-GR" sz="1200" dirty="0" smtClean="0"/>
              <a:t>η συνολική αξία της αγοράς κεφαλαίου ήταν </a:t>
            </a:r>
            <a:r>
              <a:rPr lang="en-IN" sz="1200" dirty="0" smtClean="0"/>
              <a:t> </a:t>
            </a:r>
            <a:r>
              <a:rPr lang="el-GR" sz="1200" dirty="0" smtClean="0"/>
              <a:t>40,6</a:t>
            </a:r>
            <a:r>
              <a:rPr lang="en-IN" sz="1200" dirty="0" smtClean="0"/>
              <a:t> </a:t>
            </a:r>
            <a:r>
              <a:rPr lang="el-GR" sz="1200" dirty="0" smtClean="0"/>
              <a:t>τρις</a:t>
            </a:r>
            <a:r>
              <a:rPr lang="en-IN" sz="1200" dirty="0" smtClean="0"/>
              <a:t>, </a:t>
            </a:r>
            <a:r>
              <a:rPr lang="el-GR" sz="1200" dirty="0" smtClean="0"/>
              <a:t>από τα οποία το 43,4</a:t>
            </a:r>
            <a:r>
              <a:rPr lang="en-IN" sz="1200" dirty="0" smtClean="0"/>
              <a:t>% </a:t>
            </a:r>
            <a:r>
              <a:rPr lang="el-GR" sz="1200" dirty="0" smtClean="0"/>
              <a:t>ανήκε σε μετοχές επιχειρήσεων</a:t>
            </a:r>
            <a:r>
              <a:rPr lang="en-IN" sz="1200" dirty="0" smtClean="0"/>
              <a:t>, </a:t>
            </a:r>
            <a:r>
              <a:rPr lang="el-GR" sz="1200" dirty="0" smtClean="0"/>
              <a:t>το 16,8</a:t>
            </a:r>
            <a:r>
              <a:rPr lang="en-IN" sz="1200" dirty="0" smtClean="0"/>
              <a:t>% </a:t>
            </a:r>
            <a:r>
              <a:rPr lang="el-GR" sz="1200" dirty="0" smtClean="0"/>
              <a:t>ήταν στεγαστικά δάνεια</a:t>
            </a:r>
            <a:r>
              <a:rPr lang="en-IN" sz="1200" dirty="0" smtClean="0"/>
              <a:t>, </a:t>
            </a:r>
            <a:r>
              <a:rPr lang="el-GR" sz="1200" dirty="0" smtClean="0"/>
              <a:t>το 12,1</a:t>
            </a:r>
            <a:r>
              <a:rPr lang="en-IN" sz="1200" dirty="0" smtClean="0"/>
              <a:t>% </a:t>
            </a:r>
            <a:r>
              <a:rPr lang="el-GR" sz="1200" dirty="0" smtClean="0"/>
              <a:t>ήταν εταιρικά ομόλογα</a:t>
            </a:r>
            <a:r>
              <a:rPr lang="en-IN" sz="1200" dirty="0" smtClean="0"/>
              <a:t>, </a:t>
            </a:r>
            <a:r>
              <a:rPr lang="el-GR" sz="1200" dirty="0" smtClean="0"/>
              <a:t>το 5,7</a:t>
            </a:r>
            <a:r>
              <a:rPr lang="en-IN" sz="1200" dirty="0" smtClean="0"/>
              <a:t>% </a:t>
            </a:r>
            <a:r>
              <a:rPr lang="el-GR" sz="1200" dirty="0" smtClean="0"/>
              <a:t>ήταν ομόλογα δημοσίου</a:t>
            </a:r>
            <a:r>
              <a:rPr lang="en-IN" sz="1200" dirty="0" smtClean="0"/>
              <a:t>, </a:t>
            </a:r>
            <a:r>
              <a:rPr lang="el-GR" sz="1200" dirty="0" smtClean="0"/>
              <a:t>το 3,7</a:t>
            </a:r>
            <a:r>
              <a:rPr lang="en-IN" sz="1200" dirty="0" smtClean="0"/>
              <a:t>% </a:t>
            </a:r>
            <a:r>
              <a:rPr lang="el-GR" sz="1200" dirty="0" smtClean="0"/>
              <a:t>ανήκε σε ομόλογα πολιτειών και τοπικών κυβερνήσεων</a:t>
            </a:r>
            <a:r>
              <a:rPr lang="en-IN" sz="1200" dirty="0" smtClean="0"/>
              <a:t>, </a:t>
            </a:r>
            <a:r>
              <a:rPr lang="el-GR" sz="1200" dirty="0" smtClean="0"/>
              <a:t>το 10,</a:t>
            </a:r>
            <a:r>
              <a:rPr lang="en-IN" sz="1200" dirty="0" smtClean="0"/>
              <a:t>6% </a:t>
            </a:r>
            <a:r>
              <a:rPr lang="el-GR" sz="1200" dirty="0" smtClean="0"/>
              <a:t>ήταν ομόλογα αμερικάνικων κυβερνητικών οργανισμών </a:t>
            </a:r>
            <a:r>
              <a:rPr lang="en-IN" sz="1200" dirty="0" smtClean="0"/>
              <a:t>, </a:t>
            </a:r>
            <a:r>
              <a:rPr lang="el-GR" sz="1200" dirty="0" smtClean="0"/>
              <a:t>και το</a:t>
            </a:r>
            <a:r>
              <a:rPr lang="en-IN" sz="1200" dirty="0" smtClean="0"/>
              <a:t> </a:t>
            </a:r>
            <a:r>
              <a:rPr lang="el-GR" sz="1200" dirty="0" smtClean="0"/>
              <a:t>7,7</a:t>
            </a:r>
            <a:r>
              <a:rPr lang="en-IN" sz="1200" dirty="0" smtClean="0"/>
              <a:t>% </a:t>
            </a:r>
            <a:r>
              <a:rPr lang="el-GR" sz="1200" dirty="0" smtClean="0"/>
              <a:t>ήταν καταναλωτικά δάνεια</a:t>
            </a:r>
            <a:r>
              <a:rPr lang="en-IN" sz="1200" dirty="0" smtClean="0"/>
              <a:t>. To </a:t>
            </a:r>
            <a:r>
              <a:rPr lang="el-GR" sz="1200" dirty="0" smtClean="0"/>
              <a:t>2010</a:t>
            </a:r>
            <a:r>
              <a:rPr lang="en-IN" sz="1200" dirty="0" smtClean="0"/>
              <a:t> </a:t>
            </a:r>
            <a:r>
              <a:rPr lang="el-GR" sz="1200" dirty="0" smtClean="0"/>
              <a:t>η συνολική αξία της αγοράς κεφαλαίου ήταν </a:t>
            </a:r>
            <a:r>
              <a:rPr lang="en-IN" sz="1200" dirty="0" smtClean="0"/>
              <a:t> </a:t>
            </a:r>
            <a:r>
              <a:rPr lang="el-GR" sz="1200" dirty="0" smtClean="0"/>
              <a:t>67,9</a:t>
            </a:r>
            <a:r>
              <a:rPr lang="en-IN" sz="1200" dirty="0" smtClean="0"/>
              <a:t> </a:t>
            </a:r>
            <a:r>
              <a:rPr lang="el-GR" sz="1200" dirty="0" smtClean="0"/>
              <a:t>τρις</a:t>
            </a:r>
            <a:r>
              <a:rPr lang="en-IN" sz="1200" dirty="0" smtClean="0"/>
              <a:t>, </a:t>
            </a:r>
            <a:r>
              <a:rPr lang="el-GR" sz="1200" dirty="0" smtClean="0"/>
              <a:t>από τα οποία το 31,3</a:t>
            </a:r>
            <a:r>
              <a:rPr lang="en-IN" sz="1200" dirty="0" smtClean="0"/>
              <a:t>% </a:t>
            </a:r>
            <a:r>
              <a:rPr lang="el-GR" sz="1200" dirty="0" smtClean="0"/>
              <a:t>ανήκε σε μετοχές επιχειρήσεων</a:t>
            </a:r>
            <a:r>
              <a:rPr lang="en-IN" sz="1200" dirty="0" smtClean="0"/>
              <a:t>, </a:t>
            </a:r>
            <a:r>
              <a:rPr lang="el-GR" sz="1200" dirty="0" smtClean="0"/>
              <a:t>το </a:t>
            </a:r>
            <a:r>
              <a:rPr lang="en-IN" sz="1200" dirty="0" smtClean="0"/>
              <a:t>2</a:t>
            </a:r>
            <a:r>
              <a:rPr lang="el-GR" sz="1200" dirty="0" smtClean="0"/>
              <a:t>0,9</a:t>
            </a:r>
            <a:r>
              <a:rPr lang="en-IN" sz="1200" dirty="0" smtClean="0"/>
              <a:t>% </a:t>
            </a:r>
            <a:r>
              <a:rPr lang="el-GR" sz="1200" dirty="0" smtClean="0"/>
              <a:t>ήταν στεγαστικά δάνεια</a:t>
            </a:r>
            <a:r>
              <a:rPr lang="en-IN" sz="1200" dirty="0" smtClean="0"/>
              <a:t>, </a:t>
            </a:r>
            <a:r>
              <a:rPr lang="el-GR" sz="1200" dirty="0" smtClean="0"/>
              <a:t>το </a:t>
            </a:r>
            <a:r>
              <a:rPr lang="en-IN" sz="1200" dirty="0" smtClean="0"/>
              <a:t>1</a:t>
            </a:r>
            <a:r>
              <a:rPr lang="el-GR" sz="1200" dirty="0" smtClean="0"/>
              <a:t>6,8</a:t>
            </a:r>
            <a:r>
              <a:rPr lang="en-IN" sz="1200" dirty="0" smtClean="0"/>
              <a:t>% </a:t>
            </a:r>
            <a:r>
              <a:rPr lang="el-GR" sz="1200" dirty="0" smtClean="0"/>
              <a:t>ήταν εταιρικά ομόλογα</a:t>
            </a:r>
            <a:r>
              <a:rPr lang="en-IN" sz="1200" dirty="0" smtClean="0"/>
              <a:t>, </a:t>
            </a:r>
            <a:r>
              <a:rPr lang="el-GR" sz="1200" dirty="0" smtClean="0"/>
              <a:t>το 9</a:t>
            </a:r>
            <a:r>
              <a:rPr lang="en-IN" sz="1200" dirty="0" smtClean="0"/>
              <a:t>% </a:t>
            </a:r>
            <a:r>
              <a:rPr lang="el-GR" sz="1200" dirty="0" smtClean="0"/>
              <a:t>ήταν ομόλογα δημοσίου</a:t>
            </a:r>
            <a:r>
              <a:rPr lang="en-IN" sz="1200" dirty="0" smtClean="0"/>
              <a:t>, </a:t>
            </a:r>
            <a:r>
              <a:rPr lang="el-GR" sz="1200" dirty="0" smtClean="0"/>
              <a:t>το 4,2</a:t>
            </a:r>
            <a:r>
              <a:rPr lang="en-IN" sz="1200" dirty="0" smtClean="0"/>
              <a:t>% </a:t>
            </a:r>
            <a:r>
              <a:rPr lang="el-GR" sz="1200" dirty="0" smtClean="0"/>
              <a:t>ανήκε σε ομόλογα πολιτειών και τοπικών κυβερνήσεων</a:t>
            </a:r>
            <a:r>
              <a:rPr lang="en-IN" sz="1200" dirty="0" smtClean="0"/>
              <a:t>, </a:t>
            </a:r>
            <a:r>
              <a:rPr lang="el-GR" sz="1200" dirty="0" smtClean="0"/>
              <a:t>το 11,4</a:t>
            </a:r>
            <a:r>
              <a:rPr lang="en-IN" sz="1200" dirty="0" smtClean="0"/>
              <a:t>% </a:t>
            </a:r>
            <a:r>
              <a:rPr lang="el-GR" sz="1200" dirty="0" smtClean="0"/>
              <a:t>ήταν ομόλογα αμερικάνικων κυβερνητικών οργανισμών </a:t>
            </a:r>
            <a:r>
              <a:rPr lang="en-IN" sz="1200" dirty="0" smtClean="0"/>
              <a:t>, </a:t>
            </a:r>
            <a:r>
              <a:rPr lang="el-GR" sz="1200" dirty="0" smtClean="0"/>
              <a:t>και το</a:t>
            </a:r>
            <a:r>
              <a:rPr lang="en-IN" sz="1200" dirty="0" smtClean="0"/>
              <a:t> </a:t>
            </a:r>
            <a:r>
              <a:rPr lang="el-GR" sz="1200" dirty="0" smtClean="0"/>
              <a:t>6,4</a:t>
            </a:r>
            <a:r>
              <a:rPr lang="en-IN" sz="1200" dirty="0" smtClean="0"/>
              <a:t>% </a:t>
            </a:r>
            <a:r>
              <a:rPr lang="el-GR" sz="1200" dirty="0" smtClean="0"/>
              <a:t>ήταν καταναλωτικά δάνεια</a:t>
            </a:r>
            <a:r>
              <a:rPr lang="en-IN" sz="1200" dirty="0" smtClean="0"/>
              <a:t>. To </a:t>
            </a:r>
            <a:r>
              <a:rPr lang="el-GR" sz="1200" dirty="0" smtClean="0"/>
              <a:t>2016</a:t>
            </a:r>
            <a:r>
              <a:rPr lang="en-IN" sz="1200" dirty="0" smtClean="0"/>
              <a:t> </a:t>
            </a:r>
            <a:r>
              <a:rPr lang="el-GR" sz="1200" dirty="0" smtClean="0"/>
              <a:t>η συνολική αξία της αγοράς κεφαλαίου ήταν </a:t>
            </a:r>
            <a:r>
              <a:rPr lang="en-IN" sz="1200" dirty="0" smtClean="0"/>
              <a:t> </a:t>
            </a:r>
            <a:r>
              <a:rPr lang="el-GR" sz="1200" dirty="0" smtClean="0"/>
              <a:t>90,2</a:t>
            </a:r>
            <a:r>
              <a:rPr lang="en-IN" sz="1200" dirty="0" smtClean="0"/>
              <a:t> </a:t>
            </a:r>
            <a:r>
              <a:rPr lang="el-GR" sz="1200" dirty="0" smtClean="0"/>
              <a:t>τρις</a:t>
            </a:r>
            <a:r>
              <a:rPr lang="en-IN" sz="1200" dirty="0" smtClean="0"/>
              <a:t>, </a:t>
            </a:r>
            <a:r>
              <a:rPr lang="el-GR" sz="1200" dirty="0" smtClean="0"/>
              <a:t>από τα οποία το 49,6</a:t>
            </a:r>
            <a:r>
              <a:rPr lang="en-IN" sz="1200" dirty="0" smtClean="0"/>
              <a:t>% </a:t>
            </a:r>
            <a:r>
              <a:rPr lang="el-GR" sz="1200" dirty="0" smtClean="0"/>
              <a:t>ανήκε σε μετοχές επιχειρήσεων</a:t>
            </a:r>
            <a:r>
              <a:rPr lang="en-IN" sz="1200" dirty="0" smtClean="0"/>
              <a:t>, </a:t>
            </a:r>
            <a:r>
              <a:rPr lang="el-GR" sz="1200" dirty="0" smtClean="0"/>
              <a:t>το 15,3</a:t>
            </a:r>
            <a:r>
              <a:rPr lang="en-IN" sz="1200" dirty="0" smtClean="0"/>
              <a:t>% </a:t>
            </a:r>
            <a:r>
              <a:rPr lang="el-GR" sz="1200" dirty="0" smtClean="0"/>
              <a:t>ήταν στεγαστικά δάνεια</a:t>
            </a:r>
            <a:r>
              <a:rPr lang="en-IN" sz="1200" dirty="0" smtClean="0"/>
              <a:t>, </a:t>
            </a:r>
            <a:r>
              <a:rPr lang="el-GR" sz="1200" dirty="0" smtClean="0"/>
              <a:t>το </a:t>
            </a:r>
            <a:r>
              <a:rPr lang="en-IN" sz="1200" dirty="0" smtClean="0"/>
              <a:t>1</a:t>
            </a:r>
            <a:r>
              <a:rPr lang="el-GR" sz="1200" dirty="0" smtClean="0"/>
              <a:t>3</a:t>
            </a:r>
            <a:r>
              <a:rPr lang="en-IN" sz="1200" dirty="0" smtClean="0"/>
              <a:t>% </a:t>
            </a:r>
            <a:r>
              <a:rPr lang="el-GR" sz="1200" dirty="0" smtClean="0"/>
              <a:t>ήταν εταιρικά ομόλογα</a:t>
            </a:r>
            <a:r>
              <a:rPr lang="en-IN" sz="1200" dirty="0" smtClean="0"/>
              <a:t>, </a:t>
            </a:r>
            <a:r>
              <a:rPr lang="el-GR" sz="1200" dirty="0" smtClean="0"/>
              <a:t>το 15,1</a:t>
            </a:r>
            <a:r>
              <a:rPr lang="en-IN" sz="1200" dirty="0" smtClean="0"/>
              <a:t>% </a:t>
            </a:r>
            <a:r>
              <a:rPr lang="el-GR" sz="1200" dirty="0" smtClean="0"/>
              <a:t>ήταν ομόλογα δημοσίου</a:t>
            </a:r>
            <a:r>
              <a:rPr lang="en-IN" sz="1200" dirty="0" smtClean="0"/>
              <a:t>, </a:t>
            </a:r>
            <a:r>
              <a:rPr lang="el-GR" sz="1200" dirty="0" smtClean="0"/>
              <a:t>το 4,1</a:t>
            </a:r>
            <a:r>
              <a:rPr lang="en-IN" sz="1200" dirty="0" smtClean="0"/>
              <a:t>% </a:t>
            </a:r>
            <a:r>
              <a:rPr lang="el-GR" sz="1200" dirty="0" smtClean="0"/>
              <a:t>ανήκε σε ομόλογα πολιτειών και τοπικών κυβερνήσεων</a:t>
            </a:r>
            <a:r>
              <a:rPr lang="en-IN" sz="1200" dirty="0" smtClean="0"/>
              <a:t>, </a:t>
            </a:r>
            <a:r>
              <a:rPr lang="el-GR" sz="1200" dirty="0" smtClean="0"/>
              <a:t>το 9</a:t>
            </a:r>
            <a:r>
              <a:rPr lang="en-IN" sz="1200" dirty="0" smtClean="0"/>
              <a:t>% </a:t>
            </a:r>
            <a:r>
              <a:rPr lang="el-GR" sz="1200" dirty="0" smtClean="0"/>
              <a:t>ήταν ομόλογα αμερικάνικων κυβερνητικών οργανισμών </a:t>
            </a:r>
            <a:r>
              <a:rPr lang="en-IN" sz="1200" dirty="0" smtClean="0"/>
              <a:t>, </a:t>
            </a:r>
            <a:r>
              <a:rPr lang="el-GR" sz="1200" dirty="0" smtClean="0"/>
              <a:t>και το</a:t>
            </a:r>
            <a:r>
              <a:rPr lang="en-IN" sz="1200" dirty="0" smtClean="0"/>
              <a:t> </a:t>
            </a:r>
            <a:r>
              <a:rPr lang="el-GR" sz="1200" dirty="0" smtClean="0"/>
              <a:t>3,9</a:t>
            </a:r>
            <a:r>
              <a:rPr lang="en-IN" sz="1200" dirty="0" smtClean="0"/>
              <a:t>% </a:t>
            </a:r>
            <a:r>
              <a:rPr lang="el-GR" sz="1200" dirty="0" smtClean="0"/>
              <a:t>ήταν καταναλωτικά δάνεια</a:t>
            </a:r>
            <a:r>
              <a:rPr lang="en-IN" sz="1200" dirty="0" smtClean="0"/>
              <a:t>. </a:t>
            </a:r>
            <a:endParaRPr lang="el-GR"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l-GR"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Text</a:t>
            </a:r>
            <a:r>
              <a:rPr lang="en-US" altLang="en-US" dirty="0"/>
              <a:t>: As of mid-March 2009, the Dow Jones Industrial Average (DJIA) had fallen 53.8 percent in value in less than</a:t>
            </a:r>
            <a:r>
              <a:rPr lang="en-US" altLang="en-US" baseline="0" dirty="0"/>
              <a:t> </a:t>
            </a:r>
            <a:r>
              <a:rPr lang="en-US" altLang="en-US" dirty="0"/>
              <a:t>1 ½ years, larger than the decline during the market crash of 1929 when it fell 49 percent. However, stock prices recovered, along with the economy, in the last half of 2009, rising 71.1 percent between March 2009 and April 2010.  </a:t>
            </a:r>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10</a:t>
            </a:fld>
            <a:endParaRPr lang="en-US"/>
          </a:p>
        </p:txBody>
      </p:sp>
    </p:spTree>
    <p:extLst>
      <p:ext uri="{BB962C8B-B14F-4D97-AF65-F5344CB8AC3E}">
        <p14:creationId xmlns:p14="http://schemas.microsoft.com/office/powerpoint/2010/main" val="1092340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Spot FX: Note that ‘immediate’ usually means delivery within one or two business days.</a:t>
            </a:r>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11</a:t>
            </a:fld>
            <a:endParaRPr lang="en-US"/>
          </a:p>
        </p:txBody>
      </p:sp>
    </p:spTree>
    <p:extLst>
      <p:ext uri="{BB962C8B-B14F-4D97-AF65-F5344CB8AC3E}">
        <p14:creationId xmlns:p14="http://schemas.microsoft.com/office/powerpoint/2010/main" val="2867847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Spot FX: Note that ‘immediate’ usually means delivery within one or two business days.</a:t>
            </a:r>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12</a:t>
            </a:fld>
            <a:endParaRPr lang="en-US"/>
          </a:p>
        </p:txBody>
      </p:sp>
    </p:spTree>
    <p:extLst>
      <p:ext uri="{BB962C8B-B14F-4D97-AF65-F5344CB8AC3E}">
        <p14:creationId xmlns:p14="http://schemas.microsoft.com/office/powerpoint/2010/main" val="4191609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1"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7373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9" name="Rectangle 5"/>
          <p:cNvSpPr>
            <a:spLocks noGrp="1" noChangeArrowheads="1"/>
          </p:cNvSpPr>
          <p:nvPr>
            <p:ph type="dt" sz="half" idx="10"/>
          </p:nvPr>
        </p:nvSpPr>
        <p:spPr/>
        <p:txBody>
          <a:bodyPr/>
          <a:lstStyle>
            <a:lvl1pPr>
              <a:defRPr/>
            </a:lvl1pPr>
          </a:lstStyle>
          <a:p>
            <a:pPr>
              <a:defRPr/>
            </a:pPr>
            <a:fld id="{80F49273-E80F-4C56-8C70-4323DBD8112B}" type="datetime1">
              <a:rPr lang="en-US" smtClean="0"/>
              <a:t>5/17/2024</a:t>
            </a:fld>
            <a:endParaRPr lang="en-US" altLang="en-US"/>
          </a:p>
        </p:txBody>
      </p:sp>
      <p:sp>
        <p:nvSpPr>
          <p:cNvPr id="43" name="Content Placeholder 2"/>
          <p:cNvSpPr txBox="1">
            <a:spLocks/>
          </p:cNvSpPr>
          <p:nvPr userDrawn="1"/>
        </p:nvSpPr>
        <p:spPr>
          <a:xfrm>
            <a:off x="3632200" y="6501383"/>
            <a:ext cx="1879600" cy="216745"/>
          </a:xfrm>
          <a:prstGeom prst="rect">
            <a:avLst/>
          </a:prstGeom>
        </p:spPr>
        <p:txBody>
          <a:bodyPr/>
          <a:lstStyle>
            <a:lvl1pPr marL="0" marR="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sz="900">
                <a:solidFill>
                  <a:schemeClr val="tx1"/>
                </a:solidFill>
                <a:latin typeface="Calibri" panose="020F0502020204030204" pitchFamily="34" charset="0"/>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algn="l"/>
            <a:r>
              <a:rPr lang="en-US" altLang="en-US" kern="0" dirty="0"/>
              <a:t>© 2019 McGraw-Hill Education. </a:t>
            </a:r>
            <a:endParaRPr lang="en-IN" kern="0" dirty="0"/>
          </a:p>
        </p:txBody>
      </p:sp>
      <p:sp>
        <p:nvSpPr>
          <p:cNvPr id="40"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r>
              <a:rPr lang="en-US" altLang="en-US"/>
              <a:t>1-</a:t>
            </a:r>
            <a:fld id="{CB4170C2-2BCD-4EE9-940C-15A2525D2C19}" type="slidenum">
              <a:rPr lang="en-US" altLang="en-US"/>
              <a:pPr>
                <a:defRPr/>
              </a:pPr>
              <a:t>‹#›</a:t>
            </a:fld>
            <a:endParaRPr lang="en-US" altLang="en-US"/>
          </a:p>
        </p:txBody>
      </p:sp>
    </p:spTree>
    <p:extLst>
      <p:ext uri="{BB962C8B-B14F-4D97-AF65-F5344CB8AC3E}">
        <p14:creationId xmlns:p14="http://schemas.microsoft.com/office/powerpoint/2010/main" val="3794732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9C318612-44A9-4478-971D-A6D085617F92}" type="datetime1">
              <a:rPr lang="en-US" smtClean="0"/>
              <a:t>5/17/2024</a:t>
            </a:fld>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a:t>1-</a:t>
            </a:r>
            <a:fld id="{785CE35C-1C9F-4188-92C1-63770C0A2671}" type="slidenum">
              <a:rPr lang="en-US" altLang="en-US"/>
              <a:pPr>
                <a:defRPr/>
              </a:pPr>
              <a:t>‹#›</a:t>
            </a:fld>
            <a:endParaRPr lang="en-US" altLang="en-US"/>
          </a:p>
        </p:txBody>
      </p:sp>
    </p:spTree>
    <p:extLst>
      <p:ext uri="{BB962C8B-B14F-4D97-AF65-F5344CB8AC3E}">
        <p14:creationId xmlns:p14="http://schemas.microsoft.com/office/powerpoint/2010/main" val="2606636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A11C234D-4419-4B0F-AD87-F6F2A2EF9B33}" type="datetime1">
              <a:rPr lang="en-US" smtClean="0"/>
              <a:t>5/17/2024</a:t>
            </a:fld>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a:t>1-</a:t>
            </a:r>
            <a:fld id="{E937DF0A-01D5-43B5-86A9-B4D1563225DD}" type="slidenum">
              <a:rPr lang="en-US" altLang="en-US"/>
              <a:pPr>
                <a:defRPr/>
              </a:pPr>
              <a:t>‹#›</a:t>
            </a:fld>
            <a:endParaRPr lang="en-US" altLang="en-US"/>
          </a:p>
        </p:txBody>
      </p:sp>
    </p:spTree>
    <p:extLst>
      <p:ext uri="{BB962C8B-B14F-4D97-AF65-F5344CB8AC3E}">
        <p14:creationId xmlns:p14="http://schemas.microsoft.com/office/powerpoint/2010/main" val="2931499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7B695D31-F8FF-4DC2-B3D4-BD01251A6F86}" type="datetime1">
              <a:rPr lang="en-US" smtClean="0"/>
              <a:t>5/17/2024</a:t>
            </a:fld>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a:t>1-</a:t>
            </a:r>
            <a:fld id="{DE53716D-4E9B-4CE0-B041-3AE37BD64244}" type="slidenum">
              <a:rPr lang="en-US" altLang="en-US"/>
              <a:pPr>
                <a:defRPr/>
              </a:pPr>
              <a:t>‹#›</a:t>
            </a:fld>
            <a:endParaRPr lang="en-US" altLang="en-US"/>
          </a:p>
        </p:txBody>
      </p:sp>
    </p:spTree>
    <p:extLst>
      <p:ext uri="{BB962C8B-B14F-4D97-AF65-F5344CB8AC3E}">
        <p14:creationId xmlns:p14="http://schemas.microsoft.com/office/powerpoint/2010/main" val="2604831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ED5FD992-141F-4027-BD0A-11583BA9C6EE}" type="datetime1">
              <a:rPr lang="en-US" smtClean="0"/>
              <a:t>5/17/2024</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27B36733-6429-48EB-8343-85CD06A58780}" type="slidenum">
              <a:rPr lang="en-US" altLang="en-US"/>
              <a:pPr>
                <a:defRPr/>
              </a:pPr>
              <a:t>‹#›</a:t>
            </a:fld>
            <a:endParaRPr lang="en-US" altLang="en-US"/>
          </a:p>
        </p:txBody>
      </p:sp>
    </p:spTree>
    <p:extLst>
      <p:ext uri="{BB962C8B-B14F-4D97-AF65-F5344CB8AC3E}">
        <p14:creationId xmlns:p14="http://schemas.microsoft.com/office/powerpoint/2010/main" val="149819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DF3F841B-7934-470D-A3F7-82412E08CFBC}" type="datetime1">
              <a:rPr lang="en-US" smtClean="0"/>
              <a:t>5/17/2024</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4694F11F-2697-4F92-A2C8-1AA177B73216}" type="slidenum">
              <a:rPr lang="en-US" altLang="en-US"/>
              <a:pPr>
                <a:defRPr/>
              </a:pPr>
              <a:t>‹#›</a:t>
            </a:fld>
            <a:endParaRPr lang="en-US" altLang="en-US"/>
          </a:p>
        </p:txBody>
      </p:sp>
    </p:spTree>
    <p:extLst>
      <p:ext uri="{BB962C8B-B14F-4D97-AF65-F5344CB8AC3E}">
        <p14:creationId xmlns:p14="http://schemas.microsoft.com/office/powerpoint/2010/main" val="2493102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1"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7373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9" name="Rectangle 5"/>
          <p:cNvSpPr>
            <a:spLocks noGrp="1" noChangeArrowheads="1"/>
          </p:cNvSpPr>
          <p:nvPr>
            <p:ph type="dt" sz="half" idx="10"/>
          </p:nvPr>
        </p:nvSpPr>
        <p:spPr/>
        <p:txBody>
          <a:bodyPr/>
          <a:lstStyle>
            <a:lvl1pPr>
              <a:defRPr/>
            </a:lvl1pPr>
          </a:lstStyle>
          <a:p>
            <a:pPr>
              <a:defRPr/>
            </a:pPr>
            <a:fld id="{06FF715C-BD67-4449-97FF-5813AF35CF8A}" type="datetime1">
              <a:rPr lang="en-US" smtClean="0"/>
              <a:t>5/17/2024</a:t>
            </a:fld>
            <a:endParaRPr lang="en-US" altLang="en-US"/>
          </a:p>
        </p:txBody>
      </p:sp>
      <p:sp>
        <p:nvSpPr>
          <p:cNvPr id="3" name="Content Placeholder 2"/>
          <p:cNvSpPr>
            <a:spLocks noGrp="1"/>
          </p:cNvSpPr>
          <p:nvPr>
            <p:ph sz="quarter" idx="11"/>
          </p:nvPr>
        </p:nvSpPr>
        <p:spPr>
          <a:xfrm>
            <a:off x="2590800" y="6248400"/>
            <a:ext cx="4724400" cy="457200"/>
          </a:xfrm>
        </p:spPr>
        <p:txBody>
          <a:bodyPr/>
          <a:lstStyle/>
          <a:p>
            <a:pPr lvl="0"/>
            <a:endParaRPr lang="en-IN" dirty="0"/>
          </a:p>
        </p:txBody>
      </p:sp>
      <p:sp>
        <p:nvSpPr>
          <p:cNvPr id="40" name="Slide Number Placeholder 5"/>
          <p:cNvSpPr>
            <a:spLocks noGrp="1"/>
          </p:cNvSpPr>
          <p:nvPr>
            <p:ph type="sldNum" sz="quarter" idx="12"/>
          </p:nvPr>
        </p:nvSpPr>
        <p:spPr>
          <a:xfrm>
            <a:off x="8144435" y="6483260"/>
            <a:ext cx="984019" cy="365125"/>
          </a:xfrm>
        </p:spPr>
        <p:txBody>
          <a:bodyPr/>
          <a:lstStyle/>
          <a:p>
            <a:pPr>
              <a:defRPr/>
            </a:pPr>
            <a:r>
              <a:rPr lang="en-US" altLang="en-US" dirty="0"/>
              <a:t>Ch. 1     </a:t>
            </a:r>
            <a:fld id="{0FD03E7E-EA82-497A-8F5F-7A09E0EB97C0}" type="slidenum">
              <a:rPr lang="en-US" altLang="en-US" smtClean="0"/>
              <a:pPr>
                <a:defRPr/>
              </a:pPr>
              <a:t>‹#›</a:t>
            </a:fld>
            <a:endParaRPr lang="en-US" altLang="en-US" dirty="0"/>
          </a:p>
        </p:txBody>
      </p:sp>
      <p:sp>
        <p:nvSpPr>
          <p:cNvPr id="38" name="Content Placeholder 37"/>
          <p:cNvSpPr>
            <a:spLocks noGrp="1"/>
          </p:cNvSpPr>
          <p:nvPr>
            <p:ph sz="quarter" idx="13" hasCustomPrompt="1"/>
          </p:nvPr>
        </p:nvSpPr>
        <p:spPr>
          <a:xfrm>
            <a:off x="7777163" y="5627688"/>
            <a:ext cx="1270000" cy="403225"/>
          </a:xfrm>
        </p:spPr>
        <p:txBody>
          <a:bodyPr/>
          <a:lstStyle>
            <a:lvl1pPr marL="0" marR="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sz="1200">
                <a:latin typeface="Calibri" panose="020F0502020204030204" pitchFamily="34" charset="0"/>
              </a:defRPr>
            </a:lvl1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a:pPr>
            <a:r>
              <a:rPr lang="en-US" altLang="en-US" dirty="0"/>
              <a:t>Ch. 1     </a:t>
            </a:r>
            <a:fld id="{0FD03E7E-EA82-497A-8F5F-7A09E0EB97C0}" type="slidenum">
              <a:rPr lang="en-US" altLang="en-US" smtClean="0"/>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a:pPr>
              <a:t>‹#›</a:t>
            </a:fld>
            <a:endParaRPr lang="en-IN" dirty="0"/>
          </a:p>
        </p:txBody>
      </p:sp>
    </p:spTree>
    <p:extLst>
      <p:ext uri="{BB962C8B-B14F-4D97-AF65-F5344CB8AC3E}">
        <p14:creationId xmlns:p14="http://schemas.microsoft.com/office/powerpoint/2010/main" val="24869375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86266E36-7D41-4AED-9967-D89F84B633FE}" type="datetime1">
              <a:rPr lang="en-US" smtClean="0"/>
              <a:t>5/17/2024</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4773FF61-F4E9-4123-B6AF-201BC82A0194}" type="slidenum">
              <a:rPr lang="en-US" altLang="en-US"/>
              <a:pPr>
                <a:defRPr/>
              </a:pPr>
              <a:t>‹#›</a:t>
            </a:fld>
            <a:endParaRPr lang="en-US" altLang="en-US"/>
          </a:p>
        </p:txBody>
      </p:sp>
      <p:sp>
        <p:nvSpPr>
          <p:cNvPr id="7" name="Content Placeholder 37"/>
          <p:cNvSpPr>
            <a:spLocks noGrp="1"/>
          </p:cNvSpPr>
          <p:nvPr>
            <p:ph sz="quarter" idx="13" hasCustomPrompt="1"/>
          </p:nvPr>
        </p:nvSpPr>
        <p:spPr>
          <a:xfrm>
            <a:off x="7777163" y="5627688"/>
            <a:ext cx="1270000" cy="403225"/>
          </a:xfrm>
        </p:spPr>
        <p:txBody>
          <a:bodyPr/>
          <a:lstStyle>
            <a:lvl1pPr marL="0" marR="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sz="1200">
                <a:latin typeface="Calibri" panose="020F0502020204030204" pitchFamily="34" charset="0"/>
              </a:defRPr>
            </a:lvl1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a:pPr>
            <a:r>
              <a:rPr lang="en-US" altLang="en-US" dirty="0"/>
              <a:t>Ch. 1     </a:t>
            </a:r>
            <a:fld id="{0FD03E7E-EA82-497A-8F5F-7A09E0EB97C0}" type="slidenum">
              <a:rPr lang="en-US" altLang="en-US" smtClean="0"/>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a:pPr>
              <a:t>‹#›</a:t>
            </a:fld>
            <a:endParaRPr lang="en-IN" dirty="0"/>
          </a:p>
        </p:txBody>
      </p:sp>
    </p:spTree>
    <p:extLst>
      <p:ext uri="{BB962C8B-B14F-4D97-AF65-F5344CB8AC3E}">
        <p14:creationId xmlns:p14="http://schemas.microsoft.com/office/powerpoint/2010/main" val="1927718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719263"/>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p:spPr>
        <p:txBody>
          <a:bodyPr/>
          <a:lstStyle>
            <a:lvl1pPr>
              <a:defRPr/>
            </a:lvl1pPr>
          </a:lstStyle>
          <a:p>
            <a:pPr>
              <a:defRPr/>
            </a:pPr>
            <a:fld id="{9DD2F35E-ADF7-4259-93A0-3497773697B9}" type="datetime1">
              <a:rPr lang="en-US" smtClean="0"/>
              <a:t>5/17/2024</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4773FF61-F4E9-4123-B6AF-201BC82A0194}" type="slidenum">
              <a:rPr lang="en-US" altLang="en-US"/>
              <a:pPr>
                <a:defRPr/>
              </a:pPr>
              <a:t>‹#›</a:t>
            </a:fld>
            <a:endParaRPr lang="en-US" altLang="en-US"/>
          </a:p>
        </p:txBody>
      </p:sp>
      <p:sp>
        <p:nvSpPr>
          <p:cNvPr id="7" name="Content Placeholder 2"/>
          <p:cNvSpPr>
            <a:spLocks noGrp="1"/>
          </p:cNvSpPr>
          <p:nvPr>
            <p:ph idx="13"/>
          </p:nvPr>
        </p:nvSpPr>
        <p:spPr>
          <a:xfrm>
            <a:off x="465661" y="2929995"/>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474131" y="4115331"/>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062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719263"/>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p:spPr>
        <p:txBody>
          <a:bodyPr/>
          <a:lstStyle>
            <a:lvl1pPr>
              <a:defRPr/>
            </a:lvl1pPr>
          </a:lstStyle>
          <a:p>
            <a:pPr>
              <a:defRPr/>
            </a:pPr>
            <a:fld id="{5CCDEA49-0479-4344-9E2D-F8DC614E61DB}" type="datetime1">
              <a:rPr lang="en-US" smtClean="0"/>
              <a:t>5/17/2024</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4773FF61-F4E9-4123-B6AF-201BC82A0194}" type="slidenum">
              <a:rPr lang="en-US" altLang="en-US"/>
              <a:pPr>
                <a:defRPr/>
              </a:pPr>
              <a:t>‹#›</a:t>
            </a:fld>
            <a:endParaRPr lang="en-US" altLang="en-US"/>
          </a:p>
        </p:txBody>
      </p:sp>
      <p:sp>
        <p:nvSpPr>
          <p:cNvPr id="7" name="Content Placeholder 2"/>
          <p:cNvSpPr>
            <a:spLocks noGrp="1"/>
          </p:cNvSpPr>
          <p:nvPr>
            <p:ph idx="13"/>
          </p:nvPr>
        </p:nvSpPr>
        <p:spPr>
          <a:xfrm>
            <a:off x="465661" y="2929995"/>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474131" y="4115331"/>
            <a:ext cx="8229600" cy="790574"/>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5"/>
          </p:nvPr>
        </p:nvSpPr>
        <p:spPr>
          <a:xfrm>
            <a:off x="474131" y="5050371"/>
            <a:ext cx="8229600" cy="790574"/>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1849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719263"/>
            <a:ext cx="8229600" cy="448204"/>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r>
              <a:rPr lang="en-US"/>
              <a:t>	</a:t>
            </a:r>
            <a:fld id="{0622E23A-8DE6-4FB2-B9B3-B7801C830DD4}" type="datetime1">
              <a:rPr lang="en-US" smtClean="0"/>
              <a:t>5/17/2024</a:t>
            </a:fld>
            <a:endParaRPr lang="en-US" altLang="en-US" dirty="0"/>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4773FF61-F4E9-4123-B6AF-201BC82A0194}" type="slidenum">
              <a:rPr lang="en-US" altLang="en-US"/>
              <a:pPr>
                <a:defRPr/>
              </a:pPr>
              <a:t>‹#›</a:t>
            </a:fld>
            <a:endParaRPr lang="en-US" altLang="en-US"/>
          </a:p>
        </p:txBody>
      </p:sp>
      <p:sp>
        <p:nvSpPr>
          <p:cNvPr id="7" name="Content Placeholder 2"/>
          <p:cNvSpPr>
            <a:spLocks noGrp="1"/>
          </p:cNvSpPr>
          <p:nvPr>
            <p:ph idx="13"/>
          </p:nvPr>
        </p:nvSpPr>
        <p:spPr>
          <a:xfrm>
            <a:off x="465661" y="2227261"/>
            <a:ext cx="8229600" cy="435507"/>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8" name="Content Placeholder 2"/>
          <p:cNvSpPr>
            <a:spLocks noGrp="1"/>
          </p:cNvSpPr>
          <p:nvPr>
            <p:ph idx="14"/>
          </p:nvPr>
        </p:nvSpPr>
        <p:spPr>
          <a:xfrm>
            <a:off x="474131" y="2794530"/>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9" name="Content Placeholder 2"/>
          <p:cNvSpPr>
            <a:spLocks noGrp="1"/>
          </p:cNvSpPr>
          <p:nvPr>
            <p:ph idx="15"/>
          </p:nvPr>
        </p:nvSpPr>
        <p:spPr>
          <a:xfrm>
            <a:off x="482596" y="3412596"/>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10" name="Content Placeholder 2"/>
          <p:cNvSpPr>
            <a:spLocks noGrp="1"/>
          </p:cNvSpPr>
          <p:nvPr>
            <p:ph idx="16"/>
          </p:nvPr>
        </p:nvSpPr>
        <p:spPr>
          <a:xfrm>
            <a:off x="474128" y="4022194"/>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11" name="Content Placeholder 2"/>
          <p:cNvSpPr>
            <a:spLocks noGrp="1"/>
          </p:cNvSpPr>
          <p:nvPr>
            <p:ph idx="17"/>
          </p:nvPr>
        </p:nvSpPr>
        <p:spPr>
          <a:xfrm>
            <a:off x="474129" y="4589468"/>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12" name="Content Placeholder 2"/>
          <p:cNvSpPr>
            <a:spLocks noGrp="1"/>
          </p:cNvSpPr>
          <p:nvPr>
            <p:ph idx="18"/>
          </p:nvPr>
        </p:nvSpPr>
        <p:spPr>
          <a:xfrm>
            <a:off x="474127" y="5156741"/>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Tree>
    <p:extLst>
      <p:ext uri="{BB962C8B-B14F-4D97-AF65-F5344CB8AC3E}">
        <p14:creationId xmlns:p14="http://schemas.microsoft.com/office/powerpoint/2010/main" val="156949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EFE2ECCA-C733-4BAE-82A5-1DFFCAA8351F}" type="datetime1">
              <a:rPr lang="en-US" smtClean="0"/>
              <a:t>5/17/2024</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4773FF61-F4E9-4123-B6AF-201BC82A0194}" type="slidenum">
              <a:rPr lang="en-US" altLang="en-US"/>
              <a:pPr>
                <a:defRPr/>
              </a:pPr>
              <a:t>‹#›</a:t>
            </a:fld>
            <a:endParaRPr lang="en-US" altLang="en-US"/>
          </a:p>
        </p:txBody>
      </p:sp>
    </p:spTree>
    <p:extLst>
      <p:ext uri="{BB962C8B-B14F-4D97-AF65-F5344CB8AC3E}">
        <p14:creationId xmlns:p14="http://schemas.microsoft.com/office/powerpoint/2010/main" val="304589193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2494314B-3493-41CA-BEA7-B42D470AD2C3}" type="datetime1">
              <a:rPr lang="en-US" smtClean="0"/>
              <a:t>5/17/2024</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B8643C53-5634-46E8-9866-13612EB8B71C}" type="slidenum">
              <a:rPr lang="en-US" altLang="en-US"/>
              <a:pPr>
                <a:defRPr/>
              </a:pPr>
              <a:t>‹#›</a:t>
            </a:fld>
            <a:endParaRPr lang="en-US" altLang="en-US"/>
          </a:p>
        </p:txBody>
      </p:sp>
    </p:spTree>
    <p:extLst>
      <p:ext uri="{BB962C8B-B14F-4D97-AF65-F5344CB8AC3E}">
        <p14:creationId xmlns:p14="http://schemas.microsoft.com/office/powerpoint/2010/main" val="60619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6445127F-8428-4DB7-B8F4-00A915A2CF9A}" type="datetime1">
              <a:rPr lang="en-US" smtClean="0"/>
              <a:t>5/17/2024</a:t>
            </a:fld>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a:t>1-</a:t>
            </a:r>
            <a:fld id="{7905E196-56C6-4301-8665-BC2965E2E4F7}" type="slidenum">
              <a:rPr lang="en-US" altLang="en-US"/>
              <a:pPr>
                <a:defRPr/>
              </a:pPr>
              <a:t>‹#›</a:t>
            </a:fld>
            <a:endParaRPr lang="en-US" altLang="en-US"/>
          </a:p>
        </p:txBody>
      </p:sp>
    </p:spTree>
    <p:extLst>
      <p:ext uri="{BB962C8B-B14F-4D97-AF65-F5344CB8AC3E}">
        <p14:creationId xmlns:p14="http://schemas.microsoft.com/office/powerpoint/2010/main" val="1744860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84E950B9-A584-4E89-97EF-5917CC79A88C}" type="datetime1">
              <a:rPr lang="en-US" smtClean="0"/>
              <a:t>5/17/2024</a:t>
            </a:fld>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a:t>1-</a:t>
            </a:r>
            <a:fld id="{83911F2D-A79E-49A4-B269-8A3F2982665A}" type="slidenum">
              <a:rPr lang="en-US" altLang="en-US"/>
              <a:pPr>
                <a:defRPr/>
              </a:pPr>
              <a:t>‹#›</a:t>
            </a:fld>
            <a:endParaRPr lang="en-US" altLang="en-US"/>
          </a:p>
        </p:txBody>
      </p:sp>
    </p:spTree>
    <p:extLst>
      <p:ext uri="{BB962C8B-B14F-4D97-AF65-F5344CB8AC3E}">
        <p14:creationId xmlns:p14="http://schemas.microsoft.com/office/powerpoint/2010/main" val="3048629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6C45531B-55D2-4CD4-A8B4-520276E5ADC2}" type="datetime1">
              <a:rPr lang="en-US" smtClean="0"/>
              <a:t>5/17/2024</a:t>
            </a:fld>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a:t>1-</a:t>
            </a:r>
            <a:fld id="{4764DE9E-DF0F-4589-A115-EE7338EDF10A}" type="slidenum">
              <a:rPr lang="en-US" altLang="en-US"/>
              <a:pPr>
                <a:defRPr/>
              </a:pPr>
              <a:t>‹#›</a:t>
            </a:fld>
            <a:endParaRPr lang="en-US" altLang="en-US"/>
          </a:p>
        </p:txBody>
      </p:sp>
    </p:spTree>
    <p:extLst>
      <p:ext uri="{BB962C8B-B14F-4D97-AF65-F5344CB8AC3E}">
        <p14:creationId xmlns:p14="http://schemas.microsoft.com/office/powerpoint/2010/main" val="1777173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6A448D20-7595-4BF4-9F43-23E3AE206B43}" type="datetime1">
              <a:rPr lang="en-US" smtClean="0"/>
              <a:t>5/17/2024</a:t>
            </a:fld>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a:t>1-</a:t>
            </a:r>
            <a:fld id="{785CE35C-1C9F-4188-92C1-63770C0A2671}" type="slidenum">
              <a:rPr lang="en-US" altLang="en-US"/>
              <a:pPr>
                <a:defRPr/>
              </a:pPr>
              <a:t>‹#›</a:t>
            </a:fld>
            <a:endParaRPr lang="en-US" altLang="en-US"/>
          </a:p>
        </p:txBody>
      </p:sp>
    </p:spTree>
    <p:extLst>
      <p:ext uri="{BB962C8B-B14F-4D97-AF65-F5344CB8AC3E}">
        <p14:creationId xmlns:p14="http://schemas.microsoft.com/office/powerpoint/2010/main" val="3727404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054B9D3E-8160-4840-8E57-D527B2EE7272}" type="datetime1">
              <a:rPr lang="en-US" smtClean="0"/>
              <a:t>5/17/2024</a:t>
            </a:fld>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a:t>1-</a:t>
            </a:r>
            <a:fld id="{E937DF0A-01D5-43B5-86A9-B4D1563225DD}" type="slidenum">
              <a:rPr lang="en-US" altLang="en-US"/>
              <a:pPr>
                <a:defRPr/>
              </a:pPr>
              <a:t>‹#›</a:t>
            </a:fld>
            <a:endParaRPr lang="en-US" altLang="en-US"/>
          </a:p>
        </p:txBody>
      </p:sp>
    </p:spTree>
    <p:extLst>
      <p:ext uri="{BB962C8B-B14F-4D97-AF65-F5344CB8AC3E}">
        <p14:creationId xmlns:p14="http://schemas.microsoft.com/office/powerpoint/2010/main" val="2416763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32891E93-99B5-4A66-82EA-A8DA07D76AE5}" type="datetime1">
              <a:rPr lang="en-US" smtClean="0"/>
              <a:t>5/17/2024</a:t>
            </a:fld>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a:t>1-</a:t>
            </a:r>
            <a:fld id="{DE53716D-4E9B-4CE0-B041-3AE37BD64244}" type="slidenum">
              <a:rPr lang="en-US" altLang="en-US"/>
              <a:pPr>
                <a:defRPr/>
              </a:pPr>
              <a:t>‹#›</a:t>
            </a:fld>
            <a:endParaRPr lang="en-US" altLang="en-US"/>
          </a:p>
        </p:txBody>
      </p:sp>
    </p:spTree>
    <p:extLst>
      <p:ext uri="{BB962C8B-B14F-4D97-AF65-F5344CB8AC3E}">
        <p14:creationId xmlns:p14="http://schemas.microsoft.com/office/powerpoint/2010/main" val="42739351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5F50F903-1139-44F7-8ED3-B77B25035C42}" type="datetime1">
              <a:rPr lang="en-US" smtClean="0"/>
              <a:t>5/17/2024</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27B36733-6429-48EB-8343-85CD06A58780}" type="slidenum">
              <a:rPr lang="en-US" altLang="en-US"/>
              <a:pPr>
                <a:defRPr/>
              </a:pPr>
              <a:t>‹#›</a:t>
            </a:fld>
            <a:endParaRPr lang="en-US" altLang="en-US"/>
          </a:p>
        </p:txBody>
      </p:sp>
    </p:spTree>
    <p:extLst>
      <p:ext uri="{BB962C8B-B14F-4D97-AF65-F5344CB8AC3E}">
        <p14:creationId xmlns:p14="http://schemas.microsoft.com/office/powerpoint/2010/main" val="3926457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888E6914-4F30-492F-BDE1-7C78349F339A}" type="datetime1">
              <a:rPr lang="en-US" smtClean="0"/>
              <a:t>5/17/2024</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4694F11F-2697-4F92-A2C8-1AA177B73216}" type="slidenum">
              <a:rPr lang="en-US" altLang="en-US"/>
              <a:pPr>
                <a:defRPr/>
              </a:pPr>
              <a:t>‹#›</a:t>
            </a:fld>
            <a:endParaRPr lang="en-US" altLang="en-US"/>
          </a:p>
        </p:txBody>
      </p:sp>
    </p:spTree>
    <p:extLst>
      <p:ext uri="{BB962C8B-B14F-4D97-AF65-F5344CB8AC3E}">
        <p14:creationId xmlns:p14="http://schemas.microsoft.com/office/powerpoint/2010/main" val="45544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719263"/>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p:spPr>
        <p:txBody>
          <a:bodyPr/>
          <a:lstStyle>
            <a:lvl1pPr>
              <a:defRPr/>
            </a:lvl1pPr>
          </a:lstStyle>
          <a:p>
            <a:pPr>
              <a:defRPr/>
            </a:pPr>
            <a:fld id="{B3812796-53F2-4FB9-A3CE-B4A3EAB9232E}" type="datetime1">
              <a:rPr lang="en-US" smtClean="0"/>
              <a:t>5/17/2024</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4773FF61-F4E9-4123-B6AF-201BC82A0194}" type="slidenum">
              <a:rPr lang="en-US" altLang="en-US"/>
              <a:pPr>
                <a:defRPr/>
              </a:pPr>
              <a:t>‹#›</a:t>
            </a:fld>
            <a:endParaRPr lang="en-US" altLang="en-US"/>
          </a:p>
        </p:txBody>
      </p:sp>
      <p:sp>
        <p:nvSpPr>
          <p:cNvPr id="7" name="Content Placeholder 2"/>
          <p:cNvSpPr>
            <a:spLocks noGrp="1"/>
          </p:cNvSpPr>
          <p:nvPr>
            <p:ph idx="13"/>
          </p:nvPr>
        </p:nvSpPr>
        <p:spPr>
          <a:xfrm>
            <a:off x="465661" y="2929995"/>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474131" y="4115331"/>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8785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719263"/>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p:spPr>
        <p:txBody>
          <a:bodyPr/>
          <a:lstStyle>
            <a:lvl1pPr>
              <a:defRPr/>
            </a:lvl1pPr>
          </a:lstStyle>
          <a:p>
            <a:pPr>
              <a:defRPr/>
            </a:pPr>
            <a:fld id="{59DF0FFE-C1D6-4D00-803F-94A38B879F2D}" type="datetime1">
              <a:rPr lang="en-US" smtClean="0"/>
              <a:t>5/17/2024</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4773FF61-F4E9-4123-B6AF-201BC82A0194}" type="slidenum">
              <a:rPr lang="en-US" altLang="en-US"/>
              <a:pPr>
                <a:defRPr/>
              </a:pPr>
              <a:t>‹#›</a:t>
            </a:fld>
            <a:endParaRPr lang="en-US" altLang="en-US"/>
          </a:p>
        </p:txBody>
      </p:sp>
      <p:sp>
        <p:nvSpPr>
          <p:cNvPr id="7" name="Content Placeholder 2"/>
          <p:cNvSpPr>
            <a:spLocks noGrp="1"/>
          </p:cNvSpPr>
          <p:nvPr>
            <p:ph idx="13"/>
          </p:nvPr>
        </p:nvSpPr>
        <p:spPr>
          <a:xfrm>
            <a:off x="465661" y="2929995"/>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474131" y="4115331"/>
            <a:ext cx="8229600" cy="790574"/>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5"/>
          </p:nvPr>
        </p:nvSpPr>
        <p:spPr>
          <a:xfrm>
            <a:off x="474131" y="5050371"/>
            <a:ext cx="8229600" cy="790574"/>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75818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719263"/>
            <a:ext cx="8229600" cy="448204"/>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r>
              <a:rPr lang="en-US"/>
              <a:t>	</a:t>
            </a:r>
            <a:fld id="{963214E6-499E-4F15-9F11-2608ED1C1C02}" type="datetime1">
              <a:rPr lang="en-US" smtClean="0"/>
              <a:t>5/17/2024</a:t>
            </a:fld>
            <a:endParaRPr lang="en-US" altLang="en-US" dirty="0"/>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4773FF61-F4E9-4123-B6AF-201BC82A0194}" type="slidenum">
              <a:rPr lang="en-US" altLang="en-US"/>
              <a:pPr>
                <a:defRPr/>
              </a:pPr>
              <a:t>‹#›</a:t>
            </a:fld>
            <a:endParaRPr lang="en-US" altLang="en-US"/>
          </a:p>
        </p:txBody>
      </p:sp>
      <p:sp>
        <p:nvSpPr>
          <p:cNvPr id="7" name="Content Placeholder 2"/>
          <p:cNvSpPr>
            <a:spLocks noGrp="1"/>
          </p:cNvSpPr>
          <p:nvPr>
            <p:ph idx="13"/>
          </p:nvPr>
        </p:nvSpPr>
        <p:spPr>
          <a:xfrm>
            <a:off x="465661" y="2227261"/>
            <a:ext cx="8229600" cy="435507"/>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8" name="Content Placeholder 2"/>
          <p:cNvSpPr>
            <a:spLocks noGrp="1"/>
          </p:cNvSpPr>
          <p:nvPr>
            <p:ph idx="14"/>
          </p:nvPr>
        </p:nvSpPr>
        <p:spPr>
          <a:xfrm>
            <a:off x="474131" y="2794530"/>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9" name="Content Placeholder 2"/>
          <p:cNvSpPr>
            <a:spLocks noGrp="1"/>
          </p:cNvSpPr>
          <p:nvPr>
            <p:ph idx="15"/>
          </p:nvPr>
        </p:nvSpPr>
        <p:spPr>
          <a:xfrm>
            <a:off x="482596" y="3412596"/>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10" name="Content Placeholder 2"/>
          <p:cNvSpPr>
            <a:spLocks noGrp="1"/>
          </p:cNvSpPr>
          <p:nvPr>
            <p:ph idx="16"/>
          </p:nvPr>
        </p:nvSpPr>
        <p:spPr>
          <a:xfrm>
            <a:off x="474128" y="4022194"/>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11" name="Content Placeholder 2"/>
          <p:cNvSpPr>
            <a:spLocks noGrp="1"/>
          </p:cNvSpPr>
          <p:nvPr>
            <p:ph idx="17"/>
          </p:nvPr>
        </p:nvSpPr>
        <p:spPr>
          <a:xfrm>
            <a:off x="474129" y="4589468"/>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12" name="Content Placeholder 2"/>
          <p:cNvSpPr>
            <a:spLocks noGrp="1"/>
          </p:cNvSpPr>
          <p:nvPr>
            <p:ph idx="18"/>
          </p:nvPr>
        </p:nvSpPr>
        <p:spPr>
          <a:xfrm>
            <a:off x="474127" y="5156741"/>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Tree>
    <p:extLst>
      <p:ext uri="{BB962C8B-B14F-4D97-AF65-F5344CB8AC3E}">
        <p14:creationId xmlns:p14="http://schemas.microsoft.com/office/powerpoint/2010/main" val="9787190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66EF8C08-FA8F-44E0-92F2-30BBA7214DD0}" type="datetime1">
              <a:rPr lang="en-US" smtClean="0"/>
              <a:t>5/17/2024</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B8643C53-5634-46E8-9866-13612EB8B71C}" type="slidenum">
              <a:rPr lang="en-US" altLang="en-US"/>
              <a:pPr>
                <a:defRPr/>
              </a:pPr>
              <a:t>‹#›</a:t>
            </a:fld>
            <a:endParaRPr lang="en-US" altLang="en-US"/>
          </a:p>
        </p:txBody>
      </p:sp>
    </p:spTree>
    <p:extLst>
      <p:ext uri="{BB962C8B-B14F-4D97-AF65-F5344CB8AC3E}">
        <p14:creationId xmlns:p14="http://schemas.microsoft.com/office/powerpoint/2010/main" val="1374996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333A05A1-09CB-46B4-95D7-27AC92F6976D}" type="datetime1">
              <a:rPr lang="en-US" smtClean="0"/>
              <a:t>5/17/2024</a:t>
            </a:fld>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a:t>1-</a:t>
            </a:r>
            <a:fld id="{7905E196-56C6-4301-8665-BC2965E2E4F7}" type="slidenum">
              <a:rPr lang="en-US" altLang="en-US"/>
              <a:pPr>
                <a:defRPr/>
              </a:pPr>
              <a:t>‹#›</a:t>
            </a:fld>
            <a:endParaRPr lang="en-US" altLang="en-US"/>
          </a:p>
        </p:txBody>
      </p:sp>
    </p:spTree>
    <p:extLst>
      <p:ext uri="{BB962C8B-B14F-4D97-AF65-F5344CB8AC3E}">
        <p14:creationId xmlns:p14="http://schemas.microsoft.com/office/powerpoint/2010/main" val="14011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7B2CC644-A03F-4524-99EF-EBF02143432D}" type="datetime1">
              <a:rPr lang="en-US" smtClean="0"/>
              <a:t>5/17/2024</a:t>
            </a:fld>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a:t>1-</a:t>
            </a:r>
            <a:fld id="{83911F2D-A79E-49A4-B269-8A3F2982665A}" type="slidenum">
              <a:rPr lang="en-US" altLang="en-US"/>
              <a:pPr>
                <a:defRPr/>
              </a:pPr>
              <a:t>‹#›</a:t>
            </a:fld>
            <a:endParaRPr lang="en-US" altLang="en-US"/>
          </a:p>
        </p:txBody>
      </p:sp>
    </p:spTree>
    <p:extLst>
      <p:ext uri="{BB962C8B-B14F-4D97-AF65-F5344CB8AC3E}">
        <p14:creationId xmlns:p14="http://schemas.microsoft.com/office/powerpoint/2010/main" val="168148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15FEB046-A450-47AC-B5DA-B2ED65EBBFC5}" type="datetime1">
              <a:rPr lang="en-US" smtClean="0"/>
              <a:t>5/17/2024</a:t>
            </a:fld>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a:t>1-</a:t>
            </a:r>
            <a:fld id="{4764DE9E-DF0F-4589-A115-EE7338EDF10A}" type="slidenum">
              <a:rPr lang="en-US" altLang="en-US"/>
              <a:pPr>
                <a:defRPr/>
              </a:pPr>
              <a:t>‹#›</a:t>
            </a:fld>
            <a:endParaRPr lang="en-US" altLang="en-US"/>
          </a:p>
        </p:txBody>
      </p:sp>
    </p:spTree>
    <p:extLst>
      <p:ext uri="{BB962C8B-B14F-4D97-AF65-F5344CB8AC3E}">
        <p14:creationId xmlns:p14="http://schemas.microsoft.com/office/powerpoint/2010/main" val="1151639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270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fld id="{754E720A-EB20-4FFE-B7EB-D1D79B66D8D9}" type="datetime1">
              <a:rPr lang="en-US" smtClean="0"/>
              <a:t>5/17/2024</a:t>
            </a:fld>
            <a:endParaRPr lang="en-US" altLang="en-US"/>
          </a:p>
        </p:txBody>
      </p:sp>
      <p:sp>
        <p:nvSpPr>
          <p:cNvPr id="7271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r>
              <a:rPr lang="en-US" altLang="en-US"/>
              <a:t>1-</a:t>
            </a:r>
            <a:fld id="{CB4170C2-2BCD-4EE9-940C-15A2525D2C19}" type="slidenum">
              <a:rPr lang="en-US" altLang="en-US"/>
              <a:pPr>
                <a:defRPr/>
              </a:pPr>
              <a:t>‹#›</a:t>
            </a:fld>
            <a:endParaRPr lang="en-US" altLang="en-US"/>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5" name="Oval 11"/>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6" name="Oval 12"/>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7" name="Oval 13"/>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8" name="Oval 14"/>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9" name="Oval 15"/>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0" name="Oval 16"/>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1" name="Oval 17"/>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2" name="Oval 18"/>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3" name="Oval 19"/>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4" name="Oval 20"/>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7" name="Oval 23"/>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8" name="Oval 24"/>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1" name="Oval 27"/>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2" name="Oval 28"/>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6" name="Oval 32"/>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7" name="Oval 33"/>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8" name="Oval 34"/>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9" name="Oval 35"/>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60" name="Oval 36"/>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61" name="Oval 37"/>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63" name="Oval 39"/>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sp>
        <p:nvSpPr>
          <p:cNvPr id="40" name="Content Placeholder 2"/>
          <p:cNvSpPr txBox="1">
            <a:spLocks/>
          </p:cNvSpPr>
          <p:nvPr userDrawn="1"/>
        </p:nvSpPr>
        <p:spPr>
          <a:xfrm>
            <a:off x="370249" y="6501383"/>
            <a:ext cx="1879600" cy="216745"/>
          </a:xfrm>
          <a:prstGeom prst="rect">
            <a:avLst/>
          </a:prstGeom>
        </p:spPr>
        <p:txBody>
          <a:bodyPr/>
          <a:lstStyle>
            <a:lvl1pPr marL="0" marR="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sz="900">
                <a:solidFill>
                  <a:schemeClr val="tx1"/>
                </a:solidFill>
                <a:latin typeface="Calibri" panose="020F0502020204030204" pitchFamily="34" charset="0"/>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algn="l"/>
            <a:r>
              <a:rPr lang="en-US" altLang="en-US" kern="0" dirty="0"/>
              <a:t>© 2019 McGraw-Hill Education. </a:t>
            </a:r>
            <a:endParaRPr lang="en-IN" kern="0" dirty="0"/>
          </a:p>
        </p:txBody>
      </p:sp>
    </p:spTree>
  </p:cSld>
  <p:clrMap bg1="lt1" tx1="dk1" bg2="lt2" tx2="dk2" accent1="accent1" accent2="accent2" accent3="accent3" accent4="accent4" accent5="accent5" accent6="accent6" hlink="hlink" folHlink="folHlink"/>
  <p:sldLayoutIdLst>
    <p:sldLayoutId id="2147483702" r:id="rId1"/>
    <p:sldLayoutId id="2147483692" r:id="rId2"/>
    <p:sldLayoutId id="2147483703" r:id="rId3"/>
    <p:sldLayoutId id="2147483705" r:id="rId4"/>
    <p:sldLayoutId id="2147483704"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iming>
    <p:tnLst>
      <p:par>
        <p:cTn id="1" dur="indefinite" restart="never" nodeType="tmRoot"/>
      </p:par>
    </p:tnLst>
  </p:timing>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270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fld id="{6A45485F-987C-473E-81CF-B5BA9D9C5326}" type="datetime1">
              <a:rPr lang="en-US" smtClean="0"/>
              <a:t>5/17/2024</a:t>
            </a:fld>
            <a:endParaRPr lang="en-US" altLang="en-US"/>
          </a:p>
        </p:txBody>
      </p:sp>
      <p:sp>
        <p:nvSpPr>
          <p:cNvPr id="7271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r>
              <a:rPr lang="en-US" altLang="en-US" dirty="0"/>
              <a:t>1-</a:t>
            </a:r>
            <a:fld id="{CB4170C2-2BCD-4EE9-940C-15A2525D2C19}" type="slidenum">
              <a:rPr lang="en-US" altLang="en-US"/>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5" name="Oval 11"/>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6" name="Oval 12"/>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7" name="Oval 13"/>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8" name="Oval 14"/>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9" name="Oval 15"/>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0" name="Oval 16"/>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1" name="Oval 17"/>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2" name="Oval 18"/>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3" name="Oval 19"/>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4" name="Oval 20"/>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7" name="Oval 23"/>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8" name="Oval 24"/>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1" name="Oval 27"/>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2" name="Oval 28"/>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6" name="Oval 32"/>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7" name="Oval 33"/>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8" name="Oval 34"/>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9" name="Oval 35"/>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60" name="Oval 36"/>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61" name="Oval 37"/>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63" name="Oval 39"/>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sp>
        <p:nvSpPr>
          <p:cNvPr id="39" name="Content Placeholder 37"/>
          <p:cNvSpPr txBox="1">
            <a:spLocks/>
          </p:cNvSpPr>
          <p:nvPr userDrawn="1"/>
        </p:nvSpPr>
        <p:spPr>
          <a:xfrm>
            <a:off x="7777163" y="5627688"/>
            <a:ext cx="1270000" cy="403225"/>
          </a:xfrm>
          <a:prstGeom prst="rect">
            <a:avLst/>
          </a:prstGeom>
        </p:spPr>
        <p:txBody>
          <a:bodyPr/>
          <a:lstStyle>
            <a:lvl1pPr marL="0" marR="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sz="1200">
                <a:solidFill>
                  <a:schemeClr val="tx1"/>
                </a:solidFill>
                <a:latin typeface="Calibri" panose="020F0502020204030204" pitchFamily="34" charset="0"/>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n-US" altLang="en-US" kern="0"/>
              <a:t>Ch. 1     </a:t>
            </a:r>
            <a:fld id="{0FD03E7E-EA82-497A-8F5F-7A09E0EB97C0}" type="slidenum">
              <a:rPr lang="en-US" altLang="en-US" kern="0" smtClean="0"/>
              <a:pPr/>
              <a:t>‹#›</a:t>
            </a:fld>
            <a:endParaRPr lang="en-IN" kern="0" dirty="0"/>
          </a:p>
        </p:txBody>
      </p:sp>
    </p:spTree>
    <p:extLst>
      <p:ext uri="{BB962C8B-B14F-4D97-AF65-F5344CB8AC3E}">
        <p14:creationId xmlns:p14="http://schemas.microsoft.com/office/powerpoint/2010/main" val="312907898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timing>
    <p:tnLst>
      <p:par>
        <p:cTn id="1" dur="indefinite" restart="never" nodeType="tmRoot"/>
      </p:par>
    </p:tnLst>
  </p:timing>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15913" y="6392777"/>
            <a:ext cx="8617072" cy="325655"/>
          </a:xfrm>
        </p:spPr>
        <p:txBody>
          <a:bodyPr/>
          <a:lstStyle/>
          <a:p>
            <a:pPr marL="0" indent="0">
              <a:buNone/>
            </a:pPr>
            <a:r>
              <a:rPr lang="en-IN" sz="900" dirty="0">
                <a:latin typeface="Calibri" panose="020F0502020204030204" pitchFamily="34" charset="0"/>
              </a:rPr>
              <a:t>©2019 McGraw-Hill Education. All rights reserved. Authorized only for instructor use in the classroom. No reproduction or further distribution permitted without the prior written consent of McGraw-Hill Education.</a:t>
            </a:r>
          </a:p>
        </p:txBody>
      </p:sp>
      <p:pic>
        <p:nvPicPr>
          <p:cNvPr id="5" name="Picture 4"/>
          <p:cNvPicPr>
            <a:picLocks noChangeAspect="1"/>
          </p:cNvPicPr>
          <p:nvPr/>
        </p:nvPicPr>
        <p:blipFill>
          <a:blip r:embed="rId3"/>
          <a:stretch>
            <a:fillRect/>
          </a:stretch>
        </p:blipFill>
        <p:spPr>
          <a:xfrm>
            <a:off x="223284" y="149836"/>
            <a:ext cx="8709701" cy="6708164"/>
          </a:xfrm>
          <a:prstGeom prst="rect">
            <a:avLst/>
          </a:prstGeom>
        </p:spPr>
      </p:pic>
      <p:sp>
        <p:nvSpPr>
          <p:cNvPr id="3" name="TextBox 2"/>
          <p:cNvSpPr txBox="1"/>
          <p:nvPr/>
        </p:nvSpPr>
        <p:spPr>
          <a:xfrm>
            <a:off x="1552353" y="1063255"/>
            <a:ext cx="4953600" cy="400110"/>
          </a:xfrm>
          <a:prstGeom prst="rect">
            <a:avLst/>
          </a:prstGeom>
          <a:noFill/>
        </p:spPr>
        <p:txBody>
          <a:bodyPr wrap="none" rtlCol="0">
            <a:spAutoFit/>
          </a:bodyPr>
          <a:lstStyle/>
          <a:p>
            <a:r>
              <a:rPr lang="el-GR" sz="2000" dirty="0" smtClean="0">
                <a:latin typeface="Bahnschrift" panose="020B0502040204020203" pitchFamily="34" charset="0"/>
                <a:ea typeface="Tahoma" panose="020B0604030504040204" pitchFamily="34" charset="0"/>
                <a:cs typeface="Tahoma" panose="020B0604030504040204" pitchFamily="34" charset="0"/>
              </a:rPr>
              <a:t>Χρηματοπιστωτικές Αγορές και Ιδρύματα</a:t>
            </a:r>
            <a:endParaRPr lang="el-GR" sz="2000" dirty="0">
              <a:latin typeface="Bahnschrift" panose="020B0502040204020203"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74785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76"/>
            <a:ext cx="7543800" cy="1010585"/>
          </a:xfrm>
        </p:spPr>
        <p:txBody>
          <a:bodyPr anchor="ctr"/>
          <a:lstStyle/>
          <a:p>
            <a:r>
              <a:rPr lang="el-GR" altLang="en-US" sz="3500" dirty="0" smtClean="0"/>
              <a:t>Μεγέθη </a:t>
            </a:r>
            <a:r>
              <a:rPr lang="el-GR" altLang="en-US" sz="3500" dirty="0"/>
              <a:t>Α</a:t>
            </a:r>
            <a:r>
              <a:rPr lang="el-GR" altLang="en-US" sz="3500" dirty="0" smtClean="0"/>
              <a:t>γοράς Κεφαλαίων ανά μέσο</a:t>
            </a:r>
            <a:r>
              <a:rPr lang="en-US" altLang="en-US" sz="3500" dirty="0" smtClean="0"/>
              <a:t>, </a:t>
            </a:r>
            <a:r>
              <a:rPr lang="en-US" altLang="en-US" sz="3500" dirty="0"/>
              <a:t>(</a:t>
            </a:r>
            <a:r>
              <a:rPr lang="en-US" altLang="en-US" sz="3500" dirty="0" smtClean="0"/>
              <a:t>$)</a:t>
            </a:r>
            <a:endParaRPr lang="en-IN" sz="3500" dirty="0"/>
          </a:p>
        </p:txBody>
      </p:sp>
      <p:sp>
        <p:nvSpPr>
          <p:cNvPr id="6" name="Content Placeholder 4"/>
          <p:cNvSpPr>
            <a:spLocks noGrp="1"/>
          </p:cNvSpPr>
          <p:nvPr>
            <p:ph idx="14"/>
          </p:nvPr>
        </p:nvSpPr>
        <p:spPr>
          <a:xfrm>
            <a:off x="3589689" y="6281780"/>
            <a:ext cx="1939230" cy="285847"/>
          </a:xfrm>
        </p:spPr>
        <p:txBody>
          <a:bodyPr/>
          <a:lstStyle/>
          <a:p>
            <a:pPr marL="0" indent="0" algn="ctr">
              <a:buNone/>
            </a:pPr>
            <a:r>
              <a:rPr lang="en-IN" sz="900" dirty="0">
                <a:hlinkClick r:id="rId3" action="ppaction://hlinksldjump"/>
              </a:rPr>
              <a:t>Access the long description slide.</a:t>
            </a:r>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10</a:t>
            </a:fld>
            <a:endParaRPr lang="en-US" altLang="en-US"/>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703" y="675513"/>
            <a:ext cx="4598557" cy="616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07559" y="5527496"/>
            <a:ext cx="1218603" cy="246221"/>
          </a:xfrm>
          <a:prstGeom prst="rect">
            <a:avLst/>
          </a:prstGeom>
          <a:noFill/>
        </p:spPr>
        <p:txBody>
          <a:bodyPr wrap="none" rtlCol="0">
            <a:spAutoFit/>
          </a:bodyPr>
          <a:lstStyle/>
          <a:p>
            <a:r>
              <a:rPr lang="el-GR" sz="1000" dirty="0" smtClean="0"/>
              <a:t>: Στεγαστικά δάνεια</a:t>
            </a:r>
          </a:p>
        </p:txBody>
      </p:sp>
    </p:spTree>
    <p:extLst>
      <p:ext uri="{BB962C8B-B14F-4D97-AF65-F5344CB8AC3E}">
        <p14:creationId xmlns:p14="http://schemas.microsoft.com/office/powerpoint/2010/main" val="3426833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5"/>
            <a:ext cx="7543800" cy="1095905"/>
          </a:xfrm>
        </p:spPr>
        <p:txBody>
          <a:bodyPr anchor="ctr"/>
          <a:lstStyle/>
          <a:p>
            <a:r>
              <a:rPr lang="el-GR" altLang="en-US" sz="3500" dirty="0" smtClean="0"/>
              <a:t>Αγορά Συναλλάγματος</a:t>
            </a:r>
            <a:endParaRPr lang="en-IN" sz="3500" dirty="0"/>
          </a:p>
        </p:txBody>
      </p:sp>
      <p:sp>
        <p:nvSpPr>
          <p:cNvPr id="4" name="Content Placeholder 3"/>
          <p:cNvSpPr>
            <a:spLocks noGrp="1"/>
          </p:cNvSpPr>
          <p:nvPr>
            <p:ph idx="1"/>
          </p:nvPr>
        </p:nvSpPr>
        <p:spPr>
          <a:xfrm>
            <a:off x="457200" y="1770779"/>
            <a:ext cx="7103533" cy="1040870"/>
          </a:xfrm>
        </p:spPr>
        <p:txBody>
          <a:bodyPr/>
          <a:lstStyle/>
          <a:p>
            <a:pPr marL="0" indent="0" eaLnBrk="1" hangingPunct="1">
              <a:buNone/>
            </a:pPr>
            <a:r>
              <a:rPr lang="el-GR" altLang="en-US" sz="2600" b="1" dirty="0" smtClean="0"/>
              <a:t>Αγορά Συναλλάγματος</a:t>
            </a:r>
            <a:r>
              <a:rPr lang="en-US" altLang="en-US" sz="2600" b="1" dirty="0" smtClean="0"/>
              <a:t>.</a:t>
            </a:r>
            <a:endParaRPr lang="en-US" altLang="en-US" sz="2600" b="1" dirty="0"/>
          </a:p>
          <a:p>
            <a:pPr marL="291600" lvl="1" indent="-291600" eaLnBrk="1" hangingPunct="1">
              <a:spcBef>
                <a:spcPts val="600"/>
              </a:spcBef>
              <a:buSzPct val="100000"/>
            </a:pPr>
            <a:r>
              <a:rPr lang="el-GR" altLang="en-US" sz="2200" dirty="0" smtClean="0"/>
              <a:t>Ανταλλαγή ενός νομίσματος με ένα άλλο </a:t>
            </a:r>
            <a:r>
              <a:rPr lang="en-US" altLang="en-US" sz="2200" dirty="0" smtClean="0"/>
              <a:t>(</a:t>
            </a:r>
            <a:r>
              <a:rPr lang="el-GR" altLang="en-US" sz="2200" dirty="0"/>
              <a:t>π</a:t>
            </a:r>
            <a:r>
              <a:rPr lang="en-US" altLang="en-US" sz="2200" dirty="0" smtClean="0"/>
              <a:t>.</a:t>
            </a:r>
            <a:r>
              <a:rPr lang="el-GR" altLang="en-US" sz="2200" dirty="0" smtClean="0"/>
              <a:t>χ</a:t>
            </a:r>
            <a:r>
              <a:rPr lang="en-US" altLang="en-US" sz="2200" dirty="0" smtClean="0"/>
              <a:t>.</a:t>
            </a:r>
            <a:r>
              <a:rPr lang="en-US" altLang="en-US" sz="2200" dirty="0"/>
              <a:t>, </a:t>
            </a:r>
            <a:r>
              <a:rPr lang="el-GR" altLang="en-US" sz="2200" dirty="0" smtClean="0"/>
              <a:t>δολάριο Αμερικής για γιεν</a:t>
            </a:r>
            <a:r>
              <a:rPr lang="en-US" altLang="en-US" sz="2200" dirty="0" smtClean="0"/>
              <a:t>)</a:t>
            </a:r>
            <a:r>
              <a:rPr lang="en-US" altLang="en-US" sz="2200" dirty="0"/>
              <a:t>.</a:t>
            </a:r>
          </a:p>
        </p:txBody>
      </p:sp>
      <p:sp>
        <p:nvSpPr>
          <p:cNvPr id="5" name="Content Placeholder 4"/>
          <p:cNvSpPr>
            <a:spLocks noGrp="1"/>
          </p:cNvSpPr>
          <p:nvPr>
            <p:ph idx="13"/>
          </p:nvPr>
        </p:nvSpPr>
        <p:spPr>
          <a:xfrm>
            <a:off x="465661" y="2987746"/>
            <a:ext cx="8229600" cy="997112"/>
          </a:xfrm>
        </p:spPr>
        <p:txBody>
          <a:bodyPr/>
          <a:lstStyle/>
          <a:p>
            <a:pPr marL="0" indent="0" eaLnBrk="1" hangingPunct="1">
              <a:buNone/>
            </a:pPr>
            <a:r>
              <a:rPr lang="el-GR" altLang="en-US" sz="2600" b="1" dirty="0" smtClean="0"/>
              <a:t>Τρέχουσα αγορά</a:t>
            </a:r>
            <a:r>
              <a:rPr lang="en-US" altLang="en-US" sz="2600" b="1" dirty="0" smtClean="0"/>
              <a:t>.</a:t>
            </a:r>
            <a:endParaRPr lang="en-US" altLang="en-US" sz="2600" b="1" dirty="0"/>
          </a:p>
          <a:p>
            <a:pPr marL="291600" lvl="1" indent="-291600" eaLnBrk="1" hangingPunct="1">
              <a:spcBef>
                <a:spcPts val="600"/>
              </a:spcBef>
              <a:buSzPct val="100000"/>
            </a:pPr>
            <a:r>
              <a:rPr lang="el-GR" altLang="en-US" sz="2200" dirty="0" smtClean="0"/>
              <a:t>Ανταλλαγή νομίσματος με ένα άλλο με άμεση εκτέλεση στην ισχύουσα τρέχουσα ισοτιμία</a:t>
            </a:r>
            <a:r>
              <a:rPr lang="en-US" altLang="en-US" sz="2200" dirty="0" smtClean="0"/>
              <a:t>.</a:t>
            </a:r>
            <a:endParaRPr lang="en-US" altLang="en-US" sz="2200" dirty="0"/>
          </a:p>
        </p:txBody>
      </p:sp>
      <p:sp>
        <p:nvSpPr>
          <p:cNvPr id="6" name="Content Placeholder 5"/>
          <p:cNvSpPr>
            <a:spLocks noGrp="1"/>
          </p:cNvSpPr>
          <p:nvPr>
            <p:ph idx="14"/>
          </p:nvPr>
        </p:nvSpPr>
        <p:spPr>
          <a:xfrm>
            <a:off x="474131" y="4259575"/>
            <a:ext cx="8229600" cy="1207440"/>
          </a:xfrm>
        </p:spPr>
        <p:txBody>
          <a:bodyPr/>
          <a:lstStyle/>
          <a:p>
            <a:pPr marL="0" indent="0" eaLnBrk="1" hangingPunct="1">
              <a:buNone/>
            </a:pPr>
            <a:r>
              <a:rPr lang="el-GR" altLang="en-US" sz="2600" b="1" dirty="0" smtClean="0"/>
              <a:t>Προθεσμιακή αγορά</a:t>
            </a:r>
            <a:r>
              <a:rPr lang="en-US" altLang="en-US" sz="2600" b="1" dirty="0" smtClean="0"/>
              <a:t>.</a:t>
            </a:r>
            <a:endParaRPr lang="en-US" altLang="en-US" sz="2600" b="1" dirty="0"/>
          </a:p>
          <a:p>
            <a:pPr marL="291600" lvl="1" indent="-291600" eaLnBrk="1" hangingPunct="1">
              <a:spcBef>
                <a:spcPts val="600"/>
              </a:spcBef>
              <a:buSzPct val="100000"/>
            </a:pPr>
            <a:r>
              <a:rPr lang="el-GR" altLang="en-US" sz="2200" dirty="0" smtClean="0"/>
              <a:t>Ανταλλαγή νομίσματος με ένα άλλο με εκτέλεση σε συγκεκριμένη μελλοντική χρονική στιγμή και σε προκαθορισμένη ισοτιμία</a:t>
            </a:r>
            <a:r>
              <a:rPr lang="en-US" altLang="en-US" sz="2200" dirty="0" smtClean="0"/>
              <a:t>.</a:t>
            </a:r>
            <a:endParaRPr lang="en-US" altLang="en-US" sz="2200" dirty="0"/>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11</a:t>
            </a:fld>
            <a:endParaRPr lang="en-US" altLang="en-US"/>
          </a:p>
        </p:txBody>
      </p:sp>
    </p:spTree>
    <p:extLst>
      <p:ext uri="{BB962C8B-B14F-4D97-AF65-F5344CB8AC3E}">
        <p14:creationId xmlns:p14="http://schemas.microsoft.com/office/powerpoint/2010/main" val="2003260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5"/>
            <a:ext cx="7543800" cy="675073"/>
          </a:xfrm>
        </p:spPr>
        <p:txBody>
          <a:bodyPr anchor="ctr"/>
          <a:lstStyle/>
          <a:p>
            <a:r>
              <a:rPr lang="el-GR" altLang="en-US" sz="3500" dirty="0" smtClean="0"/>
              <a:t>Αγορά Συναλλάγματος</a:t>
            </a:r>
            <a:endParaRPr lang="en-IN" sz="3500" dirty="0"/>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12</a:t>
            </a:fld>
            <a:endParaRPr lang="en-US" altLang="en-US"/>
          </a:p>
        </p:txBody>
      </p:sp>
      <p:pic>
        <p:nvPicPr>
          <p:cNvPr id="11" name="Picture 10"/>
          <p:cNvPicPr>
            <a:picLocks noChangeAspect="1"/>
          </p:cNvPicPr>
          <p:nvPr/>
        </p:nvPicPr>
        <p:blipFill>
          <a:blip r:embed="rId3"/>
          <a:stretch>
            <a:fillRect/>
          </a:stretch>
        </p:blipFill>
        <p:spPr>
          <a:xfrm>
            <a:off x="457200" y="903668"/>
            <a:ext cx="7325747" cy="5544324"/>
          </a:xfrm>
          <a:prstGeom prst="rect">
            <a:avLst/>
          </a:prstGeom>
        </p:spPr>
      </p:pic>
      <p:sp>
        <p:nvSpPr>
          <p:cNvPr id="4" name="TextBox 3"/>
          <p:cNvSpPr txBox="1"/>
          <p:nvPr/>
        </p:nvSpPr>
        <p:spPr>
          <a:xfrm>
            <a:off x="1158365" y="1661816"/>
            <a:ext cx="5923416" cy="830997"/>
          </a:xfrm>
          <a:prstGeom prst="rect">
            <a:avLst/>
          </a:prstGeom>
          <a:noFill/>
        </p:spPr>
        <p:txBody>
          <a:bodyPr wrap="none" rtlCol="0">
            <a:spAutoFit/>
          </a:bodyPr>
          <a:lstStyle/>
          <a:p>
            <a:r>
              <a:rPr lang="el-GR" dirty="0" smtClean="0">
                <a:solidFill>
                  <a:schemeClr val="bg1"/>
                </a:solidFill>
              </a:rPr>
              <a:t>Δείκτης σταθμισμένης ονομαστικής ισοτιμίας </a:t>
            </a:r>
          </a:p>
          <a:p>
            <a:r>
              <a:rPr lang="el-GR" dirty="0" smtClean="0">
                <a:solidFill>
                  <a:schemeClr val="bg1"/>
                </a:solidFill>
              </a:rPr>
              <a:t>του δολαρίου ΗΠΑ</a:t>
            </a:r>
            <a:endParaRPr lang="el-GR" dirty="0">
              <a:solidFill>
                <a:schemeClr val="bg1"/>
              </a:solidFill>
            </a:endParaRPr>
          </a:p>
        </p:txBody>
      </p:sp>
    </p:spTree>
    <p:extLst>
      <p:ext uri="{BB962C8B-B14F-4D97-AF65-F5344CB8AC3E}">
        <p14:creationId xmlns:p14="http://schemas.microsoft.com/office/powerpoint/2010/main" val="3804856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5"/>
            <a:ext cx="7543800" cy="675073"/>
          </a:xfrm>
        </p:spPr>
        <p:txBody>
          <a:bodyPr anchor="ctr"/>
          <a:lstStyle/>
          <a:p>
            <a:r>
              <a:rPr lang="el-GR" altLang="en-US" sz="3500" dirty="0" smtClean="0"/>
              <a:t>Αγορά Συναλλάγματος</a:t>
            </a:r>
            <a:endParaRPr lang="en-IN" sz="3500" dirty="0"/>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13</a:t>
            </a:fld>
            <a:endParaRPr lang="en-US" altLang="en-US"/>
          </a:p>
        </p:txBody>
      </p:sp>
      <p:pic>
        <p:nvPicPr>
          <p:cNvPr id="10" name="Picture 9"/>
          <p:cNvPicPr>
            <a:picLocks noChangeAspect="1"/>
          </p:cNvPicPr>
          <p:nvPr/>
        </p:nvPicPr>
        <p:blipFill>
          <a:blip r:embed="rId3"/>
          <a:stretch>
            <a:fillRect/>
          </a:stretch>
        </p:blipFill>
        <p:spPr>
          <a:xfrm>
            <a:off x="332417" y="1142224"/>
            <a:ext cx="7057211" cy="5324820"/>
          </a:xfrm>
          <a:prstGeom prst="rect">
            <a:avLst/>
          </a:prstGeom>
        </p:spPr>
      </p:pic>
    </p:spTree>
    <p:extLst>
      <p:ext uri="{BB962C8B-B14F-4D97-AF65-F5344CB8AC3E}">
        <p14:creationId xmlns:p14="http://schemas.microsoft.com/office/powerpoint/2010/main" val="916370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5"/>
            <a:ext cx="7543800" cy="675073"/>
          </a:xfrm>
        </p:spPr>
        <p:txBody>
          <a:bodyPr anchor="ctr"/>
          <a:lstStyle/>
          <a:p>
            <a:r>
              <a:rPr lang="el-GR" altLang="en-US" sz="3500" dirty="0" smtClean="0"/>
              <a:t>Αγορά Συναλλάγματος</a:t>
            </a:r>
            <a:endParaRPr lang="en-IN" sz="3500" dirty="0"/>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14</a:t>
            </a:fld>
            <a:endParaRPr lang="en-US" altLang="en-US"/>
          </a:p>
        </p:txBody>
      </p:sp>
      <p:pic>
        <p:nvPicPr>
          <p:cNvPr id="4" name="Picture 3"/>
          <p:cNvPicPr>
            <a:picLocks noChangeAspect="1"/>
          </p:cNvPicPr>
          <p:nvPr/>
        </p:nvPicPr>
        <p:blipFill>
          <a:blip r:embed="rId3"/>
          <a:stretch>
            <a:fillRect/>
          </a:stretch>
        </p:blipFill>
        <p:spPr>
          <a:xfrm>
            <a:off x="546000" y="1222435"/>
            <a:ext cx="6163025" cy="5225683"/>
          </a:xfrm>
          <a:prstGeom prst="rect">
            <a:avLst/>
          </a:prstGeom>
        </p:spPr>
      </p:pic>
    </p:spTree>
    <p:extLst>
      <p:ext uri="{BB962C8B-B14F-4D97-AF65-F5344CB8AC3E}">
        <p14:creationId xmlns:p14="http://schemas.microsoft.com/office/powerpoint/2010/main" val="115040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395"/>
            <a:ext cx="7543800" cy="969289"/>
          </a:xfrm>
        </p:spPr>
        <p:txBody>
          <a:bodyPr anchor="ctr"/>
          <a:lstStyle/>
          <a:p>
            <a:r>
              <a:rPr lang="el-GR" altLang="en-US" sz="3500" dirty="0" smtClean="0"/>
              <a:t>Αγορές Χρηματοοικονομικών Παραγώγων</a:t>
            </a:r>
            <a:r>
              <a:rPr lang="en-US" altLang="en-US" sz="1000" b="0" dirty="0" smtClean="0"/>
              <a:t>1</a:t>
            </a:r>
            <a:endParaRPr lang="en-IN" sz="1000" b="0" dirty="0"/>
          </a:p>
        </p:txBody>
      </p:sp>
      <p:sp>
        <p:nvSpPr>
          <p:cNvPr id="3" name="Content Placeholder 2"/>
          <p:cNvSpPr>
            <a:spLocks noGrp="1"/>
          </p:cNvSpPr>
          <p:nvPr>
            <p:ph idx="1"/>
          </p:nvPr>
        </p:nvSpPr>
        <p:spPr>
          <a:xfrm>
            <a:off x="457200" y="1837684"/>
            <a:ext cx="8229600" cy="3064493"/>
          </a:xfrm>
        </p:spPr>
        <p:txBody>
          <a:bodyPr/>
          <a:lstStyle/>
          <a:p>
            <a:pPr marL="0" indent="0">
              <a:buNone/>
            </a:pPr>
            <a:r>
              <a:rPr lang="el-GR" altLang="en-US" b="1" dirty="0" smtClean="0"/>
              <a:t>Παράγωγο χρηματοοικονομικό προϊόν</a:t>
            </a:r>
            <a:r>
              <a:rPr lang="en-US" altLang="en-US" b="1" dirty="0" smtClean="0"/>
              <a:t>.</a:t>
            </a:r>
            <a:endParaRPr lang="en-US" altLang="en-US" b="1" dirty="0"/>
          </a:p>
          <a:p>
            <a:pPr marL="291600" lvl="1" indent="-291600" eaLnBrk="1" hangingPunct="1">
              <a:spcBef>
                <a:spcPts val="600"/>
              </a:spcBef>
              <a:buSzPct val="100000"/>
            </a:pPr>
            <a:r>
              <a:rPr lang="el-GR" altLang="en-US" sz="2200" dirty="0" smtClean="0"/>
              <a:t>Ένα χρηματοοικονομικό προϊόν του οποίου η χρηματοροή είναι συνδεδεμένη με ένα άλλο χρηματοοικονομικό προϊόν το οποίο έχει εκδοθεί στο παρελθόν όπως για παράδειγμα ένα αξιόγραφο που διαπραγματεύεται στην αγορά κεφαλαίου ή ένα νόμισμα στην αγορά συναλλάγματος</a:t>
            </a:r>
            <a:r>
              <a:rPr lang="en-US" altLang="en-US" sz="2200" dirty="0" smtClean="0"/>
              <a:t>.</a:t>
            </a:r>
            <a:endParaRPr lang="en-US" altLang="en-US" sz="2200" dirty="0"/>
          </a:p>
          <a:p>
            <a:pPr marL="622800" lvl="2" indent="-320400" eaLnBrk="1" hangingPunct="1">
              <a:spcBef>
                <a:spcPts val="600"/>
              </a:spcBef>
              <a:buSzPct val="100000"/>
            </a:pPr>
            <a:r>
              <a:rPr lang="el-GR" altLang="en-US" sz="2000" dirty="0" smtClean="0"/>
              <a:t>Γενικά το παράγωγο θεωρείται μια συμφωνία για ανταλλαγή συγκεκριμένης ποσότητας άυλων περιουσιακών στοιχείων σε προκαθορισμένη τιμή και σε προκαθορισμένη μελλοντική χρονική στιγμή. </a:t>
            </a:r>
          </a:p>
          <a:p>
            <a:pPr marL="302400" lvl="2" indent="0" eaLnBrk="1" hangingPunct="1">
              <a:spcBef>
                <a:spcPts val="600"/>
              </a:spcBef>
              <a:buSzPct val="100000"/>
              <a:buNone/>
            </a:pPr>
            <a:r>
              <a:rPr lang="el-GR" altLang="en-US" sz="2200" dirty="0" smtClean="0"/>
              <a:t>Ο κυριότερος λόγος ύπαρξης της αγοράς παραγώγων είναι η μεταβίβαση κινδύνου μεταξύ των συμμετεχόντων. </a:t>
            </a:r>
            <a:endParaRPr lang="en-US" altLang="en-US" sz="2200" dirty="0"/>
          </a:p>
        </p:txBody>
      </p:sp>
      <p:sp>
        <p:nvSpPr>
          <p:cNvPr id="4" name="Slide Number Placeholder 3"/>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15</a:t>
            </a:fld>
            <a:endParaRPr lang="en-US" altLang="en-US"/>
          </a:p>
        </p:txBody>
      </p:sp>
    </p:spTree>
    <p:extLst>
      <p:ext uri="{BB962C8B-B14F-4D97-AF65-F5344CB8AC3E}">
        <p14:creationId xmlns:p14="http://schemas.microsoft.com/office/powerpoint/2010/main" val="2184018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062"/>
            <a:ext cx="7543800" cy="1062037"/>
          </a:xfrm>
        </p:spPr>
        <p:txBody>
          <a:bodyPr anchor="ctr"/>
          <a:lstStyle/>
          <a:p>
            <a:r>
              <a:rPr lang="el-GR" altLang="en-US" sz="3500" dirty="0" smtClean="0"/>
              <a:t>Αγορές Χρηματοοικονομικών Παραγώνων</a:t>
            </a:r>
            <a:r>
              <a:rPr lang="en-US" altLang="en-US" sz="1000" b="0" dirty="0" smtClean="0"/>
              <a:t>2</a:t>
            </a:r>
            <a:endParaRPr lang="en-IN" sz="1000" b="0" dirty="0"/>
          </a:p>
        </p:txBody>
      </p:sp>
      <p:sp>
        <p:nvSpPr>
          <p:cNvPr id="4" name="Content Placeholder 3"/>
          <p:cNvSpPr>
            <a:spLocks noGrp="1"/>
          </p:cNvSpPr>
          <p:nvPr>
            <p:ph idx="1"/>
          </p:nvPr>
        </p:nvSpPr>
        <p:spPr>
          <a:xfrm>
            <a:off x="457200" y="1854015"/>
            <a:ext cx="8229600" cy="3497632"/>
          </a:xfrm>
        </p:spPr>
        <p:txBody>
          <a:bodyPr/>
          <a:lstStyle/>
          <a:p>
            <a:pPr marL="0" indent="0" eaLnBrk="1" hangingPunct="1">
              <a:buNone/>
            </a:pPr>
            <a:r>
              <a:rPr lang="el-GR" altLang="en-US" b="1" dirty="0" smtClean="0"/>
              <a:t>Επιλεγμένα παραδείγματα χρηματοοικονομικών παράγωγων προϊόντων</a:t>
            </a:r>
            <a:r>
              <a:rPr lang="en-US" altLang="en-US" b="1" dirty="0" smtClean="0"/>
              <a:t>.</a:t>
            </a:r>
            <a:endParaRPr lang="en-US" altLang="en-US" b="1" dirty="0"/>
          </a:p>
          <a:p>
            <a:pPr marL="291600" lvl="1" indent="-291600" eaLnBrk="1" hangingPunct="1">
              <a:spcBef>
                <a:spcPts val="600"/>
              </a:spcBef>
              <a:buSzPct val="100000"/>
            </a:pPr>
            <a:r>
              <a:rPr lang="el-GR" altLang="en-US" dirty="0" smtClean="0"/>
              <a:t>Χρηματιστηριακώς διαπραγματεύσιμα παράγωγα</a:t>
            </a:r>
            <a:r>
              <a:rPr lang="en-US" altLang="en-US" dirty="0" smtClean="0"/>
              <a:t>.</a:t>
            </a:r>
            <a:endParaRPr lang="en-US" altLang="en-US" dirty="0"/>
          </a:p>
          <a:p>
            <a:pPr marL="622800" lvl="2" indent="-320400" eaLnBrk="1" hangingPunct="1">
              <a:spcBef>
                <a:spcPts val="600"/>
              </a:spcBef>
              <a:buSzPct val="80000"/>
            </a:pPr>
            <a:r>
              <a:rPr lang="el-GR" altLang="en-US" sz="2100" dirty="0" smtClean="0"/>
              <a:t>Δικαιώματα </a:t>
            </a:r>
            <a:r>
              <a:rPr lang="el-GR" altLang="en-US" sz="2100" dirty="0" smtClean="0"/>
              <a:t>προαίρεσης </a:t>
            </a:r>
            <a:r>
              <a:rPr lang="en-US" altLang="en-US" sz="2100" dirty="0" smtClean="0"/>
              <a:t>(options)</a:t>
            </a:r>
            <a:r>
              <a:rPr lang="el-GR" altLang="en-US" sz="2100" dirty="0" smtClean="0"/>
              <a:t>, συμβόλαια </a:t>
            </a:r>
            <a:r>
              <a:rPr lang="el-GR" altLang="en-US" sz="2100" dirty="0" smtClean="0"/>
              <a:t>μελλοντικής εκπλήρωσης (futures)</a:t>
            </a:r>
            <a:r>
              <a:rPr lang="en-US" altLang="en-US" sz="2100" dirty="0" smtClean="0"/>
              <a:t>.</a:t>
            </a:r>
            <a:endParaRPr lang="en-US" altLang="en-US" sz="2100" dirty="0"/>
          </a:p>
          <a:p>
            <a:pPr marL="291600" lvl="1" indent="-291600" eaLnBrk="1" hangingPunct="1">
              <a:spcBef>
                <a:spcPts val="600"/>
              </a:spcBef>
              <a:buSzPct val="100000"/>
            </a:pPr>
            <a:r>
              <a:rPr lang="el-GR" altLang="en-US" dirty="0" smtClean="0"/>
              <a:t>Εξω χρηματιστηριακά παράγωγα</a:t>
            </a:r>
            <a:r>
              <a:rPr lang="en-US" altLang="en-US" dirty="0" smtClean="0"/>
              <a:t>.</a:t>
            </a:r>
            <a:endParaRPr lang="en-US" altLang="en-US" dirty="0"/>
          </a:p>
          <a:p>
            <a:pPr marL="622800" lvl="2" indent="-320400" eaLnBrk="1" hangingPunct="1">
              <a:spcBef>
                <a:spcPts val="600"/>
              </a:spcBef>
              <a:buSzPct val="80000"/>
            </a:pPr>
            <a:r>
              <a:rPr lang="el-GR" altLang="en-US" sz="2100" dirty="0" smtClean="0"/>
              <a:t>Προθεσμιακά συμβόλαια (forwards)</a:t>
            </a:r>
            <a:r>
              <a:rPr lang="en-US" altLang="en-US" sz="2100" dirty="0" smtClean="0"/>
              <a:t>.</a:t>
            </a:r>
            <a:endParaRPr lang="en-US" altLang="en-US" sz="2100" dirty="0"/>
          </a:p>
          <a:p>
            <a:pPr marL="622800" lvl="2" indent="-320400" eaLnBrk="1" hangingPunct="1">
              <a:spcBef>
                <a:spcPts val="600"/>
              </a:spcBef>
              <a:buSzPct val="80000"/>
            </a:pPr>
            <a:r>
              <a:rPr lang="el-GR" altLang="en-US" sz="2100" dirty="0" smtClean="0"/>
              <a:t>Συμφωνίες </a:t>
            </a:r>
            <a:r>
              <a:rPr lang="el-GR" altLang="en-US" sz="2100" dirty="0" smtClean="0"/>
              <a:t>ανταλλαγής (</a:t>
            </a:r>
            <a:r>
              <a:rPr lang="en-US" altLang="en-US" sz="2100" dirty="0" smtClean="0"/>
              <a:t>swaps</a:t>
            </a:r>
            <a:r>
              <a:rPr lang="en-US" altLang="en-US" sz="2100" dirty="0" smtClean="0"/>
              <a:t>).</a:t>
            </a:r>
            <a:endParaRPr lang="en-US" altLang="en-US" sz="2100" dirty="0"/>
          </a:p>
        </p:txBody>
      </p:sp>
      <p:sp>
        <p:nvSpPr>
          <p:cNvPr id="3" name="Slide Number Placeholder 2"/>
          <p:cNvSpPr>
            <a:spLocks noGrp="1"/>
          </p:cNvSpPr>
          <p:nvPr>
            <p:ph type="sldNum" sz="quarter" idx="12"/>
          </p:nvPr>
        </p:nvSpPr>
        <p:spPr/>
        <p:txBody>
          <a:bodyPr/>
          <a:lstStyle/>
          <a:p>
            <a:pPr>
              <a:defRPr/>
            </a:pPr>
            <a:r>
              <a:rPr lang="en-US" altLang="en-US" dirty="0"/>
              <a:t>1-</a:t>
            </a:r>
            <a:fld id="{4773FF61-F4E9-4123-B6AF-201BC82A0194}" type="slidenum">
              <a:rPr lang="en-US" altLang="en-US" smtClean="0"/>
              <a:pPr>
                <a:defRPr/>
              </a:pPr>
              <a:t>16</a:t>
            </a:fld>
            <a:endParaRPr lang="en-US" altLang="en-US" dirty="0"/>
          </a:p>
        </p:txBody>
      </p:sp>
    </p:spTree>
    <p:extLst>
      <p:ext uri="{BB962C8B-B14F-4D97-AF65-F5344CB8AC3E}">
        <p14:creationId xmlns:p14="http://schemas.microsoft.com/office/powerpoint/2010/main" val="3617133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0927"/>
            <a:ext cx="7543800" cy="985838"/>
          </a:xfrm>
        </p:spPr>
        <p:txBody>
          <a:bodyPr anchor="ctr"/>
          <a:lstStyle/>
          <a:p>
            <a:r>
              <a:rPr lang="el-GR" altLang="en-US" sz="3500" dirty="0" smtClean="0"/>
              <a:t>Τα παράγωγα και η πρόσφατη κρίση</a:t>
            </a:r>
            <a:r>
              <a:rPr lang="en-US" altLang="en-US" sz="1000" b="0" dirty="0" smtClean="0"/>
              <a:t>1</a:t>
            </a:r>
            <a:endParaRPr lang="en-IN" sz="1000" b="0" dirty="0"/>
          </a:p>
        </p:txBody>
      </p:sp>
      <p:sp>
        <p:nvSpPr>
          <p:cNvPr id="3" name="Content Placeholder 2"/>
          <p:cNvSpPr>
            <a:spLocks noGrp="1"/>
          </p:cNvSpPr>
          <p:nvPr>
            <p:ph idx="1"/>
          </p:nvPr>
        </p:nvSpPr>
        <p:spPr>
          <a:xfrm>
            <a:off x="446874" y="1219929"/>
            <a:ext cx="8229600" cy="792931"/>
          </a:xfrm>
        </p:spPr>
        <p:txBody>
          <a:bodyPr/>
          <a:lstStyle/>
          <a:p>
            <a:pPr marL="403200" indent="-403200">
              <a:spcBef>
                <a:spcPts val="600"/>
              </a:spcBef>
              <a:buSzPct val="100000"/>
              <a:buFont typeface="+mj-lt"/>
              <a:buAutoNum type="arabicPeriod"/>
            </a:pPr>
            <a:r>
              <a:rPr lang="el-GR" altLang="en-US" sz="2400" dirty="0" smtClean="0"/>
              <a:t>Τα παράγωγα που είναι συνδεδεμένα με τα στεγαστικά δάνεια οδήγησαν στην δημιουργία μεγάλων ποσοτήτων χρέους συνδεδεμένου με την αγορά ακινήτων στα μέσα του 2000.</a:t>
            </a:r>
            <a:endParaRPr lang="en-US" altLang="en-US" sz="2400" dirty="0"/>
          </a:p>
        </p:txBody>
      </p:sp>
      <p:sp>
        <p:nvSpPr>
          <p:cNvPr id="4" name="Content Placeholder 3"/>
          <p:cNvSpPr>
            <a:spLocks noGrp="1"/>
          </p:cNvSpPr>
          <p:nvPr>
            <p:ph idx="13"/>
          </p:nvPr>
        </p:nvSpPr>
        <p:spPr>
          <a:xfrm>
            <a:off x="457200" y="2612962"/>
            <a:ext cx="8229600" cy="2131253"/>
          </a:xfrm>
        </p:spPr>
        <p:txBody>
          <a:bodyPr/>
          <a:lstStyle/>
          <a:p>
            <a:pPr marL="0" indent="0">
              <a:spcBef>
                <a:spcPts val="1000"/>
              </a:spcBef>
              <a:spcAft>
                <a:spcPts val="1000"/>
              </a:spcAft>
              <a:buSzPct val="100000"/>
              <a:buNone/>
            </a:pPr>
            <a:r>
              <a:rPr lang="el-GR" altLang="en-US" sz="2400" dirty="0" smtClean="0"/>
              <a:t>Αυξανόμενη σημασία ενός ‘σκιώδους τραπεζικού συστήματος’</a:t>
            </a:r>
            <a:r>
              <a:rPr lang="en-US" altLang="en-US" sz="2400" dirty="0" smtClean="0"/>
              <a:t>.</a:t>
            </a:r>
            <a:endParaRPr lang="en-US" altLang="en-US" sz="2400" dirty="0"/>
          </a:p>
          <a:p>
            <a:pPr marL="403200" indent="-403200">
              <a:spcBef>
                <a:spcPts val="600"/>
              </a:spcBef>
              <a:buSzPct val="100000"/>
              <a:buFont typeface="+mj-lt"/>
              <a:buAutoNum type="arabicPeriod" startAt="2"/>
            </a:pPr>
            <a:r>
              <a:rPr lang="el-GR" altLang="en-US" sz="2400" dirty="0" smtClean="0"/>
              <a:t>Τα παράγωγα που συνδέονται με τα στεγαστικά συνέβαλαν στην εξάπλωση του κινδύνου που συνδέεται με την στεγαστική πίστη (πιστωτικός κίνδυνος) σε μεγαλύτερη μερίδα επενδυτών.</a:t>
            </a:r>
            <a:endParaRPr lang="en-US" altLang="en-US" sz="2400" dirty="0"/>
          </a:p>
          <a:p>
            <a:pPr marL="403200" indent="-403200">
              <a:spcBef>
                <a:spcPts val="600"/>
              </a:spcBef>
              <a:buSzPct val="100000"/>
              <a:buFont typeface="+mj-lt"/>
              <a:buAutoNum type="arabicPeriod" startAt="2"/>
            </a:pPr>
            <a:endParaRPr lang="el-GR" altLang="en-US" sz="2400" dirty="0" smtClean="0"/>
          </a:p>
        </p:txBody>
      </p:sp>
      <p:sp>
        <p:nvSpPr>
          <p:cNvPr id="7" name="Content Placeholder 6"/>
          <p:cNvSpPr>
            <a:spLocks noGrp="1"/>
          </p:cNvSpPr>
          <p:nvPr>
            <p:ph idx="15"/>
          </p:nvPr>
        </p:nvSpPr>
        <p:spPr>
          <a:xfrm>
            <a:off x="533477" y="4744215"/>
            <a:ext cx="7864678" cy="484155"/>
          </a:xfrm>
        </p:spPr>
        <p:txBody>
          <a:bodyPr/>
          <a:lstStyle/>
          <a:p>
            <a:pPr marL="291600" lvl="1" indent="-291600">
              <a:spcBef>
                <a:spcPts val="600"/>
              </a:spcBef>
              <a:buSzPct val="100000"/>
            </a:pPr>
            <a:r>
              <a:rPr lang="el-GR" altLang="en-US" sz="2400" dirty="0" smtClean="0"/>
              <a:t>Υποβάθμιση των κριτηρίων αναδοχής δανείων που </a:t>
            </a:r>
            <a:r>
              <a:rPr lang="el-GR" altLang="en-US" sz="2400" dirty="0"/>
              <a:t>οδήγησε σε χαμηλότερη ποιότητα χρηματοοικονομικών προιόντων </a:t>
            </a:r>
            <a:r>
              <a:rPr lang="el-GR" altLang="en-US" sz="2400" dirty="0" smtClean="0"/>
              <a:t>χρέους</a:t>
            </a:r>
            <a:r>
              <a:rPr lang="en-US" altLang="en-US" sz="2400" dirty="0" smtClean="0"/>
              <a:t>.</a:t>
            </a:r>
            <a:endParaRPr lang="el-GR" altLang="en-US" sz="2400" dirty="0"/>
          </a:p>
          <a:p>
            <a:pPr marL="291600" lvl="1" indent="-291600">
              <a:spcBef>
                <a:spcPts val="600"/>
              </a:spcBef>
              <a:buSzPct val="100000"/>
            </a:pPr>
            <a:r>
              <a:rPr lang="el-GR" altLang="en-US" sz="2000" dirty="0" smtClean="0"/>
              <a:t>Αλλαγή του τραπεζικού τοπίου από ‘</a:t>
            </a:r>
            <a:r>
              <a:rPr lang="el-GR" altLang="en-US" sz="2000" b="1" dirty="0" smtClean="0"/>
              <a:t>δημιουργία και διακράτηση δανείων</a:t>
            </a:r>
            <a:r>
              <a:rPr lang="el-GR" altLang="en-US" sz="2000" dirty="0" smtClean="0"/>
              <a:t>’ σε ‘</a:t>
            </a:r>
            <a:r>
              <a:rPr lang="el-GR" altLang="en-US" sz="2000" b="1" dirty="0" smtClean="0"/>
              <a:t>δημιουργία και εκποίηση δανείων</a:t>
            </a:r>
            <a:r>
              <a:rPr lang="el-GR" altLang="en-US" sz="2000" dirty="0" smtClean="0"/>
              <a:t>’</a:t>
            </a:r>
          </a:p>
          <a:p>
            <a:pPr marL="291600" lvl="1" indent="-291600">
              <a:spcBef>
                <a:spcPts val="600"/>
              </a:spcBef>
              <a:buSzPct val="100000"/>
            </a:pPr>
            <a:endParaRPr lang="el-GR" altLang="en-US" sz="2400" dirty="0" smtClean="0"/>
          </a:p>
        </p:txBody>
      </p:sp>
      <p:sp>
        <p:nvSpPr>
          <p:cNvPr id="2" name="Slide Number Placeholder 1"/>
          <p:cNvSpPr>
            <a:spLocks noGrp="1"/>
          </p:cNvSpPr>
          <p:nvPr>
            <p:ph type="sldNum" sz="quarter" idx="12"/>
          </p:nvPr>
        </p:nvSpPr>
        <p:spPr/>
        <p:txBody>
          <a:bodyPr/>
          <a:lstStyle/>
          <a:p>
            <a:pPr>
              <a:defRPr/>
            </a:pPr>
            <a:r>
              <a:rPr lang="en-US" altLang="en-US" dirty="0"/>
              <a:t>1-</a:t>
            </a:r>
            <a:fld id="{4773FF61-F4E9-4123-B6AF-201BC82A0194}" type="slidenum">
              <a:rPr lang="en-US" altLang="en-US" smtClean="0"/>
              <a:pPr>
                <a:defRPr/>
              </a:pPr>
              <a:t>17</a:t>
            </a:fld>
            <a:endParaRPr lang="en-US" altLang="en-US" dirty="0"/>
          </a:p>
        </p:txBody>
      </p:sp>
    </p:spTree>
    <p:extLst>
      <p:ext uri="{BB962C8B-B14F-4D97-AF65-F5344CB8AC3E}">
        <p14:creationId xmlns:p14="http://schemas.microsoft.com/office/powerpoint/2010/main" val="547391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994"/>
            <a:ext cx="7543800" cy="1019704"/>
          </a:xfrm>
        </p:spPr>
        <p:txBody>
          <a:bodyPr anchor="ctr"/>
          <a:lstStyle/>
          <a:p>
            <a:r>
              <a:rPr lang="el-GR" altLang="en-US" sz="3500" dirty="0" smtClean="0"/>
              <a:t>Τα Παράγωγα </a:t>
            </a:r>
            <a:r>
              <a:rPr lang="el-GR" altLang="en-US" sz="3500" dirty="0"/>
              <a:t>και η πρόσφατη κρίση</a:t>
            </a:r>
            <a:r>
              <a:rPr lang="en-US" altLang="en-US" sz="1000" b="0" dirty="0"/>
              <a:t>1</a:t>
            </a:r>
            <a:endParaRPr lang="en-IN" sz="1000" b="0" dirty="0"/>
          </a:p>
        </p:txBody>
      </p:sp>
      <p:sp>
        <p:nvSpPr>
          <p:cNvPr id="4" name="Content Placeholder 3"/>
          <p:cNvSpPr>
            <a:spLocks noGrp="1"/>
          </p:cNvSpPr>
          <p:nvPr>
            <p:ph idx="1"/>
          </p:nvPr>
        </p:nvSpPr>
        <p:spPr>
          <a:xfrm>
            <a:off x="457200" y="1719262"/>
            <a:ext cx="8229600" cy="1269913"/>
          </a:xfrm>
        </p:spPr>
        <p:txBody>
          <a:bodyPr/>
          <a:lstStyle/>
          <a:p>
            <a:pPr marL="403200" lvl="1" indent="-403200" eaLnBrk="1" hangingPunct="1">
              <a:spcBef>
                <a:spcPts val="1000"/>
              </a:spcBef>
              <a:spcAft>
                <a:spcPts val="1000"/>
              </a:spcAft>
              <a:buSzPct val="100000"/>
              <a:buFont typeface="Times New Roman" pitchFamily="18" charset="0"/>
              <a:buAutoNum type="arabicPeriod"/>
            </a:pPr>
            <a:r>
              <a:rPr lang="el-GR" altLang="en-US" sz="2200" dirty="0" smtClean="0"/>
              <a:t>Οι απώλειες από τα στεγαστικά δάνεια χαμηλής εξασφάλισης </a:t>
            </a:r>
            <a:r>
              <a:rPr lang="el-GR" altLang="en-US" sz="2200" dirty="0" smtClean="0"/>
              <a:t>το στη κρίση του 2007-2009 ήταν </a:t>
            </a:r>
            <a:r>
              <a:rPr lang="el-GR" altLang="en-US" sz="2200" dirty="0" smtClean="0"/>
              <a:t>μεγάλες, ξεπερνώντας τα $700 δις.</a:t>
            </a:r>
            <a:r>
              <a:rPr lang="en-US" altLang="en-US" sz="2200" dirty="0" smtClean="0"/>
              <a:t> </a:t>
            </a:r>
            <a:endParaRPr lang="en-US" altLang="en-US" sz="2200" dirty="0"/>
          </a:p>
          <a:p>
            <a:pPr marL="403200" lvl="1" indent="-403200" eaLnBrk="1" hangingPunct="1">
              <a:spcBef>
                <a:spcPts val="1000"/>
              </a:spcBef>
              <a:spcAft>
                <a:spcPts val="1000"/>
              </a:spcAft>
              <a:buSzPct val="100000"/>
              <a:buFont typeface="Times New Roman" pitchFamily="18" charset="0"/>
              <a:buAutoNum type="arabicPeriod"/>
            </a:pPr>
            <a:r>
              <a:rPr lang="en-US" altLang="en-US" sz="2200" dirty="0" smtClean="0"/>
              <a:t>H </a:t>
            </a:r>
            <a:r>
              <a:rPr lang="el-GR" altLang="en-US" sz="2200" dirty="0" smtClean="0"/>
              <a:t>‘</a:t>
            </a:r>
            <a:r>
              <a:rPr lang="el-GR" altLang="en-US" sz="2200" dirty="0" smtClean="0"/>
              <a:t>Μεγάλη Ύφεση’ </a:t>
            </a:r>
            <a:r>
              <a:rPr lang="el-GR" altLang="en-US" sz="2200" dirty="0" smtClean="0"/>
              <a:t>του 2008-2009 είναι </a:t>
            </a:r>
            <a:r>
              <a:rPr lang="el-GR" altLang="en-US" sz="2200" dirty="0" smtClean="0"/>
              <a:t>η χειρότερη μετά την μεγάλη ύφεση της δεκαετίας του 1930</a:t>
            </a:r>
            <a:r>
              <a:rPr lang="en-US" altLang="en-US" sz="2200" dirty="0" smtClean="0"/>
              <a:t>.</a:t>
            </a:r>
            <a:endParaRPr lang="en-US" altLang="en-US" sz="2200" dirty="0"/>
          </a:p>
        </p:txBody>
      </p:sp>
      <p:sp>
        <p:nvSpPr>
          <p:cNvPr id="7" name="Content Placeholder 6"/>
          <p:cNvSpPr>
            <a:spLocks noGrp="1"/>
          </p:cNvSpPr>
          <p:nvPr>
            <p:ph idx="14"/>
          </p:nvPr>
        </p:nvSpPr>
        <p:spPr>
          <a:xfrm>
            <a:off x="457200" y="3451113"/>
            <a:ext cx="8229600" cy="1804206"/>
          </a:xfrm>
        </p:spPr>
        <p:txBody>
          <a:bodyPr/>
          <a:lstStyle/>
          <a:p>
            <a:pPr marL="291600" lvl="2" indent="-291600" eaLnBrk="1" hangingPunct="1">
              <a:spcBef>
                <a:spcPts val="600"/>
              </a:spcBef>
              <a:buSzPct val="100000"/>
            </a:pPr>
            <a:r>
              <a:rPr lang="el-GR" altLang="en-US" sz="2100" dirty="0" smtClean="0"/>
              <a:t>Οι απώλειες στον παγκόσμιο πλούτο υπολογίζονται σε </a:t>
            </a:r>
            <a:r>
              <a:rPr lang="el-GR" altLang="en-US" sz="2100" dirty="0"/>
              <a:t>τ</a:t>
            </a:r>
            <a:r>
              <a:rPr lang="el-GR" altLang="en-US" sz="2100" dirty="0" smtClean="0"/>
              <a:t>ρισεκατομμύρια $ ενώ η πτώση των μετοχών από τα επίπεδα προ κρίσης άγγιξε το </a:t>
            </a:r>
            <a:r>
              <a:rPr lang="en-US" altLang="en-US" sz="2100" dirty="0" smtClean="0"/>
              <a:t>50</a:t>
            </a:r>
            <a:r>
              <a:rPr lang="en-US" altLang="en-US" sz="2100" dirty="0"/>
              <a:t>% </a:t>
            </a:r>
            <a:r>
              <a:rPr lang="el-GR" altLang="en-US" sz="2100" dirty="0" smtClean="0"/>
              <a:t>στις ΗΠΑ</a:t>
            </a:r>
            <a:r>
              <a:rPr lang="en-US" altLang="en-US" sz="2100" dirty="0" smtClean="0"/>
              <a:t>.</a:t>
            </a:r>
            <a:endParaRPr lang="en-US" altLang="en-US" sz="2100" dirty="0"/>
          </a:p>
          <a:p>
            <a:pPr marL="291600" lvl="2" indent="-291600" eaLnBrk="1" hangingPunct="1">
              <a:spcBef>
                <a:spcPts val="600"/>
              </a:spcBef>
              <a:buSzPct val="100000"/>
            </a:pPr>
            <a:r>
              <a:rPr lang="el-GR" altLang="en-US" sz="2100" dirty="0" smtClean="0"/>
              <a:t>Η παρατεταμένη υψηλή ανεργία και η αναιμική, μικρότερη από τον μακροχρόνιο μέσο όρο ανάπτυξη αποτελούσαν χαρακτηριστικά της οικονομικής ζωής στις ΗΠΑ για αρκετά έτη. </a:t>
            </a:r>
            <a:endParaRPr lang="en-US" altLang="en-US" sz="2100" dirty="0"/>
          </a:p>
          <a:p>
            <a:pPr marL="291600" lvl="2" indent="-291600" eaLnBrk="1" hangingPunct="1">
              <a:spcBef>
                <a:spcPts val="600"/>
              </a:spcBef>
              <a:buSzPct val="100000"/>
            </a:pPr>
            <a:r>
              <a:rPr lang="el-GR" altLang="en-US" sz="2100" dirty="0" smtClean="0"/>
              <a:t>Στις ανεπτυγμένες οικονομίες τα επίπεδα κυβερνητικού χρέους άγγιξαν μεταπολεμικά επίπεδα ρεκόρ</a:t>
            </a:r>
            <a:r>
              <a:rPr lang="en-US" altLang="en-US" sz="2100" dirty="0" smtClean="0"/>
              <a:t>.</a:t>
            </a:r>
            <a:endParaRPr lang="en-US" altLang="en-US" sz="2100" dirty="0"/>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18</a:t>
            </a:fld>
            <a:endParaRPr lang="en-US" altLang="en-US"/>
          </a:p>
        </p:txBody>
      </p:sp>
    </p:spTree>
    <p:extLst>
      <p:ext uri="{BB962C8B-B14F-4D97-AF65-F5344CB8AC3E}">
        <p14:creationId xmlns:p14="http://schemas.microsoft.com/office/powerpoint/2010/main" val="3300856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329"/>
            <a:ext cx="7543800" cy="731219"/>
          </a:xfrm>
        </p:spPr>
        <p:txBody>
          <a:bodyPr anchor="ctr"/>
          <a:lstStyle/>
          <a:p>
            <a:r>
              <a:rPr lang="el-GR" altLang="en-US" sz="3500" dirty="0" smtClean="0"/>
              <a:t>Το Ρυθμιστικό Πλαίσιο των Χρηματοπιστωτικών Αγορών</a:t>
            </a:r>
            <a:endParaRPr lang="en-IN" sz="3500" dirty="0"/>
          </a:p>
        </p:txBody>
      </p:sp>
      <p:sp>
        <p:nvSpPr>
          <p:cNvPr id="4" name="Content Placeholder 3"/>
          <p:cNvSpPr>
            <a:spLocks noGrp="1"/>
          </p:cNvSpPr>
          <p:nvPr>
            <p:ph idx="1"/>
          </p:nvPr>
        </p:nvSpPr>
        <p:spPr/>
        <p:txBody>
          <a:bodyPr/>
          <a:lstStyle/>
          <a:p>
            <a:pPr marL="0" indent="0" eaLnBrk="1" hangingPunct="1">
              <a:buNone/>
            </a:pPr>
            <a:r>
              <a:rPr lang="el-GR" altLang="en-US" b="1" dirty="0" smtClean="0"/>
              <a:t>Ο νόμος για την λειτουργία των αξιογράφων του 1933  (</a:t>
            </a:r>
            <a:r>
              <a:rPr lang="en-US" altLang="en-US" b="1" dirty="0" smtClean="0"/>
              <a:t>The </a:t>
            </a:r>
            <a:r>
              <a:rPr lang="en-US" altLang="en-US" b="1" dirty="0"/>
              <a:t>Securities Act of </a:t>
            </a:r>
            <a:r>
              <a:rPr lang="en-US" altLang="en-US" b="1" dirty="0" smtClean="0"/>
              <a:t>1933</a:t>
            </a:r>
            <a:r>
              <a:rPr lang="el-GR" altLang="en-US" b="1" dirty="0" smtClean="0"/>
              <a:t>)</a:t>
            </a:r>
            <a:r>
              <a:rPr lang="en-US" altLang="en-US" b="1" dirty="0" smtClean="0"/>
              <a:t>.</a:t>
            </a:r>
            <a:endParaRPr lang="en-US" altLang="en-US" b="1" dirty="0"/>
          </a:p>
          <a:p>
            <a:pPr marL="291600" lvl="1" indent="-291600" eaLnBrk="1" hangingPunct="1">
              <a:spcBef>
                <a:spcPts val="600"/>
              </a:spcBef>
              <a:buSzPct val="100000"/>
            </a:pPr>
            <a:r>
              <a:rPr lang="el-GR" altLang="en-US" dirty="0" smtClean="0"/>
              <a:t>Πλήρης και αξιόπιστη δημοσιοποίηση στοιχείων </a:t>
            </a:r>
            <a:r>
              <a:rPr lang="el-GR" altLang="en-US" dirty="0" smtClean="0"/>
              <a:t>(ενημερωτικό δελτίο) και </a:t>
            </a:r>
            <a:r>
              <a:rPr lang="el-GR" altLang="en-US" dirty="0" smtClean="0"/>
              <a:t>καταχώρηση </a:t>
            </a:r>
            <a:r>
              <a:rPr lang="el-GR" altLang="en-US" dirty="0" smtClean="0"/>
              <a:t>τίτλων (στην Επιτροπή Κεφαλαιαγοράς)</a:t>
            </a:r>
            <a:r>
              <a:rPr lang="en-US" altLang="en-US" dirty="0" smtClean="0"/>
              <a:t>.</a:t>
            </a:r>
            <a:endParaRPr lang="en-US" altLang="en-US" dirty="0"/>
          </a:p>
        </p:txBody>
      </p:sp>
      <p:sp>
        <p:nvSpPr>
          <p:cNvPr id="7" name="Content Placeholder 6"/>
          <p:cNvSpPr>
            <a:spLocks noGrp="1"/>
          </p:cNvSpPr>
          <p:nvPr>
            <p:ph idx="14"/>
          </p:nvPr>
        </p:nvSpPr>
        <p:spPr>
          <a:xfrm>
            <a:off x="333301" y="3931330"/>
            <a:ext cx="8229600" cy="1371069"/>
          </a:xfrm>
        </p:spPr>
        <p:txBody>
          <a:bodyPr/>
          <a:lstStyle/>
          <a:p>
            <a:pPr marL="0" indent="0" eaLnBrk="1" hangingPunct="1">
              <a:buNone/>
            </a:pPr>
            <a:r>
              <a:rPr lang="el-GR" altLang="en-US" b="1" dirty="0"/>
              <a:t>Ο νόμος για την λειτουργία </a:t>
            </a:r>
            <a:r>
              <a:rPr lang="el-GR" altLang="en-US" b="1" dirty="0" smtClean="0"/>
              <a:t>της αγοράς των </a:t>
            </a:r>
            <a:r>
              <a:rPr lang="el-GR" altLang="en-US" b="1" dirty="0"/>
              <a:t>αξιογράφων του </a:t>
            </a:r>
            <a:r>
              <a:rPr lang="el-GR" altLang="en-US" b="1" dirty="0" smtClean="0"/>
              <a:t>1934 (</a:t>
            </a:r>
            <a:r>
              <a:rPr lang="en-US" altLang="en-US" b="1" dirty="0" smtClean="0"/>
              <a:t>The </a:t>
            </a:r>
            <a:r>
              <a:rPr lang="en-US" altLang="en-US" b="1" dirty="0"/>
              <a:t>Securities Exchange Act of </a:t>
            </a:r>
            <a:r>
              <a:rPr lang="en-US" altLang="en-US" b="1" dirty="0" smtClean="0"/>
              <a:t>1934</a:t>
            </a:r>
            <a:r>
              <a:rPr lang="el-GR" altLang="en-US" b="1" dirty="0" smtClean="0"/>
              <a:t>)</a:t>
            </a:r>
            <a:r>
              <a:rPr lang="en-US" altLang="en-US" b="1" dirty="0" smtClean="0"/>
              <a:t>.</a:t>
            </a:r>
            <a:endParaRPr lang="en-US" altLang="en-US" b="1" dirty="0"/>
          </a:p>
          <a:p>
            <a:pPr marL="291600" lvl="1" indent="-291600" eaLnBrk="1" hangingPunct="1">
              <a:spcBef>
                <a:spcPts val="600"/>
              </a:spcBef>
              <a:buSzPct val="100000"/>
            </a:pPr>
            <a:r>
              <a:rPr lang="en-US" altLang="en-US" dirty="0" smtClean="0"/>
              <a:t>H </a:t>
            </a:r>
            <a:r>
              <a:rPr lang="el-GR" altLang="en-US" dirty="0" smtClean="0"/>
              <a:t>Επιτροπή Κεφαλαιαγοράς </a:t>
            </a:r>
            <a:r>
              <a:rPr lang="el-GR" altLang="en-US" dirty="0" smtClean="0"/>
              <a:t>(</a:t>
            </a:r>
            <a:r>
              <a:rPr lang="en-US" altLang="en-US" dirty="0" smtClean="0"/>
              <a:t>Securities and Exchange Commission, SEC </a:t>
            </a:r>
            <a:r>
              <a:rPr lang="el-GR" altLang="en-US" dirty="0" smtClean="0"/>
              <a:t>στις ΗΠΑ</a:t>
            </a:r>
            <a:r>
              <a:rPr lang="en-US" altLang="en-US" dirty="0" smtClean="0"/>
              <a:t>) </a:t>
            </a:r>
            <a:r>
              <a:rPr lang="el-GR" altLang="en-US" dirty="0" smtClean="0"/>
              <a:t>είναι </a:t>
            </a:r>
            <a:r>
              <a:rPr lang="el-GR" altLang="en-US" dirty="0" smtClean="0"/>
              <a:t>ο κύριος εποπτικός φορέας των χρηματοπιστωτικών αγορών. </a:t>
            </a:r>
            <a:endParaRPr lang="en-US" altLang="en-US" dirty="0"/>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19</a:t>
            </a:fld>
            <a:endParaRPr lang="en-US" altLang="en-US"/>
          </a:p>
        </p:txBody>
      </p:sp>
    </p:spTree>
    <p:extLst>
      <p:ext uri="{BB962C8B-B14F-4D97-AF65-F5344CB8AC3E}">
        <p14:creationId xmlns:p14="http://schemas.microsoft.com/office/powerpoint/2010/main" val="669714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l-GR" altLang="en-US" dirty="0" smtClean="0">
                <a:latin typeface="Calibri" panose="020F0502020204030204" pitchFamily="34" charset="0"/>
              </a:rPr>
              <a:t>Κεφάλαιο 1</a:t>
            </a:r>
            <a:endParaRPr lang="en-US" altLang="en-US" dirty="0">
              <a:latin typeface="Calibri" panose="020F0502020204030204" pitchFamily="34" charset="0"/>
            </a:endParaRPr>
          </a:p>
        </p:txBody>
      </p:sp>
      <p:sp>
        <p:nvSpPr>
          <p:cNvPr id="3075" name="Rectangle 5"/>
          <p:cNvSpPr>
            <a:spLocks noGrp="1" noChangeArrowheads="1"/>
          </p:cNvSpPr>
          <p:nvPr>
            <p:ph type="subTitle" idx="1"/>
          </p:nvPr>
        </p:nvSpPr>
        <p:spPr>
          <a:xfrm>
            <a:off x="1549667" y="3049588"/>
            <a:ext cx="5548046" cy="1743793"/>
          </a:xfrm>
        </p:spPr>
        <p:txBody>
          <a:bodyPr/>
          <a:lstStyle/>
          <a:p>
            <a:pPr eaLnBrk="1" hangingPunct="1"/>
            <a:r>
              <a:rPr lang="el-GR" altLang="en-US" sz="5500" dirty="0" smtClean="0">
                <a:latin typeface="Calibri" panose="020F0502020204030204" pitchFamily="34" charset="0"/>
              </a:rPr>
              <a:t>Εισαγωγή</a:t>
            </a:r>
            <a:endParaRPr lang="en-US" altLang="en-US" sz="5500" dirty="0">
              <a:latin typeface="Calibri" panose="020F0502020204030204" pitchFamily="34" charset="0"/>
            </a:endParaRPr>
          </a:p>
        </p:txBody>
      </p:sp>
      <p:sp>
        <p:nvSpPr>
          <p:cNvPr id="2" name="Content Placeholder 1"/>
          <p:cNvSpPr>
            <a:spLocks noGrp="1"/>
          </p:cNvSpPr>
          <p:nvPr>
            <p:ph sz="quarter" idx="11"/>
          </p:nvPr>
        </p:nvSpPr>
        <p:spPr>
          <a:xfrm>
            <a:off x="315913" y="6392777"/>
            <a:ext cx="8617072" cy="325655"/>
          </a:xfrm>
        </p:spPr>
        <p:txBody>
          <a:bodyPr/>
          <a:lstStyle/>
          <a:p>
            <a:pPr marL="0" indent="0">
              <a:buNone/>
            </a:pPr>
            <a:r>
              <a:rPr lang="en-IN" sz="900" dirty="0">
                <a:latin typeface="Calibri" panose="020F0502020204030204" pitchFamily="34" charset="0"/>
              </a:rPr>
              <a:t>©2019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736645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329"/>
            <a:ext cx="7543800" cy="731219"/>
          </a:xfrm>
        </p:spPr>
        <p:txBody>
          <a:bodyPr anchor="ctr"/>
          <a:lstStyle/>
          <a:p>
            <a:r>
              <a:rPr lang="el-GR" altLang="en-US" sz="3500" dirty="0" smtClean="0"/>
              <a:t>Χρηματοπιστωτικά Ιδρύματα </a:t>
            </a:r>
            <a:r>
              <a:rPr lang="en-US" altLang="en-US" sz="3500" dirty="0" smtClean="0"/>
              <a:t>(</a:t>
            </a:r>
            <a:r>
              <a:rPr lang="el-GR" altLang="en-US" sz="3500" dirty="0" smtClean="0"/>
              <a:t>ΧΙ</a:t>
            </a:r>
            <a:r>
              <a:rPr lang="en-US" altLang="en-US" sz="3500" dirty="0" smtClean="0"/>
              <a:t>)</a:t>
            </a:r>
            <a:endParaRPr lang="en-IN" sz="3500" dirty="0"/>
          </a:p>
        </p:txBody>
      </p:sp>
      <p:sp>
        <p:nvSpPr>
          <p:cNvPr id="5" name="Content Placeholder 4"/>
          <p:cNvSpPr>
            <a:spLocks noGrp="1"/>
          </p:cNvSpPr>
          <p:nvPr>
            <p:ph idx="1"/>
          </p:nvPr>
        </p:nvSpPr>
        <p:spPr>
          <a:xfrm>
            <a:off x="457200" y="1719262"/>
            <a:ext cx="8229600" cy="1331945"/>
          </a:xfrm>
        </p:spPr>
        <p:txBody>
          <a:bodyPr/>
          <a:lstStyle/>
          <a:p>
            <a:pPr marL="0" indent="0" eaLnBrk="1" hangingPunct="1">
              <a:buNone/>
            </a:pPr>
            <a:r>
              <a:rPr lang="el-GR" altLang="en-US" sz="2800" b="1" dirty="0" smtClean="0"/>
              <a:t>Χρηματοπιστωτικά Ιδρύματα</a:t>
            </a:r>
            <a:r>
              <a:rPr lang="en-US" altLang="en-US" sz="2800" b="1" dirty="0" smtClean="0"/>
              <a:t>.</a:t>
            </a:r>
            <a:endParaRPr lang="en-US" altLang="en-US" sz="2800" b="1" dirty="0"/>
          </a:p>
          <a:p>
            <a:pPr marL="291600" lvl="1" indent="-291600" eaLnBrk="1" hangingPunct="1">
              <a:spcBef>
                <a:spcPts val="600"/>
              </a:spcBef>
              <a:buSzPct val="100000"/>
            </a:pPr>
            <a:r>
              <a:rPr lang="el-GR" altLang="en-US" sz="2400" dirty="0" smtClean="0"/>
              <a:t>Πρόκειται για οργανισμούς μέσω των οποίων οι προμηθευτές κεφαλαίων διοχετεύουν τα πλεονάζοντα κεφάλαια στους χρήστες κεφαλαίων</a:t>
            </a:r>
            <a:r>
              <a:rPr lang="en-US" altLang="en-US" sz="2400" dirty="0" smtClean="0"/>
              <a:t>.</a:t>
            </a:r>
            <a:endParaRPr lang="en-US" altLang="en-US" sz="2400" dirty="0"/>
          </a:p>
        </p:txBody>
      </p:sp>
      <p:sp>
        <p:nvSpPr>
          <p:cNvPr id="6" name="Content Placeholder 5"/>
          <p:cNvSpPr>
            <a:spLocks noGrp="1"/>
          </p:cNvSpPr>
          <p:nvPr>
            <p:ph idx="13"/>
          </p:nvPr>
        </p:nvSpPr>
        <p:spPr>
          <a:xfrm>
            <a:off x="457200" y="3258865"/>
            <a:ext cx="8229600" cy="1958027"/>
          </a:xfrm>
        </p:spPr>
        <p:txBody>
          <a:bodyPr/>
          <a:lstStyle/>
          <a:p>
            <a:pPr marL="0" indent="0" eaLnBrk="1" hangingPunct="1">
              <a:buNone/>
            </a:pPr>
            <a:r>
              <a:rPr lang="el-GR" altLang="en-US" sz="2800" b="1" dirty="0" smtClean="0"/>
              <a:t>Τα χρηματοπιστωτικά ιδρύματα διακρίνονται σε</a:t>
            </a:r>
            <a:r>
              <a:rPr lang="en-US" altLang="en-US" sz="2800" b="1" dirty="0" smtClean="0"/>
              <a:t>: </a:t>
            </a:r>
            <a:endParaRPr lang="en-US" altLang="en-US" sz="2800" b="1" dirty="0"/>
          </a:p>
          <a:p>
            <a:pPr marL="291600" lvl="1" indent="-291600" eaLnBrk="1" hangingPunct="1">
              <a:spcBef>
                <a:spcPts val="600"/>
              </a:spcBef>
              <a:buSzPct val="100000"/>
            </a:pPr>
            <a:r>
              <a:rPr lang="el-GR" altLang="en-US" sz="2400" b="1" dirty="0" smtClean="0"/>
              <a:t>Εκείνα που αποδέχονται καταθέσεις</a:t>
            </a:r>
            <a:r>
              <a:rPr lang="en-US" altLang="en-US" sz="2400" b="1" dirty="0" smtClean="0"/>
              <a:t>.</a:t>
            </a:r>
            <a:endParaRPr lang="en-US" altLang="en-US" sz="2400" b="1" dirty="0"/>
          </a:p>
          <a:p>
            <a:pPr marL="622800" lvl="2" indent="-320400" eaLnBrk="1" hangingPunct="1">
              <a:spcBef>
                <a:spcPts val="600"/>
              </a:spcBef>
              <a:buSzPct val="80000"/>
            </a:pPr>
            <a:r>
              <a:rPr lang="el-GR" altLang="en-US" sz="2400" dirty="0" smtClean="0"/>
              <a:t>Καταθετικά έναντι μη καταθετικών χρηματοπιστωτικών ιδρυμάτων</a:t>
            </a:r>
            <a:r>
              <a:rPr lang="en-US" altLang="en-US" sz="2400" dirty="0" smtClean="0"/>
              <a:t>.</a:t>
            </a:r>
            <a:endParaRPr lang="en-US" altLang="en-US" sz="2400" dirty="0"/>
          </a:p>
          <a:p>
            <a:pPr marL="291600" lvl="1" indent="-291600" eaLnBrk="1" hangingPunct="1">
              <a:spcBef>
                <a:spcPts val="600"/>
              </a:spcBef>
              <a:buSzPct val="100000"/>
            </a:pPr>
            <a:r>
              <a:rPr lang="el-GR" altLang="en-US" sz="2400" b="1" dirty="0" smtClean="0"/>
              <a:t>Εκείνα που δέχονται χρηματικά κεφάλαια από τους πελάτες τους μέσω συγκεκριμένων συμφωνιών που έχουν συνάψει με αυτούς.</a:t>
            </a:r>
            <a:endParaRPr lang="en-US" altLang="en-US" sz="2400" b="1" dirty="0"/>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20</a:t>
            </a:fld>
            <a:endParaRPr lang="en-US" altLang="en-US"/>
          </a:p>
        </p:txBody>
      </p:sp>
    </p:spTree>
    <p:extLst>
      <p:ext uri="{BB962C8B-B14F-4D97-AF65-F5344CB8AC3E}">
        <p14:creationId xmlns:p14="http://schemas.microsoft.com/office/powerpoint/2010/main" val="37608202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768"/>
            <a:ext cx="7323667" cy="912747"/>
          </a:xfrm>
        </p:spPr>
        <p:txBody>
          <a:bodyPr anchor="ctr"/>
          <a:lstStyle/>
          <a:p>
            <a:r>
              <a:rPr lang="el-GR" sz="3500" dirty="0" smtClean="0"/>
              <a:t>Άμεση ροή κεφαλαίων</a:t>
            </a:r>
            <a:endParaRPr lang="en-IN" sz="3500" dirty="0"/>
          </a:p>
        </p:txBody>
      </p:sp>
      <p:sp>
        <p:nvSpPr>
          <p:cNvPr id="10" name="Content Placeholder 9"/>
          <p:cNvSpPr>
            <a:spLocks noGrp="1"/>
          </p:cNvSpPr>
          <p:nvPr>
            <p:ph idx="1"/>
          </p:nvPr>
        </p:nvSpPr>
        <p:spPr>
          <a:xfrm>
            <a:off x="457200" y="1777013"/>
            <a:ext cx="8229600" cy="1793958"/>
          </a:xfrm>
        </p:spPr>
        <p:txBody>
          <a:bodyPr/>
          <a:lstStyle/>
          <a:p>
            <a:pPr marL="0" indent="0" algn="ctr">
              <a:buNone/>
            </a:pPr>
            <a:r>
              <a:rPr lang="el-GR" altLang="en-US" sz="3400" b="1" dirty="0" smtClean="0">
                <a:solidFill>
                  <a:schemeClr val="accent6"/>
                </a:solidFill>
              </a:rPr>
              <a:t>Ροή κεφαλαίων σε έναν κόσμο χωρίς ΧΙ </a:t>
            </a:r>
            <a:endParaRPr lang="el-GR" altLang="en-US" sz="2800" dirty="0"/>
          </a:p>
          <a:p>
            <a:pPr marL="0" indent="0" algn="ctr">
              <a:buNone/>
            </a:pPr>
            <a:r>
              <a:rPr lang="el-GR" altLang="en-US" sz="2800" b="1" dirty="0" smtClean="0">
                <a:solidFill>
                  <a:schemeClr val="accent6"/>
                </a:solidFill>
              </a:rPr>
              <a:t>Άμεση Χρηματοδότηση</a:t>
            </a:r>
            <a:endParaRPr lang="en-US" altLang="en-US" sz="2800" b="1" dirty="0">
              <a:solidFill>
                <a:schemeClr val="accent6"/>
              </a:solidFill>
            </a:endParaRPr>
          </a:p>
          <a:p>
            <a:pPr marL="0" indent="0" algn="ctr">
              <a:buNone/>
            </a:pPr>
            <a:r>
              <a:rPr lang="el-GR" altLang="en-US" sz="2800" dirty="0" smtClean="0"/>
              <a:t>Χρηματοοικονομικές απαιτήσεις </a:t>
            </a:r>
          </a:p>
          <a:p>
            <a:pPr marL="0" indent="0" algn="ctr">
              <a:buNone/>
            </a:pPr>
            <a:r>
              <a:rPr lang="en-US" altLang="en-US" sz="2800" dirty="0" smtClean="0"/>
              <a:t>(</a:t>
            </a:r>
            <a:r>
              <a:rPr lang="el-GR" altLang="en-US" sz="2800" dirty="0" smtClean="0"/>
              <a:t>μετοχές και ομόλογα </a:t>
            </a:r>
            <a:r>
              <a:rPr lang="en-US" altLang="en-US" sz="2800" dirty="0" smtClean="0"/>
              <a:t>)</a:t>
            </a:r>
            <a:endParaRPr lang="en-US" altLang="en-US" sz="2800" dirty="0"/>
          </a:p>
        </p:txBody>
      </p:sp>
      <p:pic>
        <p:nvPicPr>
          <p:cNvPr id="14" name="Picture 13" descr="Diagram showing the flow of funds in a world without financial institu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248" y="4240088"/>
            <a:ext cx="7346255" cy="1053647"/>
          </a:xfrm>
          <a:prstGeom prst="rect">
            <a:avLst/>
          </a:prstGeom>
        </p:spPr>
      </p:pic>
      <p:sp>
        <p:nvSpPr>
          <p:cNvPr id="5" name="Content Placeholder 4"/>
          <p:cNvSpPr>
            <a:spLocks noGrp="1"/>
          </p:cNvSpPr>
          <p:nvPr>
            <p:ph idx="14"/>
          </p:nvPr>
        </p:nvSpPr>
        <p:spPr>
          <a:xfrm>
            <a:off x="3539955" y="6288522"/>
            <a:ext cx="2044840" cy="303197"/>
          </a:xfrm>
        </p:spPr>
        <p:txBody>
          <a:bodyPr/>
          <a:lstStyle/>
          <a:p>
            <a:pPr marL="0" indent="0" algn="ctr">
              <a:buNone/>
            </a:pPr>
            <a:r>
              <a:rPr lang="en-IN" sz="900" dirty="0">
                <a:hlinkClick r:id="" action="ppaction://noaction"/>
              </a:rPr>
              <a:t>Access the long description slide.</a:t>
            </a:r>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21</a:t>
            </a:fld>
            <a:endParaRPr lang="en-US" altLang="en-US"/>
          </a:p>
        </p:txBody>
      </p:sp>
    </p:spTree>
    <p:extLst>
      <p:ext uri="{BB962C8B-B14F-4D97-AF65-F5344CB8AC3E}">
        <p14:creationId xmlns:p14="http://schemas.microsoft.com/office/powerpoint/2010/main" val="884399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l-GR" sz="3500" dirty="0" smtClean="0"/>
              <a:t>Έμμεση ροή κεφαλαίων</a:t>
            </a:r>
            <a:endParaRPr lang="en-IN" sz="3500" dirty="0"/>
          </a:p>
        </p:txBody>
      </p:sp>
      <p:sp>
        <p:nvSpPr>
          <p:cNvPr id="6" name="Content Placeholder 5"/>
          <p:cNvSpPr>
            <a:spLocks noGrp="1"/>
          </p:cNvSpPr>
          <p:nvPr>
            <p:ph idx="1"/>
          </p:nvPr>
        </p:nvSpPr>
        <p:spPr>
          <a:xfrm>
            <a:off x="457200" y="1741349"/>
            <a:ext cx="8229600" cy="571874"/>
          </a:xfrm>
        </p:spPr>
        <p:txBody>
          <a:bodyPr/>
          <a:lstStyle/>
          <a:p>
            <a:pPr marL="0" indent="0" algn="ctr">
              <a:buNone/>
            </a:pPr>
            <a:r>
              <a:rPr lang="el-GR" altLang="en-US" sz="3400" b="1" dirty="0" smtClean="0">
                <a:solidFill>
                  <a:schemeClr val="accent6"/>
                </a:solidFill>
              </a:rPr>
              <a:t>Ροή κεφαλαίων σε έναν κόσμο με ΧΙ</a:t>
            </a:r>
            <a:r>
              <a:rPr lang="en-US" altLang="en-US" sz="3400" b="1" dirty="0" smtClean="0">
                <a:solidFill>
                  <a:schemeClr val="accent6"/>
                </a:solidFill>
              </a:rPr>
              <a:t>.</a:t>
            </a:r>
            <a:endParaRPr lang="en-US" altLang="en-US" sz="3400" b="1" dirty="0">
              <a:solidFill>
                <a:schemeClr val="accent6"/>
              </a:solidFill>
            </a:endParaRPr>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22</a:t>
            </a:fld>
            <a:endParaRPr lang="en-US" altLang="en-US"/>
          </a:p>
        </p:txBody>
      </p:sp>
      <p:sp>
        <p:nvSpPr>
          <p:cNvPr id="8" name="Content Placeholder 2"/>
          <p:cNvSpPr>
            <a:spLocks noGrp="1"/>
          </p:cNvSpPr>
          <p:nvPr>
            <p:ph idx="14"/>
          </p:nvPr>
        </p:nvSpPr>
        <p:spPr>
          <a:xfrm>
            <a:off x="2184400" y="6138863"/>
            <a:ext cx="4808538" cy="241300"/>
          </a:xfrm>
        </p:spPr>
        <p:txBody>
          <a:bodyPr/>
          <a:lstStyle/>
          <a:p>
            <a:pPr marL="0" indent="0" algn="ctr">
              <a:buNone/>
            </a:pPr>
            <a:r>
              <a:rPr lang="en-IN" sz="900" dirty="0">
                <a:hlinkClick r:id="" action="ppaction://noaction"/>
              </a:rPr>
              <a:t>Access the long description slide.</a:t>
            </a:r>
            <a:endParaRPr lang="en-US" sz="900" dirty="0">
              <a:hlinkClick r:id="" action="ppaction://noaction"/>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 y="2617405"/>
            <a:ext cx="8924925"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6267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464"/>
            <a:ext cx="7349067" cy="1036635"/>
          </a:xfrm>
        </p:spPr>
        <p:txBody>
          <a:bodyPr anchor="ctr"/>
          <a:lstStyle/>
          <a:p>
            <a:r>
              <a:rPr lang="el-GR" altLang="en-US" sz="3300" dirty="0" smtClean="0"/>
              <a:t>Καταθετικά και μη καταθετικά ΧΙ</a:t>
            </a:r>
            <a:endParaRPr lang="en-IN" sz="3300" b="0" dirty="0"/>
          </a:p>
        </p:txBody>
      </p:sp>
      <p:sp>
        <p:nvSpPr>
          <p:cNvPr id="5" name="Content Placeholder 4"/>
          <p:cNvSpPr>
            <a:spLocks noGrp="1"/>
          </p:cNvSpPr>
          <p:nvPr>
            <p:ph idx="1"/>
          </p:nvPr>
        </p:nvSpPr>
        <p:spPr>
          <a:xfrm>
            <a:off x="457200" y="1719263"/>
            <a:ext cx="8229600" cy="1181856"/>
          </a:xfrm>
        </p:spPr>
        <p:txBody>
          <a:bodyPr/>
          <a:lstStyle/>
          <a:p>
            <a:pPr marL="0" indent="0" eaLnBrk="1" hangingPunct="1">
              <a:buNone/>
            </a:pPr>
            <a:r>
              <a:rPr lang="el-GR" altLang="en-US" sz="2600" b="1" dirty="0" smtClean="0"/>
              <a:t>Καταθετικά ΧΙ</a:t>
            </a:r>
            <a:r>
              <a:rPr lang="en-US" altLang="en-US" sz="2600" b="1" dirty="0" smtClean="0"/>
              <a:t>:</a:t>
            </a:r>
            <a:endParaRPr lang="en-US" altLang="en-US" sz="2600" b="1" dirty="0"/>
          </a:p>
          <a:p>
            <a:pPr marL="291600" lvl="1" indent="-291600" eaLnBrk="1" hangingPunct="1">
              <a:spcBef>
                <a:spcPts val="600"/>
              </a:spcBef>
              <a:buSzPct val="100000"/>
            </a:pPr>
            <a:r>
              <a:rPr lang="el-GR" altLang="en-US" sz="2200" dirty="0" smtClean="0"/>
              <a:t>Εμπορικές τράπεζες, </a:t>
            </a:r>
            <a:r>
              <a:rPr lang="el-GR" altLang="en-US" sz="2200" dirty="0" smtClean="0"/>
              <a:t>Ταμιευτήρια, Συνεταιριστικές τράπεζες</a:t>
            </a:r>
            <a:endParaRPr lang="en-US" altLang="en-US" sz="2200" dirty="0"/>
          </a:p>
        </p:txBody>
      </p:sp>
      <p:sp>
        <p:nvSpPr>
          <p:cNvPr id="7" name="Content Placeholder 6"/>
          <p:cNvSpPr>
            <a:spLocks noGrp="1"/>
          </p:cNvSpPr>
          <p:nvPr>
            <p:ph idx="13"/>
          </p:nvPr>
        </p:nvSpPr>
        <p:spPr>
          <a:xfrm>
            <a:off x="457200" y="3011647"/>
            <a:ext cx="8229600" cy="2142519"/>
          </a:xfrm>
        </p:spPr>
        <p:txBody>
          <a:bodyPr/>
          <a:lstStyle/>
          <a:p>
            <a:pPr marL="0" indent="0" eaLnBrk="1" hangingPunct="1">
              <a:buNone/>
            </a:pPr>
            <a:r>
              <a:rPr lang="el-GR" altLang="en-US" sz="2600" b="1" dirty="0" smtClean="0"/>
              <a:t>Μη καταθετικά ΧΙ</a:t>
            </a:r>
            <a:r>
              <a:rPr lang="en-US" altLang="en-US" sz="2600" b="1" dirty="0" smtClean="0"/>
              <a:t>.</a:t>
            </a:r>
            <a:endParaRPr lang="en-US" altLang="en-US" sz="2600" b="1" dirty="0"/>
          </a:p>
          <a:p>
            <a:pPr marL="291600" lvl="1" indent="-291600" eaLnBrk="1" hangingPunct="1">
              <a:spcBef>
                <a:spcPts val="600"/>
              </a:spcBef>
              <a:buSzPct val="100000"/>
            </a:pPr>
            <a:r>
              <a:rPr lang="el-GR" altLang="en-US" sz="2200" b="1" dirty="0"/>
              <a:t>Σ</a:t>
            </a:r>
            <a:r>
              <a:rPr lang="el-GR" altLang="en-US" sz="2200" b="1" dirty="0" smtClean="0"/>
              <a:t>υμβολαιακά</a:t>
            </a:r>
            <a:r>
              <a:rPr lang="en-US" altLang="en-US" sz="2200" b="1" dirty="0" smtClean="0"/>
              <a:t>:</a:t>
            </a:r>
            <a:endParaRPr lang="en-US" altLang="en-US" sz="2200" b="1" dirty="0"/>
          </a:p>
          <a:p>
            <a:pPr marL="622800" lvl="2" indent="-320400" eaLnBrk="1" hangingPunct="1">
              <a:spcBef>
                <a:spcPts val="600"/>
              </a:spcBef>
              <a:buSzPct val="80000"/>
            </a:pPr>
            <a:r>
              <a:rPr lang="el-GR" altLang="en-US" sz="2100" dirty="0" smtClean="0"/>
              <a:t>Ασφαλιστικές εταιρείες, συνταξιοδοτικά ταμεία.</a:t>
            </a:r>
            <a:endParaRPr lang="en-US" altLang="en-US" sz="2100" dirty="0"/>
          </a:p>
          <a:p>
            <a:pPr marL="291600" lvl="1" indent="-291600" eaLnBrk="1" hangingPunct="1">
              <a:spcBef>
                <a:spcPts val="600"/>
              </a:spcBef>
              <a:buSzPct val="100000"/>
            </a:pPr>
            <a:r>
              <a:rPr lang="el-GR" altLang="en-US" sz="2200" b="1" dirty="0" smtClean="0"/>
              <a:t>Μη συμβολαιακά</a:t>
            </a:r>
            <a:r>
              <a:rPr lang="en-US" altLang="en-US" sz="2200" b="1" dirty="0" smtClean="0"/>
              <a:t>:</a:t>
            </a:r>
            <a:endParaRPr lang="en-US" altLang="en-US" sz="2200" b="1" dirty="0"/>
          </a:p>
          <a:p>
            <a:pPr marL="622800" lvl="2" indent="-320400" eaLnBrk="1" hangingPunct="1">
              <a:spcBef>
                <a:spcPts val="600"/>
              </a:spcBef>
              <a:buSzPct val="80000"/>
            </a:pPr>
            <a:r>
              <a:rPr lang="el-GR" altLang="en-US" sz="2100" dirty="0" smtClean="0"/>
              <a:t>Επενδυτικές τράπεζες και επενδυτικές εταιρείες, αμοιβαία </a:t>
            </a:r>
            <a:r>
              <a:rPr lang="el-GR" altLang="en-US" sz="2100" dirty="0" smtClean="0"/>
              <a:t>κεφάλαια</a:t>
            </a:r>
            <a:r>
              <a:rPr lang="en-US" altLang="en-US" sz="2100" dirty="0" smtClean="0"/>
              <a:t>,</a:t>
            </a:r>
            <a:r>
              <a:rPr lang="el-GR" altLang="en-US" sz="2100" dirty="0" smtClean="0"/>
              <a:t> </a:t>
            </a:r>
            <a:r>
              <a:rPr lang="en-US" altLang="en-US" sz="2100" dirty="0" smtClean="0"/>
              <a:t>hedge funds.</a:t>
            </a:r>
            <a:endParaRPr lang="en-US" altLang="en-US" sz="2100" dirty="0"/>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23</a:t>
            </a:fld>
            <a:endParaRPr lang="en-US" altLang="en-US"/>
          </a:p>
        </p:txBody>
      </p:sp>
    </p:spTree>
    <p:extLst>
      <p:ext uri="{BB962C8B-B14F-4D97-AF65-F5344CB8AC3E}">
        <p14:creationId xmlns:p14="http://schemas.microsoft.com/office/powerpoint/2010/main" val="3404075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551"/>
            <a:ext cx="7374467" cy="884775"/>
          </a:xfrm>
        </p:spPr>
        <p:txBody>
          <a:bodyPr anchor="ctr"/>
          <a:lstStyle/>
          <a:p>
            <a:r>
              <a:rPr lang="el-GR" altLang="en-US" sz="3500" dirty="0" smtClean="0"/>
              <a:t>Τα ΧΙ ωφελούν τους αποταμιευτές (προμηθευτές κεφαλαίων)</a:t>
            </a:r>
            <a:endParaRPr lang="en-IN" sz="3500" dirty="0"/>
          </a:p>
        </p:txBody>
      </p:sp>
      <p:sp>
        <p:nvSpPr>
          <p:cNvPr id="3" name="Content Placeholder 2"/>
          <p:cNvSpPr>
            <a:spLocks noGrp="1"/>
          </p:cNvSpPr>
          <p:nvPr>
            <p:ph idx="1"/>
          </p:nvPr>
        </p:nvSpPr>
        <p:spPr>
          <a:xfrm>
            <a:off x="457200" y="1825140"/>
            <a:ext cx="8229600" cy="2332974"/>
          </a:xfrm>
        </p:spPr>
        <p:txBody>
          <a:bodyPr/>
          <a:lstStyle/>
          <a:p>
            <a:pPr marL="291600" indent="-291600" eaLnBrk="1" hangingPunct="1">
              <a:spcBef>
                <a:spcPts val="600"/>
              </a:spcBef>
              <a:buSzPct val="100000"/>
            </a:pPr>
            <a:r>
              <a:rPr lang="el-GR" altLang="en-US" sz="2400" b="1" dirty="0" smtClean="0"/>
              <a:t>Περιορίζουν τα κόστη παρακολούθησης</a:t>
            </a:r>
            <a:r>
              <a:rPr lang="en-US" altLang="en-US" sz="2400" b="1" dirty="0" smtClean="0"/>
              <a:t>.</a:t>
            </a:r>
            <a:endParaRPr lang="en-US" altLang="en-US" sz="2400" b="1" dirty="0"/>
          </a:p>
          <a:p>
            <a:pPr marL="291600" indent="-291600" eaLnBrk="1" hangingPunct="1">
              <a:spcBef>
                <a:spcPts val="600"/>
              </a:spcBef>
              <a:buSzPct val="100000"/>
            </a:pPr>
            <a:r>
              <a:rPr lang="el-GR" altLang="en-US" sz="2400" b="1" dirty="0" smtClean="0"/>
              <a:t>Αυξάνουν την ρευστότητα και μειώνουν τον κίνδυνο τιμών.</a:t>
            </a:r>
          </a:p>
          <a:p>
            <a:pPr marL="291600" indent="-291600" eaLnBrk="1" hangingPunct="1">
              <a:spcBef>
                <a:spcPts val="600"/>
              </a:spcBef>
              <a:buSzPct val="100000"/>
            </a:pPr>
            <a:r>
              <a:rPr lang="el-GR" altLang="en-US" sz="2400" b="1" dirty="0" smtClean="0"/>
              <a:t>Μειώνουν τα κόστη συναλλαγών</a:t>
            </a:r>
            <a:r>
              <a:rPr lang="en-US" altLang="en-US" sz="2400" b="1" dirty="0" smtClean="0"/>
              <a:t>.</a:t>
            </a:r>
            <a:endParaRPr lang="en-US" altLang="en-US" sz="2400" b="1" dirty="0"/>
          </a:p>
          <a:p>
            <a:pPr marL="291600" indent="-291600" eaLnBrk="1" hangingPunct="1">
              <a:spcBef>
                <a:spcPts val="600"/>
              </a:spcBef>
              <a:buSzPct val="100000"/>
            </a:pPr>
            <a:r>
              <a:rPr lang="el-GR" altLang="en-US" sz="2400" b="1" dirty="0" smtClean="0"/>
              <a:t>Προσφέρουν διαμεσολάβηση ληκτότητας</a:t>
            </a:r>
            <a:r>
              <a:rPr lang="en-US" altLang="en-US" sz="2400" b="1" dirty="0" smtClean="0"/>
              <a:t>.</a:t>
            </a:r>
            <a:endParaRPr lang="en-US" altLang="en-US" sz="2400" b="1" dirty="0"/>
          </a:p>
          <a:p>
            <a:pPr marL="291600" indent="-291600" eaLnBrk="1" hangingPunct="1">
              <a:spcBef>
                <a:spcPts val="600"/>
              </a:spcBef>
              <a:buSzPct val="100000"/>
            </a:pPr>
            <a:r>
              <a:rPr lang="el-GR" altLang="en-US" sz="2400" b="1" dirty="0"/>
              <a:t> </a:t>
            </a:r>
            <a:r>
              <a:rPr lang="el-GR" altLang="en-US" sz="2400" b="1" dirty="0" smtClean="0"/>
              <a:t>Προσφέρουν ποσοτική </a:t>
            </a:r>
            <a:r>
              <a:rPr lang="el-GR" altLang="en-US" sz="2400" b="1" dirty="0" smtClean="0"/>
              <a:t>διαμεσολάβηση</a:t>
            </a:r>
            <a:r>
              <a:rPr lang="en-US" altLang="en-US" sz="2400" b="1" dirty="0" smtClean="0"/>
              <a:t> (</a:t>
            </a:r>
            <a:r>
              <a:rPr lang="el-GR" altLang="en-US" sz="2400" b="1" dirty="0" smtClean="0"/>
              <a:t>αμοιβαία κεφάλαια). </a:t>
            </a:r>
            <a:endParaRPr lang="en-US" altLang="en-US" sz="2400" b="1" dirty="0"/>
          </a:p>
        </p:txBody>
      </p:sp>
      <p:sp>
        <p:nvSpPr>
          <p:cNvPr id="4" name="Slide Number Placeholder 3"/>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24</a:t>
            </a:fld>
            <a:endParaRPr lang="en-US" altLang="en-US"/>
          </a:p>
        </p:txBody>
      </p:sp>
    </p:spTree>
    <p:extLst>
      <p:ext uri="{BB962C8B-B14F-4D97-AF65-F5344CB8AC3E}">
        <p14:creationId xmlns:p14="http://schemas.microsoft.com/office/powerpoint/2010/main" val="41947435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768"/>
            <a:ext cx="7298267" cy="804341"/>
          </a:xfrm>
        </p:spPr>
        <p:txBody>
          <a:bodyPr anchor="ctr"/>
          <a:lstStyle/>
          <a:p>
            <a:r>
              <a:rPr lang="el-GR" altLang="en-US" sz="3500" dirty="0" smtClean="0"/>
              <a:t>Τα ΧΙ ωφελούν την οικονομία ως σύνολο</a:t>
            </a:r>
            <a:endParaRPr lang="en-IN" sz="3500" dirty="0"/>
          </a:p>
        </p:txBody>
      </p:sp>
      <p:sp>
        <p:nvSpPr>
          <p:cNvPr id="3" name="Content Placeholder 2"/>
          <p:cNvSpPr>
            <a:spLocks noGrp="1"/>
          </p:cNvSpPr>
          <p:nvPr>
            <p:ph idx="1"/>
          </p:nvPr>
        </p:nvSpPr>
        <p:spPr>
          <a:xfrm>
            <a:off x="457200" y="1757763"/>
            <a:ext cx="8229600" cy="2738037"/>
          </a:xfrm>
        </p:spPr>
        <p:txBody>
          <a:bodyPr/>
          <a:lstStyle/>
          <a:p>
            <a:pPr marL="291600" indent="-291600" eaLnBrk="1" hangingPunct="1">
              <a:spcBef>
                <a:spcPts val="600"/>
              </a:spcBef>
            </a:pPr>
            <a:r>
              <a:rPr lang="el-GR" altLang="en-US" b="1" dirty="0" smtClean="0"/>
              <a:t>Μέσ</a:t>
            </a:r>
            <a:r>
              <a:rPr lang="el-GR" altLang="en-US" b="1" dirty="0"/>
              <a:t>ω</a:t>
            </a:r>
            <a:r>
              <a:rPr lang="el-GR" altLang="en-US" b="1" dirty="0" smtClean="0"/>
              <a:t> μετάδοσης νομισματικής πολιτικής</a:t>
            </a:r>
            <a:r>
              <a:rPr lang="en-US" altLang="en-US" b="1" dirty="0" smtClean="0"/>
              <a:t>.</a:t>
            </a:r>
            <a:endParaRPr lang="en-US" altLang="en-US" b="1" dirty="0"/>
          </a:p>
          <a:p>
            <a:pPr marL="291600" indent="-291600" eaLnBrk="1" hangingPunct="1">
              <a:spcBef>
                <a:spcPts val="600"/>
              </a:spcBef>
            </a:pPr>
            <a:r>
              <a:rPr lang="el-GR" altLang="en-US" b="1" dirty="0" smtClean="0"/>
              <a:t>Μέσω αποτελεσματικής κατανομής της διαθέσιμης πίστωσης. </a:t>
            </a:r>
            <a:endParaRPr lang="en-US" altLang="en-US" b="1" dirty="0"/>
          </a:p>
          <a:p>
            <a:pPr marL="291600" indent="-291600" eaLnBrk="1" hangingPunct="1">
              <a:spcBef>
                <a:spcPts val="600"/>
              </a:spcBef>
            </a:pPr>
            <a:r>
              <a:rPr lang="el-GR" altLang="en-US" b="1" dirty="0" smtClean="0"/>
              <a:t>Προσφέρουν μεταφορά πλούτου μεταξύ γενεών. </a:t>
            </a:r>
            <a:endParaRPr lang="en-US" altLang="en-US" b="1" dirty="0"/>
          </a:p>
          <a:p>
            <a:pPr marL="291600" indent="-291600" eaLnBrk="1" hangingPunct="1">
              <a:spcBef>
                <a:spcPts val="600"/>
              </a:spcBef>
            </a:pPr>
            <a:r>
              <a:rPr lang="el-GR" altLang="en-US" b="1" dirty="0" smtClean="0"/>
              <a:t>Προσφέρουν εξειδικευμένες υπηρεσίες πληρωμών</a:t>
            </a:r>
            <a:r>
              <a:rPr lang="en-US" altLang="en-US" b="1" dirty="0" smtClean="0"/>
              <a:t>.</a:t>
            </a:r>
            <a:endParaRPr lang="en-US" altLang="en-US" b="1" dirty="0"/>
          </a:p>
        </p:txBody>
      </p:sp>
      <p:sp>
        <p:nvSpPr>
          <p:cNvPr id="4" name="Slide Number Placeholder 3"/>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25</a:t>
            </a:fld>
            <a:endParaRPr lang="en-US" altLang="en-US"/>
          </a:p>
        </p:txBody>
      </p:sp>
    </p:spTree>
    <p:extLst>
      <p:ext uri="{BB962C8B-B14F-4D97-AF65-F5344CB8AC3E}">
        <p14:creationId xmlns:p14="http://schemas.microsoft.com/office/powerpoint/2010/main" val="283634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663"/>
            <a:ext cx="7323667" cy="1112838"/>
          </a:xfrm>
        </p:spPr>
        <p:txBody>
          <a:bodyPr anchor="ctr"/>
          <a:lstStyle/>
          <a:p>
            <a:r>
              <a:rPr lang="el-GR" altLang="en-US" sz="3500" dirty="0" smtClean="0"/>
              <a:t>Κίνδυνοι που αντιμετωπίζουν τα ΧΙ</a:t>
            </a:r>
            <a:endParaRPr lang="en-IN" sz="3500" dirty="0"/>
          </a:p>
        </p:txBody>
      </p:sp>
      <p:sp>
        <p:nvSpPr>
          <p:cNvPr id="4" name="Content Placeholder 3"/>
          <p:cNvSpPr>
            <a:spLocks noGrp="1"/>
          </p:cNvSpPr>
          <p:nvPr>
            <p:ph idx="1"/>
          </p:nvPr>
        </p:nvSpPr>
        <p:spPr>
          <a:xfrm>
            <a:off x="457200" y="1834765"/>
            <a:ext cx="3994220" cy="2708359"/>
          </a:xfrm>
        </p:spPr>
        <p:txBody>
          <a:bodyPr/>
          <a:lstStyle/>
          <a:p>
            <a:pPr marL="291600" indent="-291600" eaLnBrk="1" hangingPunct="1">
              <a:spcBef>
                <a:spcPts val="600"/>
              </a:spcBef>
              <a:buSzPct val="100000"/>
            </a:pPr>
            <a:r>
              <a:rPr lang="el-GR" altLang="en-US" b="1" dirty="0" smtClean="0"/>
              <a:t>Πιστωτικό</a:t>
            </a:r>
            <a:r>
              <a:rPr lang="en-US" altLang="en-US" b="1" dirty="0" smtClean="0"/>
              <a:t>.</a:t>
            </a:r>
            <a:endParaRPr lang="en-US" altLang="en-US" b="1" dirty="0"/>
          </a:p>
          <a:p>
            <a:pPr marL="291600" indent="-291600" eaLnBrk="1" hangingPunct="1">
              <a:spcBef>
                <a:spcPts val="600"/>
              </a:spcBef>
              <a:buSzPct val="100000"/>
            </a:pPr>
            <a:r>
              <a:rPr lang="el-GR" altLang="en-US" b="1" dirty="0" smtClean="0"/>
              <a:t>Συναλλαγματικό</a:t>
            </a:r>
            <a:r>
              <a:rPr lang="en-US" altLang="en-US" b="1" dirty="0" smtClean="0"/>
              <a:t>.</a:t>
            </a:r>
            <a:endParaRPr lang="en-US" altLang="en-US" b="1" dirty="0"/>
          </a:p>
          <a:p>
            <a:pPr marL="291600" indent="-291600" eaLnBrk="1" hangingPunct="1">
              <a:spcBef>
                <a:spcPts val="600"/>
              </a:spcBef>
              <a:buSzPct val="100000"/>
            </a:pPr>
            <a:r>
              <a:rPr lang="el-GR" altLang="en-US" b="1" dirty="0" smtClean="0"/>
              <a:t>Κίνδυνο Χώρας</a:t>
            </a:r>
            <a:r>
              <a:rPr lang="en-US" altLang="en-US" b="1" dirty="0" smtClean="0"/>
              <a:t>.</a:t>
            </a:r>
            <a:endParaRPr lang="en-US" altLang="en-US" b="1" dirty="0"/>
          </a:p>
          <a:p>
            <a:pPr marL="291600" indent="-291600" eaLnBrk="1" hangingPunct="1">
              <a:spcBef>
                <a:spcPts val="600"/>
              </a:spcBef>
              <a:buSzPct val="100000"/>
            </a:pPr>
            <a:r>
              <a:rPr lang="el-GR" altLang="en-US" b="1" dirty="0" smtClean="0"/>
              <a:t>Επιτοκιακό</a:t>
            </a:r>
            <a:r>
              <a:rPr lang="en-US" altLang="en-US" b="1" dirty="0" smtClean="0"/>
              <a:t>.</a:t>
            </a:r>
            <a:endParaRPr lang="en-US" altLang="en-US" b="1" dirty="0"/>
          </a:p>
          <a:p>
            <a:pPr marL="291600" indent="-291600" eaLnBrk="1" hangingPunct="1">
              <a:spcBef>
                <a:spcPts val="600"/>
              </a:spcBef>
              <a:buSzPct val="100000"/>
            </a:pPr>
            <a:r>
              <a:rPr lang="el-GR" altLang="en-US" b="1" dirty="0" smtClean="0"/>
              <a:t>Αγοράς</a:t>
            </a:r>
            <a:r>
              <a:rPr lang="en-US" altLang="en-US" b="1" dirty="0" smtClean="0"/>
              <a:t>.</a:t>
            </a:r>
            <a:endParaRPr lang="en-US" altLang="en-US" b="1" dirty="0"/>
          </a:p>
        </p:txBody>
      </p:sp>
      <p:sp>
        <p:nvSpPr>
          <p:cNvPr id="5" name="Content Placeholder 4"/>
          <p:cNvSpPr>
            <a:spLocks noGrp="1"/>
          </p:cNvSpPr>
          <p:nvPr>
            <p:ph idx="13"/>
          </p:nvPr>
        </p:nvSpPr>
        <p:spPr>
          <a:xfrm>
            <a:off x="4680372" y="1834765"/>
            <a:ext cx="4165245" cy="2748911"/>
          </a:xfrm>
        </p:spPr>
        <p:txBody>
          <a:bodyPr/>
          <a:lstStyle/>
          <a:p>
            <a:pPr marL="291600" indent="-291600" eaLnBrk="1" hangingPunct="1">
              <a:spcBef>
                <a:spcPts val="600"/>
              </a:spcBef>
              <a:buSzPct val="100000"/>
            </a:pPr>
            <a:r>
              <a:rPr lang="el-GR" altLang="en-US" b="1" dirty="0" smtClean="0"/>
              <a:t>Ρευστότητας</a:t>
            </a:r>
            <a:r>
              <a:rPr lang="en-US" altLang="en-US" b="1" dirty="0" smtClean="0"/>
              <a:t>.</a:t>
            </a:r>
            <a:endParaRPr lang="en-US" altLang="en-US" b="1" dirty="0"/>
          </a:p>
          <a:p>
            <a:pPr marL="291600" indent="-291600" eaLnBrk="1" hangingPunct="1">
              <a:spcBef>
                <a:spcPts val="600"/>
              </a:spcBef>
              <a:buSzPct val="100000"/>
            </a:pPr>
            <a:r>
              <a:rPr lang="el-GR" altLang="en-US" b="1" dirty="0" smtClean="0"/>
              <a:t>Τεχνολογικός</a:t>
            </a:r>
            <a:r>
              <a:rPr lang="en-US" altLang="en-US" b="1" dirty="0" smtClean="0"/>
              <a:t>.</a:t>
            </a:r>
            <a:endParaRPr lang="en-US" altLang="en-US" b="1" dirty="0"/>
          </a:p>
          <a:p>
            <a:pPr marL="291600" indent="-291600" eaLnBrk="1" hangingPunct="1">
              <a:spcBef>
                <a:spcPts val="600"/>
              </a:spcBef>
              <a:buSzPct val="100000"/>
            </a:pPr>
            <a:r>
              <a:rPr lang="el-GR" altLang="en-US" b="1" dirty="0" smtClean="0"/>
              <a:t>Λειτουργικός</a:t>
            </a:r>
            <a:r>
              <a:rPr lang="en-US" altLang="en-US" b="1" dirty="0" smtClean="0"/>
              <a:t>.</a:t>
            </a:r>
            <a:endParaRPr lang="en-US" altLang="en-US" b="1" dirty="0"/>
          </a:p>
          <a:p>
            <a:pPr marL="291600" indent="-291600" eaLnBrk="1" hangingPunct="1">
              <a:spcBef>
                <a:spcPts val="600"/>
              </a:spcBef>
              <a:buSzPct val="100000"/>
            </a:pPr>
            <a:r>
              <a:rPr lang="el-GR" altLang="en-US" b="1" dirty="0" smtClean="0"/>
              <a:t>Ανεπάρκειας κεφαλαίων</a:t>
            </a:r>
            <a:r>
              <a:rPr lang="en-US" altLang="en-US" b="1" dirty="0" smtClean="0"/>
              <a:t>.</a:t>
            </a:r>
            <a:endParaRPr lang="en-US" altLang="en-US" b="1" dirty="0"/>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26</a:t>
            </a:fld>
            <a:endParaRPr lang="en-US" altLang="en-US"/>
          </a:p>
        </p:txBody>
      </p:sp>
    </p:spTree>
    <p:extLst>
      <p:ext uri="{BB962C8B-B14F-4D97-AF65-F5344CB8AC3E}">
        <p14:creationId xmlns:p14="http://schemas.microsoft.com/office/powerpoint/2010/main" val="15412260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329"/>
            <a:ext cx="7433733" cy="731219"/>
          </a:xfrm>
        </p:spPr>
        <p:txBody>
          <a:bodyPr anchor="ctr"/>
          <a:lstStyle/>
          <a:p>
            <a:r>
              <a:rPr lang="el-GR" altLang="en-US" sz="3500" dirty="0" smtClean="0"/>
              <a:t>Το Ρυθμιστικό Πλαίσιο των ΧΙ </a:t>
            </a:r>
            <a:endParaRPr lang="en-IN" sz="1000" dirty="0"/>
          </a:p>
        </p:txBody>
      </p:sp>
      <p:sp>
        <p:nvSpPr>
          <p:cNvPr id="6" name="Content Placeholder 5"/>
          <p:cNvSpPr>
            <a:spLocks noGrp="1"/>
          </p:cNvSpPr>
          <p:nvPr>
            <p:ph idx="1"/>
          </p:nvPr>
        </p:nvSpPr>
        <p:spPr>
          <a:xfrm>
            <a:off x="457200" y="1567634"/>
            <a:ext cx="8229600" cy="3545759"/>
          </a:xfrm>
        </p:spPr>
        <p:txBody>
          <a:bodyPr/>
          <a:lstStyle/>
          <a:p>
            <a:pPr marL="291600" indent="-291600" eaLnBrk="1" hangingPunct="1">
              <a:spcBef>
                <a:spcPts val="600"/>
              </a:spcBef>
              <a:buSzPct val="100000"/>
            </a:pPr>
            <a:r>
              <a:rPr lang="el-GR" altLang="en-US" sz="2600" b="1" dirty="0" smtClean="0"/>
              <a:t>Τα ΧΙ αντιμετωπίζουν αυστηρό ρυθμιστικό πλαίσιο προκειμένου να προστατευτεί η κοινωνία από κρίσεις στην  συγκεκριμένη αγορά. </a:t>
            </a:r>
          </a:p>
          <a:p>
            <a:pPr marL="291600" indent="-291600" eaLnBrk="1" hangingPunct="1">
              <a:spcBef>
                <a:spcPts val="600"/>
              </a:spcBef>
              <a:buSzPct val="100000"/>
            </a:pPr>
            <a:r>
              <a:rPr lang="el-GR" altLang="en-US" sz="2600" b="1" dirty="0" smtClean="0"/>
              <a:t>Οι διάφορες παρεμβάσεις της ρυθμιστικής αρχής επιβάλλουν βαρύ φορτίο στα ΧΙ</a:t>
            </a:r>
            <a:r>
              <a:rPr lang="en-US" altLang="en-US" sz="2600" b="1" dirty="0" smtClean="0"/>
              <a:t>;  </a:t>
            </a:r>
            <a:r>
              <a:rPr lang="el-GR" altLang="en-US" sz="2600" b="1" dirty="0"/>
              <a:t>π</a:t>
            </a:r>
            <a:r>
              <a:rPr lang="el-GR" altLang="en-US" sz="2600" b="1" dirty="0" smtClean="0"/>
              <a:t>ριν την χρηματοπιστωτική κρίση του 2008</a:t>
            </a:r>
            <a:r>
              <a:rPr lang="en-US" altLang="en-US" sz="2600" b="1" dirty="0" smtClean="0"/>
              <a:t>, </a:t>
            </a:r>
            <a:r>
              <a:rPr lang="el-GR" altLang="en-US" sz="2600" b="1" dirty="0" smtClean="0"/>
              <a:t>οι παρεμβάσεις της κυβέρνησης των ΗΠΑ στο ρυθμιστικό πλαίσιο των ΧΙ ήταν στην φύση τους </a:t>
            </a:r>
            <a:r>
              <a:rPr lang="el-GR" altLang="en-US" sz="2600" b="1" dirty="0" err="1" smtClean="0"/>
              <a:t>απορρυθμιστικές</a:t>
            </a:r>
            <a:r>
              <a:rPr lang="el-GR" altLang="en-US" sz="2600" b="1" dirty="0"/>
              <a:t>.</a:t>
            </a:r>
            <a:endParaRPr lang="en-US" altLang="en-US" sz="2600" b="1" dirty="0"/>
          </a:p>
          <a:p>
            <a:pPr marL="291600" indent="-291600" eaLnBrk="1" hangingPunct="1">
              <a:spcBef>
                <a:spcPts val="600"/>
              </a:spcBef>
              <a:buSzPct val="100000"/>
            </a:pPr>
            <a:r>
              <a:rPr lang="el-GR" altLang="en-US" sz="2600" b="1" dirty="0" smtClean="0"/>
              <a:t>Οι ρυθμιστικές και εποπτικές αρχές επιδιώκουν να μεγιστοποιήσουν το κοινωνικό </a:t>
            </a:r>
            <a:r>
              <a:rPr lang="el-GR" altLang="en-US" sz="2600" b="1" dirty="0" smtClean="0"/>
              <a:t>όφελος</a:t>
            </a:r>
            <a:r>
              <a:rPr lang="el-GR" altLang="en-US" sz="2600" b="1" dirty="0" smtClean="0"/>
              <a:t> </a:t>
            </a:r>
            <a:r>
              <a:rPr lang="el-GR" altLang="en-US" sz="2600" b="1" dirty="0" smtClean="0"/>
              <a:t>και ταυτόχρονα να ελαχιστοποιήσουν το ρυθμιστικό φορτίο που επιβάλλεται στα ΧΙ.</a:t>
            </a:r>
            <a:endParaRPr lang="en-US" altLang="en-US" sz="2600" b="1" dirty="0"/>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27</a:t>
            </a:fld>
            <a:endParaRPr lang="en-US" altLang="en-US"/>
          </a:p>
        </p:txBody>
      </p:sp>
    </p:spTree>
    <p:extLst>
      <p:ext uri="{BB962C8B-B14F-4D97-AF65-F5344CB8AC3E}">
        <p14:creationId xmlns:p14="http://schemas.microsoft.com/office/powerpoint/2010/main" val="8372040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768"/>
            <a:ext cx="7255933" cy="804341"/>
          </a:xfrm>
        </p:spPr>
        <p:txBody>
          <a:bodyPr anchor="ctr"/>
          <a:lstStyle/>
          <a:p>
            <a:r>
              <a:rPr lang="el-GR" altLang="en-US" sz="3500" dirty="0" smtClean="0"/>
              <a:t>Σύστημα διαχείρισης εταιρικών κινδύνων</a:t>
            </a:r>
            <a:endParaRPr lang="en-IN" sz="2400" b="0" dirty="0"/>
          </a:p>
        </p:txBody>
      </p:sp>
      <p:sp>
        <p:nvSpPr>
          <p:cNvPr id="4" name="Content Placeholder 3"/>
          <p:cNvSpPr>
            <a:spLocks noGrp="1"/>
          </p:cNvSpPr>
          <p:nvPr>
            <p:ph idx="1"/>
          </p:nvPr>
        </p:nvSpPr>
        <p:spPr>
          <a:xfrm>
            <a:off x="457200" y="1719262"/>
            <a:ext cx="7373155" cy="1484462"/>
          </a:xfrm>
        </p:spPr>
        <p:txBody>
          <a:bodyPr/>
          <a:lstStyle/>
          <a:p>
            <a:pPr marL="0" indent="0" eaLnBrk="1" hangingPunct="1">
              <a:buNone/>
            </a:pPr>
            <a:r>
              <a:rPr lang="el-GR" altLang="en-US" sz="2800" dirty="0"/>
              <a:t>Διαχείριση Κινδύνου σε επίπεδο εταιρείας </a:t>
            </a:r>
            <a:endParaRPr lang="el-GR" altLang="en-US" sz="2800" dirty="0" smtClean="0"/>
          </a:p>
          <a:p>
            <a:pPr marL="0" indent="0" eaLnBrk="1" hangingPunct="1">
              <a:buNone/>
            </a:pPr>
            <a:r>
              <a:rPr lang="el-GR" altLang="en-US" sz="2400" dirty="0" smtClean="0"/>
              <a:t>Αναγνωρίζει την σημασία της διαχείρισης του συνδυασμένου αντίκτυπου του συνολικού φάσματος κινδύνων σαν ένα ενιαίο χαρτοφυλάκιο κινδύνων.</a:t>
            </a:r>
            <a:endParaRPr lang="en-US" altLang="en-US" sz="2400" dirty="0"/>
          </a:p>
        </p:txBody>
      </p:sp>
      <p:sp>
        <p:nvSpPr>
          <p:cNvPr id="5" name="Content Placeholder 4"/>
          <p:cNvSpPr>
            <a:spLocks noGrp="1"/>
          </p:cNvSpPr>
          <p:nvPr>
            <p:ph idx="13"/>
          </p:nvPr>
        </p:nvSpPr>
        <p:spPr>
          <a:xfrm>
            <a:off x="332509" y="3810917"/>
            <a:ext cx="8229600" cy="1830289"/>
          </a:xfrm>
        </p:spPr>
        <p:txBody>
          <a:bodyPr/>
          <a:lstStyle/>
          <a:p>
            <a:pPr marL="0" indent="0" eaLnBrk="1" hangingPunct="1">
              <a:buNone/>
            </a:pPr>
            <a:r>
              <a:rPr lang="el-GR" altLang="en-US" sz="2600" dirty="0" smtClean="0"/>
              <a:t>Η δημοφιλία της αυξήθηκε ως αποτέλεσμα της αποτυχίας προχωρημένων συστημάτων διαχείρισης και μέτρησης των κινδύνων να εντοπίσουν αδυναμίες που οδήγησαν στην χρηματοπιστωτική κρίση</a:t>
            </a:r>
            <a:r>
              <a:rPr lang="en-US" altLang="en-US" sz="2600" dirty="0" smtClean="0"/>
              <a:t>.</a:t>
            </a:r>
            <a:endParaRPr lang="en-US" altLang="en-US" sz="2600" dirty="0"/>
          </a:p>
          <a:p>
            <a:pPr marL="0" indent="0" eaLnBrk="1" hangingPunct="1">
              <a:buNone/>
            </a:pPr>
            <a:r>
              <a:rPr lang="el-GR" altLang="en-US" sz="2600" dirty="0" smtClean="0"/>
              <a:t>Τονίζει την σημασία ανάπτυξης ισχυρής κουλτούρας διαχείρισης του κινδύνου. </a:t>
            </a:r>
            <a:endParaRPr lang="en-US" altLang="en-US" sz="2600" dirty="0"/>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28</a:t>
            </a:fld>
            <a:endParaRPr lang="en-US" altLang="en-US"/>
          </a:p>
        </p:txBody>
      </p:sp>
    </p:spTree>
    <p:extLst>
      <p:ext uri="{BB962C8B-B14F-4D97-AF65-F5344CB8AC3E}">
        <p14:creationId xmlns:p14="http://schemas.microsoft.com/office/powerpoint/2010/main" val="2558951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842"/>
            <a:ext cx="7399867" cy="1295400"/>
          </a:xfrm>
        </p:spPr>
        <p:txBody>
          <a:bodyPr anchor="ctr"/>
          <a:lstStyle/>
          <a:p>
            <a:r>
              <a:rPr lang="el-GR" altLang="en-US" sz="3500" dirty="0" smtClean="0"/>
              <a:t>Παγκοσμιοποίηση των Χρηματοπιστωτικών Αγορών και Ιδρύματα</a:t>
            </a:r>
            <a:endParaRPr lang="en-IN" sz="3500" dirty="0"/>
          </a:p>
        </p:txBody>
      </p:sp>
      <p:sp>
        <p:nvSpPr>
          <p:cNvPr id="3" name="Content Placeholder 2"/>
          <p:cNvSpPr>
            <a:spLocks noGrp="1"/>
          </p:cNvSpPr>
          <p:nvPr>
            <p:ph idx="14"/>
          </p:nvPr>
        </p:nvSpPr>
        <p:spPr>
          <a:xfrm>
            <a:off x="457200" y="2122901"/>
            <a:ext cx="8229600" cy="3711229"/>
          </a:xfrm>
        </p:spPr>
        <p:txBody>
          <a:bodyPr/>
          <a:lstStyle/>
          <a:p>
            <a:pPr marL="291600" indent="-291600" eaLnBrk="1" hangingPunct="1">
              <a:spcBef>
                <a:spcPts val="600"/>
              </a:spcBef>
              <a:buSzPct val="100000"/>
            </a:pPr>
            <a:r>
              <a:rPr lang="el-GR" altLang="en-US" sz="2400" b="1" dirty="0" smtClean="0"/>
              <a:t>Το μέγεθος των αποταμιεύσεων που προέρχεται από ξένους επενδυτές αυξάνει και οι επενδυτές εμφανίζονται διατεθειμένοι να κάνουν διεθνή διαφοροποίηση περισσότερο από ποτέ. </a:t>
            </a:r>
            <a:endParaRPr lang="en-US" altLang="en-US" sz="2400" b="1" dirty="0"/>
          </a:p>
          <a:p>
            <a:pPr marL="291600" indent="-291600" eaLnBrk="1" hangingPunct="1">
              <a:spcBef>
                <a:spcPts val="600"/>
              </a:spcBef>
              <a:buSzPct val="100000"/>
            </a:pPr>
            <a:r>
              <a:rPr lang="el-GR" altLang="en-US" sz="2400" b="1" dirty="0" smtClean="0"/>
              <a:t>Η ροή πληροφοριών για την συμπεριφορά των διεθνών αγορών και των επενδύσεων είναι εύκολα διαθέσιμη ενώ η απορρύθμιση σε παγκόσμιο επίπεδο επιτρέπει ακόμα μεγαλύτερη πρόσβαση στις διεθνείς αγορές.</a:t>
            </a:r>
            <a:endParaRPr lang="en-US" altLang="en-US" sz="2400" b="1" dirty="0"/>
          </a:p>
          <a:p>
            <a:pPr marL="291600" indent="-291600" eaLnBrk="1" hangingPunct="1">
              <a:spcBef>
                <a:spcPts val="600"/>
              </a:spcBef>
              <a:buSzPct val="100000"/>
            </a:pPr>
            <a:r>
              <a:rPr lang="el-GR" altLang="en-US" sz="2400" b="1" dirty="0" smtClean="0"/>
              <a:t>Τα Αμοιβαία Κεφάλαια ξένων αγορών παρέχουν στους επενδυτές διεθνική διαφοροποίηση με σχετικά χαμηλά κόστη συναλλαγών. </a:t>
            </a:r>
            <a:endParaRPr lang="en-US" altLang="en-US" sz="2400" b="1" dirty="0"/>
          </a:p>
          <a:p>
            <a:pPr marL="291600" indent="-291600" eaLnBrk="1" hangingPunct="1">
              <a:spcBef>
                <a:spcPts val="600"/>
              </a:spcBef>
              <a:buSzPct val="100000"/>
            </a:pPr>
            <a:r>
              <a:rPr lang="el-GR" altLang="en-US" sz="2400" b="1" dirty="0" smtClean="0"/>
              <a:t>Οι διεθνείς ροές κεφαλαίου είναι μεγαλύτερες από ποτέ.</a:t>
            </a:r>
            <a:endParaRPr lang="en-US" altLang="en-US" sz="2400" b="1" dirty="0"/>
          </a:p>
        </p:txBody>
      </p:sp>
      <p:sp>
        <p:nvSpPr>
          <p:cNvPr id="4" name="Slide Number Placeholder 3"/>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29</a:t>
            </a:fld>
            <a:endParaRPr lang="en-US" altLang="en-US"/>
          </a:p>
        </p:txBody>
      </p:sp>
    </p:spTree>
    <p:extLst>
      <p:ext uri="{BB962C8B-B14F-4D97-AF65-F5344CB8AC3E}">
        <p14:creationId xmlns:p14="http://schemas.microsoft.com/office/powerpoint/2010/main" val="1534751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noChangeArrowheads="1"/>
          </p:cNvSpPr>
          <p:nvPr>
            <p:ph type="title"/>
          </p:nvPr>
        </p:nvSpPr>
        <p:spPr/>
        <p:txBody>
          <a:bodyPr anchor="ctr"/>
          <a:lstStyle/>
          <a:p>
            <a:pPr eaLnBrk="1" hangingPunct="1"/>
            <a:r>
              <a:rPr lang="el-GR" altLang="en-US" sz="3200" dirty="0" smtClean="0"/>
              <a:t>Γιατί μελετάμε τις Χρηματοπιστωτικές Αγορές και τα Χρηματοπιστωτικά Ιδρύματα (ΧΙ) </a:t>
            </a:r>
            <a:r>
              <a:rPr lang="en-US" altLang="en-US" sz="1000" b="0" dirty="0" smtClean="0"/>
              <a:t>1</a:t>
            </a:r>
            <a:endParaRPr lang="en-US" altLang="en-US" sz="1000" b="0" dirty="0"/>
          </a:p>
        </p:txBody>
      </p:sp>
      <p:sp>
        <p:nvSpPr>
          <p:cNvPr id="23" name="Content Placeholder 22"/>
          <p:cNvSpPr>
            <a:spLocks noGrp="1"/>
          </p:cNvSpPr>
          <p:nvPr>
            <p:ph idx="1"/>
          </p:nvPr>
        </p:nvSpPr>
        <p:spPr/>
        <p:txBody>
          <a:bodyPr/>
          <a:lstStyle/>
          <a:p>
            <a:pPr marL="0" indent="0" eaLnBrk="1" hangingPunct="1">
              <a:lnSpc>
                <a:spcPct val="90000"/>
              </a:lnSpc>
              <a:spcBef>
                <a:spcPts val="1000"/>
              </a:spcBef>
              <a:spcAft>
                <a:spcPts val="0"/>
              </a:spcAft>
              <a:buSzPct val="100000"/>
              <a:buNone/>
            </a:pPr>
            <a:r>
              <a:rPr lang="el-GR" altLang="en-US" b="1" dirty="0" smtClean="0"/>
              <a:t>Οι χρηματοπιστωτικές αγορές και τα χρηματοπιστωτικά ιδρυμάτα αποτελούν βασικά κανάλια μεταφοράς των διαθέσιμων χρηματικών πόρων στην κοινωνία. </a:t>
            </a:r>
          </a:p>
          <a:p>
            <a:pPr marL="0" indent="0" eaLnBrk="1" hangingPunct="1">
              <a:lnSpc>
                <a:spcPct val="90000"/>
              </a:lnSpc>
              <a:spcBef>
                <a:spcPts val="1000"/>
              </a:spcBef>
              <a:spcAft>
                <a:spcPts val="0"/>
              </a:spcAft>
              <a:buSzPct val="100000"/>
              <a:buNone/>
            </a:pPr>
            <a:r>
              <a:rPr lang="el-GR" altLang="en-US" b="1" dirty="0" smtClean="0"/>
              <a:t>Η άριστη κατανομή των κεφαλαιών οδηγεί σε βελτίωση</a:t>
            </a:r>
            <a:r>
              <a:rPr lang="en-US" altLang="en-US" dirty="0" smtClean="0"/>
              <a:t>:</a:t>
            </a:r>
            <a:endParaRPr lang="en-US" altLang="en-US" dirty="0"/>
          </a:p>
          <a:p>
            <a:pPr marL="622800" lvl="2" indent="-320400" eaLnBrk="1" hangingPunct="1">
              <a:buSzPct val="80000"/>
            </a:pPr>
            <a:r>
              <a:rPr lang="el-GR" altLang="en-US" sz="2400" dirty="0" smtClean="0"/>
              <a:t>Της κοινωνικής ευημερίας</a:t>
            </a:r>
            <a:r>
              <a:rPr lang="en-US" altLang="en-US" sz="2400" dirty="0" smtClean="0"/>
              <a:t>.</a:t>
            </a:r>
            <a:endParaRPr lang="en-US" altLang="en-US" sz="2400" dirty="0"/>
          </a:p>
          <a:p>
            <a:pPr marL="622800" lvl="2" indent="-320400" eaLnBrk="1" hangingPunct="1">
              <a:buSzPct val="80000"/>
            </a:pPr>
            <a:r>
              <a:rPr lang="el-GR" altLang="en-US" sz="2400" dirty="0" smtClean="0"/>
              <a:t>Του διαθέσιμου εισοδήματος</a:t>
            </a:r>
            <a:r>
              <a:rPr lang="en-US" altLang="en-US" sz="2400" dirty="0" smtClean="0"/>
              <a:t>.</a:t>
            </a:r>
            <a:endParaRPr lang="en-US" altLang="en-US" sz="2400" dirty="0"/>
          </a:p>
          <a:p>
            <a:pPr marL="622800" lvl="2" indent="-320400" eaLnBrk="1" hangingPunct="1">
              <a:buSzPct val="80000"/>
            </a:pPr>
            <a:r>
              <a:rPr lang="el-GR" altLang="en-US" sz="2400" dirty="0" smtClean="0"/>
              <a:t>Των διαθέσιμων ευκαιριών για οικονομική πρόοδο</a:t>
            </a:r>
            <a:r>
              <a:rPr lang="en-US" altLang="en-US" sz="2400" dirty="0" smtClean="0"/>
              <a:t>.</a:t>
            </a:r>
            <a:endParaRPr lang="en-US" altLang="en-US" sz="2400" dirty="0"/>
          </a:p>
        </p:txBody>
      </p:sp>
      <p:sp>
        <p:nvSpPr>
          <p:cNvPr id="2" name="Slide Number Placeholder 1"/>
          <p:cNvSpPr>
            <a:spLocks noGrp="1"/>
          </p:cNvSpPr>
          <p:nvPr>
            <p:ph type="sldNum" sz="quarter" idx="12"/>
          </p:nvPr>
        </p:nvSpPr>
        <p:spPr/>
        <p:txBody>
          <a:bodyPr/>
          <a:lstStyle/>
          <a:p>
            <a:pPr>
              <a:defRPr/>
            </a:pPr>
            <a:r>
              <a:rPr lang="en-US" altLang="en-US" dirty="0"/>
              <a:t>1-</a:t>
            </a:r>
            <a:fld id="{4773FF61-F4E9-4123-B6AF-201BC82A0194}" type="slidenum">
              <a:rPr lang="en-US" altLang="en-US" smtClean="0"/>
              <a:pPr>
                <a:defRPr/>
              </a:pPr>
              <a:t>3</a:t>
            </a:fld>
            <a:endParaRPr lang="en-US" alt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367768"/>
            <a:ext cx="7255933" cy="804341"/>
          </a:xfrm>
        </p:spPr>
        <p:txBody>
          <a:bodyPr anchor="ctr"/>
          <a:lstStyle/>
          <a:p>
            <a:r>
              <a:rPr lang="el-GR" altLang="en-US" sz="3500" dirty="0"/>
              <a:t>Παράρτημα</a:t>
            </a:r>
            <a:r>
              <a:rPr lang="en-US" altLang="en-US" sz="3500" dirty="0"/>
              <a:t>: </a:t>
            </a:r>
            <a:r>
              <a:rPr lang="el-GR" altLang="en-US" sz="3500" dirty="0"/>
              <a:t>ΧΙ και η Χρηματοπιστωτική Κρίση</a:t>
            </a:r>
            <a:r>
              <a:rPr lang="en-US" altLang="en-US" sz="3500" dirty="0"/>
              <a:t> </a:t>
            </a:r>
            <a:r>
              <a:rPr lang="en-US" altLang="en-US" sz="1000" b="0" dirty="0" smtClean="0"/>
              <a:t>1</a:t>
            </a:r>
            <a:endParaRPr lang="en-IN" sz="2400" b="0" dirty="0"/>
          </a:p>
        </p:txBody>
      </p:sp>
      <p:sp>
        <p:nvSpPr>
          <p:cNvPr id="5" name="Content Placeholder 4"/>
          <p:cNvSpPr>
            <a:spLocks noGrp="1"/>
          </p:cNvSpPr>
          <p:nvPr>
            <p:ph idx="1"/>
          </p:nvPr>
        </p:nvSpPr>
        <p:spPr>
          <a:xfrm>
            <a:off x="457200" y="1719263"/>
            <a:ext cx="4852555" cy="552299"/>
          </a:xfrm>
        </p:spPr>
        <p:txBody>
          <a:bodyPr anchor="t"/>
          <a:lstStyle/>
          <a:p>
            <a:pPr marL="0" indent="0" eaLnBrk="1" hangingPunct="1">
              <a:buFont typeface="Wingdings" pitchFamily="2" charset="2"/>
              <a:buNone/>
              <a:defRPr/>
            </a:pPr>
            <a:r>
              <a:rPr lang="el-GR" sz="2800" b="1" dirty="0" smtClean="0"/>
              <a:t>Περιγραφή των γεγονότων</a:t>
            </a:r>
            <a:endParaRPr lang="en-US" sz="2800" b="1" dirty="0"/>
          </a:p>
        </p:txBody>
      </p:sp>
      <p:sp>
        <p:nvSpPr>
          <p:cNvPr id="3" name="Content Placeholder 2"/>
          <p:cNvSpPr>
            <a:spLocks noGrp="1"/>
          </p:cNvSpPr>
          <p:nvPr>
            <p:ph idx="13"/>
          </p:nvPr>
        </p:nvSpPr>
        <p:spPr>
          <a:xfrm>
            <a:off x="457200" y="2439644"/>
            <a:ext cx="8229600" cy="1631842"/>
          </a:xfrm>
        </p:spPr>
        <p:txBody>
          <a:bodyPr/>
          <a:lstStyle/>
          <a:p>
            <a:pPr marL="0" indent="0">
              <a:buNone/>
            </a:pPr>
            <a:r>
              <a:rPr lang="el-GR" sz="2400" b="1" dirty="0" smtClean="0"/>
              <a:t>Οι τιμές των κατοικιών υποχωρούν στα τέλη του 2006 και συνεχίζουν την πτώση στις αρχές του 2007</a:t>
            </a:r>
            <a:r>
              <a:rPr lang="en-US" sz="2400" b="1" dirty="0" smtClean="0"/>
              <a:t>.</a:t>
            </a:r>
            <a:endParaRPr lang="en-US" sz="2400" b="1" dirty="0"/>
          </a:p>
          <a:p>
            <a:pPr marL="291600" lvl="1" indent="-291600" eaLnBrk="1" hangingPunct="1">
              <a:spcBef>
                <a:spcPts val="600"/>
              </a:spcBef>
              <a:buSzPct val="100000"/>
              <a:defRPr/>
            </a:pPr>
            <a:r>
              <a:rPr lang="el-GR" sz="2400" b="1" dirty="0" smtClean="0"/>
              <a:t>Η αδυναμία αποπληρωμής στα χαμηλής εξασφάλισης στεγαστικά δάνεια αυξάνει.</a:t>
            </a:r>
            <a:endParaRPr lang="en-US" sz="2400" b="1" dirty="0"/>
          </a:p>
          <a:p>
            <a:pPr marL="291600" lvl="1" indent="-291600" eaLnBrk="1" hangingPunct="1">
              <a:spcBef>
                <a:spcPts val="600"/>
              </a:spcBef>
              <a:buSzPct val="100000"/>
              <a:defRPr/>
            </a:pPr>
            <a:r>
              <a:rPr lang="el-GR" sz="2400" b="1" dirty="0" smtClean="0"/>
              <a:t>Τα ΧΙ ανακοινώνουν τεράστιες ζημιές από αξιόγραφα με ενέχυρο στεγαστικά δάνεια. </a:t>
            </a:r>
            <a:endParaRPr lang="en-US" sz="2400" b="1" dirty="0"/>
          </a:p>
        </p:txBody>
      </p:sp>
      <p:sp>
        <p:nvSpPr>
          <p:cNvPr id="4" name="Content Placeholder 3"/>
          <p:cNvSpPr>
            <a:spLocks noGrp="1"/>
          </p:cNvSpPr>
          <p:nvPr>
            <p:ph idx="14"/>
          </p:nvPr>
        </p:nvSpPr>
        <p:spPr>
          <a:xfrm>
            <a:off x="546867" y="4998340"/>
            <a:ext cx="8229600" cy="860930"/>
          </a:xfrm>
        </p:spPr>
        <p:txBody>
          <a:bodyPr/>
          <a:lstStyle/>
          <a:p>
            <a:pPr marL="0" indent="0">
              <a:spcBef>
                <a:spcPts val="600"/>
              </a:spcBef>
              <a:buSzPct val="100000"/>
              <a:buNone/>
            </a:pPr>
            <a:r>
              <a:rPr lang="el-GR" sz="2400" b="1" dirty="0" smtClean="0"/>
              <a:t>Η εταιρεία </a:t>
            </a:r>
            <a:r>
              <a:rPr lang="en-US" sz="2400" b="1" dirty="0" smtClean="0"/>
              <a:t>Bear </a:t>
            </a:r>
            <a:r>
              <a:rPr lang="en-US" sz="2400" b="1" dirty="0"/>
              <a:t>Stearns </a:t>
            </a:r>
            <a:r>
              <a:rPr lang="el-GR" sz="2400" b="1" dirty="0" smtClean="0"/>
              <a:t>καταρρέει και εξαγοράζεται από την </a:t>
            </a:r>
            <a:r>
              <a:rPr lang="en-US" sz="2400" b="1" dirty="0" smtClean="0"/>
              <a:t>J.P</a:t>
            </a:r>
            <a:r>
              <a:rPr lang="en-US" sz="2400" b="1" dirty="0"/>
              <a:t>. Morgan Chase </a:t>
            </a:r>
            <a:r>
              <a:rPr lang="el-GR" sz="2400" b="1" dirty="0" smtClean="0"/>
              <a:t>με αντίτιμο</a:t>
            </a:r>
            <a:r>
              <a:rPr lang="en-US" sz="2400" b="1" dirty="0" smtClean="0"/>
              <a:t> </a:t>
            </a:r>
            <a:r>
              <a:rPr lang="en-US" sz="2400" b="1" dirty="0"/>
              <a:t>$2 </a:t>
            </a:r>
            <a:r>
              <a:rPr lang="el-GR" sz="2400" b="1" dirty="0" smtClean="0"/>
              <a:t>ανά μετοχή</a:t>
            </a:r>
            <a:r>
              <a:rPr lang="en-US" sz="2400" b="1" dirty="0" smtClean="0"/>
              <a:t> (</a:t>
            </a:r>
            <a:r>
              <a:rPr lang="el-GR" sz="2400" b="1" dirty="0" smtClean="0"/>
              <a:t>η συμφωνία είχε την υποστήριξη της κυβέρνησης</a:t>
            </a:r>
            <a:r>
              <a:rPr lang="en-US" sz="2400" b="1" dirty="0" smtClean="0"/>
              <a:t>).</a:t>
            </a:r>
            <a:endParaRPr lang="en-US" sz="2400" b="1" dirty="0"/>
          </a:p>
        </p:txBody>
      </p:sp>
      <p:sp>
        <p:nvSpPr>
          <p:cNvPr id="2" name="Slide Number Placeholder 1"/>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30</a:t>
            </a:fld>
            <a:endParaRPr lang="en-US" altLang="en-US"/>
          </a:p>
        </p:txBody>
      </p:sp>
    </p:spTree>
    <p:extLst>
      <p:ext uri="{BB962C8B-B14F-4D97-AF65-F5344CB8AC3E}">
        <p14:creationId xmlns:p14="http://schemas.microsoft.com/office/powerpoint/2010/main" val="39231158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367768"/>
            <a:ext cx="7255933" cy="804341"/>
          </a:xfrm>
        </p:spPr>
        <p:txBody>
          <a:bodyPr anchor="ctr"/>
          <a:lstStyle/>
          <a:p>
            <a:r>
              <a:rPr lang="el-GR" altLang="en-US" sz="3500" dirty="0" smtClean="0"/>
              <a:t>Παράρτημα</a:t>
            </a:r>
            <a:r>
              <a:rPr lang="en-US" altLang="en-US" sz="3500" dirty="0" smtClean="0"/>
              <a:t>: </a:t>
            </a:r>
            <a:r>
              <a:rPr lang="el-GR" altLang="en-US" sz="3500" dirty="0" smtClean="0"/>
              <a:t>ΧΙ και η Χρηματοπιστωτική Κρίση</a:t>
            </a:r>
            <a:r>
              <a:rPr lang="en-US" altLang="en-US" sz="3500" dirty="0" smtClean="0"/>
              <a:t> </a:t>
            </a:r>
            <a:r>
              <a:rPr lang="en-US" altLang="en-US" sz="1000" b="0" dirty="0"/>
              <a:t>2</a:t>
            </a:r>
            <a:endParaRPr lang="en-IN" sz="2400" b="0" dirty="0"/>
          </a:p>
        </p:txBody>
      </p:sp>
      <p:sp>
        <p:nvSpPr>
          <p:cNvPr id="6" name="Content Placeholder 5"/>
          <p:cNvSpPr>
            <a:spLocks noGrp="1"/>
          </p:cNvSpPr>
          <p:nvPr>
            <p:ph idx="1"/>
          </p:nvPr>
        </p:nvSpPr>
        <p:spPr>
          <a:xfrm>
            <a:off x="457200" y="1719263"/>
            <a:ext cx="4114800" cy="465672"/>
          </a:xfrm>
        </p:spPr>
        <p:txBody>
          <a:bodyPr/>
          <a:lstStyle/>
          <a:p>
            <a:pPr marL="0" indent="0">
              <a:buNone/>
            </a:pPr>
            <a:r>
              <a:rPr lang="el-GR" sz="2400" b="1" dirty="0" smtClean="0"/>
              <a:t>Περιγραφή των γεγονότων</a:t>
            </a:r>
            <a:endParaRPr lang="en-US" sz="2400" b="1" dirty="0"/>
          </a:p>
        </p:txBody>
      </p:sp>
      <p:sp>
        <p:nvSpPr>
          <p:cNvPr id="8" name="Content Placeholder 7"/>
          <p:cNvSpPr>
            <a:spLocks noGrp="1"/>
          </p:cNvSpPr>
          <p:nvPr>
            <p:ph idx="13"/>
          </p:nvPr>
        </p:nvSpPr>
        <p:spPr>
          <a:xfrm>
            <a:off x="457200" y="2184934"/>
            <a:ext cx="7967133" cy="1655545"/>
          </a:xfrm>
        </p:spPr>
        <p:txBody>
          <a:bodyPr/>
          <a:lstStyle/>
          <a:p>
            <a:pPr marL="0" indent="0">
              <a:buNone/>
            </a:pPr>
            <a:r>
              <a:rPr lang="el-GR" sz="2400" b="1" dirty="0" smtClean="0"/>
              <a:t>Τον Σεπτέμβριο 2008 η κυβέρνηση δεσμεύει τα περιουσιακά στοιχεία των κυβερνητικά χρηματοδοτούμενων οργανισμών παροχής στεγαστικής πίστης </a:t>
            </a:r>
            <a:r>
              <a:rPr lang="en-US" sz="2400" b="1" dirty="0" smtClean="0"/>
              <a:t>Fannie </a:t>
            </a:r>
            <a:r>
              <a:rPr lang="en-US" sz="2400" b="1" dirty="0"/>
              <a:t>Mae </a:t>
            </a:r>
            <a:r>
              <a:rPr lang="el-GR" sz="2400" b="1" dirty="0" smtClean="0"/>
              <a:t>και</a:t>
            </a:r>
            <a:r>
              <a:rPr lang="en-US" sz="2400" b="1" dirty="0" smtClean="0"/>
              <a:t> </a:t>
            </a:r>
            <a:r>
              <a:rPr lang="en-US" sz="2400" b="1" dirty="0"/>
              <a:t>Freddie Mac.</a:t>
            </a:r>
          </a:p>
          <a:p>
            <a:pPr marL="291600" lvl="1" indent="-291600" eaLnBrk="1" hangingPunct="1">
              <a:spcBef>
                <a:spcPts val="600"/>
              </a:spcBef>
              <a:buSzPct val="100000"/>
              <a:defRPr/>
            </a:pPr>
            <a:r>
              <a:rPr lang="el-GR" sz="2400" b="1" dirty="0" smtClean="0"/>
              <a:t>Και τα 2 ιδρύματα κατέγραψαν 9 δις $ σε απώλειες το δεύτερο μισό του 2007.</a:t>
            </a:r>
            <a:endParaRPr lang="en-US" sz="2400" b="1" dirty="0"/>
          </a:p>
          <a:p>
            <a:pPr marL="291600" lvl="1" indent="-291600" eaLnBrk="1" hangingPunct="1">
              <a:spcBef>
                <a:spcPts val="600"/>
              </a:spcBef>
              <a:buSzPct val="100000"/>
              <a:defRPr/>
            </a:pPr>
            <a:r>
              <a:rPr lang="el-GR" sz="2400" b="1" dirty="0" smtClean="0"/>
              <a:t>Τώρα διοικούνται από την Ομοσπονδιακό Γραφείο Στεγαστικής Πίστης </a:t>
            </a:r>
            <a:r>
              <a:rPr lang="en-US" sz="2400" b="1" dirty="0" smtClean="0"/>
              <a:t> </a:t>
            </a:r>
            <a:r>
              <a:rPr lang="en-US" sz="2400" b="1" dirty="0"/>
              <a:t>(F</a:t>
            </a:r>
            <a:r>
              <a:rPr lang="en-US" sz="100" b="1" dirty="0"/>
              <a:t> </a:t>
            </a:r>
            <a:r>
              <a:rPr lang="en-US" sz="2400" b="1" dirty="0"/>
              <a:t>H</a:t>
            </a:r>
            <a:r>
              <a:rPr lang="en-US" sz="100" b="1" dirty="0"/>
              <a:t> </a:t>
            </a:r>
            <a:r>
              <a:rPr lang="en-US" sz="2400" b="1" dirty="0"/>
              <a:t>F</a:t>
            </a:r>
            <a:r>
              <a:rPr lang="en-US" sz="100" b="1" dirty="0"/>
              <a:t> </a:t>
            </a:r>
            <a:r>
              <a:rPr lang="en-US" sz="2400" b="1" dirty="0"/>
              <a:t>A).</a:t>
            </a:r>
          </a:p>
        </p:txBody>
      </p:sp>
      <p:sp>
        <p:nvSpPr>
          <p:cNvPr id="9" name="Content Placeholder 8"/>
          <p:cNvSpPr>
            <a:spLocks noGrp="1"/>
          </p:cNvSpPr>
          <p:nvPr>
            <p:ph idx="14"/>
          </p:nvPr>
        </p:nvSpPr>
        <p:spPr>
          <a:xfrm>
            <a:off x="640386" y="5086773"/>
            <a:ext cx="8229600" cy="829733"/>
          </a:xfrm>
        </p:spPr>
        <p:txBody>
          <a:bodyPr/>
          <a:lstStyle/>
          <a:p>
            <a:pPr marL="0" indent="0">
              <a:buNone/>
            </a:pPr>
            <a:r>
              <a:rPr lang="el-GR" sz="2400" b="1" dirty="0" smtClean="0"/>
              <a:t>Το Σεπτέμβριο του</a:t>
            </a:r>
            <a:r>
              <a:rPr lang="en-US" sz="2400" b="1" dirty="0" smtClean="0"/>
              <a:t> </a:t>
            </a:r>
            <a:r>
              <a:rPr lang="en-US" sz="2400" b="1" dirty="0"/>
              <a:t>2008, </a:t>
            </a:r>
            <a:r>
              <a:rPr lang="el-GR" sz="2400" b="1" dirty="0" smtClean="0"/>
              <a:t>η εταιρεία </a:t>
            </a:r>
            <a:r>
              <a:rPr lang="en-US" sz="2400" b="1" dirty="0" smtClean="0"/>
              <a:t>Lehman Brothers</a:t>
            </a:r>
            <a:r>
              <a:rPr lang="el-GR" sz="2400" b="1" dirty="0" smtClean="0"/>
              <a:t> έκανε αίτηση για χρεοκοπία</a:t>
            </a:r>
            <a:r>
              <a:rPr lang="el-GR" sz="2400" b="1" dirty="0"/>
              <a:t>.</a:t>
            </a:r>
            <a:r>
              <a:rPr lang="en-US" sz="2400" b="1" dirty="0" smtClean="0"/>
              <a:t> </a:t>
            </a:r>
            <a:r>
              <a:rPr lang="el-GR" sz="2400" b="1" dirty="0" smtClean="0"/>
              <a:t>Ο χρηματιστηριακός δείκτης </a:t>
            </a:r>
            <a:r>
              <a:rPr lang="en-US" sz="2400" b="1" dirty="0" smtClean="0"/>
              <a:t>Dow </a:t>
            </a:r>
            <a:r>
              <a:rPr lang="el-GR" sz="2400" b="1" dirty="0" smtClean="0"/>
              <a:t>υποχώρησε</a:t>
            </a:r>
            <a:r>
              <a:rPr lang="en-US" sz="2400" b="1" dirty="0" smtClean="0"/>
              <a:t> </a:t>
            </a:r>
            <a:r>
              <a:rPr lang="en-US" sz="2400" b="1" dirty="0"/>
              <a:t>500 </a:t>
            </a:r>
            <a:r>
              <a:rPr lang="el-GR" sz="2400" b="1" dirty="0" smtClean="0"/>
              <a:t>μονάδες</a:t>
            </a:r>
            <a:r>
              <a:rPr lang="en-US" sz="2400" b="1" dirty="0" smtClean="0"/>
              <a:t>.</a:t>
            </a:r>
            <a:endParaRPr lang="en-US" sz="2400" b="1" dirty="0"/>
          </a:p>
        </p:txBody>
      </p:sp>
      <p:sp>
        <p:nvSpPr>
          <p:cNvPr id="2" name="Slide Number Placeholder 1"/>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31</a:t>
            </a:fld>
            <a:endParaRPr lang="en-US" altLang="en-US"/>
          </a:p>
        </p:txBody>
      </p:sp>
    </p:spTree>
    <p:extLst>
      <p:ext uri="{BB962C8B-B14F-4D97-AF65-F5344CB8AC3E}">
        <p14:creationId xmlns:p14="http://schemas.microsoft.com/office/powerpoint/2010/main" val="16651620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466"/>
            <a:ext cx="7362202" cy="799051"/>
          </a:xfrm>
        </p:spPr>
        <p:txBody>
          <a:bodyPr anchor="ctr"/>
          <a:lstStyle/>
          <a:p>
            <a:r>
              <a:rPr lang="el-GR" altLang="en-US" sz="3500" dirty="0"/>
              <a:t>Παράρτημα</a:t>
            </a:r>
            <a:r>
              <a:rPr lang="en-US" altLang="en-US" sz="3500" dirty="0"/>
              <a:t>: </a:t>
            </a:r>
            <a:r>
              <a:rPr lang="el-GR" altLang="en-US" sz="3500" dirty="0"/>
              <a:t>ΧΙ και η Χρηματοπιστωτική </a:t>
            </a:r>
            <a:r>
              <a:rPr lang="el-GR" altLang="en-US" sz="3500" dirty="0" smtClean="0"/>
              <a:t>Κρίση-Συμπεράσματα</a:t>
            </a:r>
            <a:endParaRPr lang="en-IN" sz="3500" dirty="0"/>
          </a:p>
        </p:txBody>
      </p:sp>
      <p:sp>
        <p:nvSpPr>
          <p:cNvPr id="5" name="Content Placeholder 4"/>
          <p:cNvSpPr>
            <a:spLocks noGrp="1"/>
          </p:cNvSpPr>
          <p:nvPr>
            <p:ph idx="1"/>
          </p:nvPr>
        </p:nvSpPr>
        <p:spPr>
          <a:xfrm>
            <a:off x="457200" y="1709638"/>
            <a:ext cx="8229600" cy="494547"/>
          </a:xfrm>
        </p:spPr>
        <p:txBody>
          <a:bodyPr anchor="ctr"/>
          <a:lstStyle/>
          <a:p>
            <a:pPr marL="0" lvl="1" indent="0">
              <a:buNone/>
            </a:pPr>
            <a:r>
              <a:rPr lang="el-GR" altLang="en-US" sz="1800" b="1" dirty="0" smtClean="0"/>
              <a:t>Διάγραμμα</a:t>
            </a:r>
            <a:r>
              <a:rPr lang="en-US" altLang="en-US" sz="1800" b="1" dirty="0" smtClean="0"/>
              <a:t> </a:t>
            </a:r>
            <a:r>
              <a:rPr lang="en-US" altLang="en-US" sz="1800" b="1" dirty="0"/>
              <a:t>1-9 </a:t>
            </a:r>
            <a:r>
              <a:rPr lang="el-GR" altLang="en-US" sz="1800" b="1" dirty="0" smtClean="0"/>
              <a:t>Η πορεία του δείκτη </a:t>
            </a:r>
            <a:r>
              <a:rPr lang="en-US" altLang="en-US" sz="1800" b="1" dirty="0" smtClean="0"/>
              <a:t>Dow Jones Industrial </a:t>
            </a:r>
            <a:r>
              <a:rPr lang="en-US" altLang="en-US" sz="1800" b="1" dirty="0"/>
              <a:t>Average, </a:t>
            </a:r>
            <a:r>
              <a:rPr lang="el-GR" altLang="en-US" sz="1800" b="1" dirty="0" smtClean="0"/>
              <a:t>Οκτώβριος</a:t>
            </a:r>
            <a:r>
              <a:rPr lang="en-US" altLang="en-US" sz="1800" b="1" dirty="0" smtClean="0"/>
              <a:t> 2007–</a:t>
            </a:r>
            <a:r>
              <a:rPr lang="el-GR" altLang="en-US" sz="1800" b="1" dirty="0" smtClean="0"/>
              <a:t>Ιανουάριος</a:t>
            </a:r>
            <a:r>
              <a:rPr lang="en-US" altLang="en-US" sz="1800" b="1" dirty="0" smtClean="0"/>
              <a:t> </a:t>
            </a:r>
            <a:r>
              <a:rPr lang="en-US" altLang="en-US" sz="1800" b="1" dirty="0"/>
              <a:t>2010</a:t>
            </a:r>
          </a:p>
        </p:txBody>
      </p:sp>
      <p:pic>
        <p:nvPicPr>
          <p:cNvPr id="6" name="Picture 7" descr="Time plot showing the index values of the Dow Jones Industrial average from October 2007 to January 2010. &#10;&#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24" y="2411308"/>
            <a:ext cx="7013594" cy="355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4"/>
          </p:nvPr>
        </p:nvSpPr>
        <p:spPr>
          <a:xfrm>
            <a:off x="2184400" y="6138863"/>
            <a:ext cx="4808538" cy="241300"/>
          </a:xfrm>
        </p:spPr>
        <p:txBody>
          <a:bodyPr/>
          <a:lstStyle/>
          <a:p>
            <a:pPr marL="0" indent="0" algn="ctr">
              <a:buNone/>
            </a:pPr>
            <a:r>
              <a:rPr lang="en-IN" sz="900" dirty="0">
                <a:hlinkClick r:id="" action="ppaction://noaction"/>
              </a:rPr>
              <a:t>Access the long description slide.</a:t>
            </a:r>
            <a:endParaRPr lang="en-US" sz="900" dirty="0">
              <a:hlinkClick r:id="" action="ppaction://noaction"/>
            </a:endParaRPr>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32</a:t>
            </a:fld>
            <a:endParaRPr lang="en-US" altLang="en-US"/>
          </a:p>
        </p:txBody>
      </p:sp>
    </p:spTree>
    <p:extLst>
      <p:ext uri="{BB962C8B-B14F-4D97-AF65-F5344CB8AC3E}">
        <p14:creationId xmlns:p14="http://schemas.microsoft.com/office/powerpoint/2010/main" val="25704298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862"/>
            <a:ext cx="7306733" cy="1045105"/>
          </a:xfrm>
        </p:spPr>
        <p:txBody>
          <a:bodyPr anchor="ctr"/>
          <a:lstStyle/>
          <a:p>
            <a:r>
              <a:rPr lang="en-US" altLang="en-US" sz="3500" dirty="0" smtClean="0"/>
              <a:t>L</a:t>
            </a:r>
            <a:r>
              <a:rPr lang="en-US" altLang="en-US" sz="100" dirty="0" smtClean="0"/>
              <a:t> </a:t>
            </a:r>
            <a:r>
              <a:rPr lang="en-US" altLang="en-US" sz="3500" dirty="0"/>
              <a:t>I</a:t>
            </a:r>
            <a:r>
              <a:rPr lang="en-US" altLang="en-US" sz="100" dirty="0"/>
              <a:t> </a:t>
            </a:r>
            <a:r>
              <a:rPr lang="en-US" altLang="en-US" sz="3500" dirty="0"/>
              <a:t>B</a:t>
            </a:r>
            <a:r>
              <a:rPr lang="en-US" altLang="en-US" sz="100" dirty="0"/>
              <a:t> </a:t>
            </a:r>
            <a:r>
              <a:rPr lang="en-US" altLang="en-US" sz="3500" dirty="0"/>
              <a:t>O</a:t>
            </a:r>
            <a:r>
              <a:rPr lang="en-US" altLang="en-US" sz="100" dirty="0"/>
              <a:t> </a:t>
            </a:r>
            <a:r>
              <a:rPr lang="en-US" altLang="en-US" sz="3500" dirty="0" smtClean="0"/>
              <a:t>R</a:t>
            </a:r>
            <a:r>
              <a:rPr lang="el-GR" altLang="en-US" sz="3500" dirty="0" smtClean="0"/>
              <a:t> διάρκειας 1 ημέρας</a:t>
            </a:r>
            <a:r>
              <a:rPr lang="en-US" altLang="en-US" sz="3500" dirty="0" smtClean="0"/>
              <a:t>, </a:t>
            </a:r>
            <a:r>
              <a:rPr lang="en-US" altLang="en-US" sz="3500" dirty="0"/>
              <a:t>2001 - 2010</a:t>
            </a:r>
            <a:endParaRPr lang="en-IN" sz="3500" dirty="0"/>
          </a:p>
        </p:txBody>
      </p:sp>
      <p:sp>
        <p:nvSpPr>
          <p:cNvPr id="5" name="Content Placeholder 4"/>
          <p:cNvSpPr>
            <a:spLocks noGrp="1"/>
          </p:cNvSpPr>
          <p:nvPr>
            <p:ph idx="1"/>
          </p:nvPr>
        </p:nvSpPr>
        <p:spPr>
          <a:xfrm>
            <a:off x="457200" y="1924689"/>
            <a:ext cx="8229600" cy="369419"/>
          </a:xfrm>
        </p:spPr>
        <p:txBody>
          <a:bodyPr/>
          <a:lstStyle/>
          <a:p>
            <a:pPr marL="0" lvl="1" indent="0" eaLnBrk="1" hangingPunct="1">
              <a:buFont typeface="Wingdings" pitchFamily="2" charset="2"/>
              <a:buNone/>
            </a:pPr>
            <a:r>
              <a:rPr lang="el-GR" altLang="en-US" sz="1800" b="1" dirty="0" smtClean="0"/>
              <a:t>Διάγραμμα</a:t>
            </a:r>
            <a:r>
              <a:rPr lang="en-US" altLang="en-US" sz="1800" b="1" dirty="0" smtClean="0"/>
              <a:t> </a:t>
            </a:r>
            <a:r>
              <a:rPr lang="en-US" altLang="en-US" sz="1800" b="1" dirty="0"/>
              <a:t>1-10 </a:t>
            </a:r>
            <a:r>
              <a:rPr lang="el-GR" altLang="en-US" sz="1800" b="1" dirty="0" smtClean="0"/>
              <a:t>Διατραπεζικό επιτόκιο με έδρα το Λονδίνο διάρκειας 1 ημέρας </a:t>
            </a:r>
            <a:r>
              <a:rPr lang="el-GR" altLang="en-US" sz="1800" b="1" dirty="0"/>
              <a:t> </a:t>
            </a:r>
            <a:r>
              <a:rPr lang="en-US" altLang="en-US" sz="1800" b="1" dirty="0" smtClean="0"/>
              <a:t>(L</a:t>
            </a:r>
            <a:r>
              <a:rPr lang="en-US" altLang="en-US" sz="100" b="1" dirty="0" smtClean="0"/>
              <a:t> </a:t>
            </a:r>
            <a:r>
              <a:rPr lang="en-US" altLang="en-US" sz="1800" b="1" dirty="0"/>
              <a:t>I</a:t>
            </a:r>
            <a:r>
              <a:rPr lang="en-US" altLang="en-US" sz="100" b="1" dirty="0"/>
              <a:t> </a:t>
            </a:r>
            <a:r>
              <a:rPr lang="en-US" altLang="en-US" sz="1800" b="1" dirty="0"/>
              <a:t>B</a:t>
            </a:r>
            <a:r>
              <a:rPr lang="en-US" altLang="en-US" sz="100" b="1" dirty="0"/>
              <a:t> </a:t>
            </a:r>
            <a:r>
              <a:rPr lang="en-US" altLang="en-US" sz="1800" b="1" dirty="0"/>
              <a:t>O</a:t>
            </a:r>
            <a:r>
              <a:rPr lang="en-US" altLang="en-US" sz="100" b="1" dirty="0"/>
              <a:t> </a:t>
            </a:r>
            <a:r>
              <a:rPr lang="en-US" altLang="en-US" sz="1800" b="1" dirty="0"/>
              <a:t>R), 2001–2010</a:t>
            </a:r>
          </a:p>
        </p:txBody>
      </p:sp>
      <p:pic>
        <p:nvPicPr>
          <p:cNvPr id="6" name="Picture 7" descr="Time plot showing the values of the LIBOR from 2001 to 2010. &#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821" y="2692750"/>
            <a:ext cx="7304088" cy="311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33</a:t>
            </a:fld>
            <a:endParaRPr lang="en-US" altLang="en-US"/>
          </a:p>
        </p:txBody>
      </p:sp>
      <p:sp>
        <p:nvSpPr>
          <p:cNvPr id="7" name="Content Placeholder 2"/>
          <p:cNvSpPr>
            <a:spLocks noGrp="1"/>
          </p:cNvSpPr>
          <p:nvPr>
            <p:ph idx="14"/>
          </p:nvPr>
        </p:nvSpPr>
        <p:spPr>
          <a:xfrm>
            <a:off x="2184400" y="6138863"/>
            <a:ext cx="4808538" cy="241300"/>
          </a:xfrm>
        </p:spPr>
        <p:txBody>
          <a:bodyPr/>
          <a:lstStyle/>
          <a:p>
            <a:pPr marL="0" indent="0" algn="ctr">
              <a:buNone/>
            </a:pPr>
            <a:r>
              <a:rPr lang="en-IN" sz="900" dirty="0">
                <a:hlinkClick r:id="" action="ppaction://noaction"/>
              </a:rPr>
              <a:t>Access the long description slide.</a:t>
            </a:r>
            <a:endParaRPr lang="en-US" sz="900" dirty="0">
              <a:hlinkClick r:id="" action="ppaction://noaction"/>
            </a:endParaRPr>
          </a:p>
        </p:txBody>
      </p:sp>
    </p:spTree>
    <p:extLst>
      <p:ext uri="{BB962C8B-B14F-4D97-AF65-F5344CB8AC3E}">
        <p14:creationId xmlns:p14="http://schemas.microsoft.com/office/powerpoint/2010/main" val="41641994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574"/>
            <a:ext cx="7543800" cy="799452"/>
          </a:xfrm>
        </p:spPr>
        <p:txBody>
          <a:bodyPr/>
          <a:lstStyle/>
          <a:p>
            <a:r>
              <a:rPr lang="el-GR" altLang="en-US" sz="3500" dirty="0" smtClean="0"/>
              <a:t>Παράρτημα</a:t>
            </a:r>
            <a:r>
              <a:rPr lang="en-US" altLang="en-US" sz="3500" dirty="0" smtClean="0"/>
              <a:t>: </a:t>
            </a:r>
            <a:r>
              <a:rPr lang="el-GR" altLang="en-US" sz="3500" dirty="0" smtClean="0"/>
              <a:t>Κυβερνητικό Σχέδιο Διάσωσης </a:t>
            </a:r>
            <a:r>
              <a:rPr lang="en-US" altLang="en-US" sz="1000" b="0" dirty="0" smtClean="0"/>
              <a:t>1</a:t>
            </a:r>
            <a:endParaRPr lang="en-IN" sz="1000" b="0" dirty="0"/>
          </a:p>
        </p:txBody>
      </p:sp>
      <p:sp>
        <p:nvSpPr>
          <p:cNvPr id="3" name="Content Placeholder 2"/>
          <p:cNvSpPr>
            <a:spLocks noGrp="1"/>
          </p:cNvSpPr>
          <p:nvPr>
            <p:ph idx="1"/>
          </p:nvPr>
        </p:nvSpPr>
        <p:spPr>
          <a:xfrm>
            <a:off x="336460" y="1449099"/>
            <a:ext cx="7785279" cy="379993"/>
          </a:xfrm>
        </p:spPr>
        <p:txBody>
          <a:bodyPr/>
          <a:lstStyle/>
          <a:p>
            <a:pPr marL="0" lvl="1" indent="0">
              <a:buNone/>
            </a:pPr>
            <a:r>
              <a:rPr lang="el-GR" altLang="en-US" sz="2000" b="1" dirty="0" smtClean="0"/>
              <a:t>Πίνακας</a:t>
            </a:r>
            <a:r>
              <a:rPr lang="en-US" altLang="en-US" sz="2000" b="1" dirty="0" smtClean="0"/>
              <a:t> </a:t>
            </a:r>
            <a:r>
              <a:rPr lang="en-US" altLang="en-US" sz="2000" b="1" dirty="0"/>
              <a:t>1-12 </a:t>
            </a:r>
            <a:r>
              <a:rPr lang="el-GR" altLang="en-US" sz="2000" b="1" dirty="0" smtClean="0"/>
              <a:t>Προσπάθειες διάσωσης Ομοσπονδιακής Κυβέρνησης έως τον Δεκέμβριο του </a:t>
            </a:r>
            <a:r>
              <a:rPr lang="en-US" altLang="en-US" sz="2000" b="1" dirty="0" smtClean="0"/>
              <a:t>2009</a:t>
            </a:r>
            <a:endParaRPr lang="en-US" altLang="en-US" sz="2000" b="1" dirty="0"/>
          </a:p>
        </p:txBody>
      </p:sp>
      <p:graphicFrame>
        <p:nvGraphicFramePr>
          <p:cNvPr id="6" name="Table 5"/>
          <p:cNvGraphicFramePr>
            <a:graphicFrameLocks noGrp="1"/>
          </p:cNvGraphicFramePr>
          <p:nvPr>
            <p:extLst>
              <p:ext uri="{D42A27DB-BD31-4B8C-83A1-F6EECF244321}">
                <p14:modId xmlns:p14="http://schemas.microsoft.com/office/powerpoint/2010/main" val="2893595840"/>
              </p:ext>
            </p:extLst>
          </p:nvPr>
        </p:nvGraphicFramePr>
        <p:xfrm>
          <a:off x="359349" y="2157394"/>
          <a:ext cx="8495896" cy="4323080"/>
        </p:xfrm>
        <a:graphic>
          <a:graphicData uri="http://schemas.openxmlformats.org/drawingml/2006/table">
            <a:tbl>
              <a:tblPr firstRow="1" bandRow="1">
                <a:tableStyleId>{5C22544A-7EE6-4342-B048-85BDC9FD1C3A}</a:tableStyleId>
              </a:tblPr>
              <a:tblGrid>
                <a:gridCol w="2653358">
                  <a:extLst>
                    <a:ext uri="{9D8B030D-6E8A-4147-A177-3AD203B41FA5}">
                      <a16:colId xmlns:a16="http://schemas.microsoft.com/office/drawing/2014/main" val="1828524478"/>
                    </a:ext>
                  </a:extLst>
                </a:gridCol>
                <a:gridCol w="1626673">
                  <a:extLst>
                    <a:ext uri="{9D8B030D-6E8A-4147-A177-3AD203B41FA5}">
                      <a16:colId xmlns:a16="http://schemas.microsoft.com/office/drawing/2014/main" val="1929508612"/>
                    </a:ext>
                  </a:extLst>
                </a:gridCol>
                <a:gridCol w="1443789">
                  <a:extLst>
                    <a:ext uri="{9D8B030D-6E8A-4147-A177-3AD203B41FA5}">
                      <a16:colId xmlns:a16="http://schemas.microsoft.com/office/drawing/2014/main" val="3988278046"/>
                    </a:ext>
                  </a:extLst>
                </a:gridCol>
                <a:gridCol w="2772076">
                  <a:extLst>
                    <a:ext uri="{9D8B030D-6E8A-4147-A177-3AD203B41FA5}">
                      <a16:colId xmlns:a16="http://schemas.microsoft.com/office/drawing/2014/main" val="660882040"/>
                    </a:ext>
                  </a:extLst>
                </a:gridCol>
              </a:tblGrid>
              <a:tr h="370840">
                <a:tc>
                  <a:txBody>
                    <a:bodyPr/>
                    <a:lstStyle/>
                    <a:p>
                      <a:r>
                        <a:rPr lang="en-IN" dirty="0">
                          <a:latin typeface="Calibri" panose="020F0502020204030204" pitchFamily="34" charset="0"/>
                        </a:rPr>
                        <a:t>Program</a:t>
                      </a:r>
                    </a:p>
                  </a:txBody>
                  <a:tcPr/>
                </a:tc>
                <a:tc>
                  <a:txBody>
                    <a:bodyPr/>
                    <a:lstStyle/>
                    <a:p>
                      <a:r>
                        <a:rPr lang="en-IN" dirty="0">
                          <a:latin typeface="Calibri" panose="020F0502020204030204" pitchFamily="34" charset="0"/>
                        </a:rPr>
                        <a:t>Committed</a:t>
                      </a:r>
                    </a:p>
                  </a:txBody>
                  <a:tcPr/>
                </a:tc>
                <a:tc>
                  <a:txBody>
                    <a:bodyPr/>
                    <a:lstStyle/>
                    <a:p>
                      <a:r>
                        <a:rPr lang="en-IN" dirty="0">
                          <a:latin typeface="Calibri" panose="020F0502020204030204" pitchFamily="34" charset="0"/>
                        </a:rPr>
                        <a:t>Invested</a:t>
                      </a:r>
                    </a:p>
                  </a:txBody>
                  <a:tcPr/>
                </a:tc>
                <a:tc>
                  <a:txBody>
                    <a:bodyPr/>
                    <a:lstStyle/>
                    <a:p>
                      <a:r>
                        <a:rPr lang="en-IN" dirty="0">
                          <a:latin typeface="Calibri" panose="020F0502020204030204" pitchFamily="34" charset="0"/>
                        </a:rPr>
                        <a:t>Description</a:t>
                      </a:r>
                    </a:p>
                  </a:txBody>
                  <a:tcPr/>
                </a:tc>
                <a:extLst>
                  <a:ext uri="{0D108BD9-81ED-4DB2-BD59-A6C34878D82A}">
                    <a16:rowId xmlns:a16="http://schemas.microsoft.com/office/drawing/2014/main" val="2581798917"/>
                  </a:ext>
                </a:extLst>
              </a:tr>
              <a:tr h="370840">
                <a:tc>
                  <a:txBody>
                    <a:bodyPr/>
                    <a:lstStyle/>
                    <a:p>
                      <a:r>
                        <a:rPr lang="en-IN" b="1" dirty="0">
                          <a:latin typeface="Calibri" panose="020F0502020204030204" pitchFamily="34" charset="0"/>
                        </a:rPr>
                        <a:t>T</a:t>
                      </a:r>
                      <a:r>
                        <a:rPr lang="en-IN" sz="100" b="1" dirty="0">
                          <a:latin typeface="Calibri" panose="020F0502020204030204" pitchFamily="34" charset="0"/>
                        </a:rPr>
                        <a:t> </a:t>
                      </a:r>
                      <a:r>
                        <a:rPr lang="en-IN" b="1" dirty="0">
                          <a:latin typeface="Calibri" panose="020F0502020204030204" pitchFamily="34" charset="0"/>
                        </a:rPr>
                        <a:t>A</a:t>
                      </a:r>
                      <a:r>
                        <a:rPr lang="en-IN" sz="100" b="1" dirty="0">
                          <a:latin typeface="Calibri" panose="020F0502020204030204" pitchFamily="34" charset="0"/>
                        </a:rPr>
                        <a:t> </a:t>
                      </a:r>
                      <a:r>
                        <a:rPr lang="en-IN" b="1" dirty="0">
                          <a:latin typeface="Calibri" panose="020F0502020204030204" pitchFamily="34" charset="0"/>
                        </a:rPr>
                        <a:t>R</a:t>
                      </a:r>
                      <a:r>
                        <a:rPr lang="en-IN" sz="100" b="1" dirty="0">
                          <a:latin typeface="Calibri" panose="020F0502020204030204" pitchFamily="34" charset="0"/>
                        </a:rPr>
                        <a:t> </a:t>
                      </a:r>
                      <a:r>
                        <a:rPr lang="en-IN" b="1" dirty="0" smtClean="0">
                          <a:latin typeface="Calibri" panose="020F0502020204030204" pitchFamily="34" charset="0"/>
                        </a:rPr>
                        <a:t>P (Troubled Asset Relief Program)</a:t>
                      </a:r>
                      <a:endParaRPr lang="en-IN" b="1" dirty="0">
                        <a:latin typeface="Calibri" panose="020F0502020204030204" pitchFamily="34" charset="0"/>
                      </a:endParaRPr>
                    </a:p>
                  </a:txBody>
                  <a:tcPr/>
                </a:tc>
                <a:tc>
                  <a:txBody>
                    <a:bodyPr/>
                    <a:lstStyle/>
                    <a:p>
                      <a:r>
                        <a:rPr lang="en-IN" b="1" dirty="0">
                          <a:latin typeface="Calibri" panose="020F0502020204030204" pitchFamily="34" charset="0"/>
                        </a:rPr>
                        <a:t>$700.0</a:t>
                      </a:r>
                      <a:r>
                        <a:rPr lang="en-IN" b="1" baseline="0" dirty="0">
                          <a:latin typeface="Calibri" panose="020F0502020204030204" pitchFamily="34" charset="0"/>
                        </a:rPr>
                        <a:t> billion</a:t>
                      </a:r>
                      <a:endParaRPr lang="en-IN" b="1" dirty="0">
                        <a:latin typeface="Calibri" panose="020F0502020204030204" pitchFamily="34" charset="0"/>
                      </a:endParaRPr>
                    </a:p>
                  </a:txBody>
                  <a:tcPr/>
                </a:tc>
                <a:tc>
                  <a:txBody>
                    <a:bodyPr/>
                    <a:lstStyle/>
                    <a:p>
                      <a:r>
                        <a:rPr lang="en-IN" b="1" dirty="0">
                          <a:latin typeface="Calibri" panose="020F0502020204030204" pitchFamily="34" charset="0"/>
                        </a:rPr>
                        <a:t>$356.2 billion</a:t>
                      </a:r>
                    </a:p>
                  </a:txBody>
                  <a:tcPr/>
                </a:tc>
                <a:tc>
                  <a:txBody>
                    <a:bodyPr/>
                    <a:lstStyle/>
                    <a:p>
                      <a:r>
                        <a:rPr lang="en-IN" b="1" dirty="0">
                          <a:latin typeface="Calibri" panose="020F0502020204030204" pitchFamily="34" charset="0"/>
                        </a:rPr>
                        <a:t>Financial rescue plan</a:t>
                      </a:r>
                      <a:r>
                        <a:rPr lang="en-IN" b="1" baseline="0" dirty="0">
                          <a:latin typeface="Calibri" panose="020F0502020204030204" pitchFamily="34" charset="0"/>
                        </a:rPr>
                        <a:t> aimed at restoring liquidity to financial markets.</a:t>
                      </a:r>
                      <a:endParaRPr lang="en-IN" b="1" dirty="0">
                        <a:latin typeface="Calibri" panose="020F0502020204030204" pitchFamily="34" charset="0"/>
                      </a:endParaRPr>
                    </a:p>
                  </a:txBody>
                  <a:tcPr/>
                </a:tc>
                <a:extLst>
                  <a:ext uri="{0D108BD9-81ED-4DB2-BD59-A6C34878D82A}">
                    <a16:rowId xmlns:a16="http://schemas.microsoft.com/office/drawing/2014/main" val="921647010"/>
                  </a:ext>
                </a:extLst>
              </a:tr>
              <a:tr h="370840">
                <a:tc>
                  <a:txBody>
                    <a:bodyPr/>
                    <a:lstStyle/>
                    <a:p>
                      <a:r>
                        <a:rPr lang="en-IN" dirty="0">
                          <a:latin typeface="Calibri" panose="020F0502020204030204" pitchFamily="34" charset="0"/>
                        </a:rPr>
                        <a:t>A</a:t>
                      </a:r>
                      <a:r>
                        <a:rPr lang="en-IN" sz="100" dirty="0">
                          <a:latin typeface="Calibri" panose="020F0502020204030204" pitchFamily="34" charset="0"/>
                        </a:rPr>
                        <a:t> </a:t>
                      </a:r>
                      <a:r>
                        <a:rPr lang="en-IN" dirty="0">
                          <a:latin typeface="Calibri" panose="020F0502020204030204" pitchFamily="34" charset="0"/>
                        </a:rPr>
                        <a:t>I</a:t>
                      </a:r>
                      <a:r>
                        <a:rPr lang="en-IN" sz="100" dirty="0">
                          <a:latin typeface="Calibri" panose="020F0502020204030204" pitchFamily="34" charset="0"/>
                        </a:rPr>
                        <a:t> </a:t>
                      </a:r>
                      <a:r>
                        <a:rPr lang="en-IN" dirty="0">
                          <a:latin typeface="Calibri" panose="020F0502020204030204" pitchFamily="34" charset="0"/>
                        </a:rPr>
                        <a:t>G</a:t>
                      </a:r>
                    </a:p>
                  </a:txBody>
                  <a:tcPr/>
                </a:tc>
                <a:tc>
                  <a:txBody>
                    <a:bodyPr/>
                    <a:lstStyle/>
                    <a:p>
                      <a:r>
                        <a:rPr lang="en-IN" dirty="0">
                          <a:latin typeface="Calibri" panose="020F0502020204030204" pitchFamily="34" charset="0"/>
                        </a:rPr>
                        <a:t>70.0 b</a:t>
                      </a:r>
                    </a:p>
                  </a:txBody>
                  <a:tcPr/>
                </a:tc>
                <a:tc>
                  <a:txBody>
                    <a:bodyPr/>
                    <a:lstStyle/>
                    <a:p>
                      <a:r>
                        <a:rPr lang="en-IN" dirty="0">
                          <a:latin typeface="Calibri" panose="020F0502020204030204" pitchFamily="34" charset="0"/>
                        </a:rPr>
                        <a:t>69.8 b</a:t>
                      </a: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1250836911"/>
                  </a:ext>
                </a:extLst>
              </a:tr>
              <a:tr h="370840">
                <a:tc>
                  <a:txBody>
                    <a:bodyPr/>
                    <a:lstStyle/>
                    <a:p>
                      <a:r>
                        <a:rPr lang="en-IN" dirty="0">
                          <a:latin typeface="Calibri" panose="020F0502020204030204" pitchFamily="34" charset="0"/>
                        </a:rPr>
                        <a:t>Auto industry financing</a:t>
                      </a:r>
                    </a:p>
                  </a:txBody>
                  <a:tcPr/>
                </a:tc>
                <a:tc>
                  <a:txBody>
                    <a:bodyPr/>
                    <a:lstStyle/>
                    <a:p>
                      <a:r>
                        <a:rPr lang="en-IN" dirty="0">
                          <a:latin typeface="Calibri" panose="020F0502020204030204" pitchFamily="34" charset="0"/>
                        </a:rPr>
                        <a:t>80.1</a:t>
                      </a:r>
                      <a:r>
                        <a:rPr lang="en-IN" baseline="0" dirty="0">
                          <a:latin typeface="Calibri" panose="020F0502020204030204" pitchFamily="34" charset="0"/>
                        </a:rPr>
                        <a:t> b</a:t>
                      </a:r>
                      <a:endParaRPr lang="en-IN" dirty="0">
                        <a:latin typeface="Calibri" panose="020F0502020204030204" pitchFamily="34" charset="0"/>
                      </a:endParaRPr>
                    </a:p>
                  </a:txBody>
                  <a:tcPr/>
                </a:tc>
                <a:tc>
                  <a:txBody>
                    <a:bodyPr/>
                    <a:lstStyle/>
                    <a:p>
                      <a:r>
                        <a:rPr lang="en-IN" dirty="0">
                          <a:latin typeface="Calibri" panose="020F0502020204030204" pitchFamily="34" charset="0"/>
                        </a:rPr>
                        <a:t>77.6 b</a:t>
                      </a: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3088573577"/>
                  </a:ext>
                </a:extLst>
              </a:tr>
              <a:tr h="370840">
                <a:tc>
                  <a:txBody>
                    <a:bodyPr/>
                    <a:lstStyle/>
                    <a:p>
                      <a:r>
                        <a:rPr lang="en-IN" dirty="0">
                          <a:latin typeface="Calibri" panose="020F0502020204030204" pitchFamily="34" charset="0"/>
                        </a:rPr>
                        <a:t>Capital Purchase Program</a:t>
                      </a:r>
                    </a:p>
                  </a:txBody>
                  <a:tcPr/>
                </a:tc>
                <a:tc>
                  <a:txBody>
                    <a:bodyPr/>
                    <a:lstStyle/>
                    <a:p>
                      <a:r>
                        <a:rPr lang="en-IN" dirty="0">
                          <a:latin typeface="Calibri" panose="020F0502020204030204" pitchFamily="34" charset="0"/>
                        </a:rPr>
                        <a:t>218.0 b</a:t>
                      </a:r>
                    </a:p>
                  </a:txBody>
                  <a:tcPr/>
                </a:tc>
                <a:tc>
                  <a:txBody>
                    <a:bodyPr/>
                    <a:lstStyle/>
                    <a:p>
                      <a:r>
                        <a:rPr lang="en-IN" dirty="0">
                          <a:latin typeface="Calibri" panose="020F0502020204030204" pitchFamily="34" charset="0"/>
                        </a:rPr>
                        <a:t>204.7 b</a:t>
                      </a:r>
                    </a:p>
                  </a:txBody>
                  <a:tcPr/>
                </a:tc>
                <a:tc>
                  <a:txBody>
                    <a:bodyPr/>
                    <a:lstStyle/>
                    <a:p>
                      <a:endParaRPr lang="en-IN">
                        <a:latin typeface="Calibri" panose="020F0502020204030204" pitchFamily="34" charset="0"/>
                      </a:endParaRPr>
                    </a:p>
                  </a:txBody>
                  <a:tcPr/>
                </a:tc>
                <a:extLst>
                  <a:ext uri="{0D108BD9-81ED-4DB2-BD59-A6C34878D82A}">
                    <a16:rowId xmlns:a16="http://schemas.microsoft.com/office/drawing/2014/main" val="2306738019"/>
                  </a:ext>
                </a:extLst>
              </a:tr>
              <a:tr h="370840">
                <a:tc>
                  <a:txBody>
                    <a:bodyPr/>
                    <a:lstStyle/>
                    <a:p>
                      <a:r>
                        <a:rPr lang="en-IN" dirty="0">
                          <a:latin typeface="Calibri" panose="020F0502020204030204" pitchFamily="34" charset="0"/>
                        </a:rPr>
                        <a:t>Public-private</a:t>
                      </a:r>
                      <a:r>
                        <a:rPr lang="en-IN" baseline="0" dirty="0">
                          <a:latin typeface="Calibri" panose="020F0502020204030204" pitchFamily="34" charset="0"/>
                        </a:rPr>
                        <a:t> Investment program</a:t>
                      </a:r>
                      <a:endParaRPr lang="en-IN" dirty="0">
                        <a:latin typeface="Calibri" panose="020F0502020204030204" pitchFamily="34" charset="0"/>
                      </a:endParaRPr>
                    </a:p>
                  </a:txBody>
                  <a:tcPr/>
                </a:tc>
                <a:tc>
                  <a:txBody>
                    <a:bodyPr/>
                    <a:lstStyle/>
                    <a:p>
                      <a:r>
                        <a:rPr lang="en-IN" dirty="0">
                          <a:latin typeface="Calibri" panose="020F0502020204030204" pitchFamily="34" charset="0"/>
                        </a:rPr>
                        <a:t>100.0 b</a:t>
                      </a:r>
                    </a:p>
                  </a:txBody>
                  <a:tcPr/>
                </a:tc>
                <a:tc>
                  <a:txBody>
                    <a:bodyPr/>
                    <a:lstStyle/>
                    <a:p>
                      <a:r>
                        <a:rPr lang="en-IN" dirty="0">
                          <a:latin typeface="Calibri" panose="020F0502020204030204" pitchFamily="34" charset="0"/>
                        </a:rPr>
                        <a:t>26.7 b</a:t>
                      </a: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56063882"/>
                  </a:ext>
                </a:extLst>
              </a:tr>
              <a:tr h="370840">
                <a:tc>
                  <a:txBody>
                    <a:bodyPr/>
                    <a:lstStyle/>
                    <a:p>
                      <a:r>
                        <a:rPr lang="en-IN" dirty="0">
                          <a:latin typeface="Calibri" panose="020F0502020204030204" pitchFamily="34" charset="0"/>
                        </a:rPr>
                        <a:t>Targeted Investments to Citigroup and </a:t>
                      </a:r>
                    </a:p>
                    <a:p>
                      <a:r>
                        <a:rPr lang="en-IN" dirty="0">
                          <a:latin typeface="Calibri" panose="020F0502020204030204" pitchFamily="34" charset="0"/>
                        </a:rPr>
                        <a:t>  Bank of America</a:t>
                      </a:r>
                    </a:p>
                  </a:txBody>
                  <a:tcPr/>
                </a:tc>
                <a:tc>
                  <a:txBody>
                    <a:bodyPr/>
                    <a:lstStyle/>
                    <a:p>
                      <a:r>
                        <a:rPr lang="en-IN" dirty="0">
                          <a:latin typeface="Calibri" panose="020F0502020204030204" pitchFamily="34" charset="0"/>
                        </a:rPr>
                        <a:t>52.5</a:t>
                      </a:r>
                      <a:r>
                        <a:rPr lang="en-IN" baseline="0" dirty="0">
                          <a:latin typeface="Calibri" panose="020F0502020204030204" pitchFamily="34" charset="0"/>
                        </a:rPr>
                        <a:t> b</a:t>
                      </a:r>
                      <a:endParaRPr lang="en-IN" dirty="0">
                        <a:latin typeface="Calibri" panose="020F0502020204030204" pitchFamily="34" charset="0"/>
                      </a:endParaRPr>
                    </a:p>
                  </a:txBody>
                  <a:tcPr/>
                </a:tc>
                <a:tc>
                  <a:txBody>
                    <a:bodyPr/>
                    <a:lstStyle/>
                    <a:p>
                      <a:r>
                        <a:rPr lang="en-IN" dirty="0">
                          <a:latin typeface="Calibri" panose="020F0502020204030204" pitchFamily="34" charset="0"/>
                        </a:rPr>
                        <a:t>45.0</a:t>
                      </a:r>
                      <a:r>
                        <a:rPr lang="en-IN" baseline="0" dirty="0">
                          <a:latin typeface="Calibri" panose="020F0502020204030204" pitchFamily="34" charset="0"/>
                        </a:rPr>
                        <a:t> b</a:t>
                      </a:r>
                      <a:endParaRPr lang="en-IN" dirty="0">
                        <a:latin typeface="Calibri" panose="020F0502020204030204" pitchFamily="34" charset="0"/>
                      </a:endParaRP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264994469"/>
                  </a:ext>
                </a:extLst>
              </a:tr>
              <a:tr h="370840">
                <a:tc>
                  <a:txBody>
                    <a:bodyPr/>
                    <a:lstStyle/>
                    <a:p>
                      <a:endParaRPr lang="en-IN" dirty="0">
                        <a:latin typeface="Calibri" panose="020F0502020204030204" pitchFamily="34" charset="0"/>
                      </a:endParaRPr>
                    </a:p>
                  </a:txBody>
                  <a:tcPr/>
                </a:tc>
                <a:tc>
                  <a:txBody>
                    <a:bodyPr/>
                    <a:lstStyle/>
                    <a:p>
                      <a:endParaRPr lang="en-IN" dirty="0">
                        <a:latin typeface="Calibri" panose="020F0502020204030204" pitchFamily="34" charset="0"/>
                      </a:endParaRPr>
                    </a:p>
                  </a:txBody>
                  <a:tcPr/>
                </a:tc>
                <a:tc>
                  <a:txBody>
                    <a:bodyPr/>
                    <a:lstStyle/>
                    <a:p>
                      <a:endParaRPr lang="en-IN" i="1" dirty="0">
                        <a:latin typeface="Calibri" panose="020F0502020204030204" pitchFamily="34" charset="0"/>
                      </a:endParaRP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2219125429"/>
                  </a:ext>
                </a:extLst>
              </a:tr>
            </a:tbl>
          </a:graphicData>
        </a:graphic>
      </p:graphicFrame>
      <p:sp>
        <p:nvSpPr>
          <p:cNvPr id="4" name="Slide Number Placeholder 3"/>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34</a:t>
            </a:fld>
            <a:endParaRPr lang="en-US" altLang="en-US"/>
          </a:p>
        </p:txBody>
      </p:sp>
    </p:spTree>
    <p:extLst>
      <p:ext uri="{BB962C8B-B14F-4D97-AF65-F5344CB8AC3E}">
        <p14:creationId xmlns:p14="http://schemas.microsoft.com/office/powerpoint/2010/main" val="40930878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57574"/>
            <a:ext cx="7543800" cy="799452"/>
          </a:xfrm>
        </p:spPr>
        <p:txBody>
          <a:bodyPr/>
          <a:lstStyle/>
          <a:p>
            <a:r>
              <a:rPr lang="el-GR" altLang="en-US" sz="3500" dirty="0"/>
              <a:t>Παράρτημα</a:t>
            </a:r>
            <a:r>
              <a:rPr lang="en-US" altLang="en-US" sz="3500" dirty="0"/>
              <a:t>: </a:t>
            </a:r>
            <a:r>
              <a:rPr lang="el-GR" altLang="en-US" sz="3500" dirty="0"/>
              <a:t>Κυβερνητικό Σχέδιο Διάσωσης </a:t>
            </a:r>
            <a:r>
              <a:rPr lang="en-US" altLang="en-US" sz="1000" b="0" dirty="0"/>
              <a:t>12</a:t>
            </a:r>
            <a:endParaRPr lang="en-IN" sz="1000" b="0" dirty="0"/>
          </a:p>
        </p:txBody>
      </p:sp>
      <p:graphicFrame>
        <p:nvGraphicFramePr>
          <p:cNvPr id="4" name="Table 3"/>
          <p:cNvGraphicFramePr>
            <a:graphicFrameLocks noGrp="1"/>
          </p:cNvGraphicFramePr>
          <p:nvPr>
            <p:extLst>
              <p:ext uri="{D42A27DB-BD31-4B8C-83A1-F6EECF244321}">
                <p14:modId xmlns:p14="http://schemas.microsoft.com/office/powerpoint/2010/main" val="1848147440"/>
              </p:ext>
            </p:extLst>
          </p:nvPr>
        </p:nvGraphicFramePr>
        <p:xfrm>
          <a:off x="187694" y="1594133"/>
          <a:ext cx="8869679" cy="4856480"/>
        </p:xfrm>
        <a:graphic>
          <a:graphicData uri="http://schemas.openxmlformats.org/drawingml/2006/table">
            <a:tbl>
              <a:tblPr firstRow="1" bandRow="1">
                <a:tableStyleId>{5C22544A-7EE6-4342-B048-85BDC9FD1C3A}</a:tableStyleId>
              </a:tblPr>
              <a:tblGrid>
                <a:gridCol w="3181150">
                  <a:extLst>
                    <a:ext uri="{9D8B030D-6E8A-4147-A177-3AD203B41FA5}">
                      <a16:colId xmlns:a16="http://schemas.microsoft.com/office/drawing/2014/main" val="3426282011"/>
                    </a:ext>
                  </a:extLst>
                </a:gridCol>
                <a:gridCol w="1463038">
                  <a:extLst>
                    <a:ext uri="{9D8B030D-6E8A-4147-A177-3AD203B41FA5}">
                      <a16:colId xmlns:a16="http://schemas.microsoft.com/office/drawing/2014/main" val="1233634396"/>
                    </a:ext>
                  </a:extLst>
                </a:gridCol>
                <a:gridCol w="1386040">
                  <a:extLst>
                    <a:ext uri="{9D8B030D-6E8A-4147-A177-3AD203B41FA5}">
                      <a16:colId xmlns:a16="http://schemas.microsoft.com/office/drawing/2014/main" val="3137553085"/>
                    </a:ext>
                  </a:extLst>
                </a:gridCol>
                <a:gridCol w="2839451">
                  <a:extLst>
                    <a:ext uri="{9D8B030D-6E8A-4147-A177-3AD203B41FA5}">
                      <a16:colId xmlns:a16="http://schemas.microsoft.com/office/drawing/2014/main" val="2654561677"/>
                    </a:ext>
                  </a:extLst>
                </a:gridCol>
              </a:tblGrid>
              <a:tr h="370840">
                <a:tc>
                  <a:txBody>
                    <a:bodyPr/>
                    <a:lstStyle/>
                    <a:p>
                      <a:r>
                        <a:rPr lang="en-IN" dirty="0">
                          <a:latin typeface="Calibri" panose="020F0502020204030204" pitchFamily="34" charset="0"/>
                        </a:rPr>
                        <a:t>Program</a:t>
                      </a:r>
                    </a:p>
                  </a:txBody>
                  <a:tcPr/>
                </a:tc>
                <a:tc>
                  <a:txBody>
                    <a:bodyPr/>
                    <a:lstStyle/>
                    <a:p>
                      <a:r>
                        <a:rPr lang="en-IN" dirty="0">
                          <a:latin typeface="Calibri" panose="020F0502020204030204" pitchFamily="34" charset="0"/>
                        </a:rPr>
                        <a:t>Committed</a:t>
                      </a:r>
                    </a:p>
                  </a:txBody>
                  <a:tcPr/>
                </a:tc>
                <a:tc>
                  <a:txBody>
                    <a:bodyPr/>
                    <a:lstStyle/>
                    <a:p>
                      <a:r>
                        <a:rPr lang="en-IN" dirty="0">
                          <a:latin typeface="Calibri" panose="020F0502020204030204" pitchFamily="34" charset="0"/>
                        </a:rPr>
                        <a:t>Invested</a:t>
                      </a:r>
                    </a:p>
                  </a:txBody>
                  <a:tcPr/>
                </a:tc>
                <a:tc>
                  <a:txBody>
                    <a:bodyPr/>
                    <a:lstStyle/>
                    <a:p>
                      <a:r>
                        <a:rPr lang="en-IN" dirty="0">
                          <a:latin typeface="Calibri" panose="020F0502020204030204" pitchFamily="34" charset="0"/>
                        </a:rPr>
                        <a:t>Description</a:t>
                      </a:r>
                    </a:p>
                  </a:txBody>
                  <a:tcPr/>
                </a:tc>
                <a:extLst>
                  <a:ext uri="{0D108BD9-81ED-4DB2-BD59-A6C34878D82A}">
                    <a16:rowId xmlns:a16="http://schemas.microsoft.com/office/drawing/2014/main" val="1418940250"/>
                  </a:ext>
                </a:extLst>
              </a:tr>
              <a:tr h="855228">
                <a:tc>
                  <a:txBody>
                    <a:bodyPr/>
                    <a:lstStyle/>
                    <a:p>
                      <a:r>
                        <a:rPr lang="en-IN" b="1" dirty="0">
                          <a:latin typeface="Calibri" panose="020F0502020204030204" pitchFamily="34" charset="0"/>
                        </a:rPr>
                        <a:t>Federal</a:t>
                      </a:r>
                      <a:r>
                        <a:rPr lang="en-IN" b="1" baseline="0" dirty="0">
                          <a:latin typeface="Calibri" panose="020F0502020204030204" pitchFamily="34" charset="0"/>
                        </a:rPr>
                        <a:t> Reserve Rescue Efforts</a:t>
                      </a:r>
                      <a:endParaRPr lang="en-IN" b="1" dirty="0">
                        <a:latin typeface="Calibri" panose="020F0502020204030204" pitchFamily="34" charset="0"/>
                      </a:endParaRPr>
                    </a:p>
                  </a:txBody>
                  <a:tcPr/>
                </a:tc>
                <a:tc>
                  <a:txBody>
                    <a:bodyPr/>
                    <a:lstStyle/>
                    <a:p>
                      <a:r>
                        <a:rPr lang="en-IN" b="1" baseline="0" dirty="0">
                          <a:latin typeface="Calibri" panose="020F0502020204030204" pitchFamily="34" charset="0"/>
                        </a:rPr>
                        <a:t>$6.4 </a:t>
                      </a:r>
                      <a:r>
                        <a:rPr lang="en-IN" b="1" baseline="0" dirty="0" smtClean="0">
                          <a:latin typeface="Calibri" panose="020F0502020204030204" pitchFamily="34" charset="0"/>
                        </a:rPr>
                        <a:t>trillion</a:t>
                      </a:r>
                      <a:endParaRPr lang="en-IN" b="1" dirty="0">
                        <a:latin typeface="Calibri" panose="020F0502020204030204" pitchFamily="34" charset="0"/>
                      </a:endParaRPr>
                    </a:p>
                  </a:txBody>
                  <a:tcPr/>
                </a:tc>
                <a:tc>
                  <a:txBody>
                    <a:bodyPr/>
                    <a:lstStyle/>
                    <a:p>
                      <a:r>
                        <a:rPr lang="en-IN" b="1" dirty="0">
                          <a:latin typeface="Calibri" panose="020F0502020204030204" pitchFamily="34" charset="0"/>
                        </a:rPr>
                        <a:t>$1.5 </a:t>
                      </a:r>
                      <a:r>
                        <a:rPr lang="en-IN" b="1" baseline="0" dirty="0">
                          <a:latin typeface="Calibri" panose="020F0502020204030204" pitchFamily="34" charset="0"/>
                        </a:rPr>
                        <a:t>thrillion</a:t>
                      </a:r>
                      <a:endParaRPr lang="en-IN" b="1" dirty="0">
                        <a:latin typeface="Calibri" panose="020F0502020204030204" pitchFamily="34" charset="0"/>
                      </a:endParaRPr>
                    </a:p>
                  </a:txBody>
                  <a:tcPr/>
                </a:tc>
                <a:tc>
                  <a:txBody>
                    <a:bodyPr/>
                    <a:lstStyle/>
                    <a:p>
                      <a:r>
                        <a:rPr lang="en-IN" b="1" dirty="0">
                          <a:latin typeface="Calibri" panose="020F0502020204030204" pitchFamily="34" charset="0"/>
                        </a:rPr>
                        <a:t>Financial rescue plan</a:t>
                      </a:r>
                      <a:r>
                        <a:rPr lang="en-IN" b="1" baseline="0" dirty="0">
                          <a:latin typeface="Calibri" panose="020F0502020204030204" pitchFamily="34" charset="0"/>
                        </a:rPr>
                        <a:t> aimed at restoring liquidity to financial markets.</a:t>
                      </a:r>
                      <a:endParaRPr lang="en-IN" b="1" dirty="0">
                        <a:latin typeface="Calibri" panose="020F0502020204030204" pitchFamily="34" charset="0"/>
                      </a:endParaRPr>
                    </a:p>
                  </a:txBody>
                  <a:tcPr/>
                </a:tc>
                <a:extLst>
                  <a:ext uri="{0D108BD9-81ED-4DB2-BD59-A6C34878D82A}">
                    <a16:rowId xmlns:a16="http://schemas.microsoft.com/office/drawing/2014/main" val="2259299581"/>
                  </a:ext>
                </a:extLst>
              </a:tr>
              <a:tr h="874479">
                <a:tc>
                  <a:txBody>
                    <a:bodyPr/>
                    <a:lstStyle/>
                    <a:p>
                      <a:r>
                        <a:rPr lang="en-IN" dirty="0">
                          <a:latin typeface="Calibri" panose="020F0502020204030204" pitchFamily="34" charset="0"/>
                        </a:rPr>
                        <a:t>Asset-backed</a:t>
                      </a:r>
                      <a:r>
                        <a:rPr lang="en-IN" baseline="0" dirty="0">
                          <a:latin typeface="Calibri" panose="020F0502020204030204" pitchFamily="34" charset="0"/>
                        </a:rPr>
                        <a:t> commercial paper money market mutual fund liquidity facility</a:t>
                      </a:r>
                      <a:endParaRPr lang="en-IN" dirty="0">
                        <a:latin typeface="Calibri" panose="020F0502020204030204" pitchFamily="34" charset="0"/>
                      </a:endParaRPr>
                    </a:p>
                  </a:txBody>
                  <a:tcPr/>
                </a:tc>
                <a:tc>
                  <a:txBody>
                    <a:bodyPr/>
                    <a:lstStyle/>
                    <a:p>
                      <a:r>
                        <a:rPr lang="en-IN" dirty="0">
                          <a:latin typeface="Calibri" panose="020F0502020204030204" pitchFamily="34" charset="0"/>
                        </a:rPr>
                        <a:t>unlimited</a:t>
                      </a:r>
                    </a:p>
                  </a:txBody>
                  <a:tcPr/>
                </a:tc>
                <a:tc>
                  <a:txBody>
                    <a:bodyPr/>
                    <a:lstStyle/>
                    <a:p>
                      <a:r>
                        <a:rPr lang="en-IN" dirty="0">
                          <a:latin typeface="Calibri" panose="020F0502020204030204" pitchFamily="34" charset="0"/>
                        </a:rPr>
                        <a:t>$0.0</a:t>
                      </a: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1813323142"/>
                  </a:ext>
                </a:extLst>
              </a:tr>
              <a:tr h="277712">
                <a:tc>
                  <a:txBody>
                    <a:bodyPr/>
                    <a:lstStyle/>
                    <a:p>
                      <a:r>
                        <a:rPr lang="en-IN" dirty="0">
                          <a:latin typeface="Calibri" panose="020F0502020204030204" pitchFamily="34" charset="0"/>
                        </a:rPr>
                        <a:t>Bear Stearns bailout</a:t>
                      </a:r>
                    </a:p>
                  </a:txBody>
                  <a:tcPr/>
                </a:tc>
                <a:tc>
                  <a:txBody>
                    <a:bodyPr/>
                    <a:lstStyle/>
                    <a:p>
                      <a:r>
                        <a:rPr lang="en-IN" dirty="0">
                          <a:latin typeface="Calibri" panose="020F0502020204030204" pitchFamily="34" charset="0"/>
                        </a:rPr>
                        <a:t>29.0 b</a:t>
                      </a:r>
                    </a:p>
                  </a:txBody>
                  <a:tcPr/>
                </a:tc>
                <a:tc>
                  <a:txBody>
                    <a:bodyPr/>
                    <a:lstStyle/>
                    <a:p>
                      <a:r>
                        <a:rPr lang="en-IN" dirty="0">
                          <a:latin typeface="Calibri" panose="020F0502020204030204" pitchFamily="34" charset="0"/>
                        </a:rPr>
                        <a:t>26.3 b</a:t>
                      </a: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1901964956"/>
                  </a:ext>
                </a:extLst>
              </a:tr>
              <a:tr h="576095">
                <a:tc>
                  <a:txBody>
                    <a:bodyPr/>
                    <a:lstStyle/>
                    <a:p>
                      <a:r>
                        <a:rPr lang="en-IN" dirty="0">
                          <a:latin typeface="Calibri" panose="020F0502020204030204" pitchFamily="34" charset="0"/>
                        </a:rPr>
                        <a:t>Commercial paper funding facility </a:t>
                      </a:r>
                    </a:p>
                  </a:txBody>
                  <a:tcPr/>
                </a:tc>
                <a:tc>
                  <a:txBody>
                    <a:bodyPr/>
                    <a:lstStyle/>
                    <a:p>
                      <a:r>
                        <a:rPr lang="en-IN" dirty="0">
                          <a:latin typeface="Calibri" panose="020F0502020204030204" pitchFamily="34" charset="0"/>
                        </a:rPr>
                        <a:t>1.8 t</a:t>
                      </a:r>
                    </a:p>
                  </a:txBody>
                  <a:tcPr/>
                </a:tc>
                <a:tc>
                  <a:txBody>
                    <a:bodyPr/>
                    <a:lstStyle/>
                    <a:p>
                      <a:r>
                        <a:rPr lang="en-IN" dirty="0">
                          <a:latin typeface="Calibri" panose="020F0502020204030204" pitchFamily="34" charset="0"/>
                        </a:rPr>
                        <a:t>14.3 b</a:t>
                      </a:r>
                    </a:p>
                  </a:txBody>
                  <a:tcPr/>
                </a:tc>
                <a:tc>
                  <a:txBody>
                    <a:bodyPr/>
                    <a:lstStyle/>
                    <a:p>
                      <a:endParaRPr lang="en-IN">
                        <a:latin typeface="Calibri" panose="020F0502020204030204" pitchFamily="34" charset="0"/>
                      </a:endParaRPr>
                    </a:p>
                  </a:txBody>
                  <a:tcPr/>
                </a:tc>
                <a:extLst>
                  <a:ext uri="{0D108BD9-81ED-4DB2-BD59-A6C34878D82A}">
                    <a16:rowId xmlns:a16="http://schemas.microsoft.com/office/drawing/2014/main" val="3982626072"/>
                  </a:ext>
                </a:extLst>
              </a:tr>
              <a:tr h="370840">
                <a:tc>
                  <a:txBody>
                    <a:bodyPr/>
                    <a:lstStyle/>
                    <a:p>
                      <a:r>
                        <a:rPr lang="en-IN" dirty="0">
                          <a:latin typeface="Calibri" panose="020F0502020204030204" pitchFamily="34" charset="0"/>
                        </a:rPr>
                        <a:t>Foreign exchange dollars swaps</a:t>
                      </a:r>
                    </a:p>
                  </a:txBody>
                  <a:tcPr/>
                </a:tc>
                <a:tc>
                  <a:txBody>
                    <a:bodyPr/>
                    <a:lstStyle/>
                    <a:p>
                      <a:r>
                        <a:rPr lang="en-IN" dirty="0">
                          <a:latin typeface="Calibri" panose="020F0502020204030204" pitchFamily="34" charset="0"/>
                        </a:rPr>
                        <a:t>unlimited</a:t>
                      </a:r>
                    </a:p>
                  </a:txBody>
                  <a:tcPr/>
                </a:tc>
                <a:tc>
                  <a:txBody>
                    <a:bodyPr/>
                    <a:lstStyle/>
                    <a:p>
                      <a:r>
                        <a:rPr lang="en-IN" dirty="0">
                          <a:latin typeface="Calibri" panose="020F0502020204030204" pitchFamily="34" charset="0"/>
                        </a:rPr>
                        <a:t>29.1 b</a:t>
                      </a: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2887542762"/>
                  </a:ext>
                </a:extLst>
              </a:tr>
              <a:tr h="370840">
                <a:tc>
                  <a:txBody>
                    <a:bodyPr/>
                    <a:lstStyle/>
                    <a:p>
                      <a:r>
                        <a:rPr lang="en-IN" dirty="0">
                          <a:latin typeface="Calibri" panose="020F0502020204030204" pitchFamily="34" charset="0"/>
                        </a:rPr>
                        <a:t>G</a:t>
                      </a:r>
                      <a:r>
                        <a:rPr lang="en-IN" sz="100" dirty="0">
                          <a:latin typeface="Calibri" panose="020F0502020204030204" pitchFamily="34" charset="0"/>
                        </a:rPr>
                        <a:t> </a:t>
                      </a:r>
                      <a:r>
                        <a:rPr lang="en-IN" dirty="0">
                          <a:latin typeface="Calibri" panose="020F0502020204030204" pitchFamily="34" charset="0"/>
                        </a:rPr>
                        <a:t>S</a:t>
                      </a:r>
                      <a:r>
                        <a:rPr lang="en-IN" sz="100" dirty="0">
                          <a:latin typeface="Calibri" panose="020F0502020204030204" pitchFamily="34" charset="0"/>
                        </a:rPr>
                        <a:t> </a:t>
                      </a:r>
                      <a:r>
                        <a:rPr lang="en-IN" dirty="0">
                          <a:latin typeface="Calibri" panose="020F0502020204030204" pitchFamily="34" charset="0"/>
                        </a:rPr>
                        <a:t>E (Fannie Mae</a:t>
                      </a:r>
                      <a:r>
                        <a:rPr lang="en-IN" baseline="0" dirty="0">
                          <a:latin typeface="Calibri" panose="020F0502020204030204" pitchFamily="34" charset="0"/>
                        </a:rPr>
                        <a:t> and fredie Mac) debt purchase</a:t>
                      </a:r>
                    </a:p>
                  </a:txBody>
                  <a:tcPr/>
                </a:tc>
                <a:tc>
                  <a:txBody>
                    <a:bodyPr/>
                    <a:lstStyle/>
                    <a:p>
                      <a:r>
                        <a:rPr lang="en-IN" dirty="0">
                          <a:latin typeface="Calibri" panose="020F0502020204030204" pitchFamily="34" charset="0"/>
                        </a:rPr>
                        <a:t>200.0</a:t>
                      </a:r>
                      <a:r>
                        <a:rPr lang="en-IN" baseline="0" dirty="0">
                          <a:latin typeface="Calibri" panose="020F0502020204030204" pitchFamily="34" charset="0"/>
                        </a:rPr>
                        <a:t> b</a:t>
                      </a:r>
                      <a:endParaRPr lang="en-IN" dirty="0">
                        <a:latin typeface="Calibri" panose="020F0502020204030204" pitchFamily="34" charset="0"/>
                      </a:endParaRPr>
                    </a:p>
                  </a:txBody>
                  <a:tcPr/>
                </a:tc>
                <a:tc>
                  <a:txBody>
                    <a:bodyPr/>
                    <a:lstStyle/>
                    <a:p>
                      <a:r>
                        <a:rPr lang="en-IN" dirty="0">
                          <a:latin typeface="Calibri" panose="020F0502020204030204" pitchFamily="34" charset="0"/>
                        </a:rPr>
                        <a:t>149.7</a:t>
                      </a:r>
                      <a:r>
                        <a:rPr lang="en-IN" baseline="0" dirty="0">
                          <a:latin typeface="Calibri" panose="020F0502020204030204" pitchFamily="34" charset="0"/>
                        </a:rPr>
                        <a:t> b</a:t>
                      </a:r>
                      <a:endParaRPr lang="en-IN" dirty="0">
                        <a:latin typeface="Calibri" panose="020F0502020204030204" pitchFamily="34" charset="0"/>
                      </a:endParaRP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3393027013"/>
                  </a:ext>
                </a:extLst>
              </a:tr>
              <a:tr h="370840">
                <a:tc>
                  <a:txBody>
                    <a:bodyPr/>
                    <a:lstStyle/>
                    <a:p>
                      <a:r>
                        <a:rPr lang="en-IN" dirty="0">
                          <a:latin typeface="Calibri" panose="020F0502020204030204" pitchFamily="34" charset="0"/>
                        </a:rPr>
                        <a:t>G</a:t>
                      </a:r>
                      <a:r>
                        <a:rPr lang="en-IN" sz="100" dirty="0">
                          <a:latin typeface="Calibri" panose="020F0502020204030204" pitchFamily="34" charset="0"/>
                        </a:rPr>
                        <a:t> </a:t>
                      </a:r>
                      <a:r>
                        <a:rPr lang="en-IN" dirty="0">
                          <a:latin typeface="Calibri" panose="020F0502020204030204" pitchFamily="34" charset="0"/>
                        </a:rPr>
                        <a:t>S</a:t>
                      </a:r>
                      <a:r>
                        <a:rPr lang="en-IN" sz="100" dirty="0">
                          <a:latin typeface="Calibri" panose="020F0502020204030204" pitchFamily="34" charset="0"/>
                        </a:rPr>
                        <a:t> </a:t>
                      </a:r>
                      <a:r>
                        <a:rPr lang="en-IN" dirty="0">
                          <a:latin typeface="Calibri" panose="020F0502020204030204" pitchFamily="34" charset="0"/>
                        </a:rPr>
                        <a:t>E mortgage – backed</a:t>
                      </a:r>
                      <a:r>
                        <a:rPr lang="en-IN" baseline="0" dirty="0">
                          <a:latin typeface="Calibri" panose="020F0502020204030204" pitchFamily="34" charset="0"/>
                        </a:rPr>
                        <a:t> securities purchase</a:t>
                      </a:r>
                      <a:endParaRPr lang="en-IN" dirty="0">
                        <a:latin typeface="Calibri" panose="020F0502020204030204" pitchFamily="34" charset="0"/>
                      </a:endParaRPr>
                    </a:p>
                  </a:txBody>
                  <a:tcPr/>
                </a:tc>
                <a:tc>
                  <a:txBody>
                    <a:bodyPr/>
                    <a:lstStyle/>
                    <a:p>
                      <a:r>
                        <a:rPr lang="en-IN" dirty="0">
                          <a:latin typeface="Calibri" panose="020F0502020204030204" pitchFamily="34" charset="0"/>
                        </a:rPr>
                        <a:t>1.2 t</a:t>
                      </a:r>
                    </a:p>
                  </a:txBody>
                  <a:tcPr/>
                </a:tc>
                <a:tc>
                  <a:txBody>
                    <a:bodyPr/>
                    <a:lstStyle/>
                    <a:p>
                      <a:r>
                        <a:rPr lang="en-IN" i="0" dirty="0">
                          <a:latin typeface="Calibri" panose="020F0502020204030204" pitchFamily="34" charset="0"/>
                        </a:rPr>
                        <a:t>775.6</a:t>
                      </a:r>
                      <a:r>
                        <a:rPr lang="en-IN" i="0" baseline="0" dirty="0">
                          <a:latin typeface="Calibri" panose="020F0502020204030204" pitchFamily="34" charset="0"/>
                        </a:rPr>
                        <a:t> b</a:t>
                      </a:r>
                      <a:endParaRPr lang="en-IN" i="0" dirty="0">
                        <a:latin typeface="Calibri" panose="020F0502020204030204" pitchFamily="34" charset="0"/>
                      </a:endParaRP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3951371686"/>
                  </a:ext>
                </a:extLst>
              </a:tr>
            </a:tbl>
          </a:graphicData>
        </a:graphic>
      </p:graphicFrame>
      <p:sp>
        <p:nvSpPr>
          <p:cNvPr id="2" name="Slide Number Placeholder 1"/>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35</a:t>
            </a:fld>
            <a:endParaRPr lang="en-US" altLang="en-US"/>
          </a:p>
        </p:txBody>
      </p:sp>
    </p:spTree>
    <p:extLst>
      <p:ext uri="{BB962C8B-B14F-4D97-AF65-F5344CB8AC3E}">
        <p14:creationId xmlns:p14="http://schemas.microsoft.com/office/powerpoint/2010/main" val="29644065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57574"/>
            <a:ext cx="7543800" cy="799452"/>
          </a:xfrm>
        </p:spPr>
        <p:txBody>
          <a:bodyPr/>
          <a:lstStyle/>
          <a:p>
            <a:r>
              <a:rPr lang="el-GR" altLang="en-US" sz="3500" dirty="0"/>
              <a:t>Παράρτημα</a:t>
            </a:r>
            <a:r>
              <a:rPr lang="en-US" altLang="en-US" sz="3500" dirty="0"/>
              <a:t>: </a:t>
            </a:r>
            <a:r>
              <a:rPr lang="el-GR" altLang="en-US" sz="3500" dirty="0"/>
              <a:t>Κυβερνητικό Σχέδιο Διάσωσης </a:t>
            </a:r>
            <a:r>
              <a:rPr lang="en-US" altLang="en-US" sz="1000" b="0" dirty="0"/>
              <a:t>1</a:t>
            </a:r>
            <a:endParaRPr lang="en-IN" sz="1000" b="0" dirty="0"/>
          </a:p>
        </p:txBody>
      </p:sp>
      <p:graphicFrame>
        <p:nvGraphicFramePr>
          <p:cNvPr id="4" name="Table 3"/>
          <p:cNvGraphicFramePr>
            <a:graphicFrameLocks noGrp="1"/>
          </p:cNvGraphicFramePr>
          <p:nvPr>
            <p:extLst>
              <p:ext uri="{D42A27DB-BD31-4B8C-83A1-F6EECF244321}">
                <p14:modId xmlns:p14="http://schemas.microsoft.com/office/powerpoint/2010/main" val="2167251919"/>
              </p:ext>
            </p:extLst>
          </p:nvPr>
        </p:nvGraphicFramePr>
        <p:xfrm>
          <a:off x="216568" y="2181275"/>
          <a:ext cx="8744552" cy="3403600"/>
        </p:xfrm>
        <a:graphic>
          <a:graphicData uri="http://schemas.openxmlformats.org/drawingml/2006/table">
            <a:tbl>
              <a:tblPr firstRow="1" bandRow="1">
                <a:tableStyleId>{5C22544A-7EE6-4342-B048-85BDC9FD1C3A}</a:tableStyleId>
              </a:tblPr>
              <a:tblGrid>
                <a:gridCol w="3181150">
                  <a:extLst>
                    <a:ext uri="{9D8B030D-6E8A-4147-A177-3AD203B41FA5}">
                      <a16:colId xmlns:a16="http://schemas.microsoft.com/office/drawing/2014/main" val="3426282011"/>
                    </a:ext>
                  </a:extLst>
                </a:gridCol>
                <a:gridCol w="1424539">
                  <a:extLst>
                    <a:ext uri="{9D8B030D-6E8A-4147-A177-3AD203B41FA5}">
                      <a16:colId xmlns:a16="http://schemas.microsoft.com/office/drawing/2014/main" val="1233634396"/>
                    </a:ext>
                  </a:extLst>
                </a:gridCol>
                <a:gridCol w="1029903">
                  <a:extLst>
                    <a:ext uri="{9D8B030D-6E8A-4147-A177-3AD203B41FA5}">
                      <a16:colId xmlns:a16="http://schemas.microsoft.com/office/drawing/2014/main" val="3137553085"/>
                    </a:ext>
                  </a:extLst>
                </a:gridCol>
                <a:gridCol w="3108960">
                  <a:extLst>
                    <a:ext uri="{9D8B030D-6E8A-4147-A177-3AD203B41FA5}">
                      <a16:colId xmlns:a16="http://schemas.microsoft.com/office/drawing/2014/main" val="2654561677"/>
                    </a:ext>
                  </a:extLst>
                </a:gridCol>
              </a:tblGrid>
              <a:tr h="370840">
                <a:tc>
                  <a:txBody>
                    <a:bodyPr/>
                    <a:lstStyle/>
                    <a:p>
                      <a:r>
                        <a:rPr lang="en-IN" dirty="0">
                          <a:latin typeface="Calibri" panose="020F0502020204030204" pitchFamily="34" charset="0"/>
                        </a:rPr>
                        <a:t>Program</a:t>
                      </a:r>
                    </a:p>
                  </a:txBody>
                  <a:tcPr/>
                </a:tc>
                <a:tc>
                  <a:txBody>
                    <a:bodyPr/>
                    <a:lstStyle/>
                    <a:p>
                      <a:r>
                        <a:rPr lang="en-IN" dirty="0">
                          <a:latin typeface="Calibri" panose="020F0502020204030204" pitchFamily="34" charset="0"/>
                        </a:rPr>
                        <a:t>Committed</a:t>
                      </a:r>
                    </a:p>
                  </a:txBody>
                  <a:tcPr/>
                </a:tc>
                <a:tc>
                  <a:txBody>
                    <a:bodyPr/>
                    <a:lstStyle/>
                    <a:p>
                      <a:r>
                        <a:rPr lang="en-IN" dirty="0">
                          <a:latin typeface="Calibri" panose="020F0502020204030204" pitchFamily="34" charset="0"/>
                        </a:rPr>
                        <a:t>Invested</a:t>
                      </a:r>
                    </a:p>
                  </a:txBody>
                  <a:tcPr/>
                </a:tc>
                <a:tc>
                  <a:txBody>
                    <a:bodyPr/>
                    <a:lstStyle/>
                    <a:p>
                      <a:r>
                        <a:rPr lang="en-IN" dirty="0">
                          <a:latin typeface="Calibri" panose="020F0502020204030204" pitchFamily="34" charset="0"/>
                        </a:rPr>
                        <a:t>Description</a:t>
                      </a:r>
                    </a:p>
                  </a:txBody>
                  <a:tcPr/>
                </a:tc>
                <a:extLst>
                  <a:ext uri="{0D108BD9-81ED-4DB2-BD59-A6C34878D82A}">
                    <a16:rowId xmlns:a16="http://schemas.microsoft.com/office/drawing/2014/main" val="1418940250"/>
                  </a:ext>
                </a:extLst>
              </a:tr>
              <a:tr h="370840">
                <a:tc>
                  <a:txBody>
                    <a:bodyPr/>
                    <a:lstStyle/>
                    <a:p>
                      <a:r>
                        <a:rPr lang="en-IN" dirty="0">
                          <a:latin typeface="Calibri" panose="020F0502020204030204" pitchFamily="34" charset="0"/>
                        </a:rPr>
                        <a:t>Term asset-backed</a:t>
                      </a:r>
                      <a:r>
                        <a:rPr lang="en-IN" baseline="0" dirty="0">
                          <a:latin typeface="Calibri" panose="020F0502020204030204" pitchFamily="34" charset="0"/>
                        </a:rPr>
                        <a:t> securities loan facility </a:t>
                      </a:r>
                      <a:endParaRPr lang="en-IN" dirty="0">
                        <a:latin typeface="Calibri" panose="020F0502020204030204" pitchFamily="34" charset="0"/>
                      </a:endParaRPr>
                    </a:p>
                  </a:txBody>
                  <a:tcPr/>
                </a:tc>
                <a:tc>
                  <a:txBody>
                    <a:bodyPr/>
                    <a:lstStyle/>
                    <a:p>
                      <a:r>
                        <a:rPr lang="en-IN" baseline="0" dirty="0" smtClean="0">
                          <a:latin typeface="Calibri" panose="020F0502020204030204" pitchFamily="34" charset="0"/>
                        </a:rPr>
                        <a:t>200 b</a:t>
                      </a:r>
                      <a:endParaRPr lang="en-IN" dirty="0">
                        <a:latin typeface="Calibri" panose="020F0502020204030204" pitchFamily="34" charset="0"/>
                      </a:endParaRPr>
                    </a:p>
                  </a:txBody>
                  <a:tcPr/>
                </a:tc>
                <a:tc>
                  <a:txBody>
                    <a:bodyPr/>
                    <a:lstStyle/>
                    <a:p>
                      <a:r>
                        <a:rPr lang="en-IN" dirty="0">
                          <a:latin typeface="Calibri" panose="020F0502020204030204" pitchFamily="34" charset="0"/>
                        </a:rPr>
                        <a:t>43.8</a:t>
                      </a:r>
                      <a:r>
                        <a:rPr lang="en-IN" baseline="0" dirty="0">
                          <a:latin typeface="Calibri" panose="020F0502020204030204" pitchFamily="34" charset="0"/>
                        </a:rPr>
                        <a:t> </a:t>
                      </a:r>
                      <a:r>
                        <a:rPr lang="en-IN" baseline="0" dirty="0">
                          <a:latin typeface="Calibri" panose="020F0502020204030204" pitchFamily="34" charset="0"/>
                        </a:rPr>
                        <a:t>b</a:t>
                      </a:r>
                      <a:endParaRPr lang="en-IN" dirty="0">
                        <a:latin typeface="Calibri" panose="020F0502020204030204" pitchFamily="34" charset="0"/>
                      </a:endParaRP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2259299581"/>
                  </a:ext>
                </a:extLst>
              </a:tr>
              <a:tr h="370840">
                <a:tc>
                  <a:txBody>
                    <a:bodyPr/>
                    <a:lstStyle/>
                    <a:p>
                      <a:r>
                        <a:rPr lang="en-IN" dirty="0">
                          <a:latin typeface="Calibri" panose="020F0502020204030204" pitchFamily="34" charset="0"/>
                        </a:rPr>
                        <a:t>U.S</a:t>
                      </a:r>
                      <a:r>
                        <a:rPr lang="en-IN" baseline="0" dirty="0">
                          <a:latin typeface="Calibri" panose="020F0502020204030204" pitchFamily="34" charset="0"/>
                        </a:rPr>
                        <a:t> government bond purchase</a:t>
                      </a:r>
                      <a:endParaRPr lang="en-IN" dirty="0">
                        <a:latin typeface="Calibri" panose="020F0502020204030204" pitchFamily="34" charset="0"/>
                      </a:endParaRPr>
                    </a:p>
                  </a:txBody>
                  <a:tcPr/>
                </a:tc>
                <a:tc>
                  <a:txBody>
                    <a:bodyPr/>
                    <a:lstStyle/>
                    <a:p>
                      <a:r>
                        <a:rPr lang="en-IN" dirty="0">
                          <a:latin typeface="Calibri" panose="020F0502020204030204" pitchFamily="34" charset="0"/>
                        </a:rPr>
                        <a:t>300.0</a:t>
                      </a:r>
                      <a:r>
                        <a:rPr lang="en-IN" baseline="0" dirty="0">
                          <a:latin typeface="Calibri" panose="020F0502020204030204" pitchFamily="34" charset="0"/>
                        </a:rPr>
                        <a:t> b</a:t>
                      </a:r>
                      <a:endParaRPr lang="en-IN" dirty="0">
                        <a:latin typeface="Calibri" panose="020F0502020204030204" pitchFamily="34" charset="0"/>
                      </a:endParaRPr>
                    </a:p>
                  </a:txBody>
                  <a:tcPr/>
                </a:tc>
                <a:tc>
                  <a:txBody>
                    <a:bodyPr/>
                    <a:lstStyle/>
                    <a:p>
                      <a:r>
                        <a:rPr lang="en-IN" dirty="0">
                          <a:latin typeface="Calibri" panose="020F0502020204030204" pitchFamily="34" charset="0"/>
                        </a:rPr>
                        <a:t>295.3 b</a:t>
                      </a: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1813323142"/>
                  </a:ext>
                </a:extLst>
              </a:tr>
              <a:tr h="370840">
                <a:tc>
                  <a:txBody>
                    <a:bodyPr/>
                    <a:lstStyle/>
                    <a:p>
                      <a:r>
                        <a:rPr lang="en-IN" b="1" dirty="0">
                          <a:latin typeface="Calibri" panose="020F0502020204030204" pitchFamily="34" charset="0"/>
                        </a:rPr>
                        <a:t>Federal Stimulus</a:t>
                      </a:r>
                      <a:r>
                        <a:rPr lang="en-IN" b="1" baseline="0" dirty="0">
                          <a:latin typeface="Calibri" panose="020F0502020204030204" pitchFamily="34" charset="0"/>
                        </a:rPr>
                        <a:t> Act</a:t>
                      </a:r>
                      <a:endParaRPr lang="en-IN" b="1" dirty="0">
                        <a:latin typeface="Calibri" panose="020F0502020204030204" pitchFamily="34" charset="0"/>
                      </a:endParaRPr>
                    </a:p>
                  </a:txBody>
                  <a:tcPr/>
                </a:tc>
                <a:tc>
                  <a:txBody>
                    <a:bodyPr/>
                    <a:lstStyle/>
                    <a:p>
                      <a:r>
                        <a:rPr lang="en-IN" b="1" baseline="0" dirty="0">
                          <a:latin typeface="Calibri" panose="020F0502020204030204" pitchFamily="34" charset="0"/>
                        </a:rPr>
                        <a:t>$1.2 </a:t>
                      </a:r>
                      <a:r>
                        <a:rPr lang="en-IN" b="1" baseline="0" dirty="0" smtClean="0">
                          <a:latin typeface="Calibri" panose="020F0502020204030204" pitchFamily="34" charset="0"/>
                        </a:rPr>
                        <a:t>trillion</a:t>
                      </a:r>
                      <a:endParaRPr lang="en-IN" b="1" dirty="0">
                        <a:latin typeface="Calibri" panose="020F0502020204030204" pitchFamily="34" charset="0"/>
                      </a:endParaRPr>
                    </a:p>
                  </a:txBody>
                  <a:tcPr/>
                </a:tc>
                <a:tc>
                  <a:txBody>
                    <a:bodyPr/>
                    <a:lstStyle/>
                    <a:p>
                      <a:r>
                        <a:rPr lang="en-IN" b="1" dirty="0">
                          <a:latin typeface="Calibri" panose="020F0502020204030204" pitchFamily="34" charset="0"/>
                        </a:rPr>
                        <a:t>$577.8 billion</a:t>
                      </a:r>
                    </a:p>
                  </a:txBody>
                  <a:tcPr/>
                </a:tc>
                <a:tc>
                  <a:txBody>
                    <a:bodyPr/>
                    <a:lstStyle/>
                    <a:p>
                      <a:r>
                        <a:rPr lang="en-IN" b="1" dirty="0">
                          <a:latin typeface="Calibri" panose="020F0502020204030204" pitchFamily="34" charset="0"/>
                        </a:rPr>
                        <a:t>Programs designed to save or create jobs</a:t>
                      </a:r>
                    </a:p>
                  </a:txBody>
                  <a:tcPr/>
                </a:tc>
                <a:extLst>
                  <a:ext uri="{0D108BD9-81ED-4DB2-BD59-A6C34878D82A}">
                    <a16:rowId xmlns:a16="http://schemas.microsoft.com/office/drawing/2014/main" val="1901964956"/>
                  </a:ext>
                </a:extLst>
              </a:tr>
              <a:tr h="370840">
                <a:tc>
                  <a:txBody>
                    <a:bodyPr/>
                    <a:lstStyle/>
                    <a:p>
                      <a:r>
                        <a:rPr lang="en-IN" dirty="0">
                          <a:latin typeface="Calibri" panose="020F0502020204030204" pitchFamily="34" charset="0"/>
                        </a:rPr>
                        <a:t>Economic </a:t>
                      </a:r>
                      <a:r>
                        <a:rPr lang="en-IN" b="0" dirty="0">
                          <a:latin typeface="Calibri" panose="020F0502020204030204" pitchFamily="34" charset="0"/>
                        </a:rPr>
                        <a:t>Stimulus Act</a:t>
                      </a:r>
                    </a:p>
                  </a:txBody>
                  <a:tcPr/>
                </a:tc>
                <a:tc>
                  <a:txBody>
                    <a:bodyPr/>
                    <a:lstStyle/>
                    <a:p>
                      <a:r>
                        <a:rPr lang="en-IN" dirty="0">
                          <a:latin typeface="Calibri" panose="020F0502020204030204" pitchFamily="34" charset="0"/>
                        </a:rPr>
                        <a:t>168.0 b</a:t>
                      </a:r>
                    </a:p>
                  </a:txBody>
                  <a:tcPr/>
                </a:tc>
                <a:tc>
                  <a:txBody>
                    <a:bodyPr/>
                    <a:lstStyle/>
                    <a:p>
                      <a:r>
                        <a:rPr lang="en-IN" dirty="0">
                          <a:latin typeface="Calibri" panose="020F0502020204030204" pitchFamily="34" charset="0"/>
                        </a:rPr>
                        <a:t>168.0 b</a:t>
                      </a: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3982626072"/>
                  </a:ext>
                </a:extLst>
              </a:tr>
              <a:tr h="370840">
                <a:tc>
                  <a:txBody>
                    <a:bodyPr/>
                    <a:lstStyle/>
                    <a:p>
                      <a:r>
                        <a:rPr lang="en-IN" dirty="0">
                          <a:latin typeface="Calibri" panose="020F0502020204030204" pitchFamily="34" charset="0"/>
                        </a:rPr>
                        <a:t>Student loan guarantees</a:t>
                      </a:r>
                    </a:p>
                  </a:txBody>
                  <a:tcPr/>
                </a:tc>
                <a:tc>
                  <a:txBody>
                    <a:bodyPr/>
                    <a:lstStyle/>
                    <a:p>
                      <a:r>
                        <a:rPr lang="en-IN" dirty="0">
                          <a:latin typeface="Calibri" panose="020F0502020204030204" pitchFamily="34" charset="0"/>
                        </a:rPr>
                        <a:t>195.0</a:t>
                      </a:r>
                      <a:r>
                        <a:rPr lang="en-IN" baseline="0" dirty="0">
                          <a:latin typeface="Calibri" panose="020F0502020204030204" pitchFamily="34" charset="0"/>
                        </a:rPr>
                        <a:t> b</a:t>
                      </a:r>
                      <a:endParaRPr lang="en-IN" dirty="0">
                        <a:latin typeface="Calibri" panose="020F0502020204030204" pitchFamily="34" charset="0"/>
                      </a:endParaRPr>
                    </a:p>
                  </a:txBody>
                  <a:tcPr/>
                </a:tc>
                <a:tc>
                  <a:txBody>
                    <a:bodyPr/>
                    <a:lstStyle/>
                    <a:p>
                      <a:r>
                        <a:rPr lang="en-IN" dirty="0">
                          <a:latin typeface="Calibri" panose="020F0502020204030204" pitchFamily="34" charset="0"/>
                        </a:rPr>
                        <a:t>32.6 b</a:t>
                      </a: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2887542762"/>
                  </a:ext>
                </a:extLst>
              </a:tr>
              <a:tr h="370840">
                <a:tc>
                  <a:txBody>
                    <a:bodyPr/>
                    <a:lstStyle/>
                    <a:p>
                      <a:r>
                        <a:rPr lang="en-IN" baseline="0" dirty="0">
                          <a:latin typeface="Calibri" panose="020F0502020204030204" pitchFamily="34" charset="0"/>
                        </a:rPr>
                        <a:t>American Recovery and reinvestment Act</a:t>
                      </a:r>
                    </a:p>
                  </a:txBody>
                  <a:tcPr/>
                </a:tc>
                <a:tc>
                  <a:txBody>
                    <a:bodyPr/>
                    <a:lstStyle/>
                    <a:p>
                      <a:r>
                        <a:rPr lang="en-IN" dirty="0">
                          <a:latin typeface="Calibri" panose="020F0502020204030204" pitchFamily="34" charset="0"/>
                        </a:rPr>
                        <a:t>787.2</a:t>
                      </a:r>
                      <a:r>
                        <a:rPr lang="en-IN" baseline="0" dirty="0">
                          <a:latin typeface="Calibri" panose="020F0502020204030204" pitchFamily="34" charset="0"/>
                        </a:rPr>
                        <a:t> b</a:t>
                      </a:r>
                      <a:endParaRPr lang="en-IN" dirty="0">
                        <a:latin typeface="Calibri" panose="020F0502020204030204" pitchFamily="34" charset="0"/>
                      </a:endParaRPr>
                    </a:p>
                  </a:txBody>
                  <a:tcPr/>
                </a:tc>
                <a:tc>
                  <a:txBody>
                    <a:bodyPr/>
                    <a:lstStyle/>
                    <a:p>
                      <a:r>
                        <a:rPr lang="en-IN" dirty="0">
                          <a:latin typeface="Calibri" panose="020F0502020204030204" pitchFamily="34" charset="0"/>
                        </a:rPr>
                        <a:t>358.2</a:t>
                      </a:r>
                      <a:r>
                        <a:rPr lang="en-IN" baseline="0" dirty="0">
                          <a:latin typeface="Calibri" panose="020F0502020204030204" pitchFamily="34" charset="0"/>
                        </a:rPr>
                        <a:t> b</a:t>
                      </a:r>
                      <a:endParaRPr lang="en-IN" dirty="0">
                        <a:latin typeface="Calibri" panose="020F0502020204030204" pitchFamily="34" charset="0"/>
                      </a:endParaRP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3393027013"/>
                  </a:ext>
                </a:extLst>
              </a:tr>
            </a:tbl>
          </a:graphicData>
        </a:graphic>
      </p:graphicFrame>
      <p:sp>
        <p:nvSpPr>
          <p:cNvPr id="2" name="Slide Number Placeholder 1"/>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36</a:t>
            </a:fld>
            <a:endParaRPr lang="en-US" altLang="en-US"/>
          </a:p>
        </p:txBody>
      </p:sp>
    </p:spTree>
    <p:extLst>
      <p:ext uri="{BB962C8B-B14F-4D97-AF65-F5344CB8AC3E}">
        <p14:creationId xmlns:p14="http://schemas.microsoft.com/office/powerpoint/2010/main" val="12946492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57574"/>
            <a:ext cx="7543800" cy="799452"/>
          </a:xfrm>
        </p:spPr>
        <p:txBody>
          <a:bodyPr/>
          <a:lstStyle/>
          <a:p>
            <a:r>
              <a:rPr lang="el-GR" altLang="en-US" sz="3500" dirty="0"/>
              <a:t>Παράρτημα</a:t>
            </a:r>
            <a:r>
              <a:rPr lang="en-US" altLang="en-US" sz="3500" dirty="0"/>
              <a:t>: </a:t>
            </a:r>
            <a:r>
              <a:rPr lang="el-GR" altLang="en-US" sz="3500" dirty="0"/>
              <a:t>Κυβερνητικό Σχέδιο Διάσωσης </a:t>
            </a:r>
            <a:r>
              <a:rPr lang="en-US" altLang="en-US" sz="1000" b="0" dirty="0"/>
              <a:t>14</a:t>
            </a:r>
            <a:endParaRPr lang="en-IN" sz="1000" b="0" dirty="0"/>
          </a:p>
        </p:txBody>
      </p:sp>
      <p:graphicFrame>
        <p:nvGraphicFramePr>
          <p:cNvPr id="6" name="Table 5"/>
          <p:cNvGraphicFramePr>
            <a:graphicFrameLocks noGrp="1"/>
          </p:cNvGraphicFramePr>
          <p:nvPr>
            <p:extLst>
              <p:ext uri="{D42A27DB-BD31-4B8C-83A1-F6EECF244321}">
                <p14:modId xmlns:p14="http://schemas.microsoft.com/office/powerpoint/2010/main" val="280675994"/>
              </p:ext>
            </p:extLst>
          </p:nvPr>
        </p:nvGraphicFramePr>
        <p:xfrm>
          <a:off x="420305" y="1820508"/>
          <a:ext cx="8483063" cy="4318000"/>
        </p:xfrm>
        <a:graphic>
          <a:graphicData uri="http://schemas.openxmlformats.org/drawingml/2006/table">
            <a:tbl>
              <a:tblPr firstRow="1" bandRow="1">
                <a:tableStyleId>{5C22544A-7EE6-4342-B048-85BDC9FD1C3A}</a:tableStyleId>
              </a:tblPr>
              <a:tblGrid>
                <a:gridCol w="1584960">
                  <a:extLst>
                    <a:ext uri="{9D8B030D-6E8A-4147-A177-3AD203B41FA5}">
                      <a16:colId xmlns:a16="http://schemas.microsoft.com/office/drawing/2014/main" val="724088200"/>
                    </a:ext>
                  </a:extLst>
                </a:gridCol>
                <a:gridCol w="1463040">
                  <a:extLst>
                    <a:ext uri="{9D8B030D-6E8A-4147-A177-3AD203B41FA5}">
                      <a16:colId xmlns:a16="http://schemas.microsoft.com/office/drawing/2014/main" val="3183828032"/>
                    </a:ext>
                  </a:extLst>
                </a:gridCol>
                <a:gridCol w="1524000">
                  <a:extLst>
                    <a:ext uri="{9D8B030D-6E8A-4147-A177-3AD203B41FA5}">
                      <a16:colId xmlns:a16="http://schemas.microsoft.com/office/drawing/2014/main" val="854689108"/>
                    </a:ext>
                  </a:extLst>
                </a:gridCol>
                <a:gridCol w="3911063">
                  <a:extLst>
                    <a:ext uri="{9D8B030D-6E8A-4147-A177-3AD203B41FA5}">
                      <a16:colId xmlns:a16="http://schemas.microsoft.com/office/drawing/2014/main" val="1569740413"/>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latin typeface="Calibri" panose="020F0502020204030204" pitchFamily="34" charset="0"/>
                        </a:rPr>
                        <a:t>Program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latin typeface="Calibri" panose="020F0502020204030204" pitchFamily="34" charset="0"/>
                        </a:rPr>
                        <a:t>Committed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latin typeface="Calibri" panose="020F0502020204030204" pitchFamily="34" charset="0"/>
                        </a:rPr>
                        <a:t>Invested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latin typeface="Calibri" panose="020F0502020204030204" pitchFamily="34" charset="0"/>
                        </a:rPr>
                        <a:t>Description</a:t>
                      </a:r>
                    </a:p>
                  </a:txBody>
                  <a:tcPr/>
                </a:tc>
                <a:extLst>
                  <a:ext uri="{0D108BD9-81ED-4DB2-BD59-A6C34878D82A}">
                    <a16:rowId xmlns:a16="http://schemas.microsoft.com/office/drawing/2014/main" val="2025413852"/>
                  </a:ext>
                </a:extLst>
              </a:tr>
              <a:tr h="370840">
                <a:tc>
                  <a:txBody>
                    <a:bodyPr/>
                    <a:lstStyle/>
                    <a:p>
                      <a:r>
                        <a:rPr lang="en-IN" sz="1800" b="1" i="0" u="none" strike="noStrike" kern="1200" baseline="0" dirty="0">
                          <a:solidFill>
                            <a:schemeClr val="dk1"/>
                          </a:solidFill>
                          <a:latin typeface="Calibri" panose="020F0502020204030204" pitchFamily="34" charset="0"/>
                          <a:ea typeface="+mn-ea"/>
                          <a:cs typeface="+mn-cs"/>
                        </a:rPr>
                        <a:t>American International Group</a:t>
                      </a:r>
                      <a:endParaRPr lang="en-IN" sz="1800" b="0" i="0" u="none" strike="noStrike" kern="1200" baseline="0" dirty="0">
                        <a:solidFill>
                          <a:schemeClr val="dk1"/>
                        </a:solidFill>
                        <a:latin typeface="Calibri" panose="020F0502020204030204" pitchFamily="34" charset="0"/>
                        <a:ea typeface="+mn-ea"/>
                        <a:cs typeface="+mn-cs"/>
                      </a:endParaRPr>
                    </a:p>
                  </a:txBody>
                  <a:tcPr/>
                </a:tc>
                <a:tc>
                  <a:txBody>
                    <a:bodyPr/>
                    <a:lstStyle/>
                    <a:p>
                      <a:r>
                        <a:rPr lang="en-IN" sz="1800" b="1" i="0" u="none" strike="noStrike" kern="1200" baseline="0" dirty="0">
                          <a:solidFill>
                            <a:schemeClr val="dk1"/>
                          </a:solidFill>
                          <a:latin typeface="Calibri" panose="020F0502020204030204" pitchFamily="34" charset="0"/>
                          <a:ea typeface="+mn-ea"/>
                          <a:cs typeface="+mn-cs"/>
                        </a:rPr>
                        <a:t>$182.0 billion</a:t>
                      </a:r>
                      <a:r>
                        <a:rPr lang="en-IN" sz="1800" b="0" i="0" u="none" strike="noStrike" kern="1200" baseline="0" dirty="0">
                          <a:solidFill>
                            <a:schemeClr val="dk1"/>
                          </a:solidFill>
                          <a:latin typeface="Calibri" panose="020F0502020204030204" pitchFamily="34" charset="0"/>
                          <a:ea typeface="+mn-ea"/>
                          <a:cs typeface="+mn-cs"/>
                        </a:rPr>
                        <a:t>  	</a:t>
                      </a:r>
                    </a:p>
                    <a:p>
                      <a:endParaRPr lang="en-IN" dirty="0">
                        <a:latin typeface="Calibri" panose="020F0502020204030204" pitchFamily="34" charset="0"/>
                      </a:endParaRPr>
                    </a:p>
                  </a:txBody>
                  <a:tcPr/>
                </a:tc>
                <a:tc>
                  <a:txBody>
                    <a:bodyPr/>
                    <a:lstStyle/>
                    <a:p>
                      <a:r>
                        <a:rPr lang="en-IN" sz="1800" b="1" i="0" u="none" strike="noStrike" kern="1200" baseline="0" dirty="0">
                          <a:solidFill>
                            <a:schemeClr val="dk1"/>
                          </a:solidFill>
                          <a:latin typeface="Calibri" panose="020F0502020204030204" pitchFamily="34" charset="0"/>
                          <a:ea typeface="+mn-ea"/>
                          <a:cs typeface="+mn-cs"/>
                        </a:rPr>
                        <a:t>$ 127.4 billion</a:t>
                      </a:r>
                      <a:r>
                        <a:rPr lang="en-IN" sz="1800" b="0" i="0" u="none" strike="noStrike" kern="1200" baseline="0" dirty="0">
                          <a:solidFill>
                            <a:schemeClr val="dk1"/>
                          </a:solidFill>
                          <a:latin typeface="Calibri" panose="020F0502020204030204" pitchFamily="34" charset="0"/>
                          <a:ea typeface="+mn-ea"/>
                          <a:cs typeface="+mn-cs"/>
                        </a:rPr>
                        <a:t>  	</a:t>
                      </a:r>
                    </a:p>
                  </a:txBody>
                  <a:tcPr/>
                </a:tc>
                <a:tc>
                  <a:txBody>
                    <a:bodyPr/>
                    <a:lstStyle/>
                    <a:p>
                      <a:r>
                        <a:rPr lang="en-IN" sz="1800" b="1" i="0" u="none" strike="noStrike" kern="1200" baseline="0" dirty="0">
                          <a:solidFill>
                            <a:schemeClr val="dk1"/>
                          </a:solidFill>
                          <a:latin typeface="Calibri" panose="020F0502020204030204" pitchFamily="34" charset="0"/>
                          <a:ea typeface="+mn-ea"/>
                          <a:cs typeface="+mn-cs"/>
                        </a:rPr>
                        <a:t>Bailout to help A</a:t>
                      </a:r>
                      <a:r>
                        <a:rPr lang="en-IN" sz="100" b="1" i="0" u="none" strike="noStrike" kern="1200" baseline="0" dirty="0">
                          <a:solidFill>
                            <a:schemeClr val="dk1"/>
                          </a:solidFill>
                          <a:latin typeface="Calibri" panose="020F0502020204030204" pitchFamily="34" charset="0"/>
                          <a:ea typeface="+mn-ea"/>
                          <a:cs typeface="+mn-cs"/>
                        </a:rPr>
                        <a:t> </a:t>
                      </a:r>
                      <a:r>
                        <a:rPr lang="en-IN" sz="1800" b="1" i="0" u="none" strike="noStrike" kern="1200" baseline="0" dirty="0">
                          <a:solidFill>
                            <a:schemeClr val="dk1"/>
                          </a:solidFill>
                          <a:latin typeface="Calibri" panose="020F0502020204030204" pitchFamily="34" charset="0"/>
                          <a:ea typeface="+mn-ea"/>
                          <a:cs typeface="+mn-cs"/>
                        </a:rPr>
                        <a:t>I</a:t>
                      </a:r>
                      <a:r>
                        <a:rPr lang="en-IN" sz="100" b="1" i="0" u="none" strike="noStrike" kern="1200" baseline="0" dirty="0">
                          <a:solidFill>
                            <a:schemeClr val="dk1"/>
                          </a:solidFill>
                          <a:latin typeface="Calibri" panose="020F0502020204030204" pitchFamily="34" charset="0"/>
                          <a:ea typeface="+mn-ea"/>
                          <a:cs typeface="+mn-cs"/>
                        </a:rPr>
                        <a:t> </a:t>
                      </a:r>
                      <a:r>
                        <a:rPr lang="en-IN" sz="1800" b="1" i="0" u="none" strike="noStrike" kern="1200" baseline="0" dirty="0">
                          <a:solidFill>
                            <a:schemeClr val="dk1"/>
                          </a:solidFill>
                          <a:latin typeface="Calibri" panose="020F0502020204030204" pitchFamily="34" charset="0"/>
                          <a:ea typeface="+mn-ea"/>
                          <a:cs typeface="+mn-cs"/>
                        </a:rPr>
                        <a:t>G through restructuring and to get rid of toxic assets</a:t>
                      </a:r>
                      <a:endParaRPr lang="en-IN" sz="1800" b="0" i="0" u="none" strike="noStrike" kern="1200" baseline="0" dirty="0">
                        <a:solidFill>
                          <a:schemeClr val="dk1"/>
                        </a:solidFill>
                        <a:latin typeface="Calibri" panose="020F0502020204030204" pitchFamily="34" charset="0"/>
                        <a:ea typeface="+mn-ea"/>
                        <a:cs typeface="+mn-cs"/>
                      </a:endParaRPr>
                    </a:p>
                  </a:txBody>
                  <a:tcPr/>
                </a:tc>
                <a:extLst>
                  <a:ext uri="{0D108BD9-81ED-4DB2-BD59-A6C34878D82A}">
                    <a16:rowId xmlns:a16="http://schemas.microsoft.com/office/drawing/2014/main" val="3904964434"/>
                  </a:ext>
                </a:extLst>
              </a:tr>
              <a:tr h="370840">
                <a:tc>
                  <a:txBody>
                    <a:bodyPr/>
                    <a:lstStyle/>
                    <a:p>
                      <a:r>
                        <a:rPr lang="en-IN" sz="1800" b="0" i="0" u="none" strike="noStrike" kern="1200" baseline="0" dirty="0">
                          <a:solidFill>
                            <a:schemeClr val="dk1"/>
                          </a:solidFill>
                          <a:latin typeface="Calibri" panose="020F0502020204030204" pitchFamily="34" charset="0"/>
                          <a:ea typeface="+mn-ea"/>
                          <a:cs typeface="+mn-cs"/>
                        </a:rPr>
                        <a:t>Asset purchases</a:t>
                      </a:r>
                    </a:p>
                  </a:txBody>
                  <a:tcPr/>
                </a:tc>
                <a:tc>
                  <a:txBody>
                    <a:bodyPr/>
                    <a:lstStyle/>
                    <a:p>
                      <a:r>
                        <a:rPr lang="en-IN" sz="1800" b="0" i="0" u="none" strike="noStrike" kern="1200" baseline="0" dirty="0">
                          <a:solidFill>
                            <a:schemeClr val="dk1"/>
                          </a:solidFill>
                          <a:latin typeface="Calibri" panose="020F0502020204030204" pitchFamily="34" charset="0"/>
                          <a:ea typeface="+mn-ea"/>
                          <a:cs typeface="+mn-cs"/>
                        </a:rPr>
                        <a:t>52.0 billion </a:t>
                      </a:r>
                    </a:p>
                  </a:txBody>
                  <a:tcPr/>
                </a:tc>
                <a:tc>
                  <a:txBody>
                    <a:bodyPr/>
                    <a:lstStyle/>
                    <a:p>
                      <a:r>
                        <a:rPr lang="en-IN" sz="1800" b="0" i="0" u="none" strike="noStrike" kern="1200" baseline="0" dirty="0">
                          <a:solidFill>
                            <a:schemeClr val="dk1"/>
                          </a:solidFill>
                          <a:latin typeface="Calibri" panose="020F0502020204030204" pitchFamily="34" charset="0"/>
                          <a:ea typeface="+mn-ea"/>
                          <a:cs typeface="+mn-cs"/>
                        </a:rPr>
                        <a:t>  38.6 billion</a:t>
                      </a: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836788231"/>
                  </a:ext>
                </a:extLst>
              </a:tr>
              <a:tr h="370840">
                <a:tc>
                  <a:txBody>
                    <a:bodyPr/>
                    <a:lstStyle/>
                    <a:p>
                      <a:r>
                        <a:rPr lang="en-IN" sz="1800" b="0" i="0" u="none" strike="noStrike" kern="1200" baseline="0" dirty="0">
                          <a:solidFill>
                            <a:schemeClr val="dk1"/>
                          </a:solidFill>
                          <a:latin typeface="Calibri" panose="020F0502020204030204" pitchFamily="34" charset="0"/>
                          <a:ea typeface="+mn-ea"/>
                          <a:cs typeface="+mn-cs"/>
                        </a:rPr>
                        <a:t>Bridge loan</a:t>
                      </a:r>
                    </a:p>
                  </a:txBody>
                  <a:tcPr/>
                </a:tc>
                <a:tc>
                  <a:txBody>
                    <a:bodyPr/>
                    <a:lstStyle/>
                    <a:p>
                      <a:r>
                        <a:rPr lang="en-IN" sz="1800" b="0" i="0" u="none" strike="noStrike" kern="1200" baseline="0" dirty="0">
                          <a:solidFill>
                            <a:schemeClr val="dk1"/>
                          </a:solidFill>
                          <a:latin typeface="Calibri" panose="020F0502020204030204" pitchFamily="34" charset="0"/>
                          <a:ea typeface="+mn-ea"/>
                          <a:cs typeface="+mn-cs"/>
                        </a:rPr>
                        <a:t>25.0 billion</a:t>
                      </a:r>
                    </a:p>
                  </a:txBody>
                  <a:tcPr/>
                </a:tc>
                <a:tc>
                  <a:txBody>
                    <a:bodyPr/>
                    <a:lstStyle/>
                    <a:p>
                      <a:r>
                        <a:rPr lang="en-IN" sz="1800" b="0" i="0" u="none" strike="noStrike" kern="1200" baseline="0" dirty="0">
                          <a:solidFill>
                            <a:schemeClr val="dk1"/>
                          </a:solidFill>
                          <a:latin typeface="Calibri" panose="020F0502020204030204" pitchFamily="34" charset="0"/>
                          <a:ea typeface="+mn-ea"/>
                          <a:cs typeface="+mn-cs"/>
                        </a:rPr>
                        <a:t>  44.0 billion</a:t>
                      </a:r>
                    </a:p>
                  </a:txBody>
                  <a:tcPr/>
                </a:tc>
                <a:tc>
                  <a:txBody>
                    <a:bodyPr/>
                    <a:lstStyle/>
                    <a:p>
                      <a:endParaRPr lang="en-IN">
                        <a:latin typeface="Calibri" panose="020F0502020204030204" pitchFamily="34" charset="0"/>
                      </a:endParaRPr>
                    </a:p>
                  </a:txBody>
                  <a:tcPr/>
                </a:tc>
                <a:extLst>
                  <a:ext uri="{0D108BD9-81ED-4DB2-BD59-A6C34878D82A}">
                    <a16:rowId xmlns:a16="http://schemas.microsoft.com/office/drawing/2014/main" val="2669989861"/>
                  </a:ext>
                </a:extLst>
              </a:tr>
              <a:tr h="370840">
                <a:tc>
                  <a:txBody>
                    <a:bodyPr/>
                    <a:lstStyle/>
                    <a:p>
                      <a:r>
                        <a:rPr lang="en-IN" sz="1800" b="0" i="0" u="none" strike="noStrike" kern="1200" baseline="0" dirty="0">
                          <a:solidFill>
                            <a:schemeClr val="dk1"/>
                          </a:solidFill>
                          <a:latin typeface="Calibri" panose="020F0502020204030204" pitchFamily="34" charset="0"/>
                          <a:ea typeface="+mn-ea"/>
                          <a:cs typeface="+mn-cs"/>
                        </a:rPr>
                        <a:t>T</a:t>
                      </a:r>
                      <a:r>
                        <a:rPr lang="en-IN" sz="100" b="0" i="0" u="none" strike="noStrike" kern="1200" baseline="0" dirty="0">
                          <a:solidFill>
                            <a:schemeClr val="dk1"/>
                          </a:solidFill>
                          <a:latin typeface="Calibri" panose="020F0502020204030204" pitchFamily="34" charset="0"/>
                          <a:ea typeface="+mn-ea"/>
                          <a:cs typeface="+mn-cs"/>
                        </a:rPr>
                        <a:t> </a:t>
                      </a:r>
                      <a:r>
                        <a:rPr lang="en-IN" sz="1800" b="0" i="0" u="none" strike="noStrike" kern="1200" baseline="0" dirty="0">
                          <a:solidFill>
                            <a:schemeClr val="dk1"/>
                          </a:solidFill>
                          <a:latin typeface="Calibri" panose="020F0502020204030204" pitchFamily="34" charset="0"/>
                          <a:ea typeface="+mn-ea"/>
                          <a:cs typeface="+mn-cs"/>
                        </a:rPr>
                        <a:t>A</a:t>
                      </a:r>
                      <a:r>
                        <a:rPr lang="en-IN" sz="100" b="0" i="0" u="none" strike="noStrike" kern="1200" baseline="0" dirty="0">
                          <a:solidFill>
                            <a:schemeClr val="dk1"/>
                          </a:solidFill>
                          <a:latin typeface="Calibri" panose="020F0502020204030204" pitchFamily="34" charset="0"/>
                          <a:ea typeface="+mn-ea"/>
                          <a:cs typeface="+mn-cs"/>
                        </a:rPr>
                        <a:t> </a:t>
                      </a:r>
                      <a:r>
                        <a:rPr lang="en-IN" sz="1800" b="0" i="0" u="none" strike="noStrike" kern="1200" baseline="0" dirty="0">
                          <a:solidFill>
                            <a:schemeClr val="dk1"/>
                          </a:solidFill>
                          <a:latin typeface="Calibri" panose="020F0502020204030204" pitchFamily="34" charset="0"/>
                          <a:ea typeface="+mn-ea"/>
                          <a:cs typeface="+mn-cs"/>
                        </a:rPr>
                        <a:t>R</a:t>
                      </a:r>
                      <a:r>
                        <a:rPr lang="en-IN" sz="100" b="0" i="0" u="none" strike="noStrike" kern="1200" baseline="0" dirty="0">
                          <a:solidFill>
                            <a:schemeClr val="dk1"/>
                          </a:solidFill>
                          <a:latin typeface="Calibri" panose="020F0502020204030204" pitchFamily="34" charset="0"/>
                          <a:ea typeface="+mn-ea"/>
                          <a:cs typeface="+mn-cs"/>
                        </a:rPr>
                        <a:t> </a:t>
                      </a:r>
                      <a:r>
                        <a:rPr lang="en-IN" sz="1800" b="0" i="0" u="none" strike="noStrike" kern="1200" baseline="0" dirty="0">
                          <a:solidFill>
                            <a:schemeClr val="dk1"/>
                          </a:solidFill>
                          <a:latin typeface="Calibri" panose="020F0502020204030204" pitchFamily="34" charset="0"/>
                          <a:ea typeface="+mn-ea"/>
                          <a:cs typeface="+mn-cs"/>
                        </a:rPr>
                        <a:t>P investment</a:t>
                      </a:r>
                    </a:p>
                  </a:txBody>
                  <a:tcPr/>
                </a:tc>
                <a:tc>
                  <a:txBody>
                    <a:bodyPr/>
                    <a:lstStyle/>
                    <a:p>
                      <a:r>
                        <a:rPr lang="en-IN" sz="1800" b="0" i="0" u="none" strike="noStrike" kern="1200" baseline="0" dirty="0">
                          <a:solidFill>
                            <a:schemeClr val="dk1"/>
                          </a:solidFill>
                          <a:latin typeface="Calibri" panose="020F0502020204030204" pitchFamily="34" charset="0"/>
                          <a:ea typeface="+mn-ea"/>
                          <a:cs typeface="+mn-cs"/>
                        </a:rPr>
                        <a:t>70.0 billion</a:t>
                      </a:r>
                    </a:p>
                  </a:txBody>
                  <a:tcPr/>
                </a:tc>
                <a:tc>
                  <a:txBody>
                    <a:bodyPr/>
                    <a:lstStyle/>
                    <a:p>
                      <a:r>
                        <a:rPr lang="en-IN" sz="1800" b="0" i="0" u="none" strike="noStrike" kern="1200" baseline="0" dirty="0">
                          <a:solidFill>
                            <a:schemeClr val="dk1"/>
                          </a:solidFill>
                          <a:latin typeface="Calibri" panose="020F0502020204030204" pitchFamily="34" charset="0"/>
                          <a:ea typeface="+mn-ea"/>
                          <a:cs typeface="+mn-cs"/>
                        </a:rPr>
                        <a:t>  44.8 billion</a:t>
                      </a:r>
                    </a:p>
                  </a:txBody>
                  <a:tcPr/>
                </a:tc>
                <a:tc>
                  <a:txBody>
                    <a:bodyPr/>
                    <a:lstStyle/>
                    <a:p>
                      <a:endParaRPr lang="en-IN">
                        <a:latin typeface="Calibri" panose="020F0502020204030204" pitchFamily="34" charset="0"/>
                      </a:endParaRPr>
                    </a:p>
                  </a:txBody>
                  <a:tcPr/>
                </a:tc>
                <a:extLst>
                  <a:ext uri="{0D108BD9-81ED-4DB2-BD59-A6C34878D82A}">
                    <a16:rowId xmlns:a16="http://schemas.microsoft.com/office/drawing/2014/main" val="2910072765"/>
                  </a:ext>
                </a:extLst>
              </a:tr>
              <a:tr h="370840">
                <a:tc>
                  <a:txBody>
                    <a:bodyPr/>
                    <a:lstStyle/>
                    <a:p>
                      <a:r>
                        <a:rPr lang="en-IN" sz="1800" b="1" i="0" u="none" strike="noStrike" kern="1200" baseline="0" dirty="0">
                          <a:solidFill>
                            <a:schemeClr val="dk1"/>
                          </a:solidFill>
                          <a:latin typeface="Calibri" panose="020F0502020204030204" pitchFamily="34" charset="0"/>
                          <a:ea typeface="+mn-ea"/>
                          <a:cs typeface="+mn-cs"/>
                        </a:rPr>
                        <a:t>F</a:t>
                      </a:r>
                      <a:r>
                        <a:rPr lang="en-IN" sz="100" b="1" i="0" u="none" strike="noStrike" kern="1200" baseline="0" dirty="0">
                          <a:solidFill>
                            <a:schemeClr val="dk1"/>
                          </a:solidFill>
                          <a:latin typeface="Calibri" panose="020F0502020204030204" pitchFamily="34" charset="0"/>
                          <a:ea typeface="+mn-ea"/>
                          <a:cs typeface="+mn-cs"/>
                        </a:rPr>
                        <a:t> </a:t>
                      </a:r>
                      <a:r>
                        <a:rPr lang="en-IN" sz="1800" b="1" i="0" u="none" strike="noStrike" kern="1200" baseline="0" dirty="0">
                          <a:solidFill>
                            <a:schemeClr val="dk1"/>
                          </a:solidFill>
                          <a:latin typeface="Calibri" panose="020F0502020204030204" pitchFamily="34" charset="0"/>
                          <a:ea typeface="+mn-ea"/>
                          <a:cs typeface="+mn-cs"/>
                        </a:rPr>
                        <a:t>D</a:t>
                      </a:r>
                      <a:r>
                        <a:rPr lang="en-IN" sz="100" b="1" i="0" u="none" strike="noStrike" kern="1200" baseline="0" dirty="0">
                          <a:solidFill>
                            <a:schemeClr val="dk1"/>
                          </a:solidFill>
                          <a:latin typeface="Calibri" panose="020F0502020204030204" pitchFamily="34" charset="0"/>
                          <a:ea typeface="+mn-ea"/>
                          <a:cs typeface="+mn-cs"/>
                        </a:rPr>
                        <a:t> </a:t>
                      </a:r>
                      <a:r>
                        <a:rPr lang="en-IN" sz="1800" b="1" i="0" u="none" strike="noStrike" kern="1200" baseline="0" dirty="0">
                          <a:solidFill>
                            <a:schemeClr val="dk1"/>
                          </a:solidFill>
                          <a:latin typeface="Calibri" panose="020F0502020204030204" pitchFamily="34" charset="0"/>
                          <a:ea typeface="+mn-ea"/>
                          <a:cs typeface="+mn-cs"/>
                        </a:rPr>
                        <a:t>I</a:t>
                      </a:r>
                      <a:r>
                        <a:rPr lang="en-IN" sz="100" b="1" i="0" u="none" strike="noStrike" kern="1200" baseline="0" dirty="0">
                          <a:solidFill>
                            <a:schemeClr val="dk1"/>
                          </a:solidFill>
                          <a:latin typeface="Calibri" panose="020F0502020204030204" pitchFamily="34" charset="0"/>
                          <a:ea typeface="+mn-ea"/>
                          <a:cs typeface="+mn-cs"/>
                        </a:rPr>
                        <a:t> </a:t>
                      </a:r>
                      <a:r>
                        <a:rPr lang="en-IN" sz="1800" b="1" i="0" u="none" strike="noStrike" kern="1200" baseline="0" dirty="0">
                          <a:solidFill>
                            <a:schemeClr val="dk1"/>
                          </a:solidFill>
                          <a:latin typeface="Calibri" panose="020F0502020204030204" pitchFamily="34" charset="0"/>
                          <a:ea typeface="+mn-ea"/>
                          <a:cs typeface="+mn-cs"/>
                        </a:rPr>
                        <a:t>C Bank Takeovers</a:t>
                      </a:r>
                      <a:endParaRPr lang="en-IN" sz="1800" b="0" i="0" u="none" strike="noStrike" kern="1200" baseline="0" dirty="0">
                        <a:solidFill>
                          <a:schemeClr val="dk1"/>
                        </a:solidFill>
                        <a:latin typeface="Calibri" panose="020F0502020204030204" pitchFamily="34" charset="0"/>
                        <a:ea typeface="+mn-ea"/>
                        <a:cs typeface="+mn-cs"/>
                      </a:endParaRPr>
                    </a:p>
                  </a:txBody>
                  <a:tcPr/>
                </a:tc>
                <a:tc>
                  <a:txBody>
                    <a:bodyPr/>
                    <a:lstStyle/>
                    <a:p>
                      <a:r>
                        <a:rPr lang="en-IN" sz="1800" b="1" i="0" u="none" strike="noStrike" kern="1200" baseline="0" dirty="0">
                          <a:solidFill>
                            <a:schemeClr val="dk1"/>
                          </a:solidFill>
                          <a:latin typeface="Calibri" panose="020F0502020204030204" pitchFamily="34" charset="0"/>
                          <a:ea typeface="+mn-ea"/>
                          <a:cs typeface="+mn-cs"/>
                        </a:rPr>
                        <a:t>$  45.4 billion</a:t>
                      </a:r>
                      <a:r>
                        <a:rPr lang="en-IN" sz="1800" b="0" i="0" u="none" strike="noStrike" kern="1200" baseline="0" dirty="0">
                          <a:solidFill>
                            <a:schemeClr val="dk1"/>
                          </a:solidFill>
                          <a:latin typeface="Calibri" panose="020F0502020204030204" pitchFamily="34" charset="0"/>
                          <a:ea typeface="+mn-ea"/>
                          <a:cs typeface="+mn-cs"/>
                        </a:rPr>
                        <a:t> </a:t>
                      </a:r>
                    </a:p>
                  </a:txBody>
                  <a:tcPr/>
                </a:tc>
                <a:tc>
                  <a:txBody>
                    <a:bodyPr/>
                    <a:lstStyle/>
                    <a:p>
                      <a:r>
                        <a:rPr lang="en-IN" sz="1800" b="1" i="0" u="none" strike="noStrike" kern="1200" baseline="0" dirty="0">
                          <a:solidFill>
                            <a:schemeClr val="dk1"/>
                          </a:solidFill>
                          <a:latin typeface="Calibri" panose="020F0502020204030204" pitchFamily="34" charset="0"/>
                          <a:ea typeface="+mn-ea"/>
                          <a:cs typeface="+mn-cs"/>
                        </a:rPr>
                        <a:t>$ 45.4 billion</a:t>
                      </a:r>
                      <a:endParaRPr lang="en-IN" sz="1800" b="0" i="0" u="none" strike="noStrike" kern="1200" baseline="0" dirty="0">
                        <a:solidFill>
                          <a:schemeClr val="dk1"/>
                        </a:solidFill>
                        <a:latin typeface="Calibri" panose="020F0502020204030204" pitchFamily="34" charset="0"/>
                        <a:ea typeface="+mn-ea"/>
                        <a:cs typeface="+mn-cs"/>
                      </a:endParaRPr>
                    </a:p>
                  </a:txBody>
                  <a:tcPr/>
                </a:tc>
                <a:tc>
                  <a:txBody>
                    <a:bodyPr/>
                    <a:lstStyle/>
                    <a:p>
                      <a:r>
                        <a:rPr lang="en-IN" sz="1800" b="1" i="0" u="none" strike="noStrike" kern="1200" baseline="0" dirty="0">
                          <a:solidFill>
                            <a:schemeClr val="dk1"/>
                          </a:solidFill>
                          <a:latin typeface="Calibri" panose="020F0502020204030204" pitchFamily="34" charset="0"/>
                          <a:ea typeface="+mn-ea"/>
                          <a:cs typeface="+mn-cs"/>
                        </a:rPr>
                        <a:t>Cost to F</a:t>
                      </a:r>
                      <a:r>
                        <a:rPr lang="en-IN" sz="100" b="1" i="0" u="none" strike="noStrike" kern="1200" baseline="0" dirty="0">
                          <a:solidFill>
                            <a:schemeClr val="dk1"/>
                          </a:solidFill>
                          <a:latin typeface="Calibri" panose="020F0502020204030204" pitchFamily="34" charset="0"/>
                          <a:ea typeface="+mn-ea"/>
                          <a:cs typeface="+mn-cs"/>
                        </a:rPr>
                        <a:t> </a:t>
                      </a:r>
                      <a:r>
                        <a:rPr lang="en-IN" sz="1800" b="1" i="0" u="none" strike="noStrike" kern="1200" baseline="0" dirty="0">
                          <a:solidFill>
                            <a:schemeClr val="dk1"/>
                          </a:solidFill>
                          <a:latin typeface="Calibri" panose="020F0502020204030204" pitchFamily="34" charset="0"/>
                          <a:ea typeface="+mn-ea"/>
                          <a:cs typeface="+mn-cs"/>
                        </a:rPr>
                        <a:t>D</a:t>
                      </a:r>
                      <a:r>
                        <a:rPr lang="en-IN" sz="100" b="1" i="0" u="none" strike="noStrike" kern="1200" baseline="0" dirty="0">
                          <a:solidFill>
                            <a:schemeClr val="dk1"/>
                          </a:solidFill>
                          <a:latin typeface="Calibri" panose="020F0502020204030204" pitchFamily="34" charset="0"/>
                          <a:ea typeface="+mn-ea"/>
                          <a:cs typeface="+mn-cs"/>
                        </a:rPr>
                        <a:t> </a:t>
                      </a:r>
                      <a:r>
                        <a:rPr lang="en-IN" sz="1800" b="1" i="0" u="none" strike="noStrike" kern="1200" baseline="0" dirty="0">
                          <a:solidFill>
                            <a:schemeClr val="dk1"/>
                          </a:solidFill>
                          <a:latin typeface="Calibri" panose="020F0502020204030204" pitchFamily="34" charset="0"/>
                          <a:ea typeface="+mn-ea"/>
                          <a:cs typeface="+mn-cs"/>
                        </a:rPr>
                        <a:t>I</a:t>
                      </a:r>
                      <a:r>
                        <a:rPr lang="en-IN" sz="100" b="1" i="0" u="none" strike="noStrike" kern="1200" baseline="0" dirty="0">
                          <a:solidFill>
                            <a:schemeClr val="dk1"/>
                          </a:solidFill>
                          <a:latin typeface="Calibri" panose="020F0502020204030204" pitchFamily="34" charset="0"/>
                          <a:ea typeface="+mn-ea"/>
                          <a:cs typeface="+mn-cs"/>
                        </a:rPr>
                        <a:t> </a:t>
                      </a:r>
                      <a:r>
                        <a:rPr lang="en-IN" sz="1800" b="1" i="0" u="none" strike="noStrike" kern="1200" baseline="0" dirty="0">
                          <a:solidFill>
                            <a:schemeClr val="dk1"/>
                          </a:solidFill>
                          <a:latin typeface="Calibri" panose="020F0502020204030204" pitchFamily="34" charset="0"/>
                          <a:ea typeface="+mn-ea"/>
                          <a:cs typeface="+mn-cs"/>
                        </a:rPr>
                        <a:t>C to fund deposit losses on bank failures</a:t>
                      </a:r>
                      <a:endParaRPr lang="en-IN" sz="1800" b="0" i="0" u="none" strike="noStrike" kern="1200" baseline="0" dirty="0">
                        <a:solidFill>
                          <a:schemeClr val="dk1"/>
                        </a:solidFill>
                        <a:latin typeface="Calibri" panose="020F0502020204030204" pitchFamily="34" charset="0"/>
                        <a:ea typeface="+mn-ea"/>
                        <a:cs typeface="+mn-cs"/>
                      </a:endParaRPr>
                    </a:p>
                  </a:txBody>
                  <a:tcPr/>
                </a:tc>
                <a:extLst>
                  <a:ext uri="{0D108BD9-81ED-4DB2-BD59-A6C34878D82A}">
                    <a16:rowId xmlns:a16="http://schemas.microsoft.com/office/drawing/2014/main" val="613832126"/>
                  </a:ext>
                </a:extLst>
              </a:tr>
              <a:tr h="370840">
                <a:tc>
                  <a:txBody>
                    <a:bodyPr/>
                    <a:lstStyle/>
                    <a:p>
                      <a:r>
                        <a:rPr lang="en-IN" sz="1800" b="0" i="0" u="none" strike="noStrike" kern="1200" baseline="0" dirty="0">
                          <a:solidFill>
                            <a:schemeClr val="dk1"/>
                          </a:solidFill>
                          <a:latin typeface="Calibri" panose="020F0502020204030204" pitchFamily="34" charset="0"/>
                          <a:ea typeface="+mn-ea"/>
                          <a:cs typeface="+mn-cs"/>
                        </a:rPr>
                        <a:t>2008 failures</a:t>
                      </a:r>
                    </a:p>
                  </a:txBody>
                  <a:tcPr/>
                </a:tc>
                <a:tc>
                  <a:txBody>
                    <a:bodyPr/>
                    <a:lstStyle/>
                    <a:p>
                      <a:pPr algn="l"/>
                      <a:r>
                        <a:rPr lang="en-IN" sz="1800" b="0" i="0" u="none" strike="noStrike" kern="1200" baseline="0" dirty="0">
                          <a:solidFill>
                            <a:schemeClr val="dk1"/>
                          </a:solidFill>
                          <a:latin typeface="Calibri" panose="020F0502020204030204" pitchFamily="34" charset="0"/>
                          <a:ea typeface="+mn-ea"/>
                          <a:cs typeface="+mn-cs"/>
                        </a:rPr>
                        <a:t> 17.6 billion</a:t>
                      </a:r>
                    </a:p>
                  </a:txBody>
                  <a:tcPr/>
                </a:tc>
                <a:tc>
                  <a:txBody>
                    <a:bodyPr/>
                    <a:lstStyle/>
                    <a:p>
                      <a:pPr algn="l"/>
                      <a:r>
                        <a:rPr lang="en-IN" sz="1800" b="0" i="0" u="none" strike="noStrike" kern="1200" baseline="0" dirty="0">
                          <a:solidFill>
                            <a:schemeClr val="dk1"/>
                          </a:solidFill>
                          <a:latin typeface="Calibri" panose="020F0502020204030204" pitchFamily="34" charset="0"/>
                          <a:ea typeface="+mn-ea"/>
                          <a:cs typeface="+mn-cs"/>
                        </a:rPr>
                        <a:t>  17.6 billion</a:t>
                      </a: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4173027955"/>
                  </a:ext>
                </a:extLst>
              </a:tr>
              <a:tr h="370840">
                <a:tc>
                  <a:txBody>
                    <a:bodyPr/>
                    <a:lstStyle/>
                    <a:p>
                      <a:r>
                        <a:rPr lang="en-IN" sz="1800" b="0" i="0" u="none" strike="noStrike" kern="1200" baseline="0" dirty="0">
                          <a:solidFill>
                            <a:schemeClr val="dk1"/>
                          </a:solidFill>
                          <a:latin typeface="Calibri" panose="020F0502020204030204" pitchFamily="34" charset="0"/>
                          <a:ea typeface="+mn-ea"/>
                          <a:cs typeface="+mn-cs"/>
                        </a:rPr>
                        <a:t>2009 failures</a:t>
                      </a:r>
                    </a:p>
                  </a:txBody>
                  <a:tcPr/>
                </a:tc>
                <a:tc>
                  <a:txBody>
                    <a:bodyPr/>
                    <a:lstStyle/>
                    <a:p>
                      <a:pPr algn="l"/>
                      <a:r>
                        <a:rPr lang="en-IN" sz="1800" b="0" i="0" u="none" strike="noStrike" kern="1200" baseline="0" dirty="0">
                          <a:solidFill>
                            <a:schemeClr val="dk1"/>
                          </a:solidFill>
                          <a:latin typeface="Calibri" panose="020F0502020204030204" pitchFamily="34" charset="0"/>
                          <a:ea typeface="+mn-ea"/>
                          <a:cs typeface="+mn-cs"/>
                        </a:rPr>
                        <a:t> 27.8 billion</a:t>
                      </a:r>
                    </a:p>
                  </a:txBody>
                  <a:tcPr/>
                </a:tc>
                <a:tc>
                  <a:txBody>
                    <a:bodyPr/>
                    <a:lstStyle/>
                    <a:p>
                      <a:pPr algn="l"/>
                      <a:r>
                        <a:rPr lang="en-IN" sz="1800" b="0" i="0" u="none" strike="noStrike" kern="1200" baseline="0" dirty="0">
                          <a:solidFill>
                            <a:schemeClr val="dk1"/>
                          </a:solidFill>
                          <a:latin typeface="Calibri" panose="020F0502020204030204" pitchFamily="34" charset="0"/>
                          <a:ea typeface="+mn-ea"/>
                          <a:cs typeface="+mn-cs"/>
                        </a:rPr>
                        <a:t>  27.8 billion</a:t>
                      </a: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329149815"/>
                  </a:ext>
                </a:extLst>
              </a:tr>
            </a:tbl>
          </a:graphicData>
        </a:graphic>
      </p:graphicFrame>
      <p:sp>
        <p:nvSpPr>
          <p:cNvPr id="2" name="Slide Number Placeholder 1"/>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37</a:t>
            </a:fld>
            <a:endParaRPr lang="en-US" altLang="en-US"/>
          </a:p>
        </p:txBody>
      </p:sp>
    </p:spTree>
    <p:extLst>
      <p:ext uri="{BB962C8B-B14F-4D97-AF65-F5344CB8AC3E}">
        <p14:creationId xmlns:p14="http://schemas.microsoft.com/office/powerpoint/2010/main" val="14243993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57574"/>
            <a:ext cx="7543800" cy="799452"/>
          </a:xfrm>
        </p:spPr>
        <p:txBody>
          <a:bodyPr/>
          <a:lstStyle/>
          <a:p>
            <a:r>
              <a:rPr lang="el-GR" altLang="en-US" sz="3500" dirty="0"/>
              <a:t>Παράρτημα</a:t>
            </a:r>
            <a:r>
              <a:rPr lang="en-US" altLang="en-US" sz="3500" dirty="0"/>
              <a:t>: </a:t>
            </a:r>
            <a:r>
              <a:rPr lang="el-GR" altLang="en-US" sz="3500" dirty="0"/>
              <a:t>Κυβερνητικό Σχέδιο Διάσωσης </a:t>
            </a:r>
            <a:r>
              <a:rPr lang="en-US" altLang="en-US" sz="1000" b="0" dirty="0"/>
              <a:t>1</a:t>
            </a:r>
            <a:endParaRPr lang="en-IN" sz="1000" b="0" dirty="0"/>
          </a:p>
        </p:txBody>
      </p:sp>
      <p:graphicFrame>
        <p:nvGraphicFramePr>
          <p:cNvPr id="6" name="Table 5"/>
          <p:cNvGraphicFramePr>
            <a:graphicFrameLocks noGrp="1"/>
          </p:cNvGraphicFramePr>
          <p:nvPr>
            <p:extLst>
              <p:ext uri="{D42A27DB-BD31-4B8C-83A1-F6EECF244321}">
                <p14:modId xmlns:p14="http://schemas.microsoft.com/office/powerpoint/2010/main" val="4043559493"/>
              </p:ext>
            </p:extLst>
          </p:nvPr>
        </p:nvGraphicFramePr>
        <p:xfrm>
          <a:off x="420305" y="2407646"/>
          <a:ext cx="8483063" cy="2565400"/>
        </p:xfrm>
        <a:graphic>
          <a:graphicData uri="http://schemas.openxmlformats.org/drawingml/2006/table">
            <a:tbl>
              <a:tblPr firstRow="1" bandRow="1">
                <a:tableStyleId>{5C22544A-7EE6-4342-B048-85BDC9FD1C3A}</a:tableStyleId>
              </a:tblPr>
              <a:tblGrid>
                <a:gridCol w="2727156">
                  <a:extLst>
                    <a:ext uri="{9D8B030D-6E8A-4147-A177-3AD203B41FA5}">
                      <a16:colId xmlns:a16="http://schemas.microsoft.com/office/drawing/2014/main" val="724088200"/>
                    </a:ext>
                  </a:extLst>
                </a:gridCol>
                <a:gridCol w="1511166">
                  <a:extLst>
                    <a:ext uri="{9D8B030D-6E8A-4147-A177-3AD203B41FA5}">
                      <a16:colId xmlns:a16="http://schemas.microsoft.com/office/drawing/2014/main" val="3183828032"/>
                    </a:ext>
                  </a:extLst>
                </a:gridCol>
                <a:gridCol w="1607419">
                  <a:extLst>
                    <a:ext uri="{9D8B030D-6E8A-4147-A177-3AD203B41FA5}">
                      <a16:colId xmlns:a16="http://schemas.microsoft.com/office/drawing/2014/main" val="854689108"/>
                    </a:ext>
                  </a:extLst>
                </a:gridCol>
                <a:gridCol w="2637322">
                  <a:extLst>
                    <a:ext uri="{9D8B030D-6E8A-4147-A177-3AD203B41FA5}">
                      <a16:colId xmlns:a16="http://schemas.microsoft.com/office/drawing/2014/main" val="1569740413"/>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latin typeface="Calibri" panose="020F0502020204030204" pitchFamily="34" charset="0"/>
                        </a:rPr>
                        <a:t>Program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latin typeface="Calibri" panose="020F0502020204030204" pitchFamily="34" charset="0"/>
                        </a:rPr>
                        <a:t>Committed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latin typeface="Calibri" panose="020F0502020204030204" pitchFamily="34" charset="0"/>
                        </a:rPr>
                        <a:t>Invested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latin typeface="Calibri" panose="020F0502020204030204" pitchFamily="34" charset="0"/>
                        </a:rPr>
                        <a:t>Description</a:t>
                      </a:r>
                    </a:p>
                  </a:txBody>
                  <a:tcPr/>
                </a:tc>
                <a:extLst>
                  <a:ext uri="{0D108BD9-81ED-4DB2-BD59-A6C34878D82A}">
                    <a16:rowId xmlns:a16="http://schemas.microsoft.com/office/drawing/2014/main" val="2025413852"/>
                  </a:ext>
                </a:extLst>
              </a:tr>
              <a:tr h="370840">
                <a:tc>
                  <a:txBody>
                    <a:bodyPr/>
                    <a:lstStyle/>
                    <a:p>
                      <a:r>
                        <a:rPr lang="en-IN" sz="1800" b="1" i="0" u="none" strike="noStrike" kern="1200" baseline="0" dirty="0">
                          <a:solidFill>
                            <a:schemeClr val="dk1"/>
                          </a:solidFill>
                          <a:latin typeface="Calibri" panose="020F0502020204030204" pitchFamily="34" charset="0"/>
                          <a:ea typeface="+mn-ea"/>
                          <a:cs typeface="+mn-cs"/>
                        </a:rPr>
                        <a:t>Other Financial Initiatives</a:t>
                      </a:r>
                      <a:endParaRPr lang="en-IN" sz="1800" b="0" i="0" u="none" strike="noStrike" kern="1200" baseline="0" dirty="0">
                        <a:solidFill>
                          <a:schemeClr val="dk1"/>
                        </a:solidFill>
                        <a:latin typeface="Calibri" panose="020F0502020204030204" pitchFamily="34" charset="0"/>
                        <a:ea typeface="+mn-ea"/>
                        <a:cs typeface="+mn-cs"/>
                      </a:endParaRPr>
                    </a:p>
                  </a:txBody>
                  <a:tcPr/>
                </a:tc>
                <a:tc>
                  <a:txBody>
                    <a:bodyPr/>
                    <a:lstStyle/>
                    <a:p>
                      <a:r>
                        <a:rPr lang="en-IN" sz="1800" b="1" i="0" u="none" strike="noStrike" kern="1200" baseline="0" dirty="0">
                          <a:solidFill>
                            <a:schemeClr val="dk1"/>
                          </a:solidFill>
                          <a:latin typeface="Calibri" panose="020F0502020204030204" pitchFamily="34" charset="0"/>
                          <a:ea typeface="+mn-ea"/>
                          <a:cs typeface="+mn-cs"/>
                        </a:rPr>
                        <a:t>$   1.7 trillion</a:t>
                      </a:r>
                      <a:endParaRPr lang="en-IN" sz="1800" b="0" i="0" u="none" strike="noStrike" kern="1200" baseline="0" dirty="0">
                        <a:solidFill>
                          <a:schemeClr val="dk1"/>
                        </a:solidFill>
                        <a:latin typeface="Calibri" panose="020F0502020204030204" pitchFamily="34" charset="0"/>
                        <a:ea typeface="+mn-ea"/>
                        <a:cs typeface="+mn-cs"/>
                      </a:endParaRPr>
                    </a:p>
                  </a:txBody>
                  <a:tcPr/>
                </a:tc>
                <a:tc>
                  <a:txBody>
                    <a:bodyPr/>
                    <a:lstStyle/>
                    <a:p>
                      <a:r>
                        <a:rPr lang="en-IN" sz="1800" b="1" i="0" u="none" strike="noStrike" kern="1200" baseline="0" dirty="0">
                          <a:solidFill>
                            <a:schemeClr val="dk1"/>
                          </a:solidFill>
                          <a:latin typeface="Calibri" panose="020F0502020204030204" pitchFamily="34" charset="0"/>
                          <a:ea typeface="+mn-ea"/>
                          <a:cs typeface="+mn-cs"/>
                        </a:rPr>
                        <a:t>$ 366.4 billion</a:t>
                      </a:r>
                      <a:r>
                        <a:rPr lang="en-IN" sz="1800" b="0" i="0" u="none" strike="noStrike" kern="1200" baseline="0" dirty="0">
                          <a:solidFill>
                            <a:schemeClr val="dk1"/>
                          </a:solidFill>
                          <a:latin typeface="Calibri" panose="020F0502020204030204" pitchFamily="34" charset="0"/>
                          <a:ea typeface="+mn-ea"/>
                          <a:cs typeface="+mn-cs"/>
                        </a:rPr>
                        <a:t> 	</a:t>
                      </a:r>
                    </a:p>
                  </a:txBody>
                  <a:tcPr/>
                </a:tc>
                <a:tc>
                  <a:txBody>
                    <a:bodyPr/>
                    <a:lstStyle/>
                    <a:p>
                      <a:r>
                        <a:rPr lang="en-IN" sz="1800" b="1" i="0" u="none" strike="noStrike" kern="1200" baseline="0" dirty="0">
                          <a:solidFill>
                            <a:schemeClr val="dk1"/>
                          </a:solidFill>
                          <a:latin typeface="Calibri" panose="020F0502020204030204" pitchFamily="34" charset="0"/>
                          <a:ea typeface="+mn-ea"/>
                          <a:cs typeface="+mn-cs"/>
                        </a:rPr>
                        <a:t>Other programs designed to rescue the financial sector</a:t>
                      </a:r>
                      <a:endParaRPr lang="en-IN" sz="1800" b="0" i="0" u="none" strike="noStrike" kern="1200" baseline="0" dirty="0">
                        <a:solidFill>
                          <a:schemeClr val="dk1"/>
                        </a:solidFill>
                        <a:latin typeface="Calibri" panose="020F0502020204030204" pitchFamily="34" charset="0"/>
                        <a:ea typeface="+mn-ea"/>
                        <a:cs typeface="+mn-cs"/>
                      </a:endParaRPr>
                    </a:p>
                  </a:txBody>
                  <a:tcPr/>
                </a:tc>
                <a:extLst>
                  <a:ext uri="{0D108BD9-81ED-4DB2-BD59-A6C34878D82A}">
                    <a16:rowId xmlns:a16="http://schemas.microsoft.com/office/drawing/2014/main" val="3904964434"/>
                  </a:ext>
                </a:extLst>
              </a:tr>
              <a:tr h="370840">
                <a:tc>
                  <a:txBody>
                    <a:bodyPr/>
                    <a:lstStyle/>
                    <a:p>
                      <a:r>
                        <a:rPr lang="en-IN" sz="1800" b="0" i="0" u="none" strike="noStrike" kern="1200" baseline="0" dirty="0">
                          <a:solidFill>
                            <a:schemeClr val="dk1"/>
                          </a:solidFill>
                          <a:latin typeface="Calibri" panose="020F0502020204030204" pitchFamily="34" charset="0"/>
                          <a:ea typeface="+mn-ea"/>
                          <a:cs typeface="+mn-cs"/>
                        </a:rPr>
                        <a:t>N</a:t>
                      </a:r>
                      <a:r>
                        <a:rPr lang="en-IN" sz="100" b="0" i="0" u="none" strike="noStrike" kern="1200" baseline="0" dirty="0">
                          <a:solidFill>
                            <a:schemeClr val="dk1"/>
                          </a:solidFill>
                          <a:latin typeface="Calibri" panose="020F0502020204030204" pitchFamily="34" charset="0"/>
                          <a:ea typeface="+mn-ea"/>
                          <a:cs typeface="+mn-cs"/>
                        </a:rPr>
                        <a:t> </a:t>
                      </a:r>
                      <a:r>
                        <a:rPr lang="en-IN" sz="1800" b="0" i="0" u="none" strike="noStrike" kern="1200" baseline="0" dirty="0">
                          <a:solidFill>
                            <a:schemeClr val="dk1"/>
                          </a:solidFill>
                          <a:latin typeface="Calibri" panose="020F0502020204030204" pitchFamily="34" charset="0"/>
                          <a:ea typeface="+mn-ea"/>
                          <a:cs typeface="+mn-cs"/>
                        </a:rPr>
                        <a:t>C</a:t>
                      </a:r>
                      <a:r>
                        <a:rPr lang="en-IN" sz="100" b="0" i="0" u="none" strike="noStrike" kern="1200" baseline="0" dirty="0">
                          <a:solidFill>
                            <a:schemeClr val="dk1"/>
                          </a:solidFill>
                          <a:latin typeface="Calibri" panose="020F0502020204030204" pitchFamily="34" charset="0"/>
                          <a:ea typeface="+mn-ea"/>
                          <a:cs typeface="+mn-cs"/>
                        </a:rPr>
                        <a:t> </a:t>
                      </a:r>
                      <a:r>
                        <a:rPr lang="en-IN" sz="1800" b="0" i="0" u="none" strike="noStrike" kern="1200" baseline="0" dirty="0">
                          <a:solidFill>
                            <a:schemeClr val="dk1"/>
                          </a:solidFill>
                          <a:latin typeface="Calibri" panose="020F0502020204030204" pitchFamily="34" charset="0"/>
                          <a:ea typeface="+mn-ea"/>
                          <a:cs typeface="+mn-cs"/>
                        </a:rPr>
                        <a:t>U</a:t>
                      </a:r>
                      <a:r>
                        <a:rPr lang="en-IN" sz="100" b="0" i="0" u="none" strike="noStrike" kern="1200" baseline="0" dirty="0">
                          <a:solidFill>
                            <a:schemeClr val="dk1"/>
                          </a:solidFill>
                          <a:latin typeface="Calibri" panose="020F0502020204030204" pitchFamily="34" charset="0"/>
                          <a:ea typeface="+mn-ea"/>
                          <a:cs typeface="+mn-cs"/>
                        </a:rPr>
                        <a:t> </a:t>
                      </a:r>
                      <a:r>
                        <a:rPr lang="en-IN" sz="1800" b="0" i="0" u="none" strike="noStrike" kern="1200" baseline="0" dirty="0">
                          <a:solidFill>
                            <a:schemeClr val="dk1"/>
                          </a:solidFill>
                          <a:latin typeface="Calibri" panose="020F0502020204030204" pitchFamily="34" charset="0"/>
                          <a:ea typeface="+mn-ea"/>
                          <a:cs typeface="+mn-cs"/>
                        </a:rPr>
                        <a:t>A bailout of U.S. Central Credit Union</a:t>
                      </a:r>
                    </a:p>
                  </a:txBody>
                  <a:tcPr/>
                </a:tc>
                <a:tc>
                  <a:txBody>
                    <a:bodyPr/>
                    <a:lstStyle/>
                    <a:p>
                      <a:r>
                        <a:rPr lang="en-IN" sz="1800" b="0" i="0" u="none" strike="noStrike" kern="1200" baseline="0" dirty="0">
                          <a:solidFill>
                            <a:schemeClr val="dk1"/>
                          </a:solidFill>
                          <a:latin typeface="Calibri" panose="020F0502020204030204" pitchFamily="34" charset="0"/>
                          <a:ea typeface="+mn-ea"/>
                          <a:cs typeface="+mn-cs"/>
                        </a:rPr>
                        <a:t> 57.0 billion  </a:t>
                      </a:r>
                    </a:p>
                  </a:txBody>
                  <a:tcPr/>
                </a:tc>
                <a:tc>
                  <a:txBody>
                    <a:bodyPr/>
                    <a:lstStyle/>
                    <a:p>
                      <a:r>
                        <a:rPr lang="en-IN" sz="1800" b="0" i="0" u="none" strike="noStrike" kern="1200" baseline="0" dirty="0">
                          <a:solidFill>
                            <a:schemeClr val="dk1"/>
                          </a:solidFill>
                          <a:latin typeface="Calibri" panose="020F0502020204030204" pitchFamily="34" charset="0"/>
                          <a:ea typeface="+mn-ea"/>
                          <a:cs typeface="+mn-cs"/>
                        </a:rPr>
                        <a:t> 57.0 billion</a:t>
                      </a: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836788231"/>
                  </a:ext>
                </a:extLst>
              </a:tr>
              <a:tr h="370840">
                <a:tc>
                  <a:txBody>
                    <a:bodyPr/>
                    <a:lstStyle/>
                    <a:p>
                      <a:r>
                        <a:rPr lang="en-IN" sz="1800" b="0" i="0" u="none" strike="noStrike" kern="1200" baseline="0" dirty="0">
                          <a:solidFill>
                            <a:schemeClr val="dk1"/>
                          </a:solidFill>
                          <a:latin typeface="Calibri" panose="020F0502020204030204" pitchFamily="34" charset="0"/>
                          <a:ea typeface="+mn-ea"/>
                          <a:cs typeface="+mn-cs"/>
                        </a:rPr>
                        <a:t>Temporary Liquidity Guarantee Program</a:t>
                      </a:r>
                    </a:p>
                  </a:txBody>
                  <a:tcPr/>
                </a:tc>
                <a:tc>
                  <a:txBody>
                    <a:bodyPr/>
                    <a:lstStyle/>
                    <a:p>
                      <a:r>
                        <a:rPr lang="en-IN" sz="1800" b="0" i="0" u="none" strike="noStrike" kern="1200" baseline="0" dirty="0">
                          <a:solidFill>
                            <a:schemeClr val="dk1"/>
                          </a:solidFill>
                          <a:latin typeface="Calibri" panose="020F0502020204030204" pitchFamily="34" charset="0"/>
                          <a:ea typeface="+mn-ea"/>
                          <a:cs typeface="+mn-cs"/>
                        </a:rPr>
                        <a:t>1.5 trillion</a:t>
                      </a:r>
                    </a:p>
                  </a:txBody>
                  <a:tcPr/>
                </a:tc>
                <a:tc>
                  <a:txBody>
                    <a:bodyPr/>
                    <a:lstStyle/>
                    <a:p>
                      <a:r>
                        <a:rPr lang="en-IN" sz="1800" b="0" i="0" u="none" strike="noStrike" kern="1200" baseline="0" dirty="0">
                          <a:solidFill>
                            <a:schemeClr val="dk1"/>
                          </a:solidFill>
                          <a:latin typeface="Calibri" panose="020F0502020204030204" pitchFamily="34" charset="0"/>
                          <a:ea typeface="+mn-ea"/>
                          <a:cs typeface="+mn-cs"/>
                        </a:rPr>
                        <a:t>  308.4 billion</a:t>
                      </a: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2669989861"/>
                  </a:ext>
                </a:extLst>
              </a:tr>
            </a:tbl>
          </a:graphicData>
        </a:graphic>
      </p:graphicFrame>
      <p:sp>
        <p:nvSpPr>
          <p:cNvPr id="2" name="Slide Number Placeholder 1"/>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38</a:t>
            </a:fld>
            <a:endParaRPr lang="en-US" altLang="en-US"/>
          </a:p>
        </p:txBody>
      </p:sp>
    </p:spTree>
    <p:extLst>
      <p:ext uri="{BB962C8B-B14F-4D97-AF65-F5344CB8AC3E}">
        <p14:creationId xmlns:p14="http://schemas.microsoft.com/office/powerpoint/2010/main" val="42867939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57574"/>
            <a:ext cx="7543800" cy="799452"/>
          </a:xfrm>
        </p:spPr>
        <p:txBody>
          <a:bodyPr/>
          <a:lstStyle/>
          <a:p>
            <a:r>
              <a:rPr lang="el-GR" altLang="en-US" sz="3500" dirty="0"/>
              <a:t>Παράρτημα</a:t>
            </a:r>
            <a:r>
              <a:rPr lang="en-US" altLang="en-US" sz="3500" dirty="0"/>
              <a:t>: </a:t>
            </a:r>
            <a:r>
              <a:rPr lang="el-GR" altLang="en-US" sz="3500" dirty="0"/>
              <a:t>Κυβερνητικό Σχέδιο Διάσωσης </a:t>
            </a:r>
            <a:r>
              <a:rPr lang="en-US" altLang="en-US" sz="1000" b="0" dirty="0"/>
              <a:t>1</a:t>
            </a:r>
            <a:endParaRPr lang="en-IN" sz="1000" b="0" dirty="0"/>
          </a:p>
        </p:txBody>
      </p:sp>
      <p:graphicFrame>
        <p:nvGraphicFramePr>
          <p:cNvPr id="4" name="Table 3"/>
          <p:cNvGraphicFramePr>
            <a:graphicFrameLocks noGrp="1"/>
          </p:cNvGraphicFramePr>
          <p:nvPr>
            <p:extLst>
              <p:ext uri="{D42A27DB-BD31-4B8C-83A1-F6EECF244321}">
                <p14:modId xmlns:p14="http://schemas.microsoft.com/office/powerpoint/2010/main" val="982638250"/>
              </p:ext>
            </p:extLst>
          </p:nvPr>
        </p:nvGraphicFramePr>
        <p:xfrm>
          <a:off x="431442" y="2401842"/>
          <a:ext cx="8483063" cy="2941320"/>
        </p:xfrm>
        <a:graphic>
          <a:graphicData uri="http://schemas.openxmlformats.org/drawingml/2006/table">
            <a:tbl>
              <a:tblPr firstRow="1" bandRow="1">
                <a:tableStyleId>{5C22544A-7EE6-4342-B048-85BDC9FD1C3A}</a:tableStyleId>
              </a:tblPr>
              <a:tblGrid>
                <a:gridCol w="2727156">
                  <a:extLst>
                    <a:ext uri="{9D8B030D-6E8A-4147-A177-3AD203B41FA5}">
                      <a16:colId xmlns:a16="http://schemas.microsoft.com/office/drawing/2014/main" val="3418665762"/>
                    </a:ext>
                  </a:extLst>
                </a:gridCol>
                <a:gridCol w="1511166">
                  <a:extLst>
                    <a:ext uri="{9D8B030D-6E8A-4147-A177-3AD203B41FA5}">
                      <a16:colId xmlns:a16="http://schemas.microsoft.com/office/drawing/2014/main" val="1719466589"/>
                    </a:ext>
                  </a:extLst>
                </a:gridCol>
                <a:gridCol w="1607419">
                  <a:extLst>
                    <a:ext uri="{9D8B030D-6E8A-4147-A177-3AD203B41FA5}">
                      <a16:colId xmlns:a16="http://schemas.microsoft.com/office/drawing/2014/main" val="2048606371"/>
                    </a:ext>
                  </a:extLst>
                </a:gridCol>
                <a:gridCol w="2637322">
                  <a:extLst>
                    <a:ext uri="{9D8B030D-6E8A-4147-A177-3AD203B41FA5}">
                      <a16:colId xmlns:a16="http://schemas.microsoft.com/office/drawing/2014/main" val="4053174798"/>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latin typeface="Calibri" panose="020F0502020204030204" pitchFamily="34" charset="0"/>
                        </a:rPr>
                        <a:t>Program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latin typeface="Calibri" panose="020F0502020204030204" pitchFamily="34" charset="0"/>
                        </a:rPr>
                        <a:t>Committed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latin typeface="Calibri" panose="020F0502020204030204" pitchFamily="34" charset="0"/>
                        </a:rPr>
                        <a:t>Invested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latin typeface="Calibri" panose="020F0502020204030204" pitchFamily="34" charset="0"/>
                        </a:rPr>
                        <a:t>Description</a:t>
                      </a:r>
                    </a:p>
                  </a:txBody>
                  <a:tcPr/>
                </a:tc>
                <a:extLst>
                  <a:ext uri="{0D108BD9-81ED-4DB2-BD59-A6C34878D82A}">
                    <a16:rowId xmlns:a16="http://schemas.microsoft.com/office/drawing/2014/main" val="2825447490"/>
                  </a:ext>
                </a:extLst>
              </a:tr>
              <a:tr h="370840">
                <a:tc>
                  <a:txBody>
                    <a:bodyPr/>
                    <a:lstStyle/>
                    <a:p>
                      <a:r>
                        <a:rPr lang="en-IN" sz="1800" b="1" i="0" u="none" strike="noStrike" kern="1200" baseline="0" dirty="0">
                          <a:solidFill>
                            <a:schemeClr val="dk1"/>
                          </a:solidFill>
                          <a:latin typeface="Calibri" panose="020F0502020204030204" pitchFamily="34" charset="0"/>
                          <a:ea typeface="+mn-ea"/>
                          <a:cs typeface="+mn-cs"/>
                        </a:rPr>
                        <a:t>Other Housing Initiatives</a:t>
                      </a:r>
                      <a:endParaRPr lang="en-IN" sz="1800" b="0" i="0" u="none" strike="noStrike" kern="1200" baseline="0" dirty="0">
                        <a:solidFill>
                          <a:schemeClr val="dk1"/>
                        </a:solidFill>
                        <a:latin typeface="Calibri" panose="020F0502020204030204" pitchFamily="34" charset="0"/>
                        <a:ea typeface="+mn-ea"/>
                        <a:cs typeface="+mn-cs"/>
                      </a:endParaRPr>
                    </a:p>
                  </a:txBody>
                  <a:tcPr/>
                </a:tc>
                <a:tc>
                  <a:txBody>
                    <a:bodyPr/>
                    <a:lstStyle/>
                    <a:p>
                      <a:r>
                        <a:rPr lang="en-IN" sz="1800" b="1" i="0" u="none" strike="noStrike" kern="1200" baseline="0" dirty="0">
                          <a:solidFill>
                            <a:schemeClr val="dk1"/>
                          </a:solidFill>
                          <a:latin typeface="Calibri" panose="020F0502020204030204" pitchFamily="34" charset="0"/>
                          <a:ea typeface="+mn-ea"/>
                          <a:cs typeface="+mn-cs"/>
                        </a:rPr>
                        <a:t>$</a:t>
                      </a:r>
                      <a:r>
                        <a:rPr lang="en-IN" sz="1800" b="1" i="0" u="none" strike="noStrike" kern="1200" baseline="0" dirty="0" smtClean="0">
                          <a:solidFill>
                            <a:schemeClr val="dk1"/>
                          </a:solidFill>
                          <a:latin typeface="Calibri" panose="020F0502020204030204" pitchFamily="34" charset="0"/>
                          <a:ea typeface="+mn-ea"/>
                          <a:cs typeface="+mn-cs"/>
                        </a:rPr>
                        <a:t>745.0 billion</a:t>
                      </a:r>
                      <a:r>
                        <a:rPr lang="en-IN" sz="1800" b="0" i="0" u="none" strike="noStrike" kern="1200" baseline="0" dirty="0" smtClean="0">
                          <a:solidFill>
                            <a:schemeClr val="dk1"/>
                          </a:solidFill>
                          <a:latin typeface="Calibri" panose="020F0502020204030204" pitchFamily="34" charset="0"/>
                          <a:ea typeface="+mn-ea"/>
                          <a:cs typeface="+mn-cs"/>
                        </a:rPr>
                        <a:t> </a:t>
                      </a:r>
                      <a:endParaRPr lang="en-IN" sz="1800" b="0" i="0" u="none" strike="noStrike" kern="1200" baseline="0" dirty="0">
                        <a:solidFill>
                          <a:schemeClr val="dk1"/>
                        </a:solidFill>
                        <a:latin typeface="Calibri" panose="020F0502020204030204" pitchFamily="34" charset="0"/>
                        <a:ea typeface="+mn-ea"/>
                        <a:cs typeface="+mn-cs"/>
                      </a:endParaRPr>
                    </a:p>
                  </a:txBody>
                  <a:tcPr/>
                </a:tc>
                <a:tc>
                  <a:txBody>
                    <a:bodyPr/>
                    <a:lstStyle/>
                    <a:p>
                      <a:r>
                        <a:rPr lang="en-IN" sz="1800" b="0" i="0" u="none" strike="noStrike" kern="1200" baseline="0" dirty="0">
                          <a:solidFill>
                            <a:schemeClr val="dk1"/>
                          </a:solidFill>
                          <a:latin typeface="Calibri" panose="020F0502020204030204" pitchFamily="34" charset="0"/>
                          <a:ea typeface="+mn-ea"/>
                          <a:cs typeface="+mn-cs"/>
                        </a:rPr>
                        <a:t> </a:t>
                      </a:r>
                      <a:r>
                        <a:rPr lang="en-IN" sz="1800" b="1" i="0" u="none" strike="noStrike" kern="1200" baseline="0" dirty="0">
                          <a:solidFill>
                            <a:schemeClr val="dk1"/>
                          </a:solidFill>
                          <a:latin typeface="Calibri" panose="020F0502020204030204" pitchFamily="34" charset="0"/>
                          <a:ea typeface="+mn-ea"/>
                          <a:cs typeface="+mn-cs"/>
                        </a:rPr>
                        <a:t>$ 130.6 billion</a:t>
                      </a:r>
                      <a:endParaRPr lang="en-IN" sz="1800" b="0" i="0" u="none" strike="noStrike" kern="1200" baseline="0" dirty="0">
                        <a:solidFill>
                          <a:schemeClr val="dk1"/>
                        </a:solidFill>
                        <a:latin typeface="Calibri" panose="020F0502020204030204" pitchFamily="34" charset="0"/>
                        <a:ea typeface="+mn-ea"/>
                        <a:cs typeface="+mn-cs"/>
                      </a:endParaRPr>
                    </a:p>
                  </a:txBody>
                  <a:tcPr/>
                </a:tc>
                <a:tc>
                  <a:txBody>
                    <a:bodyPr/>
                    <a:lstStyle/>
                    <a:p>
                      <a:r>
                        <a:rPr lang="en-IN" sz="1800" b="1" i="0" u="none" strike="noStrike" kern="1200" baseline="0" dirty="0">
                          <a:solidFill>
                            <a:schemeClr val="dk1"/>
                          </a:solidFill>
                          <a:latin typeface="Calibri" panose="020F0502020204030204" pitchFamily="34" charset="0"/>
                          <a:ea typeface="+mn-ea"/>
                          <a:cs typeface="+mn-cs"/>
                        </a:rPr>
                        <a:t>Other programs intended to rescue the housing market and prevent home foreclosures</a:t>
                      </a:r>
                      <a:endParaRPr lang="en-IN" sz="1800" b="0" i="0" u="none" strike="noStrike" kern="1200" baseline="0" dirty="0">
                        <a:solidFill>
                          <a:schemeClr val="dk1"/>
                        </a:solidFill>
                        <a:latin typeface="Calibri" panose="020F0502020204030204" pitchFamily="34" charset="0"/>
                        <a:ea typeface="+mn-ea"/>
                        <a:cs typeface="+mn-cs"/>
                      </a:endParaRPr>
                    </a:p>
                  </a:txBody>
                  <a:tcPr/>
                </a:tc>
                <a:extLst>
                  <a:ext uri="{0D108BD9-81ED-4DB2-BD59-A6C34878D82A}">
                    <a16:rowId xmlns:a16="http://schemas.microsoft.com/office/drawing/2014/main" val="1719859602"/>
                  </a:ext>
                </a:extLst>
              </a:tr>
              <a:tr h="370840">
                <a:tc>
                  <a:txBody>
                    <a:bodyPr/>
                    <a:lstStyle/>
                    <a:p>
                      <a:r>
                        <a:rPr lang="en-IN" sz="1800" b="0" i="0" u="none" strike="noStrike" kern="1200" baseline="0" dirty="0">
                          <a:solidFill>
                            <a:schemeClr val="dk1"/>
                          </a:solidFill>
                          <a:latin typeface="Calibri" panose="020F0502020204030204" pitchFamily="34" charset="0"/>
                          <a:ea typeface="+mn-ea"/>
                          <a:cs typeface="+mn-cs"/>
                        </a:rPr>
                        <a:t>Fannie Mae and Freddie Mac bailout</a:t>
                      </a:r>
                    </a:p>
                  </a:txBody>
                  <a:tcPr/>
                </a:tc>
                <a:tc>
                  <a:txBody>
                    <a:bodyPr/>
                    <a:lstStyle/>
                    <a:p>
                      <a:endParaRPr lang="en-IN" sz="1800" b="0" i="0" u="none" strike="noStrike" kern="1200" baseline="0" dirty="0">
                        <a:solidFill>
                          <a:schemeClr val="dk1"/>
                        </a:solidFill>
                        <a:latin typeface="Calibri" panose="020F0502020204030204" pitchFamily="34" charset="0"/>
                        <a:ea typeface="+mn-ea"/>
                        <a:cs typeface="+mn-cs"/>
                      </a:endParaRPr>
                    </a:p>
                    <a:p>
                      <a:r>
                        <a:rPr lang="en-IN" sz="1800" b="0" i="0" u="none" strike="noStrike" kern="1200" baseline="0" dirty="0">
                          <a:solidFill>
                            <a:schemeClr val="dk1"/>
                          </a:solidFill>
                          <a:latin typeface="Calibri" panose="020F0502020204030204" pitchFamily="34" charset="0"/>
                          <a:ea typeface="+mn-ea"/>
                          <a:cs typeface="+mn-cs"/>
                        </a:rPr>
                        <a:t>400.0 billion</a:t>
                      </a:r>
                    </a:p>
                  </a:txBody>
                  <a:tcPr/>
                </a:tc>
                <a:tc>
                  <a:txBody>
                    <a:bodyPr/>
                    <a:lstStyle/>
                    <a:p>
                      <a:endParaRPr lang="en-IN" sz="1800" b="0" i="0" u="none" strike="noStrike" kern="1200" baseline="0" dirty="0">
                        <a:solidFill>
                          <a:schemeClr val="dk1"/>
                        </a:solidFill>
                        <a:latin typeface="Calibri" panose="020F0502020204030204" pitchFamily="34" charset="0"/>
                        <a:ea typeface="+mn-ea"/>
                        <a:cs typeface="+mn-cs"/>
                      </a:endParaRPr>
                    </a:p>
                    <a:p>
                      <a:r>
                        <a:rPr lang="en-IN" sz="1800" b="0" i="0" u="none" strike="noStrike" kern="1200" baseline="0" dirty="0">
                          <a:solidFill>
                            <a:schemeClr val="dk1"/>
                          </a:solidFill>
                          <a:latin typeface="Calibri" panose="020F0502020204030204" pitchFamily="34" charset="0"/>
                          <a:ea typeface="+mn-ea"/>
                          <a:cs typeface="+mn-cs"/>
                        </a:rPr>
                        <a:t>  110.6 billion</a:t>
                      </a:r>
                    </a:p>
                  </a:txBody>
                  <a:tcPr/>
                </a:tc>
                <a:tc>
                  <a:txBody>
                    <a:bodyPr/>
                    <a:lstStyle/>
                    <a:p>
                      <a:endParaRPr lang="en-IN" sz="1800" b="0" i="0" u="none" strike="noStrike" kern="1200" baseline="0" dirty="0">
                        <a:solidFill>
                          <a:schemeClr val="dk1"/>
                        </a:solidFill>
                        <a:latin typeface="Calibri" panose="020F0502020204030204" pitchFamily="34" charset="0"/>
                        <a:ea typeface="+mn-ea"/>
                        <a:cs typeface="+mn-cs"/>
                      </a:endParaRPr>
                    </a:p>
                  </a:txBody>
                  <a:tcPr/>
                </a:tc>
                <a:extLst>
                  <a:ext uri="{0D108BD9-81ED-4DB2-BD59-A6C34878D82A}">
                    <a16:rowId xmlns:a16="http://schemas.microsoft.com/office/drawing/2014/main" val="1313584430"/>
                  </a:ext>
                </a:extLst>
              </a:tr>
              <a:tr h="370840">
                <a:tc>
                  <a:txBody>
                    <a:bodyPr/>
                    <a:lstStyle/>
                    <a:p>
                      <a:r>
                        <a:rPr lang="en-IN" sz="1800" b="0" i="0" u="none" strike="noStrike" kern="1200" baseline="0" dirty="0">
                          <a:solidFill>
                            <a:schemeClr val="dk1"/>
                          </a:solidFill>
                          <a:latin typeface="Calibri" panose="020F0502020204030204" pitchFamily="34" charset="0"/>
                          <a:ea typeface="+mn-ea"/>
                          <a:cs typeface="+mn-cs"/>
                        </a:rPr>
                        <a:t>F</a:t>
                      </a:r>
                      <a:r>
                        <a:rPr lang="en-IN" sz="100" b="0" i="0" u="none" strike="noStrike" kern="1200" baseline="0" dirty="0">
                          <a:solidFill>
                            <a:schemeClr val="dk1"/>
                          </a:solidFill>
                          <a:latin typeface="Calibri" panose="020F0502020204030204" pitchFamily="34" charset="0"/>
                          <a:ea typeface="+mn-ea"/>
                          <a:cs typeface="+mn-cs"/>
                        </a:rPr>
                        <a:t> </a:t>
                      </a:r>
                      <a:r>
                        <a:rPr lang="en-IN" sz="1800" b="0" i="0" u="none" strike="noStrike" kern="1200" baseline="0" dirty="0">
                          <a:solidFill>
                            <a:schemeClr val="dk1"/>
                          </a:solidFill>
                          <a:latin typeface="Calibri" panose="020F0502020204030204" pitchFamily="34" charset="0"/>
                          <a:ea typeface="+mn-ea"/>
                          <a:cs typeface="+mn-cs"/>
                        </a:rPr>
                        <a:t>H</a:t>
                      </a:r>
                      <a:r>
                        <a:rPr lang="en-IN" sz="100" b="0" i="0" u="none" strike="noStrike" kern="1200" baseline="0" dirty="0">
                          <a:solidFill>
                            <a:schemeClr val="dk1"/>
                          </a:solidFill>
                          <a:latin typeface="Calibri" panose="020F0502020204030204" pitchFamily="34" charset="0"/>
                          <a:ea typeface="+mn-ea"/>
                          <a:cs typeface="+mn-cs"/>
                        </a:rPr>
                        <a:t> </a:t>
                      </a:r>
                      <a:r>
                        <a:rPr lang="en-IN" sz="1800" b="0" i="0" u="none" strike="noStrike" kern="1200" baseline="0" dirty="0">
                          <a:solidFill>
                            <a:schemeClr val="dk1"/>
                          </a:solidFill>
                          <a:latin typeface="Calibri" panose="020F0502020204030204" pitchFamily="34" charset="0"/>
                          <a:ea typeface="+mn-ea"/>
                          <a:cs typeface="+mn-cs"/>
                        </a:rPr>
                        <a:t>A housing rescue</a:t>
                      </a:r>
                    </a:p>
                  </a:txBody>
                  <a:tcPr/>
                </a:tc>
                <a:tc>
                  <a:txBody>
                    <a:bodyPr/>
                    <a:lstStyle/>
                    <a:p>
                      <a:r>
                        <a:rPr lang="en-IN" sz="1800" b="0" i="0" u="none" strike="noStrike" kern="1200" baseline="0" dirty="0">
                          <a:solidFill>
                            <a:schemeClr val="dk1"/>
                          </a:solidFill>
                          <a:latin typeface="Calibri" panose="020F0502020204030204" pitchFamily="34" charset="0"/>
                          <a:ea typeface="+mn-ea"/>
                          <a:cs typeface="+mn-cs"/>
                        </a:rPr>
                        <a:t>320.0 billion</a:t>
                      </a:r>
                    </a:p>
                  </a:txBody>
                  <a:tcPr/>
                </a:tc>
                <a:tc>
                  <a:txBody>
                    <a:bodyPr/>
                    <a:lstStyle/>
                    <a:p>
                      <a:r>
                        <a:rPr lang="en-IN" sz="1800" b="0" i="0" u="none" strike="noStrike" kern="1200" baseline="0" dirty="0">
                          <a:solidFill>
                            <a:schemeClr val="dk1"/>
                          </a:solidFill>
                          <a:latin typeface="Calibri" panose="020F0502020204030204" pitchFamily="34" charset="0"/>
                          <a:ea typeface="+mn-ea"/>
                          <a:cs typeface="+mn-cs"/>
                        </a:rPr>
                        <a:t>20.0 billion</a:t>
                      </a: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4198853671"/>
                  </a:ext>
                </a:extLst>
              </a:tr>
              <a:tr h="370840">
                <a:tc>
                  <a:txBody>
                    <a:bodyPr/>
                    <a:lstStyle/>
                    <a:p>
                      <a:r>
                        <a:rPr lang="en-IN" sz="1800" b="1" i="1" u="none" strike="noStrike" kern="1200" baseline="0" dirty="0">
                          <a:solidFill>
                            <a:schemeClr val="dk1"/>
                          </a:solidFill>
                          <a:latin typeface="Calibri" panose="020F0502020204030204" pitchFamily="34" charset="0"/>
                          <a:ea typeface="+mn-ea"/>
                          <a:cs typeface="+mn-cs"/>
                        </a:rPr>
                        <a:t>Overall Total</a:t>
                      </a:r>
                      <a:endParaRPr lang="en-IN" sz="1800" b="0" i="0" u="none" strike="noStrike" kern="1200" baseline="0" dirty="0">
                        <a:solidFill>
                          <a:schemeClr val="dk1"/>
                        </a:solidFill>
                        <a:latin typeface="Calibri" panose="020F0502020204030204" pitchFamily="34" charset="0"/>
                        <a:ea typeface="+mn-ea"/>
                        <a:cs typeface="+mn-cs"/>
                      </a:endParaRPr>
                    </a:p>
                  </a:txBody>
                  <a:tcPr/>
                </a:tc>
                <a:tc>
                  <a:txBody>
                    <a:bodyPr/>
                    <a:lstStyle/>
                    <a:p>
                      <a:r>
                        <a:rPr lang="en-IN" sz="1800" b="1" i="1" u="none" strike="noStrike" kern="1200" baseline="0" dirty="0">
                          <a:solidFill>
                            <a:schemeClr val="dk1"/>
                          </a:solidFill>
                          <a:latin typeface="Calibri" panose="020F0502020204030204" pitchFamily="34" charset="0"/>
                          <a:ea typeface="+mn-ea"/>
                          <a:cs typeface="+mn-cs"/>
                        </a:rPr>
                        <a:t>$ 11.0 trillion</a:t>
                      </a:r>
                      <a:endParaRPr lang="en-IN" sz="1800" b="0" i="0" u="none" strike="noStrike" kern="1200" baseline="0" dirty="0">
                        <a:solidFill>
                          <a:schemeClr val="dk1"/>
                        </a:solidFill>
                        <a:latin typeface="Calibri" panose="020F0502020204030204" pitchFamily="34" charset="0"/>
                        <a:ea typeface="+mn-ea"/>
                        <a:cs typeface="+mn-cs"/>
                      </a:endParaRPr>
                    </a:p>
                  </a:txBody>
                  <a:tcPr/>
                </a:tc>
                <a:tc>
                  <a:txBody>
                    <a:bodyPr/>
                    <a:lstStyle/>
                    <a:p>
                      <a:r>
                        <a:rPr lang="en-IN" sz="1800" b="0" i="0" u="none" strike="noStrike" kern="1200" baseline="0" dirty="0">
                          <a:solidFill>
                            <a:schemeClr val="dk1"/>
                          </a:solidFill>
                          <a:latin typeface="Calibri" panose="020F0502020204030204" pitchFamily="34" charset="0"/>
                          <a:ea typeface="+mn-ea"/>
                          <a:cs typeface="+mn-cs"/>
                        </a:rPr>
                        <a:t>  </a:t>
                      </a:r>
                      <a:r>
                        <a:rPr lang="en-IN" sz="1800" b="1" i="1" u="none" strike="noStrike" kern="1200" baseline="0" dirty="0">
                          <a:solidFill>
                            <a:schemeClr val="dk1"/>
                          </a:solidFill>
                          <a:latin typeface="Calibri" panose="020F0502020204030204" pitchFamily="34" charset="0"/>
                          <a:ea typeface="+mn-ea"/>
                          <a:cs typeface="+mn-cs"/>
                        </a:rPr>
                        <a:t>$  3.0 trillion </a:t>
                      </a:r>
                      <a:endParaRPr lang="en-IN" sz="1800" b="0" i="0" u="none" strike="noStrike" kern="1200" baseline="0" dirty="0">
                        <a:solidFill>
                          <a:schemeClr val="dk1"/>
                        </a:solidFill>
                        <a:latin typeface="Calibri" panose="020F0502020204030204" pitchFamily="34" charset="0"/>
                        <a:ea typeface="+mn-ea"/>
                        <a:cs typeface="+mn-cs"/>
                      </a:endParaRP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2903149458"/>
                  </a:ext>
                </a:extLst>
              </a:tr>
            </a:tbl>
          </a:graphicData>
        </a:graphic>
      </p:graphicFrame>
      <p:sp>
        <p:nvSpPr>
          <p:cNvPr id="2" name="Slide Number Placeholder 1"/>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39</a:t>
            </a:fld>
            <a:endParaRPr lang="en-US" altLang="en-US"/>
          </a:p>
        </p:txBody>
      </p:sp>
    </p:spTree>
    <p:extLst>
      <p:ext uri="{BB962C8B-B14F-4D97-AF65-F5344CB8AC3E}">
        <p14:creationId xmlns:p14="http://schemas.microsoft.com/office/powerpoint/2010/main" val="2323743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noChangeArrowheads="1"/>
          </p:cNvSpPr>
          <p:nvPr>
            <p:ph type="title"/>
          </p:nvPr>
        </p:nvSpPr>
        <p:spPr/>
        <p:txBody>
          <a:bodyPr anchor="ctr"/>
          <a:lstStyle/>
          <a:p>
            <a:pPr eaLnBrk="1" hangingPunct="1"/>
            <a:r>
              <a:rPr lang="el-GR" altLang="en-US" sz="3200" dirty="0"/>
              <a:t>Γιατί μελετάμε  τις Χρηματοπιστωτικές </a:t>
            </a:r>
            <a:r>
              <a:rPr lang="el-GR" altLang="en-US" sz="3200" dirty="0" smtClean="0"/>
              <a:t>Αγορές </a:t>
            </a:r>
            <a:r>
              <a:rPr lang="el-GR" altLang="en-US" sz="3200" dirty="0"/>
              <a:t>και τα Χρηματοπιστωτικά Ιδρύματα </a:t>
            </a:r>
            <a:r>
              <a:rPr lang="en-US" altLang="en-US" sz="1050" b="0" dirty="0"/>
              <a:t>1</a:t>
            </a:r>
            <a:endParaRPr lang="en-US" altLang="en-US" sz="1000" b="0" dirty="0"/>
          </a:p>
        </p:txBody>
      </p:sp>
      <p:sp>
        <p:nvSpPr>
          <p:cNvPr id="2" name="Content Placeholder 1"/>
          <p:cNvSpPr>
            <a:spLocks noGrp="1"/>
          </p:cNvSpPr>
          <p:nvPr>
            <p:ph idx="1"/>
          </p:nvPr>
        </p:nvSpPr>
        <p:spPr>
          <a:xfrm>
            <a:off x="457200" y="1730306"/>
            <a:ext cx="8229600" cy="4411662"/>
          </a:xfrm>
        </p:spPr>
        <p:txBody>
          <a:bodyPr/>
          <a:lstStyle/>
          <a:p>
            <a:pPr marL="0" indent="0" eaLnBrk="1" hangingPunct="1">
              <a:buNone/>
            </a:pPr>
            <a:r>
              <a:rPr lang="el-GR" altLang="en-US" sz="2600" b="1" dirty="0" smtClean="0"/>
              <a:t>Σε αυτό το βιβλίο θα εξεταστούν τα παρακάτω θέματα</a:t>
            </a:r>
            <a:r>
              <a:rPr lang="en-US" altLang="en-US" sz="2600" b="1" dirty="0" smtClean="0"/>
              <a:t>:</a:t>
            </a:r>
            <a:endParaRPr lang="en-US" altLang="en-US" sz="2600" b="1" dirty="0"/>
          </a:p>
          <a:p>
            <a:pPr marL="291600" lvl="1" indent="-291600" eaLnBrk="1" hangingPunct="1">
              <a:spcBef>
                <a:spcPts val="600"/>
              </a:spcBef>
            </a:pPr>
            <a:r>
              <a:rPr lang="el-GR" altLang="en-US" dirty="0" smtClean="0"/>
              <a:t>Η δομή των εγχώριων αλλά και διεθνών αγορών χρήματος και κεφαλαίου</a:t>
            </a:r>
            <a:r>
              <a:rPr lang="en-US" altLang="en-US" dirty="0" smtClean="0"/>
              <a:t>.</a:t>
            </a:r>
            <a:endParaRPr lang="en-US" altLang="en-US" dirty="0"/>
          </a:p>
          <a:p>
            <a:pPr marL="291600" lvl="1" indent="-291600" eaLnBrk="1" hangingPunct="1">
              <a:spcBef>
                <a:spcPts val="600"/>
              </a:spcBef>
            </a:pPr>
            <a:r>
              <a:rPr lang="el-GR" altLang="en-US" dirty="0" smtClean="0"/>
              <a:t>Η ροή κεφαλαίων που πραγματοποιείται μέσω των εγχώριων και διεθνών αγορών</a:t>
            </a:r>
            <a:r>
              <a:rPr lang="en-US" altLang="en-US" dirty="0" smtClean="0"/>
              <a:t>.</a:t>
            </a:r>
            <a:endParaRPr lang="en-US" altLang="en-US" dirty="0"/>
          </a:p>
          <a:p>
            <a:pPr marL="291600" lvl="1" indent="-291600" eaLnBrk="1" hangingPunct="1">
              <a:spcBef>
                <a:spcPts val="600"/>
              </a:spcBef>
            </a:pPr>
            <a:r>
              <a:rPr lang="el-GR" altLang="en-US" dirty="0" smtClean="0"/>
              <a:t>Οι στρατηγικές που χρησιμοποιούνται από τους επενδυτές και τους αποταμιευτές για να προστατευτούν από τους διάφορους κινδύνους.</a:t>
            </a:r>
            <a:endParaRPr lang="en-US" altLang="en-US" dirty="0"/>
          </a:p>
        </p:txBody>
      </p:sp>
      <p:sp>
        <p:nvSpPr>
          <p:cNvPr id="3" name="Slide Number Placeholder 2"/>
          <p:cNvSpPr>
            <a:spLocks noGrp="1"/>
          </p:cNvSpPr>
          <p:nvPr>
            <p:ph type="sldNum" sz="quarter" idx="12"/>
          </p:nvPr>
        </p:nvSpPr>
        <p:spPr>
          <a:xfrm>
            <a:off x="6553200" y="6259443"/>
            <a:ext cx="2133600" cy="457200"/>
          </a:xfrm>
        </p:spPr>
        <p:txBody>
          <a:bodyPr/>
          <a:lstStyle/>
          <a:p>
            <a:pPr>
              <a:defRPr/>
            </a:pPr>
            <a:r>
              <a:rPr lang="en-US" altLang="en-US"/>
              <a:t>1-</a:t>
            </a:r>
            <a:fld id="{4773FF61-F4E9-4123-B6AF-201BC82A0194}" type="slidenum">
              <a:rPr lang="en-US" altLang="en-US" smtClean="0"/>
              <a:pPr>
                <a:defRPr/>
              </a:pPr>
              <a:t>4</a:t>
            </a:fld>
            <a:endParaRPr lang="en-US" alt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715"/>
            <a:ext cx="7543800" cy="1295400"/>
          </a:xfrm>
        </p:spPr>
        <p:txBody>
          <a:bodyPr/>
          <a:lstStyle/>
          <a:p>
            <a:r>
              <a:rPr lang="el-GR" altLang="en-US" sz="3200" dirty="0" smtClean="0"/>
              <a:t>Κυριότερα κονδύλια στο Πρόγραμμα Επανεκκίνησης της Oικονομίας </a:t>
            </a:r>
            <a:endParaRPr lang="en-IN" sz="3200" dirty="0"/>
          </a:p>
        </p:txBody>
      </p:sp>
      <p:sp>
        <p:nvSpPr>
          <p:cNvPr id="3" name="Content Placeholder 2"/>
          <p:cNvSpPr>
            <a:spLocks noGrp="1"/>
          </p:cNvSpPr>
          <p:nvPr>
            <p:ph idx="1"/>
          </p:nvPr>
        </p:nvSpPr>
        <p:spPr>
          <a:xfrm>
            <a:off x="436550" y="1552529"/>
            <a:ext cx="8229600" cy="603667"/>
          </a:xfrm>
        </p:spPr>
        <p:txBody>
          <a:bodyPr/>
          <a:lstStyle/>
          <a:p>
            <a:pPr marL="0" lvl="1" indent="0">
              <a:buNone/>
            </a:pPr>
            <a:r>
              <a:rPr lang="el-GR" altLang="en-US" sz="1800" b="1" dirty="0" smtClean="0"/>
              <a:t>Πίνακας </a:t>
            </a:r>
            <a:r>
              <a:rPr lang="en-US" altLang="en-US" sz="1800" b="1" dirty="0" smtClean="0"/>
              <a:t>1</a:t>
            </a:r>
            <a:r>
              <a:rPr lang="en-US" altLang="en-US" sz="1800" b="1" dirty="0"/>
              <a:t>-13 </a:t>
            </a:r>
            <a:r>
              <a:rPr lang="el-GR" altLang="en-US" sz="1800" b="1" dirty="0" smtClean="0"/>
              <a:t>Κυριότερα κονδύλια του  Προγράμματος Επανεκκίνησης της Οικονομίας αξίας </a:t>
            </a:r>
            <a:r>
              <a:rPr lang="en-US" altLang="en-US" sz="1800" b="1" dirty="0" smtClean="0"/>
              <a:t>$</a:t>
            </a:r>
            <a:r>
              <a:rPr lang="en-US" altLang="en-US" sz="1800" b="1" dirty="0"/>
              <a:t>787 </a:t>
            </a:r>
            <a:r>
              <a:rPr lang="el-GR" altLang="en-US" sz="1800" b="1" dirty="0" smtClean="0"/>
              <a:t>όπως εγκρίθηκε από το Κονγκρέσο</a:t>
            </a:r>
            <a:r>
              <a:rPr lang="en-US" altLang="en-US" sz="1800" b="1" dirty="0" smtClean="0"/>
              <a:t>,  13</a:t>
            </a:r>
            <a:r>
              <a:rPr lang="el-GR" altLang="en-US" sz="1800" b="1" dirty="0" smtClean="0"/>
              <a:t> φεβρουαρίου</a:t>
            </a:r>
            <a:r>
              <a:rPr lang="en-US" altLang="en-US" sz="1800" b="1" dirty="0" smtClean="0"/>
              <a:t>, </a:t>
            </a:r>
            <a:r>
              <a:rPr lang="en-US" altLang="en-US" sz="1800" b="1" dirty="0"/>
              <a:t>2009</a:t>
            </a:r>
          </a:p>
        </p:txBody>
      </p:sp>
      <p:graphicFrame>
        <p:nvGraphicFramePr>
          <p:cNvPr id="6" name="Table 5"/>
          <p:cNvGraphicFramePr>
            <a:graphicFrameLocks noGrp="1"/>
          </p:cNvGraphicFramePr>
          <p:nvPr>
            <p:extLst>
              <p:ext uri="{D42A27DB-BD31-4B8C-83A1-F6EECF244321}">
                <p14:modId xmlns:p14="http://schemas.microsoft.com/office/powerpoint/2010/main" val="721466043"/>
              </p:ext>
            </p:extLst>
          </p:nvPr>
        </p:nvGraphicFramePr>
        <p:xfrm>
          <a:off x="484480" y="2241346"/>
          <a:ext cx="8423707" cy="4815840"/>
        </p:xfrm>
        <a:graphic>
          <a:graphicData uri="http://schemas.openxmlformats.org/drawingml/2006/table">
            <a:tbl>
              <a:tblPr firstRow="1" bandRow="1">
                <a:tableStyleId>{5C22544A-7EE6-4342-B048-85BDC9FD1C3A}</a:tableStyleId>
              </a:tblPr>
              <a:tblGrid>
                <a:gridCol w="986156">
                  <a:extLst>
                    <a:ext uri="{9D8B030D-6E8A-4147-A177-3AD203B41FA5}">
                      <a16:colId xmlns:a16="http://schemas.microsoft.com/office/drawing/2014/main" val="1882274476"/>
                    </a:ext>
                  </a:extLst>
                </a:gridCol>
                <a:gridCol w="7437551">
                  <a:extLst>
                    <a:ext uri="{9D8B030D-6E8A-4147-A177-3AD203B41FA5}">
                      <a16:colId xmlns:a16="http://schemas.microsoft.com/office/drawing/2014/main" val="2353156424"/>
                    </a:ext>
                  </a:extLst>
                </a:gridCol>
              </a:tblGrid>
              <a:tr h="343787">
                <a:tc>
                  <a:txBody>
                    <a:bodyPr/>
                    <a:lstStyle/>
                    <a:p>
                      <a:r>
                        <a:rPr lang="en-IN" sz="1600" b="0" i="0" u="none" strike="noStrike" kern="1200" baseline="0" dirty="0">
                          <a:solidFill>
                            <a:schemeClr val="tx1"/>
                          </a:solidFill>
                          <a:latin typeface="Calibri" panose="020F0502020204030204" pitchFamily="34" charset="0"/>
                          <a:ea typeface="+mn-ea"/>
                          <a:cs typeface="+mn-cs"/>
                        </a:rPr>
                        <a:t>$116.1 b.</a:t>
                      </a:r>
                    </a:p>
                  </a:txBody>
                  <a:tcPr>
                    <a:solidFill>
                      <a:srgbClr val="F6D0CC"/>
                    </a:solidFill>
                  </a:tcPr>
                </a:tc>
                <a:tc>
                  <a:txBody>
                    <a:bodyPr/>
                    <a:lstStyle/>
                    <a:p>
                      <a:r>
                        <a:rPr lang="el-GR" sz="1600" b="0" i="0" u="none" strike="noStrike" kern="1200" baseline="0" dirty="0" smtClean="0">
                          <a:solidFill>
                            <a:schemeClr val="tx1"/>
                          </a:solidFill>
                          <a:latin typeface="Calibri" panose="020F0502020204030204" pitchFamily="34" charset="0"/>
                          <a:ea typeface="+mn-ea"/>
                          <a:cs typeface="+mn-cs"/>
                        </a:rPr>
                        <a:t>Φορολογικές απαλλαγές και πιστώσεις για εργαζόμενους χαμηλού και μεσαίου εισοδήματος </a:t>
                      </a:r>
                      <a:endParaRPr lang="en-IN" sz="1600" b="0" i="0" u="none" strike="noStrike" kern="1200" baseline="0" dirty="0">
                        <a:solidFill>
                          <a:schemeClr val="tx1"/>
                        </a:solidFill>
                        <a:latin typeface="Calibri" panose="020F0502020204030204" pitchFamily="34" charset="0"/>
                        <a:ea typeface="+mn-ea"/>
                        <a:cs typeface="+mn-cs"/>
                      </a:endParaRPr>
                    </a:p>
                  </a:txBody>
                  <a:tcPr>
                    <a:solidFill>
                      <a:srgbClr val="F6D0CC"/>
                    </a:solidFill>
                  </a:tcPr>
                </a:tc>
                <a:extLst>
                  <a:ext uri="{0D108BD9-81ED-4DB2-BD59-A6C34878D82A}">
                    <a16:rowId xmlns:a16="http://schemas.microsoft.com/office/drawing/2014/main" val="980363604"/>
                  </a:ext>
                </a:extLst>
              </a:tr>
              <a:tr h="307206">
                <a:tc>
                  <a:txBody>
                    <a:bodyPr/>
                    <a:lstStyle/>
                    <a:p>
                      <a:pPr marL="210312"/>
                      <a:r>
                        <a:rPr lang="en-IN" sz="1600" b="0" i="0" u="none" strike="noStrike" kern="1200" baseline="0" dirty="0">
                          <a:solidFill>
                            <a:schemeClr val="dk1"/>
                          </a:solidFill>
                          <a:latin typeface="Calibri" panose="020F0502020204030204" pitchFamily="34" charset="0"/>
                          <a:ea typeface="+mn-ea"/>
                          <a:cs typeface="+mn-cs"/>
                        </a:rPr>
                        <a:t>69.8 b.</a:t>
                      </a:r>
                    </a:p>
                  </a:txBody>
                  <a:tcPr/>
                </a:tc>
                <a:tc>
                  <a:txBody>
                    <a:bodyPr/>
                    <a:lstStyle/>
                    <a:p>
                      <a:r>
                        <a:rPr lang="el-GR" sz="1600" b="0" i="0" u="none" strike="noStrike" kern="1200" baseline="0" dirty="0" smtClean="0">
                          <a:solidFill>
                            <a:schemeClr val="dk1"/>
                          </a:solidFill>
                          <a:latin typeface="Calibri" panose="020F0502020204030204" pitchFamily="34" charset="0"/>
                          <a:ea typeface="+mn-ea"/>
                          <a:cs typeface="+mn-cs"/>
                        </a:rPr>
                        <a:t>Απαλλαγή των φορολογούμενων μεσαίου εισοδήματος από τον εναλλακτικό ελάχιστο φόρο</a:t>
                      </a:r>
                      <a:endParaRPr lang="en-IN" sz="1600" b="0" i="0" u="none" strike="noStrike" kern="1200" baseline="0" dirty="0">
                        <a:solidFill>
                          <a:schemeClr val="dk1"/>
                        </a:solidFill>
                        <a:latin typeface="Calibri" panose="020F0502020204030204" pitchFamily="34" charset="0"/>
                        <a:ea typeface="+mn-ea"/>
                        <a:cs typeface="+mn-cs"/>
                      </a:endParaRPr>
                    </a:p>
                  </a:txBody>
                  <a:tcPr/>
                </a:tc>
                <a:extLst>
                  <a:ext uri="{0D108BD9-81ED-4DB2-BD59-A6C34878D82A}">
                    <a16:rowId xmlns:a16="http://schemas.microsoft.com/office/drawing/2014/main" val="3442355499"/>
                  </a:ext>
                </a:extLst>
              </a:tr>
              <a:tr h="308810">
                <a:tc>
                  <a:txBody>
                    <a:bodyPr/>
                    <a:lstStyle/>
                    <a:p>
                      <a:pPr marL="210312" marR="0" indent="0" algn="l" defTabSz="914400" rtl="0" eaLnBrk="1" fontAlgn="auto" latinLnBrk="0" hangingPunct="1">
                        <a:lnSpc>
                          <a:spcPct val="100000"/>
                        </a:lnSpc>
                        <a:spcBef>
                          <a:spcPts val="0"/>
                        </a:spcBef>
                        <a:spcAft>
                          <a:spcPts val="0"/>
                        </a:spcAft>
                        <a:buClrTx/>
                        <a:buSzTx/>
                        <a:buFontTx/>
                        <a:buNone/>
                        <a:tabLst/>
                        <a:defRPr/>
                      </a:pPr>
                      <a:r>
                        <a:rPr lang="en-IN" sz="1600" b="0" i="0" u="none" strike="noStrike" kern="1200" baseline="0" dirty="0">
                          <a:solidFill>
                            <a:schemeClr val="dk1"/>
                          </a:solidFill>
                          <a:latin typeface="Calibri" panose="020F0502020204030204" pitchFamily="34" charset="0"/>
                          <a:ea typeface="+mn-ea"/>
                          <a:cs typeface="+mn-cs"/>
                        </a:rPr>
                        <a:t>87.0 b.</a:t>
                      </a:r>
                    </a:p>
                  </a:txBody>
                  <a:tcPr/>
                </a:tc>
                <a:tc>
                  <a:txBody>
                    <a:bodyPr/>
                    <a:lstStyle/>
                    <a:p>
                      <a:r>
                        <a:rPr lang="el-GR" sz="1600" b="0" i="0" u="none" strike="noStrike" kern="1200" baseline="0" dirty="0" smtClean="0">
                          <a:solidFill>
                            <a:schemeClr val="dk1"/>
                          </a:solidFill>
                          <a:latin typeface="Calibri" panose="020F0502020204030204" pitchFamily="34" charset="0"/>
                          <a:ea typeface="+mn-ea"/>
                          <a:cs typeface="+mn-cs"/>
                        </a:rPr>
                        <a:t>Σε παροχές για το πρόγραμμα </a:t>
                      </a:r>
                      <a:r>
                        <a:rPr lang="en-IN" sz="1600" b="0" i="0" u="none" strike="noStrike" kern="1200" baseline="0" dirty="0" smtClean="0">
                          <a:solidFill>
                            <a:schemeClr val="dk1"/>
                          </a:solidFill>
                          <a:latin typeface="Calibri" panose="020F0502020204030204" pitchFamily="34" charset="0"/>
                          <a:ea typeface="+mn-ea"/>
                          <a:cs typeface="+mn-cs"/>
                        </a:rPr>
                        <a:t>Medicaid</a:t>
                      </a:r>
                      <a:endParaRPr lang="en-IN" sz="1600" b="0" i="0" u="none" strike="noStrike" kern="1200" baseline="0" dirty="0">
                        <a:solidFill>
                          <a:schemeClr val="dk1"/>
                        </a:solidFill>
                        <a:latin typeface="Calibri" panose="020F0502020204030204" pitchFamily="34" charset="0"/>
                        <a:ea typeface="+mn-ea"/>
                        <a:cs typeface="+mn-cs"/>
                      </a:endParaRPr>
                    </a:p>
                  </a:txBody>
                  <a:tcPr/>
                </a:tc>
                <a:extLst>
                  <a:ext uri="{0D108BD9-81ED-4DB2-BD59-A6C34878D82A}">
                    <a16:rowId xmlns:a16="http://schemas.microsoft.com/office/drawing/2014/main" val="1470566940"/>
                  </a:ext>
                </a:extLst>
              </a:tr>
              <a:tr h="555339">
                <a:tc>
                  <a:txBody>
                    <a:bodyPr/>
                    <a:lstStyle/>
                    <a:p>
                      <a:pPr marL="210312" marR="0" indent="0" algn="l" defTabSz="914400" rtl="0" eaLnBrk="1" fontAlgn="auto" latinLnBrk="0" hangingPunct="1">
                        <a:lnSpc>
                          <a:spcPct val="100000"/>
                        </a:lnSpc>
                        <a:spcBef>
                          <a:spcPts val="0"/>
                        </a:spcBef>
                        <a:spcAft>
                          <a:spcPts val="0"/>
                        </a:spcAft>
                        <a:buClrTx/>
                        <a:buSzTx/>
                        <a:buFontTx/>
                        <a:buNone/>
                        <a:tabLst/>
                        <a:defRPr/>
                      </a:pPr>
                      <a:r>
                        <a:rPr lang="en-IN" sz="1600" b="0" i="0" u="none" strike="noStrike" kern="1200" baseline="0" dirty="0">
                          <a:solidFill>
                            <a:schemeClr val="dk1"/>
                          </a:solidFill>
                          <a:latin typeface="Calibri" panose="020F0502020204030204" pitchFamily="34" charset="0"/>
                          <a:ea typeface="+mn-ea"/>
                          <a:cs typeface="+mn-cs"/>
                        </a:rPr>
                        <a:t>27.0 b.</a:t>
                      </a:r>
                    </a:p>
                  </a:txBody>
                  <a:tcPr/>
                </a:tc>
                <a:tc>
                  <a:txBody>
                    <a:bodyPr/>
                    <a:lstStyle/>
                    <a:p>
                      <a:r>
                        <a:rPr lang="el-GR" sz="1600" b="0" i="0" u="none" strike="noStrike" kern="1200" baseline="0" dirty="0" smtClean="0">
                          <a:solidFill>
                            <a:schemeClr val="dk1"/>
                          </a:solidFill>
                          <a:latin typeface="Calibri" panose="020F0502020204030204" pitchFamily="34" charset="0"/>
                          <a:ea typeface="+mn-ea"/>
                          <a:cs typeface="+mn-cs"/>
                        </a:rPr>
                        <a:t>Επέκταση στα επιδόματα ανεργίας σε 20 εβδομάδες ως επιπρόσθετο βοήθημα στο κανονικό</a:t>
                      </a:r>
                      <a:endParaRPr lang="en-IN" sz="1600" b="0" i="0" u="none" strike="noStrike" kern="1200" baseline="0" dirty="0">
                        <a:solidFill>
                          <a:schemeClr val="dk1"/>
                        </a:solidFill>
                        <a:latin typeface="Calibri" panose="020F0502020204030204" pitchFamily="34" charset="0"/>
                        <a:ea typeface="+mn-ea"/>
                        <a:cs typeface="+mn-cs"/>
                      </a:endParaRPr>
                    </a:p>
                  </a:txBody>
                  <a:tcPr/>
                </a:tc>
                <a:extLst>
                  <a:ext uri="{0D108BD9-81ED-4DB2-BD59-A6C34878D82A}">
                    <a16:rowId xmlns:a16="http://schemas.microsoft.com/office/drawing/2014/main" val="1257664872"/>
                  </a:ext>
                </a:extLst>
              </a:tr>
              <a:tr h="318435">
                <a:tc>
                  <a:txBody>
                    <a:bodyPr/>
                    <a:lstStyle/>
                    <a:p>
                      <a:pPr marL="210312" marR="0" indent="0" algn="l" defTabSz="914400" rtl="0" eaLnBrk="1" fontAlgn="auto" latinLnBrk="0" hangingPunct="1">
                        <a:lnSpc>
                          <a:spcPct val="100000"/>
                        </a:lnSpc>
                        <a:spcBef>
                          <a:spcPts val="0"/>
                        </a:spcBef>
                        <a:spcAft>
                          <a:spcPts val="0"/>
                        </a:spcAft>
                        <a:buClrTx/>
                        <a:buSzTx/>
                        <a:buFontTx/>
                        <a:buNone/>
                        <a:tabLst/>
                        <a:defRPr/>
                      </a:pPr>
                      <a:r>
                        <a:rPr lang="en-IN" sz="1600" b="0" i="0" u="none" strike="noStrike" kern="1200" baseline="0" dirty="0">
                          <a:solidFill>
                            <a:schemeClr val="dk1"/>
                          </a:solidFill>
                          <a:latin typeface="Calibri" panose="020F0502020204030204" pitchFamily="34" charset="0"/>
                          <a:ea typeface="+mn-ea"/>
                          <a:cs typeface="+mn-cs"/>
                        </a:rPr>
                        <a:t>17.2 b.</a:t>
                      </a:r>
                    </a:p>
                  </a:txBody>
                  <a:tcPr/>
                </a:tc>
                <a:tc>
                  <a:txBody>
                    <a:bodyPr/>
                    <a:lstStyle/>
                    <a:p>
                      <a:r>
                        <a:rPr lang="el-GR" sz="1600" b="0" i="0" u="none" strike="noStrike" kern="1200" baseline="0" dirty="0" smtClean="0">
                          <a:solidFill>
                            <a:schemeClr val="dk1"/>
                          </a:solidFill>
                          <a:latin typeface="Calibri" panose="020F0502020204030204" pitchFamily="34" charset="0"/>
                          <a:ea typeface="+mn-ea"/>
                          <a:cs typeface="+mn-cs"/>
                        </a:rPr>
                        <a:t>Αύξηση στην βοήθεια για τους μαθητές</a:t>
                      </a:r>
                      <a:r>
                        <a:rPr lang="en-IN" sz="1600" b="0" i="0" u="none" strike="noStrike" kern="1200" baseline="0" dirty="0">
                          <a:solidFill>
                            <a:schemeClr val="dk1"/>
                          </a:solidFill>
                          <a:latin typeface="Calibri" panose="020F0502020204030204" pitchFamily="34" charset="0"/>
                          <a:ea typeface="+mn-ea"/>
                          <a:cs typeface="+mn-cs"/>
                        </a:rPr>
                        <a:t>	</a:t>
                      </a:r>
                    </a:p>
                  </a:txBody>
                  <a:tcPr/>
                </a:tc>
                <a:extLst>
                  <a:ext uri="{0D108BD9-81ED-4DB2-BD59-A6C34878D82A}">
                    <a16:rowId xmlns:a16="http://schemas.microsoft.com/office/drawing/2014/main" val="1740894717"/>
                  </a:ext>
                </a:extLst>
              </a:tr>
              <a:tr h="269245">
                <a:tc>
                  <a:txBody>
                    <a:bodyPr/>
                    <a:lstStyle/>
                    <a:p>
                      <a:pPr marL="210312" marR="0" indent="0" algn="l" defTabSz="914400" rtl="0" eaLnBrk="1" fontAlgn="auto" latinLnBrk="0" hangingPunct="1">
                        <a:lnSpc>
                          <a:spcPct val="100000"/>
                        </a:lnSpc>
                        <a:spcBef>
                          <a:spcPts val="0"/>
                        </a:spcBef>
                        <a:spcAft>
                          <a:spcPts val="0"/>
                        </a:spcAft>
                        <a:buClrTx/>
                        <a:buSzTx/>
                        <a:buFontTx/>
                        <a:buNone/>
                        <a:tabLst/>
                        <a:defRPr/>
                      </a:pPr>
                      <a:r>
                        <a:rPr lang="en-IN" sz="1600" b="0" i="0" u="none" strike="noStrike" kern="1200" baseline="0" dirty="0">
                          <a:solidFill>
                            <a:schemeClr val="dk1"/>
                          </a:solidFill>
                          <a:latin typeface="Calibri" panose="020F0502020204030204" pitchFamily="34" charset="0"/>
                          <a:ea typeface="+mn-ea"/>
                          <a:cs typeface="+mn-cs"/>
                        </a:rPr>
                        <a:t>40.6 b.</a:t>
                      </a:r>
                    </a:p>
                  </a:txBody>
                  <a:tcPr/>
                </a:tc>
                <a:tc>
                  <a:txBody>
                    <a:bodyPr/>
                    <a:lstStyle/>
                    <a:p>
                      <a:r>
                        <a:rPr lang="el-GR" sz="1600" b="0" i="0" u="none" strike="noStrike" kern="1200" baseline="0" dirty="0" smtClean="0">
                          <a:solidFill>
                            <a:schemeClr val="dk1"/>
                          </a:solidFill>
                          <a:latin typeface="Calibri" panose="020F0502020204030204" pitchFamily="34" charset="0"/>
                          <a:ea typeface="+mn-ea"/>
                          <a:cs typeface="+mn-cs"/>
                        </a:rPr>
                        <a:t>Βοήθεια στις πολιτείες</a:t>
                      </a:r>
                      <a:endParaRPr lang="en-IN" sz="1600" b="0" i="0" u="none" strike="noStrike" kern="1200" baseline="0" dirty="0">
                        <a:solidFill>
                          <a:schemeClr val="dk1"/>
                        </a:solidFill>
                        <a:latin typeface="Calibri" panose="020F0502020204030204" pitchFamily="34" charset="0"/>
                        <a:ea typeface="+mn-ea"/>
                        <a:cs typeface="+mn-cs"/>
                      </a:endParaRPr>
                    </a:p>
                  </a:txBody>
                  <a:tcPr/>
                </a:tc>
                <a:extLst>
                  <a:ext uri="{0D108BD9-81ED-4DB2-BD59-A6C34878D82A}">
                    <a16:rowId xmlns:a16="http://schemas.microsoft.com/office/drawing/2014/main" val="1988803377"/>
                  </a:ext>
                </a:extLst>
              </a:tr>
              <a:tr h="318976">
                <a:tc>
                  <a:txBody>
                    <a:bodyPr/>
                    <a:lstStyle/>
                    <a:p>
                      <a:pPr marL="210312" marR="0" indent="0" algn="l" defTabSz="914400" rtl="0" eaLnBrk="1" fontAlgn="auto" latinLnBrk="0" hangingPunct="1">
                        <a:lnSpc>
                          <a:spcPct val="100000"/>
                        </a:lnSpc>
                        <a:spcBef>
                          <a:spcPts val="0"/>
                        </a:spcBef>
                        <a:spcAft>
                          <a:spcPts val="0"/>
                        </a:spcAft>
                        <a:buClrTx/>
                        <a:buSzTx/>
                        <a:buFontTx/>
                        <a:buNone/>
                        <a:tabLst/>
                        <a:defRPr/>
                      </a:pPr>
                      <a:r>
                        <a:rPr lang="en-IN" sz="1600" b="0" i="0" u="none" strike="noStrike" kern="1200" baseline="0" dirty="0">
                          <a:solidFill>
                            <a:schemeClr val="dk1"/>
                          </a:solidFill>
                          <a:latin typeface="Calibri" panose="020F0502020204030204" pitchFamily="34" charset="0"/>
                          <a:ea typeface="+mn-ea"/>
                          <a:cs typeface="+mn-cs"/>
                        </a:rPr>
                        <a:t>30.0 b.</a:t>
                      </a:r>
                    </a:p>
                  </a:txBody>
                  <a:tcPr/>
                </a:tc>
                <a:tc>
                  <a:txBody>
                    <a:bodyPr/>
                    <a:lstStyle/>
                    <a:p>
                      <a:r>
                        <a:rPr lang="el-GR" sz="1600" b="0" i="0" u="none" strike="noStrike" kern="1200" baseline="0" dirty="0" smtClean="0">
                          <a:solidFill>
                            <a:schemeClr val="dk1"/>
                          </a:solidFill>
                          <a:latin typeface="Calibri" panose="020F0502020204030204" pitchFamily="34" charset="0"/>
                          <a:ea typeface="+mn-ea"/>
                          <a:cs typeface="+mn-cs"/>
                        </a:rPr>
                        <a:t>Εκσυχρονισμός του δικτύου ηλεκτρικής ενέργειας και της αποτελεσματικότητας του δικτύου</a:t>
                      </a:r>
                      <a:endParaRPr lang="en-IN" sz="1600" b="0" i="0" u="none" strike="noStrike" kern="1200" baseline="0" dirty="0">
                        <a:solidFill>
                          <a:schemeClr val="dk1"/>
                        </a:solidFill>
                        <a:latin typeface="Calibri" panose="020F0502020204030204" pitchFamily="34" charset="0"/>
                        <a:ea typeface="+mn-ea"/>
                        <a:cs typeface="+mn-cs"/>
                      </a:endParaRPr>
                    </a:p>
                  </a:txBody>
                  <a:tcPr/>
                </a:tc>
                <a:extLst>
                  <a:ext uri="{0D108BD9-81ED-4DB2-BD59-A6C34878D82A}">
                    <a16:rowId xmlns:a16="http://schemas.microsoft.com/office/drawing/2014/main" val="1446415038"/>
                  </a:ext>
                </a:extLst>
              </a:tr>
              <a:tr h="370840">
                <a:tc>
                  <a:txBody>
                    <a:bodyPr/>
                    <a:lstStyle/>
                    <a:p>
                      <a:pPr marL="210312" marR="0" indent="0" algn="l" defTabSz="914400" rtl="0" eaLnBrk="1" fontAlgn="auto" latinLnBrk="0" hangingPunct="1">
                        <a:lnSpc>
                          <a:spcPct val="100000"/>
                        </a:lnSpc>
                        <a:spcBef>
                          <a:spcPts val="0"/>
                        </a:spcBef>
                        <a:spcAft>
                          <a:spcPts val="0"/>
                        </a:spcAft>
                        <a:buClrTx/>
                        <a:buSzTx/>
                        <a:buFontTx/>
                        <a:buNone/>
                        <a:tabLst/>
                        <a:defRPr/>
                      </a:pPr>
                      <a:r>
                        <a:rPr lang="en-IN" sz="1600" b="0" i="0" u="none" strike="noStrike" kern="1200" baseline="0" dirty="0">
                          <a:solidFill>
                            <a:schemeClr val="dk1"/>
                          </a:solidFill>
                          <a:latin typeface="Calibri" panose="020F0502020204030204" pitchFamily="34" charset="0"/>
                          <a:ea typeface="+mn-ea"/>
                          <a:cs typeface="+mn-cs"/>
                        </a:rPr>
                        <a:t>19.0 b.</a:t>
                      </a:r>
                    </a:p>
                  </a:txBody>
                  <a:tcPr/>
                </a:tc>
                <a:tc>
                  <a:txBody>
                    <a:bodyPr/>
                    <a:lstStyle/>
                    <a:p>
                      <a:r>
                        <a:rPr lang="el-GR" sz="1600" b="0" i="0" u="none" strike="noStrike" kern="1200" baseline="0" dirty="0" smtClean="0">
                          <a:solidFill>
                            <a:schemeClr val="dk1"/>
                          </a:solidFill>
                          <a:latin typeface="Calibri" panose="020F0502020204030204" pitchFamily="34" charset="0"/>
                          <a:ea typeface="+mn-ea"/>
                          <a:cs typeface="+mn-cs"/>
                        </a:rPr>
                        <a:t>Δαπάνες σε νοσοκομεία και ιατρούς που ασχολούνται με την ψηφιοποίηση των ιατρικών αρχείων</a:t>
                      </a:r>
                      <a:endParaRPr lang="en-IN" sz="1600" b="0" i="0" u="none" strike="noStrike" kern="1200" baseline="0" dirty="0">
                        <a:solidFill>
                          <a:schemeClr val="dk1"/>
                        </a:solidFill>
                        <a:latin typeface="Calibri" panose="020F0502020204030204" pitchFamily="34" charset="0"/>
                        <a:ea typeface="+mn-ea"/>
                        <a:cs typeface="+mn-cs"/>
                      </a:endParaRPr>
                    </a:p>
                  </a:txBody>
                  <a:tcPr/>
                </a:tc>
                <a:extLst>
                  <a:ext uri="{0D108BD9-81ED-4DB2-BD59-A6C34878D82A}">
                    <a16:rowId xmlns:a16="http://schemas.microsoft.com/office/drawing/2014/main" val="1788836707"/>
                  </a:ext>
                </a:extLst>
              </a:tr>
              <a:tr h="325125">
                <a:tc>
                  <a:txBody>
                    <a:bodyPr/>
                    <a:lstStyle/>
                    <a:p>
                      <a:pPr marL="210312" marR="0" indent="0" algn="l" defTabSz="914400" rtl="0" eaLnBrk="1" fontAlgn="auto" latinLnBrk="0" hangingPunct="1">
                        <a:lnSpc>
                          <a:spcPct val="100000"/>
                        </a:lnSpc>
                        <a:spcBef>
                          <a:spcPts val="0"/>
                        </a:spcBef>
                        <a:spcAft>
                          <a:spcPts val="0"/>
                        </a:spcAft>
                        <a:buClrTx/>
                        <a:buSzTx/>
                        <a:buFontTx/>
                        <a:buNone/>
                        <a:tabLst/>
                        <a:defRPr/>
                      </a:pPr>
                      <a:r>
                        <a:rPr lang="en-IN" sz="1600" b="0" i="0" u="none" strike="noStrike" kern="1200" baseline="0" dirty="0">
                          <a:solidFill>
                            <a:schemeClr val="dk1"/>
                          </a:solidFill>
                          <a:latin typeface="Calibri" panose="020F0502020204030204" pitchFamily="34" charset="0"/>
                          <a:ea typeface="+mn-ea"/>
                          <a:cs typeface="+mn-cs"/>
                        </a:rPr>
                        <a:t>29.0 b.</a:t>
                      </a:r>
                    </a:p>
                  </a:txBody>
                  <a:tcPr/>
                </a:tc>
                <a:tc>
                  <a:txBody>
                    <a:bodyPr/>
                    <a:lstStyle/>
                    <a:p>
                      <a:r>
                        <a:rPr lang="el-GR" sz="1600" b="0" i="0" u="none" strike="noStrike" kern="1200" baseline="0" dirty="0" smtClean="0">
                          <a:solidFill>
                            <a:schemeClr val="dk1"/>
                          </a:solidFill>
                          <a:latin typeface="Calibri" panose="020F0502020204030204" pitchFamily="34" charset="0"/>
                          <a:ea typeface="+mn-ea"/>
                          <a:cs typeface="+mn-cs"/>
                        </a:rPr>
                        <a:t>Κατασκευή υποδομών οπως δρόμους και γέφυρες και τον εκσυγχρονισμό τους </a:t>
                      </a:r>
                      <a:endParaRPr lang="en-IN" sz="1600" b="0" i="0" u="none" strike="noStrike" kern="1200" baseline="0" dirty="0">
                        <a:solidFill>
                          <a:schemeClr val="dk1"/>
                        </a:solidFill>
                        <a:latin typeface="Calibri" panose="020F0502020204030204" pitchFamily="34" charset="0"/>
                        <a:ea typeface="+mn-ea"/>
                        <a:cs typeface="+mn-cs"/>
                      </a:endParaRPr>
                    </a:p>
                  </a:txBody>
                  <a:tcPr/>
                </a:tc>
                <a:extLst>
                  <a:ext uri="{0D108BD9-81ED-4DB2-BD59-A6C34878D82A}">
                    <a16:rowId xmlns:a16="http://schemas.microsoft.com/office/drawing/2014/main" val="3421599834"/>
                  </a:ext>
                </a:extLst>
              </a:tr>
              <a:tr h="297854">
                <a:tc>
                  <a:txBody>
                    <a:bodyPr/>
                    <a:lstStyle/>
                    <a:p>
                      <a:pPr marL="210312" marR="0" indent="0" algn="l" defTabSz="914400" rtl="0" eaLnBrk="1" fontAlgn="auto" latinLnBrk="0" hangingPunct="1">
                        <a:lnSpc>
                          <a:spcPct val="100000"/>
                        </a:lnSpc>
                        <a:spcBef>
                          <a:spcPts val="0"/>
                        </a:spcBef>
                        <a:spcAft>
                          <a:spcPts val="0"/>
                        </a:spcAft>
                        <a:buClrTx/>
                        <a:buSzTx/>
                        <a:buFontTx/>
                        <a:buNone/>
                        <a:tabLst/>
                        <a:defRPr/>
                      </a:pPr>
                      <a:r>
                        <a:rPr lang="en-IN" sz="1600" b="0" i="0" u="none" strike="noStrike" kern="1200" baseline="0" dirty="0">
                          <a:solidFill>
                            <a:schemeClr val="dk1"/>
                          </a:solidFill>
                          <a:latin typeface="Calibri" panose="020F0502020204030204" pitchFamily="34" charset="0"/>
                          <a:ea typeface="+mn-ea"/>
                          <a:cs typeface="+mn-cs"/>
                        </a:rPr>
                        <a:t>18.0 b.</a:t>
                      </a:r>
                    </a:p>
                  </a:txBody>
                  <a:tcPr/>
                </a:tc>
                <a:tc>
                  <a:txBody>
                    <a:bodyPr/>
                    <a:lstStyle/>
                    <a:p>
                      <a:r>
                        <a:rPr lang="el-GR" sz="1600" b="0" i="0" u="none" strike="noStrike" kern="1200" baseline="0" dirty="0" smtClean="0">
                          <a:solidFill>
                            <a:schemeClr val="dk1"/>
                          </a:solidFill>
                          <a:latin typeface="Calibri" panose="020F0502020204030204" pitchFamily="34" charset="0"/>
                          <a:ea typeface="+mn-ea"/>
                          <a:cs typeface="+mn-cs"/>
                        </a:rPr>
                        <a:t>Δωρεές και δάνεια για υποδομές ύδρευσης, προστασία από πλημμύρες και περιβαλλοντική αναβάθμιση.</a:t>
                      </a:r>
                      <a:endParaRPr lang="en-IN" sz="1600" b="0" i="0" u="none" strike="noStrike" kern="1200" baseline="0" dirty="0">
                        <a:solidFill>
                          <a:schemeClr val="dk1"/>
                        </a:solidFill>
                        <a:latin typeface="Calibri" panose="020F0502020204030204" pitchFamily="34" charset="0"/>
                        <a:ea typeface="+mn-ea"/>
                        <a:cs typeface="+mn-cs"/>
                      </a:endParaRPr>
                    </a:p>
                  </a:txBody>
                  <a:tcPr/>
                </a:tc>
                <a:extLst>
                  <a:ext uri="{0D108BD9-81ED-4DB2-BD59-A6C34878D82A}">
                    <a16:rowId xmlns:a16="http://schemas.microsoft.com/office/drawing/2014/main" val="4051353649"/>
                  </a:ext>
                </a:extLst>
              </a:tr>
            </a:tbl>
          </a:graphicData>
        </a:graphic>
      </p:graphicFrame>
      <p:sp>
        <p:nvSpPr>
          <p:cNvPr id="4" name="Slide Number Placeholder 3"/>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40</a:t>
            </a:fld>
            <a:endParaRPr lang="en-US" altLang="en-US"/>
          </a:p>
        </p:txBody>
      </p:sp>
    </p:spTree>
    <p:extLst>
      <p:ext uri="{BB962C8B-B14F-4D97-AF65-F5344CB8AC3E}">
        <p14:creationId xmlns:p14="http://schemas.microsoft.com/office/powerpoint/2010/main" val="3781115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329"/>
            <a:ext cx="7543800" cy="731219"/>
          </a:xfrm>
        </p:spPr>
        <p:txBody>
          <a:bodyPr anchor="ctr"/>
          <a:lstStyle/>
          <a:p>
            <a:r>
              <a:rPr lang="el-GR" altLang="en-US" sz="3500" dirty="0" smtClean="0"/>
              <a:t>Χρηματοπιστωτικές Αγορές</a:t>
            </a:r>
            <a:endParaRPr lang="en-IN" sz="3500" dirty="0"/>
          </a:p>
        </p:txBody>
      </p:sp>
      <p:sp>
        <p:nvSpPr>
          <p:cNvPr id="7" name="Content Placeholder 6"/>
          <p:cNvSpPr>
            <a:spLocks noGrp="1"/>
          </p:cNvSpPr>
          <p:nvPr>
            <p:ph idx="1"/>
          </p:nvPr>
        </p:nvSpPr>
        <p:spPr>
          <a:xfrm>
            <a:off x="457199" y="1719262"/>
            <a:ext cx="8359541" cy="3324375"/>
          </a:xfrm>
        </p:spPr>
        <p:txBody>
          <a:bodyPr/>
          <a:lstStyle/>
          <a:p>
            <a:pPr marL="0" indent="0" eaLnBrk="1" hangingPunct="1">
              <a:buNone/>
            </a:pPr>
            <a:r>
              <a:rPr lang="el-GR" altLang="en-US" b="1" dirty="0" smtClean="0"/>
              <a:t>Οι Χρηματοπιστωτικές Αγορές είναι μια μορφή καναλιού μέσω του οποίου διακινούνται και διοχετεύονται τα διαθέσιμα κεφάλαια από τους αποταμιευτές στους δανειζόμενους</a:t>
            </a:r>
            <a:r>
              <a:rPr lang="en-US" altLang="en-US" b="1" dirty="0" smtClean="0"/>
              <a:t>.</a:t>
            </a:r>
            <a:endParaRPr lang="en-US" altLang="en-US" b="1" dirty="0"/>
          </a:p>
          <a:p>
            <a:pPr marL="0" indent="0" eaLnBrk="1" hangingPunct="1">
              <a:buNone/>
            </a:pPr>
            <a:r>
              <a:rPr lang="el-GR" altLang="en-US" b="1" dirty="0" smtClean="0"/>
              <a:t>Διακρίνουμε τα παρακάτω είδη χρηματοπιστωτικών αγορών</a:t>
            </a:r>
            <a:r>
              <a:rPr lang="en-US" altLang="en-US" b="1" dirty="0" smtClean="0"/>
              <a:t>:</a:t>
            </a:r>
            <a:endParaRPr lang="en-US" altLang="en-US" b="1" dirty="0"/>
          </a:p>
          <a:p>
            <a:pPr marL="291600" lvl="1" indent="-291600" eaLnBrk="1" hangingPunct="1">
              <a:spcBef>
                <a:spcPts val="600"/>
              </a:spcBef>
              <a:buSzPct val="80000"/>
            </a:pPr>
            <a:r>
              <a:rPr lang="el-GR" altLang="en-US" dirty="0" smtClean="0"/>
              <a:t>Πρωτογενείς και δευτερογενείς αγορές</a:t>
            </a:r>
            <a:r>
              <a:rPr lang="en-US" altLang="en-US" dirty="0" smtClean="0"/>
              <a:t>.</a:t>
            </a:r>
            <a:endParaRPr lang="en-US" altLang="en-US" dirty="0"/>
          </a:p>
          <a:p>
            <a:pPr marL="291600" lvl="1" indent="-291600" eaLnBrk="1" hangingPunct="1">
              <a:spcBef>
                <a:spcPts val="600"/>
              </a:spcBef>
              <a:buSzPct val="80000"/>
            </a:pPr>
            <a:r>
              <a:rPr lang="el-GR" altLang="en-US" dirty="0" smtClean="0"/>
              <a:t>Αγορές χρήματος και αγορές κεφαλαίου</a:t>
            </a:r>
            <a:r>
              <a:rPr lang="en-US" altLang="en-US" dirty="0" smtClean="0"/>
              <a:t>.</a:t>
            </a:r>
            <a:endParaRPr lang="en-US" altLang="en-US" dirty="0"/>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5</a:t>
            </a:fld>
            <a:endParaRPr lang="en-US" altLang="en-US"/>
          </a:p>
        </p:txBody>
      </p:sp>
    </p:spTree>
    <p:extLst>
      <p:ext uri="{BB962C8B-B14F-4D97-AF65-F5344CB8AC3E}">
        <p14:creationId xmlns:p14="http://schemas.microsoft.com/office/powerpoint/2010/main" val="4207665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566"/>
            <a:ext cx="7390563" cy="664745"/>
          </a:xfrm>
        </p:spPr>
        <p:txBody>
          <a:bodyPr anchor="ctr"/>
          <a:lstStyle/>
          <a:p>
            <a:r>
              <a:rPr lang="el-GR" altLang="en-US" sz="3500" dirty="0" smtClean="0"/>
              <a:t>Πρωτογενείς και δευτερογενείς αγορές</a:t>
            </a:r>
            <a:r>
              <a:rPr lang="en-US" altLang="en-US" sz="1000" b="0" dirty="0" smtClean="0"/>
              <a:t>1</a:t>
            </a:r>
            <a:endParaRPr lang="en-IN" sz="1000" b="0" dirty="0"/>
          </a:p>
        </p:txBody>
      </p:sp>
      <p:sp>
        <p:nvSpPr>
          <p:cNvPr id="4" name="Content Placeholder 3"/>
          <p:cNvSpPr>
            <a:spLocks noGrp="1"/>
          </p:cNvSpPr>
          <p:nvPr>
            <p:ph idx="1"/>
          </p:nvPr>
        </p:nvSpPr>
        <p:spPr>
          <a:xfrm>
            <a:off x="436550" y="1554072"/>
            <a:ext cx="8229600" cy="1765082"/>
          </a:xfrm>
        </p:spPr>
        <p:txBody>
          <a:bodyPr/>
          <a:lstStyle/>
          <a:p>
            <a:pPr marL="0" indent="0" eaLnBrk="1" hangingPunct="1">
              <a:buNone/>
            </a:pPr>
            <a:r>
              <a:rPr lang="el-GR" altLang="en-US" b="1" dirty="0" smtClean="0"/>
              <a:t>Πρωτογενείς αγορές</a:t>
            </a:r>
            <a:r>
              <a:rPr lang="en-US" altLang="en-US" b="1" dirty="0" smtClean="0"/>
              <a:t>.</a:t>
            </a:r>
            <a:endParaRPr lang="en-US" altLang="en-US" b="1" dirty="0"/>
          </a:p>
          <a:p>
            <a:pPr marL="291600" lvl="1" indent="-291600" eaLnBrk="1" hangingPunct="1">
              <a:spcBef>
                <a:spcPts val="600"/>
              </a:spcBef>
              <a:buClr>
                <a:schemeClr val="tx1"/>
              </a:buClr>
              <a:buSzPct val="100000"/>
              <a:buFont typeface="Arial" panose="020B0604020202020204" pitchFamily="34" charset="0"/>
              <a:buChar char="•"/>
            </a:pPr>
            <a:r>
              <a:rPr lang="el-GR" altLang="en-US" dirty="0" smtClean="0"/>
              <a:t>Πρόκειται για τις αγορές στις οποίες οι οικονομικές μονάδες που χρειάζονται κεφάλαια </a:t>
            </a:r>
            <a:r>
              <a:rPr lang="en-US" altLang="en-US" dirty="0" smtClean="0"/>
              <a:t>(</a:t>
            </a:r>
            <a:r>
              <a:rPr lang="el-GR" altLang="en-US" dirty="0" smtClean="0"/>
              <a:t>π.χ.</a:t>
            </a:r>
            <a:r>
              <a:rPr lang="en-US" altLang="en-US" dirty="0" smtClean="0"/>
              <a:t>, </a:t>
            </a:r>
            <a:r>
              <a:rPr lang="el-GR" altLang="en-US" dirty="0" smtClean="0"/>
              <a:t>οι επιχειρήσεις</a:t>
            </a:r>
            <a:r>
              <a:rPr lang="en-US" altLang="en-US" dirty="0" smtClean="0"/>
              <a:t>) </a:t>
            </a:r>
            <a:r>
              <a:rPr lang="el-GR" altLang="en-US" dirty="0" smtClean="0"/>
              <a:t>αντλούν τα απαραίτητα κεφάλαια εκδίδοντας νέα χρηματοοικονομικά προϊόντα </a:t>
            </a:r>
            <a:r>
              <a:rPr lang="en-US" altLang="en-US" dirty="0" smtClean="0"/>
              <a:t>(</a:t>
            </a:r>
            <a:r>
              <a:rPr lang="el-GR" altLang="en-US" dirty="0" smtClean="0"/>
              <a:t>π.χ.</a:t>
            </a:r>
            <a:r>
              <a:rPr lang="en-US" altLang="en-US" dirty="0" smtClean="0"/>
              <a:t>, </a:t>
            </a:r>
            <a:r>
              <a:rPr lang="el-GR" altLang="en-US" dirty="0" smtClean="0"/>
              <a:t>μετοχές </a:t>
            </a:r>
            <a:r>
              <a:rPr lang="el-GR" altLang="en-US" dirty="0" smtClean="0"/>
              <a:t>ή </a:t>
            </a:r>
            <a:r>
              <a:rPr lang="el-GR" altLang="en-US" dirty="0" smtClean="0"/>
              <a:t>ομόλογα</a:t>
            </a:r>
            <a:r>
              <a:rPr lang="en-US" altLang="en-US" dirty="0" smtClean="0"/>
              <a:t>).</a:t>
            </a:r>
            <a:endParaRPr lang="en-US" altLang="en-US" dirty="0"/>
          </a:p>
        </p:txBody>
      </p:sp>
      <p:sp>
        <p:nvSpPr>
          <p:cNvPr id="12" name="Content Placeholder 11"/>
          <p:cNvSpPr>
            <a:spLocks noGrp="1"/>
          </p:cNvSpPr>
          <p:nvPr>
            <p:ph idx="14"/>
          </p:nvPr>
        </p:nvSpPr>
        <p:spPr>
          <a:xfrm>
            <a:off x="457200" y="3695272"/>
            <a:ext cx="8229600" cy="1941099"/>
          </a:xfrm>
        </p:spPr>
        <p:txBody>
          <a:bodyPr/>
          <a:lstStyle/>
          <a:p>
            <a:pPr marL="0" indent="0" eaLnBrk="1" hangingPunct="1">
              <a:buNone/>
            </a:pPr>
            <a:endParaRPr lang="el-GR" altLang="en-US" b="1" dirty="0" smtClean="0"/>
          </a:p>
          <a:p>
            <a:pPr marL="0" indent="0" eaLnBrk="1" hangingPunct="1">
              <a:buNone/>
            </a:pPr>
            <a:r>
              <a:rPr lang="el-GR" altLang="en-US" b="1" dirty="0" smtClean="0"/>
              <a:t>Δευτερογενείς αγορές</a:t>
            </a:r>
            <a:r>
              <a:rPr lang="en-US" altLang="en-US" b="1" dirty="0" smtClean="0"/>
              <a:t>.</a:t>
            </a:r>
            <a:endParaRPr lang="en-US" altLang="en-US" b="1" dirty="0"/>
          </a:p>
          <a:p>
            <a:pPr marL="291600" lvl="1" indent="-291600" eaLnBrk="1" hangingPunct="1">
              <a:spcBef>
                <a:spcPts val="600"/>
              </a:spcBef>
              <a:buClr>
                <a:schemeClr val="tx1"/>
              </a:buClr>
              <a:buSzPct val="100000"/>
              <a:buFont typeface="Arial" panose="020B0604020202020204" pitchFamily="34" charset="0"/>
              <a:buChar char="•"/>
            </a:pPr>
            <a:r>
              <a:rPr lang="el-GR" altLang="en-US" dirty="0" smtClean="0"/>
              <a:t>Πρόκειται για τις αγορές στις οποίες τα ήδη εκδοθέντα χρηματοοικονομικά προϊόντα αποτελούν αντικείμενο συναλλαγών μεταξύ επενδυτών </a:t>
            </a:r>
            <a:r>
              <a:rPr lang="en-US" altLang="en-US" dirty="0" smtClean="0"/>
              <a:t>(</a:t>
            </a:r>
            <a:r>
              <a:rPr lang="el-GR" altLang="en-US" dirty="0" smtClean="0"/>
              <a:t>π.χ</a:t>
            </a:r>
            <a:r>
              <a:rPr lang="en-US" altLang="en-US" dirty="0" smtClean="0"/>
              <a:t>.</a:t>
            </a:r>
            <a:r>
              <a:rPr lang="en-US" altLang="en-US" dirty="0"/>
              <a:t>, </a:t>
            </a:r>
            <a:r>
              <a:rPr lang="el-GR" altLang="en-US" dirty="0" smtClean="0"/>
              <a:t>χρηματιστηριακές </a:t>
            </a:r>
            <a:r>
              <a:rPr lang="el-GR" altLang="en-US" dirty="0" smtClean="0"/>
              <a:t>αγορές</a:t>
            </a:r>
            <a:r>
              <a:rPr lang="en-US" altLang="en-US" dirty="0" smtClean="0"/>
              <a:t>: </a:t>
            </a:r>
            <a:r>
              <a:rPr lang="en-US" altLang="en-US" dirty="0"/>
              <a:t>N</a:t>
            </a:r>
            <a:r>
              <a:rPr lang="en-US" altLang="en-US" sz="100" dirty="0"/>
              <a:t> </a:t>
            </a:r>
            <a:r>
              <a:rPr lang="en-US" altLang="en-US" dirty="0"/>
              <a:t>Y</a:t>
            </a:r>
            <a:r>
              <a:rPr lang="en-US" altLang="en-US" sz="100" dirty="0"/>
              <a:t> </a:t>
            </a:r>
            <a:r>
              <a:rPr lang="en-US" altLang="en-US" dirty="0"/>
              <a:t>S</a:t>
            </a:r>
            <a:r>
              <a:rPr lang="en-US" altLang="en-US" sz="100" dirty="0"/>
              <a:t> </a:t>
            </a:r>
            <a:r>
              <a:rPr lang="en-US" altLang="en-US" dirty="0"/>
              <a:t>E </a:t>
            </a:r>
            <a:r>
              <a:rPr lang="el-GR" altLang="en-US" dirty="0" smtClean="0"/>
              <a:t>και εξωχρηματιστηριακές</a:t>
            </a:r>
            <a:r>
              <a:rPr lang="en-US" altLang="en-US" dirty="0" smtClean="0"/>
              <a:t>: </a:t>
            </a:r>
            <a:r>
              <a:rPr lang="en-US" altLang="en-US" dirty="0" smtClean="0"/>
              <a:t>OTC markets).</a:t>
            </a:r>
            <a:endParaRPr lang="en-US" altLang="en-US" dirty="0"/>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6</a:t>
            </a:fld>
            <a:endParaRPr lang="en-US" altLang="en-US"/>
          </a:p>
        </p:txBody>
      </p:sp>
    </p:spTree>
    <p:extLst>
      <p:ext uri="{BB962C8B-B14F-4D97-AF65-F5344CB8AC3E}">
        <p14:creationId xmlns:p14="http://schemas.microsoft.com/office/powerpoint/2010/main" val="3811699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37566"/>
            <a:ext cx="7390563" cy="664745"/>
          </a:xfrm>
        </p:spPr>
        <p:txBody>
          <a:bodyPr anchor="ctr"/>
          <a:lstStyle/>
          <a:p>
            <a:r>
              <a:rPr lang="el-GR" altLang="en-US" sz="3500" dirty="0"/>
              <a:t>Πρωτογενείς και δευτερογενείς αγορές</a:t>
            </a:r>
            <a:r>
              <a:rPr lang="en-US" altLang="en-US" sz="1000" b="0" dirty="0"/>
              <a:t>1</a:t>
            </a:r>
            <a:endParaRPr lang="en-IN" sz="1000" b="0" dirty="0"/>
          </a:p>
        </p:txBody>
      </p:sp>
      <p:sp>
        <p:nvSpPr>
          <p:cNvPr id="5" name="Content Placeholder 4"/>
          <p:cNvSpPr>
            <a:spLocks noGrp="1"/>
          </p:cNvSpPr>
          <p:nvPr>
            <p:ph idx="14"/>
          </p:nvPr>
        </p:nvSpPr>
        <p:spPr>
          <a:xfrm>
            <a:off x="3460454" y="6138228"/>
            <a:ext cx="2069087" cy="287785"/>
          </a:xfrm>
        </p:spPr>
        <p:txBody>
          <a:bodyPr/>
          <a:lstStyle/>
          <a:p>
            <a:pPr marL="0" indent="0" algn="ctr">
              <a:buNone/>
            </a:pPr>
            <a:r>
              <a:rPr lang="en-IN" sz="900" dirty="0">
                <a:hlinkClick r:id="rId2" action="ppaction://hlinksldjump"/>
              </a:rPr>
              <a:t>Access the long description slide.</a:t>
            </a:r>
          </a:p>
        </p:txBody>
      </p:sp>
      <p:sp>
        <p:nvSpPr>
          <p:cNvPr id="2" name="Slide Number Placeholder 1"/>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7</a:t>
            </a:fld>
            <a:endParaRPr lang="en-US" alt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710" y="856070"/>
            <a:ext cx="5331145" cy="589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004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932"/>
            <a:ext cx="7543800" cy="1036638"/>
          </a:xfrm>
        </p:spPr>
        <p:txBody>
          <a:bodyPr anchor="ctr"/>
          <a:lstStyle/>
          <a:p>
            <a:r>
              <a:rPr lang="el-GR" altLang="en-US" sz="3500" dirty="0" smtClean="0"/>
              <a:t>Αγορές χρήματος και αγορές κεφαλαίου</a:t>
            </a:r>
            <a:endParaRPr lang="en-IN" sz="1000" dirty="0"/>
          </a:p>
        </p:txBody>
      </p:sp>
      <p:sp>
        <p:nvSpPr>
          <p:cNvPr id="4" name="Content Placeholder 3"/>
          <p:cNvSpPr>
            <a:spLocks noGrp="1"/>
          </p:cNvSpPr>
          <p:nvPr>
            <p:ph idx="1"/>
          </p:nvPr>
        </p:nvSpPr>
        <p:spPr>
          <a:xfrm>
            <a:off x="457200" y="1523097"/>
            <a:ext cx="8229600" cy="1627243"/>
          </a:xfrm>
        </p:spPr>
        <p:txBody>
          <a:bodyPr/>
          <a:lstStyle/>
          <a:p>
            <a:pPr marL="0" indent="0" eaLnBrk="1" hangingPunct="1">
              <a:buNone/>
            </a:pPr>
            <a:r>
              <a:rPr lang="el-GR" altLang="en-US" sz="2600" b="1" dirty="0" smtClean="0"/>
              <a:t>Αγορές Χρήματος</a:t>
            </a:r>
            <a:r>
              <a:rPr lang="el-GR" altLang="en-US" sz="2600" b="1" dirty="0"/>
              <a:t>.</a:t>
            </a:r>
            <a:endParaRPr lang="en-US" altLang="en-US" sz="2600" b="1" dirty="0"/>
          </a:p>
          <a:p>
            <a:pPr marL="291600" lvl="1" indent="-291600" eaLnBrk="1" hangingPunct="1">
              <a:spcBef>
                <a:spcPts val="600"/>
              </a:spcBef>
              <a:buSzPct val="100000"/>
            </a:pPr>
            <a:r>
              <a:rPr lang="el-GR" altLang="en-US" sz="2200" dirty="0" smtClean="0"/>
              <a:t>Αγορές στις οποίες διαπραγματεύονται χρεόγραφα με διάρκεια μέχρι ένα έτος </a:t>
            </a:r>
            <a:r>
              <a:rPr lang="en-US" altLang="en-US" sz="2200" dirty="0" smtClean="0"/>
              <a:t>(</a:t>
            </a:r>
            <a:r>
              <a:rPr lang="el-GR" altLang="en-US" sz="2200" dirty="0" smtClean="0"/>
              <a:t>π.χ</a:t>
            </a:r>
            <a:r>
              <a:rPr lang="en-US" altLang="en-US" sz="2200" dirty="0" smtClean="0"/>
              <a:t>.</a:t>
            </a:r>
            <a:r>
              <a:rPr lang="en-US" altLang="en-US" sz="2200" dirty="0"/>
              <a:t>, </a:t>
            </a:r>
            <a:r>
              <a:rPr lang="el-GR" altLang="en-US" sz="2200" dirty="0" smtClean="0"/>
              <a:t>εμπορικά ομόλογα και έντοκα γραμμάτια Αμερικάνικου Δημοσίου</a:t>
            </a:r>
            <a:r>
              <a:rPr lang="el-GR" altLang="en-US" sz="100" dirty="0" smtClean="0"/>
              <a:t>εμπορικ</a:t>
            </a:r>
            <a:r>
              <a:rPr lang="en-US" altLang="en-US" sz="2200" dirty="0" smtClean="0"/>
              <a:t>)</a:t>
            </a:r>
            <a:r>
              <a:rPr lang="en-US" altLang="en-US" sz="2200" dirty="0"/>
              <a:t>.</a:t>
            </a:r>
          </a:p>
          <a:p>
            <a:pPr marL="630936" lvl="2" indent="-320400" eaLnBrk="1" hangingPunct="1">
              <a:spcBef>
                <a:spcPts val="600"/>
              </a:spcBef>
              <a:buSzPct val="80000"/>
            </a:pPr>
            <a:r>
              <a:rPr lang="el-GR" altLang="en-US" sz="1900" dirty="0" smtClean="0"/>
              <a:t>Ελάχιστος έως ανύπαρκτος κίνδυνος απώλειας κεφαλαίου αλλά με χαμηλές αποδόσεις.</a:t>
            </a:r>
            <a:endParaRPr lang="en-US" altLang="en-US" sz="1900" dirty="0"/>
          </a:p>
        </p:txBody>
      </p:sp>
      <p:sp>
        <p:nvSpPr>
          <p:cNvPr id="6" name="Content Placeholder 5"/>
          <p:cNvSpPr>
            <a:spLocks noGrp="1"/>
          </p:cNvSpPr>
          <p:nvPr>
            <p:ph idx="13"/>
          </p:nvPr>
        </p:nvSpPr>
        <p:spPr>
          <a:xfrm>
            <a:off x="329582" y="3624873"/>
            <a:ext cx="8229600" cy="1571705"/>
          </a:xfrm>
        </p:spPr>
        <p:txBody>
          <a:bodyPr/>
          <a:lstStyle/>
          <a:p>
            <a:pPr marL="0" indent="0" eaLnBrk="1" hangingPunct="1">
              <a:buNone/>
            </a:pPr>
            <a:r>
              <a:rPr lang="el-GR" altLang="en-US" sz="2600" b="1" dirty="0" smtClean="0"/>
              <a:t>Αγορές Κεφαλαίου</a:t>
            </a:r>
            <a:r>
              <a:rPr lang="en-US" altLang="en-US" sz="2600" b="1" dirty="0" smtClean="0"/>
              <a:t>.</a:t>
            </a:r>
            <a:endParaRPr lang="en-US" altLang="en-US" sz="2600" b="1" dirty="0"/>
          </a:p>
          <a:p>
            <a:pPr marL="291600" lvl="1" indent="-291600" eaLnBrk="1" hangingPunct="1">
              <a:spcBef>
                <a:spcPts val="600"/>
              </a:spcBef>
              <a:buSzPct val="100000"/>
            </a:pPr>
            <a:r>
              <a:rPr lang="el-GR" altLang="en-US" sz="2200" dirty="0" smtClean="0"/>
              <a:t>Αγορές στις οποίες διαπραγματεύονται χρεόγραφα </a:t>
            </a:r>
            <a:r>
              <a:rPr lang="el-GR" altLang="en-US" sz="2200" dirty="0" smtClean="0"/>
              <a:t>όπως</a:t>
            </a:r>
            <a:r>
              <a:rPr lang="el-GR" altLang="en-US" sz="2200" dirty="0"/>
              <a:t> </a:t>
            </a:r>
            <a:r>
              <a:rPr lang="el-GR" altLang="en-US" sz="2200" dirty="0" smtClean="0"/>
              <a:t>μετοχές</a:t>
            </a:r>
            <a:r>
              <a:rPr lang="el-GR" altLang="en-US" sz="2200" dirty="0"/>
              <a:t> </a:t>
            </a:r>
            <a:r>
              <a:rPr lang="el-GR" altLang="en-US" sz="2200" dirty="0" smtClean="0"/>
              <a:t>και </a:t>
            </a:r>
            <a:r>
              <a:rPr lang="el-GR" altLang="en-US" sz="2200" dirty="0"/>
              <a:t>ομόλογα </a:t>
            </a:r>
            <a:r>
              <a:rPr lang="el-GR" altLang="en-US" sz="2200" dirty="0" smtClean="0"/>
              <a:t>με διάρκεια μεγαλύτερη του έτους.</a:t>
            </a:r>
            <a:endParaRPr lang="en-US" altLang="en-US" sz="2200" dirty="0"/>
          </a:p>
          <a:p>
            <a:pPr marL="622800" lvl="2" indent="-320400" eaLnBrk="1" hangingPunct="1">
              <a:spcBef>
                <a:spcPts val="600"/>
              </a:spcBef>
            </a:pPr>
            <a:r>
              <a:rPr lang="el-GR" altLang="en-US" sz="1900" dirty="0" smtClean="0"/>
              <a:t>Σημαντικός κίνδυνος απώλειας κεφαλαίου αλλά με υψηλές αναμενόμενες αποδόσεις </a:t>
            </a:r>
            <a:endParaRPr lang="en-US" altLang="en-US" sz="1900" dirty="0"/>
          </a:p>
        </p:txBody>
      </p:sp>
      <p:sp>
        <p:nvSpPr>
          <p:cNvPr id="8" name="Content Placeholder 7"/>
          <p:cNvSpPr>
            <a:spLocks noGrp="1"/>
          </p:cNvSpPr>
          <p:nvPr>
            <p:ph idx="14"/>
          </p:nvPr>
        </p:nvSpPr>
        <p:spPr>
          <a:xfrm>
            <a:off x="329582" y="5404166"/>
            <a:ext cx="1251638" cy="316000"/>
          </a:xfrm>
        </p:spPr>
        <p:txBody>
          <a:bodyPr/>
          <a:lstStyle/>
          <a:p>
            <a:pPr marL="0" indent="0">
              <a:buNone/>
            </a:pPr>
            <a:r>
              <a:rPr lang="en-IN" sz="1800" dirty="0"/>
              <a:t>Figure 1.3</a:t>
            </a:r>
          </a:p>
        </p:txBody>
      </p:sp>
      <p:sp>
        <p:nvSpPr>
          <p:cNvPr id="3" name="Content Placeholder 2"/>
          <p:cNvSpPr>
            <a:spLocks noGrp="1"/>
          </p:cNvSpPr>
          <p:nvPr>
            <p:ph idx="15"/>
          </p:nvPr>
        </p:nvSpPr>
        <p:spPr>
          <a:xfrm>
            <a:off x="3574377" y="6290501"/>
            <a:ext cx="1975757" cy="255158"/>
          </a:xfrm>
        </p:spPr>
        <p:txBody>
          <a:bodyPr/>
          <a:lstStyle/>
          <a:p>
            <a:pPr marL="0" indent="0" algn="ctr">
              <a:buNone/>
            </a:pPr>
            <a:r>
              <a:rPr lang="en-IN" sz="900" dirty="0">
                <a:hlinkClick r:id="rId2" action="ppaction://hlinksldjump"/>
              </a:rPr>
              <a:t>Access the long description slide.</a:t>
            </a:r>
          </a:p>
        </p:txBody>
      </p:sp>
      <p:sp>
        <p:nvSpPr>
          <p:cNvPr id="5" name="Slide Number Placeholder 4"/>
          <p:cNvSpPr>
            <a:spLocks noGrp="1"/>
          </p:cNvSpPr>
          <p:nvPr>
            <p:ph type="sldNum" sz="quarter" idx="12"/>
          </p:nvPr>
        </p:nvSpPr>
        <p:spPr/>
        <p:txBody>
          <a:bodyPr/>
          <a:lstStyle/>
          <a:p>
            <a:pPr>
              <a:defRPr/>
            </a:pPr>
            <a:r>
              <a:rPr lang="en-US" altLang="en-US" dirty="0"/>
              <a:t>1-</a:t>
            </a:r>
            <a:fld id="{4773FF61-F4E9-4123-B6AF-201BC82A0194}" type="slidenum">
              <a:rPr lang="en-US" altLang="en-US" smtClean="0"/>
              <a:pPr>
                <a:defRPr/>
              </a:pPr>
              <a:t>8</a:t>
            </a:fld>
            <a:endParaRPr lang="en-US"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88371"/>
            <a:ext cx="9144000" cy="1369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511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133" y="140198"/>
            <a:ext cx="7543800" cy="1180571"/>
          </a:xfrm>
        </p:spPr>
        <p:txBody>
          <a:bodyPr anchor="ctr"/>
          <a:lstStyle/>
          <a:p>
            <a:r>
              <a:rPr lang="el-GR" altLang="en-US" sz="3500" dirty="0" smtClean="0"/>
              <a:t>Μεγέθη Αγοράς Χρήματος ανά μέσο</a:t>
            </a:r>
            <a:r>
              <a:rPr lang="en-US" altLang="en-US" sz="3500" dirty="0" smtClean="0"/>
              <a:t>, (</a:t>
            </a:r>
            <a:r>
              <a:rPr lang="el-GR" altLang="en-US" sz="3500" dirty="0" smtClean="0"/>
              <a:t>σε τρις </a:t>
            </a:r>
            <a:r>
              <a:rPr lang="en-US" altLang="en-US" sz="3500" dirty="0" smtClean="0"/>
              <a:t>$)</a:t>
            </a:r>
            <a:endParaRPr lang="en-IN" sz="1000" dirty="0"/>
          </a:p>
        </p:txBody>
      </p:sp>
      <p:sp>
        <p:nvSpPr>
          <p:cNvPr id="3" name="Content Placeholder 2"/>
          <p:cNvSpPr>
            <a:spLocks noGrp="1"/>
          </p:cNvSpPr>
          <p:nvPr>
            <p:ph idx="15"/>
          </p:nvPr>
        </p:nvSpPr>
        <p:spPr>
          <a:xfrm>
            <a:off x="3485626" y="6276984"/>
            <a:ext cx="2167471" cy="236532"/>
          </a:xfrm>
        </p:spPr>
        <p:txBody>
          <a:bodyPr/>
          <a:lstStyle/>
          <a:p>
            <a:pPr marL="0" indent="0" algn="ctr">
              <a:buNone/>
            </a:pPr>
            <a:r>
              <a:rPr lang="en-IN" sz="900" dirty="0">
                <a:hlinkClick r:id="" action="ppaction://noaction"/>
              </a:rPr>
              <a:t>Access the long description slide.</a:t>
            </a:r>
            <a:endParaRPr lang="en-US" sz="900" dirty="0"/>
          </a:p>
        </p:txBody>
      </p:sp>
      <p:sp>
        <p:nvSpPr>
          <p:cNvPr id="5" name="Slide Number Placeholder 4"/>
          <p:cNvSpPr>
            <a:spLocks noGrp="1"/>
          </p:cNvSpPr>
          <p:nvPr>
            <p:ph type="sldNum" sz="quarter" idx="12"/>
          </p:nvPr>
        </p:nvSpPr>
        <p:spPr>
          <a:xfrm>
            <a:off x="6594297" y="6122974"/>
            <a:ext cx="2133600" cy="457200"/>
          </a:xfrm>
        </p:spPr>
        <p:txBody>
          <a:bodyPr/>
          <a:lstStyle/>
          <a:p>
            <a:pPr>
              <a:defRPr/>
            </a:pPr>
            <a:r>
              <a:rPr lang="en-US" altLang="en-US"/>
              <a:t>1-</a:t>
            </a:r>
            <a:fld id="{4773FF61-F4E9-4123-B6AF-201BC82A0194}" type="slidenum">
              <a:rPr lang="en-US" altLang="en-US" smtClean="0"/>
              <a:pPr>
                <a:defRPr/>
              </a:pPr>
              <a:t>9</a:t>
            </a:fld>
            <a:endParaRPr lang="en-US" alt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64" y="1407905"/>
            <a:ext cx="7899131" cy="518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797230" y="6290687"/>
            <a:ext cx="1369286" cy="246221"/>
          </a:xfrm>
          <a:prstGeom prst="rect">
            <a:avLst/>
          </a:prstGeom>
          <a:noFill/>
        </p:spPr>
        <p:txBody>
          <a:bodyPr wrap="none" rtlCol="0">
            <a:spAutoFit/>
          </a:bodyPr>
          <a:lstStyle/>
          <a:p>
            <a:r>
              <a:rPr lang="el-GR" sz="1000" dirty="0" smtClean="0"/>
              <a:t>: Εγγυητικές επιστολές</a:t>
            </a:r>
            <a:endParaRPr lang="el-GR" sz="1000" dirty="0"/>
          </a:p>
        </p:txBody>
      </p:sp>
    </p:spTree>
    <p:extLst>
      <p:ext uri="{BB962C8B-B14F-4D97-AF65-F5344CB8AC3E}">
        <p14:creationId xmlns:p14="http://schemas.microsoft.com/office/powerpoint/2010/main" val="32190576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49b83d6b63a631c16439eb4ccceae4f95ba38c"/>
</p:tagLst>
</file>

<file path=ppt/theme/theme1.xml><?xml version="1.0" encoding="utf-8"?>
<a:theme xmlns:a="http://schemas.openxmlformats.org/drawingml/2006/main" name="Network">
  <a:themeElements>
    <a:clrScheme name="Custom 7">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0000FF"/>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etwork">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7125</TotalTime>
  <Words>4120</Words>
  <Application>Microsoft Office PowerPoint</Application>
  <PresentationFormat>On-screen Show (4:3)</PresentationFormat>
  <Paragraphs>438</Paragraphs>
  <Slides>40</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Arial</vt:lpstr>
      <vt:lpstr>Bahnschrift</vt:lpstr>
      <vt:lpstr>Calibri</vt:lpstr>
      <vt:lpstr>Tahoma</vt:lpstr>
      <vt:lpstr>Times New Roman</vt:lpstr>
      <vt:lpstr>Wingdings</vt:lpstr>
      <vt:lpstr>Network</vt:lpstr>
      <vt:lpstr>1_Network</vt:lpstr>
      <vt:lpstr>PowerPoint Presentation</vt:lpstr>
      <vt:lpstr>Κεφάλαιο 1</vt:lpstr>
      <vt:lpstr>Γιατί μελετάμε τις Χρηματοπιστωτικές Αγορές και τα Χρηματοπιστωτικά Ιδρύματα (ΧΙ) 1</vt:lpstr>
      <vt:lpstr>Γιατί μελετάμε  τις Χρηματοπιστωτικές Αγορές και τα Χρηματοπιστωτικά Ιδρύματα 1</vt:lpstr>
      <vt:lpstr>Χρηματοπιστωτικές Αγορές</vt:lpstr>
      <vt:lpstr>Πρωτογενείς και δευτερογενείς αγορές1</vt:lpstr>
      <vt:lpstr>Πρωτογενείς και δευτερογενείς αγορές1</vt:lpstr>
      <vt:lpstr>Αγορές χρήματος και αγορές κεφαλαίου</vt:lpstr>
      <vt:lpstr>Μεγέθη Αγοράς Χρήματος ανά μέσο, (σε τρις $)</vt:lpstr>
      <vt:lpstr>Μεγέθη Αγοράς Κεφαλαίων ανά μέσο, ($)</vt:lpstr>
      <vt:lpstr>Αγορά Συναλλάγματος</vt:lpstr>
      <vt:lpstr>Αγορά Συναλλάγματος</vt:lpstr>
      <vt:lpstr>Αγορά Συναλλάγματος</vt:lpstr>
      <vt:lpstr>Αγορά Συναλλάγματος</vt:lpstr>
      <vt:lpstr>Αγορές Χρηματοοικονομικών Παραγώγων1</vt:lpstr>
      <vt:lpstr>Αγορές Χρηματοοικονομικών Παραγώνων2</vt:lpstr>
      <vt:lpstr>Τα παράγωγα και η πρόσφατη κρίση1</vt:lpstr>
      <vt:lpstr>Τα Παράγωγα και η πρόσφατη κρίση1</vt:lpstr>
      <vt:lpstr>Το Ρυθμιστικό Πλαίσιο των Χρηματοπιστωτικών Αγορών</vt:lpstr>
      <vt:lpstr>Χρηματοπιστωτικά Ιδρύματα (ΧΙ)</vt:lpstr>
      <vt:lpstr>Άμεση ροή κεφαλαίων</vt:lpstr>
      <vt:lpstr>Έμμεση ροή κεφαλαίων</vt:lpstr>
      <vt:lpstr>Καταθετικά και μη καταθετικά ΧΙ</vt:lpstr>
      <vt:lpstr>Τα ΧΙ ωφελούν τους αποταμιευτές (προμηθευτές κεφαλαίων)</vt:lpstr>
      <vt:lpstr>Τα ΧΙ ωφελούν την οικονομία ως σύνολο</vt:lpstr>
      <vt:lpstr>Κίνδυνοι που αντιμετωπίζουν τα ΧΙ</vt:lpstr>
      <vt:lpstr>Το Ρυθμιστικό Πλαίσιο των ΧΙ </vt:lpstr>
      <vt:lpstr>Σύστημα διαχείρισης εταιρικών κινδύνων</vt:lpstr>
      <vt:lpstr>Παγκοσμιοποίηση των Χρηματοπιστωτικών Αγορών και Ιδρύματα</vt:lpstr>
      <vt:lpstr>Παράρτημα: ΧΙ και η Χρηματοπιστωτική Κρίση 1</vt:lpstr>
      <vt:lpstr>Παράρτημα: ΧΙ και η Χρηματοπιστωτική Κρίση 2</vt:lpstr>
      <vt:lpstr>Παράρτημα: ΧΙ και η Χρηματοπιστωτική Κρίση-Συμπεράσματα</vt:lpstr>
      <vt:lpstr>L I B O R διάρκειας 1 ημέρας, 2001 - 2010</vt:lpstr>
      <vt:lpstr>Παράρτημα: Κυβερνητικό Σχέδιο Διάσωσης 1</vt:lpstr>
      <vt:lpstr>Παράρτημα: Κυβερνητικό Σχέδιο Διάσωσης 12</vt:lpstr>
      <vt:lpstr>Παράρτημα: Κυβερνητικό Σχέδιο Διάσωσης 1</vt:lpstr>
      <vt:lpstr>Παράρτημα: Κυβερνητικό Σχέδιο Διάσωσης 14</vt:lpstr>
      <vt:lpstr>Παράρτημα: Κυβερνητικό Σχέδιο Διάσωσης 1</vt:lpstr>
      <vt:lpstr>Παράρτημα: Κυβερνητικό Σχέδιο Διάσωσης 1</vt:lpstr>
      <vt:lpstr>Κυριότερα κονδύλια στο Πρόγραμμα Επανεκκίνησης της Oικονομίας </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Markets and Institutions, 7e</dc:title>
  <dc:creator>Saunders</dc:creator>
  <cp:lastModifiedBy>Malliaropulos Dimitrios</cp:lastModifiedBy>
  <cp:revision>619</cp:revision>
  <dcterms:created xsi:type="dcterms:W3CDTF">2000-07-01T19:33:32Z</dcterms:created>
  <dcterms:modified xsi:type="dcterms:W3CDTF">2024-05-17T12:08:42Z</dcterms:modified>
</cp:coreProperties>
</file>