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 id="2147483706" r:id="rId2"/>
  </p:sldMasterIdLst>
  <p:notesMasterIdLst>
    <p:notesMasterId r:id="rId96"/>
  </p:notesMasterIdLst>
  <p:handoutMasterIdLst>
    <p:handoutMasterId r:id="rId97"/>
  </p:handoutMasterIdLst>
  <p:sldIdLst>
    <p:sldId id="365" r:id="rId3"/>
    <p:sldId id="304" r:id="rId4"/>
    <p:sldId id="302" r:id="rId5"/>
    <p:sldId id="331" r:id="rId6"/>
    <p:sldId id="332" r:id="rId7"/>
    <p:sldId id="403" r:id="rId8"/>
    <p:sldId id="404" r:id="rId9"/>
    <p:sldId id="333" r:id="rId10"/>
    <p:sldId id="334" r:id="rId11"/>
    <p:sldId id="427" r:id="rId12"/>
    <p:sldId id="428" r:id="rId13"/>
    <p:sldId id="366" r:id="rId14"/>
    <p:sldId id="367" r:id="rId15"/>
    <p:sldId id="368" r:id="rId16"/>
    <p:sldId id="369" r:id="rId17"/>
    <p:sldId id="370" r:id="rId18"/>
    <p:sldId id="371" r:id="rId19"/>
    <p:sldId id="372" r:id="rId20"/>
    <p:sldId id="373" r:id="rId21"/>
    <p:sldId id="374" r:id="rId22"/>
    <p:sldId id="426" r:id="rId23"/>
    <p:sldId id="434" r:id="rId24"/>
    <p:sldId id="435" r:id="rId25"/>
    <p:sldId id="441" r:id="rId26"/>
    <p:sldId id="375" r:id="rId27"/>
    <p:sldId id="376" r:id="rId28"/>
    <p:sldId id="377" r:id="rId29"/>
    <p:sldId id="378" r:id="rId30"/>
    <p:sldId id="442" r:id="rId31"/>
    <p:sldId id="379" r:id="rId32"/>
    <p:sldId id="380" r:id="rId33"/>
    <p:sldId id="381" r:id="rId34"/>
    <p:sldId id="382" r:id="rId35"/>
    <p:sldId id="383" r:id="rId36"/>
    <p:sldId id="384" r:id="rId37"/>
    <p:sldId id="436" r:id="rId38"/>
    <p:sldId id="437" r:id="rId39"/>
    <p:sldId id="385" r:id="rId40"/>
    <p:sldId id="386" r:id="rId41"/>
    <p:sldId id="387" r:id="rId42"/>
    <p:sldId id="388" r:id="rId43"/>
    <p:sldId id="389" r:id="rId44"/>
    <p:sldId id="390" r:id="rId45"/>
    <p:sldId id="391" r:id="rId46"/>
    <p:sldId id="392" r:id="rId47"/>
    <p:sldId id="393" r:id="rId48"/>
    <p:sldId id="394" r:id="rId49"/>
    <p:sldId id="430" r:id="rId50"/>
    <p:sldId id="432" r:id="rId51"/>
    <p:sldId id="433" r:id="rId52"/>
    <p:sldId id="443" r:id="rId53"/>
    <p:sldId id="445" r:id="rId54"/>
    <p:sldId id="444" r:id="rId55"/>
    <p:sldId id="405" r:id="rId56"/>
    <p:sldId id="406" r:id="rId57"/>
    <p:sldId id="407" r:id="rId58"/>
    <p:sldId id="408" r:id="rId59"/>
    <p:sldId id="409" r:id="rId60"/>
    <p:sldId id="410" r:id="rId61"/>
    <p:sldId id="411" r:id="rId62"/>
    <p:sldId id="412" r:id="rId63"/>
    <p:sldId id="395" r:id="rId64"/>
    <p:sldId id="396" r:id="rId65"/>
    <p:sldId id="397" r:id="rId66"/>
    <p:sldId id="398" r:id="rId67"/>
    <p:sldId id="399" r:id="rId68"/>
    <p:sldId id="400" r:id="rId69"/>
    <p:sldId id="401" r:id="rId70"/>
    <p:sldId id="425" r:id="rId71"/>
    <p:sldId id="338" r:id="rId72"/>
    <p:sldId id="339" r:id="rId73"/>
    <p:sldId id="340" r:id="rId74"/>
    <p:sldId id="342" r:id="rId75"/>
    <p:sldId id="343" r:id="rId76"/>
    <p:sldId id="344" r:id="rId77"/>
    <p:sldId id="345" r:id="rId78"/>
    <p:sldId id="347" r:id="rId79"/>
    <p:sldId id="348" r:id="rId80"/>
    <p:sldId id="349" r:id="rId81"/>
    <p:sldId id="350" r:id="rId82"/>
    <p:sldId id="414" r:id="rId83"/>
    <p:sldId id="415" r:id="rId84"/>
    <p:sldId id="416" r:id="rId85"/>
    <p:sldId id="417" r:id="rId86"/>
    <p:sldId id="439" r:id="rId87"/>
    <p:sldId id="418" r:id="rId88"/>
    <p:sldId id="420" r:id="rId89"/>
    <p:sldId id="422" r:id="rId90"/>
    <p:sldId id="423" r:id="rId91"/>
    <p:sldId id="424" r:id="rId92"/>
    <p:sldId id="429" r:id="rId93"/>
    <p:sldId id="438" r:id="rId94"/>
    <p:sldId id="440" r:id="rId95"/>
  </p:sldIdLst>
  <p:sldSz cx="9144000" cy="6858000" type="screen4x3"/>
  <p:notesSz cx="9144000" cy="6858000"/>
  <p:custDataLst>
    <p:tags r:id="rId98"/>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D0CC"/>
    <a:srgbClr val="FFFFCC"/>
    <a:srgbClr val="FFCC00"/>
    <a:srgbClr val="CC0000"/>
    <a:srgbClr val="000066"/>
    <a:srgbClr val="663300"/>
    <a:srgbClr val="1C1C1C"/>
    <a:srgbClr val="CC9900"/>
    <a:srgbClr val="007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88528" autoAdjust="0"/>
  </p:normalViewPr>
  <p:slideViewPr>
    <p:cSldViewPr snapToGrid="0">
      <p:cViewPr varScale="1">
        <p:scale>
          <a:sx n="95" d="100"/>
          <a:sy n="95" d="100"/>
        </p:scale>
        <p:origin x="570" y="90"/>
      </p:cViewPr>
      <p:guideLst>
        <p:guide orient="horz" pos="2160"/>
        <p:guide pos="2880"/>
      </p:guideLst>
    </p:cSldViewPr>
  </p:slideViewPr>
  <p:outlineViewPr>
    <p:cViewPr>
      <p:scale>
        <a:sx n="33" d="100"/>
        <a:sy n="33" d="100"/>
      </p:scale>
      <p:origin x="0" y="-2268"/>
    </p:cViewPr>
  </p:outlineViewPr>
  <p:notesTextViewPr>
    <p:cViewPr>
      <p:scale>
        <a:sx n="100" d="100"/>
        <a:sy n="100" d="100"/>
      </p:scale>
      <p:origin x="0" y="0"/>
    </p:cViewPr>
  </p:notesTextViewPr>
  <p:sorterViewPr>
    <p:cViewPr>
      <p:scale>
        <a:sx n="66" d="100"/>
        <a:sy n="66" d="100"/>
      </p:scale>
      <p:origin x="0" y="10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ags" Target="tags/tag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3971"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3972"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3973"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7026F9-3819-437D-B98A-C97A0604222E}" type="slidenum">
              <a:rPr lang="en-US"/>
              <a:pPr>
                <a:defRPr/>
              </a:pPr>
              <a:t>‹#›</a:t>
            </a:fld>
            <a:endParaRPr lang="en-US"/>
          </a:p>
        </p:txBody>
      </p:sp>
    </p:spTree>
    <p:extLst>
      <p:ext uri="{BB962C8B-B14F-4D97-AF65-F5344CB8AC3E}">
        <p14:creationId xmlns:p14="http://schemas.microsoft.com/office/powerpoint/2010/main" val="4023830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23"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27"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2627243-4FD6-484B-925E-03A32A5E2EBF}" type="slidenum">
              <a:rPr lang="en-US"/>
              <a:pPr>
                <a:defRPr/>
              </a:pPr>
              <a:t>‹#›</a:t>
            </a:fld>
            <a:endParaRPr lang="en-US"/>
          </a:p>
        </p:txBody>
      </p:sp>
    </p:spTree>
    <p:extLst>
      <p:ext uri="{BB962C8B-B14F-4D97-AF65-F5344CB8AC3E}">
        <p14:creationId xmlns:p14="http://schemas.microsoft.com/office/powerpoint/2010/main" val="649668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a:t>
            </a:fld>
            <a:endParaRPr lang="en-US"/>
          </a:p>
        </p:txBody>
      </p:sp>
    </p:spTree>
    <p:extLst>
      <p:ext uri="{BB962C8B-B14F-4D97-AF65-F5344CB8AC3E}">
        <p14:creationId xmlns:p14="http://schemas.microsoft.com/office/powerpoint/2010/main" val="239698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05EBDE-A214-4ABE-BD59-DED427E40321}" type="slidenum">
              <a:rPr lang="en-US" altLang="el-GR">
                <a:ea typeface="ＭＳ Ｐゴシック" panose="020B0600070205080204" pitchFamily="34" charset="-128"/>
              </a:rPr>
              <a:pPr>
                <a:spcBef>
                  <a:spcPct val="0"/>
                </a:spcBef>
              </a:pPr>
              <a:t>16</a:t>
            </a:fld>
            <a:endParaRPr lang="en-US" altLang="el-GR">
              <a:ea typeface="ＭＳ Ｐゴシック" panose="020B0600070205080204" pitchFamily="34" charset="-128"/>
            </a:endParaRPr>
          </a:p>
        </p:txBody>
      </p:sp>
      <p:sp>
        <p:nvSpPr>
          <p:cNvPr id="74755" name="Placeholder 2"/>
          <p:cNvSpPr>
            <a:spLocks noGrp="1" noRot="1" noChangeAspect="1" noChangeArrowheads="1" noTextEdit="1"/>
          </p:cNvSpPr>
          <p:nvPr>
            <p:ph type="sldImg"/>
          </p:nvPr>
        </p:nvSpPr>
        <p:spPr>
          <a:ln/>
        </p:spPr>
      </p:sp>
      <p:sp>
        <p:nvSpPr>
          <p:cNvPr id="74756"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0552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DBA0F8-E519-4585-9A93-3718E1E49889}" type="slidenum">
              <a:rPr lang="en-US" altLang="el-GR">
                <a:ea typeface="ＭＳ Ｐゴシック" panose="020B0600070205080204" pitchFamily="34" charset="-128"/>
              </a:rPr>
              <a:pPr>
                <a:spcBef>
                  <a:spcPct val="0"/>
                </a:spcBef>
              </a:pPr>
              <a:t>17</a:t>
            </a:fld>
            <a:endParaRPr lang="en-US" altLang="el-GR">
              <a:ea typeface="ＭＳ Ｐゴシック" panose="020B0600070205080204" pitchFamily="34" charset="-128"/>
            </a:endParaRPr>
          </a:p>
        </p:txBody>
      </p:sp>
      <p:sp>
        <p:nvSpPr>
          <p:cNvPr id="76803" name="Placeholder 2"/>
          <p:cNvSpPr>
            <a:spLocks noGrp="1" noRot="1" noChangeAspect="1" noChangeArrowheads="1" noTextEdit="1"/>
          </p:cNvSpPr>
          <p:nvPr>
            <p:ph type="sldImg"/>
          </p:nvPr>
        </p:nvSpPr>
        <p:spPr>
          <a:ln/>
        </p:spPr>
      </p:sp>
      <p:sp>
        <p:nvSpPr>
          <p:cNvPr id="76804"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1327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941732-DB8F-4DDD-B202-F9C7E668073F}" type="slidenum">
              <a:rPr lang="en-US" altLang="el-GR">
                <a:ea typeface="ＭＳ Ｐゴシック" panose="020B0600070205080204" pitchFamily="34" charset="-128"/>
              </a:rPr>
              <a:pPr>
                <a:spcBef>
                  <a:spcPct val="0"/>
                </a:spcBef>
              </a:pPr>
              <a:t>18</a:t>
            </a:fld>
            <a:endParaRPr lang="en-US" altLang="el-GR">
              <a:ea typeface="ＭＳ Ｐゴシック" panose="020B0600070205080204" pitchFamily="34" charset="-128"/>
            </a:endParaRPr>
          </a:p>
        </p:txBody>
      </p:sp>
      <p:sp>
        <p:nvSpPr>
          <p:cNvPr id="78851" name="Placeholder 2"/>
          <p:cNvSpPr>
            <a:spLocks noGrp="1" noRot="1" noChangeAspect="1" noChangeArrowheads="1" noTextEdit="1"/>
          </p:cNvSpPr>
          <p:nvPr>
            <p:ph type="sldImg"/>
          </p:nvPr>
        </p:nvSpPr>
        <p:spPr>
          <a:ln/>
        </p:spPr>
      </p:sp>
      <p:sp>
        <p:nvSpPr>
          <p:cNvPr id="78852"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116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4EC0A0-F0D7-4936-B256-D16A9772D2B9}" type="slidenum">
              <a:rPr lang="en-US" altLang="el-GR">
                <a:ea typeface="ＭＳ Ｐゴシック" panose="020B0600070205080204" pitchFamily="34" charset="-128"/>
              </a:rPr>
              <a:pPr>
                <a:spcBef>
                  <a:spcPct val="0"/>
                </a:spcBef>
              </a:pPr>
              <a:t>19</a:t>
            </a:fld>
            <a:endParaRPr lang="en-US" altLang="el-GR">
              <a:ea typeface="ＭＳ Ｐゴシック" panose="020B0600070205080204" pitchFamily="34" charset="-128"/>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7319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D4AF8E-7B60-4809-A81A-EADDB4277E31}" type="slidenum">
              <a:rPr lang="en-US" altLang="el-GR">
                <a:ea typeface="ＭＳ Ｐゴシック" panose="020B0600070205080204" pitchFamily="34" charset="-128"/>
              </a:rPr>
              <a:pPr>
                <a:spcBef>
                  <a:spcPct val="0"/>
                </a:spcBef>
              </a:pPr>
              <a:t>20</a:t>
            </a:fld>
            <a:endParaRPr lang="en-US" altLang="el-GR">
              <a:ea typeface="ＭＳ Ｐゴシック" panose="020B0600070205080204" pitchFamily="34" charset="-128"/>
            </a:endParaRPr>
          </a:p>
        </p:txBody>
      </p:sp>
      <p:sp>
        <p:nvSpPr>
          <p:cNvPr id="82947" name="Placeholder 2"/>
          <p:cNvSpPr>
            <a:spLocks noGrp="1" noRot="1" noChangeAspect="1" noChangeArrowheads="1" noTextEdit="1"/>
          </p:cNvSpPr>
          <p:nvPr>
            <p:ph type="sldImg"/>
          </p:nvPr>
        </p:nvSpPr>
        <p:spPr>
          <a:ln/>
        </p:spPr>
      </p:sp>
      <p:sp>
        <p:nvSpPr>
          <p:cNvPr id="82948"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73196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D4AF8E-7B60-4809-A81A-EADDB4277E31}" type="slidenum">
              <a:rPr lang="en-US" altLang="el-GR">
                <a:ea typeface="ＭＳ Ｐゴシック" panose="020B0600070205080204" pitchFamily="34" charset="-128"/>
              </a:rPr>
              <a:pPr>
                <a:spcBef>
                  <a:spcPct val="0"/>
                </a:spcBef>
              </a:pPr>
              <a:t>21</a:t>
            </a:fld>
            <a:endParaRPr lang="en-US" altLang="el-GR">
              <a:ea typeface="ＭＳ Ｐゴシック" panose="020B0600070205080204" pitchFamily="34" charset="-128"/>
            </a:endParaRPr>
          </a:p>
        </p:txBody>
      </p:sp>
      <p:sp>
        <p:nvSpPr>
          <p:cNvPr id="82947" name="Placeholder 2"/>
          <p:cNvSpPr>
            <a:spLocks noGrp="1" noRot="1" noChangeAspect="1" noChangeArrowheads="1" noTextEdit="1"/>
          </p:cNvSpPr>
          <p:nvPr>
            <p:ph type="sldImg"/>
          </p:nvPr>
        </p:nvSpPr>
        <p:spPr>
          <a:ln/>
        </p:spPr>
      </p:sp>
      <p:sp>
        <p:nvSpPr>
          <p:cNvPr id="82948"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22742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D4AF8E-7B60-4809-A81A-EADDB4277E31}" type="slidenum">
              <a:rPr lang="en-US" altLang="el-GR">
                <a:ea typeface="ＭＳ Ｐゴシック" panose="020B0600070205080204" pitchFamily="34" charset="-128"/>
              </a:rPr>
              <a:pPr>
                <a:spcBef>
                  <a:spcPct val="0"/>
                </a:spcBef>
              </a:pPr>
              <a:t>22</a:t>
            </a:fld>
            <a:endParaRPr lang="en-US" altLang="el-GR">
              <a:ea typeface="ＭＳ Ｐゴシック" panose="020B0600070205080204" pitchFamily="34" charset="-128"/>
            </a:endParaRPr>
          </a:p>
        </p:txBody>
      </p:sp>
      <p:sp>
        <p:nvSpPr>
          <p:cNvPr id="82947" name="Placeholder 2"/>
          <p:cNvSpPr>
            <a:spLocks noGrp="1" noRot="1" noChangeAspect="1" noChangeArrowheads="1" noTextEdit="1"/>
          </p:cNvSpPr>
          <p:nvPr>
            <p:ph type="sldImg"/>
          </p:nvPr>
        </p:nvSpPr>
        <p:spPr>
          <a:ln/>
        </p:spPr>
      </p:sp>
      <p:sp>
        <p:nvSpPr>
          <p:cNvPr id="82948"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02373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D4AF8E-7B60-4809-A81A-EADDB4277E31}" type="slidenum">
              <a:rPr lang="en-US" altLang="el-GR">
                <a:ea typeface="ＭＳ Ｐゴシック" panose="020B0600070205080204" pitchFamily="34" charset="-128"/>
              </a:rPr>
              <a:pPr>
                <a:spcBef>
                  <a:spcPct val="0"/>
                </a:spcBef>
              </a:pPr>
              <a:t>23</a:t>
            </a:fld>
            <a:endParaRPr lang="en-US" altLang="el-GR">
              <a:ea typeface="ＭＳ Ｐゴシック" panose="020B0600070205080204" pitchFamily="34" charset="-128"/>
            </a:endParaRPr>
          </a:p>
        </p:txBody>
      </p:sp>
      <p:sp>
        <p:nvSpPr>
          <p:cNvPr id="82947" name="Placeholder 2"/>
          <p:cNvSpPr>
            <a:spLocks noGrp="1" noRot="1" noChangeAspect="1" noChangeArrowheads="1" noTextEdit="1"/>
          </p:cNvSpPr>
          <p:nvPr>
            <p:ph type="sldImg"/>
          </p:nvPr>
        </p:nvSpPr>
        <p:spPr>
          <a:ln/>
        </p:spPr>
      </p:sp>
      <p:sp>
        <p:nvSpPr>
          <p:cNvPr id="82948"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76245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D4AF8E-7B60-4809-A81A-EADDB4277E31}" type="slidenum">
              <a:rPr lang="en-US" altLang="el-GR">
                <a:ea typeface="ＭＳ Ｐゴシック" panose="020B0600070205080204" pitchFamily="34" charset="-128"/>
              </a:rPr>
              <a:pPr>
                <a:spcBef>
                  <a:spcPct val="0"/>
                </a:spcBef>
              </a:pPr>
              <a:t>24</a:t>
            </a:fld>
            <a:endParaRPr lang="en-US" altLang="el-GR">
              <a:ea typeface="ＭＳ Ｐゴシック" panose="020B0600070205080204" pitchFamily="34" charset="-128"/>
            </a:endParaRPr>
          </a:p>
        </p:txBody>
      </p:sp>
      <p:sp>
        <p:nvSpPr>
          <p:cNvPr id="82947" name="Placeholder 2"/>
          <p:cNvSpPr>
            <a:spLocks noGrp="1" noRot="1" noChangeAspect="1" noChangeArrowheads="1" noTextEdit="1"/>
          </p:cNvSpPr>
          <p:nvPr>
            <p:ph type="sldImg"/>
          </p:nvPr>
        </p:nvSpPr>
        <p:spPr>
          <a:ln/>
        </p:spPr>
      </p:sp>
      <p:sp>
        <p:nvSpPr>
          <p:cNvPr id="82948"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26598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051990-F3FD-437C-8697-914C80E2F58E}" type="slidenum">
              <a:rPr lang="en-US" altLang="el-GR">
                <a:ea typeface="ＭＳ Ｐゴシック" panose="020B0600070205080204" pitchFamily="34" charset="-128"/>
              </a:rPr>
              <a:pPr>
                <a:spcBef>
                  <a:spcPct val="0"/>
                </a:spcBef>
              </a:pPr>
              <a:t>26</a:t>
            </a:fld>
            <a:endParaRPr lang="en-US" altLang="el-GR">
              <a:ea typeface="ＭＳ Ｐゴシック" panose="020B0600070205080204" pitchFamily="34" charset="-128"/>
            </a:endParaRPr>
          </a:p>
        </p:txBody>
      </p:sp>
      <p:sp>
        <p:nvSpPr>
          <p:cNvPr id="86019" name="Placeholder 2"/>
          <p:cNvSpPr>
            <a:spLocks noGrp="1" noRot="1" noChangeAspect="1" noChangeArrowheads="1" noTextEdit="1"/>
          </p:cNvSpPr>
          <p:nvPr>
            <p:ph type="sldImg"/>
          </p:nvPr>
        </p:nvSpPr>
        <p:spPr>
          <a:ln/>
        </p:spPr>
      </p:sp>
      <p:sp>
        <p:nvSpPr>
          <p:cNvPr id="86020"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2139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8208F50-EF34-4EFE-ABE5-924E0B99651A}" type="slidenum">
              <a:rPr lang="en-US" altLang="en-US" sz="1200" smtClean="0"/>
              <a:pPr/>
              <a:t>2</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1F099B-23DC-46B5-B18E-C7399CB0EE4B}" type="slidenum">
              <a:rPr lang="en-US" altLang="el-GR">
                <a:ea typeface="ＭＳ Ｐゴシック" panose="020B0600070205080204" pitchFamily="34" charset="-128"/>
              </a:rPr>
              <a:pPr>
                <a:spcBef>
                  <a:spcPct val="0"/>
                </a:spcBef>
              </a:pPr>
              <a:t>27</a:t>
            </a:fld>
            <a:endParaRPr lang="en-US" altLang="el-GR">
              <a:ea typeface="ＭＳ Ｐゴシック" panose="020B0600070205080204" pitchFamily="34" charset="-128"/>
            </a:endParaRPr>
          </a:p>
        </p:txBody>
      </p:sp>
      <p:sp>
        <p:nvSpPr>
          <p:cNvPr id="88067" name="Placeholder 2"/>
          <p:cNvSpPr>
            <a:spLocks noGrp="1" noRot="1" noChangeAspect="1" noChangeArrowheads="1" noTextEdit="1"/>
          </p:cNvSpPr>
          <p:nvPr>
            <p:ph type="sldImg"/>
          </p:nvPr>
        </p:nvSpPr>
        <p:spPr>
          <a:ln/>
        </p:spPr>
      </p:sp>
      <p:sp>
        <p:nvSpPr>
          <p:cNvPr id="88068"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71792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0967BD-3B62-4F30-A7B0-216B84A610D3}" type="slidenum">
              <a:rPr lang="en-US" altLang="el-GR">
                <a:ea typeface="ＭＳ Ｐゴシック" panose="020B0600070205080204" pitchFamily="34" charset="-128"/>
              </a:rPr>
              <a:pPr>
                <a:spcBef>
                  <a:spcPct val="0"/>
                </a:spcBef>
              </a:pPr>
              <a:t>28</a:t>
            </a:fld>
            <a:endParaRPr lang="en-US" altLang="el-GR">
              <a:ea typeface="ＭＳ Ｐゴシック" panose="020B0600070205080204" pitchFamily="34" charset="-128"/>
            </a:endParaRPr>
          </a:p>
        </p:txBody>
      </p:sp>
      <p:sp>
        <p:nvSpPr>
          <p:cNvPr id="90115" name="Placeholder 2"/>
          <p:cNvSpPr>
            <a:spLocks noGrp="1" noRot="1" noChangeAspect="1" noChangeArrowheads="1" noTextEdit="1"/>
          </p:cNvSpPr>
          <p:nvPr>
            <p:ph type="sldImg"/>
          </p:nvPr>
        </p:nvSpPr>
        <p:spPr>
          <a:ln/>
        </p:spPr>
      </p:sp>
      <p:sp>
        <p:nvSpPr>
          <p:cNvPr id="90116"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5260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0967BD-3B62-4F30-A7B0-216B84A610D3}" type="slidenum">
              <a:rPr lang="en-US" altLang="el-GR">
                <a:ea typeface="ＭＳ Ｐゴシック" panose="020B0600070205080204" pitchFamily="34" charset="-128"/>
              </a:rPr>
              <a:pPr>
                <a:spcBef>
                  <a:spcPct val="0"/>
                </a:spcBef>
              </a:pPr>
              <a:t>29</a:t>
            </a:fld>
            <a:endParaRPr lang="en-US" altLang="el-GR">
              <a:ea typeface="ＭＳ Ｐゴシック" panose="020B0600070205080204" pitchFamily="34" charset="-128"/>
            </a:endParaRPr>
          </a:p>
        </p:txBody>
      </p:sp>
      <p:sp>
        <p:nvSpPr>
          <p:cNvPr id="90115" name="Placeholder 2"/>
          <p:cNvSpPr>
            <a:spLocks noGrp="1" noRot="1" noChangeAspect="1" noChangeArrowheads="1" noTextEdit="1"/>
          </p:cNvSpPr>
          <p:nvPr>
            <p:ph type="sldImg"/>
          </p:nvPr>
        </p:nvSpPr>
        <p:spPr>
          <a:ln/>
        </p:spPr>
      </p:sp>
      <p:sp>
        <p:nvSpPr>
          <p:cNvPr id="90116"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88201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BB6B2A-74E5-44C0-B5EC-B496FB2E9051}" type="slidenum">
              <a:rPr lang="en-US" altLang="el-GR">
                <a:ea typeface="ＭＳ Ｐゴシック" panose="020B0600070205080204" pitchFamily="34" charset="-128"/>
              </a:rPr>
              <a:pPr>
                <a:spcBef>
                  <a:spcPct val="0"/>
                </a:spcBef>
              </a:pPr>
              <a:t>30</a:t>
            </a:fld>
            <a:endParaRPr lang="en-US" altLang="el-GR">
              <a:ea typeface="ＭＳ Ｐゴシック" panose="020B0600070205080204" pitchFamily="34" charset="-128"/>
            </a:endParaRPr>
          </a:p>
        </p:txBody>
      </p:sp>
      <p:sp>
        <p:nvSpPr>
          <p:cNvPr id="92163" name="Placeholder 2"/>
          <p:cNvSpPr>
            <a:spLocks noGrp="1" noRot="1" noChangeAspect="1" noChangeArrowheads="1" noTextEdit="1"/>
          </p:cNvSpPr>
          <p:nvPr>
            <p:ph type="sldImg"/>
          </p:nvPr>
        </p:nvSpPr>
        <p:spPr>
          <a:ln/>
        </p:spPr>
      </p:sp>
      <p:sp>
        <p:nvSpPr>
          <p:cNvPr id="92164"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32517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E40FAC-CCDE-4523-B015-604E005F3EEF}" type="slidenum">
              <a:rPr lang="en-US" altLang="el-GR">
                <a:ea typeface="ＭＳ Ｐゴシック" panose="020B0600070205080204" pitchFamily="34" charset="-128"/>
              </a:rPr>
              <a:pPr>
                <a:spcBef>
                  <a:spcPct val="0"/>
                </a:spcBef>
              </a:pPr>
              <a:t>31</a:t>
            </a:fld>
            <a:endParaRPr lang="en-US" altLang="el-GR">
              <a:ea typeface="ＭＳ Ｐゴシック" panose="020B0600070205080204" pitchFamily="34" charset="-128"/>
            </a:endParaRPr>
          </a:p>
        </p:txBody>
      </p:sp>
      <p:sp>
        <p:nvSpPr>
          <p:cNvPr id="94211" name="Placeholder 2"/>
          <p:cNvSpPr>
            <a:spLocks noGrp="1" noRot="1" noChangeAspect="1" noChangeArrowheads="1" noTextEdit="1"/>
          </p:cNvSpPr>
          <p:nvPr>
            <p:ph type="sldImg"/>
          </p:nvPr>
        </p:nvSpPr>
        <p:spPr>
          <a:ln/>
        </p:spPr>
      </p:sp>
      <p:sp>
        <p:nvSpPr>
          <p:cNvPr id="94212"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3257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D2796D-1A42-4F40-B445-4BC0A49AD260}" type="slidenum">
              <a:rPr lang="en-US" altLang="el-GR">
                <a:ea typeface="ＭＳ Ｐゴシック" panose="020B0600070205080204" pitchFamily="34" charset="-128"/>
              </a:rPr>
              <a:pPr>
                <a:spcBef>
                  <a:spcPct val="0"/>
                </a:spcBef>
              </a:pPr>
              <a:t>32</a:t>
            </a:fld>
            <a:endParaRPr lang="en-US" altLang="el-GR">
              <a:ea typeface="ＭＳ Ｐゴシック" panose="020B0600070205080204" pitchFamily="34" charset="-128"/>
            </a:endParaRPr>
          </a:p>
        </p:txBody>
      </p:sp>
      <p:sp>
        <p:nvSpPr>
          <p:cNvPr id="96259" name="Placeholder 2"/>
          <p:cNvSpPr>
            <a:spLocks noGrp="1" noRot="1" noChangeAspect="1" noChangeArrowheads="1" noTextEdit="1"/>
          </p:cNvSpPr>
          <p:nvPr>
            <p:ph type="sldImg"/>
          </p:nvPr>
        </p:nvSpPr>
        <p:spPr>
          <a:ln/>
        </p:spPr>
      </p:sp>
      <p:sp>
        <p:nvSpPr>
          <p:cNvPr id="96260"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3850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C0F697-028A-4B5A-A064-7B5671E4D64E}" type="slidenum">
              <a:rPr lang="en-US" altLang="el-GR">
                <a:ea typeface="ＭＳ Ｐゴシック" panose="020B0600070205080204" pitchFamily="34" charset="-128"/>
              </a:rPr>
              <a:pPr>
                <a:spcBef>
                  <a:spcPct val="0"/>
                </a:spcBef>
              </a:pPr>
              <a:t>33</a:t>
            </a:fld>
            <a:endParaRPr lang="en-US" altLang="el-GR">
              <a:ea typeface="ＭＳ Ｐゴシック" panose="020B0600070205080204" pitchFamily="34" charset="-128"/>
            </a:endParaRPr>
          </a:p>
        </p:txBody>
      </p:sp>
      <p:sp>
        <p:nvSpPr>
          <p:cNvPr id="98307" name="Placeholder 2"/>
          <p:cNvSpPr>
            <a:spLocks noGrp="1" noRot="1" noChangeAspect="1" noChangeArrowheads="1" noTextEdit="1"/>
          </p:cNvSpPr>
          <p:nvPr>
            <p:ph type="sldImg"/>
          </p:nvPr>
        </p:nvSpPr>
        <p:spPr>
          <a:ln/>
        </p:spPr>
      </p:sp>
      <p:sp>
        <p:nvSpPr>
          <p:cNvPr id="98308"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95141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90646E-92A2-4BCA-AF92-F18E77C24CC9}" type="slidenum">
              <a:rPr lang="en-US" altLang="el-GR">
                <a:ea typeface="ＭＳ Ｐゴシック" panose="020B0600070205080204" pitchFamily="34" charset="-128"/>
              </a:rPr>
              <a:pPr>
                <a:spcBef>
                  <a:spcPct val="0"/>
                </a:spcBef>
              </a:pPr>
              <a:t>34</a:t>
            </a:fld>
            <a:endParaRPr lang="en-US" altLang="el-GR">
              <a:ea typeface="ＭＳ Ｐゴシック" panose="020B0600070205080204" pitchFamily="34" charset="-128"/>
            </a:endParaRPr>
          </a:p>
        </p:txBody>
      </p:sp>
      <p:sp>
        <p:nvSpPr>
          <p:cNvPr id="102403" name="Placeholder 2"/>
          <p:cNvSpPr>
            <a:spLocks noGrp="1" noRot="1" noChangeAspect="1" noChangeArrowheads="1" noTextEdit="1"/>
          </p:cNvSpPr>
          <p:nvPr>
            <p:ph type="sldImg"/>
          </p:nvPr>
        </p:nvSpPr>
        <p:spPr>
          <a:ln/>
        </p:spPr>
      </p:sp>
      <p:sp>
        <p:nvSpPr>
          <p:cNvPr id="102404"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07742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73315E-4CB4-445A-980D-B2491A494433}" type="slidenum">
              <a:rPr lang="en-US" altLang="el-GR">
                <a:ea typeface="ＭＳ Ｐゴシック" panose="020B0600070205080204" pitchFamily="34" charset="-128"/>
              </a:rPr>
              <a:pPr>
                <a:spcBef>
                  <a:spcPct val="0"/>
                </a:spcBef>
              </a:pPr>
              <a:t>35</a:t>
            </a:fld>
            <a:endParaRPr lang="en-US" altLang="el-GR">
              <a:ea typeface="ＭＳ Ｐゴシック" panose="020B0600070205080204" pitchFamily="34" charset="-128"/>
            </a:endParaRPr>
          </a:p>
        </p:txBody>
      </p:sp>
      <p:sp>
        <p:nvSpPr>
          <p:cNvPr id="104451" name="Placeholder 2"/>
          <p:cNvSpPr>
            <a:spLocks noGrp="1" noRot="1" noChangeAspect="1" noChangeArrowheads="1" noTextEdit="1"/>
          </p:cNvSpPr>
          <p:nvPr>
            <p:ph type="sldImg"/>
          </p:nvPr>
        </p:nvSpPr>
        <p:spPr>
          <a:ln/>
        </p:spPr>
      </p:sp>
      <p:sp>
        <p:nvSpPr>
          <p:cNvPr id="104452"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05790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73315E-4CB4-445A-980D-B2491A494433}" type="slidenum">
              <a:rPr lang="en-US" altLang="el-GR">
                <a:ea typeface="ＭＳ Ｐゴシック" panose="020B0600070205080204" pitchFamily="34" charset="-128"/>
              </a:rPr>
              <a:pPr>
                <a:spcBef>
                  <a:spcPct val="0"/>
                </a:spcBef>
              </a:pPr>
              <a:t>36</a:t>
            </a:fld>
            <a:endParaRPr lang="en-US" altLang="el-GR">
              <a:ea typeface="ＭＳ Ｐゴシック" panose="020B0600070205080204" pitchFamily="34" charset="-128"/>
            </a:endParaRPr>
          </a:p>
        </p:txBody>
      </p:sp>
      <p:sp>
        <p:nvSpPr>
          <p:cNvPr id="104451" name="Placeholder 2"/>
          <p:cNvSpPr>
            <a:spLocks noGrp="1" noRot="1" noChangeAspect="1" noChangeArrowheads="1" noTextEdit="1"/>
          </p:cNvSpPr>
          <p:nvPr>
            <p:ph type="sldImg"/>
          </p:nvPr>
        </p:nvSpPr>
        <p:spPr>
          <a:ln/>
        </p:spPr>
      </p:sp>
      <p:sp>
        <p:nvSpPr>
          <p:cNvPr id="104452"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649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80F806-F5DA-4B98-ADAE-BE6477EEB642}" type="slidenum">
              <a:rPr lang="en-US" altLang="en-US" sz="1200" smtClean="0"/>
              <a:pPr/>
              <a:t>3</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73315E-4CB4-445A-980D-B2491A494433}" type="slidenum">
              <a:rPr lang="en-US" altLang="el-GR">
                <a:ea typeface="ＭＳ Ｐゴシック" panose="020B0600070205080204" pitchFamily="34" charset="-128"/>
              </a:rPr>
              <a:pPr>
                <a:spcBef>
                  <a:spcPct val="0"/>
                </a:spcBef>
              </a:pPr>
              <a:t>37</a:t>
            </a:fld>
            <a:endParaRPr lang="en-US" altLang="el-GR">
              <a:ea typeface="ＭＳ Ｐゴシック" panose="020B0600070205080204" pitchFamily="34" charset="-128"/>
            </a:endParaRPr>
          </a:p>
        </p:txBody>
      </p:sp>
      <p:sp>
        <p:nvSpPr>
          <p:cNvPr id="104451" name="Placeholder 2"/>
          <p:cNvSpPr>
            <a:spLocks noGrp="1" noRot="1" noChangeAspect="1" noChangeArrowheads="1" noTextEdit="1"/>
          </p:cNvSpPr>
          <p:nvPr>
            <p:ph type="sldImg"/>
          </p:nvPr>
        </p:nvSpPr>
        <p:spPr>
          <a:ln/>
        </p:spPr>
      </p:sp>
      <p:sp>
        <p:nvSpPr>
          <p:cNvPr id="104452"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5653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9991DC-0FD7-4FE8-8BAB-D445A7B4DBD0}" type="slidenum">
              <a:rPr lang="en-US" altLang="el-GR">
                <a:ea typeface="ＭＳ Ｐゴシック" panose="020B0600070205080204" pitchFamily="34" charset="-128"/>
              </a:rPr>
              <a:pPr>
                <a:spcBef>
                  <a:spcPct val="0"/>
                </a:spcBef>
              </a:pPr>
              <a:t>38</a:t>
            </a:fld>
            <a:endParaRPr lang="en-US" altLang="el-GR">
              <a:ea typeface="ＭＳ Ｐゴシック" panose="020B0600070205080204" pitchFamily="34" charset="-128"/>
            </a:endParaRPr>
          </a:p>
        </p:txBody>
      </p:sp>
      <p:sp>
        <p:nvSpPr>
          <p:cNvPr id="106499" name="Placeholder 2"/>
          <p:cNvSpPr>
            <a:spLocks noGrp="1" noRot="1" noChangeAspect="1" noChangeArrowheads="1" noTextEdit="1"/>
          </p:cNvSpPr>
          <p:nvPr>
            <p:ph type="sldImg"/>
          </p:nvPr>
        </p:nvSpPr>
        <p:spPr>
          <a:ln/>
        </p:spPr>
      </p:sp>
      <p:sp>
        <p:nvSpPr>
          <p:cNvPr id="106500"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12320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9411D7-4013-4577-8BBF-5F11F3F1520E}" type="slidenum">
              <a:rPr lang="en-US" altLang="el-GR">
                <a:ea typeface="ＭＳ Ｐゴシック" panose="020B0600070205080204" pitchFamily="34" charset="-128"/>
              </a:rPr>
              <a:pPr>
                <a:spcBef>
                  <a:spcPct val="0"/>
                </a:spcBef>
              </a:pPr>
              <a:t>39</a:t>
            </a:fld>
            <a:endParaRPr lang="en-US" altLang="el-GR">
              <a:ea typeface="ＭＳ Ｐゴシック" panose="020B0600070205080204" pitchFamily="34" charset="-128"/>
            </a:endParaRPr>
          </a:p>
        </p:txBody>
      </p:sp>
      <p:sp>
        <p:nvSpPr>
          <p:cNvPr id="108547" name="Placeholder 2"/>
          <p:cNvSpPr>
            <a:spLocks noGrp="1" noRot="1" noChangeAspect="1" noChangeArrowheads="1" noTextEdit="1"/>
          </p:cNvSpPr>
          <p:nvPr>
            <p:ph type="sldImg"/>
          </p:nvPr>
        </p:nvSpPr>
        <p:spPr>
          <a:ln/>
        </p:spPr>
      </p:sp>
      <p:sp>
        <p:nvSpPr>
          <p:cNvPr id="108548"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91049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6A1330-EE07-4116-B51A-0A7E46B57519}" type="slidenum">
              <a:rPr lang="en-US" altLang="el-GR">
                <a:ea typeface="ＭＳ Ｐゴシック" panose="020B0600070205080204" pitchFamily="34" charset="-128"/>
              </a:rPr>
              <a:pPr>
                <a:spcBef>
                  <a:spcPct val="0"/>
                </a:spcBef>
              </a:pPr>
              <a:t>40</a:t>
            </a:fld>
            <a:endParaRPr lang="en-US" altLang="el-GR">
              <a:ea typeface="ＭＳ Ｐゴシック" panose="020B0600070205080204" pitchFamily="34" charset="-128"/>
            </a:endParaRPr>
          </a:p>
        </p:txBody>
      </p:sp>
      <p:sp>
        <p:nvSpPr>
          <p:cNvPr id="110595" name="Placeholder 2"/>
          <p:cNvSpPr>
            <a:spLocks noGrp="1" noRot="1" noChangeAspect="1" noChangeArrowheads="1" noTextEdit="1"/>
          </p:cNvSpPr>
          <p:nvPr>
            <p:ph type="sldImg"/>
          </p:nvPr>
        </p:nvSpPr>
        <p:spPr>
          <a:ln/>
        </p:spPr>
      </p:sp>
      <p:sp>
        <p:nvSpPr>
          <p:cNvPr id="110596"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95740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E4163D-D9B2-49CF-A490-AB9D045B5040}" type="slidenum">
              <a:rPr lang="en-US" altLang="el-GR">
                <a:ea typeface="ＭＳ Ｐゴシック" panose="020B0600070205080204" pitchFamily="34" charset="-128"/>
              </a:rPr>
              <a:pPr>
                <a:spcBef>
                  <a:spcPct val="0"/>
                </a:spcBef>
              </a:pPr>
              <a:t>41</a:t>
            </a:fld>
            <a:endParaRPr lang="en-US" altLang="el-GR">
              <a:ea typeface="ＭＳ Ｐゴシック" panose="020B0600070205080204" pitchFamily="34" charset="-128"/>
            </a:endParaRPr>
          </a:p>
        </p:txBody>
      </p:sp>
      <p:sp>
        <p:nvSpPr>
          <p:cNvPr id="112643" name="Placeholder 2"/>
          <p:cNvSpPr>
            <a:spLocks noGrp="1" noRot="1" noChangeAspect="1" noChangeArrowheads="1" noTextEdit="1"/>
          </p:cNvSpPr>
          <p:nvPr>
            <p:ph type="sldImg"/>
          </p:nvPr>
        </p:nvSpPr>
        <p:spPr>
          <a:ln/>
        </p:spPr>
      </p:sp>
      <p:sp>
        <p:nvSpPr>
          <p:cNvPr id="112644"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48663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0D8EF7-1E97-45CC-99C5-A95C2FF506AA}" type="slidenum">
              <a:rPr lang="en-US" altLang="el-GR">
                <a:ea typeface="ＭＳ Ｐゴシック" panose="020B0600070205080204" pitchFamily="34" charset="-128"/>
              </a:rPr>
              <a:pPr>
                <a:spcBef>
                  <a:spcPct val="0"/>
                </a:spcBef>
              </a:pPr>
              <a:t>43</a:t>
            </a:fld>
            <a:endParaRPr lang="en-US" altLang="el-GR">
              <a:ea typeface="ＭＳ Ｐゴシック" panose="020B0600070205080204" pitchFamily="34" charset="-128"/>
            </a:endParaRPr>
          </a:p>
        </p:txBody>
      </p:sp>
      <p:sp>
        <p:nvSpPr>
          <p:cNvPr id="115715" name="Placeholder 2"/>
          <p:cNvSpPr>
            <a:spLocks noGrp="1" noRot="1" noChangeAspect="1" noChangeArrowheads="1" noTextEdit="1"/>
          </p:cNvSpPr>
          <p:nvPr>
            <p:ph type="sldImg"/>
          </p:nvPr>
        </p:nvSpPr>
        <p:spPr>
          <a:ln/>
        </p:spPr>
      </p:sp>
      <p:sp>
        <p:nvSpPr>
          <p:cNvPr id="115716"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59753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763FA7-648C-44BA-82DE-246610FCF39F}" type="slidenum">
              <a:rPr lang="en-US" altLang="el-GR">
                <a:ea typeface="ＭＳ Ｐゴシック" panose="020B0600070205080204" pitchFamily="34" charset="-128"/>
              </a:rPr>
              <a:pPr>
                <a:spcBef>
                  <a:spcPct val="0"/>
                </a:spcBef>
              </a:pPr>
              <a:t>44</a:t>
            </a:fld>
            <a:endParaRPr lang="en-US" altLang="el-GR">
              <a:ea typeface="ＭＳ Ｐゴシック" panose="020B0600070205080204" pitchFamily="34" charset="-128"/>
            </a:endParaRPr>
          </a:p>
        </p:txBody>
      </p:sp>
      <p:sp>
        <p:nvSpPr>
          <p:cNvPr id="117763" name="Placeholder 2"/>
          <p:cNvSpPr>
            <a:spLocks noGrp="1" noRot="1" noChangeAspect="1" noChangeArrowheads="1" noTextEdit="1"/>
          </p:cNvSpPr>
          <p:nvPr>
            <p:ph type="sldImg"/>
          </p:nvPr>
        </p:nvSpPr>
        <p:spPr>
          <a:ln/>
        </p:spPr>
      </p:sp>
      <p:sp>
        <p:nvSpPr>
          <p:cNvPr id="117764"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31090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8598B0-E687-465F-8364-62C0E413F4CE}" type="slidenum">
              <a:rPr lang="en-US" altLang="el-GR">
                <a:ea typeface="ＭＳ Ｐゴシック" panose="020B0600070205080204" pitchFamily="34" charset="-128"/>
              </a:rPr>
              <a:pPr>
                <a:spcBef>
                  <a:spcPct val="0"/>
                </a:spcBef>
              </a:pPr>
              <a:t>45</a:t>
            </a:fld>
            <a:endParaRPr lang="en-US" altLang="el-GR">
              <a:ea typeface="ＭＳ Ｐゴシック" panose="020B0600070205080204" pitchFamily="34" charset="-128"/>
            </a:endParaRPr>
          </a:p>
        </p:txBody>
      </p:sp>
      <p:sp>
        <p:nvSpPr>
          <p:cNvPr id="119811" name="Placeholder 2"/>
          <p:cNvSpPr>
            <a:spLocks noGrp="1" noRot="1" noChangeAspect="1" noChangeArrowheads="1" noTextEdit="1"/>
          </p:cNvSpPr>
          <p:nvPr>
            <p:ph type="sldImg"/>
          </p:nvPr>
        </p:nvSpPr>
        <p:spPr>
          <a:ln/>
        </p:spPr>
      </p:sp>
      <p:sp>
        <p:nvSpPr>
          <p:cNvPr id="119812"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29904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5E756A-D8B4-4B31-BFCE-FE3DBF09A11B}" type="slidenum">
              <a:rPr lang="en-US" altLang="el-GR">
                <a:ea typeface="ＭＳ Ｐゴシック" panose="020B0600070205080204" pitchFamily="34" charset="-128"/>
              </a:rPr>
              <a:pPr>
                <a:spcBef>
                  <a:spcPct val="0"/>
                </a:spcBef>
              </a:pPr>
              <a:t>47</a:t>
            </a:fld>
            <a:endParaRPr lang="en-US" altLang="el-GR">
              <a:ea typeface="ＭＳ Ｐゴシック" panose="020B0600070205080204" pitchFamily="34" charset="-128"/>
            </a:endParaRPr>
          </a:p>
        </p:txBody>
      </p:sp>
      <p:sp>
        <p:nvSpPr>
          <p:cNvPr id="122883" name="Placeholder 2"/>
          <p:cNvSpPr>
            <a:spLocks noGrp="1" noRot="1" noChangeAspect="1" noChangeArrowheads="1" noTextEdit="1"/>
          </p:cNvSpPr>
          <p:nvPr>
            <p:ph type="sldImg"/>
          </p:nvPr>
        </p:nvSpPr>
        <p:spPr>
          <a:ln/>
        </p:spPr>
      </p:sp>
      <p:sp>
        <p:nvSpPr>
          <p:cNvPr id="122884"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3869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5E756A-D8B4-4B31-BFCE-FE3DBF09A11B}" type="slidenum">
              <a:rPr lang="en-US" altLang="el-GR">
                <a:ea typeface="ＭＳ Ｐゴシック" panose="020B0600070205080204" pitchFamily="34" charset="-128"/>
              </a:rPr>
              <a:pPr>
                <a:spcBef>
                  <a:spcPct val="0"/>
                </a:spcBef>
              </a:pPr>
              <a:t>48</a:t>
            </a:fld>
            <a:endParaRPr lang="en-US" altLang="el-GR">
              <a:ea typeface="ＭＳ Ｐゴシック" panose="020B0600070205080204" pitchFamily="34" charset="-128"/>
            </a:endParaRPr>
          </a:p>
        </p:txBody>
      </p:sp>
      <p:sp>
        <p:nvSpPr>
          <p:cNvPr id="122883" name="Placeholder 2"/>
          <p:cNvSpPr>
            <a:spLocks noGrp="1" noRot="1" noChangeAspect="1" noChangeArrowheads="1" noTextEdit="1"/>
          </p:cNvSpPr>
          <p:nvPr>
            <p:ph type="sldImg"/>
          </p:nvPr>
        </p:nvSpPr>
        <p:spPr>
          <a:ln/>
        </p:spPr>
      </p:sp>
      <p:sp>
        <p:nvSpPr>
          <p:cNvPr id="122884"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9170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E96641-4F0E-4740-9A56-21F7C952EE18}" type="slidenum">
              <a:rPr lang="en-US" altLang="el-GR">
                <a:ea typeface="ＭＳ Ｐゴシック" panose="020B0600070205080204" pitchFamily="34" charset="-128"/>
              </a:rPr>
              <a:pPr>
                <a:spcBef>
                  <a:spcPct val="0"/>
                </a:spcBef>
              </a:pPr>
              <a:t>6</a:t>
            </a:fld>
            <a:endParaRPr lang="en-US" altLang="el-GR">
              <a:ea typeface="ＭＳ Ｐゴシック" panose="020B0600070205080204" pitchFamily="34" charset="-128"/>
            </a:endParaRPr>
          </a:p>
        </p:txBody>
      </p:sp>
      <p:sp>
        <p:nvSpPr>
          <p:cNvPr id="34819" name="Placeholder 2"/>
          <p:cNvSpPr>
            <a:spLocks noGrp="1" noRot="1" noChangeAspect="1" noChangeArrowheads="1" noTextEdit="1"/>
          </p:cNvSpPr>
          <p:nvPr>
            <p:ph type="sldImg"/>
          </p:nvPr>
        </p:nvSpPr>
        <p:spPr>
          <a:ln/>
        </p:spPr>
      </p:sp>
      <p:sp>
        <p:nvSpPr>
          <p:cNvPr id="34820"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016856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5E756A-D8B4-4B31-BFCE-FE3DBF09A11B}" type="slidenum">
              <a:rPr lang="en-US" altLang="el-GR">
                <a:ea typeface="ＭＳ Ｐゴシック" panose="020B0600070205080204" pitchFamily="34" charset="-128"/>
              </a:rPr>
              <a:pPr>
                <a:spcBef>
                  <a:spcPct val="0"/>
                </a:spcBef>
              </a:pPr>
              <a:t>49</a:t>
            </a:fld>
            <a:endParaRPr lang="en-US" altLang="el-GR">
              <a:ea typeface="ＭＳ Ｐゴシック" panose="020B0600070205080204" pitchFamily="34" charset="-128"/>
            </a:endParaRPr>
          </a:p>
        </p:txBody>
      </p:sp>
      <p:sp>
        <p:nvSpPr>
          <p:cNvPr id="122883" name="Placeholder 2"/>
          <p:cNvSpPr>
            <a:spLocks noGrp="1" noRot="1" noChangeAspect="1" noChangeArrowheads="1" noTextEdit="1"/>
          </p:cNvSpPr>
          <p:nvPr>
            <p:ph type="sldImg"/>
          </p:nvPr>
        </p:nvSpPr>
        <p:spPr>
          <a:ln/>
        </p:spPr>
      </p:sp>
      <p:sp>
        <p:nvSpPr>
          <p:cNvPr id="122884"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8558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5E756A-D8B4-4B31-BFCE-FE3DBF09A11B}" type="slidenum">
              <a:rPr lang="en-US" altLang="el-GR">
                <a:ea typeface="ＭＳ Ｐゴシック" panose="020B0600070205080204" pitchFamily="34" charset="-128"/>
              </a:rPr>
              <a:pPr>
                <a:spcBef>
                  <a:spcPct val="0"/>
                </a:spcBef>
              </a:pPr>
              <a:t>50</a:t>
            </a:fld>
            <a:endParaRPr lang="en-US" altLang="el-GR">
              <a:ea typeface="ＭＳ Ｐゴシック" panose="020B0600070205080204" pitchFamily="34" charset="-128"/>
            </a:endParaRPr>
          </a:p>
        </p:txBody>
      </p:sp>
      <p:sp>
        <p:nvSpPr>
          <p:cNvPr id="122883" name="Placeholder 2"/>
          <p:cNvSpPr>
            <a:spLocks noGrp="1" noRot="1" noChangeAspect="1" noChangeArrowheads="1" noTextEdit="1"/>
          </p:cNvSpPr>
          <p:nvPr>
            <p:ph type="sldImg"/>
          </p:nvPr>
        </p:nvSpPr>
        <p:spPr>
          <a:ln/>
        </p:spPr>
      </p:sp>
      <p:sp>
        <p:nvSpPr>
          <p:cNvPr id="122884"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10461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5E756A-D8B4-4B31-BFCE-FE3DBF09A11B}" type="slidenum">
              <a:rPr lang="en-US" altLang="el-GR">
                <a:ea typeface="ＭＳ Ｐゴシック" panose="020B0600070205080204" pitchFamily="34" charset="-128"/>
              </a:rPr>
              <a:pPr>
                <a:spcBef>
                  <a:spcPct val="0"/>
                </a:spcBef>
              </a:pPr>
              <a:t>51</a:t>
            </a:fld>
            <a:endParaRPr lang="en-US" altLang="el-GR">
              <a:ea typeface="ＭＳ Ｐゴシック" panose="020B0600070205080204" pitchFamily="34" charset="-128"/>
            </a:endParaRPr>
          </a:p>
        </p:txBody>
      </p:sp>
      <p:sp>
        <p:nvSpPr>
          <p:cNvPr id="122883" name="Placeholder 2"/>
          <p:cNvSpPr>
            <a:spLocks noGrp="1" noRot="1" noChangeAspect="1" noChangeArrowheads="1" noTextEdit="1"/>
          </p:cNvSpPr>
          <p:nvPr>
            <p:ph type="sldImg"/>
          </p:nvPr>
        </p:nvSpPr>
        <p:spPr>
          <a:ln/>
        </p:spPr>
      </p:sp>
      <p:sp>
        <p:nvSpPr>
          <p:cNvPr id="122884"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32291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5E756A-D8B4-4B31-BFCE-FE3DBF09A11B}" type="slidenum">
              <a:rPr lang="en-US" altLang="el-GR">
                <a:ea typeface="ＭＳ Ｐゴシック" panose="020B0600070205080204" pitchFamily="34" charset="-128"/>
              </a:rPr>
              <a:pPr>
                <a:spcBef>
                  <a:spcPct val="0"/>
                </a:spcBef>
              </a:pPr>
              <a:t>52</a:t>
            </a:fld>
            <a:endParaRPr lang="en-US" altLang="el-GR">
              <a:ea typeface="ＭＳ Ｐゴシック" panose="020B0600070205080204" pitchFamily="34" charset="-128"/>
            </a:endParaRPr>
          </a:p>
        </p:txBody>
      </p:sp>
      <p:sp>
        <p:nvSpPr>
          <p:cNvPr id="122883" name="Placeholder 2"/>
          <p:cNvSpPr>
            <a:spLocks noGrp="1" noRot="1" noChangeAspect="1" noChangeArrowheads="1" noTextEdit="1"/>
          </p:cNvSpPr>
          <p:nvPr>
            <p:ph type="sldImg"/>
          </p:nvPr>
        </p:nvSpPr>
        <p:spPr>
          <a:ln/>
        </p:spPr>
      </p:sp>
      <p:sp>
        <p:nvSpPr>
          <p:cNvPr id="122884"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85609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5E756A-D8B4-4B31-BFCE-FE3DBF09A11B}" type="slidenum">
              <a:rPr lang="en-US" altLang="el-GR">
                <a:ea typeface="ＭＳ Ｐゴシック" panose="020B0600070205080204" pitchFamily="34" charset="-128"/>
              </a:rPr>
              <a:pPr>
                <a:spcBef>
                  <a:spcPct val="0"/>
                </a:spcBef>
              </a:pPr>
              <a:t>53</a:t>
            </a:fld>
            <a:endParaRPr lang="en-US" altLang="el-GR">
              <a:ea typeface="ＭＳ Ｐゴシック" panose="020B0600070205080204" pitchFamily="34" charset="-128"/>
            </a:endParaRPr>
          </a:p>
        </p:txBody>
      </p:sp>
      <p:sp>
        <p:nvSpPr>
          <p:cNvPr id="122883" name="Placeholder 2"/>
          <p:cNvSpPr>
            <a:spLocks noGrp="1" noRot="1" noChangeAspect="1" noChangeArrowheads="1" noTextEdit="1"/>
          </p:cNvSpPr>
          <p:nvPr>
            <p:ph type="sldImg"/>
          </p:nvPr>
        </p:nvSpPr>
        <p:spPr>
          <a:ln/>
        </p:spPr>
      </p:sp>
      <p:sp>
        <p:nvSpPr>
          <p:cNvPr id="122884"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21112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47BE21-BD9B-4364-B5EE-55F501550CA9}" type="slidenum">
              <a:rPr lang="en-US" altLang="el-GR">
                <a:ea typeface="ＭＳ Ｐゴシック" panose="020B0600070205080204" pitchFamily="34" charset="-128"/>
              </a:rPr>
              <a:pPr>
                <a:spcBef>
                  <a:spcPct val="0"/>
                </a:spcBef>
              </a:pPr>
              <a:t>62</a:t>
            </a:fld>
            <a:endParaRPr lang="en-US" altLang="el-GR">
              <a:ea typeface="ＭＳ Ｐゴシック" panose="020B0600070205080204" pitchFamily="34" charset="-128"/>
            </a:endParaRPr>
          </a:p>
        </p:txBody>
      </p:sp>
      <p:sp>
        <p:nvSpPr>
          <p:cNvPr id="124931" name="Placeholder 2"/>
          <p:cNvSpPr>
            <a:spLocks noGrp="1" noRot="1" noChangeAspect="1" noChangeArrowheads="1" noTextEdit="1"/>
          </p:cNvSpPr>
          <p:nvPr>
            <p:ph type="sldImg"/>
          </p:nvPr>
        </p:nvSpPr>
        <p:spPr>
          <a:ln/>
        </p:spPr>
      </p:sp>
      <p:sp>
        <p:nvSpPr>
          <p:cNvPr id="124932"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55719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2ED89E-1DE0-41FF-9A61-DDAE8ED3616A}" type="slidenum">
              <a:rPr lang="en-US" altLang="el-GR">
                <a:ea typeface="ＭＳ Ｐゴシック" panose="020B0600070205080204" pitchFamily="34" charset="-128"/>
              </a:rPr>
              <a:pPr>
                <a:spcBef>
                  <a:spcPct val="0"/>
                </a:spcBef>
              </a:pPr>
              <a:t>63</a:t>
            </a:fld>
            <a:endParaRPr lang="en-US" altLang="el-GR">
              <a:ea typeface="ＭＳ Ｐゴシック" panose="020B0600070205080204" pitchFamily="34" charset="-128"/>
            </a:endParaRPr>
          </a:p>
        </p:txBody>
      </p:sp>
      <p:sp>
        <p:nvSpPr>
          <p:cNvPr id="126979" name="Placeholder 2"/>
          <p:cNvSpPr>
            <a:spLocks noGrp="1" noRot="1" noChangeAspect="1" noChangeArrowheads="1" noTextEdit="1"/>
          </p:cNvSpPr>
          <p:nvPr>
            <p:ph type="sldImg"/>
          </p:nvPr>
        </p:nvSpPr>
        <p:spPr>
          <a:ln/>
        </p:spPr>
      </p:sp>
      <p:sp>
        <p:nvSpPr>
          <p:cNvPr id="126980"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464611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F4D82B-FDA0-465B-B5D1-4A88C0EA940B}" type="slidenum">
              <a:rPr lang="en-US" altLang="el-GR">
                <a:ea typeface="ＭＳ Ｐゴシック" panose="020B0600070205080204" pitchFamily="34" charset="-128"/>
              </a:rPr>
              <a:pPr>
                <a:spcBef>
                  <a:spcPct val="0"/>
                </a:spcBef>
              </a:pPr>
              <a:t>64</a:t>
            </a:fld>
            <a:endParaRPr lang="en-US" altLang="el-GR">
              <a:ea typeface="ＭＳ Ｐゴシック" panose="020B0600070205080204" pitchFamily="34" charset="-128"/>
            </a:endParaRPr>
          </a:p>
        </p:txBody>
      </p:sp>
      <p:sp>
        <p:nvSpPr>
          <p:cNvPr id="129027" name="Placeholder 2"/>
          <p:cNvSpPr>
            <a:spLocks noGrp="1" noRot="1" noChangeAspect="1" noChangeArrowheads="1" noTextEdit="1"/>
          </p:cNvSpPr>
          <p:nvPr>
            <p:ph type="sldImg"/>
          </p:nvPr>
        </p:nvSpPr>
        <p:spPr>
          <a:ln/>
        </p:spPr>
      </p:sp>
      <p:sp>
        <p:nvSpPr>
          <p:cNvPr id="129028"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17475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CD6FFA-230B-44B3-8563-FA66E96EBBEF}" type="slidenum">
              <a:rPr lang="en-US" altLang="el-GR">
                <a:ea typeface="ＭＳ Ｐゴシック" panose="020B0600070205080204" pitchFamily="34" charset="-128"/>
              </a:rPr>
              <a:pPr>
                <a:spcBef>
                  <a:spcPct val="0"/>
                </a:spcBef>
              </a:pPr>
              <a:t>65</a:t>
            </a:fld>
            <a:endParaRPr lang="en-US" altLang="el-GR">
              <a:ea typeface="ＭＳ Ｐゴシック" panose="020B0600070205080204" pitchFamily="34" charset="-128"/>
            </a:endParaRPr>
          </a:p>
        </p:txBody>
      </p:sp>
      <p:sp>
        <p:nvSpPr>
          <p:cNvPr id="131075" name="Placeholder 2"/>
          <p:cNvSpPr>
            <a:spLocks noGrp="1" noRot="1" noChangeAspect="1" noChangeArrowheads="1" noTextEdit="1"/>
          </p:cNvSpPr>
          <p:nvPr>
            <p:ph type="sldImg"/>
          </p:nvPr>
        </p:nvSpPr>
        <p:spPr>
          <a:ln/>
        </p:spPr>
      </p:sp>
      <p:sp>
        <p:nvSpPr>
          <p:cNvPr id="131076"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79950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95B847-A912-4C5E-9D2D-44508DA72E73}" type="slidenum">
              <a:rPr lang="en-US" altLang="el-GR">
                <a:ea typeface="ＭＳ Ｐゴシック" panose="020B0600070205080204" pitchFamily="34" charset="-128"/>
              </a:rPr>
              <a:pPr>
                <a:spcBef>
                  <a:spcPct val="0"/>
                </a:spcBef>
              </a:pPr>
              <a:t>66</a:t>
            </a:fld>
            <a:endParaRPr lang="en-US" altLang="el-GR">
              <a:ea typeface="ＭＳ Ｐゴシック" panose="020B0600070205080204" pitchFamily="34" charset="-128"/>
            </a:endParaRPr>
          </a:p>
        </p:txBody>
      </p:sp>
      <p:sp>
        <p:nvSpPr>
          <p:cNvPr id="133123" name="Placeholder 2"/>
          <p:cNvSpPr>
            <a:spLocks noGrp="1" noRot="1" noChangeAspect="1" noChangeArrowheads="1" noTextEdit="1"/>
          </p:cNvSpPr>
          <p:nvPr>
            <p:ph type="sldImg"/>
          </p:nvPr>
        </p:nvSpPr>
        <p:spPr>
          <a:ln/>
        </p:spPr>
      </p:sp>
      <p:sp>
        <p:nvSpPr>
          <p:cNvPr id="133124"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1784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AC35ED-081A-40AE-A7F8-15E77A1B62F1}" type="slidenum">
              <a:rPr lang="en-US" altLang="el-GR">
                <a:ea typeface="ＭＳ Ｐゴシック" panose="020B0600070205080204" pitchFamily="34" charset="-128"/>
              </a:rPr>
              <a:pPr>
                <a:spcBef>
                  <a:spcPct val="0"/>
                </a:spcBef>
              </a:pPr>
              <a:t>7</a:t>
            </a:fld>
            <a:endParaRPr lang="en-US" altLang="el-GR">
              <a:ea typeface="ＭＳ Ｐゴシック" panose="020B0600070205080204" pitchFamily="34" charset="-128"/>
            </a:endParaRPr>
          </a:p>
        </p:txBody>
      </p:sp>
      <p:sp>
        <p:nvSpPr>
          <p:cNvPr id="36867" name="Placeholder 2"/>
          <p:cNvSpPr>
            <a:spLocks noGrp="1" noRot="1" noChangeAspect="1" noChangeArrowheads="1" noTextEdit="1"/>
          </p:cNvSpPr>
          <p:nvPr>
            <p:ph type="sldImg"/>
          </p:nvPr>
        </p:nvSpPr>
        <p:spPr>
          <a:ln/>
        </p:spPr>
      </p:sp>
      <p:sp>
        <p:nvSpPr>
          <p:cNvPr id="36868"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61374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73</a:t>
            </a:fld>
            <a:endParaRPr lang="en-US"/>
          </a:p>
        </p:txBody>
      </p:sp>
    </p:spTree>
    <p:extLst>
      <p:ext uri="{BB962C8B-B14F-4D97-AF65-F5344CB8AC3E}">
        <p14:creationId xmlns:p14="http://schemas.microsoft.com/office/powerpoint/2010/main" val="33088285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74</a:t>
            </a:fld>
            <a:endParaRPr lang="en-US"/>
          </a:p>
        </p:txBody>
      </p:sp>
    </p:spTree>
    <p:extLst>
      <p:ext uri="{BB962C8B-B14F-4D97-AF65-F5344CB8AC3E}">
        <p14:creationId xmlns:p14="http://schemas.microsoft.com/office/powerpoint/2010/main" val="15220626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75</a:t>
            </a:fld>
            <a:endParaRPr lang="en-US"/>
          </a:p>
        </p:txBody>
      </p:sp>
    </p:spTree>
    <p:extLst>
      <p:ext uri="{BB962C8B-B14F-4D97-AF65-F5344CB8AC3E}">
        <p14:creationId xmlns:p14="http://schemas.microsoft.com/office/powerpoint/2010/main" val="30454526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78</a:t>
            </a:fld>
            <a:endParaRPr lang="en-US"/>
          </a:p>
        </p:txBody>
      </p:sp>
    </p:spTree>
    <p:extLst>
      <p:ext uri="{BB962C8B-B14F-4D97-AF65-F5344CB8AC3E}">
        <p14:creationId xmlns:p14="http://schemas.microsoft.com/office/powerpoint/2010/main" val="2106016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79</a:t>
            </a:fld>
            <a:endParaRPr lang="en-US"/>
          </a:p>
        </p:txBody>
      </p:sp>
    </p:spTree>
    <p:extLst>
      <p:ext uri="{BB962C8B-B14F-4D97-AF65-F5344CB8AC3E}">
        <p14:creationId xmlns:p14="http://schemas.microsoft.com/office/powerpoint/2010/main" val="35155137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80</a:t>
            </a:fld>
            <a:endParaRPr lang="en-US"/>
          </a:p>
        </p:txBody>
      </p:sp>
    </p:spTree>
    <p:extLst>
      <p:ext uri="{BB962C8B-B14F-4D97-AF65-F5344CB8AC3E}">
        <p14:creationId xmlns:p14="http://schemas.microsoft.com/office/powerpoint/2010/main" val="138054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9F59FC-735F-4B94-9D2C-E440446002BF}" type="slidenum">
              <a:rPr lang="en-US" altLang="el-GR">
                <a:ea typeface="ＭＳ Ｐゴシック" panose="020B0600070205080204" pitchFamily="34" charset="-128"/>
              </a:rPr>
              <a:pPr>
                <a:spcBef>
                  <a:spcPct val="0"/>
                </a:spcBef>
              </a:pPr>
              <a:t>12</a:t>
            </a:fld>
            <a:endParaRPr lang="en-US" altLang="el-GR">
              <a:ea typeface="ＭＳ Ｐゴシック" panose="020B0600070205080204" pitchFamily="34" charset="-128"/>
            </a:endParaRPr>
          </a:p>
        </p:txBody>
      </p:sp>
      <p:sp>
        <p:nvSpPr>
          <p:cNvPr id="66563" name="Placeholder 2"/>
          <p:cNvSpPr>
            <a:spLocks noGrp="1" noRot="1" noChangeAspect="1" noChangeArrowheads="1" noTextEdit="1"/>
          </p:cNvSpPr>
          <p:nvPr>
            <p:ph type="sldImg"/>
          </p:nvPr>
        </p:nvSpPr>
        <p:spPr>
          <a:ln/>
        </p:spPr>
      </p:sp>
      <p:sp>
        <p:nvSpPr>
          <p:cNvPr id="66564"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6115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770FD8-5184-4896-BA5B-7A5BC31A2974}" type="slidenum">
              <a:rPr lang="en-US" altLang="el-GR">
                <a:ea typeface="ＭＳ Ｐゴシック" panose="020B0600070205080204" pitchFamily="34" charset="-128"/>
              </a:rPr>
              <a:pPr>
                <a:spcBef>
                  <a:spcPct val="0"/>
                </a:spcBef>
              </a:pPr>
              <a:t>13</a:t>
            </a:fld>
            <a:endParaRPr lang="en-US" altLang="el-GR">
              <a:ea typeface="ＭＳ Ｐゴシック" panose="020B0600070205080204" pitchFamily="34" charset="-128"/>
            </a:endParaRPr>
          </a:p>
        </p:txBody>
      </p:sp>
      <p:sp>
        <p:nvSpPr>
          <p:cNvPr id="68611" name="Placeholder 2"/>
          <p:cNvSpPr>
            <a:spLocks noGrp="1" noRot="1" noChangeAspect="1" noChangeArrowheads="1" noTextEdit="1"/>
          </p:cNvSpPr>
          <p:nvPr>
            <p:ph type="sldImg"/>
          </p:nvPr>
        </p:nvSpPr>
        <p:spPr>
          <a:ln/>
        </p:spPr>
      </p:sp>
      <p:sp>
        <p:nvSpPr>
          <p:cNvPr id="68612"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9152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1FD468-F926-4FC8-98E2-214D910EA9D2}" type="slidenum">
              <a:rPr lang="en-US" altLang="el-GR">
                <a:ea typeface="ＭＳ Ｐゴシック" panose="020B0600070205080204" pitchFamily="34" charset="-128"/>
              </a:rPr>
              <a:pPr>
                <a:spcBef>
                  <a:spcPct val="0"/>
                </a:spcBef>
              </a:pPr>
              <a:t>14</a:t>
            </a:fld>
            <a:endParaRPr lang="en-US" altLang="el-GR">
              <a:ea typeface="ＭＳ Ｐゴシック" panose="020B0600070205080204" pitchFamily="34" charset="-128"/>
            </a:endParaRPr>
          </a:p>
        </p:txBody>
      </p:sp>
      <p:sp>
        <p:nvSpPr>
          <p:cNvPr id="70659" name="Placeholder 2"/>
          <p:cNvSpPr>
            <a:spLocks noGrp="1" noRot="1" noChangeAspect="1" noChangeArrowheads="1" noTextEdit="1"/>
          </p:cNvSpPr>
          <p:nvPr>
            <p:ph type="sldImg"/>
          </p:nvPr>
        </p:nvSpPr>
        <p:spPr>
          <a:ln/>
        </p:spPr>
      </p:sp>
      <p:sp>
        <p:nvSpPr>
          <p:cNvPr id="70660"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939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4677DF-46C5-4EBA-BD8A-39C32F32F3EA}" type="slidenum">
              <a:rPr lang="en-US" altLang="el-GR">
                <a:ea typeface="ＭＳ Ｐゴシック" panose="020B0600070205080204" pitchFamily="34" charset="-128"/>
              </a:rPr>
              <a:pPr>
                <a:spcBef>
                  <a:spcPct val="0"/>
                </a:spcBef>
              </a:pPr>
              <a:t>15</a:t>
            </a:fld>
            <a:endParaRPr lang="en-US" altLang="el-GR">
              <a:ea typeface="ＭＳ Ｐゴシック" panose="020B0600070205080204" pitchFamily="34" charset="-128"/>
            </a:endParaRPr>
          </a:p>
        </p:txBody>
      </p:sp>
      <p:sp>
        <p:nvSpPr>
          <p:cNvPr id="72707" name="Placeholder 2"/>
          <p:cNvSpPr>
            <a:spLocks noGrp="1" noRot="1" noChangeAspect="1" noChangeArrowheads="1" noTextEdit="1"/>
          </p:cNvSpPr>
          <p:nvPr>
            <p:ph type="sldImg"/>
          </p:nvPr>
        </p:nvSpPr>
        <p:spPr>
          <a:ln/>
        </p:spPr>
      </p:sp>
      <p:sp>
        <p:nvSpPr>
          <p:cNvPr id="72708"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792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7373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9" name="Rectangle 5"/>
          <p:cNvSpPr>
            <a:spLocks noGrp="1" noChangeArrowheads="1"/>
          </p:cNvSpPr>
          <p:nvPr>
            <p:ph type="dt" sz="half" idx="10"/>
          </p:nvPr>
        </p:nvSpPr>
        <p:spPr/>
        <p:txBody>
          <a:bodyPr/>
          <a:lstStyle>
            <a:lvl1pPr>
              <a:defRPr/>
            </a:lvl1pPr>
          </a:lstStyle>
          <a:p>
            <a:pPr>
              <a:defRPr/>
            </a:pPr>
            <a:fld id="{D45B8224-8648-4211-9865-742793BD4BC6}" type="datetime1">
              <a:rPr lang="en-US" smtClean="0"/>
              <a:t>5/31/2024</a:t>
            </a:fld>
            <a:endParaRPr lang="en-US" altLang="en-US"/>
          </a:p>
        </p:txBody>
      </p:sp>
      <p:sp>
        <p:nvSpPr>
          <p:cNvPr id="43" name="Content Placeholder 2"/>
          <p:cNvSpPr txBox="1">
            <a:spLocks/>
          </p:cNvSpPr>
          <p:nvPr userDrawn="1"/>
        </p:nvSpPr>
        <p:spPr>
          <a:xfrm>
            <a:off x="3632200" y="6501383"/>
            <a:ext cx="1879600" cy="216745"/>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900">
                <a:solidFill>
                  <a:schemeClr val="tx1"/>
                </a:solidFill>
                <a:latin typeface="Calibri" panose="020F0502020204030204" pitchFamily="34" charset="0"/>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l"/>
            <a:r>
              <a:rPr lang="en-US" altLang="en-US" kern="0" dirty="0"/>
              <a:t>© 2019 McGraw-Hill Education. </a:t>
            </a:r>
            <a:endParaRPr lang="en-IN" kern="0" dirty="0"/>
          </a:p>
        </p:txBody>
      </p:sp>
      <p:sp>
        <p:nvSpPr>
          <p:cNvPr id="40"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dirty="0"/>
              <a:t>3-</a:t>
            </a:r>
            <a:fld id="{CB4170C2-2BCD-4EE9-940C-15A2525D2C19}" type="slidenum">
              <a:rPr lang="en-US" altLang="en-US" smtClean="0"/>
              <a:pPr>
                <a:defRPr/>
              </a:pPr>
              <a:t>‹#›</a:t>
            </a:fld>
            <a:endParaRPr lang="en-US" altLang="en-US" dirty="0"/>
          </a:p>
        </p:txBody>
      </p:sp>
    </p:spTree>
    <p:extLst>
      <p:ext uri="{BB962C8B-B14F-4D97-AF65-F5344CB8AC3E}">
        <p14:creationId xmlns:p14="http://schemas.microsoft.com/office/powerpoint/2010/main" val="379473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D656F669-E4E4-46FC-95F1-EAA05E7943C9}" type="datetime1">
              <a:rPr lang="en-US" smtClean="0"/>
              <a:t>5/31/2024</a:t>
            </a:fld>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3-</a:t>
            </a:r>
            <a:fld id="{785CE35C-1C9F-4188-92C1-63770C0A2671}" type="slidenum">
              <a:rPr lang="en-US" altLang="en-US" smtClean="0"/>
              <a:pPr>
                <a:defRPr/>
              </a:pPr>
              <a:t>‹#›</a:t>
            </a:fld>
            <a:endParaRPr lang="en-US" altLang="en-US" dirty="0"/>
          </a:p>
        </p:txBody>
      </p:sp>
    </p:spTree>
    <p:extLst>
      <p:ext uri="{BB962C8B-B14F-4D97-AF65-F5344CB8AC3E}">
        <p14:creationId xmlns:p14="http://schemas.microsoft.com/office/powerpoint/2010/main" val="260663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E78B2C1-FAC4-437D-9B11-8EB4FF5D2860}" type="datetime1">
              <a:rPr lang="en-US" smtClean="0"/>
              <a:t>5/31/2024</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3-</a:t>
            </a:r>
            <a:fld id="{E937DF0A-01D5-43B5-86A9-B4D1563225DD}" type="slidenum">
              <a:rPr lang="en-US" altLang="en-US" smtClean="0"/>
              <a:pPr>
                <a:defRPr/>
              </a:pPr>
              <a:t>‹#›</a:t>
            </a:fld>
            <a:endParaRPr lang="en-US" altLang="en-US" dirty="0"/>
          </a:p>
        </p:txBody>
      </p:sp>
    </p:spTree>
    <p:extLst>
      <p:ext uri="{BB962C8B-B14F-4D97-AF65-F5344CB8AC3E}">
        <p14:creationId xmlns:p14="http://schemas.microsoft.com/office/powerpoint/2010/main" val="2931499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2402CB5-A4B8-4038-A45D-F24528C32E3E}" type="datetime1">
              <a:rPr lang="en-US" smtClean="0"/>
              <a:t>5/31/2024</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3-</a:t>
            </a:r>
            <a:fld id="{DE53716D-4E9B-4CE0-B041-3AE37BD64244}" type="slidenum">
              <a:rPr lang="en-US" altLang="en-US" smtClean="0"/>
              <a:pPr>
                <a:defRPr/>
              </a:pPr>
              <a:t>‹#›</a:t>
            </a:fld>
            <a:endParaRPr lang="en-US" altLang="en-US" dirty="0"/>
          </a:p>
        </p:txBody>
      </p:sp>
    </p:spTree>
    <p:extLst>
      <p:ext uri="{BB962C8B-B14F-4D97-AF65-F5344CB8AC3E}">
        <p14:creationId xmlns:p14="http://schemas.microsoft.com/office/powerpoint/2010/main" val="260483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CFF90DC-9202-484C-9B7F-57C989AADAC0}" type="datetime1">
              <a:rPr lang="en-US" smtClean="0"/>
              <a:t>5/31/2024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3-</a:t>
            </a:r>
            <a:fld id="{27B36733-6429-48EB-8343-85CD06A58780}" type="slidenum">
              <a:rPr lang="en-US" altLang="en-US" smtClean="0"/>
              <a:pPr>
                <a:defRPr/>
              </a:pPr>
              <a:t>‹#›</a:t>
            </a:fld>
            <a:endParaRPr lang="en-US" altLang="en-US" dirty="0"/>
          </a:p>
        </p:txBody>
      </p:sp>
    </p:spTree>
    <p:extLst>
      <p:ext uri="{BB962C8B-B14F-4D97-AF65-F5344CB8AC3E}">
        <p14:creationId xmlns:p14="http://schemas.microsoft.com/office/powerpoint/2010/main" val="149819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776AA67-5E65-4329-82C3-9EEB15FD1DA4}" type="datetime1">
              <a:rPr lang="en-US" smtClean="0"/>
              <a:t>5/31/2024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3-</a:t>
            </a:r>
            <a:fld id="{4694F11F-2697-4F92-A2C8-1AA177B73216}" type="slidenum">
              <a:rPr lang="en-US" altLang="en-US" smtClean="0"/>
              <a:pPr>
                <a:defRPr/>
              </a:pPr>
              <a:t>‹#›</a:t>
            </a:fld>
            <a:endParaRPr lang="en-US" altLang="en-US" dirty="0"/>
          </a:p>
        </p:txBody>
      </p:sp>
    </p:spTree>
    <p:extLst>
      <p:ext uri="{BB962C8B-B14F-4D97-AF65-F5344CB8AC3E}">
        <p14:creationId xmlns:p14="http://schemas.microsoft.com/office/powerpoint/2010/main" val="249310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1219200" y="1447800"/>
            <a:ext cx="3581400" cy="3840163"/>
          </a:xfrm>
        </p:spPr>
        <p:txBody>
          <a:bodyPr/>
          <a:lstStyle/>
          <a:p>
            <a:pPr lvl="0"/>
            <a:endParaRPr lang="en-US" noProof="0"/>
          </a:p>
        </p:txBody>
      </p:sp>
      <p:sp>
        <p:nvSpPr>
          <p:cNvPr id="4" name="Text Placeholder 3"/>
          <p:cNvSpPr>
            <a:spLocks noGrp="1"/>
          </p:cNvSpPr>
          <p:nvPr>
            <p:ph type="body" sz="half" idx="2"/>
          </p:nvPr>
        </p:nvSpPr>
        <p:spPr>
          <a:xfrm>
            <a:off x="4953000" y="1447800"/>
            <a:ext cx="3581400" cy="384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p:txBody>
          <a:bodyPr/>
          <a:lstStyle>
            <a:lvl1pPr>
              <a:defRPr smtClean="0"/>
            </a:lvl1pPr>
          </a:lstStyle>
          <a:p>
            <a:pPr>
              <a:defRPr/>
            </a:pPr>
            <a:r>
              <a:rPr lang="en-US" altLang="el-GR"/>
              <a:t>5-</a:t>
            </a:r>
            <a:fld id="{364E3B8B-1F0C-40D9-922A-1D823D20E3B3}" type="slidenum">
              <a:rPr lang="en-US" altLang="el-GR"/>
              <a:pPr>
                <a:defRPr/>
              </a:pPr>
              <a:t>‹#›</a:t>
            </a:fld>
            <a:endParaRPr lang="en-US" altLang="el-GR"/>
          </a:p>
        </p:txBody>
      </p:sp>
    </p:spTree>
    <p:extLst>
      <p:ext uri="{BB962C8B-B14F-4D97-AF65-F5344CB8AC3E}">
        <p14:creationId xmlns:p14="http://schemas.microsoft.com/office/powerpoint/2010/main" val="206312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1219200" y="1447800"/>
            <a:ext cx="3581400" cy="384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447800"/>
            <a:ext cx="3581400" cy="384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p:txBody>
          <a:bodyPr/>
          <a:lstStyle>
            <a:lvl1pPr>
              <a:defRPr smtClean="0"/>
            </a:lvl1pPr>
          </a:lstStyle>
          <a:p>
            <a:pPr>
              <a:defRPr/>
            </a:pPr>
            <a:r>
              <a:rPr lang="en-US" altLang="el-GR"/>
              <a:t>5-</a:t>
            </a:r>
            <a:fld id="{CCB03147-2976-43AE-8CBA-477A4BCA56BF}" type="slidenum">
              <a:rPr lang="en-US" altLang="el-GR"/>
              <a:pPr>
                <a:defRPr/>
              </a:pPr>
              <a:t>‹#›</a:t>
            </a:fld>
            <a:endParaRPr lang="en-US" altLang="el-GR"/>
          </a:p>
        </p:txBody>
      </p:sp>
    </p:spTree>
    <p:extLst>
      <p:ext uri="{BB962C8B-B14F-4D97-AF65-F5344CB8AC3E}">
        <p14:creationId xmlns:p14="http://schemas.microsoft.com/office/powerpoint/2010/main" val="627431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7373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9" name="Rectangle 5"/>
          <p:cNvSpPr>
            <a:spLocks noGrp="1" noChangeArrowheads="1"/>
          </p:cNvSpPr>
          <p:nvPr>
            <p:ph type="dt" sz="half" idx="10"/>
          </p:nvPr>
        </p:nvSpPr>
        <p:spPr/>
        <p:txBody>
          <a:bodyPr/>
          <a:lstStyle>
            <a:lvl1pPr>
              <a:defRPr/>
            </a:lvl1pPr>
          </a:lstStyle>
          <a:p>
            <a:pPr>
              <a:defRPr/>
            </a:pPr>
            <a:fld id="{44ED2C15-7377-4DB7-BAD6-DB9DAB6DE084}" type="datetime1">
              <a:rPr lang="en-US" smtClean="0"/>
              <a:t>5/31/2024</a:t>
            </a:fld>
            <a:endParaRPr lang="en-US" altLang="en-US"/>
          </a:p>
        </p:txBody>
      </p:sp>
      <p:sp>
        <p:nvSpPr>
          <p:cNvPr id="3" name="Content Placeholder 2"/>
          <p:cNvSpPr>
            <a:spLocks noGrp="1"/>
          </p:cNvSpPr>
          <p:nvPr>
            <p:ph sz="quarter" idx="11"/>
          </p:nvPr>
        </p:nvSpPr>
        <p:spPr>
          <a:xfrm>
            <a:off x="2590800" y="6248400"/>
            <a:ext cx="4724400" cy="457200"/>
          </a:xfrm>
        </p:spPr>
        <p:txBody>
          <a:bodyPr/>
          <a:lstStyle/>
          <a:p>
            <a:pPr lvl="0"/>
            <a:endParaRPr lang="en-IN" dirty="0"/>
          </a:p>
        </p:txBody>
      </p:sp>
      <p:sp>
        <p:nvSpPr>
          <p:cNvPr id="40" name="Slide Number Placeholder 5"/>
          <p:cNvSpPr>
            <a:spLocks noGrp="1"/>
          </p:cNvSpPr>
          <p:nvPr>
            <p:ph type="sldNum" sz="quarter" idx="12"/>
          </p:nvPr>
        </p:nvSpPr>
        <p:spPr>
          <a:xfrm>
            <a:off x="8144435" y="6483260"/>
            <a:ext cx="984019" cy="365125"/>
          </a:xfrm>
        </p:spPr>
        <p:txBody>
          <a:bodyPr/>
          <a:lstStyle/>
          <a:p>
            <a:pPr>
              <a:defRPr/>
            </a:pPr>
            <a:r>
              <a:rPr lang="en-US" altLang="en-US" dirty="0"/>
              <a:t>Ch. 1     </a:t>
            </a:r>
            <a:fld id="{0FD03E7E-EA82-497A-8F5F-7A09E0EB97C0}" type="slidenum">
              <a:rPr lang="en-US" altLang="en-US" smtClean="0"/>
              <a:pPr>
                <a:defRPr/>
              </a:pPr>
              <a:t>‹#›</a:t>
            </a:fld>
            <a:endParaRPr lang="en-US" altLang="en-US" dirty="0"/>
          </a:p>
        </p:txBody>
      </p:sp>
      <p:sp>
        <p:nvSpPr>
          <p:cNvPr id="38" name="Content Placeholder 37"/>
          <p:cNvSpPr>
            <a:spLocks noGrp="1"/>
          </p:cNvSpPr>
          <p:nvPr>
            <p:ph sz="quarter" idx="13" hasCustomPrompt="1"/>
          </p:nvPr>
        </p:nvSpPr>
        <p:spPr>
          <a:xfrm>
            <a:off x="7777163" y="5627688"/>
            <a:ext cx="1270000" cy="403225"/>
          </a:xfrm>
        </p:spPr>
        <p:txBody>
          <a:bodyPr/>
          <a:lstStyle>
            <a:lvl1pPr marL="0" marR="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1200">
                <a:latin typeface="Calibri" panose="020F0502020204030204" pitchFamily="34" charset="0"/>
              </a:defRPr>
            </a:lvl1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r>
              <a:rPr lang="en-US" altLang="en-US" dirty="0"/>
              <a:t>Ch. 1     </a:t>
            </a:r>
            <a:fld id="{0FD03E7E-EA82-497A-8F5F-7A09E0EB97C0}" type="slidenum">
              <a:rPr lang="en-US" altLang="en-US" smtClean="0"/>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t>‹#›</a:t>
            </a:fld>
            <a:endParaRPr lang="en-IN" dirty="0"/>
          </a:p>
        </p:txBody>
      </p:sp>
    </p:spTree>
    <p:extLst>
      <p:ext uri="{BB962C8B-B14F-4D97-AF65-F5344CB8AC3E}">
        <p14:creationId xmlns:p14="http://schemas.microsoft.com/office/powerpoint/2010/main" val="24869375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7E64F683-DFD4-4A40-A440-102696FE7218}" type="datetime1">
              <a:rPr lang="en-US" smtClean="0"/>
              <a:t>5/31/2024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3-</a:t>
            </a:r>
            <a:fld id="{4773FF61-F4E9-4123-B6AF-201BC82A0194}" type="slidenum">
              <a:rPr lang="en-US" altLang="en-US" smtClean="0"/>
              <a:pPr>
                <a:defRPr/>
              </a:pPr>
              <a:t>‹#›</a:t>
            </a:fld>
            <a:endParaRPr lang="en-US" altLang="en-US" dirty="0"/>
          </a:p>
        </p:txBody>
      </p:sp>
      <p:sp>
        <p:nvSpPr>
          <p:cNvPr id="7" name="Content Placeholder 37"/>
          <p:cNvSpPr>
            <a:spLocks noGrp="1"/>
          </p:cNvSpPr>
          <p:nvPr>
            <p:ph sz="quarter" idx="13" hasCustomPrompt="1"/>
          </p:nvPr>
        </p:nvSpPr>
        <p:spPr>
          <a:xfrm>
            <a:off x="7777163" y="5627688"/>
            <a:ext cx="1270000" cy="403225"/>
          </a:xfrm>
        </p:spPr>
        <p:txBody>
          <a:bodyPr/>
          <a:lstStyle>
            <a:lvl1pPr marL="0" marR="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1200">
                <a:latin typeface="Calibri" panose="020F0502020204030204" pitchFamily="34" charset="0"/>
              </a:defRPr>
            </a:lvl1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r>
              <a:rPr lang="en-US" altLang="en-US" dirty="0"/>
              <a:t>Ch. 1     </a:t>
            </a:r>
            <a:fld id="{0FD03E7E-EA82-497A-8F5F-7A09E0EB97C0}" type="slidenum">
              <a:rPr lang="en-US" altLang="en-US" smtClean="0"/>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t>‹#›</a:t>
            </a:fld>
            <a:endParaRPr lang="en-IN" dirty="0"/>
          </a:p>
        </p:txBody>
      </p:sp>
    </p:spTree>
    <p:extLst>
      <p:ext uri="{BB962C8B-B14F-4D97-AF65-F5344CB8AC3E}">
        <p14:creationId xmlns:p14="http://schemas.microsoft.com/office/powerpoint/2010/main" val="1927718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241E94B2-6730-4C77-BE27-0A3CD7D0EA35}" type="datetime1">
              <a:rPr lang="en-US" smtClean="0"/>
              <a:t>5/31/2024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3-</a:t>
            </a:r>
            <a:fld id="{4773FF61-F4E9-4123-B6AF-201BC82A0194}" type="slidenum">
              <a:rPr lang="en-US" altLang="en-US" smtClean="0"/>
              <a:pPr>
                <a:defRPr/>
              </a:pPr>
              <a:t>‹#›</a:t>
            </a:fld>
            <a:endParaRPr lang="en-US" altLang="en-US" dirty="0"/>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06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89BDF67B-DB3A-469D-A048-0E5994417715}" type="datetime1">
              <a:rPr lang="en-US" smtClean="0"/>
              <a:t>5/31/2024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3-</a:t>
            </a:r>
            <a:fld id="{4773FF61-F4E9-4123-B6AF-201BC82A0194}" type="slidenum">
              <a:rPr lang="en-US" altLang="en-US" smtClean="0"/>
              <a:pPr>
                <a:defRPr/>
              </a:pPr>
              <a:t>‹#›</a:t>
            </a:fld>
            <a:endParaRPr lang="en-US" altLang="en-US" dirty="0"/>
          </a:p>
        </p:txBody>
      </p:sp>
    </p:spTree>
    <p:extLst>
      <p:ext uri="{BB962C8B-B14F-4D97-AF65-F5344CB8AC3E}">
        <p14:creationId xmlns:p14="http://schemas.microsoft.com/office/powerpoint/2010/main" val="30458919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A322C24F-1D59-40F0-9F2C-9A67982FBFD2}" type="datetime1">
              <a:rPr lang="en-US" smtClean="0"/>
              <a:t>5/31/2024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3-</a:t>
            </a:r>
            <a:fld id="{4773FF61-F4E9-4123-B6AF-201BC82A0194}" type="slidenum">
              <a:rPr lang="en-US" altLang="en-US" smtClean="0"/>
              <a:pPr>
                <a:defRPr/>
              </a:pPr>
              <a:t>‹#›</a:t>
            </a:fld>
            <a:endParaRPr lang="en-US" altLang="en-US" dirty="0"/>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474131" y="505037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1849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448204"/>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a:t>	</a:t>
            </a:r>
            <a:fld id="{AE16EFDF-4337-4C29-9EE9-C65B9EA4A025}" type="datetime1">
              <a:rPr lang="en-US" smtClean="0"/>
              <a:t>5/31/2024</a:t>
            </a:fld>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3-</a:t>
            </a:r>
            <a:fld id="{4773FF61-F4E9-4123-B6AF-201BC82A0194}" type="slidenum">
              <a:rPr lang="en-US" altLang="en-US" smtClean="0"/>
              <a:pPr>
                <a:defRPr/>
              </a:pPr>
              <a:t>‹#›</a:t>
            </a:fld>
            <a:endParaRPr lang="en-US" altLang="en-US" dirty="0"/>
          </a:p>
        </p:txBody>
      </p:sp>
      <p:sp>
        <p:nvSpPr>
          <p:cNvPr id="7" name="Content Placeholder 2"/>
          <p:cNvSpPr>
            <a:spLocks noGrp="1"/>
          </p:cNvSpPr>
          <p:nvPr>
            <p:ph idx="13"/>
          </p:nvPr>
        </p:nvSpPr>
        <p:spPr>
          <a:xfrm>
            <a:off x="465661" y="2227261"/>
            <a:ext cx="8229600" cy="435507"/>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8" name="Content Placeholder 2"/>
          <p:cNvSpPr>
            <a:spLocks noGrp="1"/>
          </p:cNvSpPr>
          <p:nvPr>
            <p:ph idx="14"/>
          </p:nvPr>
        </p:nvSpPr>
        <p:spPr>
          <a:xfrm>
            <a:off x="474131" y="2794530"/>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9" name="Content Placeholder 2"/>
          <p:cNvSpPr>
            <a:spLocks noGrp="1"/>
          </p:cNvSpPr>
          <p:nvPr>
            <p:ph idx="15"/>
          </p:nvPr>
        </p:nvSpPr>
        <p:spPr>
          <a:xfrm>
            <a:off x="482596" y="3412596"/>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0" name="Content Placeholder 2"/>
          <p:cNvSpPr>
            <a:spLocks noGrp="1"/>
          </p:cNvSpPr>
          <p:nvPr>
            <p:ph idx="16"/>
          </p:nvPr>
        </p:nvSpPr>
        <p:spPr>
          <a:xfrm>
            <a:off x="474128" y="4022194"/>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1" name="Content Placeholder 2"/>
          <p:cNvSpPr>
            <a:spLocks noGrp="1"/>
          </p:cNvSpPr>
          <p:nvPr>
            <p:ph idx="17"/>
          </p:nvPr>
        </p:nvSpPr>
        <p:spPr>
          <a:xfrm>
            <a:off x="474129" y="4589468"/>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2" name="Content Placeholder 2"/>
          <p:cNvSpPr>
            <a:spLocks noGrp="1"/>
          </p:cNvSpPr>
          <p:nvPr>
            <p:ph idx="18"/>
          </p:nvPr>
        </p:nvSpPr>
        <p:spPr>
          <a:xfrm>
            <a:off x="474127" y="5156741"/>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Tree>
    <p:extLst>
      <p:ext uri="{BB962C8B-B14F-4D97-AF65-F5344CB8AC3E}">
        <p14:creationId xmlns:p14="http://schemas.microsoft.com/office/powerpoint/2010/main" val="156949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B4A8D04A-33AF-45CD-BCF4-19D6C3D43908}" type="datetime1">
              <a:rPr lang="en-US" smtClean="0"/>
              <a:t>5/31/2024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3-</a:t>
            </a:r>
            <a:fld id="{B8643C53-5634-46E8-9866-13612EB8B71C}" type="slidenum">
              <a:rPr lang="en-US" altLang="en-US" smtClean="0"/>
              <a:pPr>
                <a:defRPr/>
              </a:pPr>
              <a:t>‹#›</a:t>
            </a:fld>
            <a:endParaRPr lang="en-US" altLang="en-US" dirty="0"/>
          </a:p>
        </p:txBody>
      </p:sp>
    </p:spTree>
    <p:extLst>
      <p:ext uri="{BB962C8B-B14F-4D97-AF65-F5344CB8AC3E}">
        <p14:creationId xmlns:p14="http://schemas.microsoft.com/office/powerpoint/2010/main" val="60619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199FEF81-5B01-4148-A599-FA42C8038988}" type="datetime1">
              <a:rPr lang="en-US" smtClean="0"/>
              <a:t>5/31/2024</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3-</a:t>
            </a:r>
            <a:fld id="{7905E196-56C6-4301-8665-BC2965E2E4F7}" type="slidenum">
              <a:rPr lang="en-US" altLang="en-US" smtClean="0"/>
              <a:pPr>
                <a:defRPr/>
              </a:pPr>
              <a:t>‹#›</a:t>
            </a:fld>
            <a:endParaRPr lang="en-US" altLang="en-US" dirty="0"/>
          </a:p>
        </p:txBody>
      </p:sp>
    </p:spTree>
    <p:extLst>
      <p:ext uri="{BB962C8B-B14F-4D97-AF65-F5344CB8AC3E}">
        <p14:creationId xmlns:p14="http://schemas.microsoft.com/office/powerpoint/2010/main" val="1744860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0920AE32-6794-4E73-BB00-935195D0863A}" type="datetime1">
              <a:rPr lang="en-US" smtClean="0"/>
              <a:t>5/31/2024</a:t>
            </a:fld>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3-</a:t>
            </a:r>
            <a:fld id="{83911F2D-A79E-49A4-B269-8A3F2982665A}" type="slidenum">
              <a:rPr lang="en-US" altLang="en-US" smtClean="0"/>
              <a:pPr>
                <a:defRPr/>
              </a:pPr>
              <a:t>‹#›</a:t>
            </a:fld>
            <a:endParaRPr lang="en-US" altLang="en-US" dirty="0"/>
          </a:p>
        </p:txBody>
      </p:sp>
    </p:spTree>
    <p:extLst>
      <p:ext uri="{BB962C8B-B14F-4D97-AF65-F5344CB8AC3E}">
        <p14:creationId xmlns:p14="http://schemas.microsoft.com/office/powerpoint/2010/main" val="3048629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AB6D4586-9FF7-4666-AB05-8E68DC7EE9BA}" type="datetime1">
              <a:rPr lang="en-US" smtClean="0"/>
              <a:t>5/31/2024</a:t>
            </a:fld>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3-</a:t>
            </a:r>
            <a:fld id="{4764DE9E-DF0F-4589-A115-EE7338EDF10A}" type="slidenum">
              <a:rPr lang="en-US" altLang="en-US" smtClean="0"/>
              <a:pPr>
                <a:defRPr/>
              </a:pPr>
              <a:t>‹#›</a:t>
            </a:fld>
            <a:endParaRPr lang="en-US" altLang="en-US" dirty="0"/>
          </a:p>
        </p:txBody>
      </p:sp>
    </p:spTree>
    <p:extLst>
      <p:ext uri="{BB962C8B-B14F-4D97-AF65-F5344CB8AC3E}">
        <p14:creationId xmlns:p14="http://schemas.microsoft.com/office/powerpoint/2010/main" val="1777173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90119F5-09EC-41A6-AAD5-5CF7D73220C0}" type="datetime1">
              <a:rPr lang="en-US" smtClean="0"/>
              <a:t>5/31/2024</a:t>
            </a:fld>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3-</a:t>
            </a:r>
            <a:fld id="{785CE35C-1C9F-4188-92C1-63770C0A2671}" type="slidenum">
              <a:rPr lang="en-US" altLang="en-US" smtClean="0"/>
              <a:pPr>
                <a:defRPr/>
              </a:pPr>
              <a:t>‹#›</a:t>
            </a:fld>
            <a:endParaRPr lang="en-US" altLang="en-US" dirty="0"/>
          </a:p>
        </p:txBody>
      </p:sp>
    </p:spTree>
    <p:extLst>
      <p:ext uri="{BB962C8B-B14F-4D97-AF65-F5344CB8AC3E}">
        <p14:creationId xmlns:p14="http://schemas.microsoft.com/office/powerpoint/2010/main" val="372740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68B7AAA-770C-4C14-AD1D-DCB94460AF7F}" type="datetime1">
              <a:rPr lang="en-US" smtClean="0"/>
              <a:t>5/31/2024</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3-</a:t>
            </a:r>
            <a:fld id="{E937DF0A-01D5-43B5-86A9-B4D1563225DD}" type="slidenum">
              <a:rPr lang="en-US" altLang="en-US" smtClean="0"/>
              <a:pPr>
                <a:defRPr/>
              </a:pPr>
              <a:t>‹#›</a:t>
            </a:fld>
            <a:endParaRPr lang="en-US" altLang="en-US" dirty="0"/>
          </a:p>
        </p:txBody>
      </p:sp>
    </p:spTree>
    <p:extLst>
      <p:ext uri="{BB962C8B-B14F-4D97-AF65-F5344CB8AC3E}">
        <p14:creationId xmlns:p14="http://schemas.microsoft.com/office/powerpoint/2010/main" val="2416763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4C972B6-F16D-4081-ACFF-309CCF00E52F}" type="datetime1">
              <a:rPr lang="en-US" smtClean="0"/>
              <a:t>5/31/2024</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3-</a:t>
            </a:r>
            <a:fld id="{DE53716D-4E9B-4CE0-B041-3AE37BD64244}" type="slidenum">
              <a:rPr lang="en-US" altLang="en-US" smtClean="0"/>
              <a:pPr>
                <a:defRPr/>
              </a:pPr>
              <a:t>‹#›</a:t>
            </a:fld>
            <a:endParaRPr lang="en-US" altLang="en-US" dirty="0"/>
          </a:p>
        </p:txBody>
      </p:sp>
    </p:spTree>
    <p:extLst>
      <p:ext uri="{BB962C8B-B14F-4D97-AF65-F5344CB8AC3E}">
        <p14:creationId xmlns:p14="http://schemas.microsoft.com/office/powerpoint/2010/main" val="4273935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171858F-FF0E-47B9-BB5F-14E40796EF02}" type="datetime1">
              <a:rPr lang="en-US" smtClean="0"/>
              <a:t>5/31/2024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3-</a:t>
            </a:r>
            <a:fld id="{27B36733-6429-48EB-8343-85CD06A58780}" type="slidenum">
              <a:rPr lang="en-US" altLang="en-US" smtClean="0"/>
              <a:pPr>
                <a:defRPr/>
              </a:pPr>
              <a:t>‹#›</a:t>
            </a:fld>
            <a:endParaRPr lang="en-US" altLang="en-US" dirty="0"/>
          </a:p>
        </p:txBody>
      </p:sp>
    </p:spTree>
    <p:extLst>
      <p:ext uri="{BB962C8B-B14F-4D97-AF65-F5344CB8AC3E}">
        <p14:creationId xmlns:p14="http://schemas.microsoft.com/office/powerpoint/2010/main" val="392645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765676E3-3C07-425E-8B20-E122AAEF667C}" type="datetime1">
              <a:rPr lang="en-US" smtClean="0"/>
              <a:t>5/31/2024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3-</a:t>
            </a:r>
            <a:fld id="{4773FF61-F4E9-4123-B6AF-201BC82A0194}" type="slidenum">
              <a:rPr lang="en-US" altLang="en-US" smtClean="0"/>
              <a:pPr>
                <a:defRPr/>
              </a:pPr>
              <a:t>‹#›</a:t>
            </a:fld>
            <a:endParaRPr lang="en-US" altLang="en-US" dirty="0"/>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87851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FE56C0F5-EBDC-4E3E-827F-36134D92A235}" type="datetime1">
              <a:rPr lang="en-US" smtClean="0"/>
              <a:t>5/31/2024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3-</a:t>
            </a:r>
            <a:fld id="{4694F11F-2697-4F92-A2C8-1AA177B73216}" type="slidenum">
              <a:rPr lang="en-US" altLang="en-US" smtClean="0"/>
              <a:pPr>
                <a:defRPr/>
              </a:pPr>
              <a:t>‹#›</a:t>
            </a:fld>
            <a:endParaRPr lang="en-US" altLang="en-US" dirty="0"/>
          </a:p>
        </p:txBody>
      </p:sp>
    </p:spTree>
    <p:extLst>
      <p:ext uri="{BB962C8B-B14F-4D97-AF65-F5344CB8AC3E}">
        <p14:creationId xmlns:p14="http://schemas.microsoft.com/office/powerpoint/2010/main" val="45544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7B8F9015-4216-41E7-9AC2-F9D0E1AACED8}" type="datetime1">
              <a:rPr lang="en-US" smtClean="0"/>
              <a:t>5/31/2024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3-</a:t>
            </a:r>
            <a:fld id="{4773FF61-F4E9-4123-B6AF-201BC82A0194}" type="slidenum">
              <a:rPr lang="en-US" altLang="en-US" smtClean="0"/>
              <a:pPr>
                <a:defRPr/>
              </a:pPr>
              <a:t>‹#›</a:t>
            </a:fld>
            <a:endParaRPr lang="en-US" altLang="en-US" dirty="0"/>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474131" y="505037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75818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448204"/>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a:t>	</a:t>
            </a:r>
            <a:fld id="{DE309C8C-8E54-4898-B790-5BD14D8329CC}" type="datetime1">
              <a:rPr lang="en-US" smtClean="0"/>
              <a:t>5/31/2024</a:t>
            </a:fld>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3-</a:t>
            </a:r>
            <a:fld id="{4773FF61-F4E9-4123-B6AF-201BC82A0194}" type="slidenum">
              <a:rPr lang="en-US" altLang="en-US" smtClean="0"/>
              <a:pPr>
                <a:defRPr/>
              </a:pPr>
              <a:t>‹#›</a:t>
            </a:fld>
            <a:endParaRPr lang="en-US" altLang="en-US" dirty="0"/>
          </a:p>
        </p:txBody>
      </p:sp>
      <p:sp>
        <p:nvSpPr>
          <p:cNvPr id="7" name="Content Placeholder 2"/>
          <p:cNvSpPr>
            <a:spLocks noGrp="1"/>
          </p:cNvSpPr>
          <p:nvPr>
            <p:ph idx="13"/>
          </p:nvPr>
        </p:nvSpPr>
        <p:spPr>
          <a:xfrm>
            <a:off x="465661" y="2227261"/>
            <a:ext cx="8229600" cy="435507"/>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8" name="Content Placeholder 2"/>
          <p:cNvSpPr>
            <a:spLocks noGrp="1"/>
          </p:cNvSpPr>
          <p:nvPr>
            <p:ph idx="14"/>
          </p:nvPr>
        </p:nvSpPr>
        <p:spPr>
          <a:xfrm>
            <a:off x="474131" y="2794530"/>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9" name="Content Placeholder 2"/>
          <p:cNvSpPr>
            <a:spLocks noGrp="1"/>
          </p:cNvSpPr>
          <p:nvPr>
            <p:ph idx="15"/>
          </p:nvPr>
        </p:nvSpPr>
        <p:spPr>
          <a:xfrm>
            <a:off x="482596" y="3412596"/>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0" name="Content Placeholder 2"/>
          <p:cNvSpPr>
            <a:spLocks noGrp="1"/>
          </p:cNvSpPr>
          <p:nvPr>
            <p:ph idx="16"/>
          </p:nvPr>
        </p:nvSpPr>
        <p:spPr>
          <a:xfrm>
            <a:off x="474128" y="4022194"/>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1" name="Content Placeholder 2"/>
          <p:cNvSpPr>
            <a:spLocks noGrp="1"/>
          </p:cNvSpPr>
          <p:nvPr>
            <p:ph idx="17"/>
          </p:nvPr>
        </p:nvSpPr>
        <p:spPr>
          <a:xfrm>
            <a:off x="474129" y="4589468"/>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2" name="Content Placeholder 2"/>
          <p:cNvSpPr>
            <a:spLocks noGrp="1"/>
          </p:cNvSpPr>
          <p:nvPr>
            <p:ph idx="18"/>
          </p:nvPr>
        </p:nvSpPr>
        <p:spPr>
          <a:xfrm>
            <a:off x="474127" y="5156741"/>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Tree>
    <p:extLst>
      <p:ext uri="{BB962C8B-B14F-4D97-AF65-F5344CB8AC3E}">
        <p14:creationId xmlns:p14="http://schemas.microsoft.com/office/powerpoint/2010/main" val="9787190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BC588BCB-5BC7-43DD-A932-895D0D2A939E}" type="datetime1">
              <a:rPr lang="en-US" smtClean="0"/>
              <a:t>5/31/2024</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3-</a:t>
            </a:r>
            <a:fld id="{B8643C53-5634-46E8-9866-13612EB8B71C}" type="slidenum">
              <a:rPr lang="en-US" altLang="en-US" smtClean="0"/>
              <a:pPr>
                <a:defRPr/>
              </a:pPr>
              <a:t>‹#›</a:t>
            </a:fld>
            <a:endParaRPr lang="en-US" altLang="en-US" dirty="0"/>
          </a:p>
        </p:txBody>
      </p:sp>
    </p:spTree>
    <p:extLst>
      <p:ext uri="{BB962C8B-B14F-4D97-AF65-F5344CB8AC3E}">
        <p14:creationId xmlns:p14="http://schemas.microsoft.com/office/powerpoint/2010/main" val="137499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AA3155D7-46B8-4135-BEC7-9D7FD46BDA63}" type="datetime1">
              <a:rPr lang="en-US" smtClean="0"/>
              <a:t>5/31/2024</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3-</a:t>
            </a:r>
            <a:fld id="{7905E196-56C6-4301-8665-BC2965E2E4F7}" type="slidenum">
              <a:rPr lang="en-US" altLang="en-US" smtClean="0"/>
              <a:pPr>
                <a:defRPr/>
              </a:pPr>
              <a:t>‹#›</a:t>
            </a:fld>
            <a:endParaRPr lang="en-US" altLang="en-US" dirty="0"/>
          </a:p>
        </p:txBody>
      </p:sp>
    </p:spTree>
    <p:extLst>
      <p:ext uri="{BB962C8B-B14F-4D97-AF65-F5344CB8AC3E}">
        <p14:creationId xmlns:p14="http://schemas.microsoft.com/office/powerpoint/2010/main" val="14011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7D969F0C-8585-47A2-A562-556B7C9BA685}" type="datetime1">
              <a:rPr lang="en-US" smtClean="0"/>
              <a:t>5/31/2024</a:t>
            </a:fld>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3-</a:t>
            </a:r>
            <a:fld id="{83911F2D-A79E-49A4-B269-8A3F2982665A}" type="slidenum">
              <a:rPr lang="en-US" altLang="en-US" smtClean="0"/>
              <a:pPr>
                <a:defRPr/>
              </a:pPr>
              <a:t>‹#›</a:t>
            </a:fld>
            <a:endParaRPr lang="en-US" altLang="en-US" dirty="0"/>
          </a:p>
        </p:txBody>
      </p:sp>
    </p:spTree>
    <p:extLst>
      <p:ext uri="{BB962C8B-B14F-4D97-AF65-F5344CB8AC3E}">
        <p14:creationId xmlns:p14="http://schemas.microsoft.com/office/powerpoint/2010/main" val="168148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E4914C1E-4933-44BF-A35F-786B3E95CF9F}" type="datetime1">
              <a:rPr lang="en-US" smtClean="0"/>
              <a:t>5/31/2024</a:t>
            </a:fld>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3-</a:t>
            </a:r>
            <a:fld id="{4764DE9E-DF0F-4589-A115-EE7338EDF10A}" type="slidenum">
              <a:rPr lang="en-US" altLang="en-US" smtClean="0"/>
              <a:pPr>
                <a:defRPr/>
              </a:pPr>
              <a:t>‹#›</a:t>
            </a:fld>
            <a:endParaRPr lang="en-US" altLang="en-US" dirty="0"/>
          </a:p>
        </p:txBody>
      </p:sp>
    </p:spTree>
    <p:extLst>
      <p:ext uri="{BB962C8B-B14F-4D97-AF65-F5344CB8AC3E}">
        <p14:creationId xmlns:p14="http://schemas.microsoft.com/office/powerpoint/2010/main" val="115163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70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3961FFC1-4691-40B2-96DA-2C62D51F8B59}" type="datetime1">
              <a:rPr lang="en-US" smtClean="0"/>
              <a:t>5/31/2024</a:t>
            </a:fld>
            <a:endParaRPr lang="en-US" altLang="en-US"/>
          </a:p>
        </p:txBody>
      </p:sp>
      <p:sp>
        <p:nvSpPr>
          <p:cNvPr id="7271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dirty="0"/>
              <a:t>3-</a:t>
            </a:r>
            <a:fld id="{CB4170C2-2BCD-4EE9-940C-15A2525D2C19}" type="slidenum">
              <a:rPr lang="en-US" altLang="en-US" smtClean="0"/>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40" name="Content Placeholder 2"/>
          <p:cNvSpPr txBox="1">
            <a:spLocks/>
          </p:cNvSpPr>
          <p:nvPr userDrawn="1"/>
        </p:nvSpPr>
        <p:spPr>
          <a:xfrm>
            <a:off x="370249" y="6501383"/>
            <a:ext cx="1879600" cy="216745"/>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900">
                <a:solidFill>
                  <a:schemeClr val="tx1"/>
                </a:solidFill>
                <a:latin typeface="Calibri" panose="020F0502020204030204" pitchFamily="34" charset="0"/>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l"/>
            <a:r>
              <a:rPr lang="en-US" altLang="en-US" kern="0" dirty="0"/>
              <a:t>© 2019 McGraw-Hill Education. </a:t>
            </a:r>
            <a:endParaRPr lang="en-IN" kern="0" dirty="0"/>
          </a:p>
        </p:txBody>
      </p:sp>
    </p:spTree>
  </p:cSld>
  <p:clrMap bg1="lt1" tx1="dk1" bg2="lt2" tx2="dk2" accent1="accent1" accent2="accent2" accent3="accent3" accent4="accent4" accent5="accent5" accent6="accent6" hlink="hlink" folHlink="folHlink"/>
  <p:sldLayoutIdLst>
    <p:sldLayoutId id="2147483702" r:id="rId1"/>
    <p:sldLayoutId id="2147483692" r:id="rId2"/>
    <p:sldLayoutId id="2147483703" r:id="rId3"/>
    <p:sldLayoutId id="2147483705" r:id="rId4"/>
    <p:sldLayoutId id="2147483704"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21" r:id="rId15"/>
    <p:sldLayoutId id="2147483722" r:id="rId16"/>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270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ED92C669-9A6D-4C75-A143-321D900A6700}" type="datetime1">
              <a:rPr lang="en-US" smtClean="0"/>
              <a:t>5/31/2024</a:t>
            </a:fld>
            <a:endParaRPr lang="en-US" altLang="en-US"/>
          </a:p>
        </p:txBody>
      </p:sp>
      <p:sp>
        <p:nvSpPr>
          <p:cNvPr id="7271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dirty="0"/>
              <a:t>3-</a:t>
            </a:r>
            <a:fld id="{CB4170C2-2BCD-4EE9-940C-15A2525D2C19}" type="slidenum">
              <a:rPr lang="en-US" altLang="en-US" smtClean="0"/>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39" name="Content Placeholder 37"/>
          <p:cNvSpPr txBox="1">
            <a:spLocks/>
          </p:cNvSpPr>
          <p:nvPr userDrawn="1"/>
        </p:nvSpPr>
        <p:spPr>
          <a:xfrm>
            <a:off x="7777163" y="5627688"/>
            <a:ext cx="1270000" cy="403225"/>
          </a:xfrm>
          <a:prstGeom prst="rect">
            <a:avLst/>
          </a:prstGeom>
        </p:spPr>
        <p:txBody>
          <a:bodyPr/>
          <a:lstStyle>
            <a:lvl1pPr marL="0" marR="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1200">
                <a:solidFill>
                  <a:schemeClr val="tx1"/>
                </a:solidFill>
                <a:latin typeface="Calibri" panose="020F0502020204030204" pitchFamily="34" charset="0"/>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altLang="en-US" kern="0"/>
              <a:t>Ch. 1     </a:t>
            </a:r>
            <a:fld id="{0FD03E7E-EA82-497A-8F5F-7A09E0EB97C0}" type="slidenum">
              <a:rPr lang="en-US" altLang="en-US" kern="0" smtClean="0"/>
              <a:pPr/>
              <a:t>‹#›</a:t>
            </a:fld>
            <a:endParaRPr lang="en-IN" kern="0" dirty="0"/>
          </a:p>
        </p:txBody>
      </p:sp>
    </p:spTree>
    <p:extLst>
      <p:ext uri="{BB962C8B-B14F-4D97-AF65-F5344CB8AC3E}">
        <p14:creationId xmlns:p14="http://schemas.microsoft.com/office/powerpoint/2010/main" val="31290789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oleObject" Target="../embeddings/oleObject4.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43.wmf"/><Relationship Id="rId4" Type="http://schemas.openxmlformats.org/officeDocument/2006/relationships/oleObject" Target="../embeddings/oleObject8.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52.xml"/><Relationship Id="rId7" Type="http://schemas.openxmlformats.org/officeDocument/2006/relationships/image" Target="../media/image45.wmf"/><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10.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46.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48.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latin typeface="Calibri" panose="020F0502020204030204" pitchFamily="34" charset="0"/>
              </a:rPr>
              <a:t> </a:t>
            </a:r>
            <a:r>
              <a:rPr lang="el-GR" altLang="en-US" dirty="0" smtClean="0">
                <a:latin typeface="Calibri" panose="020F0502020204030204" pitchFamily="34" charset="0"/>
              </a:rPr>
              <a:t>Κεφάλαιο 3</a:t>
            </a:r>
            <a:endParaRPr lang="en-US" altLang="en-US" dirty="0">
              <a:latin typeface="Calibri" panose="020F0502020204030204" pitchFamily="34" charset="0"/>
            </a:endParaRPr>
          </a:p>
        </p:txBody>
      </p:sp>
      <p:sp>
        <p:nvSpPr>
          <p:cNvPr id="3075" name="Rectangle 5"/>
          <p:cNvSpPr>
            <a:spLocks noGrp="1" noChangeArrowheads="1"/>
          </p:cNvSpPr>
          <p:nvPr>
            <p:ph type="subTitle" idx="1"/>
          </p:nvPr>
        </p:nvSpPr>
        <p:spPr>
          <a:xfrm>
            <a:off x="461792" y="3049588"/>
            <a:ext cx="6769446" cy="1743793"/>
          </a:xfrm>
        </p:spPr>
        <p:txBody>
          <a:bodyPr/>
          <a:lstStyle/>
          <a:p>
            <a:pPr eaLnBrk="1" hangingPunct="1"/>
            <a:r>
              <a:rPr lang="el-GR" altLang="en-US" sz="5500" dirty="0" smtClean="0">
                <a:latin typeface="Calibri" panose="020F0502020204030204" pitchFamily="34" charset="0"/>
              </a:rPr>
              <a:t>Επιτόκια και Αποτίμηση Αξιογράφων</a:t>
            </a:r>
            <a:endParaRPr lang="en-US" altLang="en-US" sz="5500" dirty="0">
              <a:latin typeface="Calibri" panose="020F0502020204030204" pitchFamily="34" charset="0"/>
            </a:endParaRPr>
          </a:p>
        </p:txBody>
      </p:sp>
      <p:sp>
        <p:nvSpPr>
          <p:cNvPr id="2" name="Content Placeholder 1"/>
          <p:cNvSpPr>
            <a:spLocks noGrp="1"/>
          </p:cNvSpPr>
          <p:nvPr>
            <p:ph sz="quarter" idx="11"/>
          </p:nvPr>
        </p:nvSpPr>
        <p:spPr>
          <a:xfrm>
            <a:off x="315913" y="6392777"/>
            <a:ext cx="8617072" cy="325655"/>
          </a:xfrm>
        </p:spPr>
        <p:txBody>
          <a:bodyPr/>
          <a:lstStyle/>
          <a:p>
            <a:pPr marL="0" indent="0">
              <a:buNone/>
            </a:pPr>
            <a:r>
              <a:rPr lang="en-IN" sz="900" dirty="0">
                <a:latin typeface="Calibri" panose="020F0502020204030204" pitchFamily="34" charset="0"/>
              </a:rPr>
              <a:t>©2019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73664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66"/>
            <a:ext cx="7543800" cy="664745"/>
          </a:xfrm>
        </p:spPr>
        <p:txBody>
          <a:bodyPr anchor="ctr"/>
          <a:lstStyle/>
          <a:p>
            <a:r>
              <a:rPr lang="el-GR" sz="3500" dirty="0" smtClean="0"/>
              <a:t>Επιτόκια ομολόγων Δημοσίου των ΗΠΑ</a:t>
            </a:r>
            <a:endParaRPr lang="en-IN" sz="3500" dirty="0"/>
          </a:p>
        </p:txBody>
      </p:sp>
      <p:sp>
        <p:nvSpPr>
          <p:cNvPr id="4" name="Slide Number Placeholder 3"/>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10</a:t>
            </a:fld>
            <a:endParaRPr lang="en-US" altLang="en-US" dirty="0"/>
          </a:p>
        </p:txBody>
      </p:sp>
      <p:pic>
        <p:nvPicPr>
          <p:cNvPr id="6" name="Picture 5"/>
          <p:cNvPicPr>
            <a:picLocks noChangeAspect="1"/>
          </p:cNvPicPr>
          <p:nvPr/>
        </p:nvPicPr>
        <p:blipFill>
          <a:blip r:embed="rId2"/>
          <a:stretch>
            <a:fillRect/>
          </a:stretch>
        </p:blipFill>
        <p:spPr>
          <a:xfrm>
            <a:off x="570464" y="1104118"/>
            <a:ext cx="7149982" cy="5389987"/>
          </a:xfrm>
          <a:prstGeom prst="rect">
            <a:avLst/>
          </a:prstGeom>
        </p:spPr>
      </p:pic>
    </p:spTree>
    <p:extLst>
      <p:ext uri="{BB962C8B-B14F-4D97-AF65-F5344CB8AC3E}">
        <p14:creationId xmlns:p14="http://schemas.microsoft.com/office/powerpoint/2010/main" val="313382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66"/>
            <a:ext cx="7543800" cy="664745"/>
          </a:xfrm>
        </p:spPr>
        <p:txBody>
          <a:bodyPr anchor="ctr"/>
          <a:lstStyle/>
          <a:p>
            <a:r>
              <a:rPr lang="el-GR" sz="3500" dirty="0" smtClean="0"/>
              <a:t>Επιτόκια ομολόγων Δημοσίου των ΗΠΑ</a:t>
            </a:r>
            <a:endParaRPr lang="en-IN" sz="3500" dirty="0"/>
          </a:p>
        </p:txBody>
      </p:sp>
      <p:sp>
        <p:nvSpPr>
          <p:cNvPr id="4" name="Slide Number Placeholder 3"/>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11</a:t>
            </a:fld>
            <a:endParaRPr lang="en-US" altLang="en-US" dirty="0"/>
          </a:p>
        </p:txBody>
      </p:sp>
      <p:pic>
        <p:nvPicPr>
          <p:cNvPr id="3" name="Picture 2"/>
          <p:cNvPicPr>
            <a:picLocks noChangeAspect="1"/>
          </p:cNvPicPr>
          <p:nvPr/>
        </p:nvPicPr>
        <p:blipFill>
          <a:blip r:embed="rId2"/>
          <a:stretch>
            <a:fillRect/>
          </a:stretch>
        </p:blipFill>
        <p:spPr>
          <a:xfrm>
            <a:off x="603891" y="1247784"/>
            <a:ext cx="6758130" cy="5103614"/>
          </a:xfrm>
          <a:prstGeom prst="rect">
            <a:avLst/>
          </a:prstGeom>
        </p:spPr>
      </p:pic>
    </p:spTree>
    <p:extLst>
      <p:ext uri="{BB962C8B-B14F-4D97-AF65-F5344CB8AC3E}">
        <p14:creationId xmlns:p14="http://schemas.microsoft.com/office/powerpoint/2010/main" val="3665265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AD20B9E4-B457-4E29-8D4F-0E11D91D4F5A}" type="slidenum">
              <a:rPr lang="en-US" altLang="el-GR" sz="1400">
                <a:solidFill>
                  <a:schemeClr val="accent2"/>
                </a:solidFill>
              </a:rPr>
              <a:pPr>
                <a:spcBef>
                  <a:spcPct val="0"/>
                </a:spcBef>
                <a:buClrTx/>
                <a:buFontTx/>
                <a:buNone/>
              </a:pPr>
              <a:t>12</a:t>
            </a:fld>
            <a:endParaRPr lang="en-US" altLang="el-GR" sz="1400">
              <a:solidFill>
                <a:schemeClr val="accent2"/>
              </a:solidFill>
            </a:endParaRPr>
          </a:p>
        </p:txBody>
      </p:sp>
      <p:sp>
        <p:nvSpPr>
          <p:cNvPr id="65539" name="Rectangle 5"/>
          <p:cNvSpPr>
            <a:spLocks noGrp="1" noChangeArrowheads="1"/>
          </p:cNvSpPr>
          <p:nvPr>
            <p:ph type="title"/>
          </p:nvPr>
        </p:nvSpPr>
        <p:spPr>
          <a:xfrm>
            <a:off x="152400" y="20638"/>
            <a:ext cx="8229600" cy="1143000"/>
          </a:xfrm>
        </p:spPr>
        <p:txBody>
          <a:bodyPr/>
          <a:lstStyle/>
          <a:p>
            <a:pPr eaLnBrk="1" hangingPunct="1"/>
            <a:r>
              <a:rPr lang="el-GR" altLang="el-GR" sz="3200" smtClean="0"/>
              <a:t>Προσφορά Ομολόγων, Ζήτηση Ομολόγων, και Ισορροπία στην Αγορά Ομολόγων</a:t>
            </a:r>
          </a:p>
        </p:txBody>
      </p:sp>
      <p:sp>
        <p:nvSpPr>
          <p:cNvPr id="65540" name="Rectangle 6"/>
          <p:cNvSpPr>
            <a:spLocks noGrp="1" noChangeArrowheads="1"/>
          </p:cNvSpPr>
          <p:nvPr>
            <p:ph type="body" idx="1"/>
          </p:nvPr>
        </p:nvSpPr>
        <p:spPr>
          <a:xfrm>
            <a:off x="304800" y="1524000"/>
            <a:ext cx="8229600" cy="5029200"/>
          </a:xfrm>
        </p:spPr>
        <p:txBody>
          <a:bodyPr/>
          <a:lstStyle/>
          <a:p>
            <a:pPr eaLnBrk="1" hangingPunct="1"/>
            <a:r>
              <a:rPr lang="el-GR" altLang="el-GR" sz="2300" dirty="0" smtClean="0">
                <a:ea typeface="ＭＳ Ｐゴシック" panose="020B0600070205080204" pitchFamily="34" charset="-128"/>
              </a:rPr>
              <a:t>Η προσφορά και η ζήτηση προσδιορίζουν τις τιμές των ομολόγων </a:t>
            </a:r>
            <a:r>
              <a:rPr lang="en-US" altLang="el-GR" sz="2300" dirty="0" smtClean="0">
                <a:ea typeface="ＭＳ Ｐゴシック" panose="020B0600070205080204" pitchFamily="34" charset="-128"/>
              </a:rPr>
              <a:t>(</a:t>
            </a:r>
            <a:r>
              <a:rPr lang="el-GR" altLang="el-GR" sz="2300" dirty="0" smtClean="0">
                <a:ea typeface="ＭＳ Ｐゴシック" panose="020B0600070205080204" pitchFamily="34" charset="-128"/>
              </a:rPr>
              <a:t>και τις αποδόσεις</a:t>
            </a:r>
            <a:r>
              <a:rPr lang="en-US" altLang="el-GR" sz="2300" dirty="0" smtClean="0">
                <a:ea typeface="ＭＳ Ｐゴシック" panose="020B0600070205080204" pitchFamily="34" charset="-128"/>
              </a:rPr>
              <a:t>).</a:t>
            </a:r>
          </a:p>
          <a:p>
            <a:pPr eaLnBrk="1" hangingPunct="1"/>
            <a:r>
              <a:rPr lang="el-GR" altLang="el-GR" sz="2300" dirty="0" smtClean="0"/>
              <a:t>Η καμπύλη προσφοράς ομολόγων είναι η σχέση μεταξύ της τιμής και της ποσότητας των ομολόγων που οι άνθρωποι είναι πρόθυμοι να πουλήσουν, ενώ όλοι οι άλλοι παράγοντες παραμένουν σταθεροί</a:t>
            </a:r>
            <a:r>
              <a:rPr lang="en-US" altLang="el-GR" sz="2300" dirty="0" smtClean="0">
                <a:ea typeface="ＭＳ Ｐゴシック" panose="020B0600070205080204" pitchFamily="34" charset="-128"/>
              </a:rPr>
              <a:t>.</a:t>
            </a:r>
          </a:p>
          <a:p>
            <a:pPr eaLnBrk="1" hangingPunct="1"/>
            <a:r>
              <a:rPr lang="el-GR" altLang="el-GR" sz="2300" dirty="0" smtClean="0"/>
              <a:t>Όσο υψηλότερη είναι η τιμή ενός ομολόγου, τόσο μεγαλύτερη είναι η ποσότητα που προσφέρεται</a:t>
            </a:r>
            <a:r>
              <a:rPr lang="en-US" altLang="el-GR" sz="2300" dirty="0" smtClean="0">
                <a:ea typeface="ＭＳ Ｐゴシック" panose="020B0600070205080204" pitchFamily="34" charset="-128"/>
              </a:rPr>
              <a:t>.</a:t>
            </a:r>
          </a:p>
          <a:p>
            <a:pPr lvl="1" eaLnBrk="1" hangingPunct="1"/>
            <a:r>
              <a:rPr lang="el-GR" altLang="el-GR" sz="2300" dirty="0" smtClean="0">
                <a:ea typeface="ＭＳ Ｐゴシック" panose="020B0600070205080204" pitchFamily="34" charset="-128"/>
              </a:rPr>
              <a:t>Η </a:t>
            </a:r>
            <a:r>
              <a:rPr lang="el-GR" altLang="el-GR" sz="2300" dirty="0" smtClean="0">
                <a:ea typeface="ＭＳ Ｐゴシック" panose="020B0600070205080204" pitchFamily="34" charset="-128"/>
              </a:rPr>
              <a:t>καμπύλη </a:t>
            </a:r>
            <a:r>
              <a:rPr lang="el-GR" altLang="el-GR" sz="2300" dirty="0" smtClean="0">
                <a:ea typeface="ＭＳ Ｐゴシック" panose="020B0600070205080204" pitchFamily="34" charset="-128"/>
              </a:rPr>
              <a:t>προσφοράς ομολόγων έχει </a:t>
            </a:r>
            <a:r>
              <a:rPr lang="el-GR" altLang="el-GR" sz="2300" dirty="0" smtClean="0">
                <a:ea typeface="ＭＳ Ｐゴシック" panose="020B0600070205080204" pitchFamily="34" charset="-128"/>
              </a:rPr>
              <a:t>κλίση </a:t>
            </a:r>
            <a:r>
              <a:rPr lang="el-GR" altLang="el-GR" sz="2300" dirty="0" smtClean="0">
                <a:ea typeface="ＭＳ Ｐゴシック" panose="020B0600070205080204" pitchFamily="34" charset="-128"/>
              </a:rPr>
              <a:t>προς τα πάνω</a:t>
            </a:r>
            <a:r>
              <a:rPr lang="en-US" altLang="el-GR" sz="2300" dirty="0" smtClean="0">
                <a:ea typeface="ＭＳ Ｐゴシック" panose="020B0600070205080204" pitchFamily="34" charset="-128"/>
              </a:rPr>
              <a:t>.</a:t>
            </a:r>
          </a:p>
          <a:p>
            <a:pPr lvl="1" eaLnBrk="1" hangingPunct="1"/>
            <a:r>
              <a:rPr lang="el-GR" altLang="el-GR" sz="2300" dirty="0" smtClean="0">
                <a:ea typeface="ＭＳ Ｐゴシック" panose="020B0600070205080204" pitchFamily="34" charset="-128"/>
              </a:rPr>
              <a:t>Γιατί;</a:t>
            </a:r>
            <a:endParaRPr lang="en-US" altLang="el-GR" sz="2300" dirty="0" smtClean="0">
              <a:ea typeface="ＭＳ Ｐゴシック" panose="020B0600070205080204" pitchFamily="34" charset="-128"/>
            </a:endParaRPr>
          </a:p>
        </p:txBody>
      </p:sp>
    </p:spTree>
    <p:extLst>
      <p:ext uri="{BB962C8B-B14F-4D97-AF65-F5344CB8AC3E}">
        <p14:creationId xmlns:p14="http://schemas.microsoft.com/office/powerpoint/2010/main" val="4243322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4184EAC0-EB2C-4184-BE9A-0050117DC23B}" type="slidenum">
              <a:rPr lang="en-US" altLang="el-GR" sz="1400">
                <a:solidFill>
                  <a:schemeClr val="accent2"/>
                </a:solidFill>
              </a:rPr>
              <a:pPr>
                <a:spcBef>
                  <a:spcPct val="0"/>
                </a:spcBef>
                <a:buClrTx/>
                <a:buFontTx/>
                <a:buNone/>
              </a:pPr>
              <a:t>13</a:t>
            </a:fld>
            <a:endParaRPr lang="en-US" altLang="el-GR" sz="1400">
              <a:solidFill>
                <a:schemeClr val="accent2"/>
              </a:solidFill>
            </a:endParaRPr>
          </a:p>
        </p:txBody>
      </p:sp>
      <p:sp>
        <p:nvSpPr>
          <p:cNvPr id="67587" name="Rectangle 6"/>
          <p:cNvSpPr>
            <a:spLocks noGrp="1" noChangeArrowheads="1"/>
          </p:cNvSpPr>
          <p:nvPr>
            <p:ph type="title"/>
          </p:nvPr>
        </p:nvSpPr>
        <p:spPr>
          <a:xfrm>
            <a:off x="228600" y="0"/>
            <a:ext cx="8229600" cy="1143000"/>
          </a:xfrm>
        </p:spPr>
        <p:txBody>
          <a:bodyPr/>
          <a:lstStyle/>
          <a:p>
            <a:pPr eaLnBrk="1" hangingPunct="1"/>
            <a:r>
              <a:rPr lang="el-GR" altLang="el-GR" sz="3200" smtClean="0"/>
              <a:t>Προσφορά Ομολόγων, Ζήτηση Ομολόγων, και Ισορροπία στην Αγορά Ομολόγων</a:t>
            </a:r>
          </a:p>
        </p:txBody>
      </p:sp>
      <p:sp>
        <p:nvSpPr>
          <p:cNvPr id="67588" name="Rectangle 7"/>
          <p:cNvSpPr>
            <a:spLocks noGrp="1" noChangeArrowheads="1"/>
          </p:cNvSpPr>
          <p:nvPr>
            <p:ph type="body" idx="1"/>
          </p:nvPr>
        </p:nvSpPr>
        <p:spPr>
          <a:xfrm>
            <a:off x="457200" y="1393825"/>
            <a:ext cx="8458200" cy="5083175"/>
          </a:xfrm>
        </p:spPr>
        <p:txBody>
          <a:bodyPr/>
          <a:lstStyle/>
          <a:p>
            <a:pPr marL="457200" indent="-457200" eaLnBrk="1" hangingPunct="1">
              <a:lnSpc>
                <a:spcPct val="90000"/>
              </a:lnSpc>
              <a:buFontTx/>
              <a:buAutoNum type="arabicPeriod"/>
            </a:pPr>
            <a:r>
              <a:rPr lang="el-GR" altLang="el-GR" sz="2400" smtClean="0"/>
              <a:t>Από την οπτική γωνία των επενδυτών</a:t>
            </a:r>
            <a:r>
              <a:rPr lang="en-US" altLang="el-GR" sz="2400" smtClean="0">
                <a:ea typeface="ＭＳ Ｐゴシック" panose="020B0600070205080204" pitchFamily="34" charset="-128"/>
              </a:rPr>
              <a:t>:</a:t>
            </a:r>
          </a:p>
          <a:p>
            <a:pPr marL="838200" lvl="1" indent="-381000" eaLnBrk="1" hangingPunct="1">
              <a:lnSpc>
                <a:spcPct val="90000"/>
              </a:lnSpc>
            </a:pPr>
            <a:r>
              <a:rPr lang="el-GR" altLang="el-GR" sz="2400" smtClean="0">
                <a:ea typeface="ＭＳ Ｐゴシック" panose="020B0600070205080204" pitchFamily="34" charset="-128"/>
              </a:rPr>
              <a:t>Όσο </a:t>
            </a:r>
            <a:r>
              <a:rPr lang="el-GR" altLang="el-GR" sz="2400" smtClean="0"/>
              <a:t>υψηλότερη είναι η τιμή, τόσο πιο δελεαστικό είναι να πουλήσουν ένα ομόλογο που κατέχουν σήμερα</a:t>
            </a:r>
            <a:r>
              <a:rPr lang="en-US" altLang="el-GR" sz="2400" smtClean="0">
                <a:ea typeface="ＭＳ Ｐゴシック" panose="020B0600070205080204" pitchFamily="34" charset="-128"/>
              </a:rPr>
              <a:t>.  </a:t>
            </a:r>
          </a:p>
          <a:p>
            <a:pPr marL="457200" indent="-457200" eaLnBrk="1" hangingPunct="1">
              <a:lnSpc>
                <a:spcPct val="90000"/>
              </a:lnSpc>
              <a:buFontTx/>
              <a:buAutoNum type="arabicPeriod"/>
            </a:pPr>
            <a:r>
              <a:rPr lang="el-GR" altLang="el-GR" sz="2400" smtClean="0"/>
              <a:t>Από την οπτική γωνία των επιχειρήσεων που αναζητούν χρηματοδότηση για νέα έργα</a:t>
            </a:r>
            <a:r>
              <a:rPr lang="en-US" altLang="el-GR" sz="2400" smtClean="0">
                <a:ea typeface="ＭＳ Ｐゴシック" panose="020B0600070205080204" pitchFamily="34" charset="-128"/>
              </a:rPr>
              <a:t>:</a:t>
            </a:r>
          </a:p>
          <a:p>
            <a:pPr marL="838200" lvl="1" indent="-381000" eaLnBrk="1" hangingPunct="1">
              <a:lnSpc>
                <a:spcPct val="90000"/>
              </a:lnSpc>
            </a:pPr>
            <a:r>
              <a:rPr lang="el-GR" altLang="el-GR" sz="2400" smtClean="0">
                <a:ea typeface="ＭＳ Ｐゴシック" panose="020B0600070205080204" pitchFamily="34" charset="-128"/>
              </a:rPr>
              <a:t>Όσο </a:t>
            </a:r>
            <a:r>
              <a:rPr lang="el-GR" altLang="el-GR" sz="2400" smtClean="0"/>
              <a:t>μεγαλύτερη είναι η τιμή στην οποία μπορούν να πουλάνε ομόλογα, τόσο το καλύτερο</a:t>
            </a:r>
            <a:r>
              <a:rPr lang="en-US" altLang="el-GR" sz="2400" smtClean="0">
                <a:ea typeface="ＭＳ Ｐゴシック" panose="020B0600070205080204" pitchFamily="34" charset="-128"/>
              </a:rPr>
              <a:t>.</a:t>
            </a:r>
          </a:p>
          <a:p>
            <a:pPr marL="457200" indent="-457200" eaLnBrk="1" hangingPunct="1">
              <a:lnSpc>
                <a:spcPct val="90000"/>
              </a:lnSpc>
            </a:pPr>
            <a:r>
              <a:rPr lang="el-GR" altLang="el-GR" sz="2400" smtClean="0"/>
              <a:t>Χρησιμοποιώντας το παράδειγμά μας ενός ετήσιου ομολόγου μηδενικού επιτοκίου των $100, η ποσότητα στην οποία προσφέρεται θα είναι μεγαλύτερη στα $95 ανά ομόλογο από ό,τι θα είναι στα $90 ανά ομόλογο, ενώ όλοι οι άλλοι παράγοντες παραμένουν σταθεροί</a:t>
            </a:r>
            <a:r>
              <a:rPr lang="en-US" altLang="el-GR" sz="2400" smtClean="0">
                <a:ea typeface="ＭＳ Ｐゴシック" panose="020B0600070205080204" pitchFamily="34" charset="-128"/>
              </a:rPr>
              <a:t>. </a:t>
            </a:r>
          </a:p>
        </p:txBody>
      </p:sp>
    </p:spTree>
    <p:extLst>
      <p:ext uri="{BB962C8B-B14F-4D97-AF65-F5344CB8AC3E}">
        <p14:creationId xmlns:p14="http://schemas.microsoft.com/office/powerpoint/2010/main" val="2074300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A21682DA-A9C0-4DBC-A67B-4A0BE2FD37D4}" type="slidenum">
              <a:rPr lang="en-US" altLang="el-GR" sz="1400">
                <a:solidFill>
                  <a:schemeClr val="accent2"/>
                </a:solidFill>
              </a:rPr>
              <a:pPr>
                <a:spcBef>
                  <a:spcPct val="0"/>
                </a:spcBef>
                <a:buClrTx/>
                <a:buFontTx/>
                <a:buNone/>
              </a:pPr>
              <a:t>14</a:t>
            </a:fld>
            <a:endParaRPr lang="en-US" altLang="el-GR" sz="1400">
              <a:solidFill>
                <a:schemeClr val="accent2"/>
              </a:solidFill>
            </a:endParaRPr>
          </a:p>
        </p:txBody>
      </p:sp>
      <p:sp>
        <p:nvSpPr>
          <p:cNvPr id="69635" name="Rectangle 7"/>
          <p:cNvSpPr>
            <a:spLocks noGrp="1" noChangeArrowheads="1"/>
          </p:cNvSpPr>
          <p:nvPr>
            <p:ph type="title"/>
          </p:nvPr>
        </p:nvSpPr>
        <p:spPr/>
        <p:txBody>
          <a:bodyPr/>
          <a:lstStyle/>
          <a:p>
            <a:pPr eaLnBrk="1" hangingPunct="1"/>
            <a:r>
              <a:rPr lang="el-GR" altLang="el-GR" sz="3200" smtClean="0"/>
              <a:t>Προσφορά Ομολόγων, Ζήτηση Ομολόγων, και Ισορροπία στην Αγορά Ομολόγων</a:t>
            </a:r>
          </a:p>
        </p:txBody>
      </p:sp>
      <p:sp>
        <p:nvSpPr>
          <p:cNvPr id="69636" name="Rectangle 8"/>
          <p:cNvSpPr>
            <a:spLocks noGrp="1" noChangeArrowheads="1"/>
          </p:cNvSpPr>
          <p:nvPr>
            <p:ph type="body" idx="1"/>
          </p:nvPr>
        </p:nvSpPr>
        <p:spPr>
          <a:xfrm>
            <a:off x="381000" y="1447800"/>
            <a:ext cx="8153400" cy="4602163"/>
          </a:xfrm>
        </p:spPr>
        <p:txBody>
          <a:bodyPr/>
          <a:lstStyle/>
          <a:p>
            <a:pPr eaLnBrk="1" hangingPunct="1"/>
            <a:r>
              <a:rPr lang="el-GR" altLang="el-GR" sz="2400" dirty="0" smtClean="0"/>
              <a:t>Η καμπύλη ζήτησης του ομολόγου είναι η σχέση μεταξύ της τιμής και της ποσότητας των ομολογιών που ζητούν οι επενδυτές</a:t>
            </a:r>
            <a:r>
              <a:rPr lang="en-US" altLang="el-GR" sz="2400" dirty="0" smtClean="0">
                <a:ea typeface="ＭＳ Ｐゴシック" panose="020B0600070205080204" pitchFamily="34" charset="-128"/>
              </a:rPr>
              <a:t>, </a:t>
            </a:r>
            <a:r>
              <a:rPr lang="el-GR" altLang="el-GR" sz="2400" dirty="0" smtClean="0">
                <a:ea typeface="ＭＳ Ｐゴシック" panose="020B0600070205080204" pitchFamily="34" charset="-128"/>
              </a:rPr>
              <a:t>καθώς οι άλλοι παράγοντες παραμένουν σταθεροί</a:t>
            </a:r>
            <a:r>
              <a:rPr lang="en-US" altLang="el-GR" sz="2400" dirty="0" smtClean="0">
                <a:ea typeface="ＭＳ Ｐゴシック" panose="020B0600070205080204" pitchFamily="34" charset="-128"/>
              </a:rPr>
              <a:t>.</a:t>
            </a:r>
          </a:p>
          <a:p>
            <a:pPr eaLnBrk="1" hangingPunct="1"/>
            <a:r>
              <a:rPr lang="el-GR" altLang="el-GR" sz="2400" dirty="0" smtClean="0"/>
              <a:t>Επειδή η τιμή των ομολόγων είναι αντιστρόφως ανάλογη με την απόδοση, η καμπύλη ζήτησης δείχνει ότι όσο υψηλότερη είναι η ζήτηση για ομόλογα, τόσο μεγαλύτερη είναι η απόδοση</a:t>
            </a:r>
            <a:r>
              <a:rPr lang="en-US" altLang="el-GR" sz="2400" dirty="0" smtClean="0">
                <a:ea typeface="ＭＳ Ｐゴシック" panose="020B0600070205080204" pitchFamily="34" charset="-128"/>
              </a:rPr>
              <a:t>.</a:t>
            </a:r>
          </a:p>
          <a:p>
            <a:pPr eaLnBrk="1" hangingPunct="1"/>
            <a:r>
              <a:rPr lang="el-GR" altLang="el-GR" sz="2400" dirty="0" smtClean="0">
                <a:ea typeface="ＭＳ Ｐゴシック" panose="020B0600070205080204" pitchFamily="34" charset="-128"/>
              </a:rPr>
              <a:t>Η καμπύλη </a:t>
            </a:r>
            <a:r>
              <a:rPr lang="el-GR" altLang="el-GR" sz="2400" dirty="0" smtClean="0">
                <a:ea typeface="ＭＳ Ｐゴシック" panose="020B0600070205080204" pitchFamily="34" charset="-128"/>
              </a:rPr>
              <a:t>ζήτησης </a:t>
            </a:r>
            <a:r>
              <a:rPr lang="el-GR" altLang="el-GR" sz="2400" dirty="0" smtClean="0">
                <a:ea typeface="ＭＳ Ｐゴシック" panose="020B0600070205080204" pitchFamily="34" charset="-128"/>
              </a:rPr>
              <a:t>ομολόγων κλίνει προς τα κάτω</a:t>
            </a:r>
            <a:r>
              <a:rPr lang="en-US" altLang="el-GR" sz="2400" dirty="0" smtClean="0">
                <a:ea typeface="ＭＳ Ｐゴシック" panose="020B0600070205080204" pitchFamily="34" charset="-128"/>
              </a:rPr>
              <a:t>.</a:t>
            </a:r>
          </a:p>
          <a:p>
            <a:pPr lvl="1" eaLnBrk="1" hangingPunct="1"/>
            <a:r>
              <a:rPr lang="el-GR" altLang="el-GR" sz="2400" dirty="0" smtClean="0">
                <a:ea typeface="ＭＳ Ｐゴシック" panose="020B0600070205080204" pitchFamily="34" charset="-128"/>
              </a:rPr>
              <a:t>Γιατί;</a:t>
            </a:r>
            <a:endParaRPr lang="en-US" altLang="el-GR" sz="2400" dirty="0" smtClean="0">
              <a:ea typeface="ＭＳ Ｐゴシック" panose="020B0600070205080204" pitchFamily="34" charset="-128"/>
            </a:endParaRPr>
          </a:p>
        </p:txBody>
      </p:sp>
    </p:spTree>
    <p:extLst>
      <p:ext uri="{BB962C8B-B14F-4D97-AF65-F5344CB8AC3E}">
        <p14:creationId xmlns:p14="http://schemas.microsoft.com/office/powerpoint/2010/main" val="2031380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2FFCA2B2-6DC6-43B4-B79C-B1D0E544C3B6}" type="slidenum">
              <a:rPr lang="en-US" altLang="el-GR" sz="1400">
                <a:solidFill>
                  <a:schemeClr val="accent2"/>
                </a:solidFill>
              </a:rPr>
              <a:pPr>
                <a:spcBef>
                  <a:spcPct val="0"/>
                </a:spcBef>
                <a:buClrTx/>
                <a:buFontTx/>
                <a:buNone/>
              </a:pPr>
              <a:t>15</a:t>
            </a:fld>
            <a:endParaRPr lang="en-US" altLang="el-GR" sz="1400">
              <a:solidFill>
                <a:schemeClr val="accent2"/>
              </a:solidFill>
            </a:endParaRPr>
          </a:p>
        </p:txBody>
      </p:sp>
      <p:sp>
        <p:nvSpPr>
          <p:cNvPr id="71683" name="Rectangle 6"/>
          <p:cNvSpPr>
            <a:spLocks noGrp="1" noChangeArrowheads="1"/>
          </p:cNvSpPr>
          <p:nvPr>
            <p:ph type="body" idx="1"/>
          </p:nvPr>
        </p:nvSpPr>
        <p:spPr>
          <a:xfrm>
            <a:off x="533400" y="1524000"/>
            <a:ext cx="8001000" cy="4602163"/>
          </a:xfrm>
        </p:spPr>
        <p:txBody>
          <a:bodyPr/>
          <a:lstStyle/>
          <a:p>
            <a:pPr eaLnBrk="1" hangingPunct="1"/>
            <a:r>
              <a:rPr lang="el-GR" altLang="el-GR" sz="2600" smtClean="0">
                <a:ea typeface="ＭＳ Ｐゴシック" panose="020B0600070205080204" pitchFamily="34" charset="-128"/>
              </a:rPr>
              <a:t>Επενδυτές</a:t>
            </a:r>
            <a:r>
              <a:rPr lang="en-US" altLang="el-GR" sz="2600" smtClean="0">
                <a:ea typeface="ＭＳ Ｐゴシック" panose="020B0600070205080204" pitchFamily="34" charset="-128"/>
              </a:rPr>
              <a:t>:</a:t>
            </a:r>
          </a:p>
          <a:p>
            <a:pPr lvl="1" eaLnBrk="1" hangingPunct="1"/>
            <a:r>
              <a:rPr lang="el-GR" altLang="el-GR" sz="2600" smtClean="0">
                <a:ea typeface="ＭＳ Ｐゴシック" panose="020B0600070205080204" pitchFamily="34" charset="-128"/>
              </a:rPr>
              <a:t>Όσο </a:t>
            </a:r>
            <a:r>
              <a:rPr lang="el-GR" altLang="el-GR" sz="2600" smtClean="0"/>
              <a:t>χαμηλότερη είναι η τιμή που οι δυνητικοί ομολογιούχοι θα πρέπει να πληρώσουν για μία σταθερή πληρωμή δολαρίων σε μία μελλοντική ημερομηνία, τόσο πιο πιθανό είναι να αγοράσουν το ομόλογο</a:t>
            </a:r>
            <a:r>
              <a:rPr lang="en-US" altLang="el-GR" sz="2600" smtClean="0">
                <a:ea typeface="ＭＳ Ｐゴシック" panose="020B0600070205080204" pitchFamily="34" charset="-128"/>
              </a:rPr>
              <a:t>.</a:t>
            </a:r>
          </a:p>
          <a:p>
            <a:pPr eaLnBrk="1" hangingPunct="1"/>
            <a:r>
              <a:rPr lang="el-GR" altLang="el-GR" sz="2600" smtClean="0"/>
              <a:t>Ένα ομόλογο μηδενικού επιτοκίου που υπόσχεται μία πληρωμή των $100 σε ένα χρόνο θα προσελκύσει μεγαλύτερη ζήτηση στα $10 από ότι στα $95 ανά ομόλογο, κρατώντας σταθερούς όλους τους άλλους παράγοντες.</a:t>
            </a:r>
            <a:endParaRPr lang="en-US" altLang="el-GR" sz="2600" smtClean="0">
              <a:ea typeface="ＭＳ Ｐゴシック" panose="020B0600070205080204" pitchFamily="34" charset="-128"/>
            </a:endParaRPr>
          </a:p>
          <a:p>
            <a:pPr eaLnBrk="1" hangingPunct="1"/>
            <a:endParaRPr lang="en-US" altLang="el-GR" sz="2600" smtClean="0">
              <a:ea typeface="ＭＳ Ｐゴシック" panose="020B0600070205080204" pitchFamily="34" charset="-128"/>
            </a:endParaRPr>
          </a:p>
        </p:txBody>
      </p:sp>
      <p:sp>
        <p:nvSpPr>
          <p:cNvPr id="71684" name="Rectangle 7"/>
          <p:cNvSpPr>
            <a:spLocks noGrp="1" noChangeArrowheads="1"/>
          </p:cNvSpPr>
          <p:nvPr>
            <p:ph type="title"/>
          </p:nvPr>
        </p:nvSpPr>
        <p:spPr>
          <a:xfrm>
            <a:off x="76200" y="20638"/>
            <a:ext cx="8686800" cy="1143000"/>
          </a:xfrm>
        </p:spPr>
        <p:txBody>
          <a:bodyPr/>
          <a:lstStyle/>
          <a:p>
            <a:pPr eaLnBrk="1" hangingPunct="1"/>
            <a:r>
              <a:rPr lang="el-GR" altLang="el-GR" sz="3200" smtClean="0"/>
              <a:t>Προσφορά Ομολόγων, Ζήτηση Ομολόγων, και Ισορροπία στην Αγορά Ομολόγων</a:t>
            </a:r>
          </a:p>
        </p:txBody>
      </p:sp>
    </p:spTree>
    <p:extLst>
      <p:ext uri="{BB962C8B-B14F-4D97-AF65-F5344CB8AC3E}">
        <p14:creationId xmlns:p14="http://schemas.microsoft.com/office/powerpoint/2010/main" val="4251872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091789C1-800F-46CC-97F8-5B199E37B951}" type="slidenum">
              <a:rPr lang="en-US" altLang="el-GR" sz="1400">
                <a:solidFill>
                  <a:schemeClr val="accent2"/>
                </a:solidFill>
              </a:rPr>
              <a:pPr>
                <a:spcBef>
                  <a:spcPct val="0"/>
                </a:spcBef>
                <a:buClrTx/>
                <a:buFontTx/>
                <a:buNone/>
              </a:pPr>
              <a:t>16</a:t>
            </a:fld>
            <a:endParaRPr lang="en-US" altLang="el-GR" sz="1400">
              <a:solidFill>
                <a:schemeClr val="accent2"/>
              </a:solidFill>
            </a:endParaRPr>
          </a:p>
        </p:txBody>
      </p:sp>
      <p:sp>
        <p:nvSpPr>
          <p:cNvPr id="73731" name="Rectangle 23"/>
          <p:cNvSpPr>
            <a:spLocks noGrp="1" noChangeArrowheads="1"/>
          </p:cNvSpPr>
          <p:nvPr>
            <p:ph type="body" sz="half" idx="2"/>
          </p:nvPr>
        </p:nvSpPr>
        <p:spPr>
          <a:xfrm>
            <a:off x="6324600" y="2667000"/>
            <a:ext cx="2286000" cy="3276600"/>
          </a:xfrm>
        </p:spPr>
        <p:txBody>
          <a:bodyPr/>
          <a:lstStyle/>
          <a:p>
            <a:pPr eaLnBrk="1" hangingPunct="1">
              <a:buFontTx/>
              <a:buNone/>
            </a:pPr>
            <a:r>
              <a:rPr lang="el-GR" altLang="el-GR" sz="2400" smtClean="0"/>
              <a:t>	Η ισορροπία στην αγορά ομολόγων είναι το σημείο όπου η προσφορά ισούται με τη ζήτηση </a:t>
            </a:r>
            <a:r>
              <a:rPr lang="en-US" altLang="el-GR" sz="2400" smtClean="0">
                <a:ea typeface="ＭＳ Ｐゴシック" panose="020B0600070205080204" pitchFamily="34" charset="-128"/>
              </a:rPr>
              <a:t>.</a:t>
            </a:r>
          </a:p>
        </p:txBody>
      </p:sp>
      <p:sp>
        <p:nvSpPr>
          <p:cNvPr id="73732" name="Rectangle 25"/>
          <p:cNvSpPr>
            <a:spLocks noGrp="1" noChangeArrowheads="1"/>
          </p:cNvSpPr>
          <p:nvPr>
            <p:ph type="title"/>
          </p:nvPr>
        </p:nvSpPr>
        <p:spPr>
          <a:xfrm>
            <a:off x="152400" y="0"/>
            <a:ext cx="8229600" cy="1143000"/>
          </a:xfrm>
        </p:spPr>
        <p:txBody>
          <a:bodyPr/>
          <a:lstStyle/>
          <a:p>
            <a:pPr eaLnBrk="1" hangingPunct="1"/>
            <a:r>
              <a:rPr lang="el-GR" altLang="el-GR" sz="3000" smtClean="0"/>
              <a:t>Προσφορά Ομολόγων, Ζήτηση Ομολόγων, και Ισορροπία στην Αγορά Ομολόγων</a:t>
            </a:r>
          </a:p>
        </p:txBody>
      </p:sp>
      <p:pic>
        <p:nvPicPr>
          <p:cNvPr id="73733" name="Picture 6" descr="s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16063"/>
            <a:ext cx="57912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181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D4163A91-A72B-45AC-A0BE-98286E2BC148}" type="slidenum">
              <a:rPr lang="en-US" altLang="el-GR" sz="1400">
                <a:solidFill>
                  <a:schemeClr val="accent2"/>
                </a:solidFill>
              </a:rPr>
              <a:pPr>
                <a:spcBef>
                  <a:spcPct val="0"/>
                </a:spcBef>
                <a:buClrTx/>
                <a:buFontTx/>
                <a:buNone/>
              </a:pPr>
              <a:t>17</a:t>
            </a:fld>
            <a:endParaRPr lang="en-US" altLang="el-GR" sz="1400">
              <a:solidFill>
                <a:schemeClr val="accent2"/>
              </a:solidFill>
            </a:endParaRPr>
          </a:p>
        </p:txBody>
      </p:sp>
      <p:sp>
        <p:nvSpPr>
          <p:cNvPr id="75779" name="Rectangle 2"/>
          <p:cNvSpPr>
            <a:spLocks noGrp="1" noChangeArrowheads="1"/>
          </p:cNvSpPr>
          <p:nvPr>
            <p:ph type="title"/>
          </p:nvPr>
        </p:nvSpPr>
        <p:spPr>
          <a:xfrm>
            <a:off x="228600" y="20638"/>
            <a:ext cx="8229600" cy="1143000"/>
          </a:xfrm>
        </p:spPr>
        <p:txBody>
          <a:bodyPr/>
          <a:lstStyle/>
          <a:p>
            <a:pPr eaLnBrk="1" hangingPunct="1"/>
            <a:r>
              <a:rPr lang="el-GR" altLang="el-GR" sz="3000" smtClean="0"/>
              <a:t>Προσφορά Ομολόγων, Ζήτηση Ομολόγων, και Ισορροπία στην Αγορά Ομολόγων</a:t>
            </a:r>
          </a:p>
        </p:txBody>
      </p:sp>
      <p:sp>
        <p:nvSpPr>
          <p:cNvPr id="75780" name="Rectangle 4"/>
          <p:cNvSpPr>
            <a:spLocks noGrp="1" noChangeArrowheads="1"/>
          </p:cNvSpPr>
          <p:nvPr>
            <p:ph type="body" idx="1"/>
          </p:nvPr>
        </p:nvSpPr>
        <p:spPr>
          <a:xfrm>
            <a:off x="228600" y="1295400"/>
            <a:ext cx="8153400" cy="5410200"/>
          </a:xfrm>
        </p:spPr>
        <p:txBody>
          <a:bodyPr/>
          <a:lstStyle/>
          <a:p>
            <a:pPr eaLnBrk="1" hangingPunct="1"/>
            <a:r>
              <a:rPr lang="el-GR" altLang="el-GR" sz="2400" smtClean="0">
                <a:ea typeface="ＭＳ Ｐゴシック" panose="020B0600070205080204" pitchFamily="34" charset="-128"/>
              </a:rPr>
              <a:t>Τι θα συμβεί εάν οι τιμές των ομολόγων ξεκινούν πάνω από το σημείο ισορροπίας;</a:t>
            </a:r>
            <a:endParaRPr lang="en-US" altLang="el-GR" sz="2400" smtClean="0">
              <a:ea typeface="ＭＳ Ｐゴシック" panose="020B0600070205080204" pitchFamily="34" charset="-128"/>
            </a:endParaRPr>
          </a:p>
          <a:p>
            <a:pPr lvl="1" eaLnBrk="1" hangingPunct="1"/>
            <a:r>
              <a:rPr lang="el-GR" altLang="el-GR" sz="2400" smtClean="0">
                <a:ea typeface="ＭＳ Ｐゴシック" panose="020B0600070205080204" pitchFamily="34" charset="-128"/>
              </a:rPr>
              <a:t>Η </a:t>
            </a:r>
            <a:r>
              <a:rPr lang="el-GR" altLang="el-GR" sz="2400" smtClean="0"/>
              <a:t>προσφερόμενη ποσότητα θα υπερβαίνει τη ζητούμενη ποσότητα</a:t>
            </a:r>
            <a:r>
              <a:rPr lang="en-US" altLang="el-GR" sz="2400" smtClean="0">
                <a:ea typeface="ＭＳ Ｐゴシック" panose="020B0600070205080204" pitchFamily="34" charset="-128"/>
              </a:rPr>
              <a:t>.</a:t>
            </a:r>
          </a:p>
          <a:p>
            <a:pPr lvl="1" eaLnBrk="1" hangingPunct="1"/>
            <a:r>
              <a:rPr lang="el-GR" altLang="el-GR" sz="2400" smtClean="0"/>
              <a:t>Δηλαδή, πλεόνασμα προσφοράς σημαίνει ότι οι προμηθευτές δεν μπορούν να πουλήσουν τα ομόλογα που θέλουν στην τρέχουσα τιμή</a:t>
            </a:r>
            <a:r>
              <a:rPr lang="en-US" altLang="el-GR" sz="2400" smtClean="0">
                <a:ea typeface="ＭＳ Ｐゴシック" panose="020B0600070205080204" pitchFamily="34" charset="-128"/>
              </a:rPr>
              <a:t>.</a:t>
            </a:r>
          </a:p>
          <a:p>
            <a:pPr lvl="1" eaLnBrk="1" hangingPunct="1"/>
            <a:r>
              <a:rPr lang="el-GR" altLang="el-GR" sz="2400" smtClean="0"/>
              <a:t>Για να κάνουν την πώληση θα πρέπει να μειώσουν την τιμή</a:t>
            </a:r>
            <a:r>
              <a:rPr lang="en-US" altLang="el-GR" sz="2400" smtClean="0">
                <a:ea typeface="ＭＳ Ｐゴシック" panose="020B0600070205080204" pitchFamily="34" charset="-128"/>
              </a:rPr>
              <a:t>.</a:t>
            </a:r>
          </a:p>
          <a:p>
            <a:pPr lvl="1" eaLnBrk="1" hangingPunct="1"/>
            <a:r>
              <a:rPr lang="el-GR" altLang="el-GR" sz="2400" smtClean="0"/>
              <a:t>Η πλεονάζουσα προσφορά θα ασκήσει καθοδικές πιέσεις στην τιμή μέχρι η προσφορά να ισούται με τη ζήτηση</a:t>
            </a:r>
            <a:r>
              <a:rPr lang="en-US" altLang="el-GR" sz="2400" smtClean="0">
                <a:ea typeface="ＭＳ Ｐゴシック" panose="020B0600070205080204" pitchFamily="34" charset="-128"/>
              </a:rPr>
              <a:t>.</a:t>
            </a:r>
          </a:p>
        </p:txBody>
      </p:sp>
    </p:spTree>
    <p:extLst>
      <p:ext uri="{BB962C8B-B14F-4D97-AF65-F5344CB8AC3E}">
        <p14:creationId xmlns:p14="http://schemas.microsoft.com/office/powerpoint/2010/main" val="4127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03E7C90A-D9F7-4B87-BE95-0FCBF35DF49E}" type="slidenum">
              <a:rPr lang="en-US" altLang="el-GR" sz="1400">
                <a:solidFill>
                  <a:schemeClr val="accent2"/>
                </a:solidFill>
              </a:rPr>
              <a:pPr>
                <a:spcBef>
                  <a:spcPct val="0"/>
                </a:spcBef>
                <a:buClrTx/>
                <a:buFontTx/>
                <a:buNone/>
              </a:pPr>
              <a:t>18</a:t>
            </a:fld>
            <a:endParaRPr lang="en-US" altLang="el-GR" sz="1400">
              <a:solidFill>
                <a:schemeClr val="accent2"/>
              </a:solidFill>
            </a:endParaRPr>
          </a:p>
        </p:txBody>
      </p:sp>
      <p:sp>
        <p:nvSpPr>
          <p:cNvPr id="77827" name="Rectangle 2"/>
          <p:cNvSpPr>
            <a:spLocks noGrp="1" noChangeArrowheads="1"/>
          </p:cNvSpPr>
          <p:nvPr>
            <p:ph type="title"/>
          </p:nvPr>
        </p:nvSpPr>
        <p:spPr>
          <a:xfrm>
            <a:off x="228600" y="20638"/>
            <a:ext cx="8229600" cy="1143000"/>
          </a:xfrm>
        </p:spPr>
        <p:txBody>
          <a:bodyPr/>
          <a:lstStyle/>
          <a:p>
            <a:pPr eaLnBrk="1" hangingPunct="1"/>
            <a:r>
              <a:rPr lang="el-GR" altLang="el-GR" sz="3000" smtClean="0"/>
              <a:t>Προσφορά Ομολόγων, Ζήτηση Ομολόγων, και Ισορροπία στην Αγορά Ομολόγων</a:t>
            </a:r>
          </a:p>
        </p:txBody>
      </p:sp>
      <p:sp>
        <p:nvSpPr>
          <p:cNvPr id="77828" name="Rectangle 3"/>
          <p:cNvSpPr>
            <a:spLocks noGrp="1" noChangeArrowheads="1"/>
          </p:cNvSpPr>
          <p:nvPr>
            <p:ph type="body" idx="1"/>
          </p:nvPr>
        </p:nvSpPr>
        <p:spPr>
          <a:xfrm>
            <a:off x="381000" y="1524000"/>
            <a:ext cx="8001000" cy="5181600"/>
          </a:xfrm>
        </p:spPr>
        <p:txBody>
          <a:bodyPr/>
          <a:lstStyle/>
          <a:p>
            <a:pPr eaLnBrk="1" hangingPunct="1"/>
            <a:r>
              <a:rPr lang="el-GR" altLang="el-GR" sz="2400" smtClean="0">
                <a:ea typeface="ＭＳ Ｐゴシック" panose="020B0600070205080204" pitchFamily="34" charset="-128"/>
              </a:rPr>
              <a:t>Τι θα συμβεί όταν η τιμή είναι κάτω από το σημείο ισορροπίας;</a:t>
            </a:r>
            <a:endParaRPr lang="en-US" altLang="el-GR" sz="2400" smtClean="0">
              <a:ea typeface="ＭＳ Ｐゴシック" panose="020B0600070205080204" pitchFamily="34" charset="-128"/>
            </a:endParaRPr>
          </a:p>
          <a:p>
            <a:pPr lvl="1" eaLnBrk="1" hangingPunct="1"/>
            <a:r>
              <a:rPr lang="el-GR" altLang="el-GR" sz="2400" smtClean="0">
                <a:ea typeface="ＭＳ Ｐゴシック" panose="020B0600070205080204" pitchFamily="34" charset="-128"/>
              </a:rPr>
              <a:t>Η </a:t>
            </a:r>
            <a:r>
              <a:rPr lang="el-GR" altLang="el-GR" sz="2400" smtClean="0"/>
              <a:t>ζητούμενη ποσότητα θα υπερβαίνει την προσφερόμενη ποσότητα</a:t>
            </a:r>
          </a:p>
          <a:p>
            <a:pPr lvl="1" eaLnBrk="1" hangingPunct="1"/>
            <a:r>
              <a:rPr lang="el-GR" altLang="el-GR" sz="2400" smtClean="0"/>
              <a:t>Οι άνθρωποι που θα θέλουν να αγοράσουν ομόλογα δε θα μπορούν να πάρουν όλα όσα θέλουν στην επικρατούσα τιμή</a:t>
            </a:r>
            <a:r>
              <a:rPr lang="en-US" altLang="el-GR" sz="2400" smtClean="0">
                <a:ea typeface="ＭＳ Ｐゴシック" panose="020B0600070205080204" pitchFamily="34" charset="-128"/>
              </a:rPr>
              <a:t>.</a:t>
            </a:r>
          </a:p>
          <a:p>
            <a:pPr lvl="1" eaLnBrk="1" hangingPunct="1"/>
            <a:r>
              <a:rPr lang="el-GR" altLang="el-GR" sz="2400" smtClean="0"/>
              <a:t>Η αντίδρασή τους θα είναι να προσφέρουν υψηλότερη τιμή</a:t>
            </a:r>
            <a:r>
              <a:rPr lang="en-US" altLang="el-GR" sz="2400" smtClean="0">
                <a:ea typeface="ＭＳ Ｐゴシック" panose="020B0600070205080204" pitchFamily="34" charset="-128"/>
              </a:rPr>
              <a:t>.</a:t>
            </a:r>
          </a:p>
          <a:p>
            <a:pPr lvl="1" eaLnBrk="1" hangingPunct="1"/>
            <a:r>
              <a:rPr lang="el-GR" altLang="el-GR" sz="2400" smtClean="0"/>
              <a:t>Η πλεονάζουσα ζήτηση θα συνεχίσει να ασκεί ανοδικές πιέσεις στις τιμές μέχρι η αγορά να φτάσει σε ισορροπία</a:t>
            </a:r>
            <a:r>
              <a:rPr lang="en-US" altLang="el-GR" sz="2400" smtClean="0">
                <a:ea typeface="ＭＳ Ｐゴシック" panose="020B0600070205080204" pitchFamily="34" charset="-128"/>
              </a:rPr>
              <a:t>.</a:t>
            </a:r>
          </a:p>
        </p:txBody>
      </p:sp>
    </p:spTree>
    <p:extLst>
      <p:ext uri="{BB962C8B-B14F-4D97-AF65-F5344CB8AC3E}">
        <p14:creationId xmlns:p14="http://schemas.microsoft.com/office/powerpoint/2010/main" val="2911431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52F34DAB-3D1B-4533-A05D-EAF1FA6B057D}" type="slidenum">
              <a:rPr lang="en-US" altLang="el-GR" sz="1400">
                <a:solidFill>
                  <a:schemeClr val="accent2"/>
                </a:solidFill>
              </a:rPr>
              <a:pPr>
                <a:spcBef>
                  <a:spcPct val="0"/>
                </a:spcBef>
                <a:buClrTx/>
                <a:buFontTx/>
                <a:buNone/>
              </a:pPr>
              <a:t>19</a:t>
            </a:fld>
            <a:endParaRPr lang="en-US" altLang="el-GR" sz="1400">
              <a:solidFill>
                <a:schemeClr val="accent2"/>
              </a:solidFill>
            </a:endParaRPr>
          </a:p>
        </p:txBody>
      </p:sp>
      <p:sp>
        <p:nvSpPr>
          <p:cNvPr id="79875" name="Rectangle 2"/>
          <p:cNvSpPr>
            <a:spLocks noGrp="1" noChangeArrowheads="1"/>
          </p:cNvSpPr>
          <p:nvPr>
            <p:ph type="title"/>
          </p:nvPr>
        </p:nvSpPr>
        <p:spPr>
          <a:xfrm>
            <a:off x="76200" y="20638"/>
            <a:ext cx="8229600" cy="1143000"/>
          </a:xfrm>
        </p:spPr>
        <p:txBody>
          <a:bodyPr/>
          <a:lstStyle/>
          <a:p>
            <a:pPr eaLnBrk="1" hangingPunct="1"/>
            <a:r>
              <a:rPr lang="el-GR" altLang="el-GR" sz="3000" smtClean="0"/>
              <a:t>Προσφορά Ομολόγων, Ζήτηση Ομολόγων, και Ισορροπία στην Αγορά Ομολόγων</a:t>
            </a:r>
          </a:p>
        </p:txBody>
      </p:sp>
      <p:sp>
        <p:nvSpPr>
          <p:cNvPr id="79876" name="Rectangle 3"/>
          <p:cNvSpPr>
            <a:spLocks noGrp="1" noChangeArrowheads="1"/>
          </p:cNvSpPr>
          <p:nvPr>
            <p:ph type="body" idx="1"/>
          </p:nvPr>
        </p:nvSpPr>
        <p:spPr>
          <a:xfrm>
            <a:off x="457200" y="1646238"/>
            <a:ext cx="8077200" cy="3840162"/>
          </a:xfrm>
        </p:spPr>
        <p:txBody>
          <a:bodyPr/>
          <a:lstStyle/>
          <a:p>
            <a:pPr eaLnBrk="1" hangingPunct="1">
              <a:lnSpc>
                <a:spcPct val="90000"/>
              </a:lnSpc>
            </a:pPr>
            <a:r>
              <a:rPr lang="el-GR" altLang="el-GR" sz="2600" smtClean="0"/>
              <a:t>Για να καταλάβουμε πραγματικά πώς οι τιμές των ομολόγων αλλάζουν με την πάροδο του χρόνου, πρέπει να μάθουμε τι καθορίζει τη θέση των καμπυλών της προσφοράς και της ζήτησης</a:t>
            </a:r>
            <a:r>
              <a:rPr lang="en-US" altLang="el-GR" sz="2600" smtClean="0">
                <a:ea typeface="ＭＳ Ｐゴシック" panose="020B0600070205080204" pitchFamily="34" charset="-128"/>
              </a:rPr>
              <a:t>.</a:t>
            </a:r>
          </a:p>
          <a:p>
            <a:pPr eaLnBrk="1" hangingPunct="1">
              <a:lnSpc>
                <a:spcPct val="90000"/>
              </a:lnSpc>
            </a:pPr>
            <a:r>
              <a:rPr lang="el-GR" altLang="el-GR" sz="2600" smtClean="0"/>
              <a:t>Βεβαιωθείτε ότι θυμάστε τη διαφορά μεταξύ της μετακίνησης κατά μήκος της καμπύλης προσφοράς ή ζήτησης και μετατόπισης της καμπύλης.</a:t>
            </a:r>
          </a:p>
          <a:p>
            <a:pPr eaLnBrk="1" hangingPunct="1">
              <a:lnSpc>
                <a:spcPct val="90000"/>
              </a:lnSpc>
            </a:pPr>
            <a:r>
              <a:rPr lang="el-GR" altLang="el-GR" sz="2800" smtClean="0"/>
              <a:t>Μία μετατόπιση είτε της καμπύλης προσφοράς είτε της ζήτησης αλλάζει την τιμή των ομολόγων, επομένως αλλάζει και την απόδοση</a:t>
            </a:r>
            <a:r>
              <a:rPr lang="en-US" altLang="el-GR" sz="2600" smtClean="0">
                <a:ea typeface="ＭＳ Ｐゴシック" panose="020B0600070205080204" pitchFamily="34" charset="-128"/>
              </a:rPr>
              <a:t>.</a:t>
            </a:r>
          </a:p>
        </p:txBody>
      </p:sp>
    </p:spTree>
    <p:extLst>
      <p:ext uri="{BB962C8B-B14F-4D97-AF65-F5344CB8AC3E}">
        <p14:creationId xmlns:p14="http://schemas.microsoft.com/office/powerpoint/2010/main" val="38351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367768"/>
            <a:ext cx="7543800" cy="804341"/>
          </a:xfrm>
        </p:spPr>
        <p:txBody>
          <a:bodyPr anchor="ctr"/>
          <a:lstStyle/>
          <a:p>
            <a:pPr eaLnBrk="1" hangingPunct="1"/>
            <a:r>
              <a:rPr lang="el-GR" altLang="en-US" sz="3500" dirty="0" smtClean="0"/>
              <a:t>Μέτρα διάφορων επιτοκίων</a:t>
            </a:r>
            <a:endParaRPr lang="en-US" altLang="en-US" sz="3500" dirty="0"/>
          </a:p>
        </p:txBody>
      </p:sp>
      <p:sp>
        <p:nvSpPr>
          <p:cNvPr id="23" name="Content Placeholder 22"/>
          <p:cNvSpPr>
            <a:spLocks noGrp="1"/>
          </p:cNvSpPr>
          <p:nvPr>
            <p:ph idx="1"/>
          </p:nvPr>
        </p:nvSpPr>
        <p:spPr>
          <a:xfrm>
            <a:off x="457200" y="1719262"/>
            <a:ext cx="8229600" cy="1110565"/>
          </a:xfrm>
        </p:spPr>
        <p:txBody>
          <a:bodyPr/>
          <a:lstStyle/>
          <a:p>
            <a:pPr marL="0" indent="0" eaLnBrk="1" hangingPunct="1">
              <a:lnSpc>
                <a:spcPct val="90000"/>
              </a:lnSpc>
              <a:spcBef>
                <a:spcPts val="1000"/>
              </a:spcBef>
              <a:spcAft>
                <a:spcPts val="0"/>
              </a:spcAft>
              <a:buSzPct val="100000"/>
              <a:buNone/>
            </a:pPr>
            <a:r>
              <a:rPr lang="el-GR" altLang="en-US" sz="2600" b="1" dirty="0" smtClean="0"/>
              <a:t>Απόδοση τοκομεριδίου (κουπονιού)</a:t>
            </a:r>
            <a:r>
              <a:rPr lang="en-US" altLang="en-US" sz="2600" b="1" dirty="0" smtClean="0"/>
              <a:t>.</a:t>
            </a:r>
            <a:endParaRPr lang="en-US" altLang="en-US" sz="2600" b="1" dirty="0"/>
          </a:p>
          <a:p>
            <a:pPr marL="291600" lvl="1" indent="-291600" eaLnBrk="1" hangingPunct="1">
              <a:lnSpc>
                <a:spcPct val="90000"/>
              </a:lnSpc>
              <a:spcBef>
                <a:spcPts val="1000"/>
              </a:spcBef>
              <a:spcAft>
                <a:spcPts val="0"/>
              </a:spcAft>
              <a:buSzPct val="80000"/>
            </a:pPr>
            <a:r>
              <a:rPr lang="el-GR" altLang="en-US" sz="2200" dirty="0" smtClean="0"/>
              <a:t>Η περιοδική πληρωμή που υπόσχεται να κάνει ο εκδότης του ομολόγου στον κάτοχο του ομολόγου δια την τιμή αγοράς</a:t>
            </a:r>
            <a:r>
              <a:rPr lang="en-US" altLang="en-US" sz="2200" dirty="0" smtClean="0"/>
              <a:t>.</a:t>
            </a:r>
            <a:endParaRPr lang="en-IN" dirty="0"/>
          </a:p>
        </p:txBody>
      </p:sp>
      <p:sp>
        <p:nvSpPr>
          <p:cNvPr id="24" name="Content Placeholder 23"/>
          <p:cNvSpPr>
            <a:spLocks noGrp="1"/>
          </p:cNvSpPr>
          <p:nvPr>
            <p:ph idx="13"/>
          </p:nvPr>
        </p:nvSpPr>
        <p:spPr>
          <a:xfrm>
            <a:off x="465661" y="2886873"/>
            <a:ext cx="8229600" cy="1127114"/>
          </a:xfrm>
        </p:spPr>
        <p:txBody>
          <a:bodyPr/>
          <a:lstStyle/>
          <a:p>
            <a:pPr marL="0" indent="0" eaLnBrk="1" hangingPunct="1">
              <a:lnSpc>
                <a:spcPct val="90000"/>
              </a:lnSpc>
              <a:spcBef>
                <a:spcPts val="1000"/>
              </a:spcBef>
              <a:spcAft>
                <a:spcPts val="0"/>
              </a:spcAft>
              <a:buSzPct val="100000"/>
              <a:buNone/>
            </a:pPr>
            <a:r>
              <a:rPr lang="el-GR" altLang="en-US" sz="2600" b="1" dirty="0" smtClean="0"/>
              <a:t>Απαιτούμενη απόδοση </a:t>
            </a:r>
            <a:r>
              <a:rPr lang="en-US" altLang="en-US" sz="2600" b="1" dirty="0" smtClean="0"/>
              <a:t>(</a:t>
            </a:r>
            <a:r>
              <a:rPr lang="en-US" altLang="en-US" sz="2600" b="1" i="1" dirty="0"/>
              <a:t>r</a:t>
            </a:r>
            <a:r>
              <a:rPr lang="en-US" altLang="en-US" sz="2600" b="1" dirty="0"/>
              <a:t>).</a:t>
            </a:r>
          </a:p>
          <a:p>
            <a:pPr marL="291600" lvl="1" indent="-291600" eaLnBrk="1" hangingPunct="1">
              <a:lnSpc>
                <a:spcPct val="90000"/>
              </a:lnSpc>
              <a:spcBef>
                <a:spcPts val="1000"/>
              </a:spcBef>
              <a:spcAft>
                <a:spcPts val="0"/>
              </a:spcAft>
              <a:buSzPct val="80000"/>
            </a:pPr>
            <a:r>
              <a:rPr lang="el-GR" altLang="en-US" sz="2200" dirty="0" smtClean="0"/>
              <a:t>Το επιτόκιο που χρησιμοποιούν οι συμμετέχοντες στην αγορά για να υπολογίζουν την δίκαιη τιμή ενός περιουσιακού στοιχείου</a:t>
            </a:r>
            <a:r>
              <a:rPr lang="en-US" altLang="en-US" sz="2200" b="1" dirty="0" smtClean="0"/>
              <a:t>.</a:t>
            </a:r>
            <a:endParaRPr lang="en-IN" dirty="0"/>
          </a:p>
        </p:txBody>
      </p:sp>
      <p:sp>
        <p:nvSpPr>
          <p:cNvPr id="25" name="Content Placeholder 24"/>
          <p:cNvSpPr>
            <a:spLocks noGrp="1"/>
          </p:cNvSpPr>
          <p:nvPr>
            <p:ph idx="14"/>
          </p:nvPr>
        </p:nvSpPr>
        <p:spPr>
          <a:xfrm>
            <a:off x="457200" y="4080908"/>
            <a:ext cx="8229600" cy="1238548"/>
          </a:xfrm>
        </p:spPr>
        <p:txBody>
          <a:bodyPr/>
          <a:lstStyle/>
          <a:p>
            <a:pPr marL="0" indent="0" eaLnBrk="1" hangingPunct="1">
              <a:lnSpc>
                <a:spcPct val="90000"/>
              </a:lnSpc>
              <a:spcBef>
                <a:spcPts val="1000"/>
              </a:spcBef>
              <a:spcAft>
                <a:spcPts val="0"/>
              </a:spcAft>
              <a:buSzPct val="100000"/>
              <a:buNone/>
            </a:pPr>
            <a:r>
              <a:rPr lang="el-GR" altLang="en-US" sz="2600" b="1" dirty="0" smtClean="0"/>
              <a:t>Αναμενόμενη απόδοση </a:t>
            </a:r>
            <a:r>
              <a:rPr lang="en-US" altLang="en-US" sz="2600" b="1" i="1" dirty="0" smtClean="0"/>
              <a:t>E</a:t>
            </a:r>
            <a:r>
              <a:rPr lang="en-US" altLang="en-US" sz="2600" b="1" dirty="0"/>
              <a:t>(</a:t>
            </a:r>
            <a:r>
              <a:rPr lang="en-US" altLang="en-US" sz="2600" b="1" i="1" dirty="0"/>
              <a:t>r</a:t>
            </a:r>
            <a:r>
              <a:rPr lang="en-US" altLang="en-US" sz="2600" b="1" dirty="0"/>
              <a:t>)</a:t>
            </a:r>
            <a:r>
              <a:rPr lang="en-US" altLang="en-US" sz="2600" b="1" i="1" dirty="0"/>
              <a:t>.</a:t>
            </a:r>
            <a:endParaRPr lang="en-US" altLang="en-US" sz="2600" b="1" dirty="0"/>
          </a:p>
          <a:p>
            <a:pPr marL="291600" lvl="1" indent="-291600" eaLnBrk="1" hangingPunct="1">
              <a:lnSpc>
                <a:spcPct val="90000"/>
              </a:lnSpc>
              <a:spcBef>
                <a:spcPts val="1000"/>
              </a:spcBef>
              <a:spcAft>
                <a:spcPts val="0"/>
              </a:spcAft>
              <a:buSzPct val="80000"/>
            </a:pPr>
            <a:r>
              <a:rPr lang="el-GR" altLang="en-US" sz="2200" dirty="0" smtClean="0"/>
              <a:t>Η απόδοση που αναμένουν να αποκομίσουν οι συμμετέχοντες αγοράζοντας αξιόγραφα στις τρέχουσες τιμές.</a:t>
            </a:r>
            <a:endParaRPr lang="en-IN" dirty="0"/>
          </a:p>
        </p:txBody>
      </p:sp>
      <p:sp>
        <p:nvSpPr>
          <p:cNvPr id="26" name="Content Placeholder 25"/>
          <p:cNvSpPr>
            <a:spLocks noGrp="1"/>
          </p:cNvSpPr>
          <p:nvPr>
            <p:ph idx="15"/>
          </p:nvPr>
        </p:nvSpPr>
        <p:spPr>
          <a:xfrm>
            <a:off x="457199" y="5388524"/>
            <a:ext cx="7949045" cy="862448"/>
          </a:xfrm>
        </p:spPr>
        <p:txBody>
          <a:bodyPr/>
          <a:lstStyle/>
          <a:p>
            <a:pPr marL="0" indent="0" eaLnBrk="1" hangingPunct="1">
              <a:lnSpc>
                <a:spcPct val="90000"/>
              </a:lnSpc>
              <a:spcBef>
                <a:spcPts val="1000"/>
              </a:spcBef>
              <a:spcAft>
                <a:spcPts val="0"/>
              </a:spcAft>
              <a:buSzPct val="100000"/>
              <a:buNone/>
            </a:pPr>
            <a:r>
              <a:rPr lang="el-GR" altLang="en-US" sz="2600" b="1" dirty="0" smtClean="0"/>
              <a:t>Πραγματοποιηθείσα απόδοση </a:t>
            </a:r>
            <a:r>
              <a:rPr lang="en-US" altLang="en-US" sz="2600" b="1" dirty="0" smtClean="0"/>
              <a:t>(</a:t>
            </a:r>
            <a:r>
              <a:rPr lang="en-US" altLang="en-US" sz="2600" b="1" i="1" dirty="0"/>
              <a:t>r</a:t>
            </a:r>
            <a:r>
              <a:rPr lang="en-US" altLang="en-US" sz="2600" b="1" dirty="0"/>
              <a:t>).</a:t>
            </a:r>
          </a:p>
          <a:p>
            <a:pPr marL="291600" lvl="1" indent="-291600" eaLnBrk="1" hangingPunct="1">
              <a:lnSpc>
                <a:spcPct val="90000"/>
              </a:lnSpc>
              <a:spcBef>
                <a:spcPts val="1000"/>
              </a:spcBef>
              <a:spcAft>
                <a:spcPts val="0"/>
              </a:spcAft>
              <a:buSzPct val="80000"/>
            </a:pPr>
            <a:r>
              <a:rPr lang="el-GR" altLang="en-US" sz="2200" dirty="0" smtClean="0"/>
              <a:t>Η απόδοση που πραγματικά επιτεύχθηκε σε μια επένδυση</a:t>
            </a:r>
            <a:r>
              <a:rPr lang="en-US" altLang="en-US" sz="2200" dirty="0" smtClean="0"/>
              <a:t>.</a:t>
            </a:r>
            <a:endParaRPr lang="en-IN" dirty="0"/>
          </a:p>
        </p:txBody>
      </p:sp>
      <p:sp>
        <p:nvSpPr>
          <p:cNvPr id="3" name="Slide Number Placeholder 2"/>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2</a:t>
            </a:fld>
            <a:endParaRPr lang="en-US"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36285E40-7D6E-476E-A6EC-0EFA87624C25}" type="slidenum">
              <a:rPr lang="en-US" altLang="el-GR" sz="1400">
                <a:solidFill>
                  <a:schemeClr val="accent2"/>
                </a:solidFill>
              </a:rPr>
              <a:pPr>
                <a:spcBef>
                  <a:spcPct val="0"/>
                </a:spcBef>
                <a:buClrTx/>
                <a:buFontTx/>
                <a:buNone/>
              </a:pPr>
              <a:t>20</a:t>
            </a:fld>
            <a:endParaRPr lang="en-US" altLang="el-GR" sz="1400">
              <a:solidFill>
                <a:schemeClr val="accent2"/>
              </a:solidFill>
            </a:endParaRPr>
          </a:p>
        </p:txBody>
      </p:sp>
      <p:sp>
        <p:nvSpPr>
          <p:cNvPr id="81923" name="Rectangle 5"/>
          <p:cNvSpPr>
            <a:spLocks noGrp="1" noChangeArrowheads="1"/>
          </p:cNvSpPr>
          <p:nvPr>
            <p:ph type="title"/>
          </p:nvPr>
        </p:nvSpPr>
        <p:spPr/>
        <p:txBody>
          <a:bodyPr/>
          <a:lstStyle/>
          <a:p>
            <a:pPr eaLnBrk="1" hangingPunct="1"/>
            <a:r>
              <a:rPr lang="el-GR" altLang="el-GR" sz="3200" smtClean="0"/>
              <a:t>Παράγοντες που Μετατοπίζουν την Προσφορά Ομολόγων</a:t>
            </a:r>
          </a:p>
        </p:txBody>
      </p:sp>
      <p:sp>
        <p:nvSpPr>
          <p:cNvPr id="81924" name="Rectangle 6"/>
          <p:cNvSpPr>
            <a:spLocks noGrp="1" noChangeArrowheads="1"/>
          </p:cNvSpPr>
          <p:nvPr>
            <p:ph type="body" idx="1"/>
          </p:nvPr>
        </p:nvSpPr>
        <p:spPr>
          <a:xfrm>
            <a:off x="0" y="1295400"/>
            <a:ext cx="9144000" cy="5410200"/>
          </a:xfrm>
        </p:spPr>
        <p:txBody>
          <a:bodyPr/>
          <a:lstStyle/>
          <a:p>
            <a:pPr marL="0" indent="0" eaLnBrk="1" hangingPunct="1">
              <a:lnSpc>
                <a:spcPct val="90000"/>
              </a:lnSpc>
              <a:buNone/>
            </a:pPr>
            <a:r>
              <a:rPr lang="el-GR" altLang="el-GR" sz="2100" dirty="0" smtClean="0">
                <a:solidFill>
                  <a:srgbClr val="0070C0"/>
                </a:solidFill>
                <a:ea typeface="ＭＳ Ｐゴシック" panose="020B0600070205080204" pitchFamily="34" charset="-128"/>
              </a:rPr>
              <a:t>Μεταβολές στο Δημόσιο Δανεισμό</a:t>
            </a:r>
            <a:endParaRPr lang="en-US" altLang="el-GR" sz="2100" dirty="0" smtClean="0">
              <a:solidFill>
                <a:srgbClr val="0070C0"/>
              </a:solidFill>
              <a:ea typeface="ＭＳ Ｐゴシック" panose="020B0600070205080204" pitchFamily="34" charset="-128"/>
            </a:endParaRPr>
          </a:p>
          <a:p>
            <a:pPr marL="914400" lvl="1" indent="-457200" eaLnBrk="1" hangingPunct="1">
              <a:lnSpc>
                <a:spcPct val="90000"/>
              </a:lnSpc>
            </a:pPr>
            <a:r>
              <a:rPr lang="el-GR" altLang="el-GR" sz="2100" dirty="0" smtClean="0"/>
              <a:t>Οποιαδήποτε αύξηση στην ανάγκη της κυβέρνησης για δανεισμό αυξάνει την ποσότητα των ομολόγων που βρίσκεται σε κυκλοφορία, μετατοπίζοντας την καμπύλη προσφοράς ομολόγων προς τα δεξιά</a:t>
            </a:r>
            <a:r>
              <a:rPr lang="en-US" altLang="el-GR" sz="2100" dirty="0" smtClean="0">
                <a:ea typeface="ＭＳ Ｐゴシック" panose="020B0600070205080204" pitchFamily="34" charset="-128"/>
              </a:rPr>
              <a:t>.</a:t>
            </a:r>
            <a:endParaRPr lang="el-GR" altLang="el-GR" sz="2100" dirty="0" smtClean="0">
              <a:ea typeface="ＭＳ Ｐゴシック" panose="020B0600070205080204" pitchFamily="34" charset="-128"/>
            </a:endParaRPr>
          </a:p>
          <a:p>
            <a:pPr marL="0" indent="0" eaLnBrk="1" hangingPunct="1">
              <a:lnSpc>
                <a:spcPct val="90000"/>
              </a:lnSpc>
              <a:buNone/>
            </a:pPr>
            <a:r>
              <a:rPr lang="el-GR" altLang="el-GR" sz="2100" dirty="0" smtClean="0">
                <a:solidFill>
                  <a:srgbClr val="0070C0"/>
                </a:solidFill>
                <a:ea typeface="ＭＳ Ｐゴシック" panose="020B0600070205080204" pitchFamily="34" charset="-128"/>
              </a:rPr>
              <a:t>Μεταβολές στο Γενικό Επιχειρηματικό Κλίμα</a:t>
            </a:r>
            <a:endParaRPr lang="en-US" altLang="el-GR" sz="2100" dirty="0" smtClean="0">
              <a:solidFill>
                <a:srgbClr val="0070C0"/>
              </a:solidFill>
              <a:ea typeface="ＭＳ Ｐゴシック" panose="020B0600070205080204" pitchFamily="34" charset="-128"/>
            </a:endParaRPr>
          </a:p>
          <a:p>
            <a:pPr marL="914400" lvl="1" indent="-457200" eaLnBrk="1" hangingPunct="1">
              <a:lnSpc>
                <a:spcPct val="90000"/>
              </a:lnSpc>
            </a:pPr>
            <a:r>
              <a:rPr lang="el-GR" altLang="el-GR" sz="2100" dirty="0" smtClean="0">
                <a:ea typeface="ＭＳ Ｐゴシック" panose="020B0600070205080204" pitchFamily="34" charset="-128"/>
              </a:rPr>
              <a:t>Καθώς </a:t>
            </a:r>
            <a:r>
              <a:rPr lang="el-GR" altLang="el-GR" sz="2100" dirty="0" smtClean="0"/>
              <a:t>βελτιώνονται οι επιχειρηματικές συνθήκες, η καμπύλη προσφοράς των ομολόγων μετατοπίζεται προς τα δεξιά, αναγκάζοντας τις τιμές των ομολόγων να μειωθούν και τα επιτόκια να αυξηθούν</a:t>
            </a:r>
            <a:r>
              <a:rPr lang="en-US" altLang="el-GR" sz="2100" dirty="0" smtClean="0">
                <a:ea typeface="ＭＳ Ｐゴシック" panose="020B0600070205080204" pitchFamily="34" charset="-128"/>
              </a:rPr>
              <a:t>.</a:t>
            </a:r>
          </a:p>
          <a:p>
            <a:pPr marL="0" indent="0" eaLnBrk="1" hangingPunct="1">
              <a:lnSpc>
                <a:spcPct val="90000"/>
              </a:lnSpc>
              <a:buNone/>
            </a:pPr>
            <a:r>
              <a:rPr lang="el-GR" altLang="el-GR" sz="2100" dirty="0" smtClean="0">
                <a:solidFill>
                  <a:srgbClr val="0070C0"/>
                </a:solidFill>
                <a:ea typeface="ＭＳ Ｐゴシック" panose="020B0600070205080204" pitchFamily="34" charset="-128"/>
              </a:rPr>
              <a:t>Μεταβολές στον Αναμενόμενο Πληθωρισμό</a:t>
            </a:r>
            <a:endParaRPr lang="en-US" altLang="el-GR" sz="2100" dirty="0" smtClean="0">
              <a:solidFill>
                <a:srgbClr val="0070C0"/>
              </a:solidFill>
              <a:ea typeface="ＭＳ Ｐゴシック" panose="020B0600070205080204" pitchFamily="34" charset="-128"/>
            </a:endParaRPr>
          </a:p>
          <a:p>
            <a:pPr marL="914400" lvl="1" indent="-457200" eaLnBrk="1" hangingPunct="1">
              <a:lnSpc>
                <a:spcPct val="90000"/>
              </a:lnSpc>
            </a:pPr>
            <a:r>
              <a:rPr lang="el-GR" altLang="el-GR" sz="2100" dirty="0" smtClean="0"/>
              <a:t>Όταν αυξάνεται ο αναμενόμενος πληθωρισμός, το κόστος δανεισμού μειώνεται και η επιθυμία για δανεισμό σε κάθε ονομαστικό επιτόκιο αυξάνεται μετατοπίζοντας την καμπύλη προσφοράς ομολόγων προς τα δεξιά</a:t>
            </a:r>
            <a:r>
              <a:rPr lang="en-US" altLang="el-GR" sz="2100" dirty="0" smtClean="0">
                <a:ea typeface="ＭＳ Ｐゴシック" panose="020B0600070205080204" pitchFamily="34" charset="-128"/>
              </a:rPr>
              <a:t>.</a:t>
            </a:r>
          </a:p>
        </p:txBody>
      </p:sp>
    </p:spTree>
    <p:extLst>
      <p:ext uri="{BB962C8B-B14F-4D97-AF65-F5344CB8AC3E}">
        <p14:creationId xmlns:p14="http://schemas.microsoft.com/office/powerpoint/2010/main" val="1355329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5"/>
          <p:cNvSpPr>
            <a:spLocks noGrp="1" noChangeArrowheads="1"/>
          </p:cNvSpPr>
          <p:nvPr>
            <p:ph type="title"/>
          </p:nvPr>
        </p:nvSpPr>
        <p:spPr>
          <a:xfrm>
            <a:off x="457200" y="363094"/>
            <a:ext cx="7543800" cy="636298"/>
          </a:xfrm>
        </p:spPr>
        <p:txBody>
          <a:bodyPr/>
          <a:lstStyle/>
          <a:p>
            <a:pPr eaLnBrk="1" hangingPunct="1"/>
            <a:r>
              <a:rPr lang="el-GR" altLang="el-GR" sz="3200" dirty="0" smtClean="0"/>
              <a:t>Προσφορά Ομοσπονδιακών Ομολόγων στις ΗΠΑ (</a:t>
            </a:r>
            <a:r>
              <a:rPr lang="en-US" altLang="el-GR" sz="3200" dirty="0" smtClean="0"/>
              <a:t>Treasury securities)</a:t>
            </a:r>
            <a:endParaRPr lang="el-GR" altLang="el-GR" sz="3200" dirty="0" smtClean="0"/>
          </a:p>
        </p:txBody>
      </p:sp>
      <p:pic>
        <p:nvPicPr>
          <p:cNvPr id="3" name="Picture 2"/>
          <p:cNvPicPr>
            <a:picLocks noChangeAspect="1"/>
          </p:cNvPicPr>
          <p:nvPr/>
        </p:nvPicPr>
        <p:blipFill>
          <a:blip r:embed="rId3"/>
          <a:stretch>
            <a:fillRect/>
          </a:stretch>
        </p:blipFill>
        <p:spPr>
          <a:xfrm>
            <a:off x="846728" y="1227992"/>
            <a:ext cx="7029582" cy="5249008"/>
          </a:xfrm>
          <a:prstGeom prst="rect">
            <a:avLst/>
          </a:prstGeom>
        </p:spPr>
      </p:pic>
    </p:spTree>
    <p:extLst>
      <p:ext uri="{BB962C8B-B14F-4D97-AF65-F5344CB8AC3E}">
        <p14:creationId xmlns:p14="http://schemas.microsoft.com/office/powerpoint/2010/main" val="3460633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5"/>
          <p:cNvSpPr>
            <a:spLocks noGrp="1" noChangeArrowheads="1"/>
          </p:cNvSpPr>
          <p:nvPr>
            <p:ph type="title"/>
          </p:nvPr>
        </p:nvSpPr>
        <p:spPr>
          <a:xfrm>
            <a:off x="591947" y="330797"/>
            <a:ext cx="7779936" cy="636298"/>
          </a:xfrm>
        </p:spPr>
        <p:txBody>
          <a:bodyPr/>
          <a:lstStyle/>
          <a:p>
            <a:pPr eaLnBrk="1" hangingPunct="1"/>
            <a:r>
              <a:rPr lang="el-GR" altLang="el-GR" sz="3200" dirty="0" smtClean="0"/>
              <a:t>Δημόσιο χρέος των ΗΠΑ (% ΑΕΠ)</a:t>
            </a:r>
          </a:p>
        </p:txBody>
      </p:sp>
      <p:pic>
        <p:nvPicPr>
          <p:cNvPr id="2" name="Picture 1"/>
          <p:cNvPicPr>
            <a:picLocks noChangeAspect="1"/>
          </p:cNvPicPr>
          <p:nvPr/>
        </p:nvPicPr>
        <p:blipFill>
          <a:blip r:embed="rId3"/>
          <a:stretch>
            <a:fillRect/>
          </a:stretch>
        </p:blipFill>
        <p:spPr>
          <a:xfrm>
            <a:off x="591947" y="1018316"/>
            <a:ext cx="6451948" cy="5406597"/>
          </a:xfrm>
          <a:prstGeom prst="rect">
            <a:avLst/>
          </a:prstGeom>
        </p:spPr>
      </p:pic>
      <p:pic>
        <p:nvPicPr>
          <p:cNvPr id="4" name="Picture 3"/>
          <p:cNvPicPr>
            <a:picLocks noChangeAspect="1"/>
          </p:cNvPicPr>
          <p:nvPr/>
        </p:nvPicPr>
        <p:blipFill>
          <a:blip r:embed="rId4"/>
          <a:stretch>
            <a:fillRect/>
          </a:stretch>
        </p:blipFill>
        <p:spPr>
          <a:xfrm>
            <a:off x="704043" y="6315360"/>
            <a:ext cx="4058216" cy="219106"/>
          </a:xfrm>
          <a:prstGeom prst="rect">
            <a:avLst/>
          </a:prstGeom>
        </p:spPr>
      </p:pic>
    </p:spTree>
    <p:extLst>
      <p:ext uri="{BB962C8B-B14F-4D97-AF65-F5344CB8AC3E}">
        <p14:creationId xmlns:p14="http://schemas.microsoft.com/office/powerpoint/2010/main" val="3954343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5"/>
          <p:cNvSpPr>
            <a:spLocks noGrp="1" noChangeArrowheads="1"/>
          </p:cNvSpPr>
          <p:nvPr>
            <p:ph type="title"/>
          </p:nvPr>
        </p:nvSpPr>
        <p:spPr>
          <a:xfrm>
            <a:off x="200062" y="209422"/>
            <a:ext cx="7779936" cy="423624"/>
          </a:xfrm>
        </p:spPr>
        <p:txBody>
          <a:bodyPr/>
          <a:lstStyle/>
          <a:p>
            <a:pPr eaLnBrk="1" hangingPunct="1"/>
            <a:r>
              <a:rPr lang="el-GR" altLang="el-GR" sz="2000" dirty="0" smtClean="0"/>
              <a:t>Δημοσιονομικό έλλειμμα και δημόσιο χρέος των ΗΠΑ (% ΑΕΠ)</a:t>
            </a:r>
          </a:p>
        </p:txBody>
      </p:sp>
      <p:pic>
        <p:nvPicPr>
          <p:cNvPr id="3" name="Picture 2"/>
          <p:cNvPicPr>
            <a:picLocks noChangeAspect="1"/>
          </p:cNvPicPr>
          <p:nvPr/>
        </p:nvPicPr>
        <p:blipFill>
          <a:blip r:embed="rId3"/>
          <a:stretch>
            <a:fillRect/>
          </a:stretch>
        </p:blipFill>
        <p:spPr>
          <a:xfrm>
            <a:off x="866258" y="926107"/>
            <a:ext cx="6237927" cy="5931893"/>
          </a:xfrm>
          <a:prstGeom prst="rect">
            <a:avLst/>
          </a:prstGeom>
        </p:spPr>
      </p:pic>
    </p:spTree>
    <p:extLst>
      <p:ext uri="{BB962C8B-B14F-4D97-AF65-F5344CB8AC3E}">
        <p14:creationId xmlns:p14="http://schemas.microsoft.com/office/powerpoint/2010/main" val="3865132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5"/>
          <p:cNvSpPr>
            <a:spLocks noGrp="1" noChangeArrowheads="1"/>
          </p:cNvSpPr>
          <p:nvPr>
            <p:ph type="title"/>
          </p:nvPr>
        </p:nvSpPr>
        <p:spPr>
          <a:xfrm>
            <a:off x="200062" y="209422"/>
            <a:ext cx="7779936" cy="423624"/>
          </a:xfrm>
        </p:spPr>
        <p:txBody>
          <a:bodyPr/>
          <a:lstStyle/>
          <a:p>
            <a:pPr eaLnBrk="1" hangingPunct="1"/>
            <a:r>
              <a:rPr lang="el-GR" altLang="el-GR" sz="2000" dirty="0" smtClean="0"/>
              <a:t>Οι χώρες με το υψηλότερο δημόσιο χρέος (% ΑΕΠ)</a:t>
            </a:r>
          </a:p>
        </p:txBody>
      </p:sp>
      <p:pic>
        <p:nvPicPr>
          <p:cNvPr id="2" name="Picture 1"/>
          <p:cNvPicPr>
            <a:picLocks noChangeAspect="1"/>
          </p:cNvPicPr>
          <p:nvPr/>
        </p:nvPicPr>
        <p:blipFill>
          <a:blip r:embed="rId3"/>
          <a:stretch>
            <a:fillRect/>
          </a:stretch>
        </p:blipFill>
        <p:spPr>
          <a:xfrm>
            <a:off x="562707" y="1009495"/>
            <a:ext cx="6511333" cy="5268712"/>
          </a:xfrm>
          <a:prstGeom prst="rect">
            <a:avLst/>
          </a:prstGeom>
        </p:spPr>
      </p:pic>
    </p:spTree>
    <p:extLst>
      <p:ext uri="{BB962C8B-B14F-4D97-AF65-F5344CB8AC3E}">
        <p14:creationId xmlns:p14="http://schemas.microsoft.com/office/powerpoint/2010/main" val="3120768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2 - Θέση περιεχομένου"/>
          <p:cNvSpPr>
            <a:spLocks noGrp="1"/>
          </p:cNvSpPr>
          <p:nvPr>
            <p:ph idx="1"/>
          </p:nvPr>
        </p:nvSpPr>
        <p:spPr>
          <a:xfrm>
            <a:off x="457200" y="1470025"/>
            <a:ext cx="8229600" cy="5083175"/>
          </a:xfrm>
        </p:spPr>
        <p:txBody>
          <a:bodyPr/>
          <a:lstStyle/>
          <a:p>
            <a:pPr eaLnBrk="1" hangingPunct="1"/>
            <a:r>
              <a:rPr lang="el-GR" altLang="el-GR" sz="2900" dirty="0" smtClean="0"/>
              <a:t>Υπάρχει μόνο ένας παράγοντας που μετατοπίζει την καμπύλη προσφοράς των ομολογιών: οι αλλαγές στην εταιρική φορολογία.</a:t>
            </a:r>
          </a:p>
          <a:p>
            <a:pPr eaLnBrk="1" hangingPunct="1"/>
            <a:r>
              <a:rPr lang="el-GR" altLang="el-GR" sz="2900" dirty="0" smtClean="0"/>
              <a:t>Τα κρατικά φορολογικά κίνητρα αυξάνουν την προσφορά ομολόγων, μετατοπίζουν την καμπύλη προσφοράς προς τα δεξιά, και μειώνουν την τιμή ομολόγων.</a:t>
            </a:r>
          </a:p>
        </p:txBody>
      </p:sp>
      <p:sp>
        <p:nvSpPr>
          <p:cNvPr id="83971"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1-</a:t>
            </a:r>
            <a:fld id="{630D1DCD-7464-4F75-8647-2E046F2C3CCC}" type="slidenum">
              <a:rPr lang="en-US" altLang="el-GR" sz="1400">
                <a:solidFill>
                  <a:schemeClr val="accent2"/>
                </a:solidFill>
              </a:rPr>
              <a:pPr>
                <a:spcBef>
                  <a:spcPct val="0"/>
                </a:spcBef>
                <a:buClrTx/>
                <a:buFontTx/>
                <a:buNone/>
              </a:pPr>
              <a:t>25</a:t>
            </a:fld>
            <a:endParaRPr lang="en-US" altLang="el-GR" sz="1400">
              <a:solidFill>
                <a:schemeClr val="accent2"/>
              </a:solidFill>
            </a:endParaRPr>
          </a:p>
        </p:txBody>
      </p:sp>
      <p:sp>
        <p:nvSpPr>
          <p:cNvPr id="83972" name="Rectangle 5"/>
          <p:cNvSpPr>
            <a:spLocks noGrp="1" noChangeArrowheads="1"/>
          </p:cNvSpPr>
          <p:nvPr>
            <p:ph type="title"/>
          </p:nvPr>
        </p:nvSpPr>
        <p:spPr/>
        <p:txBody>
          <a:bodyPr/>
          <a:lstStyle/>
          <a:p>
            <a:pPr eaLnBrk="1" hangingPunct="1"/>
            <a:r>
              <a:rPr lang="el-GR" altLang="el-GR" sz="3200" dirty="0" smtClean="0"/>
              <a:t>Παράγοντες που Μετατοπίζουν την Προσφορά Ομολόγων</a:t>
            </a:r>
          </a:p>
        </p:txBody>
      </p:sp>
    </p:spTree>
    <p:extLst>
      <p:ext uri="{BB962C8B-B14F-4D97-AF65-F5344CB8AC3E}">
        <p14:creationId xmlns:p14="http://schemas.microsoft.com/office/powerpoint/2010/main" val="3229553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2AA6C661-FA85-432E-A7A5-9569FF164ED4}" type="slidenum">
              <a:rPr lang="en-US" altLang="el-GR" sz="1400">
                <a:solidFill>
                  <a:schemeClr val="accent2"/>
                </a:solidFill>
              </a:rPr>
              <a:pPr>
                <a:spcBef>
                  <a:spcPct val="0"/>
                </a:spcBef>
                <a:buClrTx/>
                <a:buFontTx/>
                <a:buNone/>
              </a:pPr>
              <a:t>26</a:t>
            </a:fld>
            <a:endParaRPr lang="en-US" altLang="el-GR" sz="1400">
              <a:solidFill>
                <a:schemeClr val="accent2"/>
              </a:solidFill>
            </a:endParaRPr>
          </a:p>
        </p:txBody>
      </p:sp>
      <p:sp>
        <p:nvSpPr>
          <p:cNvPr id="84995" name="Text Box 6"/>
          <p:cNvSpPr txBox="1">
            <a:spLocks noChangeArrowheads="1"/>
          </p:cNvSpPr>
          <p:nvPr/>
        </p:nvSpPr>
        <p:spPr bwMode="auto">
          <a:xfrm>
            <a:off x="6019800" y="1828800"/>
            <a:ext cx="25146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lgn="ctr">
              <a:spcBef>
                <a:spcPct val="50000"/>
              </a:spcBef>
              <a:buClrTx/>
              <a:buFontTx/>
              <a:buNone/>
            </a:pPr>
            <a:r>
              <a:rPr lang="el-GR" altLang="el-GR" sz="2000">
                <a:solidFill>
                  <a:srgbClr val="CC3300"/>
                </a:solidFill>
              </a:rPr>
              <a:t>Όταν αυξάνεται η επιθυμία των δανειοληπτών για κεφάλαια, η καμπύλη προσφοράς μετατοπίζεται προς τα δεξιά. </a:t>
            </a:r>
            <a:endParaRPr lang="en-US" altLang="el-GR" sz="2000">
              <a:solidFill>
                <a:srgbClr val="CC3300"/>
              </a:solidFill>
            </a:endParaRPr>
          </a:p>
          <a:p>
            <a:pPr algn="ctr">
              <a:spcBef>
                <a:spcPct val="50000"/>
              </a:spcBef>
              <a:buClrTx/>
              <a:buFontTx/>
              <a:buNone/>
            </a:pPr>
            <a:r>
              <a:rPr lang="el-GR" altLang="el-GR" sz="2000">
                <a:solidFill>
                  <a:srgbClr val="CC3300"/>
                </a:solidFill>
              </a:rPr>
              <a:t>Οι τιμές των ομολόγων μειώνονται, και τα επιτόκια αυξάνονται.</a:t>
            </a:r>
            <a:endParaRPr lang="en-US" altLang="el-GR" sz="2000">
              <a:solidFill>
                <a:srgbClr val="CC3300"/>
              </a:solidFill>
            </a:endParaRPr>
          </a:p>
        </p:txBody>
      </p:sp>
      <p:sp>
        <p:nvSpPr>
          <p:cNvPr id="84996" name="Rectangle 7"/>
          <p:cNvSpPr>
            <a:spLocks noGrp="1" noChangeArrowheads="1"/>
          </p:cNvSpPr>
          <p:nvPr>
            <p:ph type="title"/>
          </p:nvPr>
        </p:nvSpPr>
        <p:spPr>
          <a:xfrm>
            <a:off x="457200" y="0"/>
            <a:ext cx="8229600" cy="1143000"/>
          </a:xfrm>
        </p:spPr>
        <p:txBody>
          <a:bodyPr/>
          <a:lstStyle/>
          <a:p>
            <a:pPr eaLnBrk="1" hangingPunct="1"/>
            <a:r>
              <a:rPr lang="el-GR" altLang="el-GR" sz="3200" smtClean="0"/>
              <a:t>Παράγοντες που Μετατοπίζουν την Προσφορά Ομολόγων</a:t>
            </a:r>
            <a:endParaRPr lang="en-US" altLang="el-GR" sz="3200" smtClean="0">
              <a:ea typeface="ＭＳ Ｐゴシック" panose="020B0600070205080204" pitchFamily="34" charset="-128"/>
            </a:endParaRPr>
          </a:p>
        </p:txBody>
      </p:sp>
      <p:pic>
        <p:nvPicPr>
          <p:cNvPr id="84997" name="Picture 6" descr="s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1638"/>
            <a:ext cx="5257800"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917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26B0D417-5AE8-404B-999C-C8DEE3B9DBF4}" type="slidenum">
              <a:rPr lang="en-US" altLang="el-GR" sz="1400">
                <a:solidFill>
                  <a:schemeClr val="accent2"/>
                </a:solidFill>
              </a:rPr>
              <a:pPr>
                <a:spcBef>
                  <a:spcPct val="0"/>
                </a:spcBef>
                <a:buClrTx/>
                <a:buFontTx/>
                <a:buNone/>
              </a:pPr>
              <a:t>27</a:t>
            </a:fld>
            <a:endParaRPr lang="en-US" altLang="el-GR" sz="1400">
              <a:solidFill>
                <a:schemeClr val="accent2"/>
              </a:solidFill>
            </a:endParaRPr>
          </a:p>
        </p:txBody>
      </p:sp>
      <p:pic>
        <p:nvPicPr>
          <p:cNvPr id="87043" name="Picture 5" descr="p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76962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02251" y="3878664"/>
            <a:ext cx="992579" cy="461665"/>
          </a:xfrm>
          <a:prstGeom prst="rect">
            <a:avLst/>
          </a:prstGeom>
          <a:noFill/>
        </p:spPr>
        <p:txBody>
          <a:bodyPr wrap="none" rtlCol="0">
            <a:spAutoFit/>
          </a:bodyPr>
          <a:lstStyle/>
          <a:p>
            <a:r>
              <a:rPr lang="el-GR" dirty="0" smtClean="0"/>
              <a:t>Λάθος</a:t>
            </a:r>
            <a:endParaRPr lang="el-GR" dirty="0"/>
          </a:p>
        </p:txBody>
      </p:sp>
      <p:sp>
        <p:nvSpPr>
          <p:cNvPr id="5" name="TextBox 4"/>
          <p:cNvSpPr txBox="1"/>
          <p:nvPr/>
        </p:nvSpPr>
        <p:spPr>
          <a:xfrm>
            <a:off x="6794360" y="5006382"/>
            <a:ext cx="992579" cy="461665"/>
          </a:xfrm>
          <a:prstGeom prst="rect">
            <a:avLst/>
          </a:prstGeom>
          <a:noFill/>
        </p:spPr>
        <p:txBody>
          <a:bodyPr wrap="none" rtlCol="0">
            <a:spAutoFit/>
          </a:bodyPr>
          <a:lstStyle/>
          <a:p>
            <a:r>
              <a:rPr lang="el-GR" dirty="0" smtClean="0"/>
              <a:t>Λάθος</a:t>
            </a:r>
            <a:endParaRPr lang="el-GR" dirty="0"/>
          </a:p>
        </p:txBody>
      </p:sp>
    </p:spTree>
    <p:extLst>
      <p:ext uri="{BB962C8B-B14F-4D97-AF65-F5344CB8AC3E}">
        <p14:creationId xmlns:p14="http://schemas.microsoft.com/office/powerpoint/2010/main" val="983507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96055660-E5DB-43A1-9508-615A69644DAE}" type="slidenum">
              <a:rPr lang="en-US" altLang="el-GR" sz="1400">
                <a:solidFill>
                  <a:schemeClr val="accent2"/>
                </a:solidFill>
              </a:rPr>
              <a:pPr>
                <a:spcBef>
                  <a:spcPct val="0"/>
                </a:spcBef>
                <a:buClrTx/>
                <a:buFontTx/>
                <a:buNone/>
              </a:pPr>
              <a:t>28</a:t>
            </a:fld>
            <a:endParaRPr lang="en-US" altLang="el-GR" sz="1400">
              <a:solidFill>
                <a:schemeClr val="accent2"/>
              </a:solidFill>
            </a:endParaRPr>
          </a:p>
        </p:txBody>
      </p:sp>
      <p:sp>
        <p:nvSpPr>
          <p:cNvPr id="89091" name="Rectangle 5"/>
          <p:cNvSpPr>
            <a:spLocks noGrp="1" noChangeArrowheads="1"/>
          </p:cNvSpPr>
          <p:nvPr>
            <p:ph type="title"/>
          </p:nvPr>
        </p:nvSpPr>
        <p:spPr>
          <a:xfrm>
            <a:off x="457200" y="122238"/>
            <a:ext cx="7543800" cy="1023274"/>
          </a:xfrm>
        </p:spPr>
        <p:txBody>
          <a:bodyPr/>
          <a:lstStyle/>
          <a:p>
            <a:pPr eaLnBrk="1" hangingPunct="1"/>
            <a:r>
              <a:rPr lang="el-GR" altLang="el-GR" sz="3500" dirty="0" smtClean="0"/>
              <a:t>Παράγοντες που Μετατοπίζουν τη Ζήτηση Ομολόγων</a:t>
            </a:r>
          </a:p>
        </p:txBody>
      </p:sp>
      <p:sp>
        <p:nvSpPr>
          <p:cNvPr id="89092" name="Rectangle 6"/>
          <p:cNvSpPr>
            <a:spLocks noGrp="1" noChangeArrowheads="1"/>
          </p:cNvSpPr>
          <p:nvPr>
            <p:ph type="body" idx="1"/>
          </p:nvPr>
        </p:nvSpPr>
        <p:spPr>
          <a:xfrm>
            <a:off x="218551" y="1145512"/>
            <a:ext cx="8610600" cy="5257800"/>
          </a:xfrm>
        </p:spPr>
        <p:txBody>
          <a:bodyPr/>
          <a:lstStyle/>
          <a:p>
            <a:pPr marL="533400" indent="-533400" eaLnBrk="1" hangingPunct="1">
              <a:buFontTx/>
              <a:buAutoNum type="arabicPeriod"/>
            </a:pPr>
            <a:r>
              <a:rPr lang="el-GR" altLang="el-GR" sz="1800" dirty="0" smtClean="0">
                <a:solidFill>
                  <a:srgbClr val="0070C0"/>
                </a:solidFill>
                <a:ea typeface="ＭＳ Ｐゴシック" panose="020B0600070205080204" pitchFamily="34" charset="-128"/>
              </a:rPr>
              <a:t>Πλούτος</a:t>
            </a:r>
            <a:endParaRPr lang="en-US" altLang="el-GR" sz="1800" dirty="0" smtClean="0">
              <a:solidFill>
                <a:srgbClr val="0070C0"/>
              </a:solidFill>
              <a:ea typeface="ＭＳ Ｐゴシック" panose="020B0600070205080204" pitchFamily="34" charset="-128"/>
            </a:endParaRPr>
          </a:p>
          <a:p>
            <a:pPr marL="914400" lvl="1" indent="-457200" eaLnBrk="1" hangingPunct="1"/>
            <a:r>
              <a:rPr lang="el-GR" altLang="el-GR" sz="1800" dirty="0" smtClean="0">
                <a:ea typeface="ＭＳ Ｐゴシック" panose="020B0600070205080204" pitchFamily="34" charset="-128"/>
              </a:rPr>
              <a:t>Οι </a:t>
            </a:r>
            <a:r>
              <a:rPr lang="el-GR" altLang="el-GR" sz="1800" dirty="0" smtClean="0"/>
              <a:t>αυξήσεις στον πλούτο μετατοπίζουν τη ζήτηση των ομολόγων προς τα δεξιά, αυξάνοντας τις τιμές και μειώνοντας τις αποδόσεις</a:t>
            </a:r>
            <a:r>
              <a:rPr lang="en-US" altLang="el-GR" sz="1800" dirty="0" smtClean="0">
                <a:ea typeface="ＭＳ Ｐゴシック" panose="020B0600070205080204" pitchFamily="34" charset="-128"/>
              </a:rPr>
              <a:t>.</a:t>
            </a:r>
          </a:p>
          <a:p>
            <a:pPr marL="533400" indent="-533400" eaLnBrk="1" hangingPunct="1">
              <a:buFontTx/>
              <a:buAutoNum type="arabicPeriod"/>
            </a:pPr>
            <a:r>
              <a:rPr lang="el-GR" altLang="el-GR" sz="1800" dirty="0" smtClean="0">
                <a:solidFill>
                  <a:srgbClr val="0070C0"/>
                </a:solidFill>
                <a:ea typeface="ＭＳ Ｐゴシック" panose="020B0600070205080204" pitchFamily="34" charset="-128"/>
              </a:rPr>
              <a:t>Αναμενόμενος Πληθωρισμός </a:t>
            </a:r>
            <a:endParaRPr lang="en-US" altLang="el-GR" sz="1800" dirty="0" smtClean="0">
              <a:solidFill>
                <a:srgbClr val="0070C0"/>
              </a:solidFill>
              <a:ea typeface="ＭＳ Ｐゴシック" panose="020B0600070205080204" pitchFamily="34" charset="-128"/>
            </a:endParaRPr>
          </a:p>
          <a:p>
            <a:pPr marL="914400" lvl="1" indent="-457200" eaLnBrk="1" hangingPunct="1"/>
            <a:r>
              <a:rPr lang="el-GR" altLang="el-GR" sz="1800" dirty="0" smtClean="0"/>
              <a:t>Μία μείωση στον αναμενόμενο πληθωρισμό σημαίνει ότι αυξάνεται η πραγματική αξία (αγοραστική δύναμη) των πληρωμών που υπόσχεται ο εκδότης ομολόγων σε σχέση με αυτή που νόμιζαν αρχικά οι δανειολήπτες</a:t>
            </a:r>
            <a:r>
              <a:rPr lang="en-US" altLang="el-GR" sz="1800" dirty="0" smtClean="0">
                <a:ea typeface="ＭＳ Ｐゴシック" panose="020B0600070205080204" pitchFamily="34" charset="-128"/>
              </a:rPr>
              <a:t> – </a:t>
            </a:r>
            <a:r>
              <a:rPr lang="el-GR" altLang="el-GR" sz="1800" dirty="0" smtClean="0">
                <a:ea typeface="ＭＳ Ｐゴシック" panose="020B0600070205080204" pitchFamily="34" charset="-128"/>
              </a:rPr>
              <a:t>η καμπύλη ζήτησης των ομολόγων μετατοπίζεται προς τα δεξιά</a:t>
            </a:r>
            <a:r>
              <a:rPr lang="en-US" altLang="el-GR" sz="1800" dirty="0" smtClean="0">
                <a:ea typeface="ＭＳ Ｐゴシック" panose="020B0600070205080204" pitchFamily="34" charset="-128"/>
              </a:rPr>
              <a:t>.</a:t>
            </a:r>
          </a:p>
          <a:p>
            <a:pPr marL="533400" indent="-533400" eaLnBrk="1" hangingPunct="1">
              <a:buFontTx/>
              <a:buAutoNum type="arabicPeriod"/>
            </a:pPr>
            <a:r>
              <a:rPr lang="el-GR" altLang="el-GR" sz="1800" dirty="0" smtClean="0">
                <a:solidFill>
                  <a:srgbClr val="0070C0"/>
                </a:solidFill>
              </a:rPr>
              <a:t>Αναμενόμενες Αποδόσεις και Αναμενόμενα Επιτόκια</a:t>
            </a:r>
          </a:p>
          <a:p>
            <a:pPr marL="914400" lvl="1" indent="-457200" eaLnBrk="1" hangingPunct="1"/>
            <a:r>
              <a:rPr lang="el-GR" altLang="el-GR" sz="1800" dirty="0" smtClean="0"/>
              <a:t>Εάν η αναμενόμενη απόδοση των ομολογιών αυξηθεί σε σχέση με την απόδοση των εναλλακτικών επενδύσεων</a:t>
            </a:r>
            <a:r>
              <a:rPr lang="en-US" altLang="el-GR" sz="1800" dirty="0" smtClean="0">
                <a:ea typeface="ＭＳ Ｐゴシック" panose="020B0600070205080204" pitchFamily="34" charset="-128"/>
              </a:rPr>
              <a:t>, </a:t>
            </a:r>
            <a:r>
              <a:rPr lang="el-GR" altLang="el-GR" sz="1800" dirty="0" smtClean="0">
                <a:ea typeface="ＭＳ Ｐゴシック" panose="020B0600070205080204" pitchFamily="34" charset="-128"/>
              </a:rPr>
              <a:t>η καμπύλη ζήτησης των ομολόγων θα μετατοπιστεί προς τα δεξιά</a:t>
            </a:r>
            <a:r>
              <a:rPr lang="en-US" altLang="el-GR" sz="1800" dirty="0" smtClean="0">
                <a:ea typeface="ＭＳ Ｐゴシック" panose="020B0600070205080204" pitchFamily="34" charset="-128"/>
              </a:rPr>
              <a:t>.</a:t>
            </a:r>
          </a:p>
          <a:p>
            <a:pPr marL="914400" lvl="1" indent="-457200" eaLnBrk="1" hangingPunct="1"/>
            <a:r>
              <a:rPr lang="el-GR" altLang="el-GR" sz="1800" dirty="0" smtClean="0"/>
              <a:t>Όποτε τα επιτόκια αναμένεται να μειωθούν, τότε οι τιμές ομολογιών αναμένεται να αυξηθούν μετατοπίζοντας την καμπύλη ζήτησης των ομολόγων προς τα δεξιά</a:t>
            </a:r>
            <a:r>
              <a:rPr lang="en-US" altLang="el-GR" sz="1800" dirty="0" smtClean="0">
                <a:ea typeface="ＭＳ Ｐゴシック" panose="020B0600070205080204" pitchFamily="34" charset="-128"/>
              </a:rPr>
              <a:t>.</a:t>
            </a:r>
            <a:endParaRPr lang="el-GR" altLang="el-GR" sz="1800" dirty="0" smtClean="0">
              <a:ea typeface="ＭＳ Ｐゴシック" panose="020B0600070205080204" pitchFamily="34" charset="-128"/>
            </a:endParaRPr>
          </a:p>
          <a:p>
            <a:pPr marL="565150" indent="-457200" eaLnBrk="1" hangingPunct="1">
              <a:buFont typeface="+mj-lt"/>
              <a:buAutoNum type="arabicPeriod"/>
            </a:pPr>
            <a:r>
              <a:rPr lang="el-GR" altLang="el-GR" sz="1800" dirty="0">
                <a:solidFill>
                  <a:srgbClr val="0070C0"/>
                </a:solidFill>
                <a:ea typeface="ＭＳ Ｐゴシック" panose="020B0600070205080204" pitchFamily="34" charset="-128"/>
              </a:rPr>
              <a:t>Αγορές Ομολόγων από την Κεντρική Τράπεζα (Ποσοτική χαλάρωση)</a:t>
            </a:r>
            <a:endParaRPr lang="en-US" altLang="el-GR" sz="1800" dirty="0">
              <a:solidFill>
                <a:srgbClr val="0070C0"/>
              </a:solidFill>
              <a:ea typeface="ＭＳ Ｐゴシック" panose="020B0600070205080204" pitchFamily="34" charset="-128"/>
            </a:endParaRPr>
          </a:p>
          <a:p>
            <a:pPr marL="914400" lvl="1" indent="-457200" eaLnBrk="1" hangingPunct="1"/>
            <a:r>
              <a:rPr lang="el-GR" altLang="el-GR" sz="1800" dirty="0" smtClean="0">
                <a:ea typeface="ＭＳ Ｐゴシック" panose="020B0600070205080204" pitchFamily="34" charset="-128"/>
              </a:rPr>
              <a:t>Μετατοπίζουν την καμπύλη ζήτησης προς τα δεξιά, αυξάνοντας τις τιμές των ομολόγων και μειώνοντας τις αποδόσεις τους.</a:t>
            </a:r>
            <a:endParaRPr lang="en-US" altLang="el-GR" sz="1800" dirty="0" smtClean="0">
              <a:ea typeface="ＭＳ Ｐゴシック" panose="020B0600070205080204" pitchFamily="34" charset="-128"/>
            </a:endParaRPr>
          </a:p>
        </p:txBody>
      </p:sp>
    </p:spTree>
    <p:extLst>
      <p:ext uri="{BB962C8B-B14F-4D97-AF65-F5344CB8AC3E}">
        <p14:creationId xmlns:p14="http://schemas.microsoft.com/office/powerpoint/2010/main" val="2642484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96055660-E5DB-43A1-9508-615A69644DAE}" type="slidenum">
              <a:rPr lang="en-US" altLang="el-GR" sz="1400">
                <a:solidFill>
                  <a:schemeClr val="accent2"/>
                </a:solidFill>
              </a:rPr>
              <a:pPr>
                <a:spcBef>
                  <a:spcPct val="0"/>
                </a:spcBef>
                <a:buClrTx/>
                <a:buFontTx/>
                <a:buNone/>
              </a:pPr>
              <a:t>29</a:t>
            </a:fld>
            <a:endParaRPr lang="en-US" altLang="el-GR" sz="1400">
              <a:solidFill>
                <a:schemeClr val="accent2"/>
              </a:solidFill>
            </a:endParaRPr>
          </a:p>
        </p:txBody>
      </p:sp>
      <p:sp>
        <p:nvSpPr>
          <p:cNvPr id="89091" name="Rectangle 5"/>
          <p:cNvSpPr>
            <a:spLocks noGrp="1" noChangeArrowheads="1"/>
          </p:cNvSpPr>
          <p:nvPr>
            <p:ph type="title"/>
          </p:nvPr>
        </p:nvSpPr>
        <p:spPr>
          <a:xfrm>
            <a:off x="457200" y="122238"/>
            <a:ext cx="7543800" cy="1023274"/>
          </a:xfrm>
        </p:spPr>
        <p:txBody>
          <a:bodyPr/>
          <a:lstStyle/>
          <a:p>
            <a:pPr eaLnBrk="1" hangingPunct="1"/>
            <a:r>
              <a:rPr lang="el-GR" altLang="el-GR" sz="3500" dirty="0" smtClean="0"/>
              <a:t>Μέγεθος του Ισολογισμού των Κεντρικών Τραπεζών</a:t>
            </a:r>
          </a:p>
        </p:txBody>
      </p:sp>
      <p:pic>
        <p:nvPicPr>
          <p:cNvPr id="3" name="Picture 2"/>
          <p:cNvPicPr>
            <a:picLocks noChangeAspect="1"/>
          </p:cNvPicPr>
          <p:nvPr/>
        </p:nvPicPr>
        <p:blipFill>
          <a:blip r:embed="rId3"/>
          <a:stretch>
            <a:fillRect/>
          </a:stretch>
        </p:blipFill>
        <p:spPr>
          <a:xfrm>
            <a:off x="1039555" y="1294122"/>
            <a:ext cx="6285694" cy="5157181"/>
          </a:xfrm>
          <a:prstGeom prst="rect">
            <a:avLst/>
          </a:prstGeom>
        </p:spPr>
      </p:pic>
    </p:spTree>
    <p:extLst>
      <p:ext uri="{BB962C8B-B14F-4D97-AF65-F5344CB8AC3E}">
        <p14:creationId xmlns:p14="http://schemas.microsoft.com/office/powerpoint/2010/main" val="4227050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327551"/>
            <a:ext cx="7543800" cy="884775"/>
          </a:xfrm>
        </p:spPr>
        <p:txBody>
          <a:bodyPr anchor="ctr"/>
          <a:lstStyle/>
          <a:p>
            <a:pPr eaLnBrk="1" hangingPunct="1"/>
            <a:r>
              <a:rPr lang="el-GR" altLang="en-US" sz="3500" dirty="0" smtClean="0"/>
              <a:t>Απαιτούμενη απόδοση</a:t>
            </a:r>
            <a:endParaRPr lang="en-US" altLang="en-US" sz="3500" dirty="0"/>
          </a:p>
        </p:txBody>
      </p:sp>
      <p:sp>
        <p:nvSpPr>
          <p:cNvPr id="24" name="Content Placeholder 23"/>
          <p:cNvSpPr>
            <a:spLocks noGrp="1"/>
          </p:cNvSpPr>
          <p:nvPr>
            <p:ph idx="1"/>
          </p:nvPr>
        </p:nvSpPr>
        <p:spPr>
          <a:xfrm>
            <a:off x="374073" y="1212326"/>
            <a:ext cx="8157411" cy="871537"/>
          </a:xfrm>
        </p:spPr>
        <p:txBody>
          <a:bodyPr/>
          <a:lstStyle/>
          <a:p>
            <a:pPr marL="291600" indent="-291600">
              <a:spcBef>
                <a:spcPts val="1000"/>
              </a:spcBef>
              <a:buSzPct val="100000"/>
            </a:pPr>
            <a:r>
              <a:rPr lang="el-GR" altLang="en-US" sz="2600" dirty="0" smtClean="0"/>
              <a:t>Η απόδοση που ζητάει ο επενδυτής για να αγοράσει ένα αξιόγραφο. Καθορίζει την δίκαιη τιμή του αξιογράφου.</a:t>
            </a:r>
          </a:p>
          <a:p>
            <a:pPr marL="291600" indent="-291600">
              <a:spcBef>
                <a:spcPts val="1000"/>
              </a:spcBef>
              <a:buSzPct val="100000"/>
            </a:pPr>
            <a:r>
              <a:rPr lang="el-GR" altLang="en-US" sz="2600" dirty="0" smtClean="0"/>
              <a:t>Η δίκαιη τιμή (παρούσα αξία, </a:t>
            </a:r>
            <a:r>
              <a:rPr lang="en-US" altLang="en-US" sz="2600" dirty="0" smtClean="0"/>
              <a:t>PV</a:t>
            </a:r>
            <a:r>
              <a:rPr lang="el-GR" altLang="en-US" sz="2600" dirty="0" smtClean="0"/>
              <a:t> ) ενός αξιογράφου υπολογίζεται χρησιμοποιώντας την απαιτούμενη απόδοση ως το κατάλληλο προεξοφλητικό επιτόκιο. </a:t>
            </a:r>
            <a:endParaRPr lang="en-US" altLang="en-US" sz="2600" dirty="0"/>
          </a:p>
        </p:txBody>
      </p:sp>
      <p:graphicFrame>
        <p:nvGraphicFramePr>
          <p:cNvPr id="30" name="Object 29"/>
          <p:cNvGraphicFramePr>
            <a:graphicFrameLocks noChangeAspect="1"/>
          </p:cNvGraphicFramePr>
          <p:nvPr>
            <p:extLst>
              <p:ext uri="{D42A27DB-BD31-4B8C-83A1-F6EECF244321}">
                <p14:modId xmlns:p14="http://schemas.microsoft.com/office/powerpoint/2010/main" val="2043090370"/>
              </p:ext>
            </p:extLst>
          </p:nvPr>
        </p:nvGraphicFramePr>
        <p:xfrm>
          <a:off x="741676" y="3491452"/>
          <a:ext cx="6021296" cy="809625"/>
        </p:xfrm>
        <a:graphic>
          <a:graphicData uri="http://schemas.openxmlformats.org/presentationml/2006/ole">
            <mc:AlternateContent xmlns:mc="http://schemas.openxmlformats.org/markup-compatibility/2006">
              <mc:Choice xmlns:v="urn:schemas-microsoft-com:vml" Requires="v">
                <p:oleObj spid="_x0000_s5389" name="Equation" r:id="rId4" imgW="4838400" imgH="736560" progId="Equation.DSMT4">
                  <p:embed/>
                </p:oleObj>
              </mc:Choice>
              <mc:Fallback>
                <p:oleObj name="Equation" r:id="rId4" imgW="4838400" imgH="736560" progId="Equation.DSMT4">
                  <p:embed/>
                  <p:pic>
                    <p:nvPicPr>
                      <p:cNvPr id="0" name=""/>
                      <p:cNvPicPr/>
                      <p:nvPr/>
                    </p:nvPicPr>
                    <p:blipFill>
                      <a:blip r:embed="rId5"/>
                      <a:stretch>
                        <a:fillRect/>
                      </a:stretch>
                    </p:blipFill>
                    <p:spPr>
                      <a:xfrm>
                        <a:off x="741676" y="3491452"/>
                        <a:ext cx="6021296" cy="809625"/>
                      </a:xfrm>
                      <a:prstGeom prst="rect">
                        <a:avLst/>
                      </a:prstGeom>
                    </p:spPr>
                  </p:pic>
                </p:oleObj>
              </mc:Fallback>
            </mc:AlternateContent>
          </a:graphicData>
        </a:graphic>
      </p:graphicFrame>
      <p:sp>
        <p:nvSpPr>
          <p:cNvPr id="29" name="Content Placeholder 28"/>
          <p:cNvSpPr>
            <a:spLocks noGrp="1"/>
          </p:cNvSpPr>
          <p:nvPr>
            <p:ph idx="14"/>
          </p:nvPr>
        </p:nvSpPr>
        <p:spPr>
          <a:xfrm>
            <a:off x="457200" y="4869926"/>
            <a:ext cx="7685131" cy="1142469"/>
          </a:xfrm>
        </p:spPr>
        <p:txBody>
          <a:bodyPr/>
          <a:lstStyle/>
          <a:p>
            <a:pPr eaLnBrk="1" hangingPunct="1">
              <a:lnSpc>
                <a:spcPct val="90000"/>
              </a:lnSpc>
              <a:buFont typeface="Wingdings" pitchFamily="2" charset="2"/>
              <a:buNone/>
            </a:pPr>
            <a:r>
              <a:rPr lang="en-US" altLang="en-US" sz="2200" b="1" i="1" dirty="0"/>
              <a:t>CF</a:t>
            </a:r>
            <a:r>
              <a:rPr lang="en-US" altLang="en-US" sz="2200" b="1" baseline="-25000" dirty="0"/>
              <a:t>1</a:t>
            </a:r>
            <a:r>
              <a:rPr lang="en-US" altLang="en-US" sz="2200" i="1" baseline="-25000" dirty="0"/>
              <a:t> </a:t>
            </a:r>
            <a:r>
              <a:rPr lang="en-US" altLang="en-US" sz="2200" dirty="0"/>
              <a:t>= </a:t>
            </a:r>
            <a:r>
              <a:rPr lang="el-GR" altLang="en-US" sz="2200" dirty="0" smtClean="0"/>
              <a:t>χρηματοροή την περίοδο </a:t>
            </a:r>
            <a:r>
              <a:rPr lang="en-US" altLang="en-US" sz="2200" b="1" i="1" dirty="0" smtClean="0"/>
              <a:t>t</a:t>
            </a:r>
            <a:r>
              <a:rPr lang="en-US" altLang="en-US" sz="2200" b="1" dirty="0" smtClean="0"/>
              <a:t> </a:t>
            </a:r>
            <a:r>
              <a:rPr lang="en-US" altLang="en-US" sz="2200" dirty="0"/>
              <a:t>(</a:t>
            </a:r>
            <a:r>
              <a:rPr lang="en-US" altLang="en-US" sz="2200" b="1" i="1" dirty="0"/>
              <a:t>t</a:t>
            </a:r>
            <a:r>
              <a:rPr lang="en-US" altLang="en-US" sz="2200" i="1" dirty="0"/>
              <a:t> </a:t>
            </a:r>
            <a:r>
              <a:rPr lang="en-US" altLang="en-US" sz="2200" dirty="0"/>
              <a:t>= 1, …, </a:t>
            </a:r>
            <a:r>
              <a:rPr lang="en-US" altLang="en-US" sz="2200" b="1" i="1" dirty="0"/>
              <a:t>n</a:t>
            </a:r>
            <a:r>
              <a:rPr lang="en-US" altLang="en-US" sz="2200" dirty="0"/>
              <a:t>)</a:t>
            </a:r>
          </a:p>
          <a:p>
            <a:pPr eaLnBrk="1" hangingPunct="1">
              <a:lnSpc>
                <a:spcPct val="90000"/>
              </a:lnSpc>
              <a:buFont typeface="Wingdings" pitchFamily="2" charset="2"/>
              <a:buNone/>
            </a:pPr>
            <a:r>
              <a:rPr lang="en-US" altLang="en-US" sz="2200" b="1" dirty="0"/>
              <a:t>~</a:t>
            </a:r>
            <a:r>
              <a:rPr lang="en-US" altLang="en-US" sz="2200" dirty="0"/>
              <a:t> = </a:t>
            </a:r>
            <a:r>
              <a:rPr lang="el-GR" altLang="en-US" sz="2200" dirty="0" smtClean="0"/>
              <a:t>υποδηλώνει ότι η εκτιμηθείσα χρηματοροή είναι αβέβαιη </a:t>
            </a:r>
          </a:p>
          <a:p>
            <a:pPr eaLnBrk="1" hangingPunct="1">
              <a:lnSpc>
                <a:spcPct val="90000"/>
              </a:lnSpc>
              <a:buFont typeface="Wingdings" pitchFamily="2" charset="2"/>
              <a:buNone/>
            </a:pPr>
            <a:r>
              <a:rPr lang="en-US" altLang="en-US" sz="2200" b="1" i="1" dirty="0" smtClean="0"/>
              <a:t>n</a:t>
            </a:r>
            <a:r>
              <a:rPr lang="en-US" altLang="en-US" sz="2200" i="1" dirty="0" smtClean="0"/>
              <a:t> </a:t>
            </a:r>
            <a:r>
              <a:rPr lang="en-US" altLang="en-US" sz="2200" dirty="0"/>
              <a:t>= </a:t>
            </a:r>
            <a:r>
              <a:rPr lang="el-GR" altLang="en-US" sz="2200" dirty="0" smtClean="0"/>
              <a:t>αριθμός περιόδων επενδυτικού ορίζοντα </a:t>
            </a:r>
            <a:r>
              <a:rPr lang="en-US" altLang="en-US" sz="2200" dirty="0" smtClean="0"/>
              <a:t>n</a:t>
            </a:r>
            <a:endParaRPr lang="en-IN" sz="2200" dirty="0"/>
          </a:p>
        </p:txBody>
      </p:sp>
      <p:sp>
        <p:nvSpPr>
          <p:cNvPr id="2" name="Slide Number Placeholder 1"/>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3</a:t>
            </a:fld>
            <a:endParaRPr lang="en-US" alt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92A313F4-5456-4F24-980C-ADBEE7328817}" type="slidenum">
              <a:rPr lang="en-US" altLang="el-GR" sz="1400">
                <a:solidFill>
                  <a:schemeClr val="accent2"/>
                </a:solidFill>
              </a:rPr>
              <a:pPr>
                <a:spcBef>
                  <a:spcPct val="0"/>
                </a:spcBef>
                <a:buClrTx/>
                <a:buFontTx/>
                <a:buNone/>
              </a:pPr>
              <a:t>30</a:t>
            </a:fld>
            <a:endParaRPr lang="en-US" altLang="el-GR" sz="1400">
              <a:solidFill>
                <a:schemeClr val="accent2"/>
              </a:solidFill>
            </a:endParaRPr>
          </a:p>
        </p:txBody>
      </p:sp>
      <p:sp>
        <p:nvSpPr>
          <p:cNvPr id="91139" name="Rectangle 2"/>
          <p:cNvSpPr>
            <a:spLocks noGrp="1" noChangeArrowheads="1"/>
          </p:cNvSpPr>
          <p:nvPr>
            <p:ph type="title"/>
          </p:nvPr>
        </p:nvSpPr>
        <p:spPr/>
        <p:txBody>
          <a:bodyPr/>
          <a:lstStyle/>
          <a:p>
            <a:pPr eaLnBrk="1" hangingPunct="1"/>
            <a:r>
              <a:rPr lang="el-GR" altLang="el-GR" sz="3500" smtClean="0"/>
              <a:t>Παράγοντες που Μετατοπίζουν τη Ζήτηση Ομολόγων</a:t>
            </a:r>
          </a:p>
        </p:txBody>
      </p:sp>
      <p:sp>
        <p:nvSpPr>
          <p:cNvPr id="91140" name="Rectangle 3"/>
          <p:cNvSpPr>
            <a:spLocks noGrp="1" noChangeArrowheads="1"/>
          </p:cNvSpPr>
          <p:nvPr>
            <p:ph type="body" idx="1"/>
          </p:nvPr>
        </p:nvSpPr>
        <p:spPr>
          <a:xfrm>
            <a:off x="381000" y="1447800"/>
            <a:ext cx="8229600" cy="5083175"/>
          </a:xfrm>
        </p:spPr>
        <p:txBody>
          <a:bodyPr/>
          <a:lstStyle/>
          <a:p>
            <a:pPr marL="533400" indent="-533400" eaLnBrk="1" hangingPunct="1">
              <a:buFontTx/>
              <a:buAutoNum type="arabicPeriod" startAt="4"/>
            </a:pPr>
            <a:r>
              <a:rPr lang="el-GR" altLang="el-GR" sz="2300" dirty="0" smtClean="0">
                <a:solidFill>
                  <a:srgbClr val="0070C0"/>
                </a:solidFill>
                <a:ea typeface="ＭＳ Ｐゴシック" panose="020B0600070205080204" pitchFamily="34" charset="-128"/>
              </a:rPr>
              <a:t>Ο Κίνδυνος σε Σχέση με Εναλλακτικές Επενδύσεις</a:t>
            </a:r>
            <a:endParaRPr lang="en-US" altLang="el-GR" sz="2300" dirty="0" smtClean="0">
              <a:solidFill>
                <a:srgbClr val="0070C0"/>
              </a:solidFill>
              <a:ea typeface="ＭＳ Ｐゴシック" panose="020B0600070205080204" pitchFamily="34" charset="-128"/>
            </a:endParaRPr>
          </a:p>
          <a:p>
            <a:pPr marL="914400" lvl="1" indent="-457200" eaLnBrk="1" hangingPunct="1"/>
            <a:r>
              <a:rPr lang="el-GR" altLang="el-GR" sz="2300" dirty="0" smtClean="0"/>
              <a:t>Αν ένα ομόλογο γίνεται λιγότερο επικίνδυνο σε σχέση με εναλλακτικές επενδύσεις, η ζήτηση για το ομόλογο μετατοπίζεται προς τα δεξιά</a:t>
            </a:r>
            <a:r>
              <a:rPr lang="en-US" altLang="el-GR" sz="2300" dirty="0" smtClean="0">
                <a:ea typeface="ＭＳ Ｐゴシック" panose="020B0600070205080204" pitchFamily="34" charset="-128"/>
              </a:rPr>
              <a:t>.</a:t>
            </a:r>
          </a:p>
          <a:p>
            <a:pPr marL="533400" indent="-533400" eaLnBrk="1" hangingPunct="1">
              <a:buFontTx/>
              <a:buAutoNum type="arabicPeriod" startAt="4"/>
            </a:pPr>
            <a:r>
              <a:rPr lang="el-GR" altLang="el-GR" sz="2300" dirty="0" smtClean="0">
                <a:solidFill>
                  <a:srgbClr val="0070C0"/>
                </a:solidFill>
                <a:ea typeface="ＭＳ Ｐゴシック" panose="020B0600070205080204" pitchFamily="34" charset="-128"/>
              </a:rPr>
              <a:t>Η Ρευστότητα σε σχέση με Εναλλακτικά Περιουσιακά Στοιχεία</a:t>
            </a:r>
            <a:endParaRPr lang="en-US" altLang="el-GR" sz="2300" dirty="0" smtClean="0">
              <a:solidFill>
                <a:srgbClr val="0070C0"/>
              </a:solidFill>
              <a:ea typeface="ＭＳ Ｐゴシック" panose="020B0600070205080204" pitchFamily="34" charset="-128"/>
            </a:endParaRPr>
          </a:p>
          <a:p>
            <a:pPr marL="914400" lvl="1" indent="-457200" eaLnBrk="1" hangingPunct="1"/>
            <a:r>
              <a:rPr lang="el-GR" altLang="el-GR" sz="2300" dirty="0" smtClean="0"/>
              <a:t>Στους επενδυτές αρέσει η ρευστότητα: όσο πιο ρευστό είναι ένα ομόλογο, τόσο υψηλότερη είναι η ζήτησή του</a:t>
            </a:r>
            <a:r>
              <a:rPr lang="en-US" altLang="el-GR" sz="2300" dirty="0" smtClean="0">
                <a:ea typeface="ＭＳ Ｐゴシック" panose="020B0600070205080204" pitchFamily="34" charset="-128"/>
              </a:rPr>
              <a:t>.</a:t>
            </a:r>
          </a:p>
          <a:p>
            <a:pPr marL="914400" lvl="1" indent="-457200" eaLnBrk="1" hangingPunct="1"/>
            <a:r>
              <a:rPr lang="el-GR" altLang="el-GR" sz="2300" dirty="0" smtClean="0">
                <a:ea typeface="ＭＳ Ｐゴシック" panose="020B0600070205080204" pitchFamily="34" charset="-128"/>
              </a:rPr>
              <a:t>Όταν </a:t>
            </a:r>
            <a:r>
              <a:rPr lang="el-GR" altLang="el-GR" sz="2300" dirty="0" smtClean="0"/>
              <a:t>ένα ομόλογο γίνεται περισσότερο ρευστό σε σχέση με εναλλακτικά μέσα, η καμπύλη ζήτησης μετατοπίζεται προς τα δεξιά</a:t>
            </a:r>
            <a:r>
              <a:rPr lang="en-US" altLang="el-GR" sz="2300" dirty="0" smtClean="0">
                <a:ea typeface="ＭＳ Ｐゴシック" panose="020B0600070205080204" pitchFamily="34" charset="-128"/>
              </a:rPr>
              <a:t>.</a:t>
            </a:r>
          </a:p>
        </p:txBody>
      </p:sp>
    </p:spTree>
    <p:extLst>
      <p:ext uri="{BB962C8B-B14F-4D97-AF65-F5344CB8AC3E}">
        <p14:creationId xmlns:p14="http://schemas.microsoft.com/office/powerpoint/2010/main" val="3635629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28F89B44-23D8-49D6-BAE3-12616B0D8E9C}" type="slidenum">
              <a:rPr lang="en-US" altLang="el-GR" sz="1400">
                <a:solidFill>
                  <a:schemeClr val="accent2"/>
                </a:solidFill>
              </a:rPr>
              <a:pPr>
                <a:spcBef>
                  <a:spcPct val="0"/>
                </a:spcBef>
                <a:buClrTx/>
                <a:buFontTx/>
                <a:buNone/>
              </a:pPr>
              <a:t>31</a:t>
            </a:fld>
            <a:endParaRPr lang="en-US" altLang="el-GR" sz="1400">
              <a:solidFill>
                <a:schemeClr val="accent2"/>
              </a:solidFill>
            </a:endParaRPr>
          </a:p>
        </p:txBody>
      </p:sp>
      <p:sp>
        <p:nvSpPr>
          <p:cNvPr id="93187" name="Text Box 51"/>
          <p:cNvSpPr txBox="1">
            <a:spLocks noChangeArrowheads="1"/>
          </p:cNvSpPr>
          <p:nvPr/>
        </p:nvSpPr>
        <p:spPr bwMode="auto">
          <a:xfrm>
            <a:off x="6400800" y="1447800"/>
            <a:ext cx="2362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lgn="ctr">
              <a:spcBef>
                <a:spcPct val="50000"/>
              </a:spcBef>
              <a:buClrTx/>
              <a:buFontTx/>
              <a:buNone/>
            </a:pPr>
            <a:r>
              <a:rPr lang="el-GR" altLang="el-GR" sz="2000">
                <a:solidFill>
                  <a:srgbClr val="CC3300"/>
                </a:solidFill>
              </a:rPr>
              <a:t>Όταν τα ομόλογο γίνονται περισσότερο ελκυστικά για τους επενδυτές, η καμπύλη ζήτησης μετατοπίζεται προς τα δεξιά.</a:t>
            </a:r>
            <a:endParaRPr lang="en-US" altLang="el-GR" sz="2000">
              <a:solidFill>
                <a:srgbClr val="CC3300"/>
              </a:solidFill>
            </a:endParaRPr>
          </a:p>
          <a:p>
            <a:pPr algn="ctr">
              <a:spcBef>
                <a:spcPct val="50000"/>
              </a:spcBef>
              <a:buClrTx/>
              <a:buFontTx/>
              <a:buNone/>
            </a:pPr>
            <a:endParaRPr lang="en-US" altLang="el-GR" sz="2000">
              <a:solidFill>
                <a:srgbClr val="CC3300"/>
              </a:solidFill>
            </a:endParaRPr>
          </a:p>
          <a:p>
            <a:pPr algn="ctr">
              <a:spcBef>
                <a:spcPct val="50000"/>
              </a:spcBef>
              <a:buClrTx/>
              <a:buFontTx/>
              <a:buNone/>
            </a:pPr>
            <a:r>
              <a:rPr lang="el-GR" altLang="el-GR" sz="2000">
                <a:solidFill>
                  <a:srgbClr val="CC3300"/>
                </a:solidFill>
              </a:rPr>
              <a:t>Οι τιμές των ομολόγων αυξάνονται και τα επιτόκια μειώνονται</a:t>
            </a:r>
            <a:r>
              <a:rPr lang="en-US" altLang="el-GR" sz="2000">
                <a:solidFill>
                  <a:srgbClr val="CC3300"/>
                </a:solidFill>
              </a:rPr>
              <a:t>.</a:t>
            </a:r>
          </a:p>
        </p:txBody>
      </p:sp>
      <p:sp>
        <p:nvSpPr>
          <p:cNvPr id="93188" name="Rectangle 52"/>
          <p:cNvSpPr>
            <a:spLocks noGrp="1" noChangeArrowheads="1"/>
          </p:cNvSpPr>
          <p:nvPr>
            <p:ph type="title"/>
          </p:nvPr>
        </p:nvSpPr>
        <p:spPr/>
        <p:txBody>
          <a:bodyPr/>
          <a:lstStyle/>
          <a:p>
            <a:pPr eaLnBrk="1" hangingPunct="1"/>
            <a:r>
              <a:rPr lang="el-GR" altLang="el-GR" sz="3500" smtClean="0"/>
              <a:t>Παράγοντες που Μετατοπίζουν τη Ζήτηση Ομολόγων</a:t>
            </a:r>
          </a:p>
        </p:txBody>
      </p:sp>
      <p:pic>
        <p:nvPicPr>
          <p:cNvPr id="93189" name="Picture 6" descr="s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5154613"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276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658B7C1C-E2C5-4D40-9DD8-ADFBBD68F4C5}" type="slidenum">
              <a:rPr lang="en-US" altLang="el-GR" sz="1400">
                <a:solidFill>
                  <a:schemeClr val="accent2"/>
                </a:solidFill>
              </a:rPr>
              <a:pPr>
                <a:spcBef>
                  <a:spcPct val="0"/>
                </a:spcBef>
                <a:buClrTx/>
                <a:buFontTx/>
                <a:buNone/>
              </a:pPr>
              <a:t>32</a:t>
            </a:fld>
            <a:endParaRPr lang="en-US" altLang="el-GR" sz="1400">
              <a:solidFill>
                <a:schemeClr val="accent2"/>
              </a:solidFill>
            </a:endParaRPr>
          </a:p>
        </p:txBody>
      </p:sp>
      <p:sp>
        <p:nvSpPr>
          <p:cNvPr id="95235" name="Rectangle 6"/>
          <p:cNvSpPr>
            <a:spLocks noGrp="1" noChangeArrowheads="1"/>
          </p:cNvSpPr>
          <p:nvPr>
            <p:ph type="title"/>
          </p:nvPr>
        </p:nvSpPr>
        <p:spPr/>
        <p:txBody>
          <a:bodyPr/>
          <a:lstStyle/>
          <a:p>
            <a:pPr eaLnBrk="1" hangingPunct="1"/>
            <a:r>
              <a:rPr lang="el-GR" altLang="el-GR" sz="3500" smtClean="0"/>
              <a:t>Παράγοντες που Μετατοπίζουν τη Ζήτηση Ομολόγων</a:t>
            </a:r>
          </a:p>
        </p:txBody>
      </p:sp>
      <p:pic>
        <p:nvPicPr>
          <p:cNvPr id="95236" name="Picture 7" descr="p6-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8486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231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F7F32C63-9D2F-44A2-81C2-E713CAB5DD61}" type="slidenum">
              <a:rPr lang="en-US" altLang="el-GR" sz="1400">
                <a:solidFill>
                  <a:schemeClr val="accent2"/>
                </a:solidFill>
              </a:rPr>
              <a:pPr>
                <a:spcBef>
                  <a:spcPct val="0"/>
                </a:spcBef>
                <a:buClrTx/>
                <a:buFontTx/>
                <a:buNone/>
              </a:pPr>
              <a:t>33</a:t>
            </a:fld>
            <a:endParaRPr lang="en-US" altLang="el-GR" sz="1400">
              <a:solidFill>
                <a:schemeClr val="accent2"/>
              </a:solidFill>
            </a:endParaRPr>
          </a:p>
        </p:txBody>
      </p:sp>
      <p:sp>
        <p:nvSpPr>
          <p:cNvPr id="97283" name="Rectangle 5"/>
          <p:cNvSpPr>
            <a:spLocks noGrp="1" noChangeArrowheads="1"/>
          </p:cNvSpPr>
          <p:nvPr>
            <p:ph type="title"/>
          </p:nvPr>
        </p:nvSpPr>
        <p:spPr>
          <a:xfrm>
            <a:off x="685800" y="0"/>
            <a:ext cx="7543800" cy="1143000"/>
          </a:xfrm>
        </p:spPr>
        <p:txBody>
          <a:bodyPr/>
          <a:lstStyle/>
          <a:p>
            <a:pPr eaLnBrk="1" hangingPunct="1"/>
            <a:r>
              <a:rPr lang="el-GR" altLang="el-GR" sz="3200" dirty="0" smtClean="0"/>
              <a:t>Παράγοντες που Μετατοπίζουν τη Ζήτηση Ομολόγων</a:t>
            </a:r>
          </a:p>
        </p:txBody>
      </p:sp>
      <p:pic>
        <p:nvPicPr>
          <p:cNvPr id="97284" name="Picture 5" descr="p6-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0010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696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A811BB80-0660-4B38-A780-F312776D7344}" type="slidenum">
              <a:rPr lang="en-US" altLang="el-GR" sz="1400">
                <a:solidFill>
                  <a:schemeClr val="accent2"/>
                </a:solidFill>
              </a:rPr>
              <a:pPr>
                <a:spcBef>
                  <a:spcPct val="0"/>
                </a:spcBef>
                <a:buClrTx/>
                <a:buFontTx/>
                <a:buNone/>
              </a:pPr>
              <a:t>34</a:t>
            </a:fld>
            <a:endParaRPr lang="en-US" altLang="el-GR" sz="1400">
              <a:solidFill>
                <a:schemeClr val="accent2"/>
              </a:solidFill>
            </a:endParaRPr>
          </a:p>
        </p:txBody>
      </p:sp>
      <p:sp>
        <p:nvSpPr>
          <p:cNvPr id="101379" name="Rectangle 4"/>
          <p:cNvSpPr>
            <a:spLocks noGrp="1" noChangeArrowheads="1"/>
          </p:cNvSpPr>
          <p:nvPr>
            <p:ph type="title"/>
          </p:nvPr>
        </p:nvSpPr>
        <p:spPr>
          <a:xfrm>
            <a:off x="0" y="0"/>
            <a:ext cx="8458200" cy="1143000"/>
          </a:xfrm>
        </p:spPr>
        <p:txBody>
          <a:bodyPr/>
          <a:lstStyle/>
          <a:p>
            <a:pPr eaLnBrk="1" hangingPunct="1"/>
            <a:r>
              <a:rPr lang="el-GR" altLang="el-GR" sz="2400" dirty="0" smtClean="0">
                <a:latin typeface="+mn-lt"/>
                <a:ea typeface="ＭＳ Ｐゴシック" panose="020B0600070205080204" pitchFamily="34" charset="-128"/>
              </a:rPr>
              <a:t>Κατανοώντας τις Μεταβολές στις Τιμές και τα Επιτόκια Ισορροπίας των Ομολόγων</a:t>
            </a:r>
            <a:endParaRPr lang="en-US" altLang="el-GR" sz="2400" dirty="0" smtClean="0">
              <a:latin typeface="+mn-lt"/>
              <a:ea typeface="ＭＳ Ｐゴシック" panose="020B0600070205080204" pitchFamily="34" charset="-128"/>
            </a:endParaRPr>
          </a:p>
        </p:txBody>
      </p:sp>
      <p:sp>
        <p:nvSpPr>
          <p:cNvPr id="101380" name="Rectangle 5"/>
          <p:cNvSpPr>
            <a:spLocks noGrp="1" noChangeArrowheads="1"/>
          </p:cNvSpPr>
          <p:nvPr>
            <p:ph type="body" idx="1"/>
          </p:nvPr>
        </p:nvSpPr>
        <p:spPr>
          <a:xfrm>
            <a:off x="304800" y="1371600"/>
            <a:ext cx="8610600" cy="4724400"/>
          </a:xfrm>
        </p:spPr>
        <p:txBody>
          <a:bodyPr/>
          <a:lstStyle/>
          <a:p>
            <a:pPr eaLnBrk="1" hangingPunct="1"/>
            <a:r>
              <a:rPr lang="el-GR" altLang="el-GR" sz="2900" dirty="0" smtClean="0"/>
              <a:t>Θυμηθείτε ότι ο αναμενόμενος πληθωρισμός επηρεάζει και την προσφορά των ομολόγων και τη ζήτηση των ομολόγων</a:t>
            </a:r>
            <a:r>
              <a:rPr lang="en-US" altLang="el-GR" sz="2900" dirty="0" smtClean="0">
                <a:ea typeface="ＭＳ Ｐゴシック" panose="020B0600070205080204" pitchFamily="34" charset="-128"/>
              </a:rPr>
              <a:t>.</a:t>
            </a:r>
          </a:p>
          <a:p>
            <a:pPr eaLnBrk="1" hangingPunct="1"/>
            <a:r>
              <a:rPr lang="el-GR" altLang="el-GR" sz="2900" dirty="0" smtClean="0">
                <a:ea typeface="ＭＳ Ｐゴシック" panose="020B0600070205080204" pitchFamily="34" charset="-128"/>
              </a:rPr>
              <a:t>Η </a:t>
            </a:r>
            <a:r>
              <a:rPr lang="el-GR" altLang="el-GR" sz="2900" dirty="0" smtClean="0"/>
              <a:t>αύξηση στον αναμενόμενο πληθωρισμό </a:t>
            </a:r>
            <a:endParaRPr lang="en-US" altLang="el-GR" sz="2900" dirty="0" smtClean="0">
              <a:ea typeface="ＭＳ Ｐゴシック" panose="020B0600070205080204" pitchFamily="34" charset="-128"/>
            </a:endParaRPr>
          </a:p>
          <a:p>
            <a:pPr lvl="1" eaLnBrk="1" hangingPunct="1"/>
            <a:r>
              <a:rPr lang="el-GR" altLang="el-GR" sz="2900" dirty="0" smtClean="0"/>
              <a:t>Μειώνει το πραγματικό κόστος δανεισμού, μετατοπίζοντας την προσφορά ομολόγων προς τα δεξιά</a:t>
            </a:r>
          </a:p>
          <a:p>
            <a:pPr lvl="1" eaLnBrk="1" hangingPunct="1"/>
            <a:r>
              <a:rPr lang="el-GR" altLang="el-GR" sz="2900" dirty="0" smtClean="0"/>
              <a:t>Μειώνει την πραγματική απόδοση του δανεισμού, μετατοπίζοντας τη ζήτηση ομολόγων προς τα αριστερά</a:t>
            </a:r>
            <a:r>
              <a:rPr lang="en-US" altLang="el-GR" sz="2900" dirty="0" smtClean="0">
                <a:ea typeface="ＭＳ Ｐゴシック" panose="020B0600070205080204" pitchFamily="34" charset="-128"/>
              </a:rPr>
              <a:t>.</a:t>
            </a:r>
          </a:p>
        </p:txBody>
      </p:sp>
    </p:spTree>
    <p:extLst>
      <p:ext uri="{BB962C8B-B14F-4D97-AF65-F5344CB8AC3E}">
        <p14:creationId xmlns:p14="http://schemas.microsoft.com/office/powerpoint/2010/main" val="1713067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3D8D63FD-8B5D-4C15-8F45-202C76584FC8}" type="slidenum">
              <a:rPr lang="en-US" altLang="el-GR" sz="1400">
                <a:solidFill>
                  <a:schemeClr val="accent2"/>
                </a:solidFill>
              </a:rPr>
              <a:pPr>
                <a:spcBef>
                  <a:spcPct val="0"/>
                </a:spcBef>
                <a:buClrTx/>
                <a:buFontTx/>
                <a:buNone/>
              </a:pPr>
              <a:t>35</a:t>
            </a:fld>
            <a:endParaRPr lang="en-US" altLang="el-GR" sz="1400">
              <a:solidFill>
                <a:schemeClr val="accent2"/>
              </a:solidFill>
            </a:endParaRPr>
          </a:p>
        </p:txBody>
      </p:sp>
      <p:sp>
        <p:nvSpPr>
          <p:cNvPr id="157703" name="Text Box 7"/>
          <p:cNvSpPr txBox="1">
            <a:spLocks noChangeArrowheads="1"/>
          </p:cNvSpPr>
          <p:nvPr/>
        </p:nvSpPr>
        <p:spPr bwMode="auto">
          <a:xfrm>
            <a:off x="6324600" y="3505200"/>
            <a:ext cx="25527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lnSpc>
                <a:spcPct val="90000"/>
              </a:lnSpc>
              <a:spcBef>
                <a:spcPct val="50000"/>
              </a:spcBef>
              <a:buClrTx/>
              <a:buFontTx/>
              <a:buNone/>
            </a:pPr>
            <a:r>
              <a:rPr lang="el-GR" altLang="el-GR" sz="1800" dirty="0">
                <a:solidFill>
                  <a:srgbClr val="CC3300"/>
                </a:solidFill>
              </a:rPr>
              <a:t>Αυτά τα δύο αποτελέσματα ενισχύονται μεταξύ τους, μειώνοντας την τιμή του ομολόγου από </a:t>
            </a:r>
            <a:r>
              <a:rPr lang="en-US" altLang="el-GR" sz="1800" dirty="0">
                <a:solidFill>
                  <a:srgbClr val="CC3300"/>
                </a:solidFill>
              </a:rPr>
              <a:t>P</a:t>
            </a:r>
            <a:r>
              <a:rPr lang="el-GR" altLang="el-GR" sz="1800" baseline="-25000" dirty="0">
                <a:solidFill>
                  <a:srgbClr val="CC3300"/>
                </a:solidFill>
              </a:rPr>
              <a:t>0 </a:t>
            </a:r>
            <a:r>
              <a:rPr lang="el-GR" altLang="el-GR" sz="1800" dirty="0">
                <a:solidFill>
                  <a:srgbClr val="CC3300"/>
                </a:solidFill>
              </a:rPr>
              <a:t>σε </a:t>
            </a:r>
            <a:r>
              <a:rPr lang="en-US" altLang="el-GR" sz="1800" dirty="0">
                <a:solidFill>
                  <a:srgbClr val="CC3300"/>
                </a:solidFill>
              </a:rPr>
              <a:t>P</a:t>
            </a:r>
            <a:r>
              <a:rPr lang="el-GR" altLang="el-GR" sz="1800" baseline="-25000" dirty="0">
                <a:solidFill>
                  <a:srgbClr val="CC3300"/>
                </a:solidFill>
              </a:rPr>
              <a:t>1 </a:t>
            </a:r>
            <a:r>
              <a:rPr lang="el-GR" altLang="el-GR" sz="1800" dirty="0">
                <a:solidFill>
                  <a:srgbClr val="CC3300"/>
                </a:solidFill>
              </a:rPr>
              <a:t>και αυξάνοντας το επιτόκιο.</a:t>
            </a:r>
            <a:endParaRPr lang="en-US" altLang="el-GR" sz="1800" dirty="0">
              <a:solidFill>
                <a:srgbClr val="CC3300"/>
              </a:solidFill>
            </a:endParaRPr>
          </a:p>
        </p:txBody>
      </p:sp>
      <p:sp>
        <p:nvSpPr>
          <p:cNvPr id="157722" name="Text Box 26"/>
          <p:cNvSpPr txBox="1">
            <a:spLocks noChangeArrowheads="1"/>
          </p:cNvSpPr>
          <p:nvPr/>
        </p:nvSpPr>
        <p:spPr bwMode="auto">
          <a:xfrm>
            <a:off x="6096000" y="1295400"/>
            <a:ext cx="25527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lnSpc>
                <a:spcPct val="90000"/>
              </a:lnSpc>
              <a:spcBef>
                <a:spcPct val="50000"/>
              </a:spcBef>
              <a:buClrTx/>
              <a:buFontTx/>
              <a:buNone/>
            </a:pPr>
            <a:r>
              <a:rPr lang="en-US" altLang="el-GR" sz="1800" dirty="0">
                <a:solidFill>
                  <a:srgbClr val="CC3300"/>
                </a:solidFill>
              </a:rPr>
              <a:t>1</a:t>
            </a:r>
            <a:r>
              <a:rPr lang="el-GR" altLang="el-GR" sz="1800" dirty="0">
                <a:solidFill>
                  <a:srgbClr val="CC3300"/>
                </a:solidFill>
              </a:rPr>
              <a:t>) Η καμπύλη προσφοράς μετατοπίζεται προ τα δεξιά.</a:t>
            </a:r>
            <a:endParaRPr lang="en-US" altLang="el-GR" sz="1800" dirty="0">
              <a:solidFill>
                <a:srgbClr val="CC3300"/>
              </a:solidFill>
            </a:endParaRPr>
          </a:p>
        </p:txBody>
      </p:sp>
      <p:sp>
        <p:nvSpPr>
          <p:cNvPr id="157723" name="Text Box 27"/>
          <p:cNvSpPr txBox="1">
            <a:spLocks noChangeArrowheads="1"/>
          </p:cNvSpPr>
          <p:nvPr/>
        </p:nvSpPr>
        <p:spPr bwMode="auto">
          <a:xfrm>
            <a:off x="6096000" y="2514600"/>
            <a:ext cx="25527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lnSpc>
                <a:spcPct val="90000"/>
              </a:lnSpc>
              <a:spcBef>
                <a:spcPct val="50000"/>
              </a:spcBef>
              <a:buClrTx/>
              <a:buFontTx/>
              <a:buNone/>
            </a:pPr>
            <a:r>
              <a:rPr lang="en-US" altLang="el-GR" sz="1800" dirty="0">
                <a:solidFill>
                  <a:srgbClr val="CC3300"/>
                </a:solidFill>
              </a:rPr>
              <a:t>2)</a:t>
            </a:r>
            <a:r>
              <a:rPr lang="el-GR" altLang="el-GR" sz="1800" dirty="0">
                <a:solidFill>
                  <a:srgbClr val="CC3300"/>
                </a:solidFill>
              </a:rPr>
              <a:t> Η καμπύλη ζήτησης μετατοπίζεται προς τα αριστερά.</a:t>
            </a:r>
            <a:endParaRPr lang="en-US" altLang="el-GR" sz="1800" dirty="0">
              <a:solidFill>
                <a:srgbClr val="CC3300"/>
              </a:solidFill>
            </a:endParaRPr>
          </a:p>
        </p:txBody>
      </p:sp>
      <p:sp>
        <p:nvSpPr>
          <p:cNvPr id="103430" name="Rectangle 33"/>
          <p:cNvSpPr>
            <a:spLocks noGrp="1" noChangeArrowheads="1"/>
          </p:cNvSpPr>
          <p:nvPr>
            <p:ph type="title"/>
          </p:nvPr>
        </p:nvSpPr>
        <p:spPr>
          <a:xfrm>
            <a:off x="152400" y="0"/>
            <a:ext cx="8229600" cy="1143000"/>
          </a:xfrm>
        </p:spPr>
        <p:txBody>
          <a:bodyPr/>
          <a:lstStyle/>
          <a:p>
            <a:pPr eaLnBrk="1" hangingPunct="1"/>
            <a:r>
              <a:rPr lang="el-GR" altLang="el-GR" sz="2400" smtClean="0">
                <a:ea typeface="ＭＳ Ｐゴシック" panose="020B0600070205080204" pitchFamily="34" charset="-128"/>
              </a:rPr>
              <a:t>Κατανοώντας τις Μεταβολές στις Τιμές και τα Επιτόκια Ισορροπίας των Ομολόγων</a:t>
            </a:r>
            <a:endParaRPr lang="en-US" altLang="el-GR" sz="2400" smtClean="0">
              <a:ea typeface="ＭＳ Ｐゴシック" panose="020B0600070205080204" pitchFamily="34" charset="-128"/>
            </a:endParaRPr>
          </a:p>
        </p:txBody>
      </p:sp>
      <p:pic>
        <p:nvPicPr>
          <p:cNvPr id="103431" name="Picture 8" descr="s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51816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96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722"/>
                                        </p:tgtEl>
                                        <p:attrNameLst>
                                          <p:attrName>style.visibility</p:attrName>
                                        </p:attrNameLst>
                                      </p:cBhvr>
                                      <p:to>
                                        <p:strVal val="visible"/>
                                      </p:to>
                                    </p:set>
                                    <p:animEffect transition="in" filter="wipe(left)">
                                      <p:cBhvr>
                                        <p:cTn id="7" dur="500"/>
                                        <p:tgtEl>
                                          <p:spTgt spid="157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7723"/>
                                        </p:tgtEl>
                                        <p:attrNameLst>
                                          <p:attrName>style.visibility</p:attrName>
                                        </p:attrNameLst>
                                      </p:cBhvr>
                                      <p:to>
                                        <p:strVal val="visible"/>
                                      </p:to>
                                    </p:set>
                                    <p:animEffect transition="in" filter="wipe(left)">
                                      <p:cBhvr>
                                        <p:cTn id="12" dur="500"/>
                                        <p:tgtEl>
                                          <p:spTgt spid="1577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7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3" grpId="0"/>
      <p:bldP spid="157722" grpId="0"/>
      <p:bldP spid="1577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3D8D63FD-8B5D-4C15-8F45-202C76584FC8}" type="slidenum">
              <a:rPr lang="en-US" altLang="el-GR" sz="1400">
                <a:solidFill>
                  <a:schemeClr val="accent2"/>
                </a:solidFill>
              </a:rPr>
              <a:pPr>
                <a:spcBef>
                  <a:spcPct val="0"/>
                </a:spcBef>
                <a:buClrTx/>
                <a:buFontTx/>
                <a:buNone/>
              </a:pPr>
              <a:t>36</a:t>
            </a:fld>
            <a:endParaRPr lang="en-US" altLang="el-GR" sz="1400">
              <a:solidFill>
                <a:schemeClr val="accent2"/>
              </a:solidFill>
            </a:endParaRPr>
          </a:p>
        </p:txBody>
      </p:sp>
      <p:sp>
        <p:nvSpPr>
          <p:cNvPr id="103430" name="Rectangle 33"/>
          <p:cNvSpPr>
            <a:spLocks noGrp="1" noChangeArrowheads="1"/>
          </p:cNvSpPr>
          <p:nvPr>
            <p:ph type="title"/>
          </p:nvPr>
        </p:nvSpPr>
        <p:spPr>
          <a:xfrm>
            <a:off x="182545" y="130628"/>
            <a:ext cx="8229600" cy="791308"/>
          </a:xfrm>
        </p:spPr>
        <p:txBody>
          <a:bodyPr/>
          <a:lstStyle/>
          <a:p>
            <a:pPr eaLnBrk="1" hangingPunct="1"/>
            <a:r>
              <a:rPr lang="el-GR" altLang="el-GR" sz="2400" dirty="0" smtClean="0">
                <a:ea typeface="ＭＳ Ｐゴシック" panose="020B0600070205080204" pitchFamily="34" charset="-128"/>
              </a:rPr>
              <a:t>Ονομαστικά επιτόκια, πραγματικά επιτόκια και αναμενόμενος πληθωρισμός στην Ευρωζώνη</a:t>
            </a:r>
            <a:endParaRPr lang="en-US" altLang="el-GR" sz="2400" dirty="0" smtClean="0">
              <a:ea typeface="ＭＳ Ｐゴシック" panose="020B0600070205080204" pitchFamily="34" charset="-128"/>
            </a:endParaRPr>
          </a:p>
        </p:txBody>
      </p:sp>
      <p:sp>
        <p:nvSpPr>
          <p:cNvPr id="10" name="Rectangle 33"/>
          <p:cNvSpPr txBox="1">
            <a:spLocks noChangeArrowheads="1"/>
          </p:cNvSpPr>
          <p:nvPr/>
        </p:nvSpPr>
        <p:spPr bwMode="auto">
          <a:xfrm>
            <a:off x="5048891" y="4861709"/>
            <a:ext cx="3542450" cy="32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spcAft>
                <a:spcPts val="0"/>
              </a:spcAft>
            </a:pPr>
            <a:r>
              <a:rPr lang="en-US" sz="1600" dirty="0">
                <a:solidFill>
                  <a:srgbClr val="595959"/>
                </a:solidFill>
                <a:latin typeface="Calibri" panose="020F0502020204030204" pitchFamily="34" charset="0"/>
                <a:ea typeface="Calibri" panose="020F0502020204030204" pitchFamily="34" charset="0"/>
              </a:rPr>
              <a:t>Sources: LSEG, Bank of Greece. Latest observation: 11.04.2024.</a:t>
            </a:r>
            <a:endParaRPr lang="el-GR" sz="1600" dirty="0">
              <a:latin typeface="Calibri" panose="020F0502020204030204" pitchFamily="34" charset="0"/>
              <a:ea typeface="Calibri" panose="020F0502020204030204" pitchFamily="34" charset="0"/>
            </a:endParaRPr>
          </a:p>
          <a:p>
            <a:r>
              <a:rPr lang="en-US" sz="1600" dirty="0">
                <a:solidFill>
                  <a:srgbClr val="595959"/>
                </a:solidFill>
                <a:latin typeface="Calibri" panose="020F0502020204030204" pitchFamily="34" charset="0"/>
                <a:ea typeface="Calibri" panose="020F0502020204030204" pitchFamily="34" charset="0"/>
              </a:rPr>
              <a:t>Note: The chart shows the decomposition of the 5-year EA benchmark bond yield (black line) into its real (blue bars) and inflation-linked (orange bars) components. The inflation component is the breakeven inflation rate and the real component is the yield of the bond that compensates bondholders for inflation (i.e. the 5-year German inflation-linked federal bond).</a:t>
            </a:r>
            <a:endParaRPr lang="en-US" altLang="el-GR" sz="1600" kern="0" dirty="0" smtClean="0">
              <a:ea typeface="ＭＳ Ｐゴシック" panose="020B0600070205080204" pitchFamily="34" charset="-128"/>
            </a:endParaRPr>
          </a:p>
        </p:txBody>
      </p:sp>
      <p:pic>
        <p:nvPicPr>
          <p:cNvPr id="4" name="Picture 3"/>
          <p:cNvPicPr>
            <a:picLocks noChangeAspect="1"/>
          </p:cNvPicPr>
          <p:nvPr/>
        </p:nvPicPr>
        <p:blipFill>
          <a:blip r:embed="rId3"/>
          <a:stretch>
            <a:fillRect/>
          </a:stretch>
        </p:blipFill>
        <p:spPr>
          <a:xfrm>
            <a:off x="157627" y="1020745"/>
            <a:ext cx="4886646" cy="5150240"/>
          </a:xfrm>
          <a:prstGeom prst="rect">
            <a:avLst/>
          </a:prstGeom>
        </p:spPr>
      </p:pic>
    </p:spTree>
    <p:extLst>
      <p:ext uri="{BB962C8B-B14F-4D97-AF65-F5344CB8AC3E}">
        <p14:creationId xmlns:p14="http://schemas.microsoft.com/office/powerpoint/2010/main" val="948196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3D8D63FD-8B5D-4C15-8F45-202C76584FC8}" type="slidenum">
              <a:rPr lang="en-US" altLang="el-GR" sz="1400">
                <a:solidFill>
                  <a:schemeClr val="accent2"/>
                </a:solidFill>
              </a:rPr>
              <a:pPr>
                <a:spcBef>
                  <a:spcPct val="0"/>
                </a:spcBef>
                <a:buClrTx/>
                <a:buFontTx/>
                <a:buNone/>
              </a:pPr>
              <a:t>37</a:t>
            </a:fld>
            <a:endParaRPr lang="en-US" altLang="el-GR" sz="1400">
              <a:solidFill>
                <a:schemeClr val="accent2"/>
              </a:solidFill>
            </a:endParaRPr>
          </a:p>
        </p:txBody>
      </p:sp>
      <p:sp>
        <p:nvSpPr>
          <p:cNvPr id="103430" name="Rectangle 33"/>
          <p:cNvSpPr>
            <a:spLocks noGrp="1" noChangeArrowheads="1"/>
          </p:cNvSpPr>
          <p:nvPr>
            <p:ph type="title"/>
          </p:nvPr>
        </p:nvSpPr>
        <p:spPr>
          <a:xfrm>
            <a:off x="182545" y="130628"/>
            <a:ext cx="8229600" cy="791308"/>
          </a:xfrm>
        </p:spPr>
        <p:txBody>
          <a:bodyPr/>
          <a:lstStyle/>
          <a:p>
            <a:pPr eaLnBrk="1" hangingPunct="1"/>
            <a:r>
              <a:rPr lang="el-GR" altLang="el-GR" sz="2400" dirty="0" smtClean="0">
                <a:ea typeface="ＭＳ Ｐゴシック" panose="020B0600070205080204" pitchFamily="34" charset="-128"/>
              </a:rPr>
              <a:t>Ονομαστικά επιτόκια, πραγματικά επιτόκια και αναμενόμενος πληθωρισμός στις ΗΠΑ</a:t>
            </a:r>
            <a:endParaRPr lang="en-US" altLang="el-GR" sz="2400" dirty="0" smtClean="0">
              <a:ea typeface="ＭＳ Ｐゴシック" panose="020B0600070205080204" pitchFamily="34" charset="-128"/>
            </a:endParaRPr>
          </a:p>
        </p:txBody>
      </p:sp>
      <p:pic>
        <p:nvPicPr>
          <p:cNvPr id="2" name="Picture 1"/>
          <p:cNvPicPr>
            <a:picLocks noChangeAspect="1"/>
          </p:cNvPicPr>
          <p:nvPr/>
        </p:nvPicPr>
        <p:blipFill>
          <a:blip r:embed="rId3"/>
          <a:stretch>
            <a:fillRect/>
          </a:stretch>
        </p:blipFill>
        <p:spPr>
          <a:xfrm>
            <a:off x="18422" y="942235"/>
            <a:ext cx="5420481" cy="5306165"/>
          </a:xfrm>
          <a:prstGeom prst="rect">
            <a:avLst/>
          </a:prstGeom>
        </p:spPr>
      </p:pic>
      <p:sp>
        <p:nvSpPr>
          <p:cNvPr id="3" name="Rectangle 2"/>
          <p:cNvSpPr/>
          <p:nvPr/>
        </p:nvSpPr>
        <p:spPr>
          <a:xfrm>
            <a:off x="5670015" y="1917352"/>
            <a:ext cx="3092148" cy="3785652"/>
          </a:xfrm>
          <a:prstGeom prst="rect">
            <a:avLst/>
          </a:prstGeom>
        </p:spPr>
        <p:txBody>
          <a:bodyPr wrap="square">
            <a:spAutoFit/>
          </a:bodyPr>
          <a:lstStyle/>
          <a:p>
            <a:pPr>
              <a:spcAft>
                <a:spcPts val="0"/>
              </a:spcAft>
            </a:pPr>
            <a:r>
              <a:rPr lang="en-US" sz="1600" b="1" dirty="0">
                <a:solidFill>
                  <a:srgbClr val="595959"/>
                </a:solidFill>
                <a:latin typeface="Calibri" panose="020F0502020204030204" pitchFamily="34" charset="0"/>
                <a:ea typeface="Calibri" panose="020F0502020204030204" pitchFamily="34" charset="0"/>
              </a:rPr>
              <a:t>Sources: LSEG, Bank of Greece. Latest observation: 11.04.2024.</a:t>
            </a:r>
            <a:endParaRPr lang="el-GR" sz="1600" b="1" dirty="0">
              <a:latin typeface="Calibri" panose="020F0502020204030204" pitchFamily="34" charset="0"/>
              <a:ea typeface="Calibri" panose="020F0502020204030204" pitchFamily="34" charset="0"/>
            </a:endParaRPr>
          </a:p>
          <a:p>
            <a:r>
              <a:rPr lang="en-US" sz="1600" b="1" dirty="0">
                <a:solidFill>
                  <a:srgbClr val="595959"/>
                </a:solidFill>
                <a:latin typeface="Calibri" panose="020F0502020204030204" pitchFamily="34" charset="0"/>
                <a:ea typeface="Calibri" panose="020F0502020204030204" pitchFamily="34" charset="0"/>
              </a:rPr>
              <a:t>Note: The chart shows the decomposition of the 5-year US Treasury bond yield (black line) into its real (blue bars) and inflation-linked (orange bars) components. The inflation component is the breakeven inflation rate and the real component is the yield of the bond that compensates bondholders for inflation (i.e. the 5-year US Treasury Inflation-Protected Security).</a:t>
            </a:r>
            <a:endParaRPr lang="el-GR" sz="1600" b="1" dirty="0"/>
          </a:p>
        </p:txBody>
      </p:sp>
    </p:spTree>
    <p:extLst>
      <p:ext uri="{BB962C8B-B14F-4D97-AF65-F5344CB8AC3E}">
        <p14:creationId xmlns:p14="http://schemas.microsoft.com/office/powerpoint/2010/main" val="403427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553CDDA4-8C7D-4431-B824-32D394593968}" type="slidenum">
              <a:rPr lang="en-US" altLang="el-GR" sz="1400">
                <a:solidFill>
                  <a:schemeClr val="accent2"/>
                </a:solidFill>
              </a:rPr>
              <a:pPr>
                <a:spcBef>
                  <a:spcPct val="0"/>
                </a:spcBef>
                <a:buClrTx/>
                <a:buFontTx/>
                <a:buNone/>
              </a:pPr>
              <a:t>38</a:t>
            </a:fld>
            <a:endParaRPr lang="en-US" altLang="el-GR" sz="1400">
              <a:solidFill>
                <a:schemeClr val="accent2"/>
              </a:solidFill>
            </a:endParaRPr>
          </a:p>
        </p:txBody>
      </p:sp>
      <p:sp>
        <p:nvSpPr>
          <p:cNvPr id="105475" name="Rectangle 3"/>
          <p:cNvSpPr>
            <a:spLocks noGrp="1" noChangeArrowheads="1"/>
          </p:cNvSpPr>
          <p:nvPr>
            <p:ph type="body" idx="1"/>
          </p:nvPr>
        </p:nvSpPr>
        <p:spPr>
          <a:xfrm>
            <a:off x="381000" y="1295400"/>
            <a:ext cx="8382000" cy="5334000"/>
          </a:xfrm>
        </p:spPr>
        <p:txBody>
          <a:bodyPr/>
          <a:lstStyle/>
          <a:p>
            <a:pPr eaLnBrk="1" hangingPunct="1"/>
            <a:r>
              <a:rPr lang="el-GR" altLang="el-GR" sz="2500" smtClean="0"/>
              <a:t>Η κάμψη του οικονομικού κύκλου </a:t>
            </a:r>
            <a:r>
              <a:rPr lang="en-US" altLang="el-GR" sz="2500" smtClean="0">
                <a:ea typeface="ＭＳ Ｐゴシック" panose="020B0600070205080204" pitchFamily="34" charset="-128"/>
              </a:rPr>
              <a:t>:</a:t>
            </a:r>
          </a:p>
          <a:p>
            <a:pPr lvl="1" eaLnBrk="1" hangingPunct="1"/>
            <a:r>
              <a:rPr lang="el-GR" altLang="el-GR" sz="2500" smtClean="0"/>
              <a:t>Μειώνει τις επιχειρηματικές επενδυτικές ευκαιρίες, μετατοπίζοντας την καμπύλη προσφοράς προς τα αριστερά</a:t>
            </a:r>
            <a:r>
              <a:rPr lang="en-US" altLang="el-GR" sz="2500" smtClean="0">
                <a:ea typeface="ＭＳ Ｐゴシック" panose="020B0600070205080204" pitchFamily="34" charset="-128"/>
              </a:rPr>
              <a:t>.</a:t>
            </a:r>
          </a:p>
          <a:p>
            <a:pPr lvl="1" eaLnBrk="1" hangingPunct="1"/>
            <a:r>
              <a:rPr lang="el-GR" altLang="el-GR" sz="2500" smtClean="0"/>
              <a:t>Μειώνει τον πλούτο, μετατοπίζοντας τη ζήτηση ομολόγων προς την ίδια κατεύθυνση</a:t>
            </a:r>
            <a:r>
              <a:rPr lang="en-US" altLang="el-GR" sz="2500" smtClean="0">
                <a:ea typeface="ＭＳ Ｐゴシック" panose="020B0600070205080204" pitchFamily="34" charset="-128"/>
              </a:rPr>
              <a:t>.</a:t>
            </a:r>
          </a:p>
          <a:p>
            <a:pPr eaLnBrk="1" hangingPunct="1"/>
            <a:r>
              <a:rPr lang="el-GR" altLang="el-GR" sz="2500" smtClean="0"/>
              <a:t>Όταν και οι δύο καμπύλες μετατοπίζονται προς την ίδια κατεύθυνση, οι τιμές μπορεί είτε να αυξηθούν είτε να μειωθούν, η θεωρία δε μας δίνει σαφείς προβλέψεις</a:t>
            </a:r>
            <a:r>
              <a:rPr lang="en-US" altLang="el-GR" sz="2500" smtClean="0">
                <a:ea typeface="ＭＳ Ｐゴシック" panose="020B0600070205080204" pitchFamily="34" charset="-128"/>
              </a:rPr>
              <a:t>.</a:t>
            </a:r>
          </a:p>
          <a:p>
            <a:pPr lvl="1" eaLnBrk="1" hangingPunct="1"/>
            <a:r>
              <a:rPr lang="el-GR" altLang="el-GR" sz="2500" smtClean="0"/>
              <a:t>Σε περιόδους ύφεσης, τα επιτόκια τείνουν να μειώνονται, επομένως οι τιμές θα πρέπει να αυξάνονται</a:t>
            </a:r>
            <a:r>
              <a:rPr lang="en-US" altLang="el-GR" sz="2500" smtClean="0">
                <a:ea typeface="ＭＳ Ｐゴシック" panose="020B0600070205080204" pitchFamily="34" charset="-128"/>
              </a:rPr>
              <a:t>.</a:t>
            </a:r>
          </a:p>
        </p:txBody>
      </p:sp>
      <p:sp>
        <p:nvSpPr>
          <p:cNvPr id="105476" name="Rectangle 33"/>
          <p:cNvSpPr>
            <a:spLocks noGrp="1" noChangeArrowheads="1"/>
          </p:cNvSpPr>
          <p:nvPr>
            <p:ph type="title"/>
          </p:nvPr>
        </p:nvSpPr>
        <p:spPr>
          <a:xfrm>
            <a:off x="457200" y="0"/>
            <a:ext cx="8229600" cy="1143000"/>
          </a:xfrm>
        </p:spPr>
        <p:txBody>
          <a:bodyPr/>
          <a:lstStyle/>
          <a:p>
            <a:pPr eaLnBrk="1" hangingPunct="1"/>
            <a:r>
              <a:rPr lang="el-GR" altLang="el-GR" sz="2400" smtClean="0">
                <a:ea typeface="ＭＳ Ｐゴシック" panose="020B0600070205080204" pitchFamily="34" charset="-128"/>
              </a:rPr>
              <a:t>Κατανοώντας τις Μεταβολές στις Τιμές και τα Επιτόκια Ισορροπίας των Ομολόγων</a:t>
            </a:r>
            <a:endParaRPr lang="en-US" altLang="el-GR" sz="2400" smtClean="0">
              <a:ea typeface="ＭＳ Ｐゴシック" panose="020B0600070205080204" pitchFamily="34" charset="-128"/>
            </a:endParaRPr>
          </a:p>
        </p:txBody>
      </p:sp>
    </p:spTree>
    <p:extLst>
      <p:ext uri="{BB962C8B-B14F-4D97-AF65-F5344CB8AC3E}">
        <p14:creationId xmlns:p14="http://schemas.microsoft.com/office/powerpoint/2010/main" val="1173615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2F5DEF42-0EB5-4DB5-98B3-AC5DB653AF54}" type="slidenum">
              <a:rPr lang="en-US" altLang="el-GR" sz="1400">
                <a:solidFill>
                  <a:schemeClr val="accent2"/>
                </a:solidFill>
              </a:rPr>
              <a:pPr>
                <a:spcBef>
                  <a:spcPct val="0"/>
                </a:spcBef>
                <a:buClrTx/>
                <a:buFontTx/>
                <a:buNone/>
              </a:pPr>
              <a:t>39</a:t>
            </a:fld>
            <a:endParaRPr lang="en-US" altLang="el-GR" sz="1400">
              <a:solidFill>
                <a:schemeClr val="accent2"/>
              </a:solidFill>
            </a:endParaRPr>
          </a:p>
        </p:txBody>
      </p:sp>
      <p:sp>
        <p:nvSpPr>
          <p:cNvPr id="160797" name="Text Box 29"/>
          <p:cNvSpPr txBox="1">
            <a:spLocks noChangeArrowheads="1"/>
          </p:cNvSpPr>
          <p:nvPr/>
        </p:nvSpPr>
        <p:spPr bwMode="auto">
          <a:xfrm>
            <a:off x="6324600" y="1295400"/>
            <a:ext cx="2057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lgn="ctr">
              <a:spcBef>
                <a:spcPct val="50000"/>
              </a:spcBef>
              <a:buClrTx/>
              <a:buFontTx/>
              <a:buAutoNum type="arabicParenR"/>
            </a:pPr>
            <a:r>
              <a:rPr lang="el-GR" altLang="el-GR" sz="1800">
                <a:solidFill>
                  <a:srgbClr val="CC3300"/>
                </a:solidFill>
              </a:rPr>
              <a:t> Η καμπύλη προσφοράς μετατοπίζεται προς τα αριστερά</a:t>
            </a:r>
            <a:endParaRPr lang="en-US" altLang="el-GR" sz="1800">
              <a:solidFill>
                <a:srgbClr val="CC3300"/>
              </a:solidFill>
            </a:endParaRPr>
          </a:p>
        </p:txBody>
      </p:sp>
      <p:sp>
        <p:nvSpPr>
          <p:cNvPr id="160798" name="Text Box 30"/>
          <p:cNvSpPr txBox="1">
            <a:spLocks noChangeArrowheads="1"/>
          </p:cNvSpPr>
          <p:nvPr/>
        </p:nvSpPr>
        <p:spPr bwMode="auto">
          <a:xfrm>
            <a:off x="6400800" y="2819400"/>
            <a:ext cx="2057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lgn="ctr">
              <a:spcBef>
                <a:spcPct val="50000"/>
              </a:spcBef>
              <a:buClrTx/>
              <a:buFontTx/>
              <a:buAutoNum type="arabicParenR" startAt="2"/>
            </a:pPr>
            <a:r>
              <a:rPr lang="el-GR" altLang="el-GR" sz="1800">
                <a:solidFill>
                  <a:srgbClr val="CC3300"/>
                </a:solidFill>
              </a:rPr>
              <a:t>Η καμπύλη ζήτησης μετατοπίζεται προς τα  αριστερά</a:t>
            </a:r>
            <a:endParaRPr lang="en-US" altLang="el-GR" sz="1800">
              <a:solidFill>
                <a:srgbClr val="CC3300"/>
              </a:solidFill>
            </a:endParaRPr>
          </a:p>
        </p:txBody>
      </p:sp>
      <p:sp>
        <p:nvSpPr>
          <p:cNvPr id="107525" name="Rectangle 33"/>
          <p:cNvSpPr>
            <a:spLocks noGrp="1" noChangeArrowheads="1"/>
          </p:cNvSpPr>
          <p:nvPr>
            <p:ph type="title"/>
          </p:nvPr>
        </p:nvSpPr>
        <p:spPr>
          <a:xfrm>
            <a:off x="457200" y="0"/>
            <a:ext cx="8229600" cy="1143000"/>
          </a:xfrm>
        </p:spPr>
        <p:txBody>
          <a:bodyPr/>
          <a:lstStyle/>
          <a:p>
            <a:pPr eaLnBrk="1" hangingPunct="1"/>
            <a:r>
              <a:rPr lang="el-GR" altLang="el-GR" sz="2400" smtClean="0">
                <a:ea typeface="ＭＳ Ｐゴシック" panose="020B0600070205080204" pitchFamily="34" charset="-128"/>
              </a:rPr>
              <a:t>Κατανοώντας τις Μεταβολές στις Τιμές και τα Επιτόκια Ισορροπίας των Ομολόγων</a:t>
            </a:r>
            <a:endParaRPr lang="en-US" altLang="el-GR" sz="2400" smtClean="0">
              <a:ea typeface="ＭＳ Ｐゴシック" panose="020B0600070205080204" pitchFamily="34" charset="-128"/>
            </a:endParaRPr>
          </a:p>
        </p:txBody>
      </p:sp>
      <p:pic>
        <p:nvPicPr>
          <p:cNvPr id="107526" name="Picture 7" descr="s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50292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400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0797"/>
                                        </p:tgtEl>
                                        <p:attrNameLst>
                                          <p:attrName>style.visibility</p:attrName>
                                        </p:attrNameLst>
                                      </p:cBhvr>
                                      <p:to>
                                        <p:strVal val="visible"/>
                                      </p:to>
                                    </p:set>
                                    <p:animEffect transition="in" filter="wipe(left)">
                                      <p:cBhvr>
                                        <p:cTn id="7" dur="500"/>
                                        <p:tgtEl>
                                          <p:spTgt spid="160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0798"/>
                                        </p:tgtEl>
                                        <p:attrNameLst>
                                          <p:attrName>style.visibility</p:attrName>
                                        </p:attrNameLst>
                                      </p:cBhvr>
                                      <p:to>
                                        <p:strVal val="visible"/>
                                      </p:to>
                                    </p:set>
                                    <p:animEffect transition="in" filter="wipe(left)">
                                      <p:cBhvr>
                                        <p:cTn id="12" dur="500"/>
                                        <p:tgtEl>
                                          <p:spTgt spid="160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7" grpId="0"/>
      <p:bldP spid="1607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329"/>
            <a:ext cx="7543800" cy="731219"/>
          </a:xfrm>
        </p:spPr>
        <p:txBody>
          <a:bodyPr anchor="ctr"/>
          <a:lstStyle/>
          <a:p>
            <a:r>
              <a:rPr lang="el-GR" altLang="en-US" sz="3500" dirty="0" smtClean="0"/>
              <a:t>Αναμενόμενη απόδοση</a:t>
            </a:r>
            <a:endParaRPr lang="en-IN" sz="3500" dirty="0"/>
          </a:p>
        </p:txBody>
      </p:sp>
      <p:sp>
        <p:nvSpPr>
          <p:cNvPr id="3" name="Content Placeholder 2"/>
          <p:cNvSpPr>
            <a:spLocks noGrp="1"/>
          </p:cNvSpPr>
          <p:nvPr>
            <p:ph idx="1"/>
          </p:nvPr>
        </p:nvSpPr>
        <p:spPr>
          <a:xfrm>
            <a:off x="457200" y="1135548"/>
            <a:ext cx="8229600" cy="1262062"/>
          </a:xfrm>
        </p:spPr>
        <p:txBody>
          <a:bodyPr/>
          <a:lstStyle/>
          <a:p>
            <a:pPr marL="291600" indent="-291600">
              <a:buSzPct val="100000"/>
            </a:pPr>
            <a:r>
              <a:rPr lang="el-GR" altLang="en-US" sz="2600" dirty="0" smtClean="0"/>
              <a:t>Η απόδοση με δεδομένη την τιμή αγοράς αν ο επενδυτής κρατήσει το αξιόγραφο </a:t>
            </a:r>
            <a:r>
              <a:rPr lang="en-US" altLang="en-US" sz="2600" dirty="0" smtClean="0"/>
              <a:t>n </a:t>
            </a:r>
            <a:r>
              <a:rPr lang="el-GR" altLang="en-US" sz="2600" dirty="0" smtClean="0"/>
              <a:t>περιόδους.</a:t>
            </a:r>
          </a:p>
          <a:p>
            <a:pPr marL="291600" indent="-291600">
              <a:buSzPct val="100000"/>
            </a:pPr>
            <a:r>
              <a:rPr lang="el-GR" altLang="en-US" sz="2600" dirty="0" smtClean="0"/>
              <a:t>Η τρέχουσα αγοραία αξία ενός αξιογράφου </a:t>
            </a:r>
            <a:r>
              <a:rPr lang="en-US" altLang="en-US" sz="2600" b="1" dirty="0" smtClean="0"/>
              <a:t>(</a:t>
            </a:r>
            <a:r>
              <a:rPr lang="en-US" altLang="en-US" sz="2600" b="1" i="1" dirty="0"/>
              <a:t>P</a:t>
            </a:r>
            <a:r>
              <a:rPr lang="en-US" altLang="en-US" sz="2600" b="1" dirty="0"/>
              <a:t>) </a:t>
            </a:r>
            <a:r>
              <a:rPr lang="el-GR" altLang="en-US" sz="2600" b="1" dirty="0" smtClean="0"/>
              <a:t>υπολογίζεται χρησιμοποώντας την αναμενόμενη απόδοση ως προεξοφλητικό επιτόκιο.</a:t>
            </a:r>
            <a:endParaRPr lang="en-IN" sz="2600" dirty="0"/>
          </a:p>
        </p:txBody>
      </p:sp>
      <p:graphicFrame>
        <p:nvGraphicFramePr>
          <p:cNvPr id="6" name="Object 5"/>
          <p:cNvGraphicFramePr>
            <a:graphicFrameLocks noChangeAspect="1"/>
          </p:cNvGraphicFramePr>
          <p:nvPr>
            <p:extLst>
              <p:ext uri="{D42A27DB-BD31-4B8C-83A1-F6EECF244321}">
                <p14:modId xmlns:p14="http://schemas.microsoft.com/office/powerpoint/2010/main" val="3564976658"/>
              </p:ext>
            </p:extLst>
          </p:nvPr>
        </p:nvGraphicFramePr>
        <p:xfrm>
          <a:off x="1035843" y="3365714"/>
          <a:ext cx="6386513" cy="795337"/>
        </p:xfrm>
        <a:graphic>
          <a:graphicData uri="http://schemas.openxmlformats.org/presentationml/2006/ole">
            <mc:AlternateContent xmlns:mc="http://schemas.openxmlformats.org/markup-compatibility/2006">
              <mc:Choice xmlns:v="urn:schemas-microsoft-com:vml" Requires="v">
                <p:oleObj spid="_x0000_s32983" name="Equation" r:id="rId3" imgW="5892480" imgH="736560" progId="Equation.DSMT4">
                  <p:embed/>
                </p:oleObj>
              </mc:Choice>
              <mc:Fallback>
                <p:oleObj name="Equation" r:id="rId3" imgW="5892480" imgH="736560" progId="Equation.DSMT4">
                  <p:embed/>
                  <p:pic>
                    <p:nvPicPr>
                      <p:cNvPr id="30" name="Object 29"/>
                      <p:cNvPicPr/>
                      <p:nvPr/>
                    </p:nvPicPr>
                    <p:blipFill>
                      <a:blip r:embed="rId4"/>
                      <a:stretch>
                        <a:fillRect/>
                      </a:stretch>
                    </p:blipFill>
                    <p:spPr>
                      <a:xfrm>
                        <a:off x="1035843" y="3365714"/>
                        <a:ext cx="6386513" cy="795337"/>
                      </a:xfrm>
                      <a:prstGeom prst="rect">
                        <a:avLst/>
                      </a:prstGeom>
                    </p:spPr>
                  </p:pic>
                </p:oleObj>
              </mc:Fallback>
            </mc:AlternateContent>
          </a:graphicData>
        </a:graphic>
      </p:graphicFrame>
      <p:sp>
        <p:nvSpPr>
          <p:cNvPr id="5" name="Content Placeholder 4"/>
          <p:cNvSpPr>
            <a:spLocks noGrp="1"/>
          </p:cNvSpPr>
          <p:nvPr>
            <p:ph idx="14"/>
          </p:nvPr>
        </p:nvSpPr>
        <p:spPr>
          <a:xfrm>
            <a:off x="537260" y="4537340"/>
            <a:ext cx="7383680" cy="1132944"/>
          </a:xfrm>
        </p:spPr>
        <p:txBody>
          <a:bodyPr/>
          <a:lstStyle/>
          <a:p>
            <a:pPr eaLnBrk="1" hangingPunct="1">
              <a:lnSpc>
                <a:spcPct val="90000"/>
              </a:lnSpc>
              <a:buFont typeface="Wingdings" pitchFamily="2" charset="2"/>
              <a:buNone/>
            </a:pPr>
            <a:r>
              <a:rPr lang="en-US" altLang="en-US" sz="2200" b="1" i="1" dirty="0"/>
              <a:t>CF</a:t>
            </a:r>
            <a:r>
              <a:rPr lang="en-US" altLang="en-US" sz="2200" b="1" baseline="-25000" dirty="0"/>
              <a:t>1</a:t>
            </a:r>
            <a:r>
              <a:rPr lang="en-US" altLang="en-US" sz="2200" dirty="0"/>
              <a:t> = </a:t>
            </a:r>
            <a:r>
              <a:rPr lang="el-GR" altLang="en-US" sz="2200" dirty="0" smtClean="0"/>
              <a:t>χρηματοροή την περίοδο </a:t>
            </a:r>
            <a:r>
              <a:rPr lang="en-US" altLang="en-US" sz="2200" b="1" i="1" dirty="0" smtClean="0"/>
              <a:t>t</a:t>
            </a:r>
            <a:r>
              <a:rPr lang="en-US" altLang="en-US" sz="2200" dirty="0" smtClean="0"/>
              <a:t> </a:t>
            </a:r>
            <a:r>
              <a:rPr lang="en-US" altLang="en-US" sz="2200" dirty="0"/>
              <a:t>(</a:t>
            </a:r>
            <a:r>
              <a:rPr lang="en-US" altLang="en-US" sz="2200" b="1" i="1" dirty="0"/>
              <a:t>t</a:t>
            </a:r>
            <a:r>
              <a:rPr lang="en-US" altLang="en-US" sz="2200" i="1" dirty="0"/>
              <a:t> </a:t>
            </a:r>
            <a:r>
              <a:rPr lang="en-US" altLang="en-US" sz="2200" dirty="0"/>
              <a:t>= 1, …, </a:t>
            </a:r>
            <a:r>
              <a:rPr lang="en-US" altLang="en-US" sz="2200" b="1" i="1" dirty="0"/>
              <a:t>n</a:t>
            </a:r>
            <a:r>
              <a:rPr lang="en-US" altLang="en-US" sz="2200" dirty="0"/>
              <a:t>)</a:t>
            </a:r>
          </a:p>
          <a:p>
            <a:pPr eaLnBrk="1" hangingPunct="1">
              <a:lnSpc>
                <a:spcPct val="90000"/>
              </a:lnSpc>
              <a:buFont typeface="Wingdings" pitchFamily="2" charset="2"/>
              <a:buNone/>
            </a:pPr>
            <a:r>
              <a:rPr lang="en-US" altLang="en-US" sz="2200" b="1" dirty="0"/>
              <a:t>~</a:t>
            </a:r>
            <a:r>
              <a:rPr lang="en-US" altLang="en-US" sz="2200" dirty="0"/>
              <a:t> = </a:t>
            </a:r>
            <a:r>
              <a:rPr lang="el-GR" altLang="en-US" sz="2200" dirty="0" smtClean="0"/>
              <a:t>υποδηλώνει ότι η εκτιμηθείσα χρηματοροή είναι αβέβαιη</a:t>
            </a:r>
            <a:endParaRPr lang="en-US" altLang="en-US" sz="2200" dirty="0"/>
          </a:p>
          <a:p>
            <a:pPr eaLnBrk="1" hangingPunct="1">
              <a:lnSpc>
                <a:spcPct val="90000"/>
              </a:lnSpc>
              <a:buFont typeface="Wingdings" pitchFamily="2" charset="2"/>
              <a:buNone/>
            </a:pPr>
            <a:r>
              <a:rPr lang="en-US" altLang="en-US" sz="2200" b="1" i="1" dirty="0"/>
              <a:t>n</a:t>
            </a:r>
            <a:r>
              <a:rPr lang="en-US" altLang="en-US" sz="2200" i="1" dirty="0"/>
              <a:t> </a:t>
            </a:r>
            <a:r>
              <a:rPr lang="en-US" altLang="en-US" sz="2200" dirty="0"/>
              <a:t>= </a:t>
            </a:r>
            <a:r>
              <a:rPr lang="el-GR" altLang="en-US" sz="2200" dirty="0" smtClean="0"/>
              <a:t>αριθμός περιόδων του επενδυτικού ορίζοντα</a:t>
            </a:r>
            <a:endParaRPr lang="en-IN" sz="2200" dirty="0"/>
          </a:p>
        </p:txBody>
      </p:sp>
      <p:sp>
        <p:nvSpPr>
          <p:cNvPr id="4" name="Slide Number Placeholder 3"/>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4</a:t>
            </a:fld>
            <a:endParaRPr lang="en-US" altLang="en-US" dirty="0"/>
          </a:p>
        </p:txBody>
      </p:sp>
      <p:sp>
        <p:nvSpPr>
          <p:cNvPr id="7" name="TextBox 6"/>
          <p:cNvSpPr txBox="1"/>
          <p:nvPr/>
        </p:nvSpPr>
        <p:spPr>
          <a:xfrm>
            <a:off x="1125415" y="3763382"/>
            <a:ext cx="98061" cy="246221"/>
          </a:xfrm>
          <a:prstGeom prst="rect">
            <a:avLst/>
          </a:prstGeom>
          <a:noFill/>
        </p:spPr>
        <p:txBody>
          <a:bodyPr wrap="square" rtlCol="0">
            <a:spAutoFit/>
          </a:bodyPr>
          <a:lstStyle/>
          <a:p>
            <a:r>
              <a:rPr lang="en-US" sz="1000" dirty="0" smtClean="0"/>
              <a:t>0</a:t>
            </a:r>
            <a:endParaRPr lang="el-GR" sz="1000" dirty="0"/>
          </a:p>
        </p:txBody>
      </p:sp>
    </p:spTree>
    <p:extLst>
      <p:ext uri="{BB962C8B-B14F-4D97-AF65-F5344CB8AC3E}">
        <p14:creationId xmlns:p14="http://schemas.microsoft.com/office/powerpoint/2010/main" val="4207665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F563D6FF-3DBB-45A4-8C13-A1EFCC3DB5F7}" type="slidenum">
              <a:rPr lang="en-US" altLang="el-GR" sz="1400">
                <a:solidFill>
                  <a:schemeClr val="accent2"/>
                </a:solidFill>
              </a:rPr>
              <a:pPr>
                <a:spcBef>
                  <a:spcPct val="0"/>
                </a:spcBef>
                <a:buClrTx/>
                <a:buFontTx/>
                <a:buNone/>
              </a:pPr>
              <a:t>40</a:t>
            </a:fld>
            <a:endParaRPr lang="en-US" altLang="el-GR" sz="1400">
              <a:solidFill>
                <a:schemeClr val="accent2"/>
              </a:solidFill>
            </a:endParaRPr>
          </a:p>
        </p:txBody>
      </p:sp>
      <p:sp>
        <p:nvSpPr>
          <p:cNvPr id="109571" name="Rectangle 11"/>
          <p:cNvSpPr>
            <a:spLocks noGrp="1" noChangeArrowheads="1"/>
          </p:cNvSpPr>
          <p:nvPr>
            <p:ph type="body" sz="half" idx="1"/>
          </p:nvPr>
        </p:nvSpPr>
        <p:spPr>
          <a:xfrm>
            <a:off x="0" y="1295400"/>
            <a:ext cx="5486400" cy="5334000"/>
          </a:xfrm>
        </p:spPr>
        <p:txBody>
          <a:bodyPr/>
          <a:lstStyle/>
          <a:p>
            <a:pPr eaLnBrk="1" hangingPunct="1"/>
            <a:r>
              <a:rPr lang="el-GR" altLang="el-GR" sz="1900" smtClean="0"/>
              <a:t>Σε πολλές περιπτώσεις, οι ανησυχίες των επενδυτών για αυξημένους κινδύνους σε ορισμένες περιοχές του πλανήτη οδήγησαν σε σημαντική μετατόπιση της καμπύλης ζήτησης για έντοκα γραμμάτια δημοσίου των ΗΠΑ</a:t>
            </a:r>
            <a:r>
              <a:rPr lang="en-US" altLang="el-GR" sz="1900" smtClean="0">
                <a:ea typeface="ＭＳ Ｐゴシック" panose="020B0600070205080204" pitchFamily="34" charset="-128"/>
              </a:rPr>
              <a:t>.</a:t>
            </a:r>
          </a:p>
          <a:p>
            <a:pPr eaLnBrk="1" hangingPunct="1"/>
            <a:r>
              <a:rPr lang="el-GR" altLang="el-GR" sz="1900" smtClean="0">
                <a:ea typeface="ＭＳ Ｐゴシック" panose="020B0600070205080204" pitchFamily="34" charset="-128"/>
              </a:rPr>
              <a:t>Το</a:t>
            </a:r>
            <a:r>
              <a:rPr lang="en-US" altLang="el-GR" sz="1900" smtClean="0">
                <a:ea typeface="ＭＳ Ｐゴシック" panose="020B0600070205080204" pitchFamily="34" charset="-128"/>
              </a:rPr>
              <a:t>1998, </a:t>
            </a:r>
            <a:r>
              <a:rPr lang="el-GR" altLang="el-GR" sz="1900" smtClean="0">
                <a:ea typeface="ＭＳ Ｐゴシック" panose="020B0600070205080204" pitchFamily="34" charset="-128"/>
              </a:rPr>
              <a:t>η Ρωσία αθέτησε τις υποχρεώσεις της και </a:t>
            </a:r>
            <a:r>
              <a:rPr lang="el-GR" altLang="el-GR" sz="1900" smtClean="0"/>
              <a:t>οι άνθρωποι έχασαν την εμπιστοσύνη τους στο εκδιδόμενο χρέος από όλες τις αναδυόμενες αγορές</a:t>
            </a:r>
            <a:r>
              <a:rPr lang="en-US" altLang="el-GR" sz="1900" smtClean="0">
                <a:ea typeface="ＭＳ Ｐゴシック" panose="020B0600070205080204" pitchFamily="34" charset="-128"/>
              </a:rPr>
              <a:t>.</a:t>
            </a:r>
          </a:p>
          <a:p>
            <a:pPr eaLnBrk="1" hangingPunct="1"/>
            <a:r>
              <a:rPr lang="el-GR" altLang="el-GR" sz="1900" smtClean="0"/>
              <a:t>Επειδή τα ασφαλέστερα περιουσιακά στοιχεία ήταν τα έντοκα γραμμάτια δημοσίου των ΗΠΑ, τα αγόρασαν</a:t>
            </a:r>
            <a:r>
              <a:rPr lang="en-US" altLang="el-GR" sz="1900" smtClean="0"/>
              <a:t>.</a:t>
            </a:r>
          </a:p>
          <a:p>
            <a:pPr eaLnBrk="1" hangingPunct="1"/>
            <a:r>
              <a:rPr lang="el-GR" altLang="el-GR" sz="1900" smtClean="0">
                <a:ea typeface="ＭＳ Ｐゴシック" panose="020B0600070205080204" pitchFamily="34" charset="-128"/>
              </a:rPr>
              <a:t>Η ζήτησή τους και οι τιμές τους αυξήθηκαν</a:t>
            </a:r>
            <a:r>
              <a:rPr lang="en-US" altLang="el-GR" sz="1900" smtClean="0">
                <a:ea typeface="ＭＳ Ｐゴシック" panose="020B0600070205080204" pitchFamily="34" charset="-128"/>
              </a:rPr>
              <a:t>, </a:t>
            </a:r>
            <a:r>
              <a:rPr lang="el-GR" altLang="el-GR" sz="1900" smtClean="0">
                <a:ea typeface="ＭＳ Ｐゴシック" panose="020B0600070205080204" pitchFamily="34" charset="-128"/>
              </a:rPr>
              <a:t>και οι αποδόσεις τους μειώθηκαν</a:t>
            </a:r>
            <a:r>
              <a:rPr lang="en-US" altLang="el-GR" sz="1900" smtClean="0">
                <a:ea typeface="ＭＳ Ｐゴシック" panose="020B0600070205080204" pitchFamily="34" charset="-128"/>
              </a:rPr>
              <a:t>.</a:t>
            </a:r>
          </a:p>
        </p:txBody>
      </p:sp>
      <p:sp>
        <p:nvSpPr>
          <p:cNvPr id="109572" name="Rectangle 33"/>
          <p:cNvSpPr>
            <a:spLocks noGrp="1" noChangeArrowheads="1"/>
          </p:cNvSpPr>
          <p:nvPr>
            <p:ph type="title"/>
          </p:nvPr>
        </p:nvSpPr>
        <p:spPr>
          <a:xfrm>
            <a:off x="457200" y="20638"/>
            <a:ext cx="8229600" cy="1143000"/>
          </a:xfrm>
        </p:spPr>
        <p:txBody>
          <a:bodyPr/>
          <a:lstStyle/>
          <a:p>
            <a:pPr eaLnBrk="1" hangingPunct="1"/>
            <a:r>
              <a:rPr lang="el-GR" altLang="el-GR" sz="3000" smtClean="0"/>
              <a:t>Εφαρμόζοντας την Έννοια</a:t>
            </a:r>
            <a:br>
              <a:rPr lang="el-GR" altLang="el-GR" sz="3000" smtClean="0"/>
            </a:br>
            <a:r>
              <a:rPr lang="el-GR" altLang="el-GR" sz="3000" smtClean="0"/>
              <a:t>Όταν η Ρωσία αθέτησε τις Υποχρεώσεις της</a:t>
            </a:r>
          </a:p>
        </p:txBody>
      </p:sp>
      <p:pic>
        <p:nvPicPr>
          <p:cNvPr id="109573" name="Picture 6" descr="s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32766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406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E78229A4-BCA9-4CC0-BE48-3DAF96849888}" type="slidenum">
              <a:rPr lang="en-US" altLang="el-GR" sz="1400">
                <a:solidFill>
                  <a:schemeClr val="accent2"/>
                </a:solidFill>
              </a:rPr>
              <a:pPr>
                <a:spcBef>
                  <a:spcPct val="0"/>
                </a:spcBef>
                <a:buClrTx/>
                <a:buFontTx/>
                <a:buNone/>
              </a:pPr>
              <a:t>41</a:t>
            </a:fld>
            <a:endParaRPr lang="en-US" altLang="el-GR" sz="1400">
              <a:solidFill>
                <a:schemeClr val="accent2"/>
              </a:solidFill>
            </a:endParaRPr>
          </a:p>
        </p:txBody>
      </p:sp>
      <p:sp>
        <p:nvSpPr>
          <p:cNvPr id="111619" name="Rectangle 2"/>
          <p:cNvSpPr>
            <a:spLocks noGrp="1" noChangeArrowheads="1"/>
          </p:cNvSpPr>
          <p:nvPr>
            <p:ph type="title"/>
          </p:nvPr>
        </p:nvSpPr>
        <p:spPr>
          <a:xfrm>
            <a:off x="304800" y="0"/>
            <a:ext cx="8229600" cy="1143000"/>
          </a:xfrm>
        </p:spPr>
        <p:txBody>
          <a:bodyPr/>
          <a:lstStyle/>
          <a:p>
            <a:pPr eaLnBrk="1" hangingPunct="1"/>
            <a:r>
              <a:rPr lang="el-GR" altLang="el-GR" sz="3800" smtClean="0"/>
              <a:t>Γιατί τα ομόλογα ενέχουν Κίνδυνο;</a:t>
            </a:r>
            <a:endParaRPr lang="en-US" altLang="el-GR" sz="3800" smtClean="0">
              <a:ea typeface="ＭＳ Ｐゴシック" panose="020B0600070205080204" pitchFamily="34" charset="-128"/>
            </a:endParaRPr>
          </a:p>
        </p:txBody>
      </p:sp>
      <p:sp>
        <p:nvSpPr>
          <p:cNvPr id="111620" name="Rectangle 4"/>
          <p:cNvSpPr>
            <a:spLocks noGrp="1" noChangeArrowheads="1"/>
          </p:cNvSpPr>
          <p:nvPr>
            <p:ph type="body" idx="1"/>
          </p:nvPr>
        </p:nvSpPr>
        <p:spPr>
          <a:xfrm>
            <a:off x="304800" y="1447800"/>
            <a:ext cx="8458200" cy="5486400"/>
          </a:xfrm>
        </p:spPr>
        <p:txBody>
          <a:bodyPr/>
          <a:lstStyle/>
          <a:p>
            <a:pPr marL="533400" indent="-533400" eaLnBrk="1" hangingPunct="1">
              <a:buFontTx/>
              <a:buNone/>
            </a:pPr>
            <a:r>
              <a:rPr lang="el-GR" altLang="el-GR" sz="2600" smtClean="0"/>
              <a:t>	Οι ομολογιούχοι αντιμετωπίζουν τρεις βασικούς κινδύνους</a:t>
            </a:r>
            <a:r>
              <a:rPr lang="en-US" altLang="el-GR" sz="2600" smtClean="0">
                <a:ea typeface="ＭＳ Ｐゴシック" panose="020B0600070205080204" pitchFamily="34" charset="-128"/>
              </a:rPr>
              <a:t>.</a:t>
            </a:r>
          </a:p>
          <a:p>
            <a:pPr marL="533400" indent="-533400" eaLnBrk="1" hangingPunct="1">
              <a:buFontTx/>
              <a:buAutoNum type="arabicPeriod"/>
            </a:pPr>
            <a:r>
              <a:rPr lang="el-GR" altLang="el-GR" sz="2600" smtClean="0"/>
              <a:t>Ο </a:t>
            </a:r>
            <a:r>
              <a:rPr lang="el-GR" altLang="el-GR" sz="2600" smtClean="0">
                <a:solidFill>
                  <a:srgbClr val="FF0000"/>
                </a:solidFill>
              </a:rPr>
              <a:t>κίνδυνος αθέτησης </a:t>
            </a:r>
            <a:r>
              <a:rPr lang="el-GR" altLang="el-GR" sz="2600" smtClean="0"/>
              <a:t>είναι η πιθανότητα ότι ο εκδότης ομολόγου μπορεί να αποτύχει να κάνει τις υποσχεθείσες πληρωμές</a:t>
            </a:r>
            <a:r>
              <a:rPr lang="en-US" altLang="el-GR" sz="2600" smtClean="0">
                <a:ea typeface="ＭＳ Ｐゴシック" panose="020B0600070205080204" pitchFamily="34" charset="-128"/>
              </a:rPr>
              <a:t>.</a:t>
            </a:r>
          </a:p>
          <a:p>
            <a:pPr marL="533400" indent="-533400" eaLnBrk="1" hangingPunct="1">
              <a:buFontTx/>
              <a:buAutoNum type="arabicPeriod"/>
            </a:pPr>
            <a:r>
              <a:rPr lang="el-GR" altLang="el-GR" sz="2600" smtClean="0"/>
              <a:t>Ο </a:t>
            </a:r>
            <a:r>
              <a:rPr lang="el-GR" altLang="el-GR" sz="2600" smtClean="0">
                <a:solidFill>
                  <a:srgbClr val="FF0000"/>
                </a:solidFill>
              </a:rPr>
              <a:t>πληθωριστικός κίνδυνος </a:t>
            </a:r>
            <a:r>
              <a:rPr lang="el-GR" altLang="el-GR" sz="2600" smtClean="0"/>
              <a:t>σημαίνει ότι ένας επενδυτής δεν μπορεί να είναι σίγουρος ποια θα είναι η πραγματική αξία των πληρωμών</a:t>
            </a:r>
            <a:r>
              <a:rPr lang="en-US" altLang="el-GR" sz="2600" smtClean="0">
                <a:ea typeface="ＭＳ Ｐゴシック" panose="020B0600070205080204" pitchFamily="34" charset="-128"/>
              </a:rPr>
              <a:t>.</a:t>
            </a:r>
          </a:p>
          <a:p>
            <a:pPr marL="533400" indent="-533400" eaLnBrk="1" hangingPunct="1">
              <a:buFontTx/>
              <a:buAutoNum type="arabicPeriod"/>
            </a:pPr>
            <a:r>
              <a:rPr lang="el-GR" altLang="el-GR" sz="2600" smtClean="0">
                <a:ea typeface="ＭＳ Ｐゴシック" panose="020B0600070205080204" pitchFamily="34" charset="-128"/>
              </a:rPr>
              <a:t>Ο </a:t>
            </a:r>
            <a:r>
              <a:rPr lang="el-GR" altLang="el-GR" sz="2600" smtClean="0">
                <a:solidFill>
                  <a:srgbClr val="FF0000"/>
                </a:solidFill>
              </a:rPr>
              <a:t>κίνδυνος επιτοκίου </a:t>
            </a:r>
            <a:r>
              <a:rPr lang="el-GR" altLang="el-GR" sz="2600" smtClean="0"/>
              <a:t>προκύπτει από τον επενδυτικό ορίζοντα ενός ομολογιούχου, ο οποίος μπορεί να είναι μικρότερος από τη λήξη του ομολόγου</a:t>
            </a:r>
            <a:r>
              <a:rPr lang="en-US" altLang="el-GR" sz="2600" smtClean="0">
                <a:ea typeface="ＭＳ Ｐゴシック" panose="020B0600070205080204" pitchFamily="34" charset="-128"/>
              </a:rPr>
              <a:t>.</a:t>
            </a:r>
          </a:p>
        </p:txBody>
      </p:sp>
    </p:spTree>
    <p:extLst>
      <p:ext uri="{BB962C8B-B14F-4D97-AF65-F5344CB8AC3E}">
        <p14:creationId xmlns:p14="http://schemas.microsoft.com/office/powerpoint/2010/main" val="4055185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 Τίτλος"/>
          <p:cNvSpPr>
            <a:spLocks noGrp="1"/>
          </p:cNvSpPr>
          <p:nvPr>
            <p:ph type="title"/>
          </p:nvPr>
        </p:nvSpPr>
        <p:spPr>
          <a:xfrm>
            <a:off x="152400" y="0"/>
            <a:ext cx="8229600" cy="1143000"/>
          </a:xfrm>
        </p:spPr>
        <p:txBody>
          <a:bodyPr/>
          <a:lstStyle/>
          <a:p>
            <a:pPr eaLnBrk="1" hangingPunct="1"/>
            <a:r>
              <a:rPr lang="el-GR" altLang="el-GR" sz="3800" smtClean="0"/>
              <a:t>Γιατί τα ομόλογα ενέχουν Κίνδυνο;</a:t>
            </a:r>
          </a:p>
        </p:txBody>
      </p:sp>
      <p:sp>
        <p:nvSpPr>
          <p:cNvPr id="113667"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1-</a:t>
            </a:r>
            <a:fld id="{655447D4-E6E6-4135-8B35-13DE029B22FE}" type="slidenum">
              <a:rPr lang="en-US" altLang="el-GR" sz="1400">
                <a:solidFill>
                  <a:schemeClr val="accent2"/>
                </a:solidFill>
              </a:rPr>
              <a:pPr>
                <a:spcBef>
                  <a:spcPct val="0"/>
                </a:spcBef>
                <a:buClrTx/>
                <a:buFontTx/>
                <a:buNone/>
              </a:pPr>
              <a:t>42</a:t>
            </a:fld>
            <a:endParaRPr lang="en-US" altLang="el-GR" sz="1400">
              <a:solidFill>
                <a:schemeClr val="accent2"/>
              </a:solidFill>
            </a:endParaRPr>
          </a:p>
        </p:txBody>
      </p:sp>
      <p:pic>
        <p:nvPicPr>
          <p:cNvPr id="113668" name="Picture 5" descr="p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6106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551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27D0963F-5DF2-43DC-9F12-0151697358C9}" type="slidenum">
              <a:rPr lang="en-US" altLang="el-GR" sz="1400">
                <a:solidFill>
                  <a:schemeClr val="accent2"/>
                </a:solidFill>
              </a:rPr>
              <a:pPr>
                <a:spcBef>
                  <a:spcPct val="0"/>
                </a:spcBef>
                <a:buClrTx/>
                <a:buFontTx/>
                <a:buNone/>
              </a:pPr>
              <a:t>43</a:t>
            </a:fld>
            <a:endParaRPr lang="en-US" altLang="el-GR" sz="1400">
              <a:solidFill>
                <a:schemeClr val="accent2"/>
              </a:solidFill>
            </a:endParaRPr>
          </a:p>
        </p:txBody>
      </p:sp>
      <p:sp>
        <p:nvSpPr>
          <p:cNvPr id="114691" name="Rectangle 2"/>
          <p:cNvSpPr>
            <a:spLocks noGrp="1" noChangeArrowheads="1"/>
          </p:cNvSpPr>
          <p:nvPr>
            <p:ph type="title"/>
          </p:nvPr>
        </p:nvSpPr>
        <p:spPr>
          <a:xfrm>
            <a:off x="304800" y="0"/>
            <a:ext cx="8229600" cy="1143000"/>
          </a:xfrm>
        </p:spPr>
        <p:txBody>
          <a:bodyPr/>
          <a:lstStyle/>
          <a:p>
            <a:pPr eaLnBrk="1" hangingPunct="1"/>
            <a:r>
              <a:rPr lang="el-GR" altLang="el-GR" sz="3800" smtClean="0"/>
              <a:t>Γιατί τα ομόλογα ενέχουν Κίνδυνο;</a:t>
            </a:r>
            <a:endParaRPr lang="en-US" altLang="el-GR" sz="3800" smtClean="0">
              <a:ea typeface="ＭＳ Ｐゴシック" panose="020B0600070205080204" pitchFamily="34" charset="-128"/>
            </a:endParaRPr>
          </a:p>
        </p:txBody>
      </p:sp>
      <p:sp>
        <p:nvSpPr>
          <p:cNvPr id="114692" name="Rectangle 3"/>
          <p:cNvSpPr>
            <a:spLocks noGrp="1" noChangeArrowheads="1"/>
          </p:cNvSpPr>
          <p:nvPr>
            <p:ph type="body" idx="1"/>
          </p:nvPr>
        </p:nvSpPr>
        <p:spPr>
          <a:xfrm>
            <a:off x="457200" y="1411288"/>
            <a:ext cx="8229600" cy="5522912"/>
          </a:xfrm>
        </p:spPr>
        <p:txBody>
          <a:bodyPr/>
          <a:lstStyle/>
          <a:p>
            <a:pPr eaLnBrk="1" hangingPunct="1"/>
            <a:r>
              <a:rPr lang="el-GR" altLang="el-GR" sz="2700" dirty="0" smtClean="0">
                <a:ea typeface="ＭＳ Ｐゴシック" panose="020B0600070205080204" pitchFamily="34" charset="-128"/>
              </a:rPr>
              <a:t>Ο </a:t>
            </a:r>
            <a:r>
              <a:rPr lang="el-GR" altLang="el-GR" sz="2700" dirty="0" smtClean="0"/>
              <a:t>κίνδυνος προέρχεται από το γεγονός ότι </a:t>
            </a:r>
            <a:r>
              <a:rPr lang="el-GR" altLang="el-GR" sz="2700" dirty="0" smtClean="0"/>
              <a:t>σε </a:t>
            </a:r>
            <a:r>
              <a:rPr lang="el-GR" altLang="el-GR" sz="2700" dirty="0" smtClean="0"/>
              <a:t>μία </a:t>
            </a:r>
            <a:r>
              <a:rPr lang="el-GR" altLang="el-GR" sz="2700" dirty="0" smtClean="0"/>
              <a:t>επένδυση </a:t>
            </a:r>
            <a:r>
              <a:rPr lang="el-GR" altLang="el-GR" sz="2700" dirty="0" smtClean="0"/>
              <a:t>υπάρχει αβεβαιότητα ως προς τα </a:t>
            </a:r>
            <a:r>
              <a:rPr lang="el-GR" altLang="el-GR" sz="2700" dirty="0" smtClean="0"/>
              <a:t>έσοδα </a:t>
            </a:r>
            <a:r>
              <a:rPr lang="el-GR" altLang="el-GR" sz="2700" dirty="0" smtClean="0"/>
              <a:t>αλλά </a:t>
            </a:r>
            <a:r>
              <a:rPr lang="el-GR" altLang="el-GR" sz="2700" dirty="0" smtClean="0"/>
              <a:t>και το κόστος </a:t>
            </a:r>
            <a:r>
              <a:rPr lang="el-GR" altLang="el-GR" sz="2700" dirty="0" err="1" smtClean="0"/>
              <a:t>αναχρηματοδότησης</a:t>
            </a:r>
            <a:r>
              <a:rPr lang="el-GR" altLang="el-GR" sz="2700" dirty="0" smtClean="0"/>
              <a:t> της </a:t>
            </a:r>
            <a:r>
              <a:rPr lang="el-GR" altLang="el-GR" sz="2700" dirty="0" smtClean="0"/>
              <a:t>κατά </a:t>
            </a:r>
            <a:r>
              <a:rPr lang="el-GR" altLang="el-GR" sz="2700" dirty="0" smtClean="0"/>
              <a:t>τη διάρκεια του χρονικού ορίζοντα που </a:t>
            </a:r>
            <a:r>
              <a:rPr lang="el-GR" altLang="el-GR" sz="2700" dirty="0" err="1" smtClean="0"/>
              <a:t>διακρατείται</a:t>
            </a:r>
            <a:r>
              <a:rPr lang="en-US" altLang="el-GR" sz="2700" dirty="0" smtClean="0">
                <a:ea typeface="ＭＳ Ｐゴシック" panose="020B0600070205080204" pitchFamily="34" charset="-128"/>
              </a:rPr>
              <a:t>.</a:t>
            </a:r>
          </a:p>
          <a:p>
            <a:pPr eaLnBrk="1" hangingPunct="1"/>
            <a:r>
              <a:rPr lang="el-GR" altLang="el-GR" sz="2700" dirty="0" smtClean="0"/>
              <a:t>Έτσι, κοιτάζοντας τον κίνδυνο που αντιμετωπίζει ένας ομολογιούχος, πρέπει να ρωτήσουμε ποια είναι τα πιθανά έσοδα </a:t>
            </a:r>
            <a:r>
              <a:rPr lang="el-GR" altLang="el-GR" sz="2700" dirty="0" smtClean="0"/>
              <a:t>και το κόστος </a:t>
            </a:r>
            <a:r>
              <a:rPr lang="el-GR" altLang="el-GR" sz="2700" dirty="0" err="1" smtClean="0"/>
              <a:t>αναχρηματοδότησης</a:t>
            </a:r>
            <a:r>
              <a:rPr lang="el-GR" altLang="el-GR" sz="2700" dirty="0" smtClean="0"/>
              <a:t> καθώς και </a:t>
            </a:r>
            <a:r>
              <a:rPr lang="el-GR" altLang="el-GR" sz="2700" dirty="0" smtClean="0"/>
              <a:t>πόσο πιθανό είναι αυτά να προκύψουν</a:t>
            </a:r>
            <a:r>
              <a:rPr lang="en-US" altLang="el-GR" sz="2700" dirty="0" smtClean="0">
                <a:ea typeface="ＭＳ Ｐゴシック" panose="020B0600070205080204" pitchFamily="34" charset="-128"/>
              </a:rPr>
              <a:t>.</a:t>
            </a:r>
          </a:p>
          <a:p>
            <a:pPr eaLnBrk="1" hangingPunct="1"/>
            <a:r>
              <a:rPr lang="el-GR" altLang="el-GR" sz="2700" dirty="0" smtClean="0"/>
              <a:t>Καθώς το κάνουμε, θα πρέπει να εξετάσουμε τις επιπτώσεις του κινδύνου στην απόδοση του ομολόγου σε σχέση με το επιτόκιο μηδενικού κινδύνου</a:t>
            </a:r>
            <a:r>
              <a:rPr lang="en-US" altLang="el-GR" sz="2700" dirty="0" smtClean="0">
                <a:ea typeface="ＭＳ Ｐゴシック" panose="020B0600070205080204" pitchFamily="34" charset="-128"/>
              </a:rPr>
              <a:t>.</a:t>
            </a:r>
          </a:p>
        </p:txBody>
      </p:sp>
    </p:spTree>
    <p:extLst>
      <p:ext uri="{BB962C8B-B14F-4D97-AF65-F5344CB8AC3E}">
        <p14:creationId xmlns:p14="http://schemas.microsoft.com/office/powerpoint/2010/main" val="967228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FEA2ADA8-6797-42EB-A5D4-927AE2DD84A2}" type="slidenum">
              <a:rPr lang="en-US" altLang="el-GR" sz="1400">
                <a:solidFill>
                  <a:schemeClr val="accent2"/>
                </a:solidFill>
              </a:rPr>
              <a:pPr>
                <a:spcBef>
                  <a:spcPct val="0"/>
                </a:spcBef>
                <a:buClrTx/>
                <a:buFontTx/>
                <a:buNone/>
              </a:pPr>
              <a:t>44</a:t>
            </a:fld>
            <a:endParaRPr lang="en-US" altLang="el-GR" sz="1400">
              <a:solidFill>
                <a:schemeClr val="accent2"/>
              </a:solidFill>
            </a:endParaRPr>
          </a:p>
        </p:txBody>
      </p:sp>
      <p:sp>
        <p:nvSpPr>
          <p:cNvPr id="116739" name="Rectangle 2"/>
          <p:cNvSpPr>
            <a:spLocks noGrp="1" noChangeArrowheads="1"/>
          </p:cNvSpPr>
          <p:nvPr>
            <p:ph type="title"/>
          </p:nvPr>
        </p:nvSpPr>
        <p:spPr/>
        <p:txBody>
          <a:bodyPr/>
          <a:lstStyle/>
          <a:p>
            <a:pPr eaLnBrk="1" hangingPunct="1"/>
            <a:r>
              <a:rPr lang="el-GR" altLang="el-GR" sz="4000" smtClean="0"/>
              <a:t>Κίνδυνος Αθέτησης</a:t>
            </a:r>
          </a:p>
        </p:txBody>
      </p:sp>
      <p:sp>
        <p:nvSpPr>
          <p:cNvPr id="116740" name="Rectangle 3"/>
          <p:cNvSpPr>
            <a:spLocks noGrp="1" noChangeArrowheads="1"/>
          </p:cNvSpPr>
          <p:nvPr>
            <p:ph type="body" idx="1"/>
          </p:nvPr>
        </p:nvSpPr>
        <p:spPr>
          <a:xfrm>
            <a:off x="304800" y="1371600"/>
            <a:ext cx="8229600" cy="5257800"/>
          </a:xfrm>
        </p:spPr>
        <p:txBody>
          <a:bodyPr/>
          <a:lstStyle/>
          <a:p>
            <a:pPr eaLnBrk="1" hangingPunct="1"/>
            <a:r>
              <a:rPr lang="el-GR" altLang="el-GR" sz="2500" smtClean="0"/>
              <a:t>Ενώ συνήθως αγνοούμε τον κίνδυνο αθέτησης όταν σκεφτόμαστε για έντοκα γραμμάτια δημοσίου των ΗΠΑ, δεν μπορούμε να τον αγνοήσουμε όταν συζητάμε για ομόλογα που εκδίδονται από πολλές άλλες κυβερνήσεις ή από ιδιωτικές εταιρείες</a:t>
            </a:r>
            <a:r>
              <a:rPr lang="en-US" altLang="el-GR" sz="2500" smtClean="0">
                <a:ea typeface="ＭＳ Ｐゴシック" panose="020B0600070205080204" pitchFamily="34" charset="-128"/>
              </a:rPr>
              <a:t>.</a:t>
            </a:r>
          </a:p>
          <a:p>
            <a:pPr eaLnBrk="1" hangingPunct="1"/>
            <a:r>
              <a:rPr lang="el-GR" altLang="el-GR" sz="2500" smtClean="0"/>
              <a:t>Όταν οι εταιρείες ή οι κυβερνήσεις αποτυγχάνουν να εκπληρώσουν τις πληρωμές τους, τι συμβαίνει στην τιμή των ομολόγων τους; Ας δούμε ένα παράδειγμα</a:t>
            </a:r>
            <a:r>
              <a:rPr lang="en-US" altLang="el-GR" sz="2500" smtClean="0">
                <a:ea typeface="ＭＳ Ｐゴシック" panose="020B0600070205080204" pitchFamily="34" charset="-128"/>
              </a:rPr>
              <a:t>.</a:t>
            </a:r>
          </a:p>
          <a:p>
            <a:pPr eaLnBrk="1" hangingPunct="1"/>
            <a:r>
              <a:rPr lang="el-GR" altLang="el-GR" sz="2500" smtClean="0">
                <a:ea typeface="ＭＳ Ｐゴシック" panose="020B0600070205080204" pitchFamily="34" charset="-128"/>
              </a:rPr>
              <a:t>Υποθέστε </a:t>
            </a:r>
            <a:r>
              <a:rPr lang="el-GR" altLang="el-GR" sz="2500" smtClean="0"/>
              <a:t>ότι το ετήσιο επιτόκιο μηδενικού κινδύνου είναι 5 τοις εκατό</a:t>
            </a:r>
            <a:r>
              <a:rPr lang="en-US" altLang="el-GR" sz="2500" smtClean="0">
                <a:ea typeface="ＭＳ Ｐゴシック" panose="020B0600070205080204" pitchFamily="34" charset="-128"/>
              </a:rPr>
              <a:t>.</a:t>
            </a:r>
          </a:p>
          <a:p>
            <a:pPr eaLnBrk="1" hangingPunct="1"/>
            <a:r>
              <a:rPr lang="el-GR" altLang="el-GR" sz="2500" smtClean="0">
                <a:ea typeface="ＭＳ Ｐゴシック" panose="020B0600070205080204" pitchFamily="34" charset="-128"/>
              </a:rPr>
              <a:t>Μία εταιρεία </a:t>
            </a:r>
            <a:r>
              <a:rPr lang="el-GR" altLang="el-GR" sz="2500" smtClean="0"/>
              <a:t>έχει εκδώσει ένα ετήσιο ομόλογο κουπόνι με ονομαστική αξία $100</a:t>
            </a:r>
            <a:r>
              <a:rPr lang="en-US" altLang="el-GR" sz="2500" smtClean="0">
                <a:ea typeface="ＭＳ Ｐゴシック" panose="020B0600070205080204" pitchFamily="34" charset="-128"/>
              </a:rPr>
              <a:t>.</a:t>
            </a:r>
          </a:p>
        </p:txBody>
      </p:sp>
    </p:spTree>
    <p:extLst>
      <p:ext uri="{BB962C8B-B14F-4D97-AF65-F5344CB8AC3E}">
        <p14:creationId xmlns:p14="http://schemas.microsoft.com/office/powerpoint/2010/main" val="2264127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5D8A81EF-189A-439D-87AE-6598637D78BD}" type="slidenum">
              <a:rPr lang="en-US" altLang="el-GR" sz="1400">
                <a:solidFill>
                  <a:schemeClr val="accent2"/>
                </a:solidFill>
              </a:rPr>
              <a:pPr>
                <a:spcBef>
                  <a:spcPct val="0"/>
                </a:spcBef>
                <a:buClrTx/>
                <a:buFontTx/>
                <a:buNone/>
              </a:pPr>
              <a:t>45</a:t>
            </a:fld>
            <a:endParaRPr lang="en-US" altLang="el-GR" sz="1400">
              <a:solidFill>
                <a:schemeClr val="accent2"/>
              </a:solidFill>
            </a:endParaRPr>
          </a:p>
        </p:txBody>
      </p:sp>
      <p:sp>
        <p:nvSpPr>
          <p:cNvPr id="118787" name="Rectangle 2"/>
          <p:cNvSpPr>
            <a:spLocks noGrp="1" noChangeArrowheads="1"/>
          </p:cNvSpPr>
          <p:nvPr>
            <p:ph type="title"/>
          </p:nvPr>
        </p:nvSpPr>
        <p:spPr>
          <a:xfrm>
            <a:off x="457200" y="122238"/>
            <a:ext cx="7543800" cy="854507"/>
          </a:xfrm>
        </p:spPr>
        <p:txBody>
          <a:bodyPr/>
          <a:lstStyle/>
          <a:p>
            <a:pPr eaLnBrk="1" hangingPunct="1"/>
            <a:r>
              <a:rPr lang="el-GR" altLang="el-GR" sz="4000" dirty="0" smtClean="0"/>
              <a:t>Κίνδυνος Αθέτησης</a:t>
            </a:r>
          </a:p>
        </p:txBody>
      </p:sp>
      <p:sp>
        <p:nvSpPr>
          <p:cNvPr id="118788" name="Rectangle 3"/>
          <p:cNvSpPr>
            <a:spLocks noGrp="1" noChangeArrowheads="1"/>
          </p:cNvSpPr>
          <p:nvPr>
            <p:ph type="body" idx="1"/>
          </p:nvPr>
        </p:nvSpPr>
        <p:spPr>
          <a:xfrm>
            <a:off x="0" y="1219200"/>
            <a:ext cx="9144000" cy="5334000"/>
          </a:xfrm>
        </p:spPr>
        <p:txBody>
          <a:bodyPr/>
          <a:lstStyle/>
          <a:p>
            <a:pPr eaLnBrk="1" hangingPunct="1"/>
            <a:r>
              <a:rPr lang="el-GR" altLang="el-GR" sz="2200" dirty="0" smtClean="0">
                <a:ea typeface="ＭＳ Ｐゴシック" panose="020B0600070205080204" pitchFamily="34" charset="-128"/>
              </a:rPr>
              <a:t>Εάν αυτό το ομόλογο </a:t>
            </a:r>
            <a:r>
              <a:rPr lang="el-GR" altLang="el-GR" sz="2200" dirty="0" smtClean="0"/>
              <a:t>ήταν μηδενικού κινδύνου, η τιμή του θα υπολογίζονταν ως την παρούσα αξία της πληρωμής των $105</a:t>
            </a:r>
            <a:r>
              <a:rPr lang="en-US" altLang="el-GR" sz="2200" dirty="0" smtClean="0">
                <a:ea typeface="ＭＳ Ｐゴシック" panose="020B0600070205080204" pitchFamily="34" charset="-128"/>
              </a:rPr>
              <a:t>.</a:t>
            </a:r>
          </a:p>
          <a:p>
            <a:pPr lvl="1" eaLnBrk="1" hangingPunct="1">
              <a:buFontTx/>
              <a:buNone/>
            </a:pPr>
            <a:r>
              <a:rPr lang="el-GR" altLang="el-GR" sz="2200" dirty="0" smtClean="0"/>
              <a:t>Τιμή Ομολόγου μηδενικού κινδύνου </a:t>
            </a:r>
            <a:r>
              <a:rPr lang="en-US" altLang="el-GR" sz="2200" dirty="0" smtClean="0">
                <a:ea typeface="ＭＳ Ｐゴシック" panose="020B0600070205080204" pitchFamily="34" charset="-128"/>
              </a:rPr>
              <a:t>= ($100 + $5)</a:t>
            </a:r>
            <a:r>
              <a:rPr lang="el-GR" altLang="el-GR" sz="2200" dirty="0" smtClean="0">
                <a:ea typeface="ＭＳ Ｐゴシック" panose="020B0600070205080204" pitchFamily="34" charset="-128"/>
              </a:rPr>
              <a:t> </a:t>
            </a:r>
            <a:r>
              <a:rPr lang="en-US" altLang="el-GR" sz="2200" dirty="0" smtClean="0">
                <a:ea typeface="ＭＳ Ｐゴシック" panose="020B0600070205080204" pitchFamily="34" charset="-128"/>
              </a:rPr>
              <a:t>/$1.05 = $100</a:t>
            </a:r>
          </a:p>
          <a:p>
            <a:pPr eaLnBrk="1" hangingPunct="1"/>
            <a:r>
              <a:rPr lang="el-GR" altLang="el-GR" sz="2200" dirty="0" smtClean="0"/>
              <a:t>Ας υποθέσουμε ότι υπάρχει μία  πιθανότητα 10% να χρεοκοπήσει η εταιρεία πριν καταβάλλει στους ομολογιούχους τα 105 δολάρια τους</a:t>
            </a:r>
            <a:r>
              <a:rPr lang="el-GR" altLang="el-GR" sz="2200" dirty="0" smtClean="0">
                <a:ea typeface="ＭＳ Ｐゴシック" panose="020B0600070205080204" pitchFamily="34" charset="-128"/>
              </a:rPr>
              <a:t>.</a:t>
            </a:r>
          </a:p>
          <a:p>
            <a:pPr eaLnBrk="1" hangingPunct="1"/>
            <a:r>
              <a:rPr lang="el-GR" altLang="el-GR" sz="2200" dirty="0" smtClean="0"/>
              <a:t>Θα υποθέσουμε ότι στην περίπτωση της αθέτησης, οι ομολογιούχοι δεν παίρνουν τίποτα</a:t>
            </a:r>
            <a:endParaRPr lang="en-US" altLang="el-GR" sz="2200" dirty="0" smtClean="0">
              <a:ea typeface="ＭＳ Ｐゴシック" panose="020B0600070205080204" pitchFamily="34" charset="-128"/>
            </a:endParaRPr>
          </a:p>
          <a:p>
            <a:pPr lvl="1" eaLnBrk="1" hangingPunct="1"/>
            <a:r>
              <a:rPr lang="el-GR" altLang="el-GR" sz="2200" dirty="0" smtClean="0">
                <a:ea typeface="ＭＳ Ｐゴシック" panose="020B0600070205080204" pitchFamily="34" charset="-128"/>
              </a:rPr>
              <a:t>Υπάρχουν δύο πιθανά έσοδα είτε </a:t>
            </a:r>
            <a:r>
              <a:rPr lang="en-US" altLang="el-GR" sz="2200" dirty="0" smtClean="0">
                <a:ea typeface="ＭＳ Ｐゴシック" panose="020B0600070205080204" pitchFamily="34" charset="-128"/>
              </a:rPr>
              <a:t>$105 </a:t>
            </a:r>
            <a:r>
              <a:rPr lang="el-GR" altLang="el-GR" sz="2200" dirty="0" smtClean="0">
                <a:ea typeface="ＭＳ Ｐゴシック" panose="020B0600070205080204" pitchFamily="34" charset="-128"/>
              </a:rPr>
              <a:t>είτε</a:t>
            </a:r>
            <a:r>
              <a:rPr lang="en-US" altLang="el-GR" sz="2200" dirty="0" smtClean="0">
                <a:ea typeface="ＭＳ Ｐゴシック" panose="020B0600070205080204" pitchFamily="34" charset="-128"/>
              </a:rPr>
              <a:t> $0.</a:t>
            </a:r>
          </a:p>
          <a:p>
            <a:pPr lvl="1" eaLnBrk="1" hangingPunct="1"/>
            <a:r>
              <a:rPr lang="el-GR" altLang="el-GR" sz="2200" dirty="0" smtClean="0">
                <a:ea typeface="ＭＳ Ｐゴシック" panose="020B0600070205080204" pitchFamily="34" charset="-128"/>
              </a:rPr>
              <a:t>Η </a:t>
            </a:r>
            <a:r>
              <a:rPr lang="el-GR" altLang="el-GR" sz="2200" dirty="0" smtClean="0"/>
              <a:t>αναμενόμενη τιμή της πληρωμής αυτού του ομολόγου  ισούται με </a:t>
            </a:r>
            <a:r>
              <a:rPr lang="en-US" altLang="el-GR" sz="2200" dirty="0" smtClean="0">
                <a:ea typeface="ＭＳ Ｐゴシック" panose="020B0600070205080204" pitchFamily="34" charset="-128"/>
              </a:rPr>
              <a:t>$</a:t>
            </a:r>
            <a:r>
              <a:rPr lang="en-US" altLang="el-GR" sz="2200" dirty="0" smtClean="0">
                <a:ea typeface="ＭＳ Ｐゴシック" panose="020B0600070205080204" pitchFamily="34" charset="-128"/>
              </a:rPr>
              <a:t>94.50</a:t>
            </a:r>
            <a:r>
              <a:rPr lang="el-GR" altLang="el-GR" sz="2200" dirty="0" smtClean="0">
                <a:ea typeface="ＭＳ Ｐゴシック" panose="020B0600070205080204" pitchFamily="34" charset="-128"/>
              </a:rPr>
              <a:t> (=0,9*105+0,1*0)</a:t>
            </a:r>
            <a:endParaRPr lang="en-US" altLang="el-GR" sz="2200" dirty="0" smtClean="0">
              <a:ea typeface="ＭＳ Ｐゴシック" panose="020B0600070205080204" pitchFamily="34" charset="-128"/>
            </a:endParaRPr>
          </a:p>
          <a:p>
            <a:pPr lvl="1" eaLnBrk="1" hangingPunct="1">
              <a:buFontTx/>
              <a:buNone/>
            </a:pPr>
            <a:r>
              <a:rPr lang="el-GR" altLang="el-GR" sz="2200" dirty="0" smtClean="0"/>
              <a:t>Αναμενόμενη παρούσα αξία της πληρωμής του ομολόγου της εταιρείας</a:t>
            </a:r>
            <a:r>
              <a:rPr lang="en-US" altLang="el-GR" sz="2200" dirty="0" smtClean="0">
                <a:ea typeface="ＭＳ Ｐゴシック" panose="020B0600070205080204" pitchFamily="34" charset="-128"/>
              </a:rPr>
              <a:t>= $94.50/1.05 = $90</a:t>
            </a:r>
          </a:p>
        </p:txBody>
      </p:sp>
    </p:spTree>
    <p:extLst>
      <p:ext uri="{BB962C8B-B14F-4D97-AF65-F5344CB8AC3E}">
        <p14:creationId xmlns:p14="http://schemas.microsoft.com/office/powerpoint/2010/main" val="1143454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 Τίτλος"/>
          <p:cNvSpPr>
            <a:spLocks noGrp="1"/>
          </p:cNvSpPr>
          <p:nvPr>
            <p:ph type="title"/>
          </p:nvPr>
        </p:nvSpPr>
        <p:spPr/>
        <p:txBody>
          <a:bodyPr/>
          <a:lstStyle/>
          <a:p>
            <a:pPr eaLnBrk="1" hangingPunct="1"/>
            <a:r>
              <a:rPr lang="el-GR" altLang="el-GR" sz="4000" smtClean="0"/>
              <a:t>Κίνδυνος Αθέτησης</a:t>
            </a:r>
          </a:p>
        </p:txBody>
      </p:sp>
      <p:sp>
        <p:nvSpPr>
          <p:cNvPr id="120835"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1-</a:t>
            </a:r>
            <a:fld id="{BB99675B-13A1-4C2E-A0BA-FF1D5F36C5F3}" type="slidenum">
              <a:rPr lang="en-US" altLang="el-GR" sz="1400">
                <a:solidFill>
                  <a:schemeClr val="accent2"/>
                </a:solidFill>
              </a:rPr>
              <a:pPr>
                <a:spcBef>
                  <a:spcPct val="0"/>
                </a:spcBef>
                <a:buClrTx/>
                <a:buFontTx/>
                <a:buNone/>
              </a:pPr>
              <a:t>46</a:t>
            </a:fld>
            <a:endParaRPr lang="en-US" altLang="el-GR" sz="1400">
              <a:solidFill>
                <a:schemeClr val="accent2"/>
              </a:solidFill>
            </a:endParaRPr>
          </a:p>
        </p:txBody>
      </p:sp>
      <p:pic>
        <p:nvPicPr>
          <p:cNvPr id="120836" name="Picture 5" descr="p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2057400"/>
            <a:ext cx="8691562"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797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C6AEAE8D-92FB-46CA-B73F-F23B19970267}" type="slidenum">
              <a:rPr lang="en-US" altLang="el-GR" sz="1400">
                <a:solidFill>
                  <a:schemeClr val="accent2"/>
                </a:solidFill>
              </a:rPr>
              <a:pPr>
                <a:spcBef>
                  <a:spcPct val="0"/>
                </a:spcBef>
                <a:buClrTx/>
                <a:buFontTx/>
                <a:buNone/>
              </a:pPr>
              <a:t>47</a:t>
            </a:fld>
            <a:endParaRPr lang="en-US" altLang="el-GR" sz="1400">
              <a:solidFill>
                <a:schemeClr val="accent2"/>
              </a:solidFill>
            </a:endParaRPr>
          </a:p>
        </p:txBody>
      </p:sp>
      <p:sp>
        <p:nvSpPr>
          <p:cNvPr id="121859" name="Rectangle 2"/>
          <p:cNvSpPr>
            <a:spLocks noGrp="1" noChangeArrowheads="1"/>
          </p:cNvSpPr>
          <p:nvPr>
            <p:ph type="title"/>
          </p:nvPr>
        </p:nvSpPr>
        <p:spPr>
          <a:xfrm>
            <a:off x="457200" y="0"/>
            <a:ext cx="8229600" cy="1143000"/>
          </a:xfrm>
        </p:spPr>
        <p:txBody>
          <a:bodyPr/>
          <a:lstStyle/>
          <a:p>
            <a:pPr eaLnBrk="1" hangingPunct="1"/>
            <a:r>
              <a:rPr lang="el-GR" altLang="el-GR" sz="4000" smtClean="0"/>
              <a:t>Κίνδυνος Αθέτησης</a:t>
            </a:r>
          </a:p>
        </p:txBody>
      </p:sp>
      <p:sp>
        <p:nvSpPr>
          <p:cNvPr id="121860" name="Rectangle 3"/>
          <p:cNvSpPr>
            <a:spLocks noGrp="1" noChangeArrowheads="1"/>
          </p:cNvSpPr>
          <p:nvPr>
            <p:ph type="body" idx="1"/>
          </p:nvPr>
        </p:nvSpPr>
        <p:spPr>
          <a:xfrm>
            <a:off x="304800" y="1371600"/>
            <a:ext cx="8229600" cy="5638800"/>
          </a:xfrm>
        </p:spPr>
        <p:txBody>
          <a:bodyPr/>
          <a:lstStyle/>
          <a:p>
            <a:pPr eaLnBrk="1" hangingPunct="1">
              <a:lnSpc>
                <a:spcPct val="90000"/>
              </a:lnSpc>
            </a:pPr>
            <a:r>
              <a:rPr lang="el-GR" altLang="el-GR" sz="2300" smtClean="0">
                <a:ea typeface="ＭＳ Ｐゴシック" panose="020B0600070205080204" pitchFamily="34" charset="-128"/>
              </a:rPr>
              <a:t>Εάν η τιμή του ομολόγου είναι </a:t>
            </a:r>
            <a:r>
              <a:rPr lang="en-US" altLang="el-GR" sz="2300" smtClean="0">
                <a:ea typeface="ＭＳ Ｐゴシック" panose="020B0600070205080204" pitchFamily="34" charset="-128"/>
              </a:rPr>
              <a:t>$90</a:t>
            </a:r>
            <a:r>
              <a:rPr lang="el-GR" altLang="el-GR" sz="2300" smtClean="0">
                <a:ea typeface="ＭＳ Ｐゴシック" panose="020B0600070205080204" pitchFamily="34" charset="-128"/>
              </a:rPr>
              <a:t>, τι απόδοση στη λήξη δείχνει αυτή η τιμή;</a:t>
            </a:r>
            <a:endParaRPr lang="en-US" altLang="el-GR" sz="2300" smtClean="0">
              <a:ea typeface="ＭＳ Ｐゴシック" panose="020B0600070205080204" pitchFamily="34" charset="-128"/>
            </a:endParaRPr>
          </a:p>
          <a:p>
            <a:pPr lvl="1" eaLnBrk="1" hangingPunct="1">
              <a:lnSpc>
                <a:spcPct val="90000"/>
              </a:lnSpc>
              <a:buFontTx/>
              <a:buNone/>
            </a:pPr>
            <a:r>
              <a:rPr lang="el-GR" altLang="el-GR" sz="2300" smtClean="0"/>
              <a:t>Υποσχόμενη Απόδοση στη λήξη ομολόγου </a:t>
            </a:r>
            <a:r>
              <a:rPr lang="en-US" altLang="el-GR" sz="2300" smtClean="0">
                <a:ea typeface="ＭＳ Ｐゴシック" panose="020B0600070205080204" pitchFamily="34" charset="-128"/>
              </a:rPr>
              <a:t>= $105/$90 - 1 = 0.1667</a:t>
            </a:r>
          </a:p>
          <a:p>
            <a:pPr eaLnBrk="1" hangingPunct="1">
              <a:lnSpc>
                <a:spcPct val="90000"/>
              </a:lnSpc>
            </a:pPr>
            <a:r>
              <a:rPr lang="el-GR" altLang="el-GR" sz="2300" smtClean="0"/>
              <a:t>Επειδή το ασφάλιστρο κινδύνου αθέτησης είναι η υποσχόμενη απόδοση στη λήξη μείον το επιτόκιο μηδενικού κινδύνου</a:t>
            </a:r>
            <a:r>
              <a:rPr lang="en-US" altLang="el-GR" sz="2300" smtClean="0">
                <a:ea typeface="ＭＳ Ｐゴシック" panose="020B0600070205080204" pitchFamily="34" charset="-128"/>
              </a:rPr>
              <a:t>:</a:t>
            </a:r>
          </a:p>
          <a:p>
            <a:pPr lvl="2" eaLnBrk="1" hangingPunct="1">
              <a:lnSpc>
                <a:spcPct val="90000"/>
              </a:lnSpc>
              <a:buFontTx/>
              <a:buNone/>
            </a:pPr>
            <a:r>
              <a:rPr lang="en-US" altLang="el-GR" sz="2300" smtClean="0">
                <a:ea typeface="ＭＳ Ｐゴシック" panose="020B0600070205080204" pitchFamily="34" charset="-128"/>
              </a:rPr>
              <a:t>= 16.67 </a:t>
            </a:r>
            <a:r>
              <a:rPr lang="el-GR" altLang="el-GR" sz="2300" smtClean="0"/>
              <a:t>τοις εκατό</a:t>
            </a:r>
            <a:r>
              <a:rPr lang="el-GR" altLang="el-GR" sz="2300" i="1" smtClean="0"/>
              <a:t> </a:t>
            </a:r>
            <a:r>
              <a:rPr lang="en-US" altLang="el-GR" sz="2300" smtClean="0">
                <a:ea typeface="ＭＳ Ｐゴシック" panose="020B0600070205080204" pitchFamily="34" charset="-128"/>
              </a:rPr>
              <a:t> - 5 </a:t>
            </a:r>
            <a:r>
              <a:rPr lang="el-GR" altLang="el-GR" sz="2300" smtClean="0"/>
              <a:t>τοις εκατό</a:t>
            </a:r>
            <a:r>
              <a:rPr lang="el-GR" altLang="el-GR" sz="2300" i="1" smtClean="0"/>
              <a:t> </a:t>
            </a:r>
            <a:r>
              <a:rPr lang="en-US" altLang="el-GR" sz="2300" smtClean="0">
                <a:ea typeface="ＭＳ Ｐゴシック" panose="020B0600070205080204" pitchFamily="34" charset="-128"/>
              </a:rPr>
              <a:t> = 11.67 </a:t>
            </a:r>
            <a:r>
              <a:rPr lang="el-GR" altLang="el-GR" sz="2300" smtClean="0"/>
              <a:t>τοις εκατό</a:t>
            </a:r>
            <a:r>
              <a:rPr lang="el-GR" altLang="el-GR" sz="2300" i="1" smtClean="0"/>
              <a:t> </a:t>
            </a:r>
            <a:r>
              <a:rPr lang="en-US" altLang="el-GR" sz="2300" smtClean="0">
                <a:ea typeface="ＭＳ Ｐゴシック" panose="020B0600070205080204" pitchFamily="34" charset="-128"/>
              </a:rPr>
              <a:t>.</a:t>
            </a:r>
          </a:p>
          <a:p>
            <a:pPr eaLnBrk="1" hangingPunct="1">
              <a:lnSpc>
                <a:spcPct val="90000"/>
              </a:lnSpc>
            </a:pPr>
            <a:r>
              <a:rPr lang="el-GR" altLang="el-GR" sz="2300" smtClean="0"/>
              <a:t>Κάθε ασφάλιστρο κινδύνου θα οδηγήσει σε πτώση των τιμών κάτω από $90 και θα ωθήσει την απόδοση στη λήξη πάνω από 16.57 τοις εκατό</a:t>
            </a:r>
            <a:r>
              <a:rPr lang="en-US" altLang="el-GR" sz="2300" smtClean="0">
                <a:ea typeface="ＭＳ Ｐゴシック" panose="020B0600070205080204" pitchFamily="34" charset="-128"/>
              </a:rPr>
              <a:t>.</a:t>
            </a:r>
          </a:p>
          <a:p>
            <a:pPr eaLnBrk="1" hangingPunct="1">
              <a:lnSpc>
                <a:spcPct val="90000"/>
              </a:lnSpc>
            </a:pPr>
            <a:r>
              <a:rPr lang="el-GR" altLang="el-GR" sz="2300" smtClean="0"/>
              <a:t>Όσο υψηλότερος είναι ο κίνδυνος αθέτησης, τόσο υψηλότερη είναι η απόδοση</a:t>
            </a:r>
            <a:r>
              <a:rPr lang="en-US" altLang="el-GR" sz="2300" smtClean="0">
                <a:ea typeface="ＭＳ Ｐゴシック" panose="020B0600070205080204" pitchFamily="34" charset="-128"/>
              </a:rPr>
              <a:t>.</a:t>
            </a:r>
          </a:p>
        </p:txBody>
      </p:sp>
    </p:spTree>
    <p:extLst>
      <p:ext uri="{BB962C8B-B14F-4D97-AF65-F5344CB8AC3E}">
        <p14:creationId xmlns:p14="http://schemas.microsoft.com/office/powerpoint/2010/main" val="2546053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C6AEAE8D-92FB-46CA-B73F-F23B19970267}" type="slidenum">
              <a:rPr lang="en-US" altLang="el-GR" sz="1400">
                <a:solidFill>
                  <a:schemeClr val="accent2"/>
                </a:solidFill>
              </a:rPr>
              <a:pPr>
                <a:spcBef>
                  <a:spcPct val="0"/>
                </a:spcBef>
                <a:buClrTx/>
                <a:buFontTx/>
                <a:buNone/>
              </a:pPr>
              <a:t>48</a:t>
            </a:fld>
            <a:endParaRPr lang="en-US" altLang="el-GR" sz="1400">
              <a:solidFill>
                <a:schemeClr val="accent2"/>
              </a:solidFill>
            </a:endParaRPr>
          </a:p>
        </p:txBody>
      </p:sp>
      <p:pic>
        <p:nvPicPr>
          <p:cNvPr id="3" name="Picture 2"/>
          <p:cNvPicPr>
            <a:picLocks noChangeAspect="1"/>
          </p:cNvPicPr>
          <p:nvPr/>
        </p:nvPicPr>
        <p:blipFill>
          <a:blip r:embed="rId3"/>
          <a:stretch>
            <a:fillRect/>
          </a:stretch>
        </p:blipFill>
        <p:spPr>
          <a:xfrm>
            <a:off x="1602821" y="1779988"/>
            <a:ext cx="5390831" cy="4775386"/>
          </a:xfrm>
          <a:prstGeom prst="rect">
            <a:avLst/>
          </a:prstGeom>
        </p:spPr>
      </p:pic>
      <p:sp>
        <p:nvSpPr>
          <p:cNvPr id="4" name="TextBox 3"/>
          <p:cNvSpPr txBox="1"/>
          <p:nvPr/>
        </p:nvSpPr>
        <p:spPr>
          <a:xfrm>
            <a:off x="361741" y="1214263"/>
            <a:ext cx="7872989" cy="830997"/>
          </a:xfrm>
          <a:prstGeom prst="rect">
            <a:avLst/>
          </a:prstGeom>
          <a:noFill/>
        </p:spPr>
        <p:txBody>
          <a:bodyPr wrap="none" rtlCol="0">
            <a:spAutoFit/>
          </a:bodyPr>
          <a:lstStyle/>
          <a:p>
            <a:r>
              <a:rPr lang="el-GR" dirty="0" smtClean="0"/>
              <a:t>Μέση απόδοση 10-ετών ομολόγων του Δημοσίου σε 45 χώρες</a:t>
            </a:r>
          </a:p>
          <a:p>
            <a:r>
              <a:rPr lang="el-GR" dirty="0"/>
              <a:t>μ</a:t>
            </a:r>
            <a:r>
              <a:rPr lang="el-GR" dirty="0" smtClean="0"/>
              <a:t>ε διαφορετικά </a:t>
            </a:r>
            <a:r>
              <a:rPr lang="en-US" dirty="0" smtClean="0"/>
              <a:t>ratings </a:t>
            </a:r>
            <a:r>
              <a:rPr lang="el-GR" dirty="0" smtClean="0"/>
              <a:t>από ΑΑΑ έως Β την 4/4/2024.</a:t>
            </a:r>
            <a:endParaRPr lang="el-GR" dirty="0"/>
          </a:p>
        </p:txBody>
      </p:sp>
      <p:sp>
        <p:nvSpPr>
          <p:cNvPr id="7" name="Rectangle 2"/>
          <p:cNvSpPr txBox="1">
            <a:spLocks noChangeArrowheads="1"/>
          </p:cNvSpPr>
          <p:nvPr/>
        </p:nvSpPr>
        <p:spPr bwMode="auto">
          <a:xfrm>
            <a:off x="457200" y="522514"/>
            <a:ext cx="8229600" cy="62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l-GR" altLang="el-GR" sz="4000" kern="0" dirty="0" smtClean="0"/>
              <a:t>Κίνδυνος Αθέτησης</a:t>
            </a:r>
            <a:r>
              <a:rPr lang="en-US" altLang="el-GR" sz="5400" kern="0" dirty="0" smtClean="0"/>
              <a:t>: </a:t>
            </a:r>
            <a:r>
              <a:rPr lang="el-GR" altLang="el-GR" sz="2800" kern="0" dirty="0" smtClean="0"/>
              <a:t>Ομόλογα Δημοσίου</a:t>
            </a:r>
          </a:p>
        </p:txBody>
      </p:sp>
    </p:spTree>
    <p:extLst>
      <p:ext uri="{BB962C8B-B14F-4D97-AF65-F5344CB8AC3E}">
        <p14:creationId xmlns:p14="http://schemas.microsoft.com/office/powerpoint/2010/main" val="1354133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87156" y="1766643"/>
            <a:ext cx="5948624" cy="4841856"/>
          </a:xfrm>
          <a:prstGeom prst="rect">
            <a:avLst/>
          </a:prstGeom>
        </p:spPr>
      </p:pic>
      <p:sp>
        <p:nvSpPr>
          <p:cNvPr id="1218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C6AEAE8D-92FB-46CA-B73F-F23B19970267}" type="slidenum">
              <a:rPr lang="en-US" altLang="el-GR" sz="1400">
                <a:solidFill>
                  <a:schemeClr val="accent2"/>
                </a:solidFill>
              </a:rPr>
              <a:pPr>
                <a:spcBef>
                  <a:spcPct val="0"/>
                </a:spcBef>
                <a:buClrTx/>
                <a:buFontTx/>
                <a:buNone/>
              </a:pPr>
              <a:t>49</a:t>
            </a:fld>
            <a:endParaRPr lang="en-US" altLang="el-GR" sz="1400">
              <a:solidFill>
                <a:schemeClr val="accent2"/>
              </a:solidFill>
            </a:endParaRPr>
          </a:p>
        </p:txBody>
      </p:sp>
      <p:sp>
        <p:nvSpPr>
          <p:cNvPr id="121859" name="Rectangle 2"/>
          <p:cNvSpPr>
            <a:spLocks noGrp="1" noChangeArrowheads="1"/>
          </p:cNvSpPr>
          <p:nvPr>
            <p:ph type="title"/>
          </p:nvPr>
        </p:nvSpPr>
        <p:spPr>
          <a:xfrm>
            <a:off x="457200" y="522514"/>
            <a:ext cx="8229600" cy="620486"/>
          </a:xfrm>
        </p:spPr>
        <p:txBody>
          <a:bodyPr/>
          <a:lstStyle/>
          <a:p>
            <a:pPr eaLnBrk="1" hangingPunct="1"/>
            <a:r>
              <a:rPr lang="el-GR" altLang="el-GR" sz="4000" dirty="0" smtClean="0"/>
              <a:t>Κίνδυνος Αθέτησης</a:t>
            </a:r>
            <a:r>
              <a:rPr lang="en-US" altLang="el-GR" sz="5400" dirty="0"/>
              <a:t>: </a:t>
            </a:r>
            <a:r>
              <a:rPr lang="el-GR" altLang="el-GR" sz="2800" dirty="0" smtClean="0"/>
              <a:t>Ομόλογα Δημοσίου</a:t>
            </a:r>
          </a:p>
        </p:txBody>
      </p:sp>
      <p:sp>
        <p:nvSpPr>
          <p:cNvPr id="4" name="TextBox 3"/>
          <p:cNvSpPr txBox="1"/>
          <p:nvPr/>
        </p:nvSpPr>
        <p:spPr>
          <a:xfrm>
            <a:off x="340937" y="1207877"/>
            <a:ext cx="6958059" cy="830997"/>
          </a:xfrm>
          <a:prstGeom prst="rect">
            <a:avLst/>
          </a:prstGeom>
          <a:noFill/>
        </p:spPr>
        <p:txBody>
          <a:bodyPr wrap="none" rtlCol="0">
            <a:spAutoFit/>
          </a:bodyPr>
          <a:lstStyle/>
          <a:p>
            <a:r>
              <a:rPr lang="en-US" dirty="0" smtClean="0"/>
              <a:t>Spreads</a:t>
            </a:r>
            <a:r>
              <a:rPr lang="el-GR" dirty="0" smtClean="0"/>
              <a:t> ομολόγων του Δημοσίου με γερμανικά </a:t>
            </a:r>
            <a:r>
              <a:rPr lang="en-US" dirty="0" smtClean="0"/>
              <a:t>Bunds </a:t>
            </a:r>
            <a:endParaRPr lang="el-GR" dirty="0" smtClean="0"/>
          </a:p>
          <a:p>
            <a:r>
              <a:rPr lang="el-GR" dirty="0" smtClean="0"/>
              <a:t>(σε μονάδες βάσης).</a:t>
            </a:r>
            <a:endParaRPr lang="el-GR" dirty="0"/>
          </a:p>
        </p:txBody>
      </p:sp>
    </p:spTree>
    <p:extLst>
      <p:ext uri="{BB962C8B-B14F-4D97-AF65-F5344CB8AC3E}">
        <p14:creationId xmlns:p14="http://schemas.microsoft.com/office/powerpoint/2010/main" val="406909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65" y="204659"/>
            <a:ext cx="7543800" cy="664745"/>
          </a:xfrm>
        </p:spPr>
        <p:txBody>
          <a:bodyPr anchor="ctr"/>
          <a:lstStyle/>
          <a:p>
            <a:r>
              <a:rPr lang="el-GR" altLang="en-US" sz="3500" dirty="0" smtClean="0"/>
              <a:t>Πραγματοποιηθείσα απόδοση</a:t>
            </a:r>
            <a:endParaRPr lang="en-IN" sz="3500" dirty="0"/>
          </a:p>
        </p:txBody>
      </p:sp>
      <p:sp>
        <p:nvSpPr>
          <p:cNvPr id="6" name="Content Placeholder 5"/>
          <p:cNvSpPr>
            <a:spLocks noGrp="1"/>
          </p:cNvSpPr>
          <p:nvPr>
            <p:ph idx="1"/>
          </p:nvPr>
        </p:nvSpPr>
        <p:spPr>
          <a:xfrm>
            <a:off x="220401" y="1719263"/>
            <a:ext cx="5153175" cy="427567"/>
          </a:xfrm>
        </p:spPr>
        <p:txBody>
          <a:bodyPr/>
          <a:lstStyle/>
          <a:p>
            <a:pPr marL="291600" indent="-291600"/>
            <a:r>
              <a:rPr lang="el-GR" altLang="en-US" sz="2600" dirty="0" smtClean="0"/>
              <a:t>Η </a:t>
            </a:r>
            <a:r>
              <a:rPr lang="el-GR" altLang="en-US" sz="2600" dirty="0" err="1" smtClean="0"/>
              <a:t>πραγματοποιηθείσα</a:t>
            </a:r>
            <a:r>
              <a:rPr lang="el-GR" altLang="en-US" sz="2600" dirty="0" smtClean="0"/>
              <a:t> απόδοση</a:t>
            </a:r>
            <a:r>
              <a:rPr lang="en-US" altLang="en-US" sz="2600" b="1" dirty="0" smtClean="0"/>
              <a:t>,</a:t>
            </a:r>
            <a:endParaRPr lang="en-IN" sz="2600" dirty="0"/>
          </a:p>
        </p:txBody>
      </p:sp>
      <p:graphicFrame>
        <p:nvGraphicFramePr>
          <p:cNvPr id="13" name="Object 12"/>
          <p:cNvGraphicFramePr>
            <a:graphicFrameLocks noChangeAspect="1"/>
          </p:cNvGraphicFramePr>
          <p:nvPr>
            <p:extLst>
              <p:ext uri="{D42A27DB-BD31-4B8C-83A1-F6EECF244321}">
                <p14:modId xmlns:p14="http://schemas.microsoft.com/office/powerpoint/2010/main" val="3778352884"/>
              </p:ext>
            </p:extLst>
          </p:nvPr>
        </p:nvGraphicFramePr>
        <p:xfrm>
          <a:off x="5237294" y="1810686"/>
          <a:ext cx="565785" cy="398145"/>
        </p:xfrm>
        <a:graphic>
          <a:graphicData uri="http://schemas.openxmlformats.org/presentationml/2006/ole">
            <mc:AlternateContent xmlns:mc="http://schemas.openxmlformats.org/markup-compatibility/2006">
              <mc:Choice xmlns:v="urn:schemas-microsoft-com:vml" Requires="v">
                <p:oleObj spid="_x0000_s37707" name="Equation" r:id="rId3" imgW="520560" imgH="368280" progId="Equation.DSMT4">
                  <p:embed/>
                </p:oleObj>
              </mc:Choice>
              <mc:Fallback>
                <p:oleObj name="Equation" r:id="rId3" imgW="520560" imgH="368280" progId="Equation.DSMT4">
                  <p:embed/>
                  <p:pic>
                    <p:nvPicPr>
                      <p:cNvPr id="6" name="Object 5"/>
                      <p:cNvPicPr/>
                      <p:nvPr/>
                    </p:nvPicPr>
                    <p:blipFill>
                      <a:blip r:embed="rId4"/>
                      <a:stretch>
                        <a:fillRect/>
                      </a:stretch>
                    </p:blipFill>
                    <p:spPr>
                      <a:xfrm>
                        <a:off x="5237294" y="1810686"/>
                        <a:ext cx="565785" cy="398145"/>
                      </a:xfrm>
                      <a:prstGeom prst="rect">
                        <a:avLst/>
                      </a:prstGeom>
                    </p:spPr>
                  </p:pic>
                </p:oleObj>
              </mc:Fallback>
            </mc:AlternateContent>
          </a:graphicData>
        </a:graphic>
      </p:graphicFrame>
      <p:sp>
        <p:nvSpPr>
          <p:cNvPr id="7" name="Content Placeholder 6"/>
          <p:cNvSpPr>
            <a:spLocks noGrp="1"/>
          </p:cNvSpPr>
          <p:nvPr>
            <p:ph idx="13"/>
          </p:nvPr>
        </p:nvSpPr>
        <p:spPr>
          <a:xfrm>
            <a:off x="483326" y="2238253"/>
            <a:ext cx="5520147" cy="389578"/>
          </a:xfrm>
        </p:spPr>
        <p:txBody>
          <a:bodyPr/>
          <a:lstStyle/>
          <a:p>
            <a:pPr marL="0" indent="0">
              <a:buNone/>
            </a:pPr>
            <a:r>
              <a:rPr lang="el-GR" altLang="en-US" sz="2600" dirty="0" smtClean="0"/>
              <a:t>είναι το προεξοφλητικό επιτόκιο</a:t>
            </a:r>
            <a:endParaRPr lang="en-IN" sz="2600" dirty="0"/>
          </a:p>
        </p:txBody>
      </p:sp>
      <p:sp>
        <p:nvSpPr>
          <p:cNvPr id="8" name="Content Placeholder 7"/>
          <p:cNvSpPr>
            <a:spLocks noGrp="1"/>
          </p:cNvSpPr>
          <p:nvPr>
            <p:ph idx="14"/>
          </p:nvPr>
        </p:nvSpPr>
        <p:spPr>
          <a:xfrm>
            <a:off x="737177" y="2197856"/>
            <a:ext cx="7449130" cy="446616"/>
          </a:xfrm>
        </p:spPr>
        <p:txBody>
          <a:bodyPr/>
          <a:lstStyle/>
          <a:p>
            <a:pPr marL="0" indent="0">
              <a:buNone/>
            </a:pPr>
            <a:endParaRPr lang="el-GR" altLang="en-US" sz="2600" dirty="0" smtClean="0"/>
          </a:p>
          <a:p>
            <a:pPr marL="0" indent="0">
              <a:buNone/>
            </a:pPr>
            <a:r>
              <a:rPr lang="el-GR" altLang="en-US" sz="2600" dirty="0" smtClean="0"/>
              <a:t>που εξισώνει την τρέχουσα τιμή αγοράς, </a:t>
            </a:r>
          </a:p>
          <a:p>
            <a:pPr marL="0" indent="0">
              <a:buNone/>
            </a:pPr>
            <a:r>
              <a:rPr lang="el-GR" altLang="en-US" sz="2600" dirty="0" smtClean="0"/>
              <a:t>με την παρούσα αξία των πραγματοποιηθέντων </a:t>
            </a:r>
            <a:r>
              <a:rPr lang="el-GR" altLang="en-US" sz="2600" dirty="0" err="1" smtClean="0"/>
              <a:t>χρηματοροών</a:t>
            </a:r>
            <a:r>
              <a:rPr lang="en-US" altLang="en-US" sz="2600" b="1" dirty="0" smtClean="0"/>
              <a:t>,</a:t>
            </a:r>
            <a:endParaRPr lang="el-GR" altLang="en-US" sz="2600" b="1" dirty="0" smtClean="0"/>
          </a:p>
          <a:p>
            <a:pPr marL="0" indent="0">
              <a:buNone/>
            </a:pPr>
            <a:endParaRPr lang="en-IN" sz="2600" dirty="0"/>
          </a:p>
        </p:txBody>
      </p:sp>
      <p:graphicFrame>
        <p:nvGraphicFramePr>
          <p:cNvPr id="14" name="Object 13"/>
          <p:cNvGraphicFramePr>
            <a:graphicFrameLocks noChangeAspect="1"/>
          </p:cNvGraphicFramePr>
          <p:nvPr>
            <p:extLst>
              <p:ext uri="{D42A27DB-BD31-4B8C-83A1-F6EECF244321}">
                <p14:modId xmlns:p14="http://schemas.microsoft.com/office/powerpoint/2010/main" val="1005608547"/>
              </p:ext>
            </p:extLst>
          </p:nvPr>
        </p:nvGraphicFramePr>
        <p:xfrm>
          <a:off x="6461600" y="2705103"/>
          <a:ext cx="543098" cy="434784"/>
        </p:xfrm>
        <a:graphic>
          <a:graphicData uri="http://schemas.openxmlformats.org/presentationml/2006/ole">
            <mc:AlternateContent xmlns:mc="http://schemas.openxmlformats.org/markup-compatibility/2006">
              <mc:Choice xmlns:v="urn:schemas-microsoft-com:vml" Requires="v">
                <p:oleObj spid="_x0000_s37708" name="Equation" r:id="rId5" imgW="520560" imgH="419040" progId="Equation.DSMT4">
                  <p:embed/>
                </p:oleObj>
              </mc:Choice>
              <mc:Fallback>
                <p:oleObj name="Equation" r:id="rId5" imgW="520560" imgH="419040" progId="Equation.DSMT4">
                  <p:embed/>
                  <p:pic>
                    <p:nvPicPr>
                      <p:cNvPr id="13" name="Object 12"/>
                      <p:cNvPicPr/>
                      <p:nvPr/>
                    </p:nvPicPr>
                    <p:blipFill>
                      <a:blip r:embed="rId6"/>
                      <a:stretch>
                        <a:fillRect/>
                      </a:stretch>
                    </p:blipFill>
                    <p:spPr>
                      <a:xfrm>
                        <a:off x="6461600" y="2705103"/>
                        <a:ext cx="543098" cy="434784"/>
                      </a:xfrm>
                      <a:prstGeom prst="rect">
                        <a:avLst/>
                      </a:prstGeom>
                    </p:spPr>
                  </p:pic>
                </p:oleObj>
              </mc:Fallback>
            </mc:AlternateContent>
          </a:graphicData>
        </a:graphic>
      </p:graphicFrame>
      <p:sp>
        <p:nvSpPr>
          <p:cNvPr id="9" name="Content Placeholder 8"/>
          <p:cNvSpPr>
            <a:spLocks noGrp="1"/>
          </p:cNvSpPr>
          <p:nvPr>
            <p:ph idx="15"/>
          </p:nvPr>
        </p:nvSpPr>
        <p:spPr>
          <a:xfrm>
            <a:off x="183675" y="3532406"/>
            <a:ext cx="6119447" cy="743659"/>
          </a:xfrm>
        </p:spPr>
        <p:txBody>
          <a:bodyPr/>
          <a:lstStyle/>
          <a:p>
            <a:pPr marL="0" indent="0">
              <a:buNone/>
            </a:pPr>
            <a:r>
              <a:rPr lang="en-US" altLang="en-US" sz="2600" dirty="0" smtClean="0"/>
              <a:t>                                   (</a:t>
            </a:r>
            <a:r>
              <a:rPr lang="en-US" altLang="en-US" sz="2600" i="1" dirty="0"/>
              <a:t>RCF</a:t>
            </a:r>
            <a:r>
              <a:rPr lang="en-US" altLang="en-US" sz="2600" i="1" baseline="-25000" dirty="0"/>
              <a:t>t</a:t>
            </a:r>
            <a:r>
              <a:rPr lang="en-US" altLang="en-US" sz="2600" dirty="0"/>
              <a:t>)</a:t>
            </a:r>
            <a:r>
              <a:rPr lang="en-US" altLang="en-US" sz="2600" dirty="0" smtClean="0"/>
              <a:t>, </a:t>
            </a:r>
            <a:r>
              <a:rPr lang="el-GR" altLang="en-US" sz="2600" dirty="0" smtClean="0"/>
              <a:t>όπου</a:t>
            </a:r>
            <a:r>
              <a:rPr lang="en-US" altLang="en-US" sz="2600" dirty="0" smtClean="0"/>
              <a:t> </a:t>
            </a:r>
            <a:r>
              <a:rPr lang="en-US" altLang="en-US" sz="2200" i="1" dirty="0"/>
              <a:t>t</a:t>
            </a:r>
            <a:r>
              <a:rPr lang="en-US" altLang="en-US" sz="2200" dirty="0"/>
              <a:t> (</a:t>
            </a:r>
            <a:r>
              <a:rPr lang="en-US" altLang="en-US" sz="2200" i="1" dirty="0"/>
              <a:t>t </a:t>
            </a:r>
            <a:r>
              <a:rPr lang="en-US" altLang="en-US" sz="2200" dirty="0"/>
              <a:t>= 1, ..., </a:t>
            </a:r>
            <a:r>
              <a:rPr lang="en-US" altLang="en-US" sz="2200" i="1" dirty="0"/>
              <a:t>n</a:t>
            </a:r>
            <a:r>
              <a:rPr lang="en-US" altLang="en-US" sz="2200" dirty="0"/>
              <a:t>)</a:t>
            </a:r>
            <a:r>
              <a:rPr lang="en-US" altLang="en-US" sz="2200" dirty="0" smtClean="0"/>
              <a:t>.</a:t>
            </a:r>
            <a:endParaRPr lang="en-US" altLang="en-US" sz="2200" dirty="0"/>
          </a:p>
        </p:txBody>
      </p:sp>
      <p:graphicFrame>
        <p:nvGraphicFramePr>
          <p:cNvPr id="17" name="Object 16"/>
          <p:cNvGraphicFramePr>
            <a:graphicFrameLocks noChangeAspect="1"/>
          </p:cNvGraphicFramePr>
          <p:nvPr>
            <p:extLst>
              <p:ext uri="{D42A27DB-BD31-4B8C-83A1-F6EECF244321}">
                <p14:modId xmlns:p14="http://schemas.microsoft.com/office/powerpoint/2010/main" val="3252128887"/>
              </p:ext>
            </p:extLst>
          </p:nvPr>
        </p:nvGraphicFramePr>
        <p:xfrm>
          <a:off x="1140896" y="4259698"/>
          <a:ext cx="5371579" cy="799988"/>
        </p:xfrm>
        <a:graphic>
          <a:graphicData uri="http://schemas.openxmlformats.org/presentationml/2006/ole">
            <mc:AlternateContent xmlns:mc="http://schemas.openxmlformats.org/markup-compatibility/2006">
              <mc:Choice xmlns:v="urn:schemas-microsoft-com:vml" Requires="v">
                <p:oleObj spid="_x0000_s37709" name="Equation" r:id="rId7" imgW="4851360" imgH="723600" progId="Equation.DSMT4">
                  <p:embed/>
                </p:oleObj>
              </mc:Choice>
              <mc:Fallback>
                <p:oleObj name="Equation" r:id="rId7" imgW="4851360" imgH="723600" progId="Equation.DSMT4">
                  <p:embed/>
                  <p:pic>
                    <p:nvPicPr>
                      <p:cNvPr id="13" name="Object 12"/>
                      <p:cNvPicPr/>
                      <p:nvPr/>
                    </p:nvPicPr>
                    <p:blipFill>
                      <a:blip r:embed="rId8"/>
                      <a:stretch>
                        <a:fillRect/>
                      </a:stretch>
                    </p:blipFill>
                    <p:spPr>
                      <a:xfrm>
                        <a:off x="1140896" y="4259698"/>
                        <a:ext cx="5371579" cy="799988"/>
                      </a:xfrm>
                      <a:prstGeom prst="rect">
                        <a:avLst/>
                      </a:prstGeom>
                    </p:spPr>
                  </p:pic>
                </p:oleObj>
              </mc:Fallback>
            </mc:AlternateContent>
          </a:graphicData>
        </a:graphic>
      </p:graphicFrame>
      <p:sp>
        <p:nvSpPr>
          <p:cNvPr id="10" name="Content Placeholder 9"/>
          <p:cNvSpPr>
            <a:spLocks noGrp="1"/>
          </p:cNvSpPr>
          <p:nvPr>
            <p:ph idx="16"/>
          </p:nvPr>
        </p:nvSpPr>
        <p:spPr>
          <a:xfrm>
            <a:off x="904549" y="5493885"/>
            <a:ext cx="7782251" cy="397406"/>
          </a:xfrm>
        </p:spPr>
        <p:txBody>
          <a:bodyPr/>
          <a:lstStyle/>
          <a:p>
            <a:pPr marL="0" indent="0">
              <a:buNone/>
            </a:pPr>
            <a:r>
              <a:rPr lang="en-US" altLang="en-US" sz="2200" b="1" i="1" dirty="0" err="1" smtClean="0"/>
              <a:t>RCF</a:t>
            </a:r>
            <a:r>
              <a:rPr lang="en-US" altLang="en-US" sz="2200" b="1" baseline="-25000" dirty="0" err="1"/>
              <a:t>t</a:t>
            </a:r>
            <a:r>
              <a:rPr lang="en-US" altLang="en-US" sz="2200" dirty="0" smtClean="0"/>
              <a:t> </a:t>
            </a:r>
            <a:r>
              <a:rPr lang="en-US" altLang="en-US" sz="2200" dirty="0"/>
              <a:t>= </a:t>
            </a:r>
            <a:r>
              <a:rPr lang="el-GR" altLang="en-US" sz="2200" dirty="0" smtClean="0"/>
              <a:t>πραγματοποιηθείσα χρηματοροή την περίοδο t</a:t>
            </a:r>
            <a:r>
              <a:rPr lang="en-US" altLang="en-US" sz="2200" dirty="0" smtClean="0"/>
              <a:t> </a:t>
            </a:r>
            <a:r>
              <a:rPr lang="en-US" altLang="en-US" sz="2200" dirty="0"/>
              <a:t>(</a:t>
            </a:r>
            <a:r>
              <a:rPr lang="en-US" altLang="en-US" sz="2200" b="1" i="1" dirty="0"/>
              <a:t>t</a:t>
            </a:r>
            <a:r>
              <a:rPr lang="en-US" altLang="en-US" sz="2200" i="1" dirty="0"/>
              <a:t> </a:t>
            </a:r>
            <a:r>
              <a:rPr lang="en-US" altLang="en-US" sz="2200" dirty="0"/>
              <a:t>= 1, ..., </a:t>
            </a:r>
            <a:r>
              <a:rPr lang="en-US" altLang="en-US" sz="2200" b="1" i="1" dirty="0"/>
              <a:t>n</a:t>
            </a:r>
            <a:r>
              <a:rPr lang="en-US" altLang="en-US" sz="2200" dirty="0"/>
              <a:t>)</a:t>
            </a:r>
            <a:endParaRPr lang="en-IN" sz="2200" dirty="0"/>
          </a:p>
        </p:txBody>
      </p:sp>
      <p:graphicFrame>
        <p:nvGraphicFramePr>
          <p:cNvPr id="16" name="Object 15"/>
          <p:cNvGraphicFramePr>
            <a:graphicFrameLocks noChangeAspect="1"/>
          </p:cNvGraphicFramePr>
          <p:nvPr>
            <p:extLst>
              <p:ext uri="{D42A27DB-BD31-4B8C-83A1-F6EECF244321}">
                <p14:modId xmlns:p14="http://schemas.microsoft.com/office/powerpoint/2010/main" val="1380133027"/>
              </p:ext>
            </p:extLst>
          </p:nvPr>
        </p:nvGraphicFramePr>
        <p:xfrm>
          <a:off x="1020105" y="6021200"/>
          <a:ext cx="4446588" cy="322263"/>
        </p:xfrm>
        <a:graphic>
          <a:graphicData uri="http://schemas.openxmlformats.org/presentationml/2006/ole">
            <mc:AlternateContent xmlns:mc="http://schemas.openxmlformats.org/markup-compatibility/2006">
              <mc:Choice xmlns:v="urn:schemas-microsoft-com:vml" Requires="v">
                <p:oleObj spid="_x0000_s37710" name="Equation" r:id="rId9" imgW="4520880" imgH="330120" progId="Equation.3">
                  <p:embed/>
                </p:oleObj>
              </mc:Choice>
              <mc:Fallback>
                <p:oleObj name="Equation" r:id="rId9" imgW="4520880" imgH="330120" progId="Equation.3">
                  <p:embed/>
                  <p:pic>
                    <p:nvPicPr>
                      <p:cNvPr id="13" name="Object 12"/>
                      <p:cNvPicPr/>
                      <p:nvPr/>
                    </p:nvPicPr>
                    <p:blipFill>
                      <a:blip r:embed="rId10"/>
                      <a:stretch>
                        <a:fillRect/>
                      </a:stretch>
                    </p:blipFill>
                    <p:spPr>
                      <a:xfrm>
                        <a:off x="1020105" y="6021200"/>
                        <a:ext cx="4446588" cy="322263"/>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5</a:t>
            </a:fld>
            <a:endParaRPr lang="en-US" altLang="en-US" dirty="0"/>
          </a:p>
        </p:txBody>
      </p:sp>
      <p:sp>
        <p:nvSpPr>
          <p:cNvPr id="4" name="Rectangle 3"/>
          <p:cNvSpPr/>
          <p:nvPr/>
        </p:nvSpPr>
        <p:spPr>
          <a:xfrm>
            <a:off x="220401" y="829020"/>
            <a:ext cx="7427239" cy="892552"/>
          </a:xfrm>
          <a:prstGeom prst="rect">
            <a:avLst/>
          </a:prstGeom>
        </p:spPr>
        <p:txBody>
          <a:bodyPr wrap="square">
            <a:spAutoFit/>
          </a:bodyPr>
          <a:lstStyle/>
          <a:p>
            <a:pPr marL="457200" indent="-457200">
              <a:buSzPct val="100000"/>
              <a:buFont typeface="Arial" panose="020B0604020202020204" pitchFamily="34" charset="0"/>
              <a:buChar char="•"/>
            </a:pPr>
            <a:r>
              <a:rPr lang="el-GR" altLang="en-US" sz="2600" dirty="0">
                <a:latin typeface="Calibri" panose="020F0502020204030204" pitchFamily="34" charset="0"/>
                <a:cs typeface="Calibri" panose="020F0502020204030204" pitchFamily="34" charset="0"/>
              </a:rPr>
              <a:t>Η απόδοση με δεδομένη την τιμή </a:t>
            </a:r>
            <a:r>
              <a:rPr lang="el-GR" altLang="en-US" sz="2600" dirty="0" smtClean="0">
                <a:latin typeface="Calibri" panose="020F0502020204030204" pitchFamily="34" charset="0"/>
                <a:cs typeface="Calibri" panose="020F0502020204030204" pitchFamily="34" charset="0"/>
              </a:rPr>
              <a:t>πώλησης και τις </a:t>
            </a:r>
            <a:r>
              <a:rPr lang="el-GR" altLang="en-US" sz="2600" dirty="0" err="1" smtClean="0">
                <a:latin typeface="Calibri" panose="020F0502020204030204" pitchFamily="34" charset="0"/>
                <a:cs typeface="Calibri" panose="020F0502020204030204" pitchFamily="34" charset="0"/>
              </a:rPr>
              <a:t>χρηματοροές</a:t>
            </a:r>
            <a:r>
              <a:rPr lang="el-GR" altLang="en-US" sz="2600" dirty="0" smtClean="0">
                <a:latin typeface="Calibri" panose="020F0502020204030204" pitchFamily="34" charset="0"/>
                <a:cs typeface="Calibri" panose="020F0502020204030204" pitchFamily="34" charset="0"/>
              </a:rPr>
              <a:t> κατά την περίοδο </a:t>
            </a:r>
            <a:r>
              <a:rPr lang="el-GR" altLang="en-US" sz="2600" dirty="0" err="1" smtClean="0">
                <a:latin typeface="Calibri" panose="020F0502020204030204" pitchFamily="34" charset="0"/>
                <a:cs typeface="Calibri" panose="020F0502020204030204" pitchFamily="34" charset="0"/>
              </a:rPr>
              <a:t>διακράτησης</a:t>
            </a:r>
            <a:r>
              <a:rPr lang="el-GR" altLang="en-US" sz="2600" dirty="0" smtClean="0"/>
              <a:t>.</a:t>
            </a:r>
            <a:endParaRPr lang="el-GR" altLang="en-US" sz="2600" dirty="0"/>
          </a:p>
        </p:txBody>
      </p:sp>
      <p:sp>
        <p:nvSpPr>
          <p:cNvPr id="5" name="TextBox 4"/>
          <p:cNvSpPr txBox="1"/>
          <p:nvPr/>
        </p:nvSpPr>
        <p:spPr>
          <a:xfrm>
            <a:off x="1215851" y="4587153"/>
            <a:ext cx="130628" cy="246221"/>
          </a:xfrm>
          <a:prstGeom prst="rect">
            <a:avLst/>
          </a:prstGeom>
          <a:noFill/>
        </p:spPr>
        <p:txBody>
          <a:bodyPr wrap="square" rtlCol="0">
            <a:spAutoFit/>
          </a:bodyPr>
          <a:lstStyle/>
          <a:p>
            <a:r>
              <a:rPr lang="en-US" sz="1000" dirty="0" smtClean="0"/>
              <a:t>n</a:t>
            </a:r>
            <a:endParaRPr lang="el-GR" sz="1000" dirty="0"/>
          </a:p>
        </p:txBody>
      </p:sp>
    </p:spTree>
    <p:extLst>
      <p:ext uri="{BB962C8B-B14F-4D97-AF65-F5344CB8AC3E}">
        <p14:creationId xmlns:p14="http://schemas.microsoft.com/office/powerpoint/2010/main" val="38116997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C6AEAE8D-92FB-46CA-B73F-F23B19970267}" type="slidenum">
              <a:rPr lang="en-US" altLang="el-GR" sz="1400">
                <a:solidFill>
                  <a:schemeClr val="accent2"/>
                </a:solidFill>
              </a:rPr>
              <a:pPr>
                <a:spcBef>
                  <a:spcPct val="0"/>
                </a:spcBef>
                <a:buClrTx/>
                <a:buFontTx/>
                <a:buNone/>
              </a:pPr>
              <a:t>50</a:t>
            </a:fld>
            <a:endParaRPr lang="en-US" altLang="el-GR" sz="1400">
              <a:solidFill>
                <a:schemeClr val="accent2"/>
              </a:solidFill>
            </a:endParaRPr>
          </a:p>
        </p:txBody>
      </p:sp>
      <p:sp>
        <p:nvSpPr>
          <p:cNvPr id="121859" name="Rectangle 2"/>
          <p:cNvSpPr>
            <a:spLocks noGrp="1" noChangeArrowheads="1"/>
          </p:cNvSpPr>
          <p:nvPr>
            <p:ph type="title"/>
          </p:nvPr>
        </p:nvSpPr>
        <p:spPr>
          <a:xfrm>
            <a:off x="457200" y="522514"/>
            <a:ext cx="8229600" cy="620486"/>
          </a:xfrm>
        </p:spPr>
        <p:txBody>
          <a:bodyPr/>
          <a:lstStyle/>
          <a:p>
            <a:pPr eaLnBrk="1" hangingPunct="1"/>
            <a:r>
              <a:rPr lang="el-GR" altLang="el-GR" sz="4000" dirty="0" smtClean="0"/>
              <a:t>Κίνδυνος Αθέτησης</a:t>
            </a:r>
            <a:r>
              <a:rPr lang="en-US" altLang="el-GR" sz="4000" dirty="0" smtClean="0"/>
              <a:t>: </a:t>
            </a:r>
            <a:r>
              <a:rPr lang="el-GR" altLang="el-GR" sz="2800" dirty="0" smtClean="0"/>
              <a:t>Εταιρικά ομόλογα</a:t>
            </a:r>
          </a:p>
        </p:txBody>
      </p:sp>
      <p:sp>
        <p:nvSpPr>
          <p:cNvPr id="4" name="TextBox 3"/>
          <p:cNvSpPr txBox="1"/>
          <p:nvPr/>
        </p:nvSpPr>
        <p:spPr>
          <a:xfrm>
            <a:off x="340937" y="1535811"/>
            <a:ext cx="8462125" cy="461665"/>
          </a:xfrm>
          <a:prstGeom prst="rect">
            <a:avLst/>
          </a:prstGeom>
          <a:noFill/>
        </p:spPr>
        <p:txBody>
          <a:bodyPr wrap="none" rtlCol="0">
            <a:spAutoFit/>
          </a:bodyPr>
          <a:lstStyle/>
          <a:p>
            <a:r>
              <a:rPr lang="el-GR" dirty="0" smtClean="0"/>
              <a:t>Αποδόσεις εταιρικών ομολόγων στην Ελλάδα και στην Ευρωζώνη.</a:t>
            </a:r>
            <a:endParaRPr lang="el-GR" dirty="0"/>
          </a:p>
        </p:txBody>
      </p:sp>
      <p:pic>
        <p:nvPicPr>
          <p:cNvPr id="3" name="Picture 2"/>
          <p:cNvPicPr>
            <a:picLocks noChangeAspect="1"/>
          </p:cNvPicPr>
          <p:nvPr/>
        </p:nvPicPr>
        <p:blipFill>
          <a:blip r:embed="rId3"/>
          <a:stretch>
            <a:fillRect/>
          </a:stretch>
        </p:blipFill>
        <p:spPr>
          <a:xfrm>
            <a:off x="1348564" y="2116522"/>
            <a:ext cx="5624992" cy="4542713"/>
          </a:xfrm>
          <a:prstGeom prst="rect">
            <a:avLst/>
          </a:prstGeom>
        </p:spPr>
      </p:pic>
    </p:spTree>
    <p:extLst>
      <p:ext uri="{BB962C8B-B14F-4D97-AF65-F5344CB8AC3E}">
        <p14:creationId xmlns:p14="http://schemas.microsoft.com/office/powerpoint/2010/main" val="2799840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C6AEAE8D-92FB-46CA-B73F-F23B19970267}" type="slidenum">
              <a:rPr lang="en-US" altLang="el-GR" sz="1400">
                <a:solidFill>
                  <a:schemeClr val="accent2"/>
                </a:solidFill>
              </a:rPr>
              <a:pPr>
                <a:spcBef>
                  <a:spcPct val="0"/>
                </a:spcBef>
                <a:buClrTx/>
                <a:buFontTx/>
                <a:buNone/>
              </a:pPr>
              <a:t>51</a:t>
            </a:fld>
            <a:endParaRPr lang="en-US" altLang="el-GR" sz="1400">
              <a:solidFill>
                <a:schemeClr val="accent2"/>
              </a:solidFill>
            </a:endParaRPr>
          </a:p>
        </p:txBody>
      </p:sp>
      <p:sp>
        <p:nvSpPr>
          <p:cNvPr id="121859" name="Rectangle 2"/>
          <p:cNvSpPr>
            <a:spLocks noGrp="1" noChangeArrowheads="1"/>
          </p:cNvSpPr>
          <p:nvPr>
            <p:ph type="title"/>
          </p:nvPr>
        </p:nvSpPr>
        <p:spPr>
          <a:xfrm>
            <a:off x="457200" y="281354"/>
            <a:ext cx="8229600" cy="661582"/>
          </a:xfrm>
        </p:spPr>
        <p:txBody>
          <a:bodyPr/>
          <a:lstStyle/>
          <a:p>
            <a:pPr eaLnBrk="1" hangingPunct="1"/>
            <a:r>
              <a:rPr lang="el-GR" altLang="el-GR" sz="4000" dirty="0" smtClean="0"/>
              <a:t>Κίνδυνος Αθέτησης</a:t>
            </a:r>
          </a:p>
        </p:txBody>
      </p:sp>
      <p:pic>
        <p:nvPicPr>
          <p:cNvPr id="5" name="Picture 4"/>
          <p:cNvPicPr>
            <a:picLocks noChangeAspect="1"/>
          </p:cNvPicPr>
          <p:nvPr/>
        </p:nvPicPr>
        <p:blipFill>
          <a:blip r:embed="rId3"/>
          <a:stretch>
            <a:fillRect/>
          </a:stretch>
        </p:blipFill>
        <p:spPr>
          <a:xfrm>
            <a:off x="681469" y="1174586"/>
            <a:ext cx="6231797" cy="5025265"/>
          </a:xfrm>
          <a:prstGeom prst="rect">
            <a:avLst/>
          </a:prstGeom>
        </p:spPr>
      </p:pic>
    </p:spTree>
    <p:extLst>
      <p:ext uri="{BB962C8B-B14F-4D97-AF65-F5344CB8AC3E}">
        <p14:creationId xmlns:p14="http://schemas.microsoft.com/office/powerpoint/2010/main" val="1163611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C6AEAE8D-92FB-46CA-B73F-F23B19970267}" type="slidenum">
              <a:rPr lang="en-US" altLang="el-GR" sz="1400">
                <a:solidFill>
                  <a:schemeClr val="accent2"/>
                </a:solidFill>
              </a:rPr>
              <a:pPr>
                <a:spcBef>
                  <a:spcPct val="0"/>
                </a:spcBef>
                <a:buClrTx/>
                <a:buFontTx/>
                <a:buNone/>
              </a:pPr>
              <a:t>52</a:t>
            </a:fld>
            <a:endParaRPr lang="en-US" altLang="el-GR" sz="1400">
              <a:solidFill>
                <a:schemeClr val="accent2"/>
              </a:solidFill>
            </a:endParaRPr>
          </a:p>
        </p:txBody>
      </p:sp>
      <p:sp>
        <p:nvSpPr>
          <p:cNvPr id="121859" name="Rectangle 2"/>
          <p:cNvSpPr>
            <a:spLocks noGrp="1" noChangeArrowheads="1"/>
          </p:cNvSpPr>
          <p:nvPr>
            <p:ph type="title"/>
          </p:nvPr>
        </p:nvSpPr>
        <p:spPr>
          <a:xfrm>
            <a:off x="361741" y="200967"/>
            <a:ext cx="8229600" cy="661582"/>
          </a:xfrm>
        </p:spPr>
        <p:txBody>
          <a:bodyPr/>
          <a:lstStyle/>
          <a:p>
            <a:pPr eaLnBrk="1" hangingPunct="1"/>
            <a:r>
              <a:rPr lang="el-GR" altLang="el-GR" sz="4000" dirty="0" smtClean="0"/>
              <a:t>Κίνδυνος </a:t>
            </a:r>
            <a:r>
              <a:rPr lang="el-GR" altLang="el-GR" sz="4000" smtClean="0"/>
              <a:t>Αθέτησης</a:t>
            </a:r>
            <a:r>
              <a:rPr lang="en-US" altLang="el-GR" sz="4000" dirty="0" smtClean="0"/>
              <a:t>: </a:t>
            </a:r>
            <a:r>
              <a:rPr lang="en-US" altLang="el-GR" sz="2800" dirty="0" smtClean="0"/>
              <a:t>Credit Default Swaps</a:t>
            </a:r>
            <a:endParaRPr lang="el-GR" altLang="el-GR" sz="2800" dirty="0" smtClean="0"/>
          </a:p>
        </p:txBody>
      </p:sp>
      <p:pic>
        <p:nvPicPr>
          <p:cNvPr id="2" name="Picture 1"/>
          <p:cNvPicPr>
            <a:picLocks noChangeAspect="1"/>
          </p:cNvPicPr>
          <p:nvPr/>
        </p:nvPicPr>
        <p:blipFill>
          <a:blip r:embed="rId3"/>
          <a:stretch>
            <a:fillRect/>
          </a:stretch>
        </p:blipFill>
        <p:spPr>
          <a:xfrm>
            <a:off x="713766" y="1276141"/>
            <a:ext cx="3988863" cy="5172225"/>
          </a:xfrm>
          <a:prstGeom prst="rect">
            <a:avLst/>
          </a:prstGeom>
        </p:spPr>
      </p:pic>
      <p:pic>
        <p:nvPicPr>
          <p:cNvPr id="3" name="Picture 2"/>
          <p:cNvPicPr>
            <a:picLocks noChangeAspect="1"/>
          </p:cNvPicPr>
          <p:nvPr/>
        </p:nvPicPr>
        <p:blipFill>
          <a:blip r:embed="rId4"/>
          <a:stretch>
            <a:fillRect/>
          </a:stretch>
        </p:blipFill>
        <p:spPr>
          <a:xfrm>
            <a:off x="4772967" y="1276140"/>
            <a:ext cx="3818374" cy="5172225"/>
          </a:xfrm>
          <a:prstGeom prst="rect">
            <a:avLst/>
          </a:prstGeom>
        </p:spPr>
      </p:pic>
    </p:spTree>
    <p:extLst>
      <p:ext uri="{BB962C8B-B14F-4D97-AF65-F5344CB8AC3E}">
        <p14:creationId xmlns:p14="http://schemas.microsoft.com/office/powerpoint/2010/main" val="3735798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C6AEAE8D-92FB-46CA-B73F-F23B19970267}" type="slidenum">
              <a:rPr lang="en-US" altLang="el-GR" sz="1400">
                <a:solidFill>
                  <a:schemeClr val="accent2"/>
                </a:solidFill>
              </a:rPr>
              <a:pPr>
                <a:spcBef>
                  <a:spcPct val="0"/>
                </a:spcBef>
                <a:buClrTx/>
                <a:buFontTx/>
                <a:buNone/>
              </a:pPr>
              <a:t>53</a:t>
            </a:fld>
            <a:endParaRPr lang="en-US" altLang="el-GR" sz="1400">
              <a:solidFill>
                <a:schemeClr val="accent2"/>
              </a:solidFill>
            </a:endParaRPr>
          </a:p>
        </p:txBody>
      </p:sp>
      <p:sp>
        <p:nvSpPr>
          <p:cNvPr id="121859" name="Rectangle 2"/>
          <p:cNvSpPr>
            <a:spLocks noGrp="1" noChangeArrowheads="1"/>
          </p:cNvSpPr>
          <p:nvPr>
            <p:ph type="title"/>
          </p:nvPr>
        </p:nvSpPr>
        <p:spPr>
          <a:xfrm>
            <a:off x="457200" y="281354"/>
            <a:ext cx="8229600" cy="661582"/>
          </a:xfrm>
        </p:spPr>
        <p:txBody>
          <a:bodyPr/>
          <a:lstStyle/>
          <a:p>
            <a:pPr eaLnBrk="1" hangingPunct="1"/>
            <a:r>
              <a:rPr lang="el-GR" altLang="el-GR" sz="4000" dirty="0" smtClean="0"/>
              <a:t>Κίνδυνος Αθέτησης</a:t>
            </a:r>
          </a:p>
        </p:txBody>
      </p:sp>
      <p:pic>
        <p:nvPicPr>
          <p:cNvPr id="2" name="Picture 1"/>
          <p:cNvPicPr>
            <a:picLocks noChangeAspect="1"/>
          </p:cNvPicPr>
          <p:nvPr/>
        </p:nvPicPr>
        <p:blipFill>
          <a:blip r:embed="rId3"/>
          <a:stretch>
            <a:fillRect/>
          </a:stretch>
        </p:blipFill>
        <p:spPr>
          <a:xfrm>
            <a:off x="831878" y="1185706"/>
            <a:ext cx="6613951" cy="5337127"/>
          </a:xfrm>
          <a:prstGeom prst="rect">
            <a:avLst/>
          </a:prstGeom>
        </p:spPr>
      </p:pic>
    </p:spTree>
    <p:extLst>
      <p:ext uri="{BB962C8B-B14F-4D97-AF65-F5344CB8AC3E}">
        <p14:creationId xmlns:p14="http://schemas.microsoft.com/office/powerpoint/2010/main" val="3139503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49DD85-CD3A-4267-BB32-E314F9C2B370}" type="slidenum">
              <a:rPr lang="en-US" smtClean="0"/>
              <a:t>54</a:t>
            </a:fld>
            <a:endParaRPr lang="en-US"/>
          </a:p>
        </p:txBody>
      </p:sp>
      <p:sp>
        <p:nvSpPr>
          <p:cNvPr id="3" name="Content Placeholder 2"/>
          <p:cNvSpPr>
            <a:spLocks noGrp="1"/>
          </p:cNvSpPr>
          <p:nvPr>
            <p:ph idx="1"/>
          </p:nvPr>
        </p:nvSpPr>
        <p:spPr>
          <a:xfrm>
            <a:off x="390364" y="260648"/>
            <a:ext cx="8363272" cy="6336704"/>
          </a:xfrm>
        </p:spPr>
        <p:txBody>
          <a:bodyPr>
            <a:normAutofit fontScale="25000" lnSpcReduction="20000"/>
          </a:bodyPr>
          <a:lstStyle/>
          <a:p>
            <a:pPr marL="0" indent="0">
              <a:buNone/>
            </a:pPr>
            <a:r>
              <a:rPr lang="el-GR" sz="9600" b="1" dirty="0" smtClean="0">
                <a:latin typeface="Cambria" panose="02040503050406030204" pitchFamily="18" charset="0"/>
              </a:rPr>
              <a:t>Κίνδυνος αθέτησης: η ελληνική κρίση χρέους</a:t>
            </a:r>
            <a:endParaRPr lang="el-GR" sz="9600" dirty="0">
              <a:latin typeface="Cambria" panose="02040503050406030204" pitchFamily="18" charset="0"/>
            </a:endParaRPr>
          </a:p>
          <a:p>
            <a:pPr marL="0" indent="0">
              <a:buNone/>
            </a:pPr>
            <a:r>
              <a:rPr lang="el-GR" sz="8000" dirty="0">
                <a:latin typeface="Cambria" panose="02040503050406030204" pitchFamily="18" charset="0"/>
              </a:rPr>
              <a:t> </a:t>
            </a:r>
          </a:p>
          <a:p>
            <a:pPr marL="0" indent="0">
              <a:buNone/>
            </a:pPr>
            <a:r>
              <a:rPr lang="el-GR" sz="8000" b="1" dirty="0">
                <a:latin typeface="Cambria" panose="02040503050406030204" pitchFamily="18" charset="0"/>
              </a:rPr>
              <a:t>Εφαρμογές:</a:t>
            </a:r>
            <a:r>
              <a:rPr lang="el-GR" sz="8000" dirty="0">
                <a:latin typeface="Cambria" panose="02040503050406030204" pitchFamily="18" charset="0"/>
              </a:rPr>
              <a:t>  Η αποτίμηση των ομολόγων του Ελληνικού Δημοσίου </a:t>
            </a:r>
            <a:endParaRPr lang="el-GR" sz="8000" dirty="0" smtClean="0">
              <a:latin typeface="Cambria" panose="02040503050406030204" pitchFamily="18" charset="0"/>
            </a:endParaRPr>
          </a:p>
          <a:p>
            <a:pPr marL="0" indent="0">
              <a:buNone/>
            </a:pPr>
            <a:r>
              <a:rPr lang="el-GR" sz="8000" dirty="0" smtClean="0">
                <a:latin typeface="Cambria" panose="02040503050406030204" pitchFamily="18" charset="0"/>
              </a:rPr>
              <a:t>πριν </a:t>
            </a:r>
            <a:r>
              <a:rPr lang="el-GR" sz="8000" dirty="0">
                <a:latin typeface="Cambria" panose="02040503050406030204" pitchFamily="18" charset="0"/>
              </a:rPr>
              <a:t>και μετά την </a:t>
            </a:r>
            <a:r>
              <a:rPr lang="el-GR" sz="8000" dirty="0" smtClean="0">
                <a:latin typeface="Cambria" panose="02040503050406030204" pitchFamily="18" charset="0"/>
              </a:rPr>
              <a:t>δημοσιονομική </a:t>
            </a:r>
            <a:r>
              <a:rPr lang="el-GR" sz="8000" dirty="0">
                <a:latin typeface="Cambria" panose="02040503050406030204" pitchFamily="18" charset="0"/>
              </a:rPr>
              <a:t>κατάρρευση του 2009.</a:t>
            </a:r>
          </a:p>
          <a:p>
            <a:pPr marL="0" indent="0">
              <a:buNone/>
            </a:pPr>
            <a:r>
              <a:rPr lang="el-GR" sz="8000" dirty="0">
                <a:latin typeface="Cambria" panose="02040503050406030204" pitchFamily="18" charset="0"/>
              </a:rPr>
              <a:t> </a:t>
            </a:r>
          </a:p>
          <a:p>
            <a:pPr marL="0" indent="0">
              <a:buNone/>
            </a:pPr>
            <a:r>
              <a:rPr lang="el-GR" sz="8000" b="1" i="1" dirty="0" smtClean="0">
                <a:latin typeface="Cambria" panose="02040503050406030204" pitchFamily="18" charset="0"/>
              </a:rPr>
              <a:t>1. Το </a:t>
            </a:r>
            <a:r>
              <a:rPr lang="el-GR" sz="8000" b="1" i="1" dirty="0">
                <a:latin typeface="Cambria" panose="02040503050406030204" pitchFamily="18" charset="0"/>
              </a:rPr>
              <a:t>Ελληνικό Δημόσιο εξέδωσε την 11/1/2006 ένα 10-ετές ομόλογο ΒΒ+ (</a:t>
            </a:r>
            <a:r>
              <a:rPr lang="el-GR" sz="8000" b="1" i="1" dirty="0" smtClean="0">
                <a:latin typeface="Cambria" panose="02040503050406030204" pitchFamily="18" charset="0"/>
              </a:rPr>
              <a:t>κωδικός </a:t>
            </a:r>
            <a:r>
              <a:rPr lang="en-US" sz="8000" b="1" i="1" dirty="0" smtClean="0">
                <a:latin typeface="Cambria" panose="02040503050406030204" pitchFamily="18" charset="0"/>
              </a:rPr>
              <a:t>Bloomberg</a:t>
            </a:r>
            <a:r>
              <a:rPr lang="el-GR" sz="8000" b="1" i="1" dirty="0" smtClean="0">
                <a:latin typeface="Cambria" panose="02040503050406030204" pitchFamily="18" charset="0"/>
              </a:rPr>
              <a:t>: </a:t>
            </a:r>
            <a:r>
              <a:rPr lang="en-US" sz="8000" b="1" i="1" dirty="0" smtClean="0">
                <a:latin typeface="Cambria" panose="02040503050406030204" pitchFamily="18" charset="0"/>
              </a:rPr>
              <a:t>EF</a:t>
            </a:r>
            <a:r>
              <a:rPr lang="el-GR" sz="8000" b="1" i="1" dirty="0" smtClean="0">
                <a:latin typeface="Cambria" panose="02040503050406030204" pitchFamily="18" charset="0"/>
              </a:rPr>
              <a:t>239324) με λήξη στις 20/7/2016 και κουπόνι 3,6% (3,6 ευρώ το χρόνο ανά 100 ευρώ ονομαστική αξία). Ποια ήταν η παρούσα αξία του ομολόγου την ημέρα της έκδοσής του; </a:t>
            </a:r>
            <a:endParaRPr lang="el-GR" sz="8000" dirty="0" smtClean="0">
              <a:latin typeface="Cambria" panose="02040503050406030204" pitchFamily="18" charset="0"/>
            </a:endParaRPr>
          </a:p>
          <a:p>
            <a:pPr marL="0" indent="0">
              <a:buNone/>
            </a:pPr>
            <a:r>
              <a:rPr lang="el-GR" sz="8000" dirty="0">
                <a:latin typeface="Cambria" panose="02040503050406030204" pitchFamily="18" charset="0"/>
              </a:rPr>
              <a:t> </a:t>
            </a:r>
          </a:p>
          <a:p>
            <a:pPr marL="0" indent="0">
              <a:lnSpc>
                <a:spcPct val="120000"/>
              </a:lnSpc>
              <a:buNone/>
            </a:pPr>
            <a:r>
              <a:rPr lang="el-GR" sz="7200" dirty="0">
                <a:latin typeface="Cambria" panose="02040503050406030204" pitchFamily="18" charset="0"/>
              </a:rPr>
              <a:t>Ο παρακάτω πίνακας δίνει τους συντελεστές προεξόφλησης με επιτόκιο προεξόφλησης 3,6</a:t>
            </a:r>
            <a:r>
              <a:rPr lang="el-GR" sz="7200" dirty="0" smtClean="0">
                <a:latin typeface="Cambria" panose="02040503050406030204" pitchFamily="18" charset="0"/>
              </a:rPr>
              <a:t>% </a:t>
            </a:r>
            <a:r>
              <a:rPr lang="el-GR" sz="7200" dirty="0">
                <a:latin typeface="Cambria" panose="02040503050406030204" pitchFamily="18" charset="0"/>
              </a:rPr>
              <a:t>(2</a:t>
            </a:r>
            <a:r>
              <a:rPr lang="el-GR" sz="7200" baseline="30000" dirty="0">
                <a:latin typeface="Cambria" panose="02040503050406030204" pitchFamily="18" charset="0"/>
              </a:rPr>
              <a:t>η</a:t>
            </a:r>
            <a:r>
              <a:rPr lang="el-GR" sz="7200" dirty="0">
                <a:latin typeface="Cambria" panose="02040503050406030204" pitchFamily="18" charset="0"/>
              </a:rPr>
              <a:t> στήλη), την αξία των κουπονιών σε ευρώ που πληρώνει το ομόλογο κάθε χρόνο (3</a:t>
            </a:r>
            <a:r>
              <a:rPr lang="el-GR" sz="7200" baseline="30000" dirty="0">
                <a:latin typeface="Cambria" panose="02040503050406030204" pitchFamily="18" charset="0"/>
              </a:rPr>
              <a:t>η</a:t>
            </a:r>
            <a:r>
              <a:rPr lang="el-GR" sz="7200" dirty="0">
                <a:latin typeface="Cambria" panose="02040503050406030204" pitchFamily="18" charset="0"/>
              </a:rPr>
              <a:t> </a:t>
            </a:r>
            <a:r>
              <a:rPr lang="el-GR" sz="7200" dirty="0" smtClean="0">
                <a:latin typeface="Cambria" panose="02040503050406030204" pitchFamily="18" charset="0"/>
              </a:rPr>
              <a:t>στήλη</a:t>
            </a:r>
            <a:r>
              <a:rPr lang="el-GR" sz="7200" dirty="0">
                <a:latin typeface="Cambria" panose="02040503050406030204" pitchFamily="18" charset="0"/>
              </a:rPr>
              <a:t>) και την παρούσα αξία των κουπονιών του ομολόγου (4</a:t>
            </a:r>
            <a:r>
              <a:rPr lang="el-GR" sz="7200" baseline="30000" dirty="0">
                <a:latin typeface="Cambria" panose="02040503050406030204" pitchFamily="18" charset="0"/>
              </a:rPr>
              <a:t>η</a:t>
            </a:r>
            <a:r>
              <a:rPr lang="el-GR" sz="7200" dirty="0">
                <a:latin typeface="Cambria" panose="02040503050406030204" pitchFamily="18" charset="0"/>
              </a:rPr>
              <a:t> στήλη) μέχρι τη λήξη του σε </a:t>
            </a:r>
            <a:r>
              <a:rPr lang="el-GR" sz="7200" dirty="0" smtClean="0">
                <a:latin typeface="Cambria" panose="02040503050406030204" pitchFamily="18" charset="0"/>
              </a:rPr>
              <a:t>10 </a:t>
            </a:r>
            <a:r>
              <a:rPr lang="el-GR" sz="7200" dirty="0">
                <a:latin typeface="Cambria" panose="02040503050406030204" pitchFamily="18" charset="0"/>
              </a:rPr>
              <a:t>χρόνια. Το άθροισμα των προεξοφλημένων κουπονιών για τα 10 χρόνια μέχρι τη λήξη </a:t>
            </a:r>
            <a:r>
              <a:rPr lang="el-GR" sz="7200" dirty="0" smtClean="0">
                <a:latin typeface="Cambria" panose="02040503050406030204" pitchFamily="18" charset="0"/>
              </a:rPr>
              <a:t>του είναι </a:t>
            </a:r>
            <a:r>
              <a:rPr lang="el-GR" sz="7200" dirty="0">
                <a:latin typeface="Cambria" panose="02040503050406030204" pitchFamily="18" charset="0"/>
              </a:rPr>
              <a:t>29,80 ευρώ. Η παρούσα αξία του ομολόγου την ημέρα της έκδοσής του (11/1/2006) </a:t>
            </a:r>
            <a:r>
              <a:rPr lang="el-GR" sz="7200" dirty="0" smtClean="0">
                <a:latin typeface="Cambria" panose="02040503050406030204" pitchFamily="18" charset="0"/>
              </a:rPr>
              <a:t>ήταν </a:t>
            </a:r>
            <a:r>
              <a:rPr lang="el-GR" sz="7200" dirty="0">
                <a:latin typeface="Cambria" panose="02040503050406030204" pitchFamily="18" charset="0"/>
              </a:rPr>
              <a:t>100, δηλ. το άθροισμα των προεξοφλημένων κουπονιών (29,80 ευρώ) συν την </a:t>
            </a:r>
            <a:r>
              <a:rPr lang="el-GR" sz="7200" dirty="0" smtClean="0">
                <a:latin typeface="Cambria" panose="02040503050406030204" pitchFamily="18" charset="0"/>
              </a:rPr>
              <a:t>προεξοφλημένη </a:t>
            </a:r>
            <a:r>
              <a:rPr lang="el-GR" sz="7200" dirty="0">
                <a:latin typeface="Cambria" panose="02040503050406030204" pitchFamily="18" charset="0"/>
              </a:rPr>
              <a:t>αξία της τελικής πληρωμής των 100 ευρώ στη λήξη του ομολόγου την </a:t>
            </a:r>
            <a:r>
              <a:rPr lang="el-GR" sz="7200" dirty="0" smtClean="0">
                <a:latin typeface="Cambria" panose="02040503050406030204" pitchFamily="18" charset="0"/>
              </a:rPr>
              <a:t>20/7/2016 </a:t>
            </a:r>
            <a:r>
              <a:rPr lang="el-GR" sz="7200" dirty="0">
                <a:latin typeface="Cambria" panose="02040503050406030204" pitchFamily="18" charset="0"/>
              </a:rPr>
              <a:t>(0.702*100 = 70,20 ευρώ).</a:t>
            </a:r>
          </a:p>
          <a:p>
            <a:endParaRPr lang="el-GR" sz="7200" dirty="0"/>
          </a:p>
        </p:txBody>
      </p:sp>
    </p:spTree>
    <p:extLst>
      <p:ext uri="{BB962C8B-B14F-4D97-AF65-F5344CB8AC3E}">
        <p14:creationId xmlns:p14="http://schemas.microsoft.com/office/powerpoint/2010/main" val="25722084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6672"/>
            <a:ext cx="7286039" cy="609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249DD85-CD3A-4267-BB32-E314F9C2B370}" type="slidenum">
              <a:rPr lang="en-US" smtClean="0"/>
              <a:t>55</a:t>
            </a:fld>
            <a:endParaRPr lang="en-US"/>
          </a:p>
        </p:txBody>
      </p:sp>
    </p:spTree>
    <p:extLst>
      <p:ext uri="{BB962C8B-B14F-4D97-AF65-F5344CB8AC3E}">
        <p14:creationId xmlns:p14="http://schemas.microsoft.com/office/powerpoint/2010/main" val="35762822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7581315"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249DD85-CD3A-4267-BB32-E314F9C2B370}" type="slidenum">
              <a:rPr lang="en-US" smtClean="0"/>
              <a:t>56</a:t>
            </a:fld>
            <a:endParaRPr lang="en-US"/>
          </a:p>
        </p:txBody>
      </p:sp>
    </p:spTree>
    <p:extLst>
      <p:ext uri="{BB962C8B-B14F-4D97-AF65-F5344CB8AC3E}">
        <p14:creationId xmlns:p14="http://schemas.microsoft.com/office/powerpoint/2010/main" val="25592772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976664"/>
          </a:xfrm>
        </p:spPr>
        <p:txBody>
          <a:bodyPr>
            <a:normAutofit/>
          </a:bodyPr>
          <a:lstStyle/>
          <a:p>
            <a:pPr marL="0" indent="0">
              <a:buNone/>
            </a:pPr>
            <a:r>
              <a:rPr lang="el-GR" sz="1800" b="1" i="1" dirty="0">
                <a:latin typeface="Cambria" panose="02040503050406030204" pitchFamily="18" charset="0"/>
                <a:ea typeface="Tahoma" panose="020B0604030504040204" pitchFamily="34" charset="0"/>
                <a:cs typeface="Tahoma" panose="020B0604030504040204" pitchFamily="34" charset="0"/>
              </a:rPr>
              <a:t>2. Τον Μάρτιο του 2011, το επιτόκιο στη λήξη του 5-ετούς πλέον </a:t>
            </a:r>
            <a:r>
              <a:rPr lang="el-GR" sz="1800" b="1" i="1" dirty="0" smtClean="0">
                <a:latin typeface="Cambria" panose="02040503050406030204" pitchFamily="18" charset="0"/>
                <a:ea typeface="Tahoma" panose="020B0604030504040204" pitchFamily="34" charset="0"/>
                <a:cs typeface="Tahoma" panose="020B0604030504040204" pitchFamily="34" charset="0"/>
              </a:rPr>
              <a:t>ομολόγου</a:t>
            </a:r>
            <a:endParaRPr lang="en-US" sz="1800" b="1" i="1" dirty="0" smtClean="0">
              <a:latin typeface="Cambria" panose="02040503050406030204" pitchFamily="18" charset="0"/>
              <a:ea typeface="Tahoma" panose="020B0604030504040204" pitchFamily="34" charset="0"/>
              <a:cs typeface="Tahoma" panose="020B0604030504040204" pitchFamily="34" charset="0"/>
            </a:endParaRPr>
          </a:p>
          <a:p>
            <a:pPr marL="0" indent="0">
              <a:buNone/>
            </a:pPr>
            <a:r>
              <a:rPr lang="el-GR" sz="1800" b="1" i="1" dirty="0" smtClean="0">
                <a:latin typeface="Cambria" panose="02040503050406030204" pitchFamily="18" charset="0"/>
                <a:ea typeface="Tahoma" panose="020B0604030504040204" pitchFamily="34" charset="0"/>
                <a:cs typeface="Tahoma" panose="020B0604030504040204" pitchFamily="34" charset="0"/>
              </a:rPr>
              <a:t>ήταν </a:t>
            </a:r>
            <a:r>
              <a:rPr lang="el-GR" sz="1800" b="1" i="1" dirty="0">
                <a:latin typeface="Cambria" panose="02040503050406030204" pitchFamily="18" charset="0"/>
                <a:ea typeface="Tahoma" panose="020B0604030504040204" pitchFamily="34" charset="0"/>
                <a:cs typeface="Tahoma" panose="020B0604030504040204" pitchFamily="34" charset="0"/>
              </a:rPr>
              <a:t>12,3% και η τιμή του στη δευτερογενή αγορά 65,37 ευρώ. Η </a:t>
            </a:r>
            <a:r>
              <a:rPr lang="el-GR" sz="1800" b="1" i="1" dirty="0" smtClean="0">
                <a:latin typeface="Cambria" panose="02040503050406030204" pitchFamily="18" charset="0"/>
                <a:ea typeface="Tahoma" panose="020B0604030504040204" pitchFamily="34" charset="0"/>
                <a:cs typeface="Tahoma" panose="020B0604030504040204" pitchFamily="34" charset="0"/>
              </a:rPr>
              <a:t>αγορά</a:t>
            </a:r>
            <a:endParaRPr lang="en-US" sz="1800" b="1" i="1" dirty="0" smtClean="0">
              <a:latin typeface="Cambria" panose="02040503050406030204" pitchFamily="18" charset="0"/>
              <a:ea typeface="Tahoma" panose="020B0604030504040204" pitchFamily="34" charset="0"/>
              <a:cs typeface="Tahoma" panose="020B0604030504040204" pitchFamily="34" charset="0"/>
            </a:endParaRPr>
          </a:p>
          <a:p>
            <a:pPr marL="0" indent="0">
              <a:buNone/>
            </a:pPr>
            <a:r>
              <a:rPr lang="el-GR" sz="1800" b="1" i="1" dirty="0" smtClean="0">
                <a:latin typeface="Cambria" panose="02040503050406030204" pitchFamily="18" charset="0"/>
                <a:ea typeface="Tahoma" panose="020B0604030504040204" pitchFamily="34" charset="0"/>
                <a:cs typeface="Tahoma" panose="020B0604030504040204" pitchFamily="34" charset="0"/>
              </a:rPr>
              <a:t>ομολόγων </a:t>
            </a:r>
            <a:r>
              <a:rPr lang="el-GR" sz="1800" b="1" i="1" dirty="0">
                <a:latin typeface="Cambria" panose="02040503050406030204" pitchFamily="18" charset="0"/>
                <a:ea typeface="Tahoma" panose="020B0604030504040204" pitchFamily="34" charset="0"/>
                <a:cs typeface="Tahoma" panose="020B0604030504040204" pitchFamily="34" charset="0"/>
              </a:rPr>
              <a:t>προεξοφλούσε ότι η Ελληνική Δημοκρατία (ακόμη και αν </a:t>
            </a:r>
            <a:r>
              <a:rPr lang="el-GR" sz="1800" b="1" i="1" dirty="0" smtClean="0">
                <a:latin typeface="Cambria" panose="02040503050406030204" pitchFamily="18" charset="0"/>
                <a:ea typeface="Tahoma" panose="020B0604030504040204" pitchFamily="34" charset="0"/>
                <a:cs typeface="Tahoma" panose="020B0604030504040204" pitchFamily="34" charset="0"/>
              </a:rPr>
              <a:t>συνέχιζε να </a:t>
            </a:r>
            <a:r>
              <a:rPr lang="el-GR" sz="1800" b="1" i="1" dirty="0">
                <a:latin typeface="Cambria" panose="02040503050406030204" pitchFamily="18" charset="0"/>
                <a:ea typeface="Tahoma" panose="020B0604030504040204" pitchFamily="34" charset="0"/>
                <a:cs typeface="Tahoma" panose="020B0604030504040204" pitchFamily="34" charset="0"/>
              </a:rPr>
              <a:t>καταβάλει το ετήσιο κουπόνι μέχρι τη λήξη) δεν θα πληρώσει στο ακέραιο τους κατόχους του ομολόγου, δηλ. οι κάτοχοι του ομολόγου δεν </a:t>
            </a:r>
            <a:r>
              <a:rPr lang="el-GR" sz="1800" b="1" i="1" dirty="0" smtClean="0">
                <a:latin typeface="Cambria" panose="02040503050406030204" pitchFamily="18" charset="0"/>
                <a:ea typeface="Tahoma" panose="020B0604030504040204" pitchFamily="34" charset="0"/>
                <a:cs typeface="Tahoma" panose="020B0604030504040204" pitchFamily="34" charset="0"/>
              </a:rPr>
              <a:t>θα εισπράξουν </a:t>
            </a:r>
            <a:r>
              <a:rPr lang="el-GR" sz="1800" b="1" i="1" dirty="0">
                <a:latin typeface="Cambria" panose="02040503050406030204" pitchFamily="18" charset="0"/>
                <a:ea typeface="Tahoma" panose="020B0604030504040204" pitchFamily="34" charset="0"/>
                <a:cs typeface="Tahoma" panose="020B0604030504040204" pitchFamily="34" charset="0"/>
              </a:rPr>
              <a:t>την ονομαστική αξία (100) αλλά θα υπάρξει ένα </a:t>
            </a:r>
            <a:r>
              <a:rPr lang="en-US" sz="1800" b="1" i="1" dirty="0" smtClean="0">
                <a:latin typeface="Cambria" panose="02040503050406030204" pitchFamily="18" charset="0"/>
                <a:ea typeface="Tahoma" panose="020B0604030504040204" pitchFamily="34" charset="0"/>
                <a:cs typeface="Tahoma" panose="020B0604030504040204" pitchFamily="34" charset="0"/>
              </a:rPr>
              <a:t>hai</a:t>
            </a:r>
            <a:r>
              <a:rPr lang="en-US" sz="1800" b="1" i="1" dirty="0">
                <a:latin typeface="Cambria" panose="02040503050406030204" pitchFamily="18" charset="0"/>
                <a:ea typeface="Tahoma" panose="020B0604030504040204" pitchFamily="34" charset="0"/>
                <a:cs typeface="Tahoma" panose="020B0604030504040204" pitchFamily="34" charset="0"/>
              </a:rPr>
              <a:t>r</a:t>
            </a:r>
            <a:r>
              <a:rPr lang="en-US" sz="1800" b="1" i="1" dirty="0" smtClean="0">
                <a:latin typeface="Cambria" panose="02040503050406030204" pitchFamily="18" charset="0"/>
                <a:ea typeface="Tahoma" panose="020B0604030504040204" pitchFamily="34" charset="0"/>
                <a:cs typeface="Tahoma" panose="020B0604030504040204" pitchFamily="34" charset="0"/>
              </a:rPr>
              <a:t>cut </a:t>
            </a:r>
            <a:r>
              <a:rPr lang="en-US" sz="1800" b="1" i="1" dirty="0">
                <a:latin typeface="Cambria" panose="02040503050406030204" pitchFamily="18" charset="0"/>
                <a:ea typeface="Tahoma" panose="020B0604030504040204" pitchFamily="34" charset="0"/>
                <a:cs typeface="Tahoma" panose="020B0604030504040204" pitchFamily="34" charset="0"/>
              </a:rPr>
              <a:t>x</a:t>
            </a:r>
            <a:r>
              <a:rPr lang="el-GR" sz="1800" b="1" i="1" dirty="0">
                <a:latin typeface="Cambria" panose="02040503050406030204" pitchFamily="18" charset="0"/>
                <a:ea typeface="Tahoma" panose="020B0604030504040204" pitchFamily="34" charset="0"/>
                <a:cs typeface="Tahoma" panose="020B0604030504040204" pitchFamily="34" charset="0"/>
              </a:rPr>
              <a:t>%, </a:t>
            </a:r>
            <a:r>
              <a:rPr lang="el-GR" sz="1800" b="1" i="1" dirty="0" smtClean="0">
                <a:latin typeface="Cambria" panose="02040503050406030204" pitchFamily="18" charset="0"/>
                <a:ea typeface="Tahoma" panose="020B0604030504040204" pitchFamily="34" charset="0"/>
                <a:cs typeface="Tahoma" panose="020B0604030504040204" pitchFamily="34" charset="0"/>
              </a:rPr>
              <a:t>άρα θα </a:t>
            </a:r>
            <a:r>
              <a:rPr lang="el-GR" sz="1800" b="1" i="1" dirty="0">
                <a:latin typeface="Cambria" panose="02040503050406030204" pitchFamily="18" charset="0"/>
                <a:ea typeface="Tahoma" panose="020B0604030504040204" pitchFamily="34" charset="0"/>
                <a:cs typeface="Tahoma" panose="020B0604030504040204" pitchFamily="34" charset="0"/>
              </a:rPr>
              <a:t>εισπράξουν 100(1-</a:t>
            </a:r>
            <a:r>
              <a:rPr lang="en-US" sz="1800" b="1" i="1" dirty="0">
                <a:latin typeface="Cambria" panose="02040503050406030204" pitchFamily="18" charset="0"/>
                <a:ea typeface="Tahoma" panose="020B0604030504040204" pitchFamily="34" charset="0"/>
                <a:cs typeface="Tahoma" panose="020B0604030504040204" pitchFamily="34" charset="0"/>
              </a:rPr>
              <a:t>x</a:t>
            </a:r>
            <a:r>
              <a:rPr lang="el-GR" sz="1800" b="1" i="1" dirty="0">
                <a:latin typeface="Cambria" panose="02040503050406030204" pitchFamily="18" charset="0"/>
                <a:ea typeface="Tahoma" panose="020B0604030504040204" pitchFamily="34" charset="0"/>
                <a:cs typeface="Tahoma" panose="020B0604030504040204" pitchFamily="34" charset="0"/>
              </a:rPr>
              <a:t>). Ποιο ήταν το αναμενόμενο </a:t>
            </a:r>
            <a:r>
              <a:rPr lang="en-US" sz="1800" b="1" i="1" dirty="0">
                <a:latin typeface="Cambria" panose="02040503050406030204" pitchFamily="18" charset="0"/>
                <a:ea typeface="Tahoma" panose="020B0604030504040204" pitchFamily="34" charset="0"/>
                <a:cs typeface="Tahoma" panose="020B0604030504040204" pitchFamily="34" charset="0"/>
              </a:rPr>
              <a:t>haircut</a:t>
            </a:r>
            <a:r>
              <a:rPr lang="el-GR" sz="1800" b="1" i="1" dirty="0">
                <a:latin typeface="Cambria" panose="02040503050406030204" pitchFamily="18" charset="0"/>
                <a:ea typeface="Tahoma" panose="020B0604030504040204" pitchFamily="34" charset="0"/>
                <a:cs typeface="Tahoma" panose="020B0604030504040204" pitchFamily="34" charset="0"/>
              </a:rPr>
              <a:t> σύμφωνα με </a:t>
            </a:r>
            <a:r>
              <a:rPr lang="el-GR" sz="1800" b="1" i="1" dirty="0" smtClean="0">
                <a:latin typeface="Cambria" panose="02040503050406030204" pitchFamily="18" charset="0"/>
                <a:ea typeface="Tahoma" panose="020B0604030504040204" pitchFamily="34" charset="0"/>
                <a:cs typeface="Tahoma" panose="020B0604030504040204" pitchFamily="34" charset="0"/>
              </a:rPr>
              <a:t>τις αποτιμήσεις </a:t>
            </a:r>
            <a:r>
              <a:rPr lang="el-GR" sz="1800" b="1" i="1" dirty="0">
                <a:latin typeface="Cambria" panose="02040503050406030204" pitchFamily="18" charset="0"/>
                <a:ea typeface="Tahoma" panose="020B0604030504040204" pitchFamily="34" charset="0"/>
                <a:cs typeface="Tahoma" panose="020B0604030504040204" pitchFamily="34" charset="0"/>
              </a:rPr>
              <a:t>της αγοράς;</a:t>
            </a:r>
            <a:endParaRPr lang="en-US" sz="1800" dirty="0">
              <a:latin typeface="Cambria" panose="02040503050406030204" pitchFamily="18" charset="0"/>
              <a:ea typeface="Tahoma" panose="020B0604030504040204" pitchFamily="34" charset="0"/>
              <a:cs typeface="Tahoma" panose="020B0604030504040204" pitchFamily="34" charset="0"/>
            </a:endParaRPr>
          </a:p>
          <a:p>
            <a:endParaRPr lang="en-US" sz="1600" dirty="0">
              <a:latin typeface="Cambria" panose="02040503050406030204" pitchFamily="18" charset="0"/>
              <a:ea typeface="Tahoma" panose="020B0604030504040204" pitchFamily="34" charset="0"/>
              <a:cs typeface="Tahoma" panose="020B0604030504040204" pitchFamily="34" charset="0"/>
            </a:endParaRPr>
          </a:p>
          <a:p>
            <a:r>
              <a:rPr lang="el-GR" sz="2000" dirty="0">
                <a:latin typeface="Cambria" panose="02040503050406030204" pitchFamily="18" charset="0"/>
                <a:ea typeface="Tahoma" panose="020B0604030504040204" pitchFamily="34" charset="0"/>
                <a:cs typeface="Tahoma" panose="020B0604030504040204" pitchFamily="34" charset="0"/>
              </a:rPr>
              <a:t>Το αναμενόμενο </a:t>
            </a:r>
            <a:r>
              <a:rPr lang="en-US" sz="2000" dirty="0">
                <a:latin typeface="Cambria" panose="02040503050406030204" pitchFamily="18" charset="0"/>
                <a:ea typeface="Tahoma" panose="020B0604030504040204" pitchFamily="34" charset="0"/>
                <a:cs typeface="Tahoma" panose="020B0604030504040204" pitchFamily="34" charset="0"/>
              </a:rPr>
              <a:t>haircut</a:t>
            </a:r>
            <a:r>
              <a:rPr lang="el-GR" sz="2000" dirty="0">
                <a:latin typeface="Cambria" panose="02040503050406030204" pitchFamily="18" charset="0"/>
                <a:ea typeface="Tahoma" panose="020B0604030504040204" pitchFamily="34" charset="0"/>
                <a:cs typeface="Tahoma" panose="020B0604030504040204" pitchFamily="34" charset="0"/>
              </a:rPr>
              <a:t> είναι συνάρτηση του χρόνου. Όσο πιο μακριά </a:t>
            </a:r>
            <a:r>
              <a:rPr lang="el-GR" sz="2000" dirty="0" smtClean="0">
                <a:latin typeface="Cambria" panose="02040503050406030204" pitchFamily="18" charset="0"/>
                <a:ea typeface="Tahoma" panose="020B0604030504040204" pitchFamily="34" charset="0"/>
                <a:cs typeface="Tahoma" panose="020B0604030504040204" pitchFamily="34" charset="0"/>
              </a:rPr>
              <a:t>στο</a:t>
            </a:r>
            <a:r>
              <a:rPr lang="en-US" sz="2000" dirty="0" smtClean="0">
                <a:latin typeface="Cambria" panose="02040503050406030204" pitchFamily="18" charset="0"/>
                <a:ea typeface="Tahoma" panose="020B0604030504040204" pitchFamily="34" charset="0"/>
                <a:cs typeface="Tahoma" panose="020B0604030504040204" pitchFamily="34" charset="0"/>
              </a:rPr>
              <a:t> </a:t>
            </a:r>
            <a:r>
              <a:rPr lang="el-GR" sz="2000" dirty="0" smtClean="0">
                <a:latin typeface="Cambria" panose="02040503050406030204" pitchFamily="18" charset="0"/>
                <a:ea typeface="Tahoma" panose="020B0604030504040204" pitchFamily="34" charset="0"/>
                <a:cs typeface="Tahoma" panose="020B0604030504040204" pitchFamily="34" charset="0"/>
              </a:rPr>
              <a:t>μέλλον </a:t>
            </a:r>
            <a:r>
              <a:rPr lang="el-GR" sz="2000" dirty="0">
                <a:latin typeface="Cambria" panose="02040503050406030204" pitchFamily="18" charset="0"/>
                <a:ea typeface="Tahoma" panose="020B0604030504040204" pitchFamily="34" charset="0"/>
                <a:cs typeface="Tahoma" panose="020B0604030504040204" pitchFamily="34" charset="0"/>
              </a:rPr>
              <a:t>αναμένεται να γίνει, τόσο μικρότερο θα είναι καθώς στο </a:t>
            </a:r>
            <a:r>
              <a:rPr lang="el-GR" sz="2000" dirty="0" smtClean="0">
                <a:latin typeface="Cambria" panose="02040503050406030204" pitchFamily="18" charset="0"/>
                <a:ea typeface="Tahoma" panose="020B0604030504040204" pitchFamily="34" charset="0"/>
                <a:cs typeface="Tahoma" panose="020B0604030504040204" pitchFamily="34" charset="0"/>
              </a:rPr>
              <a:t>ενδιάμεσο</a:t>
            </a:r>
            <a:r>
              <a:rPr lang="en-US" sz="2000" dirty="0" smtClean="0">
                <a:latin typeface="Cambria" panose="02040503050406030204" pitchFamily="18" charset="0"/>
                <a:ea typeface="Tahoma" panose="020B0604030504040204" pitchFamily="34" charset="0"/>
                <a:cs typeface="Tahoma" panose="020B0604030504040204" pitchFamily="34" charset="0"/>
              </a:rPr>
              <a:t> </a:t>
            </a:r>
            <a:r>
              <a:rPr lang="el-GR" sz="2000" dirty="0" smtClean="0">
                <a:latin typeface="Cambria" panose="02040503050406030204" pitchFamily="18" charset="0"/>
                <a:ea typeface="Tahoma" panose="020B0604030504040204" pitchFamily="34" charset="0"/>
                <a:cs typeface="Tahoma" panose="020B0604030504040204" pitchFamily="34" charset="0"/>
              </a:rPr>
              <a:t>διάστημα </a:t>
            </a:r>
            <a:r>
              <a:rPr lang="el-GR" sz="2000" dirty="0">
                <a:latin typeface="Cambria" panose="02040503050406030204" pitchFamily="18" charset="0"/>
                <a:ea typeface="Tahoma" panose="020B0604030504040204" pitchFamily="34" charset="0"/>
                <a:cs typeface="Tahoma" panose="020B0604030504040204" pitchFamily="34" charset="0"/>
              </a:rPr>
              <a:t>οι επενδυτές θα έχουν εισπράξει το μεγαλύτερο μέρος της αξίας </a:t>
            </a:r>
            <a:r>
              <a:rPr lang="el-GR" sz="2000" dirty="0" smtClean="0">
                <a:latin typeface="Cambria" panose="02040503050406030204" pitchFamily="18" charset="0"/>
                <a:ea typeface="Tahoma" panose="020B0604030504040204" pitchFamily="34" charset="0"/>
                <a:cs typeface="Tahoma" panose="020B0604030504040204" pitchFamily="34" charset="0"/>
              </a:rPr>
              <a:t>του</a:t>
            </a:r>
            <a:r>
              <a:rPr lang="en-US" sz="2000" dirty="0" smtClean="0">
                <a:latin typeface="Cambria" panose="02040503050406030204" pitchFamily="18" charset="0"/>
                <a:ea typeface="Tahoma" panose="020B0604030504040204" pitchFamily="34" charset="0"/>
                <a:cs typeface="Tahoma" panose="020B0604030504040204" pitchFamily="34" charset="0"/>
              </a:rPr>
              <a:t> </a:t>
            </a:r>
            <a:r>
              <a:rPr lang="el-GR" sz="2000" dirty="0" smtClean="0">
                <a:latin typeface="Cambria" panose="02040503050406030204" pitchFamily="18" charset="0"/>
                <a:ea typeface="Tahoma" panose="020B0604030504040204" pitchFamily="34" charset="0"/>
                <a:cs typeface="Tahoma" panose="020B0604030504040204" pitchFamily="34" charset="0"/>
              </a:rPr>
              <a:t>ομολόγου </a:t>
            </a:r>
            <a:r>
              <a:rPr lang="el-GR" sz="2000" dirty="0">
                <a:latin typeface="Cambria" panose="02040503050406030204" pitchFamily="18" charset="0"/>
                <a:ea typeface="Tahoma" panose="020B0604030504040204" pitchFamily="34" charset="0"/>
                <a:cs typeface="Tahoma" panose="020B0604030504040204" pitchFamily="34" charset="0"/>
              </a:rPr>
              <a:t>μέσω των κουπονιών. </a:t>
            </a:r>
            <a:endParaRPr lang="en-US" sz="2000" dirty="0">
              <a:latin typeface="Cambria" panose="02040503050406030204" pitchFamily="18" charset="0"/>
              <a:ea typeface="Tahoma" panose="020B0604030504040204" pitchFamily="34" charset="0"/>
              <a:cs typeface="Tahoma" panose="020B0604030504040204" pitchFamily="34" charset="0"/>
            </a:endParaRPr>
          </a:p>
          <a:p>
            <a:r>
              <a:rPr lang="el-GR" sz="2000" dirty="0">
                <a:latin typeface="Cambria" panose="02040503050406030204" pitchFamily="18" charset="0"/>
                <a:ea typeface="Tahoma" panose="020B0604030504040204" pitchFamily="34" charset="0"/>
                <a:cs typeface="Tahoma" panose="020B0604030504040204" pitchFamily="34" charset="0"/>
              </a:rPr>
              <a:t>Ενδεικτικά, ας δούμε δυο (ακραίες) περιπτώσεις:</a:t>
            </a:r>
            <a:endParaRPr lang="en-US" sz="2000" dirty="0">
              <a:latin typeface="Cambria" panose="02040503050406030204" pitchFamily="18" charset="0"/>
              <a:ea typeface="Tahoma" panose="020B0604030504040204" pitchFamily="34" charset="0"/>
              <a:cs typeface="Tahoma" panose="020B0604030504040204" pitchFamily="34" charset="0"/>
            </a:endParaRPr>
          </a:p>
          <a:p>
            <a:pPr marL="0" indent="0">
              <a:buNone/>
            </a:pPr>
            <a:endParaRPr lang="en-US" dirty="0"/>
          </a:p>
        </p:txBody>
      </p:sp>
      <p:sp>
        <p:nvSpPr>
          <p:cNvPr id="3" name="Slide Number Placeholder 2"/>
          <p:cNvSpPr>
            <a:spLocks noGrp="1"/>
          </p:cNvSpPr>
          <p:nvPr>
            <p:ph type="sldNum" sz="quarter" idx="12"/>
          </p:nvPr>
        </p:nvSpPr>
        <p:spPr/>
        <p:txBody>
          <a:bodyPr/>
          <a:lstStyle/>
          <a:p>
            <a:fld id="{6249DD85-CD3A-4267-BB32-E314F9C2B370}" type="slidenum">
              <a:rPr lang="en-US" smtClean="0"/>
              <a:t>57</a:t>
            </a:fld>
            <a:endParaRPr lang="en-US"/>
          </a:p>
        </p:txBody>
      </p:sp>
    </p:spTree>
    <p:extLst>
      <p:ext uri="{BB962C8B-B14F-4D97-AF65-F5344CB8AC3E}">
        <p14:creationId xmlns:p14="http://schemas.microsoft.com/office/powerpoint/2010/main" val="5332040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60648"/>
            <a:ext cx="6768752" cy="616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249DD85-CD3A-4267-BB32-E314F9C2B370}" type="slidenum">
              <a:rPr lang="en-US" smtClean="0"/>
              <a:t>58</a:t>
            </a:fld>
            <a:endParaRPr lang="en-US"/>
          </a:p>
        </p:txBody>
      </p:sp>
    </p:spTree>
    <p:extLst>
      <p:ext uri="{BB962C8B-B14F-4D97-AF65-F5344CB8AC3E}">
        <p14:creationId xmlns:p14="http://schemas.microsoft.com/office/powerpoint/2010/main" val="36759613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49DD85-CD3A-4267-BB32-E314F9C2B370}" type="slidenum">
              <a:rPr lang="en-US" smtClean="0"/>
              <a:t>59</a:t>
            </a:fld>
            <a:endParaRPr lang="en-US"/>
          </a:p>
        </p:txBody>
      </p:sp>
      <mc:AlternateContent xmlns:mc="http://schemas.openxmlformats.org/markup-compatibility/2006" xmlns:a14="http://schemas.microsoft.com/office/drawing/2010/main">
        <mc:Choice Requires="a14">
          <p:sp>
            <p:nvSpPr>
              <p:cNvPr id="4" name="Rectangle 3"/>
              <p:cNvSpPr/>
              <p:nvPr/>
            </p:nvSpPr>
            <p:spPr>
              <a:xfrm>
                <a:off x="395536" y="1196753"/>
                <a:ext cx="8208912" cy="4691669"/>
              </a:xfrm>
              <a:prstGeom prst="rect">
                <a:avLst/>
              </a:prstGeom>
            </p:spPr>
            <p:txBody>
              <a:bodyPr wrap="square">
                <a:spAutoFit/>
              </a:bodyPr>
              <a:lstStyle/>
              <a:p>
                <a:r>
                  <a:rPr lang="el-GR" sz="2000" dirty="0">
                    <a:latin typeface="Cambria" panose="02040503050406030204" pitchFamily="18" charset="0"/>
                  </a:rPr>
                  <a:t>Για να το βρούμε, θα πρέπει να λύσουμε την φόρμουλα της παρούσας αξίας ως προς το </a:t>
                </a:r>
                <a:r>
                  <a:rPr lang="en-US" sz="2000" i="1" dirty="0">
                    <a:latin typeface="Cambria" panose="02040503050406030204" pitchFamily="18" charset="0"/>
                  </a:rPr>
                  <a:t>F</a:t>
                </a:r>
                <a:r>
                  <a:rPr lang="el-GR" sz="2000" i="1" dirty="0">
                    <a:latin typeface="Cambria" panose="02040503050406030204" pitchFamily="18" charset="0"/>
                  </a:rPr>
                  <a:t>:</a:t>
                </a:r>
                <a:endParaRPr lang="el-GR" sz="2000" dirty="0">
                  <a:latin typeface="Cambria" panose="02040503050406030204" pitchFamily="18" charset="0"/>
                </a:endParaRPr>
              </a:p>
              <a:p>
                <a:r>
                  <a:rPr lang="el-GR" sz="2000" dirty="0">
                    <a:latin typeface="Cambria" panose="02040503050406030204" pitchFamily="18" charset="0"/>
                  </a:rPr>
                  <a:t> </a:t>
                </a:r>
              </a:p>
              <a:p>
                <a:r>
                  <a:rPr lang="el-GR" sz="2000" dirty="0">
                    <a:latin typeface="Cambria" panose="02040503050406030204" pitchFamily="18" charset="0"/>
                  </a:rPr>
                  <a:t> </a:t>
                </a:r>
              </a:p>
              <a:p>
                <a:r>
                  <a:rPr lang="el-GR" sz="2000" dirty="0">
                    <a:latin typeface="Cambria" panose="02040503050406030204" pitchFamily="18" charset="0"/>
                  </a:rPr>
                  <a:t> </a:t>
                </a:r>
              </a:p>
              <a:p>
                <a:pPr/>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a:rPr lang="el-GR" sz="2000" i="1">
                              <a:latin typeface="Cambria Math"/>
                            </a:rPr>
                            <m:t>𝑃</m:t>
                          </m:r>
                        </m:e>
                        <m:sub>
                          <m:r>
                            <a:rPr lang="el-GR" sz="2000" i="1">
                              <a:latin typeface="Cambria Math"/>
                            </a:rPr>
                            <m:t>𝑡</m:t>
                          </m:r>
                        </m:sub>
                      </m:sSub>
                      <m:r>
                        <a:rPr lang="el-GR" sz="2000" i="1">
                          <a:latin typeface="Cambria Math"/>
                        </a:rPr>
                        <m:t>=</m:t>
                      </m:r>
                      <m:nary>
                        <m:naryPr>
                          <m:chr m:val="∑"/>
                          <m:limLoc m:val="undOvr"/>
                          <m:ctrlPr>
                            <a:rPr lang="el-GR" sz="2000" i="1">
                              <a:latin typeface="Cambria Math" panose="02040503050406030204" pitchFamily="18" charset="0"/>
                            </a:rPr>
                          </m:ctrlPr>
                        </m:naryPr>
                        <m:sub>
                          <m:r>
                            <a:rPr lang="el-GR" sz="2000" i="1">
                              <a:latin typeface="Cambria Math"/>
                            </a:rPr>
                            <m:t>𝑗</m:t>
                          </m:r>
                          <m:r>
                            <a:rPr lang="el-GR" sz="2000" i="1">
                              <a:latin typeface="Cambria Math"/>
                            </a:rPr>
                            <m:t>=1</m:t>
                          </m:r>
                        </m:sub>
                        <m:sup>
                          <m:r>
                            <a:rPr lang="el-GR" sz="2000" i="1">
                              <a:latin typeface="Cambria Math"/>
                            </a:rPr>
                            <m:t>5</m:t>
                          </m:r>
                        </m:sup>
                        <m:e>
                          <m:sSup>
                            <m:sSupPr>
                              <m:ctrlPr>
                                <a:rPr lang="el-GR" sz="2000" i="1">
                                  <a:latin typeface="Cambria Math" panose="02040503050406030204" pitchFamily="18" charset="0"/>
                                </a:rPr>
                              </m:ctrlPr>
                            </m:sSupPr>
                            <m:e>
                              <m:d>
                                <m:dPr>
                                  <m:ctrlPr>
                                    <a:rPr lang="el-GR" sz="2000" i="1">
                                      <a:latin typeface="Cambria Math" panose="02040503050406030204" pitchFamily="18" charset="0"/>
                                    </a:rPr>
                                  </m:ctrlPr>
                                </m:dPr>
                                <m:e>
                                  <m:f>
                                    <m:fPr>
                                      <m:ctrlPr>
                                        <a:rPr lang="el-GR" sz="2000" i="1">
                                          <a:latin typeface="Cambria Math" panose="02040503050406030204" pitchFamily="18" charset="0"/>
                                        </a:rPr>
                                      </m:ctrlPr>
                                    </m:fPr>
                                    <m:num>
                                      <m:r>
                                        <a:rPr lang="el-GR" sz="2000" i="1">
                                          <a:latin typeface="Cambria Math"/>
                                        </a:rPr>
                                        <m:t>1</m:t>
                                      </m:r>
                                    </m:num>
                                    <m:den>
                                      <m:d>
                                        <m:dPr>
                                          <m:ctrlPr>
                                            <a:rPr lang="el-GR" sz="2000" i="1">
                                              <a:latin typeface="Cambria Math" panose="02040503050406030204" pitchFamily="18" charset="0"/>
                                            </a:rPr>
                                          </m:ctrlPr>
                                        </m:dPr>
                                        <m:e>
                                          <m:r>
                                            <a:rPr lang="el-GR" sz="2000" i="1">
                                              <a:latin typeface="Cambria Math"/>
                                            </a:rPr>
                                            <m:t>1+</m:t>
                                          </m:r>
                                          <m:r>
                                            <a:rPr lang="el-GR" sz="2000" i="1">
                                              <a:latin typeface="Cambria Math"/>
                                            </a:rPr>
                                            <m:t>𝑟</m:t>
                                          </m:r>
                                        </m:e>
                                      </m:d>
                                    </m:den>
                                  </m:f>
                                </m:e>
                              </m:d>
                            </m:e>
                            <m:sup>
                              <m:r>
                                <a:rPr lang="el-GR" sz="2000" i="1">
                                  <a:latin typeface="Cambria Math"/>
                                </a:rPr>
                                <m:t>𝑗</m:t>
                              </m:r>
                            </m:sup>
                          </m:sSup>
                          <m:sSub>
                            <m:sSubPr>
                              <m:ctrlPr>
                                <a:rPr lang="el-GR" sz="2000" i="1">
                                  <a:latin typeface="Cambria Math" panose="02040503050406030204" pitchFamily="18" charset="0"/>
                                </a:rPr>
                              </m:ctrlPr>
                            </m:sSubPr>
                            <m:e>
                              <m:r>
                                <a:rPr lang="el-GR" sz="2000" i="1">
                                  <a:latin typeface="Cambria Math"/>
                                </a:rPr>
                                <m:t>𝑑</m:t>
                              </m:r>
                            </m:e>
                            <m:sub>
                              <m:r>
                                <a:rPr lang="el-GR" sz="2000" i="1">
                                  <a:latin typeface="Cambria Math"/>
                                </a:rPr>
                                <m:t>𝑡</m:t>
                              </m:r>
                              <m:r>
                                <a:rPr lang="el-GR" sz="2000" i="1">
                                  <a:latin typeface="Cambria Math"/>
                                </a:rPr>
                                <m:t>+</m:t>
                              </m:r>
                              <m:r>
                                <a:rPr lang="el-GR" sz="2000" i="1">
                                  <a:latin typeface="Cambria Math"/>
                                </a:rPr>
                                <m:t>𝑗</m:t>
                              </m:r>
                            </m:sub>
                          </m:sSub>
                        </m:e>
                      </m:nary>
                      <m:r>
                        <a:rPr lang="el-GR" sz="2000" i="1">
                          <a:latin typeface="Cambria Math"/>
                        </a:rPr>
                        <m:t>+</m:t>
                      </m:r>
                      <m:r>
                        <a:rPr lang="el-GR" sz="2000" i="1">
                          <a:latin typeface="Cambria Math"/>
                        </a:rPr>
                        <m:t>𝐹</m:t>
                      </m:r>
                      <m:sSup>
                        <m:sSupPr>
                          <m:ctrlPr>
                            <a:rPr lang="el-GR" sz="2000" i="1">
                              <a:latin typeface="Cambria Math" panose="02040503050406030204" pitchFamily="18" charset="0"/>
                            </a:rPr>
                          </m:ctrlPr>
                        </m:sSupPr>
                        <m:e>
                          <m:d>
                            <m:dPr>
                              <m:ctrlPr>
                                <a:rPr lang="el-GR" sz="2000" i="1">
                                  <a:latin typeface="Cambria Math" panose="02040503050406030204" pitchFamily="18" charset="0"/>
                                </a:rPr>
                              </m:ctrlPr>
                            </m:dPr>
                            <m:e>
                              <m:r>
                                <a:rPr lang="el-GR" sz="2000" i="1">
                                  <a:latin typeface="Cambria Math"/>
                                </a:rPr>
                                <m:t>1+</m:t>
                              </m:r>
                              <m:r>
                                <a:rPr lang="el-GR" sz="2000" i="1">
                                  <a:latin typeface="Cambria Math"/>
                                </a:rPr>
                                <m:t>𝑟</m:t>
                              </m:r>
                            </m:e>
                          </m:d>
                        </m:e>
                        <m:sup>
                          <m:r>
                            <a:rPr lang="el-GR" sz="2000" i="1">
                              <a:latin typeface="Cambria Math"/>
                            </a:rPr>
                            <m:t>−5</m:t>
                          </m:r>
                        </m:sup>
                      </m:sSup>
                    </m:oMath>
                    <m:oMath xmlns:m="http://schemas.openxmlformats.org/officeDocument/2006/math">
                      <m:r>
                        <a:rPr lang="en-US" sz="2000" i="1">
                          <a:latin typeface="Cambria Math"/>
                        </a:rPr>
                        <m:t>65,37=12,88+</m:t>
                      </m:r>
                      <m:r>
                        <a:rPr lang="en-US" sz="2000" i="1">
                          <a:latin typeface="Cambria Math"/>
                        </a:rPr>
                        <m:t>𝐹</m:t>
                      </m:r>
                      <m:r>
                        <a:rPr lang="en-US" sz="2000" i="1">
                          <a:latin typeface="Cambria Math"/>
                        </a:rPr>
                        <m:t>∗0,56</m:t>
                      </m:r>
                    </m:oMath>
                    <m:oMath xmlns:m="http://schemas.openxmlformats.org/officeDocument/2006/math">
                      <m:r>
                        <a:rPr lang="en-US" sz="2000" i="1">
                          <a:latin typeface="Cambria Math"/>
                        </a:rPr>
                        <m:t>𝐹</m:t>
                      </m:r>
                      <m:r>
                        <a:rPr lang="en-US" sz="2000" i="1">
                          <a:latin typeface="Cambria Math"/>
                        </a:rPr>
                        <m:t>=</m:t>
                      </m:r>
                      <m:f>
                        <m:fPr>
                          <m:ctrlPr>
                            <a:rPr lang="el-GR" sz="2000" i="1">
                              <a:latin typeface="Cambria Math" panose="02040503050406030204" pitchFamily="18" charset="0"/>
                            </a:rPr>
                          </m:ctrlPr>
                        </m:fPr>
                        <m:num>
                          <m:r>
                            <a:rPr lang="en-US" sz="2000" i="1">
                              <a:latin typeface="Cambria Math"/>
                            </a:rPr>
                            <m:t>65,37−12,88</m:t>
                          </m:r>
                        </m:num>
                        <m:den>
                          <m:r>
                            <a:rPr lang="en-US" sz="2000" i="1">
                              <a:latin typeface="Cambria Math"/>
                            </a:rPr>
                            <m:t>0,56</m:t>
                          </m:r>
                        </m:den>
                      </m:f>
                      <m:r>
                        <a:rPr lang="en-US" sz="2000" i="1">
                          <a:latin typeface="Cambria Math"/>
                        </a:rPr>
                        <m:t>=93,7</m:t>
                      </m:r>
                    </m:oMath>
                  </m:oMathPara>
                </a14:m>
                <a:endParaRPr lang="el-GR" sz="2000" dirty="0">
                  <a:latin typeface="Cambria" panose="02040503050406030204" pitchFamily="18" charset="0"/>
                </a:endParaRPr>
              </a:p>
              <a:p>
                <a:r>
                  <a:rPr lang="en-US" sz="2000" dirty="0">
                    <a:latin typeface="Cambria" panose="02040503050406030204" pitchFamily="18" charset="0"/>
                  </a:rPr>
                  <a:t> </a:t>
                </a:r>
                <a:endParaRPr lang="el-GR" sz="2000" dirty="0">
                  <a:latin typeface="Cambria" panose="02040503050406030204" pitchFamily="18" charset="0"/>
                </a:endParaRPr>
              </a:p>
              <a:p>
                <a:r>
                  <a:rPr lang="en-US" sz="2000" i="1" dirty="0">
                    <a:latin typeface="Cambria" panose="02040503050406030204" pitchFamily="18" charset="0"/>
                  </a:rPr>
                  <a:t> </a:t>
                </a:r>
                <a:endParaRPr lang="el-GR" sz="2000" dirty="0">
                  <a:latin typeface="Cambria" panose="02040503050406030204" pitchFamily="18" charset="0"/>
                </a:endParaRPr>
              </a:p>
              <a:p>
                <a:r>
                  <a:rPr lang="el-GR" sz="2000" dirty="0">
                    <a:latin typeface="Cambria" panose="02040503050406030204" pitchFamily="18" charset="0"/>
                  </a:rPr>
                  <a:t>Η αγορά προεξοφλούσε ότι στη λήξη του ομολόγου (Ιαν 2016) θα εισπράξει 93,7 ευρώ αντί 100, δηλ. θα υπάρξει </a:t>
                </a:r>
                <a:r>
                  <a:rPr lang="en-US" sz="2000" dirty="0">
                    <a:latin typeface="Cambria" panose="02040503050406030204" pitchFamily="18" charset="0"/>
                  </a:rPr>
                  <a:t>haircut</a:t>
                </a:r>
                <a:r>
                  <a:rPr lang="el-GR" sz="2000" dirty="0">
                    <a:latin typeface="Cambria" panose="02040503050406030204" pitchFamily="18" charset="0"/>
                  </a:rPr>
                  <a:t> 6,3%. </a:t>
                </a:r>
              </a:p>
            </p:txBody>
          </p:sp>
        </mc:Choice>
        <mc:Fallback xmlns="">
          <p:sp>
            <p:nvSpPr>
              <p:cNvPr id="4" name="Rectangle 3"/>
              <p:cNvSpPr>
                <a:spLocks noRot="1" noChangeAspect="1" noMove="1" noResize="1" noEditPoints="1" noAdjustHandles="1" noChangeArrowheads="1" noChangeShapeType="1" noTextEdit="1"/>
              </p:cNvSpPr>
              <p:nvPr/>
            </p:nvSpPr>
            <p:spPr>
              <a:xfrm>
                <a:off x="395536" y="1196753"/>
                <a:ext cx="8208912" cy="4691669"/>
              </a:xfrm>
              <a:prstGeom prst="rect">
                <a:avLst/>
              </a:prstGeom>
              <a:blipFill rotWithShape="1">
                <a:blip r:embed="rId2"/>
                <a:stretch>
                  <a:fillRect l="-817" t="-649" b="-1299"/>
                </a:stretch>
              </a:blipFill>
            </p:spPr>
            <p:txBody>
              <a:bodyPr/>
              <a:lstStyle/>
              <a:p>
                <a:r>
                  <a:rPr lang="en-US">
                    <a:noFill/>
                  </a:rPr>
                  <a:t> </a:t>
                </a:r>
              </a:p>
            </p:txBody>
          </p:sp>
        </mc:Fallback>
      </mc:AlternateContent>
    </p:spTree>
    <p:extLst>
      <p:ext uri="{BB962C8B-B14F-4D97-AF65-F5344CB8AC3E}">
        <p14:creationId xmlns:p14="http://schemas.microsoft.com/office/powerpoint/2010/main" val="318278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A172FB2E-853C-4474-BC73-DAFA68D64A28}" type="slidenum">
              <a:rPr lang="en-US" altLang="el-GR" sz="1400">
                <a:solidFill>
                  <a:schemeClr val="accent2"/>
                </a:solidFill>
              </a:rPr>
              <a:pPr>
                <a:spcBef>
                  <a:spcPct val="0"/>
                </a:spcBef>
                <a:buClrTx/>
                <a:buFontTx/>
                <a:buNone/>
              </a:pPr>
              <a:t>6</a:t>
            </a:fld>
            <a:endParaRPr lang="en-US" altLang="el-GR" sz="1400">
              <a:solidFill>
                <a:schemeClr val="accent2"/>
              </a:solidFill>
            </a:endParaRPr>
          </a:p>
        </p:txBody>
      </p:sp>
      <mc:AlternateContent xmlns:mc="http://schemas.openxmlformats.org/markup-compatibility/2006" xmlns:a14="http://schemas.microsoft.com/office/drawing/2010/main">
        <mc:Choice Requires="a14">
          <p:sp>
            <p:nvSpPr>
              <p:cNvPr id="33795" name="Rectangle 3"/>
              <p:cNvSpPr>
                <a:spLocks noGrp="1" noChangeArrowheads="1"/>
              </p:cNvSpPr>
              <p:nvPr>
                <p:ph type="body" idx="1"/>
              </p:nvPr>
            </p:nvSpPr>
            <p:spPr>
              <a:xfrm>
                <a:off x="381000" y="1447800"/>
                <a:ext cx="8153400" cy="5105400"/>
              </a:xfrm>
            </p:spPr>
            <p:txBody>
              <a:bodyPr/>
              <a:lstStyle/>
              <a:p>
                <a:pPr eaLnBrk="1" hangingPunct="1"/>
                <a:r>
                  <a:rPr lang="el-GR" altLang="el-GR" sz="2400" dirty="0" smtClean="0"/>
                  <a:t>Το χρήσιμο μέτρο της απόδοσης για την κατοχή ενός ομολόγου ονομάζεται </a:t>
                </a:r>
                <a:r>
                  <a:rPr lang="el-GR" altLang="el-GR" sz="2400" dirty="0" smtClean="0">
                    <a:solidFill>
                      <a:srgbClr val="FF0000"/>
                    </a:solidFill>
                  </a:rPr>
                  <a:t>απόδοση στη λήξη</a:t>
                </a:r>
                <a:r>
                  <a:rPr lang="en-US" altLang="el-GR" sz="2400" dirty="0" smtClean="0">
                    <a:solidFill>
                      <a:srgbClr val="FF0000"/>
                    </a:solidFill>
                    <a:ea typeface="ＭＳ Ｐゴシック" panose="020B0600070205080204" pitchFamily="34" charset="-128"/>
                  </a:rPr>
                  <a:t>:</a:t>
                </a:r>
                <a:endParaRPr lang="en-US" altLang="el-GR" sz="2400" dirty="0" smtClean="0">
                  <a:ea typeface="ＭＳ Ｐゴシック" panose="020B0600070205080204" pitchFamily="34" charset="-128"/>
                </a:endParaRPr>
              </a:p>
              <a:p>
                <a:pPr lvl="1" eaLnBrk="1" hangingPunct="1"/>
                <a:r>
                  <a:rPr lang="el-GR" altLang="el-GR" sz="2400" dirty="0" smtClean="0">
                    <a:ea typeface="ＭＳ Ｐゴシック" panose="020B0600070205080204" pitchFamily="34" charset="-128"/>
                  </a:rPr>
                  <a:t>Η </a:t>
                </a:r>
                <a:r>
                  <a:rPr lang="el-GR" altLang="el-GR" sz="2400" dirty="0" smtClean="0"/>
                  <a:t>απόδοση που λαμβάνουν οι κάτοχοι ομολόγων αν κρατήσουν τα ομόλογα μέχρι τη λήξη τους όταν γίνει η πληρωμή του ονομαστικού κεφαλαίου</a:t>
                </a:r>
                <a:r>
                  <a:rPr lang="en-US" altLang="el-GR" sz="2400" dirty="0" smtClean="0">
                    <a:ea typeface="ＭＳ Ｐゴシック" panose="020B0600070205080204" pitchFamily="34" charset="-128"/>
                  </a:rPr>
                  <a:t>.</a:t>
                </a:r>
              </a:p>
              <a:p>
                <a:pPr eaLnBrk="1" hangingPunct="1">
                  <a:buFontTx/>
                  <a:buNone/>
                </a:pPr>
                <a:endParaRPr lang="en-US" altLang="el-GR" sz="1000" dirty="0" smtClean="0">
                  <a:ea typeface="ＭＳ Ｐゴシック" panose="020B0600070205080204" pitchFamily="34" charset="-128"/>
                </a:endParaRPr>
              </a:p>
              <a:p>
                <a:pPr eaLnBrk="1" hangingPunct="1"/>
                <a:r>
                  <a:rPr lang="el-GR" altLang="el-GR" sz="2400" dirty="0" smtClean="0"/>
                  <a:t>Έστω ότι ένα ομόλογο ονομαστικής αξίας $100 με διάρκεια 1 έτος και κουπόνι 5% το οποίο πληρώνεται στο τέλος του έτους διαπραγματεύεται στη τιμή $99. </a:t>
                </a:r>
                <a:r>
                  <a:rPr lang="el-GR" altLang="el-GR" sz="2400" dirty="0" smtClean="0">
                    <a:cs typeface="Calibri" panose="020F0502020204030204" pitchFamily="34" charset="0"/>
                  </a:rPr>
                  <a:t>Η τιμή του </a:t>
                </a:r>
                <a:r>
                  <a:rPr lang="en-US" altLang="el-GR" sz="2400" i="1" dirty="0" err="1" smtClean="0">
                    <a:cs typeface="Calibri" panose="020F0502020204030204" pitchFamily="34" charset="0"/>
                  </a:rPr>
                  <a:t>i</a:t>
                </a:r>
                <a:r>
                  <a:rPr lang="en-US" altLang="el-GR" sz="2400" dirty="0" smtClean="0">
                    <a:cs typeface="Calibri" panose="020F0502020204030204" pitchFamily="34" charset="0"/>
                  </a:rPr>
                  <a:t> </a:t>
                </a:r>
                <a:r>
                  <a:rPr lang="el-GR" altLang="el-GR" sz="2400" dirty="0" smtClean="0">
                    <a:cs typeface="Calibri" panose="020F0502020204030204" pitchFamily="34" charset="0"/>
                  </a:rPr>
                  <a:t>που λύνει την εξίσωση </a:t>
                </a:r>
              </a:p>
              <a:p>
                <a:pPr marL="0" indent="0" eaLnBrk="1" hangingPunct="1">
                  <a:buNone/>
                </a:pPr>
                <a:r>
                  <a:rPr lang="el-GR" altLang="el-GR" sz="2400" b="0" dirty="0">
                    <a:cs typeface="Calibri" panose="020F0502020204030204" pitchFamily="34" charset="0"/>
                  </a:rPr>
                  <a:t>	</a:t>
                </a:r>
                <a:r>
                  <a:rPr lang="el-GR" altLang="el-GR" sz="2400" b="0" dirty="0" smtClean="0">
                    <a:cs typeface="Calibri" panose="020F0502020204030204" pitchFamily="34" charset="0"/>
                  </a:rPr>
                  <a:t>		</a:t>
                </a:r>
                <a14:m>
                  <m:oMath xmlns:m="http://schemas.openxmlformats.org/officeDocument/2006/math">
                    <m:r>
                      <a:rPr lang="el-GR" altLang="el-GR" sz="2400" b="0" i="1" smtClean="0">
                        <a:latin typeface="Cambria Math" panose="02040503050406030204" pitchFamily="18" charset="0"/>
                        <a:cs typeface="Calibri" panose="020F0502020204030204" pitchFamily="34" charset="0"/>
                      </a:rPr>
                      <m:t>99=</m:t>
                    </m:r>
                    <m:f>
                      <m:fPr>
                        <m:ctrlPr>
                          <a:rPr lang="el-GR" altLang="el-GR" sz="2400" b="0" i="1" smtClean="0">
                            <a:latin typeface="Cambria Math" panose="02040503050406030204" pitchFamily="18" charset="0"/>
                            <a:cs typeface="Calibri" panose="020F0502020204030204" pitchFamily="34" charset="0"/>
                          </a:rPr>
                        </m:ctrlPr>
                      </m:fPr>
                      <m:num>
                        <m:r>
                          <a:rPr lang="el-GR" altLang="el-GR" sz="2400" b="0" i="1" smtClean="0">
                            <a:latin typeface="Cambria Math" panose="02040503050406030204" pitchFamily="18" charset="0"/>
                            <a:cs typeface="Calibri" panose="020F0502020204030204" pitchFamily="34" charset="0"/>
                          </a:rPr>
                          <m:t>5</m:t>
                        </m:r>
                      </m:num>
                      <m:den>
                        <m:r>
                          <a:rPr lang="el-GR" altLang="el-GR" sz="2400" b="0" i="1" smtClean="0">
                            <a:latin typeface="Cambria Math" panose="02040503050406030204" pitchFamily="18" charset="0"/>
                            <a:cs typeface="Calibri" panose="020F0502020204030204" pitchFamily="34" charset="0"/>
                          </a:rPr>
                          <m:t>(1+</m:t>
                        </m:r>
                        <m:r>
                          <a:rPr lang="el-GR" altLang="el-GR" sz="2400" b="0" i="1" smtClean="0">
                            <a:latin typeface="Cambria Math" panose="02040503050406030204" pitchFamily="18" charset="0"/>
                            <a:cs typeface="Calibri" panose="020F0502020204030204" pitchFamily="34" charset="0"/>
                          </a:rPr>
                          <m:t>𝜄</m:t>
                        </m:r>
                        <m:r>
                          <a:rPr lang="el-GR" altLang="el-GR" sz="2400" b="0" i="1" smtClean="0">
                            <a:latin typeface="Cambria Math" panose="02040503050406030204" pitchFamily="18" charset="0"/>
                            <a:cs typeface="Calibri" panose="020F0502020204030204" pitchFamily="34" charset="0"/>
                          </a:rPr>
                          <m:t>)</m:t>
                        </m:r>
                      </m:den>
                    </m:f>
                  </m:oMath>
                </a14:m>
                <a:r>
                  <a:rPr lang="el-GR" altLang="el-GR" sz="2400" dirty="0" smtClean="0">
                    <a:cs typeface="Calibri" panose="020F0502020204030204" pitchFamily="34" charset="0"/>
                  </a:rPr>
                  <a:t>+</a:t>
                </a:r>
                <a14:m>
                  <m:oMath xmlns:m="http://schemas.openxmlformats.org/officeDocument/2006/math">
                    <m:f>
                      <m:fPr>
                        <m:ctrlPr>
                          <a:rPr lang="el-GR" altLang="el-GR" sz="2400" i="1">
                            <a:latin typeface="Cambria Math" panose="02040503050406030204" pitchFamily="18" charset="0"/>
                            <a:cs typeface="Calibri" panose="020F0502020204030204" pitchFamily="34" charset="0"/>
                          </a:rPr>
                        </m:ctrlPr>
                      </m:fPr>
                      <m:num>
                        <m:r>
                          <a:rPr lang="el-GR" altLang="el-GR" sz="2400" b="0" i="1" smtClean="0">
                            <a:latin typeface="Cambria Math" panose="02040503050406030204" pitchFamily="18" charset="0"/>
                            <a:cs typeface="Calibri" panose="020F0502020204030204" pitchFamily="34" charset="0"/>
                          </a:rPr>
                          <m:t>100</m:t>
                        </m:r>
                      </m:num>
                      <m:den>
                        <m:r>
                          <a:rPr lang="el-GR" altLang="el-GR" sz="2400" i="1">
                            <a:latin typeface="Cambria Math" panose="02040503050406030204" pitchFamily="18" charset="0"/>
                            <a:cs typeface="Calibri" panose="020F0502020204030204" pitchFamily="34" charset="0"/>
                          </a:rPr>
                          <m:t>(1+</m:t>
                        </m:r>
                        <m:r>
                          <a:rPr lang="el-GR" altLang="el-GR" sz="2400" i="1">
                            <a:latin typeface="Cambria Math" panose="02040503050406030204" pitchFamily="18" charset="0"/>
                            <a:cs typeface="Calibri" panose="020F0502020204030204" pitchFamily="34" charset="0"/>
                          </a:rPr>
                          <m:t>𝜄</m:t>
                        </m:r>
                        <m:r>
                          <a:rPr lang="el-GR" altLang="el-GR" sz="2400" i="1">
                            <a:latin typeface="Cambria Math" panose="02040503050406030204" pitchFamily="18" charset="0"/>
                            <a:cs typeface="Calibri" panose="020F0502020204030204" pitchFamily="34" charset="0"/>
                          </a:rPr>
                          <m:t>)</m:t>
                        </m:r>
                      </m:den>
                    </m:f>
                    <m:r>
                      <a:rPr lang="el-GR" altLang="el-GR" sz="2400" b="0" i="0" smtClean="0">
                        <a:latin typeface="Cambria Math" panose="02040503050406030204" pitchFamily="18" charset="0"/>
                        <a:cs typeface="Calibri" panose="020F0502020204030204" pitchFamily="34" charset="0"/>
                      </a:rPr>
                      <m:t> </m:t>
                    </m:r>
                  </m:oMath>
                </a14:m>
                <a:r>
                  <a:rPr lang="el-GR" altLang="el-GR" sz="2400" dirty="0" smtClean="0">
                    <a:cs typeface="Calibri" panose="020F0502020204030204" pitchFamily="34" charset="0"/>
                  </a:rPr>
                  <a:t> </a:t>
                </a:r>
              </a:p>
              <a:p>
                <a:pPr marL="0" indent="0" eaLnBrk="1" hangingPunct="1">
                  <a:buNone/>
                </a:pPr>
                <a:r>
                  <a:rPr lang="el-GR" altLang="el-GR" sz="2400" dirty="0" smtClean="0">
                    <a:cs typeface="Calibri" panose="020F0502020204030204" pitchFamily="34" charset="0"/>
                  </a:rPr>
                  <a:t>     είναι η </a:t>
                </a:r>
                <a:r>
                  <a:rPr lang="el-GR" altLang="el-GR" sz="2400" b="1" dirty="0" smtClean="0">
                    <a:cs typeface="Calibri" panose="020F0502020204030204" pitchFamily="34" charset="0"/>
                  </a:rPr>
                  <a:t>απόδοση στη λήξη </a:t>
                </a:r>
                <a:r>
                  <a:rPr lang="el-GR" altLang="el-GR" sz="2400" dirty="0" smtClean="0">
                    <a:cs typeface="Calibri" panose="020F0502020204030204" pitchFamily="34" charset="0"/>
                  </a:rPr>
                  <a:t>(=6,06%)</a:t>
                </a:r>
                <a:r>
                  <a:rPr lang="en-US" altLang="el-GR" sz="2400" dirty="0" smtClean="0">
                    <a:ea typeface="ＭＳ Ｐゴシック" panose="020B0600070205080204" pitchFamily="34" charset="-128"/>
                    <a:cs typeface="Calibri" panose="020F0502020204030204" pitchFamily="34" charset="0"/>
                  </a:rPr>
                  <a:t>.</a:t>
                </a:r>
              </a:p>
            </p:txBody>
          </p:sp>
        </mc:Choice>
        <mc:Fallback xmlns="">
          <p:sp>
            <p:nvSpPr>
              <p:cNvPr id="33795" name="Rectangle 3"/>
              <p:cNvSpPr>
                <a:spLocks noGrp="1" noRot="1" noChangeAspect="1" noMove="1" noResize="1" noEditPoints="1" noAdjustHandles="1" noChangeArrowheads="1" noChangeShapeType="1" noTextEdit="1"/>
              </p:cNvSpPr>
              <p:nvPr>
                <p:ph type="body" idx="1"/>
              </p:nvPr>
            </p:nvSpPr>
            <p:spPr>
              <a:xfrm>
                <a:off x="381000" y="1447800"/>
                <a:ext cx="8153400" cy="5105400"/>
              </a:xfrm>
              <a:blipFill>
                <a:blip r:embed="rId3"/>
                <a:stretch>
                  <a:fillRect l="-374" t="-956" r="-1945"/>
                </a:stretch>
              </a:blipFill>
            </p:spPr>
            <p:txBody>
              <a:bodyPr/>
              <a:lstStyle/>
              <a:p>
                <a:r>
                  <a:rPr lang="el-GR">
                    <a:noFill/>
                  </a:rPr>
                  <a:t> </a:t>
                </a:r>
              </a:p>
            </p:txBody>
          </p:sp>
        </mc:Fallback>
      </mc:AlternateContent>
      <p:sp>
        <p:nvSpPr>
          <p:cNvPr id="33796" name="Rectangle 6"/>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lgn="ctr">
              <a:spcBef>
                <a:spcPct val="0"/>
              </a:spcBef>
              <a:buClrTx/>
              <a:buFontTx/>
              <a:buNone/>
            </a:pPr>
            <a:endParaRPr lang="el-GR" altLang="el-GR" sz="1800">
              <a:solidFill>
                <a:srgbClr val="CC3300"/>
              </a:solidFill>
            </a:endParaRPr>
          </a:p>
        </p:txBody>
      </p:sp>
      <p:sp>
        <p:nvSpPr>
          <p:cNvPr id="33798" name="Rectangle 8"/>
          <p:cNvSpPr>
            <a:spLocks noGrp="1" noChangeArrowheads="1"/>
          </p:cNvSpPr>
          <p:nvPr>
            <p:ph type="title"/>
          </p:nvPr>
        </p:nvSpPr>
        <p:spPr>
          <a:xfrm>
            <a:off x="228600" y="20638"/>
            <a:ext cx="8229600" cy="1143000"/>
          </a:xfrm>
        </p:spPr>
        <p:txBody>
          <a:bodyPr/>
          <a:lstStyle/>
          <a:p>
            <a:pPr eaLnBrk="1" hangingPunct="1"/>
            <a:r>
              <a:rPr lang="el-GR" altLang="el-GR" sz="4000" smtClean="0"/>
              <a:t>Απόδοση στη Λήξη</a:t>
            </a:r>
          </a:p>
        </p:txBody>
      </p:sp>
    </p:spTree>
    <p:extLst>
      <p:ext uri="{BB962C8B-B14F-4D97-AF65-F5344CB8AC3E}">
        <p14:creationId xmlns:p14="http://schemas.microsoft.com/office/powerpoint/2010/main" val="42622617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49DD85-CD3A-4267-BB32-E314F9C2B370}" type="slidenum">
              <a:rPr lang="en-US" smtClean="0"/>
              <a:t>60</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8640"/>
                <a:ext cx="8229600" cy="6480720"/>
              </a:xfrm>
            </p:spPr>
            <p:txBody>
              <a:bodyPr>
                <a:noAutofit/>
              </a:bodyPr>
              <a:lstStyle/>
              <a:p>
                <a:pPr marL="0" indent="0">
                  <a:buNone/>
                </a:pPr>
                <a:r>
                  <a:rPr lang="el-GR" sz="2000" b="1" dirty="0">
                    <a:latin typeface="Cambria" panose="02040503050406030204" pitchFamily="18" charset="0"/>
                  </a:rPr>
                  <a:t>Περίπτωση 2:</a:t>
                </a:r>
                <a:r>
                  <a:rPr lang="el-GR" sz="2000" dirty="0">
                    <a:latin typeface="Cambria" panose="02040503050406030204" pitchFamily="18" charset="0"/>
                  </a:rPr>
                  <a:t> Το </a:t>
                </a:r>
                <a:r>
                  <a:rPr lang="en-US" sz="2000" dirty="0">
                    <a:latin typeface="Cambria" panose="02040503050406030204" pitchFamily="18" charset="0"/>
                  </a:rPr>
                  <a:t>haircut </a:t>
                </a:r>
                <a:r>
                  <a:rPr lang="el-GR" sz="2000" dirty="0">
                    <a:latin typeface="Cambria" panose="02040503050406030204" pitchFamily="18" charset="0"/>
                  </a:rPr>
                  <a:t>αναμένεται να συμβεί σε 1 χρόνο (Μάρτιο του 2012, όπως και έγινε).</a:t>
                </a:r>
              </a:p>
              <a:p>
                <a:pPr marL="0" indent="0">
                  <a:buNone/>
                </a:pPr>
                <a:endParaRPr lang="el-GR" sz="2000" dirty="0">
                  <a:latin typeface="Cambria" panose="02040503050406030204" pitchFamily="18" charset="0"/>
                </a:endParaRPr>
              </a:p>
              <a:p>
                <a:pPr marL="0" indent="0">
                  <a:buNone/>
                </a:pPr>
                <a:r>
                  <a:rPr lang="el-GR" sz="2000" dirty="0">
                    <a:latin typeface="Cambria" panose="02040503050406030204" pitchFamily="18" charset="0"/>
                  </a:rPr>
                  <a:t>Αν υποθέσουμε ότι το </a:t>
                </a:r>
                <a:r>
                  <a:rPr lang="en-US" sz="2000" dirty="0">
                    <a:latin typeface="Cambria" panose="02040503050406030204" pitchFamily="18" charset="0"/>
                  </a:rPr>
                  <a:t>haircut</a:t>
                </a:r>
                <a:r>
                  <a:rPr lang="el-GR" sz="2000" dirty="0">
                    <a:latin typeface="Cambria" panose="02040503050406030204" pitchFamily="18" charset="0"/>
                  </a:rPr>
                  <a:t> αναμένονταν να γίνει σε 1 χρόνο, η αναμενόμενη </a:t>
                </a:r>
                <a:r>
                  <a:rPr lang="el-GR" sz="2000" dirty="0" smtClean="0">
                    <a:latin typeface="Cambria" panose="02040503050406030204" pitchFamily="18" charset="0"/>
                  </a:rPr>
                  <a:t>ονομαστική αξία </a:t>
                </a:r>
                <a:r>
                  <a:rPr lang="el-GR" sz="2000" dirty="0">
                    <a:latin typeface="Cambria" panose="02040503050406030204" pitchFamily="18" charset="0"/>
                  </a:rPr>
                  <a:t>του ομολόγου μπορεί να βρεθεί αν λύσουμε την εξής φόρμουλα ως προς το </a:t>
                </a:r>
                <a:r>
                  <a:rPr lang="en-US" sz="2000" dirty="0">
                    <a:latin typeface="Cambria" panose="02040503050406030204" pitchFamily="18" charset="0"/>
                  </a:rPr>
                  <a:t>F</a:t>
                </a:r>
                <a:r>
                  <a:rPr lang="el-GR" sz="2000" dirty="0">
                    <a:latin typeface="Cambria" panose="02040503050406030204" pitchFamily="18" charset="0"/>
                  </a:rPr>
                  <a:t>:</a:t>
                </a:r>
              </a:p>
              <a:p>
                <a:pPr marL="0" indent="0">
                  <a:buNone/>
                </a:pPr>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a:rPr lang="el-GR" sz="2000" i="1">
                              <a:latin typeface="Cambria Math"/>
                            </a:rPr>
                            <m:t>𝑃</m:t>
                          </m:r>
                        </m:e>
                        <m:sub>
                          <m:r>
                            <a:rPr lang="el-GR" sz="2000" i="1">
                              <a:latin typeface="Cambria Math"/>
                            </a:rPr>
                            <m:t>𝑡</m:t>
                          </m:r>
                        </m:sub>
                      </m:sSub>
                      <m:r>
                        <a:rPr lang="el-GR" sz="2000" i="1">
                          <a:latin typeface="Cambria Math"/>
                        </a:rPr>
                        <m:t>=</m:t>
                      </m:r>
                      <m:nary>
                        <m:naryPr>
                          <m:chr m:val="∑"/>
                          <m:limLoc m:val="undOvr"/>
                          <m:ctrlPr>
                            <a:rPr lang="el-GR" sz="2000" i="1">
                              <a:latin typeface="Cambria Math" panose="02040503050406030204" pitchFamily="18" charset="0"/>
                            </a:rPr>
                          </m:ctrlPr>
                        </m:naryPr>
                        <m:sub>
                          <m:r>
                            <a:rPr lang="el-GR" sz="2000" i="1">
                              <a:latin typeface="Cambria Math"/>
                            </a:rPr>
                            <m:t>𝑗</m:t>
                          </m:r>
                          <m:r>
                            <a:rPr lang="el-GR" sz="2000" i="1">
                              <a:latin typeface="Cambria Math"/>
                            </a:rPr>
                            <m:t>=1</m:t>
                          </m:r>
                        </m:sub>
                        <m:sup>
                          <m:r>
                            <a:rPr lang="el-GR" sz="2000" i="1">
                              <a:latin typeface="Cambria Math"/>
                            </a:rPr>
                            <m:t>5</m:t>
                          </m:r>
                        </m:sup>
                        <m:e>
                          <m:sSup>
                            <m:sSupPr>
                              <m:ctrlPr>
                                <a:rPr lang="el-GR" sz="2000" i="1">
                                  <a:latin typeface="Cambria Math" panose="02040503050406030204" pitchFamily="18" charset="0"/>
                                </a:rPr>
                              </m:ctrlPr>
                            </m:sSupPr>
                            <m:e>
                              <m:d>
                                <m:dPr>
                                  <m:ctrlPr>
                                    <a:rPr lang="el-GR" sz="2000" i="1">
                                      <a:latin typeface="Cambria Math" panose="02040503050406030204" pitchFamily="18" charset="0"/>
                                    </a:rPr>
                                  </m:ctrlPr>
                                </m:dPr>
                                <m:e>
                                  <m:f>
                                    <m:fPr>
                                      <m:ctrlPr>
                                        <a:rPr lang="el-GR" sz="2000" i="1">
                                          <a:latin typeface="Cambria Math" panose="02040503050406030204" pitchFamily="18" charset="0"/>
                                        </a:rPr>
                                      </m:ctrlPr>
                                    </m:fPr>
                                    <m:num>
                                      <m:r>
                                        <a:rPr lang="el-GR" sz="2000" i="1">
                                          <a:latin typeface="Cambria Math"/>
                                        </a:rPr>
                                        <m:t>1</m:t>
                                      </m:r>
                                    </m:num>
                                    <m:den>
                                      <m:d>
                                        <m:dPr>
                                          <m:ctrlPr>
                                            <a:rPr lang="el-GR" sz="2000" i="1">
                                              <a:latin typeface="Cambria Math" panose="02040503050406030204" pitchFamily="18" charset="0"/>
                                            </a:rPr>
                                          </m:ctrlPr>
                                        </m:dPr>
                                        <m:e>
                                          <m:r>
                                            <a:rPr lang="el-GR" sz="2000" i="1">
                                              <a:latin typeface="Cambria Math"/>
                                            </a:rPr>
                                            <m:t>1+</m:t>
                                          </m:r>
                                          <m:r>
                                            <a:rPr lang="el-GR" sz="2000" i="1">
                                              <a:latin typeface="Cambria Math"/>
                                            </a:rPr>
                                            <m:t>𝑟</m:t>
                                          </m:r>
                                        </m:e>
                                      </m:d>
                                    </m:den>
                                  </m:f>
                                </m:e>
                              </m:d>
                            </m:e>
                            <m:sup>
                              <m:r>
                                <a:rPr lang="el-GR" sz="2000" i="1">
                                  <a:latin typeface="Cambria Math"/>
                                </a:rPr>
                                <m:t>𝑗</m:t>
                              </m:r>
                            </m:sup>
                          </m:sSup>
                          <m:sSub>
                            <m:sSubPr>
                              <m:ctrlPr>
                                <a:rPr lang="el-GR" sz="2000" i="1">
                                  <a:latin typeface="Cambria Math" panose="02040503050406030204" pitchFamily="18" charset="0"/>
                                </a:rPr>
                              </m:ctrlPr>
                            </m:sSubPr>
                            <m:e>
                              <m:r>
                                <a:rPr lang="el-GR" sz="2000" i="1">
                                  <a:latin typeface="Cambria Math"/>
                                </a:rPr>
                                <m:t>𝑑</m:t>
                              </m:r>
                            </m:e>
                            <m:sub>
                              <m:r>
                                <a:rPr lang="el-GR" sz="2000" i="1">
                                  <a:latin typeface="Cambria Math"/>
                                </a:rPr>
                                <m:t>𝑡</m:t>
                              </m:r>
                              <m:r>
                                <a:rPr lang="el-GR" sz="2000" i="1">
                                  <a:latin typeface="Cambria Math"/>
                                </a:rPr>
                                <m:t>+</m:t>
                              </m:r>
                              <m:r>
                                <a:rPr lang="el-GR" sz="2000" i="1">
                                  <a:latin typeface="Cambria Math"/>
                                </a:rPr>
                                <m:t>𝑗</m:t>
                              </m:r>
                            </m:sub>
                          </m:sSub>
                        </m:e>
                      </m:nary>
                      <m:r>
                        <a:rPr lang="el-GR" sz="2000" i="1">
                          <a:latin typeface="Cambria Math"/>
                        </a:rPr>
                        <m:t>+</m:t>
                      </m:r>
                      <m:r>
                        <a:rPr lang="el-GR" sz="2000" i="1">
                          <a:latin typeface="Cambria Math"/>
                        </a:rPr>
                        <m:t>𝐹</m:t>
                      </m:r>
                      <m:sSup>
                        <m:sSupPr>
                          <m:ctrlPr>
                            <a:rPr lang="el-GR" sz="2000" i="1">
                              <a:latin typeface="Cambria Math" panose="02040503050406030204" pitchFamily="18" charset="0"/>
                            </a:rPr>
                          </m:ctrlPr>
                        </m:sSupPr>
                        <m:e>
                          <m:d>
                            <m:dPr>
                              <m:ctrlPr>
                                <a:rPr lang="el-GR" sz="2000" i="1">
                                  <a:latin typeface="Cambria Math" panose="02040503050406030204" pitchFamily="18" charset="0"/>
                                </a:rPr>
                              </m:ctrlPr>
                            </m:dPr>
                            <m:e>
                              <m:r>
                                <a:rPr lang="el-GR" sz="2000" i="1">
                                  <a:latin typeface="Cambria Math"/>
                                </a:rPr>
                                <m:t>1+</m:t>
                              </m:r>
                              <m:r>
                                <a:rPr lang="el-GR" sz="2000" i="1">
                                  <a:latin typeface="Cambria Math"/>
                                </a:rPr>
                                <m:t>𝑟</m:t>
                              </m:r>
                            </m:e>
                          </m:d>
                        </m:e>
                        <m:sup>
                          <m:r>
                            <a:rPr lang="el-GR" sz="2000" i="1">
                              <a:latin typeface="Cambria Math"/>
                            </a:rPr>
                            <m:t>−5</m:t>
                          </m:r>
                        </m:sup>
                      </m:sSup>
                    </m:oMath>
                    <m:oMath xmlns:m="http://schemas.openxmlformats.org/officeDocument/2006/math">
                      <m:r>
                        <a:rPr lang="en-US" sz="2000" i="1">
                          <a:latin typeface="Cambria Math"/>
                        </a:rPr>
                        <m:t>65,37=3,21+</m:t>
                      </m:r>
                      <m:r>
                        <a:rPr lang="en-US" sz="2000" i="1">
                          <a:latin typeface="Cambria Math"/>
                        </a:rPr>
                        <m:t>𝐹</m:t>
                      </m:r>
                      <m:r>
                        <a:rPr lang="en-US" sz="2000" i="1">
                          <a:latin typeface="Cambria Math"/>
                        </a:rPr>
                        <m:t>∗0,89</m:t>
                      </m:r>
                    </m:oMath>
                    <m:oMath xmlns:m="http://schemas.openxmlformats.org/officeDocument/2006/math">
                      <m:r>
                        <a:rPr lang="en-US" sz="2000" i="1">
                          <a:latin typeface="Cambria Math"/>
                        </a:rPr>
                        <m:t>𝐹</m:t>
                      </m:r>
                      <m:r>
                        <a:rPr lang="en-US" sz="2000" i="1">
                          <a:latin typeface="Cambria Math"/>
                        </a:rPr>
                        <m:t>=</m:t>
                      </m:r>
                      <m:f>
                        <m:fPr>
                          <m:ctrlPr>
                            <a:rPr lang="el-GR" sz="2000" i="1">
                              <a:latin typeface="Cambria Math" panose="02040503050406030204" pitchFamily="18" charset="0"/>
                            </a:rPr>
                          </m:ctrlPr>
                        </m:fPr>
                        <m:num>
                          <m:r>
                            <a:rPr lang="en-US" sz="2000" i="1">
                              <a:latin typeface="Cambria Math"/>
                            </a:rPr>
                            <m:t>65,37−3,21</m:t>
                          </m:r>
                        </m:num>
                        <m:den>
                          <m:r>
                            <a:rPr lang="en-US" sz="2000" i="1">
                              <a:latin typeface="Cambria Math"/>
                            </a:rPr>
                            <m:t>0,89</m:t>
                          </m:r>
                        </m:den>
                      </m:f>
                      <m:r>
                        <a:rPr lang="en-US" sz="2000" i="1">
                          <a:latin typeface="Cambria Math"/>
                        </a:rPr>
                        <m:t>=69,8</m:t>
                      </m:r>
                    </m:oMath>
                  </m:oMathPara>
                </a14:m>
                <a:endParaRPr lang="el-GR" sz="2000" dirty="0">
                  <a:latin typeface="Cambria" panose="02040503050406030204" pitchFamily="18" charset="0"/>
                </a:endParaRPr>
              </a:p>
              <a:p>
                <a:pPr marL="0" indent="0">
                  <a:buNone/>
                </a:pPr>
                <a:r>
                  <a:rPr lang="en-US" sz="2000" i="1" dirty="0">
                    <a:latin typeface="Cambria" panose="02040503050406030204" pitchFamily="18" charset="0"/>
                  </a:rPr>
                  <a:t> </a:t>
                </a:r>
                <a:endParaRPr lang="el-GR" sz="2000" dirty="0">
                  <a:latin typeface="Cambria" panose="02040503050406030204" pitchFamily="18" charset="0"/>
                </a:endParaRPr>
              </a:p>
              <a:p>
                <a:pPr marL="0" indent="0">
                  <a:buNone/>
                </a:pPr>
                <a:r>
                  <a:rPr lang="el-GR" sz="2000" dirty="0">
                    <a:latin typeface="Cambria" panose="02040503050406030204" pitchFamily="18" charset="0"/>
                  </a:rPr>
                  <a:t>Άρα το </a:t>
                </a:r>
                <a:r>
                  <a:rPr lang="en-US" sz="2000" dirty="0">
                    <a:latin typeface="Cambria" panose="02040503050406030204" pitchFamily="18" charset="0"/>
                  </a:rPr>
                  <a:t>haircut</a:t>
                </a:r>
                <a:r>
                  <a:rPr lang="el-GR" sz="2000" dirty="0">
                    <a:latin typeface="Cambria" panose="02040503050406030204" pitchFamily="18" charset="0"/>
                  </a:rPr>
                  <a:t> θα είναι 30,20% [(100-69,8)/100].</a:t>
                </a:r>
              </a:p>
              <a:p>
                <a:pPr marL="0" indent="0">
                  <a:buNone/>
                </a:pPr>
                <a:r>
                  <a:rPr lang="el-GR" sz="2000" dirty="0">
                    <a:latin typeface="Cambria" panose="020405030504060302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8640"/>
                <a:ext cx="8229600" cy="6480720"/>
              </a:xfrm>
              <a:blipFill>
                <a:blip r:embed="rId2"/>
                <a:stretch>
                  <a:fillRect l="-741" t="-564"/>
                </a:stretch>
              </a:blipFill>
            </p:spPr>
            <p:txBody>
              <a:bodyPr/>
              <a:lstStyle/>
              <a:p>
                <a:r>
                  <a:rPr lang="el-GR">
                    <a:noFill/>
                  </a:rPr>
                  <a:t> </a:t>
                </a:r>
              </a:p>
            </p:txBody>
          </p:sp>
        </mc:Fallback>
      </mc:AlternateContent>
    </p:spTree>
    <p:extLst>
      <p:ext uri="{BB962C8B-B14F-4D97-AF65-F5344CB8AC3E}">
        <p14:creationId xmlns:p14="http://schemas.microsoft.com/office/powerpoint/2010/main" val="17001598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49DD85-CD3A-4267-BB32-E314F9C2B370}" type="slidenum">
              <a:rPr lang="en-US" smtClean="0"/>
              <a:t>61</a:t>
            </a:fld>
            <a:endParaRPr lang="en-US"/>
          </a:p>
        </p:txBody>
      </p:sp>
      <p:sp>
        <p:nvSpPr>
          <p:cNvPr id="3" name="Content Placeholder 2"/>
          <p:cNvSpPr>
            <a:spLocks noGrp="1"/>
          </p:cNvSpPr>
          <p:nvPr>
            <p:ph idx="1"/>
          </p:nvPr>
        </p:nvSpPr>
        <p:spPr>
          <a:xfrm>
            <a:off x="356716" y="1233667"/>
            <a:ext cx="8229600" cy="6480720"/>
          </a:xfrm>
        </p:spPr>
        <p:txBody>
          <a:bodyPr>
            <a:noAutofit/>
          </a:bodyPr>
          <a:lstStyle/>
          <a:p>
            <a:r>
              <a:rPr lang="el-GR" sz="2000" dirty="0" smtClean="0">
                <a:latin typeface="Cambria" panose="02040503050406030204" pitchFamily="18" charset="0"/>
              </a:rPr>
              <a:t>Το </a:t>
            </a:r>
            <a:r>
              <a:rPr lang="en-US" sz="2000" dirty="0">
                <a:latin typeface="Cambria" panose="02040503050406030204" pitchFamily="18" charset="0"/>
              </a:rPr>
              <a:t>haircut </a:t>
            </a:r>
            <a:r>
              <a:rPr lang="el-GR" sz="2000" dirty="0">
                <a:latin typeface="Cambria" panose="02040503050406030204" pitchFamily="18" charset="0"/>
              </a:rPr>
              <a:t>που εφαρμόστηκε τελικά στο </a:t>
            </a:r>
            <a:r>
              <a:rPr lang="en-US" sz="2000" dirty="0">
                <a:latin typeface="Cambria" panose="02040503050406030204" pitchFamily="18" charset="0"/>
              </a:rPr>
              <a:t>PSI</a:t>
            </a:r>
            <a:r>
              <a:rPr lang="el-GR" sz="2000" dirty="0">
                <a:latin typeface="Cambria" panose="02040503050406030204" pitchFamily="18" charset="0"/>
              </a:rPr>
              <a:t> του Ιανουαρίου 2012 ήταν 53</a:t>
            </a:r>
            <a:r>
              <a:rPr lang="el-GR" sz="2000" dirty="0" smtClean="0">
                <a:latin typeface="Cambria" panose="02040503050406030204" pitchFamily="18" charset="0"/>
              </a:rPr>
              <a:t>%.</a:t>
            </a:r>
            <a:endParaRPr lang="en-US" sz="2000" dirty="0">
              <a:latin typeface="Cambria" panose="02040503050406030204" pitchFamily="18" charset="0"/>
            </a:endParaRPr>
          </a:p>
          <a:p>
            <a:r>
              <a:rPr lang="el-GR" sz="2000" dirty="0" smtClean="0">
                <a:latin typeface="Cambria" panose="02040503050406030204" pitchFamily="18" charset="0"/>
              </a:rPr>
              <a:t>Στους </a:t>
            </a:r>
            <a:r>
              <a:rPr lang="el-GR" sz="2000" dirty="0">
                <a:latin typeface="Cambria" panose="02040503050406030204" pitchFamily="18" charset="0"/>
              </a:rPr>
              <a:t>τρεις μήνες που προηγήθηκαν, το επιτόκιο του 10-ετούς ομολόγου εκτοξεύθηκε </a:t>
            </a:r>
            <a:r>
              <a:rPr lang="el-GR" sz="2000" dirty="0" smtClean="0">
                <a:latin typeface="Cambria" panose="02040503050406030204" pitchFamily="18" charset="0"/>
              </a:rPr>
              <a:t>στα επίπεδα </a:t>
            </a:r>
            <a:r>
              <a:rPr lang="el-GR" sz="2000" dirty="0">
                <a:latin typeface="Cambria" panose="02040503050406030204" pitchFamily="18" charset="0"/>
              </a:rPr>
              <a:t>του 30-35% και η τιμή του ομολόγου στη δευτερογενή αγορά έπεσε στα </a:t>
            </a:r>
            <a:r>
              <a:rPr lang="el-GR" sz="2000" dirty="0" smtClean="0">
                <a:latin typeface="Cambria" panose="02040503050406030204" pitchFamily="18" charset="0"/>
              </a:rPr>
              <a:t>25-30 λεπτά </a:t>
            </a:r>
            <a:r>
              <a:rPr lang="el-GR" sz="2000" dirty="0">
                <a:latin typeface="Cambria" panose="02040503050406030204" pitchFamily="18" charset="0"/>
              </a:rPr>
              <a:t>ανά 1 ευρώ ονομαστικής αξίας. </a:t>
            </a:r>
            <a:endParaRPr lang="el-GR" sz="2000" dirty="0" smtClean="0">
              <a:latin typeface="Cambria" panose="02040503050406030204" pitchFamily="18" charset="0"/>
            </a:endParaRPr>
          </a:p>
          <a:p>
            <a:r>
              <a:rPr lang="el-GR" sz="2000" dirty="0" smtClean="0">
                <a:latin typeface="Cambria" panose="02040503050406030204" pitchFamily="18" charset="0"/>
              </a:rPr>
              <a:t>Τα </a:t>
            </a:r>
            <a:r>
              <a:rPr lang="el-GR" sz="2000" dirty="0">
                <a:latin typeface="Cambria" panose="02040503050406030204" pitchFamily="18" charset="0"/>
              </a:rPr>
              <a:t>επίπεδα αυτά ήταν συμβατά με </a:t>
            </a:r>
            <a:r>
              <a:rPr lang="el-GR" sz="2000" dirty="0" smtClean="0">
                <a:latin typeface="Cambria" panose="02040503050406030204" pitchFamily="18" charset="0"/>
              </a:rPr>
              <a:t>αναμενόμενο </a:t>
            </a:r>
            <a:r>
              <a:rPr lang="en-US" sz="2000" dirty="0" smtClean="0">
                <a:latin typeface="Cambria" panose="02040503050406030204" pitchFamily="18" charset="0"/>
              </a:rPr>
              <a:t>haircut</a:t>
            </a:r>
            <a:r>
              <a:rPr lang="el-GR" sz="2000" dirty="0" smtClean="0">
                <a:latin typeface="Cambria" panose="02040503050406030204" pitchFamily="18" charset="0"/>
              </a:rPr>
              <a:t> </a:t>
            </a:r>
            <a:r>
              <a:rPr lang="el-GR" sz="2000" dirty="0">
                <a:latin typeface="Cambria" panose="02040503050406030204" pitchFamily="18" charset="0"/>
              </a:rPr>
              <a:t>της τάξης του 50-60%. </a:t>
            </a:r>
            <a:endParaRPr lang="el-GR" sz="2000" dirty="0" smtClean="0">
              <a:latin typeface="Cambria" panose="02040503050406030204" pitchFamily="18" charset="0"/>
            </a:endParaRPr>
          </a:p>
          <a:p>
            <a:r>
              <a:rPr lang="el-GR" sz="2000" dirty="0" smtClean="0">
                <a:latin typeface="Cambria" panose="02040503050406030204" pitchFamily="18" charset="0"/>
              </a:rPr>
              <a:t>Λίγο </a:t>
            </a:r>
            <a:r>
              <a:rPr lang="el-GR" sz="2000" dirty="0">
                <a:latin typeface="Cambria" panose="02040503050406030204" pitchFamily="18" charset="0"/>
              </a:rPr>
              <a:t>πριν την αναδιάρθρωση του χρέους, το </a:t>
            </a:r>
            <a:r>
              <a:rPr lang="en-US" sz="2000" dirty="0">
                <a:latin typeface="Cambria" panose="02040503050406030204" pitchFamily="18" charset="0"/>
              </a:rPr>
              <a:t>spread</a:t>
            </a:r>
            <a:r>
              <a:rPr lang="el-GR" sz="2000" dirty="0">
                <a:latin typeface="Cambria" panose="02040503050406030204" pitchFamily="18" charset="0"/>
              </a:rPr>
              <a:t> </a:t>
            </a:r>
            <a:r>
              <a:rPr lang="el-GR" sz="2000" dirty="0" smtClean="0">
                <a:latin typeface="Cambria" panose="02040503050406030204" pitchFamily="18" charset="0"/>
              </a:rPr>
              <a:t>ξεπέρασε τις </a:t>
            </a:r>
            <a:r>
              <a:rPr lang="el-GR" sz="2000" dirty="0">
                <a:latin typeface="Cambria" panose="02040503050406030204" pitchFamily="18" charset="0"/>
              </a:rPr>
              <a:t>4.500 μονάδες βάσης, που αντιστοιχούσε σε ένα επιτόκιο στη λήξη περίπου 43% (!) </a:t>
            </a:r>
            <a:r>
              <a:rPr lang="el-GR" sz="2000" dirty="0" smtClean="0">
                <a:latin typeface="Cambria" panose="02040503050406030204" pitchFamily="18" charset="0"/>
              </a:rPr>
              <a:t>για τα </a:t>
            </a:r>
            <a:r>
              <a:rPr lang="el-GR" sz="2000" dirty="0">
                <a:latin typeface="Cambria" panose="02040503050406030204" pitchFamily="18" charset="0"/>
              </a:rPr>
              <a:t>ομόλογα του ελληνικού δημοσίου. </a:t>
            </a:r>
            <a:r>
              <a:rPr lang="el-GR" sz="2000" dirty="0" smtClean="0">
                <a:latin typeface="Cambria" panose="02040503050406030204" pitchFamily="18" charset="0"/>
              </a:rPr>
              <a:t>Η </a:t>
            </a:r>
            <a:r>
              <a:rPr lang="el-GR" sz="2000" dirty="0">
                <a:latin typeface="Cambria" panose="02040503050406030204" pitchFamily="18" charset="0"/>
              </a:rPr>
              <a:t>αγορά φαίνεται να προεξοφλούσε πέρα από </a:t>
            </a:r>
            <a:r>
              <a:rPr lang="el-GR" sz="2000" dirty="0" smtClean="0">
                <a:latin typeface="Cambria" panose="02040503050406030204" pitchFamily="18" charset="0"/>
              </a:rPr>
              <a:t>ένα σημαντικό </a:t>
            </a:r>
            <a:r>
              <a:rPr lang="en-US" sz="2000" dirty="0">
                <a:latin typeface="Cambria" panose="02040503050406030204" pitchFamily="18" charset="0"/>
              </a:rPr>
              <a:t>haircut</a:t>
            </a:r>
            <a:r>
              <a:rPr lang="el-GR" sz="2000" dirty="0">
                <a:latin typeface="Cambria" panose="02040503050406030204" pitchFamily="18" charset="0"/>
              </a:rPr>
              <a:t> και τον συναλλαγματικό κίνδυνο, δηλαδή μια πιθανή έξοδο της </a:t>
            </a:r>
            <a:r>
              <a:rPr lang="el-GR" sz="2000" dirty="0" smtClean="0">
                <a:latin typeface="Cambria" panose="02040503050406030204" pitchFamily="18" charset="0"/>
              </a:rPr>
              <a:t>Ελλάδας από </a:t>
            </a:r>
            <a:r>
              <a:rPr lang="el-GR" sz="2000" dirty="0">
                <a:latin typeface="Cambria" panose="02040503050406030204" pitchFamily="18" charset="0"/>
              </a:rPr>
              <a:t>τη ζώνη του ευρώ (</a:t>
            </a:r>
            <a:r>
              <a:rPr lang="en-US" sz="2000" dirty="0">
                <a:latin typeface="Cambria" panose="02040503050406030204" pitchFamily="18" charset="0"/>
              </a:rPr>
              <a:t>GREXIT</a:t>
            </a:r>
            <a:r>
              <a:rPr lang="el-GR" sz="2000" dirty="0">
                <a:latin typeface="Cambria" panose="02040503050406030204" pitchFamily="18" charset="0"/>
              </a:rPr>
              <a:t>) και μια υποτίμηση του εθνικού νομίσματος.</a:t>
            </a:r>
          </a:p>
        </p:txBody>
      </p:sp>
    </p:spTree>
    <p:extLst>
      <p:ext uri="{BB962C8B-B14F-4D97-AF65-F5344CB8AC3E}">
        <p14:creationId xmlns:p14="http://schemas.microsoft.com/office/powerpoint/2010/main" val="38235997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CE024A18-9FD5-4C3B-8D74-387F744263F6}" type="slidenum">
              <a:rPr lang="en-US" altLang="el-GR" sz="1400">
                <a:solidFill>
                  <a:schemeClr val="accent2"/>
                </a:solidFill>
              </a:rPr>
              <a:pPr>
                <a:spcBef>
                  <a:spcPct val="0"/>
                </a:spcBef>
                <a:buClrTx/>
                <a:buFontTx/>
                <a:buNone/>
              </a:pPr>
              <a:t>62</a:t>
            </a:fld>
            <a:endParaRPr lang="en-US" altLang="el-GR" sz="1400">
              <a:solidFill>
                <a:schemeClr val="accent2"/>
              </a:solidFill>
            </a:endParaRPr>
          </a:p>
        </p:txBody>
      </p:sp>
      <p:sp>
        <p:nvSpPr>
          <p:cNvPr id="123907" name="Rectangle 6"/>
          <p:cNvSpPr>
            <a:spLocks noGrp="1" noChangeArrowheads="1"/>
          </p:cNvSpPr>
          <p:nvPr>
            <p:ph type="body" idx="1"/>
          </p:nvPr>
        </p:nvSpPr>
        <p:spPr>
          <a:xfrm>
            <a:off x="304800" y="1524000"/>
            <a:ext cx="8382000" cy="5359400"/>
          </a:xfrm>
        </p:spPr>
        <p:txBody>
          <a:bodyPr/>
          <a:lstStyle/>
          <a:p>
            <a:pPr eaLnBrk="1" hangingPunct="1"/>
            <a:r>
              <a:rPr lang="el-GR" altLang="el-GR" sz="2700" smtClean="0"/>
              <a:t>Η τιτλοποίηση είναι η διαδικασία με την οποία τα χρηματοπιστωτικά ιδρύματα συγκεντρώνουν διάφορα περιουσιακά στοιχεία (όπως στεγαστικά δάνεια) τα οποία δημιουργούν μία ροή πληρωμών και τα μετατρέπουν σε ένα ομόλογο που δίνει στον ομολογιούχο μία απαίτηση για αυτές τις πληρωμές (αντί για ένα κουπόνι σταθερών πληρωμών).</a:t>
            </a:r>
            <a:endParaRPr lang="en-US" altLang="el-GR" sz="2700" smtClean="0">
              <a:solidFill>
                <a:srgbClr val="FF0000"/>
              </a:solidFill>
              <a:ea typeface="ＭＳ Ｐゴシック" panose="020B0600070205080204" pitchFamily="34" charset="-128"/>
            </a:endParaRPr>
          </a:p>
          <a:p>
            <a:pPr eaLnBrk="1" hangingPunct="1"/>
            <a:r>
              <a:rPr lang="el-GR" altLang="el-GR" sz="2700" smtClean="0"/>
              <a:t>Η τιτλοποίηση έχει αυξηθεί κατακόρυφα τα τελευταία 30 χρόνια και τώρα καλύπτει περισσότερο από το ήμισυ των αμερικανικών ενυπόθηκων δανείων</a:t>
            </a:r>
            <a:r>
              <a:rPr lang="en-US" altLang="el-GR" sz="2700" smtClean="0">
                <a:ea typeface="ＭＳ Ｐゴシック" panose="020B0600070205080204" pitchFamily="34" charset="-128"/>
              </a:rPr>
              <a:t>.</a:t>
            </a:r>
          </a:p>
        </p:txBody>
      </p:sp>
      <p:sp>
        <p:nvSpPr>
          <p:cNvPr id="123908" name="Rectangle 2"/>
          <p:cNvSpPr>
            <a:spLocks noGrp="1" noChangeArrowheads="1"/>
          </p:cNvSpPr>
          <p:nvPr>
            <p:ph type="title"/>
          </p:nvPr>
        </p:nvSpPr>
        <p:spPr>
          <a:xfrm>
            <a:off x="304800" y="20638"/>
            <a:ext cx="8382000" cy="1143000"/>
          </a:xfrm>
        </p:spPr>
        <p:txBody>
          <a:bodyPr/>
          <a:lstStyle/>
          <a:p>
            <a:pPr eaLnBrk="1" hangingPunct="1"/>
            <a:r>
              <a:rPr lang="el-GR" altLang="el-GR" sz="3800" smtClean="0"/>
              <a:t>Εφαρμόζοντας την Έννοια</a:t>
            </a:r>
            <a:br>
              <a:rPr lang="el-GR" altLang="el-GR" sz="3800" smtClean="0"/>
            </a:br>
            <a:r>
              <a:rPr lang="el-GR" altLang="el-GR" sz="3800" smtClean="0"/>
              <a:t>Τιτλοποίηση</a:t>
            </a:r>
          </a:p>
        </p:txBody>
      </p:sp>
    </p:spTree>
    <p:extLst>
      <p:ext uri="{BB962C8B-B14F-4D97-AF65-F5344CB8AC3E}">
        <p14:creationId xmlns:p14="http://schemas.microsoft.com/office/powerpoint/2010/main" val="10828588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7BD3B853-C136-4BC9-B465-F15D0E6E217F}" type="slidenum">
              <a:rPr lang="en-US" altLang="el-GR" sz="1400">
                <a:solidFill>
                  <a:schemeClr val="accent2"/>
                </a:solidFill>
              </a:rPr>
              <a:pPr>
                <a:spcBef>
                  <a:spcPct val="0"/>
                </a:spcBef>
                <a:buClrTx/>
                <a:buFontTx/>
                <a:buNone/>
              </a:pPr>
              <a:t>63</a:t>
            </a:fld>
            <a:endParaRPr lang="en-US" altLang="el-GR" sz="1400">
              <a:solidFill>
                <a:schemeClr val="accent2"/>
              </a:solidFill>
            </a:endParaRPr>
          </a:p>
        </p:txBody>
      </p:sp>
      <p:sp>
        <p:nvSpPr>
          <p:cNvPr id="125955" name="Rectangle 3"/>
          <p:cNvSpPr>
            <a:spLocks noGrp="1" noChangeArrowheads="1"/>
          </p:cNvSpPr>
          <p:nvPr>
            <p:ph type="body" idx="1"/>
          </p:nvPr>
        </p:nvSpPr>
        <p:spPr>
          <a:xfrm>
            <a:off x="381000" y="1498600"/>
            <a:ext cx="8153400" cy="5054600"/>
          </a:xfrm>
        </p:spPr>
        <p:txBody>
          <a:bodyPr/>
          <a:lstStyle/>
          <a:p>
            <a:pPr marL="533400" indent="-533400" eaLnBrk="1" hangingPunct="1"/>
            <a:r>
              <a:rPr lang="el-GR" altLang="el-GR" sz="2800" dirty="0" smtClean="0"/>
              <a:t>Η </a:t>
            </a:r>
            <a:r>
              <a:rPr lang="el-GR" altLang="el-GR" sz="2800" dirty="0" err="1" smtClean="0"/>
              <a:t>τιτλοποίηση</a:t>
            </a:r>
            <a:r>
              <a:rPr lang="el-GR" altLang="el-GR" sz="2800" dirty="0" smtClean="0"/>
              <a:t> χρησιμοποιεί την αποτελεσματικότητα των αγορών για να μειώσει το κόστος δανεισμού:</a:t>
            </a:r>
            <a:endParaRPr lang="en-US" altLang="el-GR" sz="2800" dirty="0" smtClean="0">
              <a:ea typeface="ＭＳ Ｐゴシック" panose="020B0600070205080204" pitchFamily="34" charset="-128"/>
            </a:endParaRPr>
          </a:p>
          <a:p>
            <a:pPr marL="914400" lvl="1" indent="-457200" eaLnBrk="1" hangingPunct="1">
              <a:buFontTx/>
              <a:buAutoNum type="arabicPeriod"/>
            </a:pPr>
            <a:r>
              <a:rPr lang="el-GR" altLang="el-GR" dirty="0" smtClean="0"/>
              <a:t>Με διευκόλυνση της διαφοροποίησης κινδύνων,</a:t>
            </a:r>
            <a:endParaRPr lang="en-US" altLang="el-GR" dirty="0" smtClean="0">
              <a:ea typeface="ＭＳ Ｐゴシック" panose="020B0600070205080204" pitchFamily="34" charset="-128"/>
            </a:endParaRPr>
          </a:p>
          <a:p>
            <a:pPr marL="914400" lvl="1" indent="-457200" eaLnBrk="1" hangingPunct="1">
              <a:buFontTx/>
              <a:buAutoNum type="arabicPeriod"/>
            </a:pPr>
            <a:r>
              <a:rPr lang="el-GR" altLang="el-GR" dirty="0" smtClean="0"/>
              <a:t>Κάνοντας τα περιουσιακά στοιχεία ρευστά</a:t>
            </a:r>
            <a:r>
              <a:rPr lang="en-US" altLang="el-GR" dirty="0" smtClean="0">
                <a:ea typeface="ＭＳ Ｐゴシック" panose="020B0600070205080204" pitchFamily="34" charset="-128"/>
              </a:rPr>
              <a:t>,</a:t>
            </a:r>
          </a:p>
          <a:p>
            <a:pPr marL="914400" lvl="1" indent="-457200" eaLnBrk="1" hangingPunct="1">
              <a:buFontTx/>
              <a:buAutoNum type="arabicPeriod"/>
            </a:pPr>
            <a:r>
              <a:rPr lang="el-GR" altLang="el-GR" dirty="0" smtClean="0"/>
              <a:t>Επιτρέποντας μεγαλύτερη εξειδίκευση στον κλάδο των οικονομικών</a:t>
            </a:r>
            <a:r>
              <a:rPr lang="en-US" altLang="el-GR" dirty="0" smtClean="0">
                <a:ea typeface="ＭＳ Ｐゴシック" panose="020B0600070205080204" pitchFamily="34" charset="-128"/>
              </a:rPr>
              <a:t>, </a:t>
            </a:r>
          </a:p>
          <a:p>
            <a:pPr marL="914400" lvl="1" indent="-457200" eaLnBrk="1" hangingPunct="1">
              <a:buFontTx/>
              <a:buAutoNum type="arabicPeriod"/>
            </a:pPr>
            <a:r>
              <a:rPr lang="el-GR" altLang="el-GR" dirty="0" smtClean="0"/>
              <a:t>Διευρύνοντας τις αγορές, και</a:t>
            </a:r>
            <a:endParaRPr lang="en-US" altLang="el-GR" dirty="0" smtClean="0">
              <a:ea typeface="ＭＳ Ｐゴシック" panose="020B0600070205080204" pitchFamily="34" charset="-128"/>
            </a:endParaRPr>
          </a:p>
          <a:p>
            <a:pPr marL="914400" lvl="1" indent="-457200" eaLnBrk="1" hangingPunct="1">
              <a:buFontTx/>
              <a:buAutoNum type="arabicPeriod"/>
            </a:pPr>
            <a:r>
              <a:rPr lang="el-GR" altLang="el-GR" dirty="0" smtClean="0"/>
              <a:t>Προωθώντας την καινοτομία</a:t>
            </a:r>
            <a:r>
              <a:rPr lang="en-US" altLang="el-GR" dirty="0" smtClean="0">
                <a:ea typeface="ＭＳ Ｐゴシック" panose="020B0600070205080204" pitchFamily="34" charset="-128"/>
              </a:rPr>
              <a:t>.</a:t>
            </a:r>
          </a:p>
        </p:txBody>
      </p:sp>
      <p:sp>
        <p:nvSpPr>
          <p:cNvPr id="125956" name="Rectangle 2"/>
          <p:cNvSpPr>
            <a:spLocks noGrp="1" noChangeArrowheads="1"/>
          </p:cNvSpPr>
          <p:nvPr>
            <p:ph type="title"/>
          </p:nvPr>
        </p:nvSpPr>
        <p:spPr>
          <a:xfrm>
            <a:off x="304800" y="20638"/>
            <a:ext cx="8382000" cy="1143000"/>
          </a:xfrm>
        </p:spPr>
        <p:txBody>
          <a:bodyPr/>
          <a:lstStyle/>
          <a:p>
            <a:pPr eaLnBrk="1" hangingPunct="1"/>
            <a:r>
              <a:rPr lang="el-GR" altLang="el-GR" sz="3800" smtClean="0"/>
              <a:t>Εφαρμόζοντας την Έννοια</a:t>
            </a:r>
            <a:br>
              <a:rPr lang="el-GR" altLang="el-GR" sz="3800" smtClean="0"/>
            </a:br>
            <a:r>
              <a:rPr lang="el-GR" altLang="el-GR" sz="3800" smtClean="0"/>
              <a:t>Τιτλοποίηση</a:t>
            </a:r>
          </a:p>
        </p:txBody>
      </p:sp>
    </p:spTree>
    <p:extLst>
      <p:ext uri="{BB962C8B-B14F-4D97-AF65-F5344CB8AC3E}">
        <p14:creationId xmlns:p14="http://schemas.microsoft.com/office/powerpoint/2010/main" val="2825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0967B018-EE1B-47DF-AF14-766523BC1EC3}" type="slidenum">
              <a:rPr lang="en-US" altLang="el-GR" sz="1400">
                <a:solidFill>
                  <a:schemeClr val="accent2"/>
                </a:solidFill>
              </a:rPr>
              <a:pPr>
                <a:spcBef>
                  <a:spcPct val="0"/>
                </a:spcBef>
                <a:buClrTx/>
                <a:buFontTx/>
                <a:buNone/>
              </a:pPr>
              <a:t>64</a:t>
            </a:fld>
            <a:endParaRPr lang="en-US" altLang="el-GR" sz="1400">
              <a:solidFill>
                <a:schemeClr val="accent2"/>
              </a:solidFill>
            </a:endParaRPr>
          </a:p>
        </p:txBody>
      </p:sp>
      <p:sp>
        <p:nvSpPr>
          <p:cNvPr id="128003" name="Rectangle 3"/>
          <p:cNvSpPr>
            <a:spLocks noGrp="1" noChangeArrowheads="1"/>
          </p:cNvSpPr>
          <p:nvPr>
            <p:ph type="body" idx="1"/>
          </p:nvPr>
        </p:nvSpPr>
        <p:spPr>
          <a:xfrm>
            <a:off x="381000" y="1371600"/>
            <a:ext cx="8153400" cy="5003800"/>
          </a:xfrm>
        </p:spPr>
        <p:txBody>
          <a:bodyPr/>
          <a:lstStyle/>
          <a:p>
            <a:pPr marL="533400" indent="-533400" eaLnBrk="1" hangingPunct="1">
              <a:buFont typeface="Times" panose="02020603050405020304" pitchFamily="18" charset="0"/>
              <a:buChar char="•"/>
            </a:pPr>
            <a:r>
              <a:rPr lang="el-GR" altLang="el-GR" sz="2700" smtClean="0">
                <a:ea typeface="ＭＳ Ｐゴシック" panose="020B0600070205080204" pitchFamily="34" charset="-128"/>
              </a:rPr>
              <a:t>Το </a:t>
            </a:r>
            <a:r>
              <a:rPr lang="el-GR" altLang="el-GR" sz="2700" smtClean="0">
                <a:solidFill>
                  <a:srgbClr val="FF0000"/>
                </a:solidFill>
              </a:rPr>
              <a:t>πληθωριστικά αναπροσαρμοσμένο ομόλογο </a:t>
            </a:r>
            <a:r>
              <a:rPr lang="el-GR" altLang="el-GR" sz="2700" smtClean="0"/>
              <a:t>είναι δομημένο έτσι ώστε η κυβέρνηση να υπόσχεται να σας πληρώσει ένα σταθερό επιτόκιο συν τη μεταβολή του Δείκτη Τιμών Καταναλωτή (ΔΤΚ). </a:t>
            </a:r>
            <a:endParaRPr lang="en-US" altLang="el-GR" sz="2700" smtClean="0">
              <a:ea typeface="ＭＳ Ｐゴシック" panose="020B0600070205080204" pitchFamily="34" charset="-128"/>
            </a:endParaRPr>
          </a:p>
          <a:p>
            <a:pPr marL="533400" indent="-533400" eaLnBrk="1" hangingPunct="1"/>
            <a:r>
              <a:rPr lang="el-GR" altLang="el-GR" sz="2700" smtClean="0"/>
              <a:t>Το Υπουργείο Οικονομικών των ΗΠΑ πωλεί δύο τύπους ομολόγων που είναι προσαρμοσμένα στον πληθωρισμό</a:t>
            </a:r>
            <a:r>
              <a:rPr lang="en-US" altLang="el-GR" sz="2700" smtClean="0">
                <a:ea typeface="ＭＳ Ｐゴシック" panose="020B0600070205080204" pitchFamily="34" charset="-128"/>
              </a:rPr>
              <a:t>.</a:t>
            </a:r>
          </a:p>
          <a:p>
            <a:pPr marL="914400" lvl="1" indent="-457200" eaLnBrk="1" hangingPunct="1">
              <a:buFontTx/>
              <a:buAutoNum type="arabicPeriod"/>
            </a:pPr>
            <a:r>
              <a:rPr lang="el-GR" altLang="el-GR" sz="2700" smtClean="0">
                <a:ea typeface="ＭＳ Ｐゴシック" panose="020B0600070205080204" pitchFamily="34" charset="-128"/>
              </a:rPr>
              <a:t>Τη </a:t>
            </a:r>
            <a:r>
              <a:rPr lang="el-GR" altLang="el-GR" sz="2700" smtClean="0"/>
              <a:t>Σειρά </a:t>
            </a:r>
            <a:r>
              <a:rPr lang="en-US" altLang="el-GR" sz="2700" smtClean="0"/>
              <a:t>I</a:t>
            </a:r>
            <a:r>
              <a:rPr lang="el-GR" altLang="el-GR" sz="2700" smtClean="0"/>
              <a:t> αποταμιευτικά ομόλογα </a:t>
            </a:r>
            <a:r>
              <a:rPr lang="en-US" altLang="el-GR" sz="2700" smtClean="0"/>
              <a:t>, </a:t>
            </a:r>
            <a:r>
              <a:rPr lang="el-GR" altLang="el-GR" sz="2700" smtClean="0"/>
              <a:t>και</a:t>
            </a:r>
            <a:endParaRPr lang="en-US" altLang="el-GR" sz="2700" smtClean="0">
              <a:ea typeface="ＭＳ Ｐゴシック" panose="020B0600070205080204" pitchFamily="34" charset="-128"/>
            </a:endParaRPr>
          </a:p>
          <a:p>
            <a:pPr marL="914400" lvl="1" indent="-457200" eaLnBrk="1" hangingPunct="1">
              <a:buFontTx/>
              <a:buAutoNum type="arabicPeriod"/>
            </a:pPr>
            <a:r>
              <a:rPr lang="el-GR" altLang="el-GR" sz="2700" smtClean="0">
                <a:ea typeface="ＭＳ Ｐゴシック" panose="020B0600070205080204" pitchFamily="34" charset="-128"/>
              </a:rPr>
              <a:t>Τα </a:t>
            </a:r>
            <a:r>
              <a:rPr lang="el-GR" altLang="el-GR" sz="2700" smtClean="0"/>
              <a:t>χρεόγραφα με τιμαριθμική προσαρμογή (</a:t>
            </a:r>
            <a:r>
              <a:rPr lang="en-US" altLang="el-GR" sz="2700" smtClean="0"/>
              <a:t>TIPS)</a:t>
            </a:r>
            <a:endParaRPr lang="en-US" altLang="el-GR" sz="2700" smtClean="0">
              <a:ea typeface="ＭＳ Ｐゴシック" panose="020B0600070205080204" pitchFamily="34" charset="-128"/>
            </a:endParaRPr>
          </a:p>
        </p:txBody>
      </p:sp>
      <p:sp>
        <p:nvSpPr>
          <p:cNvPr id="128004" name="Rectangle 2"/>
          <p:cNvSpPr>
            <a:spLocks noGrp="1" noChangeArrowheads="1"/>
          </p:cNvSpPr>
          <p:nvPr>
            <p:ph type="title"/>
          </p:nvPr>
        </p:nvSpPr>
        <p:spPr/>
        <p:txBody>
          <a:bodyPr/>
          <a:lstStyle/>
          <a:p>
            <a:pPr eaLnBrk="1" hangingPunct="1"/>
            <a:r>
              <a:rPr lang="el-GR" altLang="el-GR" sz="3000" smtClean="0"/>
              <a:t>Ο Χρηματοπιστωτικός σας Κόσμος</a:t>
            </a:r>
            <a:br>
              <a:rPr lang="el-GR" altLang="el-GR" sz="3000" smtClean="0"/>
            </a:br>
            <a:r>
              <a:rPr lang="el-GR" altLang="el-GR" sz="3000" smtClean="0"/>
              <a:t>Ομόλογα Προσαρμοσμένα στον Πληθωρισμό</a:t>
            </a:r>
          </a:p>
        </p:txBody>
      </p:sp>
    </p:spTree>
    <p:extLst>
      <p:ext uri="{BB962C8B-B14F-4D97-AF65-F5344CB8AC3E}">
        <p14:creationId xmlns:p14="http://schemas.microsoft.com/office/powerpoint/2010/main" val="35844089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619A57D7-42C2-495E-A806-CDD2A21E7153}" type="slidenum">
              <a:rPr lang="en-US" altLang="el-GR" sz="1400">
                <a:solidFill>
                  <a:schemeClr val="accent2"/>
                </a:solidFill>
              </a:rPr>
              <a:pPr>
                <a:spcBef>
                  <a:spcPct val="0"/>
                </a:spcBef>
                <a:buClrTx/>
                <a:buFontTx/>
                <a:buNone/>
              </a:pPr>
              <a:t>65</a:t>
            </a:fld>
            <a:endParaRPr lang="en-US" altLang="el-GR" sz="1400">
              <a:solidFill>
                <a:schemeClr val="accent2"/>
              </a:solidFill>
            </a:endParaRPr>
          </a:p>
        </p:txBody>
      </p:sp>
      <p:sp>
        <p:nvSpPr>
          <p:cNvPr id="130051" name="Rectangle 2"/>
          <p:cNvSpPr>
            <a:spLocks noGrp="1" noChangeArrowheads="1"/>
          </p:cNvSpPr>
          <p:nvPr>
            <p:ph type="title"/>
          </p:nvPr>
        </p:nvSpPr>
        <p:spPr>
          <a:xfrm>
            <a:off x="228600" y="20638"/>
            <a:ext cx="8229600" cy="1143000"/>
          </a:xfrm>
        </p:spPr>
        <p:txBody>
          <a:bodyPr/>
          <a:lstStyle/>
          <a:p>
            <a:pPr eaLnBrk="1" hangingPunct="1"/>
            <a:r>
              <a:rPr lang="el-GR" altLang="el-GR" sz="4000" smtClean="0"/>
              <a:t>Πληθωριστικός Κίνδυνος</a:t>
            </a:r>
          </a:p>
        </p:txBody>
      </p:sp>
      <p:sp>
        <p:nvSpPr>
          <p:cNvPr id="130052" name="Rectangle 3"/>
          <p:cNvSpPr>
            <a:spLocks noGrp="1" noChangeArrowheads="1"/>
          </p:cNvSpPr>
          <p:nvPr>
            <p:ph type="body" idx="1"/>
          </p:nvPr>
        </p:nvSpPr>
        <p:spPr>
          <a:xfrm>
            <a:off x="381000" y="1447800"/>
            <a:ext cx="8153400" cy="4953000"/>
          </a:xfrm>
        </p:spPr>
        <p:txBody>
          <a:bodyPr/>
          <a:lstStyle/>
          <a:p>
            <a:pPr eaLnBrk="1" hangingPunct="1"/>
            <a:r>
              <a:rPr lang="el-GR" altLang="el-GR" sz="2800" smtClean="0"/>
              <a:t>Με λίγες εξαιρέσεις, τα ομόλογα υπόσχονται να πραγματοποιούν σταθερές πληρωμές σε δολάρια</a:t>
            </a:r>
            <a:r>
              <a:rPr lang="en-US" altLang="el-GR" sz="2800" smtClean="0">
                <a:ea typeface="ＭＳ Ｐゴシック" panose="020B0600070205080204" pitchFamily="34" charset="-128"/>
              </a:rPr>
              <a:t>.</a:t>
            </a:r>
          </a:p>
          <a:p>
            <a:pPr eaLnBrk="1" hangingPunct="1"/>
            <a:r>
              <a:rPr lang="el-GR" altLang="el-GR" sz="2800" smtClean="0"/>
              <a:t>Να θυμάστε ότι αυτό που σας ενδιαφέρει είναι η αγοραστική δύναμη του χρήματος, και όχι ο αριθμός των δολαρίων</a:t>
            </a:r>
            <a:r>
              <a:rPr lang="en-US" altLang="el-GR" sz="2800" smtClean="0">
                <a:ea typeface="ＭＳ Ｐゴシック" panose="020B0600070205080204" pitchFamily="34" charset="-128"/>
              </a:rPr>
              <a:t>.</a:t>
            </a:r>
          </a:p>
          <a:p>
            <a:pPr lvl="1" eaLnBrk="1" hangingPunct="1"/>
            <a:r>
              <a:rPr lang="el-GR" altLang="el-GR" smtClean="0"/>
              <a:t>Με άλλα λόγια, οι ομολογιούχοι ενδιαφέρονται για το πραγματικό επιτόκιο, και όχι μόνο για το ονομαστικό επιτόκιο</a:t>
            </a:r>
            <a:r>
              <a:rPr lang="en-US" altLang="el-GR" smtClean="0">
                <a:ea typeface="ＭＳ Ｐゴシック" panose="020B0600070205080204" pitchFamily="34" charset="-128"/>
              </a:rPr>
              <a:t>.</a:t>
            </a:r>
          </a:p>
          <a:p>
            <a:pPr eaLnBrk="1" hangingPunct="1"/>
            <a:r>
              <a:rPr lang="el-GR" altLang="el-GR" sz="2800" smtClean="0"/>
              <a:t>Πώς ο πληθωριστικός κίνδυνος επηρεάζει το επιτόκιο</a:t>
            </a:r>
            <a:r>
              <a:rPr lang="el-GR" altLang="el-GR" sz="2800" smtClean="0">
                <a:ea typeface="ＭＳ Ｐゴシック" panose="020B0600070205080204" pitchFamily="34" charset="-128"/>
              </a:rPr>
              <a:t>;</a:t>
            </a:r>
            <a:endParaRPr lang="en-US" altLang="el-GR" sz="2800" smtClean="0">
              <a:ea typeface="ＭＳ Ｐゴシック" panose="020B0600070205080204" pitchFamily="34" charset="-128"/>
            </a:endParaRPr>
          </a:p>
        </p:txBody>
      </p:sp>
    </p:spTree>
    <p:extLst>
      <p:ext uri="{BB962C8B-B14F-4D97-AF65-F5344CB8AC3E}">
        <p14:creationId xmlns:p14="http://schemas.microsoft.com/office/powerpoint/2010/main" val="40341879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3E6D65E6-370B-42FF-99D8-D917BF409D4D}" type="slidenum">
              <a:rPr lang="en-US" altLang="el-GR" sz="1400">
                <a:solidFill>
                  <a:schemeClr val="accent2"/>
                </a:solidFill>
              </a:rPr>
              <a:pPr>
                <a:spcBef>
                  <a:spcPct val="0"/>
                </a:spcBef>
                <a:buClrTx/>
                <a:buFontTx/>
                <a:buNone/>
              </a:pPr>
              <a:t>66</a:t>
            </a:fld>
            <a:endParaRPr lang="en-US" altLang="el-GR" sz="1400">
              <a:solidFill>
                <a:schemeClr val="accent2"/>
              </a:solidFill>
            </a:endParaRPr>
          </a:p>
        </p:txBody>
      </p:sp>
      <p:sp>
        <p:nvSpPr>
          <p:cNvPr id="132099" name="Rectangle 2"/>
          <p:cNvSpPr>
            <a:spLocks noGrp="1" noChangeArrowheads="1"/>
          </p:cNvSpPr>
          <p:nvPr>
            <p:ph type="title"/>
          </p:nvPr>
        </p:nvSpPr>
        <p:spPr>
          <a:xfrm>
            <a:off x="304800" y="0"/>
            <a:ext cx="8229600" cy="1143000"/>
          </a:xfrm>
        </p:spPr>
        <p:txBody>
          <a:bodyPr/>
          <a:lstStyle/>
          <a:p>
            <a:pPr eaLnBrk="1" hangingPunct="1"/>
            <a:r>
              <a:rPr lang="el-GR" altLang="el-GR" sz="4000" smtClean="0"/>
              <a:t>Πληθωριστικός Κίνδυνος</a:t>
            </a:r>
          </a:p>
        </p:txBody>
      </p:sp>
      <p:sp>
        <p:nvSpPr>
          <p:cNvPr id="132100" name="Rectangle 3"/>
          <p:cNvSpPr>
            <a:spLocks noGrp="1" noChangeArrowheads="1"/>
          </p:cNvSpPr>
          <p:nvPr>
            <p:ph type="body" idx="1"/>
          </p:nvPr>
        </p:nvSpPr>
        <p:spPr>
          <a:xfrm>
            <a:off x="304800" y="1219200"/>
            <a:ext cx="8229600" cy="5334000"/>
          </a:xfrm>
        </p:spPr>
        <p:txBody>
          <a:bodyPr/>
          <a:lstStyle/>
          <a:p>
            <a:pPr marL="533400" indent="-533400" eaLnBrk="1" hangingPunct="1"/>
            <a:r>
              <a:rPr lang="el-GR" altLang="el-GR" sz="2500" smtClean="0"/>
              <a:t>Σκεφτείτε το επιτόκιο σα να έχει τρία συστατικά</a:t>
            </a:r>
            <a:r>
              <a:rPr lang="en-US" altLang="el-GR" sz="2500" smtClean="0">
                <a:ea typeface="ＭＳ Ｐゴシック" panose="020B0600070205080204" pitchFamily="34" charset="-128"/>
              </a:rPr>
              <a:t>:</a:t>
            </a:r>
          </a:p>
          <a:p>
            <a:pPr marL="914400" lvl="1" indent="-457200" eaLnBrk="1" hangingPunct="1">
              <a:buFontTx/>
              <a:buAutoNum type="arabicPeriod"/>
            </a:pPr>
            <a:r>
              <a:rPr lang="el-GR" altLang="el-GR" sz="2500" smtClean="0">
                <a:ea typeface="ＭＳ Ｐゴシック" panose="020B0600070205080204" pitchFamily="34" charset="-128"/>
              </a:rPr>
              <a:t>Το </a:t>
            </a:r>
            <a:r>
              <a:rPr lang="el-GR" altLang="el-GR" sz="2500" smtClean="0"/>
              <a:t>πραγματικό επιτόκιο</a:t>
            </a:r>
            <a:endParaRPr lang="en-US" altLang="el-GR" sz="2500" smtClean="0">
              <a:ea typeface="ＭＳ Ｐゴシック" panose="020B0600070205080204" pitchFamily="34" charset="-128"/>
            </a:endParaRPr>
          </a:p>
          <a:p>
            <a:pPr marL="914400" lvl="1" indent="-457200" eaLnBrk="1" hangingPunct="1">
              <a:buFontTx/>
              <a:buAutoNum type="arabicPeriod"/>
            </a:pPr>
            <a:r>
              <a:rPr lang="el-GR" altLang="el-GR" sz="2500" smtClean="0">
                <a:ea typeface="ＭＳ Ｐゴシック" panose="020B0600070205080204" pitchFamily="34" charset="-128"/>
              </a:rPr>
              <a:t>Τον </a:t>
            </a:r>
            <a:r>
              <a:rPr lang="el-GR" altLang="el-GR" sz="2500" smtClean="0"/>
              <a:t>αναμενόμενο πληθωρισμό</a:t>
            </a:r>
            <a:r>
              <a:rPr lang="en-US" altLang="el-GR" sz="2500" smtClean="0">
                <a:ea typeface="ＭＳ Ｐゴシック" panose="020B0600070205080204" pitchFamily="34" charset="-128"/>
              </a:rPr>
              <a:t>, </a:t>
            </a:r>
            <a:r>
              <a:rPr lang="el-GR" altLang="el-GR" sz="2500" smtClean="0">
                <a:ea typeface="ＭＳ Ｐゴシック" panose="020B0600070205080204" pitchFamily="34" charset="-128"/>
              </a:rPr>
              <a:t>και</a:t>
            </a:r>
            <a:endParaRPr lang="en-US" altLang="el-GR" sz="2500" smtClean="0">
              <a:ea typeface="ＭＳ Ｐゴシック" panose="020B0600070205080204" pitchFamily="34" charset="-128"/>
            </a:endParaRPr>
          </a:p>
          <a:p>
            <a:pPr marL="914400" lvl="1" indent="-457200" eaLnBrk="1" hangingPunct="1">
              <a:buFontTx/>
              <a:buAutoNum type="arabicPeriod"/>
            </a:pPr>
            <a:r>
              <a:rPr lang="el-GR" altLang="el-GR" sz="2500" smtClean="0">
                <a:ea typeface="ＭＳ Ｐゴシック" panose="020B0600070205080204" pitchFamily="34" charset="-128"/>
              </a:rPr>
              <a:t>Μια </a:t>
            </a:r>
            <a:r>
              <a:rPr lang="el-GR" altLang="el-GR" sz="2500" smtClean="0"/>
              <a:t>αποζημίωση για τον κίνδυνο του πληθωρισμού</a:t>
            </a:r>
            <a:r>
              <a:rPr lang="en-US" altLang="el-GR" sz="2500" smtClean="0">
                <a:ea typeface="ＭＳ Ｐゴシック" panose="020B0600070205080204" pitchFamily="34" charset="-128"/>
              </a:rPr>
              <a:t>.</a:t>
            </a:r>
          </a:p>
          <a:p>
            <a:pPr marL="533400" indent="-533400" eaLnBrk="1" hangingPunct="1"/>
            <a:r>
              <a:rPr lang="el-GR" altLang="el-GR" sz="2500" smtClean="0">
                <a:ea typeface="ＭＳ Ｐゴシック" panose="020B0600070205080204" pitchFamily="34" charset="-128"/>
              </a:rPr>
              <a:t>Παράδειγμα</a:t>
            </a:r>
            <a:r>
              <a:rPr lang="en-US" altLang="el-GR" sz="2500" smtClean="0">
                <a:ea typeface="ＭＳ Ｐゴシック" panose="020B0600070205080204" pitchFamily="34" charset="-128"/>
              </a:rPr>
              <a:t>:</a:t>
            </a:r>
          </a:p>
          <a:p>
            <a:pPr marL="914400" lvl="1" indent="-457200" eaLnBrk="1" hangingPunct="1"/>
            <a:r>
              <a:rPr lang="el-GR" altLang="el-GR" sz="2500" smtClean="0">
                <a:ea typeface="ＭＳ Ｐゴシック" panose="020B0600070205080204" pitchFamily="34" charset="-128"/>
              </a:rPr>
              <a:t>Το </a:t>
            </a:r>
            <a:r>
              <a:rPr lang="el-GR" altLang="el-GR" sz="2500" smtClean="0"/>
              <a:t>πραγματικό επιτόκιο είναι 3 τοις εκατό </a:t>
            </a:r>
            <a:r>
              <a:rPr lang="en-US" altLang="el-GR" sz="2500" smtClean="0">
                <a:ea typeface="ＭＳ Ｐゴシック" panose="020B0600070205080204" pitchFamily="34" charset="-128"/>
              </a:rPr>
              <a:t>.</a:t>
            </a:r>
          </a:p>
          <a:p>
            <a:pPr marL="914400" lvl="1" indent="-457200" eaLnBrk="1" hangingPunct="1"/>
            <a:r>
              <a:rPr lang="el-GR" altLang="el-GR" sz="2500" smtClean="0">
                <a:ea typeface="ＭＳ Ｐゴシック" panose="020B0600070205080204" pitchFamily="34" charset="-128"/>
              </a:rPr>
              <a:t>Ο πληθωρισμός θα </a:t>
            </a:r>
            <a:r>
              <a:rPr lang="el-GR" altLang="el-GR" sz="2500" smtClean="0"/>
              <a:t>μπορούσε να είναι είτε 1 τοις εκατό είτε 3 τοις εκατό με την ίδια πιθανότητα</a:t>
            </a:r>
            <a:r>
              <a:rPr lang="en-US" altLang="el-GR" sz="2500" smtClean="0">
                <a:ea typeface="ＭＳ Ｐゴシック" panose="020B0600070205080204" pitchFamily="34" charset="-128"/>
              </a:rPr>
              <a:t>.</a:t>
            </a:r>
          </a:p>
          <a:p>
            <a:pPr marL="914400" lvl="1" indent="-457200" eaLnBrk="1" hangingPunct="1"/>
            <a:r>
              <a:rPr lang="el-GR" altLang="el-GR" sz="2500" smtClean="0"/>
              <a:t>Ο αναμενόμενος πληθωρισμός είναι 2 τοις εκατό, με τυπική απόκλιση 1.0 τοις εκατό</a:t>
            </a:r>
            <a:r>
              <a:rPr lang="en-US" altLang="el-GR" sz="2500" smtClean="0">
                <a:ea typeface="ＭＳ Ｐゴシック" panose="020B0600070205080204" pitchFamily="34" charset="-128"/>
              </a:rPr>
              <a:t>.</a:t>
            </a:r>
          </a:p>
        </p:txBody>
      </p:sp>
    </p:spTree>
    <p:extLst>
      <p:ext uri="{BB962C8B-B14F-4D97-AF65-F5344CB8AC3E}">
        <p14:creationId xmlns:p14="http://schemas.microsoft.com/office/powerpoint/2010/main" val="24072411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418C84B7-0091-4AF5-89E4-69C76B0B5BF5}" type="slidenum">
              <a:rPr lang="en-US" altLang="el-GR" sz="1400">
                <a:solidFill>
                  <a:schemeClr val="accent2"/>
                </a:solidFill>
              </a:rPr>
              <a:pPr>
                <a:spcBef>
                  <a:spcPct val="0"/>
                </a:spcBef>
                <a:buClrTx/>
                <a:buFontTx/>
                <a:buNone/>
              </a:pPr>
              <a:t>67</a:t>
            </a:fld>
            <a:endParaRPr lang="en-US" altLang="el-GR" sz="1400">
              <a:solidFill>
                <a:schemeClr val="accent2"/>
              </a:solidFill>
            </a:endParaRPr>
          </a:p>
        </p:txBody>
      </p:sp>
      <p:sp>
        <p:nvSpPr>
          <p:cNvPr id="134147" name="Rectangle 2"/>
          <p:cNvSpPr>
            <a:spLocks noGrp="1" noChangeArrowheads="1"/>
          </p:cNvSpPr>
          <p:nvPr>
            <p:ph type="title"/>
          </p:nvPr>
        </p:nvSpPr>
        <p:spPr/>
        <p:txBody>
          <a:bodyPr/>
          <a:lstStyle/>
          <a:p>
            <a:pPr eaLnBrk="1" hangingPunct="1"/>
            <a:r>
              <a:rPr lang="el-GR" altLang="el-GR" sz="4000" smtClean="0"/>
              <a:t>Πληθωριστικός Κίνδυνος</a:t>
            </a:r>
          </a:p>
        </p:txBody>
      </p:sp>
      <p:sp>
        <p:nvSpPr>
          <p:cNvPr id="134148" name="Rectangle 3"/>
          <p:cNvSpPr>
            <a:spLocks noGrp="1" noChangeArrowheads="1"/>
          </p:cNvSpPr>
          <p:nvPr>
            <p:ph type="body" idx="1"/>
          </p:nvPr>
        </p:nvSpPr>
        <p:spPr/>
        <p:txBody>
          <a:bodyPr/>
          <a:lstStyle/>
          <a:p>
            <a:pPr eaLnBrk="1" hangingPunct="1"/>
            <a:r>
              <a:rPr lang="el-GR" altLang="el-GR" sz="2800" smtClean="0"/>
              <a:t>ονομαστικό επιτόκιο θα πρέπει να ισούται με:</a:t>
            </a:r>
          </a:p>
          <a:p>
            <a:pPr lvl="1" eaLnBrk="1" hangingPunct="1"/>
            <a:r>
              <a:rPr lang="el-GR" altLang="el-GR" smtClean="0">
                <a:ea typeface="ＭＳ Ｐゴシック" panose="020B0600070205080204" pitchFamily="34" charset="-128"/>
              </a:rPr>
              <a:t>Το </a:t>
            </a:r>
            <a:r>
              <a:rPr lang="el-GR" altLang="el-GR" smtClean="0"/>
              <a:t>πραγματικό επιτόκιο που είναι 3 τοις εκατό </a:t>
            </a:r>
            <a:r>
              <a:rPr lang="en-US" altLang="el-GR" smtClean="0">
                <a:ea typeface="ＭＳ Ｐゴシック" panose="020B0600070205080204" pitchFamily="34" charset="-128"/>
              </a:rPr>
              <a:t>+</a:t>
            </a:r>
          </a:p>
          <a:p>
            <a:pPr lvl="1" eaLnBrk="1" hangingPunct="1"/>
            <a:r>
              <a:rPr lang="el-GR" altLang="el-GR" smtClean="0">
                <a:ea typeface="ＭＳ Ｐゴシック" panose="020B0600070205080204" pitchFamily="34" charset="-128"/>
              </a:rPr>
              <a:t>Τον </a:t>
            </a:r>
            <a:r>
              <a:rPr lang="el-GR" altLang="el-GR" smtClean="0"/>
              <a:t>αναμενόμενο πληθωρισμό που είναι 2 τοις εκατό </a:t>
            </a:r>
            <a:r>
              <a:rPr lang="en-US" altLang="el-GR" smtClean="0">
                <a:ea typeface="ＭＳ Ｐゴシック" panose="020B0600070205080204" pitchFamily="34" charset="-128"/>
              </a:rPr>
              <a:t>+</a:t>
            </a:r>
          </a:p>
          <a:p>
            <a:pPr lvl="1" eaLnBrk="1" hangingPunct="1"/>
            <a:r>
              <a:rPr lang="el-GR" altLang="el-GR" smtClean="0"/>
              <a:t>Την αποζημίωση για τον κίνδυνο του πληθωρισμού</a:t>
            </a:r>
          </a:p>
          <a:p>
            <a:pPr eaLnBrk="1" hangingPunct="1"/>
            <a:r>
              <a:rPr lang="el-GR" altLang="el-GR" sz="2800" smtClean="0"/>
              <a:t>Όσο μεγαλύτερος είναι ο πληθωριστικός κίνδυνος, τόσο μεγαλύτερη θα είναι η αποζημίωση για αυτόν</a:t>
            </a:r>
            <a:r>
              <a:rPr lang="en-US" altLang="el-GR" sz="2800" smtClean="0">
                <a:ea typeface="ＭＳ Ｐゴシック" panose="020B0600070205080204" pitchFamily="34" charset="-128"/>
              </a:rPr>
              <a:t>.</a:t>
            </a:r>
          </a:p>
        </p:txBody>
      </p:sp>
    </p:spTree>
    <p:extLst>
      <p:ext uri="{BB962C8B-B14F-4D97-AF65-F5344CB8AC3E}">
        <p14:creationId xmlns:p14="http://schemas.microsoft.com/office/powerpoint/2010/main" val="127927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 Τίτλος"/>
          <p:cNvSpPr>
            <a:spLocks noGrp="1"/>
          </p:cNvSpPr>
          <p:nvPr>
            <p:ph type="title"/>
          </p:nvPr>
        </p:nvSpPr>
        <p:spPr/>
        <p:txBody>
          <a:bodyPr/>
          <a:lstStyle/>
          <a:p>
            <a:pPr eaLnBrk="1" hangingPunct="1"/>
            <a:r>
              <a:rPr lang="el-GR" altLang="el-GR" sz="4000" smtClean="0"/>
              <a:t>Πληθωριστικός Κίνδυνος</a:t>
            </a:r>
          </a:p>
        </p:txBody>
      </p:sp>
      <p:sp>
        <p:nvSpPr>
          <p:cNvPr id="135171" name="3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1-</a:t>
            </a:r>
            <a:fld id="{C3DBD4D1-3DFC-4796-A065-252FE0FEC8E4}" type="slidenum">
              <a:rPr lang="en-US" altLang="el-GR" sz="1400">
                <a:solidFill>
                  <a:schemeClr val="accent2"/>
                </a:solidFill>
              </a:rPr>
              <a:pPr>
                <a:spcBef>
                  <a:spcPct val="0"/>
                </a:spcBef>
                <a:buClrTx/>
                <a:buFontTx/>
                <a:buNone/>
              </a:pPr>
              <a:t>68</a:t>
            </a:fld>
            <a:endParaRPr lang="en-US" altLang="el-GR" sz="1400">
              <a:solidFill>
                <a:schemeClr val="accent2"/>
              </a:solidFill>
            </a:endParaRPr>
          </a:p>
        </p:txBody>
      </p:sp>
      <p:pic>
        <p:nvPicPr>
          <p:cNvPr id="135172" name="Picture 5" descr="p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92288"/>
            <a:ext cx="85344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5077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409B8320-6B7E-48A5-B809-F2CA7B489797}" type="slidenum">
              <a:rPr lang="en-US" altLang="el-GR" sz="1400">
                <a:solidFill>
                  <a:schemeClr val="accent2"/>
                </a:solidFill>
              </a:rPr>
              <a:pPr>
                <a:spcBef>
                  <a:spcPct val="0"/>
                </a:spcBef>
                <a:buClrTx/>
                <a:buFontTx/>
                <a:buNone/>
              </a:pPr>
              <a:t>69</a:t>
            </a:fld>
            <a:endParaRPr lang="en-US" altLang="el-GR" sz="1400">
              <a:solidFill>
                <a:schemeClr val="accent2"/>
              </a:solidFill>
            </a:endParaRPr>
          </a:p>
        </p:txBody>
      </p:sp>
      <p:sp>
        <p:nvSpPr>
          <p:cNvPr id="136195" name="Rectangle 2"/>
          <p:cNvSpPr>
            <a:spLocks noGrp="1" noChangeArrowheads="1"/>
          </p:cNvSpPr>
          <p:nvPr>
            <p:ph type="title"/>
          </p:nvPr>
        </p:nvSpPr>
        <p:spPr>
          <a:xfrm>
            <a:off x="304800" y="0"/>
            <a:ext cx="8229600" cy="1143000"/>
          </a:xfrm>
        </p:spPr>
        <p:txBody>
          <a:bodyPr/>
          <a:lstStyle/>
          <a:p>
            <a:pPr eaLnBrk="1" hangingPunct="1"/>
            <a:r>
              <a:rPr lang="el-GR" altLang="el-GR" sz="3600" smtClean="0">
                <a:ea typeface="ＭＳ Ｐゴシック" panose="020B0600070205080204" pitchFamily="34" charset="-128"/>
              </a:rPr>
              <a:t>Κίνδυνος Επιτοκίου </a:t>
            </a:r>
            <a:endParaRPr lang="en-US" altLang="el-GR" sz="3600" smtClean="0">
              <a:ea typeface="ＭＳ Ｐゴシック" panose="020B0600070205080204" pitchFamily="34" charset="-128"/>
            </a:endParaRPr>
          </a:p>
        </p:txBody>
      </p:sp>
      <p:sp>
        <p:nvSpPr>
          <p:cNvPr id="136196" name="Rectangle 3"/>
          <p:cNvSpPr>
            <a:spLocks noGrp="1" noChangeArrowheads="1"/>
          </p:cNvSpPr>
          <p:nvPr>
            <p:ph type="body" idx="1"/>
          </p:nvPr>
        </p:nvSpPr>
        <p:spPr>
          <a:xfrm>
            <a:off x="228600" y="1371600"/>
            <a:ext cx="8305800" cy="5257800"/>
          </a:xfrm>
        </p:spPr>
        <p:txBody>
          <a:bodyPr/>
          <a:lstStyle/>
          <a:p>
            <a:pPr eaLnBrk="1" hangingPunct="1"/>
            <a:r>
              <a:rPr lang="el-GR" altLang="el-GR" sz="2400" dirty="0" smtClean="0">
                <a:ea typeface="ＭＳ Ｐゴシック" panose="020B0600070205080204" pitchFamily="34" charset="-128"/>
              </a:rPr>
              <a:t>Ο κίνδυνος επιτοκίου </a:t>
            </a:r>
            <a:r>
              <a:rPr lang="el-GR" altLang="el-GR" sz="2400" dirty="0" smtClean="0"/>
              <a:t>προκύπτει από το γεγονός ότι οι επενδυτές </a:t>
            </a:r>
            <a:r>
              <a:rPr lang="el-GR" altLang="el-GR" sz="2400" dirty="0" smtClean="0"/>
              <a:t>δεν </a:t>
            </a:r>
            <a:r>
              <a:rPr lang="el-GR" altLang="el-GR" sz="2400" dirty="0" smtClean="0"/>
              <a:t>γνωρίζουν την απόδοση περιόδου </a:t>
            </a:r>
            <a:r>
              <a:rPr lang="el-GR" altLang="el-GR" sz="2400" dirty="0" err="1" smtClean="0"/>
              <a:t>διακράτησης</a:t>
            </a:r>
            <a:r>
              <a:rPr lang="el-GR" altLang="el-GR" sz="2400" dirty="0" smtClean="0"/>
              <a:t> ενός μακροπρόθεσμου ομολόγου</a:t>
            </a:r>
            <a:r>
              <a:rPr lang="en-US" altLang="el-GR" sz="2400" dirty="0" smtClean="0">
                <a:ea typeface="ＭＳ Ｐゴシック" panose="020B0600070205080204" pitchFamily="34" charset="-128"/>
              </a:rPr>
              <a:t>.</a:t>
            </a:r>
          </a:p>
          <a:p>
            <a:pPr lvl="1" eaLnBrk="1" hangingPunct="1"/>
            <a:r>
              <a:rPr lang="el-GR" altLang="el-GR" sz="2400" dirty="0" smtClean="0">
                <a:ea typeface="ＭＳ Ｐゴシック" panose="020B0600070205080204" pitchFamily="34" charset="-128"/>
              </a:rPr>
              <a:t>Όσο </a:t>
            </a:r>
            <a:r>
              <a:rPr lang="el-GR" altLang="el-GR" sz="2400" dirty="0" smtClean="0"/>
              <a:t>μεγαλύτερη είναι η διάρκεια του ομολόγου, τόσο μεγαλύτερη είναι η μεταβολή της τιμής για μία δεδομένη μεταβολή επιτοκίου</a:t>
            </a:r>
            <a:r>
              <a:rPr lang="en-US" altLang="el-GR" sz="2400" dirty="0" smtClean="0">
                <a:ea typeface="ＭＳ Ｐゴシック" panose="020B0600070205080204" pitchFamily="34" charset="-128"/>
              </a:rPr>
              <a:t>.</a:t>
            </a:r>
          </a:p>
          <a:p>
            <a:pPr eaLnBrk="1" hangingPunct="1"/>
            <a:r>
              <a:rPr lang="el-GR" altLang="el-GR" sz="2400" dirty="0" smtClean="0"/>
              <a:t>Για τους επενδυτές με περιόδους </a:t>
            </a:r>
            <a:r>
              <a:rPr lang="el-GR" altLang="el-GR" sz="2400" dirty="0" err="1" smtClean="0"/>
              <a:t>διακράτησης</a:t>
            </a:r>
            <a:r>
              <a:rPr lang="el-GR" altLang="el-GR" sz="2400" dirty="0" smtClean="0"/>
              <a:t> μικρότερες από τη λήξη του ομολόγου, η πιθανότητα μεταβολής του επιτοκίου δημιουργεί κίνδυνο</a:t>
            </a:r>
            <a:r>
              <a:rPr lang="en-US" altLang="el-GR" sz="2400" dirty="0" smtClean="0">
                <a:ea typeface="ＭＳ Ｐゴシック" panose="020B0600070205080204" pitchFamily="34" charset="-128"/>
              </a:rPr>
              <a:t>.</a:t>
            </a:r>
          </a:p>
          <a:p>
            <a:pPr lvl="1" eaLnBrk="1" hangingPunct="1"/>
            <a:r>
              <a:rPr lang="el-GR" altLang="el-GR" sz="2400" dirty="0" smtClean="0"/>
              <a:t>Όσο πιθανότερο είναι να αλλάξουν τα επιτόκια κατά τη διάρκεια του επενδυτικού ορίζοντα του ομολογιούχου, τόσο μεγαλύτερος είναι ο κίνδυνος </a:t>
            </a:r>
            <a:r>
              <a:rPr lang="el-GR" altLang="el-GR" sz="2400" dirty="0" err="1" smtClean="0"/>
              <a:t>διακράτησης</a:t>
            </a:r>
            <a:r>
              <a:rPr lang="el-GR" altLang="el-GR" sz="2400" dirty="0" smtClean="0"/>
              <a:t> του ομολόγου</a:t>
            </a:r>
            <a:r>
              <a:rPr lang="en-US" altLang="el-GR" sz="2400" dirty="0" smtClean="0">
                <a:ea typeface="ＭＳ Ｐゴシック" panose="020B0600070205080204" pitchFamily="34" charset="-128"/>
              </a:rPr>
              <a:t>.</a:t>
            </a:r>
          </a:p>
        </p:txBody>
      </p:sp>
    </p:spTree>
    <p:extLst>
      <p:ext uri="{BB962C8B-B14F-4D97-AF65-F5344CB8AC3E}">
        <p14:creationId xmlns:p14="http://schemas.microsoft.com/office/powerpoint/2010/main" val="293662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B584"/>
              </a:buClr>
              <a:buChar char="•"/>
              <a:defRPr sz="3200">
                <a:solidFill>
                  <a:schemeClr val="tx1"/>
                </a:solidFill>
                <a:latin typeface="Arial" panose="020B0604020202020204" pitchFamily="34" charset="0"/>
              </a:defRPr>
            </a:lvl1pPr>
            <a:lvl2pPr marL="742950" indent="-285750">
              <a:spcBef>
                <a:spcPct val="20000"/>
              </a:spcBef>
              <a:buClr>
                <a:srgbClr val="80B3B5"/>
              </a:buClr>
              <a:buChar char="•"/>
              <a:defRPr sz="2800">
                <a:solidFill>
                  <a:schemeClr val="tx1"/>
                </a:solidFill>
                <a:latin typeface="Arial" panose="020B0604020202020204" pitchFamily="34" charset="0"/>
              </a:defRPr>
            </a:lvl2pPr>
            <a:lvl3pPr marL="1143000" indent="-228600">
              <a:spcBef>
                <a:spcPct val="20000"/>
              </a:spcBef>
              <a:buClr>
                <a:srgbClr val="B98ADC"/>
              </a:buClr>
              <a:buChar char="•"/>
              <a:defRPr sz="2400">
                <a:solidFill>
                  <a:schemeClr val="tx1"/>
                </a:solidFill>
                <a:latin typeface="Arial" panose="020B0604020202020204" pitchFamily="34" charset="0"/>
              </a:defRPr>
            </a:lvl3pPr>
            <a:lvl4pPr marL="1600200" indent="-228600">
              <a:spcBef>
                <a:spcPct val="20000"/>
              </a:spcBef>
              <a:buClr>
                <a:srgbClr val="EB987B"/>
              </a:buClr>
              <a:buChar char="•"/>
              <a:defRPr sz="2000">
                <a:solidFill>
                  <a:schemeClr val="tx1"/>
                </a:solidFill>
                <a:latin typeface="Arial" panose="020B0604020202020204" pitchFamily="34" charset="0"/>
              </a:defRPr>
            </a:lvl4pPr>
            <a:lvl5pPr marL="2057400" indent="-228600">
              <a:spcBef>
                <a:spcPct val="20000"/>
              </a:spcBef>
              <a:buClr>
                <a:srgbClr val="BAD5E4"/>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AD5E4"/>
              </a:buClr>
              <a:buChar char="•"/>
              <a:defRPr sz="2000">
                <a:solidFill>
                  <a:schemeClr val="tx1"/>
                </a:solidFill>
                <a:latin typeface="Arial" panose="020B0604020202020204" pitchFamily="34" charset="0"/>
              </a:defRPr>
            </a:lvl9pPr>
          </a:lstStyle>
          <a:p>
            <a:pPr>
              <a:spcBef>
                <a:spcPct val="0"/>
              </a:spcBef>
              <a:buClrTx/>
              <a:buFontTx/>
              <a:buNone/>
            </a:pPr>
            <a:r>
              <a:rPr lang="en-US" altLang="el-GR" sz="1400">
                <a:solidFill>
                  <a:schemeClr val="accent2"/>
                </a:solidFill>
              </a:rPr>
              <a:t>6-</a:t>
            </a:r>
            <a:fld id="{1E35696A-7CEC-4B98-B4E1-B1776D4CA46F}" type="slidenum">
              <a:rPr lang="en-US" altLang="el-GR" sz="1400">
                <a:solidFill>
                  <a:schemeClr val="accent2"/>
                </a:solidFill>
              </a:rPr>
              <a:pPr>
                <a:spcBef>
                  <a:spcPct val="0"/>
                </a:spcBef>
                <a:buClrTx/>
                <a:buFontTx/>
                <a:buNone/>
              </a:pPr>
              <a:t>7</a:t>
            </a:fld>
            <a:endParaRPr lang="en-US" altLang="el-GR" sz="1400">
              <a:solidFill>
                <a:schemeClr val="accent2"/>
              </a:solidFill>
            </a:endParaRPr>
          </a:p>
        </p:txBody>
      </p:sp>
      <p:sp>
        <p:nvSpPr>
          <p:cNvPr id="35843" name="Rectangle 6"/>
          <p:cNvSpPr>
            <a:spLocks noGrp="1" noChangeArrowheads="1"/>
          </p:cNvSpPr>
          <p:nvPr>
            <p:ph type="title"/>
          </p:nvPr>
        </p:nvSpPr>
        <p:spPr/>
        <p:txBody>
          <a:bodyPr/>
          <a:lstStyle/>
          <a:p>
            <a:pPr eaLnBrk="1" hangingPunct="1"/>
            <a:r>
              <a:rPr lang="el-GR" altLang="el-GR" sz="4000" smtClean="0"/>
              <a:t>Απόδοση στη Λήξη</a:t>
            </a:r>
            <a:endParaRPr lang="en-US" altLang="el-GR" sz="4000" smtClean="0">
              <a:ea typeface="ＭＳ Ｐゴシック" panose="020B0600070205080204" pitchFamily="34" charset="-128"/>
            </a:endParaRPr>
          </a:p>
        </p:txBody>
      </p:sp>
      <p:sp>
        <p:nvSpPr>
          <p:cNvPr id="35844" name="Rectangle 7"/>
          <p:cNvSpPr>
            <a:spLocks noGrp="1" noChangeArrowheads="1"/>
          </p:cNvSpPr>
          <p:nvPr>
            <p:ph type="body" idx="1"/>
          </p:nvPr>
        </p:nvSpPr>
        <p:spPr>
          <a:xfrm>
            <a:off x="457200" y="1627188"/>
            <a:ext cx="8229600" cy="4411662"/>
          </a:xfrm>
        </p:spPr>
        <p:txBody>
          <a:bodyPr/>
          <a:lstStyle/>
          <a:p>
            <a:pPr marL="0" indent="0" eaLnBrk="1" hangingPunct="1">
              <a:lnSpc>
                <a:spcPct val="90000"/>
              </a:lnSpc>
              <a:buNone/>
            </a:pPr>
            <a:r>
              <a:rPr lang="el-GR" altLang="el-GR" sz="2400" dirty="0" smtClean="0"/>
              <a:t>Έστω ομόλογο με ονομαστική αξία </a:t>
            </a:r>
            <a:r>
              <a:rPr lang="en-US" altLang="el-GR" sz="2400" dirty="0">
                <a:ea typeface="ＭＳ Ｐゴシック" panose="020B0600070205080204" pitchFamily="34" charset="-128"/>
              </a:rPr>
              <a:t>$</a:t>
            </a:r>
            <a:r>
              <a:rPr lang="en-US" altLang="el-GR" sz="2400" dirty="0" smtClean="0">
                <a:ea typeface="ＭＳ Ｐゴシック" panose="020B0600070205080204" pitchFamily="34" charset="-128"/>
              </a:rPr>
              <a:t>100</a:t>
            </a:r>
            <a:r>
              <a:rPr lang="el-GR" altLang="el-GR" sz="2400" dirty="0" smtClean="0">
                <a:ea typeface="ＭＳ Ｐゴシック" panose="020B0600070205080204" pitchFamily="34" charset="-128"/>
              </a:rPr>
              <a:t>. Διαπραγματεύεται στη δευτερογενή αγορά με τιμή Ρ.</a:t>
            </a:r>
          </a:p>
          <a:p>
            <a:pPr marL="0" indent="0" eaLnBrk="1" hangingPunct="1">
              <a:lnSpc>
                <a:spcPct val="90000"/>
              </a:lnSpc>
              <a:buNone/>
            </a:pPr>
            <a:endParaRPr lang="el-GR" altLang="el-GR" sz="2400" dirty="0" smtClean="0"/>
          </a:p>
          <a:p>
            <a:pPr eaLnBrk="1" hangingPunct="1">
              <a:lnSpc>
                <a:spcPct val="90000"/>
              </a:lnSpc>
            </a:pPr>
            <a:r>
              <a:rPr lang="el-GR" altLang="el-GR" sz="2400" dirty="0" smtClean="0"/>
              <a:t>Αν η τιμή του ομολόγου </a:t>
            </a:r>
            <a:r>
              <a:rPr lang="en-US" altLang="el-GR" sz="2400" dirty="0" smtClean="0">
                <a:ea typeface="ＭＳ Ｐゴシック" panose="020B0600070205080204" pitchFamily="34" charset="-128"/>
              </a:rPr>
              <a:t>= $100, </a:t>
            </a:r>
            <a:br>
              <a:rPr lang="en-US" altLang="el-GR" sz="2400" dirty="0" smtClean="0">
                <a:ea typeface="ＭＳ Ｐゴシック" panose="020B0600070205080204" pitchFamily="34" charset="-128"/>
              </a:rPr>
            </a:br>
            <a:r>
              <a:rPr lang="el-GR" altLang="el-GR" sz="2400" dirty="0" smtClean="0">
                <a:ea typeface="ＭＳ Ｐゴシック" panose="020B0600070205080204" pitchFamily="34" charset="-128"/>
              </a:rPr>
              <a:t>Απόδοση στη λήξη</a:t>
            </a:r>
            <a:r>
              <a:rPr lang="en-US" altLang="el-GR" sz="2400" dirty="0" smtClean="0">
                <a:ea typeface="ＭＳ Ｐゴシック" panose="020B0600070205080204" pitchFamily="34" charset="-128"/>
              </a:rPr>
              <a:t>= </a:t>
            </a:r>
            <a:r>
              <a:rPr lang="el-GR" altLang="el-GR" sz="2400" dirty="0" smtClean="0">
                <a:ea typeface="ＭＳ Ｐゴシック" panose="020B0600070205080204" pitchFamily="34" charset="-128"/>
              </a:rPr>
              <a:t>επιτόκιο του κουπονιού</a:t>
            </a:r>
            <a:r>
              <a:rPr lang="en-US" altLang="el-GR" sz="2400" dirty="0" smtClean="0">
                <a:ea typeface="ＭＳ Ｐゴシック" panose="020B0600070205080204" pitchFamily="34" charset="-128"/>
              </a:rPr>
              <a:t/>
            </a:r>
            <a:br>
              <a:rPr lang="en-US" altLang="el-GR" sz="2400" dirty="0" smtClean="0">
                <a:ea typeface="ＭＳ Ｐゴシック" panose="020B0600070205080204" pitchFamily="34" charset="-128"/>
              </a:rPr>
            </a:br>
            <a:endParaRPr lang="en-US" altLang="el-GR" sz="2400" dirty="0" smtClean="0">
              <a:ea typeface="ＭＳ Ｐゴシック" panose="020B0600070205080204" pitchFamily="34" charset="-128"/>
            </a:endParaRPr>
          </a:p>
          <a:p>
            <a:pPr eaLnBrk="1" hangingPunct="1">
              <a:lnSpc>
                <a:spcPct val="90000"/>
              </a:lnSpc>
            </a:pPr>
            <a:r>
              <a:rPr lang="el-GR" altLang="el-GR" sz="2400" dirty="0" smtClean="0"/>
              <a:t>Αν η τιμή του ομολόγου </a:t>
            </a:r>
            <a:r>
              <a:rPr lang="en-US" altLang="el-GR" sz="2400" dirty="0" smtClean="0">
                <a:ea typeface="ＭＳ Ｐゴシック" panose="020B0600070205080204" pitchFamily="34" charset="-128"/>
              </a:rPr>
              <a:t>&gt; $100, </a:t>
            </a:r>
            <a:br>
              <a:rPr lang="en-US" altLang="el-GR" sz="2400" dirty="0" smtClean="0">
                <a:ea typeface="ＭＳ Ｐゴシック" panose="020B0600070205080204" pitchFamily="34" charset="-128"/>
              </a:rPr>
            </a:br>
            <a:r>
              <a:rPr lang="el-GR" altLang="el-GR" sz="2400" dirty="0" smtClean="0">
                <a:ea typeface="ＭＳ Ｐゴシック" panose="020B0600070205080204" pitchFamily="34" charset="-128"/>
              </a:rPr>
              <a:t> Απόδοση στη λήξη </a:t>
            </a:r>
            <a:r>
              <a:rPr lang="en-US" altLang="el-GR" sz="2400" dirty="0" smtClean="0">
                <a:ea typeface="ＭＳ Ｐゴシック" panose="020B0600070205080204" pitchFamily="34" charset="-128"/>
              </a:rPr>
              <a:t>&lt; </a:t>
            </a:r>
            <a:r>
              <a:rPr lang="el-GR" altLang="el-GR" sz="2400" dirty="0" smtClean="0">
                <a:ea typeface="ＭＳ Ｐゴシック" panose="020B0600070205080204" pitchFamily="34" charset="-128"/>
              </a:rPr>
              <a:t>επιτόκιο του κουπονιού </a:t>
            </a:r>
            <a:r>
              <a:rPr lang="en-US" altLang="el-GR" sz="2400" dirty="0" smtClean="0">
                <a:ea typeface="ＭＳ Ｐゴシック" panose="020B0600070205080204" pitchFamily="34" charset="-128"/>
              </a:rPr>
              <a:t/>
            </a:r>
            <a:br>
              <a:rPr lang="en-US" altLang="el-GR" sz="2400" dirty="0" smtClean="0">
                <a:ea typeface="ＭＳ Ｐゴシック" panose="020B0600070205080204" pitchFamily="34" charset="-128"/>
              </a:rPr>
            </a:br>
            <a:r>
              <a:rPr lang="en-US" altLang="el-GR" sz="2400" dirty="0" smtClean="0">
                <a:ea typeface="ＭＳ Ｐゴシック" panose="020B0600070205080204" pitchFamily="34" charset="-128"/>
              </a:rPr>
              <a:t> </a:t>
            </a:r>
          </a:p>
          <a:p>
            <a:pPr eaLnBrk="1" hangingPunct="1">
              <a:lnSpc>
                <a:spcPct val="90000"/>
              </a:lnSpc>
            </a:pPr>
            <a:r>
              <a:rPr lang="el-GR" altLang="el-GR" sz="2400" dirty="0" smtClean="0"/>
              <a:t>Αν η τιμή του ομολόγου </a:t>
            </a:r>
            <a:r>
              <a:rPr lang="en-US" altLang="el-GR" sz="2400" dirty="0" smtClean="0">
                <a:ea typeface="ＭＳ Ｐゴシック" panose="020B0600070205080204" pitchFamily="34" charset="-128"/>
              </a:rPr>
              <a:t>&lt; $100, </a:t>
            </a:r>
            <a:br>
              <a:rPr lang="en-US" altLang="el-GR" sz="2400" dirty="0" smtClean="0">
                <a:ea typeface="ＭＳ Ｐゴシック" panose="020B0600070205080204" pitchFamily="34" charset="-128"/>
              </a:rPr>
            </a:br>
            <a:r>
              <a:rPr lang="el-GR" altLang="el-GR" sz="2400" dirty="0" smtClean="0">
                <a:ea typeface="ＭＳ Ｐゴシック" panose="020B0600070205080204" pitchFamily="34" charset="-128"/>
              </a:rPr>
              <a:t> Απόδοση στη λήξη </a:t>
            </a:r>
            <a:r>
              <a:rPr lang="en-US" altLang="el-GR" sz="2400" dirty="0" smtClean="0">
                <a:ea typeface="ＭＳ Ｐゴシック" panose="020B0600070205080204" pitchFamily="34" charset="-128"/>
              </a:rPr>
              <a:t>&gt; </a:t>
            </a:r>
            <a:r>
              <a:rPr lang="el-GR" altLang="el-GR" sz="2400" dirty="0" smtClean="0">
                <a:ea typeface="ＭＳ Ｐゴシック" panose="020B0600070205080204" pitchFamily="34" charset="-128"/>
              </a:rPr>
              <a:t>επιτόκιο του κουπονιού </a:t>
            </a:r>
            <a:r>
              <a:rPr lang="en-US" altLang="el-GR" sz="2400" dirty="0" smtClean="0">
                <a:ea typeface="ＭＳ Ｐゴシック" panose="020B0600070205080204" pitchFamily="34" charset="-128"/>
              </a:rPr>
              <a:t/>
            </a:r>
            <a:br>
              <a:rPr lang="en-US" altLang="el-GR" sz="2400" dirty="0" smtClean="0">
                <a:ea typeface="ＭＳ Ｐゴシック" panose="020B0600070205080204" pitchFamily="34" charset="-128"/>
              </a:rPr>
            </a:br>
            <a:r>
              <a:rPr lang="en-US" altLang="el-GR" sz="2400" dirty="0" smtClean="0">
                <a:ea typeface="ＭＳ Ｐゴシック" panose="020B0600070205080204" pitchFamily="34" charset="-128"/>
              </a:rPr>
              <a:t/>
            </a:r>
            <a:br>
              <a:rPr lang="en-US" altLang="el-GR" sz="2400" dirty="0" smtClean="0">
                <a:ea typeface="ＭＳ Ｐゴシック" panose="020B0600070205080204" pitchFamily="34" charset="-128"/>
              </a:rPr>
            </a:br>
            <a:r>
              <a:rPr lang="el-GR" altLang="el-GR" sz="2400" dirty="0" smtClean="0">
                <a:ea typeface="ＭＳ Ｐゴシック" panose="020B0600070205080204" pitchFamily="34" charset="-128"/>
              </a:rPr>
              <a:t>Τιμή Ομολόγου </a:t>
            </a:r>
            <a:r>
              <a:rPr lang="en-US" altLang="el-GR" sz="2400" dirty="0" smtClean="0">
                <a:ea typeface="ＭＳ Ｐゴシック" panose="020B0600070205080204" pitchFamily="34" charset="-128"/>
                <a:sym typeface="Symbol" panose="05050102010706020507" pitchFamily="18" charset="2"/>
              </a:rPr>
              <a:t>  </a:t>
            </a:r>
            <a:r>
              <a:rPr lang="el-GR" altLang="el-GR" sz="2400" dirty="0" smtClean="0">
                <a:ea typeface="ＭＳ Ｐゴシック" panose="020B0600070205080204" pitchFamily="34" charset="-128"/>
                <a:sym typeface="Symbol" panose="05050102010706020507" pitchFamily="18" charset="2"/>
              </a:rPr>
              <a:t>Απόδοση στη λήξη </a:t>
            </a:r>
            <a:r>
              <a:rPr lang="en-US" altLang="el-GR" sz="2400" dirty="0" smtClean="0">
                <a:ea typeface="ＭＳ Ｐゴシック" panose="020B0600070205080204" pitchFamily="34" charset="-128"/>
                <a:sym typeface="Symbol" panose="05050102010706020507" pitchFamily="18" charset="2"/>
              </a:rPr>
              <a:t></a:t>
            </a:r>
            <a:endParaRPr lang="en-US" altLang="el-GR" sz="2400" dirty="0" smtClean="0">
              <a:ea typeface="ＭＳ Ｐゴシック" panose="020B0600070205080204" pitchFamily="34" charset="-128"/>
            </a:endParaRPr>
          </a:p>
        </p:txBody>
      </p:sp>
    </p:spTree>
    <p:extLst>
      <p:ext uri="{BB962C8B-B14F-4D97-AF65-F5344CB8AC3E}">
        <p14:creationId xmlns:p14="http://schemas.microsoft.com/office/powerpoint/2010/main" val="6416495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649"/>
            <a:ext cx="7543800" cy="1070578"/>
          </a:xfrm>
        </p:spPr>
        <p:txBody>
          <a:bodyPr anchor="ctr"/>
          <a:lstStyle/>
          <a:p>
            <a:r>
              <a:rPr lang="el-GR" altLang="en-US" sz="3500" dirty="0" smtClean="0"/>
              <a:t>Η σχέση μεταξύ των επιτοκίων και της τιμής ενός ομολόγου</a:t>
            </a:r>
            <a:endParaRPr lang="en-IN" sz="3500" dirty="0"/>
          </a:p>
        </p:txBody>
      </p:sp>
      <p:sp>
        <p:nvSpPr>
          <p:cNvPr id="3" name="Slide Number Placeholder 2"/>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70</a:t>
            </a:fld>
            <a:endParaRPr lang="en-US" altLang="en-US"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413" y="1489841"/>
            <a:ext cx="6085489" cy="437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97309" y="1679142"/>
            <a:ext cx="4864152" cy="830997"/>
          </a:xfrm>
          <a:prstGeom prst="rect">
            <a:avLst/>
          </a:prstGeom>
          <a:noFill/>
        </p:spPr>
        <p:txBody>
          <a:bodyPr wrap="none" rtlCol="0">
            <a:spAutoFit/>
          </a:bodyPr>
          <a:lstStyle/>
          <a:p>
            <a:r>
              <a:rPr lang="el-GR" sz="1600" dirty="0"/>
              <a:t>Ό</a:t>
            </a:r>
            <a:r>
              <a:rPr lang="el-GR" sz="1600" dirty="0" smtClean="0"/>
              <a:t>σο υψηλότερο είναι το επιτόκιο στη λήξη</a:t>
            </a:r>
          </a:p>
          <a:p>
            <a:r>
              <a:rPr lang="el-GR" sz="1600" dirty="0" smtClean="0"/>
              <a:t>Τόσο μικρότερη είναι η αλλαγ</a:t>
            </a:r>
            <a:r>
              <a:rPr lang="el-GR" sz="1600" dirty="0"/>
              <a:t>ή</a:t>
            </a:r>
            <a:r>
              <a:rPr lang="el-GR" sz="1600" dirty="0" smtClean="0"/>
              <a:t> της τιμής του ομολόγου</a:t>
            </a:r>
          </a:p>
          <a:p>
            <a:r>
              <a:rPr lang="el-GR" sz="1600" dirty="0" smtClean="0"/>
              <a:t>Όταν το επιτόκιο αλλάξει κατά 1 μονάδα</a:t>
            </a:r>
            <a:endParaRPr lang="el-GR" sz="1600" dirty="0"/>
          </a:p>
        </p:txBody>
      </p:sp>
    </p:spTree>
    <p:extLst>
      <p:ext uri="{BB962C8B-B14F-4D97-AF65-F5344CB8AC3E}">
        <p14:creationId xmlns:p14="http://schemas.microsoft.com/office/powerpoint/2010/main" val="20032605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120"/>
            <a:ext cx="7543800" cy="1177636"/>
          </a:xfrm>
        </p:spPr>
        <p:txBody>
          <a:bodyPr anchor="ctr"/>
          <a:lstStyle/>
          <a:p>
            <a:r>
              <a:rPr lang="el-GR" altLang="en-US" sz="3200" dirty="0" smtClean="0"/>
              <a:t>Η σχέση μεταξύ της ληκτότητας και της ευαισθησίας της τιμής ενός ομολόγου σε μεταβολές του επιτοκίου</a:t>
            </a:r>
            <a:endParaRPr lang="en-IN" sz="3200" dirty="0"/>
          </a:p>
        </p:txBody>
      </p:sp>
      <p:sp>
        <p:nvSpPr>
          <p:cNvPr id="10" name="Content Placeholder 9"/>
          <p:cNvSpPr>
            <a:spLocks noGrp="1"/>
          </p:cNvSpPr>
          <p:nvPr>
            <p:ph idx="14"/>
          </p:nvPr>
        </p:nvSpPr>
        <p:spPr>
          <a:xfrm>
            <a:off x="3611964" y="6209075"/>
            <a:ext cx="1826307" cy="216037"/>
          </a:xfrm>
        </p:spPr>
        <p:txBody>
          <a:bodyPr/>
          <a:lstStyle/>
          <a:p>
            <a:pPr marL="0" indent="0">
              <a:buNone/>
            </a:pPr>
            <a:r>
              <a:rPr lang="en-IN" sz="900" dirty="0">
                <a:hlinkClick r:id="" action="ppaction://noaction"/>
              </a:rPr>
              <a:t>Access the long description slide.</a:t>
            </a:r>
          </a:p>
        </p:txBody>
      </p:sp>
      <p:sp>
        <p:nvSpPr>
          <p:cNvPr id="3" name="Slide Number Placeholder 2"/>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71</a:t>
            </a:fld>
            <a:endParaRPr lang="en-US" altLang="en-US"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56" y="1508291"/>
            <a:ext cx="6353503" cy="474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68892" y="3426652"/>
            <a:ext cx="4138762" cy="1569660"/>
          </a:xfrm>
          <a:prstGeom prst="rect">
            <a:avLst/>
          </a:prstGeom>
          <a:noFill/>
        </p:spPr>
        <p:txBody>
          <a:bodyPr wrap="none" rtlCol="0">
            <a:spAutoFit/>
          </a:bodyPr>
          <a:lstStyle/>
          <a:p>
            <a:r>
              <a:rPr lang="el-GR" sz="1600" dirty="0"/>
              <a:t>Ό</a:t>
            </a:r>
            <a:r>
              <a:rPr lang="el-GR" sz="1600" dirty="0" smtClean="0"/>
              <a:t>σο μεγαλύτερη είναι η διάρκεια του ομολόγου</a:t>
            </a:r>
          </a:p>
          <a:p>
            <a:r>
              <a:rPr lang="el-GR" sz="1600" dirty="0" smtClean="0"/>
              <a:t>Τόσο μεγαλύτερη είναι η αλλαγ</a:t>
            </a:r>
            <a:r>
              <a:rPr lang="el-GR" sz="1600" dirty="0"/>
              <a:t>ή</a:t>
            </a:r>
            <a:r>
              <a:rPr lang="el-GR" sz="1600" dirty="0" smtClean="0"/>
              <a:t> της τιμής </a:t>
            </a:r>
          </a:p>
          <a:p>
            <a:r>
              <a:rPr lang="el-GR" sz="1600" dirty="0" smtClean="0"/>
              <a:t>του ομολόγου όταν το επιτόκιο αλλάξει </a:t>
            </a:r>
          </a:p>
          <a:p>
            <a:r>
              <a:rPr lang="el-GR" sz="1600" dirty="0" smtClean="0"/>
              <a:t>κατά 1 μονάδα </a:t>
            </a:r>
          </a:p>
          <a:p>
            <a:r>
              <a:rPr lang="el-GR" sz="1600" dirty="0" smtClean="0"/>
              <a:t>(στο διάγραμμα όλα τα επιτόκια στη λήξη </a:t>
            </a:r>
          </a:p>
          <a:p>
            <a:r>
              <a:rPr lang="el-GR" sz="1600" dirty="0" smtClean="0"/>
              <a:t>αυξάνονται κατά 2 μονάδες (από 8% σε 10%))</a:t>
            </a:r>
            <a:endParaRPr lang="el-GR" sz="1600" dirty="0"/>
          </a:p>
        </p:txBody>
      </p:sp>
    </p:spTree>
    <p:extLst>
      <p:ext uri="{BB962C8B-B14F-4D97-AF65-F5344CB8AC3E}">
        <p14:creationId xmlns:p14="http://schemas.microsoft.com/office/powerpoint/2010/main" val="21840182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120"/>
            <a:ext cx="7543800" cy="1177636"/>
          </a:xfrm>
        </p:spPr>
        <p:txBody>
          <a:bodyPr anchor="ctr"/>
          <a:lstStyle/>
          <a:p>
            <a:r>
              <a:rPr lang="el-GR" altLang="en-US" sz="3200" dirty="0"/>
              <a:t>Η σχέση μεταξύ του </a:t>
            </a:r>
            <a:r>
              <a:rPr lang="el-GR" altLang="en-US" sz="3200" dirty="0" smtClean="0"/>
              <a:t>κουπονιού </a:t>
            </a:r>
            <a:r>
              <a:rPr lang="el-GR" altLang="en-US" sz="3200" dirty="0"/>
              <a:t>και της ευαισθησίας της τιμής ενός ομολόγου σε μεταβολές του επιτοκίου</a:t>
            </a:r>
            <a:endParaRPr lang="en-IN" sz="3200" dirty="0"/>
          </a:p>
        </p:txBody>
      </p:sp>
      <p:sp>
        <p:nvSpPr>
          <p:cNvPr id="3" name="Slide Number Placeholder 2"/>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72</a:t>
            </a:fld>
            <a:endParaRPr lang="en-US" altLang="en-US"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178" y="1581643"/>
            <a:ext cx="6448098" cy="485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07357" y="1358756"/>
            <a:ext cx="5265801" cy="1323439"/>
          </a:xfrm>
          <a:prstGeom prst="rect">
            <a:avLst/>
          </a:prstGeom>
          <a:noFill/>
        </p:spPr>
        <p:txBody>
          <a:bodyPr wrap="none" rtlCol="0">
            <a:spAutoFit/>
          </a:bodyPr>
          <a:lstStyle/>
          <a:p>
            <a:r>
              <a:rPr lang="el-GR" sz="1600" dirty="0"/>
              <a:t>Ό</a:t>
            </a:r>
            <a:r>
              <a:rPr lang="el-GR" sz="1600" dirty="0" smtClean="0"/>
              <a:t>σο υψηλότερο είναι το τοκομερίδιο </a:t>
            </a:r>
          </a:p>
          <a:p>
            <a:r>
              <a:rPr lang="el-GR" sz="1600" dirty="0" smtClean="0"/>
              <a:t>Τόσο μικρότερη είναι η αλλαγ</a:t>
            </a:r>
            <a:r>
              <a:rPr lang="el-GR" sz="1600" dirty="0"/>
              <a:t>ή</a:t>
            </a:r>
            <a:r>
              <a:rPr lang="el-GR" sz="1600" dirty="0" smtClean="0"/>
              <a:t> της τιμής του ομολόγου</a:t>
            </a:r>
          </a:p>
          <a:p>
            <a:r>
              <a:rPr lang="el-GR" sz="1600" dirty="0" smtClean="0"/>
              <a:t>Όταν το επιτόκιο στη λήξη αυξάνεται. Ο λόγος είναι ότι</a:t>
            </a:r>
          </a:p>
          <a:p>
            <a:r>
              <a:rPr lang="el-GR" sz="1600" dirty="0" smtClean="0"/>
              <a:t>με υψηλά τοκομερίδια ένα μεγαλύτερο μέρος των πληρωμών </a:t>
            </a:r>
          </a:p>
          <a:p>
            <a:r>
              <a:rPr lang="el-GR" sz="1600" dirty="0"/>
              <a:t>ε</a:t>
            </a:r>
            <a:r>
              <a:rPr lang="el-GR" sz="1600" dirty="0" smtClean="0"/>
              <a:t>ισπράττεται νωρίτερα =&gt; μικρότερη ευαισθησία της τιμής</a:t>
            </a:r>
            <a:endParaRPr lang="el-GR" sz="1600" dirty="0"/>
          </a:p>
        </p:txBody>
      </p:sp>
    </p:spTree>
    <p:extLst>
      <p:ext uri="{BB962C8B-B14F-4D97-AF65-F5344CB8AC3E}">
        <p14:creationId xmlns:p14="http://schemas.microsoft.com/office/powerpoint/2010/main" val="36171337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66"/>
            <a:ext cx="7543800" cy="664745"/>
          </a:xfrm>
        </p:spPr>
        <p:txBody>
          <a:bodyPr anchor="ctr"/>
          <a:lstStyle/>
          <a:p>
            <a:r>
              <a:rPr lang="el-GR" altLang="en-US" sz="3500" dirty="0" smtClean="0"/>
              <a:t>Σταθμισμένη διάρκεια</a:t>
            </a:r>
            <a:r>
              <a:rPr lang="en-US" altLang="en-US" sz="3500" dirty="0" smtClean="0"/>
              <a:t> </a:t>
            </a:r>
            <a:r>
              <a:rPr lang="en-US" altLang="en-US" sz="1000" b="0" dirty="0"/>
              <a:t>1</a:t>
            </a:r>
            <a:endParaRPr lang="en-IN" sz="1000" b="0" dirty="0"/>
          </a:p>
        </p:txBody>
      </p:sp>
      <p:sp>
        <p:nvSpPr>
          <p:cNvPr id="6" name="Content Placeholder 5"/>
          <p:cNvSpPr>
            <a:spLocks noGrp="1"/>
          </p:cNvSpPr>
          <p:nvPr>
            <p:ph idx="1"/>
          </p:nvPr>
        </p:nvSpPr>
        <p:spPr>
          <a:xfrm>
            <a:off x="488685" y="1446360"/>
            <a:ext cx="8190411" cy="4117866"/>
          </a:xfrm>
        </p:spPr>
        <p:txBody>
          <a:bodyPr/>
          <a:lstStyle/>
          <a:p>
            <a:pPr marL="291600" indent="-291600" eaLnBrk="1" hangingPunct="1">
              <a:spcBef>
                <a:spcPts val="1000"/>
              </a:spcBef>
              <a:buSzPct val="100000"/>
            </a:pPr>
            <a:r>
              <a:rPr lang="el-GR" altLang="en-US" b="1" dirty="0" smtClean="0"/>
              <a:t>Η σταθμισμένη διάρκεια </a:t>
            </a:r>
            <a:r>
              <a:rPr lang="el-GR" altLang="en-US" dirty="0" smtClean="0"/>
              <a:t>είναι ο σταθμικός χρόνος μέχρι την λήξη</a:t>
            </a:r>
            <a:r>
              <a:rPr lang="el-GR" altLang="en-US" b="1" dirty="0" smtClean="0"/>
              <a:t> </a:t>
            </a:r>
            <a:r>
              <a:rPr lang="en-US" altLang="en-US" dirty="0" smtClean="0"/>
              <a:t>(</a:t>
            </a:r>
            <a:r>
              <a:rPr lang="el-GR" altLang="en-US" dirty="0" smtClean="0"/>
              <a:t>σε έτη</a:t>
            </a:r>
            <a:r>
              <a:rPr lang="en-US" altLang="en-US" dirty="0" smtClean="0"/>
              <a:t>) </a:t>
            </a:r>
            <a:r>
              <a:rPr lang="el-GR" altLang="en-US" dirty="0" smtClean="0"/>
              <a:t>ενός χρηματοοικονομικού περιουσιακού στοιχείου</a:t>
            </a:r>
            <a:r>
              <a:rPr lang="en-US" altLang="en-US" dirty="0" smtClean="0"/>
              <a:t>.</a:t>
            </a:r>
            <a:endParaRPr lang="en-US" altLang="en-US" dirty="0"/>
          </a:p>
          <a:p>
            <a:pPr marL="291600" indent="-291600" eaLnBrk="1" hangingPunct="1">
              <a:spcBef>
                <a:spcPts val="1000"/>
              </a:spcBef>
              <a:buSzPct val="100000"/>
            </a:pPr>
            <a:r>
              <a:rPr lang="el-GR" altLang="en-US" b="1" dirty="0" smtClean="0"/>
              <a:t>Η σταθμισμένη διάρκεια </a:t>
            </a:r>
            <a:r>
              <a:rPr lang="el-GR" altLang="en-US" dirty="0" smtClean="0"/>
              <a:t>μετράει την ευαισθησία</a:t>
            </a:r>
            <a:r>
              <a:rPr lang="el-GR" altLang="en-US" b="1" dirty="0" smtClean="0"/>
              <a:t> </a:t>
            </a:r>
            <a:r>
              <a:rPr lang="en-US" altLang="en-US" dirty="0" smtClean="0"/>
              <a:t>(</a:t>
            </a:r>
            <a:r>
              <a:rPr lang="el-GR" altLang="en-US" dirty="0" smtClean="0"/>
              <a:t>ή ελαστικότητα) της τιμής ενός περιουσιακού στοιχείου σταθερού εισοδήματος σε μικρές μεταβολές του επιτοκίου</a:t>
            </a:r>
            <a:r>
              <a:rPr lang="en-US" altLang="en-US" dirty="0" smtClean="0"/>
              <a:t>.</a:t>
            </a:r>
            <a:endParaRPr lang="en-US" altLang="en-US" dirty="0"/>
          </a:p>
          <a:p>
            <a:pPr marL="291600" indent="-291600" eaLnBrk="1" hangingPunct="1">
              <a:spcBef>
                <a:spcPts val="1000"/>
              </a:spcBef>
              <a:buSzPct val="100000"/>
            </a:pPr>
            <a:r>
              <a:rPr lang="el-GR" altLang="en-US" b="1" dirty="0" smtClean="0"/>
              <a:t>Η σταθμισμένη διάρκεια </a:t>
            </a:r>
            <a:r>
              <a:rPr lang="el-GR" altLang="en-US" dirty="0" smtClean="0"/>
              <a:t>προσεγγίζει την σχέση μεταξύ του κουπονιού και της ληκτότητας με την μεταβλητότητα της τιμής του ομολόγου. </a:t>
            </a:r>
            <a:endParaRPr lang="en-US" altLang="en-US" dirty="0"/>
          </a:p>
        </p:txBody>
      </p:sp>
      <p:sp>
        <p:nvSpPr>
          <p:cNvPr id="3" name="Slide Number Placeholder 2"/>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73</a:t>
            </a:fld>
            <a:endParaRPr lang="en-US" altLang="en-US" dirty="0"/>
          </a:p>
        </p:txBody>
      </p:sp>
    </p:spTree>
    <p:extLst>
      <p:ext uri="{BB962C8B-B14F-4D97-AF65-F5344CB8AC3E}">
        <p14:creationId xmlns:p14="http://schemas.microsoft.com/office/powerpoint/2010/main" val="33008569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329"/>
            <a:ext cx="7543800" cy="731219"/>
          </a:xfrm>
        </p:spPr>
        <p:txBody>
          <a:bodyPr anchor="ctr"/>
          <a:lstStyle/>
          <a:p>
            <a:r>
              <a:rPr lang="el-GR" altLang="en-US" sz="3500" dirty="0" smtClean="0"/>
              <a:t>Σταθμισμένη διάρκεια</a:t>
            </a:r>
            <a:r>
              <a:rPr lang="en-US" altLang="en-US" sz="3500" dirty="0" smtClean="0"/>
              <a:t> </a:t>
            </a:r>
            <a:r>
              <a:rPr lang="en-US" altLang="en-US" sz="1000" b="0" dirty="0"/>
              <a:t>2</a:t>
            </a:r>
            <a:endParaRPr lang="en-IN" sz="3500" dirty="0"/>
          </a:p>
        </p:txBody>
      </p:sp>
      <p:sp>
        <p:nvSpPr>
          <p:cNvPr id="3" name="Content Placeholder 2"/>
          <p:cNvSpPr>
            <a:spLocks noGrp="1"/>
          </p:cNvSpPr>
          <p:nvPr>
            <p:ph idx="1"/>
          </p:nvPr>
        </p:nvSpPr>
        <p:spPr>
          <a:xfrm>
            <a:off x="457200" y="1719263"/>
            <a:ext cx="8229600" cy="738187"/>
          </a:xfrm>
        </p:spPr>
        <p:txBody>
          <a:bodyPr/>
          <a:lstStyle/>
          <a:p>
            <a:pPr marL="291600" indent="-291600">
              <a:buSzPct val="100000"/>
            </a:pPr>
            <a:r>
              <a:rPr lang="el-GR" altLang="en-US" sz="2200" b="1" dirty="0" smtClean="0"/>
              <a:t>Η σταθμισμένη διάρκεια</a:t>
            </a:r>
            <a:r>
              <a:rPr lang="en-US" altLang="en-US" sz="2200" dirty="0" smtClean="0"/>
              <a:t> </a:t>
            </a:r>
            <a:r>
              <a:rPr lang="en-US" altLang="en-US" sz="2200" b="1" dirty="0"/>
              <a:t>(</a:t>
            </a:r>
            <a:r>
              <a:rPr lang="en-US" altLang="en-US" sz="2200" b="1" i="1" dirty="0"/>
              <a:t>D</a:t>
            </a:r>
            <a:r>
              <a:rPr lang="en-US" altLang="en-US" sz="2200" b="1" dirty="0"/>
              <a:t>) </a:t>
            </a:r>
            <a:r>
              <a:rPr lang="el-GR" altLang="en-US" sz="2200" b="1" dirty="0" smtClean="0"/>
              <a:t>για ένα αξιόγραφο σταθερού εισοδήματος </a:t>
            </a:r>
            <a:r>
              <a:rPr lang="el-GR" altLang="en-US" sz="2200" dirty="0" smtClean="0"/>
              <a:t>που πληρώνει ετήσια κουπόνια δίνεται από τον τύπο</a:t>
            </a:r>
            <a:r>
              <a:rPr lang="en-US" altLang="en-US" sz="2200" dirty="0" smtClean="0"/>
              <a:t>:</a:t>
            </a:r>
            <a:endParaRPr lang="en-IN" sz="2200" dirty="0"/>
          </a:p>
        </p:txBody>
      </p:sp>
      <p:graphicFrame>
        <p:nvGraphicFramePr>
          <p:cNvPr id="6" name="Object 5"/>
          <p:cNvGraphicFramePr>
            <a:graphicFrameLocks noChangeAspect="1"/>
          </p:cNvGraphicFramePr>
          <p:nvPr>
            <p:extLst>
              <p:ext uri="{D42A27DB-BD31-4B8C-83A1-F6EECF244321}">
                <p14:modId xmlns:p14="http://schemas.microsoft.com/office/powerpoint/2010/main" val="295218658"/>
              </p:ext>
            </p:extLst>
          </p:nvPr>
        </p:nvGraphicFramePr>
        <p:xfrm>
          <a:off x="1323975" y="2595563"/>
          <a:ext cx="2759075" cy="1476375"/>
        </p:xfrm>
        <a:graphic>
          <a:graphicData uri="http://schemas.openxmlformats.org/presentationml/2006/ole">
            <mc:AlternateContent xmlns:mc="http://schemas.openxmlformats.org/markup-compatibility/2006">
              <mc:Choice xmlns:v="urn:schemas-microsoft-com:vml" Requires="v">
                <p:oleObj spid="_x0000_s39125" name="Equation" r:id="rId4" imgW="2958840" imgH="1587240" progId="Equation.DSMT4">
                  <p:embed/>
                </p:oleObj>
              </mc:Choice>
              <mc:Fallback>
                <p:oleObj name="Equation" r:id="rId4" imgW="2958840" imgH="1587240" progId="Equation.DSMT4">
                  <p:embed/>
                  <p:pic>
                    <p:nvPicPr>
                      <p:cNvPr id="6" name="Object 5"/>
                      <p:cNvPicPr/>
                      <p:nvPr/>
                    </p:nvPicPr>
                    <p:blipFill>
                      <a:blip r:embed="rId5"/>
                      <a:stretch>
                        <a:fillRect/>
                      </a:stretch>
                    </p:blipFill>
                    <p:spPr>
                      <a:xfrm>
                        <a:off x="1323975" y="2595563"/>
                        <a:ext cx="2759075" cy="1476375"/>
                      </a:xfrm>
                      <a:prstGeom prst="rect">
                        <a:avLst/>
                      </a:prstGeom>
                    </p:spPr>
                  </p:pic>
                </p:oleObj>
              </mc:Fallback>
            </mc:AlternateContent>
          </a:graphicData>
        </a:graphic>
      </p:graphicFrame>
      <p:sp>
        <p:nvSpPr>
          <p:cNvPr id="5" name="Content Placeholder 4"/>
          <p:cNvSpPr>
            <a:spLocks noGrp="1"/>
          </p:cNvSpPr>
          <p:nvPr>
            <p:ph idx="14"/>
          </p:nvPr>
        </p:nvSpPr>
        <p:spPr>
          <a:xfrm>
            <a:off x="474131" y="4219583"/>
            <a:ext cx="8229600" cy="2056869"/>
          </a:xfrm>
        </p:spPr>
        <p:txBody>
          <a:bodyPr/>
          <a:lstStyle/>
          <a:p>
            <a:pPr eaLnBrk="1" hangingPunct="1">
              <a:lnSpc>
                <a:spcPct val="90000"/>
              </a:lnSpc>
              <a:buFont typeface="Wingdings" pitchFamily="2" charset="2"/>
              <a:buNone/>
            </a:pPr>
            <a:r>
              <a:rPr lang="en-US" altLang="en-US" sz="2000" b="1" dirty="0"/>
              <a:t>D </a:t>
            </a:r>
            <a:r>
              <a:rPr lang="en-US" altLang="en-US" sz="2000" dirty="0"/>
              <a:t>= </a:t>
            </a:r>
            <a:r>
              <a:rPr lang="el-GR" altLang="en-US" sz="2000" dirty="0" smtClean="0"/>
              <a:t>σταθμισμένη διάρκεια σε έτη</a:t>
            </a:r>
            <a:endParaRPr lang="en-US" altLang="en-US" sz="2000" dirty="0"/>
          </a:p>
          <a:p>
            <a:pPr eaLnBrk="1" hangingPunct="1">
              <a:lnSpc>
                <a:spcPct val="90000"/>
              </a:lnSpc>
              <a:buFont typeface="Wingdings" pitchFamily="2" charset="2"/>
              <a:buNone/>
            </a:pPr>
            <a:r>
              <a:rPr lang="en-US" altLang="en-US" sz="2000" b="1" i="1" dirty="0"/>
              <a:t>t</a:t>
            </a:r>
            <a:r>
              <a:rPr lang="en-US" altLang="en-US" sz="2000" dirty="0"/>
              <a:t> = 1 </a:t>
            </a:r>
            <a:r>
              <a:rPr lang="el-GR" altLang="en-US" sz="2000" dirty="0" smtClean="0"/>
              <a:t>έως</a:t>
            </a:r>
            <a:r>
              <a:rPr lang="en-US" altLang="en-US" sz="2000" dirty="0" smtClean="0"/>
              <a:t> </a:t>
            </a:r>
            <a:r>
              <a:rPr lang="en-US" altLang="en-US" sz="2000" b="1" i="1" dirty="0"/>
              <a:t>T</a:t>
            </a:r>
            <a:r>
              <a:rPr lang="en-US" altLang="en-US" sz="2000" dirty="0"/>
              <a:t>, </a:t>
            </a:r>
            <a:r>
              <a:rPr lang="el-GR" altLang="en-US" sz="2000" dirty="0" smtClean="0"/>
              <a:t>η περίοδος είσπραξης κάθε χρηματοροής</a:t>
            </a:r>
            <a:endParaRPr lang="en-US" altLang="en-US" sz="2000" dirty="0"/>
          </a:p>
          <a:p>
            <a:pPr eaLnBrk="1" hangingPunct="1">
              <a:lnSpc>
                <a:spcPct val="90000"/>
              </a:lnSpc>
              <a:buFont typeface="Wingdings" pitchFamily="2" charset="2"/>
              <a:buNone/>
            </a:pPr>
            <a:r>
              <a:rPr lang="en-US" altLang="en-US" sz="2000" b="1" i="1" dirty="0"/>
              <a:t>N</a:t>
            </a:r>
            <a:r>
              <a:rPr lang="en-US" altLang="en-US" sz="2000" dirty="0"/>
              <a:t> = </a:t>
            </a:r>
            <a:r>
              <a:rPr lang="el-GR" altLang="en-US" sz="2000" dirty="0" smtClean="0"/>
              <a:t>αριθμός ετών μέχρι την λήξη </a:t>
            </a:r>
          </a:p>
          <a:p>
            <a:pPr eaLnBrk="1" hangingPunct="1">
              <a:lnSpc>
                <a:spcPct val="90000"/>
              </a:lnSpc>
              <a:buFont typeface="Wingdings" pitchFamily="2" charset="2"/>
              <a:buNone/>
            </a:pPr>
            <a:r>
              <a:rPr lang="en-US" altLang="en-US" sz="2000" b="1" i="1" dirty="0" err="1" smtClean="0"/>
              <a:t>CF</a:t>
            </a:r>
            <a:r>
              <a:rPr lang="en-US" altLang="en-US" sz="2000" b="1" i="1" baseline="-25000" dirty="0" err="1" smtClean="0"/>
              <a:t>t</a:t>
            </a:r>
            <a:r>
              <a:rPr lang="en-US" altLang="en-US" sz="2000" dirty="0" smtClean="0"/>
              <a:t> </a:t>
            </a:r>
            <a:r>
              <a:rPr lang="en-US" altLang="en-US" sz="2000" dirty="0"/>
              <a:t>= </a:t>
            </a:r>
            <a:r>
              <a:rPr lang="el-GR" altLang="en-US" sz="2000" dirty="0" smtClean="0"/>
              <a:t>χρηματοροή που εισπράττεται στο τέλος της περιόδου </a:t>
            </a:r>
            <a:r>
              <a:rPr lang="en-US" altLang="en-US" sz="2000" b="1" i="1" dirty="0" smtClean="0"/>
              <a:t>t</a:t>
            </a:r>
            <a:endParaRPr lang="en-US" altLang="en-US" sz="2000" b="1" dirty="0"/>
          </a:p>
          <a:p>
            <a:pPr eaLnBrk="1" hangingPunct="1">
              <a:lnSpc>
                <a:spcPct val="90000"/>
              </a:lnSpc>
              <a:buFont typeface="Wingdings" pitchFamily="2" charset="2"/>
              <a:buNone/>
            </a:pPr>
            <a:r>
              <a:rPr lang="en-US" altLang="en-US" sz="2000" b="1" i="1" dirty="0"/>
              <a:t>r</a:t>
            </a:r>
            <a:r>
              <a:rPr lang="en-US" altLang="en-US" sz="2000" b="1" dirty="0"/>
              <a:t> </a:t>
            </a:r>
            <a:r>
              <a:rPr lang="en-US" altLang="en-US" sz="2000" dirty="0"/>
              <a:t>= </a:t>
            </a:r>
            <a:r>
              <a:rPr lang="el-GR" altLang="en-US" sz="2000" dirty="0" smtClean="0"/>
              <a:t>απόδοση στη λήξη η τρέχουσα απόδοση</a:t>
            </a:r>
            <a:endParaRPr lang="en-US" altLang="en-US" sz="2000" dirty="0"/>
          </a:p>
          <a:p>
            <a:pPr eaLnBrk="1" hangingPunct="1">
              <a:lnSpc>
                <a:spcPct val="90000"/>
              </a:lnSpc>
              <a:buFont typeface="Wingdings" pitchFamily="2" charset="2"/>
              <a:buNone/>
            </a:pPr>
            <a:r>
              <a:rPr lang="en-US" altLang="en-US" sz="2000" b="1" i="1" dirty="0"/>
              <a:t>PV</a:t>
            </a:r>
            <a:r>
              <a:rPr lang="en-US" altLang="en-US" sz="2000" b="1" i="1" baseline="-25000" dirty="0"/>
              <a:t>t</a:t>
            </a:r>
            <a:r>
              <a:rPr lang="en-US" altLang="en-US" sz="2000" b="1" dirty="0"/>
              <a:t> </a:t>
            </a:r>
            <a:r>
              <a:rPr lang="en-US" altLang="en-US" sz="2000" dirty="0"/>
              <a:t>= </a:t>
            </a:r>
            <a:r>
              <a:rPr lang="el-GR" altLang="en-US" sz="2000" dirty="0" smtClean="0"/>
              <a:t>παρούσα αξία χρηματοροής που λαμβάνεται στο τέλος της περιόδου </a:t>
            </a:r>
            <a:r>
              <a:rPr lang="en-US" altLang="en-US" sz="2000" b="1" i="1" dirty="0" smtClean="0"/>
              <a:t>t</a:t>
            </a:r>
            <a:endParaRPr lang="en-US" altLang="en-US" sz="2000" b="1" i="1" dirty="0"/>
          </a:p>
        </p:txBody>
      </p:sp>
      <p:sp>
        <p:nvSpPr>
          <p:cNvPr id="4" name="Slide Number Placeholder 3"/>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74</a:t>
            </a:fld>
            <a:endParaRPr lang="en-US" altLang="en-US" dirty="0"/>
          </a:p>
        </p:txBody>
      </p:sp>
    </p:spTree>
    <p:extLst>
      <p:ext uri="{BB962C8B-B14F-4D97-AF65-F5344CB8AC3E}">
        <p14:creationId xmlns:p14="http://schemas.microsoft.com/office/powerpoint/2010/main" val="6697142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329"/>
            <a:ext cx="7543800" cy="731219"/>
          </a:xfrm>
        </p:spPr>
        <p:txBody>
          <a:bodyPr anchor="ctr"/>
          <a:lstStyle/>
          <a:p>
            <a:r>
              <a:rPr lang="el-GR" altLang="en-US" sz="3500" dirty="0" smtClean="0"/>
              <a:t>Παράδειγμα υπολογισμού σταθμισμένης διάρκειας</a:t>
            </a:r>
            <a:r>
              <a:rPr lang="en-US" altLang="en-US" sz="3500" dirty="0" smtClean="0"/>
              <a:t>– </a:t>
            </a:r>
            <a:r>
              <a:rPr lang="el-GR" altLang="en-US" sz="3500" dirty="0" smtClean="0"/>
              <a:t>Ετήσιο κουπόνι</a:t>
            </a:r>
            <a:endParaRPr lang="en-IN" sz="3500" dirty="0"/>
          </a:p>
        </p:txBody>
      </p:sp>
      <p:sp>
        <p:nvSpPr>
          <p:cNvPr id="3" name="Content Placeholder 2"/>
          <p:cNvSpPr>
            <a:spLocks noGrp="1"/>
          </p:cNvSpPr>
          <p:nvPr>
            <p:ph idx="1"/>
          </p:nvPr>
        </p:nvSpPr>
        <p:spPr>
          <a:xfrm>
            <a:off x="457200" y="1719263"/>
            <a:ext cx="8229600" cy="1069032"/>
          </a:xfrm>
        </p:spPr>
        <p:txBody>
          <a:bodyPr/>
          <a:lstStyle/>
          <a:p>
            <a:pPr marL="0" indent="0">
              <a:buNone/>
            </a:pPr>
            <a:r>
              <a:rPr lang="el-GR" altLang="en-US" sz="2300" dirty="0" smtClean="0"/>
              <a:t>Έστω ομόλογο με ετήσιο κουπόνι </a:t>
            </a:r>
            <a:r>
              <a:rPr lang="en-US" altLang="en-US" sz="2300" dirty="0" smtClean="0"/>
              <a:t>10%, </a:t>
            </a:r>
            <a:r>
              <a:rPr lang="el-GR" altLang="en-US" sz="2300" dirty="0" smtClean="0"/>
              <a:t>ονομαστική αξία</a:t>
            </a:r>
            <a:r>
              <a:rPr lang="en-US" altLang="en-US" sz="2300" dirty="0" smtClean="0"/>
              <a:t> </a:t>
            </a:r>
            <a:r>
              <a:rPr lang="en-US" altLang="en-US" sz="2300" dirty="0"/>
              <a:t>$1,000, 4 </a:t>
            </a:r>
            <a:r>
              <a:rPr lang="el-GR" altLang="en-US" sz="2300" dirty="0" smtClean="0"/>
              <a:t>έτη μέχρι την λήξη</a:t>
            </a:r>
            <a:r>
              <a:rPr lang="en-US" altLang="en-US" sz="2300" dirty="0" smtClean="0"/>
              <a:t>, </a:t>
            </a:r>
            <a:r>
              <a:rPr lang="el-GR" altLang="en-US" sz="2300" dirty="0" smtClean="0"/>
              <a:t>απόδοση στη λήξη </a:t>
            </a:r>
            <a:r>
              <a:rPr lang="en-US" altLang="en-US" sz="2300" dirty="0" smtClean="0"/>
              <a:t>8</a:t>
            </a:r>
            <a:r>
              <a:rPr lang="en-US" altLang="en-US" sz="2300" dirty="0"/>
              <a:t>%, </a:t>
            </a:r>
            <a:r>
              <a:rPr lang="el-GR" altLang="en-US" sz="2300" dirty="0" smtClean="0"/>
              <a:t>και τρέχουσα τιμή </a:t>
            </a:r>
            <a:r>
              <a:rPr lang="en-US" altLang="en-US" sz="2300" dirty="0" smtClean="0"/>
              <a:t>$</a:t>
            </a:r>
            <a:r>
              <a:rPr lang="en-US" altLang="en-US" sz="2300" dirty="0"/>
              <a:t>1,066.24.</a:t>
            </a:r>
          </a:p>
        </p:txBody>
      </p:sp>
      <p:sp>
        <p:nvSpPr>
          <p:cNvPr id="4" name="Content Placeholder 3"/>
          <p:cNvSpPr>
            <a:spLocks noGrp="1"/>
          </p:cNvSpPr>
          <p:nvPr>
            <p:ph idx="13"/>
          </p:nvPr>
        </p:nvSpPr>
        <p:spPr>
          <a:xfrm>
            <a:off x="486650" y="2829288"/>
            <a:ext cx="8390241" cy="639704"/>
          </a:xfrm>
        </p:spPr>
        <p:txBody>
          <a:bodyPr/>
          <a:lstStyle/>
          <a:p>
            <a:pPr marL="0" indent="0">
              <a:buNone/>
            </a:pPr>
            <a:r>
              <a:rPr lang="el-GR" sz="2000" b="1" dirty="0" smtClean="0"/>
              <a:t>Πίνακας</a:t>
            </a:r>
            <a:r>
              <a:rPr lang="en-IN" sz="2000" b="1" dirty="0" smtClean="0"/>
              <a:t> </a:t>
            </a:r>
            <a:r>
              <a:rPr lang="en-IN" sz="2000" b="1" dirty="0"/>
              <a:t>3-7 </a:t>
            </a:r>
            <a:r>
              <a:rPr lang="el-GR" sz="2000" b="1" dirty="0" smtClean="0"/>
              <a:t>Σταθμισμένη διάρκεια ομολόγου με 4 έτη μέχρι τη λήξη, με ετήσιο κουπόνι 10%</a:t>
            </a:r>
            <a:endParaRPr lang="en-IN" sz="2000" b="1" dirty="0">
              <a:solidFill>
                <a:srgbClr val="0070C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21351056"/>
              </p:ext>
            </p:extLst>
          </p:nvPr>
        </p:nvGraphicFramePr>
        <p:xfrm>
          <a:off x="634366" y="3586393"/>
          <a:ext cx="7957184" cy="2261076"/>
        </p:xfrm>
        <a:graphic>
          <a:graphicData uri="http://schemas.openxmlformats.org/drawingml/2006/table">
            <a:tbl>
              <a:tblPr firstRow="1" bandRow="1">
                <a:tableStyleId>{5C22544A-7EE6-4342-B048-85BDC9FD1C3A}</a:tableStyleId>
              </a:tblPr>
              <a:tblGrid>
                <a:gridCol w="886161">
                  <a:extLst>
                    <a:ext uri="{9D8B030D-6E8A-4147-A177-3AD203B41FA5}">
                      <a16:colId xmlns:a16="http://schemas.microsoft.com/office/drawing/2014/main" val="3660844338"/>
                    </a:ext>
                  </a:extLst>
                </a:gridCol>
                <a:gridCol w="1015904">
                  <a:extLst>
                    <a:ext uri="{9D8B030D-6E8A-4147-A177-3AD203B41FA5}">
                      <a16:colId xmlns:a16="http://schemas.microsoft.com/office/drawing/2014/main" val="4002616704"/>
                    </a:ext>
                  </a:extLst>
                </a:gridCol>
                <a:gridCol w="2692794">
                  <a:extLst>
                    <a:ext uri="{9D8B030D-6E8A-4147-A177-3AD203B41FA5}">
                      <a16:colId xmlns:a16="http://schemas.microsoft.com/office/drawing/2014/main" val="2736455743"/>
                    </a:ext>
                  </a:extLst>
                </a:gridCol>
                <a:gridCol w="1771650">
                  <a:extLst>
                    <a:ext uri="{9D8B030D-6E8A-4147-A177-3AD203B41FA5}">
                      <a16:colId xmlns:a16="http://schemas.microsoft.com/office/drawing/2014/main" val="2160318778"/>
                    </a:ext>
                  </a:extLst>
                </a:gridCol>
                <a:gridCol w="1590675">
                  <a:extLst>
                    <a:ext uri="{9D8B030D-6E8A-4147-A177-3AD203B41FA5}">
                      <a16:colId xmlns:a16="http://schemas.microsoft.com/office/drawing/2014/main" val="2164691409"/>
                    </a:ext>
                  </a:extLst>
                </a:gridCol>
              </a:tblGrid>
              <a:tr h="552470">
                <a:tc>
                  <a:txBody>
                    <a:bodyPr/>
                    <a:lstStyle/>
                    <a:p>
                      <a:pPr algn="ctr"/>
                      <a:r>
                        <a:rPr lang="en-IN" sz="1600" i="1" dirty="0">
                          <a:latin typeface="Calibri" panose="020F0502020204030204" pitchFamily="34" charset="0"/>
                        </a:rPr>
                        <a:t>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i="1" dirty="0">
                          <a:latin typeface="Calibri" panose="020F0502020204030204" pitchFamily="34" charset="0"/>
                        </a:rPr>
                        <a:t>CF</a:t>
                      </a:r>
                      <a:r>
                        <a:rPr lang="en-IN" sz="1600" i="1" baseline="-25000" dirty="0">
                          <a:latin typeface="Calibri" panose="020F0502020204030204" pitchFamily="34" charset="0"/>
                        </a:rPr>
                        <a:t>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N" sz="1600" dirty="0">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N" sz="1600" dirty="0">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N" sz="1600" dirty="0">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40776"/>
                  </a:ext>
                </a:extLst>
              </a:tr>
              <a:tr h="259027">
                <a:tc>
                  <a:txBody>
                    <a:bodyPr/>
                    <a:lstStyle/>
                    <a:p>
                      <a:pPr algn="l"/>
                      <a:r>
                        <a:rPr lang="en-IN" sz="1600" dirty="0">
                          <a:latin typeface="Calibri" panose="020F050202020403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0.9259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92.59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92.59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1016809"/>
                  </a:ext>
                </a:extLst>
              </a:tr>
              <a:tr h="259027">
                <a:tc>
                  <a:txBody>
                    <a:bodyPr/>
                    <a:lstStyle/>
                    <a:p>
                      <a:pPr algn="l"/>
                      <a:r>
                        <a:rPr lang="en-IN" sz="1600" dirty="0">
                          <a:latin typeface="Calibri" panose="020F050202020403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0.8573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85.73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171.47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3056501"/>
                  </a:ext>
                </a:extLst>
              </a:tr>
              <a:tr h="259027">
                <a:tc>
                  <a:txBody>
                    <a:bodyPr/>
                    <a:lstStyle/>
                    <a:p>
                      <a:pPr algn="l"/>
                      <a:r>
                        <a:rPr lang="en-IN" sz="1600" dirty="0">
                          <a:latin typeface="Calibri" panose="020F050202020403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0.7938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79.38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238.15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6676348"/>
                  </a:ext>
                </a:extLst>
              </a:tr>
              <a:tr h="259027">
                <a:tc>
                  <a:txBody>
                    <a:bodyPr/>
                    <a:lstStyle/>
                    <a:p>
                      <a:pPr algn="l"/>
                      <a:r>
                        <a:rPr lang="en-IN" sz="1600" dirty="0">
                          <a:latin typeface="Calibri" panose="020F0502020204030204" pitchFamily="34" charset="0"/>
                        </a:rPr>
                        <a:t>4</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IN" sz="1600" dirty="0">
                          <a:latin typeface="Calibri" panose="020F0502020204030204" pitchFamily="34" charset="0"/>
                        </a:rPr>
                        <a:t>   1,100</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0.7350</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808.53</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3,234.13</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4079509"/>
                  </a:ext>
                </a:extLst>
              </a:tr>
              <a:tr h="367486">
                <a:tc>
                  <a:txBody>
                    <a:bodyPr/>
                    <a:lstStyle/>
                    <a:p>
                      <a:pPr algn="ctr"/>
                      <a:r>
                        <a:rPr lang="en-IN" sz="1600" dirty="0">
                          <a:solidFill>
                            <a:schemeClr val="accent6">
                              <a:lumMod val="20000"/>
                              <a:lumOff val="80000"/>
                            </a:schemeClr>
                          </a:solidFill>
                          <a:latin typeface="Calibri" panose="020F0502020204030204" pitchFamily="34" charset="0"/>
                        </a:rPr>
                        <a:t>blank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sz="1600" dirty="0">
                          <a:solidFill>
                            <a:schemeClr val="accent6">
                              <a:lumMod val="20000"/>
                              <a:lumOff val="80000"/>
                            </a:schemeClr>
                          </a:solidFill>
                          <a:latin typeface="Calibri" panose="020F0502020204030204" pitchFamily="34" charset="0"/>
                        </a:rPr>
                        <a:t>blank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sz="1600" dirty="0">
                          <a:solidFill>
                            <a:srgbClr val="F6D0CC"/>
                          </a:solidFill>
                          <a:latin typeface="Calibri" panose="020F0502020204030204" pitchFamily="34" charset="0"/>
                        </a:rPr>
                        <a:t>Blank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1,066.24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IN" sz="1600" dirty="0">
                          <a:latin typeface="Calibri" panose="020F0502020204030204" pitchFamily="34" charset="0"/>
                        </a:rPr>
                        <a:t>3,736.34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1216619"/>
                  </a:ext>
                </a:extLst>
              </a:tr>
            </a:tbl>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9486146"/>
              </p:ext>
            </p:extLst>
          </p:nvPr>
        </p:nvGraphicFramePr>
        <p:xfrm>
          <a:off x="3291796" y="5901249"/>
          <a:ext cx="1689822" cy="478253"/>
        </p:xfrm>
        <a:graphic>
          <a:graphicData uri="http://schemas.openxmlformats.org/presentationml/2006/ole">
            <mc:AlternateContent xmlns:mc="http://schemas.openxmlformats.org/markup-compatibility/2006">
              <mc:Choice xmlns:v="urn:schemas-microsoft-com:vml" Requires="v">
                <p:oleObj spid="_x0000_s40775" name="Equation" r:id="rId4" imgW="2501640" imgH="711000" progId="Equation.DSMT4">
                  <p:embed/>
                </p:oleObj>
              </mc:Choice>
              <mc:Fallback>
                <p:oleObj name="Equation" r:id="rId4" imgW="2501640" imgH="711000" progId="Equation.DSMT4">
                  <p:embed/>
                  <p:pic>
                    <p:nvPicPr>
                      <p:cNvPr id="10" name="Object 9"/>
                      <p:cNvPicPr/>
                      <p:nvPr/>
                    </p:nvPicPr>
                    <p:blipFill>
                      <a:blip r:embed="rId5"/>
                      <a:stretch>
                        <a:fillRect/>
                      </a:stretch>
                    </p:blipFill>
                    <p:spPr>
                      <a:xfrm>
                        <a:off x="3291796" y="5901249"/>
                        <a:ext cx="1689822" cy="47825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09108543"/>
              </p:ext>
            </p:extLst>
          </p:nvPr>
        </p:nvGraphicFramePr>
        <p:xfrm>
          <a:off x="3524250" y="3593888"/>
          <a:ext cx="800100" cy="555625"/>
        </p:xfrm>
        <a:graphic>
          <a:graphicData uri="http://schemas.openxmlformats.org/presentationml/2006/ole">
            <mc:AlternateContent xmlns:mc="http://schemas.openxmlformats.org/markup-compatibility/2006">
              <mc:Choice xmlns:v="urn:schemas-microsoft-com:vml" Requires="v">
                <p:oleObj spid="_x0000_s40776" name="Equation" r:id="rId6" imgW="1091880" imgH="761760" progId="Equation.DSMT4">
                  <p:embed/>
                </p:oleObj>
              </mc:Choice>
              <mc:Fallback>
                <p:oleObj name="Equation" r:id="rId6" imgW="1091880" imgH="761760" progId="Equation.DSMT4">
                  <p:embed/>
                  <p:pic>
                    <p:nvPicPr>
                      <p:cNvPr id="6" name="Object 5"/>
                      <p:cNvPicPr/>
                      <p:nvPr/>
                    </p:nvPicPr>
                    <p:blipFill>
                      <a:blip r:embed="rId7"/>
                      <a:stretch>
                        <a:fillRect/>
                      </a:stretch>
                    </p:blipFill>
                    <p:spPr>
                      <a:xfrm>
                        <a:off x="3524250" y="3593888"/>
                        <a:ext cx="800100" cy="5556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35981233"/>
              </p:ext>
            </p:extLst>
          </p:nvPr>
        </p:nvGraphicFramePr>
        <p:xfrm>
          <a:off x="5715000" y="3592300"/>
          <a:ext cx="808038" cy="560388"/>
        </p:xfrm>
        <a:graphic>
          <a:graphicData uri="http://schemas.openxmlformats.org/presentationml/2006/ole">
            <mc:AlternateContent xmlns:mc="http://schemas.openxmlformats.org/markup-compatibility/2006">
              <mc:Choice xmlns:v="urn:schemas-microsoft-com:vml" Requires="v">
                <p:oleObj spid="_x0000_s40777" name="Equation" r:id="rId8" imgW="1091880" imgH="761760" progId="Equation.DSMT4">
                  <p:embed/>
                </p:oleObj>
              </mc:Choice>
              <mc:Fallback>
                <p:oleObj name="Equation" r:id="rId8" imgW="1091880" imgH="761760" progId="Equation.DSMT4">
                  <p:embed/>
                  <p:pic>
                    <p:nvPicPr>
                      <p:cNvPr id="8" name="Object 7"/>
                      <p:cNvPicPr/>
                      <p:nvPr/>
                    </p:nvPicPr>
                    <p:blipFill>
                      <a:blip r:embed="rId9"/>
                      <a:stretch>
                        <a:fillRect/>
                      </a:stretch>
                    </p:blipFill>
                    <p:spPr>
                      <a:xfrm>
                        <a:off x="5715000" y="3592300"/>
                        <a:ext cx="808038" cy="56038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42516761"/>
              </p:ext>
            </p:extLst>
          </p:nvPr>
        </p:nvGraphicFramePr>
        <p:xfrm>
          <a:off x="7397750" y="3592300"/>
          <a:ext cx="808038" cy="560388"/>
        </p:xfrm>
        <a:graphic>
          <a:graphicData uri="http://schemas.openxmlformats.org/presentationml/2006/ole">
            <mc:AlternateContent xmlns:mc="http://schemas.openxmlformats.org/markup-compatibility/2006">
              <mc:Choice xmlns:v="urn:schemas-microsoft-com:vml" Requires="v">
                <p:oleObj spid="_x0000_s40778" name="Equation" r:id="rId10" imgW="1091880" imgH="761760" progId="Equation.DSMT4">
                  <p:embed/>
                </p:oleObj>
              </mc:Choice>
              <mc:Fallback>
                <p:oleObj name="Equation" r:id="rId10" imgW="1091880" imgH="761760" progId="Equation.DSMT4">
                  <p:embed/>
                  <p:pic>
                    <p:nvPicPr>
                      <p:cNvPr id="9" name="Object 8"/>
                      <p:cNvPicPr/>
                      <p:nvPr/>
                    </p:nvPicPr>
                    <p:blipFill>
                      <a:blip r:embed="rId11"/>
                      <a:stretch>
                        <a:fillRect/>
                      </a:stretch>
                    </p:blipFill>
                    <p:spPr>
                      <a:xfrm>
                        <a:off x="7397750" y="3592300"/>
                        <a:ext cx="808038" cy="560388"/>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75</a:t>
            </a:fld>
            <a:endParaRPr lang="en-US" altLang="en-US" dirty="0"/>
          </a:p>
        </p:txBody>
      </p:sp>
    </p:spTree>
    <p:extLst>
      <p:ext uri="{BB962C8B-B14F-4D97-AF65-F5344CB8AC3E}">
        <p14:creationId xmlns:p14="http://schemas.microsoft.com/office/powerpoint/2010/main" val="37608202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l-GR" altLang="en-US" sz="3500" dirty="0" smtClean="0"/>
              <a:t>Σταθμισμένη διάρκεια</a:t>
            </a:r>
            <a:r>
              <a:rPr lang="en-US" altLang="en-US" sz="3500" dirty="0" smtClean="0"/>
              <a:t> </a:t>
            </a:r>
            <a:r>
              <a:rPr lang="en-US" altLang="en-US" sz="3500" dirty="0"/>
              <a:t>– </a:t>
            </a:r>
            <a:r>
              <a:rPr lang="el-GR" altLang="en-US" sz="3500" dirty="0" smtClean="0"/>
              <a:t>Περισσότερες από μια πληρωμές τόκου κατά την διάρκεια του έτους </a:t>
            </a:r>
            <a:endParaRPr lang="en-IN" sz="3500" dirty="0"/>
          </a:p>
        </p:txBody>
      </p:sp>
      <p:sp>
        <p:nvSpPr>
          <p:cNvPr id="3" name="Content Placeholder 2"/>
          <p:cNvSpPr>
            <a:spLocks noGrp="1"/>
          </p:cNvSpPr>
          <p:nvPr>
            <p:ph idx="1"/>
          </p:nvPr>
        </p:nvSpPr>
        <p:spPr>
          <a:xfrm>
            <a:off x="457200" y="1719262"/>
            <a:ext cx="8229600" cy="880247"/>
          </a:xfrm>
        </p:spPr>
        <p:txBody>
          <a:bodyPr/>
          <a:lstStyle/>
          <a:p>
            <a:pPr marL="291600" indent="-291600">
              <a:buSzPct val="100000"/>
            </a:pPr>
            <a:r>
              <a:rPr lang="el-GR" altLang="en-US" sz="2600" b="1" dirty="0" smtClean="0"/>
              <a:t>Σταθμισμένη διάρκεια</a:t>
            </a:r>
            <a:r>
              <a:rPr lang="en-US" altLang="en-US" sz="2600" dirty="0" smtClean="0"/>
              <a:t> </a:t>
            </a:r>
            <a:r>
              <a:rPr lang="en-US" altLang="en-US" sz="2600" b="1" dirty="0"/>
              <a:t>(</a:t>
            </a:r>
            <a:r>
              <a:rPr lang="en-US" altLang="en-US" sz="2600" b="1" i="1" dirty="0"/>
              <a:t>D</a:t>
            </a:r>
            <a:r>
              <a:rPr lang="en-US" altLang="en-US" sz="2600" b="1" dirty="0"/>
              <a:t>) </a:t>
            </a:r>
            <a:r>
              <a:rPr lang="el-GR" altLang="en-US" sz="2600" b="1" dirty="0" smtClean="0"/>
              <a:t>για ένα αξιόγραφο σταθερού εισοδήματος </a:t>
            </a:r>
            <a:r>
              <a:rPr lang="el-GR" altLang="en-US" sz="2600" dirty="0" smtClean="0"/>
              <a:t>υπολογίζεται από τον τύπο</a:t>
            </a:r>
            <a:r>
              <a:rPr lang="en-US" altLang="en-US" sz="2600" dirty="0" smtClean="0"/>
              <a:t>:</a:t>
            </a:r>
            <a:endParaRPr lang="en-IN" sz="2600" dirty="0"/>
          </a:p>
        </p:txBody>
      </p:sp>
      <p:graphicFrame>
        <p:nvGraphicFramePr>
          <p:cNvPr id="6" name="Object 5"/>
          <p:cNvGraphicFramePr>
            <a:graphicFrameLocks noChangeAspect="1"/>
          </p:cNvGraphicFramePr>
          <p:nvPr>
            <p:extLst>
              <p:ext uri="{D42A27DB-BD31-4B8C-83A1-F6EECF244321}">
                <p14:modId xmlns:p14="http://schemas.microsoft.com/office/powerpoint/2010/main" val="3153189169"/>
              </p:ext>
            </p:extLst>
          </p:nvPr>
        </p:nvGraphicFramePr>
        <p:xfrm>
          <a:off x="1812925" y="2653487"/>
          <a:ext cx="2792413" cy="3095625"/>
        </p:xfrm>
        <a:graphic>
          <a:graphicData uri="http://schemas.openxmlformats.org/presentationml/2006/ole">
            <mc:AlternateContent xmlns:mc="http://schemas.openxmlformats.org/markup-compatibility/2006">
              <mc:Choice xmlns:v="urn:schemas-microsoft-com:vml" Requires="v">
                <p:oleObj spid="_x0000_s41171" name="Equation" r:id="rId3" imgW="2044440" imgH="2273040" progId="Equation.DSMT4">
                  <p:embed/>
                </p:oleObj>
              </mc:Choice>
              <mc:Fallback>
                <p:oleObj name="Equation" r:id="rId3" imgW="2044440" imgH="2273040" progId="Equation.DSMT4">
                  <p:embed/>
                  <p:pic>
                    <p:nvPicPr>
                      <p:cNvPr id="6" name="Object 5"/>
                      <p:cNvPicPr/>
                      <p:nvPr/>
                    </p:nvPicPr>
                    <p:blipFill>
                      <a:blip r:embed="rId4"/>
                      <a:stretch>
                        <a:fillRect/>
                      </a:stretch>
                    </p:blipFill>
                    <p:spPr>
                      <a:xfrm>
                        <a:off x="1812925" y="2653487"/>
                        <a:ext cx="2792413" cy="3095625"/>
                      </a:xfrm>
                      <a:prstGeom prst="rect">
                        <a:avLst/>
                      </a:prstGeom>
                    </p:spPr>
                  </p:pic>
                </p:oleObj>
              </mc:Fallback>
            </mc:AlternateContent>
          </a:graphicData>
        </a:graphic>
      </p:graphicFrame>
      <p:sp>
        <p:nvSpPr>
          <p:cNvPr id="5" name="Content Placeholder 4"/>
          <p:cNvSpPr>
            <a:spLocks noGrp="1"/>
          </p:cNvSpPr>
          <p:nvPr>
            <p:ph idx="14"/>
          </p:nvPr>
        </p:nvSpPr>
        <p:spPr>
          <a:xfrm>
            <a:off x="489020" y="6018887"/>
            <a:ext cx="7212858" cy="439471"/>
          </a:xfrm>
        </p:spPr>
        <p:txBody>
          <a:bodyPr/>
          <a:lstStyle/>
          <a:p>
            <a:pPr marL="0" indent="0">
              <a:buNone/>
            </a:pPr>
            <a:r>
              <a:rPr lang="en-US" altLang="en-US" sz="2200" b="1" i="1" dirty="0"/>
              <a:t>m</a:t>
            </a:r>
            <a:r>
              <a:rPr lang="en-US" altLang="en-US" sz="2200" b="1" dirty="0"/>
              <a:t> </a:t>
            </a:r>
            <a:r>
              <a:rPr lang="en-US" altLang="en-US" sz="2200" dirty="0"/>
              <a:t>= </a:t>
            </a:r>
            <a:r>
              <a:rPr lang="el-GR" altLang="en-US" sz="2200" dirty="0" smtClean="0"/>
              <a:t>αριθμός πληρωμών τόκου κατά την διάρκεια του έτους </a:t>
            </a:r>
            <a:endParaRPr lang="en-IN" sz="2200" dirty="0"/>
          </a:p>
        </p:txBody>
      </p:sp>
      <p:sp>
        <p:nvSpPr>
          <p:cNvPr id="4" name="Slide Number Placeholder 3"/>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76</a:t>
            </a:fld>
            <a:endParaRPr lang="en-US" altLang="en-US" dirty="0"/>
          </a:p>
        </p:txBody>
      </p:sp>
    </p:spTree>
    <p:extLst>
      <p:ext uri="{BB962C8B-B14F-4D97-AF65-F5344CB8AC3E}">
        <p14:creationId xmlns:p14="http://schemas.microsoft.com/office/powerpoint/2010/main" val="1062222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5705605" cy="884775"/>
          </a:xfrm>
        </p:spPr>
        <p:txBody>
          <a:bodyPr anchor="ctr"/>
          <a:lstStyle/>
          <a:p>
            <a:r>
              <a:rPr lang="el-GR" altLang="en-US" sz="3500" dirty="0" smtClean="0"/>
              <a:t>Χαρακτηριστικά σταθμισμένης διάρκειας</a:t>
            </a:r>
            <a:endParaRPr lang="en-IN" sz="3500" dirty="0"/>
          </a:p>
        </p:txBody>
      </p:sp>
      <p:sp>
        <p:nvSpPr>
          <p:cNvPr id="3" name="Content Placeholder 2"/>
          <p:cNvSpPr>
            <a:spLocks noGrp="1"/>
          </p:cNvSpPr>
          <p:nvPr>
            <p:ph idx="1"/>
          </p:nvPr>
        </p:nvSpPr>
        <p:spPr>
          <a:xfrm>
            <a:off x="457200" y="1719263"/>
            <a:ext cx="8229600" cy="2163806"/>
          </a:xfrm>
        </p:spPr>
        <p:txBody>
          <a:bodyPr/>
          <a:lstStyle/>
          <a:p>
            <a:pPr marL="0" indent="0" eaLnBrk="1" hangingPunct="1">
              <a:buNone/>
            </a:pPr>
            <a:r>
              <a:rPr lang="el-GR" altLang="en-US" sz="2600" b="1" dirty="0" smtClean="0"/>
              <a:t>Σταθμισμένη διάρκεια και κουπόνι</a:t>
            </a:r>
            <a:endParaRPr lang="en-US" altLang="en-US" sz="2600" b="1" dirty="0"/>
          </a:p>
          <a:p>
            <a:pPr marL="291600" lvl="1" indent="-291600" eaLnBrk="1" hangingPunct="1">
              <a:buSzPct val="100000"/>
            </a:pPr>
            <a:r>
              <a:rPr lang="el-GR" altLang="en-US" sz="2200" dirty="0" smtClean="0"/>
              <a:t>Όσο μεγαλύτερο είναι το κουπόνι του ομολόγου τόσο μικρότερη είναι η σταθμισμένη διάρκεια. </a:t>
            </a:r>
          </a:p>
          <a:p>
            <a:pPr marL="291600" lvl="1" indent="-291600" eaLnBrk="1" hangingPunct="1">
              <a:buSzPct val="100000"/>
            </a:pPr>
            <a:r>
              <a:rPr lang="el-GR" altLang="en-US" sz="1900" dirty="0" smtClean="0"/>
              <a:t>Λόγω του γεγονότος ότι όσο μεγαλύτερη είναι η είσπραξη τόκου τόσο γρηγορότερα θα ανακτήσουν οι κάτοχοι του ομολόγου το κεφάλαιο και τόσο μεγαλύτερες είναι οι σταθμίσεις της παρούσας αξίας των συγκεκριμένων χρηματοροών στον υπολογισμό της σταθμισμένης διάρκειας. </a:t>
            </a:r>
            <a:endParaRPr lang="en-IN" dirty="0"/>
          </a:p>
        </p:txBody>
      </p:sp>
      <p:sp>
        <p:nvSpPr>
          <p:cNvPr id="4" name="Content Placeholder 3"/>
          <p:cNvSpPr>
            <a:spLocks noGrp="1"/>
          </p:cNvSpPr>
          <p:nvPr>
            <p:ph idx="13"/>
          </p:nvPr>
        </p:nvSpPr>
        <p:spPr>
          <a:xfrm>
            <a:off x="497147" y="4028284"/>
            <a:ext cx="8229600" cy="880005"/>
          </a:xfrm>
        </p:spPr>
        <p:txBody>
          <a:bodyPr/>
          <a:lstStyle/>
          <a:p>
            <a:pPr marL="0" indent="0" eaLnBrk="1" hangingPunct="1">
              <a:buNone/>
            </a:pPr>
            <a:r>
              <a:rPr lang="el-GR" altLang="en-US" sz="2600" b="1" dirty="0" smtClean="0"/>
              <a:t>Σταθμισμένη διάρκεια και απόδοση.</a:t>
            </a:r>
            <a:endParaRPr lang="en-US" altLang="en-US" sz="2600" b="1" dirty="0"/>
          </a:p>
          <a:p>
            <a:pPr marL="291600" lvl="1" indent="-291600" eaLnBrk="1" hangingPunct="1">
              <a:buSzPct val="100000"/>
            </a:pPr>
            <a:r>
              <a:rPr lang="el-GR" altLang="en-US" sz="2200" dirty="0" smtClean="0"/>
              <a:t>Η σταθμισμένη διάρκεια μειώνεται καθώς η απόδοση του ομολόγου αυξάνεται.</a:t>
            </a:r>
            <a:endParaRPr lang="en-IN" dirty="0"/>
          </a:p>
        </p:txBody>
      </p:sp>
      <p:sp>
        <p:nvSpPr>
          <p:cNvPr id="5" name="Content Placeholder 4"/>
          <p:cNvSpPr>
            <a:spLocks noGrp="1"/>
          </p:cNvSpPr>
          <p:nvPr>
            <p:ph idx="14"/>
          </p:nvPr>
        </p:nvSpPr>
        <p:spPr>
          <a:xfrm>
            <a:off x="484627" y="5177114"/>
            <a:ext cx="8229600" cy="904344"/>
          </a:xfrm>
        </p:spPr>
        <p:txBody>
          <a:bodyPr/>
          <a:lstStyle/>
          <a:p>
            <a:pPr marL="0" indent="0" eaLnBrk="1" hangingPunct="1">
              <a:buNone/>
            </a:pPr>
            <a:r>
              <a:rPr lang="el-GR" altLang="en-US" sz="2600" b="1" dirty="0" smtClean="0"/>
              <a:t>Σταθμισμένη διάρκεια και ληκτότητα</a:t>
            </a:r>
            <a:r>
              <a:rPr lang="en-US" altLang="en-US" sz="2600" b="1" dirty="0" smtClean="0"/>
              <a:t>.</a:t>
            </a:r>
            <a:endParaRPr lang="en-US" altLang="en-US" sz="2600" b="1" dirty="0"/>
          </a:p>
          <a:p>
            <a:pPr marL="291600" lvl="1" indent="-291600" eaLnBrk="1" hangingPunct="1">
              <a:buSzPct val="100000"/>
            </a:pPr>
            <a:r>
              <a:rPr lang="el-GR" altLang="en-US" sz="2200" dirty="0" smtClean="0"/>
              <a:t>Η σταθμισμένη διάρκεια αυξάνει καθώς αυξάνει ο χρόνος μέχρι την λήξη αλλά με φθίνοντα ρυθμό</a:t>
            </a:r>
            <a:endParaRPr lang="en-IN" dirty="0"/>
          </a:p>
        </p:txBody>
      </p:sp>
      <p:sp>
        <p:nvSpPr>
          <p:cNvPr id="6" name="Slide Number Placeholder 5"/>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77</a:t>
            </a:fld>
            <a:endParaRPr lang="en-US" altLang="en-US" dirty="0"/>
          </a:p>
        </p:txBody>
      </p:sp>
    </p:spTree>
    <p:extLst>
      <p:ext uri="{BB962C8B-B14F-4D97-AF65-F5344CB8AC3E}">
        <p14:creationId xmlns:p14="http://schemas.microsoft.com/office/powerpoint/2010/main" val="10062670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543800" cy="804341"/>
          </a:xfrm>
        </p:spPr>
        <p:txBody>
          <a:bodyPr anchor="ctr"/>
          <a:lstStyle/>
          <a:p>
            <a:r>
              <a:rPr lang="el-GR" altLang="en-US" sz="3500" dirty="0" smtClean="0"/>
              <a:t>Σταθμισμένη διάρκεια και τροποποιημένη σταθμισμένη διάρκεια </a:t>
            </a:r>
            <a:endParaRPr lang="en-IN" sz="1000" b="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719263"/>
                <a:ext cx="8077200" cy="1281112"/>
              </a:xfrm>
            </p:spPr>
            <p:txBody>
              <a:bodyPr/>
              <a:lstStyle/>
              <a:p>
                <a:pPr marL="291600" indent="-291600">
                  <a:buSzPct val="100000"/>
                </a:pPr>
                <a:r>
                  <a:rPr lang="el-GR" altLang="en-US" sz="2600" dirty="0" smtClean="0"/>
                  <a:t>Με δεδομένη μια μεταβολή στο επιτόκιο</a:t>
                </a:r>
                <a:r>
                  <a:rPr lang="en-US" altLang="en-US" sz="2600" dirty="0" smtClean="0"/>
                  <a:t>, </a:t>
                </a:r>
                <a:r>
                  <a:rPr lang="el-GR" altLang="en-US" sz="2600" dirty="0" smtClean="0"/>
                  <a:t> η εκτιμωμένη ποσοστιαία μεταβολή της τιμής ενός ομολόγου που πληρώνει ετήσιο επιτόκιο </a:t>
                </a:r>
                <a:r>
                  <a:rPr lang="en-US" altLang="en-US" sz="2600" dirty="0" smtClean="0"/>
                  <a:t>r </a:t>
                </a:r>
                <a:r>
                  <a:rPr lang="el-GR" altLang="en-US" sz="2600" dirty="0" smtClean="0"/>
                  <a:t>υπολογίζεται </a:t>
                </a:r>
                <a:r>
                  <a:rPr lang="el-GR" altLang="en-US" sz="2600" dirty="0" smtClean="0"/>
                  <a:t>ως εξής</a:t>
                </a:r>
                <a:r>
                  <a:rPr lang="el-GR" altLang="en-US" sz="2600" dirty="0" smtClean="0"/>
                  <a:t>:</a:t>
                </a:r>
                <a:endParaRPr lang="en-US" altLang="en-US" sz="2600" dirty="0" smtClean="0"/>
              </a:p>
              <a:p>
                <a:pPr marL="644525" lvl="2" indent="0">
                  <a:buSzPct val="100000"/>
                  <a:buNone/>
                </a:pPr>
                <a14:m>
                  <m:oMathPara xmlns:m="http://schemas.openxmlformats.org/officeDocument/2006/math">
                    <m:oMathParaPr>
                      <m:jc m:val="centerGroup"/>
                    </m:oMathParaPr>
                    <m:oMath xmlns:m="http://schemas.openxmlformats.org/officeDocument/2006/math">
                      <m:f>
                        <m:fPr>
                          <m:ctrlPr>
                            <a:rPr lang="en-IN" sz="2800" i="1" smtClean="0">
                              <a:latin typeface="Cambria Math" panose="02040503050406030204" pitchFamily="18" charset="0"/>
                            </a:rPr>
                          </m:ctrlPr>
                        </m:fPr>
                        <m:num>
                          <m:r>
                            <m:rPr>
                              <m:sty m:val="p"/>
                            </m:rPr>
                            <a:rPr lang="el-GR" sz="2800" b="0" i="0" smtClean="0">
                              <a:latin typeface="Cambria Math" panose="02040503050406030204" pitchFamily="18" charset="0"/>
                            </a:rPr>
                            <m:t>Δ</m:t>
                          </m:r>
                          <m:r>
                            <a:rPr lang="en-US" sz="2800" b="0" i="1" smtClean="0">
                              <a:latin typeface="Cambria Math" panose="02040503050406030204" pitchFamily="18" charset="0"/>
                            </a:rPr>
                            <m:t>𝑃</m:t>
                          </m:r>
                        </m:num>
                        <m:den>
                          <m:r>
                            <a:rPr lang="en-US" sz="2800" b="0" i="1" smtClean="0">
                              <a:latin typeface="Cambria Math" panose="02040503050406030204" pitchFamily="18" charset="0"/>
                            </a:rPr>
                            <m:t>𝑃</m:t>
                          </m:r>
                        </m:den>
                      </m:f>
                      <m:r>
                        <a:rPr lang="en-US" sz="2800" b="0" i="1" smtClean="0">
                          <a:latin typeface="Cambria Math" panose="02040503050406030204" pitchFamily="18" charset="0"/>
                        </a:rPr>
                        <m:t>=−</m:t>
                      </m:r>
                      <m:r>
                        <a:rPr lang="en-US" sz="2800" b="0" i="1" smtClean="0">
                          <a:latin typeface="Cambria Math" panose="02040503050406030204" pitchFamily="18" charset="0"/>
                        </a:rPr>
                        <m:t>𝐷</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m:rPr>
                                  <m:sty m:val="p"/>
                                </m:rPr>
                                <a:rPr lang="el-GR" sz="2800" b="0" i="0" smtClean="0">
                                  <a:latin typeface="Cambria Math" panose="02040503050406030204" pitchFamily="18" charset="0"/>
                                </a:rPr>
                                <m:t>Δ</m:t>
                              </m:r>
                              <m:r>
                                <m:rPr>
                                  <m:sty m:val="p"/>
                                </m:rPr>
                                <a:rPr lang="en-US" sz="2800" b="0" i="0" smtClean="0">
                                  <a:latin typeface="Cambria Math" panose="02040503050406030204" pitchFamily="18" charset="0"/>
                                </a:rPr>
                                <m:t>r</m:t>
                              </m:r>
                            </m:num>
                            <m:den>
                              <m:r>
                                <a:rPr lang="en-US" sz="2800" b="0" i="1" smtClean="0">
                                  <a:latin typeface="Cambria Math" panose="02040503050406030204" pitchFamily="18" charset="0"/>
                                </a:rPr>
                                <m:t>1+</m:t>
                              </m:r>
                              <m:r>
                                <a:rPr lang="en-US" sz="2800" b="0" i="1" smtClean="0">
                                  <a:latin typeface="Cambria Math" panose="02040503050406030204" pitchFamily="18" charset="0"/>
                                </a:rPr>
                                <m:t>𝑟</m:t>
                              </m:r>
                            </m:den>
                          </m:f>
                        </m:e>
                      </m:d>
                    </m:oMath>
                  </m:oMathPara>
                </a14:m>
                <a:endParaRPr lang="en-IN"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719263"/>
                <a:ext cx="8077200" cy="1281112"/>
              </a:xfrm>
              <a:blipFill>
                <a:blip r:embed="rId3"/>
                <a:stretch>
                  <a:fillRect l="-1132" t="-3810" r="-1962" b="-90952"/>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78</a:t>
            </a:fld>
            <a:endParaRPr lang="en-US" altLang="en-US" dirty="0"/>
          </a:p>
        </p:txBody>
      </p:sp>
    </p:spTree>
    <p:extLst>
      <p:ext uri="{BB962C8B-B14F-4D97-AF65-F5344CB8AC3E}">
        <p14:creationId xmlns:p14="http://schemas.microsoft.com/office/powerpoint/2010/main" val="34040751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7543800" cy="884775"/>
          </a:xfrm>
        </p:spPr>
        <p:txBody>
          <a:bodyPr anchor="ctr"/>
          <a:lstStyle/>
          <a:p>
            <a:r>
              <a:rPr lang="el-GR" altLang="en-US" sz="3500" dirty="0"/>
              <a:t>Σταθμισμένη διάρκεια και τροποποιημένη σταθμισμένη διάρκεια </a:t>
            </a:r>
            <a:endParaRPr lang="en-IN" sz="3500" dirty="0"/>
          </a:p>
        </p:txBody>
      </p:sp>
      <p:sp>
        <p:nvSpPr>
          <p:cNvPr id="3" name="Content Placeholder 2"/>
          <p:cNvSpPr>
            <a:spLocks noGrp="1"/>
          </p:cNvSpPr>
          <p:nvPr>
            <p:ph idx="1"/>
          </p:nvPr>
        </p:nvSpPr>
        <p:spPr>
          <a:xfrm>
            <a:off x="457200" y="1719262"/>
            <a:ext cx="8229600" cy="1186776"/>
          </a:xfrm>
        </p:spPr>
        <p:txBody>
          <a:bodyPr/>
          <a:lstStyle/>
          <a:p>
            <a:pPr marL="291600" indent="-291600" eaLnBrk="1" hangingPunct="1">
              <a:spcBef>
                <a:spcPts val="1000"/>
              </a:spcBef>
              <a:buSzPct val="100000"/>
            </a:pPr>
            <a:r>
              <a:rPr lang="el-GR" altLang="en-US" sz="2200" dirty="0" smtClean="0"/>
              <a:t>Η τροποποιημένη σταθμισμένη διάρκεια </a:t>
            </a:r>
            <a:r>
              <a:rPr lang="en-US" altLang="en-US" sz="2200" dirty="0"/>
              <a:t>(MD) </a:t>
            </a:r>
            <a:r>
              <a:rPr lang="el-GR" altLang="en-US" sz="2200" dirty="0" smtClean="0"/>
              <a:t>είναι </a:t>
            </a:r>
            <a:r>
              <a:rPr lang="el-GR" altLang="en-US" sz="2200" dirty="0" smtClean="0"/>
              <a:t>ένα πιο ακριβές </a:t>
            </a:r>
            <a:r>
              <a:rPr lang="el-GR" altLang="en-US" sz="2200" dirty="0" smtClean="0"/>
              <a:t>μέτρο </a:t>
            </a:r>
            <a:r>
              <a:rPr lang="el-GR" altLang="en-US" sz="2200" dirty="0" smtClean="0"/>
              <a:t>της ελαστικότητας της τιμής ενός ομολόγου</a:t>
            </a:r>
            <a:r>
              <a:rPr lang="en-US" altLang="en-US" sz="2200" dirty="0" smtClean="0"/>
              <a:t>.</a:t>
            </a:r>
            <a:endParaRPr lang="en-US" altLang="en-US" sz="2200" dirty="0"/>
          </a:p>
          <a:p>
            <a:pPr marL="291600" indent="-291600" eaLnBrk="1" hangingPunct="1">
              <a:spcBef>
                <a:spcPts val="1000"/>
              </a:spcBef>
              <a:buSzPct val="100000"/>
            </a:pPr>
            <a:r>
              <a:rPr lang="el-GR" altLang="en-US" sz="2200" dirty="0" smtClean="0"/>
              <a:t>Υπολογίζεται ως εξής</a:t>
            </a:r>
            <a:r>
              <a:rPr lang="en-US" altLang="en-US" sz="2200" dirty="0" smtClean="0"/>
              <a:t>:</a:t>
            </a:r>
            <a:endParaRPr lang="en-IN" sz="2200" dirty="0"/>
          </a:p>
        </p:txBody>
      </p:sp>
      <p:sp>
        <p:nvSpPr>
          <p:cNvPr id="5" name="Content Placeholder 4"/>
          <p:cNvSpPr>
            <a:spLocks noGrp="1"/>
          </p:cNvSpPr>
          <p:nvPr>
            <p:ph idx="14"/>
          </p:nvPr>
        </p:nvSpPr>
        <p:spPr>
          <a:xfrm>
            <a:off x="457200" y="3994822"/>
            <a:ext cx="7808839" cy="428094"/>
          </a:xfrm>
        </p:spPr>
        <p:txBody>
          <a:bodyPr/>
          <a:lstStyle/>
          <a:p>
            <a:pPr marL="291600" indent="-291600">
              <a:buSzPct val="100000"/>
            </a:pPr>
            <a:r>
              <a:rPr lang="el-GR" altLang="en-US" sz="2200" dirty="0" smtClean="0"/>
              <a:t>Χρησιμοποιώντας την τροποποιημένη σταθμισμένη διάρκεια για να προβλέψουμε μεταβολή στην τιμή του ομολόγου</a:t>
            </a:r>
            <a:r>
              <a:rPr lang="en-US" altLang="en-US" sz="2200" dirty="0" smtClean="0"/>
              <a:t>:</a:t>
            </a:r>
            <a:endParaRPr lang="en-IN" sz="2200" dirty="0"/>
          </a:p>
        </p:txBody>
      </p:sp>
      <p:sp>
        <p:nvSpPr>
          <p:cNvPr id="8" name="Slide Number Placeholder 7"/>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79</a:t>
            </a:fld>
            <a:endParaRPr lang="en-US" altLang="en-US" dirty="0"/>
          </a:p>
        </p:txBody>
      </p:sp>
      <p:sp>
        <p:nvSpPr>
          <p:cNvPr id="10" name="Content Placeholder 9"/>
          <p:cNvSpPr>
            <a:spLocks noGrp="1"/>
          </p:cNvSpPr>
          <p:nvPr>
            <p:ph idx="13"/>
          </p:nvPr>
        </p:nvSpPr>
        <p:spPr/>
        <p:txBody>
          <a:bodyPr/>
          <a:lstStyle/>
          <a:p>
            <a:pPr marL="0" indent="0">
              <a:buNone/>
            </a:pPr>
            <a:r>
              <a:rPr lang="en-US" i="1" dirty="0" smtClean="0"/>
              <a:t>			MD = D/(1+r)</a:t>
            </a:r>
            <a:endParaRPr lang="el-GR" i="1" dirty="0"/>
          </a:p>
        </p:txBody>
      </p:sp>
      <mc:AlternateContent xmlns:mc="http://schemas.openxmlformats.org/markup-compatibility/2006">
        <mc:Choice xmlns:a14="http://schemas.microsoft.com/office/drawing/2010/main" Requires="a14">
          <p:sp>
            <p:nvSpPr>
              <p:cNvPr id="11" name="Rectangle 10"/>
              <p:cNvSpPr/>
              <p:nvPr/>
            </p:nvSpPr>
            <p:spPr>
              <a:xfrm>
                <a:off x="2825831" y="4937600"/>
                <a:ext cx="3826047" cy="642355"/>
              </a:xfrm>
              <a:prstGeom prst="rect">
                <a:avLst/>
              </a:prstGeom>
            </p:spPr>
            <p:txBody>
              <a:bodyPr wrap="none">
                <a:spAutoFit/>
              </a:bodyPr>
              <a:lstStyle/>
              <a:p>
                <a14:m>
                  <m:oMath xmlns:m="http://schemas.openxmlformats.org/officeDocument/2006/math">
                    <m:f>
                      <m:fPr>
                        <m:ctrlPr>
                          <a:rPr lang="en-IN" i="1" smtClean="0">
                            <a:latin typeface="Cambria Math" panose="02040503050406030204" pitchFamily="18" charset="0"/>
                          </a:rPr>
                        </m:ctrlPr>
                      </m:fPr>
                      <m:num>
                        <m:r>
                          <m:rPr>
                            <m:sty m:val="p"/>
                          </m:rPr>
                          <a:rPr lang="el-GR">
                            <a:latin typeface="Cambria Math" panose="02040503050406030204" pitchFamily="18" charset="0"/>
                          </a:rPr>
                          <m:t>Δ</m:t>
                        </m:r>
                        <m:r>
                          <a:rPr lang="en-US" i="1">
                            <a:latin typeface="Cambria Math" panose="02040503050406030204" pitchFamily="18" charset="0"/>
                          </a:rPr>
                          <m:t>𝑃</m:t>
                        </m:r>
                      </m:num>
                      <m:den>
                        <m:r>
                          <a:rPr lang="en-US" i="1">
                            <a:latin typeface="Cambria Math" panose="02040503050406030204" pitchFamily="18" charset="0"/>
                          </a:rPr>
                          <m:t>𝑃</m:t>
                        </m:r>
                      </m:den>
                    </m:f>
                    <m:r>
                      <a:rPr lang="en-US" i="1">
                        <a:latin typeface="Cambria Math" panose="02040503050406030204" pitchFamily="18" charset="0"/>
                      </a:rPr>
                      <m:t>=−</m:t>
                    </m:r>
                    <m:r>
                      <a:rPr lang="en-US" i="1">
                        <a:latin typeface="Cambria Math" panose="02040503050406030204" pitchFamily="18" charset="0"/>
                      </a:rPr>
                      <m:t>𝐷</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m:rPr>
                                <m:sty m:val="p"/>
                              </m:rPr>
                              <a:rPr lang="el-GR">
                                <a:latin typeface="Cambria Math" panose="02040503050406030204" pitchFamily="18" charset="0"/>
                              </a:rPr>
                              <m:t>Δ</m:t>
                            </m:r>
                            <m:r>
                              <m:rPr>
                                <m:sty m:val="p"/>
                              </m:rPr>
                              <a:rPr lang="en-US">
                                <a:latin typeface="Cambria Math" panose="02040503050406030204" pitchFamily="18" charset="0"/>
                              </a:rPr>
                              <m:t>r</m:t>
                            </m:r>
                          </m:num>
                          <m:den>
                            <m:r>
                              <a:rPr lang="en-US" i="1">
                                <a:latin typeface="Cambria Math" panose="02040503050406030204" pitchFamily="18" charset="0"/>
                              </a:rPr>
                              <m:t>1+</m:t>
                            </m:r>
                            <m:r>
                              <a:rPr lang="en-US" i="1">
                                <a:latin typeface="Cambria Math" panose="02040503050406030204" pitchFamily="18" charset="0"/>
                              </a:rPr>
                              <m:t>𝑟</m:t>
                            </m:r>
                          </m:den>
                        </m:f>
                      </m:e>
                    </m:d>
                  </m:oMath>
                </a14:m>
                <a:r>
                  <a:rPr lang="en-US" dirty="0" smtClean="0"/>
                  <a:t>=</a:t>
                </a:r>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𝑀</m:t>
                    </m:r>
                    <m:r>
                      <a:rPr lang="en-US" i="1">
                        <a:latin typeface="Cambria Math" panose="02040503050406030204" pitchFamily="18" charset="0"/>
                      </a:rPr>
                      <m:t>𝐷</m:t>
                    </m:r>
                    <m:r>
                      <a:rPr lang="en-US" b="0" i="0" smtClean="0">
                        <a:latin typeface="Cambria Math" panose="02040503050406030204" pitchFamily="18" charset="0"/>
                      </a:rPr>
                      <m:t>∗</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r</m:t>
                    </m:r>
                  </m:oMath>
                </a14:m>
                <a:endParaRPr lang="el-GR" dirty="0"/>
              </a:p>
            </p:txBody>
          </p:sp>
        </mc:Choice>
        <mc:Fallback>
          <p:sp>
            <p:nvSpPr>
              <p:cNvPr id="11" name="Rectangle 10"/>
              <p:cNvSpPr>
                <a:spLocks noRot="1" noChangeAspect="1" noMove="1" noResize="1" noEditPoints="1" noAdjustHandles="1" noChangeArrowheads="1" noChangeShapeType="1" noTextEdit="1"/>
              </p:cNvSpPr>
              <p:nvPr/>
            </p:nvSpPr>
            <p:spPr>
              <a:xfrm>
                <a:off x="2825831" y="4937600"/>
                <a:ext cx="3826047" cy="642355"/>
              </a:xfrm>
              <a:prstGeom prst="rect">
                <a:avLst/>
              </a:prstGeom>
              <a:blipFill>
                <a:blip r:embed="rId3"/>
                <a:stretch>
                  <a:fillRect b="-7619"/>
                </a:stretch>
              </a:blipFill>
            </p:spPr>
            <p:txBody>
              <a:bodyPr/>
              <a:lstStyle/>
              <a:p>
                <a:r>
                  <a:rPr lang="el-GR">
                    <a:noFill/>
                  </a:rPr>
                  <a:t> </a:t>
                </a:r>
              </a:p>
            </p:txBody>
          </p:sp>
        </mc:Fallback>
      </mc:AlternateContent>
    </p:spTree>
    <p:extLst>
      <p:ext uri="{BB962C8B-B14F-4D97-AF65-F5344CB8AC3E}">
        <p14:creationId xmlns:p14="http://schemas.microsoft.com/office/powerpoint/2010/main" val="4194743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15665"/>
            <a:ext cx="7970848" cy="706922"/>
          </a:xfrm>
        </p:spPr>
        <p:txBody>
          <a:bodyPr anchor="ctr"/>
          <a:lstStyle/>
          <a:p>
            <a:r>
              <a:rPr lang="el-GR" altLang="en-US" sz="3500" dirty="0" smtClean="0"/>
              <a:t>Απόδοση στη λήξη: Γενική περίπτωση</a:t>
            </a:r>
            <a:endParaRPr lang="en-IN" sz="1000" b="0" dirty="0"/>
          </a:p>
        </p:txBody>
      </p:sp>
      <p:sp>
        <p:nvSpPr>
          <p:cNvPr id="3" name="Content Placeholder 2"/>
          <p:cNvSpPr>
            <a:spLocks noGrp="1"/>
          </p:cNvSpPr>
          <p:nvPr>
            <p:ph idx="1"/>
          </p:nvPr>
        </p:nvSpPr>
        <p:spPr>
          <a:xfrm>
            <a:off x="426026" y="859306"/>
            <a:ext cx="7391591" cy="417542"/>
          </a:xfrm>
        </p:spPr>
        <p:txBody>
          <a:bodyPr/>
          <a:lstStyle/>
          <a:p>
            <a:pPr marL="291600" indent="-291600">
              <a:buSzPct val="100000"/>
            </a:pPr>
            <a:r>
              <a:rPr lang="el-GR" altLang="en-US" sz="2200" dirty="0" smtClean="0"/>
              <a:t>Απόδοση στη λήξη: απόδοση αν κρατήσει ο επενδυτής το ομόλογο μέχρι τη λήξη του.</a:t>
            </a:r>
          </a:p>
          <a:p>
            <a:pPr marL="291600" indent="-291600">
              <a:buSzPct val="100000"/>
            </a:pPr>
            <a:r>
              <a:rPr lang="el-GR" altLang="en-US" sz="2200" dirty="0" smtClean="0"/>
              <a:t>Η </a:t>
            </a:r>
            <a:r>
              <a:rPr lang="el-GR" altLang="en-US" sz="2200" b="1" dirty="0" smtClean="0"/>
              <a:t>παρούσα αξία ενός ομολόγου (V</a:t>
            </a:r>
            <a:r>
              <a:rPr lang="en-US" altLang="en-US" sz="2200" b="1" baseline="-25000" dirty="0"/>
              <a:t>b</a:t>
            </a:r>
            <a:r>
              <a:rPr lang="el-GR" altLang="en-US" sz="2200" b="1" dirty="0" smtClean="0"/>
              <a:t>) </a:t>
            </a:r>
            <a:r>
              <a:rPr lang="el-GR" altLang="en-US" sz="2200" dirty="0" smtClean="0"/>
              <a:t>με διάρκεια </a:t>
            </a:r>
            <a:r>
              <a:rPr lang="el-GR" altLang="en-US" sz="2200" dirty="0"/>
              <a:t>Τ</a:t>
            </a:r>
            <a:r>
              <a:rPr lang="en-US" altLang="en-US" sz="2200" dirty="0" smtClean="0"/>
              <a:t> </a:t>
            </a:r>
            <a:r>
              <a:rPr lang="el-GR" altLang="en-US" sz="2200" dirty="0" smtClean="0"/>
              <a:t>έτη και εξαμηνιαίες πληρωμές κουπονιών υπολογίζεται ως:</a:t>
            </a:r>
            <a:endParaRPr lang="en-IN" sz="2200" dirty="0"/>
          </a:p>
        </p:txBody>
      </p:sp>
      <p:graphicFrame>
        <p:nvGraphicFramePr>
          <p:cNvPr id="4" name="Object 3"/>
          <p:cNvGraphicFramePr>
            <a:graphicFrameLocks noChangeAspect="1"/>
          </p:cNvGraphicFramePr>
          <p:nvPr>
            <p:extLst>
              <p:ext uri="{D42A27DB-BD31-4B8C-83A1-F6EECF244321}">
                <p14:modId xmlns:p14="http://schemas.microsoft.com/office/powerpoint/2010/main" val="975131341"/>
              </p:ext>
            </p:extLst>
          </p:nvPr>
        </p:nvGraphicFramePr>
        <p:xfrm>
          <a:off x="1749638" y="2517008"/>
          <a:ext cx="3224296" cy="2668770"/>
        </p:xfrm>
        <a:graphic>
          <a:graphicData uri="http://schemas.openxmlformats.org/presentationml/2006/ole">
            <mc:AlternateContent xmlns:mc="http://schemas.openxmlformats.org/markup-compatibility/2006">
              <mc:Choice xmlns:v="urn:schemas-microsoft-com:vml" Requires="v">
                <p:oleObj spid="_x0000_s34012" name="Equation" r:id="rId3" imgW="2539800" imgH="2260440" progId="Equation.DSMT4">
                  <p:embed/>
                </p:oleObj>
              </mc:Choice>
              <mc:Fallback>
                <p:oleObj name="Equation" r:id="rId3" imgW="2539800" imgH="2260440" progId="Equation.DSMT4">
                  <p:embed/>
                  <p:pic>
                    <p:nvPicPr>
                      <p:cNvPr id="0" name=""/>
                      <p:cNvPicPr/>
                      <p:nvPr/>
                    </p:nvPicPr>
                    <p:blipFill>
                      <a:blip r:embed="rId4"/>
                      <a:stretch>
                        <a:fillRect/>
                      </a:stretch>
                    </p:blipFill>
                    <p:spPr>
                      <a:xfrm>
                        <a:off x="1749638" y="2517008"/>
                        <a:ext cx="3224296" cy="2668770"/>
                      </a:xfrm>
                      <a:prstGeom prst="rect">
                        <a:avLst/>
                      </a:prstGeom>
                    </p:spPr>
                  </p:pic>
                </p:oleObj>
              </mc:Fallback>
            </mc:AlternateContent>
          </a:graphicData>
        </a:graphic>
      </p:graphicFrame>
      <p:sp>
        <p:nvSpPr>
          <p:cNvPr id="5" name="Content Placeholder 4"/>
          <p:cNvSpPr>
            <a:spLocks noGrp="1"/>
          </p:cNvSpPr>
          <p:nvPr>
            <p:ph idx="14"/>
          </p:nvPr>
        </p:nvSpPr>
        <p:spPr>
          <a:xfrm>
            <a:off x="114301" y="5188717"/>
            <a:ext cx="8905009" cy="1513944"/>
          </a:xfrm>
        </p:spPr>
        <p:txBody>
          <a:bodyPr/>
          <a:lstStyle/>
          <a:p>
            <a:pPr eaLnBrk="1" hangingPunct="1">
              <a:buFont typeface="Wingdings" pitchFamily="2" charset="2"/>
              <a:buNone/>
            </a:pPr>
            <a:r>
              <a:rPr lang="en-US" altLang="en-US" sz="2000" b="1" i="1" dirty="0" smtClean="0"/>
              <a:t>Par </a:t>
            </a:r>
            <a:r>
              <a:rPr lang="en-US" altLang="en-US" sz="2000" dirty="0" smtClean="0"/>
              <a:t>= </a:t>
            </a:r>
            <a:r>
              <a:rPr lang="el-GR" altLang="en-US" sz="2000" dirty="0" smtClean="0"/>
              <a:t>η αξία στο άρτιο ή η ονομαστική αξία (π.χ. </a:t>
            </a:r>
            <a:r>
              <a:rPr lang="en-US" altLang="en-US" sz="2000" dirty="0" smtClean="0"/>
              <a:t>$1,000</a:t>
            </a:r>
            <a:r>
              <a:rPr lang="el-GR" altLang="en-US" sz="2000" dirty="0" smtClean="0"/>
              <a:t>)</a:t>
            </a:r>
            <a:endParaRPr lang="en-US" altLang="en-US" sz="2000" dirty="0"/>
          </a:p>
          <a:p>
            <a:pPr eaLnBrk="1" hangingPunct="1">
              <a:buFont typeface="Wingdings" pitchFamily="2" charset="2"/>
              <a:buNone/>
            </a:pPr>
            <a:r>
              <a:rPr lang="en-US" altLang="en-US" sz="2000" b="1" i="1" dirty="0"/>
              <a:t>INT</a:t>
            </a:r>
            <a:r>
              <a:rPr lang="en-US" altLang="en-US" sz="2000" dirty="0"/>
              <a:t> = </a:t>
            </a:r>
            <a:r>
              <a:rPr lang="el-GR" altLang="en-US" sz="2000" dirty="0" smtClean="0"/>
              <a:t>η ετήσια πληρωμή (κουπόνι). Πληρώνεται 2 φορές τον χρόνο, ΙΝΤ/2 και ΙΝΤ/2.</a:t>
            </a:r>
            <a:endParaRPr lang="en-US" altLang="en-US" sz="2000" dirty="0"/>
          </a:p>
          <a:p>
            <a:pPr eaLnBrk="1" hangingPunct="1">
              <a:buFont typeface="Wingdings" pitchFamily="2" charset="2"/>
              <a:buNone/>
            </a:pPr>
            <a:r>
              <a:rPr lang="en-US" altLang="en-US" sz="2000" b="1" i="1" dirty="0"/>
              <a:t>T</a:t>
            </a:r>
            <a:r>
              <a:rPr lang="en-US" altLang="en-US" sz="2000" dirty="0"/>
              <a:t> = </a:t>
            </a:r>
            <a:r>
              <a:rPr lang="el-GR" altLang="en-US" sz="2000" dirty="0" smtClean="0"/>
              <a:t>αριθμός των ετών μέχρι την λήξη του ομολόγου </a:t>
            </a:r>
          </a:p>
          <a:p>
            <a:pPr eaLnBrk="1" hangingPunct="1">
              <a:buFont typeface="Wingdings" pitchFamily="2" charset="2"/>
              <a:buNone/>
            </a:pPr>
            <a:r>
              <a:rPr lang="en-US" altLang="en-US" sz="2000" b="1" i="1" dirty="0" smtClean="0"/>
              <a:t>r </a:t>
            </a:r>
            <a:r>
              <a:rPr lang="en-US" altLang="en-US" sz="2000" dirty="0"/>
              <a:t>= </a:t>
            </a:r>
            <a:r>
              <a:rPr lang="el-GR" altLang="en-US" sz="2000" dirty="0" smtClean="0"/>
              <a:t>απόδοση στη λήξη (</a:t>
            </a:r>
            <a:r>
              <a:rPr lang="en-US" altLang="en-US" sz="2000" dirty="0" smtClean="0"/>
              <a:t>yield to maturity</a:t>
            </a:r>
            <a:r>
              <a:rPr lang="el-GR" altLang="en-US" sz="2000" dirty="0" smtClean="0"/>
              <a:t>)</a:t>
            </a:r>
            <a:endParaRPr lang="en-IN" sz="2000" dirty="0"/>
          </a:p>
        </p:txBody>
      </p:sp>
      <p:sp>
        <p:nvSpPr>
          <p:cNvPr id="6" name="Slide Number Placeholder 5"/>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8</a:t>
            </a:fld>
            <a:endParaRPr lang="en-US" altLang="en-US" dirty="0"/>
          </a:p>
        </p:txBody>
      </p:sp>
    </p:spTree>
    <p:extLst>
      <p:ext uri="{BB962C8B-B14F-4D97-AF65-F5344CB8AC3E}">
        <p14:creationId xmlns:p14="http://schemas.microsoft.com/office/powerpoint/2010/main" val="20480045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543800" cy="804341"/>
          </a:xfrm>
        </p:spPr>
        <p:txBody>
          <a:bodyPr anchor="ctr"/>
          <a:lstStyle/>
          <a:p>
            <a:r>
              <a:rPr lang="el-GR" altLang="en-US" sz="3500" dirty="0" smtClean="0"/>
              <a:t>Σφάλματα πρόβλεψης που στηρίζονται στην σταθμισμένη διάρκεια</a:t>
            </a:r>
            <a:endParaRPr lang="en-IN" sz="3500" dirty="0"/>
          </a:p>
        </p:txBody>
      </p:sp>
      <p:sp>
        <p:nvSpPr>
          <p:cNvPr id="12" name="Content Placeholder 10"/>
          <p:cNvSpPr>
            <a:spLocks noGrp="1"/>
          </p:cNvSpPr>
          <p:nvPr>
            <p:ph idx="14"/>
          </p:nvPr>
        </p:nvSpPr>
        <p:spPr>
          <a:xfrm>
            <a:off x="3609975" y="6213175"/>
            <a:ext cx="1781175" cy="206375"/>
          </a:xfrm>
        </p:spPr>
        <p:txBody>
          <a:bodyPr/>
          <a:lstStyle/>
          <a:p>
            <a:pPr marL="0" indent="0">
              <a:buNone/>
            </a:pPr>
            <a:r>
              <a:rPr lang="en-IN" sz="900" dirty="0">
                <a:hlinkClick r:id="" action="ppaction://noaction"/>
              </a:rPr>
              <a:t>Access the long description slide.</a:t>
            </a:r>
          </a:p>
        </p:txBody>
      </p:sp>
      <p:sp>
        <p:nvSpPr>
          <p:cNvPr id="3" name="Slide Number Placeholder 2"/>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80</a:t>
            </a:fld>
            <a:endParaRPr lang="en-US" altLang="en-US" dirty="0"/>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38" y="1635004"/>
            <a:ext cx="7346731" cy="451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342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49DD85-CD3A-4267-BB32-E314F9C2B370}" type="slidenum">
              <a:rPr lang="en-US" smtClean="0"/>
              <a:t>81</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692696"/>
                <a:ext cx="7551336" cy="4680520"/>
              </a:xfrm>
            </p:spPr>
            <p:txBody>
              <a:bodyPr>
                <a:noAutofit/>
              </a:bodyPr>
              <a:lstStyle/>
              <a:p>
                <a:pPr marL="0" indent="0">
                  <a:buNone/>
                </a:pPr>
                <a:endParaRPr lang="el-GR" sz="2000" dirty="0">
                  <a:latin typeface="Cambria" panose="02040503050406030204" pitchFamily="18" charset="0"/>
                </a:endParaRPr>
              </a:p>
              <a:p>
                <a:pPr marL="0" indent="0">
                  <a:buNone/>
                </a:pPr>
                <a:r>
                  <a:rPr lang="el-GR" sz="2000" dirty="0">
                    <a:latin typeface="Cambria" panose="02040503050406030204" pitchFamily="18" charset="0"/>
                  </a:rPr>
                  <a:t>Το υπόδειγμα </a:t>
                </a:r>
                <a:r>
                  <a:rPr lang="el-GR" sz="2000" dirty="0" smtClean="0">
                    <a:latin typeface="Cambria" panose="02040503050406030204" pitchFamily="18" charset="0"/>
                  </a:rPr>
                  <a:t>της παρούσας αξίας μιας μετοχής υποθέτει </a:t>
                </a:r>
                <a:r>
                  <a:rPr lang="el-GR" sz="2000" dirty="0">
                    <a:latin typeface="Cambria" panose="02040503050406030204" pitchFamily="18" charset="0"/>
                  </a:rPr>
                  <a:t>ότι η αναμενόμενη πραγματική απόδοση της μετοχής, Ε(</a:t>
                </a:r>
                <a:r>
                  <a:rPr lang="en-GB" sz="2000" i="1" dirty="0">
                    <a:latin typeface="Cambria" panose="02040503050406030204" pitchFamily="18" charset="0"/>
                  </a:rPr>
                  <a:t>r</a:t>
                </a:r>
                <a:r>
                  <a:rPr lang="el-GR" sz="2000" dirty="0">
                    <a:latin typeface="Cambria" panose="02040503050406030204" pitchFamily="18" charset="0"/>
                  </a:rPr>
                  <a:t>),  είναι σταθερή διαχρονικά, Ε(</a:t>
                </a:r>
                <a:r>
                  <a:rPr lang="en-GB" sz="2000" i="1" dirty="0">
                    <a:latin typeface="Cambria" panose="02040503050406030204" pitchFamily="18" charset="0"/>
                  </a:rPr>
                  <a:t>r</a:t>
                </a:r>
                <a:r>
                  <a:rPr lang="el-GR" sz="2000" dirty="0">
                    <a:latin typeface="Cambria" panose="02040503050406030204" pitchFamily="18" charset="0"/>
                  </a:rPr>
                  <a:t>)=</a:t>
                </a:r>
                <a:r>
                  <a:rPr lang="en-GB" sz="2000" i="1" dirty="0">
                    <a:latin typeface="Cambria" panose="02040503050406030204" pitchFamily="18" charset="0"/>
                  </a:rPr>
                  <a:t>r</a:t>
                </a:r>
                <a:r>
                  <a:rPr lang="el-GR" sz="2000" dirty="0">
                    <a:latin typeface="Cambria" panose="02040503050406030204" pitchFamily="18" charset="0"/>
                  </a:rPr>
                  <a:t>. Το </a:t>
                </a:r>
                <a:r>
                  <a:rPr lang="en-US" sz="2000" i="1" dirty="0">
                    <a:latin typeface="Cambria" panose="02040503050406030204" pitchFamily="18" charset="0"/>
                  </a:rPr>
                  <a:t>r</a:t>
                </a:r>
                <a:r>
                  <a:rPr lang="el-GR" sz="2000" dirty="0">
                    <a:latin typeface="Cambria" panose="02040503050406030204" pitchFamily="18" charset="0"/>
                  </a:rPr>
                  <a:t> αποτελείται από δύο μέρη:</a:t>
                </a:r>
              </a:p>
              <a:p>
                <a:pPr marL="0" indent="0" algn="ctr">
                  <a:buNone/>
                </a:pPr>
                <a:r>
                  <a:rPr lang="el-GR" sz="2000" dirty="0">
                    <a:latin typeface="Cambria" panose="02040503050406030204" pitchFamily="18" charset="0"/>
                  </a:rPr>
                  <a:t> </a:t>
                </a:r>
                <a14:m>
                  <m:oMath xmlns:m="http://schemas.openxmlformats.org/officeDocument/2006/math">
                    <m:r>
                      <a:rPr lang="en-US" sz="2000" i="1">
                        <a:latin typeface="Cambria Math"/>
                      </a:rPr>
                      <m:t>𝑟</m:t>
                    </m:r>
                    <m:r>
                      <a:rPr lang="en-US" sz="2000" i="1">
                        <a:latin typeface="Cambria Math"/>
                      </a:rPr>
                      <m:t>=</m:t>
                    </m:r>
                    <m:sSup>
                      <m:sSupPr>
                        <m:ctrlPr>
                          <a:rPr lang="el-GR" sz="2000" i="1">
                            <a:latin typeface="Cambria Math" panose="02040503050406030204" pitchFamily="18" charset="0"/>
                          </a:rPr>
                        </m:ctrlPr>
                      </m:sSupPr>
                      <m:e>
                        <m:r>
                          <a:rPr lang="el-GR" sz="2000" i="1">
                            <a:latin typeface="Cambria Math"/>
                          </a:rPr>
                          <m:t>𝑟</m:t>
                        </m:r>
                      </m:e>
                      <m:sup>
                        <m:r>
                          <a:rPr lang="el-GR" sz="2000" i="1">
                            <a:latin typeface="Cambria Math"/>
                          </a:rPr>
                          <m:t>𝑓</m:t>
                        </m:r>
                      </m:sup>
                    </m:sSup>
                    <m:r>
                      <a:rPr lang="el-GR" sz="2000" i="1">
                        <a:latin typeface="Cambria Math"/>
                      </a:rPr>
                      <m:t>+</m:t>
                    </m:r>
                    <m:r>
                      <a:rPr lang="en-US" sz="2000" i="1">
                        <a:latin typeface="Cambria Math"/>
                      </a:rPr>
                      <m:t>𝑧</m:t>
                    </m:r>
                  </m:oMath>
                </a14:m>
                <a:r>
                  <a:rPr lang="el-GR" sz="2000" dirty="0">
                    <a:latin typeface="Cambria" panose="02040503050406030204" pitchFamily="18" charset="0"/>
                  </a:rPr>
                  <a:t>, όπου </a:t>
                </a:r>
                <a:endParaRPr lang="el-GR" sz="2000" dirty="0" smtClean="0">
                  <a:latin typeface="Cambria" panose="02040503050406030204" pitchFamily="18" charset="0"/>
                </a:endParaRPr>
              </a:p>
              <a:p>
                <a:pPr>
                  <a:buFont typeface="Courier New" panose="02070309020205020404" pitchFamily="49" charset="0"/>
                  <a:buChar char="o"/>
                </a:pPr>
                <a14:m>
                  <m:oMath xmlns:m="http://schemas.openxmlformats.org/officeDocument/2006/math">
                    <m:sSup>
                      <m:sSupPr>
                        <m:ctrlPr>
                          <a:rPr lang="el-GR" sz="2000" i="1">
                            <a:latin typeface="Cambria Math" panose="02040503050406030204" pitchFamily="18" charset="0"/>
                          </a:rPr>
                        </m:ctrlPr>
                      </m:sSupPr>
                      <m:e>
                        <m:r>
                          <a:rPr lang="el-GR" sz="2000" i="1">
                            <a:latin typeface="Cambria Math"/>
                          </a:rPr>
                          <m:t>𝑟</m:t>
                        </m:r>
                      </m:e>
                      <m:sup>
                        <m:r>
                          <a:rPr lang="el-GR" sz="2000" i="1">
                            <a:latin typeface="Cambria Math"/>
                          </a:rPr>
                          <m:t>𝑓</m:t>
                        </m:r>
                      </m:sup>
                    </m:sSup>
                  </m:oMath>
                </a14:m>
                <a:r>
                  <a:rPr lang="el-GR" sz="2000" i="1" dirty="0">
                    <a:latin typeface="Cambria" panose="02040503050406030204" pitchFamily="18" charset="0"/>
                  </a:rPr>
                  <a:t> :</a:t>
                </a:r>
                <a:r>
                  <a:rPr lang="el-GR" sz="2000" dirty="0">
                    <a:latin typeface="Cambria" panose="02040503050406030204" pitchFamily="18" charset="0"/>
                  </a:rPr>
                  <a:t>  πραγματικό επιτόκιο μηδενικού </a:t>
                </a:r>
                <a:r>
                  <a:rPr lang="el-GR" sz="2000" dirty="0" smtClean="0">
                    <a:latin typeface="Cambria" panose="02040503050406030204" pitchFamily="18" charset="0"/>
                  </a:rPr>
                  <a:t>κινδύνου</a:t>
                </a:r>
              </a:p>
              <a:p>
                <a:pPr>
                  <a:buFont typeface="Courier New" panose="02070309020205020404" pitchFamily="49" charset="0"/>
                  <a:buChar char="o"/>
                </a:pPr>
                <a:r>
                  <a:rPr lang="el-GR" sz="2000" dirty="0" smtClean="0">
                    <a:latin typeface="Cambria" panose="02040503050406030204" pitchFamily="18" charset="0"/>
                  </a:rPr>
                  <a:t> </a:t>
                </a:r>
                <a:r>
                  <a:rPr lang="en-US" sz="2000" i="1" dirty="0">
                    <a:latin typeface="Cambria" panose="02040503050406030204" pitchFamily="18" charset="0"/>
                  </a:rPr>
                  <a:t>z</a:t>
                </a:r>
                <a:r>
                  <a:rPr lang="en-US" sz="2000" dirty="0">
                    <a:latin typeface="Cambria" panose="02040503050406030204" pitchFamily="18" charset="0"/>
                  </a:rPr>
                  <a:t> </a:t>
                </a:r>
                <a:r>
                  <a:rPr lang="en-US" sz="2000" i="1" dirty="0">
                    <a:latin typeface="Cambria" panose="02040503050406030204" pitchFamily="18" charset="0"/>
                  </a:rPr>
                  <a:t>:</a:t>
                </a:r>
                <a:r>
                  <a:rPr lang="el-GR" sz="2000" dirty="0">
                    <a:latin typeface="Cambria" panose="02040503050406030204" pitchFamily="18" charset="0"/>
                  </a:rPr>
                  <a:t> ασφάλιστρο κινδύνου</a:t>
                </a:r>
              </a:p>
              <a:p>
                <a:endParaRPr lang="el-GR" sz="2000" dirty="0">
                  <a:latin typeface="Cambria" panose="02040503050406030204" pitchFamily="18" charset="0"/>
                </a:endParaRPr>
              </a:p>
              <a:p>
                <a:pPr marL="0" indent="0">
                  <a:buNone/>
                </a:pPr>
                <a:r>
                  <a:rPr lang="el-GR" sz="2000" dirty="0">
                    <a:latin typeface="Cambria" panose="02040503050406030204" pitchFamily="18" charset="0"/>
                  </a:rPr>
                  <a:t>Υποθέσεις :</a:t>
                </a:r>
                <a:r>
                  <a:rPr lang="el-GR" sz="2000" dirty="0" smtClean="0">
                    <a:latin typeface="Cambria" panose="02040503050406030204" pitchFamily="18" charset="0"/>
                  </a:rPr>
                  <a:t> </a:t>
                </a:r>
                <a:endParaRPr lang="el-GR" sz="2000" dirty="0">
                  <a:latin typeface="Cambria" panose="02040503050406030204" pitchFamily="18" charset="0"/>
                </a:endParaRPr>
              </a:p>
              <a:p>
                <a:pPr lvl="0"/>
                <a:r>
                  <a:rPr lang="el-GR" sz="2000" dirty="0">
                    <a:latin typeface="Cambria" panose="02040503050406030204" pitchFamily="18" charset="0"/>
                  </a:rPr>
                  <a:t>Το μέρισμα </a:t>
                </a:r>
                <a:r>
                  <a:rPr lang="en-US" sz="2000" i="1" dirty="0">
                    <a:latin typeface="Cambria" panose="02040503050406030204" pitchFamily="18" charset="0"/>
                  </a:rPr>
                  <a:t>D</a:t>
                </a:r>
                <a:r>
                  <a:rPr lang="el-GR" sz="2000" dirty="0">
                    <a:latin typeface="Cambria" panose="02040503050406030204" pitchFamily="18" charset="0"/>
                  </a:rPr>
                  <a:t>  καταβάλλεται μια φορά το χρόνο (στο τέλος του έτους)</a:t>
                </a:r>
              </a:p>
              <a:p>
                <a:pPr lvl="0"/>
                <a:r>
                  <a:rPr lang="el-GR" sz="2000" dirty="0">
                    <a:latin typeface="Cambria" panose="02040503050406030204" pitchFamily="18" charset="0"/>
                  </a:rPr>
                  <a:t>Το  </a:t>
                </a:r>
                <a:r>
                  <a:rPr lang="en-US" sz="2000" i="1" dirty="0">
                    <a:latin typeface="Cambria" panose="02040503050406030204" pitchFamily="18" charset="0"/>
                  </a:rPr>
                  <a:t>r</a:t>
                </a:r>
                <a:r>
                  <a:rPr lang="el-GR" sz="2000" dirty="0">
                    <a:latin typeface="Cambria" panose="02040503050406030204" pitchFamily="18" charset="0"/>
                  </a:rPr>
                  <a:t>  είναι σταθερό διαχρονικά</a:t>
                </a:r>
              </a:p>
              <a:p>
                <a:pPr lvl="0"/>
                <a:r>
                  <a:rPr lang="el-GR" sz="2000" dirty="0">
                    <a:latin typeface="Cambria" panose="02040503050406030204" pitchFamily="18" charset="0"/>
                  </a:rPr>
                  <a:t>Ερώτηση: Ποια είναι η τιμή </a:t>
                </a:r>
                <a:r>
                  <a:rPr lang="en-US" sz="2000" dirty="0" smtClean="0">
                    <a:latin typeface="Cambria" panose="02040503050406030204" pitchFamily="18" charset="0"/>
                  </a:rPr>
                  <a:t>P </a:t>
                </a:r>
                <a:r>
                  <a:rPr lang="el-GR" sz="2000" dirty="0" smtClean="0">
                    <a:latin typeface="Cambria" panose="02040503050406030204" pitchFamily="18" charset="0"/>
                  </a:rPr>
                  <a:t>που </a:t>
                </a:r>
                <a:r>
                  <a:rPr lang="el-GR" sz="2000" dirty="0">
                    <a:latin typeface="Cambria" panose="02040503050406030204" pitchFamily="18" charset="0"/>
                  </a:rPr>
                  <a:t>είναι διατεθειμένος να πληρώσει ο επενδυτής σήμερα για την μετοχή (</a:t>
                </a:r>
                <a:r>
                  <a:rPr lang="en-US" sz="2000" dirty="0">
                    <a:latin typeface="Cambria" panose="02040503050406030204" pitchFamily="18" charset="0"/>
                  </a:rPr>
                  <a:t>fair price</a:t>
                </a:r>
                <a:r>
                  <a:rPr lang="el-GR" sz="2000" dirty="0">
                    <a:latin typeface="Cambria" panose="02040503050406030204" pitchFamily="18" charset="0"/>
                  </a:rPr>
                  <a:t>);</a:t>
                </a:r>
              </a:p>
              <a:p>
                <a:pPr>
                  <a:buFont typeface="Courier New" panose="02070309020205020404" pitchFamily="49" charset="0"/>
                  <a:buChar char="o"/>
                </a:pPr>
                <a:r>
                  <a:rPr lang="el-GR" sz="2000" dirty="0">
                    <a:latin typeface="Cambria" panose="02040503050406030204" pitchFamily="18" charset="0"/>
                  </a:rPr>
                  <a:t>Η απάντηση εξαρτάται από τον επενδυτικό </a:t>
                </a:r>
                <a:r>
                  <a:rPr lang="el-GR" sz="2000" dirty="0" smtClean="0">
                    <a:latin typeface="Cambria" panose="02040503050406030204" pitchFamily="18" charset="0"/>
                  </a:rPr>
                  <a:t>ορίζοντα.</a:t>
                </a:r>
                <a:endParaRPr lang="el-GR" sz="2000" dirty="0">
                  <a:latin typeface="Cambria"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692696"/>
                <a:ext cx="7551336" cy="4680520"/>
              </a:xfrm>
              <a:blipFill>
                <a:blip r:embed="rId2"/>
                <a:stretch>
                  <a:fillRect l="-807" b="-15515"/>
                </a:stretch>
              </a:blipFill>
            </p:spPr>
            <p:txBody>
              <a:bodyPr/>
              <a:lstStyle/>
              <a:p>
                <a:r>
                  <a:rPr lang="el-GR">
                    <a:noFill/>
                  </a:rPr>
                  <a:t> </a:t>
                </a:r>
              </a:p>
            </p:txBody>
          </p:sp>
        </mc:Fallback>
      </mc:AlternateContent>
      <p:sp>
        <p:nvSpPr>
          <p:cNvPr id="4" name="Title 1"/>
          <p:cNvSpPr>
            <a:spLocks noGrp="1"/>
          </p:cNvSpPr>
          <p:nvPr>
            <p:ph type="title"/>
          </p:nvPr>
        </p:nvSpPr>
        <p:spPr>
          <a:xfrm>
            <a:off x="457200" y="327552"/>
            <a:ext cx="6779623" cy="627042"/>
          </a:xfrm>
        </p:spPr>
        <p:txBody>
          <a:bodyPr anchor="ctr"/>
          <a:lstStyle/>
          <a:p>
            <a:r>
              <a:rPr lang="el-GR" altLang="en-US" sz="3500" dirty="0" smtClean="0"/>
              <a:t>Αποτίμηση μετοχών</a:t>
            </a:r>
            <a:endParaRPr lang="en-IN" sz="1000" dirty="0"/>
          </a:p>
        </p:txBody>
      </p:sp>
    </p:spTree>
    <p:extLst>
      <p:ext uri="{BB962C8B-B14F-4D97-AF65-F5344CB8AC3E}">
        <p14:creationId xmlns:p14="http://schemas.microsoft.com/office/powerpoint/2010/main" val="17350348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49DD85-CD3A-4267-BB32-E314F9C2B370}" type="slidenum">
              <a:rPr lang="en-US" smtClean="0"/>
              <a:t>82</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15367"/>
                <a:ext cx="8023609" cy="5409977"/>
              </a:xfrm>
            </p:spPr>
            <p:txBody>
              <a:bodyPr>
                <a:normAutofit fontScale="55000" lnSpcReduction="20000"/>
              </a:bodyPr>
              <a:lstStyle/>
              <a:p>
                <a:pPr marL="0" indent="0">
                  <a:buNone/>
                </a:pPr>
                <a:r>
                  <a:rPr lang="el-GR" sz="2900" b="1" dirty="0">
                    <a:latin typeface="Cambria" panose="02040503050406030204" pitchFamily="18" charset="0"/>
                  </a:rPr>
                  <a:t>Επενδυτικός ορίζοντας = 1 περίοδος (έτος</a:t>
                </a:r>
                <a:r>
                  <a:rPr lang="el-GR" sz="2900" b="1" dirty="0" smtClean="0">
                    <a:latin typeface="Cambria" panose="02040503050406030204" pitchFamily="18" charset="0"/>
                  </a:rPr>
                  <a:t>)</a:t>
                </a:r>
                <a:endParaRPr lang="el-GR" sz="2900" dirty="0">
                  <a:latin typeface="Cambria" panose="02040503050406030204" pitchFamily="18" charset="0"/>
                </a:endParaRPr>
              </a:p>
              <a:p>
                <a:pPr marL="0" indent="0">
                  <a:buNone/>
                </a:pPr>
                <a:r>
                  <a:rPr lang="el-GR" sz="2900" dirty="0">
                    <a:latin typeface="Cambria" panose="02040503050406030204" pitchFamily="18" charset="0"/>
                  </a:rPr>
                  <a:t>Η τιμή (</a:t>
                </a:r>
                <a:r>
                  <a:rPr lang="en-GB" sz="2900" dirty="0">
                    <a:latin typeface="Cambria" panose="02040503050406030204" pitchFamily="18" charset="0"/>
                  </a:rPr>
                  <a:t>fair price</a:t>
                </a:r>
                <a:r>
                  <a:rPr lang="el-GR" sz="2900" dirty="0">
                    <a:latin typeface="Cambria" panose="02040503050406030204" pitchFamily="18" charset="0"/>
                  </a:rPr>
                  <a:t>)  την οποία είναι διατεθειμένος να πληρώσει ένας </a:t>
                </a:r>
                <a:r>
                  <a:rPr lang="el-GR" sz="2900" dirty="0" smtClean="0">
                    <a:latin typeface="Cambria" panose="02040503050406030204" pitchFamily="18" charset="0"/>
                  </a:rPr>
                  <a:t>επενδυτής </a:t>
                </a:r>
                <a:endParaRPr lang="en-US" sz="2900" dirty="0" smtClean="0">
                  <a:latin typeface="Cambria" panose="02040503050406030204" pitchFamily="18" charset="0"/>
                </a:endParaRPr>
              </a:p>
              <a:p>
                <a:pPr marL="0" indent="0">
                  <a:buNone/>
                </a:pPr>
                <a:r>
                  <a:rPr lang="el-GR" sz="2900" dirty="0" smtClean="0">
                    <a:latin typeface="Cambria" panose="02040503050406030204" pitchFamily="18" charset="0"/>
                  </a:rPr>
                  <a:t>σήμερα (“σήμερα”= χρόνος </a:t>
                </a:r>
                <a:r>
                  <a:rPr lang="en-US" sz="2900" dirty="0" smtClean="0">
                    <a:latin typeface="Cambria" panose="02040503050406030204" pitchFamily="18" charset="0"/>
                  </a:rPr>
                  <a:t>t</a:t>
                </a:r>
                <a:r>
                  <a:rPr lang="el-GR" sz="2900" dirty="0" smtClean="0">
                    <a:latin typeface="Cambria" panose="02040503050406030204" pitchFamily="18" charset="0"/>
                  </a:rPr>
                  <a:t>) για μια μετοχή που σκοπεύει να κρατήσει μια</a:t>
                </a:r>
                <a:endParaRPr lang="en-US" sz="2900" dirty="0" smtClean="0">
                  <a:latin typeface="Cambria" panose="02040503050406030204" pitchFamily="18" charset="0"/>
                </a:endParaRPr>
              </a:p>
              <a:p>
                <a:pPr marL="0" indent="0">
                  <a:buNone/>
                </a:pPr>
                <a:r>
                  <a:rPr lang="el-GR" sz="2900" dirty="0" smtClean="0">
                    <a:latin typeface="Cambria" panose="02040503050406030204" pitchFamily="18" charset="0"/>
                  </a:rPr>
                  <a:t>περίοδο </a:t>
                </a:r>
                <a:r>
                  <a:rPr lang="el-GR" sz="2900" dirty="0">
                    <a:latin typeface="Cambria" panose="02040503050406030204" pitchFamily="18" charset="0"/>
                  </a:rPr>
                  <a:t>(έως το </a:t>
                </a:r>
                <a:r>
                  <a:rPr lang="en-US" sz="2900" dirty="0">
                    <a:latin typeface="Cambria" panose="02040503050406030204" pitchFamily="18" charset="0"/>
                  </a:rPr>
                  <a:t>t</a:t>
                </a:r>
                <a:r>
                  <a:rPr lang="el-GR" sz="2900" dirty="0">
                    <a:latin typeface="Cambria" panose="02040503050406030204" pitchFamily="18" charset="0"/>
                  </a:rPr>
                  <a:t>+1) είναι:</a:t>
                </a:r>
              </a:p>
              <a:p>
                <a:endParaRPr lang="el-GR" sz="2900" dirty="0">
                  <a:latin typeface="Cambria" panose="02040503050406030204" pitchFamily="18" charset="0"/>
                </a:endParaRPr>
              </a:p>
              <a:p>
                <a:pPr marL="0" indent="0" algn="ctr">
                  <a:buNone/>
                </a:pPr>
                <a14:m>
                  <m:oMath xmlns:m="http://schemas.openxmlformats.org/officeDocument/2006/math">
                    <m:sSub>
                      <m:sSubPr>
                        <m:ctrlPr>
                          <a:rPr lang="el-GR" sz="2900" i="1">
                            <a:latin typeface="Cambria Math" panose="02040503050406030204" pitchFamily="18" charset="0"/>
                          </a:rPr>
                        </m:ctrlPr>
                      </m:sSubPr>
                      <m:e>
                        <m:r>
                          <a:rPr lang="el-GR" sz="2900" i="1">
                            <a:latin typeface="Cambria Math"/>
                          </a:rPr>
                          <m:t>𝑃</m:t>
                        </m:r>
                      </m:e>
                      <m:sub>
                        <m:r>
                          <a:rPr lang="el-GR" sz="2900" i="1">
                            <a:latin typeface="Cambria Math"/>
                          </a:rPr>
                          <m:t>𝑡</m:t>
                        </m:r>
                      </m:sub>
                    </m:sSub>
                    <m:r>
                      <a:rPr lang="el-GR" sz="2900" i="1">
                        <a:latin typeface="Cambria Math"/>
                      </a:rPr>
                      <m:t>=</m:t>
                    </m:r>
                    <m:f>
                      <m:fPr>
                        <m:ctrlPr>
                          <a:rPr lang="el-GR" sz="2900" i="1">
                            <a:latin typeface="Cambria Math" panose="02040503050406030204" pitchFamily="18" charset="0"/>
                          </a:rPr>
                        </m:ctrlPr>
                      </m:fPr>
                      <m:num>
                        <m:sSub>
                          <m:sSubPr>
                            <m:ctrlPr>
                              <a:rPr lang="el-GR" sz="2900" i="1">
                                <a:latin typeface="Cambria Math" panose="02040503050406030204" pitchFamily="18" charset="0"/>
                              </a:rPr>
                            </m:ctrlPr>
                          </m:sSubPr>
                          <m:e>
                            <m:r>
                              <a:rPr lang="el-GR" sz="2900" i="1">
                                <a:latin typeface="Cambria Math"/>
                              </a:rPr>
                              <m:t>𝐸</m:t>
                            </m:r>
                          </m:e>
                          <m:sub>
                            <m:r>
                              <a:rPr lang="el-GR" sz="2900" i="1">
                                <a:latin typeface="Cambria Math"/>
                              </a:rPr>
                              <m:t>𝑡</m:t>
                            </m:r>
                          </m:sub>
                        </m:sSub>
                        <m:d>
                          <m:dPr>
                            <m:ctrlPr>
                              <a:rPr lang="el-GR" sz="2900" i="1">
                                <a:latin typeface="Cambria Math" panose="02040503050406030204" pitchFamily="18" charset="0"/>
                              </a:rPr>
                            </m:ctrlPr>
                          </m:dPr>
                          <m:e>
                            <m:sSub>
                              <m:sSubPr>
                                <m:ctrlPr>
                                  <a:rPr lang="el-GR" sz="2900" i="1">
                                    <a:latin typeface="Cambria Math" panose="02040503050406030204" pitchFamily="18" charset="0"/>
                                  </a:rPr>
                                </m:ctrlPr>
                              </m:sSubPr>
                              <m:e>
                                <m:r>
                                  <a:rPr lang="en-US" sz="2900" i="1">
                                    <a:latin typeface="Cambria Math"/>
                                  </a:rPr>
                                  <m:t>𝐷</m:t>
                                </m:r>
                              </m:e>
                              <m:sub>
                                <m:r>
                                  <a:rPr lang="el-GR" sz="2900" i="1">
                                    <a:latin typeface="Cambria Math"/>
                                  </a:rPr>
                                  <m:t>𝑡</m:t>
                                </m:r>
                                <m:r>
                                  <a:rPr lang="el-GR" sz="2900" i="1">
                                    <a:latin typeface="Cambria Math"/>
                                  </a:rPr>
                                  <m:t>+1</m:t>
                                </m:r>
                              </m:sub>
                            </m:sSub>
                          </m:e>
                        </m:d>
                      </m:num>
                      <m:den>
                        <m:r>
                          <a:rPr lang="el-GR" sz="2900" i="1">
                            <a:latin typeface="Cambria Math"/>
                          </a:rPr>
                          <m:t>1+</m:t>
                        </m:r>
                        <m:r>
                          <a:rPr lang="el-GR" sz="2900" i="1">
                            <a:latin typeface="Cambria Math"/>
                          </a:rPr>
                          <m:t>𝑟</m:t>
                        </m:r>
                      </m:den>
                    </m:f>
                    <m:r>
                      <a:rPr lang="el-GR" sz="2900" i="1">
                        <a:latin typeface="Cambria Math"/>
                      </a:rPr>
                      <m:t>+ </m:t>
                    </m:r>
                    <m:f>
                      <m:fPr>
                        <m:ctrlPr>
                          <a:rPr lang="el-GR" sz="2900" i="1">
                            <a:latin typeface="Cambria Math" panose="02040503050406030204" pitchFamily="18" charset="0"/>
                          </a:rPr>
                        </m:ctrlPr>
                      </m:fPr>
                      <m:num>
                        <m:sSub>
                          <m:sSubPr>
                            <m:ctrlPr>
                              <a:rPr lang="el-GR" sz="2900" i="1">
                                <a:latin typeface="Cambria Math" panose="02040503050406030204" pitchFamily="18" charset="0"/>
                              </a:rPr>
                            </m:ctrlPr>
                          </m:sSubPr>
                          <m:e>
                            <m:r>
                              <a:rPr lang="el-GR" sz="2900" i="1">
                                <a:latin typeface="Cambria Math"/>
                              </a:rPr>
                              <m:t>𝐸</m:t>
                            </m:r>
                          </m:e>
                          <m:sub>
                            <m:r>
                              <a:rPr lang="el-GR" sz="2900" i="1">
                                <a:latin typeface="Cambria Math"/>
                              </a:rPr>
                              <m:t>𝑡</m:t>
                            </m:r>
                          </m:sub>
                        </m:sSub>
                        <m:d>
                          <m:dPr>
                            <m:ctrlPr>
                              <a:rPr lang="el-GR" sz="2900" i="1">
                                <a:latin typeface="Cambria Math" panose="02040503050406030204" pitchFamily="18" charset="0"/>
                              </a:rPr>
                            </m:ctrlPr>
                          </m:dPr>
                          <m:e>
                            <m:sSub>
                              <m:sSubPr>
                                <m:ctrlPr>
                                  <a:rPr lang="el-GR" sz="2900" i="1">
                                    <a:latin typeface="Cambria Math" panose="02040503050406030204" pitchFamily="18" charset="0"/>
                                  </a:rPr>
                                </m:ctrlPr>
                              </m:sSubPr>
                              <m:e>
                                <m:r>
                                  <a:rPr lang="el-GR" sz="2900" i="1">
                                    <a:latin typeface="Cambria Math"/>
                                  </a:rPr>
                                  <m:t>𝑃</m:t>
                                </m:r>
                              </m:e>
                              <m:sub>
                                <m:r>
                                  <a:rPr lang="el-GR" sz="2900" i="1">
                                    <a:latin typeface="Cambria Math"/>
                                  </a:rPr>
                                  <m:t>𝑡</m:t>
                                </m:r>
                                <m:r>
                                  <a:rPr lang="el-GR" sz="2900" i="1">
                                    <a:latin typeface="Cambria Math"/>
                                  </a:rPr>
                                  <m:t>+1</m:t>
                                </m:r>
                              </m:sub>
                            </m:sSub>
                          </m:e>
                        </m:d>
                      </m:num>
                      <m:den>
                        <m:r>
                          <a:rPr lang="el-GR" sz="2900" i="1">
                            <a:latin typeface="Cambria Math"/>
                          </a:rPr>
                          <m:t>1+</m:t>
                        </m:r>
                        <m:r>
                          <a:rPr lang="el-GR" sz="2900" i="1">
                            <a:latin typeface="Cambria Math"/>
                          </a:rPr>
                          <m:t>𝑟</m:t>
                        </m:r>
                      </m:den>
                    </m:f>
                  </m:oMath>
                </a14:m>
                <a:r>
                  <a:rPr lang="el-GR" sz="2900" dirty="0">
                    <a:latin typeface="Cambria" panose="02040503050406030204" pitchFamily="18" charset="0"/>
                  </a:rPr>
                  <a:t>			(1</a:t>
                </a:r>
                <a:r>
                  <a:rPr lang="el-GR" sz="2900" dirty="0" smtClean="0">
                    <a:latin typeface="Cambria" panose="02040503050406030204" pitchFamily="18" charset="0"/>
                  </a:rPr>
                  <a:t>)</a:t>
                </a:r>
                <a:endParaRPr lang="en-US" sz="2900" dirty="0" smtClean="0">
                  <a:latin typeface="Cambria" panose="02040503050406030204" pitchFamily="18" charset="0"/>
                </a:endParaRPr>
              </a:p>
              <a:p>
                <a:pPr marL="0" indent="0">
                  <a:buNone/>
                </a:pPr>
                <a:endParaRPr lang="el-GR" sz="2900" dirty="0">
                  <a:latin typeface="Cambria" panose="02040503050406030204" pitchFamily="18" charset="0"/>
                </a:endParaRPr>
              </a:p>
              <a:p>
                <a:pPr marL="0" indent="0">
                  <a:buNone/>
                </a:pPr>
                <a:r>
                  <a:rPr lang="el-GR" sz="2900" dirty="0">
                    <a:latin typeface="Cambria" panose="02040503050406030204" pitchFamily="18" charset="0"/>
                  </a:rPr>
                  <a:t>Όπου </a:t>
                </a:r>
                <a14:m>
                  <m:oMath xmlns:m="http://schemas.openxmlformats.org/officeDocument/2006/math">
                    <m:sSub>
                      <m:sSubPr>
                        <m:ctrlPr>
                          <a:rPr lang="el-GR" sz="2900" i="1">
                            <a:latin typeface="Cambria Math" panose="02040503050406030204" pitchFamily="18" charset="0"/>
                          </a:rPr>
                        </m:ctrlPr>
                      </m:sSubPr>
                      <m:e>
                        <m:r>
                          <a:rPr lang="el-GR" sz="2900" i="1">
                            <a:latin typeface="Cambria Math"/>
                          </a:rPr>
                          <m:t>𝐸</m:t>
                        </m:r>
                      </m:e>
                      <m:sub>
                        <m:r>
                          <a:rPr lang="el-GR" sz="2900" i="1">
                            <a:latin typeface="Cambria Math"/>
                          </a:rPr>
                          <m:t>𝑡</m:t>
                        </m:r>
                      </m:sub>
                    </m:sSub>
                    <m:r>
                      <a:rPr lang="el-GR" sz="2900" i="1">
                        <a:latin typeface="Cambria Math"/>
                      </a:rPr>
                      <m:t>(</m:t>
                    </m:r>
                    <m:r>
                      <a:rPr lang="el-GR" sz="2900" i="1">
                        <a:latin typeface="Cambria Math"/>
                      </a:rPr>
                      <m:t>𝑥</m:t>
                    </m:r>
                    <m:r>
                      <a:rPr lang="el-GR" sz="2900" i="1">
                        <a:latin typeface="Cambria Math"/>
                      </a:rPr>
                      <m:t>)</m:t>
                    </m:r>
                  </m:oMath>
                </a14:m>
                <a:r>
                  <a:rPr lang="el-GR" sz="2900" dirty="0">
                    <a:latin typeface="Cambria" panose="02040503050406030204" pitchFamily="18" charset="0"/>
                  </a:rPr>
                  <a:t> είναι η αναμενόμενη τιμή της </a:t>
                </a:r>
                <a:r>
                  <a:rPr lang="en-US" sz="2900" i="1" dirty="0">
                    <a:latin typeface="Cambria" panose="02040503050406030204" pitchFamily="18" charset="0"/>
                  </a:rPr>
                  <a:t>x</a:t>
                </a:r>
                <a:r>
                  <a:rPr lang="en-US" sz="2900" dirty="0">
                    <a:latin typeface="Cambria" panose="02040503050406030204" pitchFamily="18" charset="0"/>
                  </a:rPr>
                  <a:t> </a:t>
                </a:r>
                <a:r>
                  <a:rPr lang="el-GR" sz="2900" dirty="0">
                    <a:latin typeface="Cambria" panose="02040503050406030204" pitchFamily="18" charset="0"/>
                  </a:rPr>
                  <a:t>με βάση την διαθέσιμη </a:t>
                </a:r>
                <a:r>
                  <a:rPr lang="el-GR" sz="2900" dirty="0" smtClean="0">
                    <a:latin typeface="Cambria" panose="02040503050406030204" pitchFamily="18" charset="0"/>
                  </a:rPr>
                  <a:t>πληροφόρηση</a:t>
                </a:r>
                <a:endParaRPr lang="en-US" sz="2900" dirty="0" smtClean="0">
                  <a:latin typeface="Cambria" panose="02040503050406030204" pitchFamily="18" charset="0"/>
                </a:endParaRPr>
              </a:p>
              <a:p>
                <a:pPr marL="0" indent="0">
                  <a:buNone/>
                </a:pPr>
                <a:r>
                  <a:rPr lang="el-GR" sz="2900" dirty="0" smtClean="0">
                    <a:latin typeface="Cambria" panose="02040503050406030204" pitchFamily="18" charset="0"/>
                  </a:rPr>
                  <a:t>στο </a:t>
                </a:r>
                <a:r>
                  <a:rPr lang="el-GR" sz="2900" dirty="0">
                    <a:latin typeface="Cambria" panose="02040503050406030204" pitchFamily="18" charset="0"/>
                  </a:rPr>
                  <a:t>χρόνο </a:t>
                </a:r>
                <a:r>
                  <a:rPr lang="en-US" sz="2900" i="1" dirty="0">
                    <a:latin typeface="Cambria" panose="02040503050406030204" pitchFamily="18" charset="0"/>
                  </a:rPr>
                  <a:t>t</a:t>
                </a:r>
                <a:r>
                  <a:rPr lang="el-GR" sz="2900" i="1" dirty="0">
                    <a:latin typeface="Cambria" panose="02040503050406030204" pitchFamily="18" charset="0"/>
                  </a:rPr>
                  <a:t> (δεσμευμένος μέσος της </a:t>
                </a:r>
                <a:r>
                  <a:rPr lang="en-US" sz="2900" i="1" dirty="0">
                    <a:latin typeface="Cambria" panose="02040503050406030204" pitchFamily="18" charset="0"/>
                  </a:rPr>
                  <a:t>x </a:t>
                </a:r>
                <a:r>
                  <a:rPr lang="el-GR" sz="2900" i="1" dirty="0">
                    <a:latin typeface="Cambria" panose="02040503050406030204" pitchFamily="18" charset="0"/>
                  </a:rPr>
                  <a:t>– </a:t>
                </a:r>
                <a:r>
                  <a:rPr lang="en-US" sz="2900" i="1" dirty="0">
                    <a:latin typeface="Cambria" panose="02040503050406030204" pitchFamily="18" charset="0"/>
                  </a:rPr>
                  <a:t>conditional mean</a:t>
                </a:r>
                <a:r>
                  <a:rPr lang="el-GR" sz="2900" i="1" dirty="0">
                    <a:latin typeface="Cambria" panose="02040503050406030204" pitchFamily="18" charset="0"/>
                  </a:rPr>
                  <a:t>)</a:t>
                </a:r>
                <a:r>
                  <a:rPr lang="el-GR" sz="2900" dirty="0">
                    <a:latin typeface="Cambria" panose="02040503050406030204" pitchFamily="18" charset="0"/>
                  </a:rPr>
                  <a:t>. </a:t>
                </a:r>
              </a:p>
              <a:p>
                <a:pPr marL="0" indent="0">
                  <a:buNone/>
                </a:pPr>
                <a:endParaRPr lang="el-GR" sz="2900" dirty="0" smtClean="0">
                  <a:latin typeface="Cambria" panose="02040503050406030204" pitchFamily="18" charset="0"/>
                </a:endParaRPr>
              </a:p>
              <a:p>
                <a:pPr marL="0" indent="0">
                  <a:buNone/>
                </a:pPr>
                <a:r>
                  <a:rPr lang="el-GR" sz="2900" dirty="0" smtClean="0">
                    <a:latin typeface="Cambria" panose="02040503050406030204" pitchFamily="18" charset="0"/>
                  </a:rPr>
                  <a:t>Σύμφωνα </a:t>
                </a:r>
                <a:r>
                  <a:rPr lang="el-GR" sz="2900" dirty="0">
                    <a:latin typeface="Cambria" panose="02040503050406030204" pitchFamily="18" charset="0"/>
                  </a:rPr>
                  <a:t>με την (1): </a:t>
                </a:r>
                <a14:m>
                  <m:oMath xmlns:m="http://schemas.openxmlformats.org/officeDocument/2006/math">
                    <m:sSub>
                      <m:sSubPr>
                        <m:ctrlPr>
                          <a:rPr lang="el-GR" sz="2900" i="1">
                            <a:latin typeface="Cambria Math" panose="02040503050406030204" pitchFamily="18" charset="0"/>
                          </a:rPr>
                        </m:ctrlPr>
                      </m:sSubPr>
                      <m:e>
                        <m:r>
                          <a:rPr lang="el-GR" sz="2900" i="1">
                            <a:latin typeface="Cambria Math"/>
                          </a:rPr>
                          <m:t>𝑃</m:t>
                        </m:r>
                      </m:e>
                      <m:sub>
                        <m:r>
                          <a:rPr lang="el-GR" sz="2900" i="1">
                            <a:latin typeface="Cambria Math"/>
                          </a:rPr>
                          <m:t>𝑡</m:t>
                        </m:r>
                        <m:r>
                          <a:rPr lang="el-GR" sz="2900" i="1">
                            <a:latin typeface="Cambria Math"/>
                          </a:rPr>
                          <m:t> </m:t>
                        </m:r>
                      </m:sub>
                    </m:sSub>
                    <m:r>
                      <a:rPr lang="el-GR" sz="2900" i="1">
                        <a:latin typeface="Cambria Math"/>
                      </a:rPr>
                      <m:t>↑</m:t>
                    </m:r>
                  </m:oMath>
                </a14:m>
                <a:r>
                  <a:rPr lang="el-GR" sz="2900" dirty="0">
                    <a:latin typeface="Cambria" panose="02040503050406030204" pitchFamily="18" charset="0"/>
                  </a:rPr>
                  <a:t> όταν  </a:t>
                </a:r>
                <a14:m>
                  <m:oMath xmlns:m="http://schemas.openxmlformats.org/officeDocument/2006/math">
                    <m:sSub>
                      <m:sSubPr>
                        <m:ctrlPr>
                          <a:rPr lang="el-GR" sz="2900" i="1">
                            <a:latin typeface="Cambria Math" panose="02040503050406030204" pitchFamily="18" charset="0"/>
                          </a:rPr>
                        </m:ctrlPr>
                      </m:sSubPr>
                      <m:e>
                        <m:r>
                          <a:rPr lang="el-GR" sz="2900" i="1">
                            <a:latin typeface="Cambria Math"/>
                          </a:rPr>
                          <m:t>𝐸</m:t>
                        </m:r>
                      </m:e>
                      <m:sub>
                        <m:r>
                          <a:rPr lang="el-GR" sz="2900" i="1">
                            <a:latin typeface="Cambria Math"/>
                          </a:rPr>
                          <m:t>𝑡</m:t>
                        </m:r>
                      </m:sub>
                    </m:sSub>
                    <m:d>
                      <m:dPr>
                        <m:ctrlPr>
                          <a:rPr lang="el-GR" sz="2900" i="1">
                            <a:latin typeface="Cambria Math" panose="02040503050406030204" pitchFamily="18" charset="0"/>
                          </a:rPr>
                        </m:ctrlPr>
                      </m:dPr>
                      <m:e>
                        <m:sSub>
                          <m:sSubPr>
                            <m:ctrlPr>
                              <a:rPr lang="el-GR" sz="2900" i="1">
                                <a:latin typeface="Cambria Math" panose="02040503050406030204" pitchFamily="18" charset="0"/>
                              </a:rPr>
                            </m:ctrlPr>
                          </m:sSubPr>
                          <m:e>
                            <m:r>
                              <a:rPr lang="en-US" sz="2900" i="1">
                                <a:latin typeface="Cambria Math"/>
                              </a:rPr>
                              <m:t>𝑃</m:t>
                            </m:r>
                          </m:e>
                          <m:sub>
                            <m:r>
                              <a:rPr lang="en-US" sz="2900" i="1">
                                <a:latin typeface="Cambria Math"/>
                              </a:rPr>
                              <m:t>𝑡</m:t>
                            </m:r>
                            <m:r>
                              <a:rPr lang="el-GR" sz="2900" i="1">
                                <a:latin typeface="Cambria Math"/>
                              </a:rPr>
                              <m:t>+1</m:t>
                            </m:r>
                          </m:sub>
                        </m:sSub>
                      </m:e>
                    </m:d>
                    <m:r>
                      <a:rPr lang="el-GR" sz="2900" i="1">
                        <a:latin typeface="Cambria Math"/>
                      </a:rPr>
                      <m:t>↑</m:t>
                    </m:r>
                  </m:oMath>
                </a14:m>
                <a:r>
                  <a:rPr lang="el-GR" sz="2900" dirty="0">
                    <a:latin typeface="Cambria" panose="02040503050406030204" pitchFamily="18" charset="0"/>
                  </a:rPr>
                  <a:t> ή/και  </a:t>
                </a:r>
                <a14:m>
                  <m:oMath xmlns:m="http://schemas.openxmlformats.org/officeDocument/2006/math">
                    <m:sSub>
                      <m:sSubPr>
                        <m:ctrlPr>
                          <a:rPr lang="el-GR" sz="2900" i="1">
                            <a:latin typeface="Cambria Math" panose="02040503050406030204" pitchFamily="18" charset="0"/>
                          </a:rPr>
                        </m:ctrlPr>
                      </m:sSubPr>
                      <m:e>
                        <m:r>
                          <a:rPr lang="el-GR" sz="2900" i="1">
                            <a:latin typeface="Cambria Math"/>
                          </a:rPr>
                          <m:t>𝐸</m:t>
                        </m:r>
                      </m:e>
                      <m:sub>
                        <m:r>
                          <a:rPr lang="el-GR" sz="2900" i="1">
                            <a:latin typeface="Cambria Math"/>
                          </a:rPr>
                          <m:t>𝑡</m:t>
                        </m:r>
                      </m:sub>
                    </m:sSub>
                    <m:d>
                      <m:dPr>
                        <m:ctrlPr>
                          <a:rPr lang="el-GR" sz="2900" i="1">
                            <a:latin typeface="Cambria Math" panose="02040503050406030204" pitchFamily="18" charset="0"/>
                          </a:rPr>
                        </m:ctrlPr>
                      </m:dPr>
                      <m:e>
                        <m:sSub>
                          <m:sSubPr>
                            <m:ctrlPr>
                              <a:rPr lang="el-GR" sz="2900" i="1">
                                <a:latin typeface="Cambria Math" panose="02040503050406030204" pitchFamily="18" charset="0"/>
                              </a:rPr>
                            </m:ctrlPr>
                          </m:sSubPr>
                          <m:e>
                            <m:r>
                              <a:rPr lang="en-US" sz="2900" i="1">
                                <a:latin typeface="Cambria Math"/>
                              </a:rPr>
                              <m:t>𝐷</m:t>
                            </m:r>
                          </m:e>
                          <m:sub>
                            <m:r>
                              <a:rPr lang="en-US" sz="2900" i="1">
                                <a:latin typeface="Cambria Math"/>
                              </a:rPr>
                              <m:t>𝑡</m:t>
                            </m:r>
                            <m:r>
                              <a:rPr lang="el-GR" sz="2900" i="1">
                                <a:latin typeface="Cambria Math"/>
                              </a:rPr>
                              <m:t>+1</m:t>
                            </m:r>
                          </m:sub>
                        </m:sSub>
                      </m:e>
                    </m:d>
                    <m:r>
                      <a:rPr lang="el-GR" sz="2900" i="1">
                        <a:latin typeface="Cambria Math"/>
                      </a:rPr>
                      <m:t>↑</m:t>
                    </m:r>
                  </m:oMath>
                </a14:m>
                <a:endParaRPr lang="el-GR" sz="2900" dirty="0" smtClean="0">
                  <a:latin typeface="Cambria" panose="02040503050406030204" pitchFamily="18" charset="0"/>
                </a:endParaRPr>
              </a:p>
              <a:p>
                <a:pPr marL="0" indent="0">
                  <a:buNone/>
                </a:pPr>
                <a:endParaRPr lang="el-GR" sz="2900" dirty="0">
                  <a:latin typeface="Cambria" panose="02040503050406030204" pitchFamily="18" charset="0"/>
                </a:endParaRPr>
              </a:p>
              <a:p>
                <a:pPr lvl="0"/>
                <a:r>
                  <a:rPr lang="el-GR" sz="2900" dirty="0">
                    <a:latin typeface="Cambria" panose="02040503050406030204" pitchFamily="18" charset="0"/>
                  </a:rPr>
                  <a:t>Ο όρος </a:t>
                </a:r>
                <a14:m>
                  <m:oMath xmlns:m="http://schemas.openxmlformats.org/officeDocument/2006/math">
                    <m:f>
                      <m:fPr>
                        <m:ctrlPr>
                          <a:rPr lang="el-GR" sz="2900" i="1">
                            <a:latin typeface="Cambria Math" panose="02040503050406030204" pitchFamily="18" charset="0"/>
                          </a:rPr>
                        </m:ctrlPr>
                      </m:fPr>
                      <m:num>
                        <m:r>
                          <a:rPr lang="el-GR" sz="2900" i="1">
                            <a:latin typeface="Cambria Math"/>
                          </a:rPr>
                          <m:t>1</m:t>
                        </m:r>
                      </m:num>
                      <m:den>
                        <m:r>
                          <a:rPr lang="el-GR" sz="2900" i="1">
                            <a:latin typeface="Cambria Math"/>
                          </a:rPr>
                          <m:t>1+</m:t>
                        </m:r>
                        <m:r>
                          <a:rPr lang="el-GR" sz="2900" i="1">
                            <a:latin typeface="Cambria Math"/>
                          </a:rPr>
                          <m:t>𝑟</m:t>
                        </m:r>
                      </m:den>
                    </m:f>
                  </m:oMath>
                </a14:m>
                <a:r>
                  <a:rPr lang="el-GR" sz="2900" dirty="0">
                    <a:latin typeface="Cambria" panose="02040503050406030204" pitchFamily="18" charset="0"/>
                  </a:rPr>
                  <a:t> καλείται συντελεστής προεξόφλησης. Ο ρόλος του έγκειται στο να μεταφράζει μελλοντικά έσοδα σε σημερινές αξίες</a:t>
                </a:r>
                <a:r>
                  <a:rPr lang="el-GR" sz="2900" dirty="0" smtClean="0">
                    <a:latin typeface="Cambria" panose="02040503050406030204" pitchFamily="18" charset="0"/>
                  </a:rPr>
                  <a:t>.</a:t>
                </a:r>
              </a:p>
              <a:p>
                <a:pPr lvl="0"/>
                <a:endParaRPr lang="el-GR" sz="2900" dirty="0">
                  <a:latin typeface="Cambria" panose="02040503050406030204" pitchFamily="18" charset="0"/>
                </a:endParaRPr>
              </a:p>
              <a:p>
                <a:pPr lvl="0"/>
                <a:r>
                  <a:rPr lang="el-GR" sz="2900" dirty="0">
                    <a:latin typeface="Cambria" panose="02040503050406030204" pitchFamily="18" charset="0"/>
                  </a:rPr>
                  <a:t>Σύμφωνα με την  (1), η τιμή την οποία ένας επενδυτής είναι διατεθειμένος </a:t>
                </a:r>
                <a:r>
                  <a:rPr lang="el-GR" sz="2900" dirty="0" smtClean="0">
                    <a:latin typeface="Cambria" panose="02040503050406030204" pitchFamily="18" charset="0"/>
                  </a:rPr>
                  <a:t>να</a:t>
                </a:r>
                <a:endParaRPr lang="en-US" sz="2900" dirty="0" smtClean="0">
                  <a:latin typeface="Cambria" panose="02040503050406030204" pitchFamily="18" charset="0"/>
                </a:endParaRPr>
              </a:p>
              <a:p>
                <a:pPr marL="0" lvl="0" indent="0">
                  <a:buNone/>
                </a:pPr>
                <a:r>
                  <a:rPr lang="el-GR" sz="2900" dirty="0" smtClean="0">
                    <a:latin typeface="Cambria" panose="02040503050406030204" pitchFamily="18" charset="0"/>
                  </a:rPr>
                  <a:t>πληρώσει </a:t>
                </a:r>
                <a:r>
                  <a:rPr lang="el-GR" sz="2900" dirty="0">
                    <a:latin typeface="Cambria" panose="02040503050406030204" pitchFamily="18" charset="0"/>
                  </a:rPr>
                  <a:t>σήμερα για μια μετοχή ισούται με το άθροισμα του αναμενόμενου </a:t>
                </a:r>
                <a:endParaRPr lang="en-US" sz="2900" dirty="0" smtClean="0">
                  <a:latin typeface="Cambria" panose="02040503050406030204" pitchFamily="18" charset="0"/>
                </a:endParaRPr>
              </a:p>
              <a:p>
                <a:pPr marL="0" lvl="0" indent="0">
                  <a:buNone/>
                </a:pPr>
                <a:r>
                  <a:rPr lang="el-GR" sz="2900" dirty="0" smtClean="0">
                    <a:latin typeface="Cambria" panose="02040503050406030204" pitchFamily="18" charset="0"/>
                  </a:rPr>
                  <a:t>μερίσματος </a:t>
                </a:r>
                <a:r>
                  <a:rPr lang="el-GR" sz="2900" dirty="0">
                    <a:latin typeface="Cambria" panose="02040503050406030204" pitchFamily="18" charset="0"/>
                  </a:rPr>
                  <a:t>και της αναμενόμενης τιμής πώλησης, μεταφρασμένα σε σημερινές </a:t>
                </a:r>
                <a:endParaRPr lang="en-US" sz="2900" dirty="0" smtClean="0">
                  <a:latin typeface="Cambria" panose="02040503050406030204" pitchFamily="18" charset="0"/>
                </a:endParaRPr>
              </a:p>
              <a:p>
                <a:pPr marL="0" lvl="0" indent="0">
                  <a:buNone/>
                </a:pPr>
                <a:r>
                  <a:rPr lang="el-GR" sz="2900" dirty="0" smtClean="0">
                    <a:latin typeface="Cambria" panose="02040503050406030204" pitchFamily="18" charset="0"/>
                  </a:rPr>
                  <a:t>τιμές </a:t>
                </a:r>
                <a:r>
                  <a:rPr lang="el-GR" sz="2900" dirty="0">
                    <a:latin typeface="Cambria" panose="02040503050406030204" pitchFamily="18" charset="0"/>
                  </a:rPr>
                  <a:t>με ένα σταθερό συντελεστή προεξόφλησης.</a:t>
                </a:r>
              </a:p>
              <a:p>
                <a:endParaRPr lang="el-GR" sz="2900" dirty="0"/>
              </a:p>
              <a:p>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15367"/>
                <a:ext cx="8023609" cy="5409977"/>
              </a:xfrm>
              <a:blipFill>
                <a:blip r:embed="rId2"/>
                <a:stretch>
                  <a:fillRect l="-380" t="-1353"/>
                </a:stretch>
              </a:blipFill>
            </p:spPr>
            <p:txBody>
              <a:bodyPr/>
              <a:lstStyle/>
              <a:p>
                <a:r>
                  <a:rPr lang="el-GR">
                    <a:noFill/>
                  </a:rPr>
                  <a:t> </a:t>
                </a:r>
              </a:p>
            </p:txBody>
          </p:sp>
        </mc:Fallback>
      </mc:AlternateContent>
      <p:sp>
        <p:nvSpPr>
          <p:cNvPr id="4" name="Title 1"/>
          <p:cNvSpPr>
            <a:spLocks noGrp="1"/>
          </p:cNvSpPr>
          <p:nvPr>
            <p:ph type="title"/>
          </p:nvPr>
        </p:nvSpPr>
        <p:spPr>
          <a:xfrm>
            <a:off x="457200" y="327552"/>
            <a:ext cx="6779623" cy="627042"/>
          </a:xfrm>
        </p:spPr>
        <p:txBody>
          <a:bodyPr anchor="ctr"/>
          <a:lstStyle/>
          <a:p>
            <a:r>
              <a:rPr lang="el-GR" altLang="en-US" sz="3500" dirty="0" smtClean="0"/>
              <a:t>Αποτίμηση μετοχών</a:t>
            </a:r>
            <a:endParaRPr lang="en-IN" sz="1000" dirty="0"/>
          </a:p>
        </p:txBody>
      </p:sp>
    </p:spTree>
    <p:extLst>
      <p:ext uri="{BB962C8B-B14F-4D97-AF65-F5344CB8AC3E}">
        <p14:creationId xmlns:p14="http://schemas.microsoft.com/office/powerpoint/2010/main" val="4076479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49DD85-CD3A-4267-BB32-E314F9C2B370}" type="slidenum">
              <a:rPr lang="en-US" smtClean="0"/>
              <a:t>83</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44" y="1024931"/>
                <a:ext cx="8219256" cy="5325627"/>
              </a:xfrm>
            </p:spPr>
            <p:txBody>
              <a:bodyPr>
                <a:noAutofit/>
              </a:bodyPr>
              <a:lstStyle/>
              <a:p>
                <a:pPr marL="0" indent="0">
                  <a:buNone/>
                </a:pPr>
                <a:r>
                  <a:rPr lang="el-GR" sz="2000" b="1" dirty="0" smtClean="0">
                    <a:latin typeface="Cambria" panose="02040503050406030204" pitchFamily="18" charset="0"/>
                  </a:rPr>
                  <a:t>Επενδυτικός ορίζοντας  = 2 περίοδοι (έτη)</a:t>
                </a:r>
                <a:endParaRPr lang="el-GR" sz="2000" dirty="0">
                  <a:latin typeface="Cambria" panose="02040503050406030204" pitchFamily="18" charset="0"/>
                </a:endParaRPr>
              </a:p>
              <a:p>
                <a:pPr marL="0" indent="0">
                  <a:buNone/>
                </a:pPr>
                <a:r>
                  <a:rPr lang="el-GR" sz="1800" dirty="0">
                    <a:latin typeface="Cambria" panose="02040503050406030204" pitchFamily="18" charset="0"/>
                  </a:rPr>
                  <a:t>Από την </a:t>
                </a:r>
                <a14:m>
                  <m:oMath xmlns:m="http://schemas.openxmlformats.org/officeDocument/2006/math">
                    <m:d>
                      <m:dPr>
                        <m:ctrlPr>
                          <a:rPr lang="el-GR" sz="1800" i="1">
                            <a:latin typeface="Cambria Math" panose="02040503050406030204" pitchFamily="18" charset="0"/>
                          </a:rPr>
                        </m:ctrlPr>
                      </m:dPr>
                      <m:e>
                        <m:r>
                          <a:rPr lang="el-GR" sz="1800" i="1">
                            <a:latin typeface="Cambria Math"/>
                          </a:rPr>
                          <m:t>1</m:t>
                        </m:r>
                      </m:e>
                    </m:d>
                    <m:r>
                      <a:rPr lang="el-GR" sz="1800" b="0" i="1" smtClean="0">
                        <a:latin typeface="Cambria Math"/>
                      </a:rPr>
                      <m:t>,</m:t>
                    </m:r>
                    <m:r>
                      <a:rPr lang="el-GR" sz="1800" i="1">
                        <a:latin typeface="Cambria Math"/>
                      </a:rPr>
                      <m:t> </m:t>
                    </m:r>
                    <m:sSub>
                      <m:sSubPr>
                        <m:ctrlPr>
                          <a:rPr lang="el-GR" sz="1800" i="1">
                            <a:latin typeface="Cambria Math" panose="02040503050406030204" pitchFamily="18" charset="0"/>
                          </a:rPr>
                        </m:ctrlPr>
                      </m:sSubPr>
                      <m:e>
                        <m:r>
                          <a:rPr lang="el-GR" sz="1800" b="0" i="1" smtClean="0">
                            <a:latin typeface="Cambria Math"/>
                          </a:rPr>
                          <m:t> </m:t>
                        </m:r>
                        <m:r>
                          <a:rPr lang="el-GR" sz="1800" i="1">
                            <a:latin typeface="Cambria Math"/>
                          </a:rPr>
                          <m:t>𝑃</m:t>
                        </m:r>
                      </m:e>
                      <m:sub>
                        <m:r>
                          <a:rPr lang="el-GR" sz="1800" i="1">
                            <a:latin typeface="Cambria Math"/>
                          </a:rPr>
                          <m:t>𝑡</m:t>
                        </m:r>
                      </m:sub>
                    </m:sSub>
                    <m:r>
                      <a:rPr lang="el-GR" sz="1800" i="1">
                        <a:latin typeface="Cambria Math"/>
                      </a:rPr>
                      <m:t>=</m:t>
                    </m:r>
                    <m:f>
                      <m:fPr>
                        <m:ctrlPr>
                          <a:rPr lang="el-GR" sz="1800" i="1">
                            <a:latin typeface="Cambria Math" panose="02040503050406030204" pitchFamily="18" charset="0"/>
                          </a:rPr>
                        </m:ctrlPr>
                      </m:fPr>
                      <m:num>
                        <m:sSub>
                          <m:sSubPr>
                            <m:ctrlPr>
                              <a:rPr lang="el-GR" sz="1800" i="1">
                                <a:latin typeface="Cambria Math" panose="02040503050406030204" pitchFamily="18" charset="0"/>
                              </a:rPr>
                            </m:ctrlPr>
                          </m:sSubPr>
                          <m:e>
                            <m:r>
                              <a:rPr lang="el-GR" sz="1800" i="1">
                                <a:latin typeface="Cambria Math"/>
                              </a:rPr>
                              <m:t>𝐸</m:t>
                            </m:r>
                          </m:e>
                          <m:sub>
                            <m:r>
                              <a:rPr lang="el-GR" sz="1800" i="1">
                                <a:latin typeface="Cambria Math"/>
                              </a:rPr>
                              <m:t>𝑡</m:t>
                            </m:r>
                          </m:sub>
                        </m:sSub>
                        <m:d>
                          <m:dPr>
                            <m:ctrlPr>
                              <a:rPr lang="el-GR" sz="1800" i="1">
                                <a:latin typeface="Cambria Math" panose="02040503050406030204" pitchFamily="18" charset="0"/>
                              </a:rPr>
                            </m:ctrlPr>
                          </m:dPr>
                          <m:e>
                            <m:sSub>
                              <m:sSubPr>
                                <m:ctrlPr>
                                  <a:rPr lang="el-GR" sz="1800" i="1">
                                    <a:latin typeface="Cambria Math" panose="02040503050406030204" pitchFamily="18" charset="0"/>
                                  </a:rPr>
                                </m:ctrlPr>
                              </m:sSubPr>
                              <m:e>
                                <m:r>
                                  <a:rPr lang="en-US" sz="1800" i="1">
                                    <a:latin typeface="Cambria Math"/>
                                  </a:rPr>
                                  <m:t>𝐷</m:t>
                                </m:r>
                              </m:e>
                              <m:sub>
                                <m:r>
                                  <a:rPr lang="el-GR" sz="1800" i="1">
                                    <a:latin typeface="Cambria Math"/>
                                  </a:rPr>
                                  <m:t>𝑡</m:t>
                                </m:r>
                                <m:r>
                                  <a:rPr lang="el-GR" sz="1800" i="1">
                                    <a:latin typeface="Cambria Math"/>
                                  </a:rPr>
                                  <m:t>+1</m:t>
                                </m:r>
                              </m:sub>
                            </m:sSub>
                          </m:e>
                        </m:d>
                      </m:num>
                      <m:den>
                        <m:r>
                          <a:rPr lang="el-GR" sz="1800" i="1">
                            <a:latin typeface="Cambria Math"/>
                          </a:rPr>
                          <m:t>1+</m:t>
                        </m:r>
                        <m:r>
                          <a:rPr lang="el-GR" sz="1800" i="1">
                            <a:latin typeface="Cambria Math"/>
                          </a:rPr>
                          <m:t>𝑟</m:t>
                        </m:r>
                      </m:den>
                    </m:f>
                    <m:r>
                      <a:rPr lang="el-GR" sz="1800" i="1">
                        <a:latin typeface="Cambria Math"/>
                      </a:rPr>
                      <m:t>+ </m:t>
                    </m:r>
                    <m:f>
                      <m:fPr>
                        <m:ctrlPr>
                          <a:rPr lang="el-GR" sz="1800" i="1">
                            <a:latin typeface="Cambria Math" panose="02040503050406030204" pitchFamily="18" charset="0"/>
                          </a:rPr>
                        </m:ctrlPr>
                      </m:fPr>
                      <m:num>
                        <m:sSub>
                          <m:sSubPr>
                            <m:ctrlPr>
                              <a:rPr lang="el-GR" sz="1800" i="1">
                                <a:latin typeface="Cambria Math" panose="02040503050406030204" pitchFamily="18" charset="0"/>
                              </a:rPr>
                            </m:ctrlPr>
                          </m:sSubPr>
                          <m:e>
                            <m:r>
                              <a:rPr lang="el-GR" sz="1800" i="1">
                                <a:latin typeface="Cambria Math"/>
                              </a:rPr>
                              <m:t>𝐸</m:t>
                            </m:r>
                          </m:e>
                          <m:sub>
                            <m:r>
                              <a:rPr lang="el-GR" sz="1800" i="1">
                                <a:latin typeface="Cambria Math"/>
                              </a:rPr>
                              <m:t>𝑡</m:t>
                            </m:r>
                          </m:sub>
                        </m:sSub>
                        <m:d>
                          <m:dPr>
                            <m:ctrlPr>
                              <a:rPr lang="el-GR" sz="1800" i="1">
                                <a:latin typeface="Cambria Math" panose="02040503050406030204" pitchFamily="18" charset="0"/>
                              </a:rPr>
                            </m:ctrlPr>
                          </m:dPr>
                          <m:e>
                            <m:sSub>
                              <m:sSubPr>
                                <m:ctrlPr>
                                  <a:rPr lang="el-GR" sz="1800" i="1">
                                    <a:latin typeface="Cambria Math" panose="02040503050406030204" pitchFamily="18" charset="0"/>
                                  </a:rPr>
                                </m:ctrlPr>
                              </m:sSubPr>
                              <m:e>
                                <m:r>
                                  <a:rPr lang="el-GR" sz="1800" i="1">
                                    <a:latin typeface="Cambria Math"/>
                                  </a:rPr>
                                  <m:t>𝑃</m:t>
                                </m:r>
                              </m:e>
                              <m:sub>
                                <m:r>
                                  <a:rPr lang="el-GR" sz="1800" i="1">
                                    <a:latin typeface="Cambria Math"/>
                                  </a:rPr>
                                  <m:t>𝑡</m:t>
                                </m:r>
                                <m:r>
                                  <a:rPr lang="el-GR" sz="1800" i="1">
                                    <a:latin typeface="Cambria Math"/>
                                  </a:rPr>
                                  <m:t>+1</m:t>
                                </m:r>
                              </m:sub>
                            </m:sSub>
                          </m:e>
                        </m:d>
                      </m:num>
                      <m:den>
                        <m:r>
                          <a:rPr lang="el-GR" sz="1800" i="1">
                            <a:latin typeface="Cambria Math"/>
                          </a:rPr>
                          <m:t>1+</m:t>
                        </m:r>
                        <m:r>
                          <a:rPr lang="el-GR" sz="1800" i="1">
                            <a:latin typeface="Cambria Math"/>
                          </a:rPr>
                          <m:t>𝑟</m:t>
                        </m:r>
                      </m:den>
                    </m:f>
                  </m:oMath>
                </a14:m>
                <a:r>
                  <a:rPr lang="el-GR" sz="1800" dirty="0">
                    <a:latin typeface="Cambria" panose="02040503050406030204" pitchFamily="18" charset="0"/>
                  </a:rPr>
                  <a:t> ⇒  </a:t>
                </a:r>
              </a:p>
              <a:p>
                <a:pPr marL="0" indent="0" algn="ctr">
                  <a:buNone/>
                </a:pPr>
                <a14:m>
                  <m:oMath xmlns:m="http://schemas.openxmlformats.org/officeDocument/2006/math">
                    <m:sSub>
                      <m:sSubPr>
                        <m:ctrlPr>
                          <a:rPr lang="el-GR" sz="1800" i="1">
                            <a:latin typeface="Cambria Math" panose="02040503050406030204" pitchFamily="18" charset="0"/>
                          </a:rPr>
                        </m:ctrlPr>
                      </m:sSubPr>
                      <m:e>
                        <m:r>
                          <a:rPr lang="en-US" sz="1800" i="1" smtClean="0">
                            <a:latin typeface="Cambria Math"/>
                          </a:rPr>
                          <m:t>𝑃</m:t>
                        </m:r>
                      </m:e>
                      <m:sub>
                        <m:r>
                          <a:rPr lang="el-GR" sz="1800" i="1" smtClean="0">
                            <a:latin typeface="Cambria Math"/>
                          </a:rPr>
                          <m:t>𝑡</m:t>
                        </m:r>
                        <m:r>
                          <a:rPr lang="el-GR" sz="1800" i="1" smtClean="0">
                            <a:latin typeface="Cambria Math"/>
                          </a:rPr>
                          <m:t>+1</m:t>
                        </m:r>
                      </m:sub>
                    </m:sSub>
                    <m:r>
                      <a:rPr lang="el-GR" sz="1800" i="1">
                        <a:latin typeface="Cambria Math"/>
                      </a:rPr>
                      <m:t>=</m:t>
                    </m:r>
                    <m:f>
                      <m:fPr>
                        <m:ctrlPr>
                          <a:rPr lang="el-GR" sz="1800" i="1">
                            <a:latin typeface="Cambria Math" panose="02040503050406030204" pitchFamily="18" charset="0"/>
                          </a:rPr>
                        </m:ctrlPr>
                      </m:fPr>
                      <m:num>
                        <m:sSub>
                          <m:sSubPr>
                            <m:ctrlPr>
                              <a:rPr lang="el-GR" sz="1800" i="1">
                                <a:latin typeface="Cambria Math" panose="02040503050406030204" pitchFamily="18" charset="0"/>
                              </a:rPr>
                            </m:ctrlPr>
                          </m:sSubPr>
                          <m:e>
                            <m:r>
                              <a:rPr lang="el-GR" sz="1800" i="1">
                                <a:latin typeface="Cambria Math"/>
                              </a:rPr>
                              <m:t>𝐸</m:t>
                            </m:r>
                          </m:e>
                          <m:sub>
                            <m:r>
                              <a:rPr lang="el-GR" sz="1800" i="1">
                                <a:latin typeface="Cambria Math"/>
                              </a:rPr>
                              <m:t>𝑡</m:t>
                            </m:r>
                          </m:sub>
                        </m:sSub>
                        <m:d>
                          <m:dPr>
                            <m:ctrlPr>
                              <a:rPr lang="el-GR" sz="1800" i="1">
                                <a:latin typeface="Cambria Math" panose="02040503050406030204" pitchFamily="18" charset="0"/>
                              </a:rPr>
                            </m:ctrlPr>
                          </m:dPr>
                          <m:e>
                            <m:sSub>
                              <m:sSubPr>
                                <m:ctrlPr>
                                  <a:rPr lang="el-GR" sz="1800" i="1">
                                    <a:latin typeface="Cambria Math" panose="02040503050406030204" pitchFamily="18" charset="0"/>
                                  </a:rPr>
                                </m:ctrlPr>
                              </m:sSubPr>
                              <m:e>
                                <m:r>
                                  <a:rPr lang="en-US" sz="1800" i="1">
                                    <a:latin typeface="Cambria Math"/>
                                  </a:rPr>
                                  <m:t>𝐷</m:t>
                                </m:r>
                              </m:e>
                              <m:sub>
                                <m:r>
                                  <a:rPr lang="el-GR" sz="1800" i="1">
                                    <a:latin typeface="Cambria Math"/>
                                  </a:rPr>
                                  <m:t>𝑡</m:t>
                                </m:r>
                                <m:r>
                                  <a:rPr lang="el-GR" sz="1800" i="1">
                                    <a:latin typeface="Cambria Math"/>
                                  </a:rPr>
                                  <m:t>+2</m:t>
                                </m:r>
                              </m:sub>
                            </m:sSub>
                          </m:e>
                        </m:d>
                      </m:num>
                      <m:den>
                        <m:r>
                          <a:rPr lang="el-GR" sz="1800" i="1">
                            <a:latin typeface="Cambria Math"/>
                          </a:rPr>
                          <m:t>1+</m:t>
                        </m:r>
                        <m:r>
                          <a:rPr lang="en-US" sz="1800" i="1">
                            <a:latin typeface="Cambria Math"/>
                          </a:rPr>
                          <m:t>𝑟</m:t>
                        </m:r>
                      </m:den>
                    </m:f>
                    <m:r>
                      <a:rPr lang="el-GR" sz="1800" i="1">
                        <a:latin typeface="Cambria Math"/>
                      </a:rPr>
                      <m:t>+</m:t>
                    </m:r>
                    <m:f>
                      <m:fPr>
                        <m:ctrlPr>
                          <a:rPr lang="el-GR" sz="1800" i="1">
                            <a:latin typeface="Cambria Math" panose="02040503050406030204" pitchFamily="18" charset="0"/>
                          </a:rPr>
                        </m:ctrlPr>
                      </m:fPr>
                      <m:num>
                        <m:sSub>
                          <m:sSubPr>
                            <m:ctrlPr>
                              <a:rPr lang="el-GR" sz="1800" i="1">
                                <a:latin typeface="Cambria Math" panose="02040503050406030204" pitchFamily="18" charset="0"/>
                              </a:rPr>
                            </m:ctrlPr>
                          </m:sSubPr>
                          <m:e>
                            <m:r>
                              <a:rPr lang="el-GR" sz="1800" i="1">
                                <a:latin typeface="Cambria Math"/>
                              </a:rPr>
                              <m:t>𝐸</m:t>
                            </m:r>
                          </m:e>
                          <m:sub>
                            <m:r>
                              <a:rPr lang="el-GR" sz="1800" i="1">
                                <a:latin typeface="Cambria Math"/>
                              </a:rPr>
                              <m:t>𝑡</m:t>
                            </m:r>
                          </m:sub>
                        </m:sSub>
                        <m:d>
                          <m:dPr>
                            <m:ctrlPr>
                              <a:rPr lang="el-GR" sz="1800" i="1">
                                <a:latin typeface="Cambria Math" panose="02040503050406030204" pitchFamily="18" charset="0"/>
                              </a:rPr>
                            </m:ctrlPr>
                          </m:dPr>
                          <m:e>
                            <m:sSub>
                              <m:sSubPr>
                                <m:ctrlPr>
                                  <a:rPr lang="el-GR" sz="1800" i="1">
                                    <a:latin typeface="Cambria Math" panose="02040503050406030204" pitchFamily="18" charset="0"/>
                                  </a:rPr>
                                </m:ctrlPr>
                              </m:sSubPr>
                              <m:e>
                                <m:r>
                                  <a:rPr lang="en-US" sz="1800" i="1">
                                    <a:latin typeface="Cambria Math"/>
                                  </a:rPr>
                                  <m:t>𝑃</m:t>
                                </m:r>
                              </m:e>
                              <m:sub>
                                <m:r>
                                  <a:rPr lang="el-GR" sz="1800" i="1">
                                    <a:latin typeface="Cambria Math"/>
                                  </a:rPr>
                                  <m:t>𝑡</m:t>
                                </m:r>
                                <m:r>
                                  <a:rPr lang="el-GR" sz="1800" i="1">
                                    <a:latin typeface="Cambria Math"/>
                                  </a:rPr>
                                  <m:t>+2</m:t>
                                </m:r>
                              </m:sub>
                            </m:sSub>
                          </m:e>
                        </m:d>
                      </m:num>
                      <m:den>
                        <m:r>
                          <a:rPr lang="el-GR" sz="1800" i="1">
                            <a:latin typeface="Cambria Math"/>
                          </a:rPr>
                          <m:t>1+</m:t>
                        </m:r>
                        <m:r>
                          <a:rPr lang="en-US" sz="1800" i="1">
                            <a:latin typeface="Cambria Math"/>
                          </a:rPr>
                          <m:t>𝑟</m:t>
                        </m:r>
                      </m:den>
                    </m:f>
                  </m:oMath>
                </a14:m>
                <a:r>
                  <a:rPr lang="el-GR" sz="1800" dirty="0">
                    <a:latin typeface="Cambria" panose="02040503050406030204" pitchFamily="18" charset="0"/>
                  </a:rPr>
                  <a:t> </a:t>
                </a:r>
                <a:r>
                  <a:rPr lang="en-US" sz="1800" dirty="0" smtClean="0">
                    <a:latin typeface="Cambria" panose="02040503050406030204" pitchFamily="18" charset="0"/>
                  </a:rPr>
                  <a:t>	                     </a:t>
                </a:r>
                <a:r>
                  <a:rPr lang="el-GR" sz="1800" dirty="0" smtClean="0">
                    <a:latin typeface="Cambria" panose="02040503050406030204" pitchFamily="18" charset="0"/>
                  </a:rPr>
                  <a:t>(</a:t>
                </a:r>
                <a:r>
                  <a:rPr lang="el-GR" sz="1800" dirty="0">
                    <a:latin typeface="Cambria" panose="02040503050406030204" pitchFamily="18" charset="0"/>
                  </a:rPr>
                  <a:t>2)</a:t>
                </a:r>
              </a:p>
              <a:p>
                <a:pPr marL="0" indent="0">
                  <a:buNone/>
                </a:pPr>
                <a:r>
                  <a:rPr lang="el-GR" sz="1800" dirty="0" smtClean="0">
                    <a:latin typeface="Cambria" panose="02040503050406030204" pitchFamily="18" charset="0"/>
                  </a:rPr>
                  <a:t>  </a:t>
                </a:r>
                <a14:m>
                  <m:oMath xmlns:m="http://schemas.openxmlformats.org/officeDocument/2006/math">
                    <m:d>
                      <m:dPr>
                        <m:ctrlPr>
                          <a:rPr lang="el-GR" sz="1800" i="1">
                            <a:latin typeface="Cambria Math" panose="02040503050406030204" pitchFamily="18" charset="0"/>
                          </a:rPr>
                        </m:ctrlPr>
                      </m:dPr>
                      <m:e>
                        <m:r>
                          <a:rPr lang="el-GR" sz="1800" i="1">
                            <a:latin typeface="Cambria Math"/>
                          </a:rPr>
                          <m:t>2</m:t>
                        </m:r>
                      </m:e>
                    </m:d>
                  </m:oMath>
                </a14:m>
                <a:r>
                  <a:rPr lang="el-GR" sz="1800" dirty="0">
                    <a:latin typeface="Cambria" panose="02040503050406030204" pitchFamily="18" charset="0"/>
                  </a:rPr>
                  <a:t> στην </a:t>
                </a:r>
                <a14:m>
                  <m:oMath xmlns:m="http://schemas.openxmlformats.org/officeDocument/2006/math">
                    <m:d>
                      <m:dPr>
                        <m:ctrlPr>
                          <a:rPr lang="el-GR" sz="1800" i="1">
                            <a:latin typeface="Cambria Math" panose="02040503050406030204" pitchFamily="18" charset="0"/>
                          </a:rPr>
                        </m:ctrlPr>
                      </m:dPr>
                      <m:e>
                        <m:r>
                          <a:rPr lang="el-GR" sz="1800" i="1">
                            <a:latin typeface="Cambria Math"/>
                          </a:rPr>
                          <m:t>1</m:t>
                        </m:r>
                      </m:e>
                    </m:d>
                    <m:r>
                      <a:rPr lang="el-GR" sz="1800" i="1">
                        <a:latin typeface="Cambria Math"/>
                      </a:rPr>
                      <m:t>⇒</m:t>
                    </m:r>
                  </m:oMath>
                </a14:m>
                <a:endParaRPr lang="el-GR" sz="1800" dirty="0">
                  <a:latin typeface="Cambria" panose="02040503050406030204" pitchFamily="18" charset="0"/>
                </a:endParaRPr>
              </a:p>
              <a:p>
                <a:pPr marL="0" indent="0" algn="ctr">
                  <a:buNone/>
                </a:pPr>
                <a:r>
                  <a:rPr lang="el-GR" sz="1800" dirty="0">
                    <a:latin typeface="Cambria" panose="02040503050406030204" pitchFamily="18" charset="0"/>
                  </a:rPr>
                  <a:t> </a:t>
                </a:r>
                <a14:m>
                  <m:oMath xmlns:m="http://schemas.openxmlformats.org/officeDocument/2006/math">
                    <m:sSub>
                      <m:sSubPr>
                        <m:ctrlPr>
                          <a:rPr lang="el-GR" sz="1800" i="1">
                            <a:latin typeface="Cambria Math" panose="02040503050406030204" pitchFamily="18" charset="0"/>
                          </a:rPr>
                        </m:ctrlPr>
                      </m:sSubPr>
                      <m:e>
                        <m:r>
                          <a:rPr lang="en-US" sz="1800" i="1">
                            <a:latin typeface="Cambria Math"/>
                          </a:rPr>
                          <m:t>𝑃</m:t>
                        </m:r>
                      </m:e>
                      <m:sub>
                        <m:r>
                          <a:rPr lang="en-US" sz="1800" i="1">
                            <a:latin typeface="Cambria Math"/>
                          </a:rPr>
                          <m:t>𝑡</m:t>
                        </m:r>
                      </m:sub>
                    </m:sSub>
                    <m:r>
                      <a:rPr lang="el-GR" sz="1800" i="1">
                        <a:latin typeface="Cambria Math"/>
                      </a:rPr>
                      <m:t>= </m:t>
                    </m:r>
                    <m:f>
                      <m:fPr>
                        <m:ctrlPr>
                          <a:rPr lang="el-GR" sz="1800" i="1">
                            <a:latin typeface="Cambria Math" panose="02040503050406030204" pitchFamily="18" charset="0"/>
                          </a:rPr>
                        </m:ctrlPr>
                      </m:fPr>
                      <m:num>
                        <m:sSub>
                          <m:sSubPr>
                            <m:ctrlPr>
                              <a:rPr lang="el-GR" sz="1800" i="1">
                                <a:latin typeface="Cambria Math" panose="02040503050406030204" pitchFamily="18" charset="0"/>
                              </a:rPr>
                            </m:ctrlPr>
                          </m:sSubPr>
                          <m:e>
                            <m:r>
                              <a:rPr lang="el-GR" sz="1800" i="1">
                                <a:latin typeface="Cambria Math"/>
                              </a:rPr>
                              <m:t>𝐸</m:t>
                            </m:r>
                          </m:e>
                          <m:sub>
                            <m:r>
                              <a:rPr lang="el-GR" sz="1800" i="1">
                                <a:latin typeface="Cambria Math"/>
                              </a:rPr>
                              <m:t>𝑡</m:t>
                            </m:r>
                          </m:sub>
                        </m:sSub>
                        <m:d>
                          <m:dPr>
                            <m:ctrlPr>
                              <a:rPr lang="el-GR" sz="1800" i="1">
                                <a:latin typeface="Cambria Math" panose="02040503050406030204" pitchFamily="18" charset="0"/>
                              </a:rPr>
                            </m:ctrlPr>
                          </m:dPr>
                          <m:e>
                            <m:sSub>
                              <m:sSubPr>
                                <m:ctrlPr>
                                  <a:rPr lang="el-GR" sz="1800" i="1">
                                    <a:latin typeface="Cambria Math" panose="02040503050406030204" pitchFamily="18" charset="0"/>
                                  </a:rPr>
                                </m:ctrlPr>
                              </m:sSubPr>
                              <m:e>
                                <m:r>
                                  <a:rPr lang="en-US" sz="1800" i="1">
                                    <a:latin typeface="Cambria Math"/>
                                  </a:rPr>
                                  <m:t>𝐷</m:t>
                                </m:r>
                              </m:e>
                              <m:sub>
                                <m:r>
                                  <a:rPr lang="el-GR" sz="1800" i="1">
                                    <a:latin typeface="Cambria Math"/>
                                  </a:rPr>
                                  <m:t>𝑡</m:t>
                                </m:r>
                                <m:r>
                                  <a:rPr lang="el-GR" sz="1800" i="1">
                                    <a:latin typeface="Cambria Math"/>
                                  </a:rPr>
                                  <m:t>+1</m:t>
                                </m:r>
                              </m:sub>
                            </m:sSub>
                          </m:e>
                        </m:d>
                      </m:num>
                      <m:den>
                        <m:r>
                          <a:rPr lang="el-GR" sz="1800" i="1">
                            <a:latin typeface="Cambria Math"/>
                          </a:rPr>
                          <m:t>1+</m:t>
                        </m:r>
                        <m:r>
                          <a:rPr lang="en-US" sz="1800" i="1">
                            <a:latin typeface="Cambria Math"/>
                          </a:rPr>
                          <m:t>𝑟</m:t>
                        </m:r>
                      </m:den>
                    </m:f>
                    <m:r>
                      <a:rPr lang="el-GR" sz="1800" i="1">
                        <a:latin typeface="Cambria Math"/>
                      </a:rPr>
                      <m:t>+</m:t>
                    </m:r>
                    <m:f>
                      <m:fPr>
                        <m:ctrlPr>
                          <a:rPr lang="el-GR" sz="1800" i="1">
                            <a:latin typeface="Cambria Math" panose="02040503050406030204" pitchFamily="18" charset="0"/>
                          </a:rPr>
                        </m:ctrlPr>
                      </m:fPr>
                      <m:num>
                        <m:sSub>
                          <m:sSubPr>
                            <m:ctrlPr>
                              <a:rPr lang="el-GR" sz="1800" i="1">
                                <a:latin typeface="Cambria Math" panose="02040503050406030204" pitchFamily="18" charset="0"/>
                              </a:rPr>
                            </m:ctrlPr>
                          </m:sSubPr>
                          <m:e>
                            <m:r>
                              <a:rPr lang="el-GR" sz="1800" i="1">
                                <a:latin typeface="Cambria Math"/>
                              </a:rPr>
                              <m:t>𝐸</m:t>
                            </m:r>
                          </m:e>
                          <m:sub>
                            <m:r>
                              <a:rPr lang="el-GR" sz="1800" i="1">
                                <a:latin typeface="Cambria Math"/>
                              </a:rPr>
                              <m:t>𝑡</m:t>
                            </m:r>
                          </m:sub>
                        </m:sSub>
                        <m:d>
                          <m:dPr>
                            <m:ctrlPr>
                              <a:rPr lang="el-GR" sz="1800" i="1">
                                <a:latin typeface="Cambria Math" panose="02040503050406030204" pitchFamily="18" charset="0"/>
                              </a:rPr>
                            </m:ctrlPr>
                          </m:dPr>
                          <m:e>
                            <m:sSub>
                              <m:sSubPr>
                                <m:ctrlPr>
                                  <a:rPr lang="el-GR" sz="1800" i="1">
                                    <a:latin typeface="Cambria Math" panose="02040503050406030204" pitchFamily="18" charset="0"/>
                                  </a:rPr>
                                </m:ctrlPr>
                              </m:sSubPr>
                              <m:e>
                                <m:r>
                                  <a:rPr lang="en-US" sz="1800" i="1">
                                    <a:latin typeface="Cambria Math"/>
                                  </a:rPr>
                                  <m:t>𝐷</m:t>
                                </m:r>
                              </m:e>
                              <m:sub>
                                <m:r>
                                  <a:rPr lang="el-GR" sz="1800" i="1">
                                    <a:latin typeface="Cambria Math"/>
                                  </a:rPr>
                                  <m:t>𝑡</m:t>
                                </m:r>
                                <m:r>
                                  <a:rPr lang="el-GR" sz="1800" i="1">
                                    <a:latin typeface="Cambria Math"/>
                                  </a:rPr>
                                  <m:t>+2</m:t>
                                </m:r>
                              </m:sub>
                            </m:sSub>
                          </m:e>
                        </m:d>
                      </m:num>
                      <m:den>
                        <m:sSup>
                          <m:sSupPr>
                            <m:ctrlPr>
                              <a:rPr lang="el-GR" sz="1800" i="1">
                                <a:latin typeface="Cambria Math" panose="02040503050406030204" pitchFamily="18" charset="0"/>
                              </a:rPr>
                            </m:ctrlPr>
                          </m:sSupPr>
                          <m:e>
                            <m:d>
                              <m:dPr>
                                <m:ctrlPr>
                                  <a:rPr lang="el-GR" sz="1800" i="1">
                                    <a:latin typeface="Cambria Math" panose="02040503050406030204" pitchFamily="18" charset="0"/>
                                  </a:rPr>
                                </m:ctrlPr>
                              </m:dPr>
                              <m:e>
                                <m:r>
                                  <a:rPr lang="el-GR" sz="1800" i="1">
                                    <a:latin typeface="Cambria Math"/>
                                  </a:rPr>
                                  <m:t>1+</m:t>
                                </m:r>
                                <m:r>
                                  <a:rPr lang="en-US" sz="1800" i="1">
                                    <a:latin typeface="Cambria Math"/>
                                  </a:rPr>
                                  <m:t>𝑟</m:t>
                                </m:r>
                              </m:e>
                            </m:d>
                          </m:e>
                          <m:sup>
                            <m:r>
                              <a:rPr lang="el-GR" sz="1800" i="1">
                                <a:latin typeface="Cambria Math"/>
                              </a:rPr>
                              <m:t>2</m:t>
                            </m:r>
                          </m:sup>
                        </m:sSup>
                      </m:den>
                    </m:f>
                    <m:r>
                      <a:rPr lang="el-GR" sz="1800" i="1">
                        <a:latin typeface="Cambria Math"/>
                      </a:rPr>
                      <m:t>+</m:t>
                    </m:r>
                    <m:f>
                      <m:fPr>
                        <m:ctrlPr>
                          <a:rPr lang="el-GR" sz="1800" i="1">
                            <a:latin typeface="Cambria Math" panose="02040503050406030204" pitchFamily="18" charset="0"/>
                          </a:rPr>
                        </m:ctrlPr>
                      </m:fPr>
                      <m:num>
                        <m:sSub>
                          <m:sSubPr>
                            <m:ctrlPr>
                              <a:rPr lang="el-GR" sz="1800" i="1">
                                <a:latin typeface="Cambria Math" panose="02040503050406030204" pitchFamily="18" charset="0"/>
                              </a:rPr>
                            </m:ctrlPr>
                          </m:sSubPr>
                          <m:e>
                            <m:r>
                              <a:rPr lang="el-GR" sz="1800" i="1">
                                <a:latin typeface="Cambria Math"/>
                              </a:rPr>
                              <m:t>𝐸</m:t>
                            </m:r>
                          </m:e>
                          <m:sub>
                            <m:r>
                              <a:rPr lang="el-GR" sz="1800" i="1">
                                <a:latin typeface="Cambria Math"/>
                              </a:rPr>
                              <m:t>𝑡</m:t>
                            </m:r>
                          </m:sub>
                        </m:sSub>
                        <m:d>
                          <m:dPr>
                            <m:ctrlPr>
                              <a:rPr lang="el-GR" sz="1800" i="1">
                                <a:latin typeface="Cambria Math" panose="02040503050406030204" pitchFamily="18" charset="0"/>
                              </a:rPr>
                            </m:ctrlPr>
                          </m:dPr>
                          <m:e>
                            <m:sSub>
                              <m:sSubPr>
                                <m:ctrlPr>
                                  <a:rPr lang="el-GR" sz="1800" i="1">
                                    <a:latin typeface="Cambria Math" panose="02040503050406030204" pitchFamily="18" charset="0"/>
                                  </a:rPr>
                                </m:ctrlPr>
                              </m:sSubPr>
                              <m:e>
                                <m:r>
                                  <a:rPr lang="en-US" sz="1800" i="1">
                                    <a:latin typeface="Cambria Math"/>
                                  </a:rPr>
                                  <m:t>𝑃</m:t>
                                </m:r>
                              </m:e>
                              <m:sub>
                                <m:r>
                                  <a:rPr lang="el-GR" sz="1800" i="1">
                                    <a:latin typeface="Cambria Math"/>
                                  </a:rPr>
                                  <m:t>𝑡</m:t>
                                </m:r>
                                <m:r>
                                  <a:rPr lang="el-GR" sz="1800" i="1">
                                    <a:latin typeface="Cambria Math"/>
                                  </a:rPr>
                                  <m:t>+2</m:t>
                                </m:r>
                              </m:sub>
                            </m:sSub>
                          </m:e>
                        </m:d>
                      </m:num>
                      <m:den>
                        <m:sSup>
                          <m:sSupPr>
                            <m:ctrlPr>
                              <a:rPr lang="el-GR" sz="1800" i="1">
                                <a:latin typeface="Cambria Math" panose="02040503050406030204" pitchFamily="18" charset="0"/>
                              </a:rPr>
                            </m:ctrlPr>
                          </m:sSupPr>
                          <m:e>
                            <m:r>
                              <a:rPr lang="el-GR" sz="1800" i="1">
                                <a:latin typeface="Cambria Math"/>
                              </a:rPr>
                              <m:t>(1+</m:t>
                            </m:r>
                            <m:r>
                              <a:rPr lang="en-US" sz="1800" i="1">
                                <a:latin typeface="Cambria Math"/>
                              </a:rPr>
                              <m:t>𝑟</m:t>
                            </m:r>
                            <m:r>
                              <a:rPr lang="el-GR" sz="1800" i="1">
                                <a:latin typeface="Cambria Math"/>
                              </a:rPr>
                              <m:t>)</m:t>
                            </m:r>
                          </m:e>
                          <m:sup>
                            <m:r>
                              <a:rPr lang="el-GR" sz="1800" i="1">
                                <a:latin typeface="Cambria Math"/>
                              </a:rPr>
                              <m:t>2</m:t>
                            </m:r>
                          </m:sup>
                        </m:sSup>
                      </m:den>
                    </m:f>
                  </m:oMath>
                </a14:m>
                <a:r>
                  <a:rPr lang="el-GR" sz="1800" dirty="0">
                    <a:latin typeface="Cambria" panose="02040503050406030204" pitchFamily="18" charset="0"/>
                  </a:rPr>
                  <a:t> </a:t>
                </a:r>
                <a:r>
                  <a:rPr lang="en-US" sz="1800" dirty="0" smtClean="0">
                    <a:latin typeface="Cambria" panose="02040503050406030204" pitchFamily="18" charset="0"/>
                  </a:rPr>
                  <a:t>            </a:t>
                </a:r>
                <a:r>
                  <a:rPr lang="el-GR" sz="1800" dirty="0" smtClean="0">
                    <a:latin typeface="Cambria" panose="02040503050406030204" pitchFamily="18" charset="0"/>
                  </a:rPr>
                  <a:t>(3)                                          </a:t>
                </a:r>
                <a:r>
                  <a:rPr lang="el-GR" sz="1800" dirty="0">
                    <a:latin typeface="Cambria" panose="02040503050406030204" pitchFamily="18" charset="0"/>
                  </a:rPr>
                  <a:t/>
                </a:r>
                <a:br>
                  <a:rPr lang="el-GR" sz="1800" dirty="0">
                    <a:latin typeface="Cambria" panose="02040503050406030204" pitchFamily="18" charset="0"/>
                  </a:rPr>
                </a:br>
                <a:endParaRPr lang="el-GR" sz="1800" dirty="0">
                  <a:latin typeface="Cambria" panose="02040503050406030204" pitchFamily="18" charset="0"/>
                </a:endParaRPr>
              </a:p>
              <a:p>
                <a:pPr marL="0" indent="0">
                  <a:buNone/>
                </a:pPr>
                <a:r>
                  <a:rPr lang="el-GR" sz="1800" b="1" dirty="0">
                    <a:latin typeface="Cambria" panose="02040503050406030204" pitchFamily="18" charset="0"/>
                  </a:rPr>
                  <a:t>Επενδυτικός ορίζοντας = </a:t>
                </a:r>
                <a:r>
                  <a:rPr lang="en-GB" sz="1800" b="1" dirty="0">
                    <a:latin typeface="Cambria" panose="02040503050406030204" pitchFamily="18" charset="0"/>
                  </a:rPr>
                  <a:t>T</a:t>
                </a:r>
                <a:r>
                  <a:rPr lang="el-GR" sz="1800" b="1" dirty="0">
                    <a:latin typeface="Cambria" panose="02040503050406030204" pitchFamily="18" charset="0"/>
                  </a:rPr>
                  <a:t> περίοδοι (έτη)</a:t>
                </a:r>
                <a:endParaRPr lang="el-GR" sz="1800" dirty="0">
                  <a:latin typeface="Cambria" panose="02040503050406030204" pitchFamily="18" charset="0"/>
                </a:endParaRPr>
              </a:p>
              <a:p>
                <a:pPr marL="0" indent="0">
                  <a:buNone/>
                </a:pPr>
                <a:r>
                  <a:rPr lang="el-GR" sz="1800" dirty="0">
                    <a:latin typeface="Cambria" panose="02040503050406030204" pitchFamily="18" charset="0"/>
                  </a:rPr>
                  <a:t>Αυξάνοντας τον επενδυτικό ορίζοντα μέχρι Τ  =&gt;</a:t>
                </a:r>
              </a:p>
              <a:p>
                <a:pPr marL="0" indent="0">
                  <a:buNone/>
                </a:pPr>
                <a:r>
                  <a:rPr lang="el-GR" sz="1800" dirty="0">
                    <a:latin typeface="Cambria" panose="02040503050406030204" pitchFamily="18" charset="0"/>
                  </a:rPr>
                  <a:t> 	</a:t>
                </a:r>
                <a:r>
                  <a:rPr lang="el-GR" sz="1800" dirty="0" smtClean="0">
                    <a:latin typeface="Cambria" panose="02040503050406030204" pitchFamily="18" charset="0"/>
                  </a:rPr>
                  <a:t>         </a:t>
                </a:r>
                <a14:m>
                  <m:oMath xmlns:m="http://schemas.openxmlformats.org/officeDocument/2006/math">
                    <m:sSub>
                      <m:sSubPr>
                        <m:ctrlPr>
                          <a:rPr lang="el-GR" sz="1800" i="1">
                            <a:latin typeface="Cambria Math" panose="02040503050406030204" pitchFamily="18" charset="0"/>
                          </a:rPr>
                        </m:ctrlPr>
                      </m:sSubPr>
                      <m:e>
                        <m:r>
                          <a:rPr lang="en-US" sz="1800" i="1">
                            <a:latin typeface="Cambria Math"/>
                          </a:rPr>
                          <m:t>𝑃</m:t>
                        </m:r>
                      </m:e>
                      <m:sub>
                        <m:r>
                          <a:rPr lang="el-GR" sz="1800" i="1">
                            <a:latin typeface="Cambria Math"/>
                          </a:rPr>
                          <m:t>𝑡</m:t>
                        </m:r>
                      </m:sub>
                    </m:sSub>
                    <m:r>
                      <a:rPr lang="el-GR" sz="1800" i="1">
                        <a:latin typeface="Cambria Math"/>
                      </a:rPr>
                      <m:t>=</m:t>
                    </m:r>
                    <m:nary>
                      <m:naryPr>
                        <m:chr m:val="∑"/>
                        <m:limLoc m:val="undOvr"/>
                        <m:ctrlPr>
                          <a:rPr lang="el-GR" sz="1800" i="1">
                            <a:latin typeface="Cambria Math" panose="02040503050406030204" pitchFamily="18" charset="0"/>
                          </a:rPr>
                        </m:ctrlPr>
                      </m:naryPr>
                      <m:sub>
                        <m:r>
                          <a:rPr lang="el-GR" sz="1800" i="1">
                            <a:latin typeface="Cambria Math"/>
                          </a:rPr>
                          <m:t>𝑗</m:t>
                        </m:r>
                        <m:r>
                          <a:rPr lang="el-GR" sz="1800" i="1">
                            <a:latin typeface="Cambria Math"/>
                          </a:rPr>
                          <m:t>=1</m:t>
                        </m:r>
                      </m:sub>
                      <m:sup>
                        <m:r>
                          <a:rPr lang="en-US" sz="1800" i="1">
                            <a:latin typeface="Cambria Math"/>
                          </a:rPr>
                          <m:t>𝑇</m:t>
                        </m:r>
                      </m:sup>
                      <m:e>
                        <m:f>
                          <m:fPr>
                            <m:ctrlPr>
                              <a:rPr lang="el-GR" sz="1800" i="1">
                                <a:latin typeface="Cambria Math" panose="02040503050406030204" pitchFamily="18" charset="0"/>
                              </a:rPr>
                            </m:ctrlPr>
                          </m:fPr>
                          <m:num>
                            <m:sSub>
                              <m:sSubPr>
                                <m:ctrlPr>
                                  <a:rPr lang="el-GR" sz="1800" i="1">
                                    <a:latin typeface="Cambria Math" panose="02040503050406030204" pitchFamily="18" charset="0"/>
                                  </a:rPr>
                                </m:ctrlPr>
                              </m:sSubPr>
                              <m:e>
                                <m:r>
                                  <a:rPr lang="el-GR" sz="1800" i="1">
                                    <a:latin typeface="Cambria Math"/>
                                  </a:rPr>
                                  <m:t>𝐸</m:t>
                                </m:r>
                              </m:e>
                              <m:sub>
                                <m:r>
                                  <a:rPr lang="el-GR" sz="1800" i="1">
                                    <a:latin typeface="Cambria Math"/>
                                  </a:rPr>
                                  <m:t>𝑡</m:t>
                                </m:r>
                              </m:sub>
                            </m:sSub>
                            <m:d>
                              <m:dPr>
                                <m:ctrlPr>
                                  <a:rPr lang="el-GR" sz="1800" i="1">
                                    <a:latin typeface="Cambria Math" panose="02040503050406030204" pitchFamily="18" charset="0"/>
                                  </a:rPr>
                                </m:ctrlPr>
                              </m:dPr>
                              <m:e>
                                <m:sSub>
                                  <m:sSubPr>
                                    <m:ctrlPr>
                                      <a:rPr lang="el-GR" sz="1800" i="1">
                                        <a:latin typeface="Cambria Math" panose="02040503050406030204" pitchFamily="18" charset="0"/>
                                      </a:rPr>
                                    </m:ctrlPr>
                                  </m:sSubPr>
                                  <m:e>
                                    <m:r>
                                      <a:rPr lang="en-US" sz="1800" i="1">
                                        <a:latin typeface="Cambria Math"/>
                                      </a:rPr>
                                      <m:t>𝐷</m:t>
                                    </m:r>
                                  </m:e>
                                  <m:sub>
                                    <m:r>
                                      <a:rPr lang="el-GR" sz="1800" i="1">
                                        <a:latin typeface="Cambria Math"/>
                                      </a:rPr>
                                      <m:t>𝑡</m:t>
                                    </m:r>
                                    <m:r>
                                      <a:rPr lang="el-GR" sz="1800" i="1">
                                        <a:latin typeface="Cambria Math"/>
                                      </a:rPr>
                                      <m:t>+</m:t>
                                    </m:r>
                                    <m:r>
                                      <a:rPr lang="el-GR" sz="1800" i="1">
                                        <a:latin typeface="Cambria Math"/>
                                      </a:rPr>
                                      <m:t>𝑗</m:t>
                                    </m:r>
                                  </m:sub>
                                </m:sSub>
                              </m:e>
                            </m:d>
                          </m:num>
                          <m:den>
                            <m:sSup>
                              <m:sSupPr>
                                <m:ctrlPr>
                                  <a:rPr lang="el-GR" sz="1800" i="1">
                                    <a:latin typeface="Cambria Math" panose="02040503050406030204" pitchFamily="18" charset="0"/>
                                  </a:rPr>
                                </m:ctrlPr>
                              </m:sSupPr>
                              <m:e>
                                <m:d>
                                  <m:dPr>
                                    <m:ctrlPr>
                                      <a:rPr lang="el-GR" sz="1800" i="1">
                                        <a:latin typeface="Cambria Math" panose="02040503050406030204" pitchFamily="18" charset="0"/>
                                      </a:rPr>
                                    </m:ctrlPr>
                                  </m:dPr>
                                  <m:e>
                                    <m:r>
                                      <a:rPr lang="el-GR" sz="1800" i="1">
                                        <a:latin typeface="Cambria Math"/>
                                      </a:rPr>
                                      <m:t>1+</m:t>
                                    </m:r>
                                    <m:r>
                                      <a:rPr lang="en-US" sz="1800" i="1">
                                        <a:latin typeface="Cambria Math"/>
                                      </a:rPr>
                                      <m:t>𝑟</m:t>
                                    </m:r>
                                  </m:e>
                                </m:d>
                              </m:e>
                              <m:sup>
                                <m:r>
                                  <a:rPr lang="en-US" sz="1800" i="1">
                                    <a:latin typeface="Cambria Math"/>
                                  </a:rPr>
                                  <m:t>𝑗</m:t>
                                </m:r>
                              </m:sup>
                            </m:sSup>
                          </m:den>
                        </m:f>
                      </m:e>
                    </m:nary>
                    <m:r>
                      <a:rPr lang="el-GR" sz="1800" i="1">
                        <a:latin typeface="Cambria Math"/>
                      </a:rPr>
                      <m:t>+</m:t>
                    </m:r>
                    <m:f>
                      <m:fPr>
                        <m:ctrlPr>
                          <a:rPr lang="el-GR" sz="1800" i="1">
                            <a:latin typeface="Cambria Math" panose="02040503050406030204" pitchFamily="18" charset="0"/>
                          </a:rPr>
                        </m:ctrlPr>
                      </m:fPr>
                      <m:num>
                        <m:sSub>
                          <m:sSubPr>
                            <m:ctrlPr>
                              <a:rPr lang="el-GR" sz="1800" i="1">
                                <a:latin typeface="Cambria Math" panose="02040503050406030204" pitchFamily="18" charset="0"/>
                              </a:rPr>
                            </m:ctrlPr>
                          </m:sSubPr>
                          <m:e>
                            <m:r>
                              <a:rPr lang="el-GR" sz="1800" i="1">
                                <a:latin typeface="Cambria Math"/>
                              </a:rPr>
                              <m:t>𝐸</m:t>
                            </m:r>
                          </m:e>
                          <m:sub>
                            <m:r>
                              <a:rPr lang="el-GR" sz="1800" i="1">
                                <a:latin typeface="Cambria Math"/>
                              </a:rPr>
                              <m:t>𝑡</m:t>
                            </m:r>
                          </m:sub>
                        </m:sSub>
                        <m:d>
                          <m:dPr>
                            <m:ctrlPr>
                              <a:rPr lang="el-GR" sz="1800" i="1">
                                <a:latin typeface="Cambria Math" panose="02040503050406030204" pitchFamily="18" charset="0"/>
                              </a:rPr>
                            </m:ctrlPr>
                          </m:dPr>
                          <m:e>
                            <m:sSub>
                              <m:sSubPr>
                                <m:ctrlPr>
                                  <a:rPr lang="el-GR" sz="1800" i="1">
                                    <a:latin typeface="Cambria Math" panose="02040503050406030204" pitchFamily="18" charset="0"/>
                                  </a:rPr>
                                </m:ctrlPr>
                              </m:sSubPr>
                              <m:e>
                                <m:r>
                                  <a:rPr lang="el-GR" sz="1800" i="1">
                                    <a:latin typeface="Cambria Math"/>
                                  </a:rPr>
                                  <m:t>𝑃</m:t>
                                </m:r>
                              </m:e>
                              <m:sub>
                                <m:r>
                                  <a:rPr lang="en-US" sz="1800" i="1">
                                    <a:latin typeface="Cambria Math"/>
                                  </a:rPr>
                                  <m:t>𝑡</m:t>
                                </m:r>
                                <m:r>
                                  <a:rPr lang="el-GR" sz="1800" i="1">
                                    <a:latin typeface="Cambria Math"/>
                                  </a:rPr>
                                  <m:t>+</m:t>
                                </m:r>
                                <m:r>
                                  <a:rPr lang="el-GR" sz="1800" i="1">
                                    <a:latin typeface="Cambria Math"/>
                                  </a:rPr>
                                  <m:t>𝑇</m:t>
                                </m:r>
                              </m:sub>
                            </m:sSub>
                          </m:e>
                        </m:d>
                      </m:num>
                      <m:den>
                        <m:sSup>
                          <m:sSupPr>
                            <m:ctrlPr>
                              <a:rPr lang="el-GR" sz="1800" i="1">
                                <a:latin typeface="Cambria Math" panose="02040503050406030204" pitchFamily="18" charset="0"/>
                              </a:rPr>
                            </m:ctrlPr>
                          </m:sSupPr>
                          <m:e>
                            <m:d>
                              <m:dPr>
                                <m:ctrlPr>
                                  <a:rPr lang="el-GR" sz="1800" i="1">
                                    <a:latin typeface="Cambria Math" panose="02040503050406030204" pitchFamily="18" charset="0"/>
                                  </a:rPr>
                                </m:ctrlPr>
                              </m:dPr>
                              <m:e>
                                <m:r>
                                  <a:rPr lang="el-GR" sz="1800" i="1">
                                    <a:latin typeface="Cambria Math"/>
                                  </a:rPr>
                                  <m:t>1+</m:t>
                                </m:r>
                                <m:r>
                                  <a:rPr lang="el-GR" sz="1800" i="1">
                                    <a:latin typeface="Cambria Math"/>
                                  </a:rPr>
                                  <m:t>𝑟</m:t>
                                </m:r>
                              </m:e>
                            </m:d>
                          </m:e>
                          <m:sup>
                            <m:r>
                              <a:rPr lang="el-GR" sz="1800" i="1">
                                <a:latin typeface="Cambria Math"/>
                              </a:rPr>
                              <m:t>𝑇</m:t>
                            </m:r>
                          </m:sup>
                        </m:sSup>
                      </m:den>
                    </m:f>
                  </m:oMath>
                </a14:m>
                <a:r>
                  <a:rPr lang="el-GR" sz="1800" dirty="0">
                    <a:latin typeface="Cambria" panose="02040503050406030204" pitchFamily="18" charset="0"/>
                  </a:rPr>
                  <a:t> </a:t>
                </a:r>
                <a:r>
                  <a:rPr lang="en-US" sz="1800" dirty="0" smtClean="0">
                    <a:latin typeface="Cambria" panose="02040503050406030204" pitchFamily="18" charset="0"/>
                  </a:rPr>
                  <a:t>		          </a:t>
                </a:r>
                <a:r>
                  <a:rPr lang="el-GR" sz="1800" dirty="0" smtClean="0">
                    <a:latin typeface="Cambria" panose="02040503050406030204" pitchFamily="18" charset="0"/>
                  </a:rPr>
                  <a:t>(</a:t>
                </a:r>
                <a:r>
                  <a:rPr lang="el-GR" sz="1800" dirty="0">
                    <a:latin typeface="Cambria" panose="02040503050406030204" pitchFamily="18" charset="0"/>
                  </a:rPr>
                  <a:t>4)                                   </a:t>
                </a:r>
                <a:br>
                  <a:rPr lang="el-GR" sz="1800" dirty="0">
                    <a:latin typeface="Cambria" panose="02040503050406030204" pitchFamily="18" charset="0"/>
                  </a:rPr>
                </a:br>
                <a:endParaRPr lang="en-US" sz="1800" dirty="0" smtClean="0">
                  <a:latin typeface="Cambria" panose="02040503050406030204" pitchFamily="18" charset="0"/>
                </a:endParaRPr>
              </a:p>
              <a:p>
                <a:pPr marL="0" indent="0">
                  <a:buNone/>
                </a:pPr>
                <a:r>
                  <a:rPr lang="el-GR" sz="1800" dirty="0" smtClean="0">
                    <a:latin typeface="Cambria" panose="02040503050406030204" pitchFamily="18" charset="0"/>
                  </a:rPr>
                  <a:t>Η </a:t>
                </a:r>
                <a:r>
                  <a:rPr lang="el-GR" sz="1800" dirty="0">
                    <a:latin typeface="Cambria" panose="02040503050406030204" pitchFamily="18" charset="0"/>
                  </a:rPr>
                  <a:t>(4) εκφράζει την τιμή ισορροπίας ως το άθροισμα των </a:t>
                </a:r>
                <a:r>
                  <a:rPr lang="el-GR" sz="1800" dirty="0" smtClean="0">
                    <a:latin typeface="Cambria" panose="02040503050406030204" pitchFamily="18" charset="0"/>
                  </a:rPr>
                  <a:t>προεξοφλημένων </a:t>
                </a:r>
                <a:r>
                  <a:rPr lang="el-GR" sz="1800" dirty="0">
                    <a:latin typeface="Cambria" panose="02040503050406030204" pitchFamily="18" charset="0"/>
                  </a:rPr>
                  <a:t>αναμενόμενων μερισμάτων (πρώτος όρος) και της προεξοφλημένης </a:t>
                </a:r>
                <a:r>
                  <a:rPr lang="el-GR" sz="1800" dirty="0" smtClean="0">
                    <a:latin typeface="Cambria" panose="02040503050406030204" pitchFamily="18" charset="0"/>
                  </a:rPr>
                  <a:t>αναμενόμενης </a:t>
                </a:r>
                <a:r>
                  <a:rPr lang="el-GR" sz="1800" dirty="0">
                    <a:latin typeface="Cambria" panose="02040503050406030204" pitchFamily="18" charset="0"/>
                  </a:rPr>
                  <a:t>μελλοντικής τιμής της μετοχής (δεύτερος όρος). </a:t>
                </a:r>
                <a:endParaRPr lang="el-GR" sz="1800" dirty="0" smtClean="0">
                  <a:latin typeface="Cambria" panose="02040503050406030204" pitchFamily="18" charset="0"/>
                </a:endParaRPr>
              </a:p>
              <a:p>
                <a:pPr marL="0" indent="0">
                  <a:buNone/>
                </a:pPr>
                <a:r>
                  <a:rPr lang="el-GR" sz="1800" dirty="0" smtClean="0">
                    <a:latin typeface="Cambria" panose="02040503050406030204" pitchFamily="18" charset="0"/>
                  </a:rPr>
                  <a:t>Ο τελευταίος όρος </a:t>
                </a:r>
                <a:r>
                  <a:rPr lang="el-GR" sz="1800" dirty="0">
                    <a:latin typeface="Cambria" panose="02040503050406030204" pitchFamily="18" charset="0"/>
                  </a:rPr>
                  <a:t>ονομάζεται συχνά «κερδοσκοπική φούσκα» (</a:t>
                </a:r>
                <a:r>
                  <a:rPr lang="en-US" sz="1800" dirty="0">
                    <a:latin typeface="Cambria" panose="02040503050406030204" pitchFamily="18" charset="0"/>
                  </a:rPr>
                  <a:t>speculative bubble</a:t>
                </a:r>
                <a:r>
                  <a:rPr lang="el-GR" sz="1800" dirty="0">
                    <a:latin typeface="Cambria" panose="02040503050406030204" pitchFamily="18" charset="0"/>
                  </a:rPr>
                  <a:t>”). </a:t>
                </a:r>
              </a:p>
              <a:p>
                <a:endParaRPr lang="el-GR"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44" y="1024931"/>
                <a:ext cx="8219256" cy="5325627"/>
              </a:xfrm>
              <a:blipFill>
                <a:blip r:embed="rId2"/>
                <a:stretch>
                  <a:fillRect l="-816" t="-572" r="-2596" b="-5034"/>
                </a:stretch>
              </a:blipFill>
            </p:spPr>
            <p:txBody>
              <a:bodyPr/>
              <a:lstStyle/>
              <a:p>
                <a:r>
                  <a:rPr lang="el-GR">
                    <a:noFill/>
                  </a:rPr>
                  <a:t> </a:t>
                </a:r>
              </a:p>
            </p:txBody>
          </p:sp>
        </mc:Fallback>
      </mc:AlternateContent>
      <p:sp>
        <p:nvSpPr>
          <p:cNvPr id="4" name="Title 1"/>
          <p:cNvSpPr>
            <a:spLocks noGrp="1"/>
          </p:cNvSpPr>
          <p:nvPr>
            <p:ph type="title"/>
          </p:nvPr>
        </p:nvSpPr>
        <p:spPr>
          <a:xfrm>
            <a:off x="457200" y="327552"/>
            <a:ext cx="6779623" cy="627042"/>
          </a:xfrm>
        </p:spPr>
        <p:txBody>
          <a:bodyPr anchor="ctr"/>
          <a:lstStyle/>
          <a:p>
            <a:r>
              <a:rPr lang="el-GR" altLang="en-US" sz="3500" dirty="0" smtClean="0"/>
              <a:t>Αποτίμηση μετοχών</a:t>
            </a:r>
            <a:endParaRPr lang="en-IN" sz="1000" dirty="0"/>
          </a:p>
        </p:txBody>
      </p:sp>
    </p:spTree>
    <p:extLst>
      <p:ext uri="{BB962C8B-B14F-4D97-AF65-F5344CB8AC3E}">
        <p14:creationId xmlns:p14="http://schemas.microsoft.com/office/powerpoint/2010/main" val="525904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49DD85-CD3A-4267-BB32-E314F9C2B370}" type="slidenum">
              <a:rPr lang="en-US" smtClean="0"/>
              <a:t>84</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6092" y="1004392"/>
                <a:ext cx="8284571" cy="5472608"/>
              </a:xfrm>
            </p:spPr>
            <p:txBody>
              <a:bodyPr>
                <a:noAutofit/>
              </a:bodyPr>
              <a:lstStyle/>
              <a:p>
                <a:pPr marL="0" indent="0">
                  <a:buNone/>
                </a:pPr>
                <a:r>
                  <a:rPr lang="el-GR" sz="2400" b="1" dirty="0" smtClean="0">
                    <a:latin typeface="Cambria" panose="02040503050406030204" pitchFamily="18" charset="0"/>
                  </a:rPr>
                  <a:t>Κερδοσκοπική φούσκα:</a:t>
                </a:r>
                <a:endParaRPr lang="el-GR" sz="2400" dirty="0">
                  <a:latin typeface="Cambria" panose="02040503050406030204" pitchFamily="18" charset="0"/>
                </a:endParaRPr>
              </a:p>
              <a:p>
                <a:pPr marL="0" indent="0">
                  <a:buNone/>
                </a:pPr>
                <a:r>
                  <a:rPr lang="el-GR" sz="1800" dirty="0">
                    <a:latin typeface="Cambria" panose="02040503050406030204" pitchFamily="18" charset="0"/>
                  </a:rPr>
                  <a:t>Η λογική μιας κερδοσκοπικής φούσκας είναι ότι η τιμή ανεβαίνει σήμερα </a:t>
                </a:r>
                <a:endParaRPr lang="el-GR" sz="1800" dirty="0" smtClean="0">
                  <a:latin typeface="Cambria" panose="02040503050406030204" pitchFamily="18" charset="0"/>
                </a:endParaRPr>
              </a:p>
              <a:p>
                <a:pPr marL="0" indent="0">
                  <a:buNone/>
                </a:pPr>
                <a:r>
                  <a:rPr lang="el-GR" sz="1800" dirty="0" smtClean="0">
                    <a:latin typeface="Cambria" panose="02040503050406030204" pitchFamily="18" charset="0"/>
                  </a:rPr>
                  <a:t>όταν </a:t>
                </a:r>
                <a:r>
                  <a:rPr lang="el-GR" sz="1800" dirty="0">
                    <a:latin typeface="Cambria" panose="02040503050406030204" pitchFamily="18" charset="0"/>
                  </a:rPr>
                  <a:t>οι επενδυτές προσδοκούν άνοδο της τιμής στο </a:t>
                </a:r>
                <a:r>
                  <a:rPr lang="el-GR" sz="1800" dirty="0" smtClean="0">
                    <a:latin typeface="Cambria" panose="02040503050406030204" pitchFamily="18" charset="0"/>
                  </a:rPr>
                  <a:t>μέλλον:  </a:t>
                </a:r>
                <a14:m>
                  <m:oMath xmlns:m="http://schemas.openxmlformats.org/officeDocument/2006/math">
                    <m:sSub>
                      <m:sSubPr>
                        <m:ctrlPr>
                          <a:rPr lang="el-GR" sz="1800" i="1">
                            <a:latin typeface="Cambria Math" panose="02040503050406030204" pitchFamily="18" charset="0"/>
                          </a:rPr>
                        </m:ctrlPr>
                      </m:sSubPr>
                      <m:e>
                        <m:r>
                          <a:rPr lang="el-GR" sz="1800" i="1">
                            <a:latin typeface="Cambria Math"/>
                          </a:rPr>
                          <m:t>𝑃</m:t>
                        </m:r>
                      </m:e>
                      <m:sub>
                        <m:r>
                          <a:rPr lang="el-GR" sz="1800" i="1">
                            <a:latin typeface="Cambria Math"/>
                          </a:rPr>
                          <m:t>𝑡</m:t>
                        </m:r>
                      </m:sub>
                    </m:sSub>
                    <m:r>
                      <a:rPr lang="el-GR" sz="1800" i="1">
                        <a:latin typeface="Cambria Math"/>
                      </a:rPr>
                      <m:t>↑</m:t>
                    </m:r>
                  </m:oMath>
                </a14:m>
                <a:r>
                  <a:rPr lang="el-GR" sz="1800" dirty="0">
                    <a:latin typeface="Cambria" panose="02040503050406030204" pitchFamily="18" charset="0"/>
                  </a:rPr>
                  <a:t>  αν </a:t>
                </a:r>
                <a14:m>
                  <m:oMath xmlns:m="http://schemas.openxmlformats.org/officeDocument/2006/math">
                    <m:sSub>
                      <m:sSubPr>
                        <m:ctrlPr>
                          <a:rPr lang="el-GR" sz="1800" i="1">
                            <a:latin typeface="Cambria Math" panose="02040503050406030204" pitchFamily="18" charset="0"/>
                          </a:rPr>
                        </m:ctrlPr>
                      </m:sSubPr>
                      <m:e>
                        <m:r>
                          <a:rPr lang="el-GR" sz="1800" i="1">
                            <a:latin typeface="Cambria Math"/>
                          </a:rPr>
                          <m:t>𝐸</m:t>
                        </m:r>
                      </m:e>
                      <m:sub>
                        <m:r>
                          <a:rPr lang="el-GR" sz="1800" i="1">
                            <a:latin typeface="Cambria Math"/>
                          </a:rPr>
                          <m:t>𝑡</m:t>
                        </m:r>
                      </m:sub>
                    </m:sSub>
                    <m:d>
                      <m:dPr>
                        <m:ctrlPr>
                          <a:rPr lang="el-GR" sz="1800" i="1">
                            <a:latin typeface="Cambria Math" panose="02040503050406030204" pitchFamily="18" charset="0"/>
                          </a:rPr>
                        </m:ctrlPr>
                      </m:dPr>
                      <m:e>
                        <m:sSub>
                          <m:sSubPr>
                            <m:ctrlPr>
                              <a:rPr lang="el-GR" sz="1800" i="1">
                                <a:latin typeface="Cambria Math" panose="02040503050406030204" pitchFamily="18" charset="0"/>
                              </a:rPr>
                            </m:ctrlPr>
                          </m:sSubPr>
                          <m:e>
                            <m:r>
                              <a:rPr lang="el-GR" sz="1800" i="1">
                                <a:latin typeface="Cambria Math"/>
                              </a:rPr>
                              <m:t>𝑃</m:t>
                            </m:r>
                          </m:e>
                          <m:sub>
                            <m:r>
                              <a:rPr lang="el-GR" sz="1800" i="1">
                                <a:latin typeface="Cambria Math"/>
                              </a:rPr>
                              <m:t>𝑡</m:t>
                            </m:r>
                            <m:r>
                              <a:rPr lang="el-GR" sz="1800" i="1">
                                <a:latin typeface="Cambria Math"/>
                              </a:rPr>
                              <m:t>+</m:t>
                            </m:r>
                            <m:r>
                              <a:rPr lang="el-GR" sz="1800" i="1">
                                <a:latin typeface="Cambria Math"/>
                              </a:rPr>
                              <m:t>𝑇</m:t>
                            </m:r>
                          </m:sub>
                        </m:sSub>
                      </m:e>
                    </m:d>
                    <m:r>
                      <a:rPr lang="el-GR" sz="1800" i="1">
                        <a:latin typeface="Cambria Math"/>
                      </a:rPr>
                      <m:t>↑</m:t>
                    </m:r>
                  </m:oMath>
                </a14:m>
                <a:r>
                  <a:rPr lang="el-GR" sz="1800" dirty="0">
                    <a:latin typeface="Cambria" panose="02040503050406030204" pitchFamily="18" charset="0"/>
                  </a:rPr>
                  <a:t> καθώς </a:t>
                </a:r>
                <a14:m>
                  <m:oMath xmlns:m="http://schemas.openxmlformats.org/officeDocument/2006/math">
                    <m:f>
                      <m:fPr>
                        <m:ctrlPr>
                          <a:rPr lang="el-GR" sz="1800" i="1">
                            <a:latin typeface="Cambria Math" panose="02040503050406030204" pitchFamily="18" charset="0"/>
                          </a:rPr>
                        </m:ctrlPr>
                      </m:fPr>
                      <m:num>
                        <m:sSub>
                          <m:sSubPr>
                            <m:ctrlPr>
                              <a:rPr lang="el-GR" sz="1800" i="1">
                                <a:latin typeface="Cambria Math" panose="02040503050406030204" pitchFamily="18" charset="0"/>
                              </a:rPr>
                            </m:ctrlPr>
                          </m:sSubPr>
                          <m:e>
                            <m:r>
                              <a:rPr lang="el-GR" sz="1800" i="1">
                                <a:latin typeface="Cambria Math"/>
                              </a:rPr>
                              <m:t>𝐸</m:t>
                            </m:r>
                          </m:e>
                          <m:sub>
                            <m:r>
                              <a:rPr lang="el-GR" sz="1800" i="1">
                                <a:latin typeface="Cambria Math"/>
                              </a:rPr>
                              <m:t>𝑡</m:t>
                            </m:r>
                          </m:sub>
                        </m:sSub>
                        <m:d>
                          <m:dPr>
                            <m:ctrlPr>
                              <a:rPr lang="el-GR" sz="1800" i="1">
                                <a:latin typeface="Cambria Math" panose="02040503050406030204" pitchFamily="18" charset="0"/>
                              </a:rPr>
                            </m:ctrlPr>
                          </m:dPr>
                          <m:e>
                            <m:sSub>
                              <m:sSubPr>
                                <m:ctrlPr>
                                  <a:rPr lang="el-GR" sz="1800" i="1">
                                    <a:latin typeface="Cambria Math" panose="02040503050406030204" pitchFamily="18" charset="0"/>
                                  </a:rPr>
                                </m:ctrlPr>
                              </m:sSubPr>
                              <m:e>
                                <m:r>
                                  <a:rPr lang="el-GR" sz="1800" i="1">
                                    <a:latin typeface="Cambria Math"/>
                                  </a:rPr>
                                  <m:t>𝑃</m:t>
                                </m:r>
                              </m:e>
                              <m:sub>
                                <m:r>
                                  <a:rPr lang="el-GR" sz="1800" i="1">
                                    <a:latin typeface="Cambria Math"/>
                                  </a:rPr>
                                  <m:t>𝑡</m:t>
                                </m:r>
                                <m:r>
                                  <a:rPr lang="el-GR" sz="1800" i="1">
                                    <a:latin typeface="Cambria Math"/>
                                  </a:rPr>
                                  <m:t>+</m:t>
                                </m:r>
                                <m:r>
                                  <a:rPr lang="el-GR" sz="1800" i="1">
                                    <a:latin typeface="Cambria Math"/>
                                  </a:rPr>
                                  <m:t>𝑇</m:t>
                                </m:r>
                              </m:sub>
                            </m:sSub>
                          </m:e>
                        </m:d>
                      </m:num>
                      <m:den>
                        <m:sSup>
                          <m:sSupPr>
                            <m:ctrlPr>
                              <a:rPr lang="el-GR" sz="1800" i="1">
                                <a:latin typeface="Cambria Math" panose="02040503050406030204" pitchFamily="18" charset="0"/>
                              </a:rPr>
                            </m:ctrlPr>
                          </m:sSupPr>
                          <m:e>
                            <m:d>
                              <m:dPr>
                                <m:ctrlPr>
                                  <a:rPr lang="el-GR" sz="1800" i="1">
                                    <a:latin typeface="Cambria Math" panose="02040503050406030204" pitchFamily="18" charset="0"/>
                                  </a:rPr>
                                </m:ctrlPr>
                              </m:dPr>
                              <m:e>
                                <m:r>
                                  <a:rPr lang="el-GR" sz="1800" i="1">
                                    <a:latin typeface="Cambria Math"/>
                                  </a:rPr>
                                  <m:t>1+</m:t>
                                </m:r>
                                <m:r>
                                  <a:rPr lang="el-GR" sz="1800" i="1">
                                    <a:latin typeface="Cambria Math"/>
                                  </a:rPr>
                                  <m:t>𝑟</m:t>
                                </m:r>
                              </m:e>
                            </m:d>
                          </m:e>
                          <m:sup>
                            <m:r>
                              <a:rPr lang="el-GR" sz="1800" i="1">
                                <a:latin typeface="Cambria Math"/>
                              </a:rPr>
                              <m:t>𝑇</m:t>
                            </m:r>
                            <m:r>
                              <a:rPr lang="el-GR" sz="1800" i="1">
                                <a:latin typeface="Cambria Math"/>
                              </a:rPr>
                              <m:t> </m:t>
                            </m:r>
                          </m:sup>
                        </m:sSup>
                      </m:den>
                    </m:f>
                    <m:r>
                      <a:rPr lang="el-GR" sz="1800" i="1">
                        <a:latin typeface="Cambria Math"/>
                      </a:rPr>
                      <m:t>↑</m:t>
                    </m:r>
                  </m:oMath>
                </a14:m>
                <a:endParaRPr lang="el-GR" sz="1800" dirty="0">
                  <a:latin typeface="Cambria" panose="02040503050406030204" pitchFamily="18" charset="0"/>
                </a:endParaRPr>
              </a:p>
              <a:p>
                <a:r>
                  <a:rPr lang="el-GR" sz="1800" dirty="0">
                    <a:latin typeface="Cambria" panose="02040503050406030204" pitchFamily="18" charset="0"/>
                  </a:rPr>
                  <a:t>Η σημασία του κερδοσκοπικού παράγοντα στον καθορισμό της τιμής </a:t>
                </a:r>
                <a:r>
                  <a:rPr lang="el-GR" sz="1800" dirty="0" smtClean="0">
                    <a:latin typeface="Cambria" panose="02040503050406030204" pitchFamily="18" charset="0"/>
                  </a:rPr>
                  <a:t>μιας μετοχής </a:t>
                </a:r>
                <a:r>
                  <a:rPr lang="el-GR" sz="1800" dirty="0">
                    <a:latin typeface="Cambria" panose="02040503050406030204" pitchFamily="18" charset="0"/>
                  </a:rPr>
                  <a:t>είναι συνάρτηση του ορίζοντα του επενδυτή. Γ</a:t>
                </a:r>
                <a:r>
                  <a:rPr lang="el-GR" sz="1800" dirty="0" smtClean="0">
                    <a:latin typeface="Cambria" panose="02040503050406030204" pitchFamily="18" charset="0"/>
                  </a:rPr>
                  <a:t>ια </a:t>
                </a:r>
                <a:r>
                  <a:rPr lang="el-GR" sz="1800" dirty="0">
                    <a:latin typeface="Cambria" panose="02040503050406030204" pitchFamily="18" charset="0"/>
                  </a:rPr>
                  <a:t>να εξαλείψουμε την κερδοσκοπική φούσκα, υποθέτουμε ότι ο ορίζοντας του επενδυτή είναι άπειρος, δηλαδή αφήνουμε το </a:t>
                </a:r>
                <a:r>
                  <a:rPr lang="el-GR" sz="1800" i="1" dirty="0">
                    <a:latin typeface="Cambria" panose="02040503050406030204" pitchFamily="18" charset="0"/>
                  </a:rPr>
                  <a:t>Τ</a:t>
                </a:r>
                <a:r>
                  <a:rPr lang="el-GR" sz="1800" dirty="0">
                    <a:latin typeface="Cambria" panose="02040503050406030204" pitchFamily="18" charset="0"/>
                  </a:rPr>
                  <a:t> να πάει στο άπειρο, </a:t>
                </a:r>
                <a14:m>
                  <m:oMath xmlns:m="http://schemas.openxmlformats.org/officeDocument/2006/math">
                    <m:r>
                      <a:rPr lang="en-US" sz="1800" i="1">
                        <a:latin typeface="Cambria Math"/>
                      </a:rPr>
                      <m:t>𝑇</m:t>
                    </m:r>
                    <m:r>
                      <a:rPr lang="el-GR" sz="1800" i="1">
                        <a:latin typeface="Cambria Math"/>
                      </a:rPr>
                      <m:t>→∞</m:t>
                    </m:r>
                  </m:oMath>
                </a14:m>
                <a:r>
                  <a:rPr lang="el-GR" sz="1800" dirty="0" smtClean="0">
                    <a:latin typeface="Cambria" panose="02040503050406030204" pitchFamily="18" charset="0"/>
                  </a:rPr>
                  <a:t>. Τότε, από την</a:t>
                </a:r>
                <a:r>
                  <a:rPr lang="en-US" sz="1800" dirty="0" smtClean="0">
                    <a:latin typeface="Cambria" panose="02040503050406030204" pitchFamily="18" charset="0"/>
                  </a:rPr>
                  <a:t> </a:t>
                </a:r>
                <a14:m>
                  <m:oMath xmlns:m="http://schemas.openxmlformats.org/officeDocument/2006/math">
                    <m:d>
                      <m:dPr>
                        <m:ctrlPr>
                          <a:rPr lang="en-US" sz="1800" i="1" smtClean="0">
                            <a:latin typeface="Cambria Math" panose="02040503050406030204" pitchFamily="18" charset="0"/>
                          </a:rPr>
                        </m:ctrlPr>
                      </m:dPr>
                      <m:e>
                        <m:r>
                          <a:rPr lang="en-US" sz="1800" b="0" i="1" smtClean="0">
                            <a:latin typeface="Cambria Math"/>
                          </a:rPr>
                          <m:t>4</m:t>
                        </m:r>
                      </m:e>
                    </m:d>
                  </m:oMath>
                </a14:m>
                <a:r>
                  <a:rPr lang="en-US" sz="1800" dirty="0" smtClean="0">
                    <a:latin typeface="Cambria" panose="02040503050406030204" pitchFamily="18" charset="0"/>
                  </a:rPr>
                  <a:t>:</a:t>
                </a:r>
                <a:r>
                  <a:rPr lang="el-GR" sz="1800" dirty="0" smtClean="0">
                    <a:latin typeface="Cambria" panose="02040503050406030204" pitchFamily="18" charset="0"/>
                  </a:rPr>
                  <a:t>   </a:t>
                </a:r>
                <a:endParaRPr lang="el-GR" sz="1800" dirty="0">
                  <a:latin typeface="Cambria" panose="02040503050406030204" pitchFamily="18" charset="0"/>
                </a:endParaRPr>
              </a:p>
              <a:p>
                <a:pPr marL="0" indent="0">
                  <a:buNone/>
                </a:pPr>
                <a:endParaRPr lang="el-GR" sz="1800" dirty="0">
                  <a:latin typeface="Cambria" panose="02040503050406030204" pitchFamily="18" charset="0"/>
                </a:endParaRPr>
              </a:p>
              <a:p>
                <a:pPr marL="0" indent="0" algn="ctr">
                  <a:buNone/>
                </a:pPr>
                <a14:m>
                  <m:oMath xmlns:m="http://schemas.openxmlformats.org/officeDocument/2006/math">
                    <m:sSub>
                      <m:sSubPr>
                        <m:ctrlPr>
                          <a:rPr lang="el-GR" sz="1800" i="1">
                            <a:latin typeface="Cambria Math" panose="02040503050406030204" pitchFamily="18" charset="0"/>
                          </a:rPr>
                        </m:ctrlPr>
                      </m:sSubPr>
                      <m:e>
                        <m:r>
                          <a:rPr lang="en-US" sz="1800" i="1">
                            <a:latin typeface="Cambria Math"/>
                          </a:rPr>
                          <m:t>𝑃</m:t>
                        </m:r>
                      </m:e>
                      <m:sub>
                        <m:r>
                          <a:rPr lang="en-US" sz="1800" i="1">
                            <a:latin typeface="Cambria Math"/>
                          </a:rPr>
                          <m:t>𝑡</m:t>
                        </m:r>
                      </m:sub>
                    </m:sSub>
                    <m:r>
                      <a:rPr lang="el-GR" sz="1800" i="1">
                        <a:latin typeface="Cambria Math"/>
                      </a:rPr>
                      <m:t>=</m:t>
                    </m:r>
                    <m:nary>
                      <m:naryPr>
                        <m:chr m:val="∑"/>
                        <m:limLoc m:val="undOvr"/>
                        <m:ctrlPr>
                          <a:rPr lang="el-GR" sz="1800" i="1">
                            <a:latin typeface="Cambria Math" panose="02040503050406030204" pitchFamily="18" charset="0"/>
                          </a:rPr>
                        </m:ctrlPr>
                      </m:naryPr>
                      <m:sub>
                        <m:r>
                          <a:rPr lang="en-US" sz="1800" i="1">
                            <a:latin typeface="Cambria Math"/>
                          </a:rPr>
                          <m:t>𝑗</m:t>
                        </m:r>
                        <m:r>
                          <a:rPr lang="el-GR" sz="1800" i="1">
                            <a:latin typeface="Cambria Math"/>
                          </a:rPr>
                          <m:t>=1</m:t>
                        </m:r>
                      </m:sub>
                      <m:sup>
                        <m:r>
                          <a:rPr lang="el-GR" sz="1800" i="1">
                            <a:latin typeface="Cambria Math"/>
                          </a:rPr>
                          <m:t>∞</m:t>
                        </m:r>
                      </m:sup>
                      <m:e>
                        <m:f>
                          <m:fPr>
                            <m:ctrlPr>
                              <a:rPr lang="el-GR" sz="1800" i="1">
                                <a:latin typeface="Cambria Math" panose="02040503050406030204" pitchFamily="18" charset="0"/>
                              </a:rPr>
                            </m:ctrlPr>
                          </m:fPr>
                          <m:num>
                            <m:sSub>
                              <m:sSubPr>
                                <m:ctrlPr>
                                  <a:rPr lang="el-GR" sz="1800" i="1">
                                    <a:latin typeface="Cambria Math" panose="02040503050406030204" pitchFamily="18" charset="0"/>
                                  </a:rPr>
                                </m:ctrlPr>
                              </m:sSubPr>
                              <m:e>
                                <m:r>
                                  <a:rPr lang="el-GR" sz="1800" i="1">
                                    <a:latin typeface="Cambria Math"/>
                                  </a:rPr>
                                  <m:t>𝐸</m:t>
                                </m:r>
                              </m:e>
                              <m:sub>
                                <m:r>
                                  <a:rPr lang="el-GR" sz="1800" i="1">
                                    <a:latin typeface="Cambria Math"/>
                                  </a:rPr>
                                  <m:t>𝑡</m:t>
                                </m:r>
                              </m:sub>
                            </m:sSub>
                            <m:d>
                              <m:dPr>
                                <m:ctrlPr>
                                  <a:rPr lang="el-GR" sz="1800" i="1">
                                    <a:latin typeface="Cambria Math" panose="02040503050406030204" pitchFamily="18" charset="0"/>
                                  </a:rPr>
                                </m:ctrlPr>
                              </m:dPr>
                              <m:e>
                                <m:sSub>
                                  <m:sSubPr>
                                    <m:ctrlPr>
                                      <a:rPr lang="el-GR" sz="1800" i="1">
                                        <a:latin typeface="Cambria Math" panose="02040503050406030204" pitchFamily="18" charset="0"/>
                                      </a:rPr>
                                    </m:ctrlPr>
                                  </m:sSubPr>
                                  <m:e>
                                    <m:r>
                                      <a:rPr lang="en-US" sz="1800" i="1">
                                        <a:latin typeface="Cambria Math"/>
                                      </a:rPr>
                                      <m:t>𝐷</m:t>
                                    </m:r>
                                  </m:e>
                                  <m:sub>
                                    <m:r>
                                      <a:rPr lang="en-US" sz="1800" i="1">
                                        <a:latin typeface="Cambria Math"/>
                                      </a:rPr>
                                      <m:t>𝑡</m:t>
                                    </m:r>
                                    <m:r>
                                      <a:rPr lang="el-GR" sz="1800" i="1">
                                        <a:latin typeface="Cambria Math"/>
                                      </a:rPr>
                                      <m:t>+</m:t>
                                    </m:r>
                                    <m:r>
                                      <a:rPr lang="en-US" sz="1800" i="1">
                                        <a:latin typeface="Cambria Math"/>
                                      </a:rPr>
                                      <m:t>𝑗</m:t>
                                    </m:r>
                                  </m:sub>
                                </m:sSub>
                              </m:e>
                            </m:d>
                          </m:num>
                          <m:den>
                            <m:sSup>
                              <m:sSupPr>
                                <m:ctrlPr>
                                  <a:rPr lang="el-GR" sz="1800" i="1">
                                    <a:latin typeface="Cambria Math" panose="02040503050406030204" pitchFamily="18" charset="0"/>
                                  </a:rPr>
                                </m:ctrlPr>
                              </m:sSupPr>
                              <m:e>
                                <m:d>
                                  <m:dPr>
                                    <m:ctrlPr>
                                      <a:rPr lang="el-GR" sz="1800" i="1">
                                        <a:latin typeface="Cambria Math" panose="02040503050406030204" pitchFamily="18" charset="0"/>
                                      </a:rPr>
                                    </m:ctrlPr>
                                  </m:dPr>
                                  <m:e>
                                    <m:r>
                                      <a:rPr lang="el-GR" sz="1800" i="1">
                                        <a:latin typeface="Cambria Math"/>
                                      </a:rPr>
                                      <m:t>1+</m:t>
                                    </m:r>
                                    <m:r>
                                      <a:rPr lang="en-US" sz="1800" i="1">
                                        <a:latin typeface="Cambria Math"/>
                                      </a:rPr>
                                      <m:t>𝑟</m:t>
                                    </m:r>
                                  </m:e>
                                </m:d>
                              </m:e>
                              <m:sup>
                                <m:r>
                                  <a:rPr lang="en-US" sz="1800" i="1">
                                    <a:latin typeface="Cambria Math"/>
                                  </a:rPr>
                                  <m:t>𝑗</m:t>
                                </m:r>
                              </m:sup>
                            </m:sSup>
                          </m:den>
                        </m:f>
                      </m:e>
                    </m:nary>
                    <m:r>
                      <a:rPr lang="el-GR" sz="1800" i="1">
                        <a:latin typeface="Cambria Math"/>
                      </a:rPr>
                      <m:t>+</m:t>
                    </m:r>
                    <m:func>
                      <m:funcPr>
                        <m:ctrlPr>
                          <a:rPr lang="el-GR" sz="1800" i="1">
                            <a:latin typeface="Cambria Math" panose="02040503050406030204" pitchFamily="18" charset="0"/>
                          </a:rPr>
                        </m:ctrlPr>
                      </m:funcPr>
                      <m:fName>
                        <m:func>
                          <m:funcPr>
                            <m:ctrlPr>
                              <a:rPr lang="el-GR" sz="1800" i="1">
                                <a:latin typeface="Cambria Math" panose="02040503050406030204" pitchFamily="18" charset="0"/>
                              </a:rPr>
                            </m:ctrlPr>
                          </m:funcPr>
                          <m:fName>
                            <m:func>
                              <m:funcPr>
                                <m:ctrlPr>
                                  <a:rPr lang="el-GR" sz="1800" i="1">
                                    <a:latin typeface="Cambria Math" panose="02040503050406030204" pitchFamily="18" charset="0"/>
                                  </a:rPr>
                                </m:ctrlPr>
                              </m:funcPr>
                              <m:fName>
                                <m:limLow>
                                  <m:limLowPr>
                                    <m:ctrlPr>
                                      <a:rPr lang="el-GR" sz="1800" i="1">
                                        <a:latin typeface="Cambria Math" panose="02040503050406030204" pitchFamily="18" charset="0"/>
                                      </a:rPr>
                                    </m:ctrlPr>
                                  </m:limLowPr>
                                  <m:e>
                                    <m:r>
                                      <m:rPr>
                                        <m:sty m:val="p"/>
                                      </m:rPr>
                                      <a:rPr lang="en-US" sz="1800">
                                        <a:latin typeface="Cambria Math"/>
                                      </a:rPr>
                                      <m:t>lim</m:t>
                                    </m:r>
                                  </m:e>
                                  <m:lim>
                                    <m:r>
                                      <a:rPr lang="en-US" sz="1800" i="1">
                                        <a:latin typeface="Cambria Math"/>
                                      </a:rPr>
                                      <m:t>𝑇</m:t>
                                    </m:r>
                                    <m:r>
                                      <a:rPr lang="el-GR" sz="1800" i="1">
                                        <a:latin typeface="Cambria Math"/>
                                      </a:rPr>
                                      <m:t>→∞</m:t>
                                    </m:r>
                                  </m:lim>
                                </m:limLow>
                              </m:fName>
                              <m:e>
                                <m:d>
                                  <m:dPr>
                                    <m:begChr m:val="["/>
                                    <m:endChr m:val="]"/>
                                    <m:ctrlPr>
                                      <a:rPr lang="el-GR" sz="1800" i="1">
                                        <a:latin typeface="Cambria Math" panose="02040503050406030204" pitchFamily="18" charset="0"/>
                                      </a:rPr>
                                    </m:ctrlPr>
                                  </m:dPr>
                                  <m:e>
                                    <m:f>
                                      <m:fPr>
                                        <m:ctrlPr>
                                          <a:rPr lang="el-GR" sz="1800" i="1">
                                            <a:latin typeface="Cambria Math" panose="02040503050406030204" pitchFamily="18" charset="0"/>
                                          </a:rPr>
                                        </m:ctrlPr>
                                      </m:fPr>
                                      <m:num>
                                        <m:sSub>
                                          <m:sSubPr>
                                            <m:ctrlPr>
                                              <a:rPr lang="el-GR" sz="1800" i="1">
                                                <a:latin typeface="Cambria Math" panose="02040503050406030204" pitchFamily="18" charset="0"/>
                                              </a:rPr>
                                            </m:ctrlPr>
                                          </m:sSubPr>
                                          <m:e>
                                            <m:r>
                                              <a:rPr lang="el-GR" sz="1800" i="1">
                                                <a:latin typeface="Cambria Math"/>
                                              </a:rPr>
                                              <m:t>𝐸</m:t>
                                            </m:r>
                                          </m:e>
                                          <m:sub>
                                            <m:r>
                                              <a:rPr lang="el-GR" sz="1800" i="1">
                                                <a:latin typeface="Cambria Math"/>
                                              </a:rPr>
                                              <m:t>𝑡</m:t>
                                            </m:r>
                                          </m:sub>
                                        </m:sSub>
                                        <m:d>
                                          <m:dPr>
                                            <m:ctrlPr>
                                              <a:rPr lang="el-GR" sz="1800" i="1">
                                                <a:latin typeface="Cambria Math" panose="02040503050406030204" pitchFamily="18" charset="0"/>
                                              </a:rPr>
                                            </m:ctrlPr>
                                          </m:dPr>
                                          <m:e>
                                            <m:sSub>
                                              <m:sSubPr>
                                                <m:ctrlPr>
                                                  <a:rPr lang="el-GR" sz="1800" i="1">
                                                    <a:latin typeface="Cambria Math" panose="02040503050406030204" pitchFamily="18" charset="0"/>
                                                  </a:rPr>
                                                </m:ctrlPr>
                                              </m:sSubPr>
                                              <m:e>
                                                <m:r>
                                                  <a:rPr lang="en-US" sz="1800" i="1">
                                                    <a:latin typeface="Cambria Math"/>
                                                  </a:rPr>
                                                  <m:t>𝑃</m:t>
                                                </m:r>
                                              </m:e>
                                              <m:sub>
                                                <m:r>
                                                  <a:rPr lang="en-US" sz="1800" i="1">
                                                    <a:latin typeface="Cambria Math"/>
                                                  </a:rPr>
                                                  <m:t>𝑡</m:t>
                                                </m:r>
                                                <m:r>
                                                  <a:rPr lang="el-GR" sz="1800" i="1">
                                                    <a:latin typeface="Cambria Math"/>
                                                  </a:rPr>
                                                  <m:t>+</m:t>
                                                </m:r>
                                                <m:r>
                                                  <a:rPr lang="en-US" sz="1800" i="1">
                                                    <a:latin typeface="Cambria Math"/>
                                                  </a:rPr>
                                                  <m:t>𝑇</m:t>
                                                </m:r>
                                              </m:sub>
                                            </m:sSub>
                                          </m:e>
                                        </m:d>
                                      </m:num>
                                      <m:den>
                                        <m:sSup>
                                          <m:sSupPr>
                                            <m:ctrlPr>
                                              <a:rPr lang="el-GR" sz="1800" i="1">
                                                <a:latin typeface="Cambria Math" panose="02040503050406030204" pitchFamily="18" charset="0"/>
                                              </a:rPr>
                                            </m:ctrlPr>
                                          </m:sSupPr>
                                          <m:e>
                                            <m:d>
                                              <m:dPr>
                                                <m:ctrlPr>
                                                  <a:rPr lang="el-GR" sz="1800" i="1">
                                                    <a:latin typeface="Cambria Math" panose="02040503050406030204" pitchFamily="18" charset="0"/>
                                                  </a:rPr>
                                                </m:ctrlPr>
                                              </m:dPr>
                                              <m:e>
                                                <m:r>
                                                  <a:rPr lang="el-GR" sz="1800" i="1">
                                                    <a:latin typeface="Cambria Math"/>
                                                  </a:rPr>
                                                  <m:t>1+</m:t>
                                                </m:r>
                                                <m:r>
                                                  <a:rPr lang="en-US" sz="1800" i="1">
                                                    <a:latin typeface="Cambria Math"/>
                                                  </a:rPr>
                                                  <m:t>𝑟</m:t>
                                                </m:r>
                                              </m:e>
                                            </m:d>
                                          </m:e>
                                          <m:sup>
                                            <m:r>
                                              <a:rPr lang="en-US" sz="1800" i="1">
                                                <a:latin typeface="Cambria Math"/>
                                              </a:rPr>
                                              <m:t>𝑇</m:t>
                                            </m:r>
                                          </m:sup>
                                        </m:sSup>
                                      </m:den>
                                    </m:f>
                                  </m:e>
                                </m:d>
                              </m:e>
                            </m:func>
                          </m:fName>
                          <m:e/>
                        </m:func>
                      </m:fName>
                      <m:e/>
                    </m:func>
                    <m:r>
                      <a:rPr lang="el-GR" sz="1800" i="1">
                        <a:latin typeface="Cambria Math"/>
                      </a:rPr>
                      <m:t>⇒</m:t>
                    </m:r>
                  </m:oMath>
                </a14:m>
                <a:r>
                  <a:rPr lang="el-GR" sz="1800" dirty="0">
                    <a:latin typeface="Cambria" panose="02040503050406030204" pitchFamily="18" charset="0"/>
                  </a:rPr>
                  <a:t>     </a:t>
                </a:r>
                <a:r>
                  <a:rPr lang="el-GR" sz="1800" dirty="0" smtClean="0">
                    <a:latin typeface="Cambria" panose="02040503050406030204" pitchFamily="18" charset="0"/>
                  </a:rPr>
                  <a:t>                   </a:t>
                </a:r>
                <a:r>
                  <a:rPr lang="el-GR" sz="1800" dirty="0">
                    <a:latin typeface="Cambria" panose="02040503050406030204" pitchFamily="18" charset="0"/>
                  </a:rPr>
                  <a:t>(5) </a:t>
                </a:r>
                <a:endParaRPr lang="el-GR" sz="1800" dirty="0" smtClean="0">
                  <a:latin typeface="Cambria" panose="02040503050406030204" pitchFamily="18" charset="0"/>
                </a:endParaRPr>
              </a:p>
              <a:p>
                <a:pPr marL="0" indent="0" algn="ctr">
                  <a:buNone/>
                </a:pPr>
                <a14:m>
                  <m:oMath xmlns:m="http://schemas.openxmlformats.org/officeDocument/2006/math">
                    <m:sSub>
                      <m:sSubPr>
                        <m:ctrlPr>
                          <a:rPr lang="el-GR" sz="1800" i="1">
                            <a:latin typeface="Cambria Math" panose="02040503050406030204" pitchFamily="18" charset="0"/>
                          </a:rPr>
                        </m:ctrlPr>
                      </m:sSubPr>
                      <m:e>
                        <m:r>
                          <a:rPr lang="el-GR" sz="1800" i="1">
                            <a:latin typeface="Cambria Math"/>
                          </a:rPr>
                          <m:t>𝑃</m:t>
                        </m:r>
                      </m:e>
                      <m:sub>
                        <m:r>
                          <a:rPr lang="el-GR" sz="1800" i="1">
                            <a:latin typeface="Cambria Math"/>
                          </a:rPr>
                          <m:t>𝑡</m:t>
                        </m:r>
                      </m:sub>
                    </m:sSub>
                    <m:r>
                      <a:rPr lang="el-GR" sz="1800" i="1">
                        <a:latin typeface="Cambria Math"/>
                      </a:rPr>
                      <m:t>=</m:t>
                    </m:r>
                    <m:nary>
                      <m:naryPr>
                        <m:chr m:val="∑"/>
                        <m:limLoc m:val="undOvr"/>
                        <m:ctrlPr>
                          <a:rPr lang="el-GR" sz="1800" i="1">
                            <a:latin typeface="Cambria Math" panose="02040503050406030204" pitchFamily="18" charset="0"/>
                          </a:rPr>
                        </m:ctrlPr>
                      </m:naryPr>
                      <m:sub>
                        <m:r>
                          <a:rPr lang="el-GR" sz="1800" i="1">
                            <a:latin typeface="Cambria Math"/>
                          </a:rPr>
                          <m:t>𝑗</m:t>
                        </m:r>
                        <m:r>
                          <a:rPr lang="el-GR" sz="1800" i="1">
                            <a:latin typeface="Cambria Math"/>
                          </a:rPr>
                          <m:t>=1</m:t>
                        </m:r>
                      </m:sub>
                      <m:sup>
                        <m:r>
                          <a:rPr lang="el-GR" sz="1800" i="1">
                            <a:latin typeface="Cambria Math"/>
                          </a:rPr>
                          <m:t>∞</m:t>
                        </m:r>
                      </m:sup>
                      <m:e>
                        <m:f>
                          <m:fPr>
                            <m:ctrlPr>
                              <a:rPr lang="el-GR" sz="1800" i="1">
                                <a:latin typeface="Cambria Math" panose="02040503050406030204" pitchFamily="18" charset="0"/>
                              </a:rPr>
                            </m:ctrlPr>
                          </m:fPr>
                          <m:num>
                            <m:sSub>
                              <m:sSubPr>
                                <m:ctrlPr>
                                  <a:rPr lang="el-GR" sz="1800" i="1">
                                    <a:latin typeface="Cambria Math" panose="02040503050406030204" pitchFamily="18" charset="0"/>
                                  </a:rPr>
                                </m:ctrlPr>
                              </m:sSubPr>
                              <m:e>
                                <m:r>
                                  <a:rPr lang="el-GR" sz="1800" i="1">
                                    <a:latin typeface="Cambria Math"/>
                                  </a:rPr>
                                  <m:t>𝐸</m:t>
                                </m:r>
                              </m:e>
                              <m:sub>
                                <m:r>
                                  <a:rPr lang="el-GR" sz="1800" i="1">
                                    <a:latin typeface="Cambria Math"/>
                                  </a:rPr>
                                  <m:t>𝑡</m:t>
                                </m:r>
                              </m:sub>
                            </m:sSub>
                            <m:d>
                              <m:dPr>
                                <m:ctrlPr>
                                  <a:rPr lang="el-GR" sz="1800" i="1">
                                    <a:latin typeface="Cambria Math" panose="02040503050406030204" pitchFamily="18" charset="0"/>
                                  </a:rPr>
                                </m:ctrlPr>
                              </m:dPr>
                              <m:e>
                                <m:sSub>
                                  <m:sSubPr>
                                    <m:ctrlPr>
                                      <a:rPr lang="el-GR" sz="1800" i="1">
                                        <a:latin typeface="Cambria Math" panose="02040503050406030204" pitchFamily="18" charset="0"/>
                                      </a:rPr>
                                    </m:ctrlPr>
                                  </m:sSubPr>
                                  <m:e>
                                    <m:r>
                                      <a:rPr lang="el-GR" sz="1800" i="1">
                                        <a:latin typeface="Cambria Math"/>
                                      </a:rPr>
                                      <m:t>𝐷</m:t>
                                    </m:r>
                                  </m:e>
                                  <m:sub>
                                    <m:r>
                                      <a:rPr lang="el-GR" sz="1800" i="1">
                                        <a:latin typeface="Cambria Math"/>
                                      </a:rPr>
                                      <m:t>𝑡</m:t>
                                    </m:r>
                                    <m:r>
                                      <a:rPr lang="el-GR" sz="1800" i="1">
                                        <a:latin typeface="Cambria Math"/>
                                      </a:rPr>
                                      <m:t>+</m:t>
                                    </m:r>
                                    <m:r>
                                      <a:rPr lang="el-GR" sz="1800" i="1">
                                        <a:latin typeface="Cambria Math"/>
                                      </a:rPr>
                                      <m:t>𝑗</m:t>
                                    </m:r>
                                  </m:sub>
                                </m:sSub>
                              </m:e>
                            </m:d>
                          </m:num>
                          <m:den>
                            <m:sSup>
                              <m:sSupPr>
                                <m:ctrlPr>
                                  <a:rPr lang="el-GR" sz="1800" i="1">
                                    <a:latin typeface="Cambria Math" panose="02040503050406030204" pitchFamily="18" charset="0"/>
                                  </a:rPr>
                                </m:ctrlPr>
                              </m:sSupPr>
                              <m:e>
                                <m:d>
                                  <m:dPr>
                                    <m:ctrlPr>
                                      <a:rPr lang="el-GR" sz="1800" i="1">
                                        <a:latin typeface="Cambria Math" panose="02040503050406030204" pitchFamily="18" charset="0"/>
                                      </a:rPr>
                                    </m:ctrlPr>
                                  </m:dPr>
                                  <m:e>
                                    <m:r>
                                      <a:rPr lang="el-GR" sz="1800" i="1">
                                        <a:latin typeface="Cambria Math"/>
                                      </a:rPr>
                                      <m:t>1+</m:t>
                                    </m:r>
                                    <m:r>
                                      <a:rPr lang="el-GR" sz="1800" i="1">
                                        <a:latin typeface="Cambria Math"/>
                                      </a:rPr>
                                      <m:t>𝑟</m:t>
                                    </m:r>
                                  </m:e>
                                </m:d>
                              </m:e>
                              <m:sup>
                                <m:r>
                                  <a:rPr lang="el-GR" sz="1800" i="1">
                                    <a:latin typeface="Cambria Math"/>
                                  </a:rPr>
                                  <m:t>𝑗</m:t>
                                </m:r>
                              </m:sup>
                            </m:sSup>
                          </m:den>
                        </m:f>
                      </m:e>
                    </m:nary>
                  </m:oMath>
                </a14:m>
                <a:r>
                  <a:rPr lang="el-GR" sz="1800" dirty="0">
                    <a:latin typeface="Cambria" panose="02040503050406030204" pitchFamily="18" charset="0"/>
                  </a:rPr>
                  <a:t>   εάν</a:t>
                </a:r>
                <a:r>
                  <a:rPr lang="el-GR" sz="1800" dirty="0" smtClean="0">
                    <a:latin typeface="Cambria" panose="02040503050406030204" pitchFamily="18" charset="0"/>
                  </a:rPr>
                  <a:t> </a:t>
                </a:r>
                <a14:m>
                  <m:oMath xmlns:m="http://schemas.openxmlformats.org/officeDocument/2006/math">
                    <m:limLow>
                      <m:limLowPr>
                        <m:ctrlPr>
                          <a:rPr lang="el-GR" sz="1800" i="1">
                            <a:latin typeface="Cambria Math" panose="02040503050406030204" pitchFamily="18" charset="0"/>
                          </a:rPr>
                        </m:ctrlPr>
                      </m:limLowPr>
                      <m:e>
                        <m:r>
                          <m:rPr>
                            <m:sty m:val="p"/>
                          </m:rPr>
                          <a:rPr lang="en-US" sz="1800">
                            <a:latin typeface="Cambria Math"/>
                          </a:rPr>
                          <m:t>lim</m:t>
                        </m:r>
                      </m:e>
                      <m:lim>
                        <m:r>
                          <a:rPr lang="en-US" sz="1800" i="1">
                            <a:latin typeface="Cambria Math"/>
                          </a:rPr>
                          <m:t>𝑇</m:t>
                        </m:r>
                        <m:r>
                          <a:rPr lang="el-GR" sz="1800" i="1">
                            <a:latin typeface="Cambria Math"/>
                          </a:rPr>
                          <m:t>→∞</m:t>
                        </m:r>
                      </m:lim>
                    </m:limLow>
                    <m:d>
                      <m:dPr>
                        <m:ctrlPr>
                          <a:rPr lang="el-GR" sz="1800" i="1">
                            <a:latin typeface="Cambria Math" panose="02040503050406030204" pitchFamily="18" charset="0"/>
                          </a:rPr>
                        </m:ctrlPr>
                      </m:dPr>
                      <m:e>
                        <m:f>
                          <m:fPr>
                            <m:ctrlPr>
                              <a:rPr lang="el-GR" sz="1800" i="1">
                                <a:latin typeface="Cambria Math" panose="02040503050406030204" pitchFamily="18" charset="0"/>
                              </a:rPr>
                            </m:ctrlPr>
                          </m:fPr>
                          <m:num>
                            <m:sSub>
                              <m:sSubPr>
                                <m:ctrlPr>
                                  <a:rPr lang="el-GR" sz="1800" i="1">
                                    <a:latin typeface="Cambria Math" panose="02040503050406030204" pitchFamily="18" charset="0"/>
                                  </a:rPr>
                                </m:ctrlPr>
                              </m:sSubPr>
                              <m:e>
                                <m:r>
                                  <a:rPr lang="el-GR" sz="1800" i="1">
                                    <a:latin typeface="Cambria Math"/>
                                  </a:rPr>
                                  <m:t>𝐸</m:t>
                                </m:r>
                              </m:e>
                              <m:sub>
                                <m:r>
                                  <a:rPr lang="el-GR" sz="1800" i="1">
                                    <a:latin typeface="Cambria Math"/>
                                  </a:rPr>
                                  <m:t>𝑡</m:t>
                                </m:r>
                              </m:sub>
                            </m:sSub>
                            <m:d>
                              <m:dPr>
                                <m:ctrlPr>
                                  <a:rPr lang="el-GR" sz="1800" i="1">
                                    <a:latin typeface="Cambria Math" panose="02040503050406030204" pitchFamily="18" charset="0"/>
                                  </a:rPr>
                                </m:ctrlPr>
                              </m:dPr>
                              <m:e>
                                <m:sSub>
                                  <m:sSubPr>
                                    <m:ctrlPr>
                                      <a:rPr lang="el-GR" sz="1800" i="1">
                                        <a:latin typeface="Cambria Math" panose="02040503050406030204" pitchFamily="18" charset="0"/>
                                      </a:rPr>
                                    </m:ctrlPr>
                                  </m:sSubPr>
                                  <m:e>
                                    <m:r>
                                      <a:rPr lang="en-US" sz="1800" i="1">
                                        <a:latin typeface="Cambria Math"/>
                                      </a:rPr>
                                      <m:t>𝑃</m:t>
                                    </m:r>
                                  </m:e>
                                  <m:sub>
                                    <m:r>
                                      <a:rPr lang="en-US" sz="1800" i="1">
                                        <a:latin typeface="Cambria Math"/>
                                      </a:rPr>
                                      <m:t>𝑡</m:t>
                                    </m:r>
                                    <m:r>
                                      <a:rPr lang="el-GR" sz="1800" i="1">
                                        <a:latin typeface="Cambria Math"/>
                                      </a:rPr>
                                      <m:t>+</m:t>
                                    </m:r>
                                    <m:r>
                                      <a:rPr lang="en-US" sz="1800" i="1">
                                        <a:latin typeface="Cambria Math"/>
                                      </a:rPr>
                                      <m:t>𝑇</m:t>
                                    </m:r>
                                  </m:sub>
                                </m:sSub>
                              </m:e>
                            </m:d>
                          </m:num>
                          <m:den>
                            <m:sSup>
                              <m:sSupPr>
                                <m:ctrlPr>
                                  <a:rPr lang="el-GR" sz="1800" i="1">
                                    <a:latin typeface="Cambria Math" panose="02040503050406030204" pitchFamily="18" charset="0"/>
                                  </a:rPr>
                                </m:ctrlPr>
                              </m:sSupPr>
                              <m:e>
                                <m:d>
                                  <m:dPr>
                                    <m:ctrlPr>
                                      <a:rPr lang="el-GR" sz="1800" i="1">
                                        <a:latin typeface="Cambria Math" panose="02040503050406030204" pitchFamily="18" charset="0"/>
                                      </a:rPr>
                                    </m:ctrlPr>
                                  </m:dPr>
                                  <m:e>
                                    <m:r>
                                      <a:rPr lang="el-GR" sz="1800" i="1">
                                        <a:latin typeface="Cambria Math"/>
                                      </a:rPr>
                                      <m:t>1+</m:t>
                                    </m:r>
                                    <m:r>
                                      <a:rPr lang="en-US" sz="1800" i="1">
                                        <a:latin typeface="Cambria Math"/>
                                      </a:rPr>
                                      <m:t>𝑟</m:t>
                                    </m:r>
                                  </m:e>
                                </m:d>
                              </m:e>
                              <m:sup>
                                <m:r>
                                  <a:rPr lang="en-US" sz="1800" i="1">
                                    <a:latin typeface="Cambria Math"/>
                                  </a:rPr>
                                  <m:t>𝑇</m:t>
                                </m:r>
                              </m:sup>
                            </m:sSup>
                          </m:den>
                        </m:f>
                      </m:e>
                    </m:d>
                    <m:r>
                      <a:rPr lang="el-GR" sz="1800" i="1">
                        <a:latin typeface="Cambria Math"/>
                      </a:rPr>
                      <m:t>=0</m:t>
                    </m:r>
                  </m:oMath>
                </a14:m>
                <a:r>
                  <a:rPr lang="el-GR" sz="1800" dirty="0">
                    <a:latin typeface="Cambria" panose="02040503050406030204" pitchFamily="18" charset="0"/>
                  </a:rPr>
                  <a:t>                         (6)                 </a:t>
                </a:r>
                <a:br>
                  <a:rPr lang="el-GR" sz="1800" dirty="0">
                    <a:latin typeface="Cambria" panose="02040503050406030204" pitchFamily="18" charset="0"/>
                  </a:rPr>
                </a:br>
                <a:r>
                  <a:rPr lang="el-GR" sz="1800" dirty="0">
                    <a:latin typeface="Cambria" panose="02040503050406030204" pitchFamily="18" charset="0"/>
                  </a:rPr>
                  <a:t> </a:t>
                </a:r>
              </a:p>
              <a:p>
                <a:pPr marL="349250" lvl="1" indent="0">
                  <a:buNone/>
                </a:pPr>
                <a:r>
                  <a:rPr lang="el-GR" sz="1400" b="1" dirty="0" smtClean="0">
                    <a:latin typeface="Cambria" panose="02040503050406030204" pitchFamily="18" charset="0"/>
                  </a:rPr>
                  <a:t>Σημείωση: </a:t>
                </a:r>
                <a:r>
                  <a:rPr lang="el-GR" sz="1400" dirty="0" smtClean="0">
                    <a:latin typeface="Cambria" panose="02040503050406030204" pitchFamily="18" charset="0"/>
                  </a:rPr>
                  <a:t>Καθώς </a:t>
                </a:r>
                <a:r>
                  <a:rPr lang="el-GR" sz="1400" dirty="0">
                    <a:latin typeface="Cambria" panose="02040503050406030204" pitchFamily="18" charset="0"/>
                  </a:rPr>
                  <a:t>ο </a:t>
                </a:r>
                <a:r>
                  <a:rPr lang="el-GR" sz="1400" dirty="0" smtClean="0">
                    <a:latin typeface="Cambria" panose="02040503050406030204" pitchFamily="18" charset="0"/>
                  </a:rPr>
                  <a:t>παρονομαστής  </a:t>
                </a:r>
                <a14:m>
                  <m:oMath xmlns:m="http://schemas.openxmlformats.org/officeDocument/2006/math">
                    <m:sSup>
                      <m:sSupPr>
                        <m:ctrlPr>
                          <a:rPr lang="el-GR" sz="1400" i="1">
                            <a:latin typeface="Cambria Math" panose="02040503050406030204" pitchFamily="18" charset="0"/>
                          </a:rPr>
                        </m:ctrlPr>
                      </m:sSupPr>
                      <m:e>
                        <m:d>
                          <m:dPr>
                            <m:ctrlPr>
                              <a:rPr lang="el-GR" sz="1400" i="1">
                                <a:latin typeface="Cambria Math" panose="02040503050406030204" pitchFamily="18" charset="0"/>
                              </a:rPr>
                            </m:ctrlPr>
                          </m:dPr>
                          <m:e>
                            <m:r>
                              <a:rPr lang="el-GR" sz="1400" i="1">
                                <a:latin typeface="Cambria Math"/>
                              </a:rPr>
                              <m:t>1+</m:t>
                            </m:r>
                            <m:r>
                              <a:rPr lang="el-GR" sz="1400" i="1">
                                <a:latin typeface="Cambria Math"/>
                              </a:rPr>
                              <m:t>𝑟</m:t>
                            </m:r>
                          </m:e>
                        </m:d>
                      </m:e>
                      <m:sup>
                        <m:r>
                          <a:rPr lang="el-GR" sz="1400" i="1">
                            <a:latin typeface="Cambria Math"/>
                          </a:rPr>
                          <m:t>𝑇</m:t>
                        </m:r>
                      </m:sup>
                    </m:sSup>
                  </m:oMath>
                </a14:m>
                <a:r>
                  <a:rPr lang="el-GR" sz="1400" dirty="0">
                    <a:latin typeface="Cambria" panose="02040503050406030204" pitchFamily="18" charset="0"/>
                  </a:rPr>
                  <a:t>  τείνει στο άπειρο όταν </a:t>
                </a:r>
                <a14:m>
                  <m:oMath xmlns:m="http://schemas.openxmlformats.org/officeDocument/2006/math">
                    <m:r>
                      <a:rPr lang="el-GR" sz="1400" i="1">
                        <a:latin typeface="Cambria Math"/>
                      </a:rPr>
                      <m:t>𝑇</m:t>
                    </m:r>
                    <m:r>
                      <a:rPr lang="el-GR" sz="1400" i="1">
                        <a:latin typeface="Cambria Math"/>
                      </a:rPr>
                      <m:t>→∞</m:t>
                    </m:r>
                  </m:oMath>
                </a14:m>
                <a:r>
                  <a:rPr lang="el-GR" sz="1400" dirty="0">
                    <a:latin typeface="Cambria" panose="02040503050406030204" pitchFamily="18" charset="0"/>
                  </a:rPr>
                  <a:t>  </a:t>
                </a:r>
                <a:r>
                  <a:rPr lang="el-GR" sz="1400" dirty="0" smtClean="0">
                    <a:latin typeface="Cambria" panose="02040503050406030204" pitchFamily="18" charset="0"/>
                  </a:rPr>
                  <a:t>(εφόσον  </a:t>
                </a:r>
                <a14:m>
                  <m:oMath xmlns:m="http://schemas.openxmlformats.org/officeDocument/2006/math">
                    <m:r>
                      <a:rPr lang="el-GR" sz="1400" i="1">
                        <a:latin typeface="Cambria Math"/>
                      </a:rPr>
                      <m:t>𝑟</m:t>
                    </m:r>
                    <m:r>
                      <a:rPr lang="el-GR" sz="1400" i="1">
                        <a:latin typeface="Cambria Math"/>
                      </a:rPr>
                      <m:t>&gt;0 </m:t>
                    </m:r>
                  </m:oMath>
                </a14:m>
                <a:r>
                  <a:rPr lang="el-GR" sz="1400" dirty="0" smtClean="0">
                    <a:latin typeface="Cambria" panose="02040503050406030204" pitchFamily="18" charset="0"/>
                  </a:rPr>
                  <a:t>), η </a:t>
                </a:r>
                <a:r>
                  <a:rPr lang="el-GR" sz="1400" dirty="0">
                    <a:latin typeface="Cambria" panose="02040503050406030204" pitchFamily="18" charset="0"/>
                  </a:rPr>
                  <a:t>κερδοσκοπική φούσκα εξαφανίζεται υπό την προϋπόθεση ότι </a:t>
                </a:r>
                <a:r>
                  <a:rPr lang="el-GR" sz="1400" dirty="0" smtClean="0">
                    <a:latin typeface="Cambria" panose="02040503050406030204" pitchFamily="18" charset="0"/>
                  </a:rPr>
                  <a:t>   </a:t>
                </a:r>
                <a14:m>
                  <m:oMath xmlns:m="http://schemas.openxmlformats.org/officeDocument/2006/math">
                    <m:func>
                      <m:funcPr>
                        <m:ctrlPr>
                          <a:rPr lang="el-GR" sz="1400" i="1">
                            <a:latin typeface="Cambria Math" panose="02040503050406030204" pitchFamily="18" charset="0"/>
                          </a:rPr>
                        </m:ctrlPr>
                      </m:funcPr>
                      <m:fName>
                        <m:limLow>
                          <m:limLowPr>
                            <m:ctrlPr>
                              <a:rPr lang="el-GR" sz="1400" i="1">
                                <a:latin typeface="Cambria Math" panose="02040503050406030204" pitchFamily="18" charset="0"/>
                              </a:rPr>
                            </m:ctrlPr>
                          </m:limLowPr>
                          <m:e>
                            <m:r>
                              <m:rPr>
                                <m:sty m:val="p"/>
                              </m:rPr>
                              <a:rPr lang="el-GR" sz="1400">
                                <a:latin typeface="Cambria Math"/>
                              </a:rPr>
                              <m:t>lim</m:t>
                            </m:r>
                          </m:e>
                          <m:lim>
                            <m:r>
                              <a:rPr lang="el-GR" sz="1400" i="1">
                                <a:latin typeface="Cambria Math"/>
                              </a:rPr>
                              <m:t>𝑇</m:t>
                            </m:r>
                            <m:r>
                              <a:rPr lang="el-GR" sz="1400" i="1">
                                <a:latin typeface="Cambria Math"/>
                              </a:rPr>
                              <m:t>→∞</m:t>
                            </m:r>
                          </m:lim>
                        </m:limLow>
                      </m:fName>
                      <m:e>
                        <m:sSub>
                          <m:sSubPr>
                            <m:ctrlPr>
                              <a:rPr lang="el-GR" sz="1400" i="1">
                                <a:latin typeface="Cambria Math" panose="02040503050406030204" pitchFamily="18" charset="0"/>
                              </a:rPr>
                            </m:ctrlPr>
                          </m:sSubPr>
                          <m:e>
                            <m:r>
                              <a:rPr lang="el-GR" sz="1400" i="1">
                                <a:latin typeface="Cambria Math"/>
                              </a:rPr>
                              <m:t>𝐸</m:t>
                            </m:r>
                          </m:e>
                          <m:sub>
                            <m:r>
                              <a:rPr lang="el-GR" sz="1400" i="1">
                                <a:latin typeface="Cambria Math"/>
                              </a:rPr>
                              <m:t>𝑡</m:t>
                            </m:r>
                          </m:sub>
                        </m:sSub>
                        <m:d>
                          <m:dPr>
                            <m:ctrlPr>
                              <a:rPr lang="el-GR" sz="1400" i="1">
                                <a:latin typeface="Cambria Math" panose="02040503050406030204" pitchFamily="18" charset="0"/>
                              </a:rPr>
                            </m:ctrlPr>
                          </m:dPr>
                          <m:e>
                            <m:sSub>
                              <m:sSubPr>
                                <m:ctrlPr>
                                  <a:rPr lang="el-GR" sz="1400" i="1">
                                    <a:latin typeface="Cambria Math" panose="02040503050406030204" pitchFamily="18" charset="0"/>
                                  </a:rPr>
                                </m:ctrlPr>
                              </m:sSubPr>
                              <m:e>
                                <m:r>
                                  <a:rPr lang="el-GR" sz="1400" i="1">
                                    <a:latin typeface="Cambria Math"/>
                                  </a:rPr>
                                  <m:t>𝑃</m:t>
                                </m:r>
                              </m:e>
                              <m:sub>
                                <m:r>
                                  <a:rPr lang="el-GR" sz="1400" i="1">
                                    <a:latin typeface="Cambria Math"/>
                                  </a:rPr>
                                  <m:t>𝑡</m:t>
                                </m:r>
                                <m:r>
                                  <a:rPr lang="el-GR" sz="1400" i="1">
                                    <a:latin typeface="Cambria Math"/>
                                  </a:rPr>
                                  <m:t>+</m:t>
                                </m:r>
                                <m:r>
                                  <a:rPr lang="el-GR" sz="1400" i="1">
                                    <a:latin typeface="Cambria Math"/>
                                  </a:rPr>
                                  <m:t>𝑇</m:t>
                                </m:r>
                              </m:sub>
                            </m:sSub>
                          </m:e>
                        </m:d>
                        <m:r>
                          <a:rPr lang="el-GR" sz="1400" i="1">
                            <a:latin typeface="Cambria Math"/>
                          </a:rPr>
                          <m:t>&lt;∞</m:t>
                        </m:r>
                        <m:r>
                          <a:rPr lang="el-GR" sz="1400" b="0" i="1" smtClean="0">
                            <a:latin typeface="Cambria Math"/>
                          </a:rPr>
                          <m:t>,</m:t>
                        </m:r>
                      </m:e>
                    </m:func>
                  </m:oMath>
                </a14:m>
                <a:r>
                  <a:rPr lang="el-GR" sz="1400" dirty="0">
                    <a:latin typeface="Cambria" panose="02040503050406030204" pitchFamily="18" charset="0"/>
                  </a:rPr>
                  <a:t> </a:t>
                </a:r>
                <a:endParaRPr lang="el-GR" sz="1400" dirty="0" smtClean="0">
                  <a:latin typeface="Cambria" panose="02040503050406030204" pitchFamily="18" charset="0"/>
                </a:endParaRPr>
              </a:p>
              <a:p>
                <a:pPr marL="349250" lvl="1" indent="0">
                  <a:buNone/>
                </a:pPr>
                <a:r>
                  <a:rPr lang="el-GR" sz="1400" dirty="0" smtClean="0">
                    <a:latin typeface="Cambria" panose="02040503050406030204" pitchFamily="18" charset="0"/>
                  </a:rPr>
                  <a:t>δηλαδή </a:t>
                </a:r>
                <a:r>
                  <a:rPr lang="el-GR" sz="1400" dirty="0">
                    <a:latin typeface="Cambria" panose="02040503050406030204" pitchFamily="18" charset="0"/>
                  </a:rPr>
                  <a:t>όταν η αναμενόμενη τιμή δεν τείνει στο </a:t>
                </a:r>
                <a:r>
                  <a:rPr lang="el-GR" sz="1400" dirty="0" smtClean="0">
                    <a:latin typeface="Cambria" panose="02040503050406030204" pitchFamily="18" charset="0"/>
                  </a:rPr>
                  <a:t>άπειρο όταν </a:t>
                </a:r>
                <a14:m>
                  <m:oMath xmlns:m="http://schemas.openxmlformats.org/officeDocument/2006/math">
                    <m:r>
                      <a:rPr lang="en-US" sz="1400" i="1">
                        <a:latin typeface="Cambria Math"/>
                      </a:rPr>
                      <m:t>𝑇</m:t>
                    </m:r>
                    <m:r>
                      <a:rPr lang="el-GR" sz="1400" i="1">
                        <a:latin typeface="Cambria Math"/>
                      </a:rPr>
                      <m:t>→∞</m:t>
                    </m:r>
                  </m:oMath>
                </a14:m>
                <a:r>
                  <a:rPr lang="el-GR" sz="1400" dirty="0" smtClean="0">
                    <a:latin typeface="Cambria" panose="02040503050406030204" pitchFamily="18" charset="0"/>
                  </a:rPr>
                  <a:t>.</a:t>
                </a:r>
                <a:endParaRPr lang="el-GR" sz="1400" dirty="0">
                  <a:latin typeface="Cambria"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6092" y="1004392"/>
                <a:ext cx="8284571" cy="5472608"/>
              </a:xfrm>
              <a:blipFill>
                <a:blip r:embed="rId2"/>
                <a:stretch>
                  <a:fillRect l="-1104" t="-891"/>
                </a:stretch>
              </a:blipFill>
            </p:spPr>
            <p:txBody>
              <a:bodyPr/>
              <a:lstStyle/>
              <a:p>
                <a:r>
                  <a:rPr lang="el-GR">
                    <a:noFill/>
                  </a:rPr>
                  <a:t> </a:t>
                </a:r>
              </a:p>
            </p:txBody>
          </p:sp>
        </mc:Fallback>
      </mc:AlternateContent>
      <p:sp>
        <p:nvSpPr>
          <p:cNvPr id="4" name="Title 1"/>
          <p:cNvSpPr>
            <a:spLocks noGrp="1"/>
          </p:cNvSpPr>
          <p:nvPr>
            <p:ph type="title"/>
          </p:nvPr>
        </p:nvSpPr>
        <p:spPr>
          <a:xfrm>
            <a:off x="457200" y="327552"/>
            <a:ext cx="6779623" cy="627042"/>
          </a:xfrm>
        </p:spPr>
        <p:txBody>
          <a:bodyPr anchor="ctr"/>
          <a:lstStyle/>
          <a:p>
            <a:r>
              <a:rPr lang="el-GR" altLang="en-US" sz="3500" dirty="0" smtClean="0"/>
              <a:t>Αποτίμηση μετοχών</a:t>
            </a:r>
            <a:endParaRPr lang="en-IN" sz="1000" dirty="0"/>
          </a:p>
        </p:txBody>
      </p:sp>
    </p:spTree>
    <p:extLst>
      <p:ext uri="{BB962C8B-B14F-4D97-AF65-F5344CB8AC3E}">
        <p14:creationId xmlns:p14="http://schemas.microsoft.com/office/powerpoint/2010/main" val="33315768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50" y="263301"/>
            <a:ext cx="7995753" cy="731219"/>
          </a:xfrm>
        </p:spPr>
        <p:txBody>
          <a:bodyPr anchor="ctr"/>
          <a:lstStyle/>
          <a:p>
            <a:r>
              <a:rPr lang="el-GR" sz="3500" dirty="0" smtClean="0"/>
              <a:t>Κερδοσκοπικές φούσκες στην οικονομική ιστορία</a:t>
            </a:r>
            <a:endParaRPr lang="en-IN" sz="3500" dirty="0"/>
          </a:p>
        </p:txBody>
      </p:sp>
      <p:sp>
        <p:nvSpPr>
          <p:cNvPr id="4" name="Slide Number Placeholder 3"/>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85</a:t>
            </a:fld>
            <a:endParaRPr lang="en-US" altLang="en-US" dirty="0"/>
          </a:p>
        </p:txBody>
      </p:sp>
      <p:pic>
        <p:nvPicPr>
          <p:cNvPr id="3" name="Picture 2"/>
          <p:cNvPicPr>
            <a:picLocks noChangeAspect="1"/>
          </p:cNvPicPr>
          <p:nvPr/>
        </p:nvPicPr>
        <p:blipFill>
          <a:blip r:embed="rId2"/>
          <a:stretch>
            <a:fillRect/>
          </a:stretch>
        </p:blipFill>
        <p:spPr>
          <a:xfrm>
            <a:off x="891400" y="1507216"/>
            <a:ext cx="6728600" cy="4969784"/>
          </a:xfrm>
          <a:prstGeom prst="rect">
            <a:avLst/>
          </a:prstGeom>
        </p:spPr>
      </p:pic>
    </p:spTree>
    <p:extLst>
      <p:ext uri="{BB962C8B-B14F-4D97-AF65-F5344CB8AC3E}">
        <p14:creationId xmlns:p14="http://schemas.microsoft.com/office/powerpoint/2010/main" val="31205230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49DD85-CD3A-4267-BB32-E314F9C2B370}" type="slidenum">
              <a:rPr lang="en-US" smtClean="0"/>
              <a:t>86</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4072" y="1283521"/>
                <a:ext cx="7443546" cy="4824536"/>
              </a:xfrm>
            </p:spPr>
            <p:txBody>
              <a:bodyPr>
                <a:normAutofit/>
              </a:bodyPr>
              <a:lstStyle/>
              <a:p>
                <a:pPr marL="0" indent="0" algn="ctr">
                  <a:buNone/>
                </a:pPr>
                <a14:m>
                  <m:oMath xmlns:m="http://schemas.openxmlformats.org/officeDocument/2006/math">
                    <m:sSub>
                      <m:sSubPr>
                        <m:ctrlPr>
                          <a:rPr lang="el-GR" sz="2000" i="1" smtClean="0">
                            <a:latin typeface="Cambria Math" panose="02040503050406030204" pitchFamily="18" charset="0"/>
                          </a:rPr>
                        </m:ctrlPr>
                      </m:sSubPr>
                      <m:e>
                        <m:r>
                          <a:rPr lang="el-GR" sz="2000" i="1">
                            <a:latin typeface="Cambria Math"/>
                          </a:rPr>
                          <m:t>𝑃</m:t>
                        </m:r>
                      </m:e>
                      <m:sub>
                        <m:r>
                          <a:rPr lang="el-GR" sz="2000" i="1">
                            <a:latin typeface="Cambria Math"/>
                          </a:rPr>
                          <m:t>𝑡</m:t>
                        </m:r>
                      </m:sub>
                    </m:sSub>
                    <m:r>
                      <a:rPr lang="el-GR" sz="2000" i="1">
                        <a:latin typeface="Cambria Math"/>
                      </a:rPr>
                      <m:t>=</m:t>
                    </m:r>
                    <m:nary>
                      <m:naryPr>
                        <m:chr m:val="∑"/>
                        <m:limLoc m:val="undOvr"/>
                        <m:ctrlPr>
                          <a:rPr lang="el-GR" sz="2000" i="1">
                            <a:latin typeface="Cambria Math" panose="02040503050406030204" pitchFamily="18" charset="0"/>
                          </a:rPr>
                        </m:ctrlPr>
                      </m:naryPr>
                      <m:sub>
                        <m:r>
                          <a:rPr lang="el-GR" sz="2000" i="1">
                            <a:latin typeface="Cambria Math"/>
                          </a:rPr>
                          <m:t>𝑗</m:t>
                        </m:r>
                        <m:r>
                          <a:rPr lang="el-GR" sz="2000" i="1">
                            <a:latin typeface="Cambria Math"/>
                          </a:rPr>
                          <m:t>=1</m:t>
                        </m:r>
                      </m:sub>
                      <m:sup>
                        <m:r>
                          <a:rPr lang="el-GR" sz="2000" i="1">
                            <a:latin typeface="Cambria Math"/>
                          </a:rPr>
                          <m:t>∞</m:t>
                        </m:r>
                      </m:sup>
                      <m:e>
                        <m:f>
                          <m:fPr>
                            <m:ctrlPr>
                              <a:rPr lang="el-GR" sz="2000" i="1">
                                <a:latin typeface="Cambria Math" panose="02040503050406030204" pitchFamily="18" charset="0"/>
                              </a:rPr>
                            </m:ctrlPr>
                          </m:fPr>
                          <m:num>
                            <m:sSub>
                              <m:sSubPr>
                                <m:ctrlPr>
                                  <a:rPr lang="el-GR" sz="2000" i="1">
                                    <a:latin typeface="Cambria Math" panose="02040503050406030204" pitchFamily="18" charset="0"/>
                                  </a:rPr>
                                </m:ctrlPr>
                              </m:sSubPr>
                              <m:e>
                                <m:r>
                                  <a:rPr lang="el-GR" sz="2000" i="1">
                                    <a:latin typeface="Cambria Math"/>
                                  </a:rPr>
                                  <m:t>𝐸</m:t>
                                </m:r>
                              </m:e>
                              <m:sub>
                                <m:r>
                                  <a:rPr lang="el-GR" sz="2000" i="1">
                                    <a:latin typeface="Cambria Math"/>
                                  </a:rPr>
                                  <m:t>𝑡</m:t>
                                </m:r>
                              </m:sub>
                            </m:sSub>
                            <m:d>
                              <m:dPr>
                                <m:ctrlPr>
                                  <a:rPr lang="el-GR" sz="2000" i="1">
                                    <a:latin typeface="Cambria Math" panose="02040503050406030204" pitchFamily="18" charset="0"/>
                                  </a:rPr>
                                </m:ctrlPr>
                              </m:dPr>
                              <m:e>
                                <m:sSub>
                                  <m:sSubPr>
                                    <m:ctrlPr>
                                      <a:rPr lang="el-GR" sz="2000" i="1">
                                        <a:latin typeface="Cambria Math" panose="02040503050406030204" pitchFamily="18" charset="0"/>
                                      </a:rPr>
                                    </m:ctrlPr>
                                  </m:sSubPr>
                                  <m:e>
                                    <m:r>
                                      <a:rPr lang="el-GR" sz="2000" i="1">
                                        <a:latin typeface="Cambria Math"/>
                                      </a:rPr>
                                      <m:t>𝐷</m:t>
                                    </m:r>
                                  </m:e>
                                  <m:sub>
                                    <m:r>
                                      <a:rPr lang="el-GR" sz="2000" i="1">
                                        <a:latin typeface="Cambria Math"/>
                                      </a:rPr>
                                      <m:t>𝑡</m:t>
                                    </m:r>
                                    <m:r>
                                      <a:rPr lang="el-GR" sz="2000" i="1">
                                        <a:latin typeface="Cambria Math"/>
                                      </a:rPr>
                                      <m:t>+</m:t>
                                    </m:r>
                                    <m:r>
                                      <a:rPr lang="el-GR" sz="2000" i="1">
                                        <a:latin typeface="Cambria Math"/>
                                      </a:rPr>
                                      <m:t>𝑗</m:t>
                                    </m:r>
                                  </m:sub>
                                </m:sSub>
                              </m:e>
                            </m:d>
                          </m:num>
                          <m:den>
                            <m:sSup>
                              <m:sSupPr>
                                <m:ctrlPr>
                                  <a:rPr lang="el-GR" sz="2000" i="1">
                                    <a:latin typeface="Cambria Math" panose="02040503050406030204" pitchFamily="18" charset="0"/>
                                  </a:rPr>
                                </m:ctrlPr>
                              </m:sSupPr>
                              <m:e>
                                <m:d>
                                  <m:dPr>
                                    <m:ctrlPr>
                                      <a:rPr lang="el-GR" sz="2000" i="1">
                                        <a:latin typeface="Cambria Math" panose="02040503050406030204" pitchFamily="18" charset="0"/>
                                      </a:rPr>
                                    </m:ctrlPr>
                                  </m:dPr>
                                  <m:e>
                                    <m:r>
                                      <a:rPr lang="el-GR" sz="2000" i="1">
                                        <a:latin typeface="Cambria Math"/>
                                      </a:rPr>
                                      <m:t>1+</m:t>
                                    </m:r>
                                    <m:r>
                                      <a:rPr lang="el-GR" sz="2000" i="1">
                                        <a:latin typeface="Cambria Math"/>
                                      </a:rPr>
                                      <m:t>𝑟</m:t>
                                    </m:r>
                                  </m:e>
                                </m:d>
                              </m:e>
                              <m:sup>
                                <m:r>
                                  <a:rPr lang="el-GR" sz="2000" i="1">
                                    <a:latin typeface="Cambria Math"/>
                                  </a:rPr>
                                  <m:t>𝑗</m:t>
                                </m:r>
                              </m:sup>
                            </m:sSup>
                          </m:den>
                        </m:f>
                      </m:e>
                    </m:nary>
                  </m:oMath>
                </a14:m>
                <a:r>
                  <a:rPr lang="el-GR" sz="2000" dirty="0">
                    <a:latin typeface="Cambria" panose="02040503050406030204" pitchFamily="18" charset="0"/>
                  </a:rPr>
                  <a:t> </a:t>
                </a:r>
                <a:r>
                  <a:rPr lang="el-GR" sz="2000" dirty="0" smtClean="0">
                    <a:latin typeface="Cambria" panose="02040503050406030204" pitchFamily="18" charset="0"/>
                  </a:rPr>
                  <a:t>		(</a:t>
                </a:r>
                <a:r>
                  <a:rPr lang="en-US" sz="2000" dirty="0">
                    <a:latin typeface="Cambria" panose="02040503050406030204" pitchFamily="18" charset="0"/>
                  </a:rPr>
                  <a:t>7</a:t>
                </a:r>
                <a:r>
                  <a:rPr lang="el-GR" sz="2000" dirty="0" smtClean="0">
                    <a:latin typeface="Cambria" panose="02040503050406030204" pitchFamily="18" charset="0"/>
                  </a:rPr>
                  <a:t>)</a:t>
                </a:r>
              </a:p>
              <a:p>
                <a:r>
                  <a:rPr lang="el-GR" sz="2000" dirty="0" smtClean="0">
                    <a:latin typeface="Cambria" panose="02040503050406030204" pitchFamily="18" charset="0"/>
                  </a:rPr>
                  <a:t>Η </a:t>
                </a:r>
                <a:r>
                  <a:rPr lang="el-GR" sz="2000" dirty="0">
                    <a:latin typeface="Cambria" panose="02040503050406030204" pitchFamily="18" charset="0"/>
                  </a:rPr>
                  <a:t>σχέση </a:t>
                </a:r>
                <a14:m>
                  <m:oMath xmlns:m="http://schemas.openxmlformats.org/officeDocument/2006/math">
                    <m:d>
                      <m:dPr>
                        <m:ctrlPr>
                          <a:rPr lang="el-GR" sz="2000" i="1">
                            <a:latin typeface="Cambria Math" panose="02040503050406030204" pitchFamily="18" charset="0"/>
                          </a:rPr>
                        </m:ctrlPr>
                      </m:dPr>
                      <m:e>
                        <m:r>
                          <a:rPr lang="en-US" sz="2000" b="0" i="1" smtClean="0">
                            <a:latin typeface="Cambria Math" panose="02040503050406030204" pitchFamily="18" charset="0"/>
                          </a:rPr>
                          <m:t>7</m:t>
                        </m:r>
                      </m:e>
                    </m:d>
                    <m:r>
                      <a:rPr lang="el-GR" sz="2000" i="1">
                        <a:latin typeface="Cambria Math"/>
                      </a:rPr>
                      <m:t> </m:t>
                    </m:r>
                  </m:oMath>
                </a14:m>
                <a:r>
                  <a:rPr lang="el-GR" sz="2000" dirty="0">
                    <a:latin typeface="Cambria" panose="02040503050406030204" pitchFamily="18" charset="0"/>
                  </a:rPr>
                  <a:t>εκφράζει την τιμή της μετοχής ως την παρούσα αξία όλων των αναμενόμενων μερισμάτων με προεξοφλητικό επιτόκιο </a:t>
                </a:r>
                <a:r>
                  <a:rPr lang="en-US" sz="2000" i="1" dirty="0">
                    <a:latin typeface="Cambria" panose="02040503050406030204" pitchFamily="18" charset="0"/>
                  </a:rPr>
                  <a:t>r</a:t>
                </a:r>
                <a:r>
                  <a:rPr lang="el-GR" sz="2000" dirty="0">
                    <a:latin typeface="Cambria" panose="02040503050406030204" pitchFamily="18" charset="0"/>
                  </a:rPr>
                  <a:t>.</a:t>
                </a:r>
              </a:p>
              <a:p>
                <a:r>
                  <a:rPr lang="el-GR" sz="2000" dirty="0">
                    <a:latin typeface="Cambria" panose="02040503050406030204" pitchFamily="18" charset="0"/>
                  </a:rPr>
                  <a:t>Η παρούσα άξια της μετοχής (τιμή) είναι αρνητική συνάρτηση του επιτοκίου </a:t>
                </a:r>
                <a:r>
                  <a:rPr lang="el-GR" sz="2000" dirty="0" smtClean="0">
                    <a:latin typeface="Cambria" panose="02040503050406030204" pitchFamily="18" charset="0"/>
                  </a:rPr>
                  <a:t>προεξόφλησης.</a:t>
                </a:r>
                <a:endParaRPr lang="en-US" sz="2000" dirty="0" smtClean="0">
                  <a:latin typeface="Cambria" panose="02040503050406030204" pitchFamily="18" charset="0"/>
                </a:endParaRPr>
              </a:p>
              <a:p>
                <a:r>
                  <a:rPr lang="el-GR" sz="2000" dirty="0" smtClean="0">
                    <a:latin typeface="Cambria" panose="02040503050406030204" pitchFamily="18" charset="0"/>
                  </a:rPr>
                  <a:t>Ο </a:t>
                </a:r>
                <a:r>
                  <a:rPr lang="el-GR" sz="2000" dirty="0">
                    <a:latin typeface="Cambria" panose="02040503050406030204" pitchFamily="18" charset="0"/>
                  </a:rPr>
                  <a:t>λόγος είναι ότι ένα  υψηλότερο επιτόκιο προεξόφλησης σηματοδοτεί ότι οι επενδυτές προσδίδουν μικρότερη αξία στα μελλοντικά έσοδα τους σε σύγκριση με έσοδα σήμερα.</a:t>
                </a:r>
              </a:p>
              <a:p>
                <a:pPr lvl="0"/>
                <a:r>
                  <a:rPr lang="el-GR" sz="2000" dirty="0">
                    <a:latin typeface="Cambria" panose="02040503050406030204" pitchFamily="18" charset="0"/>
                  </a:rPr>
                  <a:t>Καθώς  </a:t>
                </a:r>
                <a14:m>
                  <m:oMath xmlns:m="http://schemas.openxmlformats.org/officeDocument/2006/math">
                    <m:r>
                      <a:rPr lang="en-US" sz="2000" i="1">
                        <a:latin typeface="Cambria Math"/>
                      </a:rPr>
                      <m:t>𝑟</m:t>
                    </m:r>
                    <m:r>
                      <a:rPr lang="el-GR" sz="2000" i="1">
                        <a:latin typeface="Cambria Math"/>
                      </a:rPr>
                      <m:t>=</m:t>
                    </m:r>
                    <m:sSup>
                      <m:sSupPr>
                        <m:ctrlPr>
                          <a:rPr lang="el-GR" sz="2000" i="1">
                            <a:latin typeface="Cambria Math" panose="02040503050406030204" pitchFamily="18" charset="0"/>
                          </a:rPr>
                        </m:ctrlPr>
                      </m:sSupPr>
                      <m:e>
                        <m:r>
                          <a:rPr lang="el-GR" sz="2000" i="1">
                            <a:latin typeface="Cambria Math"/>
                          </a:rPr>
                          <m:t>𝑟</m:t>
                        </m:r>
                      </m:e>
                      <m:sup>
                        <m:r>
                          <a:rPr lang="el-GR" sz="2000" i="1">
                            <a:latin typeface="Cambria Math"/>
                          </a:rPr>
                          <m:t>𝑓</m:t>
                        </m:r>
                      </m:sup>
                    </m:sSup>
                    <m:r>
                      <a:rPr lang="el-GR" sz="2000" i="1">
                        <a:latin typeface="Cambria Math"/>
                      </a:rPr>
                      <m:t>+</m:t>
                    </m:r>
                    <m:r>
                      <a:rPr lang="el-GR" sz="2000" i="1">
                        <a:latin typeface="Cambria Math"/>
                      </a:rPr>
                      <m:t>𝑧</m:t>
                    </m:r>
                  </m:oMath>
                </a14:m>
                <a:r>
                  <a:rPr lang="el-GR" sz="2000" dirty="0">
                    <a:latin typeface="Cambria" panose="02040503050406030204" pitchFamily="18" charset="0"/>
                  </a:rPr>
                  <a:t> η τιμή μιας μετοχής είναι τόσο μικρότερη, όσο υψηλότερο είναι το πραγματικό </a:t>
                </a:r>
                <a:r>
                  <a:rPr lang="el-GR" sz="2000" dirty="0" smtClean="0">
                    <a:latin typeface="Cambria" panose="02040503050406030204" pitchFamily="18" charset="0"/>
                  </a:rPr>
                  <a:t>επιτόκιο, </a:t>
                </a:r>
                <a14:m>
                  <m:oMath xmlns:m="http://schemas.openxmlformats.org/officeDocument/2006/math">
                    <m:sSup>
                      <m:sSupPr>
                        <m:ctrlPr>
                          <a:rPr lang="el-GR" sz="2000" i="1">
                            <a:latin typeface="Cambria Math" panose="02040503050406030204" pitchFamily="18" charset="0"/>
                          </a:rPr>
                        </m:ctrlPr>
                      </m:sSupPr>
                      <m:e>
                        <m:r>
                          <a:rPr lang="el-GR" sz="2000" i="1">
                            <a:latin typeface="Cambria Math"/>
                          </a:rPr>
                          <m:t>𝑟</m:t>
                        </m:r>
                      </m:e>
                      <m:sup>
                        <m:r>
                          <a:rPr lang="el-GR" sz="2000" i="1">
                            <a:latin typeface="Cambria Math"/>
                          </a:rPr>
                          <m:t>𝑓</m:t>
                        </m:r>
                      </m:sup>
                    </m:sSup>
                  </m:oMath>
                </a14:m>
                <a:r>
                  <a:rPr lang="el-GR" sz="2000" dirty="0" smtClean="0">
                    <a:latin typeface="Cambria" panose="02040503050406030204" pitchFamily="18" charset="0"/>
                  </a:rPr>
                  <a:t>, </a:t>
                </a:r>
                <a:r>
                  <a:rPr lang="el-GR" sz="2000" dirty="0">
                    <a:latin typeface="Cambria" panose="02040503050406030204" pitchFamily="18" charset="0"/>
                  </a:rPr>
                  <a:t>και όσο υψηλότερο είναι το ασφάλιστρο </a:t>
                </a:r>
                <a:r>
                  <a:rPr lang="el-GR" sz="2000" dirty="0" smtClean="0">
                    <a:latin typeface="Cambria" panose="02040503050406030204" pitchFamily="18" charset="0"/>
                  </a:rPr>
                  <a:t>κινδύνου, </a:t>
                </a:r>
                <a:r>
                  <a:rPr lang="en-US" sz="2000" i="1" dirty="0">
                    <a:latin typeface="Cambria" panose="02040503050406030204" pitchFamily="18" charset="0"/>
                  </a:rPr>
                  <a:t>z</a:t>
                </a:r>
                <a:r>
                  <a:rPr lang="el-GR" sz="2000" dirty="0">
                    <a:latin typeface="Cambria" panose="02040503050406030204" pitchFamily="18" charset="0"/>
                  </a:rPr>
                  <a:t>.</a:t>
                </a:r>
              </a:p>
              <a:p>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4072" y="1283521"/>
                <a:ext cx="7443546" cy="4824536"/>
              </a:xfrm>
              <a:blipFill>
                <a:blip r:embed="rId2"/>
                <a:stretch>
                  <a:fillRect l="-82"/>
                </a:stretch>
              </a:blipFill>
            </p:spPr>
            <p:txBody>
              <a:bodyPr/>
              <a:lstStyle/>
              <a:p>
                <a:r>
                  <a:rPr lang="el-GR">
                    <a:noFill/>
                  </a:rPr>
                  <a:t> </a:t>
                </a:r>
              </a:p>
            </p:txBody>
          </p:sp>
        </mc:Fallback>
      </mc:AlternateContent>
      <p:sp>
        <p:nvSpPr>
          <p:cNvPr id="4" name="Title 1"/>
          <p:cNvSpPr>
            <a:spLocks noGrp="1"/>
          </p:cNvSpPr>
          <p:nvPr>
            <p:ph type="title"/>
          </p:nvPr>
        </p:nvSpPr>
        <p:spPr>
          <a:xfrm>
            <a:off x="457200" y="327552"/>
            <a:ext cx="6779623" cy="627042"/>
          </a:xfrm>
        </p:spPr>
        <p:txBody>
          <a:bodyPr anchor="ctr"/>
          <a:lstStyle/>
          <a:p>
            <a:r>
              <a:rPr lang="el-GR" altLang="en-US" sz="3500" dirty="0" smtClean="0"/>
              <a:t>Αποτίμηση μετοχών</a:t>
            </a:r>
            <a:endParaRPr lang="en-IN" sz="1000" dirty="0"/>
          </a:p>
        </p:txBody>
      </p:sp>
    </p:spTree>
    <p:extLst>
      <p:ext uri="{BB962C8B-B14F-4D97-AF65-F5344CB8AC3E}">
        <p14:creationId xmlns:p14="http://schemas.microsoft.com/office/powerpoint/2010/main" val="34355535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49DD85-CD3A-4267-BB32-E314F9C2B370}" type="slidenum">
              <a:rPr lang="en-US" smtClean="0"/>
              <a:t>87</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662544"/>
                <a:ext cx="8050088" cy="5078823"/>
              </a:xfrm>
            </p:spPr>
            <p:txBody>
              <a:bodyPr>
                <a:normAutofit/>
              </a:bodyPr>
              <a:lstStyle/>
              <a:p>
                <a:r>
                  <a:rPr lang="el-GR" sz="2000" dirty="0" smtClean="0">
                    <a:latin typeface="Cambria" panose="02040503050406030204" pitchFamily="18" charset="0"/>
                  </a:rPr>
                  <a:t>Πρακτικά </a:t>
                </a:r>
                <a:r>
                  <a:rPr lang="el-GR" sz="2000" dirty="0">
                    <a:latin typeface="Cambria" panose="02040503050406030204" pitchFamily="18" charset="0"/>
                  </a:rPr>
                  <a:t>η σχέση </a:t>
                </a:r>
                <a:r>
                  <a:rPr lang="el-GR" sz="2000" dirty="0" smtClean="0">
                    <a:latin typeface="Cambria" panose="02040503050406030204" pitchFamily="18" charset="0"/>
                  </a:rPr>
                  <a:t>(</a:t>
                </a:r>
                <a:r>
                  <a:rPr lang="en-US" sz="2000" dirty="0" smtClean="0">
                    <a:latin typeface="Cambria" panose="02040503050406030204" pitchFamily="18" charset="0"/>
                  </a:rPr>
                  <a:t>7</a:t>
                </a:r>
                <a:r>
                  <a:rPr lang="el-GR" sz="2000" dirty="0" smtClean="0">
                    <a:latin typeface="Cambria" panose="02040503050406030204" pitchFamily="18" charset="0"/>
                  </a:rPr>
                  <a:t>)</a:t>
                </a:r>
                <a:r>
                  <a:rPr lang="en-US" sz="2000" dirty="0" smtClean="0">
                    <a:latin typeface="Cambria" panose="02040503050406030204" pitchFamily="18" charset="0"/>
                  </a:rPr>
                  <a:t>, </a:t>
                </a:r>
                <a14:m>
                  <m:oMath xmlns:m="http://schemas.openxmlformats.org/officeDocument/2006/math">
                    <m:sSub>
                      <m:sSubPr>
                        <m:ctrlPr>
                          <a:rPr lang="el-GR" sz="2000" i="1">
                            <a:latin typeface="Cambria Math" panose="02040503050406030204" pitchFamily="18" charset="0"/>
                          </a:rPr>
                        </m:ctrlPr>
                      </m:sSubPr>
                      <m:e>
                        <m:r>
                          <a:rPr lang="el-GR" sz="2000" i="1">
                            <a:latin typeface="Cambria Math"/>
                          </a:rPr>
                          <m:t>𝑃</m:t>
                        </m:r>
                      </m:e>
                      <m:sub>
                        <m:r>
                          <a:rPr lang="el-GR" sz="2000" i="1">
                            <a:latin typeface="Cambria Math"/>
                          </a:rPr>
                          <m:t>𝑡</m:t>
                        </m:r>
                      </m:sub>
                    </m:sSub>
                    <m:r>
                      <a:rPr lang="el-GR" sz="2000" i="1">
                        <a:latin typeface="Cambria Math"/>
                      </a:rPr>
                      <m:t>=</m:t>
                    </m:r>
                    <m:nary>
                      <m:naryPr>
                        <m:chr m:val="∑"/>
                        <m:limLoc m:val="undOvr"/>
                        <m:ctrlPr>
                          <a:rPr lang="el-GR" sz="2000" i="1">
                            <a:latin typeface="Cambria Math" panose="02040503050406030204" pitchFamily="18" charset="0"/>
                          </a:rPr>
                        </m:ctrlPr>
                      </m:naryPr>
                      <m:sub>
                        <m:r>
                          <a:rPr lang="el-GR" sz="2000" i="1">
                            <a:latin typeface="Cambria Math"/>
                          </a:rPr>
                          <m:t>𝑗</m:t>
                        </m:r>
                        <m:r>
                          <a:rPr lang="el-GR" sz="2000" i="1">
                            <a:latin typeface="Cambria Math"/>
                          </a:rPr>
                          <m:t>=1</m:t>
                        </m:r>
                      </m:sub>
                      <m:sup>
                        <m:r>
                          <a:rPr lang="el-GR" sz="2000" i="1">
                            <a:latin typeface="Cambria Math"/>
                          </a:rPr>
                          <m:t>∞</m:t>
                        </m:r>
                      </m:sup>
                      <m:e>
                        <m:f>
                          <m:fPr>
                            <m:ctrlPr>
                              <a:rPr lang="el-GR" sz="2000" i="1">
                                <a:latin typeface="Cambria Math" panose="02040503050406030204" pitchFamily="18" charset="0"/>
                              </a:rPr>
                            </m:ctrlPr>
                          </m:fPr>
                          <m:num>
                            <m:sSub>
                              <m:sSubPr>
                                <m:ctrlPr>
                                  <a:rPr lang="el-GR" sz="2000" i="1">
                                    <a:latin typeface="Cambria Math" panose="02040503050406030204" pitchFamily="18" charset="0"/>
                                  </a:rPr>
                                </m:ctrlPr>
                              </m:sSubPr>
                              <m:e>
                                <m:r>
                                  <a:rPr lang="el-GR" sz="2000" i="1">
                                    <a:latin typeface="Cambria Math"/>
                                  </a:rPr>
                                  <m:t>𝐸</m:t>
                                </m:r>
                              </m:e>
                              <m:sub>
                                <m:r>
                                  <a:rPr lang="el-GR" sz="2000" i="1">
                                    <a:latin typeface="Cambria Math"/>
                                  </a:rPr>
                                  <m:t>𝑡</m:t>
                                </m:r>
                              </m:sub>
                            </m:sSub>
                            <m:d>
                              <m:dPr>
                                <m:ctrlPr>
                                  <a:rPr lang="el-GR" sz="2000" i="1">
                                    <a:latin typeface="Cambria Math" panose="02040503050406030204" pitchFamily="18" charset="0"/>
                                  </a:rPr>
                                </m:ctrlPr>
                              </m:dPr>
                              <m:e>
                                <m:sSub>
                                  <m:sSubPr>
                                    <m:ctrlPr>
                                      <a:rPr lang="el-GR" sz="2000" i="1">
                                        <a:latin typeface="Cambria Math" panose="02040503050406030204" pitchFamily="18" charset="0"/>
                                      </a:rPr>
                                    </m:ctrlPr>
                                  </m:sSubPr>
                                  <m:e>
                                    <m:r>
                                      <a:rPr lang="el-GR" sz="2000" i="1">
                                        <a:latin typeface="Cambria Math"/>
                                      </a:rPr>
                                      <m:t>𝐷</m:t>
                                    </m:r>
                                  </m:e>
                                  <m:sub>
                                    <m:r>
                                      <a:rPr lang="el-GR" sz="2000" i="1">
                                        <a:latin typeface="Cambria Math"/>
                                      </a:rPr>
                                      <m:t>𝑡</m:t>
                                    </m:r>
                                    <m:r>
                                      <a:rPr lang="el-GR" sz="2000" i="1">
                                        <a:latin typeface="Cambria Math"/>
                                      </a:rPr>
                                      <m:t>+</m:t>
                                    </m:r>
                                    <m:r>
                                      <a:rPr lang="el-GR" sz="2000" i="1">
                                        <a:latin typeface="Cambria Math"/>
                                      </a:rPr>
                                      <m:t>𝑗</m:t>
                                    </m:r>
                                  </m:sub>
                                </m:sSub>
                              </m:e>
                            </m:d>
                          </m:num>
                          <m:den>
                            <m:sSup>
                              <m:sSupPr>
                                <m:ctrlPr>
                                  <a:rPr lang="el-GR" sz="2000" i="1">
                                    <a:latin typeface="Cambria Math" panose="02040503050406030204" pitchFamily="18" charset="0"/>
                                  </a:rPr>
                                </m:ctrlPr>
                              </m:sSupPr>
                              <m:e>
                                <m:d>
                                  <m:dPr>
                                    <m:ctrlPr>
                                      <a:rPr lang="el-GR" sz="2000" i="1">
                                        <a:latin typeface="Cambria Math" panose="02040503050406030204" pitchFamily="18" charset="0"/>
                                      </a:rPr>
                                    </m:ctrlPr>
                                  </m:dPr>
                                  <m:e>
                                    <m:r>
                                      <a:rPr lang="el-GR" sz="2000" i="1">
                                        <a:latin typeface="Cambria Math"/>
                                      </a:rPr>
                                      <m:t>1+</m:t>
                                    </m:r>
                                    <m:r>
                                      <a:rPr lang="el-GR" sz="2000" i="1">
                                        <a:latin typeface="Cambria Math"/>
                                      </a:rPr>
                                      <m:t>𝑟</m:t>
                                    </m:r>
                                  </m:e>
                                </m:d>
                              </m:e>
                              <m:sup>
                                <m:r>
                                  <a:rPr lang="el-GR" sz="2000" i="1">
                                    <a:latin typeface="Cambria Math"/>
                                  </a:rPr>
                                  <m:t>𝑗</m:t>
                                </m:r>
                              </m:sup>
                            </m:sSup>
                          </m:den>
                        </m:f>
                      </m:e>
                    </m:nary>
                  </m:oMath>
                </a14:m>
                <a:r>
                  <a:rPr lang="el-GR" sz="2000" dirty="0">
                    <a:latin typeface="Cambria" panose="02040503050406030204" pitchFamily="18" charset="0"/>
                  </a:rPr>
                  <a:t> </a:t>
                </a:r>
                <a:r>
                  <a:rPr lang="en-US" sz="2000" dirty="0" smtClean="0">
                    <a:latin typeface="Cambria" panose="02040503050406030204" pitchFamily="18" charset="0"/>
                  </a:rPr>
                  <a:t>,</a:t>
                </a:r>
                <a:r>
                  <a:rPr lang="el-GR" sz="2000" dirty="0" smtClean="0">
                    <a:latin typeface="Cambria" panose="02040503050406030204" pitchFamily="18" charset="0"/>
                  </a:rPr>
                  <a:t> </a:t>
                </a:r>
                <a:r>
                  <a:rPr lang="el-GR" sz="2000" dirty="0">
                    <a:latin typeface="Cambria" panose="02040503050406030204" pitchFamily="18" charset="0"/>
                  </a:rPr>
                  <a:t>δεν μπορεί να χρησιμοποιηθεί για τον καθορισμό της σημερινής </a:t>
                </a:r>
                <a:r>
                  <a:rPr lang="el-GR" sz="2000" dirty="0" smtClean="0">
                    <a:latin typeface="Cambria" panose="02040503050406030204" pitchFamily="18" charset="0"/>
                  </a:rPr>
                  <a:t>τιμής </a:t>
                </a:r>
                <a:r>
                  <a:rPr lang="el-GR" sz="2000" dirty="0">
                    <a:latin typeface="Cambria" panose="02040503050406030204" pitchFamily="18" charset="0"/>
                  </a:rPr>
                  <a:t>ισορροπίας </a:t>
                </a:r>
                <a14:m>
                  <m:oMath xmlns:m="http://schemas.openxmlformats.org/officeDocument/2006/math">
                    <m:sSub>
                      <m:sSubPr>
                        <m:ctrlPr>
                          <a:rPr lang="el-GR" sz="2000" i="1">
                            <a:latin typeface="Cambria Math" panose="02040503050406030204" pitchFamily="18" charset="0"/>
                          </a:rPr>
                        </m:ctrlPr>
                      </m:sSubPr>
                      <m:e>
                        <m:r>
                          <a:rPr lang="el-GR" sz="2000" i="1">
                            <a:latin typeface="Cambria Math"/>
                          </a:rPr>
                          <m:t>𝑃</m:t>
                        </m:r>
                      </m:e>
                      <m:sub>
                        <m:r>
                          <a:rPr lang="el-GR" sz="2000" i="1">
                            <a:latin typeface="Cambria Math"/>
                          </a:rPr>
                          <m:t>𝑡</m:t>
                        </m:r>
                      </m:sub>
                    </m:sSub>
                  </m:oMath>
                </a14:m>
                <a:r>
                  <a:rPr lang="el-GR" sz="2000" dirty="0">
                    <a:latin typeface="Cambria" panose="02040503050406030204" pitchFamily="18" charset="0"/>
                  </a:rPr>
                  <a:t> καθώς περιέχει προσδοκίες μελλοντικών μερισμάτων.</a:t>
                </a:r>
              </a:p>
              <a:p>
                <a:r>
                  <a:rPr lang="el-GR" sz="2000" dirty="0">
                    <a:latin typeface="Cambria" panose="02040503050406030204" pitchFamily="18" charset="0"/>
                  </a:rPr>
                  <a:t>Για να καθορίσουμε το </a:t>
                </a:r>
                <a14:m>
                  <m:oMath xmlns:m="http://schemas.openxmlformats.org/officeDocument/2006/math">
                    <m:sSub>
                      <m:sSubPr>
                        <m:ctrlPr>
                          <a:rPr lang="el-GR" sz="2000" i="1">
                            <a:latin typeface="Cambria Math" panose="02040503050406030204" pitchFamily="18" charset="0"/>
                          </a:rPr>
                        </m:ctrlPr>
                      </m:sSubPr>
                      <m:e>
                        <m:r>
                          <a:rPr lang="el-GR" sz="2000" i="1">
                            <a:latin typeface="Cambria Math"/>
                          </a:rPr>
                          <m:t>𝑃</m:t>
                        </m:r>
                      </m:e>
                      <m:sub>
                        <m:r>
                          <a:rPr lang="el-GR" sz="2000" i="1">
                            <a:latin typeface="Cambria Math"/>
                          </a:rPr>
                          <m:t>𝑡</m:t>
                        </m:r>
                      </m:sub>
                    </m:sSub>
                  </m:oMath>
                </a14:m>
                <a:r>
                  <a:rPr lang="el-GR" sz="2000" dirty="0">
                    <a:latin typeface="Cambria" panose="02040503050406030204" pitchFamily="18" charset="0"/>
                  </a:rPr>
                  <a:t> πρέπει να εξαλείψουμε τις προσδοκίες μελλοντικών </a:t>
                </a:r>
                <a:r>
                  <a:rPr lang="el-GR" sz="2000" dirty="0" smtClean="0">
                    <a:latin typeface="Cambria" panose="02040503050406030204" pitchFamily="18" charset="0"/>
                  </a:rPr>
                  <a:t>μερισμάτων</a:t>
                </a:r>
                <a:r>
                  <a:rPr lang="en-US" sz="2000" dirty="0" smtClean="0">
                    <a:latin typeface="Cambria" panose="02040503050406030204" pitchFamily="18" charset="0"/>
                  </a:rPr>
                  <a:t>, </a:t>
                </a:r>
                <a14:m>
                  <m:oMath xmlns:m="http://schemas.openxmlformats.org/officeDocument/2006/math">
                    <m:sSub>
                      <m:sSubPr>
                        <m:ctrlPr>
                          <a:rPr lang="el-GR" sz="2000" i="1">
                            <a:latin typeface="Cambria Math" panose="02040503050406030204" pitchFamily="18" charset="0"/>
                          </a:rPr>
                        </m:ctrlPr>
                      </m:sSubPr>
                      <m:e>
                        <m:r>
                          <a:rPr lang="el-GR" sz="2000" i="1">
                            <a:latin typeface="Cambria Math"/>
                          </a:rPr>
                          <m:t>𝐸</m:t>
                        </m:r>
                      </m:e>
                      <m:sub>
                        <m:r>
                          <a:rPr lang="el-GR" sz="2000" i="1">
                            <a:latin typeface="Cambria Math"/>
                          </a:rPr>
                          <m:t>𝑡</m:t>
                        </m:r>
                      </m:sub>
                    </m:sSub>
                    <m:d>
                      <m:dPr>
                        <m:ctrlPr>
                          <a:rPr lang="el-GR" sz="2000" i="1">
                            <a:latin typeface="Cambria Math" panose="02040503050406030204" pitchFamily="18" charset="0"/>
                          </a:rPr>
                        </m:ctrlPr>
                      </m:dPr>
                      <m:e>
                        <m:sSub>
                          <m:sSubPr>
                            <m:ctrlPr>
                              <a:rPr lang="el-GR" sz="2000" i="1">
                                <a:latin typeface="Cambria Math" panose="02040503050406030204" pitchFamily="18" charset="0"/>
                              </a:rPr>
                            </m:ctrlPr>
                          </m:sSubPr>
                          <m:e>
                            <m:r>
                              <a:rPr lang="el-GR" sz="2000" i="1">
                                <a:latin typeface="Cambria Math"/>
                              </a:rPr>
                              <m:t>𝐷</m:t>
                            </m:r>
                          </m:e>
                          <m:sub>
                            <m:r>
                              <a:rPr lang="el-GR" sz="2000" i="1">
                                <a:latin typeface="Cambria Math"/>
                              </a:rPr>
                              <m:t>𝑡</m:t>
                            </m:r>
                            <m:r>
                              <a:rPr lang="el-GR" sz="2000" i="1">
                                <a:latin typeface="Cambria Math"/>
                              </a:rPr>
                              <m:t>+</m:t>
                            </m:r>
                            <m:r>
                              <a:rPr lang="el-GR" sz="2000" i="1">
                                <a:latin typeface="Cambria Math"/>
                              </a:rPr>
                              <m:t>𝑗</m:t>
                            </m:r>
                          </m:sub>
                        </m:sSub>
                      </m:e>
                    </m:d>
                  </m:oMath>
                </a14:m>
                <a:r>
                  <a:rPr lang="en-US" sz="2000" dirty="0" smtClean="0">
                    <a:latin typeface="Cambria" panose="02040503050406030204" pitchFamily="18" charset="0"/>
                  </a:rPr>
                  <a:t>,</a:t>
                </a:r>
                <a:r>
                  <a:rPr lang="el-GR" sz="2000" dirty="0" smtClean="0">
                    <a:latin typeface="Cambria" panose="02040503050406030204" pitchFamily="18" charset="0"/>
                  </a:rPr>
                  <a:t> και να </a:t>
                </a:r>
                <a:r>
                  <a:rPr lang="el-GR" sz="2000" dirty="0">
                    <a:latin typeface="Cambria" panose="02040503050406030204" pitchFamily="18" charset="0"/>
                  </a:rPr>
                  <a:t>τις αντικαταστήσουμε με μετρήσιμα μεγέθη. </a:t>
                </a:r>
                <a:endParaRPr lang="el-GR" sz="2000" dirty="0" smtClean="0">
                  <a:latin typeface="Cambria" panose="02040503050406030204" pitchFamily="18" charset="0"/>
                </a:endParaRPr>
              </a:p>
              <a:p>
                <a:r>
                  <a:rPr lang="el-GR" sz="2000" dirty="0" smtClean="0">
                    <a:latin typeface="Cambria" panose="02040503050406030204" pitchFamily="18" charset="0"/>
                  </a:rPr>
                  <a:t>Για </a:t>
                </a:r>
                <a:r>
                  <a:rPr lang="el-GR" sz="2000" dirty="0">
                    <a:latin typeface="Cambria" panose="02040503050406030204" pitchFamily="18" charset="0"/>
                  </a:rPr>
                  <a:t>το σκοπό αυτό πρέπει να κάνουμε μια </a:t>
                </a:r>
                <a:r>
                  <a:rPr lang="el-GR" sz="2000" dirty="0" smtClean="0">
                    <a:latin typeface="Cambria" panose="02040503050406030204" pitchFamily="18" charset="0"/>
                  </a:rPr>
                  <a:t>υπόθεση </a:t>
                </a:r>
                <a:r>
                  <a:rPr lang="el-GR" sz="2000" dirty="0">
                    <a:latin typeface="Cambria" panose="02040503050406030204" pitchFamily="18" charset="0"/>
                  </a:rPr>
                  <a:t>σχετικά με την στοχαστική διαδικασία </a:t>
                </a:r>
                <a:r>
                  <a:rPr lang="el-GR" sz="2000" dirty="0" smtClean="0">
                    <a:latin typeface="Cambria" panose="02040503050406030204" pitchFamily="18" charset="0"/>
                  </a:rPr>
                  <a:t> του </a:t>
                </a:r>
                <a14:m>
                  <m:oMath xmlns:m="http://schemas.openxmlformats.org/officeDocument/2006/math">
                    <m:sSub>
                      <m:sSubPr>
                        <m:ctrlPr>
                          <a:rPr lang="el-GR" sz="2000" i="1">
                            <a:latin typeface="Cambria Math" panose="02040503050406030204" pitchFamily="18" charset="0"/>
                          </a:rPr>
                        </m:ctrlPr>
                      </m:sSubPr>
                      <m:e>
                        <m:r>
                          <m:rPr>
                            <m:sty m:val="p"/>
                          </m:rPr>
                          <a:rPr lang="en-US" sz="2000" b="0" i="0" smtClean="0">
                            <a:latin typeface="Cambria Math"/>
                          </a:rPr>
                          <m:t>D</m:t>
                        </m:r>
                      </m:e>
                      <m:sub>
                        <m:r>
                          <a:rPr lang="el-GR" sz="2000" i="1">
                            <a:latin typeface="Cambria Math"/>
                          </a:rPr>
                          <m:t>𝑡</m:t>
                        </m:r>
                      </m:sub>
                    </m:sSub>
                  </m:oMath>
                </a14:m>
                <a:r>
                  <a:rPr lang="el-GR" sz="2000" dirty="0" smtClean="0">
                    <a:latin typeface="Cambria" panose="02040503050406030204" pitchFamily="18" charset="0"/>
                  </a:rPr>
                  <a:t>. </a:t>
                </a:r>
                <a:r>
                  <a:rPr lang="el-GR" sz="2000" dirty="0">
                    <a:latin typeface="Cambria" panose="02040503050406030204" pitchFamily="18" charset="0"/>
                  </a:rPr>
                  <a:t>Η υπόθεση ενός γενεσιουργού μηχανισμού </a:t>
                </a:r>
                <a:r>
                  <a:rPr lang="el-GR" sz="2000" dirty="0" smtClean="0">
                    <a:latin typeface="Cambria" panose="02040503050406030204" pitchFamily="18" charset="0"/>
                  </a:rPr>
                  <a:t>του </a:t>
                </a:r>
                <a14:m>
                  <m:oMath xmlns:m="http://schemas.openxmlformats.org/officeDocument/2006/math">
                    <m:sSub>
                      <m:sSubPr>
                        <m:ctrlPr>
                          <a:rPr lang="el-GR" sz="2000" i="1">
                            <a:latin typeface="Cambria Math" panose="02040503050406030204" pitchFamily="18" charset="0"/>
                          </a:rPr>
                        </m:ctrlPr>
                      </m:sSubPr>
                      <m:e>
                        <m:r>
                          <m:rPr>
                            <m:sty m:val="p"/>
                          </m:rPr>
                          <a:rPr lang="en-US" sz="2000">
                            <a:latin typeface="Cambria Math"/>
                          </a:rPr>
                          <m:t>D</m:t>
                        </m:r>
                      </m:e>
                      <m:sub>
                        <m:r>
                          <a:rPr lang="el-GR" sz="2000" i="1">
                            <a:latin typeface="Cambria Math"/>
                          </a:rPr>
                          <m:t>𝑡</m:t>
                        </m:r>
                      </m:sub>
                    </m:sSub>
                  </m:oMath>
                </a14:m>
                <a:r>
                  <a:rPr lang="el-GR" sz="2000" dirty="0" smtClean="0">
                    <a:latin typeface="Cambria" panose="02040503050406030204" pitchFamily="18" charset="0"/>
                  </a:rPr>
                  <a:t> (</a:t>
                </a:r>
                <a:r>
                  <a:rPr lang="en-US" sz="2000" dirty="0">
                    <a:latin typeface="Cambria" panose="02040503050406030204" pitchFamily="18" charset="0"/>
                  </a:rPr>
                  <a:t>Data Generating Process</a:t>
                </a:r>
                <a:r>
                  <a:rPr lang="el-GR" sz="2000" dirty="0">
                    <a:latin typeface="Cambria" panose="02040503050406030204" pitchFamily="18" charset="0"/>
                  </a:rPr>
                  <a:t>) θα μας επιτρέψει να κάνουμε προβλέψεις για </a:t>
                </a:r>
                <a:r>
                  <a:rPr lang="el-GR" sz="2000" dirty="0" smtClean="0">
                    <a:latin typeface="Cambria" panose="02040503050406030204" pitchFamily="18" charset="0"/>
                  </a:rPr>
                  <a:t>τα</a:t>
                </a:r>
                <a:r>
                  <a:rPr lang="en-US" sz="2000" dirty="0" smtClean="0">
                    <a:latin typeface="Cambria" panose="02040503050406030204" pitchFamily="18" charset="0"/>
                  </a:rPr>
                  <a:t> </a:t>
                </a:r>
                <a:r>
                  <a:rPr lang="el-GR" sz="2000" dirty="0" smtClean="0">
                    <a:latin typeface="Cambria" panose="02040503050406030204" pitchFamily="18" charset="0"/>
                  </a:rPr>
                  <a:t>μελλοντικά </a:t>
                </a:r>
                <a:r>
                  <a:rPr lang="el-GR" sz="2000" dirty="0">
                    <a:latin typeface="Cambria" panose="02040503050406030204" pitchFamily="18" charset="0"/>
                  </a:rPr>
                  <a:t>επίπεδα </a:t>
                </a:r>
                <a:r>
                  <a:rPr lang="el-GR" sz="2000" dirty="0" smtClean="0">
                    <a:latin typeface="Cambria" panose="02040503050406030204" pitchFamily="18" charset="0"/>
                  </a:rPr>
                  <a:t>του </a:t>
                </a:r>
                <a14:m>
                  <m:oMath xmlns:m="http://schemas.openxmlformats.org/officeDocument/2006/math">
                    <m:sSub>
                      <m:sSubPr>
                        <m:ctrlPr>
                          <a:rPr lang="el-GR" sz="2000" i="1">
                            <a:latin typeface="Cambria Math" panose="02040503050406030204" pitchFamily="18" charset="0"/>
                          </a:rPr>
                        </m:ctrlPr>
                      </m:sSubPr>
                      <m:e>
                        <m:r>
                          <m:rPr>
                            <m:sty m:val="p"/>
                          </m:rPr>
                          <a:rPr lang="en-US" sz="2000">
                            <a:latin typeface="Cambria Math"/>
                          </a:rPr>
                          <m:t>D</m:t>
                        </m:r>
                      </m:e>
                      <m:sub>
                        <m:r>
                          <a:rPr lang="el-GR" sz="2000" i="1">
                            <a:latin typeface="Cambria Math"/>
                          </a:rPr>
                          <m:t>𝑡</m:t>
                        </m:r>
                        <m:r>
                          <a:rPr lang="en-US" sz="2000" b="0" i="1" smtClean="0">
                            <a:latin typeface="Cambria Math"/>
                          </a:rPr>
                          <m:t>+</m:t>
                        </m:r>
                        <m:r>
                          <a:rPr lang="en-US" sz="2000" b="0" i="1" smtClean="0">
                            <a:latin typeface="Cambria Math"/>
                          </a:rPr>
                          <m:t>𝑗</m:t>
                        </m:r>
                      </m:sub>
                    </m:sSub>
                  </m:oMath>
                </a14:m>
                <a:r>
                  <a:rPr lang="el-GR" sz="2000" dirty="0">
                    <a:latin typeface="Cambria" panose="02040503050406030204" pitchFamily="18" charset="0"/>
                  </a:rPr>
                  <a:t> με βάση σημερινή πληροφόρηση</a:t>
                </a:r>
                <a:r>
                  <a:rPr lang="el-GR" sz="2000" dirty="0" smtClean="0">
                    <a:latin typeface="Cambria" panose="02040503050406030204" pitchFamily="18" charset="0"/>
                  </a:rPr>
                  <a:t>.</a:t>
                </a:r>
                <a:endParaRPr lang="el-GR" sz="2000" dirty="0">
                  <a:latin typeface="Cambria"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662544"/>
                <a:ext cx="8050088" cy="5078823"/>
              </a:xfrm>
              <a:blipFill>
                <a:blip r:embed="rId2"/>
                <a:stretch>
                  <a:fillRect l="-76" r="-76"/>
                </a:stretch>
              </a:blipFill>
            </p:spPr>
            <p:txBody>
              <a:bodyPr/>
              <a:lstStyle/>
              <a:p>
                <a:r>
                  <a:rPr lang="el-GR">
                    <a:noFill/>
                  </a:rPr>
                  <a:t> </a:t>
                </a:r>
              </a:p>
            </p:txBody>
          </p:sp>
        </mc:Fallback>
      </mc:AlternateContent>
      <p:sp>
        <p:nvSpPr>
          <p:cNvPr id="4" name="Title 1"/>
          <p:cNvSpPr>
            <a:spLocks noGrp="1"/>
          </p:cNvSpPr>
          <p:nvPr>
            <p:ph type="title"/>
          </p:nvPr>
        </p:nvSpPr>
        <p:spPr>
          <a:xfrm>
            <a:off x="457200" y="327552"/>
            <a:ext cx="6779623" cy="627042"/>
          </a:xfrm>
        </p:spPr>
        <p:txBody>
          <a:bodyPr anchor="ctr"/>
          <a:lstStyle/>
          <a:p>
            <a:r>
              <a:rPr lang="el-GR" altLang="en-US" sz="3500" dirty="0" smtClean="0"/>
              <a:t>Αποτίμηση μετοχών</a:t>
            </a:r>
            <a:endParaRPr lang="en-IN" sz="1000" dirty="0"/>
          </a:p>
        </p:txBody>
      </p:sp>
    </p:spTree>
    <p:extLst>
      <p:ext uri="{BB962C8B-B14F-4D97-AF65-F5344CB8AC3E}">
        <p14:creationId xmlns:p14="http://schemas.microsoft.com/office/powerpoint/2010/main" val="4675135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767" y="1137787"/>
            <a:ext cx="8229600" cy="833437"/>
          </a:xfrm>
        </p:spPr>
        <p:txBody>
          <a:bodyPr/>
          <a:lstStyle/>
          <a:p>
            <a:pPr marL="291600" indent="-291600">
              <a:buSzPct val="100000"/>
            </a:pPr>
            <a:r>
              <a:rPr lang="en-US" altLang="en-US" sz="2600" b="1" dirty="0" smtClean="0"/>
              <a:t>DGP1: </a:t>
            </a:r>
            <a:r>
              <a:rPr lang="el-GR" altLang="en-US" sz="2600" b="1" dirty="0" smtClean="0"/>
              <a:t>Το </a:t>
            </a:r>
            <a:r>
              <a:rPr lang="en-US" altLang="en-US" sz="2600" b="1" dirty="0" smtClean="0"/>
              <a:t>D </a:t>
            </a:r>
            <a:r>
              <a:rPr lang="el-GR" altLang="en-US" sz="2600" b="1" dirty="0" smtClean="0"/>
              <a:t>είναι τυχαίος περίπατος (</a:t>
            </a:r>
            <a:r>
              <a:rPr lang="en-US" altLang="en-US" sz="2600" b="1" dirty="0" smtClean="0"/>
              <a:t>D </a:t>
            </a:r>
            <a:r>
              <a:rPr lang="el-GR" altLang="en-US" sz="2600" b="1" dirty="0" smtClean="0"/>
              <a:t>σταθερό)</a:t>
            </a:r>
          </a:p>
          <a:p>
            <a:pPr marL="291600" indent="-291600">
              <a:buSzPct val="100000"/>
            </a:pPr>
            <a:r>
              <a:rPr lang="el-GR" altLang="en-US" sz="2600" dirty="0" smtClean="0"/>
              <a:t>Η δίκαιη τιμή μιας μετοχής </a:t>
            </a:r>
            <a:r>
              <a:rPr lang="en-US" altLang="en-US" sz="2600" dirty="0" smtClean="0"/>
              <a:t>(</a:t>
            </a:r>
            <a:r>
              <a:rPr lang="en-US" altLang="en-US" sz="2600" b="1" i="1" dirty="0"/>
              <a:t>P</a:t>
            </a:r>
            <a:r>
              <a:rPr lang="en-US" altLang="en-US" sz="2600" b="1" i="1" baseline="-25000" dirty="0"/>
              <a:t>t</a:t>
            </a:r>
            <a:r>
              <a:rPr lang="en-US" altLang="en-US" sz="2600" dirty="0"/>
              <a:t>) </a:t>
            </a:r>
            <a:r>
              <a:rPr lang="el-GR" altLang="en-US" sz="2600" dirty="0" smtClean="0"/>
              <a:t>υποθέτοντας μηδενική ανάπτυξη στα μερίσματα υπολογίζεται από τον τύπο</a:t>
            </a:r>
            <a:r>
              <a:rPr lang="en-US" altLang="en-US" sz="2600" dirty="0" smtClean="0"/>
              <a:t>:</a:t>
            </a:r>
            <a:endParaRPr lang="en-US" altLang="en-US" sz="2600" dirty="0"/>
          </a:p>
        </p:txBody>
      </p:sp>
      <mc:AlternateContent xmlns:mc="http://schemas.openxmlformats.org/markup-compatibility/2006" xmlns:a14="http://schemas.microsoft.com/office/drawing/2010/main">
        <mc:Choice Requires="a14">
          <p:sp>
            <p:nvSpPr>
              <p:cNvPr id="5" name="Content Placeholder 4"/>
              <p:cNvSpPr>
                <a:spLocks noGrp="1"/>
              </p:cNvSpPr>
              <p:nvPr>
                <p:ph idx="14"/>
              </p:nvPr>
            </p:nvSpPr>
            <p:spPr>
              <a:xfrm>
                <a:off x="643948" y="4608148"/>
                <a:ext cx="6592875" cy="1247244"/>
              </a:xfrm>
            </p:spPr>
            <p:txBody>
              <a:bodyPr/>
              <a:lstStyle/>
              <a:p>
                <a:pPr eaLnBrk="1" hangingPunct="1">
                  <a:buFont typeface="Wingdings" pitchFamily="2" charset="2"/>
                  <a:buNone/>
                </a:pPr>
                <a:r>
                  <a:rPr lang="el-GR" altLang="en-US" sz="2200" dirty="0" smtClean="0"/>
                  <a:t>Σημείωση: </a:t>
                </a:r>
                <a14:m>
                  <m:oMath xmlns:m="http://schemas.openxmlformats.org/officeDocument/2006/math">
                    <m:sSub>
                      <m:sSubPr>
                        <m:ctrlPr>
                          <a:rPr lang="el-GR" sz="2400" i="1">
                            <a:latin typeface="Cambria Math" panose="02040503050406030204" pitchFamily="18" charset="0"/>
                          </a:rPr>
                        </m:ctrlPr>
                      </m:sSubPr>
                      <m:e>
                        <m:r>
                          <a:rPr lang="el-GR" sz="2400" i="1">
                            <a:latin typeface="Cambria Math"/>
                          </a:rPr>
                          <m:t>𝐸</m:t>
                        </m:r>
                      </m:e>
                      <m:sub>
                        <m:r>
                          <a:rPr lang="el-GR" sz="2400" i="1">
                            <a:latin typeface="Cambria Math"/>
                          </a:rPr>
                          <m:t>𝑡</m:t>
                        </m:r>
                      </m:sub>
                    </m:sSub>
                    <m:d>
                      <m:dPr>
                        <m:ctrlPr>
                          <a:rPr lang="el-GR" sz="2400" i="1">
                            <a:latin typeface="Cambria Math" panose="02040503050406030204" pitchFamily="18" charset="0"/>
                          </a:rPr>
                        </m:ctrlPr>
                      </m:dPr>
                      <m:e>
                        <m:sSub>
                          <m:sSubPr>
                            <m:ctrlPr>
                              <a:rPr lang="el-GR" sz="2400" i="1" smtClean="0">
                                <a:latin typeface="Cambria Math" panose="02040503050406030204" pitchFamily="18" charset="0"/>
                              </a:rPr>
                            </m:ctrlPr>
                          </m:sSubPr>
                          <m:e>
                            <m:r>
                              <a:rPr lang="el-GR" sz="2400" i="1">
                                <a:latin typeface="Cambria Math"/>
                              </a:rPr>
                              <m:t>𝐷</m:t>
                            </m:r>
                          </m:e>
                          <m:sub>
                            <m:r>
                              <a:rPr lang="el-GR" sz="2400" i="1">
                                <a:latin typeface="Cambria Math"/>
                              </a:rPr>
                              <m:t>𝑡</m:t>
                            </m:r>
                            <m:r>
                              <a:rPr lang="el-GR" sz="2400" i="1">
                                <a:latin typeface="Cambria Math"/>
                              </a:rPr>
                              <m:t>+1</m:t>
                            </m:r>
                          </m:sub>
                        </m:sSub>
                      </m:e>
                    </m:d>
                    <m:r>
                      <a:rPr lang="en-US" sz="2400" b="0" i="1" smtClean="0">
                        <a:latin typeface="Cambria Math" panose="02040503050406030204" pitchFamily="18" charset="0"/>
                      </a:rPr>
                      <m:t>=</m:t>
                    </m:r>
                    <m:sSub>
                      <m:sSubPr>
                        <m:ctrlPr>
                          <a:rPr lang="el-GR" sz="2000" i="1">
                            <a:latin typeface="Cambria Math" panose="02040503050406030204" pitchFamily="18" charset="0"/>
                          </a:rPr>
                        </m:ctrlPr>
                      </m:sSubPr>
                      <m:e>
                        <m:r>
                          <a:rPr lang="el-GR" sz="2000" i="1">
                            <a:latin typeface="Cambria Math"/>
                          </a:rPr>
                          <m:t>𝐸</m:t>
                        </m:r>
                      </m:e>
                      <m:sub>
                        <m:r>
                          <a:rPr lang="el-GR" sz="2000" i="1">
                            <a:latin typeface="Cambria Math"/>
                          </a:rPr>
                          <m:t>𝑡</m:t>
                        </m:r>
                      </m:sub>
                    </m:sSub>
                    <m:d>
                      <m:dPr>
                        <m:ctrlPr>
                          <a:rPr lang="el-GR" sz="2000" i="1">
                            <a:latin typeface="Cambria Math" panose="02040503050406030204" pitchFamily="18" charset="0"/>
                          </a:rPr>
                        </m:ctrlPr>
                      </m:dPr>
                      <m:e>
                        <m:sSub>
                          <m:sSubPr>
                            <m:ctrlPr>
                              <a:rPr lang="el-GR" sz="2000" i="1">
                                <a:latin typeface="Cambria Math" panose="02040503050406030204" pitchFamily="18" charset="0"/>
                              </a:rPr>
                            </m:ctrlPr>
                          </m:sSubPr>
                          <m:e>
                            <m:r>
                              <a:rPr lang="el-GR" sz="2000" i="1">
                                <a:latin typeface="Cambria Math"/>
                              </a:rPr>
                              <m:t>𝐷</m:t>
                            </m:r>
                          </m:e>
                          <m:sub>
                            <m:r>
                              <a:rPr lang="el-GR" sz="2000" i="1">
                                <a:latin typeface="Cambria Math"/>
                              </a:rPr>
                              <m:t>𝑡</m:t>
                            </m:r>
                            <m:r>
                              <a:rPr lang="el-GR" sz="2000" i="1">
                                <a:latin typeface="Cambria Math"/>
                              </a:rPr>
                              <m:t>+2</m:t>
                            </m:r>
                          </m:sub>
                        </m:sSub>
                      </m:e>
                    </m:d>
                    <m:r>
                      <a:rPr lang="en-US" sz="20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𝑡</m:t>
                        </m:r>
                      </m:sub>
                    </m:sSub>
                  </m:oMath>
                </a14:m>
                <a:endParaRPr lang="en-US" altLang="en-US" sz="2200" dirty="0" smtClean="0"/>
              </a:p>
              <a:p>
                <a:pPr eaLnBrk="1" hangingPunct="1">
                  <a:buFont typeface="Wingdings" pitchFamily="2" charset="2"/>
                  <a:buNone/>
                </a:pPr>
                <a:r>
                  <a:rPr lang="el-GR" altLang="en-US" sz="2200" dirty="0" smtClean="0"/>
                  <a:t>Όριο του </a:t>
                </a:r>
                <a14:m>
                  <m:oMath xmlns:m="http://schemas.openxmlformats.org/officeDocument/2006/math">
                    <m:sSup>
                      <m:sSupPr>
                        <m:ctrlPr>
                          <a:rPr lang="el-GR" sz="2400" i="1">
                            <a:latin typeface="Cambria Math" panose="02040503050406030204" pitchFamily="18" charset="0"/>
                          </a:rPr>
                        </m:ctrlPr>
                      </m:sSupPr>
                      <m:e>
                        <m:nary>
                          <m:naryPr>
                            <m:chr m:val="∑"/>
                            <m:ctrlPr>
                              <a:rPr lang="el-GR" sz="240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b="0" i="1" smtClean="0">
                                <a:latin typeface="Cambria Math" panose="02040503050406030204" pitchFamily="18" charset="0"/>
                              </a:rPr>
                              <m:t>=1</m:t>
                            </m:r>
                          </m:sub>
                          <m:sup>
                            <m:r>
                              <a:rPr lang="el-GR" sz="2400" i="1">
                                <a:latin typeface="Cambria Math"/>
                              </a:rPr>
                              <m:t>∞</m:t>
                            </m:r>
                          </m:sup>
                          <m:e>
                            <m:d>
                              <m:dPr>
                                <m:ctrlPr>
                                  <a:rPr lang="el-GR" sz="2400" i="1">
                                    <a:latin typeface="Cambria Math" panose="02040503050406030204" pitchFamily="18" charset="0"/>
                                  </a:rPr>
                                </m:ctrlPr>
                              </m:dPr>
                              <m:e>
                                <m:r>
                                  <a:rPr lang="el-GR" sz="2400" i="1">
                                    <a:latin typeface="Cambria Math"/>
                                  </a:rPr>
                                  <m:t>1+</m:t>
                                </m:r>
                                <m:r>
                                  <a:rPr lang="el-GR" sz="2400" i="1">
                                    <a:latin typeface="Cambria Math"/>
                                  </a:rPr>
                                  <m:t>𝑟</m:t>
                                </m:r>
                              </m:e>
                            </m:d>
                          </m:e>
                        </m:nary>
                      </m:e>
                      <m:sup>
                        <m:r>
                          <a:rPr lang="en-US" sz="2400" b="0" i="1" smtClean="0">
                            <a:latin typeface="Cambria Math" panose="02040503050406030204" pitchFamily="18" charset="0"/>
                          </a:rPr>
                          <m:t>𝑗</m:t>
                        </m:r>
                      </m:sup>
                    </m:sSup>
                  </m:oMath>
                </a14:m>
                <a:r>
                  <a:rPr lang="el-GR" altLang="en-US" sz="2200" dirty="0" smtClean="0"/>
                  <a:t> </a:t>
                </a:r>
                <a14:m>
                  <m:oMath xmlns:m="http://schemas.openxmlformats.org/officeDocument/2006/math">
                    <m:r>
                      <a:rPr lang="el-GR" sz="2400" i="1">
                        <a:latin typeface="Cambria Math"/>
                      </a:rPr>
                      <m:t>=</m:t>
                    </m:r>
                    <m:r>
                      <a:rPr lang="en-US" sz="2400" b="0" i="1" smtClean="0">
                        <a:latin typeface="Cambria Math" panose="02040503050406030204" pitchFamily="18" charset="0"/>
                      </a:rPr>
                      <m:t>𝑟</m:t>
                    </m:r>
                  </m:oMath>
                </a14:m>
                <a:endParaRPr lang="en-US" altLang="en-US" sz="2200" dirty="0"/>
              </a:p>
            </p:txBody>
          </p:sp>
        </mc:Choice>
        <mc:Fallback xmlns="">
          <p:sp>
            <p:nvSpPr>
              <p:cNvPr id="5" name="Content Placeholder 4"/>
              <p:cNvSpPr>
                <a:spLocks noGrp="1" noRot="1" noChangeAspect="1" noMove="1" noResize="1" noEditPoints="1" noAdjustHandles="1" noChangeArrowheads="1" noChangeShapeType="1" noTextEdit="1"/>
              </p:cNvSpPr>
              <p:nvPr>
                <p:ph idx="14"/>
              </p:nvPr>
            </p:nvSpPr>
            <p:spPr>
              <a:xfrm>
                <a:off x="643948" y="4608148"/>
                <a:ext cx="6592875" cy="1247244"/>
              </a:xfrm>
              <a:blipFill>
                <a:blip r:embed="rId2"/>
                <a:stretch>
                  <a:fillRect l="-1203" t="-1463"/>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88</a:t>
            </a:fld>
            <a:endParaRPr lang="en-US" altLang="en-US" dirty="0"/>
          </a:p>
        </p:txBody>
      </p:sp>
      <p:sp>
        <p:nvSpPr>
          <p:cNvPr id="8" name="Title 1"/>
          <p:cNvSpPr>
            <a:spLocks noGrp="1"/>
          </p:cNvSpPr>
          <p:nvPr>
            <p:ph type="title"/>
          </p:nvPr>
        </p:nvSpPr>
        <p:spPr>
          <a:xfrm>
            <a:off x="457200" y="327552"/>
            <a:ext cx="6779623" cy="627042"/>
          </a:xfrm>
        </p:spPr>
        <p:txBody>
          <a:bodyPr anchor="ctr"/>
          <a:lstStyle/>
          <a:p>
            <a:r>
              <a:rPr lang="el-GR" altLang="en-US" sz="3500" dirty="0" smtClean="0"/>
              <a:t>Αποτίμηση μετοχών</a:t>
            </a:r>
            <a:endParaRPr lang="en-IN" sz="1000" dirty="0"/>
          </a:p>
        </p:txBody>
      </p:sp>
      <mc:AlternateContent xmlns:mc="http://schemas.openxmlformats.org/markup-compatibility/2006" xmlns:a14="http://schemas.microsoft.com/office/drawing/2010/main">
        <mc:Choice Requires="a14">
          <p:sp>
            <p:nvSpPr>
              <p:cNvPr id="9" name="TextBox 8"/>
              <p:cNvSpPr txBox="1"/>
              <p:nvPr/>
            </p:nvSpPr>
            <p:spPr>
              <a:xfrm>
                <a:off x="2567353" y="3060998"/>
                <a:ext cx="3086614" cy="10488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r>
                            <a:rPr lang="el-GR" i="1">
                              <a:latin typeface="Cambria Math"/>
                            </a:rPr>
                            <m:t>𝑃</m:t>
                          </m:r>
                        </m:e>
                        <m:sub>
                          <m:r>
                            <a:rPr lang="el-GR" i="1">
                              <a:latin typeface="Cambria Math"/>
                            </a:rPr>
                            <m:t>𝑡</m:t>
                          </m:r>
                        </m:sub>
                      </m:sSub>
                      <m:r>
                        <a:rPr lang="el-GR" i="1">
                          <a:latin typeface="Cambria Math"/>
                        </a:rPr>
                        <m:t>=</m:t>
                      </m:r>
                      <m:nary>
                        <m:naryPr>
                          <m:chr m:val="∑"/>
                          <m:limLoc m:val="undOvr"/>
                          <m:ctrlPr>
                            <a:rPr lang="el-GR" i="1">
                              <a:latin typeface="Cambria Math" panose="02040503050406030204" pitchFamily="18" charset="0"/>
                            </a:rPr>
                          </m:ctrlPr>
                        </m:naryPr>
                        <m:sub>
                          <m:r>
                            <a:rPr lang="el-GR" i="1">
                              <a:latin typeface="Cambria Math"/>
                            </a:rPr>
                            <m:t>𝑗</m:t>
                          </m:r>
                          <m:r>
                            <a:rPr lang="el-GR" i="1">
                              <a:latin typeface="Cambria Math"/>
                            </a:rPr>
                            <m:t>=1</m:t>
                          </m:r>
                        </m:sub>
                        <m:sup>
                          <m:r>
                            <a:rPr lang="el-GR" i="1">
                              <a:latin typeface="Cambria Math"/>
                            </a:rPr>
                            <m:t>∞</m:t>
                          </m:r>
                        </m:sup>
                        <m:e>
                          <m:f>
                            <m:fPr>
                              <m:ctrlPr>
                                <a:rPr lang="el-GR" i="1">
                                  <a:latin typeface="Cambria Math" panose="02040503050406030204" pitchFamily="18" charset="0"/>
                                </a:rPr>
                              </m:ctrlPr>
                            </m:fPr>
                            <m:num>
                              <m:sSub>
                                <m:sSubPr>
                                  <m:ctrlPr>
                                    <a:rPr lang="el-GR" i="1">
                                      <a:latin typeface="Cambria Math" panose="02040503050406030204" pitchFamily="18" charset="0"/>
                                    </a:rPr>
                                  </m:ctrlPr>
                                </m:sSubPr>
                                <m:e>
                                  <m:r>
                                    <a:rPr lang="el-GR" i="1">
                                      <a:latin typeface="Cambria Math"/>
                                    </a:rPr>
                                    <m:t>𝐸</m:t>
                                  </m:r>
                                </m:e>
                                <m:sub>
                                  <m:r>
                                    <a:rPr lang="el-GR" i="1">
                                      <a:latin typeface="Cambria Math"/>
                                    </a:rPr>
                                    <m:t>𝑡</m:t>
                                  </m:r>
                                </m:sub>
                              </m:sSub>
                              <m:d>
                                <m:dPr>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a:rPr>
                                        <m:t>𝐷</m:t>
                                      </m:r>
                                    </m:e>
                                    <m:sub>
                                      <m:r>
                                        <a:rPr lang="el-GR" i="1">
                                          <a:latin typeface="Cambria Math"/>
                                        </a:rPr>
                                        <m:t>𝑡</m:t>
                                      </m:r>
                                      <m:r>
                                        <a:rPr lang="el-GR" i="1">
                                          <a:latin typeface="Cambria Math"/>
                                        </a:rPr>
                                        <m:t>+</m:t>
                                      </m:r>
                                      <m:r>
                                        <a:rPr lang="el-GR" i="1">
                                          <a:latin typeface="Cambria Math"/>
                                        </a:rPr>
                                        <m:t>𝑗</m:t>
                                      </m:r>
                                    </m:sub>
                                  </m:sSub>
                                </m:e>
                              </m:d>
                            </m:num>
                            <m:den>
                              <m:sSup>
                                <m:sSupPr>
                                  <m:ctrlPr>
                                    <a:rPr lang="el-GR" i="1">
                                      <a:latin typeface="Cambria Math" panose="02040503050406030204" pitchFamily="18" charset="0"/>
                                    </a:rPr>
                                  </m:ctrlPr>
                                </m:sSupPr>
                                <m:e>
                                  <m:d>
                                    <m:dPr>
                                      <m:ctrlPr>
                                        <a:rPr lang="el-GR" i="1">
                                          <a:latin typeface="Cambria Math" panose="02040503050406030204" pitchFamily="18" charset="0"/>
                                        </a:rPr>
                                      </m:ctrlPr>
                                    </m:dPr>
                                    <m:e>
                                      <m:r>
                                        <a:rPr lang="el-GR" i="1">
                                          <a:latin typeface="Cambria Math"/>
                                        </a:rPr>
                                        <m:t>1+</m:t>
                                      </m:r>
                                      <m:r>
                                        <a:rPr lang="el-GR" i="1">
                                          <a:latin typeface="Cambria Math"/>
                                        </a:rPr>
                                        <m:t>𝑟</m:t>
                                      </m:r>
                                    </m:e>
                                  </m:d>
                                </m:e>
                                <m:sup>
                                  <m:r>
                                    <a:rPr lang="el-GR" i="1">
                                      <a:latin typeface="Cambria Math"/>
                                    </a:rPr>
                                    <m:t>𝑗</m:t>
                                  </m:r>
                                </m:sup>
                              </m:sSup>
                            </m:den>
                          </m:f>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𝑡</m:t>
                              </m:r>
                            </m:sub>
                          </m:sSub>
                        </m:num>
                        <m:den>
                          <m:r>
                            <a:rPr lang="en-US" b="0" i="1" smtClean="0">
                              <a:latin typeface="Cambria Math" panose="02040503050406030204" pitchFamily="18" charset="0"/>
                            </a:rPr>
                            <m:t>𝑟</m:t>
                          </m:r>
                        </m:den>
                      </m:f>
                    </m:oMath>
                  </m:oMathPara>
                </a14:m>
                <a:endParaRPr lang="el-GR" dirty="0"/>
              </a:p>
            </p:txBody>
          </p:sp>
        </mc:Choice>
        <mc:Fallback xmlns="">
          <p:sp>
            <p:nvSpPr>
              <p:cNvPr id="9" name="TextBox 8"/>
              <p:cNvSpPr txBox="1">
                <a:spLocks noRot="1" noChangeAspect="1" noMove="1" noResize="1" noEditPoints="1" noAdjustHandles="1" noChangeArrowheads="1" noChangeShapeType="1" noTextEdit="1"/>
              </p:cNvSpPr>
              <p:nvPr/>
            </p:nvSpPr>
            <p:spPr>
              <a:xfrm>
                <a:off x="2567353" y="3060998"/>
                <a:ext cx="3086614" cy="1048813"/>
              </a:xfrm>
              <a:prstGeom prst="rect">
                <a:avLst/>
              </a:prstGeom>
              <a:blipFill>
                <a:blip r:embed="rId3"/>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6664283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765" y="1267862"/>
            <a:ext cx="8229600" cy="824968"/>
          </a:xfrm>
        </p:spPr>
        <p:txBody>
          <a:bodyPr/>
          <a:lstStyle/>
          <a:p>
            <a:pPr marL="291600" indent="-291600">
              <a:buSzPct val="100000"/>
            </a:pPr>
            <a:r>
              <a:rPr lang="en-US" altLang="en-US" sz="2600" b="1" dirty="0" smtClean="0"/>
              <a:t>DGP</a:t>
            </a:r>
            <a:r>
              <a:rPr lang="el-GR" altLang="en-US" sz="2600" b="1" dirty="0" smtClean="0"/>
              <a:t>2</a:t>
            </a:r>
            <a:r>
              <a:rPr lang="en-US" altLang="en-US" sz="2600" b="1" dirty="0" smtClean="0"/>
              <a:t>: </a:t>
            </a:r>
            <a:r>
              <a:rPr lang="el-GR" altLang="en-US" sz="2600" b="1" dirty="0"/>
              <a:t>Το </a:t>
            </a:r>
            <a:r>
              <a:rPr lang="en-US" altLang="en-US" sz="2600" b="1" dirty="0"/>
              <a:t>D </a:t>
            </a:r>
            <a:r>
              <a:rPr lang="el-GR" altLang="en-US" sz="2600" b="1" dirty="0"/>
              <a:t>είναι τυχαίος περίπατος </a:t>
            </a:r>
            <a:r>
              <a:rPr lang="el-GR" altLang="en-US" sz="2600" b="1" dirty="0" smtClean="0"/>
              <a:t>με τάσ</a:t>
            </a:r>
            <a:r>
              <a:rPr lang="el-GR" altLang="en-US" sz="2600" b="1" dirty="0"/>
              <a:t>η</a:t>
            </a:r>
            <a:r>
              <a:rPr lang="el-GR" altLang="en-US" sz="2600" b="1" dirty="0" smtClean="0"/>
              <a:t> </a:t>
            </a:r>
            <a:r>
              <a:rPr lang="en-US" altLang="en-US" sz="2600" b="1" dirty="0" smtClean="0"/>
              <a:t>g </a:t>
            </a:r>
            <a:r>
              <a:rPr lang="el-GR" altLang="en-US" sz="2600" b="1" dirty="0" smtClean="0"/>
              <a:t>(</a:t>
            </a:r>
            <a:r>
              <a:rPr lang="en-US" altLang="en-US" sz="2600" b="1" dirty="0"/>
              <a:t>D </a:t>
            </a:r>
            <a:r>
              <a:rPr lang="el-GR" altLang="en-US" sz="2600" b="1" dirty="0" smtClean="0"/>
              <a:t>αυξάνεται κατά </a:t>
            </a:r>
            <a:r>
              <a:rPr lang="en-US" altLang="en-US" sz="2600" b="1" dirty="0" smtClean="0"/>
              <a:t>g </a:t>
            </a:r>
            <a:r>
              <a:rPr lang="el-GR" altLang="en-US" sz="2600" b="1" dirty="0" smtClean="0"/>
              <a:t>κάθε έτος)</a:t>
            </a:r>
            <a:endParaRPr lang="el-GR" altLang="en-US" sz="2600" dirty="0" smtClean="0"/>
          </a:p>
          <a:p>
            <a:pPr marL="291600" indent="-291600">
              <a:buSzPct val="100000"/>
            </a:pPr>
            <a:r>
              <a:rPr lang="el-GR" altLang="en-US" sz="2600" dirty="0" smtClean="0"/>
              <a:t>Η δίκαιη τιμή μιας μετοχής </a:t>
            </a:r>
            <a:r>
              <a:rPr lang="en-US" altLang="en-US" sz="2600" dirty="0" smtClean="0"/>
              <a:t>(</a:t>
            </a:r>
            <a:r>
              <a:rPr lang="en-US" altLang="en-US" sz="2600" b="1" i="1" dirty="0"/>
              <a:t>P</a:t>
            </a:r>
            <a:r>
              <a:rPr lang="en-US" altLang="en-US" sz="2600" b="1" i="1" baseline="-25000" dirty="0"/>
              <a:t>t</a:t>
            </a:r>
            <a:r>
              <a:rPr lang="en-US" altLang="en-US" sz="2600" dirty="0"/>
              <a:t>), </a:t>
            </a:r>
            <a:r>
              <a:rPr lang="el-GR" altLang="en-US" sz="2600" dirty="0" smtClean="0"/>
              <a:t>υποθέτοντας σταθερό ρυθμό μεγέθυνσης μερισμάτων υπολογίζεται από τον τύπο</a:t>
            </a:r>
            <a:r>
              <a:rPr lang="en-US" altLang="en-US" sz="2600" dirty="0" smtClean="0"/>
              <a:t>:</a:t>
            </a:r>
            <a:endParaRPr lang="en-IN" sz="2600" dirty="0"/>
          </a:p>
        </p:txBody>
      </p:sp>
      <p:sp>
        <p:nvSpPr>
          <p:cNvPr id="4" name="Slide Number Placeholder 3"/>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89</a:t>
            </a:fld>
            <a:endParaRPr lang="en-US" altLang="en-US" dirty="0"/>
          </a:p>
        </p:txBody>
      </p:sp>
      <p:sp>
        <p:nvSpPr>
          <p:cNvPr id="8" name="Title 1"/>
          <p:cNvSpPr>
            <a:spLocks noGrp="1"/>
          </p:cNvSpPr>
          <p:nvPr>
            <p:ph type="title"/>
          </p:nvPr>
        </p:nvSpPr>
        <p:spPr>
          <a:xfrm>
            <a:off x="457200" y="327552"/>
            <a:ext cx="6779623" cy="627042"/>
          </a:xfrm>
        </p:spPr>
        <p:txBody>
          <a:bodyPr anchor="ctr"/>
          <a:lstStyle/>
          <a:p>
            <a:r>
              <a:rPr lang="el-GR" altLang="en-US" sz="3500" dirty="0" smtClean="0"/>
              <a:t>Αποτίμηση μετοχών</a:t>
            </a:r>
            <a:endParaRPr lang="en-IN" sz="1000" dirty="0"/>
          </a:p>
        </p:txBody>
      </p:sp>
      <mc:AlternateContent xmlns:mc="http://schemas.openxmlformats.org/markup-compatibility/2006" xmlns:a14="http://schemas.microsoft.com/office/drawing/2010/main">
        <mc:Choice Requires="a14">
          <p:sp>
            <p:nvSpPr>
              <p:cNvPr id="10" name="TextBox 9"/>
              <p:cNvSpPr txBox="1"/>
              <p:nvPr/>
            </p:nvSpPr>
            <p:spPr>
              <a:xfrm>
                <a:off x="1748413" y="3848251"/>
                <a:ext cx="5325627" cy="1649811"/>
              </a:xfrm>
              <a:prstGeom prst="rect">
                <a:avLst/>
              </a:prstGeom>
              <a:noFill/>
            </p:spPr>
            <p:txBody>
              <a:bodyPr wrap="square" lIns="0" tIns="0" rIns="0" bIns="0" rtlCol="0">
                <a:spAutoFit/>
              </a:bodyPr>
              <a:lstStyle/>
              <a:p>
                <a14:m>
                  <m:oMath xmlns:m="http://schemas.openxmlformats.org/officeDocument/2006/math">
                    <m:sSub>
                      <m:sSubPr>
                        <m:ctrlPr>
                          <a:rPr lang="el-GR" sz="3200" i="1" smtClean="0">
                            <a:latin typeface="Cambria Math" panose="02040503050406030204" pitchFamily="18" charset="0"/>
                          </a:rPr>
                        </m:ctrlPr>
                      </m:sSubPr>
                      <m:e>
                        <m:r>
                          <a:rPr lang="el-GR" sz="3200" i="1">
                            <a:latin typeface="Cambria Math"/>
                          </a:rPr>
                          <m:t>𝑃</m:t>
                        </m:r>
                      </m:e>
                      <m:sub>
                        <m:r>
                          <a:rPr lang="el-GR" sz="3200" i="1">
                            <a:latin typeface="Cambria Math"/>
                          </a:rPr>
                          <m:t>𝑡</m:t>
                        </m:r>
                      </m:sub>
                    </m:sSub>
                    <m:r>
                      <a:rPr lang="el-GR" sz="3200" i="1">
                        <a:latin typeface="Cambria Math"/>
                      </a:rPr>
                      <m:t>=</m:t>
                    </m:r>
                    <m:nary>
                      <m:naryPr>
                        <m:chr m:val="∑"/>
                        <m:limLoc m:val="undOvr"/>
                        <m:ctrlPr>
                          <a:rPr lang="el-GR" sz="3200" i="1">
                            <a:latin typeface="Cambria Math" panose="02040503050406030204" pitchFamily="18" charset="0"/>
                          </a:rPr>
                        </m:ctrlPr>
                      </m:naryPr>
                      <m:sub>
                        <m:r>
                          <a:rPr lang="el-GR" sz="3200" i="1">
                            <a:latin typeface="Cambria Math"/>
                          </a:rPr>
                          <m:t>𝑗</m:t>
                        </m:r>
                        <m:r>
                          <a:rPr lang="el-GR" sz="3200" i="1">
                            <a:latin typeface="Cambria Math"/>
                          </a:rPr>
                          <m:t>=1</m:t>
                        </m:r>
                      </m:sub>
                      <m:sup>
                        <m:r>
                          <a:rPr lang="el-GR" sz="3200" i="1">
                            <a:latin typeface="Cambria Math"/>
                          </a:rPr>
                          <m:t>∞</m:t>
                        </m:r>
                      </m:sup>
                      <m:e>
                        <m:f>
                          <m:fPr>
                            <m:ctrlPr>
                              <a:rPr lang="el-GR" sz="3200" i="1">
                                <a:latin typeface="Cambria Math" panose="02040503050406030204" pitchFamily="18" charset="0"/>
                              </a:rPr>
                            </m:ctrlPr>
                          </m:fPr>
                          <m:num>
                            <m:sSub>
                              <m:sSubPr>
                                <m:ctrlPr>
                                  <a:rPr lang="el-GR" sz="3200" i="1">
                                    <a:latin typeface="Cambria Math" panose="02040503050406030204" pitchFamily="18" charset="0"/>
                                  </a:rPr>
                                </m:ctrlPr>
                              </m:sSubPr>
                              <m:e>
                                <m:r>
                                  <a:rPr lang="el-GR" sz="3200" i="1">
                                    <a:latin typeface="Cambria Math"/>
                                  </a:rPr>
                                  <m:t>𝐸</m:t>
                                </m:r>
                              </m:e>
                              <m:sub>
                                <m:r>
                                  <a:rPr lang="el-GR" sz="3200" i="1">
                                    <a:latin typeface="Cambria Math"/>
                                  </a:rPr>
                                  <m:t>𝑡</m:t>
                                </m:r>
                              </m:sub>
                            </m:sSub>
                            <m:d>
                              <m:dPr>
                                <m:ctrlPr>
                                  <a:rPr lang="el-GR" sz="3200" i="1">
                                    <a:latin typeface="Cambria Math" panose="02040503050406030204" pitchFamily="18" charset="0"/>
                                  </a:rPr>
                                </m:ctrlPr>
                              </m:dPr>
                              <m:e>
                                <m:sSub>
                                  <m:sSubPr>
                                    <m:ctrlPr>
                                      <a:rPr lang="el-GR" sz="3200" i="1">
                                        <a:latin typeface="Cambria Math" panose="02040503050406030204" pitchFamily="18" charset="0"/>
                                      </a:rPr>
                                    </m:ctrlPr>
                                  </m:sSubPr>
                                  <m:e>
                                    <m:r>
                                      <a:rPr lang="el-GR" sz="3200" i="1">
                                        <a:latin typeface="Cambria Math"/>
                                      </a:rPr>
                                      <m:t>𝐷</m:t>
                                    </m:r>
                                  </m:e>
                                  <m:sub>
                                    <m:r>
                                      <a:rPr lang="el-GR" sz="3200" i="1">
                                        <a:latin typeface="Cambria Math"/>
                                      </a:rPr>
                                      <m:t>𝑡</m:t>
                                    </m:r>
                                    <m:r>
                                      <a:rPr lang="el-GR" sz="3200" i="1">
                                        <a:latin typeface="Cambria Math"/>
                                      </a:rPr>
                                      <m:t>+</m:t>
                                    </m:r>
                                    <m:r>
                                      <a:rPr lang="el-GR" sz="3200" i="1">
                                        <a:latin typeface="Cambria Math"/>
                                      </a:rPr>
                                      <m:t>𝑗</m:t>
                                    </m:r>
                                  </m:sub>
                                </m:sSub>
                              </m:e>
                            </m:d>
                          </m:num>
                          <m:den>
                            <m:sSup>
                              <m:sSupPr>
                                <m:ctrlPr>
                                  <a:rPr lang="el-GR" sz="3200" i="1">
                                    <a:latin typeface="Cambria Math" panose="02040503050406030204" pitchFamily="18" charset="0"/>
                                  </a:rPr>
                                </m:ctrlPr>
                              </m:sSupPr>
                              <m:e>
                                <m:d>
                                  <m:dPr>
                                    <m:ctrlPr>
                                      <a:rPr lang="el-GR" sz="3200" i="1">
                                        <a:latin typeface="Cambria Math" panose="02040503050406030204" pitchFamily="18" charset="0"/>
                                      </a:rPr>
                                    </m:ctrlPr>
                                  </m:dPr>
                                  <m:e>
                                    <m:r>
                                      <a:rPr lang="el-GR" sz="3200" i="1">
                                        <a:latin typeface="Cambria Math"/>
                                      </a:rPr>
                                      <m:t>1+</m:t>
                                    </m:r>
                                    <m:r>
                                      <a:rPr lang="el-GR" sz="3200" i="1">
                                        <a:latin typeface="Cambria Math"/>
                                      </a:rPr>
                                      <m:t>𝑟</m:t>
                                    </m:r>
                                  </m:e>
                                </m:d>
                              </m:e>
                              <m:sup>
                                <m:r>
                                  <a:rPr lang="el-GR" sz="3200" i="1">
                                    <a:latin typeface="Cambria Math"/>
                                  </a:rPr>
                                  <m:t>𝑗</m:t>
                                </m:r>
                              </m:sup>
                            </m:sSup>
                          </m:den>
                        </m:f>
                      </m:e>
                    </m:nary>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𝐷</m:t>
                            </m:r>
                          </m:e>
                          <m:sub>
                            <m:r>
                              <a:rPr lang="en-US" sz="3200" b="0" i="1" smtClean="0">
                                <a:latin typeface="Cambria Math" panose="02040503050406030204" pitchFamily="18" charset="0"/>
                              </a:rPr>
                              <m:t>𝑡</m:t>
                            </m:r>
                          </m:sub>
                        </m:sSub>
                        <m:sSup>
                          <m:sSupPr>
                            <m:ctrlPr>
                              <a:rPr lang="el-GR" sz="3200" i="1">
                                <a:latin typeface="Cambria Math" panose="02040503050406030204" pitchFamily="18" charset="0"/>
                              </a:rPr>
                            </m:ctrlPr>
                          </m:sSupPr>
                          <m:e>
                            <m:d>
                              <m:dPr>
                                <m:ctrlPr>
                                  <a:rPr lang="el-GR" sz="3200" i="1">
                                    <a:latin typeface="Cambria Math" panose="02040503050406030204" pitchFamily="18" charset="0"/>
                                  </a:rPr>
                                </m:ctrlPr>
                              </m:dPr>
                              <m:e>
                                <m:r>
                                  <a:rPr lang="el-GR" sz="3200" i="1">
                                    <a:latin typeface="Cambria Math"/>
                                  </a:rPr>
                                  <m:t>1+</m:t>
                                </m:r>
                                <m:r>
                                  <a:rPr lang="en-US" sz="3200" b="0" i="1" smtClean="0">
                                    <a:latin typeface="Cambria Math" panose="02040503050406030204" pitchFamily="18" charset="0"/>
                                  </a:rPr>
                                  <m:t>𝑔</m:t>
                                </m:r>
                              </m:e>
                            </m:d>
                          </m:e>
                          <m:sup>
                            <m:r>
                              <a:rPr lang="el-GR" sz="3200" i="1">
                                <a:latin typeface="Cambria Math"/>
                              </a:rPr>
                              <m:t>𝑗</m:t>
                            </m:r>
                          </m:sup>
                        </m:sSup>
                      </m:num>
                      <m:den>
                        <m:sSup>
                          <m:sSupPr>
                            <m:ctrlPr>
                              <a:rPr lang="el-GR" sz="3200" i="1">
                                <a:latin typeface="Cambria Math" panose="02040503050406030204" pitchFamily="18" charset="0"/>
                              </a:rPr>
                            </m:ctrlPr>
                          </m:sSupPr>
                          <m:e>
                            <m:d>
                              <m:dPr>
                                <m:ctrlPr>
                                  <a:rPr lang="el-GR" sz="3200" i="1">
                                    <a:latin typeface="Cambria Math" panose="02040503050406030204" pitchFamily="18" charset="0"/>
                                  </a:rPr>
                                </m:ctrlPr>
                              </m:dPr>
                              <m:e>
                                <m:r>
                                  <a:rPr lang="el-GR" sz="3200" i="1">
                                    <a:latin typeface="Cambria Math"/>
                                  </a:rPr>
                                  <m:t>1+</m:t>
                                </m:r>
                                <m:r>
                                  <a:rPr lang="el-GR" sz="3200" i="1">
                                    <a:latin typeface="Cambria Math"/>
                                  </a:rPr>
                                  <m:t>𝑟</m:t>
                                </m:r>
                              </m:e>
                            </m:d>
                          </m:e>
                          <m:sup>
                            <m:r>
                              <a:rPr lang="el-GR" sz="3200" i="1">
                                <a:latin typeface="Cambria Math"/>
                              </a:rPr>
                              <m:t>𝑗</m:t>
                            </m:r>
                          </m:sup>
                        </m:sSup>
                      </m:den>
                    </m:f>
                  </m:oMath>
                </a14:m>
                <a:r>
                  <a:rPr lang="en-US" sz="3200" dirty="0" smtClean="0"/>
                  <a:t> 	= </a:t>
                </a:r>
                <a14:m>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𝐷</m:t>
                            </m:r>
                          </m:e>
                          <m:sub>
                            <m:r>
                              <a:rPr lang="en-US" sz="3200" i="1">
                                <a:latin typeface="Cambria Math" panose="02040503050406030204" pitchFamily="18" charset="0"/>
                              </a:rPr>
                              <m:t>𝑡</m:t>
                            </m:r>
                          </m:sub>
                        </m:sSub>
                        <m:d>
                          <m:dPr>
                            <m:ctrlPr>
                              <a:rPr lang="el-GR" sz="3200" i="1">
                                <a:latin typeface="Cambria Math" panose="02040503050406030204" pitchFamily="18" charset="0"/>
                              </a:rPr>
                            </m:ctrlPr>
                          </m:dPr>
                          <m:e>
                            <m:r>
                              <a:rPr lang="el-GR" sz="3200" i="1">
                                <a:latin typeface="Cambria Math"/>
                              </a:rPr>
                              <m:t>1+</m:t>
                            </m:r>
                            <m:r>
                              <a:rPr lang="en-US" sz="3200" i="1">
                                <a:latin typeface="Cambria Math" panose="02040503050406030204" pitchFamily="18" charset="0"/>
                              </a:rPr>
                              <m:t>𝑔</m:t>
                            </m:r>
                          </m:e>
                        </m:d>
                      </m:num>
                      <m:den>
                        <m:d>
                          <m:dPr>
                            <m:ctrlPr>
                              <a:rPr lang="el-GR" sz="3200" i="1">
                                <a:latin typeface="Cambria Math" panose="02040503050406030204" pitchFamily="18" charset="0"/>
                              </a:rPr>
                            </m:ctrlPr>
                          </m:dPr>
                          <m:e>
                            <m:r>
                              <a:rPr lang="en-US" sz="3200" b="0" i="1" smtClean="0">
                                <a:latin typeface="Cambria Math" panose="02040503050406030204" pitchFamily="18" charset="0"/>
                              </a:rPr>
                              <m:t>𝑟</m:t>
                            </m:r>
                            <m:r>
                              <a:rPr lang="el-GR" sz="3200" i="1">
                                <a:latin typeface="Cambria Math"/>
                              </a:rPr>
                              <m:t>+</m:t>
                            </m:r>
                            <m:r>
                              <a:rPr lang="en-US" sz="3200" i="1">
                                <a:latin typeface="Cambria Math" panose="02040503050406030204" pitchFamily="18" charset="0"/>
                              </a:rPr>
                              <m:t>𝑔</m:t>
                            </m:r>
                          </m:e>
                        </m:d>
                      </m:den>
                    </m:f>
                  </m:oMath>
                </a14:m>
                <a:endParaRPr lang="el-GR"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748413" y="3848251"/>
                <a:ext cx="5325627" cy="1649811"/>
              </a:xfrm>
              <a:prstGeom prst="rect">
                <a:avLst/>
              </a:prstGeom>
              <a:blipFill>
                <a:blip r:embed="rId2"/>
                <a:stretch>
                  <a:fillRect b="-3690"/>
                </a:stretch>
              </a:blipFill>
            </p:spPr>
            <p:txBody>
              <a:bodyPr/>
              <a:lstStyle/>
              <a:p>
                <a:r>
                  <a:rPr lang="el-GR">
                    <a:noFill/>
                  </a:rPr>
                  <a:t> </a:t>
                </a:r>
              </a:p>
            </p:txBody>
          </p:sp>
        </mc:Fallback>
      </mc:AlternateContent>
    </p:spTree>
    <p:extLst>
      <p:ext uri="{BB962C8B-B14F-4D97-AF65-F5344CB8AC3E}">
        <p14:creationId xmlns:p14="http://schemas.microsoft.com/office/powerpoint/2010/main" val="2390135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66"/>
            <a:ext cx="7543800" cy="664745"/>
          </a:xfrm>
        </p:spPr>
        <p:txBody>
          <a:bodyPr anchor="ctr"/>
          <a:lstStyle/>
          <a:p>
            <a:r>
              <a:rPr lang="el-GR" altLang="en-US" sz="3500" dirty="0" smtClean="0"/>
              <a:t>Αποτίμηση ομολόγου</a:t>
            </a:r>
            <a:endParaRPr lang="en-IN" sz="3500" dirty="0"/>
          </a:p>
        </p:txBody>
      </p:sp>
      <p:sp>
        <p:nvSpPr>
          <p:cNvPr id="3" name="Content Placeholder 2"/>
          <p:cNvSpPr>
            <a:spLocks noGrp="1"/>
          </p:cNvSpPr>
          <p:nvPr>
            <p:ph idx="1"/>
          </p:nvPr>
        </p:nvSpPr>
        <p:spPr>
          <a:xfrm>
            <a:off x="457200" y="1719263"/>
            <a:ext cx="8229600" cy="3741011"/>
          </a:xfrm>
        </p:spPr>
        <p:txBody>
          <a:bodyPr/>
          <a:lstStyle/>
          <a:p>
            <a:pPr marL="291600" indent="-291600">
              <a:spcBef>
                <a:spcPts val="1000"/>
              </a:spcBef>
              <a:buSzPct val="100000"/>
            </a:pPr>
            <a:r>
              <a:rPr lang="el-GR" altLang="en-US" dirty="0" smtClean="0"/>
              <a:t>Ένα ομόλογο διαπραγματεύεται με ασφάλιστρο εάν η απόδοση </a:t>
            </a:r>
            <a:r>
              <a:rPr lang="en-US" altLang="en-US" dirty="0" smtClean="0"/>
              <a:t> </a:t>
            </a:r>
            <a:r>
              <a:rPr lang="el-GR" altLang="en-US" dirty="0" smtClean="0"/>
              <a:t>του κουπονιού </a:t>
            </a:r>
            <a:r>
              <a:rPr lang="en-US" altLang="en-US" dirty="0" smtClean="0"/>
              <a:t>(</a:t>
            </a:r>
            <a:r>
              <a:rPr lang="en-US" altLang="en-US" i="1" dirty="0"/>
              <a:t>INT)</a:t>
            </a:r>
            <a:r>
              <a:rPr lang="en-US" altLang="en-US" dirty="0"/>
              <a:t> </a:t>
            </a:r>
            <a:r>
              <a:rPr lang="el-GR" altLang="en-US" dirty="0" smtClean="0"/>
              <a:t>είναι μεγαλύτερη από την απαιτούμενη απόδοση</a:t>
            </a:r>
            <a:r>
              <a:rPr lang="en-US" altLang="en-US" dirty="0" smtClean="0"/>
              <a:t> </a:t>
            </a:r>
            <a:r>
              <a:rPr lang="en-US" altLang="en-US" dirty="0"/>
              <a:t>(</a:t>
            </a:r>
            <a:r>
              <a:rPr lang="en-US" altLang="en-US" i="1" dirty="0"/>
              <a:t>r</a:t>
            </a:r>
            <a:r>
              <a:rPr lang="en-US" altLang="en-US" dirty="0"/>
              <a:t>) </a:t>
            </a:r>
            <a:r>
              <a:rPr lang="el-GR" altLang="en-US" dirty="0" smtClean="0"/>
              <a:t>και η τρέχουσα τιμή του ομολόγου </a:t>
            </a:r>
            <a:r>
              <a:rPr lang="en-US" altLang="en-US" dirty="0" smtClean="0"/>
              <a:t>(</a:t>
            </a:r>
            <a:r>
              <a:rPr lang="en-US" altLang="en-US" i="1" dirty="0"/>
              <a:t>V</a:t>
            </a:r>
            <a:r>
              <a:rPr lang="en-US" altLang="en-US" i="1" baseline="-25000" dirty="0"/>
              <a:t>b</a:t>
            </a:r>
            <a:r>
              <a:rPr lang="en-US" altLang="en-US" dirty="0"/>
              <a:t>) </a:t>
            </a:r>
            <a:r>
              <a:rPr lang="el-GR" altLang="en-US" dirty="0" smtClean="0"/>
              <a:t>είναι μεγαλύτερη της ονομαστικής αξίας ή της αξίας στο άρτιο</a:t>
            </a:r>
            <a:r>
              <a:rPr lang="en-US" altLang="en-US" dirty="0" smtClean="0"/>
              <a:t> </a:t>
            </a:r>
            <a:r>
              <a:rPr lang="en-US" altLang="en-US" dirty="0"/>
              <a:t>(Par).</a:t>
            </a:r>
          </a:p>
          <a:p>
            <a:pPr marL="291600" indent="-291600" eaLnBrk="1" hangingPunct="1">
              <a:spcBef>
                <a:spcPts val="1000"/>
              </a:spcBef>
              <a:buSzPct val="100000"/>
            </a:pPr>
            <a:r>
              <a:rPr lang="el-GR" altLang="en-US" sz="2400" b="1" dirty="0" smtClean="0"/>
              <a:t>Με ασφάλιστρο</a:t>
            </a:r>
            <a:r>
              <a:rPr lang="en-US" altLang="en-US" sz="2400" b="1" dirty="0" smtClean="0"/>
              <a:t>: </a:t>
            </a:r>
            <a:r>
              <a:rPr lang="el-GR" altLang="en-US" sz="2400" dirty="0" smtClean="0"/>
              <a:t>Εάν</a:t>
            </a:r>
            <a:r>
              <a:rPr lang="en-US" altLang="en-US" sz="2400" dirty="0" smtClean="0"/>
              <a:t> </a:t>
            </a:r>
            <a:r>
              <a:rPr lang="en-US" altLang="en-US" sz="2400" i="1" dirty="0"/>
              <a:t>INT</a:t>
            </a:r>
            <a:r>
              <a:rPr lang="en-US" altLang="en-US" sz="2400" dirty="0"/>
              <a:t> &gt; </a:t>
            </a:r>
            <a:r>
              <a:rPr lang="en-US" altLang="en-US" sz="2400" i="1" dirty="0"/>
              <a:t>r</a:t>
            </a:r>
            <a:r>
              <a:rPr lang="en-US" altLang="en-US" sz="2400" dirty="0"/>
              <a:t>; </a:t>
            </a:r>
            <a:r>
              <a:rPr lang="el-GR" altLang="en-US" sz="2400" dirty="0" smtClean="0"/>
              <a:t>τότε</a:t>
            </a:r>
            <a:r>
              <a:rPr lang="en-US" altLang="en-US" sz="2400" dirty="0" smtClean="0"/>
              <a:t> </a:t>
            </a:r>
            <a:r>
              <a:rPr lang="en-US" altLang="en-US" sz="2400" i="1" dirty="0"/>
              <a:t>V</a:t>
            </a:r>
            <a:r>
              <a:rPr lang="en-US" altLang="en-US" sz="2400" i="1" baseline="-25000" dirty="0"/>
              <a:t>b</a:t>
            </a:r>
            <a:r>
              <a:rPr lang="en-US" altLang="en-US" sz="2400" dirty="0"/>
              <a:t> &gt; </a:t>
            </a:r>
            <a:r>
              <a:rPr lang="el-GR" altLang="en-US" sz="2400" dirty="0" smtClean="0"/>
              <a:t>Αξία στο άρτιο</a:t>
            </a:r>
            <a:r>
              <a:rPr lang="en-US" altLang="en-US" sz="2400" dirty="0" smtClean="0"/>
              <a:t>.</a:t>
            </a:r>
            <a:endParaRPr lang="en-US" altLang="en-US" sz="2400" dirty="0"/>
          </a:p>
          <a:p>
            <a:pPr marL="291600" indent="-291600" eaLnBrk="1" hangingPunct="1">
              <a:spcBef>
                <a:spcPts val="1000"/>
              </a:spcBef>
              <a:buSzPct val="100000"/>
            </a:pPr>
            <a:r>
              <a:rPr lang="el-GR" altLang="en-US" sz="2400" b="1" dirty="0" smtClean="0"/>
              <a:t>Με έκπτωση</a:t>
            </a:r>
            <a:r>
              <a:rPr lang="en-US" altLang="en-US" sz="2400" b="1" dirty="0" smtClean="0"/>
              <a:t>: </a:t>
            </a:r>
            <a:r>
              <a:rPr lang="el-GR" altLang="en-US" sz="2400" dirty="0" smtClean="0"/>
              <a:t>Εάν</a:t>
            </a:r>
            <a:r>
              <a:rPr lang="en-US" altLang="en-US" sz="2400" dirty="0" smtClean="0"/>
              <a:t> </a:t>
            </a:r>
            <a:r>
              <a:rPr lang="en-US" altLang="en-US" sz="2400" i="1" dirty="0"/>
              <a:t>INT </a:t>
            </a:r>
            <a:r>
              <a:rPr lang="en-US" altLang="en-US" sz="2400" dirty="0"/>
              <a:t>&lt; </a:t>
            </a:r>
            <a:r>
              <a:rPr lang="en-US" altLang="en-US" sz="2400" i="1" dirty="0"/>
              <a:t>r</a:t>
            </a:r>
            <a:r>
              <a:rPr lang="en-US" altLang="en-US" sz="2400" dirty="0"/>
              <a:t>, </a:t>
            </a:r>
            <a:r>
              <a:rPr lang="el-GR" altLang="en-US" sz="2400" dirty="0" smtClean="0"/>
              <a:t>τότε</a:t>
            </a:r>
            <a:r>
              <a:rPr lang="en-US" altLang="en-US" sz="2400" dirty="0" smtClean="0"/>
              <a:t> </a:t>
            </a:r>
            <a:r>
              <a:rPr lang="en-US" altLang="en-US" sz="2400" i="1" dirty="0"/>
              <a:t>V</a:t>
            </a:r>
            <a:r>
              <a:rPr lang="en-US" altLang="en-US" sz="2400" i="1" baseline="-25000" dirty="0"/>
              <a:t>b</a:t>
            </a:r>
            <a:r>
              <a:rPr lang="en-US" altLang="en-US" sz="2400" baseline="-25000" dirty="0"/>
              <a:t> </a:t>
            </a:r>
            <a:r>
              <a:rPr lang="en-US" altLang="en-US" sz="2400" dirty="0"/>
              <a:t>&lt; </a:t>
            </a:r>
            <a:r>
              <a:rPr lang="el-GR" altLang="en-US" sz="2400" dirty="0" smtClean="0"/>
              <a:t>Αξία στο άρτιο</a:t>
            </a:r>
            <a:r>
              <a:rPr lang="en-US" altLang="en-US" sz="2400" dirty="0" smtClean="0"/>
              <a:t>.</a:t>
            </a:r>
            <a:endParaRPr lang="en-US" altLang="en-US" sz="2400" dirty="0"/>
          </a:p>
          <a:p>
            <a:pPr marL="291600" indent="-291600" eaLnBrk="1" hangingPunct="1">
              <a:spcBef>
                <a:spcPts val="1000"/>
              </a:spcBef>
              <a:buSzPct val="100000"/>
            </a:pPr>
            <a:r>
              <a:rPr lang="el-GR" altLang="en-US" sz="2400" b="1" dirty="0" smtClean="0"/>
              <a:t>Στο άρτιο</a:t>
            </a:r>
            <a:r>
              <a:rPr lang="en-US" altLang="en-US" sz="2400" b="1" dirty="0" smtClean="0"/>
              <a:t>:</a:t>
            </a:r>
            <a:r>
              <a:rPr lang="en-US" altLang="en-US" sz="2400" dirty="0" smtClean="0"/>
              <a:t> </a:t>
            </a:r>
            <a:r>
              <a:rPr lang="el-GR" altLang="en-US" sz="2400" dirty="0" smtClean="0"/>
              <a:t>Εάν </a:t>
            </a:r>
            <a:r>
              <a:rPr lang="en-US" altLang="en-US" sz="2400" i="1" dirty="0" smtClean="0"/>
              <a:t>INT </a:t>
            </a:r>
            <a:r>
              <a:rPr lang="en-US" altLang="en-US" sz="2400" dirty="0"/>
              <a:t>= </a:t>
            </a:r>
            <a:r>
              <a:rPr lang="en-US" altLang="en-US" sz="2400" i="1" dirty="0"/>
              <a:t>r,</a:t>
            </a:r>
            <a:r>
              <a:rPr lang="en-US" altLang="en-US" sz="2400" dirty="0"/>
              <a:t> </a:t>
            </a:r>
            <a:r>
              <a:rPr lang="el-GR" altLang="en-US" sz="2400" dirty="0" smtClean="0"/>
              <a:t>τότε</a:t>
            </a:r>
            <a:r>
              <a:rPr lang="en-US" altLang="en-US" sz="2400" dirty="0" smtClean="0"/>
              <a:t> </a:t>
            </a:r>
            <a:r>
              <a:rPr lang="en-US" altLang="en-US" sz="2400" i="1" dirty="0"/>
              <a:t>V</a:t>
            </a:r>
            <a:r>
              <a:rPr lang="en-US" altLang="en-US" sz="2400" i="1" baseline="-25000" dirty="0"/>
              <a:t>b</a:t>
            </a:r>
            <a:r>
              <a:rPr lang="en-US" altLang="en-US" sz="2400" baseline="-25000" dirty="0"/>
              <a:t> </a:t>
            </a:r>
            <a:r>
              <a:rPr lang="en-US" altLang="en-US" sz="2400" dirty="0"/>
              <a:t>= </a:t>
            </a:r>
            <a:r>
              <a:rPr lang="el-GR" altLang="en-US" sz="2400" dirty="0" smtClean="0"/>
              <a:t>Αξία στο άρτιο</a:t>
            </a:r>
            <a:r>
              <a:rPr lang="en-US" altLang="en-US" dirty="0" smtClean="0"/>
              <a:t>.</a:t>
            </a:r>
            <a:endParaRPr lang="en-IN" dirty="0"/>
          </a:p>
        </p:txBody>
      </p:sp>
      <p:sp>
        <p:nvSpPr>
          <p:cNvPr id="4" name="Slide Number Placeholder 3"/>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9</a:t>
            </a:fld>
            <a:endParaRPr lang="en-US" altLang="en-US" dirty="0"/>
          </a:p>
        </p:txBody>
      </p:sp>
    </p:spTree>
    <p:extLst>
      <p:ext uri="{BB962C8B-B14F-4D97-AF65-F5344CB8AC3E}">
        <p14:creationId xmlns:p14="http://schemas.microsoft.com/office/powerpoint/2010/main" val="21705972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329"/>
            <a:ext cx="7543800" cy="731219"/>
          </a:xfrm>
        </p:spPr>
        <p:txBody>
          <a:bodyPr anchor="ctr"/>
          <a:lstStyle/>
          <a:p>
            <a:r>
              <a:rPr lang="el-GR" altLang="en-US" sz="3500" dirty="0" smtClean="0"/>
              <a:t>Αποτίμηση Μετοχών</a:t>
            </a:r>
            <a:r>
              <a:rPr lang="en-US" altLang="en-US" sz="3500" dirty="0" smtClean="0"/>
              <a:t>.</a:t>
            </a:r>
            <a:r>
              <a:rPr lang="el-GR" altLang="en-US" sz="3500" dirty="0" smtClean="0"/>
              <a:t> Συμπέρασμα</a:t>
            </a:r>
            <a:endParaRPr lang="en-IN" sz="35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19264"/>
                <a:ext cx="8229600" cy="872594"/>
              </a:xfrm>
            </p:spPr>
            <p:txBody>
              <a:bodyPr/>
              <a:lstStyle/>
              <a:p>
                <a:pPr marL="291600" indent="-291600">
                  <a:buSzPct val="100000"/>
                </a:pPr>
                <a:r>
                  <a:rPr lang="el-GR" altLang="en-US" sz="2600" dirty="0" smtClean="0"/>
                  <a:t>Η αναμενόμενη απόδοση μιας μετοχής με μηδενική μεγέθυνση μερισμάτων εάν αγοραστεί σε μια τιμή </a:t>
                </a:r>
                <a:r>
                  <a:rPr lang="en-US" altLang="en-US" sz="2600" b="1" i="1" dirty="0" smtClean="0"/>
                  <a:t>P</a:t>
                </a:r>
                <a:r>
                  <a:rPr lang="en-US" altLang="en-US" sz="2600" b="1" baseline="-25000" dirty="0" smtClean="0"/>
                  <a:t>0</a:t>
                </a:r>
                <a:r>
                  <a:rPr lang="en-US" altLang="en-US" sz="2600" dirty="0"/>
                  <a:t>, </a:t>
                </a:r>
                <a:r>
                  <a:rPr lang="el-GR" altLang="en-US" sz="2600" dirty="0" smtClean="0"/>
                  <a:t>υπολογίζεται από τον τύπο</a:t>
                </a:r>
                <a:r>
                  <a:rPr lang="en-US" altLang="en-US" sz="2600" dirty="0" smtClean="0"/>
                  <a:t>:</a:t>
                </a:r>
                <a:endParaRPr lang="el-GR" altLang="en-US" sz="2600" dirty="0" smtClean="0"/>
              </a:p>
              <a:p>
                <a:pPr marL="0" indent="0">
                  <a:buSzPct val="100000"/>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𝑟</m:t>
                      </m:r>
                      <m:r>
                        <a:rPr lang="en-US" sz="2600" b="0" i="1" smtClean="0">
                          <a:latin typeface="Cambria Math" panose="02040503050406030204" pitchFamily="18" charset="0"/>
                        </a:rPr>
                        <m:t>=</m:t>
                      </m:r>
                      <m:f>
                        <m:fPr>
                          <m:ctrlPr>
                            <a:rPr lang="en-US" sz="2600" b="0" i="1" smtClean="0">
                              <a:latin typeface="Cambria Math" panose="02040503050406030204" pitchFamily="18" charset="0"/>
                            </a:rPr>
                          </m:ctrlPr>
                        </m:fPr>
                        <m:num>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𝐷</m:t>
                              </m:r>
                            </m:e>
                            <m:sub>
                              <m:r>
                                <a:rPr lang="en-US" sz="2600" b="0" i="1" smtClean="0">
                                  <a:latin typeface="Cambria Math" panose="02040503050406030204" pitchFamily="18" charset="0"/>
                                </a:rPr>
                                <m:t>0</m:t>
                              </m:r>
                            </m:sub>
                          </m:sSub>
                        </m:num>
                        <m:den>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𝑃</m:t>
                              </m:r>
                            </m:e>
                            <m:sub>
                              <m:r>
                                <a:rPr lang="en-US" sz="2600" b="0" i="1" smtClean="0">
                                  <a:latin typeface="Cambria Math" panose="02040503050406030204" pitchFamily="18" charset="0"/>
                                </a:rPr>
                                <m:t>0</m:t>
                              </m:r>
                            </m:sub>
                          </m:sSub>
                        </m:den>
                      </m:f>
                    </m:oMath>
                  </m:oMathPara>
                </a14:m>
                <a:endParaRPr lang="en-IN"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19264"/>
                <a:ext cx="8229600" cy="872594"/>
              </a:xfrm>
              <a:blipFill>
                <a:blip r:embed="rId2"/>
                <a:stretch>
                  <a:fillRect l="-1111" t="-5594" b="-13426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idx="14"/>
              </p:nvPr>
            </p:nvSpPr>
            <p:spPr>
              <a:xfrm>
                <a:off x="474131" y="3718277"/>
                <a:ext cx="8229600" cy="875769"/>
              </a:xfrm>
            </p:spPr>
            <p:txBody>
              <a:bodyPr/>
              <a:lstStyle/>
              <a:p>
                <a:pPr marL="291600" indent="-291600">
                  <a:buSzPct val="100000"/>
                </a:pPr>
                <a:r>
                  <a:rPr lang="el-GR" altLang="en-US" sz="2600" dirty="0" smtClean="0"/>
                  <a:t>Η αναμενόμενη απόδοση μιας μετοχής με σταθερή μεγέθυνση μερισμάτων εάν αγοραστεί σε τιμή </a:t>
                </a:r>
                <a:r>
                  <a:rPr lang="en-US" altLang="en-US" sz="2600" b="1" i="1" dirty="0" smtClean="0"/>
                  <a:t>P</a:t>
                </a:r>
                <a:r>
                  <a:rPr lang="en-US" altLang="en-US" sz="2600" b="1" baseline="-25000" dirty="0" smtClean="0"/>
                  <a:t>0</a:t>
                </a:r>
                <a:r>
                  <a:rPr lang="en-US" altLang="en-US" sz="2600" dirty="0"/>
                  <a:t>, </a:t>
                </a:r>
                <a:r>
                  <a:rPr lang="el-GR" altLang="en-US" sz="2600" dirty="0" smtClean="0"/>
                  <a:t>δίνεται από τον τύπο</a:t>
                </a:r>
                <a:r>
                  <a:rPr lang="en-US" altLang="en-US" sz="2600" dirty="0" smtClean="0"/>
                  <a:t>:</a:t>
                </a:r>
              </a:p>
              <a:p>
                <a:pPr marL="0" indent="0" algn="ctr">
                  <a:buSzPct val="10000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𝑟</m:t>
                      </m:r>
                      <m:r>
                        <a:rPr lang="en-US" sz="2800" b="0" i="1" smtClean="0">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𝐷</m:t>
                              </m:r>
                            </m:e>
                            <m:sub>
                              <m:r>
                                <a:rPr lang="en-US" sz="2800" b="0" i="1" smtClean="0">
                                  <a:latin typeface="Cambria Math" panose="02040503050406030204" pitchFamily="18" charset="0"/>
                                </a:rPr>
                                <m:t>0</m:t>
                              </m:r>
                            </m:sub>
                          </m:sSub>
                          <m:d>
                            <m:dPr>
                              <m:ctrlPr>
                                <a:rPr lang="el-GR" sz="2800" i="1">
                                  <a:latin typeface="Cambria Math" panose="02040503050406030204" pitchFamily="18" charset="0"/>
                                </a:rPr>
                              </m:ctrlPr>
                            </m:dPr>
                            <m:e>
                              <m:r>
                                <a:rPr lang="el-GR" sz="2800" i="1">
                                  <a:latin typeface="Cambria Math"/>
                                </a:rPr>
                                <m:t>1+</m:t>
                              </m:r>
                              <m:r>
                                <a:rPr lang="en-US" sz="2800" i="1">
                                  <a:latin typeface="Cambria Math" panose="02040503050406030204" pitchFamily="18" charset="0"/>
                                </a:rPr>
                                <m:t>𝑔</m:t>
                              </m:r>
                            </m:e>
                          </m:d>
                        </m:num>
                        <m:den>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i="1">
                                  <a:latin typeface="Cambria Math" panose="02040503050406030204" pitchFamily="18" charset="0"/>
                                </a:rPr>
                                <m:t>0</m:t>
                              </m:r>
                            </m:sub>
                          </m:sSub>
                        </m:den>
                      </m:f>
                      <m:r>
                        <a:rPr lang="en-US" sz="2800" b="0" i="1" smtClean="0">
                          <a:latin typeface="Cambria Math" panose="02040503050406030204" pitchFamily="18" charset="0"/>
                        </a:rPr>
                        <m:t>+</m:t>
                      </m:r>
                      <m:r>
                        <a:rPr lang="en-US" sz="2800" b="0" i="1" smtClean="0">
                          <a:latin typeface="Cambria Math" panose="02040503050406030204" pitchFamily="18" charset="0"/>
                        </a:rPr>
                        <m:t>𝑔</m:t>
                      </m:r>
                      <m:r>
                        <a:rPr lang="en-US" sz="2800" b="0" i="0"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b="0" i="1" smtClean="0">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0</m:t>
                              </m:r>
                            </m:sub>
                          </m:sSub>
                        </m:den>
                      </m:f>
                      <m:r>
                        <a:rPr lang="en-US" sz="2400" i="1">
                          <a:latin typeface="Cambria Math" panose="02040503050406030204" pitchFamily="18" charset="0"/>
                        </a:rPr>
                        <m:t>+</m:t>
                      </m:r>
                      <m:r>
                        <a:rPr lang="en-US" sz="2400" i="1">
                          <a:latin typeface="Cambria Math" panose="02040503050406030204" pitchFamily="18" charset="0"/>
                        </a:rPr>
                        <m:t>𝑔</m:t>
                      </m:r>
                    </m:oMath>
                  </m:oMathPara>
                </a14:m>
                <a:endParaRPr lang="en-IN" sz="2600" dirty="0"/>
              </a:p>
            </p:txBody>
          </p:sp>
        </mc:Choice>
        <mc:Fallback xmlns="">
          <p:sp>
            <p:nvSpPr>
              <p:cNvPr id="5" name="Content Placeholder 4"/>
              <p:cNvSpPr>
                <a:spLocks noGrp="1" noRot="1" noChangeAspect="1" noMove="1" noResize="1" noEditPoints="1" noAdjustHandles="1" noChangeArrowheads="1" noChangeShapeType="1" noTextEdit="1"/>
              </p:cNvSpPr>
              <p:nvPr>
                <p:ph idx="14"/>
              </p:nvPr>
            </p:nvSpPr>
            <p:spPr>
              <a:xfrm>
                <a:off x="474131" y="3718277"/>
                <a:ext cx="8229600" cy="875769"/>
              </a:xfrm>
              <a:blipFill>
                <a:blip r:embed="rId3"/>
                <a:stretch>
                  <a:fillRect l="-1185" t="-5556" b="-143056"/>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90</a:t>
            </a:fld>
            <a:endParaRPr lang="en-US" altLang="en-US" dirty="0"/>
          </a:p>
        </p:txBody>
      </p:sp>
    </p:spTree>
    <p:extLst>
      <p:ext uri="{BB962C8B-B14F-4D97-AF65-F5344CB8AC3E}">
        <p14:creationId xmlns:p14="http://schemas.microsoft.com/office/powerpoint/2010/main" val="6068356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204"/>
            <a:ext cx="8083899" cy="731219"/>
          </a:xfrm>
        </p:spPr>
        <p:txBody>
          <a:bodyPr anchor="ctr"/>
          <a:lstStyle/>
          <a:p>
            <a:r>
              <a:rPr lang="el-GR" altLang="en-US" sz="3500" dirty="0" smtClean="0"/>
              <a:t>Δείκτες αποτίμησης μετοχών: </a:t>
            </a:r>
            <a:r>
              <a:rPr lang="en-US" altLang="en-US" sz="3500" dirty="0" smtClean="0"/>
              <a:t>Shiller’s P/E</a:t>
            </a:r>
            <a:r>
              <a:rPr lang="el-GR" altLang="en-US" sz="3500" dirty="0" smtClean="0"/>
              <a:t> </a:t>
            </a:r>
            <a:br>
              <a:rPr lang="el-GR" altLang="en-US" sz="3500" dirty="0" smtClean="0"/>
            </a:br>
            <a:r>
              <a:rPr lang="el-GR" altLang="en-US" sz="2400" dirty="0" smtClean="0"/>
              <a:t>(Ε: Μέσος των κερδών του </a:t>
            </a:r>
            <a:r>
              <a:rPr lang="en-US" altLang="en-US" sz="2400" dirty="0" smtClean="0"/>
              <a:t>S&amp;P</a:t>
            </a:r>
            <a:r>
              <a:rPr lang="el-GR" altLang="en-US" sz="2400" dirty="0" smtClean="0"/>
              <a:t> </a:t>
            </a:r>
            <a:r>
              <a:rPr lang="en-US" altLang="en-US" sz="2400" dirty="0" smtClean="0"/>
              <a:t>500 </a:t>
            </a:r>
            <a:r>
              <a:rPr lang="el-GR" altLang="en-US" sz="2400" dirty="0" smtClean="0"/>
              <a:t>της τελευταίας 10-ετίας)</a:t>
            </a:r>
            <a:endParaRPr lang="en-IN" sz="2400" dirty="0"/>
          </a:p>
        </p:txBody>
      </p:sp>
      <p:sp>
        <p:nvSpPr>
          <p:cNvPr id="4" name="Slide Number Placeholder 3"/>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91</a:t>
            </a:fld>
            <a:endParaRPr lang="en-US" altLang="en-US" dirty="0"/>
          </a:p>
        </p:txBody>
      </p:sp>
      <p:pic>
        <p:nvPicPr>
          <p:cNvPr id="10" name="Picture 9"/>
          <p:cNvPicPr>
            <a:picLocks noChangeAspect="1"/>
          </p:cNvPicPr>
          <p:nvPr/>
        </p:nvPicPr>
        <p:blipFill>
          <a:blip r:embed="rId2"/>
          <a:stretch>
            <a:fillRect/>
          </a:stretch>
        </p:blipFill>
        <p:spPr>
          <a:xfrm>
            <a:off x="353291" y="1537398"/>
            <a:ext cx="6865029" cy="4956919"/>
          </a:xfrm>
          <a:prstGeom prst="rect">
            <a:avLst/>
          </a:prstGeom>
        </p:spPr>
      </p:pic>
    </p:spTree>
    <p:extLst>
      <p:ext uri="{BB962C8B-B14F-4D97-AF65-F5344CB8AC3E}">
        <p14:creationId xmlns:p14="http://schemas.microsoft.com/office/powerpoint/2010/main" val="25179613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204"/>
            <a:ext cx="8083899" cy="731219"/>
          </a:xfrm>
        </p:spPr>
        <p:txBody>
          <a:bodyPr anchor="ctr"/>
          <a:lstStyle/>
          <a:p>
            <a:r>
              <a:rPr lang="en-US" altLang="en-US" sz="3500" dirty="0" smtClean="0"/>
              <a:t>P/E</a:t>
            </a:r>
            <a:r>
              <a:rPr lang="el-GR" altLang="en-US" sz="3500" dirty="0" smtClean="0"/>
              <a:t> και Πληθωρισμός</a:t>
            </a:r>
            <a:br>
              <a:rPr lang="el-GR" altLang="en-US" sz="3500" dirty="0" smtClean="0"/>
            </a:br>
            <a:r>
              <a:rPr lang="el-GR" altLang="en-US" sz="2400" dirty="0" smtClean="0"/>
              <a:t>Τι δείχνει το διάγραμμα για την αποτίμηση του </a:t>
            </a:r>
            <a:r>
              <a:rPr lang="en-US" altLang="en-US" sz="2400" dirty="0" smtClean="0"/>
              <a:t>S&amp;P 500 </a:t>
            </a:r>
            <a:r>
              <a:rPr lang="el-GR" altLang="en-US" sz="2400" dirty="0" smtClean="0"/>
              <a:t>σε σχέση με το επίπεδο του πληθωρισμού?</a:t>
            </a:r>
            <a:endParaRPr lang="en-IN" sz="2400" dirty="0"/>
          </a:p>
        </p:txBody>
      </p:sp>
      <p:sp>
        <p:nvSpPr>
          <p:cNvPr id="4" name="Slide Number Placeholder 3"/>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92</a:t>
            </a:fld>
            <a:endParaRPr lang="en-US" altLang="en-US" dirty="0"/>
          </a:p>
        </p:txBody>
      </p:sp>
      <p:pic>
        <p:nvPicPr>
          <p:cNvPr id="5" name="Picture 4"/>
          <p:cNvPicPr>
            <a:picLocks noChangeAspect="1"/>
          </p:cNvPicPr>
          <p:nvPr/>
        </p:nvPicPr>
        <p:blipFill>
          <a:blip r:embed="rId2"/>
          <a:stretch>
            <a:fillRect/>
          </a:stretch>
        </p:blipFill>
        <p:spPr>
          <a:xfrm>
            <a:off x="1047780" y="1620214"/>
            <a:ext cx="6377952" cy="4710402"/>
          </a:xfrm>
          <a:prstGeom prst="rect">
            <a:avLst/>
          </a:prstGeom>
        </p:spPr>
      </p:pic>
    </p:spTree>
    <p:extLst>
      <p:ext uri="{BB962C8B-B14F-4D97-AF65-F5344CB8AC3E}">
        <p14:creationId xmlns:p14="http://schemas.microsoft.com/office/powerpoint/2010/main" val="26517119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204"/>
            <a:ext cx="8083899" cy="731219"/>
          </a:xfrm>
        </p:spPr>
        <p:txBody>
          <a:bodyPr anchor="ctr"/>
          <a:lstStyle/>
          <a:p>
            <a:r>
              <a:rPr lang="el-GR" sz="3500" dirty="0" smtClean="0"/>
              <a:t>Μετοχές και ομόλογα: Αποδόσεις</a:t>
            </a:r>
            <a:endParaRPr lang="en-IN" sz="2400" dirty="0"/>
          </a:p>
        </p:txBody>
      </p:sp>
      <p:sp>
        <p:nvSpPr>
          <p:cNvPr id="4" name="Slide Number Placeholder 3"/>
          <p:cNvSpPr>
            <a:spLocks noGrp="1"/>
          </p:cNvSpPr>
          <p:nvPr>
            <p:ph type="sldNum" sz="quarter" idx="12"/>
          </p:nvPr>
        </p:nvSpPr>
        <p:spPr/>
        <p:txBody>
          <a:bodyPr/>
          <a:lstStyle/>
          <a:p>
            <a:pPr>
              <a:defRPr/>
            </a:pPr>
            <a:r>
              <a:rPr lang="en-US" altLang="en-US" dirty="0"/>
              <a:t>3-</a:t>
            </a:r>
            <a:fld id="{4773FF61-F4E9-4123-B6AF-201BC82A0194}" type="slidenum">
              <a:rPr lang="en-US" altLang="en-US" smtClean="0"/>
              <a:pPr>
                <a:defRPr/>
              </a:pPr>
              <a:t>93</a:t>
            </a:fld>
            <a:endParaRPr lang="en-US" altLang="en-US" dirty="0"/>
          </a:p>
        </p:txBody>
      </p:sp>
      <p:pic>
        <p:nvPicPr>
          <p:cNvPr id="3" name="Picture 2"/>
          <p:cNvPicPr>
            <a:picLocks noChangeAspect="1"/>
          </p:cNvPicPr>
          <p:nvPr/>
        </p:nvPicPr>
        <p:blipFill>
          <a:blip r:embed="rId2"/>
          <a:stretch>
            <a:fillRect/>
          </a:stretch>
        </p:blipFill>
        <p:spPr>
          <a:xfrm>
            <a:off x="1143758" y="1516818"/>
            <a:ext cx="6151345" cy="4940262"/>
          </a:xfrm>
          <a:prstGeom prst="rect">
            <a:avLst/>
          </a:prstGeom>
        </p:spPr>
      </p:pic>
    </p:spTree>
    <p:extLst>
      <p:ext uri="{BB962C8B-B14F-4D97-AF65-F5344CB8AC3E}">
        <p14:creationId xmlns:p14="http://schemas.microsoft.com/office/powerpoint/2010/main" val="23162266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17bd6e731e3bc3d866f9cd3e0269594ecc8cd54"/>
</p:tagLst>
</file>

<file path=ppt/theme/theme1.xml><?xml version="1.0" encoding="utf-8"?>
<a:theme xmlns:a="http://schemas.openxmlformats.org/drawingml/2006/main" name="Network">
  <a:themeElements>
    <a:clrScheme name="Custom 7">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0000FF"/>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twork">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8537</TotalTime>
  <Words>6779</Words>
  <Application>Microsoft Office PowerPoint</Application>
  <PresentationFormat>On-screen Show (4:3)</PresentationFormat>
  <Paragraphs>594</Paragraphs>
  <Slides>93</Slides>
  <Notes>55</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93</vt:i4>
      </vt:variant>
    </vt:vector>
  </HeadingPairs>
  <TitlesOfParts>
    <vt:vector size="107" baseType="lpstr">
      <vt:lpstr>MS PGothic</vt:lpstr>
      <vt:lpstr>Arial</vt:lpstr>
      <vt:lpstr>Calibri</vt:lpstr>
      <vt:lpstr>Cambria</vt:lpstr>
      <vt:lpstr>Cambria Math</vt:lpstr>
      <vt:lpstr>Courier New</vt:lpstr>
      <vt:lpstr>Symbol</vt:lpstr>
      <vt:lpstr>Tahoma</vt:lpstr>
      <vt:lpstr>Times</vt:lpstr>
      <vt:lpstr>Times New Roman</vt:lpstr>
      <vt:lpstr>Wingdings</vt:lpstr>
      <vt:lpstr>Network</vt:lpstr>
      <vt:lpstr>1_Network</vt:lpstr>
      <vt:lpstr>Equation</vt:lpstr>
      <vt:lpstr> Κεφάλαιο 3</vt:lpstr>
      <vt:lpstr>Μέτρα διάφορων επιτοκίων</vt:lpstr>
      <vt:lpstr>Απαιτούμενη απόδοση</vt:lpstr>
      <vt:lpstr>Αναμενόμενη απόδοση</vt:lpstr>
      <vt:lpstr>Πραγματοποιηθείσα απόδοση</vt:lpstr>
      <vt:lpstr>Απόδοση στη Λήξη</vt:lpstr>
      <vt:lpstr>Απόδοση στη Λήξη</vt:lpstr>
      <vt:lpstr>Απόδοση στη λήξη: Γενική περίπτωση</vt:lpstr>
      <vt:lpstr>Αποτίμηση ομολόγου</vt:lpstr>
      <vt:lpstr>Επιτόκια ομολόγων Δημοσίου των ΗΠΑ</vt:lpstr>
      <vt:lpstr>Επιτόκια ομολόγων Δημοσίου των ΗΠΑ</vt:lpstr>
      <vt:lpstr>Προσφορά Ομολόγων, Ζήτηση Ομολόγων, και Ισορροπία στην Αγορά Ομολόγων</vt:lpstr>
      <vt:lpstr>Προσφορά Ομολόγων, Ζήτηση Ομολόγων, και Ισορροπία στην Αγορά Ομολόγων</vt:lpstr>
      <vt:lpstr>Προσφορά Ομολόγων, Ζήτηση Ομολόγων, και Ισορροπία στην Αγορά Ομολόγων</vt:lpstr>
      <vt:lpstr>Προσφορά Ομολόγων, Ζήτηση Ομολόγων, και Ισορροπία στην Αγορά Ομολόγων</vt:lpstr>
      <vt:lpstr>Προσφορά Ομολόγων, Ζήτηση Ομολόγων, και Ισορροπία στην Αγορά Ομολόγων</vt:lpstr>
      <vt:lpstr>Προσφορά Ομολόγων, Ζήτηση Ομολόγων, και Ισορροπία στην Αγορά Ομολόγων</vt:lpstr>
      <vt:lpstr>Προσφορά Ομολόγων, Ζήτηση Ομολόγων, και Ισορροπία στην Αγορά Ομολόγων</vt:lpstr>
      <vt:lpstr>Προσφορά Ομολόγων, Ζήτηση Ομολόγων, και Ισορροπία στην Αγορά Ομολόγων</vt:lpstr>
      <vt:lpstr>Παράγοντες που Μετατοπίζουν την Προσφορά Ομολόγων</vt:lpstr>
      <vt:lpstr>Προσφορά Ομοσπονδιακών Ομολόγων στις ΗΠΑ (Treasury securities)</vt:lpstr>
      <vt:lpstr>Δημόσιο χρέος των ΗΠΑ (% ΑΕΠ)</vt:lpstr>
      <vt:lpstr>Δημοσιονομικό έλλειμμα και δημόσιο χρέος των ΗΠΑ (% ΑΕΠ)</vt:lpstr>
      <vt:lpstr>Οι χώρες με το υψηλότερο δημόσιο χρέος (% ΑΕΠ)</vt:lpstr>
      <vt:lpstr>Παράγοντες που Μετατοπίζουν την Προσφορά Ομολόγων</vt:lpstr>
      <vt:lpstr>Παράγοντες που Μετατοπίζουν την Προσφορά Ομολόγων</vt:lpstr>
      <vt:lpstr>PowerPoint Presentation</vt:lpstr>
      <vt:lpstr>Παράγοντες που Μετατοπίζουν τη Ζήτηση Ομολόγων</vt:lpstr>
      <vt:lpstr>Μέγεθος του Ισολογισμού των Κεντρικών Τραπεζών</vt:lpstr>
      <vt:lpstr>Παράγοντες που Μετατοπίζουν τη Ζήτηση Ομολόγων</vt:lpstr>
      <vt:lpstr>Παράγοντες που Μετατοπίζουν τη Ζήτηση Ομολόγων</vt:lpstr>
      <vt:lpstr>Παράγοντες που Μετατοπίζουν τη Ζήτηση Ομολόγων</vt:lpstr>
      <vt:lpstr>Παράγοντες που Μετατοπίζουν τη Ζήτηση Ομολόγων</vt:lpstr>
      <vt:lpstr>Κατανοώντας τις Μεταβολές στις Τιμές και τα Επιτόκια Ισορροπίας των Ομολόγων</vt:lpstr>
      <vt:lpstr>Κατανοώντας τις Μεταβολές στις Τιμές και τα Επιτόκια Ισορροπίας των Ομολόγων</vt:lpstr>
      <vt:lpstr>Ονομαστικά επιτόκια, πραγματικά επιτόκια και αναμενόμενος πληθωρισμός στην Ευρωζώνη</vt:lpstr>
      <vt:lpstr>Ονομαστικά επιτόκια, πραγματικά επιτόκια και αναμενόμενος πληθωρισμός στις ΗΠΑ</vt:lpstr>
      <vt:lpstr>Κατανοώντας τις Μεταβολές στις Τιμές και τα Επιτόκια Ισορροπίας των Ομολόγων</vt:lpstr>
      <vt:lpstr>Κατανοώντας τις Μεταβολές στις Τιμές και τα Επιτόκια Ισορροπίας των Ομολόγων</vt:lpstr>
      <vt:lpstr>Εφαρμόζοντας την Έννοια Όταν η Ρωσία αθέτησε τις Υποχρεώσεις της</vt:lpstr>
      <vt:lpstr>Γιατί τα ομόλογα ενέχουν Κίνδυνο;</vt:lpstr>
      <vt:lpstr>Γιατί τα ομόλογα ενέχουν Κίνδυνο;</vt:lpstr>
      <vt:lpstr>Γιατί τα ομόλογα ενέχουν Κίνδυνο;</vt:lpstr>
      <vt:lpstr>Κίνδυνος Αθέτησης</vt:lpstr>
      <vt:lpstr>Κίνδυνος Αθέτησης</vt:lpstr>
      <vt:lpstr>Κίνδυνος Αθέτησης</vt:lpstr>
      <vt:lpstr>Κίνδυνος Αθέτησης</vt:lpstr>
      <vt:lpstr>PowerPoint Presentation</vt:lpstr>
      <vt:lpstr>Κίνδυνος Αθέτησης: Ομόλογα Δημοσίου</vt:lpstr>
      <vt:lpstr>Κίνδυνος Αθέτησης: Εταιρικά ομόλογα</vt:lpstr>
      <vt:lpstr>Κίνδυνος Αθέτησης</vt:lpstr>
      <vt:lpstr>Κίνδυνος Αθέτησης: Credit Default Swaps</vt:lpstr>
      <vt:lpstr>Κίνδυνος Αθέτησης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Εφαρμόζοντας την Έννοια Τιτλοποίηση</vt:lpstr>
      <vt:lpstr>Εφαρμόζοντας την Έννοια Τιτλοποίηση</vt:lpstr>
      <vt:lpstr>Ο Χρηματοπιστωτικός σας Κόσμος Ομόλογα Προσαρμοσμένα στον Πληθωρισμό</vt:lpstr>
      <vt:lpstr>Πληθωριστικός Κίνδυνος</vt:lpstr>
      <vt:lpstr>Πληθωριστικός Κίνδυνος</vt:lpstr>
      <vt:lpstr>Πληθωριστικός Κίνδυνος</vt:lpstr>
      <vt:lpstr>Πληθωριστικός Κίνδυνος</vt:lpstr>
      <vt:lpstr>Κίνδυνος Επιτοκίου </vt:lpstr>
      <vt:lpstr>Η σχέση μεταξύ των επιτοκίων και της τιμής ενός ομολόγου</vt:lpstr>
      <vt:lpstr>Η σχέση μεταξύ της ληκτότητας και της ευαισθησίας της τιμής ενός ομολόγου σε μεταβολές του επιτοκίου</vt:lpstr>
      <vt:lpstr>Η σχέση μεταξύ του κουπονιού και της ευαισθησίας της τιμής ενός ομολόγου σε μεταβολές του επιτοκίου</vt:lpstr>
      <vt:lpstr>Σταθμισμένη διάρκεια 1</vt:lpstr>
      <vt:lpstr>Σταθμισμένη διάρκεια 2</vt:lpstr>
      <vt:lpstr>Παράδειγμα υπολογισμού σταθμισμένης διάρκειας– Ετήσιο κουπόνι</vt:lpstr>
      <vt:lpstr>Σταθμισμένη διάρκεια – Περισσότερες από μια πληρωμές τόκου κατά την διάρκεια του έτους </vt:lpstr>
      <vt:lpstr>Χαρακτηριστικά σταθμισμένης διάρκειας</vt:lpstr>
      <vt:lpstr>Σταθμισμένη διάρκεια και τροποποιημένη σταθμισμένη διάρκεια </vt:lpstr>
      <vt:lpstr>Σταθμισμένη διάρκεια και τροποποιημένη σταθμισμένη διάρκεια </vt:lpstr>
      <vt:lpstr>Σφάλματα πρόβλεψης που στηρίζονται στην σταθμισμένη διάρκεια</vt:lpstr>
      <vt:lpstr>Αποτίμηση μετοχών</vt:lpstr>
      <vt:lpstr>Αποτίμηση μετοχών</vt:lpstr>
      <vt:lpstr>Αποτίμηση μετοχών</vt:lpstr>
      <vt:lpstr>Αποτίμηση μετοχών</vt:lpstr>
      <vt:lpstr>Κερδοσκοπικές φούσκες στην οικονομική ιστορία</vt:lpstr>
      <vt:lpstr>Αποτίμηση μετοχών</vt:lpstr>
      <vt:lpstr>Αποτίμηση μετοχών</vt:lpstr>
      <vt:lpstr>Αποτίμηση μετοχών</vt:lpstr>
      <vt:lpstr>Αποτίμηση μετοχών</vt:lpstr>
      <vt:lpstr>Αποτίμηση Μετοχών. Συμπέρασμα</vt:lpstr>
      <vt:lpstr>Δείκτες αποτίμησης μετοχών: Shiller’s P/E  (Ε: Μέσος των κερδών του S&amp;P 500 της τελευταίας 10-ετίας)</vt:lpstr>
      <vt:lpstr>P/E και Πληθωρισμός Τι δείχνει το διάγραμμα για την αποτίμηση του S&amp;P 500 σε σχέση με το επίπεδο του πληθωρισμού?</vt:lpstr>
      <vt:lpstr>Μετοχές και ομόλογα: Αποδόσεις</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Institutions, 7e</dc:title>
  <dc:creator>Saunders</dc:creator>
  <cp:lastModifiedBy>Malliaropulos Dimitrios</cp:lastModifiedBy>
  <cp:revision>518</cp:revision>
  <dcterms:created xsi:type="dcterms:W3CDTF">2000-07-01T19:33:32Z</dcterms:created>
  <dcterms:modified xsi:type="dcterms:W3CDTF">2024-05-31T12:37:51Z</dcterms:modified>
</cp:coreProperties>
</file>