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 id="2147483706" r:id="rId2"/>
  </p:sldMasterIdLst>
  <p:notesMasterIdLst>
    <p:notesMasterId r:id="rId40"/>
  </p:notesMasterIdLst>
  <p:handoutMasterIdLst>
    <p:handoutMasterId r:id="rId41"/>
  </p:handoutMasterIdLst>
  <p:sldIdLst>
    <p:sldId id="365" r:id="rId3"/>
    <p:sldId id="375" r:id="rId4"/>
    <p:sldId id="376" r:id="rId5"/>
    <p:sldId id="331" r:id="rId6"/>
    <p:sldId id="332" r:id="rId7"/>
    <p:sldId id="333" r:id="rId8"/>
    <p:sldId id="334" r:id="rId9"/>
    <p:sldId id="335" r:id="rId10"/>
    <p:sldId id="336" r:id="rId11"/>
    <p:sldId id="337" r:id="rId12"/>
    <p:sldId id="366" r:id="rId13"/>
    <p:sldId id="339" r:id="rId14"/>
    <p:sldId id="367" r:id="rId15"/>
    <p:sldId id="380" r:id="rId16"/>
    <p:sldId id="368" r:id="rId17"/>
    <p:sldId id="369" r:id="rId18"/>
    <p:sldId id="345" r:id="rId19"/>
    <p:sldId id="346" r:id="rId20"/>
    <p:sldId id="347" r:id="rId21"/>
    <p:sldId id="348" r:id="rId22"/>
    <p:sldId id="349" r:id="rId23"/>
    <p:sldId id="350" r:id="rId24"/>
    <p:sldId id="351" r:id="rId25"/>
    <p:sldId id="352" r:id="rId26"/>
    <p:sldId id="377" r:id="rId27"/>
    <p:sldId id="355" r:id="rId28"/>
    <p:sldId id="370" r:id="rId29"/>
    <p:sldId id="357" r:id="rId30"/>
    <p:sldId id="371" r:id="rId31"/>
    <p:sldId id="362" r:id="rId32"/>
    <p:sldId id="378" r:id="rId33"/>
    <p:sldId id="379" r:id="rId34"/>
    <p:sldId id="363" r:id="rId35"/>
    <p:sldId id="364" r:id="rId36"/>
    <p:sldId id="372" r:id="rId37"/>
    <p:sldId id="373" r:id="rId38"/>
    <p:sldId id="374" r:id="rId39"/>
  </p:sldIdLst>
  <p:sldSz cx="9144000" cy="6858000" type="screen4x3"/>
  <p:notesSz cx="9144000" cy="6858000"/>
  <p:custDataLst>
    <p:tags r:id="rId42"/>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6D0CC"/>
    <a:srgbClr val="FFFFCC"/>
    <a:srgbClr val="FFCC00"/>
    <a:srgbClr val="CC0000"/>
    <a:srgbClr val="000066"/>
    <a:srgbClr val="663300"/>
    <a:srgbClr val="1C1C1C"/>
    <a:srgbClr val="CC9900"/>
    <a:srgbClr val="007F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13" autoAdjust="0"/>
    <p:restoredTop sz="88528" autoAdjust="0"/>
  </p:normalViewPr>
  <p:slideViewPr>
    <p:cSldViewPr snapToGrid="0">
      <p:cViewPr varScale="1">
        <p:scale>
          <a:sx n="92" d="100"/>
          <a:sy n="92" d="100"/>
        </p:scale>
        <p:origin x="660" y="84"/>
      </p:cViewPr>
      <p:guideLst>
        <p:guide orient="horz" pos="2160"/>
        <p:guide pos="2880"/>
      </p:guideLst>
    </p:cSldViewPr>
  </p:slideViewPr>
  <p:outlineViewPr>
    <p:cViewPr>
      <p:scale>
        <a:sx n="33" d="100"/>
        <a:sy n="33" d="100"/>
      </p:scale>
      <p:origin x="0" y="-27912"/>
    </p:cViewPr>
  </p:outlineViewPr>
  <p:notesTextViewPr>
    <p:cViewPr>
      <p:scale>
        <a:sx n="100" d="100"/>
        <a:sy n="100" d="100"/>
      </p:scale>
      <p:origin x="0" y="0"/>
    </p:cViewPr>
  </p:notesTextViewPr>
  <p:sorterViewPr>
    <p:cViewPr>
      <p:scale>
        <a:sx n="66" d="100"/>
        <a:sy n="66" d="100"/>
      </p:scale>
      <p:origin x="0" y="104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gs" Target="tags/tag1.xml"/><Relationship Id="rId47" Type="http://schemas.microsoft.com/office/2015/10/relationships/revisionInfo" Target="revisionInfo.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B7026F9-3819-437D-B98A-C97A0604222E}" type="slidenum">
              <a:rPr lang="en-US"/>
              <a:pPr>
                <a:defRPr/>
              </a:pPr>
              <a:t>‹#›</a:t>
            </a:fld>
            <a:endParaRPr lang="en-US"/>
          </a:p>
        </p:txBody>
      </p:sp>
    </p:spTree>
    <p:extLst>
      <p:ext uri="{BB962C8B-B14F-4D97-AF65-F5344CB8AC3E}">
        <p14:creationId xmlns:p14="http://schemas.microsoft.com/office/powerpoint/2010/main" val="40238308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23"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26"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27"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627243-4FD6-484B-925E-03A32A5E2EBF}" type="slidenum">
              <a:rPr lang="en-US"/>
              <a:pPr>
                <a:defRPr/>
              </a:pPr>
              <a:t>‹#›</a:t>
            </a:fld>
            <a:endParaRPr lang="en-US"/>
          </a:p>
        </p:txBody>
      </p:sp>
    </p:spTree>
    <p:extLst>
      <p:ext uri="{BB962C8B-B14F-4D97-AF65-F5344CB8AC3E}">
        <p14:creationId xmlns:p14="http://schemas.microsoft.com/office/powerpoint/2010/main" val="6496686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a:t>
            </a:fld>
            <a:endParaRPr lang="en-US"/>
          </a:p>
        </p:txBody>
      </p:sp>
    </p:spTree>
    <p:extLst>
      <p:ext uri="{BB962C8B-B14F-4D97-AF65-F5344CB8AC3E}">
        <p14:creationId xmlns:p14="http://schemas.microsoft.com/office/powerpoint/2010/main" val="23969879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The Fed did reduce the discount rate during the financial crisis and broadened access to more institutions.</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24</a:t>
            </a:fld>
            <a:endParaRPr lang="en-US"/>
          </a:p>
        </p:txBody>
      </p:sp>
    </p:spTree>
    <p:extLst>
      <p:ext uri="{BB962C8B-B14F-4D97-AF65-F5344CB8AC3E}">
        <p14:creationId xmlns:p14="http://schemas.microsoft.com/office/powerpoint/2010/main" val="2861670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The Fed did reduce the discount rate during the financial crisis and broadened access to more institutions.</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25</a:t>
            </a:fld>
            <a:endParaRPr lang="en-US"/>
          </a:p>
        </p:txBody>
      </p:sp>
    </p:spTree>
    <p:extLst>
      <p:ext uri="{BB962C8B-B14F-4D97-AF65-F5344CB8AC3E}">
        <p14:creationId xmlns:p14="http://schemas.microsoft.com/office/powerpoint/2010/main" val="2709613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26</a:t>
            </a:fld>
            <a:endParaRPr lang="en-US"/>
          </a:p>
        </p:txBody>
      </p:sp>
    </p:spTree>
    <p:extLst>
      <p:ext uri="{BB962C8B-B14F-4D97-AF65-F5344CB8AC3E}">
        <p14:creationId xmlns:p14="http://schemas.microsoft.com/office/powerpoint/2010/main" val="37515914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This assumes no drains. </a:t>
            </a:r>
          </a:p>
          <a:p>
            <a:endParaRPr lang="en-US" altLang="en-US" dirty="0" smtClean="0"/>
          </a:p>
          <a:p>
            <a:r>
              <a:rPr lang="en-US" altLang="en-US" dirty="0" smtClean="0"/>
              <a:t>The amount of drains is not very predictable.  For instance, decreases in reserve requirements cannot be guaranteed to lead to increases in the money available for lending if banks choose to hold higher amounts of excess reserves at the Fed (as they did in the early 1990s and again in 2008.)  Changes in the reserve requirement are rarely used as a monetary policy tool.  This is perhaps because it is difficult to predict the effect of changes in the reserve ratio on the money supply.  Changing the ratio frequently would likely impose additional costs on the banking system which attempts to manage and minimize its excess reserves.</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28</a:t>
            </a:fld>
            <a:endParaRPr lang="en-US"/>
          </a:p>
        </p:txBody>
      </p:sp>
    </p:spTree>
    <p:extLst>
      <p:ext uri="{BB962C8B-B14F-4D97-AF65-F5344CB8AC3E}">
        <p14:creationId xmlns:p14="http://schemas.microsoft.com/office/powerpoint/2010/main" val="28751310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Και τα </a:t>
            </a:r>
            <a:r>
              <a:rPr lang="en-US" sz="1200" dirty="0" err="1" smtClean="0"/>
              <a:t>δύο</a:t>
            </a:r>
            <a:r>
              <a:rPr lang="en-US" sz="1200" dirty="0" smtClean="0"/>
              <a:t> </a:t>
            </a:r>
            <a:r>
              <a:rPr lang="en-US" sz="1200" dirty="0" err="1" smtClean="0"/>
              <a:t>γρ</a:t>
            </a:r>
            <a:r>
              <a:rPr lang="en-US" sz="1200" dirty="0" smtClean="0"/>
              <a:t>αφήματα αποτελούνται από 3 παράλληλες γραμμές με αρνητικές κλίσεις που αντιπροσωπεύουν τις γραμμές ζήτησης. Κα</a:t>
            </a:r>
            <a:r>
              <a:rPr lang="en-US" sz="1200" dirty="0" err="1" smtClean="0"/>
              <a:t>τά</a:t>
            </a:r>
            <a:r>
              <a:rPr lang="en-US" sz="1200" dirty="0" smtClean="0"/>
              <a:t> τον κα</a:t>
            </a:r>
            <a:r>
              <a:rPr lang="en-US" sz="1200" dirty="0" err="1" smtClean="0"/>
              <a:t>θορισμό</a:t>
            </a:r>
            <a:r>
              <a:rPr lang="en-US" sz="1200" dirty="0" smtClean="0"/>
              <a:t> </a:t>
            </a:r>
            <a:r>
              <a:rPr lang="el-GR" sz="1200" dirty="0" smtClean="0"/>
              <a:t>ενός στόχου για την </a:t>
            </a:r>
            <a:r>
              <a:rPr lang="en-US" sz="1200" dirty="0" smtClean="0"/>
              <a:t>π</a:t>
            </a:r>
            <a:r>
              <a:rPr lang="en-US" sz="1200" dirty="0" err="1" smtClean="0"/>
              <a:t>ροσφορά</a:t>
            </a:r>
            <a:r>
              <a:rPr lang="en-US" sz="1200" dirty="0" smtClean="0"/>
              <a:t> </a:t>
            </a:r>
            <a:r>
              <a:rPr lang="en-US" sz="1200" dirty="0" err="1" smtClean="0"/>
              <a:t>χρήμ</a:t>
            </a:r>
            <a:r>
              <a:rPr lang="en-US" sz="1200" dirty="0" smtClean="0"/>
              <a:t>ατος, το επιτόκιο θα μπορούσε να είναι 4%, 6% ή 8%. </a:t>
            </a:r>
            <a:r>
              <a:rPr lang="en-US" sz="1200" dirty="0" err="1" smtClean="0"/>
              <a:t>Ότ</a:t>
            </a:r>
            <a:r>
              <a:rPr lang="en-US" sz="1200" dirty="0" smtClean="0"/>
              <a:t>αν </a:t>
            </a:r>
            <a:r>
              <a:rPr lang="el-GR" sz="1200" dirty="0" smtClean="0"/>
              <a:t>ο στόχος αφορά</a:t>
            </a:r>
            <a:r>
              <a:rPr lang="en-US" sz="1200" dirty="0" smtClean="0"/>
              <a:t> </a:t>
            </a:r>
            <a:r>
              <a:rPr lang="en-US" sz="1200" dirty="0" err="1" smtClean="0"/>
              <a:t>συγκεκριμέν</a:t>
            </a:r>
            <a:r>
              <a:rPr lang="en-US" sz="1200" dirty="0" smtClean="0"/>
              <a:t>α επιτόκια (5% ή 6%), η προσφορά χρήματος μπορεί να είναι μία από τις δύο επιλογές, ανάλογα με τη</a:t>
            </a:r>
            <a:r>
              <a:rPr lang="el-GR" sz="1200" dirty="0" smtClean="0"/>
              <a:t>ν</a:t>
            </a:r>
            <a:r>
              <a:rPr lang="en-US" sz="1200" dirty="0" smtClean="0"/>
              <a:t> </a:t>
            </a:r>
            <a:r>
              <a:rPr lang="el-GR" sz="1200" dirty="0" smtClean="0"/>
              <a:t>αναφερόμενη </a:t>
            </a:r>
            <a:r>
              <a:rPr lang="en-US" sz="1200" dirty="0" err="1" smtClean="0"/>
              <a:t>γρ</a:t>
            </a:r>
            <a:r>
              <a:rPr lang="en-US" sz="1200" dirty="0" smtClean="0"/>
              <a:t>αμμή ζήτησης</a:t>
            </a:r>
            <a:r>
              <a:rPr lang="el-GR" sz="1200" dirty="0" smtClean="0"/>
              <a:t>.</a:t>
            </a:r>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30</a:t>
            </a:fld>
            <a:endParaRPr lang="en-US"/>
          </a:p>
        </p:txBody>
      </p:sp>
    </p:spTree>
    <p:extLst>
      <p:ext uri="{BB962C8B-B14F-4D97-AF65-F5344CB8AC3E}">
        <p14:creationId xmlns:p14="http://schemas.microsoft.com/office/powerpoint/2010/main" val="33169091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Και τα </a:t>
            </a:r>
            <a:r>
              <a:rPr lang="en-US" sz="1200" dirty="0" err="1" smtClean="0"/>
              <a:t>δύο</a:t>
            </a:r>
            <a:r>
              <a:rPr lang="en-US" sz="1200" dirty="0" smtClean="0"/>
              <a:t> </a:t>
            </a:r>
            <a:r>
              <a:rPr lang="en-US" sz="1200" dirty="0" err="1" smtClean="0"/>
              <a:t>γρ</a:t>
            </a:r>
            <a:r>
              <a:rPr lang="en-US" sz="1200" dirty="0" smtClean="0"/>
              <a:t>αφήματα αποτελούνται από 3 παράλληλες γραμμές με αρνητικές κλίσεις που αντιπροσωπεύουν τις γραμμές ζήτησης. Κα</a:t>
            </a:r>
            <a:r>
              <a:rPr lang="en-US" sz="1200" dirty="0" err="1" smtClean="0"/>
              <a:t>τά</a:t>
            </a:r>
            <a:r>
              <a:rPr lang="en-US" sz="1200" dirty="0" smtClean="0"/>
              <a:t> τον κα</a:t>
            </a:r>
            <a:r>
              <a:rPr lang="en-US" sz="1200" dirty="0" err="1" smtClean="0"/>
              <a:t>θορισμό</a:t>
            </a:r>
            <a:r>
              <a:rPr lang="en-US" sz="1200" dirty="0" smtClean="0"/>
              <a:t> </a:t>
            </a:r>
            <a:r>
              <a:rPr lang="el-GR" sz="1200" dirty="0" smtClean="0"/>
              <a:t>ενός στόχου για την </a:t>
            </a:r>
            <a:r>
              <a:rPr lang="en-US" sz="1200" dirty="0" smtClean="0"/>
              <a:t>π</a:t>
            </a:r>
            <a:r>
              <a:rPr lang="en-US" sz="1200" dirty="0" err="1" smtClean="0"/>
              <a:t>ροσφορά</a:t>
            </a:r>
            <a:r>
              <a:rPr lang="en-US" sz="1200" dirty="0" smtClean="0"/>
              <a:t> </a:t>
            </a:r>
            <a:r>
              <a:rPr lang="en-US" sz="1200" dirty="0" err="1" smtClean="0"/>
              <a:t>χρήμ</a:t>
            </a:r>
            <a:r>
              <a:rPr lang="en-US" sz="1200" dirty="0" smtClean="0"/>
              <a:t>ατος, το επιτόκιο θα μπορούσε να είναι 4%, 6% ή 8%. </a:t>
            </a:r>
            <a:r>
              <a:rPr lang="en-US" sz="1200" dirty="0" err="1" smtClean="0"/>
              <a:t>Ότ</a:t>
            </a:r>
            <a:r>
              <a:rPr lang="en-US" sz="1200" dirty="0" smtClean="0"/>
              <a:t>αν </a:t>
            </a:r>
            <a:r>
              <a:rPr lang="el-GR" sz="1200" dirty="0" smtClean="0"/>
              <a:t>ο στόχος αφορά</a:t>
            </a:r>
            <a:r>
              <a:rPr lang="en-US" sz="1200" dirty="0" smtClean="0"/>
              <a:t> </a:t>
            </a:r>
            <a:r>
              <a:rPr lang="en-US" sz="1200" dirty="0" err="1" smtClean="0"/>
              <a:t>συγκεκριμέν</a:t>
            </a:r>
            <a:r>
              <a:rPr lang="en-US" sz="1200" dirty="0" smtClean="0"/>
              <a:t>α επιτόκια (5% ή 6%), η προσφορά χρήματος μπορεί να είναι μία από τις δύο επιλογές, ανάλογα με τη</a:t>
            </a:r>
            <a:r>
              <a:rPr lang="el-GR" sz="1200" dirty="0" smtClean="0"/>
              <a:t>ν</a:t>
            </a:r>
            <a:r>
              <a:rPr lang="en-US" sz="1200" dirty="0" smtClean="0"/>
              <a:t> </a:t>
            </a:r>
            <a:r>
              <a:rPr lang="el-GR" sz="1200" dirty="0" smtClean="0"/>
              <a:t>αναφερόμενη </a:t>
            </a:r>
            <a:r>
              <a:rPr lang="en-US" sz="1200" dirty="0" err="1" smtClean="0"/>
              <a:t>γρ</a:t>
            </a:r>
            <a:r>
              <a:rPr lang="en-US" sz="1200" dirty="0" smtClean="0"/>
              <a:t>αμμή ζήτησης</a:t>
            </a:r>
            <a:r>
              <a:rPr lang="el-GR" sz="1200" dirty="0" smtClean="0"/>
              <a:t>.</a:t>
            </a:r>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31</a:t>
            </a:fld>
            <a:endParaRPr lang="en-US"/>
          </a:p>
        </p:txBody>
      </p:sp>
    </p:spTree>
    <p:extLst>
      <p:ext uri="{BB962C8B-B14F-4D97-AF65-F5344CB8AC3E}">
        <p14:creationId xmlns:p14="http://schemas.microsoft.com/office/powerpoint/2010/main" val="8712694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Και τα </a:t>
            </a:r>
            <a:r>
              <a:rPr lang="en-US" sz="1200" dirty="0" err="1" smtClean="0"/>
              <a:t>δύο</a:t>
            </a:r>
            <a:r>
              <a:rPr lang="en-US" sz="1200" dirty="0" smtClean="0"/>
              <a:t> </a:t>
            </a:r>
            <a:r>
              <a:rPr lang="en-US" sz="1200" dirty="0" err="1" smtClean="0"/>
              <a:t>γρ</a:t>
            </a:r>
            <a:r>
              <a:rPr lang="en-US" sz="1200" dirty="0" smtClean="0"/>
              <a:t>αφήματα αποτελούνται από 3 παράλληλες γραμμές με αρνητικές κλίσεις που αντιπροσωπεύουν τις γραμμές ζήτησης. Κα</a:t>
            </a:r>
            <a:r>
              <a:rPr lang="en-US" sz="1200" dirty="0" err="1" smtClean="0"/>
              <a:t>τά</a:t>
            </a:r>
            <a:r>
              <a:rPr lang="en-US" sz="1200" dirty="0" smtClean="0"/>
              <a:t> τον κα</a:t>
            </a:r>
            <a:r>
              <a:rPr lang="en-US" sz="1200" dirty="0" err="1" smtClean="0"/>
              <a:t>θορισμό</a:t>
            </a:r>
            <a:r>
              <a:rPr lang="en-US" sz="1200" dirty="0" smtClean="0"/>
              <a:t> </a:t>
            </a:r>
            <a:r>
              <a:rPr lang="el-GR" sz="1200" dirty="0" smtClean="0"/>
              <a:t>ενός στόχου για την </a:t>
            </a:r>
            <a:r>
              <a:rPr lang="en-US" sz="1200" dirty="0" smtClean="0"/>
              <a:t>π</a:t>
            </a:r>
            <a:r>
              <a:rPr lang="en-US" sz="1200" dirty="0" err="1" smtClean="0"/>
              <a:t>ροσφορά</a:t>
            </a:r>
            <a:r>
              <a:rPr lang="en-US" sz="1200" dirty="0" smtClean="0"/>
              <a:t> </a:t>
            </a:r>
            <a:r>
              <a:rPr lang="en-US" sz="1200" dirty="0" err="1" smtClean="0"/>
              <a:t>χρήμ</a:t>
            </a:r>
            <a:r>
              <a:rPr lang="en-US" sz="1200" dirty="0" smtClean="0"/>
              <a:t>ατος, το επιτόκιο θα μπορούσε να είναι 4%, 6% ή 8%. </a:t>
            </a:r>
            <a:r>
              <a:rPr lang="en-US" sz="1200" dirty="0" err="1" smtClean="0"/>
              <a:t>Ότ</a:t>
            </a:r>
            <a:r>
              <a:rPr lang="en-US" sz="1200" dirty="0" smtClean="0"/>
              <a:t>αν </a:t>
            </a:r>
            <a:r>
              <a:rPr lang="el-GR" sz="1200" dirty="0" smtClean="0"/>
              <a:t>ο στόχος αφορά</a:t>
            </a:r>
            <a:r>
              <a:rPr lang="en-US" sz="1200" dirty="0" smtClean="0"/>
              <a:t> </a:t>
            </a:r>
            <a:r>
              <a:rPr lang="en-US" sz="1200" dirty="0" err="1" smtClean="0"/>
              <a:t>συγκεκριμέν</a:t>
            </a:r>
            <a:r>
              <a:rPr lang="en-US" sz="1200" dirty="0" smtClean="0"/>
              <a:t>α επιτόκια (5% ή 6%), η προσφορά χρήματος μπορεί να είναι μία από τις δύο επιλογές, ανάλογα με τη</a:t>
            </a:r>
            <a:r>
              <a:rPr lang="el-GR" sz="1200" dirty="0" smtClean="0"/>
              <a:t>ν</a:t>
            </a:r>
            <a:r>
              <a:rPr lang="en-US" sz="1200" dirty="0" smtClean="0"/>
              <a:t> </a:t>
            </a:r>
            <a:r>
              <a:rPr lang="el-GR" sz="1200" dirty="0" smtClean="0"/>
              <a:t>αναφερόμενη </a:t>
            </a:r>
            <a:r>
              <a:rPr lang="en-US" sz="1200" dirty="0" err="1" smtClean="0"/>
              <a:t>γρ</a:t>
            </a:r>
            <a:r>
              <a:rPr lang="en-US" sz="1200" dirty="0" smtClean="0"/>
              <a:t>αμμή ζήτησης</a:t>
            </a:r>
            <a:r>
              <a:rPr lang="el-GR" sz="1200" dirty="0" smtClean="0"/>
              <a:t>.</a:t>
            </a:r>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32</a:t>
            </a:fld>
            <a:endParaRPr lang="en-US"/>
          </a:p>
        </p:txBody>
      </p:sp>
    </p:spTree>
    <p:extLst>
      <p:ext uri="{BB962C8B-B14F-4D97-AF65-F5344CB8AC3E}">
        <p14:creationId xmlns:p14="http://schemas.microsoft.com/office/powerpoint/2010/main" val="3446124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There can be tradeoffs between these goals.  The Fed must balance expansive monetary policy that tends to generate growth and higher employment against inflationary pressures in the economy.   When unemployment is high the Fed’s attempt to stimulate the economy to generate additional jobs may result in inflation.  </a:t>
            </a:r>
          </a:p>
          <a:p>
            <a:endParaRPr lang="en-US" altLang="en-US" dirty="0" smtClean="0"/>
          </a:p>
          <a:p>
            <a:r>
              <a:rPr lang="en-US" altLang="en-US" dirty="0" smtClean="0"/>
              <a:t>There are also tradeoffs in U.S. monetary policy and the value of the dollar.  A simulative U.S. policy may cause the dollar to drop, particularly if U.S. growth remains slow.  </a:t>
            </a:r>
          </a:p>
          <a:p>
            <a:endParaRPr lang="en-US" altLang="en-US" dirty="0" smtClean="0"/>
          </a:p>
          <a:p>
            <a:r>
              <a:rPr lang="en-US" altLang="en-US" dirty="0" smtClean="0"/>
              <a:t>If the Fed keeps U.S. inflation below the rest of the world then the U.S. dollar will tend to strengthen, all else equal, and with a strong dollar U.S. imports are likely to exceed U.S. exports, leading to a trade deficit.  This is why international monetary policy cooperation is needed and the Group of 20 meets periodically to coordinate policies.</a:t>
            </a:r>
          </a:p>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9</a:t>
            </a:fld>
            <a:endParaRPr lang="en-US"/>
          </a:p>
        </p:txBody>
      </p:sp>
    </p:spTree>
    <p:extLst>
      <p:ext uri="{BB962C8B-B14F-4D97-AF65-F5344CB8AC3E}">
        <p14:creationId xmlns:p14="http://schemas.microsoft.com/office/powerpoint/2010/main" val="338265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The Fed took the unprecedented step of guaranteeing $30 billion of Bear </a:t>
            </a:r>
            <a:r>
              <a:rPr lang="en-US" altLang="en-US" dirty="0" err="1" smtClean="0"/>
              <a:t>Stearn’s</a:t>
            </a:r>
            <a:r>
              <a:rPr lang="en-US" altLang="en-US" dirty="0" smtClean="0"/>
              <a:t> illiquid mortgage assets, presumably via TSLF</a:t>
            </a:r>
          </a:p>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11</a:t>
            </a:fld>
            <a:endParaRPr lang="en-US"/>
          </a:p>
        </p:txBody>
      </p:sp>
    </p:spTree>
    <p:extLst>
      <p:ext uri="{BB962C8B-B14F-4D97-AF65-F5344CB8AC3E}">
        <p14:creationId xmlns:p14="http://schemas.microsoft.com/office/powerpoint/2010/main" val="1511374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The AMLF and the CPFF were created because liquidity collapsed in the commercial paper market.  The MMIFF was created to help stem liquidity problems in money market mutual funds that resulted when one fund failed. The TALF was designed to encourage securitization to continue.  Slowdowns in securitization have reduced the amount of credit available to borrowers in certain markets. </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12</a:t>
            </a:fld>
            <a:endParaRPr lang="en-US"/>
          </a:p>
        </p:txBody>
      </p:sp>
    </p:spTree>
    <p:extLst>
      <p:ext uri="{BB962C8B-B14F-4D97-AF65-F5344CB8AC3E}">
        <p14:creationId xmlns:p14="http://schemas.microsoft.com/office/powerpoint/2010/main" val="310936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The Fed Wire facilitates trading of bank reserves.</a:t>
            </a:r>
          </a:p>
          <a:p>
            <a:endParaRPr lang="en-US" altLang="en-US" dirty="0" smtClean="0"/>
          </a:p>
          <a:p>
            <a:r>
              <a:rPr lang="en-US" altLang="en-US" dirty="0" smtClean="0"/>
              <a:t>The Fed/ACH processes debit and credit transactions and direct deposits and direct bill paying functions.  The ACH now processes cross border payments and has recently begun offering same day clearing of certain checks converted to electronic images.</a:t>
            </a:r>
          </a:p>
          <a:p>
            <a:endParaRPr lang="en-US" altLang="en-US" dirty="0" smtClean="0"/>
          </a:p>
          <a:p>
            <a:r>
              <a:rPr lang="en-US" altLang="en-US" dirty="0" smtClean="0"/>
              <a:t>The Clearing House Interbank Payments System (CHIPS) provides yet another payment mechanism.  CHIPS is a private sector electronic network operated by about 100 U.S. and foreign banks to facilitate correspondent services and international transactions. It is usually used in conjunction with Society for Worldwide Interbank Financial Telecommunication (SWIFT), an international messaging system, that sends instructions for payment terms.  Authorization through SWIFT before money is moved via CHIPS provides a safeguard.</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16</a:t>
            </a:fld>
            <a:endParaRPr lang="en-US"/>
          </a:p>
        </p:txBody>
      </p:sp>
    </p:spTree>
    <p:extLst>
      <p:ext uri="{BB962C8B-B14F-4D97-AF65-F5344CB8AC3E}">
        <p14:creationId xmlns:p14="http://schemas.microsoft.com/office/powerpoint/2010/main" val="2991299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smtClean="0"/>
              <a:t>Τα </a:t>
            </a:r>
            <a:r>
              <a:rPr lang="en-US" sz="1200" dirty="0" err="1" smtClean="0"/>
              <a:t>εργ</a:t>
            </a:r>
            <a:r>
              <a:rPr lang="en-US" sz="1200" dirty="0" smtClean="0"/>
              <a:t>αλεία νομισματικής πολιτικής είναι οι πράξεις ανοικτής αγοράς, οι μεταβολές του προεξοφλητικού επιτοκίου, οι μεταβολές του </a:t>
            </a:r>
            <a:r>
              <a:rPr lang="el-GR" sz="1200" dirty="0" smtClean="0"/>
              <a:t>συντελεστή </a:t>
            </a:r>
            <a:r>
              <a:rPr lang="en-US" sz="1200" dirty="0" smtClean="0"/>
              <a:t>υπ</a:t>
            </a:r>
            <a:r>
              <a:rPr lang="en-US" sz="1200" dirty="0" err="1" smtClean="0"/>
              <a:t>οχρεωτικών</a:t>
            </a:r>
            <a:r>
              <a:rPr lang="en-US" sz="1200" dirty="0" smtClean="0"/>
              <a:t> απ</a:t>
            </a:r>
            <a:r>
              <a:rPr lang="en-US" sz="1200" dirty="0" err="1" smtClean="0"/>
              <a:t>οθεμ</a:t>
            </a:r>
            <a:r>
              <a:rPr lang="en-US" sz="1200" dirty="0" smtClean="0"/>
              <a:t>ατικών Αυτά τα εργαλεία χρησιμοποιούνται για τη διαχείριση των ακόλουθων στόχων: Προσφορά χρήματος (τραπεζικά αποθεματικά) και επιτόκια (επιτόκιο χρηματοδότησης). </a:t>
            </a:r>
            <a:r>
              <a:rPr lang="en-US" sz="1200" dirty="0" err="1" smtClean="0"/>
              <a:t>Αυτά</a:t>
            </a:r>
            <a:r>
              <a:rPr lang="en-US" sz="1200" dirty="0" smtClean="0"/>
              <a:t> τα </a:t>
            </a:r>
            <a:r>
              <a:rPr lang="en-US" sz="1200" dirty="0" err="1" smtClean="0"/>
              <a:t>εργ</a:t>
            </a:r>
            <a:r>
              <a:rPr lang="en-US" sz="1200" dirty="0" smtClean="0"/>
              <a:t>αλεία και οι στόχοι χρησιμοποιούνται για την πραγματοποίηση αλλαγών στις χρηματοπιστωτικές αγορές, όπως αλλαγή τραπεζικών αποθεμάτων, μεταβολή της προσφοράς χρήματος, μεταβολή της πιστωτικής διαθεσιμότητας, μεταβολή των επιτοκίων, μεταβολή δανεισμού, μεταβολή των τιμών των περιουσιακών στοιχείων και μεταβολή των συναλλαγματικών ισοτιμιών . </a:t>
            </a:r>
            <a:r>
              <a:rPr lang="en-US" sz="1200" dirty="0" err="1" smtClean="0"/>
              <a:t>Οι</a:t>
            </a:r>
            <a:r>
              <a:rPr lang="en-US" sz="1200" dirty="0" smtClean="0"/>
              <a:t> </a:t>
            </a:r>
            <a:r>
              <a:rPr lang="en-US" sz="1200" dirty="0" err="1" smtClean="0"/>
              <a:t>στόχοι</a:t>
            </a:r>
            <a:r>
              <a:rPr lang="en-US" sz="1200" dirty="0" smtClean="0"/>
              <a:t> </a:t>
            </a:r>
            <a:r>
              <a:rPr lang="en-US" sz="1200" dirty="0" err="1" smtClean="0"/>
              <a:t>είν</a:t>
            </a:r>
            <a:r>
              <a:rPr lang="en-US" sz="1200" dirty="0" smtClean="0"/>
              <a:t>αι η σταθερότητα των τιμών, η οικονομική ανάπτυξη, ο χαμηλός πληθωρισμός, η πλήρης απασχόληση, ο αειφόρος ρυθμός του διεθνούς εμπορίου. Λαμβ</a:t>
            </a:r>
            <a:r>
              <a:rPr lang="en-US" sz="1200" dirty="0" err="1" smtClean="0"/>
              <a:t>άνουν</a:t>
            </a:r>
            <a:r>
              <a:rPr lang="en-US" sz="1200" dirty="0" smtClean="0"/>
              <a:t> α</a:t>
            </a:r>
            <a:r>
              <a:rPr lang="en-US" sz="1200" dirty="0" err="1" smtClean="0"/>
              <a:t>νάλυση</a:t>
            </a:r>
            <a:r>
              <a:rPr lang="en-US" sz="1200" dirty="0" smtClean="0"/>
              <a:t> και ανα</a:t>
            </a:r>
            <a:r>
              <a:rPr lang="en-US" sz="1200" dirty="0" err="1" smtClean="0"/>
              <a:t>τροφοδότηση</a:t>
            </a:r>
            <a:r>
              <a:rPr lang="en-US" sz="1200" dirty="0" smtClean="0"/>
              <a:t> </a:t>
            </a:r>
            <a:r>
              <a:rPr lang="en-US" sz="1200" dirty="0" err="1" smtClean="0"/>
              <a:t>σχετικά</a:t>
            </a:r>
            <a:r>
              <a:rPr lang="en-US" sz="1200" dirty="0" smtClean="0"/>
              <a:t> </a:t>
            </a:r>
            <a:r>
              <a:rPr lang="en-US" sz="1200" dirty="0" err="1" smtClean="0"/>
              <a:t>με</a:t>
            </a:r>
            <a:r>
              <a:rPr lang="en-US" sz="1200" dirty="0" smtClean="0"/>
              <a:t> α</a:t>
            </a:r>
            <a:r>
              <a:rPr lang="en-US" sz="1200" dirty="0" err="1" smtClean="0"/>
              <a:t>υτούς</a:t>
            </a:r>
            <a:r>
              <a:rPr lang="en-US" sz="1200" dirty="0" smtClean="0"/>
              <a:t> </a:t>
            </a:r>
            <a:r>
              <a:rPr lang="en-US" sz="1200" dirty="0" err="1" smtClean="0"/>
              <a:t>τους</a:t>
            </a:r>
            <a:r>
              <a:rPr lang="en-US" sz="1200" dirty="0" smtClean="0"/>
              <a:t> </a:t>
            </a:r>
            <a:r>
              <a:rPr lang="en-US" sz="1200" dirty="0" err="1" smtClean="0"/>
              <a:t>στόχους</a:t>
            </a:r>
            <a:r>
              <a:rPr lang="en-US" sz="1200" dirty="0" smtClean="0"/>
              <a:t> και </a:t>
            </a:r>
            <a:r>
              <a:rPr lang="en-US" sz="1200" dirty="0" err="1" smtClean="0"/>
              <a:t>στη</a:t>
            </a:r>
            <a:r>
              <a:rPr lang="en-US" sz="1200" dirty="0" smtClean="0"/>
              <a:t> </a:t>
            </a:r>
            <a:r>
              <a:rPr lang="en-US" sz="1200" dirty="0" err="1" smtClean="0"/>
              <a:t>συνέχει</a:t>
            </a:r>
            <a:r>
              <a:rPr lang="en-US" sz="1200" dirty="0" smtClean="0"/>
              <a:t>α επαναξιολογούν.</a:t>
            </a:r>
          </a:p>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18</a:t>
            </a:fld>
            <a:endParaRPr lang="en-US"/>
          </a:p>
        </p:txBody>
      </p:sp>
    </p:spTree>
    <p:extLst>
      <p:ext uri="{BB962C8B-B14F-4D97-AF65-F5344CB8AC3E}">
        <p14:creationId xmlns:p14="http://schemas.microsoft.com/office/powerpoint/2010/main" val="1865679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20</a:t>
            </a:fld>
            <a:endParaRPr lang="en-US"/>
          </a:p>
        </p:txBody>
      </p:sp>
    </p:spTree>
    <p:extLst>
      <p:ext uri="{BB962C8B-B14F-4D97-AF65-F5344CB8AC3E}">
        <p14:creationId xmlns:p14="http://schemas.microsoft.com/office/powerpoint/2010/main" val="210601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21</a:t>
            </a:fld>
            <a:endParaRPr lang="en-US"/>
          </a:p>
        </p:txBody>
      </p:sp>
    </p:spTree>
    <p:extLst>
      <p:ext uri="{BB962C8B-B14F-4D97-AF65-F5344CB8AC3E}">
        <p14:creationId xmlns:p14="http://schemas.microsoft.com/office/powerpoint/2010/main" val="3515513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22</a:t>
            </a:fld>
            <a:endParaRPr lang="en-US"/>
          </a:p>
        </p:txBody>
      </p:sp>
    </p:spTree>
    <p:extLst>
      <p:ext uri="{BB962C8B-B14F-4D97-AF65-F5344CB8AC3E}">
        <p14:creationId xmlns:p14="http://schemas.microsoft.com/office/powerpoint/2010/main" val="1380548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CC2B1A55-BA70-4DF1-AC37-2EB7838AC357}" type="datetime1">
              <a:rPr lang="en-US" smtClean="0"/>
              <a:t>4/15/2024</a:t>
            </a:fld>
            <a:endParaRPr lang="en-US" altLang="en-US"/>
          </a:p>
        </p:txBody>
      </p:sp>
      <p:sp>
        <p:nvSpPr>
          <p:cNvPr id="43" name="Content Placeholder 2"/>
          <p:cNvSpPr txBox="1">
            <a:spLocks/>
          </p:cNvSpPr>
          <p:nvPr userDrawn="1"/>
        </p:nvSpPr>
        <p:spPr>
          <a:xfrm>
            <a:off x="3632200"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smtClean="0"/>
              <a:t>© 2019 McGraw-Hill Education. </a:t>
            </a:r>
            <a:endParaRPr lang="en-IN" kern="0" dirty="0"/>
          </a:p>
        </p:txBody>
      </p:sp>
      <p:sp>
        <p:nvSpPr>
          <p:cNvPr id="40"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smtClean="0"/>
              <a:t>4-</a:t>
            </a:r>
            <a:fld id="{CB4170C2-2BCD-4EE9-940C-15A2525D2C19}" type="slidenum">
              <a:rPr lang="en-US" altLang="en-US" smtClean="0"/>
              <a:pPr>
                <a:defRPr/>
              </a:pPr>
              <a:t>‹#›</a:t>
            </a:fld>
            <a:endParaRPr lang="en-US" altLang="en-US" dirty="0"/>
          </a:p>
        </p:txBody>
      </p:sp>
    </p:spTree>
    <p:extLst>
      <p:ext uri="{BB962C8B-B14F-4D97-AF65-F5344CB8AC3E}">
        <p14:creationId xmlns:p14="http://schemas.microsoft.com/office/powerpoint/2010/main" val="379473231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DBF05606-C326-4183-8C6D-C21B3ECDA8A5}" type="datetime1">
              <a:rPr lang="en-US" smtClean="0"/>
              <a:t>4/15/2024</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260663651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4B9EAB38-9B37-4D4F-B651-1B9F711B22C9}" type="datetime1">
              <a:rPr lang="en-US" smtClean="0"/>
              <a:t>4/15/2024</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93149972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EE017DB-09DA-48B4-A74C-81BD15D4CF3A}" type="datetime1">
              <a:rPr lang="en-US" smtClean="0"/>
              <a:t>4/15/2024</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260483159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BACD56C1-4615-417C-AE4F-274F85358D86}"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14981997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45886FF5-1D1E-4BE5-BD3E-7546DF3B5233}"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249310213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B38210C7-DE55-4CA1-A3A8-0A8009FC7A26}" type="datetime1">
              <a:rPr lang="en-US" smtClean="0"/>
              <a:t>4/15/2024</a:t>
            </a:fld>
            <a:endParaRPr lang="en-US" altLang="en-US"/>
          </a:p>
        </p:txBody>
      </p:sp>
      <p:sp>
        <p:nvSpPr>
          <p:cNvPr id="3" name="Content Placeholder 2"/>
          <p:cNvSpPr>
            <a:spLocks noGrp="1"/>
          </p:cNvSpPr>
          <p:nvPr>
            <p:ph sz="quarter" idx="11"/>
          </p:nvPr>
        </p:nvSpPr>
        <p:spPr>
          <a:xfrm>
            <a:off x="2590800" y="6248400"/>
            <a:ext cx="4724400" cy="457200"/>
          </a:xfrm>
        </p:spPr>
        <p:txBody>
          <a:bodyPr/>
          <a:lstStyle/>
          <a:p>
            <a:pPr lvl="0"/>
            <a:endParaRPr lang="en-IN" dirty="0"/>
          </a:p>
        </p:txBody>
      </p:sp>
      <p:sp>
        <p:nvSpPr>
          <p:cNvPr id="40" name="Slide Number Placeholder 5"/>
          <p:cNvSpPr>
            <a:spLocks noGrp="1"/>
          </p:cNvSpPr>
          <p:nvPr>
            <p:ph type="sldNum" sz="quarter" idx="12"/>
          </p:nvPr>
        </p:nvSpPr>
        <p:spPr>
          <a:xfrm>
            <a:off x="8144435" y="6483260"/>
            <a:ext cx="984019" cy="365125"/>
          </a:xfrm>
        </p:spPr>
        <p:txBody>
          <a:bodyPr/>
          <a:lstStyle/>
          <a:p>
            <a:pPr>
              <a:defRPr/>
            </a:pPr>
            <a:r>
              <a:rPr lang="en-US" altLang="en-US" dirty="0" smtClean="0"/>
              <a:t>Ch. 1     </a:t>
            </a:r>
            <a:fld id="{0FD03E7E-EA82-497A-8F5F-7A09E0EB97C0}" type="slidenum">
              <a:rPr lang="en-US" altLang="en-US" smtClean="0"/>
              <a:pPr>
                <a:defRPr/>
              </a:pPr>
              <a:t>‹#›</a:t>
            </a:fld>
            <a:endParaRPr lang="en-US" altLang="en-US" dirty="0"/>
          </a:p>
        </p:txBody>
      </p:sp>
      <p:sp>
        <p:nvSpPr>
          <p:cNvPr id="38" name="Content Placeholder 37"/>
          <p:cNvSpPr>
            <a:spLocks noGrp="1"/>
          </p:cNvSpPr>
          <p:nvPr>
            <p:ph sz="quarter" idx="13" hasCustomPrompt="1"/>
          </p:nvPr>
        </p:nvSpPr>
        <p:spPr>
          <a:xfrm>
            <a:off x="7777163" y="5627688"/>
            <a:ext cx="1270000" cy="403225"/>
          </a:xfrm>
        </p:spPr>
        <p:txBody>
          <a:bodyPr/>
          <a:lstStyle>
            <a:lvl1pPr marL="0" marR="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1200">
                <a:latin typeface="Calibri" panose="020F0502020204030204" pitchFamily="34" charset="0"/>
              </a:defRPr>
            </a:lvl1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r>
              <a:rPr lang="en-US" altLang="en-US" dirty="0" smtClean="0"/>
              <a:t>Ch. 1     </a:t>
            </a:r>
            <a:fld id="{0FD03E7E-EA82-497A-8F5F-7A09E0EB97C0}" type="slidenum">
              <a:rPr lang="en-US" altLang="en-US" smtClean="0"/>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t>‹#›</a:t>
            </a:fld>
            <a:endParaRPr lang="en-IN" dirty="0"/>
          </a:p>
        </p:txBody>
      </p:sp>
    </p:spTree>
    <p:extLst>
      <p:ext uri="{BB962C8B-B14F-4D97-AF65-F5344CB8AC3E}">
        <p14:creationId xmlns:p14="http://schemas.microsoft.com/office/powerpoint/2010/main" val="248693755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4FA7FB1-5734-47C8-A833-F0BCD1E8CBB6}"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73FF61-F4E9-4123-B6AF-201BC82A0194}" type="slidenum">
              <a:rPr lang="en-US" altLang="en-US" smtClean="0"/>
              <a:pPr>
                <a:defRPr/>
              </a:pPr>
              <a:t>‹#›</a:t>
            </a:fld>
            <a:endParaRPr lang="en-US" altLang="en-US" dirty="0"/>
          </a:p>
        </p:txBody>
      </p:sp>
      <p:sp>
        <p:nvSpPr>
          <p:cNvPr id="7" name="Content Placeholder 37"/>
          <p:cNvSpPr>
            <a:spLocks noGrp="1"/>
          </p:cNvSpPr>
          <p:nvPr>
            <p:ph sz="quarter" idx="13" hasCustomPrompt="1"/>
          </p:nvPr>
        </p:nvSpPr>
        <p:spPr>
          <a:xfrm>
            <a:off x="7777163" y="5627688"/>
            <a:ext cx="1270000" cy="403225"/>
          </a:xfrm>
        </p:spPr>
        <p:txBody>
          <a:bodyPr/>
          <a:lstStyle>
            <a:lvl1pPr marL="0" marR="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1200">
                <a:latin typeface="Calibri" panose="020F0502020204030204" pitchFamily="34" charset="0"/>
              </a:defRPr>
            </a:lvl1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r>
              <a:rPr lang="en-US" altLang="en-US" dirty="0" smtClean="0"/>
              <a:t>Ch. 1     </a:t>
            </a:r>
            <a:fld id="{0FD03E7E-EA82-497A-8F5F-7A09E0EB97C0}" type="slidenum">
              <a:rPr lang="en-US" altLang="en-US" smtClean="0"/>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t>‹#›</a:t>
            </a:fld>
            <a:endParaRPr lang="en-IN" dirty="0"/>
          </a:p>
        </p:txBody>
      </p:sp>
      <p:sp>
        <p:nvSpPr>
          <p:cNvPr id="8"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192771811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04C04851-38A2-4C39-9169-219FF8972A4A}"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201506282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CB4A7DC3-7BE1-4EF1-B25C-FA1547AEDDA5}"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242184931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smtClean="0"/>
              <a:t>	</a:t>
            </a:r>
            <a:fld id="{1575313A-AD74-4CB1-A604-AD586FB188C5}" type="datetime1">
              <a:rPr lang="en-US" smtClean="0"/>
              <a:t>4/15/2024</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3"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1569491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9440D5D0-C96A-429C-B860-BA172EBF8959}"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73FF61-F4E9-4123-B6AF-201BC82A0194}" type="slidenum">
              <a:rPr lang="en-US" altLang="en-US" smtClean="0"/>
              <a:pPr>
                <a:defRPr/>
              </a:pPr>
              <a:t>‹#›</a:t>
            </a:fld>
            <a:endParaRPr lang="en-US" altLang="en-US" dirty="0"/>
          </a:p>
        </p:txBody>
      </p:sp>
    </p:spTree>
    <p:extLst>
      <p:ext uri="{BB962C8B-B14F-4D97-AF65-F5344CB8AC3E}">
        <p14:creationId xmlns:p14="http://schemas.microsoft.com/office/powerpoint/2010/main" val="304589193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BD994766-0DFC-40A8-997C-233B6C72A1F8}"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60619038"/>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AEAE1BC1-FBFC-47F8-AF33-01610553B0E1}" type="datetime1">
              <a:rPr lang="en-US" smtClean="0"/>
              <a:t>4/15/2024</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74486081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FBEF2B5B-7396-48E8-BADA-64FBE51EB274}" type="datetime1">
              <a:rPr lang="en-US" smtClean="0"/>
              <a:t>4/15/2024</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304862992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242E1A2A-5A6D-44FA-AD75-10E5809D4E04}" type="datetime1">
              <a:rPr lang="en-US" smtClean="0"/>
              <a:t>4/15/2024</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777173943"/>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BC70D8-0FE1-45F0-84F7-703E5476485B}" type="datetime1">
              <a:rPr lang="en-US" smtClean="0"/>
              <a:t>4/15/2024</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372740426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D537786-43EA-41D9-B23C-54674B0A802C}" type="datetime1">
              <a:rPr lang="en-US" smtClean="0"/>
              <a:t>4/15/2024</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41676337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850B65C-F2F0-4712-AA1B-BE86671B194A}" type="datetime1">
              <a:rPr lang="en-US" smtClean="0"/>
              <a:t>4/15/2024</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4273935131"/>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5323E27-8E3D-4334-88B1-133585532083}"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3926457873"/>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C11FA905-CBE4-4099-9B20-1AAF479B066A}"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45544253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1C62D96-89EC-4C39-959B-360E50912DFC}"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73FF61-F4E9-4123-B6AF-201BC82A0194}" type="slidenum">
              <a:rPr lang="en-US" altLang="en-US" smtClean="0"/>
              <a:pPr>
                <a:defRPr/>
              </a:pPr>
              <a:t>‹#›</a:t>
            </a:fld>
            <a:endParaRPr lang="en-US" altLang="en-US" dirty="0"/>
          </a:p>
        </p:txBody>
      </p:sp>
    </p:spTree>
    <p:extLst>
      <p:ext uri="{BB962C8B-B14F-4D97-AF65-F5344CB8AC3E}">
        <p14:creationId xmlns:p14="http://schemas.microsoft.com/office/powerpoint/2010/main" val="14873452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AE2F5659-5793-4491-A1BC-8159330BE509}"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300387851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4F9613D0-0D8C-41C5-B3AC-84AE17387341}"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196758180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smtClean="0"/>
              <a:t>	</a:t>
            </a:r>
            <a:fld id="{552CEA14-E341-43DB-A60D-85A4C75CD7FD}" type="datetime1">
              <a:rPr lang="en-US" smtClean="0"/>
              <a:t>4/15/2024</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3"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9787190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7CBC023E-CBF2-4962-A8F1-F8BADA4DBE69}" type="datetime1">
              <a:rPr lang="en-US" smtClean="0"/>
              <a:t>4/15/2024</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137499639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4FFFEC78-9478-4703-A9A5-056EDDE3F29A}" type="datetime1">
              <a:rPr lang="en-US" smtClean="0"/>
              <a:t>4/15/2024</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4011742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9085D8B8-8BF1-4479-A3A6-BD4A2B7D93D2}" type="datetime1">
              <a:rPr lang="en-US" smtClean="0"/>
              <a:t>4/15/2024</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168148044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EAE2B90B-188A-4202-968A-E797A11165F0}" type="datetime1">
              <a:rPr lang="en-US" smtClean="0"/>
              <a:t>4/15/2024</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smtClean="0"/>
              <a:t>4-</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15163913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74865E83-045F-47CC-894C-D4978F7A770C}" type="datetime1">
              <a:rPr lang="en-US" smtClean="0"/>
              <a:t>4/15/2024</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smtClean="0"/>
              <a:t>4-</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40" name="Content Placeholder 2"/>
          <p:cNvSpPr txBox="1">
            <a:spLocks/>
          </p:cNvSpPr>
          <p:nvPr userDrawn="1"/>
        </p:nvSpPr>
        <p:spPr>
          <a:xfrm>
            <a:off x="370249"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smtClean="0"/>
              <a:t>© 2019 McGraw-Hill Education. </a:t>
            </a:r>
            <a:endParaRPr lang="en-IN" kern="0" dirty="0"/>
          </a:p>
        </p:txBody>
      </p:sp>
    </p:spTree>
  </p:cSld>
  <p:clrMap bg1="lt1" tx1="dk1" bg2="lt2" tx2="dk2" accent1="accent1" accent2="accent2" accent3="accent3" accent4="accent4" accent5="accent5" accent6="accent6" hlink="hlink" folHlink="folHlink"/>
  <p:sldLayoutIdLst>
    <p:sldLayoutId id="2147483702" r:id="rId1"/>
    <p:sldLayoutId id="2147483692" r:id="rId2"/>
    <p:sldLayoutId id="2147483703" r:id="rId3"/>
    <p:sldLayoutId id="2147483705" r:id="rId4"/>
    <p:sldLayoutId id="2147483704"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F68FB482-BB3C-40EC-BA2F-7BC967DBE023}" type="datetime1">
              <a:rPr lang="en-US" smtClean="0"/>
              <a:t>4/15/2024</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smtClean="0"/>
              <a:t>4-</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extLst>
      <p:ext uri="{BB962C8B-B14F-4D97-AF65-F5344CB8AC3E}">
        <p14:creationId xmlns:p14="http://schemas.microsoft.com/office/powerpoint/2010/main" val="312907898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3.xml"/><Relationship Id="rId1" Type="http://schemas.openxmlformats.org/officeDocument/2006/relationships/vmlDrawing" Target="../drawings/vmlDrawing2.vml"/><Relationship Id="rId4" Type="http://schemas.openxmlformats.org/officeDocument/2006/relationships/image" Target="../media/image7.wmf"/></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3.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l-GR" altLang="en-US" dirty="0" smtClean="0">
                <a:latin typeface="Calibri" panose="020F0502020204030204" pitchFamily="34" charset="0"/>
                <a:cs typeface="Calibri" panose="020F0502020204030204" pitchFamily="34" charset="0"/>
              </a:rPr>
              <a:t>Κεφάλαιο 4</a:t>
            </a:r>
            <a:endParaRPr lang="en-US" altLang="en-US" dirty="0">
              <a:latin typeface="Calibri" panose="020F0502020204030204" pitchFamily="34" charset="0"/>
              <a:cs typeface="Calibri" panose="020F0502020204030204" pitchFamily="34" charset="0"/>
            </a:endParaRPr>
          </a:p>
        </p:txBody>
      </p:sp>
      <p:sp>
        <p:nvSpPr>
          <p:cNvPr id="3075" name="Rectangle 5"/>
          <p:cNvSpPr>
            <a:spLocks noGrp="1" noChangeArrowheads="1"/>
          </p:cNvSpPr>
          <p:nvPr>
            <p:ph type="subTitle" idx="1"/>
          </p:nvPr>
        </p:nvSpPr>
        <p:spPr>
          <a:xfrm>
            <a:off x="1338605" y="2955318"/>
            <a:ext cx="5759107" cy="3275798"/>
          </a:xfrm>
        </p:spPr>
        <p:txBody>
          <a:bodyPr/>
          <a:lstStyle/>
          <a:p>
            <a:pPr eaLnBrk="1" hangingPunct="1"/>
            <a:r>
              <a:rPr lang="el-GR" altLang="en-US" sz="4400" dirty="0" smtClean="0">
                <a:latin typeface="Calibri" panose="020F0502020204030204" pitchFamily="34" charset="0"/>
                <a:cs typeface="Calibri" panose="020F0502020204030204" pitchFamily="34" charset="0"/>
              </a:rPr>
              <a:t>Το Ομοσπονδιακό Αποθεματικό Σύστημα των ΗΠΑ, Νομισματική Πολιτική και Επιτόκια</a:t>
            </a:r>
            <a:endParaRPr lang="en-US" altLang="en-US" sz="4400" dirty="0">
              <a:latin typeface="Calibri" panose="020F0502020204030204" pitchFamily="34" charset="0"/>
              <a:cs typeface="Calibri" panose="020F0502020204030204" pitchFamily="34" charset="0"/>
            </a:endParaRPr>
          </a:p>
        </p:txBody>
      </p:sp>
      <p:sp>
        <p:nvSpPr>
          <p:cNvPr id="2" name="Content Placeholder 1"/>
          <p:cNvSpPr>
            <a:spLocks noGrp="1"/>
          </p:cNvSpPr>
          <p:nvPr>
            <p:ph sz="quarter" idx="11"/>
          </p:nvPr>
        </p:nvSpPr>
        <p:spPr>
          <a:xfrm>
            <a:off x="315913" y="6392777"/>
            <a:ext cx="8617072" cy="325655"/>
          </a:xfrm>
        </p:spPr>
        <p:txBody>
          <a:bodyPr/>
          <a:lstStyle/>
          <a:p>
            <a:pPr marL="0" indent="0">
              <a:buNone/>
            </a:pPr>
            <a:r>
              <a:rPr lang="en-IN" sz="900" dirty="0">
                <a:latin typeface="Calibri" panose="020F0502020204030204" pitchFamily="34" charset="0"/>
              </a:rPr>
              <a:t>©2019 McGraw-Hill Education. All rights reserved. Authorized only for instructor use in the classroom. No reproduction or further distribution permitted without the prior written consent of McGraw-Hill Education</a:t>
            </a:r>
            <a:r>
              <a:rPr lang="en-IN" sz="900" dirty="0" smtClean="0">
                <a:latin typeface="Calibri" panose="020F0502020204030204" pitchFamily="34" charset="0"/>
              </a:rPr>
              <a:t>.</a:t>
            </a:r>
            <a:endParaRPr lang="en-IN" sz="900" dirty="0">
              <a:latin typeface="Calibri" panose="020F0502020204030204" pitchFamily="34" charset="0"/>
            </a:endParaRPr>
          </a:p>
        </p:txBody>
      </p:sp>
    </p:spTree>
    <p:extLst>
      <p:ext uri="{BB962C8B-B14F-4D97-AF65-F5344CB8AC3E}">
        <p14:creationId xmlns:p14="http://schemas.microsoft.com/office/powerpoint/2010/main" val="373664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132"/>
            <a:ext cx="7180317" cy="943505"/>
          </a:xfrm>
        </p:spPr>
        <p:txBody>
          <a:bodyPr anchor="ctr"/>
          <a:lstStyle/>
          <a:p>
            <a:r>
              <a:rPr lang="el-GR" sz="3600" dirty="0"/>
              <a:t>Ομοσπονδιακή Επιτροπή Ανοικτής Αγοράς </a:t>
            </a:r>
            <a:r>
              <a:rPr lang="en-US" altLang="en-US" sz="3500" dirty="0" smtClean="0"/>
              <a:t>(F</a:t>
            </a:r>
            <a:r>
              <a:rPr lang="en-US" altLang="en-US" sz="100" dirty="0" smtClean="0"/>
              <a:t> </a:t>
            </a:r>
            <a:r>
              <a:rPr lang="en-US" altLang="en-US" sz="3500" dirty="0" smtClean="0"/>
              <a:t>O</a:t>
            </a:r>
            <a:r>
              <a:rPr lang="en-US" altLang="en-US" sz="100" dirty="0" smtClean="0"/>
              <a:t> </a:t>
            </a:r>
            <a:r>
              <a:rPr lang="en-US" altLang="en-US" sz="3500" dirty="0" smtClean="0"/>
              <a:t>M</a:t>
            </a:r>
            <a:r>
              <a:rPr lang="en-US" altLang="en-US" sz="100" dirty="0" smtClean="0"/>
              <a:t> </a:t>
            </a:r>
            <a:r>
              <a:rPr lang="en-US" altLang="en-US" sz="3500" dirty="0" smtClean="0"/>
              <a:t>C</a:t>
            </a:r>
            <a:r>
              <a:rPr lang="en-US" altLang="en-US" sz="3500" dirty="0" smtClean="0"/>
              <a:t>). </a:t>
            </a:r>
            <a:r>
              <a:rPr lang="el-GR" sz="3500" b="1" dirty="0" smtClean="0">
                <a:solidFill>
                  <a:schemeClr val="tx2"/>
                </a:solidFill>
                <a:effectLst/>
              </a:rPr>
              <a:t>Συμπέρασμα</a:t>
            </a:r>
            <a:endParaRPr lang="en-IN" sz="3500" dirty="0"/>
          </a:p>
        </p:txBody>
      </p:sp>
      <p:sp>
        <p:nvSpPr>
          <p:cNvPr id="3" name="Content Placeholder 2"/>
          <p:cNvSpPr>
            <a:spLocks noGrp="1"/>
          </p:cNvSpPr>
          <p:nvPr>
            <p:ph idx="1"/>
          </p:nvPr>
        </p:nvSpPr>
        <p:spPr/>
        <p:txBody>
          <a:bodyPr/>
          <a:lstStyle/>
          <a:p>
            <a:pPr marL="0" indent="0" eaLnBrk="1" hangingPunct="1">
              <a:buNone/>
            </a:pPr>
            <a:r>
              <a:rPr lang="el-GR" altLang="en-US" sz="2600" b="1" dirty="0"/>
              <a:t>Η</a:t>
            </a:r>
            <a:r>
              <a:rPr lang="en-US" altLang="en-US" sz="2600" b="1" dirty="0" smtClean="0"/>
              <a:t> F</a:t>
            </a:r>
            <a:r>
              <a:rPr lang="en-US" altLang="en-US" sz="100" b="1" dirty="0" smtClean="0"/>
              <a:t> </a:t>
            </a:r>
            <a:r>
              <a:rPr lang="en-US" altLang="en-US" sz="2600" b="1" dirty="0" smtClean="0"/>
              <a:t>O</a:t>
            </a:r>
            <a:r>
              <a:rPr lang="en-US" altLang="en-US" sz="100" b="1" dirty="0" smtClean="0"/>
              <a:t> </a:t>
            </a:r>
            <a:r>
              <a:rPr lang="en-US" altLang="en-US" sz="2600" b="1" dirty="0" smtClean="0"/>
              <a:t>M</a:t>
            </a:r>
            <a:r>
              <a:rPr lang="en-US" altLang="en-US" sz="100" b="1" dirty="0" smtClean="0"/>
              <a:t> </a:t>
            </a:r>
            <a:r>
              <a:rPr lang="en-US" altLang="en-US" sz="2600" b="1" dirty="0" smtClean="0"/>
              <a:t>C </a:t>
            </a:r>
            <a:r>
              <a:rPr lang="el-GR" altLang="en-US" sz="2600" b="1" dirty="0" smtClean="0"/>
              <a:t>καθορίζει το εύρος ανάπτυξης των νομισματικών μεγεθών και του επιτοκίου ομοσπονδιακών κεφαλαίων και επίσης κατευθύνει τις λειτουργίες της Ομοσπονδιακής Τράπεζας στις αγορές  συναλλάγματος</a:t>
            </a:r>
            <a:r>
              <a:rPr lang="en-US" altLang="en-US" sz="2600" b="1" dirty="0" smtClean="0"/>
              <a:t>.</a:t>
            </a:r>
            <a:endParaRPr lang="en-US" altLang="en-US" sz="2600" b="1" dirty="0"/>
          </a:p>
          <a:p>
            <a:pPr marL="0" indent="0" eaLnBrk="1" hangingPunct="1">
              <a:buNone/>
            </a:pPr>
            <a:r>
              <a:rPr lang="el-GR" altLang="en-US" sz="2600" b="1" dirty="0" smtClean="0"/>
              <a:t>Οι πράξεις ανοικτής αγοράς είναι το κύριο μέσο άσκησης νομισματικής πολιτικής για την επίτευξη των νομισματικών στόχων</a:t>
            </a:r>
            <a:r>
              <a:rPr lang="en-US" altLang="en-US" sz="2600" b="1" dirty="0" smtClean="0"/>
              <a:t>:</a:t>
            </a:r>
            <a:endParaRPr lang="en-US" altLang="en-US" sz="2600" b="1" dirty="0"/>
          </a:p>
          <a:p>
            <a:pPr marL="292608" lvl="1" indent="-292608" eaLnBrk="1" hangingPunct="1">
              <a:lnSpc>
                <a:spcPct val="90000"/>
              </a:lnSpc>
              <a:spcBef>
                <a:spcPts val="1000"/>
              </a:spcBef>
              <a:buSzPct val="100000"/>
            </a:pPr>
            <a:r>
              <a:rPr lang="el-GR" altLang="en-US" sz="2200" dirty="0" smtClean="0"/>
              <a:t>Περιλαμβάνουν αγορές και πωλήσεις χρεογράφων του Αμερικάνικου δημοσίου και Κυβερνητικών Οργανισμών</a:t>
            </a:r>
            <a:r>
              <a:rPr lang="en-US" altLang="en-US" sz="2200" dirty="0" smtClean="0"/>
              <a:t>.</a:t>
            </a:r>
            <a:endParaRPr lang="en-US" altLang="en-US" sz="2200" dirty="0"/>
          </a:p>
          <a:p>
            <a:pPr marL="292608" lvl="1" indent="-292608" eaLnBrk="1" hangingPunct="1">
              <a:lnSpc>
                <a:spcPct val="90000"/>
              </a:lnSpc>
              <a:spcBef>
                <a:spcPts val="1000"/>
              </a:spcBef>
              <a:buSzPct val="100000"/>
            </a:pPr>
            <a:r>
              <a:rPr lang="el-GR" altLang="en-US" sz="2200" dirty="0"/>
              <a:t>Εφαρμόζονται από το </a:t>
            </a:r>
            <a:r>
              <a:rPr lang="el-GR" sz="2200" dirty="0"/>
              <a:t>Τμήμα Συναλλαγών Διοικητικού Συμβουλίου της Ομοσπονδιακής Τράπεζας</a:t>
            </a:r>
            <a:r>
              <a:rPr lang="en-US" sz="2200" dirty="0"/>
              <a:t> </a:t>
            </a:r>
            <a:r>
              <a:rPr lang="el-GR" altLang="en-US" sz="2200" dirty="0"/>
              <a:t>στην Ομοσπονδιακή Τράπεζα της Νέας Υόρκης</a:t>
            </a:r>
            <a:r>
              <a:rPr lang="en-US" altLang="en-US" sz="2200" dirty="0"/>
              <a:t>.</a:t>
            </a:r>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10</a:t>
            </a:fld>
            <a:endParaRPr lang="en-US" altLang="en-US" dirty="0"/>
          </a:p>
        </p:txBody>
      </p:sp>
    </p:spTree>
    <p:extLst>
      <p:ext uri="{BB962C8B-B14F-4D97-AF65-F5344CB8AC3E}">
        <p14:creationId xmlns:p14="http://schemas.microsoft.com/office/powerpoint/2010/main" val="3426833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Η Ομοσπονδιακή Τράπεζα κατά την διάρκεια της κρίσης </a:t>
            </a:r>
            <a:r>
              <a:rPr lang="en-US" altLang="en-US" sz="1000" dirty="0" smtClean="0"/>
              <a:t>1</a:t>
            </a:r>
            <a:endParaRPr lang="en-US" sz="1000" dirty="0"/>
          </a:p>
        </p:txBody>
      </p:sp>
      <p:sp>
        <p:nvSpPr>
          <p:cNvPr id="3" name="Content Placeholder 2"/>
          <p:cNvSpPr>
            <a:spLocks noGrp="1"/>
          </p:cNvSpPr>
          <p:nvPr>
            <p:ph idx="1"/>
          </p:nvPr>
        </p:nvSpPr>
        <p:spPr>
          <a:xfrm>
            <a:off x="467963" y="1482502"/>
            <a:ext cx="8229600" cy="1040870"/>
          </a:xfrm>
        </p:spPr>
        <p:txBody>
          <a:bodyPr/>
          <a:lstStyle/>
          <a:p>
            <a:pPr marL="0" indent="0" eaLnBrk="1" hangingPunct="1">
              <a:buNone/>
            </a:pPr>
            <a:r>
              <a:rPr lang="en-US" altLang="en-US" sz="2200" b="1" dirty="0" smtClean="0"/>
              <a:t>2007.</a:t>
            </a:r>
            <a:endParaRPr lang="en-US" altLang="en-US" sz="2200" b="1" dirty="0"/>
          </a:p>
          <a:p>
            <a:pPr marL="292608" lvl="1" indent="-292608" eaLnBrk="1" hangingPunct="1">
              <a:lnSpc>
                <a:spcPct val="90000"/>
              </a:lnSpc>
              <a:spcBef>
                <a:spcPts val="1000"/>
              </a:spcBef>
              <a:buSzPct val="100000"/>
            </a:pPr>
            <a:r>
              <a:rPr lang="el-GR" sz="2400" dirty="0" smtClean="0"/>
              <a:t>Δημιουργία του </a:t>
            </a:r>
            <a:r>
              <a:rPr lang="el-GR" sz="2400" dirty="0"/>
              <a:t>προγράμματος Term Auction Facility (TAF)</a:t>
            </a:r>
            <a:r>
              <a:rPr lang="en-US" sz="2400" dirty="0"/>
              <a:t> </a:t>
            </a:r>
            <a:r>
              <a:rPr lang="en-US" altLang="en-US" sz="2100" dirty="0" smtClean="0"/>
              <a:t>.</a:t>
            </a:r>
            <a:endParaRPr lang="en-US" dirty="0"/>
          </a:p>
        </p:txBody>
      </p:sp>
      <p:sp>
        <p:nvSpPr>
          <p:cNvPr id="4" name="Content Placeholder 3"/>
          <p:cNvSpPr>
            <a:spLocks noGrp="1"/>
          </p:cNvSpPr>
          <p:nvPr>
            <p:ph idx="13"/>
          </p:nvPr>
        </p:nvSpPr>
        <p:spPr>
          <a:xfrm>
            <a:off x="454899" y="2393811"/>
            <a:ext cx="8229600" cy="2983695"/>
          </a:xfrm>
        </p:spPr>
        <p:txBody>
          <a:bodyPr/>
          <a:lstStyle/>
          <a:p>
            <a:pPr marL="0" indent="0" eaLnBrk="1" hangingPunct="1">
              <a:buNone/>
            </a:pPr>
            <a:r>
              <a:rPr lang="en-US" altLang="en-US" sz="2200" b="1" dirty="0" smtClean="0"/>
              <a:t>2008.</a:t>
            </a:r>
            <a:endParaRPr lang="en-US" altLang="en-US" sz="2200" b="1" dirty="0"/>
          </a:p>
          <a:p>
            <a:pPr marL="292608" lvl="1" indent="-292608" eaLnBrk="1" hangingPunct="1">
              <a:lnSpc>
                <a:spcPct val="90000"/>
              </a:lnSpc>
              <a:spcBef>
                <a:spcPts val="1000"/>
              </a:spcBef>
              <a:buSzPct val="100000"/>
            </a:pPr>
            <a:r>
              <a:rPr lang="el-GR" altLang="en-US" sz="2000" dirty="0" smtClean="0"/>
              <a:t>Μάρτιος</a:t>
            </a:r>
            <a:r>
              <a:rPr lang="en-US" altLang="en-US" sz="2000" dirty="0" smtClean="0"/>
              <a:t>: </a:t>
            </a:r>
            <a:r>
              <a:rPr lang="el-GR" altLang="en-US" sz="2000" dirty="0" smtClean="0"/>
              <a:t>Η </a:t>
            </a:r>
            <a:r>
              <a:rPr lang="en-US" altLang="en-US" sz="2000" dirty="0" smtClean="0"/>
              <a:t>Fed </a:t>
            </a:r>
            <a:r>
              <a:rPr lang="el-GR" altLang="en-US" sz="2000" dirty="0" smtClean="0"/>
              <a:t>διευκολύνει την εξαγορά της </a:t>
            </a:r>
            <a:r>
              <a:rPr lang="en-US" altLang="en-US" sz="2000" dirty="0"/>
              <a:t>Bear-</a:t>
            </a:r>
            <a:r>
              <a:rPr lang="en-US" altLang="en-US" sz="2000" dirty="0" smtClean="0"/>
              <a:t>Stearns</a:t>
            </a:r>
            <a:r>
              <a:rPr lang="el-GR" altLang="en-US" sz="2000" dirty="0" smtClean="0"/>
              <a:t> από την </a:t>
            </a:r>
            <a:r>
              <a:rPr lang="en-US" altLang="en-US" sz="2000" dirty="0" smtClean="0"/>
              <a:t> </a:t>
            </a:r>
            <a:r>
              <a:rPr lang="en-US" altLang="en-US" sz="2000" dirty="0"/>
              <a:t>J.P. Morgan </a:t>
            </a:r>
            <a:r>
              <a:rPr lang="en-US" altLang="en-US" sz="2000" dirty="0" smtClean="0"/>
              <a:t>Chase.</a:t>
            </a:r>
            <a:endParaRPr lang="en-US" altLang="en-US" sz="2000" dirty="0"/>
          </a:p>
          <a:p>
            <a:pPr marL="292608" lvl="1" indent="-292608" eaLnBrk="1" hangingPunct="1">
              <a:lnSpc>
                <a:spcPct val="90000"/>
              </a:lnSpc>
              <a:spcBef>
                <a:spcPts val="1000"/>
              </a:spcBef>
              <a:buSzPct val="100000"/>
            </a:pPr>
            <a:r>
              <a:rPr lang="el-GR" sz="2000" dirty="0"/>
              <a:t>δημιουργία του προγράμματος Διευκόλυνσης Προθεσμιακών Χρεογράφων [Term Securities Lending Facility (TSLF)</a:t>
            </a:r>
            <a:r>
              <a:rPr lang="el-GR" sz="2000" dirty="0" smtClean="0"/>
              <a:t>] </a:t>
            </a:r>
          </a:p>
          <a:p>
            <a:pPr marL="292608" lvl="1" indent="-292608" eaLnBrk="1" hangingPunct="1">
              <a:lnSpc>
                <a:spcPct val="90000"/>
              </a:lnSpc>
              <a:spcBef>
                <a:spcPts val="1000"/>
              </a:spcBef>
              <a:buSzPct val="100000"/>
            </a:pPr>
            <a:r>
              <a:rPr lang="el-GR" sz="2000" dirty="0" smtClean="0"/>
              <a:t>Η δημιουργία </a:t>
            </a:r>
            <a:r>
              <a:rPr lang="el-GR" sz="2000" dirty="0"/>
              <a:t>των Βασικών Διαπραγματευτών Πιστωτικής Διευκόλυνσης (Primary Dealer Credit Facility). μια σημαντική επέκταση του ομοσπονδιακού δικτύου χρηματοοικονομικής ασφάλειας καθιστώντας διαθέσιμα μεγαλύτερα ποσά πίστωσης της κεντρικής τράπεζας, σε τιμές μη διαθέσιμες στην αγορά, στα </a:t>
            </a:r>
            <a:r>
              <a:rPr lang="el-GR" sz="2000" dirty="0" smtClean="0"/>
              <a:t>ιδρύματα </a:t>
            </a:r>
            <a:r>
              <a:rPr lang="el-GR" sz="2000" dirty="0"/>
              <a:t>πέραν των τραπεζών εκείνων που συνήθως δάνειζαν με επικουρική πιστωτική διευκόλυνση.</a:t>
            </a:r>
            <a:endParaRPr lang="en-US" sz="2000" dirty="0"/>
          </a:p>
          <a:p>
            <a:pPr marL="292608" lvl="1" indent="-292608" eaLnBrk="1" hangingPunct="1">
              <a:lnSpc>
                <a:spcPct val="90000"/>
              </a:lnSpc>
              <a:spcBef>
                <a:spcPts val="1000"/>
              </a:spcBef>
              <a:buSzPct val="100000"/>
            </a:pPr>
            <a:r>
              <a:rPr lang="el-GR" altLang="en-US" sz="2000" dirty="0" smtClean="0"/>
              <a:t>Σεπτέμβριος</a:t>
            </a:r>
            <a:r>
              <a:rPr lang="en-US" altLang="en-US" sz="2000" dirty="0" smtClean="0"/>
              <a:t>: </a:t>
            </a:r>
            <a:r>
              <a:rPr lang="el-GR" altLang="en-US" sz="2000" dirty="0" smtClean="0"/>
              <a:t>Η </a:t>
            </a:r>
            <a:r>
              <a:rPr lang="en-US" altLang="en-US" sz="2000" dirty="0" smtClean="0"/>
              <a:t>Lehman </a:t>
            </a:r>
            <a:r>
              <a:rPr lang="en-US" altLang="en-US" sz="2000" dirty="0"/>
              <a:t>Brothers </a:t>
            </a:r>
            <a:r>
              <a:rPr lang="el-GR" altLang="en-US" sz="2000" dirty="0" smtClean="0"/>
              <a:t>καταρέει</a:t>
            </a:r>
            <a:r>
              <a:rPr lang="en-US" altLang="en-US" sz="2000" dirty="0" smtClean="0"/>
              <a:t>, </a:t>
            </a:r>
            <a:r>
              <a:rPr lang="el-GR" altLang="en-US" sz="2000" dirty="0" smtClean="0"/>
              <a:t>οι </a:t>
            </a:r>
            <a:r>
              <a:rPr lang="en-US" altLang="en-US" sz="2000" dirty="0" smtClean="0"/>
              <a:t>Goldman</a:t>
            </a:r>
            <a:r>
              <a:rPr lang="en-US" altLang="en-US" sz="2000" dirty="0"/>
              <a:t>-Sachs </a:t>
            </a:r>
            <a:r>
              <a:rPr lang="el-GR" altLang="en-US" sz="2000" dirty="0" smtClean="0"/>
              <a:t>και </a:t>
            </a:r>
            <a:r>
              <a:rPr lang="en-US" altLang="en-US" sz="2000" dirty="0" smtClean="0"/>
              <a:t>Morgan </a:t>
            </a:r>
            <a:r>
              <a:rPr lang="en-US" altLang="en-US" sz="2000" dirty="0"/>
              <a:t>Stanley </a:t>
            </a:r>
            <a:r>
              <a:rPr lang="el-GR" altLang="en-US" sz="2000" dirty="0" smtClean="0"/>
              <a:t>μετατρέπονται σε εμπορικέςς τράπεζες</a:t>
            </a:r>
            <a:r>
              <a:rPr lang="en-US" altLang="en-US" sz="2000" dirty="0" smtClean="0"/>
              <a:t>, </a:t>
            </a:r>
            <a:r>
              <a:rPr lang="el-GR" altLang="en-US" sz="2000" dirty="0" smtClean="0"/>
              <a:t>η </a:t>
            </a:r>
            <a:r>
              <a:rPr lang="en-US" altLang="en-US" sz="2000" dirty="0" smtClean="0"/>
              <a:t>Merrill</a:t>
            </a:r>
            <a:r>
              <a:rPr lang="en-US" altLang="en-US" sz="2000" dirty="0"/>
              <a:t>-Lynch </a:t>
            </a:r>
            <a:r>
              <a:rPr lang="el-GR" altLang="en-US" sz="2000" dirty="0" smtClean="0"/>
              <a:t>εξαγοράζεται από την </a:t>
            </a:r>
            <a:r>
              <a:rPr lang="en-US" altLang="en-US" sz="2000" dirty="0" smtClean="0"/>
              <a:t>Bank </a:t>
            </a:r>
            <a:r>
              <a:rPr lang="en-US" altLang="en-US" sz="2000" dirty="0"/>
              <a:t>of </a:t>
            </a:r>
            <a:r>
              <a:rPr lang="en-US" altLang="en-US" sz="2000" dirty="0" smtClean="0"/>
              <a:t>America.</a:t>
            </a:r>
            <a:endParaRPr lang="en-US" sz="2000" dirty="0"/>
          </a:p>
        </p:txBody>
      </p:sp>
      <p:sp>
        <p:nvSpPr>
          <p:cNvPr id="5" name="Slide Number Placeholder 4"/>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11</a:t>
            </a:fld>
            <a:endParaRPr lang="en-US" altLang="en-US" dirty="0"/>
          </a:p>
        </p:txBody>
      </p:sp>
    </p:spTree>
    <p:extLst>
      <p:ext uri="{BB962C8B-B14F-4D97-AF65-F5344CB8AC3E}">
        <p14:creationId xmlns:p14="http://schemas.microsoft.com/office/powerpoint/2010/main" val="41070078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Η Ομοσπονδιακή Τράπεζα κατά την διάρκεια της κρίσης </a:t>
            </a:r>
            <a:r>
              <a:rPr lang="en-US" altLang="en-US" sz="3500" dirty="0" smtClean="0"/>
              <a:t> </a:t>
            </a:r>
            <a:r>
              <a:rPr lang="en-US" altLang="en-US" sz="1000" dirty="0" smtClean="0"/>
              <a:t>2</a:t>
            </a:r>
            <a:endParaRPr lang="en-IN" sz="1000" dirty="0"/>
          </a:p>
        </p:txBody>
      </p:sp>
      <p:sp>
        <p:nvSpPr>
          <p:cNvPr id="6" name="Content Placeholder 5"/>
          <p:cNvSpPr>
            <a:spLocks noGrp="1"/>
          </p:cNvSpPr>
          <p:nvPr>
            <p:ph idx="1"/>
          </p:nvPr>
        </p:nvSpPr>
        <p:spPr/>
        <p:txBody>
          <a:bodyPr/>
          <a:lstStyle/>
          <a:p>
            <a:pPr marL="0" indent="0" eaLnBrk="1" hangingPunct="1">
              <a:spcBef>
                <a:spcPts val="700"/>
              </a:spcBef>
              <a:buNone/>
            </a:pPr>
            <a:r>
              <a:rPr lang="en-US" altLang="en-US" sz="2200" b="1" dirty="0" smtClean="0"/>
              <a:t>2008.</a:t>
            </a:r>
            <a:endParaRPr lang="en-US" altLang="en-US" sz="2200" b="1" dirty="0"/>
          </a:p>
          <a:p>
            <a:pPr marL="292608" lvl="1" indent="-292608" eaLnBrk="1" hangingPunct="1">
              <a:lnSpc>
                <a:spcPct val="90000"/>
              </a:lnSpc>
              <a:spcBef>
                <a:spcPts val="1000"/>
              </a:spcBef>
              <a:buSzPct val="100000"/>
            </a:pPr>
            <a:r>
              <a:rPr lang="el-GR" sz="2400" dirty="0"/>
              <a:t>Δημιουργούνται η </a:t>
            </a:r>
            <a:r>
              <a:rPr lang="en-US" sz="2400" dirty="0" err="1"/>
              <a:t>διευκόλυνση</a:t>
            </a:r>
            <a:r>
              <a:rPr lang="en-US" sz="2400" dirty="0"/>
              <a:t> </a:t>
            </a:r>
            <a:r>
              <a:rPr lang="en-US" sz="2400" dirty="0" err="1"/>
              <a:t>γι</a:t>
            </a:r>
            <a:r>
              <a:rPr lang="en-US" sz="2400" dirty="0"/>
              <a:t>α </a:t>
            </a:r>
            <a:r>
              <a:rPr lang="en-US" sz="2400" dirty="0" err="1"/>
              <a:t>τη</a:t>
            </a:r>
            <a:r>
              <a:rPr lang="en-US" sz="2400" dirty="0"/>
              <a:t> </a:t>
            </a:r>
            <a:r>
              <a:rPr lang="en-US" sz="2400" dirty="0" err="1"/>
              <a:t>δι</a:t>
            </a:r>
            <a:r>
              <a:rPr lang="en-US" sz="2400" dirty="0"/>
              <a:t>α</a:t>
            </a:r>
            <a:r>
              <a:rPr lang="en-US" sz="2400" dirty="0" err="1"/>
              <a:t>σφάλιση</a:t>
            </a:r>
            <a:r>
              <a:rPr lang="en-US" sz="2400" dirty="0"/>
              <a:t> </a:t>
            </a:r>
            <a:r>
              <a:rPr lang="en-US" sz="2400" dirty="0" err="1"/>
              <a:t>της</a:t>
            </a:r>
            <a:r>
              <a:rPr lang="en-US" sz="2400" dirty="0"/>
              <a:t> </a:t>
            </a:r>
            <a:r>
              <a:rPr lang="en-US" sz="2400" dirty="0" err="1"/>
              <a:t>ρευστότητ</a:t>
            </a:r>
            <a:r>
              <a:rPr lang="en-US" sz="2400" dirty="0"/>
              <a:t>α</a:t>
            </a:r>
            <a:r>
              <a:rPr lang="en-US" sz="2400" dirty="0" err="1"/>
              <a:t>ς</a:t>
            </a:r>
            <a:r>
              <a:rPr lang="en-US" sz="2400" dirty="0"/>
              <a:t> </a:t>
            </a:r>
            <a:r>
              <a:rPr lang="en-US" sz="2400" dirty="0" err="1"/>
              <a:t>των</a:t>
            </a:r>
            <a:r>
              <a:rPr lang="en-US" sz="2400" dirty="0"/>
              <a:t> β</a:t>
            </a:r>
            <a:r>
              <a:rPr lang="en-US" sz="2400" dirty="0" err="1"/>
              <a:t>ρ</a:t>
            </a:r>
            <a:r>
              <a:rPr lang="en-US" sz="2400" dirty="0"/>
              <a:t>α</a:t>
            </a:r>
            <a:r>
              <a:rPr lang="en-US" sz="2400" dirty="0" err="1"/>
              <a:t>χυ</a:t>
            </a:r>
            <a:r>
              <a:rPr lang="en-US" sz="2400" dirty="0"/>
              <a:t>π</a:t>
            </a:r>
            <a:r>
              <a:rPr lang="en-US" sz="2400" dirty="0" err="1"/>
              <a:t>ρόθεσμων</a:t>
            </a:r>
            <a:r>
              <a:rPr lang="en-US" sz="2400" dirty="0"/>
              <a:t> </a:t>
            </a:r>
            <a:r>
              <a:rPr lang="en-US" sz="2400" dirty="0" err="1"/>
              <a:t>χρεογράφων</a:t>
            </a:r>
            <a:r>
              <a:rPr lang="en-US" sz="2400" dirty="0"/>
              <a:t> </a:t>
            </a:r>
            <a:r>
              <a:rPr lang="en-US" sz="2400" dirty="0" err="1"/>
              <a:t>με</a:t>
            </a:r>
            <a:r>
              <a:rPr lang="en-US" sz="2400" dirty="0"/>
              <a:t> β</a:t>
            </a:r>
            <a:r>
              <a:rPr lang="en-US" sz="2400" dirty="0" err="1"/>
              <a:t>άση</a:t>
            </a:r>
            <a:r>
              <a:rPr lang="en-US" sz="2400" dirty="0"/>
              <a:t> π</a:t>
            </a:r>
            <a:r>
              <a:rPr lang="en-US" sz="2400" dirty="0" err="1"/>
              <a:t>εριουσι</a:t>
            </a:r>
            <a:r>
              <a:rPr lang="en-US" sz="2400" dirty="0"/>
              <a:t>α</a:t>
            </a:r>
            <a:r>
              <a:rPr lang="en-US" sz="2400" dirty="0" err="1"/>
              <a:t>κά</a:t>
            </a:r>
            <a:r>
              <a:rPr lang="en-US" sz="2400" dirty="0"/>
              <a:t> </a:t>
            </a:r>
            <a:r>
              <a:rPr lang="en-US" sz="2400" dirty="0" err="1"/>
              <a:t>στοιχεί</a:t>
            </a:r>
            <a:r>
              <a:rPr lang="en-US" sz="2400" dirty="0"/>
              <a:t>α π</a:t>
            </a:r>
            <a:r>
              <a:rPr lang="en-US" sz="2400" dirty="0" err="1"/>
              <a:t>ρος</a:t>
            </a:r>
            <a:r>
              <a:rPr lang="en-US" sz="2400" dirty="0"/>
              <a:t> </a:t>
            </a:r>
            <a:r>
              <a:rPr lang="en-US" sz="2400" dirty="0" err="1"/>
              <a:t>όφελος</a:t>
            </a:r>
            <a:r>
              <a:rPr lang="en-US" sz="2400" dirty="0"/>
              <a:t> </a:t>
            </a:r>
            <a:r>
              <a:rPr lang="en-US" sz="2400" dirty="0" err="1"/>
              <a:t>των</a:t>
            </a:r>
            <a:r>
              <a:rPr lang="en-US" sz="2400" dirty="0"/>
              <a:t> α</a:t>
            </a:r>
            <a:r>
              <a:rPr lang="en-US" sz="2400" dirty="0" err="1"/>
              <a:t>μοι</a:t>
            </a:r>
            <a:r>
              <a:rPr lang="en-US" sz="2400" dirty="0"/>
              <a:t>βα</a:t>
            </a:r>
            <a:r>
              <a:rPr lang="en-US" sz="2400" dirty="0" err="1"/>
              <a:t>ίων</a:t>
            </a:r>
            <a:r>
              <a:rPr lang="en-US" sz="2400" dirty="0"/>
              <a:t> </a:t>
            </a:r>
            <a:r>
              <a:rPr lang="en-US" sz="2400" dirty="0" err="1"/>
              <a:t>κεφ</a:t>
            </a:r>
            <a:r>
              <a:rPr lang="en-US" sz="2400" dirty="0"/>
              <a:t>α</a:t>
            </a:r>
            <a:r>
              <a:rPr lang="en-US" sz="2400" dirty="0" err="1"/>
              <a:t>λ</a:t>
            </a:r>
            <a:r>
              <a:rPr lang="en-US" sz="2400" dirty="0"/>
              <a:t>α</a:t>
            </a:r>
            <a:r>
              <a:rPr lang="en-US" sz="2400" dirty="0" err="1"/>
              <a:t>ίων</a:t>
            </a:r>
            <a:r>
              <a:rPr lang="en-US" sz="2400" dirty="0"/>
              <a:t> </a:t>
            </a:r>
            <a:r>
              <a:rPr lang="en-US" sz="2400" dirty="0" err="1"/>
              <a:t>της</a:t>
            </a:r>
            <a:r>
              <a:rPr lang="en-US" sz="2400" dirty="0"/>
              <a:t> α</a:t>
            </a:r>
            <a:r>
              <a:rPr lang="en-US" sz="2400" dirty="0" err="1"/>
              <a:t>γοράς</a:t>
            </a:r>
            <a:r>
              <a:rPr lang="en-US" sz="2400" dirty="0"/>
              <a:t> </a:t>
            </a:r>
            <a:r>
              <a:rPr lang="en-US" sz="2400" dirty="0" err="1"/>
              <a:t>χρήμ</a:t>
            </a:r>
            <a:r>
              <a:rPr lang="en-US" sz="2400" dirty="0"/>
              <a:t>α</a:t>
            </a:r>
            <a:r>
              <a:rPr lang="en-US" sz="2400" dirty="0" err="1"/>
              <a:t>τος</a:t>
            </a:r>
            <a:r>
              <a:rPr lang="en-US" sz="2400" dirty="0"/>
              <a:t> (Asset-Backed Commercial Paper Money Market Mutual Fund Liquidity), </a:t>
            </a:r>
            <a:r>
              <a:rPr lang="el-GR" sz="2400" dirty="0" smtClean="0"/>
              <a:t>η </a:t>
            </a:r>
            <a:r>
              <a:rPr lang="en-US" sz="2400" dirty="0" err="1" smtClean="0"/>
              <a:t>διευκόλυνση</a:t>
            </a:r>
            <a:r>
              <a:rPr lang="en-US" sz="2400" dirty="0" smtClean="0"/>
              <a:t> </a:t>
            </a:r>
            <a:r>
              <a:rPr lang="en-US" sz="2400" dirty="0" err="1"/>
              <a:t>γι</a:t>
            </a:r>
            <a:r>
              <a:rPr lang="en-US" sz="2400" dirty="0"/>
              <a:t>α </a:t>
            </a:r>
            <a:r>
              <a:rPr lang="en-US" sz="2400" dirty="0" err="1"/>
              <a:t>χρημ</a:t>
            </a:r>
            <a:r>
              <a:rPr lang="en-US" sz="2400" dirty="0"/>
              <a:t>α</a:t>
            </a:r>
            <a:r>
              <a:rPr lang="en-US" sz="2400" dirty="0" err="1"/>
              <a:t>τοδότηση</a:t>
            </a:r>
            <a:r>
              <a:rPr lang="en-US" sz="2400" dirty="0"/>
              <a:t> </a:t>
            </a:r>
            <a:r>
              <a:rPr lang="en-US" sz="2400" dirty="0" err="1"/>
              <a:t>εμ</a:t>
            </a:r>
            <a:r>
              <a:rPr lang="en-US" sz="2400" dirty="0"/>
              <a:t>π</a:t>
            </a:r>
            <a:r>
              <a:rPr lang="en-US" sz="2400" dirty="0" err="1"/>
              <a:t>ορικών</a:t>
            </a:r>
            <a:r>
              <a:rPr lang="en-US" sz="2400" dirty="0"/>
              <a:t> </a:t>
            </a:r>
            <a:r>
              <a:rPr lang="en-US" sz="2400" dirty="0" err="1"/>
              <a:t>χρεογράφων</a:t>
            </a:r>
            <a:r>
              <a:rPr lang="en-US" sz="2400" dirty="0"/>
              <a:t> (Commercial Paper Funding Facility), </a:t>
            </a:r>
            <a:r>
              <a:rPr lang="el-GR" sz="2400" dirty="0" smtClean="0"/>
              <a:t>η</a:t>
            </a:r>
            <a:r>
              <a:rPr lang="en-US" sz="2400" dirty="0" smtClean="0"/>
              <a:t> </a:t>
            </a:r>
            <a:r>
              <a:rPr lang="en-US" sz="2400" dirty="0" err="1" smtClean="0"/>
              <a:t>διευκόλυνση</a:t>
            </a:r>
            <a:r>
              <a:rPr lang="en-US" sz="2400" dirty="0" smtClean="0"/>
              <a:t> </a:t>
            </a:r>
            <a:r>
              <a:rPr lang="en-US" sz="2400" dirty="0" err="1"/>
              <a:t>χρημ</a:t>
            </a:r>
            <a:r>
              <a:rPr lang="en-US" sz="2400" dirty="0"/>
              <a:t>α</a:t>
            </a:r>
            <a:r>
              <a:rPr lang="en-US" sz="2400" dirty="0" err="1"/>
              <a:t>τοδότησης</a:t>
            </a:r>
            <a:r>
              <a:rPr lang="en-US" sz="2400" dirty="0"/>
              <a:t> </a:t>
            </a:r>
            <a:r>
              <a:rPr lang="en-US" sz="2400" dirty="0" err="1"/>
              <a:t>ε</a:t>
            </a:r>
            <a:r>
              <a:rPr lang="en-US" sz="2400" dirty="0"/>
              <a:t>π</a:t>
            </a:r>
            <a:r>
              <a:rPr lang="en-US" sz="2400" dirty="0" err="1"/>
              <a:t>ενδυτών</a:t>
            </a:r>
            <a:r>
              <a:rPr lang="en-US" sz="2400" dirty="0"/>
              <a:t> </a:t>
            </a:r>
            <a:r>
              <a:rPr lang="en-US" sz="2400" dirty="0" err="1"/>
              <a:t>στην</a:t>
            </a:r>
            <a:r>
              <a:rPr lang="en-US" sz="2400" dirty="0"/>
              <a:t> α</a:t>
            </a:r>
            <a:r>
              <a:rPr lang="en-US" sz="2400" dirty="0" err="1"/>
              <a:t>γορά</a:t>
            </a:r>
            <a:r>
              <a:rPr lang="en-US" sz="2400" dirty="0"/>
              <a:t> </a:t>
            </a:r>
            <a:r>
              <a:rPr lang="en-US" sz="2400" dirty="0" err="1"/>
              <a:t>χρήμ</a:t>
            </a:r>
            <a:r>
              <a:rPr lang="en-US" sz="2400" dirty="0"/>
              <a:t>α</a:t>
            </a:r>
            <a:r>
              <a:rPr lang="en-US" sz="2400" dirty="0" err="1"/>
              <a:t>τος</a:t>
            </a:r>
            <a:r>
              <a:rPr lang="en-US" sz="2400" dirty="0"/>
              <a:t> (Money Market Investor Funding Facility) </a:t>
            </a:r>
            <a:r>
              <a:rPr lang="en-US" sz="2400" dirty="0" err="1"/>
              <a:t>κ</a:t>
            </a:r>
            <a:r>
              <a:rPr lang="en-US" sz="2400" dirty="0"/>
              <a:t>α</a:t>
            </a:r>
            <a:r>
              <a:rPr lang="en-US" sz="2400" dirty="0" err="1"/>
              <a:t>ι</a:t>
            </a:r>
            <a:r>
              <a:rPr lang="en-US" sz="2400" dirty="0"/>
              <a:t> </a:t>
            </a:r>
            <a:r>
              <a:rPr lang="en-US" sz="2400" dirty="0" err="1"/>
              <a:t>της</a:t>
            </a:r>
            <a:r>
              <a:rPr lang="en-US" sz="2400" dirty="0"/>
              <a:t> </a:t>
            </a:r>
            <a:r>
              <a:rPr lang="en-US" sz="2400" dirty="0" err="1"/>
              <a:t>διευκόλυνσης</a:t>
            </a:r>
            <a:r>
              <a:rPr lang="en-US" sz="2400" dirty="0"/>
              <a:t> </a:t>
            </a:r>
            <a:r>
              <a:rPr lang="en-US" sz="2400" dirty="0" err="1"/>
              <a:t>δ</a:t>
            </a:r>
            <a:r>
              <a:rPr lang="en-US" sz="2400" dirty="0"/>
              <a:t>α</a:t>
            </a:r>
            <a:r>
              <a:rPr lang="en-US" sz="2400" dirty="0" err="1"/>
              <a:t>νεισμού</a:t>
            </a:r>
            <a:r>
              <a:rPr lang="en-US" sz="2400" dirty="0"/>
              <a:t> </a:t>
            </a:r>
            <a:r>
              <a:rPr lang="en-US" sz="2400" dirty="0" err="1"/>
              <a:t>χρεογράφων</a:t>
            </a:r>
            <a:r>
              <a:rPr lang="en-US" sz="2400" dirty="0"/>
              <a:t> </a:t>
            </a:r>
            <a:r>
              <a:rPr lang="en-US" sz="2400" dirty="0" err="1"/>
              <a:t>δι</a:t>
            </a:r>
            <a:r>
              <a:rPr lang="en-US" sz="2400" dirty="0"/>
              <a:t>α</a:t>
            </a:r>
            <a:r>
              <a:rPr lang="en-US" sz="2400" dirty="0" err="1"/>
              <a:t>σφ</a:t>
            </a:r>
            <a:r>
              <a:rPr lang="en-US" sz="2400" dirty="0"/>
              <a:t>α</a:t>
            </a:r>
            <a:r>
              <a:rPr lang="en-US" sz="2400" dirty="0" err="1"/>
              <a:t>λισμένων</a:t>
            </a:r>
            <a:r>
              <a:rPr lang="en-US" sz="2400" dirty="0"/>
              <a:t> </a:t>
            </a:r>
            <a:r>
              <a:rPr lang="en-US" sz="2400" dirty="0" err="1"/>
              <a:t>με</a:t>
            </a:r>
            <a:r>
              <a:rPr lang="en-US" sz="2400" dirty="0"/>
              <a:t> π</a:t>
            </a:r>
            <a:r>
              <a:rPr lang="en-US" sz="2400" dirty="0" err="1"/>
              <a:t>εριουσι</a:t>
            </a:r>
            <a:r>
              <a:rPr lang="en-US" sz="2400" dirty="0"/>
              <a:t>α</a:t>
            </a:r>
            <a:r>
              <a:rPr lang="en-US" sz="2400" dirty="0" err="1"/>
              <a:t>κά</a:t>
            </a:r>
            <a:r>
              <a:rPr lang="en-US" sz="2400" dirty="0"/>
              <a:t> </a:t>
            </a:r>
            <a:r>
              <a:rPr lang="en-US" sz="2400" dirty="0" err="1"/>
              <a:t>στοιχεί</a:t>
            </a:r>
            <a:r>
              <a:rPr lang="en-US" sz="2400" dirty="0"/>
              <a:t>α [Term Asset-Backed Securities Loan Facility (TALF)]</a:t>
            </a:r>
          </a:p>
          <a:p>
            <a:pPr marL="292608" lvl="1" indent="-292608" eaLnBrk="1" hangingPunct="1">
              <a:lnSpc>
                <a:spcPct val="90000"/>
              </a:lnSpc>
              <a:spcBef>
                <a:spcPts val="1000"/>
              </a:spcBef>
              <a:buSzPct val="100000"/>
            </a:pPr>
            <a:r>
              <a:rPr lang="el-GR" altLang="en-US" sz="2100" dirty="0" smtClean="0"/>
              <a:t>Μέσο ύψος εβδομαδιαίου δανεισμού από την </a:t>
            </a:r>
            <a:r>
              <a:rPr lang="en-US" altLang="en-US" sz="2100" dirty="0" smtClean="0"/>
              <a:t>Fed </a:t>
            </a:r>
            <a:r>
              <a:rPr lang="el-GR" altLang="en-US" sz="2100" dirty="0" smtClean="0"/>
              <a:t>αυξήθηκε από </a:t>
            </a:r>
            <a:r>
              <a:rPr lang="en-US" altLang="en-US" sz="2100" dirty="0" smtClean="0"/>
              <a:t>$</a:t>
            </a:r>
            <a:r>
              <a:rPr lang="en-US" altLang="en-US" sz="2100" dirty="0"/>
              <a:t>59 </a:t>
            </a:r>
            <a:r>
              <a:rPr lang="el-GR" altLang="en-US" sz="2100" dirty="0" smtClean="0"/>
              <a:t>εκατ. το </a:t>
            </a:r>
            <a:r>
              <a:rPr lang="en-US" altLang="en-US" sz="2100" dirty="0" smtClean="0"/>
              <a:t>2006 </a:t>
            </a:r>
            <a:r>
              <a:rPr lang="el-GR" altLang="en-US" sz="2100" dirty="0" smtClean="0"/>
              <a:t>σε σχεδόν </a:t>
            </a:r>
            <a:r>
              <a:rPr lang="en-US" altLang="en-US" sz="2100" dirty="0" smtClean="0"/>
              <a:t>$</a:t>
            </a:r>
            <a:r>
              <a:rPr lang="en-US" altLang="en-US" sz="2100" dirty="0"/>
              <a:t>850 </a:t>
            </a:r>
            <a:r>
              <a:rPr lang="el-GR" altLang="en-US" sz="2100" dirty="0" smtClean="0"/>
              <a:t>δις ανά εβδομάδα στα τέλη του </a:t>
            </a:r>
            <a:r>
              <a:rPr lang="en-US" altLang="en-US" sz="2100" dirty="0" smtClean="0"/>
              <a:t>2008.</a:t>
            </a:r>
            <a:endParaRPr lang="en-US" altLang="en-US" sz="2000" b="1"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12</a:t>
            </a:fld>
            <a:endParaRPr lang="en-US" altLang="en-US" dirty="0"/>
          </a:p>
        </p:txBody>
      </p:sp>
    </p:spTree>
    <p:extLst>
      <p:ext uri="{BB962C8B-B14F-4D97-AF65-F5344CB8AC3E}">
        <p14:creationId xmlns:p14="http://schemas.microsoft.com/office/powerpoint/2010/main" val="2184018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Η Ομοσπονδιακή Τράπεζα κατά την διάρκεια της </a:t>
            </a:r>
            <a:r>
              <a:rPr lang="el-GR" altLang="en-US" sz="3500" dirty="0" smtClean="0"/>
              <a:t>κρίσης</a:t>
            </a:r>
            <a:r>
              <a:rPr lang="en-US" altLang="en-US" sz="3500" dirty="0" smtClean="0"/>
              <a:t>.</a:t>
            </a:r>
            <a:r>
              <a:rPr lang="el-GR" altLang="en-US" sz="3500" dirty="0" smtClean="0"/>
              <a:t> </a:t>
            </a:r>
            <a:r>
              <a:rPr lang="el-GR" altLang="en-US" sz="3500" dirty="0" smtClean="0"/>
              <a:t>Συμπέρασμα</a:t>
            </a:r>
            <a:endParaRPr lang="en-US" sz="3500" dirty="0"/>
          </a:p>
        </p:txBody>
      </p:sp>
      <p:sp>
        <p:nvSpPr>
          <p:cNvPr id="3" name="Content Placeholder 2"/>
          <p:cNvSpPr>
            <a:spLocks noGrp="1"/>
          </p:cNvSpPr>
          <p:nvPr>
            <p:ph idx="1"/>
          </p:nvPr>
        </p:nvSpPr>
        <p:spPr>
          <a:xfrm>
            <a:off x="478725" y="1460977"/>
            <a:ext cx="8229600" cy="2844191"/>
          </a:xfrm>
        </p:spPr>
        <p:txBody>
          <a:bodyPr/>
          <a:lstStyle/>
          <a:p>
            <a:pPr marL="0" indent="0" eaLnBrk="1" hangingPunct="1">
              <a:buNone/>
            </a:pPr>
            <a:r>
              <a:rPr lang="el-GR" altLang="en-US" sz="2100" dirty="0" smtClean="0"/>
              <a:t>Αύγουστος </a:t>
            </a:r>
            <a:r>
              <a:rPr lang="en-US" altLang="en-US" sz="2100" dirty="0" smtClean="0"/>
              <a:t>2006 </a:t>
            </a:r>
            <a:r>
              <a:rPr lang="el-GR" altLang="en-US" sz="2100" dirty="0" smtClean="0"/>
              <a:t>το επιτόκιο ομοσπονδιακών κεφαλαίων</a:t>
            </a:r>
            <a:r>
              <a:rPr lang="en-US" altLang="en-US" sz="2100" dirty="0" smtClean="0"/>
              <a:t>= </a:t>
            </a:r>
            <a:r>
              <a:rPr lang="en-US" altLang="en-US" sz="2100" dirty="0"/>
              <a:t>5.25</a:t>
            </a:r>
            <a:r>
              <a:rPr lang="en-US" altLang="en-US" sz="2100" dirty="0" smtClean="0"/>
              <a:t>%.</a:t>
            </a:r>
            <a:endParaRPr lang="en-US" altLang="en-US" sz="2100" dirty="0"/>
          </a:p>
          <a:p>
            <a:pPr marL="0" indent="0" eaLnBrk="1" hangingPunct="1">
              <a:buNone/>
            </a:pPr>
            <a:r>
              <a:rPr lang="el-GR" altLang="en-US" sz="2100" dirty="0" smtClean="0"/>
              <a:t>Απρίλιος</a:t>
            </a:r>
            <a:r>
              <a:rPr lang="en-US" altLang="en-US" sz="2100" dirty="0" smtClean="0"/>
              <a:t> </a:t>
            </a:r>
            <a:r>
              <a:rPr lang="en-US" altLang="en-US" sz="2100" dirty="0"/>
              <a:t>2008 </a:t>
            </a:r>
            <a:r>
              <a:rPr lang="el-GR" altLang="en-US" sz="2100" dirty="0" smtClean="0"/>
              <a:t>το επιτόκιο </a:t>
            </a:r>
            <a:r>
              <a:rPr lang="el-GR" altLang="en-US" sz="2100" dirty="0"/>
              <a:t>ομοσπονδιακών κεφαλαίων</a:t>
            </a:r>
            <a:r>
              <a:rPr lang="en-US" altLang="en-US" sz="2100" dirty="0" smtClean="0"/>
              <a:t>= </a:t>
            </a:r>
            <a:r>
              <a:rPr lang="en-US" altLang="en-US" sz="2100" dirty="0"/>
              <a:t>2.00</a:t>
            </a:r>
            <a:r>
              <a:rPr lang="en-US" altLang="en-US" sz="2100" dirty="0" smtClean="0"/>
              <a:t>%.</a:t>
            </a:r>
            <a:endParaRPr lang="en-US" altLang="en-US" sz="2100" dirty="0"/>
          </a:p>
          <a:p>
            <a:pPr marL="0" indent="0" eaLnBrk="1" hangingPunct="1">
              <a:buNone/>
            </a:pPr>
            <a:r>
              <a:rPr lang="el-GR" altLang="en-US" sz="2100" dirty="0" smtClean="0"/>
              <a:t>Μέχρι τα τέλη του </a:t>
            </a:r>
            <a:r>
              <a:rPr lang="en-US" altLang="en-US" sz="2100" dirty="0" smtClean="0"/>
              <a:t>2008 </a:t>
            </a:r>
            <a:r>
              <a:rPr lang="el-GR" altLang="en-US" sz="2100" dirty="0" smtClean="0"/>
              <a:t>το επιτόκιο ομοσπονδιακών κεφαλαίων στόχος βρισκόταν μεταξύ </a:t>
            </a:r>
            <a:r>
              <a:rPr lang="en-US" altLang="en-US" sz="2100" dirty="0" smtClean="0"/>
              <a:t>0 </a:t>
            </a:r>
            <a:r>
              <a:rPr lang="el-GR" altLang="en-US" sz="2100" dirty="0" smtClean="0"/>
              <a:t>και</a:t>
            </a:r>
            <a:r>
              <a:rPr lang="en-US" altLang="en-US" sz="2100" dirty="0" smtClean="0"/>
              <a:t> </a:t>
            </a:r>
            <a:r>
              <a:rPr lang="en-US" altLang="en-US" sz="2100" dirty="0"/>
              <a:t>0.25% </a:t>
            </a:r>
            <a:r>
              <a:rPr lang="en-US" altLang="en-US" sz="2100" dirty="0" smtClean="0"/>
              <a:t> </a:t>
            </a:r>
            <a:r>
              <a:rPr lang="el-GR" altLang="en-US" sz="2100" dirty="0" smtClean="0"/>
              <a:t>και το προεξοφλητικό επιτόκιο υποχώρησε στο </a:t>
            </a:r>
            <a:r>
              <a:rPr lang="en-US" altLang="en-US" sz="2100" dirty="0" smtClean="0"/>
              <a:t>0.5%.</a:t>
            </a:r>
            <a:endParaRPr lang="en-US" altLang="en-US" sz="2100" dirty="0"/>
          </a:p>
          <a:p>
            <a:pPr marL="0" indent="0" eaLnBrk="1" hangingPunct="1">
              <a:buNone/>
            </a:pPr>
            <a:r>
              <a:rPr lang="el-GR" altLang="en-US" sz="2100" dirty="0" smtClean="0"/>
              <a:t>Νοέμβριος</a:t>
            </a:r>
            <a:r>
              <a:rPr lang="en-US" altLang="en-US" sz="2100" dirty="0" smtClean="0"/>
              <a:t> </a:t>
            </a:r>
            <a:r>
              <a:rPr lang="en-US" altLang="en-US" sz="2100" dirty="0"/>
              <a:t>2008 -- </a:t>
            </a:r>
            <a:r>
              <a:rPr lang="el-GR" altLang="en-US" sz="2100" dirty="0"/>
              <a:t>Η</a:t>
            </a:r>
            <a:r>
              <a:rPr lang="en-US" altLang="en-US" sz="2100" dirty="0" smtClean="0"/>
              <a:t> </a:t>
            </a:r>
            <a:r>
              <a:rPr lang="en-US" altLang="en-US" sz="2100" dirty="0"/>
              <a:t>Fed </a:t>
            </a:r>
            <a:r>
              <a:rPr lang="el-GR" altLang="en-US" sz="2100" dirty="0" smtClean="0"/>
              <a:t>ανακοίνωσε ότι θα ξεκινούσε ένα πρόγραμμα αγοράς χρεογράφων Δημοσίου και αξιογράφων με εξασφάλιση στεγαστικά δάνεια ύψους </a:t>
            </a:r>
            <a:r>
              <a:rPr lang="en-US" altLang="en-US" sz="2100" dirty="0" smtClean="0"/>
              <a:t>$</a:t>
            </a:r>
            <a:r>
              <a:rPr lang="en-US" altLang="en-US" sz="2100" dirty="0"/>
              <a:t>600 </a:t>
            </a:r>
            <a:r>
              <a:rPr lang="el-GR" altLang="en-US" sz="2100" dirty="0" smtClean="0"/>
              <a:t>δις </a:t>
            </a:r>
            <a:r>
              <a:rPr lang="en-US" altLang="en-US" sz="2100" dirty="0" smtClean="0"/>
              <a:t>(</a:t>
            </a:r>
            <a:r>
              <a:rPr lang="el-GR" altLang="en-US" sz="2100" dirty="0" smtClean="0"/>
              <a:t>ποσοτική </a:t>
            </a:r>
            <a:r>
              <a:rPr lang="el-GR" altLang="en-US" sz="2100" dirty="0" smtClean="0"/>
              <a:t>χαλάρωση, </a:t>
            </a:r>
            <a:r>
              <a:rPr lang="en-US" altLang="en-US" sz="2100" b="1" dirty="0" smtClean="0"/>
              <a:t>QE1</a:t>
            </a:r>
            <a:r>
              <a:rPr lang="en-US" altLang="en-US" sz="2100" dirty="0" smtClean="0"/>
              <a:t>).</a:t>
            </a:r>
            <a:endParaRPr lang="en-US" altLang="en-US" sz="2100" dirty="0"/>
          </a:p>
          <a:p>
            <a:pPr marL="292608" lvl="1" indent="-292608" eaLnBrk="1" hangingPunct="1">
              <a:lnSpc>
                <a:spcPct val="90000"/>
              </a:lnSpc>
              <a:spcBef>
                <a:spcPts val="1000"/>
              </a:spcBef>
              <a:buSzPct val="100000"/>
            </a:pPr>
            <a:r>
              <a:rPr lang="el-GR" altLang="en-US" sz="2100" dirty="0" smtClean="0"/>
              <a:t>Το ποσό αυξήθηκε σε</a:t>
            </a:r>
            <a:r>
              <a:rPr lang="el-GR" altLang="en-US" sz="2100" dirty="0"/>
              <a:t> </a:t>
            </a:r>
            <a:r>
              <a:rPr lang="en-US" altLang="en-US" sz="2100" dirty="0" smtClean="0"/>
              <a:t>$</a:t>
            </a:r>
            <a:r>
              <a:rPr lang="en-US" altLang="en-US" sz="2100" dirty="0"/>
              <a:t>1.7 </a:t>
            </a:r>
            <a:r>
              <a:rPr lang="el-GR" altLang="en-US" sz="2100" dirty="0" smtClean="0"/>
              <a:t>τρις τον Μάρτιο του </a:t>
            </a:r>
            <a:r>
              <a:rPr lang="en-US" altLang="en-US" sz="2100" dirty="0" smtClean="0"/>
              <a:t>2009</a:t>
            </a:r>
            <a:r>
              <a:rPr lang="en-US" altLang="en-US" sz="2100" dirty="0"/>
              <a:t>.</a:t>
            </a:r>
            <a:endParaRPr lang="en-US" dirty="0"/>
          </a:p>
        </p:txBody>
      </p:sp>
      <p:sp>
        <p:nvSpPr>
          <p:cNvPr id="4" name="Content Placeholder 3"/>
          <p:cNvSpPr>
            <a:spLocks noGrp="1"/>
          </p:cNvSpPr>
          <p:nvPr>
            <p:ph idx="13"/>
          </p:nvPr>
        </p:nvSpPr>
        <p:spPr>
          <a:xfrm>
            <a:off x="465661" y="4698977"/>
            <a:ext cx="8229600" cy="1342902"/>
          </a:xfrm>
        </p:spPr>
        <p:txBody>
          <a:bodyPr/>
          <a:lstStyle/>
          <a:p>
            <a:pPr marL="0" indent="0" eaLnBrk="1" hangingPunct="1">
              <a:buNone/>
            </a:pPr>
            <a:r>
              <a:rPr lang="el-GR" altLang="en-US" sz="2100" dirty="0" smtClean="0"/>
              <a:t>Τον Νοέμβριο του 2010 η </a:t>
            </a:r>
            <a:r>
              <a:rPr lang="en-US" altLang="en-US" sz="2100" dirty="0" smtClean="0"/>
              <a:t>Fed </a:t>
            </a:r>
            <a:r>
              <a:rPr lang="el-GR" altLang="en-US" sz="2100" dirty="0" smtClean="0"/>
              <a:t>ανακοίνωσε νέο πρόγραμμα αγοράς ομολόγων ύψους </a:t>
            </a:r>
            <a:r>
              <a:rPr lang="en-US" altLang="en-US" sz="2100" dirty="0" smtClean="0"/>
              <a:t>$</a:t>
            </a:r>
            <a:r>
              <a:rPr lang="en-US" altLang="en-US" sz="2100" dirty="0"/>
              <a:t>600 </a:t>
            </a:r>
            <a:r>
              <a:rPr lang="el-GR" altLang="en-US" sz="2100" dirty="0" smtClean="0"/>
              <a:t>δις το οποίο ονομάστηκε </a:t>
            </a:r>
            <a:r>
              <a:rPr lang="en-US" altLang="en-US" sz="2100" b="1" dirty="0" smtClean="0"/>
              <a:t>Q</a:t>
            </a:r>
            <a:r>
              <a:rPr lang="en-US" altLang="en-US" sz="100" b="1" dirty="0" smtClean="0"/>
              <a:t> </a:t>
            </a:r>
            <a:r>
              <a:rPr lang="en-US" altLang="en-US" sz="2100" b="1" dirty="0" smtClean="0"/>
              <a:t>E2</a:t>
            </a:r>
            <a:r>
              <a:rPr lang="en-US" altLang="en-US" sz="2100" dirty="0" smtClean="0"/>
              <a:t>.</a:t>
            </a:r>
            <a:endParaRPr lang="en-US" altLang="en-US" sz="2100" dirty="0"/>
          </a:p>
          <a:p>
            <a:pPr marL="0" indent="0" eaLnBrk="1" hangingPunct="1">
              <a:buNone/>
            </a:pPr>
            <a:r>
              <a:rPr lang="el-GR" altLang="en-US" sz="2100" dirty="0" smtClean="0"/>
              <a:t>Τον Σεπτέμβριο του</a:t>
            </a:r>
            <a:r>
              <a:rPr lang="en-US" altLang="en-US" sz="2100" dirty="0" smtClean="0"/>
              <a:t> </a:t>
            </a:r>
            <a:r>
              <a:rPr lang="en-US" altLang="en-US" sz="2100" dirty="0"/>
              <a:t>2012 </a:t>
            </a:r>
            <a:r>
              <a:rPr lang="el-GR" altLang="en-US" sz="2100" dirty="0" smtClean="0"/>
              <a:t>ξεκίνησε το πρόγραμμα</a:t>
            </a:r>
            <a:r>
              <a:rPr lang="en-US" altLang="en-US" sz="2100" dirty="0" smtClean="0"/>
              <a:t> </a:t>
            </a:r>
            <a:r>
              <a:rPr lang="en-US" altLang="en-US" sz="2100" b="1" dirty="0" smtClean="0"/>
              <a:t>Q</a:t>
            </a:r>
            <a:r>
              <a:rPr lang="en-US" altLang="en-US" sz="100" b="1" dirty="0" smtClean="0"/>
              <a:t> </a:t>
            </a:r>
            <a:r>
              <a:rPr lang="en-US" altLang="en-US" sz="2100" b="1" dirty="0" smtClean="0"/>
              <a:t>E3</a:t>
            </a:r>
            <a:r>
              <a:rPr lang="en-US" altLang="en-US" sz="2100" dirty="0"/>
              <a:t>, </a:t>
            </a:r>
            <a:r>
              <a:rPr lang="el-GR" altLang="en-US" sz="2100" dirty="0" smtClean="0"/>
              <a:t>που περιελάμβανε μηνιαίες αγορές χρεογράφων Δημοσίου και αξιογράφων με εξασφάλιση στεγαστικά δάνεια</a:t>
            </a:r>
            <a:r>
              <a:rPr lang="en-US" altLang="en-US" sz="2100" dirty="0" smtClean="0"/>
              <a:t>, </a:t>
            </a:r>
            <a:r>
              <a:rPr lang="el-GR" altLang="en-US" sz="2100" dirty="0" smtClean="0"/>
              <a:t>η χαλάρωση του προγράμματος ξεκίνησε το</a:t>
            </a:r>
            <a:r>
              <a:rPr lang="en-US" altLang="en-US" sz="2100" dirty="0" smtClean="0"/>
              <a:t> 2013.</a:t>
            </a:r>
            <a:endParaRPr lang="en-US" sz="2100" dirty="0"/>
          </a:p>
        </p:txBody>
      </p:sp>
      <p:sp>
        <p:nvSpPr>
          <p:cNvPr id="5" name="Slide Number Placeholder 4"/>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13</a:t>
            </a:fld>
            <a:endParaRPr lang="en-US" altLang="en-US" dirty="0"/>
          </a:p>
        </p:txBody>
      </p:sp>
    </p:spTree>
    <p:extLst>
      <p:ext uri="{BB962C8B-B14F-4D97-AF65-F5344CB8AC3E}">
        <p14:creationId xmlns:p14="http://schemas.microsoft.com/office/powerpoint/2010/main" val="3621188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69245"/>
            <a:ext cx="7543800" cy="943505"/>
          </a:xfrm>
        </p:spPr>
        <p:txBody>
          <a:bodyPr anchor="ctr"/>
          <a:lstStyle/>
          <a:p>
            <a:r>
              <a:rPr lang="el-GR" altLang="en-US" sz="3200" dirty="0" smtClean="0"/>
              <a:t>Το μέγεθος του Ισολογισμού της </a:t>
            </a:r>
            <a:r>
              <a:rPr lang="en-US" altLang="en-US" sz="3200" dirty="0" smtClean="0"/>
              <a:t>Fed </a:t>
            </a:r>
            <a:r>
              <a:rPr lang="el-GR" altLang="en-US" sz="3200" dirty="0" smtClean="0"/>
              <a:t>και τα επιτόκια των κρατικών ομολόγων</a:t>
            </a:r>
            <a:endParaRPr lang="en-US" sz="3200" dirty="0"/>
          </a:p>
        </p:txBody>
      </p:sp>
      <p:sp>
        <p:nvSpPr>
          <p:cNvPr id="5" name="Slide Number Placeholder 4"/>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14</a:t>
            </a:fld>
            <a:endParaRPr lang="en-US" altLang="en-US" dirty="0"/>
          </a:p>
        </p:txBody>
      </p:sp>
      <p:pic>
        <p:nvPicPr>
          <p:cNvPr id="8" name="Picture 7"/>
          <p:cNvPicPr>
            <a:picLocks noChangeAspect="1"/>
          </p:cNvPicPr>
          <p:nvPr/>
        </p:nvPicPr>
        <p:blipFill>
          <a:blip r:embed="rId2"/>
          <a:stretch>
            <a:fillRect/>
          </a:stretch>
        </p:blipFill>
        <p:spPr>
          <a:xfrm>
            <a:off x="903508" y="1441350"/>
            <a:ext cx="6651183" cy="5035650"/>
          </a:xfrm>
          <a:prstGeom prst="rect">
            <a:avLst/>
          </a:prstGeom>
        </p:spPr>
      </p:pic>
    </p:spTree>
    <p:extLst>
      <p:ext uri="{BB962C8B-B14F-4D97-AF65-F5344CB8AC3E}">
        <p14:creationId xmlns:p14="http://schemas.microsoft.com/office/powerpoint/2010/main" val="1009948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Ομοσπονδιακές Τράπεζες</a:t>
            </a:r>
            <a:r>
              <a:rPr lang="en-US" altLang="en-US" sz="1000" dirty="0" smtClean="0"/>
              <a:t>1</a:t>
            </a:r>
            <a:endParaRPr lang="en-US" sz="1000" dirty="0"/>
          </a:p>
        </p:txBody>
      </p:sp>
      <p:sp>
        <p:nvSpPr>
          <p:cNvPr id="3" name="Content Placeholder 2"/>
          <p:cNvSpPr>
            <a:spLocks noGrp="1"/>
          </p:cNvSpPr>
          <p:nvPr>
            <p:ph idx="1"/>
          </p:nvPr>
        </p:nvSpPr>
        <p:spPr>
          <a:xfrm>
            <a:off x="272265" y="1417637"/>
            <a:ext cx="8229600" cy="1408498"/>
          </a:xfrm>
        </p:spPr>
        <p:txBody>
          <a:bodyPr/>
          <a:lstStyle/>
          <a:p>
            <a:pPr marL="0" indent="0" eaLnBrk="1" hangingPunct="1">
              <a:buNone/>
            </a:pPr>
            <a:r>
              <a:rPr lang="el-GR" altLang="en-US" sz="2200" b="1" dirty="0"/>
              <a:t>Υποστήριξη στη διεξαγωγή της νομισματικής πολιτικής. 	</a:t>
            </a:r>
            <a:endParaRPr lang="el-GR" altLang="en-US" sz="2200" b="1" dirty="0" smtClean="0"/>
          </a:p>
          <a:p>
            <a:pPr eaLnBrk="1" hangingPunct="1"/>
            <a:r>
              <a:rPr lang="el-GR" altLang="en-US" sz="2200" b="1" dirty="0" smtClean="0"/>
              <a:t>Ορισμός και τροποποίηση του προεξοφλητικού επιτοκίου </a:t>
            </a:r>
            <a:r>
              <a:rPr lang="en-US" altLang="en-US" sz="2000" dirty="0" smtClean="0"/>
              <a:t>(</a:t>
            </a:r>
            <a:r>
              <a:rPr lang="el-GR" altLang="en-US" sz="2000" dirty="0"/>
              <a:t>χρειάζεται έγκριση του Διοικητικό Συμβούλιο της Ομοσπονδιακής </a:t>
            </a:r>
            <a:r>
              <a:rPr lang="el-GR" altLang="en-US" sz="2000" dirty="0" smtClean="0"/>
              <a:t>Τράπεζας</a:t>
            </a:r>
            <a:r>
              <a:rPr lang="en-US" altLang="en-US" sz="2000" dirty="0" smtClean="0"/>
              <a:t>).</a:t>
            </a:r>
          </a:p>
          <a:p>
            <a:pPr marL="292608" lvl="1" indent="-292608" eaLnBrk="1" hangingPunct="1">
              <a:lnSpc>
                <a:spcPct val="90000"/>
              </a:lnSpc>
              <a:spcBef>
                <a:spcPts val="1000"/>
              </a:spcBef>
              <a:buSzPct val="100000"/>
            </a:pPr>
            <a:r>
              <a:rPr lang="el-GR" altLang="en-US" sz="2000" dirty="0" smtClean="0"/>
              <a:t>Παρέχουν επικουρική πιστωτική διευκόλυνση στα </a:t>
            </a:r>
            <a:r>
              <a:rPr lang="el-GR" altLang="en-US" sz="2000" dirty="0" err="1" smtClean="0"/>
              <a:t>καταθετικά</a:t>
            </a:r>
            <a:r>
              <a:rPr lang="el-GR" altLang="en-US" sz="2000" dirty="0" smtClean="0"/>
              <a:t> ιδρύματα</a:t>
            </a:r>
            <a:endParaRPr lang="en-US" altLang="en-US" sz="2000" dirty="0"/>
          </a:p>
        </p:txBody>
      </p:sp>
      <p:sp>
        <p:nvSpPr>
          <p:cNvPr id="4" name="Content Placeholder 3"/>
          <p:cNvSpPr>
            <a:spLocks noGrp="1"/>
          </p:cNvSpPr>
          <p:nvPr>
            <p:ph idx="13"/>
          </p:nvPr>
        </p:nvSpPr>
        <p:spPr>
          <a:xfrm>
            <a:off x="465661" y="3203462"/>
            <a:ext cx="8229600" cy="1663897"/>
          </a:xfrm>
        </p:spPr>
        <p:txBody>
          <a:bodyPr/>
          <a:lstStyle/>
          <a:p>
            <a:pPr marL="0" indent="0" eaLnBrk="1" hangingPunct="1">
              <a:buNone/>
            </a:pPr>
            <a:r>
              <a:rPr lang="el-GR" altLang="en-US" sz="2200" b="1" dirty="0" smtClean="0"/>
              <a:t>Εποπτεία και ρυθμιστικές αρχές</a:t>
            </a:r>
            <a:r>
              <a:rPr lang="en-US" altLang="en-US" sz="2200" b="1" dirty="0" smtClean="0"/>
              <a:t>.</a:t>
            </a:r>
            <a:endParaRPr lang="en-US" altLang="en-US" sz="2200" b="1" dirty="0"/>
          </a:p>
          <a:p>
            <a:pPr marL="292608" lvl="1" indent="-292608" eaLnBrk="1" hangingPunct="1">
              <a:lnSpc>
                <a:spcPct val="90000"/>
              </a:lnSpc>
              <a:spcBef>
                <a:spcPts val="1000"/>
              </a:spcBef>
              <a:buSzPct val="100000"/>
            </a:pPr>
            <a:r>
              <a:rPr lang="el-GR" altLang="en-US" sz="2000" dirty="0" smtClean="0"/>
              <a:t>Εκτελούν επιθεωρήσεις και ελέγχους των τραπεζών μελών τους.</a:t>
            </a:r>
            <a:endParaRPr lang="en-US" altLang="en-US" sz="2000" dirty="0"/>
          </a:p>
          <a:p>
            <a:pPr marL="292608" lvl="1" indent="-292608" eaLnBrk="1" hangingPunct="1">
              <a:lnSpc>
                <a:spcPct val="90000"/>
              </a:lnSpc>
              <a:spcBef>
                <a:spcPts val="1000"/>
              </a:spcBef>
              <a:buSzPct val="100000"/>
            </a:pPr>
            <a:r>
              <a:rPr lang="el-GR" altLang="en-US" sz="2000" dirty="0" smtClean="0"/>
              <a:t>Εκδίδουν προειδοποιήσεις όταν οι δραστηριότητες των τραπεζών εγκυμονούν κινδύνους για την οικονομία και το σύστημα. </a:t>
            </a:r>
            <a:endParaRPr lang="en-US" altLang="en-US" sz="2000" dirty="0"/>
          </a:p>
          <a:p>
            <a:pPr marL="292608" lvl="1" indent="-292608" eaLnBrk="1" hangingPunct="1">
              <a:lnSpc>
                <a:spcPct val="90000"/>
              </a:lnSpc>
              <a:spcBef>
                <a:spcPts val="1000"/>
              </a:spcBef>
              <a:buSzPct val="100000"/>
            </a:pPr>
            <a:r>
              <a:rPr lang="el-GR" altLang="en-US" sz="2000" dirty="0" smtClean="0"/>
              <a:t>Εγκρίνουν συγχωνεύσεις και εξαγορές μεταξύ τραπεζών</a:t>
            </a:r>
            <a:r>
              <a:rPr lang="en-US" altLang="en-US" sz="2000" dirty="0" smtClean="0"/>
              <a:t>.</a:t>
            </a:r>
            <a:endParaRPr lang="en-US" altLang="en-US" sz="2000" dirty="0"/>
          </a:p>
        </p:txBody>
      </p:sp>
      <p:sp>
        <p:nvSpPr>
          <p:cNvPr id="5" name="Content Placeholder 4"/>
          <p:cNvSpPr>
            <a:spLocks noGrp="1"/>
          </p:cNvSpPr>
          <p:nvPr>
            <p:ph idx="14"/>
          </p:nvPr>
        </p:nvSpPr>
        <p:spPr>
          <a:xfrm>
            <a:off x="420319" y="5039550"/>
            <a:ext cx="8229600" cy="1040870"/>
          </a:xfrm>
        </p:spPr>
        <p:txBody>
          <a:bodyPr/>
          <a:lstStyle/>
          <a:p>
            <a:pPr marL="0" indent="0" eaLnBrk="1" hangingPunct="1">
              <a:buNone/>
            </a:pPr>
            <a:r>
              <a:rPr lang="el-GR" altLang="en-US" sz="2200" b="1" dirty="0" smtClean="0"/>
              <a:t>Κυβερνητικές υπηρεσίες</a:t>
            </a:r>
            <a:r>
              <a:rPr lang="en-US" altLang="en-US" sz="2200" b="1" dirty="0" smtClean="0"/>
              <a:t>.</a:t>
            </a:r>
            <a:endParaRPr lang="en-US" altLang="en-US" sz="2200" b="1" dirty="0"/>
          </a:p>
          <a:p>
            <a:pPr marL="292608" lvl="1" indent="-292608" eaLnBrk="1" hangingPunct="1">
              <a:lnSpc>
                <a:spcPct val="90000"/>
              </a:lnSpc>
              <a:spcBef>
                <a:spcPts val="1000"/>
              </a:spcBef>
              <a:buSzPct val="100000"/>
            </a:pPr>
            <a:r>
              <a:rPr lang="el-GR" altLang="en-US" sz="2000" dirty="0" smtClean="0"/>
              <a:t>Λειτουργούν ως οι εμπορικές τράπεζες του Αμερικάνικου Υπουργείου Οικονομικών</a:t>
            </a:r>
            <a:r>
              <a:rPr lang="en-US" altLang="en-US" sz="2000" dirty="0" smtClean="0"/>
              <a:t>.</a:t>
            </a:r>
            <a:endParaRPr lang="en-US" altLang="en-US" sz="2000" dirty="0"/>
          </a:p>
        </p:txBody>
      </p:sp>
      <p:sp>
        <p:nvSpPr>
          <p:cNvPr id="6" name="Slide Number Placeholder 5"/>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15</a:t>
            </a:fld>
            <a:endParaRPr lang="en-US" altLang="en-US" dirty="0"/>
          </a:p>
        </p:txBody>
      </p:sp>
    </p:spTree>
    <p:extLst>
      <p:ext uri="{BB962C8B-B14F-4D97-AF65-F5344CB8AC3E}">
        <p14:creationId xmlns:p14="http://schemas.microsoft.com/office/powerpoint/2010/main" val="23559597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Ομοσπονδιακές Τράπεζες</a:t>
            </a:r>
            <a:r>
              <a:rPr lang="en-US" altLang="en-US" sz="1000" dirty="0" smtClean="0"/>
              <a:t>2</a:t>
            </a:r>
            <a:endParaRPr lang="en-US" sz="1000" dirty="0"/>
          </a:p>
        </p:txBody>
      </p:sp>
      <p:sp>
        <p:nvSpPr>
          <p:cNvPr id="3" name="Content Placeholder 2"/>
          <p:cNvSpPr>
            <a:spLocks noGrp="1"/>
          </p:cNvSpPr>
          <p:nvPr>
            <p:ph idx="1"/>
          </p:nvPr>
        </p:nvSpPr>
        <p:spPr/>
        <p:txBody>
          <a:bodyPr/>
          <a:lstStyle/>
          <a:p>
            <a:pPr marL="0" lvl="1" indent="0" eaLnBrk="1" hangingPunct="1">
              <a:lnSpc>
                <a:spcPct val="90000"/>
              </a:lnSpc>
              <a:buNone/>
            </a:pPr>
            <a:r>
              <a:rPr lang="el-GR" altLang="en-US" sz="2200" b="1" dirty="0">
                <a:ea typeface="+mn-ea"/>
                <a:cs typeface="+mn-cs"/>
              </a:rPr>
              <a:t>Έκδοση νέου νομίσματος</a:t>
            </a:r>
          </a:p>
          <a:p>
            <a:pPr marL="292608" lvl="1" indent="-292608" eaLnBrk="1" hangingPunct="1">
              <a:lnSpc>
                <a:spcPct val="90000"/>
              </a:lnSpc>
              <a:spcBef>
                <a:spcPts val="1000"/>
              </a:spcBef>
              <a:buSzPct val="100000"/>
            </a:pPr>
            <a:r>
              <a:rPr lang="el-GR" altLang="en-US" sz="2000" dirty="0" smtClean="0"/>
              <a:t>Συγκέντρωση και αντικατάσταση νομίσματος σ εκυκλοφορία εάν είναι απαραίτητο</a:t>
            </a:r>
            <a:r>
              <a:rPr lang="en-US" altLang="en-US" sz="2000" dirty="0" smtClean="0"/>
              <a:t>.</a:t>
            </a:r>
            <a:endParaRPr lang="en-US" altLang="en-US" sz="2000" dirty="0"/>
          </a:p>
        </p:txBody>
      </p:sp>
      <p:sp>
        <p:nvSpPr>
          <p:cNvPr id="4" name="Content Placeholder 3"/>
          <p:cNvSpPr>
            <a:spLocks noGrp="1"/>
          </p:cNvSpPr>
          <p:nvPr>
            <p:ph idx="13"/>
          </p:nvPr>
        </p:nvSpPr>
        <p:spPr>
          <a:xfrm>
            <a:off x="465661" y="2699258"/>
            <a:ext cx="8229600" cy="1040870"/>
          </a:xfrm>
        </p:spPr>
        <p:txBody>
          <a:bodyPr/>
          <a:lstStyle/>
          <a:p>
            <a:pPr marL="0" indent="0" eaLnBrk="1" hangingPunct="1">
              <a:buNone/>
            </a:pPr>
            <a:r>
              <a:rPr lang="el-GR" altLang="en-US" sz="2200" b="1" dirty="0" smtClean="0"/>
              <a:t>Εκκαθάριση επιταγών</a:t>
            </a:r>
            <a:endParaRPr lang="en-US" altLang="en-US" sz="2200" b="1" dirty="0"/>
          </a:p>
          <a:p>
            <a:pPr marL="292608" lvl="1" indent="-292608" eaLnBrk="1" hangingPunct="1">
              <a:lnSpc>
                <a:spcPct val="90000"/>
              </a:lnSpc>
              <a:spcBef>
                <a:spcPts val="1000"/>
              </a:spcBef>
              <a:buSzPct val="100000"/>
            </a:pPr>
            <a:r>
              <a:rPr lang="el-GR" altLang="en-US" sz="2000" dirty="0" smtClean="0"/>
              <a:t>Ενεργούν ως κεντρικό σύστημα εκκαθάρισης για τις τράπεζες των ΗΠΑ</a:t>
            </a:r>
            <a:r>
              <a:rPr lang="en-US" altLang="en-US" sz="2000" dirty="0" smtClean="0"/>
              <a:t>.</a:t>
            </a:r>
            <a:endParaRPr lang="en-US" altLang="en-US" sz="2000" dirty="0"/>
          </a:p>
        </p:txBody>
      </p:sp>
      <p:sp>
        <p:nvSpPr>
          <p:cNvPr id="5" name="Content Placeholder 4"/>
          <p:cNvSpPr>
            <a:spLocks noGrp="1"/>
          </p:cNvSpPr>
          <p:nvPr>
            <p:ph idx="14"/>
          </p:nvPr>
        </p:nvSpPr>
        <p:spPr>
          <a:xfrm>
            <a:off x="474131" y="3679493"/>
            <a:ext cx="5841211" cy="1165972"/>
          </a:xfrm>
        </p:spPr>
        <p:txBody>
          <a:bodyPr/>
          <a:lstStyle/>
          <a:p>
            <a:pPr marL="0" indent="0" eaLnBrk="1" hangingPunct="1">
              <a:buNone/>
            </a:pPr>
            <a:r>
              <a:rPr lang="el-GR" altLang="en-US" sz="2200" b="1" dirty="0" smtClean="0"/>
              <a:t>Παροχή υπηρεσιών ηλεκτρονικών πληρωμών</a:t>
            </a:r>
            <a:endParaRPr lang="en-US" altLang="en-US" sz="2200" b="1" dirty="0"/>
          </a:p>
          <a:p>
            <a:pPr marL="292608" lvl="1" indent="-292608" eaLnBrk="1" hangingPunct="1">
              <a:lnSpc>
                <a:spcPct val="90000"/>
              </a:lnSpc>
              <a:spcBef>
                <a:spcPts val="1000"/>
              </a:spcBef>
              <a:buSzPct val="100000"/>
            </a:pPr>
            <a:r>
              <a:rPr lang="en-US" altLang="en-US" sz="2000" dirty="0" smtClean="0"/>
              <a:t>Fedwire.</a:t>
            </a:r>
            <a:endParaRPr lang="en-US" altLang="en-US" sz="2000" dirty="0"/>
          </a:p>
          <a:p>
            <a:pPr marL="292608" lvl="1" indent="-292608" eaLnBrk="1" hangingPunct="1">
              <a:lnSpc>
                <a:spcPct val="90000"/>
              </a:lnSpc>
              <a:spcBef>
                <a:spcPts val="1000"/>
              </a:spcBef>
              <a:buSzPct val="100000"/>
            </a:pPr>
            <a:r>
              <a:rPr lang="el-GR" altLang="en-US" sz="2000" dirty="0" smtClean="0"/>
              <a:t>Αυτοματοποιημένο Σύστημα Εκκαθάρισης </a:t>
            </a:r>
            <a:r>
              <a:rPr lang="en-US" altLang="en-US" sz="2000" dirty="0" smtClean="0"/>
              <a:t>(A</a:t>
            </a:r>
            <a:r>
              <a:rPr lang="en-US" altLang="en-US" sz="100" dirty="0" smtClean="0"/>
              <a:t> </a:t>
            </a:r>
            <a:r>
              <a:rPr lang="en-US" altLang="en-US" sz="2000" dirty="0" smtClean="0"/>
              <a:t>C</a:t>
            </a:r>
            <a:r>
              <a:rPr lang="en-US" altLang="en-US" sz="100" dirty="0" smtClean="0"/>
              <a:t> </a:t>
            </a:r>
            <a:r>
              <a:rPr lang="en-US" altLang="en-US" sz="2000" dirty="0" smtClean="0"/>
              <a:t>H).</a:t>
            </a:r>
            <a:endParaRPr lang="en-US" altLang="en-US" sz="2000" dirty="0"/>
          </a:p>
        </p:txBody>
      </p:sp>
      <p:sp>
        <p:nvSpPr>
          <p:cNvPr id="6" name="Content Placeholder 5"/>
          <p:cNvSpPr>
            <a:spLocks noGrp="1"/>
          </p:cNvSpPr>
          <p:nvPr>
            <p:ph idx="15"/>
          </p:nvPr>
        </p:nvSpPr>
        <p:spPr>
          <a:xfrm>
            <a:off x="474131" y="5129232"/>
            <a:ext cx="8229600" cy="790574"/>
          </a:xfrm>
        </p:spPr>
        <p:txBody>
          <a:bodyPr/>
          <a:lstStyle/>
          <a:p>
            <a:pPr marL="0" lvl="1" indent="0" eaLnBrk="1" hangingPunct="1">
              <a:lnSpc>
                <a:spcPct val="90000"/>
              </a:lnSpc>
              <a:buNone/>
            </a:pPr>
            <a:r>
              <a:rPr lang="el-GR" sz="2200" b="1" dirty="0">
                <a:ea typeface="+mn-ea"/>
                <a:cs typeface="+mn-cs"/>
              </a:rPr>
              <a:t>Ερευνητικές υπηρεσίες προς την ομοσπονδιακή κυβέρνηση, τις τράπεζες-μέλη ή το ευρύ κοινό</a:t>
            </a:r>
            <a:r>
              <a:rPr lang="en-US" sz="2200" b="1" dirty="0">
                <a:ea typeface="+mn-ea"/>
                <a:cs typeface="+mn-cs"/>
              </a:rPr>
              <a:t> </a:t>
            </a:r>
            <a:endParaRPr lang="el-GR" altLang="en-US" sz="2200" b="1" dirty="0">
              <a:ea typeface="+mn-ea"/>
              <a:cs typeface="+mn-cs"/>
            </a:endParaRPr>
          </a:p>
          <a:p>
            <a:pPr marL="342900" lvl="1" indent="-342900" eaLnBrk="1" hangingPunct="1">
              <a:lnSpc>
                <a:spcPct val="90000"/>
              </a:lnSpc>
              <a:spcBef>
                <a:spcPts val="1000"/>
              </a:spcBef>
              <a:buSzPct val="100000"/>
            </a:pPr>
            <a:r>
              <a:rPr lang="el-GR" altLang="en-US" sz="2000" dirty="0" smtClean="0"/>
              <a:t>Χρήσιμες στην διαμόρφωση της νομισματικής πολιτικής. </a:t>
            </a:r>
            <a:endParaRPr lang="en-US" altLang="en-US" sz="2000" dirty="0"/>
          </a:p>
        </p:txBody>
      </p:sp>
      <p:sp>
        <p:nvSpPr>
          <p:cNvPr id="7" name="Slide Number Placeholder 6"/>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16</a:t>
            </a:fld>
            <a:endParaRPr lang="en-US" altLang="en-US" dirty="0"/>
          </a:p>
        </p:txBody>
      </p:sp>
    </p:spTree>
    <p:extLst>
      <p:ext uri="{BB962C8B-B14F-4D97-AF65-F5344CB8AC3E}">
        <p14:creationId xmlns:p14="http://schemas.microsoft.com/office/powerpoint/2010/main" val="9313173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Συζήτηση για την Ομοσπονδιακή Τράπεζα</a:t>
            </a:r>
            <a:endParaRPr lang="en-IN" sz="3500" dirty="0"/>
          </a:p>
        </p:txBody>
      </p:sp>
      <p:sp>
        <p:nvSpPr>
          <p:cNvPr id="3" name="Content Placeholder 2"/>
          <p:cNvSpPr>
            <a:spLocks noGrp="1"/>
          </p:cNvSpPr>
          <p:nvPr>
            <p:ph idx="1"/>
          </p:nvPr>
        </p:nvSpPr>
        <p:spPr/>
        <p:txBody>
          <a:bodyPr/>
          <a:lstStyle/>
          <a:p>
            <a:pPr marL="0" indent="0" eaLnBrk="1" hangingPunct="1">
              <a:spcAft>
                <a:spcPts val="1000"/>
              </a:spcAft>
              <a:buNone/>
            </a:pPr>
            <a:r>
              <a:rPr lang="el-GR" altLang="en-US" sz="2400" dirty="0" smtClean="0"/>
              <a:t>Ποιες είναι οι επιπτώσεις των προγραμμάτων διάσωσης από την πρόσφατη χρηματοοικονομική κρίση; Είναι το σύστημα ασφαλέστερο σήμερα ή να αναμένουμε κι άλλη κρίση στο μέλλον; </a:t>
            </a:r>
          </a:p>
          <a:p>
            <a:pPr marL="0" indent="0" eaLnBrk="1" hangingPunct="1">
              <a:spcAft>
                <a:spcPts val="1000"/>
              </a:spcAft>
              <a:buNone/>
            </a:pPr>
            <a:r>
              <a:rPr lang="en-US" sz="2400" dirty="0" err="1"/>
              <a:t>Τι</a:t>
            </a:r>
            <a:r>
              <a:rPr lang="en-US" sz="2400" dirty="0"/>
              <a:t> </a:t>
            </a:r>
            <a:r>
              <a:rPr lang="en-US" sz="2400" dirty="0" err="1"/>
              <a:t>σημ</a:t>
            </a:r>
            <a:r>
              <a:rPr lang="en-US" sz="2400" dirty="0"/>
              <a:t>α</a:t>
            </a:r>
            <a:r>
              <a:rPr lang="en-US" sz="2400" dirty="0" err="1"/>
              <a:t>ίνει</a:t>
            </a:r>
            <a:r>
              <a:rPr lang="en-US" sz="2400" dirty="0"/>
              <a:t> </a:t>
            </a:r>
            <a:r>
              <a:rPr lang="en-US" sz="2400" dirty="0" err="1"/>
              <a:t>ν</a:t>
            </a:r>
            <a:r>
              <a:rPr lang="en-US" sz="2400" dirty="0"/>
              <a:t>α </a:t>
            </a:r>
            <a:r>
              <a:rPr lang="en-US" sz="2400" dirty="0" err="1"/>
              <a:t>είσ</a:t>
            </a:r>
            <a:r>
              <a:rPr lang="en-US" sz="2400" dirty="0"/>
              <a:t>α</a:t>
            </a:r>
            <a:r>
              <a:rPr lang="en-US" sz="2400" dirty="0" err="1"/>
              <a:t>ι</a:t>
            </a:r>
            <a:r>
              <a:rPr lang="en-US" sz="2400" dirty="0"/>
              <a:t> π</a:t>
            </a:r>
            <a:r>
              <a:rPr lang="en-US" sz="2400" dirty="0" err="1"/>
              <a:t>ολύ</a:t>
            </a:r>
            <a:r>
              <a:rPr lang="en-US" sz="2400" dirty="0"/>
              <a:t> </a:t>
            </a:r>
            <a:r>
              <a:rPr lang="en-US" sz="2400" dirty="0" err="1"/>
              <a:t>μεγάλος</a:t>
            </a:r>
            <a:r>
              <a:rPr lang="en-US" sz="2400" dirty="0"/>
              <a:t> </a:t>
            </a:r>
            <a:r>
              <a:rPr lang="en-US" sz="2400" dirty="0" err="1"/>
              <a:t>γι</a:t>
            </a:r>
            <a:r>
              <a:rPr lang="en-US" sz="2400" dirty="0"/>
              <a:t>α </a:t>
            </a:r>
            <a:r>
              <a:rPr lang="en-US" sz="2400" dirty="0" err="1"/>
              <a:t>ν</a:t>
            </a:r>
            <a:r>
              <a:rPr lang="en-US" sz="2400" dirty="0"/>
              <a:t>α απ</a:t>
            </a:r>
            <a:r>
              <a:rPr lang="en-US" sz="2400" dirty="0" err="1"/>
              <a:t>οτύχεις</a:t>
            </a:r>
            <a:r>
              <a:rPr lang="en-US" sz="2400" dirty="0"/>
              <a:t> </a:t>
            </a:r>
            <a:r>
              <a:rPr lang="en-US" sz="2400" dirty="0" err="1"/>
              <a:t>ή</a:t>
            </a:r>
            <a:r>
              <a:rPr lang="en-US" sz="2400" dirty="0"/>
              <a:t> </a:t>
            </a:r>
            <a:r>
              <a:rPr lang="en-US" sz="2400" dirty="0" err="1"/>
              <a:t>ν</a:t>
            </a:r>
            <a:r>
              <a:rPr lang="en-US" sz="2400" dirty="0"/>
              <a:t>α </a:t>
            </a:r>
            <a:r>
              <a:rPr lang="en-US" sz="2400" dirty="0" err="1"/>
              <a:t>είσ</a:t>
            </a:r>
            <a:r>
              <a:rPr lang="en-US" sz="2400" dirty="0"/>
              <a:t>α</a:t>
            </a:r>
            <a:r>
              <a:rPr lang="en-US" sz="2400" dirty="0" err="1"/>
              <a:t>ι</a:t>
            </a:r>
            <a:r>
              <a:rPr lang="en-US" sz="2400" dirty="0"/>
              <a:t> </a:t>
            </a:r>
            <a:r>
              <a:rPr lang="en-US" sz="2400" dirty="0" err="1" smtClean="0"/>
              <a:t>συστημ</a:t>
            </a:r>
            <a:r>
              <a:rPr lang="el-GR" sz="2400" dirty="0" smtClean="0"/>
              <a:t>ικά</a:t>
            </a:r>
            <a:r>
              <a:rPr lang="en-US" sz="2400" dirty="0" smtClean="0"/>
              <a:t> </a:t>
            </a:r>
            <a:r>
              <a:rPr lang="en-US" sz="2400" dirty="0" err="1"/>
              <a:t>ε</a:t>
            </a:r>
            <a:r>
              <a:rPr lang="en-US" sz="2400" dirty="0"/>
              <a:t>π</a:t>
            </a:r>
            <a:r>
              <a:rPr lang="en-US" sz="2400" dirty="0" err="1"/>
              <a:t>ικίνδυνος</a:t>
            </a:r>
            <a:r>
              <a:rPr lang="en-US" sz="2400" dirty="0"/>
              <a:t>; </a:t>
            </a:r>
            <a:r>
              <a:rPr lang="en-US" sz="2400" dirty="0" err="1"/>
              <a:t>Ο</a:t>
            </a:r>
            <a:r>
              <a:rPr lang="en-US" sz="2400" dirty="0"/>
              <a:t> </a:t>
            </a:r>
            <a:r>
              <a:rPr lang="en-US" sz="2400" dirty="0" err="1"/>
              <a:t>κ</a:t>
            </a:r>
            <a:r>
              <a:rPr lang="en-US" sz="2400" dirty="0"/>
              <a:t>α</a:t>
            </a:r>
            <a:r>
              <a:rPr lang="en-US" sz="2400" dirty="0" err="1"/>
              <a:t>θορισμός</a:t>
            </a:r>
            <a:r>
              <a:rPr lang="en-US" sz="2400" dirty="0"/>
              <a:t> </a:t>
            </a:r>
            <a:r>
              <a:rPr lang="en-US" sz="2400" dirty="0" err="1"/>
              <a:t>ενός</a:t>
            </a:r>
            <a:r>
              <a:rPr lang="en-US" sz="2400" dirty="0"/>
              <a:t> </a:t>
            </a:r>
            <a:r>
              <a:rPr lang="en-US" sz="2400" dirty="0" err="1"/>
              <a:t>ιδρύμ</a:t>
            </a:r>
            <a:r>
              <a:rPr lang="en-US" sz="2400" dirty="0"/>
              <a:t>α</a:t>
            </a:r>
            <a:r>
              <a:rPr lang="en-US" sz="2400" dirty="0" err="1"/>
              <a:t>τος</a:t>
            </a:r>
            <a:r>
              <a:rPr lang="en-US" sz="2400" dirty="0"/>
              <a:t> </a:t>
            </a:r>
            <a:r>
              <a:rPr lang="en-US" sz="2400" dirty="0" err="1"/>
              <a:t>ως</a:t>
            </a:r>
            <a:r>
              <a:rPr lang="en-US" sz="2400" dirty="0"/>
              <a:t> </a:t>
            </a:r>
            <a:r>
              <a:rPr lang="en-US" sz="2400" dirty="0" err="1" smtClean="0"/>
              <a:t>συστημ</a:t>
            </a:r>
            <a:r>
              <a:rPr lang="el-GR" sz="2400" dirty="0" smtClean="0"/>
              <a:t>ικά επικίνδυνου</a:t>
            </a:r>
            <a:r>
              <a:rPr lang="en-US" sz="2400" dirty="0" smtClean="0"/>
              <a:t> </a:t>
            </a:r>
            <a:r>
              <a:rPr lang="en-US" sz="2400" dirty="0" err="1" smtClean="0"/>
              <a:t>κ</a:t>
            </a:r>
            <a:r>
              <a:rPr lang="en-US" sz="2400" dirty="0" smtClean="0"/>
              <a:t>α</a:t>
            </a:r>
            <a:r>
              <a:rPr lang="en-US" sz="2400" dirty="0" err="1" smtClean="0"/>
              <a:t>θιστά</a:t>
            </a:r>
            <a:r>
              <a:rPr lang="en-US" sz="2400" dirty="0" smtClean="0"/>
              <a:t> </a:t>
            </a:r>
            <a:r>
              <a:rPr lang="en-US" sz="2400" dirty="0" err="1"/>
              <a:t>το</a:t>
            </a:r>
            <a:r>
              <a:rPr lang="en-US" sz="2400" dirty="0"/>
              <a:t> </a:t>
            </a:r>
            <a:r>
              <a:rPr lang="en-US" sz="2400" dirty="0" err="1"/>
              <a:t>σύστημ</a:t>
            </a:r>
            <a:r>
              <a:rPr lang="en-US" sz="2400" dirty="0"/>
              <a:t>α α</a:t>
            </a:r>
            <a:r>
              <a:rPr lang="en-US" sz="2400" dirty="0" err="1"/>
              <a:t>σφ</a:t>
            </a:r>
            <a:r>
              <a:rPr lang="en-US" sz="2400" dirty="0"/>
              <a:t>α</a:t>
            </a:r>
            <a:r>
              <a:rPr lang="en-US" sz="2400" dirty="0" err="1"/>
              <a:t>λέστερο</a:t>
            </a:r>
            <a:r>
              <a:rPr lang="en-US" sz="2400" dirty="0"/>
              <a:t>;</a:t>
            </a:r>
          </a:p>
          <a:p>
            <a:pPr marL="0" indent="0">
              <a:buNone/>
            </a:pPr>
            <a:r>
              <a:rPr lang="en-US" sz="2400" dirty="0" err="1"/>
              <a:t>Ποι</a:t>
            </a:r>
            <a:r>
              <a:rPr lang="en-US" sz="2400" dirty="0"/>
              <a:t>α </a:t>
            </a:r>
            <a:r>
              <a:rPr lang="en-US" sz="2400" dirty="0" err="1"/>
              <a:t>είν</a:t>
            </a:r>
            <a:r>
              <a:rPr lang="en-US" sz="2400" dirty="0"/>
              <a:t>α</a:t>
            </a:r>
            <a:r>
              <a:rPr lang="en-US" sz="2400" dirty="0" err="1"/>
              <a:t>ι</a:t>
            </a:r>
            <a:r>
              <a:rPr lang="en-US" sz="2400" dirty="0"/>
              <a:t> </a:t>
            </a:r>
            <a:r>
              <a:rPr lang="en-US" sz="2400" dirty="0" err="1"/>
              <a:t>τ</a:t>
            </a:r>
            <a:r>
              <a:rPr lang="en-US" sz="2400" dirty="0"/>
              <a:t>α π</a:t>
            </a:r>
            <a:r>
              <a:rPr lang="en-US" sz="2400" dirty="0" err="1"/>
              <a:t>λεονεκτήμ</a:t>
            </a:r>
            <a:r>
              <a:rPr lang="en-US" sz="2400" dirty="0"/>
              <a:t>α</a:t>
            </a:r>
            <a:r>
              <a:rPr lang="en-US" sz="2400" dirty="0" err="1"/>
              <a:t>τ</a:t>
            </a:r>
            <a:r>
              <a:rPr lang="en-US" sz="2400" dirty="0"/>
              <a:t>α </a:t>
            </a:r>
            <a:r>
              <a:rPr lang="en-US" sz="2400" dirty="0" err="1"/>
              <a:t>κ</a:t>
            </a:r>
            <a:r>
              <a:rPr lang="en-US" sz="2400" dirty="0"/>
              <a:t>α</a:t>
            </a:r>
            <a:r>
              <a:rPr lang="en-US" sz="2400" dirty="0" err="1"/>
              <a:t>ι</a:t>
            </a:r>
            <a:r>
              <a:rPr lang="en-US" sz="2400" dirty="0"/>
              <a:t> </a:t>
            </a:r>
            <a:r>
              <a:rPr lang="en-US" sz="2400" dirty="0" err="1"/>
              <a:t>τ</a:t>
            </a:r>
            <a:r>
              <a:rPr lang="en-US" sz="2400" dirty="0"/>
              <a:t>α </a:t>
            </a:r>
            <a:r>
              <a:rPr lang="en-US" sz="2400" dirty="0" err="1"/>
              <a:t>μειονεκτήμ</a:t>
            </a:r>
            <a:r>
              <a:rPr lang="en-US" sz="2400" dirty="0"/>
              <a:t>α</a:t>
            </a:r>
            <a:r>
              <a:rPr lang="en-US" sz="2400" dirty="0" err="1"/>
              <a:t>τ</a:t>
            </a:r>
            <a:r>
              <a:rPr lang="en-US" sz="2400" dirty="0"/>
              <a:t>α </a:t>
            </a:r>
            <a:r>
              <a:rPr lang="en-US" sz="2400" dirty="0" err="1"/>
              <a:t>της</a:t>
            </a:r>
            <a:r>
              <a:rPr lang="en-US" sz="2400" dirty="0"/>
              <a:t> α</a:t>
            </a:r>
            <a:r>
              <a:rPr lang="en-US" sz="2400" dirty="0" err="1"/>
              <a:t>σφάλισης</a:t>
            </a:r>
            <a:r>
              <a:rPr lang="en-US" sz="2400" dirty="0"/>
              <a:t> </a:t>
            </a:r>
            <a:r>
              <a:rPr lang="en-US" sz="2400" dirty="0" err="1"/>
              <a:t>κ</a:t>
            </a:r>
            <a:r>
              <a:rPr lang="en-US" sz="2400" dirty="0"/>
              <a:t>α</a:t>
            </a:r>
            <a:r>
              <a:rPr lang="en-US" sz="2400" dirty="0" err="1"/>
              <a:t>τ</a:t>
            </a:r>
            <a:r>
              <a:rPr lang="en-US" sz="2400" dirty="0"/>
              <a:t>α</a:t>
            </a:r>
            <a:r>
              <a:rPr lang="en-US" sz="2400" dirty="0" err="1"/>
              <a:t>θέσεων</a:t>
            </a:r>
            <a:r>
              <a:rPr lang="en-US" sz="2400" dirty="0"/>
              <a:t>; </a:t>
            </a:r>
            <a:r>
              <a:rPr lang="en-US" sz="2400" dirty="0" err="1"/>
              <a:t>Πρέ</a:t>
            </a:r>
            <a:r>
              <a:rPr lang="en-US" sz="2400" dirty="0"/>
              <a:t>π</a:t>
            </a:r>
            <a:r>
              <a:rPr lang="en-US" sz="2400" dirty="0" err="1"/>
              <a:t>ει</a:t>
            </a:r>
            <a:r>
              <a:rPr lang="en-US" sz="2400" dirty="0"/>
              <a:t> </a:t>
            </a:r>
            <a:r>
              <a:rPr lang="en-US" sz="2400" dirty="0" err="1"/>
              <a:t>οι</a:t>
            </a:r>
            <a:r>
              <a:rPr lang="en-US" sz="2400" dirty="0"/>
              <a:t> ΗΠΑ </a:t>
            </a:r>
            <a:r>
              <a:rPr lang="en-US" sz="2400" dirty="0" err="1"/>
              <a:t>ν</a:t>
            </a:r>
            <a:r>
              <a:rPr lang="en-US" sz="2400" dirty="0"/>
              <a:t>α </a:t>
            </a:r>
            <a:r>
              <a:rPr lang="en-US" sz="2400" dirty="0" err="1"/>
              <a:t>χρησιμο</a:t>
            </a:r>
            <a:r>
              <a:rPr lang="en-US" sz="2400" dirty="0"/>
              <a:t>π</a:t>
            </a:r>
            <a:r>
              <a:rPr lang="en-US" sz="2400" dirty="0" err="1"/>
              <a:t>οιούν</a:t>
            </a:r>
            <a:r>
              <a:rPr lang="en-US" sz="2400" dirty="0"/>
              <a:t> απ</a:t>
            </a:r>
            <a:r>
              <a:rPr lang="en-US" sz="2400" dirty="0" err="1"/>
              <a:t>εριόριστη</a:t>
            </a:r>
            <a:r>
              <a:rPr lang="en-US" sz="2400" dirty="0"/>
              <a:t> α</a:t>
            </a:r>
            <a:r>
              <a:rPr lang="en-US" sz="2400" dirty="0" err="1"/>
              <a:t>σφάλει</a:t>
            </a:r>
            <a:r>
              <a:rPr lang="en-US" sz="2400" dirty="0"/>
              <a:t>α </a:t>
            </a:r>
            <a:r>
              <a:rPr lang="en-US" sz="2400" dirty="0" err="1"/>
              <a:t>κ</a:t>
            </a:r>
            <a:r>
              <a:rPr lang="en-US" sz="2400" dirty="0"/>
              <a:t>α</a:t>
            </a:r>
            <a:r>
              <a:rPr lang="en-US" sz="2400" dirty="0" err="1"/>
              <a:t>τ</a:t>
            </a:r>
            <a:r>
              <a:rPr lang="en-US" sz="2400" dirty="0"/>
              <a:t>α</a:t>
            </a:r>
            <a:r>
              <a:rPr lang="en-US" sz="2400" dirty="0" err="1"/>
              <a:t>θέσεων</a:t>
            </a:r>
            <a:r>
              <a:rPr lang="en-US" sz="2400" dirty="0"/>
              <a:t>, </a:t>
            </a:r>
            <a:r>
              <a:rPr lang="en-US" sz="2400" dirty="0" err="1"/>
              <a:t>ό</a:t>
            </a:r>
            <a:r>
              <a:rPr lang="en-US" sz="2400" dirty="0"/>
              <a:t>π</a:t>
            </a:r>
            <a:r>
              <a:rPr lang="en-US" sz="2400" dirty="0" err="1"/>
              <a:t>ως</a:t>
            </a:r>
            <a:r>
              <a:rPr lang="en-US" sz="2400" dirty="0"/>
              <a:t> </a:t>
            </a:r>
            <a:r>
              <a:rPr lang="en-US" sz="2400" dirty="0" err="1"/>
              <a:t>κάνουν</a:t>
            </a:r>
            <a:r>
              <a:rPr lang="en-US" sz="2400" dirty="0"/>
              <a:t> </a:t>
            </a:r>
            <a:r>
              <a:rPr lang="en-US" sz="2400" dirty="0" err="1"/>
              <a:t>κ</a:t>
            </a:r>
            <a:r>
              <a:rPr lang="en-US" sz="2400" dirty="0"/>
              <a:t>α</a:t>
            </a:r>
            <a:r>
              <a:rPr lang="en-US" sz="2400" dirty="0" err="1"/>
              <a:t>ι</a:t>
            </a:r>
            <a:r>
              <a:rPr lang="en-US" sz="2400" dirty="0"/>
              <a:t> </a:t>
            </a:r>
            <a:r>
              <a:rPr lang="en-US" sz="2400" dirty="0" err="1"/>
              <a:t>άλλες</a:t>
            </a:r>
            <a:r>
              <a:rPr lang="en-US" sz="2400" dirty="0"/>
              <a:t> </a:t>
            </a:r>
            <a:r>
              <a:rPr lang="en-US" sz="2400" dirty="0" err="1"/>
              <a:t>χώρες</a:t>
            </a:r>
            <a:r>
              <a:rPr lang="en-US" sz="2400" dirty="0"/>
              <a:t>;</a:t>
            </a:r>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17</a:t>
            </a:fld>
            <a:endParaRPr lang="en-US" altLang="en-US" dirty="0"/>
          </a:p>
        </p:txBody>
      </p:sp>
    </p:spTree>
    <p:extLst>
      <p:ext uri="{BB962C8B-B14F-4D97-AF65-F5344CB8AC3E}">
        <p14:creationId xmlns:p14="http://schemas.microsoft.com/office/powerpoint/2010/main" val="1062222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372" y="174588"/>
            <a:ext cx="7543800" cy="787109"/>
          </a:xfrm>
        </p:spPr>
        <p:txBody>
          <a:bodyPr anchor="ctr"/>
          <a:lstStyle/>
          <a:p>
            <a:pPr marL="0" indent="0"/>
            <a:r>
              <a:rPr lang="el-GR" sz="3600" dirty="0"/>
              <a:t>Διάγραμμα</a:t>
            </a:r>
            <a:r>
              <a:rPr lang="en-IN" sz="3600" dirty="0"/>
              <a:t> 4-</a:t>
            </a:r>
            <a:r>
              <a:rPr lang="en-IN" sz="3600" dirty="0" smtClean="0"/>
              <a:t>5: </a:t>
            </a:r>
            <a:r>
              <a:rPr lang="el-GR" sz="3600" dirty="0"/>
              <a:t>Η διαδικασία εφαρμογής νομισματικής πολιτικής</a:t>
            </a:r>
            <a:endParaRPr lang="en-US" sz="3600" dirty="0">
              <a:solidFill>
                <a:srgbClr val="0070C0"/>
              </a:solidFill>
            </a:endParaRPr>
          </a:p>
        </p:txBody>
      </p:sp>
      <p:sp>
        <p:nvSpPr>
          <p:cNvPr id="18" name="Content Placeholder 17"/>
          <p:cNvSpPr>
            <a:spLocks noGrp="1"/>
          </p:cNvSpPr>
          <p:nvPr>
            <p:ph idx="13"/>
          </p:nvPr>
        </p:nvSpPr>
        <p:spPr>
          <a:xfrm>
            <a:off x="3426861" y="6288496"/>
            <a:ext cx="2055178" cy="214857"/>
          </a:xfrm>
        </p:spPr>
        <p:txBody>
          <a:bodyPr/>
          <a:lstStyle/>
          <a:p>
            <a:pPr marL="0" indent="0" algn="ctr">
              <a:buNone/>
            </a:pPr>
            <a:r>
              <a:rPr lang="en-US" sz="900" u="sng" dirty="0">
                <a:hlinkClick r:id="" action="ppaction://noaction"/>
              </a:rPr>
              <a:t>Access the long description slide.</a:t>
            </a:r>
            <a:endParaRPr lang="en-US" sz="900" dirty="0">
              <a:hlinkClick r:id="" action="ppaction://noaction"/>
            </a:endParaRPr>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18</a:t>
            </a:fld>
            <a:endParaRPr lang="en-US" altLang="en-US" dirty="0"/>
          </a:p>
        </p:txBody>
      </p:sp>
      <p:pic>
        <p:nvPicPr>
          <p:cNvPr id="542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4304" y="1130914"/>
            <a:ext cx="6132786" cy="5727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bwMode="auto">
          <a:xfrm>
            <a:off x="6195848" y="6589986"/>
            <a:ext cx="1718442" cy="268014"/>
          </a:xfrm>
          <a:prstGeom prst="rect">
            <a:avLst/>
          </a:prstGeom>
          <a:solidFill>
            <a:schemeClr val="bg1"/>
          </a:solidFill>
          <a:ln w="38100" cap="flat" cmpd="sng" algn="ctr">
            <a:solidFill>
              <a:schemeClr val="bg1"/>
            </a:solid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l-GR" sz="2400" b="0" i="0" u="none" strike="noStrike" cap="none" normalizeH="0" baseline="0" smtClean="0">
              <a:ln>
                <a:noFill/>
              </a:ln>
              <a:solidFill>
                <a:schemeClr val="tx1"/>
              </a:solidFill>
              <a:effectLst/>
              <a:latin typeface="Times New Roman" pitchFamily="18" charset="0"/>
            </a:endParaRPr>
          </a:p>
        </p:txBody>
      </p:sp>
      <p:pic>
        <p:nvPicPr>
          <p:cNvPr id="542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2015" y="6553200"/>
            <a:ext cx="411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43991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Ισολογισμός της Ομοσπονδιακής Τράπεζας</a:t>
            </a:r>
            <a:endParaRPr lang="en-IN" sz="3500" dirty="0"/>
          </a:p>
        </p:txBody>
      </p:sp>
      <p:sp>
        <p:nvSpPr>
          <p:cNvPr id="3" name="Content Placeholder 2"/>
          <p:cNvSpPr>
            <a:spLocks noGrp="1"/>
          </p:cNvSpPr>
          <p:nvPr>
            <p:ph idx="1"/>
          </p:nvPr>
        </p:nvSpPr>
        <p:spPr>
          <a:xfrm>
            <a:off x="467696" y="1509338"/>
            <a:ext cx="8229600" cy="2723338"/>
          </a:xfrm>
        </p:spPr>
        <p:txBody>
          <a:bodyPr/>
          <a:lstStyle/>
          <a:p>
            <a:pPr marL="0" indent="0" eaLnBrk="1" hangingPunct="1">
              <a:buNone/>
            </a:pPr>
            <a:r>
              <a:rPr lang="el-GR" altLang="en-US" sz="3600" b="1" dirty="0" smtClean="0"/>
              <a:t>Κυριότερες υποχρεώσεις</a:t>
            </a:r>
            <a:r>
              <a:rPr lang="en-US" altLang="en-US" sz="3600" b="1" dirty="0" smtClean="0"/>
              <a:t>.</a:t>
            </a:r>
            <a:endParaRPr lang="en-US" altLang="en-US" sz="3600" b="1" dirty="0"/>
          </a:p>
          <a:p>
            <a:pPr marL="292608" lvl="1" indent="-292608" eaLnBrk="1" hangingPunct="1">
              <a:spcBef>
                <a:spcPts val="1000"/>
              </a:spcBef>
              <a:buSzPct val="100000"/>
            </a:pPr>
            <a:r>
              <a:rPr lang="el-GR" altLang="en-US" sz="3200" dirty="0" smtClean="0"/>
              <a:t>Αποθεματικά</a:t>
            </a:r>
            <a:r>
              <a:rPr lang="en-US" altLang="en-US" sz="3200" dirty="0" smtClean="0"/>
              <a:t>.</a:t>
            </a:r>
            <a:endParaRPr lang="en-US" altLang="en-US" sz="3200" dirty="0"/>
          </a:p>
          <a:p>
            <a:pPr marL="292608" lvl="1" indent="-292608" eaLnBrk="1" hangingPunct="1">
              <a:spcBef>
                <a:spcPts val="1000"/>
              </a:spcBef>
              <a:buSzPct val="100000"/>
            </a:pPr>
            <a:r>
              <a:rPr lang="el-GR" altLang="en-US" sz="3200" dirty="0" smtClean="0"/>
              <a:t>Νόμισμα σε κυκλοφορία</a:t>
            </a:r>
            <a:r>
              <a:rPr lang="en-US" altLang="en-US" sz="3200" dirty="0" smtClean="0"/>
              <a:t>.</a:t>
            </a:r>
            <a:endParaRPr lang="en-US" altLang="en-US" sz="3200" dirty="0"/>
          </a:p>
          <a:p>
            <a:pPr marL="621792" lvl="2" indent="-320040" eaLnBrk="1" hangingPunct="1">
              <a:spcBef>
                <a:spcPts val="500"/>
              </a:spcBef>
            </a:pPr>
            <a:r>
              <a:rPr lang="el-GR" altLang="en-US" sz="2800" dirty="0" smtClean="0"/>
              <a:t>Σημειώστε νόμισμα σε κυκλοφορία</a:t>
            </a:r>
            <a:r>
              <a:rPr lang="en-US" altLang="en-US" sz="2800" dirty="0" smtClean="0"/>
              <a:t> </a:t>
            </a:r>
            <a:r>
              <a:rPr lang="en-US" altLang="en-US" sz="2800" dirty="0"/>
              <a:t>+ </a:t>
            </a:r>
            <a:r>
              <a:rPr lang="el-GR" altLang="en-US" sz="2800" dirty="0" smtClean="0"/>
              <a:t>αποθεματικά</a:t>
            </a:r>
            <a:r>
              <a:rPr lang="en-US" altLang="en-US" sz="2800" dirty="0" smtClean="0"/>
              <a:t> </a:t>
            </a:r>
            <a:r>
              <a:rPr lang="en-US" altLang="en-US" sz="2800" dirty="0"/>
              <a:t>= </a:t>
            </a:r>
            <a:r>
              <a:rPr lang="el-GR" altLang="en-US" sz="2800" dirty="0" smtClean="0"/>
              <a:t>νομισματική βάση</a:t>
            </a:r>
            <a:r>
              <a:rPr lang="en-US" altLang="en-US" sz="2800" dirty="0" smtClean="0"/>
              <a:t>.</a:t>
            </a:r>
            <a:endParaRPr lang="en-US" altLang="en-US" sz="2900" dirty="0"/>
          </a:p>
        </p:txBody>
      </p:sp>
      <p:sp>
        <p:nvSpPr>
          <p:cNvPr id="4" name="Content Placeholder 3"/>
          <p:cNvSpPr>
            <a:spLocks noGrp="1"/>
          </p:cNvSpPr>
          <p:nvPr>
            <p:ph idx="13"/>
          </p:nvPr>
        </p:nvSpPr>
        <p:spPr>
          <a:xfrm>
            <a:off x="465661" y="4442601"/>
            <a:ext cx="8229600" cy="1872741"/>
          </a:xfrm>
        </p:spPr>
        <p:txBody>
          <a:bodyPr/>
          <a:lstStyle/>
          <a:p>
            <a:pPr marL="0" indent="0" eaLnBrk="1" hangingPunct="1">
              <a:buNone/>
            </a:pPr>
            <a:r>
              <a:rPr lang="el-GR" altLang="en-US" sz="3600" b="1" dirty="0" smtClean="0"/>
              <a:t>Κυριότερα περιουσιακά στοιχεία</a:t>
            </a:r>
            <a:r>
              <a:rPr lang="en-US" altLang="en-US" sz="3600" b="1" dirty="0" smtClean="0"/>
              <a:t>.</a:t>
            </a:r>
            <a:endParaRPr lang="en-US" altLang="en-US" sz="3600" b="1" dirty="0"/>
          </a:p>
          <a:p>
            <a:pPr marL="292608" lvl="1" indent="-292608" eaLnBrk="1" hangingPunct="1">
              <a:spcBef>
                <a:spcPts val="1000"/>
              </a:spcBef>
              <a:buSzPct val="100000"/>
            </a:pPr>
            <a:r>
              <a:rPr lang="el-GR" altLang="en-US" sz="3200" dirty="0" smtClean="0"/>
              <a:t>Χρεόγραφα Αμερικάνικου δημοσίου</a:t>
            </a:r>
            <a:r>
              <a:rPr lang="en-US" altLang="en-US" sz="3200" dirty="0" smtClean="0"/>
              <a:t>.</a:t>
            </a:r>
            <a:endParaRPr lang="en-US" altLang="en-US" sz="3200" dirty="0"/>
          </a:p>
          <a:p>
            <a:pPr marL="292608" lvl="1" indent="-292608" eaLnBrk="1" hangingPunct="1">
              <a:spcBef>
                <a:spcPts val="1000"/>
              </a:spcBef>
              <a:buSzPct val="100000"/>
            </a:pPr>
            <a:r>
              <a:rPr lang="el-GR" sz="3200" dirty="0"/>
              <a:t>Χρεόγραφα των Κυβερνητικών Οργανισμών των </a:t>
            </a:r>
            <a:r>
              <a:rPr lang="el-GR" sz="3200" dirty="0" smtClean="0"/>
              <a:t>ΗΠΑ</a:t>
            </a:r>
            <a:r>
              <a:rPr lang="en-US" altLang="en-US" sz="3200" dirty="0" smtClean="0"/>
              <a:t>.</a:t>
            </a:r>
            <a:endParaRPr lang="en-US" altLang="en-US" sz="3200" dirty="0"/>
          </a:p>
        </p:txBody>
      </p:sp>
      <p:sp>
        <p:nvSpPr>
          <p:cNvPr id="5" name="Slide Number Placeholder 4"/>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19</a:t>
            </a:fld>
            <a:endParaRPr lang="en-US" altLang="en-US" dirty="0"/>
          </a:p>
        </p:txBody>
      </p:sp>
    </p:spTree>
    <p:extLst>
      <p:ext uri="{BB962C8B-B14F-4D97-AF65-F5344CB8AC3E}">
        <p14:creationId xmlns:p14="http://schemas.microsoft.com/office/powerpoint/2010/main" val="1006267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Η Ομοσπονδιακή </a:t>
            </a:r>
            <a:r>
              <a:rPr lang="el-GR" altLang="en-US" sz="3500" dirty="0" smtClean="0"/>
              <a:t>Τράπεζα</a:t>
            </a:r>
            <a:r>
              <a:rPr lang="en-US" altLang="en-US" sz="3500" dirty="0" smtClean="0"/>
              <a:t> (</a:t>
            </a:r>
            <a:r>
              <a:rPr lang="en-US" altLang="en-US" sz="3500" dirty="0" smtClean="0"/>
              <a:t>Federal Reserve, Fed)</a:t>
            </a:r>
            <a:endParaRPr lang="en-IN" sz="1000" dirty="0"/>
          </a:p>
        </p:txBody>
      </p:sp>
      <p:sp>
        <p:nvSpPr>
          <p:cNvPr id="3" name="Content Placeholder 2"/>
          <p:cNvSpPr>
            <a:spLocks noGrp="1"/>
          </p:cNvSpPr>
          <p:nvPr>
            <p:ph idx="1"/>
          </p:nvPr>
        </p:nvSpPr>
        <p:spPr>
          <a:xfrm>
            <a:off x="457200" y="1719263"/>
            <a:ext cx="8229600" cy="3551237"/>
          </a:xfrm>
        </p:spPr>
        <p:txBody>
          <a:bodyPr/>
          <a:lstStyle/>
          <a:p>
            <a:pPr marL="0" indent="0" eaLnBrk="1" hangingPunct="1">
              <a:lnSpc>
                <a:spcPct val="90000"/>
              </a:lnSpc>
              <a:buNone/>
            </a:pPr>
            <a:r>
              <a:rPr lang="el-GR" altLang="en-US" b="1" dirty="0" smtClean="0"/>
              <a:t>Ιδρύθηκε από το Κονγκρέσσο με τον νόμο περί ίδρυσης της Ομοσπονδιακής Τράπεζας το 1913</a:t>
            </a:r>
            <a:r>
              <a:rPr lang="en-US" altLang="en-US" b="1" dirty="0" smtClean="0"/>
              <a:t>.</a:t>
            </a:r>
            <a:endParaRPr lang="en-US" altLang="en-US" b="1" dirty="0"/>
          </a:p>
          <a:p>
            <a:pPr marL="0" indent="0" eaLnBrk="1" hangingPunct="1">
              <a:lnSpc>
                <a:spcPct val="90000"/>
              </a:lnSpc>
              <a:buNone/>
            </a:pPr>
            <a:r>
              <a:rPr lang="el-GR" altLang="en-US" b="1" dirty="0" smtClean="0"/>
              <a:t>Υπόκειται σε λογοδοσία απέναντι στο Κονγκρέσσο για τις ενέργειές της σχετικά με την δημιουργία χρήματος. </a:t>
            </a:r>
          </a:p>
          <a:p>
            <a:pPr marL="0" indent="0" eaLnBrk="1" hangingPunct="1">
              <a:lnSpc>
                <a:spcPct val="90000"/>
              </a:lnSpc>
              <a:buNone/>
            </a:pPr>
            <a:r>
              <a:rPr lang="el-GR" altLang="en-US" b="1" dirty="0" smtClean="0"/>
              <a:t>Πρόκειται για ανεξάρτητη κεντρική τράπεζα</a:t>
            </a:r>
            <a:r>
              <a:rPr lang="en-US" altLang="en-US" b="1" dirty="0" smtClean="0"/>
              <a:t>–</a:t>
            </a:r>
            <a:r>
              <a:rPr lang="el-GR" altLang="en-US" b="1" dirty="0" smtClean="0"/>
              <a:t>οι αποφάσεις της δεν χρειάζονται έγκριση από τον Πρόεδρο ή το Κονγκρέσσο. </a:t>
            </a:r>
          </a:p>
          <a:p>
            <a:pPr marL="0" indent="0" eaLnBrk="1" hangingPunct="1">
              <a:lnSpc>
                <a:spcPct val="90000"/>
              </a:lnSpc>
              <a:buNone/>
            </a:pPr>
            <a:r>
              <a:rPr lang="el-GR" altLang="en-US" sz="3100" b="1" dirty="0" smtClean="0"/>
              <a:t>Επιβλέπεται από το Κονγκρέσσο. </a:t>
            </a:r>
            <a:endParaRPr lang="en-US" altLang="en-US" sz="3100" b="1"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a:t>
            </a:fld>
            <a:endParaRPr lang="en-US" altLang="en-US" dirty="0"/>
          </a:p>
        </p:txBody>
      </p:sp>
    </p:spTree>
    <p:extLst>
      <p:ext uri="{BB962C8B-B14F-4D97-AF65-F5344CB8AC3E}">
        <p14:creationId xmlns:p14="http://schemas.microsoft.com/office/powerpoint/2010/main" val="34752372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923"/>
            <a:ext cx="7543800" cy="943505"/>
          </a:xfrm>
        </p:spPr>
        <p:txBody>
          <a:bodyPr anchor="ctr"/>
          <a:lstStyle/>
          <a:p>
            <a:r>
              <a:rPr lang="el-GR" altLang="en-US" sz="3500" dirty="0" smtClean="0"/>
              <a:t>Μέσα νομισματικής πολιτικής</a:t>
            </a:r>
            <a:r>
              <a:rPr lang="en-US" altLang="en-US" sz="1000" dirty="0" smtClean="0"/>
              <a:t>1</a:t>
            </a:r>
            <a:endParaRPr lang="en-IN" sz="1000" b="0" dirty="0"/>
          </a:p>
        </p:txBody>
      </p:sp>
      <p:sp>
        <p:nvSpPr>
          <p:cNvPr id="3" name="Content Placeholder 2"/>
          <p:cNvSpPr>
            <a:spLocks noGrp="1"/>
          </p:cNvSpPr>
          <p:nvPr>
            <p:ph idx="1"/>
          </p:nvPr>
        </p:nvSpPr>
        <p:spPr>
          <a:xfrm>
            <a:off x="457200" y="1166428"/>
            <a:ext cx="8229600" cy="4110037"/>
          </a:xfrm>
        </p:spPr>
        <p:txBody>
          <a:bodyPr/>
          <a:lstStyle/>
          <a:p>
            <a:pPr marL="0" indent="0" eaLnBrk="1" hangingPunct="1">
              <a:buNone/>
            </a:pPr>
            <a:r>
              <a:rPr lang="el-GR" altLang="en-US" b="1" dirty="0" smtClean="0"/>
              <a:t>Η νομισματική πολιτική επηρεάζει την μακροοικονομική κατάσταση μιας χώρας επηρεάζοντας την προσφορά και ζήτηση των πλεονάζοντων αποθεματικών. </a:t>
            </a:r>
          </a:p>
          <a:p>
            <a:pPr eaLnBrk="1" hangingPunct="1"/>
            <a:r>
              <a:rPr lang="el-GR" altLang="en-US" dirty="0" smtClean="0"/>
              <a:t>Επηρεάζει την προσφορά χρήματος και το επίπεδο των βραχυχρόνιων και μακροχρόνιων επιτοκίων. </a:t>
            </a:r>
          </a:p>
          <a:p>
            <a:pPr eaLnBrk="1" hangingPunct="1"/>
            <a:r>
              <a:rPr lang="el-GR" altLang="en-US" dirty="0" smtClean="0"/>
              <a:t>Επηρεάζει τις συναλλαγματικές ισοτιμίες, το ποσό του διαθέσιμου χρήματος και της διαθέσιμης πίστωσης, την απασχόληση, την παραγωγή  και το επίπεδο των τιμών. </a:t>
            </a:r>
            <a:endParaRPr lang="en-US" altLang="en-US"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20</a:t>
            </a:fld>
            <a:endParaRPr lang="en-US" altLang="en-US" dirty="0"/>
          </a:p>
        </p:txBody>
      </p:sp>
    </p:spTree>
    <p:extLst>
      <p:ext uri="{BB962C8B-B14F-4D97-AF65-F5344CB8AC3E}">
        <p14:creationId xmlns:p14="http://schemas.microsoft.com/office/powerpoint/2010/main" val="34040751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487" y="253068"/>
            <a:ext cx="7543800" cy="943505"/>
          </a:xfrm>
        </p:spPr>
        <p:txBody>
          <a:bodyPr anchor="ctr"/>
          <a:lstStyle/>
          <a:p>
            <a:r>
              <a:rPr lang="el-GR" altLang="en-US" sz="3500" dirty="0"/>
              <a:t>Μέσα νομισματικής πολιτικής</a:t>
            </a:r>
            <a:r>
              <a:rPr lang="en-US" altLang="en-US" sz="1000" dirty="0"/>
              <a:t>1</a:t>
            </a:r>
            <a:r>
              <a:rPr lang="en-US" altLang="en-US" sz="1000" b="0" dirty="0" smtClean="0"/>
              <a:t>2</a:t>
            </a:r>
            <a:endParaRPr lang="en-IN" sz="3500" dirty="0"/>
          </a:p>
        </p:txBody>
      </p:sp>
      <p:sp>
        <p:nvSpPr>
          <p:cNvPr id="3" name="Content Placeholder 2"/>
          <p:cNvSpPr>
            <a:spLocks noGrp="1"/>
          </p:cNvSpPr>
          <p:nvPr>
            <p:ph idx="1"/>
          </p:nvPr>
        </p:nvSpPr>
        <p:spPr>
          <a:xfrm>
            <a:off x="489487" y="1204941"/>
            <a:ext cx="8229600" cy="1399952"/>
          </a:xfrm>
        </p:spPr>
        <p:txBody>
          <a:bodyPr/>
          <a:lstStyle/>
          <a:p>
            <a:pPr marL="0" indent="0" eaLnBrk="1" hangingPunct="1">
              <a:buNone/>
            </a:pPr>
            <a:r>
              <a:rPr lang="el-GR" dirty="0"/>
              <a:t>Ο</a:t>
            </a:r>
            <a:r>
              <a:rPr lang="el-GR" dirty="0" smtClean="0"/>
              <a:t> </a:t>
            </a:r>
            <a:r>
              <a:rPr lang="el-GR" dirty="0"/>
              <a:t>Νόμος περί Ρυθμιστικών Ελαφρύνσεων των Χρηματοπιστωτικών </a:t>
            </a:r>
            <a:r>
              <a:rPr lang="el-GR" dirty="0" smtClean="0"/>
              <a:t>Υπηρεσιών του 2006</a:t>
            </a:r>
            <a:r>
              <a:rPr lang="en-US" dirty="0" smtClean="0"/>
              <a:t> </a:t>
            </a:r>
            <a:r>
              <a:rPr lang="en-US" altLang="en-US" b="1" dirty="0" smtClean="0"/>
              <a:t>.</a:t>
            </a:r>
            <a:endParaRPr lang="en-US" altLang="en-US" b="1" dirty="0"/>
          </a:p>
          <a:p>
            <a:pPr marL="292608" lvl="1" indent="-292608" eaLnBrk="1" hangingPunct="1">
              <a:spcBef>
                <a:spcPts val="1000"/>
              </a:spcBef>
              <a:buSzPct val="100000"/>
            </a:pPr>
            <a:r>
              <a:rPr lang="el-GR" dirty="0"/>
              <a:t>εξουσιοδότησε την Ομοσπονδιακή Τράπεζα να καταβάλει τόκους επί των αποθεματικών που διακρατούνται από τα καταθετικά </a:t>
            </a:r>
            <a:r>
              <a:rPr lang="el-GR" dirty="0" smtClean="0"/>
              <a:t>ιδρύματα.</a:t>
            </a:r>
            <a:endParaRPr lang="en-US" altLang="en-US" dirty="0"/>
          </a:p>
        </p:txBody>
      </p:sp>
      <p:sp>
        <p:nvSpPr>
          <p:cNvPr id="5" name="Content Placeholder 4"/>
          <p:cNvSpPr>
            <a:spLocks noGrp="1"/>
          </p:cNvSpPr>
          <p:nvPr>
            <p:ph idx="13"/>
          </p:nvPr>
        </p:nvSpPr>
        <p:spPr>
          <a:xfrm>
            <a:off x="489487" y="3608879"/>
            <a:ext cx="8229600" cy="2462401"/>
          </a:xfrm>
        </p:spPr>
        <p:txBody>
          <a:bodyPr/>
          <a:lstStyle/>
          <a:p>
            <a:pPr marL="0" indent="0" eaLnBrk="1" hangingPunct="1">
              <a:buNone/>
            </a:pPr>
            <a:r>
              <a:rPr lang="el-GR" altLang="en-US" b="1" dirty="0" smtClean="0"/>
              <a:t>Η Ομοσπονδιακή Τράπεζα μπορεί να ακολουθήσει δυο βασικές προσεγγίσεις προκειμένου να εηρεάζει τα πλεονάζοντα αποθεματικά που διατηρούν οι τράπεζες.</a:t>
            </a:r>
            <a:endParaRPr lang="en-US" altLang="en-US" b="1" dirty="0"/>
          </a:p>
          <a:p>
            <a:pPr marL="292608" lvl="1" indent="-292608" eaLnBrk="1" hangingPunct="1">
              <a:spcBef>
                <a:spcPts val="1000"/>
              </a:spcBef>
              <a:buSzPct val="100000"/>
            </a:pPr>
            <a:r>
              <a:rPr lang="el-GR" altLang="en-US" dirty="0" smtClean="0"/>
              <a:t>Ποσότητα αποθεματικών</a:t>
            </a:r>
            <a:r>
              <a:rPr lang="en-US" altLang="en-US" dirty="0" smtClean="0"/>
              <a:t>.</a:t>
            </a:r>
            <a:endParaRPr lang="en-US" altLang="en-US" dirty="0"/>
          </a:p>
          <a:p>
            <a:pPr marL="292608" lvl="1" indent="-292608" eaLnBrk="1" hangingPunct="1">
              <a:spcBef>
                <a:spcPts val="1000"/>
              </a:spcBef>
              <a:buSzPct val="100000"/>
            </a:pPr>
            <a:r>
              <a:rPr lang="el-GR" altLang="en-US" dirty="0" smtClean="0"/>
              <a:t>Επιτόκιο πλεονάζοντων αποθεματικών.</a:t>
            </a:r>
            <a:endParaRPr lang="en-US" altLang="en-US"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21</a:t>
            </a:fld>
            <a:endParaRPr lang="en-US" altLang="en-US" dirty="0"/>
          </a:p>
        </p:txBody>
      </p:sp>
    </p:spTree>
    <p:extLst>
      <p:ext uri="{BB962C8B-B14F-4D97-AF65-F5344CB8AC3E}">
        <p14:creationId xmlns:p14="http://schemas.microsoft.com/office/powerpoint/2010/main" val="41947435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Λειτουργίες Ανοικτής Αγοράς</a:t>
            </a:r>
            <a:r>
              <a:rPr lang="en-US" altLang="en-US" sz="1000" dirty="0"/>
              <a:t>21</a:t>
            </a:r>
            <a:endParaRPr lang="en-IN" sz="1000" dirty="0"/>
          </a:p>
        </p:txBody>
      </p:sp>
      <p:sp>
        <p:nvSpPr>
          <p:cNvPr id="6" name="Content Placeholder 5"/>
          <p:cNvSpPr>
            <a:spLocks noGrp="1"/>
          </p:cNvSpPr>
          <p:nvPr>
            <p:ph idx="1"/>
          </p:nvPr>
        </p:nvSpPr>
        <p:spPr>
          <a:xfrm>
            <a:off x="457200" y="1719263"/>
            <a:ext cx="8229600" cy="3468034"/>
          </a:xfrm>
        </p:spPr>
        <p:txBody>
          <a:bodyPr/>
          <a:lstStyle/>
          <a:p>
            <a:pPr eaLnBrk="1" hangingPunct="1"/>
            <a:r>
              <a:rPr lang="el-GR" altLang="en-US" sz="2800" dirty="0" smtClean="0"/>
              <a:t>Η οδηγία πολιτικής από την </a:t>
            </a:r>
            <a:r>
              <a:rPr lang="en-US" altLang="en-US" sz="2800" dirty="0" smtClean="0"/>
              <a:t>F O M C </a:t>
            </a:r>
            <a:r>
              <a:rPr lang="el-GR" altLang="en-US" sz="2800" dirty="0" smtClean="0"/>
              <a:t>μεταβιβάζεται στο </a:t>
            </a:r>
            <a:r>
              <a:rPr lang="el-GR" sz="2800" b="1" dirty="0"/>
              <a:t>Τμήμα Συναλλαγών Διοικητικού Συμβουλίου της Ομοσπονδιακής Τράπεζας</a:t>
            </a:r>
            <a:r>
              <a:rPr lang="en-US" sz="2800" dirty="0"/>
              <a:t> </a:t>
            </a:r>
            <a:r>
              <a:rPr lang="el-GR" altLang="en-US" sz="2800" dirty="0" smtClean="0"/>
              <a:t>στην Ομοσπονδιακή Τράπεζα της Νέας Υόρκης. </a:t>
            </a:r>
          </a:p>
          <a:p>
            <a:pPr eaLnBrk="1" hangingPunct="1"/>
            <a:r>
              <a:rPr lang="en-US" altLang="en-US" sz="2800" dirty="0" smtClean="0"/>
              <a:t>O </a:t>
            </a:r>
            <a:r>
              <a:rPr lang="el-GR" altLang="en-US" sz="2800" dirty="0" smtClean="0"/>
              <a:t>διαχειριστής του Τμήματος Συναλλαγών προβαίνει σε αγορά/πώληση αξιόγραφων Αμερικάνικου δημοσίου εξωχρηματιστηριακά</a:t>
            </a:r>
            <a:r>
              <a:rPr lang="en-US" altLang="en-US" sz="2800" dirty="0" smtClean="0"/>
              <a:t>, </a:t>
            </a:r>
            <a:r>
              <a:rPr lang="el-GR" altLang="en-US" sz="2800" dirty="0" smtClean="0"/>
              <a:t>με στόχο την διατήρηση του επιτοκίου ομοσπονδιακών κεφαλαίων στα επιθυμητά επίπεδα</a:t>
            </a:r>
            <a:r>
              <a:rPr lang="en-US" altLang="en-US" sz="2800" dirty="0" smtClean="0"/>
              <a:t>.</a:t>
            </a:r>
            <a:endParaRPr lang="en-US" altLang="en-US" sz="2800"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22</a:t>
            </a:fld>
            <a:endParaRPr lang="en-US" altLang="en-US" dirty="0"/>
          </a:p>
        </p:txBody>
      </p:sp>
    </p:spTree>
    <p:extLst>
      <p:ext uri="{BB962C8B-B14F-4D97-AF65-F5344CB8AC3E}">
        <p14:creationId xmlns:p14="http://schemas.microsoft.com/office/powerpoint/2010/main" val="2836342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Λειτουργίες Ανοικτής Αγοράς</a:t>
            </a:r>
            <a:r>
              <a:rPr lang="en-US" altLang="en-US" sz="1000" dirty="0" smtClean="0"/>
              <a:t>2</a:t>
            </a:r>
            <a:endParaRPr lang="en-IN" sz="1000" dirty="0"/>
          </a:p>
        </p:txBody>
      </p:sp>
      <p:sp>
        <p:nvSpPr>
          <p:cNvPr id="6" name="Content Placeholder 5"/>
          <p:cNvSpPr>
            <a:spLocks noGrp="1"/>
          </p:cNvSpPr>
          <p:nvPr>
            <p:ph idx="1"/>
          </p:nvPr>
        </p:nvSpPr>
        <p:spPr>
          <a:xfrm>
            <a:off x="457200" y="1719263"/>
            <a:ext cx="8229600" cy="3449637"/>
          </a:xfrm>
        </p:spPr>
        <p:txBody>
          <a:bodyPr/>
          <a:lstStyle/>
          <a:p>
            <a:pPr marL="292608" lvl="1" indent="-292608" eaLnBrk="1" hangingPunct="1">
              <a:spcBef>
                <a:spcPts val="1000"/>
              </a:spcBef>
              <a:buSzPct val="100000"/>
            </a:pPr>
            <a:r>
              <a:rPr lang="el-GR" altLang="en-US" dirty="0" smtClean="0"/>
              <a:t>Η Ομοσπονδιακή Τράπεζα της Νέας Υόρκης ενεργεί μέσω του Τμήματος Συναλλαγών προκειμένου να εφαρμόσει τις οδηγίες νομισματικής πολιτικής κάθε μέρα. </a:t>
            </a:r>
            <a:endParaRPr lang="en-US" altLang="en-US" dirty="0"/>
          </a:p>
          <a:p>
            <a:pPr marL="292608" lvl="1" indent="-292608" eaLnBrk="1" hangingPunct="1">
              <a:spcBef>
                <a:spcPts val="1000"/>
              </a:spcBef>
              <a:buSzPct val="100000"/>
            </a:pPr>
            <a:r>
              <a:rPr lang="el-GR" altLang="en-US" dirty="0" smtClean="0"/>
              <a:t>Οι λειτουργίες μπορεί να είναι μόνιμες ή προσωρινές</a:t>
            </a:r>
            <a:r>
              <a:rPr lang="en-US" altLang="en-US" dirty="0" smtClean="0"/>
              <a:t>.</a:t>
            </a:r>
            <a:endParaRPr lang="en-US" altLang="en-US" dirty="0"/>
          </a:p>
          <a:p>
            <a:pPr marL="292608" lvl="1" indent="-292608" eaLnBrk="1" hangingPunct="1">
              <a:spcBef>
                <a:spcPts val="1000"/>
              </a:spcBef>
              <a:buSzPct val="100000"/>
            </a:pPr>
            <a:r>
              <a:rPr lang="el-GR" altLang="en-US" dirty="0" smtClean="0"/>
              <a:t>Χρησιμοποιούνται συμφωνίες επαναγοράς για προσωρινές αυξήσεις ή μειώσεις στα πλεονάζοντα αποθεματικά των τραπεζών</a:t>
            </a:r>
            <a:r>
              <a:rPr lang="en-US" altLang="en-US" dirty="0" smtClean="0"/>
              <a:t>.</a:t>
            </a:r>
            <a:endParaRPr lang="en-US" altLang="en-US"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23</a:t>
            </a:fld>
            <a:endParaRPr lang="en-US" altLang="en-US" dirty="0"/>
          </a:p>
        </p:txBody>
      </p:sp>
    </p:spTree>
    <p:extLst>
      <p:ext uri="{BB962C8B-B14F-4D97-AF65-F5344CB8AC3E}">
        <p14:creationId xmlns:p14="http://schemas.microsoft.com/office/powerpoint/2010/main" val="15412260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3500" dirty="0" smtClean="0"/>
              <a:t>Προεξοφλητικό επιτόκιο</a:t>
            </a:r>
            <a:endParaRPr lang="en-IN" sz="1000" dirty="0"/>
          </a:p>
        </p:txBody>
      </p:sp>
      <p:sp>
        <p:nvSpPr>
          <p:cNvPr id="6" name="Content Placeholder 5"/>
          <p:cNvSpPr>
            <a:spLocks noGrp="1"/>
          </p:cNvSpPr>
          <p:nvPr>
            <p:ph idx="1"/>
          </p:nvPr>
        </p:nvSpPr>
        <p:spPr>
          <a:xfrm>
            <a:off x="457200" y="1719263"/>
            <a:ext cx="8229600" cy="3627437"/>
          </a:xfrm>
        </p:spPr>
        <p:txBody>
          <a:bodyPr/>
          <a:lstStyle/>
          <a:p>
            <a:pPr marL="0" indent="0" eaLnBrk="1" hangingPunct="1">
              <a:spcAft>
                <a:spcPts val="1000"/>
              </a:spcAft>
              <a:buNone/>
            </a:pPr>
            <a:r>
              <a:rPr lang="el-GR" sz="2800" dirty="0"/>
              <a:t>Ε</a:t>
            </a:r>
            <a:r>
              <a:rPr lang="el-GR" sz="2800" dirty="0" smtClean="0"/>
              <a:t>ίναι </a:t>
            </a:r>
            <a:r>
              <a:rPr lang="el-GR" sz="2800" dirty="0"/>
              <a:t>το </a:t>
            </a:r>
            <a:r>
              <a:rPr lang="el-GR" sz="2800" dirty="0" smtClean="0"/>
              <a:t>επιτόκιο </a:t>
            </a:r>
            <a:r>
              <a:rPr lang="el-GR" sz="2800" dirty="0"/>
              <a:t>που επιβάλλεται από τις Ομοσπονδιακές Τράπεζες στα </a:t>
            </a:r>
            <a:r>
              <a:rPr lang="el-GR" sz="2800" dirty="0" smtClean="0"/>
              <a:t>δάνεια </a:t>
            </a:r>
            <a:r>
              <a:rPr lang="el-GR" sz="2800" dirty="0"/>
              <a:t>προς τα χρηματοπιστωτικά ιδρύματα της περιοχής τους.</a:t>
            </a:r>
            <a:r>
              <a:rPr lang="en-US" sz="2800" dirty="0"/>
              <a:t> </a:t>
            </a:r>
            <a:endParaRPr lang="el-GR" sz="2800" dirty="0" smtClean="0"/>
          </a:p>
          <a:p>
            <a:pPr eaLnBrk="1" hangingPunct="1">
              <a:spcAft>
                <a:spcPts val="1000"/>
              </a:spcAft>
            </a:pPr>
            <a:r>
              <a:rPr lang="el-GR" altLang="en-US" sz="2200" dirty="0" smtClean="0"/>
              <a:t>Οι μεταβολες στο προεξοφλητικό επιτόκιο στέλνουν ισχυρά μηνύματα για τις προθέσεις της Ομοσπονδιακής Τράπεζας. </a:t>
            </a:r>
          </a:p>
          <a:p>
            <a:pPr eaLnBrk="1" hangingPunct="1">
              <a:spcAft>
                <a:spcPts val="1000"/>
              </a:spcAft>
            </a:pPr>
            <a:r>
              <a:rPr lang="el-GR" altLang="en-US" sz="2200" dirty="0" smtClean="0"/>
              <a:t>Δεν υπάρχει εγγύηση ότι οι τράπεζες θα δανειστούν χρήματα ή θα δανείσουν</a:t>
            </a:r>
            <a:r>
              <a:rPr lang="en-US" altLang="en-US" sz="2200" dirty="0" smtClean="0"/>
              <a:t>.</a:t>
            </a:r>
            <a:endParaRPr lang="en-US" altLang="en-US" sz="2200"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24</a:t>
            </a:fld>
            <a:endParaRPr lang="en-US" altLang="en-US" dirty="0"/>
          </a:p>
        </p:txBody>
      </p:sp>
    </p:spTree>
    <p:extLst>
      <p:ext uri="{BB962C8B-B14F-4D97-AF65-F5344CB8AC3E}">
        <p14:creationId xmlns:p14="http://schemas.microsoft.com/office/powerpoint/2010/main" val="15491603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810" y="193578"/>
            <a:ext cx="7543800" cy="943505"/>
          </a:xfrm>
        </p:spPr>
        <p:txBody>
          <a:bodyPr anchor="ctr"/>
          <a:lstStyle/>
          <a:p>
            <a:r>
              <a:rPr lang="en-US" sz="3500" dirty="0" smtClean="0"/>
              <a:t>E</a:t>
            </a:r>
            <a:r>
              <a:rPr lang="el-GR" sz="3500" dirty="0" err="1" smtClean="0"/>
              <a:t>πιτόκιο</a:t>
            </a:r>
            <a:r>
              <a:rPr lang="el-GR" sz="3500" dirty="0"/>
              <a:t> </a:t>
            </a:r>
            <a:r>
              <a:rPr lang="el-GR" sz="3500" dirty="0" smtClean="0"/>
              <a:t>της </a:t>
            </a:r>
            <a:r>
              <a:rPr lang="en-US" sz="3500" dirty="0" smtClean="0"/>
              <a:t>Fed (FFR) </a:t>
            </a:r>
            <a:r>
              <a:rPr lang="el-GR" sz="3500" dirty="0" smtClean="0"/>
              <a:t>και επιτόκιο διατραπεζικής αγοράς (</a:t>
            </a:r>
            <a:r>
              <a:rPr lang="en-US" sz="3500" dirty="0" smtClean="0"/>
              <a:t>Interbank rate)</a:t>
            </a:r>
            <a:endParaRPr lang="en-IN" sz="1000"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25</a:t>
            </a:fld>
            <a:endParaRPr lang="en-US" altLang="en-US" dirty="0"/>
          </a:p>
        </p:txBody>
      </p:sp>
      <p:pic>
        <p:nvPicPr>
          <p:cNvPr id="5" name="Picture 4"/>
          <p:cNvPicPr>
            <a:picLocks noChangeAspect="1"/>
          </p:cNvPicPr>
          <p:nvPr/>
        </p:nvPicPr>
        <p:blipFill>
          <a:blip r:embed="rId3"/>
          <a:stretch>
            <a:fillRect/>
          </a:stretch>
        </p:blipFill>
        <p:spPr>
          <a:xfrm>
            <a:off x="601362" y="1258271"/>
            <a:ext cx="3617348" cy="5204874"/>
          </a:xfrm>
          <a:prstGeom prst="rect">
            <a:avLst/>
          </a:prstGeom>
        </p:spPr>
      </p:pic>
      <p:pic>
        <p:nvPicPr>
          <p:cNvPr id="7" name="Picture 6"/>
          <p:cNvPicPr>
            <a:picLocks noChangeAspect="1"/>
          </p:cNvPicPr>
          <p:nvPr/>
        </p:nvPicPr>
        <p:blipFill>
          <a:blip r:embed="rId4"/>
          <a:stretch>
            <a:fillRect/>
          </a:stretch>
        </p:blipFill>
        <p:spPr>
          <a:xfrm>
            <a:off x="4362872" y="1258271"/>
            <a:ext cx="3786264" cy="5229955"/>
          </a:xfrm>
          <a:prstGeom prst="rect">
            <a:avLst/>
          </a:prstGeom>
        </p:spPr>
      </p:pic>
    </p:spTree>
    <p:extLst>
      <p:ext uri="{BB962C8B-B14F-4D97-AF65-F5344CB8AC3E}">
        <p14:creationId xmlns:p14="http://schemas.microsoft.com/office/powerpoint/2010/main" val="25162955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Απαιτούμενα Αποθεματικά (Συντελεστής Αποθεματικών)</a:t>
            </a:r>
            <a:endParaRPr lang="en-IN" sz="2400" b="0" dirty="0"/>
          </a:p>
        </p:txBody>
      </p:sp>
      <p:sp>
        <p:nvSpPr>
          <p:cNvPr id="6" name="Content Placeholder 5"/>
          <p:cNvSpPr>
            <a:spLocks noGrp="1"/>
          </p:cNvSpPr>
          <p:nvPr>
            <p:ph idx="1"/>
          </p:nvPr>
        </p:nvSpPr>
        <p:spPr>
          <a:xfrm>
            <a:off x="457200" y="1719263"/>
            <a:ext cx="8229600" cy="1647780"/>
          </a:xfrm>
        </p:spPr>
        <p:txBody>
          <a:bodyPr/>
          <a:lstStyle/>
          <a:p>
            <a:pPr marL="0" indent="0" eaLnBrk="1" hangingPunct="1">
              <a:buNone/>
            </a:pPr>
            <a:r>
              <a:rPr lang="el-GR" altLang="en-US" sz="2600" b="1" dirty="0" smtClean="0"/>
              <a:t>Τα </a:t>
            </a:r>
            <a:r>
              <a:rPr lang="el-GR" altLang="en-US" sz="2600" b="1" dirty="0"/>
              <a:t>απαιτούμενα αποθεματικά καθορίζουν την ελάχιστη ποσότητα των αποθεματικών </a:t>
            </a:r>
            <a:r>
              <a:rPr lang="el-GR" altLang="en-US" sz="2600" b="1" dirty="0" smtClean="0"/>
              <a:t>στοιχείων </a:t>
            </a:r>
            <a:r>
              <a:rPr lang="el-GR" altLang="en-US" sz="2600" b="1" dirty="0"/>
              <a:t>ενεργητικού </a:t>
            </a:r>
            <a:r>
              <a:rPr lang="el-GR" altLang="en-US" sz="2600" b="1" dirty="0" smtClean="0"/>
              <a:t>που </a:t>
            </a:r>
            <a:r>
              <a:rPr lang="el-GR" altLang="en-US" sz="2600" b="1" dirty="0"/>
              <a:t>πρέπει να διατηρούν βάσει νόμου τα </a:t>
            </a:r>
            <a:r>
              <a:rPr lang="el-GR" altLang="en-US" sz="2600" b="1" dirty="0" err="1"/>
              <a:t>καταθετικά</a:t>
            </a:r>
            <a:r>
              <a:rPr lang="el-GR" altLang="en-US" sz="2600" b="1" dirty="0"/>
              <a:t> ιδρύματα, ώστε να μπορούν να ενισχύουν τους άμεσα ρευστοποιήσιμους </a:t>
            </a:r>
            <a:r>
              <a:rPr lang="el-GR" altLang="en-US" sz="2600" b="1" dirty="0" err="1"/>
              <a:t>καταθετικούς</a:t>
            </a:r>
            <a:r>
              <a:rPr lang="el-GR" altLang="en-US" sz="2600" b="1" dirty="0"/>
              <a:t> </a:t>
            </a:r>
            <a:r>
              <a:rPr lang="el-GR" altLang="en-US" sz="2600" b="1" dirty="0" smtClean="0"/>
              <a:t>λογαριασμούς. </a:t>
            </a:r>
          </a:p>
          <a:p>
            <a:pPr marL="0" indent="0" eaLnBrk="1" hangingPunct="1">
              <a:buNone/>
            </a:pPr>
            <a:r>
              <a:rPr lang="el-GR" altLang="en-US" sz="2400" b="1" dirty="0" smtClean="0"/>
              <a:t>Περιλαμβάνουν τα χρήματα </a:t>
            </a:r>
            <a:r>
              <a:rPr lang="el-GR" altLang="en-US" sz="2400" b="1" dirty="0"/>
              <a:t>στο χρηματοκιβώτιο συν </a:t>
            </a:r>
            <a:r>
              <a:rPr lang="el-GR" altLang="en-US" sz="2400" b="1" dirty="0" smtClean="0"/>
              <a:t>τις τραπεζικές </a:t>
            </a:r>
            <a:r>
              <a:rPr lang="el-GR" altLang="en-US" sz="2400" b="1" dirty="0"/>
              <a:t>καταθέσεις στις </a:t>
            </a:r>
            <a:r>
              <a:rPr lang="el-GR" altLang="en-US" sz="2400" b="1" dirty="0" smtClean="0"/>
              <a:t>Ομοσπονδιακές Τράπεζες</a:t>
            </a:r>
            <a:r>
              <a:rPr lang="en-US" altLang="en-US" sz="2200" dirty="0" smtClean="0"/>
              <a:t>.</a:t>
            </a:r>
            <a:endParaRPr lang="en-US" altLang="en-US" sz="2200" dirty="0"/>
          </a:p>
        </p:txBody>
      </p:sp>
      <p:sp>
        <p:nvSpPr>
          <p:cNvPr id="3" name="Content Placeholder 2"/>
          <p:cNvSpPr>
            <a:spLocks noGrp="1"/>
          </p:cNvSpPr>
          <p:nvPr>
            <p:ph idx="13"/>
          </p:nvPr>
        </p:nvSpPr>
        <p:spPr>
          <a:xfrm>
            <a:off x="457200" y="4778193"/>
            <a:ext cx="5441979" cy="428502"/>
          </a:xfrm>
        </p:spPr>
        <p:txBody>
          <a:bodyPr/>
          <a:lstStyle/>
          <a:p>
            <a:pPr marL="0" indent="0" eaLnBrk="1" hangingPunct="1">
              <a:buNone/>
            </a:pPr>
            <a:r>
              <a:rPr lang="el-GR" altLang="en-US" sz="2400" b="1" dirty="0" smtClean="0"/>
              <a:t>Το πολλαπλασιαστικό αποτέλεσμα</a:t>
            </a:r>
            <a:r>
              <a:rPr lang="en-US" altLang="en-US" sz="2400" b="1" dirty="0" smtClean="0"/>
              <a:t>.</a:t>
            </a:r>
            <a:endParaRPr lang="en-US" altLang="en-US" sz="2400" b="1" dirty="0"/>
          </a:p>
        </p:txBody>
      </p:sp>
      <p:graphicFrame>
        <p:nvGraphicFramePr>
          <p:cNvPr id="7" name="Content Placeholder 4"/>
          <p:cNvGraphicFramePr>
            <a:graphicFrameLocks noGrp="1" noChangeAspect="1"/>
          </p:cNvGraphicFramePr>
          <p:nvPr>
            <p:ph idx="14"/>
            <p:extLst>
              <p:ext uri="{D42A27DB-BD31-4B8C-83A1-F6EECF244321}">
                <p14:modId xmlns:p14="http://schemas.microsoft.com/office/powerpoint/2010/main" val="979231107"/>
              </p:ext>
            </p:extLst>
          </p:nvPr>
        </p:nvGraphicFramePr>
        <p:xfrm>
          <a:off x="1068966" y="5440031"/>
          <a:ext cx="6665171" cy="733780"/>
        </p:xfrm>
        <a:graphic>
          <a:graphicData uri="http://schemas.openxmlformats.org/presentationml/2006/ole">
            <mc:AlternateContent xmlns:mc="http://schemas.openxmlformats.org/markup-compatibility/2006">
              <mc:Choice xmlns:v="urn:schemas-microsoft-com:vml" Requires="v">
                <p:oleObj spid="_x0000_s50169" name="Equation" r:id="rId4" imgW="4152600" imgH="457200" progId="Equation.DSMT4">
                  <p:embed/>
                </p:oleObj>
              </mc:Choice>
              <mc:Fallback>
                <p:oleObj name="Equation" r:id="rId4" imgW="4152600" imgH="457200" progId="Equation.DSMT4">
                  <p:embed/>
                  <p:pic>
                    <p:nvPicPr>
                      <p:cNvPr id="5" name="Content Placeholder 4"/>
                      <p:cNvPicPr/>
                      <p:nvPr/>
                    </p:nvPicPr>
                    <p:blipFill>
                      <a:blip r:embed="rId5"/>
                      <a:stretch>
                        <a:fillRect/>
                      </a:stretch>
                    </p:blipFill>
                    <p:spPr>
                      <a:xfrm>
                        <a:off x="1068966" y="5440031"/>
                        <a:ext cx="6665171" cy="733780"/>
                      </a:xfrm>
                      <a:prstGeom prst="rect">
                        <a:avLst/>
                      </a:prstGeom>
                    </p:spPr>
                  </p:pic>
                </p:oleObj>
              </mc:Fallback>
            </mc:AlternateContent>
          </a:graphicData>
        </a:graphic>
      </p:graphicFrame>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26</a:t>
            </a:fld>
            <a:endParaRPr lang="en-US" altLang="en-US" dirty="0"/>
          </a:p>
        </p:txBody>
      </p:sp>
    </p:spTree>
    <p:extLst>
      <p:ext uri="{BB962C8B-B14F-4D97-AF65-F5344CB8AC3E}">
        <p14:creationId xmlns:p14="http://schemas.microsoft.com/office/powerpoint/2010/main" val="1397308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Απαιτούμενα Αποθεματικά </a:t>
            </a:r>
            <a:r>
              <a:rPr lang="en-US" altLang="en-US" sz="3500" dirty="0" smtClean="0"/>
              <a:t>: </a:t>
            </a:r>
            <a:r>
              <a:rPr lang="el-GR" altLang="en-US" sz="3500" dirty="0" smtClean="0"/>
              <a:t>Παράδειγμα</a:t>
            </a:r>
            <a:r>
              <a:rPr lang="en-US" altLang="en-US" sz="3500" dirty="0" smtClean="0"/>
              <a:t> </a:t>
            </a:r>
            <a:r>
              <a:rPr lang="en-US" altLang="en-US" sz="3500" dirty="0"/>
              <a:t>1</a:t>
            </a:r>
            <a:endParaRPr lang="en-US" sz="3500" dirty="0"/>
          </a:p>
        </p:txBody>
      </p:sp>
      <p:sp>
        <p:nvSpPr>
          <p:cNvPr id="3" name="Content Placeholder 2"/>
          <p:cNvSpPr>
            <a:spLocks noGrp="1"/>
          </p:cNvSpPr>
          <p:nvPr>
            <p:ph idx="1"/>
          </p:nvPr>
        </p:nvSpPr>
        <p:spPr>
          <a:xfrm>
            <a:off x="457200" y="1719262"/>
            <a:ext cx="8229600" cy="1869971"/>
          </a:xfrm>
        </p:spPr>
        <p:txBody>
          <a:bodyPr/>
          <a:lstStyle/>
          <a:p>
            <a:pPr marL="0" indent="0" eaLnBrk="1" hangingPunct="1">
              <a:spcAft>
                <a:spcPts val="1200"/>
              </a:spcAft>
              <a:buNone/>
            </a:pPr>
            <a:r>
              <a:rPr lang="el-GR" altLang="en-US" sz="2600" b="1" dirty="0" smtClean="0"/>
              <a:t>Έστω ότι τα αποθεματικά είναι 2 δις $ και η </a:t>
            </a:r>
            <a:r>
              <a:rPr lang="en-US" altLang="en-US" sz="2600" b="1" dirty="0" smtClean="0"/>
              <a:t>Fed </a:t>
            </a:r>
            <a:r>
              <a:rPr lang="el-GR" altLang="en-US" sz="2600" b="1" dirty="0" smtClean="0"/>
              <a:t>αποφασίζει να αυξήσει τα αποθεματικά κατά 1% ή 20 εκατ. $ όταν ο συντελεστής αποθεματικών είναι στο</a:t>
            </a:r>
            <a:r>
              <a:rPr lang="en-US" altLang="en-US" sz="2600" b="1" dirty="0" smtClean="0"/>
              <a:t> </a:t>
            </a:r>
            <a:r>
              <a:rPr lang="en-US" altLang="en-US" sz="2600" b="1" dirty="0"/>
              <a:t>10%.</a:t>
            </a:r>
          </a:p>
          <a:p>
            <a:pPr marL="0" indent="0" eaLnBrk="1" hangingPunct="1">
              <a:buNone/>
            </a:pPr>
            <a:r>
              <a:rPr lang="el-GR" altLang="en-US" sz="2600" b="1" dirty="0" smtClean="0"/>
              <a:t>Ποια είναι η προβλεπόμενη αύξηση στις καταθέσεις των τραπεζών</a:t>
            </a:r>
            <a:r>
              <a:rPr lang="en-US" altLang="en-US" sz="2600" b="1" dirty="0" smtClean="0"/>
              <a:t>?</a:t>
            </a:r>
            <a:endParaRPr lang="en-US" sz="2600" dirty="0"/>
          </a:p>
        </p:txBody>
      </p:sp>
      <p:graphicFrame>
        <p:nvGraphicFramePr>
          <p:cNvPr id="12" name="Content Placeholder 5"/>
          <p:cNvGraphicFramePr>
            <a:graphicFrameLocks noGrp="1" noChangeAspect="1"/>
          </p:cNvGraphicFramePr>
          <p:nvPr>
            <p:ph idx="13"/>
            <p:extLst>
              <p:ext uri="{D42A27DB-BD31-4B8C-83A1-F6EECF244321}">
                <p14:modId xmlns:p14="http://schemas.microsoft.com/office/powerpoint/2010/main" val="432191148"/>
              </p:ext>
            </p:extLst>
          </p:nvPr>
        </p:nvGraphicFramePr>
        <p:xfrm>
          <a:off x="2526217" y="4002860"/>
          <a:ext cx="3871200" cy="774240"/>
        </p:xfrm>
        <a:graphic>
          <a:graphicData uri="http://schemas.openxmlformats.org/presentationml/2006/ole">
            <mc:AlternateContent xmlns:mc="http://schemas.openxmlformats.org/markup-compatibility/2006">
              <mc:Choice xmlns:v="urn:schemas-microsoft-com:vml" Requires="v">
                <p:oleObj spid="_x0000_s53390" name="Equation" r:id="rId3" imgW="2158920" imgH="431640" progId="Equation.DSMT4">
                  <p:embed/>
                </p:oleObj>
              </mc:Choice>
              <mc:Fallback>
                <p:oleObj name="Equation" r:id="rId3" imgW="2158920" imgH="431640" progId="Equation.DSMT4">
                  <p:embed/>
                  <p:pic>
                    <p:nvPicPr>
                      <p:cNvPr id="9" name="Content Placeholder 5"/>
                      <p:cNvPicPr/>
                      <p:nvPr/>
                    </p:nvPicPr>
                    <p:blipFill>
                      <a:blip r:embed="rId4"/>
                      <a:stretch>
                        <a:fillRect/>
                      </a:stretch>
                    </p:blipFill>
                    <p:spPr>
                      <a:xfrm>
                        <a:off x="2526217" y="4002860"/>
                        <a:ext cx="3871200" cy="774240"/>
                      </a:xfrm>
                      <a:prstGeom prst="rect">
                        <a:avLst/>
                      </a:prstGeom>
                    </p:spPr>
                  </p:pic>
                </p:oleObj>
              </mc:Fallback>
            </mc:AlternateContent>
          </a:graphicData>
        </a:graphic>
      </p:graphicFrame>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27</a:t>
            </a:fld>
            <a:endParaRPr lang="en-US" altLang="en-US" dirty="0"/>
          </a:p>
        </p:txBody>
      </p:sp>
    </p:spTree>
    <p:extLst>
      <p:ext uri="{BB962C8B-B14F-4D97-AF65-F5344CB8AC3E}">
        <p14:creationId xmlns:p14="http://schemas.microsoft.com/office/powerpoint/2010/main" val="39564420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Απαιτούμενα Αποθεματικά </a:t>
            </a:r>
            <a:r>
              <a:rPr lang="en-US" altLang="en-US" sz="3500" dirty="0" smtClean="0"/>
              <a:t>: </a:t>
            </a:r>
            <a:r>
              <a:rPr lang="el-GR" altLang="en-US" sz="3500" dirty="0" smtClean="0"/>
              <a:t>Παράδειγμα</a:t>
            </a:r>
            <a:r>
              <a:rPr lang="en-US" altLang="en-US" sz="3500" dirty="0" smtClean="0"/>
              <a:t> 2</a:t>
            </a:r>
            <a:endParaRPr lang="en-IN" sz="3500" dirty="0"/>
          </a:p>
        </p:txBody>
      </p:sp>
      <p:sp>
        <p:nvSpPr>
          <p:cNvPr id="4" name="Content Placeholder 3"/>
          <p:cNvSpPr>
            <a:spLocks noGrp="1"/>
          </p:cNvSpPr>
          <p:nvPr>
            <p:ph idx="1"/>
          </p:nvPr>
        </p:nvSpPr>
        <p:spPr>
          <a:xfrm>
            <a:off x="428376" y="1878869"/>
            <a:ext cx="8229600" cy="1553776"/>
          </a:xfrm>
        </p:spPr>
        <p:txBody>
          <a:bodyPr anchor="ctr"/>
          <a:lstStyle/>
          <a:p>
            <a:pPr marL="0" indent="0">
              <a:spcBef>
                <a:spcPts val="0"/>
              </a:spcBef>
              <a:buNone/>
            </a:pPr>
            <a:r>
              <a:rPr lang="el-GR" altLang="en-US" sz="2600" b="1" dirty="0" smtClean="0"/>
              <a:t>Υποθέτουμε ότι αντί να μεταβάλλει τα 2 δις $ σε αποθεματικά η </a:t>
            </a:r>
            <a:r>
              <a:rPr lang="en-US" altLang="en-US" sz="2600" b="1" dirty="0" smtClean="0"/>
              <a:t>Fed </a:t>
            </a:r>
            <a:r>
              <a:rPr lang="el-GR" altLang="en-US" sz="2600" b="1" dirty="0" smtClean="0"/>
              <a:t>μειώνει την απαίτηση των απαιτούμενων αποθεματικών από το </a:t>
            </a:r>
            <a:r>
              <a:rPr lang="en-US" altLang="en-US" sz="2600" b="1" dirty="0" smtClean="0"/>
              <a:t> 10%</a:t>
            </a:r>
            <a:r>
              <a:rPr lang="el-GR" altLang="en-US" sz="2600" b="1" dirty="0" smtClean="0"/>
              <a:t> σε</a:t>
            </a:r>
            <a:r>
              <a:rPr lang="en-US" altLang="en-US" sz="2600" b="1" dirty="0" smtClean="0"/>
              <a:t> </a:t>
            </a:r>
            <a:r>
              <a:rPr lang="en-US" altLang="en-US" sz="2600" b="1" dirty="0"/>
              <a:t>9%. </a:t>
            </a:r>
            <a:r>
              <a:rPr lang="el-GR" altLang="en-US" sz="2600" b="1" dirty="0" smtClean="0"/>
              <a:t>Ποια είναι η προβλεπόμενη αύξηση στις καταθέσεις των τραπεζών</a:t>
            </a:r>
            <a:r>
              <a:rPr lang="en-US" altLang="en-US" sz="2600" b="1" dirty="0" smtClean="0"/>
              <a:t>?</a:t>
            </a:r>
            <a:endParaRPr lang="en-IN" sz="2600" dirty="0"/>
          </a:p>
        </p:txBody>
      </p:sp>
      <p:graphicFrame>
        <p:nvGraphicFramePr>
          <p:cNvPr id="7" name="Content Placeholder 2"/>
          <p:cNvGraphicFramePr>
            <a:graphicFrameLocks noGrp="1" noChangeAspect="1"/>
          </p:cNvGraphicFramePr>
          <p:nvPr>
            <p:ph idx="13"/>
            <p:extLst>
              <p:ext uri="{D42A27DB-BD31-4B8C-83A1-F6EECF244321}">
                <p14:modId xmlns:p14="http://schemas.microsoft.com/office/powerpoint/2010/main" val="4267226711"/>
              </p:ext>
            </p:extLst>
          </p:nvPr>
        </p:nvGraphicFramePr>
        <p:xfrm>
          <a:off x="1202160" y="3893877"/>
          <a:ext cx="6417840" cy="1187643"/>
        </p:xfrm>
        <a:graphic>
          <a:graphicData uri="http://schemas.openxmlformats.org/presentationml/2006/ole">
            <mc:AlternateContent xmlns:mc="http://schemas.openxmlformats.org/markup-compatibility/2006">
              <mc:Choice xmlns:v="urn:schemas-microsoft-com:vml" Requires="v">
                <p:oleObj spid="_x0000_s52373" name="Equation" r:id="rId4" imgW="3568680" imgH="660240" progId="Equation.DSMT4">
                  <p:embed/>
                </p:oleObj>
              </mc:Choice>
              <mc:Fallback>
                <p:oleObj name="Equation" r:id="rId4" imgW="3568680" imgH="660240" progId="Equation.DSMT4">
                  <p:embed/>
                  <p:pic>
                    <p:nvPicPr>
                      <p:cNvPr id="3" name="Content Placeholder 2"/>
                      <p:cNvPicPr/>
                      <p:nvPr/>
                    </p:nvPicPr>
                    <p:blipFill>
                      <a:blip r:embed="rId5"/>
                      <a:stretch>
                        <a:fillRect/>
                      </a:stretch>
                    </p:blipFill>
                    <p:spPr>
                      <a:xfrm>
                        <a:off x="1202160" y="3893877"/>
                        <a:ext cx="6417840" cy="1187643"/>
                      </a:xfrm>
                      <a:prstGeom prst="rect">
                        <a:avLst/>
                      </a:prstGeom>
                    </p:spPr>
                  </p:pic>
                </p:oleObj>
              </mc:Fallback>
            </mc:AlternateContent>
          </a:graphicData>
        </a:graphic>
      </p:graphicFrame>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28</a:t>
            </a:fld>
            <a:endParaRPr lang="en-US" altLang="en-US" dirty="0"/>
          </a:p>
        </p:txBody>
      </p:sp>
    </p:spTree>
    <p:extLst>
      <p:ext uri="{BB962C8B-B14F-4D97-AF65-F5344CB8AC3E}">
        <p14:creationId xmlns:p14="http://schemas.microsoft.com/office/powerpoint/2010/main" val="4502584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Νομισματική Πολιτική</a:t>
            </a:r>
            <a:endParaRPr lang="en-US" sz="3500" dirty="0"/>
          </a:p>
        </p:txBody>
      </p:sp>
      <p:sp>
        <p:nvSpPr>
          <p:cNvPr id="3" name="Content Placeholder 2"/>
          <p:cNvSpPr>
            <a:spLocks noGrp="1"/>
          </p:cNvSpPr>
          <p:nvPr>
            <p:ph idx="1"/>
          </p:nvPr>
        </p:nvSpPr>
        <p:spPr>
          <a:xfrm>
            <a:off x="457200" y="1417637"/>
            <a:ext cx="6473439" cy="1817485"/>
          </a:xfrm>
        </p:spPr>
        <p:txBody>
          <a:bodyPr/>
          <a:lstStyle/>
          <a:p>
            <a:pPr marL="0" indent="0" eaLnBrk="1" hangingPunct="1">
              <a:buNone/>
            </a:pPr>
            <a:r>
              <a:rPr lang="el-GR" altLang="en-US" sz="2600" b="1" dirty="0" smtClean="0"/>
              <a:t>Επεκτατική νομισματική πολιτική</a:t>
            </a:r>
            <a:r>
              <a:rPr lang="en-US" altLang="en-US" sz="2600" b="1" dirty="0" smtClean="0"/>
              <a:t>.</a:t>
            </a:r>
            <a:endParaRPr lang="en-US" altLang="en-US" sz="2600" b="1" dirty="0"/>
          </a:p>
          <a:p>
            <a:pPr marL="292608" lvl="1" indent="-292608" eaLnBrk="1" hangingPunct="1">
              <a:spcBef>
                <a:spcPts val="1000"/>
              </a:spcBef>
              <a:buSzPct val="100000"/>
            </a:pPr>
            <a:r>
              <a:rPr lang="el-GR" altLang="en-US" sz="2200" dirty="0" smtClean="0"/>
              <a:t>Αγορές </a:t>
            </a:r>
            <a:r>
              <a:rPr lang="el-GR" altLang="en-US" sz="2200" dirty="0"/>
              <a:t>χρεογράφων από την </a:t>
            </a:r>
            <a:r>
              <a:rPr lang="en-US" altLang="en-US" sz="2200" dirty="0"/>
              <a:t>Fed </a:t>
            </a:r>
            <a:r>
              <a:rPr lang="el-GR" altLang="en-US" sz="2200" dirty="0"/>
              <a:t>στην ανοικτή </a:t>
            </a:r>
            <a:r>
              <a:rPr lang="el-GR" altLang="en-US" sz="2200" dirty="0" smtClean="0"/>
              <a:t>αγορά.</a:t>
            </a:r>
          </a:p>
          <a:p>
            <a:pPr marL="292608" lvl="1" indent="-292608" eaLnBrk="1" hangingPunct="1">
              <a:spcBef>
                <a:spcPts val="1000"/>
              </a:spcBef>
              <a:buSzPct val="100000"/>
            </a:pPr>
            <a:r>
              <a:rPr lang="el-GR" altLang="en-US" sz="2200" dirty="0" smtClean="0"/>
              <a:t>Μειώσεις </a:t>
            </a:r>
            <a:r>
              <a:rPr lang="el-GR" altLang="en-US" sz="2200" dirty="0"/>
              <a:t>στο προεξοφλητικό επιτόκιο</a:t>
            </a:r>
            <a:r>
              <a:rPr lang="en-US" altLang="en-US" sz="2200" dirty="0" smtClean="0"/>
              <a:t>.</a:t>
            </a:r>
            <a:endParaRPr lang="en-US" altLang="en-US" sz="2200" dirty="0"/>
          </a:p>
          <a:p>
            <a:pPr marL="292608" lvl="1" indent="-292608" eaLnBrk="1" hangingPunct="1">
              <a:spcBef>
                <a:spcPts val="1000"/>
              </a:spcBef>
              <a:buSzPct val="100000"/>
            </a:pPr>
            <a:r>
              <a:rPr lang="el-GR" altLang="en-US" sz="2200" dirty="0" smtClean="0"/>
              <a:t>Μειώσεις στον </a:t>
            </a:r>
            <a:r>
              <a:rPr lang="el-GR" altLang="en-US" sz="2200" dirty="0"/>
              <a:t>συντελεστή αποθεματικών</a:t>
            </a:r>
            <a:r>
              <a:rPr lang="en-US" altLang="en-US" sz="2200" dirty="0" smtClean="0"/>
              <a:t>.</a:t>
            </a:r>
            <a:endParaRPr lang="en-US" dirty="0"/>
          </a:p>
        </p:txBody>
      </p:sp>
      <p:sp>
        <p:nvSpPr>
          <p:cNvPr id="4" name="Content Placeholder 3"/>
          <p:cNvSpPr>
            <a:spLocks noGrp="1"/>
          </p:cNvSpPr>
          <p:nvPr>
            <p:ph idx="13"/>
          </p:nvPr>
        </p:nvSpPr>
        <p:spPr>
          <a:xfrm>
            <a:off x="465661" y="3570932"/>
            <a:ext cx="6106055" cy="1795829"/>
          </a:xfrm>
        </p:spPr>
        <p:txBody>
          <a:bodyPr/>
          <a:lstStyle/>
          <a:p>
            <a:pPr marL="0" indent="0" eaLnBrk="1" hangingPunct="1">
              <a:buNone/>
            </a:pPr>
            <a:r>
              <a:rPr lang="el-GR" altLang="en-US" sz="2600" b="1" dirty="0" smtClean="0"/>
              <a:t>Περιοριστική νομισματική πολιτική</a:t>
            </a:r>
            <a:r>
              <a:rPr lang="en-US" altLang="en-US" sz="2600" b="1" dirty="0" smtClean="0"/>
              <a:t>.</a:t>
            </a:r>
            <a:endParaRPr lang="en-US" altLang="en-US" sz="2600" b="1" dirty="0"/>
          </a:p>
          <a:p>
            <a:pPr marL="292608" lvl="1" indent="-292608" eaLnBrk="1" hangingPunct="1">
              <a:spcBef>
                <a:spcPts val="1000"/>
              </a:spcBef>
              <a:buSzPct val="100000"/>
            </a:pPr>
            <a:r>
              <a:rPr lang="el-GR" altLang="en-US" sz="2200" dirty="0" smtClean="0"/>
              <a:t>Πωλήσεις χρεογράφων από την </a:t>
            </a:r>
            <a:r>
              <a:rPr lang="en-US" altLang="en-US" sz="2200" dirty="0" smtClean="0"/>
              <a:t>Fed </a:t>
            </a:r>
            <a:r>
              <a:rPr lang="el-GR" altLang="en-US" sz="2200" dirty="0" smtClean="0"/>
              <a:t>στην ανοικτή αγορά</a:t>
            </a:r>
            <a:r>
              <a:rPr lang="en-US" altLang="en-US" sz="2200" dirty="0" smtClean="0"/>
              <a:t>.</a:t>
            </a:r>
            <a:endParaRPr lang="en-US" altLang="en-US" sz="2200" dirty="0"/>
          </a:p>
          <a:p>
            <a:pPr marL="292608" lvl="1" indent="-292608" eaLnBrk="1" hangingPunct="1">
              <a:spcBef>
                <a:spcPts val="1000"/>
              </a:spcBef>
              <a:buSzPct val="100000"/>
            </a:pPr>
            <a:r>
              <a:rPr lang="el-GR" altLang="en-US" sz="2200" dirty="0" smtClean="0"/>
              <a:t>Αυξήσεις στο προεξοφλητικό επιτόκιο</a:t>
            </a:r>
            <a:r>
              <a:rPr lang="en-US" altLang="en-US" sz="2200" dirty="0" smtClean="0"/>
              <a:t>.</a:t>
            </a:r>
            <a:endParaRPr lang="en-US" altLang="en-US" sz="2200" dirty="0"/>
          </a:p>
          <a:p>
            <a:pPr marL="292608" lvl="1" indent="-292608" eaLnBrk="1" hangingPunct="1">
              <a:spcBef>
                <a:spcPts val="1000"/>
              </a:spcBef>
              <a:buSzPct val="100000"/>
            </a:pPr>
            <a:r>
              <a:rPr lang="el-GR" altLang="en-US" sz="2200" dirty="0" smtClean="0"/>
              <a:t>Αυξήσεις στον συντελεστή αποθεματικών</a:t>
            </a:r>
            <a:r>
              <a:rPr lang="en-US" altLang="en-US" sz="2200" dirty="0" smtClean="0"/>
              <a:t>.</a:t>
            </a:r>
            <a:endParaRPr lang="en-US" altLang="en-US" sz="2200" dirty="0"/>
          </a:p>
        </p:txBody>
      </p:sp>
      <p:sp>
        <p:nvSpPr>
          <p:cNvPr id="5" name="Slide Number Placeholder 4"/>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29</a:t>
            </a:fld>
            <a:endParaRPr lang="en-US" altLang="en-US" dirty="0"/>
          </a:p>
        </p:txBody>
      </p:sp>
    </p:spTree>
    <p:extLst>
      <p:ext uri="{BB962C8B-B14F-4D97-AF65-F5344CB8AC3E}">
        <p14:creationId xmlns:p14="http://schemas.microsoft.com/office/powerpoint/2010/main" val="1454495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Λειτουργίες της Ομοσπονδιακής Τράπεζας </a:t>
            </a:r>
            <a:r>
              <a:rPr lang="en-US" altLang="en-US" sz="1000" b="0" dirty="0" smtClean="0"/>
              <a:t>1</a:t>
            </a:r>
            <a:endParaRPr lang="en-IN" sz="1000" dirty="0"/>
          </a:p>
        </p:txBody>
      </p:sp>
      <p:sp>
        <p:nvSpPr>
          <p:cNvPr id="3" name="Content Placeholder 2"/>
          <p:cNvSpPr>
            <a:spLocks noGrp="1"/>
          </p:cNvSpPr>
          <p:nvPr>
            <p:ph idx="1"/>
          </p:nvPr>
        </p:nvSpPr>
        <p:spPr>
          <a:xfrm>
            <a:off x="457200" y="1719263"/>
            <a:ext cx="8229600" cy="3551237"/>
          </a:xfrm>
        </p:spPr>
        <p:txBody>
          <a:bodyPr/>
          <a:lstStyle/>
          <a:p>
            <a:pPr marL="0" indent="0" eaLnBrk="1" hangingPunct="1">
              <a:lnSpc>
                <a:spcPct val="90000"/>
              </a:lnSpc>
              <a:spcAft>
                <a:spcPts val="1200"/>
              </a:spcAft>
              <a:buNone/>
              <a:defRPr/>
            </a:pPr>
            <a:r>
              <a:rPr lang="el-GR" altLang="en-US" sz="2800" b="1" dirty="0" smtClean="0"/>
              <a:t>Εφαρμογή νομισματικής πολιτικής</a:t>
            </a:r>
            <a:r>
              <a:rPr lang="en-US" altLang="en-US" sz="2800" b="1" dirty="0" smtClean="0"/>
              <a:t>.</a:t>
            </a:r>
            <a:endParaRPr lang="en-US" altLang="en-US" sz="2800" b="1" dirty="0"/>
          </a:p>
          <a:p>
            <a:pPr marL="0" indent="0" eaLnBrk="1" hangingPunct="1">
              <a:lnSpc>
                <a:spcPct val="90000"/>
              </a:lnSpc>
              <a:spcAft>
                <a:spcPts val="1200"/>
              </a:spcAft>
              <a:buNone/>
              <a:defRPr/>
            </a:pPr>
            <a:r>
              <a:rPr lang="el-GR" altLang="en-US" sz="2800" b="1" dirty="0" smtClean="0"/>
              <a:t>Επιβλέπει και ρυθμίζει την λειτουργία των αποταμιευτικών ιδρυμάτων</a:t>
            </a:r>
            <a:r>
              <a:rPr lang="en-US" altLang="en-US" sz="2800" b="1" dirty="0" smtClean="0"/>
              <a:t>.</a:t>
            </a:r>
            <a:endParaRPr lang="en-US" altLang="en-US" sz="2800" b="1" dirty="0"/>
          </a:p>
          <a:p>
            <a:pPr marL="0" indent="0" eaLnBrk="1" hangingPunct="1">
              <a:lnSpc>
                <a:spcPct val="90000"/>
              </a:lnSpc>
              <a:buNone/>
              <a:defRPr/>
            </a:pPr>
            <a:r>
              <a:rPr lang="el-GR" altLang="en-US" sz="2800" b="1" dirty="0" smtClean="0"/>
              <a:t>Παρέχει υπηρεσίες πληρωμων και λοιπών χρηματοοικονομικών συναλλαγών στην Αμερικάνικη κυβέρνηση, στο κοινό, σε δημόσια ΧΙ και ξένα επίσημα ιδρύματα. </a:t>
            </a:r>
            <a:endParaRPr lang="en-US" altLang="en-US" sz="2800" b="1"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3</a:t>
            </a:fld>
            <a:endParaRPr lang="en-US" altLang="en-US" dirty="0"/>
          </a:p>
        </p:txBody>
      </p:sp>
    </p:spTree>
    <p:extLst>
      <p:ext uri="{BB962C8B-B14F-4D97-AF65-F5344CB8AC3E}">
        <p14:creationId xmlns:p14="http://schemas.microsoft.com/office/powerpoint/2010/main" val="33065968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143057"/>
            <a:ext cx="7543800" cy="787110"/>
          </a:xfrm>
        </p:spPr>
        <p:txBody>
          <a:bodyPr anchor="ctr"/>
          <a:lstStyle/>
          <a:p>
            <a:r>
              <a:rPr lang="el-GR" altLang="en-US" sz="3500" dirty="0"/>
              <a:t>Π</a:t>
            </a:r>
            <a:r>
              <a:rPr lang="el-GR" altLang="en-US" sz="3500" dirty="0" smtClean="0"/>
              <a:t>ροσφορά χρήματος έναντι </a:t>
            </a:r>
            <a:r>
              <a:rPr lang="el-GR" altLang="en-US" sz="3500" dirty="0" err="1" smtClean="0"/>
              <a:t>επιτοκιακού</a:t>
            </a:r>
            <a:r>
              <a:rPr lang="el-GR" altLang="en-US" sz="3500" dirty="0" smtClean="0"/>
              <a:t> στόχου</a:t>
            </a:r>
            <a:endParaRPr lang="en-IN" sz="3500" dirty="0"/>
          </a:p>
        </p:txBody>
      </p:sp>
      <p:sp>
        <p:nvSpPr>
          <p:cNvPr id="4" name="Content Placeholder 17"/>
          <p:cNvSpPr>
            <a:spLocks noGrp="1"/>
          </p:cNvSpPr>
          <p:nvPr>
            <p:ph idx="4294967295"/>
          </p:nvPr>
        </p:nvSpPr>
        <p:spPr>
          <a:xfrm>
            <a:off x="3426861" y="6278557"/>
            <a:ext cx="2055178" cy="214857"/>
          </a:xfrm>
          <a:prstGeom prst="rect">
            <a:avLst/>
          </a:prstGeom>
        </p:spPr>
        <p:txBody>
          <a:bodyPr/>
          <a:lstStyle/>
          <a:p>
            <a:pPr marL="0" indent="0" algn="ctr">
              <a:buNone/>
            </a:pPr>
            <a:r>
              <a:rPr lang="en-US" sz="900" u="sng" dirty="0">
                <a:latin typeface="Calibri" panose="020F0502020204030204" pitchFamily="34" charset="0"/>
                <a:hlinkClick r:id="" action="ppaction://noaction"/>
              </a:rPr>
              <a:t>Access the long description slide.</a:t>
            </a:r>
            <a:endParaRPr lang="en-US" sz="900" dirty="0">
              <a:latin typeface="Calibri" panose="020F0502020204030204" pitchFamily="34" charset="0"/>
              <a:hlinkClick r:id="" action="ppaction://noaction"/>
            </a:endParaRPr>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30</a:t>
            </a:fld>
            <a:endParaRPr lang="en-US" altLang="en-US" dirty="0"/>
          </a:p>
        </p:txBody>
      </p:sp>
      <p:pic>
        <p:nvPicPr>
          <p:cNvPr id="552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836" y="1150881"/>
            <a:ext cx="6130827" cy="286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2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893" y="4054240"/>
            <a:ext cx="5865770" cy="2524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16521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31335"/>
            <a:ext cx="7543800" cy="787110"/>
          </a:xfrm>
        </p:spPr>
        <p:txBody>
          <a:bodyPr anchor="ctr"/>
          <a:lstStyle/>
          <a:p>
            <a:r>
              <a:rPr lang="el-GR" altLang="en-US" sz="3500" dirty="0"/>
              <a:t>Π</a:t>
            </a:r>
            <a:r>
              <a:rPr lang="el-GR" altLang="en-US" sz="3500" dirty="0" smtClean="0"/>
              <a:t>ροσφορά </a:t>
            </a:r>
            <a:r>
              <a:rPr lang="el-GR" altLang="en-US" sz="3500" dirty="0" smtClean="0"/>
              <a:t>χρήματος</a:t>
            </a:r>
            <a:r>
              <a:rPr lang="el-GR" altLang="en-US" sz="3500" dirty="0"/>
              <a:t> </a:t>
            </a:r>
            <a:r>
              <a:rPr lang="el-GR" altLang="en-US" sz="3500" dirty="0" smtClean="0"/>
              <a:t>και νομισματική βάση</a:t>
            </a:r>
            <a:endParaRPr lang="en-IN" sz="3500"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31</a:t>
            </a:fld>
            <a:endParaRPr lang="en-US" altLang="en-US" dirty="0"/>
          </a:p>
        </p:txBody>
      </p:sp>
      <p:pic>
        <p:nvPicPr>
          <p:cNvPr id="5" name="Picture 4"/>
          <p:cNvPicPr>
            <a:picLocks noChangeAspect="1"/>
          </p:cNvPicPr>
          <p:nvPr/>
        </p:nvPicPr>
        <p:blipFill>
          <a:blip r:embed="rId3"/>
          <a:stretch>
            <a:fillRect/>
          </a:stretch>
        </p:blipFill>
        <p:spPr>
          <a:xfrm>
            <a:off x="283779" y="1143000"/>
            <a:ext cx="7251243" cy="5334000"/>
          </a:xfrm>
          <a:prstGeom prst="rect">
            <a:avLst/>
          </a:prstGeom>
        </p:spPr>
      </p:pic>
    </p:spTree>
    <p:extLst>
      <p:ext uri="{BB962C8B-B14F-4D97-AF65-F5344CB8AC3E}">
        <p14:creationId xmlns:p14="http://schemas.microsoft.com/office/powerpoint/2010/main" val="13820052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31335"/>
            <a:ext cx="7543800" cy="787110"/>
          </a:xfrm>
        </p:spPr>
        <p:txBody>
          <a:bodyPr anchor="ctr"/>
          <a:lstStyle/>
          <a:p>
            <a:r>
              <a:rPr lang="el-GR" altLang="en-US" sz="3500" dirty="0"/>
              <a:t>Π</a:t>
            </a:r>
            <a:r>
              <a:rPr lang="el-GR" altLang="en-US" sz="3500" dirty="0" smtClean="0"/>
              <a:t>ροσφορά </a:t>
            </a:r>
            <a:r>
              <a:rPr lang="el-GR" altLang="en-US" sz="3500" dirty="0" smtClean="0"/>
              <a:t>χρήματος</a:t>
            </a:r>
            <a:r>
              <a:rPr lang="el-GR" altLang="en-US" sz="3500" dirty="0"/>
              <a:t> </a:t>
            </a:r>
            <a:r>
              <a:rPr lang="el-GR" altLang="en-US" sz="3500" dirty="0" smtClean="0"/>
              <a:t>και νομισματική βάση</a:t>
            </a:r>
            <a:endParaRPr lang="en-IN" sz="3500"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32</a:t>
            </a:fld>
            <a:endParaRPr lang="en-US" altLang="en-US" dirty="0"/>
          </a:p>
        </p:txBody>
      </p:sp>
      <p:pic>
        <p:nvPicPr>
          <p:cNvPr id="6" name="Picture 5"/>
          <p:cNvPicPr>
            <a:picLocks noChangeAspect="1"/>
          </p:cNvPicPr>
          <p:nvPr/>
        </p:nvPicPr>
        <p:blipFill>
          <a:blip r:embed="rId3"/>
          <a:stretch>
            <a:fillRect/>
          </a:stretch>
        </p:blipFill>
        <p:spPr>
          <a:xfrm>
            <a:off x="283779" y="1133475"/>
            <a:ext cx="7280803" cy="5343525"/>
          </a:xfrm>
          <a:prstGeom prst="rect">
            <a:avLst/>
          </a:prstGeom>
        </p:spPr>
      </p:pic>
    </p:spTree>
    <p:extLst>
      <p:ext uri="{BB962C8B-B14F-4D97-AF65-F5344CB8AC3E}">
        <p14:creationId xmlns:p14="http://schemas.microsoft.com/office/powerpoint/2010/main" val="14478014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9942" y="515229"/>
            <a:ext cx="7543800" cy="943505"/>
          </a:xfrm>
        </p:spPr>
        <p:txBody>
          <a:bodyPr anchor="ctr"/>
          <a:lstStyle/>
          <a:p>
            <a:r>
              <a:rPr lang="el-GR" altLang="en-US" sz="3500" dirty="0" smtClean="0"/>
              <a:t>Προβλήματα εφαρμογής νομισματικής πολιτικής </a:t>
            </a:r>
            <a:r>
              <a:rPr lang="en-US" altLang="en-US" sz="3500" dirty="0" smtClean="0"/>
              <a:t> </a:t>
            </a:r>
            <a:endParaRPr lang="en-IN" sz="1000" dirty="0"/>
          </a:p>
        </p:txBody>
      </p:sp>
      <p:sp>
        <p:nvSpPr>
          <p:cNvPr id="7" name="Content Placeholder 6"/>
          <p:cNvSpPr>
            <a:spLocks noGrp="1"/>
          </p:cNvSpPr>
          <p:nvPr>
            <p:ph idx="1"/>
          </p:nvPr>
        </p:nvSpPr>
        <p:spPr>
          <a:xfrm>
            <a:off x="457200" y="1719263"/>
            <a:ext cx="8229600" cy="2014537"/>
          </a:xfrm>
        </p:spPr>
        <p:txBody>
          <a:bodyPr/>
          <a:lstStyle/>
          <a:p>
            <a:pPr marL="0" indent="0" eaLnBrk="1" hangingPunct="1">
              <a:spcAft>
                <a:spcPts val="1200"/>
              </a:spcAft>
              <a:buNone/>
            </a:pPr>
            <a:r>
              <a:rPr lang="el-GR" altLang="en-US" sz="2600" b="1" dirty="0" smtClean="0"/>
              <a:t>Σημαντικές χρονικές υστερήσεις μεταξύ της εφαρμογής της πολιτικής και του αποτελέσματος. </a:t>
            </a:r>
            <a:endParaRPr lang="en-US" altLang="en-US" sz="2600" b="1" dirty="0"/>
          </a:p>
          <a:p>
            <a:pPr marL="0" indent="0" eaLnBrk="1" hangingPunct="1">
              <a:buNone/>
            </a:pPr>
            <a:r>
              <a:rPr lang="el-GR" altLang="en-US" sz="2600" b="1" dirty="0" smtClean="0"/>
              <a:t>Η παροχή χρημάτων τους δανειστές δεν εξασφαλίζει ότι οι δανειστές θα διαθέσουν τα χρήματα στην αγορά.</a:t>
            </a:r>
            <a:endParaRPr lang="en-US" altLang="en-US" sz="2600" b="1"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33</a:t>
            </a:fld>
            <a:endParaRPr lang="en-US" altLang="en-US" dirty="0"/>
          </a:p>
        </p:txBody>
      </p:sp>
    </p:spTree>
    <p:extLst>
      <p:ext uri="{BB962C8B-B14F-4D97-AF65-F5344CB8AC3E}">
        <p14:creationId xmlns:p14="http://schemas.microsoft.com/office/powerpoint/2010/main" val="18025416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Προβλήματα εφαρμογής νομισματικής πολιτικής </a:t>
            </a:r>
            <a:r>
              <a:rPr lang="en-US" altLang="en-US" sz="1000" dirty="0" smtClean="0"/>
              <a:t>2</a:t>
            </a:r>
            <a:endParaRPr lang="en-IN" sz="1000" dirty="0"/>
          </a:p>
        </p:txBody>
      </p:sp>
      <p:sp>
        <p:nvSpPr>
          <p:cNvPr id="5" name="Content Placeholder 4"/>
          <p:cNvSpPr>
            <a:spLocks noGrp="1"/>
          </p:cNvSpPr>
          <p:nvPr>
            <p:ph idx="1"/>
          </p:nvPr>
        </p:nvSpPr>
        <p:spPr/>
        <p:txBody>
          <a:bodyPr/>
          <a:lstStyle/>
          <a:p>
            <a:pPr marL="0" indent="0" eaLnBrk="1" hangingPunct="1">
              <a:buNone/>
            </a:pPr>
            <a:r>
              <a:rPr lang="el-GR" altLang="en-US" sz="2600" b="1" dirty="0" smtClean="0"/>
              <a:t>Η μείωση των επιτοκίων ή η προσφορά χρήματος είναι προσπάθειες τόνωσης της ζήτησης αλλά δεν έχουν εγγυημένο αποτέλεσμα.</a:t>
            </a:r>
            <a:endParaRPr lang="en-US" altLang="en-US" sz="2600" b="1" dirty="0"/>
          </a:p>
          <a:p>
            <a:pPr marL="292608" lvl="1" indent="-292608" eaLnBrk="1" hangingPunct="1">
              <a:spcBef>
                <a:spcPts val="1000"/>
              </a:spcBef>
              <a:buSzPct val="100000"/>
            </a:pPr>
            <a:r>
              <a:rPr lang="el-GR" altLang="en-US" sz="2200" dirty="0" smtClean="0"/>
              <a:t>Προβλήματα στην καταναλωτική εμπιστοσύνη</a:t>
            </a:r>
            <a:r>
              <a:rPr lang="en-US" altLang="en-US" sz="2200" dirty="0" smtClean="0"/>
              <a:t>.</a:t>
            </a:r>
            <a:endParaRPr lang="en-US" altLang="en-US" sz="2200" dirty="0"/>
          </a:p>
          <a:p>
            <a:pPr marL="292608" lvl="1" indent="-292608" eaLnBrk="1" hangingPunct="1">
              <a:spcBef>
                <a:spcPts val="1000"/>
              </a:spcBef>
              <a:buSzPct val="100000"/>
            </a:pPr>
            <a:r>
              <a:rPr lang="el-GR" altLang="en-US" sz="2200" dirty="0" smtClean="0"/>
              <a:t>Υψηλή ανεργία</a:t>
            </a:r>
            <a:r>
              <a:rPr lang="en-US" altLang="en-US" sz="2200" dirty="0" smtClean="0"/>
              <a:t>.</a:t>
            </a:r>
            <a:endParaRPr lang="en-US" altLang="en-US" sz="2200" dirty="0"/>
          </a:p>
          <a:p>
            <a:pPr marL="292608" lvl="1" indent="-292608" eaLnBrk="1" hangingPunct="1">
              <a:spcBef>
                <a:spcPts val="1000"/>
              </a:spcBef>
              <a:buSzPct val="100000"/>
            </a:pPr>
            <a:r>
              <a:rPr lang="el-GR" altLang="en-US" sz="2200" dirty="0" smtClean="0"/>
              <a:t>Υψηλό χρέος</a:t>
            </a:r>
            <a:r>
              <a:rPr lang="en-US" altLang="en-US" sz="2200" dirty="0" smtClean="0"/>
              <a:t>.</a:t>
            </a:r>
            <a:endParaRPr lang="en-US" altLang="en-US" sz="2200"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34</a:t>
            </a:fld>
            <a:endParaRPr lang="en-US" altLang="en-US" dirty="0"/>
          </a:p>
        </p:txBody>
      </p:sp>
    </p:spTree>
    <p:extLst>
      <p:ext uri="{BB962C8B-B14F-4D97-AF65-F5344CB8AC3E}">
        <p14:creationId xmlns:p14="http://schemas.microsoft.com/office/powerpoint/2010/main" val="8652267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Προβλήματα εφαρμογής νομισματικής </a:t>
            </a:r>
            <a:r>
              <a:rPr lang="el-GR" altLang="en-US" sz="3500" dirty="0" smtClean="0"/>
              <a:t>πολιτικής</a:t>
            </a:r>
            <a:r>
              <a:rPr lang="en-US" altLang="en-US" sz="3500" dirty="0" smtClean="0"/>
              <a:t>.</a:t>
            </a:r>
            <a:r>
              <a:rPr lang="el-GR" altLang="en-US" sz="3500" dirty="0" smtClean="0"/>
              <a:t> </a:t>
            </a:r>
            <a:r>
              <a:rPr lang="el-GR" altLang="en-US" sz="3500" dirty="0" smtClean="0"/>
              <a:t>Συμπέρασμα</a:t>
            </a:r>
            <a:endParaRPr lang="en-US" sz="3500" dirty="0"/>
          </a:p>
        </p:txBody>
      </p:sp>
      <p:sp>
        <p:nvSpPr>
          <p:cNvPr id="3" name="Content Placeholder 2"/>
          <p:cNvSpPr>
            <a:spLocks noGrp="1"/>
          </p:cNvSpPr>
          <p:nvPr>
            <p:ph idx="1"/>
          </p:nvPr>
        </p:nvSpPr>
        <p:spPr>
          <a:xfrm>
            <a:off x="457200" y="1719263"/>
            <a:ext cx="8229600" cy="4411662"/>
          </a:xfrm>
        </p:spPr>
        <p:txBody>
          <a:bodyPr/>
          <a:lstStyle/>
          <a:p>
            <a:pPr marL="0" indent="0" eaLnBrk="1" hangingPunct="1">
              <a:buNone/>
            </a:pPr>
            <a:r>
              <a:rPr lang="el-GR" altLang="en-US" sz="2600" b="1" dirty="0" smtClean="0"/>
              <a:t>Η υπερβολική προσφορά χρήματος μπορεί να οδηγήσει σε μείωση της αξίας του δολαρίου και να δημιουργήσει πληθωριστικές πιέσεις</a:t>
            </a:r>
            <a:r>
              <a:rPr lang="en-US" altLang="en-US" sz="2600" b="1" dirty="0" smtClean="0"/>
              <a:t>.</a:t>
            </a:r>
            <a:endParaRPr lang="en-US" altLang="en-US" sz="2600" b="1" dirty="0"/>
          </a:p>
          <a:p>
            <a:pPr marL="292608" lvl="1" indent="-292608" eaLnBrk="1" hangingPunct="1">
              <a:spcBef>
                <a:spcPts val="1000"/>
              </a:spcBef>
              <a:buSzPct val="100000"/>
            </a:pPr>
            <a:r>
              <a:rPr lang="el-GR" altLang="en-US" sz="2200" dirty="0" smtClean="0"/>
              <a:t>Ο πληθωρισμός μπορεί να οδηγήσει σε άνοδο των επιτοκίων επηρεάζοντας αρνητικά την ανάπτυξη</a:t>
            </a:r>
            <a:r>
              <a:rPr lang="en-US" altLang="en-US" sz="2200" dirty="0" smtClean="0"/>
              <a:t>.</a:t>
            </a:r>
            <a:endParaRPr lang="en-US" altLang="en-US" sz="2200" dirty="0"/>
          </a:p>
          <a:p>
            <a:pPr marL="292608" lvl="1" indent="-292608" eaLnBrk="1" hangingPunct="1">
              <a:spcBef>
                <a:spcPts val="1000"/>
              </a:spcBef>
              <a:buSzPct val="100000"/>
            </a:pPr>
            <a:r>
              <a:rPr lang="el-GR" altLang="en-US" sz="2200" dirty="0" smtClean="0"/>
              <a:t>Απώλεια της εμπιστοσύνης των  ξένων επενδυτών μπορεί να οδηγήσει σε υψηλότερα επιτόκια, επηρεάζοντας αρνητικά την ανάπτυξη. </a:t>
            </a:r>
            <a:endParaRPr lang="en-US" altLang="en-US" sz="2200"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35</a:t>
            </a:fld>
            <a:endParaRPr lang="en-US" altLang="en-US" dirty="0"/>
          </a:p>
        </p:txBody>
      </p:sp>
    </p:spTree>
    <p:extLst>
      <p:ext uri="{BB962C8B-B14F-4D97-AF65-F5344CB8AC3E}">
        <p14:creationId xmlns:p14="http://schemas.microsoft.com/office/powerpoint/2010/main" val="37910179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3500" dirty="0" smtClean="0"/>
              <a:t>Διεθνής Νομισματική Πολιτική</a:t>
            </a:r>
            <a:endParaRPr lang="en-US" sz="3500" dirty="0"/>
          </a:p>
        </p:txBody>
      </p:sp>
      <p:sp>
        <p:nvSpPr>
          <p:cNvPr id="3" name="Content Placeholder 2"/>
          <p:cNvSpPr>
            <a:spLocks noGrp="1"/>
          </p:cNvSpPr>
          <p:nvPr>
            <p:ph idx="1"/>
          </p:nvPr>
        </p:nvSpPr>
        <p:spPr/>
        <p:txBody>
          <a:bodyPr/>
          <a:lstStyle/>
          <a:p>
            <a:pPr marL="0" indent="0" eaLnBrk="1" hangingPunct="1">
              <a:buNone/>
            </a:pPr>
            <a:r>
              <a:rPr lang="el-GR" altLang="en-US" b="1" dirty="0" smtClean="0"/>
              <a:t>Η Ομοσπονδιακή Τράπεζα γενικά επιτρέπει στις συναλλαγματικές ισοτιμίες να μεταβάλλονται χωρίς περιορισμούς. </a:t>
            </a:r>
            <a:endParaRPr lang="en-US" altLang="en-US" b="1" dirty="0"/>
          </a:p>
          <a:p>
            <a:pPr marL="0" indent="0" eaLnBrk="1" hangingPunct="1">
              <a:buNone/>
            </a:pPr>
            <a:r>
              <a:rPr lang="el-GR" altLang="en-US" b="1" dirty="0" smtClean="0"/>
              <a:t>Παρέμβαση στην αγορά συναλλάγματος</a:t>
            </a:r>
            <a:r>
              <a:rPr lang="en-US" altLang="en-US" b="1" dirty="0" smtClean="0"/>
              <a:t>.</a:t>
            </a:r>
            <a:endParaRPr lang="en-US" altLang="en-US" b="1" dirty="0"/>
          </a:p>
          <a:p>
            <a:pPr marL="292608" lvl="1" indent="-292608" eaLnBrk="1" hangingPunct="1">
              <a:spcBef>
                <a:spcPts val="1000"/>
              </a:spcBef>
              <a:buSzPct val="100000"/>
            </a:pPr>
            <a:r>
              <a:rPr lang="el-GR" altLang="en-US" dirty="0" smtClean="0"/>
              <a:t>Δεσμεύσεις μεταξύ των κρατών σχετικά με την θεσμική μορφή της παρέμβασης τους στις αγορές συναλλάγματος</a:t>
            </a:r>
            <a:r>
              <a:rPr lang="en-US" altLang="en-US" dirty="0" smtClean="0"/>
              <a:t>.</a:t>
            </a:r>
            <a:endParaRPr lang="en-US" altLang="en-US" dirty="0"/>
          </a:p>
          <a:p>
            <a:pPr marL="292608" lvl="1" indent="-292608" eaLnBrk="1" hangingPunct="1">
              <a:spcBef>
                <a:spcPts val="1000"/>
              </a:spcBef>
              <a:buSzPct val="100000"/>
            </a:pPr>
            <a:r>
              <a:rPr lang="el-GR" altLang="en-US" dirty="0" smtClean="0"/>
              <a:t>Παρόμοια με τις αγορές και πωλήσεις χρεογράφων Δημοσίου.</a:t>
            </a:r>
            <a:endParaRPr lang="en-US" altLang="en-US"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36</a:t>
            </a:fld>
            <a:endParaRPr lang="en-US" altLang="en-US" dirty="0"/>
          </a:p>
        </p:txBody>
      </p:sp>
    </p:spTree>
    <p:extLst>
      <p:ext uri="{BB962C8B-B14F-4D97-AF65-F5344CB8AC3E}">
        <p14:creationId xmlns:p14="http://schemas.microsoft.com/office/powerpoint/2010/main" val="24651110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Διεθνή Προγράμματα Διάσωσης</a:t>
            </a:r>
            <a:endParaRPr lang="en-US" sz="3500" dirty="0"/>
          </a:p>
        </p:txBody>
      </p:sp>
      <p:sp>
        <p:nvSpPr>
          <p:cNvPr id="3" name="Content Placeholder 2"/>
          <p:cNvSpPr>
            <a:spLocks noGrp="1"/>
          </p:cNvSpPr>
          <p:nvPr>
            <p:ph idx="1"/>
          </p:nvPr>
        </p:nvSpPr>
        <p:spPr/>
        <p:txBody>
          <a:bodyPr/>
          <a:lstStyle/>
          <a:p>
            <a:pPr marL="0" indent="0" eaLnBrk="1" hangingPunct="1">
              <a:buNone/>
            </a:pPr>
            <a:r>
              <a:rPr lang="el-GR" altLang="en-US" sz="2600" b="1" dirty="0" smtClean="0"/>
              <a:t>Ενέργειες των κεντρικών τραπεζών των μεγαλύτερων οικονομιών απέναντι στην χρηματοοικονομική κρίση</a:t>
            </a:r>
            <a:r>
              <a:rPr lang="en-US" altLang="en-US" sz="2600" b="1" dirty="0" smtClean="0"/>
              <a:t>:</a:t>
            </a:r>
            <a:endParaRPr lang="en-US" altLang="en-US" sz="2600" b="1" dirty="0"/>
          </a:p>
          <a:p>
            <a:pPr marL="292608" lvl="1" indent="-292608" eaLnBrk="1" hangingPunct="1">
              <a:spcBef>
                <a:spcPts val="1000"/>
              </a:spcBef>
              <a:buSzPct val="100000"/>
            </a:pPr>
            <a:r>
              <a:rPr lang="el-GR" altLang="en-US" sz="2200" dirty="0" smtClean="0"/>
              <a:t>Επέκταση της ασφάλισης καταθέσεων λιανικής</a:t>
            </a:r>
            <a:r>
              <a:rPr lang="en-US" altLang="en-US" sz="2200" dirty="0" smtClean="0"/>
              <a:t>.</a:t>
            </a:r>
            <a:endParaRPr lang="en-US" altLang="en-US" sz="2200" dirty="0"/>
          </a:p>
          <a:p>
            <a:pPr marL="292608" lvl="1" indent="-292608" eaLnBrk="1" hangingPunct="1">
              <a:spcBef>
                <a:spcPts val="1000"/>
              </a:spcBef>
              <a:buSzPct val="100000"/>
            </a:pPr>
            <a:r>
              <a:rPr lang="el-GR" altLang="en-US" sz="2200" dirty="0" smtClean="0"/>
              <a:t>Κεφαλαιακές εισφορές</a:t>
            </a:r>
            <a:r>
              <a:rPr lang="en-US" altLang="en-US" sz="2200" dirty="0" smtClean="0"/>
              <a:t>.</a:t>
            </a:r>
            <a:endParaRPr lang="en-US" altLang="en-US" sz="2200" dirty="0"/>
          </a:p>
          <a:p>
            <a:pPr marL="292608" lvl="1" indent="-292608" eaLnBrk="1" hangingPunct="1">
              <a:spcBef>
                <a:spcPts val="1000"/>
              </a:spcBef>
              <a:buSzPct val="100000"/>
            </a:pPr>
            <a:r>
              <a:rPr lang="el-GR" altLang="en-US" sz="2200" dirty="0" smtClean="0"/>
              <a:t>Εγγυήσεις οφειλών</a:t>
            </a:r>
            <a:r>
              <a:rPr lang="en-US" altLang="en-US" sz="2200" dirty="0" smtClean="0"/>
              <a:t>.</a:t>
            </a:r>
            <a:endParaRPr lang="en-US" altLang="en-US" sz="2200" dirty="0"/>
          </a:p>
          <a:p>
            <a:pPr marL="292608" lvl="1" indent="-292608" eaLnBrk="1" hangingPunct="1">
              <a:spcBef>
                <a:spcPts val="1000"/>
              </a:spcBef>
              <a:buSzPct val="100000"/>
            </a:pPr>
            <a:r>
              <a:rPr lang="el-GR" altLang="en-US" sz="2200" dirty="0" smtClean="0"/>
              <a:t>Αγορές περιουσιακών στοιχείων</a:t>
            </a:r>
            <a:r>
              <a:rPr lang="el-GR" altLang="en-US" sz="2200" dirty="0"/>
              <a:t> </a:t>
            </a:r>
            <a:r>
              <a:rPr lang="el-GR" altLang="en-US" sz="2200" dirty="0" smtClean="0"/>
              <a:t>ή εγγυήσεις</a:t>
            </a:r>
            <a:endParaRPr lang="en-US" altLang="en-US" sz="2200" dirty="0"/>
          </a:p>
          <a:p>
            <a:pPr marL="292608" lvl="1" indent="-292608" eaLnBrk="1" hangingPunct="1">
              <a:spcBef>
                <a:spcPts val="1000"/>
              </a:spcBef>
              <a:buSzPct val="100000"/>
            </a:pPr>
            <a:r>
              <a:rPr lang="el-GR" altLang="en-US" sz="2200" dirty="0" smtClean="0"/>
              <a:t>Έλεγχοι ανθεκτικότητας τραπεζών</a:t>
            </a:r>
            <a:r>
              <a:rPr lang="en-US" altLang="en-US" sz="2200" dirty="0" smtClean="0"/>
              <a:t>.</a:t>
            </a:r>
            <a:endParaRPr lang="en-US" altLang="en-US" sz="2200"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37</a:t>
            </a:fld>
            <a:endParaRPr lang="en-US" altLang="en-US" dirty="0"/>
          </a:p>
        </p:txBody>
      </p:sp>
    </p:spTree>
    <p:extLst>
      <p:ext uri="{BB962C8B-B14F-4D97-AF65-F5344CB8AC3E}">
        <p14:creationId xmlns:p14="http://schemas.microsoft.com/office/powerpoint/2010/main" val="23150953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Λειτουργίες της Ομοσπονδιακής Τράπεζας </a:t>
            </a:r>
            <a:r>
              <a:rPr lang="en-US" altLang="en-US" sz="1000" dirty="0" smtClean="0"/>
              <a:t>2</a:t>
            </a:r>
            <a:endParaRPr lang="en-IN" sz="1000" dirty="0"/>
          </a:p>
        </p:txBody>
      </p:sp>
      <p:sp>
        <p:nvSpPr>
          <p:cNvPr id="3" name="Content Placeholder 2"/>
          <p:cNvSpPr>
            <a:spLocks noGrp="1"/>
          </p:cNvSpPr>
          <p:nvPr>
            <p:ph idx="1"/>
          </p:nvPr>
        </p:nvSpPr>
        <p:spPr>
          <a:xfrm>
            <a:off x="457200" y="1719263"/>
            <a:ext cx="8229600" cy="3551237"/>
          </a:xfrm>
        </p:spPr>
        <p:txBody>
          <a:bodyPr/>
          <a:lstStyle/>
          <a:p>
            <a:pPr marL="0" indent="0" eaLnBrk="1" hangingPunct="1">
              <a:buNone/>
            </a:pPr>
            <a:r>
              <a:rPr lang="el-GR" altLang="en-US" b="1" dirty="0"/>
              <a:t>Διατήρηση χρηματοπιστωτικής σταθερότητας</a:t>
            </a:r>
            <a:r>
              <a:rPr lang="en-US" altLang="en-US" b="1" dirty="0" smtClean="0"/>
              <a:t>.</a:t>
            </a:r>
            <a:endParaRPr lang="en-US" altLang="en-US" b="1" dirty="0"/>
          </a:p>
          <a:p>
            <a:pPr marL="292608" lvl="1" indent="-292608" eaLnBrk="1" hangingPunct="1">
              <a:lnSpc>
                <a:spcPct val="90000"/>
              </a:lnSpc>
              <a:spcBef>
                <a:spcPts val="1000"/>
              </a:spcBef>
              <a:buSzPct val="100000"/>
            </a:pPr>
            <a:r>
              <a:rPr lang="el-GR" altLang="en-US" dirty="0" smtClean="0"/>
              <a:t>Οι Νόμοι για την Αναμόρφωση της Wall Street (</a:t>
            </a:r>
            <a:r>
              <a:rPr lang="en-US" altLang="en-US" dirty="0" smtClean="0"/>
              <a:t>The </a:t>
            </a:r>
            <a:r>
              <a:rPr lang="en-US" altLang="en-US" dirty="0"/>
              <a:t>Wall Street </a:t>
            </a:r>
            <a:r>
              <a:rPr lang="en-US" altLang="en-US" dirty="0" smtClean="0"/>
              <a:t>Reform) </a:t>
            </a:r>
            <a:r>
              <a:rPr lang="el-GR" altLang="en-US" dirty="0" smtClean="0"/>
              <a:t>και για την προστασία του καταναλωτή </a:t>
            </a:r>
            <a:r>
              <a:rPr lang="el-GR" altLang="en-US" dirty="0"/>
              <a:t>(</a:t>
            </a:r>
            <a:r>
              <a:rPr lang="en-US" altLang="en-US" dirty="0" smtClean="0"/>
              <a:t>Consumer </a:t>
            </a:r>
            <a:r>
              <a:rPr lang="en-US" altLang="en-US" dirty="0"/>
              <a:t>Protection </a:t>
            </a:r>
            <a:r>
              <a:rPr lang="en-US" altLang="en-US" dirty="0" smtClean="0"/>
              <a:t>Act</a:t>
            </a:r>
            <a:r>
              <a:rPr lang="el-GR" altLang="en-US" dirty="0" smtClean="0"/>
              <a:t>) τον Ιούλιο του 2010 προβλέπουν πως η Ομοσπονδιακή Τράπεζα αναλαμβάνει να επιβλέπει την λειτουργία περίπλοκων ΧΙ που δυνητικά θα μπορούσαν να προκαλέσουν συστημικό κίνδυνο στην οικονομία</a:t>
            </a:r>
            <a:r>
              <a:rPr lang="en-US" altLang="en-US" dirty="0" smtClean="0"/>
              <a:t>.</a:t>
            </a:r>
            <a:endParaRPr lang="en-US" altLang="en-US" dirty="0"/>
          </a:p>
          <a:p>
            <a:pPr marL="292608" lvl="1" indent="-292608" eaLnBrk="1" hangingPunct="1">
              <a:lnSpc>
                <a:spcPct val="90000"/>
              </a:lnSpc>
              <a:spcBef>
                <a:spcPts val="1000"/>
              </a:spcBef>
              <a:buSzPct val="100000"/>
            </a:pPr>
            <a:r>
              <a:rPr lang="el-GR" altLang="en-US" dirty="0" smtClean="0"/>
              <a:t>Η Ομοσπονδιακή Τράπεζα (και άλλοι) έχουν αυξημένες αρμοδιότητες να παρεμβαίνουν σε περιπτώσεις όπου ΧΙ με τις ενέργειές τους μπορεί να προκαλέσουν κακό στην οικονομία. </a:t>
            </a:r>
            <a:endParaRPr lang="en-US" altLang="en-US" b="1"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4</a:t>
            </a:fld>
            <a:endParaRPr lang="en-US" altLang="en-US" dirty="0"/>
          </a:p>
        </p:txBody>
      </p:sp>
    </p:spTree>
    <p:extLst>
      <p:ext uri="{BB962C8B-B14F-4D97-AF65-F5344CB8AC3E}">
        <p14:creationId xmlns:p14="http://schemas.microsoft.com/office/powerpoint/2010/main" val="4207665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Λειτουργίες της Ομοσπονδιακής </a:t>
            </a:r>
            <a:r>
              <a:rPr lang="el-GR" altLang="en-US" sz="3500" dirty="0" smtClean="0"/>
              <a:t>Τράπεζας Συμπέρασμα </a:t>
            </a:r>
            <a:r>
              <a:rPr lang="en-US" altLang="en-US" sz="1000" b="0" dirty="0" smtClean="0"/>
              <a:t>1</a:t>
            </a:r>
            <a:endParaRPr lang="en-IN" sz="3500" dirty="0"/>
          </a:p>
        </p:txBody>
      </p:sp>
      <p:sp>
        <p:nvSpPr>
          <p:cNvPr id="6" name="Content Placeholder 5"/>
          <p:cNvSpPr>
            <a:spLocks noGrp="1"/>
          </p:cNvSpPr>
          <p:nvPr>
            <p:ph idx="1"/>
          </p:nvPr>
        </p:nvSpPr>
        <p:spPr>
          <a:xfrm>
            <a:off x="457200" y="1719263"/>
            <a:ext cx="8229600" cy="2861283"/>
          </a:xfrm>
        </p:spPr>
        <p:txBody>
          <a:bodyPr/>
          <a:lstStyle/>
          <a:p>
            <a:pPr marL="0" indent="0" eaLnBrk="1" hangingPunct="1">
              <a:lnSpc>
                <a:spcPct val="90000"/>
              </a:lnSpc>
              <a:buNone/>
            </a:pPr>
            <a:r>
              <a:rPr lang="el-GR" altLang="en-US" b="1" dirty="0" smtClean="0"/>
              <a:t>Διατήρηση χρηματοπιστωτικής σταθερότητας</a:t>
            </a:r>
            <a:r>
              <a:rPr lang="en-US" altLang="en-US" b="1" dirty="0" smtClean="0"/>
              <a:t>.</a:t>
            </a:r>
            <a:endParaRPr lang="en-US" altLang="en-US" b="1" dirty="0"/>
          </a:p>
          <a:p>
            <a:pPr marL="292608" lvl="1" indent="-292608" eaLnBrk="1" hangingPunct="1">
              <a:lnSpc>
                <a:spcPct val="90000"/>
              </a:lnSpc>
              <a:spcBef>
                <a:spcPts val="1000"/>
              </a:spcBef>
              <a:buClrTx/>
              <a:buSzPct val="100000"/>
              <a:buFont typeface="Arial" panose="020B0604020202020204" pitchFamily="34" charset="0"/>
              <a:buChar char="•"/>
            </a:pPr>
            <a:r>
              <a:rPr lang="el-GR" altLang="en-US" dirty="0" smtClean="0"/>
              <a:t>Εφαρμογή ομοσπονδιακών νόμων που έχουν σχεδιαστεί για την προστασία των καταναλωτών που λαμβάνουν δάνεια ή εμπλέκονται σε άλλες χρηματοοικονομικές συναλλαγές. </a:t>
            </a:r>
            <a:endParaRPr lang="en-US" altLang="en-US" dirty="0"/>
          </a:p>
          <a:p>
            <a:pPr marL="292608" lvl="1" indent="-292608" eaLnBrk="1" hangingPunct="1">
              <a:lnSpc>
                <a:spcPct val="90000"/>
              </a:lnSpc>
              <a:spcBef>
                <a:spcPts val="1000"/>
              </a:spcBef>
              <a:buClrTx/>
              <a:buSzPct val="100000"/>
              <a:buFont typeface="Arial" panose="020B0604020202020204" pitchFamily="34" charset="0"/>
              <a:buChar char="•"/>
            </a:pPr>
            <a:r>
              <a:rPr lang="el-GR" altLang="en-US" dirty="0"/>
              <a:t>Ε</a:t>
            </a:r>
            <a:r>
              <a:rPr lang="el-GR" altLang="en-US" dirty="0" smtClean="0"/>
              <a:t>φαρμογή κανόνων συμμόρφωσης, διερεύνησης παραπόνων</a:t>
            </a:r>
            <a:r>
              <a:rPr lang="en-US" altLang="en-US" dirty="0" smtClean="0"/>
              <a:t> </a:t>
            </a:r>
            <a:r>
              <a:rPr lang="el-GR" altLang="en-US" dirty="0" smtClean="0"/>
              <a:t>και διασφάλισης διαθεσιμότητας υπηρεσιών για χαμηλά και μεσαία εισοδήματα και συγκεκριμένες γεωγραφικές περιοχές. </a:t>
            </a:r>
            <a:endParaRPr lang="en-US" altLang="en-US" sz="1500" dirty="0"/>
          </a:p>
        </p:txBody>
      </p:sp>
      <p:sp>
        <p:nvSpPr>
          <p:cNvPr id="3" name="Slide Number Placeholder 2"/>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5</a:t>
            </a:fld>
            <a:endParaRPr lang="en-US" altLang="en-US" dirty="0"/>
          </a:p>
        </p:txBody>
      </p:sp>
    </p:spTree>
    <p:extLst>
      <p:ext uri="{BB962C8B-B14F-4D97-AF65-F5344CB8AC3E}">
        <p14:creationId xmlns:p14="http://schemas.microsoft.com/office/powerpoint/2010/main" val="3811699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3500" dirty="0" smtClean="0"/>
              <a:t>Διάρθρωση της Ομοσπονδιακής Τράπεζας</a:t>
            </a:r>
            <a:endParaRPr lang="en-IN" sz="1000" b="0" dirty="0"/>
          </a:p>
        </p:txBody>
      </p:sp>
      <p:sp>
        <p:nvSpPr>
          <p:cNvPr id="3" name="Content Placeholder 2"/>
          <p:cNvSpPr>
            <a:spLocks noGrp="1"/>
          </p:cNvSpPr>
          <p:nvPr>
            <p:ph idx="1"/>
          </p:nvPr>
        </p:nvSpPr>
        <p:spPr>
          <a:xfrm>
            <a:off x="403388" y="1805358"/>
            <a:ext cx="8740612" cy="4411662"/>
          </a:xfrm>
        </p:spPr>
        <p:txBody>
          <a:bodyPr/>
          <a:lstStyle/>
          <a:p>
            <a:pPr marL="0" indent="0" eaLnBrk="1" hangingPunct="1">
              <a:spcAft>
                <a:spcPts val="1200"/>
              </a:spcAft>
              <a:buNone/>
            </a:pPr>
            <a:r>
              <a:rPr lang="el-GR" sz="2400" dirty="0"/>
              <a:t>A</a:t>
            </a:r>
            <a:r>
              <a:rPr lang="el-GR" sz="2400" dirty="0" smtClean="0"/>
              <a:t>ποτελείται </a:t>
            </a:r>
            <a:r>
              <a:rPr lang="el-GR" sz="2400" dirty="0"/>
              <a:t>από 12 Ομοσπονδιακές </a:t>
            </a:r>
            <a:r>
              <a:rPr lang="el-GR" sz="2400" dirty="0" smtClean="0"/>
              <a:t>Τράπεζες</a:t>
            </a:r>
            <a:r>
              <a:rPr lang="en-US" altLang="en-US" sz="2400" b="1" dirty="0" smtClean="0"/>
              <a:t>.</a:t>
            </a:r>
            <a:endParaRPr lang="en-US" altLang="en-US" sz="2400" b="1" dirty="0"/>
          </a:p>
          <a:p>
            <a:pPr marL="0" indent="0" eaLnBrk="1" hangingPunct="1">
              <a:spcAft>
                <a:spcPts val="1200"/>
              </a:spcAft>
              <a:buNone/>
            </a:pPr>
            <a:r>
              <a:rPr lang="el-GR" altLang="en-US" sz="2400" dirty="0"/>
              <a:t>Οι τράπεζες του Ομοσπονδιακού Αποθεματικού Συστήματος λειτυργούν υπό την επίβλεψη του Διοικητικού Συμβουλίου της Ομοσπονδιακής Τράπεζας. </a:t>
            </a:r>
            <a:endParaRPr lang="en-US" altLang="en-US" sz="2400" dirty="0"/>
          </a:p>
          <a:p>
            <a:pPr marL="0" indent="0" eaLnBrk="1" hangingPunct="1">
              <a:spcAft>
                <a:spcPts val="1200"/>
              </a:spcAft>
              <a:buNone/>
            </a:pPr>
            <a:r>
              <a:rPr lang="el-GR" sz="2400" dirty="0"/>
              <a:t>Το Γραφείο Ελεγκτή Νομισματικής Κυκλοφορίας (OCC) ρυθμίζει και εποπτεύει τις εθνικές τράπεζες στις ΗΠΑ</a:t>
            </a:r>
            <a:r>
              <a:rPr lang="en-US" sz="2400" dirty="0"/>
              <a:t> </a:t>
            </a:r>
            <a:r>
              <a:rPr lang="el-GR" sz="2400" dirty="0" smtClean="0"/>
              <a:t>που είναι μέλη του συστήματος του </a:t>
            </a:r>
            <a:r>
              <a:rPr lang="el-GR" sz="2400" dirty="0"/>
              <a:t>Ομοσπονδιακού Αποθεματικού Συστήματος </a:t>
            </a:r>
            <a:r>
              <a:rPr lang="en-US" altLang="en-US" sz="2400" b="1" dirty="0" smtClean="0"/>
              <a:t>(F R S).</a:t>
            </a:r>
            <a:endParaRPr lang="en-US" altLang="en-US" sz="2400" b="1" dirty="0"/>
          </a:p>
          <a:p>
            <a:pPr marL="0" indent="0" eaLnBrk="1" hangingPunct="1">
              <a:buNone/>
            </a:pPr>
            <a:r>
              <a:rPr lang="el-GR" altLang="en-US" sz="2400" dirty="0"/>
              <a:t>Οι τράπεζες μέλη του </a:t>
            </a:r>
            <a:r>
              <a:rPr lang="en-US" altLang="en-US" sz="2400" dirty="0"/>
              <a:t>F R S</a:t>
            </a:r>
            <a:r>
              <a:rPr lang="el-GR" altLang="en-US" sz="2400" dirty="0"/>
              <a:t> είναι </a:t>
            </a:r>
            <a:r>
              <a:rPr lang="el-GR" altLang="en-US" sz="2400" dirty="0" smtClean="0"/>
              <a:t>‘ιδιοκτήτες’ </a:t>
            </a:r>
            <a:r>
              <a:rPr lang="el-GR" altLang="en-US" sz="2400" dirty="0"/>
              <a:t>των 12 Ομοσπονδιακών Τραπεζών.</a:t>
            </a:r>
            <a:endParaRPr lang="en-US" altLang="en-US" sz="2400"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6</a:t>
            </a:fld>
            <a:endParaRPr lang="en-US" altLang="en-US" dirty="0"/>
          </a:p>
        </p:txBody>
      </p:sp>
    </p:spTree>
    <p:extLst>
      <p:ext uri="{BB962C8B-B14F-4D97-AF65-F5344CB8AC3E}">
        <p14:creationId xmlns:p14="http://schemas.microsoft.com/office/powerpoint/2010/main" val="20480045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smtClean="0"/>
              <a:t>Διοικητικό Συμβούλιο της Ομοσπονδιακής Τράπεζας </a:t>
            </a:r>
            <a:endParaRPr lang="en-IN" sz="3500" dirty="0"/>
          </a:p>
        </p:txBody>
      </p:sp>
      <p:sp>
        <p:nvSpPr>
          <p:cNvPr id="3" name="Content Placeholder 2"/>
          <p:cNvSpPr>
            <a:spLocks noGrp="1"/>
          </p:cNvSpPr>
          <p:nvPr>
            <p:ph idx="1"/>
          </p:nvPr>
        </p:nvSpPr>
        <p:spPr>
          <a:xfrm>
            <a:off x="457200" y="1719263"/>
            <a:ext cx="8405446" cy="4411662"/>
          </a:xfrm>
        </p:spPr>
        <p:txBody>
          <a:bodyPr/>
          <a:lstStyle/>
          <a:p>
            <a:pPr eaLnBrk="1" hangingPunct="1">
              <a:spcAft>
                <a:spcPts val="1200"/>
              </a:spcAft>
            </a:pPr>
            <a:r>
              <a:rPr lang="el-GR" sz="2800" dirty="0"/>
              <a:t>Α</a:t>
            </a:r>
            <a:r>
              <a:rPr lang="el-GR" sz="2800" dirty="0" smtClean="0"/>
              <a:t>παρτίζεται </a:t>
            </a:r>
            <a:r>
              <a:rPr lang="el-GR" sz="2800" dirty="0"/>
              <a:t>από επτά μέλη και εδρεύει στην Ουάσινγκτον</a:t>
            </a:r>
            <a:r>
              <a:rPr lang="en-US" sz="2800" dirty="0"/>
              <a:t> </a:t>
            </a:r>
            <a:endParaRPr lang="el-GR" sz="2800" dirty="0" smtClean="0"/>
          </a:p>
          <a:p>
            <a:r>
              <a:rPr lang="el-GR" sz="2800" dirty="0"/>
              <a:t>Καθένα μέλος διορίζεται από τον πρόεδρο των Ηνωμένων Πολιτειών και στη συνέχεια πρέπει να επιβεβαιωθεί από τη Γερουσία. Τα μέλη του διοικητικού συμβουλίου υπηρετούν μια θητεία 14 ετών, η οποία δεν είναι ανανεώσιμη.</a:t>
            </a:r>
            <a:r>
              <a:rPr lang="en-US" sz="2800" dirty="0"/>
              <a:t> </a:t>
            </a:r>
            <a:endParaRPr lang="el-GR" sz="2800" dirty="0"/>
          </a:p>
          <a:p>
            <a:r>
              <a:rPr lang="el-GR" sz="2800" dirty="0"/>
              <a:t>Οι κυριότερες αρμοδιότητες του </a:t>
            </a:r>
            <a:r>
              <a:rPr lang="el-GR" sz="2800" dirty="0" smtClean="0"/>
              <a:t>είναι </a:t>
            </a:r>
            <a:r>
              <a:rPr lang="el-GR" sz="2800" dirty="0"/>
              <a:t>η διαμόρφωση και η εφαρμογή της νομισματικής πολιτικής και η εποπτεία και ρύθμιση των τραπεζών. </a:t>
            </a:r>
            <a:endParaRPr lang="en-US" altLang="en-US" sz="2600" b="1"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7</a:t>
            </a:fld>
            <a:endParaRPr lang="en-US" altLang="en-US" dirty="0"/>
          </a:p>
        </p:txBody>
      </p:sp>
    </p:spTree>
    <p:extLst>
      <p:ext uri="{BB962C8B-B14F-4D97-AF65-F5344CB8AC3E}">
        <p14:creationId xmlns:p14="http://schemas.microsoft.com/office/powerpoint/2010/main" val="2170597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234" y="474132"/>
            <a:ext cx="6379436" cy="943505"/>
          </a:xfrm>
        </p:spPr>
        <p:txBody>
          <a:bodyPr anchor="ctr"/>
          <a:lstStyle/>
          <a:p>
            <a:r>
              <a:rPr lang="el-GR" sz="3600" dirty="0"/>
              <a:t>Ομοσπονδιακή Επιτροπή Ανοικτής Αγοράς </a:t>
            </a:r>
            <a:r>
              <a:rPr lang="en-US" altLang="en-US" sz="3500" dirty="0" smtClean="0"/>
              <a:t>(F</a:t>
            </a:r>
            <a:r>
              <a:rPr lang="en-US" altLang="en-US" sz="100" dirty="0" smtClean="0"/>
              <a:t> </a:t>
            </a:r>
            <a:r>
              <a:rPr lang="en-US" altLang="en-US" sz="3500" dirty="0" smtClean="0"/>
              <a:t>O</a:t>
            </a:r>
            <a:r>
              <a:rPr lang="en-US" altLang="en-US" sz="100" dirty="0" smtClean="0"/>
              <a:t> </a:t>
            </a:r>
            <a:r>
              <a:rPr lang="en-US" altLang="en-US" sz="3500" dirty="0" smtClean="0"/>
              <a:t>M</a:t>
            </a:r>
            <a:r>
              <a:rPr lang="en-US" altLang="en-US" sz="100" dirty="0" smtClean="0"/>
              <a:t> </a:t>
            </a:r>
            <a:r>
              <a:rPr lang="en-US" altLang="en-US" sz="3500" dirty="0" smtClean="0"/>
              <a:t>C) </a:t>
            </a:r>
            <a:endParaRPr lang="en-IN" sz="1000" dirty="0"/>
          </a:p>
        </p:txBody>
      </p:sp>
      <p:sp>
        <p:nvSpPr>
          <p:cNvPr id="3" name="Content Placeholder 2"/>
          <p:cNvSpPr>
            <a:spLocks noGrp="1"/>
          </p:cNvSpPr>
          <p:nvPr>
            <p:ph idx="1"/>
          </p:nvPr>
        </p:nvSpPr>
        <p:spPr>
          <a:xfrm>
            <a:off x="457200" y="1719263"/>
            <a:ext cx="8229600" cy="2160528"/>
          </a:xfrm>
        </p:spPr>
        <p:txBody>
          <a:bodyPr/>
          <a:lstStyle/>
          <a:p>
            <a:pPr marL="0" indent="0" eaLnBrk="1" hangingPunct="1">
              <a:buNone/>
            </a:pPr>
            <a:r>
              <a:rPr lang="en-US" altLang="en-US" sz="2800" b="1" dirty="0" smtClean="0"/>
              <a:t>H F</a:t>
            </a:r>
            <a:r>
              <a:rPr lang="en-US" altLang="en-US" sz="100" b="1" dirty="0" smtClean="0"/>
              <a:t> </a:t>
            </a:r>
            <a:r>
              <a:rPr lang="en-US" altLang="en-US" sz="2800" b="1" dirty="0" smtClean="0"/>
              <a:t>O</a:t>
            </a:r>
            <a:r>
              <a:rPr lang="en-US" altLang="en-US" sz="100" b="1" dirty="0" smtClean="0"/>
              <a:t> </a:t>
            </a:r>
            <a:r>
              <a:rPr lang="en-US" altLang="en-US" sz="2800" b="1" dirty="0" smtClean="0"/>
              <a:t>M</a:t>
            </a:r>
            <a:r>
              <a:rPr lang="en-US" altLang="en-US" sz="100" b="1" dirty="0" smtClean="0"/>
              <a:t> </a:t>
            </a:r>
            <a:r>
              <a:rPr lang="en-US" altLang="en-US" sz="2800" b="1" dirty="0" smtClean="0"/>
              <a:t>C </a:t>
            </a:r>
            <a:r>
              <a:rPr lang="el-GR" altLang="en-US" sz="2800" b="1" dirty="0" smtClean="0"/>
              <a:t>απαρτίζεται από 12 μέλη</a:t>
            </a:r>
            <a:r>
              <a:rPr lang="en-US" altLang="en-US" sz="2800" b="1" dirty="0" smtClean="0"/>
              <a:t>.</a:t>
            </a:r>
            <a:endParaRPr lang="en-US" altLang="en-US" sz="2800" b="1" dirty="0"/>
          </a:p>
          <a:p>
            <a:pPr marL="292608" lvl="1" indent="-292608" eaLnBrk="1" hangingPunct="1">
              <a:lnSpc>
                <a:spcPct val="90000"/>
              </a:lnSpc>
              <a:spcBef>
                <a:spcPts val="1000"/>
              </a:spcBef>
              <a:buClrTx/>
              <a:buSzPct val="100000"/>
            </a:pPr>
            <a:r>
              <a:rPr lang="el-GR" sz="2400" dirty="0"/>
              <a:t>επτά μέλη του Διοικητικού Συμβουλίου της Ομοσπονδιακής </a:t>
            </a:r>
            <a:r>
              <a:rPr lang="el-GR" sz="2400" dirty="0" smtClean="0"/>
              <a:t>Τράπεζας</a:t>
            </a:r>
            <a:r>
              <a:rPr lang="en-US" altLang="en-US" sz="2400" dirty="0" smtClean="0"/>
              <a:t>.</a:t>
            </a:r>
            <a:endParaRPr lang="en-US" altLang="en-US" sz="2400" dirty="0"/>
          </a:p>
          <a:p>
            <a:pPr marL="292608" lvl="1" indent="-292608" eaLnBrk="1" hangingPunct="1">
              <a:lnSpc>
                <a:spcPct val="90000"/>
              </a:lnSpc>
              <a:spcBef>
                <a:spcPts val="1000"/>
              </a:spcBef>
              <a:buClrTx/>
              <a:buSzPct val="100000"/>
            </a:pPr>
            <a:r>
              <a:rPr lang="el-GR" sz="2400" dirty="0"/>
              <a:t>τον πρόεδρο της Ομοσπονδιακής </a:t>
            </a:r>
            <a:br>
              <a:rPr lang="el-GR" sz="2400" dirty="0"/>
            </a:br>
            <a:r>
              <a:rPr lang="el-GR" sz="2400" dirty="0"/>
              <a:t>Τράπεζας της Νέας Υόρκης και </a:t>
            </a:r>
            <a:endParaRPr lang="el-GR" sz="2400" dirty="0" smtClean="0"/>
          </a:p>
          <a:p>
            <a:pPr marL="292608" lvl="1" indent="-292608" eaLnBrk="1" hangingPunct="1">
              <a:lnSpc>
                <a:spcPct val="90000"/>
              </a:lnSpc>
              <a:spcBef>
                <a:spcPts val="1000"/>
              </a:spcBef>
              <a:buClrTx/>
              <a:buSzPct val="100000"/>
            </a:pPr>
            <a:r>
              <a:rPr lang="el-GR" sz="2400" dirty="0" smtClean="0"/>
              <a:t>τους </a:t>
            </a:r>
            <a:r>
              <a:rPr lang="el-GR" sz="2400" dirty="0"/>
              <a:t>προέδρους τεσσάρων άλλων Ομοσπονδιακών </a:t>
            </a:r>
            <a:r>
              <a:rPr lang="el-GR" sz="2400" dirty="0" smtClean="0"/>
              <a:t>Τραπεζών εκ περιτροπής</a:t>
            </a:r>
            <a:endParaRPr lang="en-US" altLang="en-US" sz="2400" dirty="0"/>
          </a:p>
        </p:txBody>
      </p:sp>
      <p:sp>
        <p:nvSpPr>
          <p:cNvPr id="4" name="Content Placeholder 3"/>
          <p:cNvSpPr>
            <a:spLocks noGrp="1"/>
          </p:cNvSpPr>
          <p:nvPr>
            <p:ph idx="13"/>
          </p:nvPr>
        </p:nvSpPr>
        <p:spPr>
          <a:xfrm>
            <a:off x="465660" y="4607520"/>
            <a:ext cx="8467127" cy="698081"/>
          </a:xfrm>
        </p:spPr>
        <p:txBody>
          <a:bodyPr/>
          <a:lstStyle/>
          <a:p>
            <a:pPr marL="0" indent="0">
              <a:buNone/>
            </a:pPr>
            <a:r>
              <a:rPr lang="el-GR" sz="2800" dirty="0"/>
              <a:t>Κ</a:t>
            </a:r>
            <a:r>
              <a:rPr lang="el-GR" sz="2800" dirty="0" smtClean="0"/>
              <a:t>ύριο </a:t>
            </a:r>
            <a:r>
              <a:rPr lang="el-GR" sz="2800" dirty="0"/>
              <a:t>όργανο λήψης αποφάσεων νομισματικής πολιτικής του Ομοσπονδιακού Αποθεματικού Συστήματος</a:t>
            </a:r>
            <a:r>
              <a:rPr lang="en-US" sz="2800" dirty="0"/>
              <a:t> </a:t>
            </a:r>
            <a:endParaRPr lang="en-US" altLang="en-US" sz="2800" b="1" dirty="0"/>
          </a:p>
        </p:txBody>
      </p:sp>
      <p:sp>
        <p:nvSpPr>
          <p:cNvPr id="5" name="Slide Number Placeholder 4"/>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8</a:t>
            </a:fld>
            <a:endParaRPr lang="en-US" altLang="en-US" dirty="0"/>
          </a:p>
        </p:txBody>
      </p:sp>
    </p:spTree>
    <p:extLst>
      <p:ext uri="{BB962C8B-B14F-4D97-AF65-F5344CB8AC3E}">
        <p14:creationId xmlns:p14="http://schemas.microsoft.com/office/powerpoint/2010/main" val="4525112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132"/>
            <a:ext cx="6516168" cy="943505"/>
          </a:xfrm>
        </p:spPr>
        <p:txBody>
          <a:bodyPr anchor="ctr"/>
          <a:lstStyle/>
          <a:p>
            <a:r>
              <a:rPr lang="el-GR" sz="3600" dirty="0"/>
              <a:t>Ομοσπονδιακή Επιτροπή Ανοικτής Αγοράς </a:t>
            </a:r>
            <a:r>
              <a:rPr lang="en-US" altLang="en-US" sz="3500" dirty="0" smtClean="0"/>
              <a:t>(F</a:t>
            </a:r>
            <a:r>
              <a:rPr lang="en-US" altLang="en-US" sz="100" dirty="0" smtClean="0"/>
              <a:t> </a:t>
            </a:r>
            <a:r>
              <a:rPr lang="en-US" altLang="en-US" sz="3500" dirty="0" smtClean="0"/>
              <a:t>O</a:t>
            </a:r>
            <a:r>
              <a:rPr lang="en-US" altLang="en-US" sz="100" dirty="0" smtClean="0"/>
              <a:t> </a:t>
            </a:r>
            <a:r>
              <a:rPr lang="en-US" altLang="en-US" sz="3500" dirty="0" smtClean="0"/>
              <a:t>M</a:t>
            </a:r>
            <a:r>
              <a:rPr lang="en-US" altLang="en-US" sz="100" dirty="0" smtClean="0"/>
              <a:t> </a:t>
            </a:r>
            <a:r>
              <a:rPr lang="en-US" altLang="en-US" sz="3500" dirty="0" smtClean="0"/>
              <a:t>C</a:t>
            </a:r>
            <a:r>
              <a:rPr lang="en-US" altLang="en-US" sz="3500" dirty="0"/>
              <a:t>) </a:t>
            </a:r>
            <a:r>
              <a:rPr lang="en-US" altLang="en-US" sz="1000" dirty="0" smtClean="0"/>
              <a:t>2</a:t>
            </a:r>
            <a:endParaRPr lang="en-IN" sz="1000" dirty="0"/>
          </a:p>
        </p:txBody>
      </p:sp>
      <p:sp>
        <p:nvSpPr>
          <p:cNvPr id="3" name="Content Placeholder 2"/>
          <p:cNvSpPr>
            <a:spLocks noGrp="1"/>
          </p:cNvSpPr>
          <p:nvPr>
            <p:ph idx="1"/>
          </p:nvPr>
        </p:nvSpPr>
        <p:spPr>
          <a:xfrm>
            <a:off x="457200" y="1728022"/>
            <a:ext cx="8229600" cy="4411662"/>
          </a:xfrm>
        </p:spPr>
        <p:txBody>
          <a:bodyPr/>
          <a:lstStyle/>
          <a:p>
            <a:pPr marL="0" indent="0" eaLnBrk="1" hangingPunct="1">
              <a:buNone/>
            </a:pPr>
            <a:r>
              <a:rPr lang="el-GR" altLang="en-US" sz="2800" b="1" dirty="0" smtClean="0"/>
              <a:t>Πολιτικές που αποβλέπουν στην πλήρη απασχόληση, στην οικονομική ανάπτυξη, στην σταθερότητα των τιμών και σε ένα βιώσιμο διεθνές εμπόριο.</a:t>
            </a:r>
          </a:p>
          <a:p>
            <a:pPr eaLnBrk="1" hangingPunct="1"/>
            <a:r>
              <a:rPr lang="el-GR" altLang="en-US" sz="2800" b="1" dirty="0" smtClean="0"/>
              <a:t>Υπ</a:t>
            </a:r>
            <a:r>
              <a:rPr lang="el-GR" altLang="en-US" sz="2800" b="1" dirty="0"/>
              <a:t>ά</a:t>
            </a:r>
            <a:r>
              <a:rPr lang="el-GR" altLang="en-US" sz="2800" b="1" dirty="0" smtClean="0"/>
              <a:t>ρχουν σχέσεις ανταλλαγής μεταξύ των παραπάνω στόχων</a:t>
            </a:r>
            <a:r>
              <a:rPr lang="en-US" altLang="en-US" sz="2800" b="1" dirty="0" smtClean="0"/>
              <a:t>;</a:t>
            </a:r>
          </a:p>
          <a:p>
            <a:pPr marL="292608" lvl="1" indent="-292608" eaLnBrk="1" hangingPunct="1">
              <a:lnSpc>
                <a:spcPct val="90000"/>
              </a:lnSpc>
              <a:spcBef>
                <a:spcPts val="1000"/>
              </a:spcBef>
              <a:buSzPct val="100000"/>
            </a:pPr>
            <a:r>
              <a:rPr lang="el-GR" altLang="en-US" sz="2800" b="1" dirty="0" smtClean="0"/>
              <a:t>Γιατί είναι απαραίτητη η διεθνής νομισματική συνεργασία</a:t>
            </a:r>
            <a:r>
              <a:rPr lang="en-US" altLang="en-US" sz="2800" b="1" dirty="0" smtClean="0"/>
              <a:t>;</a:t>
            </a:r>
            <a:endParaRPr lang="en-US" altLang="en-US" sz="2800" b="1" dirty="0"/>
          </a:p>
        </p:txBody>
      </p:sp>
      <p:sp>
        <p:nvSpPr>
          <p:cNvPr id="4" name="Slide Number Placeholder 3"/>
          <p:cNvSpPr>
            <a:spLocks noGrp="1"/>
          </p:cNvSpPr>
          <p:nvPr>
            <p:ph type="sldNum" sz="quarter" idx="12"/>
          </p:nvPr>
        </p:nvSpPr>
        <p:spPr/>
        <p:txBody>
          <a:bodyPr/>
          <a:lstStyle/>
          <a:p>
            <a:pPr>
              <a:defRPr/>
            </a:pPr>
            <a:r>
              <a:rPr lang="en-US" altLang="en-US" dirty="0" smtClean="0"/>
              <a:t>4-</a:t>
            </a:r>
            <a:fld id="{4773FF61-F4E9-4123-B6AF-201BC82A0194}" type="slidenum">
              <a:rPr lang="en-US" altLang="en-US" smtClean="0"/>
              <a:pPr>
                <a:defRPr/>
              </a:pPr>
              <a:t>9</a:t>
            </a:fld>
            <a:endParaRPr lang="en-US" altLang="en-US" dirty="0"/>
          </a:p>
        </p:txBody>
      </p:sp>
    </p:spTree>
    <p:extLst>
      <p:ext uri="{BB962C8B-B14F-4D97-AF65-F5344CB8AC3E}">
        <p14:creationId xmlns:p14="http://schemas.microsoft.com/office/powerpoint/2010/main" val="321905765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4e952e3536a92d9a55fa08359513fca5ca6a8"/>
</p:tagLst>
</file>

<file path=ppt/theme/theme1.xml><?xml version="1.0" encoding="utf-8"?>
<a:theme xmlns:a="http://schemas.openxmlformats.org/drawingml/2006/main" name="Network">
  <a:themeElements>
    <a:clrScheme name="Custom 7">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0000FF"/>
      </a:hlink>
      <a:folHlink>
        <a:srgbClr val="0000FF"/>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5812</TotalTime>
  <Words>2947</Words>
  <Application>Microsoft Office PowerPoint</Application>
  <PresentationFormat>On-screen Show (4:3)</PresentationFormat>
  <Paragraphs>240</Paragraphs>
  <Slides>37</Slides>
  <Notes>16</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37</vt:i4>
      </vt:variant>
    </vt:vector>
  </HeadingPairs>
  <TitlesOfParts>
    <vt:vector size="44" baseType="lpstr">
      <vt:lpstr>Arial</vt:lpstr>
      <vt:lpstr>Calibri</vt:lpstr>
      <vt:lpstr>Times New Roman</vt:lpstr>
      <vt:lpstr>Wingdings</vt:lpstr>
      <vt:lpstr>Network</vt:lpstr>
      <vt:lpstr>1_Network</vt:lpstr>
      <vt:lpstr>Equation</vt:lpstr>
      <vt:lpstr>Κεφάλαιο 4</vt:lpstr>
      <vt:lpstr>Η Ομοσπονδιακή Τράπεζα (Federal Reserve, Fed)</vt:lpstr>
      <vt:lpstr>Λειτουργίες της Ομοσπονδιακής Τράπεζας 1</vt:lpstr>
      <vt:lpstr>Λειτουργίες της Ομοσπονδιακής Τράπεζας 2</vt:lpstr>
      <vt:lpstr>Λειτουργίες της Ομοσπονδιακής Τράπεζας Συμπέρασμα 1</vt:lpstr>
      <vt:lpstr>Διάρθρωση της Ομοσπονδιακής Τράπεζας</vt:lpstr>
      <vt:lpstr>Διοικητικό Συμβούλιο της Ομοσπονδιακής Τράπεζας </vt:lpstr>
      <vt:lpstr>Ομοσπονδιακή Επιτροπή Ανοικτής Αγοράς (F O M C) </vt:lpstr>
      <vt:lpstr>Ομοσπονδιακή Επιτροπή Ανοικτής Αγοράς (F O M C) 2</vt:lpstr>
      <vt:lpstr>Ομοσπονδιακή Επιτροπή Ανοικτής Αγοράς (F O M C). Συμπέρασμα</vt:lpstr>
      <vt:lpstr>Η Ομοσπονδιακή Τράπεζα κατά την διάρκεια της κρίσης 1</vt:lpstr>
      <vt:lpstr>Η Ομοσπονδιακή Τράπεζα κατά την διάρκεια της κρίσης  2</vt:lpstr>
      <vt:lpstr>Η Ομοσπονδιακή Τράπεζα κατά την διάρκεια της κρίσης. Συμπέρασμα</vt:lpstr>
      <vt:lpstr>Το μέγεθος του Ισολογισμού της Fed και τα επιτόκια των κρατικών ομολόγων</vt:lpstr>
      <vt:lpstr>Ομοσπονδιακές Τράπεζες1</vt:lpstr>
      <vt:lpstr>Ομοσπονδιακές Τράπεζες2</vt:lpstr>
      <vt:lpstr>Συζήτηση για την Ομοσπονδιακή Τράπεζα</vt:lpstr>
      <vt:lpstr>Διάγραμμα 4-5: Η διαδικασία εφαρμογής νομισματικής πολιτικής</vt:lpstr>
      <vt:lpstr>Ισολογισμός της Ομοσπονδιακής Τράπεζας</vt:lpstr>
      <vt:lpstr>Μέσα νομισματικής πολιτικής1</vt:lpstr>
      <vt:lpstr>Μέσα νομισματικής πολιτικής12</vt:lpstr>
      <vt:lpstr>Λειτουργίες Ανοικτής Αγοράς21</vt:lpstr>
      <vt:lpstr>Λειτουργίες Ανοικτής Αγοράς2</vt:lpstr>
      <vt:lpstr>Προεξοφλητικό επιτόκιο</vt:lpstr>
      <vt:lpstr>Eπιτόκιο της Fed (FFR) και επιτόκιο διατραπεζικής αγοράς (Interbank rate)</vt:lpstr>
      <vt:lpstr>Απαιτούμενα Αποθεματικά (Συντελεστής Αποθεματικών)</vt:lpstr>
      <vt:lpstr>Απαιτούμενα Αποθεματικά : Παράδειγμα 1</vt:lpstr>
      <vt:lpstr>Απαιτούμενα Αποθεματικά : Παράδειγμα 2</vt:lpstr>
      <vt:lpstr>Νομισματική Πολιτική</vt:lpstr>
      <vt:lpstr>Προσφορά χρήματος έναντι επιτοκιακού στόχου</vt:lpstr>
      <vt:lpstr>Προσφορά χρήματος και νομισματική βάση</vt:lpstr>
      <vt:lpstr>Προσφορά χρήματος και νομισματική βάση</vt:lpstr>
      <vt:lpstr>Προβλήματα εφαρμογής νομισματικής πολιτικής  </vt:lpstr>
      <vt:lpstr>Προβλήματα εφαρμογής νομισματικής πολιτικής 2</vt:lpstr>
      <vt:lpstr>Προβλήματα εφαρμογής νομισματικής πολιτικής. Συμπέρασμα</vt:lpstr>
      <vt:lpstr>Διεθνής Νομισματική Πολιτική</vt:lpstr>
      <vt:lpstr>Διεθνή Προγράμματα Διάσωσης</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Institutions, 7e</dc:title>
  <dc:creator>Saunders</dc:creator>
  <cp:lastModifiedBy>Malliaropulos Dimitrios</cp:lastModifiedBy>
  <cp:revision>681</cp:revision>
  <dcterms:created xsi:type="dcterms:W3CDTF">2000-07-01T19:33:32Z</dcterms:created>
  <dcterms:modified xsi:type="dcterms:W3CDTF">2024-04-15T16:21:40Z</dcterms:modified>
</cp:coreProperties>
</file>