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31"/>
  </p:notesMasterIdLst>
  <p:sldIdLst>
    <p:sldId id="794" r:id="rId2"/>
    <p:sldId id="581" r:id="rId3"/>
    <p:sldId id="582" r:id="rId4"/>
    <p:sldId id="713" r:id="rId5"/>
    <p:sldId id="714" r:id="rId6"/>
    <p:sldId id="715" r:id="rId7"/>
    <p:sldId id="722" r:id="rId8"/>
    <p:sldId id="716" r:id="rId9"/>
    <p:sldId id="717" r:id="rId10"/>
    <p:sldId id="718" r:id="rId11"/>
    <p:sldId id="719" r:id="rId12"/>
    <p:sldId id="665" r:id="rId13"/>
    <p:sldId id="707" r:id="rId14"/>
    <p:sldId id="666" r:id="rId15"/>
    <p:sldId id="708" r:id="rId16"/>
    <p:sldId id="709" r:id="rId17"/>
    <p:sldId id="712" r:id="rId18"/>
    <p:sldId id="710" r:id="rId19"/>
    <p:sldId id="711" r:id="rId20"/>
    <p:sldId id="706" r:id="rId21"/>
    <p:sldId id="667" r:id="rId22"/>
    <p:sldId id="668" r:id="rId23"/>
    <p:sldId id="669" r:id="rId24"/>
    <p:sldId id="720" r:id="rId25"/>
    <p:sldId id="721" r:id="rId26"/>
    <p:sldId id="724" r:id="rId27"/>
    <p:sldId id="732" r:id="rId28"/>
    <p:sldId id="733" r:id="rId29"/>
    <p:sldId id="734" r:id="rId30"/>
    <p:sldId id="723" r:id="rId31"/>
    <p:sldId id="735" r:id="rId32"/>
    <p:sldId id="727" r:id="rId33"/>
    <p:sldId id="725" r:id="rId34"/>
    <p:sldId id="726" r:id="rId35"/>
    <p:sldId id="728" r:id="rId36"/>
    <p:sldId id="729" r:id="rId37"/>
    <p:sldId id="730" r:id="rId38"/>
    <p:sldId id="678" r:id="rId39"/>
    <p:sldId id="736" r:id="rId40"/>
    <p:sldId id="731" r:id="rId41"/>
    <p:sldId id="737" r:id="rId42"/>
    <p:sldId id="628" r:id="rId43"/>
    <p:sldId id="747" r:id="rId44"/>
    <p:sldId id="748" r:id="rId45"/>
    <p:sldId id="749" r:id="rId46"/>
    <p:sldId id="750" r:id="rId47"/>
    <p:sldId id="674" r:id="rId48"/>
    <p:sldId id="629" r:id="rId49"/>
    <p:sldId id="752" r:id="rId50"/>
    <p:sldId id="675" r:id="rId51"/>
    <p:sldId id="620" r:id="rId52"/>
    <p:sldId id="751" r:id="rId53"/>
    <p:sldId id="754" r:id="rId54"/>
    <p:sldId id="753" r:id="rId55"/>
    <p:sldId id="755" r:id="rId56"/>
    <p:sldId id="757" r:id="rId57"/>
    <p:sldId id="758" r:id="rId58"/>
    <p:sldId id="756" r:id="rId59"/>
    <p:sldId id="759" r:id="rId60"/>
    <p:sldId id="679" r:id="rId61"/>
    <p:sldId id="634" r:id="rId62"/>
    <p:sldId id="760" r:id="rId63"/>
    <p:sldId id="761" r:id="rId64"/>
    <p:sldId id="762" r:id="rId65"/>
    <p:sldId id="589" r:id="rId66"/>
    <p:sldId id="763" r:id="rId67"/>
    <p:sldId id="764" r:id="rId68"/>
    <p:sldId id="765" r:id="rId69"/>
    <p:sldId id="766" r:id="rId70"/>
    <p:sldId id="685" r:id="rId71"/>
    <p:sldId id="671" r:id="rId72"/>
    <p:sldId id="690" r:id="rId73"/>
    <p:sldId id="689" r:id="rId74"/>
    <p:sldId id="623" r:id="rId75"/>
    <p:sldId id="767" r:id="rId76"/>
    <p:sldId id="768" r:id="rId77"/>
    <p:sldId id="769" r:id="rId78"/>
    <p:sldId id="624" r:id="rId79"/>
    <p:sldId id="686" r:id="rId80"/>
    <p:sldId id="618" r:id="rId81"/>
    <p:sldId id="770" r:id="rId82"/>
    <p:sldId id="691" r:id="rId83"/>
    <p:sldId id="692" r:id="rId84"/>
    <p:sldId id="672" r:id="rId85"/>
    <p:sldId id="771" r:id="rId86"/>
    <p:sldId id="626" r:id="rId87"/>
    <p:sldId id="772" r:id="rId88"/>
    <p:sldId id="773" r:id="rId89"/>
    <p:sldId id="774" r:id="rId90"/>
    <p:sldId id="775" r:id="rId91"/>
    <p:sldId id="776" r:id="rId92"/>
    <p:sldId id="777" r:id="rId93"/>
    <p:sldId id="778" r:id="rId94"/>
    <p:sldId id="693" r:id="rId95"/>
    <p:sldId id="617" r:id="rId96"/>
    <p:sldId id="779" r:id="rId97"/>
    <p:sldId id="619" r:id="rId98"/>
    <p:sldId id="780" r:id="rId99"/>
    <p:sldId id="781" r:id="rId100"/>
    <p:sldId id="782" r:id="rId101"/>
    <p:sldId id="783" r:id="rId102"/>
    <p:sldId id="738" r:id="rId103"/>
    <p:sldId id="784" r:id="rId104"/>
    <p:sldId id="785" r:id="rId105"/>
    <p:sldId id="786" r:id="rId106"/>
    <p:sldId id="694" r:id="rId107"/>
    <p:sldId id="695" r:id="rId108"/>
    <p:sldId id="673" r:id="rId109"/>
    <p:sldId id="739" r:id="rId110"/>
    <p:sldId id="740" r:id="rId111"/>
    <p:sldId id="741" r:id="rId112"/>
    <p:sldId id="742" r:id="rId113"/>
    <p:sldId id="743" r:id="rId114"/>
    <p:sldId id="744" r:id="rId115"/>
    <p:sldId id="745" r:id="rId116"/>
    <p:sldId id="635" r:id="rId117"/>
    <p:sldId id="787" r:id="rId118"/>
    <p:sldId id="684" r:id="rId119"/>
    <p:sldId id="637" r:id="rId120"/>
    <p:sldId id="670" r:id="rId121"/>
    <p:sldId id="643" r:id="rId122"/>
    <p:sldId id="680" r:id="rId123"/>
    <p:sldId id="788" r:id="rId124"/>
    <p:sldId id="789" r:id="rId125"/>
    <p:sldId id="790" r:id="rId126"/>
    <p:sldId id="791" r:id="rId127"/>
    <p:sldId id="792" r:id="rId128"/>
    <p:sldId id="793" r:id="rId129"/>
    <p:sldId id="432" r:id="rId1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15" autoAdjust="0"/>
    <p:restoredTop sz="94660"/>
  </p:normalViewPr>
  <p:slideViewPr>
    <p:cSldViewPr snapToGrid="0">
      <p:cViewPr varScale="1">
        <p:scale>
          <a:sx n="82" d="100"/>
          <a:sy n="82"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dirty="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E50A97-7063-4A5D-B211-1FDBDEC3CDF3}" type="datetimeFigureOut">
              <a:rPr lang="el-GR" smtClean="0"/>
              <a:t>5/9/2023</a:t>
            </a:fld>
            <a:endParaRPr lang="el-GR" dirty="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dirty="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17B0C9-1440-4FED-A2D7-F6160E41C7CC}" type="slidenum">
              <a:rPr lang="el-GR" smtClean="0"/>
              <a:t>‹#›</a:t>
            </a:fld>
            <a:endParaRPr lang="el-GR" dirty="0"/>
          </a:p>
        </p:txBody>
      </p:sp>
    </p:spTree>
    <p:extLst>
      <p:ext uri="{BB962C8B-B14F-4D97-AF65-F5344CB8AC3E}">
        <p14:creationId xmlns:p14="http://schemas.microsoft.com/office/powerpoint/2010/main" val="3048970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image" Target="../media/image6.png"/><Relationship Id="rId4" Type="http://schemas.openxmlformats.org/officeDocument/2006/relationships/image" Target="../media/image5.png"/></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a:extLst>
              <a:ext uri="{FF2B5EF4-FFF2-40B4-BE49-F238E27FC236}">
                <a16:creationId xmlns:a16="http://schemas.microsoft.com/office/drawing/2014/main" id="{6E7AB6B5-4CCB-D89B-8198-3646D61769D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2" name="Notes Placeholder 3">
            <a:extLst>
              <a:ext uri="{FF2B5EF4-FFF2-40B4-BE49-F238E27FC236}">
                <a16:creationId xmlns:a16="http://schemas.microsoft.com/office/drawing/2014/main" id="{38D6F300-B36F-4FF0-ACFF-33F352DE9632}"/>
              </a:ext>
            </a:extLst>
          </p:cNvPr>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71683" name="Picture 2">
            <a:extLst>
              <a:ext uri="{FF2B5EF4-FFF2-40B4-BE49-F238E27FC236}">
                <a16:creationId xmlns:a16="http://schemas.microsoft.com/office/drawing/2014/main" id="{8C12CD47-19A8-E76E-E94A-0E4AF26D89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 y="4329113"/>
            <a:ext cx="5548313"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3">
            <a:extLst>
              <a:ext uri="{FF2B5EF4-FFF2-40B4-BE49-F238E27FC236}">
                <a16:creationId xmlns:a16="http://schemas.microsoft.com/office/drawing/2014/main" id="{421ED449-B014-E8FB-4061-40430EF434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363" y="5867400"/>
            <a:ext cx="5557837"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4">
            <a:extLst>
              <a:ext uri="{FF2B5EF4-FFF2-40B4-BE49-F238E27FC236}">
                <a16:creationId xmlns:a16="http://schemas.microsoft.com/office/drawing/2014/main" id="{D1DA41C1-590C-97B1-6E83-2F237241C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988" y="7162800"/>
            <a:ext cx="546735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98E51429-8E66-8C63-F828-E99FD7BCB48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Notes Placeholder 3">
            <a:extLst>
              <a:ext uri="{FF2B5EF4-FFF2-40B4-BE49-F238E27FC236}">
                <a16:creationId xmlns:a16="http://schemas.microsoft.com/office/drawing/2014/main" id="{9532236E-BC58-E870-3748-8D7D90497E6B}"/>
              </a:ext>
            </a:extLst>
          </p:cNvPr>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81923" name="Picture 2">
            <a:extLst>
              <a:ext uri="{FF2B5EF4-FFF2-40B4-BE49-F238E27FC236}">
                <a16:creationId xmlns:a16="http://schemas.microsoft.com/office/drawing/2014/main" id="{BA630DE9-101B-6D60-7BB0-D4CE097D3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5" y="4419600"/>
            <a:ext cx="58483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A6B174F6-7BC9-8018-D3DA-66B43D93B4A3}"/>
              </a:ext>
            </a:extLst>
          </p:cNvPr>
          <p:cNvSpPr>
            <a:spLocks noGrp="1" noRot="1" noChangeAspect="1" noChangeArrowheads="1" noTextEdit="1"/>
          </p:cNvSpPr>
          <p:nvPr>
            <p:ph type="sldImg"/>
          </p:nvPr>
        </p:nvSpPr>
        <p:spPr bwMode="auto">
          <a:xfrm>
            <a:off x="395288" y="692150"/>
            <a:ext cx="6070600"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Rectangle 3">
            <a:extLst>
              <a:ext uri="{FF2B5EF4-FFF2-40B4-BE49-F238E27FC236}">
                <a16:creationId xmlns:a16="http://schemas.microsoft.com/office/drawing/2014/main" id="{A31E8ED2-8374-B25A-F419-65C4EA33BC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9/5/2023</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48A87A34-81AB-432B-8DAE-1953F412C126}" type="datetimeFigureOut">
              <a:rPr lang="en-US" dirty="0"/>
              <a:t>9/5/2023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447191" y="2824269"/>
            <a:ext cx="4645152" cy="2644457"/>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412362" y="2821491"/>
            <a:ext cx="4645152" cy="2637371"/>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8A87A34-81AB-432B-8DAE-1953F412C126}" type="datetimeFigureOut">
              <a:rPr lang="en-US" dirty="0"/>
              <a:t>9/5/2023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9/5/2023</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9/5/2023</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1.tiff"/></Relationships>
</file>

<file path=ppt/slides/_rels/slide10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4.tiff"/><Relationship Id="rId1" Type="http://schemas.openxmlformats.org/officeDocument/2006/relationships/slideLayout" Target="../slideLayouts/slideLayout7.xml"/><Relationship Id="rId6" Type="http://schemas.openxmlformats.org/officeDocument/2006/relationships/image" Target="../media/image78.tiff"/><Relationship Id="rId5" Type="http://schemas.openxmlformats.org/officeDocument/2006/relationships/image" Target="../media/image77.tiff"/><Relationship Id="rId4" Type="http://schemas.openxmlformats.org/officeDocument/2006/relationships/image" Target="../media/image76.tiff"/></Relationships>
</file>

<file path=ppt/slides/_rels/slide122.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1.emf"/><Relationship Id="rId1" Type="http://schemas.openxmlformats.org/officeDocument/2006/relationships/slideLayout" Target="../slideLayouts/slideLayout7.xml"/><Relationship Id="rId5" Type="http://schemas.openxmlformats.org/officeDocument/2006/relationships/image" Target="../media/image16.tiff"/><Relationship Id="rId4" Type="http://schemas.openxmlformats.org/officeDocument/2006/relationships/image" Target="../media/image15.tiff"/></Relationships>
</file>

<file path=ppt/slides/_rels/slide3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2.tiff"/></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6.tiff"/></Relationships>
</file>

<file path=ppt/slides/_rels/slide5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oleObject" Target="../embeddings/oleObject2.bin"/><Relationship Id="rId1" Type="http://schemas.openxmlformats.org/officeDocument/2006/relationships/slideLayout" Target="../slideLayouts/slideLayout7.xml"/><Relationship Id="rId4" Type="http://schemas.openxmlformats.org/officeDocument/2006/relationships/image" Target="../media/image31.wmf"/></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w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1.tiff"/><Relationship Id="rId4" Type="http://schemas.openxmlformats.org/officeDocument/2006/relationships/image" Target="../media/image40.tiff"/></Relationships>
</file>

<file path=ppt/slides/_rels/slide6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7.xml"/><Relationship Id="rId4" Type="http://schemas.openxmlformats.org/officeDocument/2006/relationships/image" Target="../media/image44.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tiff"/><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4C494F-B739-6302-FE5A-BC5140DFFABF}"/>
              </a:ext>
            </a:extLst>
          </p:cNvPr>
          <p:cNvSpPr>
            <a:spLocks noGrp="1"/>
          </p:cNvSpPr>
          <p:nvPr>
            <p:ph type="ctrTitle"/>
          </p:nvPr>
        </p:nvSpPr>
        <p:spPr>
          <a:xfrm>
            <a:off x="298581" y="802298"/>
            <a:ext cx="11579288" cy="2541431"/>
          </a:xfrm>
        </p:spPr>
        <p:txBody>
          <a:bodyPr>
            <a:normAutofit fontScale="90000"/>
          </a:bodyPr>
          <a:lstStyle/>
          <a:p>
            <a:r>
              <a:rPr lang="el-GR" dirty="0"/>
              <a:t>ΧΡΗΜΑΤΟΟΚΟΙΝΟΜΙΚΗ ΛΟΓΙΣΤΙΚΗ</a:t>
            </a:r>
            <a:br>
              <a:rPr lang="el-GR" dirty="0"/>
            </a:br>
            <a:r>
              <a:rPr lang="el-GR" dirty="0"/>
              <a:t>(ΜΑΘΗΜΑ ΚΟΡΜΟΥ)</a:t>
            </a:r>
          </a:p>
        </p:txBody>
      </p:sp>
      <p:sp>
        <p:nvSpPr>
          <p:cNvPr id="3" name="Υπότιτλος 2">
            <a:extLst>
              <a:ext uri="{FF2B5EF4-FFF2-40B4-BE49-F238E27FC236}">
                <a16:creationId xmlns:a16="http://schemas.microsoft.com/office/drawing/2014/main" id="{A6B90949-375C-7305-9F58-05F869B918B1}"/>
              </a:ext>
            </a:extLst>
          </p:cNvPr>
          <p:cNvSpPr>
            <a:spLocks noGrp="1"/>
          </p:cNvSpPr>
          <p:nvPr>
            <p:ph type="subTitle" idx="1"/>
          </p:nvPr>
        </p:nvSpPr>
        <p:spPr/>
        <p:txBody>
          <a:bodyPr/>
          <a:lstStyle/>
          <a:p>
            <a:pPr algn="just"/>
            <a:r>
              <a:rPr lang="el-GR" dirty="0" err="1"/>
              <a:t>ΔιδΑσκοντες</a:t>
            </a:r>
            <a:r>
              <a:rPr lang="el-GR" dirty="0"/>
              <a:t>: </a:t>
            </a:r>
            <a:r>
              <a:rPr lang="el-GR" dirty="0" err="1"/>
              <a:t>Επικ</a:t>
            </a:r>
            <a:r>
              <a:rPr lang="el-GR" dirty="0"/>
              <a:t>. </a:t>
            </a:r>
            <a:r>
              <a:rPr lang="el-GR" dirty="0" err="1"/>
              <a:t>ΚαθηγητΗς</a:t>
            </a:r>
            <a:r>
              <a:rPr lang="el-GR" dirty="0"/>
              <a:t> κος. </a:t>
            </a:r>
            <a:r>
              <a:rPr lang="el-GR" dirty="0" err="1"/>
              <a:t>ΤοΥντας</a:t>
            </a:r>
            <a:r>
              <a:rPr lang="el-GR" dirty="0"/>
              <a:t> </a:t>
            </a:r>
            <a:r>
              <a:rPr lang="el-GR" dirty="0" err="1"/>
              <a:t>ΚανΕλλος</a:t>
            </a:r>
            <a:endParaRPr lang="el-GR" dirty="0"/>
          </a:p>
          <a:p>
            <a:pPr algn="just"/>
            <a:r>
              <a:rPr lang="en-US" dirty="0"/>
              <a:t>Dr. </a:t>
            </a:r>
            <a:r>
              <a:rPr lang="el-GR" dirty="0" err="1"/>
              <a:t>ΔιαμαντοποΥλου</a:t>
            </a:r>
            <a:r>
              <a:rPr lang="el-GR" dirty="0"/>
              <a:t> </a:t>
            </a:r>
            <a:r>
              <a:rPr lang="el-GR" dirty="0" err="1"/>
              <a:t>ΛυδΙα</a:t>
            </a:r>
            <a:endParaRPr lang="el-GR" dirty="0"/>
          </a:p>
          <a:p>
            <a:endParaRPr lang="el-GR" dirty="0"/>
          </a:p>
        </p:txBody>
      </p:sp>
    </p:spTree>
    <p:extLst>
      <p:ext uri="{BB962C8B-B14F-4D97-AF65-F5344CB8AC3E}">
        <p14:creationId xmlns:p14="http://schemas.microsoft.com/office/powerpoint/2010/main" val="3807512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1A1DEA0-CECE-46A0-915E-8B0AC9334E4E}" type="slidenum">
              <a:rPr lang="en-US" smtClean="0"/>
              <a:pPr>
                <a:defRPr/>
              </a:pPr>
              <a:t>10</a:t>
            </a:fld>
            <a:endParaRPr lang="en-CA"/>
          </a:p>
        </p:txBody>
      </p:sp>
      <p:sp>
        <p:nvSpPr>
          <p:cNvPr id="6" name="Rectangle 2"/>
          <p:cNvSpPr>
            <a:spLocks noGrp="1" noChangeArrowheads="1"/>
          </p:cNvSpPr>
          <p:nvPr>
            <p:ph type="title" idx="4294967295"/>
          </p:nvPr>
        </p:nvSpPr>
        <p:spPr>
          <a:xfrm>
            <a:off x="4279900" y="188913"/>
            <a:ext cx="7912100" cy="1143000"/>
          </a:xfrm>
        </p:spPr>
        <p:txBody>
          <a:bodyPr/>
          <a:lstStyle/>
          <a:p>
            <a:r>
              <a:rPr lang="en-US" dirty="0"/>
              <a:t>Business Strategic Analysis</a:t>
            </a:r>
            <a:endParaRPr lang="el-GR" dirty="0"/>
          </a:p>
        </p:txBody>
      </p:sp>
      <p:sp>
        <p:nvSpPr>
          <p:cNvPr id="7" name="Rectangle 3"/>
          <p:cNvSpPr txBox="1">
            <a:spLocks noChangeArrowheads="1"/>
          </p:cNvSpPr>
          <p:nvPr/>
        </p:nvSpPr>
        <p:spPr bwMode="auto">
          <a:xfrm>
            <a:off x="2351584" y="1412776"/>
            <a:ext cx="8229600" cy="46805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r>
              <a:rPr lang="en-US" sz="2000" dirty="0"/>
              <a:t>Strategy analysis is the evaluation of both a company’s business decisions and its success at establishing a competitive advantage.</a:t>
            </a:r>
          </a:p>
          <a:p>
            <a:r>
              <a:rPr lang="en-US" sz="2000" dirty="0"/>
              <a:t>Strategy analysis requires scrutiny of a company’s competitive strategy for its product mix and cost structure.</a:t>
            </a:r>
          </a:p>
          <a:p>
            <a:pPr marL="914400" lvl="2" indent="0">
              <a:buNone/>
            </a:pPr>
            <a:endParaRPr lang="el-GR" sz="1200" dirty="0"/>
          </a:p>
        </p:txBody>
      </p:sp>
    </p:spTree>
    <p:extLst>
      <p:ext uri="{BB962C8B-B14F-4D97-AF65-F5344CB8AC3E}">
        <p14:creationId xmlns:p14="http://schemas.microsoft.com/office/powerpoint/2010/main" val="4763191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Activity</a:t>
            </a:r>
            <a:br>
              <a:rPr lang="en-US" sz="4400" dirty="0"/>
            </a:br>
            <a:r>
              <a:rPr lang="en-US" dirty="0"/>
              <a:t>Fixed Asset Turnover Ratios</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100</a:t>
            </a:fld>
            <a:endParaRPr lang="en-CA"/>
          </a:p>
        </p:txBody>
      </p:sp>
      <p:sp>
        <p:nvSpPr>
          <p:cNvPr id="5" name="Rectangle 4">
            <a:extLst>
              <a:ext uri="{FF2B5EF4-FFF2-40B4-BE49-F238E27FC236}">
                <a16:creationId xmlns:a16="http://schemas.microsoft.com/office/drawing/2014/main" id="{3A0BBAB7-B067-3044-AA6B-7B2F38257C4E}"/>
              </a:ext>
            </a:extLst>
          </p:cNvPr>
          <p:cNvSpPr/>
          <p:nvPr/>
        </p:nvSpPr>
        <p:spPr>
          <a:xfrm>
            <a:off x="2279576" y="1380818"/>
            <a:ext cx="8208912" cy="2408223"/>
          </a:xfrm>
          <a:prstGeom prst="rect">
            <a:avLst/>
          </a:prstGeom>
        </p:spPr>
        <p:txBody>
          <a:bodyPr wrap="square">
            <a:spAutoFit/>
          </a:bodyPr>
          <a:lstStyle/>
          <a:p>
            <a:pPr marL="342900" indent="-342900" algn="just">
              <a:lnSpc>
                <a:spcPct val="115000"/>
              </a:lnSpc>
              <a:buFont typeface="Arial" panose="020B0604020202020204" pitchFamily="34" charset="0"/>
              <a:buChar char="•"/>
            </a:pPr>
            <a:r>
              <a:rPr lang="el-GR" sz="2000" dirty="0">
                <a:solidFill>
                  <a:srgbClr val="132E57"/>
                </a:solidFill>
                <a:latin typeface="Helvetica" pitchFamily="2" charset="0"/>
                <a:ea typeface="Times New Roman" panose="02020603050405020304" pitchFamily="18" charset="0"/>
                <a:cs typeface="Times New Roman" panose="02020603050405020304" pitchFamily="18" charset="0"/>
              </a:rPr>
              <a:t>Σε αυτή την περίπτωση ένας καλό δείκτης θα σηματοδοτούσε ενδεικτικά μία ή περισσότερες από τις πιο κάτω περιπτώσεις:</a:t>
            </a:r>
            <a:endParaRPr lang="en-GR" dirty="0">
              <a:ea typeface="Times New Roman" panose="02020603050405020304" pitchFamily="18" charset="0"/>
            </a:endParaRPr>
          </a:p>
          <a:p>
            <a:pPr marL="800100" lvl="1" indent="-342900" algn="just">
              <a:lnSpc>
                <a:spcPct val="115000"/>
              </a:lnSpc>
              <a:buFont typeface="Arial" panose="020B0604020202020204" pitchFamily="34" charset="0"/>
              <a:buChar char="•"/>
            </a:pPr>
            <a:r>
              <a:rPr lang="el-GR" dirty="0">
                <a:solidFill>
                  <a:srgbClr val="132E57"/>
                </a:solidFill>
                <a:latin typeface="Helvetica" pitchFamily="2" charset="0"/>
                <a:ea typeface="Times New Roman" panose="02020603050405020304" pitchFamily="18" charset="0"/>
                <a:cs typeface="Times New Roman" panose="02020603050405020304" pitchFamily="18" charset="0"/>
              </a:rPr>
              <a:t>Πραγματοποιείται αποτελεσματική δουλειά στην επίτευξη πωλήσεων με χρήση σχετικά μικρής αξίας παγίων στοιχείων</a:t>
            </a:r>
            <a:r>
              <a:rPr lang="en-US" dirty="0">
                <a:solidFill>
                  <a:srgbClr val="132E57"/>
                </a:solidFill>
                <a:latin typeface="Helvetica" pitchFamily="2" charset="0"/>
                <a:ea typeface="Times New Roman" panose="02020603050405020304" pitchFamily="18" charset="0"/>
                <a:cs typeface="Times New Roman" panose="02020603050405020304" pitchFamily="18" charset="0"/>
              </a:rPr>
              <a:t>.</a:t>
            </a:r>
            <a:endParaRPr lang="en-GR" sz="1600" dirty="0">
              <a:ea typeface="Times New Roman" panose="02020603050405020304" pitchFamily="18" charset="0"/>
            </a:endParaRPr>
          </a:p>
          <a:p>
            <a:pPr marL="800100" lvl="1" indent="-342900" algn="just">
              <a:lnSpc>
                <a:spcPct val="115000"/>
              </a:lnSpc>
              <a:buFont typeface="Arial" panose="020B0604020202020204" pitchFamily="34" charset="0"/>
              <a:buChar char="•"/>
            </a:pPr>
            <a:r>
              <a:rPr lang="el-GR" dirty="0">
                <a:solidFill>
                  <a:srgbClr val="132E57"/>
                </a:solidFill>
                <a:latin typeface="Helvetica" pitchFamily="2" charset="0"/>
                <a:ea typeface="Times New Roman" panose="02020603050405020304" pitchFamily="18" charset="0"/>
                <a:cs typeface="Times New Roman" panose="02020603050405020304" pitchFamily="18" charset="0"/>
              </a:rPr>
              <a:t>Ανατίθενται εργασίες σε εξωτερικούς συνεργάτες (ανάθεση φασόν) για αποφυγή επενδύσεων σε πάγια περιουσιακά στοιχεία</a:t>
            </a:r>
            <a:endParaRPr lang="en-GR" sz="1600" dirty="0">
              <a:ea typeface="Times New Roman" panose="02020603050405020304" pitchFamily="18" charset="0"/>
            </a:endParaRPr>
          </a:p>
          <a:p>
            <a:pPr marL="800100" lvl="1" indent="-342900" algn="just">
              <a:lnSpc>
                <a:spcPct val="115000"/>
              </a:lnSpc>
              <a:buFont typeface="Arial" panose="020B0604020202020204" pitchFamily="34" charset="0"/>
              <a:buChar char="•"/>
            </a:pPr>
            <a:r>
              <a:rPr lang="el-GR" dirty="0">
                <a:solidFill>
                  <a:srgbClr val="132E57"/>
                </a:solidFill>
                <a:latin typeface="Helvetica" pitchFamily="2" charset="0"/>
                <a:ea typeface="Times New Roman" panose="02020603050405020304" pitchFamily="18" charset="0"/>
                <a:cs typeface="Times New Roman" panose="02020603050405020304" pitchFamily="18" charset="0"/>
              </a:rPr>
              <a:t>Υπάρχει πώληση πλεονάζουσας παραγωγικής ικανότητας</a:t>
            </a:r>
            <a:r>
              <a:rPr lang="en-US" dirty="0">
                <a:solidFill>
                  <a:srgbClr val="132E57"/>
                </a:solidFill>
                <a:latin typeface="Helvetica" pitchFamily="2" charset="0"/>
                <a:ea typeface="Times New Roman" panose="02020603050405020304" pitchFamily="18" charset="0"/>
                <a:cs typeface="Times New Roman" panose="02020603050405020304" pitchFamily="18" charset="0"/>
              </a:rPr>
              <a:t>.</a:t>
            </a:r>
            <a:endParaRPr lang="en-GR" sz="1600" dirty="0">
              <a:ea typeface="Times New Roman" panose="02020603050405020304" pitchFamily="18" charset="0"/>
            </a:endParaRPr>
          </a:p>
        </p:txBody>
      </p:sp>
      <p:pic>
        <p:nvPicPr>
          <p:cNvPr id="8" name="Picture 7">
            <a:extLst>
              <a:ext uri="{FF2B5EF4-FFF2-40B4-BE49-F238E27FC236}">
                <a16:creationId xmlns:a16="http://schemas.microsoft.com/office/drawing/2014/main" id="{B9A56D5C-A11A-D743-9B85-3240D10636F6}"/>
              </a:ext>
            </a:extLst>
          </p:cNvPr>
          <p:cNvPicPr>
            <a:picLocks noChangeAspect="1"/>
          </p:cNvPicPr>
          <p:nvPr/>
        </p:nvPicPr>
        <p:blipFill>
          <a:blip r:embed="rId2"/>
          <a:stretch>
            <a:fillRect/>
          </a:stretch>
        </p:blipFill>
        <p:spPr>
          <a:xfrm>
            <a:off x="2279576" y="4437113"/>
            <a:ext cx="8208912" cy="1195521"/>
          </a:xfrm>
          <a:prstGeom prst="rect">
            <a:avLst/>
          </a:prstGeom>
        </p:spPr>
      </p:pic>
    </p:spTree>
    <p:extLst>
      <p:ext uri="{BB962C8B-B14F-4D97-AF65-F5344CB8AC3E}">
        <p14:creationId xmlns:p14="http://schemas.microsoft.com/office/powerpoint/2010/main" val="16741364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Activity</a:t>
            </a:r>
            <a:br>
              <a:rPr lang="en-US" sz="4400" dirty="0"/>
            </a:br>
            <a:r>
              <a:rPr lang="en-US" dirty="0"/>
              <a:t>Fixed Asset Turnover Ratio</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101</a:t>
            </a:fld>
            <a:endParaRPr lang="en-CA"/>
          </a:p>
        </p:txBody>
      </p:sp>
      <p:sp>
        <p:nvSpPr>
          <p:cNvPr id="5" name="Rectangle 4">
            <a:extLst>
              <a:ext uri="{FF2B5EF4-FFF2-40B4-BE49-F238E27FC236}">
                <a16:creationId xmlns:a16="http://schemas.microsoft.com/office/drawing/2014/main" id="{3A0BBAB7-B067-3044-AA6B-7B2F38257C4E}"/>
              </a:ext>
            </a:extLst>
          </p:cNvPr>
          <p:cNvSpPr/>
          <p:nvPr/>
        </p:nvSpPr>
        <p:spPr>
          <a:xfrm>
            <a:off x="2351584" y="1340768"/>
            <a:ext cx="8087816" cy="3416320"/>
          </a:xfrm>
          <a:prstGeom prst="rect">
            <a:avLst/>
          </a:prstGeom>
        </p:spPr>
        <p:txBody>
          <a:bodyPr wrap="square">
            <a:spAutoFit/>
          </a:bodyPr>
          <a:lstStyle/>
          <a:p>
            <a:pPr marL="342900" indent="-342900" algn="just">
              <a:buFont typeface="Arial" panose="020B0604020202020204" pitchFamily="34" charset="0"/>
              <a:buChar char="•"/>
            </a:pPr>
            <a:r>
              <a:rPr lang="el-GR" dirty="0">
                <a:solidFill>
                  <a:srgbClr val="132E57"/>
                </a:solidFill>
                <a:latin typeface="Helvetica" pitchFamily="2" charset="0"/>
                <a:ea typeface="Times New Roman" panose="02020603050405020304" pitchFamily="18" charset="0"/>
                <a:cs typeface="Times New Roman" panose="02020603050405020304" pitchFamily="18" charset="0"/>
              </a:rPr>
              <a:t>Ο χαμηλός δείκτης δείχνει ότι μια επιχείρηση:</a:t>
            </a:r>
            <a:endParaRPr lang="en-GR" sz="1600" dirty="0">
              <a:ea typeface="Times New Roman" panose="02020603050405020304" pitchFamily="18" charset="0"/>
            </a:endParaRPr>
          </a:p>
          <a:p>
            <a:pPr marL="800100" lvl="1" indent="-342900" algn="just">
              <a:buFont typeface="Arial" panose="020B0604020202020204" pitchFamily="34" charset="0"/>
              <a:buChar char="•"/>
            </a:pPr>
            <a:r>
              <a:rPr lang="el-GR" dirty="0">
                <a:solidFill>
                  <a:srgbClr val="132E57"/>
                </a:solidFill>
                <a:latin typeface="Helvetica" pitchFamily="2" charset="0"/>
                <a:ea typeface="Times New Roman" panose="02020603050405020304" pitchFamily="18" charset="0"/>
                <a:cs typeface="Times New Roman" panose="02020603050405020304" pitchFamily="18" charset="0"/>
              </a:rPr>
              <a:t>Επενδύει υπερβολικά σε πάγια περιουσιακά στοιχεία και παρουσιάζει αδράνεια.</a:t>
            </a:r>
            <a:endParaRPr lang="en-GR" sz="1600" dirty="0">
              <a:ea typeface="Times New Roman" panose="02020603050405020304" pitchFamily="18" charset="0"/>
            </a:endParaRPr>
          </a:p>
          <a:p>
            <a:pPr marL="800100" lvl="1" indent="-342900" algn="just">
              <a:buFont typeface="Arial" panose="020B0604020202020204" pitchFamily="34" charset="0"/>
              <a:buChar char="•"/>
            </a:pPr>
            <a:r>
              <a:rPr lang="el-GR" dirty="0">
                <a:solidFill>
                  <a:srgbClr val="132E57"/>
                </a:solidFill>
                <a:latin typeface="Helvetica" pitchFamily="2" charset="0"/>
                <a:ea typeface="Times New Roman" panose="02020603050405020304" pitchFamily="18" charset="0"/>
                <a:cs typeface="Times New Roman" panose="02020603050405020304" pitchFamily="18" charset="0"/>
              </a:rPr>
              <a:t>Πρέπει να παράγει νέα προϊόντα για να αυξήσει τις πωλήσεις του.</a:t>
            </a:r>
            <a:endParaRPr lang="en-GR" sz="1600" dirty="0">
              <a:ea typeface="Times New Roman" panose="02020603050405020304" pitchFamily="18" charset="0"/>
            </a:endParaRPr>
          </a:p>
          <a:p>
            <a:pPr marL="800100" lvl="1" indent="-342900" algn="just">
              <a:buFont typeface="Arial" panose="020B0604020202020204" pitchFamily="34" charset="0"/>
              <a:buChar char="•"/>
            </a:pPr>
            <a:r>
              <a:rPr lang="el-GR" dirty="0">
                <a:solidFill>
                  <a:srgbClr val="132E57"/>
                </a:solidFill>
                <a:latin typeface="Helvetica" pitchFamily="2" charset="0"/>
                <a:ea typeface="Times New Roman" panose="02020603050405020304" pitchFamily="18" charset="0"/>
                <a:cs typeface="Times New Roman" panose="02020603050405020304" pitchFamily="18" charset="0"/>
              </a:rPr>
              <a:t>Έχει πραγματοποιήσει μεγάλη επένδυση σε πάγια περιουσιακά στοιχεία, πολύ πριν ξεκινήσουν οι πωλήσεις από τα νέα περιουσιακά στοιχεία.</a:t>
            </a:r>
            <a:endParaRPr lang="en-GR" sz="1600" dirty="0">
              <a:ea typeface="Times New Roman" panose="02020603050405020304" pitchFamily="18" charset="0"/>
            </a:endParaRPr>
          </a:p>
          <a:p>
            <a:pPr marL="800100" lvl="1" indent="-342900" algn="just">
              <a:buFont typeface="Arial" panose="020B0604020202020204" pitchFamily="34" charset="0"/>
              <a:buChar char="•"/>
            </a:pPr>
            <a:r>
              <a:rPr lang="el-GR" dirty="0">
                <a:solidFill>
                  <a:srgbClr val="132E57"/>
                </a:solidFill>
                <a:latin typeface="Helvetica" pitchFamily="2" charset="0"/>
                <a:ea typeface="Times New Roman" panose="02020603050405020304" pitchFamily="18" charset="0"/>
                <a:cs typeface="Times New Roman" panose="02020603050405020304" pitchFamily="18" charset="0"/>
              </a:rPr>
              <a:t>Έχει επενδύσει σε τομείς που δεν αυξάνουν την παραγωγική ικανότητα, με αποτέλεσμα να μην υπάρχει επιπλέον απόδοση.</a:t>
            </a:r>
            <a:endParaRPr lang="en-GR" sz="1600" dirty="0">
              <a:ea typeface="Times New Roman" panose="02020603050405020304" pitchFamily="18" charset="0"/>
            </a:endParaRPr>
          </a:p>
          <a:p>
            <a:pPr marL="342900" indent="-342900" algn="just">
              <a:buFont typeface="Arial" panose="020B0604020202020204" pitchFamily="34" charset="0"/>
              <a:buChar char="•"/>
            </a:pPr>
            <a:r>
              <a:rPr lang="el-GR" dirty="0">
                <a:solidFill>
                  <a:srgbClr val="132E57"/>
                </a:solidFill>
                <a:latin typeface="Helvetica" pitchFamily="2" charset="0"/>
                <a:ea typeface="Times New Roman" panose="02020603050405020304" pitchFamily="18" charset="0"/>
                <a:cs typeface="Times New Roman" panose="02020603050405020304" pitchFamily="18" charset="0"/>
              </a:rPr>
              <a:t>Η ανάλυση ενός τέτοιου δείκτη θα μπορούσε να γίνει εξειδικευμένα ανά τομείς, μηχανήματα ή προϊόντα αλλά κάτι τέτοιο απαιτεί εσωτερική πληροφόρηση.</a:t>
            </a:r>
            <a:endParaRPr lang="en-GR" sz="1600" dirty="0">
              <a:ea typeface="Times New Roman" panose="02020603050405020304" pitchFamily="18" charset="0"/>
            </a:endParaRPr>
          </a:p>
        </p:txBody>
      </p:sp>
      <p:pic>
        <p:nvPicPr>
          <p:cNvPr id="8" name="Picture 7">
            <a:extLst>
              <a:ext uri="{FF2B5EF4-FFF2-40B4-BE49-F238E27FC236}">
                <a16:creationId xmlns:a16="http://schemas.microsoft.com/office/drawing/2014/main" id="{B9A56D5C-A11A-D743-9B85-3240D10636F6}"/>
              </a:ext>
            </a:extLst>
          </p:cNvPr>
          <p:cNvPicPr>
            <a:picLocks noChangeAspect="1"/>
          </p:cNvPicPr>
          <p:nvPr/>
        </p:nvPicPr>
        <p:blipFill>
          <a:blip r:embed="rId2"/>
          <a:stretch>
            <a:fillRect/>
          </a:stretch>
        </p:blipFill>
        <p:spPr>
          <a:xfrm>
            <a:off x="2351584" y="5257816"/>
            <a:ext cx="8208912" cy="1195521"/>
          </a:xfrm>
          <a:prstGeom prst="rect">
            <a:avLst/>
          </a:prstGeom>
        </p:spPr>
      </p:pic>
    </p:spTree>
    <p:extLst>
      <p:ext uri="{BB962C8B-B14F-4D97-AF65-F5344CB8AC3E}">
        <p14:creationId xmlns:p14="http://schemas.microsoft.com/office/powerpoint/2010/main" val="23038266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Activity</a:t>
            </a:r>
            <a:br>
              <a:rPr lang="en-US" sz="4400" dirty="0"/>
            </a:br>
            <a:r>
              <a:rPr lang="en-US" dirty="0"/>
              <a:t>Fixed Asset Turnover Ratio</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102</a:t>
            </a:fld>
            <a:endParaRPr lang="en-CA"/>
          </a:p>
        </p:txBody>
      </p:sp>
      <p:sp>
        <p:nvSpPr>
          <p:cNvPr id="5" name="Rectangle 4">
            <a:extLst>
              <a:ext uri="{FF2B5EF4-FFF2-40B4-BE49-F238E27FC236}">
                <a16:creationId xmlns:a16="http://schemas.microsoft.com/office/drawing/2014/main" id="{3A0BBAB7-B067-3044-AA6B-7B2F38257C4E}"/>
              </a:ext>
            </a:extLst>
          </p:cNvPr>
          <p:cNvSpPr/>
          <p:nvPr/>
        </p:nvSpPr>
        <p:spPr>
          <a:xfrm>
            <a:off x="2351584" y="1340768"/>
            <a:ext cx="8087816" cy="3724096"/>
          </a:xfrm>
          <a:prstGeom prst="rect">
            <a:avLst/>
          </a:prstGeom>
        </p:spPr>
        <p:txBody>
          <a:bodyPr wrap="square">
            <a:spAutoFit/>
          </a:bodyPr>
          <a:lstStyle/>
          <a:p>
            <a:pPr marL="342900" indent="-342900" algn="just">
              <a:spcBef>
                <a:spcPct val="20000"/>
              </a:spcBef>
              <a:buClr>
                <a:srgbClr val="3333CC"/>
              </a:buClr>
              <a:buSzPct val="60000"/>
              <a:buFont typeface="Wingdings" pitchFamily="2" charset="2"/>
              <a:buChar char="n"/>
            </a:pPr>
            <a:r>
              <a:rPr lang="el-GR" altLang="el-GR" sz="2400" kern="0" dirty="0">
                <a:solidFill>
                  <a:srgbClr val="000000"/>
                </a:solidFill>
                <a:latin typeface="Tahoma"/>
                <a:cs typeface="Arial"/>
              </a:rPr>
              <a:t>Η αύξηση του δείκτη ενδέχεται να οφείλεται στους εξής παράγοντες:</a:t>
            </a:r>
          </a:p>
          <a:p>
            <a:pPr marL="742950" lvl="1" indent="-285750" algn="just">
              <a:spcBef>
                <a:spcPct val="20000"/>
              </a:spcBef>
              <a:buClr>
                <a:srgbClr val="FF0000"/>
              </a:buClr>
              <a:buSzPct val="55000"/>
              <a:buFont typeface="Wingdings" pitchFamily="2" charset="2"/>
              <a:buChar char="Ø"/>
            </a:pPr>
            <a:r>
              <a:rPr lang="el-GR" altLang="el-GR" sz="2000" kern="0" dirty="0">
                <a:solidFill>
                  <a:srgbClr val="000000"/>
                </a:solidFill>
                <a:latin typeface="Tahoma"/>
                <a:cs typeface="Arial"/>
              </a:rPr>
              <a:t>Αύξηση των πωλήσεων και σταθερό πάγιο ενεργητικό.</a:t>
            </a:r>
          </a:p>
          <a:p>
            <a:pPr marL="742950" lvl="1" indent="-285750" algn="just">
              <a:spcBef>
                <a:spcPct val="20000"/>
              </a:spcBef>
              <a:buClr>
                <a:srgbClr val="FF0000"/>
              </a:buClr>
              <a:buSzPct val="55000"/>
              <a:buFont typeface="Wingdings" pitchFamily="2" charset="2"/>
              <a:buChar char="Ø"/>
            </a:pPr>
            <a:r>
              <a:rPr lang="el-GR" altLang="el-GR" sz="2000" kern="0" dirty="0">
                <a:solidFill>
                  <a:srgbClr val="000000"/>
                </a:solidFill>
                <a:latin typeface="Tahoma"/>
                <a:cs typeface="Arial"/>
              </a:rPr>
              <a:t>Μείωση του πάγιου ενεργητικού και σταθερές πωλήσεις.</a:t>
            </a:r>
          </a:p>
          <a:p>
            <a:pPr marL="742950" lvl="1" indent="-285750" algn="just">
              <a:spcBef>
                <a:spcPct val="20000"/>
              </a:spcBef>
              <a:buClr>
                <a:srgbClr val="FF0000"/>
              </a:buClr>
              <a:buSzPct val="55000"/>
              <a:buFont typeface="Wingdings" pitchFamily="2" charset="2"/>
              <a:buChar char="Ø"/>
            </a:pPr>
            <a:r>
              <a:rPr lang="el-GR" altLang="el-GR" sz="2000" kern="0" dirty="0">
                <a:solidFill>
                  <a:srgbClr val="000000"/>
                </a:solidFill>
                <a:latin typeface="Tahoma"/>
                <a:cs typeface="Arial"/>
              </a:rPr>
              <a:t>Αύξηση των πωλήσεων με παράλληλη μείωση του πάγιου ενεργητικού.</a:t>
            </a:r>
          </a:p>
          <a:p>
            <a:pPr marL="742950" lvl="1" indent="-285750" algn="just">
              <a:spcBef>
                <a:spcPct val="20000"/>
              </a:spcBef>
              <a:buClr>
                <a:srgbClr val="FF0000"/>
              </a:buClr>
              <a:buSzPct val="55000"/>
              <a:buFont typeface="Wingdings" pitchFamily="2" charset="2"/>
              <a:buChar char="Ø"/>
            </a:pPr>
            <a:r>
              <a:rPr lang="el-GR" altLang="el-GR" sz="2000" kern="0" dirty="0">
                <a:solidFill>
                  <a:srgbClr val="000000"/>
                </a:solidFill>
                <a:latin typeface="Tahoma"/>
                <a:cs typeface="Arial"/>
              </a:rPr>
              <a:t>Αύξηση των πωλήσεων, αναλογικά μεγαλύτερη, από την αύξηση του πάγιου ενεργητικού.</a:t>
            </a:r>
          </a:p>
          <a:p>
            <a:pPr marL="742950" lvl="1" indent="-285750" algn="just">
              <a:spcBef>
                <a:spcPct val="20000"/>
              </a:spcBef>
              <a:buClr>
                <a:srgbClr val="FF0000"/>
              </a:buClr>
              <a:buSzPct val="55000"/>
              <a:buFont typeface="Wingdings" pitchFamily="2" charset="2"/>
              <a:buChar char="Ø"/>
            </a:pPr>
            <a:r>
              <a:rPr lang="el-GR" altLang="el-GR" sz="2000" kern="0" dirty="0">
                <a:solidFill>
                  <a:srgbClr val="000000"/>
                </a:solidFill>
                <a:latin typeface="Tahoma"/>
                <a:cs typeface="Arial"/>
              </a:rPr>
              <a:t>Μείωση των πωλήσεων, αναλογικά μικρότερη, από την μείωση του πάγιου ενεργητικού.</a:t>
            </a:r>
            <a:r>
              <a:rPr lang="el-GR" altLang="el-GR" sz="2400" kern="0" dirty="0">
                <a:solidFill>
                  <a:srgbClr val="000000"/>
                </a:solidFill>
                <a:latin typeface="Tahoma"/>
                <a:cs typeface="Arial"/>
              </a:rPr>
              <a:t> </a:t>
            </a:r>
          </a:p>
        </p:txBody>
      </p:sp>
      <p:pic>
        <p:nvPicPr>
          <p:cNvPr id="8" name="Picture 7">
            <a:extLst>
              <a:ext uri="{FF2B5EF4-FFF2-40B4-BE49-F238E27FC236}">
                <a16:creationId xmlns:a16="http://schemas.microsoft.com/office/drawing/2014/main" id="{B9A56D5C-A11A-D743-9B85-3240D10636F6}"/>
              </a:ext>
            </a:extLst>
          </p:cNvPr>
          <p:cNvPicPr>
            <a:picLocks noChangeAspect="1"/>
          </p:cNvPicPr>
          <p:nvPr/>
        </p:nvPicPr>
        <p:blipFill>
          <a:blip r:embed="rId2"/>
          <a:stretch>
            <a:fillRect/>
          </a:stretch>
        </p:blipFill>
        <p:spPr>
          <a:xfrm>
            <a:off x="2351584" y="5085185"/>
            <a:ext cx="8208912" cy="1195521"/>
          </a:xfrm>
          <a:prstGeom prst="rect">
            <a:avLst/>
          </a:prstGeom>
        </p:spPr>
      </p:pic>
    </p:spTree>
    <p:extLst>
      <p:ext uri="{BB962C8B-B14F-4D97-AF65-F5344CB8AC3E}">
        <p14:creationId xmlns:p14="http://schemas.microsoft.com/office/powerpoint/2010/main" val="15166272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Activity</a:t>
            </a:r>
            <a:br>
              <a:rPr lang="en-US" sz="4400" dirty="0"/>
            </a:br>
            <a:r>
              <a:rPr lang="en-US" dirty="0"/>
              <a:t>Current Asset Turnover Ratio</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103</a:t>
            </a:fld>
            <a:endParaRPr lang="en-CA"/>
          </a:p>
        </p:txBody>
      </p:sp>
      <p:pic>
        <p:nvPicPr>
          <p:cNvPr id="12" name="Picture 11">
            <a:extLst>
              <a:ext uri="{FF2B5EF4-FFF2-40B4-BE49-F238E27FC236}">
                <a16:creationId xmlns:a16="http://schemas.microsoft.com/office/drawing/2014/main" id="{9E2B3F23-6975-B04F-8913-1862820CB442}"/>
              </a:ext>
            </a:extLst>
          </p:cNvPr>
          <p:cNvPicPr>
            <a:picLocks noChangeAspect="1"/>
          </p:cNvPicPr>
          <p:nvPr/>
        </p:nvPicPr>
        <p:blipFill>
          <a:blip r:embed="rId2"/>
          <a:stretch>
            <a:fillRect/>
          </a:stretch>
        </p:blipFill>
        <p:spPr>
          <a:xfrm>
            <a:off x="2639616" y="2756272"/>
            <a:ext cx="7920880" cy="1320800"/>
          </a:xfrm>
          <a:prstGeom prst="rect">
            <a:avLst/>
          </a:prstGeom>
        </p:spPr>
      </p:pic>
      <p:sp>
        <p:nvSpPr>
          <p:cNvPr id="8" name="Rectangle 3">
            <a:extLst>
              <a:ext uri="{FF2B5EF4-FFF2-40B4-BE49-F238E27FC236}">
                <a16:creationId xmlns:a16="http://schemas.microsoft.com/office/drawing/2014/main" id="{43BFC3DA-E9FB-6249-BF37-DCB266ACA648}"/>
              </a:ext>
            </a:extLst>
          </p:cNvPr>
          <p:cNvSpPr txBox="1">
            <a:spLocks noChangeArrowheads="1"/>
          </p:cNvSpPr>
          <p:nvPr/>
        </p:nvSpPr>
        <p:spPr bwMode="auto">
          <a:xfrm>
            <a:off x="2360736" y="1412778"/>
            <a:ext cx="8078664" cy="108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cs typeface="+mn-cs"/>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cs typeface="+mn-cs"/>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cs typeface="+mn-cs"/>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9pPr>
          </a:lstStyle>
          <a:p>
            <a:pPr algn="just" defTabSz="914400" eaLnBrk="1" hangingPunct="1">
              <a:buClr>
                <a:srgbClr val="3333CC"/>
              </a:buClr>
              <a:defRPr/>
            </a:pPr>
            <a:r>
              <a:rPr lang="el-GR" altLang="el-GR" sz="2000" kern="0" dirty="0">
                <a:solidFill>
                  <a:srgbClr val="000000"/>
                </a:solidFill>
                <a:latin typeface="Tahoma"/>
                <a:cs typeface="Arial"/>
              </a:rPr>
              <a:t>Ο δείκτης ταχύτητας κυκλοφορίας κ</a:t>
            </a:r>
            <a:r>
              <a:rPr lang="el-GR" altLang="el-GR" sz="2000" kern="0" dirty="0" err="1">
                <a:solidFill>
                  <a:srgbClr val="000000"/>
                </a:solidFill>
                <a:latin typeface="Tahoma"/>
                <a:cs typeface="Arial"/>
              </a:rPr>
              <a:t>υκλοφορο</a:t>
            </a:r>
            <a:r>
              <a:rPr lang="en-US" altLang="el-GR" sz="2000" kern="0" dirty="0" err="1">
                <a:solidFill>
                  <a:srgbClr val="000000"/>
                </a:solidFill>
                <a:latin typeface="Tahoma"/>
                <a:cs typeface="Arial"/>
              </a:rPr>
              <a:t>ύ</a:t>
            </a:r>
            <a:r>
              <a:rPr lang="el-GR" altLang="el-GR" sz="2000" kern="0" dirty="0">
                <a:solidFill>
                  <a:srgbClr val="000000"/>
                </a:solidFill>
                <a:latin typeface="Tahoma"/>
                <a:cs typeface="Arial"/>
              </a:rPr>
              <a:t>ντος ενεργητικού είναι ίσος με το λόγο των πωλήσεων προς το σύνολο του </a:t>
            </a:r>
            <a:r>
              <a:rPr lang="el-GR" altLang="el-GR" sz="2000" kern="0" dirty="0" err="1">
                <a:solidFill>
                  <a:srgbClr val="000000"/>
                </a:solidFill>
                <a:latin typeface="Tahoma"/>
                <a:cs typeface="Arial"/>
              </a:rPr>
              <a:t>κυκλοφορούντος</a:t>
            </a:r>
            <a:r>
              <a:rPr lang="el-GR" altLang="el-GR" sz="2000" kern="0" dirty="0">
                <a:solidFill>
                  <a:srgbClr val="000000"/>
                </a:solidFill>
                <a:latin typeface="Tahoma"/>
                <a:cs typeface="Arial"/>
              </a:rPr>
              <a:t> ενεργητικού:</a:t>
            </a:r>
          </a:p>
        </p:txBody>
      </p:sp>
      <p:sp>
        <p:nvSpPr>
          <p:cNvPr id="9" name="Rectangle 3">
            <a:extLst>
              <a:ext uri="{FF2B5EF4-FFF2-40B4-BE49-F238E27FC236}">
                <a16:creationId xmlns:a16="http://schemas.microsoft.com/office/drawing/2014/main" id="{9A3122C4-6832-6A4A-B4CA-637F7259BAB6}"/>
              </a:ext>
            </a:extLst>
          </p:cNvPr>
          <p:cNvSpPr txBox="1">
            <a:spLocks noChangeArrowheads="1"/>
          </p:cNvSpPr>
          <p:nvPr/>
        </p:nvSpPr>
        <p:spPr bwMode="auto">
          <a:xfrm>
            <a:off x="2433190" y="4484466"/>
            <a:ext cx="8078664" cy="139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cs typeface="+mn-cs"/>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cs typeface="+mn-cs"/>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cs typeface="+mn-cs"/>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9pPr>
          </a:lstStyle>
          <a:p>
            <a:pPr algn="just" defTabSz="914400" eaLnBrk="1" hangingPunct="1">
              <a:buClr>
                <a:srgbClr val="3333CC"/>
              </a:buClr>
              <a:defRPr/>
            </a:pPr>
            <a:r>
              <a:rPr lang="el-GR" altLang="el-GR" sz="2000" kern="0" dirty="0">
                <a:solidFill>
                  <a:srgbClr val="000000"/>
                </a:solidFill>
                <a:latin typeface="Tahoma"/>
                <a:cs typeface="Arial"/>
              </a:rPr>
              <a:t>Δ</a:t>
            </a:r>
            <a:r>
              <a:rPr lang="el-GR" altLang="el-GR" sz="2000" kern="0" dirty="0" err="1">
                <a:solidFill>
                  <a:srgbClr val="000000"/>
                </a:solidFill>
                <a:latin typeface="Tahoma"/>
                <a:cs typeface="Arial"/>
              </a:rPr>
              <a:t>είχνει</a:t>
            </a:r>
            <a:r>
              <a:rPr lang="el-GR" altLang="el-GR" sz="2000" kern="0" dirty="0">
                <a:solidFill>
                  <a:srgbClr val="000000"/>
                </a:solidFill>
                <a:latin typeface="Tahoma"/>
                <a:cs typeface="Arial"/>
              </a:rPr>
              <a:t> πόσες φορές κατά μέσο όρο χρησιμοποιήθηκαν τα κυκλοφοριακά στοιχεία μιας επιχείρησης κατά την διάρκεια μιας λογιστικής χρήσεως προκειμένου να πραγματοποιηθούν έσοδα από πωλήσεις. </a:t>
            </a:r>
          </a:p>
        </p:txBody>
      </p:sp>
    </p:spTree>
    <p:extLst>
      <p:ext uri="{BB962C8B-B14F-4D97-AF65-F5344CB8AC3E}">
        <p14:creationId xmlns:p14="http://schemas.microsoft.com/office/powerpoint/2010/main" val="16211445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Activity</a:t>
            </a:r>
            <a:br>
              <a:rPr lang="en-US" sz="4400" dirty="0"/>
            </a:br>
            <a:r>
              <a:rPr lang="en-US" dirty="0"/>
              <a:t>Current Asset Turnover Ratio</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104</a:t>
            </a:fld>
            <a:endParaRPr lang="en-CA"/>
          </a:p>
        </p:txBody>
      </p:sp>
      <p:sp>
        <p:nvSpPr>
          <p:cNvPr id="9" name="Rectangle 3">
            <a:extLst>
              <a:ext uri="{FF2B5EF4-FFF2-40B4-BE49-F238E27FC236}">
                <a16:creationId xmlns:a16="http://schemas.microsoft.com/office/drawing/2014/main" id="{9A3122C4-6832-6A4A-B4CA-637F7259BAB6}"/>
              </a:ext>
            </a:extLst>
          </p:cNvPr>
          <p:cNvSpPr txBox="1">
            <a:spLocks noChangeArrowheads="1"/>
          </p:cNvSpPr>
          <p:nvPr/>
        </p:nvSpPr>
        <p:spPr bwMode="auto">
          <a:xfrm>
            <a:off x="2433190" y="1412777"/>
            <a:ext cx="8078664"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cs typeface="+mn-cs"/>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cs typeface="+mn-cs"/>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cs typeface="+mn-cs"/>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9pPr>
          </a:lstStyle>
          <a:p>
            <a:pPr defTabSz="914400" eaLnBrk="1" hangingPunct="1">
              <a:buClr>
                <a:srgbClr val="3333CC"/>
              </a:buClr>
              <a:defRPr/>
            </a:pPr>
            <a:r>
              <a:rPr lang="el-GR" altLang="el-GR" sz="2000" kern="0" dirty="0">
                <a:solidFill>
                  <a:srgbClr val="000000"/>
                </a:solidFill>
                <a:latin typeface="Tahoma"/>
                <a:cs typeface="Arial"/>
              </a:rPr>
              <a:t>Μια υψηλή τιμή του δείκτη παρέχει ενδείξεις:</a:t>
            </a:r>
          </a:p>
          <a:p>
            <a:pPr lvl="1" defTabSz="914400" eaLnBrk="1" hangingPunct="1">
              <a:buClr>
                <a:srgbClr val="FF0000"/>
              </a:buClr>
              <a:buFont typeface="Wingdings" pitchFamily="2" charset="2"/>
              <a:buChar char="Ø"/>
              <a:defRPr/>
            </a:pPr>
            <a:r>
              <a:rPr lang="el-GR" altLang="el-GR" sz="1800" kern="0" dirty="0">
                <a:solidFill>
                  <a:srgbClr val="000000"/>
                </a:solidFill>
                <a:latin typeface="Tahoma"/>
                <a:cs typeface="Arial"/>
              </a:rPr>
              <a:t>Εντατικής χρησιμοποίησης του κεφαλαίου κινήσεως για πραγματοποίηση εσόδων από πωλήσεις. </a:t>
            </a:r>
          </a:p>
          <a:p>
            <a:pPr lvl="1" defTabSz="914400" eaLnBrk="1" hangingPunct="1">
              <a:buClr>
                <a:srgbClr val="FF0000"/>
              </a:buClr>
              <a:buFont typeface="Wingdings" pitchFamily="2" charset="2"/>
              <a:buChar char="Ø"/>
              <a:defRPr/>
            </a:pPr>
            <a:r>
              <a:rPr lang="el-GR" altLang="el-GR" sz="1800" kern="0" dirty="0">
                <a:solidFill>
                  <a:srgbClr val="000000"/>
                </a:solidFill>
                <a:latin typeface="Tahoma"/>
                <a:cs typeface="Arial"/>
              </a:rPr>
              <a:t>Ορθής επένδυσης σε κεφάλαιο κινήσεως. </a:t>
            </a:r>
          </a:p>
          <a:p>
            <a:pPr lvl="1" defTabSz="914400" eaLnBrk="1" hangingPunct="1">
              <a:buClr>
                <a:srgbClr val="FF0000"/>
              </a:buClr>
              <a:buFont typeface="Wingdings" pitchFamily="2" charset="2"/>
              <a:buChar char="Ø"/>
              <a:defRPr/>
            </a:pPr>
            <a:r>
              <a:rPr lang="el-GR" altLang="el-GR" sz="1800" kern="0" dirty="0">
                <a:solidFill>
                  <a:srgbClr val="000000"/>
                </a:solidFill>
                <a:latin typeface="Tahoma"/>
                <a:cs typeface="Arial"/>
              </a:rPr>
              <a:t>Υψηλής ταχύτητας εισπράξεως των απαιτήσεων και ανανέωσης των αποθεμάτων.</a:t>
            </a:r>
          </a:p>
          <a:p>
            <a:pPr lvl="1" defTabSz="914400" eaLnBrk="1" hangingPunct="1">
              <a:buClr>
                <a:srgbClr val="FF0000"/>
              </a:buClr>
              <a:buFont typeface="Wingdings" pitchFamily="2" charset="2"/>
              <a:buChar char="Ø"/>
              <a:defRPr/>
            </a:pPr>
            <a:endParaRPr lang="el-GR" altLang="el-GR" sz="1800" kern="0" dirty="0">
              <a:solidFill>
                <a:srgbClr val="000000"/>
              </a:solidFill>
              <a:latin typeface="Tahoma"/>
              <a:cs typeface="Arial"/>
            </a:endParaRPr>
          </a:p>
          <a:p>
            <a:pPr lvl="0" algn="just" eaLnBrk="1" hangingPunct="1">
              <a:buClr>
                <a:srgbClr val="3333CC"/>
              </a:buClr>
            </a:pPr>
            <a:r>
              <a:rPr lang="el-GR" altLang="el-GR" sz="2000" kern="0" dirty="0">
                <a:solidFill>
                  <a:srgbClr val="000000"/>
                </a:solidFill>
                <a:latin typeface="Tahoma"/>
                <a:cs typeface="Arial"/>
              </a:rPr>
              <a:t>Είναι προφανές, ότι όσο μεγαλύτερος είναι ο δείκτης τόσο καλύτερη μπορεί να χαρακτηριστεί η θέση της επιχείρησης από πλευράς διαχειρίσεως του κεφαλαίου κινήσεως. </a:t>
            </a:r>
          </a:p>
          <a:p>
            <a:pPr lvl="0" eaLnBrk="1" hangingPunct="1">
              <a:lnSpc>
                <a:spcPct val="90000"/>
              </a:lnSpc>
              <a:buClr>
                <a:srgbClr val="3333CC"/>
              </a:buClr>
            </a:pPr>
            <a:endParaRPr lang="el-GR" altLang="el-GR" kern="0" dirty="0">
              <a:solidFill>
                <a:srgbClr val="000000"/>
              </a:solidFill>
              <a:latin typeface="Tahoma"/>
              <a:cs typeface="Arial"/>
            </a:endParaRPr>
          </a:p>
          <a:p>
            <a:pPr lvl="0" algn="just" eaLnBrk="1" hangingPunct="1">
              <a:buClr>
                <a:srgbClr val="3333CC"/>
              </a:buClr>
            </a:pPr>
            <a:r>
              <a:rPr lang="el-GR" altLang="el-GR" sz="2000" kern="0" dirty="0">
                <a:solidFill>
                  <a:srgbClr val="000000"/>
                </a:solidFill>
                <a:latin typeface="Tahoma"/>
                <a:cs typeface="Arial"/>
              </a:rPr>
              <a:t>Όμως, μια υπερβολικά υψηλή τιμή του δείκτη σημαίνει χαμηλές επενδύσεις σε κεφάλαιο κινήσεως, με άμεση συνέπεια την αδυναμία απορρόφησης ζημιών από ενδεχόμενη μείωση των πωλήσεων. </a:t>
            </a:r>
          </a:p>
          <a:p>
            <a:pPr lvl="1" defTabSz="914400" eaLnBrk="1" hangingPunct="1">
              <a:buClr>
                <a:srgbClr val="FF0000"/>
              </a:buClr>
              <a:buFont typeface="Wingdings" pitchFamily="2" charset="2"/>
              <a:buChar char="Ø"/>
              <a:defRPr/>
            </a:pPr>
            <a:endParaRPr lang="el-GR" altLang="el-GR" sz="1800" kern="0" dirty="0">
              <a:solidFill>
                <a:srgbClr val="000000"/>
              </a:solidFill>
              <a:latin typeface="Tahoma"/>
              <a:cs typeface="Arial"/>
            </a:endParaRPr>
          </a:p>
        </p:txBody>
      </p:sp>
    </p:spTree>
    <p:extLst>
      <p:ext uri="{BB962C8B-B14F-4D97-AF65-F5344CB8AC3E}">
        <p14:creationId xmlns:p14="http://schemas.microsoft.com/office/powerpoint/2010/main" val="22574159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Activity</a:t>
            </a:r>
            <a:br>
              <a:rPr lang="en-US" sz="4400" dirty="0"/>
            </a:br>
            <a:r>
              <a:rPr lang="en-US" dirty="0"/>
              <a:t>Current Asset Turnover Ratios</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105</a:t>
            </a:fld>
            <a:endParaRPr lang="en-CA"/>
          </a:p>
        </p:txBody>
      </p:sp>
      <p:sp>
        <p:nvSpPr>
          <p:cNvPr id="6" name="Rectangle 3">
            <a:extLst>
              <a:ext uri="{FF2B5EF4-FFF2-40B4-BE49-F238E27FC236}">
                <a16:creationId xmlns:a16="http://schemas.microsoft.com/office/drawing/2014/main" id="{31FD393F-EB52-C249-BC7E-5B7B820B121D}"/>
              </a:ext>
            </a:extLst>
          </p:cNvPr>
          <p:cNvSpPr txBox="1">
            <a:spLocks noChangeArrowheads="1"/>
          </p:cNvSpPr>
          <p:nvPr/>
        </p:nvSpPr>
        <p:spPr bwMode="auto">
          <a:xfrm>
            <a:off x="2351584" y="1340769"/>
            <a:ext cx="8208912"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cs typeface="+mn-cs"/>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cs typeface="+mn-cs"/>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cs typeface="+mn-cs"/>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9pPr>
          </a:lstStyle>
          <a:p>
            <a:pPr algn="just" defTabSz="914400" eaLnBrk="1" hangingPunct="1">
              <a:buClr>
                <a:srgbClr val="3333CC"/>
              </a:buClr>
              <a:defRPr/>
            </a:pPr>
            <a:r>
              <a:rPr lang="el-GR" altLang="el-GR" sz="2400" kern="0" dirty="0">
                <a:solidFill>
                  <a:srgbClr val="000000"/>
                </a:solidFill>
                <a:latin typeface="Tahoma"/>
                <a:cs typeface="Arial"/>
              </a:rPr>
              <a:t>Η αύξηση του δείκτη ενδέχεται να οφείλεται στους εξής παράγοντες:</a:t>
            </a:r>
          </a:p>
          <a:p>
            <a:pPr lvl="1" algn="just" defTabSz="914400" eaLnBrk="1" hangingPunct="1">
              <a:buClr>
                <a:srgbClr val="FF0000"/>
              </a:buClr>
              <a:buFont typeface="Wingdings" pitchFamily="2" charset="2"/>
              <a:buChar char="Ø"/>
              <a:defRPr/>
            </a:pPr>
            <a:r>
              <a:rPr lang="el-GR" altLang="el-GR" sz="2000" kern="0" dirty="0">
                <a:solidFill>
                  <a:srgbClr val="000000"/>
                </a:solidFill>
                <a:latin typeface="Tahoma"/>
                <a:cs typeface="Arial"/>
              </a:rPr>
              <a:t>Αύξηση των πωλήσεων και σταθερό κεφάλαιο κινήσεως.</a:t>
            </a:r>
          </a:p>
          <a:p>
            <a:pPr lvl="1" algn="just" defTabSz="914400" eaLnBrk="1" hangingPunct="1">
              <a:buClr>
                <a:srgbClr val="FF0000"/>
              </a:buClr>
              <a:buFont typeface="Wingdings" pitchFamily="2" charset="2"/>
              <a:buChar char="Ø"/>
              <a:defRPr/>
            </a:pPr>
            <a:r>
              <a:rPr lang="el-GR" altLang="el-GR" sz="2000" kern="0" dirty="0">
                <a:solidFill>
                  <a:srgbClr val="000000"/>
                </a:solidFill>
                <a:latin typeface="Tahoma"/>
                <a:cs typeface="Arial"/>
              </a:rPr>
              <a:t>Μείωση του κεφαλαίου κινήσεως και σταθερές πωλήσεις.</a:t>
            </a:r>
          </a:p>
          <a:p>
            <a:pPr lvl="1" algn="just" defTabSz="914400" eaLnBrk="1" hangingPunct="1">
              <a:buClr>
                <a:srgbClr val="FF0000"/>
              </a:buClr>
              <a:buFont typeface="Wingdings" pitchFamily="2" charset="2"/>
              <a:buChar char="Ø"/>
              <a:defRPr/>
            </a:pPr>
            <a:r>
              <a:rPr lang="el-GR" altLang="el-GR" sz="2000" kern="0" dirty="0">
                <a:solidFill>
                  <a:srgbClr val="000000"/>
                </a:solidFill>
                <a:latin typeface="Tahoma"/>
                <a:cs typeface="Arial"/>
              </a:rPr>
              <a:t>Αύξηση των πωλήσεων με παράλληλη μείωση του κεφαλαίου κινήσεως.</a:t>
            </a:r>
          </a:p>
          <a:p>
            <a:pPr lvl="1" algn="just" defTabSz="914400" eaLnBrk="1" hangingPunct="1">
              <a:buClr>
                <a:srgbClr val="FF0000"/>
              </a:buClr>
              <a:buFont typeface="Wingdings" pitchFamily="2" charset="2"/>
              <a:buChar char="Ø"/>
              <a:defRPr/>
            </a:pPr>
            <a:r>
              <a:rPr lang="el-GR" altLang="el-GR" sz="2000" kern="0" dirty="0">
                <a:solidFill>
                  <a:srgbClr val="000000"/>
                </a:solidFill>
                <a:latin typeface="Tahoma"/>
                <a:cs typeface="Arial"/>
              </a:rPr>
              <a:t>Αύξηση των πωλήσεων, αναλογικά μεγαλύτερη, από την αύξηση του κεφαλαίου κινήσεως.</a:t>
            </a:r>
          </a:p>
          <a:p>
            <a:pPr lvl="1" algn="just" defTabSz="914400" eaLnBrk="1" hangingPunct="1">
              <a:buClr>
                <a:srgbClr val="FF0000"/>
              </a:buClr>
              <a:buFont typeface="Wingdings" pitchFamily="2" charset="2"/>
              <a:buChar char="Ø"/>
              <a:defRPr/>
            </a:pPr>
            <a:r>
              <a:rPr lang="el-GR" altLang="el-GR" sz="2000" kern="0" dirty="0">
                <a:solidFill>
                  <a:srgbClr val="000000"/>
                </a:solidFill>
                <a:latin typeface="Tahoma"/>
                <a:cs typeface="Arial"/>
              </a:rPr>
              <a:t>Μείωση των πωλήσεων, αναλογικά μικρότερη, από την μείωση του κεφαλαίου κινήσεως.</a:t>
            </a:r>
            <a:r>
              <a:rPr lang="el-GR" altLang="el-GR" sz="2400" kern="0" dirty="0">
                <a:solidFill>
                  <a:srgbClr val="000000"/>
                </a:solidFill>
                <a:latin typeface="Tahoma"/>
                <a:cs typeface="Arial"/>
              </a:rPr>
              <a:t> </a:t>
            </a:r>
          </a:p>
        </p:txBody>
      </p:sp>
      <p:pic>
        <p:nvPicPr>
          <p:cNvPr id="8" name="Picture 7">
            <a:extLst>
              <a:ext uri="{FF2B5EF4-FFF2-40B4-BE49-F238E27FC236}">
                <a16:creationId xmlns:a16="http://schemas.microsoft.com/office/drawing/2014/main" id="{85844C3E-8ACE-0740-8197-44C015D27BC6}"/>
              </a:ext>
            </a:extLst>
          </p:cNvPr>
          <p:cNvPicPr>
            <a:picLocks noChangeAspect="1"/>
          </p:cNvPicPr>
          <p:nvPr/>
        </p:nvPicPr>
        <p:blipFill>
          <a:blip r:embed="rId2"/>
          <a:stretch>
            <a:fillRect/>
          </a:stretch>
        </p:blipFill>
        <p:spPr>
          <a:xfrm>
            <a:off x="2639616" y="5060528"/>
            <a:ext cx="7920880" cy="1320800"/>
          </a:xfrm>
          <a:prstGeom prst="rect">
            <a:avLst/>
          </a:prstGeom>
        </p:spPr>
      </p:pic>
    </p:spTree>
    <p:extLst>
      <p:ext uri="{BB962C8B-B14F-4D97-AF65-F5344CB8AC3E}">
        <p14:creationId xmlns:p14="http://schemas.microsoft.com/office/powerpoint/2010/main" val="19448257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106</a:t>
            </a:fld>
            <a:endParaRPr lang="en-CA"/>
          </a:p>
        </p:txBody>
      </p:sp>
      <p:sp>
        <p:nvSpPr>
          <p:cNvPr id="6" name="Rectangle 2"/>
          <p:cNvSpPr>
            <a:spLocks noGrp="1" noChangeArrowheads="1"/>
          </p:cNvSpPr>
          <p:nvPr>
            <p:ph type="title"/>
          </p:nvPr>
        </p:nvSpPr>
        <p:spPr>
          <a:xfrm>
            <a:off x="2514600" y="188913"/>
            <a:ext cx="7912100" cy="1143000"/>
          </a:xfrm>
        </p:spPr>
        <p:txBody>
          <a:bodyPr/>
          <a:lstStyle/>
          <a:p>
            <a:r>
              <a:rPr lang="en-US" dirty="0"/>
              <a:t>Balance Sheet</a:t>
            </a:r>
            <a:endParaRPr lang="el-GR" dirty="0"/>
          </a:p>
        </p:txBody>
      </p:sp>
      <p:pic>
        <p:nvPicPr>
          <p:cNvPr id="9" name="Picture 3">
            <a:extLst>
              <a:ext uri="{FF2B5EF4-FFF2-40B4-BE49-F238E27FC236}">
                <a16:creationId xmlns:a16="http://schemas.microsoft.com/office/drawing/2014/main" id="{7A8D50BE-D4E3-0848-AF61-EE474FDCB8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0364" y="1331913"/>
            <a:ext cx="8200132" cy="521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23090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107</a:t>
            </a:fld>
            <a:endParaRPr lang="en-CA"/>
          </a:p>
        </p:txBody>
      </p:sp>
      <p:sp>
        <p:nvSpPr>
          <p:cNvPr id="6" name="Rectangle 2"/>
          <p:cNvSpPr>
            <a:spLocks noGrp="1" noChangeArrowheads="1"/>
          </p:cNvSpPr>
          <p:nvPr>
            <p:ph type="title"/>
          </p:nvPr>
        </p:nvSpPr>
        <p:spPr>
          <a:xfrm>
            <a:off x="2514600" y="188913"/>
            <a:ext cx="7912100" cy="1143000"/>
          </a:xfrm>
        </p:spPr>
        <p:txBody>
          <a:bodyPr/>
          <a:lstStyle/>
          <a:p>
            <a:r>
              <a:rPr lang="en-US" dirty="0"/>
              <a:t>Income Statement</a:t>
            </a:r>
            <a:endParaRPr lang="el-GR" dirty="0"/>
          </a:p>
        </p:txBody>
      </p:sp>
      <p:pic>
        <p:nvPicPr>
          <p:cNvPr id="8" name="Picture 3">
            <a:extLst>
              <a:ext uri="{FF2B5EF4-FFF2-40B4-BE49-F238E27FC236}">
                <a16:creationId xmlns:a16="http://schemas.microsoft.com/office/drawing/2014/main" id="{B729DAE7-0B8F-3B4C-A0AC-C0E56D99A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592" y="1358304"/>
            <a:ext cx="8131696" cy="516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29213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Activity</a:t>
            </a:r>
            <a:br>
              <a:rPr lang="en-US" sz="4400" dirty="0"/>
            </a:br>
            <a:r>
              <a:rPr lang="en-US" dirty="0"/>
              <a:t>Asset Turnover Ratios</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108</a:t>
            </a:fld>
            <a:endParaRPr lang="en-CA"/>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932E4AF-2D98-4845-8341-394F7B382270}"/>
                  </a:ext>
                </a:extLst>
              </p:cNvPr>
              <p:cNvSpPr/>
              <p:nvPr/>
            </p:nvSpPr>
            <p:spPr>
              <a:xfrm>
                <a:off x="2423593" y="4514839"/>
                <a:ext cx="7655693" cy="71404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𝐶𝑢𝑟𝑟𝑒𝑛𝑡</m:t>
                      </m:r>
                      <m:r>
                        <a:rPr lang="en-US" sz="2000">
                          <a:latin typeface="Cambria Math" panose="02040503050406030204" pitchFamily="18" charset="0"/>
                        </a:rPr>
                        <m:t> </m:t>
                      </m:r>
                      <m:r>
                        <a:rPr lang="en-US" sz="2000" i="1">
                          <a:latin typeface="Cambria Math" panose="02040503050406030204" pitchFamily="18" charset="0"/>
                        </a:rPr>
                        <m:t>𝐴𝑠𝑠𝑒𝑡</m:t>
                      </m:r>
                      <m:r>
                        <a:rPr lang="en-US" sz="2000">
                          <a:latin typeface="Cambria Math" panose="02040503050406030204" pitchFamily="18" charset="0"/>
                        </a:rPr>
                        <m:t> </m:t>
                      </m:r>
                      <m:r>
                        <a:rPr lang="en-US" sz="2000" i="1">
                          <a:latin typeface="Cambria Math" panose="02040503050406030204" pitchFamily="18" charset="0"/>
                        </a:rPr>
                        <m:t>𝑇𝑢𝑟𝑛𝑜𝑣𝑒𝑟</m:t>
                      </m:r>
                      <m:r>
                        <a:rPr lang="en-US" sz="2000">
                          <a:latin typeface="Cambria Math" panose="02040503050406030204" pitchFamily="18" charset="0"/>
                        </a:rPr>
                        <m:t>=</m:t>
                      </m:r>
                      <m:f>
                        <m:fPr>
                          <m:ctrlPr>
                            <a:rPr lang="en-US" sz="2000" i="1">
                              <a:latin typeface="Cambria Math" panose="02040503050406030204" pitchFamily="18" charset="0"/>
                            </a:rPr>
                          </m:ctrlPr>
                        </m:fPr>
                        <m:num>
                          <m:r>
                            <a:rPr lang="el-GR" sz="2000" i="1">
                              <a:latin typeface="Cambria Math" panose="02040503050406030204" pitchFamily="18" charset="0"/>
                            </a:rPr>
                            <m:t>12,737.7</m:t>
                          </m:r>
                        </m:num>
                        <m:den>
                          <m:f>
                            <m:fPr>
                              <m:type m:val="lin"/>
                              <m:ctrlPr>
                                <a:rPr lang="en-US" sz="2000" i="1">
                                  <a:latin typeface="Cambria Math" panose="02040503050406030204" pitchFamily="18" charset="0"/>
                                </a:rPr>
                              </m:ctrlPr>
                            </m:fPr>
                            <m:num>
                              <m:d>
                                <m:dPr>
                                  <m:ctrlPr>
                                    <a:rPr lang="en-US" sz="2000" i="1">
                                      <a:latin typeface="Cambria Math" panose="02040503050406030204" pitchFamily="18" charset="0"/>
                                    </a:rPr>
                                  </m:ctrlPr>
                                </m:dPr>
                                <m:e>
                                  <m:r>
                                    <a:rPr lang="el-GR" sz="2000" i="1">
                                      <a:latin typeface="Cambria Math" panose="02040503050406030204" pitchFamily="18" charset="0"/>
                                    </a:rPr>
                                    <m:t>3,301.0+2,757.1</m:t>
                                  </m:r>
                                </m:e>
                              </m:d>
                            </m:num>
                            <m:den>
                              <m:r>
                                <a:rPr lang="el-GR" sz="2000" i="1">
                                  <a:latin typeface="Cambria Math" panose="02040503050406030204" pitchFamily="18" charset="0"/>
                                </a:rPr>
                                <m:t>2</m:t>
                              </m:r>
                            </m:den>
                          </m:f>
                        </m:den>
                      </m:f>
                      <m:r>
                        <a:rPr lang="el-GR" sz="2000" i="1">
                          <a:latin typeface="Cambria Math" panose="02040503050406030204" pitchFamily="18" charset="0"/>
                        </a:rPr>
                        <m:t>=4.2</m:t>
                      </m:r>
                    </m:oMath>
                  </m:oMathPara>
                </a14:m>
                <a:endParaRPr lang="en-US" sz="2000" dirty="0"/>
              </a:p>
            </p:txBody>
          </p:sp>
        </mc:Choice>
        <mc:Fallback xmlns="">
          <p:sp>
            <p:nvSpPr>
              <p:cNvPr id="6" name="Rectangle 5">
                <a:extLst>
                  <a:ext uri="{FF2B5EF4-FFF2-40B4-BE49-F238E27FC236}">
                    <a16:creationId xmlns:a16="http://schemas.microsoft.com/office/drawing/2014/main" id="{3932E4AF-2D98-4845-8341-394F7B382270}"/>
                  </a:ext>
                </a:extLst>
              </p:cNvPr>
              <p:cNvSpPr>
                <a:spLocks noRot="1" noChangeAspect="1" noMove="1" noResize="1" noEditPoints="1" noAdjustHandles="1" noChangeArrowheads="1" noChangeShapeType="1" noTextEdit="1"/>
              </p:cNvSpPr>
              <p:nvPr/>
            </p:nvSpPr>
            <p:spPr>
              <a:xfrm>
                <a:off x="2423593" y="4514839"/>
                <a:ext cx="7655693" cy="714042"/>
              </a:xfrm>
              <a:prstGeom prst="rect">
                <a:avLst/>
              </a:prstGeom>
              <a:blipFill>
                <a:blip r:embed="rId2"/>
                <a:stretch>
                  <a:fillRect/>
                </a:stretch>
              </a:blipFill>
            </p:spPr>
            <p:txBody>
              <a:bodyPr/>
              <a:lstStyle/>
              <a:p>
                <a:r>
                  <a:rPr lang="el-GR">
                    <a:noFill/>
                  </a:rPr>
                  <a:t> </a:t>
                </a:r>
              </a:p>
            </p:txBody>
          </p:sp>
        </mc:Fallback>
      </mc:AlternateContent>
      <p:pic>
        <p:nvPicPr>
          <p:cNvPr id="4" name="Picture 3">
            <a:extLst>
              <a:ext uri="{FF2B5EF4-FFF2-40B4-BE49-F238E27FC236}">
                <a16:creationId xmlns:a16="http://schemas.microsoft.com/office/drawing/2014/main" id="{0FCA28F6-22FE-0549-95AC-C9C75D131E44}"/>
              </a:ext>
            </a:extLst>
          </p:cNvPr>
          <p:cNvPicPr>
            <a:picLocks noChangeAspect="1"/>
          </p:cNvPicPr>
          <p:nvPr/>
        </p:nvPicPr>
        <p:blipFill>
          <a:blip r:embed="rId3"/>
          <a:stretch>
            <a:fillRect/>
          </a:stretch>
        </p:blipFill>
        <p:spPr>
          <a:xfrm>
            <a:off x="3009900" y="1752764"/>
            <a:ext cx="6974532" cy="858377"/>
          </a:xfrm>
          <a:prstGeom prst="rect">
            <a:avLst/>
          </a:prstGeom>
        </p:spPr>
      </p:pic>
      <p:pic>
        <p:nvPicPr>
          <p:cNvPr id="9" name="Picture 8">
            <a:extLst>
              <a:ext uri="{FF2B5EF4-FFF2-40B4-BE49-F238E27FC236}">
                <a16:creationId xmlns:a16="http://schemas.microsoft.com/office/drawing/2014/main" id="{B21445B3-A960-0242-85EF-305556220DCD}"/>
              </a:ext>
            </a:extLst>
          </p:cNvPr>
          <p:cNvPicPr>
            <a:picLocks noChangeAspect="1"/>
          </p:cNvPicPr>
          <p:nvPr/>
        </p:nvPicPr>
        <p:blipFill>
          <a:blip r:embed="rId4"/>
          <a:stretch>
            <a:fillRect/>
          </a:stretch>
        </p:blipFill>
        <p:spPr>
          <a:xfrm>
            <a:off x="3143672" y="3105150"/>
            <a:ext cx="6696744" cy="858377"/>
          </a:xfrm>
          <a:prstGeom prst="rect">
            <a:avLst/>
          </a:prstGeom>
        </p:spPr>
      </p:pic>
    </p:spTree>
    <p:extLst>
      <p:ext uri="{BB962C8B-B14F-4D97-AF65-F5344CB8AC3E}">
        <p14:creationId xmlns:p14="http://schemas.microsoft.com/office/powerpoint/2010/main" val="344235909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Activity</a:t>
            </a:r>
            <a:br>
              <a:rPr lang="en-US" sz="4400" dirty="0"/>
            </a:br>
            <a:r>
              <a:rPr lang="en-US" dirty="0"/>
              <a:t>Asset Turnover Ratios</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109</a:t>
            </a:fld>
            <a:endParaRPr lang="en-CA"/>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932E4AF-2D98-4845-8341-394F7B382270}"/>
                  </a:ext>
                </a:extLst>
              </p:cNvPr>
              <p:cNvSpPr/>
              <p:nvPr/>
            </p:nvSpPr>
            <p:spPr>
              <a:xfrm>
                <a:off x="2485380" y="3478384"/>
                <a:ext cx="8003108" cy="67069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rPr>
                          </m:ctrlPr>
                        </m:fPr>
                        <m:num>
                          <m:r>
                            <a:rPr lang="el-GR" sz="2000" i="1">
                              <a:latin typeface="Cambria Math" panose="02040503050406030204" pitchFamily="18" charset="0"/>
                            </a:rPr>
                            <m:t>1</m:t>
                          </m:r>
                        </m:num>
                        <m:den>
                          <m:r>
                            <a:rPr lang="en-US" sz="2000">
                              <a:latin typeface="Cambria Math" panose="02040503050406030204" pitchFamily="18" charset="0"/>
                            </a:rPr>
                            <m:t> </m:t>
                          </m:r>
                          <m:r>
                            <a:rPr lang="en-US" sz="2000" i="1">
                              <a:latin typeface="Cambria Math" panose="02040503050406030204" pitchFamily="18" charset="0"/>
                            </a:rPr>
                            <m:t>𝐴𝑠𝑠𝑒𝑡</m:t>
                          </m:r>
                          <m:r>
                            <a:rPr lang="en-US" sz="2000">
                              <a:latin typeface="Cambria Math" panose="02040503050406030204" pitchFamily="18" charset="0"/>
                            </a:rPr>
                            <m:t> </m:t>
                          </m:r>
                          <m:r>
                            <a:rPr lang="en-US" sz="2000" i="1">
                              <a:latin typeface="Cambria Math" panose="02040503050406030204" pitchFamily="18" charset="0"/>
                            </a:rPr>
                            <m:t>𝑇𝑢𝑟𝑛𝑜𝑣𝑒𝑟</m:t>
                          </m:r>
                        </m:den>
                      </m:f>
                      <m:r>
                        <a:rPr lang="en-US" sz="2000">
                          <a:latin typeface="Cambria Math" panose="02040503050406030204" pitchFamily="18" charset="0"/>
                        </a:rPr>
                        <m:t>=</m:t>
                      </m:r>
                      <m:f>
                        <m:fPr>
                          <m:ctrlPr>
                            <a:rPr lang="en-US" sz="2000" i="1">
                              <a:latin typeface="Cambria Math" panose="02040503050406030204" pitchFamily="18" charset="0"/>
                            </a:rPr>
                          </m:ctrlPr>
                        </m:fPr>
                        <m:num>
                          <m:r>
                            <a:rPr lang="el-GR" sz="2000" i="1">
                              <a:latin typeface="Cambria Math" panose="02040503050406030204" pitchFamily="18" charset="0"/>
                            </a:rPr>
                            <m:t>1</m:t>
                          </m:r>
                        </m:num>
                        <m:den>
                          <m:r>
                            <m:rPr>
                              <m:sty m:val="p"/>
                            </m:rPr>
                            <a:rPr lang="en-US" sz="2000">
                              <a:latin typeface="Cambria Math" panose="02040503050406030204" pitchFamily="18" charset="0"/>
                            </a:rPr>
                            <m:t>Fi</m:t>
                          </m:r>
                          <m:r>
                            <a:rPr lang="en-US" sz="2000" i="1">
                              <a:latin typeface="Cambria Math" panose="02040503050406030204" pitchFamily="18" charset="0"/>
                            </a:rPr>
                            <m:t>𝑥𝑒𝑑</m:t>
                          </m:r>
                          <m:r>
                            <a:rPr lang="en-US" sz="2000">
                              <a:latin typeface="Cambria Math" panose="02040503050406030204" pitchFamily="18" charset="0"/>
                            </a:rPr>
                            <m:t> </m:t>
                          </m:r>
                          <m:r>
                            <a:rPr lang="en-US" sz="2000" i="1">
                              <a:latin typeface="Cambria Math" panose="02040503050406030204" pitchFamily="18" charset="0"/>
                            </a:rPr>
                            <m:t>𝐴𝑠𝑠𝑒𝑡</m:t>
                          </m:r>
                          <m:r>
                            <a:rPr lang="en-US" sz="2000">
                              <a:latin typeface="Cambria Math" panose="02040503050406030204" pitchFamily="18" charset="0"/>
                            </a:rPr>
                            <m:t> </m:t>
                          </m:r>
                          <m:r>
                            <a:rPr lang="en-US" sz="2000" i="1">
                              <a:latin typeface="Cambria Math" panose="02040503050406030204" pitchFamily="18" charset="0"/>
                            </a:rPr>
                            <m:t>𝑇𝑢𝑟𝑛𝑜𝑣𝑒𝑟</m:t>
                          </m:r>
                        </m:den>
                      </m:f>
                      <m:r>
                        <a:rPr lang="el-GR" sz="2000" i="1">
                          <a:latin typeface="Cambria Math" panose="02040503050406030204" pitchFamily="18" charset="0"/>
                        </a:rPr>
                        <m:t>+</m:t>
                      </m:r>
                      <m:f>
                        <m:fPr>
                          <m:ctrlPr>
                            <a:rPr lang="en-US" sz="2000" i="1">
                              <a:latin typeface="Cambria Math" panose="02040503050406030204" pitchFamily="18" charset="0"/>
                            </a:rPr>
                          </m:ctrlPr>
                        </m:fPr>
                        <m:num>
                          <m:r>
                            <a:rPr lang="el-GR" sz="2000" i="1">
                              <a:latin typeface="Cambria Math" panose="02040503050406030204" pitchFamily="18" charset="0"/>
                            </a:rPr>
                            <m:t>1</m:t>
                          </m:r>
                        </m:num>
                        <m:den>
                          <m:r>
                            <a:rPr lang="en-US" sz="2000" i="1">
                              <a:latin typeface="Cambria Math" panose="02040503050406030204" pitchFamily="18" charset="0"/>
                            </a:rPr>
                            <m:t>𝐶𝑢𝑟𝑟𝑒𝑛𝑡</m:t>
                          </m:r>
                          <m:r>
                            <a:rPr lang="en-US" sz="2000">
                              <a:latin typeface="Cambria Math" panose="02040503050406030204" pitchFamily="18" charset="0"/>
                            </a:rPr>
                            <m:t> </m:t>
                          </m:r>
                          <m:r>
                            <a:rPr lang="en-US" sz="2000" i="1">
                              <a:latin typeface="Cambria Math" panose="02040503050406030204" pitchFamily="18" charset="0"/>
                            </a:rPr>
                            <m:t>𝐴𝑠𝑠𝑒𝑡</m:t>
                          </m:r>
                          <m:r>
                            <a:rPr lang="en-US" sz="2000">
                              <a:latin typeface="Cambria Math" panose="02040503050406030204" pitchFamily="18" charset="0"/>
                            </a:rPr>
                            <m:t> </m:t>
                          </m:r>
                          <m:r>
                            <a:rPr lang="en-US" sz="2000" i="1">
                              <a:latin typeface="Cambria Math" panose="02040503050406030204" pitchFamily="18" charset="0"/>
                            </a:rPr>
                            <m:t>𝑇𝑢𝑟𝑛𝑜𝑣𝑒𝑟</m:t>
                          </m:r>
                        </m:den>
                      </m:f>
                    </m:oMath>
                  </m:oMathPara>
                </a14:m>
                <a:endParaRPr lang="en-US" sz="2000" dirty="0"/>
              </a:p>
            </p:txBody>
          </p:sp>
        </mc:Choice>
        <mc:Fallback xmlns="">
          <p:sp>
            <p:nvSpPr>
              <p:cNvPr id="6" name="Rectangle 5">
                <a:extLst>
                  <a:ext uri="{FF2B5EF4-FFF2-40B4-BE49-F238E27FC236}">
                    <a16:creationId xmlns:a16="http://schemas.microsoft.com/office/drawing/2014/main" id="{3932E4AF-2D98-4845-8341-394F7B382270}"/>
                  </a:ext>
                </a:extLst>
              </p:cNvPr>
              <p:cNvSpPr>
                <a:spLocks noRot="1" noChangeAspect="1" noMove="1" noResize="1" noEditPoints="1" noAdjustHandles="1" noChangeArrowheads="1" noChangeShapeType="1" noTextEdit="1"/>
              </p:cNvSpPr>
              <p:nvPr/>
            </p:nvSpPr>
            <p:spPr>
              <a:xfrm>
                <a:off x="2485380" y="3478384"/>
                <a:ext cx="8003108" cy="670696"/>
              </a:xfrm>
              <a:prstGeom prst="rect">
                <a:avLst/>
              </a:prstGeom>
              <a:blipFill>
                <a:blip r:embed="rId2"/>
                <a:stretch>
                  <a:fillRect/>
                </a:stretch>
              </a:blipFill>
            </p:spPr>
            <p:txBody>
              <a:bodyPr/>
              <a:lstStyle/>
              <a:p>
                <a:r>
                  <a:rPr lang="el-GR">
                    <a:noFill/>
                  </a:rPr>
                  <a:t> </a:t>
                </a:r>
              </a:p>
            </p:txBody>
          </p:sp>
        </mc:Fallback>
      </mc:AlternateContent>
      <p:sp>
        <p:nvSpPr>
          <p:cNvPr id="8" name="Rectangle 3">
            <a:extLst>
              <a:ext uri="{FF2B5EF4-FFF2-40B4-BE49-F238E27FC236}">
                <a16:creationId xmlns:a16="http://schemas.microsoft.com/office/drawing/2014/main" id="{FBC64F8F-13EE-FD43-BC83-B3BF2C96465F}"/>
              </a:ext>
            </a:extLst>
          </p:cNvPr>
          <p:cNvSpPr txBox="1">
            <a:spLocks noChangeArrowheads="1"/>
          </p:cNvSpPr>
          <p:nvPr/>
        </p:nvSpPr>
        <p:spPr>
          <a:xfrm>
            <a:off x="2544763" y="1412776"/>
            <a:ext cx="7799710" cy="1368152"/>
          </a:xfrm>
          <a:prstGeom prst="rect">
            <a:avLst/>
          </a:prstGeom>
        </p:spPr>
        <p:txBody>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algn="just" eaLnBrk="1" hangingPunct="1"/>
            <a:r>
              <a:rPr lang="el-GR" altLang="el-GR" sz="2400" kern="0"/>
              <a:t>Η ταχύτητα κυκλοφορίας του ενεργητικού μιας επιχείρησης μπορεί να αναλυθεί στις επιμέρους συνιστώσες της, σύμφωνα με την παρακάτω σχέση: </a:t>
            </a:r>
            <a:endParaRPr lang="el-GR" altLang="el-GR" sz="2400" kern="0" dirty="0"/>
          </a:p>
        </p:txBody>
      </p:sp>
    </p:spTree>
    <p:extLst>
      <p:ext uri="{BB962C8B-B14F-4D97-AF65-F5344CB8AC3E}">
        <p14:creationId xmlns:p14="http://schemas.microsoft.com/office/powerpoint/2010/main" val="1275926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1A1DEA0-CECE-46A0-915E-8B0AC9334E4E}" type="slidenum">
              <a:rPr lang="en-US" smtClean="0"/>
              <a:pPr>
                <a:defRPr/>
              </a:pPr>
              <a:t>11</a:t>
            </a:fld>
            <a:endParaRPr lang="en-CA"/>
          </a:p>
        </p:txBody>
      </p:sp>
      <p:sp>
        <p:nvSpPr>
          <p:cNvPr id="6" name="Rectangle 2"/>
          <p:cNvSpPr>
            <a:spLocks noGrp="1" noChangeArrowheads="1"/>
          </p:cNvSpPr>
          <p:nvPr>
            <p:ph type="title" idx="4294967295"/>
          </p:nvPr>
        </p:nvSpPr>
        <p:spPr>
          <a:xfrm>
            <a:off x="2669084" y="227473"/>
            <a:ext cx="7912100" cy="1143000"/>
          </a:xfrm>
        </p:spPr>
        <p:txBody>
          <a:bodyPr>
            <a:normAutofit fontScale="90000"/>
          </a:bodyPr>
          <a:lstStyle/>
          <a:p>
            <a:r>
              <a:rPr lang="en-US" sz="3600" dirty="0"/>
              <a:t>Comparative Financial Statement Analysis (Horizontal analysis) </a:t>
            </a:r>
            <a:endParaRPr lang="el-GR" dirty="0"/>
          </a:p>
        </p:txBody>
      </p:sp>
      <p:sp>
        <p:nvSpPr>
          <p:cNvPr id="7" name="Rectangle 3"/>
          <p:cNvSpPr txBox="1">
            <a:spLocks noChangeArrowheads="1"/>
          </p:cNvSpPr>
          <p:nvPr/>
        </p:nvSpPr>
        <p:spPr bwMode="auto">
          <a:xfrm>
            <a:off x="2351584" y="1412776"/>
            <a:ext cx="8229600" cy="51125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r>
              <a:rPr lang="en-US" sz="1800" dirty="0"/>
              <a:t>Individuals conduct comparative financial statement analysis by reviewing consecutive balance sheets, income statements, or statements of cash flows from period to period. The most important information often revealed from comparative financial statement analysis is trend.</a:t>
            </a:r>
          </a:p>
          <a:p>
            <a:r>
              <a:rPr lang="en-US" sz="1800" dirty="0"/>
              <a:t>Year to year change analysis: Comparing financial statements over relatively short time periods—two to three years—is usually performed with analysis of year-to-year changes in individual accounts.</a:t>
            </a:r>
          </a:p>
          <a:p>
            <a:r>
              <a:rPr lang="en-US" sz="1800" dirty="0"/>
              <a:t>When a negative amount appears in the base and a positive amount in the next period (or vice versa), we cannot compute a meaningful percentage change.</a:t>
            </a:r>
          </a:p>
          <a:p>
            <a:r>
              <a:rPr lang="en-US" sz="1800" dirty="0"/>
              <a:t>When there is no amount for the base period, no percentage change is computable. Similarly, when the base period amount is small, a percentage change can be computed but the number must be interpreted with caution.</a:t>
            </a:r>
            <a:endParaRPr lang="el-GR" sz="1800" dirty="0"/>
          </a:p>
        </p:txBody>
      </p:sp>
    </p:spTree>
    <p:extLst>
      <p:ext uri="{BB962C8B-B14F-4D97-AF65-F5344CB8AC3E}">
        <p14:creationId xmlns:p14="http://schemas.microsoft.com/office/powerpoint/2010/main" val="12918237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Activity</a:t>
            </a:r>
            <a:br>
              <a:rPr lang="en-US" sz="4400" dirty="0"/>
            </a:br>
            <a:r>
              <a:rPr lang="en-US" dirty="0"/>
              <a:t>Asset Turnover Ratios</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110</a:t>
            </a:fld>
            <a:endParaRPr lang="en-CA"/>
          </a:p>
        </p:txBody>
      </p:sp>
      <p:pic>
        <p:nvPicPr>
          <p:cNvPr id="4" name="Picture 3">
            <a:extLst>
              <a:ext uri="{FF2B5EF4-FFF2-40B4-BE49-F238E27FC236}">
                <a16:creationId xmlns:a16="http://schemas.microsoft.com/office/drawing/2014/main" id="{C733BF0B-9ED6-C246-AC83-2F47AD31ACF9}"/>
              </a:ext>
            </a:extLst>
          </p:cNvPr>
          <p:cNvPicPr>
            <a:picLocks noChangeAspect="1"/>
          </p:cNvPicPr>
          <p:nvPr/>
        </p:nvPicPr>
        <p:blipFill>
          <a:blip r:embed="rId2"/>
          <a:stretch>
            <a:fillRect/>
          </a:stretch>
        </p:blipFill>
        <p:spPr>
          <a:xfrm>
            <a:off x="2207568" y="1628800"/>
            <a:ext cx="8460432" cy="4174198"/>
          </a:xfrm>
          <a:prstGeom prst="rect">
            <a:avLst/>
          </a:prstGeom>
        </p:spPr>
      </p:pic>
    </p:spTree>
    <p:extLst>
      <p:ext uri="{BB962C8B-B14F-4D97-AF65-F5344CB8AC3E}">
        <p14:creationId xmlns:p14="http://schemas.microsoft.com/office/powerpoint/2010/main" val="31871209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Activity</a:t>
            </a:r>
            <a:br>
              <a:rPr lang="en-US" sz="4400" dirty="0"/>
            </a:br>
            <a:r>
              <a:rPr lang="en-US" dirty="0"/>
              <a:t>Asset Turnover Ratios</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111</a:t>
            </a:fld>
            <a:endParaRPr lang="en-CA"/>
          </a:p>
        </p:txBody>
      </p:sp>
      <p:pic>
        <p:nvPicPr>
          <p:cNvPr id="5" name="Picture 4">
            <a:extLst>
              <a:ext uri="{FF2B5EF4-FFF2-40B4-BE49-F238E27FC236}">
                <a16:creationId xmlns:a16="http://schemas.microsoft.com/office/drawing/2014/main" id="{502F954F-5037-8C48-8C8F-2151B66AB9D6}"/>
              </a:ext>
            </a:extLst>
          </p:cNvPr>
          <p:cNvPicPr>
            <a:picLocks noChangeAspect="1"/>
          </p:cNvPicPr>
          <p:nvPr/>
        </p:nvPicPr>
        <p:blipFill>
          <a:blip r:embed="rId2"/>
          <a:stretch>
            <a:fillRect/>
          </a:stretch>
        </p:blipFill>
        <p:spPr>
          <a:xfrm>
            <a:off x="1925704" y="1467544"/>
            <a:ext cx="8994832" cy="5057800"/>
          </a:xfrm>
          <a:prstGeom prst="rect">
            <a:avLst/>
          </a:prstGeom>
        </p:spPr>
      </p:pic>
    </p:spTree>
    <p:extLst>
      <p:ext uri="{BB962C8B-B14F-4D97-AF65-F5344CB8AC3E}">
        <p14:creationId xmlns:p14="http://schemas.microsoft.com/office/powerpoint/2010/main" val="322501055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Activity</a:t>
            </a:r>
            <a:br>
              <a:rPr lang="en-US" sz="4400" dirty="0"/>
            </a:br>
            <a:r>
              <a:rPr lang="en-US" dirty="0"/>
              <a:t>Asset Turnover Ratios</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112</a:t>
            </a:fld>
            <a:endParaRPr lang="en-CA"/>
          </a:p>
        </p:txBody>
      </p:sp>
      <p:pic>
        <p:nvPicPr>
          <p:cNvPr id="4" name="Picture 3">
            <a:extLst>
              <a:ext uri="{FF2B5EF4-FFF2-40B4-BE49-F238E27FC236}">
                <a16:creationId xmlns:a16="http://schemas.microsoft.com/office/drawing/2014/main" id="{EDD43D15-3892-0C42-A6ED-CAC02AB4A697}"/>
              </a:ext>
            </a:extLst>
          </p:cNvPr>
          <p:cNvPicPr>
            <a:picLocks noChangeAspect="1"/>
          </p:cNvPicPr>
          <p:nvPr/>
        </p:nvPicPr>
        <p:blipFill>
          <a:blip r:embed="rId2"/>
          <a:stretch>
            <a:fillRect/>
          </a:stretch>
        </p:blipFill>
        <p:spPr>
          <a:xfrm>
            <a:off x="1776536" y="1801162"/>
            <a:ext cx="9144000" cy="4076110"/>
          </a:xfrm>
          <a:prstGeom prst="rect">
            <a:avLst/>
          </a:prstGeom>
        </p:spPr>
      </p:pic>
    </p:spTree>
    <p:extLst>
      <p:ext uri="{BB962C8B-B14F-4D97-AF65-F5344CB8AC3E}">
        <p14:creationId xmlns:p14="http://schemas.microsoft.com/office/powerpoint/2010/main" val="306618095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Activity</a:t>
            </a:r>
            <a:br>
              <a:rPr lang="en-US" sz="4400" dirty="0"/>
            </a:br>
            <a:r>
              <a:rPr lang="en-US" dirty="0"/>
              <a:t>Asset Turnover Ratios</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113</a:t>
            </a:fld>
            <a:endParaRPr lang="en-CA"/>
          </a:p>
        </p:txBody>
      </p:sp>
      <p:pic>
        <p:nvPicPr>
          <p:cNvPr id="5" name="Picture 4">
            <a:extLst>
              <a:ext uri="{FF2B5EF4-FFF2-40B4-BE49-F238E27FC236}">
                <a16:creationId xmlns:a16="http://schemas.microsoft.com/office/drawing/2014/main" id="{A163747B-35EC-324F-BE46-6A6B134A1AD6}"/>
              </a:ext>
            </a:extLst>
          </p:cNvPr>
          <p:cNvPicPr>
            <a:picLocks noChangeAspect="1"/>
          </p:cNvPicPr>
          <p:nvPr/>
        </p:nvPicPr>
        <p:blipFill>
          <a:blip r:embed="rId2"/>
          <a:stretch>
            <a:fillRect/>
          </a:stretch>
        </p:blipFill>
        <p:spPr>
          <a:xfrm>
            <a:off x="1847529" y="1556792"/>
            <a:ext cx="8932127" cy="4608512"/>
          </a:xfrm>
          <a:prstGeom prst="rect">
            <a:avLst/>
          </a:prstGeom>
        </p:spPr>
      </p:pic>
    </p:spTree>
    <p:extLst>
      <p:ext uri="{BB962C8B-B14F-4D97-AF65-F5344CB8AC3E}">
        <p14:creationId xmlns:p14="http://schemas.microsoft.com/office/powerpoint/2010/main" val="31719262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Activity</a:t>
            </a:r>
            <a:br>
              <a:rPr lang="en-US" sz="4400" dirty="0"/>
            </a:br>
            <a:r>
              <a:rPr lang="en-US" dirty="0"/>
              <a:t>Asset Turnover Ratios</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114</a:t>
            </a:fld>
            <a:endParaRPr lang="en-CA"/>
          </a:p>
        </p:txBody>
      </p:sp>
      <p:pic>
        <p:nvPicPr>
          <p:cNvPr id="4" name="Picture 3">
            <a:extLst>
              <a:ext uri="{FF2B5EF4-FFF2-40B4-BE49-F238E27FC236}">
                <a16:creationId xmlns:a16="http://schemas.microsoft.com/office/drawing/2014/main" id="{C3D7DF9C-ADDA-9E4C-A998-155F39E1CCD6}"/>
              </a:ext>
            </a:extLst>
          </p:cNvPr>
          <p:cNvPicPr>
            <a:picLocks noChangeAspect="1"/>
          </p:cNvPicPr>
          <p:nvPr/>
        </p:nvPicPr>
        <p:blipFill>
          <a:blip r:embed="rId2"/>
          <a:stretch>
            <a:fillRect/>
          </a:stretch>
        </p:blipFill>
        <p:spPr>
          <a:xfrm>
            <a:off x="2262956" y="1412776"/>
            <a:ext cx="7937500" cy="2806700"/>
          </a:xfrm>
          <a:prstGeom prst="rect">
            <a:avLst/>
          </a:prstGeom>
        </p:spPr>
      </p:pic>
      <p:pic>
        <p:nvPicPr>
          <p:cNvPr id="6" name="Picture 5">
            <a:extLst>
              <a:ext uri="{FF2B5EF4-FFF2-40B4-BE49-F238E27FC236}">
                <a16:creationId xmlns:a16="http://schemas.microsoft.com/office/drawing/2014/main" id="{5B495EF6-EBF2-A448-A3D6-163F77979B94}"/>
              </a:ext>
            </a:extLst>
          </p:cNvPr>
          <p:cNvPicPr>
            <a:picLocks noChangeAspect="1"/>
          </p:cNvPicPr>
          <p:nvPr/>
        </p:nvPicPr>
        <p:blipFill>
          <a:blip r:embed="rId3"/>
          <a:stretch>
            <a:fillRect/>
          </a:stretch>
        </p:blipFill>
        <p:spPr>
          <a:xfrm>
            <a:off x="3248744" y="4264248"/>
            <a:ext cx="5943600" cy="1397000"/>
          </a:xfrm>
          <a:prstGeom prst="rect">
            <a:avLst/>
          </a:prstGeom>
        </p:spPr>
      </p:pic>
    </p:spTree>
    <p:extLst>
      <p:ext uri="{BB962C8B-B14F-4D97-AF65-F5344CB8AC3E}">
        <p14:creationId xmlns:p14="http://schemas.microsoft.com/office/powerpoint/2010/main" val="17359860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Activity</a:t>
            </a:r>
            <a:br>
              <a:rPr lang="en-US" sz="4400" dirty="0"/>
            </a:br>
            <a:r>
              <a:rPr lang="en-US" dirty="0"/>
              <a:t>Asset Turnover Ratios</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115</a:t>
            </a:fld>
            <a:endParaRPr lang="en-CA"/>
          </a:p>
        </p:txBody>
      </p:sp>
      <p:pic>
        <p:nvPicPr>
          <p:cNvPr id="5" name="Picture 4">
            <a:extLst>
              <a:ext uri="{FF2B5EF4-FFF2-40B4-BE49-F238E27FC236}">
                <a16:creationId xmlns:a16="http://schemas.microsoft.com/office/drawing/2014/main" id="{1E4394D0-262A-9447-9652-9071CDC3D33A}"/>
              </a:ext>
            </a:extLst>
          </p:cNvPr>
          <p:cNvPicPr>
            <a:picLocks noChangeAspect="1"/>
          </p:cNvPicPr>
          <p:nvPr/>
        </p:nvPicPr>
        <p:blipFill>
          <a:blip r:embed="rId2"/>
          <a:stretch>
            <a:fillRect/>
          </a:stretch>
        </p:blipFill>
        <p:spPr>
          <a:xfrm>
            <a:off x="3124200" y="1844824"/>
            <a:ext cx="5943600" cy="1397000"/>
          </a:xfrm>
          <a:prstGeom prst="rect">
            <a:avLst/>
          </a:prstGeom>
        </p:spPr>
      </p:pic>
      <p:pic>
        <p:nvPicPr>
          <p:cNvPr id="8" name="Picture 7">
            <a:extLst>
              <a:ext uri="{FF2B5EF4-FFF2-40B4-BE49-F238E27FC236}">
                <a16:creationId xmlns:a16="http://schemas.microsoft.com/office/drawing/2014/main" id="{35899FB0-73A5-694E-9B7F-0D37DB0B0E01}"/>
              </a:ext>
            </a:extLst>
          </p:cNvPr>
          <p:cNvPicPr>
            <a:picLocks noChangeAspect="1"/>
          </p:cNvPicPr>
          <p:nvPr/>
        </p:nvPicPr>
        <p:blipFill>
          <a:blip r:embed="rId3"/>
          <a:stretch>
            <a:fillRect/>
          </a:stretch>
        </p:blipFill>
        <p:spPr>
          <a:xfrm>
            <a:off x="3124200" y="3193504"/>
            <a:ext cx="5943600" cy="2971800"/>
          </a:xfrm>
          <a:prstGeom prst="rect">
            <a:avLst/>
          </a:prstGeom>
        </p:spPr>
      </p:pic>
    </p:spTree>
    <p:extLst>
      <p:ext uri="{BB962C8B-B14F-4D97-AF65-F5344CB8AC3E}">
        <p14:creationId xmlns:p14="http://schemas.microsoft.com/office/powerpoint/2010/main" val="9963450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75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DuPont Analysis</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116</a:t>
            </a:fld>
            <a:endParaRPr lang="en-CA"/>
          </a:p>
        </p:txBody>
      </p:sp>
      <p:pic>
        <p:nvPicPr>
          <p:cNvPr id="4" name="Picture 3">
            <a:extLst>
              <a:ext uri="{FF2B5EF4-FFF2-40B4-BE49-F238E27FC236}">
                <a16:creationId xmlns:a16="http://schemas.microsoft.com/office/drawing/2014/main" id="{D6A267EC-A8A7-7843-84A1-F2C0CDFA2345}"/>
              </a:ext>
            </a:extLst>
          </p:cNvPr>
          <p:cNvPicPr>
            <a:picLocks noChangeAspect="1"/>
          </p:cNvPicPr>
          <p:nvPr/>
        </p:nvPicPr>
        <p:blipFill>
          <a:blip r:embed="rId2"/>
          <a:stretch>
            <a:fillRect/>
          </a:stretch>
        </p:blipFill>
        <p:spPr>
          <a:xfrm>
            <a:off x="2351584" y="1381844"/>
            <a:ext cx="8207896" cy="5143500"/>
          </a:xfrm>
          <a:prstGeom prst="rect">
            <a:avLst/>
          </a:prstGeom>
        </p:spPr>
      </p:pic>
    </p:spTree>
    <p:extLst>
      <p:ext uri="{BB962C8B-B14F-4D97-AF65-F5344CB8AC3E}">
        <p14:creationId xmlns:p14="http://schemas.microsoft.com/office/powerpoint/2010/main" val="18266834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75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DuPont Analysis</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117</a:t>
            </a:fld>
            <a:endParaRPr lang="en-CA"/>
          </a:p>
        </p:txBody>
      </p:sp>
      <p:sp>
        <p:nvSpPr>
          <p:cNvPr id="6" name="Rectangle 5">
            <a:extLst>
              <a:ext uri="{FF2B5EF4-FFF2-40B4-BE49-F238E27FC236}">
                <a16:creationId xmlns:a16="http://schemas.microsoft.com/office/drawing/2014/main" id="{98FB5710-E3E4-6A45-A397-3A4E4A66A74A}"/>
              </a:ext>
            </a:extLst>
          </p:cNvPr>
          <p:cNvSpPr/>
          <p:nvPr/>
        </p:nvSpPr>
        <p:spPr>
          <a:xfrm>
            <a:off x="2351584" y="1513091"/>
            <a:ext cx="7848872" cy="4093428"/>
          </a:xfrm>
          <a:prstGeom prst="rect">
            <a:avLst/>
          </a:prstGeom>
        </p:spPr>
        <p:txBody>
          <a:bodyPr wrap="square">
            <a:spAutoFit/>
          </a:bodyPr>
          <a:lstStyle/>
          <a:p>
            <a:pPr marL="285750" indent="-285750" algn="just">
              <a:buFont typeface="Arial" panose="020B0604020202020204" pitchFamily="34" charset="0"/>
              <a:buChar char="•"/>
            </a:pPr>
            <a:r>
              <a:rPr lang="el-GR" sz="2000" dirty="0">
                <a:latin typeface="Helvetica" pitchFamily="2" charset="0"/>
                <a:ea typeface="Times New Roman" panose="02020603050405020304" pitchFamily="18" charset="0"/>
              </a:rPr>
              <a:t>Χωρίζοντας το </a:t>
            </a:r>
            <a:r>
              <a:rPr lang="en-US" sz="2000" dirty="0">
                <a:latin typeface="Helvetica" pitchFamily="2" charset="0"/>
                <a:ea typeface="Times New Roman" panose="02020603050405020304" pitchFamily="18" charset="0"/>
              </a:rPr>
              <a:t>ROE</a:t>
            </a:r>
            <a:r>
              <a:rPr lang="el-GR" sz="2000" dirty="0">
                <a:latin typeface="Helvetica" pitchFamily="2" charset="0"/>
                <a:ea typeface="Times New Roman" panose="02020603050405020304" pitchFamily="18" charset="0"/>
              </a:rPr>
              <a:t> σε τρία μέρη, οι εταιρείες μπορούν να κατανοήσουν ευκολότερα τις αλλαγές στις αποδόσεις τους επί των ιδίων κεφαλαίων με την πάροδο του χρόνου.</a:t>
            </a:r>
            <a:endParaRPr lang="en-GR" sz="2000" dirty="0">
              <a:ea typeface="Times New Roman" panose="02020603050405020304" pitchFamily="18" charset="0"/>
            </a:endParaRPr>
          </a:p>
          <a:p>
            <a:pPr marL="285750" indent="-285750" algn="just">
              <a:buFont typeface="Arial" panose="020B0604020202020204" pitchFamily="34" charset="0"/>
              <a:buChar char="•"/>
            </a:pPr>
            <a:r>
              <a:rPr lang="el-GR" sz="2000" dirty="0">
                <a:latin typeface="Helvetica" pitchFamily="2" charset="0"/>
                <a:ea typeface="Times New Roman" panose="02020603050405020304" pitchFamily="18" charset="0"/>
              </a:rPr>
              <a:t>Καθώς αυξάνεται το περιθώριο κέρδους, κάθε πώληση θα αποφέρει περισσότερα κέρδη, με αποτέλεσμα υψηλότερη συνολική απόδοση των ιδίων κεφαλαίων.</a:t>
            </a:r>
            <a:endParaRPr lang="en-GR" sz="2000" dirty="0">
              <a:ea typeface="Times New Roman" panose="02020603050405020304" pitchFamily="18" charset="0"/>
            </a:endParaRPr>
          </a:p>
          <a:p>
            <a:pPr marL="285750" indent="-285750" algn="just">
              <a:buFont typeface="Arial" panose="020B0604020202020204" pitchFamily="34" charset="0"/>
              <a:buChar char="•"/>
            </a:pPr>
            <a:r>
              <a:rPr lang="el-GR" sz="2000" dirty="0">
                <a:latin typeface="Helvetica" pitchFamily="2" charset="0"/>
                <a:ea typeface="Times New Roman" panose="02020603050405020304" pitchFamily="18" charset="0"/>
              </a:rPr>
              <a:t>Καθώς ο κύκλος εργασιών αυξάνεται, μια εταιρεία θα παράγει περισσότερες πωλήσεις ανά περιουσιακό στοιχείο, με αποτέλεσμα υψηλότερη συνολική απόδοση ιδίων κεφαλαίων.</a:t>
            </a:r>
            <a:endParaRPr lang="en-GR" sz="2000" dirty="0">
              <a:ea typeface="Times New Roman" panose="02020603050405020304" pitchFamily="18" charset="0"/>
            </a:endParaRPr>
          </a:p>
          <a:p>
            <a:pPr marL="285750" indent="-285750" algn="just">
              <a:buFont typeface="Arial" panose="020B0604020202020204" pitchFamily="34" charset="0"/>
              <a:buChar char="•"/>
            </a:pPr>
            <a:r>
              <a:rPr lang="el-GR" sz="2000" dirty="0">
                <a:latin typeface="Helvetica" pitchFamily="2" charset="0"/>
                <a:ea typeface="Times New Roman" panose="02020603050405020304" pitchFamily="18" charset="0"/>
              </a:rPr>
              <a:t>Η αυξημένη χρηματοοικονομική </a:t>
            </a:r>
            <a:r>
              <a:rPr lang="el-GR" sz="2000" dirty="0" err="1">
                <a:latin typeface="Helvetica" pitchFamily="2" charset="0"/>
                <a:ea typeface="Times New Roman" panose="02020603050405020304" pitchFamily="18" charset="0"/>
              </a:rPr>
              <a:t>μόχλευση</a:t>
            </a:r>
            <a:r>
              <a:rPr lang="el-GR" sz="2000" dirty="0">
                <a:latin typeface="Helvetica" pitchFamily="2" charset="0"/>
                <a:ea typeface="Times New Roman" panose="02020603050405020304" pitchFamily="18" charset="0"/>
              </a:rPr>
              <a:t> θα οδηγήσει επίσης σε αύξηση της απόδοσης των ιδίων κεφαλαίων, καθώς η χρήση αυξημένης χρηματοδότησης από τρίτους συνεπάγεται μικρότερο κόστος κεφαλαίων λόγω </a:t>
            </a:r>
            <a:r>
              <a:rPr lang="el-GR" sz="2000" dirty="0" err="1">
                <a:latin typeface="Helvetica" pitchFamily="2" charset="0"/>
                <a:ea typeface="Times New Roman" panose="02020603050405020304" pitchFamily="18" charset="0"/>
              </a:rPr>
              <a:t>αποφορολόγησης</a:t>
            </a:r>
            <a:r>
              <a:rPr lang="el-GR" sz="2000" dirty="0">
                <a:latin typeface="Helvetica" pitchFamily="2" charset="0"/>
                <a:ea typeface="Times New Roman" panose="02020603050405020304" pitchFamily="18" charset="0"/>
              </a:rPr>
              <a:t> των τόκων.</a:t>
            </a:r>
            <a:endParaRPr lang="en-GR" sz="2000" dirty="0">
              <a:ea typeface="Times New Roman" panose="02020603050405020304" pitchFamily="18" charset="0"/>
            </a:endParaRPr>
          </a:p>
        </p:txBody>
      </p:sp>
    </p:spTree>
    <p:extLst>
      <p:ext uri="{BB962C8B-B14F-4D97-AF65-F5344CB8AC3E}">
        <p14:creationId xmlns:p14="http://schemas.microsoft.com/office/powerpoint/2010/main" val="4295683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75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DuPont Analysis</a:t>
            </a:r>
            <a:endParaRPr lang="el-GR" sz="4400"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118</a:t>
            </a:fld>
            <a:endParaRPr lang="en-CA"/>
          </a:p>
        </p:txBody>
      </p:sp>
      <p:pic>
        <p:nvPicPr>
          <p:cNvPr id="4" name="Picture 3">
            <a:extLst>
              <a:ext uri="{FF2B5EF4-FFF2-40B4-BE49-F238E27FC236}">
                <a16:creationId xmlns:a16="http://schemas.microsoft.com/office/drawing/2014/main" id="{028A2897-F364-954E-A7A6-B61C40245731}"/>
              </a:ext>
            </a:extLst>
          </p:cNvPr>
          <p:cNvPicPr>
            <a:picLocks noChangeAspect="1"/>
          </p:cNvPicPr>
          <p:nvPr/>
        </p:nvPicPr>
        <p:blipFill>
          <a:blip r:embed="rId2"/>
          <a:stretch>
            <a:fillRect/>
          </a:stretch>
        </p:blipFill>
        <p:spPr>
          <a:xfrm>
            <a:off x="2279577" y="1412776"/>
            <a:ext cx="8254405" cy="5057800"/>
          </a:xfrm>
          <a:prstGeom prst="rect">
            <a:avLst/>
          </a:prstGeom>
        </p:spPr>
      </p:pic>
    </p:spTree>
    <p:extLst>
      <p:ext uri="{BB962C8B-B14F-4D97-AF65-F5344CB8AC3E}">
        <p14:creationId xmlns:p14="http://schemas.microsoft.com/office/powerpoint/2010/main" val="42128721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75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DuPont Analysis</a:t>
            </a:r>
            <a:endParaRPr lang="el-GR" sz="4400"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119</a:t>
            </a:fld>
            <a:endParaRPr lang="en-CA"/>
          </a:p>
        </p:txBody>
      </p:sp>
      <p:pic>
        <p:nvPicPr>
          <p:cNvPr id="6" name="Picture 3">
            <a:extLst>
              <a:ext uri="{FF2B5EF4-FFF2-40B4-BE49-F238E27FC236}">
                <a16:creationId xmlns:a16="http://schemas.microsoft.com/office/drawing/2014/main" id="{DFD6F3F8-3B32-AA45-A2BB-9C4E985DAC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51584" y="1412776"/>
            <a:ext cx="8186936"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621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1A1DEA0-CECE-46A0-915E-8B0AC9334E4E}" type="slidenum">
              <a:rPr lang="en-US" smtClean="0"/>
              <a:pPr>
                <a:defRPr/>
              </a:pPr>
              <a:t>12</a:t>
            </a:fld>
            <a:endParaRPr lang="en-CA"/>
          </a:p>
        </p:txBody>
      </p:sp>
      <p:sp>
        <p:nvSpPr>
          <p:cNvPr id="6" name="Rectangle 2"/>
          <p:cNvSpPr>
            <a:spLocks noGrp="1" noChangeArrowheads="1"/>
          </p:cNvSpPr>
          <p:nvPr>
            <p:ph type="title" idx="4294967295"/>
          </p:nvPr>
        </p:nvSpPr>
        <p:spPr>
          <a:xfrm>
            <a:off x="4279900" y="188913"/>
            <a:ext cx="7912100" cy="1143000"/>
          </a:xfrm>
        </p:spPr>
        <p:txBody>
          <a:bodyPr/>
          <a:lstStyle/>
          <a:p>
            <a:r>
              <a:rPr lang="en-US" dirty="0"/>
              <a:t>Trend Analysis</a:t>
            </a:r>
            <a:br>
              <a:rPr lang="en-US" dirty="0"/>
            </a:br>
            <a:r>
              <a:rPr lang="el-GR" sz="2800" dirty="0"/>
              <a:t>Διαχρονική Ανάλυση</a:t>
            </a:r>
            <a:r>
              <a:rPr lang="en-US" sz="2800" dirty="0"/>
              <a:t> </a:t>
            </a:r>
            <a:r>
              <a:rPr lang="el-GR" sz="2800" dirty="0"/>
              <a:t>Ενεργητικού</a:t>
            </a:r>
            <a:endParaRPr lang="el-GR" dirty="0"/>
          </a:p>
        </p:txBody>
      </p:sp>
      <p:graphicFrame>
        <p:nvGraphicFramePr>
          <p:cNvPr id="5" name="Table 4">
            <a:extLst>
              <a:ext uri="{FF2B5EF4-FFF2-40B4-BE49-F238E27FC236}">
                <a16:creationId xmlns:a16="http://schemas.microsoft.com/office/drawing/2014/main" id="{C3803A6E-961C-FF49-AB59-28BC6D94D12A}"/>
              </a:ext>
            </a:extLst>
          </p:cNvPr>
          <p:cNvGraphicFramePr>
            <a:graphicFrameLocks noGrp="1"/>
          </p:cNvGraphicFramePr>
          <p:nvPr/>
        </p:nvGraphicFramePr>
        <p:xfrm>
          <a:off x="2999657" y="2060849"/>
          <a:ext cx="7200801" cy="3600395"/>
        </p:xfrm>
        <a:graphic>
          <a:graphicData uri="http://schemas.openxmlformats.org/drawingml/2006/table">
            <a:tbl>
              <a:tblPr>
                <a:tableStyleId>{5C22544A-7EE6-4342-B048-85BDC9FD1C3A}</a:tableStyleId>
              </a:tblPr>
              <a:tblGrid>
                <a:gridCol w="2576469">
                  <a:extLst>
                    <a:ext uri="{9D8B030D-6E8A-4147-A177-3AD203B41FA5}">
                      <a16:colId xmlns:a16="http://schemas.microsoft.com/office/drawing/2014/main" val="1368521703"/>
                    </a:ext>
                  </a:extLst>
                </a:gridCol>
                <a:gridCol w="903469">
                  <a:extLst>
                    <a:ext uri="{9D8B030D-6E8A-4147-A177-3AD203B41FA5}">
                      <a16:colId xmlns:a16="http://schemas.microsoft.com/office/drawing/2014/main" val="3956742665"/>
                    </a:ext>
                  </a:extLst>
                </a:gridCol>
                <a:gridCol w="903469">
                  <a:extLst>
                    <a:ext uri="{9D8B030D-6E8A-4147-A177-3AD203B41FA5}">
                      <a16:colId xmlns:a16="http://schemas.microsoft.com/office/drawing/2014/main" val="1134494345"/>
                    </a:ext>
                  </a:extLst>
                </a:gridCol>
                <a:gridCol w="1010456">
                  <a:extLst>
                    <a:ext uri="{9D8B030D-6E8A-4147-A177-3AD203B41FA5}">
                      <a16:colId xmlns:a16="http://schemas.microsoft.com/office/drawing/2014/main" val="3627131998"/>
                    </a:ext>
                  </a:extLst>
                </a:gridCol>
                <a:gridCol w="903469">
                  <a:extLst>
                    <a:ext uri="{9D8B030D-6E8A-4147-A177-3AD203B41FA5}">
                      <a16:colId xmlns:a16="http://schemas.microsoft.com/office/drawing/2014/main" val="3803650018"/>
                    </a:ext>
                  </a:extLst>
                </a:gridCol>
                <a:gridCol w="903469">
                  <a:extLst>
                    <a:ext uri="{9D8B030D-6E8A-4147-A177-3AD203B41FA5}">
                      <a16:colId xmlns:a16="http://schemas.microsoft.com/office/drawing/2014/main" val="1014718751"/>
                    </a:ext>
                  </a:extLst>
                </a:gridCol>
              </a:tblGrid>
              <a:tr h="328438">
                <a:tc>
                  <a:txBody>
                    <a:bodyPr/>
                    <a:lstStyle/>
                    <a:p>
                      <a:r>
                        <a:rPr lang="en-US" sz="1400">
                          <a:effectLst/>
                        </a:rPr>
                        <a:t> </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ctr"/>
                      <a:r>
                        <a:rPr lang="el-GR" sz="1400" b="1" dirty="0">
                          <a:effectLst/>
                        </a:rPr>
                        <a:t>20Χ9</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ctr"/>
                      <a:r>
                        <a:rPr lang="el-GR" sz="1400" b="1" dirty="0">
                          <a:effectLst/>
                        </a:rPr>
                        <a:t>20Χ8</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ctr"/>
                      <a:r>
                        <a:rPr lang="el-GR" sz="1400" b="1" dirty="0">
                          <a:effectLst/>
                        </a:rPr>
                        <a:t>20Χ7</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ctr"/>
                      <a:r>
                        <a:rPr lang="el-GR" sz="1400" b="1" dirty="0">
                          <a:effectLst/>
                        </a:rPr>
                        <a:t>20Χ6</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ctr"/>
                      <a:r>
                        <a:rPr lang="el-GR" sz="1400" b="1" dirty="0">
                          <a:effectLst/>
                        </a:rPr>
                        <a:t>20Χ5</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1703232852"/>
                  </a:ext>
                </a:extLst>
              </a:tr>
              <a:tr h="328438">
                <a:tc>
                  <a:txBody>
                    <a:bodyPr/>
                    <a:lstStyle/>
                    <a:p>
                      <a:r>
                        <a:rPr lang="el-GR" sz="1400">
                          <a:effectLst/>
                        </a:rPr>
                        <a:t>Ενσώματα Πάγια</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45.291</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46.429</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41.096</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111.104</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130.445</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1263127760"/>
                  </a:ext>
                </a:extLst>
              </a:tr>
              <a:tr h="328438">
                <a:tc>
                  <a:txBody>
                    <a:bodyPr/>
                    <a:lstStyle/>
                    <a:p>
                      <a:r>
                        <a:rPr lang="el-GR" sz="1400" dirty="0">
                          <a:effectLst/>
                        </a:rPr>
                        <a:t>Λοιπά Μακροπρόθεσμα</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78.410</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77.672</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75.944</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106.673</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160.378</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6365825"/>
                  </a:ext>
                </a:extLst>
              </a:tr>
              <a:tr h="328438">
                <a:tc>
                  <a:txBody>
                    <a:bodyPr/>
                    <a:lstStyle/>
                    <a:p>
                      <a:r>
                        <a:rPr lang="el-GR" sz="1400" b="1" dirty="0">
                          <a:effectLst/>
                        </a:rPr>
                        <a:t>Σύνολο Παγίων</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a:effectLst/>
                        </a:rPr>
                        <a:t>123.701</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a:effectLst/>
                        </a:rPr>
                        <a:t>124.101</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a:effectLst/>
                        </a:rPr>
                        <a:t>117.040</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a:effectLst/>
                        </a:rPr>
                        <a:t>217.777</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a:effectLst/>
                        </a:rPr>
                        <a:t>290.823</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2341235"/>
                  </a:ext>
                </a:extLst>
              </a:tr>
              <a:tr h="328438">
                <a:tc>
                  <a:txBody>
                    <a:bodyPr/>
                    <a:lstStyle/>
                    <a:p>
                      <a:r>
                        <a:rPr lang="el-GR" sz="1400">
                          <a:effectLst/>
                        </a:rPr>
                        <a:t>Αποθέματα</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a:r>
                        <a:rPr lang="en-US" sz="1400">
                          <a:effectLst/>
                        </a:rPr>
                        <a:t>1.136.318</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a:r>
                        <a:rPr lang="en-US" sz="1400">
                          <a:effectLst/>
                        </a:rPr>
                        <a:t>748.151</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a:r>
                        <a:rPr lang="en-US" sz="1400">
                          <a:effectLst/>
                        </a:rPr>
                        <a:t>561.849</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a:r>
                        <a:rPr lang="en-US" sz="1400">
                          <a:effectLst/>
                        </a:rPr>
                        <a:t>508.068</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a:r>
                        <a:rPr lang="en-US" sz="1400">
                          <a:effectLst/>
                        </a:rPr>
                        <a:t>710.470</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01566277"/>
                  </a:ext>
                </a:extLst>
              </a:tr>
              <a:tr h="328438">
                <a:tc>
                  <a:txBody>
                    <a:bodyPr/>
                    <a:lstStyle/>
                    <a:p>
                      <a:r>
                        <a:rPr lang="el-GR" sz="1400">
                          <a:effectLst/>
                        </a:rPr>
                        <a:t>Εμπορικές Απαιτήσεις</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13.890.526</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10.536.207</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dirty="0">
                          <a:effectLst/>
                        </a:rPr>
                        <a:t>8.233.678</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11.274.204</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22.132.732</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3124399910"/>
                  </a:ext>
                </a:extLst>
              </a:tr>
              <a:tr h="328438">
                <a:tc>
                  <a:txBody>
                    <a:bodyPr/>
                    <a:lstStyle/>
                    <a:p>
                      <a:r>
                        <a:rPr lang="el-GR" sz="1400">
                          <a:effectLst/>
                        </a:rPr>
                        <a:t>Λοιπές Απαιτήσεις </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535.133</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293.777</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dirty="0">
                          <a:effectLst/>
                        </a:rPr>
                        <a:t>594.662</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900.641</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130.934</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1621574862"/>
                  </a:ext>
                </a:extLst>
              </a:tr>
              <a:tr h="328438">
                <a:tc>
                  <a:txBody>
                    <a:bodyPr/>
                    <a:lstStyle/>
                    <a:p>
                      <a:r>
                        <a:rPr lang="el-GR" sz="1400">
                          <a:effectLst/>
                        </a:rPr>
                        <a:t>Απαιτήσεις</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14.425.659</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10.829.984</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8.828.340</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12.174.845</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22.263.666</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1417663267"/>
                  </a:ext>
                </a:extLst>
              </a:tr>
              <a:tr h="328438">
                <a:tc>
                  <a:txBody>
                    <a:bodyPr/>
                    <a:lstStyle/>
                    <a:p>
                      <a:r>
                        <a:rPr lang="el-GR" sz="1400" dirty="0">
                          <a:effectLst/>
                        </a:rPr>
                        <a:t>Διαθέσιμα</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3.886.889</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4.245.891</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7.971.448</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3.937.966</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4.219.267</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4399610"/>
                  </a:ext>
                </a:extLst>
              </a:tr>
              <a:tr h="328438">
                <a:tc>
                  <a:txBody>
                    <a:bodyPr/>
                    <a:lstStyle/>
                    <a:p>
                      <a:r>
                        <a:rPr lang="el-GR" sz="1400" b="1" dirty="0">
                          <a:effectLst/>
                        </a:rPr>
                        <a:t>Κυκλοφορούν Ενεργητικό</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a:effectLst/>
                        </a:rPr>
                        <a:t>19.448.866</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a:effectLst/>
                        </a:rPr>
                        <a:t>15.824.026</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a:effectLst/>
                        </a:rPr>
                        <a:t>17.361.637</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a:effectLst/>
                        </a:rPr>
                        <a:t>16.620.879</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a:effectLst/>
                        </a:rPr>
                        <a:t>27.193.403</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0612291"/>
                  </a:ext>
                </a:extLst>
              </a:tr>
              <a:tr h="316015">
                <a:tc>
                  <a:txBody>
                    <a:bodyPr/>
                    <a:lstStyle/>
                    <a:p>
                      <a:r>
                        <a:rPr lang="el-GR" sz="1400" dirty="0">
                          <a:effectLst/>
                        </a:rPr>
                        <a:t>Συνολικό Ενεργητικό</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effectLst/>
                        </a:rPr>
                        <a:t>19.572.567</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effectLst/>
                        </a:rPr>
                        <a:t>15.948.127</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effectLst/>
                        </a:rPr>
                        <a:t>17.478.677</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effectLst/>
                        </a:rPr>
                        <a:t>16.838.656</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effectLst/>
                        </a:rPr>
                        <a:t>27.484.226</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843841"/>
                  </a:ext>
                </a:extLst>
              </a:tr>
            </a:tbl>
          </a:graphicData>
        </a:graphic>
      </p:graphicFrame>
    </p:spTree>
    <p:extLst>
      <p:ext uri="{BB962C8B-B14F-4D97-AF65-F5344CB8AC3E}">
        <p14:creationId xmlns:p14="http://schemas.microsoft.com/office/powerpoint/2010/main" val="294449214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75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DuPont Analysis</a:t>
            </a:r>
            <a:endParaRPr lang="el-GR" sz="4400"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120</a:t>
            </a:fld>
            <a:endParaRPr lang="en-CA"/>
          </a:p>
        </p:txBody>
      </p:sp>
      <p:pic>
        <p:nvPicPr>
          <p:cNvPr id="7" name="Content Placeholder 3">
            <a:extLst>
              <a:ext uri="{FF2B5EF4-FFF2-40B4-BE49-F238E27FC236}">
                <a16:creationId xmlns:a16="http://schemas.microsoft.com/office/drawing/2014/main" id="{3FA0A5C4-C4E4-9845-B788-33DD418EDE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351584" y="1340768"/>
            <a:ext cx="8208912" cy="5168900"/>
          </a:xfrm>
          <a:prstGeom prst="rect">
            <a:avLst/>
          </a:prstGeom>
        </p:spPr>
      </p:pic>
    </p:spTree>
    <p:extLst>
      <p:ext uri="{BB962C8B-B14F-4D97-AF65-F5344CB8AC3E}">
        <p14:creationId xmlns:p14="http://schemas.microsoft.com/office/powerpoint/2010/main" val="131672653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75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Investment Ratios</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121</a:t>
            </a:fld>
            <a:endParaRPr lang="en-CA"/>
          </a:p>
        </p:txBody>
      </p:sp>
      <p:pic>
        <p:nvPicPr>
          <p:cNvPr id="6" name="Picture 5">
            <a:extLst>
              <a:ext uri="{FF2B5EF4-FFF2-40B4-BE49-F238E27FC236}">
                <a16:creationId xmlns:a16="http://schemas.microsoft.com/office/drawing/2014/main" id="{DEFADFF8-DE5B-BF43-83A1-AA3E0ED82CB4}"/>
              </a:ext>
            </a:extLst>
          </p:cNvPr>
          <p:cNvPicPr>
            <a:picLocks noChangeAspect="1"/>
          </p:cNvPicPr>
          <p:nvPr/>
        </p:nvPicPr>
        <p:blipFill>
          <a:blip r:embed="rId2"/>
          <a:stretch>
            <a:fillRect/>
          </a:stretch>
        </p:blipFill>
        <p:spPr>
          <a:xfrm>
            <a:off x="3558290" y="1484784"/>
            <a:ext cx="4846451" cy="993015"/>
          </a:xfrm>
          <a:prstGeom prst="rect">
            <a:avLst/>
          </a:prstGeom>
        </p:spPr>
      </p:pic>
      <p:pic>
        <p:nvPicPr>
          <p:cNvPr id="8" name="Picture 7">
            <a:extLst>
              <a:ext uri="{FF2B5EF4-FFF2-40B4-BE49-F238E27FC236}">
                <a16:creationId xmlns:a16="http://schemas.microsoft.com/office/drawing/2014/main" id="{B9D34132-FAC2-D34A-96E3-05B443044D8F}"/>
              </a:ext>
            </a:extLst>
          </p:cNvPr>
          <p:cNvPicPr>
            <a:picLocks noChangeAspect="1"/>
          </p:cNvPicPr>
          <p:nvPr/>
        </p:nvPicPr>
        <p:blipFill>
          <a:blip r:embed="rId3"/>
          <a:stretch>
            <a:fillRect/>
          </a:stretch>
        </p:blipFill>
        <p:spPr>
          <a:xfrm>
            <a:off x="3628011" y="2423319"/>
            <a:ext cx="4470758" cy="800341"/>
          </a:xfrm>
          <a:prstGeom prst="rect">
            <a:avLst/>
          </a:prstGeom>
        </p:spPr>
      </p:pic>
      <p:pic>
        <p:nvPicPr>
          <p:cNvPr id="9" name="Picture 8">
            <a:extLst>
              <a:ext uri="{FF2B5EF4-FFF2-40B4-BE49-F238E27FC236}">
                <a16:creationId xmlns:a16="http://schemas.microsoft.com/office/drawing/2014/main" id="{8FE26457-23C2-8F4E-B77E-9CD6D45F8CB6}"/>
              </a:ext>
            </a:extLst>
          </p:cNvPr>
          <p:cNvPicPr>
            <a:picLocks noChangeAspect="1"/>
          </p:cNvPicPr>
          <p:nvPr/>
        </p:nvPicPr>
        <p:blipFill>
          <a:blip r:embed="rId4"/>
          <a:stretch>
            <a:fillRect/>
          </a:stretch>
        </p:blipFill>
        <p:spPr>
          <a:xfrm>
            <a:off x="3575720" y="3287986"/>
            <a:ext cx="4752528" cy="770698"/>
          </a:xfrm>
          <a:prstGeom prst="rect">
            <a:avLst/>
          </a:prstGeom>
        </p:spPr>
      </p:pic>
      <p:pic>
        <p:nvPicPr>
          <p:cNvPr id="10" name="Picture 9">
            <a:extLst>
              <a:ext uri="{FF2B5EF4-FFF2-40B4-BE49-F238E27FC236}">
                <a16:creationId xmlns:a16="http://schemas.microsoft.com/office/drawing/2014/main" id="{733F0096-86BA-334B-88EB-CFEC43102C3F}"/>
              </a:ext>
            </a:extLst>
          </p:cNvPr>
          <p:cNvPicPr>
            <a:picLocks noChangeAspect="1"/>
          </p:cNvPicPr>
          <p:nvPr/>
        </p:nvPicPr>
        <p:blipFill>
          <a:blip r:embed="rId5"/>
          <a:stretch>
            <a:fillRect/>
          </a:stretch>
        </p:blipFill>
        <p:spPr>
          <a:xfrm>
            <a:off x="3436278" y="4138530"/>
            <a:ext cx="5503915" cy="770698"/>
          </a:xfrm>
          <a:prstGeom prst="rect">
            <a:avLst/>
          </a:prstGeom>
        </p:spPr>
      </p:pic>
      <p:pic>
        <p:nvPicPr>
          <p:cNvPr id="11" name="Picture 10">
            <a:extLst>
              <a:ext uri="{FF2B5EF4-FFF2-40B4-BE49-F238E27FC236}">
                <a16:creationId xmlns:a16="http://schemas.microsoft.com/office/drawing/2014/main" id="{4F63C403-A646-8B4A-944E-6A16DEA9810A}"/>
              </a:ext>
            </a:extLst>
          </p:cNvPr>
          <p:cNvPicPr>
            <a:picLocks noChangeAspect="1"/>
          </p:cNvPicPr>
          <p:nvPr/>
        </p:nvPicPr>
        <p:blipFill>
          <a:blip r:embed="rId6"/>
          <a:stretch>
            <a:fillRect/>
          </a:stretch>
        </p:blipFill>
        <p:spPr>
          <a:xfrm>
            <a:off x="3648928" y="5151037"/>
            <a:ext cx="4358049" cy="726235"/>
          </a:xfrm>
          <a:prstGeom prst="rect">
            <a:avLst/>
          </a:prstGeom>
        </p:spPr>
      </p:pic>
    </p:spTree>
    <p:extLst>
      <p:ext uri="{BB962C8B-B14F-4D97-AF65-F5344CB8AC3E}">
        <p14:creationId xmlns:p14="http://schemas.microsoft.com/office/powerpoint/2010/main" val="278154951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75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Investment Ratios</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122</a:t>
            </a:fld>
            <a:endParaRPr lang="en-CA"/>
          </a:p>
        </p:txBody>
      </p:sp>
      <p:pic>
        <p:nvPicPr>
          <p:cNvPr id="4" name="Picture 3">
            <a:extLst>
              <a:ext uri="{FF2B5EF4-FFF2-40B4-BE49-F238E27FC236}">
                <a16:creationId xmlns:a16="http://schemas.microsoft.com/office/drawing/2014/main" id="{C1ED0566-4997-A543-B220-78638D502DA8}"/>
              </a:ext>
            </a:extLst>
          </p:cNvPr>
          <p:cNvPicPr>
            <a:picLocks noChangeAspect="1"/>
          </p:cNvPicPr>
          <p:nvPr/>
        </p:nvPicPr>
        <p:blipFill>
          <a:blip r:embed="rId2"/>
          <a:stretch>
            <a:fillRect/>
          </a:stretch>
        </p:blipFill>
        <p:spPr>
          <a:xfrm>
            <a:off x="2711624" y="1412776"/>
            <a:ext cx="7488832" cy="4752528"/>
          </a:xfrm>
          <a:prstGeom prst="rect">
            <a:avLst/>
          </a:prstGeom>
        </p:spPr>
      </p:pic>
    </p:spTree>
    <p:extLst>
      <p:ext uri="{BB962C8B-B14F-4D97-AF65-F5344CB8AC3E}">
        <p14:creationId xmlns:p14="http://schemas.microsoft.com/office/powerpoint/2010/main" val="75751898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Break Even Point</a:t>
            </a:r>
          </a:p>
          <a:p>
            <a:r>
              <a:rPr lang="el-GR" dirty="0"/>
              <a:t>Νεκρό Σημείο</a:t>
            </a:r>
            <a:endParaRPr lang="el-GR" sz="2700"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123</a:t>
            </a:fld>
            <a:endParaRPr lang="en-CA"/>
          </a:p>
        </p:txBody>
      </p:sp>
      <p:sp>
        <p:nvSpPr>
          <p:cNvPr id="6" name="Rectangle 5">
            <a:extLst>
              <a:ext uri="{FF2B5EF4-FFF2-40B4-BE49-F238E27FC236}">
                <a16:creationId xmlns:a16="http://schemas.microsoft.com/office/drawing/2014/main" id="{7AC56B42-E805-294C-927F-477335E1018E}"/>
              </a:ext>
            </a:extLst>
          </p:cNvPr>
          <p:cNvSpPr/>
          <p:nvPr/>
        </p:nvSpPr>
        <p:spPr>
          <a:xfrm>
            <a:off x="2423592" y="1484785"/>
            <a:ext cx="8136904" cy="2031325"/>
          </a:xfrm>
          <a:prstGeom prst="rect">
            <a:avLst/>
          </a:prstGeom>
        </p:spPr>
        <p:txBody>
          <a:bodyPr wrap="square">
            <a:spAutoFit/>
          </a:bodyPr>
          <a:lstStyle/>
          <a:p>
            <a:pPr marL="285750" indent="-285750" algn="just">
              <a:buFont typeface="Arial" panose="020B0604020202020204" pitchFamily="34" charset="0"/>
              <a:buChar char="•"/>
            </a:pPr>
            <a:r>
              <a:rPr lang="el-GR" dirty="0">
                <a:latin typeface="Helvetica" pitchFamily="2" charset="0"/>
                <a:ea typeface="Times New Roman" panose="02020603050405020304" pitchFamily="18" charset="0"/>
              </a:rPr>
              <a:t>Η Ανάλυση Νεκρού Σημείου στα οικονομικά, στις επιχειρήσεις και στη λογιστική του κόστους αναφέρεται στο σημείο στο οποίο το συνολικό κόστος και τα συνολικά έσοδα είναι ίσα. </a:t>
            </a:r>
            <a:endParaRPr lang="en-US" dirty="0">
              <a:latin typeface="Helvetica" pitchFamily="2" charset="0"/>
              <a:ea typeface="Times New Roman" panose="02020603050405020304" pitchFamily="18" charset="0"/>
            </a:endParaRPr>
          </a:p>
          <a:p>
            <a:pPr marL="285750" indent="-285750" algn="just">
              <a:buFont typeface="Arial" panose="020B0604020202020204" pitchFamily="34" charset="0"/>
              <a:buChar char="•"/>
            </a:pPr>
            <a:endParaRPr lang="en-US" dirty="0">
              <a:latin typeface="Helvetica" pitchFamily="2" charset="0"/>
              <a:ea typeface="Times New Roman" panose="02020603050405020304" pitchFamily="18" charset="0"/>
            </a:endParaRPr>
          </a:p>
          <a:p>
            <a:pPr marL="285750" indent="-285750" algn="just">
              <a:buFont typeface="Arial" panose="020B0604020202020204" pitchFamily="34" charset="0"/>
              <a:buChar char="•"/>
            </a:pPr>
            <a:r>
              <a:rPr lang="el-GR" dirty="0">
                <a:latin typeface="Helvetica" pitchFamily="2" charset="0"/>
                <a:ea typeface="Times New Roman" panose="02020603050405020304" pitchFamily="18" charset="0"/>
              </a:rPr>
              <a:t>Χρησιμοποιείται ανάλυση νεκρού σημείου για τον προσδιορισμό του αριθμού μονάδων ή αξίας εσόδων που απαιτούνται για την κάλυψη του συνολικού κόστους (σταθερό και μεταβλητό κόστος).</a:t>
            </a:r>
            <a:endParaRPr lang="en-GR" dirty="0">
              <a:ea typeface="Times New Roman" panose="02020603050405020304" pitchFamily="18" charset="0"/>
            </a:endParaRPr>
          </a:p>
        </p:txBody>
      </p:sp>
      <p:pic>
        <p:nvPicPr>
          <p:cNvPr id="7" name="Picture 6">
            <a:extLst>
              <a:ext uri="{FF2B5EF4-FFF2-40B4-BE49-F238E27FC236}">
                <a16:creationId xmlns:a16="http://schemas.microsoft.com/office/drawing/2014/main" id="{6020E507-3278-8A47-9F4C-C09F10C8194D}"/>
              </a:ext>
            </a:extLst>
          </p:cNvPr>
          <p:cNvPicPr>
            <a:picLocks noChangeAspect="1"/>
          </p:cNvPicPr>
          <p:nvPr/>
        </p:nvPicPr>
        <p:blipFill>
          <a:blip r:embed="rId2"/>
          <a:stretch>
            <a:fillRect/>
          </a:stretch>
        </p:blipFill>
        <p:spPr>
          <a:xfrm>
            <a:off x="3350468" y="3950940"/>
            <a:ext cx="6057900" cy="1638300"/>
          </a:xfrm>
          <a:prstGeom prst="rect">
            <a:avLst/>
          </a:prstGeom>
        </p:spPr>
      </p:pic>
    </p:spTree>
    <p:extLst>
      <p:ext uri="{BB962C8B-B14F-4D97-AF65-F5344CB8AC3E}">
        <p14:creationId xmlns:p14="http://schemas.microsoft.com/office/powerpoint/2010/main" val="323076224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Break Even Point</a:t>
            </a:r>
          </a:p>
          <a:p>
            <a:r>
              <a:rPr lang="el-GR" dirty="0"/>
              <a:t>Νεκρό Σημείο</a:t>
            </a:r>
            <a:endParaRPr lang="el-GR" sz="2700"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124</a:t>
            </a:fld>
            <a:endParaRPr lang="en-CA"/>
          </a:p>
        </p:txBody>
      </p:sp>
      <p:pic>
        <p:nvPicPr>
          <p:cNvPr id="4" name="Picture 3">
            <a:extLst>
              <a:ext uri="{FF2B5EF4-FFF2-40B4-BE49-F238E27FC236}">
                <a16:creationId xmlns:a16="http://schemas.microsoft.com/office/drawing/2014/main" id="{EFCFC9C9-B9E3-6745-B203-408BF2381444}"/>
              </a:ext>
            </a:extLst>
          </p:cNvPr>
          <p:cNvPicPr>
            <a:picLocks noChangeAspect="1"/>
          </p:cNvPicPr>
          <p:nvPr/>
        </p:nvPicPr>
        <p:blipFill>
          <a:blip r:embed="rId2"/>
          <a:stretch>
            <a:fillRect/>
          </a:stretch>
        </p:blipFill>
        <p:spPr>
          <a:xfrm>
            <a:off x="2639616" y="1556792"/>
            <a:ext cx="7488832" cy="4864100"/>
          </a:xfrm>
          <a:prstGeom prst="rect">
            <a:avLst/>
          </a:prstGeom>
        </p:spPr>
      </p:pic>
    </p:spTree>
    <p:extLst>
      <p:ext uri="{BB962C8B-B14F-4D97-AF65-F5344CB8AC3E}">
        <p14:creationId xmlns:p14="http://schemas.microsoft.com/office/powerpoint/2010/main" val="54745785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Break Even Point</a:t>
            </a:r>
          </a:p>
          <a:p>
            <a:r>
              <a:rPr lang="el-GR" dirty="0"/>
              <a:t>Νεκρό Σημείο</a:t>
            </a:r>
            <a:endParaRPr lang="el-GR" sz="2700"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125</a:t>
            </a:fld>
            <a:endParaRPr lang="en-CA"/>
          </a:p>
        </p:txBody>
      </p:sp>
      <p:sp>
        <p:nvSpPr>
          <p:cNvPr id="6" name="Rectangle 5">
            <a:extLst>
              <a:ext uri="{FF2B5EF4-FFF2-40B4-BE49-F238E27FC236}">
                <a16:creationId xmlns:a16="http://schemas.microsoft.com/office/drawing/2014/main" id="{3F012B90-4859-D24B-9D5F-927E8C3DB6CD}"/>
              </a:ext>
            </a:extLst>
          </p:cNvPr>
          <p:cNvSpPr/>
          <p:nvPr/>
        </p:nvSpPr>
        <p:spPr>
          <a:xfrm>
            <a:off x="2423592" y="1438756"/>
            <a:ext cx="8136904" cy="4801314"/>
          </a:xfrm>
          <a:prstGeom prst="rect">
            <a:avLst/>
          </a:prstGeom>
        </p:spPr>
        <p:txBody>
          <a:bodyPr wrap="square">
            <a:spAutoFit/>
          </a:bodyPr>
          <a:lstStyle/>
          <a:p>
            <a:pPr marL="342900" indent="-342900" algn="just">
              <a:buFont typeface="Symbol" pitchFamily="2" charset="2"/>
              <a:buChar char=""/>
            </a:pPr>
            <a:r>
              <a:rPr lang="el-GR" dirty="0">
                <a:latin typeface="Helvetica" pitchFamily="2" charset="0"/>
                <a:ea typeface="Calibri" panose="020F0502020204030204" pitchFamily="34" charset="0"/>
                <a:cs typeface="Times New Roman" panose="02020603050405020304" pitchFamily="18" charset="0"/>
              </a:rPr>
              <a:t>Το σταθερό κόστος είναι κόστος που δεν αλλάζει όταν αλλάζει ο όγκος παραγωγής (π.χ. αποσβέσεις, μισθώσεις, τακτική συντήρηση μηχανημάτων, ασφάλιστρα </a:t>
            </a:r>
            <a:r>
              <a:rPr lang="el-GR" dirty="0" err="1">
                <a:latin typeface="Helvetica" pitchFamily="2" charset="0"/>
                <a:ea typeface="Calibri" panose="020F0502020204030204" pitchFamily="34" charset="0"/>
                <a:cs typeface="Times New Roman" panose="02020603050405020304" pitchFamily="18" charset="0"/>
              </a:rPr>
              <a:t>κ.λ.π</a:t>
            </a:r>
            <a:r>
              <a:rPr lang="el-GR" dirty="0">
                <a:latin typeface="Helvetica" pitchFamily="2" charset="0"/>
                <a:ea typeface="Calibri" panose="020F0502020204030204" pitchFamily="34" charset="0"/>
                <a:cs typeface="Times New Roman" panose="02020603050405020304" pitchFamily="18" charset="0"/>
              </a:rPr>
              <a:t>.).</a:t>
            </a:r>
            <a:endParaRPr lang="en-GR" dirty="0">
              <a:ea typeface="Calibri" panose="020F0502020204030204" pitchFamily="34" charset="0"/>
              <a:cs typeface="Times New Roman" panose="02020603050405020304" pitchFamily="18" charset="0"/>
            </a:endParaRPr>
          </a:p>
          <a:p>
            <a:pPr marL="342900" indent="-342900" algn="just">
              <a:buFont typeface="Symbol" pitchFamily="2" charset="2"/>
              <a:buChar char=""/>
            </a:pPr>
            <a:r>
              <a:rPr lang="el-GR" dirty="0">
                <a:latin typeface="Helvetica" pitchFamily="2" charset="0"/>
                <a:ea typeface="Calibri" panose="020F0502020204030204" pitchFamily="34" charset="0"/>
                <a:cs typeface="Times New Roman" panose="02020603050405020304" pitchFamily="18" charset="0"/>
              </a:rPr>
              <a:t>Η τιμή πώλησης ανά μονάδα είναι η </a:t>
            </a:r>
            <a:r>
              <a:rPr lang="el-GR" dirty="0" err="1">
                <a:latin typeface="Helvetica" pitchFamily="2" charset="0"/>
                <a:ea typeface="Calibri" panose="020F0502020204030204" pitchFamily="34" charset="0"/>
                <a:cs typeface="Times New Roman" panose="02020603050405020304" pitchFamily="18" charset="0"/>
              </a:rPr>
              <a:t>μεσοσταθμική</a:t>
            </a:r>
            <a:r>
              <a:rPr lang="el-GR" dirty="0">
                <a:latin typeface="Helvetica" pitchFamily="2" charset="0"/>
                <a:ea typeface="Calibri" panose="020F0502020204030204" pitchFamily="34" charset="0"/>
                <a:cs typeface="Times New Roman" panose="02020603050405020304" pitchFamily="18" charset="0"/>
              </a:rPr>
              <a:t> τιμή πώλησης ανά μονάδα.</a:t>
            </a:r>
            <a:endParaRPr lang="en-GR" dirty="0">
              <a:ea typeface="Calibri" panose="020F0502020204030204" pitchFamily="34" charset="0"/>
              <a:cs typeface="Times New Roman" panose="02020603050405020304" pitchFamily="18" charset="0"/>
            </a:endParaRPr>
          </a:p>
          <a:p>
            <a:pPr marL="342900" indent="-342900" algn="just">
              <a:buFont typeface="Symbol" pitchFamily="2" charset="2"/>
              <a:buChar char=""/>
            </a:pPr>
            <a:r>
              <a:rPr lang="el-GR" dirty="0">
                <a:latin typeface="Helvetica" pitchFamily="2" charset="0"/>
                <a:ea typeface="Calibri" panose="020F0502020204030204" pitchFamily="34" charset="0"/>
                <a:cs typeface="Times New Roman" panose="02020603050405020304" pitchFamily="18" charset="0"/>
              </a:rPr>
              <a:t>Μεταβλητό κόστος ανά μονάδα είναι το άμεσο κόστος που προκύπτει για τη δημιουργία μιας μονάδας (υλικό, εργασία και μεταβλητά κόστη όπως ηλεκτρική ενέργεια) με βάση τον προϋπολογισμό του όγκου παραγωγής και θεωρείται ότι είναι σταθερό ανά μονάδα.</a:t>
            </a:r>
            <a:endParaRPr lang="en-US" dirty="0">
              <a:latin typeface="Helvetica" pitchFamily="2" charset="0"/>
              <a:ea typeface="Calibri" panose="020F0502020204030204" pitchFamily="34" charset="0"/>
              <a:cs typeface="Times New Roman" panose="02020603050405020304" pitchFamily="18" charset="0"/>
            </a:endParaRPr>
          </a:p>
          <a:p>
            <a:pPr marL="342900" indent="-342900" algn="just">
              <a:buFont typeface="Symbol" pitchFamily="2" charset="2"/>
              <a:buChar char=""/>
            </a:pPr>
            <a:endParaRPr lang="en-GR" dirty="0">
              <a:ea typeface="Calibri" panose="020F0502020204030204" pitchFamily="34" charset="0"/>
              <a:cs typeface="Times New Roman" panose="02020603050405020304" pitchFamily="18" charset="0"/>
            </a:endParaRPr>
          </a:p>
          <a:p>
            <a:pPr marL="342900" indent="-342900" algn="just">
              <a:buFont typeface="Symbol" pitchFamily="2" charset="2"/>
              <a:buChar char=""/>
            </a:pPr>
            <a:r>
              <a:rPr lang="el-GR" dirty="0">
                <a:latin typeface="Helvetica" pitchFamily="2" charset="0"/>
                <a:ea typeface="Times New Roman" panose="02020603050405020304" pitchFamily="18" charset="0"/>
              </a:rPr>
              <a:t>Είναι επίσης χρήσιμο να σημειωθεί ότι η τιμή πώλησης ανά μονάδα μείον το μεταβλητό κόστος ανά μονάδα είναι το περιθώριο συνεισφοράς ανά μονάδα που καλύπτει τα σταθερά έξοδα και δημιουργεί το κέρδος. Για παράδειγμα, εάν η τιμή πώλησης ενός βιβλίου είναι 100 $ και το μεταβλητό κόστος του είναι 5 $ για την παραγωγή του βιβλίου, 95 $ είναι το περιθώριο συνεισφοράς ανά μονάδα και συμβάλλει στην αντιστάθμιση του σταθερού κόστους.</a:t>
            </a:r>
            <a:endParaRPr lang="en-GR" dirty="0">
              <a:ea typeface="Times New Roman" panose="02020603050405020304" pitchFamily="18" charset="0"/>
            </a:endParaRPr>
          </a:p>
        </p:txBody>
      </p:sp>
    </p:spTree>
    <p:extLst>
      <p:ext uri="{BB962C8B-B14F-4D97-AF65-F5344CB8AC3E}">
        <p14:creationId xmlns:p14="http://schemas.microsoft.com/office/powerpoint/2010/main" val="203406811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Break Even Point</a:t>
            </a:r>
          </a:p>
          <a:p>
            <a:r>
              <a:rPr lang="el-GR" dirty="0"/>
              <a:t>Νεκρό Σημείο</a:t>
            </a:r>
            <a:endParaRPr lang="el-GR" sz="2700"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126</a:t>
            </a:fld>
            <a:endParaRPr lang="en-CA"/>
          </a:p>
        </p:txBody>
      </p:sp>
      <p:sp>
        <p:nvSpPr>
          <p:cNvPr id="4" name="Rectangle 3">
            <a:extLst>
              <a:ext uri="{FF2B5EF4-FFF2-40B4-BE49-F238E27FC236}">
                <a16:creationId xmlns:a16="http://schemas.microsoft.com/office/drawing/2014/main" id="{7D88E184-53E0-3C40-8C89-6ADE09CF6B1D}"/>
              </a:ext>
            </a:extLst>
          </p:cNvPr>
          <p:cNvSpPr/>
          <p:nvPr/>
        </p:nvSpPr>
        <p:spPr>
          <a:xfrm>
            <a:off x="2423592" y="1412776"/>
            <a:ext cx="8045896" cy="1938992"/>
          </a:xfrm>
          <a:prstGeom prst="rect">
            <a:avLst/>
          </a:prstGeom>
        </p:spPr>
        <p:txBody>
          <a:bodyPr wrap="square">
            <a:spAutoFit/>
          </a:bodyPr>
          <a:lstStyle/>
          <a:p>
            <a:pPr marL="342900" indent="-342900" algn="just">
              <a:buFont typeface="Arial" panose="020B0604020202020204" pitchFamily="34" charset="0"/>
              <a:buChar char="•"/>
            </a:pPr>
            <a:r>
              <a:rPr lang="el-GR" sz="2000" dirty="0">
                <a:latin typeface="Helvetica" pitchFamily="2" charset="0"/>
                <a:ea typeface="Times New Roman" panose="02020603050405020304" pitchFamily="18" charset="0"/>
                <a:cs typeface="Times New Roman" panose="02020603050405020304" pitchFamily="18" charset="0"/>
              </a:rPr>
              <a:t>Ο Διευθυντής Λογιστηρίου της εταιρείας A, η οποία </a:t>
            </a:r>
            <a:r>
              <a:rPr lang="el-GR" sz="2000" dirty="0" err="1">
                <a:latin typeface="Helvetica" pitchFamily="2" charset="0"/>
                <a:ea typeface="Times New Roman" panose="02020603050405020304" pitchFamily="18" charset="0"/>
                <a:cs typeface="Times New Roman" panose="02020603050405020304" pitchFamily="18" charset="0"/>
              </a:rPr>
              <a:t>πωλεί</a:t>
            </a:r>
            <a:r>
              <a:rPr lang="el-GR" sz="2000" dirty="0">
                <a:latin typeface="Helvetica" pitchFamily="2" charset="0"/>
                <a:ea typeface="Times New Roman" panose="02020603050405020304" pitchFamily="18" charset="0"/>
                <a:cs typeface="Times New Roman" panose="02020603050405020304" pitchFamily="18" charset="0"/>
              </a:rPr>
              <a:t> ποδήλατα, έχει καθορίσει ότι το σταθερό κόστος της Εταιρείας Α είναι 80.000 $. </a:t>
            </a:r>
            <a:endParaRPr lang="en-US" sz="2000" dirty="0">
              <a:latin typeface="Helvetica" pitchFamily="2" charset="0"/>
              <a:ea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l-GR" sz="2000" dirty="0">
                <a:latin typeface="Helvetica" pitchFamily="2" charset="0"/>
                <a:ea typeface="Times New Roman" panose="02020603050405020304" pitchFamily="18" charset="0"/>
                <a:cs typeface="Times New Roman" panose="02020603050405020304" pitchFamily="18" charset="0"/>
              </a:rPr>
              <a:t>Το μεταβλητό κόστος που σχετίζεται με την παραγωγή ενός ποδήλατου είναι 300 $ ανά μονάδα. </a:t>
            </a:r>
            <a:endParaRPr lang="en-US" sz="2000" dirty="0">
              <a:latin typeface="Helvetica" pitchFamily="2" charset="0"/>
              <a:ea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l-GR" sz="2000" dirty="0">
                <a:latin typeface="Helvetica" pitchFamily="2" charset="0"/>
                <a:ea typeface="Times New Roman" panose="02020603050405020304" pitchFamily="18" charset="0"/>
                <a:cs typeface="Times New Roman" panose="02020603050405020304" pitchFamily="18" charset="0"/>
              </a:rPr>
              <a:t>Το προϊόν Π πωλείται σε τιμή 500 $. </a:t>
            </a:r>
            <a:endParaRPr lang="en-GR" sz="2000" dirty="0"/>
          </a:p>
        </p:txBody>
      </p:sp>
      <p:pic>
        <p:nvPicPr>
          <p:cNvPr id="7" name="Picture 6">
            <a:extLst>
              <a:ext uri="{FF2B5EF4-FFF2-40B4-BE49-F238E27FC236}">
                <a16:creationId xmlns:a16="http://schemas.microsoft.com/office/drawing/2014/main" id="{CAB12EF4-A732-B64C-819A-3F0AE6582BC5}"/>
              </a:ext>
            </a:extLst>
          </p:cNvPr>
          <p:cNvPicPr>
            <a:picLocks noChangeAspect="1"/>
          </p:cNvPicPr>
          <p:nvPr/>
        </p:nvPicPr>
        <p:blipFill>
          <a:blip r:embed="rId2"/>
          <a:stretch>
            <a:fillRect/>
          </a:stretch>
        </p:blipFill>
        <p:spPr>
          <a:xfrm>
            <a:off x="3124200" y="4043660"/>
            <a:ext cx="5943600" cy="1257548"/>
          </a:xfrm>
          <a:prstGeom prst="rect">
            <a:avLst/>
          </a:prstGeom>
        </p:spPr>
      </p:pic>
    </p:spTree>
    <p:extLst>
      <p:ext uri="{BB962C8B-B14F-4D97-AF65-F5344CB8AC3E}">
        <p14:creationId xmlns:p14="http://schemas.microsoft.com/office/powerpoint/2010/main" val="139315733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Break Even Point</a:t>
            </a:r>
          </a:p>
          <a:p>
            <a:r>
              <a:rPr lang="el-GR" dirty="0"/>
              <a:t>Νεκρό Σημείο</a:t>
            </a:r>
            <a:endParaRPr lang="el-GR" sz="2700"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127</a:t>
            </a:fld>
            <a:endParaRPr lang="en-CA"/>
          </a:p>
        </p:txBody>
      </p:sp>
      <p:pic>
        <p:nvPicPr>
          <p:cNvPr id="8" name="Picture 7">
            <a:extLst>
              <a:ext uri="{FF2B5EF4-FFF2-40B4-BE49-F238E27FC236}">
                <a16:creationId xmlns:a16="http://schemas.microsoft.com/office/drawing/2014/main" id="{F2EBB504-88D7-7445-B1FF-110856F52D83}"/>
              </a:ext>
            </a:extLst>
          </p:cNvPr>
          <p:cNvPicPr/>
          <p:nvPr/>
        </p:nvPicPr>
        <p:blipFill>
          <a:blip r:embed="rId2"/>
          <a:stretch>
            <a:fillRect/>
          </a:stretch>
        </p:blipFill>
        <p:spPr>
          <a:xfrm>
            <a:off x="2544764" y="1331914"/>
            <a:ext cx="7698571" cy="5024437"/>
          </a:xfrm>
          <a:prstGeom prst="rect">
            <a:avLst/>
          </a:prstGeom>
        </p:spPr>
      </p:pic>
    </p:spTree>
    <p:extLst>
      <p:ext uri="{BB962C8B-B14F-4D97-AF65-F5344CB8AC3E}">
        <p14:creationId xmlns:p14="http://schemas.microsoft.com/office/powerpoint/2010/main" val="151446386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3EC453-BF30-C7BE-5194-42322FED2883}"/>
              </a:ext>
            </a:extLst>
          </p:cNvPr>
          <p:cNvSpPr>
            <a:spLocks noGrp="1"/>
          </p:cNvSpPr>
          <p:nvPr>
            <p:ph type="title"/>
          </p:nvPr>
        </p:nvSpPr>
        <p:spPr>
          <a:xfrm>
            <a:off x="1294362" y="179368"/>
            <a:ext cx="9603275" cy="445783"/>
          </a:xfrm>
        </p:spPr>
        <p:txBody>
          <a:bodyPr>
            <a:normAutofit fontScale="90000"/>
          </a:bodyPr>
          <a:lstStyle/>
          <a:p>
            <a:pPr algn="ctr"/>
            <a:r>
              <a:rPr lang="el-GR" b="1" dirty="0"/>
              <a:t>ΜΕΡΟΣ ΤΩΝ ΔΙΑΦΑΝΕΙΩΝ ΠΡΟΕΡΧΕΤΑΙ ΑΠΟ</a:t>
            </a:r>
          </a:p>
        </p:txBody>
      </p:sp>
    </p:spTree>
    <p:extLst>
      <p:ext uri="{BB962C8B-B14F-4D97-AF65-F5344CB8AC3E}">
        <p14:creationId xmlns:p14="http://schemas.microsoft.com/office/powerpoint/2010/main" val="241834914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21">
            <a:extLst>
              <a:ext uri="{FF2B5EF4-FFF2-40B4-BE49-F238E27FC236}">
                <a16:creationId xmlns:a16="http://schemas.microsoft.com/office/drawing/2014/main" id="{52681301-0DE6-349A-732A-6B6CEBAC3C7B}"/>
              </a:ext>
            </a:extLst>
          </p:cNvPr>
          <p:cNvSpPr txBox="1">
            <a:spLocks noChangeArrowheads="1"/>
          </p:cNvSpPr>
          <p:nvPr/>
        </p:nvSpPr>
        <p:spPr bwMode="auto">
          <a:xfrm>
            <a:off x="8305800" y="4711540"/>
            <a:ext cx="35814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5000"/>
              </a:spcBef>
            </a:pPr>
            <a:r>
              <a:rPr lang="en-US" altLang="en-US" sz="1200" b="1" dirty="0">
                <a:latin typeface="Arial" panose="020B0604020202020204" pitchFamily="34" charset="0"/>
              </a:rPr>
              <a:t>Prepared by</a:t>
            </a:r>
          </a:p>
          <a:p>
            <a:pPr algn="ctr">
              <a:spcBef>
                <a:spcPct val="5000"/>
              </a:spcBef>
            </a:pPr>
            <a:r>
              <a:rPr lang="en-US" altLang="en-US" sz="1200" b="1" dirty="0">
                <a:latin typeface="Arial" panose="020B0604020202020204" pitchFamily="34" charset="0"/>
              </a:rPr>
              <a:t>Coby Harmon</a:t>
            </a:r>
          </a:p>
          <a:p>
            <a:pPr algn="ctr">
              <a:spcBef>
                <a:spcPct val="5000"/>
              </a:spcBef>
            </a:pPr>
            <a:r>
              <a:rPr lang="en-US" altLang="en-US" sz="1200" b="1" dirty="0">
                <a:latin typeface="Arial" panose="020B0604020202020204" pitchFamily="34" charset="0"/>
              </a:rPr>
              <a:t>University of California, Santa Barbara</a:t>
            </a:r>
          </a:p>
          <a:p>
            <a:pPr algn="ctr">
              <a:spcBef>
                <a:spcPct val="5000"/>
              </a:spcBef>
            </a:pPr>
            <a:r>
              <a:rPr lang="en-US" altLang="en-US" sz="1200" b="1" dirty="0">
                <a:latin typeface="Arial" panose="020B0604020202020204" pitchFamily="34" charset="0"/>
              </a:rPr>
              <a:t>Westmont College</a:t>
            </a:r>
          </a:p>
        </p:txBody>
      </p:sp>
      <p:sp>
        <p:nvSpPr>
          <p:cNvPr id="22" name="Footer Placeholder 8">
            <a:extLst>
              <a:ext uri="{FF2B5EF4-FFF2-40B4-BE49-F238E27FC236}">
                <a16:creationId xmlns:a16="http://schemas.microsoft.com/office/drawing/2014/main" id="{C7F17215-2944-63D4-8241-10375E4F1506}"/>
              </a:ext>
            </a:extLst>
          </p:cNvPr>
          <p:cNvSpPr txBox="1">
            <a:spLocks/>
          </p:cNvSpPr>
          <p:nvPr/>
        </p:nvSpPr>
        <p:spPr>
          <a:xfrm>
            <a:off x="-422987" y="4323184"/>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pic>
        <p:nvPicPr>
          <p:cNvPr id="15363" name="Picture 1">
            <a:extLst>
              <a:ext uri="{FF2B5EF4-FFF2-40B4-BE49-F238E27FC236}">
                <a16:creationId xmlns:a16="http://schemas.microsoft.com/office/drawing/2014/main" id="{FE7DB3EA-F114-F23A-0E4C-A5CE251B57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0"/>
            <a:ext cx="4889500" cy="625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1A1DEA0-CECE-46A0-915E-8B0AC9334E4E}" type="slidenum">
              <a:rPr lang="en-US" smtClean="0"/>
              <a:pPr>
                <a:defRPr/>
              </a:pPr>
              <a:t>13</a:t>
            </a:fld>
            <a:endParaRPr lang="en-CA"/>
          </a:p>
        </p:txBody>
      </p:sp>
      <p:sp>
        <p:nvSpPr>
          <p:cNvPr id="6" name="Rectangle 2"/>
          <p:cNvSpPr>
            <a:spLocks noGrp="1" noChangeArrowheads="1"/>
          </p:cNvSpPr>
          <p:nvPr>
            <p:ph type="title" idx="4294967295"/>
          </p:nvPr>
        </p:nvSpPr>
        <p:spPr>
          <a:xfrm>
            <a:off x="4279900" y="188913"/>
            <a:ext cx="7912100" cy="1143000"/>
          </a:xfrm>
        </p:spPr>
        <p:txBody>
          <a:bodyPr/>
          <a:lstStyle/>
          <a:p>
            <a:r>
              <a:rPr lang="en-US" dirty="0"/>
              <a:t>Trend Analysis</a:t>
            </a:r>
            <a:br>
              <a:rPr lang="en-US" dirty="0"/>
            </a:br>
            <a:r>
              <a:rPr lang="el-GR" sz="2800" dirty="0"/>
              <a:t>Διαχρονική Ανάλυση Ενεργητικού</a:t>
            </a:r>
            <a:endParaRPr lang="el-GR" dirty="0"/>
          </a:p>
        </p:txBody>
      </p:sp>
      <p:graphicFrame>
        <p:nvGraphicFramePr>
          <p:cNvPr id="3" name="Table 2">
            <a:extLst>
              <a:ext uri="{FF2B5EF4-FFF2-40B4-BE49-F238E27FC236}">
                <a16:creationId xmlns:a16="http://schemas.microsoft.com/office/drawing/2014/main" id="{D8B17D88-263D-5A45-B7CF-6EFAE1C6EA7A}"/>
              </a:ext>
            </a:extLst>
          </p:cNvPr>
          <p:cNvGraphicFramePr>
            <a:graphicFrameLocks noGrp="1"/>
          </p:cNvGraphicFramePr>
          <p:nvPr/>
        </p:nvGraphicFramePr>
        <p:xfrm>
          <a:off x="2544763" y="1844820"/>
          <a:ext cx="7881938" cy="3960444"/>
        </p:xfrm>
        <a:graphic>
          <a:graphicData uri="http://schemas.openxmlformats.org/drawingml/2006/table">
            <a:tbl>
              <a:tblPr>
                <a:tableStyleId>{5C22544A-7EE6-4342-B048-85BDC9FD1C3A}</a:tableStyleId>
              </a:tblPr>
              <a:tblGrid>
                <a:gridCol w="2906668">
                  <a:extLst>
                    <a:ext uri="{9D8B030D-6E8A-4147-A177-3AD203B41FA5}">
                      <a16:colId xmlns:a16="http://schemas.microsoft.com/office/drawing/2014/main" val="4034845942"/>
                    </a:ext>
                  </a:extLst>
                </a:gridCol>
                <a:gridCol w="1093429">
                  <a:extLst>
                    <a:ext uri="{9D8B030D-6E8A-4147-A177-3AD203B41FA5}">
                      <a16:colId xmlns:a16="http://schemas.microsoft.com/office/drawing/2014/main" val="1521837090"/>
                    </a:ext>
                  </a:extLst>
                </a:gridCol>
                <a:gridCol w="1215111">
                  <a:extLst>
                    <a:ext uri="{9D8B030D-6E8A-4147-A177-3AD203B41FA5}">
                      <a16:colId xmlns:a16="http://schemas.microsoft.com/office/drawing/2014/main" val="195850800"/>
                    </a:ext>
                  </a:extLst>
                </a:gridCol>
                <a:gridCol w="1214253">
                  <a:extLst>
                    <a:ext uri="{9D8B030D-6E8A-4147-A177-3AD203B41FA5}">
                      <a16:colId xmlns:a16="http://schemas.microsoft.com/office/drawing/2014/main" val="3841978905"/>
                    </a:ext>
                  </a:extLst>
                </a:gridCol>
                <a:gridCol w="1452477">
                  <a:extLst>
                    <a:ext uri="{9D8B030D-6E8A-4147-A177-3AD203B41FA5}">
                      <a16:colId xmlns:a16="http://schemas.microsoft.com/office/drawing/2014/main" val="1931790427"/>
                    </a:ext>
                  </a:extLst>
                </a:gridCol>
              </a:tblGrid>
              <a:tr h="635004">
                <a:tc>
                  <a:txBody>
                    <a:bodyPr/>
                    <a:lstStyle/>
                    <a:p>
                      <a:r>
                        <a:rPr lang="en-US" sz="1600" dirty="0">
                          <a:effectLst/>
                        </a:rPr>
                        <a:t> </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tc>
                <a:tc>
                  <a:txBody>
                    <a:bodyPr/>
                    <a:lstStyle/>
                    <a:p>
                      <a:pPr algn="ctr"/>
                      <a:r>
                        <a:rPr lang="el-GR" sz="1600" b="1" dirty="0">
                          <a:effectLst/>
                        </a:rPr>
                        <a:t>20Χ9</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tc>
                <a:tc>
                  <a:txBody>
                    <a:bodyPr/>
                    <a:lstStyle/>
                    <a:p>
                      <a:pPr algn="ctr"/>
                      <a:r>
                        <a:rPr lang="el-GR" sz="1600" b="1" dirty="0">
                          <a:effectLst/>
                        </a:rPr>
                        <a:t>20Χ8</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tc>
                <a:tc>
                  <a:txBody>
                    <a:bodyPr/>
                    <a:lstStyle/>
                    <a:p>
                      <a:pPr algn="ctr"/>
                      <a:r>
                        <a:rPr lang="el-GR" sz="1600" b="1" dirty="0">
                          <a:effectLst/>
                        </a:rPr>
                        <a:t>Μεταβολή</a:t>
                      </a:r>
                      <a:r>
                        <a:rPr lang="en-US" sz="1600" b="1" dirty="0">
                          <a:effectLst/>
                        </a:rPr>
                        <a:t> </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tc>
                <a:tc>
                  <a:txBody>
                    <a:bodyPr/>
                    <a:lstStyle/>
                    <a:p>
                      <a:pPr algn="ctr"/>
                      <a:r>
                        <a:rPr lang="el-GR" sz="1600" b="1" dirty="0">
                          <a:effectLst/>
                        </a:rPr>
                        <a:t>Μεταβολή </a:t>
                      </a:r>
                      <a:endParaRPr lang="en-US" sz="1600" b="1" dirty="0">
                        <a:effectLst/>
                      </a:endParaRPr>
                    </a:p>
                    <a:p>
                      <a:pPr algn="ctr"/>
                      <a:r>
                        <a:rPr lang="el-GR" sz="1600" b="1" dirty="0">
                          <a:effectLst/>
                        </a:rPr>
                        <a:t>σε %</a:t>
                      </a:r>
                      <a:r>
                        <a:rPr lang="en-US" sz="1600" b="1" dirty="0">
                          <a:effectLst/>
                        </a:rPr>
                        <a:t> </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tc>
                <a:extLst>
                  <a:ext uri="{0D108BD9-81ED-4DB2-BD59-A6C34878D82A}">
                    <a16:rowId xmlns:a16="http://schemas.microsoft.com/office/drawing/2014/main" val="562168347"/>
                  </a:ext>
                </a:extLst>
              </a:tr>
              <a:tr h="332544">
                <a:tc>
                  <a:txBody>
                    <a:bodyPr/>
                    <a:lstStyle/>
                    <a:p>
                      <a:r>
                        <a:rPr lang="el-GR" sz="1600">
                          <a:effectLst/>
                        </a:rPr>
                        <a:t>Ενσώματα Πάγια</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tc>
                <a:tc>
                  <a:txBody>
                    <a:bodyPr/>
                    <a:lstStyle/>
                    <a:p>
                      <a:pPr algn="r"/>
                      <a:r>
                        <a:rPr lang="en-US" sz="1600">
                          <a:effectLst/>
                        </a:rPr>
                        <a:t>45.291</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tc>
                <a:tc>
                  <a:txBody>
                    <a:bodyPr/>
                    <a:lstStyle/>
                    <a:p>
                      <a:pPr algn="r"/>
                      <a:r>
                        <a:rPr lang="en-US" sz="1600">
                          <a:effectLst/>
                        </a:rPr>
                        <a:t>46.429</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tc>
                <a:tc>
                  <a:txBody>
                    <a:bodyPr/>
                    <a:lstStyle/>
                    <a:p>
                      <a:pPr algn="r"/>
                      <a:r>
                        <a:rPr lang="en-US" sz="1600">
                          <a:effectLst/>
                        </a:rPr>
                        <a:t>-1.138</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tc>
                <a:tc>
                  <a:txBody>
                    <a:bodyPr/>
                    <a:lstStyle/>
                    <a:p>
                      <a:pPr algn="r"/>
                      <a:r>
                        <a:rPr lang="en-US" sz="1600">
                          <a:effectLst/>
                        </a:rPr>
                        <a:t>-2,51%</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tc>
                <a:extLst>
                  <a:ext uri="{0D108BD9-81ED-4DB2-BD59-A6C34878D82A}">
                    <a16:rowId xmlns:a16="http://schemas.microsoft.com/office/drawing/2014/main" val="123511838"/>
                  </a:ext>
                </a:extLst>
              </a:tr>
              <a:tr h="332544">
                <a:tc>
                  <a:txBody>
                    <a:bodyPr/>
                    <a:lstStyle/>
                    <a:p>
                      <a:r>
                        <a:rPr lang="el-GR" sz="1600">
                          <a:effectLst/>
                        </a:rPr>
                        <a:t>Λοιπά Μακροπρόθεσμα</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tc>
                <a:tc>
                  <a:txBody>
                    <a:bodyPr/>
                    <a:lstStyle/>
                    <a:p>
                      <a:pPr algn="r"/>
                      <a:r>
                        <a:rPr lang="en-US" sz="1600">
                          <a:effectLst/>
                        </a:rPr>
                        <a:t>78.410</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tc>
                <a:tc>
                  <a:txBody>
                    <a:bodyPr/>
                    <a:lstStyle/>
                    <a:p>
                      <a:pPr algn="r"/>
                      <a:r>
                        <a:rPr lang="en-US" sz="1600">
                          <a:effectLst/>
                        </a:rPr>
                        <a:t>77.672</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tc>
                <a:tc>
                  <a:txBody>
                    <a:bodyPr/>
                    <a:lstStyle/>
                    <a:p>
                      <a:pPr algn="r"/>
                      <a:r>
                        <a:rPr lang="en-US" sz="1600">
                          <a:effectLst/>
                        </a:rPr>
                        <a:t>738</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tc>
                <a:tc>
                  <a:txBody>
                    <a:bodyPr/>
                    <a:lstStyle/>
                    <a:p>
                      <a:pPr algn="r"/>
                      <a:r>
                        <a:rPr lang="en-US" sz="1600">
                          <a:effectLst/>
                        </a:rPr>
                        <a:t>0,94%</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tc>
                <a:extLst>
                  <a:ext uri="{0D108BD9-81ED-4DB2-BD59-A6C34878D82A}">
                    <a16:rowId xmlns:a16="http://schemas.microsoft.com/office/drawing/2014/main" val="4115235064"/>
                  </a:ext>
                </a:extLst>
              </a:tr>
              <a:tr h="332544">
                <a:tc>
                  <a:txBody>
                    <a:bodyPr/>
                    <a:lstStyle/>
                    <a:p>
                      <a:r>
                        <a:rPr lang="el-GR" sz="1600" b="1" dirty="0">
                          <a:effectLst/>
                        </a:rPr>
                        <a:t>Σύνολο Παγίων</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lnB w="12700" cap="flat" cmpd="sng" algn="ctr">
                      <a:solidFill>
                        <a:schemeClr val="tx1"/>
                      </a:solidFill>
                      <a:prstDash val="solid"/>
                      <a:round/>
                      <a:headEnd type="none" w="med" len="med"/>
                      <a:tailEnd type="none" w="med" len="med"/>
                    </a:lnB>
                  </a:tcPr>
                </a:tc>
                <a:tc>
                  <a:txBody>
                    <a:bodyPr/>
                    <a:lstStyle/>
                    <a:p>
                      <a:pPr algn="r"/>
                      <a:r>
                        <a:rPr lang="en-US" sz="1600" b="1" dirty="0">
                          <a:effectLst/>
                        </a:rPr>
                        <a:t>123.701</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lnB w="12700" cap="flat" cmpd="sng" algn="ctr">
                      <a:solidFill>
                        <a:schemeClr val="tx1"/>
                      </a:solidFill>
                      <a:prstDash val="solid"/>
                      <a:round/>
                      <a:headEnd type="none" w="med" len="med"/>
                      <a:tailEnd type="none" w="med" len="med"/>
                    </a:lnB>
                  </a:tcPr>
                </a:tc>
                <a:tc>
                  <a:txBody>
                    <a:bodyPr/>
                    <a:lstStyle/>
                    <a:p>
                      <a:pPr algn="r"/>
                      <a:r>
                        <a:rPr lang="en-US" sz="1600" b="1" dirty="0">
                          <a:effectLst/>
                        </a:rPr>
                        <a:t>124.101</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lnB w="12700" cap="flat" cmpd="sng" algn="ctr">
                      <a:solidFill>
                        <a:schemeClr val="tx1"/>
                      </a:solidFill>
                      <a:prstDash val="solid"/>
                      <a:round/>
                      <a:headEnd type="none" w="med" len="med"/>
                      <a:tailEnd type="none" w="med" len="med"/>
                    </a:lnB>
                  </a:tcPr>
                </a:tc>
                <a:tc>
                  <a:txBody>
                    <a:bodyPr/>
                    <a:lstStyle/>
                    <a:p>
                      <a:pPr algn="r"/>
                      <a:r>
                        <a:rPr lang="en-US" sz="1600" b="1" dirty="0">
                          <a:effectLst/>
                        </a:rPr>
                        <a:t>-400</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lnB w="12700" cap="flat" cmpd="sng" algn="ctr">
                      <a:solidFill>
                        <a:schemeClr val="tx1"/>
                      </a:solidFill>
                      <a:prstDash val="solid"/>
                      <a:round/>
                      <a:headEnd type="none" w="med" len="med"/>
                      <a:tailEnd type="none" w="med" len="med"/>
                    </a:lnB>
                  </a:tcPr>
                </a:tc>
                <a:tc>
                  <a:txBody>
                    <a:bodyPr/>
                    <a:lstStyle/>
                    <a:p>
                      <a:pPr algn="r"/>
                      <a:r>
                        <a:rPr lang="en-US" sz="1600" b="1" dirty="0">
                          <a:effectLst/>
                        </a:rPr>
                        <a:t>-0,32%</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9701039"/>
                  </a:ext>
                </a:extLst>
              </a:tr>
              <a:tr h="332544">
                <a:tc>
                  <a:txBody>
                    <a:bodyPr/>
                    <a:lstStyle/>
                    <a:p>
                      <a:r>
                        <a:rPr lang="el-GR" sz="1600">
                          <a:effectLst/>
                        </a:rPr>
                        <a:t>Αποθέματα</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lnT w="12700" cap="flat" cmpd="sng" algn="ctr">
                      <a:solidFill>
                        <a:schemeClr val="tx1"/>
                      </a:solidFill>
                      <a:prstDash val="solid"/>
                      <a:round/>
                      <a:headEnd type="none" w="med" len="med"/>
                      <a:tailEnd type="none" w="med" len="med"/>
                    </a:lnT>
                  </a:tcPr>
                </a:tc>
                <a:tc>
                  <a:txBody>
                    <a:bodyPr/>
                    <a:lstStyle/>
                    <a:p>
                      <a:pPr algn="r"/>
                      <a:r>
                        <a:rPr lang="en-US" sz="1600" dirty="0">
                          <a:effectLst/>
                        </a:rPr>
                        <a:t>1.136.318</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lnT w="12700" cap="flat" cmpd="sng" algn="ctr">
                      <a:solidFill>
                        <a:schemeClr val="tx1"/>
                      </a:solidFill>
                      <a:prstDash val="solid"/>
                      <a:round/>
                      <a:headEnd type="none" w="med" len="med"/>
                      <a:tailEnd type="none" w="med" len="med"/>
                    </a:lnT>
                  </a:tcPr>
                </a:tc>
                <a:tc>
                  <a:txBody>
                    <a:bodyPr/>
                    <a:lstStyle/>
                    <a:p>
                      <a:pPr algn="r"/>
                      <a:r>
                        <a:rPr lang="en-US" sz="1600">
                          <a:effectLst/>
                        </a:rPr>
                        <a:t>748.151</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lnT w="12700" cap="flat" cmpd="sng" algn="ctr">
                      <a:solidFill>
                        <a:schemeClr val="tx1"/>
                      </a:solidFill>
                      <a:prstDash val="solid"/>
                      <a:round/>
                      <a:headEnd type="none" w="med" len="med"/>
                      <a:tailEnd type="none" w="med" len="med"/>
                    </a:lnT>
                  </a:tcPr>
                </a:tc>
                <a:tc>
                  <a:txBody>
                    <a:bodyPr/>
                    <a:lstStyle/>
                    <a:p>
                      <a:pPr algn="r"/>
                      <a:r>
                        <a:rPr lang="en-US" sz="1600">
                          <a:effectLst/>
                        </a:rPr>
                        <a:t>388.167</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lnT w="12700" cap="flat" cmpd="sng" algn="ctr">
                      <a:solidFill>
                        <a:schemeClr val="tx1"/>
                      </a:solidFill>
                      <a:prstDash val="solid"/>
                      <a:round/>
                      <a:headEnd type="none" w="med" len="med"/>
                      <a:tailEnd type="none" w="med" len="med"/>
                    </a:lnT>
                  </a:tcPr>
                </a:tc>
                <a:tc>
                  <a:txBody>
                    <a:bodyPr/>
                    <a:lstStyle/>
                    <a:p>
                      <a:pPr algn="r"/>
                      <a:r>
                        <a:rPr lang="en-US" sz="1600">
                          <a:effectLst/>
                        </a:rPr>
                        <a:t>34,16%</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94484278"/>
                  </a:ext>
                </a:extLst>
              </a:tr>
              <a:tr h="332544">
                <a:tc>
                  <a:txBody>
                    <a:bodyPr/>
                    <a:lstStyle/>
                    <a:p>
                      <a:r>
                        <a:rPr lang="el-GR" sz="1600">
                          <a:effectLst/>
                        </a:rPr>
                        <a:t>Εμπορικές Απαιτήσεις</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tc>
                <a:tc>
                  <a:txBody>
                    <a:bodyPr/>
                    <a:lstStyle/>
                    <a:p>
                      <a:pPr algn="r"/>
                      <a:r>
                        <a:rPr lang="en-US" sz="1600">
                          <a:effectLst/>
                        </a:rPr>
                        <a:t>13.890.526</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tc>
                <a:tc>
                  <a:txBody>
                    <a:bodyPr/>
                    <a:lstStyle/>
                    <a:p>
                      <a:pPr algn="r"/>
                      <a:r>
                        <a:rPr lang="en-US" sz="1600">
                          <a:effectLst/>
                        </a:rPr>
                        <a:t>10.536.207</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tc>
                <a:tc>
                  <a:txBody>
                    <a:bodyPr/>
                    <a:lstStyle/>
                    <a:p>
                      <a:pPr algn="r"/>
                      <a:r>
                        <a:rPr lang="en-US" sz="1600">
                          <a:effectLst/>
                        </a:rPr>
                        <a:t>3.354.319</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tc>
                <a:tc>
                  <a:txBody>
                    <a:bodyPr/>
                    <a:lstStyle/>
                    <a:p>
                      <a:pPr algn="r"/>
                      <a:r>
                        <a:rPr lang="en-US" sz="1600">
                          <a:effectLst/>
                        </a:rPr>
                        <a:t>24,15%</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tc>
                <a:extLst>
                  <a:ext uri="{0D108BD9-81ED-4DB2-BD59-A6C34878D82A}">
                    <a16:rowId xmlns:a16="http://schemas.microsoft.com/office/drawing/2014/main" val="1415304837"/>
                  </a:ext>
                </a:extLst>
              </a:tr>
              <a:tr h="332544">
                <a:tc>
                  <a:txBody>
                    <a:bodyPr/>
                    <a:lstStyle/>
                    <a:p>
                      <a:r>
                        <a:rPr lang="el-GR" sz="1600">
                          <a:effectLst/>
                        </a:rPr>
                        <a:t>Λοιπές Απαιτήσεις </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tc>
                <a:tc>
                  <a:txBody>
                    <a:bodyPr/>
                    <a:lstStyle/>
                    <a:p>
                      <a:pPr algn="r"/>
                      <a:r>
                        <a:rPr lang="en-US" sz="1600">
                          <a:effectLst/>
                        </a:rPr>
                        <a:t>535.133</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tc>
                <a:tc>
                  <a:txBody>
                    <a:bodyPr/>
                    <a:lstStyle/>
                    <a:p>
                      <a:pPr algn="r"/>
                      <a:r>
                        <a:rPr lang="en-US" sz="1600" dirty="0">
                          <a:effectLst/>
                        </a:rPr>
                        <a:t>293.777</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tc>
                <a:tc>
                  <a:txBody>
                    <a:bodyPr/>
                    <a:lstStyle/>
                    <a:p>
                      <a:pPr algn="r"/>
                      <a:r>
                        <a:rPr lang="en-US" sz="1600">
                          <a:effectLst/>
                        </a:rPr>
                        <a:t>241.356</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tc>
                <a:tc>
                  <a:txBody>
                    <a:bodyPr/>
                    <a:lstStyle/>
                    <a:p>
                      <a:pPr algn="r"/>
                      <a:r>
                        <a:rPr lang="en-US" sz="1600">
                          <a:effectLst/>
                        </a:rPr>
                        <a:t>45,10%</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tc>
                <a:extLst>
                  <a:ext uri="{0D108BD9-81ED-4DB2-BD59-A6C34878D82A}">
                    <a16:rowId xmlns:a16="http://schemas.microsoft.com/office/drawing/2014/main" val="2635537773"/>
                  </a:ext>
                </a:extLst>
              </a:tr>
              <a:tr h="332544">
                <a:tc>
                  <a:txBody>
                    <a:bodyPr/>
                    <a:lstStyle/>
                    <a:p>
                      <a:r>
                        <a:rPr lang="el-GR" sz="1600">
                          <a:effectLst/>
                        </a:rPr>
                        <a:t>Απαιτήσεις</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tc>
                <a:tc>
                  <a:txBody>
                    <a:bodyPr/>
                    <a:lstStyle/>
                    <a:p>
                      <a:pPr algn="r"/>
                      <a:r>
                        <a:rPr lang="en-US" sz="1600">
                          <a:effectLst/>
                        </a:rPr>
                        <a:t>14.425.659</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tc>
                <a:tc>
                  <a:txBody>
                    <a:bodyPr/>
                    <a:lstStyle/>
                    <a:p>
                      <a:pPr algn="r"/>
                      <a:r>
                        <a:rPr lang="en-US" sz="1600">
                          <a:effectLst/>
                        </a:rPr>
                        <a:t>10.829.984</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tc>
                <a:tc>
                  <a:txBody>
                    <a:bodyPr/>
                    <a:lstStyle/>
                    <a:p>
                      <a:pPr algn="r"/>
                      <a:r>
                        <a:rPr lang="en-US" sz="1600">
                          <a:effectLst/>
                        </a:rPr>
                        <a:t>3.595.675</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tc>
                <a:tc>
                  <a:txBody>
                    <a:bodyPr/>
                    <a:lstStyle/>
                    <a:p>
                      <a:pPr algn="r"/>
                      <a:r>
                        <a:rPr lang="en-US" sz="1600">
                          <a:effectLst/>
                        </a:rPr>
                        <a:t>24,93%</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tc>
                <a:extLst>
                  <a:ext uri="{0D108BD9-81ED-4DB2-BD59-A6C34878D82A}">
                    <a16:rowId xmlns:a16="http://schemas.microsoft.com/office/drawing/2014/main" val="22872385"/>
                  </a:ext>
                </a:extLst>
              </a:tr>
              <a:tr h="332544">
                <a:tc>
                  <a:txBody>
                    <a:bodyPr/>
                    <a:lstStyle/>
                    <a:p>
                      <a:r>
                        <a:rPr lang="el-GR" sz="1600" dirty="0">
                          <a:effectLst/>
                        </a:rPr>
                        <a:t>Διαθέσιμα</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lnB w="12700" cap="flat" cmpd="sng" algn="ctr">
                      <a:solidFill>
                        <a:schemeClr val="tx1"/>
                      </a:solidFill>
                      <a:prstDash val="solid"/>
                      <a:round/>
                      <a:headEnd type="none" w="med" len="med"/>
                      <a:tailEnd type="none" w="med" len="med"/>
                    </a:lnB>
                  </a:tcPr>
                </a:tc>
                <a:tc>
                  <a:txBody>
                    <a:bodyPr/>
                    <a:lstStyle/>
                    <a:p>
                      <a:pPr algn="r"/>
                      <a:r>
                        <a:rPr lang="en-US" sz="1600" dirty="0">
                          <a:effectLst/>
                        </a:rPr>
                        <a:t>3.886.889</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lnB w="12700" cap="flat" cmpd="sng" algn="ctr">
                      <a:solidFill>
                        <a:schemeClr val="tx1"/>
                      </a:solidFill>
                      <a:prstDash val="solid"/>
                      <a:round/>
                      <a:headEnd type="none" w="med" len="med"/>
                      <a:tailEnd type="none" w="med" len="med"/>
                    </a:lnB>
                  </a:tcPr>
                </a:tc>
                <a:tc>
                  <a:txBody>
                    <a:bodyPr/>
                    <a:lstStyle/>
                    <a:p>
                      <a:pPr algn="r"/>
                      <a:r>
                        <a:rPr lang="en-US" sz="1600" dirty="0">
                          <a:effectLst/>
                        </a:rPr>
                        <a:t>4.245.891</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lnB w="12700" cap="flat" cmpd="sng" algn="ctr">
                      <a:solidFill>
                        <a:schemeClr val="tx1"/>
                      </a:solidFill>
                      <a:prstDash val="solid"/>
                      <a:round/>
                      <a:headEnd type="none" w="med" len="med"/>
                      <a:tailEnd type="none" w="med" len="med"/>
                    </a:lnB>
                  </a:tcPr>
                </a:tc>
                <a:tc>
                  <a:txBody>
                    <a:bodyPr/>
                    <a:lstStyle/>
                    <a:p>
                      <a:pPr algn="r"/>
                      <a:r>
                        <a:rPr lang="en-US" sz="1600" dirty="0">
                          <a:effectLst/>
                        </a:rPr>
                        <a:t>-359.002</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lnB w="12700" cap="flat" cmpd="sng" algn="ctr">
                      <a:solidFill>
                        <a:schemeClr val="tx1"/>
                      </a:solidFill>
                      <a:prstDash val="solid"/>
                      <a:round/>
                      <a:headEnd type="none" w="med" len="med"/>
                      <a:tailEnd type="none" w="med" len="med"/>
                    </a:lnB>
                  </a:tcPr>
                </a:tc>
                <a:tc>
                  <a:txBody>
                    <a:bodyPr/>
                    <a:lstStyle/>
                    <a:p>
                      <a:pPr algn="r"/>
                      <a:r>
                        <a:rPr lang="en-US" sz="1600" dirty="0">
                          <a:effectLst/>
                        </a:rPr>
                        <a:t>-9,24%</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6551942"/>
                  </a:ext>
                </a:extLst>
              </a:tr>
              <a:tr h="332544">
                <a:tc>
                  <a:txBody>
                    <a:bodyPr/>
                    <a:lstStyle/>
                    <a:p>
                      <a:r>
                        <a:rPr lang="el-GR" sz="1600" b="1" dirty="0">
                          <a:effectLst/>
                        </a:rPr>
                        <a:t>Κυκλοφορούν Ενεργητικό</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b="1" dirty="0">
                          <a:effectLst/>
                        </a:rPr>
                        <a:t>19.448.866</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b="1" dirty="0">
                          <a:effectLst/>
                        </a:rPr>
                        <a:t>15.824.026</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b="1" dirty="0">
                          <a:effectLst/>
                        </a:rPr>
                        <a:t>3.624.840</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b="1" dirty="0">
                          <a:effectLst/>
                        </a:rPr>
                        <a:t>18,64%</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184875"/>
                  </a:ext>
                </a:extLst>
              </a:tr>
              <a:tr h="332544">
                <a:tc>
                  <a:txBody>
                    <a:bodyPr/>
                    <a:lstStyle/>
                    <a:p>
                      <a:r>
                        <a:rPr lang="el-GR" sz="1600" b="1" dirty="0">
                          <a:effectLst/>
                        </a:rPr>
                        <a:t>Συνολικό Ενεργητικό</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b="1" dirty="0">
                          <a:effectLst/>
                        </a:rPr>
                        <a:t>19.572.567</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b="1" dirty="0">
                          <a:effectLst/>
                        </a:rPr>
                        <a:t>15.948.127</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b="1" dirty="0">
                          <a:effectLst/>
                        </a:rPr>
                        <a:t>3.624.440</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b="1" dirty="0">
                          <a:effectLst/>
                        </a:rPr>
                        <a:t>18,52%</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5" marR="8255" marT="825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9993419"/>
                  </a:ext>
                </a:extLst>
              </a:tr>
            </a:tbl>
          </a:graphicData>
        </a:graphic>
      </p:graphicFrame>
    </p:spTree>
    <p:extLst>
      <p:ext uri="{BB962C8B-B14F-4D97-AF65-F5344CB8AC3E}">
        <p14:creationId xmlns:p14="http://schemas.microsoft.com/office/powerpoint/2010/main" val="3373919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1A1DEA0-CECE-46A0-915E-8B0AC9334E4E}" type="slidenum">
              <a:rPr lang="en-US" smtClean="0"/>
              <a:pPr>
                <a:defRPr/>
              </a:pPr>
              <a:t>14</a:t>
            </a:fld>
            <a:endParaRPr lang="en-CA"/>
          </a:p>
        </p:txBody>
      </p:sp>
      <p:sp>
        <p:nvSpPr>
          <p:cNvPr id="6" name="Rectangle 2"/>
          <p:cNvSpPr>
            <a:spLocks noGrp="1" noChangeArrowheads="1"/>
          </p:cNvSpPr>
          <p:nvPr>
            <p:ph type="title" idx="4294967295"/>
          </p:nvPr>
        </p:nvSpPr>
        <p:spPr>
          <a:xfrm>
            <a:off x="4279900" y="188913"/>
            <a:ext cx="7912100" cy="1143000"/>
          </a:xfrm>
        </p:spPr>
        <p:txBody>
          <a:bodyPr/>
          <a:lstStyle/>
          <a:p>
            <a:r>
              <a:rPr lang="en-US" dirty="0"/>
              <a:t>Trend Analysis</a:t>
            </a:r>
            <a:br>
              <a:rPr lang="en-US" dirty="0"/>
            </a:br>
            <a:r>
              <a:rPr lang="el-GR" sz="2800" dirty="0"/>
              <a:t>Διαχρονική Ανάλυση Ενεργητικού</a:t>
            </a:r>
            <a:endParaRPr lang="el-GR" dirty="0"/>
          </a:p>
        </p:txBody>
      </p:sp>
      <p:graphicFrame>
        <p:nvGraphicFramePr>
          <p:cNvPr id="3" name="Table 2">
            <a:extLst>
              <a:ext uri="{FF2B5EF4-FFF2-40B4-BE49-F238E27FC236}">
                <a16:creationId xmlns:a16="http://schemas.microsoft.com/office/drawing/2014/main" id="{FE4B4198-ABD4-E348-BDFE-AFE066365D6A}"/>
              </a:ext>
            </a:extLst>
          </p:cNvPr>
          <p:cNvGraphicFramePr>
            <a:graphicFrameLocks noGrp="1"/>
          </p:cNvGraphicFramePr>
          <p:nvPr/>
        </p:nvGraphicFramePr>
        <p:xfrm>
          <a:off x="2527300" y="1700809"/>
          <a:ext cx="7912100" cy="4248469"/>
        </p:xfrm>
        <a:graphic>
          <a:graphicData uri="http://schemas.openxmlformats.org/drawingml/2006/table">
            <a:tbl>
              <a:tblPr>
                <a:tableStyleId>{5C22544A-7EE6-4342-B048-85BDC9FD1C3A}</a:tableStyleId>
              </a:tblPr>
              <a:tblGrid>
                <a:gridCol w="3333524">
                  <a:extLst>
                    <a:ext uri="{9D8B030D-6E8A-4147-A177-3AD203B41FA5}">
                      <a16:colId xmlns:a16="http://schemas.microsoft.com/office/drawing/2014/main" val="1111756432"/>
                    </a:ext>
                  </a:extLst>
                </a:gridCol>
                <a:gridCol w="866123">
                  <a:extLst>
                    <a:ext uri="{9D8B030D-6E8A-4147-A177-3AD203B41FA5}">
                      <a16:colId xmlns:a16="http://schemas.microsoft.com/office/drawing/2014/main" val="557643117"/>
                    </a:ext>
                  </a:extLst>
                </a:gridCol>
                <a:gridCol w="866123">
                  <a:extLst>
                    <a:ext uri="{9D8B030D-6E8A-4147-A177-3AD203B41FA5}">
                      <a16:colId xmlns:a16="http://schemas.microsoft.com/office/drawing/2014/main" val="66156287"/>
                    </a:ext>
                  </a:extLst>
                </a:gridCol>
                <a:gridCol w="866123">
                  <a:extLst>
                    <a:ext uri="{9D8B030D-6E8A-4147-A177-3AD203B41FA5}">
                      <a16:colId xmlns:a16="http://schemas.microsoft.com/office/drawing/2014/main" val="1777821184"/>
                    </a:ext>
                  </a:extLst>
                </a:gridCol>
                <a:gridCol w="866996">
                  <a:extLst>
                    <a:ext uri="{9D8B030D-6E8A-4147-A177-3AD203B41FA5}">
                      <a16:colId xmlns:a16="http://schemas.microsoft.com/office/drawing/2014/main" val="2219832350"/>
                    </a:ext>
                  </a:extLst>
                </a:gridCol>
                <a:gridCol w="1113211">
                  <a:extLst>
                    <a:ext uri="{9D8B030D-6E8A-4147-A177-3AD203B41FA5}">
                      <a16:colId xmlns:a16="http://schemas.microsoft.com/office/drawing/2014/main" val="501368401"/>
                    </a:ext>
                  </a:extLst>
                </a:gridCol>
              </a:tblGrid>
              <a:tr h="579569">
                <a:tc>
                  <a:txBody>
                    <a:bodyPr/>
                    <a:lstStyle/>
                    <a:p>
                      <a:br>
                        <a:rPr lang="el-GR" sz="1400">
                          <a:effectLst/>
                        </a:rPr>
                      </a:br>
                      <a:r>
                        <a:rPr lang="en-US" sz="1400">
                          <a:effectLst/>
                        </a:rPr>
                        <a:t> </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l-GR" sz="1400" b="1" dirty="0">
                          <a:effectLst/>
                        </a:rPr>
                        <a:t>20Χ9</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l-GR" sz="1400" b="1" dirty="0">
                          <a:effectLst/>
                        </a:rPr>
                        <a:t>20Χ8</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l-GR" sz="1400" b="1" dirty="0">
                          <a:effectLst/>
                        </a:rPr>
                        <a:t>20Χ7</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l-GR" sz="1400" b="1" dirty="0">
                          <a:effectLst/>
                        </a:rPr>
                        <a:t>20Χ6</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l-GR" sz="1400" b="1" dirty="0">
                          <a:effectLst/>
                        </a:rPr>
                        <a:t>20Χ5</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3752559733"/>
                  </a:ext>
                </a:extLst>
              </a:tr>
              <a:tr h="366890">
                <a:tc>
                  <a:txBody>
                    <a:bodyPr/>
                    <a:lstStyle/>
                    <a:p>
                      <a:r>
                        <a:rPr lang="el-GR" sz="1400">
                          <a:effectLst/>
                        </a:rPr>
                        <a:t>Ενσώματα Πάγια</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34,72%</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35,59%</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31,50%</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85,17%</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130.445</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2756659964"/>
                  </a:ext>
                </a:extLst>
              </a:tr>
              <a:tr h="366890">
                <a:tc>
                  <a:txBody>
                    <a:bodyPr/>
                    <a:lstStyle/>
                    <a:p>
                      <a:r>
                        <a:rPr lang="el-GR" sz="1400" dirty="0">
                          <a:effectLst/>
                        </a:rPr>
                        <a:t>Λοιπά Μακροπρόθεσμα</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48,89%</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48,43%</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47,35%</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66,51%</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160.378</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757977"/>
                  </a:ext>
                </a:extLst>
              </a:tr>
              <a:tr h="366890">
                <a:tc>
                  <a:txBody>
                    <a:bodyPr/>
                    <a:lstStyle/>
                    <a:p>
                      <a:r>
                        <a:rPr lang="el-GR" sz="1400" dirty="0">
                          <a:effectLst/>
                        </a:rPr>
                        <a:t>Σύνολο Παγίων</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effectLst/>
                        </a:rPr>
                        <a:t>42,53%</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effectLst/>
                        </a:rPr>
                        <a:t>42,67%</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effectLst/>
                        </a:rPr>
                        <a:t>40,24%</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effectLst/>
                        </a:rPr>
                        <a:t>74,88%</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effectLst/>
                        </a:rPr>
                        <a:t>290.823</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883863"/>
                  </a:ext>
                </a:extLst>
              </a:tr>
              <a:tr h="366890">
                <a:tc>
                  <a:txBody>
                    <a:bodyPr/>
                    <a:lstStyle/>
                    <a:p>
                      <a:r>
                        <a:rPr lang="el-GR" sz="1400">
                          <a:effectLst/>
                        </a:rPr>
                        <a:t>Αποθέματα</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a:r>
                        <a:rPr lang="en-US" sz="1400">
                          <a:effectLst/>
                        </a:rPr>
                        <a:t>159,94%</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a:r>
                        <a:rPr lang="en-US" sz="1400">
                          <a:effectLst/>
                        </a:rPr>
                        <a:t>105,30%</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a:r>
                        <a:rPr lang="en-US" sz="1400">
                          <a:effectLst/>
                        </a:rPr>
                        <a:t>79,08%</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a:r>
                        <a:rPr lang="en-US" sz="1400">
                          <a:effectLst/>
                        </a:rPr>
                        <a:t>71,51%</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a:r>
                        <a:rPr lang="en-US" sz="1400">
                          <a:effectLst/>
                        </a:rPr>
                        <a:t>710.470</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68244582"/>
                  </a:ext>
                </a:extLst>
              </a:tr>
              <a:tr h="366890">
                <a:tc>
                  <a:txBody>
                    <a:bodyPr/>
                    <a:lstStyle/>
                    <a:p>
                      <a:r>
                        <a:rPr lang="el-GR" sz="1400">
                          <a:effectLst/>
                        </a:rPr>
                        <a:t>Εμπορικές Απαιτήσεις</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62,76%</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47,60%</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37,20%</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50,94%</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22.132.732</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717182205"/>
                  </a:ext>
                </a:extLst>
              </a:tr>
              <a:tr h="366890">
                <a:tc>
                  <a:txBody>
                    <a:bodyPr/>
                    <a:lstStyle/>
                    <a:p>
                      <a:r>
                        <a:rPr lang="el-GR" sz="1400">
                          <a:effectLst/>
                        </a:rPr>
                        <a:t>Λοιπές Απαιτήσεις </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408,70%</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224,37%</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454,17%</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687,86%</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130.934</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2141525564"/>
                  </a:ext>
                </a:extLst>
              </a:tr>
              <a:tr h="366890">
                <a:tc>
                  <a:txBody>
                    <a:bodyPr/>
                    <a:lstStyle/>
                    <a:p>
                      <a:r>
                        <a:rPr lang="el-GR" sz="1400">
                          <a:effectLst/>
                        </a:rPr>
                        <a:t>Απαιτήσεις</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64,79%</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48,64%</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39,65%</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54,68%</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22.263.666</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51585644"/>
                  </a:ext>
                </a:extLst>
              </a:tr>
              <a:tr h="366890">
                <a:tc>
                  <a:txBody>
                    <a:bodyPr/>
                    <a:lstStyle/>
                    <a:p>
                      <a:r>
                        <a:rPr lang="el-GR" sz="1400">
                          <a:effectLst/>
                        </a:rPr>
                        <a:t>Διαθέσιμα</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92,12%</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100,63%</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188,93%</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93,33%</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4.219.267</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102167365"/>
                  </a:ext>
                </a:extLst>
              </a:tr>
              <a:tr h="366890">
                <a:tc>
                  <a:txBody>
                    <a:bodyPr/>
                    <a:lstStyle/>
                    <a:p>
                      <a:r>
                        <a:rPr lang="el-GR" sz="1400">
                          <a:effectLst/>
                        </a:rPr>
                        <a:t>Κυκλοφορούν Ενεργητικό</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71,52%</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58,19%</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63,85%</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61,12%</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27.193.403</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4194626520"/>
                  </a:ext>
                </a:extLst>
              </a:tr>
              <a:tr h="366890">
                <a:tc>
                  <a:txBody>
                    <a:bodyPr/>
                    <a:lstStyle/>
                    <a:p>
                      <a:r>
                        <a:rPr lang="el-GR" sz="1400">
                          <a:effectLst/>
                        </a:rPr>
                        <a:t>Συνολικό Ενεργητικό</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71,21%</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58,03%</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63,60%</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a:effectLst/>
                        </a:rPr>
                        <a:t>61,27%</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400" dirty="0">
                          <a:effectLst/>
                        </a:rPr>
                        <a:t>27.484.226</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2483210028"/>
                  </a:ext>
                </a:extLst>
              </a:tr>
            </a:tbl>
          </a:graphicData>
        </a:graphic>
      </p:graphicFrame>
    </p:spTree>
    <p:extLst>
      <p:ext uri="{BB962C8B-B14F-4D97-AF65-F5344CB8AC3E}">
        <p14:creationId xmlns:p14="http://schemas.microsoft.com/office/powerpoint/2010/main" val="3785500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1A1DEA0-CECE-46A0-915E-8B0AC9334E4E}" type="slidenum">
              <a:rPr lang="en-US" smtClean="0"/>
              <a:pPr>
                <a:defRPr/>
              </a:pPr>
              <a:t>15</a:t>
            </a:fld>
            <a:endParaRPr lang="en-CA"/>
          </a:p>
        </p:txBody>
      </p:sp>
      <p:sp>
        <p:nvSpPr>
          <p:cNvPr id="6" name="Rectangle 2"/>
          <p:cNvSpPr>
            <a:spLocks noGrp="1" noChangeArrowheads="1"/>
          </p:cNvSpPr>
          <p:nvPr>
            <p:ph type="title" idx="4294967295"/>
          </p:nvPr>
        </p:nvSpPr>
        <p:spPr>
          <a:xfrm>
            <a:off x="4279900" y="188913"/>
            <a:ext cx="7912100" cy="1143000"/>
          </a:xfrm>
        </p:spPr>
        <p:txBody>
          <a:bodyPr/>
          <a:lstStyle/>
          <a:p>
            <a:r>
              <a:rPr lang="en-US" dirty="0"/>
              <a:t>Trend Analysis</a:t>
            </a:r>
            <a:br>
              <a:rPr lang="en-US" dirty="0"/>
            </a:br>
            <a:r>
              <a:rPr lang="el-GR" sz="2800" dirty="0"/>
              <a:t>Διαχρονική Ανάλυση Παθητικού</a:t>
            </a:r>
            <a:endParaRPr lang="el-GR" dirty="0"/>
          </a:p>
        </p:txBody>
      </p:sp>
      <p:graphicFrame>
        <p:nvGraphicFramePr>
          <p:cNvPr id="5" name="Table 4">
            <a:extLst>
              <a:ext uri="{FF2B5EF4-FFF2-40B4-BE49-F238E27FC236}">
                <a16:creationId xmlns:a16="http://schemas.microsoft.com/office/drawing/2014/main" id="{8E185BC9-5DB3-8040-8137-518E2229C535}"/>
              </a:ext>
            </a:extLst>
          </p:cNvPr>
          <p:cNvGraphicFramePr>
            <a:graphicFrameLocks noGrp="1"/>
          </p:cNvGraphicFramePr>
          <p:nvPr/>
        </p:nvGraphicFramePr>
        <p:xfrm>
          <a:off x="2351584" y="1839700"/>
          <a:ext cx="8136904" cy="3119755"/>
        </p:xfrm>
        <a:graphic>
          <a:graphicData uri="http://schemas.openxmlformats.org/drawingml/2006/table">
            <a:tbl>
              <a:tblPr>
                <a:tableStyleId>{5C22544A-7EE6-4342-B048-85BDC9FD1C3A}</a:tableStyleId>
              </a:tblPr>
              <a:tblGrid>
                <a:gridCol w="3026509">
                  <a:extLst>
                    <a:ext uri="{9D8B030D-6E8A-4147-A177-3AD203B41FA5}">
                      <a16:colId xmlns:a16="http://schemas.microsoft.com/office/drawing/2014/main" val="1046642061"/>
                    </a:ext>
                  </a:extLst>
                </a:gridCol>
                <a:gridCol w="1022079">
                  <a:extLst>
                    <a:ext uri="{9D8B030D-6E8A-4147-A177-3AD203B41FA5}">
                      <a16:colId xmlns:a16="http://schemas.microsoft.com/office/drawing/2014/main" val="3811969080"/>
                    </a:ext>
                  </a:extLst>
                </a:gridCol>
                <a:gridCol w="1022079">
                  <a:extLst>
                    <a:ext uri="{9D8B030D-6E8A-4147-A177-3AD203B41FA5}">
                      <a16:colId xmlns:a16="http://schemas.microsoft.com/office/drawing/2014/main" val="1657567200"/>
                    </a:ext>
                  </a:extLst>
                </a:gridCol>
                <a:gridCol w="1022079">
                  <a:extLst>
                    <a:ext uri="{9D8B030D-6E8A-4147-A177-3AD203B41FA5}">
                      <a16:colId xmlns:a16="http://schemas.microsoft.com/office/drawing/2014/main" val="3099420407"/>
                    </a:ext>
                  </a:extLst>
                </a:gridCol>
                <a:gridCol w="1022079">
                  <a:extLst>
                    <a:ext uri="{9D8B030D-6E8A-4147-A177-3AD203B41FA5}">
                      <a16:colId xmlns:a16="http://schemas.microsoft.com/office/drawing/2014/main" val="4199900277"/>
                    </a:ext>
                  </a:extLst>
                </a:gridCol>
                <a:gridCol w="1022079">
                  <a:extLst>
                    <a:ext uri="{9D8B030D-6E8A-4147-A177-3AD203B41FA5}">
                      <a16:colId xmlns:a16="http://schemas.microsoft.com/office/drawing/2014/main" val="3656827326"/>
                    </a:ext>
                  </a:extLst>
                </a:gridCol>
              </a:tblGrid>
              <a:tr h="280035">
                <a:tc>
                  <a:txBody>
                    <a:bodyPr/>
                    <a:lstStyle/>
                    <a:p>
                      <a:r>
                        <a:rPr lang="en-US" sz="1400">
                          <a:effectLst/>
                        </a:rPr>
                        <a:t> </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pPr algn="ctr"/>
                      <a:r>
                        <a:rPr lang="el-GR" sz="1400" b="1" dirty="0">
                          <a:effectLst/>
                        </a:rPr>
                        <a:t>20Χ9</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pPr algn="ctr"/>
                      <a:r>
                        <a:rPr lang="el-GR" sz="1400" b="1" dirty="0">
                          <a:effectLst/>
                        </a:rPr>
                        <a:t>20Χ8</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pPr algn="ctr"/>
                      <a:r>
                        <a:rPr lang="el-GR" sz="1400" b="1" dirty="0">
                          <a:effectLst/>
                        </a:rPr>
                        <a:t>20Χ7</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pPr algn="ctr"/>
                      <a:r>
                        <a:rPr lang="el-GR" sz="1400" b="1" dirty="0">
                          <a:effectLst/>
                        </a:rPr>
                        <a:t>20Χ6</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pPr algn="ctr"/>
                      <a:r>
                        <a:rPr lang="el-GR" sz="1400" b="1" dirty="0">
                          <a:effectLst/>
                        </a:rPr>
                        <a:t>20Χ5</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extLst>
                  <a:ext uri="{0D108BD9-81ED-4DB2-BD59-A6C34878D82A}">
                    <a16:rowId xmlns:a16="http://schemas.microsoft.com/office/drawing/2014/main" val="2509555378"/>
                  </a:ext>
                </a:extLst>
              </a:tr>
              <a:tr h="288925">
                <a:tc>
                  <a:txBody>
                    <a:bodyPr/>
                    <a:lstStyle/>
                    <a:p>
                      <a:r>
                        <a:rPr lang="el-GR" sz="1400">
                          <a:effectLst/>
                        </a:rPr>
                        <a:t>Μετοχικό Κεφάλαιο</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pPr algn="r"/>
                      <a:r>
                        <a:rPr lang="en-US" sz="1400">
                          <a:effectLst/>
                        </a:rPr>
                        <a:t>6.300.000 </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pPr algn="r"/>
                      <a:r>
                        <a:rPr lang="en-US" sz="1400">
                          <a:effectLst/>
                        </a:rPr>
                        <a:t>6.300.000 </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pPr algn="r"/>
                      <a:r>
                        <a:rPr lang="en-US" sz="1400">
                          <a:effectLst/>
                        </a:rPr>
                        <a:t>6.300.000 </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pPr algn="r"/>
                      <a:r>
                        <a:rPr lang="en-US" sz="1400">
                          <a:effectLst/>
                        </a:rPr>
                        <a:t>7.800.000 </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pPr algn="r"/>
                      <a:r>
                        <a:rPr lang="en-US" sz="1400">
                          <a:effectLst/>
                        </a:rPr>
                        <a:t>7.800.000 </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extLst>
                  <a:ext uri="{0D108BD9-81ED-4DB2-BD59-A6C34878D82A}">
                    <a16:rowId xmlns:a16="http://schemas.microsoft.com/office/drawing/2014/main" val="1656165667"/>
                  </a:ext>
                </a:extLst>
              </a:tr>
              <a:tr h="288925">
                <a:tc>
                  <a:txBody>
                    <a:bodyPr/>
                    <a:lstStyle/>
                    <a:p>
                      <a:r>
                        <a:rPr lang="el-GR" sz="1400" dirty="0">
                          <a:effectLst/>
                        </a:rPr>
                        <a:t>Αδιανέμητα Κέρδη</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5.512.139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4.018.596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5.404.165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3.884.125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907.054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8415247"/>
                  </a:ext>
                </a:extLst>
              </a:tr>
              <a:tr h="288925">
                <a:tc>
                  <a:txBody>
                    <a:bodyPr/>
                    <a:lstStyle/>
                    <a:p>
                      <a:r>
                        <a:rPr lang="el-GR" sz="1400" b="1" dirty="0">
                          <a:effectLst/>
                        </a:rPr>
                        <a:t>Σύνολο Ιδίων Κεφαλαίων</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a:effectLst/>
                        </a:rPr>
                        <a:t>11.812.139 </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a:effectLst/>
                        </a:rPr>
                        <a:t>10.318.596 </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a:effectLst/>
                        </a:rPr>
                        <a:t>11.704.165 </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a:effectLst/>
                        </a:rPr>
                        <a:t>11.684.125 </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a:effectLst/>
                        </a:rPr>
                        <a:t>8.707.054 </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2365955"/>
                  </a:ext>
                </a:extLst>
              </a:tr>
              <a:tr h="288925">
                <a:tc>
                  <a:txBody>
                    <a:bodyPr/>
                    <a:lstStyle/>
                    <a:p>
                      <a:r>
                        <a:rPr lang="el-GR" sz="1400" dirty="0">
                          <a:effectLst/>
                        </a:rPr>
                        <a:t>Προβλέψεις</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effectLst/>
                        </a:rPr>
                        <a:t>764.614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effectLst/>
                        </a:rPr>
                        <a:t>682.658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effectLst/>
                        </a:rPr>
                        <a:t>681.542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effectLst/>
                        </a:rPr>
                        <a:t>674.182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effectLst/>
                        </a:rPr>
                        <a:t>542.942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3184655"/>
                  </a:ext>
                </a:extLst>
              </a:tr>
              <a:tr h="288925">
                <a:tc>
                  <a:txBody>
                    <a:bodyPr/>
                    <a:lstStyle/>
                    <a:p>
                      <a:r>
                        <a:rPr lang="el-GR" sz="1400" dirty="0">
                          <a:effectLst/>
                        </a:rPr>
                        <a:t>Μακροπρόθεσμες Υποχρεώσεις</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effectLst/>
                        </a:rPr>
                        <a:t>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effectLst/>
                        </a:rPr>
                        <a:t>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effectLst/>
                        </a:rPr>
                        <a:t>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effectLst/>
                        </a:rPr>
                        <a:t>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effectLst/>
                        </a:rPr>
                        <a:t>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641706"/>
                  </a:ext>
                </a:extLst>
              </a:tr>
              <a:tr h="288925">
                <a:tc>
                  <a:txBody>
                    <a:bodyPr/>
                    <a:lstStyle/>
                    <a:p>
                      <a:r>
                        <a:rPr lang="el-GR" sz="1400">
                          <a:effectLst/>
                        </a:rPr>
                        <a:t>Εμπορικές υποχρεώσεις</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tcPr>
                </a:tc>
                <a:tc>
                  <a:txBody>
                    <a:bodyPr/>
                    <a:lstStyle/>
                    <a:p>
                      <a:pPr algn="r"/>
                      <a:r>
                        <a:rPr lang="en-US" sz="1400">
                          <a:effectLst/>
                        </a:rPr>
                        <a:t>3.396.547 </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tcPr>
                </a:tc>
                <a:tc>
                  <a:txBody>
                    <a:bodyPr/>
                    <a:lstStyle/>
                    <a:p>
                      <a:pPr algn="r"/>
                      <a:r>
                        <a:rPr lang="en-US" sz="1400">
                          <a:effectLst/>
                        </a:rPr>
                        <a:t>2.407.037 </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tcPr>
                </a:tc>
                <a:tc>
                  <a:txBody>
                    <a:bodyPr/>
                    <a:lstStyle/>
                    <a:p>
                      <a:pPr algn="r"/>
                      <a:r>
                        <a:rPr lang="en-US" sz="1400">
                          <a:effectLst/>
                        </a:rPr>
                        <a:t>1.913.508 </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tcPr>
                </a:tc>
                <a:tc>
                  <a:txBody>
                    <a:bodyPr/>
                    <a:lstStyle/>
                    <a:p>
                      <a:pPr algn="r"/>
                      <a:r>
                        <a:rPr lang="en-US" sz="1400">
                          <a:effectLst/>
                        </a:rPr>
                        <a:t>1.972.208 </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tcPr>
                </a:tc>
                <a:tc>
                  <a:txBody>
                    <a:bodyPr/>
                    <a:lstStyle/>
                    <a:p>
                      <a:pPr algn="r"/>
                      <a:r>
                        <a:rPr lang="en-US" sz="1400">
                          <a:effectLst/>
                        </a:rPr>
                        <a:t>7.500.479 </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87155553"/>
                  </a:ext>
                </a:extLst>
              </a:tr>
              <a:tr h="307975">
                <a:tc>
                  <a:txBody>
                    <a:bodyPr/>
                    <a:lstStyle/>
                    <a:p>
                      <a:r>
                        <a:rPr lang="el-GR" sz="1400" dirty="0">
                          <a:effectLst/>
                        </a:rPr>
                        <a:t>Λοιπές Βραχυπρόθεσμες Υποχρεώσεις</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3.599.267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2.539.835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3.179.462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2.508.141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10.733.751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8118894"/>
                  </a:ext>
                </a:extLst>
              </a:tr>
              <a:tr h="288925">
                <a:tc>
                  <a:txBody>
                    <a:bodyPr/>
                    <a:lstStyle/>
                    <a:p>
                      <a:r>
                        <a:rPr lang="el-GR" sz="1400" b="1" dirty="0">
                          <a:effectLst/>
                        </a:rPr>
                        <a:t>Βραχυπρόθεσμες Υποχρεώσεις</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a:effectLst/>
                        </a:rPr>
                        <a:t>6.995.814 </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a:effectLst/>
                        </a:rPr>
                        <a:t>4.946.872 </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a:effectLst/>
                        </a:rPr>
                        <a:t>5.092.970 </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a:effectLst/>
                        </a:rPr>
                        <a:t>4.480.349 </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a:effectLst/>
                        </a:rPr>
                        <a:t>18.234.230 </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1249978"/>
                  </a:ext>
                </a:extLst>
              </a:tr>
              <a:tr h="158750">
                <a:tc>
                  <a:txBody>
                    <a:bodyPr/>
                    <a:lstStyle/>
                    <a:p>
                      <a:endParaRPr lang="en-GR" sz="1400">
                        <a:effectLst/>
                        <a:latin typeface="Calibri" panose="020F0502020204030204" pitchFamily="34" charset="0"/>
                        <a:cs typeface="Times New Roman" panose="02020603050405020304" pitchFamily="18" charset="0"/>
                      </a:endParaRPr>
                    </a:p>
                  </a:txBody>
                  <a:tcPr marL="6985" marR="6985" marT="6985" marB="0" anchor="b">
                    <a:lnT w="12700" cap="flat" cmpd="sng" algn="ctr">
                      <a:solidFill>
                        <a:schemeClr val="tx1"/>
                      </a:solidFill>
                      <a:prstDash val="solid"/>
                      <a:round/>
                      <a:headEnd type="none" w="med" len="med"/>
                      <a:tailEnd type="none" w="med" len="med"/>
                    </a:lnT>
                  </a:tcPr>
                </a:tc>
                <a:tc>
                  <a:txBody>
                    <a:bodyPr/>
                    <a:lstStyle/>
                    <a:p>
                      <a:endParaRPr lang="en-GR" sz="1400">
                        <a:effectLst/>
                        <a:latin typeface="Calibri" panose="020F0502020204030204" pitchFamily="34" charset="0"/>
                        <a:cs typeface="Times New Roman" panose="02020603050405020304" pitchFamily="18" charset="0"/>
                      </a:endParaRPr>
                    </a:p>
                  </a:txBody>
                  <a:tcPr marL="6985" marR="6985" marT="6985" marB="0" anchor="b">
                    <a:lnT w="12700" cap="flat" cmpd="sng" algn="ctr">
                      <a:solidFill>
                        <a:schemeClr val="tx1"/>
                      </a:solidFill>
                      <a:prstDash val="solid"/>
                      <a:round/>
                      <a:headEnd type="none" w="med" len="med"/>
                      <a:tailEnd type="none" w="med" len="med"/>
                    </a:lnT>
                  </a:tcPr>
                </a:tc>
                <a:tc>
                  <a:txBody>
                    <a:bodyPr/>
                    <a:lstStyle/>
                    <a:p>
                      <a:endParaRPr lang="en-GR" sz="1400">
                        <a:effectLst/>
                        <a:latin typeface="Calibri" panose="020F0502020204030204" pitchFamily="34" charset="0"/>
                        <a:cs typeface="Times New Roman" panose="02020603050405020304" pitchFamily="18" charset="0"/>
                      </a:endParaRPr>
                    </a:p>
                  </a:txBody>
                  <a:tcPr marL="6985" marR="6985" marT="6985" marB="0" anchor="b">
                    <a:lnT w="12700" cap="flat" cmpd="sng" algn="ctr">
                      <a:solidFill>
                        <a:schemeClr val="tx1"/>
                      </a:solidFill>
                      <a:prstDash val="solid"/>
                      <a:round/>
                      <a:headEnd type="none" w="med" len="med"/>
                      <a:tailEnd type="none" w="med" len="med"/>
                    </a:lnT>
                  </a:tcPr>
                </a:tc>
                <a:tc>
                  <a:txBody>
                    <a:bodyPr/>
                    <a:lstStyle/>
                    <a:p>
                      <a:endParaRPr lang="en-GR" sz="1400">
                        <a:effectLst/>
                        <a:latin typeface="Calibri" panose="020F0502020204030204" pitchFamily="34" charset="0"/>
                        <a:cs typeface="Times New Roman" panose="02020603050405020304" pitchFamily="18" charset="0"/>
                      </a:endParaRPr>
                    </a:p>
                  </a:txBody>
                  <a:tcPr marL="6985" marR="6985" marT="6985" marB="0" anchor="b">
                    <a:lnT w="12700" cap="flat" cmpd="sng" algn="ctr">
                      <a:solidFill>
                        <a:schemeClr val="tx1"/>
                      </a:solidFill>
                      <a:prstDash val="solid"/>
                      <a:round/>
                      <a:headEnd type="none" w="med" len="med"/>
                      <a:tailEnd type="none" w="med" len="med"/>
                    </a:lnT>
                  </a:tcPr>
                </a:tc>
                <a:tc>
                  <a:txBody>
                    <a:bodyPr/>
                    <a:lstStyle/>
                    <a:p>
                      <a:endParaRPr lang="en-GR" sz="1400">
                        <a:effectLst/>
                        <a:latin typeface="Calibri" panose="020F0502020204030204" pitchFamily="34" charset="0"/>
                        <a:cs typeface="Times New Roman" panose="02020603050405020304" pitchFamily="18" charset="0"/>
                      </a:endParaRPr>
                    </a:p>
                  </a:txBody>
                  <a:tcPr marL="6985" marR="6985" marT="6985" marB="0" anchor="b">
                    <a:lnT w="12700" cap="flat" cmpd="sng" algn="ctr">
                      <a:solidFill>
                        <a:schemeClr val="tx1"/>
                      </a:solidFill>
                      <a:prstDash val="solid"/>
                      <a:round/>
                      <a:headEnd type="none" w="med" len="med"/>
                      <a:tailEnd type="none" w="med" len="med"/>
                    </a:lnT>
                  </a:tcPr>
                </a:tc>
                <a:tc>
                  <a:txBody>
                    <a:bodyPr/>
                    <a:lstStyle/>
                    <a:p>
                      <a:endParaRPr lang="en-GR" sz="1400">
                        <a:effectLst/>
                        <a:latin typeface="Calibri" panose="020F0502020204030204" pitchFamily="34" charset="0"/>
                        <a:cs typeface="Times New Roman" panose="02020603050405020304" pitchFamily="18" charset="0"/>
                      </a:endParaRPr>
                    </a:p>
                  </a:txBody>
                  <a:tcPr marL="6985" marR="6985" marT="698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495188934"/>
                  </a:ext>
                </a:extLst>
              </a:tr>
              <a:tr h="288925">
                <a:tc>
                  <a:txBody>
                    <a:bodyPr/>
                    <a:lstStyle/>
                    <a:p>
                      <a:r>
                        <a:rPr lang="el-GR" sz="1400" b="1" dirty="0">
                          <a:effectLst/>
                        </a:rPr>
                        <a:t>Σύνολο Παθητικού</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pPr algn="r"/>
                      <a:r>
                        <a:rPr lang="en-US" sz="1400" b="1" dirty="0">
                          <a:effectLst/>
                        </a:rPr>
                        <a:t>19.572.567 </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pPr algn="r"/>
                      <a:r>
                        <a:rPr lang="en-US" sz="1400" b="1" dirty="0">
                          <a:effectLst/>
                        </a:rPr>
                        <a:t>15.948.126 </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pPr algn="r"/>
                      <a:r>
                        <a:rPr lang="en-US" sz="1400" b="1" dirty="0">
                          <a:effectLst/>
                        </a:rPr>
                        <a:t>17.478.677 </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pPr algn="r"/>
                      <a:r>
                        <a:rPr lang="en-US" sz="1400" b="1" dirty="0">
                          <a:effectLst/>
                        </a:rPr>
                        <a:t>16.838.656 </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pPr algn="r"/>
                      <a:r>
                        <a:rPr lang="en-US" sz="1400" b="1" dirty="0">
                          <a:effectLst/>
                        </a:rPr>
                        <a:t>27.484.226 </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extLst>
                  <a:ext uri="{0D108BD9-81ED-4DB2-BD59-A6C34878D82A}">
                    <a16:rowId xmlns:a16="http://schemas.microsoft.com/office/drawing/2014/main" val="1845270113"/>
                  </a:ext>
                </a:extLst>
              </a:tr>
            </a:tbl>
          </a:graphicData>
        </a:graphic>
      </p:graphicFrame>
    </p:spTree>
    <p:extLst>
      <p:ext uri="{BB962C8B-B14F-4D97-AF65-F5344CB8AC3E}">
        <p14:creationId xmlns:p14="http://schemas.microsoft.com/office/powerpoint/2010/main" val="3507149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1A1DEA0-CECE-46A0-915E-8B0AC9334E4E}" type="slidenum">
              <a:rPr lang="en-US" smtClean="0"/>
              <a:pPr>
                <a:defRPr/>
              </a:pPr>
              <a:t>16</a:t>
            </a:fld>
            <a:endParaRPr lang="en-CA"/>
          </a:p>
        </p:txBody>
      </p:sp>
      <p:sp>
        <p:nvSpPr>
          <p:cNvPr id="6" name="Rectangle 2"/>
          <p:cNvSpPr>
            <a:spLocks noGrp="1" noChangeArrowheads="1"/>
          </p:cNvSpPr>
          <p:nvPr>
            <p:ph type="title" idx="4294967295"/>
          </p:nvPr>
        </p:nvSpPr>
        <p:spPr>
          <a:xfrm>
            <a:off x="4279900" y="188913"/>
            <a:ext cx="7912100" cy="1143000"/>
          </a:xfrm>
        </p:spPr>
        <p:txBody>
          <a:bodyPr/>
          <a:lstStyle/>
          <a:p>
            <a:r>
              <a:rPr lang="en-US" dirty="0"/>
              <a:t>Trend Analysis</a:t>
            </a:r>
            <a:br>
              <a:rPr lang="en-US" dirty="0"/>
            </a:br>
            <a:r>
              <a:rPr lang="el-GR" sz="2800" dirty="0"/>
              <a:t>Διαχρονική Ανάλυση Παθητικού</a:t>
            </a:r>
            <a:endParaRPr lang="el-GR" dirty="0"/>
          </a:p>
        </p:txBody>
      </p:sp>
      <p:graphicFrame>
        <p:nvGraphicFramePr>
          <p:cNvPr id="4" name="Table 3">
            <a:extLst>
              <a:ext uri="{FF2B5EF4-FFF2-40B4-BE49-F238E27FC236}">
                <a16:creationId xmlns:a16="http://schemas.microsoft.com/office/drawing/2014/main" id="{7DB44B34-4440-D545-93D8-ABD05285E6DB}"/>
              </a:ext>
            </a:extLst>
          </p:cNvPr>
          <p:cNvGraphicFramePr>
            <a:graphicFrameLocks noGrp="1"/>
          </p:cNvGraphicFramePr>
          <p:nvPr/>
        </p:nvGraphicFramePr>
        <p:xfrm>
          <a:off x="2472680" y="1984990"/>
          <a:ext cx="8015808" cy="2702560"/>
        </p:xfrm>
        <a:graphic>
          <a:graphicData uri="http://schemas.openxmlformats.org/drawingml/2006/table">
            <a:tbl>
              <a:tblPr>
                <a:tableStyleId>{5C22544A-7EE6-4342-B048-85BDC9FD1C3A}</a:tableStyleId>
              </a:tblPr>
              <a:tblGrid>
                <a:gridCol w="3056494">
                  <a:extLst>
                    <a:ext uri="{9D8B030D-6E8A-4147-A177-3AD203B41FA5}">
                      <a16:colId xmlns:a16="http://schemas.microsoft.com/office/drawing/2014/main" val="2006691490"/>
                    </a:ext>
                  </a:extLst>
                </a:gridCol>
                <a:gridCol w="1510362">
                  <a:extLst>
                    <a:ext uri="{9D8B030D-6E8A-4147-A177-3AD203B41FA5}">
                      <a16:colId xmlns:a16="http://schemas.microsoft.com/office/drawing/2014/main" val="3542672538"/>
                    </a:ext>
                  </a:extLst>
                </a:gridCol>
                <a:gridCol w="1306866">
                  <a:extLst>
                    <a:ext uri="{9D8B030D-6E8A-4147-A177-3AD203B41FA5}">
                      <a16:colId xmlns:a16="http://schemas.microsoft.com/office/drawing/2014/main" val="1574356928"/>
                    </a:ext>
                  </a:extLst>
                </a:gridCol>
                <a:gridCol w="1187069">
                  <a:extLst>
                    <a:ext uri="{9D8B030D-6E8A-4147-A177-3AD203B41FA5}">
                      <a16:colId xmlns:a16="http://schemas.microsoft.com/office/drawing/2014/main" val="935774475"/>
                    </a:ext>
                  </a:extLst>
                </a:gridCol>
                <a:gridCol w="955017">
                  <a:extLst>
                    <a:ext uri="{9D8B030D-6E8A-4147-A177-3AD203B41FA5}">
                      <a16:colId xmlns:a16="http://schemas.microsoft.com/office/drawing/2014/main" val="2746379794"/>
                    </a:ext>
                  </a:extLst>
                </a:gridCol>
              </a:tblGrid>
              <a:tr h="252095">
                <a:tc>
                  <a:txBody>
                    <a:bodyPr/>
                    <a:lstStyle/>
                    <a:p>
                      <a:r>
                        <a:rPr lang="en-US" sz="1400">
                          <a:effectLst/>
                        </a:rPr>
                        <a:t> </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tc>
                <a:tc>
                  <a:txBody>
                    <a:bodyPr/>
                    <a:lstStyle/>
                    <a:p>
                      <a:pPr algn="ctr"/>
                      <a:r>
                        <a:rPr lang="el-GR" sz="1400" b="1" dirty="0">
                          <a:effectLst/>
                        </a:rPr>
                        <a:t>20Χ9</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tc>
                <a:tc>
                  <a:txBody>
                    <a:bodyPr/>
                    <a:lstStyle/>
                    <a:p>
                      <a:pPr algn="ctr"/>
                      <a:r>
                        <a:rPr lang="el-GR" sz="1400" b="1" dirty="0">
                          <a:effectLst/>
                        </a:rPr>
                        <a:t>20Χ8</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tc>
                <a:tc>
                  <a:txBody>
                    <a:bodyPr/>
                    <a:lstStyle/>
                    <a:p>
                      <a:pPr algn="ctr"/>
                      <a:r>
                        <a:rPr lang="el-GR" sz="1400" b="1" dirty="0">
                          <a:effectLst/>
                        </a:rPr>
                        <a:t>Μεταβολή</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tc>
                <a:tc>
                  <a:txBody>
                    <a:bodyPr/>
                    <a:lstStyle/>
                    <a:p>
                      <a:pPr algn="ctr"/>
                      <a:r>
                        <a:rPr lang="el-GR" sz="1400" b="1" dirty="0">
                          <a:effectLst/>
                        </a:rPr>
                        <a:t>Μεταβολή σε %</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tc>
                <a:extLst>
                  <a:ext uri="{0D108BD9-81ED-4DB2-BD59-A6C34878D82A}">
                    <a16:rowId xmlns:a16="http://schemas.microsoft.com/office/drawing/2014/main" val="2836741604"/>
                  </a:ext>
                </a:extLst>
              </a:tr>
              <a:tr h="252095">
                <a:tc>
                  <a:txBody>
                    <a:bodyPr/>
                    <a:lstStyle/>
                    <a:p>
                      <a:r>
                        <a:rPr lang="en-US" sz="1400">
                          <a:effectLst/>
                        </a:rPr>
                        <a:t>Μετοχικό Κεφάλαιο</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tc>
                <a:tc>
                  <a:txBody>
                    <a:bodyPr/>
                    <a:lstStyle/>
                    <a:p>
                      <a:pPr algn="r"/>
                      <a:r>
                        <a:rPr lang="en-US" sz="1400">
                          <a:effectLst/>
                        </a:rPr>
                        <a:t>6.300.000 </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tc>
                <a:tc>
                  <a:txBody>
                    <a:bodyPr/>
                    <a:lstStyle/>
                    <a:p>
                      <a:pPr algn="r"/>
                      <a:r>
                        <a:rPr lang="en-US" sz="1400">
                          <a:effectLst/>
                        </a:rPr>
                        <a:t>6.300.000 </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tc>
                <a:tc>
                  <a:txBody>
                    <a:bodyPr/>
                    <a:lstStyle/>
                    <a:p>
                      <a:pPr algn="r"/>
                      <a:r>
                        <a:rPr lang="en-US" sz="1400">
                          <a:effectLst/>
                        </a:rPr>
                        <a:t> </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tc>
                <a:tc>
                  <a:txBody>
                    <a:bodyPr/>
                    <a:lstStyle/>
                    <a:p>
                      <a:pPr algn="r"/>
                      <a:r>
                        <a:rPr lang="en-US" sz="1400">
                          <a:effectLst/>
                        </a:rPr>
                        <a:t>0,00%</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tc>
                <a:extLst>
                  <a:ext uri="{0D108BD9-81ED-4DB2-BD59-A6C34878D82A}">
                    <a16:rowId xmlns:a16="http://schemas.microsoft.com/office/drawing/2014/main" val="1385010678"/>
                  </a:ext>
                </a:extLst>
              </a:tr>
              <a:tr h="252095">
                <a:tc>
                  <a:txBody>
                    <a:bodyPr/>
                    <a:lstStyle/>
                    <a:p>
                      <a:r>
                        <a:rPr lang="en-US" sz="1400" dirty="0" err="1">
                          <a:effectLst/>
                        </a:rPr>
                        <a:t>Αδι</a:t>
                      </a:r>
                      <a:r>
                        <a:rPr lang="en-US" sz="1400" dirty="0">
                          <a:effectLst/>
                        </a:rPr>
                        <a:t>α</a:t>
                      </a:r>
                      <a:r>
                        <a:rPr lang="en-US" sz="1400" dirty="0" err="1">
                          <a:effectLst/>
                        </a:rPr>
                        <a:t>νέμητ</a:t>
                      </a:r>
                      <a:r>
                        <a:rPr lang="en-US" sz="1400" dirty="0">
                          <a:effectLst/>
                        </a:rPr>
                        <a:t>α </a:t>
                      </a:r>
                      <a:r>
                        <a:rPr lang="en-US" sz="1400" dirty="0" err="1">
                          <a:effectLst/>
                        </a:rPr>
                        <a:t>Κέρδη</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B w="12700" cap="flat" cmpd="sng" algn="ctr">
                      <a:solidFill>
                        <a:schemeClr val="tx1"/>
                      </a:solidFill>
                      <a:prstDash val="solid"/>
                      <a:round/>
                      <a:headEnd type="none" w="med" len="med"/>
                      <a:tailEnd type="none" w="med" len="med"/>
                    </a:lnB>
                  </a:tcPr>
                </a:tc>
                <a:tc>
                  <a:txBody>
                    <a:bodyPr/>
                    <a:lstStyle/>
                    <a:p>
                      <a:pPr algn="r"/>
                      <a:r>
                        <a:rPr lang="en-US" sz="1400" dirty="0">
                          <a:effectLst/>
                        </a:rPr>
                        <a:t>5.512.139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B w="12700" cap="flat" cmpd="sng" algn="ctr">
                      <a:solidFill>
                        <a:schemeClr val="tx1"/>
                      </a:solidFill>
                      <a:prstDash val="solid"/>
                      <a:round/>
                      <a:headEnd type="none" w="med" len="med"/>
                      <a:tailEnd type="none" w="med" len="med"/>
                    </a:lnB>
                  </a:tcPr>
                </a:tc>
                <a:tc>
                  <a:txBody>
                    <a:bodyPr/>
                    <a:lstStyle/>
                    <a:p>
                      <a:pPr algn="r"/>
                      <a:r>
                        <a:rPr lang="en-US" sz="1400" dirty="0">
                          <a:effectLst/>
                        </a:rPr>
                        <a:t>4.018.596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B w="12700" cap="flat" cmpd="sng" algn="ctr">
                      <a:solidFill>
                        <a:schemeClr val="tx1"/>
                      </a:solidFill>
                      <a:prstDash val="solid"/>
                      <a:round/>
                      <a:headEnd type="none" w="med" len="med"/>
                      <a:tailEnd type="none" w="med" len="med"/>
                    </a:lnB>
                  </a:tcPr>
                </a:tc>
                <a:tc>
                  <a:txBody>
                    <a:bodyPr/>
                    <a:lstStyle/>
                    <a:p>
                      <a:pPr algn="r"/>
                      <a:r>
                        <a:rPr lang="en-US" sz="1400" dirty="0">
                          <a:effectLst/>
                        </a:rPr>
                        <a:t>1.493.543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B w="12700" cap="flat" cmpd="sng" algn="ctr">
                      <a:solidFill>
                        <a:schemeClr val="tx1"/>
                      </a:solidFill>
                      <a:prstDash val="solid"/>
                      <a:round/>
                      <a:headEnd type="none" w="med" len="med"/>
                      <a:tailEnd type="none" w="med" len="med"/>
                    </a:lnB>
                  </a:tcPr>
                </a:tc>
                <a:tc>
                  <a:txBody>
                    <a:bodyPr/>
                    <a:lstStyle/>
                    <a:p>
                      <a:pPr algn="r"/>
                      <a:r>
                        <a:rPr lang="en-US" sz="1400" dirty="0">
                          <a:effectLst/>
                        </a:rPr>
                        <a:t>27,10%</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8028795"/>
                  </a:ext>
                </a:extLst>
              </a:tr>
              <a:tr h="252095">
                <a:tc>
                  <a:txBody>
                    <a:bodyPr/>
                    <a:lstStyle/>
                    <a:p>
                      <a:r>
                        <a:rPr lang="en-US" sz="1400" b="1" dirty="0" err="1">
                          <a:effectLst/>
                        </a:rPr>
                        <a:t>Σύνολο</a:t>
                      </a:r>
                      <a:r>
                        <a:rPr lang="en-US" sz="1400" b="1" dirty="0">
                          <a:effectLst/>
                        </a:rPr>
                        <a:t> </a:t>
                      </a:r>
                      <a:r>
                        <a:rPr lang="en-US" sz="1400" b="1" dirty="0" err="1">
                          <a:effectLst/>
                        </a:rPr>
                        <a:t>Ιδίων</a:t>
                      </a:r>
                      <a:r>
                        <a:rPr lang="en-US" sz="1400" b="1" dirty="0">
                          <a:effectLst/>
                        </a:rPr>
                        <a:t> </a:t>
                      </a:r>
                      <a:r>
                        <a:rPr lang="en-US" sz="1400" b="1" dirty="0" err="1">
                          <a:effectLst/>
                        </a:rPr>
                        <a:t>Κεφ</a:t>
                      </a:r>
                      <a:r>
                        <a:rPr lang="en-US" sz="1400" b="1" dirty="0">
                          <a:effectLst/>
                        </a:rPr>
                        <a:t>α</a:t>
                      </a:r>
                      <a:r>
                        <a:rPr lang="en-US" sz="1400" b="1" dirty="0" err="1">
                          <a:effectLst/>
                        </a:rPr>
                        <a:t>λ</a:t>
                      </a:r>
                      <a:r>
                        <a:rPr lang="en-US" sz="1400" b="1" dirty="0">
                          <a:effectLst/>
                        </a:rPr>
                        <a:t>α</a:t>
                      </a:r>
                      <a:r>
                        <a:rPr lang="en-US" sz="1400" b="1" dirty="0" err="1">
                          <a:effectLst/>
                        </a:rPr>
                        <a:t>ίων</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a:effectLst/>
                        </a:rPr>
                        <a:t>11.812.139 </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a:effectLst/>
                        </a:rPr>
                        <a:t>10.318.596 </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a:effectLst/>
                        </a:rPr>
                        <a:t>1.493.543 </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a:effectLst/>
                        </a:rPr>
                        <a:t>12,64%</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0972569"/>
                  </a:ext>
                </a:extLst>
              </a:tr>
              <a:tr h="252095">
                <a:tc>
                  <a:txBody>
                    <a:bodyPr/>
                    <a:lstStyle/>
                    <a:p>
                      <a:r>
                        <a:rPr lang="en-US" sz="1400" dirty="0" err="1">
                          <a:effectLst/>
                        </a:rPr>
                        <a:t>Προ</a:t>
                      </a:r>
                      <a:r>
                        <a:rPr lang="en-US" sz="1400" dirty="0">
                          <a:effectLst/>
                        </a:rPr>
                        <a:t>β</a:t>
                      </a:r>
                      <a:r>
                        <a:rPr lang="en-US" sz="1400" dirty="0" err="1">
                          <a:effectLst/>
                        </a:rPr>
                        <a:t>λέψεις</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effectLst/>
                        </a:rPr>
                        <a:t>764.614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effectLst/>
                        </a:rPr>
                        <a:t>682.658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effectLst/>
                        </a:rPr>
                        <a:t>81.956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effectLst/>
                        </a:rPr>
                        <a:t>10,72%</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9237053"/>
                  </a:ext>
                </a:extLst>
              </a:tr>
              <a:tr h="252095">
                <a:tc>
                  <a:txBody>
                    <a:bodyPr/>
                    <a:lstStyle/>
                    <a:p>
                      <a:r>
                        <a:rPr lang="en-US" sz="1400" dirty="0" err="1">
                          <a:effectLst/>
                        </a:rPr>
                        <a:t>Μ</a:t>
                      </a:r>
                      <a:r>
                        <a:rPr lang="en-US" sz="1400" dirty="0">
                          <a:effectLst/>
                        </a:rPr>
                        <a:t>α</a:t>
                      </a:r>
                      <a:r>
                        <a:rPr lang="en-US" sz="1400" dirty="0" err="1">
                          <a:effectLst/>
                        </a:rPr>
                        <a:t>κρο</a:t>
                      </a:r>
                      <a:r>
                        <a:rPr lang="en-US" sz="1400" dirty="0">
                          <a:effectLst/>
                        </a:rPr>
                        <a:t>π</a:t>
                      </a:r>
                      <a:r>
                        <a:rPr lang="en-US" sz="1400" dirty="0" err="1">
                          <a:effectLst/>
                        </a:rPr>
                        <a:t>ρόθεσμες</a:t>
                      </a:r>
                      <a:r>
                        <a:rPr lang="en-US" sz="1400" dirty="0">
                          <a:effectLst/>
                        </a:rPr>
                        <a:t> </a:t>
                      </a:r>
                      <a:r>
                        <a:rPr lang="en-US" sz="1400" dirty="0" err="1">
                          <a:effectLst/>
                        </a:rPr>
                        <a:t>Υ</a:t>
                      </a:r>
                      <a:r>
                        <a:rPr lang="en-US" sz="1400" dirty="0">
                          <a:effectLst/>
                        </a:rPr>
                        <a:t>π</a:t>
                      </a:r>
                      <a:r>
                        <a:rPr lang="en-US" sz="1400" dirty="0" err="1">
                          <a:effectLst/>
                        </a:rPr>
                        <a:t>οχρεώσεις</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effectLst/>
                        </a:rPr>
                        <a:t>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effectLst/>
                        </a:rPr>
                        <a:t>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effectLst/>
                        </a:rPr>
                        <a:t>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effectLst/>
                        </a:rPr>
                        <a:t>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9847424"/>
                  </a:ext>
                </a:extLst>
              </a:tr>
              <a:tr h="252095">
                <a:tc>
                  <a:txBody>
                    <a:bodyPr/>
                    <a:lstStyle/>
                    <a:p>
                      <a:r>
                        <a:rPr lang="en-US" sz="1400" dirty="0" err="1">
                          <a:effectLst/>
                        </a:rPr>
                        <a:t>Εμ</a:t>
                      </a:r>
                      <a:r>
                        <a:rPr lang="en-US" sz="1400" dirty="0">
                          <a:effectLst/>
                        </a:rPr>
                        <a:t>π</a:t>
                      </a:r>
                      <a:r>
                        <a:rPr lang="en-US" sz="1400" dirty="0" err="1">
                          <a:effectLst/>
                        </a:rPr>
                        <a:t>ορικές</a:t>
                      </a:r>
                      <a:r>
                        <a:rPr lang="en-US" sz="1400" dirty="0">
                          <a:effectLst/>
                        </a:rPr>
                        <a:t> </a:t>
                      </a:r>
                      <a:r>
                        <a:rPr lang="en-US" sz="1400" dirty="0" err="1">
                          <a:effectLst/>
                        </a:rPr>
                        <a:t>υ</a:t>
                      </a:r>
                      <a:r>
                        <a:rPr lang="en-US" sz="1400" dirty="0">
                          <a:effectLst/>
                        </a:rPr>
                        <a:t>π</a:t>
                      </a:r>
                      <a:r>
                        <a:rPr lang="en-US" sz="1400" dirty="0" err="1">
                          <a:effectLst/>
                        </a:rPr>
                        <a:t>οχρεώσεις</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T w="12700" cap="flat" cmpd="sng" algn="ctr">
                      <a:solidFill>
                        <a:schemeClr val="tx1"/>
                      </a:solidFill>
                      <a:prstDash val="solid"/>
                      <a:round/>
                      <a:headEnd type="none" w="med" len="med"/>
                      <a:tailEnd type="none" w="med" len="med"/>
                    </a:lnT>
                  </a:tcPr>
                </a:tc>
                <a:tc>
                  <a:txBody>
                    <a:bodyPr/>
                    <a:lstStyle/>
                    <a:p>
                      <a:pPr algn="r"/>
                      <a:r>
                        <a:rPr lang="el-GR" sz="1400" dirty="0">
                          <a:effectLst/>
                        </a:rPr>
                        <a:t>3.396.547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T w="12700" cap="flat" cmpd="sng" algn="ctr">
                      <a:solidFill>
                        <a:schemeClr val="tx1"/>
                      </a:solidFill>
                      <a:prstDash val="solid"/>
                      <a:round/>
                      <a:headEnd type="none" w="med" len="med"/>
                      <a:tailEnd type="none" w="med" len="med"/>
                    </a:lnT>
                  </a:tcPr>
                </a:tc>
                <a:tc>
                  <a:txBody>
                    <a:bodyPr/>
                    <a:lstStyle/>
                    <a:p>
                      <a:pPr algn="r"/>
                      <a:r>
                        <a:rPr lang="el-GR" sz="1400" dirty="0">
                          <a:effectLst/>
                        </a:rPr>
                        <a:t>2.407.037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T w="12700" cap="flat" cmpd="sng" algn="ctr">
                      <a:solidFill>
                        <a:schemeClr val="tx1"/>
                      </a:solidFill>
                      <a:prstDash val="solid"/>
                      <a:round/>
                      <a:headEnd type="none" w="med" len="med"/>
                      <a:tailEnd type="none" w="med" len="med"/>
                    </a:lnT>
                  </a:tcPr>
                </a:tc>
                <a:tc>
                  <a:txBody>
                    <a:bodyPr/>
                    <a:lstStyle/>
                    <a:p>
                      <a:pPr algn="r"/>
                      <a:r>
                        <a:rPr lang="el-GR" sz="1400" dirty="0">
                          <a:effectLst/>
                        </a:rPr>
                        <a:t>989.510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T w="12700" cap="flat" cmpd="sng" algn="ctr">
                      <a:solidFill>
                        <a:schemeClr val="tx1"/>
                      </a:solidFill>
                      <a:prstDash val="solid"/>
                      <a:round/>
                      <a:headEnd type="none" w="med" len="med"/>
                      <a:tailEnd type="none" w="med" len="med"/>
                    </a:lnT>
                  </a:tcPr>
                </a:tc>
                <a:tc>
                  <a:txBody>
                    <a:bodyPr/>
                    <a:lstStyle/>
                    <a:p>
                      <a:pPr algn="r"/>
                      <a:r>
                        <a:rPr lang="el-GR" sz="1400" dirty="0">
                          <a:effectLst/>
                        </a:rPr>
                        <a:t>29,13%</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17816684"/>
                  </a:ext>
                </a:extLst>
              </a:tr>
              <a:tr h="252095">
                <a:tc>
                  <a:txBody>
                    <a:bodyPr/>
                    <a:lstStyle/>
                    <a:p>
                      <a:r>
                        <a:rPr lang="en-US" sz="1400" dirty="0" err="1">
                          <a:effectLst/>
                        </a:rPr>
                        <a:t>Λοι</a:t>
                      </a:r>
                      <a:r>
                        <a:rPr lang="en-US" sz="1400" dirty="0">
                          <a:effectLst/>
                        </a:rPr>
                        <a:t>π</a:t>
                      </a:r>
                      <a:r>
                        <a:rPr lang="en-US" sz="1400" dirty="0" err="1">
                          <a:effectLst/>
                        </a:rPr>
                        <a:t>ές</a:t>
                      </a:r>
                      <a:r>
                        <a:rPr lang="en-US" sz="1400" dirty="0">
                          <a:effectLst/>
                        </a:rPr>
                        <a:t> </a:t>
                      </a:r>
                      <a:r>
                        <a:rPr lang="en-US" sz="1400" dirty="0" err="1">
                          <a:effectLst/>
                        </a:rPr>
                        <a:t>Βρ</a:t>
                      </a:r>
                      <a:r>
                        <a:rPr lang="en-US" sz="1400" dirty="0">
                          <a:effectLst/>
                        </a:rPr>
                        <a:t>α</a:t>
                      </a:r>
                      <a:r>
                        <a:rPr lang="en-US" sz="1400" dirty="0" err="1">
                          <a:effectLst/>
                        </a:rPr>
                        <a:t>χυ</a:t>
                      </a:r>
                      <a:r>
                        <a:rPr lang="en-US" sz="1400" dirty="0">
                          <a:effectLst/>
                        </a:rPr>
                        <a:t>π</a:t>
                      </a:r>
                      <a:r>
                        <a:rPr lang="en-US" sz="1400" dirty="0" err="1">
                          <a:effectLst/>
                        </a:rPr>
                        <a:t>ρόθεσμες</a:t>
                      </a:r>
                      <a:r>
                        <a:rPr lang="en-US" sz="1400" dirty="0">
                          <a:effectLst/>
                        </a:rPr>
                        <a:t> </a:t>
                      </a:r>
                      <a:r>
                        <a:rPr lang="en-US" sz="1400" dirty="0" err="1">
                          <a:effectLst/>
                        </a:rPr>
                        <a:t>Υ</a:t>
                      </a:r>
                      <a:r>
                        <a:rPr lang="en-US" sz="1400" dirty="0">
                          <a:effectLst/>
                        </a:rPr>
                        <a:t>π</a:t>
                      </a:r>
                      <a:r>
                        <a:rPr lang="en-US" sz="1400" dirty="0" err="1">
                          <a:effectLst/>
                        </a:rPr>
                        <a:t>οχρεώσεις</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B w="12700" cap="flat" cmpd="sng" algn="ctr">
                      <a:solidFill>
                        <a:schemeClr val="tx1"/>
                      </a:solidFill>
                      <a:prstDash val="solid"/>
                      <a:round/>
                      <a:headEnd type="none" w="med" len="med"/>
                      <a:tailEnd type="none" w="med" len="med"/>
                    </a:lnB>
                  </a:tcPr>
                </a:tc>
                <a:tc>
                  <a:txBody>
                    <a:bodyPr/>
                    <a:lstStyle/>
                    <a:p>
                      <a:pPr algn="r"/>
                      <a:r>
                        <a:rPr lang="el-GR" sz="1400" dirty="0">
                          <a:effectLst/>
                        </a:rPr>
                        <a:t>3.599.267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B w="12700" cap="flat" cmpd="sng" algn="ctr">
                      <a:solidFill>
                        <a:schemeClr val="tx1"/>
                      </a:solidFill>
                      <a:prstDash val="solid"/>
                      <a:round/>
                      <a:headEnd type="none" w="med" len="med"/>
                      <a:tailEnd type="none" w="med" len="med"/>
                    </a:lnB>
                  </a:tcPr>
                </a:tc>
                <a:tc>
                  <a:txBody>
                    <a:bodyPr/>
                    <a:lstStyle/>
                    <a:p>
                      <a:pPr algn="r"/>
                      <a:r>
                        <a:rPr lang="el-GR" sz="1400" dirty="0">
                          <a:effectLst/>
                        </a:rPr>
                        <a:t>2.539.835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B w="12700" cap="flat" cmpd="sng" algn="ctr">
                      <a:solidFill>
                        <a:schemeClr val="tx1"/>
                      </a:solidFill>
                      <a:prstDash val="solid"/>
                      <a:round/>
                      <a:headEnd type="none" w="med" len="med"/>
                      <a:tailEnd type="none" w="med" len="med"/>
                    </a:lnB>
                  </a:tcPr>
                </a:tc>
                <a:tc>
                  <a:txBody>
                    <a:bodyPr/>
                    <a:lstStyle/>
                    <a:p>
                      <a:pPr algn="r"/>
                      <a:r>
                        <a:rPr lang="el-GR" sz="1400" dirty="0">
                          <a:effectLst/>
                        </a:rPr>
                        <a:t>1.059.432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B w="12700" cap="flat" cmpd="sng" algn="ctr">
                      <a:solidFill>
                        <a:schemeClr val="tx1"/>
                      </a:solidFill>
                      <a:prstDash val="solid"/>
                      <a:round/>
                      <a:headEnd type="none" w="med" len="med"/>
                      <a:tailEnd type="none" w="med" len="med"/>
                    </a:lnB>
                  </a:tcPr>
                </a:tc>
                <a:tc>
                  <a:txBody>
                    <a:bodyPr/>
                    <a:lstStyle/>
                    <a:p>
                      <a:pPr algn="r"/>
                      <a:r>
                        <a:rPr lang="el-GR" sz="1400" dirty="0">
                          <a:effectLst/>
                        </a:rPr>
                        <a:t>29,43%</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8266562"/>
                  </a:ext>
                </a:extLst>
              </a:tr>
              <a:tr h="252095">
                <a:tc>
                  <a:txBody>
                    <a:bodyPr/>
                    <a:lstStyle/>
                    <a:p>
                      <a:r>
                        <a:rPr lang="en-US" sz="1400" b="1" dirty="0" err="1">
                          <a:effectLst/>
                        </a:rPr>
                        <a:t>Βρ</a:t>
                      </a:r>
                      <a:r>
                        <a:rPr lang="en-US" sz="1400" b="1" dirty="0">
                          <a:effectLst/>
                        </a:rPr>
                        <a:t>α</a:t>
                      </a:r>
                      <a:r>
                        <a:rPr lang="en-US" sz="1400" b="1" dirty="0" err="1">
                          <a:effectLst/>
                        </a:rPr>
                        <a:t>χυ</a:t>
                      </a:r>
                      <a:r>
                        <a:rPr lang="en-US" sz="1400" b="1" dirty="0">
                          <a:effectLst/>
                        </a:rPr>
                        <a:t>π</a:t>
                      </a:r>
                      <a:r>
                        <a:rPr lang="en-US" sz="1400" b="1" dirty="0" err="1">
                          <a:effectLst/>
                        </a:rPr>
                        <a:t>ρόθεσμες</a:t>
                      </a:r>
                      <a:r>
                        <a:rPr lang="en-US" sz="1400" b="1" dirty="0">
                          <a:effectLst/>
                        </a:rPr>
                        <a:t> </a:t>
                      </a:r>
                      <a:r>
                        <a:rPr lang="en-US" sz="1400" b="1" dirty="0" err="1">
                          <a:effectLst/>
                        </a:rPr>
                        <a:t>Υ</a:t>
                      </a:r>
                      <a:r>
                        <a:rPr lang="en-US" sz="1400" b="1" dirty="0">
                          <a:effectLst/>
                        </a:rPr>
                        <a:t>π</a:t>
                      </a:r>
                      <a:r>
                        <a:rPr lang="en-US" sz="1400" b="1" dirty="0" err="1">
                          <a:effectLst/>
                        </a:rPr>
                        <a:t>οχρεώσεις</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l-GR" sz="1400" b="1" dirty="0">
                          <a:effectLst/>
                        </a:rPr>
                        <a:t>6.995.814 </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l-GR" sz="1400" b="1" dirty="0">
                          <a:effectLst/>
                        </a:rPr>
                        <a:t>4.946.872 </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l-GR" sz="1400" b="1" dirty="0">
                          <a:effectLst/>
                        </a:rPr>
                        <a:t>2.048.942 </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l-GR" sz="1400" b="1" dirty="0">
                          <a:effectLst/>
                        </a:rPr>
                        <a:t>29,29%</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4222629"/>
                  </a:ext>
                </a:extLst>
              </a:tr>
              <a:tr h="252095">
                <a:tc>
                  <a:txBody>
                    <a:bodyPr/>
                    <a:lstStyle/>
                    <a:p>
                      <a:r>
                        <a:rPr lang="en-US" sz="1400" dirty="0" err="1">
                          <a:effectLst/>
                        </a:rPr>
                        <a:t>Σύνολο</a:t>
                      </a:r>
                      <a:r>
                        <a:rPr lang="en-US" sz="1400" dirty="0">
                          <a:effectLst/>
                        </a:rPr>
                        <a:t> </a:t>
                      </a:r>
                      <a:r>
                        <a:rPr lang="en-US" sz="1400" dirty="0" err="1">
                          <a:effectLst/>
                        </a:rPr>
                        <a:t>Π</a:t>
                      </a:r>
                      <a:r>
                        <a:rPr lang="en-US" sz="1400" dirty="0">
                          <a:effectLst/>
                        </a:rPr>
                        <a:t>α</a:t>
                      </a:r>
                      <a:r>
                        <a:rPr lang="en-US" sz="1400" dirty="0" err="1">
                          <a:effectLst/>
                        </a:rPr>
                        <a:t>θητικού</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l-GR" sz="1400" dirty="0">
                          <a:effectLst/>
                        </a:rPr>
                        <a:t>19.572.567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l-GR" sz="1400" dirty="0">
                          <a:effectLst/>
                        </a:rPr>
                        <a:t>15.948.126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l-GR" sz="1400" dirty="0">
                          <a:effectLst/>
                        </a:rPr>
                        <a:t>3.624.441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l-GR" sz="1400" dirty="0">
                          <a:effectLst/>
                        </a:rPr>
                        <a:t>18,52%</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3981738"/>
                  </a:ext>
                </a:extLst>
              </a:tr>
            </a:tbl>
          </a:graphicData>
        </a:graphic>
      </p:graphicFrame>
    </p:spTree>
    <p:extLst>
      <p:ext uri="{BB962C8B-B14F-4D97-AF65-F5344CB8AC3E}">
        <p14:creationId xmlns:p14="http://schemas.microsoft.com/office/powerpoint/2010/main" val="2881457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1A1DEA0-CECE-46A0-915E-8B0AC9334E4E}" type="slidenum">
              <a:rPr lang="en-US" smtClean="0"/>
              <a:pPr>
                <a:defRPr/>
              </a:pPr>
              <a:t>17</a:t>
            </a:fld>
            <a:endParaRPr lang="en-CA"/>
          </a:p>
        </p:txBody>
      </p:sp>
      <p:sp>
        <p:nvSpPr>
          <p:cNvPr id="6" name="Rectangle 2"/>
          <p:cNvSpPr>
            <a:spLocks noGrp="1" noChangeArrowheads="1"/>
          </p:cNvSpPr>
          <p:nvPr>
            <p:ph type="title" idx="4294967295"/>
          </p:nvPr>
        </p:nvSpPr>
        <p:spPr>
          <a:xfrm>
            <a:off x="4279900" y="188913"/>
            <a:ext cx="7912100" cy="1143000"/>
          </a:xfrm>
        </p:spPr>
        <p:txBody>
          <a:bodyPr/>
          <a:lstStyle/>
          <a:p>
            <a:r>
              <a:rPr lang="en-US" dirty="0"/>
              <a:t>Trend Analysis</a:t>
            </a:r>
            <a:br>
              <a:rPr lang="en-US" dirty="0"/>
            </a:br>
            <a:r>
              <a:rPr lang="el-GR" sz="2800" dirty="0"/>
              <a:t>Διαχρονική Ανάλυση Παθητικού</a:t>
            </a:r>
            <a:endParaRPr lang="el-GR" dirty="0"/>
          </a:p>
        </p:txBody>
      </p:sp>
      <p:graphicFrame>
        <p:nvGraphicFramePr>
          <p:cNvPr id="3" name="Table 2">
            <a:extLst>
              <a:ext uri="{FF2B5EF4-FFF2-40B4-BE49-F238E27FC236}">
                <a16:creationId xmlns:a16="http://schemas.microsoft.com/office/drawing/2014/main" id="{0683C72B-CF13-DC41-83DA-98A5D2E61CD2}"/>
              </a:ext>
            </a:extLst>
          </p:cNvPr>
          <p:cNvGraphicFramePr>
            <a:graphicFrameLocks noGrp="1"/>
          </p:cNvGraphicFramePr>
          <p:nvPr/>
        </p:nvGraphicFramePr>
        <p:xfrm>
          <a:off x="2514601" y="1844824"/>
          <a:ext cx="7912099" cy="3888430"/>
        </p:xfrm>
        <a:graphic>
          <a:graphicData uri="http://schemas.openxmlformats.org/drawingml/2006/table">
            <a:tbl>
              <a:tblPr>
                <a:tableStyleId>{5C22544A-7EE6-4342-B048-85BDC9FD1C3A}</a:tableStyleId>
              </a:tblPr>
              <a:tblGrid>
                <a:gridCol w="3417168">
                  <a:extLst>
                    <a:ext uri="{9D8B030D-6E8A-4147-A177-3AD203B41FA5}">
                      <a16:colId xmlns:a16="http://schemas.microsoft.com/office/drawing/2014/main" val="1363815963"/>
                    </a:ext>
                  </a:extLst>
                </a:gridCol>
                <a:gridCol w="844614">
                  <a:extLst>
                    <a:ext uri="{9D8B030D-6E8A-4147-A177-3AD203B41FA5}">
                      <a16:colId xmlns:a16="http://schemas.microsoft.com/office/drawing/2014/main" val="1952071426"/>
                    </a:ext>
                  </a:extLst>
                </a:gridCol>
                <a:gridCol w="844614">
                  <a:extLst>
                    <a:ext uri="{9D8B030D-6E8A-4147-A177-3AD203B41FA5}">
                      <a16:colId xmlns:a16="http://schemas.microsoft.com/office/drawing/2014/main" val="1807804859"/>
                    </a:ext>
                  </a:extLst>
                </a:gridCol>
                <a:gridCol w="844614">
                  <a:extLst>
                    <a:ext uri="{9D8B030D-6E8A-4147-A177-3AD203B41FA5}">
                      <a16:colId xmlns:a16="http://schemas.microsoft.com/office/drawing/2014/main" val="3049516024"/>
                    </a:ext>
                  </a:extLst>
                </a:gridCol>
                <a:gridCol w="844614">
                  <a:extLst>
                    <a:ext uri="{9D8B030D-6E8A-4147-A177-3AD203B41FA5}">
                      <a16:colId xmlns:a16="http://schemas.microsoft.com/office/drawing/2014/main" val="1924978640"/>
                    </a:ext>
                  </a:extLst>
                </a:gridCol>
                <a:gridCol w="1116475">
                  <a:extLst>
                    <a:ext uri="{9D8B030D-6E8A-4147-A177-3AD203B41FA5}">
                      <a16:colId xmlns:a16="http://schemas.microsoft.com/office/drawing/2014/main" val="2681039518"/>
                    </a:ext>
                  </a:extLst>
                </a:gridCol>
              </a:tblGrid>
              <a:tr h="388843">
                <a:tc>
                  <a:txBody>
                    <a:bodyPr/>
                    <a:lstStyle/>
                    <a:p>
                      <a:r>
                        <a:rPr lang="en-US" sz="1400">
                          <a:effectLst/>
                        </a:rPr>
                        <a:t> </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pPr algn="ctr"/>
                      <a:r>
                        <a:rPr lang="el-GR" sz="1400" b="1" dirty="0">
                          <a:effectLst/>
                        </a:rPr>
                        <a:t>20Χ9</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pPr algn="ctr"/>
                      <a:r>
                        <a:rPr lang="el-GR" sz="1400" b="1" dirty="0">
                          <a:effectLst/>
                        </a:rPr>
                        <a:t>20Χ8</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pPr algn="ctr"/>
                      <a:r>
                        <a:rPr lang="el-GR" sz="1400" b="1" dirty="0">
                          <a:effectLst/>
                        </a:rPr>
                        <a:t>20Χ7</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pPr algn="ctr"/>
                      <a:r>
                        <a:rPr lang="el-GR" sz="1400" b="1" dirty="0">
                          <a:effectLst/>
                        </a:rPr>
                        <a:t>20Χ6</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pPr algn="ctr"/>
                      <a:r>
                        <a:rPr lang="el-GR" sz="1400" b="1" dirty="0">
                          <a:effectLst/>
                        </a:rPr>
                        <a:t>20Χ5</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extLst>
                  <a:ext uri="{0D108BD9-81ED-4DB2-BD59-A6C34878D82A}">
                    <a16:rowId xmlns:a16="http://schemas.microsoft.com/office/drawing/2014/main" val="3591450995"/>
                  </a:ext>
                </a:extLst>
              </a:tr>
              <a:tr h="388843">
                <a:tc>
                  <a:txBody>
                    <a:bodyPr/>
                    <a:lstStyle/>
                    <a:p>
                      <a:r>
                        <a:rPr lang="en-US" sz="1400">
                          <a:effectLst/>
                        </a:rPr>
                        <a:t>Μετοχικό Κεφάλαιο</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pPr algn="r"/>
                      <a:r>
                        <a:rPr lang="el-GR" sz="1400">
                          <a:effectLst/>
                        </a:rPr>
                        <a:t>80,77%</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pPr algn="r"/>
                      <a:r>
                        <a:rPr lang="el-GR" sz="1400">
                          <a:effectLst/>
                        </a:rPr>
                        <a:t>80,77%</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pPr algn="r"/>
                      <a:r>
                        <a:rPr lang="el-GR" sz="1400">
                          <a:effectLst/>
                        </a:rPr>
                        <a:t>80,77%</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pPr algn="r"/>
                      <a:r>
                        <a:rPr lang="el-GR" sz="1400">
                          <a:effectLst/>
                        </a:rPr>
                        <a:t>100,00%</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pPr algn="r"/>
                      <a:r>
                        <a:rPr lang="el-GR" sz="1400">
                          <a:effectLst/>
                        </a:rPr>
                        <a:t>7.800.000 </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extLst>
                  <a:ext uri="{0D108BD9-81ED-4DB2-BD59-A6C34878D82A}">
                    <a16:rowId xmlns:a16="http://schemas.microsoft.com/office/drawing/2014/main" val="557588764"/>
                  </a:ext>
                </a:extLst>
              </a:tr>
              <a:tr h="388843">
                <a:tc>
                  <a:txBody>
                    <a:bodyPr/>
                    <a:lstStyle/>
                    <a:p>
                      <a:r>
                        <a:rPr lang="en-US" sz="1400" dirty="0" err="1">
                          <a:effectLst/>
                        </a:rPr>
                        <a:t>Αδι</a:t>
                      </a:r>
                      <a:r>
                        <a:rPr lang="en-US" sz="1400" dirty="0">
                          <a:effectLst/>
                        </a:rPr>
                        <a:t>α</a:t>
                      </a:r>
                      <a:r>
                        <a:rPr lang="en-US" sz="1400" dirty="0" err="1">
                          <a:effectLst/>
                        </a:rPr>
                        <a:t>νέμητ</a:t>
                      </a:r>
                      <a:r>
                        <a:rPr lang="en-US" sz="1400" dirty="0">
                          <a:effectLst/>
                        </a:rPr>
                        <a:t>α </a:t>
                      </a:r>
                      <a:r>
                        <a:rPr lang="en-US" sz="1400" dirty="0" err="1">
                          <a:effectLst/>
                        </a:rPr>
                        <a:t>Κέρδη</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pPr algn="r"/>
                      <a:r>
                        <a:rPr lang="el-GR" sz="1400" dirty="0">
                          <a:effectLst/>
                        </a:rPr>
                        <a:t>607,70%</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pPr algn="r"/>
                      <a:r>
                        <a:rPr lang="el-GR" sz="1400" dirty="0">
                          <a:effectLst/>
                        </a:rPr>
                        <a:t>443,04%</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pPr algn="r"/>
                      <a:r>
                        <a:rPr lang="el-GR" sz="1400" dirty="0">
                          <a:effectLst/>
                        </a:rPr>
                        <a:t>595,79%</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pPr algn="r"/>
                      <a:r>
                        <a:rPr lang="el-GR" sz="1400" dirty="0">
                          <a:effectLst/>
                        </a:rPr>
                        <a:t>428,21%</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pPr algn="r"/>
                      <a:r>
                        <a:rPr lang="el-GR" sz="1400" dirty="0">
                          <a:effectLst/>
                        </a:rPr>
                        <a:t>907.054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5134988"/>
                  </a:ext>
                </a:extLst>
              </a:tr>
              <a:tr h="388843">
                <a:tc>
                  <a:txBody>
                    <a:bodyPr/>
                    <a:lstStyle/>
                    <a:p>
                      <a:r>
                        <a:rPr lang="en-US" sz="1400" b="1" dirty="0" err="1">
                          <a:effectLst/>
                        </a:rPr>
                        <a:t>Σύνολο</a:t>
                      </a:r>
                      <a:r>
                        <a:rPr lang="en-US" sz="1400" b="1" dirty="0">
                          <a:effectLst/>
                        </a:rPr>
                        <a:t> </a:t>
                      </a:r>
                      <a:r>
                        <a:rPr lang="en-US" sz="1400" b="1" dirty="0" err="1">
                          <a:effectLst/>
                        </a:rPr>
                        <a:t>Ιδίων</a:t>
                      </a:r>
                      <a:r>
                        <a:rPr lang="en-US" sz="1400" b="1" dirty="0">
                          <a:effectLst/>
                        </a:rPr>
                        <a:t> </a:t>
                      </a:r>
                      <a:r>
                        <a:rPr lang="en-US" sz="1400" b="1" dirty="0" err="1">
                          <a:effectLst/>
                        </a:rPr>
                        <a:t>Κεφ</a:t>
                      </a:r>
                      <a:r>
                        <a:rPr lang="en-US" sz="1400" b="1" dirty="0">
                          <a:effectLst/>
                        </a:rPr>
                        <a:t>α</a:t>
                      </a:r>
                      <a:r>
                        <a:rPr lang="en-US" sz="1400" b="1" dirty="0" err="1">
                          <a:effectLst/>
                        </a:rPr>
                        <a:t>λ</a:t>
                      </a:r>
                      <a:r>
                        <a:rPr lang="en-US" sz="1400" b="1" dirty="0">
                          <a:effectLst/>
                        </a:rPr>
                        <a:t>α</a:t>
                      </a:r>
                      <a:r>
                        <a:rPr lang="en-US" sz="1400" b="1" dirty="0" err="1">
                          <a:effectLst/>
                        </a:rPr>
                        <a:t>ίων</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tcPr>
                </a:tc>
                <a:tc>
                  <a:txBody>
                    <a:bodyPr/>
                    <a:lstStyle/>
                    <a:p>
                      <a:pPr algn="r"/>
                      <a:r>
                        <a:rPr lang="el-GR" sz="1400" b="1" dirty="0">
                          <a:effectLst/>
                        </a:rPr>
                        <a:t>135,66%</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tcPr>
                </a:tc>
                <a:tc>
                  <a:txBody>
                    <a:bodyPr/>
                    <a:lstStyle/>
                    <a:p>
                      <a:pPr algn="r"/>
                      <a:r>
                        <a:rPr lang="el-GR" sz="1400" b="1" dirty="0">
                          <a:effectLst/>
                        </a:rPr>
                        <a:t>118,51%</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tcPr>
                </a:tc>
                <a:tc>
                  <a:txBody>
                    <a:bodyPr/>
                    <a:lstStyle/>
                    <a:p>
                      <a:pPr algn="r"/>
                      <a:r>
                        <a:rPr lang="el-GR" sz="1400" b="1" dirty="0">
                          <a:effectLst/>
                        </a:rPr>
                        <a:t>134,42%</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tcPr>
                </a:tc>
                <a:tc>
                  <a:txBody>
                    <a:bodyPr/>
                    <a:lstStyle/>
                    <a:p>
                      <a:pPr algn="r"/>
                      <a:r>
                        <a:rPr lang="el-GR" sz="1400" b="1" dirty="0">
                          <a:effectLst/>
                        </a:rPr>
                        <a:t>134,19%</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tcPr>
                </a:tc>
                <a:tc>
                  <a:txBody>
                    <a:bodyPr/>
                    <a:lstStyle/>
                    <a:p>
                      <a:pPr algn="r"/>
                      <a:r>
                        <a:rPr lang="el-GR" sz="1400" b="1" dirty="0">
                          <a:effectLst/>
                        </a:rPr>
                        <a:t>8.707.054 </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633198208"/>
                  </a:ext>
                </a:extLst>
              </a:tr>
              <a:tr h="388843">
                <a:tc>
                  <a:txBody>
                    <a:bodyPr/>
                    <a:lstStyle/>
                    <a:p>
                      <a:r>
                        <a:rPr lang="en-US" sz="1400" dirty="0" err="1">
                          <a:effectLst/>
                        </a:rPr>
                        <a:t>Προ</a:t>
                      </a:r>
                      <a:r>
                        <a:rPr lang="en-US" sz="1400" dirty="0">
                          <a:effectLst/>
                        </a:rPr>
                        <a:t>β</a:t>
                      </a:r>
                      <a:r>
                        <a:rPr lang="en-US" sz="1400" dirty="0" err="1">
                          <a:effectLst/>
                        </a:rPr>
                        <a:t>λέψεις</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pPr algn="r"/>
                      <a:r>
                        <a:rPr lang="el-GR" sz="1400" dirty="0">
                          <a:effectLst/>
                        </a:rPr>
                        <a:t>140,83%</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pPr algn="r"/>
                      <a:r>
                        <a:rPr lang="el-GR" sz="1400" dirty="0">
                          <a:effectLst/>
                        </a:rPr>
                        <a:t>125,73%</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pPr algn="r"/>
                      <a:r>
                        <a:rPr lang="el-GR" sz="1400" dirty="0">
                          <a:effectLst/>
                        </a:rPr>
                        <a:t>125,53%</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pPr algn="r"/>
                      <a:r>
                        <a:rPr lang="el-GR" sz="1400" dirty="0">
                          <a:effectLst/>
                        </a:rPr>
                        <a:t>124,17%</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pPr algn="r"/>
                      <a:r>
                        <a:rPr lang="el-GR" sz="1400" dirty="0">
                          <a:effectLst/>
                        </a:rPr>
                        <a:t>542.942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0038704"/>
                  </a:ext>
                </a:extLst>
              </a:tr>
              <a:tr h="388843">
                <a:tc>
                  <a:txBody>
                    <a:bodyPr/>
                    <a:lstStyle/>
                    <a:p>
                      <a:r>
                        <a:rPr lang="en-US" sz="1400" dirty="0" err="1">
                          <a:effectLst/>
                        </a:rPr>
                        <a:t>Μ</a:t>
                      </a:r>
                      <a:r>
                        <a:rPr lang="en-US" sz="1400" dirty="0">
                          <a:effectLst/>
                        </a:rPr>
                        <a:t>α</a:t>
                      </a:r>
                      <a:r>
                        <a:rPr lang="en-US" sz="1400" dirty="0" err="1">
                          <a:effectLst/>
                        </a:rPr>
                        <a:t>κρο</a:t>
                      </a:r>
                      <a:r>
                        <a:rPr lang="en-US" sz="1400" dirty="0">
                          <a:effectLst/>
                        </a:rPr>
                        <a:t>π</a:t>
                      </a:r>
                      <a:r>
                        <a:rPr lang="en-US" sz="1400" dirty="0" err="1">
                          <a:effectLst/>
                        </a:rPr>
                        <a:t>ρόθεσμες</a:t>
                      </a:r>
                      <a:r>
                        <a:rPr lang="en-US" sz="1400" dirty="0">
                          <a:effectLst/>
                        </a:rPr>
                        <a:t> </a:t>
                      </a:r>
                      <a:r>
                        <a:rPr lang="en-US" sz="1400" dirty="0" err="1">
                          <a:effectLst/>
                        </a:rPr>
                        <a:t>Υ</a:t>
                      </a:r>
                      <a:r>
                        <a:rPr lang="en-US" sz="1400" dirty="0">
                          <a:effectLst/>
                        </a:rPr>
                        <a:t>π</a:t>
                      </a:r>
                      <a:r>
                        <a:rPr lang="en-US" sz="1400" dirty="0" err="1">
                          <a:effectLst/>
                        </a:rPr>
                        <a:t>οχρεώσεις</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l-GR" sz="1400" dirty="0">
                          <a:effectLst/>
                        </a:rPr>
                        <a:t>0,00%</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l-GR" sz="1400" dirty="0">
                          <a:effectLst/>
                        </a:rPr>
                        <a:t>0,00%</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l-GR" sz="1400" dirty="0">
                          <a:effectLst/>
                        </a:rPr>
                        <a:t>0,00%</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l-GR" sz="1400" dirty="0">
                          <a:effectLst/>
                        </a:rPr>
                        <a:t>0,00%</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l-GR" sz="1400" dirty="0">
                          <a:effectLst/>
                        </a:rPr>
                        <a:t>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7831156"/>
                  </a:ext>
                </a:extLst>
              </a:tr>
              <a:tr h="388843">
                <a:tc>
                  <a:txBody>
                    <a:bodyPr/>
                    <a:lstStyle/>
                    <a:p>
                      <a:r>
                        <a:rPr lang="en-US" sz="1400">
                          <a:effectLst/>
                        </a:rPr>
                        <a:t>Εμπορικές υποχρεώσεις</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tcPr>
                </a:tc>
                <a:tc>
                  <a:txBody>
                    <a:bodyPr/>
                    <a:lstStyle/>
                    <a:p>
                      <a:pPr algn="r"/>
                      <a:r>
                        <a:rPr lang="el-GR" sz="1400">
                          <a:effectLst/>
                        </a:rPr>
                        <a:t>45,28%</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tcPr>
                </a:tc>
                <a:tc>
                  <a:txBody>
                    <a:bodyPr/>
                    <a:lstStyle/>
                    <a:p>
                      <a:pPr algn="r"/>
                      <a:r>
                        <a:rPr lang="el-GR" sz="1400">
                          <a:effectLst/>
                        </a:rPr>
                        <a:t>32,09%</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tcPr>
                </a:tc>
                <a:tc>
                  <a:txBody>
                    <a:bodyPr/>
                    <a:lstStyle/>
                    <a:p>
                      <a:pPr algn="r"/>
                      <a:r>
                        <a:rPr lang="el-GR" sz="1400">
                          <a:effectLst/>
                        </a:rPr>
                        <a:t>25,51%</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tcPr>
                </a:tc>
                <a:tc>
                  <a:txBody>
                    <a:bodyPr/>
                    <a:lstStyle/>
                    <a:p>
                      <a:pPr algn="r"/>
                      <a:r>
                        <a:rPr lang="el-GR" sz="1400">
                          <a:effectLst/>
                        </a:rPr>
                        <a:t>26,29%</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tcPr>
                </a:tc>
                <a:tc>
                  <a:txBody>
                    <a:bodyPr/>
                    <a:lstStyle/>
                    <a:p>
                      <a:pPr algn="r"/>
                      <a:r>
                        <a:rPr lang="el-GR" sz="1400">
                          <a:effectLst/>
                        </a:rPr>
                        <a:t>7.500.479 </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80241055"/>
                  </a:ext>
                </a:extLst>
              </a:tr>
              <a:tr h="388843">
                <a:tc>
                  <a:txBody>
                    <a:bodyPr/>
                    <a:lstStyle/>
                    <a:p>
                      <a:r>
                        <a:rPr lang="en-US" sz="1400" dirty="0" err="1">
                          <a:effectLst/>
                        </a:rPr>
                        <a:t>Λοι</a:t>
                      </a:r>
                      <a:r>
                        <a:rPr lang="en-US" sz="1400" dirty="0">
                          <a:effectLst/>
                        </a:rPr>
                        <a:t>π</a:t>
                      </a:r>
                      <a:r>
                        <a:rPr lang="en-US" sz="1400" dirty="0" err="1">
                          <a:effectLst/>
                        </a:rPr>
                        <a:t>ές</a:t>
                      </a:r>
                      <a:r>
                        <a:rPr lang="en-US" sz="1400" dirty="0">
                          <a:effectLst/>
                        </a:rPr>
                        <a:t> </a:t>
                      </a:r>
                      <a:r>
                        <a:rPr lang="en-US" sz="1400" dirty="0" err="1">
                          <a:effectLst/>
                        </a:rPr>
                        <a:t>Βρ</a:t>
                      </a:r>
                      <a:r>
                        <a:rPr lang="en-US" sz="1400" dirty="0">
                          <a:effectLst/>
                        </a:rPr>
                        <a:t>α</a:t>
                      </a:r>
                      <a:r>
                        <a:rPr lang="en-US" sz="1400" dirty="0" err="1">
                          <a:effectLst/>
                        </a:rPr>
                        <a:t>χυ</a:t>
                      </a:r>
                      <a:r>
                        <a:rPr lang="en-US" sz="1400" dirty="0">
                          <a:effectLst/>
                        </a:rPr>
                        <a:t>π</a:t>
                      </a:r>
                      <a:r>
                        <a:rPr lang="en-US" sz="1400" dirty="0" err="1">
                          <a:effectLst/>
                        </a:rPr>
                        <a:t>ρόθεσμες</a:t>
                      </a:r>
                      <a:r>
                        <a:rPr lang="en-US" sz="1400" dirty="0">
                          <a:effectLst/>
                        </a:rPr>
                        <a:t> </a:t>
                      </a:r>
                      <a:r>
                        <a:rPr lang="en-US" sz="1400" dirty="0" err="1">
                          <a:effectLst/>
                        </a:rPr>
                        <a:t>Υ</a:t>
                      </a:r>
                      <a:r>
                        <a:rPr lang="en-US" sz="1400" dirty="0">
                          <a:effectLst/>
                        </a:rPr>
                        <a:t>π</a:t>
                      </a:r>
                      <a:r>
                        <a:rPr lang="en-US" sz="1400" dirty="0" err="1">
                          <a:effectLst/>
                        </a:rPr>
                        <a:t>οχρεώσεις</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pPr algn="r"/>
                      <a:r>
                        <a:rPr lang="el-GR" sz="1400" dirty="0">
                          <a:effectLst/>
                        </a:rPr>
                        <a:t>33,53%</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pPr algn="r"/>
                      <a:r>
                        <a:rPr lang="el-GR" sz="1400" dirty="0">
                          <a:effectLst/>
                        </a:rPr>
                        <a:t>23,66%</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pPr algn="r"/>
                      <a:r>
                        <a:rPr lang="el-GR" sz="1400" dirty="0">
                          <a:effectLst/>
                        </a:rPr>
                        <a:t>29,62%</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pPr algn="r"/>
                      <a:r>
                        <a:rPr lang="el-GR" sz="1400" dirty="0">
                          <a:effectLst/>
                        </a:rPr>
                        <a:t>23,37%</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pPr algn="r"/>
                      <a:r>
                        <a:rPr lang="el-GR" sz="1400" dirty="0">
                          <a:effectLst/>
                        </a:rPr>
                        <a:t>10.733.751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8357167"/>
                  </a:ext>
                </a:extLst>
              </a:tr>
              <a:tr h="388843">
                <a:tc>
                  <a:txBody>
                    <a:bodyPr/>
                    <a:lstStyle/>
                    <a:p>
                      <a:r>
                        <a:rPr lang="en-US" sz="1400" b="1" dirty="0" err="1">
                          <a:effectLst/>
                        </a:rPr>
                        <a:t>Βρ</a:t>
                      </a:r>
                      <a:r>
                        <a:rPr lang="en-US" sz="1400" b="1" dirty="0">
                          <a:effectLst/>
                        </a:rPr>
                        <a:t>α</a:t>
                      </a:r>
                      <a:r>
                        <a:rPr lang="en-US" sz="1400" b="1" dirty="0" err="1">
                          <a:effectLst/>
                        </a:rPr>
                        <a:t>χυ</a:t>
                      </a:r>
                      <a:r>
                        <a:rPr lang="en-US" sz="1400" b="1" dirty="0">
                          <a:effectLst/>
                        </a:rPr>
                        <a:t>π</a:t>
                      </a:r>
                      <a:r>
                        <a:rPr lang="en-US" sz="1400" b="1" dirty="0" err="1">
                          <a:effectLst/>
                        </a:rPr>
                        <a:t>ρόθεσμες</a:t>
                      </a:r>
                      <a:r>
                        <a:rPr lang="en-US" sz="1400" b="1" dirty="0">
                          <a:effectLst/>
                        </a:rPr>
                        <a:t> </a:t>
                      </a:r>
                      <a:r>
                        <a:rPr lang="en-US" sz="1400" b="1" dirty="0" err="1">
                          <a:effectLst/>
                        </a:rPr>
                        <a:t>Υ</a:t>
                      </a:r>
                      <a:r>
                        <a:rPr lang="en-US" sz="1400" b="1" dirty="0">
                          <a:effectLst/>
                        </a:rPr>
                        <a:t>π</a:t>
                      </a:r>
                      <a:r>
                        <a:rPr lang="en-US" sz="1400" b="1" dirty="0" err="1">
                          <a:effectLst/>
                        </a:rPr>
                        <a:t>οχρεώσεις</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l-GR" sz="1400" b="1" dirty="0">
                          <a:effectLst/>
                        </a:rPr>
                        <a:t>38,37%</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l-GR" sz="1400" b="1" dirty="0">
                          <a:effectLst/>
                        </a:rPr>
                        <a:t>27,13%</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l-GR" sz="1400" b="1" dirty="0">
                          <a:effectLst/>
                        </a:rPr>
                        <a:t>27,93%</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l-GR" sz="1400" b="1" dirty="0">
                          <a:effectLst/>
                        </a:rPr>
                        <a:t>24,57%</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l-GR" sz="1400" b="1" dirty="0">
                          <a:effectLst/>
                        </a:rPr>
                        <a:t>18.234.230 </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8563904"/>
                  </a:ext>
                </a:extLst>
              </a:tr>
              <a:tr h="388843">
                <a:tc>
                  <a:txBody>
                    <a:bodyPr/>
                    <a:lstStyle/>
                    <a:p>
                      <a:r>
                        <a:rPr lang="en-US" sz="1400" b="1" dirty="0" err="1">
                          <a:effectLst/>
                        </a:rPr>
                        <a:t>Σύνολο</a:t>
                      </a:r>
                      <a:r>
                        <a:rPr lang="en-US" sz="1400" b="1" dirty="0">
                          <a:effectLst/>
                        </a:rPr>
                        <a:t> </a:t>
                      </a:r>
                      <a:r>
                        <a:rPr lang="en-US" sz="1400" b="1" dirty="0" err="1">
                          <a:effectLst/>
                        </a:rPr>
                        <a:t>Π</a:t>
                      </a:r>
                      <a:r>
                        <a:rPr lang="en-US" sz="1400" b="1" dirty="0">
                          <a:effectLst/>
                        </a:rPr>
                        <a:t>α</a:t>
                      </a:r>
                      <a:r>
                        <a:rPr lang="en-US" sz="1400" b="1" dirty="0" err="1">
                          <a:effectLst/>
                        </a:rPr>
                        <a:t>θητικού</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l-GR" sz="1400" b="1" dirty="0">
                          <a:effectLst/>
                        </a:rPr>
                        <a:t>71,21%</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l-GR" sz="1400" b="1" dirty="0">
                          <a:effectLst/>
                        </a:rPr>
                        <a:t>58,03%</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l-GR" sz="1400" b="1" dirty="0">
                          <a:effectLst/>
                        </a:rPr>
                        <a:t>63,60%</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l-GR" sz="1400" b="1" dirty="0">
                          <a:effectLst/>
                        </a:rPr>
                        <a:t>61,27%</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l-GR" sz="1400" b="1" dirty="0">
                          <a:effectLst/>
                        </a:rPr>
                        <a:t>27.484.226</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4072463"/>
                  </a:ext>
                </a:extLst>
              </a:tr>
            </a:tbl>
          </a:graphicData>
        </a:graphic>
      </p:graphicFrame>
    </p:spTree>
    <p:extLst>
      <p:ext uri="{BB962C8B-B14F-4D97-AF65-F5344CB8AC3E}">
        <p14:creationId xmlns:p14="http://schemas.microsoft.com/office/powerpoint/2010/main" val="4095660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1A1DEA0-CECE-46A0-915E-8B0AC9334E4E}" type="slidenum">
              <a:rPr lang="en-US" smtClean="0"/>
              <a:pPr>
                <a:defRPr/>
              </a:pPr>
              <a:t>18</a:t>
            </a:fld>
            <a:endParaRPr lang="en-CA"/>
          </a:p>
        </p:txBody>
      </p:sp>
      <p:sp>
        <p:nvSpPr>
          <p:cNvPr id="6" name="Rectangle 2"/>
          <p:cNvSpPr>
            <a:spLocks noGrp="1" noChangeArrowheads="1"/>
          </p:cNvSpPr>
          <p:nvPr>
            <p:ph type="title" idx="4294967295"/>
          </p:nvPr>
        </p:nvSpPr>
        <p:spPr>
          <a:xfrm>
            <a:off x="4279900" y="188913"/>
            <a:ext cx="7912100" cy="1143000"/>
          </a:xfrm>
        </p:spPr>
        <p:txBody>
          <a:bodyPr/>
          <a:lstStyle/>
          <a:p>
            <a:r>
              <a:rPr lang="en-US" dirty="0"/>
              <a:t>Trend Analysis</a:t>
            </a:r>
            <a:br>
              <a:rPr lang="en-US" dirty="0"/>
            </a:br>
            <a:r>
              <a:rPr lang="el-GR" sz="2800" dirty="0"/>
              <a:t>Διαχρονική Ανάλυση ΚΑΧ</a:t>
            </a:r>
            <a:endParaRPr lang="el-GR" dirty="0"/>
          </a:p>
        </p:txBody>
      </p:sp>
      <p:graphicFrame>
        <p:nvGraphicFramePr>
          <p:cNvPr id="3" name="Table 2">
            <a:extLst>
              <a:ext uri="{FF2B5EF4-FFF2-40B4-BE49-F238E27FC236}">
                <a16:creationId xmlns:a16="http://schemas.microsoft.com/office/drawing/2014/main" id="{DB96F7C0-ECE5-9D47-98FD-68EDBFD30700}"/>
              </a:ext>
            </a:extLst>
          </p:cNvPr>
          <p:cNvGraphicFramePr>
            <a:graphicFrameLocks noGrp="1"/>
          </p:cNvGraphicFramePr>
          <p:nvPr/>
        </p:nvGraphicFramePr>
        <p:xfrm>
          <a:off x="2783632" y="1745830"/>
          <a:ext cx="7344816" cy="4343403"/>
        </p:xfrm>
        <a:graphic>
          <a:graphicData uri="http://schemas.openxmlformats.org/drawingml/2006/table">
            <a:tbl>
              <a:tblPr>
                <a:tableStyleId>{5C22544A-7EE6-4342-B048-85BDC9FD1C3A}</a:tableStyleId>
              </a:tblPr>
              <a:tblGrid>
                <a:gridCol w="2558147">
                  <a:extLst>
                    <a:ext uri="{9D8B030D-6E8A-4147-A177-3AD203B41FA5}">
                      <a16:colId xmlns:a16="http://schemas.microsoft.com/office/drawing/2014/main" val="3524596787"/>
                    </a:ext>
                  </a:extLst>
                </a:gridCol>
                <a:gridCol w="940064">
                  <a:extLst>
                    <a:ext uri="{9D8B030D-6E8A-4147-A177-3AD203B41FA5}">
                      <a16:colId xmlns:a16="http://schemas.microsoft.com/office/drawing/2014/main" val="939313605"/>
                    </a:ext>
                  </a:extLst>
                </a:gridCol>
                <a:gridCol w="972350">
                  <a:extLst>
                    <a:ext uri="{9D8B030D-6E8A-4147-A177-3AD203B41FA5}">
                      <a16:colId xmlns:a16="http://schemas.microsoft.com/office/drawing/2014/main" val="861522329"/>
                    </a:ext>
                  </a:extLst>
                </a:gridCol>
                <a:gridCol w="958085">
                  <a:extLst>
                    <a:ext uri="{9D8B030D-6E8A-4147-A177-3AD203B41FA5}">
                      <a16:colId xmlns:a16="http://schemas.microsoft.com/office/drawing/2014/main" val="2370551002"/>
                    </a:ext>
                  </a:extLst>
                </a:gridCol>
                <a:gridCol w="958085">
                  <a:extLst>
                    <a:ext uri="{9D8B030D-6E8A-4147-A177-3AD203B41FA5}">
                      <a16:colId xmlns:a16="http://schemas.microsoft.com/office/drawing/2014/main" val="3190146681"/>
                    </a:ext>
                  </a:extLst>
                </a:gridCol>
                <a:gridCol w="958085">
                  <a:extLst>
                    <a:ext uri="{9D8B030D-6E8A-4147-A177-3AD203B41FA5}">
                      <a16:colId xmlns:a16="http://schemas.microsoft.com/office/drawing/2014/main" val="2858781627"/>
                    </a:ext>
                  </a:extLst>
                </a:gridCol>
              </a:tblGrid>
              <a:tr h="329074">
                <a:tc>
                  <a:txBody>
                    <a:bodyPr/>
                    <a:lstStyle/>
                    <a:p>
                      <a:r>
                        <a:rPr lang="en-US" sz="1200">
                          <a:effectLst/>
                        </a:rPr>
                        <a:t>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tc>
                <a:tc>
                  <a:txBody>
                    <a:bodyPr/>
                    <a:lstStyle/>
                    <a:p>
                      <a:pPr algn="ctr"/>
                      <a:r>
                        <a:rPr lang="el-GR" sz="1200" b="1" dirty="0">
                          <a:effectLst/>
                        </a:rPr>
                        <a:t>20Χ8</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tc>
                <a:tc>
                  <a:txBody>
                    <a:bodyPr/>
                    <a:lstStyle/>
                    <a:p>
                      <a:pPr algn="ctr"/>
                      <a:r>
                        <a:rPr lang="el-GR" sz="1200" b="1" dirty="0">
                          <a:effectLst/>
                        </a:rPr>
                        <a:t>20Χ7</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tc>
                <a:tc>
                  <a:txBody>
                    <a:bodyPr/>
                    <a:lstStyle/>
                    <a:p>
                      <a:pPr algn="ctr"/>
                      <a:r>
                        <a:rPr lang="el-GR" sz="1200" b="1" dirty="0">
                          <a:effectLst/>
                        </a:rPr>
                        <a:t>20Χ6</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tc>
                <a:tc>
                  <a:txBody>
                    <a:bodyPr/>
                    <a:lstStyle/>
                    <a:p>
                      <a:pPr algn="ctr"/>
                      <a:r>
                        <a:rPr lang="el-GR" sz="1200" b="1" dirty="0">
                          <a:effectLst/>
                        </a:rPr>
                        <a:t>20Χ5</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tc>
                <a:tc>
                  <a:txBody>
                    <a:bodyPr/>
                    <a:lstStyle/>
                    <a:p>
                      <a:pPr algn="ctr"/>
                      <a:r>
                        <a:rPr lang="el-GR" sz="1200" b="1" dirty="0">
                          <a:effectLst/>
                        </a:rPr>
                        <a:t>20Χ4</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tc>
                <a:extLst>
                  <a:ext uri="{0D108BD9-81ED-4DB2-BD59-A6C34878D82A}">
                    <a16:rowId xmlns:a16="http://schemas.microsoft.com/office/drawing/2014/main" val="2748408989"/>
                  </a:ext>
                </a:extLst>
              </a:tr>
              <a:tr h="329074">
                <a:tc>
                  <a:txBody>
                    <a:bodyPr/>
                    <a:lstStyle/>
                    <a:p>
                      <a:r>
                        <a:rPr lang="el-GR" sz="1200">
                          <a:effectLst/>
                        </a:rPr>
                        <a:t>Πωλήσεις</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tc>
                <a:tc>
                  <a:txBody>
                    <a:bodyPr/>
                    <a:lstStyle/>
                    <a:p>
                      <a:pPr algn="r"/>
                      <a:r>
                        <a:rPr lang="en-US" sz="1200">
                          <a:effectLst/>
                        </a:rPr>
                        <a:t>42.085.923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tc>
                <a:tc>
                  <a:txBody>
                    <a:bodyPr/>
                    <a:lstStyle/>
                    <a:p>
                      <a:pPr algn="r"/>
                      <a:r>
                        <a:rPr lang="en-US" sz="1200">
                          <a:effectLst/>
                        </a:rPr>
                        <a:t>31.467.085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tc>
                <a:tc>
                  <a:txBody>
                    <a:bodyPr/>
                    <a:lstStyle/>
                    <a:p>
                      <a:pPr algn="r"/>
                      <a:r>
                        <a:rPr lang="en-US" sz="1200">
                          <a:effectLst/>
                        </a:rPr>
                        <a:t>31.048.439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tc>
                <a:tc>
                  <a:txBody>
                    <a:bodyPr/>
                    <a:lstStyle/>
                    <a:p>
                      <a:pPr algn="r"/>
                      <a:r>
                        <a:rPr lang="en-US" sz="1200">
                          <a:effectLst/>
                        </a:rPr>
                        <a:t>29.238.932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tc>
                <a:tc>
                  <a:txBody>
                    <a:bodyPr/>
                    <a:lstStyle/>
                    <a:p>
                      <a:pPr algn="r"/>
                      <a:r>
                        <a:rPr lang="en-US" sz="1200">
                          <a:effectLst/>
                        </a:rPr>
                        <a:t>47.360.615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tc>
                <a:extLst>
                  <a:ext uri="{0D108BD9-81ED-4DB2-BD59-A6C34878D82A}">
                    <a16:rowId xmlns:a16="http://schemas.microsoft.com/office/drawing/2014/main" val="2222581039"/>
                  </a:ext>
                </a:extLst>
              </a:tr>
              <a:tr h="329074">
                <a:tc>
                  <a:txBody>
                    <a:bodyPr/>
                    <a:lstStyle/>
                    <a:p>
                      <a:r>
                        <a:rPr lang="el-GR" sz="1200" dirty="0">
                          <a:effectLst/>
                        </a:rPr>
                        <a:t>Κόστος </a:t>
                      </a:r>
                      <a:r>
                        <a:rPr lang="el-GR" sz="1200" dirty="0" err="1">
                          <a:effectLst/>
                        </a:rPr>
                        <a:t>Πωληθέντων</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-27.109.123 </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-20.116.844 </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-20.391.524 </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-18.038.745 </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-34.224.215 </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9309923"/>
                  </a:ext>
                </a:extLst>
              </a:tr>
              <a:tr h="329074">
                <a:tc>
                  <a:txBody>
                    <a:bodyPr/>
                    <a:lstStyle/>
                    <a:p>
                      <a:r>
                        <a:rPr lang="el-GR" sz="1200" b="1" dirty="0">
                          <a:effectLst/>
                        </a:rPr>
                        <a:t>Μικτό Κέρδος</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14.976.800 </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11.350.241 </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10.656.915 </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11.200.187 </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13.136.400 </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73625273"/>
                  </a:ext>
                </a:extLst>
              </a:tr>
              <a:tr h="329074">
                <a:tc>
                  <a:txBody>
                    <a:bodyPr/>
                    <a:lstStyle/>
                    <a:p>
                      <a:r>
                        <a:rPr lang="el-GR" sz="1200">
                          <a:effectLst/>
                        </a:rPr>
                        <a:t>Λοιπά Συνήθη Έσοδα</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tc>
                <a:tc>
                  <a:txBody>
                    <a:bodyPr/>
                    <a:lstStyle/>
                    <a:p>
                      <a:pPr algn="r"/>
                      <a:r>
                        <a:rPr lang="en-US" sz="1200">
                          <a:effectLst/>
                        </a:rPr>
                        <a:t>1.353.741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tc>
                <a:tc>
                  <a:txBody>
                    <a:bodyPr/>
                    <a:lstStyle/>
                    <a:p>
                      <a:pPr algn="r"/>
                      <a:r>
                        <a:rPr lang="en-US" sz="1200">
                          <a:effectLst/>
                        </a:rPr>
                        <a:t>1.171.767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tc>
                <a:tc>
                  <a:txBody>
                    <a:bodyPr/>
                    <a:lstStyle/>
                    <a:p>
                      <a:pPr algn="r"/>
                      <a:r>
                        <a:rPr lang="en-US" sz="1200">
                          <a:effectLst/>
                        </a:rPr>
                        <a:t>1.217.904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tc>
                <a:tc>
                  <a:txBody>
                    <a:bodyPr/>
                    <a:lstStyle/>
                    <a:p>
                      <a:pPr algn="r"/>
                      <a:r>
                        <a:rPr lang="en-US" sz="1200">
                          <a:effectLst/>
                        </a:rPr>
                        <a:t>1.176.291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tc>
                <a:tc>
                  <a:txBody>
                    <a:bodyPr/>
                    <a:lstStyle/>
                    <a:p>
                      <a:pPr algn="r"/>
                      <a:r>
                        <a:rPr lang="en-US" sz="1200">
                          <a:effectLst/>
                        </a:rPr>
                        <a:t>1.237.186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tc>
                <a:extLst>
                  <a:ext uri="{0D108BD9-81ED-4DB2-BD59-A6C34878D82A}">
                    <a16:rowId xmlns:a16="http://schemas.microsoft.com/office/drawing/2014/main" val="3375200995"/>
                  </a:ext>
                </a:extLst>
              </a:tr>
              <a:tr h="318479">
                <a:tc>
                  <a:txBody>
                    <a:bodyPr/>
                    <a:lstStyle/>
                    <a:p>
                      <a:r>
                        <a:rPr lang="en-US" sz="1200">
                          <a:effectLst/>
                        </a:rPr>
                        <a:t>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tc>
                <a:tc>
                  <a:txBody>
                    <a:bodyPr/>
                    <a:lstStyle/>
                    <a:p>
                      <a:pPr algn="r"/>
                      <a:r>
                        <a:rPr lang="en-US" sz="1200">
                          <a:effectLst/>
                        </a:rPr>
                        <a:t>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tc>
                <a:tc>
                  <a:txBody>
                    <a:bodyPr/>
                    <a:lstStyle/>
                    <a:p>
                      <a:pPr algn="r"/>
                      <a:r>
                        <a:rPr lang="en-US" sz="1200">
                          <a:effectLst/>
                        </a:rPr>
                        <a:t>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tc>
                <a:tc>
                  <a:txBody>
                    <a:bodyPr/>
                    <a:lstStyle/>
                    <a:p>
                      <a:pPr algn="r"/>
                      <a:r>
                        <a:rPr lang="en-US" sz="1200">
                          <a:effectLst/>
                        </a:rPr>
                        <a:t>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tc>
                <a:tc>
                  <a:txBody>
                    <a:bodyPr/>
                    <a:lstStyle/>
                    <a:p>
                      <a:pPr algn="r"/>
                      <a:r>
                        <a:rPr lang="en-US" sz="1200">
                          <a:effectLst/>
                        </a:rPr>
                        <a:t>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tc>
                <a:tc>
                  <a:txBody>
                    <a:bodyPr/>
                    <a:lstStyle/>
                    <a:p>
                      <a:pPr algn="r"/>
                      <a:r>
                        <a:rPr lang="en-US" sz="1200">
                          <a:effectLst/>
                        </a:rPr>
                        <a:t>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tc>
                <a:extLst>
                  <a:ext uri="{0D108BD9-81ED-4DB2-BD59-A6C34878D82A}">
                    <a16:rowId xmlns:a16="http://schemas.microsoft.com/office/drawing/2014/main" val="1440194167"/>
                  </a:ext>
                </a:extLst>
              </a:tr>
              <a:tr h="329074">
                <a:tc>
                  <a:txBody>
                    <a:bodyPr/>
                    <a:lstStyle/>
                    <a:p>
                      <a:r>
                        <a:rPr lang="el-GR" sz="1200" dirty="0">
                          <a:effectLst/>
                        </a:rPr>
                        <a:t>Έξοδα Διοίκησης &amp; Διάθεσης</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-10.087.708 </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-7.663.901 </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-9.106.882 </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-8.044.908 </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-9.761.679 </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8337345"/>
                  </a:ext>
                </a:extLst>
              </a:tr>
              <a:tr h="367092">
                <a:tc>
                  <a:txBody>
                    <a:bodyPr/>
                    <a:lstStyle/>
                    <a:p>
                      <a:r>
                        <a:rPr lang="el-GR" sz="1200" b="1" dirty="0">
                          <a:effectLst/>
                        </a:rPr>
                        <a:t>Αποτελέσματα προ τόκων &amp; φόρων</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6.242.833 </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4.858.107 </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2.767.937 </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4.331.570 </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4.611.907 </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351833910"/>
                  </a:ext>
                </a:extLst>
              </a:tr>
              <a:tr h="367092">
                <a:tc>
                  <a:txBody>
                    <a:bodyPr/>
                    <a:lstStyle/>
                    <a:p>
                      <a:r>
                        <a:rPr lang="el-GR" sz="1200">
                          <a:effectLst/>
                        </a:rPr>
                        <a:t>Χρηματοοικονομικά αποτελέσματα</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tc>
                <a:tc>
                  <a:txBody>
                    <a:bodyPr/>
                    <a:lstStyle/>
                    <a:p>
                      <a:pPr algn="r"/>
                      <a:r>
                        <a:rPr lang="en-US" sz="1200">
                          <a:effectLst/>
                        </a:rPr>
                        <a:t>-71.924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tc>
                <a:tc>
                  <a:txBody>
                    <a:bodyPr/>
                    <a:lstStyle/>
                    <a:p>
                      <a:pPr algn="r"/>
                      <a:r>
                        <a:rPr lang="en-US" sz="1200">
                          <a:effectLst/>
                        </a:rPr>
                        <a:t>-90.787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tc>
                <a:tc>
                  <a:txBody>
                    <a:bodyPr/>
                    <a:lstStyle/>
                    <a:p>
                      <a:pPr algn="r"/>
                      <a:r>
                        <a:rPr lang="en-US" sz="1200">
                          <a:effectLst/>
                        </a:rPr>
                        <a:t>-90.832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tc>
                <a:tc>
                  <a:txBody>
                    <a:bodyPr/>
                    <a:lstStyle/>
                    <a:p>
                      <a:pPr algn="r"/>
                      <a:r>
                        <a:rPr lang="en-US" sz="1200">
                          <a:effectLst/>
                        </a:rPr>
                        <a:t>-146.728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tc>
                <a:tc>
                  <a:txBody>
                    <a:bodyPr/>
                    <a:lstStyle/>
                    <a:p>
                      <a:pPr algn="r"/>
                      <a:r>
                        <a:rPr lang="en-US" sz="1200">
                          <a:effectLst/>
                        </a:rPr>
                        <a:t>-168.392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tc>
                <a:extLst>
                  <a:ext uri="{0D108BD9-81ED-4DB2-BD59-A6C34878D82A}">
                    <a16:rowId xmlns:a16="http://schemas.microsoft.com/office/drawing/2014/main" val="1861162187"/>
                  </a:ext>
                </a:extLst>
              </a:tr>
              <a:tr h="329074">
                <a:tc>
                  <a:txBody>
                    <a:bodyPr/>
                    <a:lstStyle/>
                    <a:p>
                      <a:r>
                        <a:rPr lang="el-GR" sz="1200" dirty="0">
                          <a:effectLst/>
                        </a:rPr>
                        <a:t>Έκτακτα &amp; Ανόργανα</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0 </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0 </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0 </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0 </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0 </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0765346"/>
                  </a:ext>
                </a:extLst>
              </a:tr>
              <a:tr h="329074">
                <a:tc>
                  <a:txBody>
                    <a:bodyPr/>
                    <a:lstStyle/>
                    <a:p>
                      <a:r>
                        <a:rPr lang="el-GR" sz="1200" b="1" dirty="0">
                          <a:effectLst/>
                        </a:rPr>
                        <a:t>Αποτελέσματα προ φόρων</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6.170.909 </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4.767.320 </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2.677.105 </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4.184.842 </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4.443.515 </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52750391"/>
                  </a:ext>
                </a:extLst>
              </a:tr>
              <a:tr h="329074">
                <a:tc>
                  <a:txBody>
                    <a:bodyPr/>
                    <a:lstStyle/>
                    <a:p>
                      <a:r>
                        <a:rPr lang="el-GR" sz="1200" dirty="0">
                          <a:effectLst/>
                        </a:rPr>
                        <a:t>Φόροι</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-1.677.366 </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-1.252.890 </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-1.151.298 </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-1.207.771 </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-1.777.826 </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9500487"/>
                  </a:ext>
                </a:extLst>
              </a:tr>
              <a:tr h="329074">
                <a:tc>
                  <a:txBody>
                    <a:bodyPr/>
                    <a:lstStyle/>
                    <a:p>
                      <a:r>
                        <a:rPr lang="el-GR" sz="1200" b="1" dirty="0">
                          <a:effectLst/>
                        </a:rPr>
                        <a:t>Αποτελέσματα μετά από φόρους</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4.493.543 </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3.514.430 </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1.525.807 </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2.977.071 </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2.665.689 </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2" marR="8102" marT="8102"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745530947"/>
                  </a:ext>
                </a:extLst>
              </a:tr>
            </a:tbl>
          </a:graphicData>
        </a:graphic>
      </p:graphicFrame>
    </p:spTree>
    <p:extLst>
      <p:ext uri="{BB962C8B-B14F-4D97-AF65-F5344CB8AC3E}">
        <p14:creationId xmlns:p14="http://schemas.microsoft.com/office/powerpoint/2010/main" val="3899951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1A1DEA0-CECE-46A0-915E-8B0AC9334E4E}" type="slidenum">
              <a:rPr lang="en-US" smtClean="0"/>
              <a:pPr>
                <a:defRPr/>
              </a:pPr>
              <a:t>19</a:t>
            </a:fld>
            <a:endParaRPr lang="en-CA"/>
          </a:p>
        </p:txBody>
      </p:sp>
      <p:sp>
        <p:nvSpPr>
          <p:cNvPr id="6" name="Rectangle 2"/>
          <p:cNvSpPr>
            <a:spLocks noGrp="1" noChangeArrowheads="1"/>
          </p:cNvSpPr>
          <p:nvPr>
            <p:ph type="title" idx="4294967295"/>
          </p:nvPr>
        </p:nvSpPr>
        <p:spPr>
          <a:xfrm>
            <a:off x="4279900" y="188913"/>
            <a:ext cx="7912100" cy="1143000"/>
          </a:xfrm>
        </p:spPr>
        <p:txBody>
          <a:bodyPr/>
          <a:lstStyle/>
          <a:p>
            <a:r>
              <a:rPr lang="en-US" dirty="0"/>
              <a:t>Trend Analysis</a:t>
            </a:r>
            <a:br>
              <a:rPr lang="en-US" dirty="0"/>
            </a:br>
            <a:r>
              <a:rPr lang="el-GR" sz="2800" dirty="0"/>
              <a:t>Διαχρονική Ανάλυση ΚΑΧ</a:t>
            </a:r>
            <a:endParaRPr lang="el-GR" dirty="0"/>
          </a:p>
        </p:txBody>
      </p:sp>
      <p:graphicFrame>
        <p:nvGraphicFramePr>
          <p:cNvPr id="5" name="Table 4">
            <a:extLst>
              <a:ext uri="{FF2B5EF4-FFF2-40B4-BE49-F238E27FC236}">
                <a16:creationId xmlns:a16="http://schemas.microsoft.com/office/drawing/2014/main" id="{80442681-7AEB-9D46-A244-03ABF33222F0}"/>
              </a:ext>
            </a:extLst>
          </p:cNvPr>
          <p:cNvGraphicFramePr>
            <a:graphicFrameLocks noGrp="1"/>
          </p:cNvGraphicFramePr>
          <p:nvPr/>
        </p:nvGraphicFramePr>
        <p:xfrm>
          <a:off x="2544763" y="1868170"/>
          <a:ext cx="7727702" cy="4088130"/>
        </p:xfrm>
        <a:graphic>
          <a:graphicData uri="http://schemas.openxmlformats.org/drawingml/2006/table">
            <a:tbl>
              <a:tblPr>
                <a:tableStyleId>{5C22544A-7EE6-4342-B048-85BDC9FD1C3A}</a:tableStyleId>
              </a:tblPr>
              <a:tblGrid>
                <a:gridCol w="3323986">
                  <a:extLst>
                    <a:ext uri="{9D8B030D-6E8A-4147-A177-3AD203B41FA5}">
                      <a16:colId xmlns:a16="http://schemas.microsoft.com/office/drawing/2014/main" val="3001149384"/>
                    </a:ext>
                  </a:extLst>
                </a:gridCol>
                <a:gridCol w="1071333">
                  <a:extLst>
                    <a:ext uri="{9D8B030D-6E8A-4147-A177-3AD203B41FA5}">
                      <a16:colId xmlns:a16="http://schemas.microsoft.com/office/drawing/2014/main" val="1398162094"/>
                    </a:ext>
                  </a:extLst>
                </a:gridCol>
                <a:gridCol w="1071333">
                  <a:extLst>
                    <a:ext uri="{9D8B030D-6E8A-4147-A177-3AD203B41FA5}">
                      <a16:colId xmlns:a16="http://schemas.microsoft.com/office/drawing/2014/main" val="978490187"/>
                    </a:ext>
                  </a:extLst>
                </a:gridCol>
                <a:gridCol w="1189717">
                  <a:extLst>
                    <a:ext uri="{9D8B030D-6E8A-4147-A177-3AD203B41FA5}">
                      <a16:colId xmlns:a16="http://schemas.microsoft.com/office/drawing/2014/main" val="2213993252"/>
                    </a:ext>
                  </a:extLst>
                </a:gridCol>
                <a:gridCol w="1071333">
                  <a:extLst>
                    <a:ext uri="{9D8B030D-6E8A-4147-A177-3AD203B41FA5}">
                      <a16:colId xmlns:a16="http://schemas.microsoft.com/office/drawing/2014/main" val="3586094452"/>
                    </a:ext>
                  </a:extLst>
                </a:gridCol>
              </a:tblGrid>
              <a:tr h="349250">
                <a:tc>
                  <a:txBody>
                    <a:bodyPr/>
                    <a:lstStyle/>
                    <a:p>
                      <a:r>
                        <a:rPr lang="en-US" sz="1200">
                          <a:effectLst/>
                        </a:rPr>
                        <a:t>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ctr"/>
                      <a:r>
                        <a:rPr lang="el-GR" sz="1200" b="1" dirty="0">
                          <a:effectLst/>
                        </a:rPr>
                        <a:t>20Χ8</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ctr"/>
                      <a:r>
                        <a:rPr lang="el-GR" sz="1200" b="1" dirty="0">
                          <a:effectLst/>
                        </a:rPr>
                        <a:t>20Χ7</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ctr"/>
                      <a:r>
                        <a:rPr lang="el-GR" sz="1200" b="1" dirty="0">
                          <a:effectLst/>
                        </a:rPr>
                        <a:t>Μεταβολή</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ctr"/>
                      <a:r>
                        <a:rPr lang="el-GR" sz="1200" b="1" dirty="0">
                          <a:effectLst/>
                        </a:rPr>
                        <a:t>Μεταβολή σε %</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701663619"/>
                  </a:ext>
                </a:extLst>
              </a:tr>
              <a:tr h="312420">
                <a:tc>
                  <a:txBody>
                    <a:bodyPr/>
                    <a:lstStyle/>
                    <a:p>
                      <a:r>
                        <a:rPr lang="el-GR" sz="1200">
                          <a:effectLst/>
                        </a:rPr>
                        <a:t>Πωλήσεις</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200">
                          <a:effectLst/>
                        </a:rPr>
                        <a:t>42.085.923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200">
                          <a:effectLst/>
                        </a:rPr>
                        <a:t>31.467.085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200">
                          <a:effectLst/>
                        </a:rPr>
                        <a:t>10.618.838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200">
                          <a:effectLst/>
                        </a:rPr>
                        <a:t>25,23%</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140158442"/>
                  </a:ext>
                </a:extLst>
              </a:tr>
              <a:tr h="312420">
                <a:tc>
                  <a:txBody>
                    <a:bodyPr/>
                    <a:lstStyle/>
                    <a:p>
                      <a:r>
                        <a:rPr lang="el-GR" sz="1200" dirty="0">
                          <a:effectLst/>
                        </a:rPr>
                        <a:t>Κόστος </a:t>
                      </a:r>
                      <a:r>
                        <a:rPr lang="el-GR" sz="1200" dirty="0" err="1">
                          <a:effectLst/>
                        </a:rPr>
                        <a:t>Πωληθέντων</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-27.109.123 </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-20.116.844 </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6.992.279 </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25,79%</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6969530"/>
                  </a:ext>
                </a:extLst>
              </a:tr>
              <a:tr h="312420">
                <a:tc>
                  <a:txBody>
                    <a:bodyPr/>
                    <a:lstStyle/>
                    <a:p>
                      <a:r>
                        <a:rPr lang="el-GR" sz="1200" b="1" dirty="0">
                          <a:effectLst/>
                        </a:rPr>
                        <a:t>Μικτό Κέρδος</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14.976.800 </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11.350.241 </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3.626.559 </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24,21%</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76021694"/>
                  </a:ext>
                </a:extLst>
              </a:tr>
              <a:tr h="312420">
                <a:tc>
                  <a:txBody>
                    <a:bodyPr/>
                    <a:lstStyle/>
                    <a:p>
                      <a:r>
                        <a:rPr lang="el-GR" sz="1200">
                          <a:effectLst/>
                        </a:rPr>
                        <a:t>Λοιπά Συνήθη Έσοδα</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200">
                          <a:effectLst/>
                        </a:rPr>
                        <a:t>1.353.741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200">
                          <a:effectLst/>
                        </a:rPr>
                        <a:t>1.171.767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200">
                          <a:effectLst/>
                        </a:rPr>
                        <a:t>181.974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200">
                          <a:effectLst/>
                        </a:rPr>
                        <a:t>13,44%</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18452958"/>
                  </a:ext>
                </a:extLst>
              </a:tr>
              <a:tr h="302260">
                <a:tc>
                  <a:txBody>
                    <a:bodyPr/>
                    <a:lstStyle/>
                    <a:p>
                      <a:r>
                        <a:rPr lang="en-US" sz="1200">
                          <a:effectLst/>
                        </a:rPr>
                        <a:t>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200">
                          <a:effectLst/>
                        </a:rPr>
                        <a:t>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200">
                          <a:effectLst/>
                        </a:rPr>
                        <a:t>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200">
                          <a:effectLst/>
                        </a:rPr>
                        <a:t>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200">
                          <a:effectLst/>
                        </a:rPr>
                        <a:t>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780673419"/>
                  </a:ext>
                </a:extLst>
              </a:tr>
              <a:tr h="312420">
                <a:tc>
                  <a:txBody>
                    <a:bodyPr/>
                    <a:lstStyle/>
                    <a:p>
                      <a:r>
                        <a:rPr lang="el-GR" sz="1200" dirty="0">
                          <a:effectLst/>
                        </a:rPr>
                        <a:t>Έξοδα Διοίκησης &amp; Διάθεσης</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-10.087.708 </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-7.663.901 </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2.423.807 </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24,03%</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678157"/>
                  </a:ext>
                </a:extLst>
              </a:tr>
              <a:tr h="312420">
                <a:tc>
                  <a:txBody>
                    <a:bodyPr/>
                    <a:lstStyle/>
                    <a:p>
                      <a:r>
                        <a:rPr lang="el-GR" sz="1200" b="1" dirty="0">
                          <a:effectLst/>
                        </a:rPr>
                        <a:t>Αποτελέσματα προ τόκων &amp; φόρων</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6.242.833 </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4.858.107 </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1.384.726 </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22,18%</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11652887"/>
                  </a:ext>
                </a:extLst>
              </a:tr>
              <a:tr h="312420">
                <a:tc>
                  <a:txBody>
                    <a:bodyPr/>
                    <a:lstStyle/>
                    <a:p>
                      <a:r>
                        <a:rPr lang="el-GR" sz="1200">
                          <a:effectLst/>
                        </a:rPr>
                        <a:t>Χρηματοοικονομικά αποτελέσματα</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200">
                          <a:effectLst/>
                        </a:rPr>
                        <a:t>-71.924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200">
                          <a:effectLst/>
                        </a:rPr>
                        <a:t>-90.787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200">
                          <a:effectLst/>
                        </a:rPr>
                        <a:t>-18.863 </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200">
                          <a:effectLst/>
                        </a:rPr>
                        <a:t>-26,23%</a:t>
                      </a:r>
                      <a:endParaRPr lang="en-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2713912608"/>
                  </a:ext>
                </a:extLst>
              </a:tr>
              <a:tr h="312420">
                <a:tc>
                  <a:txBody>
                    <a:bodyPr/>
                    <a:lstStyle/>
                    <a:p>
                      <a:r>
                        <a:rPr lang="el-GR" sz="1200" dirty="0">
                          <a:effectLst/>
                        </a:rPr>
                        <a:t>Έκτακτα &amp; Ανόργανα</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0 </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0 </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 </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 </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3887807"/>
                  </a:ext>
                </a:extLst>
              </a:tr>
              <a:tr h="312420">
                <a:tc>
                  <a:txBody>
                    <a:bodyPr/>
                    <a:lstStyle/>
                    <a:p>
                      <a:r>
                        <a:rPr lang="el-GR" sz="1200" b="1" dirty="0">
                          <a:effectLst/>
                        </a:rPr>
                        <a:t>Αποτελέσματα προ φόρων</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6.170.909 </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4.767.320 </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1.403.589 </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22,75%</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631402163"/>
                  </a:ext>
                </a:extLst>
              </a:tr>
              <a:tr h="312420">
                <a:tc>
                  <a:txBody>
                    <a:bodyPr/>
                    <a:lstStyle/>
                    <a:p>
                      <a:r>
                        <a:rPr lang="el-GR" sz="1200" dirty="0">
                          <a:effectLst/>
                        </a:rPr>
                        <a:t>Φόροι</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-1.677.366 </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1.252.890 </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-2.930.256 </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200" dirty="0">
                          <a:effectLst/>
                        </a:rPr>
                        <a:t>174,69%</a:t>
                      </a:r>
                      <a:endParaRPr lang="en-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6287805"/>
                  </a:ext>
                </a:extLst>
              </a:tr>
              <a:tr h="312420">
                <a:tc>
                  <a:txBody>
                    <a:bodyPr/>
                    <a:lstStyle/>
                    <a:p>
                      <a:r>
                        <a:rPr lang="el-GR" sz="1200" b="1" dirty="0">
                          <a:effectLst/>
                        </a:rPr>
                        <a:t>Αποτελέσματα μετά από φόρους</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4.493.543 </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6.020.210 </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-1.526.667 </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a:r>
                        <a:rPr lang="en-US" sz="1200" b="1" dirty="0">
                          <a:effectLst/>
                        </a:rPr>
                        <a:t>-33,97%</a:t>
                      </a:r>
                      <a:endParaRPr lang="en-G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24305286"/>
                  </a:ext>
                </a:extLst>
              </a:tr>
            </a:tbl>
          </a:graphicData>
        </a:graphic>
      </p:graphicFrame>
    </p:spTree>
    <p:extLst>
      <p:ext uri="{BB962C8B-B14F-4D97-AF65-F5344CB8AC3E}">
        <p14:creationId xmlns:p14="http://schemas.microsoft.com/office/powerpoint/2010/main" val="4154070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1A1DEA0-CECE-46A0-915E-8B0AC9334E4E}" type="slidenum">
              <a:rPr lang="en-US" smtClean="0"/>
              <a:pPr>
                <a:defRPr/>
              </a:pPr>
              <a:t>2</a:t>
            </a:fld>
            <a:endParaRPr lang="en-CA"/>
          </a:p>
        </p:txBody>
      </p:sp>
      <p:sp>
        <p:nvSpPr>
          <p:cNvPr id="6147" name="Rectangle 2"/>
          <p:cNvSpPr>
            <a:spLocks noGrp="1" noChangeArrowheads="1"/>
          </p:cNvSpPr>
          <p:nvPr>
            <p:ph type="title" idx="4294967295"/>
          </p:nvPr>
        </p:nvSpPr>
        <p:spPr>
          <a:xfrm>
            <a:off x="2587625" y="804863"/>
            <a:ext cx="9604375" cy="1049337"/>
          </a:xfrm>
        </p:spPr>
        <p:txBody>
          <a:bodyPr/>
          <a:lstStyle/>
          <a:p>
            <a:r>
              <a:rPr lang="en-US" dirty="0"/>
              <a:t>Objectives of FSA</a:t>
            </a:r>
            <a:endParaRPr lang="el-GR" dirty="0"/>
          </a:p>
        </p:txBody>
      </p:sp>
      <p:sp>
        <p:nvSpPr>
          <p:cNvPr id="7" name="Rectangle 3"/>
          <p:cNvSpPr txBox="1">
            <a:spLocks noChangeArrowheads="1"/>
          </p:cNvSpPr>
          <p:nvPr/>
        </p:nvSpPr>
        <p:spPr bwMode="auto">
          <a:xfrm>
            <a:off x="2330896" y="1340769"/>
            <a:ext cx="8229600" cy="46805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algn="just"/>
            <a:r>
              <a:rPr lang="en-US" sz="2800" dirty="0"/>
              <a:t>Financial statement analysis is an information system that provides information:</a:t>
            </a:r>
          </a:p>
          <a:p>
            <a:pPr lvl="1" algn="just"/>
            <a:r>
              <a:rPr lang="en-US" sz="2300" dirty="0"/>
              <a:t>with the study, assessment and interpretation of the relationships and trends that exist between the different financial items</a:t>
            </a:r>
            <a:r>
              <a:rPr lang="el-GR" sz="2300" dirty="0"/>
              <a:t>.</a:t>
            </a:r>
            <a:r>
              <a:rPr lang="en-US" sz="2300" dirty="0"/>
              <a:t> </a:t>
            </a:r>
          </a:p>
          <a:p>
            <a:pPr lvl="1" algn="just"/>
            <a:r>
              <a:rPr lang="en-US" sz="2300" dirty="0"/>
              <a:t>which is refers to the current financial position of the company and forecasts related to the future position and performance of the firm to the external decision-makers</a:t>
            </a:r>
            <a:r>
              <a:rPr lang="el-GR" sz="2300" dirty="0"/>
              <a:t>.</a:t>
            </a:r>
          </a:p>
          <a:p>
            <a:pPr lvl="1" algn="just"/>
            <a:r>
              <a:rPr lang="en-US" sz="2300" dirty="0"/>
              <a:t>that can be used for the valuation of a company.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1A1DEA0-CECE-46A0-915E-8B0AC9334E4E}" type="slidenum">
              <a:rPr lang="en-US" smtClean="0"/>
              <a:pPr>
                <a:defRPr/>
              </a:pPr>
              <a:t>20</a:t>
            </a:fld>
            <a:endParaRPr lang="en-CA"/>
          </a:p>
        </p:txBody>
      </p:sp>
      <p:sp>
        <p:nvSpPr>
          <p:cNvPr id="6" name="Rectangle 2"/>
          <p:cNvSpPr>
            <a:spLocks noGrp="1" noChangeArrowheads="1"/>
          </p:cNvSpPr>
          <p:nvPr>
            <p:ph type="title" idx="4294967295"/>
          </p:nvPr>
        </p:nvSpPr>
        <p:spPr>
          <a:xfrm>
            <a:off x="4279900" y="188913"/>
            <a:ext cx="7912100" cy="1143000"/>
          </a:xfrm>
        </p:spPr>
        <p:txBody>
          <a:bodyPr/>
          <a:lstStyle/>
          <a:p>
            <a:r>
              <a:rPr lang="en-US" dirty="0"/>
              <a:t>Common Size Analysis</a:t>
            </a:r>
            <a:endParaRPr lang="el-GR" dirty="0"/>
          </a:p>
        </p:txBody>
      </p:sp>
      <p:sp>
        <p:nvSpPr>
          <p:cNvPr id="8" name="Content Placeholder 2">
            <a:extLst>
              <a:ext uri="{FF2B5EF4-FFF2-40B4-BE49-F238E27FC236}">
                <a16:creationId xmlns:a16="http://schemas.microsoft.com/office/drawing/2014/main" id="{E6F9D8D5-D51C-1347-AA90-EE8C62BB19DC}"/>
              </a:ext>
            </a:extLst>
          </p:cNvPr>
          <p:cNvSpPr>
            <a:spLocks noGrp="1"/>
          </p:cNvSpPr>
          <p:nvPr>
            <p:ph idx="4294967295"/>
          </p:nvPr>
        </p:nvSpPr>
        <p:spPr>
          <a:xfrm>
            <a:off x="2180253" y="1331913"/>
            <a:ext cx="8229600" cy="4324350"/>
          </a:xfrm>
        </p:spPr>
        <p:txBody>
          <a:bodyPr>
            <a:normAutofit lnSpcReduction="10000"/>
          </a:bodyPr>
          <a:lstStyle/>
          <a:p>
            <a:pPr marL="182563" indent="-182563" algn="just">
              <a:spcBef>
                <a:spcPct val="20000"/>
              </a:spcBef>
              <a:buClr>
                <a:srgbClr val="4F81BD"/>
              </a:buClr>
              <a:buSzPct val="85000"/>
              <a:defRPr/>
            </a:pPr>
            <a:r>
              <a:rPr lang="en-US" altLang="en-US" sz="2800" dirty="0">
                <a:solidFill>
                  <a:prstClr val="black"/>
                </a:solidFill>
                <a:latin typeface="Times New Roman" panose="02020603050405020304" pitchFamily="18" charset="0"/>
                <a:cs typeface="Times New Roman" panose="02020603050405020304" pitchFamily="18" charset="0"/>
              </a:rPr>
              <a:t>Common-size financial statements show the euro amount of each item as a percentage of a reference value</a:t>
            </a:r>
          </a:p>
          <a:p>
            <a:pPr marL="457200" lvl="1" indent="-182563" algn="just">
              <a:spcBef>
                <a:spcPct val="20000"/>
              </a:spcBef>
              <a:buClr>
                <a:srgbClr val="4F81BD"/>
              </a:buClr>
              <a:buSzPct val="85000"/>
              <a:defRPr/>
            </a:pPr>
            <a:r>
              <a:rPr lang="en-US" altLang="en-US" sz="2400" u="sng" dirty="0">
                <a:solidFill>
                  <a:prstClr val="black"/>
                </a:solidFill>
                <a:latin typeface="Times New Roman" panose="02020603050405020304" pitchFamily="18" charset="0"/>
                <a:cs typeface="Times New Roman" panose="02020603050405020304" pitchFamily="18" charset="0"/>
              </a:rPr>
              <a:t>Common-size balance sheet </a:t>
            </a:r>
            <a:r>
              <a:rPr lang="en-US" altLang="en-US" sz="2400" dirty="0">
                <a:solidFill>
                  <a:prstClr val="black"/>
                </a:solidFill>
                <a:latin typeface="Times New Roman" panose="02020603050405020304" pitchFamily="18" charset="0"/>
                <a:cs typeface="Times New Roman" panose="02020603050405020304" pitchFamily="18" charset="0"/>
              </a:rPr>
              <a:t>may use total assets as the reference value; each item is expressed as a percentage of </a:t>
            </a:r>
            <a:r>
              <a:rPr lang="en-US" altLang="en-US" sz="2400" b="1" dirty="0">
                <a:solidFill>
                  <a:prstClr val="black"/>
                </a:solidFill>
                <a:latin typeface="Times New Roman" panose="02020603050405020304" pitchFamily="18" charset="0"/>
                <a:cs typeface="Times New Roman" panose="02020603050405020304" pitchFamily="18" charset="0"/>
              </a:rPr>
              <a:t>total assets</a:t>
            </a:r>
          </a:p>
          <a:p>
            <a:pPr marL="457200" lvl="1" indent="-182563" algn="just">
              <a:spcBef>
                <a:spcPct val="20000"/>
              </a:spcBef>
              <a:buClr>
                <a:srgbClr val="4F81BD"/>
              </a:buClr>
              <a:buSzPct val="85000"/>
              <a:defRPr/>
            </a:pPr>
            <a:r>
              <a:rPr lang="en-US" altLang="en-US" sz="2400" u="sng" dirty="0">
                <a:solidFill>
                  <a:prstClr val="black"/>
                </a:solidFill>
                <a:latin typeface="Times New Roman" panose="02020603050405020304" pitchFamily="18" charset="0"/>
                <a:cs typeface="Times New Roman" panose="02020603050405020304" pitchFamily="18" charset="0"/>
              </a:rPr>
              <a:t>Common-size income statement </a:t>
            </a:r>
            <a:r>
              <a:rPr lang="en-US" altLang="en-US" sz="2400" dirty="0">
                <a:solidFill>
                  <a:prstClr val="black"/>
                </a:solidFill>
                <a:latin typeface="Times New Roman" panose="02020603050405020304" pitchFamily="18" charset="0"/>
                <a:cs typeface="Times New Roman" panose="02020603050405020304" pitchFamily="18" charset="0"/>
              </a:rPr>
              <a:t>may use net sales as the reference value; each item is expressed as a percentage of </a:t>
            </a:r>
            <a:r>
              <a:rPr lang="en-US" altLang="en-US" sz="2400" b="1" dirty="0">
                <a:solidFill>
                  <a:prstClr val="black"/>
                </a:solidFill>
                <a:latin typeface="Times New Roman" panose="02020603050405020304" pitchFamily="18" charset="0"/>
                <a:cs typeface="Times New Roman" panose="02020603050405020304" pitchFamily="18" charset="0"/>
              </a:rPr>
              <a:t>net sales</a:t>
            </a:r>
          </a:p>
          <a:p>
            <a:pPr>
              <a:defRPr/>
            </a:pPr>
            <a:endParaRPr lang="el-GR"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1680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1A1DEA0-CECE-46A0-915E-8B0AC9334E4E}" type="slidenum">
              <a:rPr lang="en-US" smtClean="0"/>
              <a:pPr>
                <a:defRPr/>
              </a:pPr>
              <a:t>21</a:t>
            </a:fld>
            <a:endParaRPr lang="en-CA"/>
          </a:p>
        </p:txBody>
      </p:sp>
      <p:sp>
        <p:nvSpPr>
          <p:cNvPr id="6" name="Rectangle 2"/>
          <p:cNvSpPr>
            <a:spLocks noGrp="1" noChangeArrowheads="1"/>
          </p:cNvSpPr>
          <p:nvPr>
            <p:ph type="title" idx="4294967295"/>
          </p:nvPr>
        </p:nvSpPr>
        <p:spPr>
          <a:xfrm>
            <a:off x="4279900" y="188913"/>
            <a:ext cx="7912100" cy="1143000"/>
          </a:xfrm>
        </p:spPr>
        <p:txBody>
          <a:bodyPr/>
          <a:lstStyle/>
          <a:p>
            <a:r>
              <a:rPr lang="en-US" dirty="0"/>
              <a:t>Common Size Analysis</a:t>
            </a:r>
            <a:br>
              <a:rPr lang="en-US" dirty="0"/>
            </a:br>
            <a:r>
              <a:rPr lang="el-GR" dirty="0"/>
              <a:t>Ενεργητικού</a:t>
            </a:r>
          </a:p>
        </p:txBody>
      </p:sp>
      <p:graphicFrame>
        <p:nvGraphicFramePr>
          <p:cNvPr id="3" name="Table 2">
            <a:extLst>
              <a:ext uri="{FF2B5EF4-FFF2-40B4-BE49-F238E27FC236}">
                <a16:creationId xmlns:a16="http://schemas.microsoft.com/office/drawing/2014/main" id="{C47D57DB-7826-6D47-BA0A-EA6B55E97D5D}"/>
              </a:ext>
            </a:extLst>
          </p:cNvPr>
          <p:cNvGraphicFramePr>
            <a:graphicFrameLocks noGrp="1"/>
          </p:cNvGraphicFramePr>
          <p:nvPr/>
        </p:nvGraphicFramePr>
        <p:xfrm>
          <a:off x="2351585" y="1556792"/>
          <a:ext cx="8075113" cy="4608516"/>
        </p:xfrm>
        <a:graphic>
          <a:graphicData uri="http://schemas.openxmlformats.org/drawingml/2006/table">
            <a:tbl>
              <a:tblPr>
                <a:tableStyleId>{5C22544A-7EE6-4342-B048-85BDC9FD1C3A}</a:tableStyleId>
              </a:tblPr>
              <a:tblGrid>
                <a:gridCol w="3654386">
                  <a:extLst>
                    <a:ext uri="{9D8B030D-6E8A-4147-A177-3AD203B41FA5}">
                      <a16:colId xmlns:a16="http://schemas.microsoft.com/office/drawing/2014/main" val="739754761"/>
                    </a:ext>
                  </a:extLst>
                </a:gridCol>
                <a:gridCol w="883967">
                  <a:extLst>
                    <a:ext uri="{9D8B030D-6E8A-4147-A177-3AD203B41FA5}">
                      <a16:colId xmlns:a16="http://schemas.microsoft.com/office/drawing/2014/main" val="412762639"/>
                    </a:ext>
                  </a:extLst>
                </a:gridCol>
                <a:gridCol w="904463">
                  <a:extLst>
                    <a:ext uri="{9D8B030D-6E8A-4147-A177-3AD203B41FA5}">
                      <a16:colId xmlns:a16="http://schemas.microsoft.com/office/drawing/2014/main" val="4110628207"/>
                    </a:ext>
                  </a:extLst>
                </a:gridCol>
                <a:gridCol w="866145">
                  <a:extLst>
                    <a:ext uri="{9D8B030D-6E8A-4147-A177-3AD203B41FA5}">
                      <a16:colId xmlns:a16="http://schemas.microsoft.com/office/drawing/2014/main" val="1855135896"/>
                    </a:ext>
                  </a:extLst>
                </a:gridCol>
                <a:gridCol w="883076">
                  <a:extLst>
                    <a:ext uri="{9D8B030D-6E8A-4147-A177-3AD203B41FA5}">
                      <a16:colId xmlns:a16="http://schemas.microsoft.com/office/drawing/2014/main" val="3942325880"/>
                    </a:ext>
                  </a:extLst>
                </a:gridCol>
                <a:gridCol w="883076">
                  <a:extLst>
                    <a:ext uri="{9D8B030D-6E8A-4147-A177-3AD203B41FA5}">
                      <a16:colId xmlns:a16="http://schemas.microsoft.com/office/drawing/2014/main" val="1199506896"/>
                    </a:ext>
                  </a:extLst>
                </a:gridCol>
              </a:tblGrid>
              <a:tr h="661676">
                <a:tc>
                  <a:txBody>
                    <a:bodyPr/>
                    <a:lstStyle/>
                    <a:p>
                      <a:br>
                        <a:rPr lang="el-GR" sz="1600">
                          <a:effectLst/>
                        </a:rPr>
                      </a:br>
                      <a:r>
                        <a:rPr lang="en-US" sz="1600">
                          <a:effectLst/>
                        </a:rPr>
                        <a:t> </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ctr"/>
                      <a:r>
                        <a:rPr lang="el-GR" sz="1600" b="1" dirty="0">
                          <a:effectLst/>
                        </a:rPr>
                        <a:t>20Χ9</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ctr"/>
                      <a:r>
                        <a:rPr lang="el-GR" sz="1600" b="1" dirty="0">
                          <a:effectLst/>
                        </a:rPr>
                        <a:t>20Χ8</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ctr"/>
                      <a:r>
                        <a:rPr lang="el-GR" sz="1600" b="1" dirty="0">
                          <a:effectLst/>
                        </a:rPr>
                        <a:t>20Χ7</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ctr"/>
                      <a:r>
                        <a:rPr lang="el-GR" sz="1600" b="1" dirty="0">
                          <a:effectLst/>
                        </a:rPr>
                        <a:t>20Χ6</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ctr"/>
                      <a:r>
                        <a:rPr lang="el-GR" sz="1600" b="1" dirty="0">
                          <a:effectLst/>
                        </a:rPr>
                        <a:t>20Χ5</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2766292125"/>
                  </a:ext>
                </a:extLst>
              </a:tr>
              <a:tr h="394684">
                <a:tc>
                  <a:txBody>
                    <a:bodyPr/>
                    <a:lstStyle/>
                    <a:p>
                      <a:r>
                        <a:rPr lang="el-GR" sz="1600">
                          <a:effectLst/>
                        </a:rPr>
                        <a:t>Ενσώματα Πάγια</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600">
                          <a:effectLst/>
                        </a:rPr>
                        <a:t>0,23%</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600">
                          <a:effectLst/>
                        </a:rPr>
                        <a:t>0,29%</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600">
                          <a:effectLst/>
                        </a:rPr>
                        <a:t>0,24%</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600">
                          <a:effectLst/>
                        </a:rPr>
                        <a:t>0,66%</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600">
                          <a:effectLst/>
                        </a:rPr>
                        <a:t>0,47%</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3297939489"/>
                  </a:ext>
                </a:extLst>
              </a:tr>
              <a:tr h="394684">
                <a:tc>
                  <a:txBody>
                    <a:bodyPr/>
                    <a:lstStyle/>
                    <a:p>
                      <a:r>
                        <a:rPr lang="el-GR" sz="1600" dirty="0">
                          <a:effectLst/>
                        </a:rPr>
                        <a:t>Λοιπά Μακροπρόθεσμα</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600" dirty="0">
                          <a:effectLst/>
                        </a:rPr>
                        <a:t>0,40%</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600" dirty="0">
                          <a:effectLst/>
                        </a:rPr>
                        <a:t>0,49%</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600" dirty="0">
                          <a:effectLst/>
                        </a:rPr>
                        <a:t>0,43%</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600" dirty="0">
                          <a:effectLst/>
                        </a:rPr>
                        <a:t>0,63%</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600" dirty="0">
                          <a:effectLst/>
                        </a:rPr>
                        <a:t>0,58%</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89196"/>
                  </a:ext>
                </a:extLst>
              </a:tr>
              <a:tr h="394684">
                <a:tc>
                  <a:txBody>
                    <a:bodyPr/>
                    <a:lstStyle/>
                    <a:p>
                      <a:r>
                        <a:rPr lang="el-GR" sz="1600" b="1" dirty="0">
                          <a:effectLst/>
                        </a:rPr>
                        <a:t>Σύνολο Παγίων</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b="1" dirty="0">
                          <a:effectLst/>
                        </a:rPr>
                        <a:t>0,63%</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b="1" dirty="0">
                          <a:effectLst/>
                        </a:rPr>
                        <a:t>0,78%</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b="1" dirty="0">
                          <a:effectLst/>
                        </a:rPr>
                        <a:t>0,67%</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b="1" dirty="0">
                          <a:effectLst/>
                        </a:rPr>
                        <a:t>1,29%</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b="1" dirty="0">
                          <a:effectLst/>
                        </a:rPr>
                        <a:t>1,06%</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0032637"/>
                  </a:ext>
                </a:extLst>
              </a:tr>
              <a:tr h="394684">
                <a:tc>
                  <a:txBody>
                    <a:bodyPr/>
                    <a:lstStyle/>
                    <a:p>
                      <a:r>
                        <a:rPr lang="el-GR" sz="1600">
                          <a:effectLst/>
                        </a:rPr>
                        <a:t>Αποθέματα</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a:r>
                        <a:rPr lang="en-US" sz="1600">
                          <a:effectLst/>
                        </a:rPr>
                        <a:t>5,81%</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a:r>
                        <a:rPr lang="en-US" sz="1600">
                          <a:effectLst/>
                        </a:rPr>
                        <a:t>4,69%</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a:r>
                        <a:rPr lang="en-US" sz="1600">
                          <a:effectLst/>
                        </a:rPr>
                        <a:t>3,21%</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a:r>
                        <a:rPr lang="en-US" sz="1600">
                          <a:effectLst/>
                        </a:rPr>
                        <a:t>3,02%</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a:r>
                        <a:rPr lang="en-US" sz="1600">
                          <a:effectLst/>
                        </a:rPr>
                        <a:t>2,59%</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33903925"/>
                  </a:ext>
                </a:extLst>
              </a:tr>
              <a:tr h="394684">
                <a:tc>
                  <a:txBody>
                    <a:bodyPr/>
                    <a:lstStyle/>
                    <a:p>
                      <a:r>
                        <a:rPr lang="el-GR" sz="1600">
                          <a:effectLst/>
                        </a:rPr>
                        <a:t>Εμπορικές Απαιτήσεις</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600">
                          <a:effectLst/>
                        </a:rPr>
                        <a:t>70,97%</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600">
                          <a:effectLst/>
                        </a:rPr>
                        <a:t>66,07%</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600">
                          <a:effectLst/>
                        </a:rPr>
                        <a:t>47,11%</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600">
                          <a:effectLst/>
                        </a:rPr>
                        <a:t>66,95%</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600">
                          <a:effectLst/>
                        </a:rPr>
                        <a:t>80,53%</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3521642886"/>
                  </a:ext>
                </a:extLst>
              </a:tr>
              <a:tr h="394684">
                <a:tc>
                  <a:txBody>
                    <a:bodyPr/>
                    <a:lstStyle/>
                    <a:p>
                      <a:r>
                        <a:rPr lang="el-GR" sz="1600">
                          <a:effectLst/>
                        </a:rPr>
                        <a:t>Λοιπές Απαιτήσεις </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600">
                          <a:effectLst/>
                        </a:rPr>
                        <a:t>2,73%</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600">
                          <a:effectLst/>
                        </a:rPr>
                        <a:t>1,84%</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600">
                          <a:effectLst/>
                        </a:rPr>
                        <a:t>3,40%</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600">
                          <a:effectLst/>
                        </a:rPr>
                        <a:t>5,35%</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600">
                          <a:effectLst/>
                        </a:rPr>
                        <a:t>0,48%</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2905592582"/>
                  </a:ext>
                </a:extLst>
              </a:tr>
              <a:tr h="394684">
                <a:tc>
                  <a:txBody>
                    <a:bodyPr/>
                    <a:lstStyle/>
                    <a:p>
                      <a:r>
                        <a:rPr lang="el-GR" sz="1600" dirty="0">
                          <a:effectLst/>
                        </a:rPr>
                        <a:t>Απαιτήσεις</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600">
                          <a:effectLst/>
                        </a:rPr>
                        <a:t>73,70%</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600">
                          <a:effectLst/>
                        </a:rPr>
                        <a:t>67,91%</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600">
                          <a:effectLst/>
                        </a:rPr>
                        <a:t>50,51%</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600">
                          <a:effectLst/>
                        </a:rPr>
                        <a:t>72,30%</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r"/>
                      <a:r>
                        <a:rPr lang="en-US" sz="1600">
                          <a:effectLst/>
                        </a:rPr>
                        <a:t>81,01%</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2816296709"/>
                  </a:ext>
                </a:extLst>
              </a:tr>
              <a:tr h="394684">
                <a:tc>
                  <a:txBody>
                    <a:bodyPr/>
                    <a:lstStyle/>
                    <a:p>
                      <a:r>
                        <a:rPr lang="el-GR" sz="1600" dirty="0">
                          <a:effectLst/>
                        </a:rPr>
                        <a:t>Διαθέσιμα</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600" dirty="0">
                          <a:effectLst/>
                        </a:rPr>
                        <a:t>19,86%</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600" dirty="0">
                          <a:effectLst/>
                        </a:rPr>
                        <a:t>26,62%</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600" dirty="0">
                          <a:effectLst/>
                        </a:rPr>
                        <a:t>45,61%</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600" dirty="0">
                          <a:effectLst/>
                        </a:rPr>
                        <a:t>23,39%</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a:r>
                        <a:rPr lang="en-US" sz="1600" dirty="0">
                          <a:effectLst/>
                        </a:rPr>
                        <a:t>15,35%</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0887814"/>
                  </a:ext>
                </a:extLst>
              </a:tr>
              <a:tr h="394684">
                <a:tc>
                  <a:txBody>
                    <a:bodyPr/>
                    <a:lstStyle/>
                    <a:p>
                      <a:r>
                        <a:rPr lang="el-GR" sz="1600" b="1" dirty="0">
                          <a:effectLst/>
                        </a:rPr>
                        <a:t>Κυκλοφορούν Ενεργητικό</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b="1" dirty="0">
                          <a:effectLst/>
                        </a:rPr>
                        <a:t>99,37%</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b="1" dirty="0">
                          <a:effectLst/>
                        </a:rPr>
                        <a:t>99,22%</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b="1" dirty="0">
                          <a:effectLst/>
                        </a:rPr>
                        <a:t>99,33%</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b="1" dirty="0">
                          <a:effectLst/>
                        </a:rPr>
                        <a:t>98,71%</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b="1" dirty="0">
                          <a:effectLst/>
                        </a:rPr>
                        <a:t>98,94%</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4958716"/>
                  </a:ext>
                </a:extLst>
              </a:tr>
              <a:tr h="394684">
                <a:tc>
                  <a:txBody>
                    <a:bodyPr/>
                    <a:lstStyle/>
                    <a:p>
                      <a:r>
                        <a:rPr lang="el-GR" sz="1600" b="1" dirty="0">
                          <a:effectLst/>
                        </a:rPr>
                        <a:t>Συνολικό Ενεργητικό</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b="1" dirty="0">
                          <a:effectLst/>
                        </a:rPr>
                        <a:t>100,00%</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b="1" dirty="0">
                          <a:effectLst/>
                        </a:rPr>
                        <a:t>100,00%</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b="1" dirty="0">
                          <a:effectLst/>
                        </a:rPr>
                        <a:t>100,00%</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b="1" dirty="0">
                          <a:effectLst/>
                        </a:rPr>
                        <a:t>100,00%</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b="1" dirty="0">
                          <a:effectLst/>
                        </a:rPr>
                        <a:t>100,00%</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8983942"/>
                  </a:ext>
                </a:extLst>
              </a:tr>
            </a:tbl>
          </a:graphicData>
        </a:graphic>
      </p:graphicFrame>
    </p:spTree>
    <p:extLst>
      <p:ext uri="{BB962C8B-B14F-4D97-AF65-F5344CB8AC3E}">
        <p14:creationId xmlns:p14="http://schemas.microsoft.com/office/powerpoint/2010/main" val="515859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1A1DEA0-CECE-46A0-915E-8B0AC9334E4E}" type="slidenum">
              <a:rPr lang="en-US" smtClean="0"/>
              <a:pPr>
                <a:defRPr/>
              </a:pPr>
              <a:t>22</a:t>
            </a:fld>
            <a:endParaRPr lang="en-CA"/>
          </a:p>
        </p:txBody>
      </p:sp>
      <p:sp>
        <p:nvSpPr>
          <p:cNvPr id="6" name="Rectangle 2"/>
          <p:cNvSpPr>
            <a:spLocks noGrp="1" noChangeArrowheads="1"/>
          </p:cNvSpPr>
          <p:nvPr>
            <p:ph type="title" idx="4294967295"/>
          </p:nvPr>
        </p:nvSpPr>
        <p:spPr>
          <a:xfrm>
            <a:off x="4279900" y="188913"/>
            <a:ext cx="7912100" cy="1143000"/>
          </a:xfrm>
        </p:spPr>
        <p:txBody>
          <a:bodyPr/>
          <a:lstStyle/>
          <a:p>
            <a:r>
              <a:rPr lang="en-US" dirty="0"/>
              <a:t>Common Size Analysis</a:t>
            </a:r>
            <a:br>
              <a:rPr lang="el-GR" dirty="0"/>
            </a:br>
            <a:r>
              <a:rPr lang="el-GR" dirty="0" err="1"/>
              <a:t>Παθητικο</a:t>
            </a:r>
            <a:r>
              <a:rPr lang="en-US" dirty="0" err="1"/>
              <a:t>ύ</a:t>
            </a:r>
            <a:endParaRPr lang="el-GR" dirty="0"/>
          </a:p>
        </p:txBody>
      </p:sp>
      <p:graphicFrame>
        <p:nvGraphicFramePr>
          <p:cNvPr id="3" name="Table 2">
            <a:extLst>
              <a:ext uri="{FF2B5EF4-FFF2-40B4-BE49-F238E27FC236}">
                <a16:creationId xmlns:a16="http://schemas.microsoft.com/office/drawing/2014/main" id="{32993BC4-20EB-8545-95F3-D8643CD7C170}"/>
              </a:ext>
            </a:extLst>
          </p:cNvPr>
          <p:cNvGraphicFramePr>
            <a:graphicFrameLocks noGrp="1"/>
          </p:cNvGraphicFramePr>
          <p:nvPr/>
        </p:nvGraphicFramePr>
        <p:xfrm>
          <a:off x="2423592" y="1556792"/>
          <a:ext cx="8003106" cy="4608510"/>
        </p:xfrm>
        <a:graphic>
          <a:graphicData uri="http://schemas.openxmlformats.org/drawingml/2006/table">
            <a:tbl>
              <a:tblPr>
                <a:tableStyleId>{5C22544A-7EE6-4342-B048-85BDC9FD1C3A}</a:tableStyleId>
              </a:tblPr>
              <a:tblGrid>
                <a:gridCol w="3606186">
                  <a:extLst>
                    <a:ext uri="{9D8B030D-6E8A-4147-A177-3AD203B41FA5}">
                      <a16:colId xmlns:a16="http://schemas.microsoft.com/office/drawing/2014/main" val="3563309207"/>
                    </a:ext>
                  </a:extLst>
                </a:gridCol>
                <a:gridCol w="879384">
                  <a:extLst>
                    <a:ext uri="{9D8B030D-6E8A-4147-A177-3AD203B41FA5}">
                      <a16:colId xmlns:a16="http://schemas.microsoft.com/office/drawing/2014/main" val="2898329316"/>
                    </a:ext>
                  </a:extLst>
                </a:gridCol>
                <a:gridCol w="879384">
                  <a:extLst>
                    <a:ext uri="{9D8B030D-6E8A-4147-A177-3AD203B41FA5}">
                      <a16:colId xmlns:a16="http://schemas.microsoft.com/office/drawing/2014/main" val="1620184057"/>
                    </a:ext>
                  </a:extLst>
                </a:gridCol>
                <a:gridCol w="879384">
                  <a:extLst>
                    <a:ext uri="{9D8B030D-6E8A-4147-A177-3AD203B41FA5}">
                      <a16:colId xmlns:a16="http://schemas.microsoft.com/office/drawing/2014/main" val="346283211"/>
                    </a:ext>
                  </a:extLst>
                </a:gridCol>
                <a:gridCol w="879384">
                  <a:extLst>
                    <a:ext uri="{9D8B030D-6E8A-4147-A177-3AD203B41FA5}">
                      <a16:colId xmlns:a16="http://schemas.microsoft.com/office/drawing/2014/main" val="886106705"/>
                    </a:ext>
                  </a:extLst>
                </a:gridCol>
                <a:gridCol w="879384">
                  <a:extLst>
                    <a:ext uri="{9D8B030D-6E8A-4147-A177-3AD203B41FA5}">
                      <a16:colId xmlns:a16="http://schemas.microsoft.com/office/drawing/2014/main" val="1088673415"/>
                    </a:ext>
                  </a:extLst>
                </a:gridCol>
              </a:tblGrid>
              <a:tr h="445152">
                <a:tc>
                  <a:txBody>
                    <a:bodyPr/>
                    <a:lstStyle/>
                    <a:p>
                      <a:r>
                        <a:rPr lang="en-US" sz="1600">
                          <a:effectLst/>
                        </a:rPr>
                        <a:t> </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pPr algn="ctr"/>
                      <a:r>
                        <a:rPr lang="el-GR" sz="1600" b="1" dirty="0">
                          <a:effectLst/>
                        </a:rPr>
                        <a:t>20Χ9</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pPr algn="ctr"/>
                      <a:r>
                        <a:rPr lang="el-GR" sz="1600" b="1" dirty="0">
                          <a:effectLst/>
                        </a:rPr>
                        <a:t>20Χ8</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pPr algn="ctr"/>
                      <a:r>
                        <a:rPr lang="el-GR" sz="1600" b="1" dirty="0">
                          <a:effectLst/>
                        </a:rPr>
                        <a:t>20Χ7</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pPr algn="ctr"/>
                      <a:r>
                        <a:rPr lang="el-GR" sz="1600" b="1" dirty="0">
                          <a:effectLst/>
                        </a:rPr>
                        <a:t>20Χ6</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pPr algn="ctr"/>
                      <a:r>
                        <a:rPr lang="el-GR" sz="1600" b="1" dirty="0">
                          <a:effectLst/>
                        </a:rPr>
                        <a:t>20Χ5</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extLst>
                  <a:ext uri="{0D108BD9-81ED-4DB2-BD59-A6C34878D82A}">
                    <a16:rowId xmlns:a16="http://schemas.microsoft.com/office/drawing/2014/main" val="3960928021"/>
                  </a:ext>
                </a:extLst>
              </a:tr>
              <a:tr h="460056">
                <a:tc>
                  <a:txBody>
                    <a:bodyPr/>
                    <a:lstStyle/>
                    <a:p>
                      <a:r>
                        <a:rPr lang="el-GR" sz="1600">
                          <a:effectLst/>
                        </a:rPr>
                        <a:t>Μετοχικό Κεφάλαιο</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r>
                        <a:rPr lang="en-US" sz="1600">
                          <a:effectLst/>
                        </a:rPr>
                        <a:t>32,19%</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r>
                        <a:rPr lang="en-US" sz="1600">
                          <a:effectLst/>
                        </a:rPr>
                        <a:t>39,50%</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r>
                        <a:rPr lang="en-US" sz="1600">
                          <a:effectLst/>
                        </a:rPr>
                        <a:t>36,04%</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r>
                        <a:rPr lang="en-US" sz="1600">
                          <a:effectLst/>
                        </a:rPr>
                        <a:t>46,32%</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tc>
                  <a:txBody>
                    <a:bodyPr/>
                    <a:lstStyle/>
                    <a:p>
                      <a:r>
                        <a:rPr lang="en-US" sz="1600">
                          <a:effectLst/>
                        </a:rPr>
                        <a:t>28,38%</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tc>
                <a:extLst>
                  <a:ext uri="{0D108BD9-81ED-4DB2-BD59-A6C34878D82A}">
                    <a16:rowId xmlns:a16="http://schemas.microsoft.com/office/drawing/2014/main" val="2164452490"/>
                  </a:ext>
                </a:extLst>
              </a:tr>
              <a:tr h="460056">
                <a:tc>
                  <a:txBody>
                    <a:bodyPr/>
                    <a:lstStyle/>
                    <a:p>
                      <a:r>
                        <a:rPr lang="el-GR" sz="1600" dirty="0">
                          <a:effectLst/>
                        </a:rPr>
                        <a:t>Αδιανέμητα Κέρδη</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r>
                        <a:rPr lang="en-US" sz="1600" dirty="0">
                          <a:effectLst/>
                        </a:rPr>
                        <a:t>28,16%</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r>
                        <a:rPr lang="en-US" sz="1600" dirty="0">
                          <a:effectLst/>
                        </a:rPr>
                        <a:t>25,20%</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r>
                        <a:rPr lang="en-US" sz="1600" dirty="0">
                          <a:effectLst/>
                        </a:rPr>
                        <a:t>30,92%</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r>
                        <a:rPr lang="en-US" sz="1600" dirty="0">
                          <a:effectLst/>
                        </a:rPr>
                        <a:t>23,07%</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r>
                        <a:rPr lang="en-US" sz="1600" dirty="0">
                          <a:effectLst/>
                        </a:rPr>
                        <a:t>3,30%</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8169560"/>
                  </a:ext>
                </a:extLst>
              </a:tr>
              <a:tr h="460056">
                <a:tc>
                  <a:txBody>
                    <a:bodyPr/>
                    <a:lstStyle/>
                    <a:p>
                      <a:r>
                        <a:rPr lang="el-GR" sz="1600" b="1" dirty="0">
                          <a:effectLst/>
                        </a:rPr>
                        <a:t>Σύνολο Ιδίων Κεφαλαίων</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effectLst/>
                        </a:rPr>
                        <a:t>60,35%</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effectLst/>
                        </a:rPr>
                        <a:t>64,70%</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effectLst/>
                        </a:rPr>
                        <a:t>66,96%</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effectLst/>
                        </a:rPr>
                        <a:t>69,39%</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effectLst/>
                        </a:rPr>
                        <a:t>31,68%</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6209483"/>
                  </a:ext>
                </a:extLst>
              </a:tr>
              <a:tr h="460056">
                <a:tc>
                  <a:txBody>
                    <a:bodyPr/>
                    <a:lstStyle/>
                    <a:p>
                      <a:r>
                        <a:rPr lang="el-GR" sz="1600" dirty="0">
                          <a:effectLst/>
                        </a:rPr>
                        <a:t>Προβλέψεις</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effectLst/>
                        </a:rPr>
                        <a:t>3,91%</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effectLst/>
                        </a:rPr>
                        <a:t>4,28%</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effectLst/>
                        </a:rPr>
                        <a:t>3,90%</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effectLst/>
                        </a:rPr>
                        <a:t>4,00%</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effectLst/>
                        </a:rPr>
                        <a:t>1,98%</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1378275"/>
                  </a:ext>
                </a:extLst>
              </a:tr>
              <a:tr h="460056">
                <a:tc>
                  <a:txBody>
                    <a:bodyPr/>
                    <a:lstStyle/>
                    <a:p>
                      <a:r>
                        <a:rPr lang="el-GR" sz="1600" dirty="0">
                          <a:effectLst/>
                        </a:rPr>
                        <a:t>Μακροπρόθεσμες Υποχρεώσεις</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effectLst/>
                        </a:rPr>
                        <a:t>0,00%</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effectLst/>
                        </a:rPr>
                        <a:t>0,00%</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effectLst/>
                        </a:rPr>
                        <a:t>0,00%</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effectLst/>
                        </a:rPr>
                        <a:t>0,00%</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effectLst/>
                        </a:rPr>
                        <a:t>0,00%</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5468988"/>
                  </a:ext>
                </a:extLst>
              </a:tr>
              <a:tr h="460056">
                <a:tc>
                  <a:txBody>
                    <a:bodyPr/>
                    <a:lstStyle/>
                    <a:p>
                      <a:r>
                        <a:rPr lang="el-GR" sz="1600">
                          <a:effectLst/>
                        </a:rPr>
                        <a:t>Εμπορικές υποχρεώσεις</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tcPr>
                </a:tc>
                <a:tc>
                  <a:txBody>
                    <a:bodyPr/>
                    <a:lstStyle/>
                    <a:p>
                      <a:r>
                        <a:rPr lang="en-US" sz="1600">
                          <a:effectLst/>
                        </a:rPr>
                        <a:t>17,35%</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tcPr>
                </a:tc>
                <a:tc>
                  <a:txBody>
                    <a:bodyPr/>
                    <a:lstStyle/>
                    <a:p>
                      <a:r>
                        <a:rPr lang="en-US" sz="1600">
                          <a:effectLst/>
                        </a:rPr>
                        <a:t>15,09%</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tcPr>
                </a:tc>
                <a:tc>
                  <a:txBody>
                    <a:bodyPr/>
                    <a:lstStyle/>
                    <a:p>
                      <a:r>
                        <a:rPr lang="en-US" sz="1600">
                          <a:effectLst/>
                        </a:rPr>
                        <a:t>10,95%</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tcPr>
                </a:tc>
                <a:tc>
                  <a:txBody>
                    <a:bodyPr/>
                    <a:lstStyle/>
                    <a:p>
                      <a:r>
                        <a:rPr lang="en-US" sz="1600">
                          <a:effectLst/>
                        </a:rPr>
                        <a:t>11,71%</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tcPr>
                </a:tc>
                <a:tc>
                  <a:txBody>
                    <a:bodyPr/>
                    <a:lstStyle/>
                    <a:p>
                      <a:r>
                        <a:rPr lang="en-US" sz="1600">
                          <a:effectLst/>
                        </a:rPr>
                        <a:t>27,29%</a:t>
                      </a:r>
                      <a:endParaRPr lang="en-G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7536089"/>
                  </a:ext>
                </a:extLst>
              </a:tr>
              <a:tr h="482910">
                <a:tc>
                  <a:txBody>
                    <a:bodyPr/>
                    <a:lstStyle/>
                    <a:p>
                      <a:r>
                        <a:rPr lang="el-GR" sz="1600" dirty="0">
                          <a:effectLst/>
                        </a:rPr>
                        <a:t>Λοιπές Βραχυπρόθεσμες </a:t>
                      </a:r>
                      <a:r>
                        <a:rPr lang="el-GR" sz="1600" dirty="0" err="1">
                          <a:effectLst/>
                        </a:rPr>
                        <a:t>Υποχρ</a:t>
                      </a:r>
                      <a:r>
                        <a:rPr lang="el-GR" sz="1600" dirty="0">
                          <a:effectLst/>
                        </a:rPr>
                        <a:t>.</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r>
                        <a:rPr lang="en-US" sz="1600" dirty="0">
                          <a:effectLst/>
                        </a:rPr>
                        <a:t>18,39%</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r>
                        <a:rPr lang="en-US" sz="1600" dirty="0">
                          <a:effectLst/>
                        </a:rPr>
                        <a:t>15,93%</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r>
                        <a:rPr lang="en-US" sz="1600" dirty="0">
                          <a:effectLst/>
                        </a:rPr>
                        <a:t>18,19%</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r>
                        <a:rPr lang="en-US" sz="1600" dirty="0">
                          <a:effectLst/>
                        </a:rPr>
                        <a:t>14,90%</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tc>
                  <a:txBody>
                    <a:bodyPr/>
                    <a:lstStyle/>
                    <a:p>
                      <a:r>
                        <a:rPr lang="en-US" sz="1600" dirty="0">
                          <a:effectLst/>
                        </a:rPr>
                        <a:t>39,05%</a:t>
                      </a:r>
                      <a:endParaRPr lang="en-G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9104450"/>
                  </a:ext>
                </a:extLst>
              </a:tr>
              <a:tr h="460056">
                <a:tc>
                  <a:txBody>
                    <a:bodyPr/>
                    <a:lstStyle/>
                    <a:p>
                      <a:r>
                        <a:rPr lang="el-GR" sz="1600" b="1" dirty="0">
                          <a:effectLst/>
                        </a:rPr>
                        <a:t>Βραχυπρόθεσμες Υποχρεώσεις</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effectLst/>
                        </a:rPr>
                        <a:t>35,74%</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effectLst/>
                        </a:rPr>
                        <a:t>31,02%</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effectLst/>
                        </a:rPr>
                        <a:t>29,14%</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effectLst/>
                        </a:rPr>
                        <a:t>26,61%</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effectLst/>
                        </a:rPr>
                        <a:t>66,34%</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1501343"/>
                  </a:ext>
                </a:extLst>
              </a:tr>
              <a:tr h="460056">
                <a:tc>
                  <a:txBody>
                    <a:bodyPr/>
                    <a:lstStyle/>
                    <a:p>
                      <a:r>
                        <a:rPr lang="el-GR" sz="1600" b="1" dirty="0">
                          <a:effectLst/>
                        </a:rPr>
                        <a:t>Σύνολο Παθητικού</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effectLst/>
                        </a:rPr>
                        <a:t>100,00%</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effectLst/>
                        </a:rPr>
                        <a:t>100,00%</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effectLst/>
                        </a:rPr>
                        <a:t>100,00%</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effectLst/>
                        </a:rPr>
                        <a:t>100,00%</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effectLst/>
                        </a:rPr>
                        <a:t>100,00%</a:t>
                      </a:r>
                      <a:endParaRPr lang="en-G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85" marR="6985" marT="6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1526487"/>
                  </a:ext>
                </a:extLst>
              </a:tr>
            </a:tbl>
          </a:graphicData>
        </a:graphic>
      </p:graphicFrame>
    </p:spTree>
    <p:extLst>
      <p:ext uri="{BB962C8B-B14F-4D97-AF65-F5344CB8AC3E}">
        <p14:creationId xmlns:p14="http://schemas.microsoft.com/office/powerpoint/2010/main" val="3901360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1A1DEA0-CECE-46A0-915E-8B0AC9334E4E}" type="slidenum">
              <a:rPr lang="en-US" smtClean="0"/>
              <a:pPr>
                <a:defRPr/>
              </a:pPr>
              <a:t>23</a:t>
            </a:fld>
            <a:endParaRPr lang="en-CA"/>
          </a:p>
        </p:txBody>
      </p:sp>
      <p:sp>
        <p:nvSpPr>
          <p:cNvPr id="6" name="Rectangle 2"/>
          <p:cNvSpPr>
            <a:spLocks noGrp="1" noChangeArrowheads="1"/>
          </p:cNvSpPr>
          <p:nvPr>
            <p:ph type="title" idx="4294967295"/>
          </p:nvPr>
        </p:nvSpPr>
        <p:spPr>
          <a:xfrm>
            <a:off x="4279900" y="188913"/>
            <a:ext cx="7912100" cy="1143000"/>
          </a:xfrm>
        </p:spPr>
        <p:txBody>
          <a:bodyPr/>
          <a:lstStyle/>
          <a:p>
            <a:r>
              <a:rPr lang="en-US" dirty="0"/>
              <a:t>Common Size Analysis</a:t>
            </a:r>
            <a:br>
              <a:rPr lang="el-GR" dirty="0"/>
            </a:br>
            <a:r>
              <a:rPr lang="el-GR" dirty="0"/>
              <a:t>ΚΑΧ</a:t>
            </a:r>
          </a:p>
        </p:txBody>
      </p:sp>
      <p:graphicFrame>
        <p:nvGraphicFramePr>
          <p:cNvPr id="5" name="Table 4">
            <a:extLst>
              <a:ext uri="{FF2B5EF4-FFF2-40B4-BE49-F238E27FC236}">
                <a16:creationId xmlns:a16="http://schemas.microsoft.com/office/drawing/2014/main" id="{9CF8F2F8-5E06-9745-BF53-15589DA0629D}"/>
              </a:ext>
            </a:extLst>
          </p:cNvPr>
          <p:cNvGraphicFramePr>
            <a:graphicFrameLocks noGrp="1"/>
          </p:cNvGraphicFramePr>
          <p:nvPr/>
        </p:nvGraphicFramePr>
        <p:xfrm>
          <a:off x="2514601" y="1752599"/>
          <a:ext cx="7912101" cy="4387325"/>
        </p:xfrm>
        <a:graphic>
          <a:graphicData uri="http://schemas.openxmlformats.org/drawingml/2006/table">
            <a:tbl>
              <a:tblPr>
                <a:tableStyleId>{5C22544A-7EE6-4342-B048-85BDC9FD1C3A}</a:tableStyleId>
              </a:tblPr>
              <a:tblGrid>
                <a:gridCol w="3589716">
                  <a:extLst>
                    <a:ext uri="{9D8B030D-6E8A-4147-A177-3AD203B41FA5}">
                      <a16:colId xmlns:a16="http://schemas.microsoft.com/office/drawing/2014/main" val="1553923437"/>
                    </a:ext>
                  </a:extLst>
                </a:gridCol>
                <a:gridCol w="964477">
                  <a:extLst>
                    <a:ext uri="{9D8B030D-6E8A-4147-A177-3AD203B41FA5}">
                      <a16:colId xmlns:a16="http://schemas.microsoft.com/office/drawing/2014/main" val="3626060733"/>
                    </a:ext>
                  </a:extLst>
                </a:gridCol>
                <a:gridCol w="839266">
                  <a:extLst>
                    <a:ext uri="{9D8B030D-6E8A-4147-A177-3AD203B41FA5}">
                      <a16:colId xmlns:a16="http://schemas.microsoft.com/office/drawing/2014/main" val="937420524"/>
                    </a:ext>
                  </a:extLst>
                </a:gridCol>
                <a:gridCol w="839266">
                  <a:extLst>
                    <a:ext uri="{9D8B030D-6E8A-4147-A177-3AD203B41FA5}">
                      <a16:colId xmlns:a16="http://schemas.microsoft.com/office/drawing/2014/main" val="1180810246"/>
                    </a:ext>
                  </a:extLst>
                </a:gridCol>
                <a:gridCol w="840110">
                  <a:extLst>
                    <a:ext uri="{9D8B030D-6E8A-4147-A177-3AD203B41FA5}">
                      <a16:colId xmlns:a16="http://schemas.microsoft.com/office/drawing/2014/main" val="366285836"/>
                    </a:ext>
                  </a:extLst>
                </a:gridCol>
                <a:gridCol w="839266">
                  <a:extLst>
                    <a:ext uri="{9D8B030D-6E8A-4147-A177-3AD203B41FA5}">
                      <a16:colId xmlns:a16="http://schemas.microsoft.com/office/drawing/2014/main" val="2690178323"/>
                    </a:ext>
                  </a:extLst>
                </a:gridCol>
              </a:tblGrid>
              <a:tr h="390931">
                <a:tc>
                  <a:txBody>
                    <a:bodyPr/>
                    <a:lstStyle/>
                    <a:p>
                      <a:br>
                        <a:rPr lang="el-GR" sz="1400">
                          <a:effectLst/>
                        </a:rPr>
                      </a:br>
                      <a:r>
                        <a:rPr lang="en-US" sz="1400">
                          <a:effectLst/>
                        </a:rPr>
                        <a:t> </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ctr"/>
                      <a:r>
                        <a:rPr lang="el-GR" sz="1400" b="1" dirty="0">
                          <a:effectLst/>
                        </a:rPr>
                        <a:t>20Χ8</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ctr"/>
                      <a:r>
                        <a:rPr lang="el-GR" sz="1400" b="1" dirty="0">
                          <a:effectLst/>
                        </a:rPr>
                        <a:t>20Χ7</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ctr"/>
                      <a:r>
                        <a:rPr lang="el-GR" sz="1400" b="1" dirty="0">
                          <a:effectLst/>
                        </a:rPr>
                        <a:t>20Χ6</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ctr"/>
                      <a:r>
                        <a:rPr lang="el-GR" sz="1400" b="1" dirty="0">
                          <a:effectLst/>
                        </a:rPr>
                        <a:t>20Χ5</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ctr"/>
                      <a:r>
                        <a:rPr lang="el-GR" sz="1400" b="1" dirty="0">
                          <a:effectLst/>
                        </a:rPr>
                        <a:t>20Χ4</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extLst>
                  <a:ext uri="{0D108BD9-81ED-4DB2-BD59-A6C34878D82A}">
                    <a16:rowId xmlns:a16="http://schemas.microsoft.com/office/drawing/2014/main" val="3829533505"/>
                  </a:ext>
                </a:extLst>
              </a:tr>
              <a:tr h="330259">
                <a:tc>
                  <a:txBody>
                    <a:bodyPr/>
                    <a:lstStyle/>
                    <a:p>
                      <a:r>
                        <a:rPr lang="el-GR" sz="1400">
                          <a:effectLst/>
                        </a:rPr>
                        <a:t>Πωλήσεις</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r"/>
                      <a:r>
                        <a:rPr lang="en-US" sz="1400">
                          <a:effectLst/>
                        </a:rPr>
                        <a:t>100,00%</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r"/>
                      <a:r>
                        <a:rPr lang="en-US" sz="1400">
                          <a:effectLst/>
                        </a:rPr>
                        <a:t>100,00%</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r"/>
                      <a:r>
                        <a:rPr lang="en-US" sz="1400">
                          <a:effectLst/>
                        </a:rPr>
                        <a:t>100,00%</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r"/>
                      <a:r>
                        <a:rPr lang="en-US" sz="1400">
                          <a:effectLst/>
                        </a:rPr>
                        <a:t>100,00%</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r"/>
                      <a:r>
                        <a:rPr lang="en-US" sz="1400">
                          <a:effectLst/>
                        </a:rPr>
                        <a:t>100,00%</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extLst>
                  <a:ext uri="{0D108BD9-81ED-4DB2-BD59-A6C34878D82A}">
                    <a16:rowId xmlns:a16="http://schemas.microsoft.com/office/drawing/2014/main" val="4280500453"/>
                  </a:ext>
                </a:extLst>
              </a:tr>
              <a:tr h="330259">
                <a:tc>
                  <a:txBody>
                    <a:bodyPr/>
                    <a:lstStyle/>
                    <a:p>
                      <a:r>
                        <a:rPr lang="el-GR" sz="1400" dirty="0">
                          <a:effectLst/>
                        </a:rPr>
                        <a:t>Κόστος </a:t>
                      </a:r>
                      <a:r>
                        <a:rPr lang="el-GR" sz="1400" dirty="0" err="1">
                          <a:effectLst/>
                        </a:rPr>
                        <a:t>Πωληθέντων</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-64,41%</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-63,93%</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-65,68%</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-61,69%</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-72,26%</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0419715"/>
                  </a:ext>
                </a:extLst>
              </a:tr>
              <a:tr h="330259">
                <a:tc>
                  <a:txBody>
                    <a:bodyPr/>
                    <a:lstStyle/>
                    <a:p>
                      <a:r>
                        <a:rPr lang="el-GR" sz="1400" b="1" dirty="0">
                          <a:effectLst/>
                        </a:rPr>
                        <a:t>Μικτό Κέρδος</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T w="12700" cap="flat" cmpd="sng" algn="ctr">
                      <a:solidFill>
                        <a:schemeClr val="tx1"/>
                      </a:solidFill>
                      <a:prstDash val="solid"/>
                      <a:round/>
                      <a:headEnd type="none" w="med" len="med"/>
                      <a:tailEnd type="none" w="med" len="med"/>
                    </a:lnT>
                  </a:tcPr>
                </a:tc>
                <a:tc>
                  <a:txBody>
                    <a:bodyPr/>
                    <a:lstStyle/>
                    <a:p>
                      <a:pPr algn="r"/>
                      <a:r>
                        <a:rPr lang="en-US" sz="1400" b="1" dirty="0">
                          <a:effectLst/>
                        </a:rPr>
                        <a:t>35,59%</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T w="12700" cap="flat" cmpd="sng" algn="ctr">
                      <a:solidFill>
                        <a:schemeClr val="tx1"/>
                      </a:solidFill>
                      <a:prstDash val="solid"/>
                      <a:round/>
                      <a:headEnd type="none" w="med" len="med"/>
                      <a:tailEnd type="none" w="med" len="med"/>
                    </a:lnT>
                  </a:tcPr>
                </a:tc>
                <a:tc>
                  <a:txBody>
                    <a:bodyPr/>
                    <a:lstStyle/>
                    <a:p>
                      <a:pPr algn="r"/>
                      <a:r>
                        <a:rPr lang="en-US" sz="1400" b="1" dirty="0">
                          <a:effectLst/>
                        </a:rPr>
                        <a:t>36,07%</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T w="12700" cap="flat" cmpd="sng" algn="ctr">
                      <a:solidFill>
                        <a:schemeClr val="tx1"/>
                      </a:solidFill>
                      <a:prstDash val="solid"/>
                      <a:round/>
                      <a:headEnd type="none" w="med" len="med"/>
                      <a:tailEnd type="none" w="med" len="med"/>
                    </a:lnT>
                  </a:tcPr>
                </a:tc>
                <a:tc>
                  <a:txBody>
                    <a:bodyPr/>
                    <a:lstStyle/>
                    <a:p>
                      <a:pPr algn="r"/>
                      <a:r>
                        <a:rPr lang="en-US" sz="1400" b="1" dirty="0">
                          <a:effectLst/>
                        </a:rPr>
                        <a:t>34,32%</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T w="12700" cap="flat" cmpd="sng" algn="ctr">
                      <a:solidFill>
                        <a:schemeClr val="tx1"/>
                      </a:solidFill>
                      <a:prstDash val="solid"/>
                      <a:round/>
                      <a:headEnd type="none" w="med" len="med"/>
                      <a:tailEnd type="none" w="med" len="med"/>
                    </a:lnT>
                  </a:tcPr>
                </a:tc>
                <a:tc>
                  <a:txBody>
                    <a:bodyPr/>
                    <a:lstStyle/>
                    <a:p>
                      <a:pPr algn="r"/>
                      <a:r>
                        <a:rPr lang="en-US" sz="1400" b="1" dirty="0">
                          <a:effectLst/>
                        </a:rPr>
                        <a:t>38,31%</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T w="12700" cap="flat" cmpd="sng" algn="ctr">
                      <a:solidFill>
                        <a:schemeClr val="tx1"/>
                      </a:solidFill>
                      <a:prstDash val="solid"/>
                      <a:round/>
                      <a:headEnd type="none" w="med" len="med"/>
                      <a:tailEnd type="none" w="med" len="med"/>
                    </a:lnT>
                  </a:tcPr>
                </a:tc>
                <a:tc>
                  <a:txBody>
                    <a:bodyPr/>
                    <a:lstStyle/>
                    <a:p>
                      <a:pPr algn="r"/>
                      <a:r>
                        <a:rPr lang="en-US" sz="1400" b="1" dirty="0">
                          <a:effectLst/>
                        </a:rPr>
                        <a:t>27,74%</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07060888"/>
                  </a:ext>
                </a:extLst>
              </a:tr>
              <a:tr h="330259">
                <a:tc>
                  <a:txBody>
                    <a:bodyPr/>
                    <a:lstStyle/>
                    <a:p>
                      <a:r>
                        <a:rPr lang="el-GR" sz="1400">
                          <a:effectLst/>
                        </a:rPr>
                        <a:t>Λοιπά Συνήθη Έσοδα</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r"/>
                      <a:r>
                        <a:rPr lang="en-US" sz="1400">
                          <a:effectLst/>
                        </a:rPr>
                        <a:t>3,22%</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r"/>
                      <a:r>
                        <a:rPr lang="en-US" sz="1400">
                          <a:effectLst/>
                        </a:rPr>
                        <a:t>3,72%</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r"/>
                      <a:r>
                        <a:rPr lang="en-US" sz="1400">
                          <a:effectLst/>
                        </a:rPr>
                        <a:t>3,92%</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r"/>
                      <a:r>
                        <a:rPr lang="en-US" sz="1400">
                          <a:effectLst/>
                        </a:rPr>
                        <a:t>4,02%</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r"/>
                      <a:r>
                        <a:rPr lang="en-US" sz="1400">
                          <a:effectLst/>
                        </a:rPr>
                        <a:t>2,61%</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extLst>
                  <a:ext uri="{0D108BD9-81ED-4DB2-BD59-A6C34878D82A}">
                    <a16:rowId xmlns:a16="http://schemas.microsoft.com/office/drawing/2014/main" val="3072881074"/>
                  </a:ext>
                </a:extLst>
              </a:tr>
              <a:tr h="319625">
                <a:tc>
                  <a:txBody>
                    <a:bodyPr/>
                    <a:lstStyle/>
                    <a:p>
                      <a:r>
                        <a:rPr lang="en-US" sz="1400" dirty="0">
                          <a:effectLst/>
                        </a:rPr>
                        <a:t> </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r"/>
                      <a:r>
                        <a:rPr lang="en-US" sz="1400">
                          <a:effectLst/>
                        </a:rPr>
                        <a:t>0,00%</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r"/>
                      <a:r>
                        <a:rPr lang="en-US" sz="1400">
                          <a:effectLst/>
                        </a:rPr>
                        <a:t>0,00%</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r"/>
                      <a:r>
                        <a:rPr lang="en-US" sz="1400">
                          <a:effectLst/>
                        </a:rPr>
                        <a:t>0,00%</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r"/>
                      <a:r>
                        <a:rPr lang="en-US" sz="1400">
                          <a:effectLst/>
                        </a:rPr>
                        <a:t>0,00%</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r"/>
                      <a:r>
                        <a:rPr lang="en-US" sz="1400">
                          <a:effectLst/>
                        </a:rPr>
                        <a:t>0,00%</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extLst>
                  <a:ext uri="{0D108BD9-81ED-4DB2-BD59-A6C34878D82A}">
                    <a16:rowId xmlns:a16="http://schemas.microsoft.com/office/drawing/2014/main" val="3595900254"/>
                  </a:ext>
                </a:extLst>
              </a:tr>
              <a:tr h="330259">
                <a:tc>
                  <a:txBody>
                    <a:bodyPr/>
                    <a:lstStyle/>
                    <a:p>
                      <a:r>
                        <a:rPr lang="el-GR" sz="1400">
                          <a:effectLst/>
                        </a:rPr>
                        <a:t>Έξοδα Διοίκησης &amp; Διάθεσης</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r"/>
                      <a:r>
                        <a:rPr lang="en-US" sz="1400">
                          <a:effectLst/>
                        </a:rPr>
                        <a:t>-23,97%</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r"/>
                      <a:r>
                        <a:rPr lang="en-US" sz="1400">
                          <a:effectLst/>
                        </a:rPr>
                        <a:t>-24,36%</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r"/>
                      <a:r>
                        <a:rPr lang="en-US" sz="1400">
                          <a:effectLst/>
                        </a:rPr>
                        <a:t>-29,33%</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r"/>
                      <a:r>
                        <a:rPr lang="en-US" sz="1400">
                          <a:effectLst/>
                        </a:rPr>
                        <a:t>-27,51%</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r"/>
                      <a:r>
                        <a:rPr lang="en-US" sz="1400">
                          <a:effectLst/>
                        </a:rPr>
                        <a:t>-20,61%</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extLst>
                  <a:ext uri="{0D108BD9-81ED-4DB2-BD59-A6C34878D82A}">
                    <a16:rowId xmlns:a16="http://schemas.microsoft.com/office/drawing/2014/main" val="434153022"/>
                  </a:ext>
                </a:extLst>
              </a:tr>
              <a:tr h="330259">
                <a:tc>
                  <a:txBody>
                    <a:bodyPr/>
                    <a:lstStyle/>
                    <a:p>
                      <a:r>
                        <a:rPr lang="el-GR" sz="1400">
                          <a:effectLst/>
                        </a:rPr>
                        <a:t>Αποτελέσματα προ τόκων &amp; Φόρων</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r"/>
                      <a:r>
                        <a:rPr lang="en-US" sz="1400">
                          <a:effectLst/>
                        </a:rPr>
                        <a:t>14,83%</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r"/>
                      <a:r>
                        <a:rPr lang="en-US" sz="1400">
                          <a:effectLst/>
                        </a:rPr>
                        <a:t>15,44%</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r"/>
                      <a:r>
                        <a:rPr lang="en-US" sz="1400">
                          <a:effectLst/>
                        </a:rPr>
                        <a:t>8,91%</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r"/>
                      <a:r>
                        <a:rPr lang="en-US" sz="1400">
                          <a:effectLst/>
                        </a:rPr>
                        <a:t>14,81%</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r"/>
                      <a:r>
                        <a:rPr lang="en-US" sz="1400">
                          <a:effectLst/>
                        </a:rPr>
                        <a:t>9,74%</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extLst>
                  <a:ext uri="{0D108BD9-81ED-4DB2-BD59-A6C34878D82A}">
                    <a16:rowId xmlns:a16="http://schemas.microsoft.com/office/drawing/2014/main" val="100888871"/>
                  </a:ext>
                </a:extLst>
              </a:tr>
              <a:tr h="330259">
                <a:tc>
                  <a:txBody>
                    <a:bodyPr/>
                    <a:lstStyle/>
                    <a:p>
                      <a:r>
                        <a:rPr lang="el-GR" sz="1400">
                          <a:effectLst/>
                        </a:rPr>
                        <a:t>Χρηματοοικονομικά αποτελέσματα</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r"/>
                      <a:r>
                        <a:rPr lang="en-US" sz="1400">
                          <a:effectLst/>
                        </a:rPr>
                        <a:t>-0,17%</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r"/>
                      <a:r>
                        <a:rPr lang="en-US" sz="1400">
                          <a:effectLst/>
                        </a:rPr>
                        <a:t>-0,29%</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r"/>
                      <a:r>
                        <a:rPr lang="en-US" sz="1400">
                          <a:effectLst/>
                        </a:rPr>
                        <a:t>-0,29%</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r"/>
                      <a:r>
                        <a:rPr lang="en-US" sz="1400">
                          <a:effectLst/>
                        </a:rPr>
                        <a:t>-0,50%</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tc>
                  <a:txBody>
                    <a:bodyPr/>
                    <a:lstStyle/>
                    <a:p>
                      <a:pPr algn="r"/>
                      <a:r>
                        <a:rPr lang="en-US" sz="1400">
                          <a:effectLst/>
                        </a:rPr>
                        <a:t>-0,36%</a:t>
                      </a:r>
                      <a:endParaRPr lang="en-G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tc>
                <a:extLst>
                  <a:ext uri="{0D108BD9-81ED-4DB2-BD59-A6C34878D82A}">
                    <a16:rowId xmlns:a16="http://schemas.microsoft.com/office/drawing/2014/main" val="156602411"/>
                  </a:ext>
                </a:extLst>
              </a:tr>
              <a:tr h="330259">
                <a:tc>
                  <a:txBody>
                    <a:bodyPr/>
                    <a:lstStyle/>
                    <a:p>
                      <a:r>
                        <a:rPr lang="el-GR" sz="1400" dirty="0">
                          <a:effectLst/>
                        </a:rPr>
                        <a:t>Έκτακτα &amp; Ανόργανα</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0,00%</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0,00%</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0,00%</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0,00%</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0,00%</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1305795"/>
                  </a:ext>
                </a:extLst>
              </a:tr>
              <a:tr h="330259">
                <a:tc>
                  <a:txBody>
                    <a:bodyPr/>
                    <a:lstStyle/>
                    <a:p>
                      <a:r>
                        <a:rPr lang="el-GR" sz="1400" b="1" dirty="0">
                          <a:effectLst/>
                        </a:rPr>
                        <a:t>Αποτελέσματα προ φόρων</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T w="12700" cap="flat" cmpd="sng" algn="ctr">
                      <a:solidFill>
                        <a:schemeClr val="tx1"/>
                      </a:solidFill>
                      <a:prstDash val="solid"/>
                      <a:round/>
                      <a:headEnd type="none" w="med" len="med"/>
                      <a:tailEnd type="none" w="med" len="med"/>
                    </a:lnT>
                  </a:tcPr>
                </a:tc>
                <a:tc>
                  <a:txBody>
                    <a:bodyPr/>
                    <a:lstStyle/>
                    <a:p>
                      <a:pPr algn="r"/>
                      <a:r>
                        <a:rPr lang="en-US" sz="1400" b="1" dirty="0">
                          <a:effectLst/>
                        </a:rPr>
                        <a:t>14,66%</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T w="12700" cap="flat" cmpd="sng" algn="ctr">
                      <a:solidFill>
                        <a:schemeClr val="tx1"/>
                      </a:solidFill>
                      <a:prstDash val="solid"/>
                      <a:round/>
                      <a:headEnd type="none" w="med" len="med"/>
                      <a:tailEnd type="none" w="med" len="med"/>
                    </a:lnT>
                  </a:tcPr>
                </a:tc>
                <a:tc>
                  <a:txBody>
                    <a:bodyPr/>
                    <a:lstStyle/>
                    <a:p>
                      <a:pPr algn="r"/>
                      <a:r>
                        <a:rPr lang="en-US" sz="1400" b="1" dirty="0">
                          <a:effectLst/>
                        </a:rPr>
                        <a:t>15,15%</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T w="12700" cap="flat" cmpd="sng" algn="ctr">
                      <a:solidFill>
                        <a:schemeClr val="tx1"/>
                      </a:solidFill>
                      <a:prstDash val="solid"/>
                      <a:round/>
                      <a:headEnd type="none" w="med" len="med"/>
                      <a:tailEnd type="none" w="med" len="med"/>
                    </a:lnT>
                  </a:tcPr>
                </a:tc>
                <a:tc>
                  <a:txBody>
                    <a:bodyPr/>
                    <a:lstStyle/>
                    <a:p>
                      <a:pPr algn="r"/>
                      <a:r>
                        <a:rPr lang="en-US" sz="1400" b="1" dirty="0">
                          <a:effectLst/>
                        </a:rPr>
                        <a:t>8,62%</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T w="12700" cap="flat" cmpd="sng" algn="ctr">
                      <a:solidFill>
                        <a:schemeClr val="tx1"/>
                      </a:solidFill>
                      <a:prstDash val="solid"/>
                      <a:round/>
                      <a:headEnd type="none" w="med" len="med"/>
                      <a:tailEnd type="none" w="med" len="med"/>
                    </a:lnT>
                  </a:tcPr>
                </a:tc>
                <a:tc>
                  <a:txBody>
                    <a:bodyPr/>
                    <a:lstStyle/>
                    <a:p>
                      <a:pPr algn="r"/>
                      <a:r>
                        <a:rPr lang="en-US" sz="1400" b="1" dirty="0">
                          <a:effectLst/>
                        </a:rPr>
                        <a:t>14,31%</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T w="12700" cap="flat" cmpd="sng" algn="ctr">
                      <a:solidFill>
                        <a:schemeClr val="tx1"/>
                      </a:solidFill>
                      <a:prstDash val="solid"/>
                      <a:round/>
                      <a:headEnd type="none" w="med" len="med"/>
                      <a:tailEnd type="none" w="med" len="med"/>
                    </a:lnT>
                  </a:tcPr>
                </a:tc>
                <a:tc>
                  <a:txBody>
                    <a:bodyPr/>
                    <a:lstStyle/>
                    <a:p>
                      <a:pPr algn="r"/>
                      <a:r>
                        <a:rPr lang="en-US" sz="1400" b="1" dirty="0">
                          <a:effectLst/>
                        </a:rPr>
                        <a:t>9,38%</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14000718"/>
                  </a:ext>
                </a:extLst>
              </a:tr>
              <a:tr h="330259">
                <a:tc>
                  <a:txBody>
                    <a:bodyPr/>
                    <a:lstStyle/>
                    <a:p>
                      <a:r>
                        <a:rPr lang="el-GR" sz="1400" dirty="0">
                          <a:effectLst/>
                        </a:rPr>
                        <a:t>Φόροι</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-3,99%</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-3,98%</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-3,71%</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-4,13%</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B w="12700" cap="flat" cmpd="sng" algn="ctr">
                      <a:solidFill>
                        <a:schemeClr val="tx1"/>
                      </a:solidFill>
                      <a:prstDash val="solid"/>
                      <a:round/>
                      <a:headEnd type="none" w="med" len="med"/>
                      <a:tailEnd type="none" w="med" len="med"/>
                    </a:lnB>
                  </a:tcPr>
                </a:tc>
                <a:tc>
                  <a:txBody>
                    <a:bodyPr/>
                    <a:lstStyle/>
                    <a:p>
                      <a:pPr algn="r"/>
                      <a:r>
                        <a:rPr lang="en-US" sz="1400" dirty="0">
                          <a:effectLst/>
                        </a:rPr>
                        <a:t>-3,75%</a:t>
                      </a:r>
                      <a:endParaRPr lang="en-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2181960"/>
                  </a:ext>
                </a:extLst>
              </a:tr>
              <a:tr h="330259">
                <a:tc>
                  <a:txBody>
                    <a:bodyPr/>
                    <a:lstStyle/>
                    <a:p>
                      <a:r>
                        <a:rPr lang="el-GR" sz="1400" b="1" dirty="0">
                          <a:effectLst/>
                        </a:rPr>
                        <a:t>Αποτελέσματα μετά από φόρους</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a:effectLst/>
                        </a:rPr>
                        <a:t>10,68%</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a:effectLst/>
                        </a:rPr>
                        <a:t>11,17%</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a:effectLst/>
                        </a:rPr>
                        <a:t>4,91%</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a:effectLst/>
                        </a:rPr>
                        <a:t>10,18%</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a:effectLst/>
                        </a:rPr>
                        <a:t>5,63%</a:t>
                      </a:r>
                      <a:endParaRPr lang="en-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31" marR="8131" marT="8131"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7932782"/>
                  </a:ext>
                </a:extLst>
              </a:tr>
            </a:tbl>
          </a:graphicData>
        </a:graphic>
      </p:graphicFrame>
    </p:spTree>
    <p:extLst>
      <p:ext uri="{BB962C8B-B14F-4D97-AF65-F5344CB8AC3E}">
        <p14:creationId xmlns:p14="http://schemas.microsoft.com/office/powerpoint/2010/main" val="2536562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1A1DEA0-CECE-46A0-915E-8B0AC9334E4E}" type="slidenum">
              <a:rPr lang="en-US" smtClean="0"/>
              <a:pPr>
                <a:defRPr/>
              </a:pPr>
              <a:t>24</a:t>
            </a:fld>
            <a:endParaRPr lang="en-CA"/>
          </a:p>
        </p:txBody>
      </p:sp>
      <p:sp>
        <p:nvSpPr>
          <p:cNvPr id="6" name="Rectangle 2"/>
          <p:cNvSpPr>
            <a:spLocks noGrp="1" noChangeArrowheads="1"/>
          </p:cNvSpPr>
          <p:nvPr>
            <p:ph type="title" idx="4294967295"/>
          </p:nvPr>
        </p:nvSpPr>
        <p:spPr>
          <a:xfrm>
            <a:off x="4279900" y="188913"/>
            <a:ext cx="7912100" cy="1143000"/>
          </a:xfrm>
        </p:spPr>
        <p:txBody>
          <a:bodyPr/>
          <a:lstStyle/>
          <a:p>
            <a:r>
              <a:rPr lang="en-US" dirty="0"/>
              <a:t>Just Remember</a:t>
            </a:r>
            <a:endParaRPr lang="el-GR" dirty="0"/>
          </a:p>
        </p:txBody>
      </p:sp>
      <p:sp>
        <p:nvSpPr>
          <p:cNvPr id="7" name="Rectangle 3"/>
          <p:cNvSpPr txBox="1">
            <a:spLocks noChangeArrowheads="1"/>
          </p:cNvSpPr>
          <p:nvPr/>
        </p:nvSpPr>
        <p:spPr bwMode="auto">
          <a:xfrm>
            <a:off x="2351584" y="1412776"/>
            <a:ext cx="8229600" cy="46805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r>
              <a:rPr lang="el-GR" sz="2000" dirty="0"/>
              <a:t>Το να βγάζουμε απλά νούμερα δεν έχει κανένα απολύτως νόημα από μόνο του. Στην οποιαδήποτε ανάλυση ισχύει ο κανόνας «</a:t>
            </a:r>
            <a:r>
              <a:rPr lang="en-US" sz="2000" dirty="0"/>
              <a:t>Garbage in, garbage out</a:t>
            </a:r>
            <a:r>
              <a:rPr lang="el-GR" sz="2000" dirty="0"/>
              <a:t>»</a:t>
            </a:r>
          </a:p>
          <a:p>
            <a:r>
              <a:rPr lang="el-GR" sz="2000" dirty="0"/>
              <a:t>Η </a:t>
            </a:r>
            <a:r>
              <a:rPr lang="en-US" sz="2000" dirty="0"/>
              <a:t>trend analysis </a:t>
            </a:r>
            <a:r>
              <a:rPr lang="el-GR" sz="2000" dirty="0"/>
              <a:t>από μόνη της δεν έχει νόημα. Πρέπει να κρίνουμε μοτίβα, να δούμε για </a:t>
            </a:r>
            <a:r>
              <a:rPr lang="en-US" sz="2000" dirty="0"/>
              <a:t>major events </a:t>
            </a:r>
            <a:r>
              <a:rPr lang="el-GR" sz="2000" dirty="0"/>
              <a:t>τόσο σε επίπεδο εταιρείας (ειδήσεις – εκθέσεις – άρθρα, σημειώσεις επί των οικονομικών καταστάσεων) όσο και σε επίπεδο κλάδου – γενικότερης οικονομίας (</a:t>
            </a:r>
            <a:r>
              <a:rPr lang="el-GR" sz="2000" dirty="0" err="1"/>
              <a:t>λ.χ</a:t>
            </a:r>
            <a:r>
              <a:rPr lang="el-GR" sz="2000" dirty="0"/>
              <a:t> </a:t>
            </a:r>
            <a:r>
              <a:rPr lang="en-US" sz="2000" dirty="0"/>
              <a:t>covid)</a:t>
            </a:r>
          </a:p>
          <a:p>
            <a:r>
              <a:rPr lang="el-GR" sz="2000" dirty="0"/>
              <a:t> Στην ανάλυση κοινών μεγεθών πρέπει να προσέξουμε τα εξής:</a:t>
            </a:r>
          </a:p>
          <a:p>
            <a:pPr lvl="1"/>
            <a:r>
              <a:rPr lang="en-US" sz="1600" dirty="0"/>
              <a:t>If consistency in the accounting principle, concepts, conventions is not maintained then Common Size Statement becomes useless.</a:t>
            </a:r>
            <a:endParaRPr lang="el-GR" sz="1600" dirty="0"/>
          </a:p>
          <a:p>
            <a:pPr lvl="1"/>
            <a:r>
              <a:rPr lang="en-US" sz="1600" dirty="0"/>
              <a:t>Common-Size Statement fails to convey proper records during seasonal fluctuations in various components of sales, assets liabilities etc. e.g. sales and closing stock significantly vary. Thus, the statement fails to supply the real information to the users of financial statements.</a:t>
            </a:r>
          </a:p>
          <a:p>
            <a:pPr marL="914400" lvl="2" indent="0">
              <a:buNone/>
            </a:pPr>
            <a:endParaRPr lang="el-GR" sz="1200" dirty="0"/>
          </a:p>
        </p:txBody>
      </p:sp>
    </p:spTree>
    <p:extLst>
      <p:ext uri="{BB962C8B-B14F-4D97-AF65-F5344CB8AC3E}">
        <p14:creationId xmlns:p14="http://schemas.microsoft.com/office/powerpoint/2010/main" val="1441219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1A1DEA0-CECE-46A0-915E-8B0AC9334E4E}" type="slidenum">
              <a:rPr lang="en-US" smtClean="0"/>
              <a:pPr>
                <a:defRPr/>
              </a:pPr>
              <a:t>25</a:t>
            </a:fld>
            <a:endParaRPr lang="en-CA"/>
          </a:p>
        </p:txBody>
      </p:sp>
      <p:sp>
        <p:nvSpPr>
          <p:cNvPr id="6" name="Rectangle 2"/>
          <p:cNvSpPr>
            <a:spLocks noGrp="1" noChangeArrowheads="1"/>
          </p:cNvSpPr>
          <p:nvPr>
            <p:ph type="title" idx="4294967295"/>
          </p:nvPr>
        </p:nvSpPr>
        <p:spPr>
          <a:xfrm>
            <a:off x="4279900" y="188913"/>
            <a:ext cx="7912100" cy="1143000"/>
          </a:xfrm>
        </p:spPr>
        <p:txBody>
          <a:bodyPr/>
          <a:lstStyle/>
          <a:p>
            <a:r>
              <a:rPr lang="en-US" dirty="0"/>
              <a:t>Just Remember</a:t>
            </a:r>
            <a:endParaRPr lang="el-GR" dirty="0"/>
          </a:p>
        </p:txBody>
      </p:sp>
      <p:sp>
        <p:nvSpPr>
          <p:cNvPr id="7" name="Rectangle 3"/>
          <p:cNvSpPr txBox="1">
            <a:spLocks noChangeArrowheads="1"/>
          </p:cNvSpPr>
          <p:nvPr/>
        </p:nvSpPr>
        <p:spPr bwMode="auto">
          <a:xfrm>
            <a:off x="2351584" y="1412776"/>
            <a:ext cx="8229600" cy="46805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r>
              <a:rPr lang="el-GR" sz="2000" dirty="0"/>
              <a:t>Στην ανάλυση κοινών μεγεθών πρέπει να προσέξουμε τα εξής:</a:t>
            </a:r>
          </a:p>
          <a:p>
            <a:pPr lvl="1"/>
            <a:r>
              <a:rPr lang="en-US" sz="1600" dirty="0"/>
              <a:t>Effect of window dressing in financial statements cannot be ignored and Common-Size Statements fail to supply the real positions of sales, assets, liabilities etc. due to the evil effects of window dressing appearing in the financial statements.</a:t>
            </a:r>
            <a:endParaRPr lang="el-GR" sz="1600" dirty="0"/>
          </a:p>
          <a:p>
            <a:r>
              <a:rPr lang="el-GR" sz="2000" dirty="0"/>
              <a:t>Ότι και αν κάνουμε θέλει κριτική σκέψη, γνώση της εταιρείας – των ομοειδών επιχειρήσεων – του κλάδου καθώς και των περιορισμών της κάθε </a:t>
            </a:r>
            <a:r>
              <a:rPr lang="el-GR" sz="2000"/>
              <a:t>μεθόδου ανάλυσης</a:t>
            </a:r>
            <a:endParaRPr lang="el-GR" sz="2000" dirty="0"/>
          </a:p>
          <a:p>
            <a:pPr lvl="1"/>
            <a:endParaRPr lang="el-GR" sz="1600" dirty="0"/>
          </a:p>
        </p:txBody>
      </p:sp>
    </p:spTree>
    <p:extLst>
      <p:ext uri="{BB962C8B-B14F-4D97-AF65-F5344CB8AC3E}">
        <p14:creationId xmlns:p14="http://schemas.microsoft.com/office/powerpoint/2010/main" val="2425784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1031">
            <a:extLst>
              <a:ext uri="{FF2B5EF4-FFF2-40B4-BE49-F238E27FC236}">
                <a16:creationId xmlns:a16="http://schemas.microsoft.com/office/drawing/2014/main" id="{FDE83C57-4223-FFEA-BB76-72C6A899ECD5}"/>
              </a:ext>
            </a:extLst>
          </p:cNvPr>
          <p:cNvSpPr txBox="1">
            <a:spLocks noChangeArrowheads="1"/>
          </p:cNvSpPr>
          <p:nvPr/>
        </p:nvSpPr>
        <p:spPr bwMode="auto">
          <a:xfrm>
            <a:off x="2057400" y="457201"/>
            <a:ext cx="8305800" cy="107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800000"/>
                </a:solidFill>
                <a:latin typeface="Arial" panose="020B0604020202020204" pitchFamily="34" charset="0"/>
              </a:rPr>
              <a:t>Αξιολόγηση με βάση σημεία αναφοράς (</a:t>
            </a:r>
            <a:r>
              <a:rPr lang="en-US" altLang="el-GR" sz="3200" b="1">
                <a:solidFill>
                  <a:srgbClr val="800000"/>
                </a:solidFill>
                <a:latin typeface="Arial" panose="020B0604020202020204" pitchFamily="34" charset="0"/>
              </a:rPr>
              <a:t>benchmarking</a:t>
            </a:r>
            <a:r>
              <a:rPr lang="el-GR" altLang="el-GR" sz="3200" b="1">
                <a:solidFill>
                  <a:srgbClr val="800000"/>
                </a:solidFill>
                <a:latin typeface="Arial" panose="020B0604020202020204" pitchFamily="34" charset="0"/>
              </a:rPr>
              <a:t>)</a:t>
            </a:r>
            <a:endParaRPr lang="en-US" altLang="el-GR" sz="3200" b="1">
              <a:solidFill>
                <a:srgbClr val="800000"/>
              </a:solidFill>
              <a:latin typeface="Arial" panose="020B0604020202020204" pitchFamily="34" charset="0"/>
            </a:endParaRPr>
          </a:p>
        </p:txBody>
      </p:sp>
      <p:sp>
        <p:nvSpPr>
          <p:cNvPr id="70661" name="Rectangle 8">
            <a:extLst>
              <a:ext uri="{FF2B5EF4-FFF2-40B4-BE49-F238E27FC236}">
                <a16:creationId xmlns:a16="http://schemas.microsoft.com/office/drawing/2014/main" id="{5EA114B7-5C8C-EBAA-5273-E7292C637107}"/>
              </a:ext>
            </a:extLst>
          </p:cNvPr>
          <p:cNvSpPr>
            <a:spLocks noChangeArrowheads="1"/>
          </p:cNvSpPr>
          <p:nvPr/>
        </p:nvSpPr>
        <p:spPr bwMode="auto">
          <a:xfrm>
            <a:off x="1524000" y="1320800"/>
            <a:ext cx="91440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marL="342900" indent="-342900">
              <a:defRPr>
                <a:solidFill>
                  <a:schemeClr val="tx1"/>
                </a:solidFill>
                <a:latin typeface="Calibri" panose="020F0502020204030204" pitchFamily="34" charset="0"/>
              </a:defRPr>
            </a:lvl1pPr>
            <a:lvl2pPr marL="682625" indent="-4508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nSpc>
                <a:spcPct val="125000"/>
              </a:lnSpc>
              <a:spcBef>
                <a:spcPts val="1200"/>
              </a:spcBef>
              <a:buClr>
                <a:srgbClr val="740000"/>
              </a:buClr>
              <a:buSzPct val="80000"/>
              <a:buFont typeface="Wingdings" panose="05000000000000000000" pitchFamily="2" charset="2"/>
              <a:buChar char="u"/>
            </a:pPr>
            <a:r>
              <a:rPr lang="en-US" altLang="en-US" sz="2300">
                <a:latin typeface="Arial" panose="020B0604020202020204" pitchFamily="34" charset="0"/>
              </a:rPr>
              <a:t>Σ</a:t>
            </a:r>
            <a:r>
              <a:rPr lang="el-GR" altLang="en-US" sz="2300">
                <a:latin typeface="Arial" panose="020B0604020202020204" pitchFamily="34" charset="0"/>
              </a:rPr>
              <a:t>υγκρίνει μια εταιρεία με πρότυπα που έχουν τεθεί από τρίτους</a:t>
            </a:r>
            <a:endParaRPr lang="en-US" altLang="en-US" sz="2300">
              <a:latin typeface="Arial" panose="020B0604020202020204" pitchFamily="34" charset="0"/>
            </a:endParaRPr>
          </a:p>
          <a:p>
            <a:pPr lvl="1">
              <a:lnSpc>
                <a:spcPct val="125000"/>
              </a:lnSpc>
              <a:spcBef>
                <a:spcPts val="1200"/>
              </a:spcBef>
              <a:buClr>
                <a:srgbClr val="740000"/>
              </a:buClr>
              <a:buSzPct val="80000"/>
              <a:buFont typeface="Wingdings" panose="05000000000000000000" pitchFamily="2" charset="2"/>
              <a:buChar char="u"/>
            </a:pPr>
            <a:r>
              <a:rPr lang="el-GR" altLang="en-US" sz="2300">
                <a:latin typeface="Arial" panose="020B0604020202020204" pitchFamily="34" charset="0"/>
              </a:rPr>
              <a:t>Διευκολύνεται από καταστάσεις κοινού μεγέθους</a:t>
            </a:r>
          </a:p>
          <a:p>
            <a:pPr lvl="1">
              <a:lnSpc>
                <a:spcPct val="125000"/>
              </a:lnSpc>
              <a:spcBef>
                <a:spcPts val="1200"/>
              </a:spcBef>
              <a:buClr>
                <a:srgbClr val="740000"/>
              </a:buClr>
              <a:buSzPct val="80000"/>
              <a:buFont typeface="Wingdings" panose="05000000000000000000" pitchFamily="2" charset="2"/>
              <a:buChar char="u"/>
            </a:pPr>
            <a:r>
              <a:rPr lang="en-US" altLang="en-US" sz="2300">
                <a:latin typeface="Arial" panose="020B0604020202020204" pitchFamily="34" charset="0"/>
              </a:rPr>
              <a:t>Σ</a:t>
            </a:r>
            <a:r>
              <a:rPr lang="el-GR" altLang="en-US" sz="2300">
                <a:latin typeface="Arial" panose="020B0604020202020204" pitchFamily="34" charset="0"/>
              </a:rPr>
              <a:t>κοπός είναι η βελτ</a:t>
            </a:r>
            <a:r>
              <a:rPr lang="en-US" altLang="en-US" sz="2300">
                <a:latin typeface="Arial" panose="020B0604020202020204" pitchFamily="34" charset="0"/>
              </a:rPr>
              <a:t>ί</a:t>
            </a:r>
            <a:r>
              <a:rPr lang="el-GR" altLang="en-US" sz="2300">
                <a:latin typeface="Arial" panose="020B0604020202020204" pitchFamily="34" charset="0"/>
              </a:rPr>
              <a:t>ωση</a:t>
            </a:r>
            <a:endParaRPr lang="en-US" altLang="en-US" sz="2300">
              <a:latin typeface="Arial" panose="020B0604020202020204" pitchFamily="34" charset="0"/>
            </a:endParaRPr>
          </a:p>
        </p:txBody>
      </p:sp>
      <p:sp>
        <p:nvSpPr>
          <p:cNvPr id="70663" name="Rectangle 10">
            <a:extLst>
              <a:ext uri="{FF2B5EF4-FFF2-40B4-BE49-F238E27FC236}">
                <a16:creationId xmlns:a16="http://schemas.microsoft.com/office/drawing/2014/main" id="{7881F173-FE6D-6EF9-0466-CEC1F0CCA184}"/>
              </a:ext>
            </a:extLst>
          </p:cNvPr>
          <p:cNvSpPr>
            <a:spLocks noChangeArrowheads="1"/>
          </p:cNvSpPr>
          <p:nvPr/>
        </p:nvSpPr>
        <p:spPr bwMode="auto">
          <a:xfrm>
            <a:off x="8382001" y="2586038"/>
            <a:ext cx="1693863" cy="46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lnSpc>
                <a:spcPct val="125000"/>
              </a:lnSpc>
            </a:pPr>
            <a:r>
              <a:rPr lang="el-GR" altLang="el-GR" sz="1600" b="1">
                <a:latin typeface="Arial" panose="020B0604020202020204" pitchFamily="34" charset="0"/>
              </a:rPr>
              <a:t>Πίνακας </a:t>
            </a:r>
            <a:r>
              <a:rPr lang="en-US" altLang="el-GR" sz="1600" b="1">
                <a:latin typeface="Arial" panose="020B0604020202020204" pitchFamily="34" charset="0"/>
              </a:rPr>
              <a:t>13-6</a:t>
            </a:r>
            <a:endParaRPr lang="en-US" altLang="el-GR" sz="1600">
              <a:latin typeface="Arial" panose="020B0604020202020204" pitchFamily="34" charset="0"/>
            </a:endParaRPr>
          </a:p>
        </p:txBody>
      </p:sp>
      <p:sp>
        <p:nvSpPr>
          <p:cNvPr id="70664" name="Text Box 13">
            <a:extLst>
              <a:ext uri="{FF2B5EF4-FFF2-40B4-BE49-F238E27FC236}">
                <a16:creationId xmlns:a16="http://schemas.microsoft.com/office/drawing/2014/main" id="{5DC3BC01-6B68-BD76-D73D-CF517AEACB53}"/>
              </a:ext>
            </a:extLst>
          </p:cNvPr>
          <p:cNvSpPr txBox="1">
            <a:spLocks noChangeArrowheads="1"/>
          </p:cNvSpPr>
          <p:nvPr/>
        </p:nvSpPr>
        <p:spPr bwMode="auto">
          <a:xfrm>
            <a:off x="9829800" y="6519864"/>
            <a:ext cx="76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3</a:t>
            </a:r>
          </a:p>
        </p:txBody>
      </p:sp>
      <p:sp>
        <p:nvSpPr>
          <p:cNvPr id="10" name="Footer Placeholder 8">
            <a:extLst>
              <a:ext uri="{FF2B5EF4-FFF2-40B4-BE49-F238E27FC236}">
                <a16:creationId xmlns:a16="http://schemas.microsoft.com/office/drawing/2014/main" id="{826B6952-7270-0303-CD96-5F29A7A18CAA}"/>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pic>
        <p:nvPicPr>
          <p:cNvPr id="70667" name="Picture 11">
            <a:extLst>
              <a:ext uri="{FF2B5EF4-FFF2-40B4-BE49-F238E27FC236}">
                <a16:creationId xmlns:a16="http://schemas.microsoft.com/office/drawing/2014/main" id="{66EBD2EE-DE97-FC6B-51C1-9521FE214E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352801"/>
            <a:ext cx="7086600" cy="26971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 Box 13">
            <a:extLst>
              <a:ext uri="{FF2B5EF4-FFF2-40B4-BE49-F238E27FC236}">
                <a16:creationId xmlns:a16="http://schemas.microsoft.com/office/drawing/2014/main" id="{570171BD-94CA-F298-6CDB-8DFE550AD0CB}"/>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5</a:t>
            </a:r>
          </a:p>
        </p:txBody>
      </p:sp>
      <p:sp>
        <p:nvSpPr>
          <p:cNvPr id="80898" name="Rectangle 1031">
            <a:extLst>
              <a:ext uri="{FF2B5EF4-FFF2-40B4-BE49-F238E27FC236}">
                <a16:creationId xmlns:a16="http://schemas.microsoft.com/office/drawing/2014/main" id="{FEB43F2D-7EE3-2E2B-D43B-BA577DBF152C}"/>
              </a:ext>
            </a:extLst>
          </p:cNvPr>
          <p:cNvSpPr txBox="1">
            <a:spLocks noChangeArrowheads="1"/>
          </p:cNvSpPr>
          <p:nvPr/>
        </p:nvSpPr>
        <p:spPr bwMode="auto">
          <a:xfrm>
            <a:off x="2057400" y="457200"/>
            <a:ext cx="83058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000" b="1">
                <a:solidFill>
                  <a:srgbClr val="0000BF"/>
                </a:solidFill>
                <a:latin typeface="Arial" panose="020B0604020202020204" pitchFamily="34" charset="0"/>
              </a:rPr>
              <a:t>Χρήση</a:t>
            </a:r>
            <a:r>
              <a:rPr lang="en-US" altLang="el-GR" sz="3000" b="1">
                <a:solidFill>
                  <a:srgbClr val="0000BF"/>
                </a:solidFill>
                <a:latin typeface="Arial" panose="020B0604020202020204" pitchFamily="34" charset="0"/>
              </a:rPr>
              <a:t> </a:t>
            </a:r>
            <a:r>
              <a:rPr lang="el-GR" altLang="el-GR" sz="3000" b="1">
                <a:solidFill>
                  <a:srgbClr val="0000BF"/>
                </a:solidFill>
                <a:latin typeface="Arial" panose="020B0604020202020204" pitchFamily="34" charset="0"/>
              </a:rPr>
              <a:t>των αριθμοδεικτών για τη λήψη επιχειρηματικών αποφάσεων</a:t>
            </a:r>
            <a:endParaRPr lang="en-US" altLang="el-GR" sz="3000" b="1">
              <a:solidFill>
                <a:srgbClr val="0000BF"/>
              </a:solidFill>
              <a:latin typeface="Arial" panose="020B0604020202020204" pitchFamily="34" charset="0"/>
            </a:endParaRPr>
          </a:p>
        </p:txBody>
      </p:sp>
      <p:sp>
        <p:nvSpPr>
          <p:cNvPr id="7" name="Rectangle 6">
            <a:extLst>
              <a:ext uri="{FF2B5EF4-FFF2-40B4-BE49-F238E27FC236}">
                <a16:creationId xmlns:a16="http://schemas.microsoft.com/office/drawing/2014/main" id="{A1C8B84E-C9AE-310D-0B2A-14F93FD6FBA0}"/>
              </a:ext>
            </a:extLst>
          </p:cNvPr>
          <p:cNvSpPr/>
          <p:nvPr/>
        </p:nvSpPr>
        <p:spPr>
          <a:xfrm>
            <a:off x="1828800" y="2047875"/>
            <a:ext cx="8534400" cy="503238"/>
          </a:xfrm>
          <a:prstGeom prst="rect">
            <a:avLst/>
          </a:pr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endParaRPr lang="el-GR"/>
          </a:p>
        </p:txBody>
      </p:sp>
      <p:grpSp>
        <p:nvGrpSpPr>
          <p:cNvPr id="80900" name="Group 7">
            <a:extLst>
              <a:ext uri="{FF2B5EF4-FFF2-40B4-BE49-F238E27FC236}">
                <a16:creationId xmlns:a16="http://schemas.microsoft.com/office/drawing/2014/main" id="{E9CCA972-EE74-34EF-5DED-A84E729755DF}"/>
              </a:ext>
            </a:extLst>
          </p:cNvPr>
          <p:cNvGrpSpPr>
            <a:grpSpLocks/>
          </p:cNvGrpSpPr>
          <p:nvPr/>
        </p:nvGrpSpPr>
        <p:grpSpPr bwMode="auto">
          <a:xfrm>
            <a:off x="1676400" y="1752600"/>
            <a:ext cx="8839200" cy="590550"/>
            <a:chOff x="426720" y="8499"/>
            <a:chExt cx="5974080" cy="590400"/>
          </a:xfrm>
        </p:grpSpPr>
        <p:sp>
          <p:nvSpPr>
            <p:cNvPr id="10" name="Rounded Rectangle 9">
              <a:extLst>
                <a:ext uri="{FF2B5EF4-FFF2-40B4-BE49-F238E27FC236}">
                  <a16:creationId xmlns:a16="http://schemas.microsoft.com/office/drawing/2014/main" id="{E8E569A1-779E-6579-242A-C65223412F2F}"/>
                </a:ext>
              </a:extLst>
            </p:cNvPr>
            <p:cNvSpPr/>
            <p:nvPr/>
          </p:nvSpPr>
          <p:spPr>
            <a:xfrm>
              <a:off x="426720" y="8499"/>
              <a:ext cx="5974080" cy="590400"/>
            </a:xfrm>
            <a:prstGeom prst="roundRect">
              <a:avLst/>
            </a:prstGeom>
            <a:solidFill>
              <a:srgbClr val="53548A"/>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el-GR"/>
            </a:p>
          </p:txBody>
        </p:sp>
        <p:sp>
          <p:nvSpPr>
            <p:cNvPr id="11" name="Rounded Rectangle 5">
              <a:extLst>
                <a:ext uri="{FF2B5EF4-FFF2-40B4-BE49-F238E27FC236}">
                  <a16:creationId xmlns:a16="http://schemas.microsoft.com/office/drawing/2014/main" id="{52EF9C2B-F208-CD09-5A05-2A73B0CD4D6A}"/>
                </a:ext>
              </a:extLst>
            </p:cNvPr>
            <p:cNvSpPr/>
            <p:nvPr/>
          </p:nvSpPr>
          <p:spPr>
            <a:xfrm>
              <a:off x="455541" y="37320"/>
              <a:ext cx="5916438" cy="532758"/>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lvl1pPr marL="109538">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90000"/>
                </a:lnSpc>
              </a:pPr>
              <a:r>
                <a:rPr lang="el-GR" altLang="el-GR" sz="2600" b="1">
                  <a:solidFill>
                    <a:schemeClr val="bg1"/>
                  </a:solidFill>
                  <a:effectLst>
                    <a:outerShdw blurRad="38100" dist="38100" dir="2700000" algn="tl">
                      <a:srgbClr val="000000"/>
                    </a:outerShdw>
                  </a:effectLst>
                </a:rPr>
                <a:t>Μέτρηση της ικανότητας να πληρωθούν οι </a:t>
              </a:r>
              <a:r>
                <a:rPr lang="el-GR" altLang="el-GR" sz="2600" b="1">
                  <a:solidFill>
                    <a:schemeClr val="bg1"/>
                  </a:solidFill>
                  <a:effectLst>
                    <a:outerShdw blurRad="38100" dist="38100" dir="2700000" algn="tl">
                      <a:srgbClr val="000000"/>
                    </a:outerShdw>
                  </a:effectLst>
                  <a:latin typeface="Arial" panose="020B0604020202020204" pitchFamily="34" charset="0"/>
                </a:rPr>
                <a:t>β</a:t>
              </a:r>
              <a:r>
                <a:rPr lang="el-GR" altLang="el-GR" sz="2600" b="1">
                  <a:solidFill>
                    <a:schemeClr val="bg1"/>
                  </a:solidFill>
                  <a:effectLst>
                    <a:outerShdw blurRad="38100" dist="38100" dir="2700000" algn="tl">
                      <a:srgbClr val="000000"/>
                    </a:outerShdw>
                  </a:effectLst>
                </a:rPr>
                <a:t>ραχυπρόθεσμες υποχρεώσεις</a:t>
              </a:r>
              <a:endParaRPr lang="en-US" altLang="el-GR" sz="2600" b="1">
                <a:solidFill>
                  <a:schemeClr val="bg1"/>
                </a:solidFill>
                <a:effectLst>
                  <a:outerShdw blurRad="38100" dist="38100" dir="2700000" algn="tl">
                    <a:srgbClr val="000000"/>
                  </a:outerShdw>
                </a:effectLst>
              </a:endParaRPr>
            </a:p>
          </p:txBody>
        </p:sp>
      </p:grpSp>
      <p:sp>
        <p:nvSpPr>
          <p:cNvPr id="13" name="Rectangle 12">
            <a:extLst>
              <a:ext uri="{FF2B5EF4-FFF2-40B4-BE49-F238E27FC236}">
                <a16:creationId xmlns:a16="http://schemas.microsoft.com/office/drawing/2014/main" id="{45A1BA9A-1BFC-5B30-5F83-04800B1F95A3}"/>
              </a:ext>
            </a:extLst>
          </p:cNvPr>
          <p:cNvSpPr/>
          <p:nvPr/>
        </p:nvSpPr>
        <p:spPr>
          <a:xfrm>
            <a:off x="1828800" y="2954339"/>
            <a:ext cx="8534400" cy="504825"/>
          </a:xfrm>
          <a:prstGeom prst="rect">
            <a:avLst/>
          </a:pr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endParaRPr lang="el-GR"/>
          </a:p>
        </p:txBody>
      </p:sp>
      <p:grpSp>
        <p:nvGrpSpPr>
          <p:cNvPr id="80902" name="Group 13">
            <a:extLst>
              <a:ext uri="{FF2B5EF4-FFF2-40B4-BE49-F238E27FC236}">
                <a16:creationId xmlns:a16="http://schemas.microsoft.com/office/drawing/2014/main" id="{1D77D34E-AA50-23D0-E076-7AC9945D3066}"/>
              </a:ext>
            </a:extLst>
          </p:cNvPr>
          <p:cNvGrpSpPr>
            <a:grpSpLocks/>
          </p:cNvGrpSpPr>
          <p:nvPr/>
        </p:nvGrpSpPr>
        <p:grpSpPr bwMode="auto">
          <a:xfrm>
            <a:off x="1752600" y="2659063"/>
            <a:ext cx="8763000" cy="590550"/>
            <a:chOff x="426720" y="915700"/>
            <a:chExt cx="5974080" cy="590400"/>
          </a:xfrm>
        </p:grpSpPr>
        <p:sp>
          <p:nvSpPr>
            <p:cNvPr id="15" name="Rounded Rectangle 14">
              <a:extLst>
                <a:ext uri="{FF2B5EF4-FFF2-40B4-BE49-F238E27FC236}">
                  <a16:creationId xmlns:a16="http://schemas.microsoft.com/office/drawing/2014/main" id="{689118E6-889A-A4D7-1283-37A5BC8EFCFA}"/>
                </a:ext>
              </a:extLst>
            </p:cNvPr>
            <p:cNvSpPr/>
            <p:nvPr/>
          </p:nvSpPr>
          <p:spPr>
            <a:xfrm>
              <a:off x="426720" y="915700"/>
              <a:ext cx="5974080" cy="590400"/>
            </a:xfrm>
            <a:prstGeom prst="roundRect">
              <a:avLst/>
            </a:prstGeom>
            <a:solidFill>
              <a:srgbClr val="53548A"/>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el-GR"/>
            </a:p>
          </p:txBody>
        </p:sp>
        <p:sp>
          <p:nvSpPr>
            <p:cNvPr id="16" name="Rounded Rectangle 8">
              <a:extLst>
                <a:ext uri="{FF2B5EF4-FFF2-40B4-BE49-F238E27FC236}">
                  <a16:creationId xmlns:a16="http://schemas.microsoft.com/office/drawing/2014/main" id="{053CD73E-C48C-8441-7C5C-4C16FEA77933}"/>
                </a:ext>
              </a:extLst>
            </p:cNvPr>
            <p:cNvSpPr/>
            <p:nvPr/>
          </p:nvSpPr>
          <p:spPr>
            <a:xfrm>
              <a:off x="455541" y="944521"/>
              <a:ext cx="5916438" cy="532758"/>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lvl1pPr marL="109538">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90000"/>
                </a:lnSpc>
              </a:pPr>
              <a:r>
                <a:rPr lang="el-GR" altLang="el-GR" sz="2600" b="1">
                  <a:solidFill>
                    <a:schemeClr val="bg1"/>
                  </a:solidFill>
                  <a:effectLst>
                    <a:outerShdw blurRad="38100" dist="38100" dir="2700000" algn="tl">
                      <a:srgbClr val="000000"/>
                    </a:outerShdw>
                  </a:effectLst>
                </a:rPr>
                <a:t>Μέτρηση κυκλοφοριακής ταχύτητας και του κύκλου ταμειακής μετατροπής</a:t>
              </a:r>
              <a:endParaRPr lang="en-US" altLang="el-GR" sz="2600" b="1">
                <a:solidFill>
                  <a:schemeClr val="bg1"/>
                </a:solidFill>
                <a:effectLst>
                  <a:outerShdw blurRad="38100" dist="38100" dir="2700000" algn="tl">
                    <a:srgbClr val="000000"/>
                  </a:outerShdw>
                </a:effectLst>
              </a:endParaRPr>
            </a:p>
          </p:txBody>
        </p:sp>
      </p:grpSp>
      <p:sp>
        <p:nvSpPr>
          <p:cNvPr id="17" name="Rectangle 16">
            <a:extLst>
              <a:ext uri="{FF2B5EF4-FFF2-40B4-BE49-F238E27FC236}">
                <a16:creationId xmlns:a16="http://schemas.microsoft.com/office/drawing/2014/main" id="{9D1A473D-AB55-0B05-489E-53AE2691B224}"/>
              </a:ext>
            </a:extLst>
          </p:cNvPr>
          <p:cNvSpPr/>
          <p:nvPr/>
        </p:nvSpPr>
        <p:spPr>
          <a:xfrm>
            <a:off x="1828800" y="3862389"/>
            <a:ext cx="8534400" cy="503237"/>
          </a:xfrm>
          <a:prstGeom prst="rect">
            <a:avLst/>
          </a:pr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endParaRPr lang="el-GR"/>
          </a:p>
        </p:txBody>
      </p:sp>
      <p:grpSp>
        <p:nvGrpSpPr>
          <p:cNvPr id="80904" name="Group 17">
            <a:extLst>
              <a:ext uri="{FF2B5EF4-FFF2-40B4-BE49-F238E27FC236}">
                <a16:creationId xmlns:a16="http://schemas.microsoft.com/office/drawing/2014/main" id="{266DE5CA-AF19-26FD-3AA5-1927995939F9}"/>
              </a:ext>
            </a:extLst>
          </p:cNvPr>
          <p:cNvGrpSpPr>
            <a:grpSpLocks/>
          </p:cNvGrpSpPr>
          <p:nvPr/>
        </p:nvGrpSpPr>
        <p:grpSpPr bwMode="auto">
          <a:xfrm>
            <a:off x="1752600" y="3567113"/>
            <a:ext cx="8763000" cy="590550"/>
            <a:chOff x="426720" y="1822900"/>
            <a:chExt cx="5974080" cy="590400"/>
          </a:xfrm>
        </p:grpSpPr>
        <p:sp>
          <p:nvSpPr>
            <p:cNvPr id="19" name="Rounded Rectangle 18">
              <a:extLst>
                <a:ext uri="{FF2B5EF4-FFF2-40B4-BE49-F238E27FC236}">
                  <a16:creationId xmlns:a16="http://schemas.microsoft.com/office/drawing/2014/main" id="{16331AFD-1FA9-D866-3E21-DF043907F9F3}"/>
                </a:ext>
              </a:extLst>
            </p:cNvPr>
            <p:cNvSpPr/>
            <p:nvPr/>
          </p:nvSpPr>
          <p:spPr>
            <a:xfrm>
              <a:off x="426720" y="1822900"/>
              <a:ext cx="5974080" cy="590400"/>
            </a:xfrm>
            <a:prstGeom prst="round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l-GR"/>
            </a:p>
          </p:txBody>
        </p:sp>
        <p:sp>
          <p:nvSpPr>
            <p:cNvPr id="20" name="Rounded Rectangle 11">
              <a:extLst>
                <a:ext uri="{FF2B5EF4-FFF2-40B4-BE49-F238E27FC236}">
                  <a16:creationId xmlns:a16="http://schemas.microsoft.com/office/drawing/2014/main" id="{9E03B36A-5F5E-1AC2-3AED-BC4707DA6B4A}"/>
                </a:ext>
              </a:extLst>
            </p:cNvPr>
            <p:cNvSpPr/>
            <p:nvPr/>
          </p:nvSpPr>
          <p:spPr>
            <a:xfrm>
              <a:off x="455541" y="1851721"/>
              <a:ext cx="5916438" cy="532758"/>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lvl1pPr marL="109538">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90000"/>
                </a:lnSpc>
              </a:pPr>
              <a:r>
                <a:rPr lang="el-GR" altLang="el-GR" sz="2600" b="1">
                  <a:solidFill>
                    <a:schemeClr val="bg1"/>
                  </a:solidFill>
                  <a:effectLst>
                    <a:outerShdw blurRad="38100" dist="38100" dir="2700000" algn="tl">
                      <a:srgbClr val="000000"/>
                    </a:outerShdw>
                  </a:effectLst>
                </a:rPr>
                <a:t>Μέτρηση της μόχλευσης</a:t>
              </a:r>
              <a:endParaRPr lang="en-US" altLang="el-GR" sz="2600" b="1">
                <a:solidFill>
                  <a:schemeClr val="bg1"/>
                </a:solidFill>
                <a:effectLst>
                  <a:outerShdw blurRad="38100" dist="38100" dir="2700000" algn="tl">
                    <a:srgbClr val="000000"/>
                  </a:outerShdw>
                </a:effectLst>
              </a:endParaRPr>
            </a:p>
          </p:txBody>
        </p:sp>
      </p:grpSp>
      <p:sp>
        <p:nvSpPr>
          <p:cNvPr id="21" name="Rectangle 20">
            <a:extLst>
              <a:ext uri="{FF2B5EF4-FFF2-40B4-BE49-F238E27FC236}">
                <a16:creationId xmlns:a16="http://schemas.microsoft.com/office/drawing/2014/main" id="{5100AA50-046C-FA4B-5A93-B57D26E0E966}"/>
              </a:ext>
            </a:extLst>
          </p:cNvPr>
          <p:cNvSpPr/>
          <p:nvPr/>
        </p:nvSpPr>
        <p:spPr>
          <a:xfrm>
            <a:off x="1828800" y="4768851"/>
            <a:ext cx="8534400" cy="504825"/>
          </a:xfrm>
          <a:prstGeom prst="rect">
            <a:avLst/>
          </a:pr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endParaRPr lang="el-GR"/>
          </a:p>
        </p:txBody>
      </p:sp>
      <p:grpSp>
        <p:nvGrpSpPr>
          <p:cNvPr id="80906" name="Group 21">
            <a:extLst>
              <a:ext uri="{FF2B5EF4-FFF2-40B4-BE49-F238E27FC236}">
                <a16:creationId xmlns:a16="http://schemas.microsoft.com/office/drawing/2014/main" id="{5B55F149-E6F7-D481-E7D3-3DBEA6BB40BE}"/>
              </a:ext>
            </a:extLst>
          </p:cNvPr>
          <p:cNvGrpSpPr>
            <a:grpSpLocks/>
          </p:cNvGrpSpPr>
          <p:nvPr/>
        </p:nvGrpSpPr>
        <p:grpSpPr bwMode="auto">
          <a:xfrm>
            <a:off x="1676400" y="4473575"/>
            <a:ext cx="8763000" cy="590550"/>
            <a:chOff x="426720" y="2730100"/>
            <a:chExt cx="5974080" cy="590400"/>
          </a:xfrm>
        </p:grpSpPr>
        <p:sp>
          <p:nvSpPr>
            <p:cNvPr id="23" name="Rounded Rectangle 22">
              <a:extLst>
                <a:ext uri="{FF2B5EF4-FFF2-40B4-BE49-F238E27FC236}">
                  <a16:creationId xmlns:a16="http://schemas.microsoft.com/office/drawing/2014/main" id="{0A66B7EE-135C-CF4A-A2D3-CA5F3FE0EE81}"/>
                </a:ext>
              </a:extLst>
            </p:cNvPr>
            <p:cNvSpPr/>
            <p:nvPr/>
          </p:nvSpPr>
          <p:spPr>
            <a:xfrm>
              <a:off x="426720" y="2730100"/>
              <a:ext cx="5974080" cy="590400"/>
            </a:xfrm>
            <a:prstGeom prst="round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l-GR"/>
            </a:p>
          </p:txBody>
        </p:sp>
        <p:sp>
          <p:nvSpPr>
            <p:cNvPr id="24" name="Rounded Rectangle 14">
              <a:extLst>
                <a:ext uri="{FF2B5EF4-FFF2-40B4-BE49-F238E27FC236}">
                  <a16:creationId xmlns:a16="http://schemas.microsoft.com/office/drawing/2014/main" id="{D8292619-A20D-E925-F180-9A8B84860A2E}"/>
                </a:ext>
              </a:extLst>
            </p:cNvPr>
            <p:cNvSpPr/>
            <p:nvPr/>
          </p:nvSpPr>
          <p:spPr>
            <a:xfrm>
              <a:off x="455541" y="2758921"/>
              <a:ext cx="5916438" cy="532758"/>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lvl1pPr marL="109538">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90000"/>
                </a:lnSpc>
              </a:pPr>
              <a:r>
                <a:rPr lang="el-GR" altLang="el-GR" sz="2600" b="1">
                  <a:solidFill>
                    <a:schemeClr val="bg1"/>
                  </a:solidFill>
                  <a:effectLst>
                    <a:outerShdw blurRad="38100" dist="38100" dir="2700000" algn="tl">
                      <a:srgbClr val="000000"/>
                    </a:outerShdw>
                  </a:effectLst>
                </a:rPr>
                <a:t>Μέτρηση της κερδοφορίας</a:t>
              </a:r>
              <a:endParaRPr lang="en-US" altLang="el-GR" sz="2600" b="1">
                <a:solidFill>
                  <a:schemeClr val="bg1"/>
                </a:solidFill>
                <a:effectLst>
                  <a:outerShdw blurRad="38100" dist="38100" dir="2700000" algn="tl">
                    <a:srgbClr val="000000"/>
                  </a:outerShdw>
                </a:effectLst>
              </a:endParaRPr>
            </a:p>
          </p:txBody>
        </p:sp>
      </p:grpSp>
      <p:sp>
        <p:nvSpPr>
          <p:cNvPr id="25" name="Rectangle 24">
            <a:extLst>
              <a:ext uri="{FF2B5EF4-FFF2-40B4-BE49-F238E27FC236}">
                <a16:creationId xmlns:a16="http://schemas.microsoft.com/office/drawing/2014/main" id="{B1743321-A442-3245-A01B-C5F11E3A17B4}"/>
              </a:ext>
            </a:extLst>
          </p:cNvPr>
          <p:cNvSpPr/>
          <p:nvPr/>
        </p:nvSpPr>
        <p:spPr>
          <a:xfrm>
            <a:off x="1828800" y="5676900"/>
            <a:ext cx="8534400" cy="503238"/>
          </a:xfrm>
          <a:prstGeom prst="rect">
            <a:avLst/>
          </a:pr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endParaRPr lang="el-GR"/>
          </a:p>
        </p:txBody>
      </p:sp>
      <p:grpSp>
        <p:nvGrpSpPr>
          <p:cNvPr id="80908" name="Group 25">
            <a:extLst>
              <a:ext uri="{FF2B5EF4-FFF2-40B4-BE49-F238E27FC236}">
                <a16:creationId xmlns:a16="http://schemas.microsoft.com/office/drawing/2014/main" id="{3E13D0A1-760B-8A94-DA07-AE32625E6645}"/>
              </a:ext>
            </a:extLst>
          </p:cNvPr>
          <p:cNvGrpSpPr>
            <a:grpSpLocks/>
          </p:cNvGrpSpPr>
          <p:nvPr/>
        </p:nvGrpSpPr>
        <p:grpSpPr bwMode="auto">
          <a:xfrm>
            <a:off x="1676400" y="5381625"/>
            <a:ext cx="8763000" cy="590550"/>
            <a:chOff x="426720" y="3637300"/>
            <a:chExt cx="5974080" cy="590400"/>
          </a:xfrm>
        </p:grpSpPr>
        <p:sp>
          <p:nvSpPr>
            <p:cNvPr id="27" name="Rounded Rectangle 26">
              <a:extLst>
                <a:ext uri="{FF2B5EF4-FFF2-40B4-BE49-F238E27FC236}">
                  <a16:creationId xmlns:a16="http://schemas.microsoft.com/office/drawing/2014/main" id="{843F9091-0FB7-DA5B-FFD5-6A2CA430A825}"/>
                </a:ext>
              </a:extLst>
            </p:cNvPr>
            <p:cNvSpPr/>
            <p:nvPr/>
          </p:nvSpPr>
          <p:spPr>
            <a:xfrm>
              <a:off x="426720" y="3637300"/>
              <a:ext cx="5974080" cy="590400"/>
            </a:xfrm>
            <a:prstGeom prst="round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l-GR"/>
            </a:p>
          </p:txBody>
        </p:sp>
        <p:sp>
          <p:nvSpPr>
            <p:cNvPr id="28" name="Rounded Rectangle 17">
              <a:extLst>
                <a:ext uri="{FF2B5EF4-FFF2-40B4-BE49-F238E27FC236}">
                  <a16:creationId xmlns:a16="http://schemas.microsoft.com/office/drawing/2014/main" id="{9613E4DE-2CAB-9AB6-B9A3-B3665D4D20A2}"/>
                </a:ext>
              </a:extLst>
            </p:cNvPr>
            <p:cNvSpPr/>
            <p:nvPr/>
          </p:nvSpPr>
          <p:spPr>
            <a:xfrm>
              <a:off x="455541" y="3666121"/>
              <a:ext cx="5916438" cy="532758"/>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lvl1pPr marL="109538">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90000"/>
                </a:lnSpc>
              </a:pPr>
              <a:r>
                <a:rPr lang="el-GR" altLang="el-GR" sz="2600" b="1">
                  <a:solidFill>
                    <a:schemeClr val="bg1"/>
                  </a:solidFill>
                  <a:effectLst>
                    <a:outerShdw blurRad="38100" dist="38100" dir="2700000" algn="tl">
                      <a:srgbClr val="000000"/>
                    </a:outerShdw>
                  </a:effectLst>
                </a:rPr>
                <a:t>Ανάλυση της επένδυσης σε μετοχές</a:t>
              </a:r>
              <a:endParaRPr lang="en-US" altLang="el-GR" sz="2600" b="1">
                <a:solidFill>
                  <a:schemeClr val="bg1"/>
                </a:solidFill>
                <a:effectLst>
                  <a:outerShdw blurRad="38100" dist="38100" dir="2700000" algn="tl">
                    <a:srgbClr val="000000"/>
                  </a:outerShdw>
                </a:effectLst>
              </a:endParaRPr>
            </a:p>
          </p:txBody>
        </p:sp>
      </p:grpSp>
      <p:sp>
        <p:nvSpPr>
          <p:cNvPr id="29" name="Footer Placeholder 8">
            <a:extLst>
              <a:ext uri="{FF2B5EF4-FFF2-40B4-BE49-F238E27FC236}">
                <a16:creationId xmlns:a16="http://schemas.microsoft.com/office/drawing/2014/main" id="{78D8FAA1-C310-4354-4D33-CCBF9AB4A8B2}"/>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1936771" y="113890"/>
            <a:ext cx="9603275" cy="1049235"/>
          </a:xfrm>
        </p:spPr>
        <p:txBody>
          <a:bodyPr/>
          <a:lstStyle/>
          <a:p>
            <a:r>
              <a:rPr lang="en-US" dirty="0"/>
              <a:t>Risk Analysis</a:t>
            </a:r>
            <a:endParaRPr lang="el-GR" dirty="0"/>
          </a:p>
        </p:txBody>
      </p:sp>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28</a:t>
            </a:fld>
            <a:endParaRPr lang="en-CA"/>
          </a:p>
        </p:txBody>
      </p:sp>
      <p:sp>
        <p:nvSpPr>
          <p:cNvPr id="7" name="Rectangle 3"/>
          <p:cNvSpPr txBox="1">
            <a:spLocks noChangeArrowheads="1"/>
          </p:cNvSpPr>
          <p:nvPr/>
        </p:nvSpPr>
        <p:spPr bwMode="auto">
          <a:xfrm>
            <a:off x="2197100" y="898189"/>
            <a:ext cx="8229600" cy="46805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algn="just"/>
            <a:r>
              <a:rPr lang="en-US" sz="2000" dirty="0"/>
              <a:t>The analysis of risk is central to any</a:t>
            </a:r>
            <a:r>
              <a:rPr lang="el-GR" sz="2000" dirty="0"/>
              <a:t> </a:t>
            </a:r>
            <a:r>
              <a:rPr lang="en-US" sz="2000" dirty="0"/>
              <a:t>decision to commit economic resources to a project or an investment.</a:t>
            </a:r>
            <a:endParaRPr lang="el-GR" sz="2000" dirty="0"/>
          </a:p>
          <a:p>
            <a:pPr marL="0" indent="0" algn="just">
              <a:buNone/>
            </a:pPr>
            <a:endParaRPr lang="el-GR" sz="2000" dirty="0"/>
          </a:p>
        </p:txBody>
      </p:sp>
      <p:pic>
        <p:nvPicPr>
          <p:cNvPr id="4" name="Εικόνα 3">
            <a:extLst>
              <a:ext uri="{FF2B5EF4-FFF2-40B4-BE49-F238E27FC236}">
                <a16:creationId xmlns:a16="http://schemas.microsoft.com/office/drawing/2014/main" id="{20295BBC-AC75-4387-BB15-9DB87CFD3F80}"/>
              </a:ext>
            </a:extLst>
          </p:cNvPr>
          <p:cNvPicPr>
            <a:picLocks noChangeAspect="1"/>
          </p:cNvPicPr>
          <p:nvPr/>
        </p:nvPicPr>
        <p:blipFill>
          <a:blip r:embed="rId2"/>
          <a:stretch>
            <a:fillRect/>
          </a:stretch>
        </p:blipFill>
        <p:spPr>
          <a:xfrm>
            <a:off x="2514600" y="2120196"/>
            <a:ext cx="7912100" cy="440514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dirty="0"/>
              <a:t>Risk Analysis</a:t>
            </a:r>
            <a:endParaRPr lang="el-GR" dirty="0"/>
          </a:p>
        </p:txBody>
      </p:sp>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29</a:t>
            </a:fld>
            <a:endParaRPr lang="en-CA"/>
          </a:p>
        </p:txBody>
      </p:sp>
      <p:sp>
        <p:nvSpPr>
          <p:cNvPr id="7" name="Rectangle 3"/>
          <p:cNvSpPr txBox="1">
            <a:spLocks noChangeArrowheads="1"/>
          </p:cNvSpPr>
          <p:nvPr/>
        </p:nvSpPr>
        <p:spPr bwMode="auto">
          <a:xfrm>
            <a:off x="2330896" y="1340769"/>
            <a:ext cx="8229600" cy="51125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marL="0" indent="0" algn="just">
              <a:buNone/>
            </a:pPr>
            <a:r>
              <a:rPr lang="en-US" sz="2000" dirty="0"/>
              <a:t>FINANCIAL STATEMENT ANALYSIS OF RISK</a:t>
            </a:r>
            <a:endParaRPr lang="el-GR" sz="2000" dirty="0"/>
          </a:p>
          <a:p>
            <a:pPr algn="just"/>
            <a:r>
              <a:rPr lang="en-US" sz="2000" dirty="0"/>
              <a:t>In addition to using information about risk disclosed in the notes to the financial statements, we can also</a:t>
            </a:r>
            <a:r>
              <a:rPr lang="el-GR" sz="2000" dirty="0"/>
              <a:t> </a:t>
            </a:r>
            <a:r>
              <a:rPr lang="en-US" sz="2000" dirty="0"/>
              <a:t>assess many dimensions of risk using ratios of various</a:t>
            </a:r>
            <a:r>
              <a:rPr lang="el-GR" sz="2000" dirty="0"/>
              <a:t> </a:t>
            </a:r>
            <a:r>
              <a:rPr lang="en-US" sz="2000" dirty="0"/>
              <a:t>items in the financial statements. </a:t>
            </a:r>
            <a:endParaRPr lang="el-GR" sz="2000" dirty="0"/>
          </a:p>
          <a:p>
            <a:pPr algn="just"/>
            <a:r>
              <a:rPr lang="en-US" sz="2000" dirty="0"/>
              <a:t>The</a:t>
            </a:r>
            <a:r>
              <a:rPr lang="el-GR" sz="2000" dirty="0"/>
              <a:t> </a:t>
            </a:r>
            <a:r>
              <a:rPr lang="en-US" sz="2000" dirty="0"/>
              <a:t>statement of cash flows also is an important source of</a:t>
            </a:r>
            <a:r>
              <a:rPr lang="el-GR" sz="2000" dirty="0"/>
              <a:t> </a:t>
            </a:r>
            <a:r>
              <a:rPr lang="en-US" sz="2000" dirty="0"/>
              <a:t>information for studying risk.</a:t>
            </a:r>
            <a:endParaRPr lang="el-GR" sz="2000" dirty="0"/>
          </a:p>
          <a:p>
            <a:pPr algn="just"/>
            <a:r>
              <a:rPr lang="en-US" sz="2000" dirty="0"/>
              <a:t>types of risk:</a:t>
            </a:r>
          </a:p>
          <a:p>
            <a:pPr lvl="1" algn="just"/>
            <a:r>
              <a:rPr lang="en-US" sz="1600" dirty="0"/>
              <a:t>Financial flexibility</a:t>
            </a:r>
          </a:p>
          <a:p>
            <a:pPr lvl="1" algn="just"/>
            <a:r>
              <a:rPr lang="en-US" sz="1600" dirty="0"/>
              <a:t>Short-term liquidity risk</a:t>
            </a:r>
          </a:p>
          <a:p>
            <a:pPr lvl="1" algn="just"/>
            <a:r>
              <a:rPr lang="en-US" sz="1600" dirty="0"/>
              <a:t>Long-term solvency risk</a:t>
            </a:r>
          </a:p>
          <a:p>
            <a:pPr lvl="1" algn="just"/>
            <a:r>
              <a:rPr lang="en-US" sz="1600" dirty="0"/>
              <a:t>Credit risk</a:t>
            </a:r>
          </a:p>
          <a:p>
            <a:pPr lvl="1" algn="just"/>
            <a:r>
              <a:rPr lang="en-US" sz="1600" dirty="0">
                <a:highlight>
                  <a:srgbClr val="FFFF00"/>
                </a:highlight>
              </a:rPr>
              <a:t>Bankruptcy risk</a:t>
            </a:r>
          </a:p>
          <a:p>
            <a:pPr lvl="1" algn="just"/>
            <a:r>
              <a:rPr lang="en-US" sz="1600" dirty="0">
                <a:highlight>
                  <a:srgbClr val="FFFF00"/>
                </a:highlight>
              </a:rPr>
              <a:t>Financial reporting manipulation risk</a:t>
            </a:r>
            <a:endParaRPr lang="el-GR" sz="1600" dirty="0">
              <a:highlight>
                <a:srgbClr val="FFFF00"/>
              </a:highlight>
            </a:endParaRPr>
          </a:p>
          <a:p>
            <a:pPr algn="just"/>
            <a:endParaRPr lang="el-GR" sz="2000" dirty="0"/>
          </a:p>
          <a:p>
            <a:pPr marL="0" indent="0" algn="just">
              <a:buNone/>
            </a:pPr>
            <a:endParaRPr lang="el-GR" sz="2000" dirty="0"/>
          </a:p>
        </p:txBody>
      </p:sp>
    </p:spTree>
    <p:extLst>
      <p:ext uri="{BB962C8B-B14F-4D97-AF65-F5344CB8AC3E}">
        <p14:creationId xmlns:p14="http://schemas.microsoft.com/office/powerpoint/2010/main" val="74270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1A1DEA0-CECE-46A0-915E-8B0AC9334E4E}" type="slidenum">
              <a:rPr lang="en-US" smtClean="0"/>
              <a:pPr>
                <a:defRPr/>
              </a:pPr>
              <a:t>3</a:t>
            </a:fld>
            <a:endParaRPr lang="en-CA"/>
          </a:p>
        </p:txBody>
      </p:sp>
      <p:sp>
        <p:nvSpPr>
          <p:cNvPr id="6" name="Rectangle 2"/>
          <p:cNvSpPr>
            <a:spLocks noGrp="1" noChangeArrowheads="1"/>
          </p:cNvSpPr>
          <p:nvPr>
            <p:ph type="title" idx="4294967295"/>
          </p:nvPr>
        </p:nvSpPr>
        <p:spPr>
          <a:xfrm>
            <a:off x="4279900" y="188913"/>
            <a:ext cx="7912100" cy="1143000"/>
          </a:xfrm>
        </p:spPr>
        <p:txBody>
          <a:bodyPr/>
          <a:lstStyle/>
          <a:p>
            <a:r>
              <a:rPr lang="en-US" dirty="0"/>
              <a:t>Key steps</a:t>
            </a:r>
            <a:endParaRPr lang="el-GR" dirty="0"/>
          </a:p>
        </p:txBody>
      </p:sp>
      <p:sp>
        <p:nvSpPr>
          <p:cNvPr id="7" name="Rectangle 3"/>
          <p:cNvSpPr txBox="1">
            <a:spLocks noChangeArrowheads="1"/>
          </p:cNvSpPr>
          <p:nvPr/>
        </p:nvSpPr>
        <p:spPr bwMode="auto">
          <a:xfrm>
            <a:off x="2220955" y="872716"/>
            <a:ext cx="8229600" cy="51125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r>
              <a:rPr lang="en-US" sz="2000" dirty="0"/>
              <a:t>Macroeconomic Environment</a:t>
            </a:r>
          </a:p>
          <a:p>
            <a:r>
              <a:rPr lang="en-US" sz="2000" dirty="0"/>
              <a:t>Business Strategic Analysis</a:t>
            </a:r>
          </a:p>
          <a:p>
            <a:r>
              <a:rPr lang="en-US" sz="2000" dirty="0"/>
              <a:t>Accounting Analysis</a:t>
            </a:r>
          </a:p>
          <a:p>
            <a:pPr lvl="1"/>
            <a:r>
              <a:rPr lang="en-US" sz="1600" dirty="0"/>
              <a:t>Examination of annual accounting statements.</a:t>
            </a:r>
          </a:p>
          <a:p>
            <a:pPr lvl="1"/>
            <a:r>
              <a:rPr lang="en-US" sz="1600" dirty="0"/>
              <a:t>Examination of external auditor's report.</a:t>
            </a:r>
          </a:p>
          <a:p>
            <a:pPr lvl="1"/>
            <a:r>
              <a:rPr lang="en-US" sz="1600" dirty="0"/>
              <a:t>Analysis of the accounting principles used to prepare the financial statements.</a:t>
            </a:r>
          </a:p>
          <a:p>
            <a:pPr lvl="1"/>
            <a:r>
              <a:rPr lang="en-US" sz="1600" dirty="0"/>
              <a:t>Examination of notes in the financial statements and existing complementary accounting statements.</a:t>
            </a:r>
          </a:p>
          <a:p>
            <a:r>
              <a:rPr lang="en-US" sz="2000" dirty="0"/>
              <a:t>Common-size analysis (Vertical analysis)</a:t>
            </a:r>
          </a:p>
          <a:p>
            <a:pPr lvl="1"/>
            <a:r>
              <a:rPr lang="en-US" sz="1600" dirty="0"/>
              <a:t>Convey items in the balance sheet as a percentage of total asset and items in the income statement as a percentage of sales</a:t>
            </a:r>
            <a:endParaRPr lang="en-US" sz="2000" dirty="0"/>
          </a:p>
          <a:p>
            <a:r>
              <a:rPr lang="en-US" sz="2000" dirty="0"/>
              <a:t>Trend analysis (Horizontal analysis) and/or Comparative Financial Statement Analysis</a:t>
            </a:r>
          </a:p>
          <a:p>
            <a:pPr lvl="1"/>
            <a:r>
              <a:rPr lang="en-US" sz="1600" dirty="0"/>
              <a:t>Percentage change of a financial item over time relative to a base year</a:t>
            </a:r>
          </a:p>
          <a:p>
            <a:r>
              <a:rPr lang="en-US" sz="2000" dirty="0"/>
              <a:t>Financial Ratio Analysis</a:t>
            </a:r>
            <a:endParaRPr lang="el-GR" sz="20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2514600" y="282381"/>
            <a:ext cx="9603275" cy="1049235"/>
          </a:xfrm>
        </p:spPr>
        <p:txBody>
          <a:bodyPr/>
          <a:lstStyle/>
          <a:p>
            <a:r>
              <a:rPr lang="en-US" dirty="0"/>
              <a:t>Short-term liquidity risk &amp; Long-term solvency risk</a:t>
            </a:r>
          </a:p>
        </p:txBody>
      </p:sp>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30</a:t>
            </a:fld>
            <a:endParaRPr lang="en-CA"/>
          </a:p>
        </p:txBody>
      </p:sp>
      <p:sp>
        <p:nvSpPr>
          <p:cNvPr id="7" name="Rectangle 3"/>
          <p:cNvSpPr txBox="1">
            <a:spLocks noChangeArrowheads="1"/>
          </p:cNvSpPr>
          <p:nvPr/>
        </p:nvSpPr>
        <p:spPr bwMode="auto">
          <a:xfrm>
            <a:off x="2330896" y="1340769"/>
            <a:ext cx="8229600" cy="51125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algn="just"/>
            <a:r>
              <a:rPr lang="en-US" sz="2000" dirty="0"/>
              <a:t>In addition to using information about risk disclosed in the notes to the financial statements, we can also</a:t>
            </a:r>
            <a:r>
              <a:rPr lang="el-GR" sz="2000" dirty="0"/>
              <a:t> </a:t>
            </a:r>
            <a:r>
              <a:rPr lang="en-US" sz="2000" dirty="0"/>
              <a:t>assess many dimensions of risk using ratios of various</a:t>
            </a:r>
            <a:r>
              <a:rPr lang="el-GR" sz="2000" dirty="0"/>
              <a:t> </a:t>
            </a:r>
            <a:r>
              <a:rPr lang="en-US" sz="2000" dirty="0"/>
              <a:t>items in the financial statements. </a:t>
            </a:r>
            <a:endParaRPr lang="el-GR" sz="2000" dirty="0"/>
          </a:p>
          <a:p>
            <a:pPr algn="just"/>
            <a:r>
              <a:rPr lang="en-US" sz="2000" dirty="0"/>
              <a:t>Short-term liquidity risk, relates to the</a:t>
            </a:r>
            <a:r>
              <a:rPr lang="el-GR" sz="2000" dirty="0"/>
              <a:t> </a:t>
            </a:r>
            <a:r>
              <a:rPr lang="en-US" sz="2000" dirty="0"/>
              <a:t>near-term ability to generate cash to meet working capital needs and debt service requirements.</a:t>
            </a:r>
            <a:endParaRPr lang="el-GR" sz="2000" dirty="0"/>
          </a:p>
          <a:p>
            <a:pPr algn="just"/>
            <a:r>
              <a:rPr lang="en-US" sz="2000" dirty="0"/>
              <a:t>Long-term solvency risk, relates to the longer-term ability to generate cash internally or externally to satisfy plant capacity and debt repayment needs.</a:t>
            </a:r>
          </a:p>
          <a:p>
            <a:pPr algn="just"/>
            <a:endParaRPr lang="el-GR" sz="2000" dirty="0"/>
          </a:p>
        </p:txBody>
      </p:sp>
      <p:pic>
        <p:nvPicPr>
          <p:cNvPr id="4" name="Εικόνα 3">
            <a:extLst>
              <a:ext uri="{FF2B5EF4-FFF2-40B4-BE49-F238E27FC236}">
                <a16:creationId xmlns:a16="http://schemas.microsoft.com/office/drawing/2014/main" id="{BEAB212D-6D72-4495-985A-50D5DF0FDD80}"/>
              </a:ext>
            </a:extLst>
          </p:cNvPr>
          <p:cNvPicPr>
            <a:picLocks noChangeAspect="1"/>
          </p:cNvPicPr>
          <p:nvPr/>
        </p:nvPicPr>
        <p:blipFill>
          <a:blip r:embed="rId2"/>
          <a:stretch>
            <a:fillRect/>
          </a:stretch>
        </p:blipFill>
        <p:spPr>
          <a:xfrm>
            <a:off x="2514600" y="3992662"/>
            <a:ext cx="7912100" cy="2592288"/>
          </a:xfrm>
          <a:prstGeom prst="rect">
            <a:avLst/>
          </a:prstGeom>
        </p:spPr>
      </p:pic>
    </p:spTree>
    <p:extLst>
      <p:ext uri="{BB962C8B-B14F-4D97-AF65-F5344CB8AC3E}">
        <p14:creationId xmlns:p14="http://schemas.microsoft.com/office/powerpoint/2010/main" val="17026213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2588725" y="404664"/>
            <a:ext cx="9603275" cy="1049235"/>
          </a:xfrm>
        </p:spPr>
        <p:txBody>
          <a:bodyPr/>
          <a:lstStyle/>
          <a:p>
            <a:r>
              <a:rPr lang="en-US" dirty="0"/>
              <a:t>Short-term liquidity risk</a:t>
            </a:r>
          </a:p>
        </p:txBody>
      </p:sp>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31</a:t>
            </a:fld>
            <a:endParaRPr lang="en-CA"/>
          </a:p>
        </p:txBody>
      </p:sp>
      <p:sp>
        <p:nvSpPr>
          <p:cNvPr id="7" name="Rectangle 3"/>
          <p:cNvSpPr txBox="1">
            <a:spLocks noChangeArrowheads="1"/>
          </p:cNvSpPr>
          <p:nvPr/>
        </p:nvSpPr>
        <p:spPr bwMode="auto">
          <a:xfrm>
            <a:off x="2330896" y="1340769"/>
            <a:ext cx="8229600" cy="51125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algn="just"/>
            <a:r>
              <a:rPr lang="en-US" sz="2000" dirty="0"/>
              <a:t>Liquidity is the ability to convert assets into cash or to obtain cash to meet short-term obligations.</a:t>
            </a:r>
          </a:p>
          <a:p>
            <a:pPr algn="just"/>
            <a:r>
              <a:rPr lang="en-US" sz="2000" dirty="0"/>
              <a:t>Easily converted assets into cash = Current Assets - Cash and other assets reasonably expected to be (1) realized in cash, or (2) sold or consumed, during the longer of  one-year or the operating cycle.</a:t>
            </a:r>
          </a:p>
          <a:p>
            <a:pPr algn="just"/>
            <a:r>
              <a:rPr lang="en-US" sz="2000" dirty="0"/>
              <a:t>Short-term obligations = Current liabilities - Obligations to be satisfied within a relatively short period, usually a year.</a:t>
            </a:r>
          </a:p>
          <a:p>
            <a:pPr marL="0" indent="0" algn="just">
              <a:buNone/>
            </a:pPr>
            <a:endParaRPr lang="en-US" sz="2000" dirty="0"/>
          </a:p>
          <a:p>
            <a:pPr algn="just"/>
            <a:r>
              <a:rPr lang="en-GB" altLang="el-GR" sz="2000" b="1" dirty="0">
                <a:solidFill>
                  <a:srgbClr val="3A619A"/>
                </a:solidFill>
              </a:rPr>
              <a:t>Working Capital</a:t>
            </a:r>
            <a:r>
              <a:rPr lang="en-US" altLang="el-GR" sz="2000" dirty="0">
                <a:solidFill>
                  <a:srgbClr val="3A619A"/>
                </a:solidFill>
              </a:rPr>
              <a:t> = Current Assets – Current Liabilities</a:t>
            </a:r>
          </a:p>
          <a:p>
            <a:pPr algn="just"/>
            <a:endParaRPr lang="en-US" altLang="el-GR" sz="2000" dirty="0">
              <a:solidFill>
                <a:srgbClr val="3A619A"/>
              </a:solidFill>
            </a:endParaRPr>
          </a:p>
          <a:p>
            <a:pPr algn="just"/>
            <a:r>
              <a:rPr lang="en-US" sz="2000" dirty="0">
                <a:solidFill>
                  <a:srgbClr val="3A619A"/>
                </a:solidFill>
              </a:rPr>
              <a:t>Thus, </a:t>
            </a:r>
          </a:p>
          <a:p>
            <a:pPr algn="just"/>
            <a:r>
              <a:rPr lang="en-US" sz="2000" dirty="0">
                <a:solidFill>
                  <a:srgbClr val="3A619A"/>
                </a:solidFill>
              </a:rPr>
              <a:t>Short term liquidity risk is linked to working capital</a:t>
            </a:r>
            <a:endParaRPr lang="en-US" sz="2000" dirty="0"/>
          </a:p>
          <a:p>
            <a:pPr marL="0" indent="0" algn="just">
              <a:buNone/>
            </a:pPr>
            <a:br>
              <a:rPr lang="en-US" sz="2000" dirty="0"/>
            </a:br>
            <a:endParaRPr lang="en-US" sz="2000" dirty="0"/>
          </a:p>
          <a:p>
            <a:pPr algn="just"/>
            <a:endParaRPr lang="en-US" sz="2000" dirty="0"/>
          </a:p>
          <a:p>
            <a:pPr marL="0" indent="0" algn="just">
              <a:buNone/>
            </a:pPr>
            <a:endParaRPr lang="en-US" sz="2000" dirty="0"/>
          </a:p>
          <a:p>
            <a:pPr algn="just"/>
            <a:endParaRPr lang="el-GR" sz="2000" dirty="0"/>
          </a:p>
        </p:txBody>
      </p:sp>
    </p:spTree>
    <p:extLst>
      <p:ext uri="{BB962C8B-B14F-4D97-AF65-F5344CB8AC3E}">
        <p14:creationId xmlns:p14="http://schemas.microsoft.com/office/powerpoint/2010/main" val="1305413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2431293" y="291534"/>
            <a:ext cx="9603275" cy="1049235"/>
          </a:xfrm>
        </p:spPr>
        <p:txBody>
          <a:bodyPr/>
          <a:lstStyle/>
          <a:p>
            <a:r>
              <a:rPr lang="en-US" dirty="0"/>
              <a:t>Short-term liquidity risk</a:t>
            </a:r>
          </a:p>
        </p:txBody>
      </p:sp>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32</a:t>
            </a:fld>
            <a:endParaRPr lang="en-CA"/>
          </a:p>
        </p:txBody>
      </p:sp>
      <p:sp>
        <p:nvSpPr>
          <p:cNvPr id="7" name="Rectangle 3"/>
          <p:cNvSpPr txBox="1">
            <a:spLocks noChangeArrowheads="1"/>
          </p:cNvSpPr>
          <p:nvPr/>
        </p:nvSpPr>
        <p:spPr bwMode="auto">
          <a:xfrm>
            <a:off x="2330896" y="1340769"/>
            <a:ext cx="8229600" cy="51125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algn="just"/>
            <a:r>
              <a:rPr lang="en-US" sz="1800" dirty="0"/>
              <a:t>Are all current obligations reported in current liabilities? The answer is no. </a:t>
            </a:r>
          </a:p>
          <a:p>
            <a:pPr lvl="1" algn="just"/>
            <a:r>
              <a:rPr lang="en-US" sz="1600" dirty="0"/>
              <a:t>1. Contingent liabilities associated with loan guarantees. We need to assess the likelihood</a:t>
            </a:r>
            <a:r>
              <a:rPr lang="el-GR" sz="1600" dirty="0"/>
              <a:t> </a:t>
            </a:r>
            <a:r>
              <a:rPr lang="en-US" sz="1600" dirty="0"/>
              <a:t>of this contingency materializing when we compute working capital.</a:t>
            </a:r>
          </a:p>
          <a:p>
            <a:pPr lvl="1" algn="just"/>
            <a:r>
              <a:rPr lang="en-US" sz="1600" dirty="0"/>
              <a:t>2. Future minimum rental payments under noncancelable operating lease</a:t>
            </a:r>
            <a:r>
              <a:rPr lang="el-GR" sz="1600" dirty="0"/>
              <a:t> </a:t>
            </a:r>
            <a:r>
              <a:rPr lang="en-US" sz="1600" dirty="0"/>
              <a:t>agreements.</a:t>
            </a:r>
          </a:p>
          <a:p>
            <a:pPr lvl="1" algn="just"/>
            <a:r>
              <a:rPr lang="en-US" sz="1600" dirty="0"/>
              <a:t>3. Contracts for construction or acquisition of long-term assets often call for</a:t>
            </a:r>
            <a:r>
              <a:rPr lang="el-GR" sz="1600" dirty="0"/>
              <a:t> </a:t>
            </a:r>
            <a:r>
              <a:rPr lang="en-US" sz="1600" dirty="0"/>
              <a:t>substantial progress payments. </a:t>
            </a:r>
            <a:endParaRPr lang="el-GR" sz="1600" dirty="0"/>
          </a:p>
          <a:p>
            <a:pPr algn="just"/>
            <a:r>
              <a:rPr lang="en-US" sz="1800" dirty="0"/>
              <a:t>These obligations for payments are reported</a:t>
            </a:r>
            <a:r>
              <a:rPr lang="el-GR" sz="1800" dirty="0"/>
              <a:t> </a:t>
            </a:r>
            <a:r>
              <a:rPr lang="en-US" sz="1800" dirty="0"/>
              <a:t>in the footnotes as “commitments” and not as liabilities in the balance sheet.</a:t>
            </a:r>
            <a:r>
              <a:rPr lang="el-GR" sz="1800" dirty="0"/>
              <a:t> </a:t>
            </a:r>
            <a:r>
              <a:rPr lang="en-US" sz="1800" dirty="0"/>
              <a:t>When computing working capital, our analysis should often include these</a:t>
            </a:r>
            <a:r>
              <a:rPr lang="el-GR" sz="1800" dirty="0"/>
              <a:t> </a:t>
            </a:r>
            <a:r>
              <a:rPr lang="en-US" sz="1800" dirty="0"/>
              <a:t>commitments.</a:t>
            </a:r>
            <a:endParaRPr lang="el-GR" sz="1800" dirty="0"/>
          </a:p>
          <a:p>
            <a:pPr algn="just"/>
            <a:r>
              <a:rPr lang="en-US" sz="1800" dirty="0"/>
              <a:t>We also should recognize that current deferred tax assets (debits) are no more</a:t>
            </a:r>
            <a:r>
              <a:rPr lang="el-GR" sz="1800" dirty="0"/>
              <a:t> </a:t>
            </a:r>
            <a:r>
              <a:rPr lang="en-US" sz="1800" dirty="0"/>
              <a:t>current assets than current deferred tax liabilities (credits) are current liabilities. Current</a:t>
            </a:r>
            <a:r>
              <a:rPr lang="el-GR" sz="1800" dirty="0"/>
              <a:t> </a:t>
            </a:r>
            <a:r>
              <a:rPr lang="en-US" sz="1800" dirty="0"/>
              <a:t>deferred tax assets</a:t>
            </a:r>
            <a:r>
              <a:rPr lang="el-GR" sz="1800" dirty="0"/>
              <a:t> (</a:t>
            </a:r>
            <a:r>
              <a:rPr lang="en-US" sz="1800" dirty="0"/>
              <a:t>liabilities</a:t>
            </a:r>
            <a:r>
              <a:rPr lang="el-GR" sz="1800" dirty="0"/>
              <a:t>)</a:t>
            </a:r>
            <a:r>
              <a:rPr lang="en-US" sz="1800" dirty="0"/>
              <a:t> do not always represent expected cash inflows (outflows) in the form of tax refunds. </a:t>
            </a:r>
          </a:p>
          <a:p>
            <a:pPr algn="just"/>
            <a:r>
              <a:rPr lang="en-US" sz="1800" dirty="0"/>
              <a:t>These assets usually serve to reduce future income tax expense.</a:t>
            </a:r>
          </a:p>
          <a:p>
            <a:pPr lvl="1" algn="just"/>
            <a:endParaRPr lang="en-US" sz="2000" dirty="0"/>
          </a:p>
          <a:p>
            <a:pPr marL="0" indent="0" algn="just">
              <a:buNone/>
            </a:pPr>
            <a:br>
              <a:rPr lang="en-US" sz="2000" dirty="0"/>
            </a:br>
            <a:endParaRPr lang="en-US" sz="2000" dirty="0"/>
          </a:p>
          <a:p>
            <a:pPr algn="just"/>
            <a:endParaRPr lang="en-US" sz="2000" dirty="0"/>
          </a:p>
          <a:p>
            <a:pPr marL="0" indent="0" algn="just">
              <a:buNone/>
            </a:pPr>
            <a:endParaRPr lang="en-US" sz="2000" dirty="0"/>
          </a:p>
          <a:p>
            <a:pPr algn="just"/>
            <a:endParaRPr lang="el-GR" sz="2000" dirty="0"/>
          </a:p>
        </p:txBody>
      </p:sp>
    </p:spTree>
    <p:extLst>
      <p:ext uri="{BB962C8B-B14F-4D97-AF65-F5344CB8AC3E}">
        <p14:creationId xmlns:p14="http://schemas.microsoft.com/office/powerpoint/2010/main" val="2113450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dirty="0"/>
              <a:t>Short-term liquidity risk</a:t>
            </a:r>
          </a:p>
        </p:txBody>
      </p:sp>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33</a:t>
            </a:fld>
            <a:endParaRPr lang="en-CA"/>
          </a:p>
        </p:txBody>
      </p:sp>
      <p:sp>
        <p:nvSpPr>
          <p:cNvPr id="7" name="Rectangle 3"/>
          <p:cNvSpPr txBox="1">
            <a:spLocks noChangeArrowheads="1"/>
          </p:cNvSpPr>
          <p:nvPr/>
        </p:nvSpPr>
        <p:spPr bwMode="auto">
          <a:xfrm>
            <a:off x="2330896" y="1340769"/>
            <a:ext cx="8229600" cy="51125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marL="0" indent="0" algn="just">
              <a:buNone/>
            </a:pPr>
            <a:br>
              <a:rPr lang="en-US" sz="2000" dirty="0"/>
            </a:br>
            <a:endParaRPr lang="en-US" sz="2000" dirty="0"/>
          </a:p>
          <a:p>
            <a:pPr algn="just"/>
            <a:endParaRPr lang="en-US" sz="2000" dirty="0"/>
          </a:p>
          <a:p>
            <a:pPr marL="0" indent="0" algn="just">
              <a:buNone/>
            </a:pPr>
            <a:endParaRPr lang="en-US" sz="2000" dirty="0"/>
          </a:p>
          <a:p>
            <a:pPr algn="just"/>
            <a:endParaRPr lang="en-US" sz="2000" dirty="0"/>
          </a:p>
          <a:p>
            <a:pPr algn="just"/>
            <a:r>
              <a:rPr lang="en-US" sz="2000" dirty="0"/>
              <a:t>Financial statement ratios for assessing short-term liquidity risk: </a:t>
            </a:r>
          </a:p>
          <a:p>
            <a:pPr marL="457200" indent="-457200" algn="just">
              <a:buAutoNum type="arabicParenBoth"/>
            </a:pPr>
            <a:r>
              <a:rPr lang="en-US" sz="2000" dirty="0"/>
              <a:t>current ratio, </a:t>
            </a:r>
          </a:p>
          <a:p>
            <a:pPr marL="457200" indent="-457200" algn="just">
              <a:buAutoNum type="arabicParenBoth"/>
            </a:pPr>
            <a:r>
              <a:rPr lang="en-US" sz="2000" dirty="0"/>
              <a:t>quick ratio, </a:t>
            </a:r>
          </a:p>
          <a:p>
            <a:pPr marL="457200" indent="-457200" algn="just">
              <a:buAutoNum type="arabicParenBoth"/>
            </a:pPr>
            <a:r>
              <a:rPr lang="en-US" sz="2000" dirty="0"/>
              <a:t>operating cash flow to current liabilities ratio, </a:t>
            </a:r>
          </a:p>
          <a:p>
            <a:pPr marL="457200" indent="-457200" algn="just">
              <a:buAutoNum type="arabicParenBoth"/>
            </a:pPr>
            <a:r>
              <a:rPr lang="en-US" sz="2000" dirty="0"/>
              <a:t>accounts receivable turnover, </a:t>
            </a:r>
          </a:p>
          <a:p>
            <a:pPr marL="457200" indent="-457200" algn="just">
              <a:buAutoNum type="arabicParenBoth"/>
            </a:pPr>
            <a:r>
              <a:rPr lang="en-US" sz="2000" dirty="0"/>
              <a:t>inventory turnover,</a:t>
            </a:r>
          </a:p>
          <a:p>
            <a:pPr marL="457200" indent="-457200" algn="just">
              <a:buAutoNum type="arabicParenBoth"/>
            </a:pPr>
            <a:r>
              <a:rPr lang="en-US" sz="2000" dirty="0"/>
              <a:t>accounts payable turnover</a:t>
            </a:r>
          </a:p>
        </p:txBody>
      </p:sp>
      <p:graphicFrame>
        <p:nvGraphicFramePr>
          <p:cNvPr id="5" name="Object 56">
            <a:extLst>
              <a:ext uri="{FF2B5EF4-FFF2-40B4-BE49-F238E27FC236}">
                <a16:creationId xmlns:a16="http://schemas.microsoft.com/office/drawing/2014/main" id="{DE5EEFEF-7EEF-4923-9EF1-7EA21AEFECBB}"/>
              </a:ext>
            </a:extLst>
          </p:cNvPr>
          <p:cNvGraphicFramePr>
            <a:graphicFrameLocks noChangeAspect="1"/>
          </p:cNvGraphicFramePr>
          <p:nvPr/>
        </p:nvGraphicFramePr>
        <p:xfrm>
          <a:off x="2999656" y="1556792"/>
          <a:ext cx="5943600" cy="1365250"/>
        </p:xfrm>
        <a:graphic>
          <a:graphicData uri="http://schemas.openxmlformats.org/presentationml/2006/ole">
            <mc:AlternateContent xmlns:mc="http://schemas.openxmlformats.org/markup-compatibility/2006">
              <mc:Choice xmlns:v="urn:schemas-microsoft-com:vml" Requires="v">
                <p:oleObj name="Worksheet" r:id="rId2" imgW="4149966" imgH="953889" progId="Excel.Sheet.8">
                  <p:embed/>
                </p:oleObj>
              </mc:Choice>
              <mc:Fallback>
                <p:oleObj name="Worksheet" r:id="rId2" imgW="4149966" imgH="953889" progId="Excel.Sheet.8">
                  <p:embed/>
                  <p:pic>
                    <p:nvPicPr>
                      <p:cNvPr id="5" name="Object 56">
                        <a:extLst>
                          <a:ext uri="{FF2B5EF4-FFF2-40B4-BE49-F238E27FC236}">
                            <a16:creationId xmlns:a16="http://schemas.microsoft.com/office/drawing/2014/main" id="{DE5EEFEF-7EEF-4923-9EF1-7EA21AEFEC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9656" y="1556792"/>
                        <a:ext cx="5943600"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922269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dirty="0"/>
              <a:t>Current Ratio</a:t>
            </a:r>
          </a:p>
        </p:txBody>
      </p:sp>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34</a:t>
            </a:fld>
            <a:endParaRPr lang="en-CA"/>
          </a:p>
        </p:txBody>
      </p:sp>
      <p:sp>
        <p:nvSpPr>
          <p:cNvPr id="7" name="Rectangle 3"/>
          <p:cNvSpPr txBox="1">
            <a:spLocks noChangeArrowheads="1"/>
          </p:cNvSpPr>
          <p:nvPr/>
        </p:nvSpPr>
        <p:spPr bwMode="auto">
          <a:xfrm>
            <a:off x="2330896" y="1340769"/>
            <a:ext cx="8229600" cy="51125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marL="0" indent="0" algn="just">
              <a:buNone/>
            </a:pPr>
            <a:endParaRPr lang="en-US" sz="2000" dirty="0"/>
          </a:p>
          <a:p>
            <a:pPr algn="just"/>
            <a:endParaRPr lang="en-GB" altLang="el-GR" sz="2000" b="1" dirty="0">
              <a:solidFill>
                <a:srgbClr val="3A619A"/>
              </a:solidFill>
            </a:endParaRPr>
          </a:p>
          <a:p>
            <a:pPr algn="just"/>
            <a:endParaRPr lang="en-GB" altLang="el-GR" sz="2000" dirty="0">
              <a:solidFill>
                <a:srgbClr val="3A619A"/>
              </a:solidFill>
            </a:endParaRPr>
          </a:p>
          <a:p>
            <a:pPr algn="just"/>
            <a:endParaRPr lang="en-GB" altLang="el-GR" sz="2000" b="1" dirty="0">
              <a:solidFill>
                <a:srgbClr val="3A619A"/>
              </a:solidFill>
            </a:endParaRPr>
          </a:p>
          <a:p>
            <a:pPr algn="just"/>
            <a:r>
              <a:rPr lang="en-US" sz="2000" dirty="0">
                <a:solidFill>
                  <a:srgbClr val="3A619A"/>
                </a:solidFill>
              </a:rPr>
              <a:t>It indicates the amount of cash available at the balance sheet date plus the amount of other current assets the firm expects to turn into cash within one year of the balance sheet date (from collection of receivables and sale of inventory) relative to obligations coming due during that period.</a:t>
            </a:r>
          </a:p>
          <a:p>
            <a:pPr algn="just"/>
            <a:r>
              <a:rPr lang="en-US" sz="2000" dirty="0">
                <a:solidFill>
                  <a:srgbClr val="3A619A"/>
                </a:solidFill>
              </a:rPr>
              <a:t>Large current ratios indicate the substantial amounts of cash and near-cash assets available to repay obligations coming due within the next year. Small ratios, on the other hand, indicate that current levels of cash and near-cash assets may not be sufficient to repay short term obligations.</a:t>
            </a:r>
          </a:p>
          <a:p>
            <a:pPr marL="0" indent="0" algn="just">
              <a:buNone/>
            </a:pPr>
            <a:br>
              <a:rPr lang="en-US" sz="2000" dirty="0"/>
            </a:br>
            <a:endParaRPr lang="en-US" sz="2000" dirty="0"/>
          </a:p>
          <a:p>
            <a:pPr algn="just"/>
            <a:endParaRPr lang="en-US" sz="2000" dirty="0"/>
          </a:p>
          <a:p>
            <a:pPr marL="0" indent="0" algn="just">
              <a:buNone/>
            </a:pPr>
            <a:endParaRPr lang="en-US" sz="2000" dirty="0"/>
          </a:p>
          <a:p>
            <a:pPr algn="just"/>
            <a:endParaRPr lang="el-GR" sz="2000" dirty="0"/>
          </a:p>
        </p:txBody>
      </p:sp>
      <p:pic>
        <p:nvPicPr>
          <p:cNvPr id="5" name="Picture 4">
            <a:extLst>
              <a:ext uri="{FF2B5EF4-FFF2-40B4-BE49-F238E27FC236}">
                <a16:creationId xmlns:a16="http://schemas.microsoft.com/office/drawing/2014/main" id="{445D835E-F093-4B67-90AC-F9A10BC27438}"/>
              </a:ext>
            </a:extLst>
          </p:cNvPr>
          <p:cNvPicPr>
            <a:picLocks noChangeAspect="1"/>
          </p:cNvPicPr>
          <p:nvPr/>
        </p:nvPicPr>
        <p:blipFill>
          <a:blip r:embed="rId2"/>
          <a:stretch>
            <a:fillRect/>
          </a:stretch>
        </p:blipFill>
        <p:spPr>
          <a:xfrm>
            <a:off x="2353411" y="1484784"/>
            <a:ext cx="6624736" cy="1368152"/>
          </a:xfrm>
          <a:prstGeom prst="rect">
            <a:avLst/>
          </a:prstGeom>
        </p:spPr>
      </p:pic>
    </p:spTree>
    <p:extLst>
      <p:ext uri="{BB962C8B-B14F-4D97-AF65-F5344CB8AC3E}">
        <p14:creationId xmlns:p14="http://schemas.microsoft.com/office/powerpoint/2010/main" val="3472034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dirty="0"/>
              <a:t>Current Ratio</a:t>
            </a:r>
          </a:p>
        </p:txBody>
      </p:sp>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35</a:t>
            </a:fld>
            <a:endParaRPr lang="en-CA"/>
          </a:p>
        </p:txBody>
      </p:sp>
      <p:sp>
        <p:nvSpPr>
          <p:cNvPr id="7" name="Rectangle 3"/>
          <p:cNvSpPr txBox="1">
            <a:spLocks noChangeArrowheads="1"/>
          </p:cNvSpPr>
          <p:nvPr/>
        </p:nvSpPr>
        <p:spPr bwMode="auto">
          <a:xfrm>
            <a:off x="2330896" y="1340769"/>
            <a:ext cx="8229600" cy="53283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marL="0" indent="0" algn="just">
              <a:buNone/>
            </a:pPr>
            <a:r>
              <a:rPr lang="en-US" sz="1800" dirty="0"/>
              <a:t>Current ratio is a widespread measure of liquidity because:</a:t>
            </a:r>
          </a:p>
          <a:p>
            <a:pPr algn="just"/>
            <a:r>
              <a:rPr lang="en-US" sz="1800" dirty="0"/>
              <a:t>It measures Current liability coverage. The higher the amount (multiple) of current assets to current liabilities, the greater assurance we have that current liabilities will be paid.</a:t>
            </a:r>
          </a:p>
          <a:p>
            <a:pPr algn="just"/>
            <a:r>
              <a:rPr lang="en-US" sz="1800" dirty="0"/>
              <a:t>It serves as a buffer against losses. The larger the buffer, the lower the risk. The current ratio shows the margin of safety available to cover shrinkage in noncash current asset values when ultimately disposing of or liquidating them.</a:t>
            </a:r>
          </a:p>
          <a:p>
            <a:pPr algn="just"/>
            <a:r>
              <a:rPr lang="en-US" sz="1800" dirty="0"/>
              <a:t>Reserve of liquid funds. The current ratio is relevant as a measure of the margin of safety against uncertainties and random shocks to a company’s cash flows.</a:t>
            </a:r>
          </a:p>
          <a:p>
            <a:pPr marL="0" indent="0" algn="just">
              <a:buNone/>
            </a:pPr>
            <a:r>
              <a:rPr lang="en-US" sz="1800" dirty="0"/>
              <a:t>Current ratio’s limitation</a:t>
            </a:r>
          </a:p>
          <a:p>
            <a:pPr algn="just"/>
            <a:r>
              <a:rPr lang="en-US" altLang="el-GR" sz="1800" dirty="0"/>
              <a:t>The current ratio is a static measure of resources available at a point in time to meet current obligations.</a:t>
            </a:r>
          </a:p>
          <a:p>
            <a:pPr algn="just"/>
            <a:r>
              <a:rPr lang="en-US" altLang="el-GR" sz="1800" dirty="0"/>
              <a:t>We cannot</a:t>
            </a:r>
          </a:p>
          <a:p>
            <a:pPr lvl="1" algn="just"/>
            <a:r>
              <a:rPr lang="en-US" altLang="el-GR" sz="1400" dirty="0"/>
              <a:t>Measure and predict the pattern of future cash inflows and outflows</a:t>
            </a:r>
          </a:p>
          <a:p>
            <a:pPr lvl="1" algn="just"/>
            <a:r>
              <a:rPr lang="en-US" altLang="el-GR" sz="1400" dirty="0"/>
              <a:t>Measure the adequacy of future cash inflows to outflows</a:t>
            </a:r>
            <a:endParaRPr lang="en-GB" altLang="el-GR" sz="1400" dirty="0"/>
          </a:p>
          <a:p>
            <a:pPr marL="0" indent="0" algn="just">
              <a:buNone/>
            </a:pPr>
            <a:br>
              <a:rPr lang="en-US" sz="1800" dirty="0"/>
            </a:br>
            <a:endParaRPr lang="en-US" sz="1800" dirty="0"/>
          </a:p>
          <a:p>
            <a:pPr algn="just"/>
            <a:endParaRPr lang="en-US" sz="1800" dirty="0"/>
          </a:p>
          <a:p>
            <a:pPr marL="0" indent="0" algn="just">
              <a:buNone/>
            </a:pPr>
            <a:endParaRPr lang="en-US" sz="1800" dirty="0"/>
          </a:p>
          <a:p>
            <a:pPr algn="just"/>
            <a:endParaRPr lang="el-GR" sz="1800" dirty="0"/>
          </a:p>
        </p:txBody>
      </p:sp>
    </p:spTree>
    <p:extLst>
      <p:ext uri="{BB962C8B-B14F-4D97-AF65-F5344CB8AC3E}">
        <p14:creationId xmlns:p14="http://schemas.microsoft.com/office/powerpoint/2010/main" val="174293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dirty="0"/>
              <a:t>Quick Ratio</a:t>
            </a:r>
          </a:p>
        </p:txBody>
      </p:sp>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36</a:t>
            </a:fld>
            <a:endParaRPr lang="en-CA"/>
          </a:p>
        </p:txBody>
      </p:sp>
      <p:sp>
        <p:nvSpPr>
          <p:cNvPr id="7" name="Rectangle 3"/>
          <p:cNvSpPr txBox="1">
            <a:spLocks noChangeArrowheads="1"/>
          </p:cNvSpPr>
          <p:nvPr/>
        </p:nvSpPr>
        <p:spPr bwMode="auto">
          <a:xfrm>
            <a:off x="2330896" y="1340769"/>
            <a:ext cx="8229600" cy="51125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marL="0" indent="0" algn="just">
              <a:buNone/>
            </a:pPr>
            <a:endParaRPr lang="en-US" sz="2000" dirty="0"/>
          </a:p>
          <a:p>
            <a:pPr algn="just"/>
            <a:endParaRPr lang="en-GB" altLang="el-GR" sz="2000" b="1" dirty="0">
              <a:solidFill>
                <a:srgbClr val="3A619A"/>
              </a:solidFill>
            </a:endParaRPr>
          </a:p>
          <a:p>
            <a:pPr algn="just"/>
            <a:endParaRPr lang="en-GB" altLang="el-GR" sz="2000" dirty="0">
              <a:solidFill>
                <a:srgbClr val="3A619A"/>
              </a:solidFill>
            </a:endParaRPr>
          </a:p>
          <a:p>
            <a:pPr algn="just"/>
            <a:r>
              <a:rPr lang="en-US" sz="2000" dirty="0">
                <a:solidFill>
                  <a:srgbClr val="3A619A"/>
                </a:solidFill>
              </a:rPr>
              <a:t>A variation of the current ratio is the quick ratio, also called the acid test ratio.</a:t>
            </a:r>
          </a:p>
          <a:p>
            <a:pPr algn="just"/>
            <a:r>
              <a:rPr lang="en-US" sz="2000" dirty="0">
                <a:solidFill>
                  <a:srgbClr val="3A619A"/>
                </a:solidFill>
              </a:rPr>
              <a:t>Acid-Test (Quick) Ratio - A more stringent test of liquidity</a:t>
            </a:r>
          </a:p>
          <a:p>
            <a:pPr algn="just"/>
            <a:r>
              <a:rPr lang="en-US" sz="2000" dirty="0">
                <a:solidFill>
                  <a:srgbClr val="3A619A"/>
                </a:solidFill>
              </a:rPr>
              <a:t>Inventories are removed from the calculation of the quick ratio since they represent the most illiquid current assets.</a:t>
            </a:r>
          </a:p>
          <a:p>
            <a:pPr algn="just"/>
            <a:r>
              <a:rPr lang="en-US" sz="2000" dirty="0">
                <a:solidFill>
                  <a:srgbClr val="3A619A"/>
                </a:solidFill>
              </a:rPr>
              <a:t>Prepaid expenses are removed from the calculation of the quick ratio since they represent a receivable  that will not incur a cash  inflow in the near future.</a:t>
            </a:r>
          </a:p>
          <a:p>
            <a:pPr marL="0" indent="0" algn="just">
              <a:buNone/>
            </a:pPr>
            <a:endParaRPr lang="en-US" sz="2000" dirty="0">
              <a:solidFill>
                <a:srgbClr val="3A619A"/>
              </a:solidFill>
            </a:endParaRPr>
          </a:p>
          <a:p>
            <a:pPr marL="0" indent="0" algn="just">
              <a:buNone/>
            </a:pPr>
            <a:br>
              <a:rPr lang="en-US" sz="2000" dirty="0"/>
            </a:br>
            <a:endParaRPr lang="en-US" sz="2000" dirty="0"/>
          </a:p>
          <a:p>
            <a:pPr algn="just"/>
            <a:endParaRPr lang="en-US" sz="2000" dirty="0"/>
          </a:p>
          <a:p>
            <a:pPr marL="0" indent="0" algn="just">
              <a:buNone/>
            </a:pPr>
            <a:endParaRPr lang="en-US" sz="2000" dirty="0"/>
          </a:p>
          <a:p>
            <a:pPr algn="just"/>
            <a:endParaRPr lang="el-GR" sz="2000" dirty="0"/>
          </a:p>
        </p:txBody>
      </p:sp>
      <p:pic>
        <p:nvPicPr>
          <p:cNvPr id="4" name="Εικόνα 3">
            <a:extLst>
              <a:ext uri="{FF2B5EF4-FFF2-40B4-BE49-F238E27FC236}">
                <a16:creationId xmlns:a16="http://schemas.microsoft.com/office/drawing/2014/main" id="{112A8E9A-6B87-4602-BD0E-88DBFDE7FC5A}"/>
              </a:ext>
            </a:extLst>
          </p:cNvPr>
          <p:cNvPicPr>
            <a:picLocks noChangeAspect="1"/>
          </p:cNvPicPr>
          <p:nvPr/>
        </p:nvPicPr>
        <p:blipFill>
          <a:blip r:embed="rId2"/>
          <a:stretch>
            <a:fillRect/>
          </a:stretch>
        </p:blipFill>
        <p:spPr>
          <a:xfrm>
            <a:off x="3038476" y="1556792"/>
            <a:ext cx="6822629" cy="936104"/>
          </a:xfrm>
          <a:prstGeom prst="rect">
            <a:avLst/>
          </a:prstGeom>
        </p:spPr>
      </p:pic>
    </p:spTree>
    <p:extLst>
      <p:ext uri="{BB962C8B-B14F-4D97-AF65-F5344CB8AC3E}">
        <p14:creationId xmlns:p14="http://schemas.microsoft.com/office/powerpoint/2010/main" val="26900002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dirty="0"/>
              <a:t>Current Ratio &amp; Quick Ratio (Example)</a:t>
            </a:r>
          </a:p>
        </p:txBody>
      </p:sp>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37</a:t>
            </a:fld>
            <a:endParaRPr lang="en-CA"/>
          </a:p>
        </p:txBody>
      </p:sp>
      <p:sp>
        <p:nvSpPr>
          <p:cNvPr id="7" name="Rectangle 3"/>
          <p:cNvSpPr txBox="1">
            <a:spLocks noChangeArrowheads="1"/>
          </p:cNvSpPr>
          <p:nvPr/>
        </p:nvSpPr>
        <p:spPr bwMode="auto">
          <a:xfrm>
            <a:off x="2330896" y="1340769"/>
            <a:ext cx="8229600" cy="51125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marL="0" indent="0" algn="just">
              <a:buNone/>
            </a:pPr>
            <a:endParaRPr lang="en-US" sz="2000" dirty="0"/>
          </a:p>
          <a:p>
            <a:pPr algn="just"/>
            <a:endParaRPr lang="en-GB" altLang="el-GR" sz="2000" b="1" dirty="0">
              <a:solidFill>
                <a:srgbClr val="3A619A"/>
              </a:solidFill>
            </a:endParaRPr>
          </a:p>
          <a:p>
            <a:pPr marL="0" indent="0" algn="just">
              <a:buNone/>
            </a:pPr>
            <a:endParaRPr lang="en-US" sz="2000" dirty="0">
              <a:solidFill>
                <a:srgbClr val="3A619A"/>
              </a:solidFill>
            </a:endParaRPr>
          </a:p>
          <a:p>
            <a:pPr marL="0" indent="0" algn="just">
              <a:buNone/>
            </a:pPr>
            <a:br>
              <a:rPr lang="en-US" sz="2000" dirty="0"/>
            </a:br>
            <a:endParaRPr lang="en-US" sz="2000" dirty="0"/>
          </a:p>
          <a:p>
            <a:pPr algn="just"/>
            <a:endParaRPr lang="en-US" sz="2000" dirty="0"/>
          </a:p>
          <a:p>
            <a:pPr marL="0" indent="0" algn="just">
              <a:buNone/>
            </a:pPr>
            <a:endParaRPr lang="en-US" sz="2000" dirty="0"/>
          </a:p>
          <a:p>
            <a:pPr algn="just"/>
            <a:endParaRPr lang="el-GR" sz="2000" dirty="0"/>
          </a:p>
        </p:txBody>
      </p:sp>
      <p:pic>
        <p:nvPicPr>
          <p:cNvPr id="6" name="Picture 3">
            <a:extLst>
              <a:ext uri="{FF2B5EF4-FFF2-40B4-BE49-F238E27FC236}">
                <a16:creationId xmlns:a16="http://schemas.microsoft.com/office/drawing/2014/main" id="{4AA2B945-682B-4F8C-A39C-5DA912AE47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0364" y="1331913"/>
            <a:ext cx="8200132" cy="521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346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2514600" y="188913"/>
            <a:ext cx="7912100" cy="1143000"/>
          </a:xfrm>
          <a:prstGeom prst="rect">
            <a:avLst/>
          </a:prstGeom>
        </p:spPr>
        <p:txBody>
          <a:bodyPr>
            <a:normAutofit fontScale="90000" lnSpcReduction="2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Current Ratio &amp; Quick Ratio (Example)</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38</a:t>
            </a:fld>
            <a:endParaRPr lang="en-CA"/>
          </a:p>
        </p:txBody>
      </p:sp>
      <p:pic>
        <p:nvPicPr>
          <p:cNvPr id="5" name="Picture 4"/>
          <p:cNvPicPr>
            <a:picLocks noChangeAspect="1"/>
          </p:cNvPicPr>
          <p:nvPr/>
        </p:nvPicPr>
        <p:blipFill>
          <a:blip r:embed="rId2"/>
          <a:stretch>
            <a:fillRect/>
          </a:stretch>
        </p:blipFill>
        <p:spPr>
          <a:xfrm>
            <a:off x="3071664" y="1412777"/>
            <a:ext cx="6624736" cy="974279"/>
          </a:xfrm>
          <a:prstGeom prst="rect">
            <a:avLst/>
          </a:prstGeom>
        </p:spPr>
      </p:pic>
      <p:pic>
        <p:nvPicPr>
          <p:cNvPr id="7" name="Picture 6">
            <a:extLst>
              <a:ext uri="{FF2B5EF4-FFF2-40B4-BE49-F238E27FC236}">
                <a16:creationId xmlns:a16="http://schemas.microsoft.com/office/drawing/2014/main" id="{0AC2E4D2-BB4E-0C4C-BECD-CEA5BD901F4A}"/>
              </a:ext>
            </a:extLst>
          </p:cNvPr>
          <p:cNvPicPr>
            <a:picLocks noChangeAspect="1"/>
          </p:cNvPicPr>
          <p:nvPr/>
        </p:nvPicPr>
        <p:blipFill>
          <a:blip r:embed="rId3"/>
          <a:stretch>
            <a:fillRect/>
          </a:stretch>
        </p:blipFill>
        <p:spPr>
          <a:xfrm>
            <a:off x="3143672" y="4158209"/>
            <a:ext cx="6624736" cy="974279"/>
          </a:xfrm>
          <a:prstGeom prst="rect">
            <a:avLst/>
          </a:prstGeom>
        </p:spPr>
      </p:pic>
      <p:pic>
        <p:nvPicPr>
          <p:cNvPr id="8" name="Picture 7">
            <a:extLst>
              <a:ext uri="{FF2B5EF4-FFF2-40B4-BE49-F238E27FC236}">
                <a16:creationId xmlns:a16="http://schemas.microsoft.com/office/drawing/2014/main" id="{3982FA1D-438E-9B4D-8F73-14E868D818BA}"/>
              </a:ext>
            </a:extLst>
          </p:cNvPr>
          <p:cNvPicPr>
            <a:picLocks noChangeAspect="1"/>
          </p:cNvPicPr>
          <p:nvPr/>
        </p:nvPicPr>
        <p:blipFill>
          <a:blip r:embed="rId4"/>
          <a:stretch>
            <a:fillRect/>
          </a:stretch>
        </p:blipFill>
        <p:spPr>
          <a:xfrm>
            <a:off x="4196432" y="2555776"/>
            <a:ext cx="3987800" cy="936352"/>
          </a:xfrm>
          <a:prstGeom prst="rect">
            <a:avLst/>
          </a:prstGeom>
        </p:spPr>
      </p:pic>
      <p:pic>
        <p:nvPicPr>
          <p:cNvPr id="9" name="Picture 8">
            <a:extLst>
              <a:ext uri="{FF2B5EF4-FFF2-40B4-BE49-F238E27FC236}">
                <a16:creationId xmlns:a16="http://schemas.microsoft.com/office/drawing/2014/main" id="{E7D97966-AC46-CE47-9C96-C6C5AE39A6FB}"/>
              </a:ext>
            </a:extLst>
          </p:cNvPr>
          <p:cNvPicPr>
            <a:picLocks noChangeAspect="1"/>
          </p:cNvPicPr>
          <p:nvPr/>
        </p:nvPicPr>
        <p:blipFill>
          <a:blip r:embed="rId5"/>
          <a:stretch>
            <a:fillRect/>
          </a:stretch>
        </p:blipFill>
        <p:spPr>
          <a:xfrm>
            <a:off x="2698750" y="5263282"/>
            <a:ext cx="7501706" cy="1262063"/>
          </a:xfrm>
          <a:prstGeom prst="rect">
            <a:avLst/>
          </a:prstGeom>
        </p:spPr>
      </p:pic>
    </p:spTree>
    <p:extLst>
      <p:ext uri="{BB962C8B-B14F-4D97-AF65-F5344CB8AC3E}">
        <p14:creationId xmlns:p14="http://schemas.microsoft.com/office/powerpoint/2010/main" val="1753965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dirty="0"/>
              <a:t>Current Ratio &amp; Quick Ratio </a:t>
            </a:r>
          </a:p>
        </p:txBody>
      </p:sp>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39</a:t>
            </a:fld>
            <a:endParaRPr lang="en-CA"/>
          </a:p>
        </p:txBody>
      </p:sp>
      <p:sp>
        <p:nvSpPr>
          <p:cNvPr id="7" name="Rectangle 3"/>
          <p:cNvSpPr txBox="1">
            <a:spLocks noChangeArrowheads="1"/>
          </p:cNvSpPr>
          <p:nvPr/>
        </p:nvSpPr>
        <p:spPr bwMode="auto">
          <a:xfrm>
            <a:off x="2330896" y="1340769"/>
            <a:ext cx="8229600" cy="51125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marL="0" indent="0" algn="just">
              <a:buNone/>
            </a:pPr>
            <a:endParaRPr lang="en-US" sz="2000" dirty="0"/>
          </a:p>
          <a:p>
            <a:pPr algn="just"/>
            <a:r>
              <a:rPr lang="en-GB" altLang="el-GR" sz="2000" b="1" dirty="0">
                <a:solidFill>
                  <a:srgbClr val="3A619A"/>
                </a:solidFill>
              </a:rPr>
              <a:t>Proper use and caution</a:t>
            </a:r>
            <a:r>
              <a:rPr lang="en-GB" altLang="el-GR" sz="2000" dirty="0">
                <a:solidFill>
                  <a:srgbClr val="3A619A"/>
                </a:solidFill>
              </a:rPr>
              <a:t>:</a:t>
            </a:r>
          </a:p>
          <a:p>
            <a:pPr lvl="1" algn="just"/>
            <a:r>
              <a:rPr lang="en-GB" altLang="el-GR" sz="1600" b="1" dirty="0">
                <a:solidFill>
                  <a:srgbClr val="3A619A"/>
                </a:solidFill>
              </a:rPr>
              <a:t>Comparative Analysis when used. </a:t>
            </a:r>
            <a:r>
              <a:rPr lang="en-US" altLang="el-GR" sz="1600" b="1" dirty="0">
                <a:solidFill>
                  <a:srgbClr val="3A619A"/>
                </a:solidFill>
              </a:rPr>
              <a:t>Analyzing the trend in the current ratio is often enlightening.</a:t>
            </a:r>
          </a:p>
          <a:p>
            <a:pPr lvl="1" algn="just"/>
            <a:r>
              <a:rPr lang="en-US" altLang="el-GR" sz="1600" dirty="0">
                <a:solidFill>
                  <a:srgbClr val="3A619A"/>
                </a:solidFill>
              </a:rPr>
              <a:t>Caution: Changes in this ratio do not necessarily imply changes in liquidity or operating performance.</a:t>
            </a:r>
            <a:r>
              <a:rPr lang="en-GB" altLang="el-GR" sz="1600" b="1" dirty="0">
                <a:solidFill>
                  <a:srgbClr val="3A619A"/>
                </a:solidFill>
              </a:rPr>
              <a:t> </a:t>
            </a:r>
          </a:p>
          <a:p>
            <a:pPr lvl="1" algn="just"/>
            <a:r>
              <a:rPr lang="en-US" altLang="el-GR" sz="1600" b="1" dirty="0">
                <a:solidFill>
                  <a:srgbClr val="3A619A"/>
                </a:solidFill>
              </a:rPr>
              <a:t>Caution for “management” of the current ratio, also known as window dressing. Toward the close of a period, management will occasionally press the collection of receivables, reduce inventory below normal levels, and delay normal purchases. Proceeds from these activities are then used to pay off current liabilities.</a:t>
            </a:r>
            <a:endParaRPr lang="en-GB" altLang="el-GR" sz="1600" b="1" dirty="0">
              <a:solidFill>
                <a:srgbClr val="3A619A"/>
              </a:solidFill>
            </a:endParaRPr>
          </a:p>
          <a:p>
            <a:pPr marL="0" indent="0" algn="just">
              <a:buNone/>
            </a:pPr>
            <a:endParaRPr lang="en-US" sz="2000" dirty="0">
              <a:solidFill>
                <a:srgbClr val="3A619A"/>
              </a:solidFill>
            </a:endParaRPr>
          </a:p>
          <a:p>
            <a:pPr marL="0" indent="0" algn="just">
              <a:buNone/>
            </a:pPr>
            <a:br>
              <a:rPr lang="en-US" sz="2000" dirty="0"/>
            </a:br>
            <a:endParaRPr lang="en-US" sz="2000" dirty="0"/>
          </a:p>
          <a:p>
            <a:pPr algn="just"/>
            <a:endParaRPr lang="en-US" sz="2000" dirty="0"/>
          </a:p>
          <a:p>
            <a:pPr marL="0" indent="0" algn="just">
              <a:buNone/>
            </a:pPr>
            <a:endParaRPr lang="en-US" sz="2000" dirty="0"/>
          </a:p>
          <a:p>
            <a:pPr algn="just"/>
            <a:endParaRPr lang="el-GR" sz="2000" dirty="0"/>
          </a:p>
        </p:txBody>
      </p:sp>
      <p:pic>
        <p:nvPicPr>
          <p:cNvPr id="4" name="Εικόνα 3">
            <a:extLst>
              <a:ext uri="{FF2B5EF4-FFF2-40B4-BE49-F238E27FC236}">
                <a16:creationId xmlns:a16="http://schemas.microsoft.com/office/drawing/2014/main" id="{2D8F798F-787D-4B97-85F2-853E83B7E7C7}"/>
              </a:ext>
            </a:extLst>
          </p:cNvPr>
          <p:cNvPicPr>
            <a:picLocks noChangeAspect="1"/>
          </p:cNvPicPr>
          <p:nvPr/>
        </p:nvPicPr>
        <p:blipFill>
          <a:blip r:embed="rId2"/>
          <a:stretch>
            <a:fillRect/>
          </a:stretch>
        </p:blipFill>
        <p:spPr>
          <a:xfrm>
            <a:off x="2514600" y="4581128"/>
            <a:ext cx="7912100" cy="1872207"/>
          </a:xfrm>
          <a:prstGeom prst="rect">
            <a:avLst/>
          </a:prstGeom>
        </p:spPr>
      </p:pic>
    </p:spTree>
    <p:extLst>
      <p:ext uri="{BB962C8B-B14F-4D97-AF65-F5344CB8AC3E}">
        <p14:creationId xmlns:p14="http://schemas.microsoft.com/office/powerpoint/2010/main" val="685413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1A1DEA0-CECE-46A0-915E-8B0AC9334E4E}" type="slidenum">
              <a:rPr lang="en-US" smtClean="0"/>
              <a:pPr>
                <a:defRPr/>
              </a:pPr>
              <a:t>4</a:t>
            </a:fld>
            <a:endParaRPr lang="en-CA"/>
          </a:p>
        </p:txBody>
      </p:sp>
      <p:sp>
        <p:nvSpPr>
          <p:cNvPr id="6" name="Rectangle 2"/>
          <p:cNvSpPr>
            <a:spLocks noGrp="1" noChangeArrowheads="1"/>
          </p:cNvSpPr>
          <p:nvPr>
            <p:ph type="title" idx="4294967295"/>
          </p:nvPr>
        </p:nvSpPr>
        <p:spPr>
          <a:xfrm>
            <a:off x="2889639" y="159551"/>
            <a:ext cx="7912100" cy="1143000"/>
          </a:xfrm>
        </p:spPr>
        <p:txBody>
          <a:bodyPr/>
          <a:lstStyle/>
          <a:p>
            <a:r>
              <a:rPr lang="en-US" dirty="0"/>
              <a:t>Macroeconomic Environment</a:t>
            </a:r>
            <a:endParaRPr lang="el-GR" dirty="0"/>
          </a:p>
        </p:txBody>
      </p:sp>
      <p:sp>
        <p:nvSpPr>
          <p:cNvPr id="7" name="Rectangle 3"/>
          <p:cNvSpPr txBox="1">
            <a:spLocks noChangeArrowheads="1"/>
          </p:cNvSpPr>
          <p:nvPr/>
        </p:nvSpPr>
        <p:spPr bwMode="auto">
          <a:xfrm>
            <a:off x="2370245" y="872716"/>
            <a:ext cx="8229600" cy="51125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r>
              <a:rPr lang="en-US" sz="2000" dirty="0"/>
              <a:t>The macro-environment refers to how the macroeconomic conditions in which a company or sector operates influences its performance. Macroeconomics deals with aggregate production, spending, and the price level in an economy as opposed to individual industries and markets.</a:t>
            </a:r>
          </a:p>
          <a:p>
            <a:r>
              <a:rPr lang="en-US" sz="2000" dirty="0"/>
              <a:t>The Macro Environment consists of 6 different forces. These are: Demographic, Economic, Political, Ecological, Socio-Cultural, and Technological forces.</a:t>
            </a:r>
          </a:p>
          <a:p>
            <a:r>
              <a:rPr lang="en-US" sz="2000" dirty="0"/>
              <a:t>The factors that make up the macro-environment are economic factors, demographic forces, technological factors, natural and physical forces, political and legal forces, and social and cultural forces.</a:t>
            </a:r>
          </a:p>
          <a:p>
            <a:r>
              <a:rPr lang="en-US" sz="2000" dirty="0"/>
              <a:t>What is macro environment in business environment?</a:t>
            </a:r>
          </a:p>
          <a:p>
            <a:pPr lvl="1"/>
            <a:r>
              <a:rPr lang="en-US" sz="1600" dirty="0"/>
              <a:t>the major uncontrollable, external forces (economic, demographic, technological, natural, social and cultural, legal and political) which influence a firm's decision making and have an impact upon its performance.</a:t>
            </a:r>
            <a:endParaRPr lang="el-GR" sz="1600" dirty="0"/>
          </a:p>
        </p:txBody>
      </p:sp>
    </p:spTree>
    <p:extLst>
      <p:ext uri="{BB962C8B-B14F-4D97-AF65-F5344CB8AC3E}">
        <p14:creationId xmlns:p14="http://schemas.microsoft.com/office/powerpoint/2010/main" val="5117298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1759489" y="363541"/>
            <a:ext cx="9603275" cy="1049235"/>
          </a:xfrm>
        </p:spPr>
        <p:txBody>
          <a:bodyPr/>
          <a:lstStyle/>
          <a:p>
            <a:r>
              <a:rPr lang="en-US" dirty="0"/>
              <a:t>Operating Cash Flow To Current Liabilities Ratio</a:t>
            </a:r>
          </a:p>
        </p:txBody>
      </p:sp>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40</a:t>
            </a:fld>
            <a:endParaRPr lang="en-CA"/>
          </a:p>
        </p:txBody>
      </p:sp>
      <p:sp>
        <p:nvSpPr>
          <p:cNvPr id="7" name="Rectangle 3"/>
          <p:cNvSpPr txBox="1">
            <a:spLocks noChangeArrowheads="1"/>
          </p:cNvSpPr>
          <p:nvPr/>
        </p:nvSpPr>
        <p:spPr bwMode="auto">
          <a:xfrm>
            <a:off x="2330896" y="1340769"/>
            <a:ext cx="8229600" cy="51125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marL="0" indent="0" algn="just">
              <a:buNone/>
            </a:pPr>
            <a:endParaRPr lang="en-US" sz="2000" dirty="0"/>
          </a:p>
          <a:p>
            <a:pPr algn="just"/>
            <a:endParaRPr lang="en-GB" altLang="el-GR" sz="2000" b="1" dirty="0">
              <a:solidFill>
                <a:srgbClr val="3A619A"/>
              </a:solidFill>
            </a:endParaRPr>
          </a:p>
          <a:p>
            <a:pPr algn="just"/>
            <a:endParaRPr lang="en-GB" altLang="el-GR" sz="2000" dirty="0">
              <a:solidFill>
                <a:srgbClr val="3A619A"/>
              </a:solidFill>
            </a:endParaRPr>
          </a:p>
          <a:p>
            <a:pPr algn="just"/>
            <a:r>
              <a:rPr lang="en-US" sz="2000" dirty="0">
                <a:solidFill>
                  <a:srgbClr val="3A619A"/>
                </a:solidFill>
              </a:rPr>
              <a:t>Cash flow from operations, reported on the statement of cash flows, indicates the amount of cash the firm derived from (or used in) operations after funding working capital needs.</a:t>
            </a:r>
          </a:p>
          <a:p>
            <a:pPr algn="just"/>
            <a:r>
              <a:rPr lang="en-US" sz="2000" dirty="0">
                <a:solidFill>
                  <a:srgbClr val="3A619A"/>
                </a:solidFill>
              </a:rPr>
              <a:t>Because the numerator of this ratio uses amounts for a period of time, the denominator typically uses an average of current liabilities for the same period.</a:t>
            </a:r>
          </a:p>
          <a:p>
            <a:pPr algn="just"/>
            <a:r>
              <a:rPr lang="en-US" sz="2000" dirty="0">
                <a:solidFill>
                  <a:srgbClr val="3A619A"/>
                </a:solidFill>
              </a:rPr>
              <a:t>Overcomes the static nature of the current ratio since its numerator reflects a flow variable.</a:t>
            </a:r>
          </a:p>
          <a:p>
            <a:pPr algn="just"/>
            <a:endParaRPr lang="en-US" sz="2000" dirty="0">
              <a:solidFill>
                <a:srgbClr val="3A619A"/>
              </a:solidFill>
            </a:endParaRPr>
          </a:p>
          <a:p>
            <a:pPr marL="0" indent="0" algn="just">
              <a:buNone/>
            </a:pPr>
            <a:br>
              <a:rPr lang="en-US" sz="2000" dirty="0"/>
            </a:br>
            <a:endParaRPr lang="en-US" sz="2000" dirty="0"/>
          </a:p>
          <a:p>
            <a:pPr algn="just"/>
            <a:endParaRPr lang="en-US" sz="2000" dirty="0"/>
          </a:p>
          <a:p>
            <a:pPr marL="0" indent="0" algn="just">
              <a:buNone/>
            </a:pPr>
            <a:endParaRPr lang="en-US" sz="2000" dirty="0"/>
          </a:p>
          <a:p>
            <a:pPr algn="just"/>
            <a:endParaRPr lang="el-GR" sz="2000" dirty="0"/>
          </a:p>
        </p:txBody>
      </p:sp>
      <p:pic>
        <p:nvPicPr>
          <p:cNvPr id="4" name="Εικόνα 3">
            <a:extLst>
              <a:ext uri="{FF2B5EF4-FFF2-40B4-BE49-F238E27FC236}">
                <a16:creationId xmlns:a16="http://schemas.microsoft.com/office/drawing/2014/main" id="{47DA1A4B-FB7F-41E8-B3F1-3FF16A8A5FA2}"/>
              </a:ext>
            </a:extLst>
          </p:cNvPr>
          <p:cNvPicPr>
            <a:picLocks noChangeAspect="1"/>
          </p:cNvPicPr>
          <p:nvPr/>
        </p:nvPicPr>
        <p:blipFill>
          <a:blip r:embed="rId2"/>
          <a:stretch>
            <a:fillRect/>
          </a:stretch>
        </p:blipFill>
        <p:spPr>
          <a:xfrm>
            <a:off x="2518117" y="1484784"/>
            <a:ext cx="7789327" cy="648072"/>
          </a:xfrm>
          <a:prstGeom prst="rect">
            <a:avLst/>
          </a:prstGeom>
        </p:spPr>
      </p:pic>
    </p:spTree>
    <p:extLst>
      <p:ext uri="{BB962C8B-B14F-4D97-AF65-F5344CB8AC3E}">
        <p14:creationId xmlns:p14="http://schemas.microsoft.com/office/powerpoint/2010/main" val="16911703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dirty="0"/>
              <a:t>Operating Activity Analysis of Liquidity</a:t>
            </a:r>
          </a:p>
        </p:txBody>
      </p:sp>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41</a:t>
            </a:fld>
            <a:endParaRPr lang="en-CA"/>
          </a:p>
        </p:txBody>
      </p:sp>
      <p:sp>
        <p:nvSpPr>
          <p:cNvPr id="7" name="Rectangle 3"/>
          <p:cNvSpPr txBox="1">
            <a:spLocks noChangeArrowheads="1"/>
          </p:cNvSpPr>
          <p:nvPr/>
        </p:nvSpPr>
        <p:spPr bwMode="auto">
          <a:xfrm>
            <a:off x="2330896" y="1340769"/>
            <a:ext cx="8229600" cy="51125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marL="0" indent="0" algn="just">
              <a:buNone/>
            </a:pPr>
            <a:r>
              <a:rPr lang="en-US" sz="2000" dirty="0"/>
              <a:t>It involves:</a:t>
            </a:r>
          </a:p>
          <a:p>
            <a:pPr marL="457200" indent="-457200" algn="just">
              <a:buAutoNum type="arabicParenBoth"/>
            </a:pPr>
            <a:r>
              <a:rPr lang="en-US" sz="2000" dirty="0"/>
              <a:t>accounts receivable turnover, </a:t>
            </a:r>
          </a:p>
          <a:p>
            <a:pPr marL="457200" indent="-457200" algn="just">
              <a:buAutoNum type="arabicParenBoth"/>
            </a:pPr>
            <a:r>
              <a:rPr lang="en-US" sz="2000" dirty="0"/>
              <a:t>inventory turnover,</a:t>
            </a:r>
          </a:p>
          <a:p>
            <a:pPr marL="457200" indent="-457200" algn="just">
              <a:buAutoNum type="arabicParenBoth"/>
            </a:pPr>
            <a:r>
              <a:rPr lang="en-US" sz="2000" dirty="0"/>
              <a:t>accounts payable turnover, and </a:t>
            </a:r>
          </a:p>
          <a:p>
            <a:pPr marL="0" indent="0" algn="just">
              <a:buNone/>
            </a:pPr>
            <a:endParaRPr lang="en-US" sz="2000" dirty="0"/>
          </a:p>
          <a:p>
            <a:pPr marL="0" indent="0" algn="just">
              <a:buNone/>
            </a:pPr>
            <a:endParaRPr lang="en-US" sz="2000" dirty="0"/>
          </a:p>
          <a:p>
            <a:pPr algn="just"/>
            <a:endParaRPr lang="el-GR" sz="2000" dirty="0"/>
          </a:p>
        </p:txBody>
      </p:sp>
    </p:spTree>
    <p:extLst>
      <p:ext uri="{BB962C8B-B14F-4D97-AF65-F5344CB8AC3E}">
        <p14:creationId xmlns:p14="http://schemas.microsoft.com/office/powerpoint/2010/main" val="845307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br>
              <a:rPr lang="en-US" sz="4400" dirty="0"/>
            </a:br>
            <a:r>
              <a:rPr lang="en-US" dirty="0"/>
              <a:t>Inventory Turnover</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42</a:t>
            </a:fld>
            <a:endParaRPr lang="en-CA"/>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36FF5E63-17BB-EF4F-9968-80C4E33F5184}"/>
                  </a:ext>
                </a:extLst>
              </p:cNvPr>
              <p:cNvSpPr/>
              <p:nvPr/>
            </p:nvSpPr>
            <p:spPr>
              <a:xfrm>
                <a:off x="2639616" y="4009886"/>
                <a:ext cx="7344816" cy="85927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𝐼𝑛𝑣𝑒𝑛𝑡𝑜𝑟𝑦</m:t>
                      </m:r>
                      <m:r>
                        <a:rPr lang="en-US" sz="2400">
                          <a:latin typeface="Cambria Math" panose="02040503050406030204" pitchFamily="18" charset="0"/>
                        </a:rPr>
                        <m:t> </m:t>
                      </m:r>
                      <m:r>
                        <a:rPr lang="en-US" sz="2400" i="1">
                          <a:latin typeface="Cambria Math" panose="02040503050406030204" pitchFamily="18" charset="0"/>
                        </a:rPr>
                        <m:t>𝑇𝑢𝑟𝑛𝑜𝑣𝑒𝑟</m:t>
                      </m:r>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𝐶𝑜𝑠𝑡</m:t>
                          </m:r>
                          <m:r>
                            <a:rPr lang="en-US" sz="2400">
                              <a:latin typeface="Cambria Math" panose="02040503050406030204" pitchFamily="18" charset="0"/>
                            </a:rPr>
                            <m:t> </m:t>
                          </m:r>
                          <m:r>
                            <a:rPr lang="en-US" sz="2400" i="1">
                              <a:latin typeface="Cambria Math" panose="02040503050406030204" pitchFamily="18" charset="0"/>
                            </a:rPr>
                            <m:t>𝑜𝑓</m:t>
                          </m:r>
                          <m:r>
                            <a:rPr lang="en-US" sz="2400">
                              <a:latin typeface="Cambria Math" panose="02040503050406030204" pitchFamily="18" charset="0"/>
                            </a:rPr>
                            <m:t> </m:t>
                          </m:r>
                          <m:r>
                            <a:rPr lang="en-US" sz="2400" i="1">
                              <a:latin typeface="Cambria Math" panose="02040503050406030204" pitchFamily="18" charset="0"/>
                            </a:rPr>
                            <m:t>𝐺𝑜𝑜𝑑𝑠</m:t>
                          </m:r>
                          <m:r>
                            <a:rPr lang="en-US" sz="2400">
                              <a:latin typeface="Cambria Math" panose="02040503050406030204" pitchFamily="18" charset="0"/>
                            </a:rPr>
                            <m:t> </m:t>
                          </m:r>
                          <m:r>
                            <a:rPr lang="en-US" sz="2400" i="1">
                              <a:latin typeface="Cambria Math" panose="02040503050406030204" pitchFamily="18" charset="0"/>
                            </a:rPr>
                            <m:t>𝑆𝑜𝑙𝑑</m:t>
                          </m:r>
                        </m:num>
                        <m:den>
                          <m:r>
                            <a:rPr lang="en-US" sz="2400" i="1">
                              <a:latin typeface="Cambria Math" panose="02040503050406030204" pitchFamily="18" charset="0"/>
                            </a:rPr>
                            <m:t>𝐴𝑣𝑒𝑟𝑎𝑔𝑒</m:t>
                          </m:r>
                          <m:r>
                            <a:rPr lang="en-US" sz="2400">
                              <a:latin typeface="Cambria Math" panose="02040503050406030204" pitchFamily="18" charset="0"/>
                            </a:rPr>
                            <m:t> </m:t>
                          </m:r>
                          <m:r>
                            <a:rPr lang="en-US" sz="2400" i="1">
                              <a:latin typeface="Cambria Math" panose="02040503050406030204" pitchFamily="18" charset="0"/>
                            </a:rPr>
                            <m:t>𝐼𝑛𝑣𝑒𝑛𝑡𝑜𝑟𝑦</m:t>
                          </m:r>
                        </m:den>
                      </m:f>
                    </m:oMath>
                  </m:oMathPara>
                </a14:m>
                <a:endParaRPr lang="en-US" sz="2400" dirty="0"/>
              </a:p>
            </p:txBody>
          </p:sp>
        </mc:Choice>
        <mc:Fallback xmlns="">
          <p:sp>
            <p:nvSpPr>
              <p:cNvPr id="5" name="Rectangle 4">
                <a:extLst>
                  <a:ext uri="{FF2B5EF4-FFF2-40B4-BE49-F238E27FC236}">
                    <a16:creationId xmlns:a16="http://schemas.microsoft.com/office/drawing/2014/main" id="{36FF5E63-17BB-EF4F-9968-80C4E33F5184}"/>
                  </a:ext>
                </a:extLst>
              </p:cNvPr>
              <p:cNvSpPr>
                <a:spLocks noRot="1" noChangeAspect="1" noMove="1" noResize="1" noEditPoints="1" noAdjustHandles="1" noChangeArrowheads="1" noChangeShapeType="1" noTextEdit="1"/>
              </p:cNvSpPr>
              <p:nvPr/>
            </p:nvSpPr>
            <p:spPr>
              <a:xfrm>
                <a:off x="2639616" y="4009886"/>
                <a:ext cx="7344816" cy="859274"/>
              </a:xfrm>
              <a:prstGeom prst="rect">
                <a:avLst/>
              </a:prstGeom>
              <a:blipFill>
                <a:blip r:embed="rId2"/>
                <a:stretch>
                  <a:fillRect/>
                </a:stretch>
              </a:blipFill>
            </p:spPr>
            <p:txBody>
              <a:bodyPr/>
              <a:lstStyle/>
              <a:p>
                <a:r>
                  <a:rPr lang="el-GR">
                    <a:noFill/>
                  </a:rPr>
                  <a:t> </a:t>
                </a:r>
              </a:p>
            </p:txBody>
          </p:sp>
        </mc:Fallback>
      </mc:AlternateContent>
      <p:sp>
        <p:nvSpPr>
          <p:cNvPr id="4" name="Rectangle 3">
            <a:extLst>
              <a:ext uri="{FF2B5EF4-FFF2-40B4-BE49-F238E27FC236}">
                <a16:creationId xmlns:a16="http://schemas.microsoft.com/office/drawing/2014/main" id="{83B10B3B-EA9D-E246-81EF-C46E17BCC3E9}"/>
              </a:ext>
            </a:extLst>
          </p:cNvPr>
          <p:cNvSpPr/>
          <p:nvPr/>
        </p:nvSpPr>
        <p:spPr>
          <a:xfrm>
            <a:off x="2423592" y="1347765"/>
            <a:ext cx="8015808" cy="2304092"/>
          </a:xfrm>
          <a:prstGeom prst="rect">
            <a:avLst/>
          </a:prstGeom>
        </p:spPr>
        <p:txBody>
          <a:bodyPr wrap="square">
            <a:spAutoFit/>
          </a:bodyPr>
          <a:lstStyle/>
          <a:p>
            <a:pPr marL="342900" indent="-342900" algn="just">
              <a:lnSpc>
                <a:spcPct val="115000"/>
              </a:lnSpc>
              <a:buFont typeface="Arial" panose="020B0604020202020204" pitchFamily="34" charset="0"/>
              <a:buChar char="•"/>
            </a:pPr>
            <a:r>
              <a:rPr lang="el-GR" dirty="0">
                <a:latin typeface="Helvetica" pitchFamily="2" charset="0"/>
                <a:ea typeface="Times New Roman" panose="02020603050405020304" pitchFamily="18" charset="0"/>
                <a:cs typeface="Times New Roman" panose="02020603050405020304" pitchFamily="18" charset="0"/>
              </a:rPr>
              <a:t>Ο Δείκτης Κυκλοφοριακής Ταχύτητας Αποθεμάτων, μετρά το ρυθμό με τον οποίο ανακυκλώνεται το απόθεμα κατά τη διάρκεια μιας χρονικής περιόδου. </a:t>
            </a:r>
            <a:endParaRPr lang="en-US" dirty="0">
              <a:latin typeface="Helvetica" pitchFamily="2" charset="0"/>
              <a:ea typeface="Times New Roman" panose="02020603050405020304" pitchFamily="18" charset="0"/>
              <a:cs typeface="Times New Roman" panose="02020603050405020304" pitchFamily="18" charset="0"/>
            </a:endParaRPr>
          </a:p>
          <a:p>
            <a:pPr marL="342900" indent="-342900" algn="just">
              <a:lnSpc>
                <a:spcPct val="115000"/>
              </a:lnSpc>
              <a:buFont typeface="Arial" panose="020B0604020202020204" pitchFamily="34" charset="0"/>
              <a:buChar char="•"/>
            </a:pPr>
            <a:r>
              <a:rPr lang="el-GR" dirty="0">
                <a:latin typeface="Helvetica" pitchFamily="2" charset="0"/>
                <a:ea typeface="Times New Roman" panose="02020603050405020304" pitchFamily="18" charset="0"/>
                <a:cs typeface="Times New Roman" panose="02020603050405020304" pitchFamily="18" charset="0"/>
              </a:rPr>
              <a:t>Μπορεί να χρησιμοποιηθεί για να διαπιστωθεί εάν μια επιχείρηση έχει υπερβολική επένδυση σε αποθέματα σε σύγκριση με τις πωλήσεις της, κάτι που μπορεί να υποδηλώνει είτε απροσδόκητα χαμηλές πωλήσεις είτε κακή διαχείριση του αποθέματος. </a:t>
            </a:r>
            <a:endParaRPr lang="en-GR" dirty="0">
              <a:ea typeface="Times New Roman" panose="02020603050405020304" pitchFamily="18" charset="0"/>
            </a:endParaRPr>
          </a:p>
        </p:txBody>
      </p:sp>
      <p:pic>
        <p:nvPicPr>
          <p:cNvPr id="8" name="Picture 7">
            <a:extLst>
              <a:ext uri="{FF2B5EF4-FFF2-40B4-BE49-F238E27FC236}">
                <a16:creationId xmlns:a16="http://schemas.microsoft.com/office/drawing/2014/main" id="{1A71F134-CEC8-BA45-9D4C-C88221EE4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5680" y="5232996"/>
            <a:ext cx="6381750" cy="1076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1095387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br>
              <a:rPr lang="en-US" sz="4400" dirty="0"/>
            </a:br>
            <a:r>
              <a:rPr lang="en-US" dirty="0"/>
              <a:t>Inventory Turnover</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43</a:t>
            </a:fld>
            <a:endParaRPr lang="en-CA"/>
          </a:p>
        </p:txBody>
      </p:sp>
      <p:sp>
        <p:nvSpPr>
          <p:cNvPr id="4" name="Rectangle 3">
            <a:extLst>
              <a:ext uri="{FF2B5EF4-FFF2-40B4-BE49-F238E27FC236}">
                <a16:creationId xmlns:a16="http://schemas.microsoft.com/office/drawing/2014/main" id="{83B10B3B-EA9D-E246-81EF-C46E17BCC3E9}"/>
              </a:ext>
            </a:extLst>
          </p:cNvPr>
          <p:cNvSpPr/>
          <p:nvPr/>
        </p:nvSpPr>
        <p:spPr>
          <a:xfrm>
            <a:off x="2279576" y="1347766"/>
            <a:ext cx="8159824" cy="4836773"/>
          </a:xfrm>
          <a:prstGeom prst="rect">
            <a:avLst/>
          </a:prstGeom>
        </p:spPr>
        <p:txBody>
          <a:bodyPr wrap="square">
            <a:spAutoFit/>
          </a:bodyPr>
          <a:lstStyle/>
          <a:p>
            <a:pPr marL="342900" indent="-342900" algn="just">
              <a:lnSpc>
                <a:spcPct val="115000"/>
              </a:lnSpc>
              <a:buFont typeface="Arial" panose="020B0604020202020204" pitchFamily="34" charset="0"/>
              <a:buChar char="•"/>
            </a:pPr>
            <a:r>
              <a:rPr lang="el-GR" sz="2000" dirty="0">
                <a:latin typeface="Helvetica" pitchFamily="2" charset="0"/>
                <a:ea typeface="Times New Roman" panose="02020603050405020304" pitchFamily="18" charset="0"/>
                <a:cs typeface="Times New Roman" panose="02020603050405020304" pitchFamily="18" charset="0"/>
              </a:rPr>
              <a:t>Τα ακόλουθα ζητήματα μπορούν να επηρεάσουν το Δείκτη Κυκλοφοριακής Ταχύτητας Αποθεμάτων</a:t>
            </a:r>
            <a:r>
              <a:rPr lang="en-US" sz="2000" dirty="0">
                <a:latin typeface="Helvetica" pitchFamily="2" charset="0"/>
                <a:ea typeface="Times New Roman" panose="02020603050405020304" pitchFamily="18" charset="0"/>
                <a:cs typeface="Times New Roman" panose="02020603050405020304" pitchFamily="18" charset="0"/>
              </a:rPr>
              <a:t>:</a:t>
            </a:r>
            <a:endParaRPr lang="en-GR" dirty="0">
              <a:ea typeface="Times New Roman" panose="02020603050405020304" pitchFamily="18" charset="0"/>
            </a:endParaRPr>
          </a:p>
          <a:p>
            <a:pPr marL="800100" lvl="1" indent="-342900" algn="just">
              <a:lnSpc>
                <a:spcPct val="115000"/>
              </a:lnSpc>
              <a:buFont typeface="Arial" panose="020B0604020202020204" pitchFamily="34" charset="0"/>
              <a:buChar char="•"/>
            </a:pPr>
            <a:r>
              <a:rPr lang="el-GR" sz="1600" dirty="0">
                <a:latin typeface="Helvetica" pitchFamily="2" charset="0"/>
                <a:ea typeface="Times New Roman" panose="02020603050405020304" pitchFamily="18" charset="0"/>
                <a:cs typeface="Times New Roman" panose="02020603050405020304" pitchFamily="18" charset="0"/>
              </a:rPr>
              <a:t>Εποχικότητα. Το απόθεμα μπορεί να αυξηθεί πριν από μια εποχική περίοδο πώλησης.</a:t>
            </a:r>
            <a:endParaRPr lang="en-GR" sz="1400" dirty="0">
              <a:ea typeface="Times New Roman" panose="02020603050405020304" pitchFamily="18" charset="0"/>
            </a:endParaRPr>
          </a:p>
          <a:p>
            <a:pPr marL="800100" lvl="1" indent="-342900" algn="just">
              <a:lnSpc>
                <a:spcPct val="115000"/>
              </a:lnSpc>
              <a:buFont typeface="Arial" panose="020B0604020202020204" pitchFamily="34" charset="0"/>
              <a:buChar char="•"/>
            </a:pPr>
            <a:r>
              <a:rPr lang="el-GR" sz="1600" dirty="0">
                <a:latin typeface="Helvetica" pitchFamily="2" charset="0"/>
                <a:ea typeface="Times New Roman" panose="02020603050405020304" pitchFamily="18" charset="0"/>
                <a:cs typeface="Times New Roman" panose="02020603050405020304" pitchFamily="18" charset="0"/>
              </a:rPr>
              <a:t>Απαξίωση. Κάποιο τμήμα του αποθέματος μπορεί να είναι τεχνολογικά ή ποιοτικά ξεπερασμένο και επομένως δεν μπορεί να πωληθεί.</a:t>
            </a:r>
            <a:endParaRPr lang="en-GR" sz="1400" dirty="0">
              <a:ea typeface="Times New Roman" panose="02020603050405020304" pitchFamily="18" charset="0"/>
            </a:endParaRPr>
          </a:p>
          <a:p>
            <a:pPr marL="800100" lvl="1" indent="-342900" algn="just">
              <a:lnSpc>
                <a:spcPct val="115000"/>
              </a:lnSpc>
              <a:buFont typeface="Arial" panose="020B0604020202020204" pitchFamily="34" charset="0"/>
              <a:buChar char="•"/>
            </a:pPr>
            <a:r>
              <a:rPr lang="el-GR" sz="1600" dirty="0">
                <a:latin typeface="Helvetica" pitchFamily="2" charset="0"/>
                <a:ea typeface="Times New Roman" panose="02020603050405020304" pitchFamily="18" charset="0"/>
                <a:cs typeface="Times New Roman" panose="02020603050405020304" pitchFamily="18" charset="0"/>
              </a:rPr>
              <a:t>Λογιστική κόστους. Η χρησιμοποιούμενη λογιστική μέθοδος αποτίμησης του αποθέματος, σε συνδυασμό με αλλαγές στα κόστη παραγωγής (πρώτες ύλες, κόστος εργασίας κλ.), μπορεί να οδηγήσουν σε σημαντικές μεταβολές στην αναφερόμενη αξία του αποθέματος.</a:t>
            </a:r>
            <a:endParaRPr lang="en-US" sz="1600" dirty="0">
              <a:latin typeface="Helvetica" pitchFamily="2" charset="0"/>
              <a:ea typeface="Times New Roman" panose="02020603050405020304" pitchFamily="18" charset="0"/>
              <a:cs typeface="Times New Roman" panose="02020603050405020304" pitchFamily="18" charset="0"/>
            </a:endParaRPr>
          </a:p>
          <a:p>
            <a:pPr marL="800100" lvl="1" indent="-342900" algn="just">
              <a:buFont typeface="Arial" panose="020B0604020202020204" pitchFamily="34" charset="0"/>
              <a:buChar char="•"/>
            </a:pPr>
            <a:r>
              <a:rPr lang="el-GR" sz="1600" dirty="0">
                <a:latin typeface="Helvetica" pitchFamily="2" charset="0"/>
                <a:cs typeface="Times New Roman" panose="02020603050405020304" pitchFamily="18" charset="0"/>
              </a:rPr>
              <a:t>Χρησιμοποίηση της μεθόδου </a:t>
            </a:r>
            <a:r>
              <a:rPr lang="en-US" sz="1600" dirty="0">
                <a:latin typeface="Helvetica" pitchFamily="2" charset="0"/>
                <a:cs typeface="Times New Roman" panose="02020603050405020304" pitchFamily="18" charset="0"/>
              </a:rPr>
              <a:t>just in time</a:t>
            </a:r>
            <a:r>
              <a:rPr lang="el-GR" sz="1600" dirty="0">
                <a:latin typeface="Helvetica" pitchFamily="2" charset="0"/>
                <a:cs typeface="Times New Roman" panose="02020603050405020304" pitchFamily="18" charset="0"/>
              </a:rPr>
              <a:t>. Ένα σύστημα παραγωγής  μόνο των παραγγελιών που ζητήθηκαν το οποίο απαιτεί πολύ λιγότερα αποθέματα από ένα σύστημα "προώθησης" που κατασκευάζει με βάση την εκτιμώμενη ζήτηση.</a:t>
            </a:r>
            <a:endParaRPr lang="en-GR" sz="1600" dirty="0">
              <a:latin typeface="Helvetica" pitchFamily="2" charset="0"/>
              <a:cs typeface="Times New Roman" panose="02020603050405020304" pitchFamily="18" charset="0"/>
            </a:endParaRPr>
          </a:p>
          <a:p>
            <a:pPr marL="800100" lvl="1" indent="-342900" algn="just">
              <a:buFont typeface="Arial" panose="020B0604020202020204" pitchFamily="34" charset="0"/>
              <a:buChar char="•"/>
            </a:pPr>
            <a:r>
              <a:rPr lang="el-GR" sz="1600" dirty="0">
                <a:latin typeface="Helvetica" pitchFamily="2" charset="0"/>
                <a:cs typeface="Times New Roman" panose="02020603050405020304" pitchFamily="18" charset="0"/>
              </a:rPr>
              <a:t>Πρακτικές αγορών. Ο υπεύθυνος προμηθειών μπορεί να υποστηρίξει μεγάλες ποσότητες αγορών για να λάβει εκπτώσεις αγοράς όγκου. Κάτι τέτοιο μπορεί να αυξήσει σημαντικά την επένδυση στο απόθεμα.</a:t>
            </a:r>
            <a:endParaRPr lang="en-GR" sz="1600" dirty="0">
              <a:latin typeface="Helvetica" pitchFamily="2" charset="0"/>
              <a:cs typeface="Times New Roman" panose="02020603050405020304" pitchFamily="18" charset="0"/>
            </a:endParaRPr>
          </a:p>
          <a:p>
            <a:pPr marL="800100" lvl="1" indent="-342900" algn="just">
              <a:lnSpc>
                <a:spcPct val="115000"/>
              </a:lnSpc>
              <a:buFont typeface="Arial" panose="020B0604020202020204" pitchFamily="34" charset="0"/>
              <a:buChar char="•"/>
            </a:pPr>
            <a:endParaRPr lang="en-GR" dirty="0">
              <a:ea typeface="Times New Roman" panose="02020603050405020304" pitchFamily="18" charset="0"/>
            </a:endParaRPr>
          </a:p>
        </p:txBody>
      </p:sp>
    </p:spTree>
    <p:extLst>
      <p:ext uri="{BB962C8B-B14F-4D97-AF65-F5344CB8AC3E}">
        <p14:creationId xmlns:p14="http://schemas.microsoft.com/office/powerpoint/2010/main" val="275626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br>
              <a:rPr lang="en-US" sz="4400" dirty="0"/>
            </a:br>
            <a:r>
              <a:rPr lang="en-US" dirty="0"/>
              <a:t>Inventory Turnover</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44</a:t>
            </a:fld>
            <a:endParaRPr lang="en-CA"/>
          </a:p>
        </p:txBody>
      </p:sp>
      <p:sp>
        <p:nvSpPr>
          <p:cNvPr id="4" name="Rectangle 3">
            <a:extLst>
              <a:ext uri="{FF2B5EF4-FFF2-40B4-BE49-F238E27FC236}">
                <a16:creationId xmlns:a16="http://schemas.microsoft.com/office/drawing/2014/main" id="{83B10B3B-EA9D-E246-81EF-C46E17BCC3E9}"/>
              </a:ext>
            </a:extLst>
          </p:cNvPr>
          <p:cNvSpPr/>
          <p:nvPr/>
        </p:nvSpPr>
        <p:spPr>
          <a:xfrm>
            <a:off x="2400672" y="1347766"/>
            <a:ext cx="8159824" cy="4674165"/>
          </a:xfrm>
          <a:prstGeom prst="rect">
            <a:avLst/>
          </a:prstGeom>
        </p:spPr>
        <p:txBody>
          <a:bodyPr wrap="square">
            <a:spAutoFit/>
          </a:bodyPr>
          <a:lstStyle/>
          <a:p>
            <a:pPr marL="342900" indent="-342900" algn="just">
              <a:lnSpc>
                <a:spcPct val="115000"/>
              </a:lnSpc>
              <a:buFont typeface="Arial" panose="020B0604020202020204" pitchFamily="34" charset="0"/>
              <a:buChar char="•"/>
            </a:pPr>
            <a:r>
              <a:rPr lang="el-GR" sz="2000" dirty="0">
                <a:latin typeface="Helvetica" pitchFamily="2" charset="0"/>
                <a:ea typeface="Times New Roman" panose="02020603050405020304" pitchFamily="18" charset="0"/>
                <a:cs typeface="Times New Roman" panose="02020603050405020304" pitchFamily="18" charset="0"/>
              </a:rPr>
              <a:t>Όταν υπάρχει χαμηλή κυκλοφοριακή ταχύτητα αποθέματος, υπάρχει μεγάλος κίνδυνος γήρανσης των αποθεμάτων, οπότε καθίσταται παρωχημένο και έχει μικρή υπολειμματική αξία.</a:t>
            </a:r>
            <a:endParaRPr lang="en-US" sz="2000" dirty="0">
              <a:latin typeface="Helvetica" pitchFamily="2" charset="0"/>
              <a:ea typeface="Times New Roman" panose="02020603050405020304" pitchFamily="18" charset="0"/>
              <a:cs typeface="Times New Roman" panose="02020603050405020304" pitchFamily="18" charset="0"/>
            </a:endParaRPr>
          </a:p>
          <a:p>
            <a:pPr marL="342900" indent="-342900" algn="just">
              <a:lnSpc>
                <a:spcPct val="115000"/>
              </a:lnSpc>
              <a:buFont typeface="Arial" panose="020B0604020202020204" pitchFamily="34" charset="0"/>
              <a:buChar char="•"/>
            </a:pPr>
            <a:endParaRPr lang="en-GR" dirty="0">
              <a:ea typeface="Times New Roman" panose="02020603050405020304" pitchFamily="18" charset="0"/>
            </a:endParaRPr>
          </a:p>
          <a:p>
            <a:pPr marL="342900" indent="-342900" algn="just">
              <a:lnSpc>
                <a:spcPct val="115000"/>
              </a:lnSpc>
              <a:spcAft>
                <a:spcPts val="600"/>
              </a:spcAft>
              <a:buFont typeface="Arial" panose="020B0604020202020204" pitchFamily="34" charset="0"/>
              <a:buChar char="•"/>
            </a:pPr>
            <a:r>
              <a:rPr lang="el-GR" sz="2000" dirty="0">
                <a:latin typeface="Helvetica" pitchFamily="2" charset="0"/>
                <a:ea typeface="Times New Roman" panose="02020603050405020304" pitchFamily="18" charset="0"/>
                <a:cs typeface="Times New Roman" panose="02020603050405020304" pitchFamily="18" charset="0"/>
              </a:rPr>
              <a:t>Όταν υπάρχει υψηλή κυκλοφοριακή ταχύτητα αποθέματος, αυτό μπορεί να σημαίνει ότι η επιχείρηση διαχειρίζεται αποτελεσματικά τα αποθέματα της. Ωστόσο, μπορεί επίσης να σημαίνει ότι μια επιχείρηση δεν διαθέτει ταμειακά αποθέματα για να διατηρήσει τα κανονικά επίπεδα αποθέματος, και έτσι αποκλείει τις πιθανές πωλήσεις. Το τελευταίο σενάριο υπάρχει πιθανότατα να υφίσταται όταν το ποσό του χρέους είναι ασυνήθιστα υψηλό και υπάρχουν λίγα αποθέματα διαθεσίμων.</a:t>
            </a:r>
            <a:endParaRPr lang="en-GR" dirty="0">
              <a:ea typeface="Times New Roman" panose="02020603050405020304" pitchFamily="18" charset="0"/>
            </a:endParaRPr>
          </a:p>
          <a:p>
            <a:pPr marL="800100" lvl="1" indent="-342900" algn="just">
              <a:lnSpc>
                <a:spcPct val="115000"/>
              </a:lnSpc>
              <a:buFont typeface="Arial" panose="020B0604020202020204" pitchFamily="34" charset="0"/>
              <a:buChar char="•"/>
            </a:pPr>
            <a:endParaRPr lang="en-GR" dirty="0">
              <a:ea typeface="Times New Roman" panose="02020603050405020304" pitchFamily="18" charset="0"/>
            </a:endParaRPr>
          </a:p>
        </p:txBody>
      </p:sp>
    </p:spTree>
    <p:extLst>
      <p:ext uri="{BB962C8B-B14F-4D97-AF65-F5344CB8AC3E}">
        <p14:creationId xmlns:p14="http://schemas.microsoft.com/office/powerpoint/2010/main" val="5556563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br>
              <a:rPr lang="en-US" sz="4400" dirty="0"/>
            </a:br>
            <a:r>
              <a:rPr lang="en-US" dirty="0"/>
              <a:t>Inventory Turnover (example)</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45</a:t>
            </a:fld>
            <a:endParaRPr lang="en-CA"/>
          </a:p>
        </p:txBody>
      </p:sp>
      <p:pic>
        <p:nvPicPr>
          <p:cNvPr id="5" name="Picture 3">
            <a:extLst>
              <a:ext uri="{FF2B5EF4-FFF2-40B4-BE49-F238E27FC236}">
                <a16:creationId xmlns:a16="http://schemas.microsoft.com/office/drawing/2014/main" id="{892AFFAF-4B0E-468C-A5D5-DCD4DB9431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0364" y="1331913"/>
            <a:ext cx="8200132" cy="521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6267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br>
              <a:rPr lang="en-US" sz="4400" dirty="0"/>
            </a:br>
            <a:r>
              <a:rPr lang="en-US" dirty="0"/>
              <a:t>Inventory Turnover (example)</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46</a:t>
            </a:fld>
            <a:endParaRPr lang="en-CA"/>
          </a:p>
        </p:txBody>
      </p:sp>
      <p:pic>
        <p:nvPicPr>
          <p:cNvPr id="6" name="Picture 3">
            <a:extLst>
              <a:ext uri="{FF2B5EF4-FFF2-40B4-BE49-F238E27FC236}">
                <a16:creationId xmlns:a16="http://schemas.microsoft.com/office/drawing/2014/main" id="{93A9BEA1-EADB-4C78-81A3-6D2E2F0C7A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592" y="1358304"/>
            <a:ext cx="8131696" cy="516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38678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br>
              <a:rPr lang="en-US" sz="4400" dirty="0"/>
            </a:br>
            <a:r>
              <a:rPr lang="en-US" dirty="0"/>
              <a:t>Inventory Turnover (example)</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47</a:t>
            </a:fld>
            <a:endParaRPr lang="en-CA"/>
          </a:p>
        </p:txBody>
      </p:sp>
      <p:pic>
        <p:nvPicPr>
          <p:cNvPr id="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5680" y="4008860"/>
            <a:ext cx="6381750" cy="1076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36FF5E63-17BB-EF4F-9968-80C4E33F5184}"/>
                  </a:ext>
                </a:extLst>
              </p:cNvPr>
              <p:cNvSpPr/>
              <p:nvPr/>
            </p:nvSpPr>
            <p:spPr>
              <a:xfrm>
                <a:off x="2639616" y="1628800"/>
                <a:ext cx="7344816" cy="85927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𝐼𝑛𝑣𝑒𝑛𝑡𝑜𝑟𝑦</m:t>
                      </m:r>
                      <m:r>
                        <a:rPr lang="en-US" sz="2400">
                          <a:latin typeface="Cambria Math" panose="02040503050406030204" pitchFamily="18" charset="0"/>
                        </a:rPr>
                        <m:t> </m:t>
                      </m:r>
                      <m:r>
                        <a:rPr lang="en-US" sz="2400" i="1">
                          <a:latin typeface="Cambria Math" panose="02040503050406030204" pitchFamily="18" charset="0"/>
                        </a:rPr>
                        <m:t>𝑇𝑢𝑟𝑛𝑜𝑣𝑒𝑟</m:t>
                      </m:r>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𝐶𝑜𝑠𝑡</m:t>
                          </m:r>
                          <m:r>
                            <a:rPr lang="en-US" sz="2400">
                              <a:latin typeface="Cambria Math" panose="02040503050406030204" pitchFamily="18" charset="0"/>
                            </a:rPr>
                            <m:t> </m:t>
                          </m:r>
                          <m:r>
                            <a:rPr lang="en-US" sz="2400" i="1">
                              <a:latin typeface="Cambria Math" panose="02040503050406030204" pitchFamily="18" charset="0"/>
                            </a:rPr>
                            <m:t>𝑜𝑓</m:t>
                          </m:r>
                          <m:r>
                            <a:rPr lang="en-US" sz="2400">
                              <a:latin typeface="Cambria Math" panose="02040503050406030204" pitchFamily="18" charset="0"/>
                            </a:rPr>
                            <m:t> </m:t>
                          </m:r>
                          <m:r>
                            <a:rPr lang="en-US" sz="2400" i="1">
                              <a:latin typeface="Cambria Math" panose="02040503050406030204" pitchFamily="18" charset="0"/>
                            </a:rPr>
                            <m:t>𝐺𝑜𝑜𝑑𝑠</m:t>
                          </m:r>
                          <m:r>
                            <a:rPr lang="en-US" sz="2400">
                              <a:latin typeface="Cambria Math" panose="02040503050406030204" pitchFamily="18" charset="0"/>
                            </a:rPr>
                            <m:t> </m:t>
                          </m:r>
                          <m:r>
                            <a:rPr lang="en-US" sz="2400" i="1">
                              <a:latin typeface="Cambria Math" panose="02040503050406030204" pitchFamily="18" charset="0"/>
                            </a:rPr>
                            <m:t>𝑆𝑜𝑙𝑑</m:t>
                          </m:r>
                        </m:num>
                        <m:den>
                          <m:r>
                            <a:rPr lang="en-US" sz="2400" i="1">
                              <a:latin typeface="Cambria Math" panose="02040503050406030204" pitchFamily="18" charset="0"/>
                            </a:rPr>
                            <m:t>𝐴𝑣𝑒𝑟𝑎𝑔𝑒</m:t>
                          </m:r>
                          <m:r>
                            <a:rPr lang="en-US" sz="2400">
                              <a:latin typeface="Cambria Math" panose="02040503050406030204" pitchFamily="18" charset="0"/>
                            </a:rPr>
                            <m:t> </m:t>
                          </m:r>
                          <m:r>
                            <a:rPr lang="en-US" sz="2400" i="1">
                              <a:latin typeface="Cambria Math" panose="02040503050406030204" pitchFamily="18" charset="0"/>
                            </a:rPr>
                            <m:t>𝐼𝑛𝑣𝑒𝑛𝑡𝑜𝑟𝑦</m:t>
                          </m:r>
                        </m:den>
                      </m:f>
                    </m:oMath>
                  </m:oMathPara>
                </a14:m>
                <a:endParaRPr lang="en-US" sz="2400" dirty="0"/>
              </a:p>
            </p:txBody>
          </p:sp>
        </mc:Choice>
        <mc:Fallback xmlns="">
          <p:sp>
            <p:nvSpPr>
              <p:cNvPr id="5" name="Rectangle 4">
                <a:extLst>
                  <a:ext uri="{FF2B5EF4-FFF2-40B4-BE49-F238E27FC236}">
                    <a16:creationId xmlns:a16="http://schemas.microsoft.com/office/drawing/2014/main" id="{36FF5E63-17BB-EF4F-9968-80C4E33F5184}"/>
                  </a:ext>
                </a:extLst>
              </p:cNvPr>
              <p:cNvSpPr>
                <a:spLocks noRot="1" noChangeAspect="1" noMove="1" noResize="1" noEditPoints="1" noAdjustHandles="1" noChangeArrowheads="1" noChangeShapeType="1" noTextEdit="1"/>
              </p:cNvSpPr>
              <p:nvPr/>
            </p:nvSpPr>
            <p:spPr>
              <a:xfrm>
                <a:off x="2639616" y="1628800"/>
                <a:ext cx="7344816" cy="859274"/>
              </a:xfrm>
              <a:prstGeom prst="rect">
                <a:avLst/>
              </a:prstGeom>
              <a:blipFill>
                <a:blip r:embed="rId3"/>
                <a:stretch>
                  <a:fillRect/>
                </a:stretch>
              </a:blipFill>
            </p:spPr>
            <p:txBody>
              <a:bodyPr/>
              <a:lstStyle/>
              <a:p>
                <a:r>
                  <a:rPr lang="el-GR">
                    <a:noFill/>
                  </a:rPr>
                  <a:t> </a:t>
                </a:r>
              </a:p>
            </p:txBody>
          </p:sp>
        </mc:Fallback>
      </mc:AlternateContent>
      <p:pic>
        <p:nvPicPr>
          <p:cNvPr id="4" name="Picture 3">
            <a:extLst>
              <a:ext uri="{FF2B5EF4-FFF2-40B4-BE49-F238E27FC236}">
                <a16:creationId xmlns:a16="http://schemas.microsoft.com/office/drawing/2014/main" id="{84283318-3FAC-1F40-A584-E7FCAD8DABB4}"/>
              </a:ext>
            </a:extLst>
          </p:cNvPr>
          <p:cNvPicPr>
            <a:picLocks noChangeAspect="1"/>
          </p:cNvPicPr>
          <p:nvPr/>
        </p:nvPicPr>
        <p:blipFill>
          <a:blip r:embed="rId4"/>
          <a:stretch>
            <a:fillRect/>
          </a:stretch>
        </p:blipFill>
        <p:spPr>
          <a:xfrm>
            <a:off x="3413720" y="2708920"/>
            <a:ext cx="6183710" cy="1050320"/>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C2A5C5AB-74DA-6440-965C-05ADE204D0F6}"/>
                  </a:ext>
                </a:extLst>
              </p:cNvPr>
              <p:cNvSpPr/>
              <p:nvPr/>
            </p:nvSpPr>
            <p:spPr>
              <a:xfrm>
                <a:off x="2567608" y="5306030"/>
                <a:ext cx="7344816" cy="7938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𝐷𝑎𝑦𝑠</m:t>
                      </m:r>
                      <m:r>
                        <a:rPr lang="en-US" sz="2400" i="1">
                          <a:latin typeface="Cambria Math" panose="02040503050406030204" pitchFamily="18" charset="0"/>
                        </a:rPr>
                        <m:t> </m:t>
                      </m:r>
                      <m:r>
                        <a:rPr lang="en-US" sz="2400" i="1">
                          <a:latin typeface="Cambria Math" panose="02040503050406030204" pitchFamily="18" charset="0"/>
                        </a:rPr>
                        <m:t>𝑖𝑛</m:t>
                      </m:r>
                      <m:r>
                        <a:rPr lang="en-US" sz="2400" i="1">
                          <a:latin typeface="Cambria Math" panose="02040503050406030204" pitchFamily="18" charset="0"/>
                        </a:rPr>
                        <m:t> </m:t>
                      </m:r>
                      <m:r>
                        <a:rPr lang="en-US" sz="2400" i="1">
                          <a:latin typeface="Cambria Math" panose="02040503050406030204" pitchFamily="18" charset="0"/>
                        </a:rPr>
                        <m:t>𝐼𝑛𝑣𝑒𝑛𝑡𝑜𝑟𝑦</m:t>
                      </m:r>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365</m:t>
                          </m:r>
                        </m:num>
                        <m:den>
                          <m:r>
                            <a:rPr lang="en-US" sz="2400" i="1">
                              <a:latin typeface="Cambria Math" panose="02040503050406030204" pitchFamily="18" charset="0"/>
                            </a:rPr>
                            <m:t>5.94</m:t>
                          </m:r>
                        </m:den>
                      </m:f>
                      <m:r>
                        <a:rPr lang="en-US" sz="2400" i="1">
                          <a:latin typeface="Cambria Math" panose="02040503050406030204" pitchFamily="18" charset="0"/>
                        </a:rPr>
                        <m:t>=61,44 </m:t>
                      </m:r>
                      <m:r>
                        <a:rPr lang="en-US" sz="2400" i="1">
                          <a:latin typeface="Cambria Math" panose="02040503050406030204" pitchFamily="18" charset="0"/>
                        </a:rPr>
                        <m:t>𝑑𝑎𝑦𝑠</m:t>
                      </m:r>
                    </m:oMath>
                  </m:oMathPara>
                </a14:m>
                <a:endParaRPr lang="en-US" sz="2400" dirty="0"/>
              </a:p>
            </p:txBody>
          </p:sp>
        </mc:Choice>
        <mc:Fallback xmlns="">
          <p:sp>
            <p:nvSpPr>
              <p:cNvPr id="8" name="Rectangle 7">
                <a:extLst>
                  <a:ext uri="{FF2B5EF4-FFF2-40B4-BE49-F238E27FC236}">
                    <a16:creationId xmlns:a16="http://schemas.microsoft.com/office/drawing/2014/main" id="{C2A5C5AB-74DA-6440-965C-05ADE204D0F6}"/>
                  </a:ext>
                </a:extLst>
              </p:cNvPr>
              <p:cNvSpPr>
                <a:spLocks noRot="1" noChangeAspect="1" noMove="1" noResize="1" noEditPoints="1" noAdjustHandles="1" noChangeArrowheads="1" noChangeShapeType="1" noTextEdit="1"/>
              </p:cNvSpPr>
              <p:nvPr/>
            </p:nvSpPr>
            <p:spPr>
              <a:xfrm>
                <a:off x="2567608" y="5306030"/>
                <a:ext cx="7344816" cy="793872"/>
              </a:xfrm>
              <a:prstGeom prst="rect">
                <a:avLst/>
              </a:prstGeom>
              <a:blipFill>
                <a:blip r:embed="rId5"/>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2568667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5018" y="3356993"/>
            <a:ext cx="6429375" cy="1019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br>
              <a:rPr lang="en-US" sz="4400" dirty="0"/>
            </a:br>
            <a:r>
              <a:rPr lang="en-US" dirty="0"/>
              <a:t>Accounts Receivable Turnover</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48</a:t>
            </a:fld>
            <a:endParaRPr lang="en-CA"/>
          </a:p>
        </p:txBody>
      </p:sp>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5681" y="4941168"/>
            <a:ext cx="6257925" cy="933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 name="Rectangle 3">
            <a:extLst>
              <a:ext uri="{FF2B5EF4-FFF2-40B4-BE49-F238E27FC236}">
                <a16:creationId xmlns:a16="http://schemas.microsoft.com/office/drawing/2014/main" id="{831B3FF9-0993-3049-8D89-077F60A0F660}"/>
              </a:ext>
            </a:extLst>
          </p:cNvPr>
          <p:cNvSpPr/>
          <p:nvPr/>
        </p:nvSpPr>
        <p:spPr>
          <a:xfrm>
            <a:off x="2279576" y="1452443"/>
            <a:ext cx="8280920" cy="1348446"/>
          </a:xfrm>
          <a:prstGeom prst="rect">
            <a:avLst/>
          </a:prstGeom>
        </p:spPr>
        <p:txBody>
          <a:bodyPr wrap="square">
            <a:spAutoFit/>
          </a:bodyPr>
          <a:lstStyle/>
          <a:p>
            <a:pPr marL="285750" indent="-285750" algn="just">
              <a:lnSpc>
                <a:spcPct val="115000"/>
              </a:lnSpc>
              <a:buFont typeface="Arial" panose="020B0604020202020204" pitchFamily="34" charset="0"/>
              <a:buChar char="•"/>
            </a:pPr>
            <a:r>
              <a:rPr lang="el-GR" dirty="0">
                <a:latin typeface="Helvetica" pitchFamily="2" charset="0"/>
                <a:ea typeface="Times New Roman" panose="02020603050405020304" pitchFamily="18" charset="0"/>
                <a:cs typeface="Times New Roman" panose="02020603050405020304" pitchFamily="18" charset="0"/>
              </a:rPr>
              <a:t>Ο Δείκτης Κυκλοφοριακής Ταχύτητας Εμπορικών Απαιτήσεων (λογαριασμών εισπρακτέων από εμπορικές απαιτήσεις – Πελάτες), προσδιορίζει το πόσες φορές ανά έτος μια επιχείρηση συλλέγει τους μέσους εισπρακτέους λογαριασμούς της. </a:t>
            </a:r>
            <a:endParaRPr lang="en-GR" dirty="0">
              <a:ea typeface="Times New Roman" panose="02020603050405020304" pitchFamily="18" charset="0"/>
            </a:endParaRPr>
          </a:p>
        </p:txBody>
      </p:sp>
    </p:spTree>
    <p:extLst>
      <p:ext uri="{BB962C8B-B14F-4D97-AF65-F5344CB8AC3E}">
        <p14:creationId xmlns:p14="http://schemas.microsoft.com/office/powerpoint/2010/main" val="8360440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br>
              <a:rPr lang="en-US" sz="4400" dirty="0"/>
            </a:br>
            <a:r>
              <a:rPr lang="en-US" dirty="0"/>
              <a:t>Accounts Receivable Turnover</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49</a:t>
            </a:fld>
            <a:endParaRPr lang="en-CA"/>
          </a:p>
        </p:txBody>
      </p:sp>
      <p:sp>
        <p:nvSpPr>
          <p:cNvPr id="4" name="Rectangle 3">
            <a:extLst>
              <a:ext uri="{FF2B5EF4-FFF2-40B4-BE49-F238E27FC236}">
                <a16:creationId xmlns:a16="http://schemas.microsoft.com/office/drawing/2014/main" id="{831B3FF9-0993-3049-8D89-077F60A0F660}"/>
              </a:ext>
            </a:extLst>
          </p:cNvPr>
          <p:cNvSpPr/>
          <p:nvPr/>
        </p:nvSpPr>
        <p:spPr>
          <a:xfrm>
            <a:off x="2279576" y="1412776"/>
            <a:ext cx="8280920" cy="5166414"/>
          </a:xfrm>
          <a:prstGeom prst="rect">
            <a:avLst/>
          </a:prstGeom>
        </p:spPr>
        <p:txBody>
          <a:bodyPr wrap="square">
            <a:spAutoFit/>
          </a:bodyPr>
          <a:lstStyle/>
          <a:p>
            <a:pPr marL="285750" indent="-285750" algn="just">
              <a:lnSpc>
                <a:spcPct val="115000"/>
              </a:lnSpc>
              <a:buFont typeface="Arial" panose="020B0604020202020204" pitchFamily="34" charset="0"/>
              <a:buChar char="•"/>
            </a:pPr>
            <a:r>
              <a:rPr lang="el-GR" sz="1600" dirty="0">
                <a:latin typeface="Helvetica" pitchFamily="2" charset="0"/>
                <a:ea typeface="Times New Roman" panose="02020603050405020304" pitchFamily="18" charset="0"/>
                <a:cs typeface="Times New Roman" panose="02020603050405020304" pitchFamily="18" charset="0"/>
              </a:rPr>
              <a:t>Ο δείκτης χρησιμοποιείται για την αξιολόγηση της ικανότητας μιας εταιρείας να εκχωρεί αποτελεσματικά πίστωση στους πελάτες της και να συλλέγει τα χρήματα από αυτούς εγκαίρως. </a:t>
            </a:r>
            <a:endParaRPr lang="en-US" sz="1600" dirty="0">
              <a:latin typeface="Helvetica" pitchFamily="2" charset="0"/>
              <a:ea typeface="Times New Roman" panose="02020603050405020304" pitchFamily="18" charset="0"/>
              <a:cs typeface="Times New Roman" panose="02020603050405020304" pitchFamily="18" charset="0"/>
            </a:endParaRPr>
          </a:p>
          <a:p>
            <a:pPr marL="285750" indent="-285750" algn="just">
              <a:lnSpc>
                <a:spcPct val="115000"/>
              </a:lnSpc>
              <a:buFont typeface="Arial" panose="020B0604020202020204" pitchFamily="34" charset="0"/>
              <a:buChar char="•"/>
            </a:pPr>
            <a:r>
              <a:rPr lang="el-GR" sz="1600" dirty="0">
                <a:latin typeface="Helvetica" pitchFamily="2" charset="0"/>
                <a:ea typeface="Times New Roman" panose="02020603050405020304" pitchFamily="18" charset="0"/>
                <a:cs typeface="Times New Roman" panose="02020603050405020304" pitchFamily="18" charset="0"/>
              </a:rPr>
              <a:t>Ένας υψηλός δείκτης υποδηλώνει έναν συνδυασμό συντηρητικής πιστωτικής πολιτικής και επιθετικού τμήματος είσπραξης, καθώς και ορισμένων πελατών υψηλής πιστότητας.</a:t>
            </a:r>
            <a:endParaRPr lang="en-US" sz="1600" dirty="0">
              <a:latin typeface="Helvetica" pitchFamily="2" charset="0"/>
              <a:ea typeface="Times New Roman" panose="02020603050405020304" pitchFamily="18" charset="0"/>
              <a:cs typeface="Times New Roman" panose="02020603050405020304" pitchFamily="18" charset="0"/>
            </a:endParaRPr>
          </a:p>
          <a:p>
            <a:pPr marL="285750" indent="-285750" algn="just">
              <a:lnSpc>
                <a:spcPct val="115000"/>
              </a:lnSpc>
              <a:buFont typeface="Arial" panose="020B0604020202020204" pitchFamily="34" charset="0"/>
              <a:buChar char="•"/>
            </a:pPr>
            <a:r>
              <a:rPr lang="el-GR" sz="1600" dirty="0">
                <a:latin typeface="Helvetica" pitchFamily="2" charset="0"/>
                <a:ea typeface="Times New Roman" panose="02020603050405020304" pitchFamily="18" charset="0"/>
                <a:cs typeface="Times New Roman" panose="02020603050405020304" pitchFamily="18" charset="0"/>
              </a:rPr>
              <a:t>Ένας χαμηλός δείκτης δείχνει ανείσπρακτα κεφάλαια που “υπονομεύουν” άσκοπα το κεφάλαιο κίνησης. </a:t>
            </a:r>
            <a:endParaRPr lang="en-US" sz="1600" dirty="0">
              <a:latin typeface="Helvetica" pitchFamily="2" charset="0"/>
              <a:ea typeface="Times New Roman" panose="02020603050405020304" pitchFamily="18" charset="0"/>
              <a:cs typeface="Times New Roman" panose="02020603050405020304" pitchFamily="18" charset="0"/>
            </a:endParaRPr>
          </a:p>
          <a:p>
            <a:pPr marL="285750" indent="-285750" algn="just">
              <a:lnSpc>
                <a:spcPct val="115000"/>
              </a:lnSpc>
              <a:buFont typeface="Arial" panose="020B0604020202020204" pitchFamily="34" charset="0"/>
              <a:buChar char="•"/>
            </a:pPr>
            <a:r>
              <a:rPr lang="el-GR" sz="1600" dirty="0">
                <a:latin typeface="Helvetica" pitchFamily="2" charset="0"/>
                <a:cs typeface="Times New Roman" panose="02020603050405020304" pitchFamily="18" charset="0"/>
              </a:rPr>
              <a:t>Ο χαμηλός δείκτης μπορεί να οφείλεται σε χαλαρή ή ανύπαρκτη πιστωτική πολιτική, σε ανεπαρκή λειτουργία συλλογής ή / και σε μεγάλο ποσοστό πελατών που έχουν οικονομικές δυσκολίες. Είναι επίσης πολύ πιθανό ότι ένα χαμηλό επίπεδο κύκλου εργασιών δείχνει υπερβολικό ποσό επισφαλών </a:t>
            </a:r>
            <a:r>
              <a:rPr lang="el-GR" sz="1600" dirty="0" err="1">
                <a:latin typeface="Helvetica" pitchFamily="2" charset="0"/>
                <a:cs typeface="Times New Roman" panose="02020603050405020304" pitchFamily="18" charset="0"/>
              </a:rPr>
              <a:t>απαιτ</a:t>
            </a:r>
            <a:r>
              <a:rPr lang="en-US" sz="1600" dirty="0" err="1">
                <a:latin typeface="Helvetica" pitchFamily="2" charset="0"/>
                <a:cs typeface="Times New Roman" panose="02020603050405020304" pitchFamily="18" charset="0"/>
              </a:rPr>
              <a:t>ή</a:t>
            </a:r>
            <a:r>
              <a:rPr lang="el-GR" sz="1600" dirty="0" err="1">
                <a:latin typeface="Helvetica" pitchFamily="2" charset="0"/>
                <a:cs typeface="Times New Roman" panose="02020603050405020304" pitchFamily="18" charset="0"/>
              </a:rPr>
              <a:t>σεων</a:t>
            </a:r>
            <a:r>
              <a:rPr lang="el-GR" sz="1600" dirty="0">
                <a:latin typeface="Helvetica" pitchFamily="2" charset="0"/>
                <a:cs typeface="Times New Roman" panose="02020603050405020304" pitchFamily="18" charset="0"/>
              </a:rPr>
              <a:t>.</a:t>
            </a:r>
          </a:p>
          <a:p>
            <a:pPr marL="285750" indent="-285750" algn="just">
              <a:lnSpc>
                <a:spcPct val="115000"/>
              </a:lnSpc>
              <a:buFont typeface="Arial" panose="020B0604020202020204" pitchFamily="34" charset="0"/>
              <a:buChar char="•"/>
            </a:pPr>
            <a:r>
              <a:rPr lang="el-GR" sz="1600" dirty="0">
                <a:latin typeface="Helvetica" pitchFamily="2" charset="0"/>
                <a:cs typeface="Times New Roman" panose="02020603050405020304" pitchFamily="18" charset="0"/>
              </a:rPr>
              <a:t>Είναι χρήσιμο να παρακολουθείται ο κύκλος εργασιών του τμήματος διαχείρισης των εισπρακτέων λογαριασμών σε μια γραμμή τάσης για να δείτε εάν ο κύκλος εργασιών επιβραδύνεται. Εάν ναι, μπορεί να απαιτείται αύξηση της χρηματοδότησης για το προσωπικό των συλλογών ή τουλάχιστον επανεξέταση του λόγου για τον οποίο επιδεινώνεται ο κύκλος εργασιών.</a:t>
            </a:r>
            <a:endParaRPr lang="en-GR" sz="1600" dirty="0">
              <a:latin typeface="Helvetica" pitchFamily="2" charset="0"/>
              <a:cs typeface="Times New Roman" panose="02020603050405020304" pitchFamily="18" charset="0"/>
            </a:endParaRPr>
          </a:p>
          <a:p>
            <a:pPr marL="285750" indent="-285750" algn="just">
              <a:lnSpc>
                <a:spcPct val="115000"/>
              </a:lnSpc>
              <a:buFont typeface="Arial" panose="020B0604020202020204" pitchFamily="34" charset="0"/>
              <a:buChar char="•"/>
            </a:pPr>
            <a:endParaRPr lang="en-GR" sz="1600" dirty="0">
              <a:ea typeface="Times New Roman" panose="02020603050405020304" pitchFamily="18" charset="0"/>
            </a:endParaRPr>
          </a:p>
        </p:txBody>
      </p:sp>
    </p:spTree>
    <p:extLst>
      <p:ext uri="{BB962C8B-B14F-4D97-AF65-F5344CB8AC3E}">
        <p14:creationId xmlns:p14="http://schemas.microsoft.com/office/powerpoint/2010/main" val="1695358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1A1DEA0-CECE-46A0-915E-8B0AC9334E4E}" type="slidenum">
              <a:rPr lang="en-US" smtClean="0"/>
              <a:pPr>
                <a:defRPr/>
              </a:pPr>
              <a:t>5</a:t>
            </a:fld>
            <a:endParaRPr lang="en-CA"/>
          </a:p>
        </p:txBody>
      </p:sp>
      <p:sp>
        <p:nvSpPr>
          <p:cNvPr id="6" name="Rectangle 2"/>
          <p:cNvSpPr>
            <a:spLocks noGrp="1" noChangeArrowheads="1"/>
          </p:cNvSpPr>
          <p:nvPr>
            <p:ph type="title" idx="4294967295"/>
          </p:nvPr>
        </p:nvSpPr>
        <p:spPr>
          <a:xfrm>
            <a:off x="2669084" y="479262"/>
            <a:ext cx="7912100" cy="1143000"/>
          </a:xfrm>
        </p:spPr>
        <p:txBody>
          <a:bodyPr/>
          <a:lstStyle/>
          <a:p>
            <a:r>
              <a:rPr lang="en-US" dirty="0"/>
              <a:t>Business Strategic Analysis</a:t>
            </a:r>
            <a:endParaRPr lang="el-GR" dirty="0"/>
          </a:p>
        </p:txBody>
      </p:sp>
      <p:sp>
        <p:nvSpPr>
          <p:cNvPr id="7" name="Rectangle 3"/>
          <p:cNvSpPr txBox="1">
            <a:spLocks noChangeArrowheads="1"/>
          </p:cNvSpPr>
          <p:nvPr/>
        </p:nvSpPr>
        <p:spPr bwMode="auto">
          <a:xfrm>
            <a:off x="2351584" y="1412776"/>
            <a:ext cx="8229600" cy="46805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r>
              <a:rPr lang="en-US" sz="2000" dirty="0"/>
              <a:t>Business analysis is the evaluation of a company’s prospects and risks for the purpose of making business decisions.</a:t>
            </a:r>
          </a:p>
          <a:p>
            <a:r>
              <a:rPr lang="en-US" sz="2000" dirty="0"/>
              <a:t>Business analysis aids in making informed decisions by helping structure the decision task through an evaluation of a company’s business environment, its strategies, and its financial position and performance.</a:t>
            </a:r>
          </a:p>
          <a:p>
            <a:r>
              <a:rPr lang="en-US" sz="2000" dirty="0"/>
              <a:t>The goal of business analysis is to improve business decisions by evaluating available information about a company’s financial situation, its management, its plans and strategies, and its business environment. </a:t>
            </a:r>
          </a:p>
        </p:txBody>
      </p:sp>
    </p:spTree>
    <p:extLst>
      <p:ext uri="{BB962C8B-B14F-4D97-AF65-F5344CB8AC3E}">
        <p14:creationId xmlns:p14="http://schemas.microsoft.com/office/powerpoint/2010/main" val="40471762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5681" y="1772817"/>
            <a:ext cx="6429375" cy="1019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br>
              <a:rPr lang="en-US" sz="4400" dirty="0"/>
            </a:br>
            <a:r>
              <a:rPr lang="en-US" dirty="0"/>
              <a:t>Accounts Receivable Turnover</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50</a:t>
            </a:fld>
            <a:endParaRPr lang="en-CA"/>
          </a:p>
        </p:txBody>
      </p:sp>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5681" y="4293096"/>
            <a:ext cx="6257925" cy="933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 name="Picture 3">
            <a:extLst>
              <a:ext uri="{FF2B5EF4-FFF2-40B4-BE49-F238E27FC236}">
                <a16:creationId xmlns:a16="http://schemas.microsoft.com/office/drawing/2014/main" id="{B3D97CC8-C10E-4F4E-B11D-1B3722BEDE9D}"/>
              </a:ext>
            </a:extLst>
          </p:cNvPr>
          <p:cNvPicPr>
            <a:picLocks noChangeAspect="1"/>
          </p:cNvPicPr>
          <p:nvPr/>
        </p:nvPicPr>
        <p:blipFill>
          <a:blip r:embed="rId4"/>
          <a:stretch>
            <a:fillRect/>
          </a:stretch>
        </p:blipFill>
        <p:spPr>
          <a:xfrm>
            <a:off x="2425700" y="2902620"/>
            <a:ext cx="7912100" cy="1019175"/>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587DC1C7-5BE4-8E44-A846-EDB64A7D33F5}"/>
                  </a:ext>
                </a:extLst>
              </p:cNvPr>
              <p:cNvSpPr/>
              <p:nvPr/>
            </p:nvSpPr>
            <p:spPr>
              <a:xfrm>
                <a:off x="2567608" y="5371432"/>
                <a:ext cx="7344816" cy="7938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𝐴𝑣𝑒𝑟𝑎𝑔𝑒</m:t>
                      </m:r>
                      <m:r>
                        <a:rPr lang="en-US" sz="2400" i="1">
                          <a:latin typeface="Cambria Math" panose="02040503050406030204" pitchFamily="18" charset="0"/>
                        </a:rPr>
                        <m:t> </m:t>
                      </m:r>
                      <m:r>
                        <a:rPr lang="en-US" sz="2400" i="1">
                          <a:latin typeface="Cambria Math" panose="02040503050406030204" pitchFamily="18" charset="0"/>
                        </a:rPr>
                        <m:t>𝐶𝑜𝑙𝑙𝑒𝑐𝑡𝑖𝑜𝑛</m:t>
                      </m:r>
                      <m:r>
                        <a:rPr lang="en-US" sz="2400" i="1">
                          <a:latin typeface="Cambria Math" panose="02040503050406030204" pitchFamily="18" charset="0"/>
                        </a:rPr>
                        <m:t> </m:t>
                      </m:r>
                      <m:r>
                        <a:rPr lang="en-US" sz="2400" i="1">
                          <a:latin typeface="Cambria Math" panose="02040503050406030204" pitchFamily="18" charset="0"/>
                        </a:rPr>
                        <m:t>𝑃𝑒𝑟𝑖𝑜𝑑</m:t>
                      </m:r>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365</m:t>
                          </m:r>
                        </m:num>
                        <m:den>
                          <m:r>
                            <a:rPr lang="en-US" sz="2400" i="1">
                              <a:latin typeface="Cambria Math" panose="02040503050406030204" pitchFamily="18" charset="0"/>
                            </a:rPr>
                            <m:t>8.64</m:t>
                          </m:r>
                        </m:den>
                      </m:f>
                      <m:r>
                        <a:rPr lang="en-US" sz="2400" i="1">
                          <a:latin typeface="Cambria Math" panose="02040503050406030204" pitchFamily="18" charset="0"/>
                        </a:rPr>
                        <m:t>=42,24 </m:t>
                      </m:r>
                      <m:r>
                        <a:rPr lang="en-US" sz="2400" i="1">
                          <a:latin typeface="Cambria Math" panose="02040503050406030204" pitchFamily="18" charset="0"/>
                        </a:rPr>
                        <m:t>𝑑𝑎𝑦𝑠</m:t>
                      </m:r>
                    </m:oMath>
                  </m:oMathPara>
                </a14:m>
                <a:endParaRPr lang="en-US" sz="2400" dirty="0"/>
              </a:p>
            </p:txBody>
          </p:sp>
        </mc:Choice>
        <mc:Fallback xmlns="">
          <p:sp>
            <p:nvSpPr>
              <p:cNvPr id="8" name="Rectangle 7">
                <a:extLst>
                  <a:ext uri="{FF2B5EF4-FFF2-40B4-BE49-F238E27FC236}">
                    <a16:creationId xmlns:a16="http://schemas.microsoft.com/office/drawing/2014/main" id="{587DC1C7-5BE4-8E44-A846-EDB64A7D33F5}"/>
                  </a:ext>
                </a:extLst>
              </p:cNvPr>
              <p:cNvSpPr>
                <a:spLocks noRot="1" noChangeAspect="1" noMove="1" noResize="1" noEditPoints="1" noAdjustHandles="1" noChangeArrowheads="1" noChangeShapeType="1" noTextEdit="1"/>
              </p:cNvSpPr>
              <p:nvPr/>
            </p:nvSpPr>
            <p:spPr>
              <a:xfrm>
                <a:off x="2567608" y="5371432"/>
                <a:ext cx="7344816" cy="793872"/>
              </a:xfrm>
              <a:prstGeom prst="rect">
                <a:avLst/>
              </a:prstGeom>
              <a:blipFill>
                <a:blip r:embed="rId5"/>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27455656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br>
              <a:rPr lang="en-US" sz="4400" dirty="0"/>
            </a:br>
            <a:r>
              <a:rPr lang="en-US" dirty="0"/>
              <a:t>Accounts Payable Turnover</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51</a:t>
            </a:fld>
            <a:endParaRPr lang="en-CA"/>
          </a:p>
        </p:txBody>
      </p:sp>
      <p:pic>
        <p:nvPicPr>
          <p:cNvPr id="4" name="Picture 3"/>
          <p:cNvPicPr>
            <a:picLocks noChangeAspect="1"/>
          </p:cNvPicPr>
          <p:nvPr/>
        </p:nvPicPr>
        <p:blipFill>
          <a:blip r:embed="rId2"/>
          <a:stretch>
            <a:fillRect/>
          </a:stretch>
        </p:blipFill>
        <p:spPr>
          <a:xfrm>
            <a:off x="2999656" y="5013176"/>
            <a:ext cx="6840760" cy="1368152"/>
          </a:xfrm>
          <a:prstGeom prst="rect">
            <a:avLst/>
          </a:prstGeom>
        </p:spPr>
      </p:pic>
      <p:sp>
        <p:nvSpPr>
          <p:cNvPr id="7" name="Rectangle 6">
            <a:extLst>
              <a:ext uri="{FF2B5EF4-FFF2-40B4-BE49-F238E27FC236}">
                <a16:creationId xmlns:a16="http://schemas.microsoft.com/office/drawing/2014/main" id="{591F03B7-B8A8-1E46-BF45-A2A10FCE9842}"/>
              </a:ext>
            </a:extLst>
          </p:cNvPr>
          <p:cNvSpPr/>
          <p:nvPr/>
        </p:nvSpPr>
        <p:spPr>
          <a:xfrm>
            <a:off x="2351584" y="1340769"/>
            <a:ext cx="8316416" cy="3184783"/>
          </a:xfrm>
          <a:prstGeom prst="rect">
            <a:avLst/>
          </a:prstGeom>
        </p:spPr>
        <p:txBody>
          <a:bodyPr wrap="square">
            <a:spAutoFit/>
          </a:bodyPr>
          <a:lstStyle/>
          <a:p>
            <a:pPr marL="285750" indent="-285750" algn="just">
              <a:lnSpc>
                <a:spcPct val="115000"/>
              </a:lnSpc>
              <a:buFont typeface="Arial" panose="020B0604020202020204" pitchFamily="34" charset="0"/>
              <a:buChar char="•"/>
            </a:pPr>
            <a:r>
              <a:rPr lang="el-GR" sz="1600" dirty="0">
                <a:latin typeface="Helvetica" pitchFamily="2" charset="0"/>
                <a:ea typeface="Times New Roman" panose="02020603050405020304" pitchFamily="18" charset="0"/>
                <a:cs typeface="Times New Roman" panose="02020603050405020304" pitchFamily="18" charset="0"/>
              </a:rPr>
              <a:t>Ο Δείκτης Κυκλοφοριακής Ταχύτητας Εμπορικών Υποχρεώσεων είναι ένας δείκτης που μετρά την ταχύτητα με την οποία μια εταιρεία πληρώνει τους προμηθευτές της. </a:t>
            </a:r>
            <a:endParaRPr lang="en-US" sz="1600" dirty="0">
              <a:latin typeface="Helvetica" pitchFamily="2" charset="0"/>
              <a:ea typeface="Times New Roman" panose="02020603050405020304" pitchFamily="18" charset="0"/>
              <a:cs typeface="Times New Roman" panose="02020603050405020304" pitchFamily="18" charset="0"/>
            </a:endParaRPr>
          </a:p>
          <a:p>
            <a:pPr marL="285750" indent="-285750" algn="just">
              <a:lnSpc>
                <a:spcPct val="115000"/>
              </a:lnSpc>
              <a:buFont typeface="Arial" panose="020B0604020202020204" pitchFamily="34" charset="0"/>
              <a:buChar char="•"/>
            </a:pPr>
            <a:r>
              <a:rPr lang="el-GR" sz="1600" dirty="0">
                <a:latin typeface="Helvetica" pitchFamily="2" charset="0"/>
                <a:ea typeface="Times New Roman" panose="02020603050405020304" pitchFamily="18" charset="0"/>
                <a:cs typeface="Times New Roman" panose="02020603050405020304" pitchFamily="18" charset="0"/>
              </a:rPr>
              <a:t>Εάν ο δείκτης μειωθεί από τη μία περίοδο στην άλλη, αυτό δείχνει ότι η εταιρεία πληρώνει πιο αργά τους προμηθευτές της και μπορεί να αποτελεί ένδειξη επιδείνωσης της οικονομικής κατάστασης.</a:t>
            </a:r>
            <a:endParaRPr lang="en-US" sz="1600" dirty="0">
              <a:latin typeface="Helvetica" pitchFamily="2" charset="0"/>
              <a:ea typeface="Times New Roman" panose="02020603050405020304" pitchFamily="18" charset="0"/>
              <a:cs typeface="Times New Roman" panose="02020603050405020304" pitchFamily="18" charset="0"/>
            </a:endParaRPr>
          </a:p>
          <a:p>
            <a:pPr marL="285750" indent="-285750" algn="just">
              <a:lnSpc>
                <a:spcPct val="115000"/>
              </a:lnSpc>
              <a:buFont typeface="Arial" panose="020B0604020202020204" pitchFamily="34" charset="0"/>
              <a:buChar char="•"/>
            </a:pPr>
            <a:r>
              <a:rPr lang="el-GR" sz="1600" dirty="0">
                <a:latin typeface="Helvetica" pitchFamily="2" charset="0"/>
                <a:ea typeface="Times New Roman" panose="02020603050405020304" pitchFamily="18" charset="0"/>
                <a:cs typeface="Times New Roman" panose="02020603050405020304" pitchFamily="18" charset="0"/>
              </a:rPr>
              <a:t>Μια αλλαγή στην αναλογία του δείκτη μπορεί επίσης να υποδηλώνει τροποποιημένους όρους πληρωμής με τους προμηθευτές, αν και αυτό σπάνια έχει περισσότερο από μια μικρή επίδραση στο δείκτη. </a:t>
            </a:r>
            <a:endParaRPr lang="en-US" sz="1600" dirty="0">
              <a:latin typeface="Helvetica" pitchFamily="2" charset="0"/>
              <a:ea typeface="Times New Roman" panose="02020603050405020304" pitchFamily="18" charset="0"/>
              <a:cs typeface="Times New Roman" panose="02020603050405020304" pitchFamily="18" charset="0"/>
            </a:endParaRPr>
          </a:p>
          <a:p>
            <a:pPr marL="285750" indent="-285750" algn="just">
              <a:lnSpc>
                <a:spcPct val="115000"/>
              </a:lnSpc>
              <a:buFont typeface="Arial" panose="020B0604020202020204" pitchFamily="34" charset="0"/>
              <a:buChar char="•"/>
            </a:pPr>
            <a:r>
              <a:rPr lang="el-GR" sz="1600" dirty="0">
                <a:latin typeface="Helvetica" pitchFamily="2" charset="0"/>
                <a:ea typeface="Times New Roman" panose="02020603050405020304" pitchFamily="18" charset="0"/>
                <a:cs typeface="Times New Roman" panose="02020603050405020304" pitchFamily="18" charset="0"/>
              </a:rPr>
              <a:t>Εάν μια εταιρεία πληρώνει τους προμηθευτές της πολύ γρήγορα, αυτό μπορεί να σημαίνει ότι οι προμηθευτές απαιτούν όρους γρήγορης πληρωμής ή ότι η εταιρεία εκμεταλλεύεται τις εκπτώσεις πρόωρης πληρωμής.</a:t>
            </a:r>
            <a:endParaRPr lang="en-GR" sz="1600" dirty="0">
              <a:ea typeface="Times New Roman" panose="02020603050405020304"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br>
              <a:rPr lang="en-US" sz="4400" dirty="0"/>
            </a:br>
            <a:r>
              <a:rPr lang="en-US" dirty="0"/>
              <a:t>Accounts Payable Turnover</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52</a:t>
            </a:fld>
            <a:endParaRPr lang="en-CA"/>
          </a:p>
        </p:txBody>
      </p:sp>
      <p:pic>
        <p:nvPicPr>
          <p:cNvPr id="4" name="Picture 3"/>
          <p:cNvPicPr>
            <a:picLocks noChangeAspect="1"/>
          </p:cNvPicPr>
          <p:nvPr/>
        </p:nvPicPr>
        <p:blipFill>
          <a:blip r:embed="rId2"/>
          <a:stretch>
            <a:fillRect/>
          </a:stretch>
        </p:blipFill>
        <p:spPr>
          <a:xfrm>
            <a:off x="2855640" y="1628800"/>
            <a:ext cx="6840760" cy="1368152"/>
          </a:xfrm>
          <a:prstGeom prst="rect">
            <a:avLst/>
          </a:prstGeom>
        </p:spPr>
      </p:pic>
      <p:pic>
        <p:nvPicPr>
          <p:cNvPr id="5" name="Picture 4"/>
          <p:cNvPicPr>
            <a:picLocks noChangeAspect="1"/>
          </p:cNvPicPr>
          <p:nvPr/>
        </p:nvPicPr>
        <p:blipFill>
          <a:blip r:embed="rId3"/>
          <a:stretch>
            <a:fillRect/>
          </a:stretch>
        </p:blipFill>
        <p:spPr>
          <a:xfrm>
            <a:off x="2927648" y="3140968"/>
            <a:ext cx="7056784" cy="2448272"/>
          </a:xfrm>
          <a:prstGeom prst="rect">
            <a:avLst/>
          </a:prstGeom>
        </p:spPr>
      </p:pic>
    </p:spTree>
    <p:extLst>
      <p:ext uri="{BB962C8B-B14F-4D97-AF65-F5344CB8AC3E}">
        <p14:creationId xmlns:p14="http://schemas.microsoft.com/office/powerpoint/2010/main" val="9466059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br>
              <a:rPr lang="en-US" sz="4400" dirty="0"/>
            </a:br>
            <a:r>
              <a:rPr lang="en-US" b="0" dirty="0"/>
              <a:t>Long-term solvency risk</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53</a:t>
            </a:fld>
            <a:endParaRPr lang="en-CA"/>
          </a:p>
        </p:txBody>
      </p:sp>
      <p:sp>
        <p:nvSpPr>
          <p:cNvPr id="7" name="Rectangle 6">
            <a:extLst>
              <a:ext uri="{FF2B5EF4-FFF2-40B4-BE49-F238E27FC236}">
                <a16:creationId xmlns:a16="http://schemas.microsoft.com/office/drawing/2014/main" id="{591F03B7-B8A8-1E46-BF45-A2A10FCE9842}"/>
              </a:ext>
            </a:extLst>
          </p:cNvPr>
          <p:cNvSpPr/>
          <p:nvPr/>
        </p:nvSpPr>
        <p:spPr>
          <a:xfrm>
            <a:off x="2351584" y="1340769"/>
            <a:ext cx="8316416" cy="5766707"/>
          </a:xfrm>
          <a:prstGeom prst="rect">
            <a:avLst/>
          </a:prstGeom>
        </p:spPr>
        <p:txBody>
          <a:bodyPr wrap="square">
            <a:spAutoFit/>
          </a:bodyPr>
          <a:lstStyle/>
          <a:p>
            <a:pPr marL="285750" indent="-285750" algn="just">
              <a:lnSpc>
                <a:spcPct val="115000"/>
              </a:lnSpc>
              <a:buFont typeface="Arial" panose="020B0604020202020204" pitchFamily="34" charset="0"/>
              <a:buChar char="•"/>
            </a:pPr>
            <a:r>
              <a:rPr lang="en-US" sz="2000" dirty="0">
                <a:latin typeface="Helvetica" pitchFamily="2" charset="0"/>
                <a:ea typeface="Times New Roman" panose="02020603050405020304" pitchFamily="18" charset="0"/>
                <a:cs typeface="Times New Roman" panose="02020603050405020304" pitchFamily="18" charset="0"/>
              </a:rPr>
              <a:t>Basics of Solvency:</a:t>
            </a:r>
          </a:p>
          <a:p>
            <a:pPr marL="742950" lvl="1" indent="-285750" algn="just">
              <a:lnSpc>
                <a:spcPct val="115000"/>
              </a:lnSpc>
              <a:buFont typeface="Arial" panose="020B0604020202020204" pitchFamily="34" charset="0"/>
              <a:buChar char="•"/>
            </a:pPr>
            <a:r>
              <a:rPr lang="en-US" sz="1500" dirty="0">
                <a:latin typeface="Helvetica" pitchFamily="2" charset="0"/>
                <a:ea typeface="Times New Roman" panose="02020603050405020304" pitchFamily="18" charset="0"/>
                <a:cs typeface="Times New Roman" panose="02020603050405020304" pitchFamily="18" charset="0"/>
              </a:rPr>
              <a:t>Solvency — long-run financial viability and its ability to cover interest expenses and long-term obligations</a:t>
            </a:r>
          </a:p>
          <a:p>
            <a:pPr marL="742950" lvl="1" indent="-285750" algn="just">
              <a:lnSpc>
                <a:spcPct val="115000"/>
              </a:lnSpc>
              <a:buFont typeface="Arial" panose="020B0604020202020204" pitchFamily="34" charset="0"/>
              <a:buChar char="•"/>
            </a:pPr>
            <a:r>
              <a:rPr lang="en-US" sz="1500" dirty="0">
                <a:latin typeface="Helvetica" pitchFamily="2" charset="0"/>
                <a:ea typeface="Times New Roman" panose="02020603050405020304" pitchFamily="18" charset="0"/>
                <a:cs typeface="Times New Roman" panose="02020603050405020304" pitchFamily="18" charset="0"/>
              </a:rPr>
              <a:t>Capital structure — financing sources and their attributes</a:t>
            </a:r>
          </a:p>
          <a:p>
            <a:pPr marL="742950" lvl="1" indent="-285750" algn="just">
              <a:lnSpc>
                <a:spcPct val="115000"/>
              </a:lnSpc>
              <a:buFont typeface="Arial" panose="020B0604020202020204" pitchFamily="34" charset="0"/>
              <a:buChar char="•"/>
            </a:pPr>
            <a:r>
              <a:rPr lang="en-US" sz="1500" dirty="0">
                <a:latin typeface="Helvetica" pitchFamily="2" charset="0"/>
                <a:ea typeface="Times New Roman" panose="02020603050405020304" pitchFamily="18" charset="0"/>
                <a:cs typeface="Times New Roman" panose="02020603050405020304" pitchFamily="18" charset="0"/>
              </a:rPr>
              <a:t>Earning power — recurring ability to generate cash from operations to cover interest payments</a:t>
            </a:r>
          </a:p>
          <a:p>
            <a:pPr marL="742950" lvl="1" indent="-285750" algn="just">
              <a:lnSpc>
                <a:spcPct val="115000"/>
              </a:lnSpc>
              <a:buFont typeface="Arial" panose="020B0604020202020204" pitchFamily="34" charset="0"/>
              <a:buChar char="•"/>
            </a:pPr>
            <a:r>
              <a:rPr lang="en-US" sz="1500" dirty="0">
                <a:latin typeface="Helvetica" pitchFamily="2" charset="0"/>
                <a:ea typeface="Times New Roman" panose="02020603050405020304" pitchFamily="18" charset="0"/>
                <a:cs typeface="Times New Roman" panose="02020603050405020304" pitchFamily="18" charset="0"/>
              </a:rPr>
              <a:t>Loan covenants — protection against insolvency and financial distress; they define default and the legal remedies available when it occurs.</a:t>
            </a:r>
          </a:p>
          <a:p>
            <a:pPr marL="742950" lvl="1" indent="-285750" algn="just">
              <a:lnSpc>
                <a:spcPct val="115000"/>
              </a:lnSpc>
              <a:buFont typeface="Arial" panose="020B0604020202020204" pitchFamily="34" charset="0"/>
              <a:buChar char="•"/>
            </a:pPr>
            <a:r>
              <a:rPr lang="en-US" sz="1500" dirty="0">
                <a:latin typeface="Helvetica" pitchFamily="2" charset="0"/>
                <a:ea typeface="Times New Roman" panose="02020603050405020304" pitchFamily="18" charset="0"/>
                <a:cs typeface="Times New Roman" panose="02020603050405020304" pitchFamily="18" charset="0"/>
              </a:rPr>
              <a:t>Financial leverage enhances the return to common shareholders when firms borrow funds and invest those funds in assets that generate a higher return than the after-tax cost of borrowing. </a:t>
            </a:r>
          </a:p>
          <a:p>
            <a:pPr marL="742950" lvl="1" indent="-285750" algn="just">
              <a:lnSpc>
                <a:spcPct val="115000"/>
              </a:lnSpc>
              <a:buFont typeface="Arial" panose="020B0604020202020204" pitchFamily="34" charset="0"/>
              <a:buChar char="•"/>
            </a:pPr>
            <a:r>
              <a:rPr lang="en-US" sz="1500" dirty="0">
                <a:latin typeface="Helvetica" pitchFamily="2" charset="0"/>
                <a:ea typeface="Times New Roman" panose="02020603050405020304" pitchFamily="18" charset="0"/>
                <a:cs typeface="Times New Roman" panose="02020603050405020304" pitchFamily="18" charset="0"/>
              </a:rPr>
              <a:t>Common shareholders benefit with increasing proportions of debt in the capital structure as long as the firm maintains an excess rate of return on assets over the after-tax cost of the debt. </a:t>
            </a:r>
          </a:p>
          <a:p>
            <a:pPr marL="742950" lvl="1" indent="-285750" algn="just">
              <a:lnSpc>
                <a:spcPct val="115000"/>
              </a:lnSpc>
              <a:buFont typeface="Arial" panose="020B0604020202020204" pitchFamily="34" charset="0"/>
              <a:buChar char="•"/>
            </a:pPr>
            <a:r>
              <a:rPr lang="en-US" sz="1500" dirty="0">
                <a:latin typeface="Helvetica" pitchFamily="2" charset="0"/>
                <a:ea typeface="Times New Roman" panose="02020603050405020304" pitchFamily="18" charset="0"/>
                <a:cs typeface="Times New Roman" panose="02020603050405020304" pitchFamily="18" charset="0"/>
              </a:rPr>
              <a:t>However, increasing the proportion of debt in the capital structure increases the risk that the firm cannot pay interest and repay the principal on the amount borrowed.</a:t>
            </a:r>
          </a:p>
          <a:p>
            <a:pPr marL="742950" lvl="1" indent="-285750" algn="just">
              <a:lnSpc>
                <a:spcPct val="115000"/>
              </a:lnSpc>
              <a:buFont typeface="Arial" panose="020B0604020202020204" pitchFamily="34" charset="0"/>
              <a:buChar char="•"/>
            </a:pPr>
            <a:r>
              <a:rPr lang="en-US" sz="1500" dirty="0">
                <a:latin typeface="Helvetica" pitchFamily="2" charset="0"/>
                <a:ea typeface="Times New Roman" panose="02020603050405020304" pitchFamily="18" charset="0"/>
                <a:cs typeface="Times New Roman" panose="02020603050405020304" pitchFamily="18" charset="0"/>
              </a:rPr>
              <a:t>Analysts use measures of long-term solvency risk to examine a firm’s ability to make interest and principal payments on long-term debt and similar obligations as they come due.</a:t>
            </a:r>
          </a:p>
          <a:p>
            <a:pPr marL="742950" lvl="1" indent="-285750" algn="just">
              <a:lnSpc>
                <a:spcPct val="115000"/>
              </a:lnSpc>
              <a:buFont typeface="Arial" panose="020B0604020202020204" pitchFamily="34" charset="0"/>
              <a:buChar char="•"/>
            </a:pPr>
            <a:endParaRPr lang="en-US" sz="1600" dirty="0">
              <a:latin typeface="Helvetica" pitchFamily="2" charset="0"/>
              <a:ea typeface="Times New Roman" panose="02020603050405020304" pitchFamily="18" charset="0"/>
              <a:cs typeface="Times New Roman" panose="02020603050405020304" pitchFamily="18" charset="0"/>
            </a:endParaRPr>
          </a:p>
          <a:p>
            <a:pPr marL="742950" lvl="1" indent="-285750" algn="just">
              <a:lnSpc>
                <a:spcPct val="115000"/>
              </a:lnSpc>
              <a:buFont typeface="Arial" panose="020B0604020202020204" pitchFamily="34" charset="0"/>
              <a:buChar char="•"/>
            </a:pPr>
            <a:endParaRPr lang="en-US" sz="1600" dirty="0">
              <a:latin typeface="Helvetica"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45304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br>
              <a:rPr lang="en-US" sz="4400" dirty="0"/>
            </a:br>
            <a:r>
              <a:rPr lang="en-US" b="0" dirty="0"/>
              <a:t>Long-term solvency risk</a:t>
            </a:r>
          </a:p>
          <a:p>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54</a:t>
            </a:fld>
            <a:endParaRPr lang="en-CA"/>
          </a:p>
        </p:txBody>
      </p:sp>
      <p:sp>
        <p:nvSpPr>
          <p:cNvPr id="8" name="Rectangle 3">
            <a:extLst>
              <a:ext uri="{FF2B5EF4-FFF2-40B4-BE49-F238E27FC236}">
                <a16:creationId xmlns:a16="http://schemas.microsoft.com/office/drawing/2014/main" id="{8EB8214D-98EB-4944-8E8D-0FFCA81385C7}"/>
              </a:ext>
            </a:extLst>
          </p:cNvPr>
          <p:cNvSpPr txBox="1">
            <a:spLocks noChangeArrowheads="1"/>
          </p:cNvSpPr>
          <p:nvPr/>
        </p:nvSpPr>
        <p:spPr>
          <a:xfrm>
            <a:off x="2341240" y="2060848"/>
            <a:ext cx="3754760" cy="4032448"/>
          </a:xfrm>
          <a:prstGeom prst="rect">
            <a:avLst/>
          </a:prstGeom>
          <a:solidFill>
            <a:srgbClr val="D7E2F1"/>
          </a:solidFill>
          <a:ln w="38100" cmpd="dbl">
            <a:solidFill>
              <a:srgbClr val="336699"/>
            </a:solidFill>
            <a:miter lim="800000"/>
            <a:headEnd/>
            <a:tailEnd/>
          </a:ln>
        </p:spPr>
        <p:txBody>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eaLnBrk="1" hangingPunct="1">
              <a:lnSpc>
                <a:spcPct val="80000"/>
              </a:lnSpc>
            </a:pPr>
            <a:endParaRPr lang="en-GB" altLang="el-GR" sz="1600" b="1" kern="0"/>
          </a:p>
          <a:p>
            <a:pPr eaLnBrk="1" hangingPunct="1">
              <a:lnSpc>
                <a:spcPct val="80000"/>
              </a:lnSpc>
            </a:pPr>
            <a:endParaRPr lang="en-GB" altLang="en-US" sz="1600" b="1" kern="0">
              <a:solidFill>
                <a:srgbClr val="3333FF"/>
              </a:solidFill>
            </a:endParaRPr>
          </a:p>
          <a:p>
            <a:pPr eaLnBrk="1" hangingPunct="1">
              <a:lnSpc>
                <a:spcPct val="80000"/>
              </a:lnSpc>
            </a:pPr>
            <a:r>
              <a:rPr lang="en-GB" altLang="en-US" sz="1600" b="1" kern="0" noProof="1">
                <a:solidFill>
                  <a:srgbClr val="336699"/>
                </a:solidFill>
              </a:rPr>
              <a:t>Equity financing</a:t>
            </a:r>
          </a:p>
          <a:p>
            <a:pPr lvl="1" eaLnBrk="1" hangingPunct="1">
              <a:lnSpc>
                <a:spcPct val="80000"/>
              </a:lnSpc>
            </a:pPr>
            <a:r>
              <a:rPr lang="en-GB" altLang="en-US" sz="1400" b="1" kern="0" noProof="1">
                <a:solidFill>
                  <a:srgbClr val="336699"/>
                </a:solidFill>
              </a:rPr>
              <a:t>Risk capital of a company</a:t>
            </a:r>
          </a:p>
          <a:p>
            <a:pPr lvl="1" eaLnBrk="1" hangingPunct="1">
              <a:lnSpc>
                <a:spcPct val="80000"/>
              </a:lnSpc>
            </a:pPr>
            <a:r>
              <a:rPr lang="en-GB" altLang="en-US" sz="1400" b="1" kern="0" noProof="1">
                <a:solidFill>
                  <a:srgbClr val="336699"/>
                </a:solidFill>
              </a:rPr>
              <a:t>Uncertain and unspecified return</a:t>
            </a:r>
          </a:p>
          <a:p>
            <a:pPr lvl="1" eaLnBrk="1" hangingPunct="1">
              <a:lnSpc>
                <a:spcPct val="80000"/>
              </a:lnSpc>
            </a:pPr>
            <a:r>
              <a:rPr lang="en-GB" altLang="en-US" sz="1400" b="1" kern="0" noProof="1">
                <a:solidFill>
                  <a:srgbClr val="336699"/>
                </a:solidFill>
              </a:rPr>
              <a:t>Lack of any repayment pattern</a:t>
            </a:r>
          </a:p>
          <a:p>
            <a:pPr lvl="1" eaLnBrk="1" hangingPunct="1">
              <a:lnSpc>
                <a:spcPct val="80000"/>
              </a:lnSpc>
            </a:pPr>
            <a:r>
              <a:rPr lang="en-GB" altLang="en-US" sz="1400" b="1" kern="0" noProof="1">
                <a:solidFill>
                  <a:srgbClr val="336699"/>
                </a:solidFill>
              </a:rPr>
              <a:t>Contributes to a company’s stability and solvency</a:t>
            </a:r>
          </a:p>
          <a:p>
            <a:pPr eaLnBrk="1" hangingPunct="1">
              <a:lnSpc>
                <a:spcPct val="80000"/>
              </a:lnSpc>
            </a:pPr>
            <a:endParaRPr lang="en-GB" altLang="en-US" sz="1600" b="1" kern="0" noProof="1">
              <a:solidFill>
                <a:srgbClr val="336699"/>
              </a:solidFill>
            </a:endParaRPr>
          </a:p>
          <a:p>
            <a:pPr eaLnBrk="1" hangingPunct="1">
              <a:lnSpc>
                <a:spcPct val="80000"/>
              </a:lnSpc>
            </a:pPr>
            <a:r>
              <a:rPr lang="en-GB" altLang="en-US" sz="1600" b="1" kern="0" noProof="1">
                <a:solidFill>
                  <a:srgbClr val="336699"/>
                </a:solidFill>
              </a:rPr>
              <a:t>Debt financing</a:t>
            </a:r>
          </a:p>
          <a:p>
            <a:pPr lvl="1" eaLnBrk="1" hangingPunct="1">
              <a:lnSpc>
                <a:spcPct val="80000"/>
              </a:lnSpc>
            </a:pPr>
            <a:r>
              <a:rPr lang="en-GB" altLang="en-US" sz="1400" b="1" kern="0" noProof="1">
                <a:solidFill>
                  <a:srgbClr val="336699"/>
                </a:solidFill>
              </a:rPr>
              <a:t>Must be repaid with interest</a:t>
            </a:r>
          </a:p>
          <a:p>
            <a:pPr lvl="1" eaLnBrk="1" hangingPunct="1">
              <a:lnSpc>
                <a:spcPct val="80000"/>
              </a:lnSpc>
            </a:pPr>
            <a:r>
              <a:rPr lang="en-GB" altLang="en-US" sz="1400" b="1" kern="0" noProof="1">
                <a:solidFill>
                  <a:srgbClr val="336699"/>
                </a:solidFill>
              </a:rPr>
              <a:t>Specified repayment pattern</a:t>
            </a:r>
          </a:p>
          <a:p>
            <a:pPr eaLnBrk="1" hangingPunct="1">
              <a:lnSpc>
                <a:spcPct val="80000"/>
              </a:lnSpc>
            </a:pPr>
            <a:endParaRPr lang="en-GB" altLang="en-US" sz="1600" b="1" kern="0" noProof="1">
              <a:solidFill>
                <a:srgbClr val="336699"/>
              </a:solidFill>
            </a:endParaRPr>
          </a:p>
          <a:p>
            <a:pPr eaLnBrk="1" hangingPunct="1">
              <a:lnSpc>
                <a:spcPct val="80000"/>
              </a:lnSpc>
            </a:pPr>
            <a:r>
              <a:rPr lang="en-GB" altLang="en-US" sz="1600" b="1" kern="0" noProof="1">
                <a:solidFill>
                  <a:srgbClr val="336699"/>
                </a:solidFill>
              </a:rPr>
              <a:t>When the proportion of debt financing is higher, the higher are the resulting fixed charges and repayment commitments</a:t>
            </a:r>
            <a:endParaRPr lang="en-GB" altLang="el-GR" sz="1400" kern="0">
              <a:solidFill>
                <a:srgbClr val="336699"/>
              </a:solidFill>
            </a:endParaRPr>
          </a:p>
          <a:p>
            <a:pPr eaLnBrk="1" hangingPunct="1">
              <a:lnSpc>
                <a:spcPct val="80000"/>
              </a:lnSpc>
            </a:pPr>
            <a:endParaRPr lang="en-GB" altLang="el-GR" sz="1600" kern="0">
              <a:solidFill>
                <a:srgbClr val="336699"/>
              </a:solidFill>
            </a:endParaRPr>
          </a:p>
          <a:p>
            <a:pPr lvl="1" eaLnBrk="1" hangingPunct="1">
              <a:lnSpc>
                <a:spcPct val="80000"/>
              </a:lnSpc>
              <a:buFontTx/>
              <a:buNone/>
            </a:pPr>
            <a:r>
              <a:rPr lang="en-GB" altLang="el-GR" sz="1400" kern="0">
                <a:solidFill>
                  <a:srgbClr val="336699"/>
                </a:solidFill>
              </a:rPr>
              <a:t>   </a:t>
            </a:r>
            <a:endParaRPr lang="en-GB" altLang="el-GR" sz="1400" kern="0" dirty="0">
              <a:solidFill>
                <a:srgbClr val="336699"/>
              </a:solidFill>
            </a:endParaRPr>
          </a:p>
        </p:txBody>
      </p:sp>
      <p:sp>
        <p:nvSpPr>
          <p:cNvPr id="9" name="Text Box 5">
            <a:extLst>
              <a:ext uri="{FF2B5EF4-FFF2-40B4-BE49-F238E27FC236}">
                <a16:creationId xmlns:a16="http://schemas.microsoft.com/office/drawing/2014/main" id="{A493EFDB-6B92-42FB-8C2F-C381C3E3FDDB}"/>
              </a:ext>
            </a:extLst>
          </p:cNvPr>
          <p:cNvSpPr txBox="1">
            <a:spLocks noChangeArrowheads="1"/>
          </p:cNvSpPr>
          <p:nvPr/>
        </p:nvSpPr>
        <p:spPr bwMode="auto">
          <a:xfrm>
            <a:off x="4641850" y="1594124"/>
            <a:ext cx="3657600" cy="46672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l-GR" sz="2400" dirty="0">
                <a:solidFill>
                  <a:srgbClr val="336699"/>
                </a:solidFill>
              </a:rPr>
              <a:t>Capital Structure</a:t>
            </a:r>
            <a:endParaRPr lang="en-GB" altLang="en-US" sz="2400" dirty="0">
              <a:solidFill>
                <a:srgbClr val="336699"/>
              </a:solidFill>
            </a:endParaRPr>
          </a:p>
        </p:txBody>
      </p:sp>
      <p:pic>
        <p:nvPicPr>
          <p:cNvPr id="10" name="Picture 7">
            <a:extLst>
              <a:ext uri="{FF2B5EF4-FFF2-40B4-BE49-F238E27FC236}">
                <a16:creationId xmlns:a16="http://schemas.microsoft.com/office/drawing/2014/main" id="{75914DAB-0C7A-44E0-A624-6DA3B62244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127750" y="2078028"/>
            <a:ext cx="4343400" cy="4032448"/>
          </a:xfrm>
          <a:prstGeom prst="rect">
            <a:avLst/>
          </a:prstGeom>
          <a:noFill/>
        </p:spPr>
      </p:pic>
    </p:spTree>
    <p:extLst>
      <p:ext uri="{BB962C8B-B14F-4D97-AF65-F5344CB8AC3E}">
        <p14:creationId xmlns:p14="http://schemas.microsoft.com/office/powerpoint/2010/main" val="6172783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2514600" y="188913"/>
            <a:ext cx="7912100" cy="1143000"/>
          </a:xfrm>
          <a:prstGeom prst="rect">
            <a:avLst/>
          </a:prstGeom>
        </p:spPr>
        <p:txBody>
          <a:bodyPr>
            <a:normAutofit fontScale="67500" lnSpcReduction="2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br>
              <a:rPr lang="en-US" sz="4400" dirty="0"/>
            </a:br>
            <a:r>
              <a:rPr lang="pt-BR" b="0" dirty="0"/>
              <a:t>C A P I T A L S T R U C T U R E C O M P O S I T I O N</a:t>
            </a:r>
          </a:p>
          <a:p>
            <a:r>
              <a:rPr lang="pt-BR" b="0" dirty="0"/>
              <a:t>A N D S O LV E N C Y</a:t>
            </a:r>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55</a:t>
            </a:fld>
            <a:endParaRPr lang="en-CA"/>
          </a:p>
        </p:txBody>
      </p:sp>
      <p:sp>
        <p:nvSpPr>
          <p:cNvPr id="7" name="Rectangle 6">
            <a:extLst>
              <a:ext uri="{FF2B5EF4-FFF2-40B4-BE49-F238E27FC236}">
                <a16:creationId xmlns:a16="http://schemas.microsoft.com/office/drawing/2014/main" id="{591F03B7-B8A8-1E46-BF45-A2A10FCE9842}"/>
              </a:ext>
            </a:extLst>
          </p:cNvPr>
          <p:cNvSpPr/>
          <p:nvPr/>
        </p:nvSpPr>
        <p:spPr>
          <a:xfrm>
            <a:off x="2351584" y="1340769"/>
            <a:ext cx="8316416" cy="2050305"/>
          </a:xfrm>
          <a:prstGeom prst="rect">
            <a:avLst/>
          </a:prstGeom>
        </p:spPr>
        <p:txBody>
          <a:bodyPr wrap="square">
            <a:spAutoFit/>
          </a:bodyPr>
          <a:lstStyle/>
          <a:p>
            <a:pPr marL="742950" lvl="1" indent="-285750" algn="just">
              <a:lnSpc>
                <a:spcPct val="115000"/>
              </a:lnSpc>
              <a:buFont typeface="Arial" panose="020B0604020202020204" pitchFamily="34" charset="0"/>
              <a:buChar char="•"/>
            </a:pPr>
            <a:r>
              <a:rPr lang="en-US" sz="1600" dirty="0">
                <a:latin typeface="Helvetica" pitchFamily="2" charset="0"/>
                <a:ea typeface="Times New Roman" panose="02020603050405020304" pitchFamily="18" charset="0"/>
                <a:cs typeface="Times New Roman" panose="02020603050405020304" pitchFamily="18" charset="0"/>
              </a:rPr>
              <a:t>A common measure of financial risk for a company is its capital structure composition.</a:t>
            </a:r>
          </a:p>
          <a:p>
            <a:pPr marL="742950" lvl="1" indent="-285750" algn="just">
              <a:lnSpc>
                <a:spcPct val="115000"/>
              </a:lnSpc>
              <a:buFont typeface="Arial" panose="020B0604020202020204" pitchFamily="34" charset="0"/>
              <a:buChar char="•"/>
            </a:pPr>
            <a:r>
              <a:rPr lang="en-US" sz="1600" dirty="0">
                <a:latin typeface="Helvetica" pitchFamily="2" charset="0"/>
                <a:ea typeface="Times New Roman" panose="02020603050405020304" pitchFamily="18" charset="0"/>
                <a:cs typeface="Times New Roman" panose="02020603050405020304" pitchFamily="18" charset="0"/>
              </a:rPr>
              <a:t>Composition analysis is performed by constructing a common-size statement of the liabilities and equity section of the balance sheet.</a:t>
            </a:r>
          </a:p>
          <a:p>
            <a:pPr marL="742950" lvl="1" indent="-285750" algn="just">
              <a:lnSpc>
                <a:spcPct val="115000"/>
              </a:lnSpc>
              <a:buFont typeface="Arial" panose="020B0604020202020204" pitchFamily="34" charset="0"/>
              <a:buChar char="•"/>
            </a:pPr>
            <a:r>
              <a:rPr lang="en-US" sz="1600" dirty="0">
                <a:latin typeface="Helvetica" pitchFamily="2" charset="0"/>
                <a:ea typeface="Times New Roman" panose="02020603050405020304" pitchFamily="18" charset="0"/>
                <a:cs typeface="Times New Roman" panose="02020603050405020304" pitchFamily="18" charset="0"/>
              </a:rPr>
              <a:t>Reveals relative magnitude of financing sources.</a:t>
            </a:r>
          </a:p>
          <a:p>
            <a:pPr marL="742950" lvl="1" indent="-285750" algn="just">
              <a:lnSpc>
                <a:spcPct val="115000"/>
              </a:lnSpc>
              <a:buFont typeface="Arial" panose="020B0604020202020204" pitchFamily="34" charset="0"/>
              <a:buChar char="•"/>
            </a:pPr>
            <a:endParaRPr lang="en-US" sz="1600" dirty="0">
              <a:latin typeface="Helvetica" pitchFamily="2" charset="0"/>
              <a:ea typeface="Times New Roman" panose="02020603050405020304" pitchFamily="18" charset="0"/>
              <a:cs typeface="Times New Roman" panose="02020603050405020304" pitchFamily="18" charset="0"/>
            </a:endParaRPr>
          </a:p>
          <a:p>
            <a:pPr marL="742950" lvl="1" indent="-285750" algn="just">
              <a:lnSpc>
                <a:spcPct val="115000"/>
              </a:lnSpc>
              <a:buFont typeface="Arial" panose="020B0604020202020204" pitchFamily="34" charset="0"/>
              <a:buChar char="•"/>
            </a:pPr>
            <a:endParaRPr lang="en-US" sz="1600" dirty="0">
              <a:latin typeface="Helvetica" pitchFamily="2" charset="0"/>
              <a:ea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92B5DAFD-8ECC-4FA9-B6D3-D25FA1FBD857}"/>
              </a:ext>
            </a:extLst>
          </p:cNvPr>
          <p:cNvGraphicFramePr>
            <a:graphicFrameLocks noChangeAspect="1"/>
          </p:cNvGraphicFramePr>
          <p:nvPr/>
        </p:nvGraphicFramePr>
        <p:xfrm>
          <a:off x="2514600" y="2996953"/>
          <a:ext cx="3810000" cy="2397125"/>
        </p:xfrm>
        <a:graphic>
          <a:graphicData uri="http://schemas.openxmlformats.org/presentationml/2006/ole">
            <mc:AlternateContent xmlns:mc="http://schemas.openxmlformats.org/markup-compatibility/2006">
              <mc:Choice xmlns:v="urn:schemas-microsoft-com:vml" Requires="v">
                <p:oleObj name="Worksheet" r:id="rId2" imgW="2807256" imgH="1766420" progId="Excel.Sheet.8">
                  <p:embed/>
                </p:oleObj>
              </mc:Choice>
              <mc:Fallback>
                <p:oleObj name="Worksheet" r:id="rId2" imgW="2807256" imgH="1766420" progId="Excel.Sheet.8">
                  <p:embed/>
                  <p:pic>
                    <p:nvPicPr>
                      <p:cNvPr id="5" name="Object 4">
                        <a:extLst>
                          <a:ext uri="{FF2B5EF4-FFF2-40B4-BE49-F238E27FC236}">
                            <a16:creationId xmlns:a16="http://schemas.microsoft.com/office/drawing/2014/main" id="{92B5DAFD-8ECC-4FA9-B6D3-D25FA1FBD8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996953"/>
                        <a:ext cx="3810000" cy="2397125"/>
                      </a:xfrm>
                      <a:prstGeom prst="rect">
                        <a:avLst/>
                      </a:prstGeom>
                      <a:noFill/>
                      <a:ln w="12700">
                        <a:solidFill>
                          <a:srgbClr val="3A619A"/>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 name="Picture 6">
            <a:extLst>
              <a:ext uri="{FF2B5EF4-FFF2-40B4-BE49-F238E27FC236}">
                <a16:creationId xmlns:a16="http://schemas.microsoft.com/office/drawing/2014/main" id="{32693D77-D202-432A-A401-D390ADDDCC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470650" y="3047753"/>
            <a:ext cx="3581400" cy="2346325"/>
          </a:xfrm>
          <a:prstGeom prst="rect">
            <a:avLst/>
          </a:prstGeom>
          <a:noFill/>
          <a:ln w="12700">
            <a:solidFill>
              <a:srgbClr val="3A619A"/>
            </a:solidFill>
            <a:miter lim="800000"/>
            <a:headEnd/>
            <a:tailEnd/>
          </a:ln>
        </p:spPr>
      </p:pic>
    </p:spTree>
    <p:extLst>
      <p:ext uri="{BB962C8B-B14F-4D97-AF65-F5344CB8AC3E}">
        <p14:creationId xmlns:p14="http://schemas.microsoft.com/office/powerpoint/2010/main" val="29027943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2514600" y="188913"/>
            <a:ext cx="7912100" cy="1143000"/>
          </a:xfrm>
          <a:prstGeom prst="rect">
            <a:avLst/>
          </a:prstGeom>
        </p:spPr>
        <p:txBody>
          <a:bodyPr>
            <a:normAutofit fontScale="67500" lnSpcReduction="2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br>
              <a:rPr lang="en-US" sz="4400" dirty="0"/>
            </a:br>
            <a:r>
              <a:rPr lang="pt-BR" b="0" dirty="0"/>
              <a:t>C A P I T A L S T R U C T U R E C O M P O S I T I O N</a:t>
            </a:r>
          </a:p>
          <a:p>
            <a:r>
              <a:rPr lang="pt-BR" b="0" dirty="0"/>
              <a:t>A N D S O LV E N C Y</a:t>
            </a:r>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56</a:t>
            </a:fld>
            <a:endParaRPr lang="en-CA"/>
          </a:p>
        </p:txBody>
      </p:sp>
      <p:sp>
        <p:nvSpPr>
          <p:cNvPr id="7" name="Rectangle 6">
            <a:extLst>
              <a:ext uri="{FF2B5EF4-FFF2-40B4-BE49-F238E27FC236}">
                <a16:creationId xmlns:a16="http://schemas.microsoft.com/office/drawing/2014/main" id="{591F03B7-B8A8-1E46-BF45-A2A10FCE9842}"/>
              </a:ext>
            </a:extLst>
          </p:cNvPr>
          <p:cNvSpPr/>
          <p:nvPr/>
        </p:nvSpPr>
        <p:spPr>
          <a:xfrm>
            <a:off x="2351584" y="1340768"/>
            <a:ext cx="8316416" cy="1483996"/>
          </a:xfrm>
          <a:prstGeom prst="rect">
            <a:avLst/>
          </a:prstGeom>
        </p:spPr>
        <p:txBody>
          <a:bodyPr wrap="square">
            <a:spAutoFit/>
          </a:bodyPr>
          <a:lstStyle/>
          <a:p>
            <a:pPr marL="742950" lvl="1" indent="-285750" algn="just">
              <a:lnSpc>
                <a:spcPct val="115000"/>
              </a:lnSpc>
              <a:buFont typeface="Arial" panose="020B0604020202020204" pitchFamily="34" charset="0"/>
              <a:buChar char="•"/>
            </a:pPr>
            <a:r>
              <a:rPr lang="en-US" sz="1600" dirty="0">
                <a:latin typeface="Helvetica" pitchFamily="2" charset="0"/>
                <a:ea typeface="Times New Roman" panose="02020603050405020304" pitchFamily="18" charset="0"/>
                <a:cs typeface="Times New Roman" panose="02020603050405020304" pitchFamily="18" charset="0"/>
              </a:rPr>
              <a:t>Asset composition in solvency analysis</a:t>
            </a:r>
          </a:p>
          <a:p>
            <a:pPr marL="742950" lvl="1" indent="-285750" algn="just">
              <a:lnSpc>
                <a:spcPct val="115000"/>
              </a:lnSpc>
              <a:buFont typeface="Arial" panose="020B0604020202020204" pitchFamily="34" charset="0"/>
              <a:buChar char="•"/>
            </a:pPr>
            <a:r>
              <a:rPr lang="en-US" sz="1600" dirty="0">
                <a:latin typeface="Helvetica" pitchFamily="2" charset="0"/>
                <a:ea typeface="Times New Roman" panose="02020603050405020304" pitchFamily="18" charset="0"/>
                <a:cs typeface="Times New Roman" panose="02020603050405020304" pitchFamily="18" charset="0"/>
              </a:rPr>
              <a:t>Important tool in assessing capital structure risk exposure.</a:t>
            </a:r>
          </a:p>
          <a:p>
            <a:pPr marL="742950" lvl="1" indent="-285750" algn="just">
              <a:lnSpc>
                <a:spcPct val="115000"/>
              </a:lnSpc>
              <a:buFont typeface="Arial" panose="020B0604020202020204" pitchFamily="34" charset="0"/>
              <a:buChar char="•"/>
            </a:pPr>
            <a:r>
              <a:rPr lang="en-US" sz="1600" dirty="0">
                <a:latin typeface="Helvetica" pitchFamily="2" charset="0"/>
                <a:ea typeface="Times New Roman" panose="02020603050405020304" pitchFamily="18" charset="0"/>
                <a:cs typeface="Times New Roman" panose="02020603050405020304" pitchFamily="18" charset="0"/>
              </a:rPr>
              <a:t>Typically evaluated using common-size statements of asset balances.</a:t>
            </a:r>
          </a:p>
          <a:p>
            <a:pPr marL="742950" lvl="1" indent="-285750" algn="just">
              <a:lnSpc>
                <a:spcPct val="115000"/>
              </a:lnSpc>
              <a:buFont typeface="Arial" panose="020B0604020202020204" pitchFamily="34" charset="0"/>
              <a:buChar char="•"/>
            </a:pPr>
            <a:endParaRPr lang="en-US" sz="1600" dirty="0">
              <a:latin typeface="Helvetica" pitchFamily="2" charset="0"/>
              <a:ea typeface="Times New Roman" panose="02020603050405020304" pitchFamily="18" charset="0"/>
              <a:cs typeface="Times New Roman" panose="02020603050405020304" pitchFamily="18" charset="0"/>
            </a:endParaRPr>
          </a:p>
          <a:p>
            <a:pPr marL="742950" lvl="1" indent="-285750" algn="just">
              <a:lnSpc>
                <a:spcPct val="115000"/>
              </a:lnSpc>
              <a:buFont typeface="Arial" panose="020B0604020202020204" pitchFamily="34" charset="0"/>
              <a:buChar char="•"/>
            </a:pPr>
            <a:endParaRPr lang="en-US" sz="1600" dirty="0">
              <a:latin typeface="Helvetica" pitchFamily="2" charset="0"/>
              <a:ea typeface="Times New Roman" panose="02020603050405020304" pitchFamily="18" charset="0"/>
              <a:cs typeface="Times New Roman" panose="02020603050405020304" pitchFamily="18" charset="0"/>
            </a:endParaRPr>
          </a:p>
        </p:txBody>
      </p:sp>
      <p:pic>
        <p:nvPicPr>
          <p:cNvPr id="9" name="Picture 5">
            <a:extLst>
              <a:ext uri="{FF2B5EF4-FFF2-40B4-BE49-F238E27FC236}">
                <a16:creationId xmlns:a16="http://schemas.microsoft.com/office/drawing/2014/main" id="{C0C74432-ACC6-48EB-8F0F-983B8176D7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378899" y="2445544"/>
            <a:ext cx="4581197" cy="2927673"/>
          </a:xfrm>
          <a:prstGeom prst="rect">
            <a:avLst/>
          </a:prstGeom>
          <a:noFill/>
          <a:ln w="25400">
            <a:solidFill>
              <a:srgbClr val="336699"/>
            </a:solidFill>
            <a:miter lim="800000"/>
            <a:headEnd/>
            <a:tailEnd/>
          </a:ln>
        </p:spPr>
      </p:pic>
      <p:pic>
        <p:nvPicPr>
          <p:cNvPr id="10" name="Picture 7">
            <a:extLst>
              <a:ext uri="{FF2B5EF4-FFF2-40B4-BE49-F238E27FC236}">
                <a16:creationId xmlns:a16="http://schemas.microsoft.com/office/drawing/2014/main" id="{6E3773E9-33B5-465B-86F4-AEB94D33C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020270" y="2436867"/>
            <a:ext cx="3252194" cy="2927673"/>
          </a:xfrm>
          <a:prstGeom prst="rect">
            <a:avLst/>
          </a:prstGeom>
          <a:noFill/>
          <a:ln w="25400">
            <a:solidFill>
              <a:srgbClr val="336699"/>
            </a:solidFill>
            <a:miter lim="800000"/>
            <a:headEnd/>
            <a:tailEnd/>
          </a:ln>
        </p:spPr>
      </p:pic>
    </p:spTree>
    <p:extLst>
      <p:ext uri="{BB962C8B-B14F-4D97-AF65-F5344CB8AC3E}">
        <p14:creationId xmlns:p14="http://schemas.microsoft.com/office/powerpoint/2010/main" val="14540998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br>
              <a:rPr lang="en-US" sz="4400" dirty="0"/>
            </a:br>
            <a:r>
              <a:rPr lang="pt-BR" b="0" dirty="0"/>
              <a:t>DEBT RATIOS</a:t>
            </a:r>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57</a:t>
            </a:fld>
            <a:endParaRPr lang="en-CA"/>
          </a:p>
        </p:txBody>
      </p:sp>
      <p:sp>
        <p:nvSpPr>
          <p:cNvPr id="7" name="Rectangle 6">
            <a:extLst>
              <a:ext uri="{FF2B5EF4-FFF2-40B4-BE49-F238E27FC236}">
                <a16:creationId xmlns:a16="http://schemas.microsoft.com/office/drawing/2014/main" id="{591F03B7-B8A8-1E46-BF45-A2A10FCE9842}"/>
              </a:ext>
            </a:extLst>
          </p:cNvPr>
          <p:cNvSpPr/>
          <p:nvPr/>
        </p:nvSpPr>
        <p:spPr>
          <a:xfrm>
            <a:off x="2351584" y="1340768"/>
            <a:ext cx="8316416" cy="1200842"/>
          </a:xfrm>
          <a:prstGeom prst="rect">
            <a:avLst/>
          </a:prstGeom>
        </p:spPr>
        <p:txBody>
          <a:bodyPr wrap="square">
            <a:spAutoFit/>
          </a:bodyPr>
          <a:lstStyle/>
          <a:p>
            <a:pPr marL="742950" lvl="1" indent="-285750" algn="just">
              <a:lnSpc>
                <a:spcPct val="115000"/>
              </a:lnSpc>
              <a:buFont typeface="Arial" panose="020B0604020202020204" pitchFamily="34" charset="0"/>
              <a:buChar char="•"/>
            </a:pPr>
            <a:r>
              <a:rPr lang="en-US" sz="1600" dirty="0">
                <a:latin typeface="Helvetica" pitchFamily="2" charset="0"/>
                <a:ea typeface="Times New Roman" panose="02020603050405020304" pitchFamily="18" charset="0"/>
                <a:cs typeface="Times New Roman" panose="02020603050405020304" pitchFamily="18" charset="0"/>
              </a:rPr>
              <a:t>Analysts use debt ratios to measure the amount of liabilities, particularly long-term debt, in a firm’s capital structure. </a:t>
            </a:r>
          </a:p>
          <a:p>
            <a:pPr marL="742950" lvl="1" indent="-285750" algn="just">
              <a:lnSpc>
                <a:spcPct val="115000"/>
              </a:lnSpc>
              <a:buFont typeface="Arial" panose="020B0604020202020204" pitchFamily="34" charset="0"/>
              <a:buChar char="•"/>
            </a:pPr>
            <a:r>
              <a:rPr lang="en-US" sz="1600" dirty="0">
                <a:latin typeface="Helvetica" pitchFamily="2" charset="0"/>
                <a:ea typeface="Times New Roman" panose="02020603050405020304" pitchFamily="18" charset="0"/>
                <a:cs typeface="Times New Roman" panose="02020603050405020304" pitchFamily="18" charset="0"/>
              </a:rPr>
              <a:t>The higher this proportion, the greater the long-term solvency risk.</a:t>
            </a:r>
          </a:p>
          <a:p>
            <a:pPr marL="742950" lvl="1" indent="-285750" algn="just">
              <a:lnSpc>
                <a:spcPct val="115000"/>
              </a:lnSpc>
              <a:buFont typeface="Arial" panose="020B0604020202020204" pitchFamily="34" charset="0"/>
              <a:buChar char="•"/>
            </a:pPr>
            <a:endParaRPr lang="en-US" sz="1600" dirty="0">
              <a:latin typeface="Helvetica" pitchFamily="2" charset="0"/>
              <a:ea typeface="Times New Roman" panose="02020603050405020304" pitchFamily="18" charset="0"/>
              <a:cs typeface="Times New Roman" panose="02020603050405020304" pitchFamily="18" charset="0"/>
            </a:endParaRPr>
          </a:p>
        </p:txBody>
      </p:sp>
      <p:pic>
        <p:nvPicPr>
          <p:cNvPr id="4" name="Εικόνα 3">
            <a:extLst>
              <a:ext uri="{FF2B5EF4-FFF2-40B4-BE49-F238E27FC236}">
                <a16:creationId xmlns:a16="http://schemas.microsoft.com/office/drawing/2014/main" id="{37303F3A-F76A-4B07-BA59-EAE291F36913}"/>
              </a:ext>
            </a:extLst>
          </p:cNvPr>
          <p:cNvPicPr>
            <a:picLocks noChangeAspect="1"/>
          </p:cNvPicPr>
          <p:nvPr/>
        </p:nvPicPr>
        <p:blipFill>
          <a:blip r:embed="rId2"/>
          <a:stretch>
            <a:fillRect/>
          </a:stretch>
        </p:blipFill>
        <p:spPr>
          <a:xfrm>
            <a:off x="2927648" y="2448164"/>
            <a:ext cx="6735778" cy="2925052"/>
          </a:xfrm>
          <a:prstGeom prst="rect">
            <a:avLst/>
          </a:prstGeom>
        </p:spPr>
      </p:pic>
    </p:spTree>
    <p:extLst>
      <p:ext uri="{BB962C8B-B14F-4D97-AF65-F5344CB8AC3E}">
        <p14:creationId xmlns:p14="http://schemas.microsoft.com/office/powerpoint/2010/main" val="26563693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br>
              <a:rPr lang="en-US" sz="4400" dirty="0"/>
            </a:br>
            <a:r>
              <a:rPr lang="pt-BR" b="0" dirty="0"/>
              <a:t>Interest Coverage Ratios</a:t>
            </a:r>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58</a:t>
            </a:fld>
            <a:endParaRPr lang="en-CA"/>
          </a:p>
        </p:txBody>
      </p:sp>
      <p:sp>
        <p:nvSpPr>
          <p:cNvPr id="7" name="Rectangle 6">
            <a:extLst>
              <a:ext uri="{FF2B5EF4-FFF2-40B4-BE49-F238E27FC236}">
                <a16:creationId xmlns:a16="http://schemas.microsoft.com/office/drawing/2014/main" id="{591F03B7-B8A8-1E46-BF45-A2A10FCE9842}"/>
              </a:ext>
            </a:extLst>
          </p:cNvPr>
          <p:cNvSpPr/>
          <p:nvPr/>
        </p:nvSpPr>
        <p:spPr>
          <a:xfrm>
            <a:off x="2351584" y="1340769"/>
            <a:ext cx="8316416" cy="917687"/>
          </a:xfrm>
          <a:prstGeom prst="rect">
            <a:avLst/>
          </a:prstGeom>
        </p:spPr>
        <p:txBody>
          <a:bodyPr wrap="square">
            <a:spAutoFit/>
          </a:bodyPr>
          <a:lstStyle/>
          <a:p>
            <a:pPr marL="742950" lvl="1" indent="-285750" algn="just">
              <a:lnSpc>
                <a:spcPct val="115000"/>
              </a:lnSpc>
              <a:buFont typeface="Arial" panose="020B0604020202020204" pitchFamily="34" charset="0"/>
              <a:buChar char="•"/>
            </a:pPr>
            <a:r>
              <a:rPr lang="en-US" sz="1600" dirty="0">
                <a:latin typeface="Helvetica" pitchFamily="2" charset="0"/>
                <a:ea typeface="Times New Roman" panose="02020603050405020304" pitchFamily="18" charset="0"/>
                <a:cs typeface="Times New Roman" panose="02020603050405020304" pitchFamily="18" charset="0"/>
              </a:rPr>
              <a:t>Interest coverage ratios indicate the number of times a firm’s income or cash flows could cover interest charges</a:t>
            </a:r>
          </a:p>
          <a:p>
            <a:pPr marL="742950" lvl="1" indent="-285750" algn="just">
              <a:lnSpc>
                <a:spcPct val="115000"/>
              </a:lnSpc>
              <a:buFont typeface="Arial" panose="020B0604020202020204" pitchFamily="34" charset="0"/>
              <a:buChar char="•"/>
            </a:pPr>
            <a:endParaRPr lang="en-US" sz="1600" dirty="0">
              <a:latin typeface="Helvetica" pitchFamily="2" charset="0"/>
              <a:ea typeface="Times New Roman" panose="02020603050405020304" pitchFamily="18" charset="0"/>
              <a:cs typeface="Times New Roman" panose="02020603050405020304" pitchFamily="18" charset="0"/>
            </a:endParaRPr>
          </a:p>
        </p:txBody>
      </p:sp>
      <p:pic>
        <p:nvPicPr>
          <p:cNvPr id="11" name="Εικόνα 10">
            <a:extLst>
              <a:ext uri="{FF2B5EF4-FFF2-40B4-BE49-F238E27FC236}">
                <a16:creationId xmlns:a16="http://schemas.microsoft.com/office/drawing/2014/main" id="{5C3D2FC1-3098-40F7-91A0-363C83F9B1A2}"/>
              </a:ext>
            </a:extLst>
          </p:cNvPr>
          <p:cNvPicPr>
            <a:picLocks noChangeAspect="1"/>
          </p:cNvPicPr>
          <p:nvPr/>
        </p:nvPicPr>
        <p:blipFill>
          <a:blip r:embed="rId2"/>
          <a:stretch>
            <a:fillRect/>
          </a:stretch>
        </p:blipFill>
        <p:spPr>
          <a:xfrm>
            <a:off x="2597644" y="2060848"/>
            <a:ext cx="7242772" cy="1080120"/>
          </a:xfrm>
          <a:prstGeom prst="rect">
            <a:avLst/>
          </a:prstGeom>
        </p:spPr>
      </p:pic>
      <p:pic>
        <p:nvPicPr>
          <p:cNvPr id="13" name="Εικόνα 12">
            <a:extLst>
              <a:ext uri="{FF2B5EF4-FFF2-40B4-BE49-F238E27FC236}">
                <a16:creationId xmlns:a16="http://schemas.microsoft.com/office/drawing/2014/main" id="{C952F43E-4B67-4B59-9F86-665C43EDFEB1}"/>
              </a:ext>
            </a:extLst>
          </p:cNvPr>
          <p:cNvPicPr>
            <a:picLocks noChangeAspect="1"/>
          </p:cNvPicPr>
          <p:nvPr/>
        </p:nvPicPr>
        <p:blipFill>
          <a:blip r:embed="rId3"/>
          <a:stretch>
            <a:fillRect/>
          </a:stretch>
        </p:blipFill>
        <p:spPr>
          <a:xfrm>
            <a:off x="2597644" y="3005137"/>
            <a:ext cx="6996712" cy="1080120"/>
          </a:xfrm>
          <a:prstGeom prst="rect">
            <a:avLst/>
          </a:prstGeom>
        </p:spPr>
      </p:pic>
      <p:pic>
        <p:nvPicPr>
          <p:cNvPr id="15" name="Εικόνα 14">
            <a:extLst>
              <a:ext uri="{FF2B5EF4-FFF2-40B4-BE49-F238E27FC236}">
                <a16:creationId xmlns:a16="http://schemas.microsoft.com/office/drawing/2014/main" id="{E2E4770C-60D7-454C-96FA-0D70992046F2}"/>
              </a:ext>
            </a:extLst>
          </p:cNvPr>
          <p:cNvPicPr>
            <a:picLocks noChangeAspect="1"/>
          </p:cNvPicPr>
          <p:nvPr/>
        </p:nvPicPr>
        <p:blipFill>
          <a:blip r:embed="rId4"/>
          <a:stretch>
            <a:fillRect/>
          </a:stretch>
        </p:blipFill>
        <p:spPr>
          <a:xfrm>
            <a:off x="2597644" y="4501052"/>
            <a:ext cx="7098756" cy="656140"/>
          </a:xfrm>
          <a:prstGeom prst="rect">
            <a:avLst/>
          </a:prstGeom>
        </p:spPr>
      </p:pic>
      <p:sp>
        <p:nvSpPr>
          <p:cNvPr id="17" name="TextBox 16">
            <a:extLst>
              <a:ext uri="{FF2B5EF4-FFF2-40B4-BE49-F238E27FC236}">
                <a16:creationId xmlns:a16="http://schemas.microsoft.com/office/drawing/2014/main" id="{71AE56ED-EBA6-460B-828E-0F709F377469}"/>
              </a:ext>
            </a:extLst>
          </p:cNvPr>
          <p:cNvSpPr txBox="1"/>
          <p:nvPr/>
        </p:nvSpPr>
        <p:spPr>
          <a:xfrm>
            <a:off x="2597644" y="5216893"/>
            <a:ext cx="7829056" cy="1131592"/>
          </a:xfrm>
          <a:prstGeom prst="rect">
            <a:avLst/>
          </a:prstGeom>
          <a:noFill/>
        </p:spPr>
        <p:txBody>
          <a:bodyPr wrap="square">
            <a:spAutoFit/>
          </a:bodyPr>
          <a:lstStyle/>
          <a:p>
            <a:pPr marL="742950" lvl="1" indent="-285750" algn="just">
              <a:lnSpc>
                <a:spcPct val="115000"/>
              </a:lnSpc>
              <a:buFont typeface="Arial" panose="020B0604020202020204" pitchFamily="34" charset="0"/>
              <a:buChar char="•"/>
            </a:pPr>
            <a:r>
              <a:rPr lang="en-US" sz="1500" dirty="0">
                <a:latin typeface="Helvetica" pitchFamily="2" charset="0"/>
                <a:ea typeface="Times New Roman" panose="02020603050405020304" pitchFamily="18" charset="0"/>
                <a:cs typeface="Times New Roman" panose="02020603050405020304" pitchFamily="18" charset="0"/>
              </a:rPr>
              <a:t>Standard debt ratios such as the Liabilities to Assets Ratio give no recognition to the ability of a firm to generate cash flow from operations to service debt. The ratio of cash flow from operations to average total liabilities overcomes this deficiency. </a:t>
            </a:r>
          </a:p>
        </p:txBody>
      </p:sp>
    </p:spTree>
    <p:extLst>
      <p:ext uri="{BB962C8B-B14F-4D97-AF65-F5344CB8AC3E}">
        <p14:creationId xmlns:p14="http://schemas.microsoft.com/office/powerpoint/2010/main" val="12429709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br>
              <a:rPr lang="en-US" sz="4400" dirty="0"/>
            </a:br>
            <a:r>
              <a:rPr lang="pt-BR" b="0" dirty="0"/>
              <a:t>DEBT RATIOS (example)</a:t>
            </a:r>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59</a:t>
            </a:fld>
            <a:endParaRPr lang="en-CA"/>
          </a:p>
        </p:txBody>
      </p:sp>
      <p:pic>
        <p:nvPicPr>
          <p:cNvPr id="8" name="Picture 3">
            <a:extLst>
              <a:ext uri="{FF2B5EF4-FFF2-40B4-BE49-F238E27FC236}">
                <a16:creationId xmlns:a16="http://schemas.microsoft.com/office/drawing/2014/main" id="{D6E4B24E-B697-4794-9090-52B392FD2F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0364" y="1331913"/>
            <a:ext cx="8200132" cy="521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1301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1A1DEA0-CECE-46A0-915E-8B0AC9334E4E}" type="slidenum">
              <a:rPr lang="en-US" smtClean="0"/>
              <a:pPr>
                <a:defRPr/>
              </a:pPr>
              <a:t>6</a:t>
            </a:fld>
            <a:endParaRPr lang="en-CA"/>
          </a:p>
        </p:txBody>
      </p:sp>
      <p:sp>
        <p:nvSpPr>
          <p:cNvPr id="6" name="Rectangle 2"/>
          <p:cNvSpPr>
            <a:spLocks noGrp="1" noChangeArrowheads="1"/>
          </p:cNvSpPr>
          <p:nvPr>
            <p:ph type="title" idx="4294967295"/>
          </p:nvPr>
        </p:nvSpPr>
        <p:spPr>
          <a:xfrm>
            <a:off x="4279900" y="188913"/>
            <a:ext cx="7912100" cy="1143000"/>
          </a:xfrm>
        </p:spPr>
        <p:txBody>
          <a:bodyPr/>
          <a:lstStyle/>
          <a:p>
            <a:r>
              <a:rPr lang="en-US" dirty="0"/>
              <a:t>Business Strategic Analysis</a:t>
            </a:r>
            <a:endParaRPr lang="el-GR" dirty="0"/>
          </a:p>
        </p:txBody>
      </p:sp>
      <p:sp>
        <p:nvSpPr>
          <p:cNvPr id="7" name="Rectangle 3"/>
          <p:cNvSpPr txBox="1">
            <a:spLocks noChangeArrowheads="1"/>
          </p:cNvSpPr>
          <p:nvPr/>
        </p:nvSpPr>
        <p:spPr bwMode="auto">
          <a:xfrm>
            <a:off x="2351584" y="1412776"/>
            <a:ext cx="8229600" cy="46805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r>
              <a:rPr lang="en-US" sz="2000" dirty="0"/>
              <a:t>Types of Business Analysis</a:t>
            </a:r>
          </a:p>
          <a:p>
            <a:pPr lvl="1"/>
            <a:r>
              <a:rPr lang="en-US" sz="1600" dirty="0"/>
              <a:t>Credit Analysis: Credit analysis is the evaluation of the creditworthiness of a company. Creditworthiness is the ability of a company to honor its credit obligations. </a:t>
            </a:r>
          </a:p>
          <a:p>
            <a:pPr lvl="2"/>
            <a:r>
              <a:rPr lang="en-US" sz="1800" dirty="0"/>
              <a:t>Credit analysis focuses on downside risk instead of upside potential. This includes analysis of both liquidity and solvency. Liquidity is a company’s ability to raise cash in the short term to meet its obligations. Liquidity depends on a company’s cash flows and the makeup of its current assets and current liabilities. Solvency is a company’s long run viability and ability to pay long-term obligations. It depends on both a company’s long-term profitability and its capital (financing) structure.</a:t>
            </a:r>
          </a:p>
          <a:p>
            <a:pPr lvl="2"/>
            <a:r>
              <a:rPr lang="en-US" sz="1800" dirty="0"/>
              <a:t>Credit Analysis: Credit analysis is the evaluation of the creditworthiness of a company. Creditworthiness is the ability of a company to honor its credit obligations. </a:t>
            </a:r>
            <a:endParaRPr lang="el-GR" sz="1200" dirty="0"/>
          </a:p>
        </p:txBody>
      </p:sp>
    </p:spTree>
    <p:extLst>
      <p:ext uri="{BB962C8B-B14F-4D97-AF65-F5344CB8AC3E}">
        <p14:creationId xmlns:p14="http://schemas.microsoft.com/office/powerpoint/2010/main" val="16529179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75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Leverage Ratios</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60</a:t>
            </a:fld>
            <a:endParaRPr lang="en-CA"/>
          </a:p>
        </p:txBody>
      </p:sp>
      <p:pic>
        <p:nvPicPr>
          <p:cNvPr id="4" name="Picture 3"/>
          <p:cNvPicPr>
            <a:picLocks noChangeAspect="1"/>
          </p:cNvPicPr>
          <p:nvPr/>
        </p:nvPicPr>
        <p:blipFill>
          <a:blip r:embed="rId2"/>
          <a:stretch>
            <a:fillRect/>
          </a:stretch>
        </p:blipFill>
        <p:spPr>
          <a:xfrm>
            <a:off x="767408" y="1484784"/>
            <a:ext cx="6264696" cy="1008112"/>
          </a:xfrm>
          <a:prstGeom prst="rect">
            <a:avLst/>
          </a:prstGeom>
        </p:spPr>
      </p:pic>
      <p:pic>
        <p:nvPicPr>
          <p:cNvPr id="9" name="Picture 8">
            <a:extLst>
              <a:ext uri="{FF2B5EF4-FFF2-40B4-BE49-F238E27FC236}">
                <a16:creationId xmlns:a16="http://schemas.microsoft.com/office/drawing/2014/main" id="{CBEB4B98-F82D-6040-9BD3-CE9ECE6A6A66}"/>
              </a:ext>
            </a:extLst>
          </p:cNvPr>
          <p:cNvPicPr>
            <a:picLocks noChangeAspect="1"/>
          </p:cNvPicPr>
          <p:nvPr/>
        </p:nvPicPr>
        <p:blipFill>
          <a:blip r:embed="rId3"/>
          <a:stretch>
            <a:fillRect/>
          </a:stretch>
        </p:blipFill>
        <p:spPr>
          <a:xfrm>
            <a:off x="2207568" y="4797152"/>
            <a:ext cx="6120680" cy="936104"/>
          </a:xfrm>
          <a:prstGeom prst="rect">
            <a:avLst/>
          </a:prstGeom>
        </p:spPr>
      </p:pic>
      <p:pic>
        <p:nvPicPr>
          <p:cNvPr id="6" name="Picture 5">
            <a:extLst>
              <a:ext uri="{FF2B5EF4-FFF2-40B4-BE49-F238E27FC236}">
                <a16:creationId xmlns:a16="http://schemas.microsoft.com/office/drawing/2014/main" id="{F3BD649F-9F7B-4041-ABC7-3778610C574F}"/>
              </a:ext>
            </a:extLst>
          </p:cNvPr>
          <p:cNvPicPr>
            <a:picLocks noChangeAspect="1"/>
          </p:cNvPicPr>
          <p:nvPr/>
        </p:nvPicPr>
        <p:blipFill>
          <a:blip r:embed="rId4"/>
          <a:stretch>
            <a:fillRect/>
          </a:stretch>
        </p:blipFill>
        <p:spPr>
          <a:xfrm>
            <a:off x="5658172" y="1412776"/>
            <a:ext cx="4686300" cy="980838"/>
          </a:xfrm>
          <a:prstGeom prst="rect">
            <a:avLst/>
          </a:prstGeom>
        </p:spPr>
      </p:pic>
      <p:pic>
        <p:nvPicPr>
          <p:cNvPr id="7" name="Picture 6">
            <a:extLst>
              <a:ext uri="{FF2B5EF4-FFF2-40B4-BE49-F238E27FC236}">
                <a16:creationId xmlns:a16="http://schemas.microsoft.com/office/drawing/2014/main" id="{0CA5D058-6B55-354D-956A-E3F9E753BFB2}"/>
              </a:ext>
            </a:extLst>
          </p:cNvPr>
          <p:cNvPicPr>
            <a:picLocks noChangeAspect="1"/>
          </p:cNvPicPr>
          <p:nvPr/>
        </p:nvPicPr>
        <p:blipFill>
          <a:blip r:embed="rId5"/>
          <a:stretch>
            <a:fillRect/>
          </a:stretch>
        </p:blipFill>
        <p:spPr>
          <a:xfrm>
            <a:off x="8113588" y="4797152"/>
            <a:ext cx="2374900" cy="936104"/>
          </a:xfrm>
          <a:prstGeom prst="rect">
            <a:avLst/>
          </a:prstGeom>
        </p:spPr>
      </p:pic>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DA9F0EE7-8FC5-E044-BAF6-723EA208A6FB}"/>
                  </a:ext>
                </a:extLst>
              </p:cNvPr>
              <p:cNvSpPr/>
              <p:nvPr/>
            </p:nvSpPr>
            <p:spPr>
              <a:xfrm>
                <a:off x="2207568" y="3183882"/>
                <a:ext cx="8496944" cy="1037207"/>
              </a:xfrm>
              <a:prstGeom prst="rect">
                <a:avLst/>
              </a:prstGeom>
            </p:spPr>
            <p:txBody>
              <a:bodyPr wrap="square">
                <a:spAutoFit/>
              </a:bodyPr>
              <a:lstStyle/>
              <a:p>
                <a:pPr algn="just"/>
                <a14:m>
                  <m:oMathPara xmlns:m="http://schemas.openxmlformats.org/officeDocument/2006/math">
                    <m:oMathParaPr>
                      <m:jc m:val="centerGroup"/>
                    </m:oMathParaPr>
                    <m:oMath xmlns:m="http://schemas.openxmlformats.org/officeDocument/2006/math">
                      <m:r>
                        <a:rPr lang="en-GB" sz="2000" i="1">
                          <a:latin typeface="Cambria Math" panose="02040503050406030204" pitchFamily="18" charset="0"/>
                          <a:ea typeface="Calibri" panose="020F0502020204030204" pitchFamily="34" charset="0"/>
                          <a:cs typeface="Times New Roman" panose="02020603050405020304" pitchFamily="18" charset="0"/>
                        </a:rPr>
                        <m:t>𝐿𝑜𝑛𝑔</m:t>
                      </m:r>
                      <m:r>
                        <a:rPr lang="en-US" sz="2000" i="1">
                          <a:latin typeface="Cambria Math" panose="02040503050406030204" pitchFamily="18" charset="0"/>
                          <a:ea typeface="Calibri" panose="020F0502020204030204" pitchFamily="34" charset="0"/>
                          <a:cs typeface="Times New Roman" panose="02020603050405020304" pitchFamily="18" charset="0"/>
                        </a:rPr>
                        <m:t> </m:t>
                      </m:r>
                      <m:r>
                        <a:rPr lang="en-GB" sz="2000" i="1">
                          <a:latin typeface="Cambria Math" panose="02040503050406030204" pitchFamily="18" charset="0"/>
                          <a:ea typeface="Calibri" panose="020F0502020204030204" pitchFamily="34" charset="0"/>
                          <a:cs typeface="Times New Roman" panose="02020603050405020304" pitchFamily="18" charset="0"/>
                        </a:rPr>
                        <m:t>𝑡𝑒𝑟𝑚</m:t>
                      </m:r>
                      <m:r>
                        <a:rPr lang="en-GB" sz="2000" i="1">
                          <a:latin typeface="Cambria Math" panose="02040503050406030204" pitchFamily="18" charset="0"/>
                          <a:ea typeface="Calibri" panose="020F0502020204030204" pitchFamily="34" charset="0"/>
                          <a:cs typeface="Times New Roman" panose="02020603050405020304" pitchFamily="18" charset="0"/>
                        </a:rPr>
                        <m:t> </m:t>
                      </m:r>
                      <m:r>
                        <a:rPr lang="en-GB" sz="2000" i="1">
                          <a:latin typeface="Cambria Math" panose="02040503050406030204" pitchFamily="18" charset="0"/>
                          <a:ea typeface="Calibri" panose="020F0502020204030204" pitchFamily="34" charset="0"/>
                          <a:cs typeface="Times New Roman" panose="02020603050405020304" pitchFamily="18" charset="0"/>
                        </a:rPr>
                        <m:t>𝑑𝑒𝑏𝑡</m:t>
                      </m:r>
                      <m:r>
                        <a:rPr lang="en-GB" sz="2000" i="1">
                          <a:latin typeface="Cambria Math" panose="02040503050406030204" pitchFamily="18" charset="0"/>
                          <a:ea typeface="Calibri" panose="020F0502020204030204" pitchFamily="34" charset="0"/>
                          <a:cs typeface="Times New Roman" panose="02020603050405020304" pitchFamily="18" charset="0"/>
                        </a:rPr>
                        <m:t> </m:t>
                      </m:r>
                      <m:r>
                        <a:rPr lang="en-GB" sz="2000" i="1">
                          <a:latin typeface="Cambria Math" panose="02040503050406030204" pitchFamily="18" charset="0"/>
                          <a:ea typeface="Calibri" panose="020F0502020204030204" pitchFamily="34" charset="0"/>
                          <a:cs typeface="Times New Roman" panose="02020603050405020304" pitchFamily="18" charset="0"/>
                        </a:rPr>
                        <m:t>𝑡𝑜</m:t>
                      </m:r>
                      <m:r>
                        <a:rPr lang="en-GB" sz="2000" i="1">
                          <a:latin typeface="Cambria Math" panose="02040503050406030204" pitchFamily="18" charset="0"/>
                          <a:ea typeface="Calibri" panose="020F0502020204030204" pitchFamily="34" charset="0"/>
                          <a:cs typeface="Times New Roman" panose="02020603050405020304" pitchFamily="18" charset="0"/>
                        </a:rPr>
                        <m:t> </m:t>
                      </m:r>
                      <m:r>
                        <a:rPr lang="en-GB" sz="2000" i="1">
                          <a:latin typeface="Cambria Math" panose="02040503050406030204" pitchFamily="18" charset="0"/>
                          <a:ea typeface="Calibri" panose="020F0502020204030204" pitchFamily="34" charset="0"/>
                          <a:cs typeface="Times New Roman" panose="02020603050405020304" pitchFamily="18" charset="0"/>
                        </a:rPr>
                        <m:t>𝑒𝑞𝑢𝑖𝑡𝑦</m:t>
                      </m:r>
                      <m:r>
                        <a:rPr lang="en-GB"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GB" sz="2000" i="1">
                              <a:latin typeface="Cambria Math" panose="02040503050406030204" pitchFamily="18" charset="0"/>
                              <a:ea typeface="Calibri" panose="020F0502020204030204" pitchFamily="34" charset="0"/>
                              <a:cs typeface="Times New Roman" panose="02020603050405020304" pitchFamily="18" charset="0"/>
                            </a:rPr>
                            <m:t>𝐿𝑜𝑛𝑔</m:t>
                          </m:r>
                          <m:r>
                            <a:rPr lang="en-GB" sz="2000" i="1">
                              <a:latin typeface="Cambria Math" panose="02040503050406030204" pitchFamily="18" charset="0"/>
                              <a:ea typeface="Calibri" panose="020F0502020204030204" pitchFamily="34" charset="0"/>
                              <a:cs typeface="Times New Roman" panose="02020603050405020304" pitchFamily="18" charset="0"/>
                            </a:rPr>
                            <m:t>−</m:t>
                          </m:r>
                          <m:r>
                            <a:rPr lang="en-GB" sz="2000" i="1">
                              <a:latin typeface="Cambria Math" panose="02040503050406030204" pitchFamily="18" charset="0"/>
                              <a:ea typeface="Calibri" panose="020F0502020204030204" pitchFamily="34" charset="0"/>
                              <a:cs typeface="Times New Roman" panose="02020603050405020304" pitchFamily="18" charset="0"/>
                            </a:rPr>
                            <m:t>𝑡𝑒𝑟𝑚</m:t>
                          </m:r>
                          <m:r>
                            <a:rPr lang="en-GB" sz="2000" i="1">
                              <a:latin typeface="Cambria Math" panose="02040503050406030204" pitchFamily="18" charset="0"/>
                              <a:ea typeface="Calibri" panose="020F0502020204030204" pitchFamily="34" charset="0"/>
                              <a:cs typeface="Times New Roman" panose="02020603050405020304" pitchFamily="18" charset="0"/>
                            </a:rPr>
                            <m:t> </m:t>
                          </m:r>
                          <m:r>
                            <a:rPr lang="en-GB" sz="2000" i="1">
                              <a:latin typeface="Cambria Math" panose="02040503050406030204" pitchFamily="18" charset="0"/>
                              <a:ea typeface="Calibri" panose="020F0502020204030204" pitchFamily="34" charset="0"/>
                              <a:cs typeface="Times New Roman" panose="02020603050405020304" pitchFamily="18" charset="0"/>
                            </a:rPr>
                            <m:t>𝑙𝑖𝑎𝑏𝑖𝑙𝑖𝑡𝑖𝑒𝑠</m:t>
                          </m:r>
                        </m:num>
                        <m:den>
                          <m:r>
                            <a:rPr lang="en-GB" sz="2000" i="1">
                              <a:latin typeface="Cambria Math" panose="02040503050406030204" pitchFamily="18" charset="0"/>
                              <a:ea typeface="Calibri" panose="020F0502020204030204" pitchFamily="34" charset="0"/>
                              <a:cs typeface="Times New Roman" panose="02020603050405020304" pitchFamily="18" charset="0"/>
                            </a:rPr>
                            <m:t>𝑇𝑜𝑡𝑎𝑙</m:t>
                          </m:r>
                          <m:r>
                            <a:rPr lang="en-GB" sz="2000" i="1">
                              <a:latin typeface="Cambria Math" panose="02040503050406030204" pitchFamily="18" charset="0"/>
                              <a:ea typeface="Calibri" panose="020F0502020204030204" pitchFamily="34" charset="0"/>
                              <a:cs typeface="Times New Roman" panose="02020603050405020304" pitchFamily="18" charset="0"/>
                            </a:rPr>
                            <m:t> </m:t>
                          </m:r>
                          <m:r>
                            <a:rPr lang="en-GB" sz="2000" i="1">
                              <a:latin typeface="Cambria Math" panose="02040503050406030204" pitchFamily="18" charset="0"/>
                              <a:ea typeface="Calibri" panose="020F0502020204030204" pitchFamily="34" charset="0"/>
                              <a:cs typeface="Times New Roman" panose="02020603050405020304" pitchFamily="18" charset="0"/>
                            </a:rPr>
                            <m:t>𝐸𝑞𝑢𝑖𝑡𝑦</m:t>
                          </m:r>
                        </m:den>
                      </m:f>
                      <m:r>
                        <a:rPr lang="en-GB" sz="2000" i="1">
                          <a:latin typeface="Cambria Math" panose="02040503050406030204" pitchFamily="18" charset="0"/>
                          <a:ea typeface="Calibri" panose="020F0502020204030204" pitchFamily="34" charset="0"/>
                          <a:cs typeface="Times New Roman" panose="02020603050405020304" pitchFamily="18" charset="0"/>
                        </a:rPr>
                        <m:t>= </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GB" sz="2000" i="1">
                              <a:latin typeface="Cambria Math" panose="02040503050406030204" pitchFamily="18" charset="0"/>
                              <a:ea typeface="Calibri" panose="020F0502020204030204" pitchFamily="34" charset="0"/>
                              <a:cs typeface="Times New Roman" panose="02020603050405020304" pitchFamily="18" charset="0"/>
                            </a:rPr>
                            <m:t>4,258.0</m:t>
                          </m:r>
                        </m:num>
                        <m:den>
                          <m:r>
                            <a:rPr lang="en-GB" sz="2000" i="1">
                              <a:latin typeface="Cambria Math" panose="02040503050406030204" pitchFamily="18" charset="0"/>
                              <a:ea typeface="Calibri" panose="020F0502020204030204" pitchFamily="34" charset="0"/>
                              <a:cs typeface="Times New Roman" panose="02020603050405020304" pitchFamily="18" charset="0"/>
                            </a:rPr>
                            <m:t>1,410.9</m:t>
                          </m:r>
                        </m:den>
                      </m:f>
                      <m:r>
                        <a:rPr lang="en-GB"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3.02</m:t>
                      </m:r>
                    </m:oMath>
                  </m:oMathPara>
                </a14:m>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r>
                  <a:rPr lang="en-GB" sz="2000" dirty="0">
                    <a:latin typeface="Calibri" panose="020F0502020204030204" pitchFamily="34" charset="0"/>
                    <a:ea typeface="Times New Roman" panose="02020603050405020304" pitchFamily="18"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angle 11">
                <a:extLst>
                  <a:ext uri="{FF2B5EF4-FFF2-40B4-BE49-F238E27FC236}">
                    <a16:creationId xmlns:a16="http://schemas.microsoft.com/office/drawing/2014/main" id="{DA9F0EE7-8FC5-E044-BAF6-723EA208A6FB}"/>
                  </a:ext>
                </a:extLst>
              </p:cNvPr>
              <p:cNvSpPr>
                <a:spLocks noRot="1" noChangeAspect="1" noMove="1" noResize="1" noEditPoints="1" noAdjustHandles="1" noChangeArrowheads="1" noChangeShapeType="1" noTextEdit="1"/>
              </p:cNvSpPr>
              <p:nvPr/>
            </p:nvSpPr>
            <p:spPr>
              <a:xfrm>
                <a:off x="2207568" y="3183882"/>
                <a:ext cx="8496944" cy="1037207"/>
              </a:xfrm>
              <a:prstGeom prst="rect">
                <a:avLst/>
              </a:prstGeom>
              <a:blipFill>
                <a:blip r:embed="rId6"/>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12865126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75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Leverage Ratios</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61</a:t>
            </a:fld>
            <a:endParaRPr lang="en-CA"/>
          </a:p>
        </p:txBody>
      </p:sp>
      <p:pic>
        <p:nvPicPr>
          <p:cNvPr id="6" name="Picture 5"/>
          <p:cNvPicPr>
            <a:picLocks noChangeAspect="1"/>
          </p:cNvPicPr>
          <p:nvPr/>
        </p:nvPicPr>
        <p:blipFill>
          <a:blip r:embed="rId2"/>
          <a:stretch>
            <a:fillRect/>
          </a:stretch>
        </p:blipFill>
        <p:spPr>
          <a:xfrm>
            <a:off x="695400" y="1700808"/>
            <a:ext cx="6336704" cy="1008112"/>
          </a:xfrm>
          <a:prstGeom prst="rect">
            <a:avLst/>
          </a:prstGeom>
        </p:spPr>
      </p:pic>
      <p:pic>
        <p:nvPicPr>
          <p:cNvPr id="8" name="Picture 7"/>
          <p:cNvPicPr>
            <a:picLocks noChangeAspect="1"/>
          </p:cNvPicPr>
          <p:nvPr/>
        </p:nvPicPr>
        <p:blipFill>
          <a:blip r:embed="rId3"/>
          <a:stretch>
            <a:fillRect/>
          </a:stretch>
        </p:blipFill>
        <p:spPr>
          <a:xfrm>
            <a:off x="2639616" y="3212976"/>
            <a:ext cx="7416824" cy="2448272"/>
          </a:xfrm>
          <a:prstGeom prst="rect">
            <a:avLst/>
          </a:prstGeom>
        </p:spPr>
      </p:pic>
      <p:pic>
        <p:nvPicPr>
          <p:cNvPr id="7" name="Picture 6">
            <a:extLst>
              <a:ext uri="{FF2B5EF4-FFF2-40B4-BE49-F238E27FC236}">
                <a16:creationId xmlns:a16="http://schemas.microsoft.com/office/drawing/2014/main" id="{49A7F481-D817-924B-8C8E-E226ABC9984C}"/>
              </a:ext>
            </a:extLst>
          </p:cNvPr>
          <p:cNvPicPr>
            <a:picLocks noChangeAspect="1"/>
          </p:cNvPicPr>
          <p:nvPr/>
        </p:nvPicPr>
        <p:blipFill>
          <a:blip r:embed="rId4"/>
          <a:stretch>
            <a:fillRect/>
          </a:stretch>
        </p:blipFill>
        <p:spPr>
          <a:xfrm>
            <a:off x="4439816" y="1628800"/>
            <a:ext cx="6048672" cy="1008112"/>
          </a:xfrm>
          <a:prstGeom prst="rect">
            <a:avLst/>
          </a:prstGeom>
        </p:spPr>
      </p:pic>
    </p:spTree>
    <p:extLst>
      <p:ext uri="{BB962C8B-B14F-4D97-AF65-F5344CB8AC3E}">
        <p14:creationId xmlns:p14="http://schemas.microsoft.com/office/powerpoint/2010/main" val="33427246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br>
              <a:rPr lang="en-US" sz="4400" dirty="0"/>
            </a:br>
            <a:r>
              <a:rPr lang="pt-BR" b="0" dirty="0"/>
              <a:t>Credit Risk</a:t>
            </a:r>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62</a:t>
            </a:fld>
            <a:endParaRPr lang="en-CA"/>
          </a:p>
        </p:txBody>
      </p:sp>
      <p:sp>
        <p:nvSpPr>
          <p:cNvPr id="7" name="Rectangle 6">
            <a:extLst>
              <a:ext uri="{FF2B5EF4-FFF2-40B4-BE49-F238E27FC236}">
                <a16:creationId xmlns:a16="http://schemas.microsoft.com/office/drawing/2014/main" id="{591F03B7-B8A8-1E46-BF45-A2A10FCE9842}"/>
              </a:ext>
            </a:extLst>
          </p:cNvPr>
          <p:cNvSpPr/>
          <p:nvPr/>
        </p:nvSpPr>
        <p:spPr>
          <a:xfrm>
            <a:off x="2351584" y="1340768"/>
            <a:ext cx="8316416" cy="5162054"/>
          </a:xfrm>
          <a:prstGeom prst="rect">
            <a:avLst/>
          </a:prstGeom>
        </p:spPr>
        <p:txBody>
          <a:bodyPr wrap="square">
            <a:spAutoFit/>
          </a:bodyPr>
          <a:lstStyle/>
          <a:p>
            <a:pPr lvl="1" algn="just">
              <a:lnSpc>
                <a:spcPct val="115000"/>
              </a:lnSpc>
            </a:pPr>
            <a:r>
              <a:rPr lang="en-US" dirty="0">
                <a:latin typeface="Helvetica" pitchFamily="2" charset="0"/>
                <a:ea typeface="Times New Roman" panose="02020603050405020304" pitchFamily="18" charset="0"/>
                <a:cs typeface="Times New Roman" panose="02020603050405020304" pitchFamily="18" charset="0"/>
              </a:rPr>
              <a:t>The Prelude:</a:t>
            </a:r>
          </a:p>
          <a:p>
            <a:pPr marL="742950" lvl="1" indent="-285750" algn="just">
              <a:lnSpc>
                <a:spcPct val="115000"/>
              </a:lnSpc>
              <a:buFont typeface="Arial" panose="020B0604020202020204" pitchFamily="34" charset="0"/>
              <a:buChar char="•"/>
            </a:pPr>
            <a:r>
              <a:rPr lang="en-US" dirty="0">
                <a:latin typeface="Helvetica" pitchFamily="2" charset="0"/>
                <a:ea typeface="Times New Roman" panose="02020603050405020304" pitchFamily="18" charset="0"/>
                <a:cs typeface="Times New Roman" panose="02020603050405020304" pitchFamily="18" charset="0"/>
              </a:rPr>
              <a:t>Know the business</a:t>
            </a:r>
          </a:p>
          <a:p>
            <a:pPr marL="742950" lvl="1" indent="-285750" algn="just">
              <a:lnSpc>
                <a:spcPct val="115000"/>
              </a:lnSpc>
              <a:buFont typeface="Arial" panose="020B0604020202020204" pitchFamily="34" charset="0"/>
              <a:buChar char="•"/>
            </a:pPr>
            <a:r>
              <a:rPr lang="en-US" dirty="0">
                <a:latin typeface="Helvetica" pitchFamily="2" charset="0"/>
                <a:ea typeface="Times New Roman" panose="02020603050405020304" pitchFamily="18" charset="0"/>
                <a:cs typeface="Times New Roman" panose="02020603050405020304" pitchFamily="18" charset="0"/>
              </a:rPr>
              <a:t>Appreciate the “moral hazard” problem of debt</a:t>
            </a:r>
          </a:p>
          <a:p>
            <a:pPr marL="742950" lvl="1" indent="-285750" algn="just">
              <a:lnSpc>
                <a:spcPct val="115000"/>
              </a:lnSpc>
              <a:buFont typeface="Arial" panose="020B0604020202020204" pitchFamily="34" charset="0"/>
              <a:buChar char="•"/>
            </a:pPr>
            <a:r>
              <a:rPr lang="en-US" dirty="0">
                <a:latin typeface="Helvetica" pitchFamily="2" charset="0"/>
                <a:ea typeface="Times New Roman" panose="02020603050405020304" pitchFamily="18" charset="0"/>
                <a:cs typeface="Times New Roman" panose="02020603050405020304" pitchFamily="18" charset="0"/>
              </a:rPr>
              <a:t>Understand the financing strategy</a:t>
            </a:r>
          </a:p>
          <a:p>
            <a:pPr marL="742950" lvl="1" indent="-285750" algn="just">
              <a:lnSpc>
                <a:spcPct val="115000"/>
              </a:lnSpc>
              <a:buFont typeface="Arial" panose="020B0604020202020204" pitchFamily="34" charset="0"/>
              <a:buChar char="•"/>
            </a:pPr>
            <a:r>
              <a:rPr lang="en-US" dirty="0">
                <a:latin typeface="Helvetica" pitchFamily="2" charset="0"/>
                <a:ea typeface="Times New Roman" panose="02020603050405020304" pitchFamily="18" charset="0"/>
                <a:cs typeface="Times New Roman" panose="02020603050405020304" pitchFamily="18" charset="0"/>
              </a:rPr>
              <a:t>Understand the current financing arrangements</a:t>
            </a:r>
          </a:p>
          <a:p>
            <a:pPr marL="742950" lvl="1" indent="-285750" algn="just">
              <a:lnSpc>
                <a:spcPct val="115000"/>
              </a:lnSpc>
              <a:buFont typeface="Arial" panose="020B0604020202020204" pitchFamily="34" charset="0"/>
              <a:buChar char="•"/>
            </a:pPr>
            <a:r>
              <a:rPr lang="en-US" dirty="0">
                <a:latin typeface="Helvetica" pitchFamily="2" charset="0"/>
                <a:ea typeface="Times New Roman" panose="02020603050405020304" pitchFamily="18" charset="0"/>
                <a:cs typeface="Times New Roman" panose="02020603050405020304" pitchFamily="18" charset="0"/>
              </a:rPr>
              <a:t>Understand the quality of the firm’s accounting</a:t>
            </a:r>
          </a:p>
          <a:p>
            <a:pPr marL="742950" lvl="1" indent="-285750" algn="just">
              <a:lnSpc>
                <a:spcPct val="115000"/>
              </a:lnSpc>
              <a:buFont typeface="Arial" panose="020B0604020202020204" pitchFamily="34" charset="0"/>
              <a:buChar char="•"/>
            </a:pPr>
            <a:r>
              <a:rPr lang="en-US" dirty="0">
                <a:latin typeface="Helvetica" pitchFamily="2" charset="0"/>
                <a:ea typeface="Times New Roman" panose="02020603050405020304" pitchFamily="18" charset="0"/>
                <a:cs typeface="Times New Roman" panose="02020603050405020304" pitchFamily="18" charset="0"/>
              </a:rPr>
              <a:t>Understand the auditor’s opinion, particularly any qualification to the opinion</a:t>
            </a:r>
          </a:p>
          <a:p>
            <a:pPr lvl="1" algn="just">
              <a:lnSpc>
                <a:spcPct val="115000"/>
              </a:lnSpc>
            </a:pPr>
            <a:r>
              <a:rPr lang="en-US" dirty="0">
                <a:latin typeface="Helvetica" pitchFamily="2" charset="0"/>
                <a:ea typeface="Times New Roman" panose="02020603050405020304" pitchFamily="18" charset="0"/>
                <a:cs typeface="Times New Roman" panose="02020603050405020304" pitchFamily="18" charset="0"/>
              </a:rPr>
              <a:t>Forecasting Default with Credit Scoring</a:t>
            </a:r>
          </a:p>
          <a:p>
            <a:pPr marL="742950" lvl="1" indent="-285750" algn="just">
              <a:lnSpc>
                <a:spcPct val="115000"/>
              </a:lnSpc>
              <a:buFont typeface="Arial" panose="020B0604020202020204" pitchFamily="34" charset="0"/>
              <a:buChar char="•"/>
            </a:pPr>
            <a:r>
              <a:rPr lang="en-US" dirty="0">
                <a:latin typeface="Helvetica" pitchFamily="2" charset="0"/>
                <a:ea typeface="Times New Roman" panose="02020603050405020304" pitchFamily="18" charset="0"/>
                <a:cs typeface="Times New Roman" panose="02020603050405020304" pitchFamily="18" charset="0"/>
              </a:rPr>
              <a:t>Credit scores combine a number of indicators into one score that estimates the probability of default.</a:t>
            </a:r>
          </a:p>
          <a:p>
            <a:pPr lvl="1" algn="just">
              <a:lnSpc>
                <a:spcPct val="115000"/>
              </a:lnSpc>
            </a:pPr>
            <a:r>
              <a:rPr lang="en-US" dirty="0">
                <a:latin typeface="Helvetica" pitchFamily="2" charset="0"/>
                <a:ea typeface="Times New Roman" panose="02020603050405020304" pitchFamily="18" charset="0"/>
                <a:cs typeface="Times New Roman" panose="02020603050405020304" pitchFamily="18" charset="0"/>
              </a:rPr>
              <a:t>Credit Scoring Methods:</a:t>
            </a:r>
          </a:p>
          <a:p>
            <a:pPr marL="742950" lvl="1" indent="-285750" algn="just">
              <a:lnSpc>
                <a:spcPct val="115000"/>
              </a:lnSpc>
              <a:buFont typeface="Arial" panose="020B0604020202020204" pitchFamily="34" charset="0"/>
              <a:buChar char="•"/>
            </a:pPr>
            <a:r>
              <a:rPr lang="en-US" dirty="0">
                <a:latin typeface="Helvetica" pitchFamily="2" charset="0"/>
                <a:ea typeface="Times New Roman" panose="02020603050405020304" pitchFamily="18" charset="0"/>
                <a:cs typeface="Times New Roman" panose="02020603050405020304" pitchFamily="18" charset="0"/>
              </a:rPr>
              <a:t>	Multiple Discriminate Analysis (MDA)</a:t>
            </a:r>
          </a:p>
          <a:p>
            <a:pPr marL="742950" lvl="1" indent="-285750" algn="just">
              <a:lnSpc>
                <a:spcPct val="115000"/>
              </a:lnSpc>
              <a:buFont typeface="Arial" panose="020B0604020202020204" pitchFamily="34" charset="0"/>
              <a:buChar char="•"/>
            </a:pPr>
            <a:r>
              <a:rPr lang="en-US" dirty="0">
                <a:latin typeface="Helvetica" pitchFamily="2" charset="0"/>
                <a:ea typeface="Times New Roman" panose="02020603050405020304" pitchFamily="18" charset="0"/>
                <a:cs typeface="Times New Roman" panose="02020603050405020304" pitchFamily="18" charset="0"/>
              </a:rPr>
              <a:t> 	Logit Analysis</a:t>
            </a:r>
          </a:p>
          <a:p>
            <a:pPr marL="742950" lvl="1" indent="-285750" algn="just">
              <a:lnSpc>
                <a:spcPct val="115000"/>
              </a:lnSpc>
              <a:buFont typeface="Arial" panose="020B0604020202020204" pitchFamily="34" charset="0"/>
              <a:buChar char="•"/>
            </a:pPr>
            <a:endParaRPr lang="en-US" dirty="0">
              <a:latin typeface="Helvetica" pitchFamily="2" charset="0"/>
              <a:ea typeface="Times New Roman" panose="02020603050405020304" pitchFamily="18" charset="0"/>
              <a:cs typeface="Times New Roman" panose="02020603050405020304" pitchFamily="18" charset="0"/>
            </a:endParaRPr>
          </a:p>
          <a:p>
            <a:pPr marL="742950" lvl="1" indent="-285750" algn="just">
              <a:lnSpc>
                <a:spcPct val="115000"/>
              </a:lnSpc>
              <a:buFont typeface="Arial" panose="020B0604020202020204" pitchFamily="34" charset="0"/>
              <a:buChar char="•"/>
            </a:pPr>
            <a:endParaRPr lang="en-US" dirty="0">
              <a:latin typeface="Helvetica"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40137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br>
              <a:rPr lang="en-US" sz="4400" dirty="0"/>
            </a:br>
            <a:r>
              <a:rPr lang="pt-BR" b="0" dirty="0"/>
              <a:t>Financial Flexibility </a:t>
            </a:r>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63</a:t>
            </a:fld>
            <a:endParaRPr lang="en-CA"/>
          </a:p>
        </p:txBody>
      </p:sp>
      <p:sp>
        <p:nvSpPr>
          <p:cNvPr id="7" name="Rectangle 6">
            <a:extLst>
              <a:ext uri="{FF2B5EF4-FFF2-40B4-BE49-F238E27FC236}">
                <a16:creationId xmlns:a16="http://schemas.microsoft.com/office/drawing/2014/main" id="{591F03B7-B8A8-1E46-BF45-A2A10FCE9842}"/>
              </a:ext>
            </a:extLst>
          </p:cNvPr>
          <p:cNvSpPr/>
          <p:nvPr/>
        </p:nvSpPr>
        <p:spPr>
          <a:xfrm>
            <a:off x="2351584" y="1340769"/>
            <a:ext cx="8316416" cy="2932213"/>
          </a:xfrm>
          <a:prstGeom prst="rect">
            <a:avLst/>
          </a:prstGeom>
        </p:spPr>
        <p:txBody>
          <a:bodyPr wrap="square">
            <a:spAutoFit/>
          </a:bodyPr>
          <a:lstStyle/>
          <a:p>
            <a:pPr marL="742950" lvl="1" indent="-285750" algn="just">
              <a:lnSpc>
                <a:spcPct val="115000"/>
              </a:lnSpc>
              <a:buFont typeface="Arial" panose="020B0604020202020204" pitchFamily="34" charset="0"/>
              <a:buChar char="•"/>
            </a:pPr>
            <a:r>
              <a:rPr lang="en-US" dirty="0">
                <a:latin typeface="Helvetica" pitchFamily="2" charset="0"/>
                <a:ea typeface="Times New Roman" panose="02020603050405020304" pitchFamily="18" charset="0"/>
                <a:cs typeface="Times New Roman" panose="02020603050405020304" pitchFamily="18" charset="0"/>
              </a:rPr>
              <a:t>Ability to take steps to counter unexpected interruptions in the flow of funds.</a:t>
            </a:r>
          </a:p>
          <a:p>
            <a:pPr marL="742950" lvl="1" indent="-285750" algn="just">
              <a:lnSpc>
                <a:spcPct val="115000"/>
              </a:lnSpc>
              <a:buFont typeface="Arial" panose="020B0604020202020204" pitchFamily="34" charset="0"/>
              <a:buChar char="•"/>
            </a:pPr>
            <a:r>
              <a:rPr lang="en-US" dirty="0">
                <a:latin typeface="Helvetica" pitchFamily="2" charset="0"/>
                <a:ea typeface="Times New Roman" panose="02020603050405020304" pitchFamily="18" charset="0"/>
                <a:cs typeface="Times New Roman" panose="02020603050405020304" pitchFamily="18" charset="0"/>
              </a:rPr>
              <a:t>Ability to borrow from various sources. </a:t>
            </a:r>
          </a:p>
          <a:p>
            <a:pPr marL="742950" lvl="1" indent="-285750" algn="just">
              <a:lnSpc>
                <a:spcPct val="115000"/>
              </a:lnSpc>
              <a:buFont typeface="Arial" panose="020B0604020202020204" pitchFamily="34" charset="0"/>
              <a:buChar char="•"/>
            </a:pPr>
            <a:r>
              <a:rPr lang="en-US" dirty="0">
                <a:latin typeface="Helvetica" pitchFamily="2" charset="0"/>
                <a:ea typeface="Times New Roman" panose="02020603050405020304" pitchFamily="18" charset="0"/>
                <a:cs typeface="Times New Roman" panose="02020603050405020304" pitchFamily="18" charset="0"/>
              </a:rPr>
              <a:t>Ability to raise equity capital; to sell and redeploy assets.</a:t>
            </a:r>
          </a:p>
          <a:p>
            <a:pPr marL="742950" lvl="1" indent="-285750" algn="just">
              <a:lnSpc>
                <a:spcPct val="115000"/>
              </a:lnSpc>
              <a:buFont typeface="Arial" panose="020B0604020202020204" pitchFamily="34" charset="0"/>
              <a:buChar char="•"/>
            </a:pPr>
            <a:r>
              <a:rPr lang="en-US" dirty="0">
                <a:latin typeface="Helvetica" pitchFamily="2" charset="0"/>
                <a:ea typeface="Times New Roman" panose="02020603050405020304" pitchFamily="18" charset="0"/>
                <a:cs typeface="Times New Roman" panose="02020603050405020304" pitchFamily="18" charset="0"/>
              </a:rPr>
              <a:t>Ability to adjust the level and direction of operations in order to meet changing circumstances. </a:t>
            </a:r>
          </a:p>
          <a:p>
            <a:pPr marL="742950" lvl="1" indent="-285750" algn="just">
              <a:lnSpc>
                <a:spcPct val="115000"/>
              </a:lnSpc>
              <a:buFont typeface="Arial" panose="020B0604020202020204" pitchFamily="34" charset="0"/>
              <a:buChar char="•"/>
            </a:pPr>
            <a:r>
              <a:rPr lang="en-US" dirty="0">
                <a:latin typeface="Helvetica" pitchFamily="2" charset="0"/>
                <a:ea typeface="Times New Roman" panose="02020603050405020304" pitchFamily="18" charset="0"/>
                <a:cs typeface="Times New Roman" panose="02020603050405020304" pitchFamily="18" charset="0"/>
              </a:rPr>
              <a:t>Levels of prearranged financing and open lines of credit.</a:t>
            </a:r>
          </a:p>
          <a:p>
            <a:pPr marL="742950" lvl="1" indent="-285750" algn="just">
              <a:lnSpc>
                <a:spcPct val="115000"/>
              </a:lnSpc>
              <a:buFont typeface="Arial" panose="020B0604020202020204" pitchFamily="34" charset="0"/>
              <a:buChar char="•"/>
            </a:pPr>
            <a:endParaRPr lang="en-US" dirty="0">
              <a:latin typeface="Helvetica" pitchFamily="2" charset="0"/>
              <a:ea typeface="Times New Roman" panose="02020603050405020304" pitchFamily="18" charset="0"/>
              <a:cs typeface="Times New Roman" panose="02020603050405020304" pitchFamily="18" charset="0"/>
            </a:endParaRPr>
          </a:p>
          <a:p>
            <a:pPr marL="742950" lvl="1" indent="-285750" algn="just">
              <a:lnSpc>
                <a:spcPct val="115000"/>
              </a:lnSpc>
              <a:buFont typeface="Arial" panose="020B0604020202020204" pitchFamily="34" charset="0"/>
              <a:buChar char="•"/>
            </a:pPr>
            <a:endParaRPr lang="en-US" dirty="0">
              <a:latin typeface="Helvetica"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9392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64</a:t>
            </a:fld>
            <a:endParaRPr lang="en-CA"/>
          </a:p>
        </p:txBody>
      </p:sp>
      <p:sp>
        <p:nvSpPr>
          <p:cNvPr id="6" name="Rectangle 2"/>
          <p:cNvSpPr>
            <a:spLocks noGrp="1" noChangeArrowheads="1"/>
          </p:cNvSpPr>
          <p:nvPr>
            <p:ph type="title"/>
          </p:nvPr>
        </p:nvSpPr>
        <p:spPr>
          <a:xfrm>
            <a:off x="2514600" y="188913"/>
            <a:ext cx="7912100" cy="1143000"/>
          </a:xfrm>
        </p:spPr>
        <p:txBody>
          <a:bodyPr/>
          <a:lstStyle/>
          <a:p>
            <a:r>
              <a:rPr lang="en-US" dirty="0"/>
              <a:t>Just Remember</a:t>
            </a:r>
            <a:endParaRPr lang="el-GR" dirty="0"/>
          </a:p>
        </p:txBody>
      </p:sp>
      <p:sp>
        <p:nvSpPr>
          <p:cNvPr id="7" name="Rectangle 3"/>
          <p:cNvSpPr txBox="1">
            <a:spLocks noChangeArrowheads="1"/>
          </p:cNvSpPr>
          <p:nvPr/>
        </p:nvSpPr>
        <p:spPr bwMode="auto">
          <a:xfrm>
            <a:off x="2351584" y="1412776"/>
            <a:ext cx="8229600" cy="46805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r>
              <a:rPr lang="el-GR" sz="2000" dirty="0"/>
              <a:t>Στην κινδύνου δεν εξετάζουμε στατικά τους δείκτες μιας εταιρείας αλλά πάντα σε συνάρτηση με:</a:t>
            </a:r>
          </a:p>
          <a:p>
            <a:pPr lvl="1"/>
            <a:r>
              <a:rPr lang="el-GR" sz="1600" dirty="0"/>
              <a:t>Τους δείκτες της εταιρείας διαχρονικά</a:t>
            </a:r>
          </a:p>
          <a:p>
            <a:pPr lvl="1"/>
            <a:r>
              <a:rPr lang="el-GR" sz="1600" dirty="0"/>
              <a:t>Τους δείκτες της εταιρείας συναρτήσει ομοειδών/ </a:t>
            </a:r>
            <a:r>
              <a:rPr lang="el-GR" sz="1600" dirty="0" err="1"/>
              <a:t>ομομεγεθών</a:t>
            </a:r>
            <a:r>
              <a:rPr lang="el-GR" sz="1600" dirty="0"/>
              <a:t> επιχειρήσεων ή/και κύριων ανταγωνιστών</a:t>
            </a:r>
          </a:p>
          <a:p>
            <a:pPr lvl="1"/>
            <a:r>
              <a:rPr lang="el-GR" sz="1600" dirty="0"/>
              <a:t>Τους δείκτες της εταιρείας συναρτήσει του κλάδου/γενικότερης οικονομίας</a:t>
            </a:r>
          </a:p>
          <a:p>
            <a:pPr lvl="1"/>
            <a:r>
              <a:rPr lang="el-GR" sz="1600" dirty="0"/>
              <a:t>Συναρτήσει των </a:t>
            </a:r>
            <a:r>
              <a:rPr lang="el-GR" sz="1600"/>
              <a:t>εκτιμήσεων αναλυτών και </a:t>
            </a:r>
            <a:r>
              <a:rPr lang="el-GR" sz="1600" dirty="0"/>
              <a:t>των σημειώσεων των ελεγκτών</a:t>
            </a:r>
          </a:p>
          <a:p>
            <a:pPr lvl="1"/>
            <a:endParaRPr lang="el-GR" sz="1600" dirty="0"/>
          </a:p>
          <a:p>
            <a:pPr lvl="1"/>
            <a:endParaRPr lang="el-GR" sz="1600" dirty="0"/>
          </a:p>
        </p:txBody>
      </p:sp>
    </p:spTree>
    <p:extLst>
      <p:ext uri="{BB962C8B-B14F-4D97-AF65-F5344CB8AC3E}">
        <p14:creationId xmlns:p14="http://schemas.microsoft.com/office/powerpoint/2010/main" val="17569877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4"/>
          <p:cNvSpPr>
            <a:spLocks noGrp="1" noChangeArrowheads="1"/>
          </p:cNvSpPr>
          <p:nvPr>
            <p:ph type="title"/>
          </p:nvPr>
        </p:nvSpPr>
        <p:spPr/>
        <p:txBody>
          <a:bodyPr>
            <a:normAutofit/>
          </a:bodyPr>
          <a:lstStyle/>
          <a:p>
            <a:r>
              <a:rPr lang="el-GR" sz="4000" dirty="0"/>
              <a:t>Δε</a:t>
            </a:r>
            <a:r>
              <a:rPr lang="en-US" sz="4000" dirty="0" err="1"/>
              <a:t>ί</a:t>
            </a:r>
            <a:r>
              <a:rPr lang="el-GR" sz="4000" dirty="0" err="1"/>
              <a:t>κτες</a:t>
            </a:r>
            <a:r>
              <a:rPr lang="el-GR" sz="4000" dirty="0"/>
              <a:t> Αποδοτικότητας</a:t>
            </a:r>
            <a:endParaRPr lang="el-GR" dirty="0"/>
          </a:p>
        </p:txBody>
      </p:sp>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65</a:t>
            </a:fld>
            <a:endParaRPr lang="en-CA"/>
          </a:p>
        </p:txBody>
      </p:sp>
      <p:sp>
        <p:nvSpPr>
          <p:cNvPr id="6" name="Θέση περιεχομένου 2">
            <a:extLst>
              <a:ext uri="{FF2B5EF4-FFF2-40B4-BE49-F238E27FC236}">
                <a16:creationId xmlns:a16="http://schemas.microsoft.com/office/drawing/2014/main" id="{FA48A689-B39F-AF4E-9532-D109CF9B9EB1}"/>
              </a:ext>
            </a:extLst>
          </p:cNvPr>
          <p:cNvSpPr>
            <a:spLocks noGrp="1"/>
          </p:cNvSpPr>
          <p:nvPr>
            <p:ph idx="1"/>
          </p:nvPr>
        </p:nvSpPr>
        <p:spPr>
          <a:xfrm>
            <a:off x="2423592" y="1484784"/>
            <a:ext cx="7886700" cy="3738562"/>
          </a:xfrm>
        </p:spPr>
        <p:txBody>
          <a:bodyPr>
            <a:noAutofit/>
          </a:bodyPr>
          <a:lstStyle/>
          <a:p>
            <a:pPr algn="just">
              <a:buClr>
                <a:srgbClr val="0070C0"/>
              </a:buClr>
              <a:buFont typeface="Wingdings" panose="05000000000000000000" pitchFamily="2" charset="2"/>
              <a:buChar char="§"/>
            </a:pPr>
            <a:r>
              <a:rPr lang="el-GR" altLang="el-GR" b="1" dirty="0"/>
              <a:t>Αποδοτικότητα</a:t>
            </a:r>
            <a:r>
              <a:rPr lang="el-GR" altLang="el-GR" dirty="0"/>
              <a:t> είναι η σχέση που υπάρχει μεταξύ του κέρδους που πραγματοποιείται από την επιχείρηση και του κεφαλαίου που χρησιμοποιείται από αυτή. </a:t>
            </a:r>
            <a:endParaRPr lang="el-GR" dirty="0"/>
          </a:p>
          <a:p>
            <a:pPr algn="just">
              <a:buClr>
                <a:srgbClr val="0070C0"/>
              </a:buClr>
              <a:buFont typeface="Wingdings" panose="05000000000000000000" pitchFamily="2" charset="2"/>
              <a:buChar char="§"/>
            </a:pPr>
            <a:r>
              <a:rPr lang="el-GR" dirty="0"/>
              <a:t>Οι αριθμοδείκτες αποδοτικότητας (</a:t>
            </a:r>
            <a:r>
              <a:rPr lang="en-GB" dirty="0"/>
              <a:t>profitability ratios)</a:t>
            </a:r>
            <a:r>
              <a:rPr lang="el-GR" dirty="0"/>
              <a:t> αξιολογούν την </a:t>
            </a:r>
            <a:r>
              <a:rPr lang="el-GR" b="1" dirty="0"/>
              <a:t>ικανότητα της διοίκησης μίας επιχείρησης να επιτυγχάνει κέρδη </a:t>
            </a:r>
            <a:r>
              <a:rPr lang="el-GR" dirty="0"/>
              <a:t>με τη χρήση των κεφαλαίων που έχει στη διάθεσή της. </a:t>
            </a:r>
          </a:p>
          <a:p>
            <a:pPr algn="just">
              <a:buClr>
                <a:srgbClr val="0070C0"/>
              </a:buClr>
              <a:buFont typeface="Wingdings" panose="05000000000000000000" pitchFamily="2" charset="2"/>
              <a:buChar char="§"/>
            </a:pPr>
            <a:r>
              <a:rPr lang="el-GR" dirty="0"/>
              <a:t>Οι χρηματοοικονομικοί αναλυτές μπορούν να εξετάσουν μια ποικιλία δεικτών απόδοσης για να κάνουν μια συνολική αξιολόγηση της συνολικής επιχειρησιακής αποδοτικότητας μιας εταιρείας, καθώς οι διαφορετικοί δείκτες απόδοσης επικεντρώνονται σε διαφορετικούς τομείς λειτουργίας, όπως το πόσο καλά διαχειρίζεται μια εταιρεία τα περιουσιακά στοιχεία, τις ταμειακές ροές και το απόθεμά της.</a:t>
            </a:r>
          </a:p>
          <a:p>
            <a:endParaRPr lang="en-US" dirty="0"/>
          </a:p>
        </p:txBody>
      </p:sp>
    </p:spTree>
  </p:cSld>
  <p:clrMapOvr>
    <a:masterClrMapping/>
  </p:clrMapOvr>
  <p:transition>
    <p:strips/>
  </p:transition>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4"/>
          <p:cNvSpPr>
            <a:spLocks noGrp="1" noChangeArrowheads="1"/>
          </p:cNvSpPr>
          <p:nvPr>
            <p:ph type="title"/>
          </p:nvPr>
        </p:nvSpPr>
        <p:spPr/>
        <p:txBody>
          <a:bodyPr>
            <a:normAutofit/>
          </a:bodyPr>
          <a:lstStyle/>
          <a:p>
            <a:r>
              <a:rPr lang="el-GR" sz="4000" dirty="0"/>
              <a:t>Δε</a:t>
            </a:r>
            <a:r>
              <a:rPr lang="en-US" sz="4000" dirty="0" err="1"/>
              <a:t>ί</a:t>
            </a:r>
            <a:r>
              <a:rPr lang="el-GR" sz="4000" dirty="0" err="1"/>
              <a:t>κτες</a:t>
            </a:r>
            <a:r>
              <a:rPr lang="el-GR" sz="4000" dirty="0"/>
              <a:t> Αποδοτικότητας</a:t>
            </a:r>
            <a:endParaRPr lang="el-GR" dirty="0"/>
          </a:p>
        </p:txBody>
      </p:sp>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66</a:t>
            </a:fld>
            <a:endParaRPr lang="en-CA"/>
          </a:p>
        </p:txBody>
      </p:sp>
      <p:sp>
        <p:nvSpPr>
          <p:cNvPr id="6" name="Θέση περιεχομένου 2">
            <a:extLst>
              <a:ext uri="{FF2B5EF4-FFF2-40B4-BE49-F238E27FC236}">
                <a16:creationId xmlns:a16="http://schemas.microsoft.com/office/drawing/2014/main" id="{FA48A689-B39F-AF4E-9532-D109CF9B9EB1}"/>
              </a:ext>
            </a:extLst>
          </p:cNvPr>
          <p:cNvSpPr>
            <a:spLocks noGrp="1"/>
          </p:cNvSpPr>
          <p:nvPr>
            <p:ph idx="1"/>
          </p:nvPr>
        </p:nvSpPr>
        <p:spPr>
          <a:xfrm>
            <a:off x="2423592" y="1484784"/>
            <a:ext cx="7886700" cy="3738562"/>
          </a:xfrm>
        </p:spPr>
        <p:txBody>
          <a:bodyPr>
            <a:noAutofit/>
          </a:bodyPr>
          <a:lstStyle/>
          <a:p>
            <a:pPr algn="just">
              <a:buClr>
                <a:srgbClr val="0070C0"/>
              </a:buClr>
              <a:buFont typeface="Wingdings" panose="05000000000000000000" pitchFamily="2" charset="2"/>
              <a:buChar char="§"/>
            </a:pPr>
            <a:r>
              <a:rPr lang="en-US" altLang="el-GR" dirty="0"/>
              <a:t>Although firms must report comprehensive income, </a:t>
            </a:r>
            <a:r>
              <a:rPr lang="en-US" altLang="el-GR" b="1" dirty="0"/>
              <a:t>net income, or earnings, remains the key measure of profitability.</a:t>
            </a:r>
          </a:p>
          <a:p>
            <a:pPr algn="just">
              <a:buClr>
                <a:srgbClr val="0070C0"/>
              </a:buClr>
              <a:buFont typeface="Wingdings" panose="05000000000000000000" pitchFamily="2" charset="2"/>
              <a:buChar char="§"/>
            </a:pPr>
            <a:r>
              <a:rPr lang="en-US" dirty="0"/>
              <a:t>With the exception of firms in the financial industry, net income is more strongly associated with stock returns than comprehensive income. </a:t>
            </a:r>
          </a:p>
          <a:p>
            <a:pPr algn="just">
              <a:buClr>
                <a:srgbClr val="0070C0"/>
              </a:buClr>
              <a:buFont typeface="Wingdings" panose="05000000000000000000" pitchFamily="2" charset="2"/>
              <a:buChar char="§"/>
            </a:pPr>
            <a:r>
              <a:rPr lang="en-US" dirty="0"/>
              <a:t>Other comprehensive income amounts exhibit a very low level of persistence. </a:t>
            </a:r>
          </a:p>
          <a:p>
            <a:pPr algn="just">
              <a:buClr>
                <a:srgbClr val="0070C0"/>
              </a:buClr>
              <a:buFont typeface="Wingdings" panose="05000000000000000000" pitchFamily="2" charset="2"/>
              <a:buChar char="§"/>
            </a:pPr>
            <a:r>
              <a:rPr lang="en-US" dirty="0"/>
              <a:t>Thus, we focus on net income as our primary measure of profitability, with the caveat that components of other comprehensive income for certain firms should not be automatically dismissed.</a:t>
            </a:r>
          </a:p>
        </p:txBody>
      </p:sp>
    </p:spTree>
    <p:extLst>
      <p:ext uri="{BB962C8B-B14F-4D97-AF65-F5344CB8AC3E}">
        <p14:creationId xmlns:p14="http://schemas.microsoft.com/office/powerpoint/2010/main" val="2093658181"/>
      </p:ext>
    </p:extLst>
  </p:cSld>
  <p:clrMapOvr>
    <a:masterClrMapping/>
  </p:clrMapOvr>
  <p:transition>
    <p:strips/>
  </p:transition>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4"/>
          <p:cNvSpPr>
            <a:spLocks noGrp="1" noChangeArrowheads="1"/>
          </p:cNvSpPr>
          <p:nvPr>
            <p:ph type="title"/>
          </p:nvPr>
        </p:nvSpPr>
        <p:spPr/>
        <p:txBody>
          <a:bodyPr>
            <a:normAutofit/>
          </a:bodyPr>
          <a:lstStyle/>
          <a:p>
            <a:r>
              <a:rPr lang="el-GR" sz="4000" dirty="0"/>
              <a:t>Δε</a:t>
            </a:r>
            <a:r>
              <a:rPr lang="en-US" sz="4000" dirty="0" err="1"/>
              <a:t>ί</a:t>
            </a:r>
            <a:r>
              <a:rPr lang="el-GR" sz="4000" dirty="0" err="1"/>
              <a:t>κτες</a:t>
            </a:r>
            <a:r>
              <a:rPr lang="el-GR" sz="4000" dirty="0"/>
              <a:t> Αποδοτικότητας</a:t>
            </a:r>
            <a:endParaRPr lang="el-GR" dirty="0"/>
          </a:p>
        </p:txBody>
      </p:sp>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67</a:t>
            </a:fld>
            <a:endParaRPr lang="en-CA"/>
          </a:p>
        </p:txBody>
      </p:sp>
      <p:pic>
        <p:nvPicPr>
          <p:cNvPr id="4" name="Θέση περιεχομένου 3">
            <a:extLst>
              <a:ext uri="{FF2B5EF4-FFF2-40B4-BE49-F238E27FC236}">
                <a16:creationId xmlns:a16="http://schemas.microsoft.com/office/drawing/2014/main" id="{7CE0721F-64C7-40F5-B42B-E2CDD4EB5D89}"/>
              </a:ext>
            </a:extLst>
          </p:cNvPr>
          <p:cNvPicPr>
            <a:picLocks noGrp="1" noChangeAspect="1"/>
          </p:cNvPicPr>
          <p:nvPr>
            <p:ph idx="1"/>
          </p:nvPr>
        </p:nvPicPr>
        <p:blipFill>
          <a:blip r:embed="rId2"/>
          <a:stretch>
            <a:fillRect/>
          </a:stretch>
        </p:blipFill>
        <p:spPr>
          <a:xfrm>
            <a:off x="2514600" y="1484313"/>
            <a:ext cx="7924800" cy="4872037"/>
          </a:xfrm>
        </p:spPr>
      </p:pic>
    </p:spTree>
    <p:extLst>
      <p:ext uri="{BB962C8B-B14F-4D97-AF65-F5344CB8AC3E}">
        <p14:creationId xmlns:p14="http://schemas.microsoft.com/office/powerpoint/2010/main" val="355115319"/>
      </p:ext>
    </p:extLst>
  </p:cSld>
  <p:clrMapOvr>
    <a:masterClrMapping/>
  </p:clrMapOvr>
  <p:transition>
    <p:strips/>
  </p:transition>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4"/>
          <p:cNvSpPr>
            <a:spLocks noGrp="1" noChangeArrowheads="1"/>
          </p:cNvSpPr>
          <p:nvPr>
            <p:ph type="title"/>
          </p:nvPr>
        </p:nvSpPr>
        <p:spPr>
          <a:xfrm>
            <a:off x="2263342" y="329307"/>
            <a:ext cx="9603275" cy="1049235"/>
          </a:xfrm>
        </p:spPr>
        <p:txBody>
          <a:bodyPr>
            <a:normAutofit fontScale="90000"/>
          </a:bodyPr>
          <a:lstStyle/>
          <a:p>
            <a:r>
              <a:rPr lang="en-US" sz="4400" dirty="0"/>
              <a:t>Profitability</a:t>
            </a:r>
            <a:br>
              <a:rPr lang="en-US" sz="4400" dirty="0"/>
            </a:br>
            <a:r>
              <a:rPr lang="en-US" dirty="0"/>
              <a:t>Return on Assets</a:t>
            </a:r>
            <a:endParaRPr lang="el-GR" dirty="0"/>
          </a:p>
        </p:txBody>
      </p:sp>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68</a:t>
            </a:fld>
            <a:endParaRPr lang="en-CA"/>
          </a:p>
        </p:txBody>
      </p:sp>
      <p:sp>
        <p:nvSpPr>
          <p:cNvPr id="4" name="Rectangle 3">
            <a:extLst>
              <a:ext uri="{FF2B5EF4-FFF2-40B4-BE49-F238E27FC236}">
                <a16:creationId xmlns:a16="http://schemas.microsoft.com/office/drawing/2014/main" id="{3C109D12-CDE9-2F42-B186-EA3EB96672A6}"/>
              </a:ext>
            </a:extLst>
          </p:cNvPr>
          <p:cNvSpPr/>
          <p:nvPr/>
        </p:nvSpPr>
        <p:spPr>
          <a:xfrm>
            <a:off x="2423592" y="1528331"/>
            <a:ext cx="7931100" cy="4154984"/>
          </a:xfrm>
          <a:prstGeom prst="rect">
            <a:avLst/>
          </a:prstGeom>
        </p:spPr>
        <p:txBody>
          <a:bodyPr wrap="square">
            <a:spAutoFit/>
          </a:bodyPr>
          <a:lstStyle/>
          <a:p>
            <a:pPr marL="342900" indent="-342900" algn="just">
              <a:buFont typeface="Arial" panose="020B0604020202020204" pitchFamily="34" charset="0"/>
              <a:buChar char="•"/>
            </a:pPr>
            <a:r>
              <a:rPr lang="el-GR" sz="2400" dirty="0">
                <a:latin typeface="Helvetica" pitchFamily="2" charset="0"/>
                <a:ea typeface="Times New Roman" panose="02020603050405020304" pitchFamily="18" charset="0"/>
              </a:rPr>
              <a:t>Η Απόδοση Περιουσιακών Στοιχείων (</a:t>
            </a:r>
            <a:r>
              <a:rPr lang="en-US" sz="2400" dirty="0">
                <a:latin typeface="Helvetica" pitchFamily="2" charset="0"/>
                <a:ea typeface="Times New Roman" panose="02020603050405020304" pitchFamily="18" charset="0"/>
              </a:rPr>
              <a:t>ROA</a:t>
            </a:r>
            <a:r>
              <a:rPr lang="el-GR" sz="2400" dirty="0">
                <a:latin typeface="Helvetica" pitchFamily="2" charset="0"/>
                <a:ea typeface="Times New Roman" panose="02020603050405020304" pitchFamily="18" charset="0"/>
              </a:rPr>
              <a:t>) είναι ένας τύπος μέτρησης απόδοσης επένδυσης (</a:t>
            </a:r>
            <a:r>
              <a:rPr lang="en-US" sz="2400" dirty="0">
                <a:latin typeface="Helvetica" pitchFamily="2" charset="0"/>
                <a:ea typeface="Times New Roman" panose="02020603050405020304" pitchFamily="18" charset="0"/>
              </a:rPr>
              <a:t>ROI</a:t>
            </a:r>
            <a:r>
              <a:rPr lang="el-GR" sz="2400" dirty="0">
                <a:latin typeface="Helvetica" pitchFamily="2" charset="0"/>
                <a:ea typeface="Times New Roman" panose="02020603050405020304" pitchFamily="18" charset="0"/>
              </a:rPr>
              <a:t>) που μετρά την κερδοφορία μιας επιχείρησης σε σχέση με το σύνολο του ενεργητικού της. </a:t>
            </a:r>
            <a:endParaRPr lang="en-US" sz="2400" dirty="0">
              <a:latin typeface="Helvetica" pitchFamily="2" charset="0"/>
              <a:ea typeface="Times New Roman" panose="02020603050405020304" pitchFamily="18" charset="0"/>
            </a:endParaRPr>
          </a:p>
          <a:p>
            <a:pPr marL="342900" indent="-342900" algn="just">
              <a:buFont typeface="Arial" panose="020B0604020202020204" pitchFamily="34" charset="0"/>
              <a:buChar char="•"/>
            </a:pPr>
            <a:endParaRPr lang="en-US" sz="2400" dirty="0">
              <a:latin typeface="Helvetica" pitchFamily="2" charset="0"/>
              <a:ea typeface="Times New Roman" panose="02020603050405020304" pitchFamily="18" charset="0"/>
            </a:endParaRPr>
          </a:p>
          <a:p>
            <a:pPr marL="342900" indent="-342900" algn="just">
              <a:buFont typeface="Arial" panose="020B0604020202020204" pitchFamily="34" charset="0"/>
              <a:buChar char="•"/>
            </a:pPr>
            <a:r>
              <a:rPr lang="el-GR" sz="2400" dirty="0">
                <a:latin typeface="Helvetica" pitchFamily="2" charset="0"/>
                <a:ea typeface="Times New Roman" panose="02020603050405020304" pitchFamily="18" charset="0"/>
              </a:rPr>
              <a:t>Αυτός ο λόγος δείχνει πόσο καλά αποδίδει μια εταιρεία συγκρίνοντας το κέρδος (καθαρό εισόδημα) που δημιουργεί με το κεφάλαιο που επενδύει σε περιουσιακά στοιχεία. Όσο υψηλότερη είναι η απόδοση, τόσο πιο παραγωγική και αποτελεσματική η διαχείριση των οικονομικών πόρων. </a:t>
            </a:r>
            <a:endParaRPr lang="en-GR" sz="2400" dirty="0">
              <a:ea typeface="Times New Roman" panose="02020603050405020304" pitchFamily="18" charset="0"/>
            </a:endParaRPr>
          </a:p>
        </p:txBody>
      </p:sp>
    </p:spTree>
    <p:extLst>
      <p:ext uri="{BB962C8B-B14F-4D97-AF65-F5344CB8AC3E}">
        <p14:creationId xmlns:p14="http://schemas.microsoft.com/office/powerpoint/2010/main" val="599652899"/>
      </p:ext>
    </p:extLst>
  </p:cSld>
  <p:clrMapOvr>
    <a:masterClrMapping/>
  </p:clrMapOvr>
  <p:transition>
    <p:strips/>
  </p:transition>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4"/>
          <p:cNvSpPr>
            <a:spLocks noGrp="1" noChangeArrowheads="1"/>
          </p:cNvSpPr>
          <p:nvPr>
            <p:ph type="title"/>
          </p:nvPr>
        </p:nvSpPr>
        <p:spPr>
          <a:xfrm>
            <a:off x="1955432" y="291534"/>
            <a:ext cx="9603275" cy="1049235"/>
          </a:xfrm>
        </p:spPr>
        <p:txBody>
          <a:bodyPr>
            <a:normAutofit fontScale="90000"/>
          </a:bodyPr>
          <a:lstStyle/>
          <a:p>
            <a:r>
              <a:rPr lang="en-US" sz="4400" dirty="0"/>
              <a:t>Profitability</a:t>
            </a:r>
            <a:br>
              <a:rPr lang="en-US" sz="4400" dirty="0"/>
            </a:br>
            <a:r>
              <a:rPr lang="en-US" dirty="0"/>
              <a:t>Return on Assets</a:t>
            </a:r>
            <a:endParaRPr lang="el-GR" dirty="0"/>
          </a:p>
        </p:txBody>
      </p:sp>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69</a:t>
            </a:fld>
            <a:endParaRPr lang="en-CA"/>
          </a:p>
        </p:txBody>
      </p:sp>
      <p:pic>
        <p:nvPicPr>
          <p:cNvPr id="3" name="Picture 2">
            <a:extLst>
              <a:ext uri="{FF2B5EF4-FFF2-40B4-BE49-F238E27FC236}">
                <a16:creationId xmlns:a16="http://schemas.microsoft.com/office/drawing/2014/main" id="{D783331A-9C6C-9A4F-B620-0C3835FDB110}"/>
              </a:ext>
            </a:extLst>
          </p:cNvPr>
          <p:cNvPicPr>
            <a:picLocks noChangeAspect="1"/>
          </p:cNvPicPr>
          <p:nvPr/>
        </p:nvPicPr>
        <p:blipFill>
          <a:blip r:embed="rId2"/>
          <a:stretch>
            <a:fillRect/>
          </a:stretch>
        </p:blipFill>
        <p:spPr>
          <a:xfrm>
            <a:off x="2351584" y="1340769"/>
            <a:ext cx="8207896" cy="5112568"/>
          </a:xfrm>
          <a:prstGeom prst="rect">
            <a:avLst/>
          </a:prstGeom>
        </p:spPr>
      </p:pic>
    </p:spTree>
    <p:extLst>
      <p:ext uri="{BB962C8B-B14F-4D97-AF65-F5344CB8AC3E}">
        <p14:creationId xmlns:p14="http://schemas.microsoft.com/office/powerpoint/2010/main" val="2530254298"/>
      </p:ext>
    </p:extLst>
  </p:cSld>
  <p:clrMapOvr>
    <a:masterClrMapping/>
  </p:clrMapOvr>
  <p:transition>
    <p:strips/>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1A1DEA0-CECE-46A0-915E-8B0AC9334E4E}" type="slidenum">
              <a:rPr lang="en-US" smtClean="0"/>
              <a:pPr>
                <a:defRPr/>
              </a:pPr>
              <a:t>7</a:t>
            </a:fld>
            <a:endParaRPr lang="en-CA"/>
          </a:p>
        </p:txBody>
      </p:sp>
      <p:sp>
        <p:nvSpPr>
          <p:cNvPr id="6" name="Rectangle 2"/>
          <p:cNvSpPr>
            <a:spLocks noGrp="1" noChangeArrowheads="1"/>
          </p:cNvSpPr>
          <p:nvPr>
            <p:ph type="title" idx="4294967295"/>
          </p:nvPr>
        </p:nvSpPr>
        <p:spPr>
          <a:xfrm>
            <a:off x="4279900" y="188913"/>
            <a:ext cx="7912100" cy="1143000"/>
          </a:xfrm>
        </p:spPr>
        <p:txBody>
          <a:bodyPr/>
          <a:lstStyle/>
          <a:p>
            <a:r>
              <a:rPr lang="en-US" dirty="0"/>
              <a:t>Business Strategic Analysis</a:t>
            </a:r>
            <a:endParaRPr lang="el-GR" dirty="0"/>
          </a:p>
        </p:txBody>
      </p:sp>
      <p:sp>
        <p:nvSpPr>
          <p:cNvPr id="7" name="Rectangle 3"/>
          <p:cNvSpPr txBox="1">
            <a:spLocks noChangeArrowheads="1"/>
          </p:cNvSpPr>
          <p:nvPr/>
        </p:nvSpPr>
        <p:spPr bwMode="auto">
          <a:xfrm>
            <a:off x="2351584" y="1412776"/>
            <a:ext cx="8229600" cy="46805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r>
              <a:rPr lang="en-US" sz="2000" dirty="0"/>
              <a:t>Types of Business Analysis</a:t>
            </a:r>
          </a:p>
          <a:p>
            <a:pPr lvl="1"/>
            <a:r>
              <a:rPr lang="en-US" sz="1600" dirty="0"/>
              <a:t>Equity Analysis: Individuals who apply active investment strategies primarily use technical analysis, fundamental analysis, or a combination. </a:t>
            </a:r>
          </a:p>
          <a:p>
            <a:pPr lvl="2"/>
            <a:r>
              <a:rPr lang="en-US" sz="1800" dirty="0"/>
              <a:t>Technical analysis, or charting, searches for patterns in the price or volume history of a stock to predict future price movements.</a:t>
            </a:r>
          </a:p>
          <a:p>
            <a:pPr lvl="2"/>
            <a:r>
              <a:rPr lang="en-US" sz="1800" dirty="0"/>
              <a:t>Fundamental analysis, which is more widely accepted and applied, is the process of determining the value of a company by analyzing and interpreting key factors for the economy, the industry, and the company. A main part of fundamental analysis is evaluation of a company’s financial position and performance.</a:t>
            </a:r>
          </a:p>
          <a:p>
            <a:pPr lvl="2"/>
            <a:endParaRPr lang="en-US" sz="1200" dirty="0"/>
          </a:p>
          <a:p>
            <a:pPr marL="914400" lvl="2" indent="0">
              <a:buNone/>
            </a:pPr>
            <a:endParaRPr lang="el-GR" sz="1200" dirty="0"/>
          </a:p>
        </p:txBody>
      </p:sp>
    </p:spTree>
    <p:extLst>
      <p:ext uri="{BB962C8B-B14F-4D97-AF65-F5344CB8AC3E}">
        <p14:creationId xmlns:p14="http://schemas.microsoft.com/office/powerpoint/2010/main" val="9099352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4"/>
          <p:cNvSpPr>
            <a:spLocks noGrp="1" noChangeArrowheads="1"/>
          </p:cNvSpPr>
          <p:nvPr>
            <p:ph type="title"/>
          </p:nvPr>
        </p:nvSpPr>
        <p:spPr>
          <a:xfrm>
            <a:off x="1899448" y="263343"/>
            <a:ext cx="9603275" cy="1049235"/>
          </a:xfrm>
        </p:spPr>
        <p:txBody>
          <a:bodyPr>
            <a:normAutofit fontScale="90000"/>
          </a:bodyPr>
          <a:lstStyle/>
          <a:p>
            <a:r>
              <a:rPr lang="en-US" sz="4400" dirty="0"/>
              <a:t>Profitability</a:t>
            </a:r>
            <a:br>
              <a:rPr lang="en-US" sz="4400" dirty="0"/>
            </a:br>
            <a:r>
              <a:rPr lang="en-US" dirty="0"/>
              <a:t>Return on Assets</a:t>
            </a:r>
            <a:endParaRPr lang="el-GR" dirty="0"/>
          </a:p>
        </p:txBody>
      </p:sp>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70</a:t>
            </a:fld>
            <a:endParaRPr lang="en-CA"/>
          </a:p>
        </p:txBody>
      </p:sp>
      <p:pic>
        <p:nvPicPr>
          <p:cNvPr id="4" name="Picture 3">
            <a:extLst>
              <a:ext uri="{FF2B5EF4-FFF2-40B4-BE49-F238E27FC236}">
                <a16:creationId xmlns:a16="http://schemas.microsoft.com/office/drawing/2014/main" id="{4E4AE184-A6E4-3146-90AE-170CD7449158}"/>
              </a:ext>
            </a:extLst>
          </p:cNvPr>
          <p:cNvPicPr>
            <a:picLocks noChangeAspect="1"/>
          </p:cNvPicPr>
          <p:nvPr/>
        </p:nvPicPr>
        <p:blipFill>
          <a:blip r:embed="rId2"/>
          <a:stretch>
            <a:fillRect/>
          </a:stretch>
        </p:blipFill>
        <p:spPr>
          <a:xfrm>
            <a:off x="2423592" y="1412776"/>
            <a:ext cx="8136904" cy="2577196"/>
          </a:xfrm>
          <a:prstGeom prst="rect">
            <a:avLst/>
          </a:prstGeom>
        </p:spPr>
      </p:pic>
      <p:pic>
        <p:nvPicPr>
          <p:cNvPr id="5" name="Picture 4">
            <a:extLst>
              <a:ext uri="{FF2B5EF4-FFF2-40B4-BE49-F238E27FC236}">
                <a16:creationId xmlns:a16="http://schemas.microsoft.com/office/drawing/2014/main" id="{A19DEED7-81C5-EA41-84B3-56310D39889B}"/>
              </a:ext>
            </a:extLst>
          </p:cNvPr>
          <p:cNvPicPr>
            <a:picLocks noChangeAspect="1"/>
          </p:cNvPicPr>
          <p:nvPr/>
        </p:nvPicPr>
        <p:blipFill>
          <a:blip r:embed="rId3"/>
          <a:stretch>
            <a:fillRect/>
          </a:stretch>
        </p:blipFill>
        <p:spPr>
          <a:xfrm>
            <a:off x="2423592" y="4681068"/>
            <a:ext cx="8136904" cy="1268213"/>
          </a:xfrm>
          <a:prstGeom prst="rect">
            <a:avLst/>
          </a:prstGeom>
        </p:spPr>
      </p:pic>
    </p:spTree>
    <p:extLst>
      <p:ext uri="{BB962C8B-B14F-4D97-AF65-F5344CB8AC3E}">
        <p14:creationId xmlns:p14="http://schemas.microsoft.com/office/powerpoint/2010/main" val="1897292461"/>
      </p:ext>
    </p:extLst>
  </p:cSld>
  <p:clrMapOvr>
    <a:masterClrMapping/>
  </p:clrMapOvr>
  <p:transition>
    <p:strips/>
  </p:transition>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4"/>
          <p:cNvSpPr>
            <a:spLocks noGrp="1" noChangeArrowheads="1"/>
          </p:cNvSpPr>
          <p:nvPr>
            <p:ph type="title"/>
          </p:nvPr>
        </p:nvSpPr>
        <p:spPr>
          <a:xfrm>
            <a:off x="1735910" y="329307"/>
            <a:ext cx="9603275" cy="1049235"/>
          </a:xfrm>
        </p:spPr>
        <p:txBody>
          <a:bodyPr>
            <a:normAutofit fontScale="90000"/>
          </a:bodyPr>
          <a:lstStyle/>
          <a:p>
            <a:r>
              <a:rPr lang="en-US" sz="4400" dirty="0"/>
              <a:t>Profitability</a:t>
            </a:r>
            <a:br>
              <a:rPr lang="en-US" sz="4400" dirty="0"/>
            </a:br>
            <a:r>
              <a:rPr lang="en-US" dirty="0"/>
              <a:t>Return on Assets</a:t>
            </a:r>
            <a:endParaRPr lang="el-GR" dirty="0"/>
          </a:p>
        </p:txBody>
      </p:sp>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71</a:t>
            </a:fld>
            <a:endParaRPr lang="en-CA"/>
          </a:p>
        </p:txBody>
      </p:sp>
      <p:pic>
        <p:nvPicPr>
          <p:cNvPr id="4" name="Picture 3">
            <a:extLst>
              <a:ext uri="{FF2B5EF4-FFF2-40B4-BE49-F238E27FC236}">
                <a16:creationId xmlns:a16="http://schemas.microsoft.com/office/drawing/2014/main" id="{5C0439AA-0FB4-1A49-8BDB-B4DAD525EDE3}"/>
              </a:ext>
            </a:extLst>
          </p:cNvPr>
          <p:cNvPicPr>
            <a:picLocks noChangeAspect="1"/>
          </p:cNvPicPr>
          <p:nvPr/>
        </p:nvPicPr>
        <p:blipFill>
          <a:blip r:embed="rId2"/>
          <a:stretch>
            <a:fillRect/>
          </a:stretch>
        </p:blipFill>
        <p:spPr>
          <a:xfrm>
            <a:off x="2514600" y="1468288"/>
            <a:ext cx="8045896" cy="4697016"/>
          </a:xfrm>
          <a:prstGeom prst="rect">
            <a:avLst/>
          </a:prstGeom>
        </p:spPr>
      </p:pic>
    </p:spTree>
    <p:extLst>
      <p:ext uri="{BB962C8B-B14F-4D97-AF65-F5344CB8AC3E}">
        <p14:creationId xmlns:p14="http://schemas.microsoft.com/office/powerpoint/2010/main" val="511865637"/>
      </p:ext>
    </p:extLst>
  </p:cSld>
  <p:clrMapOvr>
    <a:masterClrMapping/>
  </p:clrMapOvr>
  <p:transition>
    <p:strips/>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72</a:t>
            </a:fld>
            <a:endParaRPr lang="en-CA"/>
          </a:p>
        </p:txBody>
      </p:sp>
      <p:sp>
        <p:nvSpPr>
          <p:cNvPr id="6" name="Rectangle 2"/>
          <p:cNvSpPr>
            <a:spLocks noGrp="1" noChangeArrowheads="1"/>
          </p:cNvSpPr>
          <p:nvPr>
            <p:ph type="title"/>
          </p:nvPr>
        </p:nvSpPr>
        <p:spPr>
          <a:xfrm>
            <a:off x="2514600" y="188913"/>
            <a:ext cx="7912100" cy="1143000"/>
          </a:xfrm>
        </p:spPr>
        <p:txBody>
          <a:bodyPr/>
          <a:lstStyle/>
          <a:p>
            <a:r>
              <a:rPr lang="en-US" dirty="0"/>
              <a:t>Balance Sheet</a:t>
            </a:r>
            <a:endParaRPr lang="el-GR" dirty="0"/>
          </a:p>
        </p:txBody>
      </p:sp>
      <p:pic>
        <p:nvPicPr>
          <p:cNvPr id="9" name="Picture 3">
            <a:extLst>
              <a:ext uri="{FF2B5EF4-FFF2-40B4-BE49-F238E27FC236}">
                <a16:creationId xmlns:a16="http://schemas.microsoft.com/office/drawing/2014/main" id="{7A8D50BE-D4E3-0848-AF61-EE474FDCB8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0364" y="1331913"/>
            <a:ext cx="8200132" cy="521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94359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73</a:t>
            </a:fld>
            <a:endParaRPr lang="en-CA"/>
          </a:p>
        </p:txBody>
      </p:sp>
      <p:sp>
        <p:nvSpPr>
          <p:cNvPr id="6" name="Rectangle 2"/>
          <p:cNvSpPr>
            <a:spLocks noGrp="1" noChangeArrowheads="1"/>
          </p:cNvSpPr>
          <p:nvPr>
            <p:ph type="title"/>
          </p:nvPr>
        </p:nvSpPr>
        <p:spPr>
          <a:xfrm>
            <a:off x="2514600" y="188913"/>
            <a:ext cx="7912100" cy="1143000"/>
          </a:xfrm>
        </p:spPr>
        <p:txBody>
          <a:bodyPr/>
          <a:lstStyle/>
          <a:p>
            <a:r>
              <a:rPr lang="en-US" dirty="0"/>
              <a:t>Income Statement</a:t>
            </a:r>
            <a:endParaRPr lang="el-GR" dirty="0"/>
          </a:p>
        </p:txBody>
      </p:sp>
      <p:pic>
        <p:nvPicPr>
          <p:cNvPr id="8" name="Picture 3">
            <a:extLst>
              <a:ext uri="{FF2B5EF4-FFF2-40B4-BE49-F238E27FC236}">
                <a16:creationId xmlns:a16="http://schemas.microsoft.com/office/drawing/2014/main" id="{B729DAE7-0B8F-3B4C-A0AC-C0E56D99A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592" y="1358304"/>
            <a:ext cx="8131696" cy="516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94899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4"/>
          <p:cNvSpPr>
            <a:spLocks noGrp="1" noChangeArrowheads="1"/>
          </p:cNvSpPr>
          <p:nvPr>
            <p:ph type="title"/>
          </p:nvPr>
        </p:nvSpPr>
        <p:spPr>
          <a:xfrm>
            <a:off x="1815473" y="262574"/>
            <a:ext cx="9603275" cy="1049235"/>
          </a:xfrm>
        </p:spPr>
        <p:txBody>
          <a:bodyPr>
            <a:normAutofit fontScale="90000"/>
          </a:bodyPr>
          <a:lstStyle/>
          <a:p>
            <a:r>
              <a:rPr lang="en-US" sz="4400" dirty="0"/>
              <a:t>Profitability</a:t>
            </a:r>
            <a:br>
              <a:rPr lang="en-US" sz="4400" dirty="0"/>
            </a:br>
            <a:r>
              <a:rPr lang="en-US" dirty="0"/>
              <a:t>Return on Assets</a:t>
            </a:r>
            <a:endParaRPr lang="el-GR" dirty="0"/>
          </a:p>
        </p:txBody>
      </p:sp>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74</a:t>
            </a:fld>
            <a:endParaRPr lang="en-CA"/>
          </a:p>
        </p:txBody>
      </p:sp>
      <p:pic>
        <p:nvPicPr>
          <p:cNvPr id="4" name="Picture 3">
            <a:extLst>
              <a:ext uri="{FF2B5EF4-FFF2-40B4-BE49-F238E27FC236}">
                <a16:creationId xmlns:a16="http://schemas.microsoft.com/office/drawing/2014/main" id="{545C99F7-7809-A84B-B8EA-C2DADDAA1036}"/>
              </a:ext>
            </a:extLst>
          </p:cNvPr>
          <p:cNvPicPr>
            <a:picLocks noChangeAspect="1"/>
          </p:cNvPicPr>
          <p:nvPr/>
        </p:nvPicPr>
        <p:blipFill>
          <a:blip r:embed="rId2"/>
          <a:stretch>
            <a:fillRect/>
          </a:stretch>
        </p:blipFill>
        <p:spPr>
          <a:xfrm>
            <a:off x="2999656" y="1556792"/>
            <a:ext cx="6552728" cy="1899518"/>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7C46D0F-CDEA-AC4C-892B-F5EC088F1F0D}"/>
                  </a:ext>
                </a:extLst>
              </p:cNvPr>
              <p:cNvSpPr/>
              <p:nvPr/>
            </p:nvSpPr>
            <p:spPr>
              <a:xfrm>
                <a:off x="2423593" y="4225910"/>
                <a:ext cx="7881937" cy="85927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𝑅𝑒𝑡𝑢𝑟𝑛</m:t>
                      </m:r>
                      <m:r>
                        <a:rPr lang="en-US" sz="2400">
                          <a:latin typeface="Cambria Math" panose="02040503050406030204" pitchFamily="18" charset="0"/>
                        </a:rPr>
                        <m:t> </m:t>
                      </m:r>
                      <m:r>
                        <a:rPr lang="en-US" sz="2400" i="1">
                          <a:latin typeface="Cambria Math" panose="02040503050406030204" pitchFamily="18" charset="0"/>
                        </a:rPr>
                        <m:t>𝑜𝑛</m:t>
                      </m:r>
                      <m:r>
                        <a:rPr lang="en-US" sz="2400">
                          <a:latin typeface="Cambria Math" panose="02040503050406030204" pitchFamily="18" charset="0"/>
                        </a:rPr>
                        <m:t> </m:t>
                      </m:r>
                      <m:r>
                        <a:rPr lang="en-US" sz="2400" i="1">
                          <a:latin typeface="Cambria Math" panose="02040503050406030204" pitchFamily="18" charset="0"/>
                        </a:rPr>
                        <m:t>𝐴𝑠𝑠𝑒𝑡𝑠</m:t>
                      </m:r>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𝐸𝑎𝑟𝑛𝑖𝑛𝑔𝑠</m:t>
                          </m:r>
                          <m:r>
                            <a:rPr lang="en-US" sz="2400">
                              <a:latin typeface="Cambria Math" panose="02040503050406030204" pitchFamily="18" charset="0"/>
                            </a:rPr>
                            <m:t> </m:t>
                          </m:r>
                          <m:r>
                            <a:rPr lang="en-US" sz="2400" i="1">
                              <a:latin typeface="Cambria Math" panose="02040503050406030204" pitchFamily="18" charset="0"/>
                            </a:rPr>
                            <m:t>𝑏𝑒𝑓𝑜𝑟𝑒</m:t>
                          </m:r>
                          <m:r>
                            <a:rPr lang="en-US" sz="2400">
                              <a:latin typeface="Cambria Math" panose="02040503050406030204" pitchFamily="18" charset="0"/>
                            </a:rPr>
                            <m:t> </m:t>
                          </m:r>
                          <m:r>
                            <a:rPr lang="en-US" sz="2400" i="1">
                              <a:latin typeface="Cambria Math" panose="02040503050406030204" pitchFamily="18" charset="0"/>
                            </a:rPr>
                            <m:t>𝐼𝑛𝑡𝑒𝑟𝑒𝑠𝑡</m:t>
                          </m:r>
                          <m:r>
                            <a:rPr lang="en-US" sz="2400">
                              <a:latin typeface="Cambria Math" panose="02040503050406030204" pitchFamily="18" charset="0"/>
                            </a:rPr>
                            <m:t> </m:t>
                          </m:r>
                          <m:r>
                            <m:rPr>
                              <m:lit/>
                            </m:rPr>
                            <a:rPr lang="en-US" sz="2400">
                              <a:latin typeface="Cambria Math" panose="02040503050406030204" pitchFamily="18" charset="0"/>
                            </a:rPr>
                            <m:t>&amp;</m:t>
                          </m:r>
                          <m:r>
                            <a:rPr lang="en-US" sz="2400">
                              <a:latin typeface="Cambria Math" panose="02040503050406030204" pitchFamily="18" charset="0"/>
                            </a:rPr>
                            <m:t> </m:t>
                          </m:r>
                          <m:r>
                            <a:rPr lang="en-US" sz="2400" i="1">
                              <a:latin typeface="Cambria Math" panose="02040503050406030204" pitchFamily="18" charset="0"/>
                            </a:rPr>
                            <m:t>𝑇𝑎𝑥𝑒𝑠</m:t>
                          </m:r>
                        </m:num>
                        <m:den>
                          <m:r>
                            <a:rPr lang="en-US" sz="2400" i="1">
                              <a:latin typeface="Cambria Math" panose="02040503050406030204" pitchFamily="18" charset="0"/>
                            </a:rPr>
                            <m:t>𝐴𝑣𝑒𝑟𝑎𝑔𝑒</m:t>
                          </m:r>
                          <m:r>
                            <a:rPr lang="en-US" sz="2400">
                              <a:latin typeface="Cambria Math" panose="02040503050406030204" pitchFamily="18" charset="0"/>
                            </a:rPr>
                            <m:t> </m:t>
                          </m:r>
                          <m:r>
                            <a:rPr lang="en-US" sz="2400" i="1">
                              <a:latin typeface="Cambria Math" panose="02040503050406030204" pitchFamily="18" charset="0"/>
                            </a:rPr>
                            <m:t>𝑇𝑜𝑡𝑎𝑙</m:t>
                          </m:r>
                          <m:r>
                            <a:rPr lang="en-US" sz="2400">
                              <a:latin typeface="Cambria Math" panose="02040503050406030204" pitchFamily="18" charset="0"/>
                            </a:rPr>
                            <m:t> </m:t>
                          </m:r>
                          <m:r>
                            <a:rPr lang="en-US" sz="2400" i="1">
                              <a:latin typeface="Cambria Math" panose="02040503050406030204" pitchFamily="18" charset="0"/>
                            </a:rPr>
                            <m:t>𝐴𝑠𝑠𝑒𝑡𝑠</m:t>
                          </m:r>
                        </m:den>
                      </m:f>
                    </m:oMath>
                  </m:oMathPara>
                </a14:m>
                <a:endParaRPr lang="en-US" sz="2400" dirty="0"/>
              </a:p>
            </p:txBody>
          </p:sp>
        </mc:Choice>
        <mc:Fallback xmlns="">
          <p:sp>
            <p:nvSpPr>
              <p:cNvPr id="5" name="Rectangle 4">
                <a:extLst>
                  <a:ext uri="{FF2B5EF4-FFF2-40B4-BE49-F238E27FC236}">
                    <a16:creationId xmlns:a16="http://schemas.microsoft.com/office/drawing/2014/main" id="{87C46D0F-CDEA-AC4C-892B-F5EC088F1F0D}"/>
                  </a:ext>
                </a:extLst>
              </p:cNvPr>
              <p:cNvSpPr>
                <a:spLocks noRot="1" noChangeAspect="1" noMove="1" noResize="1" noEditPoints="1" noAdjustHandles="1" noChangeArrowheads="1" noChangeShapeType="1" noTextEdit="1"/>
              </p:cNvSpPr>
              <p:nvPr/>
            </p:nvSpPr>
            <p:spPr>
              <a:xfrm>
                <a:off x="2423593" y="4225910"/>
                <a:ext cx="7881937" cy="859274"/>
              </a:xfrm>
              <a:prstGeom prst="rect">
                <a:avLst/>
              </a:prstGeom>
              <a:blipFill>
                <a:blip r:embed="rId3"/>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295607CF-F87D-3C4B-8541-491B81D73832}"/>
                  </a:ext>
                </a:extLst>
              </p:cNvPr>
              <p:cNvSpPr/>
              <p:nvPr/>
            </p:nvSpPr>
            <p:spPr>
              <a:xfrm>
                <a:off x="2711625" y="5247360"/>
                <a:ext cx="7593904" cy="84593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𝑅𝑒𝑡𝑢𝑟𝑛</m:t>
                      </m:r>
                      <m:r>
                        <a:rPr lang="en-US" sz="2400">
                          <a:latin typeface="Cambria Math" panose="02040503050406030204" pitchFamily="18" charset="0"/>
                        </a:rPr>
                        <m:t> </m:t>
                      </m:r>
                      <m:r>
                        <a:rPr lang="en-US" sz="2400" i="1">
                          <a:latin typeface="Cambria Math" panose="02040503050406030204" pitchFamily="18" charset="0"/>
                        </a:rPr>
                        <m:t>𝑜𝑛</m:t>
                      </m:r>
                      <m:r>
                        <a:rPr lang="en-US" sz="2400">
                          <a:latin typeface="Cambria Math" panose="02040503050406030204" pitchFamily="18" charset="0"/>
                        </a:rPr>
                        <m:t> </m:t>
                      </m:r>
                      <m:r>
                        <a:rPr lang="en-US" sz="2400" i="1">
                          <a:latin typeface="Cambria Math" panose="02040503050406030204" pitchFamily="18" charset="0"/>
                        </a:rPr>
                        <m:t>𝐴𝑠𝑠𝑒𝑡𝑠</m:t>
                      </m:r>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a:latin typeface="Cambria Math" panose="02040503050406030204" pitchFamily="18" charset="0"/>
                            </a:rPr>
                            <m:t>2,160.5</m:t>
                          </m:r>
                        </m:num>
                        <m:den>
                          <m:f>
                            <m:fPr>
                              <m:type m:val="lin"/>
                              <m:ctrlPr>
                                <a:rPr lang="en-US" sz="2400" i="1">
                                  <a:latin typeface="Cambria Math" panose="02040503050406030204" pitchFamily="18" charset="0"/>
                                </a:rPr>
                              </m:ctrlPr>
                            </m:fPr>
                            <m:num>
                              <m:d>
                                <m:dPr>
                                  <m:ctrlPr>
                                    <a:rPr lang="en-US" sz="2400" i="1">
                                      <a:latin typeface="Cambria Math" panose="02040503050406030204" pitchFamily="18" charset="0"/>
                                    </a:rPr>
                                  </m:ctrlPr>
                                </m:dPr>
                                <m:e>
                                  <m:r>
                                    <a:rPr lang="en-US" sz="2400">
                                      <a:latin typeface="Cambria Math" panose="02040503050406030204" pitchFamily="18" charset="0"/>
                                    </a:rPr>
                                    <m:t>9,138.9+8,507.1</m:t>
                                  </m:r>
                                </m:e>
                              </m:d>
                            </m:num>
                            <m:den>
                              <m:r>
                                <a:rPr lang="en-US" sz="2400">
                                  <a:latin typeface="Cambria Math" panose="02040503050406030204" pitchFamily="18" charset="0"/>
                                </a:rPr>
                                <m:t>2</m:t>
                              </m:r>
                            </m:den>
                          </m:f>
                        </m:den>
                      </m:f>
                      <m:r>
                        <a:rPr lang="en-US" sz="2400">
                          <a:latin typeface="Cambria Math" panose="02040503050406030204" pitchFamily="18" charset="0"/>
                        </a:rPr>
                        <m:t>=24.48%</m:t>
                      </m:r>
                    </m:oMath>
                  </m:oMathPara>
                </a14:m>
                <a:endParaRPr lang="en-US" sz="2400" dirty="0"/>
              </a:p>
            </p:txBody>
          </p:sp>
        </mc:Choice>
        <mc:Fallback xmlns="">
          <p:sp>
            <p:nvSpPr>
              <p:cNvPr id="6" name="Rectangle 5">
                <a:extLst>
                  <a:ext uri="{FF2B5EF4-FFF2-40B4-BE49-F238E27FC236}">
                    <a16:creationId xmlns:a16="http://schemas.microsoft.com/office/drawing/2014/main" id="{295607CF-F87D-3C4B-8541-491B81D73832}"/>
                  </a:ext>
                </a:extLst>
              </p:cNvPr>
              <p:cNvSpPr>
                <a:spLocks noRot="1" noChangeAspect="1" noMove="1" noResize="1" noEditPoints="1" noAdjustHandles="1" noChangeArrowheads="1" noChangeShapeType="1" noTextEdit="1"/>
              </p:cNvSpPr>
              <p:nvPr/>
            </p:nvSpPr>
            <p:spPr>
              <a:xfrm>
                <a:off x="2711625" y="5247360"/>
                <a:ext cx="7593904" cy="845937"/>
              </a:xfrm>
              <a:prstGeom prst="rect">
                <a:avLst/>
              </a:prstGeom>
              <a:blipFill>
                <a:blip r:embed="rId4"/>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1929815524"/>
      </p:ext>
    </p:extLst>
  </p:cSld>
  <p:clrMapOvr>
    <a:masterClrMapping/>
  </p:clrMapOvr>
  <p:transition>
    <p:strips/>
  </p:transition>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4"/>
          <p:cNvSpPr>
            <a:spLocks noGrp="1" noChangeArrowheads="1"/>
          </p:cNvSpPr>
          <p:nvPr>
            <p:ph type="title"/>
          </p:nvPr>
        </p:nvSpPr>
        <p:spPr>
          <a:xfrm>
            <a:off x="1778151" y="329307"/>
            <a:ext cx="9603275" cy="1049235"/>
          </a:xfrm>
        </p:spPr>
        <p:txBody>
          <a:bodyPr>
            <a:normAutofit fontScale="90000"/>
          </a:bodyPr>
          <a:lstStyle/>
          <a:p>
            <a:r>
              <a:rPr lang="en-US" sz="4400" dirty="0"/>
              <a:t>Profitability</a:t>
            </a:r>
            <a:br>
              <a:rPr lang="en-US" sz="4400" dirty="0"/>
            </a:br>
            <a:r>
              <a:rPr lang="en-US" dirty="0"/>
              <a:t>Return on Assets</a:t>
            </a:r>
            <a:endParaRPr lang="el-GR" dirty="0"/>
          </a:p>
        </p:txBody>
      </p:sp>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75</a:t>
            </a:fld>
            <a:endParaRPr lang="en-CA"/>
          </a:p>
        </p:txBody>
      </p:sp>
      <p:sp>
        <p:nvSpPr>
          <p:cNvPr id="3" name="Rectangle 2">
            <a:extLst>
              <a:ext uri="{FF2B5EF4-FFF2-40B4-BE49-F238E27FC236}">
                <a16:creationId xmlns:a16="http://schemas.microsoft.com/office/drawing/2014/main" id="{450ADF2D-3C71-C04E-AB47-C5AD4AF08FE3}"/>
              </a:ext>
            </a:extLst>
          </p:cNvPr>
          <p:cNvSpPr/>
          <p:nvPr/>
        </p:nvSpPr>
        <p:spPr>
          <a:xfrm>
            <a:off x="2304120" y="1556793"/>
            <a:ext cx="8256376" cy="3477875"/>
          </a:xfrm>
          <a:prstGeom prst="rect">
            <a:avLst/>
          </a:prstGeom>
        </p:spPr>
        <p:txBody>
          <a:bodyPr wrap="square">
            <a:spAutoFit/>
          </a:bodyPr>
          <a:lstStyle/>
          <a:p>
            <a:pPr marL="342900" indent="-342900" algn="just">
              <a:buFont typeface="Arial" panose="020B0604020202020204" pitchFamily="34" charset="0"/>
              <a:buChar char="•"/>
            </a:pPr>
            <a:r>
              <a:rPr lang="el-GR" sz="2000" dirty="0">
                <a:latin typeface="Helvetica" pitchFamily="2" charset="0"/>
                <a:ea typeface="Times New Roman" panose="02020603050405020304" pitchFamily="18" charset="0"/>
                <a:cs typeface="Times New Roman" panose="02020603050405020304" pitchFamily="18" charset="0"/>
              </a:rPr>
              <a:t>Ο τύπος </a:t>
            </a:r>
            <a:r>
              <a:rPr lang="en-US" sz="2000" dirty="0">
                <a:latin typeface="Helvetica" pitchFamily="2" charset="0"/>
                <a:ea typeface="Times New Roman" panose="02020603050405020304" pitchFamily="18" charset="0"/>
                <a:cs typeface="Times New Roman" panose="02020603050405020304" pitchFamily="18" charset="0"/>
              </a:rPr>
              <a:t>ROA</a:t>
            </a:r>
            <a:r>
              <a:rPr lang="el-GR" sz="2000" dirty="0">
                <a:latin typeface="Helvetica" pitchFamily="2" charset="0"/>
                <a:ea typeface="Times New Roman" panose="02020603050405020304" pitchFamily="18" charset="0"/>
                <a:cs typeface="Times New Roman" panose="02020603050405020304" pitchFamily="18" charset="0"/>
              </a:rPr>
              <a:t> είναι ένας σημαντικός δείκτης στην ανάλυση της κερδοφορίας μιας εταιρείας. </a:t>
            </a:r>
            <a:endParaRPr lang="en-US" sz="2000" dirty="0">
              <a:latin typeface="Helvetica" pitchFamily="2" charset="0"/>
              <a:ea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n-US" sz="2000" dirty="0">
              <a:latin typeface="Helvetica" pitchFamily="2" charset="0"/>
              <a:ea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l-GR" sz="2000" dirty="0">
                <a:latin typeface="Helvetica" pitchFamily="2" charset="0"/>
                <a:ea typeface="Times New Roman" panose="02020603050405020304" pitchFamily="18" charset="0"/>
                <a:cs typeface="Times New Roman" panose="02020603050405020304" pitchFamily="18" charset="0"/>
              </a:rPr>
              <a:t>Ο δείκτης χρησιμοποιείται συνήθως κατά τη σύγκριση της απόδοσης μιας εταιρείας μεταξύ περιόδων ή κατά τη σύγκριση δύο διαφορετικών εταιρειών παρόμοιου μεγέθους στον ίδιο κλάδο σε σχέση με τον έλεγχο της πορείας της εταιρείας στον κλάδο. </a:t>
            </a:r>
            <a:endParaRPr lang="en-US" sz="2000" dirty="0">
              <a:latin typeface="Helvetica" pitchFamily="2" charset="0"/>
              <a:ea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n-GR" sz="2000" dirty="0">
              <a:ea typeface="Times New Roman" panose="02020603050405020304" pitchFamily="18" charset="0"/>
            </a:endParaRPr>
          </a:p>
          <a:p>
            <a:pPr marL="342900" indent="-342900" algn="just">
              <a:buFont typeface="Arial" panose="020B0604020202020204" pitchFamily="34" charset="0"/>
              <a:buChar char="•"/>
            </a:pPr>
            <a:r>
              <a:rPr lang="el-GR" sz="2000" dirty="0">
                <a:latin typeface="Helvetica" pitchFamily="2" charset="0"/>
                <a:ea typeface="Times New Roman" panose="02020603050405020304" pitchFamily="18" charset="0"/>
                <a:cs typeface="Times New Roman" panose="02020603050405020304" pitchFamily="18" charset="0"/>
              </a:rPr>
              <a:t>Σημειώστε ότι είναι πολύ σημαντικό να λάβετε υπόψη την κλίμακα των εταιρειών και τις δραστηριότητές τους, κατά τη σύγκριση δύο διαφορετικών εταιρειών στην βάση του χρησιμοποιούν </a:t>
            </a:r>
            <a:r>
              <a:rPr lang="en-US" sz="2000" dirty="0">
                <a:latin typeface="Helvetica" pitchFamily="2" charset="0"/>
                <a:ea typeface="Times New Roman" panose="02020603050405020304" pitchFamily="18" charset="0"/>
                <a:cs typeface="Times New Roman" panose="02020603050405020304" pitchFamily="18" charset="0"/>
              </a:rPr>
              <a:t>ROA</a:t>
            </a:r>
            <a:r>
              <a:rPr lang="el-GR" sz="2000" dirty="0">
                <a:latin typeface="Helvetica" pitchFamily="2" charset="0"/>
                <a:ea typeface="Times New Roman" panose="02020603050405020304" pitchFamily="18" charset="0"/>
                <a:cs typeface="Times New Roman" panose="02020603050405020304" pitchFamily="18" charset="0"/>
              </a:rPr>
              <a:t>.</a:t>
            </a:r>
            <a:endParaRPr lang="en-GR" sz="2000" dirty="0">
              <a:ea typeface="Times New Roman" panose="02020603050405020304" pitchFamily="18" charset="0"/>
            </a:endParaRPr>
          </a:p>
        </p:txBody>
      </p:sp>
    </p:spTree>
    <p:extLst>
      <p:ext uri="{BB962C8B-B14F-4D97-AF65-F5344CB8AC3E}">
        <p14:creationId xmlns:p14="http://schemas.microsoft.com/office/powerpoint/2010/main" val="114506024"/>
      </p:ext>
    </p:extLst>
  </p:cSld>
  <p:clrMapOvr>
    <a:masterClrMapping/>
  </p:clrMapOvr>
  <p:transition>
    <p:strips/>
  </p:transition>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4"/>
          <p:cNvSpPr>
            <a:spLocks noGrp="1" noChangeArrowheads="1"/>
          </p:cNvSpPr>
          <p:nvPr>
            <p:ph type="title"/>
          </p:nvPr>
        </p:nvSpPr>
        <p:spPr>
          <a:xfrm>
            <a:off x="1722512" y="334588"/>
            <a:ext cx="9603275" cy="1049235"/>
          </a:xfrm>
        </p:spPr>
        <p:txBody>
          <a:bodyPr>
            <a:normAutofit fontScale="90000"/>
          </a:bodyPr>
          <a:lstStyle/>
          <a:p>
            <a:r>
              <a:rPr lang="en-US" sz="4400" dirty="0"/>
              <a:t>Profitability</a:t>
            </a:r>
            <a:br>
              <a:rPr lang="en-US" sz="4400" dirty="0"/>
            </a:br>
            <a:r>
              <a:rPr lang="en-US" dirty="0"/>
              <a:t>Return on Assets</a:t>
            </a:r>
            <a:endParaRPr lang="el-GR" dirty="0"/>
          </a:p>
        </p:txBody>
      </p:sp>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76</a:t>
            </a:fld>
            <a:endParaRPr lang="en-CA"/>
          </a:p>
        </p:txBody>
      </p:sp>
      <p:sp>
        <p:nvSpPr>
          <p:cNvPr id="3" name="Rectangle 2">
            <a:extLst>
              <a:ext uri="{FF2B5EF4-FFF2-40B4-BE49-F238E27FC236}">
                <a16:creationId xmlns:a16="http://schemas.microsoft.com/office/drawing/2014/main" id="{450ADF2D-3C71-C04E-AB47-C5AD4AF08FE3}"/>
              </a:ext>
            </a:extLst>
          </p:cNvPr>
          <p:cNvSpPr/>
          <p:nvPr/>
        </p:nvSpPr>
        <p:spPr>
          <a:xfrm>
            <a:off x="2279576" y="1535302"/>
            <a:ext cx="8189912" cy="4524315"/>
          </a:xfrm>
          <a:prstGeom prst="rect">
            <a:avLst/>
          </a:prstGeom>
        </p:spPr>
        <p:txBody>
          <a:bodyPr wrap="square">
            <a:spAutoFit/>
          </a:bodyPr>
          <a:lstStyle/>
          <a:p>
            <a:pPr marL="342900" indent="-342900" algn="just">
              <a:buFont typeface="Arial" panose="020B0604020202020204" pitchFamily="34" charset="0"/>
              <a:buChar char="•"/>
            </a:pPr>
            <a:r>
              <a:rPr lang="el-GR" sz="2400" dirty="0">
                <a:latin typeface="Helvetica" pitchFamily="2" charset="0"/>
                <a:ea typeface="Times New Roman" panose="02020603050405020304" pitchFamily="18" charset="0"/>
                <a:cs typeface="Times New Roman" panose="02020603050405020304" pitchFamily="18" charset="0"/>
              </a:rPr>
              <a:t>Συνήθως, διαφορετικοί κλάδοι έχουν διαφορετικούς </a:t>
            </a:r>
            <a:r>
              <a:rPr lang="en-US" sz="2400" dirty="0">
                <a:latin typeface="Helvetica" pitchFamily="2" charset="0"/>
                <a:ea typeface="Times New Roman" panose="02020603050405020304" pitchFamily="18" charset="0"/>
                <a:cs typeface="Times New Roman" panose="02020603050405020304" pitchFamily="18" charset="0"/>
              </a:rPr>
              <a:t>ROA</a:t>
            </a:r>
            <a:r>
              <a:rPr lang="el-GR" sz="2400" dirty="0">
                <a:latin typeface="Helvetica" pitchFamily="2" charset="0"/>
                <a:ea typeface="Times New Roman" panose="02020603050405020304" pitchFamily="18" charset="0"/>
                <a:cs typeface="Times New Roman" panose="02020603050405020304" pitchFamily="18" charset="0"/>
              </a:rPr>
              <a:t>. </a:t>
            </a:r>
          </a:p>
          <a:p>
            <a:pPr marL="342900" indent="-342900" algn="just">
              <a:buFont typeface="Arial" panose="020B0604020202020204" pitchFamily="34" charset="0"/>
              <a:buChar char="•"/>
            </a:pPr>
            <a:endParaRPr lang="el-GR" sz="2400" dirty="0">
              <a:latin typeface="Helvetica" pitchFamily="2" charset="0"/>
              <a:ea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l-GR" sz="2400" dirty="0">
                <a:latin typeface="Helvetica" pitchFamily="2" charset="0"/>
                <a:ea typeface="Times New Roman" panose="02020603050405020304" pitchFamily="18" charset="0"/>
                <a:cs typeface="Times New Roman" panose="02020603050405020304" pitchFamily="18" charset="0"/>
              </a:rPr>
              <a:t>Οι βιομηχανίες που είναι υψηλής έντασης κεφαλαίου και απαιτούν υψηλή αξία πάγιων περιουσιακών στοιχείων για λειτουργίες, θα έχουν γενικά χαμηλότερο </a:t>
            </a:r>
            <a:r>
              <a:rPr lang="en-US" sz="2400" dirty="0">
                <a:latin typeface="Helvetica" pitchFamily="2" charset="0"/>
                <a:ea typeface="Times New Roman" panose="02020603050405020304" pitchFamily="18" charset="0"/>
                <a:cs typeface="Times New Roman" panose="02020603050405020304" pitchFamily="18" charset="0"/>
              </a:rPr>
              <a:t>ROA</a:t>
            </a:r>
            <a:r>
              <a:rPr lang="el-GR" sz="2400" dirty="0">
                <a:latin typeface="Helvetica" pitchFamily="2" charset="0"/>
                <a:ea typeface="Times New Roman" panose="02020603050405020304" pitchFamily="18" charset="0"/>
                <a:cs typeface="Times New Roman" panose="02020603050405020304" pitchFamily="18" charset="0"/>
              </a:rPr>
              <a:t>, καθώς η μεγάλη βάση περιουσιακών στοιχείων τους θα αυξήσει τον παρονομαστή του τύπου.</a:t>
            </a:r>
          </a:p>
          <a:p>
            <a:pPr marL="342900" indent="-342900" algn="just">
              <a:buFont typeface="Arial" panose="020B0604020202020204" pitchFamily="34" charset="0"/>
              <a:buChar char="•"/>
            </a:pPr>
            <a:endParaRPr lang="el-GR" sz="2400" dirty="0">
              <a:latin typeface="Helvetica" pitchFamily="2" charset="0"/>
              <a:ea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l-GR" sz="2400" dirty="0">
                <a:latin typeface="Helvetica" pitchFamily="2" charset="0"/>
                <a:ea typeface="Times New Roman" panose="02020603050405020304" pitchFamily="18" charset="0"/>
                <a:cs typeface="Times New Roman" panose="02020603050405020304" pitchFamily="18" charset="0"/>
              </a:rPr>
              <a:t>Φυσικά, μια εταιρεία με μεγάλη βάση περιουσιακών στοιχείων μπορεί να έχει μεγάλο </a:t>
            </a:r>
            <a:r>
              <a:rPr lang="en-US" sz="2400" dirty="0">
                <a:latin typeface="Helvetica" pitchFamily="2" charset="0"/>
                <a:ea typeface="Times New Roman" panose="02020603050405020304" pitchFamily="18" charset="0"/>
                <a:cs typeface="Times New Roman" panose="02020603050405020304" pitchFamily="18" charset="0"/>
              </a:rPr>
              <a:t>ROA</a:t>
            </a:r>
            <a:r>
              <a:rPr lang="el-GR" sz="2400" dirty="0">
                <a:latin typeface="Helvetica" pitchFamily="2" charset="0"/>
                <a:ea typeface="Times New Roman" panose="02020603050405020304" pitchFamily="18" charset="0"/>
                <a:cs typeface="Times New Roman" panose="02020603050405020304" pitchFamily="18" charset="0"/>
              </a:rPr>
              <a:t>, εάν το εισόδημά τους είναι αρκετά υψηλό.</a:t>
            </a:r>
            <a:endParaRPr lang="en-GR" sz="2400" dirty="0">
              <a:ea typeface="Times New Roman" panose="02020603050405020304" pitchFamily="18" charset="0"/>
            </a:endParaRPr>
          </a:p>
        </p:txBody>
      </p:sp>
    </p:spTree>
    <p:extLst>
      <p:ext uri="{BB962C8B-B14F-4D97-AF65-F5344CB8AC3E}">
        <p14:creationId xmlns:p14="http://schemas.microsoft.com/office/powerpoint/2010/main" val="679167454"/>
      </p:ext>
    </p:extLst>
  </p:cSld>
  <p:clrMapOvr>
    <a:masterClrMapping/>
  </p:clrMapOvr>
  <p:transition>
    <p:strips/>
  </p:transition>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4"/>
          <p:cNvSpPr>
            <a:spLocks noGrp="1" noChangeArrowheads="1"/>
          </p:cNvSpPr>
          <p:nvPr>
            <p:ph type="title"/>
          </p:nvPr>
        </p:nvSpPr>
        <p:spPr>
          <a:xfrm>
            <a:off x="1690406" y="226022"/>
            <a:ext cx="9603275" cy="1049235"/>
          </a:xfrm>
        </p:spPr>
        <p:txBody>
          <a:bodyPr>
            <a:normAutofit fontScale="90000"/>
          </a:bodyPr>
          <a:lstStyle/>
          <a:p>
            <a:r>
              <a:rPr lang="en-US" sz="4400" dirty="0"/>
              <a:t>Profitability</a:t>
            </a:r>
            <a:br>
              <a:rPr lang="en-US" sz="4400" dirty="0"/>
            </a:br>
            <a:r>
              <a:rPr lang="en-US" dirty="0"/>
              <a:t>Return on Assets</a:t>
            </a:r>
            <a:endParaRPr lang="el-GR" dirty="0"/>
          </a:p>
        </p:txBody>
      </p:sp>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77</a:t>
            </a:fld>
            <a:endParaRPr lang="en-CA"/>
          </a:p>
        </p:txBody>
      </p:sp>
      <p:sp>
        <p:nvSpPr>
          <p:cNvPr id="6" name="Rectangle 3">
            <a:extLst>
              <a:ext uri="{FF2B5EF4-FFF2-40B4-BE49-F238E27FC236}">
                <a16:creationId xmlns:a16="http://schemas.microsoft.com/office/drawing/2014/main" id="{2DD02AC0-2788-2F4B-B74D-34B4D556A041}"/>
              </a:ext>
            </a:extLst>
          </p:cNvPr>
          <p:cNvSpPr txBox="1">
            <a:spLocks noChangeArrowheads="1"/>
          </p:cNvSpPr>
          <p:nvPr/>
        </p:nvSpPr>
        <p:spPr bwMode="auto">
          <a:xfrm>
            <a:off x="2423592" y="1484784"/>
            <a:ext cx="8136904" cy="48715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algn="just" eaLnBrk="1" hangingPunct="1"/>
            <a:r>
              <a:rPr lang="el-GR" altLang="el-GR" sz="2400" kern="0" dirty="0"/>
              <a:t>Η αύξηση του </a:t>
            </a:r>
            <a:r>
              <a:rPr lang="en-US" altLang="el-GR" sz="2400" kern="0" dirty="0"/>
              <a:t>ROA</a:t>
            </a:r>
            <a:r>
              <a:rPr lang="el-GR" altLang="el-GR" sz="2400" kern="0" dirty="0"/>
              <a:t> ενδέχεται να οφείλεται στους εξής παράγοντες:</a:t>
            </a:r>
          </a:p>
          <a:p>
            <a:pPr lvl="1" algn="just" eaLnBrk="1" hangingPunct="1">
              <a:buFont typeface="Wingdings" pitchFamily="2" charset="2"/>
              <a:buChar char="Ø"/>
            </a:pPr>
            <a:r>
              <a:rPr lang="el-GR" altLang="el-GR" sz="2000" kern="0" dirty="0"/>
              <a:t>Αύξηση των καθαρών κερδών μετά φόρων και σταθερό ενεργητικό.</a:t>
            </a:r>
          </a:p>
          <a:p>
            <a:pPr lvl="1" algn="just" eaLnBrk="1" hangingPunct="1">
              <a:buFont typeface="Wingdings" pitchFamily="2" charset="2"/>
              <a:buChar char="Ø"/>
            </a:pPr>
            <a:r>
              <a:rPr lang="el-GR" altLang="el-GR" sz="2000" kern="0" dirty="0"/>
              <a:t>Μείωση του ενεργητικού και σταθερά καθαρά κέρδη μετά φόρων.</a:t>
            </a:r>
          </a:p>
          <a:p>
            <a:pPr lvl="1" algn="just" eaLnBrk="1" hangingPunct="1">
              <a:buFont typeface="Wingdings" pitchFamily="2" charset="2"/>
              <a:buChar char="Ø"/>
            </a:pPr>
            <a:r>
              <a:rPr lang="el-GR" altLang="el-GR" sz="2000" kern="0" dirty="0"/>
              <a:t>Αύξηση των καθαρών κερδών μετά φόρων με παράλληλη μείωση του ενεργητικού.</a:t>
            </a:r>
          </a:p>
          <a:p>
            <a:pPr lvl="1" algn="just" eaLnBrk="1" hangingPunct="1">
              <a:buFont typeface="Wingdings" pitchFamily="2" charset="2"/>
              <a:buChar char="Ø"/>
            </a:pPr>
            <a:r>
              <a:rPr lang="el-GR" altLang="el-GR" sz="2000" kern="0" dirty="0"/>
              <a:t>Αύξηση των καθαρών κερδών μετά φόρων, αναλογικά μεγαλύτερη, από την αύξηση του ενεργητικού.</a:t>
            </a:r>
          </a:p>
          <a:p>
            <a:pPr lvl="1" algn="just" eaLnBrk="1" hangingPunct="1">
              <a:buFont typeface="Wingdings" pitchFamily="2" charset="2"/>
              <a:buChar char="Ø"/>
            </a:pPr>
            <a:r>
              <a:rPr lang="el-GR" altLang="el-GR" sz="2000" kern="0" dirty="0"/>
              <a:t>Μείωση των καθαρών κερδών μετά φόρων, αναλογικά μικρότερη, από τη μείωση του ενεργητικού.</a:t>
            </a:r>
            <a:r>
              <a:rPr lang="el-GR" altLang="el-GR" sz="2400" kern="0" dirty="0"/>
              <a:t> </a:t>
            </a:r>
            <a:endParaRPr lang="el-GR" altLang="el-GR" sz="2000" kern="0" dirty="0"/>
          </a:p>
        </p:txBody>
      </p:sp>
    </p:spTree>
    <p:extLst>
      <p:ext uri="{BB962C8B-B14F-4D97-AF65-F5344CB8AC3E}">
        <p14:creationId xmlns:p14="http://schemas.microsoft.com/office/powerpoint/2010/main" val="3059007652"/>
      </p:ext>
    </p:extLst>
  </p:cSld>
  <p:clrMapOvr>
    <a:masterClrMapping/>
  </p:clrMapOvr>
  <p:transition>
    <p:strips/>
  </p:transition>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4"/>
          <p:cNvSpPr>
            <a:spLocks noGrp="1" noChangeArrowheads="1"/>
          </p:cNvSpPr>
          <p:nvPr>
            <p:ph type="title"/>
          </p:nvPr>
        </p:nvSpPr>
        <p:spPr>
          <a:xfrm>
            <a:off x="1834134" y="329307"/>
            <a:ext cx="9603275" cy="1049235"/>
          </a:xfrm>
        </p:spPr>
        <p:txBody>
          <a:bodyPr>
            <a:normAutofit fontScale="90000"/>
          </a:bodyPr>
          <a:lstStyle/>
          <a:p>
            <a:r>
              <a:rPr lang="en-US" sz="4400" dirty="0"/>
              <a:t>Profitability</a:t>
            </a:r>
            <a:br>
              <a:rPr lang="en-US" sz="4400" dirty="0"/>
            </a:br>
            <a:r>
              <a:rPr lang="en-US" dirty="0"/>
              <a:t>Return on Capital Employed</a:t>
            </a:r>
            <a:endParaRPr lang="el-GR" dirty="0"/>
          </a:p>
        </p:txBody>
      </p:sp>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78</a:t>
            </a:fld>
            <a:endParaRPr lang="en-CA"/>
          </a:p>
        </p:txBody>
      </p:sp>
      <p:pic>
        <p:nvPicPr>
          <p:cNvPr id="7" name="Picture 6">
            <a:extLst>
              <a:ext uri="{FF2B5EF4-FFF2-40B4-BE49-F238E27FC236}">
                <a16:creationId xmlns:a16="http://schemas.microsoft.com/office/drawing/2014/main" id="{82A6B794-02C0-3149-BFF9-1DF3153D9CA9}"/>
              </a:ext>
            </a:extLst>
          </p:cNvPr>
          <p:cNvPicPr>
            <a:picLocks noChangeAspect="1"/>
          </p:cNvPicPr>
          <p:nvPr/>
        </p:nvPicPr>
        <p:blipFill>
          <a:blip r:embed="rId2"/>
          <a:stretch>
            <a:fillRect/>
          </a:stretch>
        </p:blipFill>
        <p:spPr>
          <a:xfrm>
            <a:off x="2351584" y="1484784"/>
            <a:ext cx="8207896" cy="4871566"/>
          </a:xfrm>
          <a:prstGeom prst="rect">
            <a:avLst/>
          </a:prstGeom>
        </p:spPr>
      </p:pic>
    </p:spTree>
    <p:extLst>
      <p:ext uri="{BB962C8B-B14F-4D97-AF65-F5344CB8AC3E}">
        <p14:creationId xmlns:p14="http://schemas.microsoft.com/office/powerpoint/2010/main" val="4129760192"/>
      </p:ext>
    </p:extLst>
  </p:cSld>
  <p:clrMapOvr>
    <a:masterClrMapping/>
  </p:clrMapOvr>
  <p:transition>
    <p:strips/>
  </p:transition>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4"/>
          <p:cNvSpPr>
            <a:spLocks noGrp="1" noChangeArrowheads="1"/>
          </p:cNvSpPr>
          <p:nvPr>
            <p:ph type="title"/>
          </p:nvPr>
        </p:nvSpPr>
        <p:spPr>
          <a:xfrm>
            <a:off x="1796811" y="329307"/>
            <a:ext cx="9603275" cy="1049235"/>
          </a:xfrm>
        </p:spPr>
        <p:txBody>
          <a:bodyPr>
            <a:normAutofit fontScale="90000"/>
          </a:bodyPr>
          <a:lstStyle/>
          <a:p>
            <a:r>
              <a:rPr lang="en-US" sz="4400" dirty="0"/>
              <a:t>Profitability</a:t>
            </a:r>
            <a:br>
              <a:rPr lang="en-US" sz="4400" dirty="0"/>
            </a:br>
            <a:r>
              <a:rPr lang="en-US" dirty="0"/>
              <a:t>Return on Capital Employed</a:t>
            </a:r>
            <a:endParaRPr lang="el-GR" dirty="0"/>
          </a:p>
        </p:txBody>
      </p:sp>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79</a:t>
            </a:fld>
            <a:endParaRPr lang="en-CA"/>
          </a:p>
        </p:txBody>
      </p:sp>
      <p:pic>
        <p:nvPicPr>
          <p:cNvPr id="3" name="Picture 2">
            <a:extLst>
              <a:ext uri="{FF2B5EF4-FFF2-40B4-BE49-F238E27FC236}">
                <a16:creationId xmlns:a16="http://schemas.microsoft.com/office/drawing/2014/main" id="{CB5D1CC1-4ED8-3A40-A407-0AC7FA57E5A6}"/>
              </a:ext>
            </a:extLst>
          </p:cNvPr>
          <p:cNvPicPr>
            <a:picLocks noChangeAspect="1"/>
          </p:cNvPicPr>
          <p:nvPr/>
        </p:nvPicPr>
        <p:blipFill>
          <a:blip r:embed="rId2"/>
          <a:stretch>
            <a:fillRect/>
          </a:stretch>
        </p:blipFill>
        <p:spPr>
          <a:xfrm>
            <a:off x="2487488" y="1656804"/>
            <a:ext cx="8001000" cy="4508500"/>
          </a:xfrm>
          <a:prstGeom prst="rect">
            <a:avLst/>
          </a:prstGeom>
        </p:spPr>
      </p:pic>
    </p:spTree>
    <p:extLst>
      <p:ext uri="{BB962C8B-B14F-4D97-AF65-F5344CB8AC3E}">
        <p14:creationId xmlns:p14="http://schemas.microsoft.com/office/powerpoint/2010/main" val="3687893431"/>
      </p:ext>
    </p:extLst>
  </p:cSld>
  <p:clrMapOvr>
    <a:masterClrMapping/>
  </p:clrMapOvr>
  <p:transition>
    <p:strips/>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1A1DEA0-CECE-46A0-915E-8B0AC9334E4E}" type="slidenum">
              <a:rPr lang="en-US" smtClean="0"/>
              <a:pPr>
                <a:defRPr/>
              </a:pPr>
              <a:t>8</a:t>
            </a:fld>
            <a:endParaRPr lang="en-CA"/>
          </a:p>
        </p:txBody>
      </p:sp>
      <p:sp>
        <p:nvSpPr>
          <p:cNvPr id="6" name="Rectangle 2"/>
          <p:cNvSpPr>
            <a:spLocks noGrp="1" noChangeArrowheads="1"/>
          </p:cNvSpPr>
          <p:nvPr>
            <p:ph type="title" idx="4294967295"/>
          </p:nvPr>
        </p:nvSpPr>
        <p:spPr>
          <a:xfrm>
            <a:off x="4279900" y="188913"/>
            <a:ext cx="7912100" cy="1143000"/>
          </a:xfrm>
        </p:spPr>
        <p:txBody>
          <a:bodyPr/>
          <a:lstStyle/>
          <a:p>
            <a:r>
              <a:rPr lang="en-US" dirty="0"/>
              <a:t>Business Strategic Analysis</a:t>
            </a:r>
            <a:endParaRPr lang="el-GR" dirty="0"/>
          </a:p>
        </p:txBody>
      </p:sp>
      <p:sp>
        <p:nvSpPr>
          <p:cNvPr id="7" name="Rectangle 3"/>
          <p:cNvSpPr txBox="1">
            <a:spLocks noChangeArrowheads="1"/>
          </p:cNvSpPr>
          <p:nvPr/>
        </p:nvSpPr>
        <p:spPr bwMode="auto">
          <a:xfrm>
            <a:off x="2351584" y="1412776"/>
            <a:ext cx="8229600" cy="46805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r>
              <a:rPr lang="en-US" sz="2000" dirty="0"/>
              <a:t>A major goal of fundamental analysis is to determine intrinsic value, also called fundamental value. Intrinsic value is the value of a company (or its stock) determined through fundamental analysis without reference to its market value (or stock price).</a:t>
            </a:r>
          </a:p>
          <a:p>
            <a:r>
              <a:rPr lang="en-US" sz="2000" dirty="0"/>
              <a:t>While a company’s market value can equal or approximate its intrinsic value, this is not necessary.</a:t>
            </a:r>
          </a:p>
          <a:p>
            <a:r>
              <a:rPr lang="en-US" sz="2000" dirty="0"/>
              <a:t>An investment strategy with fundamental analysis is straightforward: buy when a stock’s intrinsic value exceeds its market value, sell when a stock’s market value exceeds its intrinsic value, and hold when a stock’s market value approximates its intrinsic value.</a:t>
            </a:r>
            <a:endParaRPr lang="en-US" sz="1200" dirty="0"/>
          </a:p>
          <a:p>
            <a:pPr lvl="2"/>
            <a:endParaRPr lang="en-US" sz="1200" dirty="0"/>
          </a:p>
          <a:p>
            <a:pPr marL="914400" lvl="2" indent="0">
              <a:buNone/>
            </a:pPr>
            <a:endParaRPr lang="el-GR" sz="1200" dirty="0"/>
          </a:p>
        </p:txBody>
      </p:sp>
    </p:spTree>
    <p:extLst>
      <p:ext uri="{BB962C8B-B14F-4D97-AF65-F5344CB8AC3E}">
        <p14:creationId xmlns:p14="http://schemas.microsoft.com/office/powerpoint/2010/main" val="26285202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Profitability</a:t>
            </a:r>
            <a:br>
              <a:rPr lang="en-US" sz="4400" dirty="0"/>
            </a:br>
            <a:r>
              <a:rPr lang="en-US" dirty="0"/>
              <a:t>Return on Equity</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80</a:t>
            </a:fld>
            <a:endParaRPr lang="en-CA"/>
          </a:p>
        </p:txBody>
      </p:sp>
      <p:sp>
        <p:nvSpPr>
          <p:cNvPr id="6" name="Rectangle 5">
            <a:extLst>
              <a:ext uri="{FF2B5EF4-FFF2-40B4-BE49-F238E27FC236}">
                <a16:creationId xmlns:a16="http://schemas.microsoft.com/office/drawing/2014/main" id="{BE665C7C-1DD3-CA46-BE62-B481D981882D}"/>
              </a:ext>
            </a:extLst>
          </p:cNvPr>
          <p:cNvSpPr/>
          <p:nvPr/>
        </p:nvSpPr>
        <p:spPr>
          <a:xfrm>
            <a:off x="2279576" y="1390120"/>
            <a:ext cx="8280920" cy="4401205"/>
          </a:xfrm>
          <a:prstGeom prst="rect">
            <a:avLst/>
          </a:prstGeom>
        </p:spPr>
        <p:txBody>
          <a:bodyPr wrap="square">
            <a:spAutoFit/>
          </a:bodyPr>
          <a:lstStyle/>
          <a:p>
            <a:pPr marL="342900" indent="-342900" algn="just">
              <a:buFont typeface="Arial" panose="020B0604020202020204" pitchFamily="34" charset="0"/>
              <a:buChar char="•"/>
            </a:pPr>
            <a:r>
              <a:rPr lang="el-GR" sz="2000" dirty="0">
                <a:latin typeface="Helvetica" pitchFamily="2" charset="0"/>
                <a:ea typeface="Times New Roman" panose="02020603050405020304" pitchFamily="18" charset="0"/>
              </a:rPr>
              <a:t>Απόδοση ιδίων κεφαλαίων (</a:t>
            </a:r>
            <a:r>
              <a:rPr lang="en-US" sz="2000" dirty="0">
                <a:latin typeface="Helvetica" pitchFamily="2" charset="0"/>
                <a:ea typeface="Times New Roman" panose="02020603050405020304" pitchFamily="18" charset="0"/>
              </a:rPr>
              <a:t>Return on Equity</a:t>
            </a:r>
            <a:r>
              <a:rPr lang="el-GR" sz="2000" dirty="0">
                <a:latin typeface="Helvetica" pitchFamily="2" charset="0"/>
                <a:ea typeface="Times New Roman" panose="02020603050405020304" pitchFamily="18" charset="0"/>
              </a:rPr>
              <a:t> - </a:t>
            </a:r>
            <a:r>
              <a:rPr lang="en-US" sz="2000" dirty="0">
                <a:latin typeface="Helvetica" pitchFamily="2" charset="0"/>
                <a:ea typeface="Times New Roman" panose="02020603050405020304" pitchFamily="18" charset="0"/>
              </a:rPr>
              <a:t>ROE</a:t>
            </a:r>
            <a:r>
              <a:rPr lang="el-GR" sz="2000" dirty="0">
                <a:latin typeface="Helvetica" pitchFamily="2" charset="0"/>
                <a:ea typeface="Times New Roman" panose="02020603050405020304" pitchFamily="18" charset="0"/>
              </a:rPr>
              <a:t>) - εκφράζει το ποσοστό του καθαρού κέρδους σε σχέση με τα ίδια κεφάλαια ή το ποσοστό απόδοσης των χρημάτων που έχουν επενδύσει οι επενδυτές μετοχών στην επιχείρηση. </a:t>
            </a:r>
            <a:endParaRPr lang="en-US" sz="2000" dirty="0">
              <a:latin typeface="Helvetica" pitchFamily="2" charset="0"/>
              <a:ea typeface="Times New Roman" panose="02020603050405020304" pitchFamily="18" charset="0"/>
            </a:endParaRPr>
          </a:p>
          <a:p>
            <a:pPr marL="342900" indent="-342900" algn="just">
              <a:buFont typeface="Arial" panose="020B0604020202020204" pitchFamily="34" charset="0"/>
              <a:buChar char="•"/>
            </a:pPr>
            <a:endParaRPr lang="en-US" sz="2000" dirty="0">
              <a:latin typeface="Helvetica" pitchFamily="2" charset="0"/>
              <a:ea typeface="Times New Roman" panose="02020603050405020304" pitchFamily="18" charset="0"/>
            </a:endParaRPr>
          </a:p>
          <a:p>
            <a:pPr marL="342900" indent="-342900" algn="just">
              <a:buFont typeface="Arial" panose="020B0604020202020204" pitchFamily="34" charset="0"/>
              <a:buChar char="•"/>
            </a:pPr>
            <a:r>
              <a:rPr lang="el-GR" sz="2000" dirty="0">
                <a:latin typeface="Helvetica" pitchFamily="2" charset="0"/>
                <a:ea typeface="Times New Roman" panose="02020603050405020304" pitchFamily="18" charset="0"/>
              </a:rPr>
              <a:t>Ο δείκτης </a:t>
            </a:r>
            <a:r>
              <a:rPr lang="en-US" sz="2000" dirty="0">
                <a:latin typeface="Helvetica" pitchFamily="2" charset="0"/>
                <a:ea typeface="Times New Roman" panose="02020603050405020304" pitchFamily="18" charset="0"/>
              </a:rPr>
              <a:t>ROE</a:t>
            </a:r>
            <a:r>
              <a:rPr lang="el-GR" sz="2000" dirty="0">
                <a:latin typeface="Helvetica" pitchFamily="2" charset="0"/>
                <a:ea typeface="Times New Roman" panose="02020603050405020304" pitchFamily="18" charset="0"/>
              </a:rPr>
              <a:t> είναι αυτός που παρακολουθείται ιδιαίτερα από αναλυτές μετοχών και επενδυτές. Ένας ευνοϊκά υψηλός δείκτης </a:t>
            </a:r>
            <a:r>
              <a:rPr lang="en-US" sz="2000" dirty="0">
                <a:latin typeface="Helvetica" pitchFamily="2" charset="0"/>
                <a:ea typeface="Times New Roman" panose="02020603050405020304" pitchFamily="18" charset="0"/>
              </a:rPr>
              <a:t>ROE</a:t>
            </a:r>
            <a:r>
              <a:rPr lang="el-GR" sz="2000" dirty="0">
                <a:latin typeface="Helvetica" pitchFamily="2" charset="0"/>
                <a:ea typeface="Times New Roman" panose="02020603050405020304" pitchFamily="18" charset="0"/>
              </a:rPr>
              <a:t> αναφέρεται συχνά ως λόγος για την αγορά μετοχών μιας εταιρείας. </a:t>
            </a:r>
            <a:endParaRPr lang="en-US" sz="2000" dirty="0">
              <a:latin typeface="Helvetica" pitchFamily="2" charset="0"/>
              <a:ea typeface="Times New Roman" panose="02020603050405020304" pitchFamily="18" charset="0"/>
            </a:endParaRPr>
          </a:p>
          <a:p>
            <a:pPr marL="342900" indent="-342900" algn="just">
              <a:buFont typeface="Arial" panose="020B0604020202020204" pitchFamily="34" charset="0"/>
              <a:buChar char="•"/>
            </a:pPr>
            <a:endParaRPr lang="en-US" sz="2000" dirty="0">
              <a:latin typeface="Helvetica" pitchFamily="2" charset="0"/>
              <a:ea typeface="Times New Roman" panose="02020603050405020304" pitchFamily="18" charset="0"/>
            </a:endParaRPr>
          </a:p>
          <a:p>
            <a:pPr marL="342900" indent="-342900" algn="just">
              <a:buFont typeface="Arial" panose="020B0604020202020204" pitchFamily="34" charset="0"/>
              <a:buChar char="•"/>
            </a:pPr>
            <a:r>
              <a:rPr lang="el-GR" sz="2000" dirty="0">
                <a:latin typeface="Helvetica" pitchFamily="2" charset="0"/>
                <a:ea typeface="Times New Roman" panose="02020603050405020304" pitchFamily="18" charset="0"/>
              </a:rPr>
              <a:t>Οι εταιρείες με υψηλή απόδοση ιδίων κεφαλαίων είναι συνήθως πιο ικανές να παράγουν μετρητά εξ ιδίων και επομένως εξαρτώνται λιγότερο από τη χρηματοδότηση χρέους αφού τα καθαρά κέρδη έχουν προκύψει μετά την πληρωμή του κόστους του ξένου χρήματος (των υποχρεώσεων).</a:t>
            </a:r>
            <a:endParaRPr lang="en-GR" sz="2000" dirty="0">
              <a:ea typeface="Times New Roman" panose="02020603050405020304" pitchFamily="18"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Profitability</a:t>
            </a:r>
            <a:br>
              <a:rPr lang="en-US" sz="4400" dirty="0"/>
            </a:br>
            <a:r>
              <a:rPr lang="en-US" dirty="0"/>
              <a:t>Return on Equity</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81</a:t>
            </a:fld>
            <a:endParaRPr lang="en-CA"/>
          </a:p>
        </p:txBody>
      </p:sp>
      <p:pic>
        <p:nvPicPr>
          <p:cNvPr id="4" name="Picture 3">
            <a:extLst>
              <a:ext uri="{FF2B5EF4-FFF2-40B4-BE49-F238E27FC236}">
                <a16:creationId xmlns:a16="http://schemas.microsoft.com/office/drawing/2014/main" id="{EF53E93E-A868-BB4D-A07C-E1E56EB2FEC7}"/>
              </a:ext>
            </a:extLst>
          </p:cNvPr>
          <p:cNvPicPr>
            <a:picLocks noChangeAspect="1"/>
          </p:cNvPicPr>
          <p:nvPr/>
        </p:nvPicPr>
        <p:blipFill>
          <a:blip r:embed="rId2"/>
          <a:stretch>
            <a:fillRect/>
          </a:stretch>
        </p:blipFill>
        <p:spPr>
          <a:xfrm>
            <a:off x="2514600" y="1468288"/>
            <a:ext cx="8044880" cy="4697016"/>
          </a:xfrm>
          <a:prstGeom prst="rect">
            <a:avLst/>
          </a:prstGeom>
        </p:spPr>
      </p:pic>
    </p:spTree>
    <p:extLst>
      <p:ext uri="{BB962C8B-B14F-4D97-AF65-F5344CB8AC3E}">
        <p14:creationId xmlns:p14="http://schemas.microsoft.com/office/powerpoint/2010/main" val="36053701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82</a:t>
            </a:fld>
            <a:endParaRPr lang="en-CA"/>
          </a:p>
        </p:txBody>
      </p:sp>
      <p:sp>
        <p:nvSpPr>
          <p:cNvPr id="6" name="Rectangle 2"/>
          <p:cNvSpPr>
            <a:spLocks noGrp="1" noChangeArrowheads="1"/>
          </p:cNvSpPr>
          <p:nvPr>
            <p:ph type="title"/>
          </p:nvPr>
        </p:nvSpPr>
        <p:spPr>
          <a:xfrm>
            <a:off x="2514600" y="188913"/>
            <a:ext cx="7912100" cy="1143000"/>
          </a:xfrm>
        </p:spPr>
        <p:txBody>
          <a:bodyPr/>
          <a:lstStyle/>
          <a:p>
            <a:r>
              <a:rPr lang="en-US" dirty="0"/>
              <a:t>Balance Sheet</a:t>
            </a:r>
            <a:endParaRPr lang="el-GR" dirty="0"/>
          </a:p>
        </p:txBody>
      </p:sp>
      <p:pic>
        <p:nvPicPr>
          <p:cNvPr id="9" name="Picture 3">
            <a:extLst>
              <a:ext uri="{FF2B5EF4-FFF2-40B4-BE49-F238E27FC236}">
                <a16:creationId xmlns:a16="http://schemas.microsoft.com/office/drawing/2014/main" id="{7A8D50BE-D4E3-0848-AF61-EE474FDCB8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0364" y="1331913"/>
            <a:ext cx="8200132" cy="521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7631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83</a:t>
            </a:fld>
            <a:endParaRPr lang="en-CA"/>
          </a:p>
        </p:txBody>
      </p:sp>
      <p:sp>
        <p:nvSpPr>
          <p:cNvPr id="6" name="Rectangle 2"/>
          <p:cNvSpPr>
            <a:spLocks noGrp="1" noChangeArrowheads="1"/>
          </p:cNvSpPr>
          <p:nvPr>
            <p:ph type="title"/>
          </p:nvPr>
        </p:nvSpPr>
        <p:spPr>
          <a:xfrm>
            <a:off x="2514600" y="188913"/>
            <a:ext cx="7912100" cy="1143000"/>
          </a:xfrm>
        </p:spPr>
        <p:txBody>
          <a:bodyPr/>
          <a:lstStyle/>
          <a:p>
            <a:r>
              <a:rPr lang="en-US" dirty="0"/>
              <a:t>Income Statement</a:t>
            </a:r>
            <a:endParaRPr lang="el-GR" dirty="0"/>
          </a:p>
        </p:txBody>
      </p:sp>
      <p:pic>
        <p:nvPicPr>
          <p:cNvPr id="8" name="Picture 3">
            <a:extLst>
              <a:ext uri="{FF2B5EF4-FFF2-40B4-BE49-F238E27FC236}">
                <a16:creationId xmlns:a16="http://schemas.microsoft.com/office/drawing/2014/main" id="{B729DAE7-0B8F-3B4C-A0AC-C0E56D99A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592" y="1358304"/>
            <a:ext cx="8131696" cy="516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9870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Profitability</a:t>
            </a:r>
            <a:br>
              <a:rPr lang="en-US" sz="4400" dirty="0"/>
            </a:br>
            <a:r>
              <a:rPr lang="en-US" dirty="0"/>
              <a:t>Return on Equity</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84</a:t>
            </a:fld>
            <a:endParaRPr lang="en-CA"/>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32DFF1F-3E7C-7442-BBB9-80BBD958A724}"/>
                  </a:ext>
                </a:extLst>
              </p:cNvPr>
              <p:cNvSpPr/>
              <p:nvPr/>
            </p:nvSpPr>
            <p:spPr>
              <a:xfrm>
                <a:off x="2927648" y="2204864"/>
                <a:ext cx="7200800" cy="97449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rPr>
                        <m:t>𝑅𝑒𝑡𝑢𝑟𝑛</m:t>
                      </m:r>
                      <m:r>
                        <a:rPr lang="en-US" sz="2800">
                          <a:latin typeface="Cambria Math" panose="02040503050406030204" pitchFamily="18" charset="0"/>
                        </a:rPr>
                        <m:t> </m:t>
                      </m:r>
                      <m:r>
                        <a:rPr lang="en-US" sz="2800" i="1">
                          <a:latin typeface="Cambria Math" panose="02040503050406030204" pitchFamily="18" charset="0"/>
                        </a:rPr>
                        <m:t>𝑜𝑛</m:t>
                      </m:r>
                      <m:r>
                        <a:rPr lang="en-US" sz="2800">
                          <a:latin typeface="Cambria Math" panose="02040503050406030204" pitchFamily="18" charset="0"/>
                        </a:rPr>
                        <m:t> </m:t>
                      </m:r>
                      <m:r>
                        <a:rPr lang="en-US" sz="2800" i="1">
                          <a:latin typeface="Cambria Math" panose="02040503050406030204" pitchFamily="18" charset="0"/>
                        </a:rPr>
                        <m:t>𝐸𝑞𝑢𝑖𝑡𝑦</m:t>
                      </m:r>
                      <m:r>
                        <a:rPr lang="en-US" sz="280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𝑁𝑒𝑡</m:t>
                          </m:r>
                          <m:r>
                            <a:rPr lang="en-US" sz="2800">
                              <a:latin typeface="Cambria Math" panose="02040503050406030204" pitchFamily="18" charset="0"/>
                            </a:rPr>
                            <m:t> </m:t>
                          </m:r>
                          <m:r>
                            <a:rPr lang="en-US" sz="2800" i="1">
                              <a:latin typeface="Cambria Math" panose="02040503050406030204" pitchFamily="18" charset="0"/>
                            </a:rPr>
                            <m:t>𝐼𝑛𝑐𝑜𝑚𝑒</m:t>
                          </m:r>
                        </m:num>
                        <m:den>
                          <m:r>
                            <a:rPr lang="en-US" sz="2800" i="1">
                              <a:latin typeface="Cambria Math" panose="02040503050406030204" pitchFamily="18" charset="0"/>
                            </a:rPr>
                            <m:t>𝐴𝑣𝑒𝑟𝑎𝑔𝑒</m:t>
                          </m:r>
                          <m:r>
                            <a:rPr lang="en-US" sz="2800">
                              <a:latin typeface="Cambria Math" panose="02040503050406030204" pitchFamily="18" charset="0"/>
                            </a:rPr>
                            <m:t> </m:t>
                          </m:r>
                          <m:r>
                            <a:rPr lang="en-US" sz="2800" i="1">
                              <a:latin typeface="Cambria Math" panose="02040503050406030204" pitchFamily="18" charset="0"/>
                            </a:rPr>
                            <m:t>𝑇𝑜𝑡𝑎𝑙</m:t>
                          </m:r>
                          <m:r>
                            <a:rPr lang="en-US" sz="2800">
                              <a:latin typeface="Cambria Math" panose="02040503050406030204" pitchFamily="18" charset="0"/>
                            </a:rPr>
                            <m:t> </m:t>
                          </m:r>
                          <m:r>
                            <a:rPr lang="en-US" sz="2800" i="1">
                              <a:latin typeface="Cambria Math" panose="02040503050406030204" pitchFamily="18" charset="0"/>
                            </a:rPr>
                            <m:t>𝐸𝑞𝑢𝑖𝑡𝑦</m:t>
                          </m:r>
                        </m:den>
                      </m:f>
                    </m:oMath>
                  </m:oMathPara>
                </a14:m>
                <a:endParaRPr lang="en-US" sz="2800" dirty="0"/>
              </a:p>
            </p:txBody>
          </p:sp>
        </mc:Choice>
        <mc:Fallback xmlns="">
          <p:sp>
            <p:nvSpPr>
              <p:cNvPr id="6" name="Rectangle 5">
                <a:extLst>
                  <a:ext uri="{FF2B5EF4-FFF2-40B4-BE49-F238E27FC236}">
                    <a16:creationId xmlns:a16="http://schemas.microsoft.com/office/drawing/2014/main" id="{332DFF1F-3E7C-7442-BBB9-80BBD958A724}"/>
                  </a:ext>
                </a:extLst>
              </p:cNvPr>
              <p:cNvSpPr>
                <a:spLocks noRot="1" noChangeAspect="1" noMove="1" noResize="1" noEditPoints="1" noAdjustHandles="1" noChangeArrowheads="1" noChangeShapeType="1" noTextEdit="1"/>
              </p:cNvSpPr>
              <p:nvPr/>
            </p:nvSpPr>
            <p:spPr>
              <a:xfrm>
                <a:off x="2927648" y="2204864"/>
                <a:ext cx="7200800" cy="974498"/>
              </a:xfrm>
              <a:prstGeom prst="rect">
                <a:avLst/>
              </a:prstGeom>
              <a:blipFill>
                <a:blip r:embed="rId2"/>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E6B0D8F7-2ED6-C349-8589-458C6F976DD6}"/>
                  </a:ext>
                </a:extLst>
              </p:cNvPr>
              <p:cNvSpPr/>
              <p:nvPr/>
            </p:nvSpPr>
            <p:spPr>
              <a:xfrm>
                <a:off x="2855640" y="4023224"/>
                <a:ext cx="7416824" cy="84593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𝑅𝑒𝑡𝑢𝑟𝑛</m:t>
                      </m:r>
                      <m:r>
                        <a:rPr lang="en-US" sz="2400">
                          <a:latin typeface="Cambria Math" panose="02040503050406030204" pitchFamily="18" charset="0"/>
                        </a:rPr>
                        <m:t> </m:t>
                      </m:r>
                      <m:r>
                        <a:rPr lang="en-US" sz="2400" i="1">
                          <a:latin typeface="Cambria Math" panose="02040503050406030204" pitchFamily="18" charset="0"/>
                        </a:rPr>
                        <m:t>𝑜𝑛</m:t>
                      </m:r>
                      <m:r>
                        <a:rPr lang="en-US" sz="2400">
                          <a:latin typeface="Cambria Math" panose="02040503050406030204" pitchFamily="18" charset="0"/>
                        </a:rPr>
                        <m:t> </m:t>
                      </m:r>
                      <m:r>
                        <a:rPr lang="en-US" sz="2400" i="1">
                          <a:latin typeface="Cambria Math" panose="02040503050406030204" pitchFamily="18" charset="0"/>
                        </a:rPr>
                        <m:t>𝐸𝑞𝑢𝑖𝑡𝑦</m:t>
                      </m:r>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a:latin typeface="Cambria Math" panose="02040503050406030204" pitchFamily="18" charset="0"/>
                            </a:rPr>
                            <m:t>1,353.4</m:t>
                          </m:r>
                        </m:num>
                        <m:den>
                          <m:f>
                            <m:fPr>
                              <m:type m:val="lin"/>
                              <m:ctrlPr>
                                <a:rPr lang="en-US" sz="2400" i="1">
                                  <a:latin typeface="Cambria Math" panose="02040503050406030204" pitchFamily="18" charset="0"/>
                                </a:rPr>
                              </m:ctrlPr>
                            </m:fPr>
                            <m:num>
                              <m:d>
                                <m:dPr>
                                  <m:ctrlPr>
                                    <a:rPr lang="en-US" sz="2400" i="1">
                                      <a:latin typeface="Cambria Math" panose="02040503050406030204" pitchFamily="18" charset="0"/>
                                    </a:rPr>
                                  </m:ctrlPr>
                                </m:dPr>
                                <m:e>
                                  <m:r>
                                    <a:rPr lang="en-US" sz="2400">
                                      <a:latin typeface="Cambria Math" panose="02040503050406030204" pitchFamily="18" charset="0"/>
                                    </a:rPr>
                                    <m:t>1,410.9+1,350.1</m:t>
                                  </m:r>
                                </m:e>
                              </m:d>
                            </m:num>
                            <m:den>
                              <m:r>
                                <a:rPr lang="en-US" sz="2400">
                                  <a:latin typeface="Cambria Math" panose="02040503050406030204" pitchFamily="18" charset="0"/>
                                </a:rPr>
                                <m:t>2</m:t>
                              </m:r>
                            </m:den>
                          </m:f>
                        </m:den>
                      </m:f>
                      <m:r>
                        <a:rPr lang="en-US" sz="2400">
                          <a:latin typeface="Cambria Math" panose="02040503050406030204" pitchFamily="18" charset="0"/>
                        </a:rPr>
                        <m:t>=98.04%</m:t>
                      </m:r>
                    </m:oMath>
                  </m:oMathPara>
                </a14:m>
                <a:endParaRPr lang="en-US" sz="2400" dirty="0"/>
              </a:p>
            </p:txBody>
          </p:sp>
        </mc:Choice>
        <mc:Fallback xmlns="">
          <p:sp>
            <p:nvSpPr>
              <p:cNvPr id="7" name="Rectangle 6">
                <a:extLst>
                  <a:ext uri="{FF2B5EF4-FFF2-40B4-BE49-F238E27FC236}">
                    <a16:creationId xmlns:a16="http://schemas.microsoft.com/office/drawing/2014/main" id="{E6B0D8F7-2ED6-C349-8589-458C6F976DD6}"/>
                  </a:ext>
                </a:extLst>
              </p:cNvPr>
              <p:cNvSpPr>
                <a:spLocks noRot="1" noChangeAspect="1" noMove="1" noResize="1" noEditPoints="1" noAdjustHandles="1" noChangeArrowheads="1" noChangeShapeType="1" noTextEdit="1"/>
              </p:cNvSpPr>
              <p:nvPr/>
            </p:nvSpPr>
            <p:spPr>
              <a:xfrm>
                <a:off x="2855640" y="4023224"/>
                <a:ext cx="7416824" cy="845937"/>
              </a:xfrm>
              <a:prstGeom prst="rect">
                <a:avLst/>
              </a:prstGeom>
              <a:blipFill>
                <a:blip r:embed="rId3"/>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22341467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Profitability</a:t>
            </a:r>
            <a:br>
              <a:rPr lang="en-US" sz="4400" dirty="0"/>
            </a:br>
            <a:r>
              <a:rPr lang="en-US" dirty="0"/>
              <a:t>Return on Equity</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85</a:t>
            </a:fld>
            <a:endParaRPr lang="en-CA"/>
          </a:p>
        </p:txBody>
      </p:sp>
      <p:sp>
        <p:nvSpPr>
          <p:cNvPr id="8" name="Rectangle 3">
            <a:extLst>
              <a:ext uri="{FF2B5EF4-FFF2-40B4-BE49-F238E27FC236}">
                <a16:creationId xmlns:a16="http://schemas.microsoft.com/office/drawing/2014/main" id="{D678181D-D51D-8648-AF24-123185F280D3}"/>
              </a:ext>
            </a:extLst>
          </p:cNvPr>
          <p:cNvSpPr txBox="1">
            <a:spLocks noChangeArrowheads="1"/>
          </p:cNvSpPr>
          <p:nvPr/>
        </p:nvSpPr>
        <p:spPr>
          <a:xfrm>
            <a:off x="2351584" y="1484784"/>
            <a:ext cx="7912100" cy="4752528"/>
          </a:xfrm>
          <a:prstGeom prst="rect">
            <a:avLst/>
          </a:prstGeom>
        </p:spPr>
        <p:txBody>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algn="just" eaLnBrk="1" hangingPunct="1"/>
            <a:r>
              <a:rPr lang="el-GR" altLang="el-GR" sz="2400" kern="0" dirty="0"/>
              <a:t>Η αύξηση του </a:t>
            </a:r>
            <a:r>
              <a:rPr lang="en-US" altLang="el-GR" sz="2400" kern="0" dirty="0"/>
              <a:t>ROE</a:t>
            </a:r>
            <a:r>
              <a:rPr lang="el-GR" altLang="el-GR" sz="2400" kern="0" dirty="0"/>
              <a:t> ενδέχεται να οφείλεται στους εξής παράγοντες:</a:t>
            </a:r>
          </a:p>
          <a:p>
            <a:pPr lvl="1" algn="just" eaLnBrk="1" hangingPunct="1">
              <a:buFont typeface="Wingdings" pitchFamily="2" charset="2"/>
              <a:buChar char="Ø"/>
            </a:pPr>
            <a:r>
              <a:rPr lang="el-GR" altLang="el-GR" sz="2000" kern="0" dirty="0"/>
              <a:t>Αύξηση των καθαρών κερδών μετά φόρων και σταθερά ίδια κεφάλαια</a:t>
            </a:r>
          </a:p>
          <a:p>
            <a:pPr lvl="1" algn="just" eaLnBrk="1" hangingPunct="1">
              <a:buFont typeface="Wingdings" pitchFamily="2" charset="2"/>
              <a:buChar char="Ø"/>
            </a:pPr>
            <a:r>
              <a:rPr lang="el-GR" altLang="el-GR" sz="2000" kern="0" dirty="0"/>
              <a:t>Μείωση των ιδίων κεφαλαίων και σταθερά καθαρά κέρδη μετά φόρων.</a:t>
            </a:r>
          </a:p>
          <a:p>
            <a:pPr lvl="1" algn="just" eaLnBrk="1" hangingPunct="1">
              <a:buFont typeface="Wingdings" pitchFamily="2" charset="2"/>
              <a:buChar char="Ø"/>
            </a:pPr>
            <a:r>
              <a:rPr lang="el-GR" altLang="el-GR" sz="2000" kern="0" dirty="0"/>
              <a:t>Αύξηση των καθαρών κερδών μετά φόρων με παράλληλη μείωση των ιδίων κεφαλαίων.</a:t>
            </a:r>
          </a:p>
          <a:p>
            <a:pPr lvl="1" algn="just" eaLnBrk="1" hangingPunct="1">
              <a:buFont typeface="Wingdings" pitchFamily="2" charset="2"/>
              <a:buChar char="Ø"/>
            </a:pPr>
            <a:r>
              <a:rPr lang="el-GR" altLang="el-GR" sz="2000" kern="0" dirty="0"/>
              <a:t>Αύξηση των καθαρών κερδών μετά φόρων, αναλογικά μεγαλύτερη, από την αύξηση των ιδίων κεφαλαίων.</a:t>
            </a:r>
          </a:p>
          <a:p>
            <a:pPr lvl="1" algn="just" eaLnBrk="1" hangingPunct="1">
              <a:buFont typeface="Wingdings" pitchFamily="2" charset="2"/>
              <a:buChar char="Ø"/>
            </a:pPr>
            <a:r>
              <a:rPr lang="el-GR" altLang="el-GR" sz="2000" kern="0" dirty="0"/>
              <a:t>Μείωση των καθαρών κερδών μετά φόρων, αναλογικά μικρότερη, από την μείωση των ιδίων κεφαλαίων. </a:t>
            </a:r>
          </a:p>
        </p:txBody>
      </p:sp>
    </p:spTree>
    <p:extLst>
      <p:ext uri="{BB962C8B-B14F-4D97-AF65-F5344CB8AC3E}">
        <p14:creationId xmlns:p14="http://schemas.microsoft.com/office/powerpoint/2010/main" val="3977376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2514600" y="188913"/>
            <a:ext cx="7912100" cy="1143000"/>
          </a:xfrm>
          <a:prstGeom prst="rect">
            <a:avLst/>
          </a:prstGeom>
        </p:spPr>
        <p:txBody>
          <a:bodyPr>
            <a:normAutofit fontScale="975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Profitability</a:t>
            </a:r>
            <a:br>
              <a:rPr lang="en-US" sz="4400" dirty="0"/>
            </a:br>
            <a:r>
              <a:rPr lang="en-US" sz="2900" dirty="0"/>
              <a:t>Gross Profit Margin</a:t>
            </a:r>
            <a:endParaRPr lang="el-GR" sz="2900"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86</a:t>
            </a:fld>
            <a:endParaRPr lang="en-CA"/>
          </a:p>
        </p:txBody>
      </p:sp>
      <p:pic>
        <p:nvPicPr>
          <p:cNvPr id="5" name="Picture 4">
            <a:extLst>
              <a:ext uri="{FF2B5EF4-FFF2-40B4-BE49-F238E27FC236}">
                <a16:creationId xmlns:a16="http://schemas.microsoft.com/office/drawing/2014/main" id="{1D4D245E-8423-A746-9627-3687BD9B12C4}"/>
              </a:ext>
            </a:extLst>
          </p:cNvPr>
          <p:cNvPicPr>
            <a:picLocks noChangeAspect="1"/>
          </p:cNvPicPr>
          <p:nvPr/>
        </p:nvPicPr>
        <p:blipFill rotWithShape="1">
          <a:blip r:embed="rId2"/>
          <a:srcRect b="68385"/>
          <a:stretch/>
        </p:blipFill>
        <p:spPr>
          <a:xfrm>
            <a:off x="2352600" y="4725144"/>
            <a:ext cx="8207896" cy="1231730"/>
          </a:xfrm>
          <a:prstGeom prst="rect">
            <a:avLst/>
          </a:prstGeom>
        </p:spPr>
      </p:pic>
      <p:sp>
        <p:nvSpPr>
          <p:cNvPr id="4" name="Rectangle 3">
            <a:extLst>
              <a:ext uri="{FF2B5EF4-FFF2-40B4-BE49-F238E27FC236}">
                <a16:creationId xmlns:a16="http://schemas.microsoft.com/office/drawing/2014/main" id="{46C600D8-60DC-1341-9240-19696E8ED6FB}"/>
              </a:ext>
            </a:extLst>
          </p:cNvPr>
          <p:cNvSpPr/>
          <p:nvPr/>
        </p:nvSpPr>
        <p:spPr>
          <a:xfrm>
            <a:off x="2481126" y="1412777"/>
            <a:ext cx="7958275" cy="2554545"/>
          </a:xfrm>
          <a:prstGeom prst="rect">
            <a:avLst/>
          </a:prstGeom>
        </p:spPr>
        <p:txBody>
          <a:bodyPr wrap="square">
            <a:spAutoFit/>
          </a:bodyPr>
          <a:lstStyle/>
          <a:p>
            <a:pPr marL="285750" indent="-285750" algn="just">
              <a:buFont typeface="Arial" panose="020B0604020202020204" pitchFamily="34" charset="0"/>
              <a:buChar char="•"/>
            </a:pPr>
            <a:r>
              <a:rPr lang="el-GR" sz="2000" dirty="0">
                <a:solidFill>
                  <a:srgbClr val="132E57"/>
                </a:solidFill>
                <a:latin typeface="Helvetica" pitchFamily="2" charset="0"/>
                <a:ea typeface="Times New Roman" panose="02020603050405020304" pitchFamily="18" charset="0"/>
                <a:cs typeface="Times New Roman" panose="02020603050405020304" pitchFamily="18" charset="0"/>
              </a:rPr>
              <a:t>Περιθώριο μικτού κέρδους - συγκρίνει το μικτό κέρδος με τα έσοδα από πωλήσεις. </a:t>
            </a:r>
            <a:endParaRPr lang="en-US" sz="2000" dirty="0">
              <a:solidFill>
                <a:srgbClr val="132E57"/>
              </a:solidFill>
              <a:latin typeface="Helvetica" pitchFamily="2" charset="0"/>
              <a:ea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en-US" sz="2000" dirty="0">
              <a:solidFill>
                <a:srgbClr val="132E57"/>
              </a:solidFill>
              <a:latin typeface="Helvetica" pitchFamily="2" charset="0"/>
              <a:ea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l-GR" sz="2000" dirty="0">
                <a:solidFill>
                  <a:srgbClr val="132E57"/>
                </a:solidFill>
                <a:latin typeface="Helvetica" pitchFamily="2" charset="0"/>
                <a:ea typeface="Times New Roman" panose="02020603050405020304" pitchFamily="18" charset="0"/>
                <a:cs typeface="Times New Roman" panose="02020603050405020304" pitchFamily="18" charset="0"/>
              </a:rPr>
              <a:t>Αυτό δείχνει πόσο κερδίζει μια επιχείρηση από τη βασική λειτουργία της δηλαδή την πώληση του εμπορεύματος, του προϊόντος ή της υπηρεσίας πριν από τα άλλα λειτουργικά έξοδα, λαμβάνοντας υπόψη τα απαραίτητα κόστη για την παραγωγή ή προμήθεια των αγαθών και των υπηρεσιών της.</a:t>
            </a:r>
            <a:endParaRPr lang="en-GR" sz="2000" dirty="0"/>
          </a:p>
        </p:txBody>
      </p:sp>
    </p:spTree>
    <p:extLst>
      <p:ext uri="{BB962C8B-B14F-4D97-AF65-F5344CB8AC3E}">
        <p14:creationId xmlns:p14="http://schemas.microsoft.com/office/powerpoint/2010/main" val="30089764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Profitability</a:t>
            </a:r>
            <a:br>
              <a:rPr lang="en-US" sz="4400" dirty="0"/>
            </a:br>
            <a:r>
              <a:rPr lang="en-US" dirty="0"/>
              <a:t>Gross Profit Margin</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87</a:t>
            </a:fld>
            <a:endParaRPr lang="en-CA"/>
          </a:p>
        </p:txBody>
      </p:sp>
      <p:pic>
        <p:nvPicPr>
          <p:cNvPr id="5" name="Picture 4">
            <a:extLst>
              <a:ext uri="{FF2B5EF4-FFF2-40B4-BE49-F238E27FC236}">
                <a16:creationId xmlns:a16="http://schemas.microsoft.com/office/drawing/2014/main" id="{1D4D245E-8423-A746-9627-3687BD9B12C4}"/>
              </a:ext>
            </a:extLst>
          </p:cNvPr>
          <p:cNvPicPr>
            <a:picLocks noChangeAspect="1"/>
          </p:cNvPicPr>
          <p:nvPr/>
        </p:nvPicPr>
        <p:blipFill rotWithShape="1">
          <a:blip r:embed="rId2"/>
          <a:srcRect b="68385"/>
          <a:stretch/>
        </p:blipFill>
        <p:spPr>
          <a:xfrm>
            <a:off x="2351584" y="5085184"/>
            <a:ext cx="8207896" cy="1231730"/>
          </a:xfrm>
          <a:prstGeom prst="rect">
            <a:avLst/>
          </a:prstGeom>
        </p:spPr>
      </p:pic>
      <p:sp>
        <p:nvSpPr>
          <p:cNvPr id="4" name="Rectangle 3">
            <a:extLst>
              <a:ext uri="{FF2B5EF4-FFF2-40B4-BE49-F238E27FC236}">
                <a16:creationId xmlns:a16="http://schemas.microsoft.com/office/drawing/2014/main" id="{46C600D8-60DC-1341-9240-19696E8ED6FB}"/>
              </a:ext>
            </a:extLst>
          </p:cNvPr>
          <p:cNvSpPr/>
          <p:nvPr/>
        </p:nvSpPr>
        <p:spPr>
          <a:xfrm>
            <a:off x="2481126" y="1412777"/>
            <a:ext cx="7958275" cy="3139321"/>
          </a:xfrm>
          <a:prstGeom prst="rect">
            <a:avLst/>
          </a:prstGeom>
        </p:spPr>
        <p:txBody>
          <a:bodyPr wrap="square">
            <a:spAutoFit/>
          </a:bodyPr>
          <a:lstStyle/>
          <a:p>
            <a:pPr marL="285750" indent="-285750" algn="just">
              <a:buFont typeface="Arial" panose="020B0604020202020204" pitchFamily="34" charset="0"/>
              <a:buChar char="•"/>
            </a:pPr>
            <a:r>
              <a:rPr lang="el-GR" dirty="0">
                <a:solidFill>
                  <a:srgbClr val="132E57"/>
                </a:solidFill>
                <a:latin typeface="Helvetica" pitchFamily="2" charset="0"/>
                <a:ea typeface="Times New Roman" panose="02020603050405020304" pitchFamily="18" charset="0"/>
                <a:cs typeface="Times New Roman" panose="02020603050405020304" pitchFamily="18" charset="0"/>
              </a:rPr>
              <a:t>Ένας υψηλός μικτός δείκτης περιθωρίου κέρδους αντικατοπτρίζει την υψηλότερη αποτελεσματικότητα της βασικής λειτουργίας, που σημαίνει ότι μπορεί ακόμα να καλύψει λειτουργικά έξοδα, πάγια έξοδα, αποσβέσεις και να αποδώσει μερίσματα, ενώ παράλληλα παρέχει και καθαρά κέρδη στην επιχείρηση. </a:t>
            </a:r>
            <a:endParaRPr lang="en-US" dirty="0">
              <a:solidFill>
                <a:srgbClr val="132E57"/>
              </a:solidFill>
              <a:latin typeface="Helvetica" pitchFamily="2" charset="0"/>
              <a:ea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en-US" dirty="0">
              <a:solidFill>
                <a:srgbClr val="132E57"/>
              </a:solidFill>
              <a:latin typeface="Helvetica" pitchFamily="2" charset="0"/>
              <a:ea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l-GR" dirty="0">
                <a:solidFill>
                  <a:srgbClr val="132E57"/>
                </a:solidFill>
                <a:latin typeface="Helvetica" pitchFamily="2" charset="0"/>
                <a:ea typeface="Times New Roman" panose="02020603050405020304" pitchFamily="18" charset="0"/>
                <a:cs typeface="Times New Roman" panose="02020603050405020304" pitchFamily="18" charset="0"/>
              </a:rPr>
              <a:t>Από την άλλη πλευρά, ένα χαμηλό περιθώριο κέρδους δείχνει ένα υψηλό κόστος </a:t>
            </a:r>
            <a:r>
              <a:rPr lang="el-GR" dirty="0" err="1">
                <a:solidFill>
                  <a:srgbClr val="132E57"/>
                </a:solidFill>
                <a:latin typeface="Helvetica" pitchFamily="2" charset="0"/>
                <a:ea typeface="Times New Roman" panose="02020603050405020304" pitchFamily="18" charset="0"/>
                <a:cs typeface="Times New Roman" panose="02020603050405020304" pitchFamily="18" charset="0"/>
              </a:rPr>
              <a:t>πωληθέντων</a:t>
            </a:r>
            <a:r>
              <a:rPr lang="el-GR" dirty="0">
                <a:solidFill>
                  <a:srgbClr val="132E57"/>
                </a:solidFill>
                <a:latin typeface="Helvetica" pitchFamily="2" charset="0"/>
                <a:ea typeface="Times New Roman" panose="02020603050405020304" pitchFamily="18" charset="0"/>
                <a:cs typeface="Times New Roman" panose="02020603050405020304" pitchFamily="18" charset="0"/>
              </a:rPr>
              <a:t> αγαθών, το οποίο μπορεί να αποδοθεί σε αντίξοες πολιτικές αγορών, χαμηλές τιμές πώλησης, χαμηλές πωλήσεις, σκληρό ανταγωνισμό στην αγορά ή λανθασμένες πολιτικές προώθησης πωλήσεων.</a:t>
            </a:r>
            <a:r>
              <a:rPr lang="en-GR" dirty="0"/>
              <a:t> </a:t>
            </a:r>
          </a:p>
        </p:txBody>
      </p:sp>
    </p:spTree>
    <p:extLst>
      <p:ext uri="{BB962C8B-B14F-4D97-AF65-F5344CB8AC3E}">
        <p14:creationId xmlns:p14="http://schemas.microsoft.com/office/powerpoint/2010/main" val="39975619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Profitability</a:t>
            </a:r>
            <a:br>
              <a:rPr lang="en-US" sz="4400" dirty="0"/>
            </a:br>
            <a:r>
              <a:rPr lang="en-US" dirty="0"/>
              <a:t>Gross Profit Margin</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88</a:t>
            </a:fld>
            <a:endParaRPr lang="en-CA"/>
          </a:p>
        </p:txBody>
      </p:sp>
      <p:pic>
        <p:nvPicPr>
          <p:cNvPr id="5" name="Picture 4">
            <a:extLst>
              <a:ext uri="{FF2B5EF4-FFF2-40B4-BE49-F238E27FC236}">
                <a16:creationId xmlns:a16="http://schemas.microsoft.com/office/drawing/2014/main" id="{1D4D245E-8423-A746-9627-3687BD9B12C4}"/>
              </a:ext>
            </a:extLst>
          </p:cNvPr>
          <p:cNvPicPr>
            <a:picLocks noChangeAspect="1"/>
          </p:cNvPicPr>
          <p:nvPr/>
        </p:nvPicPr>
        <p:blipFill rotWithShape="1">
          <a:blip r:embed="rId2"/>
          <a:srcRect b="68385"/>
          <a:stretch/>
        </p:blipFill>
        <p:spPr>
          <a:xfrm>
            <a:off x="2351584" y="5085184"/>
            <a:ext cx="8207896" cy="1231730"/>
          </a:xfrm>
          <a:prstGeom prst="rect">
            <a:avLst/>
          </a:prstGeom>
        </p:spPr>
      </p:pic>
      <p:sp>
        <p:nvSpPr>
          <p:cNvPr id="4" name="Rectangle 3">
            <a:extLst>
              <a:ext uri="{FF2B5EF4-FFF2-40B4-BE49-F238E27FC236}">
                <a16:creationId xmlns:a16="http://schemas.microsoft.com/office/drawing/2014/main" id="{46C600D8-60DC-1341-9240-19696E8ED6FB}"/>
              </a:ext>
            </a:extLst>
          </p:cNvPr>
          <p:cNvSpPr/>
          <p:nvPr/>
        </p:nvSpPr>
        <p:spPr>
          <a:xfrm>
            <a:off x="2314190" y="1340768"/>
            <a:ext cx="8125211" cy="3539430"/>
          </a:xfrm>
          <a:prstGeom prst="rect">
            <a:avLst/>
          </a:prstGeom>
        </p:spPr>
        <p:txBody>
          <a:bodyPr wrap="square">
            <a:spAutoFit/>
          </a:bodyPr>
          <a:lstStyle/>
          <a:p>
            <a:pPr marL="342900" indent="-342900" algn="just">
              <a:buFont typeface="Arial" panose="020B0604020202020204" pitchFamily="34" charset="0"/>
              <a:buChar char="•"/>
            </a:pPr>
            <a:r>
              <a:rPr lang="el-GR" altLang="el-GR" sz="2400" dirty="0"/>
              <a:t>Μια υψηλή τιμή του </a:t>
            </a:r>
            <a:r>
              <a:rPr lang="en-US" altLang="el-GR" sz="2400" dirty="0"/>
              <a:t>GPM</a:t>
            </a:r>
            <a:r>
              <a:rPr lang="el-GR" altLang="el-GR" sz="2400" dirty="0"/>
              <a:t>, παρέχει ενδείξεις:</a:t>
            </a:r>
          </a:p>
          <a:p>
            <a:pPr marL="800100" lvl="1" indent="-342900" algn="just">
              <a:buFont typeface="Arial" panose="020B0604020202020204" pitchFamily="34" charset="0"/>
              <a:buChar char="•"/>
            </a:pPr>
            <a:r>
              <a:rPr lang="el-GR" altLang="el-GR" sz="2000" dirty="0"/>
              <a:t>Αγοράς εμπορευμάτων με χαμηλές τιμές και πώλησης τους σε υψηλές τιμές.</a:t>
            </a:r>
          </a:p>
          <a:p>
            <a:pPr marL="800100" lvl="1" indent="-342900" algn="just">
              <a:buFont typeface="Arial" panose="020B0604020202020204" pitchFamily="34" charset="0"/>
              <a:buChar char="•"/>
            </a:pPr>
            <a:r>
              <a:rPr lang="el-GR" altLang="el-GR" sz="2000" dirty="0"/>
              <a:t>Παραγωγής έτοιμων προϊόντων με χαμηλό κόστος και πώλησης τους σε υψηλές τιμές.</a:t>
            </a:r>
          </a:p>
          <a:p>
            <a:pPr marL="800100" lvl="1" indent="-342900" algn="just">
              <a:buFont typeface="Arial" panose="020B0604020202020204" pitchFamily="34" charset="0"/>
              <a:buChar char="•"/>
            </a:pPr>
            <a:r>
              <a:rPr lang="el-GR" altLang="el-GR" sz="2000" dirty="0"/>
              <a:t>Παροχής υπηρεσιών χαμηλού κόστους σε υψηλές τιμές. </a:t>
            </a:r>
          </a:p>
          <a:p>
            <a:pPr marL="800100" lvl="1" indent="-342900" algn="just">
              <a:buFont typeface="Arial" panose="020B0604020202020204" pitchFamily="34" charset="0"/>
              <a:buChar char="•"/>
            </a:pPr>
            <a:r>
              <a:rPr lang="el-GR" altLang="el-GR" sz="2000" dirty="0"/>
              <a:t>Επενδύσεων σε περιουσιακά στοιχεία που επιτρέπουν χαμηλό κόστος </a:t>
            </a:r>
            <a:r>
              <a:rPr lang="el-GR" altLang="el-GR" sz="2000" dirty="0" err="1"/>
              <a:t>πωληθέντων</a:t>
            </a:r>
            <a:r>
              <a:rPr lang="el-GR" altLang="el-GR" sz="2000" dirty="0"/>
              <a:t> σε σχέση με τις πωλήσεις.</a:t>
            </a:r>
          </a:p>
          <a:p>
            <a:pPr marL="800100" lvl="1" indent="-342900" algn="just">
              <a:buFont typeface="Arial" panose="020B0604020202020204" pitchFamily="34" charset="0"/>
              <a:buChar char="•"/>
            </a:pPr>
            <a:r>
              <a:rPr lang="el-GR" altLang="el-GR" sz="2000" dirty="0"/>
              <a:t>Ικανοποιητικού περιθωρίου ασφαλείας σχετικά με την αντιμετώπιση ανεπιθύμητων εξελίξεων στο κόστος </a:t>
            </a:r>
            <a:r>
              <a:rPr lang="el-GR" altLang="el-GR" sz="2000" dirty="0" err="1"/>
              <a:t>πωληθέντων</a:t>
            </a:r>
            <a:r>
              <a:rPr lang="el-GR" altLang="el-GR" sz="2000" dirty="0"/>
              <a:t> και στις πωλήσεις.</a:t>
            </a:r>
          </a:p>
        </p:txBody>
      </p:sp>
    </p:spTree>
    <p:extLst>
      <p:ext uri="{BB962C8B-B14F-4D97-AF65-F5344CB8AC3E}">
        <p14:creationId xmlns:p14="http://schemas.microsoft.com/office/powerpoint/2010/main" val="40056415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Profitability</a:t>
            </a:r>
            <a:br>
              <a:rPr lang="en-US" sz="4400" dirty="0"/>
            </a:br>
            <a:r>
              <a:rPr lang="en-US" dirty="0"/>
              <a:t>Gross Profit Margin</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89</a:t>
            </a:fld>
            <a:endParaRPr lang="en-CA"/>
          </a:p>
        </p:txBody>
      </p:sp>
      <p:pic>
        <p:nvPicPr>
          <p:cNvPr id="5" name="Picture 4">
            <a:extLst>
              <a:ext uri="{FF2B5EF4-FFF2-40B4-BE49-F238E27FC236}">
                <a16:creationId xmlns:a16="http://schemas.microsoft.com/office/drawing/2014/main" id="{1D4D245E-8423-A746-9627-3687BD9B12C4}"/>
              </a:ext>
            </a:extLst>
          </p:cNvPr>
          <p:cNvPicPr>
            <a:picLocks noChangeAspect="1"/>
          </p:cNvPicPr>
          <p:nvPr/>
        </p:nvPicPr>
        <p:blipFill rotWithShape="1">
          <a:blip r:embed="rId2"/>
          <a:srcRect b="68385"/>
          <a:stretch/>
        </p:blipFill>
        <p:spPr>
          <a:xfrm>
            <a:off x="2351584" y="5085184"/>
            <a:ext cx="8207896" cy="1231730"/>
          </a:xfrm>
          <a:prstGeom prst="rect">
            <a:avLst/>
          </a:prstGeom>
        </p:spPr>
      </p:pic>
      <p:sp>
        <p:nvSpPr>
          <p:cNvPr id="4" name="Rectangle 3">
            <a:extLst>
              <a:ext uri="{FF2B5EF4-FFF2-40B4-BE49-F238E27FC236}">
                <a16:creationId xmlns:a16="http://schemas.microsoft.com/office/drawing/2014/main" id="{46C600D8-60DC-1341-9240-19696E8ED6FB}"/>
              </a:ext>
            </a:extLst>
          </p:cNvPr>
          <p:cNvSpPr/>
          <p:nvPr/>
        </p:nvSpPr>
        <p:spPr>
          <a:xfrm>
            <a:off x="2351584" y="1380832"/>
            <a:ext cx="8207896" cy="3416320"/>
          </a:xfrm>
          <a:prstGeom prst="rect">
            <a:avLst/>
          </a:prstGeom>
        </p:spPr>
        <p:txBody>
          <a:bodyPr wrap="square">
            <a:spAutoFit/>
          </a:bodyPr>
          <a:lstStyle/>
          <a:p>
            <a:pPr marL="342900" indent="-342900" algn="just">
              <a:buFont typeface="Arial" panose="020B0604020202020204" pitchFamily="34" charset="0"/>
              <a:buChar char="•"/>
            </a:pPr>
            <a:r>
              <a:rPr lang="el-GR" altLang="el-GR" sz="2400" dirty="0"/>
              <a:t>Η αύξηση του </a:t>
            </a:r>
            <a:r>
              <a:rPr lang="en-US" altLang="el-GR" sz="2400" dirty="0"/>
              <a:t>GPM</a:t>
            </a:r>
            <a:r>
              <a:rPr lang="el-GR" altLang="el-GR" sz="2400" dirty="0"/>
              <a:t> ενδέχεται να οφείλεται στους εξής παράγοντες: 	</a:t>
            </a:r>
          </a:p>
          <a:p>
            <a:pPr marL="800100" lvl="1" indent="-342900" algn="just">
              <a:buFont typeface="Arial" panose="020B0604020202020204" pitchFamily="34" charset="0"/>
              <a:buChar char="•"/>
            </a:pPr>
            <a:r>
              <a:rPr lang="el-GR" altLang="el-GR" sz="2000" dirty="0"/>
              <a:t>Αύξηση των πωλήσεων και σταθερό κόστος </a:t>
            </a:r>
            <a:r>
              <a:rPr lang="el-GR" altLang="el-GR" sz="2000" dirty="0" err="1"/>
              <a:t>πωληθέντων</a:t>
            </a:r>
            <a:r>
              <a:rPr lang="el-GR" altLang="el-GR" sz="2000" dirty="0"/>
              <a:t>.</a:t>
            </a:r>
          </a:p>
          <a:p>
            <a:pPr marL="800100" lvl="1" indent="-342900" algn="just">
              <a:buFont typeface="Arial" panose="020B0604020202020204" pitchFamily="34" charset="0"/>
              <a:buChar char="•"/>
            </a:pPr>
            <a:r>
              <a:rPr lang="el-GR" altLang="el-GR" sz="2000" dirty="0"/>
              <a:t>Μείωση του κόστους </a:t>
            </a:r>
            <a:r>
              <a:rPr lang="el-GR" altLang="el-GR" sz="2000" dirty="0" err="1"/>
              <a:t>πωληθέντων</a:t>
            </a:r>
            <a:r>
              <a:rPr lang="el-GR" altLang="el-GR" sz="2000" dirty="0"/>
              <a:t> και σταθερές πωλήσεις.</a:t>
            </a:r>
          </a:p>
          <a:p>
            <a:pPr marL="800100" lvl="1" indent="-342900" algn="just">
              <a:buFont typeface="Arial" panose="020B0604020202020204" pitchFamily="34" charset="0"/>
              <a:buChar char="•"/>
            </a:pPr>
            <a:r>
              <a:rPr lang="el-GR" altLang="el-GR" sz="2000" dirty="0"/>
              <a:t>Αύξηση των πωλήσεων με παράλληλη μείωση του κόστους </a:t>
            </a:r>
            <a:r>
              <a:rPr lang="el-GR" altLang="el-GR" sz="2000" dirty="0" err="1"/>
              <a:t>πωληθέντων</a:t>
            </a:r>
            <a:r>
              <a:rPr lang="el-GR" altLang="el-GR" sz="2000" dirty="0"/>
              <a:t>.</a:t>
            </a:r>
          </a:p>
          <a:p>
            <a:pPr marL="800100" lvl="1" indent="-342900" algn="just">
              <a:buFont typeface="Arial" panose="020B0604020202020204" pitchFamily="34" charset="0"/>
              <a:buChar char="•"/>
            </a:pPr>
            <a:r>
              <a:rPr lang="el-GR" altLang="el-GR" sz="2000" dirty="0"/>
              <a:t>Αύξηση των πωλήσεων, αναλογικά μεγαλύτερη, από την αύξηση του κόστους </a:t>
            </a:r>
            <a:r>
              <a:rPr lang="el-GR" altLang="el-GR" sz="2000" dirty="0" err="1"/>
              <a:t>πωληθέντων</a:t>
            </a:r>
            <a:r>
              <a:rPr lang="el-GR" altLang="el-GR" sz="2000" dirty="0"/>
              <a:t>.</a:t>
            </a:r>
            <a:endParaRPr lang="en-US" altLang="el-GR" sz="2000" dirty="0"/>
          </a:p>
          <a:p>
            <a:pPr marL="800100" lvl="1" indent="-342900" algn="just">
              <a:buFont typeface="Arial" panose="020B0604020202020204" pitchFamily="34" charset="0"/>
              <a:buChar char="•"/>
            </a:pPr>
            <a:r>
              <a:rPr lang="el-GR" altLang="el-GR" sz="2000" dirty="0"/>
              <a:t>Μείωση των πωλήσεων, αναλογικά μικρότερη, από την μείωση του</a:t>
            </a:r>
            <a:r>
              <a:rPr lang="en-US" altLang="el-GR" sz="2000" dirty="0"/>
              <a:t> </a:t>
            </a:r>
            <a:r>
              <a:rPr lang="el-GR" altLang="el-GR" sz="2000" dirty="0"/>
              <a:t>κόστους </a:t>
            </a:r>
            <a:r>
              <a:rPr lang="el-GR" altLang="el-GR" sz="2000" dirty="0" err="1"/>
              <a:t>πωληθέντων</a:t>
            </a:r>
            <a:r>
              <a:rPr lang="el-GR" altLang="el-GR" sz="2000" dirty="0"/>
              <a:t>.</a:t>
            </a:r>
            <a:r>
              <a:rPr lang="el-GR" altLang="el-GR" sz="2800" dirty="0"/>
              <a:t> </a:t>
            </a:r>
          </a:p>
        </p:txBody>
      </p:sp>
    </p:spTree>
    <p:extLst>
      <p:ext uri="{BB962C8B-B14F-4D97-AF65-F5344CB8AC3E}">
        <p14:creationId xmlns:p14="http://schemas.microsoft.com/office/powerpoint/2010/main" val="387840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1A1DEA0-CECE-46A0-915E-8B0AC9334E4E}" type="slidenum">
              <a:rPr lang="en-US" smtClean="0"/>
              <a:pPr>
                <a:defRPr/>
              </a:pPr>
              <a:t>9</a:t>
            </a:fld>
            <a:endParaRPr lang="en-CA"/>
          </a:p>
        </p:txBody>
      </p:sp>
      <p:sp>
        <p:nvSpPr>
          <p:cNvPr id="6" name="Rectangle 2"/>
          <p:cNvSpPr>
            <a:spLocks noGrp="1" noChangeArrowheads="1"/>
          </p:cNvSpPr>
          <p:nvPr>
            <p:ph type="title" idx="4294967295"/>
          </p:nvPr>
        </p:nvSpPr>
        <p:spPr>
          <a:xfrm>
            <a:off x="4279900" y="188913"/>
            <a:ext cx="7912100" cy="1143000"/>
          </a:xfrm>
        </p:spPr>
        <p:txBody>
          <a:bodyPr/>
          <a:lstStyle/>
          <a:p>
            <a:r>
              <a:rPr lang="en-US" dirty="0"/>
              <a:t>Business Strategic Analysis</a:t>
            </a:r>
            <a:endParaRPr lang="el-GR" dirty="0"/>
          </a:p>
        </p:txBody>
      </p:sp>
      <p:sp>
        <p:nvSpPr>
          <p:cNvPr id="7" name="Rectangle 3"/>
          <p:cNvSpPr txBox="1">
            <a:spLocks noChangeArrowheads="1"/>
          </p:cNvSpPr>
          <p:nvPr/>
        </p:nvSpPr>
        <p:spPr bwMode="auto">
          <a:xfrm>
            <a:off x="2351584" y="1412776"/>
            <a:ext cx="8229600" cy="46805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lvl="2"/>
            <a:endParaRPr lang="en-US" sz="1200" dirty="0"/>
          </a:p>
          <a:p>
            <a:pPr marL="914400" lvl="2" indent="0">
              <a:buNone/>
            </a:pPr>
            <a:endParaRPr lang="el-GR" sz="1200" dirty="0"/>
          </a:p>
        </p:txBody>
      </p:sp>
      <p:pic>
        <p:nvPicPr>
          <p:cNvPr id="8" name="Εικόνα 7">
            <a:extLst>
              <a:ext uri="{FF2B5EF4-FFF2-40B4-BE49-F238E27FC236}">
                <a16:creationId xmlns:a16="http://schemas.microsoft.com/office/drawing/2014/main" id="{47F74568-C5CC-4127-9262-17D73D7DF380}"/>
              </a:ext>
            </a:extLst>
          </p:cNvPr>
          <p:cNvPicPr>
            <a:picLocks noChangeAspect="1"/>
          </p:cNvPicPr>
          <p:nvPr/>
        </p:nvPicPr>
        <p:blipFill>
          <a:blip r:embed="rId2"/>
          <a:stretch>
            <a:fillRect/>
          </a:stretch>
        </p:blipFill>
        <p:spPr>
          <a:xfrm>
            <a:off x="2503984" y="890263"/>
            <a:ext cx="7924799" cy="4943573"/>
          </a:xfrm>
          <a:prstGeom prst="rect">
            <a:avLst/>
          </a:prstGeom>
        </p:spPr>
      </p:pic>
    </p:spTree>
    <p:extLst>
      <p:ext uri="{BB962C8B-B14F-4D97-AF65-F5344CB8AC3E}">
        <p14:creationId xmlns:p14="http://schemas.microsoft.com/office/powerpoint/2010/main" val="14875026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Profitability</a:t>
            </a:r>
            <a:br>
              <a:rPr lang="en-US" sz="4400" dirty="0"/>
            </a:br>
            <a:r>
              <a:rPr lang="en-US" dirty="0"/>
              <a:t>Operating Profit Margin</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90</a:t>
            </a:fld>
            <a:endParaRPr lang="en-CA"/>
          </a:p>
        </p:txBody>
      </p:sp>
      <p:pic>
        <p:nvPicPr>
          <p:cNvPr id="5" name="Picture 4">
            <a:extLst>
              <a:ext uri="{FF2B5EF4-FFF2-40B4-BE49-F238E27FC236}">
                <a16:creationId xmlns:a16="http://schemas.microsoft.com/office/drawing/2014/main" id="{1D4D245E-8423-A746-9627-3687BD9B12C4}"/>
              </a:ext>
            </a:extLst>
          </p:cNvPr>
          <p:cNvPicPr>
            <a:picLocks noChangeAspect="1"/>
          </p:cNvPicPr>
          <p:nvPr/>
        </p:nvPicPr>
        <p:blipFill rotWithShape="1">
          <a:blip r:embed="rId2"/>
          <a:srcRect t="35312" b="31420"/>
          <a:stretch/>
        </p:blipFill>
        <p:spPr>
          <a:xfrm>
            <a:off x="2279576" y="5085185"/>
            <a:ext cx="8207896" cy="1121629"/>
          </a:xfrm>
          <a:prstGeom prst="rect">
            <a:avLst/>
          </a:prstGeom>
        </p:spPr>
      </p:pic>
      <p:sp>
        <p:nvSpPr>
          <p:cNvPr id="4" name="Rectangle 3">
            <a:extLst>
              <a:ext uri="{FF2B5EF4-FFF2-40B4-BE49-F238E27FC236}">
                <a16:creationId xmlns:a16="http://schemas.microsoft.com/office/drawing/2014/main" id="{AF23B062-2F34-174B-90FB-D787CE263B0F}"/>
              </a:ext>
            </a:extLst>
          </p:cNvPr>
          <p:cNvSpPr/>
          <p:nvPr/>
        </p:nvSpPr>
        <p:spPr>
          <a:xfrm>
            <a:off x="2351584" y="1443548"/>
            <a:ext cx="8207896" cy="2862322"/>
          </a:xfrm>
          <a:prstGeom prst="rect">
            <a:avLst/>
          </a:prstGeom>
        </p:spPr>
        <p:txBody>
          <a:bodyPr wrap="square">
            <a:spAutoFit/>
          </a:bodyPr>
          <a:lstStyle/>
          <a:p>
            <a:pPr marL="342900" indent="-342900" algn="just">
              <a:buFont typeface="Arial" panose="020B0604020202020204" pitchFamily="34" charset="0"/>
              <a:buChar char="•"/>
            </a:pPr>
            <a:r>
              <a:rPr lang="el-GR" sz="2000" dirty="0">
                <a:solidFill>
                  <a:srgbClr val="132E57"/>
                </a:solidFill>
                <a:latin typeface="Helvetica" pitchFamily="2" charset="0"/>
                <a:ea typeface="Times New Roman" panose="02020603050405020304" pitchFamily="18" charset="0"/>
              </a:rPr>
              <a:t>Περιθώριο λειτουργικού κέρδους - εξετάζει τα κέρδη ως ποσοστό των πωλήσεων πριν αφαιρεθούν τα έξοδα τόκων και οι φόροι εισοδήματος. </a:t>
            </a:r>
            <a:endParaRPr lang="en-US" sz="2000" dirty="0">
              <a:solidFill>
                <a:srgbClr val="132E57"/>
              </a:solidFill>
              <a:latin typeface="Helvetica" pitchFamily="2" charset="0"/>
              <a:ea typeface="Times New Roman" panose="02020603050405020304" pitchFamily="18" charset="0"/>
            </a:endParaRPr>
          </a:p>
          <a:p>
            <a:pPr marL="342900" indent="-342900" algn="just">
              <a:buFont typeface="Arial" panose="020B0604020202020204" pitchFamily="34" charset="0"/>
              <a:buChar char="•"/>
            </a:pPr>
            <a:endParaRPr lang="en-US" sz="2000" dirty="0">
              <a:solidFill>
                <a:srgbClr val="132E57"/>
              </a:solidFill>
              <a:latin typeface="Helvetica" pitchFamily="2" charset="0"/>
              <a:ea typeface="Times New Roman" panose="02020603050405020304" pitchFamily="18" charset="0"/>
            </a:endParaRPr>
          </a:p>
          <a:p>
            <a:pPr marL="342900" indent="-342900" algn="just">
              <a:buFont typeface="Arial" panose="020B0604020202020204" pitchFamily="34" charset="0"/>
              <a:buChar char="•"/>
            </a:pPr>
            <a:r>
              <a:rPr lang="el-GR" sz="2000" dirty="0">
                <a:solidFill>
                  <a:srgbClr val="132E57"/>
                </a:solidFill>
                <a:latin typeface="Helvetica" pitchFamily="2" charset="0"/>
                <a:ea typeface="Times New Roman" panose="02020603050405020304" pitchFamily="18" charset="0"/>
              </a:rPr>
              <a:t>Οι εταιρείες με υψηλά περιθώρια λειτουργικού κέρδους είναι γενικά σε καλύτερη θέση για πληρωμή των τόκων, έχουν καλύτερες πιθανότητες να επιβιώσουν από οικονομική ύφεση και είναι πιο ικανές να προσφέρουν χαμηλότερες τιμές από τους ανταγωνιστές τους που έχουν χαμηλότερο περιθώριο λειτουργικού κέρδους. </a:t>
            </a:r>
            <a:endParaRPr lang="en-GR" sz="2000" dirty="0">
              <a:ea typeface="Times New Roman" panose="02020603050405020304" pitchFamily="18" charset="0"/>
            </a:endParaRPr>
          </a:p>
        </p:txBody>
      </p:sp>
    </p:spTree>
    <p:extLst>
      <p:ext uri="{BB962C8B-B14F-4D97-AF65-F5344CB8AC3E}">
        <p14:creationId xmlns:p14="http://schemas.microsoft.com/office/powerpoint/2010/main" val="36897956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Profitability</a:t>
            </a:r>
            <a:br>
              <a:rPr lang="en-US" sz="4400" dirty="0"/>
            </a:br>
            <a:r>
              <a:rPr lang="en-US" dirty="0"/>
              <a:t>Operating Profit Margin</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91</a:t>
            </a:fld>
            <a:endParaRPr lang="en-CA"/>
          </a:p>
        </p:txBody>
      </p:sp>
      <p:pic>
        <p:nvPicPr>
          <p:cNvPr id="5" name="Picture 4">
            <a:extLst>
              <a:ext uri="{FF2B5EF4-FFF2-40B4-BE49-F238E27FC236}">
                <a16:creationId xmlns:a16="http://schemas.microsoft.com/office/drawing/2014/main" id="{1D4D245E-8423-A746-9627-3687BD9B12C4}"/>
              </a:ext>
            </a:extLst>
          </p:cNvPr>
          <p:cNvPicPr>
            <a:picLocks noChangeAspect="1"/>
          </p:cNvPicPr>
          <p:nvPr/>
        </p:nvPicPr>
        <p:blipFill rotWithShape="1">
          <a:blip r:embed="rId2"/>
          <a:srcRect t="35312" b="31420"/>
          <a:stretch/>
        </p:blipFill>
        <p:spPr>
          <a:xfrm>
            <a:off x="2351584" y="4365105"/>
            <a:ext cx="8207896" cy="1121629"/>
          </a:xfrm>
          <a:prstGeom prst="rect">
            <a:avLst/>
          </a:prstGeom>
        </p:spPr>
      </p:pic>
      <p:sp>
        <p:nvSpPr>
          <p:cNvPr id="4" name="Rectangle 3">
            <a:extLst>
              <a:ext uri="{FF2B5EF4-FFF2-40B4-BE49-F238E27FC236}">
                <a16:creationId xmlns:a16="http://schemas.microsoft.com/office/drawing/2014/main" id="{AF23B062-2F34-174B-90FB-D787CE263B0F}"/>
              </a:ext>
            </a:extLst>
          </p:cNvPr>
          <p:cNvSpPr/>
          <p:nvPr/>
        </p:nvSpPr>
        <p:spPr>
          <a:xfrm>
            <a:off x="2351584" y="1628801"/>
            <a:ext cx="8207896" cy="1323439"/>
          </a:xfrm>
          <a:prstGeom prst="rect">
            <a:avLst/>
          </a:prstGeom>
        </p:spPr>
        <p:txBody>
          <a:bodyPr wrap="square">
            <a:spAutoFit/>
          </a:bodyPr>
          <a:lstStyle/>
          <a:p>
            <a:pPr marL="342900" indent="-342900" algn="just">
              <a:buFont typeface="Arial" panose="020B0604020202020204" pitchFamily="34" charset="0"/>
              <a:buChar char="•"/>
            </a:pPr>
            <a:r>
              <a:rPr lang="el-GR" sz="2000" dirty="0">
                <a:solidFill>
                  <a:srgbClr val="132E57"/>
                </a:solidFill>
                <a:latin typeface="Helvetica" pitchFamily="2" charset="0"/>
                <a:ea typeface="Times New Roman" panose="02020603050405020304" pitchFamily="18" charset="0"/>
              </a:rPr>
              <a:t>Το περιθώριο λειτουργικού κέρδους χρησιμοποιείται συχνά για την εκτίμηση της δύναμης της διοίκησης μιας εταιρείας, καθώς η καλή διαχείριση μπορεί να βελτιώσει ουσιαστικά την κερδοφορία μιας εταιρείας με τη διαχείριση του λειτουργικού κόστους.</a:t>
            </a:r>
            <a:r>
              <a:rPr lang="en-US" sz="2000" dirty="0">
                <a:latin typeface="Helvetica" pitchFamily="2" charset="0"/>
                <a:ea typeface="Times New Roman" panose="02020603050405020304" pitchFamily="18" charset="0"/>
              </a:rPr>
              <a:t> </a:t>
            </a:r>
            <a:endParaRPr lang="en-GR" sz="2000" dirty="0">
              <a:ea typeface="Times New Roman" panose="02020603050405020304" pitchFamily="18" charset="0"/>
            </a:endParaRPr>
          </a:p>
        </p:txBody>
      </p:sp>
    </p:spTree>
    <p:extLst>
      <p:ext uri="{BB962C8B-B14F-4D97-AF65-F5344CB8AC3E}">
        <p14:creationId xmlns:p14="http://schemas.microsoft.com/office/powerpoint/2010/main" val="27565812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Profitability</a:t>
            </a:r>
            <a:br>
              <a:rPr lang="en-US" sz="4400" dirty="0"/>
            </a:br>
            <a:r>
              <a:rPr lang="en-US" dirty="0"/>
              <a:t>Net Profit Margin</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92</a:t>
            </a:fld>
            <a:endParaRPr lang="en-CA"/>
          </a:p>
        </p:txBody>
      </p:sp>
      <p:pic>
        <p:nvPicPr>
          <p:cNvPr id="5" name="Picture 4">
            <a:extLst>
              <a:ext uri="{FF2B5EF4-FFF2-40B4-BE49-F238E27FC236}">
                <a16:creationId xmlns:a16="http://schemas.microsoft.com/office/drawing/2014/main" id="{1D4D245E-8423-A746-9627-3687BD9B12C4}"/>
              </a:ext>
            </a:extLst>
          </p:cNvPr>
          <p:cNvPicPr>
            <a:picLocks noChangeAspect="1"/>
          </p:cNvPicPr>
          <p:nvPr/>
        </p:nvPicPr>
        <p:blipFill rotWithShape="1">
          <a:blip r:embed="rId2"/>
          <a:srcRect t="70662"/>
          <a:stretch/>
        </p:blipFill>
        <p:spPr>
          <a:xfrm>
            <a:off x="2711624" y="5085184"/>
            <a:ext cx="7775848" cy="1143000"/>
          </a:xfrm>
          <a:prstGeom prst="rect">
            <a:avLst/>
          </a:prstGeom>
        </p:spPr>
      </p:pic>
      <p:sp>
        <p:nvSpPr>
          <p:cNvPr id="4" name="Rectangle 3">
            <a:extLst>
              <a:ext uri="{FF2B5EF4-FFF2-40B4-BE49-F238E27FC236}">
                <a16:creationId xmlns:a16="http://schemas.microsoft.com/office/drawing/2014/main" id="{9886FDAA-77F6-AB47-B956-F1E3BBE673BE}"/>
              </a:ext>
            </a:extLst>
          </p:cNvPr>
          <p:cNvSpPr/>
          <p:nvPr/>
        </p:nvSpPr>
        <p:spPr>
          <a:xfrm>
            <a:off x="2279576" y="1483038"/>
            <a:ext cx="8208912" cy="3170099"/>
          </a:xfrm>
          <a:prstGeom prst="rect">
            <a:avLst/>
          </a:prstGeom>
        </p:spPr>
        <p:txBody>
          <a:bodyPr wrap="square">
            <a:spAutoFit/>
          </a:bodyPr>
          <a:lstStyle/>
          <a:p>
            <a:pPr marL="342900" indent="-342900" algn="just">
              <a:buFont typeface="Arial" panose="020B0604020202020204" pitchFamily="34" charset="0"/>
              <a:buChar char="•"/>
            </a:pPr>
            <a:r>
              <a:rPr lang="el-GR" sz="2000" dirty="0">
                <a:solidFill>
                  <a:srgbClr val="132E57"/>
                </a:solidFill>
                <a:latin typeface="Helvetica" pitchFamily="2" charset="0"/>
                <a:ea typeface="Times New Roman" panose="02020603050405020304" pitchFamily="18" charset="0"/>
              </a:rPr>
              <a:t>Το καθαρό περιθώριο κέρδους (επίσης γνωστό ως «περιθώριο κέρδους» ή «καθαρό ποσοστό κέρδους») είναι ένας χρηματοοικονομικός λόγος που χρησιμοποιείται για τον υπολογισμό του ποσοστού κέρδους που μια εταιρεία παράγει από τα συνολικά της έσοδα. </a:t>
            </a:r>
            <a:endParaRPr lang="en-US" sz="2000" dirty="0">
              <a:solidFill>
                <a:srgbClr val="132E57"/>
              </a:solidFill>
              <a:latin typeface="Helvetica" pitchFamily="2" charset="0"/>
              <a:ea typeface="Times New Roman" panose="02020603050405020304" pitchFamily="18" charset="0"/>
            </a:endParaRPr>
          </a:p>
          <a:p>
            <a:pPr marL="342900" indent="-342900" algn="just">
              <a:buFont typeface="Arial" panose="020B0604020202020204" pitchFamily="34" charset="0"/>
              <a:buChar char="•"/>
            </a:pPr>
            <a:r>
              <a:rPr lang="el-GR" sz="2000" dirty="0">
                <a:solidFill>
                  <a:srgbClr val="132E57"/>
                </a:solidFill>
                <a:latin typeface="Helvetica" pitchFamily="2" charset="0"/>
                <a:ea typeface="Times New Roman" panose="02020603050405020304" pitchFamily="18" charset="0"/>
              </a:rPr>
              <a:t>Μετρά το ποσό του καθαρού κέρδους που λαμβάνει μια εταιρεία ανά δολάριο των εσόδων που αποκτήθηκαν. Το καθαρό περιθώριο κέρδους ισούται με το καθαρό κέρδος (επίσης αναφερόμενο ως καθαρό εισόδημα) διαιρεμένο με τα συνολικά έσοδα, εκφραζόμενα ως ποσοστό.</a:t>
            </a:r>
            <a:endParaRPr lang="en-GR" sz="2000" dirty="0">
              <a:ea typeface="Times New Roman" panose="02020603050405020304" pitchFamily="18" charset="0"/>
            </a:endParaRPr>
          </a:p>
        </p:txBody>
      </p:sp>
    </p:spTree>
    <p:extLst>
      <p:ext uri="{BB962C8B-B14F-4D97-AF65-F5344CB8AC3E}">
        <p14:creationId xmlns:p14="http://schemas.microsoft.com/office/powerpoint/2010/main" val="8910481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Profitability</a:t>
            </a:r>
            <a:br>
              <a:rPr lang="en-US" sz="4400" dirty="0"/>
            </a:br>
            <a:r>
              <a:rPr lang="en-US" dirty="0"/>
              <a:t>Net Profit Margin</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93</a:t>
            </a:fld>
            <a:endParaRPr lang="en-CA"/>
          </a:p>
        </p:txBody>
      </p:sp>
      <p:pic>
        <p:nvPicPr>
          <p:cNvPr id="5" name="Picture 4">
            <a:extLst>
              <a:ext uri="{FF2B5EF4-FFF2-40B4-BE49-F238E27FC236}">
                <a16:creationId xmlns:a16="http://schemas.microsoft.com/office/drawing/2014/main" id="{1D4D245E-8423-A746-9627-3687BD9B12C4}"/>
              </a:ext>
            </a:extLst>
          </p:cNvPr>
          <p:cNvPicPr>
            <a:picLocks noChangeAspect="1"/>
          </p:cNvPicPr>
          <p:nvPr/>
        </p:nvPicPr>
        <p:blipFill rotWithShape="1">
          <a:blip r:embed="rId2"/>
          <a:srcRect t="70662"/>
          <a:stretch/>
        </p:blipFill>
        <p:spPr>
          <a:xfrm>
            <a:off x="2639616" y="4869160"/>
            <a:ext cx="7775848" cy="1143000"/>
          </a:xfrm>
          <a:prstGeom prst="rect">
            <a:avLst/>
          </a:prstGeom>
        </p:spPr>
      </p:pic>
      <p:sp>
        <p:nvSpPr>
          <p:cNvPr id="4" name="Rectangle 3">
            <a:extLst>
              <a:ext uri="{FF2B5EF4-FFF2-40B4-BE49-F238E27FC236}">
                <a16:creationId xmlns:a16="http://schemas.microsoft.com/office/drawing/2014/main" id="{9886FDAA-77F6-AB47-B956-F1E3BBE673BE}"/>
              </a:ext>
            </a:extLst>
          </p:cNvPr>
          <p:cNvSpPr/>
          <p:nvPr/>
        </p:nvSpPr>
        <p:spPr>
          <a:xfrm>
            <a:off x="2279576" y="1340769"/>
            <a:ext cx="8208912" cy="3293209"/>
          </a:xfrm>
          <a:prstGeom prst="rect">
            <a:avLst/>
          </a:prstGeom>
        </p:spPr>
        <p:txBody>
          <a:bodyPr wrap="square">
            <a:spAutoFit/>
          </a:bodyPr>
          <a:lstStyle/>
          <a:p>
            <a:pPr marL="342900" indent="-342900" algn="just">
              <a:buFont typeface="Arial" panose="020B0604020202020204" pitchFamily="34" charset="0"/>
              <a:buChar char="•"/>
            </a:pPr>
            <a:r>
              <a:rPr lang="el-GR" altLang="el-GR" sz="2400" dirty="0"/>
              <a:t>Η αύξηση του </a:t>
            </a:r>
            <a:r>
              <a:rPr lang="en-US" altLang="el-GR" sz="2400" dirty="0"/>
              <a:t>NPM</a:t>
            </a:r>
            <a:r>
              <a:rPr lang="el-GR" altLang="el-GR" sz="2400" dirty="0"/>
              <a:t> ενδέχεται να οφείλεται στους εξής παράγοντες: </a:t>
            </a:r>
          </a:p>
          <a:p>
            <a:pPr marL="800100" lvl="1" indent="-342900">
              <a:buFont typeface="Arial" panose="020B0604020202020204" pitchFamily="34" charset="0"/>
              <a:buChar char="•"/>
            </a:pPr>
            <a:r>
              <a:rPr lang="el-GR" altLang="el-GR" sz="2000" dirty="0"/>
              <a:t>Αύξηση των καθαρών κερδών μετά φόρων και σταθερές πωλήσεις</a:t>
            </a:r>
          </a:p>
          <a:p>
            <a:pPr marL="800100" lvl="1" indent="-342900">
              <a:buFont typeface="Arial" panose="020B0604020202020204" pitchFamily="34" charset="0"/>
              <a:buChar char="•"/>
            </a:pPr>
            <a:r>
              <a:rPr lang="el-GR" altLang="el-GR" sz="2000" dirty="0"/>
              <a:t>Μείωση των πωλήσεων και σταθερά καθαρά κέρδη μετά φόρων.</a:t>
            </a:r>
          </a:p>
          <a:p>
            <a:pPr marL="800100" lvl="1" indent="-342900">
              <a:buFont typeface="Arial" panose="020B0604020202020204" pitchFamily="34" charset="0"/>
              <a:buChar char="•"/>
            </a:pPr>
            <a:r>
              <a:rPr lang="el-GR" altLang="el-GR" sz="2000" dirty="0"/>
              <a:t>Αύξηση των καθαρών κερδών μετά φόρων και μείωση των πωλήσεων.</a:t>
            </a:r>
          </a:p>
          <a:p>
            <a:pPr marL="800100" lvl="1" indent="-342900">
              <a:buFont typeface="Arial" panose="020B0604020202020204" pitchFamily="34" charset="0"/>
              <a:buChar char="•"/>
            </a:pPr>
            <a:r>
              <a:rPr lang="el-GR" altLang="el-GR" sz="2000" dirty="0"/>
              <a:t>Αύξηση των καθαρών κερδών μετά φόρων, αναλογικά μεγαλύτερη, από την αύξηση των πωλήσεων.</a:t>
            </a:r>
          </a:p>
          <a:p>
            <a:pPr marL="800100" lvl="1" indent="-342900">
              <a:buFont typeface="Arial" panose="020B0604020202020204" pitchFamily="34" charset="0"/>
              <a:buChar char="•"/>
            </a:pPr>
            <a:r>
              <a:rPr lang="el-GR" altLang="el-GR" sz="2000" dirty="0"/>
              <a:t>Μείωση των καθαρών κερδών μετά φόρων, αναλογικά μικρότερη, από την μείωση των πωλήσεων.</a:t>
            </a:r>
          </a:p>
        </p:txBody>
      </p:sp>
    </p:spTree>
    <p:extLst>
      <p:ext uri="{BB962C8B-B14F-4D97-AF65-F5344CB8AC3E}">
        <p14:creationId xmlns:p14="http://schemas.microsoft.com/office/powerpoint/2010/main" val="35070151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81A1DEA0-CECE-46A0-915E-8B0AC9334E4E}" type="slidenum">
              <a:rPr lang="en-US" smtClean="0"/>
              <a:pPr>
                <a:defRPr/>
              </a:pPr>
              <a:t>94</a:t>
            </a:fld>
            <a:endParaRPr lang="en-CA"/>
          </a:p>
        </p:txBody>
      </p:sp>
      <p:sp>
        <p:nvSpPr>
          <p:cNvPr id="6" name="Rectangle 2"/>
          <p:cNvSpPr>
            <a:spLocks noGrp="1" noChangeArrowheads="1"/>
          </p:cNvSpPr>
          <p:nvPr>
            <p:ph type="title"/>
          </p:nvPr>
        </p:nvSpPr>
        <p:spPr>
          <a:xfrm>
            <a:off x="2514600" y="188913"/>
            <a:ext cx="7912100" cy="1143000"/>
          </a:xfrm>
        </p:spPr>
        <p:txBody>
          <a:bodyPr/>
          <a:lstStyle/>
          <a:p>
            <a:r>
              <a:rPr lang="en-US" dirty="0"/>
              <a:t>Income Statement</a:t>
            </a:r>
            <a:endParaRPr lang="el-GR" dirty="0"/>
          </a:p>
        </p:txBody>
      </p:sp>
      <p:pic>
        <p:nvPicPr>
          <p:cNvPr id="8" name="Picture 3">
            <a:extLst>
              <a:ext uri="{FF2B5EF4-FFF2-40B4-BE49-F238E27FC236}">
                <a16:creationId xmlns:a16="http://schemas.microsoft.com/office/drawing/2014/main" id="{B729DAE7-0B8F-3B4C-A0AC-C0E56D99A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592" y="1358304"/>
            <a:ext cx="8131696" cy="516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23206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Profitability</a:t>
            </a:r>
          </a:p>
          <a:p>
            <a:r>
              <a:rPr lang="en-US" dirty="0"/>
              <a:t>Profit Margins</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95</a:t>
            </a:fld>
            <a:endParaRPr lang="en-CA"/>
          </a:p>
        </p:txBody>
      </p:sp>
      <p:pic>
        <p:nvPicPr>
          <p:cNvPr id="7" name="Picture 6">
            <a:extLst>
              <a:ext uri="{FF2B5EF4-FFF2-40B4-BE49-F238E27FC236}">
                <a16:creationId xmlns:a16="http://schemas.microsoft.com/office/drawing/2014/main" id="{FB14A160-A1CC-7242-A118-B022593BB70F}"/>
              </a:ext>
            </a:extLst>
          </p:cNvPr>
          <p:cNvPicPr>
            <a:picLocks noChangeAspect="1"/>
          </p:cNvPicPr>
          <p:nvPr/>
        </p:nvPicPr>
        <p:blipFill>
          <a:blip r:embed="rId2"/>
          <a:stretch>
            <a:fillRect/>
          </a:stretch>
        </p:blipFill>
        <p:spPr>
          <a:xfrm>
            <a:off x="2639616" y="1628800"/>
            <a:ext cx="7632848" cy="4320480"/>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2514600" y="188913"/>
            <a:ext cx="7912100" cy="1143000"/>
          </a:xfrm>
          <a:prstGeom prst="rect">
            <a:avLst/>
          </a:prstGeom>
        </p:spPr>
        <p:txBody>
          <a:bodyPr>
            <a:normAutofit fontScale="975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Profitability</a:t>
            </a:r>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96</a:t>
            </a:fld>
            <a:endParaRPr lang="en-CA"/>
          </a:p>
        </p:txBody>
      </p:sp>
      <p:pic>
        <p:nvPicPr>
          <p:cNvPr id="5" name="Picture 4">
            <a:extLst>
              <a:ext uri="{FF2B5EF4-FFF2-40B4-BE49-F238E27FC236}">
                <a16:creationId xmlns:a16="http://schemas.microsoft.com/office/drawing/2014/main" id="{C498C79F-027B-1C41-BE64-3C54147FD616}"/>
              </a:ext>
            </a:extLst>
          </p:cNvPr>
          <p:cNvPicPr>
            <a:picLocks noChangeAspect="1"/>
          </p:cNvPicPr>
          <p:nvPr/>
        </p:nvPicPr>
        <p:blipFill>
          <a:blip r:embed="rId2"/>
          <a:stretch>
            <a:fillRect/>
          </a:stretch>
        </p:blipFill>
        <p:spPr>
          <a:xfrm>
            <a:off x="2855640" y="1844824"/>
            <a:ext cx="7200800" cy="3961730"/>
          </a:xfrm>
          <a:prstGeom prst="rect">
            <a:avLst/>
          </a:prstGeom>
        </p:spPr>
      </p:pic>
    </p:spTree>
    <p:extLst>
      <p:ext uri="{BB962C8B-B14F-4D97-AF65-F5344CB8AC3E}">
        <p14:creationId xmlns:p14="http://schemas.microsoft.com/office/powerpoint/2010/main" val="344725899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a:xfrm>
            <a:off x="2514600" y="188913"/>
            <a:ext cx="7912100" cy="1143000"/>
          </a:xfrm>
          <a:prstGeom prst="rect">
            <a:avLst/>
          </a:prstGeom>
        </p:spPr>
        <p:txBody>
          <a:bodyPr>
            <a:normAutofit fontScale="975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Activity Ratios</a:t>
            </a:r>
          </a:p>
          <a:p>
            <a:r>
              <a:rPr lang="el-GR" sz="2900" dirty="0"/>
              <a:t>Δείκτες Αποτελεσματικότητας</a:t>
            </a:r>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97</a:t>
            </a:fld>
            <a:endParaRPr lang="en-CA"/>
          </a:p>
        </p:txBody>
      </p:sp>
      <p:sp>
        <p:nvSpPr>
          <p:cNvPr id="5" name="Rectangle 4">
            <a:extLst>
              <a:ext uri="{FF2B5EF4-FFF2-40B4-BE49-F238E27FC236}">
                <a16:creationId xmlns:a16="http://schemas.microsoft.com/office/drawing/2014/main" id="{F1813C9F-CCF0-3E4A-8FF1-35E82C9B6C01}"/>
              </a:ext>
            </a:extLst>
          </p:cNvPr>
          <p:cNvSpPr/>
          <p:nvPr/>
        </p:nvSpPr>
        <p:spPr>
          <a:xfrm>
            <a:off x="2372464" y="1456323"/>
            <a:ext cx="8116024" cy="4093428"/>
          </a:xfrm>
          <a:prstGeom prst="rect">
            <a:avLst/>
          </a:prstGeom>
        </p:spPr>
        <p:txBody>
          <a:bodyPr wrap="square">
            <a:spAutoFit/>
          </a:bodyPr>
          <a:lstStyle/>
          <a:p>
            <a:pPr marL="342900" indent="-342900" algn="just">
              <a:buFont typeface="Arial" panose="020B0604020202020204" pitchFamily="34" charset="0"/>
              <a:buChar char="•"/>
            </a:pPr>
            <a:r>
              <a:rPr lang="el-GR" sz="2000" dirty="0">
                <a:latin typeface="Helvetica" pitchFamily="2" charset="0"/>
                <a:ea typeface="Times New Roman" panose="02020603050405020304" pitchFamily="18" charset="0"/>
                <a:cs typeface="Times New Roman" panose="02020603050405020304" pitchFamily="18" charset="0"/>
              </a:rPr>
              <a:t>Οι δείκτες </a:t>
            </a:r>
            <a:r>
              <a:rPr lang="el-GR" sz="2000" dirty="0" err="1">
                <a:latin typeface="Helvetica" pitchFamily="2" charset="0"/>
                <a:ea typeface="Times New Roman" panose="02020603050405020304" pitchFamily="18" charset="0"/>
                <a:cs typeface="Times New Roman" panose="02020603050405020304" pitchFamily="18" charset="0"/>
              </a:rPr>
              <a:t>αποτελεσματικ</a:t>
            </a:r>
            <a:r>
              <a:rPr lang="en-US" sz="2000" dirty="0" err="1">
                <a:latin typeface="Helvetica" pitchFamily="2" charset="0"/>
                <a:ea typeface="Times New Roman" panose="02020603050405020304" pitchFamily="18" charset="0"/>
                <a:cs typeface="Times New Roman" panose="02020603050405020304" pitchFamily="18" charset="0"/>
              </a:rPr>
              <a:t>ό</a:t>
            </a:r>
            <a:r>
              <a:rPr lang="el-GR" sz="2000" dirty="0" err="1">
                <a:latin typeface="Helvetica" pitchFamily="2" charset="0"/>
                <a:ea typeface="Times New Roman" panose="02020603050405020304" pitchFamily="18" charset="0"/>
                <a:cs typeface="Times New Roman" panose="02020603050405020304" pitchFamily="18" charset="0"/>
              </a:rPr>
              <a:t>τητας</a:t>
            </a:r>
            <a:r>
              <a:rPr lang="el-GR" sz="2000" dirty="0">
                <a:latin typeface="Helvetica" pitchFamily="2" charset="0"/>
                <a:ea typeface="Times New Roman" panose="02020603050405020304" pitchFamily="18" charset="0"/>
                <a:cs typeface="Times New Roman" panose="02020603050405020304" pitchFamily="18" charset="0"/>
              </a:rPr>
              <a:t> (κυκλοφοριακής ταχύτητας) μετρούν την ικανότητα μιας επιχείρησης να χρησιμοποιεί αποδοτικά τα περιουσιακά στοιχεία και τις υποχρεώσεις της για τη δημιουργία πωλήσεων. </a:t>
            </a:r>
          </a:p>
          <a:p>
            <a:pPr marL="342900" indent="-342900" algn="just">
              <a:buFont typeface="Arial" panose="020B0604020202020204" pitchFamily="34" charset="0"/>
              <a:buChar char="•"/>
            </a:pPr>
            <a:r>
              <a:rPr lang="el-GR" sz="2000" dirty="0">
                <a:latin typeface="Helvetica" pitchFamily="2" charset="0"/>
                <a:ea typeface="Times New Roman" panose="02020603050405020304" pitchFamily="18" charset="0"/>
                <a:cs typeface="Times New Roman" panose="02020603050405020304" pitchFamily="18" charset="0"/>
              </a:rPr>
              <a:t>Ένας άκρως αποτελεσματικός οργανισμός έχει ελαχιστοποιήσει τις καθαρές επενδύσεις του σε περιουσιακά στοιχεία, και έτσι απαιτεί λιγότερα κεφάλαια και δάνεια για να παραμείνει σε λειτουργία.</a:t>
            </a:r>
          </a:p>
          <a:p>
            <a:pPr marL="342900" indent="-342900" algn="just">
              <a:buFont typeface="Arial" panose="020B0604020202020204" pitchFamily="34" charset="0"/>
              <a:buChar char="•"/>
            </a:pPr>
            <a:r>
              <a:rPr lang="el-GR" sz="2000" dirty="0">
                <a:latin typeface="Helvetica" pitchFamily="2" charset="0"/>
                <a:ea typeface="Times New Roman" panose="02020603050405020304" pitchFamily="18" charset="0"/>
                <a:cs typeface="Times New Roman" panose="02020603050405020304" pitchFamily="18" charset="0"/>
              </a:rPr>
              <a:t>Στους λογαριασμούς του Ενεργητικού, οι δείκτες αποδοτικότητας συγκρίνουν στοιχεία του </a:t>
            </a:r>
            <a:r>
              <a:rPr lang="el-GR" sz="2000" dirty="0" err="1">
                <a:latin typeface="Helvetica" pitchFamily="2" charset="0"/>
                <a:ea typeface="Times New Roman" panose="02020603050405020304" pitchFamily="18" charset="0"/>
                <a:cs typeface="Times New Roman" panose="02020603050405020304" pitchFamily="18" charset="0"/>
              </a:rPr>
              <a:t>κυκλοφορούντος</a:t>
            </a:r>
            <a:r>
              <a:rPr lang="el-GR" sz="2000" dirty="0">
                <a:latin typeface="Helvetica" pitchFamily="2" charset="0"/>
                <a:ea typeface="Times New Roman" panose="02020603050405020304" pitchFamily="18" charset="0"/>
                <a:cs typeface="Times New Roman" panose="02020603050405020304" pitchFamily="18" charset="0"/>
              </a:rPr>
              <a:t> ενεργητικού με τις πωλήσεις ή το κόστος των </a:t>
            </a:r>
            <a:r>
              <a:rPr lang="el-GR" sz="2000" dirty="0" err="1">
                <a:latin typeface="Helvetica" pitchFamily="2" charset="0"/>
                <a:ea typeface="Times New Roman" panose="02020603050405020304" pitchFamily="18" charset="0"/>
                <a:cs typeface="Times New Roman" panose="02020603050405020304" pitchFamily="18" charset="0"/>
              </a:rPr>
              <a:t>πωληθέντων</a:t>
            </a:r>
            <a:r>
              <a:rPr lang="el-GR" sz="2000" dirty="0">
                <a:latin typeface="Helvetica" pitchFamily="2" charset="0"/>
                <a:ea typeface="Times New Roman" panose="02020603050405020304" pitchFamily="18" charset="0"/>
                <a:cs typeface="Times New Roman" panose="02020603050405020304" pitchFamily="18" charset="0"/>
              </a:rPr>
              <a:t> αγαθών.</a:t>
            </a:r>
          </a:p>
          <a:p>
            <a:pPr marL="342900" indent="-342900" algn="just">
              <a:buFont typeface="Arial" panose="020B0604020202020204" pitchFamily="34" charset="0"/>
              <a:buChar char="•"/>
            </a:pPr>
            <a:r>
              <a:rPr lang="el-GR" sz="2000" dirty="0">
                <a:latin typeface="Helvetica" pitchFamily="2" charset="0"/>
                <a:ea typeface="Times New Roman" panose="02020603050405020304" pitchFamily="18" charset="0"/>
                <a:cs typeface="Times New Roman" panose="02020603050405020304" pitchFamily="18" charset="0"/>
              </a:rPr>
              <a:t>Στους λογαριασμούς των υποχρεώσεων, ο κύριος δείκτης αποδοτικότητας συγκρίνει τις πληρωμές με τις συνολικές αγορές από προμηθευτές. </a:t>
            </a:r>
            <a:endParaRPr lang="en-GR" sz="200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Activity</a:t>
            </a:r>
            <a:br>
              <a:rPr lang="en-US" sz="4400" dirty="0"/>
            </a:br>
            <a:r>
              <a:rPr lang="en-US" dirty="0"/>
              <a:t>Asset Turnover Ratio</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98</a:t>
            </a:fld>
            <a:endParaRPr lang="en-CA"/>
          </a:p>
        </p:txBody>
      </p:sp>
      <p:pic>
        <p:nvPicPr>
          <p:cNvPr id="4" name="Picture 3">
            <a:extLst>
              <a:ext uri="{FF2B5EF4-FFF2-40B4-BE49-F238E27FC236}">
                <a16:creationId xmlns:a16="http://schemas.microsoft.com/office/drawing/2014/main" id="{9F883037-2AF3-F74B-BDE2-BC6060AA2B9A}"/>
              </a:ext>
            </a:extLst>
          </p:cNvPr>
          <p:cNvPicPr>
            <a:picLocks noChangeAspect="1"/>
          </p:cNvPicPr>
          <p:nvPr/>
        </p:nvPicPr>
        <p:blipFill>
          <a:blip r:embed="rId2"/>
          <a:stretch>
            <a:fillRect/>
          </a:stretch>
        </p:blipFill>
        <p:spPr>
          <a:xfrm>
            <a:off x="2279576" y="4581128"/>
            <a:ext cx="8208912" cy="1555562"/>
          </a:xfrm>
          <a:prstGeom prst="rect">
            <a:avLst/>
          </a:prstGeom>
        </p:spPr>
      </p:pic>
      <p:sp>
        <p:nvSpPr>
          <p:cNvPr id="5" name="Rectangle 4">
            <a:extLst>
              <a:ext uri="{FF2B5EF4-FFF2-40B4-BE49-F238E27FC236}">
                <a16:creationId xmlns:a16="http://schemas.microsoft.com/office/drawing/2014/main" id="{3A0BBAB7-B067-3044-AA6B-7B2F38257C4E}"/>
              </a:ext>
            </a:extLst>
          </p:cNvPr>
          <p:cNvSpPr/>
          <p:nvPr/>
        </p:nvSpPr>
        <p:spPr>
          <a:xfrm>
            <a:off x="2351584" y="1412776"/>
            <a:ext cx="8208912" cy="2542106"/>
          </a:xfrm>
          <a:prstGeom prst="rect">
            <a:avLst/>
          </a:prstGeom>
        </p:spPr>
        <p:txBody>
          <a:bodyPr wrap="square">
            <a:spAutoFit/>
          </a:bodyPr>
          <a:lstStyle/>
          <a:p>
            <a:pPr marL="342900" indent="-342900" algn="just">
              <a:lnSpc>
                <a:spcPct val="115000"/>
              </a:lnSpc>
              <a:buFont typeface="Arial" panose="020B0604020202020204" pitchFamily="34" charset="0"/>
              <a:buChar char="•"/>
            </a:pPr>
            <a:r>
              <a:rPr lang="el-GR" sz="2000" dirty="0">
                <a:solidFill>
                  <a:srgbClr val="132E57"/>
                </a:solidFill>
                <a:latin typeface="Helvetica" pitchFamily="2" charset="0"/>
                <a:ea typeface="Times New Roman" panose="02020603050405020304" pitchFamily="18" charset="0"/>
                <a:cs typeface="Times New Roman" panose="02020603050405020304" pitchFamily="18" charset="0"/>
              </a:rPr>
              <a:t>Ο Δείκτης Κυκλοφοριακής Ταχύτητας Ενεργητικού συγκρίνει τις καθαρές πωλήσεις με τα καθαρά περιουσιακά στοιχεία ενεργητικού. </a:t>
            </a:r>
            <a:endParaRPr lang="en-US" sz="2000" dirty="0">
              <a:solidFill>
                <a:srgbClr val="132E57"/>
              </a:solidFill>
              <a:latin typeface="Helvetica" pitchFamily="2" charset="0"/>
              <a:ea typeface="Times New Roman" panose="02020603050405020304" pitchFamily="18" charset="0"/>
              <a:cs typeface="Times New Roman" panose="02020603050405020304" pitchFamily="18" charset="0"/>
            </a:endParaRPr>
          </a:p>
          <a:p>
            <a:pPr marL="342900" indent="-342900" algn="just">
              <a:lnSpc>
                <a:spcPct val="115000"/>
              </a:lnSpc>
              <a:buFont typeface="Arial" panose="020B0604020202020204" pitchFamily="34" charset="0"/>
              <a:buChar char="•"/>
            </a:pPr>
            <a:r>
              <a:rPr lang="el-GR" sz="2000" dirty="0">
                <a:solidFill>
                  <a:srgbClr val="132E57"/>
                </a:solidFill>
                <a:latin typeface="Helvetica" pitchFamily="2" charset="0"/>
                <a:ea typeface="Times New Roman" panose="02020603050405020304" pitchFamily="18" charset="0"/>
                <a:cs typeface="Times New Roman" panose="02020603050405020304" pitchFamily="18" charset="0"/>
              </a:rPr>
              <a:t>Χρησιμοποιείται για την αξιολόγηση της ικανότητας της διοίκησης να δημιουργεί πωλήσεις από την επένδυσή της στα περιουσιακά στοιχεία. Η υψηλή αναλογία δείχνει ότι μια επιχείρηση είναι ιδιαιτέρως αποτελεσματική διότι αποδίδει υψηλά έσοδα για κάθε </a:t>
            </a:r>
            <a:r>
              <a:rPr lang="el-GR" sz="2000" dirty="0" err="1">
                <a:solidFill>
                  <a:srgbClr val="132E57"/>
                </a:solidFill>
                <a:latin typeface="Helvetica" pitchFamily="2" charset="0"/>
                <a:ea typeface="Times New Roman" panose="02020603050405020304" pitchFamily="18" charset="0"/>
                <a:cs typeface="Times New Roman" panose="02020603050405020304" pitchFamily="18" charset="0"/>
              </a:rPr>
              <a:t>ευρ</a:t>
            </a:r>
            <a:r>
              <a:rPr lang="en-US" sz="2000" dirty="0" err="1">
                <a:solidFill>
                  <a:srgbClr val="132E57"/>
                </a:solidFill>
                <a:latin typeface="Helvetica" pitchFamily="2" charset="0"/>
                <a:ea typeface="Times New Roman" panose="02020603050405020304" pitchFamily="18" charset="0"/>
                <a:cs typeface="Times New Roman" panose="02020603050405020304" pitchFamily="18" charset="0"/>
              </a:rPr>
              <a:t>ώ</a:t>
            </a:r>
            <a:r>
              <a:rPr lang="el-GR" sz="2000" dirty="0">
                <a:solidFill>
                  <a:srgbClr val="132E57"/>
                </a:solidFill>
                <a:latin typeface="Helvetica" pitchFamily="2" charset="0"/>
                <a:ea typeface="Times New Roman" panose="02020603050405020304" pitchFamily="18" charset="0"/>
                <a:cs typeface="Times New Roman" panose="02020603050405020304" pitchFamily="18" charset="0"/>
              </a:rPr>
              <a:t> που έχει επενδύσει.</a:t>
            </a:r>
            <a:endParaRPr lang="en-GR" sz="2000" dirty="0">
              <a:ea typeface="Times New Roman" panose="02020603050405020304" pitchFamily="18" charset="0"/>
            </a:endParaRPr>
          </a:p>
        </p:txBody>
      </p:sp>
    </p:spTree>
    <p:extLst>
      <p:ext uri="{BB962C8B-B14F-4D97-AF65-F5344CB8AC3E}">
        <p14:creationId xmlns:p14="http://schemas.microsoft.com/office/powerpoint/2010/main" val="36578323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a:xfrm>
            <a:off x="2514600" y="188913"/>
            <a:ext cx="7912100" cy="1143000"/>
          </a:xfrm>
          <a:prstGeom prst="rect">
            <a:avLst/>
          </a:prstGeom>
        </p:spPr>
        <p:txBody>
          <a:bodyPr>
            <a:normAutofit fontScale="90000" lnSpcReduction="100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r>
              <a:rPr lang="en-US" sz="4400" dirty="0"/>
              <a:t>Activity</a:t>
            </a:r>
            <a:br>
              <a:rPr lang="en-US" sz="4400" dirty="0"/>
            </a:br>
            <a:r>
              <a:rPr lang="en-US" dirty="0"/>
              <a:t>Fixed Asset Turnover Ratio</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99</a:t>
            </a:fld>
            <a:endParaRPr lang="en-CA"/>
          </a:p>
        </p:txBody>
      </p:sp>
      <p:sp>
        <p:nvSpPr>
          <p:cNvPr id="5" name="Rectangle 4">
            <a:extLst>
              <a:ext uri="{FF2B5EF4-FFF2-40B4-BE49-F238E27FC236}">
                <a16:creationId xmlns:a16="http://schemas.microsoft.com/office/drawing/2014/main" id="{3A0BBAB7-B067-3044-AA6B-7B2F38257C4E}"/>
              </a:ext>
            </a:extLst>
          </p:cNvPr>
          <p:cNvSpPr/>
          <p:nvPr/>
        </p:nvSpPr>
        <p:spPr>
          <a:xfrm>
            <a:off x="2279576" y="1412777"/>
            <a:ext cx="8208912" cy="3257751"/>
          </a:xfrm>
          <a:prstGeom prst="rect">
            <a:avLst/>
          </a:prstGeom>
        </p:spPr>
        <p:txBody>
          <a:bodyPr wrap="square">
            <a:spAutoFit/>
          </a:bodyPr>
          <a:lstStyle/>
          <a:p>
            <a:pPr marL="342900" indent="-342900" algn="just">
              <a:lnSpc>
                <a:spcPct val="115000"/>
              </a:lnSpc>
              <a:buFont typeface="Arial" panose="020B0604020202020204" pitchFamily="34" charset="0"/>
              <a:buChar char="•"/>
            </a:pPr>
            <a:r>
              <a:rPr lang="el-GR" sz="2000" dirty="0">
                <a:latin typeface="Helvetica" pitchFamily="2" charset="0"/>
                <a:ea typeface="Times New Roman" panose="02020603050405020304" pitchFamily="18" charset="0"/>
                <a:cs typeface="Times New Roman" panose="02020603050405020304" pitchFamily="18" charset="0"/>
              </a:rPr>
              <a:t>Αναλόγως του κλάδου δραστηριοποίησης των επιχειρήσεων κρίνεται ότι είναι πιο αποτελεσματικοί δείκτες σύγκρισης των πωλήσεων με τμήματα του Ενεργητικού. </a:t>
            </a:r>
          </a:p>
          <a:p>
            <a:pPr marL="342900" indent="-342900" algn="just">
              <a:lnSpc>
                <a:spcPct val="115000"/>
              </a:lnSpc>
              <a:buFont typeface="Arial" panose="020B0604020202020204" pitchFamily="34" charset="0"/>
              <a:buChar char="•"/>
            </a:pPr>
            <a:r>
              <a:rPr lang="el-GR" sz="2000" dirty="0">
                <a:latin typeface="Helvetica" pitchFamily="2" charset="0"/>
                <a:ea typeface="Times New Roman" panose="02020603050405020304" pitchFamily="18" charset="0"/>
                <a:cs typeface="Times New Roman" panose="02020603050405020304" pitchFamily="18" charset="0"/>
              </a:rPr>
              <a:t>Για παράδειγμα για εταιρείες υψηλής παγιοποίησης όπως είναι οι βιομηχανίες ή εταιρείες παροχής υπηρεσιών όπως ξενοδοχεία, νοσοκομεία, εκπαιδευτικά ιδρύματα, πολιτιστικά κέντρα κλ. Ιδιαίτερα χρήσιμος είναι ο δείκτης κυκλοφοριακής ταχύτητας Παγίου Ενεργητικού, όπου ως αριθμητή χρησιμοποιούμε μόνο τα πάγια (ενσώματες ακινητοποιήσεις).</a:t>
            </a:r>
            <a:endParaRPr lang="en-GR" dirty="0">
              <a:ea typeface="Times New Roman" panose="02020603050405020304" pitchFamily="18" charset="0"/>
            </a:endParaRPr>
          </a:p>
        </p:txBody>
      </p:sp>
      <p:pic>
        <p:nvPicPr>
          <p:cNvPr id="8" name="Picture 7">
            <a:extLst>
              <a:ext uri="{FF2B5EF4-FFF2-40B4-BE49-F238E27FC236}">
                <a16:creationId xmlns:a16="http://schemas.microsoft.com/office/drawing/2014/main" id="{B9A56D5C-A11A-D743-9B85-3240D10636F6}"/>
              </a:ext>
            </a:extLst>
          </p:cNvPr>
          <p:cNvPicPr>
            <a:picLocks noChangeAspect="1"/>
          </p:cNvPicPr>
          <p:nvPr/>
        </p:nvPicPr>
        <p:blipFill>
          <a:blip r:embed="rId2"/>
          <a:stretch>
            <a:fillRect/>
          </a:stretch>
        </p:blipFill>
        <p:spPr>
          <a:xfrm>
            <a:off x="2351584" y="4941169"/>
            <a:ext cx="8208912" cy="1195521"/>
          </a:xfrm>
          <a:prstGeom prst="rect">
            <a:avLst/>
          </a:prstGeom>
        </p:spPr>
      </p:pic>
    </p:spTree>
    <p:extLst>
      <p:ext uri="{BB962C8B-B14F-4D97-AF65-F5344CB8AC3E}">
        <p14:creationId xmlns:p14="http://schemas.microsoft.com/office/powerpoint/2010/main" val="1302427722"/>
      </p:ext>
    </p:extLst>
  </p:cSld>
  <p:clrMapOvr>
    <a:masterClrMapping/>
  </p:clrMapOvr>
</p:sld>
</file>

<file path=ppt/theme/theme1.xml><?xml version="1.0" encoding="utf-8"?>
<a:theme xmlns:a="http://schemas.openxmlformats.org/drawingml/2006/main" name="Συλλογη">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TM10001114[[fn=Συλλογη]]</Template>
  <TotalTime>999</TotalTime>
  <Words>7765</Words>
  <Application>Microsoft Office PowerPoint</Application>
  <PresentationFormat>Ευρεία οθόνη</PresentationFormat>
  <Paragraphs>1352</Paragraphs>
  <Slides>129</Slides>
  <Notes>3</Notes>
  <HiddenSlides>0</HiddenSlides>
  <MMClips>0</MMClips>
  <ScaleCrop>false</ScaleCrop>
  <HeadingPairs>
    <vt:vector size="8" baseType="variant">
      <vt:variant>
        <vt:lpstr>Γραμματοσειρές που χρησιμοποιούνται</vt:lpstr>
      </vt:variant>
      <vt:variant>
        <vt:i4>11</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129</vt:i4>
      </vt:variant>
    </vt:vector>
  </HeadingPairs>
  <TitlesOfParts>
    <vt:vector size="142" baseType="lpstr">
      <vt:lpstr>Arial</vt:lpstr>
      <vt:lpstr>Calibri</vt:lpstr>
      <vt:lpstr>Cambria Math</vt:lpstr>
      <vt:lpstr>Gill Sans MT</vt:lpstr>
      <vt:lpstr>Helvetica</vt:lpstr>
      <vt:lpstr>Symbol</vt:lpstr>
      <vt:lpstr>Tahoma</vt:lpstr>
      <vt:lpstr>Times</vt:lpstr>
      <vt:lpstr>Times New Roman</vt:lpstr>
      <vt:lpstr>Wingdings</vt:lpstr>
      <vt:lpstr>Wingdings 2</vt:lpstr>
      <vt:lpstr>Συλλογη</vt:lpstr>
      <vt:lpstr>Worksheet</vt:lpstr>
      <vt:lpstr>ΧΡΗΜΑΤΟΟΚΟΙΝΟΜΙΚΗ ΛΟΓΙΣΤΙΚΗ (ΜΑΘΗΜΑ ΚΟΡΜΟΥ)</vt:lpstr>
      <vt:lpstr>Objectives of FSA</vt:lpstr>
      <vt:lpstr>Key steps</vt:lpstr>
      <vt:lpstr>Macroeconomic Environment</vt:lpstr>
      <vt:lpstr>Business Strategic Analysis</vt:lpstr>
      <vt:lpstr>Business Strategic Analysis</vt:lpstr>
      <vt:lpstr>Business Strategic Analysis</vt:lpstr>
      <vt:lpstr>Business Strategic Analysis</vt:lpstr>
      <vt:lpstr>Business Strategic Analysis</vt:lpstr>
      <vt:lpstr>Business Strategic Analysis</vt:lpstr>
      <vt:lpstr>Comparative Financial Statement Analysis (Horizontal analysis) </vt:lpstr>
      <vt:lpstr>Trend Analysis Διαχρονική Ανάλυση Ενεργητικού</vt:lpstr>
      <vt:lpstr>Trend Analysis Διαχρονική Ανάλυση Ενεργητικού</vt:lpstr>
      <vt:lpstr>Trend Analysis Διαχρονική Ανάλυση Ενεργητικού</vt:lpstr>
      <vt:lpstr>Trend Analysis Διαχρονική Ανάλυση Παθητικού</vt:lpstr>
      <vt:lpstr>Trend Analysis Διαχρονική Ανάλυση Παθητικού</vt:lpstr>
      <vt:lpstr>Trend Analysis Διαχρονική Ανάλυση Παθητικού</vt:lpstr>
      <vt:lpstr>Trend Analysis Διαχρονική Ανάλυση ΚΑΧ</vt:lpstr>
      <vt:lpstr>Trend Analysis Διαχρονική Ανάλυση ΚΑΧ</vt:lpstr>
      <vt:lpstr>Common Size Analysis</vt:lpstr>
      <vt:lpstr>Common Size Analysis Ενεργητικού</vt:lpstr>
      <vt:lpstr>Common Size Analysis Παθητικού</vt:lpstr>
      <vt:lpstr>Common Size Analysis ΚΑΧ</vt:lpstr>
      <vt:lpstr>Just Remember</vt:lpstr>
      <vt:lpstr>Just Remember</vt:lpstr>
      <vt:lpstr>Παρουσίαση του PowerPoint</vt:lpstr>
      <vt:lpstr>Παρουσίαση του PowerPoint</vt:lpstr>
      <vt:lpstr>Risk Analysis</vt:lpstr>
      <vt:lpstr>Risk Analysis</vt:lpstr>
      <vt:lpstr>Short-term liquidity risk &amp; Long-term solvency risk</vt:lpstr>
      <vt:lpstr>Short-term liquidity risk</vt:lpstr>
      <vt:lpstr>Short-term liquidity risk</vt:lpstr>
      <vt:lpstr>Short-term liquidity risk</vt:lpstr>
      <vt:lpstr>Current Ratio</vt:lpstr>
      <vt:lpstr>Current Ratio</vt:lpstr>
      <vt:lpstr>Quick Ratio</vt:lpstr>
      <vt:lpstr>Current Ratio &amp; Quick Ratio (Example)</vt:lpstr>
      <vt:lpstr>Παρουσίαση του PowerPoint</vt:lpstr>
      <vt:lpstr>Current Ratio &amp; Quick Ratio </vt:lpstr>
      <vt:lpstr>Operating Cash Flow To Current Liabilities Ratio</vt:lpstr>
      <vt:lpstr>Operating Activity Analysis of Liquidity</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Just Remember</vt:lpstr>
      <vt:lpstr>Δείκτες Αποδοτικότητας</vt:lpstr>
      <vt:lpstr>Δείκτες Αποδοτικότητας</vt:lpstr>
      <vt:lpstr>Δείκτες Αποδοτικότητας</vt:lpstr>
      <vt:lpstr>Profitability Return on Assets</vt:lpstr>
      <vt:lpstr>Profitability Return on Assets</vt:lpstr>
      <vt:lpstr>Profitability Return on Assets</vt:lpstr>
      <vt:lpstr>Profitability Return on Assets</vt:lpstr>
      <vt:lpstr>Balance Sheet</vt:lpstr>
      <vt:lpstr>Income Statement</vt:lpstr>
      <vt:lpstr>Profitability Return on Assets</vt:lpstr>
      <vt:lpstr>Profitability Return on Assets</vt:lpstr>
      <vt:lpstr>Profitability Return on Assets</vt:lpstr>
      <vt:lpstr>Profitability Return on Assets</vt:lpstr>
      <vt:lpstr>Profitability Return on Capital Employed</vt:lpstr>
      <vt:lpstr>Profitability Return on Capital Employed</vt:lpstr>
      <vt:lpstr>Παρουσίαση του PowerPoint</vt:lpstr>
      <vt:lpstr>Παρουσίαση του PowerPoint</vt:lpstr>
      <vt:lpstr>Balance Sheet</vt:lpstr>
      <vt:lpstr>Income Statement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Income Statement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Balance Sheet</vt:lpstr>
      <vt:lpstr>Income Statement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ΜΕΡΟΣ ΤΩΝ ΔΙΑΦΑΝΕΙΩΝ ΠΡΟΕΡΧΕΤΑΙ ΑΠΟ</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ΧΡΗΜΑΤΟΟΚΟΙΝΟΜΙΚΗ ΛΟΓΙΣΤΙΚΗ (ΜΑΘΗΜΑ ΚΟΡΜΟΥ)</dc:title>
  <dc:creator>LYDIA DIAMANTOPOULOU</dc:creator>
  <cp:lastModifiedBy>LYDIA DIAMANTOPOULOU</cp:lastModifiedBy>
  <cp:revision>41</cp:revision>
  <dcterms:created xsi:type="dcterms:W3CDTF">2023-08-24T16:12:28Z</dcterms:created>
  <dcterms:modified xsi:type="dcterms:W3CDTF">2023-09-05T07:50:13Z</dcterms:modified>
</cp:coreProperties>
</file>