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5"/>
  </p:notesMasterIdLst>
  <p:sldIdLst>
    <p:sldId id="256" r:id="rId2"/>
    <p:sldId id="763" r:id="rId3"/>
    <p:sldId id="764" r:id="rId4"/>
    <p:sldId id="766" r:id="rId5"/>
    <p:sldId id="767" r:id="rId6"/>
    <p:sldId id="768" r:id="rId7"/>
    <p:sldId id="765" r:id="rId8"/>
    <p:sldId id="264" r:id="rId9"/>
    <p:sldId id="265" r:id="rId10"/>
    <p:sldId id="266" r:id="rId11"/>
    <p:sldId id="267" r:id="rId12"/>
    <p:sldId id="769" r:id="rId13"/>
    <p:sldId id="394" r:id="rId14"/>
    <p:sldId id="395" r:id="rId15"/>
    <p:sldId id="579" r:id="rId16"/>
    <p:sldId id="1120" r:id="rId17"/>
    <p:sldId id="1124" r:id="rId18"/>
    <p:sldId id="1126" r:id="rId19"/>
    <p:sldId id="1127" r:id="rId20"/>
    <p:sldId id="1128" r:id="rId21"/>
    <p:sldId id="1129" r:id="rId22"/>
    <p:sldId id="1131" r:id="rId23"/>
    <p:sldId id="1132" r:id="rId24"/>
    <p:sldId id="1133" r:id="rId25"/>
    <p:sldId id="1134" r:id="rId26"/>
    <p:sldId id="1135" r:id="rId27"/>
    <p:sldId id="1136" r:id="rId28"/>
    <p:sldId id="1137" r:id="rId29"/>
    <p:sldId id="396" r:id="rId30"/>
    <p:sldId id="397" r:id="rId31"/>
    <p:sldId id="268" r:id="rId32"/>
    <p:sldId id="1138" r:id="rId33"/>
    <p:sldId id="269" r:id="rId34"/>
    <p:sldId id="270" r:id="rId35"/>
    <p:sldId id="271" r:id="rId36"/>
    <p:sldId id="272" r:id="rId37"/>
    <p:sldId id="1139" r:id="rId38"/>
    <p:sldId id="1140" r:id="rId39"/>
    <p:sldId id="1141" r:id="rId40"/>
    <p:sldId id="1006" r:id="rId41"/>
    <p:sldId id="1143" r:id="rId42"/>
    <p:sldId id="1148" r:id="rId43"/>
    <p:sldId id="1150" r:id="rId44"/>
    <p:sldId id="273" r:id="rId45"/>
    <p:sldId id="274" r:id="rId46"/>
    <p:sldId id="275" r:id="rId47"/>
    <p:sldId id="276" r:id="rId48"/>
    <p:sldId id="277" r:id="rId49"/>
    <p:sldId id="278" r:id="rId50"/>
    <p:sldId id="279" r:id="rId51"/>
    <p:sldId id="1151" r:id="rId52"/>
    <p:sldId id="1142" r:id="rId53"/>
    <p:sldId id="1152" r:id="rId54"/>
    <p:sldId id="1144" r:id="rId55"/>
    <p:sldId id="1146" r:id="rId56"/>
    <p:sldId id="1147" r:id="rId57"/>
    <p:sldId id="1149" r:id="rId58"/>
    <p:sldId id="1153" r:id="rId59"/>
    <p:sldId id="1180" r:id="rId60"/>
    <p:sldId id="1183" r:id="rId61"/>
    <p:sldId id="1182" r:id="rId62"/>
    <p:sldId id="1192" r:id="rId63"/>
    <p:sldId id="1193" r:id="rId64"/>
    <p:sldId id="1188" r:id="rId65"/>
    <p:sldId id="1189" r:id="rId66"/>
    <p:sldId id="1194" r:id="rId67"/>
    <p:sldId id="1195" r:id="rId68"/>
    <p:sldId id="1155" r:id="rId69"/>
    <p:sldId id="1156" r:id="rId70"/>
    <p:sldId id="1157" r:id="rId71"/>
    <p:sldId id="1196" r:id="rId72"/>
    <p:sldId id="1197" r:id="rId73"/>
    <p:sldId id="1198" r:id="rId74"/>
    <p:sldId id="1199" r:id="rId75"/>
    <p:sldId id="1007" r:id="rId76"/>
    <p:sldId id="1160" r:id="rId77"/>
    <p:sldId id="1161" r:id="rId78"/>
    <p:sldId id="1159" r:id="rId79"/>
    <p:sldId id="1162" r:id="rId80"/>
    <p:sldId id="1163" r:id="rId81"/>
    <p:sldId id="1164" r:id="rId82"/>
    <p:sldId id="886" r:id="rId83"/>
    <p:sldId id="432"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752363-F622-C424-01A0-17266EA2DB40}" name="LYDIA DIAMANTOPOULOU" initials="LD" userId="b4242e76ae30f1d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15" autoAdjust="0"/>
    <p:restoredTop sz="94660"/>
  </p:normalViewPr>
  <p:slideViewPr>
    <p:cSldViewPr snapToGrid="0">
      <p:cViewPr varScale="1">
        <p:scale>
          <a:sx n="82" d="100"/>
          <a:sy n="82"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8/10/relationships/authors" Target="author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50A97-7063-4A5D-B211-1FDBDEC3CDF3}" type="datetimeFigureOut">
              <a:rPr lang="el-GR" smtClean="0"/>
              <a:t>5/9/2023</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7B0C9-1440-4FED-A2D7-F6160E41C7CC}" type="slidenum">
              <a:rPr lang="el-GR" smtClean="0"/>
              <a:t>‹#›</a:t>
            </a:fld>
            <a:endParaRPr lang="el-GR" dirty="0"/>
          </a:p>
        </p:txBody>
      </p:sp>
    </p:spTree>
    <p:extLst>
      <p:ext uri="{BB962C8B-B14F-4D97-AF65-F5344CB8AC3E}">
        <p14:creationId xmlns:p14="http://schemas.microsoft.com/office/powerpoint/2010/main" val="3048970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image" Target="../media/image12.emf"/></Relationships>
</file>

<file path=ppt/notesSlides/_rels/note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image" Target="../media/image13.emf"/></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F452B43A-92DA-3A39-5DA5-96B6119738E8}"/>
              </a:ext>
            </a:extLst>
          </p:cNvPr>
          <p:cNvSpPr>
            <a:spLocks noGrp="1" noRot="1" noChangeAspect="1" noChangeArrowheads="1" noTextEdit="1"/>
          </p:cNvSpPr>
          <p:nvPr>
            <p:ph type="sldImg"/>
          </p:nvPr>
        </p:nvSpPr>
        <p:spPr>
          <a:ln/>
        </p:spPr>
      </p:sp>
      <p:sp>
        <p:nvSpPr>
          <p:cNvPr id="141314" name="Rectangle 3">
            <a:extLst>
              <a:ext uri="{FF2B5EF4-FFF2-40B4-BE49-F238E27FC236}">
                <a16:creationId xmlns:a16="http://schemas.microsoft.com/office/drawing/2014/main" id="{9E983870-0C88-3D61-E26C-DDC55DC9B9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Θα ξεκινήσουμε με την ανάλυση των διαφορών που υπάρχουν μεταξύ των χρηματοοικονομικών καταστάσεων μιας εμπορικής εταιρείας και μιας παροχής υπηρεσιών. </a:t>
            </a:r>
            <a:endParaRPr lang="en-US" altLang="el-GR">
              <a:latin typeface="Arial" panose="020B0604020202020204" pitchFamily="34" charset="0"/>
            </a:endParaRPr>
          </a:p>
          <a:p>
            <a:r>
              <a:rPr lang="el-GR" altLang="el-GR">
                <a:latin typeface="Arial" panose="020B0604020202020204" pitchFamily="34" charset="0"/>
              </a:rPr>
              <a:t>Ο Πίνακας </a:t>
            </a:r>
            <a:r>
              <a:rPr lang="en-US" altLang="el-GR">
                <a:latin typeface="Arial" panose="020B0604020202020204" pitchFamily="34" charset="0"/>
              </a:rPr>
              <a:t>6-1 </a:t>
            </a:r>
            <a:r>
              <a:rPr lang="el-GR" altLang="el-GR">
                <a:latin typeface="Arial" panose="020B0604020202020204" pitchFamily="34" charset="0"/>
              </a:rPr>
              <a:t>παρουσιάζει τις διαφορές μεταξύ μιας εταιρείας παροχής υπηρεσιών και μιας εμπορικής</a:t>
            </a:r>
            <a:r>
              <a:rPr lang="en-US" altLang="el-GR">
                <a:latin typeface="Arial" panose="020B0604020202020204" pitchFamily="34" charset="0"/>
              </a:rPr>
              <a:t>.</a:t>
            </a:r>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extLst>
      <p:ext uri="{BB962C8B-B14F-4D97-AF65-F5344CB8AC3E}">
        <p14:creationId xmlns:p14="http://schemas.microsoft.com/office/powerpoint/2010/main" val="3886977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extLst>
      <p:ext uri="{BB962C8B-B14F-4D97-AF65-F5344CB8AC3E}">
        <p14:creationId xmlns:p14="http://schemas.microsoft.com/office/powerpoint/2010/main" val="83867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extLst>
      <p:ext uri="{BB962C8B-B14F-4D97-AF65-F5344CB8AC3E}">
        <p14:creationId xmlns:p14="http://schemas.microsoft.com/office/powerpoint/2010/main" val="118768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extLst>
      <p:ext uri="{BB962C8B-B14F-4D97-AF65-F5344CB8AC3E}">
        <p14:creationId xmlns:p14="http://schemas.microsoft.com/office/powerpoint/2010/main" val="417568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extLst>
      <p:ext uri="{BB962C8B-B14F-4D97-AF65-F5344CB8AC3E}">
        <p14:creationId xmlns:p14="http://schemas.microsoft.com/office/powerpoint/2010/main" val="850130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6747FCC0-C930-EF89-E13E-BC34702C9173}"/>
              </a:ext>
            </a:extLst>
          </p:cNvPr>
          <p:cNvSpPr>
            <a:spLocks noGrp="1" noRot="1" noChangeAspect="1" noChangeArrowheads="1" noTextEdit="1"/>
          </p:cNvSpPr>
          <p:nvPr>
            <p:ph type="sldImg"/>
          </p:nvPr>
        </p:nvSpPr>
        <p:spPr>
          <a:ln/>
        </p:spPr>
      </p:sp>
      <p:sp>
        <p:nvSpPr>
          <p:cNvPr id="36866" name="Rectangle 3">
            <a:extLst>
              <a:ext uri="{FF2B5EF4-FFF2-40B4-BE49-F238E27FC236}">
                <a16:creationId xmlns:a16="http://schemas.microsoft.com/office/drawing/2014/main" id="{0D42A1A3-7025-E4E6-2D12-F475746322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Υπάρχουν δύο λογιστικά συστήματα παρακολούθησης των αποθεμάτων: Το περιοδικό σύστημα απογραφής και το σύστημα διαρκούς απογραφής. Το περιοδικό σύστημα απογραφής χρησιμοποιείται στην περίπτωση αγαθών χαμηλής αξίας ανά μονάδα. Ένα κατάστημα πώλησης υφασμάτων ή ένα κατάστημα ειδών κιγκελαρίας δεν μπορεί να κρατάει συνεχώς ενημερο ένα αρχείο για κάθε κομμάτι υφάσματος ή για κάθε βίδα που πωλεί. Αντίθετα, τα καταστήματα αυτά προβαίνουν κατά διαστήματα-μια φορά το χρόνο τουλάχιστον-σε απογραφή για να διαπιστώσουν τις διαθέσιμες ποσότητες αυτών των προϊόντων. Οι επιχειρήσεις εστίασης και οι βρεφονηπιακοί σταθμοί χρησιμοποιούν επίσης το περιοδικό σύστημα επειδή το κόστος του είναι χαμηλό. </a:t>
            </a:r>
          </a:p>
          <a:p>
            <a:r>
              <a:rPr lang="el-GR" altLang="el-GR">
                <a:latin typeface="Arial" panose="020B0604020202020204" pitchFamily="34" charset="0"/>
              </a:rPr>
              <a:t>Το </a:t>
            </a:r>
            <a:r>
              <a:rPr lang="el-GR" altLang="el-GR" b="1">
                <a:latin typeface="Arial" panose="020B0604020202020204" pitchFamily="34" charset="0"/>
              </a:rPr>
              <a:t>Σύστημα διαρκούς απογραφής </a:t>
            </a:r>
            <a:r>
              <a:rPr lang="el-GR" altLang="el-GR">
                <a:latin typeface="Arial" panose="020B0604020202020204" pitchFamily="34" charset="0"/>
              </a:rPr>
              <a:t>χρησιμοποιεί εξειδικευμένο λογισμικό για την τήρηση των αρχείων των διαθέσιμων αποθεμάτων. Το σύστημα αυτό παρακολουθεί την διακίνηση αγαθών όπως έπιπλα, αυτοκίνητα, κοσμήματα, σκεύη και των περισσότερων τύπων αποθεμάτων. Ακόμα όμως και με το σύστημα αυτό, η εταιρεία εξακολουθεί να μετράει τα διαθέσιμα αποθέματα στο τέλος του έτους. Η φυσική καταμέτρηση επιτρέπει τον καθορισμό της ακριβούς ποσότητας των αποθεμάτων στο τέλος της χρήσης για να αναφερθούν στις χρηματοοικονομικές καταστάσεις, και επιπλέον χρησιμεύει ως ένα είδος ελέγχου των αρχείων. Συνοπτικά τα δύο συστήματα απογραφής έχουν ως εξής: </a:t>
            </a:r>
          </a:p>
          <a:p>
            <a:endParaRPr lang="en-US" altLang="el-GR">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E473E03F-C5C9-2E44-83E7-6857AD87BC54}"/>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AF44A430-A348-4F4D-1251-4338943062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Τα αποθέματα είναι ένα περιουσιακό στοχείο για το οποίο τα στελέχη της εταιρείας πρέπει να αποφασίσουν ποιά λογιστική μέθοδο θα ακολουθήσουν</a:t>
            </a:r>
            <a:r>
              <a:rPr lang="en-US" altLang="el-GR">
                <a:latin typeface="Arial" panose="020B0604020202020204" pitchFamily="34" charset="0"/>
              </a:rPr>
              <a:t>. </a:t>
            </a:r>
            <a:r>
              <a:rPr lang="el-GR" altLang="el-GR">
                <a:latin typeface="Arial" panose="020B0604020202020204" pitchFamily="34" charset="0"/>
              </a:rPr>
              <a:t>Η λογιστική μέθοδος που θα επιλεγεί</a:t>
            </a:r>
            <a:r>
              <a:rPr lang="el-GR" altLang="el-GR" b="1">
                <a:latin typeface="Arial" panose="020B0604020202020204" pitchFamily="34" charset="0"/>
              </a:rPr>
              <a:t> </a:t>
            </a:r>
            <a:r>
              <a:rPr lang="el-GR" altLang="el-GR">
                <a:latin typeface="Arial" panose="020B0604020202020204" pitchFamily="34" charset="0"/>
              </a:rPr>
              <a:t>επηρεάζει τα κέρδη, το ποσό του φόρου εισοδήματος που θα καταβληθεί, την τιμή του δείκτη κυκλοφοριακής ταχύτητας αποθεμάτων και του ποσοστού μικτού κέρδους που θα προκύψουν από τις οικονομικές καταστάσεις</a:t>
            </a:r>
            <a:r>
              <a:rPr lang="en-US" altLang="el-GR">
                <a:latin typeface="Arial" panose="020B0604020202020204" pitchFamily="34" charset="0"/>
              </a:rPr>
              <a:t>.</a:t>
            </a:r>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F80F01DB-BB8B-8777-1928-93AE5453021D}"/>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514B5893-9635-B4D2-FA99-66E06763B5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Το κόστος των αποθεμάτων στον ισολογισμό αντιπροσωπεύει όλες τις δαπάνες που κατέβαλλε η εταιρεία για να μεταφέρει τα αποθέματα στις αποθήκες της.</a:t>
            </a:r>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2A295CED-0AD9-A1A2-790D-CA6FCBFD8B0C}"/>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6B919184-7F35-0F20-AB3E-6AF0282FEE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Για τον υπολογισμό του κόστους πωληθέντων και του κόστους των αποθεμάτων τέλους χρήσης</a:t>
            </a:r>
            <a:r>
              <a:rPr lang="en-US" altLang="el-GR">
                <a:latin typeface="Arial" panose="020B0604020202020204" pitchFamily="34" charset="0"/>
              </a:rPr>
              <a:t>, </a:t>
            </a:r>
            <a:r>
              <a:rPr lang="el-GR" altLang="el-GR">
                <a:latin typeface="Arial" panose="020B0604020202020204" pitchFamily="34" charset="0"/>
              </a:rPr>
              <a:t>πρέπει να προσδιοριστεί μια τιμή μονάδας</a:t>
            </a:r>
            <a:r>
              <a:rPr lang="en-US" altLang="el-GR" b="1">
                <a:latin typeface="Arial" panose="020B0604020202020204" pitchFamily="34" charset="0"/>
              </a:rPr>
              <a:t>. </a:t>
            </a:r>
            <a:r>
              <a:rPr lang="el-GR" altLang="el-GR" b="1">
                <a:latin typeface="Arial" panose="020B0604020202020204" pitchFamily="34" charset="0"/>
              </a:rPr>
              <a:t>Η λογιστική χρησιμοποιεί τέσσερις </a:t>
            </a:r>
            <a:r>
              <a:rPr lang="el-GR" altLang="el-GR">
                <a:latin typeface="Arial" panose="020B0604020202020204" pitchFamily="34" charset="0"/>
              </a:rPr>
              <a:t>γενικά αποδεκτές μεθόδους αποτίμησης</a:t>
            </a:r>
            <a:r>
              <a:rPr lang="en-US" altLang="el-GR">
                <a:latin typeface="Arial" panose="020B0604020202020204" pitchFamily="34" charset="0"/>
              </a:rPr>
              <a:t>:</a:t>
            </a:r>
          </a:p>
          <a:p>
            <a:r>
              <a:rPr lang="en-US" altLang="el-GR">
                <a:latin typeface="Arial" panose="020B0604020202020204" pitchFamily="34" charset="0"/>
              </a:rPr>
              <a:t>1. </a:t>
            </a:r>
            <a:r>
              <a:rPr lang="el-GR" altLang="el-GR">
                <a:latin typeface="Arial" panose="020B0604020202020204" pitchFamily="34" charset="0"/>
              </a:rPr>
              <a:t>Κόστος εξατομικευμένης μονάδας</a:t>
            </a:r>
            <a:endParaRPr lang="en-US" altLang="el-GR" b="1">
              <a:latin typeface="Arial" panose="020B0604020202020204" pitchFamily="34" charset="0"/>
            </a:endParaRPr>
          </a:p>
          <a:p>
            <a:r>
              <a:rPr lang="en-US" altLang="el-GR">
                <a:latin typeface="Arial" panose="020B0604020202020204" pitchFamily="34" charset="0"/>
              </a:rPr>
              <a:t>2. </a:t>
            </a:r>
            <a:r>
              <a:rPr lang="el-GR" altLang="el-GR">
                <a:latin typeface="Arial" panose="020B0604020202020204" pitchFamily="34" charset="0"/>
              </a:rPr>
              <a:t>Μέσο σταθμικό κόστος</a:t>
            </a:r>
            <a:endParaRPr lang="en-US" altLang="el-GR" b="1">
              <a:latin typeface="Arial" panose="020B0604020202020204" pitchFamily="34" charset="0"/>
            </a:endParaRPr>
          </a:p>
          <a:p>
            <a:r>
              <a:rPr lang="en-US" altLang="el-GR">
                <a:latin typeface="Arial" panose="020B0604020202020204" pitchFamily="34" charset="0"/>
              </a:rPr>
              <a:t>3. </a:t>
            </a:r>
            <a:r>
              <a:rPr lang="el-GR" altLang="el-GR">
                <a:latin typeface="Arial" panose="020B0604020202020204" pitchFamily="34" charset="0"/>
              </a:rPr>
              <a:t>Σειρά εξάντλησης των αποθεμάτων (</a:t>
            </a:r>
            <a:r>
              <a:rPr lang="en-US" altLang="el-GR">
                <a:latin typeface="Arial" panose="020B0604020202020204" pitchFamily="34" charset="0"/>
              </a:rPr>
              <a:t>First-in, first-out</a:t>
            </a:r>
            <a:r>
              <a:rPr lang="el-GR" altLang="el-GR">
                <a:latin typeface="Arial" panose="020B0604020202020204" pitchFamily="34" charset="0"/>
              </a:rPr>
              <a:t> -</a:t>
            </a:r>
            <a:r>
              <a:rPr lang="en-US" altLang="el-GR">
                <a:latin typeface="Arial" panose="020B0604020202020204" pitchFamily="34" charset="0"/>
              </a:rPr>
              <a:t>FIFO)</a:t>
            </a:r>
            <a:endParaRPr lang="en-US" altLang="el-GR" b="1">
              <a:latin typeface="Arial" panose="020B0604020202020204" pitchFamily="34" charset="0"/>
            </a:endParaRPr>
          </a:p>
          <a:p>
            <a:r>
              <a:rPr lang="en-US" altLang="el-GR">
                <a:latin typeface="Arial" panose="020B0604020202020204" pitchFamily="34" charset="0"/>
              </a:rPr>
              <a:t>4. </a:t>
            </a:r>
            <a:r>
              <a:rPr lang="el-GR" altLang="el-GR">
                <a:latin typeface="Arial" panose="020B0604020202020204" pitchFamily="34" charset="0"/>
              </a:rPr>
              <a:t>Αντίστροφή σειρά εξάντλησης των αποθεμάτων (</a:t>
            </a:r>
            <a:r>
              <a:rPr lang="en-US" altLang="el-GR">
                <a:latin typeface="Arial" panose="020B0604020202020204" pitchFamily="34" charset="0"/>
              </a:rPr>
              <a:t>Last-in, first-out</a:t>
            </a:r>
            <a:r>
              <a:rPr lang="el-GR" altLang="el-GR">
                <a:latin typeface="Arial" panose="020B0604020202020204" pitchFamily="34" charset="0"/>
              </a:rPr>
              <a:t>-</a:t>
            </a:r>
            <a:r>
              <a:rPr lang="en-US" altLang="el-GR">
                <a:latin typeface="Arial" panose="020B0604020202020204" pitchFamily="34" charset="0"/>
              </a:rPr>
              <a:t> LIFO)</a:t>
            </a:r>
            <a:endParaRPr lang="en-US" altLang="el-GR" b="1">
              <a:latin typeface="Arial" panose="020B0604020202020204" pitchFamily="34" charset="0"/>
            </a:endParaRPr>
          </a:p>
          <a:p>
            <a:r>
              <a:rPr lang="el-GR" altLang="el-GR">
                <a:latin typeface="Arial" panose="020B0604020202020204" pitchFamily="34" charset="0"/>
              </a:rPr>
              <a:t>Μια εταιρεία μπορεί να χρησιμοποιήσει οποιαδήποτε από τις παραπάνω μεθόδους</a:t>
            </a:r>
            <a:r>
              <a:rPr lang="en-US" altLang="el-GR">
                <a:latin typeface="Arial" panose="020B0604020202020204" pitchFamily="34" charset="0"/>
              </a:rPr>
              <a:t>. </a:t>
            </a:r>
            <a:r>
              <a:rPr lang="el-GR" altLang="el-GR">
                <a:latin typeface="Arial" panose="020B0604020202020204" pitchFamily="34" charset="0"/>
              </a:rPr>
              <a:t>Κάθε μέθοδος μπορεί να έχει διαφορετικές επιπτώσεις στα αναφερόμενα κέρδη, τους φόρους εισοδήματος και τις ταμειακές ροές. Επομένως, οι επιχειρήσεις, είναι ιδιαίτερα προσεκτικές όταν επιλέγουν τη μέθοδο που θα χρησιμοποιήσουν.</a:t>
            </a:r>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4ECD67FA-4C34-181D-37FE-D04EA9FABC97}"/>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38523596-4728-1A59-7DC1-A45F56E66D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Ορισμένες επιχειρήσεις τηρούν συγκεκριμένα είδη αποθεμάτων, όπως είναι τα αυτοκίνητα, οι αντίκες, τα κοσμήματα, ή τα ακίνητα. Οι επιχειρήσεις αυτές αποτιμούν τα αποθέματά τους στο εξατομικευμένο κόστος της συγκεκριμένης μονάδας. Για παράδειγμα, ένας αντιπρόσωπος της </a:t>
            </a:r>
            <a:r>
              <a:rPr lang="en-US" altLang="el-GR">
                <a:latin typeface="Arial" panose="020B0604020202020204" pitchFamily="34" charset="0"/>
              </a:rPr>
              <a:t>Toyota </a:t>
            </a:r>
            <a:r>
              <a:rPr lang="el-GR" altLang="el-GR">
                <a:latin typeface="Arial" panose="020B0604020202020204" pitchFamily="34" charset="0"/>
              </a:rPr>
              <a:t>μπορεί να έχει στην έκθεσή του 2 αυτοκίνητα, ένα της «σειράς» με κόστος €</a:t>
            </a:r>
            <a:r>
              <a:rPr lang="en-US" altLang="el-GR">
                <a:latin typeface="Arial" panose="020B0604020202020204" pitchFamily="34" charset="0"/>
              </a:rPr>
              <a:t>19,000 </a:t>
            </a:r>
            <a:r>
              <a:rPr lang="el-GR" altLang="el-GR">
                <a:latin typeface="Arial" panose="020B0604020202020204" pitchFamily="34" charset="0"/>
              </a:rPr>
              <a:t>και ένα «ειδικών προδιαγραφών» με κόστος €</a:t>
            </a:r>
            <a:r>
              <a:rPr lang="en-US" altLang="el-GR">
                <a:latin typeface="Arial" panose="020B0604020202020204" pitchFamily="34" charset="0"/>
              </a:rPr>
              <a:t>30,000. </a:t>
            </a:r>
            <a:r>
              <a:rPr lang="el-GR" altLang="el-GR">
                <a:latin typeface="Arial" panose="020B0604020202020204" pitchFamily="34" charset="0"/>
              </a:rPr>
              <a:t>Αν ο αντιπρόσωπος πωλήσει το δεύτερο, το κόστος πωληθέντων θα είναι  €</a:t>
            </a:r>
            <a:r>
              <a:rPr lang="en-US" altLang="el-GR">
                <a:latin typeface="Arial" panose="020B0604020202020204" pitchFamily="34" charset="0"/>
              </a:rPr>
              <a:t>30,000. </a:t>
            </a:r>
            <a:r>
              <a:rPr lang="el-GR" altLang="el-GR">
                <a:latin typeface="Arial" panose="020B0604020202020204" pitchFamily="34" charset="0"/>
              </a:rPr>
              <a:t>Το αυτοκίνητο της «σειράς» θα παραμείνει ως το μόνο απόθεμα στην έκθεση και επομένως το κόστος του αποθέματος λήξης θα είναι  €</a:t>
            </a:r>
            <a:r>
              <a:rPr lang="en-US" altLang="el-GR">
                <a:latin typeface="Arial" panose="020B0604020202020204" pitchFamily="34" charset="0"/>
              </a:rPr>
              <a:t>19,000.</a:t>
            </a:r>
          </a:p>
          <a:p>
            <a:r>
              <a:rPr lang="el-GR" altLang="el-GR">
                <a:latin typeface="Arial" panose="020B0604020202020204" pitchFamily="34" charset="0"/>
              </a:rPr>
              <a:t>Η μέθοδος αυτή είναι πολύ δαπανηρή για να χρησιμοποιηθεί σε αποθέματα με κοινά χαρακτηριστικά, όπως είναι τα δημητριακά, τα χρώματα ή τα ελαστικά αυτοκινήτων</a:t>
            </a:r>
            <a:r>
              <a:rPr lang="en-US" altLang="el-GR">
                <a:latin typeface="Arial" panose="020B0604020202020204" pitchFamily="34" charset="0"/>
              </a:rPr>
              <a:t>.</a:t>
            </a:r>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FC75FAFD-25D1-5799-1184-BB08C13DDE7F}"/>
              </a:ext>
            </a:extLst>
          </p:cNvPr>
          <p:cNvSpPr>
            <a:spLocks noGrp="1" noRot="1" noChangeAspect="1" noChangeArrowheads="1" noTextEdit="1"/>
          </p:cNvSpPr>
          <p:nvPr>
            <p:ph type="sldImg"/>
          </p:nvPr>
        </p:nvSpPr>
        <p:spPr>
          <a:ln/>
        </p:spPr>
      </p:sp>
      <p:sp>
        <p:nvSpPr>
          <p:cNvPr id="24578" name="Rectangle 3">
            <a:extLst>
              <a:ext uri="{FF2B5EF4-FFF2-40B4-BE49-F238E27FC236}">
                <a16:creationId xmlns:a16="http://schemas.microsoft.com/office/drawing/2014/main" id="{E48B8065-1D66-8A2A-EEB2-2D06881BA3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Θα ξεκινήσουμε με την ανάλυση των διαφορών που υπάρχουν μεταξύ των χρηματοοικονομικών καταστάσεων μιας εμπορικής εταιρείας και μιας παροχής υπηρεσιών. </a:t>
            </a:r>
            <a:endParaRPr lang="en-US" altLang="el-GR">
              <a:latin typeface="Arial" panose="020B0604020202020204" pitchFamily="34" charset="0"/>
            </a:endParaRPr>
          </a:p>
          <a:p>
            <a:r>
              <a:rPr lang="el-GR" altLang="el-GR">
                <a:latin typeface="Arial" panose="020B0604020202020204" pitchFamily="34" charset="0"/>
              </a:rPr>
              <a:t>Ο Πίνακας </a:t>
            </a:r>
            <a:r>
              <a:rPr lang="en-US" altLang="el-GR">
                <a:latin typeface="Arial" panose="020B0604020202020204" pitchFamily="34" charset="0"/>
              </a:rPr>
              <a:t>6-1 </a:t>
            </a:r>
            <a:r>
              <a:rPr lang="el-GR" altLang="el-GR">
                <a:latin typeface="Arial" panose="020B0604020202020204" pitchFamily="34" charset="0"/>
              </a:rPr>
              <a:t>παρουσιάζει τις διαφορές μεταξύ μιας εταιρείας παροχής υπηρεσιών και μιας εμπορικής</a:t>
            </a:r>
            <a:r>
              <a:rPr lang="en-US" altLang="el-GR">
                <a:latin typeface="Arial" panose="020B0604020202020204" pitchFamily="34" charset="0"/>
              </a:rPr>
              <a:t>.</a:t>
            </a:r>
            <a:endParaRPr lang="en-US" altLang="en-US">
              <a:latin typeface="Arial" panose="020B0604020202020204" pitchFamily="34" charset="0"/>
            </a:endParaRPr>
          </a:p>
          <a:p>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59D6A491-63F0-0396-01C4-0F537D8DF525}"/>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54645725-C3A1-42FA-A09A-7E82A30B3D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Η μέθοδος του μέσου σταθμικού κόστους, βασίζεται στο μέσο κόστος των αποθεμάτων που ήταν διαθέσιμα κατά τη διάρκεια της λογιστικής περιόδου.</a:t>
            </a:r>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30777C5F-04AF-3FE9-9A9D-0A6CB45355D8}"/>
              </a:ext>
            </a:extLst>
          </p:cNvPr>
          <p:cNvSpPr>
            <a:spLocks noGrp="1" noRot="1" noChangeAspect="1" noChangeArrowheads="1" noTextEdit="1"/>
          </p:cNvSpPr>
          <p:nvPr>
            <p:ph type="sldImg"/>
          </p:nvPr>
        </p:nvSpPr>
        <p:spPr>
          <a:ln/>
        </p:spPr>
      </p:sp>
      <p:sp>
        <p:nvSpPr>
          <p:cNvPr id="77826" name="Rectangle 3">
            <a:extLst>
              <a:ext uri="{FF2B5EF4-FFF2-40B4-BE49-F238E27FC236}">
                <a16:creationId xmlns:a16="http://schemas.microsoft.com/office/drawing/2014/main" id="{5DA070BB-A7A4-3EF2-0C25-4CEA27B733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Σύμφωνα με τη μέθοδο </a:t>
            </a:r>
            <a:r>
              <a:rPr lang="en-US" altLang="el-GR">
                <a:latin typeface="Arial" panose="020B0604020202020204" pitchFamily="34" charset="0"/>
              </a:rPr>
              <a:t>FIFO</a:t>
            </a:r>
            <a:r>
              <a:rPr lang="el-GR" altLang="el-GR">
                <a:latin typeface="Arial" panose="020B0604020202020204" pitchFamily="34" charset="0"/>
              </a:rPr>
              <a:t>, οι μονάδες που μπήκαν χρονικά πρώτες στην αποθήκη θα είναι και οι πρώτες που θα πωληθούν. Από αυτό το χαρακτηριστικό πήρε και το όνομά της «Πρώτη εισαγωγή- Πρώτη εξαγωγή»</a:t>
            </a:r>
            <a:r>
              <a:rPr lang="en-US" altLang="el-GR">
                <a:latin typeface="Arial" panose="020B0604020202020204" pitchFamily="34" charset="0"/>
              </a:rPr>
              <a:t>.</a:t>
            </a:r>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FFCDB466-9AB2-01E7-4723-C2A2BC0BAF53}"/>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242BAD5B-CEA5-8B6A-B0BD-F9BB6C5C05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Η μέθοδος </a:t>
            </a:r>
            <a:r>
              <a:rPr lang="en-US" altLang="el-GR">
                <a:latin typeface="Arial" panose="020B0604020202020204" pitchFamily="34" charset="0"/>
              </a:rPr>
              <a:t>LIFO (</a:t>
            </a:r>
            <a:r>
              <a:rPr lang="en-US" altLang="el-GR" b="1">
                <a:latin typeface="Arial" panose="020B0604020202020204" pitchFamily="34" charset="0"/>
              </a:rPr>
              <a:t>last-in, first-out</a:t>
            </a:r>
            <a:r>
              <a:rPr lang="en-US" altLang="el-GR">
                <a:latin typeface="Arial" panose="020B0604020202020204" pitchFamily="34" charset="0"/>
              </a:rPr>
              <a:t>) </a:t>
            </a:r>
            <a:r>
              <a:rPr lang="el-GR" altLang="el-GR">
                <a:latin typeface="Arial" panose="020B0604020202020204" pitchFamily="34" charset="0"/>
              </a:rPr>
              <a:t>είναι η αντίθετη της </a:t>
            </a:r>
            <a:r>
              <a:rPr lang="en-US" altLang="el-GR">
                <a:latin typeface="Arial" panose="020B0604020202020204" pitchFamily="34" charset="0"/>
              </a:rPr>
              <a:t>FIFO. </a:t>
            </a:r>
            <a:r>
              <a:rPr lang="el-GR" altLang="el-GR">
                <a:latin typeface="Arial" panose="020B0604020202020204" pitchFamily="34" charset="0"/>
              </a:rPr>
              <a:t>Σύμφωνα με τη μέθοδο αυτή, οι μονάδες ενός αγαθού που μπήκαν χρονικά τελευταίες στην αποθήκη θα είναι και οι πρώτες που θα πωληθούν. Οι τιμές τους θα είναι εκείνες της τελευταίας παραλαβής και με αυτές θα περιληφθούν στο κόστος πωληθέντων. Το κόστος αποθεμάτων λήξης βασίζεται στο κόστος των παλαιότερων αποθεμάτων.</a:t>
            </a:r>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F0AEF5D6-2C5E-4F95-4BE3-D007702DCEA5}"/>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B45130A4-BFDC-A06D-E6C1-28FB30156B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Για να απεικονίσουμε τις μεθόδους αυτές θα χρησιμοποιήσουμε τα κοινά στοιχεία που περιλαμβάνονται στον Πίνακα</a:t>
            </a:r>
            <a:r>
              <a:rPr lang="en-US" altLang="el-GR">
                <a:latin typeface="Arial" panose="020B0604020202020204" pitchFamily="34" charset="0"/>
              </a:rPr>
              <a:t> 6-6.</a:t>
            </a:r>
          </a:p>
          <a:p>
            <a:r>
              <a:rPr lang="el-GR" altLang="el-GR">
                <a:latin typeface="Arial" panose="020B0604020202020204" pitchFamily="34" charset="0"/>
              </a:rPr>
              <a:t>Η εταιρεία ξεκίνησε την περίοδο με </a:t>
            </a:r>
            <a:r>
              <a:rPr lang="en-US" altLang="el-GR">
                <a:latin typeface="Arial" panose="020B0604020202020204" pitchFamily="34" charset="0"/>
              </a:rPr>
              <a:t>10 </a:t>
            </a:r>
            <a:r>
              <a:rPr lang="el-GR" altLang="el-GR">
                <a:latin typeface="Arial" panose="020B0604020202020204" pitchFamily="34" charset="0"/>
              </a:rPr>
              <a:t>μονάδες αποθεμάτων κόστος €</a:t>
            </a:r>
            <a:r>
              <a:rPr lang="en-US" altLang="el-GR">
                <a:latin typeface="Arial" panose="020B0604020202020204" pitchFamily="34" charset="0"/>
              </a:rPr>
              <a:t>10</a:t>
            </a:r>
            <a:r>
              <a:rPr lang="el-GR" altLang="el-GR">
                <a:latin typeface="Arial" panose="020B0604020202020204" pitchFamily="34" charset="0"/>
              </a:rPr>
              <a:t> η μια, επομένως </a:t>
            </a:r>
            <a:r>
              <a:rPr lang="en-US" altLang="el-GR">
                <a:latin typeface="Arial" panose="020B0604020202020204" pitchFamily="34" charset="0"/>
              </a:rPr>
              <a:t> </a:t>
            </a:r>
            <a:r>
              <a:rPr lang="el-GR" altLang="el-GR">
                <a:latin typeface="Arial" panose="020B0604020202020204" pitchFamily="34" charset="0"/>
              </a:rPr>
              <a:t>τα αποθέματα έναρξης είναι €100. Κατά τη διάρκεια της χρήσης, η εταιρεία αγόρασε </a:t>
            </a:r>
            <a:r>
              <a:rPr lang="en-US" altLang="el-GR">
                <a:latin typeface="Arial" panose="020B0604020202020204" pitchFamily="34" charset="0"/>
              </a:rPr>
              <a:t>50 </a:t>
            </a:r>
            <a:r>
              <a:rPr lang="el-GR" altLang="el-GR">
                <a:latin typeface="Arial" panose="020B0604020202020204" pitchFamily="34" charset="0"/>
              </a:rPr>
              <a:t>επιπλέον μονάδες, πώλησε 40 και έκλεισε τη χρήση με </a:t>
            </a:r>
            <a:r>
              <a:rPr lang="en-US" altLang="el-GR">
                <a:latin typeface="Arial" panose="020B0604020202020204" pitchFamily="34" charset="0"/>
              </a:rPr>
              <a:t>20</a:t>
            </a:r>
            <a:r>
              <a:rPr lang="el-GR" altLang="el-GR">
                <a:latin typeface="Arial" panose="020B0604020202020204" pitchFamily="34" charset="0"/>
              </a:rPr>
              <a:t> μονάδες</a:t>
            </a:r>
            <a:r>
              <a:rPr lang="en-US" altLang="el-GR">
                <a:latin typeface="Arial" panose="020B0604020202020204" pitchFamily="34" charset="0"/>
              </a:rPr>
              <a:t>.</a:t>
            </a:r>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BE69257B-A2B1-64B4-95CF-F6E94901806D}"/>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8DF1C6E8-57E5-8EE5-9987-AE9980B194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Η εταιρεία ξεκίνησε την περίοδο με </a:t>
            </a:r>
            <a:r>
              <a:rPr lang="en-US" altLang="el-GR">
                <a:latin typeface="Arial" panose="020B0604020202020204" pitchFamily="34" charset="0"/>
              </a:rPr>
              <a:t>10 </a:t>
            </a:r>
            <a:r>
              <a:rPr lang="el-GR" altLang="el-GR">
                <a:latin typeface="Arial" panose="020B0604020202020204" pitchFamily="34" charset="0"/>
              </a:rPr>
              <a:t>μονάδες αποθεμάτων κόστος €</a:t>
            </a:r>
            <a:r>
              <a:rPr lang="en-US" altLang="el-GR">
                <a:latin typeface="Arial" panose="020B0604020202020204" pitchFamily="34" charset="0"/>
              </a:rPr>
              <a:t>10</a:t>
            </a:r>
            <a:r>
              <a:rPr lang="el-GR" altLang="el-GR">
                <a:latin typeface="Arial" panose="020B0604020202020204" pitchFamily="34" charset="0"/>
              </a:rPr>
              <a:t> η μια, επομένως </a:t>
            </a:r>
            <a:r>
              <a:rPr lang="en-US" altLang="el-GR">
                <a:latin typeface="Arial" panose="020B0604020202020204" pitchFamily="34" charset="0"/>
              </a:rPr>
              <a:t> </a:t>
            </a:r>
            <a:r>
              <a:rPr lang="el-GR" altLang="el-GR">
                <a:latin typeface="Arial" panose="020B0604020202020204" pitchFamily="34" charset="0"/>
              </a:rPr>
              <a:t>τα αποθέματα έναρξης είναι €100. Κατά τη διάρκεια της χρήσης, η εταιρεία αγόρασε </a:t>
            </a:r>
            <a:r>
              <a:rPr lang="en-US" altLang="el-GR">
                <a:latin typeface="Arial" panose="020B0604020202020204" pitchFamily="34" charset="0"/>
              </a:rPr>
              <a:t>50 </a:t>
            </a:r>
            <a:r>
              <a:rPr lang="el-GR" altLang="el-GR">
                <a:latin typeface="Arial" panose="020B0604020202020204" pitchFamily="34" charset="0"/>
              </a:rPr>
              <a:t>επιπλέον μονάδες, πώλησε 40 και έκλεισε τη χρήση με </a:t>
            </a:r>
            <a:r>
              <a:rPr lang="en-US" altLang="el-GR">
                <a:latin typeface="Arial" panose="020B0604020202020204" pitchFamily="34" charset="0"/>
              </a:rPr>
              <a:t>20</a:t>
            </a:r>
            <a:r>
              <a:rPr lang="el-GR" altLang="el-GR">
                <a:latin typeface="Arial" panose="020B0604020202020204" pitchFamily="34" charset="0"/>
              </a:rPr>
              <a:t> μονάδες</a:t>
            </a:r>
            <a:r>
              <a:rPr lang="en-US" altLang="el-GR">
                <a:latin typeface="Arial" panose="020B0604020202020204" pitchFamily="34" charset="0"/>
              </a:rPr>
              <a:t>. </a:t>
            </a:r>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B646C9AC-E299-018D-3F70-AEF8EBC4C560}"/>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F88E5B6C-0AF5-3628-3B67-C2B95C4543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Τα σημαντικά ερωτήματα που υπάρχουν από την πλευρά της λογιστικής είναι τα εξής</a:t>
            </a:r>
            <a:r>
              <a:rPr lang="en-US" altLang="el-GR">
                <a:latin typeface="Arial" panose="020B0604020202020204" pitchFamily="34" charset="0"/>
              </a:rPr>
              <a:t>:</a:t>
            </a:r>
          </a:p>
          <a:p>
            <a:r>
              <a:rPr lang="en-US" altLang="el-GR">
                <a:latin typeface="Arial" panose="020B0604020202020204" pitchFamily="34" charset="0"/>
              </a:rPr>
              <a:t>1. </a:t>
            </a:r>
            <a:r>
              <a:rPr lang="el-GR" altLang="el-GR">
                <a:latin typeface="Arial" panose="020B0604020202020204" pitchFamily="34" charset="0"/>
              </a:rPr>
              <a:t>Ποιό είναι το κόστος πωληθέντων που θα αναφερθεί στην κατάσταση αποτελεσμάτων;</a:t>
            </a:r>
            <a:endParaRPr lang="en-US" altLang="el-GR">
              <a:latin typeface="Arial" panose="020B0604020202020204" pitchFamily="34" charset="0"/>
            </a:endParaRPr>
          </a:p>
          <a:p>
            <a:r>
              <a:rPr lang="en-US" altLang="el-GR">
                <a:latin typeface="Arial" panose="020B0604020202020204" pitchFamily="34" charset="0"/>
              </a:rPr>
              <a:t>2. </a:t>
            </a:r>
            <a:r>
              <a:rPr lang="el-GR" altLang="el-GR">
                <a:latin typeface="Arial" panose="020B0604020202020204" pitchFamily="34" charset="0"/>
              </a:rPr>
              <a:t>Ποιο θα είναι το κόστος των αποθεμάτων λήξεως στον ισολογισμό;</a:t>
            </a:r>
            <a:endParaRPr lang="en-US" altLang="el-GR">
              <a:latin typeface="Arial" panose="020B0604020202020204" pitchFamily="34" charset="0"/>
            </a:endParaRPr>
          </a:p>
          <a:p>
            <a:r>
              <a:rPr lang="el-GR" altLang="el-GR">
                <a:latin typeface="Arial" panose="020B0604020202020204" pitchFamily="34" charset="0"/>
              </a:rPr>
              <a:t>Η απάντηση εξαρτάται από τη μέθοδο αποτίμησης που θα ακολουθηθεί</a:t>
            </a:r>
            <a:r>
              <a:rPr lang="en-US" altLang="el-GR">
                <a:latin typeface="Arial" panose="020B0604020202020204" pitchFamily="34" charset="0"/>
              </a:rPr>
              <a:t>.</a:t>
            </a:r>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C4244570-D5B1-BEB3-897B-EA4A8A7637A4}"/>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832E52FA-8802-AD5F-A056-B6C75D5AF0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pic>
        <p:nvPicPr>
          <p:cNvPr id="73731" name="Picture 2">
            <a:extLst>
              <a:ext uri="{FF2B5EF4-FFF2-40B4-BE49-F238E27FC236}">
                <a16:creationId xmlns:a16="http://schemas.microsoft.com/office/drawing/2014/main" id="{37344F9F-860F-D812-8191-0AB4AFDA6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5181600"/>
            <a:ext cx="690403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D6666776-E1C0-D4BD-AAE4-CA0204E5D389}"/>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1FDEB663-D7A0-EBC4-D074-73DBC346D1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0" name="Rectangle 2">
            <a:extLst>
              <a:ext uri="{FF2B5EF4-FFF2-40B4-BE49-F238E27FC236}">
                <a16:creationId xmlns:a16="http://schemas.microsoft.com/office/drawing/2014/main" id="{35635E0E-9E75-106E-00CF-9934B847A14D}"/>
              </a:ext>
            </a:extLst>
          </p:cNvPr>
          <p:cNvSpPr>
            <a:spLocks noGrp="1" noRot="1" noChangeAspect="1" noChangeArrowheads="1" noTextEdit="1"/>
          </p:cNvSpPr>
          <p:nvPr>
            <p:ph type="sldImg"/>
          </p:nvPr>
        </p:nvSpPr>
        <p:spPr>
          <a:ln/>
        </p:spPr>
      </p:sp>
      <p:sp>
        <p:nvSpPr>
          <p:cNvPr id="18451" name="Rectangle 3">
            <a:extLst>
              <a:ext uri="{FF2B5EF4-FFF2-40B4-BE49-F238E27FC236}">
                <a16:creationId xmlns:a16="http://schemas.microsoft.com/office/drawing/2014/main" id="{B7ED7C13-1B69-5EF2-DC87-AC76DA8F8E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graphicFrame>
        <p:nvGraphicFramePr>
          <p:cNvPr id="18449" name="Object 17">
            <a:extLst>
              <a:ext uri="{FF2B5EF4-FFF2-40B4-BE49-F238E27FC236}">
                <a16:creationId xmlns:a16="http://schemas.microsoft.com/office/drawing/2014/main" id="{8EAD60D7-5946-C0D0-2BD8-1089AE9E560D}"/>
              </a:ext>
            </a:extLst>
          </p:cNvPr>
          <p:cNvGraphicFramePr>
            <a:graphicFrameLocks noChangeAspect="1"/>
          </p:cNvGraphicFramePr>
          <p:nvPr/>
        </p:nvGraphicFramePr>
        <p:xfrm>
          <a:off x="1373188" y="5108575"/>
          <a:ext cx="4568825" cy="3425825"/>
        </p:xfrm>
        <a:graphic>
          <a:graphicData uri="http://schemas.openxmlformats.org/presentationml/2006/ole">
            <mc:AlternateContent xmlns:mc="http://schemas.openxmlformats.org/markup-compatibility/2006">
              <mc:Choice xmlns:v="urn:schemas-microsoft-com:vml" Requires="v">
                <p:oleObj name="Slide" r:id="rId3" imgW="4568937" imgH="3425943" progId="">
                  <p:embed/>
                </p:oleObj>
              </mc:Choice>
              <mc:Fallback>
                <p:oleObj name="Slide" r:id="rId3" imgW="4568937" imgH="3425943" progId="">
                  <p:embed/>
                  <p:pic>
                    <p:nvPicPr>
                      <p:cNvPr id="18449" name="Object 17">
                        <a:extLst>
                          <a:ext uri="{FF2B5EF4-FFF2-40B4-BE49-F238E27FC236}">
                            <a16:creationId xmlns:a16="http://schemas.microsoft.com/office/drawing/2014/main" id="{8EAD60D7-5946-C0D0-2BD8-1089AE9E5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188" y="5108575"/>
                        <a:ext cx="456882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4" name="Rectangle 2">
            <a:extLst>
              <a:ext uri="{FF2B5EF4-FFF2-40B4-BE49-F238E27FC236}">
                <a16:creationId xmlns:a16="http://schemas.microsoft.com/office/drawing/2014/main" id="{64CBA987-C5D0-880B-6D30-A6A6DDFE1486}"/>
              </a:ext>
            </a:extLst>
          </p:cNvPr>
          <p:cNvSpPr>
            <a:spLocks noGrp="1" noRot="1" noChangeAspect="1" noChangeArrowheads="1" noTextEdit="1"/>
          </p:cNvSpPr>
          <p:nvPr>
            <p:ph type="sldImg"/>
          </p:nvPr>
        </p:nvSpPr>
        <p:spPr>
          <a:ln/>
        </p:spPr>
      </p:sp>
      <p:sp>
        <p:nvSpPr>
          <p:cNvPr id="19475" name="Rectangle 3">
            <a:extLst>
              <a:ext uri="{FF2B5EF4-FFF2-40B4-BE49-F238E27FC236}">
                <a16:creationId xmlns:a16="http://schemas.microsoft.com/office/drawing/2014/main" id="{12C0C8F3-69B9-DBE7-D1A5-856DC27AFB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graphicFrame>
        <p:nvGraphicFramePr>
          <p:cNvPr id="19473" name="Object 17">
            <a:extLst>
              <a:ext uri="{FF2B5EF4-FFF2-40B4-BE49-F238E27FC236}">
                <a16:creationId xmlns:a16="http://schemas.microsoft.com/office/drawing/2014/main" id="{6E4BBAD1-9ED8-46BF-2AD4-5FD0B4C32FD0}"/>
              </a:ext>
            </a:extLst>
          </p:cNvPr>
          <p:cNvGraphicFramePr>
            <a:graphicFrameLocks noChangeAspect="1"/>
          </p:cNvGraphicFramePr>
          <p:nvPr/>
        </p:nvGraphicFramePr>
        <p:xfrm>
          <a:off x="1373188" y="5108575"/>
          <a:ext cx="4568825" cy="3425825"/>
        </p:xfrm>
        <a:graphic>
          <a:graphicData uri="http://schemas.openxmlformats.org/presentationml/2006/ole">
            <mc:AlternateContent xmlns:mc="http://schemas.openxmlformats.org/markup-compatibility/2006">
              <mc:Choice xmlns:v="urn:schemas-microsoft-com:vml" Requires="v">
                <p:oleObj name="Slide" r:id="rId3" imgW="4568937" imgH="3425943" progId="">
                  <p:embed/>
                </p:oleObj>
              </mc:Choice>
              <mc:Fallback>
                <p:oleObj name="Slide" r:id="rId3" imgW="4568937" imgH="3425943" progId="">
                  <p:embed/>
                  <p:pic>
                    <p:nvPicPr>
                      <p:cNvPr id="19473" name="Object 17">
                        <a:extLst>
                          <a:ext uri="{FF2B5EF4-FFF2-40B4-BE49-F238E27FC236}">
                            <a16:creationId xmlns:a16="http://schemas.microsoft.com/office/drawing/2014/main" id="{6E4BBAD1-9ED8-46BF-2AD4-5FD0B4C32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188" y="5108575"/>
                        <a:ext cx="456882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3A8F75BA-3FB2-2228-C77F-3E7C1994FFBF}"/>
              </a:ext>
            </a:extLst>
          </p:cNvPr>
          <p:cNvSpPr>
            <a:spLocks noGrp="1" noRot="1" noChangeAspect="1" noChangeArrowheads="1" noTextEdit="1"/>
          </p:cNvSpPr>
          <p:nvPr>
            <p:ph type="sldImg"/>
          </p:nvPr>
        </p:nvSpPr>
        <p:spPr>
          <a:ln/>
        </p:spPr>
      </p:sp>
      <p:sp>
        <p:nvSpPr>
          <p:cNvPr id="88066" name="Rectangle 3">
            <a:extLst>
              <a:ext uri="{FF2B5EF4-FFF2-40B4-BE49-F238E27FC236}">
                <a16:creationId xmlns:a16="http://schemas.microsoft.com/office/drawing/2014/main" id="{BA96BF63-2867-302A-C979-BECF783694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4310EED1-206A-75AE-F2BB-06FDB22878E1}"/>
              </a:ext>
            </a:extLst>
          </p:cNvPr>
          <p:cNvSpPr>
            <a:spLocks noGrp="1" noRot="1" noChangeAspect="1" noChangeArrowheads="1" noTextEdit="1"/>
          </p:cNvSpPr>
          <p:nvPr>
            <p:ph type="sldImg"/>
          </p:nvPr>
        </p:nvSpPr>
        <p:spPr>
          <a:ln/>
        </p:spPr>
      </p:sp>
      <p:sp>
        <p:nvSpPr>
          <p:cNvPr id="90114" name="Rectangle 3">
            <a:extLst>
              <a:ext uri="{FF2B5EF4-FFF2-40B4-BE49-F238E27FC236}">
                <a16:creationId xmlns:a16="http://schemas.microsoft.com/office/drawing/2014/main" id="{52E9BA78-288B-4D70-37FC-50575786F9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Calculation of goods available for sale.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7972ED89-8246-6936-E816-AB4DC7E2308E}"/>
              </a:ext>
            </a:extLst>
          </p:cNvPr>
          <p:cNvSpPr>
            <a:spLocks noGrp="1" noRot="1" noChangeAspect="1" noChangeArrowheads="1" noTextEdit="1"/>
          </p:cNvSpPr>
          <p:nvPr>
            <p:ph type="sldImg"/>
          </p:nvPr>
        </p:nvSpPr>
        <p:spPr>
          <a:ln/>
        </p:spPr>
      </p:sp>
      <p:sp>
        <p:nvSpPr>
          <p:cNvPr id="92162" name="Rectangle 3">
            <a:extLst>
              <a:ext uri="{FF2B5EF4-FFF2-40B4-BE49-F238E27FC236}">
                <a16:creationId xmlns:a16="http://schemas.microsoft.com/office/drawing/2014/main" id="{5FBB1CFE-1DFF-F49D-494A-3A4EEBA10C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5837544C-4094-BDAF-CB50-BE185DF37FC6}"/>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AD0B2B53-FC0D-B2C8-75FA-9D9DE209E7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AA84EFBB-0043-FEE1-8C84-973FF5E41CA1}"/>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44C5102D-57FD-D65E-398F-353348D96C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DCB2ABBA-CDF7-19EE-6CEC-44C0B6048F99}"/>
              </a:ext>
            </a:extLst>
          </p:cNvPr>
          <p:cNvSpPr>
            <a:spLocks noGrp="1" noRot="1" noChangeAspect="1" noChangeArrowheads="1" noTextEdit="1"/>
          </p:cNvSpPr>
          <p:nvPr>
            <p:ph type="sldImg"/>
          </p:nvPr>
        </p:nvSpPr>
        <p:spPr>
          <a:ln/>
        </p:spPr>
      </p:sp>
      <p:sp>
        <p:nvSpPr>
          <p:cNvPr id="98306" name="Rectangle 3">
            <a:extLst>
              <a:ext uri="{FF2B5EF4-FFF2-40B4-BE49-F238E27FC236}">
                <a16:creationId xmlns:a16="http://schemas.microsoft.com/office/drawing/2014/main" id="{F7E39541-4617-67D2-E37C-1B704A3F52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AC7F1AEC-B19A-768B-1CF3-603FAACFF2E1}"/>
              </a:ext>
            </a:extLst>
          </p:cNvPr>
          <p:cNvSpPr>
            <a:spLocks noGrp="1" noRot="1" noChangeAspect="1" noChangeArrowheads="1" noTextEdit="1"/>
          </p:cNvSpPr>
          <p:nvPr>
            <p:ph type="sldImg"/>
          </p:nvPr>
        </p:nvSpPr>
        <p:spPr>
          <a:ln/>
        </p:spPr>
      </p:sp>
      <p:sp>
        <p:nvSpPr>
          <p:cNvPr id="100354" name="Rectangle 3">
            <a:extLst>
              <a:ext uri="{FF2B5EF4-FFF2-40B4-BE49-F238E27FC236}">
                <a16:creationId xmlns:a16="http://schemas.microsoft.com/office/drawing/2014/main" id="{24450758-5AF1-216B-4935-CB599D0957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A055A103-B77B-D7D7-6F69-665B0CB96416}"/>
              </a:ext>
            </a:extLst>
          </p:cNvPr>
          <p:cNvSpPr>
            <a:spLocks noGrp="1" noRot="1" noChangeAspect="1" noChangeArrowheads="1" noTextEdit="1"/>
          </p:cNvSpPr>
          <p:nvPr>
            <p:ph type="sldImg"/>
          </p:nvPr>
        </p:nvSpPr>
        <p:spPr>
          <a:ln/>
        </p:spPr>
      </p:sp>
      <p:sp>
        <p:nvSpPr>
          <p:cNvPr id="102402" name="Rectangle 3">
            <a:extLst>
              <a:ext uri="{FF2B5EF4-FFF2-40B4-BE49-F238E27FC236}">
                <a16:creationId xmlns:a16="http://schemas.microsoft.com/office/drawing/2014/main" id="{DEB34A9F-DE64-2B40-3223-987CFBBDBD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Πίνακας </a:t>
            </a:r>
            <a:r>
              <a:rPr lang="en-US" altLang="el-GR">
                <a:latin typeface="Arial" panose="020B0604020202020204" pitchFamily="34" charset="0"/>
              </a:rPr>
              <a:t>6-8 </a:t>
            </a:r>
            <a:r>
              <a:rPr lang="el-GR" altLang="el-GR">
                <a:latin typeface="Arial" panose="020B0604020202020204" pitchFamily="34" charset="0"/>
              </a:rPr>
              <a:t>δείχνει τις </a:t>
            </a:r>
            <a:r>
              <a:rPr lang="el-GR" altLang="el-GR">
                <a:solidFill>
                  <a:srgbClr val="740000"/>
                </a:solidFill>
                <a:latin typeface="Arial" panose="020B0604020202020204" pitchFamily="34" charset="0"/>
              </a:rPr>
              <a:t>επιπτώσεις των μεθόδων αποτίμησης</a:t>
            </a:r>
            <a:r>
              <a:rPr lang="el-GR" altLang="el-GR">
                <a:latin typeface="Arial" panose="020B0604020202020204" pitchFamily="34" charset="0"/>
              </a:rPr>
              <a:t> </a:t>
            </a:r>
            <a:r>
              <a:rPr lang="en-US" altLang="el-GR">
                <a:latin typeface="Arial" panose="020B0604020202020204" pitchFamily="34" charset="0"/>
              </a:rPr>
              <a:t>FIFO </a:t>
            </a:r>
            <a:r>
              <a:rPr lang="el-GR" altLang="el-GR">
                <a:latin typeface="Arial" panose="020B0604020202020204" pitchFamily="34" charset="0"/>
              </a:rPr>
              <a:t>και</a:t>
            </a:r>
            <a:r>
              <a:rPr lang="en-US" altLang="el-GR">
                <a:latin typeface="Arial" panose="020B0604020202020204" pitchFamily="34" charset="0"/>
              </a:rPr>
              <a:t> LIFO </a:t>
            </a:r>
            <a:r>
              <a:rPr lang="el-GR" altLang="el-GR">
                <a:latin typeface="Arial" panose="020B0604020202020204" pitchFamily="34" charset="0"/>
              </a:rPr>
              <a:t>στο κόστος πωληθέντων και τα αποθέματα όταν αυξάνεται το κόστος (Μέρος Α) και όταν μειώνονται (Μέρος Β)</a:t>
            </a:r>
            <a:r>
              <a:rPr lang="en-US" altLang="el-GR">
                <a:latin typeface="Arial" panose="020B0604020202020204" pitchFamily="34" charset="0"/>
              </a:rPr>
              <a:t>. </a:t>
            </a:r>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4E6BED71-13DA-FDEB-4AF8-4EB62B560938}"/>
              </a:ext>
            </a:extLst>
          </p:cNvPr>
          <p:cNvSpPr>
            <a:spLocks noGrp="1" noRot="1" noChangeAspect="1" noChangeArrowheads="1" noTextEdit="1"/>
          </p:cNvSpPr>
          <p:nvPr>
            <p:ph type="sldImg"/>
          </p:nvPr>
        </p:nvSpPr>
        <p:spPr>
          <a:ln/>
        </p:spPr>
      </p:sp>
      <p:sp>
        <p:nvSpPr>
          <p:cNvPr id="104450" name="Rectangle 3">
            <a:extLst>
              <a:ext uri="{FF2B5EF4-FFF2-40B4-BE49-F238E27FC236}">
                <a16:creationId xmlns:a16="http://schemas.microsoft.com/office/drawing/2014/main" id="{B17DA5E0-2C5E-5387-3159-0D3743CD2A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Πίνακας </a:t>
            </a:r>
            <a:r>
              <a:rPr lang="en-US" altLang="el-GR">
                <a:latin typeface="Arial" panose="020B0604020202020204" pitchFamily="34" charset="0"/>
              </a:rPr>
              <a:t>6-8 </a:t>
            </a:r>
            <a:r>
              <a:rPr lang="el-GR" altLang="el-GR">
                <a:latin typeface="Arial" panose="020B0604020202020204" pitchFamily="34" charset="0"/>
              </a:rPr>
              <a:t>δείχνει τις </a:t>
            </a:r>
            <a:r>
              <a:rPr lang="el-GR" altLang="el-GR">
                <a:solidFill>
                  <a:srgbClr val="740000"/>
                </a:solidFill>
                <a:latin typeface="Arial" panose="020B0604020202020204" pitchFamily="34" charset="0"/>
              </a:rPr>
              <a:t>επιπτώσεις των μεθόδων αποτίμησης</a:t>
            </a:r>
            <a:r>
              <a:rPr lang="el-GR" altLang="el-GR">
                <a:latin typeface="Arial" panose="020B0604020202020204" pitchFamily="34" charset="0"/>
              </a:rPr>
              <a:t> </a:t>
            </a:r>
            <a:r>
              <a:rPr lang="en-US" altLang="el-GR">
                <a:latin typeface="Arial" panose="020B0604020202020204" pitchFamily="34" charset="0"/>
              </a:rPr>
              <a:t>FIFO </a:t>
            </a:r>
            <a:r>
              <a:rPr lang="el-GR" altLang="el-GR">
                <a:latin typeface="Arial" panose="020B0604020202020204" pitchFamily="34" charset="0"/>
              </a:rPr>
              <a:t>και</a:t>
            </a:r>
            <a:r>
              <a:rPr lang="en-US" altLang="el-GR">
                <a:latin typeface="Arial" panose="020B0604020202020204" pitchFamily="34" charset="0"/>
              </a:rPr>
              <a:t> LIFO </a:t>
            </a:r>
            <a:r>
              <a:rPr lang="el-GR" altLang="el-GR">
                <a:latin typeface="Arial" panose="020B0604020202020204" pitchFamily="34" charset="0"/>
              </a:rPr>
              <a:t>στο κόστος πωληθέντων και τα αποθέματα όταν αυξάνεται το κόστος (Μέρος Α) και όταν μειώνονται (Μέρος Β)</a:t>
            </a:r>
            <a:r>
              <a:rPr lang="en-US" altLang="el-GR">
                <a:latin typeface="Arial" panose="020B0604020202020204" pitchFamily="34" charset="0"/>
              </a:rPr>
              <a:t>. </a:t>
            </a:r>
            <a:endParaRPr lang="en-US" altLang="en-US">
              <a:latin typeface="Arial" panose="020B0604020202020204" pitchFamily="34" charset="0"/>
            </a:endParaRPr>
          </a:p>
          <a:p>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F2BB51B2-1972-EE47-E610-05099112ECC0}"/>
              </a:ext>
            </a:extLst>
          </p:cNvPr>
          <p:cNvSpPr>
            <a:spLocks noGrp="1" noRot="1" noChangeAspect="1" noChangeArrowheads="1" noTextEdit="1"/>
          </p:cNvSpPr>
          <p:nvPr>
            <p:ph type="sldImg"/>
          </p:nvPr>
        </p:nvSpPr>
        <p:spPr>
          <a:ln/>
        </p:spPr>
      </p:sp>
      <p:sp>
        <p:nvSpPr>
          <p:cNvPr id="108546" name="Rectangle 3">
            <a:extLst>
              <a:ext uri="{FF2B5EF4-FFF2-40B4-BE49-F238E27FC236}">
                <a16:creationId xmlns:a16="http://schemas.microsoft.com/office/drawing/2014/main" id="{F4B0DEE8-40A4-FE5F-F298-84E0BEE060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Οι φορολογικες αρχές απαιτούν από όλες τις εταιρείες να χρησιμοποιούν για φορολογικούς λόγους την ίδια μέθοδο αποτίμησης των αποθεμάτων που χρησιμοποιούν και για την κατάρτιση των οικονομικών τους καταστάσεων</a:t>
            </a:r>
            <a:r>
              <a:rPr lang="en-US" altLang="el-GR">
                <a:latin typeface="Arial" panose="020B0604020202020204" pitchFamily="34" charset="0"/>
              </a:rPr>
              <a:t>. </a:t>
            </a:r>
            <a:r>
              <a:rPr lang="el-GR" altLang="el-GR">
                <a:latin typeface="Arial" panose="020B0604020202020204" pitchFamily="34" charset="0"/>
              </a:rPr>
              <a:t>Επομένως, η επιλογή της μεθόδου αποτίμησης των αποθεμάτων επηρεάζει άμεσα τους φόρους εισοδήματος που πρέπει να πληρωθούν μετρητοίς.</a:t>
            </a:r>
            <a:r>
              <a:rPr lang="en-US" altLang="el-GR">
                <a:latin typeface="Arial" panose="020B0604020202020204" pitchFamily="34" charset="0"/>
              </a:rPr>
              <a:t> </a:t>
            </a:r>
            <a:r>
              <a:rPr lang="el-GR" altLang="el-GR">
                <a:latin typeface="Arial" panose="020B0604020202020204" pitchFamily="34" charset="0"/>
              </a:rPr>
              <a:t>Όταν οι τιμές αυξάνονται, η μέθοδος </a:t>
            </a:r>
            <a:r>
              <a:rPr lang="en-US" altLang="el-GR">
                <a:latin typeface="Arial" panose="020B0604020202020204" pitchFamily="34" charset="0"/>
              </a:rPr>
              <a:t>LIFO </a:t>
            </a:r>
            <a:r>
              <a:rPr lang="el-GR" altLang="el-GR">
                <a:latin typeface="Arial" panose="020B0604020202020204" pitchFamily="34" charset="0"/>
              </a:rPr>
              <a:t>έχει ως αποτέλεσμα </a:t>
            </a:r>
            <a:r>
              <a:rPr lang="el-GR" altLang="el-GR" i="1">
                <a:latin typeface="Arial" panose="020B0604020202020204" pitchFamily="34" charset="0"/>
              </a:rPr>
              <a:t>μικρότερα φορολογητέα κέρδη </a:t>
            </a:r>
            <a:r>
              <a:rPr lang="el-GR" altLang="el-GR">
                <a:latin typeface="Arial" panose="020B0604020202020204" pitchFamily="34" charset="0"/>
              </a:rPr>
              <a:t>και </a:t>
            </a:r>
            <a:r>
              <a:rPr lang="el-GR" altLang="el-GR" i="1">
                <a:latin typeface="Arial" panose="020B0604020202020204" pitchFamily="34" charset="0"/>
              </a:rPr>
              <a:t>χαμηλότερο φόρο εισοδήματος </a:t>
            </a:r>
            <a:r>
              <a:rPr lang="el-GR" altLang="el-GR">
                <a:latin typeface="Arial" panose="020B0604020202020204" pitchFamily="34" charset="0"/>
              </a:rPr>
              <a:t>από τις άλλες μεθόδους</a:t>
            </a:r>
            <a:r>
              <a:rPr lang="en-US" altLang="el-GR">
                <a:latin typeface="Arial" panose="020B0604020202020204" pitchFamily="34" charset="0"/>
              </a:rPr>
              <a:t>.</a:t>
            </a:r>
          </a:p>
          <a:p>
            <a:r>
              <a:rPr lang="el-GR" altLang="el-GR" b="1">
                <a:latin typeface="Arial" panose="020B0604020202020204" pitchFamily="34" charset="0"/>
              </a:rPr>
              <a:t>Το πλέον ελκυστικό χαρακτηριστικό της μεθόδου</a:t>
            </a:r>
            <a:r>
              <a:rPr lang="en-US" altLang="el-GR" b="1">
                <a:latin typeface="Arial" panose="020B0604020202020204" pitchFamily="34" charset="0"/>
              </a:rPr>
              <a:t> LIFO</a:t>
            </a:r>
            <a:r>
              <a:rPr lang="el-GR" altLang="el-GR" b="1">
                <a:latin typeface="Arial" panose="020B0604020202020204" pitchFamily="34" charset="0"/>
              </a:rPr>
              <a:t>, είναι ο χαμηλότερος φόρος εισοδήματος</a:t>
            </a:r>
            <a:r>
              <a:rPr lang="en-US" altLang="el-GR">
                <a:latin typeface="Arial" panose="020B0604020202020204" pitchFamily="34" charset="0"/>
              </a:rPr>
              <a:t>.</a:t>
            </a:r>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02178128-5228-7B04-191B-2F6B1B078364}"/>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309BEAEF-41B9-18CF-1320-8ACEA205C25E}"/>
              </a:ext>
            </a:extLst>
          </p:cNvPr>
          <p:cNvSpPr>
            <a:spLocks noGrp="1" noChangeArrowheads="1"/>
          </p:cNvSpPr>
          <p:nvPr>
            <p:ph type="body" idx="1"/>
          </p:nvPr>
        </p:nvSpPr>
        <p:spPr/>
        <p:txBody>
          <a:bodyPr/>
          <a:lstStyle/>
          <a:p>
            <a:r>
              <a:rPr lang="el-GR" altLang="el-GR" b="1">
                <a:latin typeface="Arial" panose="020B0604020202020204" pitchFamily="34" charset="0"/>
              </a:rPr>
              <a:t>Όροι αποστολής</a:t>
            </a:r>
            <a:r>
              <a:rPr lang="en-US" altLang="el-GR" b="1">
                <a:latin typeface="Arial" panose="020B0604020202020204" pitchFamily="34" charset="0"/>
              </a:rPr>
              <a:t>. </a:t>
            </a:r>
            <a:r>
              <a:rPr lang="el-GR" altLang="el-GR">
                <a:latin typeface="Arial" panose="020B0604020202020204" pitchFamily="34" charset="0"/>
              </a:rPr>
              <a:t>Η κατάλληλη στιγμή αναγνώρισης εσόδων πωλήσεως είναι συχνά η στιγμή που αλλάζει η ιδιοκτησία των αγαθών μεταξύ πωλητή και αγοραστή. Η στιγμή αυτή καθορίζεται από τους </a:t>
            </a:r>
            <a:r>
              <a:rPr lang="el-GR" altLang="el-GR" b="1">
                <a:latin typeface="Arial" panose="020B0604020202020204" pitchFamily="34" charset="0"/>
              </a:rPr>
              <a:t>Όρους αποστολής </a:t>
            </a:r>
            <a:r>
              <a:rPr lang="el-GR" altLang="el-GR">
                <a:latin typeface="Arial" panose="020B0604020202020204" pitchFamily="34" charset="0"/>
              </a:rPr>
              <a:t>στο συμβόλαιο της πώλησης</a:t>
            </a:r>
            <a:r>
              <a:rPr lang="en-US" altLang="el-GR">
                <a:latin typeface="Arial" panose="020B0604020202020204" pitchFamily="34" charset="0"/>
              </a:rPr>
              <a:t>. </a:t>
            </a:r>
          </a:p>
          <a:p>
            <a:pPr>
              <a:buFontTx/>
              <a:buChar char="•"/>
            </a:pPr>
            <a:r>
              <a:rPr lang="el-GR" altLang="el-GR">
                <a:latin typeface="Arial" panose="020B0604020202020204" pitchFamily="34" charset="0"/>
              </a:rPr>
              <a:t>Όταν τα αγαθά μεταφέρονται με όρο </a:t>
            </a:r>
            <a:r>
              <a:rPr lang="en-US" altLang="el-GR" b="1">
                <a:solidFill>
                  <a:srgbClr val="FFFFFF"/>
                </a:solidFill>
                <a:latin typeface="Arial" panose="020B0604020202020204" pitchFamily="34" charset="0"/>
              </a:rPr>
              <a:t>FOB</a:t>
            </a:r>
            <a:r>
              <a:rPr lang="el-GR" altLang="el-GR" b="1">
                <a:solidFill>
                  <a:srgbClr val="FFFFFF"/>
                </a:solidFill>
                <a:latin typeface="Arial" panose="020B0604020202020204" pitchFamily="34" charset="0"/>
              </a:rPr>
              <a:t> </a:t>
            </a:r>
            <a:r>
              <a:rPr lang="en-US" altLang="el-GR" b="1">
                <a:solidFill>
                  <a:srgbClr val="FFFFFF"/>
                </a:solidFill>
                <a:latin typeface="Arial" panose="020B0604020202020204" pitchFamily="34" charset="0"/>
              </a:rPr>
              <a:t>(free on board)</a:t>
            </a:r>
            <a:r>
              <a:rPr lang="el-GR" altLang="el-GR" b="1">
                <a:solidFill>
                  <a:srgbClr val="FFFFFF"/>
                </a:solidFill>
                <a:latin typeface="Arial" panose="020B0604020202020204" pitchFamily="34" charset="0"/>
              </a:rPr>
              <a:t> </a:t>
            </a:r>
            <a:r>
              <a:rPr lang="el-GR" altLang="el-GR">
                <a:solidFill>
                  <a:srgbClr val="FFFFFF"/>
                </a:solidFill>
                <a:latin typeface="Arial" panose="020B0604020202020204" pitchFamily="34" charset="0"/>
              </a:rPr>
              <a:t>σε</a:t>
            </a:r>
            <a:r>
              <a:rPr lang="el-GR" altLang="el-GR" b="1">
                <a:solidFill>
                  <a:srgbClr val="FFFFFF"/>
                </a:solidFill>
                <a:latin typeface="Arial" panose="020B0604020202020204" pitchFamily="34" charset="0"/>
              </a:rPr>
              <a:t> </a:t>
            </a:r>
            <a:r>
              <a:rPr lang="el-GR" altLang="el-GR" i="1">
                <a:solidFill>
                  <a:srgbClr val="FFFFFF"/>
                </a:solidFill>
                <a:latin typeface="Arial" panose="020B0604020202020204" pitchFamily="34" charset="0"/>
              </a:rPr>
              <a:t>σημείο φόρτωσης</a:t>
            </a:r>
            <a:r>
              <a:rPr lang="en-US" altLang="el-GR" i="1">
                <a:latin typeface="Arial" panose="020B0604020202020204" pitchFamily="34" charset="0"/>
              </a:rPr>
              <a:t>, </a:t>
            </a:r>
            <a:r>
              <a:rPr lang="el-GR" altLang="el-GR">
                <a:latin typeface="Arial" panose="020B0604020202020204" pitchFamily="34" charset="0"/>
              </a:rPr>
              <a:t>η ιδιοκτησία αλλάζει και το έσοδο αναγνωρίζεται τη στιγμή που φεύγουν τα αποθέματα από την αποθήκη του πωλητή</a:t>
            </a:r>
            <a:r>
              <a:rPr lang="en-US" altLang="el-GR">
                <a:latin typeface="Arial" panose="020B0604020202020204" pitchFamily="34" charset="0"/>
              </a:rPr>
              <a:t>. </a:t>
            </a:r>
          </a:p>
          <a:p>
            <a:pPr>
              <a:buFontTx/>
              <a:buChar char="•"/>
            </a:pPr>
            <a:r>
              <a:rPr lang="el-GR" altLang="el-GR">
                <a:latin typeface="Arial" panose="020B0604020202020204" pitchFamily="34" charset="0"/>
              </a:rPr>
              <a:t>Όταν τα αγαθά μεταφέρονται με όρο </a:t>
            </a:r>
            <a:r>
              <a:rPr lang="en-US" altLang="el-GR" b="1">
                <a:solidFill>
                  <a:srgbClr val="FFFFFF"/>
                </a:solidFill>
                <a:latin typeface="Arial" panose="020B0604020202020204" pitchFamily="34" charset="0"/>
              </a:rPr>
              <a:t>FOB</a:t>
            </a:r>
            <a:r>
              <a:rPr lang="el-GR" altLang="el-GR" b="1">
                <a:solidFill>
                  <a:srgbClr val="FFFFFF"/>
                </a:solidFill>
                <a:latin typeface="Arial" panose="020B0604020202020204" pitchFamily="34" charset="0"/>
              </a:rPr>
              <a:t> </a:t>
            </a:r>
            <a:r>
              <a:rPr lang="en-US" altLang="el-GR" b="1">
                <a:solidFill>
                  <a:srgbClr val="FFFFFF"/>
                </a:solidFill>
                <a:latin typeface="Arial" panose="020B0604020202020204" pitchFamily="34" charset="0"/>
              </a:rPr>
              <a:t>(free on board)</a:t>
            </a:r>
            <a:r>
              <a:rPr lang="el-GR" altLang="el-GR" b="1">
                <a:solidFill>
                  <a:srgbClr val="FFFFFF"/>
                </a:solidFill>
                <a:latin typeface="Arial" panose="020B0604020202020204" pitchFamily="34" charset="0"/>
              </a:rPr>
              <a:t> </a:t>
            </a:r>
            <a:r>
              <a:rPr lang="el-GR" altLang="el-GR">
                <a:solidFill>
                  <a:srgbClr val="FFFFFF"/>
                </a:solidFill>
                <a:latin typeface="Arial" panose="020B0604020202020204" pitchFamily="34" charset="0"/>
              </a:rPr>
              <a:t>σε</a:t>
            </a:r>
            <a:r>
              <a:rPr lang="el-GR" altLang="el-GR" b="1">
                <a:solidFill>
                  <a:srgbClr val="FFFFFF"/>
                </a:solidFill>
                <a:latin typeface="Arial" panose="020B0604020202020204" pitchFamily="34" charset="0"/>
              </a:rPr>
              <a:t> </a:t>
            </a:r>
            <a:r>
              <a:rPr lang="el-GR" altLang="el-GR" i="1">
                <a:solidFill>
                  <a:srgbClr val="FFFFFF"/>
                </a:solidFill>
                <a:latin typeface="Arial" panose="020B0604020202020204" pitchFamily="34" charset="0"/>
              </a:rPr>
              <a:t>σημείο προορισμού,</a:t>
            </a:r>
            <a:r>
              <a:rPr lang="el-GR" altLang="el-GR">
                <a:latin typeface="Arial" panose="020B0604020202020204" pitchFamily="34" charset="0"/>
              </a:rPr>
              <a:t> η ιδιοκτησία αλλάζει και το έσοδο αναγνωρίζεται τη στιγμή που παραδίδονται στον αγοράστη.</a:t>
            </a:r>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D5AEBB0A-276C-D936-0442-5C44291F4946}"/>
              </a:ext>
            </a:extLst>
          </p:cNvPr>
          <p:cNvSpPr>
            <a:spLocks noGrp="1" noRot="1" noChangeAspect="1" noChangeArrowheads="1" noTextEdit="1"/>
          </p:cNvSpPr>
          <p:nvPr>
            <p:ph type="sldImg"/>
          </p:nvPr>
        </p:nvSpPr>
        <p:spPr>
          <a:ln/>
        </p:spPr>
      </p:sp>
      <p:sp>
        <p:nvSpPr>
          <p:cNvPr id="110594" name="Rectangle 3">
            <a:extLst>
              <a:ext uri="{FF2B5EF4-FFF2-40B4-BE49-F238E27FC236}">
                <a16:creationId xmlns:a16="http://schemas.microsoft.com/office/drawing/2014/main" id="{FBFB64AE-5D3A-6DDA-729E-38374A0224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Ας συγκρίνουμε τις μεθόδους </a:t>
            </a:r>
            <a:r>
              <a:rPr lang="en-US" altLang="el-GR">
                <a:latin typeface="Arial" panose="020B0604020202020204" pitchFamily="34" charset="0"/>
              </a:rPr>
              <a:t>FIFO </a:t>
            </a:r>
            <a:r>
              <a:rPr lang="el-GR" altLang="el-GR">
                <a:latin typeface="Arial" panose="020B0604020202020204" pitchFamily="34" charset="0"/>
              </a:rPr>
              <a:t>και</a:t>
            </a:r>
            <a:r>
              <a:rPr lang="en-US" altLang="el-GR">
                <a:latin typeface="Arial" panose="020B0604020202020204" pitchFamily="34" charset="0"/>
              </a:rPr>
              <a:t> LIFO </a:t>
            </a:r>
            <a:r>
              <a:rPr lang="el-GR" altLang="el-GR">
                <a:latin typeface="Arial" panose="020B0604020202020204" pitchFamily="34" charset="0"/>
              </a:rPr>
              <a:t>από διαφορετικές σκοπιές</a:t>
            </a:r>
            <a:r>
              <a:rPr lang="en-US" altLang="el-GR">
                <a:latin typeface="Arial" panose="020B0604020202020204" pitchFamily="34" charset="0"/>
              </a:rPr>
              <a:t>.</a:t>
            </a:r>
          </a:p>
          <a:p>
            <a:r>
              <a:rPr lang="en-US" altLang="el-GR">
                <a:latin typeface="Arial" panose="020B0604020202020204" pitchFamily="34" charset="0"/>
              </a:rPr>
              <a:t>1. </a:t>
            </a:r>
            <a:r>
              <a:rPr lang="el-GR" altLang="el-GR" i="1">
                <a:latin typeface="Arial" panose="020B0604020202020204" pitchFamily="34" charset="0"/>
              </a:rPr>
              <a:t>Μέτρηση του κόστους πωληθέντων</a:t>
            </a:r>
            <a:r>
              <a:rPr lang="en-US" altLang="el-GR" i="1">
                <a:latin typeface="Arial" panose="020B0604020202020204" pitchFamily="34" charset="0"/>
              </a:rPr>
              <a:t>. </a:t>
            </a:r>
            <a:r>
              <a:rPr lang="el-GR" altLang="el-GR">
                <a:latin typeface="Arial" panose="020B0604020202020204" pitchFamily="34" charset="0"/>
              </a:rPr>
              <a:t>Πόσο καλά συσχετίζει κάθε μέθοδος το κόστος πωληθέντων με τα κέρδη; Η μέθοδος </a:t>
            </a:r>
            <a:r>
              <a:rPr lang="en-US" altLang="el-GR">
                <a:latin typeface="Arial" panose="020B0604020202020204" pitchFamily="34" charset="0"/>
              </a:rPr>
              <a:t>LIFO </a:t>
            </a:r>
            <a:r>
              <a:rPr lang="el-GR" altLang="el-GR">
                <a:latin typeface="Arial" panose="020B0604020202020204" pitchFamily="34" charset="0"/>
              </a:rPr>
              <a:t>έχει σαν αποτέλεσμα την πιο ρεαλιστική απεικόνιση των καθαρών κερδών, επειδή λαμβάνει το πιο πρόσφατο κόστος κτήσης των αποθεμάτων σαν έξοδο</a:t>
            </a:r>
            <a:r>
              <a:rPr lang="en-US" altLang="el-GR">
                <a:latin typeface="Arial" panose="020B0604020202020204" pitchFamily="34" charset="0"/>
              </a:rPr>
              <a:t>. </a:t>
            </a:r>
            <a:r>
              <a:rPr lang="el-GR" altLang="el-GR">
                <a:latin typeface="Arial" panose="020B0604020202020204" pitchFamily="34" charset="0"/>
              </a:rPr>
              <a:t>Αντίθετα, η </a:t>
            </a:r>
            <a:r>
              <a:rPr lang="en-US" altLang="el-GR">
                <a:latin typeface="Arial" panose="020B0604020202020204" pitchFamily="34" charset="0"/>
              </a:rPr>
              <a:t>FIFO </a:t>
            </a:r>
            <a:r>
              <a:rPr lang="el-GR" altLang="el-GR">
                <a:latin typeface="Arial" panose="020B0604020202020204" pitchFamily="34" charset="0"/>
              </a:rPr>
              <a:t>συσχετίζει το κόστος κτήσης των  παλαιότερων αποθεμάτων –ένα ανεπερκές μέτρο των εξόδων- με τα έσοδα. Τα κέρδη που προκύπτουν από την </a:t>
            </a:r>
            <a:r>
              <a:rPr lang="en-US" altLang="el-GR">
                <a:latin typeface="Arial" panose="020B0604020202020204" pitchFamily="34" charset="0"/>
              </a:rPr>
              <a:t>FIFO </a:t>
            </a:r>
            <a:r>
              <a:rPr lang="el-GR" altLang="el-GR">
                <a:latin typeface="Arial" panose="020B0604020202020204" pitchFamily="34" charset="0"/>
              </a:rPr>
              <a:t>είναι λιγότερο ρεαλιστικά από αυτά της μεθόδου </a:t>
            </a:r>
            <a:r>
              <a:rPr lang="en-US" altLang="el-GR">
                <a:latin typeface="Arial" panose="020B0604020202020204" pitchFamily="34" charset="0"/>
              </a:rPr>
              <a:t>LIFO.</a:t>
            </a:r>
          </a:p>
          <a:p>
            <a:r>
              <a:rPr lang="en-US" altLang="el-GR">
                <a:latin typeface="Arial" panose="020B0604020202020204" pitchFamily="34" charset="0"/>
              </a:rPr>
              <a:t>2. </a:t>
            </a:r>
            <a:r>
              <a:rPr lang="el-GR" altLang="el-GR" i="1">
                <a:latin typeface="Arial" panose="020B0604020202020204" pitchFamily="34" charset="0"/>
              </a:rPr>
              <a:t>Μέτρηση των αποθεμάτων λήξης</a:t>
            </a:r>
            <a:r>
              <a:rPr lang="en-US" altLang="el-GR" i="1">
                <a:latin typeface="Arial" panose="020B0604020202020204" pitchFamily="34" charset="0"/>
              </a:rPr>
              <a:t>. </a:t>
            </a:r>
            <a:r>
              <a:rPr lang="el-GR" altLang="el-GR">
                <a:latin typeface="Arial" panose="020B0604020202020204" pitchFamily="34" charset="0"/>
              </a:rPr>
              <a:t>Ποιά από τις 2 μεθόδους αναφέρει στον ισολογισμό το πιο σωστό κόστος αποθεμάτων; Η μέθοδος </a:t>
            </a:r>
            <a:r>
              <a:rPr lang="en-US" altLang="el-GR">
                <a:latin typeface="Arial" panose="020B0604020202020204" pitchFamily="34" charset="0"/>
              </a:rPr>
              <a:t>FIFO. </a:t>
            </a:r>
            <a:r>
              <a:rPr lang="el-GR" altLang="el-GR">
                <a:latin typeface="Arial" panose="020B0604020202020204" pitchFamily="34" charset="0"/>
              </a:rPr>
              <a:t>Η </a:t>
            </a:r>
            <a:r>
              <a:rPr lang="en-US" altLang="el-GR">
                <a:latin typeface="Arial" panose="020B0604020202020204" pitchFamily="34" charset="0"/>
              </a:rPr>
              <a:t>LIFO </a:t>
            </a:r>
            <a:r>
              <a:rPr lang="el-GR" altLang="el-GR">
                <a:latin typeface="Arial" panose="020B0604020202020204" pitchFamily="34" charset="0"/>
              </a:rPr>
              <a:t>αποτιμάει τα αποθέματα με βάση πολύ παλιά κόστη, επειδή στα αποθέματα λήξης λαμβάνονται οι παλαιότερες τιμές.</a:t>
            </a:r>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D446DE51-0496-5163-5B18-DF8F1D6A8D89}"/>
              </a:ext>
            </a:extLst>
          </p:cNvPr>
          <p:cNvSpPr>
            <a:spLocks noGrp="1" noRot="1" noChangeAspect="1" noChangeArrowheads="1" noTextEdit="1"/>
          </p:cNvSpPr>
          <p:nvPr>
            <p:ph type="sldImg"/>
          </p:nvPr>
        </p:nvSpPr>
        <p:spPr>
          <a:ln/>
        </p:spPr>
      </p:sp>
      <p:sp>
        <p:nvSpPr>
          <p:cNvPr id="112642" name="Rectangle 3">
            <a:extLst>
              <a:ext uri="{FF2B5EF4-FFF2-40B4-BE49-F238E27FC236}">
                <a16:creationId xmlns:a16="http://schemas.microsoft.com/office/drawing/2014/main" id="{CC0F025A-1AF1-1DFF-9F4E-335887F9D0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Η </a:t>
            </a:r>
            <a:r>
              <a:rPr lang="en-US" altLang="el-GR">
                <a:latin typeface="Arial" panose="020B0604020202020204" pitchFamily="34" charset="0"/>
              </a:rPr>
              <a:t>LIFO </a:t>
            </a:r>
            <a:r>
              <a:rPr lang="el-GR" altLang="el-GR">
                <a:latin typeface="Arial" panose="020B0604020202020204" pitchFamily="34" charset="0"/>
              </a:rPr>
              <a:t>επιτρέπει στα διοικητικά στελέχη μιας εταιρείας να χειραγωγούν τα καθαρά κέρδη, αποφασίζοντας χρονικά τις αγορές αποθεμάτων. Όταν οι τιμές των αποθεμάτων αυξάνουν γρήγορα και η εταιρεία προτίθεται να εμφανίσει μικρότερα κέρδη (με σκοπό την πληρωμή λιγότερων φόρων), τα διοικητικά στελέχη της εταιρείας μπορούν να αγοράσουν μεγάλα αποθέματα κοντά στο τέλος της χρήσης. Με τη </a:t>
            </a:r>
            <a:r>
              <a:rPr lang="en-US" altLang="el-GR">
                <a:latin typeface="Arial" panose="020B0604020202020204" pitchFamily="34" charset="0"/>
              </a:rPr>
              <a:t>LIFO,</a:t>
            </a:r>
            <a:r>
              <a:rPr lang="el-GR" altLang="el-GR">
                <a:latin typeface="Arial" panose="020B0604020202020204" pitchFamily="34" charset="0"/>
              </a:rPr>
              <a:t> αυτά τα υψηλά κόστη κτήσης των αποθεμάτων επιβαρύνουν άμεσα το κόστος πωληθέντων, με αποτέλεσμα τη μείωση των καθαρών κερδών.</a:t>
            </a:r>
            <a:endParaRPr lang="en-US" altLang="el-GR">
              <a:latin typeface="Arial" panose="020B0604020202020204" pitchFamily="34" charset="0"/>
            </a:endParaRPr>
          </a:p>
          <a:p>
            <a:r>
              <a:rPr lang="el-GR" altLang="el-GR">
                <a:latin typeface="Arial" panose="020B0604020202020204" pitchFamily="34" charset="0"/>
              </a:rPr>
              <a:t>Αν η εταιρεία περνάει μια δύσκολη χρονιά, η διοίκηση μπορεί να θέλει να εμφανίσει υψηλότερα κέρδη. Επομένως, μπορεί να καθυστερήσει την αγορά αποθεμάτων υψηλού κόστους μέχρι την επόμενη χρήση. Με την ενέργεια αυτή αποφεύγεται η μείωση των κερδών της τρέχουσας περιόδου. Με τη διαδικασία αυτή η εταιρεία ελαττώνει τις ποσότητες των αποθεμάτων, μια πρακτική που είναι γνωστή ως </a:t>
            </a:r>
            <a:r>
              <a:rPr lang="el-GR" altLang="el-GR" i="1">
                <a:latin typeface="Arial" panose="020B0604020202020204" pitchFamily="34" charset="0"/>
              </a:rPr>
              <a:t>μέθοδος ρευστοποίησης αποθεμάτων </a:t>
            </a:r>
            <a:r>
              <a:rPr lang="en-US" altLang="el-GR" i="1">
                <a:latin typeface="Arial" panose="020B0604020202020204" pitchFamily="34" charset="0"/>
              </a:rPr>
              <a:t>LIFO</a:t>
            </a:r>
            <a:r>
              <a:rPr lang="en-US" altLang="el-GR">
                <a:latin typeface="Arial" panose="020B0604020202020204" pitchFamily="34" charset="0"/>
              </a:rPr>
              <a:t>.</a:t>
            </a:r>
          </a:p>
          <a:p>
            <a:endParaRPr lang="el-GR" altLang="el-GR">
              <a:latin typeface="Arial" panose="020B0604020202020204" pitchFamily="34" charset="0"/>
            </a:endParaRPr>
          </a:p>
          <a:p>
            <a:r>
              <a:rPr lang="el-GR" altLang="el-GR">
                <a:latin typeface="Arial" panose="020B0604020202020204" pitchFamily="34" charset="0"/>
              </a:rPr>
              <a:t>Μέθοδος ρευστοποίησης αποθεμάτων </a:t>
            </a:r>
            <a:r>
              <a:rPr lang="en-US" altLang="el-GR">
                <a:latin typeface="Arial" panose="020B0604020202020204" pitchFamily="34" charset="0"/>
              </a:rPr>
              <a:t>LIFO</a:t>
            </a:r>
            <a:r>
              <a:rPr lang="el-GR" altLang="el-GR">
                <a:latin typeface="Arial" panose="020B0604020202020204" pitchFamily="34" charset="0"/>
              </a:rPr>
              <a:t>.</a:t>
            </a:r>
            <a:r>
              <a:rPr lang="en-US" altLang="el-GR">
                <a:latin typeface="Arial" panose="020B0604020202020204" pitchFamily="34" charset="0"/>
              </a:rPr>
              <a:t> </a:t>
            </a:r>
            <a:r>
              <a:rPr lang="el-GR" altLang="el-GR">
                <a:latin typeface="Arial" panose="020B0604020202020204" pitchFamily="34" charset="0"/>
              </a:rPr>
              <a:t>Όταν χρησιμοποιείται η μέθοδος </a:t>
            </a:r>
            <a:r>
              <a:rPr lang="en-US" altLang="el-GR">
                <a:latin typeface="Arial" panose="020B0604020202020204" pitchFamily="34" charset="0"/>
              </a:rPr>
              <a:t>LIFO</a:t>
            </a:r>
            <a:r>
              <a:rPr lang="el-GR" altLang="el-GR">
                <a:latin typeface="Arial" panose="020B0604020202020204" pitchFamily="34" charset="0"/>
              </a:rPr>
              <a:t> και το επίπεδο των αποθεμάτων λήξης μειώνεται κάτω από εκείνο της προηγούμενης περιόδου, η περίπτωση αυτή ονομάζεται </a:t>
            </a:r>
            <a:r>
              <a:rPr lang="el-GR" altLang="el-GR" i="1">
                <a:latin typeface="Arial" panose="020B0604020202020204" pitchFamily="34" charset="0"/>
              </a:rPr>
              <a:t>ρευστοποίηση αποθεμάτων</a:t>
            </a:r>
            <a:r>
              <a:rPr lang="en-US" altLang="el-GR">
                <a:latin typeface="Arial" panose="020B0604020202020204" pitchFamily="34" charset="0"/>
              </a:rPr>
              <a:t> </a:t>
            </a:r>
            <a:r>
              <a:rPr lang="en-US" altLang="el-GR" i="1">
                <a:latin typeface="Arial" panose="020B0604020202020204" pitchFamily="34" charset="0"/>
              </a:rPr>
              <a:t>LIFO</a:t>
            </a:r>
            <a:r>
              <a:rPr lang="en-US" altLang="el-GR">
                <a:latin typeface="Arial" panose="020B0604020202020204" pitchFamily="34" charset="0"/>
              </a:rPr>
              <a:t>. </a:t>
            </a:r>
            <a:r>
              <a:rPr lang="el-GR" altLang="el-GR">
                <a:latin typeface="Arial" panose="020B0604020202020204" pitchFamily="34" charset="0"/>
              </a:rPr>
              <a:t>Για να υπολογίσει το κόστος πωληθέντων η εταιρεία μπορεί να πρέπει να καταφύγει σε πολύ παλιές τιμές του κόστους κτήσης των αποθεμάτων της. Όταν εφαρμόζεται η μέθοδος</a:t>
            </a:r>
            <a:r>
              <a:rPr lang="en-US" altLang="el-GR">
                <a:latin typeface="Arial" panose="020B0604020202020204" pitchFamily="34" charset="0"/>
              </a:rPr>
              <a:t> LIFO, </a:t>
            </a:r>
            <a:r>
              <a:rPr lang="el-GR" altLang="el-GR">
                <a:latin typeface="Arial" panose="020B0604020202020204" pitchFamily="34" charset="0"/>
              </a:rPr>
              <a:t>και οι τιμές αυξάνουν, η πρακτική αυτή μεταφέρει στο κόστος πωληθέντων παλαιότερα και χαμηλότερα κόστη. Το αποτέλεσμα είναι υψηλότερα καθαρά κέρδη. Τα στελέχη των εταιρειών αποφεύγουν αυτή την πρακτική επειδή αυξάνει το φόρο εισοδήματος.</a:t>
            </a:r>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1C0B90E7-72B5-8B77-27B7-762245FC656D}"/>
              </a:ext>
            </a:extLst>
          </p:cNvPr>
          <p:cNvSpPr>
            <a:spLocks noGrp="1" noRot="1" noChangeAspect="1" noChangeArrowheads="1" noTextEdit="1"/>
          </p:cNvSpPr>
          <p:nvPr>
            <p:ph type="sldImg"/>
          </p:nvPr>
        </p:nvSpPr>
        <p:spPr>
          <a:ln/>
        </p:spPr>
      </p:sp>
      <p:sp>
        <p:nvSpPr>
          <p:cNvPr id="116738" name="Rectangle 3">
            <a:extLst>
              <a:ext uri="{FF2B5EF4-FFF2-40B4-BE49-F238E27FC236}">
                <a16:creationId xmlns:a16="http://schemas.microsoft.com/office/drawing/2014/main" id="{BC479699-E65A-D9F2-4A46-DFE7165CFD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Η </a:t>
            </a:r>
            <a:r>
              <a:rPr lang="el-GR" altLang="el-GR" b="1">
                <a:latin typeface="Arial" panose="020B0604020202020204" pitchFamily="34" charset="0"/>
              </a:rPr>
              <a:t>αρχή της πλήρους αποκάλυψης </a:t>
            </a:r>
            <a:r>
              <a:rPr lang="el-GR" altLang="el-GR">
                <a:latin typeface="Arial" panose="020B0604020202020204" pitchFamily="34" charset="0"/>
              </a:rPr>
              <a:t>υποστηρίζει ότι οι χρηματοοικονομικές καταστάσεις μιας εταιρίας πρέπει να παρέχουν στους τρίτους αρκετή πληροφόρηση για κάθε γεγονός η συμβολή του οποίου είναι καθοριστική στη λήψη ορθολογικών αποφάσεων</a:t>
            </a:r>
            <a:r>
              <a:rPr lang="en-US" altLang="el-GR">
                <a:latin typeface="Arial" panose="020B0604020202020204" pitchFamily="34" charset="0"/>
              </a:rPr>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908EF654-72EE-938F-D952-50F84F832C0E}"/>
              </a:ext>
            </a:extLst>
          </p:cNvPr>
          <p:cNvSpPr>
            <a:spLocks noGrp="1" noRot="1" noChangeAspect="1" noChangeArrowheads="1" noTextEdit="1"/>
          </p:cNvSpPr>
          <p:nvPr>
            <p:ph type="sldImg"/>
          </p:nvPr>
        </p:nvSpPr>
        <p:spPr>
          <a:ln/>
        </p:spPr>
      </p:sp>
      <p:sp>
        <p:nvSpPr>
          <p:cNvPr id="118786" name="Rectangle 3">
            <a:extLst>
              <a:ext uri="{FF2B5EF4-FFF2-40B4-BE49-F238E27FC236}">
                <a16:creationId xmlns:a16="http://schemas.microsoft.com/office/drawing/2014/main" id="{B15E881B-8717-8FBF-01CC-49F03CA10A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Οι χρηματοοικονομικές καταστάσεις πρέπει να περιλαμβάνουν </a:t>
            </a:r>
            <a:r>
              <a:rPr lang="el-GR" altLang="el-GR" b="1">
                <a:latin typeface="Arial" panose="020B0604020202020204" pitchFamily="34" charset="0"/>
              </a:rPr>
              <a:t>σχετική και πιστή αναφορά</a:t>
            </a:r>
            <a:r>
              <a:rPr lang="el-GR" altLang="el-GR">
                <a:latin typeface="Arial" panose="020B0604020202020204" pitchFamily="34" charset="0"/>
              </a:rPr>
              <a:t> κάθε πληροφορίας που αφορά την εταιρεία</a:t>
            </a:r>
            <a:r>
              <a:rPr lang="en-US" altLang="el-GR">
                <a:latin typeface="Arial" panose="020B0604020202020204" pitchFamily="34" charset="0"/>
              </a:rPr>
              <a:t>. </a:t>
            </a:r>
            <a:r>
              <a:rPr lang="el-GR" altLang="el-GR">
                <a:latin typeface="Arial" panose="020B0604020202020204" pitchFamily="34" charset="0"/>
              </a:rPr>
              <a:t>Αυτό σημαίνει κατάλληλη γνωστοποίηση των μεθόδων λογιστικής αποτίμησης των αποθεμάτων, καθώς και την ουσία όλων των ουσιαστικών λογιστικών γεγονότων που επηρεάζουν τα αποθέματα</a:t>
            </a:r>
            <a:r>
              <a:rPr lang="en-US" altLang="el-GR">
                <a:latin typeface="Arial" panose="020B0604020202020204" pitchFamily="34" charset="0"/>
              </a:rPr>
              <a:t>.</a:t>
            </a:r>
          </a:p>
          <a:p>
            <a:r>
              <a:rPr lang="en-US" altLang="el-GR">
                <a:latin typeface="Arial" panose="020B0604020202020204" pitchFamily="34" charset="0"/>
              </a:rPr>
              <a:t> </a:t>
            </a:r>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F4E82D72-7058-2D2B-D78A-69BC880EE5C0}"/>
              </a:ext>
            </a:extLst>
          </p:cNvPr>
          <p:cNvSpPr>
            <a:spLocks noGrp="1" noRot="1" noChangeAspect="1" noChangeArrowheads="1" noTextEdit="1"/>
          </p:cNvSpPr>
          <p:nvPr>
            <p:ph type="sldImg"/>
          </p:nvPr>
        </p:nvSpPr>
        <p:spPr>
          <a:ln/>
        </p:spPr>
      </p:sp>
      <p:sp>
        <p:nvSpPr>
          <p:cNvPr id="120834" name="Rectangle 3">
            <a:extLst>
              <a:ext uri="{FF2B5EF4-FFF2-40B4-BE49-F238E27FC236}">
                <a16:creationId xmlns:a16="http://schemas.microsoft.com/office/drawing/2014/main" id="{1584A113-84FD-A69E-62D4-5D2170664B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Απαιτείται επίσης η χρήση </a:t>
            </a:r>
            <a:r>
              <a:rPr lang="el-GR" altLang="el-GR" b="1">
                <a:latin typeface="Arial" panose="020B0604020202020204" pitchFamily="34" charset="0"/>
              </a:rPr>
              <a:t>συγκρίσιμων</a:t>
            </a:r>
            <a:r>
              <a:rPr lang="el-GR" altLang="el-GR">
                <a:latin typeface="Arial" panose="020B0604020202020204" pitchFamily="34" charset="0"/>
              </a:rPr>
              <a:t> μεθόδων ώστε να μην αλοιώνεται η </a:t>
            </a:r>
            <a:r>
              <a:rPr lang="el-GR" altLang="el-GR" b="1">
                <a:latin typeface="Arial" panose="020B0604020202020204" pitchFamily="34" charset="0"/>
              </a:rPr>
              <a:t>διαχρονική συνέπεια</a:t>
            </a:r>
            <a:r>
              <a:rPr lang="el-GR" altLang="el-GR">
                <a:latin typeface="Arial" panose="020B0604020202020204" pitchFamily="34" charset="0"/>
              </a:rPr>
              <a:t> της παρουσίασης από τη μια περίοδο στην άλλη. Αυτό σημαίνει ότι οι χρηματοοικονομικές καταστάσεις μιας εταιρείας πρέπει να περιλαμβάνουν μια υποσημείωση η οποία να περιγράφει τη μέθοδο αποτίμησης των αποθεμάτων που ακολουθήθηκε, καθώς και το γεγονός ότι τα αποθέματα αποτιμήθηκαν στην κατ’είδος χαμηλότερη τιμή μεταξύ εκείνης της μεθόδου αποτίμησης και της αγοραίας (τρέχουσας) όπως θα περιγραφεί στη συνέχεια</a:t>
            </a:r>
            <a:r>
              <a:rPr lang="en-US" altLang="el-GR">
                <a:latin typeface="Arial" panose="020B0604020202020204" pitchFamily="34" charset="0"/>
              </a:rPr>
              <a:t>. </a:t>
            </a:r>
            <a:r>
              <a:rPr lang="el-GR" altLang="el-GR">
                <a:latin typeface="Arial" panose="020B0604020202020204" pitchFamily="34" charset="0"/>
              </a:rPr>
              <a:t>Χωρίς τη γνώση της λογιστικής μεθόδου αποτίμησης, και χωρίς σαφείς και με πλήρη αποκάλυψη των λογιστικών γεγονότων, χρηματοοικονομικές καταστάσεις, ένας τραπεζικός μπορεί να λάβει μια λάθος απόφαση χορήγησης ενός δανείου. Ας υποθέσουμε ότι μια τράπεζα εξετάζει 2 εταιρείες, από τις οποίες η μια χρησιμοποιεί τη μέθοδο</a:t>
            </a:r>
            <a:r>
              <a:rPr lang="en-US" altLang="el-GR">
                <a:latin typeface="Arial" panose="020B0604020202020204" pitchFamily="34" charset="0"/>
              </a:rPr>
              <a:t> LIFO </a:t>
            </a:r>
            <a:r>
              <a:rPr lang="el-GR" altLang="el-GR">
                <a:latin typeface="Arial" panose="020B0604020202020204" pitchFamily="34" charset="0"/>
              </a:rPr>
              <a:t>και η άλλη τη μέθοδο </a:t>
            </a:r>
            <a:r>
              <a:rPr lang="en-US" altLang="el-GR">
                <a:latin typeface="Arial" panose="020B0604020202020204" pitchFamily="34" charset="0"/>
              </a:rPr>
              <a:t>FIFO. </a:t>
            </a:r>
            <a:r>
              <a:rPr lang="el-GR" altLang="el-GR">
                <a:latin typeface="Arial" panose="020B0604020202020204" pitchFamily="34" charset="0"/>
              </a:rPr>
              <a:t>Η δεύτερη αναφέρει μεγαλύτερα καθαρά κέρδη μόνο όμως επειδή χρησιμοποιεί τη μέθοδο αυτή. Χωρίς να το γνωρίζει αυτό, η τράπεζα μπορεί να δανείσει χρήματα στη λάθος επιχείρηση</a:t>
            </a:r>
            <a:r>
              <a:rPr lang="en-US" altLang="el-GR">
                <a:latin typeface="Arial" panose="020B0604020202020204" pitchFamily="34" charset="0"/>
              </a:rPr>
              <a:t>.</a:t>
            </a:r>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06059A78-896C-0FE3-DCD2-26C3335BD769}"/>
              </a:ext>
            </a:extLst>
          </p:cNvPr>
          <p:cNvSpPr>
            <a:spLocks noGrp="1" noRot="1" noChangeAspect="1" noChangeArrowheads="1" noTextEdit="1"/>
          </p:cNvSpPr>
          <p:nvPr>
            <p:ph type="sldImg"/>
          </p:nvPr>
        </p:nvSpPr>
        <p:spPr>
          <a:ln/>
        </p:spPr>
      </p:sp>
      <p:sp>
        <p:nvSpPr>
          <p:cNvPr id="122882" name="Rectangle 3">
            <a:extLst>
              <a:ext uri="{FF2B5EF4-FFF2-40B4-BE49-F238E27FC236}">
                <a16:creationId xmlns:a16="http://schemas.microsoft.com/office/drawing/2014/main" id="{19B419A3-65E3-FCB5-E305-B8137A0FB3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a:t>
            </a:r>
            <a:r>
              <a:rPr lang="el-GR" altLang="el-GR" b="1">
                <a:solidFill>
                  <a:srgbClr val="740000"/>
                </a:solidFill>
                <a:latin typeface="Arial" panose="020B0604020202020204" pitchFamily="34" charset="0"/>
              </a:rPr>
              <a:t>κανόνας αποτίμησης στην κατ’είδος χαμηλότερη τιμή μεταξύ τιμής κτήσεως και τρέχουσας τιμής</a:t>
            </a:r>
            <a:r>
              <a:rPr lang="el-GR" altLang="el-GR">
                <a:solidFill>
                  <a:srgbClr val="740000"/>
                </a:solidFill>
                <a:latin typeface="Arial" panose="020B0604020202020204" pitchFamily="34" charset="0"/>
              </a:rPr>
              <a:t>, βασίζεται στην αρχή της σχετικότητας και της πιστής απεικόνισης. Απαιτεί κατά την κατάρτιση των χρηματοοικονομικών καταστάσεων τα αποθέματα να αποτιμηθούν είτε στο ιστορικό κόστος είτε στην τρέχουσα αξία, ανάλογα με το ποιά τιμή από τις δύο είναι χαμηλότερη. Η εφαρμογή του κανόνα όσον αφορά την τρέχουσα τιμή των αποθεμάτων, σημαίνει την αποτίμησή τους στο τρέχον κόστος αντικατάστασης, δηλαδή στο κόστος που πρέπει να καταβάλλει η εταιρεία για να αντικαταστήσει τα αποθέματα. Αν το κόστος  αντικατάστασης μειωθεί κάτω του ιστορικού κόστους, η επιχείρηση πρέπει να υποτιμήσει τα αποθέματά της στην αγοραία αξία τους, η οποία είναι η πιο σχετική και αποτελεί ένα πιο αντιπροσωπευτικά πιστό μέτρο της πραγματικής τους αξίας. </a:t>
            </a:r>
            <a:r>
              <a:rPr lang="el-GR" altLang="el-GR" b="1">
                <a:latin typeface="Arial" panose="020B0604020202020204" pitchFamily="34" charset="0"/>
              </a:rPr>
              <a:t>Η επιχείρηση αναφέρει τα αποθέματά της στον ισολογισμό με αυτόν τον τρόπο.</a:t>
            </a:r>
            <a:endParaRPr lang="en-US" altLang="en-US" b="1">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E6E26F17-B682-0922-282A-11DE21830FBF}"/>
              </a:ext>
            </a:extLst>
          </p:cNvPr>
          <p:cNvSpPr>
            <a:spLocks noGrp="1" noRot="1" noChangeAspect="1" noChangeArrowheads="1" noTextEdit="1"/>
          </p:cNvSpPr>
          <p:nvPr>
            <p:ph type="sldImg"/>
          </p:nvPr>
        </p:nvSpPr>
        <p:spPr>
          <a:ln/>
        </p:spPr>
      </p:sp>
      <p:sp>
        <p:nvSpPr>
          <p:cNvPr id="124930" name="Rectangle 3">
            <a:extLst>
              <a:ext uri="{FF2B5EF4-FFF2-40B4-BE49-F238E27FC236}">
                <a16:creationId xmlns:a16="http://schemas.microsoft.com/office/drawing/2014/main" id="{D828F086-8874-1146-FDE6-03543E3BCA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pic>
        <p:nvPicPr>
          <p:cNvPr id="124931" name="Picture 2">
            <a:extLst>
              <a:ext uri="{FF2B5EF4-FFF2-40B4-BE49-F238E27FC236}">
                <a16:creationId xmlns:a16="http://schemas.microsoft.com/office/drawing/2014/main" id="{3A1E9E86-7361-A5F7-DB2D-9BAA3C796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5295900"/>
            <a:ext cx="57626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18DC36AE-7DB3-F9BA-E1B6-32A5096BFAA2}"/>
              </a:ext>
            </a:extLst>
          </p:cNvPr>
          <p:cNvSpPr>
            <a:spLocks noGrp="1" noRot="1" noChangeAspect="1" noChangeArrowheads="1" noTextEdit="1"/>
          </p:cNvSpPr>
          <p:nvPr>
            <p:ph type="sldImg"/>
          </p:nvPr>
        </p:nvSpPr>
        <p:spPr>
          <a:ln/>
        </p:spPr>
      </p:sp>
      <p:sp>
        <p:nvSpPr>
          <p:cNvPr id="126978" name="Rectangle 3">
            <a:extLst>
              <a:ext uri="{FF2B5EF4-FFF2-40B4-BE49-F238E27FC236}">
                <a16:creationId xmlns:a16="http://schemas.microsoft.com/office/drawing/2014/main" id="{1BEEA2BA-BA85-2160-C84C-AD78689A80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Πίνακας </a:t>
            </a:r>
            <a:r>
              <a:rPr lang="en-US" altLang="el-GR">
                <a:latin typeface="Arial" panose="020B0604020202020204" pitchFamily="34" charset="0"/>
              </a:rPr>
              <a:t>6-9 </a:t>
            </a:r>
            <a:r>
              <a:rPr lang="el-GR" altLang="el-GR">
                <a:latin typeface="Arial" panose="020B0604020202020204" pitchFamily="34" charset="0"/>
              </a:rPr>
              <a:t>παρουσιάζει τις  επιπτώσεις του κανόνα χαμηλότερης τιμής στα αποθέματα και το κόστος πωληθέντων, στον ισολογισμό και την κατάσταση αποτελεσμάτων</a:t>
            </a:r>
            <a:r>
              <a:rPr lang="en-US" altLang="el-GR">
                <a:latin typeface="Arial" panose="020B0604020202020204" pitchFamily="34" charset="0"/>
              </a:rPr>
              <a:t>.</a:t>
            </a:r>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0C1D6749-ABC1-F3F8-1598-3C94E83B624A}"/>
              </a:ext>
            </a:extLst>
          </p:cNvPr>
          <p:cNvSpPr>
            <a:spLocks noGrp="1" noRot="1" noChangeAspect="1" noChangeArrowheads="1" noTextEdit="1"/>
          </p:cNvSpPr>
          <p:nvPr>
            <p:ph type="sldImg"/>
          </p:nvPr>
        </p:nvSpPr>
        <p:spPr>
          <a:ln/>
        </p:spPr>
      </p:sp>
      <p:sp>
        <p:nvSpPr>
          <p:cNvPr id="129026" name="Rectangle 3">
            <a:extLst>
              <a:ext uri="{FF2B5EF4-FFF2-40B4-BE49-F238E27FC236}">
                <a16:creationId xmlns:a16="http://schemas.microsoft.com/office/drawing/2014/main" id="{98BF3F90-3664-B203-41A4-CAA34885FF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A6B174F6-7BC9-8018-D3DA-66B43D93B4A3}"/>
              </a:ext>
            </a:extLst>
          </p:cNvPr>
          <p:cNvSpPr>
            <a:spLocks noGrp="1" noRot="1" noChangeAspect="1" noChangeArrowheads="1" noTextEdit="1"/>
          </p:cNvSpPr>
          <p:nvPr>
            <p:ph type="sldImg"/>
          </p:nvPr>
        </p:nvSpPr>
        <p:spPr bwMode="auto">
          <a:xfrm>
            <a:off x="395288" y="692150"/>
            <a:ext cx="6070600"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3">
            <a:extLst>
              <a:ext uri="{FF2B5EF4-FFF2-40B4-BE49-F238E27FC236}">
                <a16:creationId xmlns:a16="http://schemas.microsoft.com/office/drawing/2014/main" id="{A31E8ED2-8374-B25A-F419-65C4EA33BC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extLst>
      <p:ext uri="{BB962C8B-B14F-4D97-AF65-F5344CB8AC3E}">
        <p14:creationId xmlns:p14="http://schemas.microsoft.com/office/powerpoint/2010/main" val="2460935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extLst>
      <p:ext uri="{BB962C8B-B14F-4D97-AF65-F5344CB8AC3E}">
        <p14:creationId xmlns:p14="http://schemas.microsoft.com/office/powerpoint/2010/main" val="2835273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extLst>
      <p:ext uri="{BB962C8B-B14F-4D97-AF65-F5344CB8AC3E}">
        <p14:creationId xmlns:p14="http://schemas.microsoft.com/office/powerpoint/2010/main" val="4003856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extLst>
      <p:ext uri="{BB962C8B-B14F-4D97-AF65-F5344CB8AC3E}">
        <p14:creationId xmlns:p14="http://schemas.microsoft.com/office/powerpoint/2010/main" val="299247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2830951-12F6-B0DA-1C3B-ED5F141D31BC}"/>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A9E097C2-955B-06BC-FF9B-BD4DEBD889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latin typeface="Arial" panose="020B0604020202020204" pitchFamily="34" charset="0"/>
              </a:rPr>
              <a:t>Ο αριθμός των διαθέσιμων μονάδων αποθεμάτων προσδιορίζεται από τα λογιστικά αρχεία της εταιρείας και επαληθεύεται από μια φυσική απογραφή στο τέλος του έτους. Οι εταιρείες δεν υπολογίζουν στα αποθέματά τους εκείνα που τηρούν σε παρακαταθήκη επειδή αυτά ανήκουν σε άλλη εταιρεία. Περιλαμβάνουν όμως τα δικά τους αποθέματα τα οποία βρίσκονται σε παρακαταθήκη σε κάποια άλλη εταιρεία προς πώληση. Όπως αναφέρθηκε στο Κεφάλαιο 5, στο τέλος του έτους οι εταιρείες περιλαμβάνουν σύμφωνα με τους όρους αποστολής τα αποθέματα υπό διιαμετακόμιση από προμηθευτές ή προς πελάτες, σαν να ανήκουν σε αυτές. </a:t>
            </a:r>
          </a:p>
          <a:p>
            <a:r>
              <a:rPr lang="el-GR" altLang="el-GR">
                <a:latin typeface="Arial" panose="020B0604020202020204" pitchFamily="34" charset="0"/>
              </a:rPr>
              <a:t>Οι όροι αποστολής, γνωστοί και ως όροι </a:t>
            </a:r>
            <a:r>
              <a:rPr lang="en-US" altLang="el-GR">
                <a:latin typeface="Arial" panose="020B0604020202020204" pitchFamily="34" charset="0"/>
              </a:rPr>
              <a:t>FOB</a:t>
            </a:r>
            <a:r>
              <a:rPr lang="el-GR" altLang="el-GR">
                <a:latin typeface="Arial" panose="020B0604020202020204" pitchFamily="34" charset="0"/>
              </a:rPr>
              <a:t> καθορίζουν σε ποιόν ανήκουν τα αγαθά σε μια συγκεκριμένη χρονική στιγμή και επομένως ποιός πρέπει να πληρώσει το κόστος μεταφοράς. Όταν ο πωλητής προσδιορίζει στο τιμολόγιο </a:t>
            </a:r>
            <a:r>
              <a:rPr lang="en-US" altLang="el-GR">
                <a:latin typeface="Arial" panose="020B0604020202020204" pitchFamily="34" charset="0"/>
              </a:rPr>
              <a:t>FOB</a:t>
            </a:r>
            <a:r>
              <a:rPr lang="el-GR" altLang="el-GR">
                <a:latin typeface="Arial" panose="020B0604020202020204" pitchFamily="34" charset="0"/>
              </a:rPr>
              <a:t> σε σημείο φόρτωσης (που είναι η πιο κοινή πρακτική) η νόμιμη διαδικασία περνάει από τον πωλητή στον αγοραστή τη στιγμή που τα αποθέματα φεύγουν από την αποθήκη του πρώτου. Επομένως και για όσο διάστημα βρίσκονται σε διαμετακόμιση, τα αγαθά ανήκουν στον αγοραστή. Στην περίπτωση που τα αγαθά έχουν αγοραστεί με όρους </a:t>
            </a:r>
            <a:r>
              <a:rPr lang="en-US" altLang="el-GR">
                <a:latin typeface="Arial" panose="020B0604020202020204" pitchFamily="34" charset="0"/>
              </a:rPr>
              <a:t>FOB</a:t>
            </a:r>
            <a:r>
              <a:rPr lang="el-GR" altLang="el-GR">
                <a:latin typeface="Arial" panose="020B0604020202020204" pitchFamily="34" charset="0"/>
              </a:rPr>
              <a:t> σε σημείο προορισμού, η ιδιοκτησία των αγαθών δεν περιέρχεται στον αγοραστή μέχρις ότου τα αγαθά παραδοθούν στις αποθήκες του. Τα αγαθά αυτά δεν προσμετρώνται στο τέλος του έτους στα αποθέματα του αγοραστή και το κόστος τους περιλαμβάνεται στα αποθέματα του πωλητή μέχρις ότου φτάσουν στον προορισμό τους</a:t>
            </a:r>
            <a:r>
              <a:rPr lang="en-US" altLang="el-GR">
                <a:latin typeface="Arial" panose="020B0604020202020204" pitchFamily="34" charset="0"/>
              </a:rPr>
              <a:t>.</a:t>
            </a:r>
            <a:endParaRPr lang="en-US" altLang="en-US">
              <a:latin typeface="Arial" panose="020B0604020202020204" pitchFamily="34" charset="0"/>
            </a:endParaRPr>
          </a:p>
        </p:txBody>
      </p:sp>
    </p:spTree>
    <p:extLst>
      <p:ext uri="{BB962C8B-B14F-4D97-AF65-F5344CB8AC3E}">
        <p14:creationId xmlns:p14="http://schemas.microsoft.com/office/powerpoint/2010/main" val="774612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304276"/>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8A87A34-81AB-432B-8DAE-1953F412C126}" type="datetimeFigureOut">
              <a:rPr lang="en-US" dirty="0"/>
              <a:t>9/5/2023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447191" y="2824269"/>
            <a:ext cx="4645152" cy="264445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412362" y="2821491"/>
            <a:ext cx="4645152" cy="263737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9/5/2023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9/5/2023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9/5/2023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un.org/ipsas/Chapter5.html"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unumoja.net/download/attachments/58589682/Guidance%20Note%20-%202011-01%20-%20Incoterms%202010%20-%20%28PD%29.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dreport.cz/en/blog/new-incoterms-2020-and-their-impact-on-accountin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www.taxheaven.gr/laws/law/index/law/660"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www.taxheaven.gr/laws/circular/view/id/20132"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9.tiff"/></Relationships>
</file>

<file path=ppt/slides/_rels/slide5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9.tiff"/><Relationship Id="rId4" Type="http://schemas.openxmlformats.org/officeDocument/2006/relationships/image" Target="../media/image1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4C494F-B739-6302-FE5A-BC5140DFFABF}"/>
              </a:ext>
            </a:extLst>
          </p:cNvPr>
          <p:cNvSpPr>
            <a:spLocks noGrp="1"/>
          </p:cNvSpPr>
          <p:nvPr>
            <p:ph type="ctrTitle"/>
          </p:nvPr>
        </p:nvSpPr>
        <p:spPr>
          <a:xfrm>
            <a:off x="298581" y="802298"/>
            <a:ext cx="11579288" cy="2541431"/>
          </a:xfrm>
        </p:spPr>
        <p:txBody>
          <a:bodyPr>
            <a:normAutofit fontScale="90000"/>
          </a:bodyPr>
          <a:lstStyle/>
          <a:p>
            <a:r>
              <a:rPr lang="el-GR" dirty="0"/>
              <a:t>ΧΡΗΜΑΤΟΟΚΟΙΝΟΜΙΚΗ ΛΟΓΙΣΤΙΚΗ</a:t>
            </a:r>
            <a:br>
              <a:rPr lang="el-GR" dirty="0"/>
            </a:br>
            <a:r>
              <a:rPr lang="el-GR" dirty="0"/>
              <a:t>(ΜΑΘΗΜΑ ΚΟΡΜΟΥ)</a:t>
            </a:r>
          </a:p>
        </p:txBody>
      </p:sp>
      <p:sp>
        <p:nvSpPr>
          <p:cNvPr id="3" name="Υπότιτλος 2">
            <a:extLst>
              <a:ext uri="{FF2B5EF4-FFF2-40B4-BE49-F238E27FC236}">
                <a16:creationId xmlns:a16="http://schemas.microsoft.com/office/drawing/2014/main" id="{A6B90949-375C-7305-9F58-05F869B918B1}"/>
              </a:ext>
            </a:extLst>
          </p:cNvPr>
          <p:cNvSpPr>
            <a:spLocks noGrp="1"/>
          </p:cNvSpPr>
          <p:nvPr>
            <p:ph type="subTitle" idx="1"/>
          </p:nvPr>
        </p:nvSpPr>
        <p:spPr/>
        <p:txBody>
          <a:bodyPr/>
          <a:lstStyle/>
          <a:p>
            <a:pPr algn="just"/>
            <a:r>
              <a:rPr lang="el-GR" dirty="0" err="1"/>
              <a:t>ΔιδΑσκοντες</a:t>
            </a:r>
            <a:r>
              <a:rPr lang="el-GR" dirty="0"/>
              <a:t>: </a:t>
            </a:r>
            <a:r>
              <a:rPr lang="el-GR" dirty="0" err="1"/>
              <a:t>Επικ</a:t>
            </a:r>
            <a:r>
              <a:rPr lang="el-GR" dirty="0"/>
              <a:t>. </a:t>
            </a:r>
            <a:r>
              <a:rPr lang="el-GR" dirty="0" err="1"/>
              <a:t>ΚαθηγητΗς</a:t>
            </a:r>
            <a:r>
              <a:rPr lang="el-GR" dirty="0"/>
              <a:t> κος. </a:t>
            </a:r>
            <a:r>
              <a:rPr lang="el-GR" dirty="0" err="1"/>
              <a:t>ΤοΥντας</a:t>
            </a:r>
            <a:r>
              <a:rPr lang="el-GR" dirty="0"/>
              <a:t> </a:t>
            </a:r>
            <a:r>
              <a:rPr lang="el-GR" dirty="0" err="1"/>
              <a:t>ΚανΕλλος</a:t>
            </a:r>
            <a:endParaRPr lang="el-GR" dirty="0"/>
          </a:p>
          <a:p>
            <a:pPr algn="just"/>
            <a:r>
              <a:rPr lang="en-US" dirty="0"/>
              <a:t>Dr. </a:t>
            </a:r>
            <a:r>
              <a:rPr lang="el-GR" dirty="0" err="1"/>
              <a:t>ΔιαμαντοποΥλου</a:t>
            </a:r>
            <a:r>
              <a:rPr lang="el-GR" dirty="0"/>
              <a:t> </a:t>
            </a:r>
            <a:r>
              <a:rPr lang="el-GR" dirty="0" err="1"/>
              <a:t>ΛυδΙα</a:t>
            </a:r>
            <a:endParaRPr lang="el-GR" dirty="0"/>
          </a:p>
          <a:p>
            <a:endParaRPr lang="el-GR" dirty="0"/>
          </a:p>
        </p:txBody>
      </p:sp>
    </p:spTree>
    <p:extLst>
      <p:ext uri="{BB962C8B-B14F-4D97-AF65-F5344CB8AC3E}">
        <p14:creationId xmlns:p14="http://schemas.microsoft.com/office/powerpoint/2010/main" val="138796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ECF30AC-EA22-F1A3-6C18-2432C1E8A4D0}"/>
              </a:ext>
            </a:extLst>
          </p:cNvPr>
          <p:cNvSpPr>
            <a:spLocks noGrp="1"/>
          </p:cNvSpPr>
          <p:nvPr>
            <p:ph type="sldNum" sz="quarter" idx="12"/>
          </p:nvPr>
        </p:nvSpPr>
        <p:spPr/>
        <p:txBody>
          <a:bodyPr/>
          <a:lstStyle/>
          <a:p>
            <a:fld id="{A3D53C11-78EF-4F8A-917F-AAFC4D194CFE}" type="slidenum">
              <a:rPr lang="el-GR" smtClean="0"/>
              <a:pPr/>
              <a:t>10</a:t>
            </a:fld>
            <a:endParaRPr lang="el-GR"/>
          </a:p>
        </p:txBody>
      </p:sp>
      <p:sp>
        <p:nvSpPr>
          <p:cNvPr id="4" name="TextBox 3">
            <a:extLst>
              <a:ext uri="{FF2B5EF4-FFF2-40B4-BE49-F238E27FC236}">
                <a16:creationId xmlns:a16="http://schemas.microsoft.com/office/drawing/2014/main" id="{A03FF3E5-8EBC-0784-D3F0-12459CBC3E2E}"/>
              </a:ext>
            </a:extLst>
          </p:cNvPr>
          <p:cNvSpPr txBox="1"/>
          <p:nvPr/>
        </p:nvSpPr>
        <p:spPr>
          <a:xfrm>
            <a:off x="1775520" y="1030802"/>
            <a:ext cx="8640960" cy="4247317"/>
          </a:xfrm>
          <a:prstGeom prst="rect">
            <a:avLst/>
          </a:prstGeom>
          <a:noFill/>
        </p:spPr>
        <p:txBody>
          <a:bodyPr wrap="square">
            <a:spAutoFit/>
          </a:bodyPr>
          <a:lstStyle/>
          <a:p>
            <a:pPr algn="just"/>
            <a:r>
              <a:rPr lang="el-GR" dirty="0">
                <a:solidFill>
                  <a:srgbClr val="333333"/>
                </a:solidFill>
                <a:latin typeface="Open Sans" panose="020B0606030504020204" pitchFamily="34" charset="0"/>
              </a:rPr>
              <a:t>Το γενικό κόστος αγορών ή κόστος προμηθειών ή κόστος εφοδιασμού στις βιομηχανικές, βιοτεχνικές και λοιπές οικονομικές μονάδες, στις οποίες λειτουργεί παραγωγή, βαρύνει το κόστος της λειτουργίας παραγωγής και τελικά το κόστος αποθεμάτων απογραφής και το κόστος πωλημένων.</a:t>
            </a:r>
          </a:p>
          <a:p>
            <a:pPr algn="just"/>
            <a:endParaRPr lang="el-GR" dirty="0">
              <a:solidFill>
                <a:srgbClr val="333333"/>
              </a:solidFill>
              <a:latin typeface="Open Sans" panose="020B0606030504020204" pitchFamily="34" charset="0"/>
            </a:endParaRPr>
          </a:p>
          <a:p>
            <a:pPr algn="l"/>
            <a:r>
              <a:rPr lang="el-GR" dirty="0">
                <a:solidFill>
                  <a:srgbClr val="333333"/>
                </a:solidFill>
                <a:latin typeface="Open Sans" panose="020B0606030504020204" pitchFamily="34" charset="0"/>
              </a:rPr>
              <a:t>Το κόστος πωλήσεων υπολογίζεται ως εξής:</a:t>
            </a:r>
          </a:p>
          <a:p>
            <a:pPr algn="l"/>
            <a:endParaRPr lang="el-GR" dirty="0">
              <a:solidFill>
                <a:srgbClr val="333333"/>
              </a:solidFill>
              <a:latin typeface="Open Sans" panose="020B0606030504020204" pitchFamily="34" charset="0"/>
            </a:endParaRPr>
          </a:p>
          <a:p>
            <a:pPr algn="l"/>
            <a:r>
              <a:rPr lang="el-GR" dirty="0">
                <a:solidFill>
                  <a:srgbClr val="333333"/>
                </a:solidFill>
                <a:latin typeface="Open Sans" panose="020B0606030504020204" pitchFamily="34" charset="0"/>
              </a:rPr>
              <a:t>Απογραφή έναρξης προϊόντων</a:t>
            </a:r>
          </a:p>
          <a:p>
            <a:pPr algn="l"/>
            <a:endParaRPr lang="el-GR" dirty="0">
              <a:solidFill>
                <a:srgbClr val="333333"/>
              </a:solidFill>
              <a:latin typeface="Open Sans" panose="020B0606030504020204" pitchFamily="34" charset="0"/>
            </a:endParaRPr>
          </a:p>
          <a:p>
            <a:pPr algn="l"/>
            <a:r>
              <a:rPr lang="el-GR" b="1" dirty="0">
                <a:solidFill>
                  <a:srgbClr val="333333"/>
                </a:solidFill>
                <a:latin typeface="Open Sans" panose="020B0606030504020204" pitchFamily="34" charset="0"/>
              </a:rPr>
              <a:t>Πλέον</a:t>
            </a:r>
            <a:r>
              <a:rPr lang="el-GR" dirty="0">
                <a:solidFill>
                  <a:srgbClr val="333333"/>
                </a:solidFill>
                <a:latin typeface="Open Sans" panose="020B0606030504020204" pitchFamily="34" charset="0"/>
              </a:rPr>
              <a:t> Κόστος παραχθέντων χρήσης*</a:t>
            </a:r>
          </a:p>
          <a:p>
            <a:pPr algn="l"/>
            <a:r>
              <a:rPr lang="el-GR" b="1" dirty="0">
                <a:solidFill>
                  <a:srgbClr val="333333"/>
                </a:solidFill>
                <a:latin typeface="Open Sans" panose="020B0606030504020204" pitchFamily="34" charset="0"/>
              </a:rPr>
              <a:t>Μείον</a:t>
            </a:r>
            <a:r>
              <a:rPr lang="el-GR" dirty="0">
                <a:solidFill>
                  <a:srgbClr val="333333"/>
                </a:solidFill>
                <a:latin typeface="Open Sans" panose="020B0606030504020204" pitchFamily="34" charset="0"/>
              </a:rPr>
              <a:t> Απογραφή λήξης προϊόντων</a:t>
            </a:r>
          </a:p>
          <a:p>
            <a:pPr algn="l"/>
            <a:r>
              <a:rPr lang="el-GR" b="1" dirty="0">
                <a:solidFill>
                  <a:srgbClr val="333333"/>
                </a:solidFill>
                <a:latin typeface="Open Sans" panose="020B0606030504020204" pitchFamily="34" charset="0"/>
              </a:rPr>
              <a:t>Μείον</a:t>
            </a:r>
            <a:r>
              <a:rPr lang="el-GR" dirty="0">
                <a:solidFill>
                  <a:srgbClr val="333333"/>
                </a:solidFill>
                <a:latin typeface="Open Sans" panose="020B0606030504020204" pitchFamily="34" charset="0"/>
              </a:rPr>
              <a:t> Έξοδα παραγωγικής λειτουργίας</a:t>
            </a:r>
          </a:p>
          <a:p>
            <a:pPr algn="l"/>
            <a:endParaRPr lang="el-GR" dirty="0">
              <a:solidFill>
                <a:srgbClr val="333333"/>
              </a:solidFill>
              <a:latin typeface="Open Sans" panose="020B0606030504020204" pitchFamily="34" charset="0"/>
            </a:endParaRPr>
          </a:p>
          <a:p>
            <a:pPr algn="l"/>
            <a:r>
              <a:rPr lang="el-GR" b="1" dirty="0">
                <a:solidFill>
                  <a:srgbClr val="333333"/>
                </a:solidFill>
                <a:latin typeface="Open Sans" panose="020B0606030504020204" pitchFamily="34" charset="0"/>
              </a:rPr>
              <a:t>Μείον</a:t>
            </a:r>
            <a:r>
              <a:rPr lang="el-GR" dirty="0">
                <a:solidFill>
                  <a:srgbClr val="333333"/>
                </a:solidFill>
                <a:latin typeface="Open Sans" panose="020B0606030504020204" pitchFamily="34" charset="0"/>
              </a:rPr>
              <a:t> </a:t>
            </a:r>
            <a:r>
              <a:rPr lang="el-GR" dirty="0" err="1">
                <a:solidFill>
                  <a:srgbClr val="333333"/>
                </a:solidFill>
                <a:latin typeface="Open Sans" panose="020B0606030504020204" pitchFamily="34" charset="0"/>
              </a:rPr>
              <a:t>Ιδιοχρησιμοποίηση</a:t>
            </a:r>
            <a:r>
              <a:rPr lang="el-GR" dirty="0">
                <a:solidFill>
                  <a:srgbClr val="333333"/>
                </a:solidFill>
                <a:latin typeface="Open Sans" panose="020B0606030504020204" pitchFamily="34" charset="0"/>
              </a:rPr>
              <a:t> προϊόντων ως πάγια/ </a:t>
            </a:r>
            <a:r>
              <a:rPr lang="el-GR" dirty="0" err="1">
                <a:solidFill>
                  <a:srgbClr val="333333"/>
                </a:solidFill>
                <a:latin typeface="Open Sans" panose="020B0606030504020204" pitchFamily="34" charset="0"/>
              </a:rPr>
              <a:t>Αυτοπαραδόσεις</a:t>
            </a:r>
            <a:r>
              <a:rPr lang="el-GR" dirty="0">
                <a:solidFill>
                  <a:srgbClr val="333333"/>
                </a:solidFill>
                <a:latin typeface="Open Sans" panose="020B0606030504020204" pitchFamily="34" charset="0"/>
              </a:rPr>
              <a:t>/Καταστροφές</a:t>
            </a:r>
          </a:p>
        </p:txBody>
      </p:sp>
    </p:spTree>
    <p:extLst>
      <p:ext uri="{BB962C8B-B14F-4D97-AF65-F5344CB8AC3E}">
        <p14:creationId xmlns:p14="http://schemas.microsoft.com/office/powerpoint/2010/main" val="1576649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1F81AAB-5E86-D02C-C1E5-217A9A18F39E}"/>
              </a:ext>
            </a:extLst>
          </p:cNvPr>
          <p:cNvSpPr>
            <a:spLocks noGrp="1"/>
          </p:cNvSpPr>
          <p:nvPr>
            <p:ph type="sldNum" sz="quarter" idx="12"/>
          </p:nvPr>
        </p:nvSpPr>
        <p:spPr/>
        <p:txBody>
          <a:bodyPr/>
          <a:lstStyle/>
          <a:p>
            <a:fld id="{A3D53C11-78EF-4F8A-917F-AAFC4D194CFE}" type="slidenum">
              <a:rPr lang="el-GR" smtClean="0"/>
              <a:pPr/>
              <a:t>11</a:t>
            </a:fld>
            <a:endParaRPr lang="el-GR"/>
          </a:p>
        </p:txBody>
      </p:sp>
      <p:sp>
        <p:nvSpPr>
          <p:cNvPr id="4" name="TextBox 3">
            <a:extLst>
              <a:ext uri="{FF2B5EF4-FFF2-40B4-BE49-F238E27FC236}">
                <a16:creationId xmlns:a16="http://schemas.microsoft.com/office/drawing/2014/main" id="{C93B4E36-5277-F966-DAA3-731DA0352AB4}"/>
              </a:ext>
            </a:extLst>
          </p:cNvPr>
          <p:cNvSpPr txBox="1"/>
          <p:nvPr/>
        </p:nvSpPr>
        <p:spPr>
          <a:xfrm>
            <a:off x="1703512" y="753802"/>
            <a:ext cx="8856984" cy="3970318"/>
          </a:xfrm>
          <a:prstGeom prst="rect">
            <a:avLst/>
          </a:prstGeom>
          <a:noFill/>
        </p:spPr>
        <p:txBody>
          <a:bodyPr wrap="square">
            <a:spAutoFit/>
          </a:bodyPr>
          <a:lstStyle/>
          <a:p>
            <a:pPr algn="l"/>
            <a:r>
              <a:rPr lang="el-GR" dirty="0">
                <a:solidFill>
                  <a:srgbClr val="333333"/>
                </a:solidFill>
                <a:latin typeface="Open Sans" panose="020B0606030504020204" pitchFamily="34" charset="0"/>
              </a:rPr>
              <a:t>Το κόστος παραχθέντων χρήσης αφορά τα αποθέματα, δηλαδή τα στοιχεία της ομάδας 2 του λογιστικού σχεδίου (πρώτες ύλες, υλικά συσκευασίας, κ.λπ.) και υπολογίζεται ως εξής:</a:t>
            </a:r>
          </a:p>
          <a:p>
            <a:pPr algn="l"/>
            <a:endParaRPr lang="el-GR" dirty="0">
              <a:solidFill>
                <a:srgbClr val="333333"/>
              </a:solidFill>
              <a:latin typeface="Open Sans" panose="020B0606030504020204" pitchFamily="34" charset="0"/>
            </a:endParaRPr>
          </a:p>
          <a:p>
            <a:pPr algn="l"/>
            <a:r>
              <a:rPr lang="el-GR" dirty="0">
                <a:solidFill>
                  <a:srgbClr val="333333"/>
                </a:solidFill>
                <a:latin typeface="Open Sans" panose="020B0606030504020204" pitchFamily="34" charset="0"/>
              </a:rPr>
              <a:t>Απογραφή έναρξης πρώτων υλών και λοιπών στοιχείων ομάδας 2 εκτός εμπορευμάτων και προϊόντων</a:t>
            </a:r>
          </a:p>
          <a:p>
            <a:pPr algn="l"/>
            <a:endParaRPr lang="el-GR" dirty="0">
              <a:solidFill>
                <a:srgbClr val="333333"/>
              </a:solidFill>
              <a:latin typeface="Open Sans" panose="020B0606030504020204" pitchFamily="34" charset="0"/>
            </a:endParaRPr>
          </a:p>
          <a:p>
            <a:pPr algn="l"/>
            <a:r>
              <a:rPr lang="el-GR" b="1" dirty="0">
                <a:solidFill>
                  <a:srgbClr val="333333"/>
                </a:solidFill>
                <a:latin typeface="Open Sans" panose="020B0606030504020204" pitchFamily="34" charset="0"/>
              </a:rPr>
              <a:t>Πλέον</a:t>
            </a:r>
            <a:r>
              <a:rPr lang="el-GR" dirty="0">
                <a:solidFill>
                  <a:srgbClr val="333333"/>
                </a:solidFill>
                <a:latin typeface="Open Sans" panose="020B0606030504020204" pitchFamily="34" charset="0"/>
              </a:rPr>
              <a:t> Αγορές χρήσης πρώτων υλών και λοιπών στοιχείων ομάδας 2 εκτός εμπορευμάτων και προϊόντων</a:t>
            </a:r>
          </a:p>
          <a:p>
            <a:pPr algn="l"/>
            <a:r>
              <a:rPr lang="el-GR" b="1" dirty="0">
                <a:solidFill>
                  <a:srgbClr val="333333"/>
                </a:solidFill>
                <a:latin typeface="Open Sans" panose="020B0606030504020204" pitchFamily="34" charset="0"/>
              </a:rPr>
              <a:t>Μείον</a:t>
            </a:r>
            <a:r>
              <a:rPr lang="el-GR" dirty="0">
                <a:solidFill>
                  <a:srgbClr val="333333"/>
                </a:solidFill>
                <a:latin typeface="Open Sans" panose="020B0606030504020204" pitchFamily="34" charset="0"/>
              </a:rPr>
              <a:t> Απογραφή λήξης πρώτων υλών και λοιπών στοιχείων ομάδας 2 εκτός εμπορευμάτων και προϊόντων</a:t>
            </a:r>
          </a:p>
          <a:p>
            <a:pPr algn="l"/>
            <a:endParaRPr lang="el-GR" dirty="0">
              <a:solidFill>
                <a:srgbClr val="333333"/>
              </a:solidFill>
              <a:latin typeface="Open Sans" panose="020B0606030504020204" pitchFamily="34" charset="0"/>
            </a:endParaRPr>
          </a:p>
          <a:p>
            <a:pPr algn="l"/>
            <a:r>
              <a:rPr lang="el-GR" b="1" dirty="0">
                <a:solidFill>
                  <a:srgbClr val="333333"/>
                </a:solidFill>
                <a:latin typeface="Open Sans" panose="020B0606030504020204" pitchFamily="34" charset="0"/>
              </a:rPr>
              <a:t>Μείον</a:t>
            </a:r>
            <a:r>
              <a:rPr lang="el-GR" dirty="0">
                <a:solidFill>
                  <a:srgbClr val="333333"/>
                </a:solidFill>
                <a:latin typeface="Open Sans" panose="020B0606030504020204" pitchFamily="34" charset="0"/>
              </a:rPr>
              <a:t> </a:t>
            </a:r>
            <a:r>
              <a:rPr lang="el-GR" dirty="0" err="1">
                <a:solidFill>
                  <a:srgbClr val="333333"/>
                </a:solidFill>
                <a:latin typeface="Open Sans" panose="020B0606030504020204" pitchFamily="34" charset="0"/>
              </a:rPr>
              <a:t>Ιδιοχρησιμοποίηση</a:t>
            </a:r>
            <a:r>
              <a:rPr lang="el-GR" dirty="0">
                <a:solidFill>
                  <a:srgbClr val="333333"/>
                </a:solidFill>
                <a:latin typeface="Open Sans" panose="020B0606030504020204" pitchFamily="34" charset="0"/>
              </a:rPr>
              <a:t> πρώτων υλών και λοιπών στοιχείων ομάδας 2 εκτός εμπορευμάτων και προϊόντων ως πάγια/</a:t>
            </a:r>
            <a:r>
              <a:rPr lang="el-GR" dirty="0" err="1">
                <a:solidFill>
                  <a:srgbClr val="333333"/>
                </a:solidFill>
                <a:latin typeface="Open Sans" panose="020B0606030504020204" pitchFamily="34" charset="0"/>
              </a:rPr>
              <a:t>Αυτοπαραδόσεις</a:t>
            </a:r>
            <a:r>
              <a:rPr lang="el-GR" dirty="0">
                <a:solidFill>
                  <a:srgbClr val="333333"/>
                </a:solidFill>
                <a:latin typeface="Open Sans" panose="020B0606030504020204" pitchFamily="34" charset="0"/>
              </a:rPr>
              <a:t>/ Καταστροφές</a:t>
            </a:r>
          </a:p>
        </p:txBody>
      </p:sp>
    </p:spTree>
    <p:extLst>
      <p:ext uri="{BB962C8B-B14F-4D97-AF65-F5344CB8AC3E}">
        <p14:creationId xmlns:p14="http://schemas.microsoft.com/office/powerpoint/2010/main" val="2860428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ΑΠΟΘΕΜΑΤΑ</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l-GR" sz="2400" kern="0" dirty="0">
                <a:latin typeface="Cambria" panose="02040503050406030204" pitchFamily="18" charset="0"/>
                <a:ea typeface="Cambria" panose="02040503050406030204" pitchFamily="18" charset="0"/>
              </a:rPr>
              <a:t>ΣΤΟ ΤΕΛΟΣ ΤΗΣ ΧΡΗΣΗΣ ΓΙΝΕΤΑΙ ΑΠΟΓΡΑΦΗ (Η’ ΓΙΑ ΤΙΣ ΟΙΚΟΔΟΜΙΚΕΣ ΕΞΕΤΑΖΕΤΑΙ ΤΟ ΚΟΣΤΟΛΟΓΙΟ ΚΑΘΕ ΟΙΚΟΔΟΜΗΣ) ΚΑΙ ΠΡΕΠΕΙ ΤΑ ΜΕΝΟΝΤΑ ΝΑ ΣΥΜΦΩΝΟΥΝ ΜΕ ΤΗΝ ΦΥΣΙΚΗ ΑΠΟΓΡΑΦΗ (Η’ ΓΙΑ ΤΙΣ ΟΙΚΟΔΟΜΙΚΕΣ ΤΟ ΚΟΣΤΟΛΟΓΙΟ ΜΕ ΤΟ ΛΟΓΑΡΙΑΣΜΟ 24 Α&amp;Β ΥΛΕΣ ΧΡΗΣΗΣ).</a:t>
            </a:r>
          </a:p>
          <a:p>
            <a:pPr marL="0" indent="0" algn="just">
              <a:buNone/>
            </a:pP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6291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C4726A-630D-4CB4-B088-BAB00F4188E9}" type="slidenum">
              <a:rPr lang="el-GR" smtClean="0"/>
              <a:pPr/>
              <a:t>13</a:t>
            </a:fld>
            <a:endParaRPr lang="el-GR" dirty="0"/>
          </a:p>
        </p:txBody>
      </p:sp>
      <p:sp>
        <p:nvSpPr>
          <p:cNvPr id="142338" name="Rectangle 2"/>
          <p:cNvSpPr>
            <a:spLocks noGrp="1"/>
          </p:cNvSpPr>
          <p:nvPr>
            <p:ph type="title" idx="4294967295"/>
          </p:nvPr>
        </p:nvSpPr>
        <p:spPr>
          <a:xfrm>
            <a:off x="1514604" y="526093"/>
            <a:ext cx="9604375" cy="1049337"/>
          </a:xfrm>
        </p:spPr>
        <p:txBody>
          <a:bodyPr>
            <a:normAutofit fontScale="90000"/>
          </a:bodyPr>
          <a:lstStyle/>
          <a:p>
            <a:pPr algn="ctr"/>
            <a:r>
              <a:rPr lang="el-GR" altLang="en-US" sz="4000" b="1" dirty="0"/>
              <a:t>Κόστος παραγωγής </a:t>
            </a:r>
            <a:r>
              <a:rPr lang="en-US" altLang="en-US" sz="4000" b="1" dirty="0"/>
              <a:t>vs. </a:t>
            </a:r>
            <a:r>
              <a:rPr lang="el-GR" altLang="en-US" sz="4000" b="1" dirty="0"/>
              <a:t>κόστος πωληθέντων</a:t>
            </a:r>
          </a:p>
        </p:txBody>
      </p:sp>
      <p:sp>
        <p:nvSpPr>
          <p:cNvPr id="142339" name="Rectangle 3"/>
          <p:cNvSpPr>
            <a:spLocks noGrp="1"/>
          </p:cNvSpPr>
          <p:nvPr>
            <p:ph type="body" idx="4294967295"/>
          </p:nvPr>
        </p:nvSpPr>
        <p:spPr>
          <a:xfrm>
            <a:off x="1626572" y="1409635"/>
            <a:ext cx="9604375" cy="3449638"/>
          </a:xfrm>
        </p:spPr>
        <p:txBody>
          <a:bodyPr>
            <a:normAutofit/>
          </a:bodyPr>
          <a:lstStyle/>
          <a:p>
            <a:pPr>
              <a:spcBef>
                <a:spcPct val="20000"/>
              </a:spcBef>
            </a:pPr>
            <a:r>
              <a:rPr lang="el-GR" altLang="en-US" sz="2500" dirty="0"/>
              <a:t>Το κόστος παραγωγής των προϊόντων που δεν πωλήθηκαν αποθεματοποιείται και παρουσιάζεται στον Ισολογισμό.</a:t>
            </a:r>
          </a:p>
          <a:p>
            <a:pPr>
              <a:spcBef>
                <a:spcPct val="20000"/>
              </a:spcBef>
            </a:pPr>
            <a:r>
              <a:rPr lang="el-GR" altLang="en-US" sz="2500" dirty="0"/>
              <a:t>Το κόστος πωληθέντων είναι έξοδο (το κόστος των προϊόντων που πωλήθηκαν) και εμφανίζεται στην ΚΑΧ.</a:t>
            </a:r>
          </a:p>
        </p:txBody>
      </p:sp>
    </p:spTree>
    <p:extLst>
      <p:ext uri="{BB962C8B-B14F-4D97-AF65-F5344CB8AC3E}">
        <p14:creationId xmlns:p14="http://schemas.microsoft.com/office/powerpoint/2010/main" val="2633586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C4726A-630D-4CB4-B088-BAB00F4188E9}" type="slidenum">
              <a:rPr lang="el-GR" smtClean="0"/>
              <a:pPr/>
              <a:t>14</a:t>
            </a:fld>
            <a:endParaRPr lang="el-GR" dirty="0"/>
          </a:p>
        </p:txBody>
      </p:sp>
      <p:sp>
        <p:nvSpPr>
          <p:cNvPr id="144386" name="Rectangle 2"/>
          <p:cNvSpPr>
            <a:spLocks noGrp="1"/>
          </p:cNvSpPr>
          <p:nvPr>
            <p:ph type="title" idx="4294967295"/>
          </p:nvPr>
        </p:nvSpPr>
        <p:spPr>
          <a:xfrm>
            <a:off x="1822514" y="526093"/>
            <a:ext cx="9604375" cy="1049337"/>
          </a:xfrm>
        </p:spPr>
        <p:txBody>
          <a:bodyPr>
            <a:normAutofit fontScale="90000"/>
          </a:bodyPr>
          <a:lstStyle/>
          <a:p>
            <a:pPr algn="ctr"/>
            <a:r>
              <a:rPr lang="el-GR" altLang="en-US" sz="4000" b="1" dirty="0"/>
              <a:t>Κόστος παραγωγής </a:t>
            </a:r>
            <a:r>
              <a:rPr lang="en-US" altLang="en-US" sz="4000" b="1" dirty="0"/>
              <a:t>vs. </a:t>
            </a:r>
            <a:r>
              <a:rPr lang="el-GR" altLang="en-US" sz="4000" b="1" dirty="0"/>
              <a:t>κόστος πωληθέντων (2 από 2)</a:t>
            </a:r>
          </a:p>
        </p:txBody>
      </p:sp>
      <p:sp>
        <p:nvSpPr>
          <p:cNvPr id="144387" name="Rectangle 3"/>
          <p:cNvSpPr>
            <a:spLocks noGrp="1"/>
          </p:cNvSpPr>
          <p:nvPr>
            <p:ph type="body" idx="4294967295"/>
          </p:nvPr>
        </p:nvSpPr>
        <p:spPr>
          <a:xfrm>
            <a:off x="1393307" y="1820182"/>
            <a:ext cx="9604375" cy="3449638"/>
          </a:xfrm>
        </p:spPr>
        <p:txBody>
          <a:bodyPr>
            <a:normAutofit/>
          </a:bodyPr>
          <a:lstStyle/>
          <a:p>
            <a:pPr algn="just">
              <a:spcBef>
                <a:spcPct val="20000"/>
              </a:spcBef>
            </a:pPr>
            <a:r>
              <a:rPr lang="el-GR" altLang="en-US" sz="2500" dirty="0"/>
              <a:t>Οι υπηρεσίες από τη φύση τους δεν αποθεματοποιούνται.</a:t>
            </a:r>
          </a:p>
          <a:p>
            <a:pPr algn="just">
              <a:spcBef>
                <a:spcPct val="20000"/>
              </a:spcBef>
            </a:pPr>
            <a:r>
              <a:rPr lang="el-GR" altLang="en-US" sz="2500" dirty="0"/>
              <a:t>Το κόστος παροχής των υπηρεσιών (εφόσον παρέχονται αυτόματα με τη δημιουργία τους) είναι έξοδο και εμφανίζεται στην ΚΑΧ.</a:t>
            </a:r>
          </a:p>
        </p:txBody>
      </p:sp>
    </p:spTree>
    <p:extLst>
      <p:ext uri="{BB962C8B-B14F-4D97-AF65-F5344CB8AC3E}">
        <p14:creationId xmlns:p14="http://schemas.microsoft.com/office/powerpoint/2010/main" val="3735690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13">
            <a:extLst>
              <a:ext uri="{FF2B5EF4-FFF2-40B4-BE49-F238E27FC236}">
                <a16:creationId xmlns:a16="http://schemas.microsoft.com/office/drawing/2014/main" id="{14EF0175-B811-DBBD-2A21-FD13C54A75C8}"/>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11" name="Rectangle 1031">
            <a:extLst>
              <a:ext uri="{FF2B5EF4-FFF2-40B4-BE49-F238E27FC236}">
                <a16:creationId xmlns:a16="http://schemas.microsoft.com/office/drawing/2014/main" id="{13013534-964F-B874-74F9-AEDC23DE9924}"/>
              </a:ext>
            </a:extLst>
          </p:cNvPr>
          <p:cNvSpPr txBox="1">
            <a:spLocks noChangeArrowheads="1"/>
          </p:cNvSpPr>
          <p:nvPr/>
        </p:nvSpPr>
        <p:spPr bwMode="auto">
          <a:xfrm>
            <a:off x="2057400" y="234952"/>
            <a:ext cx="8305800" cy="546100"/>
          </a:xfrm>
          <a:prstGeom prst="rect">
            <a:avLst/>
          </a:prstGeom>
          <a:noFill/>
          <a:ln w="63500">
            <a:noFill/>
            <a:miter lim="800000"/>
            <a:headEnd/>
            <a:tailEnd/>
          </a:ln>
          <a:effec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3000" b="1" dirty="0">
                <a:solidFill>
                  <a:srgbClr val="0000BF"/>
                </a:solidFill>
                <a:latin typeface="Arial" panose="020B0604020202020204" pitchFamily="34" charset="0"/>
              </a:rPr>
              <a:t>Λογιστική των αποθεμάτων</a:t>
            </a:r>
            <a:endParaRPr lang="en-US" altLang="el-GR" sz="3000" b="1" dirty="0">
              <a:solidFill>
                <a:srgbClr val="0000BF"/>
              </a:solidFill>
              <a:latin typeface="Arial" panose="020B0604020202020204" pitchFamily="34" charset="0"/>
            </a:endParaRPr>
          </a:p>
        </p:txBody>
      </p:sp>
      <p:sp>
        <p:nvSpPr>
          <p:cNvPr id="2" name="Rectangle 1">
            <a:extLst>
              <a:ext uri="{FF2B5EF4-FFF2-40B4-BE49-F238E27FC236}">
                <a16:creationId xmlns:a16="http://schemas.microsoft.com/office/drawing/2014/main" id="{601DCE35-BE2E-99ED-ACFF-7A1D327BC90A}"/>
              </a:ext>
            </a:extLst>
          </p:cNvPr>
          <p:cNvSpPr/>
          <p:nvPr/>
        </p:nvSpPr>
        <p:spPr>
          <a:xfrm>
            <a:off x="1676400" y="893554"/>
            <a:ext cx="8686800" cy="366713"/>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1800" b="1" dirty="0">
                <a:latin typeface="Arial" panose="020B0604020202020204" pitchFamily="34" charset="0"/>
              </a:rPr>
              <a:t>Πίνακας </a:t>
            </a:r>
            <a:r>
              <a:rPr lang="en-US" altLang="el-GR" sz="1800" b="1" dirty="0">
                <a:latin typeface="Arial" panose="020B0604020202020204" pitchFamily="34" charset="0"/>
              </a:rPr>
              <a:t>6-1 </a:t>
            </a:r>
            <a:r>
              <a:rPr lang="en-US" altLang="el-GR" sz="1800" dirty="0">
                <a:latin typeface="Arial" panose="020B0604020202020204" pitchFamily="34" charset="0"/>
              </a:rPr>
              <a:t>| </a:t>
            </a:r>
            <a:r>
              <a:rPr lang="el-GR" altLang="el-GR" sz="1800" dirty="0">
                <a:latin typeface="Arial" panose="020B0604020202020204" pitchFamily="34" charset="0"/>
              </a:rPr>
              <a:t>Αντιπαράθεση μιας εταιρείας παροχής υπηρεσιών και μιας εμπορικής</a:t>
            </a:r>
            <a:endParaRPr lang="en-US" altLang="el-GR" sz="1800" dirty="0">
              <a:latin typeface="Arial" panose="020B0604020202020204" pitchFamily="34" charset="0"/>
            </a:endParaRPr>
          </a:p>
        </p:txBody>
      </p:sp>
      <p:sp>
        <p:nvSpPr>
          <p:cNvPr id="3" name="Rectangle 2">
            <a:extLst>
              <a:ext uri="{FF2B5EF4-FFF2-40B4-BE49-F238E27FC236}">
                <a16:creationId xmlns:a16="http://schemas.microsoft.com/office/drawing/2014/main" id="{16AF3829-C491-4F12-966B-D0A21AAB5275}"/>
              </a:ext>
            </a:extLst>
          </p:cNvPr>
          <p:cNvSpPr/>
          <p:nvPr/>
        </p:nvSpPr>
        <p:spPr>
          <a:xfrm>
            <a:off x="2400300" y="4661155"/>
            <a:ext cx="7620000" cy="1577975"/>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568325" indent="-34290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pPr>
            <a:r>
              <a:rPr lang="el-GR" altLang="el-GR" sz="2000" dirty="0">
                <a:latin typeface="Arial" panose="020B0604020202020204" pitchFamily="34" charset="0"/>
              </a:rPr>
              <a:t>Οι εμπορικές εταιρείες έχουν 2 λογαριασμούς που δεν έχουν οι εταιρείες παροχής υπηρεσιών</a:t>
            </a:r>
            <a:r>
              <a:rPr lang="en-US" altLang="el-GR" sz="2000" dirty="0">
                <a:latin typeface="Arial" panose="020B0604020202020204" pitchFamily="34" charset="0"/>
              </a:rPr>
              <a:t>:</a:t>
            </a:r>
          </a:p>
          <a:p>
            <a:pPr lvl="1" algn="l">
              <a:lnSpc>
                <a:spcPct val="125000"/>
              </a:lnSpc>
              <a:buFont typeface="Arial" panose="020B0604020202020204" pitchFamily="34" charset="0"/>
              <a:buChar char="•"/>
            </a:pPr>
            <a:r>
              <a:rPr lang="el-GR" altLang="el-GR" sz="1900" b="1" dirty="0">
                <a:latin typeface="Arial" panose="020B0604020202020204" pitchFamily="34" charset="0"/>
              </a:rPr>
              <a:t>Κόστος πωληθέντων </a:t>
            </a:r>
            <a:r>
              <a:rPr lang="el-GR" altLang="el-GR" sz="1900" dirty="0">
                <a:latin typeface="Arial" panose="020B0604020202020204" pitchFamily="34" charset="0"/>
              </a:rPr>
              <a:t>στην</a:t>
            </a:r>
            <a:r>
              <a:rPr lang="en-US" altLang="el-GR" sz="1900" dirty="0">
                <a:latin typeface="Arial" panose="020B0604020202020204" pitchFamily="34" charset="0"/>
              </a:rPr>
              <a:t> </a:t>
            </a:r>
            <a:r>
              <a:rPr lang="el-GR" altLang="el-GR" sz="1900" b="1" dirty="0">
                <a:latin typeface="Arial" panose="020B0604020202020204" pitchFamily="34" charset="0"/>
              </a:rPr>
              <a:t>Κατάσταση Αποτελεσμάτων</a:t>
            </a:r>
            <a:endParaRPr lang="en-US" altLang="el-GR" sz="1900" b="1" dirty="0">
              <a:latin typeface="Arial" panose="020B0604020202020204" pitchFamily="34" charset="0"/>
            </a:endParaRPr>
          </a:p>
          <a:p>
            <a:pPr lvl="1" algn="l">
              <a:lnSpc>
                <a:spcPct val="125000"/>
              </a:lnSpc>
              <a:buFont typeface="Arial" panose="020B0604020202020204" pitchFamily="34" charset="0"/>
              <a:buChar char="•"/>
            </a:pPr>
            <a:r>
              <a:rPr lang="el-GR" altLang="el-GR" sz="1900" dirty="0">
                <a:latin typeface="Arial" panose="020B0604020202020204" pitchFamily="34" charset="0"/>
              </a:rPr>
              <a:t>Αποθέματα στον Ισολογισμό</a:t>
            </a:r>
            <a:endParaRPr lang="en-US" altLang="el-GR" sz="1900" dirty="0">
              <a:latin typeface="Arial" panose="020B0604020202020204" pitchFamily="34" charset="0"/>
            </a:endParaRPr>
          </a:p>
        </p:txBody>
      </p:sp>
      <p:sp>
        <p:nvSpPr>
          <p:cNvPr id="8" name="Footer Placeholder 8">
            <a:extLst>
              <a:ext uri="{FF2B5EF4-FFF2-40B4-BE49-F238E27FC236}">
                <a16:creationId xmlns:a16="http://schemas.microsoft.com/office/drawing/2014/main" id="{454DD6CF-5E57-3BEE-316C-24685F30B41D}"/>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38248" name="Picture 8">
            <a:extLst>
              <a:ext uri="{FF2B5EF4-FFF2-40B4-BE49-F238E27FC236}">
                <a16:creationId xmlns:a16="http://schemas.microsoft.com/office/drawing/2014/main" id="{3D3245A9-4ABE-0A8D-9C35-00EF6AF5A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07857"/>
            <a:ext cx="7848600" cy="3279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3">
            <a:extLst>
              <a:ext uri="{FF2B5EF4-FFF2-40B4-BE49-F238E27FC236}">
                <a16:creationId xmlns:a16="http://schemas.microsoft.com/office/drawing/2014/main" id="{634721A6-F6B3-678D-F092-D813632944DD}"/>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8" name="Footer Placeholder 8">
            <a:extLst>
              <a:ext uri="{FF2B5EF4-FFF2-40B4-BE49-F238E27FC236}">
                <a16:creationId xmlns:a16="http://schemas.microsoft.com/office/drawing/2014/main" id="{88FF476C-4312-8D46-FC1F-DAA852630F25}"/>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1" name="Rectangle 1031">
            <a:extLst>
              <a:ext uri="{FF2B5EF4-FFF2-40B4-BE49-F238E27FC236}">
                <a16:creationId xmlns:a16="http://schemas.microsoft.com/office/drawing/2014/main" id="{92EAF681-2829-770F-F0DB-DC10C7300F63}"/>
              </a:ext>
            </a:extLst>
          </p:cNvPr>
          <p:cNvSpPr txBox="1">
            <a:spLocks noChangeArrowheads="1"/>
          </p:cNvSpPr>
          <p:nvPr/>
        </p:nvSpPr>
        <p:spPr bwMode="auto">
          <a:xfrm>
            <a:off x="1866900" y="148481"/>
            <a:ext cx="8305800" cy="546100"/>
          </a:xfrm>
          <a:prstGeom prst="rect">
            <a:avLst/>
          </a:prstGeom>
          <a:noFill/>
          <a:ln w="63500">
            <a:noFill/>
            <a:miter lim="800000"/>
            <a:headEnd/>
            <a:tailEnd/>
          </a:ln>
          <a:effec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3000" b="1" dirty="0">
                <a:solidFill>
                  <a:srgbClr val="0000BF"/>
                </a:solidFill>
                <a:latin typeface="Arial" panose="020B0604020202020204" pitchFamily="34" charset="0"/>
              </a:rPr>
              <a:t>Λογιστική των αποθεμάτων</a:t>
            </a:r>
            <a:endParaRPr lang="en-US" altLang="el-GR" sz="3000" b="1" dirty="0">
              <a:solidFill>
                <a:srgbClr val="0000BF"/>
              </a:solidFill>
              <a:latin typeface="Arial" panose="020B0604020202020204" pitchFamily="34" charset="0"/>
            </a:endParaRPr>
          </a:p>
        </p:txBody>
      </p:sp>
      <p:sp>
        <p:nvSpPr>
          <p:cNvPr id="2" name="Rectangle 1">
            <a:extLst>
              <a:ext uri="{FF2B5EF4-FFF2-40B4-BE49-F238E27FC236}">
                <a16:creationId xmlns:a16="http://schemas.microsoft.com/office/drawing/2014/main" id="{3B4E8E10-D7B6-426B-F566-4256EC46981F}"/>
              </a:ext>
            </a:extLst>
          </p:cNvPr>
          <p:cNvSpPr/>
          <p:nvPr/>
        </p:nvSpPr>
        <p:spPr>
          <a:xfrm>
            <a:off x="1676400" y="672585"/>
            <a:ext cx="8686800" cy="366713"/>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1800" b="1" dirty="0">
                <a:latin typeface="Arial" panose="020B0604020202020204" pitchFamily="34" charset="0"/>
              </a:rPr>
              <a:t>Πίνακας </a:t>
            </a:r>
            <a:r>
              <a:rPr lang="en-US" altLang="el-GR" sz="1800" b="1" dirty="0">
                <a:latin typeface="Arial" panose="020B0604020202020204" pitchFamily="34" charset="0"/>
              </a:rPr>
              <a:t>6-1 </a:t>
            </a:r>
            <a:r>
              <a:rPr lang="en-US" altLang="el-GR" sz="1800" dirty="0">
                <a:latin typeface="Arial" panose="020B0604020202020204" pitchFamily="34" charset="0"/>
              </a:rPr>
              <a:t>| </a:t>
            </a:r>
            <a:r>
              <a:rPr lang="el-GR" altLang="el-GR" sz="1800" dirty="0">
                <a:latin typeface="Arial" panose="020B0604020202020204" pitchFamily="34" charset="0"/>
              </a:rPr>
              <a:t>Αντιπαράθεση μιας εταιρείας παροχής υπηρεσιών και μιας εμπορικής</a:t>
            </a:r>
            <a:endParaRPr lang="en-US" altLang="el-GR" sz="1800" dirty="0">
              <a:latin typeface="Arial" panose="020B0604020202020204" pitchFamily="34" charset="0"/>
            </a:endParaRPr>
          </a:p>
        </p:txBody>
      </p:sp>
      <p:sp>
        <p:nvSpPr>
          <p:cNvPr id="3" name="Rectangle 2">
            <a:extLst>
              <a:ext uri="{FF2B5EF4-FFF2-40B4-BE49-F238E27FC236}">
                <a16:creationId xmlns:a16="http://schemas.microsoft.com/office/drawing/2014/main" id="{85277A0A-6E18-9F8C-99F3-B55439BA2F93}"/>
              </a:ext>
            </a:extLst>
          </p:cNvPr>
          <p:cNvSpPr/>
          <p:nvPr/>
        </p:nvSpPr>
        <p:spPr>
          <a:xfrm>
            <a:off x="2209800" y="4231434"/>
            <a:ext cx="7620000" cy="1577975"/>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568325" indent="-34290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pPr>
            <a:r>
              <a:rPr lang="el-GR" altLang="el-GR" sz="2000" dirty="0">
                <a:latin typeface="Arial" panose="020B0604020202020204" pitchFamily="34" charset="0"/>
              </a:rPr>
              <a:t>Οι εμπορικές εταιρείες έχουν 2 λογαριασμούς που δεν έχουν οι εταιρείες παροχής υπηρεσιών</a:t>
            </a:r>
            <a:r>
              <a:rPr lang="en-US" altLang="el-GR" sz="2000" dirty="0">
                <a:latin typeface="Arial" panose="020B0604020202020204" pitchFamily="34" charset="0"/>
              </a:rPr>
              <a:t>:</a:t>
            </a:r>
          </a:p>
          <a:p>
            <a:pPr lvl="1" algn="l">
              <a:lnSpc>
                <a:spcPct val="125000"/>
              </a:lnSpc>
              <a:buFont typeface="Arial" panose="020B0604020202020204" pitchFamily="34" charset="0"/>
              <a:buChar char="•"/>
            </a:pPr>
            <a:r>
              <a:rPr lang="el-GR" altLang="el-GR" sz="1900" dirty="0">
                <a:latin typeface="Arial" panose="020B0604020202020204" pitchFamily="34" charset="0"/>
              </a:rPr>
              <a:t>Κόστος πωληθέντων στην</a:t>
            </a:r>
            <a:r>
              <a:rPr lang="en-US" altLang="el-GR" sz="1900" dirty="0">
                <a:latin typeface="Arial" panose="020B0604020202020204" pitchFamily="34" charset="0"/>
              </a:rPr>
              <a:t> </a:t>
            </a:r>
            <a:r>
              <a:rPr lang="el-GR" altLang="el-GR" sz="1900" dirty="0">
                <a:latin typeface="Arial" panose="020B0604020202020204" pitchFamily="34" charset="0"/>
              </a:rPr>
              <a:t>Κατάσταση Αποτελεσμάτων</a:t>
            </a:r>
            <a:endParaRPr lang="en-US" altLang="el-GR" sz="1900" dirty="0">
              <a:latin typeface="Arial" panose="020B0604020202020204" pitchFamily="34" charset="0"/>
            </a:endParaRPr>
          </a:p>
          <a:p>
            <a:pPr lvl="1" algn="l">
              <a:lnSpc>
                <a:spcPct val="125000"/>
              </a:lnSpc>
              <a:buFont typeface="Arial" panose="020B0604020202020204" pitchFamily="34" charset="0"/>
              <a:buChar char="•"/>
            </a:pPr>
            <a:r>
              <a:rPr lang="el-GR" altLang="el-GR" sz="1900" b="1" dirty="0">
                <a:latin typeface="Arial" panose="020B0604020202020204" pitchFamily="34" charset="0"/>
              </a:rPr>
              <a:t>Αποθέματα</a:t>
            </a:r>
            <a:r>
              <a:rPr lang="el-GR" altLang="el-GR" sz="1900" dirty="0">
                <a:latin typeface="Arial" panose="020B0604020202020204" pitchFamily="34" charset="0"/>
              </a:rPr>
              <a:t> στον </a:t>
            </a:r>
            <a:r>
              <a:rPr lang="el-GR" altLang="el-GR" sz="1900" b="1" dirty="0">
                <a:latin typeface="Arial" panose="020B0604020202020204" pitchFamily="34" charset="0"/>
              </a:rPr>
              <a:t>Ισολογισμό</a:t>
            </a:r>
            <a:endParaRPr lang="en-US" altLang="el-GR" sz="1900" b="1" dirty="0">
              <a:latin typeface="Arial" panose="020B0604020202020204" pitchFamily="34" charset="0"/>
            </a:endParaRPr>
          </a:p>
        </p:txBody>
      </p:sp>
      <p:pic>
        <p:nvPicPr>
          <p:cNvPr id="23563" name="Picture 11">
            <a:extLst>
              <a:ext uri="{FF2B5EF4-FFF2-40B4-BE49-F238E27FC236}">
                <a16:creationId xmlns:a16="http://schemas.microsoft.com/office/drawing/2014/main" id="{125B2916-D559-9113-367B-CE8AB75AC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74494"/>
            <a:ext cx="7924800" cy="2805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12" name="Rectangle 11">
            <a:extLst>
              <a:ext uri="{FF2B5EF4-FFF2-40B4-BE49-F238E27FC236}">
                <a16:creationId xmlns:a16="http://schemas.microsoft.com/office/drawing/2014/main" id="{0219D37C-D052-9BF4-E373-2DA783BF72F0}"/>
              </a:ext>
            </a:extLst>
          </p:cNvPr>
          <p:cNvSpPr/>
          <p:nvPr/>
        </p:nvSpPr>
        <p:spPr>
          <a:xfrm>
            <a:off x="2019300" y="447869"/>
            <a:ext cx="8153400" cy="5784850"/>
          </a:xfrm>
          <a:prstGeom prst="rect">
            <a:avLst/>
          </a:prstGeom>
          <a:noFill/>
          <a:ln w="12700" cap="sq" cmpd="sng" algn="ctr">
            <a:noFill/>
            <a:prstDash val="solid"/>
            <a:round/>
            <a:headEnd type="none" w="sm" len="sm"/>
            <a:tailEnd type="none" w="sm" len="sm"/>
          </a:ln>
          <a:effectLst/>
        </p:spPr>
        <p:txBody>
          <a:bodyPr tIns="91440">
            <a:spAutoFit/>
          </a:bodyPr>
          <a:lstStyle>
            <a:lvl1pPr algn="ctr" eaLnBrk="0" hangingPunct="0">
              <a:defRPr sz="2400">
                <a:solidFill>
                  <a:schemeClr val="tx1"/>
                </a:solidFill>
                <a:latin typeface="Times New Roman" panose="02020603050405020304" pitchFamily="18" charset="0"/>
              </a:defRPr>
            </a:lvl1pPr>
            <a:lvl2pPr marL="682625" indent="-450850" algn="ctr" eaLnBrk="0" hangingPunct="0">
              <a:defRPr sz="2400">
                <a:solidFill>
                  <a:schemeClr val="tx1"/>
                </a:solidFill>
                <a:latin typeface="Times New Roman" panose="02020603050405020304" pitchFamily="18" charset="0"/>
              </a:defRPr>
            </a:lvl2pPr>
            <a:lvl3pPr marL="1384300" indent="-4699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1200"/>
              </a:spcBef>
              <a:buSzPct val="100000"/>
            </a:pPr>
            <a:r>
              <a:rPr lang="el-GR" altLang="el-GR" sz="2500" b="1" dirty="0">
                <a:latin typeface="Arial" panose="020B0604020202020204" pitchFamily="34" charset="0"/>
              </a:rPr>
              <a:t>Μονάδες αποθέματος</a:t>
            </a:r>
            <a:endParaRPr lang="en-US" altLang="el-GR" sz="2500" b="1" dirty="0">
              <a:latin typeface="Arial" panose="020B0604020202020204" pitchFamily="34" charset="0"/>
            </a:endParaRPr>
          </a:p>
          <a:p>
            <a:pPr lvl="1" algn="l">
              <a:lnSpc>
                <a:spcPct val="125000"/>
              </a:lnSpc>
              <a:spcBef>
                <a:spcPts val="1200"/>
              </a:spcBef>
              <a:buClr>
                <a:srgbClr val="740000"/>
              </a:buClr>
              <a:buSzPct val="80000"/>
              <a:buFont typeface="Wingdings" panose="05000000000000000000" pitchFamily="2" charset="2"/>
              <a:buChar char="u"/>
            </a:pPr>
            <a:r>
              <a:rPr lang="el-GR" altLang="el-GR" sz="2200" dirty="0">
                <a:latin typeface="Arial" panose="020B0604020202020204" pitchFamily="34" charset="0"/>
              </a:rPr>
              <a:t>Προσδιορίζονται από τα λογιστικά αρχεία</a:t>
            </a:r>
            <a:endParaRPr lang="en-US" altLang="en-US" sz="2200" dirty="0">
              <a:latin typeface="Arial" panose="020B0604020202020204" pitchFamily="34" charset="0"/>
            </a:endParaRPr>
          </a:p>
          <a:p>
            <a:pPr lvl="1" algn="l">
              <a:lnSpc>
                <a:spcPct val="125000"/>
              </a:lnSpc>
              <a:spcBef>
                <a:spcPts val="1200"/>
              </a:spcBef>
              <a:buClr>
                <a:srgbClr val="740000"/>
              </a:buClr>
              <a:buSzPct val="80000"/>
              <a:buFont typeface="Wingdings" panose="05000000000000000000" pitchFamily="2" charset="2"/>
              <a:buChar char="u"/>
            </a:pPr>
            <a:r>
              <a:rPr lang="el-GR" altLang="el-GR" sz="2200" dirty="0">
                <a:latin typeface="Arial" panose="020B0604020202020204" pitchFamily="34" charset="0"/>
              </a:rPr>
              <a:t>Επαληθεύονται από φυσική απογραφή στο τέλος του έτους</a:t>
            </a:r>
            <a:endParaRPr lang="en-US" altLang="en-US" sz="2200" dirty="0">
              <a:latin typeface="Arial" panose="020B0604020202020204" pitchFamily="34" charset="0"/>
            </a:endParaRPr>
          </a:p>
          <a:p>
            <a:pPr lvl="1" algn="l">
              <a:lnSpc>
                <a:spcPct val="125000"/>
              </a:lnSpc>
              <a:spcBef>
                <a:spcPts val="1200"/>
              </a:spcBef>
              <a:buClr>
                <a:srgbClr val="740000"/>
              </a:buClr>
              <a:buSzPct val="80000"/>
              <a:buFont typeface="Wingdings" panose="05000000000000000000" pitchFamily="2" charset="2"/>
              <a:buChar char="u"/>
            </a:pPr>
            <a:r>
              <a:rPr lang="el-GR" altLang="en-US" sz="2200" dirty="0">
                <a:latin typeface="Arial" panose="020B0604020202020204" pitchFamily="34" charset="0"/>
              </a:rPr>
              <a:t>Αγαθά σε παρακαταθήκη</a:t>
            </a:r>
            <a:r>
              <a:rPr lang="en-US" altLang="en-US" sz="2200" dirty="0">
                <a:latin typeface="Arial" panose="020B0604020202020204" pitchFamily="34" charset="0"/>
              </a:rPr>
              <a:t>:</a:t>
            </a:r>
          </a:p>
          <a:p>
            <a:pPr lvl="2" algn="l">
              <a:lnSpc>
                <a:spcPct val="125000"/>
              </a:lnSpc>
              <a:spcBef>
                <a:spcPts val="1200"/>
              </a:spcBef>
              <a:buClr>
                <a:srgbClr val="740000"/>
              </a:buClr>
              <a:buSzPct val="80000"/>
              <a:buFont typeface="Arial" panose="020B0604020202020204" pitchFamily="34" charset="0"/>
              <a:buChar char="►"/>
            </a:pPr>
            <a:r>
              <a:rPr lang="el-GR" altLang="el-GR" sz="2100" dirty="0">
                <a:latin typeface="Arial" panose="020B0604020202020204" pitchFamily="34" charset="0"/>
              </a:rPr>
              <a:t>Δεν υπολογίζονται εκείνα που τηρούνται σε παρακαταθήκη επειδή ανήκουν σε άλλη εταιρεία</a:t>
            </a:r>
            <a:endParaRPr lang="en-US" altLang="en-US" sz="2100" dirty="0">
              <a:latin typeface="Arial" panose="020B0604020202020204" pitchFamily="34" charset="0"/>
            </a:endParaRPr>
          </a:p>
          <a:p>
            <a:pPr lvl="2" algn="l">
              <a:lnSpc>
                <a:spcPct val="125000"/>
              </a:lnSpc>
              <a:spcBef>
                <a:spcPts val="1200"/>
              </a:spcBef>
              <a:buClr>
                <a:srgbClr val="740000"/>
              </a:buClr>
              <a:buSzPct val="80000"/>
              <a:buFont typeface="Arial" panose="020B0604020202020204" pitchFamily="34" charset="0"/>
              <a:buChar char="►"/>
            </a:pPr>
            <a:r>
              <a:rPr lang="el-GR" altLang="el-GR" sz="2100" dirty="0">
                <a:latin typeface="Arial" panose="020B0604020202020204" pitchFamily="34" charset="0"/>
              </a:rPr>
              <a:t>Περιλαμβάνονται εκείνα που βρίσκονται σε παρακαταθήκη σε άλλη εταιρεία προς πώληση</a:t>
            </a:r>
            <a:endParaRPr lang="en-US" altLang="en-US" sz="2100" dirty="0">
              <a:latin typeface="Arial" panose="020B0604020202020204" pitchFamily="34" charset="0"/>
            </a:endParaRPr>
          </a:p>
          <a:p>
            <a:pPr lvl="1" algn="l">
              <a:lnSpc>
                <a:spcPct val="125000"/>
              </a:lnSpc>
              <a:spcBef>
                <a:spcPts val="1200"/>
              </a:spcBef>
              <a:buClr>
                <a:srgbClr val="740000"/>
              </a:buClr>
              <a:buSzPct val="80000"/>
              <a:buFont typeface="Wingdings" panose="05000000000000000000" pitchFamily="2" charset="2"/>
              <a:buChar char="u"/>
            </a:pPr>
            <a:r>
              <a:rPr lang="el-GR" altLang="en-US" sz="2200" dirty="0">
                <a:latin typeface="Arial" panose="020B0604020202020204" pitchFamily="34" charset="0"/>
              </a:rPr>
              <a:t>Α</a:t>
            </a:r>
            <a:r>
              <a:rPr lang="en-US" altLang="en-US" sz="2200" dirty="0">
                <a:latin typeface="Arial" panose="020B0604020202020204" pitchFamily="34" charset="0"/>
              </a:rPr>
              <a:t>γ</a:t>
            </a:r>
            <a:r>
              <a:rPr lang="el-GR" altLang="en-US" sz="2200" dirty="0" err="1">
                <a:latin typeface="Arial" panose="020B0604020202020204" pitchFamily="34" charset="0"/>
              </a:rPr>
              <a:t>αθά</a:t>
            </a:r>
            <a:r>
              <a:rPr lang="el-GR" altLang="en-US" sz="2200" dirty="0">
                <a:latin typeface="Arial" panose="020B0604020202020204" pitchFamily="34" charset="0"/>
              </a:rPr>
              <a:t> υπό διαμετακόμιση</a:t>
            </a:r>
            <a:endParaRPr lang="en-US" altLang="en-US" sz="2200" dirty="0">
              <a:latin typeface="Arial" panose="020B0604020202020204" pitchFamily="34" charset="0"/>
            </a:endParaRPr>
          </a:p>
          <a:p>
            <a:pPr lvl="2" algn="l">
              <a:lnSpc>
                <a:spcPct val="125000"/>
              </a:lnSpc>
              <a:spcBef>
                <a:spcPts val="1200"/>
              </a:spcBef>
              <a:buClr>
                <a:srgbClr val="740000"/>
              </a:buClr>
              <a:buSzPct val="80000"/>
              <a:buFont typeface="Arial" panose="020B0604020202020204" pitchFamily="34" charset="0"/>
              <a:buChar char="►"/>
            </a:pPr>
            <a:r>
              <a:rPr lang="el-GR" altLang="en-US" sz="2100" dirty="0">
                <a:latin typeface="Arial" panose="020B0604020202020204" pitchFamily="34" charset="0"/>
              </a:rPr>
              <a:t>Εξαρτάται από τ</a:t>
            </a:r>
            <a:r>
              <a:rPr lang="en-US" altLang="en-US" sz="2100" dirty="0">
                <a:latin typeface="Arial" panose="020B0604020202020204" pitchFamily="34" charset="0"/>
              </a:rPr>
              <a:t>ο</a:t>
            </a:r>
            <a:r>
              <a:rPr lang="el-GR" altLang="en-US" sz="2100" dirty="0">
                <a:latin typeface="Arial" panose="020B0604020202020204" pitchFamily="34" charset="0"/>
              </a:rPr>
              <a:t>υ</a:t>
            </a:r>
            <a:r>
              <a:rPr lang="en-US" altLang="en-US" sz="2100" dirty="0">
                <a:latin typeface="Arial" panose="020B0604020202020204" pitchFamily="34" charset="0"/>
              </a:rPr>
              <a:t>ς</a:t>
            </a:r>
            <a:r>
              <a:rPr lang="el-GR" altLang="en-US" sz="2100" dirty="0">
                <a:latin typeface="Arial" panose="020B0604020202020204" pitchFamily="34" charset="0"/>
              </a:rPr>
              <a:t> ό</a:t>
            </a:r>
            <a:r>
              <a:rPr lang="en-US" altLang="en-US" sz="2100" dirty="0">
                <a:latin typeface="Arial" panose="020B0604020202020204" pitchFamily="34" charset="0"/>
              </a:rPr>
              <a:t>ρ</a:t>
            </a:r>
            <a:r>
              <a:rPr lang="el-GR" altLang="en-US" sz="2100" dirty="0" err="1">
                <a:latin typeface="Arial" panose="020B0604020202020204" pitchFamily="34" charset="0"/>
              </a:rPr>
              <a:t>ους</a:t>
            </a:r>
            <a:r>
              <a:rPr lang="el-GR" altLang="en-US" sz="2100" dirty="0">
                <a:latin typeface="Arial" panose="020B0604020202020204" pitchFamily="34" charset="0"/>
              </a:rPr>
              <a:t> αποστολής</a:t>
            </a:r>
            <a:endParaRPr lang="en-US" altLang="en-US" sz="2200" dirty="0">
              <a:latin typeface="Arial" panose="020B0604020202020204" pitchFamily="34" charset="0"/>
            </a:endParaRPr>
          </a:p>
        </p:txBody>
      </p:sp>
      <p:sp>
        <p:nvSpPr>
          <p:cNvPr id="6" name="Footer Placeholder 8">
            <a:extLst>
              <a:ext uri="{FF2B5EF4-FFF2-40B4-BE49-F238E27FC236}">
                <a16:creationId xmlns:a16="http://schemas.microsoft.com/office/drawing/2014/main" id="{54ACA051-E11B-298D-8812-09588130FE0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dirty="0">
                <a:solidFill>
                  <a:srgbClr val="740000"/>
                </a:solidFill>
                <a:latin typeface="Arial" panose="020B0604020202020204" pitchFamily="34" charset="0"/>
              </a:rPr>
              <a:t>Τιμή πώλησης έναντι κόστους αποθεμάτων</a:t>
            </a:r>
            <a:endParaRPr lang="en-US" altLang="el-GR" sz="3200" b="1" dirty="0">
              <a:solidFill>
                <a:srgbClr val="740000"/>
              </a:solidFill>
              <a:latin typeface="Arial" panose="020B0604020202020204" pitchFamily="34" charset="0"/>
            </a:endParaRP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3">
            <a:extLst>
              <a:ext uri="{FF2B5EF4-FFF2-40B4-BE49-F238E27FC236}">
                <a16:creationId xmlns:a16="http://schemas.microsoft.com/office/drawing/2014/main" id="{6ADE9879-69D1-4DC4-480C-38B584F253F4}"/>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14" name="Rounded Rectangle 13">
            <a:extLst>
              <a:ext uri="{FF2B5EF4-FFF2-40B4-BE49-F238E27FC236}">
                <a16:creationId xmlns:a16="http://schemas.microsoft.com/office/drawing/2014/main" id="{46C39EF5-C37E-71B7-91A6-24D01AF2FAA4}"/>
              </a:ext>
            </a:extLst>
          </p:cNvPr>
          <p:cNvSpPr/>
          <p:nvPr/>
        </p:nvSpPr>
        <p:spPr>
          <a:xfrm>
            <a:off x="2133600" y="2057400"/>
            <a:ext cx="2590800" cy="1295400"/>
          </a:xfrm>
          <a:prstGeom prst="roundRect">
            <a:avLst>
              <a:gd name="adj" fmla="val 10000"/>
            </a:avLst>
          </a:prstGeom>
          <a:solidFill>
            <a:srgbClr val="990033"/>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0000"/>
              </a:lnSpc>
            </a:pPr>
            <a:r>
              <a:rPr lang="en-US" altLang="el-GR" sz="2000" b="1">
                <a:solidFill>
                  <a:srgbClr val="FFFFFF"/>
                </a:solidFill>
                <a:latin typeface="Arial" panose="020B0604020202020204" pitchFamily="34" charset="0"/>
              </a:rPr>
              <a:t>FOB </a:t>
            </a:r>
          </a:p>
          <a:p>
            <a:pPr>
              <a:lnSpc>
                <a:spcPct val="110000"/>
              </a:lnSpc>
            </a:pPr>
            <a:r>
              <a:rPr lang="en-US" altLang="el-GR" sz="2000" b="1">
                <a:solidFill>
                  <a:srgbClr val="FFFFFF"/>
                </a:solidFill>
                <a:latin typeface="Arial" panose="020B0604020202020204" pitchFamily="34" charset="0"/>
              </a:rPr>
              <a:t>(free on board)</a:t>
            </a:r>
            <a:r>
              <a:rPr lang="el-GR" altLang="el-GR" sz="2000" b="1">
                <a:solidFill>
                  <a:srgbClr val="FFFFFF"/>
                </a:solidFill>
                <a:latin typeface="Arial" panose="020B0604020202020204" pitchFamily="34" charset="0"/>
              </a:rPr>
              <a:t> σε </a:t>
            </a:r>
            <a:r>
              <a:rPr lang="el-GR" altLang="el-GR" sz="2000" i="1">
                <a:solidFill>
                  <a:srgbClr val="FFFFFF"/>
                </a:solidFill>
                <a:latin typeface="Arial" panose="020B0604020202020204" pitchFamily="34" charset="0"/>
              </a:rPr>
              <a:t>σημείο φόρτωσης </a:t>
            </a:r>
            <a:endParaRPr lang="en-US" altLang="el-GR" sz="2300">
              <a:solidFill>
                <a:srgbClr val="FFFFFF"/>
              </a:solidFill>
              <a:effectLst>
                <a:outerShdw blurRad="38100" dist="38100" dir="2700000" algn="tl">
                  <a:srgbClr val="000000"/>
                </a:outerShdw>
              </a:effectLst>
              <a:latin typeface="Arial" panose="020B0604020202020204" pitchFamily="34" charset="0"/>
            </a:endParaRPr>
          </a:p>
        </p:txBody>
      </p:sp>
      <p:sp>
        <p:nvSpPr>
          <p:cNvPr id="15" name="Rounded Rectangle 14">
            <a:extLst>
              <a:ext uri="{FF2B5EF4-FFF2-40B4-BE49-F238E27FC236}">
                <a16:creationId xmlns:a16="http://schemas.microsoft.com/office/drawing/2014/main" id="{BE02478A-5D58-6ABA-43CE-E28AA7CEFB5C}"/>
              </a:ext>
            </a:extLst>
          </p:cNvPr>
          <p:cNvSpPr/>
          <p:nvPr/>
        </p:nvSpPr>
        <p:spPr>
          <a:xfrm>
            <a:off x="2128838" y="3733800"/>
            <a:ext cx="2590800" cy="1295400"/>
          </a:xfrm>
          <a:prstGeom prst="roundRect">
            <a:avLst>
              <a:gd name="adj" fmla="val 10000"/>
            </a:avLst>
          </a:prstGeom>
          <a:solidFill>
            <a:srgbClr val="004D86"/>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0000"/>
              </a:lnSpc>
            </a:pPr>
            <a:r>
              <a:rPr lang="en-US" altLang="el-GR" sz="2000" b="1">
                <a:solidFill>
                  <a:srgbClr val="FFFFFF"/>
                </a:solidFill>
                <a:latin typeface="Arial" panose="020B0604020202020204" pitchFamily="34" charset="0"/>
              </a:rPr>
              <a:t>FOB </a:t>
            </a:r>
          </a:p>
          <a:p>
            <a:pPr>
              <a:lnSpc>
                <a:spcPct val="110000"/>
              </a:lnSpc>
            </a:pPr>
            <a:r>
              <a:rPr lang="en-US" altLang="el-GR" sz="2000" b="1">
                <a:solidFill>
                  <a:srgbClr val="FFFFFF"/>
                </a:solidFill>
                <a:latin typeface="Arial" panose="020B0604020202020204" pitchFamily="34" charset="0"/>
              </a:rPr>
              <a:t>(free on board) </a:t>
            </a:r>
            <a:r>
              <a:rPr lang="el-GR" altLang="el-GR" sz="2000" b="1">
                <a:solidFill>
                  <a:srgbClr val="FFFFFF"/>
                </a:solidFill>
                <a:latin typeface="Arial" panose="020B0604020202020204" pitchFamily="34" charset="0"/>
              </a:rPr>
              <a:t> σε </a:t>
            </a:r>
            <a:r>
              <a:rPr lang="el-GR" altLang="el-GR" sz="2000" i="1">
                <a:solidFill>
                  <a:srgbClr val="FFFFFF"/>
                </a:solidFill>
                <a:latin typeface="Arial" panose="020B0604020202020204" pitchFamily="34" charset="0"/>
              </a:rPr>
              <a:t>σημείο προορισμού</a:t>
            </a:r>
            <a:endParaRPr lang="en-US" altLang="el-GR" sz="2800" b="1">
              <a:solidFill>
                <a:srgbClr val="FFFFFF"/>
              </a:solidFill>
              <a:effectLst>
                <a:outerShdw blurRad="38100" dist="38100" dir="2700000" algn="tl">
                  <a:srgbClr val="000000"/>
                </a:outerShdw>
              </a:effectLst>
              <a:latin typeface="Arial" panose="020B0604020202020204" pitchFamily="34" charset="0"/>
            </a:endParaRPr>
          </a:p>
        </p:txBody>
      </p:sp>
      <p:sp>
        <p:nvSpPr>
          <p:cNvPr id="17" name="Rectangle 16">
            <a:extLst>
              <a:ext uri="{FF2B5EF4-FFF2-40B4-BE49-F238E27FC236}">
                <a16:creationId xmlns:a16="http://schemas.microsoft.com/office/drawing/2014/main" id="{AFC3097B-3645-2E3F-5D83-1C6CBE716C5A}"/>
              </a:ext>
            </a:extLst>
          </p:cNvPr>
          <p:cNvSpPr/>
          <p:nvPr/>
        </p:nvSpPr>
        <p:spPr>
          <a:xfrm>
            <a:off x="1828800" y="1143000"/>
            <a:ext cx="3195638" cy="572208"/>
          </a:xfrm>
          <a:prstGeom prst="rect">
            <a:avLst/>
          </a:prstGeom>
          <a:noFill/>
          <a:ln w="12700" cap="sq" cmpd="sng" algn="ctr">
            <a:noFill/>
            <a:prstDash val="solid"/>
            <a:round/>
            <a:headEnd type="none" w="sm" len="sm"/>
            <a:tailEnd type="none" w="sm" len="sm"/>
          </a:ln>
          <a:effectLst/>
        </p:spPr>
        <p:txBody>
          <a:bodyPr tIns="9144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5000"/>
              </a:lnSpc>
              <a:spcBef>
                <a:spcPts val="1200"/>
              </a:spcBef>
              <a:buClr>
                <a:srgbClr val="740000"/>
              </a:buClr>
              <a:buSzPct val="80000"/>
            </a:pPr>
            <a:r>
              <a:rPr lang="el-GR" altLang="el-GR" sz="2500" b="1">
                <a:latin typeface="Arial" panose="020B0604020202020204" pitchFamily="34" charset="0"/>
              </a:rPr>
              <a:t>Όροι αποστολής</a:t>
            </a:r>
            <a:endParaRPr lang="en-US" altLang="en-US" sz="2500">
              <a:latin typeface="Arial" panose="020B0604020202020204" pitchFamily="34" charset="0"/>
            </a:endParaRPr>
          </a:p>
        </p:txBody>
      </p:sp>
      <p:sp>
        <p:nvSpPr>
          <p:cNvPr id="18" name="Rounded Rectangle 17">
            <a:extLst>
              <a:ext uri="{FF2B5EF4-FFF2-40B4-BE49-F238E27FC236}">
                <a16:creationId xmlns:a16="http://schemas.microsoft.com/office/drawing/2014/main" id="{24D2A97C-DF24-B6DC-4619-37EDE14775C7}"/>
              </a:ext>
            </a:extLst>
          </p:cNvPr>
          <p:cNvSpPr/>
          <p:nvPr/>
        </p:nvSpPr>
        <p:spPr>
          <a:xfrm>
            <a:off x="4724400" y="2057400"/>
            <a:ext cx="5410200" cy="1295400"/>
          </a:xfrm>
          <a:prstGeom prst="roundRect">
            <a:avLst>
              <a:gd name="adj" fmla="val 10000"/>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0" tIns="0" rIns="457200" bIns="64008"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5000"/>
              </a:lnSpc>
            </a:pPr>
            <a:r>
              <a:rPr lang="el-GR" altLang="el-GR" sz="2000" b="1">
                <a:latin typeface="Arial" panose="020B0604020202020204" pitchFamily="34" charset="0"/>
              </a:rPr>
              <a:t>Τη στιγμή που φεύγουν τα αποθέματα από την αποθήκη του πωλητή</a:t>
            </a:r>
            <a:endParaRPr lang="en-US" altLang="el-GR" sz="2300" b="1">
              <a:effectLst>
                <a:outerShdw blurRad="38100" dist="38100" dir="2700000" algn="tl">
                  <a:srgbClr val="C0C0C0"/>
                </a:outerShdw>
              </a:effectLst>
              <a:latin typeface="Arial" panose="020B0604020202020204" pitchFamily="34" charset="0"/>
            </a:endParaRPr>
          </a:p>
        </p:txBody>
      </p:sp>
      <p:sp>
        <p:nvSpPr>
          <p:cNvPr id="19" name="Rounded Rectangle 18">
            <a:extLst>
              <a:ext uri="{FF2B5EF4-FFF2-40B4-BE49-F238E27FC236}">
                <a16:creationId xmlns:a16="http://schemas.microsoft.com/office/drawing/2014/main" id="{CBB911CB-D6F2-7235-194F-B7F38F92C495}"/>
              </a:ext>
            </a:extLst>
          </p:cNvPr>
          <p:cNvSpPr/>
          <p:nvPr/>
        </p:nvSpPr>
        <p:spPr>
          <a:xfrm>
            <a:off x="4724400" y="3733800"/>
            <a:ext cx="5410200" cy="1295400"/>
          </a:xfrm>
          <a:prstGeom prst="roundRect">
            <a:avLst>
              <a:gd name="adj" fmla="val 10000"/>
            </a:avLst>
          </a:pr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0" tIns="0" rIns="457200" bIns="64008"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5000"/>
              </a:lnSpc>
            </a:pPr>
            <a:r>
              <a:rPr lang="el-GR" altLang="el-GR" sz="2000" b="1">
                <a:latin typeface="Arial" panose="020B0604020202020204" pitchFamily="34" charset="0"/>
              </a:rPr>
              <a:t>Τη στιγμή που παραδίδονται στον αγοράστη</a:t>
            </a:r>
            <a:endParaRPr lang="en-US" altLang="el-GR" sz="2000" b="1">
              <a:latin typeface="Arial" panose="020B0604020202020204" pitchFamily="34" charset="0"/>
            </a:endParaRPr>
          </a:p>
        </p:txBody>
      </p:sp>
      <p:sp>
        <p:nvSpPr>
          <p:cNvPr id="20" name="Rectangle 19">
            <a:extLst>
              <a:ext uri="{FF2B5EF4-FFF2-40B4-BE49-F238E27FC236}">
                <a16:creationId xmlns:a16="http://schemas.microsoft.com/office/drawing/2014/main" id="{9A68EFFA-E2ED-6613-CAF8-E0337B22DAAB}"/>
              </a:ext>
            </a:extLst>
          </p:cNvPr>
          <p:cNvSpPr/>
          <p:nvPr/>
        </p:nvSpPr>
        <p:spPr>
          <a:xfrm>
            <a:off x="4724400" y="1258889"/>
            <a:ext cx="5410200" cy="528927"/>
          </a:xfrm>
          <a:prstGeom prst="rect">
            <a:avLst/>
          </a:prstGeom>
          <a:noFill/>
          <a:ln w="12700" cap="sq" cmpd="sng" algn="ctr">
            <a:noFill/>
            <a:prstDash val="solid"/>
            <a:round/>
            <a:headEnd type="none" w="sm" len="sm"/>
            <a:tailEnd type="none" w="sm" len="sm"/>
          </a:ln>
          <a:effectLst/>
        </p:spPr>
        <p:txBody>
          <a:bodyPr tIns="9144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0000"/>
              </a:lnSpc>
              <a:buClr>
                <a:srgbClr val="740000"/>
              </a:buClr>
              <a:buSzPct val="80000"/>
            </a:pPr>
            <a:r>
              <a:rPr lang="el-GR" altLang="el-GR" sz="2500" b="1">
                <a:latin typeface="Arial" panose="020B0604020202020204" pitchFamily="34" charset="0"/>
              </a:rPr>
              <a:t>Αλλαγή ιδιοκτησίας</a:t>
            </a:r>
            <a:endParaRPr lang="en-US" altLang="en-US" sz="2500" b="1">
              <a:latin typeface="Arial" panose="020B0604020202020204" pitchFamily="34" charset="0"/>
            </a:endParaRPr>
          </a:p>
        </p:txBody>
      </p:sp>
      <p:cxnSp>
        <p:nvCxnSpPr>
          <p:cNvPr id="33800" name="Straight Connector 20">
            <a:extLst>
              <a:ext uri="{FF2B5EF4-FFF2-40B4-BE49-F238E27FC236}">
                <a16:creationId xmlns:a16="http://schemas.microsoft.com/office/drawing/2014/main" id="{46C3B7F6-E6C7-5E1B-7670-E65BE9A6241E}"/>
              </a:ext>
            </a:extLst>
          </p:cNvPr>
          <p:cNvCxnSpPr>
            <a:cxnSpLocks noChangeShapeType="1"/>
          </p:cNvCxnSpPr>
          <p:nvPr/>
        </p:nvCxnSpPr>
        <p:spPr bwMode="auto">
          <a:xfrm>
            <a:off x="2209800" y="1828800"/>
            <a:ext cx="2395538" cy="0"/>
          </a:xfrm>
          <a:prstGeom prst="line">
            <a:avLst/>
          </a:prstGeom>
          <a:noFill/>
          <a:ln w="28575" cap="sq" algn="ctr">
            <a:solidFill>
              <a:schemeClr val="tx1"/>
            </a:solidFill>
            <a:round/>
            <a:headEnd type="none" w="sm" len="sm"/>
            <a:tailEnd type="none" w="sm" len="sm"/>
          </a:ln>
        </p:spPr>
      </p:cxnSp>
      <p:cxnSp>
        <p:nvCxnSpPr>
          <p:cNvPr id="33801" name="Straight Connector 30">
            <a:extLst>
              <a:ext uri="{FF2B5EF4-FFF2-40B4-BE49-F238E27FC236}">
                <a16:creationId xmlns:a16="http://schemas.microsoft.com/office/drawing/2014/main" id="{4A8EF984-A21C-5284-F9AD-7C58794FB590}"/>
              </a:ext>
            </a:extLst>
          </p:cNvPr>
          <p:cNvCxnSpPr>
            <a:cxnSpLocks noChangeShapeType="1"/>
          </p:cNvCxnSpPr>
          <p:nvPr/>
        </p:nvCxnSpPr>
        <p:spPr bwMode="auto">
          <a:xfrm>
            <a:off x="4767264" y="1828800"/>
            <a:ext cx="5367337" cy="0"/>
          </a:xfrm>
          <a:prstGeom prst="line">
            <a:avLst/>
          </a:prstGeom>
          <a:noFill/>
          <a:ln w="28575" cap="sq" algn="ctr">
            <a:solidFill>
              <a:schemeClr val="tx1"/>
            </a:solidFill>
            <a:round/>
            <a:headEnd type="none" w="sm" len="sm"/>
            <a:tailEnd type="none" w="sm" len="sm"/>
          </a:ln>
        </p:spPr>
      </p:cxnSp>
      <p:sp>
        <p:nvSpPr>
          <p:cNvPr id="33802" name="Rectangle 1031">
            <a:extLst>
              <a:ext uri="{FF2B5EF4-FFF2-40B4-BE49-F238E27FC236}">
                <a16:creationId xmlns:a16="http://schemas.microsoft.com/office/drawing/2014/main" id="{203364D2-4769-2B59-568E-D15578001097}"/>
              </a:ext>
            </a:extLst>
          </p:cNvPr>
          <p:cNvSpPr txBox="1">
            <a:spLocks noChangeArrowheads="1"/>
          </p:cNvSpPr>
          <p:nvPr/>
        </p:nvSpPr>
        <p:spPr bwMode="auto">
          <a:xfrm>
            <a:off x="2057400" y="457201"/>
            <a:ext cx="81534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Μονάδες αποθέματος</a:t>
            </a:r>
            <a:endParaRPr lang="en-US" altLang="el-GR" sz="3200" b="1">
              <a:latin typeface="Arial" panose="020B0604020202020204" pitchFamily="34" charset="0"/>
            </a:endParaRPr>
          </a:p>
        </p:txBody>
      </p:sp>
      <p:sp>
        <p:nvSpPr>
          <p:cNvPr id="13" name="Rectangle 12">
            <a:extLst>
              <a:ext uri="{FF2B5EF4-FFF2-40B4-BE49-F238E27FC236}">
                <a16:creationId xmlns:a16="http://schemas.microsoft.com/office/drawing/2014/main" id="{5BBB80C0-7D0F-DB96-E2DC-6CFB3F25BF97}"/>
              </a:ext>
            </a:extLst>
          </p:cNvPr>
          <p:cNvSpPr/>
          <p:nvPr/>
        </p:nvSpPr>
        <p:spPr>
          <a:xfrm>
            <a:off x="2667000" y="5270501"/>
            <a:ext cx="6858000" cy="968375"/>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5000"/>
              </a:lnSpc>
              <a:spcBef>
                <a:spcPts val="600"/>
              </a:spcBef>
            </a:pPr>
            <a:r>
              <a:rPr lang="el-GR" altLang="el-GR" sz="2300">
                <a:latin typeface="Arial" panose="020B0604020202020204" pitchFamily="34" charset="0"/>
              </a:rPr>
              <a:t>Η εταιρεία με τη νόμιμη ιδιοκτησία των αγαθών  σε διαμετακόμιση, πληρώνει τα έξοδα μεταφοράς</a:t>
            </a:r>
            <a:endParaRPr lang="en-US" altLang="el-GR" sz="2300">
              <a:latin typeface="Arial" panose="020B0604020202020204" pitchFamily="34" charset="0"/>
            </a:endParaRPr>
          </a:p>
        </p:txBody>
      </p:sp>
      <p:sp>
        <p:nvSpPr>
          <p:cNvPr id="16" name="Footer Placeholder 8">
            <a:extLst>
              <a:ext uri="{FF2B5EF4-FFF2-40B4-BE49-F238E27FC236}">
                <a16:creationId xmlns:a16="http://schemas.microsoft.com/office/drawing/2014/main" id="{A12BFAB0-5A2D-DC90-F8B9-C34906450D44}"/>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6" name="Footer Placeholder 8">
            <a:extLst>
              <a:ext uri="{FF2B5EF4-FFF2-40B4-BE49-F238E27FC236}">
                <a16:creationId xmlns:a16="http://schemas.microsoft.com/office/drawing/2014/main" id="{54ACA051-E11B-298D-8812-09588130FE0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3200" b="1" dirty="0">
                <a:solidFill>
                  <a:srgbClr val="740000"/>
                </a:solidFill>
                <a:latin typeface="Arial" panose="020B0604020202020204" pitchFamily="34" charset="0"/>
              </a:rPr>
              <a:t>INCOTERMS</a:t>
            </a:r>
          </a:p>
        </p:txBody>
      </p:sp>
      <p:sp>
        <p:nvSpPr>
          <p:cNvPr id="3" name="TextBox 2">
            <a:extLst>
              <a:ext uri="{FF2B5EF4-FFF2-40B4-BE49-F238E27FC236}">
                <a16:creationId xmlns:a16="http://schemas.microsoft.com/office/drawing/2014/main" id="{AA75AF19-0B3F-6D4D-72CF-94224B6F559C}"/>
              </a:ext>
            </a:extLst>
          </p:cNvPr>
          <p:cNvSpPr txBox="1"/>
          <p:nvPr/>
        </p:nvSpPr>
        <p:spPr>
          <a:xfrm>
            <a:off x="1752600" y="899746"/>
            <a:ext cx="9947988" cy="3046988"/>
          </a:xfrm>
          <a:prstGeom prst="rect">
            <a:avLst/>
          </a:prstGeom>
          <a:noFill/>
        </p:spPr>
        <p:txBody>
          <a:bodyPr wrap="square">
            <a:spAutoFit/>
          </a:bodyPr>
          <a:lstStyle/>
          <a:p>
            <a:pPr algn="just"/>
            <a:r>
              <a:rPr lang="en-US" b="1" i="0" dirty="0">
                <a:solidFill>
                  <a:srgbClr val="000000"/>
                </a:solidFill>
                <a:effectLst/>
                <a:latin typeface="Open Sans" panose="020B0606030504020204" pitchFamily="34" charset="0"/>
              </a:rPr>
              <a:t>What are INCOTERMS</a:t>
            </a:r>
            <a:r>
              <a:rPr lang="en-US" b="1" i="0" baseline="30000" dirty="0">
                <a:solidFill>
                  <a:srgbClr val="000000"/>
                </a:solidFill>
                <a:effectLst/>
                <a:latin typeface="Open Sans" panose="020B0606030504020204" pitchFamily="34" charset="0"/>
              </a:rPr>
              <a:t>®</a:t>
            </a:r>
          </a:p>
          <a:p>
            <a:pPr algn="just"/>
            <a:endParaRPr lang="en-US" b="1" baseline="30000" dirty="0">
              <a:solidFill>
                <a:srgbClr val="000000"/>
              </a:solidFill>
              <a:latin typeface="Open Sans" panose="020B0606030504020204" pitchFamily="34" charset="0"/>
            </a:endParaRPr>
          </a:p>
          <a:p>
            <a:pPr algn="just"/>
            <a:endParaRPr lang="en-US" b="0" i="0" dirty="0">
              <a:solidFill>
                <a:srgbClr val="000000"/>
              </a:solidFill>
              <a:effectLst/>
              <a:latin typeface="Open Sans" panose="020B0606030504020204" pitchFamily="34" charset="0"/>
            </a:endParaRPr>
          </a:p>
          <a:p>
            <a:pPr algn="just"/>
            <a:r>
              <a:rPr lang="en-US" b="0" i="0" dirty="0">
                <a:solidFill>
                  <a:srgbClr val="000000"/>
                </a:solidFill>
                <a:effectLst/>
                <a:latin typeface="Open Sans" panose="020B0606030504020204" pitchFamily="34" charset="0"/>
              </a:rPr>
              <a:t>INCOTERMS</a:t>
            </a:r>
            <a:r>
              <a:rPr lang="en-US" b="0" i="0" baseline="30000" dirty="0">
                <a:solidFill>
                  <a:srgbClr val="000000"/>
                </a:solidFill>
                <a:effectLst/>
                <a:latin typeface="Open Sans" panose="020B0606030504020204" pitchFamily="34" charset="0"/>
              </a:rPr>
              <a:t>®</a:t>
            </a:r>
            <a:r>
              <a:rPr lang="en-US" b="0" i="0" dirty="0">
                <a:solidFill>
                  <a:srgbClr val="000000"/>
                </a:solidFill>
                <a:effectLst/>
                <a:latin typeface="Open Sans" panose="020B0606030504020204" pitchFamily="34" charset="0"/>
              </a:rPr>
              <a:t> rules or </a:t>
            </a:r>
            <a:r>
              <a:rPr lang="en-US" b="1" i="0" dirty="0">
                <a:solidFill>
                  <a:srgbClr val="000000"/>
                </a:solidFill>
                <a:effectLst/>
                <a:latin typeface="Open Sans" panose="020B0606030504020204" pitchFamily="34" charset="0"/>
              </a:rPr>
              <a:t>International Commercial Terms</a:t>
            </a:r>
            <a:r>
              <a:rPr lang="en-US" b="0" i="0" dirty="0">
                <a:solidFill>
                  <a:srgbClr val="000000"/>
                </a:solidFill>
                <a:effectLst/>
                <a:latin typeface="Open Sans" panose="020B0606030504020204" pitchFamily="34" charset="0"/>
              </a:rPr>
              <a:t> are a set of international rules for the interpretation of business clauses most frequently used in international and domestic business. </a:t>
            </a:r>
          </a:p>
          <a:p>
            <a:pPr algn="just"/>
            <a:endParaRPr lang="en-US" dirty="0">
              <a:solidFill>
                <a:srgbClr val="000000"/>
              </a:solidFill>
              <a:latin typeface="Open Sans" panose="020B0606030504020204" pitchFamily="34" charset="0"/>
            </a:endParaRPr>
          </a:p>
          <a:p>
            <a:pPr algn="just"/>
            <a:endParaRPr lang="en-US" b="0" i="0" dirty="0">
              <a:solidFill>
                <a:srgbClr val="000000"/>
              </a:solidFill>
              <a:effectLst/>
              <a:latin typeface="Open Sans" panose="020B0606030504020204" pitchFamily="34" charset="0"/>
            </a:endParaRPr>
          </a:p>
          <a:p>
            <a:pPr algn="just"/>
            <a:r>
              <a:rPr lang="en-US" b="0" i="0" dirty="0">
                <a:solidFill>
                  <a:srgbClr val="000000"/>
                </a:solidFill>
                <a:effectLst/>
                <a:latin typeface="Open Sans" panose="020B0606030504020204" pitchFamily="34" charset="0"/>
              </a:rPr>
              <a:t>They have been issued by the International Chamber of Commerce (ICC), who is the owner of a registered trademark of INCOTERMS</a:t>
            </a:r>
            <a:r>
              <a:rPr lang="en-US" b="0" i="0" baseline="30000" dirty="0">
                <a:solidFill>
                  <a:srgbClr val="000000"/>
                </a:solidFill>
                <a:effectLst/>
                <a:latin typeface="Open Sans" panose="020B0606030504020204" pitchFamily="34" charset="0"/>
              </a:rPr>
              <a:t>®</a:t>
            </a:r>
            <a:r>
              <a:rPr lang="en-US" b="0" i="0" dirty="0">
                <a:solidFill>
                  <a:srgbClr val="000000"/>
                </a:solidFill>
                <a:effectLst/>
                <a:latin typeface="Open Sans" panose="020B0606030504020204" pitchFamily="34" charset="0"/>
              </a:rPr>
              <a:t>, since 1936 with the aim of eliminating issues related to differences between the commercial codes of various countries. </a:t>
            </a:r>
          </a:p>
        </p:txBody>
      </p:sp>
    </p:spTree>
    <p:extLst>
      <p:ext uri="{BB962C8B-B14F-4D97-AF65-F5344CB8AC3E}">
        <p14:creationId xmlns:p14="http://schemas.microsoft.com/office/powerpoint/2010/main" val="3349724534"/>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ΑΠΟΘΕΜΑΤΑ</a:t>
            </a:r>
            <a:endParaRPr lang="el-GR" dirty="0"/>
          </a:p>
        </p:txBody>
      </p:sp>
      <p:sp>
        <p:nvSpPr>
          <p:cNvPr id="3" name="Slide Number Placeholder 2"/>
          <p:cNvSpPr>
            <a:spLocks noGrp="1"/>
          </p:cNvSpPr>
          <p:nvPr>
            <p:ph type="sldNum" sz="quarter" idx="11"/>
          </p:nvPr>
        </p:nvSpPr>
        <p:spPr/>
        <p:txBody>
          <a:bodyPr/>
          <a:lstStyle/>
          <a:p>
            <a:pPr>
              <a:defRPr/>
            </a:pPr>
            <a:fld id="{4F83A236-E7C8-40E7-A1A3-FC5BDB44FF83}" type="slidenum">
              <a:rPr lang="en-US" smtClean="0"/>
              <a:pPr>
                <a:defRPr/>
              </a:pPr>
              <a:t>2</a:t>
            </a:fld>
            <a:endParaRPr lang="en-CA"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l-GR" sz="2400" kern="0" dirty="0">
                <a:latin typeface="Cambria" panose="02040503050406030204" pitchFamily="18" charset="0"/>
                <a:ea typeface="Cambria" panose="02040503050406030204" pitchFamily="18" charset="0"/>
              </a:rPr>
              <a:t>ΤΑ ΑΠΟΘΕΜΑΤΑ ΕΊΝΑΙ ΛΟΓΑΡΙΑΣΜΟΣ ΕΝΕΡΓΗΤΙΚΟΥ</a:t>
            </a:r>
          </a:p>
          <a:p>
            <a:pPr marL="0" algn="just">
              <a:buNone/>
            </a:pPr>
            <a:r>
              <a:rPr lang="el-GR" sz="2400" b="1" kern="0" dirty="0">
                <a:latin typeface="Cambria" panose="02040503050406030204" pitchFamily="18" charset="0"/>
                <a:ea typeface="Cambria" panose="02040503050406030204" pitchFamily="18" charset="0"/>
              </a:rPr>
              <a:t>ΕΊΝΑΙ ΣΥΝΑΡΤΗΣΗ ΤΟΥ ΣΚΟΠΟΥ ΤΗΣ ΟΝΤΟΤΗΤΑΣ.</a:t>
            </a:r>
          </a:p>
          <a:p>
            <a:pPr marL="0" algn="just">
              <a:buNone/>
            </a:pPr>
            <a:r>
              <a:rPr lang="el-GR" sz="2400" kern="0" dirty="0">
                <a:latin typeface="Cambria" panose="02040503050406030204" pitchFamily="18" charset="0"/>
                <a:ea typeface="Cambria" panose="02040503050406030204" pitchFamily="18" charset="0"/>
              </a:rPr>
              <a:t>ΜΙΑ ΕΤΑΙΡΕΙΑ ΜΕΤΑΠΩΛΗΣΗΣ ΕΧΕΙ ΜΟΝΟ </a:t>
            </a:r>
            <a:r>
              <a:rPr lang="el-GR" sz="2400" b="1" u="sng" kern="0" dirty="0">
                <a:solidFill>
                  <a:schemeClr val="accent6">
                    <a:lumMod val="75000"/>
                  </a:schemeClr>
                </a:solidFill>
                <a:latin typeface="Cambria" panose="02040503050406030204" pitchFamily="18" charset="0"/>
                <a:ea typeface="Cambria" panose="02040503050406030204" pitchFamily="18" charset="0"/>
              </a:rPr>
              <a:t>ΕΜΠΟΡΕΥΜΑΤΑ</a:t>
            </a:r>
            <a:r>
              <a:rPr lang="el-GR" sz="2400" i="1" u="sng" kern="0" dirty="0">
                <a:latin typeface="Cambria" panose="02040503050406030204" pitchFamily="18" charset="0"/>
                <a:ea typeface="Cambria" panose="02040503050406030204" pitchFamily="18" charset="0"/>
              </a:rPr>
              <a:t> </a:t>
            </a:r>
            <a:r>
              <a:rPr lang="el-GR" sz="2400" kern="0" dirty="0">
                <a:latin typeface="Cambria" panose="02040503050406030204" pitchFamily="18" charset="0"/>
                <a:ea typeface="Cambria" panose="02040503050406030204" pitchFamily="18" charset="0"/>
              </a:rPr>
              <a:t>ΤΑ ΟΠΟΙΑ ΑΓΟΡΑΖΕΙ, ΑΠΟΘΗΚΕΥΕΙ ΚΑΙ ΜΕΤΑΠΩΛΕΙ.</a:t>
            </a:r>
          </a:p>
          <a:p>
            <a:pPr marL="0" algn="just">
              <a:buNone/>
            </a:pPr>
            <a:r>
              <a:rPr lang="el-GR" sz="2400" kern="0" dirty="0">
                <a:latin typeface="Cambria" panose="02040503050406030204" pitchFamily="18" charset="0"/>
                <a:ea typeface="Cambria" panose="02040503050406030204" pitchFamily="18" charset="0"/>
              </a:rPr>
              <a:t>ΜΙΑ ΕΤΑΙΡΕΙΑ ΠΑΡΑΓΩΓΗΣ ΕΧΕΙ </a:t>
            </a:r>
            <a:r>
              <a:rPr lang="el-GR" sz="2400" b="1" u="sng" kern="0" dirty="0">
                <a:solidFill>
                  <a:schemeClr val="accent6">
                    <a:lumMod val="75000"/>
                  </a:schemeClr>
                </a:solidFill>
                <a:latin typeface="Cambria" panose="02040503050406030204" pitchFamily="18" charset="0"/>
                <a:ea typeface="Cambria" panose="02040503050406030204" pitchFamily="18" charset="0"/>
              </a:rPr>
              <a:t>ΕΤΟΙΜΑ ΠΡΟΪΟΝΤΑ</a:t>
            </a:r>
            <a:r>
              <a:rPr lang="el-GR" sz="2400" b="1" u="sng" kern="0" dirty="0">
                <a:latin typeface="Cambria" panose="02040503050406030204" pitchFamily="18" charset="0"/>
                <a:ea typeface="Cambria" panose="02040503050406030204" pitchFamily="18" charset="0"/>
              </a:rPr>
              <a:t>, ΗΜΙΤΕΛΗ ΚΑΙ Α&amp;Β ΥΛΕΣ.</a:t>
            </a:r>
          </a:p>
          <a:p>
            <a:pPr marL="0" algn="just">
              <a:buNone/>
            </a:pPr>
            <a:r>
              <a:rPr lang="el-GR" sz="2400" kern="0" dirty="0">
                <a:latin typeface="Cambria" panose="02040503050406030204" pitchFamily="18" charset="0"/>
                <a:ea typeface="Cambria" panose="02040503050406030204" pitchFamily="18" charset="0"/>
              </a:rPr>
              <a:t>ΜΙΑ ΚΑΤΑΣΚΕΥΑΣΤΙΚΗ ΕΤΑΙΡΕΙΑ ΕΧΕΙ ΩΣ ΑΠΟΘΕΜΑ ΤΑ ΚΤΙΡΙΑ ΠΟΥ ΚΑΤΑΣΚΕΥΑΖΕΙ.</a:t>
            </a:r>
          </a:p>
          <a:p>
            <a:pPr marL="0" algn="just">
              <a:buFont typeface="Wingdings" panose="05000000000000000000" pitchFamily="2" charset="2"/>
              <a:buChar char="Ø"/>
            </a:pP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053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6" name="Footer Placeholder 8">
            <a:extLst>
              <a:ext uri="{FF2B5EF4-FFF2-40B4-BE49-F238E27FC236}">
                <a16:creationId xmlns:a16="http://schemas.microsoft.com/office/drawing/2014/main" id="{54ACA051-E11B-298D-8812-09588130FE0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3200" b="1" dirty="0">
                <a:solidFill>
                  <a:srgbClr val="740000"/>
                </a:solidFill>
                <a:latin typeface="Arial" panose="020B0604020202020204" pitchFamily="34" charset="0"/>
              </a:rPr>
              <a:t>INCOTERMS</a:t>
            </a:r>
          </a:p>
        </p:txBody>
      </p:sp>
      <p:sp>
        <p:nvSpPr>
          <p:cNvPr id="3" name="TextBox 2">
            <a:extLst>
              <a:ext uri="{FF2B5EF4-FFF2-40B4-BE49-F238E27FC236}">
                <a16:creationId xmlns:a16="http://schemas.microsoft.com/office/drawing/2014/main" id="{AA75AF19-0B3F-6D4D-72CF-94224B6F559C}"/>
              </a:ext>
            </a:extLst>
          </p:cNvPr>
          <p:cNvSpPr txBox="1"/>
          <p:nvPr/>
        </p:nvSpPr>
        <p:spPr>
          <a:xfrm>
            <a:off x="1752600" y="899746"/>
            <a:ext cx="9947988" cy="3323987"/>
          </a:xfrm>
          <a:prstGeom prst="rect">
            <a:avLst/>
          </a:prstGeom>
          <a:noFill/>
        </p:spPr>
        <p:txBody>
          <a:bodyPr wrap="square">
            <a:spAutoFit/>
          </a:bodyPr>
          <a:lstStyle/>
          <a:p>
            <a:pPr algn="just"/>
            <a:r>
              <a:rPr lang="en-US" b="1" i="0" dirty="0">
                <a:solidFill>
                  <a:srgbClr val="000000"/>
                </a:solidFill>
                <a:effectLst/>
                <a:latin typeface="Open Sans" panose="020B0606030504020204" pitchFamily="34" charset="0"/>
              </a:rPr>
              <a:t>What are INCOTERMS</a:t>
            </a:r>
            <a:r>
              <a:rPr lang="en-US" b="1" i="0" baseline="30000" dirty="0">
                <a:solidFill>
                  <a:srgbClr val="000000"/>
                </a:solidFill>
                <a:effectLst/>
                <a:latin typeface="Open Sans" panose="020B0606030504020204" pitchFamily="34" charset="0"/>
              </a:rPr>
              <a:t>®</a:t>
            </a:r>
          </a:p>
          <a:p>
            <a:pPr algn="just"/>
            <a:endParaRPr lang="en-US" b="1" baseline="30000" dirty="0">
              <a:solidFill>
                <a:srgbClr val="000000"/>
              </a:solidFill>
              <a:latin typeface="Open Sans" panose="020B0606030504020204" pitchFamily="34" charset="0"/>
            </a:endParaRPr>
          </a:p>
          <a:p>
            <a:pPr algn="just"/>
            <a:endParaRPr lang="en-US" b="1" i="0" dirty="0">
              <a:solidFill>
                <a:srgbClr val="000000"/>
              </a:solidFill>
              <a:effectLst/>
              <a:latin typeface="Open Sans" panose="020B0606030504020204" pitchFamily="34" charset="0"/>
            </a:endParaRPr>
          </a:p>
          <a:p>
            <a:pPr algn="l"/>
            <a:r>
              <a:rPr lang="en-US" b="1" i="0" dirty="0">
                <a:solidFill>
                  <a:srgbClr val="000000"/>
                </a:solidFill>
                <a:effectLst/>
                <a:latin typeface="Open Sans" panose="020B0606030504020204" pitchFamily="34" charset="0"/>
              </a:rPr>
              <a:t>INCOTERMS</a:t>
            </a:r>
            <a:r>
              <a:rPr lang="en-US" b="1" i="0" baseline="30000" dirty="0">
                <a:solidFill>
                  <a:srgbClr val="000000"/>
                </a:solidFill>
                <a:effectLst/>
                <a:latin typeface="Open Sans" panose="020B0606030504020204" pitchFamily="34" charset="0"/>
              </a:rPr>
              <a:t>®</a:t>
            </a:r>
            <a:r>
              <a:rPr lang="en-US" b="1" i="0" dirty="0">
                <a:solidFill>
                  <a:srgbClr val="000000"/>
                </a:solidFill>
                <a:effectLst/>
                <a:latin typeface="Open Sans" panose="020B0606030504020204" pitchFamily="34" charset="0"/>
              </a:rPr>
              <a:t> rules describe:</a:t>
            </a:r>
          </a:p>
          <a:p>
            <a:pPr algn="l"/>
            <a:endParaRPr lang="en-US" dirty="0">
              <a:solidFill>
                <a:srgbClr val="000000"/>
              </a:solidFill>
              <a:latin typeface="Open Sans" panose="020B0606030504020204" pitchFamily="34" charset="0"/>
            </a:endParaRPr>
          </a:p>
          <a:p>
            <a:pPr algn="l"/>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The distribution of obligations between the seller and the buyer (arranging transportation, insurance of goods, procuring transport documents and import or export </a:t>
            </a:r>
            <a:r>
              <a:rPr lang="en-US" b="0" i="0" dirty="0" err="1">
                <a:solidFill>
                  <a:srgbClr val="000000"/>
                </a:solidFill>
                <a:effectLst/>
                <a:latin typeface="Open Sans" panose="020B0606030504020204" pitchFamily="34" charset="0"/>
              </a:rPr>
              <a:t>licence</a:t>
            </a:r>
            <a:r>
              <a:rPr lang="en-US" b="0" i="0" dirty="0">
                <a:solidFill>
                  <a:srgbClr val="000000"/>
                </a:solidFill>
                <a:effectLst/>
                <a:latin typeface="Open Sans" panose="020B0606030504020204" pitchFamily="34" charset="0"/>
              </a:rPr>
              <a:t>);</a:t>
            </a:r>
          </a:p>
          <a:p>
            <a:pPr algn="l"/>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When risk is transferred from the buyer to the seller; and</a:t>
            </a:r>
          </a:p>
          <a:p>
            <a:pPr algn="l"/>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Which party is responsible for which costs.</a:t>
            </a:r>
          </a:p>
        </p:txBody>
      </p:sp>
    </p:spTree>
    <p:extLst>
      <p:ext uri="{BB962C8B-B14F-4D97-AF65-F5344CB8AC3E}">
        <p14:creationId xmlns:p14="http://schemas.microsoft.com/office/powerpoint/2010/main" val="627907694"/>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6" name="Footer Placeholder 8">
            <a:extLst>
              <a:ext uri="{FF2B5EF4-FFF2-40B4-BE49-F238E27FC236}">
                <a16:creationId xmlns:a16="http://schemas.microsoft.com/office/drawing/2014/main" id="{54ACA051-E11B-298D-8812-09588130FE0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3200" b="1" dirty="0">
                <a:solidFill>
                  <a:srgbClr val="740000"/>
                </a:solidFill>
                <a:latin typeface="Arial" panose="020B0604020202020204" pitchFamily="34" charset="0"/>
              </a:rPr>
              <a:t>INCOTERMS</a:t>
            </a:r>
          </a:p>
        </p:txBody>
      </p:sp>
      <p:sp>
        <p:nvSpPr>
          <p:cNvPr id="3" name="TextBox 2">
            <a:extLst>
              <a:ext uri="{FF2B5EF4-FFF2-40B4-BE49-F238E27FC236}">
                <a16:creationId xmlns:a16="http://schemas.microsoft.com/office/drawing/2014/main" id="{AA75AF19-0B3F-6D4D-72CF-94224B6F559C}"/>
              </a:ext>
            </a:extLst>
          </p:cNvPr>
          <p:cNvSpPr txBox="1"/>
          <p:nvPr/>
        </p:nvSpPr>
        <p:spPr>
          <a:xfrm>
            <a:off x="1752600" y="899746"/>
            <a:ext cx="9947988" cy="4042132"/>
          </a:xfrm>
          <a:prstGeom prst="rect">
            <a:avLst/>
          </a:prstGeom>
          <a:noFill/>
        </p:spPr>
        <p:txBody>
          <a:bodyPr wrap="square">
            <a:spAutoFit/>
          </a:bodyPr>
          <a:lstStyle/>
          <a:p>
            <a:pPr algn="just"/>
            <a:r>
              <a:rPr lang="en-US" b="1" i="0" dirty="0">
                <a:solidFill>
                  <a:srgbClr val="000000"/>
                </a:solidFill>
                <a:effectLst/>
                <a:latin typeface="Open Sans" panose="020B0606030504020204" pitchFamily="34" charset="0"/>
                <a:hlinkClick r:id="rId3"/>
              </a:rPr>
              <a:t>https://www.un.org/ipsas/Chapter5.html</a:t>
            </a:r>
            <a:endParaRPr lang="en-US" b="1" i="0" dirty="0">
              <a:solidFill>
                <a:srgbClr val="000000"/>
              </a:solidFill>
              <a:effectLst/>
              <a:latin typeface="Open Sans" panose="020B0606030504020204" pitchFamily="34" charset="0"/>
            </a:endParaRPr>
          </a:p>
          <a:p>
            <a:pPr algn="just"/>
            <a:endParaRPr lang="en-US" b="1" dirty="0">
              <a:solidFill>
                <a:srgbClr val="000000"/>
              </a:solidFill>
              <a:latin typeface="Open Sans" panose="020B0606030504020204" pitchFamily="34" charset="0"/>
            </a:endParaRPr>
          </a:p>
          <a:p>
            <a:pPr algn="just"/>
            <a:endParaRPr lang="en-US" b="1" i="0" dirty="0">
              <a:solidFill>
                <a:srgbClr val="000000"/>
              </a:solidFill>
              <a:effectLst/>
              <a:latin typeface="Open Sans" panose="020B0606030504020204" pitchFamily="34" charset="0"/>
            </a:endParaRPr>
          </a:p>
          <a:p>
            <a:pPr marL="0" marR="0" indent="0" algn="l">
              <a:lnSpc>
                <a:spcPts val="1800"/>
              </a:lnSpc>
              <a:spcBef>
                <a:spcPts val="0"/>
              </a:spcBef>
              <a:spcAft>
                <a:spcPts val="1200"/>
              </a:spcAft>
            </a:pPr>
            <a:r>
              <a:rPr lang="en-US" sz="1800" b="0" i="0" dirty="0">
                <a:solidFill>
                  <a:srgbClr val="4773A9"/>
                </a:solidFill>
                <a:effectLst/>
                <a:latin typeface="Calibri" panose="020F0502020204030204" pitchFamily="34" charset="0"/>
              </a:rPr>
              <a:t>2.2            General Accounting Policies</a:t>
            </a:r>
          </a:p>
          <a:p>
            <a:pPr marL="0" marR="0" indent="0" algn="l">
              <a:lnSpc>
                <a:spcPts val="1400"/>
              </a:lnSpc>
              <a:spcBef>
                <a:spcPts val="0"/>
              </a:spcBef>
              <a:spcAft>
                <a:spcPts val="1200"/>
              </a:spcAft>
            </a:pPr>
            <a:r>
              <a:rPr lang="en-US" sz="1800" b="0" i="0" dirty="0">
                <a:solidFill>
                  <a:srgbClr val="4773A9"/>
                </a:solidFill>
                <a:effectLst/>
                <a:latin typeface="Calibri" panose="020F0502020204030204" pitchFamily="34" charset="0"/>
              </a:rPr>
              <a:t>2.2.1        Recognition of Goods Based on Incoterms</a:t>
            </a:r>
          </a:p>
          <a:p>
            <a:pPr marL="0" marR="0" algn="l">
              <a:spcBef>
                <a:spcPts val="0"/>
              </a:spcBef>
              <a:spcAft>
                <a:spcPts val="1200"/>
              </a:spcAft>
            </a:pPr>
            <a:r>
              <a:rPr lang="en-US" sz="1800" b="0" i="0" dirty="0">
                <a:solidFill>
                  <a:srgbClr val="000000"/>
                </a:solidFill>
                <a:effectLst/>
                <a:latin typeface="Calibri" panose="020F0502020204030204" pitchFamily="34" charset="0"/>
              </a:rPr>
              <a:t>The recognition point of goods delivery will be based on the individual Incoterms set each time the UN procures goods from a supplier. This may therefore be at an early stage than receipt of goods in a UN warehouse or office.</a:t>
            </a:r>
          </a:p>
          <a:p>
            <a:pPr marL="0" marR="0" algn="l">
              <a:spcBef>
                <a:spcPts val="0"/>
              </a:spcBef>
              <a:spcAft>
                <a:spcPts val="1200"/>
              </a:spcAft>
            </a:pPr>
            <a:r>
              <a:rPr lang="en-US" sz="1800" b="0" i="0" dirty="0">
                <a:solidFill>
                  <a:srgbClr val="000000"/>
                </a:solidFill>
                <a:effectLst/>
                <a:latin typeface="Calibri" panose="020F0502020204030204" pitchFamily="34" charset="0"/>
              </a:rPr>
              <a:t>For specific clauses in contracts signed by the UN which override standard Incoterms, the UN must recognize the delivery of the goods at the point specified in the contract.</a:t>
            </a:r>
          </a:p>
          <a:p>
            <a:pPr marL="0" marR="0" algn="l">
              <a:spcBef>
                <a:spcPts val="0"/>
              </a:spcBef>
              <a:spcAft>
                <a:spcPts val="1200"/>
              </a:spcAft>
            </a:pPr>
            <a:r>
              <a:rPr lang="en-US" sz="1800" b="0" i="1" u="sng" dirty="0">
                <a:solidFill>
                  <a:srgbClr val="0000FF"/>
                </a:solidFill>
                <a:effectLst/>
                <a:latin typeface="Calibri" panose="020F0502020204030204" pitchFamily="34" charset="0"/>
                <a:hlinkClick r:id="rId4"/>
              </a:rPr>
              <a:t>Click here to a quick link to Guidance Note on Incoterms 2010.</a:t>
            </a:r>
            <a:endParaRPr lang="en-US" sz="1800" b="0" i="0" dirty="0">
              <a:solidFill>
                <a:srgbClr val="000000"/>
              </a:solidFill>
              <a:effectLst/>
              <a:latin typeface="Calibri" panose="020F0502020204030204" pitchFamily="34" charset="0"/>
            </a:endParaRPr>
          </a:p>
          <a:p>
            <a:pPr algn="just"/>
            <a:endParaRPr lang="en-US"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3913421352"/>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6" name="Footer Placeholder 8">
            <a:extLst>
              <a:ext uri="{FF2B5EF4-FFF2-40B4-BE49-F238E27FC236}">
                <a16:creationId xmlns:a16="http://schemas.microsoft.com/office/drawing/2014/main" id="{54ACA051-E11B-298D-8812-09588130FE0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3200" b="1" dirty="0">
                <a:solidFill>
                  <a:srgbClr val="740000"/>
                </a:solidFill>
                <a:latin typeface="Arial" panose="020B0604020202020204" pitchFamily="34" charset="0"/>
              </a:rPr>
              <a:t>INCOTERMS</a:t>
            </a:r>
          </a:p>
        </p:txBody>
      </p:sp>
      <p:sp>
        <p:nvSpPr>
          <p:cNvPr id="3" name="TextBox 2">
            <a:extLst>
              <a:ext uri="{FF2B5EF4-FFF2-40B4-BE49-F238E27FC236}">
                <a16:creationId xmlns:a16="http://schemas.microsoft.com/office/drawing/2014/main" id="{AA75AF19-0B3F-6D4D-72CF-94224B6F559C}"/>
              </a:ext>
            </a:extLst>
          </p:cNvPr>
          <p:cNvSpPr txBox="1"/>
          <p:nvPr/>
        </p:nvSpPr>
        <p:spPr>
          <a:xfrm>
            <a:off x="1752600" y="899746"/>
            <a:ext cx="9947988" cy="4524315"/>
          </a:xfrm>
          <a:prstGeom prst="rect">
            <a:avLst/>
          </a:prstGeom>
          <a:noFill/>
        </p:spPr>
        <p:txBody>
          <a:bodyPr wrap="square">
            <a:spAutoFit/>
          </a:bodyPr>
          <a:lstStyle/>
          <a:p>
            <a:pPr algn="just"/>
            <a:r>
              <a:rPr lang="en-US" b="1" i="0" dirty="0">
                <a:solidFill>
                  <a:srgbClr val="000000"/>
                </a:solidFill>
                <a:effectLst/>
                <a:latin typeface="Open Sans" panose="020B0606030504020204" pitchFamily="34" charset="0"/>
                <a:hlinkClick r:id="rId3"/>
              </a:rPr>
              <a:t>https://www.dreport.cz/en/blog/new-incoterms-2020-and-their-impact-on-accounting/</a:t>
            </a:r>
            <a:endParaRPr lang="en-US" b="1" i="0" dirty="0">
              <a:solidFill>
                <a:srgbClr val="000000"/>
              </a:solidFill>
              <a:effectLst/>
              <a:latin typeface="Open Sans" panose="020B0606030504020204" pitchFamily="34" charset="0"/>
            </a:endParaRPr>
          </a:p>
          <a:p>
            <a:pPr algn="just"/>
            <a:endParaRPr lang="en-US" b="1" dirty="0">
              <a:solidFill>
                <a:srgbClr val="000000"/>
              </a:solidFill>
              <a:latin typeface="Open Sans" panose="020B0606030504020204" pitchFamily="34" charset="0"/>
            </a:endParaRPr>
          </a:p>
          <a:p>
            <a:pPr algn="l"/>
            <a:r>
              <a:rPr lang="en-US" b="1" i="0" dirty="0">
                <a:solidFill>
                  <a:srgbClr val="000000"/>
                </a:solidFill>
                <a:effectLst/>
                <a:latin typeface="Open Sans" panose="020B0606030504020204" pitchFamily="34" charset="0"/>
              </a:rPr>
              <a:t>Application of INCOTERMS</a:t>
            </a:r>
            <a:r>
              <a:rPr lang="en-US" b="1" i="0" baseline="30000" dirty="0">
                <a:solidFill>
                  <a:srgbClr val="000000"/>
                </a:solidFill>
                <a:effectLst/>
                <a:latin typeface="Open Sans" panose="020B0606030504020204" pitchFamily="34" charset="0"/>
              </a:rPr>
              <a:t>®</a:t>
            </a:r>
            <a:r>
              <a:rPr lang="en-US" b="1" i="0" dirty="0">
                <a:solidFill>
                  <a:srgbClr val="000000"/>
                </a:solidFill>
                <a:effectLst/>
                <a:latin typeface="Open Sans" panose="020B0606030504020204" pitchFamily="34" charset="0"/>
              </a:rPr>
              <a:t> and the Related Accounting Treatment</a:t>
            </a:r>
          </a:p>
          <a:p>
            <a:pPr algn="l"/>
            <a:endParaRPr lang="en-US" b="0" i="0" dirty="0">
              <a:solidFill>
                <a:srgbClr val="000000"/>
              </a:solidFill>
              <a:effectLst/>
              <a:latin typeface="Open Sans" panose="020B0606030504020204" pitchFamily="34" charset="0"/>
            </a:endParaRPr>
          </a:p>
          <a:p>
            <a:pPr algn="just"/>
            <a:r>
              <a:rPr lang="en-US" b="0" i="0" dirty="0">
                <a:solidFill>
                  <a:srgbClr val="000000"/>
                </a:solidFill>
                <a:effectLst/>
                <a:latin typeface="Open Sans" panose="020B0606030504020204" pitchFamily="34" charset="0"/>
              </a:rPr>
              <a:t>An entity may use INCOTERMS</a:t>
            </a:r>
            <a:r>
              <a:rPr lang="en-US" b="0" i="0" baseline="30000" dirty="0">
                <a:solidFill>
                  <a:srgbClr val="000000"/>
                </a:solidFill>
                <a:effectLst/>
                <a:latin typeface="Open Sans" panose="020B0606030504020204" pitchFamily="34" charset="0"/>
              </a:rPr>
              <a:t>®</a:t>
            </a:r>
            <a:r>
              <a:rPr lang="en-US" b="0" i="0" dirty="0">
                <a:solidFill>
                  <a:srgbClr val="000000"/>
                </a:solidFill>
                <a:effectLst/>
                <a:latin typeface="Open Sans" panose="020B0606030504020204" pitchFamily="34" charset="0"/>
              </a:rPr>
              <a:t> as input terms (</a:t>
            </a:r>
            <a:r>
              <a:rPr lang="en-US" b="0" i="0" dirty="0" err="1">
                <a:solidFill>
                  <a:srgbClr val="000000"/>
                </a:solidFill>
                <a:effectLst/>
                <a:latin typeface="Open Sans" panose="020B0606030504020204" pitchFamily="34" charset="0"/>
              </a:rPr>
              <a:t>ie</a:t>
            </a:r>
            <a:r>
              <a:rPr lang="en-US" b="0" i="0" dirty="0">
                <a:solidFill>
                  <a:srgbClr val="000000"/>
                </a:solidFill>
                <a:effectLst/>
                <a:latin typeface="Open Sans" panose="020B0606030504020204" pitchFamily="34" charset="0"/>
              </a:rPr>
              <a:t> namely with regard to the purchase of material) and output terms (</a:t>
            </a:r>
            <a:r>
              <a:rPr lang="en-US" b="0" i="0" dirty="0" err="1">
                <a:solidFill>
                  <a:srgbClr val="000000"/>
                </a:solidFill>
                <a:effectLst/>
                <a:latin typeface="Open Sans" panose="020B0606030504020204" pitchFamily="34" charset="0"/>
              </a:rPr>
              <a:t>ie</a:t>
            </a:r>
            <a:r>
              <a:rPr lang="en-US" b="0" i="0" dirty="0">
                <a:solidFill>
                  <a:srgbClr val="000000"/>
                </a:solidFill>
                <a:effectLst/>
                <a:latin typeface="Open Sans" panose="020B0606030504020204" pitchFamily="34" charset="0"/>
              </a:rPr>
              <a:t> when selling its own products). </a:t>
            </a:r>
          </a:p>
          <a:p>
            <a:pPr algn="just"/>
            <a:endParaRPr lang="en-US" dirty="0">
              <a:solidFill>
                <a:srgbClr val="000000"/>
              </a:solidFill>
              <a:latin typeface="Open Sans" panose="020B0606030504020204" pitchFamily="34" charset="0"/>
            </a:endParaRPr>
          </a:p>
          <a:p>
            <a:pPr algn="just"/>
            <a:r>
              <a:rPr lang="en-US" b="0" i="0" dirty="0">
                <a:solidFill>
                  <a:srgbClr val="000000"/>
                </a:solidFill>
                <a:effectLst/>
                <a:latin typeface="Open Sans" panose="020B0606030504020204" pitchFamily="34" charset="0"/>
              </a:rPr>
              <a:t>We will primarily focus on the sale of products and additionally, we will provide an analogous description of principles for purchases of material. </a:t>
            </a:r>
          </a:p>
          <a:p>
            <a:pPr algn="just"/>
            <a:endParaRPr lang="en-US" dirty="0">
              <a:solidFill>
                <a:srgbClr val="000000"/>
              </a:solidFill>
              <a:latin typeface="Open Sans" panose="020B0606030504020204" pitchFamily="34" charset="0"/>
            </a:endParaRPr>
          </a:p>
          <a:p>
            <a:pPr algn="just"/>
            <a:r>
              <a:rPr lang="en-US" b="0" i="0" dirty="0">
                <a:solidFill>
                  <a:srgbClr val="000000"/>
                </a:solidFill>
                <a:effectLst/>
                <a:latin typeface="Open Sans" panose="020B0606030504020204" pitchFamily="34" charset="0"/>
              </a:rPr>
              <a:t>It is obvious that a sale or income for one entity is another entity’s purchase or input.</a:t>
            </a:r>
          </a:p>
          <a:p>
            <a:pPr algn="just"/>
            <a:endParaRPr lang="en-US" dirty="0">
              <a:solidFill>
                <a:srgbClr val="000000"/>
              </a:solidFill>
              <a:latin typeface="Open Sans" panose="020B0606030504020204" pitchFamily="34" charset="0"/>
            </a:endParaRPr>
          </a:p>
          <a:p>
            <a:pPr algn="just"/>
            <a:r>
              <a:rPr lang="en-US" b="1" i="0" dirty="0">
                <a:solidFill>
                  <a:srgbClr val="000000"/>
                </a:solidFill>
                <a:effectLst/>
                <a:latin typeface="Open Sans" panose="020B0606030504020204" pitchFamily="34" charset="0"/>
              </a:rPr>
              <a:t>Therefore, the principles relating to the recognition of one entity’s income should correspond, to a certain degree, with the recognition of another entity’s purchase.</a:t>
            </a:r>
          </a:p>
          <a:p>
            <a:pPr algn="just"/>
            <a:endParaRPr lang="en-US"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2420462915"/>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6" name="Footer Placeholder 8">
            <a:extLst>
              <a:ext uri="{FF2B5EF4-FFF2-40B4-BE49-F238E27FC236}">
                <a16:creationId xmlns:a16="http://schemas.microsoft.com/office/drawing/2014/main" id="{54ACA051-E11B-298D-8812-09588130FE0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3200" b="1" dirty="0">
                <a:solidFill>
                  <a:srgbClr val="740000"/>
                </a:solidFill>
                <a:latin typeface="Arial" panose="020B0604020202020204" pitchFamily="34" charset="0"/>
              </a:rPr>
              <a:t>INCOTERMS</a:t>
            </a:r>
          </a:p>
        </p:txBody>
      </p:sp>
      <p:sp>
        <p:nvSpPr>
          <p:cNvPr id="3" name="TextBox 2">
            <a:extLst>
              <a:ext uri="{FF2B5EF4-FFF2-40B4-BE49-F238E27FC236}">
                <a16:creationId xmlns:a16="http://schemas.microsoft.com/office/drawing/2014/main" id="{AA75AF19-0B3F-6D4D-72CF-94224B6F559C}"/>
              </a:ext>
            </a:extLst>
          </p:cNvPr>
          <p:cNvSpPr txBox="1"/>
          <p:nvPr/>
        </p:nvSpPr>
        <p:spPr>
          <a:xfrm>
            <a:off x="1752600" y="899746"/>
            <a:ext cx="9947988" cy="3693319"/>
          </a:xfrm>
          <a:prstGeom prst="rect">
            <a:avLst/>
          </a:prstGeom>
          <a:noFill/>
        </p:spPr>
        <p:txBody>
          <a:bodyPr wrap="square">
            <a:spAutoFit/>
          </a:bodyPr>
          <a:lstStyle/>
          <a:p>
            <a:pPr algn="just"/>
            <a:r>
              <a:rPr lang="el-GR" b="1" i="0" dirty="0">
                <a:solidFill>
                  <a:srgbClr val="000000"/>
                </a:solidFill>
                <a:effectLst/>
                <a:latin typeface="Open Sans" panose="020B0606030504020204" pitchFamily="34" charset="0"/>
              </a:rPr>
              <a:t>ΕΝΏ ΕΣΤΙΑΖΟΥΜΕ ΣΤΑ </a:t>
            </a:r>
            <a:r>
              <a:rPr lang="en-US" b="1" i="0" dirty="0">
                <a:solidFill>
                  <a:srgbClr val="000000"/>
                </a:solidFill>
                <a:effectLst/>
                <a:latin typeface="Open Sans" panose="020B0606030504020204" pitchFamily="34" charset="0"/>
              </a:rPr>
              <a:t>INCOTERMS </a:t>
            </a:r>
            <a:r>
              <a:rPr lang="el-GR" b="1" i="0" dirty="0">
                <a:solidFill>
                  <a:srgbClr val="000000"/>
                </a:solidFill>
                <a:effectLst/>
                <a:latin typeface="Open Sans" panose="020B0606030504020204" pitchFamily="34" charset="0"/>
              </a:rPr>
              <a:t>ΓΙΑ ΝΑ ΑΝΑΓΝΩΡΙΣΟΥΜΕ ΕΣΟΔΑ Η΄ΔΑΠΑΝΕΣ ΕΜΜΕΣΑ ΤΑ ΧΡΗΣΙΜΟΠΟΙΟΥΜΕ ΓΙΑ ΝΑ «ΑΝΑΓΝΩΡΙΣΟΥΜΕ ΚΑΙ ΑΠΟΘΕΜΑΤΑ».</a:t>
            </a:r>
          </a:p>
          <a:p>
            <a:pPr algn="just"/>
            <a:endParaRPr lang="el-GR" b="1" dirty="0">
              <a:solidFill>
                <a:srgbClr val="000000"/>
              </a:solidFill>
              <a:latin typeface="Open Sans" panose="020B0606030504020204" pitchFamily="34" charset="0"/>
            </a:endParaRPr>
          </a:p>
          <a:p>
            <a:pPr algn="just"/>
            <a:r>
              <a:rPr lang="el-GR" b="1" i="0" dirty="0">
                <a:solidFill>
                  <a:srgbClr val="000000"/>
                </a:solidFill>
                <a:effectLst/>
                <a:latin typeface="Open Sans" panose="020B0606030504020204" pitchFamily="34" charset="0"/>
              </a:rPr>
              <a:t>ΤΟ ΒΑΣΙΚΟ ΜΕ ΤΑ </a:t>
            </a:r>
            <a:r>
              <a:rPr lang="en-US" b="1" i="0" dirty="0">
                <a:solidFill>
                  <a:srgbClr val="000000"/>
                </a:solidFill>
                <a:effectLst/>
                <a:latin typeface="Open Sans" panose="020B0606030504020204" pitchFamily="34" charset="0"/>
              </a:rPr>
              <a:t>INCOTERMS </a:t>
            </a:r>
            <a:r>
              <a:rPr lang="el-GR" b="1" i="0" dirty="0">
                <a:solidFill>
                  <a:srgbClr val="000000"/>
                </a:solidFill>
                <a:effectLst/>
                <a:latin typeface="Open Sans" panose="020B0606030504020204" pitchFamily="34" charset="0"/>
              </a:rPr>
              <a:t>ΑΛΛΑ ΚΑΙ ΜΕ ΤΟΥΣ ΕΓΧΩΡΙΟΥΣ ΚΑΝΟΝΕΣ ΠΑΡΑΛΑΒΗΣ ΕΙΝΑΙ ΤΟ </a:t>
            </a:r>
            <a:r>
              <a:rPr lang="el-GR" b="1" i="0" u="sng" dirty="0">
                <a:solidFill>
                  <a:schemeClr val="accent6">
                    <a:lumMod val="50000"/>
                  </a:schemeClr>
                </a:solidFill>
                <a:effectLst/>
                <a:latin typeface="Open Sans" panose="020B0606030504020204" pitchFamily="34" charset="0"/>
              </a:rPr>
              <a:t>ΠΟΤΕ ΑΠΟΚΤΩ ΚΥΡΙΟΤΗΤΑ </a:t>
            </a:r>
            <a:r>
              <a:rPr lang="el-GR" b="1" i="0" dirty="0">
                <a:effectLst/>
                <a:latin typeface="Open Sans" panose="020B0606030504020204" pitchFamily="34" charset="0"/>
              </a:rPr>
              <a:t>ΣΤΑ ΑΓΑΘΑ (Η’ ΠΡΩΤΕΣ ΥΛΕΣ) ΠΟΥ ΑΓΟΡΑΖΩ.</a:t>
            </a:r>
          </a:p>
          <a:p>
            <a:pPr algn="just"/>
            <a:endParaRPr lang="el-GR" b="1" dirty="0">
              <a:latin typeface="Open Sans" panose="020B0606030504020204" pitchFamily="34" charset="0"/>
            </a:endParaRPr>
          </a:p>
          <a:p>
            <a:pPr algn="just"/>
            <a:r>
              <a:rPr lang="el-GR" b="1" i="0" dirty="0">
                <a:effectLst/>
                <a:latin typeface="Open Sans" panose="020B0606030504020204" pitchFamily="34" charset="0"/>
              </a:rPr>
              <a:t>ΣΤΗΝ ΕΛΛΑΔΑ ΜΕ ΤΟ ΕΓΛΣ (ΚΑΙ ΑΚΟΜΗ ΤΗΡΕΙΤΑΙ ΚΑΙ ΜΕ ΤΑ ΕΛΠ) ΑΝΑΓΝΩΡΙΖΩ ΑΠΟΘΕΜΑ ΌΤΑΝ ΑΠΟΚΤΗΣΩ ΚΥΡΙΟΤΗΤΑ ΑΚΟΜΗ ΚΑΙ ΕΆΝ ΑΥΤΌ ΔΙΑΦΥΛΑΣΣΕΤΑΙ ΣΕ ΑΠΟΘΗΚΕΣ ΤΡΙΤΩΝ.</a:t>
            </a:r>
          </a:p>
          <a:p>
            <a:pPr algn="just"/>
            <a:endParaRPr lang="el-GR" b="1" dirty="0">
              <a:latin typeface="Open Sans" panose="020B0606030504020204" pitchFamily="34" charset="0"/>
            </a:endParaRPr>
          </a:p>
          <a:p>
            <a:pPr algn="just"/>
            <a:r>
              <a:rPr lang="el-GR" b="1" i="0" dirty="0">
                <a:effectLst/>
                <a:latin typeface="Open Sans" panose="020B0606030504020204" pitchFamily="34" charset="0"/>
              </a:rPr>
              <a:t>ΟΦΕΙΛΩ ΝΑ ΤΟ «ΑΠΟΓΡΑΨΩ» ΣΤΟΝ ΙΣΟΛΟΓΙΣΜΟ ΜΟΥ ΚΑΙ ΝΑ ΔΙΑΤΥΠΩΣΩ ΡΗΤΑ ΌΤΙ ΒΡΙΣΚΕΤΑΙ ΣΕ ΑΠΟΘΗΚΕΣ ΤΡΙΤΩΝ.</a:t>
            </a:r>
            <a:endParaRPr lang="en-US" b="1" i="0" dirty="0">
              <a:effectLst/>
              <a:latin typeface="Open Sans" panose="020B0606030504020204" pitchFamily="34" charset="0"/>
            </a:endParaRPr>
          </a:p>
          <a:p>
            <a:pPr algn="just"/>
            <a:endParaRPr lang="en-US"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2616568971"/>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3200" b="1" dirty="0">
                <a:solidFill>
                  <a:srgbClr val="740000"/>
                </a:solidFill>
                <a:latin typeface="Arial" panose="020B0604020202020204" pitchFamily="34" charset="0"/>
              </a:rPr>
              <a:t>INCOTERMS</a:t>
            </a:r>
          </a:p>
        </p:txBody>
      </p:sp>
      <p:sp>
        <p:nvSpPr>
          <p:cNvPr id="3" name="TextBox 2">
            <a:extLst>
              <a:ext uri="{FF2B5EF4-FFF2-40B4-BE49-F238E27FC236}">
                <a16:creationId xmlns:a16="http://schemas.microsoft.com/office/drawing/2014/main" id="{AA75AF19-0B3F-6D4D-72CF-94224B6F559C}"/>
              </a:ext>
            </a:extLst>
          </p:cNvPr>
          <p:cNvSpPr txBox="1"/>
          <p:nvPr/>
        </p:nvSpPr>
        <p:spPr>
          <a:xfrm>
            <a:off x="1122006" y="567250"/>
            <a:ext cx="9947988" cy="5478423"/>
          </a:xfrm>
          <a:prstGeom prst="rect">
            <a:avLst/>
          </a:prstGeom>
          <a:noFill/>
        </p:spPr>
        <p:txBody>
          <a:bodyPr wrap="square">
            <a:spAutoFit/>
          </a:bodyPr>
          <a:lstStyle/>
          <a:p>
            <a:pPr algn="just"/>
            <a:r>
              <a:rPr lang="en-US" sz="2500" b="0" i="0" dirty="0">
                <a:solidFill>
                  <a:srgbClr val="000000"/>
                </a:solidFill>
                <a:effectLst/>
                <a:latin typeface="Open Sans" panose="020B0606030504020204" pitchFamily="34" charset="0"/>
              </a:rPr>
              <a:t>A Czech company manufacturing electronic equipment provides deliveries to its customer located abroad using the </a:t>
            </a:r>
            <a:r>
              <a:rPr lang="en-US" sz="2500" b="1" i="0" dirty="0">
                <a:solidFill>
                  <a:srgbClr val="000000"/>
                </a:solidFill>
                <a:effectLst/>
                <a:latin typeface="Open Sans" panose="020B0606030504020204" pitchFamily="34" charset="0"/>
              </a:rPr>
              <a:t>CPT</a:t>
            </a:r>
            <a:r>
              <a:rPr lang="en-US" sz="2500" b="0" i="0" dirty="0">
                <a:solidFill>
                  <a:srgbClr val="000000"/>
                </a:solidFill>
                <a:effectLst/>
                <a:latin typeface="Open Sans" panose="020B0606030504020204" pitchFamily="34" charset="0"/>
              </a:rPr>
              <a:t> term. </a:t>
            </a:r>
            <a:endParaRPr lang="el-GR" sz="2500" b="0" i="0" dirty="0">
              <a:solidFill>
                <a:srgbClr val="000000"/>
              </a:solidFill>
              <a:effectLst/>
              <a:latin typeface="Open Sans" panose="020B0606030504020204" pitchFamily="34" charset="0"/>
            </a:endParaRPr>
          </a:p>
          <a:p>
            <a:pPr algn="just"/>
            <a:endParaRPr lang="el-GR" sz="2500" dirty="0">
              <a:solidFill>
                <a:srgbClr val="000000"/>
              </a:solidFill>
              <a:latin typeface="Open Sans" panose="020B0606030504020204" pitchFamily="34" charset="0"/>
            </a:endParaRPr>
          </a:p>
          <a:p>
            <a:pPr algn="just"/>
            <a:r>
              <a:rPr lang="en-US" sz="2500" b="0" i="0" dirty="0">
                <a:solidFill>
                  <a:srgbClr val="000000"/>
                </a:solidFill>
                <a:effectLst/>
                <a:latin typeface="Open Sans" panose="020B0606030504020204" pitchFamily="34" charset="0"/>
              </a:rPr>
              <a:t>The shipment is loaded on a truck </a:t>
            </a:r>
            <a:r>
              <a:rPr lang="en-US" sz="2500" b="1" i="0" dirty="0">
                <a:solidFill>
                  <a:srgbClr val="000000"/>
                </a:solidFill>
                <a:effectLst/>
                <a:latin typeface="Open Sans" panose="020B0606030504020204" pitchFamily="34" charset="0"/>
              </a:rPr>
              <a:t>at the company’s registered office in the Czech Republic on 31 December 2019 </a:t>
            </a:r>
            <a:r>
              <a:rPr lang="en-US" sz="2500" b="0" i="0" dirty="0">
                <a:solidFill>
                  <a:srgbClr val="000000"/>
                </a:solidFill>
                <a:effectLst/>
                <a:latin typeface="Open Sans" panose="020B0606030504020204" pitchFamily="34" charset="0"/>
              </a:rPr>
              <a:t>and is transported to the airport; from there the shipment is transported by air abroad. </a:t>
            </a:r>
            <a:endParaRPr lang="el-GR" sz="2500" b="0" i="0" dirty="0">
              <a:solidFill>
                <a:srgbClr val="000000"/>
              </a:solidFill>
              <a:effectLst/>
              <a:latin typeface="Open Sans" panose="020B0606030504020204" pitchFamily="34" charset="0"/>
            </a:endParaRPr>
          </a:p>
          <a:p>
            <a:pPr algn="just"/>
            <a:endParaRPr lang="el-GR" sz="2500" dirty="0">
              <a:solidFill>
                <a:srgbClr val="000000"/>
              </a:solidFill>
              <a:latin typeface="Open Sans" panose="020B0606030504020204" pitchFamily="34" charset="0"/>
            </a:endParaRPr>
          </a:p>
          <a:p>
            <a:pPr algn="just"/>
            <a:r>
              <a:rPr lang="en-US" sz="2500" b="0" i="0" dirty="0">
                <a:solidFill>
                  <a:srgbClr val="000000"/>
                </a:solidFill>
                <a:effectLst/>
                <a:latin typeface="Open Sans" panose="020B0606030504020204" pitchFamily="34" charset="0"/>
              </a:rPr>
              <a:t>Since the customer’s registered office is located near a regional airport, </a:t>
            </a:r>
            <a:r>
              <a:rPr lang="en-US" sz="2500" b="1" i="0" dirty="0">
                <a:solidFill>
                  <a:srgbClr val="000000"/>
                </a:solidFill>
                <a:effectLst/>
                <a:latin typeface="Open Sans" panose="020B0606030504020204" pitchFamily="34" charset="0"/>
              </a:rPr>
              <a:t>the total time for delivering the products to the customer does not exceed two days</a:t>
            </a:r>
            <a:r>
              <a:rPr lang="en-US" sz="2500" b="0" i="0" dirty="0">
                <a:solidFill>
                  <a:srgbClr val="000000"/>
                </a:solidFill>
                <a:effectLst/>
                <a:latin typeface="Open Sans" panose="020B0606030504020204" pitchFamily="34" charset="0"/>
              </a:rPr>
              <a:t>. </a:t>
            </a:r>
          </a:p>
          <a:p>
            <a:pPr algn="just"/>
            <a:endParaRPr lang="en-US" sz="2500" dirty="0">
              <a:solidFill>
                <a:srgbClr val="000000"/>
              </a:solidFill>
              <a:latin typeface="Open Sans" panose="020B0606030504020204" pitchFamily="34" charset="0"/>
            </a:endParaRPr>
          </a:p>
          <a:p>
            <a:pPr algn="just"/>
            <a:r>
              <a:rPr lang="en-US" sz="2500" b="1" i="0" dirty="0">
                <a:solidFill>
                  <a:srgbClr val="000000"/>
                </a:solidFill>
                <a:effectLst/>
                <a:latin typeface="Open Sans" panose="020B0606030504020204" pitchFamily="34" charset="0"/>
              </a:rPr>
              <a:t>The question is: How will the income be </a:t>
            </a:r>
            <a:r>
              <a:rPr lang="en-US" sz="2500" b="1" i="0" dirty="0" err="1">
                <a:solidFill>
                  <a:srgbClr val="000000"/>
                </a:solidFill>
                <a:effectLst/>
                <a:latin typeface="Open Sans" panose="020B0606030504020204" pitchFamily="34" charset="0"/>
              </a:rPr>
              <a:t>recognised</a:t>
            </a:r>
            <a:r>
              <a:rPr lang="en-US" sz="2500" b="1" i="0" dirty="0">
                <a:solidFill>
                  <a:srgbClr val="000000"/>
                </a:solidFill>
                <a:effectLst/>
                <a:latin typeface="Open Sans" panose="020B0606030504020204" pitchFamily="34" charset="0"/>
              </a:rPr>
              <a:t> at 31 December 2019, </a:t>
            </a:r>
            <a:r>
              <a:rPr lang="en-US" sz="2500" b="1" i="0" dirty="0" err="1">
                <a:solidFill>
                  <a:srgbClr val="000000"/>
                </a:solidFill>
                <a:effectLst/>
                <a:latin typeface="Open Sans" panose="020B0606030504020204" pitchFamily="34" charset="0"/>
              </a:rPr>
              <a:t>ie</a:t>
            </a:r>
            <a:r>
              <a:rPr lang="en-US" sz="2500" b="1" i="0" dirty="0">
                <a:solidFill>
                  <a:srgbClr val="000000"/>
                </a:solidFill>
                <a:effectLst/>
                <a:latin typeface="Open Sans" panose="020B0606030504020204" pitchFamily="34" charset="0"/>
              </a:rPr>
              <a:t> the balance sheet date?</a:t>
            </a:r>
          </a:p>
        </p:txBody>
      </p:sp>
    </p:spTree>
    <p:extLst>
      <p:ext uri="{BB962C8B-B14F-4D97-AF65-F5344CB8AC3E}">
        <p14:creationId xmlns:p14="http://schemas.microsoft.com/office/powerpoint/2010/main" val="2855674959"/>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6" name="Footer Placeholder 8">
            <a:extLst>
              <a:ext uri="{FF2B5EF4-FFF2-40B4-BE49-F238E27FC236}">
                <a16:creationId xmlns:a16="http://schemas.microsoft.com/office/drawing/2014/main" id="{54ACA051-E11B-298D-8812-09588130FE0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3200" b="1" dirty="0">
                <a:solidFill>
                  <a:srgbClr val="740000"/>
                </a:solidFill>
                <a:latin typeface="Arial" panose="020B0604020202020204" pitchFamily="34" charset="0"/>
              </a:rPr>
              <a:t>INCOTERMS</a:t>
            </a:r>
          </a:p>
        </p:txBody>
      </p:sp>
      <p:sp>
        <p:nvSpPr>
          <p:cNvPr id="3" name="TextBox 2">
            <a:extLst>
              <a:ext uri="{FF2B5EF4-FFF2-40B4-BE49-F238E27FC236}">
                <a16:creationId xmlns:a16="http://schemas.microsoft.com/office/drawing/2014/main" id="{AA75AF19-0B3F-6D4D-72CF-94224B6F559C}"/>
              </a:ext>
            </a:extLst>
          </p:cNvPr>
          <p:cNvSpPr txBox="1"/>
          <p:nvPr/>
        </p:nvSpPr>
        <p:spPr>
          <a:xfrm>
            <a:off x="1122006" y="884491"/>
            <a:ext cx="9947988" cy="3108543"/>
          </a:xfrm>
          <a:prstGeom prst="rect">
            <a:avLst/>
          </a:prstGeom>
          <a:noFill/>
        </p:spPr>
        <p:txBody>
          <a:bodyPr wrap="square">
            <a:spAutoFit/>
          </a:bodyPr>
          <a:lstStyle/>
          <a:p>
            <a:pPr algn="just"/>
            <a:r>
              <a:rPr lang="el-GR" sz="2800" b="0" i="0" dirty="0">
                <a:solidFill>
                  <a:srgbClr val="040C28"/>
                </a:solidFill>
                <a:effectLst/>
                <a:latin typeface="Google Sans"/>
              </a:rPr>
              <a:t>CPT</a:t>
            </a:r>
            <a:r>
              <a:rPr lang="el-GR" sz="2800" b="0" i="0" dirty="0">
                <a:solidFill>
                  <a:srgbClr val="202124"/>
                </a:solidFill>
                <a:effectLst/>
                <a:latin typeface="Google Sans"/>
              </a:rPr>
              <a:t>: </a:t>
            </a:r>
            <a:r>
              <a:rPr lang="el-GR" sz="2800" b="0" i="0" dirty="0" err="1">
                <a:solidFill>
                  <a:srgbClr val="202124"/>
                </a:solidFill>
                <a:effectLst/>
                <a:latin typeface="Google Sans"/>
              </a:rPr>
              <a:t>Carriage</a:t>
            </a:r>
            <a:r>
              <a:rPr lang="el-GR" sz="2800" b="0" i="0" dirty="0">
                <a:solidFill>
                  <a:srgbClr val="202124"/>
                </a:solidFill>
                <a:effectLst/>
                <a:latin typeface="Google Sans"/>
              </a:rPr>
              <a:t> </a:t>
            </a:r>
            <a:r>
              <a:rPr lang="el-GR" sz="2800" b="0" i="0" dirty="0" err="1">
                <a:solidFill>
                  <a:srgbClr val="202124"/>
                </a:solidFill>
                <a:effectLst/>
                <a:latin typeface="Google Sans"/>
              </a:rPr>
              <a:t>Paid</a:t>
            </a:r>
            <a:r>
              <a:rPr lang="el-GR" sz="2800" b="0" i="0" dirty="0">
                <a:solidFill>
                  <a:srgbClr val="202124"/>
                </a:solidFill>
                <a:effectLst/>
                <a:latin typeface="Google Sans"/>
              </a:rPr>
              <a:t> </a:t>
            </a:r>
            <a:r>
              <a:rPr lang="el-GR" sz="2800" b="0" i="0" dirty="0" err="1">
                <a:solidFill>
                  <a:srgbClr val="202124"/>
                </a:solidFill>
                <a:effectLst/>
                <a:latin typeface="Google Sans"/>
              </a:rPr>
              <a:t>To</a:t>
            </a:r>
            <a:r>
              <a:rPr lang="el-GR" sz="2800" b="0" i="0" dirty="0">
                <a:solidFill>
                  <a:srgbClr val="202124"/>
                </a:solidFill>
                <a:effectLst/>
                <a:latin typeface="Google Sans"/>
              </a:rPr>
              <a:t>- Μεταφορά Πληρωμένη Μέχρι (... </a:t>
            </a:r>
            <a:r>
              <a:rPr lang="el-GR" sz="2800" b="0" i="0" dirty="0" err="1">
                <a:solidFill>
                  <a:srgbClr val="202124"/>
                </a:solidFill>
                <a:effectLst/>
                <a:latin typeface="Google Sans"/>
              </a:rPr>
              <a:t>κατανομαζόμενος</a:t>
            </a:r>
            <a:r>
              <a:rPr lang="el-GR" sz="2800" b="0" i="0" dirty="0">
                <a:solidFill>
                  <a:srgbClr val="202124"/>
                </a:solidFill>
                <a:effectLst/>
                <a:latin typeface="Google Sans"/>
              </a:rPr>
              <a:t> τόπος προορισμού) </a:t>
            </a:r>
            <a:endParaRPr lang="en-US" sz="2800" b="0" i="0" dirty="0">
              <a:solidFill>
                <a:srgbClr val="202124"/>
              </a:solidFill>
              <a:effectLst/>
              <a:latin typeface="Google Sans"/>
            </a:endParaRPr>
          </a:p>
          <a:p>
            <a:pPr algn="just"/>
            <a:endParaRPr lang="en-US" sz="2800" dirty="0">
              <a:solidFill>
                <a:srgbClr val="202124"/>
              </a:solidFill>
              <a:latin typeface="Google Sans"/>
            </a:endParaRPr>
          </a:p>
          <a:p>
            <a:pPr algn="just"/>
            <a:r>
              <a:rPr lang="el-GR" sz="2800" b="0" i="0" dirty="0">
                <a:solidFill>
                  <a:srgbClr val="202124"/>
                </a:solidFill>
                <a:effectLst/>
                <a:latin typeface="Google Sans"/>
              </a:rPr>
              <a:t>Ο πωλητής παραδίδει το εμπόρευμα σε μεταφορική εταιρεία ή σε άλλο μέλος, επιλεγμένο από τον ίδιο σε κάποιο μέρος (προαιρετική η συμφωνία με τον αγοραστή για την ενδιάμεση αυτή τοποθεσία).</a:t>
            </a:r>
            <a:endParaRPr lang="en-US" sz="25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3585936725"/>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6" name="Footer Placeholder 8">
            <a:extLst>
              <a:ext uri="{FF2B5EF4-FFF2-40B4-BE49-F238E27FC236}">
                <a16:creationId xmlns:a16="http://schemas.microsoft.com/office/drawing/2014/main" id="{54ACA051-E11B-298D-8812-09588130FE0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3200" b="1" dirty="0">
                <a:solidFill>
                  <a:srgbClr val="740000"/>
                </a:solidFill>
                <a:latin typeface="Arial" panose="020B0604020202020204" pitchFamily="34" charset="0"/>
              </a:rPr>
              <a:t>INCOTERMS</a:t>
            </a:r>
          </a:p>
        </p:txBody>
      </p:sp>
      <p:sp>
        <p:nvSpPr>
          <p:cNvPr id="3" name="TextBox 2">
            <a:extLst>
              <a:ext uri="{FF2B5EF4-FFF2-40B4-BE49-F238E27FC236}">
                <a16:creationId xmlns:a16="http://schemas.microsoft.com/office/drawing/2014/main" id="{AA75AF19-0B3F-6D4D-72CF-94224B6F559C}"/>
              </a:ext>
            </a:extLst>
          </p:cNvPr>
          <p:cNvSpPr txBox="1"/>
          <p:nvPr/>
        </p:nvSpPr>
        <p:spPr>
          <a:xfrm>
            <a:off x="1122006" y="567250"/>
            <a:ext cx="9947988" cy="5262979"/>
          </a:xfrm>
          <a:prstGeom prst="rect">
            <a:avLst/>
          </a:prstGeom>
          <a:noFill/>
        </p:spPr>
        <p:txBody>
          <a:bodyPr wrap="square">
            <a:spAutoFit/>
          </a:bodyPr>
          <a:lstStyle/>
          <a:p>
            <a:pPr algn="l"/>
            <a:r>
              <a:rPr lang="en-US" sz="2800" b="1" i="0" dirty="0">
                <a:solidFill>
                  <a:srgbClr val="000000"/>
                </a:solidFill>
                <a:effectLst/>
                <a:latin typeface="Open Sans" panose="020B0606030504020204" pitchFamily="34" charset="0"/>
              </a:rPr>
              <a:t>Solution:</a:t>
            </a:r>
          </a:p>
          <a:p>
            <a:pPr algn="l"/>
            <a:endParaRPr lang="en-US" sz="2800" b="0" i="0" dirty="0">
              <a:solidFill>
                <a:srgbClr val="000000"/>
              </a:solidFill>
              <a:effectLst/>
              <a:latin typeface="Open Sans" panose="020B0606030504020204" pitchFamily="34" charset="0"/>
            </a:endParaRPr>
          </a:p>
          <a:p>
            <a:pPr algn="just"/>
            <a:r>
              <a:rPr lang="en-US" sz="2800" b="0" i="0" dirty="0">
                <a:solidFill>
                  <a:srgbClr val="000000"/>
                </a:solidFill>
                <a:effectLst/>
                <a:latin typeface="Open Sans" panose="020B0606030504020204" pitchFamily="34" charset="0"/>
              </a:rPr>
              <a:t>In brief, the CPT delivery term means that the </a:t>
            </a:r>
            <a:r>
              <a:rPr lang="en-US" sz="2800" b="1" i="0" dirty="0">
                <a:solidFill>
                  <a:srgbClr val="000000"/>
                </a:solidFill>
                <a:effectLst/>
                <a:latin typeface="Open Sans" panose="020B0606030504020204" pitchFamily="34" charset="0"/>
              </a:rPr>
              <a:t>transportation is ensured by the Czech company </a:t>
            </a:r>
            <a:r>
              <a:rPr lang="en-US" sz="2800" b="0" i="0" dirty="0">
                <a:solidFill>
                  <a:srgbClr val="000000"/>
                </a:solidFill>
                <a:effectLst/>
                <a:latin typeface="Open Sans" panose="020B0606030504020204" pitchFamily="34" charset="0"/>
              </a:rPr>
              <a:t>which </a:t>
            </a:r>
            <a:r>
              <a:rPr lang="en-US" sz="2800" b="1" i="0" dirty="0">
                <a:solidFill>
                  <a:srgbClr val="000000"/>
                </a:solidFill>
                <a:effectLst/>
                <a:latin typeface="Open Sans" panose="020B0606030504020204" pitchFamily="34" charset="0"/>
              </a:rPr>
              <a:t>bears all costs related to the transportation</a:t>
            </a:r>
            <a:r>
              <a:rPr lang="en-US" sz="2800" b="0" i="0" dirty="0">
                <a:solidFill>
                  <a:srgbClr val="000000"/>
                </a:solidFill>
                <a:effectLst/>
                <a:latin typeface="Open Sans" panose="020B0606030504020204" pitchFamily="34" charset="0"/>
              </a:rPr>
              <a:t>. </a:t>
            </a:r>
          </a:p>
          <a:p>
            <a:pPr algn="just"/>
            <a:endParaRPr lang="en-US" sz="2800" dirty="0">
              <a:solidFill>
                <a:srgbClr val="000000"/>
              </a:solidFill>
              <a:latin typeface="Open Sans" panose="020B0606030504020204" pitchFamily="34" charset="0"/>
            </a:endParaRPr>
          </a:p>
          <a:p>
            <a:pPr algn="just"/>
            <a:r>
              <a:rPr lang="en-US" sz="2800" b="0" i="0" dirty="0">
                <a:solidFill>
                  <a:srgbClr val="000000"/>
                </a:solidFill>
                <a:effectLst/>
                <a:latin typeface="Open Sans" panose="020B0606030504020204" pitchFamily="34" charset="0"/>
              </a:rPr>
              <a:t>However, the </a:t>
            </a:r>
            <a:r>
              <a:rPr lang="en-US" sz="2800" b="1" i="0" dirty="0">
                <a:solidFill>
                  <a:srgbClr val="000000"/>
                </a:solidFill>
                <a:effectLst/>
                <a:latin typeface="Open Sans" panose="020B0606030504020204" pitchFamily="34" charset="0"/>
              </a:rPr>
              <a:t>risks</a:t>
            </a:r>
            <a:r>
              <a:rPr lang="en-US" sz="2800" b="0" i="0" dirty="0">
                <a:solidFill>
                  <a:srgbClr val="000000"/>
                </a:solidFill>
                <a:effectLst/>
                <a:latin typeface="Open Sans" panose="020B0606030504020204" pitchFamily="34" charset="0"/>
              </a:rPr>
              <a:t> related to the delivery </a:t>
            </a:r>
            <a:r>
              <a:rPr lang="en-US" sz="2800" b="1" i="0" dirty="0">
                <a:solidFill>
                  <a:srgbClr val="000000"/>
                </a:solidFill>
                <a:effectLst/>
                <a:latin typeface="Open Sans" panose="020B0606030504020204" pitchFamily="34" charset="0"/>
              </a:rPr>
              <a:t>cease</a:t>
            </a:r>
            <a:r>
              <a:rPr lang="en-US" sz="2800" b="0" i="0" dirty="0">
                <a:solidFill>
                  <a:srgbClr val="000000"/>
                </a:solidFill>
                <a:effectLst/>
                <a:latin typeface="Open Sans" panose="020B0606030504020204" pitchFamily="34" charset="0"/>
              </a:rPr>
              <a:t> to be borne by the </a:t>
            </a:r>
            <a:r>
              <a:rPr lang="en-US" sz="2800" b="1" i="0" dirty="0">
                <a:solidFill>
                  <a:srgbClr val="000000"/>
                </a:solidFill>
                <a:effectLst/>
                <a:latin typeface="Open Sans" panose="020B0606030504020204" pitchFamily="34" charset="0"/>
              </a:rPr>
              <a:t>Czech company as soon as the shipment is passed to the carrier </a:t>
            </a:r>
            <a:r>
              <a:rPr lang="en-US" sz="2800" b="0" i="0" dirty="0">
                <a:solidFill>
                  <a:srgbClr val="000000"/>
                </a:solidFill>
                <a:effectLst/>
                <a:latin typeface="Open Sans" panose="020B0606030504020204" pitchFamily="34" charset="0"/>
              </a:rPr>
              <a:t>(the first carrier in the event that more than one carrier is involved). The day of delivery and therefore the day of transaction is the day when the goods were handed over to the carrier.</a:t>
            </a:r>
          </a:p>
        </p:txBody>
      </p:sp>
    </p:spTree>
    <p:extLst>
      <p:ext uri="{BB962C8B-B14F-4D97-AF65-F5344CB8AC3E}">
        <p14:creationId xmlns:p14="http://schemas.microsoft.com/office/powerpoint/2010/main" val="3880753836"/>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6" name="Footer Placeholder 8">
            <a:extLst>
              <a:ext uri="{FF2B5EF4-FFF2-40B4-BE49-F238E27FC236}">
                <a16:creationId xmlns:a16="http://schemas.microsoft.com/office/drawing/2014/main" id="{54ACA051-E11B-298D-8812-09588130FE0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3200" b="1" dirty="0">
                <a:solidFill>
                  <a:srgbClr val="740000"/>
                </a:solidFill>
                <a:latin typeface="Arial" panose="020B0604020202020204" pitchFamily="34" charset="0"/>
              </a:rPr>
              <a:t>INCOTERMS</a:t>
            </a:r>
          </a:p>
        </p:txBody>
      </p:sp>
      <p:sp>
        <p:nvSpPr>
          <p:cNvPr id="3" name="TextBox 2">
            <a:extLst>
              <a:ext uri="{FF2B5EF4-FFF2-40B4-BE49-F238E27FC236}">
                <a16:creationId xmlns:a16="http://schemas.microsoft.com/office/drawing/2014/main" id="{AA75AF19-0B3F-6D4D-72CF-94224B6F559C}"/>
              </a:ext>
            </a:extLst>
          </p:cNvPr>
          <p:cNvSpPr txBox="1"/>
          <p:nvPr/>
        </p:nvSpPr>
        <p:spPr>
          <a:xfrm>
            <a:off x="1122006" y="567250"/>
            <a:ext cx="9947988" cy="3970318"/>
          </a:xfrm>
          <a:prstGeom prst="rect">
            <a:avLst/>
          </a:prstGeom>
          <a:noFill/>
        </p:spPr>
        <p:txBody>
          <a:bodyPr wrap="square">
            <a:spAutoFit/>
          </a:bodyPr>
          <a:lstStyle/>
          <a:p>
            <a:pPr algn="l"/>
            <a:r>
              <a:rPr lang="en-US" sz="2800" b="1" i="0" dirty="0">
                <a:solidFill>
                  <a:srgbClr val="000000"/>
                </a:solidFill>
                <a:effectLst/>
                <a:latin typeface="Open Sans" panose="020B0606030504020204" pitchFamily="34" charset="0"/>
              </a:rPr>
              <a:t>Solution:</a:t>
            </a:r>
          </a:p>
          <a:p>
            <a:pPr algn="l"/>
            <a:endParaRPr lang="en-US" sz="2800" b="0" i="0" dirty="0">
              <a:solidFill>
                <a:srgbClr val="000000"/>
              </a:solidFill>
              <a:effectLst/>
              <a:latin typeface="Open Sans" panose="020B0606030504020204" pitchFamily="34" charset="0"/>
            </a:endParaRPr>
          </a:p>
          <a:p>
            <a:pPr algn="just"/>
            <a:r>
              <a:rPr lang="en-US" sz="2800" b="0" i="0" dirty="0">
                <a:solidFill>
                  <a:srgbClr val="000000"/>
                </a:solidFill>
                <a:effectLst/>
                <a:latin typeface="Open Sans" panose="020B0606030504020204" pitchFamily="34" charset="0"/>
              </a:rPr>
              <a:t>On the basis of the document confirmed by the carrier, the Czech company may </a:t>
            </a:r>
            <a:r>
              <a:rPr lang="en-US" sz="2800" b="0" i="0" dirty="0" err="1">
                <a:solidFill>
                  <a:srgbClr val="000000"/>
                </a:solidFill>
                <a:effectLst/>
                <a:latin typeface="Open Sans" panose="020B0606030504020204" pitchFamily="34" charset="0"/>
              </a:rPr>
              <a:t>recognise</a:t>
            </a:r>
            <a:r>
              <a:rPr lang="en-US" sz="2800" b="0" i="0" dirty="0">
                <a:solidFill>
                  <a:srgbClr val="000000"/>
                </a:solidFill>
                <a:effectLst/>
                <a:latin typeface="Open Sans" panose="020B0606030504020204" pitchFamily="34" charset="0"/>
              </a:rPr>
              <a:t> income arising from the sale of products (components). </a:t>
            </a:r>
          </a:p>
          <a:p>
            <a:pPr algn="just"/>
            <a:endParaRPr lang="en-US" sz="2800" dirty="0">
              <a:solidFill>
                <a:srgbClr val="000000"/>
              </a:solidFill>
              <a:latin typeface="Open Sans" panose="020B0606030504020204" pitchFamily="34" charset="0"/>
            </a:endParaRPr>
          </a:p>
          <a:p>
            <a:pPr algn="just"/>
            <a:r>
              <a:rPr lang="en-US" sz="2800" b="1" i="0" dirty="0">
                <a:solidFill>
                  <a:srgbClr val="000000"/>
                </a:solidFill>
                <a:effectLst/>
                <a:latin typeface="Open Sans" panose="020B0606030504020204" pitchFamily="34" charset="0"/>
              </a:rPr>
              <a:t>THAT MEANS THAT THE Czech COMPANY WILL ALSO RECORD COST OF GOODS SOLD AND “DELETE” THE INVENTORY FROM HER BALANCE SHEET.</a:t>
            </a:r>
          </a:p>
        </p:txBody>
      </p:sp>
    </p:spTree>
    <p:extLst>
      <p:ext uri="{BB962C8B-B14F-4D97-AF65-F5344CB8AC3E}">
        <p14:creationId xmlns:p14="http://schemas.microsoft.com/office/powerpoint/2010/main" val="4207875508"/>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3">
            <a:extLst>
              <a:ext uri="{FF2B5EF4-FFF2-40B4-BE49-F238E27FC236}">
                <a16:creationId xmlns:a16="http://schemas.microsoft.com/office/drawing/2014/main" id="{C8B95D86-9186-FB55-B356-7C557530F11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6" name="Footer Placeholder 8">
            <a:extLst>
              <a:ext uri="{FF2B5EF4-FFF2-40B4-BE49-F238E27FC236}">
                <a16:creationId xmlns:a16="http://schemas.microsoft.com/office/drawing/2014/main" id="{54ACA051-E11B-298D-8812-09588130FE0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1750" name="Rectangle 1031">
            <a:extLst>
              <a:ext uri="{FF2B5EF4-FFF2-40B4-BE49-F238E27FC236}">
                <a16:creationId xmlns:a16="http://schemas.microsoft.com/office/drawing/2014/main" id="{8FA3499A-4FCE-5F68-96FE-0175122D2A7C}"/>
              </a:ext>
            </a:extLst>
          </p:cNvPr>
          <p:cNvSpPr txBox="1">
            <a:spLocks noChangeArrowheads="1"/>
          </p:cNvSpPr>
          <p:nvPr/>
        </p:nvSpPr>
        <p:spPr bwMode="auto">
          <a:xfrm>
            <a:off x="1752600" y="76200"/>
            <a:ext cx="8686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3200" b="1" dirty="0">
                <a:solidFill>
                  <a:srgbClr val="740000"/>
                </a:solidFill>
                <a:latin typeface="Arial" panose="020B0604020202020204" pitchFamily="34" charset="0"/>
              </a:rPr>
              <a:t>INCOTERMS</a:t>
            </a:r>
          </a:p>
        </p:txBody>
      </p:sp>
      <p:sp>
        <p:nvSpPr>
          <p:cNvPr id="3" name="TextBox 2">
            <a:extLst>
              <a:ext uri="{FF2B5EF4-FFF2-40B4-BE49-F238E27FC236}">
                <a16:creationId xmlns:a16="http://schemas.microsoft.com/office/drawing/2014/main" id="{AA75AF19-0B3F-6D4D-72CF-94224B6F559C}"/>
              </a:ext>
            </a:extLst>
          </p:cNvPr>
          <p:cNvSpPr txBox="1"/>
          <p:nvPr/>
        </p:nvSpPr>
        <p:spPr>
          <a:xfrm>
            <a:off x="1122006" y="567250"/>
            <a:ext cx="9947988" cy="4832092"/>
          </a:xfrm>
          <a:prstGeom prst="rect">
            <a:avLst/>
          </a:prstGeom>
          <a:noFill/>
        </p:spPr>
        <p:txBody>
          <a:bodyPr wrap="square">
            <a:spAutoFit/>
          </a:bodyPr>
          <a:lstStyle/>
          <a:p>
            <a:pPr algn="l"/>
            <a:r>
              <a:rPr lang="en-US" sz="2800" b="1" i="0" dirty="0">
                <a:solidFill>
                  <a:srgbClr val="000000"/>
                </a:solidFill>
                <a:effectLst/>
                <a:latin typeface="Open Sans" panose="020B0606030504020204" pitchFamily="34" charset="0"/>
              </a:rPr>
              <a:t>Solution:</a:t>
            </a:r>
          </a:p>
          <a:p>
            <a:pPr algn="l"/>
            <a:endParaRPr lang="en-US" sz="2800" b="0" i="0" dirty="0">
              <a:solidFill>
                <a:srgbClr val="000000"/>
              </a:solidFill>
              <a:effectLst/>
              <a:latin typeface="Open Sans" panose="020B0606030504020204" pitchFamily="34" charset="0"/>
            </a:endParaRPr>
          </a:p>
          <a:p>
            <a:pPr algn="just"/>
            <a:r>
              <a:rPr lang="en-US" sz="2800" b="0" i="0" dirty="0">
                <a:solidFill>
                  <a:srgbClr val="000000"/>
                </a:solidFill>
                <a:effectLst/>
                <a:latin typeface="Open Sans" panose="020B0606030504020204" pitchFamily="34" charset="0"/>
              </a:rPr>
              <a:t>The practical implementation means that, if the Czech company delivers its products to the carrier on 31 December 2019, the company can </a:t>
            </a:r>
            <a:r>
              <a:rPr lang="en-US" sz="2800" b="0" i="0" dirty="0" err="1">
                <a:solidFill>
                  <a:srgbClr val="000000"/>
                </a:solidFill>
                <a:effectLst/>
                <a:latin typeface="Open Sans" panose="020B0606030504020204" pitchFamily="34" charset="0"/>
              </a:rPr>
              <a:t>recognise</a:t>
            </a:r>
            <a:r>
              <a:rPr lang="en-US" sz="2800" b="0" i="0" dirty="0">
                <a:solidFill>
                  <a:srgbClr val="000000"/>
                </a:solidFill>
                <a:effectLst/>
                <a:latin typeface="Open Sans" panose="020B0606030504020204" pitchFamily="34" charset="0"/>
              </a:rPr>
              <a:t> income on this date, even if the shipment reaches the customer located abroad later, for example on 1 January 2020. </a:t>
            </a:r>
          </a:p>
          <a:p>
            <a:pPr algn="just"/>
            <a:endParaRPr lang="en-US" sz="2800" dirty="0">
              <a:solidFill>
                <a:srgbClr val="000000"/>
              </a:solidFill>
              <a:latin typeface="Open Sans" panose="020B0606030504020204" pitchFamily="34" charset="0"/>
            </a:endParaRPr>
          </a:p>
          <a:p>
            <a:pPr algn="just"/>
            <a:r>
              <a:rPr lang="en-US" sz="2800" b="1" i="0" dirty="0">
                <a:solidFill>
                  <a:srgbClr val="000000"/>
                </a:solidFill>
                <a:effectLst/>
                <a:latin typeface="Open Sans" panose="020B0606030504020204" pitchFamily="34" charset="0"/>
              </a:rPr>
              <a:t>At the same date the Czech company will </a:t>
            </a:r>
            <a:r>
              <a:rPr lang="en-US" sz="2800" b="1" i="0" dirty="0" err="1">
                <a:solidFill>
                  <a:srgbClr val="000000"/>
                </a:solidFill>
                <a:effectLst/>
                <a:latin typeface="Open Sans" panose="020B0606030504020204" pitchFamily="34" charset="0"/>
              </a:rPr>
              <a:t>recognise</a:t>
            </a:r>
            <a:r>
              <a:rPr lang="en-US" sz="2800" b="1" i="0" dirty="0">
                <a:solidFill>
                  <a:srgbClr val="000000"/>
                </a:solidFill>
                <a:effectLst/>
                <a:latin typeface="Open Sans" panose="020B0606030504020204" pitchFamily="34" charset="0"/>
              </a:rPr>
              <a:t> the dispatch of finished products (related cost on account No. 58x – Change in the Inventory of Goods).</a:t>
            </a:r>
          </a:p>
        </p:txBody>
      </p:sp>
    </p:spTree>
    <p:extLst>
      <p:ext uri="{BB962C8B-B14F-4D97-AF65-F5344CB8AC3E}">
        <p14:creationId xmlns:p14="http://schemas.microsoft.com/office/powerpoint/2010/main" val="2362631482"/>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p:cNvSpPr>
          <p:nvPr>
            <p:ph idx="1"/>
          </p:nvPr>
        </p:nvSpPr>
        <p:spPr/>
        <p:txBody>
          <a:bodyPr/>
          <a:lstStyle/>
          <a:p>
            <a:pPr>
              <a:spcBef>
                <a:spcPct val="20000"/>
              </a:spcBef>
            </a:pPr>
            <a:r>
              <a:rPr lang="el-GR" altLang="en-US" dirty="0"/>
              <a:t>Παραγωγική επιχείρηση:</a:t>
            </a:r>
          </a:p>
          <a:p>
            <a:pPr lvl="1">
              <a:spcBef>
                <a:spcPct val="20000"/>
              </a:spcBef>
            </a:pPr>
            <a:r>
              <a:rPr lang="el-GR" altLang="en-US" dirty="0"/>
              <a:t>Αποθέματα πρώτων υλών </a:t>
            </a:r>
          </a:p>
          <a:p>
            <a:pPr lvl="1">
              <a:spcBef>
                <a:spcPct val="20000"/>
              </a:spcBef>
            </a:pPr>
            <a:r>
              <a:rPr lang="el-GR" altLang="en-US" dirty="0"/>
              <a:t>Αποθέματα ημικατεργασμένων προϊόντων </a:t>
            </a:r>
          </a:p>
          <a:p>
            <a:pPr lvl="1">
              <a:spcBef>
                <a:spcPct val="20000"/>
              </a:spcBef>
            </a:pPr>
            <a:r>
              <a:rPr lang="el-GR" altLang="en-US" dirty="0"/>
              <a:t>Αποθέματα ετοίμων προϊόντων. </a:t>
            </a:r>
          </a:p>
          <a:p>
            <a:pPr>
              <a:spcBef>
                <a:spcPct val="20000"/>
              </a:spcBef>
            </a:pPr>
            <a:r>
              <a:rPr lang="el-GR" altLang="en-US" dirty="0"/>
              <a:t>Εμπορική επιχείρηση: </a:t>
            </a:r>
          </a:p>
          <a:p>
            <a:pPr lvl="1">
              <a:spcBef>
                <a:spcPct val="20000"/>
              </a:spcBef>
            </a:pPr>
            <a:r>
              <a:rPr lang="el-GR" altLang="en-US" dirty="0"/>
              <a:t>Αποθέματα εμπορευμάτων	</a:t>
            </a:r>
          </a:p>
          <a:p>
            <a:pPr>
              <a:spcBef>
                <a:spcPct val="20000"/>
              </a:spcBef>
            </a:pPr>
            <a:r>
              <a:rPr lang="el-GR" altLang="en-US" dirty="0"/>
              <a:t>Επιχείρηση παροχής υπηρεσιών:</a:t>
            </a:r>
          </a:p>
          <a:p>
            <a:pPr lvl="1">
              <a:spcBef>
                <a:spcPct val="20000"/>
              </a:spcBef>
            </a:pPr>
            <a:r>
              <a:rPr lang="el-GR" altLang="en-US" dirty="0"/>
              <a:t>….</a:t>
            </a:r>
          </a:p>
        </p:txBody>
      </p:sp>
      <p:sp>
        <p:nvSpPr>
          <p:cNvPr id="145410" name="Rectangle 2"/>
          <p:cNvSpPr>
            <a:spLocks noGrp="1"/>
          </p:cNvSpPr>
          <p:nvPr>
            <p:ph type="title" idx="4294967295"/>
          </p:nvPr>
        </p:nvSpPr>
        <p:spPr>
          <a:xfrm>
            <a:off x="1113388" y="526256"/>
            <a:ext cx="9604375" cy="1049337"/>
          </a:xfrm>
        </p:spPr>
        <p:txBody>
          <a:bodyPr/>
          <a:lstStyle/>
          <a:p>
            <a:pPr algn="ctr"/>
            <a:r>
              <a:rPr lang="el-GR" altLang="en-US" dirty="0"/>
              <a:t>Είδη αποθεμάτων</a:t>
            </a:r>
          </a:p>
        </p:txBody>
      </p:sp>
      <p:sp>
        <p:nvSpPr>
          <p:cNvPr id="2" name="Slide Number Placeholder 1"/>
          <p:cNvSpPr>
            <a:spLocks noGrp="1"/>
          </p:cNvSpPr>
          <p:nvPr>
            <p:ph type="sldNum" sz="quarter" idx="4294967295"/>
          </p:nvPr>
        </p:nvSpPr>
        <p:spPr>
          <a:xfrm>
            <a:off x="0" y="798513"/>
            <a:ext cx="811213" cy="504825"/>
          </a:xfrm>
        </p:spPr>
        <p:txBody>
          <a:bodyPr/>
          <a:lstStyle/>
          <a:p>
            <a:fld id="{53C4726A-630D-4CB4-B088-BAB00F4188E9}" type="slidenum">
              <a:rPr lang="el-GR" smtClean="0"/>
              <a:pPr/>
              <a:t>29</a:t>
            </a:fld>
            <a:endParaRPr lang="el-GR" dirty="0"/>
          </a:p>
        </p:txBody>
      </p:sp>
    </p:spTree>
    <p:extLst>
      <p:ext uri="{BB962C8B-B14F-4D97-AF65-F5344CB8AC3E}">
        <p14:creationId xmlns:p14="http://schemas.microsoft.com/office/powerpoint/2010/main" val="584856787"/>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ΑΠΟΘΕΜΑΤΑ</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lnSpcReduction="10000"/>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l-GR" sz="2400" kern="0" dirty="0">
                <a:latin typeface="Cambria" panose="02040503050406030204" pitchFamily="18" charset="0"/>
                <a:ea typeface="Cambria" panose="02040503050406030204" pitchFamily="18" charset="0"/>
              </a:rPr>
              <a:t>Η ΟΜΑΔΑ ΑΠΟΘΕΜΑΤΩΝ ΕΊΝΑΙ Η ΟΜΑΔΑ 2.</a:t>
            </a:r>
          </a:p>
          <a:p>
            <a:pPr marL="0" algn="just">
              <a:buNone/>
            </a:pPr>
            <a:r>
              <a:rPr lang="el-GR" sz="2400" b="1" kern="0" dirty="0">
                <a:latin typeface="Cambria" panose="02040503050406030204" pitchFamily="18" charset="0"/>
                <a:ea typeface="Cambria" panose="02040503050406030204" pitchFamily="18" charset="0"/>
              </a:rPr>
              <a:t>ΕΧΕΙ ΩΣ ΑΝΤΙΘΕΤΟ ΛΟΓΑΡΙΑΣΜΟ ΤΟ ΚΟΣΤΟΣ ΠΩΛΗΘΕΝΤΩΝ (ΑΣ ΠΟΥΜΕ ΛΟΓΑΡΙΑΣΜΟ 23).</a:t>
            </a:r>
          </a:p>
          <a:p>
            <a:pPr marL="0" algn="just">
              <a:buNone/>
            </a:pPr>
            <a:r>
              <a:rPr lang="el-GR" sz="2400" kern="0" dirty="0">
                <a:latin typeface="Cambria" panose="02040503050406030204" pitchFamily="18" charset="0"/>
                <a:ea typeface="Cambria" panose="02040503050406030204" pitchFamily="18" charset="0"/>
              </a:rPr>
              <a:t>ΚΟΣΤΟΣ ΠΩΛΗΘΕΝΤΩΝ είναι το κόστος αγοράς των </a:t>
            </a:r>
            <a:r>
              <a:rPr lang="el-GR" sz="2400" b="1" kern="0" dirty="0">
                <a:latin typeface="Cambria" panose="02040503050406030204" pitchFamily="18" charset="0"/>
                <a:ea typeface="Cambria" panose="02040503050406030204" pitchFamily="18" charset="0"/>
              </a:rPr>
              <a:t>πωληθέντων</a:t>
            </a:r>
            <a:r>
              <a:rPr lang="el-GR" sz="2400" kern="0" dirty="0">
                <a:latin typeface="Cambria" panose="02040503050406030204" pitchFamily="18" charset="0"/>
                <a:ea typeface="Cambria" panose="02040503050406030204" pitchFamily="18" charset="0"/>
              </a:rPr>
              <a:t> προϊόντων μιας επιχείρησης και ισούται με το συνολικό ποσό με το οποίο επιβαρύνθηκε προκειμένου να αποκτήσει τα εμπορεύματα της.</a:t>
            </a:r>
          </a:p>
          <a:p>
            <a:pPr marL="0" algn="just">
              <a:buNone/>
            </a:pPr>
            <a:r>
              <a:rPr lang="el-GR" sz="2400" kern="0" dirty="0">
                <a:latin typeface="Cambria" panose="02040503050406030204" pitchFamily="18" charset="0"/>
                <a:ea typeface="Cambria" panose="02040503050406030204" pitchFamily="18" charset="0"/>
              </a:rPr>
              <a:t>Ο ΑΝΤΙΘΕΤΟΣ ΛΟΓΑΡΙΑΣΜΟΣ ΜΕΤΑΦΡΑΖΕΤΑΙ ΣΕ ΛΟΓΑΡΙΑΣΜΟ ΕΞΟΔΟΥ ΚΑΙ ΜΕΤΑΦΕΡΕΤΑΙ ΣΤΗΝ ΚΑΤΑΣΤΑΣΗ ΑΠΟΤΕΛΕΣΜΑΤΩΝ ΧΡΗΣΗΣ.</a:t>
            </a:r>
          </a:p>
          <a:p>
            <a:pPr marL="0" algn="just">
              <a:buNone/>
            </a:pPr>
            <a:endParaRPr lang="el-GR" sz="2400" kern="0" dirty="0">
              <a:latin typeface="Cambria" panose="02040503050406030204" pitchFamily="18" charset="0"/>
              <a:ea typeface="Cambria" panose="02040503050406030204" pitchFamily="18" charset="0"/>
            </a:endParaRPr>
          </a:p>
          <a:p>
            <a:pPr marL="0" algn="just">
              <a:buNone/>
            </a:pPr>
            <a:r>
              <a:rPr lang="el-GR" sz="2400" kern="0" dirty="0">
                <a:latin typeface="Cambria" panose="02040503050406030204" pitchFamily="18" charset="0"/>
                <a:ea typeface="Cambria" panose="02040503050406030204" pitchFamily="18" charset="0"/>
              </a:rPr>
              <a:t>ΕΠΟΜΕΝΩΣ ΕΆΝ ΤΑ ΑΠΟΘΕΜΑΤΑ ΔΕΝ ΠΟΥΛΗΘΟΥΝ Κ.Π. =0</a:t>
            </a:r>
          </a:p>
          <a:p>
            <a:pPr marL="0" indent="0" algn="just">
              <a:buNone/>
            </a:pP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107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p:cNvSpPr>
          <p:nvPr>
            <p:ph idx="1"/>
          </p:nvPr>
        </p:nvSpPr>
        <p:spPr/>
        <p:txBody>
          <a:bodyPr>
            <a:normAutofit fontScale="92500" lnSpcReduction="10000"/>
          </a:bodyPr>
          <a:lstStyle/>
          <a:p>
            <a:pPr>
              <a:lnSpc>
                <a:spcPct val="90000"/>
              </a:lnSpc>
              <a:spcBef>
                <a:spcPct val="20000"/>
              </a:spcBef>
            </a:pPr>
            <a:r>
              <a:rPr lang="el-GR" altLang="en-US" sz="2800" dirty="0"/>
              <a:t>Πρώτες ύλες:</a:t>
            </a:r>
          </a:p>
          <a:p>
            <a:pPr lvl="1">
              <a:lnSpc>
                <a:spcPct val="90000"/>
              </a:lnSpc>
              <a:spcBef>
                <a:spcPct val="20000"/>
              </a:spcBef>
            </a:pPr>
            <a:r>
              <a:rPr lang="el-GR" altLang="en-US" sz="2400" dirty="0"/>
              <a:t>ΑΑ+Αγορές – Αναλώσεις = Τελικό απόθεμα.</a:t>
            </a:r>
          </a:p>
          <a:p>
            <a:pPr lvl="1">
              <a:lnSpc>
                <a:spcPct val="90000"/>
              </a:lnSpc>
              <a:spcBef>
                <a:spcPct val="20000"/>
              </a:spcBef>
            </a:pPr>
            <a:r>
              <a:rPr lang="el-GR" altLang="en-US" sz="2400" dirty="0"/>
              <a:t>18.000+45.000-53.500 = € 9.500.</a:t>
            </a:r>
          </a:p>
          <a:p>
            <a:pPr>
              <a:lnSpc>
                <a:spcPct val="90000"/>
              </a:lnSpc>
              <a:spcBef>
                <a:spcPct val="20000"/>
              </a:spcBef>
            </a:pPr>
            <a:r>
              <a:rPr lang="el-GR" altLang="en-US" sz="2800" dirty="0"/>
              <a:t>Ημικατεργασμένα:</a:t>
            </a:r>
          </a:p>
          <a:p>
            <a:pPr lvl="1">
              <a:lnSpc>
                <a:spcPct val="90000"/>
              </a:lnSpc>
              <a:spcBef>
                <a:spcPct val="20000"/>
              </a:spcBef>
            </a:pPr>
            <a:r>
              <a:rPr lang="el-GR" altLang="en-US" sz="2400" dirty="0"/>
              <a:t>ΑΑ+(ΑΥ+ΑΕ+ΓΒΕ) – Κόστος παραχθέντων = Τελικό απόθεμα.</a:t>
            </a:r>
          </a:p>
          <a:p>
            <a:pPr lvl="1">
              <a:lnSpc>
                <a:spcPct val="90000"/>
              </a:lnSpc>
              <a:spcBef>
                <a:spcPct val="20000"/>
              </a:spcBef>
            </a:pPr>
            <a:r>
              <a:rPr lang="el-GR" altLang="en-US" sz="2400" dirty="0"/>
              <a:t>22.500 + (53.500+215.000+220.000-334.000) = € 177.000.</a:t>
            </a:r>
          </a:p>
          <a:p>
            <a:pPr>
              <a:lnSpc>
                <a:spcPct val="90000"/>
              </a:lnSpc>
              <a:spcBef>
                <a:spcPct val="20000"/>
              </a:spcBef>
            </a:pPr>
            <a:r>
              <a:rPr lang="el-GR" altLang="en-US" sz="2800" dirty="0"/>
              <a:t>Έτοιμα προϊόντα:</a:t>
            </a:r>
          </a:p>
          <a:p>
            <a:pPr lvl="1">
              <a:lnSpc>
                <a:spcPct val="90000"/>
              </a:lnSpc>
              <a:spcBef>
                <a:spcPct val="20000"/>
              </a:spcBef>
            </a:pPr>
            <a:r>
              <a:rPr lang="el-GR" altLang="en-US" sz="2400" dirty="0"/>
              <a:t>ΑΑ+ Κόστος παραχθέντων – Κόστος πωληθέντων = ΤΑ.</a:t>
            </a:r>
          </a:p>
          <a:p>
            <a:pPr lvl="1">
              <a:lnSpc>
                <a:spcPct val="90000"/>
              </a:lnSpc>
              <a:spcBef>
                <a:spcPct val="20000"/>
              </a:spcBef>
            </a:pPr>
            <a:r>
              <a:rPr lang="el-GR" altLang="en-US" sz="2400" dirty="0"/>
              <a:t>10.500 + 334.000 – 330.000 = € 14.500.</a:t>
            </a:r>
          </a:p>
        </p:txBody>
      </p:sp>
      <p:sp>
        <p:nvSpPr>
          <p:cNvPr id="146434" name="Rectangle 2"/>
          <p:cNvSpPr>
            <a:spLocks noGrp="1"/>
          </p:cNvSpPr>
          <p:nvPr>
            <p:ph type="title" idx="4294967295"/>
          </p:nvPr>
        </p:nvSpPr>
        <p:spPr>
          <a:xfrm>
            <a:off x="1178702" y="627582"/>
            <a:ext cx="9604375" cy="1049337"/>
          </a:xfrm>
        </p:spPr>
        <p:txBody>
          <a:bodyPr/>
          <a:lstStyle/>
          <a:p>
            <a:pPr algn="ctr"/>
            <a:r>
              <a:rPr lang="el-GR" altLang="en-US" dirty="0"/>
              <a:t>Τελικά αποθέματα</a:t>
            </a:r>
          </a:p>
        </p:txBody>
      </p:sp>
      <p:sp>
        <p:nvSpPr>
          <p:cNvPr id="2" name="Slide Number Placeholder 1"/>
          <p:cNvSpPr>
            <a:spLocks noGrp="1"/>
          </p:cNvSpPr>
          <p:nvPr>
            <p:ph type="sldNum" sz="quarter" idx="4294967295"/>
          </p:nvPr>
        </p:nvSpPr>
        <p:spPr>
          <a:xfrm>
            <a:off x="0" y="798513"/>
            <a:ext cx="811213" cy="504825"/>
          </a:xfrm>
        </p:spPr>
        <p:txBody>
          <a:bodyPr/>
          <a:lstStyle/>
          <a:p>
            <a:fld id="{53C4726A-630D-4CB4-B088-BAB00F4188E9}" type="slidenum">
              <a:rPr lang="el-GR" smtClean="0"/>
              <a:pPr/>
              <a:t>30</a:t>
            </a:fld>
            <a:endParaRPr lang="el-GR" dirty="0"/>
          </a:p>
        </p:txBody>
      </p:sp>
    </p:spTree>
    <p:extLst>
      <p:ext uri="{BB962C8B-B14F-4D97-AF65-F5344CB8AC3E}">
        <p14:creationId xmlns:p14="http://schemas.microsoft.com/office/powerpoint/2010/main" val="1307318170"/>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530C79D-2129-5602-7333-C66476ABBA2A}"/>
              </a:ext>
            </a:extLst>
          </p:cNvPr>
          <p:cNvSpPr>
            <a:spLocks noGrp="1"/>
          </p:cNvSpPr>
          <p:nvPr>
            <p:ph type="sldNum" sz="quarter" idx="12"/>
          </p:nvPr>
        </p:nvSpPr>
        <p:spPr/>
        <p:txBody>
          <a:bodyPr/>
          <a:lstStyle/>
          <a:p>
            <a:fld id="{A3D53C11-78EF-4F8A-917F-AAFC4D194CFE}" type="slidenum">
              <a:rPr lang="el-GR" smtClean="0"/>
              <a:pPr/>
              <a:t>31</a:t>
            </a:fld>
            <a:endParaRPr lang="el-GR"/>
          </a:p>
        </p:txBody>
      </p:sp>
      <p:sp>
        <p:nvSpPr>
          <p:cNvPr id="4" name="TextBox 3">
            <a:extLst>
              <a:ext uri="{FF2B5EF4-FFF2-40B4-BE49-F238E27FC236}">
                <a16:creationId xmlns:a16="http://schemas.microsoft.com/office/drawing/2014/main" id="{6ABF632E-9D75-515A-1896-902F85BDC89C}"/>
              </a:ext>
            </a:extLst>
          </p:cNvPr>
          <p:cNvSpPr txBox="1"/>
          <p:nvPr/>
        </p:nvSpPr>
        <p:spPr>
          <a:xfrm>
            <a:off x="1500876" y="323530"/>
            <a:ext cx="8712968" cy="5632311"/>
          </a:xfrm>
          <a:prstGeom prst="rect">
            <a:avLst/>
          </a:prstGeom>
          <a:noFill/>
        </p:spPr>
        <p:txBody>
          <a:bodyPr wrap="square">
            <a:spAutoFit/>
          </a:bodyPr>
          <a:lstStyle/>
          <a:p>
            <a:pPr algn="just"/>
            <a:r>
              <a:rPr lang="el-GR" b="1" dirty="0">
                <a:solidFill>
                  <a:srgbClr val="333333"/>
                </a:solidFill>
                <a:latin typeface="Open Sans" panose="020B0606030504020204" pitchFamily="34" charset="0"/>
              </a:rPr>
              <a:t>4. Απογραφή λήξης</a:t>
            </a:r>
          </a:p>
          <a:p>
            <a:pPr algn="just"/>
            <a:endParaRPr lang="el-GR" dirty="0">
              <a:solidFill>
                <a:srgbClr val="333333"/>
              </a:solidFill>
              <a:latin typeface="Open Sans" panose="020B0606030504020204" pitchFamily="34" charset="0"/>
            </a:endParaRPr>
          </a:p>
          <a:p>
            <a:pPr algn="just"/>
            <a:r>
              <a:rPr lang="el-GR" dirty="0">
                <a:solidFill>
                  <a:srgbClr val="333333"/>
                </a:solidFill>
                <a:latin typeface="Open Sans" panose="020B0606030504020204" pitchFamily="34" charset="0"/>
              </a:rPr>
              <a:t>Η απογραφή λήξης είναι σημαντικό στοιχείο που επηρεάζει το κόστος πωλήσεων των αγαθών και κατ’ επέκταση το μικτό αποτέλεσμα της χρήσης.</a:t>
            </a:r>
          </a:p>
          <a:p>
            <a:pPr algn="just"/>
            <a:endParaRPr lang="el-GR" dirty="0">
              <a:solidFill>
                <a:srgbClr val="333333"/>
              </a:solidFill>
              <a:latin typeface="Open Sans" panose="020B0606030504020204" pitchFamily="34" charset="0"/>
            </a:endParaRPr>
          </a:p>
          <a:p>
            <a:pPr algn="just"/>
            <a:r>
              <a:rPr lang="el-GR" dirty="0">
                <a:solidFill>
                  <a:srgbClr val="333333"/>
                </a:solidFill>
                <a:latin typeface="Open Sans" panose="020B0606030504020204" pitchFamily="34" charset="0"/>
              </a:rPr>
              <a:t>Βάσει των Ελληνικών Λογιστικών Προτύπων (Ν. 4308/2014, άρθρο 20) τα αποθέματα, μετά την αρχική τους απόκτηση και καταχώριση στα λογιστικά αρχεία, </a:t>
            </a:r>
            <a:r>
              <a:rPr lang="el-GR" b="1" dirty="0" err="1">
                <a:solidFill>
                  <a:srgbClr val="333333"/>
                </a:solidFill>
                <a:latin typeface="Open Sans" panose="020B0606030504020204" pitchFamily="34" charset="0"/>
              </a:rPr>
              <a:t>αποτιμούνται</a:t>
            </a:r>
            <a:r>
              <a:rPr lang="el-GR" b="1" dirty="0">
                <a:solidFill>
                  <a:srgbClr val="333333"/>
                </a:solidFill>
                <a:latin typeface="Open Sans" panose="020B0606030504020204" pitchFamily="34" charset="0"/>
              </a:rPr>
              <a:t> στην </a:t>
            </a:r>
            <a:r>
              <a:rPr lang="el-GR" b="1" dirty="0" err="1">
                <a:solidFill>
                  <a:srgbClr val="333333"/>
                </a:solidFill>
                <a:latin typeface="Open Sans" panose="020B0606030504020204" pitchFamily="34" charset="0"/>
              </a:rPr>
              <a:t>κατ</a:t>
            </a:r>
            <a:r>
              <a:rPr lang="el-GR" b="1" dirty="0">
                <a:solidFill>
                  <a:srgbClr val="333333"/>
                </a:solidFill>
                <a:latin typeface="Open Sans" panose="020B0606030504020204" pitchFamily="34" charset="0"/>
              </a:rPr>
              <a:t>΄ είδος χαμηλότερη αξία μεταξύ κόστους κτήσης και καθαρής ρευστοποιήσιμης αξίας</a:t>
            </a:r>
            <a:r>
              <a:rPr lang="el-GR" dirty="0">
                <a:solidFill>
                  <a:srgbClr val="333333"/>
                </a:solidFill>
                <a:latin typeface="Open Sans" panose="020B0606030504020204" pitchFamily="34" charset="0"/>
              </a:rPr>
              <a:t>, ώστε να διασφαλίζεται ότι τα αποθέματα </a:t>
            </a:r>
            <a:r>
              <a:rPr lang="el-GR" dirty="0" err="1">
                <a:solidFill>
                  <a:srgbClr val="333333"/>
                </a:solidFill>
                <a:latin typeface="Open Sans" panose="020B0606030504020204" pitchFamily="34" charset="0"/>
              </a:rPr>
              <a:t>αποτιμούνται</a:t>
            </a:r>
            <a:r>
              <a:rPr lang="el-GR" dirty="0">
                <a:solidFill>
                  <a:srgbClr val="333333"/>
                </a:solidFill>
                <a:latin typeface="Open Sans" panose="020B0606030504020204" pitchFamily="34" charset="0"/>
              </a:rPr>
              <a:t> πάντοτε σε ποσό που είναι ανακτήσιμο. </a:t>
            </a:r>
          </a:p>
          <a:p>
            <a:pPr algn="just"/>
            <a:endParaRPr lang="el-GR" dirty="0">
              <a:solidFill>
                <a:srgbClr val="333333"/>
              </a:solidFill>
              <a:latin typeface="Open Sans" panose="020B0606030504020204" pitchFamily="34" charset="0"/>
            </a:endParaRPr>
          </a:p>
          <a:p>
            <a:pPr algn="just"/>
            <a:r>
              <a:rPr lang="el-GR" dirty="0">
                <a:solidFill>
                  <a:srgbClr val="333333"/>
                </a:solidFill>
                <a:latin typeface="Open Sans" panose="020B0606030504020204" pitchFamily="34" charset="0"/>
              </a:rPr>
              <a:t>Σύμφωνα με την παρ. 20.6.2 της Οδηγίας εφαρμογής του Ν. 4308/2014, «όταν η </a:t>
            </a:r>
            <a:r>
              <a:rPr lang="el-GR" b="1" dirty="0">
                <a:solidFill>
                  <a:srgbClr val="333333"/>
                </a:solidFill>
                <a:latin typeface="Open Sans" panose="020B0606030504020204" pitchFamily="34" charset="0"/>
              </a:rPr>
              <a:t>καθαρή ρευστοποιήσιμη αξία είναι μικρότερη του κόστους κτήσης των αποθεμάτων, η διαφορά (ζημιά) επιβαρύνει το κόστος πωληθέντων στην κατάσταση αποτελεσμάτων. </a:t>
            </a:r>
            <a:r>
              <a:rPr lang="el-GR" dirty="0">
                <a:solidFill>
                  <a:srgbClr val="333333"/>
                </a:solidFill>
                <a:latin typeface="Open Sans" panose="020B0606030504020204" pitchFamily="34" charset="0"/>
              </a:rPr>
              <a:t>Ωστόσο, όταν η </a:t>
            </a:r>
            <a:r>
              <a:rPr lang="el-GR" b="1" dirty="0">
                <a:solidFill>
                  <a:srgbClr val="333333"/>
                </a:solidFill>
                <a:latin typeface="Open Sans" panose="020B0606030504020204" pitchFamily="34" charset="0"/>
              </a:rPr>
              <a:t>ζημία απομείωσης είναι σημαντική, για την εύλογη παρουσίαση των χρηματοοικονομικών καταστάσεων, η ζημιά αυτή μπορεί να μην επιβαρύνει το κόστος πωλήσεων αλλά να ενσωματώνεται στο κονδύλι «Απομειώσεις περιουσιακών στοιχείων», με κατάλληλη γνωστοποίηση στο προσάρτημα».</a:t>
            </a:r>
          </a:p>
        </p:txBody>
      </p:sp>
    </p:spTree>
    <p:extLst>
      <p:ext uri="{BB962C8B-B14F-4D97-AF65-F5344CB8AC3E}">
        <p14:creationId xmlns:p14="http://schemas.microsoft.com/office/powerpoint/2010/main" val="4129130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3">
            <a:extLst>
              <a:ext uri="{FF2B5EF4-FFF2-40B4-BE49-F238E27FC236}">
                <a16:creationId xmlns:a16="http://schemas.microsoft.com/office/drawing/2014/main" id="{69B8952F-2B2A-3123-1D38-C9B55637ED2D}"/>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1</a:t>
            </a:r>
          </a:p>
        </p:txBody>
      </p:sp>
      <p:sp>
        <p:nvSpPr>
          <p:cNvPr id="5" name="Rectangle 4">
            <a:extLst>
              <a:ext uri="{FF2B5EF4-FFF2-40B4-BE49-F238E27FC236}">
                <a16:creationId xmlns:a16="http://schemas.microsoft.com/office/drawing/2014/main" id="{2AFB99AA-B711-7FA6-A223-702D4D258B7F}"/>
              </a:ext>
            </a:extLst>
          </p:cNvPr>
          <p:cNvSpPr/>
          <p:nvPr/>
        </p:nvSpPr>
        <p:spPr bwMode="auto">
          <a:xfrm>
            <a:off x="1943100" y="1676400"/>
            <a:ext cx="3962400" cy="914400"/>
          </a:xfrm>
          <a:prstGeom prst="rect">
            <a:avLst/>
          </a:prstGeom>
          <a:noFill/>
          <a:ln w="28575" cap="sq" cmpd="sng" algn="ctr">
            <a:noFill/>
            <a:prstDash val="solid"/>
            <a:round/>
            <a:headEnd type="none" w="sm" len="sm"/>
            <a:tailEnd type="none" w="sm" len="sm"/>
          </a:ln>
          <a:effectLst/>
        </p:spPr>
        <p:txBody>
          <a:bodyPr lIns="457200" tIns="18288" rIns="457200"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500" b="1" dirty="0">
                <a:latin typeface="Arial" panose="020B0604020202020204" pitchFamily="34" charset="0"/>
              </a:rPr>
              <a:t>Σύστημα διαρκούς απογραφής</a:t>
            </a:r>
            <a:endParaRPr lang="en-US" altLang="el-GR" sz="2500" b="1" dirty="0">
              <a:latin typeface="Arial" panose="020B0604020202020204" pitchFamily="34" charset="0"/>
            </a:endParaRPr>
          </a:p>
        </p:txBody>
      </p:sp>
      <p:sp>
        <p:nvSpPr>
          <p:cNvPr id="6" name="Rectangle 5">
            <a:extLst>
              <a:ext uri="{FF2B5EF4-FFF2-40B4-BE49-F238E27FC236}">
                <a16:creationId xmlns:a16="http://schemas.microsoft.com/office/drawing/2014/main" id="{A5B67480-0BA9-DC8E-2225-13907E1B3FB9}"/>
              </a:ext>
            </a:extLst>
          </p:cNvPr>
          <p:cNvSpPr/>
          <p:nvPr/>
        </p:nvSpPr>
        <p:spPr bwMode="auto">
          <a:xfrm>
            <a:off x="6172200" y="1556660"/>
            <a:ext cx="4038600" cy="914400"/>
          </a:xfrm>
          <a:prstGeom prst="rect">
            <a:avLst/>
          </a:prstGeom>
          <a:noFill/>
          <a:ln w="28575" cap="sq" cmpd="sng" algn="ctr">
            <a:noFill/>
            <a:prstDash val="solid"/>
            <a:round/>
            <a:headEnd type="none" w="sm" len="sm"/>
            <a:tailEnd type="none" w="sm" len="sm"/>
          </a:ln>
          <a:effectLst/>
        </p:spPr>
        <p:txBody>
          <a:bodyPr lIns="457200" tIns="18288" rIns="457200"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500" b="1" dirty="0">
                <a:latin typeface="Arial" panose="020B0604020202020204" pitchFamily="34" charset="0"/>
              </a:rPr>
              <a:t>Σύστημα περιοδικής απογραφής</a:t>
            </a:r>
            <a:endParaRPr lang="en-US" altLang="el-GR" sz="2500" b="1" dirty="0">
              <a:latin typeface="Arial" panose="020B0604020202020204" pitchFamily="34" charset="0"/>
            </a:endParaRPr>
          </a:p>
        </p:txBody>
      </p:sp>
      <p:sp>
        <p:nvSpPr>
          <p:cNvPr id="8" name="Rectangle 7">
            <a:extLst>
              <a:ext uri="{FF2B5EF4-FFF2-40B4-BE49-F238E27FC236}">
                <a16:creationId xmlns:a16="http://schemas.microsoft.com/office/drawing/2014/main" id="{917F62BE-FD88-793D-C71F-1C568D0B958A}"/>
              </a:ext>
            </a:extLst>
          </p:cNvPr>
          <p:cNvSpPr/>
          <p:nvPr/>
        </p:nvSpPr>
        <p:spPr bwMode="auto">
          <a:xfrm>
            <a:off x="1676400" y="2601728"/>
            <a:ext cx="4495800" cy="3352800"/>
          </a:xfrm>
          <a:prstGeom prst="rect">
            <a:avLst/>
          </a:prstGeom>
          <a:noFill/>
          <a:ln w="12700" cap="sq" cmpd="sng" algn="ctr">
            <a:noFill/>
            <a:prstDash val="solid"/>
            <a:round/>
            <a:headEnd type="none" w="sm" len="sm"/>
            <a:tailEnd type="none" w="sm" len="sm"/>
          </a:ln>
          <a:effectLst/>
        </p:spPr>
        <p:txBody>
          <a:bodyPr tIns="91440"/>
          <a:lstStyle>
            <a:lvl1pPr marL="463550" indent="-463550"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900"/>
              </a:spcBef>
              <a:buClr>
                <a:srgbClr val="740000"/>
              </a:buClr>
              <a:buSzPct val="80000"/>
              <a:buFont typeface="Wingdings" panose="05000000000000000000" pitchFamily="2" charset="2"/>
              <a:buChar char="u"/>
            </a:pPr>
            <a:r>
              <a:rPr lang="el-GR" altLang="el-GR" sz="2100" dirty="0">
                <a:latin typeface="Arial" panose="020B0604020202020204" pitchFamily="34" charset="0"/>
              </a:rPr>
              <a:t>Χρησιμοποιείται για όλα τα είδη αγαθών</a:t>
            </a:r>
            <a:endParaRPr lang="en-US" altLang="el-GR" sz="2100" dirty="0">
              <a:latin typeface="Arial" panose="020B0604020202020204" pitchFamily="34" charset="0"/>
            </a:endParaRPr>
          </a:p>
          <a:p>
            <a:pPr algn="l">
              <a:lnSpc>
                <a:spcPct val="125000"/>
              </a:lnSpc>
              <a:spcBef>
                <a:spcPts val="900"/>
              </a:spcBef>
              <a:buClr>
                <a:srgbClr val="740000"/>
              </a:buClr>
              <a:buSzPct val="80000"/>
              <a:buFont typeface="Wingdings" panose="05000000000000000000" pitchFamily="2" charset="2"/>
              <a:buChar char="u"/>
            </a:pPr>
            <a:r>
              <a:rPr lang="el-GR" altLang="el-GR" sz="2100" dirty="0">
                <a:latin typeface="Arial" panose="020B0604020202020204" pitchFamily="34" charset="0"/>
              </a:rPr>
              <a:t>Διατηρεί συνεχώς ενημερωμένο αρχείο όλων των αγαθών που έχουν αγοραστεί, πωληθεί ή είναι διαθέσιμα</a:t>
            </a:r>
            <a:endParaRPr lang="en-US" altLang="el-GR" sz="2100" dirty="0">
              <a:latin typeface="Arial" panose="020B0604020202020204" pitchFamily="34" charset="0"/>
            </a:endParaRPr>
          </a:p>
          <a:p>
            <a:pPr algn="l">
              <a:lnSpc>
                <a:spcPct val="125000"/>
              </a:lnSpc>
              <a:spcBef>
                <a:spcPts val="900"/>
              </a:spcBef>
              <a:buClr>
                <a:srgbClr val="740000"/>
              </a:buClr>
              <a:buSzPct val="80000"/>
              <a:buFont typeface="Wingdings" panose="05000000000000000000" pitchFamily="2" charset="2"/>
              <a:buChar char="u"/>
            </a:pPr>
            <a:r>
              <a:rPr lang="el-GR" altLang="el-GR" sz="2100" dirty="0">
                <a:latin typeface="Arial" panose="020B0604020202020204" pitchFamily="34" charset="0"/>
              </a:rPr>
              <a:t>Η φυσική απογραφή γίνεται τουλάχιστον μια φορά το χρόνο</a:t>
            </a:r>
            <a:endParaRPr lang="en-US" altLang="el-GR" sz="2100" dirty="0">
              <a:latin typeface="Arial" panose="020B0604020202020204" pitchFamily="34" charset="0"/>
            </a:endParaRPr>
          </a:p>
        </p:txBody>
      </p:sp>
      <p:sp>
        <p:nvSpPr>
          <p:cNvPr id="9" name="Rectangle 8">
            <a:extLst>
              <a:ext uri="{FF2B5EF4-FFF2-40B4-BE49-F238E27FC236}">
                <a16:creationId xmlns:a16="http://schemas.microsoft.com/office/drawing/2014/main" id="{76805118-65E5-5B62-20FA-740F9648516F}"/>
              </a:ext>
            </a:extLst>
          </p:cNvPr>
          <p:cNvSpPr/>
          <p:nvPr/>
        </p:nvSpPr>
        <p:spPr bwMode="auto">
          <a:xfrm>
            <a:off x="5943600" y="2623459"/>
            <a:ext cx="4724400" cy="3429000"/>
          </a:xfrm>
          <a:prstGeom prst="rect">
            <a:avLst/>
          </a:prstGeom>
          <a:noFill/>
          <a:ln w="12700" cap="sq" cmpd="sng" algn="ctr">
            <a:noFill/>
            <a:prstDash val="solid"/>
            <a:round/>
            <a:headEnd type="none" w="sm" len="sm"/>
            <a:tailEnd type="none" w="sm" len="sm"/>
          </a:ln>
          <a:effectLst/>
        </p:spPr>
        <p:txBody>
          <a:bodyPr tIns="91440"/>
          <a:lstStyle>
            <a:lvl1pPr marL="463550" indent="-463550"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900"/>
              </a:spcBef>
              <a:buClr>
                <a:srgbClr val="740000"/>
              </a:buClr>
              <a:buSzPct val="80000"/>
              <a:buFont typeface="Wingdings" panose="05000000000000000000" pitchFamily="2" charset="2"/>
              <a:buChar char="u"/>
            </a:pPr>
            <a:r>
              <a:rPr lang="el-GR" altLang="el-GR" sz="2100" dirty="0">
                <a:latin typeface="Arial" panose="020B0604020202020204" pitchFamily="34" charset="0"/>
              </a:rPr>
              <a:t>Χρησιμοποιείται για είδη χαμηλής αξίας</a:t>
            </a:r>
            <a:endParaRPr lang="en-US" altLang="el-GR" sz="2100" dirty="0">
              <a:latin typeface="Arial" panose="020B0604020202020204" pitchFamily="34" charset="0"/>
            </a:endParaRPr>
          </a:p>
          <a:p>
            <a:pPr algn="l">
              <a:lnSpc>
                <a:spcPct val="125000"/>
              </a:lnSpc>
              <a:spcBef>
                <a:spcPts val="900"/>
              </a:spcBef>
              <a:buClr>
                <a:srgbClr val="740000"/>
              </a:buClr>
              <a:buSzPct val="80000"/>
              <a:buFont typeface="Wingdings" panose="05000000000000000000" pitchFamily="2" charset="2"/>
              <a:buChar char="u"/>
            </a:pPr>
            <a:r>
              <a:rPr lang="el-GR" altLang="el-GR" sz="2100" dirty="0">
                <a:latin typeface="Arial" panose="020B0604020202020204" pitchFamily="34" charset="0"/>
              </a:rPr>
              <a:t>Δεν διατηρεί συνεχώς ενημερωμένο αρχείο των αγαθών που έχουν αγοραστεί, πωληθεί ή είναι διαθέσιμα</a:t>
            </a:r>
            <a:endParaRPr lang="en-US" altLang="el-GR" sz="2100" dirty="0">
              <a:latin typeface="Arial" panose="020B0604020202020204" pitchFamily="34" charset="0"/>
            </a:endParaRPr>
          </a:p>
          <a:p>
            <a:pPr algn="l">
              <a:lnSpc>
                <a:spcPct val="125000"/>
              </a:lnSpc>
              <a:spcBef>
                <a:spcPts val="900"/>
              </a:spcBef>
              <a:buClr>
                <a:srgbClr val="740000"/>
              </a:buClr>
              <a:buSzPct val="80000"/>
              <a:buFont typeface="Wingdings" panose="05000000000000000000" pitchFamily="2" charset="2"/>
              <a:buChar char="u"/>
            </a:pPr>
            <a:r>
              <a:rPr lang="el-GR" altLang="el-GR" sz="2100" dirty="0">
                <a:latin typeface="Arial" panose="020B0604020202020204" pitchFamily="34" charset="0"/>
              </a:rPr>
              <a:t>Η φυσική απογραφή γίνεται τουλάχιστον μια φορά το χρόνο</a:t>
            </a:r>
            <a:endParaRPr lang="en-US" altLang="el-GR" sz="2100" dirty="0">
              <a:latin typeface="Arial" panose="020B0604020202020204" pitchFamily="34" charset="0"/>
            </a:endParaRPr>
          </a:p>
        </p:txBody>
      </p:sp>
      <p:sp>
        <p:nvSpPr>
          <p:cNvPr id="35846" name="Rectangle 1031">
            <a:extLst>
              <a:ext uri="{FF2B5EF4-FFF2-40B4-BE49-F238E27FC236}">
                <a16:creationId xmlns:a16="http://schemas.microsoft.com/office/drawing/2014/main" id="{AF9A3594-1067-FC8B-7246-BCB946BB424A}"/>
              </a:ext>
            </a:extLst>
          </p:cNvPr>
          <p:cNvSpPr txBox="1">
            <a:spLocks noChangeArrowheads="1"/>
          </p:cNvSpPr>
          <p:nvPr/>
        </p:nvSpPr>
        <p:spPr bwMode="auto">
          <a:xfrm>
            <a:off x="2018506" y="254922"/>
            <a:ext cx="8307387"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dirty="0">
                <a:solidFill>
                  <a:srgbClr val="740000"/>
                </a:solidFill>
                <a:latin typeface="Arial" panose="020B0604020202020204" pitchFamily="34" charset="0"/>
              </a:rPr>
              <a:t>Λογιστική των αποθεμάτων στο σύστημα διαρκούς απογραφής</a:t>
            </a:r>
            <a:endParaRPr lang="en-US" altLang="el-GR" sz="3200" b="1" dirty="0">
              <a:solidFill>
                <a:srgbClr val="740000"/>
              </a:solidFill>
              <a:latin typeface="Arial" panose="020B0604020202020204" pitchFamily="34" charset="0"/>
            </a:endParaRPr>
          </a:p>
        </p:txBody>
      </p:sp>
      <p:cxnSp>
        <p:nvCxnSpPr>
          <p:cNvPr id="35847" name="Straight Connector 2">
            <a:extLst>
              <a:ext uri="{FF2B5EF4-FFF2-40B4-BE49-F238E27FC236}">
                <a16:creationId xmlns:a16="http://schemas.microsoft.com/office/drawing/2014/main" id="{11F4F7F3-2858-59B7-EEC6-F5414AAB496B}"/>
              </a:ext>
            </a:extLst>
          </p:cNvPr>
          <p:cNvCxnSpPr>
            <a:cxnSpLocks noChangeShapeType="1"/>
          </p:cNvCxnSpPr>
          <p:nvPr/>
        </p:nvCxnSpPr>
        <p:spPr bwMode="auto">
          <a:xfrm>
            <a:off x="1981200" y="1482013"/>
            <a:ext cx="8002587" cy="0"/>
          </a:xfrm>
          <a:prstGeom prst="line">
            <a:avLst/>
          </a:prstGeom>
          <a:noFill/>
          <a:ln w="38100" cap="sq" algn="ctr">
            <a:solidFill>
              <a:schemeClr val="tx1"/>
            </a:solidFill>
            <a:round/>
            <a:headEnd type="none" w="sm" len="sm"/>
            <a:tailEnd type="none" w="sm" len="sm"/>
          </a:ln>
        </p:spPr>
      </p:cxnSp>
      <p:cxnSp>
        <p:nvCxnSpPr>
          <p:cNvPr id="35848" name="Straight Connector 11">
            <a:extLst>
              <a:ext uri="{FF2B5EF4-FFF2-40B4-BE49-F238E27FC236}">
                <a16:creationId xmlns:a16="http://schemas.microsoft.com/office/drawing/2014/main" id="{14256C78-B4A5-ED1E-5081-5BBA45844841}"/>
              </a:ext>
            </a:extLst>
          </p:cNvPr>
          <p:cNvCxnSpPr>
            <a:cxnSpLocks noChangeShapeType="1"/>
          </p:cNvCxnSpPr>
          <p:nvPr/>
        </p:nvCxnSpPr>
        <p:spPr bwMode="auto">
          <a:xfrm>
            <a:off x="2057400" y="2589245"/>
            <a:ext cx="8002588" cy="0"/>
          </a:xfrm>
          <a:prstGeom prst="line">
            <a:avLst/>
          </a:prstGeom>
          <a:noFill/>
          <a:ln w="28575" cap="sq" algn="ctr">
            <a:solidFill>
              <a:schemeClr val="tx1"/>
            </a:solidFill>
            <a:round/>
            <a:headEnd type="none" w="sm" len="sm"/>
            <a:tailEnd type="none" w="sm" len="sm"/>
          </a:ln>
        </p:spPr>
      </p:cxnSp>
      <p:cxnSp>
        <p:nvCxnSpPr>
          <p:cNvPr id="35849" name="Straight Connector 12">
            <a:extLst>
              <a:ext uri="{FF2B5EF4-FFF2-40B4-BE49-F238E27FC236}">
                <a16:creationId xmlns:a16="http://schemas.microsoft.com/office/drawing/2014/main" id="{E075DEA4-C890-66FD-92D9-D568A38AE8E7}"/>
              </a:ext>
            </a:extLst>
          </p:cNvPr>
          <p:cNvCxnSpPr>
            <a:cxnSpLocks noChangeShapeType="1"/>
          </p:cNvCxnSpPr>
          <p:nvPr/>
        </p:nvCxnSpPr>
        <p:spPr bwMode="auto">
          <a:xfrm>
            <a:off x="2057400" y="6400800"/>
            <a:ext cx="8002588" cy="0"/>
          </a:xfrm>
          <a:prstGeom prst="line">
            <a:avLst/>
          </a:prstGeom>
          <a:noFill/>
          <a:ln w="38100" cap="sq" algn="ctr">
            <a:solidFill>
              <a:schemeClr val="tx1"/>
            </a:solidFill>
            <a:round/>
            <a:headEnd type="none" w="sm" len="sm"/>
            <a:tailEnd type="none" w="sm" len="sm"/>
          </a:ln>
        </p:spPr>
      </p:cxnSp>
      <p:sp>
        <p:nvSpPr>
          <p:cNvPr id="14" name="Footer Placeholder 8">
            <a:extLst>
              <a:ext uri="{FF2B5EF4-FFF2-40B4-BE49-F238E27FC236}">
                <a16:creationId xmlns:a16="http://schemas.microsoft.com/office/drawing/2014/main" id="{37A82100-A46C-9C62-6058-71B99E32B830}"/>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2"/>
      <p:bldP spid="9" grpId="0"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530C79D-2129-5602-7333-C66476ABBA2A}"/>
              </a:ext>
            </a:extLst>
          </p:cNvPr>
          <p:cNvSpPr>
            <a:spLocks noGrp="1"/>
          </p:cNvSpPr>
          <p:nvPr>
            <p:ph type="sldNum" sz="quarter" idx="12"/>
          </p:nvPr>
        </p:nvSpPr>
        <p:spPr/>
        <p:txBody>
          <a:bodyPr/>
          <a:lstStyle/>
          <a:p>
            <a:fld id="{A3D53C11-78EF-4F8A-917F-AAFC4D194CFE}" type="slidenum">
              <a:rPr lang="el-GR" smtClean="0"/>
              <a:pPr/>
              <a:t>33</a:t>
            </a:fld>
            <a:endParaRPr lang="el-GR"/>
          </a:p>
        </p:txBody>
      </p:sp>
      <p:sp>
        <p:nvSpPr>
          <p:cNvPr id="4" name="TextBox 3">
            <a:extLst>
              <a:ext uri="{FF2B5EF4-FFF2-40B4-BE49-F238E27FC236}">
                <a16:creationId xmlns:a16="http://schemas.microsoft.com/office/drawing/2014/main" id="{6ABF632E-9D75-515A-1896-902F85BDC89C}"/>
              </a:ext>
            </a:extLst>
          </p:cNvPr>
          <p:cNvSpPr txBox="1"/>
          <p:nvPr/>
        </p:nvSpPr>
        <p:spPr>
          <a:xfrm>
            <a:off x="3287688" y="2616239"/>
            <a:ext cx="5832648" cy="861774"/>
          </a:xfrm>
          <a:prstGeom prst="rect">
            <a:avLst/>
          </a:prstGeom>
          <a:noFill/>
        </p:spPr>
        <p:txBody>
          <a:bodyPr wrap="square">
            <a:spAutoFit/>
          </a:bodyPr>
          <a:lstStyle/>
          <a:p>
            <a:pPr algn="ctr"/>
            <a:r>
              <a:rPr lang="el-GR" sz="2500" b="1" dirty="0">
                <a:solidFill>
                  <a:srgbClr val="333333"/>
                </a:solidFill>
                <a:latin typeface="Open Sans" panose="020B0606030504020204" pitchFamily="34" charset="0"/>
              </a:rPr>
              <a:t>ΑΠΟΤΙΜΗΣΗ ΑΠΟΘΕΜΑΤΩΝ - ΕΠΙΜΕΤΡΗΣΗ</a:t>
            </a:r>
          </a:p>
        </p:txBody>
      </p:sp>
    </p:spTree>
    <p:extLst>
      <p:ext uri="{BB962C8B-B14F-4D97-AF65-F5344CB8AC3E}">
        <p14:creationId xmlns:p14="http://schemas.microsoft.com/office/powerpoint/2010/main" val="2606053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65B6881A-ACD5-72CE-F397-EDE210329105}"/>
              </a:ext>
            </a:extLst>
          </p:cNvPr>
          <p:cNvSpPr>
            <a:spLocks noGrp="1"/>
          </p:cNvSpPr>
          <p:nvPr>
            <p:ph type="sldNum" sz="quarter" idx="12"/>
          </p:nvPr>
        </p:nvSpPr>
        <p:spPr/>
        <p:txBody>
          <a:bodyPr/>
          <a:lstStyle/>
          <a:p>
            <a:fld id="{A3D53C11-78EF-4F8A-917F-AAFC4D194CFE}" type="slidenum">
              <a:rPr lang="el-GR" smtClean="0"/>
              <a:pPr/>
              <a:t>34</a:t>
            </a:fld>
            <a:endParaRPr lang="el-GR"/>
          </a:p>
        </p:txBody>
      </p:sp>
      <p:sp>
        <p:nvSpPr>
          <p:cNvPr id="4" name="TextBox 3">
            <a:extLst>
              <a:ext uri="{FF2B5EF4-FFF2-40B4-BE49-F238E27FC236}">
                <a16:creationId xmlns:a16="http://schemas.microsoft.com/office/drawing/2014/main" id="{71381778-35B9-F48B-4536-B532ECB5EBB9}"/>
              </a:ext>
            </a:extLst>
          </p:cNvPr>
          <p:cNvSpPr txBox="1"/>
          <p:nvPr/>
        </p:nvSpPr>
        <p:spPr>
          <a:xfrm>
            <a:off x="1739516" y="1196753"/>
            <a:ext cx="8712968" cy="3170099"/>
          </a:xfrm>
          <a:prstGeom prst="rect">
            <a:avLst/>
          </a:prstGeom>
          <a:noFill/>
        </p:spPr>
        <p:txBody>
          <a:bodyPr wrap="square">
            <a:spAutoFit/>
          </a:bodyPr>
          <a:lstStyle/>
          <a:p>
            <a:pPr algn="just"/>
            <a:r>
              <a:rPr lang="el-GR" sz="2000" b="1" dirty="0">
                <a:solidFill>
                  <a:srgbClr val="606060"/>
                </a:solidFill>
                <a:latin typeface="open sans" panose="020B0606030504020204" pitchFamily="34" charset="0"/>
              </a:rPr>
              <a:t>1)</a:t>
            </a:r>
            <a:r>
              <a:rPr lang="el-GR" b="1" dirty="0">
                <a:solidFill>
                  <a:srgbClr val="606060"/>
                </a:solidFill>
                <a:latin typeface="open sans" panose="020B0606030504020204" pitchFamily="34" charset="0"/>
              </a:rPr>
              <a:t>  </a:t>
            </a:r>
            <a:r>
              <a:rPr lang="el-GR" dirty="0">
                <a:solidFill>
                  <a:srgbClr val="606060"/>
                </a:solidFill>
                <a:latin typeface="open sans" panose="020B0606030504020204" pitchFamily="34" charset="0"/>
              </a:rPr>
              <a:t>Η Φορολογία σχετικά με την αποτίμηση των Αποθεμάτων και </a:t>
            </a:r>
            <a:r>
              <a:rPr lang="el-GR" dirty="0" err="1">
                <a:solidFill>
                  <a:srgbClr val="606060"/>
                </a:solidFill>
                <a:latin typeface="open sans" panose="020B0606030504020204" pitchFamily="34" charset="0"/>
              </a:rPr>
              <a:t>Ημικατεργασμενών</a:t>
            </a:r>
            <a:r>
              <a:rPr lang="el-GR" dirty="0">
                <a:solidFill>
                  <a:srgbClr val="606060"/>
                </a:solidFill>
                <a:latin typeface="open sans" panose="020B0606030504020204" pitchFamily="34" charset="0"/>
              </a:rPr>
              <a:t> , συντάχθηκε με την Λογιστική Νομοθεσία και συγκεκριμένα, στο άρθρο 25 του Ν.  4172 /2013 « Αποτίμηση αποθεμάτων και </a:t>
            </a:r>
            <a:r>
              <a:rPr lang="el-GR" dirty="0" err="1">
                <a:solidFill>
                  <a:srgbClr val="606060"/>
                </a:solidFill>
                <a:latin typeface="open sans" panose="020B0606030504020204" pitchFamily="34" charset="0"/>
              </a:rPr>
              <a:t>ημικατεργασμένων</a:t>
            </a:r>
            <a:r>
              <a:rPr lang="el-GR" dirty="0">
                <a:solidFill>
                  <a:srgbClr val="606060"/>
                </a:solidFill>
                <a:latin typeface="open sans" panose="020B0606030504020204" pitchFamily="34" charset="0"/>
              </a:rPr>
              <a:t> προϊόντων», ορίζονται τα εξής : </a:t>
            </a:r>
            <a:r>
              <a:rPr lang="el-GR" i="1" dirty="0">
                <a:solidFill>
                  <a:srgbClr val="606060"/>
                </a:solidFill>
                <a:latin typeface="open sans" panose="020B0606030504020204" pitchFamily="34" charset="0"/>
              </a:rPr>
              <a:t>﻿</a:t>
            </a:r>
          </a:p>
          <a:p>
            <a:pPr algn="just"/>
            <a:endParaRPr lang="el-GR" i="1" dirty="0">
              <a:solidFill>
                <a:srgbClr val="606060"/>
              </a:solidFill>
              <a:latin typeface="open sans" panose="020B0606030504020204" pitchFamily="34" charset="0"/>
            </a:endParaRPr>
          </a:p>
          <a:p>
            <a:pPr algn="just"/>
            <a:endParaRPr lang="el-GR" i="1" dirty="0">
              <a:solidFill>
                <a:srgbClr val="606060"/>
              </a:solidFill>
              <a:latin typeface="open sans" panose="020B0606030504020204" pitchFamily="34" charset="0"/>
            </a:endParaRPr>
          </a:p>
          <a:p>
            <a:pPr algn="just"/>
            <a:r>
              <a:rPr lang="el-GR" i="1" dirty="0">
                <a:solidFill>
                  <a:srgbClr val="606060"/>
                </a:solidFill>
                <a:latin typeface="open sans" panose="020B0606030504020204" pitchFamily="34" charset="0"/>
              </a:rPr>
              <a:t>« </a:t>
            </a:r>
            <a:r>
              <a:rPr lang="el-GR" b="1" i="1" dirty="0">
                <a:solidFill>
                  <a:srgbClr val="606060"/>
                </a:solidFill>
                <a:latin typeface="open sans" panose="020B0606030504020204" pitchFamily="34" charset="0"/>
              </a:rPr>
              <a:t>Τα αποθέματα και τα </a:t>
            </a:r>
            <a:r>
              <a:rPr lang="el-GR" b="1" i="1" dirty="0" err="1">
                <a:solidFill>
                  <a:srgbClr val="606060"/>
                </a:solidFill>
                <a:latin typeface="open sans" panose="020B0606030504020204" pitchFamily="34" charset="0"/>
              </a:rPr>
              <a:t>ημικατεργασμένα</a:t>
            </a:r>
            <a:r>
              <a:rPr lang="el-GR" b="1" i="1" dirty="0">
                <a:solidFill>
                  <a:srgbClr val="606060"/>
                </a:solidFill>
                <a:latin typeface="open sans" panose="020B0606030504020204" pitchFamily="34" charset="0"/>
              </a:rPr>
              <a:t> προϊόντα αποτιμώνται σύμφωνα με τους ισχύοντες κανόνες λογιστικής.</a:t>
            </a:r>
            <a:r>
              <a:rPr lang="el-GR" i="1" dirty="0">
                <a:solidFill>
                  <a:srgbClr val="606060"/>
                </a:solidFill>
                <a:latin typeface="open sans" panose="020B0606030504020204" pitchFamily="34" charset="0"/>
              </a:rPr>
              <a:t> Ωστόσο, ο φορολογούμενος δεν επιτρέπεται να χρησιμοποιήσει διαφορετική μέθοδο αποτίμησης κατά τα τέσσερα (4) έτη μετά το φορολογικό έτος κατά το οποίο χρησιμοποιήθηκε για πρώτη φορά η μέθοδος αποτίμησης που εφάρμοσε η επιχείρηση ».</a:t>
            </a:r>
            <a:endParaRPr lang="el-GR" dirty="0"/>
          </a:p>
        </p:txBody>
      </p:sp>
    </p:spTree>
    <p:extLst>
      <p:ext uri="{BB962C8B-B14F-4D97-AF65-F5344CB8AC3E}">
        <p14:creationId xmlns:p14="http://schemas.microsoft.com/office/powerpoint/2010/main" val="2076199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E16117F-9A6D-B167-66ED-449E8011FBD2}"/>
              </a:ext>
            </a:extLst>
          </p:cNvPr>
          <p:cNvSpPr>
            <a:spLocks noGrp="1"/>
          </p:cNvSpPr>
          <p:nvPr>
            <p:ph type="sldNum" sz="quarter" idx="12"/>
          </p:nvPr>
        </p:nvSpPr>
        <p:spPr/>
        <p:txBody>
          <a:bodyPr/>
          <a:lstStyle/>
          <a:p>
            <a:fld id="{A3D53C11-78EF-4F8A-917F-AAFC4D194CFE}" type="slidenum">
              <a:rPr lang="el-GR" smtClean="0"/>
              <a:pPr/>
              <a:t>35</a:t>
            </a:fld>
            <a:endParaRPr lang="el-GR"/>
          </a:p>
        </p:txBody>
      </p:sp>
      <p:sp>
        <p:nvSpPr>
          <p:cNvPr id="4" name="TextBox 3">
            <a:extLst>
              <a:ext uri="{FF2B5EF4-FFF2-40B4-BE49-F238E27FC236}">
                <a16:creationId xmlns:a16="http://schemas.microsoft.com/office/drawing/2014/main" id="{AD2790AD-2FE0-025C-E758-8527A55B7C22}"/>
              </a:ext>
            </a:extLst>
          </p:cNvPr>
          <p:cNvSpPr txBox="1"/>
          <p:nvPr/>
        </p:nvSpPr>
        <p:spPr>
          <a:xfrm>
            <a:off x="1667508" y="1052737"/>
            <a:ext cx="8856984" cy="3693319"/>
          </a:xfrm>
          <a:prstGeom prst="rect">
            <a:avLst/>
          </a:prstGeom>
          <a:noFill/>
        </p:spPr>
        <p:txBody>
          <a:bodyPr wrap="square">
            <a:spAutoFit/>
          </a:bodyPr>
          <a:lstStyle/>
          <a:p>
            <a:pPr algn="just"/>
            <a:r>
              <a:rPr lang="el-GR" b="1" dirty="0">
                <a:solidFill>
                  <a:srgbClr val="606060"/>
                </a:solidFill>
                <a:latin typeface="open sans" panose="020B0606030504020204" pitchFamily="34" charset="0"/>
              </a:rPr>
              <a:t>Ο Ν. </a:t>
            </a:r>
            <a:r>
              <a:rPr lang="el-GR" b="1" dirty="0">
                <a:solidFill>
                  <a:srgbClr val="019BCC"/>
                </a:solidFill>
                <a:latin typeface="open sans" panose="020B0606030504020204" pitchFamily="34" charset="0"/>
                <a:hlinkClick r:id="rId2"/>
              </a:rPr>
              <a:t>4308/2014</a:t>
            </a:r>
            <a:r>
              <a:rPr lang="el-GR" b="1" dirty="0">
                <a:solidFill>
                  <a:srgbClr val="606060"/>
                </a:solidFill>
                <a:latin typeface="open sans" panose="020B0606030504020204" pitchFamily="34" charset="0"/>
              </a:rPr>
              <a:t> «Ελληνικά Λογιστικά Πρότυπα», σχετικά με το θέμα της αποτίμησης ( επιμέτρησης ), των αποθεμάτων, ορίζει τα εξής :</a:t>
            </a:r>
            <a:endParaRPr lang="el-GR" dirty="0">
              <a:solidFill>
                <a:srgbClr val="606060"/>
              </a:solidFill>
              <a:latin typeface="open sans" panose="020B0606030504020204" pitchFamily="34" charset="0"/>
            </a:endParaRPr>
          </a:p>
          <a:p>
            <a:pPr algn="just"/>
            <a:r>
              <a:rPr lang="el-GR" b="1" dirty="0">
                <a:solidFill>
                  <a:srgbClr val="606060"/>
                </a:solidFill>
                <a:latin typeface="open sans" panose="020B0606030504020204" pitchFamily="34" charset="0"/>
              </a:rPr>
              <a:t>« Άρθρο 20. Επιμέτρηση αποθεμάτων και υπηρεσιών  </a:t>
            </a:r>
            <a:endParaRPr lang="el-GR" dirty="0">
              <a:solidFill>
                <a:srgbClr val="606060"/>
              </a:solidFill>
              <a:latin typeface="open sans" panose="020B0606030504020204" pitchFamily="34" charset="0"/>
            </a:endParaRPr>
          </a:p>
          <a:p>
            <a:pPr algn="just"/>
            <a:r>
              <a:rPr lang="el-GR" dirty="0">
                <a:solidFill>
                  <a:srgbClr val="606060"/>
                </a:solidFill>
                <a:latin typeface="open sans" panose="020B0606030504020204" pitchFamily="34" charset="0"/>
              </a:rPr>
              <a:t>﻿</a:t>
            </a:r>
            <a:r>
              <a:rPr lang="el-GR" b="1" dirty="0">
                <a:solidFill>
                  <a:srgbClr val="606060"/>
                </a:solidFill>
                <a:latin typeface="open sans" panose="020B0606030504020204" pitchFamily="34" charset="0"/>
              </a:rPr>
              <a:t>1.</a:t>
            </a:r>
            <a:r>
              <a:rPr lang="el-GR" dirty="0">
                <a:solidFill>
                  <a:srgbClr val="606060"/>
                </a:solidFill>
                <a:latin typeface="open sans" panose="020B0606030504020204" pitchFamily="34" charset="0"/>
              </a:rPr>
              <a:t> Τα αποθέματα αναγνωρίζονται αρχικά στο κόστος κτήσης.  </a:t>
            </a:r>
            <a:br>
              <a:rPr lang="el-GR" dirty="0">
                <a:solidFill>
                  <a:srgbClr val="606060"/>
                </a:solidFill>
                <a:latin typeface="open sans" panose="020B0606030504020204" pitchFamily="34" charset="0"/>
              </a:rPr>
            </a:br>
            <a:r>
              <a:rPr lang="el-GR" dirty="0">
                <a:solidFill>
                  <a:srgbClr val="606060"/>
                </a:solidFill>
                <a:latin typeface="open sans" panose="020B0606030504020204" pitchFamily="34" charset="0"/>
              </a:rPr>
              <a:t>﻿</a:t>
            </a:r>
            <a:r>
              <a:rPr lang="el-GR" b="1" dirty="0">
                <a:solidFill>
                  <a:srgbClr val="606060"/>
                </a:solidFill>
                <a:latin typeface="open sans" panose="020B0606030504020204" pitchFamily="34" charset="0"/>
              </a:rPr>
              <a:t>2.</a:t>
            </a:r>
            <a:r>
              <a:rPr lang="el-GR" dirty="0">
                <a:solidFill>
                  <a:srgbClr val="606060"/>
                </a:solidFill>
                <a:latin typeface="open sans" panose="020B0606030504020204" pitchFamily="34" charset="0"/>
              </a:rPr>
              <a:t> Το κόστος κτήσης των αποθεμάτων περιλαμβάνει το σύνολο των δαπανών που απαιτούνται για να φθάσουν αυτά στην παρούσα θέση και κατάστασή τους. </a:t>
            </a:r>
            <a:br>
              <a:rPr lang="el-GR" dirty="0">
                <a:solidFill>
                  <a:srgbClr val="606060"/>
                </a:solidFill>
                <a:latin typeface="open sans" panose="020B0606030504020204" pitchFamily="34" charset="0"/>
              </a:rPr>
            </a:br>
            <a:r>
              <a:rPr lang="el-GR" dirty="0">
                <a:solidFill>
                  <a:srgbClr val="606060"/>
                </a:solidFill>
                <a:latin typeface="open sans" panose="020B0606030504020204" pitchFamily="34" charset="0"/>
              </a:rPr>
              <a:t>﻿</a:t>
            </a:r>
            <a:r>
              <a:rPr lang="el-GR" b="1" dirty="0">
                <a:solidFill>
                  <a:srgbClr val="606060"/>
                </a:solidFill>
                <a:latin typeface="open sans" panose="020B0606030504020204" pitchFamily="34" charset="0"/>
              </a:rPr>
              <a:t>3.</a:t>
            </a:r>
            <a:r>
              <a:rPr lang="el-GR" dirty="0">
                <a:solidFill>
                  <a:srgbClr val="606060"/>
                </a:solidFill>
                <a:latin typeface="open sans" panose="020B0606030504020204" pitchFamily="34" charset="0"/>
              </a:rPr>
              <a:t> Το κόστος παραγωγής προϊόντος ή υπηρεσίας προσδιορίζεται με μία από τις γενικά αποδεκτές μεθόδους κοστολόγησης και περιλαμβάνει: α) Το κόστος πρώτων υλών, αναλώσιμων υλικών, εργασίας και άλλο κόστος που σχετίζεται άμεσα με το εν λόγω στοιχείο και  β) μία εύλογη αναλογία σταθερών και μεταβλητών εξόδων που σχετίζονται έμμεσα με το εν λόγω στοιχείο, στο βαθμό που τα έξοδα αυτά αναφέρονται στην περίοδο παραγωγής.  </a:t>
            </a:r>
            <a:br>
              <a:rPr lang="el-GR" dirty="0">
                <a:solidFill>
                  <a:srgbClr val="606060"/>
                </a:solidFill>
                <a:latin typeface="open sans" panose="020B0606030504020204" pitchFamily="34" charset="0"/>
              </a:rPr>
            </a:br>
            <a:r>
              <a:rPr lang="el-GR" dirty="0">
                <a:solidFill>
                  <a:srgbClr val="606060"/>
                </a:solidFill>
                <a:latin typeface="open sans" panose="020B0606030504020204" pitchFamily="34" charset="0"/>
              </a:rPr>
              <a:t>﻿</a:t>
            </a:r>
            <a:r>
              <a:rPr lang="el-GR" b="1" dirty="0">
                <a:solidFill>
                  <a:srgbClr val="606060"/>
                </a:solidFill>
                <a:latin typeface="open sans" panose="020B0606030504020204" pitchFamily="34" charset="0"/>
              </a:rPr>
              <a:t>4.</a:t>
            </a:r>
            <a:r>
              <a:rPr lang="el-GR" dirty="0">
                <a:solidFill>
                  <a:srgbClr val="606060"/>
                </a:solidFill>
                <a:latin typeface="open sans" panose="020B0606030504020204" pitchFamily="34" charset="0"/>
              </a:rPr>
              <a:t> Τα κόστη διανομής και διοίκησης δεν επιβαρύνουν το κόστος παραγωγής. </a:t>
            </a:r>
          </a:p>
        </p:txBody>
      </p:sp>
    </p:spTree>
    <p:extLst>
      <p:ext uri="{BB962C8B-B14F-4D97-AF65-F5344CB8AC3E}">
        <p14:creationId xmlns:p14="http://schemas.microsoft.com/office/powerpoint/2010/main" val="2504187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1856448-0424-B448-0455-85FC565DAA08}"/>
              </a:ext>
            </a:extLst>
          </p:cNvPr>
          <p:cNvSpPr>
            <a:spLocks noGrp="1"/>
          </p:cNvSpPr>
          <p:nvPr>
            <p:ph type="sldNum" sz="quarter" idx="12"/>
          </p:nvPr>
        </p:nvSpPr>
        <p:spPr/>
        <p:txBody>
          <a:bodyPr/>
          <a:lstStyle/>
          <a:p>
            <a:fld id="{A3D53C11-78EF-4F8A-917F-AAFC4D194CFE}" type="slidenum">
              <a:rPr lang="el-GR" smtClean="0"/>
              <a:pPr/>
              <a:t>36</a:t>
            </a:fld>
            <a:endParaRPr lang="el-GR"/>
          </a:p>
        </p:txBody>
      </p:sp>
      <p:sp>
        <p:nvSpPr>
          <p:cNvPr id="4" name="TextBox 3">
            <a:extLst>
              <a:ext uri="{FF2B5EF4-FFF2-40B4-BE49-F238E27FC236}">
                <a16:creationId xmlns:a16="http://schemas.microsoft.com/office/drawing/2014/main" id="{4D55D154-7AE9-8263-B221-31D0A170E3ED}"/>
              </a:ext>
            </a:extLst>
          </p:cNvPr>
          <p:cNvSpPr txBox="1"/>
          <p:nvPr/>
        </p:nvSpPr>
        <p:spPr>
          <a:xfrm>
            <a:off x="1631504" y="474345"/>
            <a:ext cx="8928992" cy="5909310"/>
          </a:xfrm>
          <a:prstGeom prst="rect">
            <a:avLst/>
          </a:prstGeom>
          <a:noFill/>
        </p:spPr>
        <p:txBody>
          <a:bodyPr wrap="square">
            <a:spAutoFit/>
          </a:bodyPr>
          <a:lstStyle/>
          <a:p>
            <a:pPr algn="just"/>
            <a:r>
              <a:rPr lang="el-GR" b="1" dirty="0">
                <a:solidFill>
                  <a:srgbClr val="606060"/>
                </a:solidFill>
                <a:latin typeface="open sans" panose="020B0606030504020204" pitchFamily="34" charset="0"/>
              </a:rPr>
              <a:t>5.</a:t>
            </a:r>
            <a:r>
              <a:rPr lang="el-GR" dirty="0">
                <a:solidFill>
                  <a:srgbClr val="606060"/>
                </a:solidFill>
                <a:latin typeface="open sans" panose="020B0606030504020204" pitchFamily="34" charset="0"/>
              </a:rPr>
              <a:t> Όταν απαιτείται σημαντική περίοδος χρόνου για να καταστούν τα αποθέματα έτοιμα για την προοριζόμενη χρήση ή πώλησή τους, το κόστος των αποθεμάτων μπορεί να επιβαρύνεται με τόκους εντόκων υποχρεώσεων, κατά το μέρος που οι τόκοι αυτοί αναλογούν στα εν λόγω αποθέματα και για την προαναφερθείσα περίοδο. </a:t>
            </a:r>
            <a:br>
              <a:rPr lang="el-GR" dirty="0"/>
            </a:br>
            <a:r>
              <a:rPr lang="el-GR" dirty="0">
                <a:solidFill>
                  <a:srgbClr val="606060"/>
                </a:solidFill>
                <a:latin typeface="open sans" panose="020B0606030504020204" pitchFamily="34" charset="0"/>
              </a:rPr>
              <a:t>﻿</a:t>
            </a:r>
            <a:r>
              <a:rPr lang="el-GR" b="1" dirty="0">
                <a:solidFill>
                  <a:srgbClr val="606060"/>
                </a:solidFill>
                <a:latin typeface="open sans" panose="020B0606030504020204" pitchFamily="34" charset="0"/>
              </a:rPr>
              <a:t>6. Μετά την αρχική αναγνώριση, τα αποθέματα </a:t>
            </a:r>
            <a:r>
              <a:rPr lang="el-GR" b="1" dirty="0" err="1">
                <a:solidFill>
                  <a:srgbClr val="606060"/>
                </a:solidFill>
                <a:latin typeface="open sans" panose="020B0606030504020204" pitchFamily="34" charset="0"/>
              </a:rPr>
              <a:t>επιμετρώνται</a:t>
            </a:r>
            <a:r>
              <a:rPr lang="el-GR" b="1" dirty="0">
                <a:solidFill>
                  <a:srgbClr val="606060"/>
                </a:solidFill>
                <a:latin typeface="open sans" panose="020B0606030504020204" pitchFamily="34" charset="0"/>
              </a:rPr>
              <a:t> στην κατ’ είδος χαμηλότερη αξία μεταξύ κόστους κτήσης και καθαρής ρευστοποιήσιμης αξίας.</a:t>
            </a:r>
          </a:p>
          <a:p>
            <a:pPr algn="just"/>
            <a:r>
              <a:rPr lang="el-GR" b="1" dirty="0">
                <a:solidFill>
                  <a:srgbClr val="606060"/>
                </a:solidFill>
                <a:latin typeface="open sans" panose="020B0606030504020204" pitchFamily="34" charset="0"/>
              </a:rPr>
              <a:t> </a:t>
            </a:r>
            <a:br>
              <a:rPr lang="el-GR" b="1" dirty="0">
                <a:solidFill>
                  <a:srgbClr val="606060"/>
                </a:solidFill>
                <a:latin typeface="open sans" panose="020B0606030504020204" pitchFamily="34" charset="0"/>
              </a:rPr>
            </a:br>
            <a:r>
              <a:rPr lang="el-GR" dirty="0">
                <a:solidFill>
                  <a:srgbClr val="606060"/>
                </a:solidFill>
                <a:latin typeface="open sans" panose="020B0606030504020204" pitchFamily="34" charset="0"/>
              </a:rPr>
              <a:t>﻿</a:t>
            </a:r>
            <a:r>
              <a:rPr lang="el-GR" b="1" dirty="0">
                <a:solidFill>
                  <a:srgbClr val="606060"/>
                </a:solidFill>
                <a:latin typeface="open sans" panose="020B0606030504020204" pitchFamily="34" charset="0"/>
              </a:rPr>
              <a:t>7.</a:t>
            </a:r>
            <a:r>
              <a:rPr lang="el-GR" dirty="0">
                <a:solidFill>
                  <a:srgbClr val="606060"/>
                </a:solidFill>
                <a:latin typeface="open sans" panose="020B0606030504020204" pitchFamily="34" charset="0"/>
              </a:rPr>
              <a:t> Το κόστος κτήσης του τελικού αποθέματος: </a:t>
            </a:r>
            <a:r>
              <a:rPr lang="el-GR" b="1" dirty="0">
                <a:solidFill>
                  <a:srgbClr val="606060"/>
                </a:solidFill>
                <a:latin typeface="open sans" panose="020B0606030504020204" pitchFamily="34" charset="0"/>
              </a:rPr>
              <a:t>α)</a:t>
            </a:r>
            <a:r>
              <a:rPr lang="el-GR" dirty="0">
                <a:solidFill>
                  <a:srgbClr val="606060"/>
                </a:solidFill>
                <a:latin typeface="open sans" panose="020B0606030504020204" pitchFamily="34" charset="0"/>
              </a:rPr>
              <a:t> Προσδιορίζεται, σύμφωνα με τη μέθοδο «Πρώτο Εισαχθέν – Πρώτο Εξαχθέν» (FIFO) ή τη μέθοδο του μέσου σταθμικού όρου ή άλλη τεκμηριωμένα γενικά αποδεκτή μέθοδο. Η χρήση της μεθόδου «Τελευταίο Εισαχθέν – Πρώτο Εξαχθέν» (LIFO) δεν επιτρέπεται.  </a:t>
            </a:r>
            <a:r>
              <a:rPr lang="el-GR" b="1" dirty="0">
                <a:solidFill>
                  <a:srgbClr val="606060"/>
                </a:solidFill>
                <a:latin typeface="open sans" panose="020B0606030504020204" pitchFamily="34" charset="0"/>
              </a:rPr>
              <a:t> β)</a:t>
            </a:r>
            <a:r>
              <a:rPr lang="el-GR" dirty="0">
                <a:solidFill>
                  <a:srgbClr val="606060"/>
                </a:solidFill>
                <a:latin typeface="open sans" panose="020B0606030504020204" pitchFamily="34" charset="0"/>
              </a:rPr>
              <a:t> Η ίδια μέθοδος χρησιμοποιείται για όλα τα αποθέματα που έχουν παρόμοια φύση και χρήση από την οντότητα. Για αποθέματα με διαφορετική φύση ή χρήση διαφορετικές μέθοδοι μπορεί να δικαιολογούνται.  </a:t>
            </a:r>
            <a:r>
              <a:rPr lang="el-GR" b="1" dirty="0">
                <a:solidFill>
                  <a:srgbClr val="606060"/>
                </a:solidFill>
                <a:latin typeface="open sans" panose="020B0606030504020204" pitchFamily="34" charset="0"/>
              </a:rPr>
              <a:t> γ)</a:t>
            </a:r>
            <a:r>
              <a:rPr lang="el-GR" dirty="0">
                <a:solidFill>
                  <a:srgbClr val="606060"/>
                </a:solidFill>
                <a:latin typeface="open sans" panose="020B0606030504020204" pitchFamily="34" charset="0"/>
              </a:rPr>
              <a:t> Το κόστος αποθεμάτων που δεν είναι συνήθως αντικαταστατά, καθώς και των αγαθών ή υπηρεσιών που παράγονται και προορίζονται για ειδικά έργα, προσδιορίζεται με τη μέθοδο του εξατομικευμένου κόστους.  </a:t>
            </a:r>
            <a:br>
              <a:rPr lang="el-GR" dirty="0"/>
            </a:br>
            <a:r>
              <a:rPr lang="el-GR" dirty="0">
                <a:solidFill>
                  <a:srgbClr val="606060"/>
                </a:solidFill>
                <a:latin typeface="open sans" panose="020B0606030504020204" pitchFamily="34" charset="0"/>
              </a:rPr>
              <a:t>﻿</a:t>
            </a:r>
            <a:r>
              <a:rPr lang="el-GR" b="1" dirty="0">
                <a:solidFill>
                  <a:srgbClr val="606060"/>
                </a:solidFill>
                <a:latin typeface="open sans" panose="020B0606030504020204" pitchFamily="34" charset="0"/>
              </a:rPr>
              <a:t>8.</a:t>
            </a:r>
            <a:r>
              <a:rPr lang="el-GR" dirty="0">
                <a:solidFill>
                  <a:srgbClr val="606060"/>
                </a:solidFill>
                <a:latin typeface="open sans" panose="020B0606030504020204" pitchFamily="34" charset="0"/>
              </a:rPr>
              <a:t> Οι αγορές αναλώσιμων υλικών που δεν είναι σημαντικές για το μέγεθος της οντότητας μπορούν να αντιμετωπίζονται ως έξοδα της περιόδου »</a:t>
            </a:r>
            <a:endParaRPr lang="el-GR" dirty="0"/>
          </a:p>
        </p:txBody>
      </p:sp>
    </p:spTree>
    <p:extLst>
      <p:ext uri="{BB962C8B-B14F-4D97-AF65-F5344CB8AC3E}">
        <p14:creationId xmlns:p14="http://schemas.microsoft.com/office/powerpoint/2010/main" val="3644716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31">
            <a:extLst>
              <a:ext uri="{FF2B5EF4-FFF2-40B4-BE49-F238E27FC236}">
                <a16:creationId xmlns:a16="http://schemas.microsoft.com/office/drawing/2014/main" id="{D5C9FEB2-DA9A-0458-4BFC-5FF41401B0AF}"/>
              </a:ext>
            </a:extLst>
          </p:cNvPr>
          <p:cNvSpPr txBox="1">
            <a:spLocks noChangeArrowheads="1"/>
          </p:cNvSpPr>
          <p:nvPr/>
        </p:nvSpPr>
        <p:spPr bwMode="auto">
          <a:xfrm>
            <a:off x="2057400" y="457200"/>
            <a:ext cx="8305800" cy="1003300"/>
          </a:xfrm>
          <a:prstGeom prst="rect">
            <a:avLst/>
          </a:prstGeom>
          <a:noFill/>
          <a:ln w="63500">
            <a:noFill/>
            <a:miter lim="800000"/>
            <a:headEnd/>
            <a:tailEnd/>
          </a:ln>
          <a:effec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000" b="1">
                <a:solidFill>
                  <a:srgbClr val="0000BF"/>
                </a:solidFill>
                <a:latin typeface="Arial" panose="020B0604020202020204" pitchFamily="34" charset="0"/>
              </a:rPr>
              <a:t>Εφαρμογή και σύγκριση μεταξύ διαφόρων μεθόδων αποτίμησης των αποθεμάτων</a:t>
            </a:r>
            <a:endParaRPr lang="en-US" altLang="el-GR" sz="3000" b="1">
              <a:solidFill>
                <a:srgbClr val="0000BF"/>
              </a:solidFill>
              <a:latin typeface="Arial" panose="020B0604020202020204" pitchFamily="34" charset="0"/>
            </a:endParaRPr>
          </a:p>
        </p:txBody>
      </p:sp>
      <p:sp>
        <p:nvSpPr>
          <p:cNvPr id="56322" name="Text Box 13">
            <a:extLst>
              <a:ext uri="{FF2B5EF4-FFF2-40B4-BE49-F238E27FC236}">
                <a16:creationId xmlns:a16="http://schemas.microsoft.com/office/drawing/2014/main" id="{ADE09235-3BA4-4B44-877A-A90B05DE092F}"/>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6" name="Rectangle 5">
            <a:extLst>
              <a:ext uri="{FF2B5EF4-FFF2-40B4-BE49-F238E27FC236}">
                <a16:creationId xmlns:a16="http://schemas.microsoft.com/office/drawing/2014/main" id="{1353FB44-FB35-C715-608B-1CD05E08C02A}"/>
              </a:ext>
            </a:extLst>
          </p:cNvPr>
          <p:cNvSpPr/>
          <p:nvPr/>
        </p:nvSpPr>
        <p:spPr>
          <a:xfrm>
            <a:off x="2057400" y="1647826"/>
            <a:ext cx="8153400" cy="3148013"/>
          </a:xfrm>
          <a:prstGeom prst="rect">
            <a:avLst/>
          </a:prstGeom>
          <a:noFill/>
          <a:ln w="12700" cap="sq" cmpd="sng" algn="ctr">
            <a:noFill/>
            <a:prstDash val="solid"/>
            <a:round/>
            <a:headEnd type="none" w="sm" len="sm"/>
            <a:tailEnd type="none" w="sm" len="sm"/>
          </a:ln>
          <a:effectLst/>
        </p:spPr>
        <p:txBody>
          <a:bodyPr tIns="91440">
            <a:spAutoFit/>
          </a:bodyPr>
          <a:lstStyle>
            <a:lvl1pPr marL="342900" indent="-342900" algn="ctr" eaLnBrk="0" hangingPunct="0">
              <a:defRPr sz="2400">
                <a:solidFill>
                  <a:schemeClr val="tx1"/>
                </a:solidFill>
                <a:latin typeface="Times New Roman" panose="02020603050405020304" pitchFamily="18" charset="0"/>
              </a:defRPr>
            </a:lvl1pPr>
            <a:lvl2pPr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lvl="1" algn="l">
              <a:lnSpc>
                <a:spcPct val="125000"/>
              </a:lnSpc>
              <a:spcBef>
                <a:spcPts val="1200"/>
              </a:spcBef>
              <a:buClr>
                <a:srgbClr val="740000"/>
              </a:buClr>
              <a:buSzPct val="80000"/>
            </a:pPr>
            <a:r>
              <a:rPr lang="el-GR" altLang="el-GR" b="1">
                <a:latin typeface="Arial" panose="020B0604020202020204" pitchFamily="34" charset="0"/>
              </a:rPr>
              <a:t>Η λογιστική μέθοδος που θα επιλεγεί </a:t>
            </a:r>
            <a:r>
              <a:rPr lang="el-GR" altLang="el-GR">
                <a:latin typeface="Arial" panose="020B0604020202020204" pitchFamily="34" charset="0"/>
              </a:rPr>
              <a:t>επηρεάζει</a:t>
            </a:r>
            <a:endParaRPr lang="en-US" altLang="el-GR">
              <a:latin typeface="Arial" panose="020B0604020202020204" pitchFamily="34" charset="0"/>
            </a:endParaRPr>
          </a:p>
          <a:p>
            <a:pPr marL="0" lvl="1" algn="l">
              <a:lnSpc>
                <a:spcPct val="125000"/>
              </a:lnSpc>
              <a:spcBef>
                <a:spcPts val="1200"/>
              </a:spcBef>
              <a:buClr>
                <a:srgbClr val="740000"/>
              </a:buClr>
              <a:buSzPct val="80000"/>
              <a:buFont typeface="Wingdings" panose="05000000000000000000" pitchFamily="2" charset="2"/>
              <a:buChar char="u"/>
            </a:pPr>
            <a:r>
              <a:rPr lang="el-GR" altLang="el-GR" sz="2200">
                <a:latin typeface="Arial" panose="020B0604020202020204" pitchFamily="34" charset="0"/>
              </a:rPr>
              <a:t>Τα κέρδη</a:t>
            </a:r>
            <a:endParaRPr lang="en-US" altLang="el-GR" sz="2200">
              <a:latin typeface="Arial" panose="020B0604020202020204" pitchFamily="34" charset="0"/>
            </a:endParaRPr>
          </a:p>
          <a:p>
            <a:pPr marL="0" lvl="1" algn="l">
              <a:lnSpc>
                <a:spcPct val="125000"/>
              </a:lnSpc>
              <a:spcBef>
                <a:spcPts val="1200"/>
              </a:spcBef>
              <a:buClr>
                <a:srgbClr val="740000"/>
              </a:buClr>
              <a:buSzPct val="80000"/>
              <a:buFont typeface="Wingdings" panose="05000000000000000000" pitchFamily="2" charset="2"/>
              <a:buChar char="u"/>
            </a:pPr>
            <a:r>
              <a:rPr lang="el-GR" altLang="el-GR" sz="2200">
                <a:latin typeface="Arial" panose="020B0604020202020204" pitchFamily="34" charset="0"/>
              </a:rPr>
              <a:t>Το ποσό του φόρου εισοδήματος που θα καταβληθεί</a:t>
            </a:r>
            <a:endParaRPr lang="en-US" altLang="el-GR" sz="2200">
              <a:latin typeface="Arial" panose="020B0604020202020204" pitchFamily="34" charset="0"/>
            </a:endParaRPr>
          </a:p>
          <a:p>
            <a:pPr marL="0" lvl="1" algn="l">
              <a:lnSpc>
                <a:spcPct val="125000"/>
              </a:lnSpc>
              <a:spcBef>
                <a:spcPts val="1200"/>
              </a:spcBef>
              <a:buClr>
                <a:srgbClr val="740000"/>
              </a:buClr>
              <a:buSzPct val="80000"/>
              <a:buFont typeface="Wingdings" panose="05000000000000000000" pitchFamily="2" charset="2"/>
              <a:buChar char="u"/>
            </a:pPr>
            <a:r>
              <a:rPr lang="el-GR" altLang="el-GR" sz="2200">
                <a:latin typeface="Arial" panose="020B0604020202020204" pitchFamily="34" charset="0"/>
              </a:rPr>
              <a:t>Την τιμή του δείκτη κυκλοφοριακής ταχύτητας αποθεμάτων και του ποσοστού μικτού κέρδους που θα προκύψουν από τις οικονομικές καταστάσεις</a:t>
            </a:r>
            <a:endParaRPr lang="en-US" altLang="el-GR" sz="2200">
              <a:latin typeface="Arial" panose="020B0604020202020204" pitchFamily="34" charset="0"/>
            </a:endParaRPr>
          </a:p>
        </p:txBody>
      </p:sp>
      <p:sp>
        <p:nvSpPr>
          <p:cNvPr id="7" name="Footer Placeholder 8">
            <a:extLst>
              <a:ext uri="{FF2B5EF4-FFF2-40B4-BE49-F238E27FC236}">
                <a16:creationId xmlns:a16="http://schemas.microsoft.com/office/drawing/2014/main" id="{73A468C5-C914-FF25-C7A3-5F2DBE4BEEE5}"/>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a:extLst>
              <a:ext uri="{FF2B5EF4-FFF2-40B4-BE49-F238E27FC236}">
                <a16:creationId xmlns:a16="http://schemas.microsoft.com/office/drawing/2014/main" id="{2191EC59-DCF9-7A5C-F4E6-1018FB1AC33E}"/>
              </a:ext>
            </a:extLst>
          </p:cNvPr>
          <p:cNvSpPr txBox="1">
            <a:spLocks noChangeArrowheads="1"/>
          </p:cNvSpPr>
          <p:nvPr/>
        </p:nvSpPr>
        <p:spPr bwMode="auto">
          <a:xfrm>
            <a:off x="2057400" y="4572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solidFill>
                  <a:srgbClr val="740000"/>
                </a:solidFill>
                <a:latin typeface="Arial" panose="020B0604020202020204" pitchFamily="34" charset="0"/>
              </a:rPr>
              <a:t>Τι συμπεριλαμβάνεται στο κόστος των αποθεμάτων</a:t>
            </a:r>
            <a:endParaRPr lang="en-US" altLang="el-GR" sz="3200" b="1">
              <a:solidFill>
                <a:srgbClr val="740000"/>
              </a:solidFill>
              <a:latin typeface="Arial" panose="020B0604020202020204" pitchFamily="34" charset="0"/>
            </a:endParaRPr>
          </a:p>
        </p:txBody>
      </p:sp>
      <p:sp>
        <p:nvSpPr>
          <p:cNvPr id="58370" name="Text Box 13">
            <a:extLst>
              <a:ext uri="{FF2B5EF4-FFF2-40B4-BE49-F238E27FC236}">
                <a16:creationId xmlns:a16="http://schemas.microsoft.com/office/drawing/2014/main" id="{726B1B15-AF1A-5858-BD64-7D25DB371AFD}"/>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6" name="Rectangle 5">
            <a:extLst>
              <a:ext uri="{FF2B5EF4-FFF2-40B4-BE49-F238E27FC236}">
                <a16:creationId xmlns:a16="http://schemas.microsoft.com/office/drawing/2014/main" id="{FB816851-A51C-CAA3-5D10-0FCF24B8D9B3}"/>
              </a:ext>
            </a:extLst>
          </p:cNvPr>
          <p:cNvSpPr/>
          <p:nvPr/>
        </p:nvSpPr>
        <p:spPr>
          <a:xfrm>
            <a:off x="1981200" y="1458914"/>
            <a:ext cx="8153400" cy="1933575"/>
          </a:xfrm>
          <a:prstGeom prst="rect">
            <a:avLst/>
          </a:prstGeom>
          <a:solidFill>
            <a:schemeClr val="bg1"/>
          </a:solidFill>
          <a:ln w="28575" cap="sq" cmpd="sng" algn="ctr">
            <a:solidFill>
              <a:schemeClr val="tx1"/>
            </a:solidFill>
            <a:prstDash val="solid"/>
            <a:round/>
            <a:headEnd type="none" w="sm" len="sm"/>
            <a:tailEnd type="none" w="sm" len="sm"/>
          </a:ln>
          <a:effectLst/>
        </p:spPr>
        <p:txBody>
          <a:bodyPr tIns="91440" bIns="13716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5000"/>
              </a:lnSpc>
            </a:pPr>
            <a:r>
              <a:rPr lang="el-GR" altLang="el-GR" sz="2200" b="1">
                <a:latin typeface="Arial" panose="020B0604020202020204" pitchFamily="34" charset="0"/>
              </a:rPr>
              <a:t>Το κόστος κάθε περιουσιακού στοιχείου, όπως τα αποθέματα, αποτελεί το σύνολο όλων των δαπανών που πραγματοποιήθηκαν προκειμένου να αποκτήσει τη τελική του μορφή, μείον τυχόν εκπτώσεις</a:t>
            </a:r>
            <a:r>
              <a:rPr lang="en-US" altLang="el-GR" sz="2200" b="1">
                <a:latin typeface="Arial" panose="020B0604020202020204" pitchFamily="34" charset="0"/>
              </a:rPr>
              <a:t>.</a:t>
            </a:r>
            <a:endParaRPr lang="en-US" altLang="el-GR" sz="2200">
              <a:latin typeface="Arial" panose="020B0604020202020204" pitchFamily="34" charset="0"/>
            </a:endParaRPr>
          </a:p>
        </p:txBody>
      </p:sp>
      <p:sp>
        <p:nvSpPr>
          <p:cNvPr id="7" name="Rectangle 6">
            <a:extLst>
              <a:ext uri="{FF2B5EF4-FFF2-40B4-BE49-F238E27FC236}">
                <a16:creationId xmlns:a16="http://schemas.microsoft.com/office/drawing/2014/main" id="{19C778E6-D1FB-D352-D95C-41537B1CAA46}"/>
              </a:ext>
            </a:extLst>
          </p:cNvPr>
          <p:cNvSpPr/>
          <p:nvPr/>
        </p:nvSpPr>
        <p:spPr>
          <a:xfrm>
            <a:off x="2057400" y="3289301"/>
            <a:ext cx="4076700" cy="2238375"/>
          </a:xfrm>
          <a:prstGeom prst="rect">
            <a:avLst/>
          </a:prstGeom>
          <a:noFill/>
          <a:ln w="12700" cap="sq" cmpd="sng" algn="ctr">
            <a:noFill/>
            <a:prstDash val="solid"/>
            <a:round/>
            <a:headEnd type="none" w="sm" len="sm"/>
            <a:tailEnd type="none" w="sm" len="sm"/>
          </a:ln>
          <a:effectLst/>
        </p:spPr>
        <p:txBody>
          <a:bodyPr tIns="91440">
            <a:spAutoFit/>
          </a:bodyPr>
          <a:lstStyle>
            <a:lvl1pPr marL="342900" indent="-342900" algn="ctr" eaLnBrk="0" hangingPunct="0">
              <a:defRPr sz="2400">
                <a:solidFill>
                  <a:schemeClr val="tx1"/>
                </a:solidFill>
                <a:latin typeface="Times New Roman" panose="02020603050405020304" pitchFamily="18" charset="0"/>
              </a:defRPr>
            </a:lvl1pPr>
            <a:lvl2pPr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lvl="1" algn="l">
              <a:lnSpc>
                <a:spcPct val="125000"/>
              </a:lnSpc>
              <a:spcBef>
                <a:spcPts val="1200"/>
              </a:spcBef>
              <a:buClr>
                <a:srgbClr val="740000"/>
              </a:buClr>
              <a:buSzPct val="80000"/>
            </a:pPr>
            <a:r>
              <a:rPr lang="el-GR" altLang="el-GR" sz="2300" b="1">
                <a:latin typeface="Arial" panose="020B0604020202020204" pitchFamily="34" charset="0"/>
              </a:rPr>
              <a:t>Το κόστος περιλαμβάνει</a:t>
            </a:r>
            <a:r>
              <a:rPr lang="en-US" altLang="el-GR" sz="2300" b="1">
                <a:latin typeface="Arial" panose="020B0604020202020204" pitchFamily="34" charset="0"/>
              </a:rPr>
              <a:t>:</a:t>
            </a:r>
            <a:r>
              <a:rPr lang="en-US" altLang="el-GR" sz="2300">
                <a:latin typeface="Arial" panose="020B0604020202020204" pitchFamily="34" charset="0"/>
              </a:rPr>
              <a:t> </a:t>
            </a:r>
          </a:p>
          <a:p>
            <a:pPr marL="0" lvl="1" algn="l">
              <a:lnSpc>
                <a:spcPct val="125000"/>
              </a:lnSpc>
              <a:spcBef>
                <a:spcPts val="1200"/>
              </a:spcBef>
              <a:buClr>
                <a:srgbClr val="740000"/>
              </a:buClr>
              <a:buSzPct val="80000"/>
              <a:buFont typeface="Wingdings" panose="05000000000000000000" pitchFamily="2" charset="2"/>
              <a:buChar char="u"/>
            </a:pPr>
            <a:r>
              <a:rPr lang="el-GR" altLang="el-GR" sz="2100">
                <a:latin typeface="Arial" panose="020B0604020202020204" pitchFamily="34" charset="0"/>
              </a:rPr>
              <a:t>Τιμή αγοράς</a:t>
            </a:r>
            <a:endParaRPr lang="en-US" altLang="el-GR" sz="2100">
              <a:latin typeface="Arial" panose="020B0604020202020204" pitchFamily="34" charset="0"/>
            </a:endParaRPr>
          </a:p>
          <a:p>
            <a:pPr marL="0" lvl="1" algn="l">
              <a:lnSpc>
                <a:spcPct val="125000"/>
              </a:lnSpc>
              <a:spcBef>
                <a:spcPts val="1200"/>
              </a:spcBef>
              <a:buClr>
                <a:srgbClr val="740000"/>
              </a:buClr>
              <a:buSzPct val="80000"/>
              <a:buFont typeface="Wingdings" panose="05000000000000000000" pitchFamily="2" charset="2"/>
              <a:buChar char="u"/>
            </a:pPr>
            <a:r>
              <a:rPr lang="el-GR" altLang="el-GR" sz="2100">
                <a:latin typeface="Arial" panose="020B0604020202020204" pitchFamily="34" charset="0"/>
              </a:rPr>
              <a:t>Ναύλους</a:t>
            </a:r>
            <a:endParaRPr lang="en-US" altLang="el-GR" sz="2100">
              <a:latin typeface="Arial" panose="020B0604020202020204" pitchFamily="34" charset="0"/>
            </a:endParaRPr>
          </a:p>
          <a:p>
            <a:pPr marL="0" lvl="1" algn="l">
              <a:lnSpc>
                <a:spcPct val="125000"/>
              </a:lnSpc>
              <a:spcBef>
                <a:spcPts val="1200"/>
              </a:spcBef>
              <a:buClr>
                <a:srgbClr val="740000"/>
              </a:buClr>
              <a:buSzPct val="80000"/>
              <a:buFont typeface="Wingdings" panose="05000000000000000000" pitchFamily="2" charset="2"/>
              <a:buChar char="u"/>
            </a:pPr>
            <a:r>
              <a:rPr lang="el-GR" altLang="el-GR" sz="2100">
                <a:latin typeface="Arial" panose="020B0604020202020204" pitchFamily="34" charset="0"/>
              </a:rPr>
              <a:t>Ασφάλιστρα</a:t>
            </a:r>
            <a:endParaRPr lang="en-US" altLang="el-GR" sz="2100">
              <a:latin typeface="Arial" panose="020B0604020202020204" pitchFamily="34" charset="0"/>
            </a:endParaRPr>
          </a:p>
        </p:txBody>
      </p:sp>
      <p:sp>
        <p:nvSpPr>
          <p:cNvPr id="9" name="Rectangle 8">
            <a:extLst>
              <a:ext uri="{FF2B5EF4-FFF2-40B4-BE49-F238E27FC236}">
                <a16:creationId xmlns:a16="http://schemas.microsoft.com/office/drawing/2014/main" id="{DEFA79E1-37DE-4EBB-2F2D-645114B6D35E}"/>
              </a:ext>
            </a:extLst>
          </p:cNvPr>
          <p:cNvSpPr/>
          <p:nvPr/>
        </p:nvSpPr>
        <p:spPr>
          <a:xfrm>
            <a:off x="6172200" y="3070226"/>
            <a:ext cx="4038600" cy="3254375"/>
          </a:xfrm>
          <a:prstGeom prst="rect">
            <a:avLst/>
          </a:prstGeom>
          <a:noFill/>
          <a:ln w="12700" cap="sq" cmpd="sng" algn="ctr">
            <a:noFill/>
            <a:prstDash val="solid"/>
            <a:round/>
            <a:headEnd type="none" w="sm" len="sm"/>
            <a:tailEnd type="none" w="sm" len="sm"/>
          </a:ln>
          <a:effectLst/>
        </p:spPr>
        <p:txBody>
          <a:bodyPr tIns="91440">
            <a:spAutoFit/>
          </a:bodyPr>
          <a:lstStyle>
            <a:lvl1pPr marL="342900" indent="-342900" algn="ctr" eaLnBrk="0" hangingPunct="0">
              <a:defRPr sz="2400">
                <a:solidFill>
                  <a:schemeClr val="tx1"/>
                </a:solidFill>
                <a:latin typeface="Times New Roman" panose="02020603050405020304" pitchFamily="18" charset="0"/>
              </a:defRPr>
            </a:lvl1pPr>
            <a:lvl2pPr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lvl="1" algn="l">
              <a:lnSpc>
                <a:spcPct val="125000"/>
              </a:lnSpc>
              <a:spcBef>
                <a:spcPts val="1200"/>
              </a:spcBef>
              <a:buClr>
                <a:srgbClr val="740000"/>
              </a:buClr>
              <a:buSzPct val="80000"/>
            </a:pPr>
            <a:r>
              <a:rPr lang="en-US" altLang="el-GR" sz="2100">
                <a:latin typeface="Arial" panose="020B0604020202020204" pitchFamily="34" charset="0"/>
              </a:rPr>
              <a:t> </a:t>
            </a:r>
          </a:p>
          <a:p>
            <a:pPr marL="0" lvl="1" algn="l">
              <a:lnSpc>
                <a:spcPct val="125000"/>
              </a:lnSpc>
              <a:spcBef>
                <a:spcPts val="1200"/>
              </a:spcBef>
              <a:buClr>
                <a:srgbClr val="740000"/>
              </a:buClr>
              <a:buSzPct val="80000"/>
              <a:buFont typeface="Wingdings" panose="05000000000000000000" pitchFamily="2" charset="2"/>
              <a:buChar char="u"/>
            </a:pPr>
            <a:r>
              <a:rPr lang="el-GR" altLang="el-GR" sz="2100">
                <a:latin typeface="Arial" panose="020B0604020202020204" pitchFamily="34" charset="0"/>
              </a:rPr>
              <a:t>Αμοιβές και φόρους που καταβλήθηκαν για να καταστούν τα αποθέματα κατάλληλα για πώληση</a:t>
            </a:r>
            <a:endParaRPr lang="en-US" altLang="el-GR" sz="2100">
              <a:latin typeface="Arial" panose="020B0604020202020204" pitchFamily="34" charset="0"/>
            </a:endParaRPr>
          </a:p>
          <a:p>
            <a:pPr marL="0" lvl="1" algn="l">
              <a:lnSpc>
                <a:spcPct val="125000"/>
              </a:lnSpc>
              <a:spcBef>
                <a:spcPts val="1200"/>
              </a:spcBef>
              <a:buClr>
                <a:srgbClr val="740000"/>
              </a:buClr>
              <a:buSzPct val="80000"/>
              <a:buFont typeface="Wingdings" panose="05000000000000000000" pitchFamily="2" charset="2"/>
              <a:buChar char="u"/>
            </a:pPr>
            <a:r>
              <a:rPr lang="el-GR" altLang="el-GR" sz="2100">
                <a:latin typeface="Arial" panose="020B0604020202020204" pitchFamily="34" charset="0"/>
              </a:rPr>
              <a:t>Μείον επιστροφές, παροχές και εκπτώσεις</a:t>
            </a:r>
            <a:endParaRPr lang="en-US" altLang="el-GR" sz="2100">
              <a:latin typeface="Arial" panose="020B0604020202020204" pitchFamily="34" charset="0"/>
            </a:endParaRPr>
          </a:p>
        </p:txBody>
      </p:sp>
      <p:sp>
        <p:nvSpPr>
          <p:cNvPr id="12" name="Footer Placeholder 8">
            <a:extLst>
              <a:ext uri="{FF2B5EF4-FFF2-40B4-BE49-F238E27FC236}">
                <a16:creationId xmlns:a16="http://schemas.microsoft.com/office/drawing/2014/main" id="{C1BE8C69-9021-2982-667A-ED296A8C9D62}"/>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a:extLst>
              <a:ext uri="{FF2B5EF4-FFF2-40B4-BE49-F238E27FC236}">
                <a16:creationId xmlns:a16="http://schemas.microsoft.com/office/drawing/2014/main" id="{52A1C03A-D5C2-890B-FB4D-B71A3A05B636}"/>
              </a:ext>
            </a:extLst>
          </p:cNvPr>
          <p:cNvSpPr txBox="1">
            <a:spLocks noChangeArrowheads="1"/>
          </p:cNvSpPr>
          <p:nvPr/>
        </p:nvSpPr>
        <p:spPr bwMode="auto">
          <a:xfrm>
            <a:off x="2057400" y="4572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solidFill>
                  <a:srgbClr val="740000"/>
                </a:solidFill>
                <a:latin typeface="Arial" panose="020B0604020202020204" pitchFamily="34" charset="0"/>
              </a:rPr>
              <a:t>Εφαρμογή των διαφόρων μεθόδων αποτίμησης των αποθεμάτων</a:t>
            </a:r>
            <a:endParaRPr lang="en-US" altLang="el-GR" sz="3200" b="1">
              <a:solidFill>
                <a:srgbClr val="740000"/>
              </a:solidFill>
              <a:latin typeface="Arial" panose="020B0604020202020204" pitchFamily="34" charset="0"/>
            </a:endParaRPr>
          </a:p>
        </p:txBody>
      </p:sp>
      <p:sp>
        <p:nvSpPr>
          <p:cNvPr id="60418" name="Text Box 13">
            <a:extLst>
              <a:ext uri="{FF2B5EF4-FFF2-40B4-BE49-F238E27FC236}">
                <a16:creationId xmlns:a16="http://schemas.microsoft.com/office/drawing/2014/main" id="{9D233DF0-F23D-B488-C493-85E9F18568A4}"/>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7" name="Rectangle 6">
            <a:extLst>
              <a:ext uri="{FF2B5EF4-FFF2-40B4-BE49-F238E27FC236}">
                <a16:creationId xmlns:a16="http://schemas.microsoft.com/office/drawing/2014/main" id="{EA083129-18FA-B3EC-78C9-3244E2E2D402}"/>
              </a:ext>
            </a:extLst>
          </p:cNvPr>
          <p:cNvSpPr/>
          <p:nvPr/>
        </p:nvSpPr>
        <p:spPr>
          <a:xfrm>
            <a:off x="2057400" y="1417639"/>
            <a:ext cx="8153400" cy="4033837"/>
          </a:xfrm>
          <a:prstGeom prst="rect">
            <a:avLst/>
          </a:prstGeom>
          <a:noFill/>
          <a:ln w="12700" cap="sq" cmpd="sng" algn="ctr">
            <a:noFill/>
            <a:prstDash val="solid"/>
            <a:round/>
            <a:headEnd type="none" w="sm" len="sm"/>
            <a:tailEnd type="none" w="sm" len="sm"/>
          </a:ln>
          <a:effectLst/>
        </p:spPr>
        <p:txBody>
          <a:bodyPr tIns="91440">
            <a:spAutoFit/>
          </a:bodyPr>
          <a:lstStyle>
            <a:lvl1pPr marL="342900" indent="-342900" algn="ctr" eaLnBrk="0" hangingPunct="0">
              <a:defRPr sz="2400">
                <a:solidFill>
                  <a:schemeClr val="tx1"/>
                </a:solidFill>
                <a:latin typeface="Times New Roman" panose="02020603050405020304" pitchFamily="18" charset="0"/>
              </a:defRPr>
            </a:lvl1pPr>
            <a:lvl2pPr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lvl="1" algn="l">
              <a:lnSpc>
                <a:spcPct val="125000"/>
              </a:lnSpc>
              <a:spcBef>
                <a:spcPts val="1200"/>
              </a:spcBef>
              <a:buClr>
                <a:srgbClr val="740000"/>
              </a:buClr>
              <a:buSzPct val="80000"/>
            </a:pPr>
            <a:r>
              <a:rPr lang="el-GR" altLang="el-GR" sz="2300" b="1">
                <a:latin typeface="Arial" panose="020B0604020202020204" pitchFamily="34" charset="0"/>
              </a:rPr>
              <a:t>Η λογιστική χρησιμοποιεί τέσσερις </a:t>
            </a:r>
            <a:r>
              <a:rPr lang="el-GR" altLang="el-GR" sz="2300">
                <a:latin typeface="Arial" panose="020B0604020202020204" pitchFamily="34" charset="0"/>
              </a:rPr>
              <a:t>γενικά αποδεκτές μεθόδους αποτίμησης</a:t>
            </a:r>
            <a:r>
              <a:rPr lang="en-US" altLang="el-GR" sz="2300">
                <a:latin typeface="Arial" panose="020B0604020202020204" pitchFamily="34" charset="0"/>
              </a:rPr>
              <a:t>:</a:t>
            </a:r>
          </a:p>
          <a:p>
            <a:pPr marL="0" lvl="1" algn="l">
              <a:lnSpc>
                <a:spcPct val="125000"/>
              </a:lnSpc>
              <a:spcBef>
                <a:spcPts val="1200"/>
              </a:spcBef>
              <a:buSzPct val="100000"/>
              <a:buFont typeface="Comic Sans MS" panose="030F0702030302020204" pitchFamily="66" charset="0"/>
              <a:buAutoNum type="arabicPeriod"/>
            </a:pPr>
            <a:r>
              <a:rPr lang="el-GR" altLang="el-GR" sz="2100">
                <a:latin typeface="Arial" panose="020B0604020202020204" pitchFamily="34" charset="0"/>
              </a:rPr>
              <a:t>Κόστος εξατομικευμένης μονάδας</a:t>
            </a:r>
            <a:endParaRPr lang="en-US" altLang="el-GR" sz="2100">
              <a:latin typeface="Arial" panose="020B0604020202020204" pitchFamily="34" charset="0"/>
            </a:endParaRPr>
          </a:p>
          <a:p>
            <a:pPr marL="0" lvl="1" algn="l">
              <a:lnSpc>
                <a:spcPct val="125000"/>
              </a:lnSpc>
              <a:spcBef>
                <a:spcPts val="1200"/>
              </a:spcBef>
              <a:buSzPct val="100000"/>
              <a:buFont typeface="Comic Sans MS" panose="030F0702030302020204" pitchFamily="66" charset="0"/>
              <a:buAutoNum type="arabicPeriod"/>
            </a:pPr>
            <a:r>
              <a:rPr lang="el-GR" altLang="el-GR" sz="2100">
                <a:latin typeface="Arial" panose="020B0604020202020204" pitchFamily="34" charset="0"/>
              </a:rPr>
              <a:t>Μέσο σταθμικό κόστος</a:t>
            </a:r>
            <a:endParaRPr lang="en-US" altLang="el-GR" sz="2100">
              <a:latin typeface="Arial" panose="020B0604020202020204" pitchFamily="34" charset="0"/>
            </a:endParaRPr>
          </a:p>
          <a:p>
            <a:pPr marL="0" lvl="1" algn="l">
              <a:lnSpc>
                <a:spcPct val="125000"/>
              </a:lnSpc>
              <a:spcBef>
                <a:spcPts val="1200"/>
              </a:spcBef>
              <a:buSzPct val="100000"/>
              <a:buFont typeface="Comic Sans MS" panose="030F0702030302020204" pitchFamily="66" charset="0"/>
              <a:buAutoNum type="arabicPeriod"/>
            </a:pPr>
            <a:r>
              <a:rPr lang="el-GR" altLang="el-GR" sz="2100">
                <a:latin typeface="Arial" panose="020B0604020202020204" pitchFamily="34" charset="0"/>
              </a:rPr>
              <a:t>Σειρά εξάντλησης των αποθεμάτων                                        (</a:t>
            </a:r>
            <a:r>
              <a:rPr lang="en-US" altLang="el-GR" sz="2100">
                <a:latin typeface="Arial" panose="020B0604020202020204" pitchFamily="34" charset="0"/>
              </a:rPr>
              <a:t>First-in, first-out</a:t>
            </a:r>
            <a:r>
              <a:rPr lang="el-GR" altLang="el-GR" sz="2100">
                <a:latin typeface="Arial" panose="020B0604020202020204" pitchFamily="34" charset="0"/>
              </a:rPr>
              <a:t> -</a:t>
            </a:r>
            <a:r>
              <a:rPr lang="en-US" altLang="el-GR" sz="2100">
                <a:latin typeface="Arial" panose="020B0604020202020204" pitchFamily="34" charset="0"/>
              </a:rPr>
              <a:t>FIFO)</a:t>
            </a:r>
          </a:p>
          <a:p>
            <a:pPr marL="0" lvl="1" algn="l">
              <a:lnSpc>
                <a:spcPct val="125000"/>
              </a:lnSpc>
              <a:spcBef>
                <a:spcPts val="1200"/>
              </a:spcBef>
              <a:buSzPct val="100000"/>
              <a:buFont typeface="Comic Sans MS" panose="030F0702030302020204" pitchFamily="66" charset="0"/>
              <a:buAutoNum type="arabicPeriod"/>
            </a:pPr>
            <a:r>
              <a:rPr lang="el-GR" altLang="el-GR" sz="2100">
                <a:latin typeface="Arial" panose="020B0604020202020204" pitchFamily="34" charset="0"/>
              </a:rPr>
              <a:t>Αντίστροφή σειρά εξάντλησης των                                 αποθεμάτων (</a:t>
            </a:r>
            <a:r>
              <a:rPr lang="en-US" altLang="el-GR" sz="2100">
                <a:latin typeface="Arial" panose="020B0604020202020204" pitchFamily="34" charset="0"/>
              </a:rPr>
              <a:t>Last-in, first-out</a:t>
            </a:r>
            <a:r>
              <a:rPr lang="el-GR" altLang="el-GR" sz="2100">
                <a:latin typeface="Arial" panose="020B0604020202020204" pitchFamily="34" charset="0"/>
              </a:rPr>
              <a:t>-</a:t>
            </a:r>
            <a:r>
              <a:rPr lang="en-US" altLang="el-GR" sz="2100">
                <a:latin typeface="Arial" panose="020B0604020202020204" pitchFamily="34" charset="0"/>
              </a:rPr>
              <a:t> LIFO)</a:t>
            </a:r>
          </a:p>
        </p:txBody>
      </p:sp>
      <p:sp>
        <p:nvSpPr>
          <p:cNvPr id="2" name="Rectangle 1">
            <a:extLst>
              <a:ext uri="{FF2B5EF4-FFF2-40B4-BE49-F238E27FC236}">
                <a16:creationId xmlns:a16="http://schemas.microsoft.com/office/drawing/2014/main" id="{19B3B3C2-01F9-A574-D8E6-7F54E4E11E22}"/>
              </a:ext>
            </a:extLst>
          </p:cNvPr>
          <p:cNvSpPr/>
          <p:nvPr/>
        </p:nvSpPr>
        <p:spPr>
          <a:xfrm>
            <a:off x="6858000" y="1978026"/>
            <a:ext cx="3352800" cy="4498975"/>
          </a:xfrm>
          <a:prstGeom prst="rect">
            <a:avLst/>
          </a:prstGeom>
          <a:solidFill>
            <a:schemeClr val="bg1"/>
          </a:solidFill>
          <a:ln w="28575" cap="sq" cmpd="sng" algn="ctr">
            <a:solidFill>
              <a:schemeClr val="tx1"/>
            </a:solidFill>
            <a:prstDash val="solid"/>
            <a:round/>
            <a:headEnd type="none" w="sm" len="sm"/>
            <a:tailEnd type="none" w="sm" len="sm"/>
          </a:ln>
          <a:effectLst/>
        </p:spPr>
        <p:txBody>
          <a:bodyPr tIns="91440" bIns="91440">
            <a:spAutoFit/>
          </a:bodyPr>
          <a:lstStyle>
            <a:lvl1pPr marL="342900" indent="-342900" algn="ctr" eaLnBrk="0" hangingPunct="0">
              <a:defRPr sz="2400">
                <a:solidFill>
                  <a:schemeClr val="tx1"/>
                </a:solidFill>
                <a:latin typeface="Times New Roman" panose="02020603050405020304" pitchFamily="18" charset="0"/>
              </a:defRPr>
            </a:lvl1pPr>
            <a:lvl2pPr marL="800100" indent="-34290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600"/>
              </a:spcBef>
              <a:buClr>
                <a:srgbClr val="740000"/>
              </a:buClr>
              <a:buFont typeface="Wingdings" panose="05000000000000000000" pitchFamily="2" charset="2"/>
              <a:buChar char="Ø"/>
            </a:pPr>
            <a:r>
              <a:rPr lang="el-GR" altLang="el-GR" sz="1900">
                <a:latin typeface="Arial" panose="020B0604020202020204" pitchFamily="34" charset="0"/>
              </a:rPr>
              <a:t>Μια εταιρεία μπορεί να χρησιμοποιήσει οποιαδήποτε από τις παραπάνω μεθόδους</a:t>
            </a:r>
            <a:endParaRPr lang="en-US" altLang="el-GR" sz="1900">
              <a:latin typeface="Arial" panose="020B0604020202020204" pitchFamily="34" charset="0"/>
            </a:endParaRPr>
          </a:p>
          <a:p>
            <a:pPr algn="l">
              <a:lnSpc>
                <a:spcPct val="125000"/>
              </a:lnSpc>
              <a:spcBef>
                <a:spcPts val="600"/>
              </a:spcBef>
              <a:buClr>
                <a:srgbClr val="740000"/>
              </a:buClr>
              <a:buFont typeface="Wingdings" panose="05000000000000000000" pitchFamily="2" charset="2"/>
              <a:buChar char="Ø"/>
            </a:pPr>
            <a:r>
              <a:rPr lang="el-GR" altLang="el-GR" sz="1900">
                <a:latin typeface="Arial" panose="020B0604020202020204" pitchFamily="34" charset="0"/>
              </a:rPr>
              <a:t>Κάθε μέθοδος μπορεί να έχει διαφορετικές επιπτώσεις στα αναφερόμενα</a:t>
            </a:r>
            <a:endParaRPr lang="en-US" altLang="el-GR" sz="1900">
              <a:latin typeface="Arial" panose="020B0604020202020204" pitchFamily="34" charset="0"/>
            </a:endParaRPr>
          </a:p>
          <a:p>
            <a:pPr lvl="1" algn="l">
              <a:lnSpc>
                <a:spcPct val="125000"/>
              </a:lnSpc>
              <a:spcBef>
                <a:spcPts val="600"/>
              </a:spcBef>
              <a:buClr>
                <a:srgbClr val="740000"/>
              </a:buClr>
              <a:buFont typeface="Wingdings" panose="05000000000000000000" pitchFamily="2" charset="2"/>
              <a:buChar char="ü"/>
            </a:pPr>
            <a:r>
              <a:rPr lang="el-GR" altLang="el-GR" sz="1900">
                <a:latin typeface="Arial" panose="020B0604020202020204" pitchFamily="34" charset="0"/>
              </a:rPr>
              <a:t>κέρδη</a:t>
            </a:r>
            <a:r>
              <a:rPr lang="en-US" altLang="el-GR" sz="1900">
                <a:latin typeface="Arial" panose="020B0604020202020204" pitchFamily="34" charset="0"/>
              </a:rPr>
              <a:t>, </a:t>
            </a:r>
          </a:p>
          <a:p>
            <a:pPr lvl="1" algn="l">
              <a:lnSpc>
                <a:spcPct val="125000"/>
              </a:lnSpc>
              <a:spcBef>
                <a:spcPts val="600"/>
              </a:spcBef>
              <a:buClr>
                <a:srgbClr val="740000"/>
              </a:buClr>
              <a:buFont typeface="Wingdings" panose="05000000000000000000" pitchFamily="2" charset="2"/>
              <a:buChar char="ü"/>
            </a:pPr>
            <a:r>
              <a:rPr lang="el-GR" altLang="el-GR" sz="1900">
                <a:latin typeface="Arial" panose="020B0604020202020204" pitchFamily="34" charset="0"/>
              </a:rPr>
              <a:t>φόρους εισοδήματος</a:t>
            </a:r>
            <a:r>
              <a:rPr lang="en-US" altLang="el-GR" sz="1900">
                <a:latin typeface="Arial" panose="020B0604020202020204" pitchFamily="34" charset="0"/>
              </a:rPr>
              <a:t>, </a:t>
            </a:r>
          </a:p>
          <a:p>
            <a:pPr lvl="1" algn="l">
              <a:lnSpc>
                <a:spcPct val="125000"/>
              </a:lnSpc>
              <a:spcBef>
                <a:spcPts val="600"/>
              </a:spcBef>
              <a:buClr>
                <a:srgbClr val="740000"/>
              </a:buClr>
              <a:buFont typeface="Wingdings" panose="05000000000000000000" pitchFamily="2" charset="2"/>
              <a:buChar char="ü"/>
            </a:pPr>
            <a:r>
              <a:rPr lang="el-GR" altLang="el-GR" sz="1900">
                <a:latin typeface="Arial" panose="020B0604020202020204" pitchFamily="34" charset="0"/>
              </a:rPr>
              <a:t>ταμειακές ροές</a:t>
            </a:r>
            <a:endParaRPr lang="en-US" altLang="el-GR" sz="1900">
              <a:latin typeface="Arial" panose="020B0604020202020204" pitchFamily="34" charset="0"/>
            </a:endParaRPr>
          </a:p>
        </p:txBody>
      </p:sp>
      <p:sp>
        <p:nvSpPr>
          <p:cNvPr id="9" name="Footer Placeholder 8">
            <a:extLst>
              <a:ext uri="{FF2B5EF4-FFF2-40B4-BE49-F238E27FC236}">
                <a16:creationId xmlns:a16="http://schemas.microsoft.com/office/drawing/2014/main" id="{7AAD6CEA-1E58-44BA-8D4F-C51232F91CF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ΑΠΟΘΕΜΑΤΑ</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l-GR" sz="2400" kern="0" dirty="0">
                <a:latin typeface="Cambria" panose="02040503050406030204" pitchFamily="18" charset="0"/>
                <a:ea typeface="Cambria" panose="02040503050406030204" pitchFamily="18" charset="0"/>
              </a:rPr>
              <a:t>ΒΑΣΙΚΟ ΣΤΟΙΧΕΙΟ ΠΟΥ ΕΠΗΡΕΑΖΕΙ ΤΑ ΜΙΚΤΑ ΑΠΟΤΕΛΕΣΜΑΤΑ ΤΗΣ ΧΡΗΣΗΣ ΕΙΝΑΙ ΤΟ ΚΟΣΤΟΣ ΤΩΝ ΠΩΛΗΘΕΝΤΩΝ ΑΠΟΘΕΜΑΤΩΝ. ΤΟ ΚΟΣΤΟΣ ΠΩΛΗΣΕΩΝ ΠΕΡΙΛΑΜΒΑΝΕΙ ΤΗ ΔΙΑΦΟΡΑ ΜΕΤΑΞΥ ΤΩΝ ΚΟΝΔΥΛΙΩΝ «ΚΥΚΛΟΣ ΕΡΓΑΣΙΩΝ» ΚΑΙ «ΜΙΚΤΑ ΑΠΟΤΕΛΕΣΜΑΤΑ ΕΚΜΕΤΑΛΛΕΥΣΕΩΣ».</a:t>
            </a: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099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C1439CB-729B-C5D5-A193-904A9DBF4549}"/>
              </a:ext>
            </a:extLst>
          </p:cNvPr>
          <p:cNvSpPr/>
          <p:nvPr/>
        </p:nvSpPr>
        <p:spPr bwMode="auto">
          <a:xfrm>
            <a:off x="4552950" y="1371600"/>
            <a:ext cx="18288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Μέσο κόστος</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16" name="Rectangle 15">
            <a:extLst>
              <a:ext uri="{FF2B5EF4-FFF2-40B4-BE49-F238E27FC236}">
                <a16:creationId xmlns:a16="http://schemas.microsoft.com/office/drawing/2014/main" id="{166E02B6-986A-2DE3-A73C-02FDC85A434C}"/>
              </a:ext>
            </a:extLst>
          </p:cNvPr>
          <p:cNvSpPr/>
          <p:nvPr/>
        </p:nvSpPr>
        <p:spPr bwMode="auto">
          <a:xfrm>
            <a:off x="8382000" y="1371600"/>
            <a:ext cx="18288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p>
            <a:pPr marL="53975" algn="ctr" eaLnBrk="0" hangingPunct="0">
              <a:lnSpc>
                <a:spcPct val="90000"/>
              </a:lnSpc>
              <a:defRPr/>
            </a:pPr>
            <a:r>
              <a:rPr lang="en-US" sz="2500" b="1" dirty="0">
                <a:solidFill>
                  <a:schemeClr val="bg1"/>
                </a:solidFill>
                <a:effectLst>
                  <a:outerShdw blurRad="38100" dist="38100" dir="2700000" algn="tl">
                    <a:srgbClr val="000000">
                      <a:alpha val="43137"/>
                    </a:srgbClr>
                  </a:outerShdw>
                </a:effectLst>
              </a:rPr>
              <a:t>Last-in, first-out</a:t>
            </a:r>
          </a:p>
        </p:txBody>
      </p:sp>
      <p:sp>
        <p:nvSpPr>
          <p:cNvPr id="62471" name="Text Box 13">
            <a:extLst>
              <a:ext uri="{FF2B5EF4-FFF2-40B4-BE49-F238E27FC236}">
                <a16:creationId xmlns:a16="http://schemas.microsoft.com/office/drawing/2014/main" id="{C5EB4DE2-4D47-1058-13C8-A0B8171384F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22" name="Rectangle 21">
            <a:extLst>
              <a:ext uri="{FF2B5EF4-FFF2-40B4-BE49-F238E27FC236}">
                <a16:creationId xmlns:a16="http://schemas.microsoft.com/office/drawing/2014/main" id="{8BD8D693-1FFE-B9EF-5A6F-BE5FE27F7FA0}"/>
              </a:ext>
            </a:extLst>
          </p:cNvPr>
          <p:cNvSpPr/>
          <p:nvPr/>
        </p:nvSpPr>
        <p:spPr>
          <a:xfrm>
            <a:off x="2286000" y="3149600"/>
            <a:ext cx="7924800" cy="3422650"/>
          </a:xfrm>
          <a:prstGeom prst="rect">
            <a:avLst/>
          </a:prstGeom>
          <a:noFill/>
          <a:ln>
            <a:noFill/>
          </a:ln>
          <a:effectLst/>
        </p:spPr>
        <p:txBody>
          <a:bodyPr lIns="182880" tIns="91440" bIns="91440">
            <a:spAutoFit/>
          </a:bodyPr>
          <a:lstStyle>
            <a:lvl1pPr marL="395288" indent="-395288"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600"/>
              </a:spcBef>
              <a:buClr>
                <a:srgbClr val="740000"/>
              </a:buClr>
              <a:buSzPct val="80000"/>
              <a:buFont typeface="Wingdings" panose="05000000000000000000" pitchFamily="2" charset="2"/>
              <a:buChar char="u"/>
            </a:pPr>
            <a:r>
              <a:rPr lang="el-GR" altLang="en-US" sz="2200">
                <a:latin typeface="Arial" panose="020B0604020202020204" pitchFamily="34" charset="0"/>
              </a:rPr>
              <a:t>Από </a:t>
            </a:r>
            <a:r>
              <a:rPr lang="el-GR" altLang="el-GR" sz="2200">
                <a:latin typeface="Arial" panose="020B0604020202020204" pitchFamily="34" charset="0"/>
              </a:rPr>
              <a:t>επιχειρήσεις που τηρούν συγκεκριμένα είδη αποθεμάτων</a:t>
            </a:r>
            <a:endParaRPr lang="en-US" altLang="en-US" sz="2200">
              <a:latin typeface="Arial" panose="020B0604020202020204" pitchFamily="34" charset="0"/>
            </a:endParaRPr>
          </a:p>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Αυτοκίνητα, αντίκες, κοσμήματα, ακίνητα</a:t>
            </a:r>
            <a:endParaRPr lang="en-IN" altLang="en-US" sz="2200">
              <a:latin typeface="Arial" panose="020B0604020202020204" pitchFamily="34" charset="0"/>
            </a:endParaRPr>
          </a:p>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Οι επιχειρήσεις αποτιμούν τα αποθέματά τους στο εξατομικευμένο κόστος της συγκεκριμένης μονάδας</a:t>
            </a:r>
            <a:endParaRPr lang="en-IN" altLang="en-US" sz="2200">
              <a:latin typeface="Arial" panose="020B0604020202020204" pitchFamily="34" charset="0"/>
            </a:endParaRPr>
          </a:p>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Πολύ δαπανηρή για αποθέματα με κοινά χαρακτηριστικά</a:t>
            </a:r>
            <a:endParaRPr lang="en-US" altLang="en-US" sz="2200">
              <a:latin typeface="Arial" panose="020B0604020202020204" pitchFamily="34" charset="0"/>
            </a:endParaRPr>
          </a:p>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Καλείται επίσης</a:t>
            </a:r>
            <a:r>
              <a:rPr lang="en-US" altLang="el-GR" sz="2200">
                <a:latin typeface="Arial" panose="020B0604020202020204" pitchFamily="34" charset="0"/>
              </a:rPr>
              <a:t> </a:t>
            </a:r>
            <a:r>
              <a:rPr lang="el-GR" altLang="el-GR" sz="2200" i="1">
                <a:latin typeface="Arial" panose="020B0604020202020204" pitchFamily="34" charset="0"/>
              </a:rPr>
              <a:t>μέθοδος εξατομικευμένης αναγνώρισης</a:t>
            </a:r>
            <a:endParaRPr lang="en-US" altLang="en-US" sz="2200" i="1">
              <a:latin typeface="Arial" panose="020B0604020202020204" pitchFamily="34" charset="0"/>
            </a:endParaRPr>
          </a:p>
        </p:txBody>
      </p:sp>
      <p:cxnSp>
        <p:nvCxnSpPr>
          <p:cNvPr id="8" name="Straight Arrow Connector 7">
            <a:extLst>
              <a:ext uri="{FF2B5EF4-FFF2-40B4-BE49-F238E27FC236}">
                <a16:creationId xmlns:a16="http://schemas.microsoft.com/office/drawing/2014/main" id="{74DEBD4A-2A20-2A21-A246-E3738C419766}"/>
              </a:ext>
            </a:extLst>
          </p:cNvPr>
          <p:cNvCxnSpPr>
            <a:stCxn id="0" idx="2"/>
          </p:cNvCxnSpPr>
          <p:nvPr/>
        </p:nvCxnSpPr>
        <p:spPr bwMode="auto">
          <a:xfrm>
            <a:off x="3009900" y="2706688"/>
            <a:ext cx="0" cy="381000"/>
          </a:xfrm>
          <a:prstGeom prst="straightConnector1">
            <a:avLst/>
          </a:prstGeom>
          <a:solidFill>
            <a:schemeClr val="accent1"/>
          </a:solidFill>
          <a:ln w="38100" cap="sq" cmpd="sng" algn="ctr">
            <a:solidFill>
              <a:schemeClr val="accent6">
                <a:lumMod val="50000"/>
              </a:schemeClr>
            </a:solidFill>
            <a:prstDash val="solid"/>
            <a:round/>
            <a:headEnd type="none" w="sm" len="sm"/>
            <a:tailEnd type="arrow"/>
          </a:ln>
          <a:effectLst/>
        </p:spPr>
      </p:cxnSp>
      <p:sp>
        <p:nvSpPr>
          <p:cNvPr id="13" name="Rectangle 12">
            <a:extLst>
              <a:ext uri="{FF2B5EF4-FFF2-40B4-BE49-F238E27FC236}">
                <a16:creationId xmlns:a16="http://schemas.microsoft.com/office/drawing/2014/main" id="{E27C35B9-E207-A37B-5179-0E866836BE86}"/>
              </a:ext>
            </a:extLst>
          </p:cNvPr>
          <p:cNvSpPr/>
          <p:nvPr/>
        </p:nvSpPr>
        <p:spPr bwMode="auto">
          <a:xfrm>
            <a:off x="1554324" y="1390650"/>
            <a:ext cx="2911152" cy="1295400"/>
          </a:xfrm>
          <a:prstGeom prst="rect">
            <a:avLst/>
          </a:prstGeom>
          <a:solidFill>
            <a:schemeClr val="bg1"/>
          </a:soli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latin typeface="Arial" panose="020B0604020202020204" pitchFamily="34" charset="0"/>
              </a:rPr>
              <a:t>Κόστος εξατομικευμένης μονάδας</a:t>
            </a:r>
            <a:endParaRPr lang="en-US" altLang="el-GR" sz="2500" b="1">
              <a:latin typeface="Arial" panose="020B0604020202020204" pitchFamily="34" charset="0"/>
            </a:endParaRPr>
          </a:p>
        </p:txBody>
      </p:sp>
      <p:sp>
        <p:nvSpPr>
          <p:cNvPr id="19" name="Rectangle 18">
            <a:extLst>
              <a:ext uri="{FF2B5EF4-FFF2-40B4-BE49-F238E27FC236}">
                <a16:creationId xmlns:a16="http://schemas.microsoft.com/office/drawing/2014/main" id="{0A6471AD-BB11-1E64-658E-13B973AC0653}"/>
              </a:ext>
            </a:extLst>
          </p:cNvPr>
          <p:cNvSpPr/>
          <p:nvPr/>
        </p:nvSpPr>
        <p:spPr bwMode="auto">
          <a:xfrm>
            <a:off x="6457950" y="1371600"/>
            <a:ext cx="18288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p>
            <a:pPr marL="53975" algn="ctr" eaLnBrk="0" hangingPunct="0">
              <a:lnSpc>
                <a:spcPct val="90000"/>
              </a:lnSpc>
              <a:defRPr/>
            </a:pPr>
            <a:r>
              <a:rPr lang="en-US" sz="2500" b="1" dirty="0">
                <a:solidFill>
                  <a:schemeClr val="bg1"/>
                </a:solidFill>
                <a:effectLst>
                  <a:outerShdw blurRad="38100" dist="38100" dir="2700000" algn="tl">
                    <a:srgbClr val="000000">
                      <a:alpha val="43137"/>
                    </a:srgbClr>
                  </a:outerShdw>
                </a:effectLst>
              </a:rPr>
              <a:t>First-in, first-out</a:t>
            </a:r>
          </a:p>
        </p:txBody>
      </p:sp>
      <p:sp>
        <p:nvSpPr>
          <p:cNvPr id="12" name="Footer Placeholder 8">
            <a:extLst>
              <a:ext uri="{FF2B5EF4-FFF2-40B4-BE49-F238E27FC236}">
                <a16:creationId xmlns:a16="http://schemas.microsoft.com/office/drawing/2014/main" id="{A581A395-1C07-A153-88C2-45936B81428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62483" name="Rectangle 1031">
            <a:extLst>
              <a:ext uri="{FF2B5EF4-FFF2-40B4-BE49-F238E27FC236}">
                <a16:creationId xmlns:a16="http://schemas.microsoft.com/office/drawing/2014/main" id="{6D07A9D8-17CE-3332-0F92-36D951F18149}"/>
              </a:ext>
            </a:extLst>
          </p:cNvPr>
          <p:cNvSpPr txBox="1">
            <a:spLocks noChangeArrowheads="1"/>
          </p:cNvSpPr>
          <p:nvPr/>
        </p:nvSpPr>
        <p:spPr bwMode="auto">
          <a:xfrm>
            <a:off x="2057400" y="3048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solidFill>
                  <a:srgbClr val="740000"/>
                </a:solidFill>
                <a:latin typeface="Arial" panose="020B0604020202020204" pitchFamily="34" charset="0"/>
              </a:rPr>
              <a:t>Εφαρμογή των διαφόρων μεθόδων αποτίμησης των αποθεμάτων</a:t>
            </a:r>
            <a:endParaRPr lang="en-US" altLang="el-GR" sz="3200" b="1">
              <a:solidFill>
                <a:srgbClr val="740000"/>
              </a:solidFill>
              <a:latin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1F074A-45AE-83AE-731D-E2707251A7AE}"/>
              </a:ext>
            </a:extLst>
          </p:cNvPr>
          <p:cNvSpPr/>
          <p:nvPr/>
        </p:nvSpPr>
        <p:spPr bwMode="auto">
          <a:xfrm>
            <a:off x="8382000" y="1371600"/>
            <a:ext cx="18288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l-GR" sz="2500" b="1">
                <a:solidFill>
                  <a:schemeClr val="bg1"/>
                </a:solidFill>
                <a:effectLst>
                  <a:outerShdw blurRad="38100" dist="38100" dir="2700000" algn="tl">
                    <a:srgbClr val="000000"/>
                  </a:outerShdw>
                </a:effectLst>
                <a:latin typeface="Arial" panose="020B0604020202020204" pitchFamily="34" charset="0"/>
              </a:rPr>
              <a:t>LIFO</a:t>
            </a:r>
          </a:p>
        </p:txBody>
      </p:sp>
      <p:sp>
        <p:nvSpPr>
          <p:cNvPr id="64516" name="Text Box 13">
            <a:extLst>
              <a:ext uri="{FF2B5EF4-FFF2-40B4-BE49-F238E27FC236}">
                <a16:creationId xmlns:a16="http://schemas.microsoft.com/office/drawing/2014/main" id="{2EFF2612-C2CA-43F5-CFAB-31EBA437069C}"/>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22" name="Rectangle 21">
            <a:extLst>
              <a:ext uri="{FF2B5EF4-FFF2-40B4-BE49-F238E27FC236}">
                <a16:creationId xmlns:a16="http://schemas.microsoft.com/office/drawing/2014/main" id="{B71B7DE4-1BE5-6421-8AA2-56A0625DA81B}"/>
              </a:ext>
            </a:extLst>
          </p:cNvPr>
          <p:cNvSpPr/>
          <p:nvPr/>
        </p:nvSpPr>
        <p:spPr>
          <a:xfrm>
            <a:off x="2286000" y="3149600"/>
            <a:ext cx="7924800" cy="1517650"/>
          </a:xfrm>
          <a:prstGeom prst="rect">
            <a:avLst/>
          </a:prstGeom>
          <a:noFill/>
          <a:ln>
            <a:noFill/>
          </a:ln>
          <a:effectLst/>
        </p:spPr>
        <p:txBody>
          <a:bodyPr lIns="182880" tIns="91440" bIns="91440">
            <a:spAutoFit/>
          </a:bodyPr>
          <a:lstStyle>
            <a:lvl1pPr marL="395288" indent="-395288"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Καλείται και μέσο σταθμικό κόστος</a:t>
            </a:r>
            <a:endParaRPr lang="en-US" altLang="el-GR" sz="2200" b="1">
              <a:latin typeface="Arial" panose="020B0604020202020204" pitchFamily="34" charset="0"/>
            </a:endParaRPr>
          </a:p>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Βασίζεται στο μέσο κόστος των αποθεμάτων που ήταν διαθέσιμα κατά τη διάρκεια της λογιστικής περιόδου</a:t>
            </a:r>
            <a:endParaRPr lang="en-US" altLang="en-US" sz="2200">
              <a:latin typeface="Arial" panose="020B0604020202020204" pitchFamily="34" charset="0"/>
            </a:endParaRPr>
          </a:p>
        </p:txBody>
      </p:sp>
      <p:cxnSp>
        <p:nvCxnSpPr>
          <p:cNvPr id="8" name="Straight Arrow Connector 7">
            <a:extLst>
              <a:ext uri="{FF2B5EF4-FFF2-40B4-BE49-F238E27FC236}">
                <a16:creationId xmlns:a16="http://schemas.microsoft.com/office/drawing/2014/main" id="{5614F7FB-044E-801B-0026-397E9A203C2A}"/>
              </a:ext>
            </a:extLst>
          </p:cNvPr>
          <p:cNvCxnSpPr/>
          <p:nvPr/>
        </p:nvCxnSpPr>
        <p:spPr bwMode="auto">
          <a:xfrm>
            <a:off x="5410200" y="2667000"/>
            <a:ext cx="0" cy="381000"/>
          </a:xfrm>
          <a:prstGeom prst="straightConnector1">
            <a:avLst/>
          </a:prstGeom>
          <a:solidFill>
            <a:schemeClr val="accent1"/>
          </a:solidFill>
          <a:ln w="38100" cap="sq" cmpd="sng" algn="ctr">
            <a:solidFill>
              <a:schemeClr val="accent6">
                <a:lumMod val="50000"/>
              </a:schemeClr>
            </a:solidFill>
            <a:prstDash val="solid"/>
            <a:round/>
            <a:headEnd type="none" w="sm" len="sm"/>
            <a:tailEnd type="arrow"/>
          </a:ln>
          <a:effectLst/>
        </p:spPr>
      </p:cxnSp>
      <p:sp>
        <p:nvSpPr>
          <p:cNvPr id="13" name="Rectangle 12">
            <a:extLst>
              <a:ext uri="{FF2B5EF4-FFF2-40B4-BE49-F238E27FC236}">
                <a16:creationId xmlns:a16="http://schemas.microsoft.com/office/drawing/2014/main" id="{F825B01B-27AB-54ED-8E3C-DD474A9A9A29}"/>
              </a:ext>
            </a:extLst>
          </p:cNvPr>
          <p:cNvSpPr/>
          <p:nvPr/>
        </p:nvSpPr>
        <p:spPr bwMode="auto">
          <a:xfrm>
            <a:off x="1554324" y="1371600"/>
            <a:ext cx="2911152"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Κόστος εξατομικευμένης μονάδας</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19" name="Rectangle 18">
            <a:extLst>
              <a:ext uri="{FF2B5EF4-FFF2-40B4-BE49-F238E27FC236}">
                <a16:creationId xmlns:a16="http://schemas.microsoft.com/office/drawing/2014/main" id="{45CB6B43-CDBF-7947-0F9E-A43C9A6B62D2}"/>
              </a:ext>
            </a:extLst>
          </p:cNvPr>
          <p:cNvSpPr/>
          <p:nvPr/>
        </p:nvSpPr>
        <p:spPr bwMode="auto">
          <a:xfrm>
            <a:off x="6457950" y="1371600"/>
            <a:ext cx="18288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l-GR" sz="2500" b="1">
                <a:solidFill>
                  <a:schemeClr val="bg1"/>
                </a:solidFill>
                <a:effectLst>
                  <a:outerShdw blurRad="38100" dist="38100" dir="2700000" algn="tl">
                    <a:srgbClr val="000000"/>
                  </a:outerShdw>
                </a:effectLst>
                <a:latin typeface="Arial" panose="020B0604020202020204" pitchFamily="34" charset="0"/>
              </a:rPr>
              <a:t>FIFO</a:t>
            </a:r>
          </a:p>
        </p:txBody>
      </p:sp>
      <p:sp>
        <p:nvSpPr>
          <p:cNvPr id="15" name="Rectangle 14">
            <a:extLst>
              <a:ext uri="{FF2B5EF4-FFF2-40B4-BE49-F238E27FC236}">
                <a16:creationId xmlns:a16="http://schemas.microsoft.com/office/drawing/2014/main" id="{5DC44E1D-B356-AC6D-11DE-4200D38D8287}"/>
              </a:ext>
            </a:extLst>
          </p:cNvPr>
          <p:cNvSpPr/>
          <p:nvPr/>
        </p:nvSpPr>
        <p:spPr bwMode="auto">
          <a:xfrm>
            <a:off x="4552950" y="1371600"/>
            <a:ext cx="1828800" cy="1295400"/>
          </a:xfrm>
          <a:prstGeom prst="rect">
            <a:avLst/>
          </a:prstGeom>
          <a:solidFill>
            <a:schemeClr val="bg1"/>
          </a:soli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latin typeface="Arial" panose="020B0604020202020204" pitchFamily="34" charset="0"/>
              </a:rPr>
              <a:t>Μέσο κόστος</a:t>
            </a:r>
            <a:endParaRPr lang="en-US" altLang="el-GR" sz="2500" b="1">
              <a:latin typeface="Arial" panose="020B0604020202020204" pitchFamily="34" charset="0"/>
            </a:endParaRPr>
          </a:p>
        </p:txBody>
      </p:sp>
      <p:sp>
        <p:nvSpPr>
          <p:cNvPr id="12" name="Footer Placeholder 8">
            <a:extLst>
              <a:ext uri="{FF2B5EF4-FFF2-40B4-BE49-F238E27FC236}">
                <a16:creationId xmlns:a16="http://schemas.microsoft.com/office/drawing/2014/main" id="{D1006752-78E0-2B54-7F92-197CC364E684}"/>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64531" name="Rectangle 1031">
            <a:extLst>
              <a:ext uri="{FF2B5EF4-FFF2-40B4-BE49-F238E27FC236}">
                <a16:creationId xmlns:a16="http://schemas.microsoft.com/office/drawing/2014/main" id="{EC208676-A687-ADD3-A2E8-3D6DE8ECD4F5}"/>
              </a:ext>
            </a:extLst>
          </p:cNvPr>
          <p:cNvSpPr txBox="1">
            <a:spLocks noChangeArrowheads="1"/>
          </p:cNvSpPr>
          <p:nvPr/>
        </p:nvSpPr>
        <p:spPr bwMode="auto">
          <a:xfrm>
            <a:off x="2057400" y="3810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solidFill>
                  <a:srgbClr val="740000"/>
                </a:solidFill>
                <a:latin typeface="Arial" panose="020B0604020202020204" pitchFamily="34" charset="0"/>
              </a:rPr>
              <a:t>Εφαρμογή των διαφόρων μεθόδων αποτίμησης των αποθεμάτων</a:t>
            </a:r>
            <a:endParaRPr lang="en-US" altLang="el-GR" sz="3200" b="1">
              <a:solidFill>
                <a:srgbClr val="740000"/>
              </a:solidFill>
              <a:latin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3AE7B9-2EB9-2C85-A8E7-862EC191B4D5}"/>
              </a:ext>
            </a:extLst>
          </p:cNvPr>
          <p:cNvSpPr/>
          <p:nvPr/>
        </p:nvSpPr>
        <p:spPr bwMode="auto">
          <a:xfrm>
            <a:off x="4552950" y="1371600"/>
            <a:ext cx="18288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p>
            <a:pPr marL="53975" algn="ctr" eaLnBrk="0" hangingPunct="0">
              <a:lnSpc>
                <a:spcPct val="90000"/>
              </a:lnSpc>
              <a:defRPr/>
            </a:pPr>
            <a:r>
              <a:rPr lang="en-US" sz="2500" b="1" dirty="0">
                <a:solidFill>
                  <a:schemeClr val="bg1"/>
                </a:solidFill>
                <a:effectLst>
                  <a:outerShdw blurRad="38100" dist="38100" dir="2700000" algn="tl">
                    <a:srgbClr val="000000">
                      <a:alpha val="43137"/>
                    </a:srgbClr>
                  </a:outerShdw>
                </a:effectLst>
              </a:rPr>
              <a:t>Average</a:t>
            </a:r>
          </a:p>
        </p:txBody>
      </p:sp>
      <p:sp>
        <p:nvSpPr>
          <p:cNvPr id="16" name="Rectangle 15">
            <a:extLst>
              <a:ext uri="{FF2B5EF4-FFF2-40B4-BE49-F238E27FC236}">
                <a16:creationId xmlns:a16="http://schemas.microsoft.com/office/drawing/2014/main" id="{99AD2E7F-873D-8AE7-E69F-9DA5F6FA226D}"/>
              </a:ext>
            </a:extLst>
          </p:cNvPr>
          <p:cNvSpPr/>
          <p:nvPr/>
        </p:nvSpPr>
        <p:spPr bwMode="auto">
          <a:xfrm>
            <a:off x="8382000" y="1371600"/>
            <a:ext cx="18288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l-GR" sz="2500" b="1">
                <a:solidFill>
                  <a:schemeClr val="bg1"/>
                </a:solidFill>
                <a:effectLst>
                  <a:outerShdw blurRad="38100" dist="38100" dir="2700000" algn="tl">
                    <a:srgbClr val="000000"/>
                  </a:outerShdw>
                </a:effectLst>
                <a:latin typeface="Arial" panose="020B0604020202020204" pitchFamily="34" charset="0"/>
              </a:rPr>
              <a:t>LIFO</a:t>
            </a:r>
          </a:p>
        </p:txBody>
      </p:sp>
      <p:sp>
        <p:nvSpPr>
          <p:cNvPr id="76807" name="Text Box 13">
            <a:extLst>
              <a:ext uri="{FF2B5EF4-FFF2-40B4-BE49-F238E27FC236}">
                <a16:creationId xmlns:a16="http://schemas.microsoft.com/office/drawing/2014/main" id="{7AC181D2-0552-4793-CC0C-C4BF1E73CFDA}"/>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22" name="Rectangle 21">
            <a:extLst>
              <a:ext uri="{FF2B5EF4-FFF2-40B4-BE49-F238E27FC236}">
                <a16:creationId xmlns:a16="http://schemas.microsoft.com/office/drawing/2014/main" id="{A7E8D4A3-A57A-9AD8-2DDA-9BBB3EB1880D}"/>
              </a:ext>
            </a:extLst>
          </p:cNvPr>
          <p:cNvSpPr/>
          <p:nvPr/>
        </p:nvSpPr>
        <p:spPr>
          <a:xfrm>
            <a:off x="2286000" y="3149600"/>
            <a:ext cx="7924800" cy="1936750"/>
          </a:xfrm>
          <a:prstGeom prst="rect">
            <a:avLst/>
          </a:prstGeom>
          <a:noFill/>
          <a:ln>
            <a:noFill/>
          </a:ln>
          <a:effectLst/>
        </p:spPr>
        <p:txBody>
          <a:bodyPr lIns="182880" tIns="91440" bIns="91440">
            <a:spAutoFit/>
          </a:bodyPr>
          <a:lstStyle>
            <a:lvl1pPr marL="395288" indent="-395288"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Οι πρώτες -χρονικά- μονάδες στα αποθέματα, είναι εκείνες που θα πωληθούν πρώτες</a:t>
            </a:r>
            <a:endParaRPr lang="en-US" altLang="en-US" sz="2200">
              <a:latin typeface="Arial" panose="020B0604020202020204" pitchFamily="34" charset="0"/>
            </a:endParaRPr>
          </a:p>
          <a:p>
            <a:pPr algn="l">
              <a:lnSpc>
                <a:spcPct val="125000"/>
              </a:lnSpc>
              <a:spcBef>
                <a:spcPts val="600"/>
              </a:spcBef>
              <a:buClr>
                <a:srgbClr val="740000"/>
              </a:buClr>
              <a:buSzPct val="80000"/>
              <a:buFont typeface="Wingdings" panose="05000000000000000000" pitchFamily="2" charset="2"/>
              <a:buChar char="u"/>
            </a:pPr>
            <a:r>
              <a:rPr lang="el-GR" altLang="en-US" sz="2200">
                <a:latin typeface="Arial" panose="020B0604020202020204" pitchFamily="34" charset="0"/>
              </a:rPr>
              <a:t>Το απόθεμα</a:t>
            </a:r>
            <a:r>
              <a:rPr lang="en-US" altLang="en-US" sz="2200">
                <a:latin typeface="Arial" panose="020B0604020202020204" pitchFamily="34" charset="0"/>
              </a:rPr>
              <a:t> </a:t>
            </a:r>
            <a:r>
              <a:rPr lang="el-GR" altLang="en-US" sz="2200">
                <a:latin typeface="Arial" panose="020B0604020202020204" pitchFamily="34" charset="0"/>
              </a:rPr>
              <a:t>τέλους βασίζεται στ</a:t>
            </a:r>
            <a:r>
              <a:rPr lang="en-US" altLang="en-US" sz="2200">
                <a:latin typeface="Arial" panose="020B0604020202020204" pitchFamily="34" charset="0"/>
              </a:rPr>
              <a:t>ο</a:t>
            </a:r>
            <a:r>
              <a:rPr lang="el-GR" altLang="en-US" sz="2200">
                <a:latin typeface="Arial" panose="020B0604020202020204" pitchFamily="34" charset="0"/>
              </a:rPr>
              <a:t> κόστος των τελευταίων αποθεμ</a:t>
            </a:r>
            <a:r>
              <a:rPr lang="en-US" altLang="en-US" sz="2200">
                <a:latin typeface="Arial" panose="020B0604020202020204" pitchFamily="34" charset="0"/>
              </a:rPr>
              <a:t>ά</a:t>
            </a:r>
            <a:r>
              <a:rPr lang="el-GR" altLang="en-US" sz="2200">
                <a:latin typeface="Arial" panose="020B0604020202020204" pitchFamily="34" charset="0"/>
              </a:rPr>
              <a:t>των που αποκτήθηκαν</a:t>
            </a:r>
            <a:endParaRPr lang="en-US" altLang="en-US" sz="2200">
              <a:latin typeface="Arial" panose="020B0604020202020204" pitchFamily="34" charset="0"/>
            </a:endParaRPr>
          </a:p>
        </p:txBody>
      </p:sp>
      <p:cxnSp>
        <p:nvCxnSpPr>
          <p:cNvPr id="8" name="Straight Arrow Connector 7">
            <a:extLst>
              <a:ext uri="{FF2B5EF4-FFF2-40B4-BE49-F238E27FC236}">
                <a16:creationId xmlns:a16="http://schemas.microsoft.com/office/drawing/2014/main" id="{FFB2F852-0B9F-8BEE-C4AA-66F20C7D3922}"/>
              </a:ext>
            </a:extLst>
          </p:cNvPr>
          <p:cNvCxnSpPr/>
          <p:nvPr/>
        </p:nvCxnSpPr>
        <p:spPr bwMode="auto">
          <a:xfrm>
            <a:off x="7391400" y="2667000"/>
            <a:ext cx="0" cy="381000"/>
          </a:xfrm>
          <a:prstGeom prst="straightConnector1">
            <a:avLst/>
          </a:prstGeom>
          <a:solidFill>
            <a:schemeClr val="accent1"/>
          </a:solidFill>
          <a:ln w="38100" cap="sq" cmpd="sng" algn="ctr">
            <a:solidFill>
              <a:schemeClr val="accent6">
                <a:lumMod val="50000"/>
              </a:schemeClr>
            </a:solidFill>
            <a:prstDash val="solid"/>
            <a:round/>
            <a:headEnd type="none" w="sm" len="sm"/>
            <a:tailEnd type="arrow"/>
          </a:ln>
          <a:effectLst/>
        </p:spPr>
      </p:cxnSp>
      <p:sp>
        <p:nvSpPr>
          <p:cNvPr id="19" name="Rectangle 18">
            <a:extLst>
              <a:ext uri="{FF2B5EF4-FFF2-40B4-BE49-F238E27FC236}">
                <a16:creationId xmlns:a16="http://schemas.microsoft.com/office/drawing/2014/main" id="{FDBE7F8F-EF85-0030-37EF-71D66915ACEC}"/>
              </a:ext>
            </a:extLst>
          </p:cNvPr>
          <p:cNvSpPr/>
          <p:nvPr/>
        </p:nvSpPr>
        <p:spPr bwMode="auto">
          <a:xfrm>
            <a:off x="6457950" y="1371600"/>
            <a:ext cx="1828800" cy="1295400"/>
          </a:xfrm>
          <a:prstGeom prst="rect">
            <a:avLst/>
          </a:prstGeom>
          <a:solidFill>
            <a:schemeClr val="bg1"/>
          </a:soli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l-GR" sz="2500" b="1">
                <a:latin typeface="Arial" panose="020B0604020202020204" pitchFamily="34" charset="0"/>
              </a:rPr>
              <a:t>FIFO</a:t>
            </a:r>
          </a:p>
        </p:txBody>
      </p:sp>
      <p:sp>
        <p:nvSpPr>
          <p:cNvPr id="12" name="Footer Placeholder 8">
            <a:extLst>
              <a:ext uri="{FF2B5EF4-FFF2-40B4-BE49-F238E27FC236}">
                <a16:creationId xmlns:a16="http://schemas.microsoft.com/office/drawing/2014/main" id="{E30FD0DC-7610-3EC7-B765-523EBB9BE058}"/>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76819" name="Rectangle 1031">
            <a:extLst>
              <a:ext uri="{FF2B5EF4-FFF2-40B4-BE49-F238E27FC236}">
                <a16:creationId xmlns:a16="http://schemas.microsoft.com/office/drawing/2014/main" id="{F87C512B-E618-4C92-232A-9BD4F528F5B1}"/>
              </a:ext>
            </a:extLst>
          </p:cNvPr>
          <p:cNvSpPr txBox="1">
            <a:spLocks noChangeArrowheads="1"/>
          </p:cNvSpPr>
          <p:nvPr/>
        </p:nvSpPr>
        <p:spPr bwMode="auto">
          <a:xfrm>
            <a:off x="2057400" y="3048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solidFill>
                  <a:srgbClr val="740000"/>
                </a:solidFill>
                <a:latin typeface="Arial" panose="020B0604020202020204" pitchFamily="34" charset="0"/>
              </a:rPr>
              <a:t>Εφαρμογή των διαφόρων μεθόδων αποτίμησης των αποθεμάτων</a:t>
            </a:r>
            <a:endParaRPr lang="en-US" altLang="el-GR" sz="3200" b="1">
              <a:solidFill>
                <a:srgbClr val="740000"/>
              </a:solidFill>
              <a:latin typeface="Arial" panose="020B0604020202020204" pitchFamily="34" charset="0"/>
            </a:endParaRPr>
          </a:p>
        </p:txBody>
      </p:sp>
      <p:sp>
        <p:nvSpPr>
          <p:cNvPr id="13" name="Rectangle 12">
            <a:extLst>
              <a:ext uri="{FF2B5EF4-FFF2-40B4-BE49-F238E27FC236}">
                <a16:creationId xmlns:a16="http://schemas.microsoft.com/office/drawing/2014/main" id="{88462953-6E2D-051B-F85C-A5E33CD48858}"/>
              </a:ext>
            </a:extLst>
          </p:cNvPr>
          <p:cNvSpPr/>
          <p:nvPr/>
        </p:nvSpPr>
        <p:spPr bwMode="auto">
          <a:xfrm>
            <a:off x="1554324" y="1371600"/>
            <a:ext cx="2911152"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Κόστος εξατομικευμένης μονάδας</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A0E203-FDC7-2227-52C3-2D0EDA3186B0}"/>
              </a:ext>
            </a:extLst>
          </p:cNvPr>
          <p:cNvSpPr/>
          <p:nvPr/>
        </p:nvSpPr>
        <p:spPr bwMode="auto">
          <a:xfrm>
            <a:off x="4552950" y="1371600"/>
            <a:ext cx="18288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p>
            <a:pPr marL="53975" algn="ctr" eaLnBrk="0" hangingPunct="0">
              <a:lnSpc>
                <a:spcPct val="90000"/>
              </a:lnSpc>
              <a:defRPr/>
            </a:pPr>
            <a:r>
              <a:rPr lang="en-US" sz="2500" b="1" dirty="0">
                <a:solidFill>
                  <a:schemeClr val="bg1"/>
                </a:solidFill>
                <a:effectLst>
                  <a:outerShdw blurRad="38100" dist="38100" dir="2700000" algn="tl">
                    <a:srgbClr val="000000">
                      <a:alpha val="43137"/>
                    </a:srgbClr>
                  </a:outerShdw>
                </a:effectLst>
              </a:rPr>
              <a:t>Average</a:t>
            </a:r>
          </a:p>
        </p:txBody>
      </p:sp>
      <p:sp>
        <p:nvSpPr>
          <p:cNvPr id="81924" name="Text Box 13">
            <a:extLst>
              <a:ext uri="{FF2B5EF4-FFF2-40B4-BE49-F238E27FC236}">
                <a16:creationId xmlns:a16="http://schemas.microsoft.com/office/drawing/2014/main" id="{264D849A-422F-298B-ACC8-A56945264A38}"/>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22" name="Rectangle 21">
            <a:extLst>
              <a:ext uri="{FF2B5EF4-FFF2-40B4-BE49-F238E27FC236}">
                <a16:creationId xmlns:a16="http://schemas.microsoft.com/office/drawing/2014/main" id="{5A94A85D-5E86-FDAF-810E-8962AC8F32B8}"/>
              </a:ext>
            </a:extLst>
          </p:cNvPr>
          <p:cNvSpPr/>
          <p:nvPr/>
        </p:nvSpPr>
        <p:spPr>
          <a:xfrm>
            <a:off x="2286000" y="3149600"/>
            <a:ext cx="7924800" cy="2432050"/>
          </a:xfrm>
          <a:prstGeom prst="rect">
            <a:avLst/>
          </a:prstGeom>
          <a:noFill/>
          <a:ln>
            <a:noFill/>
          </a:ln>
          <a:effectLst/>
        </p:spPr>
        <p:txBody>
          <a:bodyPr lIns="182880" tIns="91440" bIns="91440">
            <a:spAutoFit/>
          </a:bodyPr>
          <a:lstStyle>
            <a:lvl1pPr marL="395288" indent="-395288"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Μέθοδος αντίθετη της </a:t>
            </a:r>
            <a:r>
              <a:rPr lang="en-US" altLang="el-GR" sz="2200">
                <a:latin typeface="Arial" panose="020B0604020202020204" pitchFamily="34" charset="0"/>
              </a:rPr>
              <a:t>FIFO</a:t>
            </a:r>
            <a:endParaRPr lang="en-US" altLang="en-US" sz="2200">
              <a:latin typeface="Arial" panose="020B0604020202020204" pitchFamily="34" charset="0"/>
            </a:endParaRPr>
          </a:p>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Οι μονάδες ενός αγαθού που μπήκαν χρονικά τελευταίες στην αποθήκη θα είναι και οι πρώτες που θα πωληθούν</a:t>
            </a:r>
            <a:endParaRPr lang="en-US" altLang="en-US" sz="2200">
              <a:latin typeface="Arial" panose="020B0604020202020204" pitchFamily="34" charset="0"/>
            </a:endParaRPr>
          </a:p>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Το κόστος αποθεμάτων λήξης βασίζεται στο κόστος των παλαιότερων αποθεμάτων</a:t>
            </a:r>
            <a:endParaRPr lang="en-US" altLang="en-US" sz="2200">
              <a:latin typeface="Arial" panose="020B0604020202020204" pitchFamily="34" charset="0"/>
            </a:endParaRPr>
          </a:p>
        </p:txBody>
      </p:sp>
      <p:cxnSp>
        <p:nvCxnSpPr>
          <p:cNvPr id="8" name="Straight Arrow Connector 7">
            <a:extLst>
              <a:ext uri="{FF2B5EF4-FFF2-40B4-BE49-F238E27FC236}">
                <a16:creationId xmlns:a16="http://schemas.microsoft.com/office/drawing/2014/main" id="{03EB4116-9E23-027A-9912-12D71DB05C67}"/>
              </a:ext>
            </a:extLst>
          </p:cNvPr>
          <p:cNvCxnSpPr/>
          <p:nvPr/>
        </p:nvCxnSpPr>
        <p:spPr bwMode="auto">
          <a:xfrm>
            <a:off x="9296400" y="2667000"/>
            <a:ext cx="0" cy="381000"/>
          </a:xfrm>
          <a:prstGeom prst="straightConnector1">
            <a:avLst/>
          </a:prstGeom>
          <a:solidFill>
            <a:schemeClr val="accent1"/>
          </a:solidFill>
          <a:ln w="38100" cap="sq" cmpd="sng" algn="ctr">
            <a:solidFill>
              <a:schemeClr val="accent6">
                <a:lumMod val="50000"/>
              </a:schemeClr>
            </a:solidFill>
            <a:prstDash val="solid"/>
            <a:round/>
            <a:headEnd type="none" w="sm" len="sm"/>
            <a:tailEnd type="arrow"/>
          </a:ln>
          <a:effectLst/>
        </p:spPr>
      </p:cxnSp>
      <p:sp>
        <p:nvSpPr>
          <p:cNvPr id="19" name="Rectangle 18">
            <a:extLst>
              <a:ext uri="{FF2B5EF4-FFF2-40B4-BE49-F238E27FC236}">
                <a16:creationId xmlns:a16="http://schemas.microsoft.com/office/drawing/2014/main" id="{A43D2A66-E4AB-49A6-518B-C1C15FD4073D}"/>
              </a:ext>
            </a:extLst>
          </p:cNvPr>
          <p:cNvSpPr/>
          <p:nvPr/>
        </p:nvSpPr>
        <p:spPr bwMode="auto">
          <a:xfrm>
            <a:off x="6457950" y="1371600"/>
            <a:ext cx="1828800"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l-GR" sz="2500" b="1">
                <a:solidFill>
                  <a:schemeClr val="bg1"/>
                </a:solidFill>
                <a:effectLst>
                  <a:outerShdw blurRad="38100" dist="38100" dir="2700000" algn="tl">
                    <a:srgbClr val="000000"/>
                  </a:outerShdw>
                </a:effectLst>
                <a:latin typeface="Arial" panose="020B0604020202020204" pitchFamily="34" charset="0"/>
              </a:rPr>
              <a:t>FIFO</a:t>
            </a:r>
          </a:p>
        </p:txBody>
      </p:sp>
      <p:sp>
        <p:nvSpPr>
          <p:cNvPr id="16" name="Rectangle 15">
            <a:extLst>
              <a:ext uri="{FF2B5EF4-FFF2-40B4-BE49-F238E27FC236}">
                <a16:creationId xmlns:a16="http://schemas.microsoft.com/office/drawing/2014/main" id="{10D32456-4A5B-29D8-B012-73BD4E8C7B97}"/>
              </a:ext>
            </a:extLst>
          </p:cNvPr>
          <p:cNvSpPr/>
          <p:nvPr/>
        </p:nvSpPr>
        <p:spPr bwMode="auto">
          <a:xfrm>
            <a:off x="8382000" y="1371600"/>
            <a:ext cx="1828800" cy="1295400"/>
          </a:xfrm>
          <a:prstGeom prst="rect">
            <a:avLst/>
          </a:prstGeom>
          <a:solidFill>
            <a:schemeClr val="bg1"/>
          </a:soli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l-GR" sz="2500" b="1">
                <a:latin typeface="Arial" panose="020B0604020202020204" pitchFamily="34" charset="0"/>
              </a:rPr>
              <a:t>LIFO</a:t>
            </a:r>
          </a:p>
        </p:txBody>
      </p:sp>
      <p:sp>
        <p:nvSpPr>
          <p:cNvPr id="12" name="Footer Placeholder 8">
            <a:extLst>
              <a:ext uri="{FF2B5EF4-FFF2-40B4-BE49-F238E27FC236}">
                <a16:creationId xmlns:a16="http://schemas.microsoft.com/office/drawing/2014/main" id="{21AFB08A-A06C-3F4C-1FD2-CCA7E58CA8D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81939" name="Rectangle 1031">
            <a:extLst>
              <a:ext uri="{FF2B5EF4-FFF2-40B4-BE49-F238E27FC236}">
                <a16:creationId xmlns:a16="http://schemas.microsoft.com/office/drawing/2014/main" id="{51D09B0E-D584-F065-3AED-33DEADE5A126}"/>
              </a:ext>
            </a:extLst>
          </p:cNvPr>
          <p:cNvSpPr txBox="1">
            <a:spLocks noChangeArrowheads="1"/>
          </p:cNvSpPr>
          <p:nvPr/>
        </p:nvSpPr>
        <p:spPr bwMode="auto">
          <a:xfrm>
            <a:off x="2057400" y="3048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solidFill>
                  <a:srgbClr val="740000"/>
                </a:solidFill>
                <a:latin typeface="Arial" panose="020B0604020202020204" pitchFamily="34" charset="0"/>
              </a:rPr>
              <a:t>Εφαρμογή των διαφόρων μεθόδων αποτίμησης των αποθεμάτων</a:t>
            </a:r>
            <a:endParaRPr lang="en-US" altLang="el-GR" sz="3200" b="1">
              <a:solidFill>
                <a:srgbClr val="740000"/>
              </a:solidFill>
              <a:latin typeface="Arial" panose="020B0604020202020204" pitchFamily="34" charset="0"/>
            </a:endParaRPr>
          </a:p>
        </p:txBody>
      </p:sp>
      <p:sp>
        <p:nvSpPr>
          <p:cNvPr id="13" name="Rectangle 12">
            <a:extLst>
              <a:ext uri="{FF2B5EF4-FFF2-40B4-BE49-F238E27FC236}">
                <a16:creationId xmlns:a16="http://schemas.microsoft.com/office/drawing/2014/main" id="{97D318F5-5D27-BA74-C69B-ED71FA95FDCF}"/>
              </a:ext>
            </a:extLst>
          </p:cNvPr>
          <p:cNvSpPr/>
          <p:nvPr/>
        </p:nvSpPr>
        <p:spPr bwMode="auto">
          <a:xfrm>
            <a:off x="1554324" y="1390650"/>
            <a:ext cx="2911152" cy="12954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Κόστος εξατομικευμένης μονάδας</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21B9785-BBF0-5D19-DD6B-F74A0D444A8F}"/>
              </a:ext>
            </a:extLst>
          </p:cNvPr>
          <p:cNvSpPr>
            <a:spLocks noGrp="1"/>
          </p:cNvSpPr>
          <p:nvPr>
            <p:ph type="sldNum" sz="quarter" idx="12"/>
          </p:nvPr>
        </p:nvSpPr>
        <p:spPr/>
        <p:txBody>
          <a:bodyPr/>
          <a:lstStyle/>
          <a:p>
            <a:fld id="{A3D53C11-78EF-4F8A-917F-AAFC4D194CFE}" type="slidenum">
              <a:rPr lang="el-GR" smtClean="0"/>
              <a:pPr/>
              <a:t>44</a:t>
            </a:fld>
            <a:endParaRPr lang="el-GR"/>
          </a:p>
        </p:txBody>
      </p:sp>
      <p:sp>
        <p:nvSpPr>
          <p:cNvPr id="6" name="TextBox 5">
            <a:extLst>
              <a:ext uri="{FF2B5EF4-FFF2-40B4-BE49-F238E27FC236}">
                <a16:creationId xmlns:a16="http://schemas.microsoft.com/office/drawing/2014/main" id="{24B381B0-0982-BCBE-7158-E84F16689CB8}"/>
              </a:ext>
            </a:extLst>
          </p:cNvPr>
          <p:cNvSpPr txBox="1"/>
          <p:nvPr/>
        </p:nvSpPr>
        <p:spPr>
          <a:xfrm>
            <a:off x="1847528" y="836713"/>
            <a:ext cx="8784976" cy="1200329"/>
          </a:xfrm>
          <a:prstGeom prst="rect">
            <a:avLst/>
          </a:prstGeom>
          <a:noFill/>
        </p:spPr>
        <p:txBody>
          <a:bodyPr wrap="square">
            <a:spAutoFit/>
          </a:bodyPr>
          <a:lstStyle/>
          <a:p>
            <a:r>
              <a:rPr lang="el-GR" b="1" i="1" dirty="0">
                <a:solidFill>
                  <a:srgbClr val="606060"/>
                </a:solidFill>
                <a:latin typeface="Calibri" panose="020F0502020204030204" pitchFamily="34" charset="0"/>
              </a:rPr>
              <a:t>Παράδειγμα</a:t>
            </a:r>
          </a:p>
          <a:p>
            <a:br>
              <a:rPr lang="el-GR" dirty="0">
                <a:solidFill>
                  <a:srgbClr val="606060"/>
                </a:solidFill>
                <a:latin typeface="Calibri" panose="020F0502020204030204" pitchFamily="34" charset="0"/>
              </a:rPr>
            </a:br>
            <a:r>
              <a:rPr lang="el-GR" dirty="0">
                <a:solidFill>
                  <a:srgbClr val="606060"/>
                </a:solidFill>
                <a:latin typeface="Calibri" panose="020F0502020204030204" pitchFamily="34" charset="0"/>
              </a:rPr>
              <a:t>Την 31η Δεκεμβρίου του 20Χ1 η επιχείρηση είχε στην κατοχή της αποθέματα για τα οποία δίνονται οι παρακάτω πληροφορίες.</a:t>
            </a:r>
            <a:endParaRPr lang="el-GR" dirty="0"/>
          </a:p>
        </p:txBody>
      </p:sp>
      <p:graphicFrame>
        <p:nvGraphicFramePr>
          <p:cNvPr id="9" name="Πίνακας 8">
            <a:extLst>
              <a:ext uri="{FF2B5EF4-FFF2-40B4-BE49-F238E27FC236}">
                <a16:creationId xmlns:a16="http://schemas.microsoft.com/office/drawing/2014/main" id="{ACFEC31B-90A3-CAE9-E7FB-46865E76883E}"/>
              </a:ext>
            </a:extLst>
          </p:cNvPr>
          <p:cNvGraphicFramePr>
            <a:graphicFrameLocks noGrp="1"/>
          </p:cNvGraphicFramePr>
          <p:nvPr/>
        </p:nvGraphicFramePr>
        <p:xfrm>
          <a:off x="1867764" y="2348880"/>
          <a:ext cx="8620724" cy="2232246"/>
        </p:xfrm>
        <a:graphic>
          <a:graphicData uri="http://schemas.openxmlformats.org/drawingml/2006/table">
            <a:tbl>
              <a:tblPr>
                <a:tableStyleId>{5C22544A-7EE6-4342-B048-85BDC9FD1C3A}</a:tableStyleId>
              </a:tblPr>
              <a:tblGrid>
                <a:gridCol w="4626719">
                  <a:extLst>
                    <a:ext uri="{9D8B030D-6E8A-4147-A177-3AD203B41FA5}">
                      <a16:colId xmlns:a16="http://schemas.microsoft.com/office/drawing/2014/main" val="4149619563"/>
                    </a:ext>
                  </a:extLst>
                </a:gridCol>
                <a:gridCol w="2115636">
                  <a:extLst>
                    <a:ext uri="{9D8B030D-6E8A-4147-A177-3AD203B41FA5}">
                      <a16:colId xmlns:a16="http://schemas.microsoft.com/office/drawing/2014/main" val="1595278326"/>
                    </a:ext>
                  </a:extLst>
                </a:gridCol>
                <a:gridCol w="1878369">
                  <a:extLst>
                    <a:ext uri="{9D8B030D-6E8A-4147-A177-3AD203B41FA5}">
                      <a16:colId xmlns:a16="http://schemas.microsoft.com/office/drawing/2014/main" val="3813903038"/>
                    </a:ext>
                  </a:extLst>
                </a:gridCol>
              </a:tblGrid>
              <a:tr h="338219">
                <a:tc>
                  <a:txBody>
                    <a:bodyPr/>
                    <a:lstStyle/>
                    <a:p>
                      <a:pPr algn="l" fontAlgn="b"/>
                      <a:endParaRPr lang="el-GR"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ctr"/>
                      <a:r>
                        <a:rPr lang="el-GR" sz="1200" u="none" strike="noStrike" spc="-5">
                          <a:effectLst/>
                        </a:rPr>
                        <a:t>Σενάριο Α</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spc="-5">
                          <a:effectLst/>
                        </a:rPr>
                        <a:t>Σενάριο Β</a:t>
                      </a:r>
                      <a:endParaRPr lang="el-GR" sz="1200" b="0" i="0" u="none" strike="noStrike">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3545641807"/>
                  </a:ext>
                </a:extLst>
              </a:tr>
              <a:tr h="259302">
                <a:tc>
                  <a:txBody>
                    <a:bodyPr/>
                    <a:lstStyle/>
                    <a:p>
                      <a:pPr algn="l" fontAlgn="b"/>
                      <a:endParaRPr lang="el-G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l-G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l-G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08100392"/>
                  </a:ext>
                </a:extLst>
              </a:tr>
              <a:tr h="326945">
                <a:tc>
                  <a:txBody>
                    <a:bodyPr/>
                    <a:lstStyle/>
                    <a:p>
                      <a:pPr algn="l" fontAlgn="ctr"/>
                      <a:r>
                        <a:rPr lang="el-GR" sz="1200" u="none" strike="noStrike" spc="-5">
                          <a:effectLst/>
                        </a:rPr>
                        <a:t>Αξία κτήσης αρχικού αποθέματος</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100</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100</a:t>
                      </a:r>
                      <a:endParaRPr lang="el-GR" sz="1200" b="0" i="0" u="none" strike="noStrike">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406296450"/>
                  </a:ext>
                </a:extLst>
              </a:tr>
              <a:tr h="326945">
                <a:tc>
                  <a:txBody>
                    <a:bodyPr/>
                    <a:lstStyle/>
                    <a:p>
                      <a:pPr algn="l" fontAlgn="ctr"/>
                      <a:r>
                        <a:rPr lang="el-GR" sz="1200" u="none" strike="noStrike" spc="-5">
                          <a:effectLst/>
                        </a:rPr>
                        <a:t>Αγορές περιόδου</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1200</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1200</a:t>
                      </a:r>
                      <a:endParaRPr lang="el-GR" sz="1200" b="0" i="0" u="none" strike="noStrike">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4102099871"/>
                  </a:ext>
                </a:extLst>
              </a:tr>
              <a:tr h="326945">
                <a:tc>
                  <a:txBody>
                    <a:bodyPr/>
                    <a:lstStyle/>
                    <a:p>
                      <a:pPr algn="l" fontAlgn="ctr"/>
                      <a:r>
                        <a:rPr lang="el-GR" sz="1200" u="none" strike="noStrike" spc="-5">
                          <a:effectLst/>
                        </a:rPr>
                        <a:t>Αξία κτήσης τελικού αποθέματος (ΤΑ)</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150</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150</a:t>
                      </a:r>
                      <a:endParaRPr lang="el-GR" sz="1200" b="0" i="0" u="none" strike="noStrike">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4053265290"/>
                  </a:ext>
                </a:extLst>
              </a:tr>
              <a:tr h="326945">
                <a:tc>
                  <a:txBody>
                    <a:bodyPr/>
                    <a:lstStyle/>
                    <a:p>
                      <a:pPr algn="l" fontAlgn="ctr"/>
                      <a:r>
                        <a:rPr lang="el-GR" sz="1200" u="none" strike="noStrike" spc="-5">
                          <a:effectLst/>
                        </a:rPr>
                        <a:t>Απαιτούμενο κόστος για την πώληση ΤΑ</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20</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20</a:t>
                      </a:r>
                      <a:endParaRPr lang="el-GR" sz="1200" b="0" i="0" u="none" strike="noStrike">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872742694"/>
                  </a:ext>
                </a:extLst>
              </a:tr>
              <a:tr h="326945">
                <a:tc>
                  <a:txBody>
                    <a:bodyPr/>
                    <a:lstStyle/>
                    <a:p>
                      <a:pPr algn="l" fontAlgn="ctr"/>
                      <a:r>
                        <a:rPr lang="el-GR" sz="1200" u="none" strike="noStrike" spc="-5">
                          <a:effectLst/>
                        </a:rPr>
                        <a:t>Εκτιμώμενη αξία πώλησης ΤΑ</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190</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dirty="0">
                          <a:effectLst/>
                        </a:rPr>
                        <a:t>160</a:t>
                      </a:r>
                      <a:endParaRPr lang="el-GR" sz="1200" b="0" i="0" u="none" strike="noStrike" dirty="0">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1147499228"/>
                  </a:ext>
                </a:extLst>
              </a:tr>
            </a:tbl>
          </a:graphicData>
        </a:graphic>
      </p:graphicFrame>
      <p:sp>
        <p:nvSpPr>
          <p:cNvPr id="11" name="TextBox 10">
            <a:extLst>
              <a:ext uri="{FF2B5EF4-FFF2-40B4-BE49-F238E27FC236}">
                <a16:creationId xmlns:a16="http://schemas.microsoft.com/office/drawing/2014/main" id="{A28D997B-876E-73B9-F849-0ABCA0D68A7F}"/>
              </a:ext>
            </a:extLst>
          </p:cNvPr>
          <p:cNvSpPr txBox="1"/>
          <p:nvPr/>
        </p:nvSpPr>
        <p:spPr>
          <a:xfrm>
            <a:off x="1847528" y="4842412"/>
            <a:ext cx="8620724" cy="646331"/>
          </a:xfrm>
          <a:prstGeom prst="rect">
            <a:avLst/>
          </a:prstGeom>
          <a:noFill/>
        </p:spPr>
        <p:txBody>
          <a:bodyPr wrap="square">
            <a:spAutoFit/>
          </a:bodyPr>
          <a:lstStyle/>
          <a:p>
            <a:r>
              <a:rPr lang="el-GR" dirty="0">
                <a:solidFill>
                  <a:srgbClr val="606060"/>
                </a:solidFill>
                <a:latin typeface="open sans" panose="020B0606030504020204" pitchFamily="34" charset="0"/>
              </a:rPr>
              <a:t>Ζητείται να προσδιοριστεί η αξία επιμέτρησης για τα σενάρια Α και Β και το ποσό της σχετικής ζημιάς, εάν υπάρχει.</a:t>
            </a:r>
            <a:endParaRPr lang="el-GR" dirty="0"/>
          </a:p>
        </p:txBody>
      </p:sp>
    </p:spTree>
    <p:extLst>
      <p:ext uri="{BB962C8B-B14F-4D97-AF65-F5344CB8AC3E}">
        <p14:creationId xmlns:p14="http://schemas.microsoft.com/office/powerpoint/2010/main" val="3973587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38975D29-665F-CCCF-69A2-2FF8159FF202}"/>
              </a:ext>
            </a:extLst>
          </p:cNvPr>
          <p:cNvSpPr>
            <a:spLocks noGrp="1"/>
          </p:cNvSpPr>
          <p:nvPr>
            <p:ph type="sldNum" sz="quarter" idx="12"/>
          </p:nvPr>
        </p:nvSpPr>
        <p:spPr/>
        <p:txBody>
          <a:bodyPr/>
          <a:lstStyle/>
          <a:p>
            <a:fld id="{A3D53C11-78EF-4F8A-917F-AAFC4D194CFE}" type="slidenum">
              <a:rPr lang="el-GR" smtClean="0"/>
              <a:pPr/>
              <a:t>45</a:t>
            </a:fld>
            <a:endParaRPr lang="el-GR"/>
          </a:p>
        </p:txBody>
      </p:sp>
      <p:sp>
        <p:nvSpPr>
          <p:cNvPr id="4" name="TextBox 3">
            <a:extLst>
              <a:ext uri="{FF2B5EF4-FFF2-40B4-BE49-F238E27FC236}">
                <a16:creationId xmlns:a16="http://schemas.microsoft.com/office/drawing/2014/main" id="{1BA472BD-78C3-5A27-3A19-8AE1D6BF1AF4}"/>
              </a:ext>
            </a:extLst>
          </p:cNvPr>
          <p:cNvSpPr txBox="1"/>
          <p:nvPr/>
        </p:nvSpPr>
        <p:spPr>
          <a:xfrm>
            <a:off x="1919536" y="836712"/>
            <a:ext cx="7848872" cy="369332"/>
          </a:xfrm>
          <a:prstGeom prst="rect">
            <a:avLst/>
          </a:prstGeom>
          <a:noFill/>
        </p:spPr>
        <p:txBody>
          <a:bodyPr wrap="square">
            <a:spAutoFit/>
          </a:bodyPr>
          <a:lstStyle/>
          <a:p>
            <a:r>
              <a:rPr lang="el-GR" u="sng" spc="-5" dirty="0">
                <a:solidFill>
                  <a:srgbClr val="606060"/>
                </a:solidFill>
                <a:latin typeface="Calibri" panose="020F0502020204030204" pitchFamily="34" charset="0"/>
              </a:rPr>
              <a:t>Ανάλυση </a:t>
            </a:r>
            <a:r>
              <a:rPr lang="el-GR" u="sng" dirty="0">
                <a:solidFill>
                  <a:srgbClr val="606060"/>
                </a:solidFill>
                <a:latin typeface="Calibri" panose="020F0502020204030204" pitchFamily="34" charset="0"/>
              </a:rPr>
              <a:t>-</a:t>
            </a:r>
            <a:r>
              <a:rPr lang="el-GR" u="sng" spc="5" dirty="0">
                <a:solidFill>
                  <a:srgbClr val="606060"/>
                </a:solidFill>
                <a:latin typeface="Calibri" panose="020F0502020204030204" pitchFamily="34" charset="0"/>
              </a:rPr>
              <a:t> </a:t>
            </a:r>
            <a:r>
              <a:rPr lang="el-GR" u="sng" spc="-5" dirty="0">
                <a:solidFill>
                  <a:srgbClr val="606060"/>
                </a:solidFill>
                <a:latin typeface="Calibri" panose="020F0502020204030204" pitchFamily="34" charset="0"/>
              </a:rPr>
              <a:t>απάντηση</a:t>
            </a:r>
            <a:endParaRPr lang="el-GR" dirty="0"/>
          </a:p>
        </p:txBody>
      </p:sp>
      <p:graphicFrame>
        <p:nvGraphicFramePr>
          <p:cNvPr id="5" name="Πίνακας 4">
            <a:extLst>
              <a:ext uri="{FF2B5EF4-FFF2-40B4-BE49-F238E27FC236}">
                <a16:creationId xmlns:a16="http://schemas.microsoft.com/office/drawing/2014/main" id="{D05309D8-C3B4-2DE9-4E6D-D6AF9499E00C}"/>
              </a:ext>
            </a:extLst>
          </p:cNvPr>
          <p:cNvGraphicFramePr>
            <a:graphicFrameLocks noGrp="1"/>
          </p:cNvGraphicFramePr>
          <p:nvPr/>
        </p:nvGraphicFramePr>
        <p:xfrm>
          <a:off x="1854807" y="1699260"/>
          <a:ext cx="8561673" cy="3385924"/>
        </p:xfrm>
        <a:graphic>
          <a:graphicData uri="http://schemas.openxmlformats.org/drawingml/2006/table">
            <a:tbl>
              <a:tblPr>
                <a:tableStyleId>{5C22544A-7EE6-4342-B048-85BDC9FD1C3A}</a:tableStyleId>
              </a:tblPr>
              <a:tblGrid>
                <a:gridCol w="4595026">
                  <a:extLst>
                    <a:ext uri="{9D8B030D-6E8A-4147-A177-3AD203B41FA5}">
                      <a16:colId xmlns:a16="http://schemas.microsoft.com/office/drawing/2014/main" val="2785117366"/>
                    </a:ext>
                  </a:extLst>
                </a:gridCol>
                <a:gridCol w="2101145">
                  <a:extLst>
                    <a:ext uri="{9D8B030D-6E8A-4147-A177-3AD203B41FA5}">
                      <a16:colId xmlns:a16="http://schemas.microsoft.com/office/drawing/2014/main" val="882355039"/>
                    </a:ext>
                  </a:extLst>
                </a:gridCol>
                <a:gridCol w="1865502">
                  <a:extLst>
                    <a:ext uri="{9D8B030D-6E8A-4147-A177-3AD203B41FA5}">
                      <a16:colId xmlns:a16="http://schemas.microsoft.com/office/drawing/2014/main" val="223747955"/>
                    </a:ext>
                  </a:extLst>
                </a:gridCol>
              </a:tblGrid>
              <a:tr h="447479">
                <a:tc>
                  <a:txBody>
                    <a:bodyPr/>
                    <a:lstStyle/>
                    <a:p>
                      <a:pPr algn="l" fontAlgn="b"/>
                      <a:endParaRPr lang="el-GR"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ctr"/>
                      <a:r>
                        <a:rPr lang="el-GR" sz="1200" u="none" strike="noStrike" spc="-5">
                          <a:effectLst/>
                        </a:rPr>
                        <a:t>Σενάριο Α</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spc="-5">
                          <a:effectLst/>
                        </a:rPr>
                        <a:t>Σενάριο Β</a:t>
                      </a:r>
                      <a:endParaRPr lang="el-GR" sz="1200" b="0" i="0" u="none" strike="noStrike">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1430635925"/>
                  </a:ext>
                </a:extLst>
              </a:tr>
              <a:tr h="343067">
                <a:tc>
                  <a:txBody>
                    <a:bodyPr/>
                    <a:lstStyle/>
                    <a:p>
                      <a:pPr algn="l" fontAlgn="b"/>
                      <a:endParaRPr lang="el-G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l-G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l-G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16904593"/>
                  </a:ext>
                </a:extLst>
              </a:tr>
              <a:tr h="432563">
                <a:tc>
                  <a:txBody>
                    <a:bodyPr/>
                    <a:lstStyle/>
                    <a:p>
                      <a:pPr algn="l" fontAlgn="ctr"/>
                      <a:r>
                        <a:rPr lang="el-GR" sz="1200" u="none" strike="noStrike" spc="-5">
                          <a:effectLst/>
                        </a:rPr>
                        <a:t>Εκτιμώμενη αξία πώλησης</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dirty="0">
                          <a:effectLst/>
                        </a:rPr>
                        <a:t>190</a:t>
                      </a:r>
                      <a:endParaRPr lang="el-GR" sz="1200" b="0" i="0" u="none" strike="noStrike" dirty="0">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160</a:t>
                      </a:r>
                      <a:endParaRPr lang="el-GR" sz="1200" b="0" i="0" u="none" strike="noStrike">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3694677544"/>
                  </a:ext>
                </a:extLst>
              </a:tr>
              <a:tr h="432563">
                <a:tc>
                  <a:txBody>
                    <a:bodyPr/>
                    <a:lstStyle/>
                    <a:p>
                      <a:pPr algn="l" fontAlgn="ctr"/>
                      <a:r>
                        <a:rPr lang="el-GR" sz="1200" u="none" strike="noStrike" spc="-5">
                          <a:effectLst/>
                        </a:rPr>
                        <a:t>Απαιτούμενο κόστος για την πώληση</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dirty="0">
                          <a:effectLst/>
                        </a:rPr>
                        <a:t>20</a:t>
                      </a:r>
                      <a:endParaRPr lang="el-GR" sz="1200" b="0" i="0" u="none" strike="noStrike" dirty="0">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20</a:t>
                      </a:r>
                      <a:endParaRPr lang="el-GR" sz="1200" b="0" i="0" u="none" strike="noStrike">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382277930"/>
                  </a:ext>
                </a:extLst>
              </a:tr>
              <a:tr h="432563">
                <a:tc>
                  <a:txBody>
                    <a:bodyPr/>
                    <a:lstStyle/>
                    <a:p>
                      <a:pPr algn="l" fontAlgn="ctr"/>
                      <a:r>
                        <a:rPr lang="el-GR" sz="1200" u="none" strike="noStrike" spc="-5">
                          <a:effectLst/>
                        </a:rPr>
                        <a:t>Καθαρή ρευστοποιήσιμη αξία</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170</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dirty="0">
                          <a:effectLst/>
                        </a:rPr>
                        <a:t>140</a:t>
                      </a:r>
                      <a:endParaRPr lang="el-GR" sz="1200" b="0" i="0" u="none" strike="noStrike" dirty="0">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26631576"/>
                  </a:ext>
                </a:extLst>
              </a:tr>
              <a:tr h="432563">
                <a:tc>
                  <a:txBody>
                    <a:bodyPr/>
                    <a:lstStyle/>
                    <a:p>
                      <a:pPr algn="l" fontAlgn="ctr"/>
                      <a:r>
                        <a:rPr lang="el-GR" sz="1200" u="none" strike="noStrike" spc="-5">
                          <a:effectLst/>
                        </a:rPr>
                        <a:t>Αξία επιμέτρησης (κόστος κτήσης / ΚΡΑ)</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150</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dirty="0">
                          <a:effectLst/>
                        </a:rPr>
                        <a:t>140</a:t>
                      </a:r>
                      <a:endParaRPr lang="el-GR" sz="1200" b="0" i="0" u="none" strike="noStrike" dirty="0">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3618300544"/>
                  </a:ext>
                </a:extLst>
              </a:tr>
              <a:tr h="432563">
                <a:tc>
                  <a:txBody>
                    <a:bodyPr/>
                    <a:lstStyle/>
                    <a:p>
                      <a:pPr algn="l" fontAlgn="ctr"/>
                      <a:r>
                        <a:rPr lang="el-GR" sz="1200" u="none" strike="noStrike" spc="-5">
                          <a:effectLst/>
                        </a:rPr>
                        <a:t>Ζημιά επιμέτρησης (0 / 140-150)</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 </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dirty="0">
                          <a:effectLst/>
                        </a:rPr>
                        <a:t>10</a:t>
                      </a:r>
                      <a:endParaRPr lang="el-GR" sz="1200" b="0" i="0" u="none" strike="noStrike" dirty="0">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4160749751"/>
                  </a:ext>
                </a:extLst>
              </a:tr>
              <a:tr h="432563">
                <a:tc>
                  <a:txBody>
                    <a:bodyPr/>
                    <a:lstStyle/>
                    <a:p>
                      <a:pPr algn="l" fontAlgn="ctr"/>
                      <a:r>
                        <a:rPr lang="el-GR" sz="1200" u="none" strike="noStrike">
                          <a:effectLst/>
                        </a:rPr>
                        <a:t>Κόστος πωληθέντων</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a:effectLst/>
                        </a:rPr>
                        <a:t>1150</a:t>
                      </a:r>
                      <a:endParaRPr lang="el-GR" sz="1200" b="0" i="0" u="none" strike="noStrike">
                        <a:solidFill>
                          <a:srgbClr val="000000"/>
                        </a:solidFill>
                        <a:effectLst/>
                        <a:latin typeface="Open Sans" panose="020B0606030504020204" pitchFamily="34" charset="0"/>
                      </a:endParaRPr>
                    </a:p>
                  </a:txBody>
                  <a:tcPr marL="7620" marR="7620" marT="7620" marB="0" anchor="ctr"/>
                </a:tc>
                <a:tc>
                  <a:txBody>
                    <a:bodyPr/>
                    <a:lstStyle/>
                    <a:p>
                      <a:pPr algn="ctr" fontAlgn="ctr"/>
                      <a:r>
                        <a:rPr lang="el-GR" sz="1200" u="none" strike="noStrike" dirty="0">
                          <a:effectLst/>
                        </a:rPr>
                        <a:t>1160</a:t>
                      </a:r>
                      <a:endParaRPr lang="el-GR" sz="1200" b="0" i="0" u="none" strike="noStrike" dirty="0">
                        <a:solidFill>
                          <a:srgbClr val="000000"/>
                        </a:solidFill>
                        <a:effectLst/>
                        <a:latin typeface="Open Sans" panose="020B0606030504020204" pitchFamily="34" charset="0"/>
                      </a:endParaRPr>
                    </a:p>
                  </a:txBody>
                  <a:tcPr marL="7620" marR="7620" marT="7620" marB="0" anchor="ctr"/>
                </a:tc>
                <a:extLst>
                  <a:ext uri="{0D108BD9-81ED-4DB2-BD59-A6C34878D82A}">
                    <a16:rowId xmlns:a16="http://schemas.microsoft.com/office/drawing/2014/main" val="845147184"/>
                  </a:ext>
                </a:extLst>
              </a:tr>
            </a:tbl>
          </a:graphicData>
        </a:graphic>
      </p:graphicFrame>
    </p:spTree>
    <p:extLst>
      <p:ext uri="{BB962C8B-B14F-4D97-AF65-F5344CB8AC3E}">
        <p14:creationId xmlns:p14="http://schemas.microsoft.com/office/powerpoint/2010/main" val="769235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6E829D0-5A14-D604-1B00-FC7B775DFE3E}"/>
              </a:ext>
            </a:extLst>
          </p:cNvPr>
          <p:cNvSpPr>
            <a:spLocks noGrp="1"/>
          </p:cNvSpPr>
          <p:nvPr>
            <p:ph type="sldNum" sz="quarter" idx="12"/>
          </p:nvPr>
        </p:nvSpPr>
        <p:spPr/>
        <p:txBody>
          <a:bodyPr/>
          <a:lstStyle/>
          <a:p>
            <a:fld id="{A3D53C11-78EF-4F8A-917F-AAFC4D194CFE}" type="slidenum">
              <a:rPr lang="el-GR" smtClean="0"/>
              <a:pPr/>
              <a:t>46</a:t>
            </a:fld>
            <a:endParaRPr lang="el-GR"/>
          </a:p>
        </p:txBody>
      </p:sp>
      <p:graphicFrame>
        <p:nvGraphicFramePr>
          <p:cNvPr id="3" name="Πίνακας 2">
            <a:extLst>
              <a:ext uri="{FF2B5EF4-FFF2-40B4-BE49-F238E27FC236}">
                <a16:creationId xmlns:a16="http://schemas.microsoft.com/office/drawing/2014/main" id="{2E2C0956-5161-A159-8D42-C82DB74B98AF}"/>
              </a:ext>
            </a:extLst>
          </p:cNvPr>
          <p:cNvGraphicFramePr>
            <a:graphicFrameLocks noGrp="1"/>
          </p:cNvGraphicFramePr>
          <p:nvPr/>
        </p:nvGraphicFramePr>
        <p:xfrm>
          <a:off x="2132866" y="1052736"/>
          <a:ext cx="7926268" cy="1299210"/>
        </p:xfrm>
        <a:graphic>
          <a:graphicData uri="http://schemas.openxmlformats.org/drawingml/2006/table">
            <a:tbl>
              <a:tblPr/>
              <a:tblGrid>
                <a:gridCol w="4575830">
                  <a:extLst>
                    <a:ext uri="{9D8B030D-6E8A-4147-A177-3AD203B41FA5}">
                      <a16:colId xmlns:a16="http://schemas.microsoft.com/office/drawing/2014/main" val="3557064537"/>
                    </a:ext>
                  </a:extLst>
                </a:gridCol>
                <a:gridCol w="573918">
                  <a:extLst>
                    <a:ext uri="{9D8B030D-6E8A-4147-A177-3AD203B41FA5}">
                      <a16:colId xmlns:a16="http://schemas.microsoft.com/office/drawing/2014/main" val="917715719"/>
                    </a:ext>
                  </a:extLst>
                </a:gridCol>
                <a:gridCol w="1411527">
                  <a:extLst>
                    <a:ext uri="{9D8B030D-6E8A-4147-A177-3AD203B41FA5}">
                      <a16:colId xmlns:a16="http://schemas.microsoft.com/office/drawing/2014/main" val="3187549170"/>
                    </a:ext>
                  </a:extLst>
                </a:gridCol>
                <a:gridCol w="1364993">
                  <a:extLst>
                    <a:ext uri="{9D8B030D-6E8A-4147-A177-3AD203B41FA5}">
                      <a16:colId xmlns:a16="http://schemas.microsoft.com/office/drawing/2014/main" val="543799668"/>
                    </a:ext>
                  </a:extLst>
                </a:gridCol>
              </a:tblGrid>
              <a:tr h="200025">
                <a:tc>
                  <a:txBody>
                    <a:bodyPr/>
                    <a:lstStyle/>
                    <a:p>
                      <a:pPr>
                        <a:spcAft>
                          <a:spcPts val="0"/>
                        </a:spcAft>
                      </a:pPr>
                      <a:br>
                        <a:rPr lang="el-GR" sz="1200" b="0">
                          <a:solidFill>
                            <a:srgbClr val="000000"/>
                          </a:solidFill>
                          <a:effectLst/>
                          <a:latin typeface="open sans" panose="020B0606030504020204" pitchFamily="34" charset="0"/>
                        </a:rPr>
                      </a:br>
                      <a:br>
                        <a:rPr lang="el-GR" sz="1200" b="0">
                          <a:solidFill>
                            <a:srgbClr val="000000"/>
                          </a:solidFill>
                          <a:effectLst/>
                          <a:latin typeface="open sans" panose="020B0606030504020204" pitchFamily="34" charset="0"/>
                        </a:rPr>
                      </a:br>
                      <a:r>
                        <a:rPr lang="el-GR" sz="1200" b="0">
                          <a:solidFill>
                            <a:srgbClr val="000000"/>
                          </a:solidFill>
                          <a:effectLst/>
                          <a:latin typeface="open sans" panose="020B0606030504020204" pitchFamily="34" charset="0"/>
                        </a:rPr>
                        <a:t>Εγγραφή απομείωσης αποθεμάτων 31/12/20Χ1 - Σενάριο Β</a:t>
                      </a:r>
                      <a:endParaRPr lang="el-GR" b="0">
                        <a:solidFill>
                          <a:srgbClr val="606060"/>
                        </a:solidFill>
                        <a:effectLst/>
                        <a:latin typeface="open sans" panose="020B0606030504020204" pitchFamily="34" charset="0"/>
                      </a:endParaRPr>
                    </a:p>
                  </a:txBody>
                  <a:tcPr marL="9525" marR="9525" marT="9525"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r>
                        <a:rPr lang="el-GR">
                          <a:effectLst/>
                        </a:rPr>
                        <a:t> </a:t>
                      </a:r>
                    </a:p>
                  </a:txBody>
                  <a:tcPr marL="9525" marR="9525" marT="9525" anchor="b">
                    <a:lnL>
                      <a:noFill/>
                    </a:lnL>
                    <a:lnR>
                      <a:noFill/>
                    </a:lnR>
                    <a:lnT>
                      <a:noFill/>
                    </a:lnT>
                    <a:lnB>
                      <a:noFill/>
                    </a:lnB>
                    <a:solidFill>
                      <a:srgbClr val="FFFFFF"/>
                    </a:solidFill>
                  </a:tcPr>
                </a:tc>
                <a:tc>
                  <a:txBody>
                    <a:bodyPr/>
                    <a:lstStyle/>
                    <a:p>
                      <a:pPr algn="ctr">
                        <a:spcAft>
                          <a:spcPts val="0"/>
                        </a:spcAft>
                      </a:pPr>
                      <a:r>
                        <a:rPr lang="el-GR" sz="1200" b="0">
                          <a:solidFill>
                            <a:srgbClr val="000000"/>
                          </a:solidFill>
                          <a:effectLst/>
                          <a:latin typeface="open sans" panose="020B0606030504020204" pitchFamily="34" charset="0"/>
                        </a:rPr>
                        <a:t>Χρέωση</a:t>
                      </a:r>
                      <a:endParaRPr lang="el-GR" b="0">
                        <a:solidFill>
                          <a:srgbClr val="606060"/>
                        </a:solidFill>
                        <a:effectLst/>
                        <a:latin typeface="open sans" panose="020B0606030504020204" pitchFamily="34" charset="0"/>
                      </a:endParaRPr>
                    </a:p>
                  </a:txBody>
                  <a:tcPr marL="9525" marR="9525" marT="9525"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l-GR" sz="1200" b="0">
                          <a:solidFill>
                            <a:srgbClr val="000000"/>
                          </a:solidFill>
                          <a:effectLst/>
                          <a:latin typeface="open sans" panose="020B0606030504020204" pitchFamily="34" charset="0"/>
                        </a:rPr>
                        <a:t>Πίστωση</a:t>
                      </a:r>
                      <a:endParaRPr lang="el-GR" b="0">
                        <a:solidFill>
                          <a:srgbClr val="606060"/>
                        </a:solidFill>
                        <a:effectLst/>
                        <a:latin typeface="open sans" panose="020B0606030504020204" pitchFamily="34" charset="0"/>
                      </a:endParaRPr>
                    </a:p>
                  </a:txBody>
                  <a:tcPr marL="9525" marR="9525" marT="9525"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79770082"/>
                  </a:ext>
                </a:extLst>
              </a:tr>
              <a:tr h="190500">
                <a:tc>
                  <a:txBody>
                    <a:bodyPr/>
                    <a:lstStyle/>
                    <a:p>
                      <a:pPr>
                        <a:spcAft>
                          <a:spcPts val="0"/>
                        </a:spcAft>
                      </a:pPr>
                      <a:r>
                        <a:rPr lang="el-GR" sz="1200" b="0">
                          <a:solidFill>
                            <a:srgbClr val="000000"/>
                          </a:solidFill>
                          <a:effectLst/>
                          <a:latin typeface="open sans" panose="020B0606030504020204" pitchFamily="34" charset="0"/>
                        </a:rPr>
                        <a:t>Απομείωση εμπορευμάτων (ζημιά)</a:t>
                      </a:r>
                      <a:endParaRPr lang="el-GR" b="0">
                        <a:solidFill>
                          <a:srgbClr val="606060"/>
                        </a:solidFill>
                        <a:effectLst/>
                        <a:latin typeface="open sans" panose="020B0606030504020204" pitchFamily="34" charset="0"/>
                      </a:endParaRPr>
                    </a:p>
                  </a:txBody>
                  <a:tcPr marL="9525" marR="9525"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r>
                        <a:rPr lang="el-GR">
                          <a:effectLst/>
                        </a:rPr>
                        <a:t> </a:t>
                      </a:r>
                    </a:p>
                  </a:txBody>
                  <a:tcPr marL="9525" marR="9525" marT="9525" anchor="b">
                    <a:lnL>
                      <a:noFill/>
                    </a:lnL>
                    <a:lnR>
                      <a:noFill/>
                    </a:lnR>
                    <a:lnT>
                      <a:noFill/>
                    </a:lnT>
                    <a:lnB>
                      <a:noFill/>
                    </a:lnB>
                    <a:solidFill>
                      <a:srgbClr val="FFFFFF"/>
                    </a:solidFill>
                  </a:tcPr>
                </a:tc>
                <a:tc>
                  <a:txBody>
                    <a:bodyPr/>
                    <a:lstStyle/>
                    <a:p>
                      <a:pPr algn="ctr">
                        <a:spcAft>
                          <a:spcPts val="0"/>
                        </a:spcAft>
                      </a:pPr>
                      <a:r>
                        <a:rPr lang="el-GR" sz="1200" b="0">
                          <a:solidFill>
                            <a:srgbClr val="000000"/>
                          </a:solidFill>
                          <a:effectLst/>
                          <a:latin typeface="open sans" panose="020B0606030504020204" pitchFamily="34" charset="0"/>
                        </a:rPr>
                        <a:t>10</a:t>
                      </a:r>
                      <a:endParaRPr lang="el-GR" b="0">
                        <a:solidFill>
                          <a:srgbClr val="606060"/>
                        </a:solidFill>
                        <a:effectLst/>
                        <a:latin typeface="open sans" panose="020B0606030504020204" pitchFamily="34" charset="0"/>
                      </a:endParaRPr>
                    </a:p>
                  </a:txBody>
                  <a:tcPr marL="9525" marR="9525" marT="9525"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r>
                        <a:rPr lang="el-GR">
                          <a:effectLst/>
                        </a:rPr>
                        <a:t> </a:t>
                      </a:r>
                    </a:p>
                  </a:txBody>
                  <a:tcPr marL="9525" marR="9525"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459644259"/>
                  </a:ext>
                </a:extLst>
              </a:tr>
              <a:tr h="200025">
                <a:tc>
                  <a:txBody>
                    <a:bodyPr/>
                    <a:lstStyle/>
                    <a:p>
                      <a:pPr algn="r">
                        <a:spcAft>
                          <a:spcPts val="0"/>
                        </a:spcAft>
                      </a:pPr>
                      <a:r>
                        <a:rPr lang="el-GR" sz="1200" b="0">
                          <a:solidFill>
                            <a:srgbClr val="000000"/>
                          </a:solidFill>
                          <a:effectLst/>
                          <a:latin typeface="open sans" panose="020B0606030504020204" pitchFamily="34" charset="0"/>
                        </a:rPr>
                        <a:t>Σωρευμένη απομείωση εμπορευμάτων (αντίθετος)</a:t>
                      </a:r>
                      <a:endParaRPr lang="el-GR" b="0">
                        <a:solidFill>
                          <a:srgbClr val="606060"/>
                        </a:solidFill>
                        <a:effectLst/>
                        <a:latin typeface="open sans" panose="020B0606030504020204" pitchFamily="34" charset="0"/>
                      </a:endParaRPr>
                    </a:p>
                  </a:txBody>
                  <a:tcPr marL="9525" marR="9525" marT="9525"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r>
                        <a:rPr lang="el-GR">
                          <a:effectLst/>
                        </a:rPr>
                        <a:t> </a:t>
                      </a:r>
                    </a:p>
                  </a:txBody>
                  <a:tcPr marL="9525" marR="9525" marT="9525" anchor="b">
                    <a:lnL>
                      <a:noFill/>
                    </a:lnL>
                    <a:lnR>
                      <a:noFill/>
                    </a:lnR>
                    <a:lnT>
                      <a:noFill/>
                    </a:lnT>
                    <a:lnB>
                      <a:noFill/>
                    </a:lnB>
                    <a:solidFill>
                      <a:srgbClr val="FFFFFF"/>
                    </a:solidFill>
                  </a:tcPr>
                </a:tc>
                <a:tc>
                  <a:txBody>
                    <a:bodyPr/>
                    <a:lstStyle/>
                    <a:p>
                      <a:r>
                        <a:rPr lang="el-GR">
                          <a:effectLst/>
                        </a:rPr>
                        <a:t> </a:t>
                      </a:r>
                    </a:p>
                  </a:txBody>
                  <a:tcPr marL="9525" marR="9525" marT="9525"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l-GR" sz="1200" b="0" spc="-5" dirty="0">
                          <a:solidFill>
                            <a:srgbClr val="000000"/>
                          </a:solidFill>
                          <a:effectLst/>
                          <a:latin typeface="open sans" panose="020B0606030504020204" pitchFamily="34" charset="0"/>
                        </a:rPr>
                        <a:t>10</a:t>
                      </a:r>
                      <a:endParaRPr lang="el-GR" b="0" dirty="0">
                        <a:solidFill>
                          <a:srgbClr val="606060"/>
                        </a:solidFill>
                        <a:effectLst/>
                        <a:latin typeface="open sans" panose="020B0606030504020204" pitchFamily="34" charset="0"/>
                      </a:endParaRPr>
                    </a:p>
                  </a:txBody>
                  <a:tcPr marL="9525" marR="9525" marT="9525"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3140756"/>
                  </a:ext>
                </a:extLst>
              </a:tr>
            </a:tbl>
          </a:graphicData>
        </a:graphic>
      </p:graphicFrame>
      <p:sp>
        <p:nvSpPr>
          <p:cNvPr id="5" name="TextBox 4">
            <a:extLst>
              <a:ext uri="{FF2B5EF4-FFF2-40B4-BE49-F238E27FC236}">
                <a16:creationId xmlns:a16="http://schemas.microsoft.com/office/drawing/2014/main" id="{784B48F6-CE67-849C-5CCD-443861207802}"/>
              </a:ext>
            </a:extLst>
          </p:cNvPr>
          <p:cNvSpPr txBox="1"/>
          <p:nvPr/>
        </p:nvSpPr>
        <p:spPr>
          <a:xfrm>
            <a:off x="1991544" y="3140969"/>
            <a:ext cx="8424936" cy="1200329"/>
          </a:xfrm>
          <a:prstGeom prst="rect">
            <a:avLst/>
          </a:prstGeom>
          <a:noFill/>
        </p:spPr>
        <p:txBody>
          <a:bodyPr wrap="square">
            <a:spAutoFit/>
          </a:bodyPr>
          <a:lstStyle/>
          <a:p>
            <a:pPr algn="just"/>
            <a:r>
              <a:rPr lang="el-GR" dirty="0">
                <a:solidFill>
                  <a:srgbClr val="606060"/>
                </a:solidFill>
                <a:latin typeface="Calibri" panose="020F0502020204030204" pitchFamily="34" charset="0"/>
              </a:rPr>
              <a:t>Το κόστος κτήσης προσδιορίζεται με μία γενικά αποδεκτή μέθοδο, όπως η FIFO, η μέθοδος του σταθμικού μέσου όρου σε όλες τις αποδεκτές εκδοχές της, ή και η μέθοδος της λιανικής (βλέπε παρ. 4.4.4 της εγκυκλίου </a:t>
            </a:r>
            <a:r>
              <a:rPr lang="el-GR" dirty="0">
                <a:solidFill>
                  <a:srgbClr val="019BCC"/>
                </a:solidFill>
                <a:latin typeface="open sans" panose="020B0606030504020204" pitchFamily="34" charset="0"/>
                <a:hlinkClick r:id="rId2"/>
              </a:rPr>
              <a:t>ΠΟΛ.1003/31.12.2014</a:t>
            </a:r>
            <a:r>
              <a:rPr lang="el-GR" dirty="0">
                <a:solidFill>
                  <a:srgbClr val="606060"/>
                </a:solidFill>
                <a:latin typeface="Calibri" panose="020F0502020204030204" pitchFamily="34" charset="0"/>
              </a:rPr>
              <a:t>). Η LIFO δεν είναι αποδεκτή μέθοδος.</a:t>
            </a:r>
            <a:endParaRPr lang="el-GR" dirty="0"/>
          </a:p>
        </p:txBody>
      </p:sp>
    </p:spTree>
    <p:extLst>
      <p:ext uri="{BB962C8B-B14F-4D97-AF65-F5344CB8AC3E}">
        <p14:creationId xmlns:p14="http://schemas.microsoft.com/office/powerpoint/2010/main" val="839484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DFD3B4C-6A68-5C33-60F1-5067C2F6DEFD}"/>
              </a:ext>
            </a:extLst>
          </p:cNvPr>
          <p:cNvSpPr>
            <a:spLocks noGrp="1"/>
          </p:cNvSpPr>
          <p:nvPr>
            <p:ph type="sldNum" sz="quarter" idx="12"/>
          </p:nvPr>
        </p:nvSpPr>
        <p:spPr/>
        <p:txBody>
          <a:bodyPr/>
          <a:lstStyle/>
          <a:p>
            <a:fld id="{A3D53C11-78EF-4F8A-917F-AAFC4D194CFE}" type="slidenum">
              <a:rPr lang="el-GR" smtClean="0"/>
              <a:pPr/>
              <a:t>47</a:t>
            </a:fld>
            <a:endParaRPr lang="el-GR"/>
          </a:p>
        </p:txBody>
      </p:sp>
      <p:sp>
        <p:nvSpPr>
          <p:cNvPr id="4" name="TextBox 3">
            <a:extLst>
              <a:ext uri="{FF2B5EF4-FFF2-40B4-BE49-F238E27FC236}">
                <a16:creationId xmlns:a16="http://schemas.microsoft.com/office/drawing/2014/main" id="{9AD8A28B-0247-FEDF-546F-4F46CF497C42}"/>
              </a:ext>
            </a:extLst>
          </p:cNvPr>
          <p:cNvSpPr txBox="1"/>
          <p:nvPr/>
        </p:nvSpPr>
        <p:spPr>
          <a:xfrm>
            <a:off x="1739516" y="764705"/>
            <a:ext cx="8712968" cy="2031325"/>
          </a:xfrm>
          <a:prstGeom prst="rect">
            <a:avLst/>
          </a:prstGeom>
          <a:noFill/>
        </p:spPr>
        <p:txBody>
          <a:bodyPr wrap="square">
            <a:spAutoFit/>
          </a:bodyPr>
          <a:lstStyle/>
          <a:p>
            <a:pPr algn="just"/>
            <a:r>
              <a:rPr lang="el-GR" dirty="0">
                <a:solidFill>
                  <a:srgbClr val="606060"/>
                </a:solidFill>
                <a:latin typeface="open sans" panose="020B0606030504020204" pitchFamily="34" charset="0"/>
              </a:rPr>
              <a:t>Ο προσδιορισμός του κόστους κτήσης για αποθέματα που έχουν την ίδια φύση ή χρήση γίνεται με την ίδια μέθοδο. Ο προσδιορισμός του κόστους κτήσης για αποθέματα που δεν έχουν την ίδια φύση ή χρήση μπορεί να γίνει με διαφορετικές μεθόδους. Για παράδειγμα μπορεί από την ίδια οντότητα, να χρησιμοποιείται η μέθοδος FIFO για τα υλικά προς βιομηχανοποίηση και η μέθοδος του μέσου σταθμικού όρου για τα εμπορεύματα » .</a:t>
            </a:r>
            <a:br>
              <a:rPr lang="el-GR" dirty="0"/>
            </a:br>
            <a:endParaRPr lang="el-GR" dirty="0"/>
          </a:p>
        </p:txBody>
      </p:sp>
      <p:pic>
        <p:nvPicPr>
          <p:cNvPr id="8" name="Εικόνα 7">
            <a:extLst>
              <a:ext uri="{FF2B5EF4-FFF2-40B4-BE49-F238E27FC236}">
                <a16:creationId xmlns:a16="http://schemas.microsoft.com/office/drawing/2014/main" id="{DE49EADE-B302-0EA8-8FBE-A679A7F845BF}"/>
              </a:ext>
            </a:extLst>
          </p:cNvPr>
          <p:cNvPicPr>
            <a:picLocks noChangeAspect="1"/>
          </p:cNvPicPr>
          <p:nvPr/>
        </p:nvPicPr>
        <p:blipFill>
          <a:blip r:embed="rId2"/>
          <a:stretch>
            <a:fillRect/>
          </a:stretch>
        </p:blipFill>
        <p:spPr>
          <a:xfrm>
            <a:off x="1739516" y="2708920"/>
            <a:ext cx="8712968" cy="3240360"/>
          </a:xfrm>
          <a:prstGeom prst="rect">
            <a:avLst/>
          </a:prstGeom>
        </p:spPr>
      </p:pic>
    </p:spTree>
    <p:extLst>
      <p:ext uri="{BB962C8B-B14F-4D97-AF65-F5344CB8AC3E}">
        <p14:creationId xmlns:p14="http://schemas.microsoft.com/office/powerpoint/2010/main" val="729171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17F7E9E-2B56-21F1-67F2-F8CD1ADF7ECB}"/>
              </a:ext>
            </a:extLst>
          </p:cNvPr>
          <p:cNvSpPr>
            <a:spLocks noGrp="1"/>
          </p:cNvSpPr>
          <p:nvPr>
            <p:ph type="sldNum" sz="quarter" idx="12"/>
          </p:nvPr>
        </p:nvSpPr>
        <p:spPr/>
        <p:txBody>
          <a:bodyPr/>
          <a:lstStyle/>
          <a:p>
            <a:fld id="{A3D53C11-78EF-4F8A-917F-AAFC4D194CFE}" type="slidenum">
              <a:rPr lang="el-GR" smtClean="0"/>
              <a:pPr/>
              <a:t>48</a:t>
            </a:fld>
            <a:endParaRPr lang="el-GR"/>
          </a:p>
        </p:txBody>
      </p:sp>
      <p:pic>
        <p:nvPicPr>
          <p:cNvPr id="4" name="Εικόνα 3">
            <a:extLst>
              <a:ext uri="{FF2B5EF4-FFF2-40B4-BE49-F238E27FC236}">
                <a16:creationId xmlns:a16="http://schemas.microsoft.com/office/drawing/2014/main" id="{9AB859AC-04A2-3896-24B0-32B9E9E37A1B}"/>
              </a:ext>
            </a:extLst>
          </p:cNvPr>
          <p:cNvPicPr>
            <a:picLocks noChangeAspect="1"/>
          </p:cNvPicPr>
          <p:nvPr/>
        </p:nvPicPr>
        <p:blipFill>
          <a:blip r:embed="rId2"/>
          <a:stretch>
            <a:fillRect/>
          </a:stretch>
        </p:blipFill>
        <p:spPr>
          <a:xfrm>
            <a:off x="1703512" y="836712"/>
            <a:ext cx="8280920" cy="3312368"/>
          </a:xfrm>
          <a:prstGeom prst="rect">
            <a:avLst/>
          </a:prstGeom>
        </p:spPr>
      </p:pic>
    </p:spTree>
    <p:extLst>
      <p:ext uri="{BB962C8B-B14F-4D97-AF65-F5344CB8AC3E}">
        <p14:creationId xmlns:p14="http://schemas.microsoft.com/office/powerpoint/2010/main" val="2755385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9197908-FB7D-06AC-0ADD-24CD30319E77}"/>
              </a:ext>
            </a:extLst>
          </p:cNvPr>
          <p:cNvSpPr>
            <a:spLocks noGrp="1"/>
          </p:cNvSpPr>
          <p:nvPr>
            <p:ph type="sldNum" sz="quarter" idx="12"/>
          </p:nvPr>
        </p:nvSpPr>
        <p:spPr/>
        <p:txBody>
          <a:bodyPr/>
          <a:lstStyle/>
          <a:p>
            <a:fld id="{A3D53C11-78EF-4F8A-917F-AAFC4D194CFE}" type="slidenum">
              <a:rPr lang="el-GR" smtClean="0"/>
              <a:pPr/>
              <a:t>49</a:t>
            </a:fld>
            <a:endParaRPr lang="el-GR"/>
          </a:p>
        </p:txBody>
      </p:sp>
      <p:pic>
        <p:nvPicPr>
          <p:cNvPr id="4" name="Εικόνα 3">
            <a:extLst>
              <a:ext uri="{FF2B5EF4-FFF2-40B4-BE49-F238E27FC236}">
                <a16:creationId xmlns:a16="http://schemas.microsoft.com/office/drawing/2014/main" id="{D57F2EF6-C4EF-7DA5-1C94-DA5020EF82D1}"/>
              </a:ext>
            </a:extLst>
          </p:cNvPr>
          <p:cNvPicPr>
            <a:picLocks noChangeAspect="1"/>
          </p:cNvPicPr>
          <p:nvPr/>
        </p:nvPicPr>
        <p:blipFill>
          <a:blip r:embed="rId2"/>
          <a:stretch>
            <a:fillRect/>
          </a:stretch>
        </p:blipFill>
        <p:spPr>
          <a:xfrm>
            <a:off x="1775520" y="980728"/>
            <a:ext cx="8435280" cy="4824536"/>
          </a:xfrm>
          <a:prstGeom prst="rect">
            <a:avLst/>
          </a:prstGeom>
        </p:spPr>
      </p:pic>
    </p:spTree>
    <p:extLst>
      <p:ext uri="{BB962C8B-B14F-4D97-AF65-F5344CB8AC3E}">
        <p14:creationId xmlns:p14="http://schemas.microsoft.com/office/powerpoint/2010/main" val="4015248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ΑΠΟΘΕΜΑΤΑ</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l-GR" sz="2400" kern="0" dirty="0">
                <a:latin typeface="Cambria" panose="02040503050406030204" pitchFamily="18" charset="0"/>
                <a:ea typeface="Cambria" panose="02040503050406030204" pitchFamily="18" charset="0"/>
              </a:rPr>
              <a:t>Ως κύκλος εργασιών (καθαρός) (</a:t>
            </a:r>
            <a:r>
              <a:rPr lang="el-GR" sz="2400" kern="0" dirty="0" err="1">
                <a:latin typeface="Cambria" panose="02040503050406030204" pitchFamily="18" charset="0"/>
                <a:ea typeface="Cambria" panose="02040503050406030204" pitchFamily="18" charset="0"/>
              </a:rPr>
              <a:t>Turnover</a:t>
            </a:r>
            <a:r>
              <a:rPr lang="el-GR" sz="2400" kern="0" dirty="0">
                <a:latin typeface="Cambria" panose="02040503050406030204" pitchFamily="18" charset="0"/>
                <a:ea typeface="Cambria" panose="02040503050406030204" pitchFamily="18" charset="0"/>
              </a:rPr>
              <a:t>, </a:t>
            </a:r>
            <a:r>
              <a:rPr lang="el-GR" sz="2400" kern="0" dirty="0" err="1">
                <a:latin typeface="Cambria" panose="02040503050406030204" pitchFamily="18" charset="0"/>
                <a:ea typeface="Cambria" panose="02040503050406030204" pitchFamily="18" charset="0"/>
              </a:rPr>
              <a:t>net</a:t>
            </a:r>
            <a:r>
              <a:rPr lang="el-GR" sz="2400" kern="0" dirty="0">
                <a:latin typeface="Cambria" panose="02040503050406030204" pitchFamily="18" charset="0"/>
                <a:ea typeface="Cambria" panose="02040503050406030204" pitchFamily="18" charset="0"/>
              </a:rPr>
              <a:t>) ορίζεται η ακαθάριστη εισροή οικονομικών ωφελειών στη διάρκεια της περιόδου που προέρχεται από τις συνήθεις δραστηριότητες της οντότητας, η οποία καταλήγει σε αύξηση της καθαρής θέσης, εξαιρουμένων των αυξήσεων της καθαρής θέσης από συνεισφορές των ιδιοκτητών. Στο ποσό του κύκλου εργασιών δεν </a:t>
            </a:r>
            <a:r>
              <a:rPr lang="el-GR" sz="2400" kern="0" dirty="0" err="1">
                <a:latin typeface="Cambria" panose="02040503050406030204" pitchFamily="18" charset="0"/>
                <a:ea typeface="Cambria" panose="02040503050406030204" pitchFamily="18" charset="0"/>
              </a:rPr>
              <a:t>προσμετρούνται</a:t>
            </a:r>
            <a:r>
              <a:rPr lang="el-GR" sz="2400" kern="0" dirty="0">
                <a:latin typeface="Cambria" panose="02040503050406030204" pitchFamily="18" charset="0"/>
                <a:ea typeface="Cambria" panose="02040503050406030204" pitchFamily="18" charset="0"/>
              </a:rPr>
              <a:t> οι εκπτώσεις και επιστροφές, ο φόρος προστιθέμενης αξίας και άλλοι φόροι που συνδέονται άμεσα με τον κύκλο εργασιών.</a:t>
            </a: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6934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2343EA0-ECA3-54F2-3FE4-37D6DEC58CFA}"/>
              </a:ext>
            </a:extLst>
          </p:cNvPr>
          <p:cNvSpPr>
            <a:spLocks noGrp="1"/>
          </p:cNvSpPr>
          <p:nvPr>
            <p:ph type="sldNum" sz="quarter" idx="12"/>
          </p:nvPr>
        </p:nvSpPr>
        <p:spPr/>
        <p:txBody>
          <a:bodyPr/>
          <a:lstStyle/>
          <a:p>
            <a:fld id="{A3D53C11-78EF-4F8A-917F-AAFC4D194CFE}" type="slidenum">
              <a:rPr lang="el-GR" smtClean="0"/>
              <a:pPr/>
              <a:t>50</a:t>
            </a:fld>
            <a:endParaRPr lang="el-GR"/>
          </a:p>
        </p:txBody>
      </p:sp>
      <p:pic>
        <p:nvPicPr>
          <p:cNvPr id="4" name="Εικόνα 3">
            <a:extLst>
              <a:ext uri="{FF2B5EF4-FFF2-40B4-BE49-F238E27FC236}">
                <a16:creationId xmlns:a16="http://schemas.microsoft.com/office/drawing/2014/main" id="{4EE76135-80E1-B498-2CD7-A78056B3BA47}"/>
              </a:ext>
            </a:extLst>
          </p:cNvPr>
          <p:cNvPicPr>
            <a:picLocks noChangeAspect="1"/>
          </p:cNvPicPr>
          <p:nvPr/>
        </p:nvPicPr>
        <p:blipFill>
          <a:blip r:embed="rId2"/>
          <a:stretch>
            <a:fillRect/>
          </a:stretch>
        </p:blipFill>
        <p:spPr>
          <a:xfrm>
            <a:off x="1991544" y="764704"/>
            <a:ext cx="7920880" cy="3240360"/>
          </a:xfrm>
          <a:prstGeom prst="rect">
            <a:avLst/>
          </a:prstGeom>
        </p:spPr>
      </p:pic>
    </p:spTree>
    <p:extLst>
      <p:ext uri="{BB962C8B-B14F-4D97-AF65-F5344CB8AC3E}">
        <p14:creationId xmlns:p14="http://schemas.microsoft.com/office/powerpoint/2010/main" val="3742666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1C154D-64AC-48C1-A746-8BB19BCD41C0}"/>
              </a:ext>
            </a:extLst>
          </p:cNvPr>
          <p:cNvSpPr>
            <a:spLocks noGrp="1"/>
          </p:cNvSpPr>
          <p:nvPr>
            <p:ph type="title"/>
          </p:nvPr>
        </p:nvSpPr>
        <p:spPr/>
        <p:txBody>
          <a:bodyPr/>
          <a:lstStyle/>
          <a:p>
            <a:pPr algn="ctr"/>
            <a:r>
              <a:rPr lang="en-US" b="1" dirty="0"/>
              <a:t>MORE EXAMPLES</a:t>
            </a:r>
            <a:endParaRPr lang="el-GR" b="1" dirty="0"/>
          </a:p>
        </p:txBody>
      </p:sp>
    </p:spTree>
    <p:extLst>
      <p:ext uri="{BB962C8B-B14F-4D97-AF65-F5344CB8AC3E}">
        <p14:creationId xmlns:p14="http://schemas.microsoft.com/office/powerpoint/2010/main" val="3787016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13">
            <a:extLst>
              <a:ext uri="{FF2B5EF4-FFF2-40B4-BE49-F238E27FC236}">
                <a16:creationId xmlns:a16="http://schemas.microsoft.com/office/drawing/2014/main" id="{31DD9186-5064-6BCA-0C5C-B940338C473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66562" name="Rectangle 1031">
            <a:extLst>
              <a:ext uri="{FF2B5EF4-FFF2-40B4-BE49-F238E27FC236}">
                <a16:creationId xmlns:a16="http://schemas.microsoft.com/office/drawing/2014/main" id="{CE3C514E-405E-F1AF-4956-C59F38A89E21}"/>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10" name="Rectangle 9">
            <a:extLst>
              <a:ext uri="{FF2B5EF4-FFF2-40B4-BE49-F238E27FC236}">
                <a16:creationId xmlns:a16="http://schemas.microsoft.com/office/drawing/2014/main" id="{1D7ABBDD-72AE-A118-B59B-712B7AEC0B5D}"/>
              </a:ext>
            </a:extLst>
          </p:cNvPr>
          <p:cNvSpPr/>
          <p:nvPr/>
        </p:nvSpPr>
        <p:spPr>
          <a:xfrm>
            <a:off x="2057400" y="1219201"/>
            <a:ext cx="8153400" cy="366713"/>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Πίνακας </a:t>
            </a:r>
            <a:r>
              <a:rPr lang="en-US" altLang="el-GR" sz="1800" b="1">
                <a:latin typeface="Arial" panose="020B0604020202020204" pitchFamily="34" charset="0"/>
              </a:rPr>
              <a:t>6-6 </a:t>
            </a:r>
            <a:r>
              <a:rPr lang="en-US" altLang="el-GR" sz="1800">
                <a:latin typeface="Arial" panose="020B0604020202020204" pitchFamily="34" charset="0"/>
              </a:rPr>
              <a:t>|</a:t>
            </a:r>
            <a:r>
              <a:rPr lang="el-GR" altLang="el-GR" sz="1800">
                <a:latin typeface="Arial" panose="020B0604020202020204" pitchFamily="34" charset="0"/>
              </a:rPr>
              <a:t> Στοιχεία αποθεμάτων</a:t>
            </a:r>
            <a:endParaRPr lang="en-US" altLang="el-GR" sz="1800">
              <a:latin typeface="Arial" panose="020B0604020202020204" pitchFamily="34" charset="0"/>
            </a:endParaRPr>
          </a:p>
        </p:txBody>
      </p:sp>
      <p:sp>
        <p:nvSpPr>
          <p:cNvPr id="2" name="Rectangle 1">
            <a:extLst>
              <a:ext uri="{FF2B5EF4-FFF2-40B4-BE49-F238E27FC236}">
                <a16:creationId xmlns:a16="http://schemas.microsoft.com/office/drawing/2014/main" id="{6B8B2F99-9A27-BB1E-75E1-45B973B48AD3}"/>
              </a:ext>
            </a:extLst>
          </p:cNvPr>
          <p:cNvSpPr/>
          <p:nvPr/>
        </p:nvSpPr>
        <p:spPr>
          <a:xfrm>
            <a:off x="2057400" y="4343401"/>
            <a:ext cx="8153400" cy="1744663"/>
          </a:xfrm>
          <a:prstGeom prst="rect">
            <a:avLst/>
          </a:prstGeom>
          <a:noFill/>
          <a:ln w="12700" cap="sq" cmpd="sng" algn="ctr">
            <a:noFill/>
            <a:prstDash val="solid"/>
            <a:round/>
            <a:headEnd type="none" w="sm" len="sm"/>
            <a:tailEnd type="none" w="sm" len="sm"/>
          </a:ln>
          <a:effectLst/>
        </p:spPr>
        <p:txBody>
          <a:bodyPr tIns="9144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pPr>
            <a:r>
              <a:rPr lang="el-GR" altLang="el-GR" sz="2100">
                <a:latin typeface="Arial" panose="020B0604020202020204" pitchFamily="34" charset="0"/>
              </a:rPr>
              <a:t>Η εταιρεία ξεκίνησε την περίοδο με </a:t>
            </a:r>
            <a:r>
              <a:rPr lang="en-US" altLang="el-GR" sz="2100">
                <a:latin typeface="Arial" panose="020B0604020202020204" pitchFamily="34" charset="0"/>
              </a:rPr>
              <a:t>10 </a:t>
            </a:r>
            <a:r>
              <a:rPr lang="el-GR" altLang="el-GR" sz="2100">
                <a:latin typeface="Arial" panose="020B0604020202020204" pitchFamily="34" charset="0"/>
              </a:rPr>
              <a:t>μονάδες αποθεμάτων κόστος €</a:t>
            </a:r>
            <a:r>
              <a:rPr lang="en-US" altLang="el-GR" sz="2100">
                <a:latin typeface="Arial" panose="020B0604020202020204" pitchFamily="34" charset="0"/>
              </a:rPr>
              <a:t>10</a:t>
            </a:r>
            <a:r>
              <a:rPr lang="el-GR" altLang="el-GR" sz="2100">
                <a:latin typeface="Arial" panose="020B0604020202020204" pitchFamily="34" charset="0"/>
              </a:rPr>
              <a:t> η μια, επομένως </a:t>
            </a:r>
            <a:r>
              <a:rPr lang="en-US" altLang="el-GR" sz="2100">
                <a:latin typeface="Arial" panose="020B0604020202020204" pitchFamily="34" charset="0"/>
              </a:rPr>
              <a:t> </a:t>
            </a:r>
            <a:r>
              <a:rPr lang="el-GR" altLang="el-GR" sz="2100">
                <a:latin typeface="Arial" panose="020B0604020202020204" pitchFamily="34" charset="0"/>
              </a:rPr>
              <a:t>τα αποθέματα έναρξης είναι €100. Κατά τη διάρκεια της χρήσης, η εταιρεία αγόρασε </a:t>
            </a:r>
            <a:r>
              <a:rPr lang="en-US" altLang="el-GR" sz="2100">
                <a:latin typeface="Arial" panose="020B0604020202020204" pitchFamily="34" charset="0"/>
              </a:rPr>
              <a:t>50 </a:t>
            </a:r>
            <a:r>
              <a:rPr lang="el-GR" altLang="el-GR" sz="2100">
                <a:latin typeface="Arial" panose="020B0604020202020204" pitchFamily="34" charset="0"/>
              </a:rPr>
              <a:t>επιπλέον μονάδες, πώλησε 40 και έκλεισε τη χρήση με </a:t>
            </a:r>
            <a:r>
              <a:rPr lang="en-US" altLang="el-GR" sz="2100">
                <a:latin typeface="Arial" panose="020B0604020202020204" pitchFamily="34" charset="0"/>
              </a:rPr>
              <a:t>20</a:t>
            </a:r>
            <a:r>
              <a:rPr lang="el-GR" altLang="el-GR" sz="2100">
                <a:latin typeface="Arial" panose="020B0604020202020204" pitchFamily="34" charset="0"/>
              </a:rPr>
              <a:t> μονάδες</a:t>
            </a:r>
            <a:r>
              <a:rPr lang="en-US" altLang="el-GR" sz="2100">
                <a:latin typeface="Arial" panose="020B0604020202020204" pitchFamily="34" charset="0"/>
              </a:rPr>
              <a:t>. </a:t>
            </a:r>
          </a:p>
        </p:txBody>
      </p:sp>
      <p:sp>
        <p:nvSpPr>
          <p:cNvPr id="8" name="Footer Placeholder 8">
            <a:extLst>
              <a:ext uri="{FF2B5EF4-FFF2-40B4-BE49-F238E27FC236}">
                <a16:creationId xmlns:a16="http://schemas.microsoft.com/office/drawing/2014/main" id="{40B06405-40D2-3366-2433-88596E776A6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66568" name="Picture 8">
            <a:extLst>
              <a:ext uri="{FF2B5EF4-FFF2-40B4-BE49-F238E27FC236}">
                <a16:creationId xmlns:a16="http://schemas.microsoft.com/office/drawing/2014/main" id="{08A21D2F-F9AB-1FC8-9B33-D8BA9D92A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803400"/>
            <a:ext cx="784860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3">
            <a:extLst>
              <a:ext uri="{FF2B5EF4-FFF2-40B4-BE49-F238E27FC236}">
                <a16:creationId xmlns:a16="http://schemas.microsoft.com/office/drawing/2014/main" id="{29D94A30-FFEF-7D1B-5A5B-F1A83EECA391}"/>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68610" name="Rectangle 1031">
            <a:extLst>
              <a:ext uri="{FF2B5EF4-FFF2-40B4-BE49-F238E27FC236}">
                <a16:creationId xmlns:a16="http://schemas.microsoft.com/office/drawing/2014/main" id="{64C13B72-6A6D-6CA2-EFCC-72DCB16FC7E4}"/>
              </a:ext>
            </a:extLst>
          </p:cNvPr>
          <p:cNvSpPr txBox="1">
            <a:spLocks noChangeArrowheads="1"/>
          </p:cNvSpPr>
          <p:nvPr/>
        </p:nvSpPr>
        <p:spPr bwMode="auto">
          <a:xfrm>
            <a:off x="2057400" y="457201"/>
            <a:ext cx="60960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10" name="Rectangle 9">
            <a:extLst>
              <a:ext uri="{FF2B5EF4-FFF2-40B4-BE49-F238E27FC236}">
                <a16:creationId xmlns:a16="http://schemas.microsoft.com/office/drawing/2014/main" id="{ECD23962-10EC-738F-405A-E6EF850ECABF}"/>
              </a:ext>
            </a:extLst>
          </p:cNvPr>
          <p:cNvSpPr/>
          <p:nvPr/>
        </p:nvSpPr>
        <p:spPr>
          <a:xfrm>
            <a:off x="9067800" y="881064"/>
            <a:ext cx="1371600" cy="338137"/>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l-GR" altLang="el-GR" sz="1600" b="1">
                <a:latin typeface="Arial" panose="020B0604020202020204" pitchFamily="34" charset="0"/>
              </a:rPr>
              <a:t>Πίνακας </a:t>
            </a:r>
            <a:r>
              <a:rPr lang="en-US" altLang="el-GR" sz="1600" b="1">
                <a:latin typeface="Arial" panose="020B0604020202020204" pitchFamily="34" charset="0"/>
              </a:rPr>
              <a:t>6-6</a:t>
            </a:r>
            <a:endParaRPr lang="en-US" altLang="el-GR" sz="1600">
              <a:latin typeface="Arial" panose="020B0604020202020204" pitchFamily="34" charset="0"/>
            </a:endParaRPr>
          </a:p>
        </p:txBody>
      </p:sp>
      <p:sp>
        <p:nvSpPr>
          <p:cNvPr id="8" name="Footer Placeholder 8">
            <a:extLst>
              <a:ext uri="{FF2B5EF4-FFF2-40B4-BE49-F238E27FC236}">
                <a16:creationId xmlns:a16="http://schemas.microsoft.com/office/drawing/2014/main" id="{18253171-EFAA-34A5-9B38-B530CA419DB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68617" name="Picture 9">
            <a:extLst>
              <a:ext uri="{FF2B5EF4-FFF2-40B4-BE49-F238E27FC236}">
                <a16:creationId xmlns:a16="http://schemas.microsoft.com/office/drawing/2014/main" id="{6096A5FA-E73A-0F0B-F56D-0942A1AA7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1"/>
            <a:ext cx="8534400" cy="2016125"/>
          </a:xfrm>
          <a:prstGeom prst="rect">
            <a:avLst/>
          </a:prstGeom>
          <a:noFill/>
          <a:extLst>
            <a:ext uri="{909E8E84-426E-40DD-AFC4-6F175D3DCCD1}">
              <a14:hiddenFill xmlns:a14="http://schemas.microsoft.com/office/drawing/2010/main">
                <a:solidFill>
                  <a:srgbClr val="FFFFFF"/>
                </a:solidFill>
              </a14:hiddenFill>
            </a:ext>
          </a:extLst>
        </p:spPr>
      </p:pic>
      <p:pic>
        <p:nvPicPr>
          <p:cNvPr id="68618" name="Picture 10">
            <a:extLst>
              <a:ext uri="{FF2B5EF4-FFF2-40B4-BE49-F238E27FC236}">
                <a16:creationId xmlns:a16="http://schemas.microsoft.com/office/drawing/2014/main" id="{C2ED785D-701B-104E-4DA8-9526C5509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733801"/>
            <a:ext cx="8458200" cy="1990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3">
            <a:extLst>
              <a:ext uri="{FF2B5EF4-FFF2-40B4-BE49-F238E27FC236}">
                <a16:creationId xmlns:a16="http://schemas.microsoft.com/office/drawing/2014/main" id="{207DB95E-AC09-8E02-E1CF-F4BFCCAC1A4D}"/>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70658" name="Rectangle 1031">
            <a:extLst>
              <a:ext uri="{FF2B5EF4-FFF2-40B4-BE49-F238E27FC236}">
                <a16:creationId xmlns:a16="http://schemas.microsoft.com/office/drawing/2014/main" id="{8DA42F7D-4897-E3C1-39E1-895BFFA83998}"/>
              </a:ext>
            </a:extLst>
          </p:cNvPr>
          <p:cNvSpPr txBox="1">
            <a:spLocks noChangeArrowheads="1"/>
          </p:cNvSpPr>
          <p:nvPr/>
        </p:nvSpPr>
        <p:spPr bwMode="auto">
          <a:xfrm>
            <a:off x="2057400" y="457201"/>
            <a:ext cx="60960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10" name="Rectangle 9">
            <a:extLst>
              <a:ext uri="{FF2B5EF4-FFF2-40B4-BE49-F238E27FC236}">
                <a16:creationId xmlns:a16="http://schemas.microsoft.com/office/drawing/2014/main" id="{A4249125-B4D9-60B5-A5E3-FD45F870ABD1}"/>
              </a:ext>
            </a:extLst>
          </p:cNvPr>
          <p:cNvSpPr/>
          <p:nvPr/>
        </p:nvSpPr>
        <p:spPr>
          <a:xfrm>
            <a:off x="9067800" y="881064"/>
            <a:ext cx="1371600" cy="338137"/>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l-GR" altLang="el-GR" sz="1600" b="1">
                <a:latin typeface="Arial" panose="020B0604020202020204" pitchFamily="34" charset="0"/>
              </a:rPr>
              <a:t>Πίνακας </a:t>
            </a:r>
            <a:r>
              <a:rPr lang="en-US" altLang="el-GR" sz="1600" b="1">
                <a:latin typeface="Arial" panose="020B0604020202020204" pitchFamily="34" charset="0"/>
              </a:rPr>
              <a:t>6-6</a:t>
            </a:r>
            <a:endParaRPr lang="en-US" altLang="el-GR" sz="1600">
              <a:latin typeface="Arial" panose="020B0604020202020204" pitchFamily="34" charset="0"/>
            </a:endParaRPr>
          </a:p>
        </p:txBody>
      </p:sp>
      <p:sp>
        <p:nvSpPr>
          <p:cNvPr id="7" name="Rectangle 6">
            <a:extLst>
              <a:ext uri="{FF2B5EF4-FFF2-40B4-BE49-F238E27FC236}">
                <a16:creationId xmlns:a16="http://schemas.microsoft.com/office/drawing/2014/main" id="{485898BC-F0D5-3D66-95F2-9B752013DA63}"/>
              </a:ext>
            </a:extLst>
          </p:cNvPr>
          <p:cNvSpPr/>
          <p:nvPr/>
        </p:nvSpPr>
        <p:spPr>
          <a:xfrm>
            <a:off x="2057400" y="3729038"/>
            <a:ext cx="8153400" cy="2487612"/>
          </a:xfrm>
          <a:prstGeom prst="rect">
            <a:avLst/>
          </a:prstGeom>
          <a:noFill/>
          <a:ln w="12700" cap="sq" cmpd="sng" algn="ctr">
            <a:noFill/>
            <a:prstDash val="solid"/>
            <a:round/>
            <a:headEnd type="none" w="sm" len="sm"/>
            <a:tailEnd type="none" w="sm" len="sm"/>
          </a:ln>
          <a:effectLst/>
        </p:spPr>
        <p:txBody>
          <a:bodyPr tIns="9144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1200"/>
              </a:spcBef>
            </a:pPr>
            <a:r>
              <a:rPr lang="el-GR" altLang="el-GR" sz="2300" b="1">
                <a:latin typeface="Arial" panose="020B0604020202020204" pitchFamily="34" charset="0"/>
              </a:rPr>
              <a:t>Ερωτήματα από την πλευρά της λογιστικής</a:t>
            </a:r>
            <a:r>
              <a:rPr lang="en-US" altLang="el-GR" sz="2300" b="1">
                <a:latin typeface="Arial" panose="020B0604020202020204" pitchFamily="34" charset="0"/>
              </a:rPr>
              <a:t>:</a:t>
            </a:r>
          </a:p>
          <a:p>
            <a:pPr algn="l">
              <a:lnSpc>
                <a:spcPct val="125000"/>
              </a:lnSpc>
              <a:spcBef>
                <a:spcPts val="1200"/>
              </a:spcBef>
              <a:buFontTx/>
              <a:buAutoNum type="arabicPeriod"/>
            </a:pPr>
            <a:r>
              <a:rPr lang="el-GR" altLang="el-GR" sz="2100">
                <a:latin typeface="Arial" panose="020B0604020202020204" pitchFamily="34" charset="0"/>
              </a:rPr>
              <a:t>Ποιό είναι το </a:t>
            </a:r>
            <a:r>
              <a:rPr lang="el-GR" altLang="el-GR" sz="2100" b="1">
                <a:latin typeface="Arial" panose="020B0604020202020204" pitchFamily="34" charset="0"/>
              </a:rPr>
              <a:t>κόστος πωληθέντων</a:t>
            </a:r>
            <a:r>
              <a:rPr lang="el-GR" altLang="el-GR" sz="2100">
                <a:latin typeface="Arial" panose="020B0604020202020204" pitchFamily="34" charset="0"/>
              </a:rPr>
              <a:t> που θα αναφερθεί στην κατάσταση αποτελεσμάτων;</a:t>
            </a:r>
            <a:endParaRPr lang="en-US" altLang="el-GR" sz="2100">
              <a:latin typeface="Arial" panose="020B0604020202020204" pitchFamily="34" charset="0"/>
            </a:endParaRPr>
          </a:p>
          <a:p>
            <a:pPr algn="l">
              <a:lnSpc>
                <a:spcPct val="125000"/>
              </a:lnSpc>
              <a:spcBef>
                <a:spcPts val="1200"/>
              </a:spcBef>
              <a:buFontTx/>
              <a:buAutoNum type="arabicPeriod"/>
            </a:pPr>
            <a:r>
              <a:rPr lang="el-GR" altLang="el-GR" sz="2100">
                <a:latin typeface="Arial" panose="020B0604020202020204" pitchFamily="34" charset="0"/>
              </a:rPr>
              <a:t>Ποιο θα είναι το κόστος των </a:t>
            </a:r>
            <a:r>
              <a:rPr lang="el-GR" altLang="el-GR" sz="2100" b="1">
                <a:latin typeface="Arial" panose="020B0604020202020204" pitchFamily="34" charset="0"/>
              </a:rPr>
              <a:t>αποθεμάτων λήξεως</a:t>
            </a:r>
            <a:r>
              <a:rPr lang="el-GR" altLang="el-GR" sz="2100">
                <a:latin typeface="Arial" panose="020B0604020202020204" pitchFamily="34" charset="0"/>
              </a:rPr>
              <a:t> στον ισολογισμό;</a:t>
            </a:r>
            <a:endParaRPr lang="en-US" altLang="el-GR" sz="2100">
              <a:latin typeface="Arial" panose="020B0604020202020204" pitchFamily="34" charset="0"/>
            </a:endParaRPr>
          </a:p>
        </p:txBody>
      </p:sp>
      <p:sp>
        <p:nvSpPr>
          <p:cNvPr id="9" name="Rectangle 8">
            <a:extLst>
              <a:ext uri="{FF2B5EF4-FFF2-40B4-BE49-F238E27FC236}">
                <a16:creationId xmlns:a16="http://schemas.microsoft.com/office/drawing/2014/main" id="{C55A730C-A73A-F41F-5976-98C4A5F5F0C0}"/>
              </a:ext>
            </a:extLst>
          </p:cNvPr>
          <p:cNvSpPr/>
          <p:nvPr/>
        </p:nvSpPr>
        <p:spPr>
          <a:xfrm>
            <a:off x="4147369" y="5878425"/>
            <a:ext cx="5794536" cy="703513"/>
          </a:xfrm>
          <a:prstGeom prst="rect">
            <a:avLst/>
          </a:prstGeom>
          <a:solidFill>
            <a:schemeClr val="bg1"/>
          </a:soli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tIns="0" rIns="182880" bIns="54864"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5000"/>
              </a:lnSpc>
            </a:pPr>
            <a:r>
              <a:rPr lang="el-GR" altLang="el-GR" sz="2000" b="1">
                <a:latin typeface="Arial" panose="020B0604020202020204" pitchFamily="34" charset="0"/>
              </a:rPr>
              <a:t>Η απάντηση εξαρτάται από τη μέθοδο αποτίμησης που θα ακολουθηθεί</a:t>
            </a:r>
            <a:endParaRPr lang="en-US" altLang="el-GR" sz="2000" b="1">
              <a:latin typeface="Arial" panose="020B0604020202020204" pitchFamily="34" charset="0"/>
            </a:endParaRPr>
          </a:p>
        </p:txBody>
      </p:sp>
      <p:sp>
        <p:nvSpPr>
          <p:cNvPr id="12" name="Footer Placeholder 8">
            <a:extLst>
              <a:ext uri="{FF2B5EF4-FFF2-40B4-BE49-F238E27FC236}">
                <a16:creationId xmlns:a16="http://schemas.microsoft.com/office/drawing/2014/main" id="{299DC7D1-572C-71B0-61EA-B6F2AEDD908D}"/>
              </a:ext>
            </a:extLst>
          </p:cNvPr>
          <p:cNvSpPr txBox="1">
            <a:spLocks/>
          </p:cNvSpPr>
          <p:nvPr/>
        </p:nvSpPr>
        <p:spPr>
          <a:xfrm>
            <a:off x="3962400" y="66294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70667" name="Picture 11">
            <a:extLst>
              <a:ext uri="{FF2B5EF4-FFF2-40B4-BE49-F238E27FC236}">
                <a16:creationId xmlns:a16="http://schemas.microsoft.com/office/drawing/2014/main" id="{AFD35519-7E25-A3BE-DBB8-73DFA496E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47800"/>
            <a:ext cx="784860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3">
            <a:extLst>
              <a:ext uri="{FF2B5EF4-FFF2-40B4-BE49-F238E27FC236}">
                <a16:creationId xmlns:a16="http://schemas.microsoft.com/office/drawing/2014/main" id="{D1FC30BF-7895-0E12-B895-6E1CC897774E}"/>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10" name="Rectangle 9">
            <a:extLst>
              <a:ext uri="{FF2B5EF4-FFF2-40B4-BE49-F238E27FC236}">
                <a16:creationId xmlns:a16="http://schemas.microsoft.com/office/drawing/2014/main" id="{1F10E6D2-8BD6-EDB3-55BE-596E4BF76328}"/>
              </a:ext>
            </a:extLst>
          </p:cNvPr>
          <p:cNvSpPr/>
          <p:nvPr/>
        </p:nvSpPr>
        <p:spPr>
          <a:xfrm>
            <a:off x="8839200" y="609600"/>
            <a:ext cx="1371600" cy="338138"/>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l-GR" altLang="el-GR" sz="1600" b="1">
                <a:latin typeface="Arial" panose="020B0604020202020204" pitchFamily="34" charset="0"/>
              </a:rPr>
              <a:t>Πίνακας </a:t>
            </a:r>
            <a:r>
              <a:rPr lang="en-US" altLang="el-GR" sz="1600" b="1">
                <a:latin typeface="Arial" panose="020B0604020202020204" pitchFamily="34" charset="0"/>
              </a:rPr>
              <a:t>6-6</a:t>
            </a:r>
            <a:endParaRPr lang="en-US" altLang="el-GR" sz="1600">
              <a:latin typeface="Arial" panose="020B0604020202020204" pitchFamily="34" charset="0"/>
            </a:endParaRPr>
          </a:p>
        </p:txBody>
      </p:sp>
      <p:sp>
        <p:nvSpPr>
          <p:cNvPr id="72708" name="Rectangle 1031">
            <a:extLst>
              <a:ext uri="{FF2B5EF4-FFF2-40B4-BE49-F238E27FC236}">
                <a16:creationId xmlns:a16="http://schemas.microsoft.com/office/drawing/2014/main" id="{89EBC3EA-49EC-FF82-5349-903C2D91E7D8}"/>
              </a:ext>
            </a:extLst>
          </p:cNvPr>
          <p:cNvSpPr txBox="1">
            <a:spLocks noChangeArrowheads="1"/>
          </p:cNvSpPr>
          <p:nvPr/>
        </p:nvSpPr>
        <p:spPr bwMode="auto">
          <a:xfrm>
            <a:off x="2057400" y="304801"/>
            <a:ext cx="28956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Μέσο κόστος</a:t>
            </a:r>
            <a:endParaRPr lang="en-US" altLang="el-GR" sz="3200" b="1">
              <a:latin typeface="Arial" panose="020B0604020202020204" pitchFamily="34" charset="0"/>
            </a:endParaRPr>
          </a:p>
        </p:txBody>
      </p:sp>
      <p:sp>
        <p:nvSpPr>
          <p:cNvPr id="2" name="TextBox 1">
            <a:extLst>
              <a:ext uri="{FF2B5EF4-FFF2-40B4-BE49-F238E27FC236}">
                <a16:creationId xmlns:a16="http://schemas.microsoft.com/office/drawing/2014/main" id="{2FA0C7C2-BE3C-3E01-6A50-4FF489EB933E}"/>
              </a:ext>
            </a:extLst>
          </p:cNvPr>
          <p:cNvSpPr txBox="1"/>
          <p:nvPr/>
        </p:nvSpPr>
        <p:spPr>
          <a:xfrm>
            <a:off x="1676400" y="3641726"/>
            <a:ext cx="34290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2000">
                <a:latin typeface="Arial" panose="020B0604020202020204" pitchFamily="34" charset="0"/>
              </a:rPr>
              <a:t>Μέσο κόστος ανά μονάδα</a:t>
            </a:r>
            <a:r>
              <a:rPr lang="en-US" altLang="el-GR" sz="2000">
                <a:latin typeface="Arial" panose="020B0604020202020204" pitchFamily="34" charset="0"/>
              </a:rPr>
              <a:t>=</a:t>
            </a:r>
          </a:p>
        </p:txBody>
      </p:sp>
      <p:sp>
        <p:nvSpPr>
          <p:cNvPr id="8" name="TextBox 7">
            <a:extLst>
              <a:ext uri="{FF2B5EF4-FFF2-40B4-BE49-F238E27FC236}">
                <a16:creationId xmlns:a16="http://schemas.microsoft.com/office/drawing/2014/main" id="{0C2A970D-1E65-407B-AEEA-B9FEFB172E1E}"/>
              </a:ext>
            </a:extLst>
          </p:cNvPr>
          <p:cNvSpPr txBox="1"/>
          <p:nvPr/>
        </p:nvSpPr>
        <p:spPr>
          <a:xfrm>
            <a:off x="4724400" y="3184526"/>
            <a:ext cx="3124200" cy="7016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000">
                <a:latin typeface="Arial" panose="020B0604020202020204" pitchFamily="34" charset="0"/>
              </a:rPr>
              <a:t>Κόστος διαθέσιμων προϊόντων</a:t>
            </a:r>
            <a:endParaRPr lang="en-US" altLang="el-GR" sz="2000">
              <a:latin typeface="Arial" panose="020B0604020202020204" pitchFamily="34" charset="0"/>
            </a:endParaRPr>
          </a:p>
        </p:txBody>
      </p:sp>
      <p:sp>
        <p:nvSpPr>
          <p:cNvPr id="9" name="TextBox 8">
            <a:extLst>
              <a:ext uri="{FF2B5EF4-FFF2-40B4-BE49-F238E27FC236}">
                <a16:creationId xmlns:a16="http://schemas.microsoft.com/office/drawing/2014/main" id="{CBDCE998-914C-6881-09B9-1844BBE73F7B}"/>
              </a:ext>
            </a:extLst>
          </p:cNvPr>
          <p:cNvSpPr txBox="1"/>
          <p:nvPr/>
        </p:nvSpPr>
        <p:spPr>
          <a:xfrm>
            <a:off x="4648200" y="3790951"/>
            <a:ext cx="36576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000">
                <a:latin typeface="Arial" panose="020B0604020202020204" pitchFamily="34" charset="0"/>
              </a:rPr>
              <a:t>Αριθμός διαθέσιμων μονάδων</a:t>
            </a:r>
            <a:endParaRPr lang="en-US" altLang="el-GR" sz="2000">
              <a:latin typeface="Arial" panose="020B0604020202020204" pitchFamily="34" charset="0"/>
            </a:endParaRPr>
          </a:p>
        </p:txBody>
      </p:sp>
      <p:sp>
        <p:nvSpPr>
          <p:cNvPr id="12" name="TextBox 11">
            <a:extLst>
              <a:ext uri="{FF2B5EF4-FFF2-40B4-BE49-F238E27FC236}">
                <a16:creationId xmlns:a16="http://schemas.microsoft.com/office/drawing/2014/main" id="{531856A1-2805-6184-85AD-B1B9E5FA8761}"/>
              </a:ext>
            </a:extLst>
          </p:cNvPr>
          <p:cNvSpPr txBox="1"/>
          <p:nvPr/>
        </p:nvSpPr>
        <p:spPr>
          <a:xfrm>
            <a:off x="8229600" y="3409951"/>
            <a:ext cx="8382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2000" b="1">
                <a:latin typeface="Arial" panose="020B0604020202020204" pitchFamily="34" charset="0"/>
              </a:rPr>
              <a:t>€900</a:t>
            </a:r>
          </a:p>
        </p:txBody>
      </p:sp>
      <p:sp>
        <p:nvSpPr>
          <p:cNvPr id="13" name="TextBox 12">
            <a:extLst>
              <a:ext uri="{FF2B5EF4-FFF2-40B4-BE49-F238E27FC236}">
                <a16:creationId xmlns:a16="http://schemas.microsoft.com/office/drawing/2014/main" id="{9C1E6B65-C6BA-D6CF-805A-501F0C9FA23B}"/>
              </a:ext>
            </a:extLst>
          </p:cNvPr>
          <p:cNvSpPr txBox="1"/>
          <p:nvPr/>
        </p:nvSpPr>
        <p:spPr>
          <a:xfrm>
            <a:off x="8343900" y="3790950"/>
            <a:ext cx="723900" cy="400050"/>
          </a:xfrm>
          <a:prstGeom prst="rect">
            <a:avLst/>
          </a:prstGeom>
          <a:noFill/>
        </p:spPr>
        <p:txBody>
          <a:bodyPr>
            <a:spAutoFit/>
          </a:bodyPr>
          <a:lstStyle/>
          <a:p>
            <a:pPr algn="ctr" eaLnBrk="0" hangingPunct="0">
              <a:defRPr/>
            </a:pPr>
            <a:r>
              <a:rPr lang="en-US" sz="2000" b="1" dirty="0"/>
              <a:t>60</a:t>
            </a:r>
          </a:p>
        </p:txBody>
      </p:sp>
      <p:cxnSp>
        <p:nvCxnSpPr>
          <p:cNvPr id="72714" name="Straight Connector 3">
            <a:extLst>
              <a:ext uri="{FF2B5EF4-FFF2-40B4-BE49-F238E27FC236}">
                <a16:creationId xmlns:a16="http://schemas.microsoft.com/office/drawing/2014/main" id="{79DF01C7-A584-7B91-5384-B5F25A7AE71D}"/>
              </a:ext>
            </a:extLst>
          </p:cNvPr>
          <p:cNvCxnSpPr>
            <a:cxnSpLocks noChangeShapeType="1"/>
          </p:cNvCxnSpPr>
          <p:nvPr/>
        </p:nvCxnSpPr>
        <p:spPr bwMode="auto">
          <a:xfrm>
            <a:off x="4876800" y="3810000"/>
            <a:ext cx="2971800" cy="0"/>
          </a:xfrm>
          <a:prstGeom prst="line">
            <a:avLst/>
          </a:prstGeom>
          <a:noFill/>
          <a:ln w="28575" cap="sq" algn="ctr">
            <a:solidFill>
              <a:schemeClr val="tx1"/>
            </a:solidFill>
            <a:round/>
            <a:headEnd type="none" w="sm" len="sm"/>
            <a:tailEnd type="none" w="sm" len="sm"/>
          </a:ln>
        </p:spPr>
      </p:cxnSp>
      <p:sp>
        <p:nvSpPr>
          <p:cNvPr id="14" name="TextBox 13">
            <a:extLst>
              <a:ext uri="{FF2B5EF4-FFF2-40B4-BE49-F238E27FC236}">
                <a16:creationId xmlns:a16="http://schemas.microsoft.com/office/drawing/2014/main" id="{E07FEE59-B0DD-320E-7A80-67304267F847}"/>
              </a:ext>
            </a:extLst>
          </p:cNvPr>
          <p:cNvSpPr txBox="1"/>
          <p:nvPr/>
        </p:nvSpPr>
        <p:spPr>
          <a:xfrm>
            <a:off x="7848600" y="3581400"/>
            <a:ext cx="457200" cy="400050"/>
          </a:xfrm>
          <a:prstGeom prst="rect">
            <a:avLst/>
          </a:prstGeom>
          <a:noFill/>
        </p:spPr>
        <p:txBody>
          <a:bodyPr>
            <a:spAutoFit/>
          </a:bodyPr>
          <a:lstStyle/>
          <a:p>
            <a:pPr algn="ctr" eaLnBrk="0" hangingPunct="0">
              <a:defRPr/>
            </a:pPr>
            <a:r>
              <a:rPr lang="en-US" sz="2000" dirty="0"/>
              <a:t>=</a:t>
            </a:r>
          </a:p>
        </p:txBody>
      </p:sp>
      <p:cxnSp>
        <p:nvCxnSpPr>
          <p:cNvPr id="72716" name="Straight Connector 14">
            <a:extLst>
              <a:ext uri="{FF2B5EF4-FFF2-40B4-BE49-F238E27FC236}">
                <a16:creationId xmlns:a16="http://schemas.microsoft.com/office/drawing/2014/main" id="{E0F5CAD7-1B18-9B28-A4FC-71FEF7887790}"/>
              </a:ext>
            </a:extLst>
          </p:cNvPr>
          <p:cNvCxnSpPr>
            <a:cxnSpLocks noChangeShapeType="1"/>
          </p:cNvCxnSpPr>
          <p:nvPr/>
        </p:nvCxnSpPr>
        <p:spPr bwMode="auto">
          <a:xfrm>
            <a:off x="8343900" y="3810000"/>
            <a:ext cx="647700" cy="0"/>
          </a:xfrm>
          <a:prstGeom prst="line">
            <a:avLst/>
          </a:prstGeom>
          <a:noFill/>
          <a:ln w="28575" cap="sq" algn="ctr">
            <a:solidFill>
              <a:schemeClr val="tx1"/>
            </a:solidFill>
            <a:round/>
            <a:headEnd type="none" w="sm" len="sm"/>
            <a:tailEnd type="none" w="sm" len="sm"/>
          </a:ln>
        </p:spPr>
      </p:cxnSp>
      <p:sp>
        <p:nvSpPr>
          <p:cNvPr id="17" name="TextBox 16">
            <a:extLst>
              <a:ext uri="{FF2B5EF4-FFF2-40B4-BE49-F238E27FC236}">
                <a16:creationId xmlns:a16="http://schemas.microsoft.com/office/drawing/2014/main" id="{8D1B801A-DF08-B65F-C13F-3378BB1FAB57}"/>
              </a:ext>
            </a:extLst>
          </p:cNvPr>
          <p:cNvSpPr txBox="1"/>
          <p:nvPr/>
        </p:nvSpPr>
        <p:spPr>
          <a:xfrm>
            <a:off x="8991600" y="3581400"/>
            <a:ext cx="457200" cy="400050"/>
          </a:xfrm>
          <a:prstGeom prst="rect">
            <a:avLst/>
          </a:prstGeom>
          <a:noFill/>
        </p:spPr>
        <p:txBody>
          <a:bodyPr>
            <a:spAutoFit/>
          </a:bodyPr>
          <a:lstStyle/>
          <a:p>
            <a:pPr algn="ctr" eaLnBrk="0" hangingPunct="0">
              <a:defRPr/>
            </a:pPr>
            <a:r>
              <a:rPr lang="en-US" sz="2000" dirty="0"/>
              <a:t>=</a:t>
            </a:r>
          </a:p>
        </p:txBody>
      </p:sp>
      <p:sp>
        <p:nvSpPr>
          <p:cNvPr id="18" name="TextBox 17">
            <a:extLst>
              <a:ext uri="{FF2B5EF4-FFF2-40B4-BE49-F238E27FC236}">
                <a16:creationId xmlns:a16="http://schemas.microsoft.com/office/drawing/2014/main" id="{3C06AE61-5C79-F64E-4CF2-BF4BE137C9C1}"/>
              </a:ext>
            </a:extLst>
          </p:cNvPr>
          <p:cNvSpPr txBox="1"/>
          <p:nvPr/>
        </p:nvSpPr>
        <p:spPr>
          <a:xfrm>
            <a:off x="9372600" y="3581401"/>
            <a:ext cx="6096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2000" b="1">
                <a:latin typeface="Arial" panose="020B0604020202020204" pitchFamily="34" charset="0"/>
              </a:rPr>
              <a:t>€15</a:t>
            </a:r>
          </a:p>
        </p:txBody>
      </p:sp>
      <p:sp>
        <p:nvSpPr>
          <p:cNvPr id="50" name="TextBox 49">
            <a:extLst>
              <a:ext uri="{FF2B5EF4-FFF2-40B4-BE49-F238E27FC236}">
                <a16:creationId xmlns:a16="http://schemas.microsoft.com/office/drawing/2014/main" id="{A059B928-59DE-529D-204B-08525BB5E71D}"/>
              </a:ext>
            </a:extLst>
          </p:cNvPr>
          <p:cNvSpPr txBox="1"/>
          <p:nvPr/>
        </p:nvSpPr>
        <p:spPr>
          <a:xfrm>
            <a:off x="1752600" y="4419601"/>
            <a:ext cx="86106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000">
                <a:latin typeface="Arial" panose="020B0604020202020204" pitchFamily="34" charset="0"/>
              </a:rPr>
              <a:t>Πωληθείσες μονάδες  </a:t>
            </a:r>
            <a:r>
              <a:rPr lang="en-US" altLang="el-GR" sz="2000">
                <a:latin typeface="Arial" panose="020B0604020202020204" pitchFamily="34" charset="0"/>
              </a:rPr>
              <a:t> X </a:t>
            </a:r>
            <a:r>
              <a:rPr lang="el-GR" altLang="el-GR" sz="2000">
                <a:latin typeface="Arial" panose="020B0604020202020204" pitchFamily="34" charset="0"/>
              </a:rPr>
              <a:t>Μέσο κόστος ανά μονάδα </a:t>
            </a:r>
            <a:r>
              <a:rPr lang="en-US" altLang="el-GR" sz="2000">
                <a:latin typeface="Arial" panose="020B0604020202020204" pitchFamily="34" charset="0"/>
              </a:rPr>
              <a:t>=</a:t>
            </a:r>
            <a:r>
              <a:rPr lang="el-GR" altLang="el-GR" sz="2000">
                <a:latin typeface="Arial" panose="020B0604020202020204" pitchFamily="34" charset="0"/>
              </a:rPr>
              <a:t> Κόστος πωληθέντων</a:t>
            </a:r>
            <a:endParaRPr lang="en-US" altLang="el-GR" sz="2000">
              <a:latin typeface="Arial" panose="020B0604020202020204" pitchFamily="34" charset="0"/>
            </a:endParaRPr>
          </a:p>
        </p:txBody>
      </p:sp>
      <p:sp>
        <p:nvSpPr>
          <p:cNvPr id="60" name="TextBox 59">
            <a:extLst>
              <a:ext uri="{FF2B5EF4-FFF2-40B4-BE49-F238E27FC236}">
                <a16:creationId xmlns:a16="http://schemas.microsoft.com/office/drawing/2014/main" id="{0EC9ED7F-D4DF-FF26-A071-968D0D7B5D4F}"/>
              </a:ext>
            </a:extLst>
          </p:cNvPr>
          <p:cNvSpPr txBox="1"/>
          <p:nvPr/>
        </p:nvSpPr>
        <p:spPr>
          <a:xfrm>
            <a:off x="2286000" y="4876801"/>
            <a:ext cx="24384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l-GR" sz="2000" b="1">
                <a:latin typeface="Arial" panose="020B0604020202020204" pitchFamily="34" charset="0"/>
              </a:rPr>
              <a:t>           40</a:t>
            </a:r>
            <a:r>
              <a:rPr lang="el-GR" altLang="el-GR" sz="2000" b="1">
                <a:latin typeface="Arial" panose="020B0604020202020204" pitchFamily="34" charset="0"/>
              </a:rPr>
              <a:t> μονάδες</a:t>
            </a:r>
            <a:endParaRPr lang="en-US" altLang="el-GR" sz="2000" b="1">
              <a:latin typeface="Arial" panose="020B0604020202020204" pitchFamily="34" charset="0"/>
            </a:endParaRPr>
          </a:p>
        </p:txBody>
      </p:sp>
      <p:sp>
        <p:nvSpPr>
          <p:cNvPr id="61" name="TextBox 60">
            <a:extLst>
              <a:ext uri="{FF2B5EF4-FFF2-40B4-BE49-F238E27FC236}">
                <a16:creationId xmlns:a16="http://schemas.microsoft.com/office/drawing/2014/main" id="{FA3E7B97-47D9-69DF-BB18-17B7164B7676}"/>
              </a:ext>
            </a:extLst>
          </p:cNvPr>
          <p:cNvSpPr txBox="1"/>
          <p:nvPr/>
        </p:nvSpPr>
        <p:spPr>
          <a:xfrm>
            <a:off x="4953000" y="4876801"/>
            <a:ext cx="25908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l-GR" sz="2000" b="1">
                <a:latin typeface="Arial" panose="020B0604020202020204" pitchFamily="34" charset="0"/>
              </a:rPr>
              <a:t>X              €15</a:t>
            </a:r>
          </a:p>
        </p:txBody>
      </p:sp>
      <p:sp>
        <p:nvSpPr>
          <p:cNvPr id="62" name="TextBox 61">
            <a:extLst>
              <a:ext uri="{FF2B5EF4-FFF2-40B4-BE49-F238E27FC236}">
                <a16:creationId xmlns:a16="http://schemas.microsoft.com/office/drawing/2014/main" id="{B7D575F6-0750-2F04-B6E0-22CED489FF1C}"/>
              </a:ext>
            </a:extLst>
          </p:cNvPr>
          <p:cNvSpPr txBox="1"/>
          <p:nvPr/>
        </p:nvSpPr>
        <p:spPr>
          <a:xfrm>
            <a:off x="7696200" y="4876801"/>
            <a:ext cx="21336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l-GR" sz="2000" b="1">
                <a:latin typeface="Arial" panose="020B0604020202020204" pitchFamily="34" charset="0"/>
              </a:rPr>
              <a:t>=          €600</a:t>
            </a:r>
          </a:p>
        </p:txBody>
      </p:sp>
      <p:sp>
        <p:nvSpPr>
          <p:cNvPr id="63" name="TextBox 62">
            <a:extLst>
              <a:ext uri="{FF2B5EF4-FFF2-40B4-BE49-F238E27FC236}">
                <a16:creationId xmlns:a16="http://schemas.microsoft.com/office/drawing/2014/main" id="{CC52F892-911F-A997-1A66-76277E169B37}"/>
              </a:ext>
            </a:extLst>
          </p:cNvPr>
          <p:cNvSpPr txBox="1"/>
          <p:nvPr/>
        </p:nvSpPr>
        <p:spPr>
          <a:xfrm>
            <a:off x="1752600" y="5467351"/>
            <a:ext cx="86106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000">
                <a:latin typeface="Arial" panose="020B0604020202020204" pitchFamily="34" charset="0"/>
              </a:rPr>
              <a:t>Τελικές διαθέσιμες μονάδες </a:t>
            </a:r>
            <a:r>
              <a:rPr lang="en-US" altLang="el-GR" sz="2000">
                <a:latin typeface="Arial" panose="020B0604020202020204" pitchFamily="34" charset="0"/>
              </a:rPr>
              <a:t>X </a:t>
            </a:r>
            <a:r>
              <a:rPr lang="el-GR" altLang="el-GR" sz="2000">
                <a:latin typeface="Arial" panose="020B0604020202020204" pitchFamily="34" charset="0"/>
              </a:rPr>
              <a:t>Μέσο κόστος ανά μονάδα </a:t>
            </a:r>
            <a:r>
              <a:rPr lang="en-US" altLang="el-GR" sz="2000">
                <a:latin typeface="Arial" panose="020B0604020202020204" pitchFamily="34" charset="0"/>
              </a:rPr>
              <a:t>=</a:t>
            </a:r>
            <a:r>
              <a:rPr lang="el-GR" altLang="el-GR" sz="2000">
                <a:latin typeface="Arial" panose="020B0604020202020204" pitchFamily="34" charset="0"/>
              </a:rPr>
              <a:t> Απόθεμα λήξης</a:t>
            </a:r>
            <a:endParaRPr lang="en-US" altLang="el-GR" sz="2000">
              <a:latin typeface="Arial" panose="020B0604020202020204" pitchFamily="34" charset="0"/>
            </a:endParaRPr>
          </a:p>
        </p:txBody>
      </p:sp>
      <p:sp>
        <p:nvSpPr>
          <p:cNvPr id="64" name="TextBox 63">
            <a:extLst>
              <a:ext uri="{FF2B5EF4-FFF2-40B4-BE49-F238E27FC236}">
                <a16:creationId xmlns:a16="http://schemas.microsoft.com/office/drawing/2014/main" id="{92AADD4F-239E-86B8-76D9-1C5CDFDCB04C}"/>
              </a:ext>
            </a:extLst>
          </p:cNvPr>
          <p:cNvSpPr txBox="1"/>
          <p:nvPr/>
        </p:nvSpPr>
        <p:spPr>
          <a:xfrm>
            <a:off x="2286000" y="5924551"/>
            <a:ext cx="24384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l-GR" sz="2000" b="1">
                <a:latin typeface="Arial" panose="020B0604020202020204" pitchFamily="34" charset="0"/>
              </a:rPr>
              <a:t>           20</a:t>
            </a:r>
            <a:r>
              <a:rPr lang="el-GR" altLang="el-GR" sz="2000" b="1">
                <a:latin typeface="Arial" panose="020B0604020202020204" pitchFamily="34" charset="0"/>
              </a:rPr>
              <a:t> μονάδες</a:t>
            </a:r>
            <a:endParaRPr lang="en-US" altLang="el-GR" sz="2000" b="1">
              <a:latin typeface="Arial" panose="020B0604020202020204" pitchFamily="34" charset="0"/>
            </a:endParaRPr>
          </a:p>
        </p:txBody>
      </p:sp>
      <p:sp>
        <p:nvSpPr>
          <p:cNvPr id="65" name="TextBox 64">
            <a:extLst>
              <a:ext uri="{FF2B5EF4-FFF2-40B4-BE49-F238E27FC236}">
                <a16:creationId xmlns:a16="http://schemas.microsoft.com/office/drawing/2014/main" id="{0FD89738-26F5-FD64-E754-F2F2174C3D6D}"/>
              </a:ext>
            </a:extLst>
          </p:cNvPr>
          <p:cNvSpPr txBox="1"/>
          <p:nvPr/>
        </p:nvSpPr>
        <p:spPr>
          <a:xfrm>
            <a:off x="4953000" y="5924551"/>
            <a:ext cx="25908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l-GR" sz="2000" b="1">
                <a:latin typeface="Arial" panose="020B0604020202020204" pitchFamily="34" charset="0"/>
              </a:rPr>
              <a:t>X              €15</a:t>
            </a:r>
          </a:p>
        </p:txBody>
      </p:sp>
      <p:sp>
        <p:nvSpPr>
          <p:cNvPr id="66" name="TextBox 65">
            <a:extLst>
              <a:ext uri="{FF2B5EF4-FFF2-40B4-BE49-F238E27FC236}">
                <a16:creationId xmlns:a16="http://schemas.microsoft.com/office/drawing/2014/main" id="{652BE80B-81B0-9856-205F-EEEFA71E79F2}"/>
              </a:ext>
            </a:extLst>
          </p:cNvPr>
          <p:cNvSpPr txBox="1"/>
          <p:nvPr/>
        </p:nvSpPr>
        <p:spPr>
          <a:xfrm>
            <a:off x="7696200" y="5924551"/>
            <a:ext cx="2133600" cy="3968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2000" b="1">
                <a:latin typeface="Arial" panose="020B0604020202020204" pitchFamily="34" charset="0"/>
              </a:rPr>
              <a:t>      </a:t>
            </a:r>
            <a:r>
              <a:rPr lang="en-US" altLang="el-GR" sz="2000" b="1">
                <a:latin typeface="Arial" panose="020B0604020202020204" pitchFamily="34" charset="0"/>
              </a:rPr>
              <a:t>= </a:t>
            </a:r>
            <a:r>
              <a:rPr lang="el-GR" altLang="el-GR" sz="2000" b="1">
                <a:latin typeface="Arial" panose="020B0604020202020204" pitchFamily="34" charset="0"/>
              </a:rPr>
              <a:t>  </a:t>
            </a:r>
            <a:r>
              <a:rPr lang="en-US" altLang="el-GR" sz="2000" b="1">
                <a:latin typeface="Arial" panose="020B0604020202020204" pitchFamily="34" charset="0"/>
              </a:rPr>
              <a:t>€300</a:t>
            </a:r>
          </a:p>
        </p:txBody>
      </p:sp>
      <p:sp>
        <p:nvSpPr>
          <p:cNvPr id="25" name="Footer Placeholder 8">
            <a:extLst>
              <a:ext uri="{FF2B5EF4-FFF2-40B4-BE49-F238E27FC236}">
                <a16:creationId xmlns:a16="http://schemas.microsoft.com/office/drawing/2014/main" id="{3DF6B9F8-F2DB-E115-1608-85A07F31DD98}"/>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72729" name="Picture 25">
            <a:extLst>
              <a:ext uri="{FF2B5EF4-FFF2-40B4-BE49-F238E27FC236}">
                <a16:creationId xmlns:a16="http://schemas.microsoft.com/office/drawing/2014/main" id="{8CB80608-D4D8-E4F1-C6BC-B1E24FD88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95400"/>
            <a:ext cx="7696200" cy="1817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left)">
                                      <p:cBhvr>
                                        <p:cTn id="21" dur="500"/>
                                        <p:tgtEl>
                                          <p:spTgt spid="6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left)">
                                      <p:cBhvr>
                                        <p:cTn id="26" dur="500"/>
                                        <p:tgtEl>
                                          <p:spTgt spid="61"/>
                                        </p:tgtEl>
                                      </p:cBhvr>
                                    </p:animEffect>
                                  </p:childTnLst>
                                </p:cTn>
                              </p:par>
                            </p:childTnLst>
                          </p:cTn>
                        </p:par>
                        <p:par>
                          <p:cTn id="27" fill="hold" nodeType="afterGroup">
                            <p:stCondLst>
                              <p:cond delay="500"/>
                            </p:stCondLst>
                            <p:childTnLst>
                              <p:par>
                                <p:cTn id="28" presetID="22" presetClass="entr" presetSubtype="8"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left)">
                                      <p:cBhvr>
                                        <p:cTn id="30" dur="500"/>
                                        <p:tgtEl>
                                          <p:spTgt spid="6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left)">
                                      <p:cBhvr>
                                        <p:cTn id="35" dur="500"/>
                                        <p:tgtEl>
                                          <p:spTgt spid="6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left)">
                                      <p:cBhvr>
                                        <p:cTn id="40" dur="500"/>
                                        <p:tgtEl>
                                          <p:spTgt spid="65"/>
                                        </p:tgtEl>
                                      </p:cBhvr>
                                    </p:animEffect>
                                  </p:childTnLst>
                                </p:cTn>
                              </p:par>
                            </p:childTnLst>
                          </p:cTn>
                        </p:par>
                        <p:par>
                          <p:cTn id="41" fill="hold" nodeType="afterGroup">
                            <p:stCondLst>
                              <p:cond delay="500"/>
                            </p:stCondLst>
                            <p:childTnLst>
                              <p:par>
                                <p:cTn id="42" presetID="22" presetClass="entr" presetSubtype="8"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wipe(left)">
                                      <p:cBhvr>
                                        <p:cTn id="4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P spid="60" grpId="0"/>
      <p:bldP spid="61" grpId="0"/>
      <p:bldP spid="62" grpId="0"/>
      <p:bldP spid="64" grpId="0"/>
      <p:bldP spid="65" grpId="0"/>
      <p:bldP spid="6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3">
            <a:extLst>
              <a:ext uri="{FF2B5EF4-FFF2-40B4-BE49-F238E27FC236}">
                <a16:creationId xmlns:a16="http://schemas.microsoft.com/office/drawing/2014/main" id="{33A425A4-7A75-8C01-3238-DD88C0FF15A9}"/>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10" name="Rectangle 9">
            <a:extLst>
              <a:ext uri="{FF2B5EF4-FFF2-40B4-BE49-F238E27FC236}">
                <a16:creationId xmlns:a16="http://schemas.microsoft.com/office/drawing/2014/main" id="{572014E0-25F9-4802-0A7D-F94E65067545}"/>
              </a:ext>
            </a:extLst>
          </p:cNvPr>
          <p:cNvSpPr/>
          <p:nvPr/>
        </p:nvSpPr>
        <p:spPr>
          <a:xfrm>
            <a:off x="8839200" y="1143000"/>
            <a:ext cx="1371600" cy="338138"/>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l-GR" altLang="el-GR" sz="1600" b="1">
                <a:latin typeface="Arial" panose="020B0604020202020204" pitchFamily="34" charset="0"/>
              </a:rPr>
              <a:t>Πίνακας </a:t>
            </a:r>
            <a:r>
              <a:rPr lang="en-US" altLang="el-GR" sz="1600" b="1">
                <a:latin typeface="Arial" panose="020B0604020202020204" pitchFamily="34" charset="0"/>
              </a:rPr>
              <a:t>6-6</a:t>
            </a:r>
            <a:endParaRPr lang="en-US" altLang="el-GR" sz="1600">
              <a:latin typeface="Arial" panose="020B0604020202020204" pitchFamily="34" charset="0"/>
            </a:endParaRPr>
          </a:p>
        </p:txBody>
      </p:sp>
      <p:sp>
        <p:nvSpPr>
          <p:cNvPr id="3" name="Rectangle 2">
            <a:extLst>
              <a:ext uri="{FF2B5EF4-FFF2-40B4-BE49-F238E27FC236}">
                <a16:creationId xmlns:a16="http://schemas.microsoft.com/office/drawing/2014/main" id="{E8B6C5EC-A2E6-8942-534D-B99A07ADCF3D}"/>
              </a:ext>
            </a:extLst>
          </p:cNvPr>
          <p:cNvSpPr/>
          <p:nvPr/>
        </p:nvSpPr>
        <p:spPr>
          <a:xfrm>
            <a:off x="1828800" y="3409951"/>
            <a:ext cx="8305800" cy="701675"/>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2000">
                <a:latin typeface="Arial" panose="020B0604020202020204" pitchFamily="34" charset="0"/>
              </a:rPr>
              <a:t>Οι επιπτώσεις του μέσου κόστους απεικονίζονται στον ακόλουθο λογαριασμό</a:t>
            </a:r>
            <a:r>
              <a:rPr lang="en-US" altLang="el-GR" sz="2000">
                <a:latin typeface="Arial" panose="020B0604020202020204" pitchFamily="34" charset="0"/>
              </a:rPr>
              <a:t>:</a:t>
            </a:r>
          </a:p>
        </p:txBody>
      </p:sp>
      <p:sp>
        <p:nvSpPr>
          <p:cNvPr id="13" name="Footer Placeholder 8">
            <a:extLst>
              <a:ext uri="{FF2B5EF4-FFF2-40B4-BE49-F238E27FC236}">
                <a16:creationId xmlns:a16="http://schemas.microsoft.com/office/drawing/2014/main" id="{99C0AA10-F738-985D-A510-0F1BD2610C23}"/>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74763" name="Rectangle 1031">
            <a:extLst>
              <a:ext uri="{FF2B5EF4-FFF2-40B4-BE49-F238E27FC236}">
                <a16:creationId xmlns:a16="http://schemas.microsoft.com/office/drawing/2014/main" id="{4F13EF57-5D14-1554-0561-B2B9E571E27D}"/>
              </a:ext>
            </a:extLst>
          </p:cNvPr>
          <p:cNvSpPr txBox="1">
            <a:spLocks noChangeArrowheads="1"/>
          </p:cNvSpPr>
          <p:nvPr/>
        </p:nvSpPr>
        <p:spPr bwMode="auto">
          <a:xfrm>
            <a:off x="2057400" y="304801"/>
            <a:ext cx="28956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Μέσο κόστος</a:t>
            </a:r>
            <a:endParaRPr lang="en-US" altLang="el-GR" sz="3200" b="1">
              <a:latin typeface="Arial" panose="020B0604020202020204" pitchFamily="34" charset="0"/>
            </a:endParaRPr>
          </a:p>
        </p:txBody>
      </p:sp>
      <p:pic>
        <p:nvPicPr>
          <p:cNvPr id="74764" name="Picture 12">
            <a:extLst>
              <a:ext uri="{FF2B5EF4-FFF2-40B4-BE49-F238E27FC236}">
                <a16:creationId xmlns:a16="http://schemas.microsoft.com/office/drawing/2014/main" id="{CDB7658E-C40D-B32B-B88B-0C65FBAD0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0"/>
            <a:ext cx="7848600" cy="1854200"/>
          </a:xfrm>
          <a:prstGeom prst="rect">
            <a:avLst/>
          </a:prstGeom>
          <a:noFill/>
          <a:extLst>
            <a:ext uri="{909E8E84-426E-40DD-AFC4-6F175D3DCCD1}">
              <a14:hiddenFill xmlns:a14="http://schemas.microsoft.com/office/drawing/2010/main">
                <a:solidFill>
                  <a:srgbClr val="FFFFFF"/>
                </a:solidFill>
              </a14:hiddenFill>
            </a:ext>
          </a:extLst>
        </p:spPr>
      </p:pic>
      <p:pic>
        <p:nvPicPr>
          <p:cNvPr id="74766" name="Picture 14">
            <a:extLst>
              <a:ext uri="{FF2B5EF4-FFF2-40B4-BE49-F238E27FC236}">
                <a16:creationId xmlns:a16="http://schemas.microsoft.com/office/drawing/2014/main" id="{6E3A6384-6C24-1F20-394A-7E5391732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191001"/>
            <a:ext cx="5943600" cy="1997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3">
            <a:extLst>
              <a:ext uri="{FF2B5EF4-FFF2-40B4-BE49-F238E27FC236}">
                <a16:creationId xmlns:a16="http://schemas.microsoft.com/office/drawing/2014/main" id="{A9E4AC07-324F-8A6E-8E77-8E9F8D264EBC}"/>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78850" name="Rectangle 1031">
            <a:extLst>
              <a:ext uri="{FF2B5EF4-FFF2-40B4-BE49-F238E27FC236}">
                <a16:creationId xmlns:a16="http://schemas.microsoft.com/office/drawing/2014/main" id="{BADA2465-0D35-E0BA-B678-886416852B75}"/>
              </a:ext>
            </a:extLst>
          </p:cNvPr>
          <p:cNvSpPr txBox="1">
            <a:spLocks noChangeArrowheads="1"/>
          </p:cNvSpPr>
          <p:nvPr/>
        </p:nvSpPr>
        <p:spPr bwMode="auto">
          <a:xfrm>
            <a:off x="2057400" y="304801"/>
            <a:ext cx="60960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l-GR" sz="3200" b="1">
                <a:latin typeface="Arial" panose="020B0604020202020204" pitchFamily="34" charset="0"/>
              </a:rPr>
              <a:t>FIFO</a:t>
            </a:r>
          </a:p>
        </p:txBody>
      </p:sp>
      <p:cxnSp>
        <p:nvCxnSpPr>
          <p:cNvPr id="78851" name="Straight Connector 2">
            <a:extLst>
              <a:ext uri="{FF2B5EF4-FFF2-40B4-BE49-F238E27FC236}">
                <a16:creationId xmlns:a16="http://schemas.microsoft.com/office/drawing/2014/main" id="{7CD84A3E-FAD1-0912-C0D7-8FA146ACE0D2}"/>
              </a:ext>
            </a:extLst>
          </p:cNvPr>
          <p:cNvCxnSpPr>
            <a:cxnSpLocks noChangeShapeType="1"/>
          </p:cNvCxnSpPr>
          <p:nvPr/>
        </p:nvCxnSpPr>
        <p:spPr bwMode="auto">
          <a:xfrm>
            <a:off x="1828800" y="1447800"/>
            <a:ext cx="8534400" cy="0"/>
          </a:xfrm>
          <a:prstGeom prst="line">
            <a:avLst/>
          </a:prstGeom>
          <a:noFill/>
          <a:ln w="38100" cap="sq" algn="ctr">
            <a:solidFill>
              <a:schemeClr val="tx1"/>
            </a:solidFill>
            <a:round/>
            <a:headEnd type="none" w="sm" len="sm"/>
            <a:tailEnd type="none" w="sm" len="sm"/>
          </a:ln>
        </p:spPr>
      </p:cxnSp>
      <p:sp>
        <p:nvSpPr>
          <p:cNvPr id="4" name="TextBox 3">
            <a:extLst>
              <a:ext uri="{FF2B5EF4-FFF2-40B4-BE49-F238E27FC236}">
                <a16:creationId xmlns:a16="http://schemas.microsoft.com/office/drawing/2014/main" id="{96DBDFD4-2A44-1478-61C9-F3A7446520FE}"/>
              </a:ext>
            </a:extLst>
          </p:cNvPr>
          <p:cNvSpPr txBox="1"/>
          <p:nvPr/>
        </p:nvSpPr>
        <p:spPr>
          <a:xfrm>
            <a:off x="1828800" y="914400"/>
            <a:ext cx="8534400" cy="427038"/>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Αποθέματα</a:t>
            </a:r>
            <a:r>
              <a:rPr lang="en-US" altLang="el-GR" sz="2200" b="1">
                <a:latin typeface="Arial" panose="020B0604020202020204" pitchFamily="34" charset="0"/>
              </a:rPr>
              <a:t> (</a:t>
            </a:r>
            <a:r>
              <a:rPr lang="el-GR" altLang="el-GR" sz="2200" b="1">
                <a:latin typeface="Arial" panose="020B0604020202020204" pitchFamily="34" charset="0"/>
              </a:rPr>
              <a:t>μέθοδος</a:t>
            </a:r>
            <a:r>
              <a:rPr lang="en-US" altLang="el-GR" sz="2200" b="1">
                <a:latin typeface="Arial" panose="020B0604020202020204" pitchFamily="34" charset="0"/>
              </a:rPr>
              <a:t> FIFO)</a:t>
            </a:r>
          </a:p>
        </p:txBody>
      </p:sp>
      <p:cxnSp>
        <p:nvCxnSpPr>
          <p:cNvPr id="78853" name="Straight Connector 5">
            <a:extLst>
              <a:ext uri="{FF2B5EF4-FFF2-40B4-BE49-F238E27FC236}">
                <a16:creationId xmlns:a16="http://schemas.microsoft.com/office/drawing/2014/main" id="{61F4EF3D-696E-E8CB-42C3-D559A9D7BC62}"/>
              </a:ext>
            </a:extLst>
          </p:cNvPr>
          <p:cNvCxnSpPr>
            <a:cxnSpLocks noChangeShapeType="1"/>
          </p:cNvCxnSpPr>
          <p:nvPr/>
        </p:nvCxnSpPr>
        <p:spPr bwMode="auto">
          <a:xfrm>
            <a:off x="6096000" y="1447800"/>
            <a:ext cx="0" cy="2122488"/>
          </a:xfrm>
          <a:prstGeom prst="line">
            <a:avLst/>
          </a:prstGeom>
          <a:noFill/>
          <a:ln w="38100" cap="sq" algn="ctr">
            <a:solidFill>
              <a:schemeClr val="tx1"/>
            </a:solidFill>
            <a:round/>
            <a:headEnd type="none" w="sm" len="sm"/>
            <a:tailEnd type="none" w="sm" len="sm"/>
          </a:ln>
        </p:spPr>
      </p:cxnSp>
      <p:sp>
        <p:nvSpPr>
          <p:cNvPr id="12" name="TextBox 11">
            <a:extLst>
              <a:ext uri="{FF2B5EF4-FFF2-40B4-BE49-F238E27FC236}">
                <a16:creationId xmlns:a16="http://schemas.microsoft.com/office/drawing/2014/main" id="{F742EA75-DF3D-244B-92EC-4B0C43ECF1AF}"/>
              </a:ext>
            </a:extLst>
          </p:cNvPr>
          <p:cNvSpPr txBox="1"/>
          <p:nvPr/>
        </p:nvSpPr>
        <p:spPr>
          <a:xfrm>
            <a:off x="1828800" y="1550988"/>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Υπ. αρχής </a:t>
            </a:r>
            <a:r>
              <a:rPr lang="en-US" altLang="el-GR" sz="1800" b="1">
                <a:latin typeface="Arial" panose="020B0604020202020204" pitchFamily="34" charset="0"/>
              </a:rPr>
              <a:t>(10 </a:t>
            </a:r>
            <a:r>
              <a:rPr lang="el-GR" altLang="el-GR" sz="1800" b="1">
                <a:latin typeface="Arial" panose="020B0604020202020204" pitchFamily="34" charset="0"/>
              </a:rPr>
              <a:t>μον. Χ €</a:t>
            </a:r>
            <a:r>
              <a:rPr lang="en-US" altLang="el-GR" sz="1800" b="1">
                <a:latin typeface="Arial" panose="020B0604020202020204" pitchFamily="34" charset="0"/>
              </a:rPr>
              <a:t>10)	100</a:t>
            </a:r>
          </a:p>
        </p:txBody>
      </p:sp>
      <p:sp>
        <p:nvSpPr>
          <p:cNvPr id="13" name="TextBox 12">
            <a:extLst>
              <a:ext uri="{FF2B5EF4-FFF2-40B4-BE49-F238E27FC236}">
                <a16:creationId xmlns:a16="http://schemas.microsoft.com/office/drawing/2014/main" id="{0730985C-AA79-69CF-50DE-C3D20163EAAC}"/>
              </a:ext>
            </a:extLst>
          </p:cNvPr>
          <p:cNvSpPr txBox="1"/>
          <p:nvPr/>
        </p:nvSpPr>
        <p:spPr>
          <a:xfrm>
            <a:off x="1828800" y="1916113"/>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Αγορές</a:t>
            </a:r>
            <a:r>
              <a:rPr lang="en-US" altLang="el-GR" sz="1800" b="1">
                <a:latin typeface="Arial" panose="020B0604020202020204" pitchFamily="34" charset="0"/>
              </a:rPr>
              <a:t>:</a:t>
            </a:r>
          </a:p>
        </p:txBody>
      </p:sp>
      <p:sp>
        <p:nvSpPr>
          <p:cNvPr id="14" name="TextBox 13">
            <a:extLst>
              <a:ext uri="{FF2B5EF4-FFF2-40B4-BE49-F238E27FC236}">
                <a16:creationId xmlns:a16="http://schemas.microsoft.com/office/drawing/2014/main" id="{8B361D1E-9FEA-BC44-ECBB-13EF6B83A920}"/>
              </a:ext>
            </a:extLst>
          </p:cNvPr>
          <p:cNvSpPr txBox="1"/>
          <p:nvPr/>
        </p:nvSpPr>
        <p:spPr>
          <a:xfrm>
            <a:off x="1828800" y="2297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No. 1	(25 </a:t>
            </a:r>
            <a:r>
              <a:rPr lang="el-GR" altLang="el-GR" sz="1800" b="1">
                <a:latin typeface="Arial" panose="020B0604020202020204" pitchFamily="34" charset="0"/>
              </a:rPr>
              <a:t>μον. Χ</a:t>
            </a:r>
            <a:r>
              <a:rPr lang="en-US" altLang="el-GR" sz="1800" b="1">
                <a:latin typeface="Arial" panose="020B0604020202020204" pitchFamily="34" charset="0"/>
              </a:rPr>
              <a:t> €14)	350</a:t>
            </a:r>
          </a:p>
        </p:txBody>
      </p:sp>
      <p:sp>
        <p:nvSpPr>
          <p:cNvPr id="15" name="TextBox 14">
            <a:extLst>
              <a:ext uri="{FF2B5EF4-FFF2-40B4-BE49-F238E27FC236}">
                <a16:creationId xmlns:a16="http://schemas.microsoft.com/office/drawing/2014/main" id="{E0795009-C2FF-A185-0F4F-DE48C32FC217}"/>
              </a:ext>
            </a:extLst>
          </p:cNvPr>
          <p:cNvSpPr txBox="1"/>
          <p:nvPr/>
        </p:nvSpPr>
        <p:spPr>
          <a:xfrm>
            <a:off x="1828800" y="2678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No. 2	(25 </a:t>
            </a:r>
            <a:r>
              <a:rPr lang="el-GR" altLang="el-GR" sz="1800" b="1">
                <a:latin typeface="Arial" panose="020B0604020202020204" pitchFamily="34" charset="0"/>
              </a:rPr>
              <a:t>μον. Χ</a:t>
            </a:r>
            <a:r>
              <a:rPr lang="en-US" altLang="el-GR" sz="1800" b="1">
                <a:latin typeface="Arial" panose="020B0604020202020204" pitchFamily="34" charset="0"/>
              </a:rPr>
              <a:t> €18)	450</a:t>
            </a:r>
          </a:p>
        </p:txBody>
      </p:sp>
      <p:cxnSp>
        <p:nvCxnSpPr>
          <p:cNvPr id="78858" name="Straight Connector 15">
            <a:extLst>
              <a:ext uri="{FF2B5EF4-FFF2-40B4-BE49-F238E27FC236}">
                <a16:creationId xmlns:a16="http://schemas.microsoft.com/office/drawing/2014/main" id="{C9422CAB-A474-03C9-411B-2F4E84872862}"/>
              </a:ext>
            </a:extLst>
          </p:cNvPr>
          <p:cNvCxnSpPr>
            <a:cxnSpLocks noChangeShapeType="1"/>
          </p:cNvCxnSpPr>
          <p:nvPr/>
        </p:nvCxnSpPr>
        <p:spPr bwMode="auto">
          <a:xfrm>
            <a:off x="1828800" y="3124200"/>
            <a:ext cx="8534400" cy="0"/>
          </a:xfrm>
          <a:prstGeom prst="line">
            <a:avLst/>
          </a:prstGeom>
          <a:noFill/>
          <a:ln w="38100" cap="sq" algn="ctr">
            <a:solidFill>
              <a:schemeClr val="tx1"/>
            </a:solidFill>
            <a:round/>
            <a:headEnd type="none" w="sm" len="sm"/>
            <a:tailEnd type="none" w="sm" len="sm"/>
          </a:ln>
        </p:spPr>
      </p:cxnSp>
      <p:sp>
        <p:nvSpPr>
          <p:cNvPr id="18" name="TextBox 17">
            <a:extLst>
              <a:ext uri="{FF2B5EF4-FFF2-40B4-BE49-F238E27FC236}">
                <a16:creationId xmlns:a16="http://schemas.microsoft.com/office/drawing/2014/main" id="{AF16FA1E-706F-9A00-F9E8-5E90BC12A46A}"/>
              </a:ext>
            </a:extLst>
          </p:cNvPr>
          <p:cNvSpPr txBox="1"/>
          <p:nvPr/>
        </p:nvSpPr>
        <p:spPr>
          <a:xfrm>
            <a:off x="6096000" y="1550988"/>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(10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€10)	100</a:t>
            </a:r>
          </a:p>
        </p:txBody>
      </p:sp>
      <p:sp>
        <p:nvSpPr>
          <p:cNvPr id="19" name="TextBox 18">
            <a:extLst>
              <a:ext uri="{FF2B5EF4-FFF2-40B4-BE49-F238E27FC236}">
                <a16:creationId xmlns:a16="http://schemas.microsoft.com/office/drawing/2014/main" id="{1ECA5A73-2C04-1C73-F62B-654E2CD748CC}"/>
              </a:ext>
            </a:extLst>
          </p:cNvPr>
          <p:cNvSpPr txBox="1"/>
          <p:nvPr/>
        </p:nvSpPr>
        <p:spPr>
          <a:xfrm>
            <a:off x="6096000" y="2297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(25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€14)	350</a:t>
            </a:r>
          </a:p>
        </p:txBody>
      </p:sp>
      <p:sp>
        <p:nvSpPr>
          <p:cNvPr id="20" name="TextBox 19">
            <a:extLst>
              <a:ext uri="{FF2B5EF4-FFF2-40B4-BE49-F238E27FC236}">
                <a16:creationId xmlns:a16="http://schemas.microsoft.com/office/drawing/2014/main" id="{76F12390-8957-022D-C91A-F30FE4BDEBE3}"/>
              </a:ext>
            </a:extLst>
          </p:cNvPr>
          <p:cNvSpPr txBox="1"/>
          <p:nvPr/>
        </p:nvSpPr>
        <p:spPr>
          <a:xfrm>
            <a:off x="6096000" y="2678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  (5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€18)	90</a:t>
            </a:r>
          </a:p>
        </p:txBody>
      </p:sp>
      <p:sp>
        <p:nvSpPr>
          <p:cNvPr id="22" name="TextBox 21">
            <a:extLst>
              <a:ext uri="{FF2B5EF4-FFF2-40B4-BE49-F238E27FC236}">
                <a16:creationId xmlns:a16="http://schemas.microsoft.com/office/drawing/2014/main" id="{1A3F85D6-57C9-C94B-52A7-41DCB6AB8685}"/>
              </a:ext>
            </a:extLst>
          </p:cNvPr>
          <p:cNvSpPr txBox="1"/>
          <p:nvPr/>
        </p:nvSpPr>
        <p:spPr>
          <a:xfrm>
            <a:off x="1828800" y="3200401"/>
            <a:ext cx="4267200" cy="366713"/>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solidFill>
                  <a:srgbClr val="00007F"/>
                </a:solidFill>
                <a:latin typeface="Arial" panose="020B0604020202020204" pitchFamily="34" charset="0"/>
              </a:rPr>
              <a:t>Υπ. λήξης</a:t>
            </a:r>
            <a:r>
              <a:rPr lang="en-US" altLang="el-GR" sz="1800" b="1">
                <a:solidFill>
                  <a:srgbClr val="00007F"/>
                </a:solidFill>
                <a:latin typeface="Arial" panose="020B0604020202020204" pitchFamily="34" charset="0"/>
              </a:rPr>
              <a:t>	(20 </a:t>
            </a:r>
            <a:r>
              <a:rPr lang="el-GR" altLang="el-GR" sz="1800" b="1">
                <a:solidFill>
                  <a:srgbClr val="00007F"/>
                </a:solidFill>
                <a:latin typeface="Arial" panose="020B0604020202020204" pitchFamily="34" charset="0"/>
              </a:rPr>
              <a:t>μον. Χ</a:t>
            </a:r>
            <a:r>
              <a:rPr lang="en-US" altLang="el-GR" sz="1800" b="1">
                <a:solidFill>
                  <a:srgbClr val="00007F"/>
                </a:solidFill>
                <a:latin typeface="Arial" panose="020B0604020202020204" pitchFamily="34" charset="0"/>
              </a:rPr>
              <a:t> €18)	360</a:t>
            </a:r>
          </a:p>
        </p:txBody>
      </p:sp>
      <p:cxnSp>
        <p:nvCxnSpPr>
          <p:cNvPr id="78863" name="Straight Connector 23">
            <a:extLst>
              <a:ext uri="{FF2B5EF4-FFF2-40B4-BE49-F238E27FC236}">
                <a16:creationId xmlns:a16="http://schemas.microsoft.com/office/drawing/2014/main" id="{AF57AA41-7513-BE9A-1ACF-63E950DB15DB}"/>
              </a:ext>
            </a:extLst>
          </p:cNvPr>
          <p:cNvCxnSpPr>
            <a:cxnSpLocks noChangeShapeType="1"/>
          </p:cNvCxnSpPr>
          <p:nvPr/>
        </p:nvCxnSpPr>
        <p:spPr bwMode="auto">
          <a:xfrm>
            <a:off x="1828800" y="4495800"/>
            <a:ext cx="8534400" cy="0"/>
          </a:xfrm>
          <a:prstGeom prst="line">
            <a:avLst/>
          </a:prstGeom>
          <a:noFill/>
          <a:ln w="38100" cap="sq" algn="ctr">
            <a:solidFill>
              <a:schemeClr val="tx1"/>
            </a:solidFill>
            <a:round/>
            <a:headEnd type="none" w="sm" len="sm"/>
            <a:tailEnd type="none" w="sm" len="sm"/>
          </a:ln>
        </p:spPr>
      </p:cxnSp>
      <p:sp>
        <p:nvSpPr>
          <p:cNvPr id="25" name="TextBox 24">
            <a:extLst>
              <a:ext uri="{FF2B5EF4-FFF2-40B4-BE49-F238E27FC236}">
                <a16:creationId xmlns:a16="http://schemas.microsoft.com/office/drawing/2014/main" id="{4A79CB2E-B2A0-A667-7786-A24066613BEE}"/>
              </a:ext>
            </a:extLst>
          </p:cNvPr>
          <p:cNvSpPr txBox="1"/>
          <p:nvPr/>
        </p:nvSpPr>
        <p:spPr>
          <a:xfrm>
            <a:off x="1828800" y="3962400"/>
            <a:ext cx="8534400" cy="427038"/>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Κόστος πωληθέντων</a:t>
            </a:r>
            <a:endParaRPr lang="en-US" altLang="el-GR" sz="2200" b="1">
              <a:latin typeface="Arial" panose="020B0604020202020204" pitchFamily="34" charset="0"/>
            </a:endParaRPr>
          </a:p>
        </p:txBody>
      </p:sp>
      <p:cxnSp>
        <p:nvCxnSpPr>
          <p:cNvPr id="78865" name="Straight Connector 25">
            <a:extLst>
              <a:ext uri="{FF2B5EF4-FFF2-40B4-BE49-F238E27FC236}">
                <a16:creationId xmlns:a16="http://schemas.microsoft.com/office/drawing/2014/main" id="{07BF8A79-AFFF-B781-DFC4-38776F8F8DE1}"/>
              </a:ext>
            </a:extLst>
          </p:cNvPr>
          <p:cNvCxnSpPr>
            <a:cxnSpLocks noChangeShapeType="1"/>
          </p:cNvCxnSpPr>
          <p:nvPr/>
        </p:nvCxnSpPr>
        <p:spPr bwMode="auto">
          <a:xfrm>
            <a:off x="6096000" y="4495800"/>
            <a:ext cx="0" cy="1741488"/>
          </a:xfrm>
          <a:prstGeom prst="line">
            <a:avLst/>
          </a:prstGeom>
          <a:noFill/>
          <a:ln w="38100" cap="sq" algn="ctr">
            <a:solidFill>
              <a:schemeClr val="tx1"/>
            </a:solidFill>
            <a:round/>
            <a:headEnd type="none" w="sm" len="sm"/>
            <a:tailEnd type="none" w="sm" len="sm"/>
          </a:ln>
        </p:spPr>
      </p:cxnSp>
      <p:cxnSp>
        <p:nvCxnSpPr>
          <p:cNvPr id="78866" name="Straight Connector 30">
            <a:extLst>
              <a:ext uri="{FF2B5EF4-FFF2-40B4-BE49-F238E27FC236}">
                <a16:creationId xmlns:a16="http://schemas.microsoft.com/office/drawing/2014/main" id="{DED9DEFC-AEF6-2B3D-A847-14DBFCA5B071}"/>
              </a:ext>
            </a:extLst>
          </p:cNvPr>
          <p:cNvCxnSpPr>
            <a:cxnSpLocks noChangeShapeType="1"/>
          </p:cNvCxnSpPr>
          <p:nvPr/>
        </p:nvCxnSpPr>
        <p:spPr bwMode="auto">
          <a:xfrm>
            <a:off x="1828800" y="5791200"/>
            <a:ext cx="8534400" cy="0"/>
          </a:xfrm>
          <a:prstGeom prst="line">
            <a:avLst/>
          </a:prstGeom>
          <a:noFill/>
          <a:ln w="38100" cap="sq" algn="ctr">
            <a:solidFill>
              <a:schemeClr val="tx1"/>
            </a:solidFill>
            <a:round/>
            <a:headEnd type="none" w="sm" len="sm"/>
            <a:tailEnd type="none" w="sm" len="sm"/>
          </a:ln>
        </p:spPr>
      </p:cxnSp>
      <p:sp>
        <p:nvSpPr>
          <p:cNvPr id="32" name="TextBox 31">
            <a:extLst>
              <a:ext uri="{FF2B5EF4-FFF2-40B4-BE49-F238E27FC236}">
                <a16:creationId xmlns:a16="http://schemas.microsoft.com/office/drawing/2014/main" id="{57C14592-4C03-BBF5-7099-8742B008A5A0}"/>
              </a:ext>
            </a:extLst>
          </p:cNvPr>
          <p:cNvSpPr txBox="1"/>
          <p:nvPr/>
        </p:nvSpPr>
        <p:spPr>
          <a:xfrm>
            <a:off x="1828800" y="4598988"/>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(10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€10)	100</a:t>
            </a:r>
          </a:p>
        </p:txBody>
      </p:sp>
      <p:sp>
        <p:nvSpPr>
          <p:cNvPr id="33" name="TextBox 32">
            <a:extLst>
              <a:ext uri="{FF2B5EF4-FFF2-40B4-BE49-F238E27FC236}">
                <a16:creationId xmlns:a16="http://schemas.microsoft.com/office/drawing/2014/main" id="{01815BE0-0379-52D7-D831-43C67B08795C}"/>
              </a:ext>
            </a:extLst>
          </p:cNvPr>
          <p:cNvSpPr txBox="1"/>
          <p:nvPr/>
        </p:nvSpPr>
        <p:spPr>
          <a:xfrm>
            <a:off x="1828800" y="495300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(25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€14)	350</a:t>
            </a:r>
          </a:p>
        </p:txBody>
      </p:sp>
      <p:sp>
        <p:nvSpPr>
          <p:cNvPr id="34" name="TextBox 33">
            <a:extLst>
              <a:ext uri="{FF2B5EF4-FFF2-40B4-BE49-F238E27FC236}">
                <a16:creationId xmlns:a16="http://schemas.microsoft.com/office/drawing/2014/main" id="{B527F7DB-1078-6E9C-DBF9-429B7D5E55A4}"/>
              </a:ext>
            </a:extLst>
          </p:cNvPr>
          <p:cNvSpPr txBox="1"/>
          <p:nvPr/>
        </p:nvSpPr>
        <p:spPr>
          <a:xfrm>
            <a:off x="1828800" y="533400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  (5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€18)	90</a:t>
            </a:r>
          </a:p>
        </p:txBody>
      </p:sp>
      <p:sp>
        <p:nvSpPr>
          <p:cNvPr id="35" name="TextBox 34">
            <a:extLst>
              <a:ext uri="{FF2B5EF4-FFF2-40B4-BE49-F238E27FC236}">
                <a16:creationId xmlns:a16="http://schemas.microsoft.com/office/drawing/2014/main" id="{0B11309B-DCEF-53FD-5427-13A861AFA1B1}"/>
              </a:ext>
            </a:extLst>
          </p:cNvPr>
          <p:cNvSpPr txBox="1"/>
          <p:nvPr/>
        </p:nvSpPr>
        <p:spPr>
          <a:xfrm>
            <a:off x="1828800" y="5867401"/>
            <a:ext cx="4267200" cy="366713"/>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solidFill>
                  <a:srgbClr val="00007F"/>
                </a:solidFill>
                <a:latin typeface="Arial" panose="020B0604020202020204" pitchFamily="34" charset="0"/>
              </a:rPr>
              <a:t>Υπ. λήξης</a:t>
            </a:r>
            <a:r>
              <a:rPr lang="en-US" altLang="el-GR" sz="1800" b="1">
                <a:solidFill>
                  <a:srgbClr val="00007F"/>
                </a:solidFill>
                <a:latin typeface="Arial" panose="020B0604020202020204" pitchFamily="34" charset="0"/>
              </a:rPr>
              <a:t>	(40 </a:t>
            </a:r>
            <a:r>
              <a:rPr lang="el-GR" altLang="el-GR" sz="1800" b="1">
                <a:solidFill>
                  <a:srgbClr val="00007F"/>
                </a:solidFill>
                <a:latin typeface="Arial" panose="020B0604020202020204" pitchFamily="34" charset="0"/>
              </a:rPr>
              <a:t>μονάδες</a:t>
            </a:r>
            <a:r>
              <a:rPr lang="en-US" altLang="el-GR" sz="1800" b="1">
                <a:solidFill>
                  <a:srgbClr val="00007F"/>
                </a:solidFill>
                <a:latin typeface="Arial" panose="020B0604020202020204" pitchFamily="34" charset="0"/>
              </a:rPr>
              <a:t>)	540</a:t>
            </a:r>
          </a:p>
        </p:txBody>
      </p:sp>
      <p:sp>
        <p:nvSpPr>
          <p:cNvPr id="38" name="TextBox 37">
            <a:extLst>
              <a:ext uri="{FF2B5EF4-FFF2-40B4-BE49-F238E27FC236}">
                <a16:creationId xmlns:a16="http://schemas.microsoft.com/office/drawing/2014/main" id="{33B9F701-FB20-88F1-3F4A-B2C9651F5769}"/>
              </a:ext>
            </a:extLst>
          </p:cNvPr>
          <p:cNvSpPr txBox="1"/>
          <p:nvPr/>
        </p:nvSpPr>
        <p:spPr>
          <a:xfrm>
            <a:off x="7631684" y="228601"/>
            <a:ext cx="2804118" cy="646331"/>
          </a:xfrm>
          <a:prstGeom prst="rect">
            <a:avLst/>
          </a:prstGeom>
          <a:solidFill>
            <a:schemeClr val="bg1"/>
          </a:solidFill>
          <a:ln>
            <a:solidFill>
              <a:schemeClr val="tx1"/>
            </a:solidFill>
          </a:ln>
          <a:effectLst>
            <a:innerShdw blurRad="114300">
              <a:prstClr val="black"/>
            </a:innerShdw>
          </a:effec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l-GR" sz="1800" b="1">
                <a:latin typeface="Arial" panose="020B0604020202020204" pitchFamily="34" charset="0"/>
              </a:rPr>
              <a:t>40</a:t>
            </a:r>
            <a:r>
              <a:rPr lang="el-GR" altLang="el-GR" sz="1800" b="1">
                <a:latin typeface="Arial" panose="020B0604020202020204" pitchFamily="34" charset="0"/>
              </a:rPr>
              <a:t> μονάδες πωλήθηκαν</a:t>
            </a:r>
            <a:endParaRPr lang="en-US" altLang="el-GR" sz="1800" b="1">
              <a:latin typeface="Arial" panose="020B0604020202020204" pitchFamily="34" charset="0"/>
            </a:endParaRPr>
          </a:p>
          <a:p>
            <a:pPr algn="r"/>
            <a:r>
              <a:rPr lang="en-US" altLang="el-GR" sz="1800" b="1">
                <a:latin typeface="Arial" panose="020B0604020202020204" pitchFamily="34" charset="0"/>
              </a:rPr>
              <a:t>20</a:t>
            </a:r>
            <a:r>
              <a:rPr lang="el-GR" altLang="el-GR" sz="1800" b="1">
                <a:latin typeface="Arial" panose="020B0604020202020204" pitchFamily="34" charset="0"/>
              </a:rPr>
              <a:t> μονάδες διαθέσιμες</a:t>
            </a:r>
            <a:endParaRPr lang="en-US" altLang="el-GR" sz="1800" b="1">
              <a:latin typeface="Arial" panose="020B0604020202020204" pitchFamily="34" charset="0"/>
            </a:endParaRPr>
          </a:p>
        </p:txBody>
      </p:sp>
      <p:sp>
        <p:nvSpPr>
          <p:cNvPr id="28" name="Footer Placeholder 8">
            <a:extLst>
              <a:ext uri="{FF2B5EF4-FFF2-40B4-BE49-F238E27FC236}">
                <a16:creationId xmlns:a16="http://schemas.microsoft.com/office/drawing/2014/main" id="{C226AC14-BA67-978E-F967-5A28ABF4D5B0}"/>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32" grpId="0"/>
      <p:bldP spid="33" grpId="0"/>
      <p:bldP spid="34" grpId="0"/>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13">
            <a:extLst>
              <a:ext uri="{FF2B5EF4-FFF2-40B4-BE49-F238E27FC236}">
                <a16:creationId xmlns:a16="http://schemas.microsoft.com/office/drawing/2014/main" id="{2DCDB90D-FE63-7D68-9F3B-A452CFEFE5B8}"/>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83970" name="Rectangle 1031">
            <a:extLst>
              <a:ext uri="{FF2B5EF4-FFF2-40B4-BE49-F238E27FC236}">
                <a16:creationId xmlns:a16="http://schemas.microsoft.com/office/drawing/2014/main" id="{6C168EC0-7A30-05A5-3344-FDFFC64EFFD8}"/>
              </a:ext>
            </a:extLst>
          </p:cNvPr>
          <p:cNvSpPr txBox="1">
            <a:spLocks noChangeArrowheads="1"/>
          </p:cNvSpPr>
          <p:nvPr/>
        </p:nvSpPr>
        <p:spPr bwMode="auto">
          <a:xfrm>
            <a:off x="2057400" y="304801"/>
            <a:ext cx="60960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l-GR" sz="3200" b="1">
                <a:latin typeface="Arial" panose="020B0604020202020204" pitchFamily="34" charset="0"/>
              </a:rPr>
              <a:t>LIFO</a:t>
            </a:r>
          </a:p>
        </p:txBody>
      </p:sp>
      <p:cxnSp>
        <p:nvCxnSpPr>
          <p:cNvPr id="83971" name="Straight Connector 2">
            <a:extLst>
              <a:ext uri="{FF2B5EF4-FFF2-40B4-BE49-F238E27FC236}">
                <a16:creationId xmlns:a16="http://schemas.microsoft.com/office/drawing/2014/main" id="{1BC587A6-A9B2-0B3E-A6A6-F0D3F7994083}"/>
              </a:ext>
            </a:extLst>
          </p:cNvPr>
          <p:cNvCxnSpPr>
            <a:cxnSpLocks noChangeShapeType="1"/>
          </p:cNvCxnSpPr>
          <p:nvPr/>
        </p:nvCxnSpPr>
        <p:spPr bwMode="auto">
          <a:xfrm>
            <a:off x="1828800" y="1447800"/>
            <a:ext cx="8534400" cy="0"/>
          </a:xfrm>
          <a:prstGeom prst="line">
            <a:avLst/>
          </a:prstGeom>
          <a:noFill/>
          <a:ln w="38100" cap="sq" algn="ctr">
            <a:solidFill>
              <a:schemeClr val="tx1"/>
            </a:solidFill>
            <a:round/>
            <a:headEnd type="none" w="sm" len="sm"/>
            <a:tailEnd type="none" w="sm" len="sm"/>
          </a:ln>
        </p:spPr>
      </p:cxnSp>
      <p:sp>
        <p:nvSpPr>
          <p:cNvPr id="4" name="TextBox 3">
            <a:extLst>
              <a:ext uri="{FF2B5EF4-FFF2-40B4-BE49-F238E27FC236}">
                <a16:creationId xmlns:a16="http://schemas.microsoft.com/office/drawing/2014/main" id="{DC6FD89D-4EDF-5319-19DC-74B3B78DBF40}"/>
              </a:ext>
            </a:extLst>
          </p:cNvPr>
          <p:cNvSpPr txBox="1"/>
          <p:nvPr/>
        </p:nvSpPr>
        <p:spPr>
          <a:xfrm>
            <a:off x="1828800" y="914400"/>
            <a:ext cx="8534400" cy="427038"/>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Αποθέματα </a:t>
            </a:r>
            <a:r>
              <a:rPr lang="en-US" altLang="el-GR" sz="2200" b="1">
                <a:latin typeface="Arial" panose="020B0604020202020204" pitchFamily="34" charset="0"/>
              </a:rPr>
              <a:t>(</a:t>
            </a:r>
            <a:r>
              <a:rPr lang="el-GR" altLang="el-GR" sz="2200" b="1">
                <a:latin typeface="Arial" panose="020B0604020202020204" pitchFamily="34" charset="0"/>
              </a:rPr>
              <a:t>μέθοδος </a:t>
            </a:r>
            <a:r>
              <a:rPr lang="en-US" altLang="el-GR" sz="2200" b="1">
                <a:latin typeface="Arial" panose="020B0604020202020204" pitchFamily="34" charset="0"/>
              </a:rPr>
              <a:t>LIFO)</a:t>
            </a:r>
          </a:p>
        </p:txBody>
      </p:sp>
      <p:cxnSp>
        <p:nvCxnSpPr>
          <p:cNvPr id="83973" name="Straight Connector 5">
            <a:extLst>
              <a:ext uri="{FF2B5EF4-FFF2-40B4-BE49-F238E27FC236}">
                <a16:creationId xmlns:a16="http://schemas.microsoft.com/office/drawing/2014/main" id="{057B186B-6DA6-BED3-A64E-0F8ABD1D1575}"/>
              </a:ext>
            </a:extLst>
          </p:cNvPr>
          <p:cNvCxnSpPr>
            <a:cxnSpLocks noChangeShapeType="1"/>
          </p:cNvCxnSpPr>
          <p:nvPr/>
        </p:nvCxnSpPr>
        <p:spPr bwMode="auto">
          <a:xfrm>
            <a:off x="6096000" y="1447801"/>
            <a:ext cx="0" cy="2398713"/>
          </a:xfrm>
          <a:prstGeom prst="line">
            <a:avLst/>
          </a:prstGeom>
          <a:noFill/>
          <a:ln w="38100" cap="sq" algn="ctr">
            <a:solidFill>
              <a:schemeClr val="tx1"/>
            </a:solidFill>
            <a:round/>
            <a:headEnd type="none" w="sm" len="sm"/>
            <a:tailEnd type="none" w="sm" len="sm"/>
          </a:ln>
        </p:spPr>
      </p:cxnSp>
      <p:sp>
        <p:nvSpPr>
          <p:cNvPr id="13" name="TextBox 12">
            <a:extLst>
              <a:ext uri="{FF2B5EF4-FFF2-40B4-BE49-F238E27FC236}">
                <a16:creationId xmlns:a16="http://schemas.microsoft.com/office/drawing/2014/main" id="{4BFC4427-28C4-1E9C-CA31-AC4ECEC14A7F}"/>
              </a:ext>
            </a:extLst>
          </p:cNvPr>
          <p:cNvSpPr txBox="1"/>
          <p:nvPr/>
        </p:nvSpPr>
        <p:spPr>
          <a:xfrm>
            <a:off x="1828800" y="1916113"/>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Αγορές</a:t>
            </a:r>
            <a:r>
              <a:rPr lang="en-US" altLang="el-GR" sz="1800" b="1">
                <a:latin typeface="Arial" panose="020B0604020202020204" pitchFamily="34" charset="0"/>
              </a:rPr>
              <a:t>:</a:t>
            </a:r>
          </a:p>
        </p:txBody>
      </p:sp>
      <p:cxnSp>
        <p:nvCxnSpPr>
          <p:cNvPr id="83978" name="Straight Connector 15">
            <a:extLst>
              <a:ext uri="{FF2B5EF4-FFF2-40B4-BE49-F238E27FC236}">
                <a16:creationId xmlns:a16="http://schemas.microsoft.com/office/drawing/2014/main" id="{3EFD360B-959E-054F-B6FD-B3A32EB9CB5D}"/>
              </a:ext>
            </a:extLst>
          </p:cNvPr>
          <p:cNvCxnSpPr>
            <a:cxnSpLocks noChangeShapeType="1"/>
          </p:cNvCxnSpPr>
          <p:nvPr/>
        </p:nvCxnSpPr>
        <p:spPr bwMode="auto">
          <a:xfrm>
            <a:off x="1828800" y="3124200"/>
            <a:ext cx="8534400" cy="0"/>
          </a:xfrm>
          <a:prstGeom prst="line">
            <a:avLst/>
          </a:prstGeom>
          <a:noFill/>
          <a:ln w="38100" cap="sq" algn="ctr">
            <a:solidFill>
              <a:schemeClr val="tx1"/>
            </a:solidFill>
            <a:round/>
            <a:headEnd type="none" w="sm" len="sm"/>
            <a:tailEnd type="none" w="sm" len="sm"/>
          </a:ln>
        </p:spPr>
      </p:cxnSp>
      <p:sp>
        <p:nvSpPr>
          <p:cNvPr id="19" name="TextBox 18">
            <a:extLst>
              <a:ext uri="{FF2B5EF4-FFF2-40B4-BE49-F238E27FC236}">
                <a16:creationId xmlns:a16="http://schemas.microsoft.com/office/drawing/2014/main" id="{7C67BA5D-0AB8-23CD-95D1-5A60AA7AF168}"/>
              </a:ext>
            </a:extLst>
          </p:cNvPr>
          <p:cNvSpPr txBox="1"/>
          <p:nvPr/>
        </p:nvSpPr>
        <p:spPr>
          <a:xfrm>
            <a:off x="6096000" y="2297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(15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14)	210</a:t>
            </a:r>
          </a:p>
        </p:txBody>
      </p:sp>
      <p:sp>
        <p:nvSpPr>
          <p:cNvPr id="20" name="TextBox 19">
            <a:extLst>
              <a:ext uri="{FF2B5EF4-FFF2-40B4-BE49-F238E27FC236}">
                <a16:creationId xmlns:a16="http://schemas.microsoft.com/office/drawing/2014/main" id="{D4A274AC-F328-92F5-12D8-2CBA2241061D}"/>
              </a:ext>
            </a:extLst>
          </p:cNvPr>
          <p:cNvSpPr txBox="1"/>
          <p:nvPr/>
        </p:nvSpPr>
        <p:spPr>
          <a:xfrm>
            <a:off x="6096000" y="2678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(25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€18)	450</a:t>
            </a:r>
          </a:p>
        </p:txBody>
      </p:sp>
      <p:sp>
        <p:nvSpPr>
          <p:cNvPr id="22" name="TextBox 21">
            <a:extLst>
              <a:ext uri="{FF2B5EF4-FFF2-40B4-BE49-F238E27FC236}">
                <a16:creationId xmlns:a16="http://schemas.microsoft.com/office/drawing/2014/main" id="{0DFA998D-A87F-377C-FAE9-61A1C8101100}"/>
              </a:ext>
            </a:extLst>
          </p:cNvPr>
          <p:cNvSpPr txBox="1"/>
          <p:nvPr/>
        </p:nvSpPr>
        <p:spPr>
          <a:xfrm>
            <a:off x="1828800" y="3200400"/>
            <a:ext cx="4267200" cy="641350"/>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solidFill>
                  <a:srgbClr val="00007F"/>
                </a:solidFill>
                <a:latin typeface="Arial" panose="020B0604020202020204" pitchFamily="34" charset="0"/>
              </a:rPr>
              <a:t>Υπ. λήξης</a:t>
            </a:r>
            <a:r>
              <a:rPr lang="en-US" altLang="el-GR" sz="1800" b="1">
                <a:solidFill>
                  <a:srgbClr val="00007F"/>
                </a:solidFill>
                <a:latin typeface="Arial" panose="020B0604020202020204" pitchFamily="34" charset="0"/>
              </a:rPr>
              <a:t>	(10 </a:t>
            </a:r>
            <a:r>
              <a:rPr lang="el-GR" altLang="el-GR" sz="1800" b="1">
                <a:solidFill>
                  <a:srgbClr val="00007F"/>
                </a:solidFill>
                <a:latin typeface="Arial" panose="020B0604020202020204" pitchFamily="34" charset="0"/>
              </a:rPr>
              <a:t>μον. Χ</a:t>
            </a:r>
            <a:r>
              <a:rPr lang="en-US" altLang="el-GR" sz="1800" b="1">
                <a:solidFill>
                  <a:srgbClr val="00007F"/>
                </a:solidFill>
                <a:latin typeface="Arial" panose="020B0604020202020204" pitchFamily="34" charset="0"/>
              </a:rPr>
              <a:t> €10)	</a:t>
            </a:r>
          </a:p>
          <a:p>
            <a:pPr algn="l"/>
            <a:r>
              <a:rPr lang="en-US" altLang="el-GR" sz="1800" b="1">
                <a:solidFill>
                  <a:srgbClr val="00007F"/>
                </a:solidFill>
                <a:latin typeface="Arial" panose="020B0604020202020204" pitchFamily="34" charset="0"/>
              </a:rPr>
              <a:t>	(10 </a:t>
            </a:r>
            <a:r>
              <a:rPr lang="el-GR" altLang="el-GR" sz="1800" b="1">
                <a:solidFill>
                  <a:srgbClr val="00007F"/>
                </a:solidFill>
                <a:latin typeface="Arial" panose="020B0604020202020204" pitchFamily="34" charset="0"/>
              </a:rPr>
              <a:t>μον. Χ</a:t>
            </a:r>
            <a:r>
              <a:rPr lang="en-US" altLang="el-GR" sz="1800" b="1">
                <a:solidFill>
                  <a:srgbClr val="00007F"/>
                </a:solidFill>
                <a:latin typeface="Arial" panose="020B0604020202020204" pitchFamily="34" charset="0"/>
              </a:rPr>
              <a:t> €14)	240</a:t>
            </a:r>
          </a:p>
        </p:txBody>
      </p:sp>
      <p:cxnSp>
        <p:nvCxnSpPr>
          <p:cNvPr id="83982" name="Straight Connector 23">
            <a:extLst>
              <a:ext uri="{FF2B5EF4-FFF2-40B4-BE49-F238E27FC236}">
                <a16:creationId xmlns:a16="http://schemas.microsoft.com/office/drawing/2014/main" id="{E7C1A2DF-DED1-ABCD-D6E2-A42CF8A180A0}"/>
              </a:ext>
            </a:extLst>
          </p:cNvPr>
          <p:cNvCxnSpPr>
            <a:cxnSpLocks noChangeShapeType="1"/>
          </p:cNvCxnSpPr>
          <p:nvPr/>
        </p:nvCxnSpPr>
        <p:spPr bwMode="auto">
          <a:xfrm>
            <a:off x="1828800" y="4495800"/>
            <a:ext cx="8534400" cy="0"/>
          </a:xfrm>
          <a:prstGeom prst="line">
            <a:avLst/>
          </a:prstGeom>
          <a:noFill/>
          <a:ln w="38100" cap="sq" algn="ctr">
            <a:solidFill>
              <a:schemeClr val="tx1"/>
            </a:solidFill>
            <a:round/>
            <a:headEnd type="none" w="sm" len="sm"/>
            <a:tailEnd type="none" w="sm" len="sm"/>
          </a:ln>
        </p:spPr>
      </p:cxnSp>
      <p:sp>
        <p:nvSpPr>
          <p:cNvPr id="25" name="TextBox 24">
            <a:extLst>
              <a:ext uri="{FF2B5EF4-FFF2-40B4-BE49-F238E27FC236}">
                <a16:creationId xmlns:a16="http://schemas.microsoft.com/office/drawing/2014/main" id="{0535250C-9365-F5CE-C0E3-AE7454AEEAD8}"/>
              </a:ext>
            </a:extLst>
          </p:cNvPr>
          <p:cNvSpPr txBox="1"/>
          <p:nvPr/>
        </p:nvSpPr>
        <p:spPr>
          <a:xfrm>
            <a:off x="1828800" y="3962400"/>
            <a:ext cx="8534400" cy="427038"/>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Κόστος πωληθέντων</a:t>
            </a:r>
            <a:endParaRPr lang="en-US" altLang="el-GR" sz="2200" b="1">
              <a:latin typeface="Arial" panose="020B0604020202020204" pitchFamily="34" charset="0"/>
            </a:endParaRPr>
          </a:p>
        </p:txBody>
      </p:sp>
      <p:cxnSp>
        <p:nvCxnSpPr>
          <p:cNvPr id="83984" name="Straight Connector 25">
            <a:extLst>
              <a:ext uri="{FF2B5EF4-FFF2-40B4-BE49-F238E27FC236}">
                <a16:creationId xmlns:a16="http://schemas.microsoft.com/office/drawing/2014/main" id="{FB185CAD-BC0D-3359-ADC6-0F292F137F9F}"/>
              </a:ext>
            </a:extLst>
          </p:cNvPr>
          <p:cNvCxnSpPr>
            <a:cxnSpLocks noChangeShapeType="1"/>
          </p:cNvCxnSpPr>
          <p:nvPr/>
        </p:nvCxnSpPr>
        <p:spPr bwMode="auto">
          <a:xfrm>
            <a:off x="6096000" y="4495800"/>
            <a:ext cx="0" cy="1741488"/>
          </a:xfrm>
          <a:prstGeom prst="line">
            <a:avLst/>
          </a:prstGeom>
          <a:noFill/>
          <a:ln w="38100" cap="sq" algn="ctr">
            <a:solidFill>
              <a:schemeClr val="tx1"/>
            </a:solidFill>
            <a:round/>
            <a:headEnd type="none" w="sm" len="sm"/>
            <a:tailEnd type="none" w="sm" len="sm"/>
          </a:ln>
        </p:spPr>
      </p:cxnSp>
      <p:cxnSp>
        <p:nvCxnSpPr>
          <p:cNvPr id="83985" name="Straight Connector 30">
            <a:extLst>
              <a:ext uri="{FF2B5EF4-FFF2-40B4-BE49-F238E27FC236}">
                <a16:creationId xmlns:a16="http://schemas.microsoft.com/office/drawing/2014/main" id="{05CDF716-98E5-86C4-50C5-2C913D9F6611}"/>
              </a:ext>
            </a:extLst>
          </p:cNvPr>
          <p:cNvCxnSpPr>
            <a:cxnSpLocks noChangeShapeType="1"/>
          </p:cNvCxnSpPr>
          <p:nvPr/>
        </p:nvCxnSpPr>
        <p:spPr bwMode="auto">
          <a:xfrm>
            <a:off x="1828800" y="5791200"/>
            <a:ext cx="8534400" cy="0"/>
          </a:xfrm>
          <a:prstGeom prst="line">
            <a:avLst/>
          </a:prstGeom>
          <a:noFill/>
          <a:ln w="38100" cap="sq" algn="ctr">
            <a:solidFill>
              <a:schemeClr val="tx1"/>
            </a:solidFill>
            <a:round/>
            <a:headEnd type="none" w="sm" len="sm"/>
            <a:tailEnd type="none" w="sm" len="sm"/>
          </a:ln>
        </p:spPr>
      </p:cxnSp>
      <p:sp>
        <p:nvSpPr>
          <p:cNvPr id="33" name="TextBox 32">
            <a:extLst>
              <a:ext uri="{FF2B5EF4-FFF2-40B4-BE49-F238E27FC236}">
                <a16:creationId xmlns:a16="http://schemas.microsoft.com/office/drawing/2014/main" id="{9AB916C5-23D4-0F91-A919-765A79A04B07}"/>
              </a:ext>
            </a:extLst>
          </p:cNvPr>
          <p:cNvSpPr txBox="1"/>
          <p:nvPr/>
        </p:nvSpPr>
        <p:spPr>
          <a:xfrm>
            <a:off x="1828800" y="457200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(25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€18)	450</a:t>
            </a:r>
          </a:p>
        </p:txBody>
      </p:sp>
      <p:sp>
        <p:nvSpPr>
          <p:cNvPr id="34" name="TextBox 33">
            <a:extLst>
              <a:ext uri="{FF2B5EF4-FFF2-40B4-BE49-F238E27FC236}">
                <a16:creationId xmlns:a16="http://schemas.microsoft.com/office/drawing/2014/main" id="{0660286B-A4F6-5192-81B7-B5B6B227DB5A}"/>
              </a:ext>
            </a:extLst>
          </p:cNvPr>
          <p:cNvSpPr txBox="1"/>
          <p:nvPr/>
        </p:nvSpPr>
        <p:spPr>
          <a:xfrm>
            <a:off x="1828800" y="495300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(15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€14)	210</a:t>
            </a:r>
          </a:p>
        </p:txBody>
      </p:sp>
      <p:sp>
        <p:nvSpPr>
          <p:cNvPr id="35" name="TextBox 34">
            <a:extLst>
              <a:ext uri="{FF2B5EF4-FFF2-40B4-BE49-F238E27FC236}">
                <a16:creationId xmlns:a16="http://schemas.microsoft.com/office/drawing/2014/main" id="{6A215668-4C61-9969-78FA-B2E09F03A40F}"/>
              </a:ext>
            </a:extLst>
          </p:cNvPr>
          <p:cNvSpPr txBox="1"/>
          <p:nvPr/>
        </p:nvSpPr>
        <p:spPr>
          <a:xfrm>
            <a:off x="1828800" y="5867401"/>
            <a:ext cx="4267200" cy="366713"/>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solidFill>
                  <a:srgbClr val="00007F"/>
                </a:solidFill>
                <a:latin typeface="Arial" panose="020B0604020202020204" pitchFamily="34" charset="0"/>
              </a:rPr>
              <a:t>Υπ. λήξης</a:t>
            </a:r>
            <a:r>
              <a:rPr lang="en-US" altLang="el-GR" sz="1800" b="1">
                <a:solidFill>
                  <a:srgbClr val="00007F"/>
                </a:solidFill>
                <a:latin typeface="Arial" panose="020B0604020202020204" pitchFamily="34" charset="0"/>
              </a:rPr>
              <a:t>	(40 </a:t>
            </a:r>
            <a:r>
              <a:rPr lang="el-GR" altLang="el-GR" sz="1800" b="1">
                <a:solidFill>
                  <a:srgbClr val="00007F"/>
                </a:solidFill>
                <a:latin typeface="Arial" panose="020B0604020202020204" pitchFamily="34" charset="0"/>
              </a:rPr>
              <a:t>μονάδες</a:t>
            </a:r>
            <a:r>
              <a:rPr lang="en-US" altLang="el-GR" sz="1800" b="1">
                <a:solidFill>
                  <a:srgbClr val="00007F"/>
                </a:solidFill>
                <a:latin typeface="Arial" panose="020B0604020202020204" pitchFamily="34" charset="0"/>
              </a:rPr>
              <a:t>)	660</a:t>
            </a:r>
          </a:p>
        </p:txBody>
      </p:sp>
      <p:sp>
        <p:nvSpPr>
          <p:cNvPr id="2" name="Right Brace 1">
            <a:extLst>
              <a:ext uri="{FF2B5EF4-FFF2-40B4-BE49-F238E27FC236}">
                <a16:creationId xmlns:a16="http://schemas.microsoft.com/office/drawing/2014/main" id="{A930E089-D988-CC80-6FB8-D15CB3C5210C}"/>
              </a:ext>
            </a:extLst>
          </p:cNvPr>
          <p:cNvSpPr/>
          <p:nvPr/>
        </p:nvSpPr>
        <p:spPr bwMode="auto">
          <a:xfrm>
            <a:off x="4953000" y="3200401"/>
            <a:ext cx="152400" cy="646113"/>
          </a:xfrm>
          <a:prstGeom prst="rightBrace">
            <a:avLst/>
          </a:prstGeom>
          <a:noFill/>
          <a:ln w="28575" cap="sq" cmpd="sng" algn="ctr">
            <a:solidFill>
              <a:schemeClr val="tx2">
                <a:lumMod val="50000"/>
              </a:schemeClr>
            </a:solidFill>
            <a:prstDash val="solid"/>
            <a:round/>
            <a:headEnd type="none" w="sm" len="sm"/>
            <a:tailEnd type="none" w="sm" len="sm"/>
          </a:ln>
          <a:effectLst/>
        </p:spPr>
        <p:txBody>
          <a:bodyPr/>
          <a:lstStyle/>
          <a:p>
            <a:pPr algn="ctr" eaLnBrk="0" hangingPunct="0">
              <a:defRPr/>
            </a:pPr>
            <a:endParaRPr lang="en-US" dirty="0">
              <a:solidFill>
                <a:schemeClr val="tx2">
                  <a:lumMod val="50000"/>
                </a:schemeClr>
              </a:solidFill>
            </a:endParaRPr>
          </a:p>
        </p:txBody>
      </p:sp>
      <p:sp>
        <p:nvSpPr>
          <p:cNvPr id="28" name="Footer Placeholder 8">
            <a:extLst>
              <a:ext uri="{FF2B5EF4-FFF2-40B4-BE49-F238E27FC236}">
                <a16:creationId xmlns:a16="http://schemas.microsoft.com/office/drawing/2014/main" id="{9981E098-6F41-898B-C398-CB7AF148390E}"/>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8" name="TextBox 37">
            <a:extLst>
              <a:ext uri="{FF2B5EF4-FFF2-40B4-BE49-F238E27FC236}">
                <a16:creationId xmlns:a16="http://schemas.microsoft.com/office/drawing/2014/main" id="{1B957781-ABB5-3FCD-BB53-A42666C19E8C}"/>
              </a:ext>
            </a:extLst>
          </p:cNvPr>
          <p:cNvSpPr txBox="1"/>
          <p:nvPr/>
        </p:nvSpPr>
        <p:spPr>
          <a:xfrm>
            <a:off x="7631684" y="228601"/>
            <a:ext cx="2804118" cy="646331"/>
          </a:xfrm>
          <a:prstGeom prst="rect">
            <a:avLst/>
          </a:prstGeom>
          <a:solidFill>
            <a:schemeClr val="bg1"/>
          </a:solidFill>
          <a:ln>
            <a:solidFill>
              <a:schemeClr val="tx1"/>
            </a:solidFill>
          </a:ln>
          <a:effectLst>
            <a:innerShdw blurRad="114300">
              <a:prstClr val="black"/>
            </a:innerShdw>
          </a:effec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l-GR" sz="1800" b="1">
                <a:latin typeface="Arial" panose="020B0604020202020204" pitchFamily="34" charset="0"/>
              </a:rPr>
              <a:t>40</a:t>
            </a:r>
            <a:r>
              <a:rPr lang="el-GR" altLang="el-GR" sz="1800" b="1">
                <a:latin typeface="Arial" panose="020B0604020202020204" pitchFamily="34" charset="0"/>
              </a:rPr>
              <a:t> μονάδες πωλήθηκαν</a:t>
            </a:r>
            <a:endParaRPr lang="en-US" altLang="el-GR" sz="1800" b="1">
              <a:latin typeface="Arial" panose="020B0604020202020204" pitchFamily="34" charset="0"/>
            </a:endParaRPr>
          </a:p>
          <a:p>
            <a:pPr algn="r"/>
            <a:r>
              <a:rPr lang="en-US" altLang="el-GR" sz="1800" b="1">
                <a:latin typeface="Arial" panose="020B0604020202020204" pitchFamily="34" charset="0"/>
              </a:rPr>
              <a:t>20</a:t>
            </a:r>
            <a:r>
              <a:rPr lang="el-GR" altLang="el-GR" sz="1800" b="1">
                <a:latin typeface="Arial" panose="020B0604020202020204" pitchFamily="34" charset="0"/>
              </a:rPr>
              <a:t> μονάδες διαθέσιμες</a:t>
            </a:r>
            <a:endParaRPr lang="en-US" altLang="el-GR" sz="1800" b="1">
              <a:latin typeface="Arial" panose="020B0604020202020204" pitchFamily="34" charset="0"/>
            </a:endParaRPr>
          </a:p>
        </p:txBody>
      </p:sp>
      <p:sp>
        <p:nvSpPr>
          <p:cNvPr id="12" name="TextBox 11">
            <a:extLst>
              <a:ext uri="{FF2B5EF4-FFF2-40B4-BE49-F238E27FC236}">
                <a16:creationId xmlns:a16="http://schemas.microsoft.com/office/drawing/2014/main" id="{3D68492F-65D2-8B21-B7C2-9D325DBA4E19}"/>
              </a:ext>
            </a:extLst>
          </p:cNvPr>
          <p:cNvSpPr txBox="1"/>
          <p:nvPr/>
        </p:nvSpPr>
        <p:spPr>
          <a:xfrm>
            <a:off x="1828800" y="1550988"/>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Υπ. αρχής </a:t>
            </a:r>
            <a:r>
              <a:rPr lang="en-US" altLang="el-GR" sz="1800" b="1">
                <a:latin typeface="Arial" panose="020B0604020202020204" pitchFamily="34" charset="0"/>
              </a:rPr>
              <a:t>(10 </a:t>
            </a:r>
            <a:r>
              <a:rPr lang="el-GR" altLang="el-GR" sz="1800" b="1">
                <a:latin typeface="Arial" panose="020B0604020202020204" pitchFamily="34" charset="0"/>
              </a:rPr>
              <a:t>μον. Χ €</a:t>
            </a:r>
            <a:r>
              <a:rPr lang="en-US" altLang="el-GR" sz="1800" b="1">
                <a:latin typeface="Arial" panose="020B0604020202020204" pitchFamily="34" charset="0"/>
              </a:rPr>
              <a:t>10)	100</a:t>
            </a:r>
          </a:p>
        </p:txBody>
      </p:sp>
      <p:sp>
        <p:nvSpPr>
          <p:cNvPr id="14" name="TextBox 13">
            <a:extLst>
              <a:ext uri="{FF2B5EF4-FFF2-40B4-BE49-F238E27FC236}">
                <a16:creationId xmlns:a16="http://schemas.microsoft.com/office/drawing/2014/main" id="{11DED2DB-F9B6-4536-F82A-0CA6D91360D3}"/>
              </a:ext>
            </a:extLst>
          </p:cNvPr>
          <p:cNvSpPr txBox="1"/>
          <p:nvPr/>
        </p:nvSpPr>
        <p:spPr>
          <a:xfrm>
            <a:off x="1828800" y="2297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No. 1	(25 </a:t>
            </a:r>
            <a:r>
              <a:rPr lang="el-GR" altLang="el-GR" sz="1800" b="1">
                <a:latin typeface="Arial" panose="020B0604020202020204" pitchFamily="34" charset="0"/>
              </a:rPr>
              <a:t>μον. Χ</a:t>
            </a:r>
            <a:r>
              <a:rPr lang="en-US" altLang="el-GR" sz="1800" b="1">
                <a:latin typeface="Arial" panose="020B0604020202020204" pitchFamily="34" charset="0"/>
              </a:rPr>
              <a:t> €14)	350</a:t>
            </a:r>
          </a:p>
        </p:txBody>
      </p:sp>
      <p:sp>
        <p:nvSpPr>
          <p:cNvPr id="15" name="TextBox 14">
            <a:extLst>
              <a:ext uri="{FF2B5EF4-FFF2-40B4-BE49-F238E27FC236}">
                <a16:creationId xmlns:a16="http://schemas.microsoft.com/office/drawing/2014/main" id="{AD8F7465-FD0E-D56C-B308-B66243DCAAAA}"/>
              </a:ext>
            </a:extLst>
          </p:cNvPr>
          <p:cNvSpPr txBox="1"/>
          <p:nvPr/>
        </p:nvSpPr>
        <p:spPr>
          <a:xfrm>
            <a:off x="1828800" y="2678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No. 2	(25 </a:t>
            </a:r>
            <a:r>
              <a:rPr lang="el-GR" altLang="el-GR" sz="1800" b="1">
                <a:latin typeface="Arial" panose="020B0604020202020204" pitchFamily="34" charset="0"/>
              </a:rPr>
              <a:t>μον. Χ</a:t>
            </a:r>
            <a:r>
              <a:rPr lang="en-US" altLang="el-GR" sz="1800" b="1">
                <a:latin typeface="Arial" panose="020B0604020202020204" pitchFamily="34" charset="0"/>
              </a:rPr>
              <a:t> €18)	450</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22" presetClass="entr" presetSubtype="8"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33" grpId="0"/>
      <p:bldP spid="34" grpId="0"/>
      <p:bldP spid="35" grpId="0"/>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a:extLst>
              <a:ext uri="{FF2B5EF4-FFF2-40B4-BE49-F238E27FC236}">
                <a16:creationId xmlns:a16="http://schemas.microsoft.com/office/drawing/2014/main" id="{DAB8B211-3A63-B09D-C0D7-44B4EE5E6000}"/>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87042" name="Text Box 13">
            <a:extLst>
              <a:ext uri="{FF2B5EF4-FFF2-40B4-BE49-F238E27FC236}">
                <a16:creationId xmlns:a16="http://schemas.microsoft.com/office/drawing/2014/main" id="{B45DF1B3-9CC7-9B7A-E16C-0ABE954A8C43}"/>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7" name="Rectangle 6">
            <a:extLst>
              <a:ext uri="{FF2B5EF4-FFF2-40B4-BE49-F238E27FC236}">
                <a16:creationId xmlns:a16="http://schemas.microsoft.com/office/drawing/2014/main" id="{7713BE94-E689-8BB2-D290-7B7CC76FFB86}"/>
              </a:ext>
            </a:extLst>
          </p:cNvPr>
          <p:cNvSpPr/>
          <p:nvPr/>
        </p:nvSpPr>
        <p:spPr>
          <a:xfrm>
            <a:off x="2057400" y="1143001"/>
            <a:ext cx="8153400" cy="5167313"/>
          </a:xfrm>
          <a:prstGeom prst="rect">
            <a:avLst/>
          </a:prstGeom>
          <a:noFill/>
          <a:ln w="12700" cap="sq" cmpd="sng" algn="ctr">
            <a:noFill/>
            <a:prstDash val="solid"/>
            <a:round/>
            <a:headEnd type="none" w="sm" len="sm"/>
            <a:tailEnd type="none" w="sm" len="sm"/>
          </a:ln>
          <a:effectLst/>
        </p:spPr>
        <p:txBody>
          <a:bodyPr tIns="91440">
            <a:spAutoFit/>
          </a:bodyPr>
          <a:lstStyle>
            <a:lvl1pPr marL="342900" indent="-342900" algn="ctr" eaLnBrk="0" hangingPunct="0">
              <a:defRPr sz="2400">
                <a:solidFill>
                  <a:schemeClr val="tx1"/>
                </a:solidFill>
                <a:latin typeface="Times New Roman" panose="02020603050405020304" pitchFamily="18" charset="0"/>
              </a:defRPr>
            </a:lvl1pPr>
            <a:lvl2pPr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lvl="1" algn="l">
              <a:lnSpc>
                <a:spcPct val="125000"/>
              </a:lnSpc>
              <a:spcBef>
                <a:spcPts val="1200"/>
              </a:spcBef>
              <a:buClr>
                <a:srgbClr val="740000"/>
              </a:buClr>
              <a:buSzPct val="80000"/>
            </a:pPr>
            <a:r>
              <a:rPr lang="el-GR" altLang="el-GR" sz="2000">
                <a:latin typeface="Arial" panose="020B0604020202020204" pitchFamily="34" charset="0"/>
              </a:rPr>
              <a:t>Η </a:t>
            </a:r>
            <a:r>
              <a:rPr lang="en-US" altLang="el-GR" sz="2000">
                <a:latin typeface="Arial" panose="020B0604020202020204" pitchFamily="34" charset="0"/>
              </a:rPr>
              <a:t>Hazelwood Inc., </a:t>
            </a:r>
            <a:r>
              <a:rPr lang="el-GR" altLang="el-GR" sz="2000">
                <a:latin typeface="Arial" panose="020B0604020202020204" pitchFamily="34" charset="0"/>
              </a:rPr>
              <a:t>είχε στις αρχές του Μαρτίου στα αποθέματά της </a:t>
            </a:r>
            <a:r>
              <a:rPr lang="en-US" altLang="el-GR" sz="2000">
                <a:latin typeface="Arial" panose="020B0604020202020204" pitchFamily="34" charset="0"/>
              </a:rPr>
              <a:t>75 </a:t>
            </a:r>
            <a:r>
              <a:rPr lang="el-GR" altLang="el-GR" sz="2000">
                <a:latin typeface="Arial" panose="020B0604020202020204" pitchFamily="34" charset="0"/>
              </a:rPr>
              <a:t>σκηνές κόστους </a:t>
            </a:r>
            <a:r>
              <a:rPr lang="en-US" altLang="el-GR" sz="2000">
                <a:latin typeface="Arial" panose="020B0604020202020204" pitchFamily="34" charset="0"/>
              </a:rPr>
              <a:t>$16</a:t>
            </a:r>
            <a:r>
              <a:rPr lang="el-GR" altLang="el-GR" sz="2000">
                <a:latin typeface="Arial" panose="020B0604020202020204" pitchFamily="34" charset="0"/>
              </a:rPr>
              <a:t>/σκηνή</a:t>
            </a:r>
            <a:r>
              <a:rPr lang="en-US" altLang="el-GR" sz="2000">
                <a:latin typeface="Arial" panose="020B0604020202020204" pitchFamily="34" charset="0"/>
              </a:rPr>
              <a:t>. </a:t>
            </a:r>
            <a:r>
              <a:rPr lang="el-GR" altLang="el-GR" sz="2000">
                <a:latin typeface="Arial" panose="020B0604020202020204" pitchFamily="34" charset="0"/>
              </a:rPr>
              <a:t>Μέσα στον μήνα, η εταιρεία έκανε τις ακόλουθες αγορές</a:t>
            </a:r>
            <a:r>
              <a:rPr lang="en-US" altLang="el-GR" sz="2000">
                <a:latin typeface="Arial" panose="020B0604020202020204" pitchFamily="34" charset="0"/>
              </a:rPr>
              <a:t>:</a:t>
            </a:r>
          </a:p>
          <a:p>
            <a:pPr marL="0" lvl="1" algn="l">
              <a:lnSpc>
                <a:spcPct val="125000"/>
              </a:lnSpc>
              <a:buClr>
                <a:srgbClr val="740000"/>
              </a:buClr>
              <a:buSzPct val="80000"/>
            </a:pPr>
            <a:r>
              <a:rPr lang="el-GR" altLang="el-GR" sz="2000">
                <a:latin typeface="Arial" panose="020B0604020202020204" pitchFamily="34" charset="0"/>
              </a:rPr>
              <a:t>Μάρτιος</a:t>
            </a:r>
            <a:r>
              <a:rPr lang="en-US" altLang="el-GR" sz="2000">
                <a:latin typeface="Arial" panose="020B0604020202020204" pitchFamily="34" charset="0"/>
              </a:rPr>
              <a:t> 3 	95 </a:t>
            </a:r>
            <a:r>
              <a:rPr lang="el-GR" altLang="el-GR" sz="2000">
                <a:latin typeface="Arial" panose="020B0604020202020204" pitchFamily="34" charset="0"/>
              </a:rPr>
              <a:t>σκηνές Χ</a:t>
            </a:r>
            <a:r>
              <a:rPr lang="en-US" altLang="el-GR" sz="2000">
                <a:latin typeface="Arial" panose="020B0604020202020204" pitchFamily="34" charset="0"/>
              </a:rPr>
              <a:t> $18  </a:t>
            </a:r>
            <a:r>
              <a:rPr lang="el-GR" altLang="el-GR" sz="2000">
                <a:latin typeface="Arial" panose="020B0604020202020204" pitchFamily="34" charset="0"/>
              </a:rPr>
              <a:t>  </a:t>
            </a:r>
            <a:r>
              <a:rPr lang="en-US" altLang="el-GR" sz="2000">
                <a:latin typeface="Arial" panose="020B0604020202020204" pitchFamily="34" charset="0"/>
              </a:rPr>
              <a:t>= $1</a:t>
            </a:r>
            <a:r>
              <a:rPr lang="el-GR" altLang="el-GR" sz="2000">
                <a:latin typeface="Arial" panose="020B0604020202020204" pitchFamily="34" charset="0"/>
              </a:rPr>
              <a:t>.</a:t>
            </a:r>
            <a:r>
              <a:rPr lang="en-US" altLang="el-GR" sz="2000">
                <a:latin typeface="Arial" panose="020B0604020202020204" pitchFamily="34" charset="0"/>
              </a:rPr>
              <a:t>710</a:t>
            </a:r>
          </a:p>
          <a:p>
            <a:pPr marL="0" lvl="1" algn="l">
              <a:lnSpc>
                <a:spcPct val="125000"/>
              </a:lnSpc>
              <a:buClr>
                <a:srgbClr val="740000"/>
              </a:buClr>
              <a:buSzPct val="80000"/>
            </a:pPr>
            <a:r>
              <a:rPr lang="en-US" altLang="el-GR" sz="2000">
                <a:latin typeface="Arial" panose="020B0604020202020204" pitchFamily="34" charset="0"/>
              </a:rPr>
              <a:t>	17	165 </a:t>
            </a:r>
            <a:r>
              <a:rPr lang="el-GR" altLang="el-GR" sz="2000">
                <a:latin typeface="Arial" panose="020B0604020202020204" pitchFamily="34" charset="0"/>
              </a:rPr>
              <a:t>σκηνές</a:t>
            </a:r>
            <a:r>
              <a:rPr lang="en-US" altLang="el-GR" sz="2000">
                <a:latin typeface="Arial" panose="020B0604020202020204" pitchFamily="34" charset="0"/>
              </a:rPr>
              <a:t> </a:t>
            </a:r>
            <a:r>
              <a:rPr lang="el-GR" altLang="el-GR" sz="2000">
                <a:latin typeface="Arial" panose="020B0604020202020204" pitchFamily="34" charset="0"/>
              </a:rPr>
              <a:t>Χ</a:t>
            </a:r>
            <a:r>
              <a:rPr lang="en-US" altLang="el-GR" sz="2000">
                <a:latin typeface="Arial" panose="020B0604020202020204" pitchFamily="34" charset="0"/>
              </a:rPr>
              <a:t> $20  =   3</a:t>
            </a:r>
            <a:r>
              <a:rPr lang="el-GR" altLang="el-GR" sz="2000">
                <a:latin typeface="Arial" panose="020B0604020202020204" pitchFamily="34" charset="0"/>
              </a:rPr>
              <a:t>.</a:t>
            </a:r>
            <a:r>
              <a:rPr lang="en-US" altLang="el-GR" sz="2000">
                <a:latin typeface="Arial" panose="020B0604020202020204" pitchFamily="34" charset="0"/>
              </a:rPr>
              <a:t>300</a:t>
            </a:r>
          </a:p>
          <a:p>
            <a:pPr marL="0" lvl="1" algn="l">
              <a:lnSpc>
                <a:spcPct val="125000"/>
              </a:lnSpc>
              <a:buClr>
                <a:srgbClr val="740000"/>
              </a:buClr>
              <a:buSzPct val="80000"/>
            </a:pPr>
            <a:r>
              <a:rPr lang="en-US" altLang="el-GR" sz="2000">
                <a:latin typeface="Arial" panose="020B0604020202020204" pitchFamily="34" charset="0"/>
              </a:rPr>
              <a:t>	23	35 </a:t>
            </a:r>
            <a:r>
              <a:rPr lang="el-GR" altLang="el-GR" sz="2000">
                <a:latin typeface="Arial" panose="020B0604020202020204" pitchFamily="34" charset="0"/>
              </a:rPr>
              <a:t>σκηνές</a:t>
            </a:r>
            <a:r>
              <a:rPr lang="en-US" altLang="el-GR" sz="2000">
                <a:latin typeface="Arial" panose="020B0604020202020204" pitchFamily="34" charset="0"/>
              </a:rPr>
              <a:t> </a:t>
            </a:r>
            <a:r>
              <a:rPr lang="el-GR" altLang="el-GR" sz="2000">
                <a:latin typeface="Arial" panose="020B0604020202020204" pitchFamily="34" charset="0"/>
              </a:rPr>
              <a:t>Χ</a:t>
            </a:r>
            <a:r>
              <a:rPr lang="en-US" altLang="el-GR" sz="2000">
                <a:latin typeface="Arial" panose="020B0604020202020204" pitchFamily="34" charset="0"/>
              </a:rPr>
              <a:t> $21 </a:t>
            </a:r>
            <a:r>
              <a:rPr lang="el-GR" altLang="el-GR" sz="2000">
                <a:latin typeface="Arial" panose="020B0604020202020204" pitchFamily="34" charset="0"/>
              </a:rPr>
              <a:t>  </a:t>
            </a:r>
            <a:r>
              <a:rPr lang="en-US" altLang="el-GR" sz="2000">
                <a:latin typeface="Arial" panose="020B0604020202020204" pitchFamily="34" charset="0"/>
              </a:rPr>
              <a:t> =      735</a:t>
            </a:r>
          </a:p>
          <a:p>
            <a:pPr marL="0" lvl="1" algn="l">
              <a:lnSpc>
                <a:spcPct val="125000"/>
              </a:lnSpc>
              <a:spcBef>
                <a:spcPts val="1200"/>
              </a:spcBef>
              <a:buClr>
                <a:srgbClr val="740000"/>
              </a:buClr>
              <a:buSzPct val="80000"/>
            </a:pPr>
            <a:r>
              <a:rPr lang="el-GR" altLang="el-GR" sz="2000">
                <a:latin typeface="Arial" panose="020B0604020202020204" pitchFamily="34" charset="0"/>
              </a:rPr>
              <a:t>Η εταιρεία πώλησε </a:t>
            </a:r>
            <a:r>
              <a:rPr lang="en-US" altLang="el-GR" sz="2000">
                <a:latin typeface="Arial" panose="020B0604020202020204" pitchFamily="34" charset="0"/>
              </a:rPr>
              <a:t>318 </a:t>
            </a:r>
            <a:r>
              <a:rPr lang="el-GR" altLang="el-GR" sz="2000">
                <a:latin typeface="Arial" panose="020B0604020202020204" pitchFamily="34" charset="0"/>
              </a:rPr>
              <a:t>σκηνές και στις </a:t>
            </a:r>
            <a:r>
              <a:rPr lang="en-US" altLang="el-GR" sz="2000">
                <a:latin typeface="Arial" panose="020B0604020202020204" pitchFamily="34" charset="0"/>
              </a:rPr>
              <a:t>31</a:t>
            </a:r>
            <a:r>
              <a:rPr lang="el-GR" altLang="el-GR" sz="2000">
                <a:latin typeface="Arial" panose="020B0604020202020204" pitchFamily="34" charset="0"/>
              </a:rPr>
              <a:t> Μαρτίου, το απόθεμα τέλους περιλάμβανε </a:t>
            </a:r>
            <a:r>
              <a:rPr lang="en-US" altLang="el-GR" sz="2000">
                <a:latin typeface="Arial" panose="020B0604020202020204" pitchFamily="34" charset="0"/>
              </a:rPr>
              <a:t>52 </a:t>
            </a:r>
            <a:r>
              <a:rPr lang="el-GR" altLang="el-GR" sz="2000">
                <a:latin typeface="Arial" panose="020B0604020202020204" pitchFamily="34" charset="0"/>
              </a:rPr>
              <a:t>σκηνές. Η τιμή πώλησης ανά σκηνή ήταν </a:t>
            </a:r>
            <a:r>
              <a:rPr lang="en-US" altLang="el-GR" sz="2000">
                <a:latin typeface="Arial" panose="020B0604020202020204" pitchFamily="34" charset="0"/>
              </a:rPr>
              <a:t>$45.</a:t>
            </a:r>
          </a:p>
          <a:p>
            <a:pPr marL="0" lvl="1" algn="l">
              <a:lnSpc>
                <a:spcPct val="125000"/>
              </a:lnSpc>
              <a:spcBef>
                <a:spcPts val="1200"/>
              </a:spcBef>
              <a:buClr>
                <a:srgbClr val="740000"/>
              </a:buClr>
              <a:buSzPct val="80000"/>
            </a:pPr>
            <a:r>
              <a:rPr lang="el-GR" altLang="el-GR" sz="2000" b="1">
                <a:solidFill>
                  <a:srgbClr val="00007F"/>
                </a:solidFill>
                <a:latin typeface="Arial" panose="020B0604020202020204" pitchFamily="34" charset="0"/>
              </a:rPr>
              <a:t>Ζητείται</a:t>
            </a:r>
            <a:endParaRPr lang="en-US" altLang="el-GR" sz="2000" b="1">
              <a:solidFill>
                <a:srgbClr val="00007F"/>
              </a:solidFill>
              <a:latin typeface="Arial" panose="020B0604020202020204" pitchFamily="34" charset="0"/>
            </a:endParaRPr>
          </a:p>
          <a:p>
            <a:pPr marL="0" lvl="1" algn="l">
              <a:lnSpc>
                <a:spcPct val="125000"/>
              </a:lnSpc>
              <a:spcBef>
                <a:spcPts val="1200"/>
              </a:spcBef>
              <a:buSzPct val="100000"/>
            </a:pPr>
            <a:r>
              <a:rPr lang="el-GR" altLang="el-GR" sz="2000">
                <a:latin typeface="Arial" panose="020B0604020202020204" pitchFamily="34" charset="0"/>
              </a:rPr>
              <a:t>Υπολογίστε το κόστος πωληθέντων και το κόστος των αποθεμάτων λήξης για τον Μάρτιο, σύμφωνα με το μέσο κόστος, τη μέθοδο </a:t>
            </a:r>
            <a:r>
              <a:rPr lang="en-US" altLang="el-GR" sz="2000">
                <a:latin typeface="Arial" panose="020B0604020202020204" pitchFamily="34" charset="0"/>
              </a:rPr>
              <a:t>FIFO</a:t>
            </a:r>
            <a:r>
              <a:rPr lang="el-GR" altLang="el-GR" sz="2000">
                <a:latin typeface="Arial" panose="020B0604020202020204" pitchFamily="34" charset="0"/>
              </a:rPr>
              <a:t> και </a:t>
            </a:r>
            <a:r>
              <a:rPr lang="en-US" altLang="el-GR" sz="2000">
                <a:latin typeface="Arial" panose="020B0604020202020204" pitchFamily="34" charset="0"/>
              </a:rPr>
              <a:t>LIFO. </a:t>
            </a:r>
          </a:p>
        </p:txBody>
      </p:sp>
      <p:sp>
        <p:nvSpPr>
          <p:cNvPr id="6" name="Footer Placeholder 8">
            <a:extLst>
              <a:ext uri="{FF2B5EF4-FFF2-40B4-BE49-F238E27FC236}">
                <a16:creationId xmlns:a16="http://schemas.microsoft.com/office/drawing/2014/main" id="{804FAB32-E8CC-2793-3940-37C762B6EFBD}"/>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ΑΠΟΘΕΜΑΤΑ</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l-GR" sz="2400" kern="0" dirty="0">
                <a:latin typeface="Cambria" panose="02040503050406030204" pitchFamily="18" charset="0"/>
                <a:ea typeface="Cambria" panose="02040503050406030204" pitchFamily="18" charset="0"/>
              </a:rPr>
              <a:t>Το μικτό κέρδος εκφράζει το ποσό των κερδών που προκύπτουν αν από τις καθαρές πωλήσεις αφαιρεθούν μόνο τα κόστη που αφορούν τις πωλήσεις. Το μικτό κέρδος είναι το οικονομικό εκείνο περιθώριο με το οποίο κάθε οικονομική μονάδα καλύπτει: - το λειτουργικό της κόστος που δεν απορροφάται από το κόστος παραγωγής, - τους τόκους των δανειακών κεφαλαίων, - τους τόκους ίδιων κεφαλαίων, -την αυτοχρηματοδότηση νέων επενδύσεων, αναγκαίων για τη συνέχιση της δραστηριότητας της, - την πληρωμή των φόρων που αναλογούν στα αποτελέσματά της και - τη διάθεση κερδών.</a:t>
            </a:r>
          </a:p>
        </p:txBody>
      </p:sp>
    </p:spTree>
    <p:extLst>
      <p:ext uri="{BB962C8B-B14F-4D97-AF65-F5344CB8AC3E}">
        <p14:creationId xmlns:p14="http://schemas.microsoft.com/office/powerpoint/2010/main" val="2461860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3">
            <a:extLst>
              <a:ext uri="{FF2B5EF4-FFF2-40B4-BE49-F238E27FC236}">
                <a16:creationId xmlns:a16="http://schemas.microsoft.com/office/drawing/2014/main" id="{37466618-3BA1-4C51-7623-A6EDD8B0FECC}"/>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7" name="Rectangle 6">
            <a:extLst>
              <a:ext uri="{FF2B5EF4-FFF2-40B4-BE49-F238E27FC236}">
                <a16:creationId xmlns:a16="http://schemas.microsoft.com/office/drawing/2014/main" id="{4726237D-724C-FD98-A924-D822EC7BECA3}"/>
              </a:ext>
            </a:extLst>
          </p:cNvPr>
          <p:cNvSpPr/>
          <p:nvPr/>
        </p:nvSpPr>
        <p:spPr>
          <a:xfrm>
            <a:off x="2057400" y="1143000"/>
            <a:ext cx="8153400" cy="572208"/>
          </a:xfrm>
          <a:prstGeom prst="rect">
            <a:avLst/>
          </a:prstGeom>
          <a:noFill/>
          <a:ln w="12700" cap="sq" cmpd="sng" algn="ctr">
            <a:noFill/>
            <a:prstDash val="solid"/>
            <a:round/>
            <a:headEnd type="none" w="sm" len="sm"/>
            <a:tailEnd type="none" w="sm" len="sm"/>
          </a:ln>
          <a:effectLst/>
        </p:spPr>
        <p:txBody>
          <a:bodyPr tIns="91440">
            <a:spAutoFit/>
          </a:bodyPr>
          <a:lstStyle>
            <a:lvl1pPr marL="342900" indent="-342900" algn="ctr" eaLnBrk="0" hangingPunct="0">
              <a:defRPr sz="2400">
                <a:solidFill>
                  <a:schemeClr val="tx1"/>
                </a:solidFill>
                <a:latin typeface="Times New Roman" panose="02020603050405020304" pitchFamily="18" charset="0"/>
              </a:defRPr>
            </a:lvl1pPr>
            <a:lvl2pPr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lvl="1" algn="l">
              <a:lnSpc>
                <a:spcPct val="125000"/>
              </a:lnSpc>
              <a:spcBef>
                <a:spcPts val="1200"/>
              </a:spcBef>
              <a:buClr>
                <a:srgbClr val="740000"/>
              </a:buClr>
              <a:buSzPct val="80000"/>
            </a:pPr>
            <a:r>
              <a:rPr lang="el-GR" altLang="el-GR" sz="2500" b="1">
                <a:latin typeface="Arial" panose="020B0604020202020204" pitchFamily="34" charset="0"/>
              </a:rPr>
              <a:t>Διαθέσιμα αγαθά</a:t>
            </a:r>
            <a:endParaRPr lang="en-US" altLang="el-GR" sz="2500" b="1">
              <a:latin typeface="Arial" panose="020B0604020202020204" pitchFamily="34" charset="0"/>
            </a:endParaRPr>
          </a:p>
        </p:txBody>
      </p:sp>
      <p:sp>
        <p:nvSpPr>
          <p:cNvPr id="9" name="Footer Placeholder 8">
            <a:extLst>
              <a:ext uri="{FF2B5EF4-FFF2-40B4-BE49-F238E27FC236}">
                <a16:creationId xmlns:a16="http://schemas.microsoft.com/office/drawing/2014/main" id="{36050262-1757-0F54-D558-66758D07E1C7}"/>
              </a:ext>
            </a:extLst>
          </p:cNvPr>
          <p:cNvSpPr txBox="1">
            <a:spLocks/>
          </p:cNvSpPr>
          <p:nvPr/>
        </p:nvSpPr>
        <p:spPr>
          <a:xfrm>
            <a:off x="4114800" y="67056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89095" name="Rectangle 1031">
            <a:extLst>
              <a:ext uri="{FF2B5EF4-FFF2-40B4-BE49-F238E27FC236}">
                <a16:creationId xmlns:a16="http://schemas.microsoft.com/office/drawing/2014/main" id="{47645600-4DCD-4128-BE7C-272D7FC5DFE5}"/>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pic>
        <p:nvPicPr>
          <p:cNvPr id="89096" name="Picture 8">
            <a:extLst>
              <a:ext uri="{FF2B5EF4-FFF2-40B4-BE49-F238E27FC236}">
                <a16:creationId xmlns:a16="http://schemas.microsoft.com/office/drawing/2014/main" id="{9761A2C3-CA13-187C-AE0D-003433250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133601"/>
            <a:ext cx="7696200" cy="2760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13">
            <a:extLst>
              <a:ext uri="{FF2B5EF4-FFF2-40B4-BE49-F238E27FC236}">
                <a16:creationId xmlns:a16="http://schemas.microsoft.com/office/drawing/2014/main" id="{4648FE32-150B-B2F7-B23F-B73EFF8FBA7A}"/>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91138" name="Rectangle 1031">
            <a:extLst>
              <a:ext uri="{FF2B5EF4-FFF2-40B4-BE49-F238E27FC236}">
                <a16:creationId xmlns:a16="http://schemas.microsoft.com/office/drawing/2014/main" id="{D67F7F70-B23B-5A9F-5819-8A6E73E2625F}"/>
              </a:ext>
            </a:extLst>
          </p:cNvPr>
          <p:cNvSpPr txBox="1">
            <a:spLocks noChangeArrowheads="1"/>
          </p:cNvSpPr>
          <p:nvPr/>
        </p:nvSpPr>
        <p:spPr bwMode="auto">
          <a:xfrm>
            <a:off x="2057400" y="304801"/>
            <a:ext cx="60960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Μέσο κόστος</a:t>
            </a:r>
            <a:endParaRPr lang="en-US" altLang="el-GR" sz="3200" b="1">
              <a:latin typeface="Arial" panose="020B0604020202020204" pitchFamily="34" charset="0"/>
            </a:endParaRPr>
          </a:p>
        </p:txBody>
      </p:sp>
      <p:cxnSp>
        <p:nvCxnSpPr>
          <p:cNvPr id="91139" name="Straight Connector 2">
            <a:extLst>
              <a:ext uri="{FF2B5EF4-FFF2-40B4-BE49-F238E27FC236}">
                <a16:creationId xmlns:a16="http://schemas.microsoft.com/office/drawing/2014/main" id="{8691F36E-87B4-87CC-35F3-4172E045F246}"/>
              </a:ext>
            </a:extLst>
          </p:cNvPr>
          <p:cNvCxnSpPr>
            <a:cxnSpLocks noChangeShapeType="1"/>
          </p:cNvCxnSpPr>
          <p:nvPr/>
        </p:nvCxnSpPr>
        <p:spPr bwMode="auto">
          <a:xfrm>
            <a:off x="1828800" y="1447800"/>
            <a:ext cx="8534400" cy="0"/>
          </a:xfrm>
          <a:prstGeom prst="line">
            <a:avLst/>
          </a:prstGeom>
          <a:noFill/>
          <a:ln w="38100" cap="sq" algn="ctr">
            <a:solidFill>
              <a:schemeClr val="tx1"/>
            </a:solidFill>
            <a:round/>
            <a:headEnd type="none" w="sm" len="sm"/>
            <a:tailEnd type="none" w="sm" len="sm"/>
          </a:ln>
        </p:spPr>
      </p:cxnSp>
      <p:sp>
        <p:nvSpPr>
          <p:cNvPr id="4" name="TextBox 3">
            <a:extLst>
              <a:ext uri="{FF2B5EF4-FFF2-40B4-BE49-F238E27FC236}">
                <a16:creationId xmlns:a16="http://schemas.microsoft.com/office/drawing/2014/main" id="{C343B14F-73B5-F681-D21F-B3C8A1168F04}"/>
              </a:ext>
            </a:extLst>
          </p:cNvPr>
          <p:cNvSpPr txBox="1"/>
          <p:nvPr/>
        </p:nvSpPr>
        <p:spPr>
          <a:xfrm>
            <a:off x="1828800" y="914400"/>
            <a:ext cx="8534400" cy="427038"/>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Αποθέματα</a:t>
            </a:r>
            <a:endParaRPr lang="en-US" altLang="el-GR" sz="2200" b="1">
              <a:latin typeface="Arial" panose="020B0604020202020204" pitchFamily="34" charset="0"/>
            </a:endParaRPr>
          </a:p>
        </p:txBody>
      </p:sp>
      <p:cxnSp>
        <p:nvCxnSpPr>
          <p:cNvPr id="91141" name="Straight Connector 5">
            <a:extLst>
              <a:ext uri="{FF2B5EF4-FFF2-40B4-BE49-F238E27FC236}">
                <a16:creationId xmlns:a16="http://schemas.microsoft.com/office/drawing/2014/main" id="{863A7AA1-C42A-6B70-E109-A8DD9F84DB49}"/>
              </a:ext>
            </a:extLst>
          </p:cNvPr>
          <p:cNvCxnSpPr>
            <a:cxnSpLocks noChangeShapeType="1"/>
          </p:cNvCxnSpPr>
          <p:nvPr/>
        </p:nvCxnSpPr>
        <p:spPr bwMode="auto">
          <a:xfrm>
            <a:off x="6096000" y="1447800"/>
            <a:ext cx="0" cy="2122488"/>
          </a:xfrm>
          <a:prstGeom prst="line">
            <a:avLst/>
          </a:prstGeom>
          <a:noFill/>
          <a:ln w="38100" cap="sq" algn="ctr">
            <a:solidFill>
              <a:schemeClr val="tx1"/>
            </a:solidFill>
            <a:round/>
            <a:headEnd type="none" w="sm" len="sm"/>
            <a:tailEnd type="none" w="sm" len="sm"/>
          </a:ln>
        </p:spPr>
      </p:cxnSp>
      <p:sp>
        <p:nvSpPr>
          <p:cNvPr id="12" name="TextBox 11">
            <a:extLst>
              <a:ext uri="{FF2B5EF4-FFF2-40B4-BE49-F238E27FC236}">
                <a16:creationId xmlns:a16="http://schemas.microsoft.com/office/drawing/2014/main" id="{A30ECFFB-D5F0-F8F5-508A-33932FADBB3B}"/>
              </a:ext>
            </a:extLst>
          </p:cNvPr>
          <p:cNvSpPr txBox="1"/>
          <p:nvPr/>
        </p:nvSpPr>
        <p:spPr>
          <a:xfrm>
            <a:off x="1828800" y="1550988"/>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Υπ. Αρχής   </a:t>
            </a:r>
            <a:r>
              <a:rPr lang="en-US" altLang="el-GR" sz="1800" b="1">
                <a:latin typeface="Arial" panose="020B0604020202020204" pitchFamily="34" charset="0"/>
              </a:rPr>
              <a:t>(75 </a:t>
            </a:r>
            <a:r>
              <a:rPr lang="el-GR" altLang="el-GR" sz="1800" b="1">
                <a:latin typeface="Arial" panose="020B0604020202020204" pitchFamily="34" charset="0"/>
              </a:rPr>
              <a:t>μονάδες Χ</a:t>
            </a:r>
            <a:r>
              <a:rPr lang="en-US" altLang="el-GR" sz="1800" b="1">
                <a:latin typeface="Arial" panose="020B0604020202020204" pitchFamily="34" charset="0"/>
              </a:rPr>
              <a:t> €16)	1</a:t>
            </a:r>
            <a:r>
              <a:rPr lang="el-GR" altLang="el-GR" sz="1800" b="1">
                <a:latin typeface="Arial" panose="020B0604020202020204" pitchFamily="34" charset="0"/>
              </a:rPr>
              <a:t>.</a:t>
            </a:r>
            <a:r>
              <a:rPr lang="en-US" altLang="el-GR" sz="1800" b="1">
                <a:latin typeface="Arial" panose="020B0604020202020204" pitchFamily="34" charset="0"/>
              </a:rPr>
              <a:t>200</a:t>
            </a:r>
          </a:p>
        </p:txBody>
      </p:sp>
      <p:sp>
        <p:nvSpPr>
          <p:cNvPr id="91143" name="TextBox 12">
            <a:extLst>
              <a:ext uri="{FF2B5EF4-FFF2-40B4-BE49-F238E27FC236}">
                <a16:creationId xmlns:a16="http://schemas.microsoft.com/office/drawing/2014/main" id="{5FCD1BAC-81E4-FB58-6D84-2FFAC232EAC1}"/>
              </a:ext>
            </a:extLst>
          </p:cNvPr>
          <p:cNvSpPr txBox="1">
            <a:spLocks noChangeArrowheads="1"/>
          </p:cNvSpPr>
          <p:nvPr/>
        </p:nvSpPr>
        <p:spPr bwMode="auto">
          <a:xfrm>
            <a:off x="1828800" y="1916113"/>
            <a:ext cx="426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0</a:t>
            </a:r>
            <a:r>
              <a:rPr lang="en-US" altLang="el-GR" sz="1800" b="1">
                <a:latin typeface="Arial" panose="020B0604020202020204" pitchFamily="34" charset="0"/>
              </a:rPr>
              <a:t>3</a:t>
            </a:r>
            <a:r>
              <a:rPr lang="el-GR" altLang="el-GR" sz="1800" b="1">
                <a:latin typeface="Arial" panose="020B0604020202020204" pitchFamily="34" charset="0"/>
              </a:rPr>
              <a:t> Μαρτίου   </a:t>
            </a:r>
            <a:r>
              <a:rPr lang="en-US" altLang="el-GR" sz="1800" b="1">
                <a:latin typeface="Arial" panose="020B0604020202020204" pitchFamily="34" charset="0"/>
              </a:rPr>
              <a:t>(95 </a:t>
            </a:r>
            <a:r>
              <a:rPr lang="el-GR" altLang="el-GR" sz="1800" b="1">
                <a:latin typeface="Arial" panose="020B0604020202020204" pitchFamily="34" charset="0"/>
              </a:rPr>
              <a:t>μονάδες Χ</a:t>
            </a:r>
            <a:r>
              <a:rPr lang="en-US" altLang="el-GR" sz="1800" b="1">
                <a:latin typeface="Arial" panose="020B0604020202020204" pitchFamily="34" charset="0"/>
              </a:rPr>
              <a:t>€18)	</a:t>
            </a:r>
            <a:r>
              <a:rPr lang="el-GR" altLang="el-GR" sz="1800" b="1">
                <a:latin typeface="Arial" panose="020B0604020202020204" pitchFamily="34" charset="0"/>
              </a:rPr>
              <a:t> </a:t>
            </a:r>
            <a:r>
              <a:rPr lang="en-US" altLang="el-GR" sz="1800" b="1">
                <a:latin typeface="Arial" panose="020B0604020202020204" pitchFamily="34" charset="0"/>
              </a:rPr>
              <a:t>1</a:t>
            </a:r>
            <a:r>
              <a:rPr lang="el-GR" altLang="el-GR" sz="1800" b="1">
                <a:latin typeface="Arial" panose="020B0604020202020204" pitchFamily="34" charset="0"/>
              </a:rPr>
              <a:t>.</a:t>
            </a:r>
            <a:r>
              <a:rPr lang="en-US" altLang="el-GR" sz="1800" b="1">
                <a:latin typeface="Arial" panose="020B0604020202020204" pitchFamily="34" charset="0"/>
              </a:rPr>
              <a:t>710</a:t>
            </a:r>
          </a:p>
        </p:txBody>
      </p:sp>
      <p:sp>
        <p:nvSpPr>
          <p:cNvPr id="14" name="TextBox 13">
            <a:extLst>
              <a:ext uri="{FF2B5EF4-FFF2-40B4-BE49-F238E27FC236}">
                <a16:creationId xmlns:a16="http://schemas.microsoft.com/office/drawing/2014/main" id="{A78BE4C7-67D4-3FAC-4B67-03657E24B152}"/>
              </a:ext>
            </a:extLst>
          </p:cNvPr>
          <p:cNvSpPr txBox="1"/>
          <p:nvPr/>
        </p:nvSpPr>
        <p:spPr>
          <a:xfrm>
            <a:off x="1828800" y="2297113"/>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17</a:t>
            </a:r>
            <a:r>
              <a:rPr lang="el-GR" altLang="el-GR" sz="1800" b="1">
                <a:latin typeface="Arial" panose="020B0604020202020204" pitchFamily="34" charset="0"/>
              </a:rPr>
              <a:t> Μαρτίου </a:t>
            </a:r>
            <a:r>
              <a:rPr lang="en-US" altLang="el-GR" sz="1800" b="1">
                <a:latin typeface="Arial" panose="020B0604020202020204" pitchFamily="34" charset="0"/>
              </a:rPr>
              <a:t>(165 </a:t>
            </a:r>
            <a:r>
              <a:rPr lang="el-GR" altLang="el-GR" sz="1800" b="1">
                <a:latin typeface="Arial" panose="020B0604020202020204" pitchFamily="34" charset="0"/>
              </a:rPr>
              <a:t>μονάδες Χ</a:t>
            </a:r>
            <a:r>
              <a:rPr lang="en-US" altLang="el-GR" sz="1800" b="1">
                <a:latin typeface="Arial" panose="020B0604020202020204" pitchFamily="34" charset="0"/>
              </a:rPr>
              <a:t>€20)</a:t>
            </a:r>
            <a:r>
              <a:rPr lang="el-GR" altLang="el-GR" sz="1800" b="1">
                <a:latin typeface="Arial" panose="020B0604020202020204" pitchFamily="34" charset="0"/>
              </a:rPr>
              <a:t> </a:t>
            </a:r>
            <a:r>
              <a:rPr lang="en-US" altLang="el-GR" sz="1800" b="1">
                <a:latin typeface="Arial" panose="020B0604020202020204" pitchFamily="34" charset="0"/>
              </a:rPr>
              <a:t>3</a:t>
            </a:r>
            <a:r>
              <a:rPr lang="el-GR" altLang="el-GR" sz="1800" b="1">
                <a:latin typeface="Arial" panose="020B0604020202020204" pitchFamily="34" charset="0"/>
              </a:rPr>
              <a:t>.</a:t>
            </a:r>
            <a:r>
              <a:rPr lang="en-US" altLang="el-GR" sz="1800" b="1">
                <a:latin typeface="Arial" panose="020B0604020202020204" pitchFamily="34" charset="0"/>
              </a:rPr>
              <a:t>300</a:t>
            </a:r>
          </a:p>
        </p:txBody>
      </p:sp>
      <p:sp>
        <p:nvSpPr>
          <p:cNvPr id="15" name="TextBox 14">
            <a:extLst>
              <a:ext uri="{FF2B5EF4-FFF2-40B4-BE49-F238E27FC236}">
                <a16:creationId xmlns:a16="http://schemas.microsoft.com/office/drawing/2014/main" id="{D48AB076-E92C-E6EE-3C9B-F2BEE8829564}"/>
              </a:ext>
            </a:extLst>
          </p:cNvPr>
          <p:cNvSpPr txBox="1"/>
          <p:nvPr/>
        </p:nvSpPr>
        <p:spPr>
          <a:xfrm>
            <a:off x="1828800" y="2678113"/>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23</a:t>
            </a:r>
            <a:r>
              <a:rPr lang="el-GR" altLang="el-GR" sz="1800" b="1">
                <a:latin typeface="Arial" panose="020B0604020202020204" pitchFamily="34" charset="0"/>
              </a:rPr>
              <a:t> Μαρτίου  </a:t>
            </a:r>
            <a:r>
              <a:rPr lang="en-US" altLang="el-GR" sz="1800" b="1">
                <a:latin typeface="Arial" panose="020B0604020202020204" pitchFamily="34" charset="0"/>
              </a:rPr>
              <a:t>(35 </a:t>
            </a:r>
            <a:r>
              <a:rPr lang="el-GR" altLang="el-GR" sz="1800" b="1">
                <a:latin typeface="Arial" panose="020B0604020202020204" pitchFamily="34" charset="0"/>
              </a:rPr>
              <a:t>μονάδες Χ</a:t>
            </a:r>
            <a:r>
              <a:rPr lang="en-US" altLang="el-GR" sz="1800" b="1">
                <a:latin typeface="Arial" panose="020B0604020202020204" pitchFamily="34" charset="0"/>
              </a:rPr>
              <a:t> €21)	735</a:t>
            </a:r>
          </a:p>
        </p:txBody>
      </p:sp>
      <p:cxnSp>
        <p:nvCxnSpPr>
          <p:cNvPr id="91146" name="Straight Connector 15">
            <a:extLst>
              <a:ext uri="{FF2B5EF4-FFF2-40B4-BE49-F238E27FC236}">
                <a16:creationId xmlns:a16="http://schemas.microsoft.com/office/drawing/2014/main" id="{239E40B0-DAD7-FC29-B5E4-62D299212D0D}"/>
              </a:ext>
            </a:extLst>
          </p:cNvPr>
          <p:cNvCxnSpPr>
            <a:cxnSpLocks noChangeShapeType="1"/>
          </p:cNvCxnSpPr>
          <p:nvPr/>
        </p:nvCxnSpPr>
        <p:spPr bwMode="auto">
          <a:xfrm>
            <a:off x="1828800" y="3124200"/>
            <a:ext cx="8534400" cy="0"/>
          </a:xfrm>
          <a:prstGeom prst="line">
            <a:avLst/>
          </a:prstGeom>
          <a:noFill/>
          <a:ln w="38100" cap="sq" algn="ctr">
            <a:solidFill>
              <a:schemeClr val="tx1"/>
            </a:solidFill>
            <a:round/>
            <a:headEnd type="none" w="sm" len="sm"/>
            <a:tailEnd type="none" w="sm" len="sm"/>
          </a:ln>
        </p:spPr>
      </p:cxnSp>
      <p:sp>
        <p:nvSpPr>
          <p:cNvPr id="22" name="TextBox 21">
            <a:extLst>
              <a:ext uri="{FF2B5EF4-FFF2-40B4-BE49-F238E27FC236}">
                <a16:creationId xmlns:a16="http://schemas.microsoft.com/office/drawing/2014/main" id="{9299F382-E01A-D093-670D-E3F88A36A1B3}"/>
              </a:ext>
            </a:extLst>
          </p:cNvPr>
          <p:cNvSpPr txBox="1"/>
          <p:nvPr/>
        </p:nvSpPr>
        <p:spPr>
          <a:xfrm>
            <a:off x="1828800" y="3200401"/>
            <a:ext cx="4267200" cy="366713"/>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Υπολ. τέλους </a:t>
            </a:r>
            <a:r>
              <a:rPr lang="en-US" altLang="el-GR" sz="1800" b="1">
                <a:latin typeface="Arial" panose="020B0604020202020204" pitchFamily="34" charset="0"/>
              </a:rPr>
              <a:t>(370 </a:t>
            </a:r>
            <a:r>
              <a:rPr lang="el-GR" altLang="el-GR" sz="1800" b="1">
                <a:latin typeface="Arial" panose="020B0604020202020204" pitchFamily="34" charset="0"/>
              </a:rPr>
              <a:t>μονάδες</a:t>
            </a:r>
            <a:r>
              <a:rPr lang="en-US" altLang="el-GR" sz="1800" b="1">
                <a:latin typeface="Arial" panose="020B0604020202020204" pitchFamily="34" charset="0"/>
              </a:rPr>
              <a:t>)	6</a:t>
            </a:r>
            <a:r>
              <a:rPr lang="el-GR" altLang="el-GR" sz="1800" b="1">
                <a:latin typeface="Arial" panose="020B0604020202020204" pitchFamily="34" charset="0"/>
              </a:rPr>
              <a:t>.</a:t>
            </a:r>
            <a:r>
              <a:rPr lang="en-US" altLang="el-GR" sz="1800" b="1">
                <a:latin typeface="Arial" panose="020B0604020202020204" pitchFamily="34" charset="0"/>
              </a:rPr>
              <a:t>945</a:t>
            </a:r>
          </a:p>
        </p:txBody>
      </p:sp>
      <p:sp>
        <p:nvSpPr>
          <p:cNvPr id="38" name="TextBox 37">
            <a:extLst>
              <a:ext uri="{FF2B5EF4-FFF2-40B4-BE49-F238E27FC236}">
                <a16:creationId xmlns:a16="http://schemas.microsoft.com/office/drawing/2014/main" id="{3B65ED6B-B64F-C544-D6C0-FEF311214593}"/>
              </a:ext>
            </a:extLst>
          </p:cNvPr>
          <p:cNvSpPr txBox="1"/>
          <p:nvPr/>
        </p:nvSpPr>
        <p:spPr>
          <a:xfrm>
            <a:off x="7252255" y="228601"/>
            <a:ext cx="3180931" cy="646331"/>
          </a:xfrm>
          <a:prstGeom prst="rect">
            <a:avLst/>
          </a:prstGeom>
          <a:solidFill>
            <a:schemeClr val="bg1"/>
          </a:solidFill>
          <a:ln>
            <a:solidFill>
              <a:schemeClr val="tx1"/>
            </a:solidFill>
          </a:ln>
          <a:effectLst>
            <a:innerShdw blurRad="114300">
              <a:prstClr val="black"/>
            </a:innerShdw>
          </a:effec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l-GR" sz="1800" b="1">
                <a:latin typeface="Arial" panose="020B0604020202020204" pitchFamily="34" charset="0"/>
              </a:rPr>
              <a:t>318 </a:t>
            </a:r>
            <a:r>
              <a:rPr lang="el-GR" altLang="el-GR" sz="1800" b="1">
                <a:latin typeface="Arial" panose="020B0604020202020204" pitchFamily="34" charset="0"/>
              </a:rPr>
              <a:t>μονάδες πωλήθηκαν</a:t>
            </a:r>
          </a:p>
          <a:p>
            <a:pPr algn="r"/>
            <a:r>
              <a:rPr lang="en-US" altLang="el-GR" sz="1800" b="1">
                <a:latin typeface="Arial" panose="020B0604020202020204" pitchFamily="34" charset="0"/>
              </a:rPr>
              <a:t>52</a:t>
            </a:r>
            <a:r>
              <a:rPr lang="el-GR" altLang="el-GR" sz="1800" b="1">
                <a:latin typeface="Arial" panose="020B0604020202020204" pitchFamily="34" charset="0"/>
              </a:rPr>
              <a:t> μονάδες διαθέσιμες </a:t>
            </a:r>
            <a:endParaRPr lang="en-US" altLang="el-GR" sz="1800" b="1">
              <a:latin typeface="Arial" panose="020B0604020202020204" pitchFamily="34" charset="0"/>
            </a:endParaRPr>
          </a:p>
        </p:txBody>
      </p:sp>
      <p:sp>
        <p:nvSpPr>
          <p:cNvPr id="36" name="TextBox 35">
            <a:extLst>
              <a:ext uri="{FF2B5EF4-FFF2-40B4-BE49-F238E27FC236}">
                <a16:creationId xmlns:a16="http://schemas.microsoft.com/office/drawing/2014/main" id="{E238327B-2200-2B26-F696-5B5842570F43}"/>
              </a:ext>
            </a:extLst>
          </p:cNvPr>
          <p:cNvSpPr txBox="1"/>
          <p:nvPr/>
        </p:nvSpPr>
        <p:spPr>
          <a:xfrm>
            <a:off x="2362200" y="3775076"/>
            <a:ext cx="4267200" cy="822325"/>
          </a:xfrm>
          <a:prstGeom prst="rect">
            <a:avLst/>
          </a:prstGeom>
          <a:noFill/>
          <a:ln>
            <a:noFill/>
          </a:ln>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0000"/>
              </a:lnSpc>
            </a:pPr>
            <a:r>
              <a:rPr lang="el-GR" altLang="el-GR" sz="2000" b="1">
                <a:latin typeface="Arial" panose="020B0604020202020204" pitchFamily="34" charset="0"/>
              </a:rPr>
              <a:t>Μέσο κόστος ανά μονάδα</a:t>
            </a:r>
            <a:endParaRPr lang="en-US" altLang="el-GR" sz="2000" b="1">
              <a:latin typeface="Arial" panose="020B0604020202020204" pitchFamily="34" charset="0"/>
            </a:endParaRPr>
          </a:p>
          <a:p>
            <a:pPr>
              <a:lnSpc>
                <a:spcPct val="120000"/>
              </a:lnSpc>
            </a:pPr>
            <a:r>
              <a:rPr lang="en-US" altLang="el-GR" sz="2000" b="1">
                <a:latin typeface="Arial" panose="020B0604020202020204" pitchFamily="34" charset="0"/>
              </a:rPr>
              <a:t>€6</a:t>
            </a:r>
            <a:r>
              <a:rPr lang="el-GR" altLang="el-GR" sz="2000" b="1">
                <a:latin typeface="Arial" panose="020B0604020202020204" pitchFamily="34" charset="0"/>
              </a:rPr>
              <a:t>.</a:t>
            </a:r>
            <a:r>
              <a:rPr lang="en-US" altLang="el-GR" sz="2000" b="1">
                <a:latin typeface="Arial" panose="020B0604020202020204" pitchFamily="34" charset="0"/>
              </a:rPr>
              <a:t>945 ÷ 370 = </a:t>
            </a:r>
            <a:r>
              <a:rPr lang="en-US" altLang="el-GR" sz="2000" b="1">
                <a:solidFill>
                  <a:srgbClr val="CC0000"/>
                </a:solidFill>
                <a:latin typeface="Arial" panose="020B0604020202020204" pitchFamily="34" charset="0"/>
              </a:rPr>
              <a:t>€18</a:t>
            </a:r>
            <a:r>
              <a:rPr lang="el-GR" altLang="el-GR" sz="2000" b="1">
                <a:solidFill>
                  <a:srgbClr val="CC0000"/>
                </a:solidFill>
                <a:latin typeface="Arial" panose="020B0604020202020204" pitchFamily="34" charset="0"/>
              </a:rPr>
              <a:t>,</a:t>
            </a:r>
            <a:r>
              <a:rPr lang="en-US" altLang="el-GR" sz="2000" b="1">
                <a:solidFill>
                  <a:srgbClr val="CC0000"/>
                </a:solidFill>
                <a:latin typeface="Arial" panose="020B0604020202020204" pitchFamily="34" charset="0"/>
              </a:rPr>
              <a:t>77</a:t>
            </a:r>
          </a:p>
        </p:txBody>
      </p:sp>
      <p:sp>
        <p:nvSpPr>
          <p:cNvPr id="9" name="Right Brace 8">
            <a:extLst>
              <a:ext uri="{FF2B5EF4-FFF2-40B4-BE49-F238E27FC236}">
                <a16:creationId xmlns:a16="http://schemas.microsoft.com/office/drawing/2014/main" id="{3F669EE0-6BD2-D336-33C2-674F555B2C76}"/>
              </a:ext>
            </a:extLst>
          </p:cNvPr>
          <p:cNvSpPr>
            <a:spLocks/>
          </p:cNvSpPr>
          <p:nvPr/>
        </p:nvSpPr>
        <p:spPr bwMode="auto">
          <a:xfrm rot="5400000">
            <a:off x="4360069" y="2116932"/>
            <a:ext cx="239713" cy="3016250"/>
          </a:xfrm>
          <a:prstGeom prst="rightBrace">
            <a:avLst>
              <a:gd name="adj1" fmla="val 8330"/>
              <a:gd name="adj2" fmla="val 50000"/>
            </a:avLst>
          </a:prstGeom>
          <a:noFill/>
          <a:ln w="28575" cap="sq"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l-GR"/>
          </a:p>
        </p:txBody>
      </p:sp>
      <p:cxnSp>
        <p:nvCxnSpPr>
          <p:cNvPr id="91153" name="Straight Connector 46">
            <a:extLst>
              <a:ext uri="{FF2B5EF4-FFF2-40B4-BE49-F238E27FC236}">
                <a16:creationId xmlns:a16="http://schemas.microsoft.com/office/drawing/2014/main" id="{78CA7FF8-FE1B-66D9-CCAF-A6821F5336D9}"/>
              </a:ext>
            </a:extLst>
          </p:cNvPr>
          <p:cNvCxnSpPr>
            <a:cxnSpLocks noChangeShapeType="1"/>
          </p:cNvCxnSpPr>
          <p:nvPr/>
        </p:nvCxnSpPr>
        <p:spPr bwMode="auto">
          <a:xfrm>
            <a:off x="1828800" y="5497513"/>
            <a:ext cx="8534400" cy="0"/>
          </a:xfrm>
          <a:prstGeom prst="line">
            <a:avLst/>
          </a:prstGeom>
          <a:noFill/>
          <a:ln w="38100" cap="sq" algn="ctr">
            <a:solidFill>
              <a:schemeClr val="tx1"/>
            </a:solidFill>
            <a:round/>
            <a:headEnd type="none" w="sm" len="sm"/>
            <a:tailEnd type="none" w="sm" len="sm"/>
          </a:ln>
        </p:spPr>
      </p:cxnSp>
      <p:sp>
        <p:nvSpPr>
          <p:cNvPr id="48" name="TextBox 47">
            <a:extLst>
              <a:ext uri="{FF2B5EF4-FFF2-40B4-BE49-F238E27FC236}">
                <a16:creationId xmlns:a16="http://schemas.microsoft.com/office/drawing/2014/main" id="{01DF718E-D9A8-307D-D172-C62E27244612}"/>
              </a:ext>
            </a:extLst>
          </p:cNvPr>
          <p:cNvSpPr txBox="1"/>
          <p:nvPr/>
        </p:nvSpPr>
        <p:spPr>
          <a:xfrm>
            <a:off x="1828800" y="4964114"/>
            <a:ext cx="8534400" cy="427037"/>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Κόστος πωληθέντων</a:t>
            </a:r>
            <a:endParaRPr lang="en-US" altLang="el-GR" sz="2200" b="1">
              <a:latin typeface="Arial" panose="020B0604020202020204" pitchFamily="34" charset="0"/>
            </a:endParaRPr>
          </a:p>
        </p:txBody>
      </p:sp>
      <p:cxnSp>
        <p:nvCxnSpPr>
          <p:cNvPr id="91155" name="Straight Connector 48">
            <a:extLst>
              <a:ext uri="{FF2B5EF4-FFF2-40B4-BE49-F238E27FC236}">
                <a16:creationId xmlns:a16="http://schemas.microsoft.com/office/drawing/2014/main" id="{30C741BC-BC76-7601-3A67-0586E06E9BA7}"/>
              </a:ext>
            </a:extLst>
          </p:cNvPr>
          <p:cNvCxnSpPr>
            <a:cxnSpLocks noChangeShapeType="1"/>
          </p:cNvCxnSpPr>
          <p:nvPr/>
        </p:nvCxnSpPr>
        <p:spPr bwMode="auto">
          <a:xfrm>
            <a:off x="6096000" y="5497514"/>
            <a:ext cx="0" cy="598487"/>
          </a:xfrm>
          <a:prstGeom prst="line">
            <a:avLst/>
          </a:prstGeom>
          <a:noFill/>
          <a:ln w="38100" cap="sq" algn="ctr">
            <a:solidFill>
              <a:schemeClr val="tx1"/>
            </a:solidFill>
            <a:round/>
            <a:headEnd type="none" w="sm" len="sm"/>
            <a:tailEnd type="none" w="sm" len="sm"/>
          </a:ln>
        </p:spPr>
      </p:cxnSp>
      <p:sp>
        <p:nvSpPr>
          <p:cNvPr id="20" name="Footer Placeholder 8">
            <a:extLst>
              <a:ext uri="{FF2B5EF4-FFF2-40B4-BE49-F238E27FC236}">
                <a16:creationId xmlns:a16="http://schemas.microsoft.com/office/drawing/2014/main" id="{C234661E-D6A9-01BA-FB45-A9D79F8CCD71}"/>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13">
            <a:extLst>
              <a:ext uri="{FF2B5EF4-FFF2-40B4-BE49-F238E27FC236}">
                <a16:creationId xmlns:a16="http://schemas.microsoft.com/office/drawing/2014/main" id="{CB2F36B6-6EB2-C0A7-1BC3-51FABFA28DFB}"/>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169987" name="Rectangle 1031">
            <a:extLst>
              <a:ext uri="{FF2B5EF4-FFF2-40B4-BE49-F238E27FC236}">
                <a16:creationId xmlns:a16="http://schemas.microsoft.com/office/drawing/2014/main" id="{A528FF5E-8BB6-AC30-36B0-CCAFA958AFED}"/>
              </a:ext>
            </a:extLst>
          </p:cNvPr>
          <p:cNvSpPr txBox="1">
            <a:spLocks noChangeArrowheads="1"/>
          </p:cNvSpPr>
          <p:nvPr/>
        </p:nvSpPr>
        <p:spPr bwMode="auto">
          <a:xfrm>
            <a:off x="2057400" y="304801"/>
            <a:ext cx="60960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Μέσο κόστος</a:t>
            </a:r>
            <a:endParaRPr lang="en-US" altLang="el-GR" sz="3200" b="1">
              <a:latin typeface="Arial" panose="020B0604020202020204" pitchFamily="34" charset="0"/>
            </a:endParaRPr>
          </a:p>
        </p:txBody>
      </p:sp>
      <p:cxnSp>
        <p:nvCxnSpPr>
          <p:cNvPr id="169988" name="Straight Connector 2">
            <a:extLst>
              <a:ext uri="{FF2B5EF4-FFF2-40B4-BE49-F238E27FC236}">
                <a16:creationId xmlns:a16="http://schemas.microsoft.com/office/drawing/2014/main" id="{44630AF0-E064-C2D9-BD3E-E60447CC3139}"/>
              </a:ext>
            </a:extLst>
          </p:cNvPr>
          <p:cNvCxnSpPr>
            <a:cxnSpLocks noChangeShapeType="1"/>
          </p:cNvCxnSpPr>
          <p:nvPr/>
        </p:nvCxnSpPr>
        <p:spPr bwMode="auto">
          <a:xfrm>
            <a:off x="1828800" y="1447800"/>
            <a:ext cx="8534400" cy="0"/>
          </a:xfrm>
          <a:prstGeom prst="line">
            <a:avLst/>
          </a:prstGeom>
          <a:noFill/>
          <a:ln w="38100" cap="sq" algn="ctr">
            <a:solidFill>
              <a:schemeClr val="tx1"/>
            </a:solidFill>
            <a:round/>
            <a:headEnd type="none" w="sm" len="sm"/>
            <a:tailEnd type="none" w="sm" len="sm"/>
          </a:ln>
        </p:spPr>
      </p:cxnSp>
      <p:sp>
        <p:nvSpPr>
          <p:cNvPr id="4" name="TextBox 3">
            <a:extLst>
              <a:ext uri="{FF2B5EF4-FFF2-40B4-BE49-F238E27FC236}">
                <a16:creationId xmlns:a16="http://schemas.microsoft.com/office/drawing/2014/main" id="{FF65712F-820A-1252-BBF0-377AA57374BD}"/>
              </a:ext>
            </a:extLst>
          </p:cNvPr>
          <p:cNvSpPr txBox="1"/>
          <p:nvPr/>
        </p:nvSpPr>
        <p:spPr>
          <a:xfrm>
            <a:off x="1828800" y="914400"/>
            <a:ext cx="8534400" cy="427038"/>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Αποθέματα</a:t>
            </a:r>
            <a:endParaRPr lang="en-US" altLang="el-GR" sz="2200" b="1">
              <a:latin typeface="Arial" panose="020B0604020202020204" pitchFamily="34" charset="0"/>
            </a:endParaRPr>
          </a:p>
        </p:txBody>
      </p:sp>
      <p:cxnSp>
        <p:nvCxnSpPr>
          <p:cNvPr id="169990" name="Straight Connector 5">
            <a:extLst>
              <a:ext uri="{FF2B5EF4-FFF2-40B4-BE49-F238E27FC236}">
                <a16:creationId xmlns:a16="http://schemas.microsoft.com/office/drawing/2014/main" id="{0E1938EC-7C28-0A37-79AD-DF1FCCBB4651}"/>
              </a:ext>
            </a:extLst>
          </p:cNvPr>
          <p:cNvCxnSpPr>
            <a:cxnSpLocks noChangeShapeType="1"/>
          </p:cNvCxnSpPr>
          <p:nvPr/>
        </p:nvCxnSpPr>
        <p:spPr bwMode="auto">
          <a:xfrm>
            <a:off x="6096000" y="1447800"/>
            <a:ext cx="0" cy="2122488"/>
          </a:xfrm>
          <a:prstGeom prst="line">
            <a:avLst/>
          </a:prstGeom>
          <a:noFill/>
          <a:ln w="38100" cap="sq" algn="ctr">
            <a:solidFill>
              <a:schemeClr val="tx1"/>
            </a:solidFill>
            <a:round/>
            <a:headEnd type="none" w="sm" len="sm"/>
            <a:tailEnd type="none" w="sm" len="sm"/>
          </a:ln>
        </p:spPr>
      </p:cxnSp>
      <p:cxnSp>
        <p:nvCxnSpPr>
          <p:cNvPr id="169995" name="Straight Connector 15">
            <a:extLst>
              <a:ext uri="{FF2B5EF4-FFF2-40B4-BE49-F238E27FC236}">
                <a16:creationId xmlns:a16="http://schemas.microsoft.com/office/drawing/2014/main" id="{5C5EEBFC-DD79-B9DC-D198-5F056C6411A9}"/>
              </a:ext>
            </a:extLst>
          </p:cNvPr>
          <p:cNvCxnSpPr>
            <a:cxnSpLocks noChangeShapeType="1"/>
          </p:cNvCxnSpPr>
          <p:nvPr/>
        </p:nvCxnSpPr>
        <p:spPr bwMode="auto">
          <a:xfrm>
            <a:off x="1828800" y="3124200"/>
            <a:ext cx="8534400" cy="0"/>
          </a:xfrm>
          <a:prstGeom prst="line">
            <a:avLst/>
          </a:prstGeom>
          <a:noFill/>
          <a:ln w="38100" cap="sq" algn="ctr">
            <a:solidFill>
              <a:schemeClr val="tx1"/>
            </a:solidFill>
            <a:round/>
            <a:headEnd type="none" w="sm" len="sm"/>
            <a:tailEnd type="none" w="sm" len="sm"/>
          </a:ln>
        </p:spPr>
      </p:cxnSp>
      <p:sp>
        <p:nvSpPr>
          <p:cNvPr id="22" name="TextBox 21">
            <a:extLst>
              <a:ext uri="{FF2B5EF4-FFF2-40B4-BE49-F238E27FC236}">
                <a16:creationId xmlns:a16="http://schemas.microsoft.com/office/drawing/2014/main" id="{5B49ECAA-2CA8-17D0-F2F9-1993CFDD7A76}"/>
              </a:ext>
            </a:extLst>
          </p:cNvPr>
          <p:cNvSpPr txBox="1"/>
          <p:nvPr/>
        </p:nvSpPr>
        <p:spPr>
          <a:xfrm>
            <a:off x="1828800" y="3200401"/>
            <a:ext cx="4267200" cy="366713"/>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Υπ.τέλους (52μονάδες Χ 18,77</a:t>
            </a:r>
            <a:r>
              <a:rPr lang="en-US" altLang="el-GR" sz="1800" b="1">
                <a:latin typeface="Arial" panose="020B0604020202020204" pitchFamily="34" charset="0"/>
              </a:rPr>
              <a:t>)	</a:t>
            </a:r>
            <a:r>
              <a:rPr lang="el-GR" altLang="el-GR" sz="1800" b="1">
                <a:latin typeface="Arial" panose="020B0604020202020204" pitchFamily="34" charset="0"/>
              </a:rPr>
              <a:t>  976</a:t>
            </a:r>
            <a:endParaRPr lang="en-US" altLang="el-GR" sz="1800" b="1">
              <a:latin typeface="Arial" panose="020B0604020202020204" pitchFamily="34" charset="0"/>
            </a:endParaRPr>
          </a:p>
        </p:txBody>
      </p:sp>
      <p:sp>
        <p:nvSpPr>
          <p:cNvPr id="36" name="TextBox 35">
            <a:extLst>
              <a:ext uri="{FF2B5EF4-FFF2-40B4-BE49-F238E27FC236}">
                <a16:creationId xmlns:a16="http://schemas.microsoft.com/office/drawing/2014/main" id="{FF2EDC4A-DEE4-85C8-5455-7F8F491C417E}"/>
              </a:ext>
            </a:extLst>
          </p:cNvPr>
          <p:cNvSpPr txBox="1"/>
          <p:nvPr/>
        </p:nvSpPr>
        <p:spPr>
          <a:xfrm>
            <a:off x="2362200" y="3810001"/>
            <a:ext cx="4267200" cy="822325"/>
          </a:xfrm>
          <a:prstGeom prst="rect">
            <a:avLst/>
          </a:prstGeom>
          <a:noFill/>
          <a:ln>
            <a:noFill/>
          </a:ln>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0000"/>
              </a:lnSpc>
            </a:pPr>
            <a:r>
              <a:rPr lang="el-GR" altLang="el-GR" sz="2000" b="1">
                <a:latin typeface="Arial" panose="020B0604020202020204" pitchFamily="34" charset="0"/>
              </a:rPr>
              <a:t>Μέσο κόστος ανά μονάδα</a:t>
            </a:r>
            <a:endParaRPr lang="en-US" altLang="el-GR" sz="2000" b="1">
              <a:latin typeface="Arial" panose="020B0604020202020204" pitchFamily="34" charset="0"/>
            </a:endParaRPr>
          </a:p>
          <a:p>
            <a:pPr>
              <a:lnSpc>
                <a:spcPct val="120000"/>
              </a:lnSpc>
            </a:pPr>
            <a:r>
              <a:rPr lang="en-US" altLang="el-GR" sz="2000" b="1">
                <a:latin typeface="Arial" panose="020B0604020202020204" pitchFamily="34" charset="0"/>
              </a:rPr>
              <a:t>€6</a:t>
            </a:r>
            <a:r>
              <a:rPr lang="el-GR" altLang="el-GR" sz="2000" b="1">
                <a:latin typeface="Arial" panose="020B0604020202020204" pitchFamily="34" charset="0"/>
              </a:rPr>
              <a:t>.</a:t>
            </a:r>
            <a:r>
              <a:rPr lang="en-US" altLang="el-GR" sz="2000" b="1">
                <a:latin typeface="Arial" panose="020B0604020202020204" pitchFamily="34" charset="0"/>
              </a:rPr>
              <a:t>945 ÷ 370 = </a:t>
            </a:r>
            <a:r>
              <a:rPr lang="en-US" altLang="el-GR" sz="2000" b="1">
                <a:solidFill>
                  <a:srgbClr val="CC0000"/>
                </a:solidFill>
                <a:latin typeface="Arial" panose="020B0604020202020204" pitchFamily="34" charset="0"/>
              </a:rPr>
              <a:t>€18</a:t>
            </a:r>
            <a:r>
              <a:rPr lang="el-GR" altLang="el-GR" sz="2000" b="1">
                <a:solidFill>
                  <a:srgbClr val="CC0000"/>
                </a:solidFill>
                <a:latin typeface="Arial" panose="020B0604020202020204" pitchFamily="34" charset="0"/>
              </a:rPr>
              <a:t>,</a:t>
            </a:r>
            <a:r>
              <a:rPr lang="en-US" altLang="el-GR" sz="2000" b="1">
                <a:solidFill>
                  <a:srgbClr val="CC0000"/>
                </a:solidFill>
                <a:latin typeface="Arial" panose="020B0604020202020204" pitchFamily="34" charset="0"/>
              </a:rPr>
              <a:t>77</a:t>
            </a:r>
          </a:p>
        </p:txBody>
      </p:sp>
      <p:sp>
        <p:nvSpPr>
          <p:cNvPr id="9" name="Right Brace 8">
            <a:extLst>
              <a:ext uri="{FF2B5EF4-FFF2-40B4-BE49-F238E27FC236}">
                <a16:creationId xmlns:a16="http://schemas.microsoft.com/office/drawing/2014/main" id="{63C829BF-9010-7AB7-3A37-9259C1A617B4}"/>
              </a:ext>
            </a:extLst>
          </p:cNvPr>
          <p:cNvSpPr>
            <a:spLocks/>
          </p:cNvSpPr>
          <p:nvPr/>
        </p:nvSpPr>
        <p:spPr bwMode="auto">
          <a:xfrm rot="5400000">
            <a:off x="4360069" y="2193132"/>
            <a:ext cx="239713" cy="3016250"/>
          </a:xfrm>
          <a:prstGeom prst="rightBrace">
            <a:avLst>
              <a:gd name="adj1" fmla="val 8330"/>
              <a:gd name="adj2" fmla="val 50000"/>
            </a:avLst>
          </a:prstGeom>
          <a:noFill/>
          <a:ln w="28575" cap="sq"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rot="10800000" vert="eaVert"/>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l-GR"/>
          </a:p>
        </p:txBody>
      </p:sp>
      <p:cxnSp>
        <p:nvCxnSpPr>
          <p:cNvPr id="170002" name="Straight Connector 46">
            <a:extLst>
              <a:ext uri="{FF2B5EF4-FFF2-40B4-BE49-F238E27FC236}">
                <a16:creationId xmlns:a16="http://schemas.microsoft.com/office/drawing/2014/main" id="{0D89F115-09F3-4AE8-2443-25312FC79EDF}"/>
              </a:ext>
            </a:extLst>
          </p:cNvPr>
          <p:cNvCxnSpPr>
            <a:cxnSpLocks noChangeShapeType="1"/>
          </p:cNvCxnSpPr>
          <p:nvPr/>
        </p:nvCxnSpPr>
        <p:spPr bwMode="auto">
          <a:xfrm>
            <a:off x="1828800" y="5497513"/>
            <a:ext cx="8534400" cy="0"/>
          </a:xfrm>
          <a:prstGeom prst="line">
            <a:avLst/>
          </a:prstGeom>
          <a:noFill/>
          <a:ln w="38100" cap="sq" algn="ctr">
            <a:solidFill>
              <a:schemeClr val="tx1"/>
            </a:solidFill>
            <a:round/>
            <a:headEnd type="none" w="sm" len="sm"/>
            <a:tailEnd type="none" w="sm" len="sm"/>
          </a:ln>
        </p:spPr>
      </p:cxnSp>
      <p:sp>
        <p:nvSpPr>
          <p:cNvPr id="48" name="TextBox 47">
            <a:extLst>
              <a:ext uri="{FF2B5EF4-FFF2-40B4-BE49-F238E27FC236}">
                <a16:creationId xmlns:a16="http://schemas.microsoft.com/office/drawing/2014/main" id="{EB866966-8CDB-A7C2-4035-C60BD374BD1E}"/>
              </a:ext>
            </a:extLst>
          </p:cNvPr>
          <p:cNvSpPr txBox="1"/>
          <p:nvPr/>
        </p:nvSpPr>
        <p:spPr>
          <a:xfrm>
            <a:off x="1828800" y="4964114"/>
            <a:ext cx="8534400" cy="427037"/>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Κόστος πωληθέντων</a:t>
            </a:r>
            <a:endParaRPr lang="en-US" altLang="el-GR" sz="2200" b="1">
              <a:latin typeface="Arial" panose="020B0604020202020204" pitchFamily="34" charset="0"/>
            </a:endParaRPr>
          </a:p>
        </p:txBody>
      </p:sp>
      <p:cxnSp>
        <p:nvCxnSpPr>
          <p:cNvPr id="170004" name="Straight Connector 48">
            <a:extLst>
              <a:ext uri="{FF2B5EF4-FFF2-40B4-BE49-F238E27FC236}">
                <a16:creationId xmlns:a16="http://schemas.microsoft.com/office/drawing/2014/main" id="{B8440E8D-9B6B-BFEF-34B1-AFBEB3FD8D90}"/>
              </a:ext>
            </a:extLst>
          </p:cNvPr>
          <p:cNvCxnSpPr>
            <a:cxnSpLocks noChangeShapeType="1"/>
          </p:cNvCxnSpPr>
          <p:nvPr/>
        </p:nvCxnSpPr>
        <p:spPr bwMode="auto">
          <a:xfrm>
            <a:off x="6096000" y="5497514"/>
            <a:ext cx="0" cy="598487"/>
          </a:xfrm>
          <a:prstGeom prst="line">
            <a:avLst/>
          </a:prstGeom>
          <a:noFill/>
          <a:ln w="38100" cap="sq" algn="ctr">
            <a:solidFill>
              <a:schemeClr val="tx1"/>
            </a:solidFill>
            <a:round/>
            <a:headEnd type="none" w="sm" len="sm"/>
            <a:tailEnd type="none" w="sm" len="sm"/>
          </a:ln>
        </p:spPr>
      </p:cxnSp>
      <p:sp>
        <p:nvSpPr>
          <p:cNvPr id="20" name="Footer Placeholder 8">
            <a:extLst>
              <a:ext uri="{FF2B5EF4-FFF2-40B4-BE49-F238E27FC236}">
                <a16:creationId xmlns:a16="http://schemas.microsoft.com/office/drawing/2014/main" id="{E95A0766-C337-5476-DC6A-D42209AC66BF}"/>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46" name="TextBox 45">
            <a:extLst>
              <a:ext uri="{FF2B5EF4-FFF2-40B4-BE49-F238E27FC236}">
                <a16:creationId xmlns:a16="http://schemas.microsoft.com/office/drawing/2014/main" id="{777D3FA0-A313-C0BB-D24E-DB86E2ACA345}"/>
              </a:ext>
            </a:extLst>
          </p:cNvPr>
          <p:cNvSpPr txBox="1"/>
          <p:nvPr/>
        </p:nvSpPr>
        <p:spPr>
          <a:xfrm>
            <a:off x="6096000" y="2678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  (318 </a:t>
            </a:r>
            <a:r>
              <a:rPr lang="el-GR" altLang="el-GR" sz="1800" b="1">
                <a:solidFill>
                  <a:srgbClr val="00007F"/>
                </a:solidFill>
                <a:latin typeface="Arial" panose="020B0604020202020204" pitchFamily="34" charset="0"/>
              </a:rPr>
              <a:t>μονάδες Χ €</a:t>
            </a:r>
            <a:r>
              <a:rPr lang="en-US" altLang="el-GR" sz="1800" b="1">
                <a:solidFill>
                  <a:srgbClr val="00007F"/>
                </a:solidFill>
                <a:latin typeface="Arial" panose="020B0604020202020204" pitchFamily="34" charset="0"/>
              </a:rPr>
              <a:t>18</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77)	5</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969</a:t>
            </a:r>
          </a:p>
        </p:txBody>
      </p:sp>
      <p:sp>
        <p:nvSpPr>
          <p:cNvPr id="44" name="TextBox 43">
            <a:extLst>
              <a:ext uri="{FF2B5EF4-FFF2-40B4-BE49-F238E27FC236}">
                <a16:creationId xmlns:a16="http://schemas.microsoft.com/office/drawing/2014/main" id="{8E2975E8-FAFF-78A0-0F3F-15448858898D}"/>
              </a:ext>
            </a:extLst>
          </p:cNvPr>
          <p:cNvSpPr txBox="1"/>
          <p:nvPr/>
        </p:nvSpPr>
        <p:spPr>
          <a:xfrm>
            <a:off x="1828800" y="5602288"/>
            <a:ext cx="4267200" cy="368300"/>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(318 </a:t>
            </a:r>
            <a:r>
              <a:rPr lang="el-GR" altLang="el-GR" sz="1800" b="1">
                <a:solidFill>
                  <a:srgbClr val="00007F"/>
                </a:solidFill>
                <a:latin typeface="Arial" panose="020B0604020202020204" pitchFamily="34" charset="0"/>
              </a:rPr>
              <a:t>μονάδες Χ €</a:t>
            </a:r>
            <a:r>
              <a:rPr lang="en-US" altLang="el-GR" sz="1800" b="1">
                <a:solidFill>
                  <a:srgbClr val="00007F"/>
                </a:solidFill>
                <a:latin typeface="Arial" panose="020B0604020202020204" pitchFamily="34" charset="0"/>
              </a:rPr>
              <a:t>18</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77)	5</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969</a:t>
            </a:r>
          </a:p>
        </p:txBody>
      </p:sp>
      <p:sp>
        <p:nvSpPr>
          <p:cNvPr id="38" name="TextBox 37">
            <a:extLst>
              <a:ext uri="{FF2B5EF4-FFF2-40B4-BE49-F238E27FC236}">
                <a16:creationId xmlns:a16="http://schemas.microsoft.com/office/drawing/2014/main" id="{D50F9DD4-8DBD-7D5B-184A-765A93B0B773}"/>
              </a:ext>
            </a:extLst>
          </p:cNvPr>
          <p:cNvSpPr txBox="1"/>
          <p:nvPr/>
        </p:nvSpPr>
        <p:spPr>
          <a:xfrm>
            <a:off x="7252255" y="228601"/>
            <a:ext cx="3180931" cy="646331"/>
          </a:xfrm>
          <a:prstGeom prst="rect">
            <a:avLst/>
          </a:prstGeom>
          <a:solidFill>
            <a:schemeClr val="bg1"/>
          </a:solidFill>
          <a:ln>
            <a:solidFill>
              <a:schemeClr val="tx1"/>
            </a:solidFill>
          </a:ln>
          <a:effectLst>
            <a:innerShdw blurRad="114300">
              <a:prstClr val="black"/>
            </a:innerShdw>
          </a:effec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l-GR" sz="1800" b="1">
                <a:latin typeface="Arial" panose="020B0604020202020204" pitchFamily="34" charset="0"/>
              </a:rPr>
              <a:t>318 </a:t>
            </a:r>
            <a:r>
              <a:rPr lang="el-GR" altLang="el-GR" sz="1800" b="1">
                <a:latin typeface="Arial" panose="020B0604020202020204" pitchFamily="34" charset="0"/>
              </a:rPr>
              <a:t>μονάδες πωλήθηκαν</a:t>
            </a:r>
          </a:p>
          <a:p>
            <a:pPr algn="r"/>
            <a:r>
              <a:rPr lang="en-US" altLang="el-GR" sz="1800" b="1">
                <a:latin typeface="Arial" panose="020B0604020202020204" pitchFamily="34" charset="0"/>
              </a:rPr>
              <a:t>52</a:t>
            </a:r>
            <a:r>
              <a:rPr lang="el-GR" altLang="el-GR" sz="1800" b="1">
                <a:latin typeface="Arial" panose="020B0604020202020204" pitchFamily="34" charset="0"/>
              </a:rPr>
              <a:t> μονάδες διαθέσιμες </a:t>
            </a:r>
            <a:endParaRPr lang="en-US" altLang="el-GR" sz="1800" b="1">
              <a:latin typeface="Arial" panose="020B0604020202020204" pitchFamily="34" charset="0"/>
            </a:endParaRPr>
          </a:p>
        </p:txBody>
      </p:sp>
      <p:sp>
        <p:nvSpPr>
          <p:cNvPr id="12" name="TextBox 11">
            <a:extLst>
              <a:ext uri="{FF2B5EF4-FFF2-40B4-BE49-F238E27FC236}">
                <a16:creationId xmlns:a16="http://schemas.microsoft.com/office/drawing/2014/main" id="{55FCF256-5757-A372-2AE4-538F6E71B83D}"/>
              </a:ext>
            </a:extLst>
          </p:cNvPr>
          <p:cNvSpPr txBox="1"/>
          <p:nvPr/>
        </p:nvSpPr>
        <p:spPr>
          <a:xfrm>
            <a:off x="1828800" y="1550988"/>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Υπ. Αρχής   </a:t>
            </a:r>
            <a:r>
              <a:rPr lang="en-US" altLang="el-GR" sz="1800" b="1">
                <a:latin typeface="Arial" panose="020B0604020202020204" pitchFamily="34" charset="0"/>
              </a:rPr>
              <a:t>(75 </a:t>
            </a:r>
            <a:r>
              <a:rPr lang="el-GR" altLang="el-GR" sz="1800" b="1">
                <a:latin typeface="Arial" panose="020B0604020202020204" pitchFamily="34" charset="0"/>
              </a:rPr>
              <a:t>μονάδες Χ</a:t>
            </a:r>
            <a:r>
              <a:rPr lang="en-US" altLang="el-GR" sz="1800" b="1">
                <a:latin typeface="Arial" panose="020B0604020202020204" pitchFamily="34" charset="0"/>
              </a:rPr>
              <a:t> €16)	1</a:t>
            </a:r>
            <a:r>
              <a:rPr lang="el-GR" altLang="el-GR" sz="1800" b="1">
                <a:latin typeface="Arial" panose="020B0604020202020204" pitchFamily="34" charset="0"/>
              </a:rPr>
              <a:t>.</a:t>
            </a:r>
            <a:r>
              <a:rPr lang="en-US" altLang="el-GR" sz="1800" b="1">
                <a:latin typeface="Arial" panose="020B0604020202020204" pitchFamily="34" charset="0"/>
              </a:rPr>
              <a:t>200</a:t>
            </a:r>
          </a:p>
        </p:txBody>
      </p:sp>
      <p:sp>
        <p:nvSpPr>
          <p:cNvPr id="170012" name="TextBox 12">
            <a:extLst>
              <a:ext uri="{FF2B5EF4-FFF2-40B4-BE49-F238E27FC236}">
                <a16:creationId xmlns:a16="http://schemas.microsoft.com/office/drawing/2014/main" id="{26A62803-722E-2820-A307-1A817662A6E3}"/>
              </a:ext>
            </a:extLst>
          </p:cNvPr>
          <p:cNvSpPr txBox="1">
            <a:spLocks noChangeArrowheads="1"/>
          </p:cNvSpPr>
          <p:nvPr/>
        </p:nvSpPr>
        <p:spPr bwMode="auto">
          <a:xfrm>
            <a:off x="1828800" y="1916113"/>
            <a:ext cx="426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0</a:t>
            </a:r>
            <a:r>
              <a:rPr lang="en-US" altLang="el-GR" sz="1800" b="1">
                <a:latin typeface="Arial" panose="020B0604020202020204" pitchFamily="34" charset="0"/>
              </a:rPr>
              <a:t>3</a:t>
            </a:r>
            <a:r>
              <a:rPr lang="el-GR" altLang="el-GR" sz="1800" b="1">
                <a:latin typeface="Arial" panose="020B0604020202020204" pitchFamily="34" charset="0"/>
              </a:rPr>
              <a:t> Μαρτίου   </a:t>
            </a:r>
            <a:r>
              <a:rPr lang="en-US" altLang="el-GR" sz="1800" b="1">
                <a:latin typeface="Arial" panose="020B0604020202020204" pitchFamily="34" charset="0"/>
              </a:rPr>
              <a:t>(95 </a:t>
            </a:r>
            <a:r>
              <a:rPr lang="el-GR" altLang="el-GR" sz="1800" b="1">
                <a:latin typeface="Arial" panose="020B0604020202020204" pitchFamily="34" charset="0"/>
              </a:rPr>
              <a:t>μονάδες Χ</a:t>
            </a:r>
            <a:r>
              <a:rPr lang="en-US" altLang="el-GR" sz="1800" b="1">
                <a:latin typeface="Arial" panose="020B0604020202020204" pitchFamily="34" charset="0"/>
              </a:rPr>
              <a:t>€18)	</a:t>
            </a:r>
            <a:r>
              <a:rPr lang="el-GR" altLang="el-GR" sz="1800" b="1">
                <a:latin typeface="Arial" panose="020B0604020202020204" pitchFamily="34" charset="0"/>
              </a:rPr>
              <a:t> </a:t>
            </a:r>
            <a:r>
              <a:rPr lang="en-US" altLang="el-GR" sz="1800" b="1">
                <a:latin typeface="Arial" panose="020B0604020202020204" pitchFamily="34" charset="0"/>
              </a:rPr>
              <a:t>1</a:t>
            </a:r>
            <a:r>
              <a:rPr lang="el-GR" altLang="el-GR" sz="1800" b="1">
                <a:latin typeface="Arial" panose="020B0604020202020204" pitchFamily="34" charset="0"/>
              </a:rPr>
              <a:t>.</a:t>
            </a:r>
            <a:r>
              <a:rPr lang="en-US" altLang="el-GR" sz="1800" b="1">
                <a:latin typeface="Arial" panose="020B0604020202020204" pitchFamily="34" charset="0"/>
              </a:rPr>
              <a:t>710</a:t>
            </a:r>
          </a:p>
        </p:txBody>
      </p:sp>
      <p:sp>
        <p:nvSpPr>
          <p:cNvPr id="14" name="TextBox 13">
            <a:extLst>
              <a:ext uri="{FF2B5EF4-FFF2-40B4-BE49-F238E27FC236}">
                <a16:creationId xmlns:a16="http://schemas.microsoft.com/office/drawing/2014/main" id="{A26E654B-36DD-5D92-C6BE-6B4AC452176F}"/>
              </a:ext>
            </a:extLst>
          </p:cNvPr>
          <p:cNvSpPr txBox="1"/>
          <p:nvPr/>
        </p:nvSpPr>
        <p:spPr>
          <a:xfrm>
            <a:off x="1828800" y="2297113"/>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17</a:t>
            </a:r>
            <a:r>
              <a:rPr lang="el-GR" altLang="el-GR" sz="1800" b="1">
                <a:latin typeface="Arial" panose="020B0604020202020204" pitchFamily="34" charset="0"/>
              </a:rPr>
              <a:t> Μαρτίου </a:t>
            </a:r>
            <a:r>
              <a:rPr lang="en-US" altLang="el-GR" sz="1800" b="1">
                <a:latin typeface="Arial" panose="020B0604020202020204" pitchFamily="34" charset="0"/>
              </a:rPr>
              <a:t>(165 </a:t>
            </a:r>
            <a:r>
              <a:rPr lang="el-GR" altLang="el-GR" sz="1800" b="1">
                <a:latin typeface="Arial" panose="020B0604020202020204" pitchFamily="34" charset="0"/>
              </a:rPr>
              <a:t>μονάδες Χ</a:t>
            </a:r>
            <a:r>
              <a:rPr lang="en-US" altLang="el-GR" sz="1800" b="1">
                <a:latin typeface="Arial" panose="020B0604020202020204" pitchFamily="34" charset="0"/>
              </a:rPr>
              <a:t>€20)</a:t>
            </a:r>
            <a:r>
              <a:rPr lang="el-GR" altLang="el-GR" sz="1800" b="1">
                <a:latin typeface="Arial" panose="020B0604020202020204" pitchFamily="34" charset="0"/>
              </a:rPr>
              <a:t> </a:t>
            </a:r>
            <a:r>
              <a:rPr lang="en-US" altLang="el-GR" sz="1800" b="1">
                <a:latin typeface="Arial" panose="020B0604020202020204" pitchFamily="34" charset="0"/>
              </a:rPr>
              <a:t>3</a:t>
            </a:r>
            <a:r>
              <a:rPr lang="el-GR" altLang="el-GR" sz="1800" b="1">
                <a:latin typeface="Arial" panose="020B0604020202020204" pitchFamily="34" charset="0"/>
              </a:rPr>
              <a:t>.</a:t>
            </a:r>
            <a:r>
              <a:rPr lang="en-US" altLang="el-GR" sz="1800" b="1">
                <a:latin typeface="Arial" panose="020B0604020202020204" pitchFamily="34" charset="0"/>
              </a:rPr>
              <a:t>300</a:t>
            </a:r>
          </a:p>
        </p:txBody>
      </p:sp>
      <p:sp>
        <p:nvSpPr>
          <p:cNvPr id="15" name="TextBox 14">
            <a:extLst>
              <a:ext uri="{FF2B5EF4-FFF2-40B4-BE49-F238E27FC236}">
                <a16:creationId xmlns:a16="http://schemas.microsoft.com/office/drawing/2014/main" id="{7AF19609-C80B-B72B-4E03-5FF31F713EB1}"/>
              </a:ext>
            </a:extLst>
          </p:cNvPr>
          <p:cNvSpPr txBox="1"/>
          <p:nvPr/>
        </p:nvSpPr>
        <p:spPr>
          <a:xfrm>
            <a:off x="1828800" y="2678113"/>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23</a:t>
            </a:r>
            <a:r>
              <a:rPr lang="el-GR" altLang="el-GR" sz="1800" b="1">
                <a:latin typeface="Arial" panose="020B0604020202020204" pitchFamily="34" charset="0"/>
              </a:rPr>
              <a:t> Μαρτίου  </a:t>
            </a:r>
            <a:r>
              <a:rPr lang="en-US" altLang="el-GR" sz="1800" b="1">
                <a:latin typeface="Arial" panose="020B0604020202020204" pitchFamily="34" charset="0"/>
              </a:rPr>
              <a:t>(35 </a:t>
            </a:r>
            <a:r>
              <a:rPr lang="el-GR" altLang="el-GR" sz="1800" b="1">
                <a:latin typeface="Arial" panose="020B0604020202020204" pitchFamily="34" charset="0"/>
              </a:rPr>
              <a:t>μονάδες Χ</a:t>
            </a:r>
            <a:r>
              <a:rPr lang="en-US" altLang="el-GR" sz="1800" b="1">
                <a:latin typeface="Arial" panose="020B0604020202020204" pitchFamily="34" charset="0"/>
              </a:rPr>
              <a:t> €21)	735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9" grpId="0" animBg="1"/>
      <p:bldP spid="46" grpId="0"/>
      <p:bldP spid="4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13">
            <a:extLst>
              <a:ext uri="{FF2B5EF4-FFF2-40B4-BE49-F238E27FC236}">
                <a16:creationId xmlns:a16="http://schemas.microsoft.com/office/drawing/2014/main" id="{B58F53F3-1D4B-BD23-9C9B-2D235CF70805}"/>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172035" name="Rectangle 1031">
            <a:extLst>
              <a:ext uri="{FF2B5EF4-FFF2-40B4-BE49-F238E27FC236}">
                <a16:creationId xmlns:a16="http://schemas.microsoft.com/office/drawing/2014/main" id="{E26D88E1-B995-45B5-12E6-F3007368CE56}"/>
              </a:ext>
            </a:extLst>
          </p:cNvPr>
          <p:cNvSpPr txBox="1">
            <a:spLocks noChangeArrowheads="1"/>
          </p:cNvSpPr>
          <p:nvPr/>
        </p:nvSpPr>
        <p:spPr bwMode="auto">
          <a:xfrm>
            <a:off x="2057400" y="304801"/>
            <a:ext cx="60960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l-GR" sz="3200" b="1">
                <a:latin typeface="Arial" panose="020B0604020202020204" pitchFamily="34" charset="0"/>
              </a:rPr>
              <a:t>FIFO</a:t>
            </a:r>
          </a:p>
        </p:txBody>
      </p:sp>
      <p:cxnSp>
        <p:nvCxnSpPr>
          <p:cNvPr id="172036" name="Straight Connector 2">
            <a:extLst>
              <a:ext uri="{FF2B5EF4-FFF2-40B4-BE49-F238E27FC236}">
                <a16:creationId xmlns:a16="http://schemas.microsoft.com/office/drawing/2014/main" id="{80EA78DC-E6D2-F86D-4D1B-87C6C3C838EF}"/>
              </a:ext>
            </a:extLst>
          </p:cNvPr>
          <p:cNvCxnSpPr>
            <a:cxnSpLocks noChangeShapeType="1"/>
          </p:cNvCxnSpPr>
          <p:nvPr/>
        </p:nvCxnSpPr>
        <p:spPr bwMode="auto">
          <a:xfrm>
            <a:off x="1828800" y="1447800"/>
            <a:ext cx="8534400" cy="0"/>
          </a:xfrm>
          <a:prstGeom prst="line">
            <a:avLst/>
          </a:prstGeom>
          <a:noFill/>
          <a:ln w="38100" cap="sq" algn="ctr">
            <a:solidFill>
              <a:schemeClr val="tx1"/>
            </a:solidFill>
            <a:round/>
            <a:headEnd type="none" w="sm" len="sm"/>
            <a:tailEnd type="none" w="sm" len="sm"/>
          </a:ln>
        </p:spPr>
      </p:cxnSp>
      <p:sp>
        <p:nvSpPr>
          <p:cNvPr id="4" name="TextBox 3">
            <a:extLst>
              <a:ext uri="{FF2B5EF4-FFF2-40B4-BE49-F238E27FC236}">
                <a16:creationId xmlns:a16="http://schemas.microsoft.com/office/drawing/2014/main" id="{14AA084B-627F-FF0F-91E6-450E333FC6E1}"/>
              </a:ext>
            </a:extLst>
          </p:cNvPr>
          <p:cNvSpPr txBox="1"/>
          <p:nvPr/>
        </p:nvSpPr>
        <p:spPr>
          <a:xfrm>
            <a:off x="1828800" y="914400"/>
            <a:ext cx="8534400" cy="427038"/>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Αποθέματα</a:t>
            </a:r>
            <a:endParaRPr lang="en-US" altLang="el-GR" sz="2200" b="1">
              <a:latin typeface="Arial" panose="020B0604020202020204" pitchFamily="34" charset="0"/>
            </a:endParaRPr>
          </a:p>
        </p:txBody>
      </p:sp>
      <p:cxnSp>
        <p:nvCxnSpPr>
          <p:cNvPr id="172038" name="Straight Connector 5">
            <a:extLst>
              <a:ext uri="{FF2B5EF4-FFF2-40B4-BE49-F238E27FC236}">
                <a16:creationId xmlns:a16="http://schemas.microsoft.com/office/drawing/2014/main" id="{7D8F5C0F-B198-99BD-FD87-469D129428F0}"/>
              </a:ext>
            </a:extLst>
          </p:cNvPr>
          <p:cNvCxnSpPr>
            <a:cxnSpLocks noChangeShapeType="1"/>
          </p:cNvCxnSpPr>
          <p:nvPr/>
        </p:nvCxnSpPr>
        <p:spPr bwMode="auto">
          <a:xfrm>
            <a:off x="6096000" y="1447800"/>
            <a:ext cx="0" cy="2122488"/>
          </a:xfrm>
          <a:prstGeom prst="line">
            <a:avLst/>
          </a:prstGeom>
          <a:noFill/>
          <a:ln w="38100" cap="sq" algn="ctr">
            <a:solidFill>
              <a:schemeClr val="tx1"/>
            </a:solidFill>
            <a:round/>
            <a:headEnd type="none" w="sm" len="sm"/>
            <a:tailEnd type="none" w="sm" len="sm"/>
          </a:ln>
        </p:spPr>
      </p:cxnSp>
      <p:sp>
        <p:nvSpPr>
          <p:cNvPr id="12" name="TextBox 11">
            <a:extLst>
              <a:ext uri="{FF2B5EF4-FFF2-40B4-BE49-F238E27FC236}">
                <a16:creationId xmlns:a16="http://schemas.microsoft.com/office/drawing/2014/main" id="{BFFA74D6-167B-4C15-2080-67A1D92A16A1}"/>
              </a:ext>
            </a:extLst>
          </p:cNvPr>
          <p:cNvSpPr txBox="1"/>
          <p:nvPr/>
        </p:nvSpPr>
        <p:spPr>
          <a:xfrm>
            <a:off x="1828800" y="1550988"/>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Υπ. αρχής     </a:t>
            </a:r>
            <a:r>
              <a:rPr lang="en-US" altLang="el-GR" sz="1800" b="1">
                <a:latin typeface="Arial" panose="020B0604020202020204" pitchFamily="34" charset="0"/>
              </a:rPr>
              <a:t>(75 </a:t>
            </a:r>
            <a:r>
              <a:rPr lang="el-GR" altLang="el-GR" sz="1800" b="1">
                <a:latin typeface="Arial" panose="020B0604020202020204" pitchFamily="34" charset="0"/>
              </a:rPr>
              <a:t>μονάδες Χ</a:t>
            </a:r>
            <a:r>
              <a:rPr lang="en-US" altLang="el-GR" sz="1800" b="1">
                <a:latin typeface="Arial" panose="020B0604020202020204" pitchFamily="34" charset="0"/>
              </a:rPr>
              <a:t> €16)	1</a:t>
            </a:r>
            <a:r>
              <a:rPr lang="el-GR" altLang="el-GR" sz="1800" b="1">
                <a:latin typeface="Arial" panose="020B0604020202020204" pitchFamily="34" charset="0"/>
              </a:rPr>
              <a:t>.</a:t>
            </a:r>
            <a:r>
              <a:rPr lang="en-US" altLang="el-GR" sz="1800" b="1">
                <a:latin typeface="Arial" panose="020B0604020202020204" pitchFamily="34" charset="0"/>
              </a:rPr>
              <a:t>200</a:t>
            </a:r>
          </a:p>
        </p:txBody>
      </p:sp>
      <p:sp>
        <p:nvSpPr>
          <p:cNvPr id="172040" name="TextBox 12">
            <a:extLst>
              <a:ext uri="{FF2B5EF4-FFF2-40B4-BE49-F238E27FC236}">
                <a16:creationId xmlns:a16="http://schemas.microsoft.com/office/drawing/2014/main" id="{3340734C-4666-2748-CA09-26D03373078E}"/>
              </a:ext>
            </a:extLst>
          </p:cNvPr>
          <p:cNvSpPr txBox="1">
            <a:spLocks noChangeArrowheads="1"/>
          </p:cNvSpPr>
          <p:nvPr/>
        </p:nvSpPr>
        <p:spPr bwMode="auto">
          <a:xfrm>
            <a:off x="1828800" y="1905001"/>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0</a:t>
            </a:r>
            <a:r>
              <a:rPr lang="en-US" altLang="el-GR" sz="1800" b="1">
                <a:latin typeface="Arial" panose="020B0604020202020204" pitchFamily="34" charset="0"/>
              </a:rPr>
              <a:t>3</a:t>
            </a:r>
            <a:r>
              <a:rPr lang="el-GR" altLang="el-GR" sz="1800" b="1">
                <a:latin typeface="Arial" panose="020B0604020202020204" pitchFamily="34" charset="0"/>
              </a:rPr>
              <a:t> Μαρτίου  </a:t>
            </a:r>
            <a:r>
              <a:rPr lang="en-US" altLang="el-GR" sz="1800" b="1">
                <a:latin typeface="Arial" panose="020B0604020202020204" pitchFamily="34" charset="0"/>
              </a:rPr>
              <a:t>(95 </a:t>
            </a:r>
            <a:r>
              <a:rPr lang="el-GR" altLang="el-GR" sz="1800" b="1">
                <a:latin typeface="Arial" panose="020B0604020202020204" pitchFamily="34" charset="0"/>
              </a:rPr>
              <a:t>μονάδες Χ € </a:t>
            </a:r>
            <a:r>
              <a:rPr lang="en-US" altLang="el-GR" sz="1800" b="1">
                <a:latin typeface="Arial" panose="020B0604020202020204" pitchFamily="34" charset="0"/>
              </a:rPr>
              <a:t>18)	1</a:t>
            </a:r>
            <a:r>
              <a:rPr lang="el-GR" altLang="el-GR" sz="1800" b="1">
                <a:latin typeface="Arial" panose="020B0604020202020204" pitchFamily="34" charset="0"/>
              </a:rPr>
              <a:t>.</a:t>
            </a:r>
            <a:r>
              <a:rPr lang="en-US" altLang="el-GR" sz="1800" b="1">
                <a:latin typeface="Arial" panose="020B0604020202020204" pitchFamily="34" charset="0"/>
              </a:rPr>
              <a:t>710</a:t>
            </a:r>
          </a:p>
        </p:txBody>
      </p:sp>
      <p:sp>
        <p:nvSpPr>
          <p:cNvPr id="14" name="TextBox 13">
            <a:extLst>
              <a:ext uri="{FF2B5EF4-FFF2-40B4-BE49-F238E27FC236}">
                <a16:creationId xmlns:a16="http://schemas.microsoft.com/office/drawing/2014/main" id="{5C5FDD9D-D062-D592-4C03-C774021EA15B}"/>
              </a:ext>
            </a:extLst>
          </p:cNvPr>
          <p:cNvSpPr txBox="1"/>
          <p:nvPr/>
        </p:nvSpPr>
        <p:spPr>
          <a:xfrm>
            <a:off x="1828800" y="2286001"/>
            <a:ext cx="4267200" cy="366713"/>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17</a:t>
            </a:r>
            <a:r>
              <a:rPr lang="el-GR" altLang="el-GR" sz="1800" b="1">
                <a:latin typeface="Arial" panose="020B0604020202020204" pitchFamily="34" charset="0"/>
              </a:rPr>
              <a:t> Μαρτίου </a:t>
            </a:r>
            <a:r>
              <a:rPr lang="en-US" altLang="el-GR" sz="1800" b="1">
                <a:latin typeface="Arial" panose="020B0604020202020204" pitchFamily="34" charset="0"/>
              </a:rPr>
              <a:t>(165 </a:t>
            </a:r>
            <a:r>
              <a:rPr lang="el-GR" altLang="el-GR" sz="1800" b="1">
                <a:latin typeface="Arial" panose="020B0604020202020204" pitchFamily="34" charset="0"/>
              </a:rPr>
              <a:t>μονάδες Χ €</a:t>
            </a:r>
            <a:r>
              <a:rPr lang="en-US" altLang="el-GR" sz="1800" b="1">
                <a:latin typeface="Arial" panose="020B0604020202020204" pitchFamily="34" charset="0"/>
              </a:rPr>
              <a:t>20)3</a:t>
            </a:r>
            <a:r>
              <a:rPr lang="el-GR" altLang="el-GR" sz="1800" b="1">
                <a:latin typeface="Arial" panose="020B0604020202020204" pitchFamily="34" charset="0"/>
              </a:rPr>
              <a:t>.</a:t>
            </a:r>
            <a:r>
              <a:rPr lang="en-US" altLang="el-GR" sz="1800" b="1">
                <a:latin typeface="Arial" panose="020B0604020202020204" pitchFamily="34" charset="0"/>
              </a:rPr>
              <a:t>300</a:t>
            </a:r>
          </a:p>
        </p:txBody>
      </p:sp>
      <p:sp>
        <p:nvSpPr>
          <p:cNvPr id="15" name="TextBox 14">
            <a:extLst>
              <a:ext uri="{FF2B5EF4-FFF2-40B4-BE49-F238E27FC236}">
                <a16:creationId xmlns:a16="http://schemas.microsoft.com/office/drawing/2014/main" id="{715F013D-A68E-6694-D05B-EBF0C73FBF9D}"/>
              </a:ext>
            </a:extLst>
          </p:cNvPr>
          <p:cNvSpPr txBox="1"/>
          <p:nvPr/>
        </p:nvSpPr>
        <p:spPr>
          <a:xfrm>
            <a:off x="1828800" y="2678113"/>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23</a:t>
            </a:r>
            <a:r>
              <a:rPr lang="el-GR" altLang="el-GR" sz="1800" b="1">
                <a:latin typeface="Arial" panose="020B0604020202020204" pitchFamily="34" charset="0"/>
              </a:rPr>
              <a:t> Μαρτίου  </a:t>
            </a:r>
            <a:r>
              <a:rPr lang="en-US" altLang="el-GR" sz="1800" b="1">
                <a:latin typeface="Arial" panose="020B0604020202020204" pitchFamily="34" charset="0"/>
              </a:rPr>
              <a:t>(35 </a:t>
            </a:r>
            <a:r>
              <a:rPr lang="el-GR" altLang="el-GR" sz="1800" b="1">
                <a:latin typeface="Arial" panose="020B0604020202020204" pitchFamily="34" charset="0"/>
              </a:rPr>
              <a:t>μονάδεςΧ € </a:t>
            </a:r>
            <a:r>
              <a:rPr lang="en-US" altLang="el-GR" sz="1800" b="1">
                <a:latin typeface="Arial" panose="020B0604020202020204" pitchFamily="34" charset="0"/>
              </a:rPr>
              <a:t>21)	735</a:t>
            </a:r>
          </a:p>
        </p:txBody>
      </p:sp>
      <p:cxnSp>
        <p:nvCxnSpPr>
          <p:cNvPr id="172043" name="Straight Connector 15">
            <a:extLst>
              <a:ext uri="{FF2B5EF4-FFF2-40B4-BE49-F238E27FC236}">
                <a16:creationId xmlns:a16="http://schemas.microsoft.com/office/drawing/2014/main" id="{4EEFC3EE-4542-2D34-5CD9-28AE7C95745A}"/>
              </a:ext>
            </a:extLst>
          </p:cNvPr>
          <p:cNvCxnSpPr>
            <a:cxnSpLocks noChangeShapeType="1"/>
          </p:cNvCxnSpPr>
          <p:nvPr/>
        </p:nvCxnSpPr>
        <p:spPr bwMode="auto">
          <a:xfrm>
            <a:off x="1828800" y="3124200"/>
            <a:ext cx="8534400" cy="0"/>
          </a:xfrm>
          <a:prstGeom prst="line">
            <a:avLst/>
          </a:prstGeom>
          <a:noFill/>
          <a:ln w="38100" cap="sq" algn="ctr">
            <a:solidFill>
              <a:schemeClr val="tx1"/>
            </a:solidFill>
            <a:round/>
            <a:headEnd type="none" w="sm" len="sm"/>
            <a:tailEnd type="none" w="sm" len="sm"/>
          </a:ln>
        </p:spPr>
      </p:cxnSp>
      <p:cxnSp>
        <p:nvCxnSpPr>
          <p:cNvPr id="172050" name="Straight Connector 46">
            <a:extLst>
              <a:ext uri="{FF2B5EF4-FFF2-40B4-BE49-F238E27FC236}">
                <a16:creationId xmlns:a16="http://schemas.microsoft.com/office/drawing/2014/main" id="{3C5358DE-C9C8-0999-0691-B2AF35FFCB74}"/>
              </a:ext>
            </a:extLst>
          </p:cNvPr>
          <p:cNvCxnSpPr>
            <a:cxnSpLocks noChangeShapeType="1"/>
          </p:cNvCxnSpPr>
          <p:nvPr/>
        </p:nvCxnSpPr>
        <p:spPr bwMode="auto">
          <a:xfrm>
            <a:off x="1828800" y="4724400"/>
            <a:ext cx="8534400" cy="0"/>
          </a:xfrm>
          <a:prstGeom prst="line">
            <a:avLst/>
          </a:prstGeom>
          <a:noFill/>
          <a:ln w="38100" cap="sq" algn="ctr">
            <a:solidFill>
              <a:schemeClr val="tx1"/>
            </a:solidFill>
            <a:round/>
            <a:headEnd type="none" w="sm" len="sm"/>
            <a:tailEnd type="none" w="sm" len="sm"/>
          </a:ln>
        </p:spPr>
      </p:cxnSp>
      <p:sp>
        <p:nvSpPr>
          <p:cNvPr id="48" name="TextBox 47">
            <a:extLst>
              <a:ext uri="{FF2B5EF4-FFF2-40B4-BE49-F238E27FC236}">
                <a16:creationId xmlns:a16="http://schemas.microsoft.com/office/drawing/2014/main" id="{7C013CCC-0A26-EEFF-9959-3E3313416FE8}"/>
              </a:ext>
            </a:extLst>
          </p:cNvPr>
          <p:cNvSpPr txBox="1"/>
          <p:nvPr/>
        </p:nvSpPr>
        <p:spPr>
          <a:xfrm>
            <a:off x="1828800" y="4267200"/>
            <a:ext cx="8534400" cy="427038"/>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Κόστος πωληθέντων</a:t>
            </a:r>
            <a:endParaRPr lang="en-US" altLang="el-GR" sz="2200" b="1">
              <a:latin typeface="Arial" panose="020B0604020202020204" pitchFamily="34" charset="0"/>
            </a:endParaRPr>
          </a:p>
        </p:txBody>
      </p:sp>
      <p:cxnSp>
        <p:nvCxnSpPr>
          <p:cNvPr id="172052" name="Straight Connector 48">
            <a:extLst>
              <a:ext uri="{FF2B5EF4-FFF2-40B4-BE49-F238E27FC236}">
                <a16:creationId xmlns:a16="http://schemas.microsoft.com/office/drawing/2014/main" id="{08493B9C-45E1-C284-5B7E-D9B2DE2F8CFE}"/>
              </a:ext>
            </a:extLst>
          </p:cNvPr>
          <p:cNvCxnSpPr>
            <a:cxnSpLocks noChangeShapeType="1"/>
          </p:cNvCxnSpPr>
          <p:nvPr/>
        </p:nvCxnSpPr>
        <p:spPr bwMode="auto">
          <a:xfrm>
            <a:off x="6096000" y="4724400"/>
            <a:ext cx="0" cy="1295400"/>
          </a:xfrm>
          <a:prstGeom prst="line">
            <a:avLst/>
          </a:prstGeom>
          <a:noFill/>
          <a:ln w="38100" cap="sq" algn="ctr">
            <a:solidFill>
              <a:schemeClr val="tx1"/>
            </a:solidFill>
            <a:round/>
            <a:headEnd type="none" w="sm" len="sm"/>
            <a:tailEnd type="none" w="sm" len="sm"/>
          </a:ln>
        </p:spPr>
      </p:cxnSp>
      <p:sp>
        <p:nvSpPr>
          <p:cNvPr id="20" name="Footer Placeholder 8">
            <a:extLst>
              <a:ext uri="{FF2B5EF4-FFF2-40B4-BE49-F238E27FC236}">
                <a16:creationId xmlns:a16="http://schemas.microsoft.com/office/drawing/2014/main" id="{3166BE33-860E-6BDC-ABC7-C32FCDD0617B}"/>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44" name="TextBox 43">
            <a:extLst>
              <a:ext uri="{FF2B5EF4-FFF2-40B4-BE49-F238E27FC236}">
                <a16:creationId xmlns:a16="http://schemas.microsoft.com/office/drawing/2014/main" id="{28327F8F-FAC5-54A3-E521-97563CF0293B}"/>
              </a:ext>
            </a:extLst>
          </p:cNvPr>
          <p:cNvSpPr txBox="1"/>
          <p:nvPr/>
        </p:nvSpPr>
        <p:spPr>
          <a:xfrm>
            <a:off x="1828800" y="588010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solidFill>
                  <a:srgbClr val="00007F"/>
                </a:solidFill>
                <a:latin typeface="Arial" panose="020B0604020202020204" pitchFamily="34" charset="0"/>
              </a:rPr>
              <a:t>Υπ. τέλους </a:t>
            </a:r>
            <a:r>
              <a:rPr lang="en-US" altLang="el-GR" sz="1800" b="1">
                <a:solidFill>
                  <a:srgbClr val="00007F"/>
                </a:solidFill>
                <a:latin typeface="Arial" panose="020B0604020202020204" pitchFamily="34" charset="0"/>
              </a:rPr>
              <a:t>(318 </a:t>
            </a:r>
            <a:r>
              <a:rPr lang="el-GR" altLang="el-GR" sz="1800" b="1">
                <a:solidFill>
                  <a:srgbClr val="00007F"/>
                </a:solidFill>
                <a:latin typeface="Arial" panose="020B0604020202020204" pitchFamily="34" charset="0"/>
              </a:rPr>
              <a:t>μονάδες</a:t>
            </a:r>
            <a:r>
              <a:rPr lang="en-US" altLang="el-GR" sz="1800" b="1">
                <a:solidFill>
                  <a:srgbClr val="00007F"/>
                </a:solidFill>
                <a:latin typeface="Arial" panose="020B0604020202020204" pitchFamily="34" charset="0"/>
              </a:rPr>
              <a:t>)	5</a:t>
            </a:r>
            <a:r>
              <a:rPr lang="el-GR" altLang="el-GR" sz="1800" b="1">
                <a:solidFill>
                  <a:srgbClr val="00007F"/>
                </a:solidFill>
                <a:latin typeface="Arial" panose="020B0604020202020204" pitchFamily="34" charset="0"/>
              </a:rPr>
              <a:t>.870</a:t>
            </a:r>
            <a:endParaRPr lang="en-US" altLang="el-GR" sz="1800" b="1">
              <a:solidFill>
                <a:srgbClr val="00007F"/>
              </a:solidFill>
              <a:latin typeface="Arial" panose="020B0604020202020204" pitchFamily="34" charset="0"/>
            </a:endParaRPr>
          </a:p>
        </p:txBody>
      </p:sp>
      <p:sp>
        <p:nvSpPr>
          <p:cNvPr id="22" name="TextBox 21">
            <a:extLst>
              <a:ext uri="{FF2B5EF4-FFF2-40B4-BE49-F238E27FC236}">
                <a16:creationId xmlns:a16="http://schemas.microsoft.com/office/drawing/2014/main" id="{B8CF42BA-E595-2D64-C167-B729A519485B}"/>
              </a:ext>
            </a:extLst>
          </p:cNvPr>
          <p:cNvSpPr txBox="1"/>
          <p:nvPr/>
        </p:nvSpPr>
        <p:spPr>
          <a:xfrm>
            <a:off x="1828800" y="3200401"/>
            <a:ext cx="4267200" cy="366713"/>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solidFill>
                  <a:srgbClr val="00007F"/>
                </a:solidFill>
                <a:latin typeface="Arial" panose="020B0604020202020204" pitchFamily="34" charset="0"/>
              </a:rPr>
              <a:t>Υπ. τέλους  </a:t>
            </a:r>
            <a:r>
              <a:rPr lang="en-US" altLang="el-GR" sz="1800" b="1">
                <a:solidFill>
                  <a:srgbClr val="00007F"/>
                </a:solidFill>
                <a:latin typeface="Arial" panose="020B0604020202020204" pitchFamily="34" charset="0"/>
              </a:rPr>
              <a:t>(52 </a:t>
            </a:r>
            <a:r>
              <a:rPr lang="el-GR" altLang="el-GR" sz="1800" b="1">
                <a:solidFill>
                  <a:srgbClr val="00007F"/>
                </a:solidFill>
                <a:latin typeface="Arial" panose="020B0604020202020204" pitchFamily="34" charset="0"/>
              </a:rPr>
              <a:t>μονάδες</a:t>
            </a:r>
            <a:r>
              <a:rPr lang="en-US" altLang="el-GR" sz="1800" b="1">
                <a:solidFill>
                  <a:srgbClr val="00007F"/>
                </a:solidFill>
                <a:latin typeface="Arial" panose="020B0604020202020204" pitchFamily="34" charset="0"/>
              </a:rPr>
              <a:t>)	1</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075</a:t>
            </a:r>
          </a:p>
        </p:txBody>
      </p:sp>
      <p:sp>
        <p:nvSpPr>
          <p:cNvPr id="18" name="TextBox 17">
            <a:extLst>
              <a:ext uri="{FF2B5EF4-FFF2-40B4-BE49-F238E27FC236}">
                <a16:creationId xmlns:a16="http://schemas.microsoft.com/office/drawing/2014/main" id="{CE3D4429-CA3B-FE50-0E95-B79CC3B89AAF}"/>
              </a:ext>
            </a:extLst>
          </p:cNvPr>
          <p:cNvSpPr txBox="1"/>
          <p:nvPr/>
        </p:nvSpPr>
        <p:spPr>
          <a:xfrm>
            <a:off x="6096000" y="1550988"/>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(75 </a:t>
            </a:r>
            <a:r>
              <a:rPr lang="el-GR" altLang="el-GR" sz="1800" b="1">
                <a:solidFill>
                  <a:srgbClr val="00007F"/>
                </a:solidFill>
                <a:latin typeface="Arial" panose="020B0604020202020204" pitchFamily="34" charset="0"/>
              </a:rPr>
              <a:t>μονάδες Χ €</a:t>
            </a:r>
            <a:r>
              <a:rPr lang="en-US" altLang="el-GR" sz="1800" b="1">
                <a:solidFill>
                  <a:srgbClr val="00007F"/>
                </a:solidFill>
                <a:latin typeface="Arial" panose="020B0604020202020204" pitchFamily="34" charset="0"/>
              </a:rPr>
              <a:t>16)	1</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200</a:t>
            </a:r>
          </a:p>
        </p:txBody>
      </p:sp>
      <p:sp>
        <p:nvSpPr>
          <p:cNvPr id="28" name="TextBox 27">
            <a:extLst>
              <a:ext uri="{FF2B5EF4-FFF2-40B4-BE49-F238E27FC236}">
                <a16:creationId xmlns:a16="http://schemas.microsoft.com/office/drawing/2014/main" id="{B55FB373-CEAF-1B1E-7431-C614A6E11457}"/>
              </a:ext>
            </a:extLst>
          </p:cNvPr>
          <p:cNvSpPr txBox="1"/>
          <p:nvPr/>
        </p:nvSpPr>
        <p:spPr>
          <a:xfrm>
            <a:off x="6096000" y="1916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(95 </a:t>
            </a:r>
            <a:r>
              <a:rPr lang="el-GR" altLang="el-GR" sz="1800" b="1">
                <a:solidFill>
                  <a:srgbClr val="00007F"/>
                </a:solidFill>
                <a:latin typeface="Arial" panose="020B0604020202020204" pitchFamily="34" charset="0"/>
              </a:rPr>
              <a:t>μονάδες Χ € </a:t>
            </a:r>
            <a:r>
              <a:rPr lang="en-US" altLang="el-GR" sz="1800" b="1">
                <a:solidFill>
                  <a:srgbClr val="00007F"/>
                </a:solidFill>
                <a:latin typeface="Arial" panose="020B0604020202020204" pitchFamily="34" charset="0"/>
              </a:rPr>
              <a:t>18)	1</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710</a:t>
            </a:r>
          </a:p>
        </p:txBody>
      </p:sp>
      <p:sp>
        <p:nvSpPr>
          <p:cNvPr id="19" name="TextBox 18">
            <a:extLst>
              <a:ext uri="{FF2B5EF4-FFF2-40B4-BE49-F238E27FC236}">
                <a16:creationId xmlns:a16="http://schemas.microsoft.com/office/drawing/2014/main" id="{9023A53F-D2A7-0975-0709-A228C6ED0D41}"/>
              </a:ext>
            </a:extLst>
          </p:cNvPr>
          <p:cNvSpPr txBox="1"/>
          <p:nvPr/>
        </p:nvSpPr>
        <p:spPr>
          <a:xfrm>
            <a:off x="6096000" y="2297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(148 </a:t>
            </a:r>
            <a:r>
              <a:rPr lang="el-GR" altLang="el-GR" sz="1800" b="1">
                <a:solidFill>
                  <a:srgbClr val="00007F"/>
                </a:solidFill>
                <a:latin typeface="Arial" panose="020B0604020202020204" pitchFamily="34" charset="0"/>
              </a:rPr>
              <a:t>μονάδες Χ € </a:t>
            </a:r>
            <a:r>
              <a:rPr lang="en-US" altLang="el-GR" sz="1800" b="1">
                <a:solidFill>
                  <a:srgbClr val="00007F"/>
                </a:solidFill>
                <a:latin typeface="Arial" panose="020B0604020202020204" pitchFamily="34" charset="0"/>
              </a:rPr>
              <a:t>20)	2</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960</a:t>
            </a:r>
          </a:p>
        </p:txBody>
      </p:sp>
      <p:sp>
        <p:nvSpPr>
          <p:cNvPr id="32" name="TextBox 31">
            <a:extLst>
              <a:ext uri="{FF2B5EF4-FFF2-40B4-BE49-F238E27FC236}">
                <a16:creationId xmlns:a16="http://schemas.microsoft.com/office/drawing/2014/main" id="{56D7DE13-E277-5B10-335E-F5B6A8DA3AB4}"/>
              </a:ext>
            </a:extLst>
          </p:cNvPr>
          <p:cNvSpPr txBox="1"/>
          <p:nvPr/>
        </p:nvSpPr>
        <p:spPr>
          <a:xfrm>
            <a:off x="1828800" y="480060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(75 </a:t>
            </a:r>
            <a:r>
              <a:rPr lang="el-GR" altLang="el-GR" sz="1800" b="1">
                <a:solidFill>
                  <a:srgbClr val="00007F"/>
                </a:solidFill>
                <a:latin typeface="Arial" panose="020B0604020202020204" pitchFamily="34" charset="0"/>
              </a:rPr>
              <a:t>μονάδες Χ € </a:t>
            </a:r>
            <a:r>
              <a:rPr lang="en-US" altLang="el-GR" sz="1800" b="1">
                <a:solidFill>
                  <a:srgbClr val="00007F"/>
                </a:solidFill>
                <a:latin typeface="Arial" panose="020B0604020202020204" pitchFamily="34" charset="0"/>
              </a:rPr>
              <a:t>16)	1</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200</a:t>
            </a:r>
          </a:p>
        </p:txBody>
      </p:sp>
      <p:sp>
        <p:nvSpPr>
          <p:cNvPr id="33" name="TextBox 32">
            <a:extLst>
              <a:ext uri="{FF2B5EF4-FFF2-40B4-BE49-F238E27FC236}">
                <a16:creationId xmlns:a16="http://schemas.microsoft.com/office/drawing/2014/main" id="{C5964F80-BD4A-DE7E-88DF-8A692859B34B}"/>
              </a:ext>
            </a:extLst>
          </p:cNvPr>
          <p:cNvSpPr txBox="1"/>
          <p:nvPr/>
        </p:nvSpPr>
        <p:spPr>
          <a:xfrm>
            <a:off x="1828800" y="510540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(95 </a:t>
            </a:r>
            <a:r>
              <a:rPr lang="el-GR" altLang="el-GR" sz="1800" b="1">
                <a:solidFill>
                  <a:srgbClr val="00007F"/>
                </a:solidFill>
                <a:latin typeface="Arial" panose="020B0604020202020204" pitchFamily="34" charset="0"/>
              </a:rPr>
              <a:t>μονάδες Χ € </a:t>
            </a:r>
            <a:r>
              <a:rPr lang="en-US" altLang="el-GR" sz="1800" b="1">
                <a:solidFill>
                  <a:srgbClr val="00007F"/>
                </a:solidFill>
                <a:latin typeface="Arial" panose="020B0604020202020204" pitchFamily="34" charset="0"/>
              </a:rPr>
              <a:t>18)	1</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710</a:t>
            </a:r>
          </a:p>
        </p:txBody>
      </p:sp>
      <p:sp>
        <p:nvSpPr>
          <p:cNvPr id="34" name="TextBox 33">
            <a:extLst>
              <a:ext uri="{FF2B5EF4-FFF2-40B4-BE49-F238E27FC236}">
                <a16:creationId xmlns:a16="http://schemas.microsoft.com/office/drawing/2014/main" id="{0C9FF55E-D248-1202-9B7C-4BF3BD4576F0}"/>
              </a:ext>
            </a:extLst>
          </p:cNvPr>
          <p:cNvSpPr txBox="1"/>
          <p:nvPr/>
        </p:nvSpPr>
        <p:spPr>
          <a:xfrm>
            <a:off x="1828800" y="541020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(148 </a:t>
            </a:r>
            <a:r>
              <a:rPr lang="el-GR" altLang="el-GR" sz="1800" b="1">
                <a:solidFill>
                  <a:srgbClr val="00007F"/>
                </a:solidFill>
                <a:latin typeface="Arial" panose="020B0604020202020204" pitchFamily="34" charset="0"/>
              </a:rPr>
              <a:t>μονάδες Χ €</a:t>
            </a:r>
            <a:r>
              <a:rPr lang="en-US" altLang="el-GR" sz="1800" b="1">
                <a:solidFill>
                  <a:srgbClr val="00007F"/>
                </a:solidFill>
                <a:latin typeface="Arial" panose="020B0604020202020204" pitchFamily="34" charset="0"/>
              </a:rPr>
              <a:t>20)	2</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960</a:t>
            </a:r>
          </a:p>
        </p:txBody>
      </p:sp>
      <p:cxnSp>
        <p:nvCxnSpPr>
          <p:cNvPr id="172064" name="Straight Connector 30">
            <a:extLst>
              <a:ext uri="{FF2B5EF4-FFF2-40B4-BE49-F238E27FC236}">
                <a16:creationId xmlns:a16="http://schemas.microsoft.com/office/drawing/2014/main" id="{1A0754A3-6541-CEA1-F34E-B6C8A9EC3103}"/>
              </a:ext>
            </a:extLst>
          </p:cNvPr>
          <p:cNvCxnSpPr>
            <a:cxnSpLocks noChangeShapeType="1"/>
          </p:cNvCxnSpPr>
          <p:nvPr/>
        </p:nvCxnSpPr>
        <p:spPr bwMode="auto">
          <a:xfrm>
            <a:off x="1828800" y="5791200"/>
            <a:ext cx="8534400" cy="0"/>
          </a:xfrm>
          <a:prstGeom prst="line">
            <a:avLst/>
          </a:prstGeom>
          <a:noFill/>
          <a:ln w="38100" cap="sq" algn="ctr">
            <a:solidFill>
              <a:schemeClr val="tx1"/>
            </a:solidFill>
            <a:round/>
            <a:headEnd type="none" w="sm" len="sm"/>
            <a:tailEnd type="none" w="sm" len="sm"/>
          </a:ln>
        </p:spPr>
      </p:cxnSp>
      <p:sp>
        <p:nvSpPr>
          <p:cNvPr id="38" name="TextBox 37">
            <a:extLst>
              <a:ext uri="{FF2B5EF4-FFF2-40B4-BE49-F238E27FC236}">
                <a16:creationId xmlns:a16="http://schemas.microsoft.com/office/drawing/2014/main" id="{05B61874-7061-2BDD-4F0F-A11013BB0C5F}"/>
              </a:ext>
            </a:extLst>
          </p:cNvPr>
          <p:cNvSpPr txBox="1"/>
          <p:nvPr/>
        </p:nvSpPr>
        <p:spPr>
          <a:xfrm>
            <a:off x="7252255" y="228601"/>
            <a:ext cx="3180931" cy="646331"/>
          </a:xfrm>
          <a:prstGeom prst="rect">
            <a:avLst/>
          </a:prstGeom>
          <a:solidFill>
            <a:schemeClr val="bg1"/>
          </a:solidFill>
          <a:ln>
            <a:solidFill>
              <a:schemeClr val="tx1"/>
            </a:solidFill>
          </a:ln>
          <a:effectLst>
            <a:innerShdw blurRad="114300">
              <a:prstClr val="black"/>
            </a:innerShdw>
          </a:effec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l-GR" sz="1800" b="1">
                <a:latin typeface="Arial" panose="020B0604020202020204" pitchFamily="34" charset="0"/>
              </a:rPr>
              <a:t>318 </a:t>
            </a:r>
            <a:r>
              <a:rPr lang="el-GR" altLang="el-GR" sz="1800" b="1">
                <a:latin typeface="Arial" panose="020B0604020202020204" pitchFamily="34" charset="0"/>
              </a:rPr>
              <a:t>μονάδες πωλήθηκαν</a:t>
            </a:r>
          </a:p>
          <a:p>
            <a:pPr algn="r"/>
            <a:r>
              <a:rPr lang="en-US" altLang="el-GR" sz="1800" b="1">
                <a:latin typeface="Arial" panose="020B0604020202020204" pitchFamily="34" charset="0"/>
              </a:rPr>
              <a:t>52</a:t>
            </a:r>
            <a:r>
              <a:rPr lang="el-GR" altLang="el-GR" sz="1800" b="1">
                <a:latin typeface="Arial" panose="020B0604020202020204" pitchFamily="34" charset="0"/>
              </a:rPr>
              <a:t> μονάδες διαθέσιμες </a:t>
            </a:r>
            <a:endParaRPr lang="en-US" altLang="el-GR" sz="1800" b="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nodeType="afterGroup">
                            <p:stCondLst>
                              <p:cond delay="500"/>
                            </p:stCondLst>
                            <p:childTnLst>
                              <p:par>
                                <p:cTn id="29" presetID="22" presetClass="entr" presetSubtype="8"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par>
                          <p:cTn id="32" fill="hold" nodeType="afterGroup">
                            <p:stCondLst>
                              <p:cond delay="1000"/>
                            </p:stCondLst>
                            <p:childTnLst>
                              <p:par>
                                <p:cTn id="33" presetID="22" presetClass="entr" presetSubtype="8"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par>
                          <p:cTn id="36" fill="hold" nodeType="afterGroup">
                            <p:stCondLst>
                              <p:cond delay="1500"/>
                            </p:stCondLst>
                            <p:childTnLst>
                              <p:par>
                                <p:cTn id="37" presetID="22" presetClass="entr" presetSubtype="8"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2" grpId="0"/>
      <p:bldP spid="18" grpId="0"/>
      <p:bldP spid="28" grpId="0"/>
      <p:bldP spid="19" grpId="0"/>
      <p:bldP spid="32" grpId="0"/>
      <p:bldP spid="33" grpId="0"/>
      <p:bldP spid="3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Box 13">
            <a:extLst>
              <a:ext uri="{FF2B5EF4-FFF2-40B4-BE49-F238E27FC236}">
                <a16:creationId xmlns:a16="http://schemas.microsoft.com/office/drawing/2014/main" id="{526BA324-7A0B-37D3-A414-80BBF8BA1871}"/>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97282" name="Rectangle 1031">
            <a:extLst>
              <a:ext uri="{FF2B5EF4-FFF2-40B4-BE49-F238E27FC236}">
                <a16:creationId xmlns:a16="http://schemas.microsoft.com/office/drawing/2014/main" id="{7B52ADBE-4B60-B5A7-FE1A-D3921D28CE44}"/>
              </a:ext>
            </a:extLst>
          </p:cNvPr>
          <p:cNvSpPr txBox="1">
            <a:spLocks noChangeArrowheads="1"/>
          </p:cNvSpPr>
          <p:nvPr/>
        </p:nvSpPr>
        <p:spPr bwMode="auto">
          <a:xfrm>
            <a:off x="2057400" y="304801"/>
            <a:ext cx="60960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altLang="el-GR" sz="3200" b="1">
                <a:latin typeface="Arial" panose="020B0604020202020204" pitchFamily="34" charset="0"/>
              </a:rPr>
              <a:t>LIFO</a:t>
            </a:r>
          </a:p>
        </p:txBody>
      </p:sp>
      <p:cxnSp>
        <p:nvCxnSpPr>
          <p:cNvPr id="97283" name="Straight Connector 2">
            <a:extLst>
              <a:ext uri="{FF2B5EF4-FFF2-40B4-BE49-F238E27FC236}">
                <a16:creationId xmlns:a16="http://schemas.microsoft.com/office/drawing/2014/main" id="{E7B559DA-55E2-F5EA-415F-26912BBF2EC9}"/>
              </a:ext>
            </a:extLst>
          </p:cNvPr>
          <p:cNvCxnSpPr>
            <a:cxnSpLocks noChangeShapeType="1"/>
          </p:cNvCxnSpPr>
          <p:nvPr/>
        </p:nvCxnSpPr>
        <p:spPr bwMode="auto">
          <a:xfrm>
            <a:off x="1828800" y="1447800"/>
            <a:ext cx="8534400" cy="0"/>
          </a:xfrm>
          <a:prstGeom prst="line">
            <a:avLst/>
          </a:prstGeom>
          <a:noFill/>
          <a:ln w="38100" cap="sq" algn="ctr">
            <a:solidFill>
              <a:schemeClr val="tx1"/>
            </a:solidFill>
            <a:round/>
            <a:headEnd type="none" w="sm" len="sm"/>
            <a:tailEnd type="none" w="sm" len="sm"/>
          </a:ln>
        </p:spPr>
      </p:cxnSp>
      <p:sp>
        <p:nvSpPr>
          <p:cNvPr id="4" name="TextBox 3">
            <a:extLst>
              <a:ext uri="{FF2B5EF4-FFF2-40B4-BE49-F238E27FC236}">
                <a16:creationId xmlns:a16="http://schemas.microsoft.com/office/drawing/2014/main" id="{C9C530ED-1DE2-D0B2-366C-300F00110D06}"/>
              </a:ext>
            </a:extLst>
          </p:cNvPr>
          <p:cNvSpPr txBox="1"/>
          <p:nvPr/>
        </p:nvSpPr>
        <p:spPr>
          <a:xfrm>
            <a:off x="1828800" y="914400"/>
            <a:ext cx="8534400" cy="427038"/>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Αποθέματα</a:t>
            </a:r>
            <a:endParaRPr lang="en-US" altLang="el-GR" sz="2200" b="1">
              <a:latin typeface="Arial" panose="020B0604020202020204" pitchFamily="34" charset="0"/>
            </a:endParaRPr>
          </a:p>
        </p:txBody>
      </p:sp>
      <p:cxnSp>
        <p:nvCxnSpPr>
          <p:cNvPr id="97285" name="Straight Connector 5">
            <a:extLst>
              <a:ext uri="{FF2B5EF4-FFF2-40B4-BE49-F238E27FC236}">
                <a16:creationId xmlns:a16="http://schemas.microsoft.com/office/drawing/2014/main" id="{913B962A-AAA0-9C02-F3BF-925E3C9D3E01}"/>
              </a:ext>
            </a:extLst>
          </p:cNvPr>
          <p:cNvCxnSpPr>
            <a:cxnSpLocks noChangeShapeType="1"/>
          </p:cNvCxnSpPr>
          <p:nvPr/>
        </p:nvCxnSpPr>
        <p:spPr bwMode="auto">
          <a:xfrm>
            <a:off x="6096000" y="1447800"/>
            <a:ext cx="0" cy="2122488"/>
          </a:xfrm>
          <a:prstGeom prst="line">
            <a:avLst/>
          </a:prstGeom>
          <a:noFill/>
          <a:ln w="38100" cap="sq" algn="ctr">
            <a:solidFill>
              <a:schemeClr val="tx1"/>
            </a:solidFill>
            <a:round/>
            <a:headEnd type="none" w="sm" len="sm"/>
            <a:tailEnd type="none" w="sm" len="sm"/>
          </a:ln>
        </p:spPr>
      </p:cxnSp>
      <p:cxnSp>
        <p:nvCxnSpPr>
          <p:cNvPr id="97290" name="Straight Connector 15">
            <a:extLst>
              <a:ext uri="{FF2B5EF4-FFF2-40B4-BE49-F238E27FC236}">
                <a16:creationId xmlns:a16="http://schemas.microsoft.com/office/drawing/2014/main" id="{330FD3F9-BBFE-ECF7-C1FD-5468E37097B9}"/>
              </a:ext>
            </a:extLst>
          </p:cNvPr>
          <p:cNvCxnSpPr>
            <a:cxnSpLocks noChangeShapeType="1"/>
          </p:cNvCxnSpPr>
          <p:nvPr/>
        </p:nvCxnSpPr>
        <p:spPr bwMode="auto">
          <a:xfrm>
            <a:off x="1828800" y="3124200"/>
            <a:ext cx="8534400" cy="0"/>
          </a:xfrm>
          <a:prstGeom prst="line">
            <a:avLst/>
          </a:prstGeom>
          <a:noFill/>
          <a:ln w="38100" cap="sq" algn="ctr">
            <a:solidFill>
              <a:schemeClr val="tx1"/>
            </a:solidFill>
            <a:round/>
            <a:headEnd type="none" w="sm" len="sm"/>
            <a:tailEnd type="none" w="sm" len="sm"/>
          </a:ln>
        </p:spPr>
      </p:cxnSp>
      <p:sp>
        <p:nvSpPr>
          <p:cNvPr id="18" name="TextBox 17">
            <a:extLst>
              <a:ext uri="{FF2B5EF4-FFF2-40B4-BE49-F238E27FC236}">
                <a16:creationId xmlns:a16="http://schemas.microsoft.com/office/drawing/2014/main" id="{7B7369DE-5E5C-41A9-FA56-B767EF7E83B8}"/>
              </a:ext>
            </a:extLst>
          </p:cNvPr>
          <p:cNvSpPr txBox="1"/>
          <p:nvPr/>
        </p:nvSpPr>
        <p:spPr>
          <a:xfrm>
            <a:off x="6096000" y="1550988"/>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(23 </a:t>
            </a:r>
            <a:r>
              <a:rPr lang="el-GR" altLang="el-GR" sz="1800" b="1">
                <a:solidFill>
                  <a:srgbClr val="00007F"/>
                </a:solidFill>
                <a:latin typeface="Arial" panose="020B0604020202020204" pitchFamily="34" charset="0"/>
              </a:rPr>
              <a:t>μονάδες Χ € </a:t>
            </a:r>
            <a:r>
              <a:rPr lang="en-US" altLang="el-GR" sz="1800" b="1">
                <a:solidFill>
                  <a:srgbClr val="00007F"/>
                </a:solidFill>
                <a:latin typeface="Arial" panose="020B0604020202020204" pitchFamily="34" charset="0"/>
              </a:rPr>
              <a:t>16)	368</a:t>
            </a:r>
          </a:p>
        </p:txBody>
      </p:sp>
      <p:sp>
        <p:nvSpPr>
          <p:cNvPr id="19" name="TextBox 18">
            <a:extLst>
              <a:ext uri="{FF2B5EF4-FFF2-40B4-BE49-F238E27FC236}">
                <a16:creationId xmlns:a16="http://schemas.microsoft.com/office/drawing/2014/main" id="{00441098-ACC7-78F5-0E96-24D8C5FE018A}"/>
              </a:ext>
            </a:extLst>
          </p:cNvPr>
          <p:cNvSpPr txBox="1"/>
          <p:nvPr/>
        </p:nvSpPr>
        <p:spPr>
          <a:xfrm>
            <a:off x="6096000" y="2297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(165 </a:t>
            </a:r>
            <a:r>
              <a:rPr lang="el-GR" altLang="el-GR" sz="1800" b="1">
                <a:solidFill>
                  <a:srgbClr val="00007F"/>
                </a:solidFill>
                <a:latin typeface="Arial" panose="020B0604020202020204" pitchFamily="34" charset="0"/>
              </a:rPr>
              <a:t>μον. Χ € </a:t>
            </a:r>
            <a:r>
              <a:rPr lang="en-US" altLang="el-GR" sz="1800" b="1">
                <a:solidFill>
                  <a:srgbClr val="00007F"/>
                </a:solidFill>
                <a:latin typeface="Arial" panose="020B0604020202020204" pitchFamily="34" charset="0"/>
              </a:rPr>
              <a:t>20)	3</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300</a:t>
            </a:r>
          </a:p>
        </p:txBody>
      </p:sp>
      <p:sp>
        <p:nvSpPr>
          <p:cNvPr id="22" name="TextBox 21">
            <a:extLst>
              <a:ext uri="{FF2B5EF4-FFF2-40B4-BE49-F238E27FC236}">
                <a16:creationId xmlns:a16="http://schemas.microsoft.com/office/drawing/2014/main" id="{2998552A-D9A7-4BE9-D241-CF650B178EFA}"/>
              </a:ext>
            </a:extLst>
          </p:cNvPr>
          <p:cNvSpPr txBox="1"/>
          <p:nvPr/>
        </p:nvSpPr>
        <p:spPr>
          <a:xfrm>
            <a:off x="1828800" y="3200401"/>
            <a:ext cx="4267200" cy="366713"/>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solidFill>
                  <a:srgbClr val="00007F"/>
                </a:solidFill>
                <a:latin typeface="Arial" panose="020B0604020202020204" pitchFamily="34" charset="0"/>
              </a:rPr>
              <a:t>Υπ. λήξης</a:t>
            </a:r>
            <a:r>
              <a:rPr lang="en-US" altLang="el-GR" sz="1800" b="1">
                <a:solidFill>
                  <a:srgbClr val="00007F"/>
                </a:solidFill>
                <a:latin typeface="Arial" panose="020B0604020202020204" pitchFamily="34" charset="0"/>
              </a:rPr>
              <a:t>	</a:t>
            </a:r>
            <a:r>
              <a:rPr lang="el-GR" altLang="el-GR" sz="1800" b="1">
                <a:solidFill>
                  <a:srgbClr val="00007F"/>
                </a:solidFill>
                <a:latin typeface="Arial" panose="020B0604020202020204" pitchFamily="34" charset="0"/>
              </a:rPr>
              <a:t>  </a:t>
            </a:r>
            <a:r>
              <a:rPr lang="en-US" altLang="el-GR" sz="1800" b="1">
                <a:solidFill>
                  <a:srgbClr val="00007F"/>
                </a:solidFill>
                <a:latin typeface="Arial" panose="020B0604020202020204" pitchFamily="34" charset="0"/>
              </a:rPr>
              <a:t>(52 </a:t>
            </a:r>
            <a:r>
              <a:rPr lang="el-GR" altLang="el-GR" sz="1800" b="1">
                <a:solidFill>
                  <a:srgbClr val="00007F"/>
                </a:solidFill>
                <a:latin typeface="Arial" panose="020B0604020202020204" pitchFamily="34" charset="0"/>
              </a:rPr>
              <a:t>μονάδες</a:t>
            </a:r>
            <a:r>
              <a:rPr lang="en-US" altLang="el-GR" sz="1800" b="1">
                <a:solidFill>
                  <a:srgbClr val="00007F"/>
                </a:solidFill>
                <a:latin typeface="Arial" panose="020B0604020202020204" pitchFamily="34" charset="0"/>
              </a:rPr>
              <a:t>)	832</a:t>
            </a:r>
          </a:p>
        </p:txBody>
      </p:sp>
      <p:cxnSp>
        <p:nvCxnSpPr>
          <p:cNvPr id="97294" name="Straight Connector 23">
            <a:extLst>
              <a:ext uri="{FF2B5EF4-FFF2-40B4-BE49-F238E27FC236}">
                <a16:creationId xmlns:a16="http://schemas.microsoft.com/office/drawing/2014/main" id="{5E55EB89-8FD9-06ED-07E3-F0F223C80EE8}"/>
              </a:ext>
            </a:extLst>
          </p:cNvPr>
          <p:cNvCxnSpPr>
            <a:cxnSpLocks noChangeShapeType="1"/>
          </p:cNvCxnSpPr>
          <p:nvPr/>
        </p:nvCxnSpPr>
        <p:spPr bwMode="auto">
          <a:xfrm>
            <a:off x="1828800" y="4419600"/>
            <a:ext cx="8534400" cy="0"/>
          </a:xfrm>
          <a:prstGeom prst="line">
            <a:avLst/>
          </a:prstGeom>
          <a:noFill/>
          <a:ln w="38100" cap="sq" algn="ctr">
            <a:solidFill>
              <a:schemeClr val="tx1"/>
            </a:solidFill>
            <a:round/>
            <a:headEnd type="none" w="sm" len="sm"/>
            <a:tailEnd type="none" w="sm" len="sm"/>
          </a:ln>
        </p:spPr>
      </p:cxnSp>
      <p:sp>
        <p:nvSpPr>
          <p:cNvPr id="25" name="TextBox 24">
            <a:extLst>
              <a:ext uri="{FF2B5EF4-FFF2-40B4-BE49-F238E27FC236}">
                <a16:creationId xmlns:a16="http://schemas.microsoft.com/office/drawing/2014/main" id="{FD54A94F-2A11-E6DA-D9F6-A872C8F01E25}"/>
              </a:ext>
            </a:extLst>
          </p:cNvPr>
          <p:cNvSpPr txBox="1"/>
          <p:nvPr/>
        </p:nvSpPr>
        <p:spPr>
          <a:xfrm>
            <a:off x="1828800" y="3886200"/>
            <a:ext cx="8534400" cy="427038"/>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200" b="1">
                <a:latin typeface="Arial" panose="020B0604020202020204" pitchFamily="34" charset="0"/>
              </a:rPr>
              <a:t>Κόστος πωληθέντων</a:t>
            </a:r>
            <a:endParaRPr lang="en-US" altLang="el-GR" sz="2200" b="1">
              <a:latin typeface="Arial" panose="020B0604020202020204" pitchFamily="34" charset="0"/>
            </a:endParaRPr>
          </a:p>
        </p:txBody>
      </p:sp>
      <p:cxnSp>
        <p:nvCxnSpPr>
          <p:cNvPr id="97296" name="Straight Connector 25">
            <a:extLst>
              <a:ext uri="{FF2B5EF4-FFF2-40B4-BE49-F238E27FC236}">
                <a16:creationId xmlns:a16="http://schemas.microsoft.com/office/drawing/2014/main" id="{2039118C-2F31-1A6F-93BD-EF3BB3C87C1F}"/>
              </a:ext>
            </a:extLst>
          </p:cNvPr>
          <p:cNvCxnSpPr>
            <a:cxnSpLocks noChangeShapeType="1"/>
          </p:cNvCxnSpPr>
          <p:nvPr/>
        </p:nvCxnSpPr>
        <p:spPr bwMode="auto">
          <a:xfrm>
            <a:off x="6096000" y="4419600"/>
            <a:ext cx="0" cy="2057400"/>
          </a:xfrm>
          <a:prstGeom prst="line">
            <a:avLst/>
          </a:prstGeom>
          <a:noFill/>
          <a:ln w="38100" cap="sq" algn="ctr">
            <a:solidFill>
              <a:schemeClr val="tx1"/>
            </a:solidFill>
            <a:round/>
            <a:headEnd type="none" w="sm" len="sm"/>
            <a:tailEnd type="none" w="sm" len="sm"/>
          </a:ln>
        </p:spPr>
      </p:cxnSp>
      <p:cxnSp>
        <p:nvCxnSpPr>
          <p:cNvPr id="97297" name="Straight Connector 30">
            <a:extLst>
              <a:ext uri="{FF2B5EF4-FFF2-40B4-BE49-F238E27FC236}">
                <a16:creationId xmlns:a16="http://schemas.microsoft.com/office/drawing/2014/main" id="{F0014CA8-6AA9-7007-5E87-D0E03E491BA2}"/>
              </a:ext>
            </a:extLst>
          </p:cNvPr>
          <p:cNvCxnSpPr>
            <a:cxnSpLocks noChangeShapeType="1"/>
          </p:cNvCxnSpPr>
          <p:nvPr/>
        </p:nvCxnSpPr>
        <p:spPr bwMode="auto">
          <a:xfrm>
            <a:off x="1828800" y="6019800"/>
            <a:ext cx="8534400" cy="0"/>
          </a:xfrm>
          <a:prstGeom prst="line">
            <a:avLst/>
          </a:prstGeom>
          <a:noFill/>
          <a:ln w="38100" cap="sq" algn="ctr">
            <a:solidFill>
              <a:schemeClr val="tx1"/>
            </a:solidFill>
            <a:round/>
            <a:headEnd type="none" w="sm" len="sm"/>
            <a:tailEnd type="none" w="sm" len="sm"/>
          </a:ln>
        </p:spPr>
      </p:cxnSp>
      <p:sp>
        <p:nvSpPr>
          <p:cNvPr id="32" name="TextBox 31">
            <a:extLst>
              <a:ext uri="{FF2B5EF4-FFF2-40B4-BE49-F238E27FC236}">
                <a16:creationId xmlns:a16="http://schemas.microsoft.com/office/drawing/2014/main" id="{097075C3-7A6E-CB7F-EDB2-636127A4F40E}"/>
              </a:ext>
            </a:extLst>
          </p:cNvPr>
          <p:cNvSpPr txBox="1"/>
          <p:nvPr/>
        </p:nvSpPr>
        <p:spPr>
          <a:xfrm>
            <a:off x="1828800" y="4522788"/>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(35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 21)	735</a:t>
            </a:r>
          </a:p>
        </p:txBody>
      </p:sp>
      <p:sp>
        <p:nvSpPr>
          <p:cNvPr id="33" name="TextBox 32">
            <a:extLst>
              <a:ext uri="{FF2B5EF4-FFF2-40B4-BE49-F238E27FC236}">
                <a16:creationId xmlns:a16="http://schemas.microsoft.com/office/drawing/2014/main" id="{0CA7011A-9148-9180-EF8B-1DE95E7B5A55}"/>
              </a:ext>
            </a:extLst>
          </p:cNvPr>
          <p:cNvSpPr txBox="1"/>
          <p:nvPr/>
        </p:nvSpPr>
        <p:spPr>
          <a:xfrm>
            <a:off x="1828800" y="487680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(165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 20)	3.300</a:t>
            </a:r>
          </a:p>
        </p:txBody>
      </p:sp>
      <p:sp>
        <p:nvSpPr>
          <p:cNvPr id="34" name="TextBox 33">
            <a:extLst>
              <a:ext uri="{FF2B5EF4-FFF2-40B4-BE49-F238E27FC236}">
                <a16:creationId xmlns:a16="http://schemas.microsoft.com/office/drawing/2014/main" id="{57214D3E-7C35-3D95-E636-357F40785AD8}"/>
              </a:ext>
            </a:extLst>
          </p:cNvPr>
          <p:cNvSpPr txBox="1"/>
          <p:nvPr/>
        </p:nvSpPr>
        <p:spPr>
          <a:xfrm>
            <a:off x="1828800" y="525780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(95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 18)	1.710</a:t>
            </a:r>
          </a:p>
        </p:txBody>
      </p:sp>
      <p:sp>
        <p:nvSpPr>
          <p:cNvPr id="35" name="TextBox 34">
            <a:extLst>
              <a:ext uri="{FF2B5EF4-FFF2-40B4-BE49-F238E27FC236}">
                <a16:creationId xmlns:a16="http://schemas.microsoft.com/office/drawing/2014/main" id="{8C275F6E-EAAE-86B9-1588-1E8E3F50C172}"/>
              </a:ext>
            </a:extLst>
          </p:cNvPr>
          <p:cNvSpPr txBox="1"/>
          <p:nvPr/>
        </p:nvSpPr>
        <p:spPr>
          <a:xfrm>
            <a:off x="1828800" y="6089651"/>
            <a:ext cx="4267200" cy="366713"/>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solidFill>
                  <a:srgbClr val="00007F"/>
                </a:solidFill>
                <a:latin typeface="Arial" panose="020B0604020202020204" pitchFamily="34" charset="0"/>
              </a:rPr>
              <a:t>Υπ. λήξης</a:t>
            </a:r>
            <a:r>
              <a:rPr lang="en-US" altLang="el-GR" sz="1800" b="1">
                <a:solidFill>
                  <a:srgbClr val="00007F"/>
                </a:solidFill>
                <a:latin typeface="Arial" panose="020B0604020202020204" pitchFamily="34" charset="0"/>
              </a:rPr>
              <a:t>	(318 </a:t>
            </a:r>
            <a:r>
              <a:rPr lang="el-GR" altLang="el-GR" sz="1800" b="1">
                <a:solidFill>
                  <a:srgbClr val="00007F"/>
                </a:solidFill>
                <a:latin typeface="Arial" panose="020B0604020202020204" pitchFamily="34" charset="0"/>
              </a:rPr>
              <a:t>μονάδες</a:t>
            </a:r>
            <a:r>
              <a:rPr lang="en-US" altLang="el-GR" sz="1800" b="1">
                <a:solidFill>
                  <a:srgbClr val="00007F"/>
                </a:solidFill>
                <a:latin typeface="Arial" panose="020B0604020202020204" pitchFamily="34" charset="0"/>
              </a:rPr>
              <a:t>)	6</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113</a:t>
            </a:r>
          </a:p>
        </p:txBody>
      </p:sp>
      <p:sp>
        <p:nvSpPr>
          <p:cNvPr id="28" name="TextBox 27">
            <a:extLst>
              <a:ext uri="{FF2B5EF4-FFF2-40B4-BE49-F238E27FC236}">
                <a16:creationId xmlns:a16="http://schemas.microsoft.com/office/drawing/2014/main" id="{4DBAE65C-2B86-560A-032C-A8A0ECFCC474}"/>
              </a:ext>
            </a:extLst>
          </p:cNvPr>
          <p:cNvSpPr txBox="1"/>
          <p:nvPr/>
        </p:nvSpPr>
        <p:spPr>
          <a:xfrm>
            <a:off x="6096000" y="1916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(95 </a:t>
            </a:r>
            <a:r>
              <a:rPr lang="el-GR" altLang="el-GR" sz="1800" b="1">
                <a:solidFill>
                  <a:srgbClr val="00007F"/>
                </a:solidFill>
                <a:latin typeface="Arial" panose="020B0604020202020204" pitchFamily="34" charset="0"/>
              </a:rPr>
              <a:t>μονάδες Χ € 1</a:t>
            </a:r>
            <a:r>
              <a:rPr lang="en-US" altLang="el-GR" sz="1800" b="1">
                <a:solidFill>
                  <a:srgbClr val="00007F"/>
                </a:solidFill>
                <a:latin typeface="Arial" panose="020B0604020202020204" pitchFamily="34" charset="0"/>
              </a:rPr>
              <a:t>8)	1</a:t>
            </a:r>
            <a:r>
              <a:rPr lang="el-GR" altLang="el-GR" sz="1800" b="1">
                <a:solidFill>
                  <a:srgbClr val="00007F"/>
                </a:solidFill>
                <a:latin typeface="Arial" panose="020B0604020202020204" pitchFamily="34" charset="0"/>
              </a:rPr>
              <a:t>.</a:t>
            </a:r>
            <a:r>
              <a:rPr lang="en-US" altLang="el-GR" sz="1800" b="1">
                <a:solidFill>
                  <a:srgbClr val="00007F"/>
                </a:solidFill>
                <a:latin typeface="Arial" panose="020B0604020202020204" pitchFamily="34" charset="0"/>
              </a:rPr>
              <a:t>710</a:t>
            </a:r>
          </a:p>
        </p:txBody>
      </p:sp>
      <p:sp>
        <p:nvSpPr>
          <p:cNvPr id="29" name="TextBox 28">
            <a:extLst>
              <a:ext uri="{FF2B5EF4-FFF2-40B4-BE49-F238E27FC236}">
                <a16:creationId xmlns:a16="http://schemas.microsoft.com/office/drawing/2014/main" id="{AB79EACE-8A30-50F3-A0C8-F99650FD84F7}"/>
              </a:ext>
            </a:extLst>
          </p:cNvPr>
          <p:cNvSpPr txBox="1"/>
          <p:nvPr/>
        </p:nvSpPr>
        <p:spPr>
          <a:xfrm>
            <a:off x="6096000" y="2678113"/>
            <a:ext cx="4267200" cy="366712"/>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(35 </a:t>
            </a:r>
            <a:r>
              <a:rPr lang="el-GR" altLang="el-GR" sz="1800" b="1">
                <a:solidFill>
                  <a:srgbClr val="00007F"/>
                </a:solidFill>
                <a:latin typeface="Arial" panose="020B0604020202020204" pitchFamily="34" charset="0"/>
              </a:rPr>
              <a:t>μον. Χ € </a:t>
            </a:r>
            <a:r>
              <a:rPr lang="en-US" altLang="el-GR" sz="1800" b="1">
                <a:solidFill>
                  <a:srgbClr val="00007F"/>
                </a:solidFill>
                <a:latin typeface="Arial" panose="020B0604020202020204" pitchFamily="34" charset="0"/>
              </a:rPr>
              <a:t>21)	735</a:t>
            </a:r>
          </a:p>
        </p:txBody>
      </p:sp>
      <p:sp>
        <p:nvSpPr>
          <p:cNvPr id="30" name="TextBox 29">
            <a:extLst>
              <a:ext uri="{FF2B5EF4-FFF2-40B4-BE49-F238E27FC236}">
                <a16:creationId xmlns:a16="http://schemas.microsoft.com/office/drawing/2014/main" id="{24128CF3-3864-F492-E9A3-295FBB605F19}"/>
              </a:ext>
            </a:extLst>
          </p:cNvPr>
          <p:cNvSpPr txBox="1"/>
          <p:nvPr/>
        </p:nvSpPr>
        <p:spPr>
          <a:xfrm>
            <a:off x="1828800" y="5632451"/>
            <a:ext cx="4267200" cy="366713"/>
          </a:xfrm>
          <a:prstGeom prst="rect">
            <a:avLst/>
          </a:prstGeom>
          <a:noFill/>
          <a:ln>
            <a:noFill/>
          </a:ln>
        </p:spPr>
        <p:txBody>
          <a:bodyPr>
            <a:spAutoFit/>
          </a:bodyPr>
          <a:lstStyle>
            <a:lvl1pPr marL="231775"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solidFill>
                  <a:srgbClr val="00007F"/>
                </a:solidFill>
                <a:latin typeface="Arial" panose="020B0604020202020204" pitchFamily="34" charset="0"/>
              </a:rPr>
              <a:t>(23 </a:t>
            </a:r>
            <a:r>
              <a:rPr lang="el-GR" altLang="el-GR" sz="1800" b="1">
                <a:solidFill>
                  <a:srgbClr val="00007F"/>
                </a:solidFill>
                <a:latin typeface="Arial" panose="020B0604020202020204" pitchFamily="34" charset="0"/>
              </a:rPr>
              <a:t>μον. Χ €</a:t>
            </a:r>
            <a:r>
              <a:rPr lang="en-US" altLang="el-GR" sz="1800" b="1">
                <a:solidFill>
                  <a:srgbClr val="00007F"/>
                </a:solidFill>
                <a:latin typeface="Arial" panose="020B0604020202020204" pitchFamily="34" charset="0"/>
              </a:rPr>
              <a:t> 16)	368</a:t>
            </a:r>
          </a:p>
        </p:txBody>
      </p:sp>
      <p:sp>
        <p:nvSpPr>
          <p:cNvPr id="37" name="Footer Placeholder 8">
            <a:extLst>
              <a:ext uri="{FF2B5EF4-FFF2-40B4-BE49-F238E27FC236}">
                <a16:creationId xmlns:a16="http://schemas.microsoft.com/office/drawing/2014/main" id="{1C6B224C-523B-1706-42CD-001AECC30195}"/>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38" name="TextBox 37">
            <a:extLst>
              <a:ext uri="{FF2B5EF4-FFF2-40B4-BE49-F238E27FC236}">
                <a16:creationId xmlns:a16="http://schemas.microsoft.com/office/drawing/2014/main" id="{D7533E87-9307-C7F7-DB1A-0E6E07DA89DC}"/>
              </a:ext>
            </a:extLst>
          </p:cNvPr>
          <p:cNvSpPr txBox="1"/>
          <p:nvPr/>
        </p:nvSpPr>
        <p:spPr>
          <a:xfrm>
            <a:off x="7252255" y="228601"/>
            <a:ext cx="3180931" cy="646331"/>
          </a:xfrm>
          <a:prstGeom prst="rect">
            <a:avLst/>
          </a:prstGeom>
          <a:solidFill>
            <a:schemeClr val="bg1"/>
          </a:solidFill>
          <a:ln>
            <a:solidFill>
              <a:schemeClr val="tx1"/>
            </a:solidFill>
          </a:ln>
          <a:effectLst>
            <a:innerShdw blurRad="114300">
              <a:prstClr val="black"/>
            </a:innerShdw>
          </a:effec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l-GR" sz="1800" b="1">
                <a:latin typeface="Arial" panose="020B0604020202020204" pitchFamily="34" charset="0"/>
              </a:rPr>
              <a:t>318 </a:t>
            </a:r>
            <a:r>
              <a:rPr lang="el-GR" altLang="el-GR" sz="1800" b="1">
                <a:latin typeface="Arial" panose="020B0604020202020204" pitchFamily="34" charset="0"/>
              </a:rPr>
              <a:t>μονάδες πωλήθηκαν</a:t>
            </a:r>
          </a:p>
          <a:p>
            <a:pPr algn="r"/>
            <a:r>
              <a:rPr lang="en-US" altLang="el-GR" sz="1800" b="1">
                <a:latin typeface="Arial" panose="020B0604020202020204" pitchFamily="34" charset="0"/>
              </a:rPr>
              <a:t>52</a:t>
            </a:r>
            <a:r>
              <a:rPr lang="el-GR" altLang="el-GR" sz="1800" b="1">
                <a:latin typeface="Arial" panose="020B0604020202020204" pitchFamily="34" charset="0"/>
              </a:rPr>
              <a:t> μονάδες διαθέσιμες </a:t>
            </a:r>
            <a:endParaRPr lang="en-US" altLang="el-GR" sz="1800" b="1">
              <a:latin typeface="Arial" panose="020B0604020202020204" pitchFamily="34" charset="0"/>
            </a:endParaRPr>
          </a:p>
        </p:txBody>
      </p:sp>
      <p:sp>
        <p:nvSpPr>
          <p:cNvPr id="12" name="TextBox 11">
            <a:extLst>
              <a:ext uri="{FF2B5EF4-FFF2-40B4-BE49-F238E27FC236}">
                <a16:creationId xmlns:a16="http://schemas.microsoft.com/office/drawing/2014/main" id="{82D10E4F-C93B-FFF4-2E78-ADDD5FE0A1FB}"/>
              </a:ext>
            </a:extLst>
          </p:cNvPr>
          <p:cNvSpPr txBox="1"/>
          <p:nvPr/>
        </p:nvSpPr>
        <p:spPr>
          <a:xfrm>
            <a:off x="1828800" y="1550988"/>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Υπ. αρχής     </a:t>
            </a:r>
            <a:r>
              <a:rPr lang="en-US" altLang="el-GR" sz="1800" b="1">
                <a:latin typeface="Arial" panose="020B0604020202020204" pitchFamily="34" charset="0"/>
              </a:rPr>
              <a:t>(75 </a:t>
            </a:r>
            <a:r>
              <a:rPr lang="el-GR" altLang="el-GR" sz="1800" b="1">
                <a:latin typeface="Arial" panose="020B0604020202020204" pitchFamily="34" charset="0"/>
              </a:rPr>
              <a:t>μονάδες Χ</a:t>
            </a:r>
            <a:r>
              <a:rPr lang="en-US" altLang="el-GR" sz="1800" b="1">
                <a:latin typeface="Arial" panose="020B0604020202020204" pitchFamily="34" charset="0"/>
              </a:rPr>
              <a:t> €16)	1</a:t>
            </a:r>
            <a:r>
              <a:rPr lang="el-GR" altLang="el-GR" sz="1800" b="1">
                <a:latin typeface="Arial" panose="020B0604020202020204" pitchFamily="34" charset="0"/>
              </a:rPr>
              <a:t>.</a:t>
            </a:r>
            <a:r>
              <a:rPr lang="en-US" altLang="el-GR" sz="1800" b="1">
                <a:latin typeface="Arial" panose="020B0604020202020204" pitchFamily="34" charset="0"/>
              </a:rPr>
              <a:t>200</a:t>
            </a:r>
          </a:p>
        </p:txBody>
      </p:sp>
      <p:sp>
        <p:nvSpPr>
          <p:cNvPr id="97314" name="TextBox 12">
            <a:extLst>
              <a:ext uri="{FF2B5EF4-FFF2-40B4-BE49-F238E27FC236}">
                <a16:creationId xmlns:a16="http://schemas.microsoft.com/office/drawing/2014/main" id="{DA7A8A5A-95EB-48A7-6B8D-97DB911E4080}"/>
              </a:ext>
            </a:extLst>
          </p:cNvPr>
          <p:cNvSpPr txBox="1">
            <a:spLocks noChangeArrowheads="1"/>
          </p:cNvSpPr>
          <p:nvPr/>
        </p:nvSpPr>
        <p:spPr bwMode="auto">
          <a:xfrm>
            <a:off x="1828800" y="1905001"/>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0</a:t>
            </a:r>
            <a:r>
              <a:rPr lang="en-US" altLang="el-GR" sz="1800" b="1">
                <a:latin typeface="Arial" panose="020B0604020202020204" pitchFamily="34" charset="0"/>
              </a:rPr>
              <a:t>3</a:t>
            </a:r>
            <a:r>
              <a:rPr lang="el-GR" altLang="el-GR" sz="1800" b="1">
                <a:latin typeface="Arial" panose="020B0604020202020204" pitchFamily="34" charset="0"/>
              </a:rPr>
              <a:t> Μαρτίου  </a:t>
            </a:r>
            <a:r>
              <a:rPr lang="en-US" altLang="el-GR" sz="1800" b="1">
                <a:latin typeface="Arial" panose="020B0604020202020204" pitchFamily="34" charset="0"/>
              </a:rPr>
              <a:t>(95 </a:t>
            </a:r>
            <a:r>
              <a:rPr lang="el-GR" altLang="el-GR" sz="1800" b="1">
                <a:latin typeface="Arial" panose="020B0604020202020204" pitchFamily="34" charset="0"/>
              </a:rPr>
              <a:t>μονάδες Χ € </a:t>
            </a:r>
            <a:r>
              <a:rPr lang="en-US" altLang="el-GR" sz="1800" b="1">
                <a:latin typeface="Arial" panose="020B0604020202020204" pitchFamily="34" charset="0"/>
              </a:rPr>
              <a:t>18)	1</a:t>
            </a:r>
            <a:r>
              <a:rPr lang="el-GR" altLang="el-GR" sz="1800" b="1">
                <a:latin typeface="Arial" panose="020B0604020202020204" pitchFamily="34" charset="0"/>
              </a:rPr>
              <a:t>.</a:t>
            </a:r>
            <a:r>
              <a:rPr lang="en-US" altLang="el-GR" sz="1800" b="1">
                <a:latin typeface="Arial" panose="020B0604020202020204" pitchFamily="34" charset="0"/>
              </a:rPr>
              <a:t>710</a:t>
            </a:r>
          </a:p>
        </p:txBody>
      </p:sp>
      <p:sp>
        <p:nvSpPr>
          <p:cNvPr id="14" name="TextBox 13">
            <a:extLst>
              <a:ext uri="{FF2B5EF4-FFF2-40B4-BE49-F238E27FC236}">
                <a16:creationId xmlns:a16="http://schemas.microsoft.com/office/drawing/2014/main" id="{4E94F9A9-2831-FA5C-B3B4-AD38776A4CFF}"/>
              </a:ext>
            </a:extLst>
          </p:cNvPr>
          <p:cNvSpPr txBox="1"/>
          <p:nvPr/>
        </p:nvSpPr>
        <p:spPr>
          <a:xfrm>
            <a:off x="1828800" y="2286001"/>
            <a:ext cx="4267200" cy="366713"/>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17</a:t>
            </a:r>
            <a:r>
              <a:rPr lang="el-GR" altLang="el-GR" sz="1800" b="1">
                <a:latin typeface="Arial" panose="020B0604020202020204" pitchFamily="34" charset="0"/>
              </a:rPr>
              <a:t> Μαρτίου </a:t>
            </a:r>
            <a:r>
              <a:rPr lang="en-US" altLang="el-GR" sz="1800" b="1">
                <a:latin typeface="Arial" panose="020B0604020202020204" pitchFamily="34" charset="0"/>
              </a:rPr>
              <a:t>(165 </a:t>
            </a:r>
            <a:r>
              <a:rPr lang="el-GR" altLang="el-GR" sz="1800" b="1">
                <a:latin typeface="Arial" panose="020B0604020202020204" pitchFamily="34" charset="0"/>
              </a:rPr>
              <a:t>μονάδες Χ €</a:t>
            </a:r>
            <a:r>
              <a:rPr lang="en-US" altLang="el-GR" sz="1800" b="1">
                <a:latin typeface="Arial" panose="020B0604020202020204" pitchFamily="34" charset="0"/>
              </a:rPr>
              <a:t>20)3</a:t>
            </a:r>
            <a:r>
              <a:rPr lang="el-GR" altLang="el-GR" sz="1800" b="1">
                <a:latin typeface="Arial" panose="020B0604020202020204" pitchFamily="34" charset="0"/>
              </a:rPr>
              <a:t>.</a:t>
            </a:r>
            <a:r>
              <a:rPr lang="en-US" altLang="el-GR" sz="1800" b="1">
                <a:latin typeface="Arial" panose="020B0604020202020204" pitchFamily="34" charset="0"/>
              </a:rPr>
              <a:t>300</a:t>
            </a:r>
          </a:p>
        </p:txBody>
      </p:sp>
      <p:sp>
        <p:nvSpPr>
          <p:cNvPr id="15" name="TextBox 14">
            <a:extLst>
              <a:ext uri="{FF2B5EF4-FFF2-40B4-BE49-F238E27FC236}">
                <a16:creationId xmlns:a16="http://schemas.microsoft.com/office/drawing/2014/main" id="{A87A77DA-EAAE-D5ED-F13B-8812ECE27CB4}"/>
              </a:ext>
            </a:extLst>
          </p:cNvPr>
          <p:cNvSpPr txBox="1"/>
          <p:nvPr/>
        </p:nvSpPr>
        <p:spPr>
          <a:xfrm>
            <a:off x="1828800" y="2678113"/>
            <a:ext cx="4267200" cy="366712"/>
          </a:xfrm>
          <a:prstGeom prst="rect">
            <a:avLst/>
          </a:prstGeom>
          <a:noFill/>
          <a:ln>
            <a:noFill/>
          </a:ln>
        </p:spPr>
        <p:txBody>
          <a:bodyPr>
            <a:spAutoFit/>
          </a:bodyPr>
          <a:lstStyle>
            <a:lvl1pPr algn="ctr" eaLnBrk="0" hangingPunct="0">
              <a:tabLst>
                <a:tab pos="1146175" algn="l"/>
                <a:tab pos="3998913" algn="r"/>
              </a:tabLst>
              <a:defRPr sz="2400">
                <a:solidFill>
                  <a:schemeClr val="tx1"/>
                </a:solidFill>
                <a:latin typeface="Times New Roman" panose="02020603050405020304" pitchFamily="18" charset="0"/>
              </a:defRPr>
            </a:lvl1pPr>
            <a:lvl2pPr marL="742950" indent="-285750" algn="ctr" eaLnBrk="0" hangingPunct="0">
              <a:tabLst>
                <a:tab pos="1146175" algn="l"/>
                <a:tab pos="3998913" algn="r"/>
              </a:tabLst>
              <a:defRPr sz="2400">
                <a:solidFill>
                  <a:schemeClr val="tx1"/>
                </a:solidFill>
                <a:latin typeface="Times New Roman" panose="02020603050405020304" pitchFamily="18" charset="0"/>
              </a:defRPr>
            </a:lvl2pPr>
            <a:lvl3pPr marL="1143000" indent="-228600" algn="ctr" eaLnBrk="0" hangingPunct="0">
              <a:tabLst>
                <a:tab pos="1146175" algn="l"/>
                <a:tab pos="3998913" algn="r"/>
              </a:tabLst>
              <a:defRPr sz="2400">
                <a:solidFill>
                  <a:schemeClr val="tx1"/>
                </a:solidFill>
                <a:latin typeface="Times New Roman" panose="02020603050405020304" pitchFamily="18" charset="0"/>
              </a:defRPr>
            </a:lvl3pPr>
            <a:lvl4pPr marL="1600200" indent="-228600" algn="ctr" eaLnBrk="0" hangingPunct="0">
              <a:tabLst>
                <a:tab pos="1146175" algn="l"/>
                <a:tab pos="3998913" algn="r"/>
              </a:tabLst>
              <a:defRPr sz="2400">
                <a:solidFill>
                  <a:schemeClr val="tx1"/>
                </a:solidFill>
                <a:latin typeface="Times New Roman" panose="02020603050405020304" pitchFamily="18" charset="0"/>
              </a:defRPr>
            </a:lvl4pPr>
            <a:lvl5pPr marL="2057400" indent="-228600" algn="ctr" eaLnBrk="0" hangingPunct="0">
              <a:tabLst>
                <a:tab pos="1146175" algn="l"/>
                <a:tab pos="3998913" algn="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1146175" algn="l"/>
                <a:tab pos="3998913" algn="r"/>
              </a:tabLst>
              <a:defRPr sz="2400">
                <a:solidFill>
                  <a:schemeClr val="tx1"/>
                </a:solidFill>
                <a:latin typeface="Times New Roman" panose="02020603050405020304" pitchFamily="18" charset="0"/>
              </a:defRPr>
            </a:lvl9pPr>
          </a:lstStyle>
          <a:p>
            <a:pPr algn="l"/>
            <a:r>
              <a:rPr lang="en-US" altLang="el-GR" sz="1800" b="1">
                <a:latin typeface="Arial" panose="020B0604020202020204" pitchFamily="34" charset="0"/>
              </a:rPr>
              <a:t>23</a:t>
            </a:r>
            <a:r>
              <a:rPr lang="el-GR" altLang="el-GR" sz="1800" b="1">
                <a:latin typeface="Arial" panose="020B0604020202020204" pitchFamily="34" charset="0"/>
              </a:rPr>
              <a:t> Μαρτίου  </a:t>
            </a:r>
            <a:r>
              <a:rPr lang="en-US" altLang="el-GR" sz="1800" b="1">
                <a:latin typeface="Arial" panose="020B0604020202020204" pitchFamily="34" charset="0"/>
              </a:rPr>
              <a:t>(35 </a:t>
            </a:r>
            <a:r>
              <a:rPr lang="el-GR" altLang="el-GR" sz="1800" b="1">
                <a:latin typeface="Arial" panose="020B0604020202020204" pitchFamily="34" charset="0"/>
              </a:rPr>
              <a:t>μονάδεςΧ € </a:t>
            </a:r>
            <a:r>
              <a:rPr lang="en-US" altLang="el-GR" sz="1800" b="1">
                <a:latin typeface="Arial" panose="020B0604020202020204" pitchFamily="34" charset="0"/>
              </a:rPr>
              <a:t>21)	735</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nodeType="afterGroup">
                            <p:stCondLst>
                              <p:cond delay="50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32" grpId="0"/>
      <p:bldP spid="33" grpId="0"/>
      <p:bldP spid="34" grpId="0"/>
      <p:bldP spid="35" grpId="0"/>
      <p:bldP spid="28" grpId="0"/>
      <p:bldP spid="29"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a:extLst>
              <a:ext uri="{FF2B5EF4-FFF2-40B4-BE49-F238E27FC236}">
                <a16:creationId xmlns:a16="http://schemas.microsoft.com/office/drawing/2014/main" id="{14573A43-97FB-05C7-8B63-6580B7D7D5BE}"/>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Παράδειγμα</a:t>
            </a:r>
            <a:endParaRPr lang="en-US" altLang="el-GR" sz="3200" b="1">
              <a:latin typeface="Arial" panose="020B0604020202020204" pitchFamily="34" charset="0"/>
            </a:endParaRPr>
          </a:p>
        </p:txBody>
      </p:sp>
      <p:sp>
        <p:nvSpPr>
          <p:cNvPr id="99330" name="Text Box 13">
            <a:extLst>
              <a:ext uri="{FF2B5EF4-FFF2-40B4-BE49-F238E27FC236}">
                <a16:creationId xmlns:a16="http://schemas.microsoft.com/office/drawing/2014/main" id="{20C7A1B5-B736-675B-349E-D7FEE4476116}"/>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7" name="Rectangle 6">
            <a:extLst>
              <a:ext uri="{FF2B5EF4-FFF2-40B4-BE49-F238E27FC236}">
                <a16:creationId xmlns:a16="http://schemas.microsoft.com/office/drawing/2014/main" id="{0EF001B3-4FF6-87BA-A19E-B0193BDD76DF}"/>
              </a:ext>
            </a:extLst>
          </p:cNvPr>
          <p:cNvSpPr/>
          <p:nvPr/>
        </p:nvSpPr>
        <p:spPr>
          <a:xfrm>
            <a:off x="2057400" y="1801813"/>
            <a:ext cx="8153400" cy="2824162"/>
          </a:xfrm>
          <a:prstGeom prst="rect">
            <a:avLst/>
          </a:prstGeom>
          <a:noFill/>
          <a:ln w="12700" cap="sq" cmpd="sng" algn="ctr">
            <a:noFill/>
            <a:prstDash val="solid"/>
            <a:round/>
            <a:headEnd type="none" w="sm" len="sm"/>
            <a:tailEnd type="none" w="sm" len="sm"/>
          </a:ln>
          <a:effectLst/>
        </p:spPr>
        <p:txBody>
          <a:bodyPr tIns="91440">
            <a:spAutoFit/>
          </a:bodyPr>
          <a:lstStyle>
            <a:lvl1pPr marL="342900" indent="-342900" algn="ctr" eaLnBrk="0" hangingPunct="0">
              <a:tabLst>
                <a:tab pos="4230688" algn="ctr"/>
                <a:tab pos="5827713" algn="ctr"/>
                <a:tab pos="7261225" algn="ctr"/>
              </a:tabLst>
              <a:defRPr sz="2400">
                <a:solidFill>
                  <a:schemeClr val="tx1"/>
                </a:solidFill>
                <a:latin typeface="Times New Roman" panose="02020603050405020304" pitchFamily="18" charset="0"/>
              </a:defRPr>
            </a:lvl1pPr>
            <a:lvl2pPr algn="ctr" eaLnBrk="0" hangingPunct="0">
              <a:tabLst>
                <a:tab pos="4230688" algn="ctr"/>
                <a:tab pos="5827713" algn="ctr"/>
                <a:tab pos="7261225" algn="ctr"/>
              </a:tabLst>
              <a:defRPr sz="2400">
                <a:solidFill>
                  <a:schemeClr val="tx1"/>
                </a:solidFill>
                <a:latin typeface="Times New Roman" panose="02020603050405020304" pitchFamily="18" charset="0"/>
              </a:defRPr>
            </a:lvl2pPr>
            <a:lvl3pPr marL="1143000" indent="-228600" algn="ctr" eaLnBrk="0" hangingPunct="0">
              <a:tabLst>
                <a:tab pos="4230688" algn="ctr"/>
                <a:tab pos="5827713" algn="ctr"/>
                <a:tab pos="7261225" algn="ctr"/>
              </a:tabLst>
              <a:defRPr sz="2400">
                <a:solidFill>
                  <a:schemeClr val="tx1"/>
                </a:solidFill>
                <a:latin typeface="Times New Roman" panose="02020603050405020304" pitchFamily="18" charset="0"/>
              </a:defRPr>
            </a:lvl3pPr>
            <a:lvl4pPr marL="1600200" indent="-228600" algn="ctr" eaLnBrk="0" hangingPunct="0">
              <a:tabLst>
                <a:tab pos="4230688" algn="ctr"/>
                <a:tab pos="5827713" algn="ctr"/>
                <a:tab pos="7261225" algn="ctr"/>
              </a:tabLst>
              <a:defRPr sz="2400">
                <a:solidFill>
                  <a:schemeClr val="tx1"/>
                </a:solidFill>
                <a:latin typeface="Times New Roman" panose="02020603050405020304" pitchFamily="18" charset="0"/>
              </a:defRPr>
            </a:lvl4pPr>
            <a:lvl5pPr marL="2057400" indent="-228600" algn="ctr" eaLnBrk="0" hangingPunct="0">
              <a:tabLst>
                <a:tab pos="4230688" algn="ctr"/>
                <a:tab pos="5827713" algn="ctr"/>
                <a:tab pos="7261225" algn="ctr"/>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4230688" algn="ctr"/>
                <a:tab pos="5827713" algn="ctr"/>
                <a:tab pos="7261225" algn="ctr"/>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4230688" algn="ctr"/>
                <a:tab pos="5827713" algn="ctr"/>
                <a:tab pos="7261225" algn="ctr"/>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4230688" algn="ctr"/>
                <a:tab pos="5827713" algn="ctr"/>
                <a:tab pos="7261225" algn="ctr"/>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4230688" algn="ctr"/>
                <a:tab pos="5827713" algn="ctr"/>
                <a:tab pos="7261225" algn="ctr"/>
              </a:tabLst>
              <a:defRPr sz="2400">
                <a:solidFill>
                  <a:schemeClr val="tx1"/>
                </a:solidFill>
                <a:latin typeface="Times New Roman" panose="02020603050405020304" pitchFamily="18" charset="0"/>
              </a:defRPr>
            </a:lvl9pPr>
          </a:lstStyle>
          <a:p>
            <a:pPr marL="0" lvl="1" algn="l">
              <a:lnSpc>
                <a:spcPct val="125000"/>
              </a:lnSpc>
              <a:spcBef>
                <a:spcPts val="1200"/>
              </a:spcBef>
              <a:buClr>
                <a:srgbClr val="740000"/>
              </a:buClr>
              <a:buSzPct val="80000"/>
            </a:pPr>
            <a:r>
              <a:rPr lang="en-US" altLang="el-GR" b="1">
                <a:latin typeface="Arial" panose="020B0604020202020204" pitchFamily="34" charset="0"/>
              </a:rPr>
              <a:t> 	FIFO 	</a:t>
            </a:r>
            <a:r>
              <a:rPr lang="el-GR" altLang="el-GR" b="1">
                <a:latin typeface="Arial" panose="020B0604020202020204" pitchFamily="34" charset="0"/>
              </a:rPr>
              <a:t>Μέσο κόστος 	 </a:t>
            </a:r>
            <a:r>
              <a:rPr lang="en-US" altLang="el-GR" b="1">
                <a:latin typeface="Arial" panose="020B0604020202020204" pitchFamily="34" charset="0"/>
              </a:rPr>
              <a:t>LIFO</a:t>
            </a:r>
            <a:r>
              <a:rPr lang="el-GR" altLang="el-GR" b="1">
                <a:latin typeface="Arial" panose="020B0604020202020204" pitchFamily="34" charset="0"/>
              </a:rPr>
              <a:t>    	                                    </a:t>
            </a:r>
            <a:r>
              <a:rPr lang="en-US" altLang="el-GR" b="1">
                <a:latin typeface="Arial" panose="020B0604020202020204" pitchFamily="34" charset="0"/>
              </a:rPr>
              <a:t>	</a:t>
            </a:r>
          </a:p>
          <a:p>
            <a:pPr marL="0" lvl="1" algn="l">
              <a:lnSpc>
                <a:spcPct val="125000"/>
              </a:lnSpc>
              <a:spcBef>
                <a:spcPts val="1200"/>
              </a:spcBef>
              <a:buClr>
                <a:srgbClr val="740000"/>
              </a:buClr>
              <a:buSzPct val="80000"/>
            </a:pPr>
            <a:r>
              <a:rPr lang="el-GR" altLang="el-GR" sz="2300" b="1">
                <a:latin typeface="Arial" panose="020B0604020202020204" pitchFamily="34" charset="0"/>
              </a:rPr>
              <a:t>Αποθέματα</a:t>
            </a:r>
            <a:r>
              <a:rPr lang="en-US" altLang="el-GR" sz="2300" b="1">
                <a:latin typeface="Arial" panose="020B0604020202020204" pitchFamily="34" charset="0"/>
              </a:rPr>
              <a:t>	€1</a:t>
            </a:r>
            <a:r>
              <a:rPr lang="el-GR" altLang="el-GR" sz="2300" b="1">
                <a:latin typeface="Arial" panose="020B0604020202020204" pitchFamily="34" charset="0"/>
              </a:rPr>
              <a:t>.</a:t>
            </a:r>
            <a:r>
              <a:rPr lang="en-US" altLang="el-GR" sz="2300" b="1">
                <a:latin typeface="Arial" panose="020B0604020202020204" pitchFamily="34" charset="0"/>
              </a:rPr>
              <a:t>075	 € 976	 € 832</a:t>
            </a:r>
          </a:p>
          <a:p>
            <a:pPr marL="0" lvl="1" algn="l">
              <a:lnSpc>
                <a:spcPct val="125000"/>
              </a:lnSpc>
              <a:spcBef>
                <a:spcPts val="1200"/>
              </a:spcBef>
              <a:buClr>
                <a:srgbClr val="740000"/>
              </a:buClr>
              <a:buSzPct val="80000"/>
            </a:pPr>
            <a:r>
              <a:rPr lang="el-GR" altLang="el-GR" sz="2300" b="1">
                <a:latin typeface="Arial" panose="020B0604020202020204" pitchFamily="34" charset="0"/>
              </a:rPr>
              <a:t>Κόστος πωληθέντων</a:t>
            </a:r>
            <a:r>
              <a:rPr lang="en-US" altLang="el-GR" sz="2300" b="1">
                <a:latin typeface="Arial" panose="020B0604020202020204" pitchFamily="34" charset="0"/>
              </a:rPr>
              <a:t>	5</a:t>
            </a:r>
            <a:r>
              <a:rPr lang="el-GR" altLang="el-GR" sz="2300" b="1">
                <a:latin typeface="Arial" panose="020B0604020202020204" pitchFamily="34" charset="0"/>
              </a:rPr>
              <a:t>.</a:t>
            </a:r>
            <a:r>
              <a:rPr lang="en-US" altLang="el-GR" sz="2300" b="1">
                <a:latin typeface="Arial" panose="020B0604020202020204" pitchFamily="34" charset="0"/>
              </a:rPr>
              <a:t>870	5</a:t>
            </a:r>
            <a:r>
              <a:rPr lang="el-GR" altLang="el-GR" sz="2300" b="1">
                <a:latin typeface="Arial" panose="020B0604020202020204" pitchFamily="34" charset="0"/>
              </a:rPr>
              <a:t>.</a:t>
            </a:r>
            <a:r>
              <a:rPr lang="en-US" altLang="el-GR" sz="2300" b="1">
                <a:latin typeface="Arial" panose="020B0604020202020204" pitchFamily="34" charset="0"/>
              </a:rPr>
              <a:t>969	6</a:t>
            </a:r>
            <a:r>
              <a:rPr lang="el-GR" altLang="el-GR" sz="2300" b="1">
                <a:latin typeface="Arial" panose="020B0604020202020204" pitchFamily="34" charset="0"/>
              </a:rPr>
              <a:t>.</a:t>
            </a:r>
            <a:r>
              <a:rPr lang="en-US" altLang="el-GR" sz="2300" b="1">
                <a:latin typeface="Arial" panose="020B0604020202020204" pitchFamily="34" charset="0"/>
              </a:rPr>
              <a:t>113</a:t>
            </a:r>
          </a:p>
          <a:p>
            <a:pPr marL="0" lvl="1" algn="l">
              <a:lnSpc>
                <a:spcPct val="125000"/>
              </a:lnSpc>
              <a:spcBef>
                <a:spcPts val="1200"/>
              </a:spcBef>
              <a:buClr>
                <a:srgbClr val="740000"/>
              </a:buClr>
              <a:buSzPct val="80000"/>
            </a:pPr>
            <a:r>
              <a:rPr lang="el-GR" altLang="el-GR" sz="2300" b="1">
                <a:latin typeface="Arial" panose="020B0604020202020204" pitchFamily="34" charset="0"/>
              </a:rPr>
              <a:t>Διαθέσιμα αγαθά</a:t>
            </a:r>
            <a:r>
              <a:rPr lang="en-US" altLang="el-GR" sz="2300" b="1">
                <a:latin typeface="Arial" panose="020B0604020202020204" pitchFamily="34" charset="0"/>
              </a:rPr>
              <a:t>	 €6</a:t>
            </a:r>
            <a:r>
              <a:rPr lang="el-GR" altLang="el-GR" sz="2300" b="1">
                <a:latin typeface="Arial" panose="020B0604020202020204" pitchFamily="34" charset="0"/>
              </a:rPr>
              <a:t>.</a:t>
            </a:r>
            <a:r>
              <a:rPr lang="en-US" altLang="el-GR" sz="2300" b="1">
                <a:latin typeface="Arial" panose="020B0604020202020204" pitchFamily="34" charset="0"/>
              </a:rPr>
              <a:t>945	 €6</a:t>
            </a:r>
            <a:r>
              <a:rPr lang="el-GR" altLang="el-GR" sz="2300" b="1">
                <a:latin typeface="Arial" panose="020B0604020202020204" pitchFamily="34" charset="0"/>
              </a:rPr>
              <a:t>.</a:t>
            </a:r>
            <a:r>
              <a:rPr lang="en-US" altLang="el-GR" sz="2300" b="1">
                <a:latin typeface="Arial" panose="020B0604020202020204" pitchFamily="34" charset="0"/>
              </a:rPr>
              <a:t>945	 €6</a:t>
            </a:r>
            <a:r>
              <a:rPr lang="el-GR" altLang="el-GR" sz="2300" b="1">
                <a:latin typeface="Arial" panose="020B0604020202020204" pitchFamily="34" charset="0"/>
              </a:rPr>
              <a:t>.</a:t>
            </a:r>
            <a:r>
              <a:rPr lang="en-US" altLang="el-GR" sz="2300" b="1">
                <a:latin typeface="Arial" panose="020B0604020202020204" pitchFamily="34" charset="0"/>
              </a:rPr>
              <a:t>945</a:t>
            </a:r>
          </a:p>
        </p:txBody>
      </p:sp>
      <p:cxnSp>
        <p:nvCxnSpPr>
          <p:cNvPr id="99332" name="Straight Connector 2">
            <a:extLst>
              <a:ext uri="{FF2B5EF4-FFF2-40B4-BE49-F238E27FC236}">
                <a16:creationId xmlns:a16="http://schemas.microsoft.com/office/drawing/2014/main" id="{4B44B5D0-115F-BCF3-8F4D-631B7800F8E1}"/>
              </a:ext>
            </a:extLst>
          </p:cNvPr>
          <p:cNvCxnSpPr>
            <a:cxnSpLocks noChangeShapeType="1"/>
          </p:cNvCxnSpPr>
          <p:nvPr/>
        </p:nvCxnSpPr>
        <p:spPr bwMode="auto">
          <a:xfrm>
            <a:off x="5791200" y="2335213"/>
            <a:ext cx="4038600" cy="0"/>
          </a:xfrm>
          <a:prstGeom prst="line">
            <a:avLst/>
          </a:prstGeom>
          <a:noFill/>
          <a:ln w="28575" cap="sq" algn="ctr">
            <a:solidFill>
              <a:schemeClr val="tx1"/>
            </a:solidFill>
            <a:round/>
            <a:headEnd type="none" w="sm" len="sm"/>
            <a:tailEnd type="none" w="sm" len="sm"/>
          </a:ln>
        </p:spPr>
      </p:cxnSp>
      <p:cxnSp>
        <p:nvCxnSpPr>
          <p:cNvPr id="99333" name="Straight Connector 8">
            <a:extLst>
              <a:ext uri="{FF2B5EF4-FFF2-40B4-BE49-F238E27FC236}">
                <a16:creationId xmlns:a16="http://schemas.microsoft.com/office/drawing/2014/main" id="{7BA5A578-443A-B944-ABB5-0B56E8BA66F4}"/>
              </a:ext>
            </a:extLst>
          </p:cNvPr>
          <p:cNvCxnSpPr>
            <a:cxnSpLocks noChangeShapeType="1"/>
          </p:cNvCxnSpPr>
          <p:nvPr/>
        </p:nvCxnSpPr>
        <p:spPr bwMode="auto">
          <a:xfrm>
            <a:off x="5791200" y="3630613"/>
            <a:ext cx="4038600" cy="0"/>
          </a:xfrm>
          <a:prstGeom prst="line">
            <a:avLst/>
          </a:prstGeom>
          <a:noFill/>
          <a:ln w="28575" cap="sq" algn="ctr">
            <a:solidFill>
              <a:schemeClr val="tx1"/>
            </a:solidFill>
            <a:round/>
            <a:headEnd type="none" w="sm" len="sm"/>
            <a:tailEnd type="none" w="sm" len="sm"/>
          </a:ln>
        </p:spPr>
      </p:cxnSp>
      <p:cxnSp>
        <p:nvCxnSpPr>
          <p:cNvPr id="99334" name="Straight Connector 10">
            <a:extLst>
              <a:ext uri="{FF2B5EF4-FFF2-40B4-BE49-F238E27FC236}">
                <a16:creationId xmlns:a16="http://schemas.microsoft.com/office/drawing/2014/main" id="{95A2FD90-D5FA-4F59-29FB-E500B5E2623D}"/>
              </a:ext>
            </a:extLst>
          </p:cNvPr>
          <p:cNvCxnSpPr>
            <a:cxnSpLocks noChangeShapeType="1"/>
          </p:cNvCxnSpPr>
          <p:nvPr/>
        </p:nvCxnSpPr>
        <p:spPr bwMode="auto">
          <a:xfrm>
            <a:off x="5791200" y="4164013"/>
            <a:ext cx="4038600" cy="0"/>
          </a:xfrm>
          <a:prstGeom prst="line">
            <a:avLst/>
          </a:prstGeom>
          <a:noFill/>
          <a:ln w="28575" cap="sq" algn="ctr">
            <a:solidFill>
              <a:schemeClr val="tx1"/>
            </a:solidFill>
            <a:round/>
            <a:headEnd type="none" w="sm" len="sm"/>
            <a:tailEnd type="none" w="sm" len="sm"/>
          </a:ln>
        </p:spPr>
      </p:cxnSp>
      <p:sp>
        <p:nvSpPr>
          <p:cNvPr id="99335" name="Rectangle 1031">
            <a:extLst>
              <a:ext uri="{FF2B5EF4-FFF2-40B4-BE49-F238E27FC236}">
                <a16:creationId xmlns:a16="http://schemas.microsoft.com/office/drawing/2014/main" id="{488EB693-BD0D-B6AB-A5C9-210330002925}"/>
              </a:ext>
            </a:extLst>
          </p:cNvPr>
          <p:cNvSpPr txBox="1">
            <a:spLocks noChangeArrowheads="1"/>
          </p:cNvSpPr>
          <p:nvPr/>
        </p:nvSpPr>
        <p:spPr bwMode="auto">
          <a:xfrm>
            <a:off x="2057400" y="1219200"/>
            <a:ext cx="8305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2500" b="1">
                <a:latin typeface="Arial" panose="020B0604020202020204" pitchFamily="34" charset="0"/>
              </a:rPr>
              <a:t>Σύνοψη κόστους αποθεμάτων ανά μέθοδο</a:t>
            </a:r>
            <a:endParaRPr lang="en-US" altLang="el-GR" sz="2500" b="1">
              <a:latin typeface="Arial" panose="020B0604020202020204" pitchFamily="34" charset="0"/>
            </a:endParaRPr>
          </a:p>
        </p:txBody>
      </p:sp>
      <p:sp>
        <p:nvSpPr>
          <p:cNvPr id="14" name="Footer Placeholder 8">
            <a:extLst>
              <a:ext uri="{FF2B5EF4-FFF2-40B4-BE49-F238E27FC236}">
                <a16:creationId xmlns:a16="http://schemas.microsoft.com/office/drawing/2014/main" id="{800E5CB0-3984-31E5-8853-E47D32273E6B}"/>
              </a:ext>
            </a:extLst>
          </p:cNvPr>
          <p:cNvSpPr txBox="1">
            <a:spLocks/>
          </p:cNvSpPr>
          <p:nvPr/>
        </p:nvSpPr>
        <p:spPr>
          <a:xfrm>
            <a:off x="4114800" y="67056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13">
            <a:extLst>
              <a:ext uri="{FF2B5EF4-FFF2-40B4-BE49-F238E27FC236}">
                <a16:creationId xmlns:a16="http://schemas.microsoft.com/office/drawing/2014/main" id="{D1719595-8A20-5130-48B3-C67556B5D715}"/>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101378" name="Rectangle 1031">
            <a:extLst>
              <a:ext uri="{FF2B5EF4-FFF2-40B4-BE49-F238E27FC236}">
                <a16:creationId xmlns:a16="http://schemas.microsoft.com/office/drawing/2014/main" id="{0C87884A-74A9-0817-EA89-57CAFEA54799}"/>
              </a:ext>
            </a:extLst>
          </p:cNvPr>
          <p:cNvSpPr txBox="1">
            <a:spLocks noChangeArrowheads="1"/>
          </p:cNvSpPr>
          <p:nvPr/>
        </p:nvSpPr>
        <p:spPr bwMode="auto">
          <a:xfrm>
            <a:off x="2057400" y="457201"/>
            <a:ext cx="82296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solidFill>
                  <a:srgbClr val="740000"/>
                </a:solidFill>
                <a:latin typeface="Arial" panose="020B0604020202020204" pitchFamily="34" charset="0"/>
              </a:rPr>
              <a:t>Επιπτώσεις των μεθόδων αποτίμησης</a:t>
            </a:r>
            <a:endParaRPr lang="en-US" altLang="el-GR" sz="3200" b="1">
              <a:solidFill>
                <a:srgbClr val="740000"/>
              </a:solidFill>
              <a:latin typeface="Arial" panose="020B0604020202020204" pitchFamily="34" charset="0"/>
            </a:endParaRPr>
          </a:p>
        </p:txBody>
      </p:sp>
      <p:sp>
        <p:nvSpPr>
          <p:cNvPr id="13" name="Rectangle 12">
            <a:extLst>
              <a:ext uri="{FF2B5EF4-FFF2-40B4-BE49-F238E27FC236}">
                <a16:creationId xmlns:a16="http://schemas.microsoft.com/office/drawing/2014/main" id="{CBB0C664-04BB-EFF6-5460-60E5E9BE7E94}"/>
              </a:ext>
            </a:extLst>
          </p:cNvPr>
          <p:cNvSpPr/>
          <p:nvPr/>
        </p:nvSpPr>
        <p:spPr bwMode="auto">
          <a:xfrm>
            <a:off x="2057400" y="1295400"/>
            <a:ext cx="8153400" cy="609600"/>
          </a:xfrm>
          <a:prstGeom prst="rect">
            <a:avLst/>
          </a:prstGeom>
          <a:solidFill>
            <a:srgbClr val="005EA4"/>
          </a:solidFill>
          <a:ln w="28575" cap="sq" cmpd="sng" algn="ctr">
            <a:solidFill>
              <a:schemeClr val="bg1"/>
            </a:solidFill>
            <a:prstDash val="solid"/>
            <a:round/>
            <a:headEnd type="none" w="sm" len="sm"/>
            <a:tailEnd type="none" w="sm" len="sm"/>
          </a:ln>
          <a:effectLst>
            <a:innerShdw blurRad="114300">
              <a:prstClr val="black"/>
            </a:innerShdw>
          </a:effectLst>
        </p:spPr>
        <p:txBody>
          <a:bodyPr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500" b="1">
                <a:solidFill>
                  <a:srgbClr val="FFFFFF"/>
                </a:solidFill>
                <a:effectLst>
                  <a:outerShdw blurRad="38100" dist="38100" dir="2700000" algn="tl">
                    <a:srgbClr val="000000"/>
                  </a:outerShdw>
                </a:effectLst>
                <a:latin typeface="Arial" panose="020B0604020202020204" pitchFamily="34" charset="0"/>
              </a:rPr>
              <a:t>Μέρος </a:t>
            </a:r>
            <a:r>
              <a:rPr lang="en-US" altLang="el-GR" sz="2500" b="1">
                <a:solidFill>
                  <a:srgbClr val="FFFFFF"/>
                </a:solidFill>
                <a:effectLst>
                  <a:outerShdw blurRad="38100" dist="38100" dir="2700000" algn="tl">
                    <a:srgbClr val="000000"/>
                  </a:outerShdw>
                </a:effectLst>
                <a:latin typeface="Arial" panose="020B0604020202020204" pitchFamily="34" charset="0"/>
              </a:rPr>
              <a:t>A—</a:t>
            </a:r>
            <a:r>
              <a:rPr lang="el-GR" altLang="el-GR" sz="2500" b="1">
                <a:solidFill>
                  <a:srgbClr val="FFFFFF"/>
                </a:solidFill>
                <a:effectLst>
                  <a:outerShdw blurRad="38100" dist="38100" dir="2700000" algn="tl">
                    <a:srgbClr val="000000"/>
                  </a:outerShdw>
                </a:effectLst>
                <a:latin typeface="Arial" panose="020B0604020202020204" pitchFamily="34" charset="0"/>
              </a:rPr>
              <a:t>Όταν το κόστος αποθεμάτων αυξάνεται</a:t>
            </a:r>
            <a:endParaRPr lang="en-US" altLang="el-GR" sz="2500" b="1">
              <a:solidFill>
                <a:srgbClr val="FFFFFF"/>
              </a:solidFill>
              <a:effectLst>
                <a:outerShdw blurRad="38100" dist="38100" dir="2700000" algn="tl">
                  <a:srgbClr val="000000"/>
                </a:outerShdw>
              </a:effectLst>
              <a:latin typeface="Arial" panose="020B0604020202020204" pitchFamily="34" charset="0"/>
            </a:endParaRPr>
          </a:p>
        </p:txBody>
      </p:sp>
      <p:sp>
        <p:nvSpPr>
          <p:cNvPr id="12" name="Rectangle 11">
            <a:extLst>
              <a:ext uri="{FF2B5EF4-FFF2-40B4-BE49-F238E27FC236}">
                <a16:creationId xmlns:a16="http://schemas.microsoft.com/office/drawing/2014/main" id="{7A4EA510-40EE-614C-0DC8-79274726BF19}"/>
              </a:ext>
            </a:extLst>
          </p:cNvPr>
          <p:cNvSpPr/>
          <p:nvPr/>
        </p:nvSpPr>
        <p:spPr bwMode="auto">
          <a:xfrm>
            <a:off x="3352800" y="1942237"/>
            <a:ext cx="3429000" cy="477054"/>
          </a:xfrm>
          <a:prstGeom prst="rect">
            <a:avLst/>
          </a:prstGeom>
          <a:solidFill>
            <a:schemeClr val="tx2">
              <a:lumMod val="20000"/>
              <a:lumOff val="80000"/>
            </a:schemeClr>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spAutoFit/>
          </a:bodyP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1900">
                <a:latin typeface="Arial" panose="020B0604020202020204" pitchFamily="34" charset="0"/>
              </a:rPr>
              <a:t>Κόστος πωληθέντων</a:t>
            </a:r>
            <a:endParaRPr lang="en-US" altLang="el-GR" sz="1900">
              <a:latin typeface="Arial" panose="020B0604020202020204" pitchFamily="34" charset="0"/>
            </a:endParaRPr>
          </a:p>
        </p:txBody>
      </p:sp>
      <p:sp>
        <p:nvSpPr>
          <p:cNvPr id="32" name="Rectangle 31">
            <a:extLst>
              <a:ext uri="{FF2B5EF4-FFF2-40B4-BE49-F238E27FC236}">
                <a16:creationId xmlns:a16="http://schemas.microsoft.com/office/drawing/2014/main" id="{F995AD73-4B3A-29A9-9BA4-165B1B28EB69}"/>
              </a:ext>
            </a:extLst>
          </p:cNvPr>
          <p:cNvSpPr/>
          <p:nvPr/>
        </p:nvSpPr>
        <p:spPr bwMode="auto">
          <a:xfrm>
            <a:off x="6781800" y="1942236"/>
            <a:ext cx="3429000" cy="477054"/>
          </a:xfrm>
          <a:prstGeom prst="rect">
            <a:avLst/>
          </a:prstGeom>
          <a:solidFill>
            <a:schemeClr val="tx2">
              <a:lumMod val="20000"/>
              <a:lumOff val="80000"/>
            </a:schemeClr>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spAutoFit/>
          </a:bodyP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1900">
                <a:latin typeface="Arial" panose="020B0604020202020204" pitchFamily="34" charset="0"/>
              </a:rPr>
              <a:t>Αποθέματα λήξης</a:t>
            </a:r>
            <a:endParaRPr lang="en-US" altLang="el-GR" sz="1900">
              <a:latin typeface="Arial" panose="020B0604020202020204" pitchFamily="34" charset="0"/>
            </a:endParaRPr>
          </a:p>
        </p:txBody>
      </p:sp>
      <p:sp>
        <p:nvSpPr>
          <p:cNvPr id="33" name="Rectangle 32">
            <a:extLst>
              <a:ext uri="{FF2B5EF4-FFF2-40B4-BE49-F238E27FC236}">
                <a16:creationId xmlns:a16="http://schemas.microsoft.com/office/drawing/2014/main" id="{98B67830-8649-6EC2-8E28-4DFF6F4DAC8C}"/>
              </a:ext>
            </a:extLst>
          </p:cNvPr>
          <p:cNvSpPr/>
          <p:nvPr/>
        </p:nvSpPr>
        <p:spPr bwMode="auto">
          <a:xfrm>
            <a:off x="1997792" y="2468194"/>
            <a:ext cx="1353932" cy="1792799"/>
          </a:xfrm>
          <a:prstGeom prst="rect">
            <a:avLst/>
          </a:prstGeom>
          <a:solidFill>
            <a:srgbClr val="EBEB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lstStyle/>
          <a:p>
            <a:pPr marL="53975" eaLnBrk="0" hangingPunct="0">
              <a:lnSpc>
                <a:spcPct val="110000"/>
              </a:lnSpc>
              <a:defRPr/>
            </a:pPr>
            <a:r>
              <a:rPr lang="en-US" sz="1900" dirty="0"/>
              <a:t>FIFO</a:t>
            </a:r>
          </a:p>
        </p:txBody>
      </p:sp>
      <p:sp>
        <p:nvSpPr>
          <p:cNvPr id="34" name="Rectangle 33">
            <a:extLst>
              <a:ext uri="{FF2B5EF4-FFF2-40B4-BE49-F238E27FC236}">
                <a16:creationId xmlns:a16="http://schemas.microsoft.com/office/drawing/2014/main" id="{A4CB8A51-F279-63AF-E934-473C4097B430}"/>
              </a:ext>
            </a:extLst>
          </p:cNvPr>
          <p:cNvSpPr/>
          <p:nvPr/>
        </p:nvSpPr>
        <p:spPr bwMode="auto">
          <a:xfrm>
            <a:off x="3352800" y="2468195"/>
            <a:ext cx="3429000" cy="1792798"/>
          </a:xfrm>
          <a:prstGeom prst="rect">
            <a:avLst/>
          </a:prstGeom>
          <a:solidFill>
            <a:srgbClr val="EBEB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spAutoFit/>
          </a:bodyP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pPr>
            <a:r>
              <a:rPr lang="el-GR" altLang="el-GR" sz="1900">
                <a:latin typeface="Arial" panose="020B0604020202020204" pitchFamily="34" charset="0"/>
              </a:rPr>
              <a:t>Το κόστος πωληθέντων είναι χαμηλότερο επειδή βασίζεται σε παλαιότερα μικρότερα κόστη. Επομένως, τα μικτά κέρδη είναι τα υψηλότερα</a:t>
            </a:r>
            <a:r>
              <a:rPr lang="en-US" altLang="el-GR" sz="1900">
                <a:latin typeface="Arial" panose="020B0604020202020204" pitchFamily="34" charset="0"/>
              </a:rPr>
              <a:t>.</a:t>
            </a:r>
          </a:p>
        </p:txBody>
      </p:sp>
      <p:sp>
        <p:nvSpPr>
          <p:cNvPr id="35" name="Rectangle 34">
            <a:extLst>
              <a:ext uri="{FF2B5EF4-FFF2-40B4-BE49-F238E27FC236}">
                <a16:creationId xmlns:a16="http://schemas.microsoft.com/office/drawing/2014/main" id="{4938B4BB-2430-CD27-211F-A6AC07FEA196}"/>
              </a:ext>
            </a:extLst>
          </p:cNvPr>
          <p:cNvSpPr/>
          <p:nvPr/>
        </p:nvSpPr>
        <p:spPr bwMode="auto">
          <a:xfrm>
            <a:off x="6781800" y="2468195"/>
            <a:ext cx="3429000" cy="1792798"/>
          </a:xfrm>
          <a:prstGeom prst="rect">
            <a:avLst/>
          </a:prstGeom>
          <a:solidFill>
            <a:srgbClr val="EBEB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pPr>
            <a:r>
              <a:rPr lang="el-GR" altLang="el-GR" sz="1900">
                <a:latin typeface="Arial" panose="020B0604020202020204" pitchFamily="34" charset="0"/>
              </a:rPr>
              <a:t>Τα αποθέματα λήξης είναι υψηλότερα επειδή βασίζονται στα πιο πρόσφατα κόστη που είναι υψηλά.</a:t>
            </a:r>
            <a:endParaRPr lang="en-US" altLang="el-GR" sz="1900">
              <a:latin typeface="Arial" panose="020B0604020202020204" pitchFamily="34" charset="0"/>
            </a:endParaRPr>
          </a:p>
        </p:txBody>
      </p:sp>
      <p:sp>
        <p:nvSpPr>
          <p:cNvPr id="36" name="Rectangle 35">
            <a:extLst>
              <a:ext uri="{FF2B5EF4-FFF2-40B4-BE49-F238E27FC236}">
                <a16:creationId xmlns:a16="http://schemas.microsoft.com/office/drawing/2014/main" id="{ADFFD194-49AA-24F2-28E8-26CA37C6FB7B}"/>
              </a:ext>
            </a:extLst>
          </p:cNvPr>
          <p:cNvSpPr/>
          <p:nvPr/>
        </p:nvSpPr>
        <p:spPr bwMode="auto">
          <a:xfrm>
            <a:off x="1997792" y="4269705"/>
            <a:ext cx="1353932" cy="2028530"/>
          </a:xfrm>
          <a:prstGeom prst="rect">
            <a:avLst/>
          </a:prstGeom>
          <a:solidFill>
            <a:srgbClr val="CCCC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lstStyle/>
          <a:p>
            <a:pPr marL="53975" eaLnBrk="0" hangingPunct="0">
              <a:lnSpc>
                <a:spcPct val="110000"/>
              </a:lnSpc>
              <a:defRPr/>
            </a:pPr>
            <a:r>
              <a:rPr lang="en-US" sz="1900" dirty="0"/>
              <a:t>LIFO</a:t>
            </a:r>
          </a:p>
        </p:txBody>
      </p:sp>
      <p:sp>
        <p:nvSpPr>
          <p:cNvPr id="37" name="Rectangle 36">
            <a:extLst>
              <a:ext uri="{FF2B5EF4-FFF2-40B4-BE49-F238E27FC236}">
                <a16:creationId xmlns:a16="http://schemas.microsoft.com/office/drawing/2014/main" id="{4ACA4501-73FD-AED2-E299-624CB25FADCD}"/>
              </a:ext>
            </a:extLst>
          </p:cNvPr>
          <p:cNvSpPr/>
          <p:nvPr/>
        </p:nvSpPr>
        <p:spPr bwMode="auto">
          <a:xfrm>
            <a:off x="3352800" y="4270053"/>
            <a:ext cx="3429000" cy="1767856"/>
          </a:xfrm>
          <a:prstGeom prst="rect">
            <a:avLst/>
          </a:prstGeom>
          <a:solidFill>
            <a:srgbClr val="CCCC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spAutoFit/>
          </a:bodyP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pPr>
            <a:r>
              <a:rPr lang="el-GR" altLang="el-GR" sz="1900">
                <a:latin typeface="Arial" panose="020B0604020202020204" pitchFamily="34" charset="0"/>
              </a:rPr>
              <a:t>Το κόστος πωληθέντων είναι υψηλότερο επειδή βασίζεται σε πιο πρόσφατα κόστη που είναι υψηλά. Επομένως, τα μικτά κέρδη είναι χαμηλότερα</a:t>
            </a:r>
            <a:r>
              <a:rPr lang="en-US" altLang="el-GR" sz="1900">
                <a:latin typeface="Arial" panose="020B0604020202020204" pitchFamily="34" charset="0"/>
              </a:rPr>
              <a:t>.</a:t>
            </a:r>
          </a:p>
        </p:txBody>
      </p:sp>
      <p:sp>
        <p:nvSpPr>
          <p:cNvPr id="38" name="Rectangle 37">
            <a:extLst>
              <a:ext uri="{FF2B5EF4-FFF2-40B4-BE49-F238E27FC236}">
                <a16:creationId xmlns:a16="http://schemas.microsoft.com/office/drawing/2014/main" id="{7E8217F5-2BFA-259A-C739-BB7FC31A74F4}"/>
              </a:ext>
            </a:extLst>
          </p:cNvPr>
          <p:cNvSpPr/>
          <p:nvPr/>
        </p:nvSpPr>
        <p:spPr bwMode="auto">
          <a:xfrm>
            <a:off x="6781800" y="4269708"/>
            <a:ext cx="3429000" cy="2028529"/>
          </a:xfrm>
          <a:prstGeom prst="rect">
            <a:avLst/>
          </a:prstGeom>
          <a:solidFill>
            <a:srgbClr val="CCCC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pPr>
            <a:r>
              <a:rPr lang="el-GR" altLang="el-GR" sz="1900">
                <a:latin typeface="Arial" panose="020B0604020202020204" pitchFamily="34" charset="0"/>
              </a:rPr>
              <a:t>Τα αποθέματα λήξης είναι χαμηλότερα επειδή βασίζονται στα πιο παλαιά κόστη που είναι χαμηλότερα.</a:t>
            </a:r>
            <a:endParaRPr lang="en-US" altLang="el-GR" sz="1900">
              <a:latin typeface="Arial" panose="020B0604020202020204" pitchFamily="34" charset="0"/>
            </a:endParaRPr>
          </a:p>
          <a:p>
            <a:pPr algn="l">
              <a:lnSpc>
                <a:spcPct val="110000"/>
              </a:lnSpc>
            </a:pPr>
            <a:endParaRPr lang="en-US" altLang="el-GR" sz="1900">
              <a:latin typeface="Arial" panose="020B0604020202020204" pitchFamily="34" charset="0"/>
            </a:endParaRPr>
          </a:p>
        </p:txBody>
      </p:sp>
      <p:sp>
        <p:nvSpPr>
          <p:cNvPr id="40" name="Rectangle 39">
            <a:extLst>
              <a:ext uri="{FF2B5EF4-FFF2-40B4-BE49-F238E27FC236}">
                <a16:creationId xmlns:a16="http://schemas.microsoft.com/office/drawing/2014/main" id="{9764E5DB-2949-0ACC-9E73-28383A448185}"/>
              </a:ext>
            </a:extLst>
          </p:cNvPr>
          <p:cNvSpPr/>
          <p:nvPr/>
        </p:nvSpPr>
        <p:spPr bwMode="auto">
          <a:xfrm>
            <a:off x="1997792" y="1934794"/>
            <a:ext cx="1353932" cy="484496"/>
          </a:xfrm>
          <a:prstGeom prst="rect">
            <a:avLst/>
          </a:prstGeom>
          <a:solidFill>
            <a:srgbClr val="CCCC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1600" b="1">
                <a:latin typeface="Arial" panose="020B0604020202020204" pitchFamily="34" charset="0"/>
              </a:rPr>
              <a:t>Πίνακας </a:t>
            </a:r>
            <a:r>
              <a:rPr lang="en-US" altLang="el-GR" sz="1600" b="1">
                <a:latin typeface="Arial" panose="020B0604020202020204" pitchFamily="34" charset="0"/>
              </a:rPr>
              <a:t>6-8</a:t>
            </a:r>
          </a:p>
        </p:txBody>
      </p:sp>
      <p:sp>
        <p:nvSpPr>
          <p:cNvPr id="15" name="Footer Placeholder 8">
            <a:extLst>
              <a:ext uri="{FF2B5EF4-FFF2-40B4-BE49-F238E27FC236}">
                <a16:creationId xmlns:a16="http://schemas.microsoft.com/office/drawing/2014/main" id="{B42826C3-748A-A786-6949-FF461B5A5BF7}"/>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13">
            <a:extLst>
              <a:ext uri="{FF2B5EF4-FFF2-40B4-BE49-F238E27FC236}">
                <a16:creationId xmlns:a16="http://schemas.microsoft.com/office/drawing/2014/main" id="{04323BDD-307C-7131-2389-90D45142C8CF}"/>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13" name="Rectangle 12">
            <a:extLst>
              <a:ext uri="{FF2B5EF4-FFF2-40B4-BE49-F238E27FC236}">
                <a16:creationId xmlns:a16="http://schemas.microsoft.com/office/drawing/2014/main" id="{567CDD27-DAB7-3B07-4AA2-5C406F41524D}"/>
              </a:ext>
            </a:extLst>
          </p:cNvPr>
          <p:cNvSpPr/>
          <p:nvPr/>
        </p:nvSpPr>
        <p:spPr bwMode="auto">
          <a:xfrm>
            <a:off x="2057400" y="1295400"/>
            <a:ext cx="8153400" cy="609600"/>
          </a:xfrm>
          <a:prstGeom prst="rect">
            <a:avLst/>
          </a:prstGeom>
          <a:solidFill>
            <a:srgbClr val="005EA4"/>
          </a:solidFill>
          <a:ln w="28575" cap="sq" cmpd="sng" algn="ctr">
            <a:solidFill>
              <a:schemeClr val="bg1"/>
            </a:solidFill>
            <a:prstDash val="solid"/>
            <a:round/>
            <a:headEnd type="none" w="sm" len="sm"/>
            <a:tailEnd type="none" w="sm" len="sm"/>
          </a:ln>
          <a:effectLst>
            <a:innerShdw blurRad="114300">
              <a:prstClr val="black"/>
            </a:innerShdw>
          </a:effectLst>
        </p:spPr>
        <p:txBody>
          <a:bodyPr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500" b="1">
                <a:solidFill>
                  <a:srgbClr val="FFFFFF"/>
                </a:solidFill>
                <a:effectLst>
                  <a:outerShdw blurRad="38100" dist="38100" dir="2700000" algn="tl">
                    <a:srgbClr val="000000"/>
                  </a:outerShdw>
                </a:effectLst>
                <a:latin typeface="Arial" panose="020B0604020202020204" pitchFamily="34" charset="0"/>
              </a:rPr>
              <a:t>Μέρος </a:t>
            </a:r>
            <a:r>
              <a:rPr lang="en-US" altLang="el-GR" sz="2500" b="1">
                <a:solidFill>
                  <a:srgbClr val="FFFFFF"/>
                </a:solidFill>
                <a:effectLst>
                  <a:outerShdw blurRad="38100" dist="38100" dir="2700000" algn="tl">
                    <a:srgbClr val="000000"/>
                  </a:outerShdw>
                </a:effectLst>
                <a:latin typeface="Arial" panose="020B0604020202020204" pitchFamily="34" charset="0"/>
              </a:rPr>
              <a:t>B—</a:t>
            </a:r>
            <a:r>
              <a:rPr lang="el-GR" altLang="el-GR" sz="2500" b="1">
                <a:solidFill>
                  <a:srgbClr val="FFFFFF"/>
                </a:solidFill>
                <a:effectLst>
                  <a:outerShdw blurRad="38100" dist="38100" dir="2700000" algn="tl">
                    <a:srgbClr val="000000"/>
                  </a:outerShdw>
                </a:effectLst>
                <a:latin typeface="Arial" panose="020B0604020202020204" pitchFamily="34" charset="0"/>
              </a:rPr>
              <a:t>Όταν το κόστος αποθεμάτων μειώνεται</a:t>
            </a:r>
            <a:endParaRPr lang="en-US" altLang="el-GR" sz="2500" b="1">
              <a:solidFill>
                <a:srgbClr val="FFFFFF"/>
              </a:solidFill>
              <a:effectLst>
                <a:outerShdw blurRad="38100" dist="38100" dir="2700000" algn="tl">
                  <a:srgbClr val="000000"/>
                </a:outerShdw>
              </a:effectLst>
              <a:latin typeface="Arial" panose="020B0604020202020204" pitchFamily="34" charset="0"/>
            </a:endParaRPr>
          </a:p>
        </p:txBody>
      </p:sp>
      <p:sp>
        <p:nvSpPr>
          <p:cNvPr id="34" name="Rectangle 33">
            <a:extLst>
              <a:ext uri="{FF2B5EF4-FFF2-40B4-BE49-F238E27FC236}">
                <a16:creationId xmlns:a16="http://schemas.microsoft.com/office/drawing/2014/main" id="{97BE932F-A7D2-B71B-95A5-45715CAD1307}"/>
              </a:ext>
            </a:extLst>
          </p:cNvPr>
          <p:cNvSpPr/>
          <p:nvPr/>
        </p:nvSpPr>
        <p:spPr bwMode="auto">
          <a:xfrm>
            <a:off x="3352800" y="2468195"/>
            <a:ext cx="3429000" cy="1792798"/>
          </a:xfrm>
          <a:prstGeom prst="rect">
            <a:avLst/>
          </a:prstGeom>
          <a:solidFill>
            <a:srgbClr val="EBEB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pPr>
            <a:r>
              <a:rPr lang="el-GR" altLang="el-GR" sz="1900">
                <a:latin typeface="Arial" panose="020B0604020202020204" pitchFamily="34" charset="0"/>
              </a:rPr>
              <a:t>Το κόστος πωληθέντων είναι υψηλότερο επειδή βασίζεται σε παλαιότερα μεγαλύτερα κόστη. Επομένως τα μικτά κέρδη είναι χαμηλά.</a:t>
            </a:r>
            <a:endParaRPr lang="en-US" altLang="el-GR" sz="1900">
              <a:latin typeface="Arial" panose="020B0604020202020204" pitchFamily="34" charset="0"/>
            </a:endParaRPr>
          </a:p>
        </p:txBody>
      </p:sp>
      <p:sp>
        <p:nvSpPr>
          <p:cNvPr id="35" name="Rectangle 34">
            <a:extLst>
              <a:ext uri="{FF2B5EF4-FFF2-40B4-BE49-F238E27FC236}">
                <a16:creationId xmlns:a16="http://schemas.microsoft.com/office/drawing/2014/main" id="{9AD35A83-9B74-06F4-2936-66C81AABA060}"/>
              </a:ext>
            </a:extLst>
          </p:cNvPr>
          <p:cNvSpPr/>
          <p:nvPr/>
        </p:nvSpPr>
        <p:spPr bwMode="auto">
          <a:xfrm>
            <a:off x="6781800" y="2468195"/>
            <a:ext cx="3429000" cy="1792798"/>
          </a:xfrm>
          <a:prstGeom prst="rect">
            <a:avLst/>
          </a:prstGeom>
          <a:solidFill>
            <a:srgbClr val="EBEB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pPr>
            <a:r>
              <a:rPr lang="el-GR" altLang="el-GR" sz="1900">
                <a:latin typeface="Arial" panose="020B0604020202020204" pitchFamily="34" charset="0"/>
              </a:rPr>
              <a:t>Τα αποθέματα λήξης είναι χαμηλότερα επειδή βασίζονται στα πιο πρόσφατα κόστη, που είναι τα χαμηλότερα.</a:t>
            </a:r>
            <a:endParaRPr lang="en-US" altLang="el-GR" sz="1900">
              <a:latin typeface="Arial" panose="020B0604020202020204" pitchFamily="34" charset="0"/>
            </a:endParaRPr>
          </a:p>
        </p:txBody>
      </p:sp>
      <p:sp>
        <p:nvSpPr>
          <p:cNvPr id="37" name="Rectangle 36">
            <a:extLst>
              <a:ext uri="{FF2B5EF4-FFF2-40B4-BE49-F238E27FC236}">
                <a16:creationId xmlns:a16="http://schemas.microsoft.com/office/drawing/2014/main" id="{36FF691B-1AFE-A737-689F-CD7C02F08C56}"/>
              </a:ext>
            </a:extLst>
          </p:cNvPr>
          <p:cNvSpPr/>
          <p:nvPr/>
        </p:nvSpPr>
        <p:spPr bwMode="auto">
          <a:xfrm>
            <a:off x="3352800" y="4269708"/>
            <a:ext cx="3429000" cy="2028529"/>
          </a:xfrm>
          <a:prstGeom prst="rect">
            <a:avLst/>
          </a:prstGeom>
          <a:solidFill>
            <a:srgbClr val="CCCC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pPr>
            <a:r>
              <a:rPr lang="el-GR" altLang="el-GR" sz="1900">
                <a:latin typeface="Arial" panose="020B0604020202020204" pitchFamily="34" charset="0"/>
              </a:rPr>
              <a:t>Το κόστος πωληθέντων είναι χαμηλότερο επειδή βασίζεται σε πιο πρόσφατα κόστη. Επομένως τα μικτά κέρδη είναι τα υψηλότερα.</a:t>
            </a:r>
            <a:endParaRPr lang="en-US" altLang="el-GR" sz="1900">
              <a:latin typeface="Arial" panose="020B0604020202020204" pitchFamily="34" charset="0"/>
            </a:endParaRPr>
          </a:p>
        </p:txBody>
      </p:sp>
      <p:sp>
        <p:nvSpPr>
          <p:cNvPr id="38" name="Rectangle 37">
            <a:extLst>
              <a:ext uri="{FF2B5EF4-FFF2-40B4-BE49-F238E27FC236}">
                <a16:creationId xmlns:a16="http://schemas.microsoft.com/office/drawing/2014/main" id="{893B9528-1B71-84B1-DBB6-8B811D7C5048}"/>
              </a:ext>
            </a:extLst>
          </p:cNvPr>
          <p:cNvSpPr/>
          <p:nvPr/>
        </p:nvSpPr>
        <p:spPr bwMode="auto">
          <a:xfrm>
            <a:off x="6781800" y="4269708"/>
            <a:ext cx="3429000" cy="2028529"/>
          </a:xfrm>
          <a:prstGeom prst="rect">
            <a:avLst/>
          </a:prstGeom>
          <a:solidFill>
            <a:srgbClr val="CCCC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10000"/>
              </a:lnSpc>
            </a:pPr>
            <a:r>
              <a:rPr lang="el-GR" altLang="el-GR" sz="1900">
                <a:latin typeface="Arial" panose="020B0604020202020204" pitchFamily="34" charset="0"/>
              </a:rPr>
              <a:t>Τα αποθέματα λήξης είναι υψηλότερα επειδή βασίζονται στα πιο παλαιά κόστη, που είναι τα υψηλότερα</a:t>
            </a:r>
            <a:r>
              <a:rPr lang="en-US" altLang="el-GR" sz="1900">
                <a:latin typeface="Arial" panose="020B0604020202020204" pitchFamily="34" charset="0"/>
              </a:rPr>
              <a:t>.</a:t>
            </a:r>
          </a:p>
        </p:txBody>
      </p:sp>
      <p:sp>
        <p:nvSpPr>
          <p:cNvPr id="15" name="Footer Placeholder 8">
            <a:extLst>
              <a:ext uri="{FF2B5EF4-FFF2-40B4-BE49-F238E27FC236}">
                <a16:creationId xmlns:a16="http://schemas.microsoft.com/office/drawing/2014/main" id="{C591DFA8-6430-97BC-6C53-493469848CF9}"/>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03459" name="Rectangle 1031">
            <a:extLst>
              <a:ext uri="{FF2B5EF4-FFF2-40B4-BE49-F238E27FC236}">
                <a16:creationId xmlns:a16="http://schemas.microsoft.com/office/drawing/2014/main" id="{C5BB3FD8-DFFA-0F81-1E86-7A8964C43559}"/>
              </a:ext>
            </a:extLst>
          </p:cNvPr>
          <p:cNvSpPr txBox="1">
            <a:spLocks noChangeArrowheads="1"/>
          </p:cNvSpPr>
          <p:nvPr/>
        </p:nvSpPr>
        <p:spPr bwMode="auto">
          <a:xfrm>
            <a:off x="2057400" y="457201"/>
            <a:ext cx="82296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solidFill>
                  <a:srgbClr val="740000"/>
                </a:solidFill>
                <a:latin typeface="Arial" panose="020B0604020202020204" pitchFamily="34" charset="0"/>
              </a:rPr>
              <a:t>Επιπτώσεις των μεθόδων αποτίμησης</a:t>
            </a:r>
            <a:endParaRPr lang="en-US" altLang="el-GR" sz="3200" b="1">
              <a:solidFill>
                <a:srgbClr val="740000"/>
              </a:solidFill>
              <a:latin typeface="Arial" panose="020B0604020202020204" pitchFamily="34" charset="0"/>
            </a:endParaRPr>
          </a:p>
        </p:txBody>
      </p:sp>
      <p:sp>
        <p:nvSpPr>
          <p:cNvPr id="33" name="Rectangle 32">
            <a:extLst>
              <a:ext uri="{FF2B5EF4-FFF2-40B4-BE49-F238E27FC236}">
                <a16:creationId xmlns:a16="http://schemas.microsoft.com/office/drawing/2014/main" id="{95E7DA8B-1CB6-D75E-8FA9-261FEA0D2F08}"/>
              </a:ext>
            </a:extLst>
          </p:cNvPr>
          <p:cNvSpPr/>
          <p:nvPr/>
        </p:nvSpPr>
        <p:spPr bwMode="auto">
          <a:xfrm>
            <a:off x="1997792" y="2468194"/>
            <a:ext cx="1353932" cy="1792799"/>
          </a:xfrm>
          <a:prstGeom prst="rect">
            <a:avLst/>
          </a:prstGeom>
          <a:solidFill>
            <a:srgbClr val="EBEB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lstStyle/>
          <a:p>
            <a:pPr marL="53975" eaLnBrk="0" hangingPunct="0">
              <a:lnSpc>
                <a:spcPct val="110000"/>
              </a:lnSpc>
              <a:defRPr/>
            </a:pPr>
            <a:r>
              <a:rPr lang="en-US" sz="1900" dirty="0"/>
              <a:t>FIFO</a:t>
            </a:r>
          </a:p>
        </p:txBody>
      </p:sp>
      <p:sp>
        <p:nvSpPr>
          <p:cNvPr id="36" name="Rectangle 35">
            <a:extLst>
              <a:ext uri="{FF2B5EF4-FFF2-40B4-BE49-F238E27FC236}">
                <a16:creationId xmlns:a16="http://schemas.microsoft.com/office/drawing/2014/main" id="{E7FFEF7D-56D4-9A90-6486-DEC651E1F127}"/>
              </a:ext>
            </a:extLst>
          </p:cNvPr>
          <p:cNvSpPr/>
          <p:nvPr/>
        </p:nvSpPr>
        <p:spPr bwMode="auto">
          <a:xfrm>
            <a:off x="1997792" y="4269705"/>
            <a:ext cx="1353932" cy="2028530"/>
          </a:xfrm>
          <a:prstGeom prst="rect">
            <a:avLst/>
          </a:prstGeom>
          <a:solidFill>
            <a:srgbClr val="CCCC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lstStyle/>
          <a:p>
            <a:pPr marL="53975" eaLnBrk="0" hangingPunct="0">
              <a:lnSpc>
                <a:spcPct val="110000"/>
              </a:lnSpc>
              <a:defRPr/>
            </a:pPr>
            <a:r>
              <a:rPr lang="en-US" sz="1900" dirty="0"/>
              <a:t>LIFO</a:t>
            </a:r>
          </a:p>
        </p:txBody>
      </p:sp>
      <p:sp>
        <p:nvSpPr>
          <p:cNvPr id="40" name="Rectangle 39">
            <a:extLst>
              <a:ext uri="{FF2B5EF4-FFF2-40B4-BE49-F238E27FC236}">
                <a16:creationId xmlns:a16="http://schemas.microsoft.com/office/drawing/2014/main" id="{62F09EB0-D01C-E4B7-2B94-CA1595C8BDA9}"/>
              </a:ext>
            </a:extLst>
          </p:cNvPr>
          <p:cNvSpPr/>
          <p:nvPr/>
        </p:nvSpPr>
        <p:spPr bwMode="auto">
          <a:xfrm>
            <a:off x="1997792" y="1934794"/>
            <a:ext cx="1353932" cy="484496"/>
          </a:xfrm>
          <a:prstGeom prst="rect">
            <a:avLst/>
          </a:prstGeom>
          <a:solidFill>
            <a:srgbClr val="CCCCFF"/>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1600" b="1">
                <a:latin typeface="Arial" panose="020B0604020202020204" pitchFamily="34" charset="0"/>
              </a:rPr>
              <a:t>Πίνακας </a:t>
            </a:r>
            <a:r>
              <a:rPr lang="en-US" altLang="el-GR" sz="1600" b="1">
                <a:latin typeface="Arial" panose="020B0604020202020204" pitchFamily="34" charset="0"/>
              </a:rPr>
              <a:t>6-8</a:t>
            </a:r>
          </a:p>
        </p:txBody>
      </p:sp>
      <p:sp>
        <p:nvSpPr>
          <p:cNvPr id="12" name="Rectangle 11">
            <a:extLst>
              <a:ext uri="{FF2B5EF4-FFF2-40B4-BE49-F238E27FC236}">
                <a16:creationId xmlns:a16="http://schemas.microsoft.com/office/drawing/2014/main" id="{BB99CCB0-1618-0114-0ABE-5E4793E8B462}"/>
              </a:ext>
            </a:extLst>
          </p:cNvPr>
          <p:cNvSpPr/>
          <p:nvPr/>
        </p:nvSpPr>
        <p:spPr bwMode="auto">
          <a:xfrm>
            <a:off x="3352800" y="1942237"/>
            <a:ext cx="3429000" cy="477054"/>
          </a:xfrm>
          <a:prstGeom prst="rect">
            <a:avLst/>
          </a:prstGeom>
          <a:solidFill>
            <a:schemeClr val="tx2">
              <a:lumMod val="20000"/>
              <a:lumOff val="80000"/>
            </a:schemeClr>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spAutoFit/>
          </a:bodyP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1900">
                <a:latin typeface="Arial" panose="020B0604020202020204" pitchFamily="34" charset="0"/>
              </a:rPr>
              <a:t>Κόστος πωληθέντων</a:t>
            </a:r>
            <a:endParaRPr lang="en-US" altLang="el-GR" sz="1900">
              <a:latin typeface="Arial" panose="020B0604020202020204" pitchFamily="34" charset="0"/>
            </a:endParaRPr>
          </a:p>
        </p:txBody>
      </p:sp>
      <p:sp>
        <p:nvSpPr>
          <p:cNvPr id="32" name="Rectangle 31">
            <a:extLst>
              <a:ext uri="{FF2B5EF4-FFF2-40B4-BE49-F238E27FC236}">
                <a16:creationId xmlns:a16="http://schemas.microsoft.com/office/drawing/2014/main" id="{9543A23B-3862-6A91-1390-4D54B2EF8593}"/>
              </a:ext>
            </a:extLst>
          </p:cNvPr>
          <p:cNvSpPr/>
          <p:nvPr/>
        </p:nvSpPr>
        <p:spPr bwMode="auto">
          <a:xfrm>
            <a:off x="6781800" y="1942236"/>
            <a:ext cx="3429000" cy="477054"/>
          </a:xfrm>
          <a:prstGeom prst="rect">
            <a:avLst/>
          </a:prstGeom>
          <a:solidFill>
            <a:schemeClr val="tx2">
              <a:lumMod val="20000"/>
              <a:lumOff val="80000"/>
            </a:schemeClr>
          </a:solidFill>
          <a:ln w="28575" cap="sq" cmpd="sng" algn="ctr">
            <a:solidFill>
              <a:schemeClr val="bg1"/>
            </a:solidFill>
            <a:prstDash val="solid"/>
            <a:round/>
            <a:headEnd type="none" w="sm" len="sm"/>
            <a:tailEnd type="none" w="sm" len="sm"/>
          </a:ln>
          <a:effectLst>
            <a:innerShdw blurRad="114300">
              <a:prstClr val="black"/>
            </a:innerShdw>
          </a:effectLst>
        </p:spPr>
        <p:txBody>
          <a:bodyPr tIns="91440" bIns="91440">
            <a:spAutoFit/>
          </a:bodyP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1900">
                <a:latin typeface="Arial" panose="020B0604020202020204" pitchFamily="34" charset="0"/>
              </a:rPr>
              <a:t>Αποθέματα λήξης</a:t>
            </a:r>
            <a:endParaRPr lang="en-US" altLang="el-GR" sz="1900">
              <a:latin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13">
            <a:extLst>
              <a:ext uri="{FF2B5EF4-FFF2-40B4-BE49-F238E27FC236}">
                <a16:creationId xmlns:a16="http://schemas.microsoft.com/office/drawing/2014/main" id="{CF77D019-B00B-8241-B539-A85CDF864473}"/>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7" name="Rounded Rectangle 6">
            <a:extLst>
              <a:ext uri="{FF2B5EF4-FFF2-40B4-BE49-F238E27FC236}">
                <a16:creationId xmlns:a16="http://schemas.microsoft.com/office/drawing/2014/main" id="{4672F512-B4F5-7311-0D2E-00FD4DB0E503}"/>
              </a:ext>
            </a:extLst>
          </p:cNvPr>
          <p:cNvSpPr/>
          <p:nvPr/>
        </p:nvSpPr>
        <p:spPr>
          <a:xfrm>
            <a:off x="2133600" y="1447800"/>
            <a:ext cx="6477000" cy="762000"/>
          </a:xfrm>
          <a:prstGeom prst="roundRect">
            <a:avLst>
              <a:gd name="adj" fmla="val 10000"/>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90000"/>
              </a:lnSpc>
            </a:pPr>
            <a:r>
              <a:rPr lang="el-GR" altLang="el-GR" sz="2600" b="1">
                <a:solidFill>
                  <a:schemeClr val="bg1"/>
                </a:solidFill>
                <a:effectLst>
                  <a:outerShdw blurRad="38100" dist="38100" dir="2700000" algn="tl">
                    <a:srgbClr val="000000"/>
                  </a:outerShdw>
                </a:effectLst>
                <a:latin typeface="Arial" panose="020B0604020202020204" pitchFamily="34" charset="0"/>
              </a:rPr>
              <a:t>Όταν αυξάνονται οι τιμές</a:t>
            </a:r>
            <a:endParaRPr lang="en-US" altLang="el-GR" sz="2600" b="1">
              <a:solidFill>
                <a:schemeClr val="bg1"/>
              </a:solidFill>
              <a:effectLst>
                <a:outerShdw blurRad="38100" dist="38100" dir="2700000" algn="tl">
                  <a:srgbClr val="000000"/>
                </a:outerShdw>
              </a:effectLst>
              <a:latin typeface="Arial" panose="020B0604020202020204" pitchFamily="34" charset="0"/>
            </a:endParaRPr>
          </a:p>
        </p:txBody>
      </p:sp>
      <p:sp>
        <p:nvSpPr>
          <p:cNvPr id="10" name="Rounded Rectangle 9">
            <a:extLst>
              <a:ext uri="{FF2B5EF4-FFF2-40B4-BE49-F238E27FC236}">
                <a16:creationId xmlns:a16="http://schemas.microsoft.com/office/drawing/2014/main" id="{17146A63-46D4-03AA-56ED-413ADE9A90CF}"/>
              </a:ext>
            </a:extLst>
          </p:cNvPr>
          <p:cNvSpPr/>
          <p:nvPr/>
        </p:nvSpPr>
        <p:spPr>
          <a:xfrm>
            <a:off x="2514600" y="2590800"/>
            <a:ext cx="6477000" cy="762000"/>
          </a:xfrm>
          <a:prstGeom prst="roundRect">
            <a:avLst>
              <a:gd name="adj" fmla="val 10000"/>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90000"/>
              </a:lnSpc>
            </a:pPr>
            <a:r>
              <a:rPr lang="el-GR" altLang="el-GR" sz="2600" b="1">
                <a:solidFill>
                  <a:schemeClr val="bg1"/>
                </a:solidFill>
                <a:effectLst>
                  <a:outerShdw blurRad="38100" dist="38100" dir="2700000" algn="tl">
                    <a:srgbClr val="000000"/>
                  </a:outerShdw>
                </a:effectLst>
                <a:latin typeface="Arial" panose="020B0604020202020204" pitchFamily="34" charset="0"/>
              </a:rPr>
              <a:t>Έχει ως αποτέλεσμα χαμηλότερο φορολογητέο εισόδημα</a:t>
            </a:r>
            <a:endParaRPr lang="en-US" altLang="el-GR" sz="2600" b="1">
              <a:solidFill>
                <a:schemeClr val="bg1"/>
              </a:solidFill>
              <a:effectLst>
                <a:outerShdw blurRad="38100" dist="38100" dir="2700000" algn="tl">
                  <a:srgbClr val="000000"/>
                </a:outerShdw>
              </a:effectLst>
              <a:latin typeface="Arial" panose="020B0604020202020204" pitchFamily="34" charset="0"/>
            </a:endParaRPr>
          </a:p>
        </p:txBody>
      </p:sp>
      <p:sp>
        <p:nvSpPr>
          <p:cNvPr id="15" name="Rounded Rectangle 14">
            <a:extLst>
              <a:ext uri="{FF2B5EF4-FFF2-40B4-BE49-F238E27FC236}">
                <a16:creationId xmlns:a16="http://schemas.microsoft.com/office/drawing/2014/main" id="{8FE2711C-E576-2706-E047-5BFC3EB4FDAF}"/>
              </a:ext>
            </a:extLst>
          </p:cNvPr>
          <p:cNvSpPr/>
          <p:nvPr/>
        </p:nvSpPr>
        <p:spPr>
          <a:xfrm>
            <a:off x="2895600" y="3733800"/>
            <a:ext cx="6477000" cy="762000"/>
          </a:xfrm>
          <a:prstGeom prst="roundRect">
            <a:avLst>
              <a:gd name="adj" fmla="val 10000"/>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90000"/>
              </a:lnSpc>
            </a:pPr>
            <a:r>
              <a:rPr lang="el-GR" altLang="el-GR" sz="2600" b="1">
                <a:solidFill>
                  <a:schemeClr val="bg1"/>
                </a:solidFill>
                <a:effectLst>
                  <a:outerShdw blurRad="38100" dist="38100" dir="2700000" algn="tl">
                    <a:srgbClr val="000000"/>
                  </a:outerShdw>
                </a:effectLst>
                <a:latin typeface="Arial" panose="020B0604020202020204" pitchFamily="34" charset="0"/>
              </a:rPr>
              <a:t>Χαμηλότεροι φόροι εισοδήματος</a:t>
            </a:r>
            <a:endParaRPr lang="en-US" altLang="el-GR" sz="2600" b="1">
              <a:solidFill>
                <a:schemeClr val="bg1"/>
              </a:solidFill>
              <a:effectLst>
                <a:outerShdw blurRad="38100" dist="38100" dir="2700000" algn="tl">
                  <a:srgbClr val="000000"/>
                </a:outerShdw>
              </a:effectLst>
              <a:latin typeface="Arial" panose="020B0604020202020204" pitchFamily="34" charset="0"/>
            </a:endParaRPr>
          </a:p>
        </p:txBody>
      </p:sp>
      <p:sp>
        <p:nvSpPr>
          <p:cNvPr id="16" name="Rounded Rectangle 15">
            <a:extLst>
              <a:ext uri="{FF2B5EF4-FFF2-40B4-BE49-F238E27FC236}">
                <a16:creationId xmlns:a16="http://schemas.microsoft.com/office/drawing/2014/main" id="{E1A4BE4B-B8B4-6E89-EDB0-CC4A8FE4A41F}"/>
              </a:ext>
            </a:extLst>
          </p:cNvPr>
          <p:cNvSpPr/>
          <p:nvPr/>
        </p:nvSpPr>
        <p:spPr>
          <a:xfrm>
            <a:off x="3276600" y="4876800"/>
            <a:ext cx="6477000" cy="762000"/>
          </a:xfrm>
          <a:prstGeom prst="roundRect">
            <a:avLst>
              <a:gd name="adj" fmla="val 10000"/>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lvl1pPr marL="109538"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90000"/>
              </a:lnSpc>
            </a:pPr>
            <a:r>
              <a:rPr lang="el-GR" altLang="el-GR" sz="2600" b="1">
                <a:solidFill>
                  <a:schemeClr val="bg1"/>
                </a:solidFill>
                <a:effectLst>
                  <a:outerShdw blurRad="38100" dist="38100" dir="2700000" algn="tl">
                    <a:srgbClr val="000000"/>
                  </a:outerShdw>
                </a:effectLst>
                <a:latin typeface="Arial" panose="020B0604020202020204" pitchFamily="34" charset="0"/>
              </a:rPr>
              <a:t>Αύξηση στα ταμειακά διαθέσιμα</a:t>
            </a:r>
            <a:endParaRPr lang="en-US" altLang="el-GR" sz="2600" b="1">
              <a:solidFill>
                <a:schemeClr val="bg1"/>
              </a:solidFill>
              <a:effectLst>
                <a:outerShdw blurRad="38100" dist="38100" dir="2700000" algn="tl">
                  <a:srgbClr val="000000"/>
                </a:outerShdw>
              </a:effectLst>
              <a:latin typeface="Arial" panose="020B0604020202020204" pitchFamily="34" charset="0"/>
            </a:endParaRPr>
          </a:p>
        </p:txBody>
      </p:sp>
      <p:sp>
        <p:nvSpPr>
          <p:cNvPr id="14" name="Right Arrow 13">
            <a:extLst>
              <a:ext uri="{FF2B5EF4-FFF2-40B4-BE49-F238E27FC236}">
                <a16:creationId xmlns:a16="http://schemas.microsoft.com/office/drawing/2014/main" id="{B2C03C6F-2E36-ECD0-341A-C6BE8B7BCA2B}"/>
              </a:ext>
            </a:extLst>
          </p:cNvPr>
          <p:cNvSpPr>
            <a:spLocks noChangeArrowheads="1"/>
          </p:cNvSpPr>
          <p:nvPr/>
        </p:nvSpPr>
        <p:spPr bwMode="auto">
          <a:xfrm rot="5400000">
            <a:off x="7543800" y="2209800"/>
            <a:ext cx="533400" cy="533400"/>
          </a:xfrm>
          <a:prstGeom prst="rightArrow">
            <a:avLst>
              <a:gd name="adj1" fmla="val 50000"/>
              <a:gd name="adj2" fmla="val 50000"/>
            </a:avLst>
          </a:prstGeom>
          <a:solidFill>
            <a:srgbClr val="004D86"/>
          </a:solidFill>
          <a:ln w="12700" cap="sq" algn="ctr">
            <a:solidFill>
              <a:schemeClr val="tx1"/>
            </a:solidFill>
            <a:round/>
            <a:headEnd type="none" w="sm" len="sm"/>
            <a:tailEnd type="none" w="sm" len="sm"/>
          </a:ln>
        </p:spPr>
        <p:txBody>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l-GR"/>
          </a:p>
        </p:txBody>
      </p:sp>
      <p:sp>
        <p:nvSpPr>
          <p:cNvPr id="17" name="Right Arrow 16">
            <a:extLst>
              <a:ext uri="{FF2B5EF4-FFF2-40B4-BE49-F238E27FC236}">
                <a16:creationId xmlns:a16="http://schemas.microsoft.com/office/drawing/2014/main" id="{726BC621-3EAC-2EA4-FD8F-CC53CB7854D8}"/>
              </a:ext>
            </a:extLst>
          </p:cNvPr>
          <p:cNvSpPr>
            <a:spLocks noChangeArrowheads="1"/>
          </p:cNvSpPr>
          <p:nvPr/>
        </p:nvSpPr>
        <p:spPr bwMode="auto">
          <a:xfrm rot="5400000">
            <a:off x="8001000" y="3352800"/>
            <a:ext cx="533400" cy="533400"/>
          </a:xfrm>
          <a:prstGeom prst="rightArrow">
            <a:avLst>
              <a:gd name="adj1" fmla="val 50000"/>
              <a:gd name="adj2" fmla="val 50000"/>
            </a:avLst>
          </a:prstGeom>
          <a:solidFill>
            <a:srgbClr val="004D86"/>
          </a:solidFill>
          <a:ln w="12700" cap="sq" algn="ctr">
            <a:solidFill>
              <a:schemeClr val="tx1"/>
            </a:solidFill>
            <a:round/>
            <a:headEnd type="none" w="sm" len="sm"/>
            <a:tailEnd type="none" w="sm" len="sm"/>
          </a:ln>
        </p:spPr>
        <p:txBody>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l-GR"/>
          </a:p>
        </p:txBody>
      </p:sp>
      <p:sp>
        <p:nvSpPr>
          <p:cNvPr id="18" name="Right Arrow 17">
            <a:extLst>
              <a:ext uri="{FF2B5EF4-FFF2-40B4-BE49-F238E27FC236}">
                <a16:creationId xmlns:a16="http://schemas.microsoft.com/office/drawing/2014/main" id="{337F1BD8-3956-7E72-3CC8-D8FC1FF9D7FB}"/>
              </a:ext>
            </a:extLst>
          </p:cNvPr>
          <p:cNvSpPr>
            <a:spLocks noChangeArrowheads="1"/>
          </p:cNvSpPr>
          <p:nvPr/>
        </p:nvSpPr>
        <p:spPr bwMode="auto">
          <a:xfrm rot="5400000">
            <a:off x="8458200" y="4495800"/>
            <a:ext cx="533400" cy="533400"/>
          </a:xfrm>
          <a:prstGeom prst="rightArrow">
            <a:avLst>
              <a:gd name="adj1" fmla="val 50000"/>
              <a:gd name="adj2" fmla="val 50000"/>
            </a:avLst>
          </a:prstGeom>
          <a:solidFill>
            <a:srgbClr val="004D86"/>
          </a:solidFill>
          <a:ln w="12700" cap="sq" algn="ctr">
            <a:solidFill>
              <a:schemeClr val="tx1"/>
            </a:solidFill>
            <a:round/>
            <a:headEnd type="none" w="sm" len="sm"/>
            <a:tailEnd type="none" w="sm" len="sm"/>
          </a:ln>
        </p:spPr>
        <p:txBody>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l-GR"/>
          </a:p>
        </p:txBody>
      </p:sp>
      <p:sp>
        <p:nvSpPr>
          <p:cNvPr id="107537" name="Rectangle 1031">
            <a:extLst>
              <a:ext uri="{FF2B5EF4-FFF2-40B4-BE49-F238E27FC236}">
                <a16:creationId xmlns:a16="http://schemas.microsoft.com/office/drawing/2014/main" id="{6734F906-573F-A298-E0B9-24A93D42E81D}"/>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solidFill>
                  <a:srgbClr val="740000"/>
                </a:solidFill>
                <a:latin typeface="Arial" panose="020B0604020202020204" pitchFamily="34" charset="0"/>
              </a:rPr>
              <a:t>Τα φορολογικά πλεονεκτήματα της </a:t>
            </a:r>
            <a:r>
              <a:rPr lang="en-US" altLang="el-GR" sz="3200" b="1">
                <a:solidFill>
                  <a:srgbClr val="740000"/>
                </a:solidFill>
                <a:latin typeface="Arial" panose="020B0604020202020204" pitchFamily="34" charset="0"/>
              </a:rPr>
              <a:t>LIFO</a:t>
            </a:r>
          </a:p>
        </p:txBody>
      </p:sp>
      <p:sp>
        <p:nvSpPr>
          <p:cNvPr id="13" name="Footer Placeholder 8">
            <a:extLst>
              <a:ext uri="{FF2B5EF4-FFF2-40B4-BE49-F238E27FC236}">
                <a16:creationId xmlns:a16="http://schemas.microsoft.com/office/drawing/2014/main" id="{A44D104F-4006-A570-80D7-B2FAFFB5744B}"/>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13">
            <a:extLst>
              <a:ext uri="{FF2B5EF4-FFF2-40B4-BE49-F238E27FC236}">
                <a16:creationId xmlns:a16="http://schemas.microsoft.com/office/drawing/2014/main" id="{83765E5C-FF54-E4C5-5553-4F1471900C3D}"/>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5" name="Rectangle 4">
            <a:extLst>
              <a:ext uri="{FF2B5EF4-FFF2-40B4-BE49-F238E27FC236}">
                <a16:creationId xmlns:a16="http://schemas.microsoft.com/office/drawing/2014/main" id="{A775A07D-493A-2B4B-1B75-1B4D3F9C2526}"/>
              </a:ext>
            </a:extLst>
          </p:cNvPr>
          <p:cNvSpPr/>
          <p:nvPr/>
        </p:nvSpPr>
        <p:spPr bwMode="auto">
          <a:xfrm>
            <a:off x="1981200" y="1371600"/>
            <a:ext cx="3962400" cy="685800"/>
          </a:xfrm>
          <a:prstGeom prst="rect">
            <a:avLst/>
          </a:prstGeom>
          <a:noFill/>
          <a:ln w="28575" cap="sq" cmpd="sng" algn="ctr">
            <a:noFill/>
            <a:prstDash val="solid"/>
            <a:round/>
            <a:headEnd type="none" w="sm" len="sm"/>
            <a:tailEnd type="none" w="sm" len="sm"/>
          </a:ln>
          <a:effectLst/>
        </p:spPr>
        <p:txBody>
          <a:bodyPr lIns="457200" tIns="18288" rIns="457200"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500" b="1">
                <a:latin typeface="Arial" panose="020B0604020202020204" pitchFamily="34" charset="0"/>
              </a:rPr>
              <a:t>Κόστος πωληθέντων </a:t>
            </a:r>
            <a:endParaRPr lang="en-US" altLang="el-GR" sz="2500" b="1">
              <a:latin typeface="Arial" panose="020B0604020202020204" pitchFamily="34" charset="0"/>
            </a:endParaRPr>
          </a:p>
        </p:txBody>
      </p:sp>
      <p:sp>
        <p:nvSpPr>
          <p:cNvPr id="6" name="Rectangle 5">
            <a:extLst>
              <a:ext uri="{FF2B5EF4-FFF2-40B4-BE49-F238E27FC236}">
                <a16:creationId xmlns:a16="http://schemas.microsoft.com/office/drawing/2014/main" id="{0F9E8732-6FF3-6FC1-CEBC-6238BE158AC7}"/>
              </a:ext>
            </a:extLst>
          </p:cNvPr>
          <p:cNvSpPr/>
          <p:nvPr/>
        </p:nvSpPr>
        <p:spPr bwMode="auto">
          <a:xfrm>
            <a:off x="6172200" y="1371600"/>
            <a:ext cx="4038600" cy="685800"/>
          </a:xfrm>
          <a:prstGeom prst="rect">
            <a:avLst/>
          </a:prstGeom>
          <a:noFill/>
          <a:ln w="28575" cap="sq" cmpd="sng" algn="ctr">
            <a:noFill/>
            <a:prstDash val="solid"/>
            <a:round/>
            <a:headEnd type="none" w="sm" len="sm"/>
            <a:tailEnd type="none" w="sm" len="sm"/>
          </a:ln>
          <a:effectLst/>
        </p:spPr>
        <p:txBody>
          <a:bodyPr lIns="457200" tIns="18288" rIns="457200" anchor="ct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l-GR" sz="2500" b="1">
                <a:latin typeface="Arial" panose="020B0604020202020204" pitchFamily="34" charset="0"/>
              </a:rPr>
              <a:t> </a:t>
            </a:r>
            <a:r>
              <a:rPr lang="el-GR" altLang="el-GR" sz="2500" b="1">
                <a:latin typeface="Arial" panose="020B0604020202020204" pitchFamily="34" charset="0"/>
              </a:rPr>
              <a:t>Αποθέματα λήξης</a:t>
            </a:r>
            <a:endParaRPr lang="en-US" altLang="el-GR" sz="2500" b="1">
              <a:latin typeface="Arial" panose="020B0604020202020204" pitchFamily="34" charset="0"/>
            </a:endParaRPr>
          </a:p>
        </p:txBody>
      </p:sp>
      <p:sp>
        <p:nvSpPr>
          <p:cNvPr id="8" name="Rectangle 7">
            <a:extLst>
              <a:ext uri="{FF2B5EF4-FFF2-40B4-BE49-F238E27FC236}">
                <a16:creationId xmlns:a16="http://schemas.microsoft.com/office/drawing/2014/main" id="{D89D3122-5F4D-9CBF-E539-3040193F0D07}"/>
              </a:ext>
            </a:extLst>
          </p:cNvPr>
          <p:cNvSpPr/>
          <p:nvPr/>
        </p:nvSpPr>
        <p:spPr bwMode="auto">
          <a:xfrm>
            <a:off x="1981200" y="2286000"/>
            <a:ext cx="3962400" cy="2662238"/>
          </a:xfrm>
          <a:prstGeom prst="rect">
            <a:avLst/>
          </a:prstGeom>
          <a:noFill/>
          <a:ln w="12700" cap="sq" cmpd="sng" algn="ctr">
            <a:noFill/>
            <a:prstDash val="solid"/>
            <a:round/>
            <a:headEnd type="none" w="sm" len="sm"/>
            <a:tailEnd type="none" w="sm" len="sm"/>
          </a:ln>
          <a:effectLst/>
        </p:spPr>
        <p:txBody>
          <a:bodyPr tIns="91440">
            <a:spAutoFit/>
          </a:bodyPr>
          <a:lstStyle>
            <a:lvl1pPr marL="463550" indent="-463550"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900"/>
              </a:spcBef>
              <a:buClr>
                <a:srgbClr val="740000"/>
              </a:buClr>
              <a:buSzPct val="80000"/>
              <a:buFont typeface="Wingdings" panose="05000000000000000000" pitchFamily="2" charset="2"/>
              <a:buChar char="u"/>
            </a:pPr>
            <a:r>
              <a:rPr lang="el-GR" altLang="en-US" sz="2100">
                <a:latin typeface="Arial" panose="020B0604020202020204" pitchFamily="34" charset="0"/>
              </a:rPr>
              <a:t>Η </a:t>
            </a:r>
            <a:r>
              <a:rPr lang="en-US" altLang="en-US" sz="2100">
                <a:latin typeface="Arial" panose="020B0604020202020204" pitchFamily="34" charset="0"/>
              </a:rPr>
              <a:t>LIFO </a:t>
            </a:r>
            <a:r>
              <a:rPr lang="el-GR" altLang="en-US" sz="2100">
                <a:latin typeface="Arial" panose="020B0604020202020204" pitchFamily="34" charset="0"/>
              </a:rPr>
              <a:t>παρέχει </a:t>
            </a:r>
            <a:r>
              <a:rPr lang="el-GR" altLang="el-GR" sz="2100">
                <a:latin typeface="Arial" panose="020B0604020202020204" pitchFamily="34" charset="0"/>
              </a:rPr>
              <a:t>πιο ρεαλιστική απεικόνιση των καθαρών κερδών</a:t>
            </a:r>
            <a:endParaRPr lang="en-US" altLang="en-US" sz="2100">
              <a:latin typeface="Arial" panose="020B0604020202020204" pitchFamily="34" charset="0"/>
            </a:endParaRPr>
          </a:p>
          <a:p>
            <a:pPr algn="l">
              <a:lnSpc>
                <a:spcPct val="125000"/>
              </a:lnSpc>
              <a:spcBef>
                <a:spcPts val="900"/>
              </a:spcBef>
              <a:buClr>
                <a:srgbClr val="740000"/>
              </a:buClr>
              <a:buSzPct val="80000"/>
              <a:buFont typeface="Wingdings" panose="05000000000000000000" pitchFamily="2" charset="2"/>
              <a:buChar char="u"/>
            </a:pPr>
            <a:r>
              <a:rPr lang="el-GR" altLang="el-GR" sz="2100">
                <a:latin typeface="Arial" panose="020B0604020202020204" pitchFamily="34" charset="0"/>
              </a:rPr>
              <a:t>Λαμβάνει το πιο πρόσφατο κόστος κτήσης των αποθεμάτων σαν έξοδο</a:t>
            </a:r>
            <a:endParaRPr lang="en-US" altLang="en-US" sz="2100">
              <a:latin typeface="Arial" panose="020B0604020202020204" pitchFamily="34" charset="0"/>
            </a:endParaRPr>
          </a:p>
        </p:txBody>
      </p:sp>
      <p:sp>
        <p:nvSpPr>
          <p:cNvPr id="9" name="Rectangle 8">
            <a:extLst>
              <a:ext uri="{FF2B5EF4-FFF2-40B4-BE49-F238E27FC236}">
                <a16:creationId xmlns:a16="http://schemas.microsoft.com/office/drawing/2014/main" id="{315ACF8C-AE5F-45F9-5977-D0618B31A2AB}"/>
              </a:ext>
            </a:extLst>
          </p:cNvPr>
          <p:cNvSpPr/>
          <p:nvPr/>
        </p:nvSpPr>
        <p:spPr bwMode="auto">
          <a:xfrm>
            <a:off x="6172200" y="2286000"/>
            <a:ext cx="4038600" cy="2260600"/>
          </a:xfrm>
          <a:prstGeom prst="rect">
            <a:avLst/>
          </a:prstGeom>
          <a:noFill/>
          <a:ln w="12700" cap="sq" cmpd="sng" algn="ctr">
            <a:noFill/>
            <a:prstDash val="solid"/>
            <a:round/>
            <a:headEnd type="none" w="sm" len="sm"/>
            <a:tailEnd type="none" w="sm" len="sm"/>
          </a:ln>
          <a:effectLst/>
        </p:spPr>
        <p:txBody>
          <a:bodyPr tIns="91440">
            <a:spAutoFit/>
          </a:bodyPr>
          <a:lstStyle>
            <a:lvl1pPr marL="463550" indent="-463550"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900"/>
              </a:spcBef>
              <a:buClr>
                <a:srgbClr val="740000"/>
              </a:buClr>
              <a:buSzPct val="80000"/>
              <a:buFont typeface="Wingdings" panose="05000000000000000000" pitchFamily="2" charset="2"/>
              <a:buChar char="u"/>
            </a:pPr>
            <a:r>
              <a:rPr lang="el-GR" altLang="en-US" sz="2100">
                <a:latin typeface="Arial" panose="020B0604020202020204" pitchFamily="34" charset="0"/>
              </a:rPr>
              <a:t>Η </a:t>
            </a:r>
            <a:r>
              <a:rPr lang="en-US" altLang="en-US" sz="2100">
                <a:latin typeface="Arial" panose="020B0604020202020204" pitchFamily="34" charset="0"/>
              </a:rPr>
              <a:t>FIFO </a:t>
            </a:r>
            <a:r>
              <a:rPr lang="el-GR" altLang="en-US" sz="2100">
                <a:latin typeface="Arial" panose="020B0604020202020204" pitchFamily="34" charset="0"/>
              </a:rPr>
              <a:t>π</a:t>
            </a:r>
            <a:r>
              <a:rPr lang="en-US" altLang="en-US" sz="2100">
                <a:latin typeface="Arial" panose="020B0604020202020204" pitchFamily="34" charset="0"/>
              </a:rPr>
              <a:t>αρ</a:t>
            </a:r>
            <a:r>
              <a:rPr lang="el-GR" altLang="en-US" sz="2100">
                <a:latin typeface="Arial" panose="020B0604020202020204" pitchFamily="34" charset="0"/>
              </a:rPr>
              <a:t>έχει ένα πιο ενημερωμένο κ</a:t>
            </a:r>
            <a:r>
              <a:rPr lang="en-US" altLang="en-US" sz="2100">
                <a:latin typeface="Arial" panose="020B0604020202020204" pitchFamily="34" charset="0"/>
              </a:rPr>
              <a:t>ό</a:t>
            </a:r>
            <a:r>
              <a:rPr lang="el-GR" altLang="en-US" sz="2100">
                <a:latin typeface="Arial" panose="020B0604020202020204" pitchFamily="34" charset="0"/>
              </a:rPr>
              <a:t>στος των αποθεμάτων</a:t>
            </a:r>
            <a:endParaRPr lang="en-US" altLang="en-US" sz="2100">
              <a:latin typeface="Arial" panose="020B0604020202020204" pitchFamily="34" charset="0"/>
            </a:endParaRPr>
          </a:p>
          <a:p>
            <a:pPr algn="l">
              <a:lnSpc>
                <a:spcPct val="125000"/>
              </a:lnSpc>
              <a:spcBef>
                <a:spcPts val="900"/>
              </a:spcBef>
              <a:buClr>
                <a:srgbClr val="740000"/>
              </a:buClr>
              <a:buSzPct val="80000"/>
              <a:buFont typeface="Wingdings" panose="05000000000000000000" pitchFamily="2" charset="2"/>
              <a:buChar char="u"/>
            </a:pPr>
            <a:r>
              <a:rPr lang="el-GR" altLang="en-US" sz="2100">
                <a:latin typeface="Arial" panose="020B0604020202020204" pitchFamily="34" charset="0"/>
              </a:rPr>
              <a:t>Πιο πρόσφατ</a:t>
            </a:r>
            <a:r>
              <a:rPr lang="en-US" altLang="en-US" sz="2100">
                <a:latin typeface="Arial" panose="020B0604020202020204" pitchFamily="34" charset="0"/>
              </a:rPr>
              <a:t>ο </a:t>
            </a:r>
            <a:r>
              <a:rPr lang="el-GR" altLang="en-US" sz="2100">
                <a:latin typeface="Arial" panose="020B0604020202020204" pitchFamily="34" charset="0"/>
              </a:rPr>
              <a:t>κόστ</a:t>
            </a:r>
            <a:r>
              <a:rPr lang="en-US" altLang="en-US" sz="2100">
                <a:latin typeface="Arial" panose="020B0604020202020204" pitchFamily="34" charset="0"/>
              </a:rPr>
              <a:t>ο</a:t>
            </a:r>
            <a:r>
              <a:rPr lang="el-GR" altLang="en-US" sz="2100">
                <a:latin typeface="Arial" panose="020B0604020202020204" pitchFamily="34" charset="0"/>
              </a:rPr>
              <a:t>ς στον ισολογισμό</a:t>
            </a:r>
            <a:endParaRPr lang="en-US" altLang="en-US" sz="2100">
              <a:latin typeface="Arial" panose="020B0604020202020204" pitchFamily="34" charset="0"/>
            </a:endParaRPr>
          </a:p>
        </p:txBody>
      </p:sp>
      <p:cxnSp>
        <p:nvCxnSpPr>
          <p:cNvPr id="109574" name="Straight Connector 2">
            <a:extLst>
              <a:ext uri="{FF2B5EF4-FFF2-40B4-BE49-F238E27FC236}">
                <a16:creationId xmlns:a16="http://schemas.microsoft.com/office/drawing/2014/main" id="{84AAC9D7-45F1-5386-9B72-906A5D9322B0}"/>
              </a:ext>
            </a:extLst>
          </p:cNvPr>
          <p:cNvCxnSpPr>
            <a:cxnSpLocks noChangeShapeType="1"/>
          </p:cNvCxnSpPr>
          <p:nvPr/>
        </p:nvCxnSpPr>
        <p:spPr bwMode="auto">
          <a:xfrm>
            <a:off x="2055814" y="1295400"/>
            <a:ext cx="8002587" cy="0"/>
          </a:xfrm>
          <a:prstGeom prst="line">
            <a:avLst/>
          </a:prstGeom>
          <a:noFill/>
          <a:ln w="38100" cap="sq" algn="ctr">
            <a:solidFill>
              <a:schemeClr val="tx1"/>
            </a:solidFill>
            <a:round/>
            <a:headEnd type="none" w="sm" len="sm"/>
            <a:tailEnd type="none" w="sm" len="sm"/>
          </a:ln>
        </p:spPr>
      </p:cxnSp>
      <p:cxnSp>
        <p:nvCxnSpPr>
          <p:cNvPr id="109575" name="Straight Connector 11">
            <a:extLst>
              <a:ext uri="{FF2B5EF4-FFF2-40B4-BE49-F238E27FC236}">
                <a16:creationId xmlns:a16="http://schemas.microsoft.com/office/drawing/2014/main" id="{FB2C8312-EA63-A471-8FD3-F94EC181DAD8}"/>
              </a:ext>
            </a:extLst>
          </p:cNvPr>
          <p:cNvCxnSpPr>
            <a:cxnSpLocks noChangeShapeType="1"/>
          </p:cNvCxnSpPr>
          <p:nvPr/>
        </p:nvCxnSpPr>
        <p:spPr bwMode="auto">
          <a:xfrm>
            <a:off x="2057400" y="2133600"/>
            <a:ext cx="8002588" cy="0"/>
          </a:xfrm>
          <a:prstGeom prst="line">
            <a:avLst/>
          </a:prstGeom>
          <a:noFill/>
          <a:ln w="28575" cap="sq" algn="ctr">
            <a:solidFill>
              <a:schemeClr val="tx1"/>
            </a:solidFill>
            <a:round/>
            <a:headEnd type="none" w="sm" len="sm"/>
            <a:tailEnd type="none" w="sm" len="sm"/>
          </a:ln>
        </p:spPr>
      </p:cxnSp>
      <p:cxnSp>
        <p:nvCxnSpPr>
          <p:cNvPr id="109576" name="Straight Connector 12">
            <a:extLst>
              <a:ext uri="{FF2B5EF4-FFF2-40B4-BE49-F238E27FC236}">
                <a16:creationId xmlns:a16="http://schemas.microsoft.com/office/drawing/2014/main" id="{592A1357-7642-2225-EFBA-3289314D6497}"/>
              </a:ext>
            </a:extLst>
          </p:cNvPr>
          <p:cNvCxnSpPr>
            <a:cxnSpLocks noChangeShapeType="1"/>
          </p:cNvCxnSpPr>
          <p:nvPr/>
        </p:nvCxnSpPr>
        <p:spPr bwMode="auto">
          <a:xfrm>
            <a:off x="2057400" y="5029200"/>
            <a:ext cx="8002588" cy="0"/>
          </a:xfrm>
          <a:prstGeom prst="line">
            <a:avLst/>
          </a:prstGeom>
          <a:noFill/>
          <a:ln w="38100" cap="sq" algn="ctr">
            <a:solidFill>
              <a:schemeClr val="tx1"/>
            </a:solidFill>
            <a:round/>
            <a:headEnd type="none" w="sm" len="sm"/>
            <a:tailEnd type="none" w="sm" len="sm"/>
          </a:ln>
        </p:spPr>
      </p:cxnSp>
      <p:sp>
        <p:nvSpPr>
          <p:cNvPr id="109577" name="Rectangle 1031">
            <a:extLst>
              <a:ext uri="{FF2B5EF4-FFF2-40B4-BE49-F238E27FC236}">
                <a16:creationId xmlns:a16="http://schemas.microsoft.com/office/drawing/2014/main" id="{210E0BA0-3B70-B745-4B2D-E4A9D66235CA}"/>
              </a:ext>
            </a:extLst>
          </p:cNvPr>
          <p:cNvSpPr txBox="1">
            <a:spLocks noChangeArrowheads="1"/>
          </p:cNvSpPr>
          <p:nvPr/>
        </p:nvSpPr>
        <p:spPr bwMode="auto">
          <a:xfrm>
            <a:off x="2057400" y="457201"/>
            <a:ext cx="8305800"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Σύγκριση </a:t>
            </a:r>
            <a:r>
              <a:rPr lang="en-US" altLang="el-GR" sz="3200" b="1">
                <a:latin typeface="Arial" panose="020B0604020202020204" pitchFamily="34" charset="0"/>
              </a:rPr>
              <a:t>FIFO </a:t>
            </a:r>
            <a:r>
              <a:rPr lang="el-GR" altLang="el-GR" sz="3200" b="1">
                <a:latin typeface="Arial" panose="020B0604020202020204" pitchFamily="34" charset="0"/>
              </a:rPr>
              <a:t>και</a:t>
            </a:r>
            <a:r>
              <a:rPr lang="en-US" altLang="el-GR" sz="3200" b="1">
                <a:latin typeface="Arial" panose="020B0604020202020204" pitchFamily="34" charset="0"/>
              </a:rPr>
              <a:t> LIFO</a:t>
            </a:r>
          </a:p>
        </p:txBody>
      </p:sp>
      <p:sp>
        <p:nvSpPr>
          <p:cNvPr id="15" name="Footer Placeholder 8">
            <a:extLst>
              <a:ext uri="{FF2B5EF4-FFF2-40B4-BE49-F238E27FC236}">
                <a16:creationId xmlns:a16="http://schemas.microsoft.com/office/drawing/2014/main" id="{0C25C7AC-80CA-3AF3-E84A-B2971778445F}"/>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2"/>
      <p:bldP spid="9" grpId="0"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2514600" y="188913"/>
            <a:ext cx="7912100" cy="1143000"/>
          </a:xfrm>
          <a:prstGeom prst="rect">
            <a:avLst/>
          </a:prstGeom>
        </p:spPr>
        <p:txBody>
          <a:bodyPr>
            <a:normAutofit fontScale="97500"/>
          </a:bodyPr>
          <a:lstStyle>
            <a:lvl1pPr algn="l" rtl="0" eaLnBrk="0" fontAlgn="base" hangingPunct="0">
              <a:spcBef>
                <a:spcPct val="0"/>
              </a:spcBef>
              <a:spcAft>
                <a:spcPct val="0"/>
              </a:spcAft>
              <a:defRPr sz="3600" b="1">
                <a:solidFill>
                  <a:srgbClr val="92532F"/>
                </a:solidFill>
                <a:latin typeface="+mj-lt"/>
                <a:ea typeface="+mj-ea"/>
                <a:cs typeface="+mj-cs"/>
              </a:defRPr>
            </a:lvl1pPr>
            <a:lvl2pPr algn="l" rtl="0" eaLnBrk="0" fontAlgn="base" hangingPunct="0">
              <a:spcBef>
                <a:spcPct val="0"/>
              </a:spcBef>
              <a:spcAft>
                <a:spcPct val="0"/>
              </a:spcAft>
              <a:defRPr sz="3600" b="1">
                <a:solidFill>
                  <a:srgbClr val="92532F"/>
                </a:solidFill>
                <a:latin typeface="Arial" charset="0"/>
              </a:defRPr>
            </a:lvl2pPr>
            <a:lvl3pPr algn="l" rtl="0" eaLnBrk="0" fontAlgn="base" hangingPunct="0">
              <a:spcBef>
                <a:spcPct val="0"/>
              </a:spcBef>
              <a:spcAft>
                <a:spcPct val="0"/>
              </a:spcAft>
              <a:defRPr sz="3600" b="1">
                <a:solidFill>
                  <a:srgbClr val="92532F"/>
                </a:solidFill>
                <a:latin typeface="Arial" charset="0"/>
              </a:defRPr>
            </a:lvl3pPr>
            <a:lvl4pPr algn="l" rtl="0" eaLnBrk="0" fontAlgn="base" hangingPunct="0">
              <a:spcBef>
                <a:spcPct val="0"/>
              </a:spcBef>
              <a:spcAft>
                <a:spcPct val="0"/>
              </a:spcAft>
              <a:defRPr sz="3600" b="1">
                <a:solidFill>
                  <a:srgbClr val="92532F"/>
                </a:solidFill>
                <a:latin typeface="Arial" charset="0"/>
              </a:defRPr>
            </a:lvl4pPr>
            <a:lvl5pPr algn="l" rtl="0" eaLnBrk="0" fontAlgn="base" hangingPunct="0">
              <a:spcBef>
                <a:spcPct val="0"/>
              </a:spcBef>
              <a:spcAft>
                <a:spcPct val="0"/>
              </a:spcAft>
              <a:defRPr sz="3600" b="1">
                <a:solidFill>
                  <a:srgbClr val="92532F"/>
                </a:solidFill>
                <a:latin typeface="Arial" charset="0"/>
              </a:defRPr>
            </a:lvl5pPr>
            <a:lvl6pPr marL="457200" algn="l" rtl="0" fontAlgn="base">
              <a:spcBef>
                <a:spcPct val="0"/>
              </a:spcBef>
              <a:spcAft>
                <a:spcPct val="0"/>
              </a:spcAft>
              <a:defRPr sz="3600" b="1">
                <a:solidFill>
                  <a:srgbClr val="92532F"/>
                </a:solidFill>
                <a:latin typeface="Arial" charset="0"/>
              </a:defRPr>
            </a:lvl6pPr>
            <a:lvl7pPr marL="914400" algn="l" rtl="0" fontAlgn="base">
              <a:spcBef>
                <a:spcPct val="0"/>
              </a:spcBef>
              <a:spcAft>
                <a:spcPct val="0"/>
              </a:spcAft>
              <a:defRPr sz="3600" b="1">
                <a:solidFill>
                  <a:srgbClr val="92532F"/>
                </a:solidFill>
                <a:latin typeface="Arial" charset="0"/>
              </a:defRPr>
            </a:lvl7pPr>
            <a:lvl8pPr marL="1371600" algn="l" rtl="0" fontAlgn="base">
              <a:spcBef>
                <a:spcPct val="0"/>
              </a:spcBef>
              <a:spcAft>
                <a:spcPct val="0"/>
              </a:spcAft>
              <a:defRPr sz="3600" b="1">
                <a:solidFill>
                  <a:srgbClr val="92532F"/>
                </a:solidFill>
                <a:latin typeface="Arial" charset="0"/>
              </a:defRPr>
            </a:lvl8pPr>
            <a:lvl9pPr marL="1828800" algn="l" rtl="0" fontAlgn="base">
              <a:spcBef>
                <a:spcPct val="0"/>
              </a:spcBef>
              <a:spcAft>
                <a:spcPct val="0"/>
              </a:spcAft>
              <a:defRPr sz="3600" b="1">
                <a:solidFill>
                  <a:srgbClr val="92532F"/>
                </a:solidFill>
                <a:latin typeface="Arial" charset="0"/>
              </a:defRPr>
            </a:lvl9pPr>
          </a:lstStyle>
          <a:p>
            <a:pPr algn="ctr"/>
            <a:r>
              <a:rPr lang="el-GR" sz="4400" dirty="0"/>
              <a:t>ΑΠΟΘΕΜΑΤΑ</a:t>
            </a:r>
            <a:endParaRPr lang="el-GR" dirty="0"/>
          </a:p>
        </p:txBody>
      </p:sp>
      <p:sp>
        <p:nvSpPr>
          <p:cNvPr id="10" name="Θέση περιεχομένου 2">
            <a:extLst>
              <a:ext uri="{FF2B5EF4-FFF2-40B4-BE49-F238E27FC236}">
                <a16:creationId xmlns:a16="http://schemas.microsoft.com/office/drawing/2014/main" id="{A5784A08-DBED-F340-8F75-A8E3E38A9BD0}"/>
              </a:ext>
            </a:extLst>
          </p:cNvPr>
          <p:cNvSpPr txBox="1">
            <a:spLocks/>
          </p:cNvSpPr>
          <p:nvPr/>
        </p:nvSpPr>
        <p:spPr>
          <a:xfrm>
            <a:off x="1981199" y="1122310"/>
            <a:ext cx="9803363" cy="4325112"/>
          </a:xfrm>
          <a:prstGeom prst="rect">
            <a:avLst/>
          </a:prstGeom>
        </p:spPr>
        <p:txBody>
          <a:bodyPr>
            <a:normAutofit/>
          </a:bodyPr>
          <a:lstStyle>
            <a:lvl1pPr marL="342900" indent="-342900" algn="l" rtl="0" eaLnBrk="0" fontAlgn="base" hangingPunct="0">
              <a:spcBef>
                <a:spcPct val="30000"/>
              </a:spcBef>
              <a:spcAft>
                <a:spcPct val="0"/>
              </a:spcAft>
              <a:buClr>
                <a:schemeClr val="tx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SzPct val="60000"/>
              <a:buFont typeface="Wingdings 2" pitchFamily="18" charset="2"/>
              <a:buChar char=""/>
              <a:defRPr sz="2800">
                <a:solidFill>
                  <a:schemeClr val="tx1"/>
                </a:solidFill>
                <a:latin typeface="+mn-lt"/>
              </a:defRPr>
            </a:lvl2pPr>
            <a:lvl3pPr marL="1143000" indent="-228600" algn="l" rtl="0" eaLnBrk="0" fontAlgn="base" hangingPunct="0">
              <a:spcBef>
                <a:spcPct val="30000"/>
              </a:spcBef>
              <a:spcAft>
                <a:spcPct val="0"/>
              </a:spcAft>
              <a:buClr>
                <a:schemeClr val="tx1"/>
              </a:buClr>
              <a:buFont typeface="Times" pitchFamily="18" charset="0"/>
              <a:buChar char="•"/>
              <a:defRPr sz="2400">
                <a:solidFill>
                  <a:schemeClr val="tx1"/>
                </a:solidFill>
                <a:latin typeface="+mn-lt"/>
              </a:defRPr>
            </a:lvl3pPr>
            <a:lvl4pPr marL="1600200" indent="-228600" algn="l" rtl="0" eaLnBrk="0" fontAlgn="base" hangingPunct="0">
              <a:spcBef>
                <a:spcPct val="30000"/>
              </a:spcBef>
              <a:spcAft>
                <a:spcPct val="0"/>
              </a:spcAft>
              <a:buClr>
                <a:schemeClr val="tx1"/>
              </a:buClr>
              <a:buSzPct val="60000"/>
              <a:buFont typeface="Wingdings 2" pitchFamily="18" charset="2"/>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Font typeface="Times" pitchFamily="18" charset="0"/>
              <a:buChar char="•"/>
              <a:defRPr sz="2000">
                <a:solidFill>
                  <a:schemeClr val="tx1"/>
                </a:solidFill>
                <a:latin typeface="+mn-lt"/>
              </a:defRPr>
            </a:lvl5pPr>
            <a:lvl6pPr marL="2514600" indent="-228600" algn="l" rtl="0" fontAlgn="base">
              <a:spcBef>
                <a:spcPct val="30000"/>
              </a:spcBef>
              <a:spcAft>
                <a:spcPct val="0"/>
              </a:spcAft>
              <a:buClr>
                <a:schemeClr val="tx1"/>
              </a:buClr>
              <a:buFont typeface="Times" charset="0"/>
              <a:buChar char="•"/>
              <a:defRPr sz="2000">
                <a:solidFill>
                  <a:schemeClr val="tx1"/>
                </a:solidFill>
                <a:latin typeface="+mn-lt"/>
              </a:defRPr>
            </a:lvl6pPr>
            <a:lvl7pPr marL="2971800" indent="-228600" algn="l" rtl="0" fontAlgn="base">
              <a:spcBef>
                <a:spcPct val="30000"/>
              </a:spcBef>
              <a:spcAft>
                <a:spcPct val="0"/>
              </a:spcAft>
              <a:buClr>
                <a:schemeClr val="tx1"/>
              </a:buClr>
              <a:buFont typeface="Times" charset="0"/>
              <a:buChar char="•"/>
              <a:defRPr sz="2000">
                <a:solidFill>
                  <a:schemeClr val="tx1"/>
                </a:solidFill>
                <a:latin typeface="+mn-lt"/>
              </a:defRPr>
            </a:lvl7pPr>
            <a:lvl8pPr marL="3429000" indent="-228600" algn="l" rtl="0" fontAlgn="base">
              <a:spcBef>
                <a:spcPct val="30000"/>
              </a:spcBef>
              <a:spcAft>
                <a:spcPct val="0"/>
              </a:spcAft>
              <a:buClr>
                <a:schemeClr val="tx1"/>
              </a:buClr>
              <a:buFont typeface="Times" charset="0"/>
              <a:buChar char="•"/>
              <a:defRPr sz="2000">
                <a:solidFill>
                  <a:schemeClr val="tx1"/>
                </a:solidFill>
                <a:latin typeface="+mn-lt"/>
              </a:defRPr>
            </a:lvl8pPr>
            <a:lvl9pPr marL="3886200" indent="-228600" algn="l" rtl="0" fontAlgn="base">
              <a:spcBef>
                <a:spcPct val="30000"/>
              </a:spcBef>
              <a:spcAft>
                <a:spcPct val="0"/>
              </a:spcAft>
              <a:buClr>
                <a:schemeClr val="tx1"/>
              </a:buClr>
              <a:buFont typeface="Times" charset="0"/>
              <a:buChar char="•"/>
              <a:defRPr sz="2000">
                <a:solidFill>
                  <a:schemeClr val="tx1"/>
                </a:solidFill>
                <a:latin typeface="+mn-lt"/>
              </a:defRPr>
            </a:lvl9pPr>
          </a:lstStyle>
          <a:p>
            <a:pPr marL="0" algn="just">
              <a:buNone/>
            </a:pPr>
            <a:r>
              <a:rPr lang="el-GR" sz="2400" kern="0" dirty="0">
                <a:latin typeface="Cambria" panose="02040503050406030204" pitchFamily="18" charset="0"/>
                <a:ea typeface="Cambria" panose="02040503050406030204" pitchFamily="18" charset="0"/>
              </a:rPr>
              <a:t>ΣΤΟ ΤΕΛΟΣ ΤΗΣ ΧΡΗΣΗΣ ΓΙΝΕΤΑΙ ΑΠΟΓΡΑΦΗ (Η’ ΓΙΑ ΤΙΣ ΟΙΚΟΔΟΜΙΚΕΣ ΕΞΕΤΑΖΕΤΑΙ ΤΟ ΚΟΣΤΟΛΟΓΙΟ ΚΑΘΕ ΟΙΚΟΔΟΜΗΣ) ΚΑΙ ΠΡΕΠΕΙ ΤΑ ΜΕΝΟΝΤΑ ΝΑ ΣΥΜΦΩΝΟΥΝ ΜΕ ΤΗΝ ΦΥΣΙΚΗ ΑΠΟΓΡΑΦΗ (Η’ ΓΙΑ ΤΙΣ ΟΙΚΟΔΟΜΙΚΕΣ ΤΟ ΚΟΣΤΟΛΟΓΙΟ ΜΕ ΤΟ ΛΟΓΑΡΙΑΣΜΟ 24 Α&amp;Β ΥΛΕΣ ΧΡΗΣΗΣ).</a:t>
            </a:r>
          </a:p>
          <a:p>
            <a:pPr marL="0" indent="0" algn="just">
              <a:buNone/>
            </a:pPr>
            <a:endParaRPr lang="en-US" sz="2400" b="1" kern="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69576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13">
            <a:extLst>
              <a:ext uri="{FF2B5EF4-FFF2-40B4-BE49-F238E27FC236}">
                <a16:creationId xmlns:a16="http://schemas.microsoft.com/office/drawing/2014/main" id="{B4F898AD-7E21-02CD-6070-0B74AADB4646}"/>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2</a:t>
            </a:r>
          </a:p>
        </p:txBody>
      </p:sp>
      <p:sp>
        <p:nvSpPr>
          <p:cNvPr id="8" name="Rectangle 7">
            <a:extLst>
              <a:ext uri="{FF2B5EF4-FFF2-40B4-BE49-F238E27FC236}">
                <a16:creationId xmlns:a16="http://schemas.microsoft.com/office/drawing/2014/main" id="{CC75F352-8B1A-DB15-EBA3-D14D06C1638C}"/>
              </a:ext>
            </a:extLst>
          </p:cNvPr>
          <p:cNvSpPr/>
          <p:nvPr/>
        </p:nvSpPr>
        <p:spPr bwMode="auto">
          <a:xfrm>
            <a:off x="2057400" y="1309688"/>
            <a:ext cx="8153400" cy="4843462"/>
          </a:xfrm>
          <a:prstGeom prst="rect">
            <a:avLst/>
          </a:prstGeom>
          <a:noFill/>
          <a:ln w="12700" cap="sq" cmpd="sng" algn="ctr">
            <a:noFill/>
            <a:prstDash val="solid"/>
            <a:round/>
            <a:headEnd type="none" w="sm" len="sm"/>
            <a:tailEnd type="none" w="sm" len="sm"/>
          </a:ln>
          <a:effectLst/>
        </p:spPr>
        <p:txBody>
          <a:bodyPr tIns="91440">
            <a:spAutoFit/>
          </a:bodyPr>
          <a:lstStyle>
            <a:lvl1pPr marL="682625" indent="-450850" algn="ctr" eaLnBrk="0" hangingPunct="0">
              <a:defRPr sz="2400">
                <a:solidFill>
                  <a:schemeClr val="tx1"/>
                </a:solidFill>
                <a:latin typeface="Times New Roman" panose="02020603050405020304" pitchFamily="18" charset="0"/>
              </a:defRPr>
            </a:lvl1pPr>
            <a:lvl2pPr marL="1139825" indent="-4508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900"/>
              </a:spcBef>
              <a:buClr>
                <a:srgbClr val="740000"/>
              </a:buClr>
              <a:buSzPct val="80000"/>
              <a:buFont typeface="Wingdings" panose="05000000000000000000" pitchFamily="2" charset="2"/>
              <a:buChar char="u"/>
            </a:pPr>
            <a:r>
              <a:rPr lang="el-GR" altLang="en-US" sz="2300">
                <a:latin typeface="Arial" panose="020B0604020202020204" pitchFamily="34" charset="0"/>
              </a:rPr>
              <a:t>Επιτρέπει τη χειραγώγηση των καθαρών κερδών</a:t>
            </a:r>
            <a:endParaRPr lang="en-US" altLang="en-US" sz="2300">
              <a:latin typeface="Arial" panose="020B0604020202020204" pitchFamily="34" charset="0"/>
            </a:endParaRPr>
          </a:p>
          <a:p>
            <a:pPr lvl="1" algn="l">
              <a:lnSpc>
                <a:spcPct val="125000"/>
              </a:lnSpc>
              <a:spcBef>
                <a:spcPts val="900"/>
              </a:spcBef>
              <a:buClr>
                <a:srgbClr val="740000"/>
              </a:buClr>
              <a:buSzPct val="80000"/>
              <a:buFont typeface="Arial" panose="020B0604020202020204" pitchFamily="34" charset="0"/>
              <a:buChar char="►"/>
            </a:pPr>
            <a:r>
              <a:rPr lang="el-GR" altLang="el-GR" sz="2200">
                <a:latin typeface="Arial" panose="020B0604020202020204" pitchFamily="34" charset="0"/>
              </a:rPr>
              <a:t>Όταν οι τιμές των αποθεμάτων αυξάνουν, μπορούν να αγοράσουν μεγάλα αποθέματα κοντά στο τέλος της χρήσης με σκοπό την πληρωμή λιγότερων φόρων</a:t>
            </a:r>
            <a:endParaRPr lang="en-US" altLang="en-US" sz="2200">
              <a:latin typeface="Arial" panose="020B0604020202020204" pitchFamily="34" charset="0"/>
            </a:endParaRPr>
          </a:p>
          <a:p>
            <a:pPr algn="l">
              <a:lnSpc>
                <a:spcPct val="125000"/>
              </a:lnSpc>
              <a:spcBef>
                <a:spcPts val="900"/>
              </a:spcBef>
              <a:buClr>
                <a:srgbClr val="740000"/>
              </a:buClr>
              <a:buSzPct val="80000"/>
              <a:buFont typeface="Wingdings" panose="05000000000000000000" pitchFamily="2" charset="2"/>
              <a:buChar char="u"/>
            </a:pPr>
            <a:r>
              <a:rPr lang="el-GR" altLang="el-GR" sz="2300">
                <a:latin typeface="Arial" panose="020B0604020202020204" pitchFamily="34" charset="0"/>
              </a:rPr>
              <a:t>Μέθοδος ρευστοποίησης αποθεμάτων </a:t>
            </a:r>
            <a:r>
              <a:rPr lang="en-US" altLang="el-GR" sz="2300">
                <a:latin typeface="Arial" panose="020B0604020202020204" pitchFamily="34" charset="0"/>
              </a:rPr>
              <a:t>LIFO</a:t>
            </a:r>
            <a:endParaRPr lang="en-US" altLang="en-US" sz="2300">
              <a:latin typeface="Arial" panose="020B0604020202020204" pitchFamily="34" charset="0"/>
            </a:endParaRPr>
          </a:p>
          <a:p>
            <a:pPr lvl="1" algn="l">
              <a:lnSpc>
                <a:spcPct val="125000"/>
              </a:lnSpc>
              <a:spcBef>
                <a:spcPts val="900"/>
              </a:spcBef>
              <a:buClr>
                <a:srgbClr val="740000"/>
              </a:buClr>
              <a:buSzPct val="80000"/>
              <a:buFont typeface="Arial" panose="020B0604020202020204" pitchFamily="34" charset="0"/>
              <a:buChar char="►"/>
            </a:pPr>
            <a:r>
              <a:rPr lang="el-GR" altLang="el-GR" sz="2200">
                <a:latin typeface="Arial" panose="020B0604020202020204" pitchFamily="34" charset="0"/>
              </a:rPr>
              <a:t>Όταν τα αποθέματα μειώνονται σε σχέση με την προηγούμενη περιόδο, η εταιρεία μπορεί να καταφύγει σε πολύ παλιές τιμές του κόστους κτήσης των αποθεμάτων</a:t>
            </a:r>
            <a:endParaRPr lang="en-US" altLang="en-US" sz="2200">
              <a:latin typeface="Arial" panose="020B0604020202020204" pitchFamily="34" charset="0"/>
            </a:endParaRPr>
          </a:p>
          <a:p>
            <a:pPr algn="l">
              <a:lnSpc>
                <a:spcPct val="125000"/>
              </a:lnSpc>
              <a:spcBef>
                <a:spcPts val="900"/>
              </a:spcBef>
              <a:buClr>
                <a:srgbClr val="740000"/>
              </a:buClr>
              <a:buSzPct val="80000"/>
              <a:buFont typeface="Wingdings" panose="05000000000000000000" pitchFamily="2" charset="2"/>
              <a:buChar char="u"/>
            </a:pPr>
            <a:r>
              <a:rPr lang="el-GR" altLang="en-US" sz="2300">
                <a:latin typeface="Arial" panose="020B0604020202020204" pitchFamily="34" charset="0"/>
              </a:rPr>
              <a:t>Δεν επιτρέπεται από τα ΔΠΧΑ</a:t>
            </a:r>
            <a:endParaRPr lang="en-US" altLang="en-US" sz="2300">
              <a:latin typeface="Arial" panose="020B0604020202020204" pitchFamily="34" charset="0"/>
            </a:endParaRPr>
          </a:p>
        </p:txBody>
      </p:sp>
      <p:sp>
        <p:nvSpPr>
          <p:cNvPr id="111619" name="Rectangle 1031">
            <a:extLst>
              <a:ext uri="{FF2B5EF4-FFF2-40B4-BE49-F238E27FC236}">
                <a16:creationId xmlns:a16="http://schemas.microsoft.com/office/drawing/2014/main" id="{65FFE366-EB9B-1E12-1BB5-7092B65E2BC0}"/>
              </a:ext>
            </a:extLst>
          </p:cNvPr>
          <p:cNvSpPr txBox="1">
            <a:spLocks noChangeArrowheads="1"/>
          </p:cNvSpPr>
          <p:nvPr/>
        </p:nvSpPr>
        <p:spPr bwMode="auto">
          <a:xfrm>
            <a:off x="2057400" y="457201"/>
            <a:ext cx="83058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latin typeface="Arial" panose="020B0604020202020204" pitchFamily="34" charset="0"/>
              </a:rPr>
              <a:t>Η μέθοδος </a:t>
            </a:r>
            <a:r>
              <a:rPr lang="en-US" altLang="el-GR" sz="3200" b="1">
                <a:latin typeface="Arial" panose="020B0604020202020204" pitchFamily="34" charset="0"/>
              </a:rPr>
              <a:t>LIFO </a:t>
            </a:r>
            <a:r>
              <a:rPr lang="el-GR" altLang="el-GR" sz="3200" b="1">
                <a:latin typeface="Arial" panose="020B0604020202020204" pitchFamily="34" charset="0"/>
              </a:rPr>
              <a:t>και η χειραγώγηση των κερδών</a:t>
            </a:r>
            <a:endParaRPr lang="en-US" altLang="el-GR" sz="3200" b="1">
              <a:latin typeface="Arial" panose="020B0604020202020204" pitchFamily="34" charset="0"/>
            </a:endParaRPr>
          </a:p>
        </p:txBody>
      </p:sp>
      <p:sp>
        <p:nvSpPr>
          <p:cNvPr id="6" name="Footer Placeholder 8">
            <a:extLst>
              <a:ext uri="{FF2B5EF4-FFF2-40B4-BE49-F238E27FC236}">
                <a16:creationId xmlns:a16="http://schemas.microsoft.com/office/drawing/2014/main" id="{4410A09B-D89E-BBF1-14B0-D0D0B925B661}"/>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8C49FE-7280-65EC-6FE6-DEC2D7F92A17}"/>
              </a:ext>
            </a:extLst>
          </p:cNvPr>
          <p:cNvSpPr>
            <a:spLocks noGrp="1"/>
          </p:cNvSpPr>
          <p:nvPr>
            <p:ph type="title"/>
          </p:nvPr>
        </p:nvSpPr>
        <p:spPr/>
        <p:txBody>
          <a:bodyPr/>
          <a:lstStyle/>
          <a:p>
            <a:pPr algn="ctr"/>
            <a:r>
              <a:rPr lang="en-US" dirty="0"/>
              <a:t>CASE  STUDY – LET’S ALL THINK</a:t>
            </a:r>
            <a:endParaRPr lang="el-GR" dirty="0"/>
          </a:p>
        </p:txBody>
      </p:sp>
      <p:sp>
        <p:nvSpPr>
          <p:cNvPr id="3" name="Θέση περιεχομένου 2">
            <a:extLst>
              <a:ext uri="{FF2B5EF4-FFF2-40B4-BE49-F238E27FC236}">
                <a16:creationId xmlns:a16="http://schemas.microsoft.com/office/drawing/2014/main" id="{49A0A65D-5AA6-53FA-417A-0138E3CE0A5A}"/>
              </a:ext>
            </a:extLst>
          </p:cNvPr>
          <p:cNvSpPr>
            <a:spLocks noGrp="1"/>
          </p:cNvSpPr>
          <p:nvPr>
            <p:ph idx="1"/>
          </p:nvPr>
        </p:nvSpPr>
        <p:spPr/>
        <p:txBody>
          <a:bodyPr>
            <a:normAutofit lnSpcReduction="10000"/>
          </a:bodyPr>
          <a:lstStyle/>
          <a:p>
            <a:r>
              <a:rPr lang="el-GR" dirty="0"/>
              <a:t>Η ΕΤΑΙΡΕΙΑ «</a:t>
            </a:r>
            <a:r>
              <a:rPr lang="en-US" dirty="0"/>
              <a:t>GOLDDIGGER</a:t>
            </a:r>
            <a:r>
              <a:rPr lang="el-GR" dirty="0"/>
              <a:t>» Α.Ε. ΤΗΝ 1/11/2022 ΛΙΓΟ ΠΡΙΝ ΤΟ ΚΛΕΙΣΙΜΟ ΤΩΝ ΟΙΚΟΝΟΜΙΚΩΝ ΤΗΣ ΚΑΤΑΣΤΑΣΕΩΝ ΚΑΛΕΙ ΤΗΝ ΑΣΤΥΝΟΜΙΑ ΚΑΙ ΚΑΤΑΓΡΑΦΕΙ ΚΛΟΠΗ ΣΤΙΣ ΕΓΚΑΤΑΣΤΑΣΕΙΣ ΤΗΣ ΕΜΠΟΡΕΥΜΑΤΩΝ ΠΟΛΥΤΙΜΩΝ ΚΟΣΜΗΜΑΤΩΝ ΑΞΙΑΣ 5Μ.</a:t>
            </a:r>
          </a:p>
          <a:p>
            <a:r>
              <a:rPr lang="el-GR" dirty="0"/>
              <a:t>ΕΙΣΤΕ ΕΛΕΓΚΤΗΣ ΣΕ </a:t>
            </a:r>
            <a:r>
              <a:rPr lang="en-US" dirty="0"/>
              <a:t>BIG4 AUDITING FIRM.</a:t>
            </a:r>
            <a:endParaRPr lang="el-GR" dirty="0"/>
          </a:p>
          <a:p>
            <a:r>
              <a:rPr lang="el-GR" dirty="0"/>
              <a:t>ΠΟΙΕΣ ΕΊΝΑΙ ΟΙ ΠΡΩΤΕΣ ΣΑΣ ΕΝΕΡΓΕΙΕΣ? </a:t>
            </a:r>
          </a:p>
          <a:p>
            <a:r>
              <a:rPr lang="el-GR" dirty="0"/>
              <a:t>ΤΙ ΕΡΓΑΣΙΕΣ ΘΑ ΕΚΤΕΛΕΣΕ?</a:t>
            </a:r>
          </a:p>
          <a:p>
            <a:r>
              <a:rPr lang="el-GR" dirty="0"/>
              <a:t>ΤΙ ΛΟΓΙΣΤΙΚΕΣ ΕΓΓΡΑΦΕΣ ΠΡΕΠΕΙ ΝΑ ΓΙΝΟΥΝ?</a:t>
            </a:r>
          </a:p>
          <a:p>
            <a:r>
              <a:rPr lang="el-GR" dirty="0"/>
              <a:t>ΤΙ ΘΑ ΓΙΝΕΙ ΜΕ ΤΙΣ ΟΙΚΟΝΟΜΙΚΕΣ ΚΑΤΑΣΤΑΣΕΙΣ?</a:t>
            </a:r>
          </a:p>
        </p:txBody>
      </p:sp>
    </p:spTree>
    <p:extLst>
      <p:ext uri="{BB962C8B-B14F-4D97-AF65-F5344CB8AC3E}">
        <p14:creationId xmlns:p14="http://schemas.microsoft.com/office/powerpoint/2010/main" val="2534057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8C49FE-7280-65EC-6FE6-DEC2D7F92A17}"/>
              </a:ext>
            </a:extLst>
          </p:cNvPr>
          <p:cNvSpPr>
            <a:spLocks noGrp="1"/>
          </p:cNvSpPr>
          <p:nvPr>
            <p:ph type="title"/>
          </p:nvPr>
        </p:nvSpPr>
        <p:spPr/>
        <p:txBody>
          <a:bodyPr/>
          <a:lstStyle/>
          <a:p>
            <a:pPr algn="ctr"/>
            <a:r>
              <a:rPr lang="en-US" dirty="0"/>
              <a:t>CASE  STUDY – LET’S ALL THINK</a:t>
            </a:r>
            <a:endParaRPr lang="el-GR" dirty="0"/>
          </a:p>
        </p:txBody>
      </p:sp>
      <p:sp>
        <p:nvSpPr>
          <p:cNvPr id="3" name="Θέση περιεχομένου 2">
            <a:extLst>
              <a:ext uri="{FF2B5EF4-FFF2-40B4-BE49-F238E27FC236}">
                <a16:creationId xmlns:a16="http://schemas.microsoft.com/office/drawing/2014/main" id="{49A0A65D-5AA6-53FA-417A-0138E3CE0A5A}"/>
              </a:ext>
            </a:extLst>
          </p:cNvPr>
          <p:cNvSpPr>
            <a:spLocks noGrp="1"/>
          </p:cNvSpPr>
          <p:nvPr>
            <p:ph idx="1"/>
          </p:nvPr>
        </p:nvSpPr>
        <p:spPr/>
        <p:txBody>
          <a:bodyPr>
            <a:normAutofit/>
          </a:bodyPr>
          <a:lstStyle/>
          <a:p>
            <a:r>
              <a:rPr lang="el-GR" dirty="0"/>
              <a:t>ΣΤΙΣ ΕΓΚΑΤΑΣΤΑΣΕΙΣ ΤΗΣ ΕΤΑΙΡΕΙΑΣ ΥΠΗΡΧΑΝ ΚΟΣΜΗΜΑΤΑ ΑΞΙΑΣ 3Μ ΤΑ ΟΠΟΙΑ ΕΙΧΕ ΑΓΟΡΑΣΕΙ Η ΕΤΑΙΡΕΙΑ «</a:t>
            </a:r>
            <a:r>
              <a:rPr lang="en-US" dirty="0"/>
              <a:t>GOLDISFOR ALL</a:t>
            </a:r>
            <a:r>
              <a:rPr lang="el-GR" dirty="0"/>
              <a:t> Α.Ε.» ΚΑΙ ΕΙΧΕ ΕΞΟΦΛΗΣΕΙ ΟΛΟΣΧΕΡΩΣ.</a:t>
            </a:r>
          </a:p>
          <a:p>
            <a:r>
              <a:rPr lang="el-GR" dirty="0"/>
              <a:t>ΤΙ ΠΡΕΠΕΙ ΝΑ ΓΙΝΕΙ ΓΙΑ ΑΥΤΆ ΤΑ ΑΠΟΘΕΜΑΤΑ?</a:t>
            </a:r>
          </a:p>
          <a:p>
            <a:r>
              <a:rPr lang="el-GR" dirty="0"/>
              <a:t>ΠΟΙΑΝΟΥ ΕΊΝΑΙ?</a:t>
            </a:r>
          </a:p>
          <a:p>
            <a:r>
              <a:rPr lang="el-GR" dirty="0"/>
              <a:t>ΠΟΙΟΣ ΠΡΕΠΕΙ ΝΑ ΛΑΒΕΙ ΔΡΑΣΗ?</a:t>
            </a:r>
          </a:p>
          <a:p>
            <a:r>
              <a:rPr lang="el-GR" dirty="0"/>
              <a:t>ΠΟΙΟΣ ΦΕΡΕΙ ΤΟ ΡΙΣΚΟ ΚΑΙ ΤΗΝ ΕΥΘΥΝΗ?</a:t>
            </a:r>
          </a:p>
          <a:p>
            <a:r>
              <a:rPr lang="el-GR" dirty="0"/>
              <a:t>ΤΙ ΘΑ ΓΙΝΕΙ ΜΕ ΤΙΣ ΟΙΚΟΝΟΜΙΚΕΣ ΚΑΤΑΣΤΑΣΕΙΣ ΤΩΝ ΕΤΑΙΡΕΙΩΝ?</a:t>
            </a:r>
          </a:p>
        </p:txBody>
      </p:sp>
    </p:spTree>
    <p:extLst>
      <p:ext uri="{BB962C8B-B14F-4D97-AF65-F5344CB8AC3E}">
        <p14:creationId xmlns:p14="http://schemas.microsoft.com/office/powerpoint/2010/main" val="42619826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8C49FE-7280-65EC-6FE6-DEC2D7F92A17}"/>
              </a:ext>
            </a:extLst>
          </p:cNvPr>
          <p:cNvSpPr>
            <a:spLocks noGrp="1"/>
          </p:cNvSpPr>
          <p:nvPr>
            <p:ph type="title"/>
          </p:nvPr>
        </p:nvSpPr>
        <p:spPr/>
        <p:txBody>
          <a:bodyPr/>
          <a:lstStyle/>
          <a:p>
            <a:pPr algn="ctr"/>
            <a:r>
              <a:rPr lang="en-US" dirty="0"/>
              <a:t>CASE  STUDY – LET’S ALL THINK</a:t>
            </a:r>
            <a:endParaRPr lang="el-GR" dirty="0"/>
          </a:p>
        </p:txBody>
      </p:sp>
      <p:sp>
        <p:nvSpPr>
          <p:cNvPr id="3" name="Θέση περιεχομένου 2">
            <a:extLst>
              <a:ext uri="{FF2B5EF4-FFF2-40B4-BE49-F238E27FC236}">
                <a16:creationId xmlns:a16="http://schemas.microsoft.com/office/drawing/2014/main" id="{49A0A65D-5AA6-53FA-417A-0138E3CE0A5A}"/>
              </a:ext>
            </a:extLst>
          </p:cNvPr>
          <p:cNvSpPr>
            <a:spLocks noGrp="1"/>
          </p:cNvSpPr>
          <p:nvPr>
            <p:ph idx="1"/>
          </p:nvPr>
        </p:nvSpPr>
        <p:spPr/>
        <p:txBody>
          <a:bodyPr>
            <a:normAutofit/>
          </a:bodyPr>
          <a:lstStyle/>
          <a:p>
            <a:r>
              <a:rPr lang="el-GR" dirty="0"/>
              <a:t>ΑΠΌ ΤΙΣ ΚΑΜΕΡΕΣ ΑΣΦΑΛΕΙΑΣ ΔΕΝ ΠΡΟΚΥΠΤΕΙ ΌΤΙ ΚΑΠΟΙΟΣ ΜΠΗΚΕ ΣΤΙΣ ΕΓΚΑΤΑΣΤΑΣΕΙΣ.</a:t>
            </a:r>
          </a:p>
          <a:p>
            <a:r>
              <a:rPr lang="el-GR" dirty="0"/>
              <a:t>ΕΠΙΣΗΣ Η ΤΕΛΕΥΤΑΙΑ ΦΥΣΙΚΗ ΑΠΟΓΡΑΦΗ ΗΤΑΝ 3/2022.</a:t>
            </a:r>
          </a:p>
          <a:p>
            <a:r>
              <a:rPr lang="el-GR" dirty="0"/>
              <a:t>ΟΙ 2 ΦΥΛΑΚΕΣ ΣΤΙΣ ΑΠΟΘΗΚΕΣ ΥΠΟΣΤΗΡΙΖΟΥΝ ΌΤΙ ΔΕΝ ΚΟΙΜΗΘΗΚΑΝ ΣΤΗΝ ΒΡΑΔΙΝΗ ΒΑΡΔΥΑ.</a:t>
            </a:r>
          </a:p>
          <a:p>
            <a:r>
              <a:rPr lang="el-GR" dirty="0"/>
              <a:t>ΠΑΡΑΣΤΑΤΙΚΑ ΓΙΑ ΤΑ ΑΓΑΘΑ ΠΟΥ ΔΗΛΩΘΗΚΑΝ ΌΤΙ ΕΚΛΑΠΗΣΑΝ ΔΕΝ ΥΠΗΡΧΑΝ.</a:t>
            </a:r>
          </a:p>
        </p:txBody>
      </p:sp>
    </p:spTree>
    <p:extLst>
      <p:ext uri="{BB962C8B-B14F-4D97-AF65-F5344CB8AC3E}">
        <p14:creationId xmlns:p14="http://schemas.microsoft.com/office/powerpoint/2010/main" val="1720039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8C49FE-7280-65EC-6FE6-DEC2D7F92A17}"/>
              </a:ext>
            </a:extLst>
          </p:cNvPr>
          <p:cNvSpPr>
            <a:spLocks noGrp="1"/>
          </p:cNvSpPr>
          <p:nvPr>
            <p:ph type="title"/>
          </p:nvPr>
        </p:nvSpPr>
        <p:spPr/>
        <p:txBody>
          <a:bodyPr/>
          <a:lstStyle/>
          <a:p>
            <a:pPr algn="ctr"/>
            <a:r>
              <a:rPr lang="en-US" dirty="0"/>
              <a:t>CASE  STUDY – LET’S ALL THINK</a:t>
            </a:r>
            <a:endParaRPr lang="el-GR" dirty="0"/>
          </a:p>
        </p:txBody>
      </p:sp>
      <p:sp>
        <p:nvSpPr>
          <p:cNvPr id="3" name="Θέση περιεχομένου 2">
            <a:extLst>
              <a:ext uri="{FF2B5EF4-FFF2-40B4-BE49-F238E27FC236}">
                <a16:creationId xmlns:a16="http://schemas.microsoft.com/office/drawing/2014/main" id="{49A0A65D-5AA6-53FA-417A-0138E3CE0A5A}"/>
              </a:ext>
            </a:extLst>
          </p:cNvPr>
          <p:cNvSpPr>
            <a:spLocks noGrp="1"/>
          </p:cNvSpPr>
          <p:nvPr>
            <p:ph idx="1"/>
          </p:nvPr>
        </p:nvSpPr>
        <p:spPr/>
        <p:txBody>
          <a:bodyPr>
            <a:normAutofit/>
          </a:bodyPr>
          <a:lstStyle/>
          <a:p>
            <a:r>
              <a:rPr lang="el-GR" dirty="0"/>
              <a:t>ΤΙ ΛΟΓΙΣΤΙΚΕΣ ΕΓΓΡΑΦΕΣ ΠΡΕΠΕΙ ΝΑ ΓΙΝΟΥΝ?</a:t>
            </a:r>
          </a:p>
          <a:p>
            <a:r>
              <a:rPr lang="el-GR" dirty="0"/>
              <a:t>ΤΙ ΘΑ ΓΙΝΕΙ ΜΕ ΤΙΣ ΟΙΚΟΝΟΜΙΚΕΣ ΚΑΤΑΣΤΑΣΕΙΣ?</a:t>
            </a:r>
          </a:p>
          <a:p>
            <a:r>
              <a:rPr lang="el-GR" dirty="0"/>
              <a:t>ΣΑΝ ΕΛΕΓΚΤΗΣ ΠΟΥ ΠΡΕΠΕΙ ΝΑ ΕΚΦΡΑΣΕΤΕ ΓΝΩΜΗ ΕΠΙ ΤΩΝ ΟΙΚΟΝΟΜΙΚΩΝ ΚΑΤΑΣΤΑΣΕΩΝ ΤΙ ΘΑ ΚΑΝΕΤΕ?</a:t>
            </a:r>
          </a:p>
        </p:txBody>
      </p:sp>
    </p:spTree>
    <p:extLst>
      <p:ext uri="{BB962C8B-B14F-4D97-AF65-F5344CB8AC3E}">
        <p14:creationId xmlns:p14="http://schemas.microsoft.com/office/powerpoint/2010/main" val="22548425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13">
            <a:extLst>
              <a:ext uri="{FF2B5EF4-FFF2-40B4-BE49-F238E27FC236}">
                <a16:creationId xmlns:a16="http://schemas.microsoft.com/office/drawing/2014/main" id="{69A68AE7-BC9A-CFF1-BD02-826622896B02}"/>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3</a:t>
            </a:r>
          </a:p>
        </p:txBody>
      </p:sp>
      <p:sp>
        <p:nvSpPr>
          <p:cNvPr id="17" name="Rectangle 16">
            <a:extLst>
              <a:ext uri="{FF2B5EF4-FFF2-40B4-BE49-F238E27FC236}">
                <a16:creationId xmlns:a16="http://schemas.microsoft.com/office/drawing/2014/main" id="{30F14316-D131-8916-E2A2-4333D9B9B014}"/>
              </a:ext>
            </a:extLst>
          </p:cNvPr>
          <p:cNvSpPr/>
          <p:nvPr/>
        </p:nvSpPr>
        <p:spPr>
          <a:xfrm>
            <a:off x="1981200" y="1263650"/>
            <a:ext cx="8153400" cy="565150"/>
          </a:xfrm>
          <a:prstGeom prst="rect">
            <a:avLst/>
          </a:prstGeom>
          <a:noFill/>
          <a:ln w="12700" cap="sq" cmpd="sng" algn="ctr">
            <a:noFill/>
            <a:prstDash val="solid"/>
            <a:round/>
            <a:headEnd type="none" w="sm" len="sm"/>
            <a:tailEnd type="none" w="sm" len="sm"/>
          </a:ln>
          <a:effectLst/>
        </p:spPr>
        <p:txBody>
          <a:bodyPr tIns="9144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buSzPct val="85000"/>
            </a:pPr>
            <a:r>
              <a:rPr lang="el-GR" altLang="el-GR" sz="2800" b="1">
                <a:latin typeface="Arial" panose="020B0604020202020204" pitchFamily="34" charset="0"/>
              </a:rPr>
              <a:t>Λογιστικές αρχές σχετικές με τα Αποθέματα</a:t>
            </a:r>
            <a:endParaRPr lang="en-US" altLang="el-GR" sz="2800" b="1">
              <a:latin typeface="Arial" panose="020B0604020202020204" pitchFamily="34" charset="0"/>
            </a:endParaRPr>
          </a:p>
        </p:txBody>
      </p:sp>
      <p:cxnSp>
        <p:nvCxnSpPr>
          <p:cNvPr id="115715" name="Straight Connector 17">
            <a:extLst>
              <a:ext uri="{FF2B5EF4-FFF2-40B4-BE49-F238E27FC236}">
                <a16:creationId xmlns:a16="http://schemas.microsoft.com/office/drawing/2014/main" id="{3320ECE2-E5B3-4F64-D872-5DC2F88FED1E}"/>
              </a:ext>
            </a:extLst>
          </p:cNvPr>
          <p:cNvCxnSpPr>
            <a:cxnSpLocks noChangeShapeType="1"/>
          </p:cNvCxnSpPr>
          <p:nvPr/>
        </p:nvCxnSpPr>
        <p:spPr bwMode="auto">
          <a:xfrm>
            <a:off x="2057400" y="1789113"/>
            <a:ext cx="8153400" cy="0"/>
          </a:xfrm>
          <a:prstGeom prst="line">
            <a:avLst/>
          </a:prstGeom>
          <a:noFill/>
          <a:ln w="28575" cap="sq" algn="ctr">
            <a:solidFill>
              <a:schemeClr val="tx1"/>
            </a:solidFill>
            <a:round/>
            <a:headEnd type="none" w="sm" len="sm"/>
            <a:tailEnd type="none" w="sm" len="sm"/>
          </a:ln>
        </p:spPr>
      </p:cxnSp>
      <p:sp>
        <p:nvSpPr>
          <p:cNvPr id="22" name="Rectangle 21">
            <a:extLst>
              <a:ext uri="{FF2B5EF4-FFF2-40B4-BE49-F238E27FC236}">
                <a16:creationId xmlns:a16="http://schemas.microsoft.com/office/drawing/2014/main" id="{E7E32F37-238A-6FDF-7571-2760CF914B57}"/>
              </a:ext>
            </a:extLst>
          </p:cNvPr>
          <p:cNvSpPr/>
          <p:nvPr/>
        </p:nvSpPr>
        <p:spPr>
          <a:xfrm>
            <a:off x="2286000" y="3403600"/>
            <a:ext cx="7924800" cy="1860550"/>
          </a:xfrm>
          <a:prstGeom prst="rect">
            <a:avLst/>
          </a:prstGeom>
          <a:noFill/>
          <a:ln>
            <a:noFill/>
          </a:ln>
          <a:effectLst/>
        </p:spPr>
        <p:txBody>
          <a:bodyPr lIns="182880" tIns="91440" bIns="91440">
            <a:spAutoFit/>
          </a:bodyPr>
          <a:lstStyle>
            <a:lvl1pPr marL="463550" indent="-463550"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Οι χρηματοοικονομικές καταστάσεις μιας εταιρίας πρέπει να παρέχουν στους τρίτους αρκετή πληροφόρηση για κάθε γεγονός η συμβολή του οποίου είναι καθοριστική στη λήψη ορθολογικών αποφάσεων</a:t>
            </a:r>
            <a:endParaRPr lang="en-US" altLang="en-US" sz="2200">
              <a:latin typeface="Arial" panose="020B0604020202020204" pitchFamily="34" charset="0"/>
            </a:endParaRPr>
          </a:p>
        </p:txBody>
      </p:sp>
      <p:cxnSp>
        <p:nvCxnSpPr>
          <p:cNvPr id="8" name="Straight Arrow Connector 7">
            <a:extLst>
              <a:ext uri="{FF2B5EF4-FFF2-40B4-BE49-F238E27FC236}">
                <a16:creationId xmlns:a16="http://schemas.microsoft.com/office/drawing/2014/main" id="{20BCAD4A-9EC4-DF3B-44F2-08D314BEA11E}"/>
              </a:ext>
            </a:extLst>
          </p:cNvPr>
          <p:cNvCxnSpPr/>
          <p:nvPr/>
        </p:nvCxnSpPr>
        <p:spPr bwMode="auto">
          <a:xfrm>
            <a:off x="3200400" y="3073400"/>
            <a:ext cx="0" cy="381000"/>
          </a:xfrm>
          <a:prstGeom prst="straightConnector1">
            <a:avLst/>
          </a:prstGeom>
          <a:solidFill>
            <a:schemeClr val="accent1"/>
          </a:solidFill>
          <a:ln w="38100" cap="sq" cmpd="sng" algn="ctr">
            <a:solidFill>
              <a:schemeClr val="accent6">
                <a:lumMod val="50000"/>
              </a:schemeClr>
            </a:solidFill>
            <a:prstDash val="solid"/>
            <a:round/>
            <a:headEnd type="none" w="sm" len="sm"/>
            <a:tailEnd type="arrow"/>
          </a:ln>
          <a:effectLst/>
        </p:spPr>
      </p:cxnSp>
      <p:sp>
        <p:nvSpPr>
          <p:cNvPr id="13" name="Rectangle 12">
            <a:extLst>
              <a:ext uri="{FF2B5EF4-FFF2-40B4-BE49-F238E27FC236}">
                <a16:creationId xmlns:a16="http://schemas.microsoft.com/office/drawing/2014/main" id="{181CE7F0-4B93-F2A3-7901-D6ACC471123B}"/>
              </a:ext>
            </a:extLst>
          </p:cNvPr>
          <p:cNvSpPr/>
          <p:nvPr/>
        </p:nvSpPr>
        <p:spPr bwMode="auto">
          <a:xfrm>
            <a:off x="1981200" y="2006113"/>
            <a:ext cx="2438400" cy="1066800"/>
          </a:xfrm>
          <a:prstGeom prst="rect">
            <a:avLst/>
          </a:prstGeom>
          <a:solidFill>
            <a:schemeClr val="bg1"/>
          </a:soli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latin typeface="Arial" panose="020B0604020202020204" pitchFamily="34" charset="0"/>
              </a:rPr>
              <a:t>Πλήρης αποκάλυψη</a:t>
            </a:r>
            <a:endParaRPr lang="en-US" altLang="el-GR" sz="2500" b="1">
              <a:latin typeface="Arial" panose="020B0604020202020204" pitchFamily="34" charset="0"/>
            </a:endParaRPr>
          </a:p>
        </p:txBody>
      </p:sp>
      <p:sp>
        <p:nvSpPr>
          <p:cNvPr id="11" name="Rectangle 1031">
            <a:extLst>
              <a:ext uri="{FF2B5EF4-FFF2-40B4-BE49-F238E27FC236}">
                <a16:creationId xmlns:a16="http://schemas.microsoft.com/office/drawing/2014/main" id="{81BD97BB-C6DE-C37E-BD85-DAE3C2EF50B2}"/>
              </a:ext>
            </a:extLst>
          </p:cNvPr>
          <p:cNvSpPr txBox="1">
            <a:spLocks noChangeArrowheads="1"/>
          </p:cNvSpPr>
          <p:nvPr/>
        </p:nvSpPr>
        <p:spPr bwMode="auto">
          <a:xfrm>
            <a:off x="1752600" y="457200"/>
            <a:ext cx="8534400" cy="1003300"/>
          </a:xfrm>
          <a:prstGeom prst="rect">
            <a:avLst/>
          </a:prstGeom>
          <a:noFill/>
          <a:ln w="63500">
            <a:noFill/>
            <a:miter lim="800000"/>
            <a:headEnd/>
            <a:tailEnd/>
          </a:ln>
          <a:effec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000" b="1">
                <a:solidFill>
                  <a:srgbClr val="0000BF"/>
                </a:solidFill>
                <a:latin typeface="Arial" panose="020B0604020202020204" pitchFamily="34" charset="0"/>
              </a:rPr>
              <a:t>Ερμηνεία και εφαρμογή</a:t>
            </a:r>
            <a:r>
              <a:rPr lang="en-US" altLang="el-GR" sz="3000" b="1">
                <a:solidFill>
                  <a:srgbClr val="0000BF"/>
                </a:solidFill>
                <a:latin typeface="Arial" panose="020B0604020202020204" pitchFamily="34" charset="0"/>
              </a:rPr>
              <a:t> </a:t>
            </a:r>
            <a:r>
              <a:rPr lang="el-GR" altLang="el-GR" sz="3000" b="1">
                <a:solidFill>
                  <a:srgbClr val="0000BF"/>
                </a:solidFill>
                <a:latin typeface="Arial" panose="020B0604020202020204" pitchFamily="34" charset="0"/>
              </a:rPr>
              <a:t>των ΓΠΛΑ στα αποθέματα</a:t>
            </a:r>
            <a:endParaRPr lang="en-US" altLang="el-GR" sz="3000" b="1">
              <a:solidFill>
                <a:srgbClr val="0000BF"/>
              </a:solidFill>
              <a:latin typeface="Arial" panose="020B0604020202020204" pitchFamily="34" charset="0"/>
            </a:endParaRPr>
          </a:p>
        </p:txBody>
      </p:sp>
      <p:sp>
        <p:nvSpPr>
          <p:cNvPr id="12" name="Rectangle 11">
            <a:extLst>
              <a:ext uri="{FF2B5EF4-FFF2-40B4-BE49-F238E27FC236}">
                <a16:creationId xmlns:a16="http://schemas.microsoft.com/office/drawing/2014/main" id="{C649EAE3-CF55-8CC2-ACD4-86435A3E4A9F}"/>
              </a:ext>
            </a:extLst>
          </p:cNvPr>
          <p:cNvSpPr/>
          <p:nvPr/>
        </p:nvSpPr>
        <p:spPr bwMode="auto">
          <a:xfrm>
            <a:off x="4572000" y="2006113"/>
            <a:ext cx="3124200" cy="10668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500" b="1">
                <a:solidFill>
                  <a:schemeClr val="bg1"/>
                </a:solidFill>
                <a:effectLst>
                  <a:outerShdw blurRad="38100" dist="38100" dir="2700000" algn="tl">
                    <a:srgbClr val="000000"/>
                  </a:outerShdw>
                </a:effectLst>
                <a:latin typeface="Arial" panose="020B0604020202020204" pitchFamily="34" charset="0"/>
              </a:rPr>
              <a:t>Πιστή απεικόνιση</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19" name="Rectangle 18">
            <a:extLst>
              <a:ext uri="{FF2B5EF4-FFF2-40B4-BE49-F238E27FC236}">
                <a16:creationId xmlns:a16="http://schemas.microsoft.com/office/drawing/2014/main" id="{252E58B9-61B5-F823-E48B-ECDBCB5F650F}"/>
              </a:ext>
            </a:extLst>
          </p:cNvPr>
          <p:cNvSpPr/>
          <p:nvPr/>
        </p:nvSpPr>
        <p:spPr bwMode="auto">
          <a:xfrm>
            <a:off x="7848600" y="2006113"/>
            <a:ext cx="2438400" cy="10668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2500" b="1">
                <a:solidFill>
                  <a:schemeClr val="bg1"/>
                </a:solidFill>
                <a:effectLst>
                  <a:outerShdw blurRad="38100" dist="38100" dir="2700000" algn="tl">
                    <a:srgbClr val="000000"/>
                  </a:outerShdw>
                </a:effectLst>
                <a:latin typeface="Arial" panose="020B0604020202020204" pitchFamily="34" charset="0"/>
              </a:rPr>
              <a:t>Συνέπεια</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15" name="Footer Placeholder 8">
            <a:extLst>
              <a:ext uri="{FF2B5EF4-FFF2-40B4-BE49-F238E27FC236}">
                <a16:creationId xmlns:a16="http://schemas.microsoft.com/office/drawing/2014/main" id="{C99F8E00-2A0A-E897-051D-2E4FF009A4A1}"/>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13">
            <a:extLst>
              <a:ext uri="{FF2B5EF4-FFF2-40B4-BE49-F238E27FC236}">
                <a16:creationId xmlns:a16="http://schemas.microsoft.com/office/drawing/2014/main" id="{A2790E7E-A32E-BA7B-D102-5EC8FBAEB927}"/>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3</a:t>
            </a:r>
          </a:p>
        </p:txBody>
      </p:sp>
      <p:cxnSp>
        <p:nvCxnSpPr>
          <p:cNvPr id="117763" name="Straight Connector 17">
            <a:extLst>
              <a:ext uri="{FF2B5EF4-FFF2-40B4-BE49-F238E27FC236}">
                <a16:creationId xmlns:a16="http://schemas.microsoft.com/office/drawing/2014/main" id="{50CB6189-76F9-0A52-2A1F-609852A71473}"/>
              </a:ext>
            </a:extLst>
          </p:cNvPr>
          <p:cNvCxnSpPr>
            <a:cxnSpLocks noChangeShapeType="1"/>
          </p:cNvCxnSpPr>
          <p:nvPr/>
        </p:nvCxnSpPr>
        <p:spPr bwMode="auto">
          <a:xfrm>
            <a:off x="2057400" y="1789113"/>
            <a:ext cx="8153400" cy="0"/>
          </a:xfrm>
          <a:prstGeom prst="line">
            <a:avLst/>
          </a:prstGeom>
          <a:noFill/>
          <a:ln w="28575" cap="sq" algn="ctr">
            <a:solidFill>
              <a:schemeClr val="tx1"/>
            </a:solidFill>
            <a:round/>
            <a:headEnd type="none" w="sm" len="sm"/>
            <a:tailEnd type="none" w="sm" len="sm"/>
          </a:ln>
        </p:spPr>
      </p:cxnSp>
      <p:sp>
        <p:nvSpPr>
          <p:cNvPr id="22" name="Rectangle 21">
            <a:extLst>
              <a:ext uri="{FF2B5EF4-FFF2-40B4-BE49-F238E27FC236}">
                <a16:creationId xmlns:a16="http://schemas.microsoft.com/office/drawing/2014/main" id="{CAB51EFD-FEAA-C873-4078-E5494353F792}"/>
              </a:ext>
            </a:extLst>
          </p:cNvPr>
          <p:cNvSpPr/>
          <p:nvPr/>
        </p:nvSpPr>
        <p:spPr>
          <a:xfrm>
            <a:off x="2286000" y="3403601"/>
            <a:ext cx="7924800" cy="3294063"/>
          </a:xfrm>
          <a:prstGeom prst="rect">
            <a:avLst/>
          </a:prstGeom>
          <a:noFill/>
          <a:ln>
            <a:noFill/>
          </a:ln>
          <a:effectLst/>
        </p:spPr>
        <p:txBody>
          <a:bodyPr lIns="182880" tIns="91440" bIns="91440">
            <a:spAutoFit/>
          </a:bodyPr>
          <a:lstStyle>
            <a:lvl1pPr marL="463550" indent="-463550" algn="ctr" eaLnBrk="0" hangingPunct="0">
              <a:defRPr sz="2400">
                <a:solidFill>
                  <a:schemeClr val="tx1"/>
                </a:solidFill>
                <a:latin typeface="Times New Roman" panose="02020603050405020304" pitchFamily="18" charset="0"/>
              </a:defRPr>
            </a:lvl1pPr>
            <a:lvl2pPr marL="1146175" indent="-4635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Οι χρηματοοικονομικές καταστάσεις πρέπει να περιλαμβάνουν σχετική και πιστή αναφορά κάθε πληροφορίας που αφορά την εταιρεία</a:t>
            </a:r>
            <a:endParaRPr lang="en-US" altLang="el-GR" sz="2200">
              <a:latin typeface="Arial" panose="020B0604020202020204" pitchFamily="34" charset="0"/>
            </a:endParaRPr>
          </a:p>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Γνωστοποιώντας κατάλληλα</a:t>
            </a:r>
            <a:endParaRPr lang="en-US" altLang="el-GR" sz="2200">
              <a:latin typeface="Arial" panose="020B0604020202020204" pitchFamily="34" charset="0"/>
            </a:endParaRPr>
          </a:p>
          <a:p>
            <a:pPr lvl="1" algn="l">
              <a:lnSpc>
                <a:spcPct val="125000"/>
              </a:lnSpc>
              <a:spcBef>
                <a:spcPts val="600"/>
              </a:spcBef>
              <a:buClr>
                <a:srgbClr val="740000"/>
              </a:buClr>
              <a:buSzPct val="80000"/>
              <a:buFont typeface="Arial" panose="020B0604020202020204" pitchFamily="34" charset="0"/>
              <a:buChar char="►"/>
            </a:pPr>
            <a:r>
              <a:rPr lang="el-GR" altLang="el-GR" sz="2100">
                <a:latin typeface="Arial" panose="020B0604020202020204" pitchFamily="34" charset="0"/>
              </a:rPr>
              <a:t>Τις μεθόδους λογιστικής αποτίμησης των αποθεμάτων</a:t>
            </a:r>
            <a:endParaRPr lang="en-US" altLang="el-GR" sz="2100">
              <a:latin typeface="Arial" panose="020B0604020202020204" pitchFamily="34" charset="0"/>
            </a:endParaRPr>
          </a:p>
          <a:p>
            <a:pPr lvl="1" algn="l">
              <a:lnSpc>
                <a:spcPct val="125000"/>
              </a:lnSpc>
              <a:spcBef>
                <a:spcPts val="600"/>
              </a:spcBef>
              <a:buClr>
                <a:srgbClr val="740000"/>
              </a:buClr>
              <a:buSzPct val="80000"/>
              <a:buFont typeface="Arial" panose="020B0604020202020204" pitchFamily="34" charset="0"/>
              <a:buChar char="►"/>
            </a:pPr>
            <a:r>
              <a:rPr lang="el-GR" altLang="el-GR" sz="2100">
                <a:latin typeface="Arial" panose="020B0604020202020204" pitchFamily="34" charset="0"/>
              </a:rPr>
              <a:t>Την ουσία όλων των ουσιαστικών λογιστικών γεγονότων που επηρεάζουν τα αποθέματα</a:t>
            </a:r>
            <a:endParaRPr lang="en-US" altLang="en-US" sz="2100">
              <a:latin typeface="Arial" panose="020B0604020202020204" pitchFamily="34" charset="0"/>
            </a:endParaRPr>
          </a:p>
        </p:txBody>
      </p:sp>
      <p:cxnSp>
        <p:nvCxnSpPr>
          <p:cNvPr id="8" name="Straight Arrow Connector 7">
            <a:extLst>
              <a:ext uri="{FF2B5EF4-FFF2-40B4-BE49-F238E27FC236}">
                <a16:creationId xmlns:a16="http://schemas.microsoft.com/office/drawing/2014/main" id="{6F4F7839-71EB-F568-143C-38B0904C6E62}"/>
              </a:ext>
            </a:extLst>
          </p:cNvPr>
          <p:cNvCxnSpPr/>
          <p:nvPr/>
        </p:nvCxnSpPr>
        <p:spPr bwMode="auto">
          <a:xfrm>
            <a:off x="6096000" y="3073400"/>
            <a:ext cx="0" cy="381000"/>
          </a:xfrm>
          <a:prstGeom prst="straightConnector1">
            <a:avLst/>
          </a:prstGeom>
          <a:solidFill>
            <a:schemeClr val="accent1"/>
          </a:solidFill>
          <a:ln w="38100" cap="sq" cmpd="sng" algn="ctr">
            <a:solidFill>
              <a:schemeClr val="accent6">
                <a:lumMod val="50000"/>
              </a:schemeClr>
            </a:solidFill>
            <a:prstDash val="solid"/>
            <a:round/>
            <a:headEnd type="none" w="sm" len="sm"/>
            <a:tailEnd type="arrow"/>
          </a:ln>
          <a:effectLst/>
        </p:spPr>
      </p:cxnSp>
      <p:sp>
        <p:nvSpPr>
          <p:cNvPr id="13" name="Rectangle 12">
            <a:extLst>
              <a:ext uri="{FF2B5EF4-FFF2-40B4-BE49-F238E27FC236}">
                <a16:creationId xmlns:a16="http://schemas.microsoft.com/office/drawing/2014/main" id="{486A0A6E-3415-9B65-FD08-78FFD4C4B42F}"/>
              </a:ext>
            </a:extLst>
          </p:cNvPr>
          <p:cNvSpPr/>
          <p:nvPr/>
        </p:nvSpPr>
        <p:spPr bwMode="auto">
          <a:xfrm>
            <a:off x="1981200" y="2006113"/>
            <a:ext cx="2438400" cy="10668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Πλήρης αποκάλυψη</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15" name="Rectangle 14">
            <a:extLst>
              <a:ext uri="{FF2B5EF4-FFF2-40B4-BE49-F238E27FC236}">
                <a16:creationId xmlns:a16="http://schemas.microsoft.com/office/drawing/2014/main" id="{5B7B2E07-B640-0C62-88D1-D59DB302A8AB}"/>
              </a:ext>
            </a:extLst>
          </p:cNvPr>
          <p:cNvSpPr/>
          <p:nvPr/>
        </p:nvSpPr>
        <p:spPr bwMode="auto">
          <a:xfrm>
            <a:off x="7848600" y="2006113"/>
            <a:ext cx="2438400" cy="10668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Συνέπεια</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16" name="Rectangle 15">
            <a:extLst>
              <a:ext uri="{FF2B5EF4-FFF2-40B4-BE49-F238E27FC236}">
                <a16:creationId xmlns:a16="http://schemas.microsoft.com/office/drawing/2014/main" id="{A47A7D16-C72E-0FA1-BB2D-69B96AAC07CC}"/>
              </a:ext>
            </a:extLst>
          </p:cNvPr>
          <p:cNvSpPr/>
          <p:nvPr/>
        </p:nvSpPr>
        <p:spPr bwMode="auto">
          <a:xfrm>
            <a:off x="4572000" y="2006113"/>
            <a:ext cx="3124200" cy="1066800"/>
          </a:xfrm>
          <a:prstGeom prst="rect">
            <a:avLst/>
          </a:prstGeom>
          <a:solidFill>
            <a:schemeClr val="bg1"/>
          </a:soli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latin typeface="Arial" panose="020B0604020202020204" pitchFamily="34" charset="0"/>
              </a:rPr>
              <a:t>Πιστή απεικόνιση</a:t>
            </a:r>
            <a:endParaRPr lang="en-US" altLang="el-GR" sz="2500" b="1">
              <a:latin typeface="Arial" panose="020B0604020202020204" pitchFamily="34" charset="0"/>
            </a:endParaRPr>
          </a:p>
        </p:txBody>
      </p:sp>
      <p:sp>
        <p:nvSpPr>
          <p:cNvPr id="14" name="Footer Placeholder 8">
            <a:extLst>
              <a:ext uri="{FF2B5EF4-FFF2-40B4-BE49-F238E27FC236}">
                <a16:creationId xmlns:a16="http://schemas.microsoft.com/office/drawing/2014/main" id="{A6CFA0FC-115D-4716-1728-3EFF19867024}"/>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1" name="Rectangle 1031">
            <a:extLst>
              <a:ext uri="{FF2B5EF4-FFF2-40B4-BE49-F238E27FC236}">
                <a16:creationId xmlns:a16="http://schemas.microsoft.com/office/drawing/2014/main" id="{982599E1-4F61-58A3-6055-238601EAF654}"/>
              </a:ext>
            </a:extLst>
          </p:cNvPr>
          <p:cNvSpPr txBox="1">
            <a:spLocks noChangeArrowheads="1"/>
          </p:cNvSpPr>
          <p:nvPr/>
        </p:nvSpPr>
        <p:spPr bwMode="auto">
          <a:xfrm>
            <a:off x="1752600" y="457200"/>
            <a:ext cx="8534400" cy="1003300"/>
          </a:xfrm>
          <a:prstGeom prst="rect">
            <a:avLst/>
          </a:prstGeom>
          <a:noFill/>
          <a:ln w="63500">
            <a:noFill/>
            <a:miter lim="800000"/>
            <a:headEnd/>
            <a:tailEnd/>
          </a:ln>
          <a:effec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000" b="1">
                <a:solidFill>
                  <a:srgbClr val="0000BF"/>
                </a:solidFill>
                <a:latin typeface="Arial" panose="020B0604020202020204" pitchFamily="34" charset="0"/>
              </a:rPr>
              <a:t>Ερμηνεία και εφαρμογή</a:t>
            </a:r>
            <a:r>
              <a:rPr lang="en-US" altLang="el-GR" sz="3000" b="1">
                <a:solidFill>
                  <a:srgbClr val="0000BF"/>
                </a:solidFill>
                <a:latin typeface="Arial" panose="020B0604020202020204" pitchFamily="34" charset="0"/>
              </a:rPr>
              <a:t> </a:t>
            </a:r>
            <a:r>
              <a:rPr lang="el-GR" altLang="el-GR" sz="3000" b="1">
                <a:solidFill>
                  <a:srgbClr val="0000BF"/>
                </a:solidFill>
                <a:latin typeface="Arial" panose="020B0604020202020204" pitchFamily="34" charset="0"/>
              </a:rPr>
              <a:t>των ΓΠΛΑ στα αποθέματα</a:t>
            </a:r>
            <a:endParaRPr lang="en-US" altLang="el-GR" sz="3000" b="1">
              <a:solidFill>
                <a:srgbClr val="0000BF"/>
              </a:solidFill>
              <a:latin typeface="Arial" panose="020B0604020202020204" pitchFamily="34" charset="0"/>
            </a:endParaRPr>
          </a:p>
        </p:txBody>
      </p:sp>
      <p:sp>
        <p:nvSpPr>
          <p:cNvPr id="17" name="Rectangle 16">
            <a:extLst>
              <a:ext uri="{FF2B5EF4-FFF2-40B4-BE49-F238E27FC236}">
                <a16:creationId xmlns:a16="http://schemas.microsoft.com/office/drawing/2014/main" id="{458DB7C8-792E-7117-BB1A-F85FF9A5F83A}"/>
              </a:ext>
            </a:extLst>
          </p:cNvPr>
          <p:cNvSpPr/>
          <p:nvPr/>
        </p:nvSpPr>
        <p:spPr>
          <a:xfrm>
            <a:off x="1981200" y="1263650"/>
            <a:ext cx="8153400" cy="565150"/>
          </a:xfrm>
          <a:prstGeom prst="rect">
            <a:avLst/>
          </a:prstGeom>
          <a:noFill/>
          <a:ln w="12700" cap="sq" cmpd="sng" algn="ctr">
            <a:noFill/>
            <a:prstDash val="solid"/>
            <a:round/>
            <a:headEnd type="none" w="sm" len="sm"/>
            <a:tailEnd type="none" w="sm" len="sm"/>
          </a:ln>
          <a:effectLst/>
        </p:spPr>
        <p:txBody>
          <a:bodyPr tIns="9144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buSzPct val="85000"/>
            </a:pPr>
            <a:r>
              <a:rPr lang="el-GR" altLang="el-GR" sz="2800" b="1">
                <a:latin typeface="Arial" panose="020B0604020202020204" pitchFamily="34" charset="0"/>
              </a:rPr>
              <a:t>Λογιστικές αρχές σχετικές με τα Αποθέματα</a:t>
            </a:r>
            <a:endParaRPr lang="en-US" altLang="el-GR" sz="2800" b="1">
              <a:latin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A21C18-1BBD-C9CF-F5DA-28F59CDA89A0}"/>
              </a:ext>
            </a:extLst>
          </p:cNvPr>
          <p:cNvSpPr/>
          <p:nvPr/>
        </p:nvSpPr>
        <p:spPr bwMode="auto">
          <a:xfrm>
            <a:off x="4572000" y="2006113"/>
            <a:ext cx="3124200" cy="10668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Πιστή απεικόνιση</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119812" name="Text Box 13">
            <a:extLst>
              <a:ext uri="{FF2B5EF4-FFF2-40B4-BE49-F238E27FC236}">
                <a16:creationId xmlns:a16="http://schemas.microsoft.com/office/drawing/2014/main" id="{3BB78305-A6F9-D7A6-D42A-4E332C4E597A}"/>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3</a:t>
            </a:r>
          </a:p>
        </p:txBody>
      </p:sp>
      <p:cxnSp>
        <p:nvCxnSpPr>
          <p:cNvPr id="119814" name="Straight Connector 17">
            <a:extLst>
              <a:ext uri="{FF2B5EF4-FFF2-40B4-BE49-F238E27FC236}">
                <a16:creationId xmlns:a16="http://schemas.microsoft.com/office/drawing/2014/main" id="{FBDA602E-CF2B-0064-00CE-DEB2528D964A}"/>
              </a:ext>
            </a:extLst>
          </p:cNvPr>
          <p:cNvCxnSpPr>
            <a:cxnSpLocks noChangeShapeType="1"/>
          </p:cNvCxnSpPr>
          <p:nvPr/>
        </p:nvCxnSpPr>
        <p:spPr bwMode="auto">
          <a:xfrm>
            <a:off x="2057400" y="1789113"/>
            <a:ext cx="8153400" cy="0"/>
          </a:xfrm>
          <a:prstGeom prst="line">
            <a:avLst/>
          </a:prstGeom>
          <a:noFill/>
          <a:ln w="28575" cap="sq" algn="ctr">
            <a:solidFill>
              <a:schemeClr val="tx1"/>
            </a:solidFill>
            <a:round/>
            <a:headEnd type="none" w="sm" len="sm"/>
            <a:tailEnd type="none" w="sm" len="sm"/>
          </a:ln>
        </p:spPr>
      </p:cxnSp>
      <p:sp>
        <p:nvSpPr>
          <p:cNvPr id="22" name="Rectangle 21">
            <a:extLst>
              <a:ext uri="{FF2B5EF4-FFF2-40B4-BE49-F238E27FC236}">
                <a16:creationId xmlns:a16="http://schemas.microsoft.com/office/drawing/2014/main" id="{5D46E89A-B7EE-2ACB-D8B0-829FB544A40C}"/>
              </a:ext>
            </a:extLst>
          </p:cNvPr>
          <p:cNvSpPr/>
          <p:nvPr/>
        </p:nvSpPr>
        <p:spPr>
          <a:xfrm>
            <a:off x="1524000" y="3276601"/>
            <a:ext cx="9144000" cy="3713163"/>
          </a:xfrm>
          <a:prstGeom prst="rect">
            <a:avLst/>
          </a:prstGeom>
          <a:noFill/>
          <a:ln>
            <a:noFill/>
          </a:ln>
          <a:effectLst/>
        </p:spPr>
        <p:txBody>
          <a:bodyPr lIns="182880" tIns="91440" bIns="91440">
            <a:spAutoFit/>
          </a:bodyPr>
          <a:lstStyle>
            <a:lvl1pPr marL="463550" indent="-463550" algn="ctr" eaLnBrk="0" hangingPunct="0">
              <a:defRPr sz="2400">
                <a:solidFill>
                  <a:schemeClr val="tx1"/>
                </a:solidFill>
                <a:latin typeface="Times New Roman" panose="02020603050405020304" pitchFamily="18" charset="0"/>
              </a:defRPr>
            </a:lvl1pPr>
            <a:lvl2pPr marL="1146175" indent="-4635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Απαιτείται τη χρήση συγκρίσιμων μεθόδων για να μην αλοιώνεται η διαχρονική συνέπεια της παρουσίασης από τη μια περίοδο στην άλλη</a:t>
            </a:r>
            <a:endParaRPr lang="en-US" altLang="el-GR" sz="2200">
              <a:latin typeface="Arial" panose="020B0604020202020204" pitchFamily="34" charset="0"/>
            </a:endParaRPr>
          </a:p>
          <a:p>
            <a:pPr algn="l">
              <a:lnSpc>
                <a:spcPct val="125000"/>
              </a:lnSpc>
              <a:spcBef>
                <a:spcPts val="600"/>
              </a:spcBef>
              <a:buClr>
                <a:srgbClr val="740000"/>
              </a:buClr>
              <a:buSzPct val="80000"/>
              <a:buFont typeface="Wingdings" panose="05000000000000000000" pitchFamily="2" charset="2"/>
              <a:buChar char="u"/>
            </a:pPr>
            <a:r>
              <a:rPr lang="el-GR" altLang="el-GR" sz="2200">
                <a:latin typeface="Arial" panose="020B0604020202020204" pitchFamily="34" charset="0"/>
              </a:rPr>
              <a:t>Οι χρηματοοικονομικές καταστάσεις πρέπει να περιλαμβάνουν μια υποσημείωση που να περιγράφει</a:t>
            </a:r>
            <a:endParaRPr lang="en-US" altLang="el-GR" sz="2200">
              <a:latin typeface="Arial" panose="020B0604020202020204" pitchFamily="34" charset="0"/>
            </a:endParaRPr>
          </a:p>
          <a:p>
            <a:pPr lvl="1" algn="l">
              <a:lnSpc>
                <a:spcPct val="125000"/>
              </a:lnSpc>
              <a:spcBef>
                <a:spcPts val="600"/>
              </a:spcBef>
              <a:buClr>
                <a:srgbClr val="740000"/>
              </a:buClr>
              <a:buSzPct val="80000"/>
              <a:buFont typeface="Arial" panose="020B0604020202020204" pitchFamily="34" charset="0"/>
              <a:buChar char="►"/>
            </a:pPr>
            <a:r>
              <a:rPr lang="el-GR" altLang="el-GR" sz="2100">
                <a:latin typeface="Arial" panose="020B0604020202020204" pitchFamily="34" charset="0"/>
              </a:rPr>
              <a:t>τη μέθοδο αποτίμησης των αποθεμάτων</a:t>
            </a:r>
            <a:endParaRPr lang="en-US" altLang="el-GR" sz="2100">
              <a:latin typeface="Arial" panose="020B0604020202020204" pitchFamily="34" charset="0"/>
            </a:endParaRPr>
          </a:p>
          <a:p>
            <a:pPr lvl="1" algn="l">
              <a:lnSpc>
                <a:spcPct val="125000"/>
              </a:lnSpc>
              <a:spcBef>
                <a:spcPts val="600"/>
              </a:spcBef>
              <a:buClr>
                <a:srgbClr val="740000"/>
              </a:buClr>
              <a:buSzPct val="80000"/>
              <a:buFont typeface="Arial" panose="020B0604020202020204" pitchFamily="34" charset="0"/>
              <a:buChar char="►"/>
            </a:pPr>
            <a:r>
              <a:rPr lang="el-GR" altLang="el-GR" sz="2100">
                <a:latin typeface="Arial" panose="020B0604020202020204" pitchFamily="34" charset="0"/>
              </a:rPr>
              <a:t>ότι τα αποθέματα αποτιμήθηκαν στην κατ’είδος χαμηλότερη τιμή μεταξύ της μεθόδου αποτίμησης και της αγοραίας</a:t>
            </a:r>
            <a:endParaRPr lang="en-US" altLang="el-GR" sz="2100">
              <a:latin typeface="Arial" panose="020B0604020202020204" pitchFamily="34" charset="0"/>
            </a:endParaRPr>
          </a:p>
        </p:txBody>
      </p:sp>
      <p:cxnSp>
        <p:nvCxnSpPr>
          <p:cNvPr id="8" name="Straight Arrow Connector 7">
            <a:extLst>
              <a:ext uri="{FF2B5EF4-FFF2-40B4-BE49-F238E27FC236}">
                <a16:creationId xmlns:a16="http://schemas.microsoft.com/office/drawing/2014/main" id="{43ED911E-B46F-94F7-4852-1D2C66DA5B79}"/>
              </a:ext>
            </a:extLst>
          </p:cNvPr>
          <p:cNvCxnSpPr/>
          <p:nvPr/>
        </p:nvCxnSpPr>
        <p:spPr bwMode="auto">
          <a:xfrm>
            <a:off x="9067800" y="3073400"/>
            <a:ext cx="0" cy="381000"/>
          </a:xfrm>
          <a:prstGeom prst="straightConnector1">
            <a:avLst/>
          </a:prstGeom>
          <a:solidFill>
            <a:schemeClr val="accent1"/>
          </a:solidFill>
          <a:ln w="38100" cap="sq" cmpd="sng" algn="ctr">
            <a:solidFill>
              <a:schemeClr val="accent6">
                <a:lumMod val="50000"/>
              </a:schemeClr>
            </a:solidFill>
            <a:prstDash val="solid"/>
            <a:round/>
            <a:headEnd type="none" w="sm" len="sm"/>
            <a:tailEnd type="arrow"/>
          </a:ln>
          <a:effectLst/>
        </p:spPr>
      </p:cxnSp>
      <p:sp>
        <p:nvSpPr>
          <p:cNvPr id="13" name="Rectangle 12">
            <a:extLst>
              <a:ext uri="{FF2B5EF4-FFF2-40B4-BE49-F238E27FC236}">
                <a16:creationId xmlns:a16="http://schemas.microsoft.com/office/drawing/2014/main" id="{8B1D9C46-FCCD-E833-D8A9-B13DDCED4E33}"/>
              </a:ext>
            </a:extLst>
          </p:cNvPr>
          <p:cNvSpPr/>
          <p:nvPr/>
        </p:nvSpPr>
        <p:spPr bwMode="auto">
          <a:xfrm>
            <a:off x="1981200" y="2006113"/>
            <a:ext cx="2438400" cy="1066800"/>
          </a:xfrm>
          <a:prstGeom prst="rect">
            <a:avLst/>
          </a:prstGeom>
          <a:gradFill flip="none" rotWithShape="1">
            <a:gsLst>
              <a:gs pos="0">
                <a:srgbClr val="004D86">
                  <a:shade val="30000"/>
                  <a:satMod val="115000"/>
                </a:srgbClr>
              </a:gs>
              <a:gs pos="20000">
                <a:srgbClr val="004D86">
                  <a:shade val="67500"/>
                  <a:satMod val="115000"/>
                </a:srgbClr>
              </a:gs>
              <a:gs pos="60000">
                <a:srgbClr val="004D86">
                  <a:shade val="100000"/>
                  <a:satMod val="115000"/>
                  <a:lumMod val="83000"/>
                  <a:lumOff val="17000"/>
                </a:srgbClr>
              </a:gs>
            </a:gsLst>
            <a:path path="circle">
              <a:fillToRect r="100000" b="100000"/>
            </a:path>
            <a:tileRect l="-100000" t="-100000"/>
          </a:gra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solidFill>
                  <a:schemeClr val="bg1"/>
                </a:solidFill>
                <a:effectLst>
                  <a:outerShdw blurRad="38100" dist="38100" dir="2700000" algn="tl">
                    <a:srgbClr val="000000"/>
                  </a:outerShdw>
                </a:effectLst>
                <a:latin typeface="Arial" panose="020B0604020202020204" pitchFamily="34" charset="0"/>
              </a:rPr>
              <a:t>Πλήρης αποκάλυψη</a:t>
            </a:r>
            <a:endParaRPr lang="en-US" altLang="el-GR" sz="2500" b="1">
              <a:solidFill>
                <a:schemeClr val="bg1"/>
              </a:solidFill>
              <a:effectLst>
                <a:outerShdw blurRad="38100" dist="38100" dir="2700000" algn="tl">
                  <a:srgbClr val="000000"/>
                </a:outerShdw>
              </a:effectLst>
              <a:latin typeface="Arial" panose="020B0604020202020204" pitchFamily="34" charset="0"/>
            </a:endParaRPr>
          </a:p>
        </p:txBody>
      </p:sp>
      <p:sp>
        <p:nvSpPr>
          <p:cNvPr id="15" name="Rectangle 14">
            <a:extLst>
              <a:ext uri="{FF2B5EF4-FFF2-40B4-BE49-F238E27FC236}">
                <a16:creationId xmlns:a16="http://schemas.microsoft.com/office/drawing/2014/main" id="{BE678AB6-90EF-3917-ED4D-C122024C74AE}"/>
              </a:ext>
            </a:extLst>
          </p:cNvPr>
          <p:cNvSpPr/>
          <p:nvPr/>
        </p:nvSpPr>
        <p:spPr bwMode="auto">
          <a:xfrm>
            <a:off x="7848600" y="2006113"/>
            <a:ext cx="2438400" cy="1066800"/>
          </a:xfrm>
          <a:prstGeom prst="rect">
            <a:avLst/>
          </a:prstGeom>
          <a:solidFill>
            <a:schemeClr val="bg1"/>
          </a:solidFill>
          <a:ln>
            <a:solidFill>
              <a:schemeClr val="tx1"/>
            </a:solidFill>
          </a:ln>
          <a:effectLst>
            <a:innerShdw blurRad="114300">
              <a:prstClr val="black"/>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2880" rIns="182880" anchor="ctr"/>
          <a:lstStyle>
            <a:lvl1pPr marL="539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l-GR" altLang="el-GR" sz="2500" b="1">
                <a:latin typeface="Arial" panose="020B0604020202020204" pitchFamily="34" charset="0"/>
              </a:rPr>
              <a:t>Συνέπεια</a:t>
            </a:r>
            <a:endParaRPr lang="en-US" altLang="el-GR" sz="2500" b="1">
              <a:latin typeface="Arial" panose="020B0604020202020204" pitchFamily="34" charset="0"/>
            </a:endParaRPr>
          </a:p>
        </p:txBody>
      </p:sp>
      <p:sp>
        <p:nvSpPr>
          <p:cNvPr id="14" name="Footer Placeholder 8">
            <a:extLst>
              <a:ext uri="{FF2B5EF4-FFF2-40B4-BE49-F238E27FC236}">
                <a16:creationId xmlns:a16="http://schemas.microsoft.com/office/drawing/2014/main" id="{8485DE19-7396-62C5-1DCC-B818E39B4337}"/>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1" name="Rectangle 1031">
            <a:extLst>
              <a:ext uri="{FF2B5EF4-FFF2-40B4-BE49-F238E27FC236}">
                <a16:creationId xmlns:a16="http://schemas.microsoft.com/office/drawing/2014/main" id="{A328676C-2E16-920F-EA33-E8CA3D5AE58B}"/>
              </a:ext>
            </a:extLst>
          </p:cNvPr>
          <p:cNvSpPr txBox="1">
            <a:spLocks noChangeArrowheads="1"/>
          </p:cNvSpPr>
          <p:nvPr/>
        </p:nvSpPr>
        <p:spPr bwMode="auto">
          <a:xfrm>
            <a:off x="1752600" y="457200"/>
            <a:ext cx="8534400" cy="1003300"/>
          </a:xfrm>
          <a:prstGeom prst="rect">
            <a:avLst/>
          </a:prstGeom>
          <a:noFill/>
          <a:ln w="63500">
            <a:noFill/>
            <a:miter lim="800000"/>
            <a:headEnd/>
            <a:tailEnd/>
          </a:ln>
          <a:effec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000" b="1">
                <a:solidFill>
                  <a:srgbClr val="0000BF"/>
                </a:solidFill>
                <a:latin typeface="Arial" panose="020B0604020202020204" pitchFamily="34" charset="0"/>
              </a:rPr>
              <a:t>Ερμηνεία και εφαρμογή</a:t>
            </a:r>
            <a:r>
              <a:rPr lang="en-US" altLang="el-GR" sz="3000" b="1">
                <a:solidFill>
                  <a:srgbClr val="0000BF"/>
                </a:solidFill>
                <a:latin typeface="Arial" panose="020B0604020202020204" pitchFamily="34" charset="0"/>
              </a:rPr>
              <a:t> </a:t>
            </a:r>
            <a:r>
              <a:rPr lang="el-GR" altLang="el-GR" sz="3000" b="1">
                <a:solidFill>
                  <a:srgbClr val="0000BF"/>
                </a:solidFill>
                <a:latin typeface="Arial" panose="020B0604020202020204" pitchFamily="34" charset="0"/>
              </a:rPr>
              <a:t>των ΓΠΛΑ στα αποθέματα</a:t>
            </a:r>
            <a:endParaRPr lang="en-US" altLang="el-GR" sz="3000" b="1">
              <a:solidFill>
                <a:srgbClr val="0000BF"/>
              </a:solidFill>
              <a:latin typeface="Arial" panose="020B0604020202020204" pitchFamily="34" charset="0"/>
            </a:endParaRPr>
          </a:p>
        </p:txBody>
      </p:sp>
      <p:sp>
        <p:nvSpPr>
          <p:cNvPr id="17" name="Rectangle 16">
            <a:extLst>
              <a:ext uri="{FF2B5EF4-FFF2-40B4-BE49-F238E27FC236}">
                <a16:creationId xmlns:a16="http://schemas.microsoft.com/office/drawing/2014/main" id="{6212A363-9989-E583-5395-9344F45A7BBF}"/>
              </a:ext>
            </a:extLst>
          </p:cNvPr>
          <p:cNvSpPr/>
          <p:nvPr/>
        </p:nvSpPr>
        <p:spPr>
          <a:xfrm>
            <a:off x="1981200" y="1263650"/>
            <a:ext cx="8153400" cy="565150"/>
          </a:xfrm>
          <a:prstGeom prst="rect">
            <a:avLst/>
          </a:prstGeom>
          <a:noFill/>
          <a:ln w="12700" cap="sq" cmpd="sng" algn="ctr">
            <a:noFill/>
            <a:prstDash val="solid"/>
            <a:round/>
            <a:headEnd type="none" w="sm" len="sm"/>
            <a:tailEnd type="none" w="sm" len="sm"/>
          </a:ln>
          <a:effectLst/>
        </p:spPr>
        <p:txBody>
          <a:bodyPr tIns="9144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buSzPct val="85000"/>
            </a:pPr>
            <a:r>
              <a:rPr lang="el-GR" altLang="el-GR" sz="2800" b="1">
                <a:latin typeface="Arial" panose="020B0604020202020204" pitchFamily="34" charset="0"/>
              </a:rPr>
              <a:t>Λογιστικές αρχές σχετικές με τα Αποθέματα</a:t>
            </a:r>
            <a:endParaRPr lang="en-US" altLang="el-GR" sz="2800" b="1">
              <a:latin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13">
            <a:extLst>
              <a:ext uri="{FF2B5EF4-FFF2-40B4-BE49-F238E27FC236}">
                <a16:creationId xmlns:a16="http://schemas.microsoft.com/office/drawing/2014/main" id="{7BDD4333-9B11-45EC-9A7D-AE1F24FC6D15}"/>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3</a:t>
            </a:r>
          </a:p>
        </p:txBody>
      </p:sp>
      <p:sp>
        <p:nvSpPr>
          <p:cNvPr id="121858" name="Rectangle 1031">
            <a:extLst>
              <a:ext uri="{FF2B5EF4-FFF2-40B4-BE49-F238E27FC236}">
                <a16:creationId xmlns:a16="http://schemas.microsoft.com/office/drawing/2014/main" id="{EF4DCF7F-3ECF-093C-10D2-F7986FA8D538}"/>
              </a:ext>
            </a:extLst>
          </p:cNvPr>
          <p:cNvSpPr txBox="1">
            <a:spLocks noChangeArrowheads="1"/>
          </p:cNvSpPr>
          <p:nvPr/>
        </p:nvSpPr>
        <p:spPr bwMode="auto">
          <a:xfrm>
            <a:off x="1898779" y="152399"/>
            <a:ext cx="82296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l-GR" sz="3200" b="1" dirty="0">
                <a:solidFill>
                  <a:srgbClr val="740000"/>
                </a:solidFill>
                <a:latin typeface="Arial" panose="020B0604020202020204" pitchFamily="34" charset="0"/>
              </a:rPr>
              <a:t>Κανόνας χαμηλότερης τιμής κτήσεως έναντι τρέχουσας</a:t>
            </a:r>
            <a:endParaRPr lang="en-US" altLang="el-GR" sz="3200" b="1" dirty="0">
              <a:solidFill>
                <a:srgbClr val="740000"/>
              </a:solidFill>
              <a:latin typeface="Arial" panose="020B0604020202020204" pitchFamily="34" charset="0"/>
            </a:endParaRPr>
          </a:p>
        </p:txBody>
      </p:sp>
      <p:sp>
        <p:nvSpPr>
          <p:cNvPr id="5" name="Rectangle 4">
            <a:extLst>
              <a:ext uri="{FF2B5EF4-FFF2-40B4-BE49-F238E27FC236}">
                <a16:creationId xmlns:a16="http://schemas.microsoft.com/office/drawing/2014/main" id="{A2FF28B5-5912-B4E0-C8BD-C22B24C8F682}"/>
              </a:ext>
            </a:extLst>
          </p:cNvPr>
          <p:cNvSpPr/>
          <p:nvPr/>
        </p:nvSpPr>
        <p:spPr>
          <a:xfrm>
            <a:off x="1981200" y="934369"/>
            <a:ext cx="8229600" cy="5349875"/>
          </a:xfrm>
          <a:prstGeom prst="rect">
            <a:avLst/>
          </a:prstGeom>
          <a:noFill/>
          <a:ln>
            <a:noFill/>
          </a:ln>
          <a:effectLst/>
        </p:spPr>
        <p:txBody>
          <a:bodyPr tIns="91440" bIns="9144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377950" indent="-46355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1200"/>
              </a:spcBef>
              <a:buClr>
                <a:srgbClr val="740000"/>
              </a:buClr>
              <a:buSzPct val="80000"/>
            </a:pPr>
            <a:r>
              <a:rPr lang="el-GR" altLang="el-GR" sz="2300" dirty="0">
                <a:latin typeface="Arial" panose="020B0604020202020204" pitchFamily="34" charset="0"/>
              </a:rPr>
              <a:t>Απαιτεί κατά την κατάρτιση των χρηματοοικονομικών καταστάσεων τα αποθέματα να αποτιμηθούν στη χαμηλότερη τιμή μεταξύ</a:t>
            </a:r>
            <a:endParaRPr lang="en-US" altLang="el-GR" sz="2300" dirty="0">
              <a:latin typeface="Arial" panose="020B0604020202020204" pitchFamily="34" charset="0"/>
            </a:endParaRPr>
          </a:p>
          <a:p>
            <a:pPr algn="l">
              <a:lnSpc>
                <a:spcPct val="125000"/>
              </a:lnSpc>
              <a:spcBef>
                <a:spcPts val="1200"/>
              </a:spcBef>
              <a:buClr>
                <a:srgbClr val="740000"/>
              </a:buClr>
              <a:buSzPct val="80000"/>
              <a:buFont typeface="Wingdings" panose="05000000000000000000" pitchFamily="2" charset="2"/>
              <a:buChar char="u"/>
            </a:pPr>
            <a:r>
              <a:rPr lang="el-GR" altLang="el-GR" sz="2100" dirty="0">
                <a:latin typeface="Arial" panose="020B0604020202020204" pitchFamily="34" charset="0"/>
              </a:rPr>
              <a:t>Ιστορικού κόστους, και</a:t>
            </a:r>
            <a:endParaRPr lang="en-US" altLang="el-GR" sz="2100" dirty="0">
              <a:latin typeface="Arial" panose="020B0604020202020204" pitchFamily="34" charset="0"/>
            </a:endParaRPr>
          </a:p>
          <a:p>
            <a:pPr algn="l">
              <a:lnSpc>
                <a:spcPct val="125000"/>
              </a:lnSpc>
              <a:spcBef>
                <a:spcPts val="1200"/>
              </a:spcBef>
              <a:buClr>
                <a:srgbClr val="740000"/>
              </a:buClr>
              <a:buSzPct val="80000"/>
              <a:buFont typeface="Wingdings" panose="05000000000000000000" pitchFamily="2" charset="2"/>
              <a:buChar char="u"/>
            </a:pPr>
            <a:r>
              <a:rPr lang="el-GR" altLang="el-GR" sz="2100" dirty="0">
                <a:latin typeface="Arial" panose="020B0604020202020204" pitchFamily="34" charset="0"/>
              </a:rPr>
              <a:t>Αγοραίας αξίας</a:t>
            </a:r>
            <a:endParaRPr lang="en-US" altLang="el-GR" sz="2100" dirty="0">
              <a:latin typeface="Arial" panose="020B0604020202020204" pitchFamily="34" charset="0"/>
            </a:endParaRPr>
          </a:p>
          <a:p>
            <a:pPr lvl="1" algn="l">
              <a:lnSpc>
                <a:spcPct val="125000"/>
              </a:lnSpc>
              <a:spcBef>
                <a:spcPts val="1200"/>
              </a:spcBef>
              <a:buClr>
                <a:srgbClr val="740000"/>
              </a:buClr>
              <a:buSzPct val="80000"/>
              <a:buFont typeface="Arial" panose="020B0604020202020204" pitchFamily="34" charset="0"/>
              <a:buChar char="►"/>
            </a:pPr>
            <a:r>
              <a:rPr lang="el-GR" altLang="el-GR" sz="2000" dirty="0">
                <a:latin typeface="Arial" panose="020B0604020202020204" pitchFamily="34" charset="0"/>
              </a:rPr>
              <a:t>Σημαίνει την αποτίμησή τους στο τρέχον κόστος αντικατάστασης</a:t>
            </a:r>
            <a:endParaRPr lang="en-US" altLang="el-GR" sz="2000" dirty="0">
              <a:latin typeface="Arial" panose="020B0604020202020204" pitchFamily="34" charset="0"/>
            </a:endParaRPr>
          </a:p>
          <a:p>
            <a:pPr lvl="1" algn="l">
              <a:lnSpc>
                <a:spcPct val="125000"/>
              </a:lnSpc>
              <a:spcBef>
                <a:spcPts val="1200"/>
              </a:spcBef>
              <a:buClr>
                <a:srgbClr val="740000"/>
              </a:buClr>
              <a:buSzPct val="80000"/>
              <a:buFont typeface="Arial" panose="020B0604020202020204" pitchFamily="34" charset="0"/>
              <a:buChar char="►"/>
            </a:pPr>
            <a:r>
              <a:rPr lang="el-GR" altLang="el-GR" sz="2000" dirty="0">
                <a:latin typeface="Arial" panose="020B0604020202020204" pitchFamily="34" charset="0"/>
              </a:rPr>
              <a:t>Αν το κόστος  αντικατάστασης μειωθεί κάτω του ιστορικού κόστους, η επιχείρηση πρέπει να υποτιμήσει τα αποθέματά της στην αγοραία αξία τους</a:t>
            </a:r>
            <a:endParaRPr lang="en-US" altLang="el-GR" sz="2000" dirty="0">
              <a:latin typeface="Arial" panose="020B0604020202020204" pitchFamily="34" charset="0"/>
            </a:endParaRPr>
          </a:p>
          <a:p>
            <a:pPr lvl="1" algn="l">
              <a:lnSpc>
                <a:spcPct val="125000"/>
              </a:lnSpc>
              <a:spcBef>
                <a:spcPts val="1200"/>
              </a:spcBef>
              <a:buClr>
                <a:srgbClr val="740000"/>
              </a:buClr>
              <a:buSzPct val="80000"/>
              <a:buFont typeface="Arial" panose="020B0604020202020204" pitchFamily="34" charset="0"/>
              <a:buChar char="►"/>
            </a:pPr>
            <a:r>
              <a:rPr lang="el-GR" altLang="el-GR" sz="2000" dirty="0">
                <a:latin typeface="Arial" panose="020B0604020202020204" pitchFamily="34" charset="0"/>
              </a:rPr>
              <a:t>Η επιχείρηση αναφέρει τα αποθέματά της στον ισολογισμό με αυτόν τον τρόπο</a:t>
            </a:r>
            <a:endParaRPr lang="en-US" altLang="el-GR" sz="2000" dirty="0">
              <a:latin typeface="Arial" panose="020B0604020202020204" pitchFamily="34" charset="0"/>
            </a:endParaRPr>
          </a:p>
        </p:txBody>
      </p:sp>
      <p:sp>
        <p:nvSpPr>
          <p:cNvPr id="7" name="Footer Placeholder 8">
            <a:extLst>
              <a:ext uri="{FF2B5EF4-FFF2-40B4-BE49-F238E27FC236}">
                <a16:creationId xmlns:a16="http://schemas.microsoft.com/office/drawing/2014/main" id="{6D276FC9-02A0-7E48-7472-2258E9C6A437}"/>
              </a:ext>
            </a:extLst>
          </p:cNvPr>
          <p:cNvSpPr txBox="1">
            <a:spLocks/>
          </p:cNvSpPr>
          <p:nvPr/>
        </p:nvSpPr>
        <p:spPr>
          <a:xfrm>
            <a:off x="4114800" y="67056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Tree>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13">
            <a:extLst>
              <a:ext uri="{FF2B5EF4-FFF2-40B4-BE49-F238E27FC236}">
                <a16:creationId xmlns:a16="http://schemas.microsoft.com/office/drawing/2014/main" id="{9365E7BA-2054-B3C7-8DA1-4E4D5E547764}"/>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3</a:t>
            </a:r>
          </a:p>
        </p:txBody>
      </p:sp>
      <p:sp>
        <p:nvSpPr>
          <p:cNvPr id="5" name="Rectangle 4">
            <a:extLst>
              <a:ext uri="{FF2B5EF4-FFF2-40B4-BE49-F238E27FC236}">
                <a16:creationId xmlns:a16="http://schemas.microsoft.com/office/drawing/2014/main" id="{A2B95529-1CAF-510C-0A19-EA025A4F1F63}"/>
              </a:ext>
            </a:extLst>
          </p:cNvPr>
          <p:cNvSpPr/>
          <p:nvPr/>
        </p:nvSpPr>
        <p:spPr>
          <a:xfrm>
            <a:off x="2057400" y="1263650"/>
            <a:ext cx="7924800" cy="2470150"/>
          </a:xfrm>
          <a:prstGeom prst="rect">
            <a:avLst/>
          </a:prstGeom>
          <a:noFill/>
          <a:ln>
            <a:noFill/>
          </a:ln>
          <a:effectLst/>
        </p:spPr>
        <p:txBody>
          <a:bodyPr tIns="91440" bIns="9144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1200"/>
              </a:spcBef>
              <a:buClr>
                <a:srgbClr val="740000"/>
              </a:buClr>
              <a:buSzPct val="80000"/>
            </a:pPr>
            <a:r>
              <a:rPr lang="el-GR" altLang="el-GR" sz="2000">
                <a:latin typeface="Arial" panose="020B0604020202020204" pitchFamily="34" charset="0"/>
              </a:rPr>
              <a:t>Έστω στις 26/06 η ΑΛΦΑΒΗΤΑ ΑΕ πλήρωσε</a:t>
            </a:r>
            <a:r>
              <a:rPr lang="en-US" altLang="el-GR" sz="2000">
                <a:latin typeface="Arial" panose="020B0604020202020204" pitchFamily="34" charset="0"/>
              </a:rPr>
              <a:t> €3</a:t>
            </a:r>
            <a:r>
              <a:rPr lang="el-GR" altLang="el-GR" sz="2000">
                <a:latin typeface="Arial" panose="020B0604020202020204" pitchFamily="34" charset="0"/>
              </a:rPr>
              <a:t>.</a:t>
            </a:r>
            <a:r>
              <a:rPr lang="en-US" altLang="el-GR" sz="2000">
                <a:latin typeface="Arial" panose="020B0604020202020204" pitchFamily="34" charset="0"/>
              </a:rPr>
              <a:t>000 </a:t>
            </a:r>
            <a:r>
              <a:rPr lang="el-GR" altLang="el-GR" sz="2000">
                <a:latin typeface="Arial" panose="020B0604020202020204" pitchFamily="34" charset="0"/>
              </a:rPr>
              <a:t>για αγορά αποθεμάτων</a:t>
            </a:r>
            <a:r>
              <a:rPr lang="en-US" altLang="el-GR" sz="2000">
                <a:latin typeface="Arial" panose="020B0604020202020204" pitchFamily="34" charset="0"/>
              </a:rPr>
              <a:t>. </a:t>
            </a:r>
            <a:r>
              <a:rPr lang="el-GR" altLang="el-GR" sz="2000">
                <a:latin typeface="Arial" panose="020B0604020202020204" pitchFamily="34" charset="0"/>
              </a:rPr>
              <a:t>Στις 25/08 που έληξε η λογιστική της χρήση, τα αποθέματα αυτά μπορούν να αντικατασταθούν έναντι</a:t>
            </a:r>
            <a:r>
              <a:rPr lang="en-US" altLang="el-GR" sz="2000">
                <a:latin typeface="Arial" panose="020B0604020202020204" pitchFamily="34" charset="0"/>
              </a:rPr>
              <a:t> €2</a:t>
            </a:r>
            <a:r>
              <a:rPr lang="el-GR" altLang="el-GR" sz="2000">
                <a:latin typeface="Arial" panose="020B0604020202020204" pitchFamily="34" charset="0"/>
              </a:rPr>
              <a:t>.</a:t>
            </a:r>
            <a:r>
              <a:rPr lang="en-US" altLang="el-GR" sz="2000">
                <a:latin typeface="Arial" panose="020B0604020202020204" pitchFamily="34" charset="0"/>
              </a:rPr>
              <a:t>000. </a:t>
            </a:r>
            <a:r>
              <a:rPr lang="el-GR" altLang="el-GR" sz="2000">
                <a:latin typeface="Arial" panose="020B0604020202020204" pitchFamily="34" charset="0"/>
              </a:rPr>
              <a:t> Επομένως, στο τέλος της χρήσης η εταιρεία θα πρέπει να εμφανίσει τα αποθέματα αυτά στην αξία των </a:t>
            </a:r>
            <a:r>
              <a:rPr lang="en-US" altLang="el-GR" sz="2000"/>
              <a:t>€</a:t>
            </a:r>
            <a:r>
              <a:rPr lang="en-US" altLang="el-GR" sz="2000">
                <a:latin typeface="Arial" panose="020B0604020202020204" pitchFamily="34" charset="0"/>
              </a:rPr>
              <a:t>2</a:t>
            </a:r>
            <a:r>
              <a:rPr lang="el-GR" altLang="el-GR" sz="2000">
                <a:latin typeface="Arial" panose="020B0604020202020204" pitchFamily="34" charset="0"/>
              </a:rPr>
              <a:t>.</a:t>
            </a:r>
            <a:r>
              <a:rPr lang="en-US" altLang="el-GR" sz="2000">
                <a:latin typeface="Arial" panose="020B0604020202020204" pitchFamily="34" charset="0"/>
              </a:rPr>
              <a:t>000</a:t>
            </a:r>
            <a:r>
              <a:rPr lang="el-GR" altLang="el-GR" sz="2000">
                <a:latin typeface="Arial" panose="020B0604020202020204" pitchFamily="34" charset="0"/>
              </a:rPr>
              <a:t>. Μια υποτίμηση θα μειώσει την αξία των αποθεμάτων και θα αυξήσει το κόστος πωληθέντων</a:t>
            </a:r>
            <a:r>
              <a:rPr lang="en-US" altLang="el-GR" sz="2000">
                <a:latin typeface="Arial" panose="020B0604020202020204" pitchFamily="34" charset="0"/>
              </a:rPr>
              <a:t>:</a:t>
            </a:r>
          </a:p>
        </p:txBody>
      </p:sp>
      <p:sp>
        <p:nvSpPr>
          <p:cNvPr id="6" name="Rectangle 5">
            <a:extLst>
              <a:ext uri="{FF2B5EF4-FFF2-40B4-BE49-F238E27FC236}">
                <a16:creationId xmlns:a16="http://schemas.microsoft.com/office/drawing/2014/main" id="{8362A7F5-77C1-785A-B1B9-977D80401853}"/>
              </a:ext>
            </a:extLst>
          </p:cNvPr>
          <p:cNvSpPr/>
          <p:nvPr/>
        </p:nvSpPr>
        <p:spPr bwMode="auto">
          <a:xfrm>
            <a:off x="1981200" y="3749675"/>
            <a:ext cx="8229600" cy="2340864"/>
          </a:xfrm>
          <a:prstGeom prst="rect">
            <a:avLst/>
          </a:prstGeom>
          <a:gradFill flip="none" rotWithShape="1">
            <a:gsLst>
              <a:gs pos="0">
                <a:srgbClr val="92D050">
                  <a:shade val="30000"/>
                  <a:satMod val="115000"/>
                </a:srgbClr>
              </a:gs>
              <a:gs pos="33000">
                <a:srgbClr val="92D050">
                  <a:shade val="67500"/>
                  <a:satMod val="115000"/>
                </a:srgbClr>
              </a:gs>
              <a:gs pos="65000">
                <a:srgbClr val="92D050">
                  <a:shade val="100000"/>
                  <a:satMod val="115000"/>
                </a:srgbClr>
              </a:gs>
            </a:gsLst>
            <a:lin ang="13500000" scaled="1"/>
            <a:tileRect/>
          </a:gradFill>
          <a:ln w="12700" cap="sq" cmpd="sng" algn="ctr">
            <a:noFill/>
            <a:prstDash val="solid"/>
            <a:round/>
            <a:headEnd type="none" w="sm" len="sm"/>
            <a:tailEnd type="none" w="sm" len="sm"/>
          </a:ln>
          <a:effectLst>
            <a:innerShdw blurRad="114300">
              <a:prstClr val="black"/>
            </a:innerShdw>
            <a:softEdge rad="12700"/>
          </a:effectLst>
        </p:spPr>
        <p:txBody>
          <a:bodyPr/>
          <a:lstStyle/>
          <a:p>
            <a:pPr algn="ctr" eaLnBrk="0" hangingPunct="0">
              <a:defRPr/>
            </a:pPr>
            <a:endParaRPr lang="en-US" dirty="0"/>
          </a:p>
        </p:txBody>
      </p:sp>
      <p:graphicFrame>
        <p:nvGraphicFramePr>
          <p:cNvPr id="7" name="Table 6">
            <a:extLst>
              <a:ext uri="{FF2B5EF4-FFF2-40B4-BE49-F238E27FC236}">
                <a16:creationId xmlns:a16="http://schemas.microsoft.com/office/drawing/2014/main" id="{B5089CE4-C1DD-1BA2-1A5A-D3DE201F407D}"/>
              </a:ext>
            </a:extLst>
          </p:cNvPr>
          <p:cNvGraphicFramePr>
            <a:graphicFrameLocks noGrp="1"/>
          </p:cNvGraphicFramePr>
          <p:nvPr/>
        </p:nvGraphicFramePr>
        <p:xfrm>
          <a:off x="2133600" y="3921126"/>
          <a:ext cx="7924800" cy="2022475"/>
        </p:xfrm>
        <a:graphic>
          <a:graphicData uri="http://schemas.openxmlformats.org/drawingml/2006/table">
            <a:tbl>
              <a:tblPr/>
              <a:tblGrid>
                <a:gridCol w="457200">
                  <a:extLst>
                    <a:ext uri="{9D8B030D-6E8A-4147-A177-3AD203B41FA5}">
                      <a16:colId xmlns:a16="http://schemas.microsoft.com/office/drawing/2014/main" val="572909587"/>
                    </a:ext>
                  </a:extLst>
                </a:gridCol>
                <a:gridCol w="4572000">
                  <a:extLst>
                    <a:ext uri="{9D8B030D-6E8A-4147-A177-3AD203B41FA5}">
                      <a16:colId xmlns:a16="http://schemas.microsoft.com/office/drawing/2014/main" val="3230836474"/>
                    </a:ext>
                  </a:extLst>
                </a:gridCol>
                <a:gridCol w="1447800">
                  <a:extLst>
                    <a:ext uri="{9D8B030D-6E8A-4147-A177-3AD203B41FA5}">
                      <a16:colId xmlns:a16="http://schemas.microsoft.com/office/drawing/2014/main" val="738454722"/>
                    </a:ext>
                  </a:extLst>
                </a:gridCol>
                <a:gridCol w="1447800">
                  <a:extLst>
                    <a:ext uri="{9D8B030D-6E8A-4147-A177-3AD203B41FA5}">
                      <a16:colId xmlns:a16="http://schemas.microsoft.com/office/drawing/2014/main" val="2343409213"/>
                    </a:ext>
                  </a:extLst>
                </a:gridCol>
              </a:tblGrid>
              <a:tr h="396875">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Λογαριασμοί</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Χρέωση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a:ln>
                            <a:noFill/>
                          </a:ln>
                          <a:solidFill>
                            <a:schemeClr val="tx1"/>
                          </a:solidFill>
                          <a:effectLst/>
                          <a:latin typeface="Arial" panose="020B0604020202020204" pitchFamily="34" charset="0"/>
                        </a:rPr>
                        <a:t>Πίστωση</a:t>
                      </a:r>
                      <a:endParaRPr kumimoji="0" lang="en-US" altLang="el-GR" sz="1800" b="1"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777300644"/>
                  </a:ext>
                </a:extLst>
              </a:tr>
              <a:tr h="406400">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109538"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109538"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222817345"/>
                  </a:ext>
                </a:extLst>
              </a:tr>
              <a:tr h="406400">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566738"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566738" marR="0" lvl="1" indent="0" algn="ct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649395479"/>
                  </a:ext>
                </a:extLst>
              </a:tr>
              <a:tr h="406400">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566738"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566738" marR="0" lvl="1" indent="0" algn="ct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308973242"/>
                  </a:ext>
                </a:extLst>
              </a:tr>
              <a:tr h="406400">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20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marL="342900" indent="-342900"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566738"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566738" marR="0" lvl="1" indent="0" algn="ct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Clr>
                          <a:schemeClr val="accent2"/>
                        </a:buClr>
                        <a:buSzPct val="75000"/>
                        <a:buFont typeface="Wingdings" panose="05000000000000000000" pitchFamily="2" charset="2"/>
                        <a:defRPr sz="2400" b="1">
                          <a:solidFill>
                            <a:schemeClr val="bg2"/>
                          </a:solidFill>
                          <a:latin typeface="Arial" panose="020B0604020202020204" pitchFamily="34" charset="0"/>
                        </a:defRPr>
                      </a:lvl1pPr>
                      <a:lvl2pPr marL="742950" indent="-285750" eaLnBrk="0" hangingPunct="0">
                        <a:spcBef>
                          <a:spcPct val="20000"/>
                        </a:spcBef>
                        <a:buClr>
                          <a:schemeClr val="accent2"/>
                        </a:buClr>
                        <a:buSzPct val="75000"/>
                        <a:buFont typeface="Wingdings" panose="05000000000000000000" pitchFamily="2" charset="2"/>
                        <a:defRPr sz="2000" b="1">
                          <a:solidFill>
                            <a:schemeClr val="bg2"/>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3pPr>
                      <a:lvl4pPr marL="16002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4pPr>
                      <a:lvl5pPr marL="2057400" indent="-228600" eaLnBrk="0" hangingPunct="0">
                        <a:spcBef>
                          <a:spcPct val="20000"/>
                        </a:spcBef>
                        <a:buClr>
                          <a:schemeClr val="accent2"/>
                        </a:buClr>
                        <a:buSzPct val="75000"/>
                        <a:buFont typeface="Wingdings" panose="05000000000000000000" pitchFamily="2" charset="2"/>
                        <a:defRPr b="1">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defRPr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147037472"/>
                  </a:ext>
                </a:extLst>
              </a:tr>
            </a:tbl>
          </a:graphicData>
        </a:graphic>
      </p:graphicFrame>
      <p:sp>
        <p:nvSpPr>
          <p:cNvPr id="8" name="TextBox 7">
            <a:extLst>
              <a:ext uri="{FF2B5EF4-FFF2-40B4-BE49-F238E27FC236}">
                <a16:creationId xmlns:a16="http://schemas.microsoft.com/office/drawing/2014/main" id="{10B26BD7-1956-9FBB-5AF8-64627E40F320}"/>
              </a:ext>
            </a:extLst>
          </p:cNvPr>
          <p:cNvSpPr txBox="1"/>
          <p:nvPr/>
        </p:nvSpPr>
        <p:spPr>
          <a:xfrm>
            <a:off x="2590800" y="4343401"/>
            <a:ext cx="4495800" cy="366713"/>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Κόστος πωληθέντων</a:t>
            </a:r>
            <a:endParaRPr lang="en-US" altLang="el-GR" sz="1800" b="1">
              <a:latin typeface="Arial" panose="020B0604020202020204" pitchFamily="34" charset="0"/>
            </a:endParaRPr>
          </a:p>
        </p:txBody>
      </p:sp>
      <p:sp>
        <p:nvSpPr>
          <p:cNvPr id="9" name="TextBox 8">
            <a:extLst>
              <a:ext uri="{FF2B5EF4-FFF2-40B4-BE49-F238E27FC236}">
                <a16:creationId xmlns:a16="http://schemas.microsoft.com/office/drawing/2014/main" id="{F622A6A9-4664-E107-9539-2C3534979B01}"/>
              </a:ext>
            </a:extLst>
          </p:cNvPr>
          <p:cNvSpPr txBox="1"/>
          <p:nvPr/>
        </p:nvSpPr>
        <p:spPr>
          <a:xfrm>
            <a:off x="2590800" y="4749800"/>
            <a:ext cx="4800600" cy="369888"/>
          </a:xfrm>
          <a:prstGeom prst="rect">
            <a:avLst/>
          </a:prstGeom>
          <a:noFill/>
        </p:spPr>
        <p:txBody>
          <a:bodyPr anchor="ctr">
            <a:spAutoFit/>
          </a:bodyPr>
          <a:lstStyle>
            <a:lvl1pPr marL="231775"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1800" b="1">
                <a:latin typeface="Arial" panose="020B0604020202020204" pitchFamily="34" charset="0"/>
              </a:rPr>
              <a:t>Αποθέματα</a:t>
            </a:r>
            <a:endParaRPr lang="en-US" altLang="el-GR" sz="1800" b="1">
              <a:latin typeface="Arial" panose="020B0604020202020204" pitchFamily="34" charset="0"/>
            </a:endParaRPr>
          </a:p>
        </p:txBody>
      </p:sp>
      <p:sp>
        <p:nvSpPr>
          <p:cNvPr id="10" name="TextBox 9">
            <a:extLst>
              <a:ext uri="{FF2B5EF4-FFF2-40B4-BE49-F238E27FC236}">
                <a16:creationId xmlns:a16="http://schemas.microsoft.com/office/drawing/2014/main" id="{45CD5A74-FABC-C3F4-37BB-5D45785386F6}"/>
              </a:ext>
            </a:extLst>
          </p:cNvPr>
          <p:cNvSpPr txBox="1"/>
          <p:nvPr/>
        </p:nvSpPr>
        <p:spPr>
          <a:xfrm>
            <a:off x="7391400" y="4348163"/>
            <a:ext cx="1143000" cy="368300"/>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l-GR" sz="1800" b="1">
                <a:latin typeface="Arial" panose="020B0604020202020204" pitchFamily="34" charset="0"/>
              </a:rPr>
              <a:t>1</a:t>
            </a:r>
            <a:r>
              <a:rPr lang="el-GR" altLang="el-GR" sz="1800" b="1">
                <a:latin typeface="Arial" panose="020B0604020202020204" pitchFamily="34" charset="0"/>
              </a:rPr>
              <a:t>.</a:t>
            </a:r>
            <a:r>
              <a:rPr lang="en-US" altLang="el-GR" sz="1800" b="1">
                <a:latin typeface="Arial" panose="020B0604020202020204" pitchFamily="34" charset="0"/>
              </a:rPr>
              <a:t>000</a:t>
            </a:r>
          </a:p>
        </p:txBody>
      </p:sp>
      <p:sp>
        <p:nvSpPr>
          <p:cNvPr id="12" name="TextBox 11">
            <a:extLst>
              <a:ext uri="{FF2B5EF4-FFF2-40B4-BE49-F238E27FC236}">
                <a16:creationId xmlns:a16="http://schemas.microsoft.com/office/drawing/2014/main" id="{1DD5306A-9EB4-8EAE-D86E-7F28C7AAB982}"/>
              </a:ext>
            </a:extLst>
          </p:cNvPr>
          <p:cNvSpPr txBox="1"/>
          <p:nvPr/>
        </p:nvSpPr>
        <p:spPr>
          <a:xfrm>
            <a:off x="8839200" y="4749801"/>
            <a:ext cx="1143000" cy="366713"/>
          </a:xfrm>
          <a:prstGeom prst="rect">
            <a:avLst/>
          </a:prstGeom>
          <a:noFill/>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l-GR" sz="1800" b="1">
                <a:latin typeface="Arial" panose="020B0604020202020204" pitchFamily="34" charset="0"/>
              </a:rPr>
              <a:t>1</a:t>
            </a:r>
            <a:r>
              <a:rPr lang="el-GR" altLang="el-GR" sz="1800" b="1">
                <a:latin typeface="Arial" panose="020B0604020202020204" pitchFamily="34" charset="0"/>
              </a:rPr>
              <a:t>.</a:t>
            </a:r>
            <a:r>
              <a:rPr lang="en-US" altLang="el-GR" sz="1800" b="1">
                <a:latin typeface="Arial" panose="020B0604020202020204" pitchFamily="34" charset="0"/>
              </a:rPr>
              <a:t>000</a:t>
            </a:r>
          </a:p>
        </p:txBody>
      </p:sp>
      <p:sp>
        <p:nvSpPr>
          <p:cNvPr id="13" name="TextBox 12">
            <a:extLst>
              <a:ext uri="{FF2B5EF4-FFF2-40B4-BE49-F238E27FC236}">
                <a16:creationId xmlns:a16="http://schemas.microsoft.com/office/drawing/2014/main" id="{66994DE6-3B0C-38F3-F7A4-A4B45DBE02DA}"/>
              </a:ext>
            </a:extLst>
          </p:cNvPr>
          <p:cNvSpPr txBox="1"/>
          <p:nvPr/>
        </p:nvSpPr>
        <p:spPr>
          <a:xfrm>
            <a:off x="2590800" y="5156200"/>
            <a:ext cx="4876800" cy="368300"/>
          </a:xfrm>
          <a:prstGeom prst="rect">
            <a:avLst/>
          </a:prstGeom>
          <a:noFill/>
        </p:spPr>
        <p:txBody>
          <a:bodyPr anchor="ct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1800" i="1">
                <a:latin typeface="Arial" panose="020B0604020202020204" pitchFamily="34" charset="0"/>
              </a:rPr>
              <a:t>Υποτίμηση αποθεμάτων στην αγοραία αξία</a:t>
            </a:r>
            <a:endParaRPr lang="en-US" altLang="el-GR" sz="1800" i="1">
              <a:latin typeface="Arial" panose="020B0604020202020204" pitchFamily="34" charset="0"/>
            </a:endParaRPr>
          </a:p>
        </p:txBody>
      </p:sp>
      <p:sp>
        <p:nvSpPr>
          <p:cNvPr id="15" name="Footer Placeholder 8">
            <a:extLst>
              <a:ext uri="{FF2B5EF4-FFF2-40B4-BE49-F238E27FC236}">
                <a16:creationId xmlns:a16="http://schemas.microsoft.com/office/drawing/2014/main" id="{CA9F2DAC-EA01-2814-E66C-64F66816837D}"/>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23950" name="Rectangle 1031">
            <a:extLst>
              <a:ext uri="{FF2B5EF4-FFF2-40B4-BE49-F238E27FC236}">
                <a16:creationId xmlns:a16="http://schemas.microsoft.com/office/drawing/2014/main" id="{E2303BB0-EF8B-7B02-3E13-62B4D7D36FB5}"/>
              </a:ext>
            </a:extLst>
          </p:cNvPr>
          <p:cNvSpPr txBox="1">
            <a:spLocks noChangeArrowheads="1"/>
          </p:cNvSpPr>
          <p:nvPr/>
        </p:nvSpPr>
        <p:spPr bwMode="auto">
          <a:xfrm>
            <a:off x="2057400" y="230134"/>
            <a:ext cx="82296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dirty="0">
                <a:solidFill>
                  <a:srgbClr val="740000"/>
                </a:solidFill>
                <a:latin typeface="Arial" panose="020B0604020202020204" pitchFamily="34" charset="0"/>
              </a:rPr>
              <a:t>Κανόνας χαμηλότερης τιμής κτήσεως έναντι τρέχουσας</a:t>
            </a:r>
            <a:endParaRPr lang="en-US" altLang="el-GR" sz="3200" b="1" dirty="0">
              <a:solidFill>
                <a:srgbClr val="740000"/>
              </a:solidFill>
              <a:latin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nodeType="afterGroup">
                            <p:stCondLst>
                              <p:cond delay="100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974C2050-DA1A-C312-2F62-1745DB62A2BB}"/>
              </a:ext>
            </a:extLst>
          </p:cNvPr>
          <p:cNvSpPr>
            <a:spLocks noGrp="1"/>
          </p:cNvSpPr>
          <p:nvPr>
            <p:ph type="sldNum" sz="quarter" idx="12"/>
          </p:nvPr>
        </p:nvSpPr>
        <p:spPr/>
        <p:txBody>
          <a:bodyPr/>
          <a:lstStyle/>
          <a:p>
            <a:fld id="{A3D53C11-78EF-4F8A-917F-AAFC4D194CFE}" type="slidenum">
              <a:rPr lang="el-GR" smtClean="0"/>
              <a:pPr/>
              <a:t>8</a:t>
            </a:fld>
            <a:endParaRPr lang="el-GR"/>
          </a:p>
        </p:txBody>
      </p:sp>
      <p:sp>
        <p:nvSpPr>
          <p:cNvPr id="4" name="TextBox 3">
            <a:extLst>
              <a:ext uri="{FF2B5EF4-FFF2-40B4-BE49-F238E27FC236}">
                <a16:creationId xmlns:a16="http://schemas.microsoft.com/office/drawing/2014/main" id="{02A40B5D-D725-EF4A-540D-B50F0A8C2B99}"/>
              </a:ext>
            </a:extLst>
          </p:cNvPr>
          <p:cNvSpPr txBox="1"/>
          <p:nvPr/>
        </p:nvSpPr>
        <p:spPr>
          <a:xfrm>
            <a:off x="1919536" y="1584799"/>
            <a:ext cx="8291264" cy="3970318"/>
          </a:xfrm>
          <a:prstGeom prst="rect">
            <a:avLst/>
          </a:prstGeom>
          <a:noFill/>
        </p:spPr>
        <p:txBody>
          <a:bodyPr wrap="square">
            <a:spAutoFit/>
          </a:bodyPr>
          <a:lstStyle/>
          <a:p>
            <a:pPr algn="l"/>
            <a:r>
              <a:rPr lang="el-GR" b="1" dirty="0">
                <a:solidFill>
                  <a:srgbClr val="333333"/>
                </a:solidFill>
                <a:latin typeface="Open Sans" panose="020B0606030504020204" pitchFamily="34" charset="0"/>
              </a:rPr>
              <a:t>3. Προσδιορισμός κόστους πωλήσεων</a:t>
            </a:r>
          </a:p>
          <a:p>
            <a:pPr algn="l"/>
            <a:endParaRPr lang="el-GR" dirty="0">
              <a:solidFill>
                <a:srgbClr val="333333"/>
              </a:solidFill>
              <a:latin typeface="Open Sans" panose="020B0606030504020204" pitchFamily="34" charset="0"/>
            </a:endParaRPr>
          </a:p>
          <a:p>
            <a:pPr algn="l"/>
            <a:r>
              <a:rPr lang="el-GR" b="1" dirty="0">
                <a:solidFill>
                  <a:srgbClr val="333333"/>
                </a:solidFill>
                <a:latin typeface="Open Sans" panose="020B0606030504020204" pitchFamily="34" charset="0"/>
              </a:rPr>
              <a:t>3.1 Εμπορική δραστηριότητα</a:t>
            </a:r>
            <a:endParaRPr lang="el-GR" dirty="0">
              <a:solidFill>
                <a:srgbClr val="333333"/>
              </a:solidFill>
              <a:latin typeface="Open Sans" panose="020B0606030504020204" pitchFamily="34" charset="0"/>
            </a:endParaRPr>
          </a:p>
          <a:p>
            <a:pPr algn="l"/>
            <a:r>
              <a:rPr lang="el-GR" dirty="0">
                <a:solidFill>
                  <a:srgbClr val="333333"/>
                </a:solidFill>
                <a:latin typeface="Open Sans" panose="020B0606030504020204" pitchFamily="34" charset="0"/>
              </a:rPr>
              <a:t>Στις εμπορικές και λοιπές οικονομικές μονάδες, στις οποίες δεν λειτουργεί παραγωγή, βαρύνει τα μικτά αποτελέσματα. Υπολογίζεται σύμφωνα με τον παρακάτω τύπο:</a:t>
            </a:r>
          </a:p>
          <a:p>
            <a:pPr algn="l"/>
            <a:endParaRPr lang="el-GR" dirty="0">
              <a:solidFill>
                <a:srgbClr val="333333"/>
              </a:solidFill>
              <a:latin typeface="Open Sans" panose="020B0606030504020204" pitchFamily="34" charset="0"/>
            </a:endParaRPr>
          </a:p>
          <a:p>
            <a:pPr algn="l"/>
            <a:r>
              <a:rPr lang="el-GR" dirty="0">
                <a:solidFill>
                  <a:srgbClr val="333333"/>
                </a:solidFill>
                <a:latin typeface="Open Sans" panose="020B0606030504020204" pitchFamily="34" charset="0"/>
              </a:rPr>
              <a:t>Απογραφή έναρξης εμπορευμάτων</a:t>
            </a:r>
          </a:p>
          <a:p>
            <a:pPr algn="l"/>
            <a:endParaRPr lang="el-GR" dirty="0">
              <a:solidFill>
                <a:srgbClr val="333333"/>
              </a:solidFill>
              <a:latin typeface="Open Sans" panose="020B0606030504020204" pitchFamily="34" charset="0"/>
            </a:endParaRPr>
          </a:p>
          <a:p>
            <a:pPr algn="l"/>
            <a:r>
              <a:rPr lang="el-GR" b="1" dirty="0">
                <a:solidFill>
                  <a:srgbClr val="333333"/>
                </a:solidFill>
                <a:latin typeface="Open Sans" panose="020B0606030504020204" pitchFamily="34" charset="0"/>
              </a:rPr>
              <a:t>Πλέον </a:t>
            </a:r>
            <a:r>
              <a:rPr lang="el-GR" dirty="0">
                <a:solidFill>
                  <a:srgbClr val="333333"/>
                </a:solidFill>
                <a:latin typeface="Open Sans" panose="020B0606030504020204" pitchFamily="34" charset="0"/>
              </a:rPr>
              <a:t>Αγορές χρήσης εμπορευμάτων</a:t>
            </a:r>
          </a:p>
          <a:p>
            <a:pPr algn="l"/>
            <a:r>
              <a:rPr lang="el-GR" b="1" dirty="0">
                <a:solidFill>
                  <a:srgbClr val="333333"/>
                </a:solidFill>
                <a:latin typeface="Open Sans" panose="020B0606030504020204" pitchFamily="34" charset="0"/>
              </a:rPr>
              <a:t>Μείον </a:t>
            </a:r>
            <a:r>
              <a:rPr lang="el-GR" dirty="0">
                <a:solidFill>
                  <a:srgbClr val="333333"/>
                </a:solidFill>
                <a:latin typeface="Open Sans" panose="020B0606030504020204" pitchFamily="34" charset="0"/>
              </a:rPr>
              <a:t>Απογραφή λήξης εμπορευμάτων</a:t>
            </a:r>
          </a:p>
          <a:p>
            <a:pPr algn="l"/>
            <a:endParaRPr lang="el-GR" dirty="0">
              <a:solidFill>
                <a:srgbClr val="333333"/>
              </a:solidFill>
              <a:latin typeface="Open Sans" panose="020B0606030504020204" pitchFamily="34" charset="0"/>
            </a:endParaRPr>
          </a:p>
          <a:p>
            <a:pPr algn="l"/>
            <a:r>
              <a:rPr lang="el-GR" b="1" dirty="0">
                <a:solidFill>
                  <a:srgbClr val="333333"/>
                </a:solidFill>
                <a:latin typeface="Open Sans" panose="020B0606030504020204" pitchFamily="34" charset="0"/>
              </a:rPr>
              <a:t>Μείον</a:t>
            </a:r>
            <a:r>
              <a:rPr lang="el-GR" dirty="0">
                <a:solidFill>
                  <a:srgbClr val="333333"/>
                </a:solidFill>
                <a:latin typeface="Open Sans" panose="020B0606030504020204" pitchFamily="34" charset="0"/>
              </a:rPr>
              <a:t> </a:t>
            </a:r>
            <a:r>
              <a:rPr lang="el-GR" dirty="0" err="1">
                <a:solidFill>
                  <a:srgbClr val="333333"/>
                </a:solidFill>
                <a:latin typeface="Open Sans" panose="020B0606030504020204" pitchFamily="34" charset="0"/>
              </a:rPr>
              <a:t>Ιδιοχρησιμοποίηση</a:t>
            </a:r>
            <a:r>
              <a:rPr lang="el-GR" dirty="0">
                <a:solidFill>
                  <a:srgbClr val="333333"/>
                </a:solidFill>
                <a:latin typeface="Open Sans" panose="020B0606030504020204" pitchFamily="34" charset="0"/>
              </a:rPr>
              <a:t> εμπορευμάτων ως πάγια/ </a:t>
            </a:r>
            <a:r>
              <a:rPr lang="el-GR" dirty="0" err="1">
                <a:solidFill>
                  <a:srgbClr val="333333"/>
                </a:solidFill>
                <a:latin typeface="Open Sans" panose="020B0606030504020204" pitchFamily="34" charset="0"/>
              </a:rPr>
              <a:t>Αυτοπαραδόσεις</a:t>
            </a:r>
            <a:r>
              <a:rPr lang="el-GR" dirty="0">
                <a:solidFill>
                  <a:srgbClr val="333333"/>
                </a:solidFill>
                <a:latin typeface="Open Sans" panose="020B0606030504020204" pitchFamily="34" charset="0"/>
              </a:rPr>
              <a:t>/Καταστροφές</a:t>
            </a:r>
          </a:p>
        </p:txBody>
      </p:sp>
    </p:spTree>
    <p:extLst>
      <p:ext uri="{BB962C8B-B14F-4D97-AF65-F5344CB8AC3E}">
        <p14:creationId xmlns:p14="http://schemas.microsoft.com/office/powerpoint/2010/main" val="38337236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13">
            <a:extLst>
              <a:ext uri="{FF2B5EF4-FFF2-40B4-BE49-F238E27FC236}">
                <a16:creationId xmlns:a16="http://schemas.microsoft.com/office/drawing/2014/main" id="{EE5DD33C-13B0-58B9-4EBA-8A969C33B166}"/>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3</a:t>
            </a:r>
          </a:p>
        </p:txBody>
      </p:sp>
      <p:sp>
        <p:nvSpPr>
          <p:cNvPr id="2" name="Rectangle 1">
            <a:extLst>
              <a:ext uri="{FF2B5EF4-FFF2-40B4-BE49-F238E27FC236}">
                <a16:creationId xmlns:a16="http://schemas.microsoft.com/office/drawing/2014/main" id="{CA94964D-58AF-0E31-D673-7004D632BDE5}"/>
              </a:ext>
            </a:extLst>
          </p:cNvPr>
          <p:cNvSpPr/>
          <p:nvPr/>
        </p:nvSpPr>
        <p:spPr>
          <a:xfrm>
            <a:off x="8305800" y="341314"/>
            <a:ext cx="2286000" cy="954107"/>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1400" b="1">
                <a:latin typeface="Arial" panose="020B0604020202020204" pitchFamily="34" charset="0"/>
              </a:rPr>
              <a:t>Πίνακας </a:t>
            </a:r>
            <a:r>
              <a:rPr lang="en-US" altLang="el-GR" sz="1400" b="1">
                <a:latin typeface="Arial" panose="020B0604020202020204" pitchFamily="34" charset="0"/>
              </a:rPr>
              <a:t>6-9</a:t>
            </a:r>
            <a:r>
              <a:rPr lang="en-US" altLang="el-GR" sz="1400">
                <a:latin typeface="Arial" panose="020B0604020202020204" pitchFamily="34" charset="0"/>
              </a:rPr>
              <a:t> | </a:t>
            </a:r>
            <a:r>
              <a:rPr lang="el-GR" altLang="el-GR" sz="1400">
                <a:latin typeface="Arial" panose="020B0604020202020204" pitchFamily="34" charset="0"/>
              </a:rPr>
              <a:t>Επιπτώσεις του κανόνα χαμηλότερης τιμής στα αποθέματα και το κόστος πωληθέντων</a:t>
            </a:r>
            <a:endParaRPr lang="en-US" altLang="el-GR" sz="1400">
              <a:latin typeface="Arial" panose="020B0604020202020204" pitchFamily="34" charset="0"/>
            </a:endParaRPr>
          </a:p>
        </p:txBody>
      </p:sp>
      <p:sp>
        <p:nvSpPr>
          <p:cNvPr id="7" name="Footer Placeholder 8">
            <a:extLst>
              <a:ext uri="{FF2B5EF4-FFF2-40B4-BE49-F238E27FC236}">
                <a16:creationId xmlns:a16="http://schemas.microsoft.com/office/drawing/2014/main" id="{E45C2919-DF6B-319E-D387-F47E2E78F76A}"/>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sp>
        <p:nvSpPr>
          <p:cNvPr id="125959" name="Rectangle 1031">
            <a:extLst>
              <a:ext uri="{FF2B5EF4-FFF2-40B4-BE49-F238E27FC236}">
                <a16:creationId xmlns:a16="http://schemas.microsoft.com/office/drawing/2014/main" id="{1D9440BF-D15F-72D6-DE5C-2A4ADEF9B0F4}"/>
              </a:ext>
            </a:extLst>
          </p:cNvPr>
          <p:cNvSpPr txBox="1">
            <a:spLocks noChangeArrowheads="1"/>
          </p:cNvSpPr>
          <p:nvPr/>
        </p:nvSpPr>
        <p:spPr bwMode="auto">
          <a:xfrm>
            <a:off x="2057400" y="228601"/>
            <a:ext cx="579120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l-GR" altLang="el-GR" sz="3200" b="1">
                <a:solidFill>
                  <a:srgbClr val="740000"/>
                </a:solidFill>
                <a:latin typeface="Arial" panose="020B0604020202020204" pitchFamily="34" charset="0"/>
              </a:rPr>
              <a:t>Κανόνας χαμηλότερης τιμής         κτήσεως έναντι τρέχουσας</a:t>
            </a:r>
            <a:endParaRPr lang="en-US" altLang="el-GR" sz="3200" b="1">
              <a:solidFill>
                <a:srgbClr val="740000"/>
              </a:solidFill>
              <a:latin typeface="Arial" panose="020B0604020202020204" pitchFamily="34" charset="0"/>
            </a:endParaRPr>
          </a:p>
        </p:txBody>
      </p:sp>
      <p:pic>
        <p:nvPicPr>
          <p:cNvPr id="125960" name="Picture 8">
            <a:extLst>
              <a:ext uri="{FF2B5EF4-FFF2-40B4-BE49-F238E27FC236}">
                <a16:creationId xmlns:a16="http://schemas.microsoft.com/office/drawing/2014/main" id="{B1D86E42-9EA6-649F-1932-7B445B3F0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86000"/>
            <a:ext cx="6324600" cy="3405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13">
            <a:extLst>
              <a:ext uri="{FF2B5EF4-FFF2-40B4-BE49-F238E27FC236}">
                <a16:creationId xmlns:a16="http://schemas.microsoft.com/office/drawing/2014/main" id="{9453080D-D450-F109-5E4E-376095BBC43B}"/>
              </a:ext>
            </a:extLst>
          </p:cNvPr>
          <p:cNvSpPr txBox="1">
            <a:spLocks noChangeArrowheads="1"/>
          </p:cNvSpPr>
          <p:nvPr/>
        </p:nvSpPr>
        <p:spPr bwMode="auto">
          <a:xfrm>
            <a:off x="9829800" y="64008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en-US" sz="1600" b="1" i="1">
                <a:solidFill>
                  <a:schemeClr val="bg2"/>
                </a:solidFill>
                <a:latin typeface="Arial" panose="020B0604020202020204" pitchFamily="34" charset="0"/>
              </a:rPr>
              <a:t>LO 3</a:t>
            </a:r>
          </a:p>
        </p:txBody>
      </p:sp>
      <p:pic>
        <p:nvPicPr>
          <p:cNvPr id="128002" name="Picture 2">
            <a:extLst>
              <a:ext uri="{FF2B5EF4-FFF2-40B4-BE49-F238E27FC236}">
                <a16:creationId xmlns:a16="http://schemas.microsoft.com/office/drawing/2014/main" id="{AB22ACA2-6AE4-403E-7063-422F75079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09601"/>
            <a:ext cx="82296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27914A-2065-18B7-0CFD-DF72B11509D1}"/>
              </a:ext>
            </a:extLst>
          </p:cNvPr>
          <p:cNvSpPr/>
          <p:nvPr/>
        </p:nvSpPr>
        <p:spPr bwMode="auto">
          <a:xfrm>
            <a:off x="1752600" y="381000"/>
            <a:ext cx="8458200" cy="4648200"/>
          </a:xfrm>
          <a:prstGeom prst="rect">
            <a:avLst/>
          </a:prstGeom>
          <a:noFill/>
          <a:ln w="28575" cap="sq" cmpd="sng" algn="ctr">
            <a:solidFill>
              <a:schemeClr val="bg1">
                <a:lumMod val="50000"/>
              </a:schemeClr>
            </a:solidFill>
            <a:prstDash val="solid"/>
            <a:round/>
            <a:headEnd type="none" w="sm" len="sm"/>
            <a:tailEnd type="none" w="sm" len="sm"/>
          </a:ln>
          <a:effectLst>
            <a:outerShdw blurRad="50800" dist="38100" dir="2700000" algn="tl" rotWithShape="0">
              <a:prstClr val="black">
                <a:alpha val="40000"/>
              </a:prstClr>
            </a:outerShdw>
          </a:effectLst>
        </p:spPr>
        <p:txBody>
          <a:bodyPr/>
          <a:lstStyle/>
          <a:p>
            <a:pPr algn="ctr" eaLnBrk="0" hangingPunct="0">
              <a:defRPr/>
            </a:pPr>
            <a:endParaRPr lang="en-US" dirty="0"/>
          </a:p>
        </p:txBody>
      </p:sp>
      <p:pic>
        <p:nvPicPr>
          <p:cNvPr id="128004" name="Picture 5">
            <a:extLst>
              <a:ext uri="{FF2B5EF4-FFF2-40B4-BE49-F238E27FC236}">
                <a16:creationId xmlns:a16="http://schemas.microsoft.com/office/drawing/2014/main" id="{C745A1FD-B2C0-281B-8261-B56BE6439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838201"/>
            <a:ext cx="64008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a:extLst>
              <a:ext uri="{FF2B5EF4-FFF2-40B4-BE49-F238E27FC236}">
                <a16:creationId xmlns:a16="http://schemas.microsoft.com/office/drawing/2014/main" id="{5ECAF286-8911-DD98-396B-D8908804E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09800"/>
            <a:ext cx="6400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916E77B-839F-004A-693C-DCFF90F904D7}"/>
              </a:ext>
            </a:extLst>
          </p:cNvPr>
          <p:cNvSpPr/>
          <p:nvPr/>
        </p:nvSpPr>
        <p:spPr>
          <a:xfrm>
            <a:off x="3352800" y="838201"/>
            <a:ext cx="6477000" cy="1235075"/>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1200"/>
              </a:spcBef>
            </a:pPr>
            <a:r>
              <a:rPr lang="el-GR" altLang="el-GR" sz="2000">
                <a:latin typeface="Arial" panose="020B0604020202020204" pitchFamily="34" charset="0"/>
              </a:rPr>
              <a:t>Τα ΔΠΧΑ ορίζουν την αγοραία αξία ως «καθαρή ΄πραγματοποιήσιμη αξία», η οποία στην περίπτωση των αποθεμάτων είναι η τρέχουσα αγοραία αξία</a:t>
            </a:r>
            <a:r>
              <a:rPr lang="en-US" altLang="el-GR" sz="2000">
                <a:latin typeface="Arial" panose="020B0604020202020204" pitchFamily="34" charset="0"/>
              </a:rPr>
              <a:t>. </a:t>
            </a:r>
          </a:p>
        </p:txBody>
      </p:sp>
      <p:sp>
        <p:nvSpPr>
          <p:cNvPr id="8" name="Rectangle 7">
            <a:extLst>
              <a:ext uri="{FF2B5EF4-FFF2-40B4-BE49-F238E27FC236}">
                <a16:creationId xmlns:a16="http://schemas.microsoft.com/office/drawing/2014/main" id="{40243785-2E0A-86F9-4BFC-DCCA6802EAB9}"/>
              </a:ext>
            </a:extLst>
          </p:cNvPr>
          <p:cNvSpPr/>
          <p:nvPr/>
        </p:nvSpPr>
        <p:spPr>
          <a:xfrm>
            <a:off x="2590800" y="2117726"/>
            <a:ext cx="7239000" cy="2759075"/>
          </a:xfrm>
          <a:prstGeom prst="rect">
            <a:avLst/>
          </a:prstGeom>
        </p:spPr>
        <p:txBody>
          <a:bodyPr>
            <a:spAutoFit/>
          </a:bodyPr>
          <a:lstStyle>
            <a:lvl1pPr algn="ctr" eaLnBrk="0" hangingPunct="0">
              <a:defRPr sz="2400">
                <a:solidFill>
                  <a:schemeClr val="tx1"/>
                </a:solidFill>
                <a:latin typeface="Times New Roman" panose="02020603050405020304" pitchFamily="18" charset="0"/>
              </a:defRPr>
            </a:lvl1pPr>
            <a:lvl2pPr marL="742950" indent="-285750" algn="ctr" eaLnBrk="0" hangingPunct="0">
              <a:defRPr sz="2400">
                <a:solidFill>
                  <a:schemeClr val="tx1"/>
                </a:solidFill>
                <a:latin typeface="Times New Roman" panose="02020603050405020304" pitchFamily="18" charset="0"/>
              </a:defRPr>
            </a:lvl2pPr>
            <a:lvl3pPr marL="1143000" indent="-228600" algn="ctr" eaLnBrk="0" hangingPunct="0">
              <a:defRPr sz="2400">
                <a:solidFill>
                  <a:schemeClr val="tx1"/>
                </a:solidFill>
                <a:latin typeface="Times New Roman" panose="02020603050405020304" pitchFamily="18" charset="0"/>
              </a:defRPr>
            </a:lvl3pPr>
            <a:lvl4pPr marL="1600200" indent="-228600" algn="ctr" eaLnBrk="0" hangingPunct="0">
              <a:defRPr sz="2400">
                <a:solidFill>
                  <a:schemeClr val="tx1"/>
                </a:solidFill>
                <a:latin typeface="Times New Roman" panose="02020603050405020304" pitchFamily="18" charset="0"/>
              </a:defRPr>
            </a:lvl4pPr>
            <a:lvl5pPr marL="2057400" indent="-228600" algn="ctr"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25000"/>
              </a:lnSpc>
              <a:spcBef>
                <a:spcPts val="1200"/>
              </a:spcBef>
            </a:pPr>
            <a:r>
              <a:rPr lang="el-GR" altLang="el-GR" sz="2000">
                <a:latin typeface="Arial" panose="020B0604020202020204" pitchFamily="34" charset="0"/>
              </a:rPr>
              <a:t>Σύμφωνα με τα </a:t>
            </a:r>
            <a:r>
              <a:rPr lang="en-US" altLang="el-GR" sz="2000">
                <a:latin typeface="Arial" panose="020B0604020202020204" pitchFamily="34" charset="0"/>
              </a:rPr>
              <a:t>U.S. GAAP, </a:t>
            </a:r>
            <a:r>
              <a:rPr lang="el-GR" altLang="el-GR" sz="2000">
                <a:latin typeface="Arial" panose="020B0604020202020204" pitchFamily="34" charset="0"/>
              </a:rPr>
              <a:t>από τη στιγμή που ο κανόνας της χαμηλότερης τιμής, έχει χρησιμοποιηθεί για την απομείωση των αποθεμάτων στο τρέχον κόστος αντικατάστασης, οι απομειώσεις δεν μπορούν ποτέ να αντιστραφούν. Αντίθετα,σύμφωνα με τα ΔΠΧΑ, οι απομειώσεις μπορούν να αντιστραφούν και τα αποθέματα μπορούν αν υπερτιμηθούν χωρίς να υπερβούν το αρχικό κόστος κτήσης.</a:t>
            </a:r>
            <a:endParaRPr lang="en-US" altLang="el-GR" sz="2000">
              <a:latin typeface="Arial" panose="020B0604020202020204" pitchFamily="34" charset="0"/>
            </a:endParaRPr>
          </a:p>
        </p:txBody>
      </p:sp>
      <p:sp>
        <p:nvSpPr>
          <p:cNvPr id="10" name="Footer Placeholder 8">
            <a:extLst>
              <a:ext uri="{FF2B5EF4-FFF2-40B4-BE49-F238E27FC236}">
                <a16:creationId xmlns:a16="http://schemas.microsoft.com/office/drawing/2014/main" id="{23E0BCCC-ECE3-7F2D-1E13-F84034976D27}"/>
              </a:ext>
            </a:extLst>
          </p:cNvPr>
          <p:cNvSpPr txBox="1">
            <a:spLocks/>
          </p:cNvSpPr>
          <p:nvPr/>
        </p:nvSpPr>
        <p:spPr>
          <a:xfrm>
            <a:off x="3962400" y="6553200"/>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28014" name="Picture 14">
            <a:extLst>
              <a:ext uri="{FF2B5EF4-FFF2-40B4-BE49-F238E27FC236}">
                <a16:creationId xmlns:a16="http://schemas.microsoft.com/office/drawing/2014/main" id="{DC47C116-56F4-6319-F004-0DFDB1825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143000"/>
            <a:ext cx="914400" cy="693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3EC453-BF30-C7BE-5194-42322FED2883}"/>
              </a:ext>
            </a:extLst>
          </p:cNvPr>
          <p:cNvSpPr>
            <a:spLocks noGrp="1"/>
          </p:cNvSpPr>
          <p:nvPr>
            <p:ph type="title"/>
          </p:nvPr>
        </p:nvSpPr>
        <p:spPr>
          <a:xfrm>
            <a:off x="1294362" y="179368"/>
            <a:ext cx="9603275" cy="445783"/>
          </a:xfrm>
        </p:spPr>
        <p:txBody>
          <a:bodyPr>
            <a:normAutofit fontScale="90000"/>
          </a:bodyPr>
          <a:lstStyle/>
          <a:p>
            <a:pPr algn="ctr"/>
            <a:r>
              <a:rPr lang="el-GR" b="1" dirty="0"/>
              <a:t>ΜΕΡΟΣ ΤΩΝ ΔΙΑΦΑΝΕΙΩΝ ΠΡΟΕΡΧΕΤΑΙ ΑΠΟ</a:t>
            </a:r>
          </a:p>
        </p:txBody>
      </p:sp>
    </p:spTree>
    <p:extLst>
      <p:ext uri="{BB962C8B-B14F-4D97-AF65-F5344CB8AC3E}">
        <p14:creationId xmlns:p14="http://schemas.microsoft.com/office/powerpoint/2010/main" val="24183491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1">
            <a:extLst>
              <a:ext uri="{FF2B5EF4-FFF2-40B4-BE49-F238E27FC236}">
                <a16:creationId xmlns:a16="http://schemas.microsoft.com/office/drawing/2014/main" id="{52681301-0DE6-349A-732A-6B6CEBAC3C7B}"/>
              </a:ext>
            </a:extLst>
          </p:cNvPr>
          <p:cNvSpPr txBox="1">
            <a:spLocks noChangeArrowheads="1"/>
          </p:cNvSpPr>
          <p:nvPr/>
        </p:nvSpPr>
        <p:spPr bwMode="auto">
          <a:xfrm>
            <a:off x="8305800" y="4711540"/>
            <a:ext cx="35814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
              </a:spcBef>
            </a:pPr>
            <a:r>
              <a:rPr lang="en-US" altLang="en-US" sz="1200" b="1" dirty="0">
                <a:latin typeface="Arial" panose="020B0604020202020204" pitchFamily="34" charset="0"/>
              </a:rPr>
              <a:t>Prepared by</a:t>
            </a:r>
          </a:p>
          <a:p>
            <a:pPr algn="ctr">
              <a:spcBef>
                <a:spcPct val="5000"/>
              </a:spcBef>
            </a:pPr>
            <a:r>
              <a:rPr lang="en-US" altLang="en-US" sz="1200" b="1" dirty="0">
                <a:latin typeface="Arial" panose="020B0604020202020204" pitchFamily="34" charset="0"/>
              </a:rPr>
              <a:t>Coby Harmon</a:t>
            </a:r>
          </a:p>
          <a:p>
            <a:pPr algn="ctr">
              <a:spcBef>
                <a:spcPct val="5000"/>
              </a:spcBef>
            </a:pPr>
            <a:r>
              <a:rPr lang="en-US" altLang="en-US" sz="1200" b="1" dirty="0">
                <a:latin typeface="Arial" panose="020B0604020202020204" pitchFamily="34" charset="0"/>
              </a:rPr>
              <a:t>University of California, Santa Barbara</a:t>
            </a:r>
          </a:p>
          <a:p>
            <a:pPr algn="ctr">
              <a:spcBef>
                <a:spcPct val="5000"/>
              </a:spcBef>
            </a:pPr>
            <a:r>
              <a:rPr lang="en-US" altLang="en-US" sz="1200" b="1" dirty="0">
                <a:latin typeface="Arial" panose="020B0604020202020204" pitchFamily="34" charset="0"/>
              </a:rPr>
              <a:t>Westmont College</a:t>
            </a:r>
          </a:p>
        </p:txBody>
      </p:sp>
      <p:sp>
        <p:nvSpPr>
          <p:cNvPr id="22" name="Footer Placeholder 8">
            <a:extLst>
              <a:ext uri="{FF2B5EF4-FFF2-40B4-BE49-F238E27FC236}">
                <a16:creationId xmlns:a16="http://schemas.microsoft.com/office/drawing/2014/main" id="{C7F17215-2944-63D4-8241-10375E4F1506}"/>
              </a:ext>
            </a:extLst>
          </p:cNvPr>
          <p:cNvSpPr txBox="1">
            <a:spLocks/>
          </p:cNvSpPr>
          <p:nvPr/>
        </p:nvSpPr>
        <p:spPr>
          <a:xfrm>
            <a:off x="-422987" y="4323184"/>
            <a:ext cx="4343400" cy="228600"/>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800" dirty="0">
                <a:latin typeface="+mn-lt"/>
              </a:rPr>
              <a:t>Copyright ©2015 Pearson Education Inc. All rights reserved. </a:t>
            </a:r>
          </a:p>
        </p:txBody>
      </p:sp>
      <p:pic>
        <p:nvPicPr>
          <p:cNvPr id="15363" name="Picture 1">
            <a:extLst>
              <a:ext uri="{FF2B5EF4-FFF2-40B4-BE49-F238E27FC236}">
                <a16:creationId xmlns:a16="http://schemas.microsoft.com/office/drawing/2014/main" id="{FE7DB3EA-F114-F23A-0E4C-A5CE251B57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4889500" cy="6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CC10DCB-2290-5D66-0110-7DAD5663541B}"/>
              </a:ext>
            </a:extLst>
          </p:cNvPr>
          <p:cNvSpPr>
            <a:spLocks noGrp="1"/>
          </p:cNvSpPr>
          <p:nvPr>
            <p:ph type="sldNum" sz="quarter" idx="12"/>
          </p:nvPr>
        </p:nvSpPr>
        <p:spPr/>
        <p:txBody>
          <a:bodyPr/>
          <a:lstStyle/>
          <a:p>
            <a:fld id="{A3D53C11-78EF-4F8A-917F-AAFC4D194CFE}" type="slidenum">
              <a:rPr lang="el-GR" smtClean="0"/>
              <a:pPr/>
              <a:t>9</a:t>
            </a:fld>
            <a:endParaRPr lang="el-GR"/>
          </a:p>
        </p:txBody>
      </p:sp>
      <p:sp>
        <p:nvSpPr>
          <p:cNvPr id="4" name="TextBox 3">
            <a:extLst>
              <a:ext uri="{FF2B5EF4-FFF2-40B4-BE49-F238E27FC236}">
                <a16:creationId xmlns:a16="http://schemas.microsoft.com/office/drawing/2014/main" id="{C2601E3C-D1DE-5517-FCB9-AC8438C80B7B}"/>
              </a:ext>
            </a:extLst>
          </p:cNvPr>
          <p:cNvSpPr txBox="1"/>
          <p:nvPr/>
        </p:nvSpPr>
        <p:spPr>
          <a:xfrm>
            <a:off x="1744230" y="908720"/>
            <a:ext cx="8816266" cy="3970318"/>
          </a:xfrm>
          <a:prstGeom prst="rect">
            <a:avLst/>
          </a:prstGeom>
          <a:noFill/>
        </p:spPr>
        <p:txBody>
          <a:bodyPr wrap="square">
            <a:spAutoFit/>
          </a:bodyPr>
          <a:lstStyle/>
          <a:p>
            <a:pPr algn="l"/>
            <a:r>
              <a:rPr lang="el-GR" b="1" dirty="0">
                <a:solidFill>
                  <a:srgbClr val="333333"/>
                </a:solidFill>
                <a:latin typeface="Open Sans" panose="020B0606030504020204" pitchFamily="34" charset="0"/>
              </a:rPr>
              <a:t>3.2 Παραγωγική δραστηριότητα</a:t>
            </a:r>
          </a:p>
          <a:p>
            <a:pPr algn="l"/>
            <a:endParaRPr lang="el-GR" dirty="0">
              <a:solidFill>
                <a:srgbClr val="333333"/>
              </a:solidFill>
              <a:latin typeface="Open Sans" panose="020B0606030504020204" pitchFamily="34" charset="0"/>
            </a:endParaRPr>
          </a:p>
          <a:p>
            <a:pPr algn="l"/>
            <a:r>
              <a:rPr lang="el-GR" dirty="0">
                <a:solidFill>
                  <a:srgbClr val="333333"/>
                </a:solidFill>
                <a:latin typeface="Open Sans" panose="020B0606030504020204" pitchFamily="34" charset="0"/>
              </a:rPr>
              <a:t>Ως κόστος παραγωγής (</a:t>
            </a:r>
            <a:r>
              <a:rPr lang="el-GR" dirty="0" err="1">
                <a:solidFill>
                  <a:srgbClr val="333333"/>
                </a:solidFill>
                <a:latin typeface="Open Sans" panose="020B0606030504020204" pitchFamily="34" charset="0"/>
              </a:rPr>
              <a:t>Production</a:t>
            </a:r>
            <a:r>
              <a:rPr lang="el-GR" dirty="0">
                <a:solidFill>
                  <a:srgbClr val="333333"/>
                </a:solidFill>
                <a:latin typeface="Open Sans" panose="020B0606030504020204" pitchFamily="34" charset="0"/>
              </a:rPr>
              <a:t> </a:t>
            </a:r>
            <a:r>
              <a:rPr lang="el-GR" dirty="0" err="1">
                <a:solidFill>
                  <a:srgbClr val="333333"/>
                </a:solidFill>
                <a:latin typeface="Open Sans" panose="020B0606030504020204" pitchFamily="34" charset="0"/>
              </a:rPr>
              <a:t>cost</a:t>
            </a:r>
            <a:r>
              <a:rPr lang="el-GR" dirty="0">
                <a:solidFill>
                  <a:srgbClr val="333333"/>
                </a:solidFill>
                <a:latin typeface="Open Sans" panose="020B0606030504020204" pitchFamily="34" charset="0"/>
              </a:rPr>
              <a:t>)ορίζεται το κόστος που αποδίδεται σε αγαθά ή υπηρεσίες που παράγει ή προσφέρει η οντότητα.</a:t>
            </a:r>
          </a:p>
          <a:p>
            <a:pPr algn="l"/>
            <a:endParaRPr lang="el-GR" dirty="0">
              <a:solidFill>
                <a:srgbClr val="333333"/>
              </a:solidFill>
              <a:latin typeface="Open Sans" panose="020B0606030504020204" pitchFamily="34" charset="0"/>
            </a:endParaRPr>
          </a:p>
          <a:p>
            <a:pPr algn="l"/>
            <a:r>
              <a:rPr lang="el-GR" dirty="0">
                <a:solidFill>
                  <a:srgbClr val="333333"/>
                </a:solidFill>
                <a:latin typeface="Open Sans" panose="020B0606030504020204" pitchFamily="34" charset="0"/>
              </a:rPr>
              <a:t>Το κόστος παραγωγής προϊόντος ή υπηρεσίας προσδιορίζεται με μία από τις γενικά αποδεκτές μεθόδους κοστολόγησης και περιλαμβάνει:</a:t>
            </a:r>
          </a:p>
          <a:p>
            <a:pPr algn="l"/>
            <a:endParaRPr lang="el-GR" dirty="0">
              <a:solidFill>
                <a:srgbClr val="333333"/>
              </a:solidFill>
              <a:latin typeface="Open Sans" panose="020B0606030504020204" pitchFamily="34" charset="0"/>
            </a:endParaRPr>
          </a:p>
          <a:p>
            <a:pPr algn="l"/>
            <a:r>
              <a:rPr lang="el-GR" dirty="0">
                <a:solidFill>
                  <a:srgbClr val="333333"/>
                </a:solidFill>
                <a:latin typeface="Open Sans" panose="020B0606030504020204" pitchFamily="34" charset="0"/>
              </a:rPr>
              <a:t>α) Το κόστος πρώτων υλών, αναλώσιμων υλικών, εργασίας και άλλο κόστος που σχετίζεται άμεσα με το εν λόγω στοιχείο και</a:t>
            </a:r>
          </a:p>
          <a:p>
            <a:pPr algn="l"/>
            <a:endParaRPr lang="el-GR" dirty="0">
              <a:solidFill>
                <a:srgbClr val="333333"/>
              </a:solidFill>
              <a:latin typeface="Open Sans" panose="020B0606030504020204" pitchFamily="34" charset="0"/>
            </a:endParaRPr>
          </a:p>
          <a:p>
            <a:pPr algn="l"/>
            <a:r>
              <a:rPr lang="el-GR" dirty="0">
                <a:solidFill>
                  <a:srgbClr val="333333"/>
                </a:solidFill>
                <a:latin typeface="Open Sans" panose="020B0606030504020204" pitchFamily="34" charset="0"/>
              </a:rPr>
              <a:t>β) μία εύλογη αναλογία σταθερών και μεταβλητών εξόδων που σχετίζονται έμμεσα με το εν λόγω στοιχείο, στο βαθμό που τα έξοδα αυτά αναφέρονται στην περίοδο παραγωγής.</a:t>
            </a:r>
          </a:p>
        </p:txBody>
      </p:sp>
    </p:spTree>
    <p:extLst>
      <p:ext uri="{BB962C8B-B14F-4D97-AF65-F5344CB8AC3E}">
        <p14:creationId xmlns:p14="http://schemas.microsoft.com/office/powerpoint/2010/main" val="2610410320"/>
      </p:ext>
    </p:extLst>
  </p:cSld>
  <p:clrMapOvr>
    <a:masterClrMapping/>
  </p:clrMapOvr>
</p:sld>
</file>

<file path=ppt/theme/theme1.xml><?xml version="1.0" encoding="utf-8"?>
<a:theme xmlns:a="http://schemas.openxmlformats.org/drawingml/2006/main" name="Συλλογη">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TM10001114[[fn=Συλλογη]]</Template>
  <TotalTime>895</TotalTime>
  <Words>10746</Words>
  <Application>Microsoft Office PowerPoint</Application>
  <PresentationFormat>Ευρεία οθόνη</PresentationFormat>
  <Paragraphs>779</Paragraphs>
  <Slides>83</Slides>
  <Notes>49</Notes>
  <HiddenSlides>0</HiddenSlides>
  <MMClips>0</MMClips>
  <ScaleCrop>false</ScaleCrop>
  <HeadingPairs>
    <vt:vector size="8" baseType="variant">
      <vt:variant>
        <vt:lpstr>Γραμματοσειρές που χρησιμοποιούνται</vt:lpstr>
      </vt:variant>
      <vt:variant>
        <vt:i4>11</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83</vt:i4>
      </vt:variant>
    </vt:vector>
  </HeadingPairs>
  <TitlesOfParts>
    <vt:vector size="96" baseType="lpstr">
      <vt:lpstr>Arial</vt:lpstr>
      <vt:lpstr>Calibri</vt:lpstr>
      <vt:lpstr>Cambria</vt:lpstr>
      <vt:lpstr>Comic Sans MS</vt:lpstr>
      <vt:lpstr>Gill Sans MT</vt:lpstr>
      <vt:lpstr>Google Sans</vt:lpstr>
      <vt:lpstr>Open Sans</vt:lpstr>
      <vt:lpstr>Open Sans</vt:lpstr>
      <vt:lpstr>Times</vt:lpstr>
      <vt:lpstr>Times New Roman</vt:lpstr>
      <vt:lpstr>Wingdings</vt:lpstr>
      <vt:lpstr>Συλλογη</vt:lpstr>
      <vt:lpstr>Slide</vt:lpstr>
      <vt:lpstr>ΧΡΗΜΑΤΟΟΚΟΙΝΟΜΙΚΗ ΛΟΓΙΣΤΙΚΗ (ΜΑΘΗΜΑ ΚΟΡΜΟΥ)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Κόστος παραγωγής vs. κόστος πωληθέντων</vt:lpstr>
      <vt:lpstr>Κόστος παραγωγής vs. κόστος πωληθέντων (2 από 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Είδη αποθεμάτων</vt:lpstr>
      <vt:lpstr>Τελικά αποθέματα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MORE EXAMPLES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CASE  STUDY – LET’S ALL THINK</vt:lpstr>
      <vt:lpstr>CASE  STUDY – LET’S ALL THINK</vt:lpstr>
      <vt:lpstr>CASE  STUDY – LET’S ALL THINK</vt:lpstr>
      <vt:lpstr>CASE  STUDY – LET’S ALL THINK</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ΜΕΡΟΣ ΤΩΝ ΔΙΑΦΑΝΕΙΩΝ ΠΡΟΕΡΧΕΤΑΙ ΑΠΟ</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ΧΡΗΜΑΤΟΟΚΟΙΝΟΜΙΚΗ ΛΟΓΙΣΤΙΚΗ (ΜΑΘΗΜΑ ΚΟΡΜΟΥ)</dc:title>
  <dc:creator>LYDIA DIAMANTOPOULOU</dc:creator>
  <cp:lastModifiedBy>LYDIA DIAMANTOPOULOU</cp:lastModifiedBy>
  <cp:revision>41</cp:revision>
  <dcterms:created xsi:type="dcterms:W3CDTF">2023-08-24T16:12:28Z</dcterms:created>
  <dcterms:modified xsi:type="dcterms:W3CDTF">2023-09-05T07:48:18Z</dcterms:modified>
</cp:coreProperties>
</file>